
<file path=[Content_Types].xml><?xml version="1.0" encoding="utf-8"?>
<Types xmlns="http://schemas.openxmlformats.org/package/2006/content-types">
  <Default Extension="png" ContentType="image/png"/>
  <Default Extension="bin" ContentType="application/vnd.openxmlformats-officedocument.oleObject"/>
  <Default Extension="emf" ContentType="image/x-emf"/>
  <Default Extension="jpeg" ContentType="image/jpeg"/>
  <Default Extension="rels" ContentType="application/vnd.openxmlformats-package.relationships+xml"/>
  <Default Extension="xml" ContentType="application/xml"/>
  <Default Extension="wdp" ContentType="image/vnd.ms-photo"/>
  <Default Extension="vml" ContentType="application/vnd.openxmlformats-officedocument.vmlDrawing"/>
  <Default Extension="xlsx" ContentType="application/vnd.openxmlformats-officedocument.spreadsheetml.sheet"/>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tags/tag1.xml" ContentType="application/vnd.openxmlformats-officedocument.presentationml.tags+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tags/tag2.xml" ContentType="application/vnd.openxmlformats-officedocument.presentationml.tags+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tags/tag3.xml" ContentType="application/vnd.openxmlformats-officedocument.presentationml.tags+xml"/>
  <Override PartName="/ppt/notesSlides/notesSlide24.xml" ContentType="application/vnd.openxmlformats-officedocument.presentationml.notesSlide+xml"/>
  <Override PartName="/ppt/charts/chart3.xml" ContentType="application/vnd.openxmlformats-officedocument.drawingml.chart+xml"/>
  <Override PartName="/ppt/tags/tag4.xml" ContentType="application/vnd.openxmlformats-officedocument.presentationml.tags+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charts/chart4.xml" ContentType="application/vnd.openxmlformats-officedocument.drawingml.chart+xml"/>
  <Override PartName="/ppt/charts/chart5.xml" ContentType="application/vnd.openxmlformats-officedocument.drawingml.chart+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charts/chart6.xml" ContentType="application/vnd.openxmlformats-officedocument.drawingml.chart+xml"/>
  <Override PartName="/ppt/charts/chart7.xml" ContentType="application/vnd.openxmlformats-officedocument.drawingml.chart+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charts/chart8.xml" ContentType="application/vnd.openxmlformats-officedocument.drawingml.chart+xml"/>
  <Override PartName="/ppt/notesSlides/notesSlide48.xml" ContentType="application/vnd.openxmlformats-officedocument.presentationml.notesSlide+xml"/>
  <Override PartName="/ppt/tags/tag5.xml" ContentType="application/vnd.openxmlformats-officedocument.presentationml.tags+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ppt/charts/style1.xml" ContentType="application/vnd.ms-office.chartstyle+xml"/>
  <Override PartName="/ppt/charts/colors1.xml" ContentType="application/vnd.ms-office.chartcolorstyl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4"/>
    <p:sldMasterId id="2147483683" r:id="rId5"/>
  </p:sldMasterIdLst>
  <p:notesMasterIdLst>
    <p:notesMasterId r:id="rId163"/>
  </p:notesMasterIdLst>
  <p:handoutMasterIdLst>
    <p:handoutMasterId r:id="rId164"/>
  </p:handoutMasterIdLst>
  <p:sldIdLst>
    <p:sldId id="256" r:id="rId6"/>
    <p:sldId id="257" r:id="rId7"/>
    <p:sldId id="501" r:id="rId8"/>
    <p:sldId id="370" r:id="rId9"/>
    <p:sldId id="371" r:id="rId10"/>
    <p:sldId id="372" r:id="rId11"/>
    <p:sldId id="373" r:id="rId12"/>
    <p:sldId id="418" r:id="rId13"/>
    <p:sldId id="259" r:id="rId14"/>
    <p:sldId id="260" r:id="rId15"/>
    <p:sldId id="261" r:id="rId16"/>
    <p:sldId id="262" r:id="rId17"/>
    <p:sldId id="263" r:id="rId18"/>
    <p:sldId id="264" r:id="rId19"/>
    <p:sldId id="265" r:id="rId20"/>
    <p:sldId id="266" r:id="rId21"/>
    <p:sldId id="267" r:id="rId22"/>
    <p:sldId id="268" r:id="rId23"/>
    <p:sldId id="269" r:id="rId24"/>
    <p:sldId id="270" r:id="rId25"/>
    <p:sldId id="271" r:id="rId26"/>
    <p:sldId id="272" r:id="rId27"/>
    <p:sldId id="273" r:id="rId28"/>
    <p:sldId id="274" r:id="rId29"/>
    <p:sldId id="275" r:id="rId30"/>
    <p:sldId id="276" r:id="rId31"/>
    <p:sldId id="277" r:id="rId32"/>
    <p:sldId id="278" r:id="rId33"/>
    <p:sldId id="279" r:id="rId34"/>
    <p:sldId id="446" r:id="rId35"/>
    <p:sldId id="447" r:id="rId36"/>
    <p:sldId id="448" r:id="rId37"/>
    <p:sldId id="449" r:id="rId38"/>
    <p:sldId id="450" r:id="rId39"/>
    <p:sldId id="451" r:id="rId40"/>
    <p:sldId id="452" r:id="rId41"/>
    <p:sldId id="453" r:id="rId42"/>
    <p:sldId id="454" r:id="rId43"/>
    <p:sldId id="455" r:id="rId44"/>
    <p:sldId id="456" r:id="rId45"/>
    <p:sldId id="457" r:id="rId46"/>
    <p:sldId id="458" r:id="rId47"/>
    <p:sldId id="459" r:id="rId48"/>
    <p:sldId id="460" r:id="rId49"/>
    <p:sldId id="461" r:id="rId50"/>
    <p:sldId id="462" r:id="rId51"/>
    <p:sldId id="481" r:id="rId52"/>
    <p:sldId id="490" r:id="rId53"/>
    <p:sldId id="491" r:id="rId54"/>
    <p:sldId id="482" r:id="rId55"/>
    <p:sldId id="492" r:id="rId56"/>
    <p:sldId id="493" r:id="rId57"/>
    <p:sldId id="494" r:id="rId58"/>
    <p:sldId id="495" r:id="rId59"/>
    <p:sldId id="496" r:id="rId60"/>
    <p:sldId id="497" r:id="rId61"/>
    <p:sldId id="487" r:id="rId62"/>
    <p:sldId id="485" r:id="rId63"/>
    <p:sldId id="498" r:id="rId64"/>
    <p:sldId id="499" r:id="rId65"/>
    <p:sldId id="500" r:id="rId66"/>
    <p:sldId id="280" r:id="rId67"/>
    <p:sldId id="281" r:id="rId68"/>
    <p:sldId id="342" r:id="rId69"/>
    <p:sldId id="283" r:id="rId70"/>
    <p:sldId id="411" r:id="rId71"/>
    <p:sldId id="284" r:id="rId72"/>
    <p:sldId id="285" r:id="rId73"/>
    <p:sldId id="286" r:id="rId74"/>
    <p:sldId id="287" r:id="rId75"/>
    <p:sldId id="343" r:id="rId76"/>
    <p:sldId id="289" r:id="rId77"/>
    <p:sldId id="344" r:id="rId78"/>
    <p:sldId id="291" r:id="rId79"/>
    <p:sldId id="292" r:id="rId80"/>
    <p:sldId id="345" r:id="rId81"/>
    <p:sldId id="294" r:id="rId82"/>
    <p:sldId id="464" r:id="rId83"/>
    <p:sldId id="295" r:id="rId84"/>
    <p:sldId id="296" r:id="rId85"/>
    <p:sldId id="297" r:id="rId86"/>
    <p:sldId id="298" r:id="rId87"/>
    <p:sldId id="299" r:id="rId88"/>
    <p:sldId id="300" r:id="rId89"/>
    <p:sldId id="412" r:id="rId90"/>
    <p:sldId id="301" r:id="rId91"/>
    <p:sldId id="302" r:id="rId92"/>
    <p:sldId id="303" r:id="rId93"/>
    <p:sldId id="304" r:id="rId94"/>
    <p:sldId id="305" r:id="rId95"/>
    <p:sldId id="306" r:id="rId96"/>
    <p:sldId id="338" r:id="rId97"/>
    <p:sldId id="339" r:id="rId98"/>
    <p:sldId id="309" r:id="rId99"/>
    <p:sldId id="310" r:id="rId100"/>
    <p:sldId id="311" r:id="rId101"/>
    <p:sldId id="312" r:id="rId102"/>
    <p:sldId id="313" r:id="rId103"/>
    <p:sldId id="314" r:id="rId104"/>
    <p:sldId id="315" r:id="rId105"/>
    <p:sldId id="316" r:id="rId106"/>
    <p:sldId id="317" r:id="rId107"/>
    <p:sldId id="318" r:id="rId108"/>
    <p:sldId id="467" r:id="rId109"/>
    <p:sldId id="340" r:id="rId110"/>
    <p:sldId id="468" r:id="rId111"/>
    <p:sldId id="469" r:id="rId112"/>
    <p:sldId id="470" r:id="rId113"/>
    <p:sldId id="321" r:id="rId114"/>
    <p:sldId id="471" r:id="rId115"/>
    <p:sldId id="472" r:id="rId116"/>
    <p:sldId id="322" r:id="rId117"/>
    <p:sldId id="323" r:id="rId118"/>
    <p:sldId id="341" r:id="rId119"/>
    <p:sldId id="325" r:id="rId120"/>
    <p:sldId id="326" r:id="rId121"/>
    <p:sldId id="327" r:id="rId122"/>
    <p:sldId id="328" r:id="rId123"/>
    <p:sldId id="329" r:id="rId124"/>
    <p:sldId id="330" r:id="rId125"/>
    <p:sldId id="331" r:id="rId126"/>
    <p:sldId id="332" r:id="rId127"/>
    <p:sldId id="333" r:id="rId128"/>
    <p:sldId id="334" r:id="rId129"/>
    <p:sldId id="335" r:id="rId130"/>
    <p:sldId id="426" r:id="rId131"/>
    <p:sldId id="427" r:id="rId132"/>
    <p:sldId id="419" r:id="rId133"/>
    <p:sldId id="420" r:id="rId134"/>
    <p:sldId id="425" r:id="rId135"/>
    <p:sldId id="421" r:id="rId136"/>
    <p:sldId id="422" r:id="rId137"/>
    <p:sldId id="336" r:id="rId138"/>
    <p:sldId id="473" r:id="rId139"/>
    <p:sldId id="475" r:id="rId140"/>
    <p:sldId id="349" r:id="rId141"/>
    <p:sldId id="350" r:id="rId142"/>
    <p:sldId id="351" r:id="rId143"/>
    <p:sldId id="352" r:id="rId144"/>
    <p:sldId id="353" r:id="rId145"/>
    <p:sldId id="354" r:id="rId146"/>
    <p:sldId id="355" r:id="rId147"/>
    <p:sldId id="356" r:id="rId148"/>
    <p:sldId id="357" r:id="rId149"/>
    <p:sldId id="358" r:id="rId150"/>
    <p:sldId id="359" r:id="rId151"/>
    <p:sldId id="360" r:id="rId152"/>
    <p:sldId id="361" r:id="rId153"/>
    <p:sldId id="362" r:id="rId154"/>
    <p:sldId id="363" r:id="rId155"/>
    <p:sldId id="364" r:id="rId156"/>
    <p:sldId id="365" r:id="rId157"/>
    <p:sldId id="366" r:id="rId158"/>
    <p:sldId id="367" r:id="rId159"/>
    <p:sldId id="368" r:id="rId160"/>
    <p:sldId id="369" r:id="rId161"/>
    <p:sldId id="337" r:id="rId162"/>
  </p:sldIdLst>
  <p:sldSz cx="9144000" cy="6858000" type="screen4x3"/>
  <p:notesSz cx="6950075" cy="9236075"/>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 xmlns:p15="http://schemas.microsoft.com/office/powerpoint/2012/main">
        <p15:guide id="6" pos="120" userDrawn="1">
          <p15:clr>
            <a:srgbClr val="A4A3A4"/>
          </p15:clr>
        </p15:guide>
        <p15:guide id="8" pos="5688" userDrawn="1">
          <p15:clr>
            <a:srgbClr val="A4A3A4"/>
          </p15:clr>
        </p15:guide>
        <p15:guide id="9" orient="horz" pos="4200" userDrawn="1">
          <p15:clr>
            <a:srgbClr val="A4A3A4"/>
          </p15:clr>
        </p15:guide>
      </p15:sldGuideLst>
    </p:ext>
    <p:ext uri="{2D200454-40CA-4A62-9FC3-DE9A4176ACB9}">
      <p15:notesGuideLst xmlns="" xmlns:p15="http://schemas.microsoft.com/office/powerpoint/2012/main">
        <p15:guide id="1" orient="horz" pos="2909" userDrawn="1">
          <p15:clr>
            <a:srgbClr val="A4A3A4"/>
          </p15:clr>
        </p15:guide>
        <p15:guide id="2" pos="2189" userDrawn="1">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0" name="amcclendon" initials="a" lastIdx="4" clrIdx="0"/>
  <p:cmAuthor id="1" name="Mbarrett" initials="M" lastIdx="1" clrIdx="1"/>
  <p:cmAuthor id="2" name="Gaspar,Marcia (TA_ONC) BIP-DE-I" initials="G(B" lastIdx="8" clrIdx="2"/>
  <p:cmAuthor id="3" name="HCG" initials="Admin" lastIdx="2" clrIdx="3"/>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BC5E"/>
    <a:srgbClr val="00CC66"/>
    <a:srgbClr val="717073"/>
    <a:srgbClr val="1CBECA"/>
    <a:srgbClr val="FFCC00"/>
    <a:srgbClr val="CCE8EC"/>
    <a:srgbClr val="000066"/>
    <a:srgbClr val="C7A2E3"/>
    <a:srgbClr val="E7F4F6"/>
    <a:srgbClr val="40404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vertBarState="maximized" horzBarState="maximized">
    <p:restoredLeft sz="18676" autoAdjust="0"/>
    <p:restoredTop sz="96270" autoAdjust="0"/>
  </p:normalViewPr>
  <p:slideViewPr>
    <p:cSldViewPr snapToGrid="0">
      <p:cViewPr>
        <p:scale>
          <a:sx n="70" d="100"/>
          <a:sy n="70" d="100"/>
        </p:scale>
        <p:origin x="-2070" y="-1026"/>
      </p:cViewPr>
      <p:guideLst>
        <p:guide orient="horz" pos="4200"/>
        <p:guide pos="120"/>
        <p:guide pos="5688"/>
      </p:guideLst>
    </p:cSldViewPr>
  </p:slideViewPr>
  <p:notesTextViewPr>
    <p:cViewPr>
      <p:scale>
        <a:sx n="1" d="1"/>
        <a:sy n="1" d="1"/>
      </p:scale>
      <p:origin x="0" y="0"/>
    </p:cViewPr>
  </p:notesTextViewPr>
  <p:sorterViewPr>
    <p:cViewPr>
      <p:scale>
        <a:sx n="97" d="100"/>
        <a:sy n="97" d="100"/>
      </p:scale>
      <p:origin x="0" y="7986"/>
    </p:cViewPr>
  </p:sorterViewPr>
  <p:notesViewPr>
    <p:cSldViewPr snapToGrid="0" showGuides="1">
      <p:cViewPr>
        <p:scale>
          <a:sx n="120" d="100"/>
          <a:sy n="120" d="100"/>
        </p:scale>
        <p:origin x="-1344" y="60"/>
      </p:cViewPr>
      <p:guideLst>
        <p:guide orient="horz" pos="2909"/>
        <p:guide pos="2189"/>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117" Type="http://schemas.openxmlformats.org/officeDocument/2006/relationships/slide" Target="slides/slide112.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84" Type="http://schemas.openxmlformats.org/officeDocument/2006/relationships/slide" Target="slides/slide79.xml"/><Relationship Id="rId89" Type="http://schemas.openxmlformats.org/officeDocument/2006/relationships/slide" Target="slides/slide84.xml"/><Relationship Id="rId112" Type="http://schemas.openxmlformats.org/officeDocument/2006/relationships/slide" Target="slides/slide107.xml"/><Relationship Id="rId133" Type="http://schemas.openxmlformats.org/officeDocument/2006/relationships/slide" Target="slides/slide128.xml"/><Relationship Id="rId138" Type="http://schemas.openxmlformats.org/officeDocument/2006/relationships/slide" Target="slides/slide133.xml"/><Relationship Id="rId154" Type="http://schemas.openxmlformats.org/officeDocument/2006/relationships/slide" Target="slides/slide149.xml"/><Relationship Id="rId159" Type="http://schemas.openxmlformats.org/officeDocument/2006/relationships/slide" Target="slides/slide154.xml"/><Relationship Id="rId16" Type="http://schemas.openxmlformats.org/officeDocument/2006/relationships/slide" Target="slides/slide11.xml"/><Relationship Id="rId107" Type="http://schemas.openxmlformats.org/officeDocument/2006/relationships/slide" Target="slides/slide102.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slide" Target="slides/slide74.xml"/><Relationship Id="rId102" Type="http://schemas.openxmlformats.org/officeDocument/2006/relationships/slide" Target="slides/slide97.xml"/><Relationship Id="rId123" Type="http://schemas.openxmlformats.org/officeDocument/2006/relationships/slide" Target="slides/slide118.xml"/><Relationship Id="rId128" Type="http://schemas.openxmlformats.org/officeDocument/2006/relationships/slide" Target="slides/slide123.xml"/><Relationship Id="rId144" Type="http://schemas.openxmlformats.org/officeDocument/2006/relationships/slide" Target="slides/slide139.xml"/><Relationship Id="rId149" Type="http://schemas.openxmlformats.org/officeDocument/2006/relationships/slide" Target="slides/slide144.xml"/><Relationship Id="rId5" Type="http://schemas.openxmlformats.org/officeDocument/2006/relationships/slideMaster" Target="slideMasters/slideMaster2.xml"/><Relationship Id="rId90" Type="http://schemas.openxmlformats.org/officeDocument/2006/relationships/slide" Target="slides/slide85.xml"/><Relationship Id="rId95" Type="http://schemas.openxmlformats.org/officeDocument/2006/relationships/slide" Target="slides/slide90.xml"/><Relationship Id="rId160" Type="http://schemas.openxmlformats.org/officeDocument/2006/relationships/slide" Target="slides/slide155.xml"/><Relationship Id="rId165" Type="http://schemas.openxmlformats.org/officeDocument/2006/relationships/commentAuthors" Target="commentAuthors.xml"/><Relationship Id="rId22" Type="http://schemas.openxmlformats.org/officeDocument/2006/relationships/slide" Target="slides/slide17.xml"/><Relationship Id="rId27" Type="http://schemas.openxmlformats.org/officeDocument/2006/relationships/slide" Target="slides/slide22.xml"/><Relationship Id="rId43" Type="http://schemas.openxmlformats.org/officeDocument/2006/relationships/slide" Target="slides/slide38.xml"/><Relationship Id="rId48" Type="http://schemas.openxmlformats.org/officeDocument/2006/relationships/slide" Target="slides/slide43.xml"/><Relationship Id="rId64" Type="http://schemas.openxmlformats.org/officeDocument/2006/relationships/slide" Target="slides/slide59.xml"/><Relationship Id="rId69" Type="http://schemas.openxmlformats.org/officeDocument/2006/relationships/slide" Target="slides/slide64.xml"/><Relationship Id="rId113" Type="http://schemas.openxmlformats.org/officeDocument/2006/relationships/slide" Target="slides/slide108.xml"/><Relationship Id="rId118" Type="http://schemas.openxmlformats.org/officeDocument/2006/relationships/slide" Target="slides/slide113.xml"/><Relationship Id="rId134" Type="http://schemas.openxmlformats.org/officeDocument/2006/relationships/slide" Target="slides/slide129.xml"/><Relationship Id="rId139" Type="http://schemas.openxmlformats.org/officeDocument/2006/relationships/slide" Target="slides/slide134.xml"/><Relationship Id="rId80" Type="http://schemas.openxmlformats.org/officeDocument/2006/relationships/slide" Target="slides/slide75.xml"/><Relationship Id="rId85" Type="http://schemas.openxmlformats.org/officeDocument/2006/relationships/slide" Target="slides/slide80.xml"/><Relationship Id="rId150" Type="http://schemas.openxmlformats.org/officeDocument/2006/relationships/slide" Target="slides/slide145.xml"/><Relationship Id="rId155" Type="http://schemas.openxmlformats.org/officeDocument/2006/relationships/slide" Target="slides/slide150.xml"/><Relationship Id="rId12" Type="http://schemas.openxmlformats.org/officeDocument/2006/relationships/slide" Target="slides/slide7.xml"/><Relationship Id="rId17" Type="http://schemas.openxmlformats.org/officeDocument/2006/relationships/slide" Target="slides/slide12.xml"/><Relationship Id="rId33" Type="http://schemas.openxmlformats.org/officeDocument/2006/relationships/slide" Target="slides/slide28.xml"/><Relationship Id="rId38" Type="http://schemas.openxmlformats.org/officeDocument/2006/relationships/slide" Target="slides/slide33.xml"/><Relationship Id="rId59" Type="http://schemas.openxmlformats.org/officeDocument/2006/relationships/slide" Target="slides/slide54.xml"/><Relationship Id="rId103" Type="http://schemas.openxmlformats.org/officeDocument/2006/relationships/slide" Target="slides/slide98.xml"/><Relationship Id="rId108" Type="http://schemas.openxmlformats.org/officeDocument/2006/relationships/slide" Target="slides/slide103.xml"/><Relationship Id="rId124" Type="http://schemas.openxmlformats.org/officeDocument/2006/relationships/slide" Target="slides/slide119.xml"/><Relationship Id="rId129" Type="http://schemas.openxmlformats.org/officeDocument/2006/relationships/slide" Target="slides/slide124.xml"/><Relationship Id="rId54" Type="http://schemas.openxmlformats.org/officeDocument/2006/relationships/slide" Target="slides/slide49.xml"/><Relationship Id="rId70" Type="http://schemas.openxmlformats.org/officeDocument/2006/relationships/slide" Target="slides/slide65.xml"/><Relationship Id="rId75" Type="http://schemas.openxmlformats.org/officeDocument/2006/relationships/slide" Target="slides/slide70.xml"/><Relationship Id="rId91" Type="http://schemas.openxmlformats.org/officeDocument/2006/relationships/slide" Target="slides/slide86.xml"/><Relationship Id="rId96" Type="http://schemas.openxmlformats.org/officeDocument/2006/relationships/slide" Target="slides/slide91.xml"/><Relationship Id="rId140" Type="http://schemas.openxmlformats.org/officeDocument/2006/relationships/slide" Target="slides/slide135.xml"/><Relationship Id="rId145" Type="http://schemas.openxmlformats.org/officeDocument/2006/relationships/slide" Target="slides/slide140.xml"/><Relationship Id="rId161" Type="http://schemas.openxmlformats.org/officeDocument/2006/relationships/slide" Target="slides/slide156.xml"/><Relationship Id="rId166" Type="http://schemas.openxmlformats.org/officeDocument/2006/relationships/presProps" Target="presProps.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6" Type="http://schemas.openxmlformats.org/officeDocument/2006/relationships/slide" Target="slides/slide101.xml"/><Relationship Id="rId114" Type="http://schemas.openxmlformats.org/officeDocument/2006/relationships/slide" Target="slides/slide109.xml"/><Relationship Id="rId119" Type="http://schemas.openxmlformats.org/officeDocument/2006/relationships/slide" Target="slides/slide114.xml"/><Relationship Id="rId127" Type="http://schemas.openxmlformats.org/officeDocument/2006/relationships/slide" Target="slides/slide12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slide" Target="slides/slide73.xml"/><Relationship Id="rId81" Type="http://schemas.openxmlformats.org/officeDocument/2006/relationships/slide" Target="slides/slide76.xml"/><Relationship Id="rId86" Type="http://schemas.openxmlformats.org/officeDocument/2006/relationships/slide" Target="slides/slide81.xml"/><Relationship Id="rId94" Type="http://schemas.openxmlformats.org/officeDocument/2006/relationships/slide" Target="slides/slide89.xml"/><Relationship Id="rId99" Type="http://schemas.openxmlformats.org/officeDocument/2006/relationships/slide" Target="slides/slide94.xml"/><Relationship Id="rId101" Type="http://schemas.openxmlformats.org/officeDocument/2006/relationships/slide" Target="slides/slide96.xml"/><Relationship Id="rId122" Type="http://schemas.openxmlformats.org/officeDocument/2006/relationships/slide" Target="slides/slide117.xml"/><Relationship Id="rId130" Type="http://schemas.openxmlformats.org/officeDocument/2006/relationships/slide" Target="slides/slide125.xml"/><Relationship Id="rId135" Type="http://schemas.openxmlformats.org/officeDocument/2006/relationships/slide" Target="slides/slide130.xml"/><Relationship Id="rId143" Type="http://schemas.openxmlformats.org/officeDocument/2006/relationships/slide" Target="slides/slide138.xml"/><Relationship Id="rId148" Type="http://schemas.openxmlformats.org/officeDocument/2006/relationships/slide" Target="slides/slide143.xml"/><Relationship Id="rId151" Type="http://schemas.openxmlformats.org/officeDocument/2006/relationships/slide" Target="slides/slide146.xml"/><Relationship Id="rId156" Type="http://schemas.openxmlformats.org/officeDocument/2006/relationships/slide" Target="slides/slide151.xml"/><Relationship Id="rId164" Type="http://schemas.openxmlformats.org/officeDocument/2006/relationships/handoutMaster" Target="handoutMasters/handoutMaster1.xml"/><Relationship Id="rId169"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109" Type="http://schemas.openxmlformats.org/officeDocument/2006/relationships/slide" Target="slides/slide10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slide" Target="slides/slide71.xml"/><Relationship Id="rId97" Type="http://schemas.openxmlformats.org/officeDocument/2006/relationships/slide" Target="slides/slide92.xml"/><Relationship Id="rId104" Type="http://schemas.openxmlformats.org/officeDocument/2006/relationships/slide" Target="slides/slide99.xml"/><Relationship Id="rId120" Type="http://schemas.openxmlformats.org/officeDocument/2006/relationships/slide" Target="slides/slide115.xml"/><Relationship Id="rId125" Type="http://schemas.openxmlformats.org/officeDocument/2006/relationships/slide" Target="slides/slide120.xml"/><Relationship Id="rId141" Type="http://schemas.openxmlformats.org/officeDocument/2006/relationships/slide" Target="slides/slide136.xml"/><Relationship Id="rId146" Type="http://schemas.openxmlformats.org/officeDocument/2006/relationships/slide" Target="slides/slide141.xml"/><Relationship Id="rId167" Type="http://schemas.openxmlformats.org/officeDocument/2006/relationships/viewProps" Target="viewProps.xml"/><Relationship Id="rId7" Type="http://schemas.openxmlformats.org/officeDocument/2006/relationships/slide" Target="slides/slide2.xml"/><Relationship Id="rId71" Type="http://schemas.openxmlformats.org/officeDocument/2006/relationships/slide" Target="slides/slide66.xml"/><Relationship Id="rId92" Type="http://schemas.openxmlformats.org/officeDocument/2006/relationships/slide" Target="slides/slide87.xml"/><Relationship Id="rId162" Type="http://schemas.openxmlformats.org/officeDocument/2006/relationships/slide" Target="slides/slide157.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 Id="rId87" Type="http://schemas.openxmlformats.org/officeDocument/2006/relationships/slide" Target="slides/slide82.xml"/><Relationship Id="rId110" Type="http://schemas.openxmlformats.org/officeDocument/2006/relationships/slide" Target="slides/slide105.xml"/><Relationship Id="rId115" Type="http://schemas.openxmlformats.org/officeDocument/2006/relationships/slide" Target="slides/slide110.xml"/><Relationship Id="rId131" Type="http://schemas.openxmlformats.org/officeDocument/2006/relationships/slide" Target="slides/slide126.xml"/><Relationship Id="rId136" Type="http://schemas.openxmlformats.org/officeDocument/2006/relationships/slide" Target="slides/slide131.xml"/><Relationship Id="rId157" Type="http://schemas.openxmlformats.org/officeDocument/2006/relationships/slide" Target="slides/slide152.xml"/><Relationship Id="rId61" Type="http://schemas.openxmlformats.org/officeDocument/2006/relationships/slide" Target="slides/slide56.xml"/><Relationship Id="rId82" Type="http://schemas.openxmlformats.org/officeDocument/2006/relationships/slide" Target="slides/slide77.xml"/><Relationship Id="rId152" Type="http://schemas.openxmlformats.org/officeDocument/2006/relationships/slide" Target="slides/slide147.xml"/><Relationship Id="rId19" Type="http://schemas.openxmlformats.org/officeDocument/2006/relationships/slide" Target="slides/slide14.xml"/><Relationship Id="rId14" Type="http://schemas.openxmlformats.org/officeDocument/2006/relationships/slide" Target="slides/slide9.xml"/><Relationship Id="rId30" Type="http://schemas.openxmlformats.org/officeDocument/2006/relationships/slide" Target="slides/slide25.xml"/><Relationship Id="rId35" Type="http://schemas.openxmlformats.org/officeDocument/2006/relationships/slide" Target="slides/slide30.xml"/><Relationship Id="rId56" Type="http://schemas.openxmlformats.org/officeDocument/2006/relationships/slide" Target="slides/slide51.xml"/><Relationship Id="rId77" Type="http://schemas.openxmlformats.org/officeDocument/2006/relationships/slide" Target="slides/slide72.xml"/><Relationship Id="rId100" Type="http://schemas.openxmlformats.org/officeDocument/2006/relationships/slide" Target="slides/slide95.xml"/><Relationship Id="rId105" Type="http://schemas.openxmlformats.org/officeDocument/2006/relationships/slide" Target="slides/slide100.xml"/><Relationship Id="rId126" Type="http://schemas.openxmlformats.org/officeDocument/2006/relationships/slide" Target="slides/slide121.xml"/><Relationship Id="rId147" Type="http://schemas.openxmlformats.org/officeDocument/2006/relationships/slide" Target="slides/slide142.xml"/><Relationship Id="rId168" Type="http://schemas.openxmlformats.org/officeDocument/2006/relationships/theme" Target="theme/theme1.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93" Type="http://schemas.openxmlformats.org/officeDocument/2006/relationships/slide" Target="slides/slide88.xml"/><Relationship Id="rId98" Type="http://schemas.openxmlformats.org/officeDocument/2006/relationships/slide" Target="slides/slide93.xml"/><Relationship Id="rId121" Type="http://schemas.openxmlformats.org/officeDocument/2006/relationships/slide" Target="slides/slide116.xml"/><Relationship Id="rId142" Type="http://schemas.openxmlformats.org/officeDocument/2006/relationships/slide" Target="slides/slide137.xml"/><Relationship Id="rId163" Type="http://schemas.openxmlformats.org/officeDocument/2006/relationships/notesMaster" Target="notesMasters/notesMaster1.xml"/><Relationship Id="rId3" Type="http://schemas.openxmlformats.org/officeDocument/2006/relationships/customXml" Target="../customXml/item3.xml"/><Relationship Id="rId25" Type="http://schemas.openxmlformats.org/officeDocument/2006/relationships/slide" Target="slides/slide20.xml"/><Relationship Id="rId46" Type="http://schemas.openxmlformats.org/officeDocument/2006/relationships/slide" Target="slides/slide41.xml"/><Relationship Id="rId67" Type="http://schemas.openxmlformats.org/officeDocument/2006/relationships/slide" Target="slides/slide62.xml"/><Relationship Id="rId116" Type="http://schemas.openxmlformats.org/officeDocument/2006/relationships/slide" Target="slides/slide111.xml"/><Relationship Id="rId137" Type="http://schemas.openxmlformats.org/officeDocument/2006/relationships/slide" Target="slides/slide132.xml"/><Relationship Id="rId158" Type="http://schemas.openxmlformats.org/officeDocument/2006/relationships/slide" Target="slides/slide153.xml"/><Relationship Id="rId20" Type="http://schemas.openxmlformats.org/officeDocument/2006/relationships/slide" Target="slides/slide15.xml"/><Relationship Id="rId41" Type="http://schemas.openxmlformats.org/officeDocument/2006/relationships/slide" Target="slides/slide36.xml"/><Relationship Id="rId62" Type="http://schemas.openxmlformats.org/officeDocument/2006/relationships/slide" Target="slides/slide57.xml"/><Relationship Id="rId83" Type="http://schemas.openxmlformats.org/officeDocument/2006/relationships/slide" Target="slides/slide78.xml"/><Relationship Id="rId88" Type="http://schemas.openxmlformats.org/officeDocument/2006/relationships/slide" Target="slides/slide83.xml"/><Relationship Id="rId111" Type="http://schemas.openxmlformats.org/officeDocument/2006/relationships/slide" Target="slides/slide106.xml"/><Relationship Id="rId132" Type="http://schemas.openxmlformats.org/officeDocument/2006/relationships/slide" Target="slides/slide127.xml"/><Relationship Id="rId153" Type="http://schemas.openxmlformats.org/officeDocument/2006/relationships/slide" Target="slides/slide148.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xml.rels><?xml version="1.0" encoding="UTF-8" standalone="yes"?>
<Relationships xmlns="http://schemas.openxmlformats.org/package/2006/relationships"><Relationship Id="rId1" Type="http://schemas.openxmlformats.org/officeDocument/2006/relationships/oleObject" Target="file:///C:\Users\laura.winton\Documents\BI\Afatinib\01%20Congresses\2015\ASCO%202015\Oral%20presentation\Bar%20chart%20test.xlsx" TargetMode="External"/></Relationships>
</file>

<file path=ppt/charts/_rels/chart6.xml.rels><?xml version="1.0" encoding="UTF-8" standalone="yes"?>
<Relationships xmlns="http://schemas.openxmlformats.org/package/2006/relationships"><Relationship Id="rId1" Type="http://schemas.openxmlformats.org/officeDocument/2006/relationships/oleObject" Target="Chart%20in%20Microsoft%20PowerPoint" TargetMode="External"/></Relationships>
</file>

<file path=ppt/charts/_rels/chart7.xml.rels><?xml version="1.0" encoding="UTF-8" standalone="yes"?>
<Relationships xmlns="http://schemas.openxmlformats.org/package/2006/relationships"><Relationship Id="rId1" Type="http://schemas.openxmlformats.org/officeDocument/2006/relationships/oleObject" Target="NULL" TargetMode="External"/></Relationships>
</file>

<file path=ppt/charts/_rels/chart8.xml.rels><?xml version="1.0" encoding="UTF-8" standalone="yes"?>
<Relationships xmlns="http://schemas.openxmlformats.org/package/2006/relationships"><Relationship Id="rId3" Type="http://schemas.microsoft.com/office/2011/relationships/chartStyle" Target="style1.xml"/><Relationship Id="rId2" Type="http://schemas.microsoft.com/office/2011/relationships/chartColorStyle" Target="colors1.xml"/><Relationship Id="rId1" Type="http://schemas.openxmlformats.org/officeDocument/2006/relationships/package" Target="../embeddings/Microsoft_Excel_Worksheet5.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s-C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30127842507661901"/>
          <c:y val="0.112671998031496"/>
          <c:w val="0.58950975821229101"/>
          <c:h val="0.78621234350547697"/>
        </c:manualLayout>
      </c:layout>
      <c:barChart>
        <c:barDir val="col"/>
        <c:grouping val="clustered"/>
        <c:varyColors val="0"/>
        <c:ser>
          <c:idx val="0"/>
          <c:order val="0"/>
          <c:tx>
            <c:strRef>
              <c:f>Sheet1!$B$1</c:f>
              <c:strCache>
                <c:ptCount val="1"/>
                <c:pt idx="0">
                  <c:v>Column1</c:v>
                </c:pt>
              </c:strCache>
            </c:strRef>
          </c:tx>
          <c:spPr>
            <a:solidFill>
              <a:schemeClr val="accent1"/>
            </a:solidFill>
          </c:spPr>
          <c:invertIfNegative val="0"/>
          <c:dLbls>
            <c:dLbl>
              <c:idx val="0"/>
              <c:tx>
                <c:rich>
                  <a:bodyPr/>
                  <a:lstStyle/>
                  <a:p>
                    <a:r>
                      <a:rPr lang="en-US" dirty="0" smtClean="0"/>
                      <a:t>9.2</a:t>
                    </a:r>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a:lstStyle/>
              <a:p>
                <a:pPr>
                  <a:defRPr sz="1200" b="1">
                    <a:solidFill>
                      <a:schemeClr val="tx1"/>
                    </a:solidFill>
                  </a:defRPr>
                </a:pPr>
                <a:endParaRPr lang="es-C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c:f>
              <c:numCache>
                <c:formatCode>General</c:formatCode>
                <c:ptCount val="1"/>
              </c:numCache>
            </c:numRef>
          </c:cat>
          <c:val>
            <c:numRef>
              <c:f>Sheet1!$B$2</c:f>
              <c:numCache>
                <c:formatCode>General</c:formatCode>
                <c:ptCount val="1"/>
                <c:pt idx="0">
                  <c:v>9.2000000000000011</c:v>
                </c:pt>
              </c:numCache>
            </c:numRef>
          </c:val>
        </c:ser>
        <c:ser>
          <c:idx val="1"/>
          <c:order val="1"/>
          <c:tx>
            <c:strRef>
              <c:f>Sheet1!$C$1</c:f>
              <c:strCache>
                <c:ptCount val="1"/>
                <c:pt idx="0">
                  <c:v>Column2</c:v>
                </c:pt>
              </c:strCache>
            </c:strRef>
          </c:tx>
          <c:spPr>
            <a:solidFill>
              <a:srgbClr val="717073"/>
            </a:solidFill>
          </c:spPr>
          <c:invertIfNegative val="0"/>
          <c:dLbls>
            <c:dLbl>
              <c:idx val="0"/>
              <c:tx>
                <c:rich>
                  <a:bodyPr/>
                  <a:lstStyle/>
                  <a:p>
                    <a:r>
                      <a:rPr lang="en-US" dirty="0" smtClean="0"/>
                      <a:t>3.8</a:t>
                    </a:r>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a:lstStyle/>
              <a:p>
                <a:pPr>
                  <a:defRPr sz="1200" b="1">
                    <a:solidFill>
                      <a:schemeClr val="tx1"/>
                    </a:solidFill>
                  </a:defRPr>
                </a:pPr>
                <a:endParaRPr lang="es-C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c:f>
              <c:numCache>
                <c:formatCode>General</c:formatCode>
                <c:ptCount val="1"/>
              </c:numCache>
            </c:numRef>
          </c:cat>
          <c:val>
            <c:numRef>
              <c:f>Sheet1!$C$2</c:f>
              <c:numCache>
                <c:formatCode>General</c:formatCode>
                <c:ptCount val="1"/>
                <c:pt idx="0">
                  <c:v>3.8</c:v>
                </c:pt>
              </c:numCache>
            </c:numRef>
          </c:val>
        </c:ser>
        <c:dLbls>
          <c:showLegendKey val="0"/>
          <c:showVal val="0"/>
          <c:showCatName val="0"/>
          <c:showSerName val="0"/>
          <c:showPercent val="0"/>
          <c:showBubbleSize val="0"/>
        </c:dLbls>
        <c:gapWidth val="300"/>
        <c:axId val="285243648"/>
        <c:axId val="285253632"/>
      </c:barChart>
      <c:catAx>
        <c:axId val="285243648"/>
        <c:scaling>
          <c:orientation val="minMax"/>
        </c:scaling>
        <c:delete val="0"/>
        <c:axPos val="b"/>
        <c:numFmt formatCode="General" sourceLinked="1"/>
        <c:majorTickMark val="none"/>
        <c:minorTickMark val="none"/>
        <c:tickLblPos val="nextTo"/>
        <c:spPr>
          <a:ln w="19050" cap="sq">
            <a:solidFill>
              <a:schemeClr val="tx1"/>
            </a:solidFill>
            <a:miter lim="800000"/>
          </a:ln>
        </c:spPr>
        <c:txPr>
          <a:bodyPr/>
          <a:lstStyle/>
          <a:p>
            <a:pPr>
              <a:defRPr sz="2000">
                <a:solidFill>
                  <a:schemeClr val="tx1"/>
                </a:solidFill>
              </a:defRPr>
            </a:pPr>
            <a:endParaRPr lang="es-CL"/>
          </a:p>
        </c:txPr>
        <c:crossAx val="285253632"/>
        <c:crosses val="autoZero"/>
        <c:auto val="1"/>
        <c:lblAlgn val="ctr"/>
        <c:lblOffset val="100"/>
        <c:noMultiLvlLbl val="0"/>
      </c:catAx>
      <c:valAx>
        <c:axId val="285253632"/>
        <c:scaling>
          <c:orientation val="minMax"/>
          <c:max val="12"/>
        </c:scaling>
        <c:delete val="0"/>
        <c:axPos val="l"/>
        <c:numFmt formatCode="General" sourceLinked="1"/>
        <c:majorTickMark val="out"/>
        <c:minorTickMark val="none"/>
        <c:tickLblPos val="none"/>
        <c:spPr>
          <a:ln w="19050" cap="sq">
            <a:solidFill>
              <a:schemeClr val="tx1"/>
            </a:solidFill>
            <a:miter lim="800000"/>
          </a:ln>
        </c:spPr>
        <c:txPr>
          <a:bodyPr/>
          <a:lstStyle/>
          <a:p>
            <a:pPr>
              <a:defRPr sz="2000"/>
            </a:pPr>
            <a:endParaRPr lang="es-CL"/>
          </a:p>
        </c:txPr>
        <c:crossAx val="285243648"/>
        <c:crosses val="autoZero"/>
        <c:crossBetween val="between"/>
        <c:majorUnit val="2"/>
      </c:valAx>
      <c:spPr>
        <a:ln>
          <a:noFill/>
        </a:ln>
      </c:spPr>
    </c:plotArea>
    <c:plotVisOnly val="1"/>
    <c:dispBlanksAs val="gap"/>
    <c:showDLblsOverMax val="0"/>
  </c:chart>
  <c:txPr>
    <a:bodyPr/>
    <a:lstStyle/>
    <a:p>
      <a:pPr>
        <a:defRPr sz="1800"/>
      </a:pPr>
      <a:endParaRPr lang="es-CL"/>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s-C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7570801528190796E-2"/>
          <c:y val="0.112671998031496"/>
          <c:w val="0.90894157388375096"/>
          <c:h val="0.78621234350547697"/>
        </c:manualLayout>
      </c:layout>
      <c:barChart>
        <c:barDir val="col"/>
        <c:grouping val="clustered"/>
        <c:varyColors val="0"/>
        <c:ser>
          <c:idx val="0"/>
          <c:order val="0"/>
          <c:tx>
            <c:strRef>
              <c:f>Sheet1!$B$1</c:f>
              <c:strCache>
                <c:ptCount val="1"/>
                <c:pt idx="0">
                  <c:v>Column1</c:v>
                </c:pt>
              </c:strCache>
            </c:strRef>
          </c:tx>
          <c:spPr>
            <a:solidFill>
              <a:schemeClr val="accent1"/>
            </a:solidFill>
          </c:spPr>
          <c:invertIfNegative val="0"/>
          <c:dLbls>
            <c:spPr>
              <a:noFill/>
              <a:ln>
                <a:noFill/>
              </a:ln>
              <a:effectLst/>
            </c:spPr>
            <c:txPr>
              <a:bodyPr/>
              <a:lstStyle/>
              <a:p>
                <a:pPr>
                  <a:defRPr sz="1200" b="1">
                    <a:solidFill>
                      <a:schemeClr val="tx1"/>
                    </a:solidFill>
                  </a:defRPr>
                </a:pPr>
                <a:endParaRPr lang="es-CL"/>
              </a:p>
            </c:txPr>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Sheet1!$A$2:$A$4</c:f>
              <c:numCache>
                <c:formatCode>General</c:formatCode>
                <c:ptCount val="3"/>
              </c:numCache>
            </c:numRef>
          </c:cat>
          <c:val>
            <c:numRef>
              <c:f>Sheet1!$B$2:$B$4</c:f>
              <c:numCache>
                <c:formatCode>General</c:formatCode>
                <c:ptCount val="3"/>
                <c:pt idx="0">
                  <c:v>46</c:v>
                </c:pt>
                <c:pt idx="1">
                  <c:v>5</c:v>
                </c:pt>
                <c:pt idx="2">
                  <c:v>31</c:v>
                </c:pt>
              </c:numCache>
            </c:numRef>
          </c:val>
        </c:ser>
        <c:ser>
          <c:idx val="1"/>
          <c:order val="1"/>
          <c:tx>
            <c:strRef>
              <c:f>Sheet1!$C$1</c:f>
              <c:strCache>
                <c:ptCount val="1"/>
                <c:pt idx="0">
                  <c:v>Column2</c:v>
                </c:pt>
              </c:strCache>
            </c:strRef>
          </c:tx>
          <c:spPr>
            <a:solidFill>
              <a:srgbClr val="717073"/>
            </a:solidFill>
          </c:spPr>
          <c:invertIfNegative val="0"/>
          <c:dLbls>
            <c:spPr>
              <a:noFill/>
              <a:ln>
                <a:noFill/>
              </a:ln>
              <a:effectLst/>
            </c:spPr>
            <c:txPr>
              <a:bodyPr/>
              <a:lstStyle/>
              <a:p>
                <a:pPr>
                  <a:defRPr sz="1200" b="1">
                    <a:solidFill>
                      <a:schemeClr val="tx1"/>
                    </a:solidFill>
                  </a:defRPr>
                </a:pPr>
                <a:endParaRPr lang="es-CL"/>
              </a:p>
            </c:txPr>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Sheet1!$A$2:$A$4</c:f>
              <c:numCache>
                <c:formatCode>General</c:formatCode>
                <c:ptCount val="3"/>
              </c:numCache>
            </c:numRef>
          </c:cat>
          <c:val>
            <c:numRef>
              <c:f>Sheet1!$C$2:$C$4</c:f>
              <c:numCache>
                <c:formatCode>General</c:formatCode>
                <c:ptCount val="3"/>
                <c:pt idx="0">
                  <c:v>37</c:v>
                </c:pt>
                <c:pt idx="1">
                  <c:v>3</c:v>
                </c:pt>
                <c:pt idx="2">
                  <c:v>39</c:v>
                </c:pt>
              </c:numCache>
            </c:numRef>
          </c:val>
        </c:ser>
        <c:dLbls>
          <c:showLegendKey val="0"/>
          <c:showVal val="0"/>
          <c:showCatName val="0"/>
          <c:showSerName val="0"/>
          <c:showPercent val="0"/>
          <c:showBubbleSize val="0"/>
        </c:dLbls>
        <c:gapWidth val="50"/>
        <c:axId val="285275648"/>
        <c:axId val="285277184"/>
      </c:barChart>
      <c:catAx>
        <c:axId val="285275648"/>
        <c:scaling>
          <c:orientation val="minMax"/>
        </c:scaling>
        <c:delete val="0"/>
        <c:axPos val="b"/>
        <c:numFmt formatCode="General" sourceLinked="1"/>
        <c:majorTickMark val="none"/>
        <c:minorTickMark val="none"/>
        <c:tickLblPos val="nextTo"/>
        <c:spPr>
          <a:ln w="19050" cap="sq">
            <a:solidFill>
              <a:schemeClr val="tx1"/>
            </a:solidFill>
            <a:miter lim="800000"/>
          </a:ln>
        </c:spPr>
        <c:txPr>
          <a:bodyPr/>
          <a:lstStyle/>
          <a:p>
            <a:pPr>
              <a:defRPr sz="2000"/>
            </a:pPr>
            <a:endParaRPr lang="es-CL"/>
          </a:p>
        </c:txPr>
        <c:crossAx val="285277184"/>
        <c:crosses val="autoZero"/>
        <c:auto val="1"/>
        <c:lblAlgn val="ctr"/>
        <c:lblOffset val="100"/>
        <c:noMultiLvlLbl val="0"/>
      </c:catAx>
      <c:valAx>
        <c:axId val="285277184"/>
        <c:scaling>
          <c:orientation val="minMax"/>
        </c:scaling>
        <c:delete val="1"/>
        <c:axPos val="l"/>
        <c:numFmt formatCode="General" sourceLinked="1"/>
        <c:majorTickMark val="out"/>
        <c:minorTickMark val="none"/>
        <c:tickLblPos val="none"/>
        <c:crossAx val="285275648"/>
        <c:crosses val="autoZero"/>
        <c:crossBetween val="between"/>
        <c:majorUnit val="10"/>
      </c:valAx>
    </c:plotArea>
    <c:plotVisOnly val="1"/>
    <c:dispBlanksAs val="gap"/>
    <c:showDLblsOverMax val="0"/>
  </c:chart>
  <c:txPr>
    <a:bodyPr/>
    <a:lstStyle/>
    <a:p>
      <a:pPr>
        <a:defRPr sz="1800"/>
      </a:pPr>
      <a:endParaRPr lang="es-CL"/>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s-C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2212664400323798E-2"/>
          <c:y val="0.10743936176009999"/>
          <c:w val="0.91048883537970604"/>
          <c:h val="0.76068480712464404"/>
        </c:manualLayout>
      </c:layout>
      <c:barChart>
        <c:barDir val="col"/>
        <c:grouping val="clustered"/>
        <c:varyColors val="0"/>
        <c:ser>
          <c:idx val="0"/>
          <c:order val="0"/>
          <c:tx>
            <c:strRef>
              <c:f>Sheet1!$B$1</c:f>
              <c:strCache>
                <c:ptCount val="1"/>
                <c:pt idx="0">
                  <c:v>Column1</c:v>
                </c:pt>
              </c:strCache>
            </c:strRef>
          </c:tx>
          <c:spPr>
            <a:solidFill>
              <a:schemeClr val="accent1"/>
            </a:solidFill>
          </c:spPr>
          <c:invertIfNegative val="0"/>
          <c:dLbls>
            <c:dLbl>
              <c:idx val="0"/>
              <c:tx>
                <c:rich>
                  <a:bodyPr/>
                  <a:lstStyle/>
                  <a:p>
                    <a:r>
                      <a:rPr lang="en-US" dirty="0" smtClean="0"/>
                      <a:t>43.6</a:t>
                    </a:r>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dLbl>
              <c:idx val="1"/>
              <c:tx>
                <c:rich>
                  <a:bodyPr/>
                  <a:lstStyle/>
                  <a:p>
                    <a:r>
                      <a:rPr lang="en-US" dirty="0" smtClean="0"/>
                      <a:t>49.4</a:t>
                    </a:r>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dLbl>
              <c:idx val="2"/>
              <c:tx>
                <c:rich>
                  <a:bodyPr/>
                  <a:lstStyle/>
                  <a:p>
                    <a:r>
                      <a:rPr lang="en-US" dirty="0" smtClean="0"/>
                      <a:t>37.5</a:t>
                    </a:r>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dLbl>
              <c:idx val="3"/>
              <c:tx>
                <c:rich>
                  <a:bodyPr/>
                  <a:lstStyle/>
                  <a:p>
                    <a:r>
                      <a:rPr lang="en-US" dirty="0" smtClean="0"/>
                      <a:t>36.4</a:t>
                    </a:r>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a:lstStyle/>
              <a:p>
                <a:pPr>
                  <a:defRPr sz="1200" b="1">
                    <a:solidFill>
                      <a:schemeClr val="tx1"/>
                    </a:solidFill>
                  </a:defRPr>
                </a:pPr>
                <a:endParaRPr lang="es-C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Sheet1!$A$2:$A$5</c:f>
              <c:numCache>
                <c:formatCode>General</c:formatCode>
                <c:ptCount val="4"/>
              </c:numCache>
            </c:numRef>
          </c:cat>
          <c:val>
            <c:numRef>
              <c:f>Sheet1!$B$2:$B$5</c:f>
              <c:numCache>
                <c:formatCode>General</c:formatCode>
                <c:ptCount val="4"/>
                <c:pt idx="0">
                  <c:v>43.6</c:v>
                </c:pt>
                <c:pt idx="1">
                  <c:v>49.4</c:v>
                </c:pt>
                <c:pt idx="2">
                  <c:v>37.5</c:v>
                </c:pt>
                <c:pt idx="3">
                  <c:v>36.4</c:v>
                </c:pt>
              </c:numCache>
            </c:numRef>
          </c:val>
        </c:ser>
        <c:ser>
          <c:idx val="1"/>
          <c:order val="1"/>
          <c:tx>
            <c:strRef>
              <c:f>Sheet1!$C$1</c:f>
              <c:strCache>
                <c:ptCount val="1"/>
                <c:pt idx="0">
                  <c:v>Column2</c:v>
                </c:pt>
              </c:strCache>
            </c:strRef>
          </c:tx>
          <c:spPr>
            <a:solidFill>
              <a:srgbClr val="717073"/>
            </a:solidFill>
          </c:spPr>
          <c:invertIfNegative val="0"/>
          <c:dLbls>
            <c:dLbl>
              <c:idx val="0"/>
              <c:tx>
                <c:rich>
                  <a:bodyPr/>
                  <a:lstStyle/>
                  <a:p>
                    <a:r>
                      <a:rPr lang="en-US" dirty="0" smtClean="0"/>
                      <a:t>32.6</a:t>
                    </a:r>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dLbl>
              <c:idx val="1"/>
              <c:tx>
                <c:rich>
                  <a:bodyPr/>
                  <a:lstStyle/>
                  <a:p>
                    <a:r>
                      <a:rPr lang="en-US" dirty="0" smtClean="0"/>
                      <a:t>44.8</a:t>
                    </a:r>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dLbl>
              <c:idx val="2"/>
              <c:tx>
                <c:rich>
                  <a:bodyPr/>
                  <a:lstStyle/>
                  <a:p>
                    <a:r>
                      <a:rPr lang="en-US" dirty="0" smtClean="0"/>
                      <a:t>37.5</a:t>
                    </a:r>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dLbl>
              <c:idx val="3"/>
              <c:tx>
                <c:rich>
                  <a:bodyPr/>
                  <a:lstStyle/>
                  <a:p>
                    <a:r>
                      <a:rPr lang="en-US" dirty="0" smtClean="0"/>
                      <a:t>27.1</a:t>
                    </a:r>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a:lstStyle/>
              <a:p>
                <a:pPr>
                  <a:defRPr sz="1200" b="1">
                    <a:solidFill>
                      <a:schemeClr val="tx1"/>
                    </a:solidFill>
                  </a:defRPr>
                </a:pPr>
                <a:endParaRPr lang="es-C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Sheet1!$A$2:$A$5</c:f>
              <c:numCache>
                <c:formatCode>General</c:formatCode>
                <c:ptCount val="4"/>
              </c:numCache>
            </c:numRef>
          </c:cat>
          <c:val>
            <c:numRef>
              <c:f>Sheet1!$C$2:$C$5</c:f>
              <c:numCache>
                <c:formatCode>General</c:formatCode>
                <c:ptCount val="4"/>
                <c:pt idx="0">
                  <c:v>32.6</c:v>
                </c:pt>
                <c:pt idx="1">
                  <c:v>44.8</c:v>
                </c:pt>
                <c:pt idx="2">
                  <c:v>37.5</c:v>
                </c:pt>
                <c:pt idx="3">
                  <c:v>27.1</c:v>
                </c:pt>
              </c:numCache>
            </c:numRef>
          </c:val>
        </c:ser>
        <c:dLbls>
          <c:showLegendKey val="0"/>
          <c:showVal val="0"/>
          <c:showCatName val="0"/>
          <c:showSerName val="0"/>
          <c:showPercent val="0"/>
          <c:showBubbleSize val="0"/>
        </c:dLbls>
        <c:gapWidth val="75"/>
        <c:axId val="284567040"/>
        <c:axId val="284568576"/>
      </c:barChart>
      <c:catAx>
        <c:axId val="284567040"/>
        <c:scaling>
          <c:orientation val="minMax"/>
        </c:scaling>
        <c:delete val="1"/>
        <c:axPos val="b"/>
        <c:numFmt formatCode="General" sourceLinked="1"/>
        <c:majorTickMark val="none"/>
        <c:minorTickMark val="none"/>
        <c:tickLblPos val="nextTo"/>
        <c:crossAx val="284568576"/>
        <c:crosses val="autoZero"/>
        <c:auto val="1"/>
        <c:lblAlgn val="ctr"/>
        <c:lblOffset val="100"/>
        <c:noMultiLvlLbl val="0"/>
      </c:catAx>
      <c:valAx>
        <c:axId val="284568576"/>
        <c:scaling>
          <c:orientation val="minMax"/>
        </c:scaling>
        <c:delete val="1"/>
        <c:axPos val="l"/>
        <c:numFmt formatCode="General" sourceLinked="1"/>
        <c:majorTickMark val="out"/>
        <c:minorTickMark val="none"/>
        <c:tickLblPos val="none"/>
        <c:crossAx val="284567040"/>
        <c:crosses val="autoZero"/>
        <c:crossBetween val="between"/>
        <c:majorUnit val="10"/>
      </c:valAx>
    </c:plotArea>
    <c:plotVisOnly val="1"/>
    <c:dispBlanksAs val="gap"/>
    <c:showDLblsOverMax val="0"/>
  </c:chart>
  <c:txPr>
    <a:bodyPr/>
    <a:lstStyle/>
    <a:p>
      <a:pPr>
        <a:defRPr sz="1800"/>
      </a:pPr>
      <a:endParaRPr lang="es-CL"/>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s-C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21673901168289"/>
          <c:y val="0.13888244598934699"/>
          <c:w val="0.724616532255696"/>
          <c:h val="0.662342709916383"/>
        </c:manualLayout>
      </c:layout>
      <c:barChart>
        <c:barDir val="col"/>
        <c:grouping val="clustered"/>
        <c:varyColors val="0"/>
        <c:ser>
          <c:idx val="0"/>
          <c:order val="0"/>
          <c:tx>
            <c:strRef>
              <c:f>Sheet1!$B$1</c:f>
              <c:strCache>
                <c:ptCount val="1"/>
                <c:pt idx="0">
                  <c:v>Afatinib</c:v>
                </c:pt>
              </c:strCache>
            </c:strRef>
          </c:tx>
          <c:spPr>
            <a:solidFill>
              <a:schemeClr val="accent1"/>
            </a:solidFill>
            <a:ln>
              <a:noFill/>
            </a:ln>
          </c:spPr>
          <c:invertIfNegative val="0"/>
          <c:dLbls>
            <c:dLbl>
              <c:idx val="0"/>
              <c:tx>
                <c:rich>
                  <a:bodyPr/>
                  <a:lstStyle/>
                  <a:p>
                    <a:pPr>
                      <a:defRPr sz="1100" b="1" baseline="0">
                        <a:solidFill>
                          <a:schemeClr val="bg1"/>
                        </a:solidFill>
                      </a:defRPr>
                    </a:pPr>
                    <a:r>
                      <a:rPr lang="en-US" sz="1100" b="1" smtClean="0">
                        <a:solidFill>
                          <a:schemeClr val="bg1"/>
                        </a:solidFill>
                      </a:rPr>
                      <a:t>50.5</a:t>
                    </a:r>
                    <a:endParaRPr lang="en-US">
                      <a:solidFill>
                        <a:schemeClr val="bg1"/>
                      </a:solidFill>
                    </a:endParaRPr>
                  </a:p>
                </c:rich>
              </c:tx>
              <c:spPr>
                <a:noFill/>
                <a:ln>
                  <a:noFill/>
                </a:ln>
                <a:effectLst/>
              </c:spPr>
              <c:dLblPos val="inEnd"/>
              <c:showLegendKey val="0"/>
              <c:showVal val="1"/>
              <c:showCatName val="0"/>
              <c:showSerName val="0"/>
              <c:showPercent val="0"/>
              <c:showBubbleSize val="0"/>
              <c:extLst>
                <c:ext xmlns:c15="http://schemas.microsoft.com/office/drawing/2012/chart" uri="{CE6537A1-D6FC-4f65-9D91-7224C49458BB}">
                  <c15:layout/>
                </c:ext>
              </c:extLst>
            </c:dLbl>
            <c:dLbl>
              <c:idx val="1"/>
              <c:layout>
                <c:manualLayout>
                  <c:x val="2.98386480977851E-3"/>
                  <c:y val="7.3027554813652001E-2"/>
                </c:manualLayout>
              </c:layout>
              <c:tx>
                <c:rich>
                  <a:bodyPr/>
                  <a:lstStyle/>
                  <a:p>
                    <a:pPr>
                      <a:defRPr sz="1100" b="1" baseline="0">
                        <a:solidFill>
                          <a:schemeClr val="bg1"/>
                        </a:solidFill>
                      </a:defRPr>
                    </a:pPr>
                    <a:r>
                      <a:rPr lang="en-US" sz="1100" b="1" dirty="0" smtClean="0"/>
                      <a:t>5.5</a:t>
                    </a:r>
                    <a:endParaRPr lang="en-US" dirty="0"/>
                  </a:p>
                </c:rich>
              </c:tx>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a:lstStyle/>
              <a:p>
                <a:pPr>
                  <a:defRPr sz="1100" b="1" baseline="0">
                    <a:solidFill>
                      <a:schemeClr val="tx1"/>
                    </a:solidFill>
                  </a:defRPr>
                </a:pPr>
                <a:endParaRPr lang="es-CL"/>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Disease Control Rate</c:v>
                </c:pt>
                <c:pt idx="1">
                  <c:v>Objective Response Rate</c:v>
                </c:pt>
              </c:strCache>
            </c:strRef>
          </c:cat>
          <c:val>
            <c:numRef>
              <c:f>Sheet1!$B$2:$B$3</c:f>
              <c:numCache>
                <c:formatCode>General</c:formatCode>
                <c:ptCount val="2"/>
                <c:pt idx="0">
                  <c:v>50.5</c:v>
                </c:pt>
                <c:pt idx="1">
                  <c:v>5.5</c:v>
                </c:pt>
              </c:numCache>
            </c:numRef>
          </c:val>
        </c:ser>
        <c:ser>
          <c:idx val="1"/>
          <c:order val="1"/>
          <c:tx>
            <c:strRef>
              <c:f>Sheet1!$C$1</c:f>
              <c:strCache>
                <c:ptCount val="1"/>
                <c:pt idx="0">
                  <c:v>Erlotinib</c:v>
                </c:pt>
              </c:strCache>
            </c:strRef>
          </c:tx>
          <c:spPr>
            <a:solidFill>
              <a:srgbClr val="717073"/>
            </a:solidFill>
            <a:ln>
              <a:noFill/>
            </a:ln>
          </c:spPr>
          <c:invertIfNegative val="0"/>
          <c:dLbls>
            <c:dLbl>
              <c:idx val="0"/>
              <c:tx>
                <c:rich>
                  <a:bodyPr/>
                  <a:lstStyle/>
                  <a:p>
                    <a:r>
                      <a:rPr lang="en-US" sz="1100" b="1" smtClean="0"/>
                      <a:t>39.5</a:t>
                    </a:r>
                    <a:endParaRPr lang="en-US"/>
                  </a:p>
                </c:rich>
              </c:tx>
              <c:dLblPos val="inEnd"/>
              <c:showLegendKey val="0"/>
              <c:showVal val="1"/>
              <c:showCatName val="0"/>
              <c:showSerName val="0"/>
              <c:showPercent val="0"/>
              <c:showBubbleSize val="0"/>
              <c:extLst>
                <c:ext xmlns:c15="http://schemas.microsoft.com/office/drawing/2012/chart" uri="{CE6537A1-D6FC-4f65-9D91-7224C49458BB}">
                  <c15:layout/>
                </c:ext>
              </c:extLst>
            </c:dLbl>
            <c:dLbl>
              <c:idx val="1"/>
              <c:layout>
                <c:manualLayout>
                  <c:x val="-1.0940711247825E-16"/>
                  <c:y val="5.6064270982682997E-2"/>
                </c:manualLayout>
              </c:layout>
              <c:tx>
                <c:rich>
                  <a:bodyPr/>
                  <a:lstStyle/>
                  <a:p>
                    <a:r>
                      <a:rPr lang="en-US" sz="1100" b="1" dirty="0" smtClean="0"/>
                      <a:t>2.8</a:t>
                    </a:r>
                    <a:endParaRPr lang="en-US" dirty="0"/>
                  </a:p>
                </c:rich>
              </c:tx>
              <c:dLblPos val="outEnd"/>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a:lstStyle/>
              <a:p>
                <a:pPr>
                  <a:defRPr sz="1100" b="1" baseline="0">
                    <a:solidFill>
                      <a:schemeClr val="bg1"/>
                    </a:solidFill>
                  </a:defRPr>
                </a:pPr>
                <a:endParaRPr lang="es-CL"/>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Disease Control Rate</c:v>
                </c:pt>
                <c:pt idx="1">
                  <c:v>Objective Response Rate</c:v>
                </c:pt>
              </c:strCache>
            </c:strRef>
          </c:cat>
          <c:val>
            <c:numRef>
              <c:f>Sheet1!$C$2:$C$3</c:f>
              <c:numCache>
                <c:formatCode>General</c:formatCode>
                <c:ptCount val="2"/>
                <c:pt idx="0">
                  <c:v>39.5</c:v>
                </c:pt>
                <c:pt idx="1">
                  <c:v>2.8</c:v>
                </c:pt>
              </c:numCache>
            </c:numRef>
          </c:val>
        </c:ser>
        <c:dLbls>
          <c:showLegendKey val="0"/>
          <c:showVal val="0"/>
          <c:showCatName val="0"/>
          <c:showSerName val="0"/>
          <c:showPercent val="0"/>
          <c:showBubbleSize val="0"/>
        </c:dLbls>
        <c:gapWidth val="193"/>
        <c:axId val="309359360"/>
        <c:axId val="309360896"/>
      </c:barChart>
      <c:catAx>
        <c:axId val="309359360"/>
        <c:scaling>
          <c:orientation val="minMax"/>
        </c:scaling>
        <c:delete val="0"/>
        <c:axPos val="b"/>
        <c:numFmt formatCode="General" sourceLinked="0"/>
        <c:majorTickMark val="none"/>
        <c:minorTickMark val="none"/>
        <c:tickLblPos val="nextTo"/>
        <c:spPr>
          <a:ln w="19050" cap="sq">
            <a:solidFill>
              <a:schemeClr val="tx1">
                <a:lumMod val="65000"/>
                <a:lumOff val="35000"/>
              </a:schemeClr>
            </a:solidFill>
            <a:miter lim="800000"/>
          </a:ln>
        </c:spPr>
        <c:txPr>
          <a:bodyPr/>
          <a:lstStyle/>
          <a:p>
            <a:pPr>
              <a:defRPr sz="1000" b="1">
                <a:solidFill>
                  <a:schemeClr val="tx1">
                    <a:lumMod val="65000"/>
                    <a:lumOff val="35000"/>
                  </a:schemeClr>
                </a:solidFill>
              </a:defRPr>
            </a:pPr>
            <a:endParaRPr lang="es-CL"/>
          </a:p>
        </c:txPr>
        <c:crossAx val="309360896"/>
        <c:crosses val="autoZero"/>
        <c:auto val="1"/>
        <c:lblAlgn val="ctr"/>
        <c:lblOffset val="100"/>
        <c:noMultiLvlLbl val="0"/>
      </c:catAx>
      <c:valAx>
        <c:axId val="309360896"/>
        <c:scaling>
          <c:orientation val="minMax"/>
        </c:scaling>
        <c:delete val="0"/>
        <c:axPos val="l"/>
        <c:numFmt formatCode="#,##0" sourceLinked="0"/>
        <c:majorTickMark val="out"/>
        <c:minorTickMark val="none"/>
        <c:tickLblPos val="nextTo"/>
        <c:spPr>
          <a:ln>
            <a:solidFill>
              <a:schemeClr val="tx1">
                <a:lumMod val="65000"/>
                <a:lumOff val="35000"/>
              </a:schemeClr>
            </a:solidFill>
          </a:ln>
        </c:spPr>
        <c:txPr>
          <a:bodyPr/>
          <a:lstStyle/>
          <a:p>
            <a:pPr>
              <a:defRPr sz="1100">
                <a:solidFill>
                  <a:schemeClr val="tx1">
                    <a:lumMod val="65000"/>
                    <a:lumOff val="35000"/>
                  </a:schemeClr>
                </a:solidFill>
              </a:defRPr>
            </a:pPr>
            <a:endParaRPr lang="es-CL"/>
          </a:p>
        </c:txPr>
        <c:crossAx val="309359360"/>
        <c:crosses val="autoZero"/>
        <c:crossBetween val="between"/>
      </c:valAx>
    </c:plotArea>
    <c:legend>
      <c:legendPos val="t"/>
      <c:legendEntry>
        <c:idx val="0"/>
        <c:txPr>
          <a:bodyPr/>
          <a:lstStyle/>
          <a:p>
            <a:pPr>
              <a:defRPr sz="1200" b="0" baseline="0">
                <a:solidFill>
                  <a:schemeClr val="accent1"/>
                </a:solidFill>
              </a:defRPr>
            </a:pPr>
            <a:endParaRPr lang="es-CL"/>
          </a:p>
        </c:txPr>
      </c:legendEntry>
      <c:legendEntry>
        <c:idx val="1"/>
        <c:txPr>
          <a:bodyPr/>
          <a:lstStyle/>
          <a:p>
            <a:pPr>
              <a:defRPr sz="1200" b="0" baseline="0">
                <a:solidFill>
                  <a:srgbClr val="717073"/>
                </a:solidFill>
              </a:defRPr>
            </a:pPr>
            <a:endParaRPr lang="es-CL"/>
          </a:p>
        </c:txPr>
      </c:legendEntry>
      <c:layout>
        <c:manualLayout>
          <c:xMode val="edge"/>
          <c:yMode val="edge"/>
          <c:x val="0.62208717819194204"/>
          <c:y val="0.21127446722196"/>
          <c:w val="0.24868539179020299"/>
          <c:h val="0.16949641799661599"/>
        </c:manualLayout>
      </c:layout>
      <c:overlay val="0"/>
      <c:txPr>
        <a:bodyPr/>
        <a:lstStyle/>
        <a:p>
          <a:pPr>
            <a:defRPr sz="1200" b="0" baseline="0">
              <a:solidFill>
                <a:schemeClr val="tx1">
                  <a:lumMod val="65000"/>
                  <a:lumOff val="35000"/>
                </a:schemeClr>
              </a:solidFill>
            </a:defRPr>
          </a:pPr>
          <a:endParaRPr lang="es-CL"/>
        </a:p>
      </c:txPr>
    </c:legend>
    <c:plotVisOnly val="1"/>
    <c:dispBlanksAs val="gap"/>
    <c:showDLblsOverMax val="0"/>
  </c:chart>
  <c:spPr>
    <a:noFill/>
  </c:spPr>
  <c:txPr>
    <a:bodyPr/>
    <a:lstStyle/>
    <a:p>
      <a:pPr>
        <a:defRPr sz="1800"/>
      </a:pPr>
      <a:endParaRPr lang="es-CL"/>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s-C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30745356206920699"/>
          <c:y val="0.134259259259259"/>
          <c:w val="0.48702669708721902"/>
          <c:h val="0.75596420239136797"/>
        </c:manualLayout>
      </c:layout>
      <c:barChart>
        <c:barDir val="bar"/>
        <c:grouping val="clustered"/>
        <c:varyColors val="0"/>
        <c:ser>
          <c:idx val="0"/>
          <c:order val="0"/>
          <c:tx>
            <c:strRef>
              <c:f>Sheet7!$B$1</c:f>
              <c:strCache>
                <c:ptCount val="1"/>
                <c:pt idx="0">
                  <c:v>Erlotinib</c:v>
                </c:pt>
              </c:strCache>
            </c:strRef>
          </c:tx>
          <c:spPr>
            <a:solidFill>
              <a:srgbClr val="717073"/>
            </a:solidFill>
          </c:spPr>
          <c:invertIfNegative val="0"/>
          <c:dLbls>
            <c:spPr>
              <a:noFill/>
              <a:ln>
                <a:noFill/>
              </a:ln>
              <a:effectLst/>
            </c:spPr>
            <c:txPr>
              <a:bodyPr/>
              <a:lstStyle/>
              <a:p>
                <a:pPr>
                  <a:defRPr b="1"/>
                </a:pPr>
                <a:endParaRPr lang="es-CL"/>
              </a:p>
            </c:txPr>
            <c:dLblPos val="in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strRef>
              <c:f>Sheet7!$A$2:$A$5</c:f>
              <c:strCache>
                <c:ptCount val="4"/>
                <c:pt idx="0">
                  <c:v>GHS/QoL (Q29–Q30
from QLQ-C30)
</c:v>
                </c:pt>
                <c:pt idx="1">
                  <c:v>Pain (Q9, Q19
from QLQ-C30)
</c:v>
                </c:pt>
                <c:pt idx="2">
                  <c:v>Dyspnea (Q3–Q5
from QLQ-LC13)
</c:v>
                </c:pt>
                <c:pt idx="3">
                  <c:v>Coughing (Q1
from QLQ-LC13)
</c:v>
                </c:pt>
              </c:strCache>
            </c:strRef>
          </c:cat>
          <c:val>
            <c:numRef>
              <c:f>Sheet7!$B$2:$B$5</c:f>
              <c:numCache>
                <c:formatCode>General</c:formatCode>
                <c:ptCount val="4"/>
                <c:pt idx="0">
                  <c:v>28.3</c:v>
                </c:pt>
                <c:pt idx="1">
                  <c:v>39.200000000000003</c:v>
                </c:pt>
                <c:pt idx="2">
                  <c:v>44.1</c:v>
                </c:pt>
                <c:pt idx="3">
                  <c:v>35.200000000000003</c:v>
                </c:pt>
              </c:numCache>
            </c:numRef>
          </c:val>
        </c:ser>
        <c:ser>
          <c:idx val="1"/>
          <c:order val="1"/>
          <c:tx>
            <c:strRef>
              <c:f>Sheet7!$C$1</c:f>
              <c:strCache>
                <c:ptCount val="1"/>
                <c:pt idx="0">
                  <c:v>Afatinib</c:v>
                </c:pt>
              </c:strCache>
            </c:strRef>
          </c:tx>
          <c:spPr>
            <a:solidFill>
              <a:schemeClr val="accent1"/>
            </a:solidFill>
          </c:spPr>
          <c:invertIfNegative val="0"/>
          <c:dLbls>
            <c:spPr>
              <a:noFill/>
              <a:ln>
                <a:noFill/>
              </a:ln>
              <a:effectLst/>
            </c:spPr>
            <c:txPr>
              <a:bodyPr/>
              <a:lstStyle/>
              <a:p>
                <a:pPr>
                  <a:defRPr b="1">
                    <a:solidFill>
                      <a:schemeClr val="bg1"/>
                    </a:solidFill>
                  </a:defRPr>
                </a:pPr>
                <a:endParaRPr lang="es-CL"/>
              </a:p>
            </c:txPr>
            <c:dLblPos val="in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strRef>
              <c:f>Sheet7!$A$2:$A$5</c:f>
              <c:strCache>
                <c:ptCount val="4"/>
                <c:pt idx="0">
                  <c:v>GHS/QoL (Q29–Q30
from QLQ-C30)
</c:v>
                </c:pt>
                <c:pt idx="1">
                  <c:v>Pain (Q9, Q19
from QLQ-C30)
</c:v>
                </c:pt>
                <c:pt idx="2">
                  <c:v>Dyspnea (Q3–Q5
from QLQ-LC13)
</c:v>
                </c:pt>
                <c:pt idx="3">
                  <c:v>Coughing (Q1
from QLQ-LC13)
</c:v>
                </c:pt>
              </c:strCache>
            </c:strRef>
          </c:cat>
          <c:val>
            <c:numRef>
              <c:f>Sheet7!$C$2:$C$5</c:f>
              <c:numCache>
                <c:formatCode>General</c:formatCode>
                <c:ptCount val="4"/>
                <c:pt idx="0">
                  <c:v>35.700000000000003</c:v>
                </c:pt>
                <c:pt idx="1">
                  <c:v>40.200000000000003</c:v>
                </c:pt>
                <c:pt idx="2">
                  <c:v>51.3</c:v>
                </c:pt>
                <c:pt idx="3">
                  <c:v>43.4</c:v>
                </c:pt>
              </c:numCache>
            </c:numRef>
          </c:val>
        </c:ser>
        <c:dLbls>
          <c:showLegendKey val="0"/>
          <c:showVal val="0"/>
          <c:showCatName val="0"/>
          <c:showSerName val="0"/>
          <c:showPercent val="0"/>
          <c:showBubbleSize val="0"/>
        </c:dLbls>
        <c:gapWidth val="150"/>
        <c:axId val="310285056"/>
        <c:axId val="310286592"/>
      </c:barChart>
      <c:catAx>
        <c:axId val="310285056"/>
        <c:scaling>
          <c:orientation val="minMax"/>
        </c:scaling>
        <c:delete val="0"/>
        <c:axPos val="l"/>
        <c:numFmt formatCode="General" sourceLinked="0"/>
        <c:majorTickMark val="out"/>
        <c:minorTickMark val="none"/>
        <c:tickLblPos val="nextTo"/>
        <c:spPr>
          <a:ln w="19050" cap="sq">
            <a:solidFill>
              <a:schemeClr val="tx1">
                <a:lumMod val="65000"/>
                <a:lumOff val="35000"/>
              </a:schemeClr>
            </a:solidFill>
            <a:miter lim="800000"/>
          </a:ln>
        </c:spPr>
        <c:txPr>
          <a:bodyPr anchor="b"/>
          <a:lstStyle/>
          <a:p>
            <a:pPr>
              <a:defRPr sz="1000" b="0">
                <a:solidFill>
                  <a:schemeClr val="tx1">
                    <a:lumMod val="65000"/>
                    <a:lumOff val="35000"/>
                  </a:schemeClr>
                </a:solidFill>
              </a:defRPr>
            </a:pPr>
            <a:endParaRPr lang="es-CL"/>
          </a:p>
        </c:txPr>
        <c:crossAx val="310286592"/>
        <c:crosses val="autoZero"/>
        <c:auto val="1"/>
        <c:lblAlgn val="ctr"/>
        <c:lblOffset val="100"/>
        <c:noMultiLvlLbl val="0"/>
      </c:catAx>
      <c:valAx>
        <c:axId val="310286592"/>
        <c:scaling>
          <c:orientation val="minMax"/>
        </c:scaling>
        <c:delete val="0"/>
        <c:axPos val="b"/>
        <c:majorGridlines>
          <c:spPr>
            <a:ln>
              <a:noFill/>
            </a:ln>
          </c:spPr>
        </c:majorGridlines>
        <c:numFmt formatCode="General" sourceLinked="1"/>
        <c:majorTickMark val="out"/>
        <c:minorTickMark val="none"/>
        <c:tickLblPos val="nextTo"/>
        <c:spPr>
          <a:ln w="19050" cap="sq">
            <a:solidFill>
              <a:schemeClr val="tx1">
                <a:lumMod val="65000"/>
                <a:lumOff val="35000"/>
              </a:schemeClr>
            </a:solidFill>
            <a:miter lim="800000"/>
          </a:ln>
        </c:spPr>
        <c:txPr>
          <a:bodyPr/>
          <a:lstStyle/>
          <a:p>
            <a:pPr>
              <a:defRPr b="1">
                <a:solidFill>
                  <a:schemeClr val="tx1">
                    <a:lumMod val="65000"/>
                    <a:lumOff val="35000"/>
                  </a:schemeClr>
                </a:solidFill>
              </a:defRPr>
            </a:pPr>
            <a:endParaRPr lang="es-CL"/>
          </a:p>
        </c:txPr>
        <c:crossAx val="310285056"/>
        <c:crosses val="autoZero"/>
        <c:crossBetween val="between"/>
        <c:majorUnit val="10"/>
      </c:valAx>
    </c:plotArea>
    <c:legend>
      <c:legendPos val="r"/>
      <c:legendEntry>
        <c:idx val="0"/>
        <c:txPr>
          <a:bodyPr/>
          <a:lstStyle/>
          <a:p>
            <a:pPr>
              <a:defRPr b="1">
                <a:solidFill>
                  <a:schemeClr val="accent1"/>
                </a:solidFill>
              </a:defRPr>
            </a:pPr>
            <a:endParaRPr lang="es-CL"/>
          </a:p>
        </c:txPr>
      </c:legendEntry>
      <c:legendEntry>
        <c:idx val="1"/>
        <c:txPr>
          <a:bodyPr/>
          <a:lstStyle/>
          <a:p>
            <a:pPr>
              <a:defRPr b="1">
                <a:solidFill>
                  <a:srgbClr val="717073"/>
                </a:solidFill>
              </a:defRPr>
            </a:pPr>
            <a:endParaRPr lang="es-CL"/>
          </a:p>
        </c:txPr>
      </c:legendEntry>
      <c:layout>
        <c:manualLayout>
          <c:xMode val="edge"/>
          <c:yMode val="edge"/>
          <c:x val="0.27904115067462099"/>
          <c:y val="1.35961650627005E-2"/>
          <c:w val="0.32497489914729599"/>
          <c:h val="0.157992855059784"/>
        </c:manualLayout>
      </c:layout>
      <c:overlay val="0"/>
      <c:txPr>
        <a:bodyPr/>
        <a:lstStyle/>
        <a:p>
          <a:pPr>
            <a:defRPr b="1">
              <a:solidFill>
                <a:schemeClr val="tx1">
                  <a:lumMod val="65000"/>
                  <a:lumOff val="35000"/>
                </a:schemeClr>
              </a:solidFill>
            </a:defRPr>
          </a:pPr>
          <a:endParaRPr lang="es-CL"/>
        </a:p>
      </c:txPr>
    </c:legend>
    <c:plotVisOnly val="1"/>
    <c:dispBlanksAs val="gap"/>
    <c:showDLblsOverMax val="0"/>
  </c:chart>
  <c:txPr>
    <a:bodyPr/>
    <a:lstStyle/>
    <a:p>
      <a:pPr>
        <a:defRPr>
          <a:solidFill>
            <a:schemeClr val="bg1"/>
          </a:solidFill>
        </a:defRPr>
      </a:pPr>
      <a:endParaRPr lang="es-CL"/>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s-C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6071741032370946E-2"/>
          <c:y val="0.11380984291887478"/>
          <c:w val="0.89196281714785652"/>
          <c:h val="0.77021056979274638"/>
        </c:manualLayout>
      </c:layout>
      <c:barChart>
        <c:barDir val="col"/>
        <c:grouping val="clustered"/>
        <c:varyColors val="0"/>
        <c:ser>
          <c:idx val="0"/>
          <c:order val="0"/>
          <c:invertIfNegative val="0"/>
          <c:cat>
            <c:strRef>
              <c:f>'[Chart in Microsoft PowerPoint]Sheet2'!$A$3:$A$11</c:f>
              <c:strCache>
                <c:ptCount val="9"/>
                <c:pt idx="0">
                  <c:v>Cycle 1</c:v>
                </c:pt>
                <c:pt idx="1">
                  <c:v>Cycle 2</c:v>
                </c:pt>
                <c:pt idx="2">
                  <c:v>Cycle 3</c:v>
                </c:pt>
                <c:pt idx="3">
                  <c:v>Cycle 4</c:v>
                </c:pt>
                <c:pt idx="4">
                  <c:v>Cycle 5</c:v>
                </c:pt>
                <c:pt idx="5">
                  <c:v>Cycle 6</c:v>
                </c:pt>
                <c:pt idx="6">
                  <c:v>Cycle 7</c:v>
                </c:pt>
                <c:pt idx="7">
                  <c:v>Cycle 8</c:v>
                </c:pt>
                <c:pt idx="8">
                  <c:v>Cycle 9</c:v>
                </c:pt>
              </c:strCache>
            </c:strRef>
          </c:cat>
          <c:val>
            <c:numRef>
              <c:f>'[Chart in Microsoft PowerPoint]Sheet2'!$D$3:$D$11</c:f>
              <c:numCache>
                <c:formatCode>General</c:formatCode>
                <c:ptCount val="9"/>
                <c:pt idx="0">
                  <c:v>98.994974874371863</c:v>
                </c:pt>
                <c:pt idx="1">
                  <c:v>89.080459770114942</c:v>
                </c:pt>
                <c:pt idx="2">
                  <c:v>77.304964539007116</c:v>
                </c:pt>
                <c:pt idx="3">
                  <c:v>86.781609195402297</c:v>
                </c:pt>
                <c:pt idx="4">
                  <c:v>91.666666666666657</c:v>
                </c:pt>
                <c:pt idx="5">
                  <c:v>94.545454545454533</c:v>
                </c:pt>
                <c:pt idx="6">
                  <c:v>85.365853658536579</c:v>
                </c:pt>
                <c:pt idx="7">
                  <c:v>82.857142857142847</c:v>
                </c:pt>
                <c:pt idx="8">
                  <c:v>85.714285714285722</c:v>
                </c:pt>
              </c:numCache>
            </c:numRef>
          </c:val>
        </c:ser>
        <c:ser>
          <c:idx val="1"/>
          <c:order val="1"/>
          <c:spPr>
            <a:solidFill>
              <a:srgbClr val="717073"/>
            </a:solidFill>
          </c:spPr>
          <c:invertIfNegative val="0"/>
          <c:cat>
            <c:strRef>
              <c:f>'[Chart in Microsoft PowerPoint]Sheet2'!$A$3:$A$11</c:f>
              <c:strCache>
                <c:ptCount val="9"/>
                <c:pt idx="0">
                  <c:v>Cycle 1</c:v>
                </c:pt>
                <c:pt idx="1">
                  <c:v>Cycle 2</c:v>
                </c:pt>
                <c:pt idx="2">
                  <c:v>Cycle 3</c:v>
                </c:pt>
                <c:pt idx="3">
                  <c:v>Cycle 4</c:v>
                </c:pt>
                <c:pt idx="4">
                  <c:v>Cycle 5</c:v>
                </c:pt>
                <c:pt idx="5">
                  <c:v>Cycle 6</c:v>
                </c:pt>
                <c:pt idx="6">
                  <c:v>Cycle 7</c:v>
                </c:pt>
                <c:pt idx="7">
                  <c:v>Cycle 8</c:v>
                </c:pt>
                <c:pt idx="8">
                  <c:v>Cycle 9</c:v>
                </c:pt>
              </c:strCache>
            </c:strRef>
          </c:cat>
          <c:val>
            <c:numRef>
              <c:f>'[Chart in Microsoft PowerPoint]Sheet2'!$G$3:$G$11</c:f>
              <c:numCache>
                <c:formatCode>General</c:formatCode>
                <c:ptCount val="9"/>
                <c:pt idx="0">
                  <c:v>98.992443324937042</c:v>
                </c:pt>
                <c:pt idx="1">
                  <c:v>88.571428571428555</c:v>
                </c:pt>
                <c:pt idx="2">
                  <c:v>68.725868725868708</c:v>
                </c:pt>
                <c:pt idx="3">
                  <c:v>78.723404255319167</c:v>
                </c:pt>
                <c:pt idx="4">
                  <c:v>78.048780487804862</c:v>
                </c:pt>
                <c:pt idx="5">
                  <c:v>78.723404255319167</c:v>
                </c:pt>
                <c:pt idx="6">
                  <c:v>85.714285714285722</c:v>
                </c:pt>
                <c:pt idx="7">
                  <c:v>75</c:v>
                </c:pt>
                <c:pt idx="8">
                  <c:v>84.615384615384599</c:v>
                </c:pt>
              </c:numCache>
            </c:numRef>
          </c:val>
        </c:ser>
        <c:dLbls>
          <c:showLegendKey val="0"/>
          <c:showVal val="0"/>
          <c:showCatName val="0"/>
          <c:showSerName val="0"/>
          <c:showPercent val="0"/>
          <c:showBubbleSize val="0"/>
        </c:dLbls>
        <c:gapWidth val="150"/>
        <c:axId val="310999680"/>
        <c:axId val="311009664"/>
      </c:barChart>
      <c:catAx>
        <c:axId val="310999680"/>
        <c:scaling>
          <c:orientation val="minMax"/>
        </c:scaling>
        <c:delete val="0"/>
        <c:axPos val="b"/>
        <c:numFmt formatCode="General" sourceLinked="0"/>
        <c:majorTickMark val="out"/>
        <c:minorTickMark val="none"/>
        <c:tickLblPos val="nextTo"/>
        <c:spPr>
          <a:ln w="12700" cap="sq">
            <a:solidFill>
              <a:schemeClr val="tx1"/>
            </a:solidFill>
            <a:miter lim="800000"/>
          </a:ln>
        </c:spPr>
        <c:crossAx val="311009664"/>
        <c:crosses val="autoZero"/>
        <c:auto val="1"/>
        <c:lblAlgn val="ctr"/>
        <c:lblOffset val="100"/>
        <c:noMultiLvlLbl val="0"/>
      </c:catAx>
      <c:valAx>
        <c:axId val="311009664"/>
        <c:scaling>
          <c:orientation val="minMax"/>
          <c:max val="100"/>
        </c:scaling>
        <c:delete val="0"/>
        <c:axPos val="l"/>
        <c:majorGridlines>
          <c:spPr>
            <a:ln>
              <a:noFill/>
            </a:ln>
          </c:spPr>
        </c:majorGridlines>
        <c:numFmt formatCode="General" sourceLinked="1"/>
        <c:majorTickMark val="out"/>
        <c:minorTickMark val="none"/>
        <c:tickLblPos val="nextTo"/>
        <c:spPr>
          <a:ln w="12700" cap="sq">
            <a:solidFill>
              <a:schemeClr val="bg1"/>
            </a:solidFill>
            <a:miter lim="800000"/>
          </a:ln>
        </c:spPr>
        <c:crossAx val="310999680"/>
        <c:crosses val="autoZero"/>
        <c:crossBetween val="between"/>
      </c:valAx>
      <c:spPr>
        <a:noFill/>
        <a:ln>
          <a:noFill/>
        </a:ln>
      </c:spPr>
    </c:plotArea>
    <c:plotVisOnly val="1"/>
    <c:dispBlanksAs val="gap"/>
    <c:showDLblsOverMax val="0"/>
  </c:chart>
  <c:txPr>
    <a:bodyPr/>
    <a:lstStyle/>
    <a:p>
      <a:pPr>
        <a:defRPr sz="1000">
          <a:solidFill>
            <a:schemeClr val="tx1">
              <a:lumMod val="65000"/>
              <a:lumOff val="35000"/>
            </a:schemeClr>
          </a:solidFill>
          <a:latin typeface="+mn-lt"/>
        </a:defRPr>
      </a:pPr>
      <a:endParaRPr lang="es-CL"/>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s-C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67438057978893E-2"/>
          <c:y val="4.8237401216052113E-2"/>
          <c:w val="0.90974418700545057"/>
          <c:h val="0.81541977437348179"/>
        </c:manualLayout>
      </c:layout>
      <c:barChart>
        <c:barDir val="col"/>
        <c:grouping val="clustered"/>
        <c:varyColors val="0"/>
        <c:ser>
          <c:idx val="0"/>
          <c:order val="0"/>
          <c:tx>
            <c:v>Series 1</c:v>
          </c:tx>
          <c:spPr>
            <a:solidFill>
              <a:schemeClr val="accent1"/>
            </a:solidFill>
            <a:ln>
              <a:noFill/>
            </a:ln>
          </c:spPr>
          <c:invertIfNegative val="0"/>
          <c:dLbls>
            <c:spPr>
              <a:noFill/>
              <a:ln>
                <a:noFill/>
              </a:ln>
              <a:effectLst/>
            </c:spPr>
            <c:txPr>
              <a:bodyPr/>
              <a:lstStyle/>
              <a:p>
                <a:pPr algn="ctr">
                  <a:defRPr/>
                </a:pPr>
                <a:endParaRPr lang="es-C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layout/>
                <c15:showLeaderLines val="0"/>
              </c:ext>
            </c:extLst>
          </c:dLbls>
          <c:cat>
            <c:strLit>
              <c:ptCount val="4"/>
              <c:pt idx="0">
                <c:v>Cough</c:v>
              </c:pt>
              <c:pt idx="1">
                <c:v>Dyspnea</c:v>
              </c:pt>
              <c:pt idx="2">
                <c:v>Pain</c:v>
              </c:pt>
              <c:pt idx="3">
                <c:v>Global health status</c:v>
              </c:pt>
            </c:strLit>
          </c:cat>
          <c:val>
            <c:numLit>
              <c:formatCode>General</c:formatCode>
              <c:ptCount val="4"/>
              <c:pt idx="0">
                <c:v>43.4</c:v>
              </c:pt>
              <c:pt idx="1">
                <c:v>51.3</c:v>
              </c:pt>
              <c:pt idx="2">
                <c:v>40.200000000000003</c:v>
              </c:pt>
              <c:pt idx="3">
                <c:v>35.700000000000003</c:v>
              </c:pt>
            </c:numLit>
          </c:val>
        </c:ser>
        <c:ser>
          <c:idx val="1"/>
          <c:order val="1"/>
          <c:tx>
            <c:v>Series 2</c:v>
          </c:tx>
          <c:spPr>
            <a:solidFill>
              <a:srgbClr val="717073"/>
            </a:solidFill>
            <a:ln>
              <a:noFill/>
            </a:ln>
          </c:spPr>
          <c:invertIfNegative val="0"/>
          <c:dLbls>
            <c:spPr>
              <a:noFill/>
              <a:ln>
                <a:noFill/>
              </a:ln>
              <a:effectLst/>
            </c:spPr>
            <c:txPr>
              <a:bodyPr/>
              <a:lstStyle/>
              <a:p>
                <a:pPr algn="ctr">
                  <a:defRPr/>
                </a:pPr>
                <a:endParaRPr lang="es-C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layout/>
                <c15:showLeaderLines val="0"/>
              </c:ext>
            </c:extLst>
          </c:dLbls>
          <c:cat>
            <c:strLit>
              <c:ptCount val="4"/>
              <c:pt idx="0">
                <c:v>Cough</c:v>
              </c:pt>
              <c:pt idx="1">
                <c:v>Dyspnea</c:v>
              </c:pt>
              <c:pt idx="2">
                <c:v>Pain</c:v>
              </c:pt>
              <c:pt idx="3">
                <c:v>Global health status</c:v>
              </c:pt>
            </c:strLit>
          </c:cat>
          <c:val>
            <c:numLit>
              <c:formatCode>General</c:formatCode>
              <c:ptCount val="4"/>
              <c:pt idx="0">
                <c:v>35.200000000000003</c:v>
              </c:pt>
              <c:pt idx="1">
                <c:v>44.1</c:v>
              </c:pt>
              <c:pt idx="2">
                <c:v>39.200000000000003</c:v>
              </c:pt>
              <c:pt idx="3">
                <c:v>28.3</c:v>
              </c:pt>
            </c:numLit>
          </c:val>
        </c:ser>
        <c:dLbls>
          <c:showLegendKey val="0"/>
          <c:showVal val="0"/>
          <c:showCatName val="0"/>
          <c:showSerName val="0"/>
          <c:showPercent val="0"/>
          <c:showBubbleSize val="0"/>
        </c:dLbls>
        <c:gapWidth val="150"/>
        <c:axId val="311568640"/>
        <c:axId val="311567104"/>
      </c:barChart>
      <c:valAx>
        <c:axId val="311567104"/>
        <c:scaling>
          <c:orientation val="minMax"/>
        </c:scaling>
        <c:delete val="0"/>
        <c:axPos val="l"/>
        <c:numFmt formatCode="General" sourceLinked="0"/>
        <c:majorTickMark val="out"/>
        <c:minorTickMark val="none"/>
        <c:tickLblPos val="nextTo"/>
        <c:spPr>
          <a:noFill/>
          <a:ln w="12700" cap="sq">
            <a:solidFill>
              <a:schemeClr val="bg1"/>
            </a:solidFill>
            <a:prstDash val="solid"/>
            <a:miter lim="800000"/>
          </a:ln>
        </c:spPr>
        <c:crossAx val="311568640"/>
        <c:crosses val="autoZero"/>
        <c:crossBetween val="between"/>
      </c:valAx>
      <c:catAx>
        <c:axId val="311568640"/>
        <c:scaling>
          <c:orientation val="minMax"/>
        </c:scaling>
        <c:delete val="0"/>
        <c:axPos val="b"/>
        <c:numFmt formatCode="General" sourceLinked="0"/>
        <c:majorTickMark val="out"/>
        <c:minorTickMark val="none"/>
        <c:tickLblPos val="nextTo"/>
        <c:spPr>
          <a:noFill/>
          <a:ln w="12700" cap="sq">
            <a:solidFill>
              <a:schemeClr val="bg1"/>
            </a:solidFill>
            <a:prstDash val="solid"/>
            <a:miter lim="800000"/>
          </a:ln>
        </c:spPr>
        <c:crossAx val="311567104"/>
        <c:crosses val="autoZero"/>
        <c:auto val="1"/>
        <c:lblAlgn val="ctr"/>
        <c:lblOffset val="100"/>
        <c:noMultiLvlLbl val="0"/>
      </c:catAx>
      <c:spPr>
        <a:noFill/>
        <a:ln>
          <a:noFill/>
        </a:ln>
      </c:spPr>
    </c:plotArea>
    <c:plotVisOnly val="1"/>
    <c:dispBlanksAs val="gap"/>
    <c:showDLblsOverMax val="0"/>
  </c:chart>
  <c:spPr>
    <a:noFill/>
    <a:ln>
      <a:noFill/>
    </a:ln>
  </c:spPr>
  <c:txPr>
    <a:bodyPr lIns="0" tIns="0" rIns="0" bIns="0"/>
    <a:lstStyle/>
    <a:p>
      <a:pPr marL="0" marR="0" indent="0" defTabSz="914400" fontAlgn="auto" hangingPunct="1">
        <a:lnSpc>
          <a:spcPct val="100000"/>
        </a:lnSpc>
        <a:spcBef>
          <a:spcPts val="0"/>
        </a:spcBef>
        <a:spcAft>
          <a:spcPts val="0"/>
        </a:spcAft>
        <a:tabLst/>
        <a:defRPr lang="en-GB" sz="1200" b="0" i="0" u="none" strike="noStrike" kern="1200" baseline="0">
          <a:solidFill>
            <a:schemeClr val="tx1">
              <a:lumMod val="65000"/>
              <a:lumOff val="35000"/>
            </a:schemeClr>
          </a:solidFill>
          <a:latin typeface="Calibri"/>
        </a:defRPr>
      </a:pPr>
      <a:endParaRPr lang="es-CL"/>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s-C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333"/>
      <c:depthPercent val="100"/>
      <c:rAngAx val="0"/>
      <c:perspective val="30"/>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pie3DChart>
        <c:varyColors val="1"/>
        <c:ser>
          <c:idx val="0"/>
          <c:order val="0"/>
          <c:tx>
            <c:strRef>
              <c:f>Sheet1!$B$1</c:f>
              <c:strCache>
                <c:ptCount val="1"/>
                <c:pt idx="0">
                  <c:v>Column1</c:v>
                </c:pt>
              </c:strCache>
            </c:strRef>
          </c:tx>
          <c:spPr>
            <a:ln>
              <a:noFill/>
            </a:ln>
          </c:spPr>
          <c:explosion val="17"/>
          <c:dPt>
            <c:idx val="0"/>
            <c:bubble3D val="0"/>
            <c:spPr>
              <a:solidFill>
                <a:schemeClr val="bg2">
                  <a:lumMod val="50000"/>
                </a:schemeClr>
              </a:solidFill>
              <a:ln w="25400">
                <a:noFill/>
              </a:ln>
              <a:effectLst/>
              <a:sp3d/>
            </c:spPr>
          </c:dPt>
          <c:dPt>
            <c:idx val="1"/>
            <c:bubble3D val="0"/>
            <c:spPr>
              <a:solidFill>
                <a:srgbClr val="92D050"/>
              </a:solidFill>
              <a:ln w="25400">
                <a:noFill/>
              </a:ln>
              <a:effectLst/>
              <a:sp3d/>
            </c:spPr>
          </c:dPt>
          <c:dPt>
            <c:idx val="2"/>
            <c:bubble3D val="0"/>
            <c:explosion val="21"/>
            <c:spPr>
              <a:solidFill>
                <a:schemeClr val="accent2"/>
              </a:solidFill>
              <a:ln w="25400">
                <a:noFill/>
              </a:ln>
              <a:effectLst/>
              <a:sp3d/>
            </c:spPr>
          </c:dPt>
          <c:dPt>
            <c:idx val="3"/>
            <c:bubble3D val="0"/>
            <c:spPr>
              <a:solidFill>
                <a:schemeClr val="accent1"/>
              </a:solidFill>
              <a:ln w="25400">
                <a:noFill/>
              </a:ln>
              <a:effectLst/>
              <a:sp3d/>
            </c:spPr>
          </c:dPt>
          <c:dPt>
            <c:idx val="4"/>
            <c:bubble3D val="0"/>
            <c:spPr>
              <a:solidFill>
                <a:schemeClr val="accent4"/>
              </a:solidFill>
              <a:ln w="25400">
                <a:noFill/>
              </a:ln>
              <a:effectLst/>
              <a:sp3d/>
            </c:spPr>
          </c:dPt>
          <c:dPt>
            <c:idx val="5"/>
            <c:bubble3D val="0"/>
            <c:spPr>
              <a:solidFill>
                <a:schemeClr val="tx2">
                  <a:lumMod val="60000"/>
                  <a:lumOff val="40000"/>
                </a:schemeClr>
              </a:solidFill>
              <a:ln w="25400">
                <a:noFill/>
              </a:ln>
              <a:effectLst/>
              <a:sp3d/>
            </c:spPr>
          </c:dPt>
          <c:dPt>
            <c:idx val="6"/>
            <c:bubble3D val="0"/>
            <c:spPr>
              <a:solidFill>
                <a:schemeClr val="accent5">
                  <a:lumMod val="40000"/>
                  <a:lumOff val="60000"/>
                </a:schemeClr>
              </a:solidFill>
              <a:ln w="25400">
                <a:noFill/>
              </a:ln>
              <a:effectLst/>
              <a:sp3d/>
            </c:spPr>
          </c:dPt>
          <c:dPt>
            <c:idx val="7"/>
            <c:bubble3D val="0"/>
            <c:explosion val="15"/>
            <c:spPr>
              <a:solidFill>
                <a:schemeClr val="bg1">
                  <a:lumMod val="75000"/>
                </a:schemeClr>
              </a:solidFill>
              <a:ln w="25400">
                <a:noFill/>
              </a:ln>
              <a:effectLst/>
              <a:sp3d/>
            </c:spPr>
          </c:dPt>
          <c:dPt>
            <c:idx val="8"/>
            <c:bubble3D val="0"/>
            <c:spPr>
              <a:solidFill>
                <a:schemeClr val="accent3">
                  <a:lumMod val="60000"/>
                </a:schemeClr>
              </a:solidFill>
              <a:ln w="25400">
                <a:noFill/>
              </a:ln>
              <a:effectLst/>
              <a:sp3d/>
            </c:spPr>
          </c:dPt>
          <c:dLbls>
            <c:dLbl>
              <c:idx val="0"/>
              <c:layout>
                <c:manualLayout>
                  <c:x val="-1.8584802883891499E-2"/>
                  <c:y val="0.10507980030325501"/>
                </c:manualLayout>
              </c:layout>
              <c:tx>
                <c:rich>
                  <a:bodyPr/>
                  <a:lstStyle/>
                  <a:p>
                    <a:r>
                      <a:rPr lang="en-US" dirty="0" smtClean="0"/>
                      <a:t>FGFR1 amp</a:t>
                    </a:r>
                    <a:endParaRPr lang="en-US" dirty="0"/>
                  </a:p>
                </c:rich>
              </c:tx>
              <c:dLblPos val="bestFit"/>
              <c:showLegendKey val="0"/>
              <c:showVal val="1"/>
              <c:showCatName val="0"/>
              <c:showSerName val="0"/>
              <c:showPercent val="0"/>
              <c:showBubbleSize val="0"/>
              <c:extLst>
                <c:ext xmlns:c15="http://schemas.microsoft.com/office/drawing/2012/chart" uri="{CE6537A1-D6FC-4f65-9D91-7224C49458BB}">
                  <c15:layout/>
                </c:ext>
              </c:extLst>
            </c:dLbl>
            <c:dLbl>
              <c:idx val="1"/>
              <c:tx>
                <c:rich>
                  <a:bodyPr/>
                  <a:lstStyle/>
                  <a:p>
                    <a:r>
                      <a:rPr lang="en-US" dirty="0" smtClean="0"/>
                      <a:t>DDR2 mut</a:t>
                    </a:r>
                    <a:endParaRPr lang="en-US" dirty="0"/>
                  </a:p>
                </c:rich>
              </c:tx>
              <c:dLblPos val="bestFit"/>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0.19117968521651299"/>
                  <c:y val="3.9186842738706696E-3"/>
                </c:manualLayout>
              </c:layout>
              <c:tx>
                <c:rich>
                  <a:bodyPr/>
                  <a:lstStyle/>
                  <a:p>
                    <a:r>
                      <a:rPr lang="en-US" dirty="0" smtClean="0"/>
                      <a:t>PIK3CA</a:t>
                    </a:r>
                    <a:r>
                      <a:rPr lang="en-US" baseline="0" dirty="0" smtClean="0"/>
                      <a:t> amp</a:t>
                    </a:r>
                    <a:endParaRPr lang="en-US" dirty="0"/>
                  </a:p>
                </c:rich>
              </c:tx>
              <c:dLblPos val="bestFit"/>
              <c:showLegendKey val="0"/>
              <c:showVal val="1"/>
              <c:showCatName val="0"/>
              <c:showSerName val="0"/>
              <c:showPercent val="0"/>
              <c:showBubbleSize val="0"/>
              <c:extLst>
                <c:ext xmlns:c15="http://schemas.microsoft.com/office/drawing/2012/chart" uri="{CE6537A1-D6FC-4f65-9D91-7224C49458BB}">
                  <c15:layout/>
                </c:ext>
              </c:extLst>
            </c:dLbl>
            <c:dLbl>
              <c:idx val="3"/>
              <c:layout>
                <c:manualLayout>
                  <c:x val="2.06915080496827E-2"/>
                  <c:y val="-3.6718358456890303E-2"/>
                </c:manualLayout>
              </c:layout>
              <c:tx>
                <c:rich>
                  <a:bodyPr/>
                  <a:lstStyle/>
                  <a:p>
                    <a:r>
                      <a:rPr lang="en-US" dirty="0" smtClean="0"/>
                      <a:t>MET</a:t>
                    </a:r>
                    <a:r>
                      <a:rPr lang="en-US" baseline="0" dirty="0" smtClean="0"/>
                      <a:t> amp</a:t>
                    </a:r>
                    <a:endParaRPr lang="en-US" dirty="0"/>
                  </a:p>
                </c:rich>
              </c:tx>
              <c:dLblPos val="bestFit"/>
              <c:showLegendKey val="0"/>
              <c:showVal val="1"/>
              <c:showCatName val="0"/>
              <c:showSerName val="0"/>
              <c:showPercent val="0"/>
              <c:showBubbleSize val="0"/>
              <c:extLst>
                <c:ext xmlns:c15="http://schemas.microsoft.com/office/drawing/2012/chart" uri="{CE6537A1-D6FC-4f65-9D91-7224C49458BB}">
                  <c15:layout/>
                </c:ext>
              </c:extLst>
            </c:dLbl>
            <c:dLbl>
              <c:idx val="4"/>
              <c:layout>
                <c:manualLayout>
                  <c:x val="1.21532052587914E-2"/>
                  <c:y val="-2.8035854314599901E-2"/>
                </c:manualLayout>
              </c:layout>
              <c:tx>
                <c:rich>
                  <a:bodyPr/>
                  <a:lstStyle/>
                  <a:p>
                    <a:r>
                      <a:rPr lang="en-US" dirty="0" smtClean="0"/>
                      <a:t>Met mut</a:t>
                    </a:r>
                    <a:endParaRPr lang="en-US" dirty="0"/>
                  </a:p>
                </c:rich>
              </c:tx>
              <c:dLblPos val="bestFit"/>
              <c:showLegendKey val="0"/>
              <c:showVal val="1"/>
              <c:showCatName val="0"/>
              <c:showSerName val="0"/>
              <c:showPercent val="0"/>
              <c:showBubbleSize val="0"/>
              <c:extLst>
                <c:ext xmlns:c15="http://schemas.microsoft.com/office/drawing/2012/chart" uri="{CE6537A1-D6FC-4f65-9D91-7224C49458BB}">
                  <c15:layout/>
                </c:ext>
              </c:extLst>
            </c:dLbl>
            <c:dLbl>
              <c:idx val="5"/>
              <c:layout>
                <c:manualLayout>
                  <c:x val="1.5422206082507399E-2"/>
                  <c:y val="1.52355980120405E-2"/>
                </c:manualLayout>
              </c:layout>
              <c:tx>
                <c:rich>
                  <a:bodyPr/>
                  <a:lstStyle/>
                  <a:p>
                    <a:r>
                      <a:rPr lang="en-US" dirty="0" smtClean="0"/>
                      <a:t>BRAF mut</a:t>
                    </a:r>
                    <a:endParaRPr lang="en-US" dirty="0"/>
                  </a:p>
                </c:rich>
              </c:tx>
              <c:dLblPos val="bestFit"/>
              <c:showLegendKey val="0"/>
              <c:showVal val="1"/>
              <c:showCatName val="0"/>
              <c:showSerName val="0"/>
              <c:showPercent val="0"/>
              <c:showBubbleSize val="0"/>
              <c:extLst>
                <c:ext xmlns:c15="http://schemas.microsoft.com/office/drawing/2012/chart" uri="{CE6537A1-D6FC-4f65-9D91-7224C49458BB}">
                  <c15:layout/>
                </c:ext>
              </c:extLst>
            </c:dLbl>
            <c:dLbl>
              <c:idx val="6"/>
              <c:tx>
                <c:rich>
                  <a:bodyPr/>
                  <a:lstStyle/>
                  <a:p>
                    <a:r>
                      <a:rPr lang="en-US" dirty="0" smtClean="0"/>
                      <a:t>Others</a:t>
                    </a:r>
                    <a:endParaRPr lang="en-US" dirty="0"/>
                  </a:p>
                </c:rich>
              </c:tx>
              <c:dLblPos val="bestFit"/>
              <c:showLegendKey val="0"/>
              <c:showVal val="1"/>
              <c:showCatName val="0"/>
              <c:showSerName val="0"/>
              <c:showPercent val="0"/>
              <c:showBubbleSize val="0"/>
              <c:extLst>
                <c:ext xmlns:c15="http://schemas.microsoft.com/office/drawing/2012/chart" uri="{CE6537A1-D6FC-4f65-9D91-7224C49458BB}">
                  <c15:layout/>
                </c:ext>
              </c:extLst>
            </c:dLbl>
            <c:dLbl>
              <c:idx val="7"/>
              <c:layout>
                <c:manualLayout>
                  <c:x val="0.21336769911635101"/>
                  <c:y val="-0.17576993276094399"/>
                </c:manualLayout>
              </c:layout>
              <c:tx>
                <c:rich>
                  <a:bodyPr rot="0" spcFirstLastPara="1" vertOverflow="ellipsis" vert="horz" wrap="square" lIns="38100" tIns="19050" rIns="38100" bIns="19050" anchor="ctr" anchorCtr="1">
                    <a:spAutoFit/>
                  </a:bodyPr>
                  <a:lstStyle/>
                  <a:p>
                    <a:pPr>
                      <a:defRPr sz="1400" b="0" i="0" u="none" strike="noStrike" kern="1200" baseline="0">
                        <a:solidFill>
                          <a:schemeClr val="tx1">
                            <a:lumMod val="75000"/>
                            <a:lumOff val="25000"/>
                          </a:schemeClr>
                        </a:solidFill>
                        <a:latin typeface="+mn-lt"/>
                        <a:ea typeface="+mn-ea"/>
                        <a:cs typeface="+mn-cs"/>
                      </a:defRPr>
                    </a:pPr>
                    <a:r>
                      <a:rPr lang="en-US" sz="1400" dirty="0" smtClean="0"/>
                      <a:t>Unknown</a:t>
                    </a:r>
                    <a:endParaRPr lang="en-US" sz="1400" dirty="0"/>
                  </a:p>
                </c:rich>
              </c:tx>
              <c:spPr>
                <a:noFill/>
                <a:ln>
                  <a:noFill/>
                </a:ln>
                <a:effectLst/>
              </c:spPr>
              <c:dLblPos val="bestFit"/>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s-CL"/>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Sheet1!$A$2:$A$10</c:f>
              <c:strCache>
                <c:ptCount val="8"/>
                <c:pt idx="0">
                  <c:v>FGFR1 amp</c:v>
                </c:pt>
                <c:pt idx="1">
                  <c:v>DDR2 mut</c:v>
                </c:pt>
                <c:pt idx="2">
                  <c:v>PIK3CA amp</c:v>
                </c:pt>
                <c:pt idx="3">
                  <c:v>MET amp</c:v>
                </c:pt>
                <c:pt idx="4">
                  <c:v>MET mut </c:v>
                </c:pt>
                <c:pt idx="5">
                  <c:v>BRAF mut</c:v>
                </c:pt>
                <c:pt idx="6">
                  <c:v>Others</c:v>
                </c:pt>
                <c:pt idx="7">
                  <c:v>Unknown</c:v>
                </c:pt>
              </c:strCache>
            </c:strRef>
          </c:cat>
          <c:val>
            <c:numRef>
              <c:f>Sheet1!$B$2:$B$10</c:f>
              <c:numCache>
                <c:formatCode>0%</c:formatCode>
                <c:ptCount val="9"/>
                <c:pt idx="0">
                  <c:v>0.22</c:v>
                </c:pt>
                <c:pt idx="1">
                  <c:v>0.04</c:v>
                </c:pt>
                <c:pt idx="2">
                  <c:v>0.33</c:v>
                </c:pt>
                <c:pt idx="3">
                  <c:v>0.05</c:v>
                </c:pt>
                <c:pt idx="4">
                  <c:v>0.01</c:v>
                </c:pt>
                <c:pt idx="5">
                  <c:v>0.02</c:v>
                </c:pt>
                <c:pt idx="6">
                  <c:v>0.1</c:v>
                </c:pt>
                <c:pt idx="7">
                  <c:v>0.6</c:v>
                </c:pt>
              </c:numCache>
            </c:numRef>
          </c:val>
        </c:ser>
        <c:dLbls>
          <c:dLblPos val="bestFit"/>
          <c:showLegendKey val="0"/>
          <c:showVal val="1"/>
          <c:showCatName val="0"/>
          <c:showSerName val="0"/>
          <c:showPercent val="0"/>
          <c:showBubbleSize val="0"/>
          <c:showLeaderLines val="1"/>
        </c:dLbls>
      </c:pie3DChart>
      <c:spPr>
        <a:noFill/>
        <a:ln>
          <a:noFill/>
        </a:ln>
        <a:effectLst/>
      </c:spPr>
    </c:plotArea>
    <c:plotVisOnly val="1"/>
    <c:dispBlanksAs val="gap"/>
    <c:showDLblsOverMax val="0"/>
  </c:chart>
  <c:spPr>
    <a:noFill/>
    <a:ln>
      <a:noFill/>
    </a:ln>
    <a:effectLst/>
  </c:spPr>
  <c:txPr>
    <a:bodyPr/>
    <a:lstStyle/>
    <a:p>
      <a:pPr>
        <a:defRPr/>
      </a:pPr>
      <a:endParaRPr lang="es-CL"/>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6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rawings/_rels/vmlDrawing1.vml.rels><?xml version="1.0" encoding="UTF-8" standalone="yes"?>
<Relationships xmlns="http://schemas.openxmlformats.org/package/2006/relationships"><Relationship Id="rId1" Type="http://schemas.openxmlformats.org/officeDocument/2006/relationships/image" Target="../media/image3.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9.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9.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9.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Footer Placeholder 3"/>
          <p:cNvSpPr>
            <a:spLocks noGrp="1"/>
          </p:cNvSpPr>
          <p:nvPr>
            <p:ph type="ftr" sz="quarter" idx="2"/>
          </p:nvPr>
        </p:nvSpPr>
        <p:spPr>
          <a:xfrm>
            <a:off x="0" y="8772669"/>
            <a:ext cx="3011699" cy="461804"/>
          </a:xfrm>
          <a:prstGeom prst="rect">
            <a:avLst/>
          </a:prstGeom>
        </p:spPr>
        <p:txBody>
          <a:bodyPr vert="horz" lIns="92474" tIns="46237" rIns="92474" bIns="46237" rtlCol="0" anchor="b"/>
          <a:lstStyle>
            <a:lvl1pPr algn="l">
              <a:defRPr sz="1200"/>
            </a:lvl1pPr>
          </a:lstStyle>
          <a:p>
            <a:endParaRPr lang="en-US" dirty="0"/>
          </a:p>
        </p:txBody>
      </p:sp>
      <p:sp>
        <p:nvSpPr>
          <p:cNvPr id="5" name="Slide Number Placeholder 4"/>
          <p:cNvSpPr>
            <a:spLocks noGrp="1"/>
          </p:cNvSpPr>
          <p:nvPr>
            <p:ph type="sldNum" sz="quarter" idx="3"/>
          </p:nvPr>
        </p:nvSpPr>
        <p:spPr>
          <a:xfrm>
            <a:off x="3936768" y="8772669"/>
            <a:ext cx="3011699" cy="461804"/>
          </a:xfrm>
          <a:prstGeom prst="rect">
            <a:avLst/>
          </a:prstGeom>
        </p:spPr>
        <p:txBody>
          <a:bodyPr vert="horz" lIns="92474" tIns="46237" rIns="92474" bIns="46237" rtlCol="0" anchor="b"/>
          <a:lstStyle>
            <a:lvl1pPr algn="r">
              <a:defRPr sz="1200"/>
            </a:lvl1pPr>
          </a:lstStyle>
          <a:p>
            <a:fld id="{A563A0BB-0049-49E1-88BC-68D083E84813}" type="slidenum">
              <a:rPr lang="en-US" smtClean="0"/>
              <a:pPr/>
              <a:t>‹Nº›</a:t>
            </a:fld>
            <a:endParaRPr lang="en-US" dirty="0"/>
          </a:p>
        </p:txBody>
      </p:sp>
      <p:sp>
        <p:nvSpPr>
          <p:cNvPr id="7" name="TextBox 6"/>
          <p:cNvSpPr txBox="1"/>
          <p:nvPr/>
        </p:nvSpPr>
        <p:spPr>
          <a:xfrm>
            <a:off x="1839403" y="0"/>
            <a:ext cx="5181600" cy="230832"/>
          </a:xfrm>
          <a:prstGeom prst="rect">
            <a:avLst/>
          </a:prstGeom>
          <a:noFill/>
        </p:spPr>
        <p:txBody>
          <a:bodyPr wrap="square" lIns="91428" tIns="45714" rIns="91428" bIns="45714" rtlCol="0">
            <a:spAutoFit/>
          </a:bodyPr>
          <a:lstStyle/>
          <a:p>
            <a:pPr algn="r"/>
            <a:r>
              <a:rPr lang="en-US" sz="900" dirty="0"/>
              <a:t>AFA 08567 SCC Deck_v3 to DT6 </a:t>
            </a:r>
            <a:fld id="{5D10BD2B-488C-4F99-9ACB-A76A468833A1}" type="datetime8">
              <a:rPr lang="en-US" sz="900"/>
              <a:t>6/9/2015 2:10 PM</a:t>
            </a:fld>
            <a:endParaRPr lang="en-US" sz="900" dirty="0"/>
          </a:p>
        </p:txBody>
      </p:sp>
    </p:spTree>
    <p:extLst>
      <p:ext uri="{BB962C8B-B14F-4D97-AF65-F5344CB8AC3E}">
        <p14:creationId xmlns:p14="http://schemas.microsoft.com/office/powerpoint/2010/main" val="364165102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11699" cy="461804"/>
          </a:xfrm>
          <a:prstGeom prst="rect">
            <a:avLst/>
          </a:prstGeom>
        </p:spPr>
        <p:txBody>
          <a:bodyPr vert="horz" lIns="92474" tIns="46237" rIns="92474" bIns="46237" rtlCol="0"/>
          <a:lstStyle>
            <a:lvl1pPr algn="l">
              <a:defRPr sz="1200"/>
            </a:lvl1pPr>
          </a:lstStyle>
          <a:p>
            <a:endParaRPr lang="en-US" dirty="0"/>
          </a:p>
        </p:txBody>
      </p:sp>
      <p:sp>
        <p:nvSpPr>
          <p:cNvPr id="4" name="Slide Image Placeholder 3"/>
          <p:cNvSpPr>
            <a:spLocks noGrp="1" noRot="1" noChangeAspect="1"/>
          </p:cNvSpPr>
          <p:nvPr>
            <p:ph type="sldImg" idx="2"/>
          </p:nvPr>
        </p:nvSpPr>
        <p:spPr>
          <a:xfrm>
            <a:off x="1166813" y="692150"/>
            <a:ext cx="4616450" cy="3463925"/>
          </a:xfrm>
          <a:prstGeom prst="rect">
            <a:avLst/>
          </a:prstGeom>
          <a:noFill/>
          <a:ln w="12700">
            <a:solidFill>
              <a:prstClr val="black"/>
            </a:solidFill>
          </a:ln>
        </p:spPr>
        <p:txBody>
          <a:bodyPr vert="horz" lIns="92474" tIns="46237" rIns="92474" bIns="46237" rtlCol="0" anchor="ctr"/>
          <a:lstStyle/>
          <a:p>
            <a:endParaRPr lang="en-US" dirty="0"/>
          </a:p>
        </p:txBody>
      </p:sp>
      <p:sp>
        <p:nvSpPr>
          <p:cNvPr id="5" name="Notes Placeholder 4"/>
          <p:cNvSpPr>
            <a:spLocks noGrp="1"/>
          </p:cNvSpPr>
          <p:nvPr>
            <p:ph type="body" sz="quarter" idx="3"/>
          </p:nvPr>
        </p:nvSpPr>
        <p:spPr>
          <a:xfrm>
            <a:off x="695008" y="4387136"/>
            <a:ext cx="5560060" cy="4156234"/>
          </a:xfrm>
          <a:prstGeom prst="rect">
            <a:avLst/>
          </a:prstGeom>
        </p:spPr>
        <p:txBody>
          <a:bodyPr vert="horz" lIns="92474" tIns="46237" rIns="92474" bIns="46237"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772669"/>
            <a:ext cx="3011699" cy="461804"/>
          </a:xfrm>
          <a:prstGeom prst="rect">
            <a:avLst/>
          </a:prstGeom>
        </p:spPr>
        <p:txBody>
          <a:bodyPr vert="horz" lIns="92474" tIns="46237" rIns="92474" bIns="46237" rtlCol="0" anchor="b"/>
          <a:lstStyle>
            <a:lvl1pPr algn="l">
              <a:defRPr sz="1200"/>
            </a:lvl1pPr>
          </a:lstStyle>
          <a:p>
            <a:endParaRPr lang="en-US" dirty="0"/>
          </a:p>
        </p:txBody>
      </p:sp>
      <p:sp>
        <p:nvSpPr>
          <p:cNvPr id="7" name="Slide Number Placeholder 6"/>
          <p:cNvSpPr>
            <a:spLocks noGrp="1"/>
          </p:cNvSpPr>
          <p:nvPr>
            <p:ph type="sldNum" sz="quarter" idx="5"/>
          </p:nvPr>
        </p:nvSpPr>
        <p:spPr>
          <a:xfrm>
            <a:off x="3936768" y="8772669"/>
            <a:ext cx="3011699" cy="461804"/>
          </a:xfrm>
          <a:prstGeom prst="rect">
            <a:avLst/>
          </a:prstGeom>
        </p:spPr>
        <p:txBody>
          <a:bodyPr vert="horz" lIns="92474" tIns="46237" rIns="92474" bIns="46237" rtlCol="0" anchor="b"/>
          <a:lstStyle>
            <a:lvl1pPr algn="r">
              <a:defRPr sz="1200"/>
            </a:lvl1pPr>
          </a:lstStyle>
          <a:p>
            <a:fld id="{86D3C153-58D7-44C2-A92D-7C7C095B99D8}" type="slidenum">
              <a:rPr lang="en-US" smtClean="0"/>
              <a:pPr/>
              <a:t>‹Nº›</a:t>
            </a:fld>
            <a:endParaRPr lang="en-US" dirty="0"/>
          </a:p>
        </p:txBody>
      </p:sp>
      <p:sp>
        <p:nvSpPr>
          <p:cNvPr id="9" name="TextBox 8"/>
          <p:cNvSpPr txBox="1"/>
          <p:nvPr/>
        </p:nvSpPr>
        <p:spPr>
          <a:xfrm>
            <a:off x="1766867" y="12921"/>
            <a:ext cx="5181600" cy="230832"/>
          </a:xfrm>
          <a:prstGeom prst="rect">
            <a:avLst/>
          </a:prstGeom>
          <a:noFill/>
        </p:spPr>
        <p:txBody>
          <a:bodyPr wrap="square" lIns="91428" tIns="45714" rIns="91428" bIns="45714" rtlCol="0">
            <a:spAutoFit/>
          </a:bodyPr>
          <a:lstStyle/>
          <a:p>
            <a:pPr algn="r"/>
            <a:r>
              <a:rPr lang="en-US" sz="900" dirty="0" smtClean="0">
                <a:solidFill>
                  <a:schemeClr val="tx1"/>
                </a:solidFill>
              </a:rPr>
              <a:t>AFA 08567 SCC Deck_v3 to DT6 </a:t>
            </a:r>
            <a:fld id="{5D10BD2B-488C-4F99-9ACB-A76A468833A1}" type="datetime8">
              <a:rPr lang="en-US" sz="900" smtClean="0">
                <a:solidFill>
                  <a:schemeClr val="tx1"/>
                </a:solidFill>
              </a:rPr>
              <a:t>6/9/2015 2:10 PM</a:t>
            </a:fld>
            <a:endParaRPr lang="en-US" sz="900" dirty="0">
              <a:solidFill>
                <a:schemeClr val="tx1"/>
              </a:solidFill>
            </a:endParaRPr>
          </a:p>
        </p:txBody>
      </p:sp>
    </p:spTree>
    <p:extLst>
      <p:ext uri="{BB962C8B-B14F-4D97-AF65-F5344CB8AC3E}">
        <p14:creationId xmlns:p14="http://schemas.microsoft.com/office/powerpoint/2010/main" val="246095557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normAutofit/>
          </a:bodyPr>
          <a:lstStyle/>
          <a:p>
            <a:endParaRPr lang="en-GB" dirty="0"/>
          </a:p>
        </p:txBody>
      </p:sp>
      <p:sp>
        <p:nvSpPr>
          <p:cNvPr id="4" name="Espace réservé du numéro de diapositive 3"/>
          <p:cNvSpPr>
            <a:spLocks noGrp="1"/>
          </p:cNvSpPr>
          <p:nvPr>
            <p:ph type="sldNum" sz="quarter" idx="10"/>
          </p:nvPr>
        </p:nvSpPr>
        <p:spPr/>
        <p:txBody>
          <a:bodyPr/>
          <a:lstStyle/>
          <a:p>
            <a:pPr>
              <a:defRPr/>
            </a:pPr>
            <a:fld id="{55567CB2-A218-4CB2-8EED-1C8DE0671270}" type="slidenum">
              <a:rPr lang="en-GB" smtClean="0"/>
              <a:pPr>
                <a:defRPr/>
              </a:pPr>
              <a:t>1</a:t>
            </a:fld>
            <a:endParaRPr lang="en-GB" dirty="0"/>
          </a:p>
        </p:txBody>
      </p:sp>
    </p:spTree>
    <p:extLst>
      <p:ext uri="{BB962C8B-B14F-4D97-AF65-F5344CB8AC3E}">
        <p14:creationId xmlns:p14="http://schemas.microsoft.com/office/powerpoint/2010/main" val="281039914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2</a:t>
            </a:fld>
            <a:endParaRPr lang="fr-FR" dirty="0">
              <a:solidFill>
                <a:prstClr val="black"/>
              </a:solidFill>
            </a:endParaRPr>
          </a:p>
        </p:txBody>
      </p:sp>
    </p:spTree>
    <p:extLst>
      <p:ext uri="{BB962C8B-B14F-4D97-AF65-F5344CB8AC3E}">
        <p14:creationId xmlns:p14="http://schemas.microsoft.com/office/powerpoint/2010/main" val="38338886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3</a:t>
            </a:fld>
            <a:endParaRPr lang="fr-FR" dirty="0">
              <a:solidFill>
                <a:prstClr val="black"/>
              </a:solidFill>
            </a:endParaRPr>
          </a:p>
        </p:txBody>
      </p:sp>
    </p:spTree>
    <p:extLst>
      <p:ext uri="{BB962C8B-B14F-4D97-AF65-F5344CB8AC3E}">
        <p14:creationId xmlns:p14="http://schemas.microsoft.com/office/powerpoint/2010/main" val="157062783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pPr/>
              <a:t>4</a:t>
            </a:fld>
            <a:endParaRPr lang="fr-FR" dirty="0"/>
          </a:p>
        </p:txBody>
      </p:sp>
    </p:spTree>
    <p:extLst>
      <p:ext uri="{BB962C8B-B14F-4D97-AF65-F5344CB8AC3E}">
        <p14:creationId xmlns:p14="http://schemas.microsoft.com/office/powerpoint/2010/main" val="354080533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Slide Image Placeholder 1"/>
          <p:cNvSpPr>
            <a:spLocks noGrp="1" noRot="1" noChangeAspect="1" noTextEdit="1"/>
          </p:cNvSpPr>
          <p:nvPr>
            <p:ph type="sldImg"/>
          </p:nvPr>
        </p:nvSpPr>
        <p:spPr>
          <a:ln/>
        </p:spPr>
      </p:sp>
      <p:sp>
        <p:nvSpPr>
          <p:cNvPr id="80899"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smtClean="0">
              <a:latin typeface="Arial" pitchFamily="34" charset="0"/>
              <a:cs typeface="Arial" pitchFamily="34" charset="0"/>
            </a:endParaRPr>
          </a:p>
        </p:txBody>
      </p:sp>
      <p:sp>
        <p:nvSpPr>
          <p:cNvPr id="8090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itchFamily="34" charset="0"/>
                <a:cs typeface="Arial" pitchFamily="34" charset="0"/>
              </a:defRPr>
            </a:lvl1pPr>
            <a:lvl2pPr marL="742950" indent="-285750">
              <a:defRPr>
                <a:solidFill>
                  <a:schemeClr val="tx1"/>
                </a:solidFill>
                <a:latin typeface="Arial" pitchFamily="34" charset="0"/>
                <a:cs typeface="Arial" pitchFamily="34" charset="0"/>
              </a:defRPr>
            </a:lvl2pPr>
            <a:lvl3pPr marL="1143000" indent="-228600">
              <a:defRPr>
                <a:solidFill>
                  <a:schemeClr val="tx1"/>
                </a:solidFill>
                <a:latin typeface="Arial" pitchFamily="34" charset="0"/>
                <a:cs typeface="Arial" pitchFamily="34" charset="0"/>
              </a:defRPr>
            </a:lvl3pPr>
            <a:lvl4pPr marL="1600200" indent="-228600">
              <a:defRPr>
                <a:solidFill>
                  <a:schemeClr val="tx1"/>
                </a:solidFill>
                <a:latin typeface="Arial" pitchFamily="34" charset="0"/>
                <a:cs typeface="Arial" pitchFamily="34" charset="0"/>
              </a:defRPr>
            </a:lvl4pPr>
            <a:lvl5pPr marL="2057400" indent="-22860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fld id="{9BA02836-4BCE-4B6A-A2EA-E9B33C108D9B}" type="slidenum">
              <a:rPr lang="fr-FR">
                <a:solidFill>
                  <a:srgbClr val="000000"/>
                </a:solidFill>
              </a:rPr>
              <a:pPr/>
              <a:t>5</a:t>
            </a:fld>
            <a:endParaRPr lang="fr-FR">
              <a:solidFill>
                <a:srgbClr val="000000"/>
              </a:solidFill>
            </a:endParaRPr>
          </a:p>
        </p:txBody>
      </p:sp>
    </p:spTree>
    <p:extLst>
      <p:ext uri="{BB962C8B-B14F-4D97-AF65-F5344CB8AC3E}">
        <p14:creationId xmlns:p14="http://schemas.microsoft.com/office/powerpoint/2010/main" val="199890072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7</a:t>
            </a:fld>
            <a:endParaRPr lang="fr-FR" dirty="0">
              <a:solidFill>
                <a:prstClr val="black"/>
              </a:solidFill>
            </a:endParaRPr>
          </a:p>
        </p:txBody>
      </p:sp>
    </p:spTree>
    <p:extLst>
      <p:ext uri="{BB962C8B-B14F-4D97-AF65-F5344CB8AC3E}">
        <p14:creationId xmlns:p14="http://schemas.microsoft.com/office/powerpoint/2010/main" val="159842596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pPr/>
              <a:t>9</a:t>
            </a:fld>
            <a:endParaRPr lang="fr-FR" dirty="0"/>
          </a:p>
        </p:txBody>
      </p:sp>
    </p:spTree>
    <p:extLst>
      <p:ext uri="{BB962C8B-B14F-4D97-AF65-F5344CB8AC3E}">
        <p14:creationId xmlns:p14="http://schemas.microsoft.com/office/powerpoint/2010/main" val="354080533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78196262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422132357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83559420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18991770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102416364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239111231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51034169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38832717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57305435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246801922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211907820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303291899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50562568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212617315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354085585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39438995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11263" y="360363"/>
            <a:ext cx="5449887" cy="40894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a:xfrm>
            <a:off x="4218572" y="8452507"/>
            <a:ext cx="3227769" cy="444326"/>
          </a:xfrm>
          <a:prstGeom prst="rect">
            <a:avLst/>
          </a:prstGeom>
        </p:spPr>
        <p:txBody>
          <a:bodyPr lIns="93946" tIns="46973" rIns="93946" bIns="46973"/>
          <a:lstStyle/>
          <a:p>
            <a:fld id="{73160637-ED02-409C-BC4F-60C31E36E360}" type="slidenum">
              <a:rPr lang="de-DE" smtClean="0">
                <a:solidFill>
                  <a:prstClr val="black"/>
                </a:solidFill>
              </a:rPr>
              <a:pPr/>
              <a:t>26</a:t>
            </a:fld>
            <a:endParaRPr lang="de-DE">
              <a:solidFill>
                <a:prstClr val="black"/>
              </a:solidFill>
            </a:endParaRPr>
          </a:p>
        </p:txBody>
      </p:sp>
    </p:spTree>
    <p:extLst>
      <p:ext uri="{BB962C8B-B14F-4D97-AF65-F5344CB8AC3E}">
        <p14:creationId xmlns:p14="http://schemas.microsoft.com/office/powerpoint/2010/main" val="172626884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11263" y="360363"/>
            <a:ext cx="5449887" cy="40894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a:xfrm>
            <a:off x="4218572" y="8452507"/>
            <a:ext cx="3227769" cy="444326"/>
          </a:xfrm>
          <a:prstGeom prst="rect">
            <a:avLst/>
          </a:prstGeom>
        </p:spPr>
        <p:txBody>
          <a:bodyPr lIns="93946" tIns="46973" rIns="93946" bIns="46973"/>
          <a:lstStyle/>
          <a:p>
            <a:fld id="{73160637-ED02-409C-BC4F-60C31E36E360}" type="slidenum">
              <a:rPr lang="de-DE" smtClean="0">
                <a:solidFill>
                  <a:prstClr val="black"/>
                </a:solidFill>
              </a:rPr>
              <a:pPr/>
              <a:t>27</a:t>
            </a:fld>
            <a:endParaRPr lang="de-DE">
              <a:solidFill>
                <a:prstClr val="black"/>
              </a:solidFill>
            </a:endParaRPr>
          </a:p>
        </p:txBody>
      </p:sp>
    </p:spTree>
    <p:extLst>
      <p:ext uri="{BB962C8B-B14F-4D97-AF65-F5344CB8AC3E}">
        <p14:creationId xmlns:p14="http://schemas.microsoft.com/office/powerpoint/2010/main" val="332939125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144741853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pPr/>
              <a:t>29</a:t>
            </a:fld>
            <a:endParaRPr lang="fr-FR" dirty="0"/>
          </a:p>
        </p:txBody>
      </p:sp>
    </p:spTree>
    <p:extLst>
      <p:ext uri="{BB962C8B-B14F-4D97-AF65-F5344CB8AC3E}">
        <p14:creationId xmlns:p14="http://schemas.microsoft.com/office/powerpoint/2010/main" val="191598713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01700" y="739775"/>
            <a:ext cx="4932363" cy="37004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a:defRPr/>
            </a:pPr>
            <a:fld id="{473BCBAE-A31B-4A62-8E79-291B9E4FB718}" type="slidenum">
              <a:rPr lang="en-US" smtClean="0"/>
              <a:pPr>
                <a:defRPr/>
              </a:pPr>
              <a:t>36</a:t>
            </a:fld>
            <a:endParaRPr lang="en-US" dirty="0"/>
          </a:p>
        </p:txBody>
      </p:sp>
    </p:spTree>
    <p:extLst>
      <p:ext uri="{BB962C8B-B14F-4D97-AF65-F5344CB8AC3E}">
        <p14:creationId xmlns:p14="http://schemas.microsoft.com/office/powerpoint/2010/main" val="50825925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01700" y="739775"/>
            <a:ext cx="4932363" cy="3700463"/>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pPr>
              <a:defRPr/>
            </a:pPr>
            <a:fld id="{473BCBAE-A31B-4A62-8E79-291B9E4FB718}" type="slidenum">
              <a:rPr lang="en-US" smtClean="0"/>
              <a:pPr>
                <a:defRPr/>
              </a:pPr>
              <a:t>43</a:t>
            </a:fld>
            <a:endParaRPr lang="en-US" dirty="0"/>
          </a:p>
        </p:txBody>
      </p:sp>
    </p:spTree>
    <p:extLst>
      <p:ext uri="{BB962C8B-B14F-4D97-AF65-F5344CB8AC3E}">
        <p14:creationId xmlns:p14="http://schemas.microsoft.com/office/powerpoint/2010/main" val="163556438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pPr/>
              <a:t>47</a:t>
            </a:fld>
            <a:endParaRPr lang="fr-FR" dirty="0"/>
          </a:p>
        </p:txBody>
      </p:sp>
    </p:spTree>
    <p:extLst>
      <p:ext uri="{BB962C8B-B14F-4D97-AF65-F5344CB8AC3E}">
        <p14:creationId xmlns:p14="http://schemas.microsoft.com/office/powerpoint/2010/main" val="191598713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01700" y="739775"/>
            <a:ext cx="4932363" cy="3700463"/>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a:defRPr/>
            </a:pPr>
            <a:fld id="{473BCBAE-A31B-4A62-8E79-291B9E4FB718}" type="slidenum">
              <a:rPr lang="en-US" smtClean="0"/>
              <a:pPr>
                <a:defRPr/>
              </a:pPr>
              <a:t>52</a:t>
            </a:fld>
            <a:endParaRPr lang="en-US" dirty="0"/>
          </a:p>
        </p:txBody>
      </p:sp>
    </p:spTree>
    <p:extLst>
      <p:ext uri="{BB962C8B-B14F-4D97-AF65-F5344CB8AC3E}">
        <p14:creationId xmlns:p14="http://schemas.microsoft.com/office/powerpoint/2010/main" val="50825925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pPr/>
              <a:t>62</a:t>
            </a:fld>
            <a:endParaRPr lang="fr-FR" dirty="0"/>
          </a:p>
        </p:txBody>
      </p:sp>
    </p:spTree>
    <p:extLst>
      <p:ext uri="{BB962C8B-B14F-4D97-AF65-F5344CB8AC3E}">
        <p14:creationId xmlns:p14="http://schemas.microsoft.com/office/powerpoint/2010/main" val="243442519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55713" y="719138"/>
            <a:ext cx="4800600" cy="3600450"/>
          </a:xfrm>
        </p:spPr>
      </p:sp>
      <p:sp>
        <p:nvSpPr>
          <p:cNvPr id="3" name="Notes Placeholder 2"/>
          <p:cNvSpPr>
            <a:spLocks noGrp="1"/>
          </p:cNvSpPr>
          <p:nvPr>
            <p:ph type="body" idx="1"/>
          </p:nvPr>
        </p:nvSpPr>
        <p:spPr/>
        <p:txBody>
          <a:bodyPr/>
          <a:lstStyle/>
          <a:p>
            <a:pPr defTabSz="477713">
              <a:lnSpc>
                <a:spcPct val="90000"/>
              </a:lnSpc>
              <a:spcBef>
                <a:spcPct val="0"/>
              </a:spcBef>
            </a:pPr>
            <a:r>
              <a:rPr lang="en-US" dirty="0" smtClean="0"/>
              <a:t>NSCLC is distinguished from small cell lung cancer based on biology, therapy, and prognosis.</a:t>
            </a:r>
            <a:r>
              <a:rPr lang="en-US" baseline="30000" dirty="0" smtClean="0"/>
              <a:t>1</a:t>
            </a:r>
          </a:p>
          <a:p>
            <a:pPr defTabSz="477713">
              <a:lnSpc>
                <a:spcPct val="90000"/>
              </a:lnSpc>
              <a:spcBef>
                <a:spcPct val="0"/>
              </a:spcBef>
            </a:pPr>
            <a:r>
              <a:rPr lang="en-GB" dirty="0" smtClean="0"/>
              <a:t>The three main histologic subtypes of NSCLC are adenocarcinoma (30–50% of NSCLC), squamous cell carcinoma (30%), and large cell carcinoma (10%).</a:t>
            </a:r>
            <a:r>
              <a:rPr lang="en-GB" baseline="30000" dirty="0" smtClean="0"/>
              <a:t>1,2</a:t>
            </a:r>
            <a:r>
              <a:rPr lang="en-GB" dirty="0" smtClean="0"/>
              <a:t> Other less common subtypes of non-squamous NSCLC include adenosquamous carcinoma and sarcomatoid carcinoma.</a:t>
            </a:r>
            <a:r>
              <a:rPr lang="en-GB" baseline="30000" dirty="0" smtClean="0"/>
              <a:t>3</a:t>
            </a:r>
            <a:endParaRPr lang="en-US" baseline="30000" dirty="0" smtClean="0"/>
          </a:p>
          <a:p>
            <a:pPr defTabSz="477713">
              <a:lnSpc>
                <a:spcPct val="90000"/>
              </a:lnSpc>
              <a:spcBef>
                <a:spcPct val="0"/>
              </a:spcBef>
            </a:pPr>
            <a:r>
              <a:rPr lang="en-GB" dirty="0" smtClean="0"/>
              <a:t>Adenocarcinoma is the most common NSCLC histology among non-smokers. Adenocarcinomas are </a:t>
            </a:r>
            <a:r>
              <a:rPr lang="en-US" dirty="0" smtClean="0"/>
              <a:t>malignant epithelial tumors with glandular differentiation, and can be divided into subtypes, namely </a:t>
            </a:r>
            <a:r>
              <a:rPr lang="en-GB" dirty="0" smtClean="0"/>
              <a:t>acinar, papillary, bronchoalveolar carcinoma (BAC), and solid adenocarcinoma with mucin production. These tumors are u</a:t>
            </a:r>
            <a:r>
              <a:rPr lang="en-US" dirty="0" smtClean="0"/>
              <a:t>sually peripherally located, and common sites of metastatic disease include the brain, bone, adrenal glands, and liver.</a:t>
            </a:r>
            <a:r>
              <a:rPr lang="en-US" baseline="30000" dirty="0" smtClean="0"/>
              <a:t>1</a:t>
            </a:r>
          </a:p>
          <a:p>
            <a:pPr defTabSz="477713">
              <a:lnSpc>
                <a:spcPct val="90000"/>
              </a:lnSpc>
              <a:spcBef>
                <a:spcPct val="0"/>
              </a:spcBef>
            </a:pPr>
            <a:r>
              <a:rPr lang="en-GB" dirty="0" smtClean="0"/>
              <a:t>As the name suggests, large cell carcinomas involve large cells with large nuclei; subtypes include giant cell and clear cell. These tumors have no evidence of squamous or glandular differentiation, and are usually peripherally located.</a:t>
            </a:r>
            <a:r>
              <a:rPr lang="en-GB" baseline="30000" dirty="0" smtClean="0"/>
              <a:t>1</a:t>
            </a:r>
          </a:p>
          <a:p>
            <a:pPr defTabSz="477713">
              <a:lnSpc>
                <a:spcPct val="90000"/>
              </a:lnSpc>
              <a:spcBef>
                <a:spcPct val="0"/>
              </a:spcBef>
            </a:pPr>
            <a:r>
              <a:rPr lang="en-GB" dirty="0" smtClean="0"/>
              <a:t>Squamous cell carcinoma involved cells of the squamous epithelium. These tumors are usually centrally located and are associated with smoking history.</a:t>
            </a:r>
            <a:r>
              <a:rPr lang="en-GB" baseline="30000" dirty="0" smtClean="0"/>
              <a:t>1</a:t>
            </a:r>
          </a:p>
          <a:p>
            <a:pPr defTabSz="477713">
              <a:lnSpc>
                <a:spcPct val="90000"/>
              </a:lnSpc>
              <a:spcBef>
                <a:spcPct val="0"/>
              </a:spcBef>
            </a:pPr>
            <a:r>
              <a:rPr lang="en-GB" b="1" dirty="0" smtClean="0"/>
              <a:t>References</a:t>
            </a:r>
            <a:endParaRPr lang="en-US" b="1" dirty="0" smtClean="0"/>
          </a:p>
          <a:p>
            <a:pPr defTabSz="477713">
              <a:lnSpc>
                <a:spcPct val="90000"/>
              </a:lnSpc>
              <a:spcBef>
                <a:spcPct val="0"/>
              </a:spcBef>
              <a:buFont typeface="Calibri" pitchFamily="34" charset="0"/>
              <a:buAutoNum type="arabicPeriod"/>
            </a:pPr>
            <a:r>
              <a:rPr lang="en-GB" sz="1000" dirty="0"/>
              <a:t>Langer CJ, </a:t>
            </a:r>
            <a:r>
              <a:rPr lang="en-GB" sz="1000" i="1" dirty="0"/>
              <a:t>et al. J Clin Oncol </a:t>
            </a:r>
            <a:r>
              <a:rPr lang="en-GB" sz="1000" dirty="0"/>
              <a:t>2010;28:5311–5320.</a:t>
            </a:r>
          </a:p>
          <a:p>
            <a:pPr defTabSz="477713">
              <a:lnSpc>
                <a:spcPct val="90000"/>
              </a:lnSpc>
              <a:spcBef>
                <a:spcPct val="0"/>
              </a:spcBef>
              <a:buFont typeface="Calibri" pitchFamily="34" charset="0"/>
              <a:buAutoNum type="arabicPeriod"/>
            </a:pPr>
            <a:r>
              <a:rPr lang="en-GB" sz="1000" dirty="0"/>
              <a:t>Heighway J, Betticher DC. Atlas Genet Cytogenet Oncol Haematol. February 2004. From: http://AtlasGeneticsOncology.org/Tumors/LungNonSmallCellID5141.html. Accessed March 2011.</a:t>
            </a:r>
          </a:p>
          <a:p>
            <a:pPr defTabSz="477713">
              <a:lnSpc>
                <a:spcPct val="90000"/>
              </a:lnSpc>
              <a:spcBef>
                <a:spcPct val="0"/>
              </a:spcBef>
              <a:buFont typeface="Calibri" pitchFamily="34" charset="0"/>
              <a:buAutoNum type="arabicPeriod"/>
            </a:pPr>
            <a:r>
              <a:rPr lang="en-GB" sz="1000" dirty="0"/>
              <a:t>American Cancer Society. 2010. From: www.cancer.org/Cancer/LungCancer-Non-SmallCell/DetailedGuide/index. Accessed March 2011.</a:t>
            </a:r>
          </a:p>
          <a:p>
            <a:pPr defTabSz="477713">
              <a:lnSpc>
                <a:spcPct val="90000"/>
              </a:lnSpc>
              <a:spcBef>
                <a:spcPct val="0"/>
              </a:spcBef>
            </a:pPr>
            <a:endParaRPr lang="en-US" dirty="0" smtClean="0"/>
          </a:p>
          <a:p>
            <a:endParaRPr lang="de-DE" dirty="0"/>
          </a:p>
        </p:txBody>
      </p:sp>
      <p:sp>
        <p:nvSpPr>
          <p:cNvPr id="4" name="Slide Number Placeholder 3"/>
          <p:cNvSpPr>
            <a:spLocks noGrp="1"/>
          </p:cNvSpPr>
          <p:nvPr>
            <p:ph type="sldNum" sz="quarter" idx="10"/>
          </p:nvPr>
        </p:nvSpPr>
        <p:spPr/>
        <p:txBody>
          <a:bodyPr/>
          <a:lstStyle/>
          <a:p>
            <a:fld id="{C9404605-AE0E-4899-8AED-091A0F5D23E0}" type="slidenum">
              <a:rPr lang="de-DE" smtClean="0">
                <a:solidFill>
                  <a:prstClr val="black"/>
                </a:solidFill>
              </a:rPr>
              <a:pPr/>
              <a:t>66</a:t>
            </a:fld>
            <a:endParaRPr lang="de-DE">
              <a:solidFill>
                <a:prstClr val="black"/>
              </a:solidFill>
            </a:endParaRPr>
          </a:p>
        </p:txBody>
      </p:sp>
    </p:spTree>
    <p:extLst>
      <p:ext uri="{BB962C8B-B14F-4D97-AF65-F5344CB8AC3E}">
        <p14:creationId xmlns:p14="http://schemas.microsoft.com/office/powerpoint/2010/main" val="303131639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55713" y="719138"/>
            <a:ext cx="4800600" cy="3600450"/>
          </a:xfrm>
        </p:spPr>
      </p:sp>
      <p:sp>
        <p:nvSpPr>
          <p:cNvPr id="3" name="Notes Placeholder 2"/>
          <p:cNvSpPr>
            <a:spLocks noGrp="1"/>
          </p:cNvSpPr>
          <p:nvPr>
            <p:ph type="body" idx="1"/>
          </p:nvPr>
        </p:nvSpPr>
        <p:spPr/>
        <p:txBody>
          <a:bodyPr/>
          <a:lstStyle/>
          <a:p>
            <a:pPr defTabSz="477713">
              <a:lnSpc>
                <a:spcPct val="90000"/>
              </a:lnSpc>
              <a:spcBef>
                <a:spcPct val="0"/>
              </a:spcBef>
            </a:pPr>
            <a:r>
              <a:rPr lang="en-US" dirty="0" smtClean="0"/>
              <a:t>NSCLC is distinguished from small cell lung cancer based on biology, therapy, and prognosis.</a:t>
            </a:r>
            <a:r>
              <a:rPr lang="en-US" baseline="30000" dirty="0" smtClean="0"/>
              <a:t>1</a:t>
            </a:r>
          </a:p>
          <a:p>
            <a:pPr defTabSz="477713">
              <a:lnSpc>
                <a:spcPct val="90000"/>
              </a:lnSpc>
              <a:spcBef>
                <a:spcPct val="0"/>
              </a:spcBef>
            </a:pPr>
            <a:r>
              <a:rPr lang="en-GB" dirty="0" smtClean="0"/>
              <a:t>The three main histologic subtypes of NSCLC are adenocarcinoma (30–50% of NSCLC), squamous cell carcinoma (30%), and large cell carcinoma (10%).</a:t>
            </a:r>
            <a:r>
              <a:rPr lang="en-GB" baseline="30000" dirty="0" smtClean="0"/>
              <a:t>1,2</a:t>
            </a:r>
            <a:r>
              <a:rPr lang="en-GB" dirty="0" smtClean="0"/>
              <a:t> Other less common subtypes of non-squamous NSCLC include adenosquamous carcinoma and sarcomatoid carcinoma.</a:t>
            </a:r>
            <a:r>
              <a:rPr lang="en-GB" baseline="30000" dirty="0" smtClean="0"/>
              <a:t>3</a:t>
            </a:r>
            <a:endParaRPr lang="en-US" baseline="30000" dirty="0" smtClean="0"/>
          </a:p>
          <a:p>
            <a:pPr defTabSz="477713">
              <a:lnSpc>
                <a:spcPct val="90000"/>
              </a:lnSpc>
              <a:spcBef>
                <a:spcPct val="0"/>
              </a:spcBef>
            </a:pPr>
            <a:r>
              <a:rPr lang="en-GB" dirty="0" smtClean="0"/>
              <a:t>Adenocarcinoma is the most common NSCLC histology among non-smokers. Adenocarcinomas are </a:t>
            </a:r>
            <a:r>
              <a:rPr lang="en-US" dirty="0" smtClean="0"/>
              <a:t>malignant epithelial tumors with glandular differentiation, and can be divided into subtypes, namely </a:t>
            </a:r>
            <a:r>
              <a:rPr lang="en-GB" dirty="0" smtClean="0"/>
              <a:t>acinar, papillary, bronchoalveolar carcinoma (BAC), and solid adenocarcinoma with mucin production. These tumors are u</a:t>
            </a:r>
            <a:r>
              <a:rPr lang="en-US" dirty="0" smtClean="0"/>
              <a:t>sually peripherally located, and common sites of metastatic disease include the brain, bone, adrenal glands, and liver.</a:t>
            </a:r>
            <a:r>
              <a:rPr lang="en-US" baseline="30000" dirty="0" smtClean="0"/>
              <a:t>1</a:t>
            </a:r>
          </a:p>
          <a:p>
            <a:pPr defTabSz="477713">
              <a:lnSpc>
                <a:spcPct val="90000"/>
              </a:lnSpc>
              <a:spcBef>
                <a:spcPct val="0"/>
              </a:spcBef>
            </a:pPr>
            <a:r>
              <a:rPr lang="en-GB" dirty="0" smtClean="0"/>
              <a:t>As the name suggests, large cell carcinomas involve large cells with large nuclei; subtypes include giant cell and clear cell. These tumors have no evidence of squamous or glandular differentiation, and are usually peripherally located.</a:t>
            </a:r>
            <a:r>
              <a:rPr lang="en-GB" baseline="30000" dirty="0" smtClean="0"/>
              <a:t>1</a:t>
            </a:r>
          </a:p>
          <a:p>
            <a:pPr defTabSz="477713">
              <a:lnSpc>
                <a:spcPct val="90000"/>
              </a:lnSpc>
              <a:spcBef>
                <a:spcPct val="0"/>
              </a:spcBef>
            </a:pPr>
            <a:r>
              <a:rPr lang="en-GB" dirty="0" smtClean="0"/>
              <a:t>Squamous cell carcinoma involved cells of the squamous epithelium. These tumors are usually centrally located and are associated with smoking history.</a:t>
            </a:r>
            <a:r>
              <a:rPr lang="en-GB" baseline="30000" dirty="0" smtClean="0"/>
              <a:t>1</a:t>
            </a:r>
          </a:p>
          <a:p>
            <a:pPr defTabSz="477713">
              <a:lnSpc>
                <a:spcPct val="90000"/>
              </a:lnSpc>
              <a:spcBef>
                <a:spcPct val="0"/>
              </a:spcBef>
            </a:pPr>
            <a:r>
              <a:rPr lang="en-GB" b="1" dirty="0" smtClean="0"/>
              <a:t>References</a:t>
            </a:r>
            <a:endParaRPr lang="en-US" b="1" dirty="0" smtClean="0"/>
          </a:p>
          <a:p>
            <a:pPr defTabSz="477713">
              <a:lnSpc>
                <a:spcPct val="90000"/>
              </a:lnSpc>
              <a:spcBef>
                <a:spcPct val="0"/>
              </a:spcBef>
              <a:buFont typeface="Calibri" pitchFamily="34" charset="0"/>
              <a:buAutoNum type="arabicPeriod"/>
            </a:pPr>
            <a:r>
              <a:rPr lang="en-GB" sz="1000" dirty="0"/>
              <a:t>Langer CJ, </a:t>
            </a:r>
            <a:r>
              <a:rPr lang="en-GB" sz="1000" i="1" dirty="0"/>
              <a:t>et al. J Clin Oncol </a:t>
            </a:r>
            <a:r>
              <a:rPr lang="en-GB" sz="1000" dirty="0"/>
              <a:t>2010;28:5311–5320.</a:t>
            </a:r>
          </a:p>
          <a:p>
            <a:pPr defTabSz="477713">
              <a:lnSpc>
                <a:spcPct val="90000"/>
              </a:lnSpc>
              <a:spcBef>
                <a:spcPct val="0"/>
              </a:spcBef>
              <a:buFont typeface="Calibri" pitchFamily="34" charset="0"/>
              <a:buAutoNum type="arabicPeriod"/>
            </a:pPr>
            <a:r>
              <a:rPr lang="en-GB" sz="1000" dirty="0"/>
              <a:t>Heighway J, Betticher DC. Atlas Genet Cytogenet Oncol Haematol. February 2004. From: http://AtlasGeneticsOncology.org/Tumors/LungNonSmallCellID5141.html. Accessed March 2011.</a:t>
            </a:r>
          </a:p>
          <a:p>
            <a:pPr defTabSz="477713">
              <a:lnSpc>
                <a:spcPct val="90000"/>
              </a:lnSpc>
              <a:spcBef>
                <a:spcPct val="0"/>
              </a:spcBef>
              <a:buFont typeface="Calibri" pitchFamily="34" charset="0"/>
              <a:buAutoNum type="arabicPeriod"/>
            </a:pPr>
            <a:r>
              <a:rPr lang="en-GB" sz="1000" dirty="0"/>
              <a:t>American Cancer Society. 2010. From: www.cancer.org/Cancer/LungCancer-Non-SmallCell/DetailedGuide/index. Accessed March 2011.</a:t>
            </a:r>
          </a:p>
          <a:p>
            <a:pPr defTabSz="477713">
              <a:lnSpc>
                <a:spcPct val="90000"/>
              </a:lnSpc>
              <a:spcBef>
                <a:spcPct val="0"/>
              </a:spcBef>
            </a:pPr>
            <a:endParaRPr lang="en-US" dirty="0" smtClean="0"/>
          </a:p>
          <a:p>
            <a:endParaRPr lang="de-DE" dirty="0"/>
          </a:p>
        </p:txBody>
      </p:sp>
      <p:sp>
        <p:nvSpPr>
          <p:cNvPr id="4" name="Slide Number Placeholder 3"/>
          <p:cNvSpPr>
            <a:spLocks noGrp="1"/>
          </p:cNvSpPr>
          <p:nvPr>
            <p:ph type="sldNum" sz="quarter" idx="10"/>
          </p:nvPr>
        </p:nvSpPr>
        <p:spPr/>
        <p:txBody>
          <a:bodyPr/>
          <a:lstStyle/>
          <a:p>
            <a:fld id="{C9404605-AE0E-4899-8AED-091A0F5D23E0}" type="slidenum">
              <a:rPr lang="de-DE" smtClean="0">
                <a:solidFill>
                  <a:prstClr val="black"/>
                </a:solidFill>
              </a:rPr>
              <a:pPr/>
              <a:t>67</a:t>
            </a:fld>
            <a:endParaRPr lang="de-DE">
              <a:solidFill>
                <a:prstClr val="black"/>
              </a:solidFill>
            </a:endParaRPr>
          </a:p>
        </p:txBody>
      </p:sp>
    </p:spTree>
    <p:extLst>
      <p:ext uri="{BB962C8B-B14F-4D97-AF65-F5344CB8AC3E}">
        <p14:creationId xmlns:p14="http://schemas.microsoft.com/office/powerpoint/2010/main" val="303131639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300" dirty="0">
                <a:solidFill>
                  <a:srgbClr val="000000"/>
                </a:solidFill>
              </a:rPr>
              <a:t>1.</a:t>
            </a:r>
            <a:r>
              <a:rPr lang="en-US" altLang="en-US" sz="1300" dirty="0">
                <a:solidFill>
                  <a:srgbClr val="000000"/>
                </a:solidFill>
              </a:rPr>
              <a:t> Livingston et al. </a:t>
            </a:r>
            <a:r>
              <a:rPr lang="en-US" altLang="en-US" sz="1300" i="1" dirty="0">
                <a:solidFill>
                  <a:srgbClr val="000000"/>
                </a:solidFill>
              </a:rPr>
              <a:t>Cancer</a:t>
            </a:r>
            <a:r>
              <a:rPr lang="en-US" altLang="en-US" sz="1300" dirty="0">
                <a:solidFill>
                  <a:srgbClr val="000000"/>
                </a:solidFill>
              </a:rPr>
              <a:t>. 1976;37:1237; 2. Scagliotti et al. </a:t>
            </a:r>
            <a:r>
              <a:rPr lang="en-US" altLang="en-US" sz="1300" i="1" dirty="0">
                <a:solidFill>
                  <a:srgbClr val="000000"/>
                </a:solidFill>
              </a:rPr>
              <a:t>J Clin Oncol</a:t>
            </a:r>
            <a:r>
              <a:rPr lang="en-US" altLang="en-US" sz="1300" dirty="0">
                <a:solidFill>
                  <a:srgbClr val="000000"/>
                </a:solidFill>
              </a:rPr>
              <a:t>. 2002;20:4285; 3. Sandler et al. </a:t>
            </a:r>
            <a:r>
              <a:rPr lang="en-US" altLang="en-US" sz="1300" i="1" dirty="0">
                <a:solidFill>
                  <a:srgbClr val="000000"/>
                </a:solidFill>
              </a:rPr>
              <a:t>N Engl J Med</a:t>
            </a:r>
            <a:r>
              <a:rPr lang="en-US" altLang="en-US" sz="1300" dirty="0">
                <a:solidFill>
                  <a:srgbClr val="000000"/>
                </a:solidFill>
              </a:rPr>
              <a:t>. 2006;355:2542; </a:t>
            </a:r>
            <a:br>
              <a:rPr lang="en-US" altLang="en-US" sz="1300" dirty="0">
                <a:solidFill>
                  <a:srgbClr val="000000"/>
                </a:solidFill>
              </a:rPr>
            </a:br>
            <a:r>
              <a:rPr lang="en-US" altLang="en-US" sz="1300" dirty="0">
                <a:solidFill>
                  <a:srgbClr val="000000"/>
                </a:solidFill>
              </a:rPr>
              <a:t>4. </a:t>
            </a:r>
            <a:r>
              <a:rPr lang="en-US" sz="1300" dirty="0">
                <a:solidFill>
                  <a:srgbClr val="000000"/>
                </a:solidFill>
              </a:rPr>
              <a:t>http://www.astrazeneca.com/Media/Press-releases/Article/20090423--IRESSA-Gefitinib-Recommended-for-Approval-; </a:t>
            </a:r>
            <a:br>
              <a:rPr lang="en-US" sz="1300" dirty="0">
                <a:solidFill>
                  <a:srgbClr val="000000"/>
                </a:solidFill>
              </a:rPr>
            </a:br>
            <a:r>
              <a:rPr lang="en-US" sz="1300" dirty="0">
                <a:solidFill>
                  <a:srgbClr val="000000"/>
                </a:solidFill>
              </a:rPr>
              <a:t>5. http://www.fda.gov/AboutFDA/CentersOffices/OfficeofMedicalProductsandTobacco/CDER/ucm209058.htm; </a:t>
            </a:r>
            <a:br>
              <a:rPr lang="en-US" sz="1300" dirty="0">
                <a:solidFill>
                  <a:srgbClr val="000000"/>
                </a:solidFill>
              </a:rPr>
            </a:br>
            <a:r>
              <a:rPr lang="en-US" sz="1300" dirty="0">
                <a:solidFill>
                  <a:srgbClr val="000000"/>
                </a:solidFill>
              </a:rPr>
              <a:t>6. http://www.fda.gov/NewsEvents/Newsroom/PressAnnouncements/ucm269856.htm; </a:t>
            </a:r>
          </a:p>
          <a:p>
            <a:r>
              <a:rPr lang="en-US" sz="1300" dirty="0">
                <a:solidFill>
                  <a:srgbClr val="000000"/>
                </a:solidFill>
              </a:rPr>
              <a:t>7. http://www.fda.gov/Drugs/InformationOnDrugs/ApprovedDrugs/ucm360574.htm; </a:t>
            </a:r>
            <a:br>
              <a:rPr lang="en-US" sz="1300" dirty="0">
                <a:solidFill>
                  <a:srgbClr val="000000"/>
                </a:solidFill>
              </a:rPr>
            </a:br>
            <a:r>
              <a:rPr lang="en-US" sz="1300" dirty="0">
                <a:solidFill>
                  <a:srgbClr val="000000"/>
                </a:solidFill>
              </a:rPr>
              <a:t>8. http://www.fda.gov/Drugs/InformationOnDrugs/ApprovedDrugs/ucm395386.htm; </a:t>
            </a:r>
            <a:br>
              <a:rPr lang="en-US" sz="1300" dirty="0">
                <a:solidFill>
                  <a:srgbClr val="000000"/>
                </a:solidFill>
              </a:rPr>
            </a:br>
            <a:r>
              <a:rPr lang="en-US" sz="1300" dirty="0">
                <a:solidFill>
                  <a:srgbClr val="000000"/>
                </a:solidFill>
              </a:rPr>
              <a:t>9. http://www.boehringer-ingelheim.com/news/news_releases/press_releases/2014/27_november_2014_oncology.html</a:t>
            </a:r>
            <a:br>
              <a:rPr lang="en-US" sz="1300" dirty="0">
                <a:solidFill>
                  <a:srgbClr val="000000"/>
                </a:solidFill>
              </a:rPr>
            </a:br>
            <a:r>
              <a:rPr lang="en-US" sz="1300" dirty="0">
                <a:solidFill>
                  <a:srgbClr val="000000"/>
                </a:solidFill>
              </a:rPr>
              <a:t>10. http://www.fda.gov/Drugs/InformationOnDrugs/ApprovedDrugs/ucm426735.htm</a:t>
            </a:r>
          </a:p>
          <a:p>
            <a:r>
              <a:rPr lang="en-US" sz="1300" dirty="0">
                <a:solidFill>
                  <a:srgbClr val="000000"/>
                </a:solidFill>
              </a:rPr>
              <a:t>11. http://www.fda.gov/Drugs/InformationOnDrugs/ApprovedDrugs/ucm436566.htm; 12. Shepherd et al. </a:t>
            </a:r>
            <a:r>
              <a:rPr lang="en-US" sz="1300" i="1" dirty="0">
                <a:solidFill>
                  <a:srgbClr val="000000"/>
                </a:solidFill>
              </a:rPr>
              <a:t>J Clin Oncol</a:t>
            </a:r>
            <a:r>
              <a:rPr lang="en-US" sz="1300" dirty="0">
                <a:solidFill>
                  <a:srgbClr val="000000"/>
                </a:solidFill>
              </a:rPr>
              <a:t>. 2000;18:2095.</a:t>
            </a:r>
          </a:p>
        </p:txBody>
      </p:sp>
      <p:sp>
        <p:nvSpPr>
          <p:cNvPr id="4" name="Slide Number Placeholder 3"/>
          <p:cNvSpPr>
            <a:spLocks noGrp="1"/>
          </p:cNvSpPr>
          <p:nvPr>
            <p:ph type="sldNum" sz="quarter" idx="10"/>
          </p:nvPr>
        </p:nvSpPr>
        <p:spPr/>
        <p:txBody>
          <a:bodyPr/>
          <a:lstStyle/>
          <a:p>
            <a:fld id="{C0475114-0735-4F40-8E16-B2809B04DCA0}" type="slidenum">
              <a:rPr lang="en-US" smtClean="0"/>
              <a:pPr/>
              <a:t>68</a:t>
            </a:fld>
            <a:endParaRPr lang="en-US" dirty="0"/>
          </a:p>
        </p:txBody>
      </p:sp>
    </p:spTree>
    <p:extLst>
      <p:ext uri="{BB962C8B-B14F-4D97-AF65-F5344CB8AC3E}">
        <p14:creationId xmlns:p14="http://schemas.microsoft.com/office/powerpoint/2010/main" val="140971945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de-DE" dirty="0" smtClean="0"/>
              <a:t>1. Travis et al. WHO </a:t>
            </a:r>
            <a:r>
              <a:rPr lang="de-DE" dirty="0" err="1" smtClean="0"/>
              <a:t>Classification</a:t>
            </a:r>
            <a:r>
              <a:rPr lang="de-DE" dirty="0" smtClean="0"/>
              <a:t> </a:t>
            </a:r>
            <a:r>
              <a:rPr lang="de-DE" dirty="0" err="1" smtClean="0"/>
              <a:t>of</a:t>
            </a:r>
            <a:r>
              <a:rPr lang="de-DE" dirty="0" smtClean="0"/>
              <a:t> </a:t>
            </a:r>
            <a:r>
              <a:rPr lang="de-DE" dirty="0" err="1" smtClean="0"/>
              <a:t>Tumours;IARC</a:t>
            </a:r>
            <a:r>
              <a:rPr lang="de-DE" dirty="0" smtClean="0"/>
              <a:t> Press, Lyon, France, 2004:9-124</a:t>
            </a:r>
          </a:p>
          <a:p>
            <a:r>
              <a:rPr lang="de-DE" dirty="0" smtClean="0"/>
              <a:t>2. Reck et al. Ann </a:t>
            </a:r>
            <a:r>
              <a:rPr lang="de-DE" dirty="0" err="1" smtClean="0"/>
              <a:t>Oncol</a:t>
            </a:r>
            <a:r>
              <a:rPr lang="de-DE" dirty="0" smtClean="0"/>
              <a:t> 2014;25</a:t>
            </a:r>
            <a:r>
              <a:rPr lang="de-DE" baseline="0" dirty="0" smtClean="0"/>
              <a:t> </a:t>
            </a:r>
            <a:r>
              <a:rPr lang="de-DE" baseline="0" dirty="0" err="1" smtClean="0"/>
              <a:t>Suppl</a:t>
            </a:r>
            <a:r>
              <a:rPr lang="de-DE" baseline="0" dirty="0" smtClean="0"/>
              <a:t> 3;iii27-39</a:t>
            </a:r>
            <a:endParaRPr lang="de-DE" dirty="0" smtClean="0"/>
          </a:p>
          <a:p>
            <a:r>
              <a:rPr lang="de-DE" dirty="0" smtClean="0"/>
              <a:t>3. Schiller</a:t>
            </a:r>
            <a:r>
              <a:rPr lang="de-DE" baseline="0" dirty="0" smtClean="0"/>
              <a:t> et al. N Engl J Med 2002;346(2):92-98</a:t>
            </a:r>
            <a:endParaRPr lang="de-DE" dirty="0" smtClean="0"/>
          </a:p>
          <a:p>
            <a:r>
              <a:rPr lang="de-DE" dirty="0" smtClean="0"/>
              <a:t>4. Kelly et al. J </a:t>
            </a:r>
            <a:r>
              <a:rPr lang="de-DE" dirty="0" err="1" smtClean="0"/>
              <a:t>Clin</a:t>
            </a:r>
            <a:r>
              <a:rPr lang="de-DE" dirty="0" smtClean="0"/>
              <a:t> </a:t>
            </a:r>
            <a:r>
              <a:rPr lang="de-DE" dirty="0" err="1" smtClean="0"/>
              <a:t>Oncol</a:t>
            </a:r>
            <a:r>
              <a:rPr lang="de-DE" dirty="0" smtClean="0"/>
              <a:t> 2001;19(13):3210-3218</a:t>
            </a:r>
          </a:p>
          <a:p>
            <a:r>
              <a:rPr lang="de-DE" dirty="0" smtClean="0"/>
              <a:t>5. Pilkington</a:t>
            </a:r>
            <a:r>
              <a:rPr lang="de-DE" baseline="0" dirty="0" smtClean="0"/>
              <a:t> et al. Thorax 2015;70(4),359-367</a:t>
            </a:r>
            <a:endParaRPr lang="de-DE" dirty="0" smtClean="0"/>
          </a:p>
          <a:p>
            <a:r>
              <a:rPr lang="de-DE" dirty="0" smtClean="0"/>
              <a:t>6. </a:t>
            </a:r>
            <a:r>
              <a:rPr lang="de-DE" dirty="0" err="1" smtClean="0"/>
              <a:t>Ardizzoni</a:t>
            </a:r>
            <a:r>
              <a:rPr lang="de-DE" baseline="0" dirty="0" smtClean="0"/>
              <a:t> et al. J </a:t>
            </a:r>
            <a:r>
              <a:rPr lang="de-DE" baseline="0" dirty="0" err="1" smtClean="0"/>
              <a:t>Natl</a:t>
            </a:r>
            <a:r>
              <a:rPr lang="de-DE" baseline="0" dirty="0" smtClean="0"/>
              <a:t> </a:t>
            </a:r>
            <a:r>
              <a:rPr lang="de-DE" baseline="0" dirty="0" err="1" smtClean="0"/>
              <a:t>Cancer</a:t>
            </a:r>
            <a:r>
              <a:rPr lang="de-DE" baseline="0" dirty="0" smtClean="0"/>
              <a:t> </a:t>
            </a:r>
            <a:r>
              <a:rPr lang="de-DE" baseline="0" dirty="0" err="1" smtClean="0"/>
              <a:t>Inst</a:t>
            </a:r>
            <a:r>
              <a:rPr lang="de-DE" baseline="0" dirty="0" smtClean="0"/>
              <a:t> 2007;99(11):847-857</a:t>
            </a:r>
            <a:endParaRPr lang="de-DE" dirty="0" smtClean="0"/>
          </a:p>
        </p:txBody>
      </p:sp>
      <p:sp>
        <p:nvSpPr>
          <p:cNvPr id="4" name="Slide Number Placeholder 3"/>
          <p:cNvSpPr>
            <a:spLocks noGrp="1"/>
          </p:cNvSpPr>
          <p:nvPr>
            <p:ph type="sldNum" sz="quarter" idx="10"/>
          </p:nvPr>
        </p:nvSpPr>
        <p:spPr/>
        <p:txBody>
          <a:bodyPr/>
          <a:lstStyle/>
          <a:p>
            <a:fld id="{C0475114-0735-4F40-8E16-B2809B04DCA0}" type="slidenum">
              <a:rPr lang="en-US" smtClean="0"/>
              <a:pPr/>
              <a:t>71</a:t>
            </a:fld>
            <a:endParaRPr lang="en-US" dirty="0"/>
          </a:p>
        </p:txBody>
      </p:sp>
    </p:spTree>
    <p:extLst>
      <p:ext uri="{BB962C8B-B14F-4D97-AF65-F5344CB8AC3E}">
        <p14:creationId xmlns:p14="http://schemas.microsoft.com/office/powerpoint/2010/main" val="383028949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18702" indent="-218702">
              <a:buAutoNum type="arabicPeriod"/>
            </a:pPr>
            <a:r>
              <a:rPr lang="de-DE" dirty="0" err="1" smtClean="0"/>
              <a:t>Scagliotti</a:t>
            </a:r>
            <a:r>
              <a:rPr lang="de-DE" dirty="0" smtClean="0"/>
              <a:t> et al. J </a:t>
            </a:r>
            <a:r>
              <a:rPr lang="de-DE" dirty="0" err="1" smtClean="0"/>
              <a:t>Clin</a:t>
            </a:r>
            <a:r>
              <a:rPr lang="de-DE" dirty="0" smtClean="0"/>
              <a:t> </a:t>
            </a:r>
            <a:r>
              <a:rPr lang="de-DE" dirty="0" err="1" smtClean="0"/>
              <a:t>Oncol</a:t>
            </a:r>
            <a:r>
              <a:rPr lang="de-DE" dirty="0" smtClean="0"/>
              <a:t> 2008;26(21):3543-3551</a:t>
            </a:r>
          </a:p>
          <a:p>
            <a:pPr marL="218702" indent="-218702">
              <a:buAutoNum type="arabicPeriod"/>
            </a:pPr>
            <a:r>
              <a:rPr lang="de-DE" dirty="0" err="1" smtClean="0"/>
              <a:t>Scagliotti</a:t>
            </a:r>
            <a:r>
              <a:rPr lang="de-DE" baseline="0" dirty="0" smtClean="0"/>
              <a:t> et al. </a:t>
            </a:r>
            <a:r>
              <a:rPr lang="de-DE" baseline="0" dirty="0" err="1" smtClean="0"/>
              <a:t>Oncologist</a:t>
            </a:r>
            <a:r>
              <a:rPr lang="de-DE" baseline="0" dirty="0" smtClean="0"/>
              <a:t> 2009;14(3):253-263</a:t>
            </a:r>
            <a:endParaRPr lang="de-DE" dirty="0" smtClean="0"/>
          </a:p>
          <a:p>
            <a:pPr marL="218702" indent="-218702">
              <a:buAutoNum type="arabicPeriod"/>
            </a:pPr>
            <a:r>
              <a:rPr lang="de-DE" dirty="0" err="1" smtClean="0"/>
              <a:t>Ceppi</a:t>
            </a:r>
            <a:r>
              <a:rPr lang="de-DE" baseline="0" dirty="0" smtClean="0"/>
              <a:t> et al. </a:t>
            </a:r>
            <a:r>
              <a:rPr lang="de-DE" baseline="0" dirty="0" err="1" smtClean="0"/>
              <a:t>Cancer</a:t>
            </a:r>
            <a:r>
              <a:rPr lang="de-DE" baseline="0" dirty="0" smtClean="0"/>
              <a:t> 2006;107(7):1589-1596</a:t>
            </a:r>
            <a:endParaRPr lang="de-DE" dirty="0" smtClean="0"/>
          </a:p>
          <a:p>
            <a:pPr marL="218702" indent="-218702">
              <a:buAutoNum type="arabicPeriod"/>
            </a:pPr>
            <a:r>
              <a:rPr lang="de-DE" dirty="0" err="1" smtClean="0"/>
              <a:t>Shih</a:t>
            </a:r>
            <a:r>
              <a:rPr lang="de-DE" baseline="0" dirty="0" smtClean="0"/>
              <a:t> et al. </a:t>
            </a:r>
            <a:r>
              <a:rPr lang="de-DE" baseline="0" dirty="0" err="1" smtClean="0"/>
              <a:t>Cancer</a:t>
            </a:r>
            <a:r>
              <a:rPr lang="de-DE" baseline="0" dirty="0" smtClean="0"/>
              <a:t> Res 1997;57(6):1116-1123</a:t>
            </a:r>
            <a:endParaRPr lang="de-DE" dirty="0"/>
          </a:p>
        </p:txBody>
      </p:sp>
      <p:sp>
        <p:nvSpPr>
          <p:cNvPr id="4" name="Slide Number Placeholder 3"/>
          <p:cNvSpPr>
            <a:spLocks noGrp="1"/>
          </p:cNvSpPr>
          <p:nvPr>
            <p:ph type="sldNum" sz="quarter" idx="10"/>
          </p:nvPr>
        </p:nvSpPr>
        <p:spPr/>
        <p:txBody>
          <a:bodyPr/>
          <a:lstStyle/>
          <a:p>
            <a:fld id="{C0475114-0735-4F40-8E16-B2809B04DCA0}" type="slidenum">
              <a:rPr lang="en-US" smtClean="0"/>
              <a:pPr/>
              <a:t>73</a:t>
            </a:fld>
            <a:endParaRPr lang="en-US" dirty="0"/>
          </a:p>
        </p:txBody>
      </p:sp>
    </p:spTree>
    <p:extLst>
      <p:ext uri="{BB962C8B-B14F-4D97-AF65-F5344CB8AC3E}">
        <p14:creationId xmlns:p14="http://schemas.microsoft.com/office/powerpoint/2010/main" val="323009984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18702" indent="-218702">
              <a:buAutoNum type="arabicPeriod"/>
            </a:pPr>
            <a:r>
              <a:rPr lang="de-DE" dirty="0" smtClean="0"/>
              <a:t>Di Maio et al. J </a:t>
            </a:r>
            <a:r>
              <a:rPr lang="de-DE" dirty="0" err="1" smtClean="0"/>
              <a:t>Clin</a:t>
            </a:r>
            <a:r>
              <a:rPr lang="de-DE" dirty="0" smtClean="0"/>
              <a:t> </a:t>
            </a:r>
            <a:r>
              <a:rPr lang="de-DE" dirty="0" err="1" smtClean="0"/>
              <a:t>Oncol</a:t>
            </a:r>
            <a:r>
              <a:rPr lang="de-DE" dirty="0" smtClean="0"/>
              <a:t> 2009;27(11):1836-1843</a:t>
            </a:r>
          </a:p>
          <a:p>
            <a:pPr marL="218702" indent="-218702">
              <a:buAutoNum type="arabicPeriod"/>
            </a:pPr>
            <a:r>
              <a:rPr lang="de-DE" dirty="0" smtClean="0"/>
              <a:t>Shepherd</a:t>
            </a:r>
            <a:r>
              <a:rPr lang="de-DE" baseline="0" dirty="0" smtClean="0"/>
              <a:t> et al. J </a:t>
            </a:r>
            <a:r>
              <a:rPr lang="de-DE" baseline="0" dirty="0" err="1" smtClean="0"/>
              <a:t>Clin</a:t>
            </a:r>
            <a:r>
              <a:rPr lang="de-DE" baseline="0" dirty="0" smtClean="0"/>
              <a:t> </a:t>
            </a:r>
            <a:r>
              <a:rPr lang="de-DE" baseline="0" dirty="0" err="1" smtClean="0"/>
              <a:t>Oncol</a:t>
            </a:r>
            <a:r>
              <a:rPr lang="de-DE" baseline="0" dirty="0" smtClean="0"/>
              <a:t> 2000;18(10):2095-2103</a:t>
            </a:r>
            <a:endParaRPr lang="de-DE" dirty="0" smtClean="0"/>
          </a:p>
          <a:p>
            <a:pPr marL="218702" indent="-218702">
              <a:buAutoNum type="arabicPeriod"/>
            </a:pPr>
            <a:r>
              <a:rPr lang="de-DE" dirty="0" err="1" smtClean="0"/>
              <a:t>Fossella</a:t>
            </a:r>
            <a:r>
              <a:rPr lang="de-DE" baseline="0" dirty="0" smtClean="0"/>
              <a:t> et al. J </a:t>
            </a:r>
            <a:r>
              <a:rPr lang="de-DE" baseline="0" dirty="0" err="1" smtClean="0"/>
              <a:t>Clin</a:t>
            </a:r>
            <a:r>
              <a:rPr lang="de-DE" baseline="0" dirty="0" smtClean="0"/>
              <a:t> </a:t>
            </a:r>
            <a:r>
              <a:rPr lang="de-DE" baseline="0" dirty="0" err="1" smtClean="0"/>
              <a:t>Oncol</a:t>
            </a:r>
            <a:r>
              <a:rPr lang="de-DE" baseline="0" dirty="0" smtClean="0"/>
              <a:t> 2000;18(12):2354-2362</a:t>
            </a:r>
            <a:endParaRPr lang="de-DE" dirty="0" smtClean="0"/>
          </a:p>
          <a:p>
            <a:pPr marL="218702" indent="-218702" defTabSz="874814">
              <a:buFontTx/>
              <a:buAutoNum type="arabicPeriod"/>
              <a:defRPr/>
            </a:pPr>
            <a:r>
              <a:rPr lang="de-DE" dirty="0" err="1" smtClean="0"/>
              <a:t>Scagliotti</a:t>
            </a:r>
            <a:r>
              <a:rPr lang="de-DE" baseline="0" dirty="0" smtClean="0"/>
              <a:t> et al. </a:t>
            </a:r>
            <a:r>
              <a:rPr lang="de-DE" baseline="0" dirty="0" err="1" smtClean="0"/>
              <a:t>Oncologist</a:t>
            </a:r>
            <a:r>
              <a:rPr lang="de-DE" baseline="0" dirty="0" smtClean="0"/>
              <a:t> 2009;14(3):253-263</a:t>
            </a:r>
            <a:endParaRPr lang="de-DE" dirty="0" smtClean="0"/>
          </a:p>
        </p:txBody>
      </p:sp>
      <p:sp>
        <p:nvSpPr>
          <p:cNvPr id="4" name="Slide Number Placeholder 3"/>
          <p:cNvSpPr>
            <a:spLocks noGrp="1"/>
          </p:cNvSpPr>
          <p:nvPr>
            <p:ph type="sldNum" sz="quarter" idx="10"/>
          </p:nvPr>
        </p:nvSpPr>
        <p:spPr/>
        <p:txBody>
          <a:bodyPr/>
          <a:lstStyle/>
          <a:p>
            <a:fld id="{C0475114-0735-4F40-8E16-B2809B04DCA0}" type="slidenum">
              <a:rPr lang="en-US" smtClean="0"/>
              <a:pPr/>
              <a:t>76</a:t>
            </a:fld>
            <a:endParaRPr lang="en-US" dirty="0"/>
          </a:p>
        </p:txBody>
      </p:sp>
    </p:spTree>
    <p:extLst>
      <p:ext uri="{BB962C8B-B14F-4D97-AF65-F5344CB8AC3E}">
        <p14:creationId xmlns:p14="http://schemas.microsoft.com/office/powerpoint/2010/main" val="217416749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136B084-8473-4F96-A229-E734DBC8F2F6}" type="slidenum">
              <a:rPr lang="fr-FR">
                <a:solidFill>
                  <a:prstClr val="black"/>
                </a:solidFill>
              </a:rPr>
              <a:pPr/>
              <a:t>78</a:t>
            </a:fld>
            <a:endParaRPr lang="fr-FR" dirty="0">
              <a:solidFill>
                <a:prstClr val="black"/>
              </a:solidFill>
            </a:endParaRPr>
          </a:p>
        </p:txBody>
      </p:sp>
      <p:sp>
        <p:nvSpPr>
          <p:cNvPr id="9218" name="Rectangle 2"/>
          <p:cNvSpPr>
            <a:spLocks noGrp="1" noRot="1" noChangeAspect="1" noChangeArrowheads="1" noTextEdit="1"/>
          </p:cNvSpPr>
          <p:nvPr>
            <p:ph type="sldImg"/>
          </p:nvPr>
        </p:nvSpPr>
        <p:spPr>
          <a:xfrm>
            <a:off x="1419225" y="839788"/>
            <a:ext cx="4478338" cy="3359150"/>
          </a:xfrm>
          <a:ln/>
        </p:spPr>
      </p:sp>
      <p:sp>
        <p:nvSpPr>
          <p:cNvPr id="9219" name="Rectangle 3"/>
          <p:cNvSpPr>
            <a:spLocks noGrp="1" noChangeArrowheads="1"/>
          </p:cNvSpPr>
          <p:nvPr>
            <p:ph type="body" idx="1"/>
          </p:nvPr>
        </p:nvSpPr>
        <p:spPr>
          <a:xfrm>
            <a:off x="975370" y="4562244"/>
            <a:ext cx="5364479" cy="4042170"/>
          </a:xfrm>
        </p:spPr>
        <p:txBody>
          <a:bodyPr/>
          <a:lstStyle/>
          <a:p>
            <a:pPr marL="101572" indent="-101572"/>
            <a:endParaRPr lang="en-US" dirty="0"/>
          </a:p>
        </p:txBody>
      </p:sp>
    </p:spTree>
    <p:extLst>
      <p:ext uri="{BB962C8B-B14F-4D97-AF65-F5344CB8AC3E}">
        <p14:creationId xmlns:p14="http://schemas.microsoft.com/office/powerpoint/2010/main" val="29870286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136B084-8473-4F96-A229-E734DBC8F2F6}" type="slidenum">
              <a:rPr lang="fr-FR">
                <a:solidFill>
                  <a:prstClr val="black"/>
                </a:solidFill>
              </a:rPr>
              <a:pPr/>
              <a:t>79</a:t>
            </a:fld>
            <a:endParaRPr lang="fr-FR" dirty="0">
              <a:solidFill>
                <a:prstClr val="black"/>
              </a:solidFill>
            </a:endParaRPr>
          </a:p>
        </p:txBody>
      </p:sp>
      <p:sp>
        <p:nvSpPr>
          <p:cNvPr id="9218" name="Rectangle 2"/>
          <p:cNvSpPr>
            <a:spLocks noGrp="1" noRot="1" noChangeAspect="1" noChangeArrowheads="1" noTextEdit="1"/>
          </p:cNvSpPr>
          <p:nvPr>
            <p:ph type="sldImg"/>
          </p:nvPr>
        </p:nvSpPr>
        <p:spPr>
          <a:xfrm>
            <a:off x="1419225" y="839788"/>
            <a:ext cx="4478338" cy="3359150"/>
          </a:xfrm>
          <a:ln/>
        </p:spPr>
      </p:sp>
      <p:sp>
        <p:nvSpPr>
          <p:cNvPr id="9219" name="Rectangle 3"/>
          <p:cNvSpPr>
            <a:spLocks noGrp="1" noChangeArrowheads="1"/>
          </p:cNvSpPr>
          <p:nvPr>
            <p:ph type="body" idx="1"/>
          </p:nvPr>
        </p:nvSpPr>
        <p:spPr>
          <a:xfrm>
            <a:off x="975369" y="4562243"/>
            <a:ext cx="5364479" cy="4042170"/>
          </a:xfrm>
        </p:spPr>
        <p:txBody>
          <a:bodyPr/>
          <a:lstStyle/>
          <a:p>
            <a:pPr marL="101575" indent="-101575"/>
            <a:endParaRPr lang="en-US" dirty="0"/>
          </a:p>
        </p:txBody>
      </p:sp>
    </p:spTree>
    <p:extLst>
      <p:ext uri="{BB962C8B-B14F-4D97-AF65-F5344CB8AC3E}">
        <p14:creationId xmlns:p14="http://schemas.microsoft.com/office/powerpoint/2010/main" val="29870286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87</a:t>
            </a:fld>
            <a:endParaRPr lang="fr-FR" dirty="0">
              <a:solidFill>
                <a:prstClr val="black"/>
              </a:solidFill>
            </a:endParaRPr>
          </a:p>
        </p:txBody>
      </p:sp>
    </p:spTree>
    <p:extLst>
      <p:ext uri="{BB962C8B-B14F-4D97-AF65-F5344CB8AC3E}">
        <p14:creationId xmlns:p14="http://schemas.microsoft.com/office/powerpoint/2010/main" val="3552272498"/>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97</a:t>
            </a:fld>
            <a:endParaRPr lang="fr-FR" dirty="0">
              <a:solidFill>
                <a:prstClr val="black"/>
              </a:solidFill>
            </a:endParaRPr>
          </a:p>
        </p:txBody>
      </p:sp>
    </p:spTree>
    <p:extLst>
      <p:ext uri="{BB962C8B-B14F-4D97-AF65-F5344CB8AC3E}">
        <p14:creationId xmlns:p14="http://schemas.microsoft.com/office/powerpoint/2010/main" val="239552840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de-DE" dirty="0"/>
          </a:p>
        </p:txBody>
      </p:sp>
      <p:sp>
        <p:nvSpPr>
          <p:cNvPr id="4" name="Slide Number Placeholder 3"/>
          <p:cNvSpPr>
            <a:spLocks noGrp="1"/>
          </p:cNvSpPr>
          <p:nvPr>
            <p:ph type="sldNum" sz="quarter" idx="10"/>
          </p:nvPr>
        </p:nvSpPr>
        <p:spPr/>
        <p:txBody>
          <a:bodyPr/>
          <a:lstStyle/>
          <a:p>
            <a:fld id="{86D3C153-58D7-44C2-A92D-7C7C095B99D8}" type="slidenum">
              <a:rPr lang="en-US" smtClean="0"/>
              <a:pPr/>
              <a:t>105</a:t>
            </a:fld>
            <a:endParaRPr lang="en-US" dirty="0"/>
          </a:p>
        </p:txBody>
      </p:sp>
    </p:spTree>
    <p:extLst>
      <p:ext uri="{BB962C8B-B14F-4D97-AF65-F5344CB8AC3E}">
        <p14:creationId xmlns:p14="http://schemas.microsoft.com/office/powerpoint/2010/main" val="2368215414"/>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de-DE" dirty="0" err="1" smtClean="0"/>
              <a:t>Spigel</a:t>
            </a:r>
            <a:r>
              <a:rPr lang="de-DE" dirty="0" smtClean="0"/>
              <a:t> et al. ASCO </a:t>
            </a:r>
            <a:r>
              <a:rPr lang="de-DE" smtClean="0"/>
              <a:t>2015 Abstract #8009</a:t>
            </a:r>
            <a:endParaRPr lang="de-DE"/>
          </a:p>
        </p:txBody>
      </p:sp>
      <p:sp>
        <p:nvSpPr>
          <p:cNvPr id="4" name="Slide Number Placeholder 3"/>
          <p:cNvSpPr>
            <a:spLocks noGrp="1"/>
          </p:cNvSpPr>
          <p:nvPr>
            <p:ph type="sldNum" sz="quarter" idx="10"/>
          </p:nvPr>
        </p:nvSpPr>
        <p:spPr/>
        <p:txBody>
          <a:bodyPr/>
          <a:lstStyle/>
          <a:p>
            <a:fld id="{86D3C153-58D7-44C2-A92D-7C7C095B99D8}" type="slidenum">
              <a:rPr lang="en-US" smtClean="0"/>
              <a:pPr/>
              <a:t>106</a:t>
            </a:fld>
            <a:endParaRPr lang="en-US" dirty="0"/>
          </a:p>
        </p:txBody>
      </p:sp>
    </p:spTree>
    <p:extLst>
      <p:ext uri="{BB962C8B-B14F-4D97-AF65-F5344CB8AC3E}">
        <p14:creationId xmlns:p14="http://schemas.microsoft.com/office/powerpoint/2010/main" val="236821541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112</a:t>
            </a:fld>
            <a:endParaRPr lang="fr-FR" dirty="0">
              <a:solidFill>
                <a:prstClr val="black"/>
              </a:solidFill>
            </a:endParaRPr>
          </a:p>
        </p:txBody>
      </p:sp>
    </p:spTree>
    <p:extLst>
      <p:ext uri="{BB962C8B-B14F-4D97-AF65-F5344CB8AC3E}">
        <p14:creationId xmlns:p14="http://schemas.microsoft.com/office/powerpoint/2010/main" val="145519341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Post-progression anticancer therapy: N+GC vs. GC</a:t>
            </a:r>
          </a:p>
          <a:p>
            <a:pPr marL="177108" indent="-177108">
              <a:buFont typeface="Arial" panose="020B0604020202020204" pitchFamily="34" charset="0"/>
              <a:buChar char="•"/>
            </a:pPr>
            <a:r>
              <a:rPr lang="en-US" dirty="0" smtClean="0"/>
              <a:t>47% vs. 45%</a:t>
            </a:r>
            <a:endParaRPr lang="en-US" dirty="0"/>
          </a:p>
        </p:txBody>
      </p:sp>
      <p:sp>
        <p:nvSpPr>
          <p:cNvPr id="4" name="Slide Number Placeholder 3"/>
          <p:cNvSpPr>
            <a:spLocks noGrp="1"/>
          </p:cNvSpPr>
          <p:nvPr>
            <p:ph type="sldNum" sz="quarter" idx="10"/>
          </p:nvPr>
        </p:nvSpPr>
        <p:spPr/>
        <p:txBody>
          <a:bodyPr/>
          <a:lstStyle/>
          <a:p>
            <a:fld id="{B3DF1AE8-22E8-4B5C-8892-76727560951F}" type="slidenum">
              <a:rPr lang="en-US" smtClean="0">
                <a:solidFill>
                  <a:prstClr val="black"/>
                </a:solidFill>
              </a:rPr>
              <a:pPr/>
              <a:t>116</a:t>
            </a:fld>
            <a:endParaRPr lang="en-US" dirty="0">
              <a:solidFill>
                <a:prstClr val="black"/>
              </a:solidFill>
            </a:endParaRPr>
          </a:p>
        </p:txBody>
      </p:sp>
    </p:spTree>
    <p:extLst>
      <p:ext uri="{BB962C8B-B14F-4D97-AF65-F5344CB8AC3E}">
        <p14:creationId xmlns:p14="http://schemas.microsoft.com/office/powerpoint/2010/main" val="323351656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119</a:t>
            </a:fld>
            <a:endParaRPr lang="fr-FR" dirty="0">
              <a:solidFill>
                <a:prstClr val="black"/>
              </a:solidFill>
            </a:endParaRPr>
          </a:p>
        </p:txBody>
      </p:sp>
    </p:spTree>
    <p:extLst>
      <p:ext uri="{BB962C8B-B14F-4D97-AF65-F5344CB8AC3E}">
        <p14:creationId xmlns:p14="http://schemas.microsoft.com/office/powerpoint/2010/main" val="58178332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125</a:t>
            </a:fld>
            <a:endParaRPr lang="fr-FR" dirty="0">
              <a:solidFill>
                <a:prstClr val="black"/>
              </a:solidFill>
            </a:endParaRPr>
          </a:p>
        </p:txBody>
      </p:sp>
    </p:spTree>
    <p:extLst>
      <p:ext uri="{BB962C8B-B14F-4D97-AF65-F5344CB8AC3E}">
        <p14:creationId xmlns:p14="http://schemas.microsoft.com/office/powerpoint/2010/main" val="320742074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127</a:t>
            </a:fld>
            <a:endParaRPr lang="fr-FR" dirty="0">
              <a:solidFill>
                <a:prstClr val="black"/>
              </a:solidFill>
            </a:endParaRPr>
          </a:p>
        </p:txBody>
      </p:sp>
    </p:spTree>
    <p:extLst>
      <p:ext uri="{BB962C8B-B14F-4D97-AF65-F5344CB8AC3E}">
        <p14:creationId xmlns:p14="http://schemas.microsoft.com/office/powerpoint/2010/main" val="320742074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133</a:t>
            </a:fld>
            <a:endParaRPr lang="fr-FR" dirty="0">
              <a:solidFill>
                <a:prstClr val="black"/>
              </a:solidFill>
            </a:endParaRPr>
          </a:p>
        </p:txBody>
      </p:sp>
    </p:spTree>
    <p:extLst>
      <p:ext uri="{BB962C8B-B14F-4D97-AF65-F5344CB8AC3E}">
        <p14:creationId xmlns:p14="http://schemas.microsoft.com/office/powerpoint/2010/main" val="424208637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18702" indent="-218702">
              <a:buAutoNum type="arabicPeriod"/>
            </a:pPr>
            <a:r>
              <a:rPr lang="de-DE" sz="1100" dirty="0"/>
              <a:t>Hirsch </a:t>
            </a:r>
            <a:r>
              <a:rPr lang="en-GB" sz="1100" dirty="0">
                <a:solidFill>
                  <a:schemeClr val="tx1">
                    <a:lumMod val="85000"/>
                    <a:lumOff val="15000"/>
                  </a:schemeClr>
                </a:solidFill>
              </a:rPr>
              <a:t>et al. J Clin Oncol 2003; 21 (20):3798-807; </a:t>
            </a:r>
          </a:p>
          <a:p>
            <a:pPr marL="218702" indent="-218702">
              <a:buAutoNum type="arabicPeriod"/>
            </a:pPr>
            <a:r>
              <a:rPr lang="en-GB" sz="1100" dirty="0">
                <a:solidFill>
                  <a:schemeClr val="tx1">
                    <a:lumMod val="85000"/>
                    <a:lumOff val="15000"/>
                  </a:schemeClr>
                </a:solidFill>
              </a:rPr>
              <a:t>Lopez-Malpartida et al. Lung Cancer 2009; 65(1):25-33;</a:t>
            </a:r>
          </a:p>
          <a:p>
            <a:pPr marL="218702" indent="-218702">
              <a:buAutoNum type="arabicPeriod"/>
            </a:pPr>
            <a:r>
              <a:rPr lang="en-US" sz="1100" dirty="0">
                <a:solidFill>
                  <a:srgbClr val="000000"/>
                </a:solidFill>
              </a:rPr>
              <a:t>Shepherd et al, </a:t>
            </a:r>
            <a:r>
              <a:rPr lang="en-US" sz="1100" i="1" dirty="0">
                <a:solidFill>
                  <a:srgbClr val="000000"/>
                </a:solidFill>
              </a:rPr>
              <a:t>N Engl J Med</a:t>
            </a:r>
            <a:r>
              <a:rPr lang="en-US" sz="1100" dirty="0">
                <a:solidFill>
                  <a:srgbClr val="000000"/>
                </a:solidFill>
              </a:rPr>
              <a:t>. 2005;352:123-32 </a:t>
            </a:r>
            <a:endParaRPr lang="de-DE" sz="1100" dirty="0">
              <a:solidFill>
                <a:schemeClr val="tx1">
                  <a:lumMod val="85000"/>
                  <a:lumOff val="15000"/>
                </a:schemeClr>
              </a:solidFill>
            </a:endParaRPr>
          </a:p>
          <a:p>
            <a:pPr marL="218702" indent="-218702">
              <a:buAutoNum type="arabicPeriod"/>
            </a:pPr>
            <a:r>
              <a:rPr lang="de-DE" sz="1100" dirty="0">
                <a:solidFill>
                  <a:schemeClr val="tx1">
                    <a:lumMod val="85000"/>
                    <a:lumOff val="15000"/>
                  </a:schemeClr>
                </a:solidFill>
              </a:rPr>
              <a:t>Clark et al. </a:t>
            </a:r>
            <a:r>
              <a:rPr lang="de-DE" sz="1100" dirty="0" err="1">
                <a:solidFill>
                  <a:schemeClr val="tx1">
                    <a:lumMod val="85000"/>
                    <a:lumOff val="15000"/>
                  </a:schemeClr>
                </a:solidFill>
              </a:rPr>
              <a:t>Clin</a:t>
            </a:r>
            <a:r>
              <a:rPr lang="de-DE" sz="1100" dirty="0">
                <a:solidFill>
                  <a:schemeClr val="tx1">
                    <a:lumMod val="85000"/>
                    <a:lumOff val="15000"/>
                  </a:schemeClr>
                </a:solidFill>
              </a:rPr>
              <a:t> Lung </a:t>
            </a:r>
            <a:r>
              <a:rPr lang="de-DE" sz="1100" dirty="0" err="1">
                <a:solidFill>
                  <a:schemeClr val="tx1">
                    <a:lumMod val="85000"/>
                    <a:lumOff val="15000"/>
                  </a:schemeClr>
                </a:solidFill>
              </a:rPr>
              <a:t>Cancer</a:t>
            </a:r>
            <a:r>
              <a:rPr lang="de-DE" sz="1100" dirty="0">
                <a:solidFill>
                  <a:schemeClr val="tx1">
                    <a:lumMod val="85000"/>
                    <a:lumOff val="15000"/>
                  </a:schemeClr>
                </a:solidFill>
              </a:rPr>
              <a:t> 2006;7(6):389-94</a:t>
            </a:r>
          </a:p>
          <a:p>
            <a:pPr marL="218702" indent="-218702">
              <a:buAutoNum type="arabicPeriod"/>
            </a:pPr>
            <a:r>
              <a:rPr lang="en-GB" sz="1100" dirty="0">
                <a:solidFill>
                  <a:schemeClr val="tx1">
                    <a:lumMod val="85000"/>
                    <a:lumOff val="15000"/>
                  </a:schemeClr>
                </a:solidFill>
              </a:rPr>
              <a:t>Leon et al. ESMO 2008 1277P</a:t>
            </a:r>
          </a:p>
          <a:p>
            <a:pPr marL="218702" indent="-218702">
              <a:buAutoNum type="arabicPeriod"/>
            </a:pPr>
            <a:r>
              <a:rPr lang="en-GB" sz="1100" dirty="0">
                <a:solidFill>
                  <a:schemeClr val="tx1">
                    <a:lumMod val="85000"/>
                    <a:lumOff val="15000"/>
                  </a:schemeClr>
                </a:solidFill>
              </a:rPr>
              <a:t>Dearden et al. Ann Oncol 2013;24 (9): 2371-6</a:t>
            </a:r>
          </a:p>
          <a:p>
            <a:pPr marL="218702" indent="-218702">
              <a:buAutoNum type="arabicPeriod"/>
            </a:pPr>
            <a:r>
              <a:rPr lang="en-GB" sz="1100" dirty="0">
                <a:solidFill>
                  <a:srgbClr val="000000"/>
                </a:solidFill>
              </a:rPr>
              <a:t>D’Arcangelo et al.</a:t>
            </a:r>
            <a:r>
              <a:rPr lang="it-IT" sz="1100" dirty="0">
                <a:solidFill>
                  <a:srgbClr val="000000"/>
                </a:solidFill>
              </a:rPr>
              <a:t> </a:t>
            </a:r>
            <a:r>
              <a:rPr lang="en-US" sz="1100" i="1" dirty="0">
                <a:solidFill>
                  <a:srgbClr val="000000"/>
                </a:solidFill>
              </a:rPr>
              <a:t>Future Oncol. </a:t>
            </a:r>
            <a:r>
              <a:rPr lang="en-US" sz="1100" dirty="0">
                <a:solidFill>
                  <a:srgbClr val="000000"/>
                </a:solidFill>
              </a:rPr>
              <a:t>2013;9:699</a:t>
            </a:r>
            <a:r>
              <a:rPr lang="it-IT" sz="1100" dirty="0">
                <a:solidFill>
                  <a:srgbClr val="000000"/>
                </a:solidFill>
              </a:rPr>
              <a:t>; </a:t>
            </a:r>
          </a:p>
          <a:p>
            <a:pPr marL="218702" indent="-218702">
              <a:buAutoNum type="arabicPeriod"/>
            </a:pPr>
            <a:r>
              <a:rPr lang="it-IT" sz="1100" dirty="0" err="1">
                <a:solidFill>
                  <a:srgbClr val="000000"/>
                </a:solidFill>
              </a:rPr>
              <a:t>Jaiswal</a:t>
            </a:r>
            <a:r>
              <a:rPr lang="it-IT" sz="1100" dirty="0">
                <a:solidFill>
                  <a:srgbClr val="000000"/>
                </a:solidFill>
              </a:rPr>
              <a:t> </a:t>
            </a:r>
            <a:r>
              <a:rPr lang="en-GB" sz="1100" dirty="0">
                <a:solidFill>
                  <a:srgbClr val="000000"/>
                </a:solidFill>
              </a:rPr>
              <a:t>et al. </a:t>
            </a:r>
            <a:r>
              <a:rPr lang="en-US" sz="1100" i="1" dirty="0">
                <a:solidFill>
                  <a:srgbClr val="000000"/>
                </a:solidFill>
              </a:rPr>
              <a:t>Cancer Cell. </a:t>
            </a:r>
            <a:r>
              <a:rPr lang="en-US" sz="1100" dirty="0">
                <a:solidFill>
                  <a:srgbClr val="000000"/>
                </a:solidFill>
              </a:rPr>
              <a:t>2013;23:603; </a:t>
            </a:r>
          </a:p>
          <a:p>
            <a:pPr marL="218702" indent="-218702">
              <a:buAutoNum type="arabicPeriod"/>
            </a:pPr>
            <a:r>
              <a:rPr lang="de-DE" sz="1100" dirty="0">
                <a:solidFill>
                  <a:srgbClr val="000000"/>
                </a:solidFill>
              </a:rPr>
              <a:t>Kan et al. </a:t>
            </a:r>
            <a:r>
              <a:rPr lang="de-DE" sz="1100" i="1" dirty="0">
                <a:solidFill>
                  <a:srgbClr val="000000"/>
                </a:solidFill>
              </a:rPr>
              <a:t>Nature. </a:t>
            </a:r>
            <a:r>
              <a:rPr lang="de-DE" sz="1100" dirty="0">
                <a:solidFill>
                  <a:srgbClr val="000000"/>
                </a:solidFill>
              </a:rPr>
              <a:t>2010;</a:t>
            </a:r>
            <a:r>
              <a:rPr lang="en-GB" sz="1100" dirty="0">
                <a:solidFill>
                  <a:srgbClr val="000000"/>
                </a:solidFill>
              </a:rPr>
              <a:t>466:869; </a:t>
            </a:r>
          </a:p>
          <a:p>
            <a:pPr marL="218702" indent="-218702">
              <a:buAutoNum type="arabicPeriod"/>
            </a:pPr>
            <a:r>
              <a:rPr lang="en-US" sz="1100" dirty="0">
                <a:solidFill>
                  <a:srgbClr val="000000"/>
                </a:solidFill>
              </a:rPr>
              <a:t>Dacic et al. </a:t>
            </a:r>
            <a:r>
              <a:rPr lang="en-US" sz="1100" i="1" dirty="0">
                <a:solidFill>
                  <a:srgbClr val="000000"/>
                </a:solidFill>
              </a:rPr>
              <a:t>Am J Clin Pathol</a:t>
            </a:r>
            <a:r>
              <a:rPr lang="en-US" sz="1100" dirty="0">
                <a:solidFill>
                  <a:srgbClr val="000000"/>
                </a:solidFill>
              </a:rPr>
              <a:t>. 2006;125:860; </a:t>
            </a:r>
          </a:p>
          <a:p>
            <a:pPr marL="218702" indent="-218702">
              <a:buAutoNum type="arabicPeriod"/>
            </a:pPr>
            <a:r>
              <a:rPr lang="sv-SE" sz="1100" dirty="0">
                <a:solidFill>
                  <a:srgbClr val="000000"/>
                </a:solidFill>
              </a:rPr>
              <a:t>Lee et al. </a:t>
            </a:r>
            <a:r>
              <a:rPr lang="en-US" sz="1100" i="1" dirty="0">
                <a:solidFill>
                  <a:srgbClr val="000000"/>
                </a:solidFill>
              </a:rPr>
              <a:t>Lung Cancer. </a:t>
            </a:r>
            <a:r>
              <a:rPr lang="en-US" sz="1100" dirty="0">
                <a:solidFill>
                  <a:srgbClr val="000000"/>
                </a:solidFill>
              </a:rPr>
              <a:t>2010;68:375; </a:t>
            </a:r>
          </a:p>
          <a:p>
            <a:pPr marL="218702" indent="-218702">
              <a:buAutoNum type="arabicPeriod"/>
            </a:pPr>
            <a:r>
              <a:rPr lang="en-US" sz="1100" dirty="0">
                <a:solidFill>
                  <a:srgbClr val="000000"/>
                </a:solidFill>
              </a:rPr>
              <a:t>Gately K et al Clin Lung Cancer 2014; 15:58</a:t>
            </a:r>
            <a:r>
              <a:rPr lang="en-GB" sz="1100" dirty="0">
                <a:solidFill>
                  <a:srgbClr val="000000"/>
                </a:solidFill>
              </a:rPr>
              <a:t>; </a:t>
            </a:r>
          </a:p>
          <a:p>
            <a:pPr marL="218702" indent="-218702">
              <a:buAutoNum type="arabicPeriod"/>
            </a:pPr>
            <a:r>
              <a:rPr lang="en-US" sz="1100" dirty="0">
                <a:solidFill>
                  <a:srgbClr val="000000"/>
                </a:solidFill>
              </a:rPr>
              <a:t>Pirker R et al. </a:t>
            </a:r>
            <a:r>
              <a:rPr lang="en-US" sz="1100" i="1" dirty="0">
                <a:solidFill>
                  <a:srgbClr val="000000"/>
                </a:solidFill>
              </a:rPr>
              <a:t>Lancet</a:t>
            </a:r>
            <a:r>
              <a:rPr lang="en-US" sz="1100" dirty="0">
                <a:solidFill>
                  <a:srgbClr val="000000"/>
                </a:solidFill>
              </a:rPr>
              <a:t>. 2009;373:1525-31; </a:t>
            </a:r>
          </a:p>
          <a:p>
            <a:pPr marL="218702" indent="-218702">
              <a:buAutoNum type="arabicPeriod"/>
            </a:pPr>
            <a:r>
              <a:rPr lang="en-US" sz="1100" dirty="0">
                <a:solidFill>
                  <a:srgbClr val="000000"/>
                </a:solidFill>
              </a:rPr>
              <a:t>Pirker R et al. </a:t>
            </a:r>
            <a:r>
              <a:rPr lang="en-US" sz="1100" i="1" dirty="0">
                <a:solidFill>
                  <a:srgbClr val="000000"/>
                </a:solidFill>
              </a:rPr>
              <a:t>Lancet Oncol</a:t>
            </a:r>
            <a:r>
              <a:rPr lang="en-US" sz="1100" dirty="0">
                <a:solidFill>
                  <a:srgbClr val="000000"/>
                </a:solidFill>
              </a:rPr>
              <a:t>. 2012;13:33-42; </a:t>
            </a:r>
          </a:p>
          <a:p>
            <a:pPr marL="218702" indent="-218702">
              <a:buAutoNum type="arabicPeriod"/>
            </a:pPr>
            <a:r>
              <a:rPr lang="en-US" sz="1100" dirty="0">
                <a:solidFill>
                  <a:srgbClr val="000000"/>
                </a:solidFill>
              </a:rPr>
              <a:t>Thatcher N et al. </a:t>
            </a:r>
            <a:r>
              <a:rPr lang="en-US" sz="1100" i="1" dirty="0">
                <a:solidFill>
                  <a:srgbClr val="000000"/>
                </a:solidFill>
              </a:rPr>
              <a:t>J Clin Oncol</a:t>
            </a:r>
            <a:r>
              <a:rPr lang="en-US" sz="1100" dirty="0">
                <a:solidFill>
                  <a:srgbClr val="000000"/>
                </a:solidFill>
              </a:rPr>
              <a:t>. 32:5s, 2014 (suppl; abstr 8008) </a:t>
            </a:r>
            <a:endParaRPr lang="de-DE" sz="1100" dirty="0"/>
          </a:p>
          <a:p>
            <a:endParaRPr lang="en-US" dirty="0" smtClean="0">
              <a:solidFill>
                <a:schemeClr val="tx1">
                  <a:lumMod val="85000"/>
                  <a:lumOff val="15000"/>
                </a:schemeClr>
              </a:solidFill>
            </a:endParaRPr>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136</a:t>
            </a:fld>
            <a:endParaRPr lang="fr-FR" dirty="0">
              <a:solidFill>
                <a:prstClr val="black"/>
              </a:solidFill>
            </a:endParaRPr>
          </a:p>
        </p:txBody>
      </p:sp>
    </p:spTree>
    <p:extLst>
      <p:ext uri="{BB962C8B-B14F-4D97-AF65-F5344CB8AC3E}">
        <p14:creationId xmlns:p14="http://schemas.microsoft.com/office/powerpoint/2010/main" val="368743084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de-DE" sz="1100" dirty="0">
                <a:solidFill>
                  <a:schemeClr val="tx1">
                    <a:lumMod val="85000"/>
                    <a:lumOff val="15000"/>
                  </a:schemeClr>
                </a:solidFill>
              </a:rPr>
              <a:t>1. </a:t>
            </a:r>
            <a:r>
              <a:rPr lang="en-GB" sz="1100" dirty="0">
                <a:solidFill>
                  <a:schemeClr val="tx1">
                    <a:lumMod val="85000"/>
                    <a:lumOff val="15000"/>
                  </a:schemeClr>
                </a:solidFill>
              </a:rPr>
              <a:t>Shepherd et al. J Clin Oncol 2000; 18 (10):2095-103; </a:t>
            </a:r>
            <a:endParaRPr lang="de-DE" sz="1100" dirty="0">
              <a:solidFill>
                <a:schemeClr val="tx1">
                  <a:lumMod val="85000"/>
                  <a:lumOff val="15000"/>
                </a:schemeClr>
              </a:solidFill>
            </a:endParaRPr>
          </a:p>
          <a:p>
            <a:r>
              <a:rPr lang="en-US" sz="1100" dirty="0">
                <a:solidFill>
                  <a:srgbClr val="000000"/>
                </a:solidFill>
              </a:rPr>
              <a:t>2. Shepherd et al, </a:t>
            </a:r>
            <a:r>
              <a:rPr lang="en-US" sz="1100" i="1" dirty="0">
                <a:solidFill>
                  <a:srgbClr val="000000"/>
                </a:solidFill>
              </a:rPr>
              <a:t>N Engl J Med</a:t>
            </a:r>
            <a:r>
              <a:rPr lang="en-US" sz="1100" dirty="0">
                <a:solidFill>
                  <a:srgbClr val="000000"/>
                </a:solidFill>
              </a:rPr>
              <a:t>. 2005;352:123-32 </a:t>
            </a:r>
            <a:endParaRPr lang="de-DE" sz="1100" dirty="0">
              <a:solidFill>
                <a:schemeClr val="tx1">
                  <a:lumMod val="85000"/>
                  <a:lumOff val="15000"/>
                </a:schemeClr>
              </a:solidFill>
            </a:endParaRPr>
          </a:p>
          <a:p>
            <a:r>
              <a:rPr lang="de-DE" sz="1100" dirty="0">
                <a:solidFill>
                  <a:schemeClr val="tx1">
                    <a:lumMod val="85000"/>
                    <a:lumOff val="15000"/>
                  </a:schemeClr>
                </a:solidFill>
              </a:rPr>
              <a:t>3. Clark et al. </a:t>
            </a:r>
            <a:r>
              <a:rPr lang="de-DE" sz="1100" dirty="0" err="1">
                <a:solidFill>
                  <a:schemeClr val="tx1">
                    <a:lumMod val="85000"/>
                    <a:lumOff val="15000"/>
                  </a:schemeClr>
                </a:solidFill>
              </a:rPr>
              <a:t>Clin</a:t>
            </a:r>
            <a:r>
              <a:rPr lang="de-DE" sz="1100" dirty="0">
                <a:solidFill>
                  <a:schemeClr val="tx1">
                    <a:lumMod val="85000"/>
                    <a:lumOff val="15000"/>
                  </a:schemeClr>
                </a:solidFill>
              </a:rPr>
              <a:t> Lung </a:t>
            </a:r>
            <a:r>
              <a:rPr lang="de-DE" sz="1100" dirty="0" err="1">
                <a:solidFill>
                  <a:schemeClr val="tx1">
                    <a:lumMod val="85000"/>
                    <a:lumOff val="15000"/>
                  </a:schemeClr>
                </a:solidFill>
              </a:rPr>
              <a:t>Cancer</a:t>
            </a:r>
            <a:r>
              <a:rPr lang="de-DE" sz="1100" dirty="0">
                <a:solidFill>
                  <a:schemeClr val="tx1">
                    <a:lumMod val="85000"/>
                    <a:lumOff val="15000"/>
                  </a:schemeClr>
                </a:solidFill>
              </a:rPr>
              <a:t> 2006;7(6):389-94</a:t>
            </a:r>
          </a:p>
          <a:p>
            <a:pPr defTabSz="874814">
              <a:defRPr/>
            </a:pPr>
            <a:r>
              <a:rPr lang="de-DE" sz="1100" dirty="0">
                <a:solidFill>
                  <a:schemeClr val="tx1">
                    <a:lumMod val="85000"/>
                    <a:lumOff val="15000"/>
                  </a:schemeClr>
                </a:solidFill>
              </a:rPr>
              <a:t>4. Reck et al. Ann </a:t>
            </a:r>
            <a:r>
              <a:rPr lang="de-DE" sz="1100" dirty="0" err="1">
                <a:solidFill>
                  <a:schemeClr val="tx1">
                    <a:lumMod val="85000"/>
                    <a:lumOff val="15000"/>
                  </a:schemeClr>
                </a:solidFill>
              </a:rPr>
              <a:t>Oncol</a:t>
            </a:r>
            <a:r>
              <a:rPr lang="de-DE" sz="1100" dirty="0">
                <a:solidFill>
                  <a:schemeClr val="tx1">
                    <a:lumMod val="85000"/>
                    <a:lumOff val="15000"/>
                  </a:schemeClr>
                </a:solidFill>
              </a:rPr>
              <a:t> 2014;25(</a:t>
            </a:r>
            <a:r>
              <a:rPr lang="de-DE" sz="1100" dirty="0" err="1">
                <a:solidFill>
                  <a:schemeClr val="tx1">
                    <a:lumMod val="85000"/>
                    <a:lumOff val="15000"/>
                  </a:schemeClr>
                </a:solidFill>
              </a:rPr>
              <a:t>suppl</a:t>
            </a:r>
            <a:r>
              <a:rPr lang="de-DE" sz="1100" dirty="0">
                <a:solidFill>
                  <a:schemeClr val="tx1">
                    <a:lumMod val="85000"/>
                    <a:lumOff val="15000"/>
                  </a:schemeClr>
                </a:solidFill>
              </a:rPr>
              <a:t> 3):iii27-iii39; 2.; 7 (6): 389-94</a:t>
            </a:r>
          </a:p>
          <a:p>
            <a:r>
              <a:rPr lang="en-GB" sz="1100" dirty="0">
                <a:solidFill>
                  <a:schemeClr val="tx1">
                    <a:lumMod val="85000"/>
                    <a:lumOff val="15000"/>
                  </a:schemeClr>
                </a:solidFill>
              </a:rPr>
              <a:t>5. Garassino et al. Lancet Oncol 2013; 14 (10): 981-8</a:t>
            </a:r>
            <a:r>
              <a:rPr lang="de-DE" sz="1100" dirty="0">
                <a:solidFill>
                  <a:schemeClr val="tx1">
                    <a:lumMod val="85000"/>
                    <a:lumOff val="15000"/>
                  </a:schemeClr>
                </a:solidFill>
              </a:rPr>
              <a:t>1. </a:t>
            </a:r>
          </a:p>
          <a:p>
            <a:r>
              <a:rPr lang="de-DE" sz="1100" dirty="0">
                <a:solidFill>
                  <a:schemeClr val="tx1">
                    <a:lumMod val="85000"/>
                    <a:lumOff val="15000"/>
                  </a:schemeClr>
                </a:solidFill>
              </a:rPr>
              <a:t>6. Li et al. </a:t>
            </a:r>
            <a:r>
              <a:rPr lang="de-DE" sz="1100" dirty="0" err="1">
                <a:solidFill>
                  <a:schemeClr val="tx1">
                    <a:lumMod val="85000"/>
                    <a:lumOff val="15000"/>
                  </a:schemeClr>
                </a:solidFill>
              </a:rPr>
              <a:t>PLoS</a:t>
            </a:r>
            <a:r>
              <a:rPr lang="de-DE" sz="1100" dirty="0">
                <a:solidFill>
                  <a:schemeClr val="tx1">
                    <a:lumMod val="85000"/>
                    <a:lumOff val="15000"/>
                  </a:schemeClr>
                </a:solidFill>
              </a:rPr>
              <a:t> </a:t>
            </a:r>
            <a:r>
              <a:rPr lang="de-DE" sz="1100" dirty="0" err="1">
                <a:solidFill>
                  <a:schemeClr val="tx1">
                    <a:lumMod val="85000"/>
                    <a:lumOff val="15000"/>
                  </a:schemeClr>
                </a:solidFill>
              </a:rPr>
              <a:t>One</a:t>
            </a:r>
            <a:r>
              <a:rPr lang="de-DE" sz="1100" dirty="0">
                <a:solidFill>
                  <a:schemeClr val="tx1">
                    <a:lumMod val="85000"/>
                    <a:lumOff val="15000"/>
                  </a:schemeClr>
                </a:solidFill>
              </a:rPr>
              <a:t> 2014; 9 (7): e02777</a:t>
            </a:r>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137</a:t>
            </a:fld>
            <a:endParaRPr lang="fr-FR" dirty="0">
              <a:solidFill>
                <a:prstClr val="black"/>
              </a:solidFill>
            </a:endParaRPr>
          </a:p>
        </p:txBody>
      </p:sp>
    </p:spTree>
    <p:extLst>
      <p:ext uri="{BB962C8B-B14F-4D97-AF65-F5344CB8AC3E}">
        <p14:creationId xmlns:p14="http://schemas.microsoft.com/office/powerpoint/2010/main" val="3965501089"/>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138</a:t>
            </a:fld>
            <a:endParaRPr lang="fr-FR" dirty="0">
              <a:solidFill>
                <a:prstClr val="black"/>
              </a:solidFill>
            </a:endParaRPr>
          </a:p>
        </p:txBody>
      </p:sp>
    </p:spTree>
    <p:extLst>
      <p:ext uri="{BB962C8B-B14F-4D97-AF65-F5344CB8AC3E}">
        <p14:creationId xmlns:p14="http://schemas.microsoft.com/office/powerpoint/2010/main" val="282400368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1. Dearden et</a:t>
            </a:r>
            <a:r>
              <a:rPr lang="en-US" baseline="0" dirty="0" smtClean="0"/>
              <a:t> al. Ann Oncol 2013;24(9):2371-6</a:t>
            </a:r>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139</a:t>
            </a:fld>
            <a:endParaRPr lang="fr-FR" dirty="0">
              <a:solidFill>
                <a:prstClr val="black"/>
              </a:solidFill>
            </a:endParaRPr>
          </a:p>
        </p:txBody>
      </p:sp>
    </p:spTree>
    <p:extLst>
      <p:ext uri="{BB962C8B-B14F-4D97-AF65-F5344CB8AC3E}">
        <p14:creationId xmlns:p14="http://schemas.microsoft.com/office/powerpoint/2010/main" val="13510656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140</a:t>
            </a:fld>
            <a:endParaRPr lang="fr-FR" dirty="0">
              <a:solidFill>
                <a:prstClr val="black"/>
              </a:solidFill>
            </a:endParaRPr>
          </a:p>
        </p:txBody>
      </p:sp>
    </p:spTree>
    <p:extLst>
      <p:ext uri="{BB962C8B-B14F-4D97-AF65-F5344CB8AC3E}">
        <p14:creationId xmlns:p14="http://schemas.microsoft.com/office/powerpoint/2010/main" val="361661012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874814">
              <a:defRPr/>
            </a:pPr>
            <a:r>
              <a:rPr lang="en-US" sz="1100" dirty="0">
                <a:solidFill>
                  <a:srgbClr val="000000"/>
                </a:solidFill>
              </a:rPr>
              <a:t>1. Tarceva (erlotinib) prescribing information</a:t>
            </a:r>
          </a:p>
          <a:p>
            <a:pPr defTabSz="874814">
              <a:defRPr/>
            </a:pPr>
            <a:r>
              <a:rPr lang="en-US" sz="1100" dirty="0">
                <a:solidFill>
                  <a:srgbClr val="000000"/>
                </a:solidFill>
              </a:rPr>
              <a:t>2. Smit et al J Clin Oncol 32:5s, 2014 (suppl; abstr 8046)</a:t>
            </a:r>
          </a:p>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141</a:t>
            </a:fld>
            <a:endParaRPr lang="fr-FR" dirty="0">
              <a:solidFill>
                <a:prstClr val="black"/>
              </a:solidFill>
            </a:endParaRPr>
          </a:p>
        </p:txBody>
      </p:sp>
    </p:spTree>
    <p:extLst>
      <p:ext uri="{BB962C8B-B14F-4D97-AF65-F5344CB8AC3E}">
        <p14:creationId xmlns:p14="http://schemas.microsoft.com/office/powerpoint/2010/main" val="286147583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1. </a:t>
            </a:r>
            <a:r>
              <a:rPr lang="de-DE" sz="1100" dirty="0">
                <a:solidFill>
                  <a:schemeClr val="tx1">
                    <a:lumMod val="85000"/>
                    <a:lumOff val="15000"/>
                  </a:schemeClr>
                </a:solidFill>
              </a:rPr>
              <a:t>Reck et al. Ann </a:t>
            </a:r>
            <a:r>
              <a:rPr lang="de-DE" sz="1100" dirty="0" err="1">
                <a:solidFill>
                  <a:schemeClr val="tx1">
                    <a:lumMod val="85000"/>
                    <a:lumOff val="15000"/>
                  </a:schemeClr>
                </a:solidFill>
              </a:rPr>
              <a:t>Oncol</a:t>
            </a:r>
            <a:r>
              <a:rPr lang="de-DE" sz="1100" dirty="0">
                <a:solidFill>
                  <a:schemeClr val="tx1">
                    <a:lumMod val="85000"/>
                    <a:lumOff val="15000"/>
                  </a:schemeClr>
                </a:solidFill>
              </a:rPr>
              <a:t> 2014;25(</a:t>
            </a:r>
            <a:r>
              <a:rPr lang="de-DE" sz="1100" dirty="0" err="1">
                <a:solidFill>
                  <a:schemeClr val="tx1">
                    <a:lumMod val="85000"/>
                    <a:lumOff val="15000"/>
                  </a:schemeClr>
                </a:solidFill>
              </a:rPr>
              <a:t>suppl</a:t>
            </a:r>
            <a:r>
              <a:rPr lang="de-DE" sz="1100" dirty="0">
                <a:solidFill>
                  <a:schemeClr val="tx1">
                    <a:lumMod val="85000"/>
                    <a:lumOff val="15000"/>
                  </a:schemeClr>
                </a:solidFill>
              </a:rPr>
              <a:t> 3):iii27-iii39; 2.;7(6):389-94</a:t>
            </a:r>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143</a:t>
            </a:fld>
            <a:endParaRPr lang="fr-FR" dirty="0">
              <a:solidFill>
                <a:prstClr val="black"/>
              </a:solidFill>
            </a:endParaRPr>
          </a:p>
        </p:txBody>
      </p:sp>
    </p:spTree>
    <p:extLst>
      <p:ext uri="{BB962C8B-B14F-4D97-AF65-F5344CB8AC3E}">
        <p14:creationId xmlns:p14="http://schemas.microsoft.com/office/powerpoint/2010/main" val="167220526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144</a:t>
            </a:fld>
            <a:endParaRPr lang="fr-FR" dirty="0">
              <a:solidFill>
                <a:prstClr val="black"/>
              </a:solidFill>
            </a:endParaRPr>
          </a:p>
        </p:txBody>
      </p:sp>
    </p:spTree>
    <p:extLst>
      <p:ext uri="{BB962C8B-B14F-4D97-AF65-F5344CB8AC3E}">
        <p14:creationId xmlns:p14="http://schemas.microsoft.com/office/powerpoint/2010/main" val="264780039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145</a:t>
            </a:fld>
            <a:endParaRPr lang="fr-FR" dirty="0">
              <a:solidFill>
                <a:prstClr val="black"/>
              </a:solidFill>
            </a:endParaRPr>
          </a:p>
        </p:txBody>
      </p:sp>
    </p:spTree>
    <p:extLst>
      <p:ext uri="{BB962C8B-B14F-4D97-AF65-F5344CB8AC3E}">
        <p14:creationId xmlns:p14="http://schemas.microsoft.com/office/powerpoint/2010/main" val="8371483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146</a:t>
            </a:fld>
            <a:endParaRPr lang="fr-FR" dirty="0">
              <a:solidFill>
                <a:prstClr val="black"/>
              </a:solidFill>
            </a:endParaRPr>
          </a:p>
        </p:txBody>
      </p:sp>
    </p:spTree>
    <p:extLst>
      <p:ext uri="{BB962C8B-B14F-4D97-AF65-F5344CB8AC3E}">
        <p14:creationId xmlns:p14="http://schemas.microsoft.com/office/powerpoint/2010/main" val="3456296517"/>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147</a:t>
            </a:fld>
            <a:endParaRPr lang="fr-FR" dirty="0">
              <a:solidFill>
                <a:prstClr val="black"/>
              </a:solidFill>
            </a:endParaRPr>
          </a:p>
        </p:txBody>
      </p:sp>
    </p:spTree>
    <p:extLst>
      <p:ext uri="{BB962C8B-B14F-4D97-AF65-F5344CB8AC3E}">
        <p14:creationId xmlns:p14="http://schemas.microsoft.com/office/powerpoint/2010/main" val="2859189308"/>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148</a:t>
            </a:fld>
            <a:endParaRPr lang="fr-FR" dirty="0">
              <a:solidFill>
                <a:prstClr val="black"/>
              </a:solidFill>
            </a:endParaRPr>
          </a:p>
        </p:txBody>
      </p:sp>
    </p:spTree>
    <p:extLst>
      <p:ext uri="{BB962C8B-B14F-4D97-AF65-F5344CB8AC3E}">
        <p14:creationId xmlns:p14="http://schemas.microsoft.com/office/powerpoint/2010/main" val="333882115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149</a:t>
            </a:fld>
            <a:endParaRPr lang="fr-FR" dirty="0">
              <a:solidFill>
                <a:prstClr val="black"/>
              </a:solidFill>
            </a:endParaRPr>
          </a:p>
        </p:txBody>
      </p:sp>
    </p:spTree>
    <p:extLst>
      <p:ext uri="{BB962C8B-B14F-4D97-AF65-F5344CB8AC3E}">
        <p14:creationId xmlns:p14="http://schemas.microsoft.com/office/powerpoint/2010/main" val="3094811189"/>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150</a:t>
            </a:fld>
            <a:endParaRPr lang="fr-FR" dirty="0">
              <a:solidFill>
                <a:prstClr val="black"/>
              </a:solidFill>
            </a:endParaRPr>
          </a:p>
        </p:txBody>
      </p:sp>
    </p:spTree>
    <p:extLst>
      <p:ext uri="{BB962C8B-B14F-4D97-AF65-F5344CB8AC3E}">
        <p14:creationId xmlns:p14="http://schemas.microsoft.com/office/powerpoint/2010/main" val="1501182310"/>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151</a:t>
            </a:fld>
            <a:endParaRPr lang="fr-FR" dirty="0">
              <a:solidFill>
                <a:prstClr val="black"/>
              </a:solidFill>
            </a:endParaRPr>
          </a:p>
        </p:txBody>
      </p:sp>
    </p:spTree>
    <p:extLst>
      <p:ext uri="{BB962C8B-B14F-4D97-AF65-F5344CB8AC3E}">
        <p14:creationId xmlns:p14="http://schemas.microsoft.com/office/powerpoint/2010/main" val="164889956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18702" indent="-218702">
              <a:buAutoNum type="arabicPeriod"/>
            </a:pPr>
            <a:r>
              <a:rPr lang="en-US" dirty="0" smtClean="0"/>
              <a:t>Garassino et al. Lancet Oncol 2013;14(10):981-8;</a:t>
            </a:r>
          </a:p>
          <a:p>
            <a:pPr marL="218702" indent="-218702">
              <a:buAutoNum type="arabicPeriod"/>
            </a:pPr>
            <a:r>
              <a:rPr lang="en-US" dirty="0" smtClean="0"/>
              <a:t>Li</a:t>
            </a:r>
            <a:r>
              <a:rPr lang="en-US" baseline="0" dirty="0" smtClean="0"/>
              <a:t> et al. PLoS One 2014;9(7):e102777</a:t>
            </a:r>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152</a:t>
            </a:fld>
            <a:endParaRPr lang="fr-FR" dirty="0">
              <a:solidFill>
                <a:prstClr val="black"/>
              </a:solidFill>
            </a:endParaRPr>
          </a:p>
        </p:txBody>
      </p:sp>
    </p:spTree>
    <p:extLst>
      <p:ext uri="{BB962C8B-B14F-4D97-AF65-F5344CB8AC3E}">
        <p14:creationId xmlns:p14="http://schemas.microsoft.com/office/powerpoint/2010/main" val="125148507"/>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18702" indent="-218702">
              <a:buAutoNum type="arabicPeriod"/>
            </a:pPr>
            <a:r>
              <a:rPr lang="en-US" dirty="0" smtClean="0"/>
              <a:t>Garassino et al. Lancet Oncol 2013;14(10):981-8;</a:t>
            </a:r>
          </a:p>
          <a:p>
            <a:pPr marL="218702" indent="-218702" defTabSz="874814">
              <a:buFontTx/>
              <a:buAutoNum type="arabicPeriod"/>
              <a:defRPr/>
            </a:pPr>
            <a:r>
              <a:rPr lang="de-DE" sz="1100" dirty="0" err="1"/>
              <a:t>Kawaguchi</a:t>
            </a:r>
            <a:r>
              <a:rPr lang="de-DE" sz="1100" dirty="0"/>
              <a:t> T et al. </a:t>
            </a:r>
            <a:r>
              <a:rPr lang="de-DE" sz="1100" i="1" dirty="0"/>
              <a:t>J </a:t>
            </a:r>
            <a:r>
              <a:rPr lang="de-DE" sz="1100" i="1" dirty="0" err="1"/>
              <a:t>Clin</a:t>
            </a:r>
            <a:r>
              <a:rPr lang="de-DE" sz="1100" i="1" dirty="0"/>
              <a:t> </a:t>
            </a:r>
            <a:r>
              <a:rPr lang="de-DE" sz="1100" i="1" dirty="0" err="1"/>
              <a:t>Oncol</a:t>
            </a:r>
            <a:r>
              <a:rPr lang="de-DE" sz="1100" i="1" dirty="0"/>
              <a:t> </a:t>
            </a:r>
            <a:r>
              <a:rPr lang="de-DE" sz="1100" dirty="0"/>
              <a:t>(2014); 32; 1902-1908</a:t>
            </a:r>
          </a:p>
          <a:p>
            <a:pPr marL="218702" indent="-218702" defTabSz="874814">
              <a:buFontTx/>
              <a:buAutoNum type="arabicPeriod"/>
              <a:defRPr/>
            </a:pPr>
            <a:r>
              <a:rPr lang="en-US" dirty="0" smtClean="0"/>
              <a:t>Li</a:t>
            </a:r>
            <a:r>
              <a:rPr lang="en-US" baseline="0" dirty="0" smtClean="0"/>
              <a:t> et al. PLoS One 2014;9(7):e102777</a:t>
            </a:r>
            <a:endParaRPr lang="de-DE" sz="1100" dirty="0"/>
          </a:p>
          <a:p>
            <a:pPr marL="218702" indent="-218702">
              <a:buAutoNum type="arabicPeriod"/>
            </a:pPr>
            <a:endParaRPr lang="en-US" dirty="0" smtClean="0"/>
          </a:p>
          <a:p>
            <a:pPr marL="218702" indent="-218702">
              <a:buAutoNum type="arabicPeriod"/>
            </a:pPr>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153</a:t>
            </a:fld>
            <a:endParaRPr lang="fr-FR" dirty="0">
              <a:solidFill>
                <a:prstClr val="black"/>
              </a:solidFill>
            </a:endParaRPr>
          </a:p>
        </p:txBody>
      </p:sp>
    </p:spTree>
    <p:extLst>
      <p:ext uri="{BB962C8B-B14F-4D97-AF65-F5344CB8AC3E}">
        <p14:creationId xmlns:p14="http://schemas.microsoft.com/office/powerpoint/2010/main" val="315863576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874814">
              <a:defRPr/>
            </a:pPr>
            <a:r>
              <a:rPr lang="en-US" dirty="0" smtClean="0"/>
              <a:t>1. </a:t>
            </a:r>
            <a:r>
              <a:rPr lang="en-GB" sz="1100" dirty="0">
                <a:solidFill>
                  <a:srgbClr val="000000"/>
                </a:solidFill>
              </a:rPr>
              <a:t>Opdivo</a:t>
            </a:r>
            <a:r>
              <a:rPr lang="en-GB" sz="1100" baseline="30000" dirty="0">
                <a:solidFill>
                  <a:srgbClr val="000000"/>
                </a:solidFill>
              </a:rPr>
              <a:t>®</a:t>
            </a:r>
            <a:r>
              <a:rPr lang="en-GB" sz="1100" dirty="0">
                <a:solidFill>
                  <a:srgbClr val="000000"/>
                </a:solidFill>
              </a:rPr>
              <a:t> (nivolumab) prescribing information.  Available at: </a:t>
            </a:r>
            <a:r>
              <a:rPr lang="en-US" sz="1100" dirty="0">
                <a:solidFill>
                  <a:srgbClr val="000000"/>
                </a:solidFill>
              </a:rPr>
              <a:t>http://packageinserts.bms.com/pi/pi_opdivo.pdf</a:t>
            </a:r>
          </a:p>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154</a:t>
            </a:fld>
            <a:endParaRPr lang="fr-FR" dirty="0">
              <a:solidFill>
                <a:prstClr val="black"/>
              </a:solidFill>
            </a:endParaRPr>
          </a:p>
        </p:txBody>
      </p:sp>
    </p:spTree>
    <p:extLst>
      <p:ext uri="{BB962C8B-B14F-4D97-AF65-F5344CB8AC3E}">
        <p14:creationId xmlns:p14="http://schemas.microsoft.com/office/powerpoint/2010/main" val="360194400"/>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874814">
              <a:defRPr/>
            </a:pPr>
            <a:r>
              <a:rPr lang="en-US" dirty="0" smtClean="0"/>
              <a:t>1. </a:t>
            </a:r>
            <a:r>
              <a:rPr lang="en-US" sz="1100" dirty="0">
                <a:solidFill>
                  <a:srgbClr val="000000"/>
                </a:solidFill>
              </a:rPr>
              <a:t>Garon EB et al. </a:t>
            </a:r>
            <a:r>
              <a:rPr lang="en-US" sz="1100" i="1" dirty="0">
                <a:solidFill>
                  <a:srgbClr val="000000"/>
                </a:solidFill>
              </a:rPr>
              <a:t>Lancet</a:t>
            </a:r>
            <a:r>
              <a:rPr lang="en-US" sz="1100" dirty="0">
                <a:solidFill>
                  <a:srgbClr val="000000"/>
                </a:solidFill>
              </a:rPr>
              <a:t>. 2014;384:665-73</a:t>
            </a:r>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155</a:t>
            </a:fld>
            <a:endParaRPr lang="fr-FR" dirty="0">
              <a:solidFill>
                <a:prstClr val="black"/>
              </a:solidFill>
            </a:endParaRPr>
          </a:p>
        </p:txBody>
      </p:sp>
    </p:spTree>
    <p:extLst>
      <p:ext uri="{BB962C8B-B14F-4D97-AF65-F5344CB8AC3E}">
        <p14:creationId xmlns:p14="http://schemas.microsoft.com/office/powerpoint/2010/main" val="399945769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1. </a:t>
            </a:r>
            <a:r>
              <a:rPr lang="en-GB" sz="1100" dirty="0"/>
              <a:t>Seiwert et al. </a:t>
            </a:r>
            <a:r>
              <a:rPr lang="en-GB" sz="1100" i="1" dirty="0"/>
              <a:t>Ann Oncol. </a:t>
            </a:r>
            <a:r>
              <a:rPr lang="en-GB" sz="1100" dirty="0"/>
              <a:t>2014;25:1813</a:t>
            </a:r>
            <a:endParaRPr lang="en-US" dirty="0" smtClean="0"/>
          </a:p>
          <a:p>
            <a:r>
              <a:rPr lang="en-US" dirty="0" smtClean="0"/>
              <a:t>2. Machiels et</a:t>
            </a:r>
            <a:r>
              <a:rPr lang="en-US" baseline="0" dirty="0" smtClean="0"/>
              <a:t> al. Lancet Oncol 2015;16(5):583-594</a:t>
            </a:r>
          </a:p>
          <a:p>
            <a:r>
              <a:rPr lang="en-US" baseline="0" dirty="0" smtClean="0"/>
              <a:t>3. </a:t>
            </a:r>
            <a:r>
              <a:rPr lang="en-GB" sz="1100" dirty="0"/>
              <a:t>D’Arcangelo et al.</a:t>
            </a:r>
            <a:r>
              <a:rPr lang="it-IT" sz="1100" dirty="0"/>
              <a:t> Future </a:t>
            </a:r>
            <a:r>
              <a:rPr lang="it-IT" sz="1100" dirty="0" err="1"/>
              <a:t>Oncol</a:t>
            </a:r>
            <a:r>
              <a:rPr lang="it-IT" sz="1100" dirty="0"/>
              <a:t>. 2013; 9:699–711</a:t>
            </a:r>
          </a:p>
          <a:p>
            <a:r>
              <a:rPr lang="en-GB" sz="1100" dirty="0"/>
              <a:t>4. </a:t>
            </a:r>
            <a:r>
              <a:rPr lang="de-DE" sz="1100" dirty="0"/>
              <a:t>Schütze et al. </a:t>
            </a:r>
            <a:r>
              <a:rPr lang="en-GB" sz="1100" dirty="0"/>
              <a:t>Strahlenther Onkol. 2007;182:256–64</a:t>
            </a:r>
            <a:endParaRPr lang="en-US" i="0"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156</a:t>
            </a:fld>
            <a:endParaRPr lang="fr-FR" dirty="0">
              <a:solidFill>
                <a:prstClr val="black"/>
              </a:solidFill>
            </a:endParaRPr>
          </a:p>
        </p:txBody>
      </p:sp>
    </p:spTree>
    <p:extLst>
      <p:ext uri="{BB962C8B-B14F-4D97-AF65-F5344CB8AC3E}">
        <p14:creationId xmlns:p14="http://schemas.microsoft.com/office/powerpoint/2010/main" val="1847163336"/>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B51C9D-77E4-4497-B0A8-31A888CCE473}" type="slidenum">
              <a:rPr lang="fr-FR" smtClean="0">
                <a:solidFill>
                  <a:prstClr val="black"/>
                </a:solidFill>
              </a:rPr>
              <a:pPr/>
              <a:t>157</a:t>
            </a:fld>
            <a:endParaRPr lang="fr-FR" dirty="0">
              <a:solidFill>
                <a:prstClr val="black"/>
              </a:solidFill>
            </a:endParaRPr>
          </a:p>
        </p:txBody>
      </p:sp>
    </p:spTree>
    <p:extLst>
      <p:ext uri="{BB962C8B-B14F-4D97-AF65-F5344CB8AC3E}">
        <p14:creationId xmlns:p14="http://schemas.microsoft.com/office/powerpoint/2010/main" val="309145972"/>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1.xml"/><Relationship Id="rId1" Type="http://schemas.openxmlformats.org/officeDocument/2006/relationships/vmlDrawing" Target="../drawings/vmlDrawing1.vml"/><Relationship Id="rId5" Type="http://schemas.openxmlformats.org/officeDocument/2006/relationships/image" Target="../media/image3.emf"/><Relationship Id="rId4" Type="http://schemas.openxmlformats.org/officeDocument/2006/relationships/oleObject" Target="../embeddings/oleObject1.bin"/></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1_Diapositive de titre">
    <p:spTree>
      <p:nvGrpSpPr>
        <p:cNvPr id="1" name=""/>
        <p:cNvGrpSpPr/>
        <p:nvPr/>
      </p:nvGrpSpPr>
      <p:grpSpPr>
        <a:xfrm>
          <a:off x="0" y="0"/>
          <a:ext cx="0" cy="0"/>
          <a:chOff x="0" y="0"/>
          <a:chExt cx="0" cy="0"/>
        </a:xfrm>
      </p:grpSpPr>
      <p:pic>
        <p:nvPicPr>
          <p:cNvPr id="2053" name="Picture 5" descr="D:\Dossier en cours\Publicis life brand\Afatinib\Photoshop\Font titre ss.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Titre 1"/>
          <p:cNvSpPr>
            <a:spLocks noGrp="1"/>
          </p:cNvSpPr>
          <p:nvPr>
            <p:ph type="ctrTitle" hasCustomPrompt="1"/>
          </p:nvPr>
        </p:nvSpPr>
        <p:spPr>
          <a:xfrm>
            <a:off x="1626569" y="2117130"/>
            <a:ext cx="6339264" cy="1243417"/>
          </a:xfrm>
        </p:spPr>
        <p:txBody>
          <a:bodyPr anchor="b"/>
          <a:lstStyle>
            <a:lvl1pPr algn="l">
              <a:defRPr sz="4000" b="1" cap="none" baseline="0">
                <a:solidFill>
                  <a:srgbClr val="C5C43C"/>
                </a:solidFill>
                <a:latin typeface="Arial" pitchFamily="34" charset="0"/>
                <a:cs typeface="Arial" pitchFamily="34" charset="0"/>
              </a:defRPr>
            </a:lvl1pPr>
          </a:lstStyle>
          <a:p>
            <a:r>
              <a:rPr lang="fr-FR" dirty="0" smtClean="0"/>
              <a:t>Modifiez le style du titre</a:t>
            </a:r>
            <a:endParaRPr lang="fr-FR" dirty="0"/>
          </a:p>
        </p:txBody>
      </p:sp>
      <p:sp>
        <p:nvSpPr>
          <p:cNvPr id="3" name="Sous-titre 2"/>
          <p:cNvSpPr>
            <a:spLocks noGrp="1"/>
          </p:cNvSpPr>
          <p:nvPr>
            <p:ph type="subTitle" idx="1"/>
          </p:nvPr>
        </p:nvSpPr>
        <p:spPr>
          <a:xfrm>
            <a:off x="1626569" y="3569688"/>
            <a:ext cx="5996357" cy="1752600"/>
          </a:xfrm>
        </p:spPr>
        <p:txBody>
          <a:bodyPr>
            <a:normAutofit/>
          </a:bodyPr>
          <a:lstStyle>
            <a:lvl1pPr marL="0" indent="0" algn="l">
              <a:buNone/>
              <a:defRPr sz="2400">
                <a:solidFill>
                  <a:srgbClr val="1CBECA"/>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dirty="0" smtClean="0"/>
              <a:t>Modifiez le style des sous-titres du masque</a:t>
            </a:r>
            <a:endParaRPr lang="fr-FR" dirty="0"/>
          </a:p>
        </p:txBody>
      </p:sp>
      <p:sp>
        <p:nvSpPr>
          <p:cNvPr id="11" name="Forme libre 10"/>
          <p:cNvSpPr/>
          <p:nvPr userDrawn="1"/>
        </p:nvSpPr>
        <p:spPr>
          <a:xfrm>
            <a:off x="-4763" y="1134563"/>
            <a:ext cx="9148763" cy="483577"/>
          </a:xfrm>
          <a:custGeom>
            <a:avLst/>
            <a:gdLst>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16607 h 500184"/>
              <a:gd name="connsiteX1" fmla="*/ 1081454 w 9152792"/>
              <a:gd name="connsiteY1" fmla="*/ 16607 h 500184"/>
              <a:gd name="connsiteX2" fmla="*/ 0 w 9152792"/>
              <a:gd name="connsiteY2" fmla="*/ 500184 h 500184"/>
              <a:gd name="connsiteX0" fmla="*/ 9152792 w 9152792"/>
              <a:gd name="connsiteY0" fmla="*/ 12701 h 496278"/>
              <a:gd name="connsiteX1" fmla="*/ 1081454 w 9152792"/>
              <a:gd name="connsiteY1" fmla="*/ 12701 h 496278"/>
              <a:gd name="connsiteX2" fmla="*/ 0 w 9152792"/>
              <a:gd name="connsiteY2" fmla="*/ 496278 h 496278"/>
              <a:gd name="connsiteX0" fmla="*/ 9152792 w 9152792"/>
              <a:gd name="connsiteY0" fmla="*/ 11655 h 495232"/>
              <a:gd name="connsiteX1" fmla="*/ 1081454 w 9152792"/>
              <a:gd name="connsiteY1" fmla="*/ 11655 h 495232"/>
              <a:gd name="connsiteX2" fmla="*/ 0 w 9152792"/>
              <a:gd name="connsiteY2" fmla="*/ 495232 h 495232"/>
              <a:gd name="connsiteX0" fmla="*/ 9152792 w 9152792"/>
              <a:gd name="connsiteY0" fmla="*/ 16945 h 500522"/>
              <a:gd name="connsiteX1" fmla="*/ 1081454 w 9152792"/>
              <a:gd name="connsiteY1" fmla="*/ 16945 h 500522"/>
              <a:gd name="connsiteX2" fmla="*/ 0 w 9152792"/>
              <a:gd name="connsiteY2" fmla="*/ 500522 h 500522"/>
              <a:gd name="connsiteX0" fmla="*/ 9152792 w 9152792"/>
              <a:gd name="connsiteY0" fmla="*/ 10597 h 494174"/>
              <a:gd name="connsiteX1" fmla="*/ 1081454 w 9152792"/>
              <a:gd name="connsiteY1" fmla="*/ 10597 h 494174"/>
              <a:gd name="connsiteX2" fmla="*/ 0 w 9152792"/>
              <a:gd name="connsiteY2" fmla="*/ 494174 h 494174"/>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784 h 484361"/>
              <a:gd name="connsiteX1" fmla="*/ 1081454 w 9152792"/>
              <a:gd name="connsiteY1" fmla="*/ 784 h 484361"/>
              <a:gd name="connsiteX2" fmla="*/ 0 w 9152792"/>
              <a:gd name="connsiteY2" fmla="*/ 484361 h 484361"/>
              <a:gd name="connsiteX0" fmla="*/ 9152792 w 9152792"/>
              <a:gd name="connsiteY0" fmla="*/ 453 h 484030"/>
              <a:gd name="connsiteX1" fmla="*/ 1081454 w 9152792"/>
              <a:gd name="connsiteY1" fmla="*/ 453 h 484030"/>
              <a:gd name="connsiteX2" fmla="*/ 0 w 9152792"/>
              <a:gd name="connsiteY2" fmla="*/ 484030 h 484030"/>
              <a:gd name="connsiteX0" fmla="*/ 9152792 w 9152792"/>
              <a:gd name="connsiteY0" fmla="*/ 0 h 483577"/>
              <a:gd name="connsiteX1" fmla="*/ 871904 w 9152792"/>
              <a:gd name="connsiteY1" fmla="*/ 4762 h 483577"/>
              <a:gd name="connsiteX2" fmla="*/ 0 w 9152792"/>
              <a:gd name="connsiteY2" fmla="*/ 483577 h 483577"/>
              <a:gd name="connsiteX0" fmla="*/ 9153535 w 9153535"/>
              <a:gd name="connsiteY0" fmla="*/ 0 h 483577"/>
              <a:gd name="connsiteX1" fmla="*/ 872647 w 9153535"/>
              <a:gd name="connsiteY1" fmla="*/ 4762 h 483577"/>
              <a:gd name="connsiteX2" fmla="*/ 743 w 9153535"/>
              <a:gd name="connsiteY2" fmla="*/ 483577 h 483577"/>
              <a:gd name="connsiteX0" fmla="*/ 9152792 w 9152792"/>
              <a:gd name="connsiteY0" fmla="*/ 0 h 483577"/>
              <a:gd name="connsiteX1" fmla="*/ 871904 w 9152792"/>
              <a:gd name="connsiteY1" fmla="*/ 4762 h 483577"/>
              <a:gd name="connsiteX2" fmla="*/ 0 w 9152792"/>
              <a:gd name="connsiteY2" fmla="*/ 483577 h 483577"/>
              <a:gd name="connsiteX0" fmla="*/ 9152792 w 9152792"/>
              <a:gd name="connsiteY0" fmla="*/ 0 h 483577"/>
              <a:gd name="connsiteX1" fmla="*/ 871904 w 9152792"/>
              <a:gd name="connsiteY1" fmla="*/ 4762 h 483577"/>
              <a:gd name="connsiteX2" fmla="*/ 0 w 9152792"/>
              <a:gd name="connsiteY2" fmla="*/ 483577 h 483577"/>
              <a:gd name="connsiteX0" fmla="*/ 9152792 w 9152792"/>
              <a:gd name="connsiteY0" fmla="*/ 0 h 483577"/>
              <a:gd name="connsiteX1" fmla="*/ 733791 w 9152792"/>
              <a:gd name="connsiteY1" fmla="*/ 2381 h 483577"/>
              <a:gd name="connsiteX2" fmla="*/ 0 w 9152792"/>
              <a:gd name="connsiteY2" fmla="*/ 483577 h 483577"/>
              <a:gd name="connsiteX0" fmla="*/ 9152792 w 9152792"/>
              <a:gd name="connsiteY0" fmla="*/ 0 h 483577"/>
              <a:gd name="connsiteX1" fmla="*/ 733791 w 9152792"/>
              <a:gd name="connsiteY1" fmla="*/ 2381 h 483577"/>
              <a:gd name="connsiteX2" fmla="*/ 0 w 9152792"/>
              <a:gd name="connsiteY2" fmla="*/ 483577 h 483577"/>
              <a:gd name="connsiteX0" fmla="*/ 9152792 w 9152792"/>
              <a:gd name="connsiteY0" fmla="*/ 164 h 483741"/>
              <a:gd name="connsiteX1" fmla="*/ 693310 w 9152792"/>
              <a:gd name="connsiteY1" fmla="*/ 164 h 483741"/>
              <a:gd name="connsiteX2" fmla="*/ 0 w 9152792"/>
              <a:gd name="connsiteY2" fmla="*/ 483741 h 483741"/>
              <a:gd name="connsiteX0" fmla="*/ 9152792 w 9152792"/>
              <a:gd name="connsiteY0" fmla="*/ 9 h 483586"/>
              <a:gd name="connsiteX1" fmla="*/ 693310 w 9152792"/>
              <a:gd name="connsiteY1" fmla="*/ 9 h 483586"/>
              <a:gd name="connsiteX2" fmla="*/ 0 w 9152792"/>
              <a:gd name="connsiteY2" fmla="*/ 483586 h 483586"/>
              <a:gd name="connsiteX0" fmla="*/ 9152792 w 9152792"/>
              <a:gd name="connsiteY0" fmla="*/ 0 h 483577"/>
              <a:gd name="connsiteX1" fmla="*/ 693310 w 9152792"/>
              <a:gd name="connsiteY1" fmla="*/ 0 h 483577"/>
              <a:gd name="connsiteX2" fmla="*/ 0 w 9152792"/>
              <a:gd name="connsiteY2" fmla="*/ 483577 h 483577"/>
              <a:gd name="connsiteX0" fmla="*/ 9152793 w 9152793"/>
              <a:gd name="connsiteY0" fmla="*/ 0 h 483577"/>
              <a:gd name="connsiteX1" fmla="*/ 693311 w 9152793"/>
              <a:gd name="connsiteY1" fmla="*/ 0 h 483577"/>
              <a:gd name="connsiteX2" fmla="*/ 1 w 9152793"/>
              <a:gd name="connsiteY2" fmla="*/ 483577 h 483577"/>
              <a:gd name="connsiteX0" fmla="*/ 9152794 w 9152794"/>
              <a:gd name="connsiteY0" fmla="*/ 0 h 483577"/>
              <a:gd name="connsiteX1" fmla="*/ 693312 w 9152794"/>
              <a:gd name="connsiteY1" fmla="*/ 0 h 483577"/>
              <a:gd name="connsiteX2" fmla="*/ 2 w 9152794"/>
              <a:gd name="connsiteY2" fmla="*/ 483577 h 483577"/>
              <a:gd name="connsiteX0" fmla="*/ 9152794 w 9152794"/>
              <a:gd name="connsiteY0" fmla="*/ 0 h 483577"/>
              <a:gd name="connsiteX1" fmla="*/ 693312 w 9152794"/>
              <a:gd name="connsiteY1" fmla="*/ 0 h 483577"/>
              <a:gd name="connsiteX2" fmla="*/ 2 w 9152794"/>
              <a:gd name="connsiteY2" fmla="*/ 483577 h 483577"/>
            </a:gdLst>
            <a:ahLst/>
            <a:cxnLst>
              <a:cxn ang="0">
                <a:pos x="connsiteX0" y="connsiteY0"/>
              </a:cxn>
              <a:cxn ang="0">
                <a:pos x="connsiteX1" y="connsiteY1"/>
              </a:cxn>
              <a:cxn ang="0">
                <a:pos x="connsiteX2" y="connsiteY2"/>
              </a:cxn>
            </a:cxnLst>
            <a:rect l="l" t="t" r="r" b="b"/>
            <a:pathLst>
              <a:path w="9152794" h="483577">
                <a:moveTo>
                  <a:pt x="9152794" y="0"/>
                </a:moveTo>
                <a:lnTo>
                  <a:pt x="693312" y="0"/>
                </a:lnTo>
                <a:cubicBezTo>
                  <a:pt x="135314" y="292"/>
                  <a:pt x="-546" y="422215"/>
                  <a:pt x="2" y="483577"/>
                </a:cubicBezTo>
              </a:path>
            </a:pathLst>
          </a:custGeom>
          <a:noFill/>
          <a:ln w="25400">
            <a:solidFill>
              <a:srgbClr val="C5C4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prstClr val="white"/>
              </a:solidFill>
            </a:endParaRPr>
          </a:p>
        </p:txBody>
      </p:sp>
      <p:sp>
        <p:nvSpPr>
          <p:cNvPr id="12" name="Forme libre 11"/>
          <p:cNvSpPr/>
          <p:nvPr userDrawn="1"/>
        </p:nvSpPr>
        <p:spPr>
          <a:xfrm>
            <a:off x="-4761" y="3394025"/>
            <a:ext cx="7640002" cy="710977"/>
          </a:xfrm>
          <a:custGeom>
            <a:avLst/>
            <a:gdLst>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16607 h 500184"/>
              <a:gd name="connsiteX1" fmla="*/ 1081454 w 9152792"/>
              <a:gd name="connsiteY1" fmla="*/ 16607 h 500184"/>
              <a:gd name="connsiteX2" fmla="*/ 0 w 9152792"/>
              <a:gd name="connsiteY2" fmla="*/ 500184 h 500184"/>
              <a:gd name="connsiteX0" fmla="*/ 9152792 w 9152792"/>
              <a:gd name="connsiteY0" fmla="*/ 12701 h 496278"/>
              <a:gd name="connsiteX1" fmla="*/ 1081454 w 9152792"/>
              <a:gd name="connsiteY1" fmla="*/ 12701 h 496278"/>
              <a:gd name="connsiteX2" fmla="*/ 0 w 9152792"/>
              <a:gd name="connsiteY2" fmla="*/ 496278 h 496278"/>
              <a:gd name="connsiteX0" fmla="*/ 9152792 w 9152792"/>
              <a:gd name="connsiteY0" fmla="*/ 11655 h 495232"/>
              <a:gd name="connsiteX1" fmla="*/ 1081454 w 9152792"/>
              <a:gd name="connsiteY1" fmla="*/ 11655 h 495232"/>
              <a:gd name="connsiteX2" fmla="*/ 0 w 9152792"/>
              <a:gd name="connsiteY2" fmla="*/ 495232 h 495232"/>
              <a:gd name="connsiteX0" fmla="*/ 9152792 w 9152792"/>
              <a:gd name="connsiteY0" fmla="*/ 16945 h 500522"/>
              <a:gd name="connsiteX1" fmla="*/ 1081454 w 9152792"/>
              <a:gd name="connsiteY1" fmla="*/ 16945 h 500522"/>
              <a:gd name="connsiteX2" fmla="*/ 0 w 9152792"/>
              <a:gd name="connsiteY2" fmla="*/ 500522 h 500522"/>
              <a:gd name="connsiteX0" fmla="*/ 9152792 w 9152792"/>
              <a:gd name="connsiteY0" fmla="*/ 10597 h 494174"/>
              <a:gd name="connsiteX1" fmla="*/ 1081454 w 9152792"/>
              <a:gd name="connsiteY1" fmla="*/ 10597 h 494174"/>
              <a:gd name="connsiteX2" fmla="*/ 0 w 9152792"/>
              <a:gd name="connsiteY2" fmla="*/ 494174 h 494174"/>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784 h 484361"/>
              <a:gd name="connsiteX1" fmla="*/ 1081454 w 9152792"/>
              <a:gd name="connsiteY1" fmla="*/ 784 h 484361"/>
              <a:gd name="connsiteX2" fmla="*/ 0 w 9152792"/>
              <a:gd name="connsiteY2" fmla="*/ 484361 h 484361"/>
              <a:gd name="connsiteX0" fmla="*/ 9152792 w 9152792"/>
              <a:gd name="connsiteY0" fmla="*/ 453 h 484030"/>
              <a:gd name="connsiteX1" fmla="*/ 1081454 w 9152792"/>
              <a:gd name="connsiteY1" fmla="*/ 453 h 484030"/>
              <a:gd name="connsiteX2" fmla="*/ 0 w 9152792"/>
              <a:gd name="connsiteY2" fmla="*/ 484030 h 484030"/>
              <a:gd name="connsiteX0" fmla="*/ 9152792 w 9152792"/>
              <a:gd name="connsiteY0" fmla="*/ 0 h 483577"/>
              <a:gd name="connsiteX1" fmla="*/ 871904 w 9152792"/>
              <a:gd name="connsiteY1" fmla="*/ 4762 h 483577"/>
              <a:gd name="connsiteX2" fmla="*/ 0 w 9152792"/>
              <a:gd name="connsiteY2" fmla="*/ 483577 h 483577"/>
              <a:gd name="connsiteX0" fmla="*/ 9153535 w 9153535"/>
              <a:gd name="connsiteY0" fmla="*/ 0 h 483577"/>
              <a:gd name="connsiteX1" fmla="*/ 872647 w 9153535"/>
              <a:gd name="connsiteY1" fmla="*/ 4762 h 483577"/>
              <a:gd name="connsiteX2" fmla="*/ 743 w 9153535"/>
              <a:gd name="connsiteY2" fmla="*/ 483577 h 483577"/>
              <a:gd name="connsiteX0" fmla="*/ 9152792 w 9152792"/>
              <a:gd name="connsiteY0" fmla="*/ 0 h 483577"/>
              <a:gd name="connsiteX1" fmla="*/ 871904 w 9152792"/>
              <a:gd name="connsiteY1" fmla="*/ 4762 h 483577"/>
              <a:gd name="connsiteX2" fmla="*/ 0 w 9152792"/>
              <a:gd name="connsiteY2" fmla="*/ 483577 h 483577"/>
              <a:gd name="connsiteX0" fmla="*/ 9152792 w 9152792"/>
              <a:gd name="connsiteY0" fmla="*/ 0 h 483577"/>
              <a:gd name="connsiteX1" fmla="*/ 871904 w 9152792"/>
              <a:gd name="connsiteY1" fmla="*/ 4762 h 483577"/>
              <a:gd name="connsiteX2" fmla="*/ 0 w 9152792"/>
              <a:gd name="connsiteY2" fmla="*/ 483577 h 483577"/>
              <a:gd name="connsiteX0" fmla="*/ 9152792 w 9152792"/>
              <a:gd name="connsiteY0" fmla="*/ 0 h 483577"/>
              <a:gd name="connsiteX1" fmla="*/ 733791 w 9152792"/>
              <a:gd name="connsiteY1" fmla="*/ 2381 h 483577"/>
              <a:gd name="connsiteX2" fmla="*/ 0 w 9152792"/>
              <a:gd name="connsiteY2" fmla="*/ 483577 h 483577"/>
              <a:gd name="connsiteX0" fmla="*/ 9152792 w 9152792"/>
              <a:gd name="connsiteY0" fmla="*/ 0 h 483577"/>
              <a:gd name="connsiteX1" fmla="*/ 733791 w 9152792"/>
              <a:gd name="connsiteY1" fmla="*/ 2381 h 483577"/>
              <a:gd name="connsiteX2" fmla="*/ 0 w 9152792"/>
              <a:gd name="connsiteY2" fmla="*/ 483577 h 483577"/>
              <a:gd name="connsiteX0" fmla="*/ 9152792 w 9152792"/>
              <a:gd name="connsiteY0" fmla="*/ 164 h 483741"/>
              <a:gd name="connsiteX1" fmla="*/ 693310 w 9152792"/>
              <a:gd name="connsiteY1" fmla="*/ 164 h 483741"/>
              <a:gd name="connsiteX2" fmla="*/ 0 w 9152792"/>
              <a:gd name="connsiteY2" fmla="*/ 483741 h 483741"/>
              <a:gd name="connsiteX0" fmla="*/ 9152792 w 9152792"/>
              <a:gd name="connsiteY0" fmla="*/ 9 h 483586"/>
              <a:gd name="connsiteX1" fmla="*/ 693310 w 9152792"/>
              <a:gd name="connsiteY1" fmla="*/ 9 h 483586"/>
              <a:gd name="connsiteX2" fmla="*/ 0 w 9152792"/>
              <a:gd name="connsiteY2" fmla="*/ 483586 h 483586"/>
              <a:gd name="connsiteX0" fmla="*/ 9152792 w 9152792"/>
              <a:gd name="connsiteY0" fmla="*/ 0 h 483577"/>
              <a:gd name="connsiteX1" fmla="*/ 693310 w 9152792"/>
              <a:gd name="connsiteY1" fmla="*/ 0 h 483577"/>
              <a:gd name="connsiteX2" fmla="*/ 0 w 9152792"/>
              <a:gd name="connsiteY2" fmla="*/ 483577 h 483577"/>
              <a:gd name="connsiteX0" fmla="*/ 9152793 w 9152793"/>
              <a:gd name="connsiteY0" fmla="*/ 0 h 483577"/>
              <a:gd name="connsiteX1" fmla="*/ 693311 w 9152793"/>
              <a:gd name="connsiteY1" fmla="*/ 0 h 483577"/>
              <a:gd name="connsiteX2" fmla="*/ 1 w 9152793"/>
              <a:gd name="connsiteY2" fmla="*/ 483577 h 483577"/>
              <a:gd name="connsiteX0" fmla="*/ 9152794 w 9152794"/>
              <a:gd name="connsiteY0" fmla="*/ 0 h 483577"/>
              <a:gd name="connsiteX1" fmla="*/ 693312 w 9152794"/>
              <a:gd name="connsiteY1" fmla="*/ 0 h 483577"/>
              <a:gd name="connsiteX2" fmla="*/ 2 w 9152794"/>
              <a:gd name="connsiteY2" fmla="*/ 483577 h 483577"/>
              <a:gd name="connsiteX0" fmla="*/ 9152794 w 9152794"/>
              <a:gd name="connsiteY0" fmla="*/ 0 h 483577"/>
              <a:gd name="connsiteX1" fmla="*/ 693312 w 9152794"/>
              <a:gd name="connsiteY1" fmla="*/ 0 h 483577"/>
              <a:gd name="connsiteX2" fmla="*/ 2 w 9152794"/>
              <a:gd name="connsiteY2" fmla="*/ 483577 h 483577"/>
              <a:gd name="connsiteX0" fmla="*/ 9152793 w 9152793"/>
              <a:gd name="connsiteY0" fmla="*/ 0 h 483577"/>
              <a:gd name="connsiteX1" fmla="*/ 1194093 w 9152793"/>
              <a:gd name="connsiteY1" fmla="*/ 0 h 483577"/>
              <a:gd name="connsiteX2" fmla="*/ 1 w 9152793"/>
              <a:gd name="connsiteY2" fmla="*/ 483577 h 483577"/>
              <a:gd name="connsiteX0" fmla="*/ 9152793 w 9152793"/>
              <a:gd name="connsiteY0" fmla="*/ 6 h 483583"/>
              <a:gd name="connsiteX1" fmla="*/ 1194093 w 9152793"/>
              <a:gd name="connsiteY1" fmla="*/ 6 h 483583"/>
              <a:gd name="connsiteX2" fmla="*/ 1 w 9152793"/>
              <a:gd name="connsiteY2" fmla="*/ 483583 h 483583"/>
            </a:gdLst>
            <a:ahLst/>
            <a:cxnLst>
              <a:cxn ang="0">
                <a:pos x="connsiteX0" y="connsiteY0"/>
              </a:cxn>
              <a:cxn ang="0">
                <a:pos x="connsiteX1" y="connsiteY1"/>
              </a:cxn>
              <a:cxn ang="0">
                <a:pos x="connsiteX2" y="connsiteY2"/>
              </a:cxn>
            </a:cxnLst>
            <a:rect l="l" t="t" r="r" b="b"/>
            <a:pathLst>
              <a:path w="9152793" h="483583">
                <a:moveTo>
                  <a:pt x="9152793" y="6"/>
                </a:moveTo>
                <a:lnTo>
                  <a:pt x="1194093" y="6"/>
                </a:lnTo>
                <a:cubicBezTo>
                  <a:pt x="307457" y="-1924"/>
                  <a:pt x="-547" y="422221"/>
                  <a:pt x="1" y="483583"/>
                </a:cubicBezTo>
              </a:path>
            </a:pathLst>
          </a:custGeom>
          <a:noFill/>
          <a:ln w="25400">
            <a:solidFill>
              <a:srgbClr val="C5C4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prstClr val="white"/>
              </a:solidFill>
            </a:endParaRPr>
          </a:p>
        </p:txBody>
      </p:sp>
      <p:sp>
        <p:nvSpPr>
          <p:cNvPr id="19" name="TextBox 18"/>
          <p:cNvSpPr txBox="1"/>
          <p:nvPr userDrawn="1"/>
        </p:nvSpPr>
        <p:spPr>
          <a:xfrm>
            <a:off x="7032813" y="6643301"/>
            <a:ext cx="304800" cy="138499"/>
          </a:xfrm>
          <a:prstGeom prst="rect">
            <a:avLst/>
          </a:prstGeom>
          <a:noFill/>
        </p:spPr>
        <p:txBody>
          <a:bodyPr wrap="square" lIns="0" tIns="0" rIns="0" bIns="0" rtlCol="0" anchor="b" anchorCtr="0">
            <a:spAutoFit/>
          </a:bodyPr>
          <a:lstStyle>
            <a:defPPr>
              <a:defRPr lang="fr-FR"/>
            </a:defPPr>
            <a:lvl1pPr algn="r">
              <a:defRPr lang="en-US" sz="900" smtClean="0">
                <a:solidFill>
                  <a:srgbClr val="717073"/>
                </a:solidFill>
              </a:defRPr>
            </a:lvl1pPr>
          </a:lstStyle>
          <a:p>
            <a:pPr algn="r"/>
            <a:fld id="{BB2AA77B-7D50-4B51-993C-368DE770222F}" type="slidenum">
              <a:rPr/>
              <a:pPr algn="r"/>
              <a:t>‹Nº›</a:t>
            </a:fld>
            <a:endParaRPr dirty="0"/>
          </a:p>
        </p:txBody>
      </p:sp>
    </p:spTree>
    <p:extLst>
      <p:ext uri="{BB962C8B-B14F-4D97-AF65-F5344CB8AC3E}">
        <p14:creationId xmlns:p14="http://schemas.microsoft.com/office/powerpoint/2010/main" val="349843036"/>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Modifiez le style du titre</a:t>
            </a:r>
            <a:endParaRPr lang="fr-FR" dirty="0"/>
          </a:p>
        </p:txBody>
      </p:sp>
      <p:sp>
        <p:nvSpPr>
          <p:cNvPr id="3" name="Espace réservé du contenu 2"/>
          <p:cNvSpPr>
            <a:spLocks noGrp="1"/>
          </p:cNvSpPr>
          <p:nvPr>
            <p:ph idx="1"/>
          </p:nvPr>
        </p:nvSpPr>
        <p:spPr>
          <a:xfrm>
            <a:off x="430823" y="1337542"/>
            <a:ext cx="8466825" cy="4707657"/>
          </a:xfrm>
        </p:spPr>
        <p:txBody>
          <a:body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Tree>
    <p:extLst>
      <p:ext uri="{BB962C8B-B14F-4D97-AF65-F5344CB8AC3E}">
        <p14:creationId xmlns:p14="http://schemas.microsoft.com/office/powerpoint/2010/main" val="1297670252"/>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4406900"/>
            <a:ext cx="7772400" cy="615553"/>
          </a:xfrm>
        </p:spPr>
        <p:txBody>
          <a:bodyPr anchor="t"/>
          <a:lstStyle>
            <a:lvl1pPr algn="l">
              <a:lnSpc>
                <a:spcPct val="100000"/>
              </a:lnSpc>
              <a:defRPr sz="4000" b="1" cap="none" baseline="0">
                <a:solidFill>
                  <a:srgbClr val="C5C43C"/>
                </a:solidFill>
              </a:defRPr>
            </a:lvl1pPr>
          </a:lstStyle>
          <a:p>
            <a:r>
              <a:rPr lang="fr-FR" dirty="0" smtClean="0"/>
              <a:t>Modifiez le style du titre</a:t>
            </a:r>
            <a:endParaRPr lang="fr-FR" dirty="0"/>
          </a:p>
        </p:txBody>
      </p:sp>
      <p:sp>
        <p:nvSpPr>
          <p:cNvPr id="3" name="Espace réservé du texte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dirty="0" smtClean="0"/>
              <a:t>Modifiez les styles du texte du masque</a:t>
            </a:r>
          </a:p>
        </p:txBody>
      </p:sp>
    </p:spTree>
    <p:extLst>
      <p:ext uri="{BB962C8B-B14F-4D97-AF65-F5344CB8AC3E}">
        <p14:creationId xmlns:p14="http://schemas.microsoft.com/office/powerpoint/2010/main" val="2372002984"/>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smtClean="0"/>
              <a:t>Modifiez le style du titre</a:t>
            </a:r>
            <a:endParaRPr lang="fr-FR"/>
          </a:p>
        </p:txBody>
      </p:sp>
      <p:sp>
        <p:nvSpPr>
          <p:cNvPr id="3" name="Espace réservé du texte 2"/>
          <p:cNvSpPr>
            <a:spLocks noGrp="1"/>
          </p:cNvSpPr>
          <p:nvPr>
            <p:ph type="body" idx="1"/>
          </p:nvPr>
        </p:nvSpPr>
        <p:spPr>
          <a:xfrm>
            <a:off x="457200" y="1535113"/>
            <a:ext cx="4040188" cy="639762"/>
          </a:xfrm>
        </p:spPr>
        <p:txBody>
          <a:bodyPr anchor="b"/>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4" name="Espace réservé du contenu 3"/>
          <p:cNvSpPr>
            <a:spLocks noGrp="1"/>
          </p:cNvSpPr>
          <p:nvPr>
            <p:ph sz="half" idx="2"/>
          </p:nvPr>
        </p:nvSpPr>
        <p:spPr>
          <a:xfrm>
            <a:off x="457200" y="2174874"/>
            <a:ext cx="4040188" cy="3768725"/>
          </a:xfrm>
        </p:spPr>
        <p:txBody>
          <a:bodyPr/>
          <a:lstStyle>
            <a:lvl1pPr>
              <a:defRPr sz="2000"/>
            </a:lvl1pPr>
            <a:lvl2pPr>
              <a:defRPr sz="1800"/>
            </a:lvl2pPr>
            <a:lvl3pPr>
              <a:defRPr sz="1600"/>
            </a:lvl3pPr>
            <a:lvl4pPr>
              <a:defRPr sz="1400"/>
            </a:lvl4pPr>
            <a:lvl5pPr>
              <a:defRPr sz="1400"/>
            </a:lvl5pPr>
            <a:lvl6pPr>
              <a:defRPr sz="1600"/>
            </a:lvl6pPr>
            <a:lvl7pPr>
              <a:defRPr sz="1600"/>
            </a:lvl7pPr>
            <a:lvl8pPr>
              <a:defRPr sz="1600"/>
            </a:lvl8pPr>
            <a:lvl9pPr>
              <a:defRPr sz="16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5" name="Espace réservé du texte 4"/>
          <p:cNvSpPr>
            <a:spLocks noGrp="1"/>
          </p:cNvSpPr>
          <p:nvPr>
            <p:ph type="body" sz="quarter" idx="3"/>
          </p:nvPr>
        </p:nvSpPr>
        <p:spPr>
          <a:xfrm>
            <a:off x="4645025" y="1535113"/>
            <a:ext cx="4041775" cy="639762"/>
          </a:xfrm>
        </p:spPr>
        <p:txBody>
          <a:bodyPr anchor="b"/>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6" name="Espace réservé du contenu 5"/>
          <p:cNvSpPr>
            <a:spLocks noGrp="1"/>
          </p:cNvSpPr>
          <p:nvPr>
            <p:ph sz="quarter" idx="4"/>
          </p:nvPr>
        </p:nvSpPr>
        <p:spPr>
          <a:xfrm>
            <a:off x="4645025" y="2174874"/>
            <a:ext cx="4041775" cy="3768725"/>
          </a:xfrm>
        </p:spPr>
        <p:txBody>
          <a:bodyPr/>
          <a:lstStyle>
            <a:lvl1pPr>
              <a:defRPr sz="2000"/>
            </a:lvl1pPr>
            <a:lvl2pPr>
              <a:defRPr sz="1800"/>
            </a:lvl2pPr>
            <a:lvl3pPr>
              <a:defRPr sz="1600"/>
            </a:lvl3pPr>
            <a:lvl4pPr>
              <a:defRPr sz="1400"/>
            </a:lvl4pPr>
            <a:lvl5pPr>
              <a:defRPr sz="14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Tree>
    <p:extLst>
      <p:ext uri="{BB962C8B-B14F-4D97-AF65-F5344CB8AC3E}">
        <p14:creationId xmlns:p14="http://schemas.microsoft.com/office/powerpoint/2010/main" val="1100032135"/>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Tree>
    <p:extLst>
      <p:ext uri="{BB962C8B-B14F-4D97-AF65-F5344CB8AC3E}">
        <p14:creationId xmlns:p14="http://schemas.microsoft.com/office/powerpoint/2010/main" val="1352873397"/>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596216117"/>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709613" y="361950"/>
            <a:ext cx="7758112" cy="576263"/>
          </a:xfrm>
        </p:spPr>
        <p:txBody>
          <a:bodyPr/>
          <a:lstStyle/>
          <a:p>
            <a:r>
              <a:rPr lang="en-US" smtClean="0"/>
              <a:t>Click to edit Master title style</a:t>
            </a:r>
            <a:endParaRPr lang="en-GB"/>
          </a:p>
        </p:txBody>
      </p:sp>
      <p:sp>
        <p:nvSpPr>
          <p:cNvPr id="3" name="Table Placeholder 2"/>
          <p:cNvSpPr>
            <a:spLocks noGrp="1"/>
          </p:cNvSpPr>
          <p:nvPr>
            <p:ph type="tbl" idx="1"/>
          </p:nvPr>
        </p:nvSpPr>
        <p:spPr>
          <a:xfrm>
            <a:off x="709613" y="1327151"/>
            <a:ext cx="7672387" cy="4692650"/>
          </a:xfrm>
        </p:spPr>
        <p:txBody>
          <a:bodyPr/>
          <a:lstStyle/>
          <a:p>
            <a:pPr lvl="0"/>
            <a:endParaRPr lang="en-GB" noProof="0" dirty="0" smtClean="0"/>
          </a:p>
        </p:txBody>
      </p:sp>
    </p:spTree>
    <p:extLst>
      <p:ext uri="{BB962C8B-B14F-4D97-AF65-F5344CB8AC3E}">
        <p14:creationId xmlns:p14="http://schemas.microsoft.com/office/powerpoint/2010/main" val="496395064"/>
      </p:ext>
    </p:extLst>
  </p:cSld>
  <p:clrMapOvr>
    <a:masterClrMapping/>
  </p:clrMapOvr>
  <p:transition/>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13_Title and Content">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2"/>
            </p:custDataLst>
            <p:extLst/>
          </p:nvPr>
        </p:nvGraphicFramePr>
        <p:xfrm>
          <a:off x="1469" y="1594"/>
          <a:ext cx="1465" cy="1587"/>
        </p:xfrm>
        <a:graphic>
          <a:graphicData uri="http://schemas.openxmlformats.org/presentationml/2006/ole">
            <mc:AlternateContent xmlns:mc="http://schemas.openxmlformats.org/markup-compatibility/2006">
              <mc:Choice xmlns:v="urn:schemas-microsoft-com:vml" Requires="v">
                <p:oleObj spid="_x0000_s6214" name="think-cell Folie" r:id="rId4" imgW="270" imgH="270" progId="TCLayout.ActiveDocument.1">
                  <p:embed/>
                </p:oleObj>
              </mc:Choice>
              <mc:Fallback>
                <p:oleObj name="think-cell Folie" r:id="rId4" imgW="270" imgH="270" progId="TCLayout.ActiveDocument.1">
                  <p:embed/>
                  <p:pic>
                    <p:nvPicPr>
                      <p:cNvPr id="0" name=""/>
                      <p:cNvPicPr/>
                      <p:nvPr/>
                    </p:nvPicPr>
                    <p:blipFill>
                      <a:blip r:embed="rId5"/>
                      <a:stretch>
                        <a:fillRect/>
                      </a:stretch>
                    </p:blipFill>
                    <p:spPr>
                      <a:xfrm>
                        <a:off x="1469" y="1594"/>
                        <a:ext cx="1465" cy="1587"/>
                      </a:xfrm>
                      <a:prstGeom prst="rect">
                        <a:avLst/>
                      </a:prstGeom>
                    </p:spPr>
                  </p:pic>
                </p:oleObj>
              </mc:Fallback>
            </mc:AlternateContent>
          </a:graphicData>
        </a:graphic>
      </p:graphicFrame>
      <p:sp>
        <p:nvSpPr>
          <p:cNvPr id="2" name="Title 1"/>
          <p:cNvSpPr>
            <a:spLocks noGrp="1"/>
          </p:cNvSpPr>
          <p:nvPr>
            <p:ph type="title"/>
          </p:nvPr>
        </p:nvSpPr>
        <p:spPr>
          <a:xfrm>
            <a:off x="402382" y="404664"/>
            <a:ext cx="7409981" cy="864096"/>
          </a:xfrm>
        </p:spPr>
        <p:txBody>
          <a:bodyPr/>
          <a:lstStyle>
            <a:lvl1pPr>
              <a:defRPr>
                <a:solidFill>
                  <a:schemeClr val="bg1"/>
                </a:solidFill>
              </a:defRPr>
            </a:lvl1pPr>
          </a:lstStyle>
          <a:p>
            <a:r>
              <a:rPr lang="en-US" dirty="0" smtClean="0"/>
              <a:t>Click to edit Master title style</a:t>
            </a:r>
            <a:endParaRPr lang="en-US" dirty="0"/>
          </a:p>
        </p:txBody>
      </p:sp>
      <p:sp>
        <p:nvSpPr>
          <p:cNvPr id="3" name="Content Placeholder 2"/>
          <p:cNvSpPr>
            <a:spLocks noGrp="1"/>
          </p:cNvSpPr>
          <p:nvPr>
            <p:ph idx="1"/>
          </p:nvPr>
        </p:nvSpPr>
        <p:spPr>
          <a:xfrm>
            <a:off x="395537" y="1412783"/>
            <a:ext cx="8496944" cy="4713387"/>
          </a:xfrm>
        </p:spPr>
        <p:txBody>
          <a:bodyPr/>
          <a:lstStyle>
            <a:lvl1pPr>
              <a:defRPr>
                <a:solidFill>
                  <a:schemeClr val="tx1"/>
                </a:solidFill>
                <a:latin typeface="BISans"/>
              </a:defRPr>
            </a:lvl1pPr>
            <a:lvl2pPr>
              <a:defRPr>
                <a:solidFill>
                  <a:schemeClr val="tx1"/>
                </a:solidFill>
                <a:latin typeface="BISans"/>
              </a:defRPr>
            </a:lvl2pPr>
            <a:lvl3pPr>
              <a:defRPr>
                <a:solidFill>
                  <a:schemeClr val="tx1"/>
                </a:solidFill>
                <a:latin typeface="BISans"/>
              </a:defRPr>
            </a:lvl3pPr>
            <a:lvl4pPr>
              <a:defRPr>
                <a:solidFill>
                  <a:schemeClr val="tx1"/>
                </a:solidFill>
                <a:latin typeface="BISans"/>
              </a:defRPr>
            </a:lvl4pPr>
            <a:lvl5pPr>
              <a:defRPr>
                <a:solidFill>
                  <a:schemeClr val="tx1"/>
                </a:solidFill>
                <a:latin typeface="BISans"/>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Footer Placeholder 4"/>
          <p:cNvSpPr>
            <a:spLocks noGrp="1"/>
          </p:cNvSpPr>
          <p:nvPr>
            <p:ph type="ftr" sz="quarter" idx="11"/>
          </p:nvPr>
        </p:nvSpPr>
        <p:spPr>
          <a:xfrm>
            <a:off x="3284581" y="6492470"/>
            <a:ext cx="3240360" cy="286998"/>
          </a:xfrm>
          <a:prstGeom prst="rect">
            <a:avLst/>
          </a:prstGeom>
          <a:solidFill>
            <a:schemeClr val="bg1"/>
          </a:solidFill>
        </p:spPr>
        <p:txBody>
          <a:bodyPr vert="horz" lIns="0" tIns="0" rIns="0" bIns="0" rtlCol="0" anchor="b">
            <a:normAutofit/>
          </a:bodyPr>
          <a:lstStyle>
            <a:lvl1pPr>
              <a:defRPr lang="en-GB" sz="1000" dirty="0">
                <a:solidFill>
                  <a:prstClr val="black">
                    <a:tint val="75000"/>
                  </a:prstClr>
                </a:solidFill>
                <a:latin typeface="BISans"/>
                <a:cs typeface="BISans"/>
              </a:defRPr>
            </a:lvl1pPr>
          </a:lstStyle>
          <a:p>
            <a:pPr>
              <a:spcBef>
                <a:spcPct val="20000"/>
              </a:spcBef>
              <a:buFont typeface="Arial" pitchFamily="34" charset="0"/>
              <a:buNone/>
            </a:pPr>
            <a:r>
              <a:rPr lang="en-US" dirty="0" smtClean="0"/>
              <a:t>TALT Oncology Nov 2014                                                                                                              CONFIDENTIAL</a:t>
            </a:r>
            <a:endParaRPr lang="en-US" dirty="0"/>
          </a:p>
        </p:txBody>
      </p:sp>
      <p:sp>
        <p:nvSpPr>
          <p:cNvPr id="8" name="Text Placeholder 7"/>
          <p:cNvSpPr>
            <a:spLocks noGrp="1"/>
          </p:cNvSpPr>
          <p:nvPr>
            <p:ph type="body" sz="quarter" idx="13" hasCustomPrompt="1"/>
          </p:nvPr>
        </p:nvSpPr>
        <p:spPr>
          <a:xfrm>
            <a:off x="395538" y="6165304"/>
            <a:ext cx="6921491" cy="288032"/>
          </a:xfrm>
          <a:solidFill>
            <a:schemeClr val="bg1"/>
          </a:solidFill>
        </p:spPr>
        <p:txBody>
          <a:bodyPr vert="horz" lIns="0" tIns="0" rIns="0" bIns="0" rtlCol="0" anchor="b"/>
          <a:lstStyle>
            <a:lvl1pPr marL="0" indent="0">
              <a:buNone/>
              <a:defRPr lang="en-US" sz="1000" dirty="0" smtClean="0">
                <a:solidFill>
                  <a:prstClr val="black">
                    <a:tint val="75000"/>
                  </a:prstClr>
                </a:solidFill>
                <a:cs typeface="BISans"/>
              </a:defRPr>
            </a:lvl1pPr>
            <a:lvl2pPr>
              <a:defRPr lang="en-US" sz="1800" dirty="0" smtClean="0">
                <a:latin typeface="+mn-lt"/>
              </a:defRPr>
            </a:lvl2pPr>
            <a:lvl3pPr>
              <a:defRPr lang="en-US" sz="1800" dirty="0" smtClean="0">
                <a:latin typeface="+mn-lt"/>
              </a:defRPr>
            </a:lvl3pPr>
            <a:lvl4pPr>
              <a:defRPr lang="en-US" sz="1800" dirty="0" smtClean="0">
                <a:latin typeface="+mn-lt"/>
              </a:defRPr>
            </a:lvl4pPr>
            <a:lvl5pPr>
              <a:defRPr lang="en-US" sz="1800" dirty="0">
                <a:latin typeface="+mn-lt"/>
              </a:defRPr>
            </a:lvl5pPr>
          </a:lstStyle>
          <a:p>
            <a:pPr marL="0" lvl="0"/>
            <a:r>
              <a:rPr lang="en-US" dirty="0" smtClean="0"/>
              <a:t>Note:</a:t>
            </a:r>
            <a:br>
              <a:rPr lang="en-US" dirty="0" smtClean="0"/>
            </a:br>
            <a:r>
              <a:rPr lang="en-US" dirty="0" smtClean="0"/>
              <a:t>Source:</a:t>
            </a:r>
          </a:p>
        </p:txBody>
      </p:sp>
    </p:spTree>
    <p:extLst>
      <p:ext uri="{BB962C8B-B14F-4D97-AF65-F5344CB8AC3E}">
        <p14:creationId xmlns:p14="http://schemas.microsoft.com/office/powerpoint/2010/main" val="1726987325"/>
      </p:ext>
    </p:extLst>
  </p:cSld>
  <p:clrMapOvr>
    <a:masterClrMapping/>
  </p:clrMapOvr>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lvl1pPr>
              <a:spcAft>
                <a:spcPts val="300"/>
              </a:spcAft>
              <a:defRPr/>
            </a:lvl1pPr>
            <a:lvl2pPr>
              <a:spcAft>
                <a:spcPts val="300"/>
              </a:spcAft>
              <a:defRPr/>
            </a:lvl2pPr>
            <a:lvl3pPr>
              <a:spcAft>
                <a:spcPts val="300"/>
              </a:spcAft>
              <a:defRPr/>
            </a:lvl3pPr>
            <a:lvl4pPr>
              <a:spcAft>
                <a:spcPts val="300"/>
              </a:spcAft>
              <a:defRPr/>
            </a:lvl4pPr>
            <a:lvl5pPr>
              <a:spcAft>
                <a:spcPts val="300"/>
              </a:spcAf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Title 5"/>
          <p:cNvSpPr>
            <a:spLocks noGrp="1"/>
          </p:cNvSpPr>
          <p:nvPr>
            <p:ph type="title"/>
          </p:nvPr>
        </p:nvSpPr>
        <p:spPr/>
        <p:txBody>
          <a:bodyPr/>
          <a:lstStyle/>
          <a:p>
            <a:r>
              <a:rPr lang="en-US" smtClean="0"/>
              <a:t>Click to edit Master title style</a:t>
            </a:r>
            <a:endParaRPr lang="en-GB"/>
          </a:p>
        </p:txBody>
      </p:sp>
      <p:sp>
        <p:nvSpPr>
          <p:cNvPr id="11" name="Text Placeholder 2"/>
          <p:cNvSpPr>
            <a:spLocks noGrp="1"/>
          </p:cNvSpPr>
          <p:nvPr>
            <p:ph type="body" sz="quarter" idx="13"/>
          </p:nvPr>
        </p:nvSpPr>
        <p:spPr>
          <a:xfrm>
            <a:off x="395288" y="6266688"/>
            <a:ext cx="4068000" cy="402400"/>
          </a:xfrm>
        </p:spPr>
        <p:txBody>
          <a:bodyPr anchor="b" anchorCtr="0"/>
          <a:lstStyle>
            <a:lvl1pPr marL="0" indent="0">
              <a:spcAft>
                <a:spcPts val="0"/>
              </a:spcAft>
              <a:buFont typeface="Arial" panose="020B0604020202020204" pitchFamily="34" charset="0"/>
              <a:buNone/>
              <a:defRPr sz="1000"/>
            </a:lvl1pPr>
            <a:lvl2pPr marL="0" indent="0">
              <a:spcAft>
                <a:spcPts val="0"/>
              </a:spcAft>
              <a:buFont typeface="Arial" panose="020B0604020202020204" pitchFamily="34" charset="0"/>
              <a:buNone/>
              <a:defRPr sz="1000"/>
            </a:lvl2pPr>
            <a:lvl3pPr marL="0" indent="0">
              <a:spcAft>
                <a:spcPts val="0"/>
              </a:spcAft>
              <a:buFont typeface="Arial" panose="020B0604020202020204" pitchFamily="34" charset="0"/>
              <a:buNone/>
              <a:defRPr sz="1000"/>
            </a:lvl3pPr>
            <a:lvl4pPr marL="0" indent="0">
              <a:spcAft>
                <a:spcPts val="0"/>
              </a:spcAft>
              <a:buFont typeface="Arial" panose="020B0604020202020204" pitchFamily="34" charset="0"/>
              <a:buNone/>
              <a:defRPr sz="1000"/>
            </a:lvl4pPr>
            <a:lvl5pPr marL="0" indent="0">
              <a:spcAft>
                <a:spcPts val="0"/>
              </a:spcAft>
              <a:buFont typeface="Arial" panose="020B0604020202020204" pitchFamily="34" charset="0"/>
              <a:buNone/>
              <a:defRPr sz="1000"/>
            </a:lvl5pPr>
          </a:lstStyle>
          <a:p>
            <a:pPr lvl="0"/>
            <a:endParaRPr lang="en-GB" dirty="0"/>
          </a:p>
        </p:txBody>
      </p:sp>
      <p:sp>
        <p:nvSpPr>
          <p:cNvPr id="12" name="Text Placeholder 2"/>
          <p:cNvSpPr>
            <a:spLocks noGrp="1"/>
          </p:cNvSpPr>
          <p:nvPr>
            <p:ph type="body" sz="quarter" idx="14"/>
          </p:nvPr>
        </p:nvSpPr>
        <p:spPr>
          <a:xfrm>
            <a:off x="4680713" y="6266688"/>
            <a:ext cx="4068000" cy="402400"/>
          </a:xfrm>
        </p:spPr>
        <p:txBody>
          <a:bodyPr anchor="b" anchorCtr="0"/>
          <a:lstStyle>
            <a:lvl1pPr marL="0" indent="0" algn="r">
              <a:spcAft>
                <a:spcPts val="0"/>
              </a:spcAft>
              <a:buFont typeface="Arial" panose="020B0604020202020204" pitchFamily="34" charset="0"/>
              <a:buNone/>
              <a:defRPr sz="1000"/>
            </a:lvl1pPr>
            <a:lvl2pPr marL="0" indent="0">
              <a:spcAft>
                <a:spcPts val="0"/>
              </a:spcAft>
              <a:buFont typeface="Arial" panose="020B0604020202020204" pitchFamily="34" charset="0"/>
              <a:buNone/>
              <a:defRPr sz="1000"/>
            </a:lvl2pPr>
            <a:lvl3pPr marL="0" indent="0">
              <a:spcAft>
                <a:spcPts val="0"/>
              </a:spcAft>
              <a:buFont typeface="Arial" panose="020B0604020202020204" pitchFamily="34" charset="0"/>
              <a:buNone/>
              <a:defRPr sz="1000"/>
            </a:lvl3pPr>
            <a:lvl4pPr marL="0" indent="0">
              <a:spcAft>
                <a:spcPts val="0"/>
              </a:spcAft>
              <a:buFont typeface="Arial" panose="020B0604020202020204" pitchFamily="34" charset="0"/>
              <a:buNone/>
              <a:defRPr sz="1000"/>
            </a:lvl4pPr>
            <a:lvl5pPr marL="0" indent="0">
              <a:spcAft>
                <a:spcPts val="0"/>
              </a:spcAft>
              <a:buFont typeface="Arial" panose="020B0604020202020204" pitchFamily="34" charset="0"/>
              <a:buNone/>
              <a:defRPr sz="1000"/>
            </a:lvl5pPr>
          </a:lstStyle>
          <a:p>
            <a:pPr lvl="0"/>
            <a:endParaRPr lang="en-GB" dirty="0"/>
          </a:p>
        </p:txBody>
      </p:sp>
    </p:spTree>
    <p:extLst>
      <p:ext uri="{BB962C8B-B14F-4D97-AF65-F5344CB8AC3E}">
        <p14:creationId xmlns:p14="http://schemas.microsoft.com/office/powerpoint/2010/main" val="2235820039"/>
      </p:ext>
    </p:extLst>
  </p:cSld>
  <p:clrMapOvr>
    <a:masterClrMapping/>
  </p:clrMapOvr>
  <p:transition spd="med"/>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type="secHead" preserve="1">
  <p:cSld name="1_Section Header">
    <p:spTree>
      <p:nvGrpSpPr>
        <p:cNvPr id="1" name=""/>
        <p:cNvGrpSpPr/>
        <p:nvPr/>
      </p:nvGrpSpPr>
      <p:grpSpPr>
        <a:xfrm>
          <a:off x="0" y="0"/>
          <a:ext cx="0" cy="0"/>
          <a:chOff x="0" y="0"/>
          <a:chExt cx="0" cy="0"/>
        </a:xfrm>
      </p:grpSpPr>
      <p:sp>
        <p:nvSpPr>
          <p:cNvPr id="14" name="Rectangle 13"/>
          <p:cNvSpPr/>
          <p:nvPr userDrawn="1"/>
        </p:nvSpPr>
        <p:spPr bwMode="auto">
          <a:xfrm>
            <a:off x="-3733" y="381700"/>
            <a:ext cx="4798243" cy="1514659"/>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b="1" dirty="0" smtClean="0">
              <a:solidFill>
                <a:srgbClr val="000000"/>
              </a:solidFill>
            </a:endParaRPr>
          </a:p>
        </p:txBody>
      </p:sp>
      <p:sp>
        <p:nvSpPr>
          <p:cNvPr id="4" name="Line 13"/>
          <p:cNvSpPr>
            <a:spLocks noChangeShapeType="1"/>
          </p:cNvSpPr>
          <p:nvPr userDrawn="1"/>
        </p:nvSpPr>
        <p:spPr bwMode="auto">
          <a:xfrm>
            <a:off x="682556" y="5513328"/>
            <a:ext cx="8048693" cy="0"/>
          </a:xfrm>
          <a:prstGeom prst="line">
            <a:avLst/>
          </a:prstGeom>
          <a:noFill/>
          <a:ln w="9525">
            <a:solidFill>
              <a:schemeClr val="bg2"/>
            </a:solidFill>
            <a:round/>
            <a:headEnd/>
            <a:tailEnd/>
          </a:ln>
        </p:spPr>
        <p:txBody>
          <a:bodyPr/>
          <a:lstStyle/>
          <a:p>
            <a:pPr algn="ctr" fontAlgn="base">
              <a:spcBef>
                <a:spcPct val="0"/>
              </a:spcBef>
              <a:spcAft>
                <a:spcPct val="0"/>
              </a:spcAft>
              <a:defRPr/>
            </a:pPr>
            <a:endParaRPr kumimoji="1" lang="en-GB" dirty="0">
              <a:solidFill>
                <a:srgbClr val="000000"/>
              </a:solidFill>
            </a:endParaRPr>
          </a:p>
        </p:txBody>
      </p:sp>
      <p:sp>
        <p:nvSpPr>
          <p:cNvPr id="5" name="Rectangle 4"/>
          <p:cNvSpPr>
            <a:spLocks noChangeArrowheads="1"/>
          </p:cNvSpPr>
          <p:nvPr userDrawn="1"/>
        </p:nvSpPr>
        <p:spPr bwMode="auto">
          <a:xfrm>
            <a:off x="1874488" y="5526586"/>
            <a:ext cx="6854825" cy="363537"/>
          </a:xfrm>
          <a:prstGeom prst="rect">
            <a:avLst/>
          </a:prstGeom>
          <a:solidFill>
            <a:schemeClr val="bg2"/>
          </a:solidFill>
          <a:ln w="9525">
            <a:solidFill>
              <a:schemeClr val="bg2"/>
            </a:solidFill>
            <a:miter lim="800000"/>
            <a:headEnd/>
            <a:tailEnd/>
          </a:ln>
        </p:spPr>
        <p:txBody>
          <a:bodyPr wrap="none" anchor="ctr"/>
          <a:lstStyle/>
          <a:p>
            <a:pPr fontAlgn="base">
              <a:spcBef>
                <a:spcPct val="0"/>
              </a:spcBef>
              <a:spcAft>
                <a:spcPct val="0"/>
              </a:spcAft>
              <a:defRPr/>
            </a:pPr>
            <a:endParaRPr kumimoji="1" lang="en-US" dirty="0">
              <a:solidFill>
                <a:srgbClr val="000000"/>
              </a:solidFill>
            </a:endParaRPr>
          </a:p>
        </p:txBody>
      </p:sp>
      <p:sp>
        <p:nvSpPr>
          <p:cNvPr id="2" name="Title 1"/>
          <p:cNvSpPr>
            <a:spLocks noGrp="1"/>
          </p:cNvSpPr>
          <p:nvPr>
            <p:ph type="title"/>
          </p:nvPr>
        </p:nvSpPr>
        <p:spPr>
          <a:xfrm>
            <a:off x="682558" y="4572007"/>
            <a:ext cx="5303464" cy="613887"/>
          </a:xfrm>
        </p:spPr>
        <p:txBody>
          <a:bodyPr lIns="0" anchor="t"/>
          <a:lstStyle>
            <a:lvl1pPr algn="l" rtl="0" eaLnBrk="0" fontAlgn="base" hangingPunct="0">
              <a:spcBef>
                <a:spcPct val="0"/>
              </a:spcBef>
              <a:spcAft>
                <a:spcPct val="0"/>
              </a:spcAft>
              <a:defRPr lang="en-GB" sz="2800" b="1" cap="none" dirty="0">
                <a:solidFill>
                  <a:schemeClr val="accent1"/>
                </a:solidFill>
                <a:latin typeface="+mj-lt"/>
                <a:ea typeface="+mj-ea"/>
                <a:cs typeface="+mj-cs"/>
              </a:defRPr>
            </a:lvl1pPr>
          </a:lstStyle>
          <a:p>
            <a:r>
              <a:rPr lang="en-US" dirty="0" smtClean="0"/>
              <a:t>Click to edit Master title style</a:t>
            </a:r>
            <a:endParaRPr lang="en-GB" dirty="0"/>
          </a:p>
        </p:txBody>
      </p:sp>
      <p:sp>
        <p:nvSpPr>
          <p:cNvPr id="3" name="Text Placeholder 2"/>
          <p:cNvSpPr>
            <a:spLocks noGrp="1"/>
          </p:cNvSpPr>
          <p:nvPr>
            <p:ph type="body" idx="1"/>
          </p:nvPr>
        </p:nvSpPr>
        <p:spPr>
          <a:xfrm>
            <a:off x="682561" y="3001565"/>
            <a:ext cx="5303465" cy="1500187"/>
          </a:xfrm>
        </p:spPr>
        <p:txBody>
          <a:bodyPr anchor="b"/>
          <a:lstStyle>
            <a:lvl1pPr marL="0" indent="0" algn="l" rtl="0" eaLnBrk="1" fontAlgn="base" hangingPunct="1">
              <a:lnSpc>
                <a:spcPct val="90000"/>
              </a:lnSpc>
              <a:spcBef>
                <a:spcPts val="0"/>
              </a:spcBef>
              <a:spcAft>
                <a:spcPts val="400"/>
              </a:spcAft>
              <a:buClr>
                <a:schemeClr val="accent1"/>
              </a:buClr>
              <a:buNone/>
              <a:defRPr lang="en-US" sz="2800" b="1" kern="1200" dirty="0" smtClean="0">
                <a:solidFill>
                  <a:schemeClr val="tx1">
                    <a:tint val="75000"/>
                  </a:schemeClr>
                </a:solidFill>
                <a:latin typeface="+mn-lt"/>
                <a:ea typeface="+mn-ea"/>
                <a:cs typeface="+mn-cs"/>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smtClean="0"/>
              <a:t>Click to edit Master text styles</a:t>
            </a:r>
          </a:p>
        </p:txBody>
      </p:sp>
      <p:sp>
        <p:nvSpPr>
          <p:cNvPr id="8" name="Rectangle 7"/>
          <p:cNvSpPr/>
          <p:nvPr userDrawn="1"/>
        </p:nvSpPr>
        <p:spPr bwMode="auto">
          <a:xfrm>
            <a:off x="0" y="229301"/>
            <a:ext cx="9144000" cy="1514659"/>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b="1" dirty="0" smtClean="0">
              <a:solidFill>
                <a:srgbClr val="000000"/>
              </a:solidFill>
            </a:endParaRPr>
          </a:p>
        </p:txBody>
      </p:sp>
    </p:spTree>
    <p:extLst>
      <p:ext uri="{BB962C8B-B14F-4D97-AF65-F5344CB8AC3E}">
        <p14:creationId xmlns:p14="http://schemas.microsoft.com/office/powerpoint/2010/main" val="4212720221"/>
      </p:ext>
    </p:extLst>
  </p:cSld>
  <p:clrMapOvr>
    <a:masterClrMapping/>
  </p:clrMapOvr>
  <p:transition/>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type="secHead" preserve="1">
  <p:cSld name="2_Section Header">
    <p:spTree>
      <p:nvGrpSpPr>
        <p:cNvPr id="1" name=""/>
        <p:cNvGrpSpPr/>
        <p:nvPr/>
      </p:nvGrpSpPr>
      <p:grpSpPr>
        <a:xfrm>
          <a:off x="0" y="0"/>
          <a:ext cx="0" cy="0"/>
          <a:chOff x="0" y="0"/>
          <a:chExt cx="0" cy="0"/>
        </a:xfrm>
      </p:grpSpPr>
      <p:sp>
        <p:nvSpPr>
          <p:cNvPr id="4" name="Line 13"/>
          <p:cNvSpPr>
            <a:spLocks noChangeShapeType="1"/>
          </p:cNvSpPr>
          <p:nvPr userDrawn="1"/>
        </p:nvSpPr>
        <p:spPr bwMode="auto">
          <a:xfrm>
            <a:off x="682556" y="5513328"/>
            <a:ext cx="8048693" cy="0"/>
          </a:xfrm>
          <a:prstGeom prst="line">
            <a:avLst/>
          </a:prstGeom>
          <a:noFill/>
          <a:ln w="9525">
            <a:solidFill>
              <a:schemeClr val="bg2"/>
            </a:solidFill>
            <a:round/>
            <a:headEnd/>
            <a:tailEnd/>
          </a:ln>
        </p:spPr>
        <p:txBody>
          <a:bodyPr/>
          <a:lstStyle/>
          <a:p>
            <a:pPr algn="ctr" fontAlgn="base">
              <a:spcBef>
                <a:spcPct val="0"/>
              </a:spcBef>
              <a:spcAft>
                <a:spcPct val="0"/>
              </a:spcAft>
              <a:defRPr/>
            </a:pPr>
            <a:endParaRPr kumimoji="1" lang="en-GB" dirty="0">
              <a:solidFill>
                <a:srgbClr val="000000"/>
              </a:solidFill>
            </a:endParaRPr>
          </a:p>
        </p:txBody>
      </p:sp>
      <p:sp>
        <p:nvSpPr>
          <p:cNvPr id="5" name="Rectangle 4"/>
          <p:cNvSpPr>
            <a:spLocks noChangeArrowheads="1"/>
          </p:cNvSpPr>
          <p:nvPr userDrawn="1"/>
        </p:nvSpPr>
        <p:spPr bwMode="auto">
          <a:xfrm>
            <a:off x="1874488" y="5526586"/>
            <a:ext cx="6854825" cy="363537"/>
          </a:xfrm>
          <a:prstGeom prst="rect">
            <a:avLst/>
          </a:prstGeom>
          <a:solidFill>
            <a:schemeClr val="bg2"/>
          </a:solidFill>
          <a:ln w="9525">
            <a:solidFill>
              <a:schemeClr val="bg2"/>
            </a:solidFill>
            <a:miter lim="800000"/>
            <a:headEnd/>
            <a:tailEnd/>
          </a:ln>
        </p:spPr>
        <p:txBody>
          <a:bodyPr wrap="none" anchor="ctr"/>
          <a:lstStyle/>
          <a:p>
            <a:pPr fontAlgn="base">
              <a:spcBef>
                <a:spcPct val="0"/>
              </a:spcBef>
              <a:spcAft>
                <a:spcPct val="0"/>
              </a:spcAft>
              <a:defRPr/>
            </a:pPr>
            <a:endParaRPr kumimoji="1" lang="en-US" dirty="0">
              <a:solidFill>
                <a:srgbClr val="000000"/>
              </a:solidFill>
            </a:endParaRPr>
          </a:p>
        </p:txBody>
      </p:sp>
      <p:sp>
        <p:nvSpPr>
          <p:cNvPr id="2" name="Title 1"/>
          <p:cNvSpPr>
            <a:spLocks noGrp="1"/>
          </p:cNvSpPr>
          <p:nvPr>
            <p:ph type="title"/>
          </p:nvPr>
        </p:nvSpPr>
        <p:spPr>
          <a:xfrm>
            <a:off x="682558" y="3823813"/>
            <a:ext cx="5303464" cy="1362075"/>
          </a:xfrm>
        </p:spPr>
        <p:txBody>
          <a:bodyPr anchor="t"/>
          <a:lstStyle>
            <a:lvl1pPr algn="l" rtl="0" eaLnBrk="0" fontAlgn="base" hangingPunct="0">
              <a:spcBef>
                <a:spcPct val="0"/>
              </a:spcBef>
              <a:spcAft>
                <a:spcPct val="0"/>
              </a:spcAft>
              <a:defRPr lang="en-GB" sz="2400" b="1" cap="none" dirty="0">
                <a:solidFill>
                  <a:schemeClr val="accent1"/>
                </a:solidFill>
                <a:latin typeface="+mj-lt"/>
                <a:ea typeface="+mj-ea"/>
                <a:cs typeface="+mj-cs"/>
              </a:defRPr>
            </a:lvl1pPr>
          </a:lstStyle>
          <a:p>
            <a:r>
              <a:rPr lang="en-US" dirty="0" smtClean="0"/>
              <a:t>Click to edit Master title style</a:t>
            </a:r>
            <a:endParaRPr lang="en-GB" dirty="0"/>
          </a:p>
        </p:txBody>
      </p:sp>
      <p:sp>
        <p:nvSpPr>
          <p:cNvPr id="3" name="Text Placeholder 2"/>
          <p:cNvSpPr>
            <a:spLocks noGrp="1"/>
          </p:cNvSpPr>
          <p:nvPr>
            <p:ph type="body" idx="1"/>
          </p:nvPr>
        </p:nvSpPr>
        <p:spPr>
          <a:xfrm>
            <a:off x="682561" y="2323625"/>
            <a:ext cx="5303465" cy="1500187"/>
          </a:xfrm>
        </p:spPr>
        <p:txBody>
          <a:bodyPr anchor="b"/>
          <a:lstStyle>
            <a:lvl1pPr marL="0" indent="0" algn="l" rtl="0" eaLnBrk="1" fontAlgn="base" hangingPunct="1">
              <a:lnSpc>
                <a:spcPct val="90000"/>
              </a:lnSpc>
              <a:spcBef>
                <a:spcPts val="0"/>
              </a:spcBef>
              <a:spcAft>
                <a:spcPts val="400"/>
              </a:spcAft>
              <a:buClr>
                <a:schemeClr val="accent1"/>
              </a:buClr>
              <a:buNone/>
              <a:defRPr lang="en-US" sz="3100" b="1" kern="1200" dirty="0" smtClean="0">
                <a:solidFill>
                  <a:schemeClr val="tx1">
                    <a:tint val="75000"/>
                  </a:schemeClr>
                </a:solidFill>
                <a:latin typeface="+mn-lt"/>
                <a:ea typeface="+mn-ea"/>
                <a:cs typeface="+mn-cs"/>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smtClean="0"/>
              <a:t>Click to edit Master text styles</a:t>
            </a:r>
          </a:p>
        </p:txBody>
      </p:sp>
      <p:sp>
        <p:nvSpPr>
          <p:cNvPr id="8" name="Rectangle 7"/>
          <p:cNvSpPr/>
          <p:nvPr userDrawn="1"/>
        </p:nvSpPr>
        <p:spPr bwMode="auto">
          <a:xfrm>
            <a:off x="0" y="229301"/>
            <a:ext cx="8495414" cy="1514440"/>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b="1" dirty="0" smtClean="0">
              <a:solidFill>
                <a:srgbClr val="000000"/>
              </a:solidFill>
            </a:endParaRPr>
          </a:p>
        </p:txBody>
      </p:sp>
    </p:spTree>
    <p:extLst>
      <p:ext uri="{BB962C8B-B14F-4D97-AF65-F5344CB8AC3E}">
        <p14:creationId xmlns:p14="http://schemas.microsoft.com/office/powerpoint/2010/main" val="1630382358"/>
      </p:ext>
    </p:extLst>
  </p:cSld>
  <p:clrMapOvr>
    <a:masterClrMapping/>
  </p:clrMapOvr>
  <p:transition/>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sp>
        <p:nvSpPr>
          <p:cNvPr id="5" name="Rectangle 4"/>
          <p:cNvSpPr>
            <a:spLocks noChangeArrowheads="1"/>
          </p:cNvSpPr>
          <p:nvPr/>
        </p:nvSpPr>
        <p:spPr bwMode="auto">
          <a:xfrm>
            <a:off x="1463675" y="941394"/>
            <a:ext cx="6854825" cy="363537"/>
          </a:xfrm>
          <a:prstGeom prst="rect">
            <a:avLst/>
          </a:prstGeom>
          <a:solidFill>
            <a:schemeClr val="bg2"/>
          </a:solidFill>
          <a:ln w="9525">
            <a:solidFill>
              <a:schemeClr val="bg2"/>
            </a:solidFill>
            <a:miter lim="800000"/>
            <a:headEnd/>
            <a:tailEnd/>
          </a:ln>
          <a:effectLst/>
        </p:spPr>
        <p:txBody>
          <a:bodyPr wrap="none" anchor="ctr"/>
          <a:lstStyle/>
          <a:p>
            <a:pPr fontAlgn="base">
              <a:spcBef>
                <a:spcPct val="0"/>
              </a:spcBef>
              <a:spcAft>
                <a:spcPct val="0"/>
              </a:spcAft>
              <a:defRPr/>
            </a:pPr>
            <a:endParaRPr lang="en-GB" b="1" dirty="0">
              <a:solidFill>
                <a:srgbClr val="000000"/>
              </a:solidFill>
            </a:endParaRPr>
          </a:p>
        </p:txBody>
      </p:sp>
      <p:sp>
        <p:nvSpPr>
          <p:cNvPr id="6" name="Line 13"/>
          <p:cNvSpPr>
            <a:spLocks noChangeShapeType="1"/>
          </p:cNvSpPr>
          <p:nvPr/>
        </p:nvSpPr>
        <p:spPr bwMode="auto">
          <a:xfrm>
            <a:off x="0" y="941388"/>
            <a:ext cx="8318500" cy="0"/>
          </a:xfrm>
          <a:prstGeom prst="line">
            <a:avLst/>
          </a:prstGeom>
          <a:noFill/>
          <a:ln w="9525">
            <a:solidFill>
              <a:schemeClr val="bg2"/>
            </a:solidFill>
            <a:round/>
            <a:headEnd/>
            <a:tailEnd/>
          </a:ln>
          <a:effectLst/>
        </p:spPr>
        <p:txBody>
          <a:bodyPr/>
          <a:lstStyle/>
          <a:p>
            <a:pPr fontAlgn="base">
              <a:spcBef>
                <a:spcPct val="0"/>
              </a:spcBef>
              <a:spcAft>
                <a:spcPct val="0"/>
              </a:spcAft>
              <a:defRPr/>
            </a:pPr>
            <a:endParaRPr lang="en-GB" b="1" dirty="0">
              <a:solidFill>
                <a:srgbClr val="000000"/>
              </a:solidFill>
            </a:endParaRPr>
          </a:p>
        </p:txBody>
      </p:sp>
      <p:sp>
        <p:nvSpPr>
          <p:cNvPr id="4098" name="Rectangle 2"/>
          <p:cNvSpPr>
            <a:spLocks noGrp="1" noChangeArrowheads="1"/>
          </p:cNvSpPr>
          <p:nvPr>
            <p:ph type="ctrTitle"/>
          </p:nvPr>
        </p:nvSpPr>
        <p:spPr>
          <a:xfrm>
            <a:off x="708025" y="361957"/>
            <a:ext cx="7759700" cy="576263"/>
          </a:xfrm>
        </p:spPr>
        <p:txBody>
          <a:bodyPr/>
          <a:lstStyle>
            <a:lvl1pPr>
              <a:defRPr cap="none" baseline="0"/>
            </a:lvl1pPr>
          </a:lstStyle>
          <a:p>
            <a:r>
              <a:rPr lang="en-GB" dirty="0" smtClean="0"/>
              <a:t>Click to edit Master title style</a:t>
            </a:r>
            <a:endParaRPr lang="en-GB" dirty="0"/>
          </a:p>
        </p:txBody>
      </p:sp>
      <p:sp>
        <p:nvSpPr>
          <p:cNvPr id="8" name="Rectangle 3"/>
          <p:cNvSpPr>
            <a:spLocks noGrp="1" noChangeArrowheads="1"/>
          </p:cNvSpPr>
          <p:nvPr>
            <p:ph type="subTitle" idx="13"/>
          </p:nvPr>
        </p:nvSpPr>
        <p:spPr>
          <a:xfrm>
            <a:off x="1463675" y="944565"/>
            <a:ext cx="6687560" cy="360363"/>
          </a:xfrm>
        </p:spPr>
        <p:txBody>
          <a:bodyPr lIns="90000" tIns="10800" bIns="10800" anchor="ctr"/>
          <a:lstStyle>
            <a:lvl1pPr marL="0" indent="0">
              <a:buFontTx/>
              <a:buNone/>
              <a:defRPr sz="1600" b="1">
                <a:solidFill>
                  <a:schemeClr val="bg1"/>
                </a:solidFill>
              </a:defRPr>
            </a:lvl1pPr>
          </a:lstStyle>
          <a:p>
            <a:r>
              <a:rPr lang="en-GB" dirty="0"/>
              <a:t>Click to edit Master subtitle style</a:t>
            </a:r>
          </a:p>
        </p:txBody>
      </p:sp>
      <p:sp>
        <p:nvSpPr>
          <p:cNvPr id="9" name="Text Placeholder 2"/>
          <p:cNvSpPr>
            <a:spLocks noGrp="1"/>
          </p:cNvSpPr>
          <p:nvPr>
            <p:ph type="body" sz="quarter" idx="14"/>
          </p:nvPr>
        </p:nvSpPr>
        <p:spPr>
          <a:xfrm>
            <a:off x="708025" y="6369055"/>
            <a:ext cx="7202488" cy="488951"/>
          </a:xfrm>
        </p:spPr>
        <p:txBody>
          <a:bodyPr anchor="b"/>
          <a:lstStyle>
            <a:lvl1pPr marL="0" indent="0">
              <a:spcBef>
                <a:spcPts val="600"/>
              </a:spcBef>
              <a:buNone/>
              <a:defRPr sz="1100">
                <a:solidFill>
                  <a:schemeClr val="tx1"/>
                </a:solidFill>
              </a:defRPr>
            </a:lvl1pPr>
          </a:lstStyle>
          <a:p>
            <a:pPr lvl="0"/>
            <a:r>
              <a:rPr lang="en-US" dirty="0" smtClean="0"/>
              <a:t>Click to edit Master text styles</a:t>
            </a:r>
            <a:endParaRPr lang="en-GB" dirty="0"/>
          </a:p>
        </p:txBody>
      </p:sp>
    </p:spTree>
    <p:extLst>
      <p:ext uri="{BB962C8B-B14F-4D97-AF65-F5344CB8AC3E}">
        <p14:creationId xmlns:p14="http://schemas.microsoft.com/office/powerpoint/2010/main" val="589179476"/>
      </p:ext>
    </p:extLst>
  </p:cSld>
  <p:clrMapOvr>
    <a:masterClrMapping/>
  </p:clrMapOvr>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4" name="Rectangle 4"/>
          <p:cNvSpPr>
            <a:spLocks noChangeArrowheads="1"/>
          </p:cNvSpPr>
          <p:nvPr userDrawn="1"/>
        </p:nvSpPr>
        <p:spPr bwMode="auto">
          <a:xfrm>
            <a:off x="1463675" y="941394"/>
            <a:ext cx="6854825" cy="363537"/>
          </a:xfrm>
          <a:prstGeom prst="rect">
            <a:avLst/>
          </a:prstGeom>
          <a:solidFill>
            <a:schemeClr val="bg2"/>
          </a:solidFill>
          <a:ln w="9525">
            <a:solidFill>
              <a:schemeClr val="bg2"/>
            </a:solidFill>
            <a:miter lim="800000"/>
            <a:headEnd/>
            <a:tailEnd/>
          </a:ln>
        </p:spPr>
        <p:txBody>
          <a:bodyPr wrap="none" anchor="ctr"/>
          <a:lstStyle/>
          <a:p>
            <a:pPr fontAlgn="base">
              <a:spcBef>
                <a:spcPct val="0"/>
              </a:spcBef>
              <a:spcAft>
                <a:spcPct val="0"/>
              </a:spcAft>
              <a:defRPr/>
            </a:pPr>
            <a:endParaRPr kumimoji="1" lang="en-US" dirty="0">
              <a:solidFill>
                <a:srgbClr val="000000"/>
              </a:solidFill>
            </a:endParaRPr>
          </a:p>
        </p:txBody>
      </p:sp>
      <p:sp>
        <p:nvSpPr>
          <p:cNvPr id="5" name="Line 13"/>
          <p:cNvSpPr>
            <a:spLocks noChangeShapeType="1"/>
          </p:cNvSpPr>
          <p:nvPr userDrawn="1"/>
        </p:nvSpPr>
        <p:spPr bwMode="auto">
          <a:xfrm>
            <a:off x="0" y="941388"/>
            <a:ext cx="8318500" cy="0"/>
          </a:xfrm>
          <a:prstGeom prst="line">
            <a:avLst/>
          </a:prstGeom>
          <a:noFill/>
          <a:ln w="9525">
            <a:solidFill>
              <a:schemeClr val="bg2"/>
            </a:solidFill>
            <a:round/>
            <a:headEnd/>
            <a:tailEnd/>
          </a:ln>
        </p:spPr>
        <p:txBody>
          <a:bodyPr/>
          <a:lstStyle/>
          <a:p>
            <a:pPr fontAlgn="base">
              <a:spcBef>
                <a:spcPct val="0"/>
              </a:spcBef>
              <a:spcAft>
                <a:spcPct val="0"/>
              </a:spcAft>
              <a:defRPr/>
            </a:pPr>
            <a:endParaRPr kumimoji="1" lang="en-GB" dirty="0">
              <a:solidFill>
                <a:srgbClr val="000000"/>
              </a:solidFill>
            </a:endParaRPr>
          </a:p>
        </p:txBody>
      </p:sp>
      <p:sp>
        <p:nvSpPr>
          <p:cNvPr id="4098" name="Rectangle 2"/>
          <p:cNvSpPr>
            <a:spLocks noGrp="1" noChangeArrowheads="1"/>
          </p:cNvSpPr>
          <p:nvPr>
            <p:ph type="ctrTitle"/>
          </p:nvPr>
        </p:nvSpPr>
        <p:spPr>
          <a:xfrm>
            <a:off x="708025" y="361957"/>
            <a:ext cx="7759700" cy="576263"/>
          </a:xfrm>
        </p:spPr>
        <p:txBody>
          <a:bodyPr/>
          <a:lstStyle>
            <a:lvl1pPr>
              <a:defRPr/>
            </a:lvl1pPr>
          </a:lstStyle>
          <a:p>
            <a:r>
              <a:rPr lang="en-GB" dirty="0" smtClean="0"/>
              <a:t>Click to edit Master title style</a:t>
            </a:r>
            <a:endParaRPr lang="en-GB" dirty="0"/>
          </a:p>
        </p:txBody>
      </p:sp>
      <p:sp>
        <p:nvSpPr>
          <p:cNvPr id="10" name="Content Placeholder 2"/>
          <p:cNvSpPr>
            <a:spLocks noGrp="1"/>
          </p:cNvSpPr>
          <p:nvPr>
            <p:ph idx="10"/>
          </p:nvPr>
        </p:nvSpPr>
        <p:spPr>
          <a:xfrm>
            <a:off x="1463676" y="1668463"/>
            <a:ext cx="6831239" cy="4025900"/>
          </a:xfrm>
        </p:spPr>
        <p:txBody>
          <a:bodyPr/>
          <a:lstStyle>
            <a:lvl3pPr>
              <a:buFont typeface="Wingdings" pitchFamily="2" charset="2"/>
              <a:buChar char="§"/>
              <a:defRPr/>
            </a:lvl3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7" name="Rectangle 3"/>
          <p:cNvSpPr>
            <a:spLocks noGrp="1" noChangeArrowheads="1"/>
          </p:cNvSpPr>
          <p:nvPr>
            <p:ph type="subTitle" idx="13"/>
          </p:nvPr>
        </p:nvSpPr>
        <p:spPr>
          <a:xfrm>
            <a:off x="1463675" y="944565"/>
            <a:ext cx="6687560" cy="360363"/>
          </a:xfrm>
        </p:spPr>
        <p:txBody>
          <a:bodyPr lIns="90000" tIns="10800" bIns="10800" anchor="ctr"/>
          <a:lstStyle>
            <a:lvl1pPr marL="0" indent="0">
              <a:buFontTx/>
              <a:buNone/>
              <a:defRPr sz="1600" b="1">
                <a:solidFill>
                  <a:schemeClr val="bg1"/>
                </a:solidFill>
              </a:defRPr>
            </a:lvl1pPr>
          </a:lstStyle>
          <a:p>
            <a:r>
              <a:rPr lang="en-GB" dirty="0"/>
              <a:t>Click to edit Master subtitle style</a:t>
            </a:r>
          </a:p>
        </p:txBody>
      </p:sp>
      <p:sp>
        <p:nvSpPr>
          <p:cNvPr id="3" name="Text Placeholder 2"/>
          <p:cNvSpPr>
            <a:spLocks noGrp="1"/>
          </p:cNvSpPr>
          <p:nvPr>
            <p:ph type="body" sz="quarter" idx="14"/>
          </p:nvPr>
        </p:nvSpPr>
        <p:spPr>
          <a:xfrm>
            <a:off x="708025" y="6369055"/>
            <a:ext cx="7202488" cy="488951"/>
          </a:xfrm>
        </p:spPr>
        <p:txBody>
          <a:bodyPr anchor="b"/>
          <a:lstStyle>
            <a:lvl1pPr marL="0" indent="0">
              <a:buNone/>
              <a:defRPr sz="1100">
                <a:solidFill>
                  <a:schemeClr val="tx1"/>
                </a:solidFill>
              </a:defRPr>
            </a:lvl1pPr>
          </a:lstStyle>
          <a:p>
            <a:pPr lvl="0"/>
            <a:r>
              <a:rPr lang="en-US" dirty="0" smtClean="0"/>
              <a:t>Click to edit Master text styles</a:t>
            </a:r>
            <a:endParaRPr lang="en-GB" dirty="0"/>
          </a:p>
        </p:txBody>
      </p:sp>
    </p:spTree>
    <p:extLst>
      <p:ext uri="{BB962C8B-B14F-4D97-AF65-F5344CB8AC3E}">
        <p14:creationId xmlns:p14="http://schemas.microsoft.com/office/powerpoint/2010/main" val="4046875302"/>
      </p:ext>
    </p:extLst>
  </p:cSld>
  <p:clrMapOvr>
    <a:masterClrMapping/>
  </p:clrMapOvr>
  <p:transition/>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2"/>
            <a:ext cx="2133600" cy="365125"/>
          </a:xfrm>
          <a:prstGeom prst="rect">
            <a:avLst/>
          </a:prstGeom>
        </p:spPr>
        <p:txBody>
          <a:bodyPr/>
          <a:lstStyle/>
          <a:p>
            <a:pPr fontAlgn="base">
              <a:spcBef>
                <a:spcPct val="0"/>
              </a:spcBef>
              <a:spcAft>
                <a:spcPct val="0"/>
              </a:spcAft>
            </a:pPr>
            <a:fld id="{5F327EB2-7AC1-445A-A646-01899A03D4F8}" type="datetime1">
              <a:rPr lang="en-US" b="1" smtClean="0">
                <a:solidFill>
                  <a:srgbClr val="000000"/>
                </a:solidFill>
              </a:rPr>
              <a:pPr fontAlgn="base">
                <a:spcBef>
                  <a:spcPct val="0"/>
                </a:spcBef>
                <a:spcAft>
                  <a:spcPct val="0"/>
                </a:spcAft>
              </a:pPr>
              <a:t>6/9/2015</a:t>
            </a:fld>
            <a:endParaRPr lang="en-US" b="1" dirty="0">
              <a:solidFill>
                <a:srgbClr val="000000"/>
              </a:solidFill>
            </a:endParaRPr>
          </a:p>
        </p:txBody>
      </p:sp>
      <p:sp>
        <p:nvSpPr>
          <p:cNvPr id="3" name="Footer Placeholder 2"/>
          <p:cNvSpPr>
            <a:spLocks noGrp="1"/>
          </p:cNvSpPr>
          <p:nvPr>
            <p:ph type="ftr" sz="quarter" idx="11"/>
          </p:nvPr>
        </p:nvSpPr>
        <p:spPr>
          <a:xfrm>
            <a:off x="3124200" y="6356352"/>
            <a:ext cx="2895600" cy="365125"/>
          </a:xfrm>
          <a:prstGeom prst="rect">
            <a:avLst/>
          </a:prstGeom>
        </p:spPr>
        <p:txBody>
          <a:bodyPr/>
          <a:lstStyle/>
          <a:p>
            <a:pPr fontAlgn="base">
              <a:spcBef>
                <a:spcPct val="0"/>
              </a:spcBef>
              <a:spcAft>
                <a:spcPct val="0"/>
              </a:spcAft>
            </a:pPr>
            <a:endParaRPr lang="en-US" b="1" dirty="0">
              <a:solidFill>
                <a:srgbClr val="000000"/>
              </a:solidFill>
            </a:endParaRPr>
          </a:p>
        </p:txBody>
      </p:sp>
      <p:sp>
        <p:nvSpPr>
          <p:cNvPr id="4" name="Slide Number Placeholder 3"/>
          <p:cNvSpPr>
            <a:spLocks noGrp="1"/>
          </p:cNvSpPr>
          <p:nvPr>
            <p:ph type="sldNum" sz="quarter" idx="12"/>
          </p:nvPr>
        </p:nvSpPr>
        <p:spPr>
          <a:xfrm>
            <a:off x="6993308" y="6434240"/>
            <a:ext cx="2133600" cy="365125"/>
          </a:xfrm>
          <a:prstGeom prst="rect">
            <a:avLst/>
          </a:prstGeom>
        </p:spPr>
        <p:txBody>
          <a:bodyPr/>
          <a:lstStyle/>
          <a:p>
            <a:pPr fontAlgn="base">
              <a:spcBef>
                <a:spcPct val="0"/>
              </a:spcBef>
              <a:spcAft>
                <a:spcPct val="0"/>
              </a:spcAft>
            </a:pPr>
            <a:fld id="{730AF72B-2130-45EA-8AEA-8FAEF15A570D}" type="slidenum">
              <a:rPr lang="en-US" b="1" smtClean="0">
                <a:solidFill>
                  <a:srgbClr val="000000"/>
                </a:solidFill>
              </a:rPr>
              <a:pPr fontAlgn="base">
                <a:spcBef>
                  <a:spcPct val="0"/>
                </a:spcBef>
                <a:spcAft>
                  <a:spcPct val="0"/>
                </a:spcAft>
              </a:pPr>
              <a:t>‹Nº›</a:t>
            </a:fld>
            <a:endParaRPr lang="en-US" b="1" dirty="0">
              <a:solidFill>
                <a:srgbClr val="000000"/>
              </a:solidFill>
            </a:endParaRPr>
          </a:p>
        </p:txBody>
      </p:sp>
      <p:sp>
        <p:nvSpPr>
          <p:cNvPr id="5" name="Rectangle 3"/>
          <p:cNvSpPr>
            <a:spLocks noGrp="1" noChangeArrowheads="1"/>
          </p:cNvSpPr>
          <p:nvPr>
            <p:ph type="subTitle" idx="13" hasCustomPrompt="1"/>
          </p:nvPr>
        </p:nvSpPr>
        <p:spPr>
          <a:xfrm>
            <a:off x="1463675" y="944565"/>
            <a:ext cx="6854826" cy="360363"/>
          </a:xfrm>
        </p:spPr>
        <p:txBody>
          <a:bodyPr lIns="90000" tIns="10800" bIns="10800" anchor="ctr"/>
          <a:lstStyle>
            <a:lvl1pPr marL="0" indent="0">
              <a:buFont typeface="Arial" panose="020B0604020202020204" pitchFamily="34" charset="0"/>
              <a:buNone/>
              <a:defRPr sz="1600" b="1">
                <a:solidFill>
                  <a:schemeClr val="bg1"/>
                </a:solidFill>
              </a:defRPr>
            </a:lvl1pPr>
          </a:lstStyle>
          <a:p>
            <a:r>
              <a:rPr lang="en-GB" dirty="0" smtClean="0"/>
              <a:t>Click To Edit Master Subtitle Style</a:t>
            </a:r>
            <a:endParaRPr lang="en-GB" dirty="0"/>
          </a:p>
        </p:txBody>
      </p:sp>
    </p:spTree>
    <p:extLst>
      <p:ext uri="{BB962C8B-B14F-4D97-AF65-F5344CB8AC3E}">
        <p14:creationId xmlns:p14="http://schemas.microsoft.com/office/powerpoint/2010/main" val="1086636455"/>
      </p:ext>
    </p:extLst>
  </p:cSld>
  <p:clrMapOvr>
    <a:masterClrMapping/>
  </p:clrMapOvr>
  <p:timing>
    <p:tnLst>
      <p:par>
        <p:cT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2_Title Only">
    <p:spTree>
      <p:nvGrpSpPr>
        <p:cNvPr id="1" name=""/>
        <p:cNvGrpSpPr/>
        <p:nvPr/>
      </p:nvGrpSpPr>
      <p:grpSpPr>
        <a:xfrm>
          <a:off x="0" y="0"/>
          <a:ext cx="0" cy="0"/>
          <a:chOff x="0" y="0"/>
          <a:chExt cx="0" cy="0"/>
        </a:xfrm>
      </p:grpSpPr>
      <p:sp>
        <p:nvSpPr>
          <p:cNvPr id="2" name="Title 1"/>
          <p:cNvSpPr>
            <a:spLocks noGrp="1"/>
          </p:cNvSpPr>
          <p:nvPr>
            <p:ph type="title"/>
          </p:nvPr>
        </p:nvSpPr>
        <p:spPr>
          <a:xfrm>
            <a:off x="580029" y="274643"/>
            <a:ext cx="8147247" cy="666751"/>
          </a:xfrm>
        </p:spPr>
        <p:txBody>
          <a:bodyPr/>
          <a:lstStyle>
            <a:lvl1pPr>
              <a:defRPr sz="2000"/>
            </a:lvl1pPr>
          </a:lstStyle>
          <a:p>
            <a:r>
              <a:rPr lang="en-US" dirty="0" smtClean="0"/>
              <a:t>Click to edit Master title style</a:t>
            </a:r>
            <a:endParaRPr lang="en-GB" dirty="0"/>
          </a:p>
        </p:txBody>
      </p:sp>
      <p:sp>
        <p:nvSpPr>
          <p:cNvPr id="6" name="Text Placeholder 7"/>
          <p:cNvSpPr>
            <a:spLocks noGrp="1"/>
          </p:cNvSpPr>
          <p:nvPr>
            <p:ph type="body" sz="quarter" idx="12"/>
          </p:nvPr>
        </p:nvSpPr>
        <p:spPr>
          <a:xfrm>
            <a:off x="1446847" y="6276886"/>
            <a:ext cx="3821113" cy="325439"/>
          </a:xfrm>
        </p:spPr>
        <p:txBody>
          <a:bodyPr anchor="b"/>
          <a:lstStyle>
            <a:lvl1pPr marL="0" indent="0">
              <a:buNone/>
              <a:defRPr sz="1000"/>
            </a:lvl1pPr>
          </a:lstStyle>
          <a:p>
            <a:pPr lvl="0"/>
            <a:endParaRPr lang="en-GB" dirty="0"/>
          </a:p>
        </p:txBody>
      </p:sp>
      <p:sp>
        <p:nvSpPr>
          <p:cNvPr id="4" name="Rectangle 35"/>
          <p:cNvSpPr>
            <a:spLocks noGrp="1" noChangeArrowheads="1"/>
          </p:cNvSpPr>
          <p:nvPr>
            <p:ph type="sldNum" sz="quarter" idx="13"/>
          </p:nvPr>
        </p:nvSpPr>
        <p:spPr>
          <a:xfrm>
            <a:off x="8334385" y="938219"/>
            <a:ext cx="809625" cy="363537"/>
          </a:xfrm>
          <a:prstGeom prst="rect">
            <a:avLst/>
          </a:prstGeom>
        </p:spPr>
        <p:txBody>
          <a:bodyPr/>
          <a:lstStyle>
            <a:lvl1pPr>
              <a:defRPr/>
            </a:lvl1pPr>
          </a:lstStyle>
          <a:p>
            <a:pPr fontAlgn="base">
              <a:spcBef>
                <a:spcPct val="0"/>
              </a:spcBef>
              <a:spcAft>
                <a:spcPct val="0"/>
              </a:spcAft>
              <a:defRPr/>
            </a:pPr>
            <a:r>
              <a:rPr lang="en-GB" b="1" dirty="0">
                <a:solidFill>
                  <a:srgbClr val="969696"/>
                </a:solidFill>
              </a:rPr>
              <a:t>0</a:t>
            </a:r>
            <a:fld id="{524B3D76-BF9C-4B4D-B63F-E8DB7CB2E71E}" type="slidenum">
              <a:rPr lang="en-GB" b="1">
                <a:solidFill>
                  <a:srgbClr val="969696"/>
                </a:solidFill>
              </a:rPr>
              <a:pPr fontAlgn="base">
                <a:spcBef>
                  <a:spcPct val="0"/>
                </a:spcBef>
                <a:spcAft>
                  <a:spcPct val="0"/>
                </a:spcAft>
                <a:defRPr/>
              </a:pPr>
              <a:t>‹Nº›</a:t>
            </a:fld>
            <a:endParaRPr lang="en-GB" b="1" dirty="0">
              <a:solidFill>
                <a:srgbClr val="969696"/>
              </a:solidFill>
            </a:endParaRPr>
          </a:p>
        </p:txBody>
      </p:sp>
      <p:sp>
        <p:nvSpPr>
          <p:cNvPr id="5" name="Rectangle 39"/>
          <p:cNvSpPr>
            <a:spLocks noGrp="1" noChangeArrowheads="1"/>
          </p:cNvSpPr>
          <p:nvPr>
            <p:ph type="dt" sz="half" idx="14"/>
          </p:nvPr>
        </p:nvSpPr>
        <p:spPr>
          <a:xfrm>
            <a:off x="7573963" y="6400800"/>
            <a:ext cx="1295400" cy="457200"/>
          </a:xfrm>
          <a:prstGeom prst="rect">
            <a:avLst/>
          </a:prstGeom>
        </p:spPr>
        <p:txBody>
          <a:bodyPr/>
          <a:lstStyle>
            <a:lvl1pPr>
              <a:defRPr>
                <a:latin typeface="Arial" pitchFamily="34" charset="0"/>
                <a:cs typeface="Arial" pitchFamily="34" charset="0"/>
              </a:defRPr>
            </a:lvl1pPr>
          </a:lstStyle>
          <a:p>
            <a:pPr eaLnBrk="0" fontAlgn="base" hangingPunct="0">
              <a:spcBef>
                <a:spcPct val="0"/>
              </a:spcBef>
              <a:spcAft>
                <a:spcPct val="0"/>
              </a:spcAft>
              <a:defRPr/>
            </a:pPr>
            <a:endParaRPr lang="de-DE" sz="1400" b="1">
              <a:solidFill>
                <a:srgbClr val="000000"/>
              </a:solidFill>
            </a:endParaRPr>
          </a:p>
        </p:txBody>
      </p:sp>
      <p:sp>
        <p:nvSpPr>
          <p:cNvPr id="7" name="Rectangle 3"/>
          <p:cNvSpPr>
            <a:spLocks noGrp="1" noChangeArrowheads="1"/>
          </p:cNvSpPr>
          <p:nvPr>
            <p:ph type="subTitle" idx="15" hasCustomPrompt="1"/>
          </p:nvPr>
        </p:nvSpPr>
        <p:spPr>
          <a:xfrm>
            <a:off x="1463675" y="944565"/>
            <a:ext cx="6854826" cy="360363"/>
          </a:xfrm>
        </p:spPr>
        <p:txBody>
          <a:bodyPr lIns="90000" tIns="10800" bIns="10800" anchor="ctr"/>
          <a:lstStyle>
            <a:lvl1pPr marL="0" indent="0">
              <a:buFont typeface="Arial" panose="020B0604020202020204" pitchFamily="34" charset="0"/>
              <a:buNone/>
              <a:defRPr sz="1600" b="1">
                <a:solidFill>
                  <a:schemeClr val="bg1"/>
                </a:solidFill>
              </a:defRPr>
            </a:lvl1pPr>
          </a:lstStyle>
          <a:p>
            <a:r>
              <a:rPr lang="en-GB" dirty="0" smtClean="0"/>
              <a:t>Click To Edit Master Subtitle Style</a:t>
            </a:r>
            <a:endParaRPr lang="en-GB" dirty="0"/>
          </a:p>
        </p:txBody>
      </p:sp>
    </p:spTree>
    <p:extLst>
      <p:ext uri="{BB962C8B-B14F-4D97-AF65-F5344CB8AC3E}">
        <p14:creationId xmlns:p14="http://schemas.microsoft.com/office/powerpoint/2010/main" val="3156395215"/>
      </p:ext>
    </p:extLst>
  </p:cSld>
  <p:clrMapOvr>
    <a:masterClrMapping/>
  </p:clrMapOvr>
  <p:timing>
    <p:tnLst>
      <p:par>
        <p:cT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type="title">
  <p:cSld name="שקופית כותרת">
    <p:spTree>
      <p:nvGrpSpPr>
        <p:cNvPr id="1" name=""/>
        <p:cNvGrpSpPr/>
        <p:nvPr/>
      </p:nvGrpSpPr>
      <p:grpSpPr>
        <a:xfrm>
          <a:off x="0" y="0"/>
          <a:ext cx="0" cy="0"/>
          <a:chOff x="0" y="0"/>
          <a:chExt cx="0" cy="0"/>
        </a:xfrm>
      </p:grpSpPr>
      <p:sp>
        <p:nvSpPr>
          <p:cNvPr id="2" name="כותרת 1"/>
          <p:cNvSpPr>
            <a:spLocks noGrp="1"/>
          </p:cNvSpPr>
          <p:nvPr>
            <p:ph type="ctrTitle"/>
          </p:nvPr>
        </p:nvSpPr>
        <p:spPr>
          <a:xfrm>
            <a:off x="685800" y="2130432"/>
            <a:ext cx="7772400" cy="1470025"/>
          </a:xfrm>
        </p:spPr>
        <p:txBody>
          <a:bodyPr/>
          <a:lstStyle/>
          <a:p>
            <a:r>
              <a:rPr lang="he-IL" smtClean="0"/>
              <a:t>לחץ כדי לערוך סגנון כותרת של תבנית בסיס</a:t>
            </a:r>
            <a:endParaRPr lang="he-IL"/>
          </a:p>
        </p:txBody>
      </p:sp>
      <p:sp>
        <p:nvSpPr>
          <p:cNvPr id="3" name="כותרת משנה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he-IL" smtClean="0"/>
              <a:t>לחץ כדי לערוך סגנון כותרת משנה של תבנית בסיס</a:t>
            </a:r>
            <a:endParaRPr lang="he-IL"/>
          </a:p>
        </p:txBody>
      </p:sp>
      <p:sp>
        <p:nvSpPr>
          <p:cNvPr id="4" name="Rectangle 4"/>
          <p:cNvSpPr>
            <a:spLocks noGrp="1" noChangeArrowheads="1"/>
          </p:cNvSpPr>
          <p:nvPr>
            <p:ph type="dt" sz="half" idx="10"/>
          </p:nvPr>
        </p:nvSpPr>
        <p:spPr>
          <a:xfrm>
            <a:off x="457200" y="6245225"/>
            <a:ext cx="2133600" cy="476251"/>
          </a:xfrm>
          <a:prstGeom prst="rect">
            <a:avLst/>
          </a:prstGeom>
          <a:ln/>
        </p:spPr>
        <p:txBody>
          <a:bodyPr/>
          <a:lstStyle>
            <a:lvl1pPr>
              <a:defRPr/>
            </a:lvl1pPr>
          </a:lstStyle>
          <a:p>
            <a:pPr fontAlgn="base">
              <a:spcBef>
                <a:spcPct val="0"/>
              </a:spcBef>
              <a:spcAft>
                <a:spcPct val="0"/>
              </a:spcAft>
              <a:defRPr/>
            </a:pPr>
            <a:endParaRPr lang="en-US" b="1" dirty="0">
              <a:solidFill>
                <a:srgbClr val="000000"/>
              </a:solidFill>
            </a:endParaRPr>
          </a:p>
        </p:txBody>
      </p:sp>
      <p:sp>
        <p:nvSpPr>
          <p:cNvPr id="5" name="Rectangle 5"/>
          <p:cNvSpPr>
            <a:spLocks noGrp="1" noChangeArrowheads="1"/>
          </p:cNvSpPr>
          <p:nvPr>
            <p:ph type="ftr" sz="quarter" idx="11"/>
          </p:nvPr>
        </p:nvSpPr>
        <p:spPr>
          <a:xfrm>
            <a:off x="3124200" y="6245225"/>
            <a:ext cx="2895600" cy="476251"/>
          </a:xfrm>
          <a:prstGeom prst="rect">
            <a:avLst/>
          </a:prstGeom>
          <a:ln/>
        </p:spPr>
        <p:txBody>
          <a:bodyPr/>
          <a:lstStyle>
            <a:lvl1pPr>
              <a:defRPr/>
            </a:lvl1pPr>
          </a:lstStyle>
          <a:p>
            <a:pPr fontAlgn="base">
              <a:spcBef>
                <a:spcPct val="0"/>
              </a:spcBef>
              <a:spcAft>
                <a:spcPct val="0"/>
              </a:spcAft>
              <a:defRPr/>
            </a:pPr>
            <a:endParaRPr lang="en-US" b="1" dirty="0">
              <a:solidFill>
                <a:srgbClr val="000000"/>
              </a:solidFill>
            </a:endParaRPr>
          </a:p>
        </p:txBody>
      </p:sp>
      <p:sp>
        <p:nvSpPr>
          <p:cNvPr id="6" name="Rectangle 6"/>
          <p:cNvSpPr>
            <a:spLocks noGrp="1" noChangeArrowheads="1"/>
          </p:cNvSpPr>
          <p:nvPr>
            <p:ph type="sldNum" sz="quarter" idx="12"/>
          </p:nvPr>
        </p:nvSpPr>
        <p:spPr>
          <a:xfrm>
            <a:off x="6553200" y="6245225"/>
            <a:ext cx="2133600" cy="476251"/>
          </a:xfrm>
          <a:prstGeom prst="rect">
            <a:avLst/>
          </a:prstGeom>
          <a:ln/>
        </p:spPr>
        <p:txBody>
          <a:bodyPr/>
          <a:lstStyle>
            <a:lvl1pPr>
              <a:defRPr/>
            </a:lvl1pPr>
          </a:lstStyle>
          <a:p>
            <a:pPr fontAlgn="base">
              <a:spcBef>
                <a:spcPct val="0"/>
              </a:spcBef>
              <a:spcAft>
                <a:spcPct val="0"/>
              </a:spcAft>
              <a:defRPr/>
            </a:pPr>
            <a:fld id="{589CF0A5-718C-47B1-B2DE-D53144C68974}" type="slidenum">
              <a:rPr lang="he-IL" b="1">
                <a:solidFill>
                  <a:srgbClr val="000000"/>
                </a:solidFill>
              </a:rPr>
              <a:pPr fontAlgn="base">
                <a:spcBef>
                  <a:spcPct val="0"/>
                </a:spcBef>
                <a:spcAft>
                  <a:spcPct val="0"/>
                </a:spcAft>
                <a:defRPr/>
              </a:pPr>
              <a:t>‹Nº›</a:t>
            </a:fld>
            <a:endParaRPr lang="en-US" b="1" dirty="0">
              <a:solidFill>
                <a:srgbClr val="000000"/>
              </a:solidFill>
            </a:endParaRPr>
          </a:p>
        </p:txBody>
      </p:sp>
    </p:spTree>
    <p:extLst>
      <p:ext uri="{BB962C8B-B14F-4D97-AF65-F5344CB8AC3E}">
        <p14:creationId xmlns:p14="http://schemas.microsoft.com/office/powerpoint/2010/main" val="4191015448"/>
      </p:ext>
    </p:extLst>
  </p:cSld>
  <p:clrMapOvr>
    <a:masterClrMapping/>
  </p:clrMapOvr>
  <p:transition spd="med">
    <p:wipe dir="r"/>
  </p:transition>
  <p:timing>
    <p:tnLst>
      <p:par>
        <p:cTn id="1" dur="indefinite" restart="never" nodeType="tmRoot"/>
      </p:par>
    </p:tn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3_Title Only">
    <p:spTree>
      <p:nvGrpSpPr>
        <p:cNvPr id="1" name=""/>
        <p:cNvGrpSpPr/>
        <p:nvPr/>
      </p:nvGrpSpPr>
      <p:grpSpPr>
        <a:xfrm>
          <a:off x="0" y="0"/>
          <a:ext cx="0" cy="0"/>
          <a:chOff x="0" y="0"/>
          <a:chExt cx="0" cy="0"/>
        </a:xfrm>
      </p:grpSpPr>
      <p:sp>
        <p:nvSpPr>
          <p:cNvPr id="2" name="Title 1"/>
          <p:cNvSpPr>
            <a:spLocks noGrp="1"/>
          </p:cNvSpPr>
          <p:nvPr>
            <p:ph type="title"/>
          </p:nvPr>
        </p:nvSpPr>
        <p:spPr>
          <a:xfrm>
            <a:off x="580029" y="274643"/>
            <a:ext cx="8147247" cy="666751"/>
          </a:xfrm>
        </p:spPr>
        <p:txBody>
          <a:bodyPr/>
          <a:lstStyle>
            <a:lvl1pPr>
              <a:defRPr sz="2000"/>
            </a:lvl1pPr>
          </a:lstStyle>
          <a:p>
            <a:r>
              <a:rPr lang="en-US" dirty="0" smtClean="0"/>
              <a:t>Click to edit Master title style</a:t>
            </a:r>
            <a:endParaRPr lang="en-GB" dirty="0"/>
          </a:p>
        </p:txBody>
      </p:sp>
      <p:sp>
        <p:nvSpPr>
          <p:cNvPr id="6" name="Text Placeholder 7"/>
          <p:cNvSpPr>
            <a:spLocks noGrp="1"/>
          </p:cNvSpPr>
          <p:nvPr>
            <p:ph type="body" sz="quarter" idx="12"/>
          </p:nvPr>
        </p:nvSpPr>
        <p:spPr>
          <a:xfrm>
            <a:off x="1446847" y="6276886"/>
            <a:ext cx="3821113" cy="325439"/>
          </a:xfrm>
        </p:spPr>
        <p:txBody>
          <a:bodyPr anchor="b"/>
          <a:lstStyle>
            <a:lvl1pPr marL="0" indent="0">
              <a:buNone/>
              <a:defRPr sz="1000"/>
            </a:lvl1pPr>
          </a:lstStyle>
          <a:p>
            <a:pPr lvl="0"/>
            <a:endParaRPr lang="en-GB" dirty="0"/>
          </a:p>
        </p:txBody>
      </p:sp>
      <p:sp>
        <p:nvSpPr>
          <p:cNvPr id="4" name="Rectangle 35"/>
          <p:cNvSpPr>
            <a:spLocks noGrp="1" noChangeArrowheads="1"/>
          </p:cNvSpPr>
          <p:nvPr>
            <p:ph type="sldNum" sz="quarter" idx="13"/>
          </p:nvPr>
        </p:nvSpPr>
        <p:spPr>
          <a:xfrm>
            <a:off x="8334385" y="938219"/>
            <a:ext cx="809625" cy="363537"/>
          </a:xfrm>
          <a:prstGeom prst="rect">
            <a:avLst/>
          </a:prstGeom>
        </p:spPr>
        <p:txBody>
          <a:bodyPr/>
          <a:lstStyle>
            <a:lvl1pPr>
              <a:defRPr/>
            </a:lvl1pPr>
          </a:lstStyle>
          <a:p>
            <a:pPr fontAlgn="base">
              <a:spcBef>
                <a:spcPct val="0"/>
              </a:spcBef>
              <a:spcAft>
                <a:spcPct val="0"/>
              </a:spcAft>
              <a:defRPr/>
            </a:pPr>
            <a:r>
              <a:rPr lang="en-GB" b="1" dirty="0">
                <a:solidFill>
                  <a:srgbClr val="969696"/>
                </a:solidFill>
              </a:rPr>
              <a:t>0</a:t>
            </a:r>
            <a:fld id="{524B3D76-BF9C-4B4D-B63F-E8DB7CB2E71E}" type="slidenum">
              <a:rPr lang="en-GB" b="1">
                <a:solidFill>
                  <a:srgbClr val="969696"/>
                </a:solidFill>
              </a:rPr>
              <a:pPr fontAlgn="base">
                <a:spcBef>
                  <a:spcPct val="0"/>
                </a:spcBef>
                <a:spcAft>
                  <a:spcPct val="0"/>
                </a:spcAft>
                <a:defRPr/>
              </a:pPr>
              <a:t>‹Nº›</a:t>
            </a:fld>
            <a:endParaRPr lang="en-GB" b="1" dirty="0">
              <a:solidFill>
                <a:srgbClr val="969696"/>
              </a:solidFill>
            </a:endParaRPr>
          </a:p>
        </p:txBody>
      </p:sp>
      <p:sp>
        <p:nvSpPr>
          <p:cNvPr id="5" name="Rectangle 39"/>
          <p:cNvSpPr>
            <a:spLocks noGrp="1" noChangeArrowheads="1"/>
          </p:cNvSpPr>
          <p:nvPr>
            <p:ph type="dt" sz="half" idx="14"/>
          </p:nvPr>
        </p:nvSpPr>
        <p:spPr>
          <a:xfrm>
            <a:off x="7573963" y="6400800"/>
            <a:ext cx="1295400" cy="457200"/>
          </a:xfrm>
          <a:prstGeom prst="rect">
            <a:avLst/>
          </a:prstGeom>
        </p:spPr>
        <p:txBody>
          <a:bodyPr/>
          <a:lstStyle>
            <a:lvl1pPr>
              <a:defRPr>
                <a:latin typeface="Arial" pitchFamily="34" charset="0"/>
                <a:cs typeface="Arial" pitchFamily="34" charset="0"/>
              </a:defRPr>
            </a:lvl1pPr>
          </a:lstStyle>
          <a:p>
            <a:pPr eaLnBrk="0" fontAlgn="base" hangingPunct="0">
              <a:spcBef>
                <a:spcPct val="0"/>
              </a:spcBef>
              <a:spcAft>
                <a:spcPct val="0"/>
              </a:spcAft>
              <a:defRPr/>
            </a:pPr>
            <a:endParaRPr lang="de-DE" sz="1400" b="1">
              <a:solidFill>
                <a:srgbClr val="000000"/>
              </a:solidFill>
            </a:endParaRPr>
          </a:p>
        </p:txBody>
      </p:sp>
    </p:spTree>
    <p:extLst>
      <p:ext uri="{BB962C8B-B14F-4D97-AF65-F5344CB8AC3E}">
        <p14:creationId xmlns:p14="http://schemas.microsoft.com/office/powerpoint/2010/main" val="801296505"/>
      </p:ext>
    </p:extLst>
  </p:cSld>
  <p:clrMapOvr>
    <a:masterClrMapping/>
  </p:clrMapOvr>
  <p:timing>
    <p:tnLst>
      <p:par>
        <p:cTn id="1" dur="indefinite" restart="never" nodeType="tmRoot"/>
      </p:par>
    </p:tn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457200" y="6356352"/>
            <a:ext cx="2133600" cy="365125"/>
          </a:xfrm>
          <a:prstGeom prst="rect">
            <a:avLst/>
          </a:prstGeom>
        </p:spPr>
        <p:txBody>
          <a:bodyPr/>
          <a:lstStyle/>
          <a:p>
            <a:pPr fontAlgn="base">
              <a:spcBef>
                <a:spcPct val="0"/>
              </a:spcBef>
              <a:spcAft>
                <a:spcPct val="0"/>
              </a:spcAft>
            </a:pPr>
            <a:fld id="{B5B64149-5BB6-45BE-97DE-B2F0D9FF90C5}" type="datetime1">
              <a:rPr lang="en-US" b="1" smtClean="0">
                <a:solidFill>
                  <a:srgbClr val="000000"/>
                </a:solidFill>
              </a:rPr>
              <a:pPr fontAlgn="base">
                <a:spcBef>
                  <a:spcPct val="0"/>
                </a:spcBef>
                <a:spcAft>
                  <a:spcPct val="0"/>
                </a:spcAft>
              </a:pPr>
              <a:t>6/9/2015</a:t>
            </a:fld>
            <a:endParaRPr lang="en-US" b="1" dirty="0">
              <a:solidFill>
                <a:srgbClr val="000000"/>
              </a:solidFill>
            </a:endParaRPr>
          </a:p>
        </p:txBody>
      </p:sp>
      <p:sp>
        <p:nvSpPr>
          <p:cNvPr id="4" name="Footer Placeholder 3"/>
          <p:cNvSpPr>
            <a:spLocks noGrp="1"/>
          </p:cNvSpPr>
          <p:nvPr>
            <p:ph type="ftr" sz="quarter" idx="11"/>
          </p:nvPr>
        </p:nvSpPr>
        <p:spPr>
          <a:xfrm>
            <a:off x="3124200" y="6356352"/>
            <a:ext cx="2895600" cy="365125"/>
          </a:xfrm>
          <a:prstGeom prst="rect">
            <a:avLst/>
          </a:prstGeom>
        </p:spPr>
        <p:txBody>
          <a:bodyPr/>
          <a:lstStyle/>
          <a:p>
            <a:pPr fontAlgn="base">
              <a:spcBef>
                <a:spcPct val="0"/>
              </a:spcBef>
              <a:spcAft>
                <a:spcPct val="0"/>
              </a:spcAft>
            </a:pPr>
            <a:endParaRPr lang="en-US" b="1" dirty="0">
              <a:solidFill>
                <a:srgbClr val="000000"/>
              </a:solidFill>
            </a:endParaRPr>
          </a:p>
        </p:txBody>
      </p:sp>
      <p:sp>
        <p:nvSpPr>
          <p:cNvPr id="5" name="Slide Number Placeholder 4"/>
          <p:cNvSpPr>
            <a:spLocks noGrp="1"/>
          </p:cNvSpPr>
          <p:nvPr>
            <p:ph type="sldNum" sz="quarter" idx="12"/>
          </p:nvPr>
        </p:nvSpPr>
        <p:spPr>
          <a:xfrm>
            <a:off x="6993308" y="6434240"/>
            <a:ext cx="2133600" cy="365125"/>
          </a:xfrm>
          <a:prstGeom prst="rect">
            <a:avLst/>
          </a:prstGeom>
        </p:spPr>
        <p:txBody>
          <a:bodyPr/>
          <a:lstStyle/>
          <a:p>
            <a:pPr fontAlgn="base">
              <a:spcBef>
                <a:spcPct val="0"/>
              </a:spcBef>
              <a:spcAft>
                <a:spcPct val="0"/>
              </a:spcAft>
            </a:pPr>
            <a:fld id="{730AF72B-2130-45EA-8AEA-8FAEF15A570D}" type="slidenum">
              <a:rPr lang="en-US" b="1" smtClean="0">
                <a:solidFill>
                  <a:srgbClr val="000000"/>
                </a:solidFill>
              </a:rPr>
              <a:pPr fontAlgn="base">
                <a:spcBef>
                  <a:spcPct val="0"/>
                </a:spcBef>
                <a:spcAft>
                  <a:spcPct val="0"/>
                </a:spcAft>
              </a:pPr>
              <a:t>‹Nº›</a:t>
            </a:fld>
            <a:endParaRPr lang="en-US" b="1" dirty="0">
              <a:solidFill>
                <a:srgbClr val="000000"/>
              </a:solidFill>
            </a:endParaRPr>
          </a:p>
        </p:txBody>
      </p:sp>
      <p:sp>
        <p:nvSpPr>
          <p:cNvPr id="6" name="Rectangle 3"/>
          <p:cNvSpPr>
            <a:spLocks noGrp="1" noChangeArrowheads="1"/>
          </p:cNvSpPr>
          <p:nvPr>
            <p:ph type="subTitle" idx="13" hasCustomPrompt="1"/>
          </p:nvPr>
        </p:nvSpPr>
        <p:spPr>
          <a:xfrm>
            <a:off x="1463675" y="944565"/>
            <a:ext cx="6854826" cy="360363"/>
          </a:xfrm>
        </p:spPr>
        <p:txBody>
          <a:bodyPr lIns="90000" tIns="10800" bIns="10800" anchor="ctr"/>
          <a:lstStyle>
            <a:lvl1pPr marL="0" indent="0">
              <a:buFont typeface="Arial" panose="020B0604020202020204" pitchFamily="34" charset="0"/>
              <a:buNone/>
              <a:defRPr sz="1600" b="1">
                <a:solidFill>
                  <a:schemeClr val="bg1"/>
                </a:solidFill>
              </a:defRPr>
            </a:lvl1pPr>
          </a:lstStyle>
          <a:p>
            <a:r>
              <a:rPr lang="en-GB" dirty="0" smtClean="0"/>
              <a:t>Click To Edit Master Subtitle Style</a:t>
            </a:r>
            <a:endParaRPr lang="en-GB" dirty="0"/>
          </a:p>
        </p:txBody>
      </p:sp>
    </p:spTree>
    <p:extLst>
      <p:ext uri="{BB962C8B-B14F-4D97-AF65-F5344CB8AC3E}">
        <p14:creationId xmlns:p14="http://schemas.microsoft.com/office/powerpoint/2010/main" val="1382605224"/>
      </p:ext>
    </p:extLst>
  </p:cSld>
  <p:clrMapOvr>
    <a:masterClrMapping/>
  </p:clrMapOvr>
  <p:timing>
    <p:tnLst>
      <p:par>
        <p:cT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0319" y="274643"/>
            <a:ext cx="8111243" cy="666751"/>
          </a:xfrm>
        </p:spPr>
        <p:txBody>
          <a:bodyPr/>
          <a:lstStyle>
            <a:lvl1pPr>
              <a:defRPr cap="none"/>
            </a:lvl1pPr>
          </a:lstStyle>
          <a:p>
            <a:r>
              <a:rPr lang="en-US" dirty="0" smtClean="0"/>
              <a:t>Click to edit master title style</a:t>
            </a:r>
            <a:endParaRPr lang="en-US" dirty="0"/>
          </a:p>
        </p:txBody>
      </p:sp>
      <p:sp>
        <p:nvSpPr>
          <p:cNvPr id="3" name="Content Placeholder 2"/>
          <p:cNvSpPr>
            <a:spLocks noGrp="1"/>
          </p:cNvSpPr>
          <p:nvPr>
            <p:ph idx="1"/>
          </p:nvPr>
        </p:nvSpPr>
        <p:spPr/>
        <p:txBody>
          <a:bodyPr/>
          <a:lstStyle>
            <a:lvl1pPr>
              <a:defRPr sz="1800"/>
            </a:lvl1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10"/>
          </p:nvPr>
        </p:nvSpPr>
        <p:spPr>
          <a:xfrm>
            <a:off x="457200" y="6356352"/>
            <a:ext cx="2133600" cy="365125"/>
          </a:xfrm>
          <a:prstGeom prst="rect">
            <a:avLst/>
          </a:prstGeom>
        </p:spPr>
        <p:txBody>
          <a:bodyPr/>
          <a:lstStyle/>
          <a:p>
            <a:pPr fontAlgn="base">
              <a:spcBef>
                <a:spcPct val="0"/>
              </a:spcBef>
              <a:spcAft>
                <a:spcPct val="0"/>
              </a:spcAft>
            </a:pPr>
            <a:fld id="{DF719A64-1F7E-4617-B0E0-E4D15B1A2C02}" type="datetime1">
              <a:rPr lang="en-US" b="1" smtClean="0">
                <a:solidFill>
                  <a:srgbClr val="000000"/>
                </a:solidFill>
              </a:rPr>
              <a:pPr fontAlgn="base">
                <a:spcBef>
                  <a:spcPct val="0"/>
                </a:spcBef>
                <a:spcAft>
                  <a:spcPct val="0"/>
                </a:spcAft>
              </a:pPr>
              <a:t>6/9/2015</a:t>
            </a:fld>
            <a:endParaRPr lang="en-US" b="1" dirty="0">
              <a:solidFill>
                <a:srgbClr val="000000"/>
              </a:solidFill>
            </a:endParaRPr>
          </a:p>
        </p:txBody>
      </p:sp>
      <p:sp>
        <p:nvSpPr>
          <p:cNvPr id="5" name="Footer Placeholder 4"/>
          <p:cNvSpPr>
            <a:spLocks noGrp="1"/>
          </p:cNvSpPr>
          <p:nvPr>
            <p:ph type="ftr" sz="quarter" idx="11"/>
          </p:nvPr>
        </p:nvSpPr>
        <p:spPr>
          <a:xfrm>
            <a:off x="3124200" y="6356352"/>
            <a:ext cx="2895600" cy="365125"/>
          </a:xfrm>
          <a:prstGeom prst="rect">
            <a:avLst/>
          </a:prstGeom>
        </p:spPr>
        <p:txBody>
          <a:bodyPr/>
          <a:lstStyle/>
          <a:p>
            <a:pPr fontAlgn="base">
              <a:spcBef>
                <a:spcPct val="0"/>
              </a:spcBef>
              <a:spcAft>
                <a:spcPct val="0"/>
              </a:spcAft>
            </a:pPr>
            <a:endParaRPr lang="en-US" b="1" dirty="0">
              <a:solidFill>
                <a:srgbClr val="000000"/>
              </a:solidFill>
            </a:endParaRPr>
          </a:p>
        </p:txBody>
      </p:sp>
      <p:sp>
        <p:nvSpPr>
          <p:cNvPr id="6" name="Slide Number Placeholder 5"/>
          <p:cNvSpPr>
            <a:spLocks noGrp="1"/>
          </p:cNvSpPr>
          <p:nvPr>
            <p:ph type="sldNum" sz="quarter" idx="12"/>
          </p:nvPr>
        </p:nvSpPr>
        <p:spPr>
          <a:xfrm>
            <a:off x="6993308" y="6434240"/>
            <a:ext cx="2133600" cy="365125"/>
          </a:xfrm>
          <a:prstGeom prst="rect">
            <a:avLst/>
          </a:prstGeom>
        </p:spPr>
        <p:txBody>
          <a:bodyPr/>
          <a:lstStyle/>
          <a:p>
            <a:pPr fontAlgn="base">
              <a:spcBef>
                <a:spcPct val="0"/>
              </a:spcBef>
              <a:spcAft>
                <a:spcPct val="0"/>
              </a:spcAft>
            </a:pPr>
            <a:fld id="{730AF72B-2130-45EA-8AEA-8FAEF15A570D}" type="slidenum">
              <a:rPr lang="en-US" b="1" smtClean="0">
                <a:solidFill>
                  <a:srgbClr val="000000"/>
                </a:solidFill>
              </a:rPr>
              <a:pPr fontAlgn="base">
                <a:spcBef>
                  <a:spcPct val="0"/>
                </a:spcBef>
                <a:spcAft>
                  <a:spcPct val="0"/>
                </a:spcAft>
              </a:pPr>
              <a:t>‹Nº›</a:t>
            </a:fld>
            <a:endParaRPr lang="en-US" b="1" dirty="0">
              <a:solidFill>
                <a:srgbClr val="000000"/>
              </a:solidFill>
            </a:endParaRPr>
          </a:p>
        </p:txBody>
      </p:sp>
      <p:sp>
        <p:nvSpPr>
          <p:cNvPr id="7" name="Rectangle 3"/>
          <p:cNvSpPr>
            <a:spLocks noGrp="1" noChangeArrowheads="1"/>
          </p:cNvSpPr>
          <p:nvPr>
            <p:ph type="subTitle" idx="13" hasCustomPrompt="1"/>
          </p:nvPr>
        </p:nvSpPr>
        <p:spPr>
          <a:xfrm>
            <a:off x="1463675" y="944565"/>
            <a:ext cx="6854826" cy="360363"/>
          </a:xfrm>
        </p:spPr>
        <p:txBody>
          <a:bodyPr lIns="90000" tIns="10800" bIns="10800" anchor="ctr"/>
          <a:lstStyle>
            <a:lvl1pPr marL="0" indent="0">
              <a:buFont typeface="Arial" panose="020B0604020202020204" pitchFamily="34" charset="0"/>
              <a:buNone/>
              <a:defRPr sz="1600" b="1">
                <a:solidFill>
                  <a:schemeClr val="bg1"/>
                </a:solidFill>
              </a:defRPr>
            </a:lvl1pPr>
          </a:lstStyle>
          <a:p>
            <a:r>
              <a:rPr lang="en-GB" dirty="0" smtClean="0"/>
              <a:t>Click To Edit Master Subtitle Style</a:t>
            </a:r>
            <a:endParaRPr lang="en-GB" dirty="0"/>
          </a:p>
        </p:txBody>
      </p:sp>
    </p:spTree>
    <p:extLst>
      <p:ext uri="{BB962C8B-B14F-4D97-AF65-F5344CB8AC3E}">
        <p14:creationId xmlns:p14="http://schemas.microsoft.com/office/powerpoint/2010/main" val="3188673698"/>
      </p:ext>
    </p:extLst>
  </p:cSld>
  <p:clrMapOvr>
    <a:masterClrMapping/>
  </p:clrMapOvr>
  <p:timing>
    <p:tnLst>
      <p:par>
        <p:cT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1"/>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1"/>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8" name="Rectangle 3"/>
          <p:cNvSpPr>
            <a:spLocks noGrp="1" noChangeArrowheads="1"/>
          </p:cNvSpPr>
          <p:nvPr>
            <p:ph type="subTitle" idx="13" hasCustomPrompt="1"/>
          </p:nvPr>
        </p:nvSpPr>
        <p:spPr>
          <a:xfrm>
            <a:off x="1463675" y="944565"/>
            <a:ext cx="6854826" cy="360363"/>
          </a:xfrm>
        </p:spPr>
        <p:txBody>
          <a:bodyPr lIns="90000" tIns="10800" bIns="10800" anchor="ctr"/>
          <a:lstStyle>
            <a:lvl1pPr marL="0" indent="0">
              <a:buFont typeface="Arial" panose="020B0604020202020204" pitchFamily="34" charset="0"/>
              <a:buNone/>
              <a:defRPr sz="1600" b="1">
                <a:solidFill>
                  <a:schemeClr val="bg1"/>
                </a:solidFill>
              </a:defRPr>
            </a:lvl1pPr>
          </a:lstStyle>
          <a:p>
            <a:r>
              <a:rPr lang="en-GB" dirty="0" smtClean="0"/>
              <a:t>Click To Edit Master Subtitle Style</a:t>
            </a:r>
            <a:endParaRPr lang="en-GB" dirty="0"/>
          </a:p>
        </p:txBody>
      </p:sp>
      <p:sp>
        <p:nvSpPr>
          <p:cNvPr id="9" name="Text Placeholder 2"/>
          <p:cNvSpPr>
            <a:spLocks noGrp="1"/>
          </p:cNvSpPr>
          <p:nvPr>
            <p:ph type="body" sz="quarter" idx="14"/>
          </p:nvPr>
        </p:nvSpPr>
        <p:spPr>
          <a:xfrm>
            <a:off x="708025" y="6369055"/>
            <a:ext cx="7202488" cy="488951"/>
          </a:xfrm>
        </p:spPr>
        <p:txBody>
          <a:bodyPr anchor="b"/>
          <a:lstStyle>
            <a:lvl1pPr marL="0" indent="0">
              <a:buNone/>
              <a:defRPr sz="1100">
                <a:solidFill>
                  <a:schemeClr val="tx1"/>
                </a:solidFill>
              </a:defRPr>
            </a:lvl1pPr>
          </a:lstStyle>
          <a:p>
            <a:pPr lvl="0"/>
            <a:r>
              <a:rPr lang="en-US" dirty="0" smtClean="0"/>
              <a:t>Click to edit Master text styles</a:t>
            </a:r>
            <a:endParaRPr lang="en-GB" dirty="0"/>
          </a:p>
        </p:txBody>
      </p:sp>
    </p:spTree>
    <p:extLst>
      <p:ext uri="{BB962C8B-B14F-4D97-AF65-F5344CB8AC3E}">
        <p14:creationId xmlns:p14="http://schemas.microsoft.com/office/powerpoint/2010/main" val="3926895470"/>
      </p:ext>
    </p:extLst>
  </p:cSld>
  <p:clrMapOvr>
    <a:masterClrMapping/>
  </p:clrMapOvr>
  <p:timing>
    <p:tnLst>
      <p:par>
        <p:cTn id="1" dur="indefinite" restart="never" nodeType="tmRoot"/>
      </p:par>
    </p:tn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type="blank">
  <p:cSld name="1_Blank">
    <p:spTree>
      <p:nvGrpSpPr>
        <p:cNvPr id="1" name=""/>
        <p:cNvGrpSpPr/>
        <p:nvPr/>
      </p:nvGrpSpPr>
      <p:grpSpPr>
        <a:xfrm>
          <a:off x="0" y="0"/>
          <a:ext cx="0" cy="0"/>
          <a:chOff x="0" y="0"/>
          <a:chExt cx="0" cy="0"/>
        </a:xfrm>
      </p:grpSpPr>
      <p:sp>
        <p:nvSpPr>
          <p:cNvPr id="3" name="Rectangle 39"/>
          <p:cNvSpPr>
            <a:spLocks noGrp="1" noChangeArrowheads="1"/>
          </p:cNvSpPr>
          <p:nvPr>
            <p:ph type="dt" sz="half" idx="11"/>
          </p:nvPr>
        </p:nvSpPr>
        <p:spPr>
          <a:xfrm>
            <a:off x="7573963" y="6400800"/>
            <a:ext cx="1295400" cy="457200"/>
          </a:xfrm>
          <a:prstGeom prst="rect">
            <a:avLst/>
          </a:prstGeom>
          <a:ln/>
        </p:spPr>
        <p:txBody>
          <a:bodyPr/>
          <a:lstStyle>
            <a:lvl1pPr>
              <a:defRPr/>
            </a:lvl1pPr>
          </a:lstStyle>
          <a:p>
            <a:pPr>
              <a:defRPr/>
            </a:pPr>
            <a:endParaRPr lang="de-DE">
              <a:solidFill>
                <a:srgbClr val="000000"/>
              </a:solidFill>
            </a:endParaRPr>
          </a:p>
        </p:txBody>
      </p:sp>
      <p:sp>
        <p:nvSpPr>
          <p:cNvPr id="4" name="Rectangle 40"/>
          <p:cNvSpPr>
            <a:spLocks noGrp="1" noChangeArrowheads="1"/>
          </p:cNvSpPr>
          <p:nvPr>
            <p:ph type="ftr" sz="quarter" idx="12"/>
          </p:nvPr>
        </p:nvSpPr>
        <p:spPr>
          <a:xfrm>
            <a:off x="1463675" y="6400800"/>
            <a:ext cx="3725863" cy="457200"/>
          </a:xfrm>
          <a:prstGeom prst="rect">
            <a:avLst/>
          </a:prstGeom>
          <a:ln/>
        </p:spPr>
        <p:txBody>
          <a:bodyPr/>
          <a:lstStyle>
            <a:lvl1pPr>
              <a:defRPr/>
            </a:lvl1pPr>
          </a:lstStyle>
          <a:p>
            <a:pPr>
              <a:defRPr/>
            </a:pPr>
            <a:endParaRPr lang="en-US">
              <a:solidFill>
                <a:srgbClr val="000000"/>
              </a:solidFill>
            </a:endParaRPr>
          </a:p>
        </p:txBody>
      </p:sp>
    </p:spTree>
    <p:extLst>
      <p:ext uri="{BB962C8B-B14F-4D97-AF65-F5344CB8AC3E}">
        <p14:creationId xmlns:p14="http://schemas.microsoft.com/office/powerpoint/2010/main" val="2304064921"/>
      </p:ext>
    </p:extLst>
  </p:cSld>
  <p:clrMapOvr>
    <a:masterClrMapping/>
  </p:clrMapOvr>
  <p:timing>
    <p:tnLst>
      <p:par>
        <p:cT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type="titleOnly">
  <p:cSld name="Nur Titel">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smtClean="0"/>
              <a:t>Titelmasterformat durch Klicken bearbeiten</a:t>
            </a:r>
            <a:endParaRPr lang="de-DE" dirty="0"/>
          </a:p>
        </p:txBody>
      </p:sp>
      <p:sp>
        <p:nvSpPr>
          <p:cNvPr id="3" name="Rectangle 35"/>
          <p:cNvSpPr>
            <a:spLocks noGrp="1" noChangeArrowheads="1"/>
          </p:cNvSpPr>
          <p:nvPr>
            <p:ph type="sldNum" sz="quarter" idx="10"/>
          </p:nvPr>
        </p:nvSpPr>
        <p:spPr>
          <a:xfrm>
            <a:off x="8334387" y="938221"/>
            <a:ext cx="809625" cy="363537"/>
          </a:xfrm>
          <a:prstGeom prst="rect">
            <a:avLst/>
          </a:prstGeom>
          <a:ln/>
        </p:spPr>
        <p:txBody>
          <a:bodyPr/>
          <a:lstStyle>
            <a:lvl1pPr>
              <a:defRPr/>
            </a:lvl1pPr>
          </a:lstStyle>
          <a:p>
            <a:pPr>
              <a:defRPr/>
            </a:pPr>
            <a:r>
              <a:rPr lang="en-GB" dirty="0">
                <a:solidFill>
                  <a:srgbClr val="969696"/>
                </a:solidFill>
              </a:rPr>
              <a:t>0</a:t>
            </a:r>
            <a:fld id="{49418D83-DBCB-4770-AC60-9E122A4C6015}" type="slidenum">
              <a:rPr lang="en-GB">
                <a:solidFill>
                  <a:srgbClr val="969696"/>
                </a:solidFill>
              </a:rPr>
              <a:pPr>
                <a:defRPr/>
              </a:pPr>
              <a:t>‹Nº›</a:t>
            </a:fld>
            <a:endParaRPr lang="en-GB" dirty="0">
              <a:solidFill>
                <a:srgbClr val="969696"/>
              </a:solidFill>
            </a:endParaRPr>
          </a:p>
        </p:txBody>
      </p:sp>
      <p:sp>
        <p:nvSpPr>
          <p:cNvPr id="6" name="Rectangle 20"/>
          <p:cNvSpPr>
            <a:spLocks noGrp="1" noChangeArrowheads="1"/>
          </p:cNvSpPr>
          <p:nvPr>
            <p:ph type="dt" sz="half" idx="11"/>
          </p:nvPr>
        </p:nvSpPr>
        <p:spPr>
          <a:xfrm>
            <a:off x="7573963" y="6400800"/>
            <a:ext cx="1295400" cy="457200"/>
          </a:xfrm>
          <a:prstGeom prst="rect">
            <a:avLst/>
          </a:prstGeom>
        </p:spPr>
        <p:txBody>
          <a:bodyPr/>
          <a:lstStyle>
            <a:lvl1pPr>
              <a:defRPr sz="1200" smtClean="0"/>
            </a:lvl1pPr>
          </a:lstStyle>
          <a:p>
            <a:pPr fontAlgn="base">
              <a:spcBef>
                <a:spcPct val="0"/>
              </a:spcBef>
              <a:spcAft>
                <a:spcPct val="0"/>
              </a:spcAft>
              <a:defRPr/>
            </a:pPr>
            <a:endParaRPr lang="de-DE" b="1">
              <a:solidFill>
                <a:srgbClr val="000000"/>
              </a:solidFill>
            </a:endParaRPr>
          </a:p>
        </p:txBody>
      </p:sp>
      <p:sp>
        <p:nvSpPr>
          <p:cNvPr id="7" name="Rectangle 21"/>
          <p:cNvSpPr>
            <a:spLocks noGrp="1" noChangeArrowheads="1"/>
          </p:cNvSpPr>
          <p:nvPr>
            <p:ph type="ftr" sz="quarter" idx="12"/>
          </p:nvPr>
        </p:nvSpPr>
        <p:spPr>
          <a:xfrm>
            <a:off x="1463681" y="6400800"/>
            <a:ext cx="3725863" cy="457200"/>
          </a:xfrm>
          <a:prstGeom prst="rect">
            <a:avLst/>
          </a:prstGeom>
        </p:spPr>
        <p:txBody>
          <a:bodyPr/>
          <a:lstStyle>
            <a:lvl1pPr>
              <a:defRPr sz="1200" smtClean="0"/>
            </a:lvl1pPr>
          </a:lstStyle>
          <a:p>
            <a:pPr fontAlgn="base">
              <a:spcBef>
                <a:spcPct val="0"/>
              </a:spcBef>
              <a:spcAft>
                <a:spcPct val="0"/>
              </a:spcAft>
              <a:defRPr/>
            </a:pPr>
            <a:endParaRPr lang="en-US" b="1" dirty="0">
              <a:solidFill>
                <a:srgbClr val="000000"/>
              </a:solidFill>
            </a:endParaRPr>
          </a:p>
        </p:txBody>
      </p:sp>
    </p:spTree>
    <p:extLst>
      <p:ext uri="{BB962C8B-B14F-4D97-AF65-F5344CB8AC3E}">
        <p14:creationId xmlns:p14="http://schemas.microsoft.com/office/powerpoint/2010/main" val="4028738493"/>
      </p:ext>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image" Target="../media/image1.png"/><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7.xml"/><Relationship Id="rId13" Type="http://schemas.openxmlformats.org/officeDocument/2006/relationships/slideLayout" Target="../slideLayouts/slideLayout22.xml"/><Relationship Id="rId3" Type="http://schemas.openxmlformats.org/officeDocument/2006/relationships/slideLayout" Target="../slideLayouts/slideLayout12.xml"/><Relationship Id="rId7" Type="http://schemas.openxmlformats.org/officeDocument/2006/relationships/slideLayout" Target="../slideLayouts/slideLayout16.xml"/><Relationship Id="rId12" Type="http://schemas.openxmlformats.org/officeDocument/2006/relationships/slideLayout" Target="../slideLayouts/slideLayout21.xml"/><Relationship Id="rId2" Type="http://schemas.openxmlformats.org/officeDocument/2006/relationships/slideLayout" Target="../slideLayouts/slideLayout11.xml"/><Relationship Id="rId1" Type="http://schemas.openxmlformats.org/officeDocument/2006/relationships/slideLayout" Target="../slideLayouts/slideLayout10.xml"/><Relationship Id="rId6" Type="http://schemas.openxmlformats.org/officeDocument/2006/relationships/slideLayout" Target="../slideLayouts/slideLayout15.xml"/><Relationship Id="rId11" Type="http://schemas.openxmlformats.org/officeDocument/2006/relationships/slideLayout" Target="../slideLayouts/slideLayout20.xml"/><Relationship Id="rId5" Type="http://schemas.openxmlformats.org/officeDocument/2006/relationships/slideLayout" Target="../slideLayouts/slideLayout14.xml"/><Relationship Id="rId10" Type="http://schemas.openxmlformats.org/officeDocument/2006/relationships/slideLayout" Target="../slideLayouts/slideLayout19.xml"/><Relationship Id="rId4" Type="http://schemas.openxmlformats.org/officeDocument/2006/relationships/slideLayout" Target="../slideLayouts/slideLayout13.xml"/><Relationship Id="rId9" Type="http://schemas.openxmlformats.org/officeDocument/2006/relationships/slideLayout" Target="../slideLayouts/slideLayout18.xml"/><Relationship Id="rId14"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1027" name="Picture 3" descr="D:\Dossier en cours\Publicis life brand\Afatinib\Photoshop\Font slide ss.png"/>
          <p:cNvPicPr preferRelativeResize="0">
            <a:picLocks noChangeArrowheads="1"/>
          </p:cNvPicPr>
          <p:nvPr userDrawn="1"/>
        </p:nvPicPr>
        <p:blipFill>
          <a:blip r:embed="rId11" cstate="print">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Espace réservé du titre 1"/>
          <p:cNvSpPr>
            <a:spLocks noGrp="1"/>
          </p:cNvSpPr>
          <p:nvPr>
            <p:ph type="title"/>
          </p:nvPr>
        </p:nvSpPr>
        <p:spPr>
          <a:xfrm>
            <a:off x="430823" y="346209"/>
            <a:ext cx="8550003" cy="720591"/>
          </a:xfrm>
          <a:prstGeom prst="rect">
            <a:avLst/>
          </a:prstGeom>
        </p:spPr>
        <p:txBody>
          <a:bodyPr vert="horz" wrap="square" lIns="91440" tIns="45720" rIns="91440" bIns="45720" rtlCol="0" anchor="ctr">
            <a:noAutofit/>
          </a:bodyPr>
          <a:lstStyle/>
          <a:p>
            <a:r>
              <a:rPr lang="fr-FR" dirty="0" smtClean="0"/>
              <a:t>Modifiez le style du titre</a:t>
            </a:r>
            <a:endParaRPr lang="fr-FR" dirty="0"/>
          </a:p>
        </p:txBody>
      </p:sp>
      <p:sp>
        <p:nvSpPr>
          <p:cNvPr id="3" name="Espace réservé du texte 2"/>
          <p:cNvSpPr>
            <a:spLocks noGrp="1"/>
          </p:cNvSpPr>
          <p:nvPr>
            <p:ph type="body" idx="1"/>
          </p:nvPr>
        </p:nvSpPr>
        <p:spPr>
          <a:xfrm>
            <a:off x="430823" y="1337543"/>
            <a:ext cx="7948080" cy="4294000"/>
          </a:xfrm>
          <a:prstGeom prst="rect">
            <a:avLst/>
          </a:prstGeom>
        </p:spPr>
        <p:txBody>
          <a:bodyPr vert="horz" wrap="square" lIns="91440" tIns="45720" rIns="91440" bIns="45720" rtlCol="0">
            <a:noAutofit/>
          </a:body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11" name="Forme libre 10"/>
          <p:cNvSpPr/>
          <p:nvPr/>
        </p:nvSpPr>
        <p:spPr>
          <a:xfrm>
            <a:off x="-4763" y="1134563"/>
            <a:ext cx="9148763" cy="483577"/>
          </a:xfrm>
          <a:custGeom>
            <a:avLst/>
            <a:gdLst>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16607 h 500184"/>
              <a:gd name="connsiteX1" fmla="*/ 1081454 w 9152792"/>
              <a:gd name="connsiteY1" fmla="*/ 16607 h 500184"/>
              <a:gd name="connsiteX2" fmla="*/ 0 w 9152792"/>
              <a:gd name="connsiteY2" fmla="*/ 500184 h 500184"/>
              <a:gd name="connsiteX0" fmla="*/ 9152792 w 9152792"/>
              <a:gd name="connsiteY0" fmla="*/ 12701 h 496278"/>
              <a:gd name="connsiteX1" fmla="*/ 1081454 w 9152792"/>
              <a:gd name="connsiteY1" fmla="*/ 12701 h 496278"/>
              <a:gd name="connsiteX2" fmla="*/ 0 w 9152792"/>
              <a:gd name="connsiteY2" fmla="*/ 496278 h 496278"/>
              <a:gd name="connsiteX0" fmla="*/ 9152792 w 9152792"/>
              <a:gd name="connsiteY0" fmla="*/ 11655 h 495232"/>
              <a:gd name="connsiteX1" fmla="*/ 1081454 w 9152792"/>
              <a:gd name="connsiteY1" fmla="*/ 11655 h 495232"/>
              <a:gd name="connsiteX2" fmla="*/ 0 w 9152792"/>
              <a:gd name="connsiteY2" fmla="*/ 495232 h 495232"/>
              <a:gd name="connsiteX0" fmla="*/ 9152792 w 9152792"/>
              <a:gd name="connsiteY0" fmla="*/ 16945 h 500522"/>
              <a:gd name="connsiteX1" fmla="*/ 1081454 w 9152792"/>
              <a:gd name="connsiteY1" fmla="*/ 16945 h 500522"/>
              <a:gd name="connsiteX2" fmla="*/ 0 w 9152792"/>
              <a:gd name="connsiteY2" fmla="*/ 500522 h 500522"/>
              <a:gd name="connsiteX0" fmla="*/ 9152792 w 9152792"/>
              <a:gd name="connsiteY0" fmla="*/ 10597 h 494174"/>
              <a:gd name="connsiteX1" fmla="*/ 1081454 w 9152792"/>
              <a:gd name="connsiteY1" fmla="*/ 10597 h 494174"/>
              <a:gd name="connsiteX2" fmla="*/ 0 w 9152792"/>
              <a:gd name="connsiteY2" fmla="*/ 494174 h 494174"/>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0 h 483577"/>
              <a:gd name="connsiteX1" fmla="*/ 1081454 w 9152792"/>
              <a:gd name="connsiteY1" fmla="*/ 0 h 483577"/>
              <a:gd name="connsiteX2" fmla="*/ 0 w 9152792"/>
              <a:gd name="connsiteY2" fmla="*/ 483577 h 483577"/>
              <a:gd name="connsiteX0" fmla="*/ 9152792 w 9152792"/>
              <a:gd name="connsiteY0" fmla="*/ 784 h 484361"/>
              <a:gd name="connsiteX1" fmla="*/ 1081454 w 9152792"/>
              <a:gd name="connsiteY1" fmla="*/ 784 h 484361"/>
              <a:gd name="connsiteX2" fmla="*/ 0 w 9152792"/>
              <a:gd name="connsiteY2" fmla="*/ 484361 h 484361"/>
              <a:gd name="connsiteX0" fmla="*/ 9152792 w 9152792"/>
              <a:gd name="connsiteY0" fmla="*/ 453 h 484030"/>
              <a:gd name="connsiteX1" fmla="*/ 1081454 w 9152792"/>
              <a:gd name="connsiteY1" fmla="*/ 453 h 484030"/>
              <a:gd name="connsiteX2" fmla="*/ 0 w 9152792"/>
              <a:gd name="connsiteY2" fmla="*/ 484030 h 484030"/>
              <a:gd name="connsiteX0" fmla="*/ 9152792 w 9152792"/>
              <a:gd name="connsiteY0" fmla="*/ 0 h 483577"/>
              <a:gd name="connsiteX1" fmla="*/ 871904 w 9152792"/>
              <a:gd name="connsiteY1" fmla="*/ 4762 h 483577"/>
              <a:gd name="connsiteX2" fmla="*/ 0 w 9152792"/>
              <a:gd name="connsiteY2" fmla="*/ 483577 h 483577"/>
              <a:gd name="connsiteX0" fmla="*/ 9153535 w 9153535"/>
              <a:gd name="connsiteY0" fmla="*/ 0 h 483577"/>
              <a:gd name="connsiteX1" fmla="*/ 872647 w 9153535"/>
              <a:gd name="connsiteY1" fmla="*/ 4762 h 483577"/>
              <a:gd name="connsiteX2" fmla="*/ 743 w 9153535"/>
              <a:gd name="connsiteY2" fmla="*/ 483577 h 483577"/>
              <a:gd name="connsiteX0" fmla="*/ 9152792 w 9152792"/>
              <a:gd name="connsiteY0" fmla="*/ 0 h 483577"/>
              <a:gd name="connsiteX1" fmla="*/ 871904 w 9152792"/>
              <a:gd name="connsiteY1" fmla="*/ 4762 h 483577"/>
              <a:gd name="connsiteX2" fmla="*/ 0 w 9152792"/>
              <a:gd name="connsiteY2" fmla="*/ 483577 h 483577"/>
              <a:gd name="connsiteX0" fmla="*/ 9152792 w 9152792"/>
              <a:gd name="connsiteY0" fmla="*/ 0 h 483577"/>
              <a:gd name="connsiteX1" fmla="*/ 871904 w 9152792"/>
              <a:gd name="connsiteY1" fmla="*/ 4762 h 483577"/>
              <a:gd name="connsiteX2" fmla="*/ 0 w 9152792"/>
              <a:gd name="connsiteY2" fmla="*/ 483577 h 483577"/>
              <a:gd name="connsiteX0" fmla="*/ 9152792 w 9152792"/>
              <a:gd name="connsiteY0" fmla="*/ 0 h 483577"/>
              <a:gd name="connsiteX1" fmla="*/ 733791 w 9152792"/>
              <a:gd name="connsiteY1" fmla="*/ 2381 h 483577"/>
              <a:gd name="connsiteX2" fmla="*/ 0 w 9152792"/>
              <a:gd name="connsiteY2" fmla="*/ 483577 h 483577"/>
              <a:gd name="connsiteX0" fmla="*/ 9152792 w 9152792"/>
              <a:gd name="connsiteY0" fmla="*/ 0 h 483577"/>
              <a:gd name="connsiteX1" fmla="*/ 733791 w 9152792"/>
              <a:gd name="connsiteY1" fmla="*/ 2381 h 483577"/>
              <a:gd name="connsiteX2" fmla="*/ 0 w 9152792"/>
              <a:gd name="connsiteY2" fmla="*/ 483577 h 483577"/>
              <a:gd name="connsiteX0" fmla="*/ 9152792 w 9152792"/>
              <a:gd name="connsiteY0" fmla="*/ 164 h 483741"/>
              <a:gd name="connsiteX1" fmla="*/ 693310 w 9152792"/>
              <a:gd name="connsiteY1" fmla="*/ 164 h 483741"/>
              <a:gd name="connsiteX2" fmla="*/ 0 w 9152792"/>
              <a:gd name="connsiteY2" fmla="*/ 483741 h 483741"/>
              <a:gd name="connsiteX0" fmla="*/ 9152792 w 9152792"/>
              <a:gd name="connsiteY0" fmla="*/ 9 h 483586"/>
              <a:gd name="connsiteX1" fmla="*/ 693310 w 9152792"/>
              <a:gd name="connsiteY1" fmla="*/ 9 h 483586"/>
              <a:gd name="connsiteX2" fmla="*/ 0 w 9152792"/>
              <a:gd name="connsiteY2" fmla="*/ 483586 h 483586"/>
              <a:gd name="connsiteX0" fmla="*/ 9152792 w 9152792"/>
              <a:gd name="connsiteY0" fmla="*/ 0 h 483577"/>
              <a:gd name="connsiteX1" fmla="*/ 693310 w 9152792"/>
              <a:gd name="connsiteY1" fmla="*/ 0 h 483577"/>
              <a:gd name="connsiteX2" fmla="*/ 0 w 9152792"/>
              <a:gd name="connsiteY2" fmla="*/ 483577 h 483577"/>
              <a:gd name="connsiteX0" fmla="*/ 9152793 w 9152793"/>
              <a:gd name="connsiteY0" fmla="*/ 0 h 483577"/>
              <a:gd name="connsiteX1" fmla="*/ 693311 w 9152793"/>
              <a:gd name="connsiteY1" fmla="*/ 0 h 483577"/>
              <a:gd name="connsiteX2" fmla="*/ 1 w 9152793"/>
              <a:gd name="connsiteY2" fmla="*/ 483577 h 483577"/>
              <a:gd name="connsiteX0" fmla="*/ 9152794 w 9152794"/>
              <a:gd name="connsiteY0" fmla="*/ 0 h 483577"/>
              <a:gd name="connsiteX1" fmla="*/ 693312 w 9152794"/>
              <a:gd name="connsiteY1" fmla="*/ 0 h 483577"/>
              <a:gd name="connsiteX2" fmla="*/ 2 w 9152794"/>
              <a:gd name="connsiteY2" fmla="*/ 483577 h 483577"/>
              <a:gd name="connsiteX0" fmla="*/ 9152794 w 9152794"/>
              <a:gd name="connsiteY0" fmla="*/ 0 h 483577"/>
              <a:gd name="connsiteX1" fmla="*/ 693312 w 9152794"/>
              <a:gd name="connsiteY1" fmla="*/ 0 h 483577"/>
              <a:gd name="connsiteX2" fmla="*/ 2 w 9152794"/>
              <a:gd name="connsiteY2" fmla="*/ 483577 h 483577"/>
            </a:gdLst>
            <a:ahLst/>
            <a:cxnLst>
              <a:cxn ang="0">
                <a:pos x="connsiteX0" y="connsiteY0"/>
              </a:cxn>
              <a:cxn ang="0">
                <a:pos x="connsiteX1" y="connsiteY1"/>
              </a:cxn>
              <a:cxn ang="0">
                <a:pos x="connsiteX2" y="connsiteY2"/>
              </a:cxn>
            </a:cxnLst>
            <a:rect l="l" t="t" r="r" b="b"/>
            <a:pathLst>
              <a:path w="9152794" h="483577">
                <a:moveTo>
                  <a:pt x="9152794" y="0"/>
                </a:moveTo>
                <a:lnTo>
                  <a:pt x="693312" y="0"/>
                </a:lnTo>
                <a:cubicBezTo>
                  <a:pt x="135314" y="292"/>
                  <a:pt x="-546" y="422215"/>
                  <a:pt x="2" y="483577"/>
                </a:cubicBezTo>
              </a:path>
            </a:pathLst>
          </a:custGeom>
          <a:noFill/>
          <a:ln w="25400">
            <a:solidFill>
              <a:srgbClr val="C5C4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prstClr val="white"/>
              </a:solidFill>
            </a:endParaRPr>
          </a:p>
        </p:txBody>
      </p:sp>
      <p:sp>
        <p:nvSpPr>
          <p:cNvPr id="13" name="TextBox 12"/>
          <p:cNvSpPr txBox="1"/>
          <p:nvPr userDrawn="1"/>
        </p:nvSpPr>
        <p:spPr>
          <a:xfrm>
            <a:off x="7032813" y="6643301"/>
            <a:ext cx="304800" cy="138499"/>
          </a:xfrm>
          <a:prstGeom prst="rect">
            <a:avLst/>
          </a:prstGeom>
          <a:noFill/>
        </p:spPr>
        <p:txBody>
          <a:bodyPr wrap="square" lIns="0" tIns="0" rIns="0" bIns="0" rtlCol="0" anchor="b" anchorCtr="0">
            <a:spAutoFit/>
          </a:bodyPr>
          <a:lstStyle>
            <a:defPPr>
              <a:defRPr lang="fr-FR"/>
            </a:defPPr>
            <a:lvl1pPr algn="r">
              <a:defRPr lang="en-US" sz="900" smtClean="0">
                <a:solidFill>
                  <a:srgbClr val="717073"/>
                </a:solidFill>
              </a:defRPr>
            </a:lvl1pPr>
          </a:lstStyle>
          <a:p>
            <a:pPr algn="r"/>
            <a:fld id="{BB2AA77B-7D50-4B51-993C-368DE770222F}" type="slidenum">
              <a:rPr/>
              <a:pPr algn="r"/>
              <a:t>‹Nº›</a:t>
            </a:fld>
            <a:endParaRPr dirty="0"/>
          </a:p>
        </p:txBody>
      </p:sp>
    </p:spTree>
    <p:extLst>
      <p:ext uri="{BB962C8B-B14F-4D97-AF65-F5344CB8AC3E}">
        <p14:creationId xmlns:p14="http://schemas.microsoft.com/office/powerpoint/2010/main" val="959328112"/>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97" r:id="rId9"/>
  </p:sldLayoutIdLst>
  <p:timing>
    <p:tnLst>
      <p:par>
        <p:cTn id="1" dur="indefinite" restart="never" nodeType="tmRoot"/>
      </p:par>
    </p:tnLst>
  </p:timing>
  <p:hf sldNum="0" hdr="0" ftr="0" dt="0"/>
  <p:txStyles>
    <p:titleStyle>
      <a:lvl1pPr algn="l" defTabSz="914400" rtl="0" eaLnBrk="1" latinLnBrk="0" hangingPunct="1">
        <a:lnSpc>
          <a:spcPct val="100000"/>
        </a:lnSpc>
        <a:spcBef>
          <a:spcPct val="0"/>
        </a:spcBef>
        <a:buNone/>
        <a:defRPr sz="2800" kern="1200">
          <a:solidFill>
            <a:schemeClr val="bg1"/>
          </a:solidFill>
          <a:latin typeface="+mj-lt"/>
          <a:ea typeface="+mj-ea"/>
          <a:cs typeface="+mj-cs"/>
        </a:defRPr>
      </a:lvl1pPr>
    </p:titleStyle>
    <p:body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8" name="Rectangle 2"/>
          <p:cNvSpPr>
            <a:spLocks noGrp="1" noChangeArrowheads="1"/>
          </p:cNvSpPr>
          <p:nvPr>
            <p:ph type="title"/>
          </p:nvPr>
        </p:nvSpPr>
        <p:spPr bwMode="auto">
          <a:xfrm>
            <a:off x="709613" y="361957"/>
            <a:ext cx="7758112" cy="576263"/>
          </a:xfrm>
          <a:prstGeom prst="rect">
            <a:avLst/>
          </a:prstGeom>
          <a:noFill/>
          <a:ln w="9525">
            <a:noFill/>
            <a:miter lim="800000"/>
            <a:headEnd/>
            <a:tailEnd/>
          </a:ln>
        </p:spPr>
        <p:txBody>
          <a:bodyPr vert="horz" wrap="square" lIns="91440" tIns="45720" rIns="91440" bIns="36000" numCol="1" anchor="b" anchorCtr="0" compatLnSpc="1">
            <a:prstTxWarp prst="textNoShape">
              <a:avLst/>
            </a:prstTxWarp>
          </a:bodyPr>
          <a:lstStyle/>
          <a:p>
            <a:pPr lvl="0"/>
            <a:r>
              <a:rPr lang="en-GB" dirty="0" smtClean="0"/>
              <a:t>Click to edit Master title style</a:t>
            </a:r>
          </a:p>
        </p:txBody>
      </p:sp>
      <p:sp>
        <p:nvSpPr>
          <p:cNvPr id="1029" name="Rectangle 3"/>
          <p:cNvSpPr>
            <a:spLocks noGrp="1" noChangeArrowheads="1"/>
          </p:cNvSpPr>
          <p:nvPr>
            <p:ph type="body" idx="1"/>
          </p:nvPr>
        </p:nvSpPr>
        <p:spPr bwMode="auto">
          <a:xfrm>
            <a:off x="1463675" y="1668463"/>
            <a:ext cx="6342063" cy="4025900"/>
          </a:xfrm>
          <a:prstGeom prst="rect">
            <a:avLst/>
          </a:prstGeom>
          <a:noFill/>
          <a:ln w="9525">
            <a:noFill/>
            <a:miter lim="800000"/>
            <a:headEnd/>
            <a:tailEnd/>
          </a:ln>
        </p:spPr>
        <p:txBody>
          <a:bodyPr vert="horz" wrap="square" lIns="0" tIns="45720" rIns="91440" bIns="45720" numCol="1" anchor="t" anchorCtr="0" compatLnSpc="1">
            <a:prstTxWarp prst="textNoShape">
              <a:avLst/>
            </a:prstTxWarp>
          </a:body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Fifth level</a:t>
            </a:r>
          </a:p>
        </p:txBody>
      </p:sp>
      <p:sp>
        <p:nvSpPr>
          <p:cNvPr id="1035" name="Rectangle 11"/>
          <p:cNvSpPr>
            <a:spLocks noChangeArrowheads="1"/>
          </p:cNvSpPr>
          <p:nvPr/>
        </p:nvSpPr>
        <p:spPr bwMode="auto">
          <a:xfrm>
            <a:off x="1463675" y="941394"/>
            <a:ext cx="6854825" cy="363537"/>
          </a:xfrm>
          <a:prstGeom prst="rect">
            <a:avLst/>
          </a:prstGeom>
          <a:solidFill>
            <a:schemeClr val="bg2"/>
          </a:solidFill>
          <a:ln w="9525">
            <a:solidFill>
              <a:schemeClr val="bg2"/>
            </a:solidFill>
            <a:miter lim="800000"/>
            <a:headEnd/>
            <a:tailEnd/>
          </a:ln>
          <a:effectLst/>
        </p:spPr>
        <p:txBody>
          <a:bodyPr wrap="none" lIns="270000" anchor="ctr"/>
          <a:lstStyle/>
          <a:p>
            <a:pPr fontAlgn="base">
              <a:spcBef>
                <a:spcPct val="0"/>
              </a:spcBef>
              <a:spcAft>
                <a:spcPct val="0"/>
              </a:spcAft>
              <a:defRPr/>
            </a:pPr>
            <a:endParaRPr lang="en-US" sz="1600" b="1" dirty="0">
              <a:solidFill>
                <a:srgbClr val="FFFFFF"/>
              </a:solidFill>
            </a:endParaRPr>
          </a:p>
        </p:txBody>
      </p:sp>
      <p:sp>
        <p:nvSpPr>
          <p:cNvPr id="1058" name="Line 34"/>
          <p:cNvSpPr>
            <a:spLocks noChangeShapeType="1"/>
          </p:cNvSpPr>
          <p:nvPr/>
        </p:nvSpPr>
        <p:spPr bwMode="auto">
          <a:xfrm>
            <a:off x="0" y="941388"/>
            <a:ext cx="7985125" cy="0"/>
          </a:xfrm>
          <a:prstGeom prst="line">
            <a:avLst/>
          </a:prstGeom>
          <a:noFill/>
          <a:ln w="9525">
            <a:solidFill>
              <a:schemeClr val="bg2"/>
            </a:solidFill>
            <a:round/>
            <a:headEnd/>
            <a:tailEnd/>
          </a:ln>
          <a:effectLst/>
        </p:spPr>
        <p:txBody>
          <a:bodyPr/>
          <a:lstStyle/>
          <a:p>
            <a:pPr fontAlgn="base">
              <a:spcBef>
                <a:spcPct val="0"/>
              </a:spcBef>
              <a:spcAft>
                <a:spcPct val="0"/>
              </a:spcAft>
              <a:defRPr/>
            </a:pPr>
            <a:endParaRPr lang="en-GB" b="1" dirty="0">
              <a:solidFill>
                <a:srgbClr val="000000"/>
              </a:solidFill>
            </a:endParaRPr>
          </a:p>
        </p:txBody>
      </p:sp>
    </p:spTree>
    <p:extLst>
      <p:ext uri="{BB962C8B-B14F-4D97-AF65-F5344CB8AC3E}">
        <p14:creationId xmlns:p14="http://schemas.microsoft.com/office/powerpoint/2010/main" val="3702406160"/>
      </p:ext>
    </p:extLst>
  </p:cSld>
  <p:clrMap bg1="lt1" tx1="dk1" bg2="lt2" tx2="dk2" accent1="accent1" accent2="accent2" accent3="accent3" accent4="accent4" accent5="accent5" accent6="accent6" hlink="hlink" folHlink="folHlink"/>
  <p:sldLayoutIdLst>
    <p:sldLayoutId id="2147483684" r:id="rId1"/>
    <p:sldLayoutId id="2147483685" r:id="rId2"/>
    <p:sldLayoutId id="2147483686" r:id="rId3"/>
    <p:sldLayoutId id="2147483687" r:id="rId4"/>
    <p:sldLayoutId id="2147483688" r:id="rId5"/>
    <p:sldLayoutId id="2147483689" r:id="rId6"/>
    <p:sldLayoutId id="2147483690" r:id="rId7"/>
    <p:sldLayoutId id="2147483691" r:id="rId8"/>
    <p:sldLayoutId id="2147483692" r:id="rId9"/>
    <p:sldLayoutId id="2147483693" r:id="rId10"/>
    <p:sldLayoutId id="2147483694" r:id="rId11"/>
    <p:sldLayoutId id="2147483695" r:id="rId12"/>
    <p:sldLayoutId id="2147483696" r:id="rId13"/>
  </p:sldLayoutIdLst>
  <p:timing>
    <p:tnLst>
      <p:par>
        <p:cTn id="1" dur="indefinite" restart="never" nodeType="tmRoot"/>
      </p:par>
    </p:tnLst>
  </p:timing>
  <p:hf hdr="0" ftr="0" dt="0"/>
  <p:txStyles>
    <p:titleStyle>
      <a:lvl1pPr algn="l" rtl="0" eaLnBrk="0" fontAlgn="base" hangingPunct="0">
        <a:spcBef>
          <a:spcPct val="0"/>
        </a:spcBef>
        <a:spcAft>
          <a:spcPct val="0"/>
        </a:spcAft>
        <a:defRPr sz="2400" b="1">
          <a:solidFill>
            <a:schemeClr val="accent1"/>
          </a:solidFill>
          <a:latin typeface="+mj-lt"/>
          <a:ea typeface="MS PGothic" pitchFamily="34" charset="-128"/>
          <a:cs typeface="ＭＳ Ｐゴシック" pitchFamily="84" charset="-128"/>
        </a:defRPr>
      </a:lvl1pPr>
      <a:lvl2pPr algn="l" rtl="0" eaLnBrk="0" fontAlgn="base" hangingPunct="0">
        <a:spcBef>
          <a:spcPct val="0"/>
        </a:spcBef>
        <a:spcAft>
          <a:spcPct val="0"/>
        </a:spcAft>
        <a:defRPr sz="2400" b="1">
          <a:solidFill>
            <a:schemeClr val="accent1"/>
          </a:solidFill>
          <a:latin typeface="Arial" pitchFamily="34" charset="0"/>
          <a:ea typeface="MS PGothic" pitchFamily="34" charset="-128"/>
          <a:cs typeface="ＭＳ Ｐゴシック" pitchFamily="84" charset="-128"/>
        </a:defRPr>
      </a:lvl2pPr>
      <a:lvl3pPr algn="l" rtl="0" eaLnBrk="0" fontAlgn="base" hangingPunct="0">
        <a:spcBef>
          <a:spcPct val="0"/>
        </a:spcBef>
        <a:spcAft>
          <a:spcPct val="0"/>
        </a:spcAft>
        <a:defRPr sz="2400" b="1">
          <a:solidFill>
            <a:schemeClr val="accent1"/>
          </a:solidFill>
          <a:latin typeface="Arial" pitchFamily="34" charset="0"/>
          <a:ea typeface="MS PGothic" pitchFamily="34" charset="-128"/>
          <a:cs typeface="ＭＳ Ｐゴシック" pitchFamily="84" charset="-128"/>
        </a:defRPr>
      </a:lvl3pPr>
      <a:lvl4pPr algn="l" rtl="0" eaLnBrk="0" fontAlgn="base" hangingPunct="0">
        <a:spcBef>
          <a:spcPct val="0"/>
        </a:spcBef>
        <a:spcAft>
          <a:spcPct val="0"/>
        </a:spcAft>
        <a:defRPr sz="2400" b="1">
          <a:solidFill>
            <a:schemeClr val="accent1"/>
          </a:solidFill>
          <a:latin typeface="Arial" pitchFamily="34" charset="0"/>
          <a:ea typeface="MS PGothic" pitchFamily="34" charset="-128"/>
          <a:cs typeface="ＭＳ Ｐゴシック" pitchFamily="84" charset="-128"/>
        </a:defRPr>
      </a:lvl4pPr>
      <a:lvl5pPr algn="l" rtl="0" eaLnBrk="0" fontAlgn="base" hangingPunct="0">
        <a:spcBef>
          <a:spcPct val="0"/>
        </a:spcBef>
        <a:spcAft>
          <a:spcPct val="0"/>
        </a:spcAft>
        <a:defRPr sz="2400" b="1">
          <a:solidFill>
            <a:schemeClr val="accent1"/>
          </a:solidFill>
          <a:latin typeface="Arial" pitchFamily="34" charset="0"/>
          <a:ea typeface="MS PGothic" pitchFamily="34" charset="-128"/>
          <a:cs typeface="ＭＳ Ｐゴシック" pitchFamily="84" charset="-128"/>
        </a:defRPr>
      </a:lvl5pPr>
      <a:lvl6pPr marL="457200" algn="l" rtl="0" fontAlgn="base">
        <a:spcBef>
          <a:spcPct val="0"/>
        </a:spcBef>
        <a:spcAft>
          <a:spcPct val="0"/>
        </a:spcAft>
        <a:defRPr sz="2200" b="1">
          <a:solidFill>
            <a:schemeClr val="accent1"/>
          </a:solidFill>
          <a:latin typeface="Arial" pitchFamily="34" charset="0"/>
          <a:cs typeface="Arial" pitchFamily="34" charset="0"/>
        </a:defRPr>
      </a:lvl6pPr>
      <a:lvl7pPr marL="914400" algn="l" rtl="0" fontAlgn="base">
        <a:spcBef>
          <a:spcPct val="0"/>
        </a:spcBef>
        <a:spcAft>
          <a:spcPct val="0"/>
        </a:spcAft>
        <a:defRPr sz="2200" b="1">
          <a:solidFill>
            <a:schemeClr val="accent1"/>
          </a:solidFill>
          <a:latin typeface="Arial" pitchFamily="34" charset="0"/>
          <a:cs typeface="Arial" pitchFamily="34" charset="0"/>
        </a:defRPr>
      </a:lvl7pPr>
      <a:lvl8pPr marL="1371600" algn="l" rtl="0" fontAlgn="base">
        <a:spcBef>
          <a:spcPct val="0"/>
        </a:spcBef>
        <a:spcAft>
          <a:spcPct val="0"/>
        </a:spcAft>
        <a:defRPr sz="2200" b="1">
          <a:solidFill>
            <a:schemeClr val="accent1"/>
          </a:solidFill>
          <a:latin typeface="Arial" pitchFamily="34" charset="0"/>
          <a:cs typeface="Arial" pitchFamily="34" charset="0"/>
        </a:defRPr>
      </a:lvl8pPr>
      <a:lvl9pPr marL="1828800" algn="l" rtl="0" fontAlgn="base">
        <a:spcBef>
          <a:spcPct val="0"/>
        </a:spcBef>
        <a:spcAft>
          <a:spcPct val="0"/>
        </a:spcAft>
        <a:defRPr sz="2200" b="1">
          <a:solidFill>
            <a:schemeClr val="accent1"/>
          </a:solidFill>
          <a:latin typeface="Arial" pitchFamily="34" charset="0"/>
          <a:cs typeface="Arial" pitchFamily="34" charset="0"/>
        </a:defRPr>
      </a:lvl9pPr>
    </p:titleStyle>
    <p:bodyStyle>
      <a:lvl1pPr marL="182563" indent="-182563" algn="l" rtl="0" eaLnBrk="0" fontAlgn="base" hangingPunct="0">
        <a:spcBef>
          <a:spcPts val="1400"/>
        </a:spcBef>
        <a:spcAft>
          <a:spcPct val="0"/>
        </a:spcAft>
        <a:buClr>
          <a:schemeClr val="accent1"/>
        </a:buClr>
        <a:buChar char="•"/>
        <a:defRPr sz="2000">
          <a:solidFill>
            <a:schemeClr val="tx1"/>
          </a:solidFill>
          <a:latin typeface="+mn-lt"/>
          <a:ea typeface="MS PGothic" pitchFamily="34" charset="-128"/>
          <a:cs typeface="ＭＳ Ｐゴシック" pitchFamily="84" charset="-128"/>
        </a:defRPr>
      </a:lvl1pPr>
      <a:lvl2pPr marL="539750" indent="-177800" algn="l" rtl="0" eaLnBrk="0" fontAlgn="base" hangingPunct="0">
        <a:spcBef>
          <a:spcPts val="400"/>
        </a:spcBef>
        <a:spcAft>
          <a:spcPct val="0"/>
        </a:spcAft>
        <a:buClr>
          <a:schemeClr val="accent1"/>
        </a:buClr>
        <a:buChar char="–"/>
        <a:defRPr>
          <a:solidFill>
            <a:schemeClr val="tx1"/>
          </a:solidFill>
          <a:latin typeface="+mn-lt"/>
          <a:ea typeface="MS PGothic" pitchFamily="34" charset="-128"/>
          <a:cs typeface="ＭＳ Ｐゴシック" pitchFamily="84" charset="-128"/>
        </a:defRPr>
      </a:lvl2pPr>
      <a:lvl3pPr marL="896938" indent="-177800" algn="l" rtl="0" eaLnBrk="0" fontAlgn="base" hangingPunct="0">
        <a:spcBef>
          <a:spcPts val="400"/>
        </a:spcBef>
        <a:spcAft>
          <a:spcPct val="0"/>
        </a:spcAft>
        <a:buClr>
          <a:schemeClr val="accent1"/>
        </a:buClr>
        <a:buChar char="•"/>
        <a:defRPr sz="1600">
          <a:solidFill>
            <a:schemeClr val="tx1"/>
          </a:solidFill>
          <a:latin typeface="+mn-lt"/>
          <a:ea typeface="MS PGothic" pitchFamily="34" charset="-128"/>
          <a:cs typeface="ＭＳ Ｐゴシック" pitchFamily="84" charset="-128"/>
        </a:defRPr>
      </a:lvl3pPr>
      <a:lvl4pPr marL="1254125" indent="-177800" algn="l" rtl="0" eaLnBrk="0" fontAlgn="base" hangingPunct="0">
        <a:spcBef>
          <a:spcPts val="400"/>
        </a:spcBef>
        <a:spcAft>
          <a:spcPct val="0"/>
        </a:spcAft>
        <a:buClr>
          <a:schemeClr val="accent1"/>
        </a:buClr>
        <a:buChar char="–"/>
        <a:defRPr sz="1400">
          <a:solidFill>
            <a:schemeClr val="tx1"/>
          </a:solidFill>
          <a:latin typeface="+mn-lt"/>
          <a:ea typeface="MS PGothic" pitchFamily="34" charset="-128"/>
          <a:cs typeface="ＭＳ Ｐゴシック" pitchFamily="84" charset="-128"/>
        </a:defRPr>
      </a:lvl4pPr>
      <a:lvl5pPr marL="1611313" indent="-174625" algn="l" rtl="0" eaLnBrk="0" fontAlgn="base" hangingPunct="0">
        <a:spcBef>
          <a:spcPts val="400"/>
        </a:spcBef>
        <a:spcAft>
          <a:spcPct val="0"/>
        </a:spcAft>
        <a:buClr>
          <a:schemeClr val="accent1"/>
        </a:buClr>
        <a:buChar char="»"/>
        <a:defRPr sz="1400">
          <a:solidFill>
            <a:schemeClr val="tx1"/>
          </a:solidFill>
          <a:latin typeface="+mn-lt"/>
          <a:ea typeface="MS PGothic" pitchFamily="34" charset="-128"/>
          <a:cs typeface="ＭＳ Ｐゴシック" pitchFamily="84" charset="-128"/>
        </a:defRPr>
      </a:lvl5pPr>
      <a:lvl6pPr marL="2068513" indent="-174625" algn="l" rtl="0" fontAlgn="base">
        <a:spcBef>
          <a:spcPct val="20000"/>
        </a:spcBef>
        <a:spcAft>
          <a:spcPct val="0"/>
        </a:spcAft>
        <a:buClr>
          <a:schemeClr val="accent1"/>
        </a:buClr>
        <a:buChar char="»"/>
        <a:defRPr sz="1400">
          <a:solidFill>
            <a:schemeClr val="tx1"/>
          </a:solidFill>
          <a:latin typeface="+mn-lt"/>
          <a:cs typeface="+mn-cs"/>
        </a:defRPr>
      </a:lvl6pPr>
      <a:lvl7pPr marL="2525713" indent="-174625" algn="l" rtl="0" fontAlgn="base">
        <a:spcBef>
          <a:spcPct val="20000"/>
        </a:spcBef>
        <a:spcAft>
          <a:spcPct val="0"/>
        </a:spcAft>
        <a:buClr>
          <a:schemeClr val="accent1"/>
        </a:buClr>
        <a:buChar char="»"/>
        <a:defRPr sz="1400">
          <a:solidFill>
            <a:schemeClr val="tx1"/>
          </a:solidFill>
          <a:latin typeface="+mn-lt"/>
          <a:cs typeface="+mn-cs"/>
        </a:defRPr>
      </a:lvl7pPr>
      <a:lvl8pPr marL="2982913" indent="-174625" algn="l" rtl="0" fontAlgn="base">
        <a:spcBef>
          <a:spcPct val="20000"/>
        </a:spcBef>
        <a:spcAft>
          <a:spcPct val="0"/>
        </a:spcAft>
        <a:buClr>
          <a:schemeClr val="accent1"/>
        </a:buClr>
        <a:buChar char="»"/>
        <a:defRPr sz="1400">
          <a:solidFill>
            <a:schemeClr val="tx1"/>
          </a:solidFill>
          <a:latin typeface="+mn-lt"/>
          <a:cs typeface="+mn-cs"/>
        </a:defRPr>
      </a:lvl8pPr>
      <a:lvl9pPr marL="3440113" indent="-174625" algn="l" rtl="0" fontAlgn="base">
        <a:spcBef>
          <a:spcPct val="20000"/>
        </a:spcBef>
        <a:spcAft>
          <a:spcPct val="0"/>
        </a:spcAft>
        <a:buClr>
          <a:schemeClr val="accent1"/>
        </a:buClr>
        <a:buChar char="»"/>
        <a:defRPr sz="14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xml"/><Relationship Id="rId1" Type="http://schemas.openxmlformats.org/officeDocument/2006/relationships/slideLayout" Target="../slideLayouts/slideLayout2.xml"/><Relationship Id="rId6" Type="http://schemas.openxmlformats.org/officeDocument/2006/relationships/image" Target="../media/image6.png"/><Relationship Id="rId5" Type="http://schemas.openxmlformats.org/officeDocument/2006/relationships/slide" Target="slide4.xml"/><Relationship Id="rId4" Type="http://schemas.openxmlformats.org/officeDocument/2006/relationships/image" Target="../media/image5.jpeg"/></Relationships>
</file>

<file path=ppt/slides/_rels/slide3.xml.rels><?xml version="1.0" encoding="UTF-8" standalone="yes"?>
<Relationships xmlns="http://schemas.openxmlformats.org/package/2006/relationships"><Relationship Id="rId8" Type="http://schemas.openxmlformats.org/officeDocument/2006/relationships/slide" Target="slide69.xml"/><Relationship Id="rId13" Type="http://schemas.openxmlformats.org/officeDocument/2006/relationships/slide" Target="slide119.xml"/><Relationship Id="rId3" Type="http://schemas.openxmlformats.org/officeDocument/2006/relationships/slide" Target="slide4.xml"/><Relationship Id="rId7" Type="http://schemas.openxmlformats.org/officeDocument/2006/relationships/slide" Target="slide62.xml"/><Relationship Id="rId12" Type="http://schemas.openxmlformats.org/officeDocument/2006/relationships/slide" Target="slide112.xml"/><Relationship Id="rId17" Type="http://schemas.openxmlformats.org/officeDocument/2006/relationships/slide" Target="slide157.xml"/><Relationship Id="rId2" Type="http://schemas.openxmlformats.org/officeDocument/2006/relationships/notesSlide" Target="../notesSlides/notesSlide3.xml"/><Relationship Id="rId16" Type="http://schemas.openxmlformats.org/officeDocument/2006/relationships/slide" Target="slide133.xml"/><Relationship Id="rId1" Type="http://schemas.openxmlformats.org/officeDocument/2006/relationships/slideLayout" Target="../slideLayouts/slideLayout2.xml"/><Relationship Id="rId6" Type="http://schemas.openxmlformats.org/officeDocument/2006/relationships/slide" Target="slide47.xml"/><Relationship Id="rId11" Type="http://schemas.openxmlformats.org/officeDocument/2006/relationships/slide" Target="slide97.xml"/><Relationship Id="rId5" Type="http://schemas.openxmlformats.org/officeDocument/2006/relationships/slide" Target="slide29.xml"/><Relationship Id="rId15" Type="http://schemas.openxmlformats.org/officeDocument/2006/relationships/slide" Target="slide127.xml"/><Relationship Id="rId10" Type="http://schemas.openxmlformats.org/officeDocument/2006/relationships/slide" Target="slide87.xml"/><Relationship Id="rId4" Type="http://schemas.openxmlformats.org/officeDocument/2006/relationships/slide" Target="slide9.xml"/><Relationship Id="rId9" Type="http://schemas.openxmlformats.org/officeDocument/2006/relationships/slide" Target="slide74.xml"/><Relationship Id="rId14" Type="http://schemas.openxmlformats.org/officeDocument/2006/relationships/slide" Target="slide125.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slideLayout" Target="../slideLayouts/slideLayout5.xml"/><Relationship Id="rId1" Type="http://schemas.openxmlformats.org/officeDocument/2006/relationships/tags" Target="../tags/tag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21.xml"/><Relationship Id="rId1" Type="http://schemas.openxmlformats.org/officeDocument/2006/relationships/slideLayout" Target="../slideLayouts/slideLayout5.xml"/><Relationship Id="rId4" Type="http://schemas.openxmlformats.org/officeDocument/2006/relationships/chart" Target="../charts/char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3" Type="http://schemas.openxmlformats.org/officeDocument/2006/relationships/slideLayout" Target="../slideLayouts/slideLayout5.xml"/><Relationship Id="rId7" Type="http://schemas.openxmlformats.org/officeDocument/2006/relationships/image" Target="../media/image9.emf"/><Relationship Id="rId2" Type="http://schemas.openxmlformats.org/officeDocument/2006/relationships/tags" Target="../tags/tag3.xml"/><Relationship Id="rId1" Type="http://schemas.openxmlformats.org/officeDocument/2006/relationships/vmlDrawing" Target="../drawings/vmlDrawing2.vml"/><Relationship Id="rId6" Type="http://schemas.openxmlformats.org/officeDocument/2006/relationships/oleObject" Target="../embeddings/oleObject2.bin"/><Relationship Id="rId5" Type="http://schemas.openxmlformats.org/officeDocument/2006/relationships/chart" Target="../charts/chart3.xml"/><Relationship Id="rId4" Type="http://schemas.openxmlformats.org/officeDocument/2006/relationships/notesSlide" Target="../notesSlides/notesSlide24.xml"/></Relationships>
</file>

<file path=ppt/slides/_rels/slide27.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openxmlformats.org/officeDocument/2006/relationships/tags" Target="../tags/tag4.xml"/><Relationship Id="rId1" Type="http://schemas.openxmlformats.org/officeDocument/2006/relationships/vmlDrawing" Target="../drawings/vmlDrawing3.vml"/><Relationship Id="rId6" Type="http://schemas.openxmlformats.org/officeDocument/2006/relationships/image" Target="../media/image9.emf"/><Relationship Id="rId5" Type="http://schemas.openxmlformats.org/officeDocument/2006/relationships/oleObject" Target="../embeddings/oleObject3.bin"/><Relationship Id="rId4" Type="http://schemas.openxmlformats.org/officeDocument/2006/relationships/notesSlide" Target="../notesSlides/notesSlide25.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1.xml.rels><?xml version="1.0" encoding="UTF-8" standalone="yes"?>
<Relationships xmlns="http://schemas.openxmlformats.org/package/2006/relationships"><Relationship Id="rId2" Type="http://schemas.openxmlformats.org/officeDocument/2006/relationships/chart" Target="../charts/chart4.xml"/><Relationship Id="rId1" Type="http://schemas.openxmlformats.org/officeDocument/2006/relationships/slideLayout" Target="../slideLayouts/slideLayout5.xml"/></Relationships>
</file>

<file path=ppt/slides/_rels/slide42.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5.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56.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9.xml"/></Relationships>
</file>

<file path=ppt/slides/_rels/slide5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5.xml"/></Relationships>
</file>

<file path=ppt/slides/_rels/slide58.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5.xml"/></Relationships>
</file>

<file path=ppt/slides/_rels/slide59.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9.xml"/></Relationships>
</file>

<file path=ppt/slides/_rels/slide6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9.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5.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4.png"/><Relationship Id="rId1" Type="http://schemas.openxmlformats.org/officeDocument/2006/relationships/slideLayout" Target="../slideLayouts/slideLayout5.xml"/></Relationships>
</file>

<file path=ppt/slides/_rels/slide66.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33.xml"/><Relationship Id="rId1" Type="http://schemas.openxmlformats.org/officeDocument/2006/relationships/slideLayout" Target="../slideLayouts/slideLayout5.xml"/><Relationship Id="rId5" Type="http://schemas.openxmlformats.org/officeDocument/2006/relationships/image" Target="../media/image17.png"/><Relationship Id="rId4" Type="http://schemas.openxmlformats.org/officeDocument/2006/relationships/image" Target="../media/image16.jpeg"/></Relationships>
</file>

<file path=ppt/slides/_rels/slide67.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34.xml"/><Relationship Id="rId1" Type="http://schemas.openxmlformats.org/officeDocument/2006/relationships/slideLayout" Target="../slideLayouts/slideLayout5.xml"/><Relationship Id="rId5" Type="http://schemas.openxmlformats.org/officeDocument/2006/relationships/image" Target="../media/image17.png"/><Relationship Id="rId4" Type="http://schemas.openxmlformats.org/officeDocument/2006/relationships/image" Target="../media/image16.jpeg"/></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5.xml"/></Relationships>
</file>

<file path=ppt/slides/_rels/slide6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5.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5.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5.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5.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jpeg"/><Relationship Id="rId1" Type="http://schemas.openxmlformats.org/officeDocument/2006/relationships/slideLayout" Target="../slideLayouts/slideLayout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21.png"/><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2" Type="http://schemas.openxmlformats.org/officeDocument/2006/relationships/slide" Target="slide4.xml"/><Relationship Id="rId1" Type="http://schemas.openxmlformats.org/officeDocument/2006/relationships/slideLayout" Target="../slideLayouts/slideLayout5.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22.png"/><Relationship Id="rId1" Type="http://schemas.openxmlformats.org/officeDocument/2006/relationships/slideLayout" Target="../slideLayouts/slideLayout5.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4.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8.xml"/></Relationships>
</file>

<file path=ppt/slides/_rels/slide10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3.xml"/><Relationship Id="rId1" Type="http://schemas.openxmlformats.org/officeDocument/2006/relationships/slideLayout" Target="../slideLayouts/slideLayout5.xml"/></Relationships>
</file>

<file path=ppt/slides/_rels/slide10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4.xml"/><Relationship Id="rId1" Type="http://schemas.openxmlformats.org/officeDocument/2006/relationships/slideLayout" Target="../slideLayouts/slideLayout5.xml"/></Relationships>
</file>

<file path=ppt/slides/_rels/slide107.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5.xml"/></Relationships>
</file>

<file path=ppt/slides/_rels/slide108.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5.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0.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5.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2" Type="http://schemas.openxmlformats.org/officeDocument/2006/relationships/chart" Target="../charts/chart8.xml"/><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29.png"/><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5.xml"/><Relationship Id="rId1" Type="http://schemas.openxmlformats.org/officeDocument/2006/relationships/vmlDrawing" Target="../drawings/vmlDrawing4.vml"/><Relationship Id="rId5" Type="http://schemas.openxmlformats.org/officeDocument/2006/relationships/image" Target="../media/image9.emf"/><Relationship Id="rId4" Type="http://schemas.openxmlformats.org/officeDocument/2006/relationships/oleObject" Target="../embeddings/oleObject4.bin"/></Relationships>
</file>

<file path=ppt/slides/_rels/slide127.xml.rels><?xml version="1.0" encoding="UTF-8" standalone="yes"?>
<Relationships xmlns="http://schemas.openxmlformats.org/package/2006/relationships"><Relationship Id="rId3" Type="http://schemas.openxmlformats.org/officeDocument/2006/relationships/slide" Target="slide4.xml"/><Relationship Id="rId2" Type="http://schemas.openxmlformats.org/officeDocument/2006/relationships/notesSlide" Target="../notesSlides/notesSlide49.xml"/><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5.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5.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5.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5.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5.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5.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5.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5.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5.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5.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5.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5.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5.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5.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5.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5.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5.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5.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5.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5.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1626568" y="1384621"/>
            <a:ext cx="6646993" cy="1975926"/>
          </a:xfrm>
        </p:spPr>
        <p:txBody>
          <a:bodyPr/>
          <a:lstStyle/>
          <a:p>
            <a:r>
              <a:rPr lang="en-US" sz="3600" dirty="0" smtClean="0"/>
              <a:t>GIOTRIF</a:t>
            </a:r>
            <a:r>
              <a:rPr lang="en-US" sz="3600" baseline="30000" dirty="0" smtClean="0"/>
              <a:t>®</a:t>
            </a:r>
            <a:r>
              <a:rPr lang="en-US" sz="3600" dirty="0" smtClean="0"/>
              <a:t> (afatinib) for </a:t>
            </a:r>
            <a:br>
              <a:rPr lang="en-US" sz="3600" dirty="0" smtClean="0"/>
            </a:br>
            <a:r>
              <a:rPr lang="en-US" sz="3600" dirty="0" smtClean="0"/>
              <a:t>Squamous Cell Carcinoma </a:t>
            </a:r>
            <a:br>
              <a:rPr lang="en-US" sz="3600" dirty="0" smtClean="0"/>
            </a:br>
            <a:r>
              <a:rPr lang="en-US" sz="3600" dirty="0" smtClean="0"/>
              <a:t>of the Lung</a:t>
            </a:r>
            <a:endParaRPr lang="en-GB" sz="3600" dirty="0"/>
          </a:p>
        </p:txBody>
      </p:sp>
      <p:sp>
        <p:nvSpPr>
          <p:cNvPr id="5" name="Subtitle 4"/>
          <p:cNvSpPr>
            <a:spLocks noGrp="1"/>
          </p:cNvSpPr>
          <p:nvPr>
            <p:ph type="subTitle" idx="1"/>
          </p:nvPr>
        </p:nvSpPr>
        <p:spPr>
          <a:xfrm>
            <a:off x="1653371" y="3754627"/>
            <a:ext cx="5996357" cy="1752600"/>
          </a:xfrm>
        </p:spPr>
        <p:txBody>
          <a:bodyPr>
            <a:normAutofit/>
          </a:bodyPr>
          <a:lstStyle/>
          <a:p>
            <a:pPr algn="l"/>
            <a:r>
              <a:rPr lang="en-GB" sz="1600" b="1" dirty="0" smtClean="0"/>
              <a:t>Any external </a:t>
            </a:r>
            <a:r>
              <a:rPr lang="en-GB" sz="1600" b="1" dirty="0"/>
              <a:t>use of materials from the GIOTRIF NSCLC </a:t>
            </a:r>
            <a:r>
              <a:rPr lang="en-GB" sz="1600" b="1" dirty="0" smtClean="0"/>
              <a:t>Immersion </a:t>
            </a:r>
            <a:r>
              <a:rPr lang="en-GB" sz="1600" b="1" dirty="0"/>
              <a:t>Slide Deck requires local MLR </a:t>
            </a:r>
            <a:r>
              <a:rPr lang="en-GB" sz="1600" b="1" dirty="0" smtClean="0"/>
              <a:t>approval!</a:t>
            </a:r>
          </a:p>
        </p:txBody>
      </p:sp>
    </p:spTree>
    <p:extLst>
      <p:ext uri="{BB962C8B-B14F-4D97-AF65-F5344CB8AC3E}">
        <p14:creationId xmlns:p14="http://schemas.microsoft.com/office/powerpoint/2010/main" val="94621943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smtClean="0"/>
              <a:t>Instructions for Use</a:t>
            </a:r>
            <a:endParaRPr lang="en-US" dirty="0"/>
          </a:p>
        </p:txBody>
      </p:sp>
      <p:cxnSp>
        <p:nvCxnSpPr>
          <p:cNvPr id="15" name="AutoShape 10"/>
          <p:cNvCxnSpPr>
            <a:cxnSpLocks noChangeShapeType="1"/>
          </p:cNvCxnSpPr>
          <p:nvPr/>
        </p:nvCxnSpPr>
        <p:spPr bwMode="auto">
          <a:xfrm rot="10800000" flipV="1">
            <a:off x="2981325" y="3300885"/>
            <a:ext cx="5527726" cy="1185869"/>
          </a:xfrm>
          <a:prstGeom prst="bentConnector3">
            <a:avLst>
              <a:gd name="adj1" fmla="val 50000"/>
            </a:avLst>
          </a:prstGeom>
          <a:noFill/>
          <a:ln w="28575">
            <a:solidFill>
              <a:schemeClr val="bg1">
                <a:lumMod val="50000"/>
              </a:schemeClr>
            </a:solidFill>
            <a:miter lim="800000"/>
            <a:headEnd/>
            <a:tailEnd type="stealth" w="lg" len="lg"/>
          </a:ln>
        </p:spPr>
      </p:cxnSp>
      <p:sp>
        <p:nvSpPr>
          <p:cNvPr id="16" name="Text Box 12"/>
          <p:cNvSpPr txBox="1">
            <a:spLocks noChangeArrowheads="1"/>
          </p:cNvSpPr>
          <p:nvPr/>
        </p:nvSpPr>
        <p:spPr bwMode="auto">
          <a:xfrm>
            <a:off x="2981325" y="1890395"/>
            <a:ext cx="3060700" cy="622300"/>
          </a:xfrm>
          <a:prstGeom prst="rect">
            <a:avLst/>
          </a:prstGeom>
          <a:noFill/>
          <a:ln w="9525">
            <a:noFill/>
            <a:miter lim="800000"/>
            <a:headEnd/>
            <a:tailEnd/>
          </a:ln>
        </p:spPr>
        <p:txBody>
          <a:bodyPr lIns="0" tIns="0" rIns="0" bIns="0" anchor="ctr"/>
          <a:lstStyle/>
          <a:p>
            <a:pPr algn="ctr" eaLnBrk="0" hangingPunct="0"/>
            <a:r>
              <a:rPr lang="en-US" sz="1200" b="1" dirty="0" smtClean="0">
                <a:solidFill>
                  <a:srgbClr val="000000"/>
                </a:solidFill>
              </a:rPr>
              <a:t>Once you arrive at the table of contents you may select the chapter you wish to review</a:t>
            </a:r>
            <a:endParaRPr lang="en-US" sz="1200" b="1" dirty="0">
              <a:solidFill>
                <a:srgbClr val="000000"/>
              </a:solidFill>
            </a:endParaRPr>
          </a:p>
        </p:txBody>
      </p:sp>
      <p:sp>
        <p:nvSpPr>
          <p:cNvPr id="18" name="Text Box 14"/>
          <p:cNvSpPr txBox="1">
            <a:spLocks noChangeArrowheads="1"/>
          </p:cNvSpPr>
          <p:nvPr/>
        </p:nvSpPr>
        <p:spPr bwMode="white">
          <a:xfrm>
            <a:off x="431875" y="1223432"/>
            <a:ext cx="3839633" cy="337728"/>
          </a:xfrm>
          <a:prstGeom prst="rect">
            <a:avLst/>
          </a:prstGeom>
          <a:solidFill>
            <a:schemeClr val="bg1"/>
          </a:solidFill>
          <a:ln w="9525">
            <a:noFill/>
            <a:miter lim="800000"/>
            <a:headEnd/>
            <a:tailEnd/>
          </a:ln>
        </p:spPr>
        <p:txBody>
          <a:bodyPr lIns="0" tIns="0" rIns="0" bIns="0" anchor="ctr"/>
          <a:lstStyle/>
          <a:p>
            <a:pPr algn="ctr" eaLnBrk="0" hangingPunct="0"/>
            <a:r>
              <a:rPr lang="en-US" sz="1200" b="1" dirty="0" smtClean="0">
                <a:solidFill>
                  <a:srgbClr val="000000"/>
                </a:solidFill>
              </a:rPr>
              <a:t>To ensure the link functionality of the presentation, view the file in PPT presentation mode </a:t>
            </a:r>
            <a:endParaRPr lang="en-US" sz="1200" dirty="0">
              <a:solidFill>
                <a:srgbClr val="000000"/>
              </a:solidFill>
            </a:endParaRPr>
          </a:p>
        </p:txBody>
      </p:sp>
      <p:sp>
        <p:nvSpPr>
          <p:cNvPr id="19" name="Text Box 14"/>
          <p:cNvSpPr txBox="1">
            <a:spLocks noChangeArrowheads="1"/>
          </p:cNvSpPr>
          <p:nvPr/>
        </p:nvSpPr>
        <p:spPr bwMode="white">
          <a:xfrm>
            <a:off x="6164249" y="1314450"/>
            <a:ext cx="2706688" cy="207962"/>
          </a:xfrm>
          <a:prstGeom prst="rect">
            <a:avLst/>
          </a:prstGeom>
          <a:solidFill>
            <a:schemeClr val="bg1"/>
          </a:solidFill>
          <a:ln w="9525">
            <a:noFill/>
            <a:miter lim="800000"/>
            <a:headEnd/>
            <a:tailEnd/>
          </a:ln>
        </p:spPr>
        <p:txBody>
          <a:bodyPr lIns="0" tIns="0" rIns="0" bIns="0" anchor="ctr"/>
          <a:lstStyle/>
          <a:p>
            <a:pPr algn="ctr" eaLnBrk="0" hangingPunct="0"/>
            <a:r>
              <a:rPr lang="en-US" sz="1200" b="1" dirty="0" smtClean="0">
                <a:solidFill>
                  <a:srgbClr val="000000"/>
                </a:solidFill>
              </a:rPr>
              <a:t>Table of Contents</a:t>
            </a:r>
            <a:endParaRPr lang="en-US" sz="1200" dirty="0">
              <a:solidFill>
                <a:srgbClr val="000000"/>
              </a:solidFill>
            </a:endParaRPr>
          </a:p>
        </p:txBody>
      </p:sp>
      <p:sp>
        <p:nvSpPr>
          <p:cNvPr id="20" name="Rectangle 20"/>
          <p:cNvSpPr>
            <a:spLocks noChangeArrowheads="1"/>
          </p:cNvSpPr>
          <p:nvPr/>
        </p:nvSpPr>
        <p:spPr bwMode="auto">
          <a:xfrm>
            <a:off x="3250820" y="3826522"/>
            <a:ext cx="2368930" cy="646331"/>
          </a:xfrm>
          <a:prstGeom prst="rect">
            <a:avLst/>
          </a:prstGeom>
          <a:noFill/>
          <a:ln w="9525">
            <a:noFill/>
            <a:miter lim="800000"/>
            <a:headEnd/>
            <a:tailEnd/>
          </a:ln>
        </p:spPr>
        <p:txBody>
          <a:bodyPr wrap="square">
            <a:spAutoFit/>
          </a:bodyPr>
          <a:lstStyle/>
          <a:p>
            <a:pPr algn="ctr"/>
            <a:r>
              <a:rPr lang="en-US" sz="1200" b="1" dirty="0" smtClean="0">
                <a:solidFill>
                  <a:srgbClr val="000000"/>
                </a:solidFill>
              </a:rPr>
              <a:t>Once you click on the desired chapter you will be linked to the first page of that section</a:t>
            </a:r>
            <a:endParaRPr lang="en-US" sz="1200" b="1" dirty="0">
              <a:solidFill>
                <a:srgbClr val="000000"/>
              </a:solidFill>
            </a:endParaRPr>
          </a:p>
        </p:txBody>
      </p:sp>
      <p:sp>
        <p:nvSpPr>
          <p:cNvPr id="21" name="Text Box 14"/>
          <p:cNvSpPr txBox="1">
            <a:spLocks noChangeArrowheads="1"/>
          </p:cNvSpPr>
          <p:nvPr/>
        </p:nvSpPr>
        <p:spPr bwMode="auto">
          <a:xfrm>
            <a:off x="3180897" y="5417820"/>
            <a:ext cx="2181225" cy="662753"/>
          </a:xfrm>
          <a:prstGeom prst="rect">
            <a:avLst/>
          </a:prstGeom>
          <a:noFill/>
          <a:ln w="9525">
            <a:noFill/>
            <a:miter lim="800000"/>
            <a:headEnd/>
            <a:tailEnd/>
          </a:ln>
        </p:spPr>
        <p:txBody>
          <a:bodyPr lIns="0" tIns="0" rIns="0" bIns="0" anchor="ctr"/>
          <a:lstStyle/>
          <a:p>
            <a:pPr algn="ctr"/>
            <a:r>
              <a:rPr lang="en-US" sz="1200" b="1" dirty="0">
                <a:solidFill>
                  <a:srgbClr val="000000"/>
                </a:solidFill>
                <a:sym typeface="Lucida Grande"/>
              </a:rPr>
              <a:t>Click on </a:t>
            </a:r>
            <a:r>
              <a:rPr lang="en-US" sz="1200" b="1" dirty="0" smtClean="0">
                <a:solidFill>
                  <a:srgbClr val="000000"/>
                </a:solidFill>
                <a:sym typeface="Lucida Grande"/>
              </a:rPr>
              <a:t>the          button in the top left corner to return to the table of contents</a:t>
            </a:r>
          </a:p>
          <a:p>
            <a:pPr algn="ctr"/>
            <a:endParaRPr lang="en-US" sz="1200" b="1" dirty="0">
              <a:solidFill>
                <a:srgbClr val="0000FF"/>
              </a:solidFill>
              <a:sym typeface="Lucida Grande"/>
            </a:endParaRPr>
          </a:p>
        </p:txBody>
      </p:sp>
      <p:cxnSp>
        <p:nvCxnSpPr>
          <p:cNvPr id="24" name="Straight Arrow Connector 23"/>
          <p:cNvCxnSpPr/>
          <p:nvPr/>
        </p:nvCxnSpPr>
        <p:spPr>
          <a:xfrm>
            <a:off x="2890102" y="2979420"/>
            <a:ext cx="3205898" cy="0"/>
          </a:xfrm>
          <a:prstGeom prst="straightConnector1">
            <a:avLst/>
          </a:prstGeom>
          <a:noFill/>
          <a:ln w="28575">
            <a:solidFill>
              <a:schemeClr val="bg1">
                <a:lumMod val="50000"/>
              </a:schemeClr>
            </a:solidFill>
            <a:miter lim="800000"/>
            <a:headEnd/>
            <a:tailEnd type="stealth" w="lg" len="lg"/>
          </a:ln>
        </p:spPr>
      </p:cxnSp>
      <p:cxnSp>
        <p:nvCxnSpPr>
          <p:cNvPr id="25" name="Elbow Connector 24"/>
          <p:cNvCxnSpPr/>
          <p:nvPr/>
        </p:nvCxnSpPr>
        <p:spPr>
          <a:xfrm flipV="1">
            <a:off x="459616" y="5148873"/>
            <a:ext cx="5582409" cy="796600"/>
          </a:xfrm>
          <a:prstGeom prst="bentConnector3">
            <a:avLst>
              <a:gd name="adj1" fmla="val 42113"/>
            </a:avLst>
          </a:prstGeom>
          <a:noFill/>
          <a:ln w="28575">
            <a:solidFill>
              <a:schemeClr val="bg1">
                <a:lumMod val="50000"/>
              </a:schemeClr>
            </a:solidFill>
            <a:miter lim="800000"/>
            <a:headEnd/>
            <a:tailEnd type="stealth" w="lg" len="lg"/>
          </a:ln>
        </p:spPr>
      </p:cxnSp>
      <p:pic>
        <p:nvPicPr>
          <p:cNvPr id="28" name="Picture 3"/>
          <p:cNvPicPr>
            <a:picLocks noChangeAspect="1" noChangeArrowheads="1"/>
          </p:cNvPicPr>
          <p:nvPr/>
        </p:nvPicPr>
        <p:blipFill>
          <a:blip r:embed="rId3" cstate="print">
            <a:extLst>
              <a:ext uri="{28A0092B-C50C-407E-A947-70E740481C1C}">
                <a14:useLocalDpi xmlns:a14="http://schemas.microsoft.com/office/drawing/2010/main" val="0"/>
              </a:ext>
            </a:extLst>
          </a:blip>
          <a:stretch>
            <a:fillRect/>
          </a:stretch>
        </p:blipFill>
        <p:spPr bwMode="auto">
          <a:xfrm>
            <a:off x="139132" y="3878607"/>
            <a:ext cx="2764517" cy="2073387"/>
          </a:xfrm>
          <a:prstGeom prst="rect">
            <a:avLst/>
          </a:prstGeom>
          <a:ln w="12700">
            <a:solidFill>
              <a:schemeClr val="bg1">
                <a:lumMod val="75000"/>
              </a:schemeClr>
            </a:solidFill>
            <a:headEnd/>
            <a:tailEnd/>
          </a:ln>
        </p:spPr>
        <p:style>
          <a:lnRef idx="2">
            <a:schemeClr val="accent1"/>
          </a:lnRef>
          <a:fillRef idx="1">
            <a:schemeClr val="lt1"/>
          </a:fillRef>
          <a:effectRef idx="0">
            <a:schemeClr val="accent1"/>
          </a:effectRef>
          <a:fontRef idx="minor">
            <a:schemeClr val="dk1"/>
          </a:fontRef>
        </p:style>
      </p:pic>
      <p:pic>
        <p:nvPicPr>
          <p:cNvPr id="29" name="Picture 5"/>
          <p:cNvPicPr>
            <a:picLocks noChangeAspect="1" noChangeArrowheads="1"/>
          </p:cNvPicPr>
          <p:nvPr/>
        </p:nvPicPr>
        <p:blipFill>
          <a:blip r:embed="rId4" cstate="print">
            <a:extLst>
              <a:ext uri="{28A0092B-C50C-407E-A947-70E740481C1C}">
                <a14:useLocalDpi xmlns:a14="http://schemas.microsoft.com/office/drawing/2010/main" val="0"/>
              </a:ext>
            </a:extLst>
          </a:blip>
          <a:stretch>
            <a:fillRect/>
          </a:stretch>
        </p:blipFill>
        <p:spPr bwMode="auto">
          <a:xfrm>
            <a:off x="136833" y="1645022"/>
            <a:ext cx="2761488" cy="2071116"/>
          </a:xfrm>
          <a:prstGeom prst="rect">
            <a:avLst/>
          </a:prstGeom>
          <a:ln w="6350">
            <a:solidFill>
              <a:schemeClr val="tx1"/>
            </a:solidFill>
            <a:headEnd/>
            <a:tailEnd/>
          </a:ln>
        </p:spPr>
        <p:style>
          <a:lnRef idx="2">
            <a:schemeClr val="accent1"/>
          </a:lnRef>
          <a:fillRef idx="1">
            <a:schemeClr val="lt1"/>
          </a:fillRef>
          <a:effectRef idx="0">
            <a:schemeClr val="accent1"/>
          </a:effectRef>
          <a:fontRef idx="minor">
            <a:schemeClr val="dk1"/>
          </a:fontRef>
        </p:style>
      </p:pic>
      <p:sp>
        <p:nvSpPr>
          <p:cNvPr id="33" name="AutoShape 207">
            <a:hlinkClick r:id="rId5" action="ppaction://hlinksldjump" highlightClick="1"/>
          </p:cNvPr>
          <p:cNvSpPr>
            <a:spLocks noChangeArrowheads="1"/>
          </p:cNvSpPr>
          <p:nvPr/>
        </p:nvSpPr>
        <p:spPr bwMode="auto">
          <a:xfrm>
            <a:off x="4188856" y="5275784"/>
            <a:ext cx="328057" cy="271389"/>
          </a:xfrm>
          <a:prstGeom prst="actionButtonHome">
            <a:avLst/>
          </a:prstGeom>
          <a:solidFill>
            <a:schemeClr val="accent1"/>
          </a:solidFill>
          <a:ln w="12700">
            <a:noFill/>
            <a:miter lim="800000"/>
            <a:headEnd/>
            <a:tailEnd/>
          </a:ln>
        </p:spPr>
        <p:txBody>
          <a:bodyPr wrap="none" anchor="ctr"/>
          <a:lstStyle/>
          <a:p>
            <a:pPr>
              <a:defRPr/>
            </a:pPr>
            <a:endParaRPr lang="en-IN" sz="900" kern="0" dirty="0">
              <a:solidFill>
                <a:srgbClr val="000000"/>
              </a:solidFill>
              <a:latin typeface="BISansCond" pitchFamily="2" charset="0"/>
            </a:endParaRPr>
          </a:p>
        </p:txBody>
      </p:sp>
      <p:sp>
        <p:nvSpPr>
          <p:cNvPr id="37" name="Text Box 14"/>
          <p:cNvSpPr txBox="1">
            <a:spLocks noChangeArrowheads="1"/>
          </p:cNvSpPr>
          <p:nvPr/>
        </p:nvSpPr>
        <p:spPr bwMode="white">
          <a:xfrm>
            <a:off x="6217049" y="3718043"/>
            <a:ext cx="2706688" cy="207962"/>
          </a:xfrm>
          <a:prstGeom prst="rect">
            <a:avLst/>
          </a:prstGeom>
          <a:solidFill>
            <a:schemeClr val="bg1"/>
          </a:solidFill>
          <a:ln w="9525">
            <a:noFill/>
            <a:miter lim="800000"/>
            <a:headEnd/>
            <a:tailEnd/>
          </a:ln>
        </p:spPr>
        <p:txBody>
          <a:bodyPr lIns="0" tIns="0" rIns="0" bIns="0" anchor="ctr"/>
          <a:lstStyle/>
          <a:p>
            <a:pPr algn="ctr" eaLnBrk="0" hangingPunct="0"/>
            <a:r>
              <a:rPr lang="en-US" sz="1200" b="1" dirty="0" smtClean="0">
                <a:solidFill>
                  <a:srgbClr val="000000"/>
                </a:solidFill>
              </a:rPr>
              <a:t>Table of Contents</a:t>
            </a:r>
            <a:endParaRPr lang="en-US" sz="1200" dirty="0">
              <a:solidFill>
                <a:srgbClr val="000000"/>
              </a:solidFill>
            </a:endParaRPr>
          </a:p>
        </p:txBody>
      </p:sp>
      <p:pic>
        <p:nvPicPr>
          <p:cNvPr id="2" name="Picture 1"/>
          <p:cNvPicPr>
            <a:picLocks noChangeAspect="1"/>
          </p:cNvPicPr>
          <p:nvPr/>
        </p:nvPicPr>
        <p:blipFill>
          <a:blip r:embed="rId6"/>
          <a:stretch>
            <a:fillRect/>
          </a:stretch>
        </p:blipFill>
        <p:spPr>
          <a:xfrm>
            <a:off x="6173675" y="1561160"/>
            <a:ext cx="2744028" cy="2074456"/>
          </a:xfrm>
          <a:prstGeom prst="rect">
            <a:avLst/>
          </a:prstGeom>
          <a:ln>
            <a:solidFill>
              <a:schemeClr val="tx1"/>
            </a:solidFill>
          </a:ln>
        </p:spPr>
      </p:pic>
      <p:pic>
        <p:nvPicPr>
          <p:cNvPr id="23" name="Picture 22"/>
          <p:cNvPicPr>
            <a:picLocks noChangeAspect="1"/>
          </p:cNvPicPr>
          <p:nvPr/>
        </p:nvPicPr>
        <p:blipFill>
          <a:blip r:embed="rId6"/>
          <a:stretch>
            <a:fillRect/>
          </a:stretch>
        </p:blipFill>
        <p:spPr>
          <a:xfrm>
            <a:off x="6198379" y="4008432"/>
            <a:ext cx="2744028" cy="2074456"/>
          </a:xfrm>
          <a:prstGeom prst="rect">
            <a:avLst/>
          </a:prstGeom>
          <a:ln>
            <a:solidFill>
              <a:schemeClr val="tx1"/>
            </a:solidFill>
          </a:ln>
        </p:spPr>
      </p:pic>
    </p:spTree>
    <p:extLst>
      <p:ext uri="{BB962C8B-B14F-4D97-AF65-F5344CB8AC3E}">
        <p14:creationId xmlns:p14="http://schemas.microsoft.com/office/powerpoint/2010/main" val="3286183131"/>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smtClean="0"/>
              <a:t>Table of Contents </a:t>
            </a:r>
            <a:endParaRPr lang="en-US" dirty="0"/>
          </a:p>
        </p:txBody>
      </p:sp>
      <p:sp>
        <p:nvSpPr>
          <p:cNvPr id="6" name="Content Placeholder 5"/>
          <p:cNvSpPr>
            <a:spLocks noGrp="1"/>
          </p:cNvSpPr>
          <p:nvPr>
            <p:ph idx="1"/>
          </p:nvPr>
        </p:nvSpPr>
        <p:spPr>
          <a:xfrm>
            <a:off x="430823" y="1337542"/>
            <a:ext cx="8466825" cy="4707657"/>
          </a:xfrm>
        </p:spPr>
        <p:txBody>
          <a:bodyPr/>
          <a:lstStyle/>
          <a:p>
            <a:r>
              <a:rPr lang="en-US" sz="1600" dirty="0">
                <a:solidFill>
                  <a:schemeClr val="tx1"/>
                </a:solidFill>
                <a:hlinkClick r:id="rId3" action="ppaction://hlinksldjump"/>
              </a:rPr>
              <a:t>Chapter 1: Rationale for ErbB Family Blockade in SCC of the Lung</a:t>
            </a:r>
            <a:endParaRPr lang="en-US" sz="1600" dirty="0">
              <a:solidFill>
                <a:schemeClr val="tx1"/>
              </a:solidFill>
            </a:endParaRPr>
          </a:p>
          <a:p>
            <a:r>
              <a:rPr lang="en-US" sz="1600" dirty="0">
                <a:solidFill>
                  <a:schemeClr val="tx1"/>
                </a:solidFill>
                <a:hlinkClick r:id="rId4" action="ppaction://hlinksldjump"/>
              </a:rPr>
              <a:t>Chapter 2: LUX-Lung </a:t>
            </a:r>
            <a:r>
              <a:rPr lang="en-US" sz="1600" dirty="0" smtClean="0">
                <a:solidFill>
                  <a:schemeClr val="tx1"/>
                </a:solidFill>
                <a:hlinkClick r:id="rId4" action="ppaction://hlinksldjump"/>
              </a:rPr>
              <a:t>8 </a:t>
            </a:r>
            <a:endParaRPr lang="en-US" sz="1600" dirty="0">
              <a:solidFill>
                <a:schemeClr val="tx1"/>
              </a:solidFill>
            </a:endParaRPr>
          </a:p>
          <a:p>
            <a:pPr lvl="1"/>
            <a:r>
              <a:rPr lang="en-US" sz="1400" dirty="0">
                <a:solidFill>
                  <a:schemeClr val="tx1"/>
                </a:solidFill>
                <a:hlinkClick r:id="rId4" action="ppaction://hlinksldjump"/>
              </a:rPr>
              <a:t>Primary </a:t>
            </a:r>
            <a:r>
              <a:rPr lang="en-US" sz="1400" dirty="0" smtClean="0">
                <a:solidFill>
                  <a:schemeClr val="tx1"/>
                </a:solidFill>
                <a:hlinkClick r:id="rId4" action="ppaction://hlinksldjump"/>
              </a:rPr>
              <a:t>Endpoint (</a:t>
            </a:r>
            <a:r>
              <a:rPr lang="en-US" sz="1400" dirty="0">
                <a:solidFill>
                  <a:schemeClr val="tx1"/>
                </a:solidFill>
                <a:hlinkClick r:id="rId4" action="ppaction://hlinksldjump"/>
              </a:rPr>
              <a:t>PFS</a:t>
            </a:r>
            <a:r>
              <a:rPr lang="en-US" sz="1400" dirty="0" smtClean="0">
                <a:solidFill>
                  <a:schemeClr val="tx1"/>
                </a:solidFill>
                <a:hlinkClick r:id="rId4" action="ppaction://hlinksldjump"/>
              </a:rPr>
              <a:t>)</a:t>
            </a:r>
            <a:endParaRPr lang="en-US" sz="1400" dirty="0" smtClean="0">
              <a:solidFill>
                <a:schemeClr val="tx1"/>
              </a:solidFill>
            </a:endParaRPr>
          </a:p>
          <a:p>
            <a:pPr lvl="1"/>
            <a:r>
              <a:rPr lang="en-US" sz="1400" dirty="0" smtClean="0">
                <a:solidFill>
                  <a:schemeClr val="tx1"/>
                </a:solidFill>
                <a:hlinkClick r:id="rId5" action="ppaction://hlinksldjump"/>
              </a:rPr>
              <a:t>Key Secondary Endpoint (Overall Survival)</a:t>
            </a:r>
            <a:endParaRPr lang="en-US" sz="1400" dirty="0" smtClean="0">
              <a:solidFill>
                <a:schemeClr val="tx1"/>
              </a:solidFill>
            </a:endParaRPr>
          </a:p>
          <a:p>
            <a:pPr lvl="1"/>
            <a:r>
              <a:rPr lang="en-US" sz="1400" dirty="0" smtClean="0">
                <a:solidFill>
                  <a:schemeClr val="tx1"/>
                </a:solidFill>
                <a:hlinkClick r:id="rId6" action="ppaction://hlinksldjump"/>
              </a:rPr>
              <a:t>Patient Reported Outcomes</a:t>
            </a:r>
            <a:endParaRPr lang="en-US" sz="1400" dirty="0">
              <a:solidFill>
                <a:schemeClr val="tx1"/>
              </a:solidFill>
            </a:endParaRPr>
          </a:p>
          <a:p>
            <a:r>
              <a:rPr lang="en-US" sz="1600" dirty="0">
                <a:solidFill>
                  <a:schemeClr val="tx1"/>
                </a:solidFill>
                <a:hlinkClick r:id="rId7" action="ppaction://hlinksldjump"/>
              </a:rPr>
              <a:t>Chapter 3: Disease Understanding and Treatment Options</a:t>
            </a:r>
            <a:endParaRPr lang="en-US" sz="1600" dirty="0">
              <a:solidFill>
                <a:schemeClr val="tx1"/>
              </a:solidFill>
            </a:endParaRPr>
          </a:p>
          <a:p>
            <a:pPr lvl="1"/>
            <a:r>
              <a:rPr lang="en-US" sz="1400" dirty="0" smtClean="0">
                <a:solidFill>
                  <a:schemeClr val="tx1"/>
                </a:solidFill>
                <a:hlinkClick r:id="rId8" action="ppaction://hlinksldjump"/>
              </a:rPr>
              <a:t>First-Line </a:t>
            </a:r>
            <a:r>
              <a:rPr lang="en-US" sz="1400" dirty="0">
                <a:solidFill>
                  <a:schemeClr val="tx1"/>
                </a:solidFill>
                <a:hlinkClick r:id="rId8" action="ppaction://hlinksldjump"/>
              </a:rPr>
              <a:t>Treatment Options (incl. ESMO and NCCN Guidelines</a:t>
            </a:r>
            <a:r>
              <a:rPr lang="en-US" sz="1400" dirty="0">
                <a:solidFill>
                  <a:schemeClr val="tx1"/>
                </a:solidFill>
              </a:rPr>
              <a:t>)</a:t>
            </a:r>
          </a:p>
          <a:p>
            <a:pPr lvl="1"/>
            <a:r>
              <a:rPr lang="en-US" sz="1400" dirty="0">
                <a:solidFill>
                  <a:schemeClr val="tx1"/>
                </a:solidFill>
                <a:hlinkClick r:id="rId9" action="ppaction://hlinksldjump"/>
              </a:rPr>
              <a:t>Second-Line Treatment Option (incl. ESMO and NCCN Guidelines)</a:t>
            </a:r>
            <a:endParaRPr lang="en-US" sz="1400" dirty="0">
              <a:solidFill>
                <a:schemeClr val="tx1"/>
              </a:solidFill>
            </a:endParaRPr>
          </a:p>
          <a:p>
            <a:pPr lvl="1"/>
            <a:r>
              <a:rPr lang="en-US" sz="1400" dirty="0">
                <a:solidFill>
                  <a:schemeClr val="tx1"/>
                </a:solidFill>
                <a:hlinkClick r:id="rId10" action="ppaction://hlinksldjump"/>
              </a:rPr>
              <a:t>Antiangiogenesis in the Treatment of </a:t>
            </a:r>
            <a:r>
              <a:rPr lang="en-US" sz="1400" dirty="0" smtClean="0">
                <a:solidFill>
                  <a:schemeClr val="tx1"/>
                </a:solidFill>
                <a:hlinkClick r:id="rId10" action="ppaction://hlinksldjump"/>
              </a:rPr>
              <a:t>SCC of the Lung</a:t>
            </a:r>
            <a:endParaRPr lang="en-US" sz="1400" dirty="0">
              <a:solidFill>
                <a:schemeClr val="tx1"/>
              </a:solidFill>
            </a:endParaRPr>
          </a:p>
          <a:p>
            <a:pPr lvl="1"/>
            <a:r>
              <a:rPr lang="en-US" sz="1400" dirty="0">
                <a:solidFill>
                  <a:schemeClr val="tx1"/>
                </a:solidFill>
                <a:hlinkClick r:id="rId11" action="ppaction://hlinksldjump"/>
              </a:rPr>
              <a:t>Immunotherapy in the Treatment of </a:t>
            </a:r>
            <a:r>
              <a:rPr lang="en-US" sz="1400" dirty="0" smtClean="0">
                <a:solidFill>
                  <a:schemeClr val="tx1"/>
                </a:solidFill>
                <a:hlinkClick r:id="rId11" action="ppaction://hlinksldjump"/>
              </a:rPr>
              <a:t>SCC of the Lung</a:t>
            </a:r>
            <a:endParaRPr lang="en-US" sz="1400" dirty="0">
              <a:solidFill>
                <a:schemeClr val="tx1"/>
              </a:solidFill>
            </a:endParaRPr>
          </a:p>
          <a:p>
            <a:pPr lvl="1"/>
            <a:r>
              <a:rPr lang="en-US" sz="1400" dirty="0">
                <a:solidFill>
                  <a:schemeClr val="tx1"/>
                </a:solidFill>
                <a:hlinkClick r:id="rId12" action="ppaction://hlinksldjump"/>
              </a:rPr>
              <a:t>Targeting EGFR in the Treatment of SCC </a:t>
            </a:r>
            <a:r>
              <a:rPr lang="en-US" sz="1400" dirty="0" smtClean="0">
                <a:solidFill>
                  <a:schemeClr val="tx1"/>
                </a:solidFill>
                <a:hlinkClick r:id="rId12" action="ppaction://hlinksldjump"/>
              </a:rPr>
              <a:t>of the Lung</a:t>
            </a:r>
            <a:endParaRPr lang="en-US" sz="1400" dirty="0">
              <a:solidFill>
                <a:schemeClr val="tx1"/>
              </a:solidFill>
            </a:endParaRPr>
          </a:p>
          <a:p>
            <a:pPr lvl="1"/>
            <a:r>
              <a:rPr lang="en-US" sz="1400" dirty="0">
                <a:solidFill>
                  <a:schemeClr val="tx1"/>
                </a:solidFill>
                <a:hlinkClick r:id="rId13" action="ppaction://hlinksldjump"/>
              </a:rPr>
              <a:t>Other Potentially Targetable Mutations in the Treatment of </a:t>
            </a:r>
            <a:r>
              <a:rPr lang="en-US" sz="1400" dirty="0" smtClean="0">
                <a:solidFill>
                  <a:schemeClr val="tx1"/>
                </a:solidFill>
                <a:hlinkClick r:id="rId13" action="ppaction://hlinksldjump"/>
              </a:rPr>
              <a:t>SCC of the Lung</a:t>
            </a:r>
            <a:endParaRPr lang="en-US" sz="1400" dirty="0">
              <a:solidFill>
                <a:schemeClr val="tx1"/>
              </a:solidFill>
            </a:endParaRPr>
          </a:p>
          <a:p>
            <a:r>
              <a:rPr lang="en-US" sz="1600" dirty="0" smtClean="0">
                <a:solidFill>
                  <a:schemeClr val="tx1"/>
                </a:solidFill>
                <a:hlinkClick r:id="rId14" action="ppaction://hlinksldjump"/>
              </a:rPr>
              <a:t>Chapter 4: </a:t>
            </a:r>
            <a:r>
              <a:rPr lang="en-US" sz="1600" dirty="0">
                <a:solidFill>
                  <a:schemeClr val="tx1"/>
                </a:solidFill>
                <a:hlinkClick r:id="rId14" action="ppaction://hlinksldjump"/>
              </a:rPr>
              <a:t>Overview of Key Competitors Timelines</a:t>
            </a:r>
            <a:endParaRPr lang="en-US" sz="1600" dirty="0">
              <a:solidFill>
                <a:schemeClr val="tx1"/>
              </a:solidFill>
            </a:endParaRPr>
          </a:p>
          <a:p>
            <a:r>
              <a:rPr lang="en-US" sz="1600" dirty="0">
                <a:solidFill>
                  <a:schemeClr val="tx1"/>
                </a:solidFill>
                <a:hlinkClick r:id="rId15" action="ppaction://hlinksldjump"/>
              </a:rPr>
              <a:t>Chapter </a:t>
            </a:r>
            <a:r>
              <a:rPr lang="en-US" sz="1600" dirty="0" smtClean="0">
                <a:solidFill>
                  <a:schemeClr val="tx1"/>
                </a:solidFill>
                <a:hlinkClick r:id="rId15" action="ppaction://hlinksldjump"/>
              </a:rPr>
              <a:t>5: </a:t>
            </a:r>
            <a:r>
              <a:rPr lang="en-US" sz="1600" dirty="0">
                <a:solidFill>
                  <a:schemeClr val="tx1"/>
                </a:solidFill>
                <a:hlinkClick r:id="rId15" action="ppaction://hlinksldjump"/>
              </a:rPr>
              <a:t>Overview of Trials in Second Line Treatment</a:t>
            </a:r>
            <a:endParaRPr lang="en-US" sz="1600" dirty="0">
              <a:solidFill>
                <a:schemeClr val="tx1"/>
              </a:solidFill>
            </a:endParaRPr>
          </a:p>
          <a:p>
            <a:r>
              <a:rPr lang="en-US" sz="1600" dirty="0">
                <a:solidFill>
                  <a:schemeClr val="tx1"/>
                </a:solidFill>
                <a:hlinkClick r:id="rId16" action="ppaction://hlinksldjump"/>
              </a:rPr>
              <a:t>Chapter </a:t>
            </a:r>
            <a:r>
              <a:rPr lang="en-US" sz="1600" dirty="0" smtClean="0">
                <a:solidFill>
                  <a:schemeClr val="tx1"/>
                </a:solidFill>
                <a:hlinkClick r:id="rId16" action="ppaction://hlinksldjump"/>
              </a:rPr>
              <a:t>6: </a:t>
            </a:r>
            <a:r>
              <a:rPr lang="en-US" sz="1600" dirty="0">
                <a:solidFill>
                  <a:schemeClr val="tx1"/>
                </a:solidFill>
                <a:hlinkClick r:id="rId16" action="ppaction://hlinksldjump"/>
              </a:rPr>
              <a:t>Scientific Response </a:t>
            </a:r>
            <a:r>
              <a:rPr lang="en-US" sz="1600" dirty="0" smtClean="0">
                <a:solidFill>
                  <a:schemeClr val="tx1"/>
                </a:solidFill>
                <a:hlinkClick r:id="rId16" action="ppaction://hlinksldjump"/>
              </a:rPr>
              <a:t>Points</a:t>
            </a:r>
            <a:endParaRPr lang="en-US" sz="1600" dirty="0">
              <a:solidFill>
                <a:schemeClr val="tx1"/>
              </a:solidFill>
            </a:endParaRPr>
          </a:p>
          <a:p>
            <a:r>
              <a:rPr lang="en-US" sz="1600" dirty="0">
                <a:solidFill>
                  <a:schemeClr val="tx1"/>
                </a:solidFill>
                <a:hlinkClick r:id="rId17" action="ppaction://hlinksldjump"/>
              </a:rPr>
              <a:t>Chapter </a:t>
            </a:r>
            <a:r>
              <a:rPr lang="en-US" sz="1600" dirty="0" smtClean="0">
                <a:solidFill>
                  <a:schemeClr val="tx1"/>
                </a:solidFill>
                <a:hlinkClick r:id="rId17" action="ppaction://hlinksldjump"/>
              </a:rPr>
              <a:t>7: </a:t>
            </a:r>
            <a:r>
              <a:rPr lang="en-US" sz="1600" dirty="0">
                <a:solidFill>
                  <a:schemeClr val="tx1"/>
                </a:solidFill>
                <a:hlinkClick r:id="rId17" action="ppaction://hlinksldjump"/>
              </a:rPr>
              <a:t>Back-up </a:t>
            </a:r>
            <a:r>
              <a:rPr lang="en-US" sz="1600" dirty="0" smtClean="0">
                <a:solidFill>
                  <a:schemeClr val="tx1"/>
                </a:solidFill>
                <a:hlinkClick r:id="rId17" action="ppaction://hlinksldjump"/>
              </a:rPr>
              <a:t>Slides</a:t>
            </a:r>
            <a:endParaRPr lang="en-US" sz="1600" dirty="0">
              <a:solidFill>
                <a:schemeClr val="tx1"/>
              </a:solidFill>
            </a:endParaRPr>
          </a:p>
        </p:txBody>
      </p:sp>
    </p:spTree>
    <p:extLst>
      <p:ext uri="{BB962C8B-B14F-4D97-AF65-F5344CB8AC3E}">
        <p14:creationId xmlns:p14="http://schemas.microsoft.com/office/powerpoint/2010/main" val="2210692637"/>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ctrTitle"/>
          </p:nvPr>
        </p:nvSpPr>
        <p:spPr>
          <a:xfrm>
            <a:off x="1626569" y="2133600"/>
            <a:ext cx="6339264" cy="1243417"/>
          </a:xfrm>
        </p:spPr>
        <p:txBody>
          <a:bodyPr/>
          <a:lstStyle/>
          <a:p>
            <a:r>
              <a:rPr lang="en-US" dirty="0"/>
              <a:t>Rationale for </a:t>
            </a:r>
            <a:r>
              <a:rPr lang="en-US" dirty="0" err="1"/>
              <a:t>ErbB</a:t>
            </a:r>
            <a:r>
              <a:rPr lang="en-US" dirty="0"/>
              <a:t> </a:t>
            </a:r>
            <a:r>
              <a:rPr lang="en-US" dirty="0" smtClean="0"/>
              <a:t>Receptors </a:t>
            </a:r>
            <a:r>
              <a:rPr lang="en-US" dirty="0"/>
              <a:t>Blockade in SCC of the Lung</a:t>
            </a:r>
          </a:p>
        </p:txBody>
      </p:sp>
    </p:spTree>
    <p:extLst>
      <p:ext uri="{BB962C8B-B14F-4D97-AF65-F5344CB8AC3E}">
        <p14:creationId xmlns:p14="http://schemas.microsoft.com/office/powerpoint/2010/main" val="166710666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Title 3"/>
          <p:cNvSpPr>
            <a:spLocks noGrp="1"/>
          </p:cNvSpPr>
          <p:nvPr>
            <p:ph type="title"/>
          </p:nvPr>
        </p:nvSpPr>
        <p:spPr>
          <a:xfrm>
            <a:off x="430213" y="162896"/>
            <a:ext cx="8550275" cy="800100"/>
          </a:xfrm>
        </p:spPr>
        <p:txBody>
          <a:bodyPr>
            <a:noAutofit/>
          </a:bodyPr>
          <a:lstStyle/>
          <a:p>
            <a:pPr eaLnBrk="1" hangingPunct="1"/>
            <a:r>
              <a:rPr lang="en-GB" dirty="0" smtClean="0"/>
              <a:t>Alterations of </a:t>
            </a:r>
            <a:r>
              <a:rPr lang="en-GB" dirty="0" err="1" smtClean="0"/>
              <a:t>ErbB</a:t>
            </a:r>
            <a:r>
              <a:rPr lang="en-GB" dirty="0" smtClean="0"/>
              <a:t> Pathway in SCC of the Lung</a:t>
            </a:r>
          </a:p>
        </p:txBody>
      </p:sp>
      <p:sp>
        <p:nvSpPr>
          <p:cNvPr id="24581" name="TextBox 14"/>
          <p:cNvSpPr txBox="1">
            <a:spLocks noChangeArrowheads="1"/>
          </p:cNvSpPr>
          <p:nvPr/>
        </p:nvSpPr>
        <p:spPr bwMode="auto">
          <a:xfrm>
            <a:off x="23813" y="6033471"/>
            <a:ext cx="8961437" cy="741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b"/>
          <a:lstStyle>
            <a:lvl1pPr marL="171450" indent="-171450">
              <a:defRPr>
                <a:solidFill>
                  <a:schemeClr val="tx1"/>
                </a:solidFill>
                <a:latin typeface="Arial" pitchFamily="34" charset="0"/>
                <a:cs typeface="Arial" pitchFamily="34" charset="0"/>
              </a:defRPr>
            </a:lvl1pPr>
            <a:lvl2pPr marL="742950" indent="-285750">
              <a:defRPr>
                <a:solidFill>
                  <a:schemeClr val="tx1"/>
                </a:solidFill>
                <a:latin typeface="Arial" pitchFamily="34" charset="0"/>
                <a:cs typeface="Arial" pitchFamily="34" charset="0"/>
              </a:defRPr>
            </a:lvl2pPr>
            <a:lvl3pPr marL="1143000" indent="-228600">
              <a:defRPr>
                <a:solidFill>
                  <a:schemeClr val="tx1"/>
                </a:solidFill>
                <a:latin typeface="Arial" pitchFamily="34" charset="0"/>
                <a:cs typeface="Arial" pitchFamily="34" charset="0"/>
              </a:defRPr>
            </a:lvl3pPr>
            <a:lvl4pPr marL="1600200" indent="-228600">
              <a:defRPr>
                <a:solidFill>
                  <a:schemeClr val="tx1"/>
                </a:solidFill>
                <a:latin typeface="Arial" pitchFamily="34" charset="0"/>
                <a:cs typeface="Arial" pitchFamily="34" charset="0"/>
              </a:defRPr>
            </a:lvl4pPr>
            <a:lvl5pPr marL="2057400" indent="-22860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buFont typeface="Arial" pitchFamily="34" charset="0"/>
              <a:buChar char="•"/>
            </a:pPr>
            <a:r>
              <a:rPr lang="de-DE" sz="1000" dirty="0">
                <a:solidFill>
                  <a:srgbClr val="000000"/>
                </a:solidFill>
              </a:rPr>
              <a:t/>
            </a:r>
            <a:br>
              <a:rPr lang="de-DE" sz="1000" dirty="0">
                <a:solidFill>
                  <a:srgbClr val="000000"/>
                </a:solidFill>
              </a:rPr>
            </a:br>
            <a:r>
              <a:rPr lang="de-DE" sz="1000" dirty="0">
                <a:solidFill>
                  <a:srgbClr val="000000"/>
                </a:solidFill>
              </a:rPr>
              <a:t>1. </a:t>
            </a:r>
            <a:r>
              <a:rPr lang="en-GB" sz="1000" dirty="0" err="1">
                <a:solidFill>
                  <a:srgbClr val="000000"/>
                </a:solidFill>
              </a:rPr>
              <a:t>D’Arcangelo</a:t>
            </a:r>
            <a:r>
              <a:rPr lang="en-GB" sz="1000" dirty="0">
                <a:solidFill>
                  <a:srgbClr val="000000"/>
                </a:solidFill>
              </a:rPr>
              <a:t> et al.</a:t>
            </a:r>
            <a:r>
              <a:rPr lang="it-IT" sz="1000" dirty="0">
                <a:solidFill>
                  <a:srgbClr val="000000"/>
                </a:solidFill>
              </a:rPr>
              <a:t> </a:t>
            </a:r>
            <a:r>
              <a:rPr lang="en-US" sz="1000" i="1" dirty="0">
                <a:solidFill>
                  <a:srgbClr val="000000"/>
                </a:solidFill>
              </a:rPr>
              <a:t>Future </a:t>
            </a:r>
            <a:r>
              <a:rPr lang="en-US" sz="1000" i="1" dirty="0" err="1">
                <a:solidFill>
                  <a:srgbClr val="000000"/>
                </a:solidFill>
              </a:rPr>
              <a:t>Oncol</a:t>
            </a:r>
            <a:r>
              <a:rPr lang="en-US" sz="1000" i="1" dirty="0">
                <a:solidFill>
                  <a:srgbClr val="000000"/>
                </a:solidFill>
              </a:rPr>
              <a:t>. </a:t>
            </a:r>
            <a:r>
              <a:rPr lang="en-US" sz="1000" dirty="0">
                <a:solidFill>
                  <a:srgbClr val="000000"/>
                </a:solidFill>
              </a:rPr>
              <a:t>2013;9:699</a:t>
            </a:r>
            <a:r>
              <a:rPr lang="it-IT" sz="1000" dirty="0">
                <a:solidFill>
                  <a:srgbClr val="000000"/>
                </a:solidFill>
              </a:rPr>
              <a:t>; 2. </a:t>
            </a:r>
            <a:r>
              <a:rPr lang="it-IT" sz="1000" dirty="0" err="1">
                <a:solidFill>
                  <a:srgbClr val="000000"/>
                </a:solidFill>
              </a:rPr>
              <a:t>Jaiswal</a:t>
            </a:r>
            <a:r>
              <a:rPr lang="it-IT" sz="1000" dirty="0">
                <a:solidFill>
                  <a:srgbClr val="000000"/>
                </a:solidFill>
              </a:rPr>
              <a:t> </a:t>
            </a:r>
            <a:r>
              <a:rPr lang="en-GB" sz="1000" dirty="0">
                <a:solidFill>
                  <a:srgbClr val="000000"/>
                </a:solidFill>
              </a:rPr>
              <a:t>et al. </a:t>
            </a:r>
            <a:r>
              <a:rPr lang="en-US" sz="1000" i="1" dirty="0">
                <a:solidFill>
                  <a:srgbClr val="000000"/>
                </a:solidFill>
              </a:rPr>
              <a:t>Cancer Cell. </a:t>
            </a:r>
            <a:r>
              <a:rPr lang="en-US" sz="1000" dirty="0">
                <a:solidFill>
                  <a:srgbClr val="000000"/>
                </a:solidFill>
              </a:rPr>
              <a:t>2013;23:603; 3. </a:t>
            </a:r>
            <a:r>
              <a:rPr lang="de-DE" sz="1000" dirty="0">
                <a:solidFill>
                  <a:srgbClr val="000000"/>
                </a:solidFill>
              </a:rPr>
              <a:t>Kan et al. </a:t>
            </a:r>
            <a:r>
              <a:rPr lang="de-DE" sz="1000" i="1" dirty="0">
                <a:solidFill>
                  <a:srgbClr val="000000"/>
                </a:solidFill>
              </a:rPr>
              <a:t>Nature. </a:t>
            </a:r>
            <a:r>
              <a:rPr lang="de-DE" sz="1000" dirty="0">
                <a:solidFill>
                  <a:srgbClr val="000000"/>
                </a:solidFill>
              </a:rPr>
              <a:t>2010;</a:t>
            </a:r>
            <a:r>
              <a:rPr lang="en-GB" sz="1000" dirty="0">
                <a:solidFill>
                  <a:srgbClr val="000000"/>
                </a:solidFill>
              </a:rPr>
              <a:t>466:869; 4. Hirsch et al. </a:t>
            </a:r>
            <a:r>
              <a:rPr lang="en-US" sz="1000" i="1" dirty="0">
                <a:solidFill>
                  <a:srgbClr val="000000"/>
                </a:solidFill>
              </a:rPr>
              <a:t>J </a:t>
            </a:r>
            <a:r>
              <a:rPr lang="en-US" sz="1000" i="1" dirty="0" err="1">
                <a:solidFill>
                  <a:srgbClr val="000000"/>
                </a:solidFill>
              </a:rPr>
              <a:t>Clin</a:t>
            </a:r>
            <a:r>
              <a:rPr lang="en-US" sz="1000" i="1" dirty="0">
                <a:solidFill>
                  <a:srgbClr val="000000"/>
                </a:solidFill>
              </a:rPr>
              <a:t> </a:t>
            </a:r>
            <a:r>
              <a:rPr lang="en-US" sz="1000" i="1" dirty="0" err="1">
                <a:solidFill>
                  <a:srgbClr val="000000"/>
                </a:solidFill>
              </a:rPr>
              <a:t>Oncol</a:t>
            </a:r>
            <a:r>
              <a:rPr lang="en-US" sz="1000" dirty="0">
                <a:solidFill>
                  <a:srgbClr val="000000"/>
                </a:solidFill>
              </a:rPr>
              <a:t>. 2003;21:3798; 5. </a:t>
            </a:r>
            <a:r>
              <a:rPr lang="en-US" sz="1000" dirty="0" err="1">
                <a:solidFill>
                  <a:srgbClr val="000000"/>
                </a:solidFill>
              </a:rPr>
              <a:t>Dacic</a:t>
            </a:r>
            <a:r>
              <a:rPr lang="en-US" sz="1000" dirty="0">
                <a:solidFill>
                  <a:srgbClr val="000000"/>
                </a:solidFill>
              </a:rPr>
              <a:t> et al. </a:t>
            </a:r>
            <a:r>
              <a:rPr lang="en-US" sz="1000" i="1" dirty="0">
                <a:solidFill>
                  <a:srgbClr val="000000"/>
                </a:solidFill>
              </a:rPr>
              <a:t>Am J </a:t>
            </a:r>
            <a:r>
              <a:rPr lang="en-US" sz="1000" i="1" dirty="0" err="1">
                <a:solidFill>
                  <a:srgbClr val="000000"/>
                </a:solidFill>
              </a:rPr>
              <a:t>Clin</a:t>
            </a:r>
            <a:r>
              <a:rPr lang="en-US" sz="1000" i="1" dirty="0">
                <a:solidFill>
                  <a:srgbClr val="000000"/>
                </a:solidFill>
              </a:rPr>
              <a:t> </a:t>
            </a:r>
            <a:r>
              <a:rPr lang="en-US" sz="1000" i="1" dirty="0" err="1">
                <a:solidFill>
                  <a:srgbClr val="000000"/>
                </a:solidFill>
              </a:rPr>
              <a:t>Pathol</a:t>
            </a:r>
            <a:r>
              <a:rPr lang="en-US" sz="1000" dirty="0">
                <a:solidFill>
                  <a:srgbClr val="000000"/>
                </a:solidFill>
              </a:rPr>
              <a:t>. 2006;125:860; 6. Lopez-</a:t>
            </a:r>
            <a:r>
              <a:rPr lang="en-US" sz="1000" dirty="0" err="1">
                <a:solidFill>
                  <a:srgbClr val="000000"/>
                </a:solidFill>
              </a:rPr>
              <a:t>Malpartida</a:t>
            </a:r>
            <a:r>
              <a:rPr lang="en-US" sz="1000" dirty="0">
                <a:solidFill>
                  <a:srgbClr val="000000"/>
                </a:solidFill>
              </a:rPr>
              <a:t> et al. </a:t>
            </a:r>
            <a:r>
              <a:rPr lang="sv-SE" sz="1000" i="1" dirty="0">
                <a:solidFill>
                  <a:srgbClr val="000000"/>
                </a:solidFill>
              </a:rPr>
              <a:t>Lung Cancer. </a:t>
            </a:r>
            <a:r>
              <a:rPr lang="sv-SE" sz="1000" dirty="0">
                <a:solidFill>
                  <a:srgbClr val="000000"/>
                </a:solidFill>
              </a:rPr>
              <a:t>2009;65:25; 7. Lee et al. </a:t>
            </a:r>
            <a:r>
              <a:rPr lang="en-US" sz="1000" i="1" dirty="0">
                <a:solidFill>
                  <a:srgbClr val="000000"/>
                </a:solidFill>
              </a:rPr>
              <a:t>Lung Cancer. </a:t>
            </a:r>
            <a:r>
              <a:rPr lang="en-US" sz="1000" dirty="0">
                <a:solidFill>
                  <a:srgbClr val="000000"/>
                </a:solidFill>
              </a:rPr>
              <a:t>2010;68:375; </a:t>
            </a:r>
            <a:br>
              <a:rPr lang="en-US" sz="1000" dirty="0">
                <a:solidFill>
                  <a:srgbClr val="000000"/>
                </a:solidFill>
              </a:rPr>
            </a:br>
            <a:r>
              <a:rPr lang="en-US" sz="1000" dirty="0" err="1">
                <a:solidFill>
                  <a:srgbClr val="000000"/>
                </a:solidFill>
              </a:rPr>
              <a:t>Gately</a:t>
            </a:r>
            <a:r>
              <a:rPr lang="en-US" sz="1000" dirty="0">
                <a:solidFill>
                  <a:srgbClr val="000000"/>
                </a:solidFill>
              </a:rPr>
              <a:t> K et al </a:t>
            </a:r>
            <a:r>
              <a:rPr lang="en-US" sz="1000" dirty="0" err="1">
                <a:solidFill>
                  <a:srgbClr val="000000"/>
                </a:solidFill>
              </a:rPr>
              <a:t>Clin</a:t>
            </a:r>
            <a:r>
              <a:rPr lang="en-US" sz="1000" dirty="0">
                <a:solidFill>
                  <a:srgbClr val="000000"/>
                </a:solidFill>
              </a:rPr>
              <a:t> Lung Cancer 2014; 15:58</a:t>
            </a:r>
            <a:r>
              <a:rPr lang="en-GB" sz="1000" dirty="0">
                <a:solidFill>
                  <a:srgbClr val="000000"/>
                </a:solidFill>
              </a:rPr>
              <a:t>.</a:t>
            </a:r>
            <a:r>
              <a:rPr lang="en-US" sz="1000" dirty="0">
                <a:solidFill>
                  <a:srgbClr val="000000"/>
                </a:solidFill>
              </a:rPr>
              <a:t> </a:t>
            </a:r>
            <a:endParaRPr lang="en-GB" sz="1000" dirty="0">
              <a:solidFill>
                <a:srgbClr val="000000"/>
              </a:solidFill>
            </a:endParaRPr>
          </a:p>
        </p:txBody>
      </p:sp>
      <p:graphicFrame>
        <p:nvGraphicFramePr>
          <p:cNvPr id="14" name="Table 13"/>
          <p:cNvGraphicFramePr>
            <a:graphicFrameLocks noGrp="1"/>
          </p:cNvGraphicFramePr>
          <p:nvPr>
            <p:extLst>
              <p:ext uri="{D42A27DB-BD31-4B8C-83A1-F6EECF244321}">
                <p14:modId xmlns:p14="http://schemas.microsoft.com/office/powerpoint/2010/main" val="2611772620"/>
              </p:ext>
            </p:extLst>
          </p:nvPr>
        </p:nvGraphicFramePr>
        <p:xfrm>
          <a:off x="1242864" y="3530600"/>
          <a:ext cx="6604000" cy="2565400"/>
        </p:xfrm>
        <a:graphic>
          <a:graphicData uri="http://schemas.openxmlformats.org/drawingml/2006/table">
            <a:tbl>
              <a:tblPr firstRow="1" bandRow="1">
                <a:tableStyleId>{5C22544A-7EE6-4342-B048-85BDC9FD1C3A}</a:tableStyleId>
              </a:tblPr>
              <a:tblGrid>
                <a:gridCol w="3302000"/>
                <a:gridCol w="3302000"/>
              </a:tblGrid>
              <a:tr h="370840">
                <a:tc>
                  <a:txBody>
                    <a:bodyPr/>
                    <a:lstStyle/>
                    <a:p>
                      <a:pPr algn="ctr"/>
                      <a:r>
                        <a:rPr lang="en-GB" sz="1200" dirty="0" err="1" smtClean="0"/>
                        <a:t>ErbB</a:t>
                      </a:r>
                      <a:r>
                        <a:rPr lang="en-GB" sz="1200" dirty="0" smtClean="0"/>
                        <a:t> Receptor</a:t>
                      </a:r>
                      <a:endParaRPr lang="en-GB" sz="1200" dirty="0"/>
                    </a:p>
                  </a:txBody>
                  <a:tcPr/>
                </a:tc>
                <a:tc>
                  <a:txBody>
                    <a:bodyPr/>
                    <a:lstStyle/>
                    <a:p>
                      <a:pPr algn="ctr"/>
                      <a:r>
                        <a:rPr lang="en-GB" sz="1200" dirty="0" smtClean="0"/>
                        <a:t>Frequency</a:t>
                      </a:r>
                      <a:r>
                        <a:rPr lang="en-GB" sz="1200" baseline="0" dirty="0" smtClean="0"/>
                        <a:t> (%)</a:t>
                      </a:r>
                      <a:endParaRPr lang="en-GB" sz="1200" dirty="0"/>
                    </a:p>
                  </a:txBody>
                  <a:tcPr/>
                </a:tc>
              </a:tr>
              <a:tr h="162560">
                <a:tc>
                  <a:txBody>
                    <a:bodyPr/>
                    <a:lstStyle/>
                    <a:p>
                      <a:pPr algn="ctr"/>
                      <a:r>
                        <a:rPr lang="de-DE" sz="1200" i="1" dirty="0" smtClean="0">
                          <a:solidFill>
                            <a:schemeClr val="tx1"/>
                          </a:solidFill>
                        </a:rPr>
                        <a:t>EGFR</a:t>
                      </a:r>
                      <a:r>
                        <a:rPr lang="de-DE" sz="1200" dirty="0" smtClean="0">
                          <a:solidFill>
                            <a:schemeClr val="tx1"/>
                          </a:solidFill>
                        </a:rPr>
                        <a:t> </a:t>
                      </a:r>
                      <a:r>
                        <a:rPr lang="de-DE" sz="1200" dirty="0" err="1" smtClean="0">
                          <a:solidFill>
                            <a:schemeClr val="tx1"/>
                          </a:solidFill>
                        </a:rPr>
                        <a:t>overexpression</a:t>
                      </a:r>
                      <a:endParaRPr lang="en-GB" sz="1200" dirty="0">
                        <a:solidFill>
                          <a:schemeClr val="tx1"/>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dirty="0" smtClean="0">
                          <a:solidFill>
                            <a:schemeClr val="tx1"/>
                          </a:solidFill>
                          <a:latin typeface="+mn-lt"/>
                          <a:ea typeface="+mn-ea"/>
                          <a:cs typeface="+mn-cs"/>
                        </a:rPr>
                        <a:t>57-82</a:t>
                      </a:r>
                    </a:p>
                  </a:txBody>
                  <a:tcPr/>
                </a:tc>
              </a:tr>
              <a:tr h="162560">
                <a:tc>
                  <a:txBody>
                    <a:bodyPr/>
                    <a:lstStyle/>
                    <a:p>
                      <a:pPr algn="ctr"/>
                      <a:r>
                        <a:rPr lang="en-GB" sz="1200" i="1" dirty="0" smtClean="0">
                          <a:solidFill>
                            <a:schemeClr val="tx1"/>
                          </a:solidFill>
                        </a:rPr>
                        <a:t>EGFR</a:t>
                      </a:r>
                      <a:r>
                        <a:rPr lang="en-GB" sz="1200" dirty="0" smtClean="0">
                          <a:solidFill>
                            <a:schemeClr val="tx1"/>
                          </a:solidFill>
                        </a:rPr>
                        <a:t> amp</a:t>
                      </a:r>
                      <a:endParaRPr lang="en-GB" sz="1200" dirty="0">
                        <a:solidFill>
                          <a:schemeClr val="tx1"/>
                        </a:solidFill>
                      </a:endParaRPr>
                    </a:p>
                  </a:txBody>
                  <a:tcPr/>
                </a:tc>
                <a:tc>
                  <a:txBody>
                    <a:bodyPr/>
                    <a:lstStyle/>
                    <a:p>
                      <a:pPr algn="ctr"/>
                      <a:r>
                        <a:rPr lang="en-GB" sz="1200" kern="1200" dirty="0" smtClean="0">
                          <a:solidFill>
                            <a:schemeClr val="tx1"/>
                          </a:solidFill>
                          <a:latin typeface="+mn-lt"/>
                          <a:ea typeface="+mn-ea"/>
                          <a:cs typeface="+mn-cs"/>
                        </a:rPr>
                        <a:t>7-26</a:t>
                      </a:r>
                      <a:endParaRPr lang="en-GB" sz="1200" kern="1200" dirty="0">
                        <a:solidFill>
                          <a:schemeClr val="tx1"/>
                        </a:solidFill>
                        <a:latin typeface="+mn-lt"/>
                        <a:ea typeface="+mn-ea"/>
                        <a:cs typeface="+mn-cs"/>
                      </a:endParaRPr>
                    </a:p>
                  </a:txBody>
                  <a:tcPr/>
                </a:tc>
              </a:tr>
              <a:tr h="0">
                <a:tc>
                  <a:txBody>
                    <a:bodyPr/>
                    <a:lstStyle/>
                    <a:p>
                      <a:pPr algn="ctr"/>
                      <a:r>
                        <a:rPr lang="en-GB" sz="1200" i="1" dirty="0" err="1" smtClean="0">
                          <a:solidFill>
                            <a:schemeClr val="tx1"/>
                          </a:solidFill>
                        </a:rPr>
                        <a:t>EGFR</a:t>
                      </a:r>
                      <a:r>
                        <a:rPr lang="en-GB" sz="1200" i="0" dirty="0" err="1" smtClean="0">
                          <a:solidFill>
                            <a:schemeClr val="tx1"/>
                          </a:solidFill>
                        </a:rPr>
                        <a:t>v</a:t>
                      </a:r>
                      <a:r>
                        <a:rPr lang="en-GB" sz="1200" dirty="0" err="1" smtClean="0">
                          <a:solidFill>
                            <a:schemeClr val="tx1"/>
                          </a:solidFill>
                        </a:rPr>
                        <a:t>III</a:t>
                      </a:r>
                      <a:r>
                        <a:rPr lang="en-GB" sz="1200" dirty="0" smtClean="0">
                          <a:solidFill>
                            <a:schemeClr val="tx1"/>
                          </a:solidFill>
                        </a:rPr>
                        <a:t> </a:t>
                      </a:r>
                      <a:r>
                        <a:rPr lang="en-GB" sz="1200" dirty="0" err="1" smtClean="0">
                          <a:solidFill>
                            <a:schemeClr val="tx1"/>
                          </a:solidFill>
                        </a:rPr>
                        <a:t>mut</a:t>
                      </a:r>
                      <a:endParaRPr lang="en-GB" sz="1200" dirty="0">
                        <a:solidFill>
                          <a:schemeClr val="tx1"/>
                        </a:solidFill>
                      </a:endParaRPr>
                    </a:p>
                  </a:txBody>
                  <a:tcPr/>
                </a:tc>
                <a:tc>
                  <a:txBody>
                    <a:bodyPr/>
                    <a:lstStyle/>
                    <a:p>
                      <a:pPr algn="ctr"/>
                      <a:r>
                        <a:rPr lang="en-GB" sz="1200" kern="1200" dirty="0" smtClean="0">
                          <a:solidFill>
                            <a:schemeClr val="tx1"/>
                          </a:solidFill>
                          <a:latin typeface="+mn-lt"/>
                          <a:ea typeface="+mn-ea"/>
                          <a:cs typeface="+mn-cs"/>
                        </a:rPr>
                        <a:t>3-5</a:t>
                      </a:r>
                      <a:endParaRPr lang="en-GB" sz="1200" kern="1200" dirty="0">
                        <a:solidFill>
                          <a:schemeClr val="tx1"/>
                        </a:solidFill>
                        <a:latin typeface="+mn-lt"/>
                        <a:ea typeface="+mn-ea"/>
                        <a:cs typeface="+mn-cs"/>
                      </a:endParaRPr>
                    </a:p>
                  </a:txBody>
                  <a:tcPr/>
                </a:tc>
              </a:tr>
              <a:tr h="177800">
                <a:tc>
                  <a:txBody>
                    <a:bodyPr/>
                    <a:lstStyle/>
                    <a:p>
                      <a:pPr algn="ctr"/>
                      <a:r>
                        <a:rPr lang="en-GB" sz="1200" i="1" dirty="0" smtClean="0">
                          <a:solidFill>
                            <a:schemeClr val="tx1"/>
                          </a:solidFill>
                        </a:rPr>
                        <a:t>EGFR</a:t>
                      </a:r>
                      <a:r>
                        <a:rPr lang="en-GB" sz="1200" dirty="0" smtClean="0">
                          <a:solidFill>
                            <a:schemeClr val="tx1"/>
                          </a:solidFill>
                        </a:rPr>
                        <a:t> kinase domain </a:t>
                      </a:r>
                      <a:r>
                        <a:rPr lang="en-GB" sz="1200" dirty="0" err="1" smtClean="0">
                          <a:solidFill>
                            <a:schemeClr val="tx1"/>
                          </a:solidFill>
                        </a:rPr>
                        <a:t>mut</a:t>
                      </a:r>
                      <a:endParaRPr lang="en-GB" sz="1200" dirty="0">
                        <a:solidFill>
                          <a:schemeClr val="tx1"/>
                        </a:solidFill>
                      </a:endParaRPr>
                    </a:p>
                  </a:txBody>
                  <a:tcPr/>
                </a:tc>
                <a:tc>
                  <a:txBody>
                    <a:bodyPr/>
                    <a:lstStyle/>
                    <a:p>
                      <a:pPr algn="ctr"/>
                      <a:r>
                        <a:rPr lang="en-GB" sz="1200" kern="1200" dirty="0" smtClean="0">
                          <a:solidFill>
                            <a:schemeClr val="tx1"/>
                          </a:solidFill>
                          <a:latin typeface="+mn-lt"/>
                          <a:ea typeface="+mn-ea"/>
                          <a:cs typeface="+mn-cs"/>
                        </a:rPr>
                        <a:t>1-3</a:t>
                      </a:r>
                      <a:endParaRPr lang="en-GB" sz="1200" kern="1200" dirty="0">
                        <a:solidFill>
                          <a:schemeClr val="tx1"/>
                        </a:solidFill>
                        <a:latin typeface="+mn-lt"/>
                        <a:ea typeface="+mn-ea"/>
                        <a:cs typeface="+mn-cs"/>
                      </a:endParaRPr>
                    </a:p>
                  </a:txBody>
                  <a:tcPr/>
                </a:tc>
              </a:tr>
              <a:tr h="177800">
                <a:tc>
                  <a:txBody>
                    <a:bodyPr/>
                    <a:lstStyle/>
                    <a:p>
                      <a:pPr algn="ctr"/>
                      <a:r>
                        <a:rPr lang="en-GB" sz="1200" i="1" dirty="0" smtClean="0">
                          <a:solidFill>
                            <a:schemeClr val="tx1"/>
                          </a:solidFill>
                        </a:rPr>
                        <a:t>ERBB2 </a:t>
                      </a:r>
                      <a:r>
                        <a:rPr lang="en-GB" sz="1200" i="1" dirty="0" err="1" smtClean="0">
                          <a:solidFill>
                            <a:schemeClr val="tx1"/>
                          </a:solidFill>
                        </a:rPr>
                        <a:t>mut</a:t>
                      </a:r>
                      <a:r>
                        <a:rPr lang="en-GB" sz="1200" i="1" dirty="0" smtClean="0">
                          <a:solidFill>
                            <a:schemeClr val="tx1"/>
                          </a:solidFill>
                        </a:rPr>
                        <a:t>/amp</a:t>
                      </a:r>
                      <a:endParaRPr lang="en-GB" sz="1200" i="1" dirty="0">
                        <a:solidFill>
                          <a:schemeClr val="tx1"/>
                        </a:solidFill>
                      </a:endParaRPr>
                    </a:p>
                  </a:txBody>
                  <a:tcPr/>
                </a:tc>
                <a:tc>
                  <a:txBody>
                    <a:bodyPr/>
                    <a:lstStyle/>
                    <a:p>
                      <a:pPr algn="ctr"/>
                      <a:r>
                        <a:rPr lang="en-GB" sz="1200" kern="1200" dirty="0" smtClean="0">
                          <a:solidFill>
                            <a:schemeClr val="tx1"/>
                          </a:solidFill>
                          <a:latin typeface="+mn-lt"/>
                          <a:ea typeface="+mn-ea"/>
                          <a:cs typeface="+mn-cs"/>
                        </a:rPr>
                        <a:t>4</a:t>
                      </a:r>
                      <a:endParaRPr lang="en-GB" sz="1200" kern="1200" dirty="0">
                        <a:solidFill>
                          <a:schemeClr val="tx1"/>
                        </a:solidFill>
                        <a:latin typeface="+mn-lt"/>
                        <a:ea typeface="+mn-ea"/>
                        <a:cs typeface="+mn-cs"/>
                      </a:endParaRPr>
                    </a:p>
                  </a:txBody>
                  <a:tcPr/>
                </a:tc>
              </a:tr>
              <a:tr h="0">
                <a:tc>
                  <a:txBody>
                    <a:bodyPr/>
                    <a:lstStyle/>
                    <a:p>
                      <a:pPr algn="ctr"/>
                      <a:r>
                        <a:rPr lang="en-GB" sz="1200" i="1" u="none" dirty="0" smtClean="0">
                          <a:solidFill>
                            <a:schemeClr val="tx1"/>
                          </a:solidFill>
                        </a:rPr>
                        <a:t>ERBB3 </a:t>
                      </a:r>
                      <a:r>
                        <a:rPr lang="en-GB" sz="1200" i="1" u="none" dirty="0" err="1" smtClean="0">
                          <a:solidFill>
                            <a:schemeClr val="tx1"/>
                          </a:solidFill>
                        </a:rPr>
                        <a:t>mut</a:t>
                      </a:r>
                      <a:endParaRPr lang="en-GB" sz="1200" i="1" u="none" dirty="0">
                        <a:solidFill>
                          <a:schemeClr val="tx1"/>
                        </a:solidFill>
                      </a:endParaRPr>
                    </a:p>
                  </a:txBody>
                  <a:tcPr/>
                </a:tc>
                <a:tc>
                  <a:txBody>
                    <a:bodyPr/>
                    <a:lstStyle/>
                    <a:p>
                      <a:pPr algn="ctr"/>
                      <a:r>
                        <a:rPr lang="en-GB" sz="1200" kern="1200" dirty="0" smtClean="0">
                          <a:solidFill>
                            <a:schemeClr val="tx1"/>
                          </a:solidFill>
                          <a:latin typeface="+mn-lt"/>
                          <a:ea typeface="+mn-ea"/>
                          <a:cs typeface="+mn-cs"/>
                        </a:rPr>
                        <a:t>1-2</a:t>
                      </a:r>
                      <a:endParaRPr lang="en-GB" sz="1200" kern="1200" dirty="0">
                        <a:solidFill>
                          <a:schemeClr val="tx1"/>
                        </a:solidFill>
                        <a:latin typeface="+mn-lt"/>
                        <a:ea typeface="+mn-ea"/>
                        <a:cs typeface="+mn-cs"/>
                      </a:endParaRPr>
                    </a:p>
                  </a:txBody>
                  <a:tcPr/>
                </a:tc>
              </a:tr>
              <a:tr h="0">
                <a:tc>
                  <a:txBody>
                    <a:bodyPr/>
                    <a:lstStyle/>
                    <a:p>
                      <a:pPr algn="ctr"/>
                      <a:r>
                        <a:rPr lang="de-DE" sz="1200" i="1" u="none" dirty="0" smtClean="0">
                          <a:solidFill>
                            <a:schemeClr val="tx1"/>
                          </a:solidFill>
                        </a:rPr>
                        <a:t>ERBB3 </a:t>
                      </a:r>
                      <a:r>
                        <a:rPr lang="de-DE" sz="1200" i="0" u="none" dirty="0" err="1" smtClean="0">
                          <a:solidFill>
                            <a:schemeClr val="tx1"/>
                          </a:solidFill>
                        </a:rPr>
                        <a:t>overexpression</a:t>
                      </a:r>
                      <a:endParaRPr lang="en-GB" sz="1200" i="0" u="none" dirty="0">
                        <a:solidFill>
                          <a:schemeClr val="tx1"/>
                        </a:solidFill>
                      </a:endParaRPr>
                    </a:p>
                  </a:txBody>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lang="en-US" sz="1200" kern="1200" dirty="0" smtClean="0">
                          <a:solidFill>
                            <a:schemeClr val="tx1"/>
                          </a:solidFill>
                          <a:latin typeface="+mn-lt"/>
                          <a:ea typeface="+mn-ea"/>
                          <a:cs typeface="+mn-cs"/>
                        </a:rPr>
                        <a:t>28</a:t>
                      </a:r>
                    </a:p>
                  </a:txBody>
                  <a:tcPr/>
                </a:tc>
              </a:tr>
              <a:tr h="147320">
                <a:tc>
                  <a:txBody>
                    <a:bodyPr/>
                    <a:lstStyle/>
                    <a:p>
                      <a:pPr algn="ctr"/>
                      <a:r>
                        <a:rPr lang="en-GB" sz="1200" i="1" dirty="0" smtClean="0">
                          <a:solidFill>
                            <a:schemeClr val="tx1"/>
                          </a:solidFill>
                        </a:rPr>
                        <a:t>ERBB4</a:t>
                      </a:r>
                      <a:endParaRPr lang="en-GB" sz="1200" i="1" dirty="0">
                        <a:solidFill>
                          <a:schemeClr val="tx1"/>
                        </a:solidFill>
                      </a:endParaRPr>
                    </a:p>
                  </a:txBody>
                  <a:tcPr/>
                </a:tc>
                <a:tc>
                  <a:txBody>
                    <a:bodyPr/>
                    <a:lstStyle/>
                    <a:p>
                      <a:pPr algn="ctr"/>
                      <a:r>
                        <a:rPr lang="en-GB" sz="1200" kern="1200" dirty="0" smtClean="0">
                          <a:solidFill>
                            <a:schemeClr val="tx1"/>
                          </a:solidFill>
                          <a:latin typeface="+mn-lt"/>
                          <a:ea typeface="+mn-ea"/>
                          <a:cs typeface="+mn-cs"/>
                        </a:rPr>
                        <a:t>1-2</a:t>
                      </a:r>
                      <a:endParaRPr lang="en-GB" sz="1200" kern="1200" dirty="0">
                        <a:solidFill>
                          <a:schemeClr val="tx1"/>
                        </a:solidFill>
                        <a:latin typeface="+mn-lt"/>
                        <a:ea typeface="+mn-ea"/>
                        <a:cs typeface="+mn-cs"/>
                      </a:endParaRPr>
                    </a:p>
                  </a:txBody>
                  <a:tcPr/>
                </a:tc>
              </a:tr>
            </a:tbl>
          </a:graphicData>
        </a:graphic>
      </p:graphicFrame>
      <p:sp>
        <p:nvSpPr>
          <p:cNvPr id="3" name="Rectangle 2"/>
          <p:cNvSpPr/>
          <p:nvPr/>
        </p:nvSpPr>
        <p:spPr>
          <a:xfrm>
            <a:off x="457200" y="1569493"/>
            <a:ext cx="8534400" cy="1785104"/>
          </a:xfrm>
          <a:prstGeom prst="rect">
            <a:avLst/>
          </a:prstGeom>
        </p:spPr>
        <p:txBody>
          <a:bodyPr wrap="square">
            <a:spAutoFit/>
          </a:bodyPr>
          <a:lstStyle/>
          <a:p>
            <a:pPr marL="631825" lvl="0" indent="-285750">
              <a:spcAft>
                <a:spcPts val="600"/>
              </a:spcAft>
              <a:buClr>
                <a:schemeClr val="accent1"/>
              </a:buClr>
              <a:buFont typeface="Arial" panose="020B0604020202020204" pitchFamily="34" charset="0"/>
              <a:buChar char="•"/>
              <a:defRPr/>
            </a:pPr>
            <a:r>
              <a:rPr lang="en-US" i="1" dirty="0" smtClean="0"/>
              <a:t>EGFR overexpression and/or gene amplification</a:t>
            </a:r>
          </a:p>
          <a:p>
            <a:pPr marL="631825" lvl="0" indent="-285750">
              <a:spcAft>
                <a:spcPts val="600"/>
              </a:spcAft>
              <a:buClr>
                <a:schemeClr val="accent1"/>
              </a:buClr>
              <a:buFont typeface="Arial" panose="020B0604020202020204" pitchFamily="34" charset="0"/>
              <a:buChar char="•"/>
              <a:defRPr/>
            </a:pPr>
            <a:r>
              <a:rPr lang="en-US" i="1" dirty="0" smtClean="0"/>
              <a:t>Aberrations </a:t>
            </a:r>
            <a:r>
              <a:rPr lang="en-US" i="1" dirty="0"/>
              <a:t>of other </a:t>
            </a:r>
            <a:r>
              <a:rPr lang="en-US" i="1" dirty="0" err="1"/>
              <a:t>ErbB</a:t>
            </a:r>
            <a:r>
              <a:rPr lang="en-US" i="1" dirty="0"/>
              <a:t> </a:t>
            </a:r>
            <a:r>
              <a:rPr lang="en-US" i="1" dirty="0" smtClean="0"/>
              <a:t>receptors</a:t>
            </a:r>
          </a:p>
          <a:p>
            <a:pPr marL="631825" lvl="0" indent="-285750">
              <a:spcAft>
                <a:spcPts val="600"/>
              </a:spcAft>
              <a:buClr>
                <a:schemeClr val="accent1"/>
              </a:buClr>
              <a:buFont typeface="Arial" panose="020B0604020202020204" pitchFamily="34" charset="0"/>
              <a:buChar char="•"/>
              <a:defRPr/>
            </a:pPr>
            <a:r>
              <a:rPr lang="en-US" i="1" dirty="0" smtClean="0"/>
              <a:t>Dysregulation </a:t>
            </a:r>
            <a:r>
              <a:rPr lang="en-US" i="1" dirty="0"/>
              <a:t>of downstream pathway </a:t>
            </a:r>
            <a:endParaRPr lang="en-US" i="1" dirty="0" smtClean="0"/>
          </a:p>
          <a:p>
            <a:pPr marL="346075" lvl="0">
              <a:spcAft>
                <a:spcPts val="600"/>
              </a:spcAft>
              <a:buClr>
                <a:schemeClr val="accent1"/>
              </a:buClr>
              <a:defRPr/>
            </a:pPr>
            <a:endParaRPr lang="en-US" sz="1200" i="1" dirty="0" smtClean="0">
              <a:solidFill>
                <a:schemeClr val="tx1">
                  <a:lumMod val="75000"/>
                  <a:lumOff val="25000"/>
                </a:schemeClr>
              </a:solidFill>
            </a:endParaRPr>
          </a:p>
          <a:p>
            <a:pPr marL="346075" lvl="0">
              <a:spcAft>
                <a:spcPts val="600"/>
              </a:spcAft>
              <a:buClr>
                <a:schemeClr val="accent1"/>
              </a:buClr>
              <a:defRPr/>
            </a:pPr>
            <a:r>
              <a:rPr lang="en-US" b="1" i="1" dirty="0" smtClean="0">
                <a:solidFill>
                  <a:schemeClr val="tx1">
                    <a:lumMod val="75000"/>
                    <a:lumOff val="25000"/>
                  </a:schemeClr>
                </a:solidFill>
              </a:rPr>
              <a:t>    </a:t>
            </a:r>
            <a:r>
              <a:rPr lang="en-US" sz="2400" b="1" i="1" dirty="0" smtClean="0">
                <a:solidFill>
                  <a:schemeClr val="tx1">
                    <a:lumMod val="75000"/>
                    <a:lumOff val="25000"/>
                  </a:schemeClr>
                </a:solidFill>
              </a:rPr>
              <a:t>Implicated in the pathobiology of SCC</a:t>
            </a:r>
            <a:endParaRPr lang="en-US" sz="2400" b="1" i="1" dirty="0">
              <a:solidFill>
                <a:schemeClr val="tx1">
                  <a:lumMod val="75000"/>
                  <a:lumOff val="25000"/>
                </a:schemeClr>
              </a:solidFill>
            </a:endParaRPr>
          </a:p>
        </p:txBody>
      </p:sp>
      <p:sp>
        <p:nvSpPr>
          <p:cNvPr id="2" name="Curved Right Arrow 1"/>
          <p:cNvSpPr/>
          <p:nvPr/>
        </p:nvSpPr>
        <p:spPr bwMode="auto">
          <a:xfrm>
            <a:off x="552736" y="2057400"/>
            <a:ext cx="381000" cy="1066800"/>
          </a:xfrm>
          <a:prstGeom prst="curvedRightArrow">
            <a:avLst>
              <a:gd name="adj1" fmla="val 25000"/>
              <a:gd name="adj2" fmla="val 50000"/>
              <a:gd name="adj3" fmla="val 32164"/>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de-DE" sz="1800" b="1" i="0" u="none" strike="noStrike" cap="none" normalizeH="0" baseline="0" smtClean="0">
              <a:ln>
                <a:noFill/>
              </a:ln>
              <a:solidFill>
                <a:schemeClr val="tx1"/>
              </a:solidFill>
              <a:effectLst/>
              <a:latin typeface="Arial" pitchFamily="34" charset="0"/>
              <a:cs typeface="Arial" pitchFamily="34" charset="0"/>
            </a:endParaRPr>
          </a:p>
        </p:txBody>
      </p:sp>
      <p:sp>
        <p:nvSpPr>
          <p:cNvPr id="4" name="Rectangle 3"/>
          <p:cNvSpPr/>
          <p:nvPr/>
        </p:nvSpPr>
        <p:spPr bwMode="auto">
          <a:xfrm>
            <a:off x="914400" y="1569493"/>
            <a:ext cx="114300" cy="1097507"/>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de-DE" sz="1800" b="1" i="0" u="none" strike="noStrike" cap="none" normalizeH="0" baseline="0" smtClean="0">
              <a:ln>
                <a:noFill/>
              </a:ln>
              <a:solidFill>
                <a:schemeClr val="tx1"/>
              </a:solidFill>
              <a:effectLst/>
              <a:latin typeface="Arial" pitchFamily="34" charset="0"/>
              <a:cs typeface="Arial" pitchFamily="34" charset="0"/>
            </a:endParaRPr>
          </a:p>
        </p:txBody>
      </p:sp>
    </p:spTree>
    <p:extLst>
      <p:ext uri="{BB962C8B-B14F-4D97-AF65-F5344CB8AC3E}">
        <p14:creationId xmlns:p14="http://schemas.microsoft.com/office/powerpoint/2010/main" val="26836093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de-DE" sz="2700" dirty="0" err="1"/>
              <a:t>Cancer</a:t>
            </a:r>
            <a:r>
              <a:rPr lang="de-DE" sz="2700" dirty="0"/>
              <a:t> Genome Atlas Research </a:t>
            </a:r>
            <a:r>
              <a:rPr lang="de-DE" sz="2700" dirty="0" smtClean="0"/>
              <a:t>Network</a:t>
            </a:r>
            <a:br>
              <a:rPr lang="de-DE" sz="2700" dirty="0" smtClean="0"/>
            </a:br>
            <a:r>
              <a:rPr lang="de-DE" sz="2400" dirty="0" err="1" smtClean="0"/>
              <a:t>Alterations</a:t>
            </a:r>
            <a:r>
              <a:rPr lang="de-DE" sz="2400" dirty="0" smtClean="0"/>
              <a:t> in </a:t>
            </a:r>
            <a:r>
              <a:rPr lang="en-US" sz="2400" dirty="0" smtClean="0"/>
              <a:t>Targetable Oncogenic Pathways in SCC tumors</a:t>
            </a:r>
            <a:endParaRPr lang="en-US" sz="2400" dirty="0"/>
          </a:p>
        </p:txBody>
      </p:sp>
      <p:pic>
        <p:nvPicPr>
          <p:cNvPr id="84994"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3664" t="2778" r="1773"/>
          <a:stretch/>
        </p:blipFill>
        <p:spPr bwMode="auto">
          <a:xfrm>
            <a:off x="1097113" y="2362200"/>
            <a:ext cx="6821921" cy="39567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TextBox 5"/>
          <p:cNvSpPr txBox="1"/>
          <p:nvPr/>
        </p:nvSpPr>
        <p:spPr>
          <a:xfrm>
            <a:off x="685800" y="6477000"/>
            <a:ext cx="4824911" cy="276999"/>
          </a:xfrm>
          <a:prstGeom prst="rect">
            <a:avLst/>
          </a:prstGeom>
          <a:noFill/>
        </p:spPr>
        <p:txBody>
          <a:bodyPr wrap="none" rtlCol="0">
            <a:spAutoFit/>
          </a:bodyPr>
          <a:lstStyle/>
          <a:p>
            <a:r>
              <a:rPr lang="en-US" sz="1200" dirty="0" smtClean="0">
                <a:solidFill>
                  <a:srgbClr val="000000"/>
                </a:solidFill>
              </a:rPr>
              <a:t>Cancer Genome Atlas Research Network. </a:t>
            </a:r>
            <a:r>
              <a:rPr lang="en-US" sz="1200" i="1" dirty="0" smtClean="0">
                <a:solidFill>
                  <a:srgbClr val="000000"/>
                </a:solidFill>
              </a:rPr>
              <a:t>Nature</a:t>
            </a:r>
            <a:r>
              <a:rPr lang="en-US" sz="1200" dirty="0" smtClean="0">
                <a:solidFill>
                  <a:srgbClr val="000000"/>
                </a:solidFill>
              </a:rPr>
              <a:t>. 2012;489:519-25.</a:t>
            </a:r>
            <a:endParaRPr lang="en-US" sz="1200" dirty="0">
              <a:solidFill>
                <a:srgbClr val="000000"/>
              </a:solidFill>
            </a:endParaRPr>
          </a:p>
        </p:txBody>
      </p:sp>
      <p:sp>
        <p:nvSpPr>
          <p:cNvPr id="8" name="Rectangle 7"/>
          <p:cNvSpPr/>
          <p:nvPr/>
        </p:nvSpPr>
        <p:spPr bwMode="auto">
          <a:xfrm>
            <a:off x="3725840" y="2482673"/>
            <a:ext cx="2074459" cy="922283"/>
          </a:xfrm>
          <a:prstGeom prst="rect">
            <a:avLst/>
          </a:prstGeom>
          <a:noFill/>
          <a:ln w="2857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b="1" smtClean="0">
              <a:solidFill>
                <a:srgbClr val="000000"/>
              </a:solidFill>
            </a:endParaRPr>
          </a:p>
        </p:txBody>
      </p:sp>
      <p:sp>
        <p:nvSpPr>
          <p:cNvPr id="12" name="TextBox 11"/>
          <p:cNvSpPr txBox="1"/>
          <p:nvPr/>
        </p:nvSpPr>
        <p:spPr>
          <a:xfrm>
            <a:off x="685800" y="1287367"/>
            <a:ext cx="8267131" cy="861774"/>
          </a:xfrm>
          <a:prstGeom prst="rect">
            <a:avLst/>
          </a:prstGeom>
          <a:noFill/>
        </p:spPr>
        <p:txBody>
          <a:bodyPr wrap="square" rtlCol="0">
            <a:spAutoFit/>
          </a:bodyPr>
          <a:lstStyle/>
          <a:p>
            <a:pPr marL="285750" indent="-285750">
              <a:buClr>
                <a:schemeClr val="accent1"/>
              </a:buClr>
              <a:buFont typeface="Arial" panose="020B0604020202020204" pitchFamily="34" charset="0"/>
              <a:buChar char="•"/>
            </a:pPr>
            <a:r>
              <a:rPr lang="en-US" sz="1500" b="1" dirty="0" smtClean="0"/>
              <a:t>Analysis of 178 patients with SCC tumours</a:t>
            </a:r>
            <a:endParaRPr lang="en-US" sz="1500" b="1" dirty="0"/>
          </a:p>
          <a:p>
            <a:pPr marL="285750" indent="-285750">
              <a:spcBef>
                <a:spcPts val="600"/>
              </a:spcBef>
              <a:buClr>
                <a:schemeClr val="accent1"/>
              </a:buClr>
              <a:buFont typeface="Arial" panose="020B0604020202020204" pitchFamily="34" charset="0"/>
              <a:buChar char="•"/>
            </a:pPr>
            <a:r>
              <a:rPr lang="de-DE" sz="1500" i="1" dirty="0" smtClean="0"/>
              <a:t>EGFR </a:t>
            </a:r>
            <a:r>
              <a:rPr lang="de-DE" sz="1500" dirty="0" err="1"/>
              <a:t>mutations</a:t>
            </a:r>
            <a:r>
              <a:rPr lang="de-DE" sz="1500" dirty="0"/>
              <a:t> </a:t>
            </a:r>
            <a:r>
              <a:rPr lang="en-US" sz="1500" dirty="0" smtClean="0"/>
              <a:t>in </a:t>
            </a:r>
            <a:r>
              <a:rPr lang="en-US" sz="1500" dirty="0"/>
              <a:t>two </a:t>
            </a:r>
            <a:r>
              <a:rPr lang="en-US" sz="1500" dirty="0" smtClean="0"/>
              <a:t>cases</a:t>
            </a:r>
            <a:r>
              <a:rPr lang="en-US" sz="1500" dirty="0"/>
              <a:t>, </a:t>
            </a:r>
            <a:r>
              <a:rPr lang="en-US" sz="1500" dirty="0" smtClean="0"/>
              <a:t>although these </a:t>
            </a:r>
            <a:r>
              <a:rPr lang="en-US" sz="1500" dirty="0"/>
              <a:t>were different from those found in </a:t>
            </a:r>
            <a:r>
              <a:rPr lang="en-US" sz="1500" dirty="0" smtClean="0"/>
              <a:t>ADC</a:t>
            </a:r>
          </a:p>
          <a:p>
            <a:pPr marL="285750" indent="-285750">
              <a:buFont typeface="Arial" panose="020B0604020202020204" pitchFamily="34" charset="0"/>
              <a:buChar char="•"/>
            </a:pPr>
            <a:r>
              <a:rPr lang="en-US" sz="1500" dirty="0" smtClean="0">
                <a:solidFill>
                  <a:srgbClr val="000000"/>
                </a:solidFill>
              </a:rPr>
              <a:t>Alterations </a:t>
            </a:r>
            <a:r>
              <a:rPr lang="en-US" sz="1500" dirty="0">
                <a:solidFill>
                  <a:srgbClr val="000000"/>
                </a:solidFill>
              </a:rPr>
              <a:t>in the PI3K/AKT pathway genes were mutually exclusive with </a:t>
            </a:r>
            <a:r>
              <a:rPr lang="en-US" sz="1500" i="1" dirty="0">
                <a:solidFill>
                  <a:srgbClr val="000000"/>
                </a:solidFill>
              </a:rPr>
              <a:t>EGFR</a:t>
            </a:r>
            <a:r>
              <a:rPr lang="en-US" sz="1500" dirty="0">
                <a:solidFill>
                  <a:srgbClr val="000000"/>
                </a:solidFill>
              </a:rPr>
              <a:t> </a:t>
            </a:r>
            <a:r>
              <a:rPr lang="en-US" sz="1500" dirty="0" smtClean="0">
                <a:solidFill>
                  <a:srgbClr val="000000"/>
                </a:solidFill>
              </a:rPr>
              <a:t>alterations</a:t>
            </a:r>
            <a:endParaRPr lang="en-US" sz="1500" dirty="0">
              <a:solidFill>
                <a:srgbClr val="000000"/>
              </a:solidFill>
            </a:endParaRPr>
          </a:p>
        </p:txBody>
      </p:sp>
    </p:spTree>
    <p:extLst>
      <p:ext uri="{BB962C8B-B14F-4D97-AF65-F5344CB8AC3E}">
        <p14:creationId xmlns:p14="http://schemas.microsoft.com/office/powerpoint/2010/main" val="20973404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422032" y="361950"/>
            <a:ext cx="8463936" cy="576263"/>
          </a:xfrm>
        </p:spPr>
        <p:txBody>
          <a:bodyPr/>
          <a:lstStyle/>
          <a:p>
            <a:r>
              <a:rPr lang="en-GB" dirty="0" smtClean="0"/>
              <a:t>Rationale for  ErbB Family Inhibition in the Treatment of SCC of the Lung</a:t>
            </a:r>
            <a:endParaRPr lang="en-GB" dirty="0"/>
          </a:p>
        </p:txBody>
      </p:sp>
      <p:sp>
        <p:nvSpPr>
          <p:cNvPr id="14" name="Content Placeholder 2"/>
          <p:cNvSpPr txBox="1">
            <a:spLocks/>
          </p:cNvSpPr>
          <p:nvPr/>
        </p:nvSpPr>
        <p:spPr>
          <a:xfrm>
            <a:off x="609600" y="1752600"/>
            <a:ext cx="7848600" cy="3701970"/>
          </a:xfrm>
          <a:prstGeom prst="rect">
            <a:avLst/>
          </a:prstGeom>
        </p:spPr>
        <p:txBody>
          <a:bodyPr/>
          <a:lstStyle>
            <a:lvl1pPr marL="182563" indent="-182563" algn="l" rtl="0" eaLnBrk="0" fontAlgn="base" hangingPunct="0">
              <a:spcBef>
                <a:spcPts val="1400"/>
              </a:spcBef>
              <a:spcAft>
                <a:spcPct val="0"/>
              </a:spcAft>
              <a:buClr>
                <a:schemeClr val="accent1"/>
              </a:buClr>
              <a:buChar char="•"/>
              <a:defRPr sz="2000">
                <a:solidFill>
                  <a:schemeClr val="tx1"/>
                </a:solidFill>
                <a:latin typeface="+mn-lt"/>
                <a:ea typeface="MS PGothic" pitchFamily="34" charset="-128"/>
                <a:cs typeface="ＭＳ Ｐゴシック" pitchFamily="84" charset="-128"/>
              </a:defRPr>
            </a:lvl1pPr>
            <a:lvl2pPr marL="539750" indent="-177800" algn="l" rtl="0" eaLnBrk="0" fontAlgn="base" hangingPunct="0">
              <a:spcBef>
                <a:spcPts val="400"/>
              </a:spcBef>
              <a:spcAft>
                <a:spcPct val="0"/>
              </a:spcAft>
              <a:buClr>
                <a:schemeClr val="accent1"/>
              </a:buClr>
              <a:buChar char="–"/>
              <a:defRPr>
                <a:solidFill>
                  <a:schemeClr val="tx1"/>
                </a:solidFill>
                <a:latin typeface="+mn-lt"/>
                <a:ea typeface="MS PGothic" pitchFamily="34" charset="-128"/>
                <a:cs typeface="ＭＳ Ｐゴシック" pitchFamily="84" charset="-128"/>
              </a:defRPr>
            </a:lvl2pPr>
            <a:lvl3pPr marL="896938" indent="-177800" algn="l" rtl="0" eaLnBrk="0" fontAlgn="base" hangingPunct="0">
              <a:spcBef>
                <a:spcPts val="400"/>
              </a:spcBef>
              <a:spcAft>
                <a:spcPct val="0"/>
              </a:spcAft>
              <a:buClr>
                <a:schemeClr val="accent1"/>
              </a:buClr>
              <a:buChar char="•"/>
              <a:defRPr sz="1600">
                <a:solidFill>
                  <a:schemeClr val="tx1"/>
                </a:solidFill>
                <a:latin typeface="+mn-lt"/>
                <a:ea typeface="MS PGothic" pitchFamily="34" charset="-128"/>
                <a:cs typeface="ＭＳ Ｐゴシック" pitchFamily="84" charset="-128"/>
              </a:defRPr>
            </a:lvl3pPr>
            <a:lvl4pPr marL="1254125" indent="-177800" algn="l" rtl="0" eaLnBrk="0" fontAlgn="base" hangingPunct="0">
              <a:spcBef>
                <a:spcPts val="400"/>
              </a:spcBef>
              <a:spcAft>
                <a:spcPct val="0"/>
              </a:spcAft>
              <a:buClr>
                <a:schemeClr val="accent1"/>
              </a:buClr>
              <a:buChar char="–"/>
              <a:defRPr sz="1400">
                <a:solidFill>
                  <a:schemeClr val="tx1"/>
                </a:solidFill>
                <a:latin typeface="+mn-lt"/>
                <a:ea typeface="MS PGothic" pitchFamily="34" charset="-128"/>
                <a:cs typeface="ＭＳ Ｐゴシック" pitchFamily="84" charset="-128"/>
              </a:defRPr>
            </a:lvl4pPr>
            <a:lvl5pPr marL="1611313" indent="-174625" algn="l" rtl="0" eaLnBrk="0" fontAlgn="base" hangingPunct="0">
              <a:spcBef>
                <a:spcPts val="400"/>
              </a:spcBef>
              <a:spcAft>
                <a:spcPct val="0"/>
              </a:spcAft>
              <a:buClr>
                <a:schemeClr val="accent1"/>
              </a:buClr>
              <a:buChar char="»"/>
              <a:defRPr sz="1400">
                <a:solidFill>
                  <a:schemeClr val="tx1"/>
                </a:solidFill>
                <a:latin typeface="+mn-lt"/>
                <a:ea typeface="MS PGothic" pitchFamily="34" charset="-128"/>
                <a:cs typeface="ＭＳ Ｐゴシック" pitchFamily="84" charset="-128"/>
              </a:defRPr>
            </a:lvl5pPr>
            <a:lvl6pPr marL="2068513" indent="-174625" algn="l" rtl="0" fontAlgn="base">
              <a:spcBef>
                <a:spcPct val="20000"/>
              </a:spcBef>
              <a:spcAft>
                <a:spcPct val="0"/>
              </a:spcAft>
              <a:buClr>
                <a:schemeClr val="accent1"/>
              </a:buClr>
              <a:buChar char="»"/>
              <a:defRPr sz="1400">
                <a:solidFill>
                  <a:schemeClr val="tx1"/>
                </a:solidFill>
                <a:latin typeface="+mn-lt"/>
                <a:cs typeface="+mn-cs"/>
              </a:defRPr>
            </a:lvl6pPr>
            <a:lvl7pPr marL="2525713" indent="-174625" algn="l" rtl="0" fontAlgn="base">
              <a:spcBef>
                <a:spcPct val="20000"/>
              </a:spcBef>
              <a:spcAft>
                <a:spcPct val="0"/>
              </a:spcAft>
              <a:buClr>
                <a:schemeClr val="accent1"/>
              </a:buClr>
              <a:buChar char="»"/>
              <a:defRPr sz="1400">
                <a:solidFill>
                  <a:schemeClr val="tx1"/>
                </a:solidFill>
                <a:latin typeface="+mn-lt"/>
                <a:cs typeface="+mn-cs"/>
              </a:defRPr>
            </a:lvl7pPr>
            <a:lvl8pPr marL="2982913" indent="-174625" algn="l" rtl="0" fontAlgn="base">
              <a:spcBef>
                <a:spcPct val="20000"/>
              </a:spcBef>
              <a:spcAft>
                <a:spcPct val="0"/>
              </a:spcAft>
              <a:buClr>
                <a:schemeClr val="accent1"/>
              </a:buClr>
              <a:buChar char="»"/>
              <a:defRPr sz="1400">
                <a:solidFill>
                  <a:schemeClr val="tx1"/>
                </a:solidFill>
                <a:latin typeface="+mn-lt"/>
                <a:cs typeface="+mn-cs"/>
              </a:defRPr>
            </a:lvl8pPr>
            <a:lvl9pPr marL="3440113" indent="-174625" algn="l" rtl="0" fontAlgn="base">
              <a:spcBef>
                <a:spcPct val="20000"/>
              </a:spcBef>
              <a:spcAft>
                <a:spcPct val="0"/>
              </a:spcAft>
              <a:buClr>
                <a:schemeClr val="accent1"/>
              </a:buClr>
              <a:buChar char="»"/>
              <a:defRPr sz="1400">
                <a:solidFill>
                  <a:schemeClr val="tx1"/>
                </a:solidFill>
                <a:latin typeface="+mn-lt"/>
                <a:cs typeface="+mn-cs"/>
              </a:defRPr>
            </a:lvl9pPr>
          </a:lstStyle>
          <a:p>
            <a:pPr marL="283464" lvl="0">
              <a:buClr>
                <a:srgbClr val="A08264"/>
              </a:buClr>
            </a:pPr>
            <a:r>
              <a:rPr lang="en-US" sz="1800" dirty="0"/>
              <a:t>SCC of the lung is known to have high EGFR overexpression and gene amplification, aberrations of other </a:t>
            </a:r>
            <a:r>
              <a:rPr lang="en-US" sz="1800" dirty="0" err="1"/>
              <a:t>ErbB</a:t>
            </a:r>
            <a:r>
              <a:rPr lang="en-US" sz="1800" dirty="0"/>
              <a:t> receptors, and dysregulation of downstream pathway has been implicated in pathobiology of SCC</a:t>
            </a:r>
            <a:r>
              <a:rPr lang="en-US" sz="1800" baseline="30000" dirty="0"/>
              <a:t>1,2</a:t>
            </a:r>
            <a:endParaRPr lang="en-US" sz="1800" dirty="0"/>
          </a:p>
          <a:p>
            <a:pPr marL="283464" lvl="0" indent="-182880">
              <a:buClr>
                <a:srgbClr val="A08264"/>
              </a:buClr>
            </a:pPr>
            <a:r>
              <a:rPr lang="en-US" sz="1800" dirty="0"/>
              <a:t>These findings likely account for the benefits these patients derive from erlotinib</a:t>
            </a:r>
            <a:r>
              <a:rPr lang="en-US" sz="1800" baseline="30000" dirty="0"/>
              <a:t>3-5</a:t>
            </a:r>
            <a:r>
              <a:rPr lang="en-US" sz="1800" dirty="0"/>
              <a:t> and other EGFR-directed </a:t>
            </a:r>
            <a:r>
              <a:rPr lang="en-US" sz="1800" dirty="0" smtClean="0"/>
              <a:t>therapies </a:t>
            </a:r>
            <a:r>
              <a:rPr lang="en-US" sz="1800" dirty="0"/>
              <a:t>in </a:t>
            </a:r>
            <a:r>
              <a:rPr lang="en-US" sz="1800" dirty="0" smtClean="0"/>
              <a:t>different </a:t>
            </a:r>
            <a:r>
              <a:rPr lang="en-US" sz="1800" dirty="0"/>
              <a:t>treatment </a:t>
            </a:r>
            <a:r>
              <a:rPr lang="en-US" sz="1800" dirty="0" smtClean="0"/>
              <a:t>settings</a:t>
            </a:r>
            <a:r>
              <a:rPr lang="en-US" sz="1800" baseline="30000" dirty="0" smtClean="0"/>
              <a:t>6-8</a:t>
            </a:r>
            <a:r>
              <a:rPr lang="en-US" sz="1800" dirty="0" smtClean="0"/>
              <a:t>, </a:t>
            </a:r>
            <a:r>
              <a:rPr lang="en-US" sz="1800" dirty="0"/>
              <a:t>despite the low </a:t>
            </a:r>
            <a:r>
              <a:rPr lang="en-US" sz="1800" dirty="0" smtClean="0"/>
              <a:t>frequency of </a:t>
            </a:r>
            <a:r>
              <a:rPr lang="en-US" sz="1800" dirty="0"/>
              <a:t>EGFR-activating </a:t>
            </a:r>
            <a:r>
              <a:rPr lang="en-US" sz="1800" dirty="0" smtClean="0"/>
              <a:t>mutations</a:t>
            </a:r>
            <a:r>
              <a:rPr lang="en-US" sz="1800" baseline="30000" dirty="0" smtClean="0"/>
              <a:t>9</a:t>
            </a:r>
            <a:endParaRPr lang="en-US" sz="1800" dirty="0"/>
          </a:p>
          <a:p>
            <a:pPr marL="283464" indent="-182880">
              <a:buClr>
                <a:srgbClr val="A08264"/>
              </a:buClr>
            </a:pPr>
            <a:r>
              <a:rPr lang="en-US" sz="1800" dirty="0" smtClean="0">
                <a:solidFill>
                  <a:srgbClr val="000000"/>
                </a:solidFill>
              </a:rPr>
              <a:t>Erlotinib is an approved treatment for second-line locally advanced or metastatic NSCLC</a:t>
            </a:r>
            <a:r>
              <a:rPr lang="en-US" sz="1800" baseline="30000" dirty="0" smtClean="0">
                <a:solidFill>
                  <a:srgbClr val="000000"/>
                </a:solidFill>
              </a:rPr>
              <a:t>10</a:t>
            </a:r>
            <a:endParaRPr lang="en-US" sz="1800" baseline="30000" dirty="0" smtClean="0">
              <a:solidFill>
                <a:srgbClr val="FF0000"/>
              </a:solidFill>
            </a:endParaRPr>
          </a:p>
          <a:p>
            <a:pPr marL="285750" indent="-182880">
              <a:buClr>
                <a:srgbClr val="A08264"/>
              </a:buClr>
              <a:buFont typeface="Arial" panose="020B0604020202020204" pitchFamily="34" charset="0"/>
              <a:buChar char="•"/>
            </a:pPr>
            <a:r>
              <a:rPr lang="en-GB" sz="1800" dirty="0" smtClean="0">
                <a:solidFill>
                  <a:srgbClr val="000000"/>
                </a:solidFill>
              </a:rPr>
              <a:t>Afatinib showed anti-tumour activity when investigated in patients with SCC of the lung (ORR=4.4%; DCR=60.4%; LUX-Lung 5)</a:t>
            </a:r>
            <a:r>
              <a:rPr lang="en-GB" sz="1800" baseline="30000" dirty="0" smtClean="0">
                <a:solidFill>
                  <a:srgbClr val="000000"/>
                </a:solidFill>
              </a:rPr>
              <a:t>11</a:t>
            </a:r>
            <a:r>
              <a:rPr lang="en-GB" sz="1800" dirty="0" smtClean="0">
                <a:solidFill>
                  <a:srgbClr val="000000"/>
                </a:solidFill>
              </a:rPr>
              <a:t> and head &amp; neck cancer</a:t>
            </a:r>
            <a:r>
              <a:rPr lang="en-GB" sz="1800" baseline="30000" dirty="0" smtClean="0">
                <a:solidFill>
                  <a:srgbClr val="000000"/>
                </a:solidFill>
              </a:rPr>
              <a:t>12,13</a:t>
            </a:r>
          </a:p>
          <a:p>
            <a:pPr marL="285750" indent="-182880">
              <a:buClr>
                <a:srgbClr val="A08264"/>
              </a:buClr>
              <a:buFont typeface="Arial" panose="020B0604020202020204" pitchFamily="34" charset="0"/>
              <a:buChar char="•"/>
            </a:pPr>
            <a:endParaRPr lang="en-GB" sz="1800" baseline="30000" dirty="0" smtClean="0">
              <a:solidFill>
                <a:srgbClr val="000000"/>
              </a:solidFill>
            </a:endParaRPr>
          </a:p>
        </p:txBody>
      </p:sp>
      <p:sp>
        <p:nvSpPr>
          <p:cNvPr id="6" name="TextBox 5"/>
          <p:cNvSpPr txBox="1"/>
          <p:nvPr/>
        </p:nvSpPr>
        <p:spPr>
          <a:xfrm>
            <a:off x="195391" y="5898706"/>
            <a:ext cx="8675654" cy="769441"/>
          </a:xfrm>
          <a:prstGeom prst="rect">
            <a:avLst/>
          </a:prstGeom>
          <a:noFill/>
        </p:spPr>
        <p:txBody>
          <a:bodyPr wrap="square" lIns="0" tIns="0" rIns="0" bIns="0" rtlCol="0" anchor="b" anchorCtr="0">
            <a:spAutoFit/>
          </a:bodyPr>
          <a:lstStyle/>
          <a:p>
            <a:r>
              <a:rPr lang="de-DE" sz="1000" dirty="0" smtClean="0"/>
              <a:t>1. Hirsch </a:t>
            </a:r>
            <a:r>
              <a:rPr lang="en-GB" sz="1000" dirty="0">
                <a:solidFill>
                  <a:schemeClr val="tx1">
                    <a:lumMod val="85000"/>
                    <a:lumOff val="15000"/>
                  </a:schemeClr>
                </a:solidFill>
              </a:rPr>
              <a:t>et al. </a:t>
            </a:r>
            <a:r>
              <a:rPr lang="en-GB" sz="1000" i="1" dirty="0" smtClean="0">
                <a:solidFill>
                  <a:schemeClr val="tx1">
                    <a:lumMod val="85000"/>
                    <a:lumOff val="15000"/>
                  </a:schemeClr>
                </a:solidFill>
              </a:rPr>
              <a:t>J Clin Oncol</a:t>
            </a:r>
            <a:r>
              <a:rPr lang="en-GB" sz="1000" dirty="0" smtClean="0">
                <a:solidFill>
                  <a:schemeClr val="tx1">
                    <a:lumMod val="85000"/>
                    <a:lumOff val="15000"/>
                  </a:schemeClr>
                </a:solidFill>
              </a:rPr>
              <a:t>. 2003;21:3798; 2. Lopez-Malpartida </a:t>
            </a:r>
            <a:r>
              <a:rPr lang="en-GB" sz="1000" dirty="0">
                <a:solidFill>
                  <a:schemeClr val="tx1">
                    <a:lumMod val="85000"/>
                    <a:lumOff val="15000"/>
                  </a:schemeClr>
                </a:solidFill>
              </a:rPr>
              <a:t>et al. </a:t>
            </a:r>
            <a:r>
              <a:rPr lang="en-GB" sz="1000" i="1" dirty="0">
                <a:solidFill>
                  <a:schemeClr val="tx1">
                    <a:lumMod val="85000"/>
                    <a:lumOff val="15000"/>
                  </a:schemeClr>
                </a:solidFill>
              </a:rPr>
              <a:t>Lung </a:t>
            </a:r>
            <a:r>
              <a:rPr lang="en-GB" sz="1000" i="1" dirty="0" smtClean="0">
                <a:solidFill>
                  <a:schemeClr val="tx1">
                    <a:lumMod val="85000"/>
                    <a:lumOff val="15000"/>
                  </a:schemeClr>
                </a:solidFill>
              </a:rPr>
              <a:t>Cancer</a:t>
            </a:r>
            <a:r>
              <a:rPr lang="en-GB" sz="1000" dirty="0" smtClean="0">
                <a:solidFill>
                  <a:schemeClr val="tx1">
                    <a:lumMod val="85000"/>
                    <a:lumOff val="15000"/>
                  </a:schemeClr>
                </a:solidFill>
              </a:rPr>
              <a:t>. 2009;65:25; 3. </a:t>
            </a:r>
            <a:r>
              <a:rPr lang="en-US" sz="1000" dirty="0" smtClean="0">
                <a:solidFill>
                  <a:srgbClr val="000000"/>
                </a:solidFill>
              </a:rPr>
              <a:t>Shepherd </a:t>
            </a:r>
            <a:r>
              <a:rPr lang="en-US" sz="1000" dirty="0">
                <a:solidFill>
                  <a:srgbClr val="000000"/>
                </a:solidFill>
              </a:rPr>
              <a:t>et </a:t>
            </a:r>
            <a:r>
              <a:rPr lang="en-US" sz="1000" dirty="0" smtClean="0">
                <a:solidFill>
                  <a:srgbClr val="000000"/>
                </a:solidFill>
              </a:rPr>
              <a:t>al. </a:t>
            </a:r>
            <a:r>
              <a:rPr lang="en-US" sz="1000" i="1" dirty="0">
                <a:solidFill>
                  <a:srgbClr val="000000"/>
                </a:solidFill>
              </a:rPr>
              <a:t>N Engl J Med</a:t>
            </a:r>
            <a:r>
              <a:rPr lang="en-US" sz="1000" dirty="0">
                <a:solidFill>
                  <a:srgbClr val="000000"/>
                </a:solidFill>
              </a:rPr>
              <a:t>. </a:t>
            </a:r>
            <a:r>
              <a:rPr lang="en-US" sz="1000" dirty="0" smtClean="0">
                <a:solidFill>
                  <a:srgbClr val="000000"/>
                </a:solidFill>
              </a:rPr>
              <a:t>2005;352:123; </a:t>
            </a:r>
          </a:p>
          <a:p>
            <a:r>
              <a:rPr lang="de-DE" sz="1000" dirty="0" smtClean="0">
                <a:solidFill>
                  <a:schemeClr val="tx1">
                    <a:lumMod val="85000"/>
                    <a:lumOff val="15000"/>
                  </a:schemeClr>
                </a:solidFill>
              </a:rPr>
              <a:t>4. Clark </a:t>
            </a:r>
            <a:r>
              <a:rPr lang="de-DE" sz="1000" dirty="0">
                <a:solidFill>
                  <a:schemeClr val="tx1">
                    <a:lumMod val="85000"/>
                    <a:lumOff val="15000"/>
                  </a:schemeClr>
                </a:solidFill>
              </a:rPr>
              <a:t>et al. </a:t>
            </a:r>
            <a:r>
              <a:rPr lang="de-DE" sz="1000" i="1" dirty="0">
                <a:solidFill>
                  <a:schemeClr val="tx1">
                    <a:lumMod val="85000"/>
                    <a:lumOff val="15000"/>
                  </a:schemeClr>
                </a:solidFill>
              </a:rPr>
              <a:t>Clin Lung </a:t>
            </a:r>
            <a:r>
              <a:rPr lang="de-DE" sz="1000" i="1" dirty="0" smtClean="0">
                <a:solidFill>
                  <a:schemeClr val="tx1">
                    <a:lumMod val="85000"/>
                    <a:lumOff val="15000"/>
                  </a:schemeClr>
                </a:solidFill>
              </a:rPr>
              <a:t>Cancer</a:t>
            </a:r>
            <a:r>
              <a:rPr lang="de-DE" sz="1000" dirty="0" smtClean="0">
                <a:solidFill>
                  <a:schemeClr val="tx1">
                    <a:lumMod val="85000"/>
                    <a:lumOff val="15000"/>
                  </a:schemeClr>
                </a:solidFill>
              </a:rPr>
              <a:t>. 2006;7:389; 5. </a:t>
            </a:r>
            <a:r>
              <a:rPr lang="en-GB" sz="1000" dirty="0" smtClean="0">
                <a:solidFill>
                  <a:schemeClr val="tx1">
                    <a:lumMod val="85000"/>
                    <a:lumOff val="15000"/>
                  </a:schemeClr>
                </a:solidFill>
              </a:rPr>
              <a:t>Leon </a:t>
            </a:r>
            <a:r>
              <a:rPr lang="en-GB" sz="1000" dirty="0">
                <a:solidFill>
                  <a:schemeClr val="tx1">
                    <a:lumMod val="85000"/>
                    <a:lumOff val="15000"/>
                  </a:schemeClr>
                </a:solidFill>
              </a:rPr>
              <a:t>et al. ESMO </a:t>
            </a:r>
            <a:r>
              <a:rPr lang="en-GB" sz="1000" dirty="0" smtClean="0">
                <a:solidFill>
                  <a:schemeClr val="tx1">
                    <a:lumMod val="85000"/>
                    <a:lumOff val="15000"/>
                  </a:schemeClr>
                </a:solidFill>
              </a:rPr>
              <a:t>2008. 1277P; </a:t>
            </a:r>
            <a:r>
              <a:rPr lang="en-US" sz="1000" dirty="0" smtClean="0">
                <a:solidFill>
                  <a:srgbClr val="000000"/>
                </a:solidFill>
              </a:rPr>
              <a:t>6. </a:t>
            </a:r>
            <a:r>
              <a:rPr lang="en-US" sz="1000" dirty="0" err="1">
                <a:solidFill>
                  <a:srgbClr val="000000"/>
                </a:solidFill>
              </a:rPr>
              <a:t>Pirker</a:t>
            </a:r>
            <a:r>
              <a:rPr lang="en-US" sz="1000" dirty="0">
                <a:solidFill>
                  <a:srgbClr val="000000"/>
                </a:solidFill>
              </a:rPr>
              <a:t> et al. </a:t>
            </a:r>
            <a:r>
              <a:rPr lang="en-US" sz="1000" i="1" dirty="0">
                <a:solidFill>
                  <a:srgbClr val="000000"/>
                </a:solidFill>
              </a:rPr>
              <a:t>Lancet</a:t>
            </a:r>
            <a:r>
              <a:rPr lang="en-US" sz="1000" dirty="0">
                <a:solidFill>
                  <a:srgbClr val="000000"/>
                </a:solidFill>
              </a:rPr>
              <a:t>. 2009;373:1525-31; </a:t>
            </a:r>
            <a:endParaRPr lang="en-US" sz="1000" dirty="0" smtClean="0">
              <a:solidFill>
                <a:srgbClr val="000000"/>
              </a:solidFill>
            </a:endParaRPr>
          </a:p>
          <a:p>
            <a:r>
              <a:rPr lang="en-US" sz="1000" dirty="0">
                <a:solidFill>
                  <a:srgbClr val="000000"/>
                </a:solidFill>
              </a:rPr>
              <a:t>7</a:t>
            </a:r>
            <a:r>
              <a:rPr lang="en-US" sz="1000" dirty="0" smtClean="0">
                <a:solidFill>
                  <a:srgbClr val="000000"/>
                </a:solidFill>
              </a:rPr>
              <a:t>. </a:t>
            </a:r>
            <a:r>
              <a:rPr lang="en-US" sz="1000" dirty="0" err="1" smtClean="0">
                <a:solidFill>
                  <a:srgbClr val="000000"/>
                </a:solidFill>
              </a:rPr>
              <a:t>Pirker</a:t>
            </a:r>
            <a:r>
              <a:rPr lang="en-US" sz="1000" dirty="0" smtClean="0">
                <a:solidFill>
                  <a:srgbClr val="000000"/>
                </a:solidFill>
              </a:rPr>
              <a:t> </a:t>
            </a:r>
            <a:r>
              <a:rPr lang="en-US" sz="1000" dirty="0">
                <a:solidFill>
                  <a:srgbClr val="000000"/>
                </a:solidFill>
              </a:rPr>
              <a:t>et al. </a:t>
            </a:r>
            <a:r>
              <a:rPr lang="en-US" sz="1000" i="1" dirty="0">
                <a:solidFill>
                  <a:srgbClr val="000000"/>
                </a:solidFill>
              </a:rPr>
              <a:t>Lancet </a:t>
            </a:r>
            <a:r>
              <a:rPr lang="en-US" sz="1000" i="1" dirty="0" err="1">
                <a:solidFill>
                  <a:srgbClr val="000000"/>
                </a:solidFill>
              </a:rPr>
              <a:t>Oncol</a:t>
            </a:r>
            <a:r>
              <a:rPr lang="en-US" sz="1000" dirty="0">
                <a:solidFill>
                  <a:srgbClr val="000000"/>
                </a:solidFill>
              </a:rPr>
              <a:t>. 2012;13:33; </a:t>
            </a:r>
            <a:r>
              <a:rPr lang="en-US" sz="1000" dirty="0" smtClean="0">
                <a:solidFill>
                  <a:srgbClr val="000000"/>
                </a:solidFill>
              </a:rPr>
              <a:t>8. </a:t>
            </a:r>
            <a:r>
              <a:rPr lang="en-US" sz="1000" dirty="0">
                <a:solidFill>
                  <a:srgbClr val="000000"/>
                </a:solidFill>
              </a:rPr>
              <a:t>Thatcher et al. ASCO 2014. Abstract </a:t>
            </a:r>
            <a:r>
              <a:rPr lang="en-US" sz="1000" dirty="0" smtClean="0">
                <a:solidFill>
                  <a:srgbClr val="000000"/>
                </a:solidFill>
              </a:rPr>
              <a:t>8008; 9. </a:t>
            </a:r>
            <a:r>
              <a:rPr lang="en-GB" sz="1000" dirty="0" err="1" smtClean="0">
                <a:solidFill>
                  <a:schemeClr val="tx1">
                    <a:lumMod val="85000"/>
                    <a:lumOff val="15000"/>
                  </a:schemeClr>
                </a:solidFill>
              </a:rPr>
              <a:t>Dearden</a:t>
            </a:r>
            <a:r>
              <a:rPr lang="en-GB" sz="1000" dirty="0" smtClean="0">
                <a:solidFill>
                  <a:schemeClr val="tx1">
                    <a:lumMod val="85000"/>
                    <a:lumOff val="15000"/>
                  </a:schemeClr>
                </a:solidFill>
              </a:rPr>
              <a:t> </a:t>
            </a:r>
            <a:r>
              <a:rPr lang="en-GB" sz="1000" dirty="0">
                <a:solidFill>
                  <a:schemeClr val="tx1">
                    <a:lumMod val="85000"/>
                    <a:lumOff val="15000"/>
                  </a:schemeClr>
                </a:solidFill>
              </a:rPr>
              <a:t>et al. </a:t>
            </a:r>
            <a:r>
              <a:rPr lang="en-GB" sz="1000" i="1" dirty="0">
                <a:solidFill>
                  <a:schemeClr val="tx1">
                    <a:lumMod val="85000"/>
                    <a:lumOff val="15000"/>
                  </a:schemeClr>
                </a:solidFill>
              </a:rPr>
              <a:t>Ann </a:t>
            </a:r>
            <a:r>
              <a:rPr lang="en-GB" sz="1000" i="1" dirty="0" err="1">
                <a:solidFill>
                  <a:schemeClr val="tx1">
                    <a:lumMod val="85000"/>
                    <a:lumOff val="15000"/>
                  </a:schemeClr>
                </a:solidFill>
              </a:rPr>
              <a:t>Oncol</a:t>
            </a:r>
            <a:r>
              <a:rPr lang="en-GB" sz="1000" dirty="0">
                <a:solidFill>
                  <a:schemeClr val="tx1">
                    <a:lumMod val="85000"/>
                    <a:lumOff val="15000"/>
                  </a:schemeClr>
                </a:solidFill>
              </a:rPr>
              <a:t>. </a:t>
            </a:r>
            <a:r>
              <a:rPr lang="en-GB" sz="1000" dirty="0" smtClean="0">
                <a:solidFill>
                  <a:schemeClr val="tx1">
                    <a:lumMod val="85000"/>
                    <a:lumOff val="15000"/>
                  </a:schemeClr>
                </a:solidFill>
              </a:rPr>
              <a:t>2013;24:2371;</a:t>
            </a:r>
          </a:p>
          <a:p>
            <a:r>
              <a:rPr lang="en-GB" sz="1000" dirty="0" smtClean="0">
                <a:solidFill>
                  <a:schemeClr val="tx1">
                    <a:lumMod val="85000"/>
                    <a:lumOff val="15000"/>
                  </a:schemeClr>
                </a:solidFill>
              </a:rPr>
              <a:t>10. </a:t>
            </a:r>
            <a:r>
              <a:rPr lang="en-GB" sz="1000" dirty="0" err="1" smtClean="0">
                <a:solidFill>
                  <a:schemeClr val="tx1">
                    <a:lumMod val="85000"/>
                    <a:lumOff val="15000"/>
                  </a:schemeClr>
                </a:solidFill>
              </a:rPr>
              <a:t>Tarceva</a:t>
            </a:r>
            <a:r>
              <a:rPr lang="en-GB" sz="1000" dirty="0" smtClean="0">
                <a:solidFill>
                  <a:schemeClr val="tx1">
                    <a:lumMod val="85000"/>
                    <a:lumOff val="15000"/>
                  </a:schemeClr>
                </a:solidFill>
              </a:rPr>
              <a:t> Prescribing Information; 11. </a:t>
            </a:r>
            <a:r>
              <a:rPr lang="en-GB" sz="1000" dirty="0" err="1"/>
              <a:t>D’Arcangelo</a:t>
            </a:r>
            <a:r>
              <a:rPr lang="en-GB" sz="1000" dirty="0"/>
              <a:t> et al.</a:t>
            </a:r>
            <a:r>
              <a:rPr lang="it-IT" sz="1000" dirty="0"/>
              <a:t> </a:t>
            </a:r>
            <a:r>
              <a:rPr lang="it-IT" sz="1000" i="1" dirty="0"/>
              <a:t>Future </a:t>
            </a:r>
            <a:r>
              <a:rPr lang="it-IT" sz="1000" i="1" dirty="0" err="1"/>
              <a:t>Oncol</a:t>
            </a:r>
            <a:r>
              <a:rPr lang="it-IT" sz="1000" dirty="0"/>
              <a:t>. </a:t>
            </a:r>
            <a:r>
              <a:rPr lang="it-IT" sz="1000" dirty="0" smtClean="0"/>
              <a:t>2013;9:699</a:t>
            </a:r>
            <a:r>
              <a:rPr lang="en-GB" sz="1000" dirty="0" smtClean="0"/>
              <a:t>; 12. </a:t>
            </a:r>
            <a:r>
              <a:rPr lang="en-GB" sz="1000" dirty="0" err="1" smtClean="0"/>
              <a:t>Seiwert</a:t>
            </a:r>
            <a:r>
              <a:rPr lang="en-GB" sz="1000" dirty="0" smtClean="0"/>
              <a:t> </a:t>
            </a:r>
            <a:r>
              <a:rPr lang="en-GB" sz="1000" dirty="0"/>
              <a:t>et al. </a:t>
            </a:r>
            <a:r>
              <a:rPr lang="en-GB" sz="1000" i="1" dirty="0"/>
              <a:t>Ann </a:t>
            </a:r>
            <a:r>
              <a:rPr lang="en-GB" sz="1000" i="1" dirty="0" err="1"/>
              <a:t>Oncol</a:t>
            </a:r>
            <a:r>
              <a:rPr lang="en-GB" sz="1000" i="1" dirty="0"/>
              <a:t>. </a:t>
            </a:r>
            <a:r>
              <a:rPr lang="en-GB" sz="1000" dirty="0" smtClean="0"/>
              <a:t>2014;25:1813;</a:t>
            </a:r>
          </a:p>
          <a:p>
            <a:r>
              <a:rPr lang="en-GB" sz="1000" dirty="0" smtClean="0"/>
              <a:t>13.</a:t>
            </a:r>
            <a:r>
              <a:rPr lang="en-US" sz="1000" dirty="0" smtClean="0"/>
              <a:t> </a:t>
            </a:r>
            <a:r>
              <a:rPr lang="en-US" sz="1000" dirty="0"/>
              <a:t>Machiels et al. </a:t>
            </a:r>
            <a:r>
              <a:rPr lang="en-US" sz="1000" i="1" dirty="0"/>
              <a:t>Lancet </a:t>
            </a:r>
            <a:r>
              <a:rPr lang="en-US" sz="1000" i="1" dirty="0" err="1"/>
              <a:t>Oncol</a:t>
            </a:r>
            <a:r>
              <a:rPr lang="en-US" sz="1000" dirty="0"/>
              <a:t>. 2015;16:583</a:t>
            </a:r>
            <a:r>
              <a:rPr lang="en-US" sz="1000" dirty="0" smtClean="0"/>
              <a:t>.</a:t>
            </a:r>
            <a:endParaRPr lang="en-US" sz="1000" dirty="0"/>
          </a:p>
        </p:txBody>
      </p:sp>
    </p:spTree>
    <p:extLst>
      <p:ext uri="{BB962C8B-B14F-4D97-AF65-F5344CB8AC3E}">
        <p14:creationId xmlns:p14="http://schemas.microsoft.com/office/powerpoint/2010/main" val="214967731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de-DE" dirty="0" err="1" smtClean="0"/>
              <a:t>Targeting</a:t>
            </a:r>
            <a:r>
              <a:rPr lang="de-DE" dirty="0" smtClean="0"/>
              <a:t> </a:t>
            </a:r>
            <a:r>
              <a:rPr lang="de-DE" dirty="0" err="1" smtClean="0"/>
              <a:t>ErbB</a:t>
            </a:r>
            <a:r>
              <a:rPr lang="de-DE" dirty="0" smtClean="0"/>
              <a:t> </a:t>
            </a:r>
            <a:r>
              <a:rPr lang="de-DE" dirty="0" err="1" smtClean="0"/>
              <a:t>Pathway</a:t>
            </a:r>
            <a:endParaRPr lang="de-DE" dirty="0"/>
          </a:p>
        </p:txBody>
      </p:sp>
      <p:grpSp>
        <p:nvGrpSpPr>
          <p:cNvPr id="129" name="Group 128"/>
          <p:cNvGrpSpPr/>
          <p:nvPr/>
        </p:nvGrpSpPr>
        <p:grpSpPr>
          <a:xfrm>
            <a:off x="1687723" y="1269939"/>
            <a:ext cx="7263880" cy="4609712"/>
            <a:chOff x="1687723" y="1470217"/>
            <a:chExt cx="7263880" cy="4609712"/>
          </a:xfrm>
        </p:grpSpPr>
        <p:sp>
          <p:nvSpPr>
            <p:cNvPr id="130" name="Line 3692"/>
            <p:cNvSpPr>
              <a:spLocks noChangeShapeType="1"/>
            </p:cNvSpPr>
            <p:nvPr/>
          </p:nvSpPr>
          <p:spPr bwMode="auto">
            <a:xfrm flipH="1">
              <a:off x="5345723" y="3242602"/>
              <a:ext cx="1209822" cy="492370"/>
            </a:xfrm>
            <a:prstGeom prst="line">
              <a:avLst/>
            </a:prstGeom>
            <a:noFill/>
            <a:ln w="31750" cap="flat">
              <a:solidFill>
                <a:srgbClr val="BDA893"/>
              </a:solidFill>
              <a:prstDash val="solid"/>
              <a:miter lim="800000"/>
              <a:headEnd/>
              <a:tailEnd type="triangle"/>
            </a:ln>
            <a:extLst/>
          </p:spPr>
          <p:txBody>
            <a:bodyPr vert="horz" wrap="square" lIns="91440" tIns="45720" rIns="91440" bIns="45720" numCol="1" anchor="t" anchorCtr="0" compatLnSpc="1">
              <a:prstTxWarp prst="textNoShape">
                <a:avLst/>
              </a:prstTxWarp>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2E3192"/>
                </a:solidFill>
                <a:effectLst/>
                <a:uLnTx/>
                <a:uFillTx/>
              </a:endParaRPr>
            </a:p>
          </p:txBody>
        </p:sp>
        <p:sp>
          <p:nvSpPr>
            <p:cNvPr id="131" name="Line 3693"/>
            <p:cNvSpPr>
              <a:spLocks noChangeShapeType="1"/>
            </p:cNvSpPr>
            <p:nvPr/>
          </p:nvSpPr>
          <p:spPr bwMode="auto">
            <a:xfrm>
              <a:off x="3270738" y="3277772"/>
              <a:ext cx="1645920" cy="492370"/>
            </a:xfrm>
            <a:prstGeom prst="line">
              <a:avLst/>
            </a:prstGeom>
            <a:noFill/>
            <a:ln w="31750" cap="flat">
              <a:solidFill>
                <a:srgbClr val="BDA893"/>
              </a:solidFill>
              <a:prstDash val="solid"/>
              <a:miter lim="800000"/>
              <a:headEnd/>
              <a:tailEnd type="triangle"/>
            </a:ln>
            <a:extLst/>
          </p:spPr>
          <p:txBody>
            <a:bodyPr vert="horz" wrap="square" lIns="91440" tIns="45720" rIns="91440" bIns="45720" numCol="1" anchor="t" anchorCtr="0" compatLnSpc="1">
              <a:prstTxWarp prst="textNoShape">
                <a:avLst/>
              </a:prstTxWarp>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2E3192"/>
                </a:solidFill>
                <a:effectLst/>
                <a:uLnTx/>
                <a:uFillTx/>
              </a:endParaRPr>
            </a:p>
          </p:txBody>
        </p:sp>
        <p:sp>
          <p:nvSpPr>
            <p:cNvPr id="132" name="Line 3694"/>
            <p:cNvSpPr>
              <a:spLocks noChangeShapeType="1"/>
            </p:cNvSpPr>
            <p:nvPr/>
          </p:nvSpPr>
          <p:spPr bwMode="auto">
            <a:xfrm flipH="1" flipV="1">
              <a:off x="5036235" y="3214468"/>
              <a:ext cx="63304" cy="407963"/>
            </a:xfrm>
            <a:prstGeom prst="line">
              <a:avLst/>
            </a:prstGeom>
            <a:noFill/>
            <a:ln w="31750" cap="flat">
              <a:solidFill>
                <a:srgbClr val="BDA893"/>
              </a:solidFill>
              <a:prstDash val="solid"/>
              <a:miter lim="800000"/>
              <a:headEnd type="triangle"/>
              <a:tailEnd type="none"/>
            </a:ln>
            <a:extLst/>
          </p:spPr>
          <p:txBody>
            <a:bodyPr vert="horz" wrap="square" lIns="91440" tIns="45720" rIns="91440" bIns="45720" numCol="1" anchor="t" anchorCtr="0" compatLnSpc="1">
              <a:prstTxWarp prst="textNoShape">
                <a:avLst/>
              </a:prstTxWarp>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2E3192"/>
                </a:solidFill>
                <a:effectLst/>
                <a:uLnTx/>
                <a:uFillTx/>
              </a:endParaRPr>
            </a:p>
          </p:txBody>
        </p:sp>
        <p:sp>
          <p:nvSpPr>
            <p:cNvPr id="133" name="Line 3695"/>
            <p:cNvSpPr>
              <a:spLocks noChangeShapeType="1"/>
            </p:cNvSpPr>
            <p:nvPr/>
          </p:nvSpPr>
          <p:spPr bwMode="auto">
            <a:xfrm>
              <a:off x="6688882" y="3271962"/>
              <a:ext cx="14373" cy="371570"/>
            </a:xfrm>
            <a:prstGeom prst="line">
              <a:avLst/>
            </a:prstGeom>
            <a:noFill/>
            <a:ln w="31750" cap="flat">
              <a:solidFill>
                <a:srgbClr val="FFFFFF">
                  <a:lumMod val="75000"/>
                </a:srgbClr>
              </a:solidFill>
              <a:prstDash val="solid"/>
              <a:miter lim="800000"/>
              <a:headEnd/>
              <a:tailEnd type="triangle"/>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2E3192"/>
                </a:solidFill>
                <a:effectLst/>
                <a:uLnTx/>
                <a:uFillTx/>
              </a:endParaRPr>
            </a:p>
          </p:txBody>
        </p:sp>
        <p:sp>
          <p:nvSpPr>
            <p:cNvPr id="134" name="Line 3696"/>
            <p:cNvSpPr>
              <a:spLocks noChangeShapeType="1"/>
            </p:cNvSpPr>
            <p:nvPr/>
          </p:nvSpPr>
          <p:spPr bwMode="auto">
            <a:xfrm flipH="1" flipV="1">
              <a:off x="5109018" y="3202234"/>
              <a:ext cx="1404324" cy="469434"/>
            </a:xfrm>
            <a:prstGeom prst="line">
              <a:avLst/>
            </a:prstGeom>
            <a:noFill/>
            <a:ln w="31750" cap="flat">
              <a:solidFill>
                <a:srgbClr val="FFFFFF">
                  <a:lumMod val="75000"/>
                </a:srgbClr>
              </a:solidFill>
              <a:prstDash val="solid"/>
              <a:miter lim="800000"/>
              <a:headEnd type="triangle"/>
              <a:tailEnd type="none"/>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2E3192"/>
                </a:solidFill>
                <a:effectLst/>
                <a:uLnTx/>
                <a:uFillTx/>
              </a:endParaRPr>
            </a:p>
          </p:txBody>
        </p:sp>
        <p:sp>
          <p:nvSpPr>
            <p:cNvPr id="135" name="Line 3691"/>
            <p:cNvSpPr>
              <a:spLocks noChangeShapeType="1"/>
            </p:cNvSpPr>
            <p:nvPr/>
          </p:nvSpPr>
          <p:spPr bwMode="auto">
            <a:xfrm>
              <a:off x="3441387" y="3205293"/>
              <a:ext cx="3022718" cy="592984"/>
            </a:xfrm>
            <a:prstGeom prst="line">
              <a:avLst/>
            </a:prstGeom>
            <a:noFill/>
            <a:ln w="31750" cap="flat">
              <a:solidFill>
                <a:srgbClr val="FFFFFF">
                  <a:lumMod val="75000"/>
                </a:srgbClr>
              </a:solidFill>
              <a:prstDash val="sysDash"/>
              <a:miter lim="800000"/>
              <a:headEnd/>
              <a:tailEnd type="triangle"/>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ctr" defTabSz="4572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2E3192"/>
                </a:solidFill>
                <a:effectLst/>
                <a:uLnTx/>
                <a:uFillTx/>
              </a:endParaRPr>
            </a:p>
          </p:txBody>
        </p:sp>
        <p:cxnSp>
          <p:nvCxnSpPr>
            <p:cNvPr id="136" name="Straight Arrow Connector 135"/>
            <p:cNvCxnSpPr>
              <a:stCxn id="140" idx="5"/>
              <a:endCxn id="145" idx="1"/>
            </p:cNvCxnSpPr>
            <p:nvPr/>
          </p:nvCxnSpPr>
          <p:spPr>
            <a:xfrm>
              <a:off x="5307338" y="4039054"/>
              <a:ext cx="142188" cy="210442"/>
            </a:xfrm>
            <a:prstGeom prst="straightConnector1">
              <a:avLst/>
            </a:prstGeom>
            <a:noFill/>
            <a:ln w="31750" cap="flat">
              <a:solidFill>
                <a:srgbClr val="BDA893"/>
              </a:solidFill>
              <a:prstDash val="solid"/>
              <a:miter lim="800000"/>
              <a:headEnd/>
              <a:tailEnd type="triangle"/>
            </a:ln>
            <a:extLst>
              <a:ext uri="{909E8E84-426E-40DD-AFC4-6F175D3DCCD1}">
                <a14:hiddenFill xmlns:a14="http://schemas.microsoft.com/office/drawing/2010/main">
                  <a:noFill/>
                </a14:hiddenFill>
              </a:ext>
            </a:extLst>
          </p:spPr>
        </p:cxnSp>
        <p:cxnSp>
          <p:nvCxnSpPr>
            <p:cNvPr id="137" name="Straight Arrow Connector 136"/>
            <p:cNvCxnSpPr>
              <a:stCxn id="142" idx="5"/>
              <a:endCxn id="143" idx="1"/>
            </p:cNvCxnSpPr>
            <p:nvPr/>
          </p:nvCxnSpPr>
          <p:spPr>
            <a:xfrm>
              <a:off x="6882838" y="4039054"/>
              <a:ext cx="442673" cy="436213"/>
            </a:xfrm>
            <a:prstGeom prst="straightConnector1">
              <a:avLst/>
            </a:prstGeom>
            <a:noFill/>
            <a:ln w="31750" cap="flat">
              <a:solidFill>
                <a:srgbClr val="FFFFFF">
                  <a:lumMod val="75000"/>
                </a:srgbClr>
              </a:solidFill>
              <a:prstDash val="solid"/>
              <a:miter lim="800000"/>
              <a:headEnd/>
              <a:tailEnd type="triangle"/>
            </a:ln>
            <a:extLst>
              <a:ext uri="{909E8E84-426E-40DD-AFC4-6F175D3DCCD1}">
                <a14:hiddenFill xmlns:a14="http://schemas.microsoft.com/office/drawing/2010/main">
                  <a:noFill/>
                </a14:hiddenFill>
              </a:ext>
            </a:extLst>
          </p:spPr>
        </p:cxnSp>
        <p:sp>
          <p:nvSpPr>
            <p:cNvPr id="138" name="Rounded Rectangle 137"/>
            <p:cNvSpPr/>
            <p:nvPr/>
          </p:nvSpPr>
          <p:spPr>
            <a:xfrm>
              <a:off x="5839196" y="5784747"/>
              <a:ext cx="1324913" cy="295182"/>
            </a:xfrm>
            <a:prstGeom prst="roundRect">
              <a:avLst/>
            </a:prstGeom>
            <a:solidFill>
              <a:srgbClr val="1CBECA"/>
            </a:solidFill>
            <a:ln w="9525" cap="flat" cmpd="sng" algn="ctr">
              <a:noFill/>
              <a:prstDash val="solid"/>
            </a:ln>
            <a:effectLst/>
          </p:spPr>
          <p:txBody>
            <a:bodyPr lIns="0" rIns="0"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GB" sz="1050" b="1" i="0" u="none" strike="noStrike" kern="0" cap="none" spc="0" normalizeH="0" baseline="0" noProof="0" dirty="0" smtClean="0">
                  <a:ln>
                    <a:noFill/>
                  </a:ln>
                  <a:solidFill>
                    <a:prstClr val="white"/>
                  </a:solidFill>
                  <a:effectLst/>
                  <a:uLnTx/>
                  <a:uFillTx/>
                  <a:latin typeface="Arial"/>
                  <a:ea typeface="+mn-ea"/>
                  <a:cs typeface="Arial"/>
                </a:rPr>
                <a:t>PROLIFERATION</a:t>
              </a:r>
            </a:p>
          </p:txBody>
        </p:sp>
        <p:sp>
          <p:nvSpPr>
            <p:cNvPr id="139" name="Rounded Rectangle 138"/>
            <p:cNvSpPr/>
            <p:nvPr/>
          </p:nvSpPr>
          <p:spPr>
            <a:xfrm>
              <a:off x="7626690" y="5784747"/>
              <a:ext cx="1324913" cy="295182"/>
            </a:xfrm>
            <a:prstGeom prst="roundRect">
              <a:avLst/>
            </a:prstGeom>
            <a:solidFill>
              <a:schemeClr val="tx1">
                <a:lumMod val="65000"/>
                <a:lumOff val="35000"/>
              </a:schemeClr>
            </a:solidFill>
            <a:ln w="9525" cap="flat" cmpd="sng" algn="ctr">
              <a:noFill/>
              <a:prstDash val="solid"/>
            </a:ln>
            <a:effectLst/>
          </p:spPr>
          <p:txBody>
            <a:bodyPr lIns="0" rIns="0"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GB" sz="1050" b="1" i="0" u="none" strike="noStrike" kern="0" cap="none" spc="0" normalizeH="0" baseline="0" noProof="0" dirty="0" smtClean="0">
                  <a:ln>
                    <a:noFill/>
                  </a:ln>
                  <a:solidFill>
                    <a:srgbClr val="FFFFFF"/>
                  </a:solidFill>
                  <a:effectLst/>
                  <a:uLnTx/>
                  <a:uFillTx/>
                  <a:latin typeface="Arial"/>
                  <a:ea typeface="+mn-ea"/>
                  <a:cs typeface="Arial"/>
                </a:rPr>
                <a:t>SURVIVAL</a:t>
              </a:r>
            </a:p>
          </p:txBody>
        </p:sp>
        <p:sp>
          <p:nvSpPr>
            <p:cNvPr id="140" name="Oval 139"/>
            <p:cNvSpPr/>
            <p:nvPr/>
          </p:nvSpPr>
          <p:spPr>
            <a:xfrm>
              <a:off x="4938603" y="3670319"/>
              <a:ext cx="432000" cy="432000"/>
            </a:xfrm>
            <a:prstGeom prst="ellipse">
              <a:avLst/>
            </a:prstGeom>
            <a:gradFill flip="none" rotWithShape="1">
              <a:gsLst>
                <a:gs pos="100000">
                  <a:srgbClr val="FFFFFF">
                    <a:shade val="30000"/>
                    <a:satMod val="115000"/>
                  </a:srgbClr>
                </a:gs>
                <a:gs pos="0">
                  <a:srgbClr val="FFFFFF">
                    <a:shade val="100000"/>
                    <a:satMod val="115000"/>
                  </a:srgbClr>
                </a:gs>
              </a:gsLst>
              <a:path path="circle">
                <a:fillToRect l="50000" t="50000" r="50000" b="50000"/>
              </a:path>
              <a:tileRect/>
            </a:gradFill>
            <a:ln w="9525" cap="flat" cmpd="sng" algn="ctr">
              <a:noFill/>
              <a:prstDash val="solid"/>
            </a:ln>
            <a:effectLst>
              <a:innerShdw blurRad="114300" dist="38100" dir="5400000">
                <a:prstClr val="black">
                  <a:alpha val="70000"/>
                </a:prstClr>
              </a:innerShdw>
            </a:effectLst>
          </p:spPr>
          <p:txBody>
            <a:bodyPr lIns="0" tIns="0" rIns="0" bIns="0"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GB" sz="800" b="1" i="0" u="none" strike="noStrike" kern="0" cap="none" spc="0" normalizeH="0" baseline="0" noProof="0" dirty="0" smtClean="0">
                  <a:ln>
                    <a:noFill/>
                  </a:ln>
                  <a:solidFill>
                    <a:srgbClr val="2E3192"/>
                  </a:solidFill>
                  <a:effectLst/>
                  <a:uLnTx/>
                  <a:uFillTx/>
                  <a:latin typeface="Arial"/>
                  <a:ea typeface="+mn-ea"/>
                  <a:cs typeface="Arial"/>
                </a:rPr>
                <a:t>RAS</a:t>
              </a:r>
            </a:p>
          </p:txBody>
        </p:sp>
        <p:sp>
          <p:nvSpPr>
            <p:cNvPr id="141" name="Oval 140"/>
            <p:cNvSpPr/>
            <p:nvPr/>
          </p:nvSpPr>
          <p:spPr>
            <a:xfrm>
              <a:off x="6281576" y="5218056"/>
              <a:ext cx="432000" cy="432000"/>
            </a:xfrm>
            <a:prstGeom prst="ellipse">
              <a:avLst/>
            </a:prstGeom>
            <a:gradFill flip="none" rotWithShape="1">
              <a:gsLst>
                <a:gs pos="100000">
                  <a:srgbClr val="FFFFFF">
                    <a:shade val="30000"/>
                    <a:satMod val="115000"/>
                  </a:srgbClr>
                </a:gs>
                <a:gs pos="50000">
                  <a:srgbClr val="FFFFFF">
                    <a:shade val="67500"/>
                    <a:satMod val="115000"/>
                  </a:srgbClr>
                </a:gs>
                <a:gs pos="0">
                  <a:srgbClr val="FFFFFF">
                    <a:shade val="100000"/>
                    <a:satMod val="115000"/>
                  </a:srgbClr>
                </a:gs>
              </a:gsLst>
              <a:path path="circle">
                <a:fillToRect l="50000" t="50000" r="50000" b="50000"/>
              </a:path>
              <a:tileRect/>
            </a:gradFill>
            <a:ln w="9525" cap="flat" cmpd="sng" algn="ctr">
              <a:noFill/>
              <a:prstDash val="solid"/>
            </a:ln>
            <a:effectLst>
              <a:innerShdw blurRad="114300" dist="38100" dir="5400000">
                <a:prstClr val="black">
                  <a:alpha val="70000"/>
                </a:prstClr>
              </a:innerShdw>
            </a:effectLst>
          </p:spPr>
          <p:txBody>
            <a:bodyPr lIns="0" tIns="0" rIns="0" bIns="0"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GB" sz="800" b="1" i="0" u="none" strike="noStrike" kern="0" cap="none" spc="0" normalizeH="0" baseline="0" noProof="0" dirty="0" smtClean="0">
                  <a:ln>
                    <a:noFill/>
                  </a:ln>
                  <a:solidFill>
                    <a:srgbClr val="2E3192"/>
                  </a:solidFill>
                  <a:effectLst/>
                  <a:uLnTx/>
                  <a:uFillTx/>
                  <a:latin typeface="Arial"/>
                  <a:ea typeface="+mn-ea"/>
                  <a:cs typeface="Arial"/>
                </a:rPr>
                <a:t>ERK</a:t>
              </a:r>
            </a:p>
          </p:txBody>
        </p:sp>
        <p:sp>
          <p:nvSpPr>
            <p:cNvPr id="142" name="Oval 141"/>
            <p:cNvSpPr/>
            <p:nvPr/>
          </p:nvSpPr>
          <p:spPr>
            <a:xfrm>
              <a:off x="6514103" y="3670319"/>
              <a:ext cx="432000" cy="432000"/>
            </a:xfrm>
            <a:prstGeom prst="ellipse">
              <a:avLst/>
            </a:prstGeom>
            <a:gradFill flip="none" rotWithShape="1">
              <a:gsLst>
                <a:gs pos="100000">
                  <a:srgbClr val="FFFFFF">
                    <a:shade val="30000"/>
                    <a:satMod val="115000"/>
                  </a:srgbClr>
                </a:gs>
                <a:gs pos="50000">
                  <a:srgbClr val="FFFFFF">
                    <a:shade val="67500"/>
                    <a:satMod val="115000"/>
                  </a:srgbClr>
                </a:gs>
                <a:gs pos="0">
                  <a:srgbClr val="FFFFFF">
                    <a:shade val="100000"/>
                    <a:satMod val="115000"/>
                  </a:srgbClr>
                </a:gs>
              </a:gsLst>
              <a:path path="circle">
                <a:fillToRect l="50000" t="50000" r="50000" b="50000"/>
              </a:path>
              <a:tileRect/>
            </a:gradFill>
            <a:ln w="9525" cap="flat" cmpd="sng" algn="ctr">
              <a:noFill/>
              <a:prstDash val="solid"/>
            </a:ln>
            <a:effectLst>
              <a:innerShdw blurRad="114300" dist="38100" dir="5400000">
                <a:prstClr val="black">
                  <a:alpha val="70000"/>
                </a:prstClr>
              </a:innerShdw>
            </a:effectLst>
          </p:spPr>
          <p:txBody>
            <a:bodyPr lIns="0" tIns="0" rIns="0" bIns="0"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GB" sz="800" b="1" i="0" u="none" strike="noStrike" kern="0" cap="none" spc="0" normalizeH="0" baseline="0" noProof="0" dirty="0" smtClean="0">
                  <a:ln>
                    <a:noFill/>
                  </a:ln>
                  <a:solidFill>
                    <a:srgbClr val="2E3192"/>
                  </a:solidFill>
                  <a:effectLst/>
                  <a:uLnTx/>
                  <a:uFillTx/>
                  <a:latin typeface="Arial"/>
                  <a:ea typeface="+mn-ea"/>
                  <a:cs typeface="Arial"/>
                </a:rPr>
                <a:t>P13K</a:t>
              </a:r>
            </a:p>
          </p:txBody>
        </p:sp>
        <p:sp>
          <p:nvSpPr>
            <p:cNvPr id="143" name="Oval 142"/>
            <p:cNvSpPr/>
            <p:nvPr/>
          </p:nvSpPr>
          <p:spPr>
            <a:xfrm>
              <a:off x="7262246" y="4412002"/>
              <a:ext cx="432000" cy="432000"/>
            </a:xfrm>
            <a:prstGeom prst="ellipse">
              <a:avLst/>
            </a:prstGeom>
            <a:gradFill flip="none" rotWithShape="1">
              <a:gsLst>
                <a:gs pos="100000">
                  <a:srgbClr val="FFFFFF">
                    <a:shade val="30000"/>
                    <a:satMod val="115000"/>
                  </a:srgbClr>
                </a:gs>
                <a:gs pos="50000">
                  <a:srgbClr val="FFFFFF">
                    <a:shade val="67500"/>
                    <a:satMod val="115000"/>
                  </a:srgbClr>
                </a:gs>
                <a:gs pos="0">
                  <a:srgbClr val="FFFFFF">
                    <a:shade val="100000"/>
                    <a:satMod val="115000"/>
                  </a:srgbClr>
                </a:gs>
              </a:gsLst>
              <a:path path="circle">
                <a:fillToRect l="50000" t="50000" r="50000" b="50000"/>
              </a:path>
              <a:tileRect/>
            </a:gradFill>
            <a:ln w="9525" cap="flat" cmpd="sng" algn="ctr">
              <a:noFill/>
              <a:prstDash val="solid"/>
            </a:ln>
            <a:effectLst>
              <a:innerShdw blurRad="114300" dist="38100" dir="5400000">
                <a:prstClr val="black">
                  <a:alpha val="70000"/>
                </a:prstClr>
              </a:innerShdw>
            </a:effectLst>
          </p:spPr>
          <p:txBody>
            <a:bodyPr lIns="0" tIns="0" rIns="0" bIns="0"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GB" sz="800" b="1" i="0" u="none" strike="noStrike" kern="0" cap="none" spc="0" normalizeH="0" baseline="0" noProof="0" dirty="0" smtClean="0">
                  <a:ln>
                    <a:noFill/>
                  </a:ln>
                  <a:solidFill>
                    <a:srgbClr val="2E3192"/>
                  </a:solidFill>
                  <a:effectLst/>
                  <a:uLnTx/>
                  <a:uFillTx/>
                  <a:latin typeface="Arial"/>
                  <a:ea typeface="+mn-ea"/>
                  <a:cs typeface="Arial"/>
                </a:rPr>
                <a:t>AKT</a:t>
              </a:r>
            </a:p>
          </p:txBody>
        </p:sp>
        <p:sp>
          <p:nvSpPr>
            <p:cNvPr id="144" name="Oval 143"/>
            <p:cNvSpPr/>
            <p:nvPr/>
          </p:nvSpPr>
          <p:spPr>
            <a:xfrm>
              <a:off x="8073962" y="5237615"/>
              <a:ext cx="432000" cy="432000"/>
            </a:xfrm>
            <a:prstGeom prst="ellipse">
              <a:avLst/>
            </a:prstGeom>
            <a:gradFill flip="none" rotWithShape="1">
              <a:gsLst>
                <a:gs pos="100000">
                  <a:srgbClr val="FFFFFF">
                    <a:shade val="30000"/>
                    <a:satMod val="115000"/>
                  </a:srgbClr>
                </a:gs>
                <a:gs pos="50000">
                  <a:srgbClr val="FFFFFF">
                    <a:shade val="67500"/>
                    <a:satMod val="115000"/>
                  </a:srgbClr>
                </a:gs>
                <a:gs pos="0">
                  <a:srgbClr val="FFFFFF">
                    <a:shade val="100000"/>
                    <a:satMod val="115000"/>
                  </a:srgbClr>
                </a:gs>
              </a:gsLst>
              <a:path path="circle">
                <a:fillToRect l="50000" t="50000" r="50000" b="50000"/>
              </a:path>
              <a:tileRect/>
            </a:gradFill>
            <a:ln w="9525" cap="flat" cmpd="sng" algn="ctr">
              <a:noFill/>
              <a:prstDash val="solid"/>
            </a:ln>
            <a:effectLst>
              <a:innerShdw blurRad="114300" dist="38100" dir="5400000">
                <a:prstClr val="black">
                  <a:alpha val="70000"/>
                </a:prstClr>
              </a:innerShdw>
            </a:effectLst>
          </p:spPr>
          <p:txBody>
            <a:bodyPr lIns="0" tIns="0" rIns="0" bIns="0"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GB" sz="800" b="1" i="0" u="none" strike="noStrike" kern="0" cap="none" spc="0" normalizeH="0" baseline="0" noProof="0" dirty="0" err="1" smtClean="0">
                  <a:ln>
                    <a:noFill/>
                  </a:ln>
                  <a:solidFill>
                    <a:srgbClr val="2E3192"/>
                  </a:solidFill>
                  <a:effectLst/>
                  <a:uLnTx/>
                  <a:uFillTx/>
                  <a:latin typeface="Arial"/>
                  <a:ea typeface="+mn-ea"/>
                  <a:cs typeface="Arial"/>
                </a:rPr>
                <a:t>mTOR</a:t>
              </a:r>
              <a:endParaRPr kumimoji="0" lang="en-GB" sz="800" b="1" i="0" u="none" strike="noStrike" kern="0" cap="none" spc="0" normalizeH="0" baseline="0" noProof="0" dirty="0" smtClean="0">
                <a:ln>
                  <a:noFill/>
                </a:ln>
                <a:solidFill>
                  <a:srgbClr val="2E3192"/>
                </a:solidFill>
                <a:effectLst/>
                <a:uLnTx/>
                <a:uFillTx/>
                <a:latin typeface="Arial"/>
                <a:ea typeface="+mn-ea"/>
                <a:cs typeface="Arial"/>
              </a:endParaRPr>
            </a:p>
          </p:txBody>
        </p:sp>
        <p:sp>
          <p:nvSpPr>
            <p:cNvPr id="145" name="Oval 144"/>
            <p:cNvSpPr/>
            <p:nvPr/>
          </p:nvSpPr>
          <p:spPr>
            <a:xfrm>
              <a:off x="5386261" y="4186231"/>
              <a:ext cx="432000" cy="432000"/>
            </a:xfrm>
            <a:prstGeom prst="ellipse">
              <a:avLst/>
            </a:prstGeom>
            <a:gradFill flip="none" rotWithShape="1">
              <a:gsLst>
                <a:gs pos="100000">
                  <a:srgbClr val="FFFFFF">
                    <a:shade val="30000"/>
                    <a:satMod val="115000"/>
                  </a:srgbClr>
                </a:gs>
                <a:gs pos="50000">
                  <a:srgbClr val="FFFFFF">
                    <a:shade val="67500"/>
                    <a:satMod val="115000"/>
                  </a:srgbClr>
                </a:gs>
                <a:gs pos="0">
                  <a:srgbClr val="FFFFFF">
                    <a:shade val="100000"/>
                    <a:satMod val="115000"/>
                  </a:srgbClr>
                </a:gs>
              </a:gsLst>
              <a:path path="circle">
                <a:fillToRect l="50000" t="50000" r="50000" b="50000"/>
              </a:path>
              <a:tileRect/>
            </a:gradFill>
            <a:ln w="9525" cap="flat" cmpd="sng" algn="ctr">
              <a:noFill/>
              <a:prstDash val="solid"/>
            </a:ln>
            <a:effectLst>
              <a:innerShdw blurRad="114300" dist="38100" dir="5400000">
                <a:prstClr val="black">
                  <a:alpha val="70000"/>
                </a:prstClr>
              </a:innerShdw>
            </a:effectLst>
          </p:spPr>
          <p:txBody>
            <a:bodyPr lIns="0" tIns="0" rIns="0" bIns="0"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GB" sz="800" b="1" i="0" u="none" strike="noStrike" kern="0" cap="none" spc="0" normalizeH="0" baseline="0" noProof="0" dirty="0" smtClean="0">
                  <a:ln>
                    <a:noFill/>
                  </a:ln>
                  <a:solidFill>
                    <a:srgbClr val="2E3192"/>
                  </a:solidFill>
                  <a:effectLst/>
                  <a:uLnTx/>
                  <a:uFillTx/>
                  <a:latin typeface="Arial"/>
                  <a:ea typeface="+mn-ea"/>
                  <a:cs typeface="Arial"/>
                </a:rPr>
                <a:t>RAF</a:t>
              </a:r>
            </a:p>
          </p:txBody>
        </p:sp>
        <p:sp>
          <p:nvSpPr>
            <p:cNvPr id="146" name="Oval 145"/>
            <p:cNvSpPr/>
            <p:nvPr/>
          </p:nvSpPr>
          <p:spPr>
            <a:xfrm>
              <a:off x="5833919" y="4702143"/>
              <a:ext cx="432000" cy="432000"/>
            </a:xfrm>
            <a:prstGeom prst="ellipse">
              <a:avLst/>
            </a:prstGeom>
            <a:gradFill flip="none" rotWithShape="1">
              <a:gsLst>
                <a:gs pos="100000">
                  <a:srgbClr val="FFFFFF">
                    <a:shade val="30000"/>
                    <a:satMod val="115000"/>
                  </a:srgbClr>
                </a:gs>
                <a:gs pos="50000">
                  <a:srgbClr val="FFFFFF">
                    <a:shade val="67500"/>
                    <a:satMod val="115000"/>
                  </a:srgbClr>
                </a:gs>
                <a:gs pos="0">
                  <a:srgbClr val="FFFFFF">
                    <a:shade val="100000"/>
                    <a:satMod val="115000"/>
                  </a:srgbClr>
                </a:gs>
              </a:gsLst>
              <a:path path="circle">
                <a:fillToRect l="50000" t="50000" r="50000" b="50000"/>
              </a:path>
              <a:tileRect/>
            </a:gradFill>
            <a:ln w="9525" cap="flat" cmpd="sng" algn="ctr">
              <a:noFill/>
              <a:prstDash val="solid"/>
            </a:ln>
            <a:effectLst>
              <a:innerShdw blurRad="114300" dist="38100" dir="5400000">
                <a:prstClr val="black">
                  <a:alpha val="70000"/>
                </a:prstClr>
              </a:innerShdw>
            </a:effectLst>
          </p:spPr>
          <p:txBody>
            <a:bodyPr lIns="0" tIns="0" rIns="0" bIns="0" rtlCol="0" anchor="ct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GB" sz="800" b="1" i="0" u="none" strike="noStrike" kern="0" cap="none" spc="0" normalizeH="0" baseline="0" noProof="0" dirty="0" smtClean="0">
                  <a:ln>
                    <a:noFill/>
                  </a:ln>
                  <a:solidFill>
                    <a:srgbClr val="2E3192"/>
                  </a:solidFill>
                  <a:effectLst/>
                  <a:uLnTx/>
                  <a:uFillTx/>
                  <a:latin typeface="Arial"/>
                  <a:ea typeface="+mn-ea"/>
                  <a:cs typeface="Arial"/>
                </a:rPr>
                <a:t>MEK</a:t>
              </a:r>
            </a:p>
          </p:txBody>
        </p:sp>
        <p:cxnSp>
          <p:nvCxnSpPr>
            <p:cNvPr id="147" name="Straight Arrow Connector 146"/>
            <p:cNvCxnSpPr>
              <a:stCxn id="145" idx="5"/>
              <a:endCxn id="146" idx="1"/>
            </p:cNvCxnSpPr>
            <p:nvPr/>
          </p:nvCxnSpPr>
          <p:spPr>
            <a:xfrm>
              <a:off x="5754996" y="4554966"/>
              <a:ext cx="142188" cy="210442"/>
            </a:xfrm>
            <a:prstGeom prst="straightConnector1">
              <a:avLst/>
            </a:prstGeom>
            <a:noFill/>
            <a:ln w="31750" cap="flat">
              <a:solidFill>
                <a:srgbClr val="BDA893"/>
              </a:solidFill>
              <a:prstDash val="solid"/>
              <a:miter lim="800000"/>
              <a:headEnd/>
              <a:tailEnd type="triangle"/>
            </a:ln>
            <a:extLst>
              <a:ext uri="{909E8E84-426E-40DD-AFC4-6F175D3DCCD1}">
                <a14:hiddenFill xmlns:a14="http://schemas.microsoft.com/office/drawing/2010/main">
                  <a:noFill/>
                </a14:hiddenFill>
              </a:ext>
            </a:extLst>
          </p:spPr>
        </p:cxnSp>
        <p:cxnSp>
          <p:nvCxnSpPr>
            <p:cNvPr id="148" name="Straight Arrow Connector 147"/>
            <p:cNvCxnSpPr>
              <a:stCxn id="146" idx="5"/>
              <a:endCxn id="141" idx="1"/>
            </p:cNvCxnSpPr>
            <p:nvPr/>
          </p:nvCxnSpPr>
          <p:spPr>
            <a:xfrm>
              <a:off x="6202654" y="5070878"/>
              <a:ext cx="142187" cy="210443"/>
            </a:xfrm>
            <a:prstGeom prst="straightConnector1">
              <a:avLst/>
            </a:prstGeom>
            <a:noFill/>
            <a:ln w="31750" cap="flat">
              <a:solidFill>
                <a:srgbClr val="BDA893"/>
              </a:solidFill>
              <a:prstDash val="solid"/>
              <a:miter lim="800000"/>
              <a:headEnd/>
              <a:tailEnd type="triangle"/>
            </a:ln>
            <a:extLst>
              <a:ext uri="{909E8E84-426E-40DD-AFC4-6F175D3DCCD1}">
                <a14:hiddenFill xmlns:a14="http://schemas.microsoft.com/office/drawing/2010/main">
                  <a:noFill/>
                </a14:hiddenFill>
              </a:ext>
            </a:extLst>
          </p:spPr>
        </p:cxnSp>
        <p:cxnSp>
          <p:nvCxnSpPr>
            <p:cNvPr id="149" name="Straight Arrow Connector 148"/>
            <p:cNvCxnSpPr>
              <a:stCxn id="143" idx="5"/>
              <a:endCxn id="144" idx="1"/>
            </p:cNvCxnSpPr>
            <p:nvPr/>
          </p:nvCxnSpPr>
          <p:spPr>
            <a:xfrm>
              <a:off x="7630981" y="4780737"/>
              <a:ext cx="506246" cy="520143"/>
            </a:xfrm>
            <a:prstGeom prst="straightConnector1">
              <a:avLst/>
            </a:prstGeom>
            <a:noFill/>
            <a:ln w="31750" cap="flat">
              <a:solidFill>
                <a:srgbClr val="FFFFFF">
                  <a:lumMod val="75000"/>
                </a:srgbClr>
              </a:solidFill>
              <a:prstDash val="solid"/>
              <a:miter lim="800000"/>
              <a:headEnd/>
              <a:tailEnd type="triangle"/>
            </a:ln>
            <a:extLst>
              <a:ext uri="{909E8E84-426E-40DD-AFC4-6F175D3DCCD1}">
                <a14:hiddenFill xmlns:a14="http://schemas.microsoft.com/office/drawing/2010/main">
                  <a:noFill/>
                </a14:hiddenFill>
              </a:ext>
            </a:extLst>
          </p:spPr>
        </p:cxnSp>
        <p:cxnSp>
          <p:nvCxnSpPr>
            <p:cNvPr id="150" name="Straight Arrow Connector 149"/>
            <p:cNvCxnSpPr>
              <a:stCxn id="141" idx="4"/>
              <a:endCxn id="138" idx="0"/>
            </p:cNvCxnSpPr>
            <p:nvPr/>
          </p:nvCxnSpPr>
          <p:spPr>
            <a:xfrm>
              <a:off x="6497576" y="5650056"/>
              <a:ext cx="4077" cy="134691"/>
            </a:xfrm>
            <a:prstGeom prst="straightConnector1">
              <a:avLst/>
            </a:prstGeom>
            <a:noFill/>
            <a:ln w="31750" cap="flat">
              <a:solidFill>
                <a:srgbClr val="BDA893"/>
              </a:solidFill>
              <a:prstDash val="solid"/>
              <a:miter lim="800000"/>
              <a:headEnd/>
              <a:tailEnd type="triangle"/>
            </a:ln>
            <a:extLst>
              <a:ext uri="{909E8E84-426E-40DD-AFC4-6F175D3DCCD1}">
                <a14:hiddenFill xmlns:a14="http://schemas.microsoft.com/office/drawing/2010/main">
                  <a:noFill/>
                </a14:hiddenFill>
              </a:ext>
            </a:extLst>
          </p:spPr>
        </p:cxnSp>
        <p:cxnSp>
          <p:nvCxnSpPr>
            <p:cNvPr id="151" name="Straight Arrow Connector 150"/>
            <p:cNvCxnSpPr>
              <a:stCxn id="144" idx="4"/>
              <a:endCxn id="139" idx="0"/>
            </p:cNvCxnSpPr>
            <p:nvPr/>
          </p:nvCxnSpPr>
          <p:spPr>
            <a:xfrm flipH="1">
              <a:off x="8289147" y="5669615"/>
              <a:ext cx="815" cy="115132"/>
            </a:xfrm>
            <a:prstGeom prst="straightConnector1">
              <a:avLst/>
            </a:prstGeom>
            <a:noFill/>
            <a:ln w="31750" cap="flat">
              <a:solidFill>
                <a:srgbClr val="FFFFFF">
                  <a:lumMod val="75000"/>
                </a:srgbClr>
              </a:solidFill>
              <a:prstDash val="solid"/>
              <a:miter lim="800000"/>
              <a:headEnd/>
              <a:tailEnd type="triangle"/>
            </a:ln>
            <a:extLst>
              <a:ext uri="{909E8E84-426E-40DD-AFC4-6F175D3DCCD1}">
                <a14:hiddenFill xmlns:a14="http://schemas.microsoft.com/office/drawing/2010/main">
                  <a:noFill/>
                </a14:hiddenFill>
              </a:ext>
            </a:extLst>
          </p:spPr>
        </p:cxnSp>
        <p:grpSp>
          <p:nvGrpSpPr>
            <p:cNvPr id="152" name="Group 151"/>
            <p:cNvGrpSpPr/>
            <p:nvPr/>
          </p:nvGrpSpPr>
          <p:grpSpPr>
            <a:xfrm>
              <a:off x="1687723" y="1470217"/>
              <a:ext cx="5836257" cy="1743212"/>
              <a:chOff x="4340853" y="1477066"/>
              <a:chExt cx="4404793" cy="1463001"/>
            </a:xfrm>
          </p:grpSpPr>
          <p:pic>
            <p:nvPicPr>
              <p:cNvPr id="153" name="Picture 152"/>
              <p:cNvPicPr>
                <a:picLocks noChangeAspect="1"/>
              </p:cNvPicPr>
              <p:nvPr/>
            </p:nvPicPr>
            <p:blipFill>
              <a:blip r:embed="rId3"/>
              <a:stretch>
                <a:fillRect/>
              </a:stretch>
            </p:blipFill>
            <p:spPr>
              <a:xfrm>
                <a:off x="4747179" y="1484654"/>
                <a:ext cx="3998467" cy="1455413"/>
              </a:xfrm>
              <a:prstGeom prst="rect">
                <a:avLst/>
              </a:prstGeom>
            </p:spPr>
          </p:pic>
          <p:sp>
            <p:nvSpPr>
              <p:cNvPr id="154" name="Rectangle 153"/>
              <p:cNvSpPr/>
              <p:nvPr/>
            </p:nvSpPr>
            <p:spPr>
              <a:xfrm>
                <a:off x="7060210" y="2377685"/>
                <a:ext cx="741639" cy="264078"/>
              </a:xfrm>
              <a:prstGeom prst="rect">
                <a:avLst/>
              </a:prstGeom>
            </p:spPr>
            <p:txBody>
              <a:bodyPr wrap="none">
                <a:spAutoFit/>
              </a:body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000" b="1" i="0" u="none" strike="noStrike" kern="0" cap="none" spc="0" normalizeH="0" baseline="0" noProof="0" dirty="0" smtClean="0">
                    <a:ln>
                      <a:noFill/>
                    </a:ln>
                    <a:solidFill>
                      <a:srgbClr val="418FDE"/>
                    </a:solidFill>
                    <a:effectLst/>
                    <a:uLnTx/>
                    <a:uFillTx/>
                  </a:rPr>
                  <a:t>Afatinib</a:t>
                </a:r>
                <a:endParaRPr kumimoji="0" lang="en-GB" sz="1000" b="1" i="0" u="none" strike="noStrike" kern="0" cap="none" spc="0" normalizeH="0" baseline="0" noProof="0" dirty="0" smtClean="0">
                  <a:ln>
                    <a:noFill/>
                  </a:ln>
                  <a:solidFill>
                    <a:srgbClr val="418FDE"/>
                  </a:solidFill>
                  <a:effectLst/>
                  <a:uLnTx/>
                  <a:uFillTx/>
                </a:endParaRPr>
              </a:p>
            </p:txBody>
          </p:sp>
          <p:sp>
            <p:nvSpPr>
              <p:cNvPr id="155" name="TextBox 154"/>
              <p:cNvSpPr txBox="1"/>
              <p:nvPr/>
            </p:nvSpPr>
            <p:spPr>
              <a:xfrm>
                <a:off x="4526969" y="1477066"/>
                <a:ext cx="902311" cy="495147"/>
              </a:xfrm>
              <a:prstGeom prst="rect">
                <a:avLst/>
              </a:prstGeom>
              <a:noFill/>
            </p:spPr>
            <p:txBody>
              <a:bodyPr wrap="square" rtlCol="0">
                <a:spAutoFit/>
              </a:body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GB" sz="1200" b="1" i="0" u="none" strike="noStrike" kern="0" cap="none" spc="0" normalizeH="0" baseline="0" noProof="0" dirty="0" smtClean="0">
                    <a:ln>
                      <a:noFill/>
                    </a:ln>
                    <a:solidFill>
                      <a:srgbClr val="717073"/>
                    </a:solidFill>
                    <a:effectLst/>
                    <a:uLnTx/>
                    <a:uFillTx/>
                  </a:rPr>
                  <a:t>EGFR/</a:t>
                </a:r>
                <a:br>
                  <a:rPr kumimoji="0" lang="en-GB" sz="1200" b="1" i="0" u="none" strike="noStrike" kern="0" cap="none" spc="0" normalizeH="0" baseline="0" noProof="0" dirty="0" smtClean="0">
                    <a:ln>
                      <a:noFill/>
                    </a:ln>
                    <a:solidFill>
                      <a:srgbClr val="717073"/>
                    </a:solidFill>
                    <a:effectLst/>
                    <a:uLnTx/>
                    <a:uFillTx/>
                  </a:rPr>
                </a:br>
                <a:r>
                  <a:rPr kumimoji="0" lang="en-GB" sz="1200" b="1" i="0" u="none" strike="noStrike" kern="0" cap="none" spc="0" normalizeH="0" baseline="0" noProof="0" dirty="0" smtClean="0">
                    <a:ln>
                      <a:noFill/>
                    </a:ln>
                    <a:solidFill>
                      <a:srgbClr val="717073"/>
                    </a:solidFill>
                    <a:effectLst/>
                    <a:uLnTx/>
                    <a:uFillTx/>
                  </a:rPr>
                  <a:t>HER2</a:t>
                </a:r>
              </a:p>
            </p:txBody>
          </p:sp>
          <p:sp>
            <p:nvSpPr>
              <p:cNvPr id="156" name="TextBox 155"/>
              <p:cNvSpPr txBox="1"/>
              <p:nvPr/>
            </p:nvSpPr>
            <p:spPr>
              <a:xfrm>
                <a:off x="5914134" y="1477066"/>
                <a:ext cx="902311" cy="495147"/>
              </a:xfrm>
              <a:prstGeom prst="rect">
                <a:avLst/>
              </a:prstGeom>
              <a:noFill/>
            </p:spPr>
            <p:txBody>
              <a:bodyPr wrap="square" rtlCol="0">
                <a:spAutoFit/>
              </a:body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GB" sz="1200" b="1" i="0" u="none" strike="noStrike" kern="0" cap="none" spc="0" normalizeH="0" baseline="0" noProof="0" dirty="0" smtClean="0">
                    <a:ln>
                      <a:noFill/>
                    </a:ln>
                    <a:solidFill>
                      <a:srgbClr val="717073"/>
                    </a:solidFill>
                    <a:effectLst/>
                    <a:uLnTx/>
                    <a:uFillTx/>
                  </a:rPr>
                  <a:t>HER2/</a:t>
                </a:r>
              </a:p>
              <a:p>
                <a:pPr marL="0" marR="0" lvl="0" indent="0" algn="ctr" defTabSz="457200" eaLnBrk="1" fontAlgn="base" latinLnBrk="0" hangingPunct="1">
                  <a:lnSpc>
                    <a:spcPct val="100000"/>
                  </a:lnSpc>
                  <a:spcBef>
                    <a:spcPct val="0"/>
                  </a:spcBef>
                  <a:spcAft>
                    <a:spcPct val="0"/>
                  </a:spcAft>
                  <a:buClrTx/>
                  <a:buSzTx/>
                  <a:buFontTx/>
                  <a:buNone/>
                  <a:tabLst/>
                  <a:defRPr/>
                </a:pPr>
                <a:r>
                  <a:rPr kumimoji="0" lang="en-GB" sz="1200" b="1" i="0" u="none" strike="noStrike" kern="0" cap="none" spc="0" normalizeH="0" baseline="0" noProof="0" dirty="0" smtClean="0">
                    <a:ln>
                      <a:noFill/>
                    </a:ln>
                    <a:solidFill>
                      <a:srgbClr val="717073"/>
                    </a:solidFill>
                    <a:effectLst/>
                    <a:uLnTx/>
                    <a:uFillTx/>
                  </a:rPr>
                  <a:t>ErbB3</a:t>
                </a:r>
              </a:p>
            </p:txBody>
          </p:sp>
          <p:sp>
            <p:nvSpPr>
              <p:cNvPr id="157" name="TextBox 156"/>
              <p:cNvSpPr txBox="1"/>
              <p:nvPr/>
            </p:nvSpPr>
            <p:spPr>
              <a:xfrm>
                <a:off x="7160469" y="1477066"/>
                <a:ext cx="902311" cy="495147"/>
              </a:xfrm>
              <a:prstGeom prst="rect">
                <a:avLst/>
              </a:prstGeom>
              <a:noFill/>
            </p:spPr>
            <p:txBody>
              <a:bodyPr wrap="square" rtlCol="0">
                <a:spAutoFit/>
              </a:body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GB" sz="1200" b="1" i="0" u="none" strike="noStrike" kern="0" cap="none" spc="0" normalizeH="0" baseline="0" noProof="0" dirty="0" smtClean="0">
                    <a:ln>
                      <a:noFill/>
                    </a:ln>
                    <a:solidFill>
                      <a:srgbClr val="717073"/>
                    </a:solidFill>
                    <a:effectLst/>
                    <a:uLnTx/>
                    <a:uFillTx/>
                  </a:rPr>
                  <a:t>ErbB3/</a:t>
                </a:r>
              </a:p>
              <a:p>
                <a:pPr marL="0" marR="0" lvl="0" indent="0" algn="ctr" defTabSz="457200" eaLnBrk="1" fontAlgn="base" latinLnBrk="0" hangingPunct="1">
                  <a:lnSpc>
                    <a:spcPct val="100000"/>
                  </a:lnSpc>
                  <a:spcBef>
                    <a:spcPct val="0"/>
                  </a:spcBef>
                  <a:spcAft>
                    <a:spcPct val="0"/>
                  </a:spcAft>
                  <a:buClrTx/>
                  <a:buSzTx/>
                  <a:buFontTx/>
                  <a:buNone/>
                  <a:tabLst/>
                  <a:defRPr/>
                </a:pPr>
                <a:r>
                  <a:rPr kumimoji="0" lang="en-GB" sz="1200" b="1" i="0" u="none" strike="noStrike" kern="0" cap="none" spc="0" normalizeH="0" baseline="0" noProof="0" dirty="0" smtClean="0">
                    <a:ln>
                      <a:noFill/>
                    </a:ln>
                    <a:solidFill>
                      <a:srgbClr val="717073"/>
                    </a:solidFill>
                    <a:effectLst/>
                    <a:uLnTx/>
                    <a:uFillTx/>
                  </a:rPr>
                  <a:t>ErbB4</a:t>
                </a:r>
              </a:p>
            </p:txBody>
          </p:sp>
          <p:sp>
            <p:nvSpPr>
              <p:cNvPr id="158" name="Rectangle 157"/>
              <p:cNvSpPr/>
              <p:nvPr/>
            </p:nvSpPr>
            <p:spPr>
              <a:xfrm>
                <a:off x="5769029" y="2377685"/>
                <a:ext cx="741639" cy="264078"/>
              </a:xfrm>
              <a:prstGeom prst="rect">
                <a:avLst/>
              </a:prstGeom>
            </p:spPr>
            <p:txBody>
              <a:bodyPr wrap="none">
                <a:spAutoFit/>
              </a:body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000" b="1" i="0" u="none" strike="noStrike" kern="0" cap="none" spc="0" normalizeH="0" baseline="0" noProof="0" dirty="0" smtClean="0">
                    <a:ln>
                      <a:noFill/>
                    </a:ln>
                    <a:solidFill>
                      <a:srgbClr val="418FDE"/>
                    </a:solidFill>
                    <a:effectLst/>
                    <a:uLnTx/>
                    <a:uFillTx/>
                  </a:rPr>
                  <a:t>Afatinib</a:t>
                </a:r>
                <a:endParaRPr kumimoji="0" lang="en-GB" sz="1000" b="1" i="0" u="none" strike="noStrike" kern="0" cap="none" spc="0" normalizeH="0" baseline="0" noProof="0" dirty="0" smtClean="0">
                  <a:ln>
                    <a:noFill/>
                  </a:ln>
                  <a:solidFill>
                    <a:srgbClr val="418FDE"/>
                  </a:solidFill>
                  <a:effectLst/>
                  <a:uLnTx/>
                  <a:uFillTx/>
                </a:endParaRPr>
              </a:p>
            </p:txBody>
          </p:sp>
          <p:grpSp>
            <p:nvGrpSpPr>
              <p:cNvPr id="159" name="Group 158"/>
              <p:cNvGrpSpPr/>
              <p:nvPr/>
            </p:nvGrpSpPr>
            <p:grpSpPr>
              <a:xfrm>
                <a:off x="5051466" y="2477819"/>
                <a:ext cx="263342" cy="251754"/>
                <a:chOff x="5357192" y="2807574"/>
                <a:chExt cx="420071" cy="192801"/>
              </a:xfrm>
            </p:grpSpPr>
            <p:cxnSp>
              <p:nvCxnSpPr>
                <p:cNvPr id="169" name="Straight Connector 168"/>
                <p:cNvCxnSpPr/>
                <p:nvPr/>
              </p:nvCxnSpPr>
              <p:spPr>
                <a:xfrm>
                  <a:off x="5357192" y="2895600"/>
                  <a:ext cx="413715" cy="0"/>
                </a:xfrm>
                <a:prstGeom prst="line">
                  <a:avLst/>
                </a:prstGeom>
                <a:noFill/>
                <a:ln w="19050" cap="flat" cmpd="sng" algn="ctr">
                  <a:solidFill>
                    <a:srgbClr val="717073"/>
                  </a:solidFill>
                  <a:prstDash val="solid"/>
                  <a:headEnd type="none" w="med" len="med"/>
                  <a:tailEnd type="none" w="med" len="med"/>
                </a:ln>
                <a:effectLst/>
              </p:spPr>
            </p:cxnSp>
            <p:cxnSp>
              <p:nvCxnSpPr>
                <p:cNvPr id="170" name="Straight Connector 169"/>
                <p:cNvCxnSpPr/>
                <p:nvPr/>
              </p:nvCxnSpPr>
              <p:spPr>
                <a:xfrm>
                  <a:off x="5777263" y="2807574"/>
                  <a:ext cx="0" cy="192801"/>
                </a:xfrm>
                <a:prstGeom prst="line">
                  <a:avLst/>
                </a:prstGeom>
                <a:noFill/>
                <a:ln w="19050" cap="flat" cmpd="sng" algn="ctr">
                  <a:solidFill>
                    <a:srgbClr val="717073"/>
                  </a:solidFill>
                  <a:prstDash val="solid"/>
                  <a:headEnd type="none" w="med" len="med"/>
                  <a:tailEnd type="none" w="med" len="med"/>
                </a:ln>
                <a:effectLst/>
              </p:spPr>
            </p:cxnSp>
          </p:grpSp>
          <p:grpSp>
            <p:nvGrpSpPr>
              <p:cNvPr id="160" name="Group 159"/>
              <p:cNvGrpSpPr/>
              <p:nvPr/>
            </p:nvGrpSpPr>
            <p:grpSpPr>
              <a:xfrm rot="10800000">
                <a:off x="5662133" y="2477819"/>
                <a:ext cx="958075" cy="251754"/>
                <a:chOff x="4620358" y="2807574"/>
                <a:chExt cx="1156905" cy="192801"/>
              </a:xfrm>
            </p:grpSpPr>
            <p:cxnSp>
              <p:nvCxnSpPr>
                <p:cNvPr id="166" name="Straight Connector 165"/>
                <p:cNvCxnSpPr/>
                <p:nvPr/>
              </p:nvCxnSpPr>
              <p:spPr>
                <a:xfrm rot="10800000" flipH="1">
                  <a:off x="4620358" y="2895600"/>
                  <a:ext cx="1150546" cy="0"/>
                </a:xfrm>
                <a:prstGeom prst="line">
                  <a:avLst/>
                </a:prstGeom>
                <a:noFill/>
                <a:ln w="19050" cap="flat" cmpd="sng" algn="ctr">
                  <a:solidFill>
                    <a:srgbClr val="717073"/>
                  </a:solidFill>
                  <a:prstDash val="solid"/>
                  <a:headEnd type="none" w="med" len="med"/>
                  <a:tailEnd type="none" w="med" len="med"/>
                </a:ln>
                <a:effectLst/>
              </p:spPr>
            </p:cxnSp>
            <p:cxnSp>
              <p:nvCxnSpPr>
                <p:cNvPr id="167" name="Straight Connector 166"/>
                <p:cNvCxnSpPr/>
                <p:nvPr/>
              </p:nvCxnSpPr>
              <p:spPr>
                <a:xfrm>
                  <a:off x="5777263" y="2807574"/>
                  <a:ext cx="0" cy="192801"/>
                </a:xfrm>
                <a:prstGeom prst="line">
                  <a:avLst/>
                </a:prstGeom>
                <a:noFill/>
                <a:ln w="19050" cap="flat" cmpd="sng" algn="ctr">
                  <a:solidFill>
                    <a:srgbClr val="717073"/>
                  </a:solidFill>
                  <a:prstDash val="solid"/>
                  <a:headEnd type="none" w="med" len="med"/>
                  <a:tailEnd type="none" w="med" len="med"/>
                </a:ln>
                <a:effectLst/>
              </p:spPr>
            </p:cxnSp>
            <p:cxnSp>
              <p:nvCxnSpPr>
                <p:cNvPr id="168" name="Straight Connector 167"/>
                <p:cNvCxnSpPr/>
                <p:nvPr/>
              </p:nvCxnSpPr>
              <p:spPr>
                <a:xfrm>
                  <a:off x="4620421" y="2807574"/>
                  <a:ext cx="0" cy="192801"/>
                </a:xfrm>
                <a:prstGeom prst="line">
                  <a:avLst/>
                </a:prstGeom>
                <a:noFill/>
                <a:ln w="19050" cap="flat" cmpd="sng" algn="ctr">
                  <a:solidFill>
                    <a:srgbClr val="717073"/>
                  </a:solidFill>
                  <a:prstDash val="solid"/>
                  <a:headEnd type="none" w="med" len="med"/>
                  <a:tailEnd type="none" w="med" len="med"/>
                </a:ln>
                <a:effectLst/>
              </p:spPr>
            </p:cxnSp>
          </p:grpSp>
          <p:sp>
            <p:nvSpPr>
              <p:cNvPr id="161" name="Rectangle 160"/>
              <p:cNvSpPr/>
              <p:nvPr/>
            </p:nvSpPr>
            <p:spPr>
              <a:xfrm>
                <a:off x="4340853" y="2377685"/>
                <a:ext cx="788305" cy="429128"/>
              </a:xfrm>
              <a:prstGeom prst="rect">
                <a:avLst/>
              </a:prstGeom>
            </p:spPr>
            <p:txBody>
              <a:bodyPr wrap="none">
                <a:spAutoFit/>
              </a:bodyP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000" b="1" i="0" u="none" strike="noStrike" kern="0" cap="none" spc="0" normalizeH="0" baseline="0" noProof="0" dirty="0" smtClean="0">
                    <a:ln>
                      <a:noFill/>
                    </a:ln>
                    <a:solidFill>
                      <a:srgbClr val="C00000"/>
                    </a:solidFill>
                    <a:effectLst/>
                    <a:uLnTx/>
                    <a:uFillTx/>
                  </a:rPr>
                  <a:t>Gefitinib</a:t>
                </a:r>
              </a:p>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000" b="1" i="0" u="none" strike="noStrike" kern="0" cap="none" spc="0" normalizeH="0" baseline="0" noProof="0" dirty="0" smtClean="0">
                    <a:ln>
                      <a:noFill/>
                    </a:ln>
                    <a:solidFill>
                      <a:srgbClr val="C00000"/>
                    </a:solidFill>
                    <a:effectLst/>
                    <a:uLnTx/>
                    <a:uFillTx/>
                  </a:rPr>
                  <a:t>Erlotinib</a:t>
                </a:r>
                <a:endParaRPr kumimoji="0" lang="en-GB" sz="1000" b="1" i="0" u="none" strike="noStrike" kern="0" cap="none" spc="0" normalizeH="0" baseline="0" noProof="0" dirty="0" smtClean="0">
                  <a:ln>
                    <a:noFill/>
                  </a:ln>
                  <a:solidFill>
                    <a:srgbClr val="C00000"/>
                  </a:solidFill>
                  <a:effectLst/>
                  <a:uLnTx/>
                  <a:uFillTx/>
                </a:endParaRPr>
              </a:p>
            </p:txBody>
          </p:sp>
          <p:grpSp>
            <p:nvGrpSpPr>
              <p:cNvPr id="162" name="Group 161"/>
              <p:cNvGrpSpPr/>
              <p:nvPr/>
            </p:nvGrpSpPr>
            <p:grpSpPr>
              <a:xfrm rot="10800000">
                <a:off x="6961845" y="2477819"/>
                <a:ext cx="932125" cy="251754"/>
                <a:chOff x="4620358" y="2807574"/>
                <a:chExt cx="1156905" cy="192801"/>
              </a:xfrm>
            </p:grpSpPr>
            <p:cxnSp>
              <p:nvCxnSpPr>
                <p:cNvPr id="163" name="Straight Connector 162"/>
                <p:cNvCxnSpPr/>
                <p:nvPr/>
              </p:nvCxnSpPr>
              <p:spPr>
                <a:xfrm rot="10800000" flipH="1">
                  <a:off x="4620358" y="2895600"/>
                  <a:ext cx="1150546" cy="0"/>
                </a:xfrm>
                <a:prstGeom prst="line">
                  <a:avLst/>
                </a:prstGeom>
                <a:noFill/>
                <a:ln w="19050" cap="flat" cmpd="sng" algn="ctr">
                  <a:solidFill>
                    <a:srgbClr val="717073"/>
                  </a:solidFill>
                  <a:prstDash val="solid"/>
                  <a:headEnd type="none" w="med" len="med"/>
                  <a:tailEnd type="none" w="med" len="med"/>
                </a:ln>
                <a:effectLst/>
              </p:spPr>
            </p:cxnSp>
            <p:cxnSp>
              <p:nvCxnSpPr>
                <p:cNvPr id="164" name="Straight Connector 163"/>
                <p:cNvCxnSpPr/>
                <p:nvPr/>
              </p:nvCxnSpPr>
              <p:spPr>
                <a:xfrm>
                  <a:off x="5777263" y="2807574"/>
                  <a:ext cx="0" cy="192801"/>
                </a:xfrm>
                <a:prstGeom prst="line">
                  <a:avLst/>
                </a:prstGeom>
                <a:noFill/>
                <a:ln w="19050" cap="flat" cmpd="sng" algn="ctr">
                  <a:solidFill>
                    <a:srgbClr val="717073"/>
                  </a:solidFill>
                  <a:prstDash val="solid"/>
                  <a:headEnd type="none" w="med" len="med"/>
                  <a:tailEnd type="none" w="med" len="med"/>
                </a:ln>
                <a:effectLst/>
              </p:spPr>
            </p:cxnSp>
            <p:cxnSp>
              <p:nvCxnSpPr>
                <p:cNvPr id="165" name="Straight Connector 164"/>
                <p:cNvCxnSpPr/>
                <p:nvPr/>
              </p:nvCxnSpPr>
              <p:spPr>
                <a:xfrm>
                  <a:off x="4620421" y="2807574"/>
                  <a:ext cx="0" cy="192801"/>
                </a:xfrm>
                <a:prstGeom prst="line">
                  <a:avLst/>
                </a:prstGeom>
                <a:noFill/>
                <a:ln w="19050" cap="flat" cmpd="sng" algn="ctr">
                  <a:solidFill>
                    <a:srgbClr val="717073"/>
                  </a:solidFill>
                  <a:prstDash val="solid"/>
                  <a:headEnd type="none" w="med" len="med"/>
                  <a:tailEnd type="none" w="med" len="med"/>
                </a:ln>
                <a:effectLst/>
              </p:spPr>
            </p:cxnSp>
          </p:grpSp>
        </p:grpSp>
      </p:grpSp>
      <p:sp>
        <p:nvSpPr>
          <p:cNvPr id="171" name="Rounded Rectangle 170"/>
          <p:cNvSpPr/>
          <p:nvPr>
            <p:custDataLst>
              <p:tags r:id="rId1"/>
            </p:custDataLst>
          </p:nvPr>
        </p:nvSpPr>
        <p:spPr>
          <a:xfrm>
            <a:off x="260821" y="3946745"/>
            <a:ext cx="4447000" cy="1573618"/>
          </a:xfrm>
          <a:prstGeom prst="roundRect">
            <a:avLst/>
          </a:prstGeom>
          <a:noFill/>
          <a:ln w="28575">
            <a:solidFill>
              <a:schemeClr val="accent2">
                <a:lumMod val="75000"/>
              </a:schemeClr>
            </a:solidFill>
          </a:ln>
        </p:spPr>
        <p:txBody>
          <a:bodyPr wrap="square" anchor="ctr">
            <a:noAutofit/>
          </a:bodyPr>
          <a:lstStyle/>
          <a:p>
            <a:r>
              <a:rPr lang="de-DE" sz="1600" dirty="0">
                <a:solidFill>
                  <a:srgbClr val="C00000"/>
                </a:solidFill>
              </a:rPr>
              <a:t>Erlotinib: </a:t>
            </a:r>
            <a:r>
              <a:rPr lang="de-DE" sz="1600" dirty="0">
                <a:solidFill>
                  <a:srgbClr val="000000"/>
                </a:solidFill>
              </a:rPr>
              <a:t>Reversible EGFR inhibition</a:t>
            </a:r>
            <a:r>
              <a:rPr lang="de-DE" sz="1600" baseline="30000" dirty="0">
                <a:solidFill>
                  <a:srgbClr val="000000"/>
                </a:solidFill>
              </a:rPr>
              <a:t>1</a:t>
            </a:r>
            <a:endParaRPr lang="de-DE" sz="1600" dirty="0">
              <a:solidFill>
                <a:srgbClr val="000000"/>
              </a:solidFill>
            </a:endParaRPr>
          </a:p>
          <a:p>
            <a:endParaRPr lang="de-DE" sz="1600" dirty="0">
              <a:solidFill>
                <a:srgbClr val="000000"/>
              </a:solidFill>
            </a:endParaRPr>
          </a:p>
          <a:p>
            <a:r>
              <a:rPr lang="de-DE" sz="1600" dirty="0">
                <a:solidFill>
                  <a:srgbClr val="0070C0"/>
                </a:solidFill>
              </a:rPr>
              <a:t>Afatinib: </a:t>
            </a:r>
            <a:r>
              <a:rPr lang="de-DE" sz="1600" dirty="0">
                <a:solidFill>
                  <a:srgbClr val="000000"/>
                </a:solidFill>
              </a:rPr>
              <a:t>Irreversible ErbB family blocker</a:t>
            </a:r>
            <a:r>
              <a:rPr lang="de-DE" sz="1600" baseline="30000" dirty="0">
                <a:solidFill>
                  <a:srgbClr val="000000"/>
                </a:solidFill>
              </a:rPr>
              <a:t>2-4</a:t>
            </a:r>
            <a:endParaRPr lang="de-DE" sz="1600" dirty="0">
              <a:solidFill>
                <a:srgbClr val="000000"/>
              </a:solidFill>
            </a:endParaRPr>
          </a:p>
          <a:p>
            <a:pPr marL="285750" indent="-285750">
              <a:buFont typeface="Arial" panose="020B0604020202020204" pitchFamily="34" charset="0"/>
              <a:buChar char="•"/>
            </a:pPr>
            <a:r>
              <a:rPr lang="en-US" sz="1600" dirty="0">
                <a:solidFill>
                  <a:srgbClr val="000000"/>
                </a:solidFill>
              </a:rPr>
              <a:t>Inhibits all kinase-active members: EGFR, HER2 and </a:t>
            </a:r>
            <a:r>
              <a:rPr lang="en-US" sz="1600" dirty="0" smtClean="0">
                <a:solidFill>
                  <a:srgbClr val="000000"/>
                </a:solidFill>
              </a:rPr>
              <a:t>HER4</a:t>
            </a:r>
            <a:endParaRPr lang="en-US" sz="1600" dirty="0">
              <a:solidFill>
                <a:srgbClr val="000000"/>
              </a:solidFill>
            </a:endParaRPr>
          </a:p>
        </p:txBody>
      </p:sp>
      <p:sp>
        <p:nvSpPr>
          <p:cNvPr id="173" name="Text Placeholder 1521"/>
          <p:cNvSpPr txBox="1">
            <a:spLocks/>
          </p:cNvSpPr>
          <p:nvPr/>
        </p:nvSpPr>
        <p:spPr bwMode="auto">
          <a:xfrm>
            <a:off x="708024" y="6369055"/>
            <a:ext cx="7936245" cy="488951"/>
          </a:xfrm>
          <a:prstGeom prst="rect">
            <a:avLst/>
          </a:prstGeom>
          <a:noFill/>
          <a:ln w="9525">
            <a:noFill/>
            <a:miter lim="800000"/>
            <a:headEnd/>
            <a:tailEnd/>
          </a:ln>
        </p:spPr>
        <p:txBody>
          <a:bodyPr vert="horz" wrap="square" lIns="0" tIns="45720" rIns="91440" bIns="45720" numCol="1" anchor="b" anchorCtr="0" compatLnSpc="1">
            <a:prstTxWarp prst="textNoShape">
              <a:avLst/>
            </a:prstTxWarp>
          </a:bodyPr>
          <a:lstStyle>
            <a:lvl1pPr marL="0" indent="0" algn="l" rtl="0" eaLnBrk="0" fontAlgn="base" hangingPunct="0">
              <a:spcBef>
                <a:spcPts val="600"/>
              </a:spcBef>
              <a:spcAft>
                <a:spcPct val="0"/>
              </a:spcAft>
              <a:buClr>
                <a:schemeClr val="accent1"/>
              </a:buClr>
              <a:buNone/>
              <a:defRPr sz="1100">
                <a:solidFill>
                  <a:schemeClr val="tx1"/>
                </a:solidFill>
                <a:latin typeface="+mn-lt"/>
                <a:ea typeface="MS PGothic" pitchFamily="34" charset="-128"/>
                <a:cs typeface="ＭＳ Ｐゴシック" pitchFamily="84" charset="-128"/>
              </a:defRPr>
            </a:lvl1pPr>
            <a:lvl2pPr marL="539750" indent="-177800" algn="l" rtl="0" eaLnBrk="0" fontAlgn="base" hangingPunct="0">
              <a:spcBef>
                <a:spcPts val="400"/>
              </a:spcBef>
              <a:spcAft>
                <a:spcPct val="0"/>
              </a:spcAft>
              <a:buClr>
                <a:schemeClr val="accent1"/>
              </a:buClr>
              <a:buChar char="–"/>
              <a:defRPr>
                <a:solidFill>
                  <a:schemeClr val="tx1"/>
                </a:solidFill>
                <a:latin typeface="+mn-lt"/>
                <a:ea typeface="MS PGothic" pitchFamily="34" charset="-128"/>
                <a:cs typeface="ＭＳ Ｐゴシック" pitchFamily="84" charset="-128"/>
              </a:defRPr>
            </a:lvl2pPr>
            <a:lvl3pPr marL="896938" indent="-177800" algn="l" rtl="0" eaLnBrk="0" fontAlgn="base" hangingPunct="0">
              <a:spcBef>
                <a:spcPts val="400"/>
              </a:spcBef>
              <a:spcAft>
                <a:spcPct val="0"/>
              </a:spcAft>
              <a:buClr>
                <a:schemeClr val="accent1"/>
              </a:buClr>
              <a:buChar char="•"/>
              <a:defRPr sz="1600">
                <a:solidFill>
                  <a:schemeClr val="tx1"/>
                </a:solidFill>
                <a:latin typeface="+mn-lt"/>
                <a:ea typeface="MS PGothic" pitchFamily="34" charset="-128"/>
                <a:cs typeface="ＭＳ Ｐゴシック" pitchFamily="84" charset="-128"/>
              </a:defRPr>
            </a:lvl3pPr>
            <a:lvl4pPr marL="1254125" indent="-177800" algn="l" rtl="0" eaLnBrk="0" fontAlgn="base" hangingPunct="0">
              <a:spcBef>
                <a:spcPts val="400"/>
              </a:spcBef>
              <a:spcAft>
                <a:spcPct val="0"/>
              </a:spcAft>
              <a:buClr>
                <a:schemeClr val="accent1"/>
              </a:buClr>
              <a:buChar char="–"/>
              <a:defRPr sz="1400">
                <a:solidFill>
                  <a:schemeClr val="tx1"/>
                </a:solidFill>
                <a:latin typeface="+mn-lt"/>
                <a:ea typeface="MS PGothic" pitchFamily="34" charset="-128"/>
                <a:cs typeface="ＭＳ Ｐゴシック" pitchFamily="84" charset="-128"/>
              </a:defRPr>
            </a:lvl4pPr>
            <a:lvl5pPr marL="1611313" indent="-174625" algn="l" rtl="0" eaLnBrk="0" fontAlgn="base" hangingPunct="0">
              <a:spcBef>
                <a:spcPts val="400"/>
              </a:spcBef>
              <a:spcAft>
                <a:spcPct val="0"/>
              </a:spcAft>
              <a:buClr>
                <a:schemeClr val="accent1"/>
              </a:buClr>
              <a:buChar char="»"/>
              <a:defRPr sz="1400">
                <a:solidFill>
                  <a:schemeClr val="tx1"/>
                </a:solidFill>
                <a:latin typeface="+mn-lt"/>
                <a:ea typeface="MS PGothic" pitchFamily="34" charset="-128"/>
                <a:cs typeface="ＭＳ Ｐゴシック" pitchFamily="84" charset="-128"/>
              </a:defRPr>
            </a:lvl5pPr>
            <a:lvl6pPr marL="2068513" indent="-174625" algn="l" rtl="0" fontAlgn="base">
              <a:spcBef>
                <a:spcPct val="20000"/>
              </a:spcBef>
              <a:spcAft>
                <a:spcPct val="0"/>
              </a:spcAft>
              <a:buClr>
                <a:schemeClr val="accent1"/>
              </a:buClr>
              <a:buChar char="»"/>
              <a:defRPr sz="1400">
                <a:solidFill>
                  <a:schemeClr val="tx1"/>
                </a:solidFill>
                <a:latin typeface="+mn-lt"/>
                <a:cs typeface="+mn-cs"/>
              </a:defRPr>
            </a:lvl6pPr>
            <a:lvl7pPr marL="2525713" indent="-174625" algn="l" rtl="0" fontAlgn="base">
              <a:spcBef>
                <a:spcPct val="20000"/>
              </a:spcBef>
              <a:spcAft>
                <a:spcPct val="0"/>
              </a:spcAft>
              <a:buClr>
                <a:schemeClr val="accent1"/>
              </a:buClr>
              <a:buChar char="»"/>
              <a:defRPr sz="1400">
                <a:solidFill>
                  <a:schemeClr val="tx1"/>
                </a:solidFill>
                <a:latin typeface="+mn-lt"/>
                <a:cs typeface="+mn-cs"/>
              </a:defRPr>
            </a:lvl7pPr>
            <a:lvl8pPr marL="2982913" indent="-174625" algn="l" rtl="0" fontAlgn="base">
              <a:spcBef>
                <a:spcPct val="20000"/>
              </a:spcBef>
              <a:spcAft>
                <a:spcPct val="0"/>
              </a:spcAft>
              <a:buClr>
                <a:schemeClr val="accent1"/>
              </a:buClr>
              <a:buChar char="»"/>
              <a:defRPr sz="1400">
                <a:solidFill>
                  <a:schemeClr val="tx1"/>
                </a:solidFill>
                <a:latin typeface="+mn-lt"/>
                <a:cs typeface="+mn-cs"/>
              </a:defRPr>
            </a:lvl8pPr>
            <a:lvl9pPr marL="3440113" indent="-174625" algn="l" rtl="0" fontAlgn="base">
              <a:spcBef>
                <a:spcPct val="20000"/>
              </a:spcBef>
              <a:spcAft>
                <a:spcPct val="0"/>
              </a:spcAft>
              <a:buClr>
                <a:schemeClr val="accent1"/>
              </a:buClr>
              <a:buChar char="»"/>
              <a:defRPr sz="1400">
                <a:solidFill>
                  <a:schemeClr val="tx1"/>
                </a:solidFill>
                <a:latin typeface="+mn-lt"/>
                <a:cs typeface="+mn-cs"/>
              </a:defRPr>
            </a:lvl9pPr>
          </a:lstStyle>
          <a:p>
            <a:pPr marL="0" marR="0" lvl="0" indent="0" algn="l" defTabSz="914400" rtl="0" eaLnBrk="0" fontAlgn="base" latinLnBrk="0" hangingPunct="0">
              <a:lnSpc>
                <a:spcPct val="100000"/>
              </a:lnSpc>
              <a:spcBef>
                <a:spcPts val="600"/>
              </a:spcBef>
              <a:spcAft>
                <a:spcPct val="0"/>
              </a:spcAft>
              <a:buClr>
                <a:srgbClr val="A08264"/>
              </a:buClr>
              <a:buSzTx/>
              <a:buFontTx/>
              <a:buNone/>
              <a:tabLst/>
              <a:defRPr/>
            </a:pPr>
            <a:r>
              <a:rPr kumimoji="0" lang="en-US" sz="1100" b="0" i="0" u="none" strike="noStrike" kern="0" cap="none" spc="0" normalizeH="0" baseline="0" noProof="0" smtClean="0">
                <a:ln>
                  <a:noFill/>
                </a:ln>
                <a:solidFill>
                  <a:srgbClr val="000000"/>
                </a:solidFill>
                <a:effectLst/>
                <a:uLnTx/>
                <a:uFillTx/>
                <a:latin typeface="Arial"/>
                <a:ea typeface="MS PGothic" pitchFamily="34" charset="-128"/>
              </a:rPr>
              <a:t>EGFR = epidermal growth factor receptor; HER2 = human epidermal growth factor receptor-2; ; ErbB3 = human epidermal growth factor receptor-3 ErbB4 =  human epidermal growth factor receptor-4</a:t>
            </a:r>
          </a:p>
          <a:p>
            <a:pPr marL="0" marR="0" lvl="0" indent="0" algn="l" defTabSz="914400" rtl="0" eaLnBrk="0" fontAlgn="base" latinLnBrk="0" hangingPunct="0">
              <a:lnSpc>
                <a:spcPct val="100000"/>
              </a:lnSpc>
              <a:spcBef>
                <a:spcPts val="600"/>
              </a:spcBef>
              <a:spcAft>
                <a:spcPct val="0"/>
              </a:spcAft>
              <a:buClr>
                <a:srgbClr val="A08264"/>
              </a:buClr>
              <a:buSzTx/>
              <a:buFontTx/>
              <a:buNone/>
              <a:tabLst/>
              <a:defRPr/>
            </a:pPr>
            <a:r>
              <a:rPr kumimoji="0" lang="en-GB" sz="1100" b="0" i="0" u="none" strike="noStrike" kern="0" cap="none" spc="0" normalizeH="0" baseline="0" noProof="0" smtClean="0">
                <a:ln>
                  <a:noFill/>
                </a:ln>
                <a:solidFill>
                  <a:srgbClr val="000000"/>
                </a:solidFill>
                <a:effectLst/>
                <a:uLnTx/>
                <a:uFillTx/>
                <a:latin typeface="Arial"/>
                <a:ea typeface="MS PGothic" pitchFamily="34" charset="-128"/>
              </a:rPr>
              <a:t>1. Schettino et al. Expert Rev Respir Med. 2008;2:167-78; 2. Li D, et al. Oncogene 2008;27:4702–11; 3. Solca F, et al. </a:t>
            </a:r>
            <a:r>
              <a:rPr kumimoji="0" lang="en-US" sz="1100" b="0" i="0" u="none" strike="noStrike" kern="0" cap="none" spc="0" normalizeH="0" baseline="0" noProof="0" smtClean="0">
                <a:ln>
                  <a:noFill/>
                </a:ln>
                <a:solidFill>
                  <a:srgbClr val="000000"/>
                </a:solidFill>
                <a:effectLst/>
                <a:uLnTx/>
                <a:uFillTx/>
                <a:latin typeface="Arial"/>
                <a:ea typeface="MS PGothic" pitchFamily="34" charset="-128"/>
              </a:rPr>
              <a:t>J Pharmacol Exp Ther 2012;343:342–50; 4. </a:t>
            </a:r>
            <a:r>
              <a:rPr kumimoji="0" lang="de-DE" sz="1100" b="0" i="0" u="none" strike="noStrike" kern="0" cap="none" spc="0" normalizeH="0" baseline="0" noProof="0" smtClean="0">
                <a:ln>
                  <a:noFill/>
                </a:ln>
                <a:solidFill>
                  <a:srgbClr val="000000"/>
                </a:solidFill>
                <a:effectLst/>
                <a:uLnTx/>
                <a:uFillTx/>
                <a:latin typeface="Arial"/>
                <a:ea typeface="MS PGothic" pitchFamily="34" charset="-128"/>
              </a:rPr>
              <a:t>Yarden Y, Pines. G Nat Rev Cancer. 2012;12:553.</a:t>
            </a:r>
            <a:endParaRPr kumimoji="0" lang="en-GB" sz="1100" b="0" i="0" u="none" strike="noStrike" kern="0" cap="none" spc="0" normalizeH="0" baseline="0" noProof="0" dirty="0">
              <a:ln>
                <a:noFill/>
              </a:ln>
              <a:solidFill>
                <a:srgbClr val="000000"/>
              </a:solidFill>
              <a:effectLst/>
              <a:uLnTx/>
              <a:uFillTx/>
              <a:latin typeface="Arial"/>
              <a:ea typeface="MS PGothic" pitchFamily="34" charset="-128"/>
            </a:endParaRPr>
          </a:p>
        </p:txBody>
      </p:sp>
    </p:spTree>
    <p:extLst>
      <p:ext uri="{BB962C8B-B14F-4D97-AF65-F5344CB8AC3E}">
        <p14:creationId xmlns:p14="http://schemas.microsoft.com/office/powerpoint/2010/main" val="796393709"/>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ctrTitle"/>
          </p:nvPr>
        </p:nvSpPr>
        <p:spPr>
          <a:xfrm>
            <a:off x="1626569" y="2133600"/>
            <a:ext cx="6339264" cy="1243417"/>
          </a:xfrm>
        </p:spPr>
        <p:txBody>
          <a:bodyPr/>
          <a:lstStyle/>
          <a:p>
            <a:r>
              <a:rPr lang="en-US" dirty="0" smtClean="0"/>
              <a:t>LUX-Lung 8</a:t>
            </a:r>
            <a:br>
              <a:rPr lang="en-US" dirty="0" smtClean="0"/>
            </a:br>
            <a:r>
              <a:rPr lang="en-US" dirty="0" smtClean="0"/>
              <a:t>Primary Endpoint (PFS)</a:t>
            </a:r>
            <a:endParaRPr lang="en-US" dirty="0"/>
          </a:p>
        </p:txBody>
      </p:sp>
      <p:sp>
        <p:nvSpPr>
          <p:cNvPr id="3" name="Subtitle 2"/>
          <p:cNvSpPr>
            <a:spLocks noGrp="1"/>
          </p:cNvSpPr>
          <p:nvPr>
            <p:ph type="subTitle" idx="1"/>
          </p:nvPr>
        </p:nvSpPr>
        <p:spPr>
          <a:xfrm>
            <a:off x="1626569" y="3569688"/>
            <a:ext cx="5996357" cy="1752600"/>
          </a:xfrm>
        </p:spPr>
        <p:txBody>
          <a:bodyPr/>
          <a:lstStyle/>
          <a:p>
            <a:r>
              <a:rPr lang="en-US" dirty="0" smtClean="0"/>
              <a:t>Goss </a:t>
            </a:r>
            <a:r>
              <a:rPr lang="en-US" dirty="0"/>
              <a:t>et al. </a:t>
            </a:r>
            <a:r>
              <a:rPr lang="en-US" dirty="0" smtClean="0"/>
              <a:t>ESMO</a:t>
            </a:r>
            <a:r>
              <a:rPr lang="de-DE" dirty="0" smtClean="0"/>
              <a:t> 2014 Abstract 12220 </a:t>
            </a:r>
            <a:endParaRPr lang="de-DE" dirty="0"/>
          </a:p>
        </p:txBody>
      </p:sp>
    </p:spTree>
    <p:extLst>
      <p:ext uri="{BB962C8B-B14F-4D97-AF65-F5344CB8AC3E}">
        <p14:creationId xmlns:p14="http://schemas.microsoft.com/office/powerpoint/2010/main" val="135318653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a:xfrm>
            <a:off x="430823" y="346209"/>
            <a:ext cx="8550003" cy="720591"/>
          </a:xfrm>
        </p:spPr>
        <p:txBody>
          <a:bodyPr/>
          <a:lstStyle/>
          <a:p>
            <a:r>
              <a:rPr lang="en-US" dirty="0" smtClean="0"/>
              <a:t>Background</a:t>
            </a:r>
            <a:endParaRPr lang="en-US" dirty="0"/>
          </a:p>
        </p:txBody>
      </p:sp>
      <p:sp>
        <p:nvSpPr>
          <p:cNvPr id="18" name="Content Placeholder 17"/>
          <p:cNvSpPr>
            <a:spLocks noGrp="1"/>
          </p:cNvSpPr>
          <p:nvPr>
            <p:ph idx="1"/>
          </p:nvPr>
        </p:nvSpPr>
        <p:spPr>
          <a:xfrm>
            <a:off x="133350" y="1338263"/>
            <a:ext cx="9010650" cy="4292600"/>
          </a:xfrm>
        </p:spPr>
        <p:txBody>
          <a:bodyPr/>
          <a:lstStyle/>
          <a:p>
            <a:pPr>
              <a:spcBef>
                <a:spcPts val="1400"/>
              </a:spcBef>
            </a:pPr>
            <a:r>
              <a:rPr lang="en-US" dirty="0">
                <a:solidFill>
                  <a:schemeClr val="tx1"/>
                </a:solidFill>
              </a:rPr>
              <a:t>Squamous histology represents approximately 30% of NSCLC</a:t>
            </a:r>
            <a:r>
              <a:rPr lang="en-US" baseline="30000" dirty="0">
                <a:solidFill>
                  <a:schemeClr val="tx1"/>
                </a:solidFill>
              </a:rPr>
              <a:t>1,2</a:t>
            </a:r>
          </a:p>
          <a:p>
            <a:pPr>
              <a:spcBef>
                <a:spcPts val="1400"/>
              </a:spcBef>
            </a:pPr>
            <a:r>
              <a:rPr lang="en-US" dirty="0">
                <a:solidFill>
                  <a:schemeClr val="tx1"/>
                </a:solidFill>
              </a:rPr>
              <a:t>Limited progress and therapeutic options for patients in second-line setting</a:t>
            </a:r>
          </a:p>
          <a:p>
            <a:pPr lvl="1">
              <a:spcBef>
                <a:spcPts val="1400"/>
              </a:spcBef>
            </a:pPr>
            <a:r>
              <a:rPr lang="en-GB" dirty="0">
                <a:solidFill>
                  <a:schemeClr val="tx1"/>
                </a:solidFill>
              </a:rPr>
              <a:t>Targetable oncogenic alterations are limited and have not yet translated to a therapeutic paradigm</a:t>
            </a:r>
          </a:p>
          <a:p>
            <a:pPr lvl="1">
              <a:spcBef>
                <a:spcPts val="1400"/>
              </a:spcBef>
            </a:pPr>
            <a:r>
              <a:rPr lang="en-US" dirty="0">
                <a:solidFill>
                  <a:schemeClr val="tx1"/>
                </a:solidFill>
              </a:rPr>
              <a:t>Patients often have extensive comorbidities</a:t>
            </a:r>
          </a:p>
          <a:p>
            <a:pPr lvl="1">
              <a:spcBef>
                <a:spcPts val="1400"/>
              </a:spcBef>
            </a:pPr>
            <a:r>
              <a:rPr lang="en-US" dirty="0">
                <a:solidFill>
                  <a:schemeClr val="tx1"/>
                </a:solidFill>
              </a:rPr>
              <a:t>Erlotinib – last drug approved (in 2005)</a:t>
            </a:r>
            <a:r>
              <a:rPr lang="en-US" baseline="30000" dirty="0">
                <a:solidFill>
                  <a:schemeClr val="tx1"/>
                </a:solidFill>
              </a:rPr>
              <a:t>3</a:t>
            </a:r>
          </a:p>
          <a:p>
            <a:pPr lvl="2">
              <a:spcBef>
                <a:spcPts val="1400"/>
              </a:spcBef>
            </a:pPr>
            <a:r>
              <a:rPr lang="en-US" dirty="0">
                <a:solidFill>
                  <a:schemeClr val="tx1"/>
                </a:solidFill>
              </a:rPr>
              <a:t>Based on efficacy </a:t>
            </a:r>
            <a:r>
              <a:rPr lang="en-US" dirty="0" smtClean="0">
                <a:solidFill>
                  <a:schemeClr val="tx1"/>
                </a:solidFill>
              </a:rPr>
              <a:t>vs </a:t>
            </a:r>
            <a:r>
              <a:rPr lang="en-US" dirty="0">
                <a:solidFill>
                  <a:schemeClr val="tx1"/>
                </a:solidFill>
              </a:rPr>
              <a:t>placebo in second-/third-line setting</a:t>
            </a:r>
            <a:r>
              <a:rPr lang="en-US" baseline="30000" dirty="0">
                <a:solidFill>
                  <a:schemeClr val="tx1"/>
                </a:solidFill>
              </a:rPr>
              <a:t>4</a:t>
            </a:r>
            <a:r>
              <a:rPr lang="en-US" dirty="0">
                <a:solidFill>
                  <a:schemeClr val="tx1"/>
                </a:solidFill>
              </a:rPr>
              <a:t>  </a:t>
            </a:r>
          </a:p>
          <a:p>
            <a:pPr lvl="2">
              <a:spcBef>
                <a:spcPts val="1400"/>
              </a:spcBef>
            </a:pPr>
            <a:r>
              <a:rPr lang="en-US" dirty="0">
                <a:solidFill>
                  <a:schemeClr val="tx1"/>
                </a:solidFill>
              </a:rPr>
              <a:t>Survival benefit confirmed in subset analysis of </a:t>
            </a:r>
            <a:r>
              <a:rPr lang="en-US" dirty="0" smtClean="0">
                <a:solidFill>
                  <a:schemeClr val="tx1"/>
                </a:solidFill>
              </a:rPr>
              <a:t>male </a:t>
            </a:r>
            <a:r>
              <a:rPr lang="en-US" dirty="0">
                <a:solidFill>
                  <a:schemeClr val="tx1"/>
                </a:solidFill>
              </a:rPr>
              <a:t>ever-smokers with squamous cell </a:t>
            </a:r>
            <a:r>
              <a:rPr lang="en-US" dirty="0" smtClean="0">
                <a:solidFill>
                  <a:schemeClr val="tx1"/>
                </a:solidFill>
              </a:rPr>
              <a:t>carcinoma</a:t>
            </a:r>
            <a:r>
              <a:rPr lang="en-US" baseline="30000" dirty="0" smtClean="0">
                <a:solidFill>
                  <a:schemeClr val="tx1"/>
                </a:solidFill>
              </a:rPr>
              <a:t>5</a:t>
            </a:r>
            <a:endParaRPr lang="en-US" baseline="30000" dirty="0">
              <a:solidFill>
                <a:schemeClr val="tx1"/>
              </a:solidFill>
            </a:endParaRPr>
          </a:p>
        </p:txBody>
      </p:sp>
      <p:sp>
        <p:nvSpPr>
          <p:cNvPr id="14" name="Text Placeholder 5"/>
          <p:cNvSpPr txBox="1">
            <a:spLocks/>
          </p:cNvSpPr>
          <p:nvPr/>
        </p:nvSpPr>
        <p:spPr bwMode="auto">
          <a:xfrm>
            <a:off x="201613" y="5414838"/>
            <a:ext cx="6124783" cy="1298498"/>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defPPr>
              <a:defRPr lang="en-US"/>
            </a:defPPr>
            <a:lvl1pPr marL="0" indent="0" algn="r" eaLnBrk="0" hangingPunct="0">
              <a:spcBef>
                <a:spcPts val="0"/>
              </a:spcBef>
              <a:spcAft>
                <a:spcPts val="0"/>
              </a:spcAft>
              <a:buClr>
                <a:schemeClr val="accent1"/>
              </a:buClr>
              <a:buFont typeface="Arial" panose="020B0604020202020204" pitchFamily="34" charset="0"/>
              <a:buNone/>
              <a:defRPr sz="1000" b="1">
                <a:solidFill>
                  <a:schemeClr val="bg1"/>
                </a:solidFill>
                <a:latin typeface="+mn-lt"/>
              </a:defRPr>
            </a:lvl1pPr>
            <a:lvl2pPr marL="0" indent="0" eaLnBrk="0" hangingPunct="0">
              <a:spcBef>
                <a:spcPts val="0"/>
              </a:spcBef>
              <a:spcAft>
                <a:spcPts val="0"/>
              </a:spcAft>
              <a:buClr>
                <a:schemeClr val="accent1"/>
              </a:buClr>
              <a:buFont typeface="Arial" panose="020B0604020202020204" pitchFamily="34" charset="0"/>
              <a:buNone/>
              <a:defRPr sz="1000">
                <a:solidFill>
                  <a:schemeClr val="bg1"/>
                </a:solidFill>
                <a:latin typeface="+mn-lt"/>
              </a:defRPr>
            </a:lvl2pPr>
            <a:lvl3pPr marL="0" indent="0" eaLnBrk="0" hangingPunct="0">
              <a:spcBef>
                <a:spcPts val="0"/>
              </a:spcBef>
              <a:spcAft>
                <a:spcPts val="0"/>
              </a:spcAft>
              <a:buClr>
                <a:schemeClr val="accent1"/>
              </a:buClr>
              <a:buFont typeface="Arial" panose="020B0604020202020204" pitchFamily="34" charset="0"/>
              <a:buNone/>
              <a:defRPr sz="1000">
                <a:solidFill>
                  <a:schemeClr val="bg1"/>
                </a:solidFill>
                <a:latin typeface="+mn-lt"/>
              </a:defRPr>
            </a:lvl3pPr>
            <a:lvl4pPr marL="0" indent="0" eaLnBrk="0" hangingPunct="0">
              <a:spcBef>
                <a:spcPts val="0"/>
              </a:spcBef>
              <a:spcAft>
                <a:spcPts val="0"/>
              </a:spcAft>
              <a:buClr>
                <a:schemeClr val="accent1"/>
              </a:buClr>
              <a:buFont typeface="Arial" panose="020B0604020202020204" pitchFamily="34" charset="0"/>
              <a:buNone/>
              <a:defRPr sz="1000">
                <a:solidFill>
                  <a:schemeClr val="bg1"/>
                </a:solidFill>
                <a:latin typeface="+mn-lt"/>
              </a:defRPr>
            </a:lvl4pPr>
            <a:lvl5pPr marL="0" indent="0" eaLnBrk="0" hangingPunct="0">
              <a:spcBef>
                <a:spcPts val="0"/>
              </a:spcBef>
              <a:spcAft>
                <a:spcPts val="0"/>
              </a:spcAft>
              <a:buClr>
                <a:schemeClr val="accent1"/>
              </a:buClr>
              <a:buFont typeface="Arial" panose="020B0604020202020204" pitchFamily="34" charset="0"/>
              <a:buNone/>
              <a:defRPr sz="1000">
                <a:solidFill>
                  <a:schemeClr val="bg1"/>
                </a:solidFill>
                <a:latin typeface="+mn-lt"/>
              </a:defRPr>
            </a:lvl5pPr>
            <a:lvl6pPr marL="2514600" indent="-228600" defTabSz="457200">
              <a:spcBef>
                <a:spcPct val="20000"/>
              </a:spcBef>
              <a:buFont typeface="Arial"/>
              <a:buChar char="•"/>
              <a:defRPr sz="2000">
                <a:latin typeface="+mn-lt"/>
              </a:defRPr>
            </a:lvl6pPr>
            <a:lvl7pPr marL="2971800" indent="-228600" defTabSz="457200">
              <a:spcBef>
                <a:spcPct val="20000"/>
              </a:spcBef>
              <a:buFont typeface="Arial"/>
              <a:buChar char="•"/>
              <a:defRPr sz="2000">
                <a:latin typeface="+mn-lt"/>
              </a:defRPr>
            </a:lvl7pPr>
            <a:lvl8pPr marL="3429000" indent="-228600" defTabSz="457200">
              <a:spcBef>
                <a:spcPct val="20000"/>
              </a:spcBef>
              <a:buFont typeface="Arial"/>
              <a:buChar char="•"/>
              <a:defRPr sz="2000">
                <a:latin typeface="+mn-lt"/>
              </a:defRPr>
            </a:lvl8pPr>
            <a:lvl9pPr marL="3886200" indent="-228600" defTabSz="457200">
              <a:spcBef>
                <a:spcPct val="20000"/>
              </a:spcBef>
              <a:buFont typeface="Arial"/>
              <a:buChar char="•"/>
              <a:defRPr sz="2000">
                <a:latin typeface="+mn-lt"/>
              </a:defRPr>
            </a:lvl9pPr>
          </a:lstStyle>
          <a:p>
            <a:pPr algn="l" defTabSz="457200" fontAlgn="base">
              <a:spcBef>
                <a:spcPts val="400"/>
              </a:spcBef>
              <a:buClr>
                <a:srgbClr val="E8FF55"/>
              </a:buClr>
            </a:pPr>
            <a:r>
              <a:rPr lang="en-US" altLang="en-US" sz="1200" b="0" dirty="0" smtClean="0">
                <a:solidFill>
                  <a:prstClr val="black"/>
                </a:solidFill>
              </a:rPr>
              <a:t>NSCLC = non–small </a:t>
            </a:r>
            <a:r>
              <a:rPr lang="en-US" altLang="en-US" sz="1200" b="0" dirty="0">
                <a:solidFill>
                  <a:prstClr val="black"/>
                </a:solidFill>
              </a:rPr>
              <a:t>cell lung </a:t>
            </a:r>
            <a:r>
              <a:rPr lang="en-US" altLang="en-US" sz="1200" b="0" dirty="0" smtClean="0">
                <a:solidFill>
                  <a:prstClr val="black"/>
                </a:solidFill>
              </a:rPr>
              <a:t>cancer.</a:t>
            </a:r>
          </a:p>
          <a:p>
            <a:pPr algn="l" defTabSz="457200" fontAlgn="base">
              <a:spcBef>
                <a:spcPts val="300"/>
              </a:spcBef>
              <a:buClr>
                <a:srgbClr val="E8FF55"/>
              </a:buClr>
            </a:pPr>
            <a:r>
              <a:rPr lang="en-US" altLang="en-US" b="0" dirty="0" smtClean="0">
                <a:solidFill>
                  <a:prstClr val="black"/>
                </a:solidFill>
              </a:rPr>
              <a:t>1. Heighway and Betticher. </a:t>
            </a:r>
            <a:r>
              <a:rPr lang="en-US" altLang="en-US" b="0" i="1" dirty="0" smtClean="0">
                <a:solidFill>
                  <a:prstClr val="black"/>
                </a:solidFill>
              </a:rPr>
              <a:t>Atlas Genet Cytogenet Oncol Haematol</a:t>
            </a:r>
            <a:r>
              <a:rPr lang="en-US" altLang="en-US" b="0" dirty="0" smtClean="0">
                <a:solidFill>
                  <a:prstClr val="black"/>
                </a:solidFill>
              </a:rPr>
              <a:t>. 2004;8:133. </a:t>
            </a:r>
            <a:br>
              <a:rPr lang="en-US" altLang="en-US" b="0" dirty="0" smtClean="0">
                <a:solidFill>
                  <a:prstClr val="black"/>
                </a:solidFill>
              </a:rPr>
            </a:br>
            <a:r>
              <a:rPr lang="en-US" altLang="en-US" b="0" dirty="0" smtClean="0">
                <a:solidFill>
                  <a:prstClr val="black"/>
                </a:solidFill>
              </a:rPr>
              <a:t>2. Bryant and Cerfolio. </a:t>
            </a:r>
            <a:r>
              <a:rPr lang="en-US" altLang="en-US" b="0" i="1" dirty="0" smtClean="0">
                <a:solidFill>
                  <a:prstClr val="black"/>
                </a:solidFill>
              </a:rPr>
              <a:t>Chest</a:t>
            </a:r>
            <a:r>
              <a:rPr lang="en-US" altLang="en-US" b="0" dirty="0" smtClean="0">
                <a:solidFill>
                  <a:prstClr val="black"/>
                </a:solidFill>
              </a:rPr>
              <a:t>. 2007;132:185.</a:t>
            </a:r>
          </a:p>
          <a:p>
            <a:pPr algn="l" defTabSz="457200" fontAlgn="base">
              <a:buClr>
                <a:srgbClr val="E8FF55"/>
              </a:buClr>
            </a:pPr>
            <a:r>
              <a:rPr lang="en-GB" b="0" dirty="0" smtClean="0">
                <a:solidFill>
                  <a:prstClr val="black"/>
                </a:solidFill>
              </a:rPr>
              <a:t>3. Tarceva EPAR assessment EMA 2007. http://www.ema.europa.eu. Accessed September 5, 2014.</a:t>
            </a:r>
            <a:r>
              <a:rPr lang="en-US" b="0" dirty="0" smtClean="0">
                <a:solidFill>
                  <a:prstClr val="black"/>
                </a:solidFill>
              </a:rPr>
              <a:t> </a:t>
            </a:r>
            <a:br>
              <a:rPr lang="en-US" b="0" dirty="0" smtClean="0">
                <a:solidFill>
                  <a:prstClr val="black"/>
                </a:solidFill>
              </a:rPr>
            </a:br>
            <a:r>
              <a:rPr lang="en-US" altLang="en-US" b="0" dirty="0" smtClean="0">
                <a:solidFill>
                  <a:prstClr val="black"/>
                </a:solidFill>
              </a:rPr>
              <a:t>4. Shepherd et al. </a:t>
            </a:r>
            <a:r>
              <a:rPr lang="en-US" altLang="en-US" b="0" i="1" dirty="0" smtClean="0">
                <a:solidFill>
                  <a:prstClr val="black"/>
                </a:solidFill>
              </a:rPr>
              <a:t>N Engl J Med. </a:t>
            </a:r>
            <a:r>
              <a:rPr lang="en-GB" b="0" dirty="0" smtClean="0">
                <a:solidFill>
                  <a:prstClr val="black"/>
                </a:solidFill>
              </a:rPr>
              <a:t>2005;353:123.</a:t>
            </a:r>
          </a:p>
          <a:p>
            <a:pPr algn="l" defTabSz="457200" fontAlgn="base">
              <a:buClr>
                <a:srgbClr val="E8FF55"/>
              </a:buClr>
            </a:pPr>
            <a:r>
              <a:rPr lang="en-GB" altLang="en-US" b="0" dirty="0" smtClean="0">
                <a:solidFill>
                  <a:prstClr val="black"/>
                </a:solidFill>
              </a:rPr>
              <a:t>5. Clark et al. </a:t>
            </a:r>
            <a:r>
              <a:rPr lang="en-GB" altLang="en-US" b="0" i="1" dirty="0" smtClean="0">
                <a:solidFill>
                  <a:prstClr val="black"/>
                </a:solidFill>
              </a:rPr>
              <a:t>Clin Lung Cancer</a:t>
            </a:r>
            <a:r>
              <a:rPr lang="en-GB" altLang="en-US" b="0" dirty="0" smtClean="0">
                <a:solidFill>
                  <a:prstClr val="black"/>
                </a:solidFill>
              </a:rPr>
              <a:t>. 2006;7:389.</a:t>
            </a:r>
          </a:p>
        </p:txBody>
      </p:sp>
    </p:spTree>
    <p:extLst>
      <p:ext uri="{BB962C8B-B14F-4D97-AF65-F5344CB8AC3E}">
        <p14:creationId xmlns:p14="http://schemas.microsoft.com/office/powerpoint/2010/main" val="39228032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7"/>
          <p:cNvSpPr>
            <a:spLocks noGrp="1"/>
          </p:cNvSpPr>
          <p:nvPr>
            <p:ph type="title"/>
          </p:nvPr>
        </p:nvSpPr>
        <p:spPr/>
        <p:txBody>
          <a:bodyPr/>
          <a:lstStyle/>
          <a:p>
            <a:r>
              <a:rPr lang="en-GB" dirty="0" smtClean="0"/>
              <a:t>Afatinib: Irreversible ErbB Family Inhibition</a:t>
            </a:r>
            <a:endParaRPr lang="en-GB" dirty="0"/>
          </a:p>
        </p:txBody>
      </p:sp>
      <p:sp>
        <p:nvSpPr>
          <p:cNvPr id="14" name="Content Placeholder 13"/>
          <p:cNvSpPr>
            <a:spLocks noGrp="1"/>
          </p:cNvSpPr>
          <p:nvPr>
            <p:ph idx="1"/>
          </p:nvPr>
        </p:nvSpPr>
        <p:spPr>
          <a:xfrm>
            <a:off x="430824" y="1337542"/>
            <a:ext cx="4863786" cy="4707657"/>
          </a:xfrm>
        </p:spPr>
        <p:txBody>
          <a:bodyPr/>
          <a:lstStyle/>
          <a:p>
            <a:r>
              <a:rPr lang="en-US" sz="2000" dirty="0">
                <a:solidFill>
                  <a:schemeClr val="tx1"/>
                </a:solidFill>
              </a:rPr>
              <a:t>Afatinib is a</a:t>
            </a:r>
            <a:r>
              <a:rPr lang="en-US" sz="2000" dirty="0"/>
              <a:t>n </a:t>
            </a:r>
            <a:r>
              <a:rPr lang="en-US" sz="2000" dirty="0">
                <a:solidFill>
                  <a:schemeClr val="accent1"/>
                </a:solidFill>
              </a:rPr>
              <a:t>irreversible</a:t>
            </a:r>
            <a:r>
              <a:rPr lang="en-US" sz="2000" dirty="0"/>
              <a:t> </a:t>
            </a:r>
            <a:r>
              <a:rPr lang="en-US" sz="2000" dirty="0">
                <a:solidFill>
                  <a:schemeClr val="tx1"/>
                </a:solidFill>
              </a:rPr>
              <a:t>ErbB-family blocker</a:t>
            </a:r>
            <a:r>
              <a:rPr lang="en-US" sz="2000" baseline="30000" dirty="0">
                <a:solidFill>
                  <a:schemeClr val="tx1"/>
                </a:solidFill>
              </a:rPr>
              <a:t>1,2</a:t>
            </a:r>
          </a:p>
          <a:p>
            <a:pPr lvl="1"/>
            <a:r>
              <a:rPr lang="en-US" sz="1600" dirty="0">
                <a:solidFill>
                  <a:schemeClr val="tx1"/>
                </a:solidFill>
              </a:rPr>
              <a:t>Inhibits all kinase-active members: EGFR, HER2 and HER4</a:t>
            </a:r>
          </a:p>
          <a:p>
            <a:pPr lvl="1"/>
            <a:r>
              <a:rPr lang="en-US" sz="1600" dirty="0">
                <a:solidFill>
                  <a:schemeClr val="accent1"/>
                </a:solidFill>
              </a:rPr>
              <a:t>Proof of concept in squamous</a:t>
            </a:r>
            <a:r>
              <a:rPr lang="en-US" sz="1600" dirty="0">
                <a:solidFill>
                  <a:srgbClr val="FF0000"/>
                </a:solidFill>
              </a:rPr>
              <a:t> </a:t>
            </a:r>
            <a:r>
              <a:rPr lang="en-US" sz="1600" dirty="0">
                <a:solidFill>
                  <a:schemeClr val="tx1"/>
                </a:solidFill>
              </a:rPr>
              <a:t>histology in various trials in lung, and head and neck cancer</a:t>
            </a:r>
          </a:p>
          <a:p>
            <a:pPr lvl="1"/>
            <a:r>
              <a:rPr lang="en-US" sz="1600" dirty="0" smtClean="0">
                <a:solidFill>
                  <a:schemeClr val="tx1"/>
                </a:solidFill>
              </a:rPr>
              <a:t>Approved</a:t>
            </a:r>
            <a:r>
              <a:rPr lang="en-US" sz="1600" baseline="30000" dirty="0" smtClean="0">
                <a:solidFill>
                  <a:schemeClr val="tx1"/>
                </a:solidFill>
              </a:rPr>
              <a:t>a</a:t>
            </a:r>
            <a:r>
              <a:rPr lang="en-US" sz="1600" dirty="0" smtClean="0">
                <a:solidFill>
                  <a:schemeClr val="tx1"/>
                </a:solidFill>
              </a:rPr>
              <a:t> </a:t>
            </a:r>
            <a:r>
              <a:rPr lang="en-US" sz="1600" dirty="0">
                <a:solidFill>
                  <a:schemeClr val="tx1"/>
                </a:solidFill>
              </a:rPr>
              <a:t>in the major ICH regions of US,</a:t>
            </a:r>
            <a:r>
              <a:rPr lang="en-US" sz="1600" baseline="30000" dirty="0">
                <a:solidFill>
                  <a:schemeClr val="tx1"/>
                </a:solidFill>
              </a:rPr>
              <a:t>3</a:t>
            </a:r>
            <a:r>
              <a:rPr lang="en-US" sz="1600" dirty="0">
                <a:solidFill>
                  <a:schemeClr val="tx1"/>
                </a:solidFill>
              </a:rPr>
              <a:t> EU</a:t>
            </a:r>
            <a:r>
              <a:rPr lang="en-US" sz="1600" baseline="30000" dirty="0">
                <a:solidFill>
                  <a:schemeClr val="tx1"/>
                </a:solidFill>
              </a:rPr>
              <a:t>4</a:t>
            </a:r>
            <a:r>
              <a:rPr lang="en-US" sz="1600" dirty="0">
                <a:solidFill>
                  <a:schemeClr val="tx1"/>
                </a:solidFill>
              </a:rPr>
              <a:t> and Japan</a:t>
            </a:r>
            <a:r>
              <a:rPr lang="en-US" sz="1600" baseline="30000" dirty="0">
                <a:solidFill>
                  <a:schemeClr val="tx1"/>
                </a:solidFill>
              </a:rPr>
              <a:t>5</a:t>
            </a:r>
            <a:r>
              <a:rPr lang="en-US" sz="1600" dirty="0">
                <a:solidFill>
                  <a:schemeClr val="tx1"/>
                </a:solidFill>
              </a:rPr>
              <a:t> for the treatment of patients with NSCLC harbouring distinct types of EGFR-activating </a:t>
            </a:r>
            <a:r>
              <a:rPr lang="en-US" sz="1600" dirty="0" smtClean="0">
                <a:solidFill>
                  <a:schemeClr val="tx1"/>
                </a:solidFill>
              </a:rPr>
              <a:t>mutations</a:t>
            </a:r>
            <a:endParaRPr lang="en-US" sz="1600" dirty="0">
              <a:solidFill>
                <a:schemeClr val="tx1"/>
              </a:solidFill>
            </a:endParaRPr>
          </a:p>
        </p:txBody>
      </p:sp>
      <p:grpSp>
        <p:nvGrpSpPr>
          <p:cNvPr id="59" name="Group 58"/>
          <p:cNvGrpSpPr/>
          <p:nvPr/>
        </p:nvGrpSpPr>
        <p:grpSpPr>
          <a:xfrm>
            <a:off x="5092983" y="1239106"/>
            <a:ext cx="3933942" cy="4557578"/>
            <a:chOff x="4661324" y="1570265"/>
            <a:chExt cx="3933942" cy="4557578"/>
          </a:xfrm>
        </p:grpSpPr>
        <p:sp>
          <p:nvSpPr>
            <p:cNvPr id="93" name="Rectangle 92"/>
            <p:cNvSpPr/>
            <p:nvPr/>
          </p:nvSpPr>
          <p:spPr>
            <a:xfrm>
              <a:off x="7089995" y="2409984"/>
              <a:ext cx="662362" cy="246221"/>
            </a:xfrm>
            <a:prstGeom prst="rect">
              <a:avLst/>
            </a:prstGeom>
          </p:spPr>
          <p:txBody>
            <a:bodyPr wrap="none">
              <a:spAutoFit/>
            </a:bodyPr>
            <a:lstStyle/>
            <a:p>
              <a:pPr algn="ctr" defTabSz="457200" fontAlgn="base">
                <a:spcBef>
                  <a:spcPct val="0"/>
                </a:spcBef>
                <a:spcAft>
                  <a:spcPct val="0"/>
                </a:spcAft>
              </a:pPr>
              <a:r>
                <a:rPr lang="en-US" sz="1000" b="1" dirty="0">
                  <a:solidFill>
                    <a:srgbClr val="717073"/>
                  </a:solidFill>
                </a:rPr>
                <a:t>Afatinib</a:t>
              </a:r>
              <a:endParaRPr lang="en-GB" sz="1000" b="1" dirty="0">
                <a:solidFill>
                  <a:srgbClr val="717073"/>
                </a:solidFill>
              </a:endParaRPr>
            </a:p>
          </p:txBody>
        </p:sp>
        <p:pic>
          <p:nvPicPr>
            <p:cNvPr id="60" name="Picture 59"/>
            <p:cNvPicPr>
              <a:picLocks noChangeAspect="1"/>
            </p:cNvPicPr>
            <p:nvPr/>
          </p:nvPicPr>
          <p:blipFill>
            <a:blip r:embed="rId3"/>
            <a:stretch>
              <a:fillRect/>
            </a:stretch>
          </p:blipFill>
          <p:spPr>
            <a:xfrm>
              <a:off x="5024216" y="1577340"/>
              <a:ext cx="3571050" cy="1356998"/>
            </a:xfrm>
            <a:prstGeom prst="rect">
              <a:avLst/>
            </a:prstGeom>
          </p:spPr>
        </p:pic>
        <p:sp>
          <p:nvSpPr>
            <p:cNvPr id="61" name="Line 3692"/>
            <p:cNvSpPr>
              <a:spLocks noChangeShapeType="1"/>
            </p:cNvSpPr>
            <p:nvPr/>
          </p:nvSpPr>
          <p:spPr bwMode="auto">
            <a:xfrm flipH="1">
              <a:off x="6633528" y="2987993"/>
              <a:ext cx="1279525" cy="695325"/>
            </a:xfrm>
            <a:prstGeom prst="line">
              <a:avLst/>
            </a:prstGeom>
            <a:noFill/>
            <a:ln w="31750" cap="flat">
              <a:solidFill>
                <a:srgbClr val="00BDEB"/>
              </a:solidFill>
              <a:prstDash val="solid"/>
              <a:miter lim="800000"/>
              <a:headEnd/>
              <a:tailEnd type="triangle"/>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dirty="0">
                <a:solidFill>
                  <a:srgbClr val="2E3192"/>
                </a:solidFill>
              </a:endParaRPr>
            </a:p>
          </p:txBody>
        </p:sp>
        <p:sp>
          <p:nvSpPr>
            <p:cNvPr id="62" name="Line 3693"/>
            <p:cNvSpPr>
              <a:spLocks noChangeShapeType="1"/>
            </p:cNvSpPr>
            <p:nvPr/>
          </p:nvSpPr>
          <p:spPr bwMode="auto">
            <a:xfrm>
              <a:off x="5793740" y="2994343"/>
              <a:ext cx="293688" cy="692150"/>
            </a:xfrm>
            <a:prstGeom prst="line">
              <a:avLst/>
            </a:prstGeom>
            <a:noFill/>
            <a:ln w="31750" cap="flat">
              <a:solidFill>
                <a:srgbClr val="00BDEB"/>
              </a:solidFill>
              <a:prstDash val="solid"/>
              <a:miter lim="800000"/>
              <a:headEnd/>
              <a:tailEnd type="triangle"/>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dirty="0">
                <a:solidFill>
                  <a:srgbClr val="2E3192"/>
                </a:solidFill>
              </a:endParaRPr>
            </a:p>
          </p:txBody>
        </p:sp>
        <p:sp>
          <p:nvSpPr>
            <p:cNvPr id="63" name="Line 3694"/>
            <p:cNvSpPr>
              <a:spLocks noChangeShapeType="1"/>
            </p:cNvSpPr>
            <p:nvPr/>
          </p:nvSpPr>
          <p:spPr bwMode="auto">
            <a:xfrm flipV="1">
              <a:off x="6558915" y="2994343"/>
              <a:ext cx="295275" cy="692150"/>
            </a:xfrm>
            <a:prstGeom prst="line">
              <a:avLst/>
            </a:prstGeom>
            <a:noFill/>
            <a:ln w="31750" cap="flat">
              <a:solidFill>
                <a:srgbClr val="00BDEB"/>
              </a:solidFill>
              <a:prstDash val="solid"/>
              <a:miter lim="800000"/>
              <a:headEnd type="triangle"/>
              <a:tailEnd type="none"/>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dirty="0">
                <a:solidFill>
                  <a:srgbClr val="2E3192"/>
                </a:solidFill>
              </a:endParaRPr>
            </a:p>
          </p:txBody>
        </p:sp>
        <p:sp>
          <p:nvSpPr>
            <p:cNvPr id="64" name="Line 3695"/>
            <p:cNvSpPr>
              <a:spLocks noChangeShapeType="1"/>
            </p:cNvSpPr>
            <p:nvPr/>
          </p:nvSpPr>
          <p:spPr bwMode="auto">
            <a:xfrm flipH="1">
              <a:off x="7727315" y="2994343"/>
              <a:ext cx="295275" cy="692150"/>
            </a:xfrm>
            <a:prstGeom prst="line">
              <a:avLst/>
            </a:prstGeom>
            <a:noFill/>
            <a:ln w="31750" cap="flat">
              <a:solidFill>
                <a:srgbClr val="E8FF55"/>
              </a:solidFill>
              <a:prstDash val="solid"/>
              <a:miter lim="800000"/>
              <a:headEnd/>
              <a:tailEnd type="triangle"/>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dirty="0">
                <a:solidFill>
                  <a:srgbClr val="2E3192"/>
                </a:solidFill>
              </a:endParaRPr>
            </a:p>
          </p:txBody>
        </p:sp>
        <p:sp>
          <p:nvSpPr>
            <p:cNvPr id="65" name="Line 3696"/>
            <p:cNvSpPr>
              <a:spLocks noChangeShapeType="1"/>
            </p:cNvSpPr>
            <p:nvPr/>
          </p:nvSpPr>
          <p:spPr bwMode="auto">
            <a:xfrm flipH="1" flipV="1">
              <a:off x="6962140" y="2994343"/>
              <a:ext cx="295275" cy="692150"/>
            </a:xfrm>
            <a:prstGeom prst="line">
              <a:avLst/>
            </a:prstGeom>
            <a:noFill/>
            <a:ln w="31750" cap="flat">
              <a:solidFill>
                <a:srgbClr val="E8FF55"/>
              </a:solidFill>
              <a:prstDash val="solid"/>
              <a:miter lim="800000"/>
              <a:headEnd type="triangle"/>
              <a:tailEnd type="none"/>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dirty="0">
                <a:solidFill>
                  <a:srgbClr val="2E3192"/>
                </a:solidFill>
              </a:endParaRPr>
            </a:p>
          </p:txBody>
        </p:sp>
        <p:sp>
          <p:nvSpPr>
            <p:cNvPr id="66" name="Line 3691"/>
            <p:cNvSpPr>
              <a:spLocks noChangeShapeType="1"/>
            </p:cNvSpPr>
            <p:nvPr/>
          </p:nvSpPr>
          <p:spPr bwMode="auto">
            <a:xfrm>
              <a:off x="5901690" y="2987993"/>
              <a:ext cx="1281113" cy="695325"/>
            </a:xfrm>
            <a:prstGeom prst="line">
              <a:avLst/>
            </a:prstGeom>
            <a:noFill/>
            <a:ln w="31750" cap="flat">
              <a:solidFill>
                <a:srgbClr val="E8FF55"/>
              </a:solidFill>
              <a:prstDash val="sysDash"/>
              <a:miter lim="800000"/>
              <a:headEnd/>
              <a:tailEnd type="triangle"/>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dirty="0">
                <a:solidFill>
                  <a:srgbClr val="2E3192"/>
                </a:solidFill>
              </a:endParaRPr>
            </a:p>
          </p:txBody>
        </p:sp>
        <p:cxnSp>
          <p:nvCxnSpPr>
            <p:cNvPr id="67" name="Straight Arrow Connector 66"/>
            <p:cNvCxnSpPr/>
            <p:nvPr/>
          </p:nvCxnSpPr>
          <p:spPr>
            <a:xfrm>
              <a:off x="6326719" y="4011916"/>
              <a:ext cx="0" cy="156224"/>
            </a:xfrm>
            <a:prstGeom prst="straightConnector1">
              <a:avLst/>
            </a:prstGeom>
            <a:noFill/>
            <a:ln w="31750" cap="flat">
              <a:solidFill>
                <a:srgbClr val="00BDEB"/>
              </a:solidFill>
              <a:prstDash val="solid"/>
              <a:miter lim="800000"/>
              <a:headEnd/>
              <a:tailEnd type="triangle"/>
            </a:ln>
            <a:extLst>
              <a:ext uri="{909E8E84-426E-40DD-AFC4-6F175D3DCCD1}">
                <a14:hiddenFill xmlns:a14="http://schemas.microsoft.com/office/drawing/2010/main">
                  <a:noFill/>
                </a14:hiddenFill>
              </a:ext>
            </a:extLst>
          </p:spPr>
        </p:cxnSp>
        <p:cxnSp>
          <p:nvCxnSpPr>
            <p:cNvPr id="68" name="Straight Arrow Connector 67"/>
            <p:cNvCxnSpPr/>
            <p:nvPr/>
          </p:nvCxnSpPr>
          <p:spPr>
            <a:xfrm>
              <a:off x="7486439" y="4011916"/>
              <a:ext cx="0" cy="432449"/>
            </a:xfrm>
            <a:prstGeom prst="straightConnector1">
              <a:avLst/>
            </a:prstGeom>
            <a:noFill/>
            <a:ln w="31750" cap="flat">
              <a:solidFill>
                <a:srgbClr val="E8FF55"/>
              </a:solidFill>
              <a:prstDash val="solid"/>
              <a:miter lim="800000"/>
              <a:headEnd/>
              <a:tailEnd type="triangle"/>
            </a:ln>
            <a:extLst>
              <a:ext uri="{909E8E84-426E-40DD-AFC4-6F175D3DCCD1}">
                <a14:hiddenFill xmlns:a14="http://schemas.microsoft.com/office/drawing/2010/main">
                  <a:noFill/>
                </a14:hiddenFill>
              </a:ext>
            </a:extLst>
          </p:spPr>
        </p:cxnSp>
        <p:sp>
          <p:nvSpPr>
            <p:cNvPr id="69" name="Rounded Rectangle 68"/>
            <p:cNvSpPr/>
            <p:nvPr/>
          </p:nvSpPr>
          <p:spPr>
            <a:xfrm>
              <a:off x="5699040" y="5852204"/>
              <a:ext cx="1183286" cy="275222"/>
            </a:xfrm>
            <a:prstGeom prst="round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0" rIns="0" rtlCol="0" anchor="ctr"/>
            <a:lstStyle/>
            <a:p>
              <a:pPr algn="ctr" defTabSz="457200" fontAlgn="base">
                <a:spcBef>
                  <a:spcPct val="0"/>
                </a:spcBef>
                <a:spcAft>
                  <a:spcPct val="0"/>
                </a:spcAft>
              </a:pPr>
              <a:r>
                <a:rPr lang="en-GB" sz="1050" b="1" dirty="0">
                  <a:solidFill>
                    <a:prstClr val="white"/>
                  </a:solidFill>
                </a:rPr>
                <a:t>PROLIFERATION</a:t>
              </a:r>
            </a:p>
          </p:txBody>
        </p:sp>
        <p:sp>
          <p:nvSpPr>
            <p:cNvPr id="70" name="Rounded Rectangle 69"/>
            <p:cNvSpPr/>
            <p:nvPr/>
          </p:nvSpPr>
          <p:spPr>
            <a:xfrm>
              <a:off x="6930240" y="5852621"/>
              <a:ext cx="1183286" cy="275222"/>
            </a:xfrm>
            <a:prstGeom prst="roundRect">
              <a:avLst/>
            </a:prstGeom>
            <a:solidFill>
              <a:srgbClr val="E8FF55"/>
            </a:solidFill>
            <a:ln>
              <a:noFill/>
            </a:ln>
            <a:effectLst/>
          </p:spPr>
          <p:style>
            <a:lnRef idx="1">
              <a:schemeClr val="accent1"/>
            </a:lnRef>
            <a:fillRef idx="3">
              <a:schemeClr val="accent1"/>
            </a:fillRef>
            <a:effectRef idx="2">
              <a:schemeClr val="accent1"/>
            </a:effectRef>
            <a:fontRef idx="minor">
              <a:schemeClr val="lt1"/>
            </a:fontRef>
          </p:style>
          <p:txBody>
            <a:bodyPr lIns="0" rIns="0" rtlCol="0" anchor="ctr"/>
            <a:lstStyle/>
            <a:p>
              <a:pPr algn="ctr" defTabSz="457200" fontAlgn="base">
                <a:spcBef>
                  <a:spcPct val="0"/>
                </a:spcBef>
                <a:spcAft>
                  <a:spcPct val="0"/>
                </a:spcAft>
              </a:pPr>
              <a:r>
                <a:rPr lang="en-GB" sz="1050" b="1" dirty="0">
                  <a:solidFill>
                    <a:srgbClr val="2E3192"/>
                  </a:solidFill>
                </a:rPr>
                <a:t>SURVIVAL</a:t>
              </a:r>
            </a:p>
          </p:txBody>
        </p:sp>
        <p:sp>
          <p:nvSpPr>
            <p:cNvPr id="71" name="Oval 70"/>
            <p:cNvSpPr/>
            <p:nvPr/>
          </p:nvSpPr>
          <p:spPr>
            <a:xfrm>
              <a:off x="6148902" y="3635037"/>
              <a:ext cx="355634" cy="355634"/>
            </a:xfrm>
            <a:prstGeom prst="ellipse">
              <a:avLst/>
            </a:prstGeom>
            <a:gradFill flip="none" rotWithShape="1">
              <a:gsLst>
                <a:gs pos="100000">
                  <a:schemeClr val="bg1">
                    <a:shade val="30000"/>
                    <a:satMod val="115000"/>
                  </a:schemeClr>
                </a:gs>
                <a:gs pos="0">
                  <a:schemeClr val="bg1">
                    <a:shade val="100000"/>
                    <a:satMod val="115000"/>
                  </a:schemeClr>
                </a:gs>
              </a:gsLst>
              <a:path path="circle">
                <a:fillToRect l="50000" t="50000" r="50000" b="50000"/>
              </a:path>
              <a:tileRect/>
            </a:gradFill>
            <a:ln>
              <a:noFill/>
            </a:ln>
            <a:effectLst>
              <a:innerShdw blurRad="114300" dist="38100" dir="5400000">
                <a:prstClr val="black">
                  <a:alpha val="70000"/>
                </a:prstClr>
              </a:innerShdw>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defTabSz="457200" fontAlgn="base">
                <a:spcBef>
                  <a:spcPct val="0"/>
                </a:spcBef>
                <a:spcAft>
                  <a:spcPct val="0"/>
                </a:spcAft>
              </a:pPr>
              <a:r>
                <a:rPr lang="en-GB" sz="900" b="1" dirty="0">
                  <a:solidFill>
                    <a:srgbClr val="2E3192"/>
                  </a:solidFill>
                </a:rPr>
                <a:t>RAS</a:t>
              </a:r>
            </a:p>
          </p:txBody>
        </p:sp>
        <p:sp>
          <p:nvSpPr>
            <p:cNvPr id="72" name="Oval 71"/>
            <p:cNvSpPr/>
            <p:nvPr/>
          </p:nvSpPr>
          <p:spPr>
            <a:xfrm>
              <a:off x="6148902" y="5288478"/>
              <a:ext cx="355634" cy="355634"/>
            </a:xfrm>
            <a:prstGeom prst="ellipse">
              <a:avLst/>
            </a:prstGeom>
            <a:gradFill flip="none" rotWithShape="1">
              <a:gsLst>
                <a:gs pos="100000">
                  <a:schemeClr val="bg1">
                    <a:shade val="30000"/>
                    <a:satMod val="115000"/>
                  </a:schemeClr>
                </a:gs>
                <a:gs pos="50000">
                  <a:schemeClr val="bg1">
                    <a:shade val="67500"/>
                    <a:satMod val="115000"/>
                  </a:schemeClr>
                </a:gs>
                <a:gs pos="0">
                  <a:schemeClr val="bg1">
                    <a:shade val="100000"/>
                    <a:satMod val="115000"/>
                  </a:schemeClr>
                </a:gs>
              </a:gsLst>
              <a:path path="circle">
                <a:fillToRect l="50000" t="50000" r="50000" b="50000"/>
              </a:path>
              <a:tileRect/>
            </a:gradFill>
            <a:ln>
              <a:noFill/>
            </a:ln>
            <a:effectLst>
              <a:innerShdw blurRad="114300" dist="38100" dir="5400000">
                <a:prstClr val="black">
                  <a:alpha val="70000"/>
                </a:prstClr>
              </a:innerShdw>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defTabSz="457200" fontAlgn="base">
                <a:spcBef>
                  <a:spcPct val="0"/>
                </a:spcBef>
                <a:spcAft>
                  <a:spcPct val="0"/>
                </a:spcAft>
              </a:pPr>
              <a:r>
                <a:rPr lang="en-GB" sz="900" b="1" dirty="0">
                  <a:solidFill>
                    <a:srgbClr val="2E3192"/>
                  </a:solidFill>
                </a:rPr>
                <a:t>ERK</a:t>
              </a:r>
            </a:p>
          </p:txBody>
        </p:sp>
        <p:sp>
          <p:nvSpPr>
            <p:cNvPr id="73" name="Oval 72"/>
            <p:cNvSpPr/>
            <p:nvPr/>
          </p:nvSpPr>
          <p:spPr>
            <a:xfrm>
              <a:off x="7308622" y="3635037"/>
              <a:ext cx="355634" cy="355634"/>
            </a:xfrm>
            <a:prstGeom prst="ellipse">
              <a:avLst/>
            </a:prstGeom>
            <a:gradFill flip="none" rotWithShape="1">
              <a:gsLst>
                <a:gs pos="100000">
                  <a:schemeClr val="bg1">
                    <a:shade val="30000"/>
                    <a:satMod val="115000"/>
                  </a:schemeClr>
                </a:gs>
                <a:gs pos="50000">
                  <a:schemeClr val="bg1">
                    <a:shade val="67500"/>
                    <a:satMod val="115000"/>
                  </a:schemeClr>
                </a:gs>
                <a:gs pos="0">
                  <a:schemeClr val="bg1">
                    <a:shade val="100000"/>
                    <a:satMod val="115000"/>
                  </a:schemeClr>
                </a:gs>
              </a:gsLst>
              <a:path path="circle">
                <a:fillToRect l="50000" t="50000" r="50000" b="50000"/>
              </a:path>
              <a:tileRect/>
            </a:gradFill>
            <a:ln>
              <a:noFill/>
            </a:ln>
            <a:effectLst>
              <a:innerShdw blurRad="114300" dist="38100" dir="5400000">
                <a:prstClr val="black">
                  <a:alpha val="70000"/>
                </a:prstClr>
              </a:innerShdw>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defTabSz="457200" fontAlgn="base">
                <a:spcBef>
                  <a:spcPct val="0"/>
                </a:spcBef>
                <a:spcAft>
                  <a:spcPct val="0"/>
                </a:spcAft>
              </a:pPr>
              <a:endParaRPr lang="en-GB" sz="900" dirty="0">
                <a:solidFill>
                  <a:srgbClr val="2E3192"/>
                </a:solidFill>
              </a:endParaRPr>
            </a:p>
          </p:txBody>
        </p:sp>
        <p:sp>
          <p:nvSpPr>
            <p:cNvPr id="74" name="Oval 73"/>
            <p:cNvSpPr/>
            <p:nvPr/>
          </p:nvSpPr>
          <p:spPr>
            <a:xfrm>
              <a:off x="7308622" y="4461757"/>
              <a:ext cx="355634" cy="355634"/>
            </a:xfrm>
            <a:prstGeom prst="ellipse">
              <a:avLst/>
            </a:prstGeom>
            <a:gradFill flip="none" rotWithShape="1">
              <a:gsLst>
                <a:gs pos="100000">
                  <a:schemeClr val="bg1">
                    <a:shade val="30000"/>
                    <a:satMod val="115000"/>
                  </a:schemeClr>
                </a:gs>
                <a:gs pos="50000">
                  <a:schemeClr val="bg1">
                    <a:shade val="67500"/>
                    <a:satMod val="115000"/>
                  </a:schemeClr>
                </a:gs>
                <a:gs pos="0">
                  <a:schemeClr val="bg1">
                    <a:shade val="100000"/>
                    <a:satMod val="115000"/>
                  </a:schemeClr>
                </a:gs>
              </a:gsLst>
              <a:path path="circle">
                <a:fillToRect l="50000" t="50000" r="50000" b="50000"/>
              </a:path>
              <a:tileRect/>
            </a:gradFill>
            <a:ln>
              <a:noFill/>
            </a:ln>
            <a:effectLst>
              <a:innerShdw blurRad="114300" dist="38100" dir="5400000">
                <a:prstClr val="black">
                  <a:alpha val="70000"/>
                </a:prstClr>
              </a:innerShdw>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defTabSz="457200" fontAlgn="base">
                <a:spcBef>
                  <a:spcPct val="0"/>
                </a:spcBef>
                <a:spcAft>
                  <a:spcPct val="0"/>
                </a:spcAft>
              </a:pPr>
              <a:r>
                <a:rPr lang="en-GB" sz="900" b="1" dirty="0">
                  <a:solidFill>
                    <a:srgbClr val="2E3192"/>
                  </a:solidFill>
                </a:rPr>
                <a:t>AKT</a:t>
              </a:r>
            </a:p>
          </p:txBody>
        </p:sp>
        <p:sp>
          <p:nvSpPr>
            <p:cNvPr id="75" name="Oval 74"/>
            <p:cNvSpPr/>
            <p:nvPr/>
          </p:nvSpPr>
          <p:spPr>
            <a:xfrm>
              <a:off x="7308622" y="5288478"/>
              <a:ext cx="355634" cy="355634"/>
            </a:xfrm>
            <a:prstGeom prst="ellipse">
              <a:avLst/>
            </a:prstGeom>
            <a:gradFill flip="none" rotWithShape="1">
              <a:gsLst>
                <a:gs pos="100000">
                  <a:schemeClr val="bg1">
                    <a:shade val="30000"/>
                    <a:satMod val="115000"/>
                  </a:schemeClr>
                </a:gs>
                <a:gs pos="50000">
                  <a:schemeClr val="bg1">
                    <a:shade val="67500"/>
                    <a:satMod val="115000"/>
                  </a:schemeClr>
                </a:gs>
                <a:gs pos="0">
                  <a:schemeClr val="bg1">
                    <a:shade val="100000"/>
                    <a:satMod val="115000"/>
                  </a:schemeClr>
                </a:gs>
              </a:gsLst>
              <a:path path="circle">
                <a:fillToRect l="50000" t="50000" r="50000" b="50000"/>
              </a:path>
              <a:tileRect/>
            </a:gradFill>
            <a:ln>
              <a:noFill/>
            </a:ln>
            <a:effectLst>
              <a:innerShdw blurRad="114300" dist="38100" dir="5400000">
                <a:prstClr val="black">
                  <a:alpha val="70000"/>
                </a:prstClr>
              </a:innerShdw>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defTabSz="457200" fontAlgn="base">
                <a:spcBef>
                  <a:spcPct val="0"/>
                </a:spcBef>
                <a:spcAft>
                  <a:spcPct val="0"/>
                </a:spcAft>
              </a:pPr>
              <a:endParaRPr lang="en-GB" sz="900" dirty="0">
                <a:solidFill>
                  <a:srgbClr val="2E3192"/>
                </a:solidFill>
              </a:endParaRPr>
            </a:p>
          </p:txBody>
        </p:sp>
        <p:sp>
          <p:nvSpPr>
            <p:cNvPr id="76" name="Oval 75"/>
            <p:cNvSpPr/>
            <p:nvPr/>
          </p:nvSpPr>
          <p:spPr>
            <a:xfrm>
              <a:off x="6148902" y="4186184"/>
              <a:ext cx="355634" cy="355634"/>
            </a:xfrm>
            <a:prstGeom prst="ellipse">
              <a:avLst/>
            </a:prstGeom>
            <a:gradFill flip="none" rotWithShape="1">
              <a:gsLst>
                <a:gs pos="100000">
                  <a:schemeClr val="bg1">
                    <a:shade val="30000"/>
                    <a:satMod val="115000"/>
                  </a:schemeClr>
                </a:gs>
                <a:gs pos="50000">
                  <a:schemeClr val="bg1">
                    <a:shade val="67500"/>
                    <a:satMod val="115000"/>
                  </a:schemeClr>
                </a:gs>
                <a:gs pos="0">
                  <a:schemeClr val="bg1">
                    <a:shade val="100000"/>
                    <a:satMod val="115000"/>
                  </a:schemeClr>
                </a:gs>
              </a:gsLst>
              <a:path path="circle">
                <a:fillToRect l="50000" t="50000" r="50000" b="50000"/>
              </a:path>
              <a:tileRect/>
            </a:gradFill>
            <a:ln>
              <a:noFill/>
            </a:ln>
            <a:effectLst>
              <a:innerShdw blurRad="114300" dist="38100" dir="5400000">
                <a:prstClr val="black">
                  <a:alpha val="70000"/>
                </a:prstClr>
              </a:innerShdw>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defTabSz="457200" fontAlgn="base">
                <a:spcBef>
                  <a:spcPct val="0"/>
                </a:spcBef>
                <a:spcAft>
                  <a:spcPct val="0"/>
                </a:spcAft>
              </a:pPr>
              <a:r>
                <a:rPr lang="en-GB" sz="900" b="1" dirty="0">
                  <a:solidFill>
                    <a:srgbClr val="2E3192"/>
                  </a:solidFill>
                </a:rPr>
                <a:t>RAF</a:t>
              </a:r>
            </a:p>
          </p:txBody>
        </p:sp>
        <p:sp>
          <p:nvSpPr>
            <p:cNvPr id="77" name="Oval 76"/>
            <p:cNvSpPr/>
            <p:nvPr/>
          </p:nvSpPr>
          <p:spPr>
            <a:xfrm>
              <a:off x="6129851" y="4737331"/>
              <a:ext cx="410013" cy="355634"/>
            </a:xfrm>
            <a:prstGeom prst="ellipse">
              <a:avLst/>
            </a:prstGeom>
            <a:gradFill flip="none" rotWithShape="1">
              <a:gsLst>
                <a:gs pos="100000">
                  <a:schemeClr val="bg1">
                    <a:shade val="30000"/>
                    <a:satMod val="115000"/>
                  </a:schemeClr>
                </a:gs>
                <a:gs pos="50000">
                  <a:schemeClr val="bg1">
                    <a:shade val="67500"/>
                    <a:satMod val="115000"/>
                  </a:schemeClr>
                </a:gs>
                <a:gs pos="0">
                  <a:schemeClr val="bg1">
                    <a:shade val="100000"/>
                    <a:satMod val="115000"/>
                  </a:schemeClr>
                </a:gs>
              </a:gsLst>
              <a:path path="circle">
                <a:fillToRect l="50000" t="50000" r="50000" b="50000"/>
              </a:path>
              <a:tileRect/>
            </a:gradFill>
            <a:ln>
              <a:noFill/>
            </a:ln>
            <a:effectLst>
              <a:innerShdw blurRad="114300" dist="38100" dir="5400000">
                <a:prstClr val="black">
                  <a:alpha val="70000"/>
                </a:prstClr>
              </a:innerShdw>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defTabSz="457200" fontAlgn="base">
                <a:spcBef>
                  <a:spcPct val="0"/>
                </a:spcBef>
                <a:spcAft>
                  <a:spcPct val="0"/>
                </a:spcAft>
              </a:pPr>
              <a:r>
                <a:rPr lang="en-GB" sz="900" b="1" dirty="0">
                  <a:solidFill>
                    <a:srgbClr val="2E3192"/>
                  </a:solidFill>
                </a:rPr>
                <a:t>MEK</a:t>
              </a:r>
            </a:p>
          </p:txBody>
        </p:sp>
        <p:sp>
          <p:nvSpPr>
            <p:cNvPr id="78" name="Rectangle 77"/>
            <p:cNvSpPr/>
            <p:nvPr/>
          </p:nvSpPr>
          <p:spPr>
            <a:xfrm>
              <a:off x="7238615" y="3685413"/>
              <a:ext cx="503664" cy="246221"/>
            </a:xfrm>
            <a:prstGeom prst="rect">
              <a:avLst/>
            </a:prstGeom>
          </p:spPr>
          <p:txBody>
            <a:bodyPr wrap="none">
              <a:spAutoFit/>
            </a:bodyPr>
            <a:lstStyle/>
            <a:p>
              <a:pPr defTabSz="457200" fontAlgn="base">
                <a:spcBef>
                  <a:spcPct val="0"/>
                </a:spcBef>
                <a:spcAft>
                  <a:spcPct val="0"/>
                </a:spcAft>
              </a:pPr>
              <a:r>
                <a:rPr lang="en-GB" sz="1000" b="1" dirty="0">
                  <a:solidFill>
                    <a:srgbClr val="2E3192"/>
                  </a:solidFill>
                </a:rPr>
                <a:t>P13K</a:t>
              </a:r>
            </a:p>
          </p:txBody>
        </p:sp>
        <p:sp>
          <p:nvSpPr>
            <p:cNvPr id="79" name="Rectangle 78"/>
            <p:cNvSpPr/>
            <p:nvPr/>
          </p:nvSpPr>
          <p:spPr>
            <a:xfrm>
              <a:off x="7243424" y="5359908"/>
              <a:ext cx="492443" cy="215444"/>
            </a:xfrm>
            <a:prstGeom prst="rect">
              <a:avLst/>
            </a:prstGeom>
          </p:spPr>
          <p:txBody>
            <a:bodyPr wrap="none">
              <a:spAutoFit/>
            </a:bodyPr>
            <a:lstStyle/>
            <a:p>
              <a:pPr defTabSz="457200" fontAlgn="base">
                <a:spcBef>
                  <a:spcPct val="0"/>
                </a:spcBef>
                <a:spcAft>
                  <a:spcPct val="0"/>
                </a:spcAft>
              </a:pPr>
              <a:r>
                <a:rPr lang="en-GB" sz="800" b="1" dirty="0">
                  <a:solidFill>
                    <a:srgbClr val="2E3192"/>
                  </a:solidFill>
                </a:rPr>
                <a:t>mTOR</a:t>
              </a:r>
            </a:p>
          </p:txBody>
        </p:sp>
        <p:cxnSp>
          <p:nvCxnSpPr>
            <p:cNvPr id="80" name="Straight Arrow Connector 79"/>
            <p:cNvCxnSpPr/>
            <p:nvPr/>
          </p:nvCxnSpPr>
          <p:spPr>
            <a:xfrm>
              <a:off x="6326719" y="4562461"/>
              <a:ext cx="0" cy="156224"/>
            </a:xfrm>
            <a:prstGeom prst="straightConnector1">
              <a:avLst/>
            </a:prstGeom>
            <a:noFill/>
            <a:ln w="31750" cap="flat">
              <a:solidFill>
                <a:srgbClr val="00BDEB"/>
              </a:solidFill>
              <a:prstDash val="solid"/>
              <a:miter lim="800000"/>
              <a:headEnd/>
              <a:tailEnd type="triangle"/>
            </a:ln>
            <a:extLst>
              <a:ext uri="{909E8E84-426E-40DD-AFC4-6F175D3DCCD1}">
                <a14:hiddenFill xmlns:a14="http://schemas.microsoft.com/office/drawing/2010/main">
                  <a:noFill/>
                </a14:hiddenFill>
              </a:ext>
            </a:extLst>
          </p:spPr>
        </p:cxnSp>
        <p:cxnSp>
          <p:nvCxnSpPr>
            <p:cNvPr id="81" name="Straight Arrow Connector 80"/>
            <p:cNvCxnSpPr/>
            <p:nvPr/>
          </p:nvCxnSpPr>
          <p:spPr>
            <a:xfrm>
              <a:off x="6326719" y="5114911"/>
              <a:ext cx="0" cy="156224"/>
            </a:xfrm>
            <a:prstGeom prst="straightConnector1">
              <a:avLst/>
            </a:prstGeom>
            <a:noFill/>
            <a:ln w="31750" cap="flat">
              <a:solidFill>
                <a:srgbClr val="00BDEB"/>
              </a:solidFill>
              <a:prstDash val="solid"/>
              <a:miter lim="800000"/>
              <a:headEnd/>
              <a:tailEnd type="triangle"/>
            </a:ln>
            <a:extLst>
              <a:ext uri="{909E8E84-426E-40DD-AFC4-6F175D3DCCD1}">
                <a14:hiddenFill xmlns:a14="http://schemas.microsoft.com/office/drawing/2010/main">
                  <a:noFill/>
                </a14:hiddenFill>
              </a:ext>
            </a:extLst>
          </p:spPr>
        </p:cxnSp>
        <p:cxnSp>
          <p:nvCxnSpPr>
            <p:cNvPr id="82" name="Straight Arrow Connector 81"/>
            <p:cNvCxnSpPr/>
            <p:nvPr/>
          </p:nvCxnSpPr>
          <p:spPr>
            <a:xfrm>
              <a:off x="7486439" y="4838686"/>
              <a:ext cx="0" cy="432449"/>
            </a:xfrm>
            <a:prstGeom prst="straightConnector1">
              <a:avLst/>
            </a:prstGeom>
            <a:noFill/>
            <a:ln w="31750" cap="flat">
              <a:solidFill>
                <a:srgbClr val="E8FF55"/>
              </a:solidFill>
              <a:prstDash val="solid"/>
              <a:miter lim="800000"/>
              <a:headEnd/>
              <a:tailEnd type="triangle"/>
            </a:ln>
            <a:extLst>
              <a:ext uri="{909E8E84-426E-40DD-AFC4-6F175D3DCCD1}">
                <a14:hiddenFill xmlns:a14="http://schemas.microsoft.com/office/drawing/2010/main">
                  <a:noFill/>
                </a14:hiddenFill>
              </a:ext>
            </a:extLst>
          </p:spPr>
        </p:cxnSp>
        <p:cxnSp>
          <p:nvCxnSpPr>
            <p:cNvPr id="83" name="Straight Arrow Connector 82"/>
            <p:cNvCxnSpPr/>
            <p:nvPr/>
          </p:nvCxnSpPr>
          <p:spPr>
            <a:xfrm>
              <a:off x="6326719" y="5669266"/>
              <a:ext cx="0" cy="156224"/>
            </a:xfrm>
            <a:prstGeom prst="straightConnector1">
              <a:avLst/>
            </a:prstGeom>
            <a:noFill/>
            <a:ln w="31750" cap="flat">
              <a:solidFill>
                <a:srgbClr val="00BDEB"/>
              </a:solidFill>
              <a:prstDash val="solid"/>
              <a:miter lim="800000"/>
              <a:headEnd/>
              <a:tailEnd type="triangle"/>
            </a:ln>
            <a:extLst>
              <a:ext uri="{909E8E84-426E-40DD-AFC4-6F175D3DCCD1}">
                <a14:hiddenFill xmlns:a14="http://schemas.microsoft.com/office/drawing/2010/main">
                  <a:noFill/>
                </a14:hiddenFill>
              </a:ext>
            </a:extLst>
          </p:spPr>
        </p:cxnSp>
        <p:cxnSp>
          <p:nvCxnSpPr>
            <p:cNvPr id="84" name="Straight Arrow Connector 83"/>
            <p:cNvCxnSpPr/>
            <p:nvPr/>
          </p:nvCxnSpPr>
          <p:spPr>
            <a:xfrm>
              <a:off x="7486439" y="5669266"/>
              <a:ext cx="0" cy="156224"/>
            </a:xfrm>
            <a:prstGeom prst="straightConnector1">
              <a:avLst/>
            </a:prstGeom>
            <a:noFill/>
            <a:ln w="31750" cap="flat">
              <a:solidFill>
                <a:srgbClr val="E8FF55"/>
              </a:solidFill>
              <a:prstDash val="solid"/>
              <a:miter lim="800000"/>
              <a:headEnd/>
              <a:tailEnd type="triangle"/>
            </a:ln>
            <a:extLst>
              <a:ext uri="{909E8E84-426E-40DD-AFC4-6F175D3DCCD1}">
                <a14:hiddenFill xmlns:a14="http://schemas.microsoft.com/office/drawing/2010/main">
                  <a:noFill/>
                </a14:hiddenFill>
              </a:ext>
            </a:extLst>
          </p:spPr>
        </p:cxnSp>
        <p:sp>
          <p:nvSpPr>
            <p:cNvPr id="85" name="TextBox 84"/>
            <p:cNvSpPr txBox="1"/>
            <p:nvPr/>
          </p:nvSpPr>
          <p:spPr>
            <a:xfrm>
              <a:off x="4827545" y="1570265"/>
              <a:ext cx="805858" cy="461665"/>
            </a:xfrm>
            <a:prstGeom prst="rect">
              <a:avLst/>
            </a:prstGeom>
            <a:noFill/>
          </p:spPr>
          <p:txBody>
            <a:bodyPr wrap="square" rtlCol="0">
              <a:spAutoFit/>
            </a:bodyPr>
            <a:lstStyle/>
            <a:p>
              <a:pPr algn="ctr" defTabSz="457200" fontAlgn="base">
                <a:spcBef>
                  <a:spcPct val="0"/>
                </a:spcBef>
                <a:spcAft>
                  <a:spcPct val="0"/>
                </a:spcAft>
              </a:pPr>
              <a:r>
                <a:rPr lang="en-GB" sz="1200" b="1" dirty="0">
                  <a:solidFill>
                    <a:srgbClr val="717073"/>
                  </a:solidFill>
                </a:rPr>
                <a:t>EGFR/</a:t>
              </a:r>
              <a:br>
                <a:rPr lang="en-GB" sz="1200" b="1" dirty="0">
                  <a:solidFill>
                    <a:srgbClr val="717073"/>
                  </a:solidFill>
                </a:rPr>
              </a:br>
              <a:r>
                <a:rPr lang="en-GB" sz="1200" b="1" dirty="0">
                  <a:solidFill>
                    <a:srgbClr val="717073"/>
                  </a:solidFill>
                </a:rPr>
                <a:t>HER2</a:t>
              </a:r>
            </a:p>
          </p:txBody>
        </p:sp>
        <p:sp>
          <p:nvSpPr>
            <p:cNvPr id="86" name="TextBox 85"/>
            <p:cNvSpPr txBox="1"/>
            <p:nvPr/>
          </p:nvSpPr>
          <p:spPr>
            <a:xfrm>
              <a:off x="6066429" y="1570265"/>
              <a:ext cx="805858" cy="461665"/>
            </a:xfrm>
            <a:prstGeom prst="rect">
              <a:avLst/>
            </a:prstGeom>
            <a:noFill/>
          </p:spPr>
          <p:txBody>
            <a:bodyPr wrap="square" rtlCol="0">
              <a:spAutoFit/>
            </a:bodyPr>
            <a:lstStyle/>
            <a:p>
              <a:pPr algn="ctr" defTabSz="457200" fontAlgn="base">
                <a:spcBef>
                  <a:spcPct val="0"/>
                </a:spcBef>
                <a:spcAft>
                  <a:spcPct val="0"/>
                </a:spcAft>
              </a:pPr>
              <a:r>
                <a:rPr lang="en-GB" sz="1200" b="1" dirty="0">
                  <a:solidFill>
                    <a:srgbClr val="717073"/>
                  </a:solidFill>
                </a:rPr>
                <a:t>HER2/</a:t>
              </a:r>
            </a:p>
            <a:p>
              <a:pPr algn="ctr" defTabSz="457200" fontAlgn="base">
                <a:spcBef>
                  <a:spcPct val="0"/>
                </a:spcBef>
                <a:spcAft>
                  <a:spcPct val="0"/>
                </a:spcAft>
              </a:pPr>
              <a:r>
                <a:rPr lang="en-GB" sz="1200" b="1" dirty="0">
                  <a:solidFill>
                    <a:srgbClr val="717073"/>
                  </a:solidFill>
                </a:rPr>
                <a:t>ErbB3</a:t>
              </a:r>
            </a:p>
          </p:txBody>
        </p:sp>
        <p:sp>
          <p:nvSpPr>
            <p:cNvPr id="87" name="TextBox 86"/>
            <p:cNvSpPr txBox="1"/>
            <p:nvPr/>
          </p:nvSpPr>
          <p:spPr>
            <a:xfrm>
              <a:off x="7179537" y="1570265"/>
              <a:ext cx="805858" cy="461665"/>
            </a:xfrm>
            <a:prstGeom prst="rect">
              <a:avLst/>
            </a:prstGeom>
            <a:noFill/>
          </p:spPr>
          <p:txBody>
            <a:bodyPr wrap="square" rtlCol="0">
              <a:spAutoFit/>
            </a:bodyPr>
            <a:lstStyle/>
            <a:p>
              <a:pPr algn="ctr" defTabSz="457200" fontAlgn="base">
                <a:spcBef>
                  <a:spcPct val="0"/>
                </a:spcBef>
                <a:spcAft>
                  <a:spcPct val="0"/>
                </a:spcAft>
              </a:pPr>
              <a:r>
                <a:rPr lang="en-GB" sz="1200" b="1" dirty="0">
                  <a:solidFill>
                    <a:srgbClr val="717073"/>
                  </a:solidFill>
                </a:rPr>
                <a:t>ErbB3/</a:t>
              </a:r>
            </a:p>
            <a:p>
              <a:pPr algn="ctr" defTabSz="457200" fontAlgn="base">
                <a:spcBef>
                  <a:spcPct val="0"/>
                </a:spcBef>
                <a:spcAft>
                  <a:spcPct val="0"/>
                </a:spcAft>
              </a:pPr>
              <a:r>
                <a:rPr lang="en-GB" sz="1200" b="1" dirty="0" smtClean="0">
                  <a:solidFill>
                    <a:srgbClr val="717073"/>
                  </a:solidFill>
                </a:rPr>
                <a:t>ErbB4</a:t>
              </a:r>
              <a:endParaRPr lang="en-GB" sz="1200" b="1" dirty="0">
                <a:solidFill>
                  <a:srgbClr val="717073"/>
                </a:solidFill>
              </a:endParaRPr>
            </a:p>
          </p:txBody>
        </p:sp>
        <p:sp>
          <p:nvSpPr>
            <p:cNvPr id="88" name="Rectangle 87"/>
            <p:cNvSpPr/>
            <p:nvPr/>
          </p:nvSpPr>
          <p:spPr>
            <a:xfrm>
              <a:off x="5936835" y="2409984"/>
              <a:ext cx="662362" cy="246221"/>
            </a:xfrm>
            <a:prstGeom prst="rect">
              <a:avLst/>
            </a:prstGeom>
          </p:spPr>
          <p:txBody>
            <a:bodyPr wrap="none">
              <a:spAutoFit/>
            </a:bodyPr>
            <a:lstStyle/>
            <a:p>
              <a:pPr algn="ctr" defTabSz="457200" fontAlgn="base">
                <a:spcBef>
                  <a:spcPct val="0"/>
                </a:spcBef>
                <a:spcAft>
                  <a:spcPct val="0"/>
                </a:spcAft>
              </a:pPr>
              <a:r>
                <a:rPr lang="en-US" sz="1000" b="1" dirty="0">
                  <a:solidFill>
                    <a:srgbClr val="717073"/>
                  </a:solidFill>
                </a:rPr>
                <a:t>Afatinib</a:t>
              </a:r>
              <a:endParaRPr lang="en-GB" sz="1000" b="1" dirty="0">
                <a:solidFill>
                  <a:srgbClr val="717073"/>
                </a:solidFill>
              </a:endParaRPr>
            </a:p>
          </p:txBody>
        </p:sp>
        <p:grpSp>
          <p:nvGrpSpPr>
            <p:cNvPr id="89" name="Group 88"/>
            <p:cNvGrpSpPr/>
            <p:nvPr/>
          </p:nvGrpSpPr>
          <p:grpSpPr>
            <a:xfrm>
              <a:off x="5295976" y="2503347"/>
              <a:ext cx="235192" cy="234730"/>
              <a:chOff x="5357192" y="2807574"/>
              <a:chExt cx="420071" cy="192801"/>
            </a:xfrm>
          </p:grpSpPr>
          <p:cxnSp>
            <p:nvCxnSpPr>
              <p:cNvPr id="100" name="Straight Connector 99"/>
              <p:cNvCxnSpPr/>
              <p:nvPr/>
            </p:nvCxnSpPr>
            <p:spPr>
              <a:xfrm>
                <a:off x="5357192" y="2895600"/>
                <a:ext cx="413715" cy="0"/>
              </a:xfrm>
              <a:prstGeom prst="line">
                <a:avLst/>
              </a:prstGeom>
              <a:ln w="19050">
                <a:solidFill>
                  <a:srgbClr val="717073"/>
                </a:solidFill>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cxnSp>
            <p:nvCxnSpPr>
              <p:cNvPr id="101" name="Straight Connector 100"/>
              <p:cNvCxnSpPr/>
              <p:nvPr/>
            </p:nvCxnSpPr>
            <p:spPr>
              <a:xfrm>
                <a:off x="5777263" y="2807574"/>
                <a:ext cx="0" cy="192801"/>
              </a:xfrm>
              <a:prstGeom prst="line">
                <a:avLst/>
              </a:prstGeom>
              <a:ln w="19050">
                <a:solidFill>
                  <a:srgbClr val="717073"/>
                </a:solidFill>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grpSp>
        <p:grpSp>
          <p:nvGrpSpPr>
            <p:cNvPr id="90" name="Group 89"/>
            <p:cNvGrpSpPr/>
            <p:nvPr/>
          </p:nvGrpSpPr>
          <p:grpSpPr>
            <a:xfrm rot="10800000">
              <a:off x="5841366" y="2503347"/>
              <a:ext cx="855661" cy="234730"/>
              <a:chOff x="4620358" y="2807574"/>
              <a:chExt cx="1156905" cy="192801"/>
            </a:xfrm>
          </p:grpSpPr>
          <p:cxnSp>
            <p:nvCxnSpPr>
              <p:cNvPr id="97" name="Straight Connector 96"/>
              <p:cNvCxnSpPr/>
              <p:nvPr/>
            </p:nvCxnSpPr>
            <p:spPr>
              <a:xfrm rot="10800000" flipH="1">
                <a:off x="4620358" y="2895600"/>
                <a:ext cx="1150546" cy="0"/>
              </a:xfrm>
              <a:prstGeom prst="line">
                <a:avLst/>
              </a:prstGeom>
              <a:ln w="19050">
                <a:solidFill>
                  <a:srgbClr val="717073"/>
                </a:solidFill>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cxnSp>
            <p:nvCxnSpPr>
              <p:cNvPr id="98" name="Straight Connector 97"/>
              <p:cNvCxnSpPr/>
              <p:nvPr/>
            </p:nvCxnSpPr>
            <p:spPr>
              <a:xfrm>
                <a:off x="5777263" y="2807574"/>
                <a:ext cx="0" cy="192801"/>
              </a:xfrm>
              <a:prstGeom prst="line">
                <a:avLst/>
              </a:prstGeom>
              <a:ln w="19050">
                <a:solidFill>
                  <a:srgbClr val="717073"/>
                </a:solidFill>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cxnSp>
            <p:nvCxnSpPr>
              <p:cNvPr id="99" name="Straight Connector 98"/>
              <p:cNvCxnSpPr/>
              <p:nvPr/>
            </p:nvCxnSpPr>
            <p:spPr>
              <a:xfrm>
                <a:off x="4620421" y="2807574"/>
                <a:ext cx="0" cy="192801"/>
              </a:xfrm>
              <a:prstGeom prst="line">
                <a:avLst/>
              </a:prstGeom>
              <a:ln w="19050">
                <a:solidFill>
                  <a:srgbClr val="717073"/>
                </a:solidFill>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grpSp>
        <p:sp>
          <p:nvSpPr>
            <p:cNvPr id="91" name="Rectangle 90"/>
            <p:cNvSpPr/>
            <p:nvPr/>
          </p:nvSpPr>
          <p:spPr>
            <a:xfrm>
              <a:off x="4661324" y="2409984"/>
              <a:ext cx="704039" cy="400110"/>
            </a:xfrm>
            <a:prstGeom prst="rect">
              <a:avLst/>
            </a:prstGeom>
          </p:spPr>
          <p:txBody>
            <a:bodyPr wrap="none">
              <a:spAutoFit/>
            </a:bodyPr>
            <a:lstStyle/>
            <a:p>
              <a:pPr algn="ctr" defTabSz="457200" fontAlgn="base">
                <a:spcBef>
                  <a:spcPct val="0"/>
                </a:spcBef>
                <a:spcAft>
                  <a:spcPct val="0"/>
                </a:spcAft>
              </a:pPr>
              <a:r>
                <a:rPr lang="en-US" sz="1000" b="1" dirty="0">
                  <a:solidFill>
                    <a:srgbClr val="717073"/>
                  </a:solidFill>
                </a:rPr>
                <a:t>Gefitinib</a:t>
              </a:r>
            </a:p>
            <a:p>
              <a:pPr algn="ctr" defTabSz="457200" fontAlgn="base">
                <a:spcBef>
                  <a:spcPct val="0"/>
                </a:spcBef>
                <a:spcAft>
                  <a:spcPct val="0"/>
                </a:spcAft>
              </a:pPr>
              <a:r>
                <a:rPr lang="en-US" sz="1000" b="1" dirty="0">
                  <a:solidFill>
                    <a:srgbClr val="717073"/>
                  </a:solidFill>
                </a:rPr>
                <a:t>Erlotinib</a:t>
              </a:r>
              <a:endParaRPr lang="en-GB" sz="1000" b="1" dirty="0">
                <a:solidFill>
                  <a:srgbClr val="717073"/>
                </a:solidFill>
              </a:endParaRPr>
            </a:p>
          </p:txBody>
        </p:sp>
        <p:grpSp>
          <p:nvGrpSpPr>
            <p:cNvPr id="92" name="Group 91"/>
            <p:cNvGrpSpPr/>
            <p:nvPr/>
          </p:nvGrpSpPr>
          <p:grpSpPr>
            <a:xfrm rot="10800000">
              <a:off x="7002145" y="2503347"/>
              <a:ext cx="832485" cy="234730"/>
              <a:chOff x="4620358" y="2807574"/>
              <a:chExt cx="1156905" cy="192801"/>
            </a:xfrm>
          </p:grpSpPr>
          <p:cxnSp>
            <p:nvCxnSpPr>
              <p:cNvPr id="94" name="Straight Connector 93"/>
              <p:cNvCxnSpPr/>
              <p:nvPr/>
            </p:nvCxnSpPr>
            <p:spPr>
              <a:xfrm rot="10800000" flipH="1">
                <a:off x="4620358" y="2895600"/>
                <a:ext cx="1150546" cy="0"/>
              </a:xfrm>
              <a:prstGeom prst="line">
                <a:avLst/>
              </a:prstGeom>
              <a:ln w="19050">
                <a:solidFill>
                  <a:srgbClr val="717073"/>
                </a:solidFill>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cxnSp>
            <p:nvCxnSpPr>
              <p:cNvPr id="95" name="Straight Connector 94"/>
              <p:cNvCxnSpPr/>
              <p:nvPr/>
            </p:nvCxnSpPr>
            <p:spPr>
              <a:xfrm>
                <a:off x="5777263" y="2807574"/>
                <a:ext cx="0" cy="192801"/>
              </a:xfrm>
              <a:prstGeom prst="line">
                <a:avLst/>
              </a:prstGeom>
              <a:ln w="19050">
                <a:solidFill>
                  <a:srgbClr val="717073"/>
                </a:solidFill>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cxnSp>
            <p:nvCxnSpPr>
              <p:cNvPr id="96" name="Straight Connector 95"/>
              <p:cNvCxnSpPr/>
              <p:nvPr/>
            </p:nvCxnSpPr>
            <p:spPr>
              <a:xfrm>
                <a:off x="4620421" y="2807574"/>
                <a:ext cx="0" cy="192801"/>
              </a:xfrm>
              <a:prstGeom prst="line">
                <a:avLst/>
              </a:prstGeom>
              <a:ln w="19050">
                <a:solidFill>
                  <a:srgbClr val="717073"/>
                </a:solidFill>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grpSp>
      </p:grpSp>
      <p:sp>
        <p:nvSpPr>
          <p:cNvPr id="12" name="Rectangle 11"/>
          <p:cNvSpPr/>
          <p:nvPr/>
        </p:nvSpPr>
        <p:spPr>
          <a:xfrm>
            <a:off x="208006" y="4892461"/>
            <a:ext cx="6089339" cy="1782539"/>
          </a:xfrm>
          <a:prstGeom prst="rect">
            <a:avLst/>
          </a:prstGeom>
        </p:spPr>
        <p:txBody>
          <a:bodyPr wrap="square" lIns="0" tIns="0" rIns="0" bIns="0" anchor="b" anchorCtr="0">
            <a:spAutoFit/>
          </a:bodyPr>
          <a:lstStyle/>
          <a:p>
            <a:pPr marL="60325" lvl="0">
              <a:spcBef>
                <a:spcPts val="400"/>
              </a:spcBef>
            </a:pPr>
            <a:r>
              <a:rPr lang="en-US" sz="1200" dirty="0"/>
              <a:t>EGFR = epidermal growth factor receptor; HER2 = human epidermal growth factor receptor-2; HER4 </a:t>
            </a:r>
            <a:r>
              <a:rPr lang="en-US" sz="1200" dirty="0" smtClean="0"/>
              <a:t>= </a:t>
            </a:r>
            <a:r>
              <a:rPr lang="en-US" sz="1200" dirty="0"/>
              <a:t>human epidermal growth factor receptor-4; ICH = </a:t>
            </a:r>
            <a:r>
              <a:rPr lang="en-GB" sz="1200" dirty="0"/>
              <a:t>International Conference on Harmonisation of Technical Requirements for Registration of Pharmaceuticals for Human </a:t>
            </a:r>
            <a:r>
              <a:rPr lang="en-GB" sz="1200" dirty="0" smtClean="0"/>
              <a:t>Use.</a:t>
            </a:r>
            <a:endParaRPr lang="en-US" sz="1200" dirty="0"/>
          </a:p>
          <a:p>
            <a:pPr>
              <a:spcBef>
                <a:spcPts val="400"/>
              </a:spcBef>
            </a:pPr>
            <a:r>
              <a:rPr lang="en-US" sz="1200" baseline="30000" dirty="0" smtClean="0"/>
              <a:t>a</a:t>
            </a:r>
            <a:r>
              <a:rPr lang="en-US" sz="1200" dirty="0" smtClean="0"/>
              <a:t>Indications </a:t>
            </a:r>
            <a:r>
              <a:rPr lang="en-US" sz="1200" dirty="0"/>
              <a:t>differ between </a:t>
            </a:r>
            <a:r>
              <a:rPr lang="en-US" sz="1200" dirty="0" smtClean="0"/>
              <a:t>countries. </a:t>
            </a:r>
            <a:endParaRPr lang="en-GB" sz="1200" dirty="0">
              <a:cs typeface="Arial" charset="0"/>
            </a:endParaRPr>
          </a:p>
          <a:p>
            <a:pPr marL="60325" lvl="0">
              <a:spcBef>
                <a:spcPts val="300"/>
              </a:spcBef>
            </a:pPr>
            <a:r>
              <a:rPr lang="en-GB" sz="1000" dirty="0">
                <a:cs typeface="Arial" charset="0"/>
              </a:rPr>
              <a:t>1. Li </a:t>
            </a:r>
            <a:r>
              <a:rPr lang="en-GB" sz="1000" dirty="0" smtClean="0">
                <a:cs typeface="Arial" charset="0"/>
              </a:rPr>
              <a:t>et </a:t>
            </a:r>
            <a:r>
              <a:rPr lang="en-GB" sz="1000" dirty="0">
                <a:cs typeface="Arial" charset="0"/>
              </a:rPr>
              <a:t>al. </a:t>
            </a:r>
            <a:r>
              <a:rPr lang="en-GB" sz="1000" i="1" dirty="0" smtClean="0">
                <a:cs typeface="Arial" charset="0"/>
              </a:rPr>
              <a:t>Oncogene.</a:t>
            </a:r>
            <a:r>
              <a:rPr lang="en-GB" sz="1000" dirty="0" smtClean="0">
                <a:cs typeface="Arial" charset="0"/>
              </a:rPr>
              <a:t> 2008;27:4702.</a:t>
            </a:r>
          </a:p>
          <a:p>
            <a:pPr marL="60325" lvl="0"/>
            <a:r>
              <a:rPr lang="en-GB" sz="1000" dirty="0" smtClean="0">
                <a:cs typeface="Arial" charset="0"/>
              </a:rPr>
              <a:t>2</a:t>
            </a:r>
            <a:r>
              <a:rPr lang="en-GB" sz="1000" dirty="0">
                <a:cs typeface="Arial" charset="0"/>
              </a:rPr>
              <a:t>. Solca </a:t>
            </a:r>
            <a:r>
              <a:rPr lang="en-GB" sz="1000" dirty="0" smtClean="0">
                <a:cs typeface="Arial" charset="0"/>
              </a:rPr>
              <a:t>et </a:t>
            </a:r>
            <a:r>
              <a:rPr lang="en-GB" sz="1000" dirty="0">
                <a:cs typeface="Arial" charset="0"/>
              </a:rPr>
              <a:t>al. </a:t>
            </a:r>
            <a:r>
              <a:rPr lang="en-US" sz="1000" i="1" dirty="0"/>
              <a:t>J Pharmacol Exp </a:t>
            </a:r>
            <a:r>
              <a:rPr lang="en-US" sz="1000" i="1" dirty="0" smtClean="0"/>
              <a:t>Ther. </a:t>
            </a:r>
            <a:r>
              <a:rPr lang="en-US" sz="1000" dirty="0" smtClean="0"/>
              <a:t>2012;343:342. </a:t>
            </a:r>
          </a:p>
          <a:p>
            <a:pPr marL="60325" lvl="0"/>
            <a:r>
              <a:rPr lang="en-GB" sz="1000" dirty="0" smtClean="0"/>
              <a:t>3</a:t>
            </a:r>
            <a:r>
              <a:rPr lang="en-GB" sz="1000" dirty="0"/>
              <a:t>. Gilotrif </a:t>
            </a:r>
            <a:r>
              <a:rPr lang="en-GB" sz="1000" dirty="0" smtClean="0"/>
              <a:t>Prescribing Information 2013. </a:t>
            </a:r>
          </a:p>
          <a:p>
            <a:pPr marL="60325" lvl="0"/>
            <a:r>
              <a:rPr lang="en-GB" sz="1000" dirty="0" smtClean="0"/>
              <a:t>4</a:t>
            </a:r>
            <a:r>
              <a:rPr lang="en-GB" sz="1000" dirty="0"/>
              <a:t>. Giotrif EPAR </a:t>
            </a:r>
            <a:r>
              <a:rPr lang="en-GB" sz="1000" dirty="0" smtClean="0"/>
              <a:t>Assessment EMA </a:t>
            </a:r>
            <a:r>
              <a:rPr lang="en-GB" sz="1000" dirty="0"/>
              <a:t>2013. </a:t>
            </a:r>
            <a:endParaRPr lang="en-GB" sz="1000" dirty="0" smtClean="0"/>
          </a:p>
          <a:p>
            <a:pPr marL="60325" lvl="0"/>
            <a:r>
              <a:rPr lang="en-GB" sz="1000" dirty="0" smtClean="0"/>
              <a:t>5</a:t>
            </a:r>
            <a:r>
              <a:rPr lang="en-GB" sz="1000" dirty="0"/>
              <a:t>. PMDA Japan </a:t>
            </a:r>
            <a:r>
              <a:rPr lang="en-GB" sz="1000" dirty="0" smtClean="0"/>
              <a:t>New Drug Approvals 2013.</a:t>
            </a:r>
          </a:p>
        </p:txBody>
      </p:sp>
    </p:spTree>
    <p:extLst>
      <p:ext uri="{BB962C8B-B14F-4D97-AF65-F5344CB8AC3E}">
        <p14:creationId xmlns:p14="http://schemas.microsoft.com/office/powerpoint/2010/main" val="8294954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itle 1"/>
          <p:cNvSpPr>
            <a:spLocks noGrp="1"/>
          </p:cNvSpPr>
          <p:nvPr>
            <p:ph type="title"/>
          </p:nvPr>
        </p:nvSpPr>
        <p:spPr/>
        <p:txBody>
          <a:bodyPr/>
          <a:lstStyle/>
          <a:p>
            <a:r>
              <a:rPr lang="en-GB" noProof="0" dirty="0" smtClean="0"/>
              <a:t>LUX-Lung 8: Study </a:t>
            </a:r>
            <a:r>
              <a:rPr lang="en-GB" dirty="0" smtClean="0"/>
              <a:t>D</a:t>
            </a:r>
            <a:r>
              <a:rPr lang="en-GB" noProof="0" dirty="0" smtClean="0"/>
              <a:t>esign</a:t>
            </a:r>
            <a:endParaRPr lang="en-GB" noProof="0" dirty="0"/>
          </a:p>
        </p:txBody>
      </p:sp>
      <p:sp>
        <p:nvSpPr>
          <p:cNvPr id="6" name="Text Placeholder 5"/>
          <p:cNvSpPr>
            <a:spLocks noGrp="1"/>
          </p:cNvSpPr>
          <p:nvPr>
            <p:ph type="body" sz="quarter" idx="4294967295"/>
          </p:nvPr>
        </p:nvSpPr>
        <p:spPr>
          <a:xfrm>
            <a:off x="142606" y="5537991"/>
            <a:ext cx="6978650" cy="1133900"/>
          </a:xfrm>
        </p:spPr>
        <p:txBody>
          <a:bodyPr lIns="0" tIns="0" rIns="0" bIns="0" anchor="b"/>
          <a:lstStyle/>
          <a:p>
            <a:pPr marL="0" indent="0">
              <a:spcBef>
                <a:spcPts val="0"/>
              </a:spcBef>
              <a:buNone/>
            </a:pPr>
            <a:r>
              <a:rPr lang="en-GB" sz="1200" baseline="30000" dirty="0" smtClean="0">
                <a:solidFill>
                  <a:schemeClr val="tx1"/>
                </a:solidFill>
              </a:rPr>
              <a:t>a</a:t>
            </a:r>
            <a:r>
              <a:rPr lang="en-GB" sz="1200" dirty="0" smtClean="0">
                <a:solidFill>
                  <a:schemeClr val="tx1"/>
                </a:solidFill>
              </a:rPr>
              <a:t>American </a:t>
            </a:r>
            <a:r>
              <a:rPr lang="en-GB" sz="1200" dirty="0">
                <a:solidFill>
                  <a:schemeClr val="tx1"/>
                </a:solidFill>
              </a:rPr>
              <a:t>Joint Committee on Cancer </a:t>
            </a:r>
            <a:r>
              <a:rPr lang="en-GB" sz="1200" dirty="0" smtClean="0">
                <a:solidFill>
                  <a:schemeClr val="tx1"/>
                </a:solidFill>
              </a:rPr>
              <a:t>Staging Manual, 7th edition.</a:t>
            </a:r>
            <a:endParaRPr lang="en-GB" sz="1200" dirty="0">
              <a:solidFill>
                <a:schemeClr val="tx1"/>
              </a:solidFill>
            </a:endParaRPr>
          </a:p>
          <a:p>
            <a:pPr marL="0" indent="0">
              <a:spcBef>
                <a:spcPts val="0"/>
              </a:spcBef>
              <a:buNone/>
            </a:pPr>
            <a:r>
              <a:rPr lang="en-US" sz="1200" baseline="30000" dirty="0" smtClean="0">
                <a:solidFill>
                  <a:schemeClr val="tx1"/>
                </a:solidFill>
              </a:rPr>
              <a:t>b</a:t>
            </a:r>
            <a:r>
              <a:rPr lang="en-US" sz="1200" dirty="0" smtClean="0">
                <a:solidFill>
                  <a:schemeClr val="tx1"/>
                </a:solidFill>
              </a:rPr>
              <a:t>As determined by the investigator, tumours with mixed histology allowed.</a:t>
            </a:r>
          </a:p>
          <a:p>
            <a:pPr marL="60325" indent="-60325">
              <a:spcBef>
                <a:spcPts val="0"/>
              </a:spcBef>
              <a:buNone/>
            </a:pPr>
            <a:r>
              <a:rPr lang="en-US" sz="1200" baseline="30000" dirty="0">
                <a:solidFill>
                  <a:schemeClr val="tx1"/>
                </a:solidFill>
              </a:rPr>
              <a:t>c</a:t>
            </a:r>
            <a:r>
              <a:rPr lang="en-GB" sz="1200" dirty="0" smtClean="0">
                <a:solidFill>
                  <a:schemeClr val="tx1"/>
                </a:solidFill>
              </a:rPr>
              <a:t>Patients progressing within 6 months of receiving adjuvant/neoadjuvant chemo/chemoradiotherapy were allowed (as long as ≥4 cycles criterion was met).</a:t>
            </a:r>
          </a:p>
          <a:p>
            <a:pPr marL="60325" indent="-60325">
              <a:spcBef>
                <a:spcPts val="0"/>
              </a:spcBef>
              <a:buNone/>
            </a:pPr>
            <a:r>
              <a:rPr lang="en-GB" sz="1200" baseline="30000" dirty="0">
                <a:solidFill>
                  <a:schemeClr val="tx1"/>
                </a:solidFill>
              </a:rPr>
              <a:t>d</a:t>
            </a:r>
            <a:r>
              <a:rPr lang="en-GB" sz="1200" dirty="0" smtClean="0">
                <a:solidFill>
                  <a:schemeClr val="tx1"/>
                </a:solidFill>
              </a:rPr>
              <a:t>Dose escalation to 50 mg at cycle 2 for patients meeting adverse event criteria.</a:t>
            </a:r>
          </a:p>
          <a:p>
            <a:pPr marL="60325" indent="-4763">
              <a:spcBef>
                <a:spcPts val="0"/>
              </a:spcBef>
              <a:buNone/>
            </a:pPr>
            <a:r>
              <a:rPr lang="en-GB" sz="1200" dirty="0" smtClean="0">
                <a:solidFill>
                  <a:schemeClr val="tx1"/>
                </a:solidFill>
              </a:rPr>
              <a:t>ECOG = Eastern Cooperative Oncology Group; PS = performance status; AE = adverse events; </a:t>
            </a:r>
            <a:br>
              <a:rPr lang="en-GB" sz="1200" dirty="0" smtClean="0">
                <a:solidFill>
                  <a:schemeClr val="tx1"/>
                </a:solidFill>
              </a:rPr>
            </a:br>
            <a:r>
              <a:rPr lang="en-GB" sz="1200" dirty="0" smtClean="0">
                <a:solidFill>
                  <a:schemeClr val="tx1"/>
                </a:solidFill>
              </a:rPr>
              <a:t>PD = progressive disease; TKI = tyrosine kinase inhibitor.</a:t>
            </a:r>
          </a:p>
          <a:p>
            <a:pPr marL="60325" indent="0">
              <a:spcBef>
                <a:spcPts val="300"/>
              </a:spcBef>
              <a:buNone/>
            </a:pPr>
            <a:r>
              <a:rPr lang="en-GB" sz="1000" dirty="0" smtClean="0">
                <a:solidFill>
                  <a:schemeClr val="tx1"/>
                </a:solidFill>
              </a:rPr>
              <a:t>Goss et al. ESMO 2014. Abstract 12220.</a:t>
            </a:r>
            <a:endParaRPr lang="en-GB" sz="1000" dirty="0">
              <a:solidFill>
                <a:schemeClr val="tx1"/>
              </a:solidFill>
            </a:endParaRPr>
          </a:p>
        </p:txBody>
      </p:sp>
      <p:cxnSp>
        <p:nvCxnSpPr>
          <p:cNvPr id="20" name="Straight Arrow Connector 19"/>
          <p:cNvCxnSpPr/>
          <p:nvPr/>
        </p:nvCxnSpPr>
        <p:spPr>
          <a:xfrm>
            <a:off x="3082233" y="2479876"/>
            <a:ext cx="588098" cy="1"/>
          </a:xfrm>
          <a:prstGeom prst="straightConnector1">
            <a:avLst/>
          </a:prstGeom>
          <a:ln w="38100">
            <a:solidFill>
              <a:srgbClr val="717073"/>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23" name="Elbow Connector 22"/>
          <p:cNvCxnSpPr/>
          <p:nvPr/>
        </p:nvCxnSpPr>
        <p:spPr>
          <a:xfrm flipV="1">
            <a:off x="4212538" y="1907419"/>
            <a:ext cx="648224" cy="565600"/>
          </a:xfrm>
          <a:prstGeom prst="bentConnector3">
            <a:avLst/>
          </a:prstGeom>
          <a:ln w="38100">
            <a:solidFill>
              <a:srgbClr val="717073"/>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24" name="Elbow Connector 23"/>
          <p:cNvCxnSpPr/>
          <p:nvPr/>
        </p:nvCxnSpPr>
        <p:spPr>
          <a:xfrm>
            <a:off x="4212538" y="2473019"/>
            <a:ext cx="648224" cy="561285"/>
          </a:xfrm>
          <a:prstGeom prst="bentConnector3">
            <a:avLst/>
          </a:prstGeom>
          <a:ln w="38100">
            <a:solidFill>
              <a:srgbClr val="717073"/>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13" name="Straight Arrow Connector 12"/>
          <p:cNvCxnSpPr/>
          <p:nvPr/>
        </p:nvCxnSpPr>
        <p:spPr>
          <a:xfrm flipV="1">
            <a:off x="6284640" y="3157339"/>
            <a:ext cx="592198" cy="13381"/>
          </a:xfrm>
          <a:prstGeom prst="straightConnector1">
            <a:avLst/>
          </a:prstGeom>
          <a:ln w="38100">
            <a:solidFill>
              <a:srgbClr val="717073"/>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16" name="Straight Arrow Connector 15"/>
          <p:cNvCxnSpPr/>
          <p:nvPr/>
        </p:nvCxnSpPr>
        <p:spPr>
          <a:xfrm>
            <a:off x="6294165" y="1790723"/>
            <a:ext cx="592198" cy="0"/>
          </a:xfrm>
          <a:prstGeom prst="straightConnector1">
            <a:avLst/>
          </a:prstGeom>
          <a:ln w="38100">
            <a:solidFill>
              <a:srgbClr val="717073"/>
            </a:solidFill>
            <a:tailEnd type="triangle" w="lg" len="lg"/>
          </a:ln>
          <a:effectLst/>
        </p:spPr>
        <p:style>
          <a:lnRef idx="2">
            <a:schemeClr val="accent1"/>
          </a:lnRef>
          <a:fillRef idx="0">
            <a:schemeClr val="accent1"/>
          </a:fillRef>
          <a:effectRef idx="1">
            <a:schemeClr val="accent1"/>
          </a:effectRef>
          <a:fontRef idx="minor">
            <a:schemeClr val="tx1"/>
          </a:fontRef>
        </p:style>
      </p:cxnSp>
      <p:sp>
        <p:nvSpPr>
          <p:cNvPr id="17422" name="AutoShape 17"/>
          <p:cNvSpPr>
            <a:spLocks noChangeArrowheads="1"/>
          </p:cNvSpPr>
          <p:nvPr/>
        </p:nvSpPr>
        <p:spPr bwMode="blackWhite">
          <a:xfrm>
            <a:off x="334328" y="1324107"/>
            <a:ext cx="2747905" cy="1802440"/>
          </a:xfrm>
          <a:prstGeom prst="roundRect">
            <a:avLst>
              <a:gd name="adj" fmla="val 11509"/>
            </a:avLst>
          </a:prstGeom>
          <a:solidFill>
            <a:schemeClr val="bg1">
              <a:lumMod val="95000"/>
            </a:schemeClr>
          </a:solidFill>
          <a:ln w="38100" algn="ctr">
            <a:noFill/>
            <a:round/>
            <a:headEnd/>
            <a:tailEnd/>
          </a:ln>
        </p:spPr>
        <p:txBody>
          <a:bodyPr wrap="square" tIns="91440" bIns="109728" anchor="ctr">
            <a:spAutoFit/>
          </a:bodyPr>
          <a:lstStyle/>
          <a:p>
            <a:pPr defTabSz="457200" fontAlgn="base">
              <a:spcBef>
                <a:spcPct val="0"/>
              </a:spcBef>
              <a:spcAft>
                <a:spcPts val="300"/>
              </a:spcAft>
              <a:defRPr/>
            </a:pPr>
            <a:r>
              <a:rPr lang="en-US" sz="1200" dirty="0" smtClean="0"/>
              <a:t>Advanced NSCLC </a:t>
            </a:r>
          </a:p>
          <a:p>
            <a:pPr defTabSz="457200" fontAlgn="base">
              <a:spcBef>
                <a:spcPct val="0"/>
              </a:spcBef>
              <a:spcAft>
                <a:spcPts val="300"/>
              </a:spcAft>
              <a:defRPr/>
            </a:pPr>
            <a:r>
              <a:rPr lang="en-US" sz="1200" dirty="0" smtClean="0"/>
              <a:t>(Stage IIIB/IV)</a:t>
            </a:r>
            <a:r>
              <a:rPr lang="en-GB" sz="1200" kern="0" baseline="30000" dirty="0"/>
              <a:t>a</a:t>
            </a:r>
            <a:endParaRPr lang="en-GB" sz="1200" kern="0" baseline="30000" dirty="0" smtClean="0"/>
          </a:p>
          <a:p>
            <a:pPr defTabSz="457200" fontAlgn="base">
              <a:spcBef>
                <a:spcPct val="0"/>
              </a:spcBef>
              <a:spcAft>
                <a:spcPts val="300"/>
              </a:spcAft>
              <a:defRPr/>
            </a:pPr>
            <a:r>
              <a:rPr lang="en-GB" sz="1200" kern="0" dirty="0" smtClean="0"/>
              <a:t>Squamous histology</a:t>
            </a:r>
            <a:r>
              <a:rPr lang="en-GB" sz="1200" kern="0" baseline="30000" dirty="0"/>
              <a:t>b</a:t>
            </a:r>
            <a:endParaRPr lang="en-GB" sz="1200" kern="0" baseline="30000" dirty="0" smtClean="0"/>
          </a:p>
          <a:p>
            <a:pPr defTabSz="457200" fontAlgn="base">
              <a:spcBef>
                <a:spcPct val="0"/>
              </a:spcBef>
              <a:spcAft>
                <a:spcPts val="300"/>
              </a:spcAft>
              <a:defRPr/>
            </a:pPr>
            <a:r>
              <a:rPr lang="en-GB" sz="1200" kern="0" dirty="0" smtClean="0"/>
              <a:t>≥4 cycles of a first-line platinum doublet</a:t>
            </a:r>
            <a:r>
              <a:rPr lang="en-GB" sz="1200" kern="0" baseline="30000" dirty="0"/>
              <a:t>c</a:t>
            </a:r>
            <a:endParaRPr lang="en-GB" sz="1200" kern="0" dirty="0" smtClean="0"/>
          </a:p>
          <a:p>
            <a:pPr defTabSz="457200" fontAlgn="base">
              <a:spcBef>
                <a:spcPct val="0"/>
              </a:spcBef>
              <a:spcAft>
                <a:spcPts val="300"/>
              </a:spcAft>
              <a:defRPr/>
            </a:pPr>
            <a:r>
              <a:rPr lang="en-GB" sz="1200" kern="0" dirty="0" smtClean="0"/>
              <a:t>ECOG PS 0–1</a:t>
            </a:r>
          </a:p>
          <a:p>
            <a:pPr defTabSz="457200" fontAlgn="base">
              <a:spcBef>
                <a:spcPct val="0"/>
              </a:spcBef>
              <a:spcAft>
                <a:spcPts val="300"/>
              </a:spcAft>
              <a:defRPr/>
            </a:pPr>
            <a:r>
              <a:rPr lang="en-GB" sz="1200" kern="0" dirty="0" smtClean="0"/>
              <a:t>Adequate organ function</a:t>
            </a:r>
            <a:endParaRPr lang="en-GB" sz="1200" kern="0" dirty="0"/>
          </a:p>
        </p:txBody>
      </p:sp>
      <p:sp>
        <p:nvSpPr>
          <p:cNvPr id="46095" name="AutoShape 20"/>
          <p:cNvSpPr>
            <a:spLocks noChangeArrowheads="1"/>
          </p:cNvSpPr>
          <p:nvPr/>
        </p:nvSpPr>
        <p:spPr bwMode="ltGray">
          <a:xfrm>
            <a:off x="4859599" y="1355414"/>
            <a:ext cx="1672691" cy="870619"/>
          </a:xfrm>
          <a:prstGeom prst="roundRect">
            <a:avLst>
              <a:gd name="adj" fmla="val 16667"/>
            </a:avLst>
          </a:prstGeom>
          <a:solidFill>
            <a:schemeClr val="accent1"/>
          </a:solidFill>
          <a:ln w="38100" algn="ctr">
            <a:noFill/>
            <a:round/>
            <a:headEnd/>
            <a:tailEnd/>
          </a:ln>
        </p:spPr>
        <p:txBody>
          <a:bodyPr wrap="none" anchor="ctr"/>
          <a:lstStyle/>
          <a:p>
            <a:pPr algn="ctr" defTabSz="457200" fontAlgn="base">
              <a:spcBef>
                <a:spcPct val="0"/>
              </a:spcBef>
              <a:spcAft>
                <a:spcPct val="0"/>
              </a:spcAft>
            </a:pPr>
            <a:r>
              <a:rPr lang="en-US" sz="1400" dirty="0">
                <a:solidFill>
                  <a:prstClr val="white"/>
                </a:solidFill>
              </a:rPr>
              <a:t>A</a:t>
            </a:r>
            <a:r>
              <a:rPr lang="en-US" sz="1400" dirty="0" smtClean="0">
                <a:solidFill>
                  <a:prstClr val="white"/>
                </a:solidFill>
              </a:rPr>
              <a:t>fatinib</a:t>
            </a:r>
            <a:endParaRPr lang="en-US" sz="1400" dirty="0">
              <a:solidFill>
                <a:prstClr val="white"/>
              </a:solidFill>
            </a:endParaRPr>
          </a:p>
          <a:p>
            <a:pPr algn="ctr" defTabSz="457200" fontAlgn="base">
              <a:spcBef>
                <a:spcPct val="0"/>
              </a:spcBef>
              <a:spcAft>
                <a:spcPct val="0"/>
              </a:spcAft>
            </a:pPr>
            <a:r>
              <a:rPr lang="en-US" sz="1400" dirty="0">
                <a:solidFill>
                  <a:prstClr val="white"/>
                </a:solidFill>
              </a:rPr>
              <a:t>40 mg </a:t>
            </a:r>
            <a:r>
              <a:rPr lang="en-US" sz="1400" dirty="0" smtClean="0">
                <a:solidFill>
                  <a:prstClr val="white"/>
                </a:solidFill>
              </a:rPr>
              <a:t>QD</a:t>
            </a:r>
            <a:r>
              <a:rPr lang="en-US" sz="1400" baseline="30000" dirty="0">
                <a:solidFill>
                  <a:prstClr val="white"/>
                </a:solidFill>
                <a:cs typeface="Arial"/>
              </a:rPr>
              <a:t>d</a:t>
            </a:r>
            <a:r>
              <a:rPr lang="en-US" sz="1400" dirty="0" smtClean="0">
                <a:solidFill>
                  <a:prstClr val="white"/>
                </a:solidFill>
              </a:rPr>
              <a:t> </a:t>
            </a:r>
            <a:endParaRPr lang="en-US" sz="1400" dirty="0">
              <a:solidFill>
                <a:prstClr val="white"/>
              </a:solidFill>
            </a:endParaRPr>
          </a:p>
        </p:txBody>
      </p:sp>
      <p:sp>
        <p:nvSpPr>
          <p:cNvPr id="46096" name="AutoShape 21"/>
          <p:cNvSpPr>
            <a:spLocks noChangeArrowheads="1"/>
          </p:cNvSpPr>
          <p:nvPr/>
        </p:nvSpPr>
        <p:spPr bwMode="blackWhite">
          <a:xfrm>
            <a:off x="4850074" y="2727621"/>
            <a:ext cx="1672691" cy="886200"/>
          </a:xfrm>
          <a:prstGeom prst="roundRect">
            <a:avLst>
              <a:gd name="adj" fmla="val 16667"/>
            </a:avLst>
          </a:prstGeom>
          <a:solidFill>
            <a:schemeClr val="bg1">
              <a:lumMod val="85000"/>
            </a:schemeClr>
          </a:solidFill>
          <a:ln w="38100" algn="ctr">
            <a:noFill/>
            <a:round/>
            <a:headEnd/>
            <a:tailEnd/>
          </a:ln>
        </p:spPr>
        <p:txBody>
          <a:bodyPr wrap="none" anchor="ctr"/>
          <a:lstStyle/>
          <a:p>
            <a:pPr algn="ctr" defTabSz="457200" fontAlgn="base">
              <a:spcBef>
                <a:spcPct val="0"/>
              </a:spcBef>
              <a:spcAft>
                <a:spcPct val="0"/>
              </a:spcAft>
            </a:pPr>
            <a:r>
              <a:rPr lang="en-US" sz="1400" dirty="0"/>
              <a:t>E</a:t>
            </a:r>
            <a:r>
              <a:rPr lang="en-US" sz="1400" dirty="0" smtClean="0"/>
              <a:t>rlotinib</a:t>
            </a:r>
            <a:r>
              <a:rPr lang="en-US" sz="1400" dirty="0"/>
              <a:t/>
            </a:r>
            <a:br>
              <a:rPr lang="en-US" sz="1400" dirty="0"/>
            </a:br>
            <a:r>
              <a:rPr lang="en-US" sz="1400" dirty="0"/>
              <a:t>150 </a:t>
            </a:r>
            <a:r>
              <a:rPr lang="en-US" sz="1400" dirty="0" smtClean="0"/>
              <a:t>mg qd</a:t>
            </a:r>
            <a:endParaRPr lang="en-US" sz="1400" dirty="0"/>
          </a:p>
        </p:txBody>
      </p:sp>
      <p:sp>
        <p:nvSpPr>
          <p:cNvPr id="41" name="AutoShape 20"/>
          <p:cNvSpPr>
            <a:spLocks noChangeArrowheads="1"/>
          </p:cNvSpPr>
          <p:nvPr/>
        </p:nvSpPr>
        <p:spPr bwMode="blackWhite">
          <a:xfrm>
            <a:off x="6886363" y="1252198"/>
            <a:ext cx="1801390" cy="2462445"/>
          </a:xfrm>
          <a:prstGeom prst="roundRect">
            <a:avLst>
              <a:gd name="adj" fmla="val 16667"/>
            </a:avLst>
          </a:prstGeom>
          <a:solidFill>
            <a:schemeClr val="bg1">
              <a:lumMod val="95000"/>
            </a:schemeClr>
          </a:solidFill>
          <a:ln w="38100" algn="ctr">
            <a:noFill/>
            <a:round/>
            <a:headEnd/>
            <a:tailEnd/>
          </a:ln>
        </p:spPr>
        <p:txBody>
          <a:bodyPr wrap="none" anchor="ctr"/>
          <a:lstStyle/>
          <a:p>
            <a:pPr algn="ctr" defTabSz="457200" fontAlgn="base">
              <a:spcBef>
                <a:spcPct val="0"/>
              </a:spcBef>
              <a:spcAft>
                <a:spcPct val="0"/>
              </a:spcAft>
            </a:pPr>
            <a:r>
              <a:rPr lang="en-US" sz="1400" dirty="0" smtClean="0"/>
              <a:t>Treatment </a:t>
            </a:r>
          </a:p>
          <a:p>
            <a:pPr algn="ctr" defTabSz="457200" fontAlgn="base">
              <a:spcBef>
                <a:spcPct val="0"/>
              </a:spcBef>
              <a:spcAft>
                <a:spcPct val="0"/>
              </a:spcAft>
            </a:pPr>
            <a:r>
              <a:rPr lang="en-US" sz="1400" dirty="0" smtClean="0"/>
              <a:t>until disease </a:t>
            </a:r>
          </a:p>
          <a:p>
            <a:pPr algn="ctr" defTabSz="457200" fontAlgn="base">
              <a:spcBef>
                <a:spcPct val="0"/>
              </a:spcBef>
              <a:spcAft>
                <a:spcPct val="0"/>
              </a:spcAft>
            </a:pPr>
            <a:r>
              <a:rPr lang="en-US" sz="1400" dirty="0" smtClean="0"/>
              <a:t>progression</a:t>
            </a:r>
          </a:p>
          <a:p>
            <a:pPr algn="ctr" defTabSz="457200" fontAlgn="base">
              <a:spcBef>
                <a:spcPct val="0"/>
              </a:spcBef>
              <a:spcAft>
                <a:spcPct val="0"/>
              </a:spcAft>
            </a:pPr>
            <a:r>
              <a:rPr lang="en-US" sz="1400" dirty="0"/>
              <a:t>o</a:t>
            </a:r>
            <a:r>
              <a:rPr lang="en-US" sz="1400" dirty="0" smtClean="0"/>
              <a:t>r </a:t>
            </a:r>
          </a:p>
          <a:p>
            <a:pPr algn="ctr" defTabSz="457200" fontAlgn="base">
              <a:spcBef>
                <a:spcPct val="0"/>
              </a:spcBef>
              <a:spcAft>
                <a:spcPct val="0"/>
              </a:spcAft>
            </a:pPr>
            <a:r>
              <a:rPr lang="en-US" sz="1400" dirty="0" smtClean="0"/>
              <a:t>unacceptable</a:t>
            </a:r>
          </a:p>
          <a:p>
            <a:pPr algn="ctr" defTabSz="457200" fontAlgn="base">
              <a:spcBef>
                <a:spcPct val="0"/>
              </a:spcBef>
              <a:spcAft>
                <a:spcPct val="0"/>
              </a:spcAft>
            </a:pPr>
            <a:r>
              <a:rPr lang="en-US" sz="1400" dirty="0" smtClean="0"/>
              <a:t>AEs</a:t>
            </a:r>
            <a:endParaRPr lang="en-US" sz="1400" dirty="0"/>
          </a:p>
        </p:txBody>
      </p:sp>
      <p:sp>
        <p:nvSpPr>
          <p:cNvPr id="46094" name="AutoShape 18"/>
          <p:cNvSpPr>
            <a:spLocks noChangeArrowheads="1"/>
          </p:cNvSpPr>
          <p:nvPr/>
        </p:nvSpPr>
        <p:spPr bwMode="blackWhite">
          <a:xfrm rot="16200000">
            <a:off x="2849988" y="2153382"/>
            <a:ext cx="2368710" cy="552164"/>
          </a:xfrm>
          <a:prstGeom prst="roundRect">
            <a:avLst>
              <a:gd name="adj" fmla="val 41689"/>
            </a:avLst>
          </a:prstGeom>
          <a:solidFill>
            <a:schemeClr val="bg1">
              <a:lumMod val="95000"/>
            </a:schemeClr>
          </a:solidFill>
          <a:ln w="38100" algn="ctr">
            <a:noFill/>
            <a:round/>
            <a:headEnd/>
            <a:tailEnd/>
          </a:ln>
        </p:spPr>
        <p:txBody>
          <a:bodyPr wrap="square" tIns="91440" bIns="109728" anchor="ctr">
            <a:spAutoFit/>
          </a:bodyPr>
          <a:lstStyle/>
          <a:p>
            <a:pPr algn="ctr" defTabSz="457200" fontAlgn="base">
              <a:spcBef>
                <a:spcPct val="0"/>
              </a:spcBef>
              <a:spcAft>
                <a:spcPct val="0"/>
              </a:spcAft>
            </a:pPr>
            <a:r>
              <a:rPr lang="en-US" sz="1400" dirty="0" smtClean="0"/>
              <a:t>Randomisation 1:1</a:t>
            </a:r>
            <a:endParaRPr lang="en-US" sz="1400" dirty="0"/>
          </a:p>
        </p:txBody>
      </p:sp>
      <p:sp>
        <p:nvSpPr>
          <p:cNvPr id="22" name="AutoShape 17"/>
          <p:cNvSpPr>
            <a:spLocks noChangeArrowheads="1"/>
          </p:cNvSpPr>
          <p:nvPr/>
        </p:nvSpPr>
        <p:spPr bwMode="gray">
          <a:xfrm>
            <a:off x="334330" y="3577257"/>
            <a:ext cx="2845852" cy="1449181"/>
          </a:xfrm>
          <a:prstGeom prst="roundRect">
            <a:avLst>
              <a:gd name="adj" fmla="val 11509"/>
            </a:avLst>
          </a:prstGeom>
          <a:solidFill>
            <a:srgbClr val="7030A0"/>
          </a:solidFill>
          <a:ln w="38100" algn="ctr">
            <a:noFill/>
            <a:round/>
            <a:headEnd/>
            <a:tailEnd/>
          </a:ln>
        </p:spPr>
        <p:txBody>
          <a:bodyPr wrap="square" tIns="91440" bIns="109728" anchor="ctr">
            <a:spAutoFit/>
          </a:bodyPr>
          <a:lstStyle/>
          <a:p>
            <a:pPr defTabSz="457200" fontAlgn="base">
              <a:spcBef>
                <a:spcPct val="0"/>
              </a:spcBef>
              <a:spcAft>
                <a:spcPts val="600"/>
              </a:spcAft>
              <a:defRPr/>
            </a:pPr>
            <a:r>
              <a:rPr lang="en-US" sz="1200" dirty="0" smtClean="0">
                <a:solidFill>
                  <a:prstClr val="white"/>
                </a:solidFill>
              </a:rPr>
              <a:t>Excluded: </a:t>
            </a:r>
          </a:p>
          <a:p>
            <a:pPr defTabSz="457200" fontAlgn="base">
              <a:spcBef>
                <a:spcPct val="0"/>
              </a:spcBef>
              <a:spcAft>
                <a:spcPts val="600"/>
              </a:spcAft>
              <a:defRPr/>
            </a:pPr>
            <a:r>
              <a:rPr lang="en-GB" sz="1200" dirty="0" smtClean="0">
                <a:solidFill>
                  <a:prstClr val="white"/>
                </a:solidFill>
              </a:rPr>
              <a:t>Patients </a:t>
            </a:r>
            <a:r>
              <a:rPr lang="en-GB" sz="1200" dirty="0">
                <a:solidFill>
                  <a:prstClr val="white"/>
                </a:solidFill>
              </a:rPr>
              <a:t>without PD</a:t>
            </a:r>
          </a:p>
          <a:p>
            <a:pPr defTabSz="457200" fontAlgn="base">
              <a:spcBef>
                <a:spcPct val="0"/>
              </a:spcBef>
              <a:spcAft>
                <a:spcPts val="600"/>
              </a:spcAft>
              <a:defRPr/>
            </a:pPr>
            <a:r>
              <a:rPr lang="en-GB" sz="1200" dirty="0">
                <a:solidFill>
                  <a:prstClr val="white"/>
                </a:solidFill>
              </a:rPr>
              <a:t>Prior </a:t>
            </a:r>
            <a:r>
              <a:rPr lang="en-GB" sz="1200" dirty="0" smtClean="0">
                <a:solidFill>
                  <a:prstClr val="white"/>
                </a:solidFill>
              </a:rPr>
              <a:t>EGFR TKI </a:t>
            </a:r>
            <a:r>
              <a:rPr lang="en-GB" sz="1200" dirty="0">
                <a:solidFill>
                  <a:prstClr val="white"/>
                </a:solidFill>
              </a:rPr>
              <a:t>or </a:t>
            </a:r>
            <a:r>
              <a:rPr lang="en-GB" sz="1200" dirty="0" smtClean="0">
                <a:solidFill>
                  <a:prstClr val="white"/>
                </a:solidFill>
              </a:rPr>
              <a:t>antibody</a:t>
            </a:r>
          </a:p>
          <a:p>
            <a:pPr defTabSz="457200" fontAlgn="base">
              <a:spcBef>
                <a:spcPct val="0"/>
              </a:spcBef>
              <a:spcAft>
                <a:spcPts val="600"/>
              </a:spcAft>
              <a:defRPr/>
            </a:pPr>
            <a:r>
              <a:rPr lang="en-GB" sz="1200" dirty="0">
                <a:solidFill>
                  <a:prstClr val="white"/>
                </a:solidFill>
              </a:rPr>
              <a:t>Active brain metastases, </a:t>
            </a:r>
            <a:r>
              <a:rPr lang="en-GB" sz="1200" dirty="0" smtClean="0">
                <a:solidFill>
                  <a:prstClr val="white"/>
                </a:solidFill>
              </a:rPr>
              <a:t>Interstitial lung disease</a:t>
            </a:r>
            <a:endParaRPr lang="en-GB" sz="1200" dirty="0">
              <a:solidFill>
                <a:prstClr val="white"/>
              </a:solidFill>
            </a:endParaRPr>
          </a:p>
        </p:txBody>
      </p:sp>
      <p:sp>
        <p:nvSpPr>
          <p:cNvPr id="18" name="AutoShape 17"/>
          <p:cNvSpPr>
            <a:spLocks noChangeArrowheads="1"/>
          </p:cNvSpPr>
          <p:nvPr/>
        </p:nvSpPr>
        <p:spPr bwMode="ltGray">
          <a:xfrm>
            <a:off x="3656759" y="3795075"/>
            <a:ext cx="5030994" cy="1224629"/>
          </a:xfrm>
          <a:prstGeom prst="roundRect">
            <a:avLst>
              <a:gd name="adj" fmla="val 11509"/>
            </a:avLst>
          </a:prstGeom>
          <a:solidFill>
            <a:schemeClr val="tx1">
              <a:lumMod val="50000"/>
              <a:lumOff val="50000"/>
            </a:schemeClr>
          </a:solidFill>
          <a:ln w="38100" algn="ctr">
            <a:noFill/>
            <a:round/>
            <a:headEnd/>
            <a:tailEnd/>
          </a:ln>
        </p:spPr>
        <p:txBody>
          <a:bodyPr wrap="square" tIns="91440" bIns="109728" anchor="ctr">
            <a:spAutoFit/>
          </a:bodyPr>
          <a:lstStyle/>
          <a:p>
            <a:pPr marL="0" lvl="4" defTabSz="457200" fontAlgn="base">
              <a:spcBef>
                <a:spcPct val="0"/>
              </a:spcBef>
              <a:spcAft>
                <a:spcPts val="800"/>
              </a:spcAft>
              <a:defRPr/>
            </a:pPr>
            <a:r>
              <a:rPr lang="en-GB" sz="1200" dirty="0" smtClean="0">
                <a:solidFill>
                  <a:prstClr val="white"/>
                </a:solidFill>
              </a:rPr>
              <a:t>Stratification: East </a:t>
            </a:r>
            <a:r>
              <a:rPr lang="en-GB" sz="1200" dirty="0">
                <a:solidFill>
                  <a:prstClr val="white"/>
                </a:solidFill>
              </a:rPr>
              <a:t>Asian </a:t>
            </a:r>
            <a:r>
              <a:rPr lang="en-GB" sz="1200" dirty="0" smtClean="0">
                <a:solidFill>
                  <a:prstClr val="white"/>
                </a:solidFill>
              </a:rPr>
              <a:t>vs non-East Asian</a:t>
            </a:r>
          </a:p>
          <a:p>
            <a:pPr marL="0" lvl="4" defTabSz="457200" fontAlgn="base">
              <a:spcBef>
                <a:spcPct val="0"/>
              </a:spcBef>
              <a:spcAft>
                <a:spcPts val="800"/>
              </a:spcAft>
              <a:defRPr/>
            </a:pPr>
            <a:r>
              <a:rPr lang="en-US" sz="1200" dirty="0" smtClean="0">
                <a:solidFill>
                  <a:prstClr val="white"/>
                </a:solidFill>
              </a:rPr>
              <a:t>Tumour </a:t>
            </a:r>
            <a:r>
              <a:rPr lang="en-US" sz="1200" dirty="0">
                <a:solidFill>
                  <a:prstClr val="white"/>
                </a:solidFill>
              </a:rPr>
              <a:t>tissue collected for correlative </a:t>
            </a:r>
            <a:r>
              <a:rPr lang="en-US" sz="1200" dirty="0" smtClean="0">
                <a:solidFill>
                  <a:prstClr val="white"/>
                </a:solidFill>
              </a:rPr>
              <a:t>science</a:t>
            </a:r>
          </a:p>
          <a:p>
            <a:pPr marL="0" lvl="4" defTabSz="457200" fontAlgn="base">
              <a:spcBef>
                <a:spcPct val="0"/>
              </a:spcBef>
              <a:spcAft>
                <a:spcPts val="800"/>
              </a:spcAft>
              <a:defRPr/>
            </a:pPr>
            <a:r>
              <a:rPr lang="en-US" sz="1200" dirty="0" smtClean="0">
                <a:solidFill>
                  <a:prstClr val="white"/>
                </a:solidFill>
              </a:rPr>
              <a:t>Radiographic </a:t>
            </a:r>
            <a:r>
              <a:rPr lang="en-US" sz="1200" dirty="0">
                <a:solidFill>
                  <a:prstClr val="white"/>
                </a:solidFill>
              </a:rPr>
              <a:t>tumour assessment at baseline, </a:t>
            </a:r>
            <a:r>
              <a:rPr lang="en-US" sz="1200" dirty="0" smtClean="0">
                <a:solidFill>
                  <a:prstClr val="white"/>
                </a:solidFill>
              </a:rPr>
              <a:t>weeks </a:t>
            </a:r>
            <a:r>
              <a:rPr lang="en-US" sz="1200" dirty="0">
                <a:solidFill>
                  <a:prstClr val="white"/>
                </a:solidFill>
              </a:rPr>
              <a:t>8, 12, 16; every 8 weeks thereafter</a:t>
            </a:r>
          </a:p>
        </p:txBody>
      </p:sp>
    </p:spTree>
    <p:extLst>
      <p:ext uri="{BB962C8B-B14F-4D97-AF65-F5344CB8AC3E}">
        <p14:creationId xmlns:p14="http://schemas.microsoft.com/office/powerpoint/2010/main" val="3549174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7" name="Rectangle 2"/>
          <p:cNvSpPr>
            <a:spLocks noGrp="1" noChangeArrowheads="1"/>
          </p:cNvSpPr>
          <p:nvPr>
            <p:ph type="title"/>
          </p:nvPr>
        </p:nvSpPr>
        <p:spPr/>
        <p:txBody>
          <a:bodyPr/>
          <a:lstStyle/>
          <a:p>
            <a:r>
              <a:rPr lang="en-US" dirty="0" smtClean="0"/>
              <a:t>Endpoints	</a:t>
            </a:r>
          </a:p>
        </p:txBody>
      </p:sp>
      <p:sp>
        <p:nvSpPr>
          <p:cNvPr id="13" name="Content Placeholder 12"/>
          <p:cNvSpPr>
            <a:spLocks noGrp="1"/>
          </p:cNvSpPr>
          <p:nvPr>
            <p:ph idx="1"/>
          </p:nvPr>
        </p:nvSpPr>
        <p:spPr/>
        <p:txBody>
          <a:bodyPr/>
          <a:lstStyle/>
          <a:p>
            <a:r>
              <a:rPr lang="en-US" dirty="0" smtClean="0">
                <a:solidFill>
                  <a:schemeClr val="tx1"/>
                </a:solidFill>
              </a:rPr>
              <a:t>Primary endpoint – Progression-free survival by central independent radiology review (RECIST 1.1)</a:t>
            </a:r>
          </a:p>
          <a:p>
            <a:r>
              <a:rPr lang="en-US" dirty="0" smtClean="0">
                <a:solidFill>
                  <a:schemeClr val="tx1"/>
                </a:solidFill>
              </a:rPr>
              <a:t>Key secondary endpoint – Overall survival </a:t>
            </a:r>
          </a:p>
          <a:p>
            <a:r>
              <a:rPr lang="en-US" dirty="0" smtClean="0">
                <a:solidFill>
                  <a:schemeClr val="tx1"/>
                </a:solidFill>
              </a:rPr>
              <a:t>Secondary endpoints</a:t>
            </a:r>
          </a:p>
          <a:p>
            <a:pPr lvl="1"/>
            <a:r>
              <a:rPr lang="en-US" dirty="0" smtClean="0">
                <a:solidFill>
                  <a:schemeClr val="tx1"/>
                </a:solidFill>
              </a:rPr>
              <a:t>Objective response rate</a:t>
            </a:r>
          </a:p>
          <a:p>
            <a:pPr lvl="1"/>
            <a:r>
              <a:rPr lang="en-US" dirty="0" smtClean="0">
                <a:solidFill>
                  <a:schemeClr val="tx1"/>
                </a:solidFill>
              </a:rPr>
              <a:t>Disease control rate</a:t>
            </a:r>
          </a:p>
          <a:p>
            <a:pPr lvl="1"/>
            <a:r>
              <a:rPr lang="en-US" dirty="0" smtClean="0">
                <a:solidFill>
                  <a:schemeClr val="tx1"/>
                </a:solidFill>
              </a:rPr>
              <a:t>Tumour shrinkage </a:t>
            </a:r>
          </a:p>
          <a:p>
            <a:pPr lvl="1"/>
            <a:r>
              <a:rPr lang="en-US" dirty="0" smtClean="0">
                <a:solidFill>
                  <a:schemeClr val="tx1"/>
                </a:solidFill>
              </a:rPr>
              <a:t>Health-related quality of life  </a:t>
            </a:r>
          </a:p>
          <a:p>
            <a:pPr lvl="1"/>
            <a:r>
              <a:rPr lang="en-US" dirty="0" smtClean="0">
                <a:solidFill>
                  <a:schemeClr val="tx1"/>
                </a:solidFill>
              </a:rPr>
              <a:t>Safety in both treatment groups</a:t>
            </a:r>
          </a:p>
        </p:txBody>
      </p:sp>
      <p:sp>
        <p:nvSpPr>
          <p:cNvPr id="7" name="Text Placeholder 6"/>
          <p:cNvSpPr>
            <a:spLocks noGrp="1"/>
          </p:cNvSpPr>
          <p:nvPr>
            <p:ph type="body" sz="quarter" idx="4294967295"/>
          </p:nvPr>
        </p:nvSpPr>
        <p:spPr>
          <a:xfrm>
            <a:off x="209564" y="6220075"/>
            <a:ext cx="6919913" cy="454025"/>
          </a:xfrm>
        </p:spPr>
        <p:txBody>
          <a:bodyPr lIns="0" tIns="0" rIns="0" bIns="0" anchor="b" anchorCtr="0"/>
          <a:lstStyle/>
          <a:p>
            <a:pPr marL="0" indent="0">
              <a:spcBef>
                <a:spcPts val="400"/>
              </a:spcBef>
              <a:buNone/>
            </a:pPr>
            <a:r>
              <a:rPr lang="en-GB" sz="1200" dirty="0" smtClean="0">
                <a:solidFill>
                  <a:schemeClr val="tx1"/>
                </a:solidFill>
              </a:rPr>
              <a:t>RECIST = Response Evaluation Criteria in Solid Tumours.</a:t>
            </a:r>
          </a:p>
          <a:p>
            <a:pPr marL="0" indent="0">
              <a:spcBef>
                <a:spcPts val="300"/>
              </a:spcBef>
              <a:buNone/>
            </a:pPr>
            <a:r>
              <a:rPr lang="en-GB" sz="1000" dirty="0">
                <a:solidFill>
                  <a:schemeClr val="tx1"/>
                </a:solidFill>
              </a:rPr>
              <a:t>Goss et al. ESMO 2014. Abstract </a:t>
            </a:r>
            <a:r>
              <a:rPr lang="en-GB" sz="1000" dirty="0" smtClean="0">
                <a:solidFill>
                  <a:schemeClr val="tx1"/>
                </a:solidFill>
              </a:rPr>
              <a:t>12220. </a:t>
            </a:r>
            <a:endParaRPr lang="en-GB" sz="1000" dirty="0">
              <a:solidFill>
                <a:schemeClr val="tx1"/>
              </a:solidFill>
            </a:endParaRPr>
          </a:p>
        </p:txBody>
      </p:sp>
    </p:spTree>
    <p:extLst>
      <p:ext uri="{BB962C8B-B14F-4D97-AF65-F5344CB8AC3E}">
        <p14:creationId xmlns:p14="http://schemas.microsoft.com/office/powerpoint/2010/main" val="36864083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9" name="Straight Arrow Connector 28"/>
          <p:cNvCxnSpPr/>
          <p:nvPr/>
        </p:nvCxnSpPr>
        <p:spPr>
          <a:xfrm>
            <a:off x="2900363" y="2856555"/>
            <a:ext cx="0" cy="496288"/>
          </a:xfrm>
          <a:prstGeom prst="straightConnector1">
            <a:avLst/>
          </a:prstGeom>
          <a:ln w="28575">
            <a:solidFill>
              <a:schemeClr val="accent1"/>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31" name="Straight Arrow Connector 30"/>
          <p:cNvCxnSpPr>
            <a:stCxn id="21" idx="2"/>
          </p:cNvCxnSpPr>
          <p:nvPr/>
        </p:nvCxnSpPr>
        <p:spPr>
          <a:xfrm flipH="1">
            <a:off x="4569143" y="2919232"/>
            <a:ext cx="2858" cy="433611"/>
          </a:xfrm>
          <a:prstGeom prst="straightConnector1">
            <a:avLst/>
          </a:prstGeom>
          <a:ln w="28575">
            <a:solidFill>
              <a:schemeClr val="accent1"/>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36" name="Straight Arrow Connector 35"/>
          <p:cNvCxnSpPr/>
          <p:nvPr/>
        </p:nvCxnSpPr>
        <p:spPr>
          <a:xfrm>
            <a:off x="7914323" y="2841441"/>
            <a:ext cx="0" cy="511402"/>
          </a:xfrm>
          <a:prstGeom prst="straightConnector1">
            <a:avLst/>
          </a:prstGeom>
          <a:ln w="28575">
            <a:solidFill>
              <a:schemeClr val="accent1"/>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28" name="Straight Arrow Connector 27"/>
          <p:cNvCxnSpPr/>
          <p:nvPr/>
        </p:nvCxnSpPr>
        <p:spPr>
          <a:xfrm>
            <a:off x="1204913" y="1695548"/>
            <a:ext cx="1" cy="1657295"/>
          </a:xfrm>
          <a:prstGeom prst="straightConnector1">
            <a:avLst/>
          </a:prstGeom>
          <a:ln w="28575">
            <a:solidFill>
              <a:schemeClr val="accent2"/>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32" name="Straight Arrow Connector 31"/>
          <p:cNvCxnSpPr/>
          <p:nvPr/>
        </p:nvCxnSpPr>
        <p:spPr>
          <a:xfrm>
            <a:off x="6219706" y="1695548"/>
            <a:ext cx="0" cy="1657295"/>
          </a:xfrm>
          <a:prstGeom prst="straightConnector1">
            <a:avLst/>
          </a:prstGeom>
          <a:ln w="28575">
            <a:solidFill>
              <a:schemeClr val="accent2"/>
            </a:solidFill>
            <a:tailEnd type="triangle" w="lg" len="lg"/>
          </a:ln>
          <a:effectLst/>
        </p:spPr>
        <p:style>
          <a:lnRef idx="2">
            <a:schemeClr val="accent1"/>
          </a:lnRef>
          <a:fillRef idx="0">
            <a:schemeClr val="accent1"/>
          </a:fillRef>
          <a:effectRef idx="1">
            <a:schemeClr val="accent1"/>
          </a:effectRef>
          <a:fontRef idx="minor">
            <a:schemeClr val="tx1"/>
          </a:fontRef>
        </p:style>
      </p:cxnSp>
      <p:sp>
        <p:nvSpPr>
          <p:cNvPr id="57347" name="Rectangle 2"/>
          <p:cNvSpPr>
            <a:spLocks noGrp="1" noChangeArrowheads="1"/>
          </p:cNvSpPr>
          <p:nvPr>
            <p:ph type="title"/>
          </p:nvPr>
        </p:nvSpPr>
        <p:spPr/>
        <p:txBody>
          <a:bodyPr/>
          <a:lstStyle/>
          <a:p>
            <a:r>
              <a:rPr lang="en-US" dirty="0" smtClean="0"/>
              <a:t>Timelines and Interim </a:t>
            </a:r>
            <a:r>
              <a:rPr lang="en-US" dirty="0"/>
              <a:t>F</a:t>
            </a:r>
            <a:r>
              <a:rPr lang="en-US" dirty="0" smtClean="0"/>
              <a:t>utility </a:t>
            </a:r>
            <a:r>
              <a:rPr lang="en-US" dirty="0"/>
              <a:t>A</a:t>
            </a:r>
            <a:r>
              <a:rPr lang="en-US" dirty="0" smtClean="0"/>
              <a:t>nalysis	</a:t>
            </a:r>
          </a:p>
        </p:txBody>
      </p:sp>
      <p:sp>
        <p:nvSpPr>
          <p:cNvPr id="8" name="Content Placeholder 7"/>
          <p:cNvSpPr>
            <a:spLocks noGrp="1"/>
          </p:cNvSpPr>
          <p:nvPr>
            <p:ph idx="4294967295"/>
          </p:nvPr>
        </p:nvSpPr>
        <p:spPr>
          <a:xfrm>
            <a:off x="119746" y="3989388"/>
            <a:ext cx="8353425" cy="1722437"/>
          </a:xfrm>
        </p:spPr>
        <p:txBody>
          <a:bodyPr/>
          <a:lstStyle/>
          <a:p>
            <a:r>
              <a:rPr lang="en-GB" sz="2000" dirty="0" smtClean="0">
                <a:solidFill>
                  <a:schemeClr val="tx1"/>
                </a:solidFill>
              </a:rPr>
              <a:t>An interim futility analysis was performed by an independent DMC and the trial was allowed to accrue to the planned 800 patients</a:t>
            </a:r>
          </a:p>
          <a:p>
            <a:r>
              <a:rPr lang="en-GB" sz="2000" dirty="0" smtClean="0">
                <a:solidFill>
                  <a:schemeClr val="tx1"/>
                </a:solidFill>
              </a:rPr>
              <a:t>The PFS primary analysis was conducted when trial recruitment was ongoing</a:t>
            </a:r>
            <a:endParaRPr lang="en-US" sz="2000" dirty="0">
              <a:solidFill>
                <a:schemeClr val="tx1"/>
              </a:solidFill>
            </a:endParaRPr>
          </a:p>
        </p:txBody>
      </p:sp>
      <p:sp>
        <p:nvSpPr>
          <p:cNvPr id="7" name="Text Placeholder 6"/>
          <p:cNvSpPr>
            <a:spLocks noGrp="1"/>
          </p:cNvSpPr>
          <p:nvPr>
            <p:ph type="body" sz="quarter" idx="4294967295"/>
          </p:nvPr>
        </p:nvSpPr>
        <p:spPr>
          <a:xfrm>
            <a:off x="142606" y="5685184"/>
            <a:ext cx="6679613" cy="984789"/>
          </a:xfrm>
        </p:spPr>
        <p:txBody>
          <a:bodyPr lIns="0" tIns="0" rIns="0" bIns="0" anchor="b" anchorCtr="0"/>
          <a:lstStyle/>
          <a:p>
            <a:pPr marL="60325" indent="0">
              <a:spcBef>
                <a:spcPts val="0"/>
              </a:spcBef>
              <a:buNone/>
            </a:pPr>
            <a:r>
              <a:rPr lang="en-US" sz="1200" dirty="0" smtClean="0">
                <a:solidFill>
                  <a:schemeClr val="tx1"/>
                </a:solidFill>
              </a:rPr>
              <a:t>DMC = data monitoring committee; OS = overall survival; PFS = progression-free survival.</a:t>
            </a:r>
          </a:p>
          <a:p>
            <a:pPr marL="0" indent="0">
              <a:spcBef>
                <a:spcPts val="0"/>
              </a:spcBef>
              <a:buNone/>
            </a:pPr>
            <a:r>
              <a:rPr lang="en-US" sz="1200" baseline="30000" dirty="0" smtClean="0">
                <a:solidFill>
                  <a:schemeClr val="tx1"/>
                </a:solidFill>
              </a:rPr>
              <a:t>a</a:t>
            </a:r>
            <a:r>
              <a:rPr lang="en-US" sz="1200" dirty="0" smtClean="0">
                <a:solidFill>
                  <a:schemeClr val="tx1"/>
                </a:solidFill>
              </a:rPr>
              <a:t>Event-dependent.</a:t>
            </a:r>
          </a:p>
          <a:p>
            <a:pPr marL="60325" indent="0">
              <a:spcBef>
                <a:spcPts val="300"/>
              </a:spcBef>
              <a:buNone/>
            </a:pPr>
            <a:r>
              <a:rPr lang="en-GB" sz="1000" dirty="0">
                <a:solidFill>
                  <a:schemeClr val="tx1"/>
                </a:solidFill>
              </a:rPr>
              <a:t>Goss et al. ESMO 2014. Abstract </a:t>
            </a:r>
            <a:r>
              <a:rPr lang="en-GB" sz="1000" dirty="0" smtClean="0">
                <a:solidFill>
                  <a:schemeClr val="tx1"/>
                </a:solidFill>
              </a:rPr>
              <a:t>12220</a:t>
            </a:r>
            <a:r>
              <a:rPr lang="en-GB" sz="1200" dirty="0" smtClean="0">
                <a:solidFill>
                  <a:schemeClr val="tx1"/>
                </a:solidFill>
              </a:rPr>
              <a:t>.</a:t>
            </a:r>
            <a:endParaRPr lang="en-GB" sz="1200" dirty="0">
              <a:solidFill>
                <a:schemeClr val="tx1"/>
              </a:solidFill>
            </a:endParaRPr>
          </a:p>
        </p:txBody>
      </p:sp>
      <p:sp>
        <p:nvSpPr>
          <p:cNvPr id="21" name="TextBox 20"/>
          <p:cNvSpPr txBox="1"/>
          <p:nvPr/>
        </p:nvSpPr>
        <p:spPr>
          <a:xfrm>
            <a:off x="395288" y="2424909"/>
            <a:ext cx="8353426" cy="494323"/>
          </a:xfrm>
          <a:prstGeom prst="rect">
            <a:avLst/>
          </a:prstGeom>
          <a:solidFill>
            <a:schemeClr val="accent1"/>
          </a:solidFill>
          <a:ln>
            <a:noFill/>
          </a:ln>
        </p:spPr>
        <p:txBody>
          <a:bodyPr wrap="square" anchor="ctr" anchorCtr="0">
            <a:noAutofit/>
          </a:bodyPr>
          <a:lstStyle/>
          <a:p>
            <a:pPr marL="0" lvl="2" defTabSz="457200" fontAlgn="base">
              <a:spcBef>
                <a:spcPct val="0"/>
              </a:spcBef>
              <a:spcAft>
                <a:spcPct val="0"/>
              </a:spcAft>
              <a:tabLst>
                <a:tab pos="739775" algn="ctr"/>
                <a:tab pos="2416175" algn="ctr"/>
                <a:tab pos="4084638" algn="ctr"/>
                <a:tab pos="5761038" algn="ctr"/>
                <a:tab pos="7437438" algn="ctr"/>
              </a:tabLst>
              <a:defRPr/>
            </a:pPr>
            <a:r>
              <a:rPr lang="en-US" sz="1600" b="1" dirty="0" smtClean="0">
                <a:solidFill>
                  <a:prstClr val="white"/>
                </a:solidFill>
                <a:cs typeface="Arial" panose="020B0604020202020204" pitchFamily="34" charset="0"/>
              </a:rPr>
              <a:t>	Mar 12	Mar 13	Oct 13	Jan 14	Dec 14</a:t>
            </a:r>
            <a:endParaRPr lang="en-US" b="1" dirty="0">
              <a:solidFill>
                <a:prstClr val="white"/>
              </a:solidFill>
              <a:cs typeface="Arial" panose="020B0604020202020204" pitchFamily="34" charset="0"/>
            </a:endParaRPr>
          </a:p>
        </p:txBody>
      </p:sp>
      <p:sp>
        <p:nvSpPr>
          <p:cNvPr id="23" name="Rectangle 22"/>
          <p:cNvSpPr/>
          <p:nvPr/>
        </p:nvSpPr>
        <p:spPr>
          <a:xfrm>
            <a:off x="395287" y="3405106"/>
            <a:ext cx="1670685" cy="350343"/>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defTabSz="457200" fontAlgn="base">
              <a:spcBef>
                <a:spcPct val="0"/>
              </a:spcBef>
              <a:spcAft>
                <a:spcPct val="0"/>
              </a:spcAft>
            </a:pPr>
            <a:r>
              <a:rPr lang="en-US" sz="1400" b="1" dirty="0" smtClean="0">
                <a:solidFill>
                  <a:schemeClr val="tx1"/>
                </a:solidFill>
                <a:cs typeface="Arial" panose="020B0604020202020204" pitchFamily="34" charset="0"/>
              </a:rPr>
              <a:t>First patient </a:t>
            </a:r>
            <a:r>
              <a:rPr lang="en-US" sz="1400" b="1" dirty="0">
                <a:solidFill>
                  <a:schemeClr val="tx1"/>
                </a:solidFill>
                <a:cs typeface="Arial" panose="020B0604020202020204" pitchFamily="34" charset="0"/>
              </a:rPr>
              <a:t>i</a:t>
            </a:r>
            <a:r>
              <a:rPr lang="en-US" sz="1400" b="1" dirty="0" smtClean="0">
                <a:solidFill>
                  <a:schemeClr val="tx1"/>
                </a:solidFill>
                <a:cs typeface="Arial" panose="020B0604020202020204" pitchFamily="34" charset="0"/>
              </a:rPr>
              <a:t>n</a:t>
            </a:r>
            <a:endParaRPr lang="en-US" sz="1400" b="1" dirty="0">
              <a:solidFill>
                <a:schemeClr val="tx1"/>
              </a:solidFill>
              <a:cs typeface="Arial" panose="020B0604020202020204" pitchFamily="34" charset="0"/>
            </a:endParaRPr>
          </a:p>
        </p:txBody>
      </p:sp>
      <p:sp>
        <p:nvSpPr>
          <p:cNvPr id="24" name="Rectangle 23"/>
          <p:cNvSpPr/>
          <p:nvPr/>
        </p:nvSpPr>
        <p:spPr>
          <a:xfrm>
            <a:off x="2065972" y="3405106"/>
            <a:ext cx="1670685" cy="350343"/>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defTabSz="457200" fontAlgn="base">
              <a:spcBef>
                <a:spcPct val="0"/>
              </a:spcBef>
              <a:spcAft>
                <a:spcPct val="0"/>
              </a:spcAft>
            </a:pPr>
            <a:r>
              <a:rPr lang="en-US" sz="1400" b="1" dirty="0">
                <a:solidFill>
                  <a:schemeClr val="tx1"/>
                </a:solidFill>
                <a:cs typeface="Arial" panose="020B0604020202020204" pitchFamily="34" charset="0"/>
              </a:rPr>
              <a:t>Interim a</a:t>
            </a:r>
            <a:r>
              <a:rPr lang="en-US" sz="1400" b="1" dirty="0" smtClean="0">
                <a:solidFill>
                  <a:schemeClr val="tx1"/>
                </a:solidFill>
                <a:cs typeface="Arial" panose="020B0604020202020204" pitchFamily="34" charset="0"/>
              </a:rPr>
              <a:t>nalysis </a:t>
            </a:r>
            <a:endParaRPr lang="en-US" sz="1400" b="1" dirty="0">
              <a:solidFill>
                <a:schemeClr val="tx1"/>
              </a:solidFill>
              <a:cs typeface="Arial" panose="020B0604020202020204" pitchFamily="34" charset="0"/>
            </a:endParaRPr>
          </a:p>
        </p:txBody>
      </p:sp>
      <p:sp>
        <p:nvSpPr>
          <p:cNvPr id="25" name="Rectangle 24"/>
          <p:cNvSpPr/>
          <p:nvPr/>
        </p:nvSpPr>
        <p:spPr>
          <a:xfrm>
            <a:off x="3736657" y="3405106"/>
            <a:ext cx="1670685" cy="350343"/>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defTabSz="457200" fontAlgn="base">
              <a:spcBef>
                <a:spcPct val="0"/>
              </a:spcBef>
              <a:spcAft>
                <a:spcPct val="0"/>
              </a:spcAft>
            </a:pPr>
            <a:r>
              <a:rPr lang="en-US" sz="1400" b="1" dirty="0">
                <a:solidFill>
                  <a:schemeClr val="tx1"/>
                </a:solidFill>
                <a:cs typeface="Arial" panose="020B0604020202020204" pitchFamily="34" charset="0"/>
              </a:rPr>
              <a:t>PFS a</a:t>
            </a:r>
            <a:r>
              <a:rPr lang="en-US" sz="1400" b="1" dirty="0" smtClean="0">
                <a:solidFill>
                  <a:schemeClr val="tx1"/>
                </a:solidFill>
                <a:cs typeface="Arial" panose="020B0604020202020204" pitchFamily="34" charset="0"/>
              </a:rPr>
              <a:t>nalysis</a:t>
            </a:r>
            <a:endParaRPr lang="en-US" sz="1400" b="1" baseline="30000" dirty="0">
              <a:solidFill>
                <a:schemeClr val="tx1"/>
              </a:solidFill>
              <a:cs typeface="Arial" panose="020B0604020202020204" pitchFamily="34" charset="0"/>
            </a:endParaRPr>
          </a:p>
        </p:txBody>
      </p:sp>
      <p:sp>
        <p:nvSpPr>
          <p:cNvPr id="26" name="Rectangle 25"/>
          <p:cNvSpPr/>
          <p:nvPr/>
        </p:nvSpPr>
        <p:spPr>
          <a:xfrm>
            <a:off x="5407342" y="3405106"/>
            <a:ext cx="1670685" cy="350343"/>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defTabSz="457200" fontAlgn="base">
              <a:spcBef>
                <a:spcPct val="0"/>
              </a:spcBef>
              <a:spcAft>
                <a:spcPct val="0"/>
              </a:spcAft>
            </a:pPr>
            <a:r>
              <a:rPr lang="en-US" sz="1400" b="1" dirty="0">
                <a:solidFill>
                  <a:schemeClr val="tx1"/>
                </a:solidFill>
                <a:cs typeface="Arial" panose="020B0604020202020204" pitchFamily="34" charset="0"/>
              </a:rPr>
              <a:t>Last p</a:t>
            </a:r>
            <a:r>
              <a:rPr lang="en-US" sz="1400" b="1" dirty="0" smtClean="0">
                <a:solidFill>
                  <a:schemeClr val="tx1"/>
                </a:solidFill>
                <a:cs typeface="Arial" panose="020B0604020202020204" pitchFamily="34" charset="0"/>
              </a:rPr>
              <a:t>atient </a:t>
            </a:r>
            <a:r>
              <a:rPr lang="en-US" sz="1400" b="1" dirty="0">
                <a:solidFill>
                  <a:schemeClr val="tx1"/>
                </a:solidFill>
                <a:cs typeface="Arial" panose="020B0604020202020204" pitchFamily="34" charset="0"/>
              </a:rPr>
              <a:t>i</a:t>
            </a:r>
            <a:r>
              <a:rPr lang="en-US" sz="1400" b="1" dirty="0" smtClean="0">
                <a:solidFill>
                  <a:schemeClr val="tx1"/>
                </a:solidFill>
                <a:cs typeface="Arial" panose="020B0604020202020204" pitchFamily="34" charset="0"/>
              </a:rPr>
              <a:t>n</a:t>
            </a:r>
            <a:endParaRPr lang="en-US" sz="1400" b="1" dirty="0">
              <a:solidFill>
                <a:schemeClr val="tx1"/>
              </a:solidFill>
              <a:cs typeface="Arial" panose="020B0604020202020204" pitchFamily="34" charset="0"/>
            </a:endParaRPr>
          </a:p>
        </p:txBody>
      </p:sp>
      <p:sp>
        <p:nvSpPr>
          <p:cNvPr id="27" name="Rectangle 26"/>
          <p:cNvSpPr/>
          <p:nvPr/>
        </p:nvSpPr>
        <p:spPr>
          <a:xfrm>
            <a:off x="7078027" y="3405106"/>
            <a:ext cx="1670685" cy="350343"/>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defTabSz="457200" fontAlgn="base">
              <a:spcBef>
                <a:spcPct val="0"/>
              </a:spcBef>
              <a:spcAft>
                <a:spcPct val="0"/>
              </a:spcAft>
            </a:pPr>
            <a:r>
              <a:rPr lang="en-US" sz="1400" b="1" dirty="0">
                <a:solidFill>
                  <a:schemeClr val="tx1"/>
                </a:solidFill>
                <a:cs typeface="Arial" panose="020B0604020202020204" pitchFamily="34" charset="0"/>
              </a:rPr>
              <a:t>OS </a:t>
            </a:r>
            <a:r>
              <a:rPr lang="en-US" sz="1400" b="1" dirty="0" smtClean="0">
                <a:solidFill>
                  <a:schemeClr val="tx1"/>
                </a:solidFill>
                <a:cs typeface="Arial" panose="020B0604020202020204" pitchFamily="34" charset="0"/>
              </a:rPr>
              <a:t>analysis</a:t>
            </a:r>
            <a:r>
              <a:rPr lang="en-US" sz="1400" b="1" baseline="30000" dirty="0" smtClean="0">
                <a:solidFill>
                  <a:schemeClr val="tx1"/>
                </a:solidFill>
                <a:cs typeface="Arial" panose="020B0604020202020204" pitchFamily="34" charset="0"/>
              </a:rPr>
              <a:t>a</a:t>
            </a:r>
            <a:endParaRPr lang="en-US" sz="1400" b="1" baseline="30000" dirty="0">
              <a:solidFill>
                <a:schemeClr val="tx1"/>
              </a:solidFill>
              <a:cs typeface="Arial" panose="020B0604020202020204" pitchFamily="34" charset="0"/>
            </a:endParaRPr>
          </a:p>
        </p:txBody>
      </p:sp>
      <p:sp>
        <p:nvSpPr>
          <p:cNvPr id="2" name="Rectangle 1"/>
          <p:cNvSpPr/>
          <p:nvPr/>
        </p:nvSpPr>
        <p:spPr>
          <a:xfrm>
            <a:off x="1190624" y="1633629"/>
            <a:ext cx="5052060" cy="333375"/>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fontAlgn="base">
              <a:spcBef>
                <a:spcPct val="0"/>
              </a:spcBef>
              <a:spcAft>
                <a:spcPct val="0"/>
              </a:spcAft>
            </a:pPr>
            <a:r>
              <a:rPr lang="en-US" b="1" dirty="0" smtClean="0">
                <a:solidFill>
                  <a:prstClr val="white"/>
                </a:solidFill>
                <a:cs typeface="Arial" panose="020B0604020202020204" pitchFamily="34" charset="0"/>
              </a:rPr>
              <a:t>Recruitment</a:t>
            </a:r>
            <a:endParaRPr lang="en-US" b="1" dirty="0">
              <a:solidFill>
                <a:prstClr val="white"/>
              </a:solidFill>
              <a:cs typeface="Arial" panose="020B0604020202020204" pitchFamily="34" charset="0"/>
            </a:endParaRPr>
          </a:p>
        </p:txBody>
      </p:sp>
    </p:spTree>
    <p:extLst>
      <p:ext uri="{BB962C8B-B14F-4D97-AF65-F5344CB8AC3E}">
        <p14:creationId xmlns:p14="http://schemas.microsoft.com/office/powerpoint/2010/main" val="17766754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7" name="Rectangle 2"/>
          <p:cNvSpPr>
            <a:spLocks noGrp="1" noChangeArrowheads="1"/>
          </p:cNvSpPr>
          <p:nvPr>
            <p:ph type="title"/>
          </p:nvPr>
        </p:nvSpPr>
        <p:spPr/>
        <p:txBody>
          <a:bodyPr/>
          <a:lstStyle/>
          <a:p>
            <a:r>
              <a:rPr lang="en-US" dirty="0" smtClean="0"/>
              <a:t>Statistical Assumptions	</a:t>
            </a:r>
          </a:p>
        </p:txBody>
      </p:sp>
      <p:sp>
        <p:nvSpPr>
          <p:cNvPr id="31" name="Content Placeholder 30"/>
          <p:cNvSpPr>
            <a:spLocks noGrp="1"/>
          </p:cNvSpPr>
          <p:nvPr>
            <p:ph idx="1"/>
          </p:nvPr>
        </p:nvSpPr>
        <p:spPr/>
        <p:txBody>
          <a:bodyPr/>
          <a:lstStyle/>
          <a:p>
            <a:r>
              <a:rPr lang="en-US" dirty="0" smtClean="0">
                <a:solidFill>
                  <a:schemeClr val="accent1"/>
                </a:solidFill>
              </a:rPr>
              <a:t>Primary endpoint </a:t>
            </a:r>
            <a:r>
              <a:rPr lang="en-US" dirty="0" smtClean="0">
                <a:solidFill>
                  <a:schemeClr val="tx1"/>
                </a:solidFill>
              </a:rPr>
              <a:t>– PFS by Independent Radiology Review </a:t>
            </a:r>
            <a:br>
              <a:rPr lang="en-US" dirty="0" smtClean="0">
                <a:solidFill>
                  <a:schemeClr val="tx1"/>
                </a:solidFill>
              </a:rPr>
            </a:br>
            <a:r>
              <a:rPr lang="en-US" dirty="0" smtClean="0">
                <a:solidFill>
                  <a:schemeClr val="tx1"/>
                </a:solidFill>
              </a:rPr>
              <a:t>(RECIST 1.1)</a:t>
            </a:r>
          </a:p>
          <a:p>
            <a:pPr lvl="1"/>
            <a:r>
              <a:rPr lang="en-US" dirty="0" smtClean="0">
                <a:solidFill>
                  <a:schemeClr val="tx1"/>
                </a:solidFill>
              </a:rPr>
              <a:t>Assuming a median PFS of 14 weeks in the afatinib arm and 10 weeks in the erlotinib arm, ≥372 events and a sample size of 500 were required for 90% power to detect a </a:t>
            </a:r>
            <a:r>
              <a:rPr lang="en-US" dirty="0" smtClean="0">
                <a:solidFill>
                  <a:schemeClr val="accent1"/>
                </a:solidFill>
              </a:rPr>
              <a:t>hazard ratio of 0.714 </a:t>
            </a:r>
            <a:r>
              <a:rPr lang="en-US" dirty="0" smtClean="0">
                <a:solidFill>
                  <a:schemeClr val="tx1"/>
                </a:solidFill>
              </a:rPr>
              <a:t>using a two-sided level test</a:t>
            </a:r>
          </a:p>
          <a:p>
            <a:r>
              <a:rPr lang="en-US" dirty="0" smtClean="0">
                <a:solidFill>
                  <a:schemeClr val="accent1"/>
                </a:solidFill>
              </a:rPr>
              <a:t>Key secondary endpoint </a:t>
            </a:r>
            <a:r>
              <a:rPr lang="en-US" dirty="0" smtClean="0">
                <a:solidFill>
                  <a:schemeClr val="tx1"/>
                </a:solidFill>
              </a:rPr>
              <a:t>– OS to be tested only if PFS showed statistical significance (</a:t>
            </a:r>
            <a:r>
              <a:rPr lang="en-US" i="1" dirty="0" smtClean="0">
                <a:solidFill>
                  <a:schemeClr val="tx1"/>
                </a:solidFill>
              </a:rPr>
              <a:t>P</a:t>
            </a:r>
            <a:r>
              <a:rPr lang="en-US" dirty="0" smtClean="0">
                <a:solidFill>
                  <a:schemeClr val="tx1"/>
                </a:solidFill>
              </a:rPr>
              <a:t>&lt;0.05, two-sided)</a:t>
            </a:r>
          </a:p>
          <a:p>
            <a:pPr lvl="1"/>
            <a:r>
              <a:rPr lang="en-US" dirty="0" smtClean="0">
                <a:solidFill>
                  <a:schemeClr val="tx1"/>
                </a:solidFill>
              </a:rPr>
              <a:t>A median OS of 8.75 months with afatinib and 7 months with erlotinib required ≥632 events and a sample size of 800 for 80% power to detect a </a:t>
            </a:r>
            <a:r>
              <a:rPr lang="en-US" dirty="0" smtClean="0">
                <a:solidFill>
                  <a:schemeClr val="accent1"/>
                </a:solidFill>
              </a:rPr>
              <a:t>hazard ratio of 0.8 </a:t>
            </a:r>
            <a:r>
              <a:rPr lang="en-US" dirty="0" smtClean="0">
                <a:solidFill>
                  <a:schemeClr val="tx1"/>
                </a:solidFill>
              </a:rPr>
              <a:t>(two-sided) </a:t>
            </a:r>
            <a:endParaRPr lang="en-US" dirty="0">
              <a:solidFill>
                <a:schemeClr val="tx1"/>
              </a:solidFill>
            </a:endParaRPr>
          </a:p>
        </p:txBody>
      </p:sp>
      <p:sp>
        <p:nvSpPr>
          <p:cNvPr id="6" name="Text Placeholder 6"/>
          <p:cNvSpPr txBox="1">
            <a:spLocks/>
          </p:cNvSpPr>
          <p:nvPr/>
        </p:nvSpPr>
        <p:spPr>
          <a:xfrm>
            <a:off x="209564" y="6054671"/>
            <a:ext cx="4068763" cy="619125"/>
          </a:xfrm>
          <a:prstGeom prst="rect">
            <a:avLst/>
          </a:prstGeom>
        </p:spPr>
        <p:txBody>
          <a:bodyPr vert="horz" wrap="square" lIns="0" tIns="0" rIns="0" bIns="0" rtlCol="0" anchor="b" anchorCtr="0">
            <a:noAutofit/>
          </a:bodyPr>
          <a:lstStyle>
            <a:lvl1pPr marL="176213" indent="-176213" algn="l" defTabSz="914400" rtl="0" eaLnBrk="1" latinLnBrk="0" hangingPunct="1">
              <a:lnSpc>
                <a:spcPct val="100000"/>
              </a:lnSpc>
              <a:spcBef>
                <a:spcPts val="12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720725" indent="-263525" algn="l" defTabSz="914400" rtl="0" eaLnBrk="1" latinLnBrk="0" hangingPunct="1">
              <a:lnSpc>
                <a:spcPct val="100000"/>
              </a:lnSpc>
              <a:spcBef>
                <a:spcPts val="400"/>
              </a:spcBef>
              <a:buClr>
                <a:schemeClr val="tx1">
                  <a:lumMod val="65000"/>
                  <a:lumOff val="35000"/>
                </a:schemeClr>
              </a:buClr>
              <a:buFont typeface="Arial" pitchFamily="34" charset="0"/>
              <a:buChar char="‒"/>
              <a:defRPr sz="1800" kern="1200">
                <a:solidFill>
                  <a:schemeClr val="tx1">
                    <a:lumMod val="65000"/>
                    <a:lumOff val="35000"/>
                  </a:schemeClr>
                </a:solidFill>
                <a:latin typeface="+mn-lt"/>
                <a:ea typeface="+mn-ea"/>
                <a:cs typeface="+mn-cs"/>
              </a:defRPr>
            </a:lvl2pPr>
            <a:lvl3pPr marL="1073150" indent="-158750" algn="l" defTabSz="914400" rtl="0" eaLnBrk="1" latinLnBrk="0" hangingPunct="1">
              <a:lnSpc>
                <a:spcPct val="100000"/>
              </a:lnSpc>
              <a:spcBef>
                <a:spcPts val="400"/>
              </a:spcBef>
              <a:buClr>
                <a:srgbClr val="1CBECA"/>
              </a:buClr>
              <a:buFont typeface="Arial" pitchFamily="34" charset="0"/>
              <a:buChar char="•"/>
              <a:defRPr sz="1600" kern="1200">
                <a:solidFill>
                  <a:schemeClr val="tx1">
                    <a:lumMod val="65000"/>
                    <a:lumOff val="35000"/>
                  </a:schemeClr>
                </a:solidFill>
                <a:latin typeface="+mn-lt"/>
                <a:ea typeface="+mn-ea"/>
                <a:cs typeface="+mn-cs"/>
              </a:defRPr>
            </a:lvl3pPr>
            <a:lvl4pPr marL="1520825" indent="-1492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970088" indent="-141288"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400"/>
              </a:spcBef>
              <a:buFont typeface="Arial" pitchFamily="34" charset="0"/>
              <a:buNone/>
            </a:pPr>
            <a:r>
              <a:rPr lang="en-GB" sz="1000" dirty="0" smtClean="0">
                <a:solidFill>
                  <a:prstClr val="black"/>
                </a:solidFill>
              </a:rPr>
              <a:t>Goss et al. ESMO 2014. Abstract 12220. </a:t>
            </a:r>
            <a:endParaRPr lang="en-GB" sz="1000" dirty="0">
              <a:solidFill>
                <a:prstClr val="black"/>
              </a:solidFill>
            </a:endParaRPr>
          </a:p>
        </p:txBody>
      </p:sp>
    </p:spTree>
    <p:extLst>
      <p:ext uri="{BB962C8B-B14F-4D97-AF65-F5344CB8AC3E}">
        <p14:creationId xmlns:p14="http://schemas.microsoft.com/office/powerpoint/2010/main" val="38181989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LUX-Lung 8: Global Randomised Phase 3 Trial</a:t>
            </a:r>
            <a:endParaRPr lang="en-GB" dirty="0"/>
          </a:p>
        </p:txBody>
      </p:sp>
      <p:sp>
        <p:nvSpPr>
          <p:cNvPr id="2101" name="Text Placeholder 6"/>
          <p:cNvSpPr txBox="1">
            <a:spLocks/>
          </p:cNvSpPr>
          <p:nvPr/>
        </p:nvSpPr>
        <p:spPr>
          <a:xfrm>
            <a:off x="206071" y="6360741"/>
            <a:ext cx="4068763" cy="309563"/>
          </a:xfrm>
          <a:prstGeom prst="rect">
            <a:avLst/>
          </a:prstGeom>
        </p:spPr>
        <p:txBody>
          <a:bodyPr vert="horz" wrap="square" lIns="0" tIns="0" rIns="0" bIns="0" rtlCol="0" anchor="b" anchorCtr="0">
            <a:noAutofit/>
          </a:bodyPr>
          <a:lstStyle>
            <a:lvl1pPr marL="176213" indent="-176213" algn="l" defTabSz="914400" rtl="0" eaLnBrk="1" latinLnBrk="0" hangingPunct="1">
              <a:lnSpc>
                <a:spcPct val="100000"/>
              </a:lnSpc>
              <a:spcBef>
                <a:spcPts val="12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720725" indent="-263525" algn="l" defTabSz="914400" rtl="0" eaLnBrk="1" latinLnBrk="0" hangingPunct="1">
              <a:lnSpc>
                <a:spcPct val="100000"/>
              </a:lnSpc>
              <a:spcBef>
                <a:spcPts val="400"/>
              </a:spcBef>
              <a:buClr>
                <a:schemeClr val="tx1">
                  <a:lumMod val="65000"/>
                  <a:lumOff val="35000"/>
                </a:schemeClr>
              </a:buClr>
              <a:buFont typeface="Arial" pitchFamily="34" charset="0"/>
              <a:buChar char="‒"/>
              <a:defRPr sz="1800" kern="1200">
                <a:solidFill>
                  <a:schemeClr val="tx1">
                    <a:lumMod val="65000"/>
                    <a:lumOff val="35000"/>
                  </a:schemeClr>
                </a:solidFill>
                <a:latin typeface="+mn-lt"/>
                <a:ea typeface="+mn-ea"/>
                <a:cs typeface="+mn-cs"/>
              </a:defRPr>
            </a:lvl2pPr>
            <a:lvl3pPr marL="1073150" indent="-158750" algn="l" defTabSz="914400" rtl="0" eaLnBrk="1" latinLnBrk="0" hangingPunct="1">
              <a:lnSpc>
                <a:spcPct val="100000"/>
              </a:lnSpc>
              <a:spcBef>
                <a:spcPts val="400"/>
              </a:spcBef>
              <a:buClr>
                <a:srgbClr val="1CBECA"/>
              </a:buClr>
              <a:buFont typeface="Arial" pitchFamily="34" charset="0"/>
              <a:buChar char="•"/>
              <a:defRPr sz="1600" kern="1200">
                <a:solidFill>
                  <a:schemeClr val="tx1">
                    <a:lumMod val="65000"/>
                    <a:lumOff val="35000"/>
                  </a:schemeClr>
                </a:solidFill>
                <a:latin typeface="+mn-lt"/>
                <a:ea typeface="+mn-ea"/>
                <a:cs typeface="+mn-cs"/>
              </a:defRPr>
            </a:lvl3pPr>
            <a:lvl4pPr marL="1520825" indent="-1492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970088" indent="-141288"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400"/>
              </a:spcBef>
              <a:buFont typeface="Arial" pitchFamily="34" charset="0"/>
              <a:buNone/>
            </a:pPr>
            <a:r>
              <a:rPr lang="en-GB" sz="1000" dirty="0" smtClean="0">
                <a:solidFill>
                  <a:prstClr val="black"/>
                </a:solidFill>
              </a:rPr>
              <a:t>Goss et al. ESMO 2014. Abstract 12220. </a:t>
            </a:r>
            <a:endParaRPr lang="en-GB" sz="1000" dirty="0">
              <a:solidFill>
                <a:prstClr val="black"/>
              </a:solidFill>
            </a:endParaRPr>
          </a:p>
        </p:txBody>
      </p:sp>
      <p:grpSp>
        <p:nvGrpSpPr>
          <p:cNvPr id="2100" name="Group 270782"/>
          <p:cNvGrpSpPr>
            <a:grpSpLocks/>
          </p:cNvGrpSpPr>
          <p:nvPr/>
        </p:nvGrpSpPr>
        <p:grpSpPr bwMode="auto">
          <a:xfrm>
            <a:off x="412808" y="1943937"/>
            <a:ext cx="8318384" cy="4059786"/>
            <a:chOff x="1169989" y="2274887"/>
            <a:chExt cx="7107238" cy="3468688"/>
          </a:xfrm>
        </p:grpSpPr>
        <p:grpSp>
          <p:nvGrpSpPr>
            <p:cNvPr id="2102" name="Group 3725"/>
            <p:cNvGrpSpPr>
              <a:grpSpLocks/>
            </p:cNvGrpSpPr>
            <p:nvPr/>
          </p:nvGrpSpPr>
          <p:grpSpPr bwMode="auto">
            <a:xfrm>
              <a:off x="2524127" y="2836862"/>
              <a:ext cx="4930775" cy="2046288"/>
              <a:chOff x="1590" y="1787"/>
              <a:chExt cx="3106" cy="1289"/>
            </a:xfrm>
          </p:grpSpPr>
          <p:sp>
            <p:nvSpPr>
              <p:cNvPr id="3992" name="Freeform 3525"/>
              <p:cNvSpPr>
                <a:spLocks/>
              </p:cNvSpPr>
              <p:nvPr/>
            </p:nvSpPr>
            <p:spPr bwMode="auto">
              <a:xfrm>
                <a:off x="1590" y="2669"/>
                <a:ext cx="184" cy="290"/>
              </a:xfrm>
              <a:custGeom>
                <a:avLst/>
                <a:gdLst>
                  <a:gd name="T0" fmla="*/ 9 w 140"/>
                  <a:gd name="T1" fmla="*/ 57 h 220"/>
                  <a:gd name="T2" fmla="*/ 12 w 140"/>
                  <a:gd name="T3" fmla="*/ 63 h 220"/>
                  <a:gd name="T4" fmla="*/ 20 w 140"/>
                  <a:gd name="T5" fmla="*/ 70 h 220"/>
                  <a:gd name="T6" fmla="*/ 33 w 140"/>
                  <a:gd name="T7" fmla="*/ 75 h 220"/>
                  <a:gd name="T8" fmla="*/ 41 w 140"/>
                  <a:gd name="T9" fmla="*/ 57 h 220"/>
                  <a:gd name="T10" fmla="*/ 45 w 140"/>
                  <a:gd name="T11" fmla="*/ 50 h 220"/>
                  <a:gd name="T12" fmla="*/ 81 w 140"/>
                  <a:gd name="T13" fmla="*/ 15 h 220"/>
                  <a:gd name="T14" fmla="*/ 78 w 140"/>
                  <a:gd name="T15" fmla="*/ 1 h 220"/>
                  <a:gd name="T16" fmla="*/ 92 w 140"/>
                  <a:gd name="T17" fmla="*/ 5 h 220"/>
                  <a:gd name="T18" fmla="*/ 101 w 140"/>
                  <a:gd name="T19" fmla="*/ 18 h 220"/>
                  <a:gd name="T20" fmla="*/ 114 w 140"/>
                  <a:gd name="T21" fmla="*/ 37 h 220"/>
                  <a:gd name="T22" fmla="*/ 125 w 140"/>
                  <a:gd name="T23" fmla="*/ 40 h 220"/>
                  <a:gd name="T24" fmla="*/ 145 w 140"/>
                  <a:gd name="T25" fmla="*/ 36 h 220"/>
                  <a:gd name="T26" fmla="*/ 154 w 140"/>
                  <a:gd name="T27" fmla="*/ 47 h 220"/>
                  <a:gd name="T28" fmla="*/ 156 w 140"/>
                  <a:gd name="T29" fmla="*/ 65 h 220"/>
                  <a:gd name="T30" fmla="*/ 155 w 140"/>
                  <a:gd name="T31" fmla="*/ 69 h 220"/>
                  <a:gd name="T32" fmla="*/ 126 w 140"/>
                  <a:gd name="T33" fmla="*/ 75 h 220"/>
                  <a:gd name="T34" fmla="*/ 116 w 140"/>
                  <a:gd name="T35" fmla="*/ 91 h 220"/>
                  <a:gd name="T36" fmla="*/ 108 w 140"/>
                  <a:gd name="T37" fmla="*/ 108 h 220"/>
                  <a:gd name="T38" fmla="*/ 105 w 140"/>
                  <a:gd name="T39" fmla="*/ 117 h 220"/>
                  <a:gd name="T40" fmla="*/ 113 w 140"/>
                  <a:gd name="T41" fmla="*/ 133 h 220"/>
                  <a:gd name="T42" fmla="*/ 117 w 140"/>
                  <a:gd name="T43" fmla="*/ 148 h 220"/>
                  <a:gd name="T44" fmla="*/ 145 w 140"/>
                  <a:gd name="T45" fmla="*/ 157 h 220"/>
                  <a:gd name="T46" fmla="*/ 152 w 140"/>
                  <a:gd name="T47" fmla="*/ 158 h 220"/>
                  <a:gd name="T48" fmla="*/ 164 w 140"/>
                  <a:gd name="T49" fmla="*/ 173 h 220"/>
                  <a:gd name="T50" fmla="*/ 180 w 140"/>
                  <a:gd name="T51" fmla="*/ 194 h 220"/>
                  <a:gd name="T52" fmla="*/ 180 w 140"/>
                  <a:gd name="T53" fmla="*/ 218 h 220"/>
                  <a:gd name="T54" fmla="*/ 176 w 140"/>
                  <a:gd name="T55" fmla="*/ 233 h 220"/>
                  <a:gd name="T56" fmla="*/ 170 w 140"/>
                  <a:gd name="T57" fmla="*/ 243 h 220"/>
                  <a:gd name="T58" fmla="*/ 171 w 140"/>
                  <a:gd name="T59" fmla="*/ 252 h 220"/>
                  <a:gd name="T60" fmla="*/ 181 w 140"/>
                  <a:gd name="T61" fmla="*/ 256 h 220"/>
                  <a:gd name="T62" fmla="*/ 183 w 140"/>
                  <a:gd name="T63" fmla="*/ 264 h 220"/>
                  <a:gd name="T64" fmla="*/ 177 w 140"/>
                  <a:gd name="T65" fmla="*/ 274 h 220"/>
                  <a:gd name="T66" fmla="*/ 175 w 140"/>
                  <a:gd name="T67" fmla="*/ 287 h 220"/>
                  <a:gd name="T68" fmla="*/ 156 w 140"/>
                  <a:gd name="T69" fmla="*/ 282 h 220"/>
                  <a:gd name="T70" fmla="*/ 125 w 140"/>
                  <a:gd name="T71" fmla="*/ 260 h 220"/>
                  <a:gd name="T72" fmla="*/ 100 w 140"/>
                  <a:gd name="T73" fmla="*/ 245 h 220"/>
                  <a:gd name="T74" fmla="*/ 80 w 140"/>
                  <a:gd name="T75" fmla="*/ 224 h 220"/>
                  <a:gd name="T76" fmla="*/ 79 w 140"/>
                  <a:gd name="T77" fmla="*/ 219 h 220"/>
                  <a:gd name="T78" fmla="*/ 64 w 140"/>
                  <a:gd name="T79" fmla="*/ 190 h 220"/>
                  <a:gd name="T80" fmla="*/ 57 w 140"/>
                  <a:gd name="T81" fmla="*/ 178 h 220"/>
                  <a:gd name="T82" fmla="*/ 50 w 140"/>
                  <a:gd name="T83" fmla="*/ 163 h 220"/>
                  <a:gd name="T84" fmla="*/ 26 w 140"/>
                  <a:gd name="T85" fmla="*/ 117 h 220"/>
                  <a:gd name="T86" fmla="*/ 5 w 140"/>
                  <a:gd name="T87" fmla="*/ 92 h 220"/>
                  <a:gd name="T88" fmla="*/ 4 w 140"/>
                  <a:gd name="T89" fmla="*/ 79 h 22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0" h="220">
                    <a:moveTo>
                      <a:pt x="0" y="54"/>
                    </a:moveTo>
                    <a:cubicBezTo>
                      <a:pt x="1" y="51"/>
                      <a:pt x="2" y="49"/>
                      <a:pt x="4" y="46"/>
                    </a:cubicBezTo>
                    <a:cubicBezTo>
                      <a:pt x="5" y="45"/>
                      <a:pt x="6" y="44"/>
                      <a:pt x="7" y="43"/>
                    </a:cubicBezTo>
                    <a:cubicBezTo>
                      <a:pt x="8" y="43"/>
                      <a:pt x="10" y="42"/>
                      <a:pt x="10" y="40"/>
                    </a:cubicBezTo>
                    <a:cubicBezTo>
                      <a:pt x="11" y="41"/>
                      <a:pt x="13" y="46"/>
                      <a:pt x="12" y="47"/>
                    </a:cubicBezTo>
                    <a:cubicBezTo>
                      <a:pt x="11" y="48"/>
                      <a:pt x="10" y="47"/>
                      <a:pt x="9" y="48"/>
                    </a:cubicBezTo>
                    <a:cubicBezTo>
                      <a:pt x="8" y="49"/>
                      <a:pt x="9" y="50"/>
                      <a:pt x="10" y="51"/>
                    </a:cubicBezTo>
                    <a:cubicBezTo>
                      <a:pt x="9" y="52"/>
                      <a:pt x="9" y="54"/>
                      <a:pt x="11" y="52"/>
                    </a:cubicBezTo>
                    <a:cubicBezTo>
                      <a:pt x="13" y="50"/>
                      <a:pt x="13" y="52"/>
                      <a:pt x="15" y="53"/>
                    </a:cubicBezTo>
                    <a:cubicBezTo>
                      <a:pt x="16" y="54"/>
                      <a:pt x="18" y="52"/>
                      <a:pt x="19" y="54"/>
                    </a:cubicBezTo>
                    <a:cubicBezTo>
                      <a:pt x="20" y="56"/>
                      <a:pt x="20" y="59"/>
                      <a:pt x="22" y="59"/>
                    </a:cubicBezTo>
                    <a:cubicBezTo>
                      <a:pt x="24" y="60"/>
                      <a:pt x="25" y="59"/>
                      <a:pt x="25" y="57"/>
                    </a:cubicBezTo>
                    <a:cubicBezTo>
                      <a:pt x="29" y="42"/>
                      <a:pt x="32" y="36"/>
                      <a:pt x="28" y="53"/>
                    </a:cubicBezTo>
                    <a:cubicBezTo>
                      <a:pt x="27" y="55"/>
                      <a:pt x="29" y="49"/>
                      <a:pt x="30" y="46"/>
                    </a:cubicBezTo>
                    <a:cubicBezTo>
                      <a:pt x="30" y="45"/>
                      <a:pt x="31" y="44"/>
                      <a:pt x="31" y="43"/>
                    </a:cubicBezTo>
                    <a:cubicBezTo>
                      <a:pt x="31" y="42"/>
                      <a:pt x="32" y="40"/>
                      <a:pt x="32" y="42"/>
                    </a:cubicBezTo>
                    <a:cubicBezTo>
                      <a:pt x="33" y="41"/>
                      <a:pt x="33" y="41"/>
                      <a:pt x="33" y="40"/>
                    </a:cubicBezTo>
                    <a:cubicBezTo>
                      <a:pt x="33" y="39"/>
                      <a:pt x="34" y="39"/>
                      <a:pt x="34" y="38"/>
                    </a:cubicBezTo>
                    <a:cubicBezTo>
                      <a:pt x="35" y="37"/>
                      <a:pt x="36" y="36"/>
                      <a:pt x="38" y="35"/>
                    </a:cubicBezTo>
                    <a:cubicBezTo>
                      <a:pt x="42" y="33"/>
                      <a:pt x="46" y="33"/>
                      <a:pt x="49" y="30"/>
                    </a:cubicBezTo>
                    <a:cubicBezTo>
                      <a:pt x="56" y="26"/>
                      <a:pt x="60" y="19"/>
                      <a:pt x="62" y="11"/>
                    </a:cubicBezTo>
                    <a:cubicBezTo>
                      <a:pt x="62" y="11"/>
                      <a:pt x="63" y="12"/>
                      <a:pt x="64" y="12"/>
                    </a:cubicBezTo>
                    <a:cubicBezTo>
                      <a:pt x="63" y="9"/>
                      <a:pt x="64" y="7"/>
                      <a:pt x="62" y="5"/>
                    </a:cubicBezTo>
                    <a:cubicBezTo>
                      <a:pt x="62" y="4"/>
                      <a:pt x="59" y="2"/>
                      <a:pt x="59" y="1"/>
                    </a:cubicBezTo>
                    <a:cubicBezTo>
                      <a:pt x="60" y="1"/>
                      <a:pt x="62" y="2"/>
                      <a:pt x="63" y="1"/>
                    </a:cubicBezTo>
                    <a:cubicBezTo>
                      <a:pt x="64" y="0"/>
                      <a:pt x="64" y="0"/>
                      <a:pt x="65" y="1"/>
                    </a:cubicBezTo>
                    <a:cubicBezTo>
                      <a:pt x="67" y="1"/>
                      <a:pt x="68" y="2"/>
                      <a:pt x="70" y="4"/>
                    </a:cubicBezTo>
                    <a:cubicBezTo>
                      <a:pt x="72" y="6"/>
                      <a:pt x="73" y="7"/>
                      <a:pt x="74" y="10"/>
                    </a:cubicBezTo>
                    <a:cubicBezTo>
                      <a:pt x="74" y="11"/>
                      <a:pt x="73" y="12"/>
                      <a:pt x="75" y="12"/>
                    </a:cubicBezTo>
                    <a:cubicBezTo>
                      <a:pt x="77" y="12"/>
                      <a:pt x="76" y="13"/>
                      <a:pt x="77" y="14"/>
                    </a:cubicBezTo>
                    <a:cubicBezTo>
                      <a:pt x="80" y="16"/>
                      <a:pt x="81" y="15"/>
                      <a:pt x="82" y="18"/>
                    </a:cubicBezTo>
                    <a:cubicBezTo>
                      <a:pt x="82" y="21"/>
                      <a:pt x="82" y="21"/>
                      <a:pt x="85" y="22"/>
                    </a:cubicBezTo>
                    <a:cubicBezTo>
                      <a:pt x="88" y="23"/>
                      <a:pt x="85" y="26"/>
                      <a:pt x="87" y="28"/>
                    </a:cubicBezTo>
                    <a:cubicBezTo>
                      <a:pt x="87" y="29"/>
                      <a:pt x="89" y="29"/>
                      <a:pt x="90" y="29"/>
                    </a:cubicBezTo>
                    <a:cubicBezTo>
                      <a:pt x="91" y="29"/>
                      <a:pt x="91" y="29"/>
                      <a:pt x="92" y="29"/>
                    </a:cubicBezTo>
                    <a:cubicBezTo>
                      <a:pt x="93" y="29"/>
                      <a:pt x="94" y="30"/>
                      <a:pt x="95" y="30"/>
                    </a:cubicBezTo>
                    <a:cubicBezTo>
                      <a:pt x="97" y="30"/>
                      <a:pt x="99" y="28"/>
                      <a:pt x="100" y="26"/>
                    </a:cubicBezTo>
                    <a:cubicBezTo>
                      <a:pt x="101" y="25"/>
                      <a:pt x="104" y="28"/>
                      <a:pt x="105" y="28"/>
                    </a:cubicBezTo>
                    <a:cubicBezTo>
                      <a:pt x="107" y="28"/>
                      <a:pt x="109" y="26"/>
                      <a:pt x="110" y="27"/>
                    </a:cubicBezTo>
                    <a:cubicBezTo>
                      <a:pt x="111" y="27"/>
                      <a:pt x="112" y="28"/>
                      <a:pt x="113" y="29"/>
                    </a:cubicBezTo>
                    <a:cubicBezTo>
                      <a:pt x="114" y="30"/>
                      <a:pt x="116" y="30"/>
                      <a:pt x="116" y="30"/>
                    </a:cubicBezTo>
                    <a:cubicBezTo>
                      <a:pt x="119" y="32"/>
                      <a:pt x="119" y="33"/>
                      <a:pt x="117" y="36"/>
                    </a:cubicBezTo>
                    <a:cubicBezTo>
                      <a:pt x="116" y="38"/>
                      <a:pt x="113" y="42"/>
                      <a:pt x="112" y="44"/>
                    </a:cubicBezTo>
                    <a:cubicBezTo>
                      <a:pt x="112" y="47"/>
                      <a:pt x="116" y="45"/>
                      <a:pt x="117" y="46"/>
                    </a:cubicBezTo>
                    <a:cubicBezTo>
                      <a:pt x="118" y="47"/>
                      <a:pt x="119" y="48"/>
                      <a:pt x="119" y="49"/>
                    </a:cubicBezTo>
                    <a:cubicBezTo>
                      <a:pt x="120" y="50"/>
                      <a:pt x="120" y="50"/>
                      <a:pt x="120" y="51"/>
                    </a:cubicBezTo>
                    <a:cubicBezTo>
                      <a:pt x="120" y="52"/>
                      <a:pt x="119" y="52"/>
                      <a:pt x="118" y="51"/>
                    </a:cubicBezTo>
                    <a:cubicBezTo>
                      <a:pt x="118" y="52"/>
                      <a:pt x="118" y="52"/>
                      <a:pt x="118" y="52"/>
                    </a:cubicBezTo>
                    <a:cubicBezTo>
                      <a:pt x="116" y="50"/>
                      <a:pt x="113" y="48"/>
                      <a:pt x="111" y="51"/>
                    </a:cubicBezTo>
                    <a:cubicBezTo>
                      <a:pt x="108" y="54"/>
                      <a:pt x="104" y="53"/>
                      <a:pt x="100" y="54"/>
                    </a:cubicBezTo>
                    <a:cubicBezTo>
                      <a:pt x="99" y="54"/>
                      <a:pt x="98" y="56"/>
                      <a:pt x="96" y="57"/>
                    </a:cubicBezTo>
                    <a:cubicBezTo>
                      <a:pt x="94" y="57"/>
                      <a:pt x="95" y="58"/>
                      <a:pt x="94" y="59"/>
                    </a:cubicBezTo>
                    <a:cubicBezTo>
                      <a:pt x="91" y="61"/>
                      <a:pt x="89" y="61"/>
                      <a:pt x="89" y="65"/>
                    </a:cubicBezTo>
                    <a:cubicBezTo>
                      <a:pt x="89" y="67"/>
                      <a:pt x="89" y="68"/>
                      <a:pt x="88" y="69"/>
                    </a:cubicBezTo>
                    <a:cubicBezTo>
                      <a:pt x="87" y="70"/>
                      <a:pt x="86" y="72"/>
                      <a:pt x="87" y="73"/>
                    </a:cubicBezTo>
                    <a:cubicBezTo>
                      <a:pt x="87" y="75"/>
                      <a:pt x="89" y="77"/>
                      <a:pt x="87" y="78"/>
                    </a:cubicBezTo>
                    <a:cubicBezTo>
                      <a:pt x="85" y="80"/>
                      <a:pt x="84" y="80"/>
                      <a:pt x="82" y="82"/>
                    </a:cubicBezTo>
                    <a:cubicBezTo>
                      <a:pt x="81" y="83"/>
                      <a:pt x="81" y="84"/>
                      <a:pt x="81" y="85"/>
                    </a:cubicBezTo>
                    <a:cubicBezTo>
                      <a:pt x="81" y="86"/>
                      <a:pt x="82" y="87"/>
                      <a:pt x="82" y="87"/>
                    </a:cubicBezTo>
                    <a:cubicBezTo>
                      <a:pt x="81" y="88"/>
                      <a:pt x="80" y="88"/>
                      <a:pt x="80" y="89"/>
                    </a:cubicBezTo>
                    <a:cubicBezTo>
                      <a:pt x="78" y="91"/>
                      <a:pt x="84" y="93"/>
                      <a:pt x="82" y="95"/>
                    </a:cubicBezTo>
                    <a:cubicBezTo>
                      <a:pt x="83" y="96"/>
                      <a:pt x="84" y="97"/>
                      <a:pt x="84" y="99"/>
                    </a:cubicBezTo>
                    <a:cubicBezTo>
                      <a:pt x="84" y="100"/>
                      <a:pt x="85" y="100"/>
                      <a:pt x="86" y="101"/>
                    </a:cubicBezTo>
                    <a:cubicBezTo>
                      <a:pt x="87" y="102"/>
                      <a:pt x="86" y="103"/>
                      <a:pt x="87" y="104"/>
                    </a:cubicBezTo>
                    <a:cubicBezTo>
                      <a:pt x="88" y="105"/>
                      <a:pt x="90" y="106"/>
                      <a:pt x="91" y="107"/>
                    </a:cubicBezTo>
                    <a:cubicBezTo>
                      <a:pt x="91" y="110"/>
                      <a:pt x="90" y="111"/>
                      <a:pt x="89" y="112"/>
                    </a:cubicBezTo>
                    <a:cubicBezTo>
                      <a:pt x="91" y="114"/>
                      <a:pt x="95" y="112"/>
                      <a:pt x="97" y="114"/>
                    </a:cubicBezTo>
                    <a:cubicBezTo>
                      <a:pt x="99" y="115"/>
                      <a:pt x="100" y="118"/>
                      <a:pt x="100" y="120"/>
                    </a:cubicBezTo>
                    <a:cubicBezTo>
                      <a:pt x="103" y="120"/>
                      <a:pt x="107" y="121"/>
                      <a:pt x="110" y="119"/>
                    </a:cubicBezTo>
                    <a:cubicBezTo>
                      <a:pt x="112" y="118"/>
                      <a:pt x="114" y="113"/>
                      <a:pt x="117" y="113"/>
                    </a:cubicBezTo>
                    <a:cubicBezTo>
                      <a:pt x="117" y="114"/>
                      <a:pt x="116" y="114"/>
                      <a:pt x="116" y="116"/>
                    </a:cubicBezTo>
                    <a:cubicBezTo>
                      <a:pt x="117" y="117"/>
                      <a:pt x="116" y="118"/>
                      <a:pt x="116" y="120"/>
                    </a:cubicBezTo>
                    <a:cubicBezTo>
                      <a:pt x="116" y="124"/>
                      <a:pt x="116" y="128"/>
                      <a:pt x="117" y="131"/>
                    </a:cubicBezTo>
                    <a:cubicBezTo>
                      <a:pt x="118" y="130"/>
                      <a:pt x="119" y="133"/>
                      <a:pt x="120" y="133"/>
                    </a:cubicBezTo>
                    <a:cubicBezTo>
                      <a:pt x="122" y="132"/>
                      <a:pt x="123" y="131"/>
                      <a:pt x="125" y="131"/>
                    </a:cubicBezTo>
                    <a:cubicBezTo>
                      <a:pt x="127" y="131"/>
                      <a:pt x="129" y="131"/>
                      <a:pt x="129" y="133"/>
                    </a:cubicBezTo>
                    <a:cubicBezTo>
                      <a:pt x="130" y="135"/>
                      <a:pt x="132" y="137"/>
                      <a:pt x="133" y="140"/>
                    </a:cubicBezTo>
                    <a:cubicBezTo>
                      <a:pt x="135" y="142"/>
                      <a:pt x="136" y="145"/>
                      <a:pt x="137" y="147"/>
                    </a:cubicBezTo>
                    <a:cubicBezTo>
                      <a:pt x="139" y="150"/>
                      <a:pt x="140" y="151"/>
                      <a:pt x="138" y="152"/>
                    </a:cubicBezTo>
                    <a:cubicBezTo>
                      <a:pt x="136" y="154"/>
                      <a:pt x="136" y="156"/>
                      <a:pt x="136" y="158"/>
                    </a:cubicBezTo>
                    <a:cubicBezTo>
                      <a:pt x="137" y="160"/>
                      <a:pt x="136" y="162"/>
                      <a:pt x="137" y="165"/>
                    </a:cubicBezTo>
                    <a:cubicBezTo>
                      <a:pt x="137" y="166"/>
                      <a:pt x="138" y="168"/>
                      <a:pt x="138" y="169"/>
                    </a:cubicBezTo>
                    <a:cubicBezTo>
                      <a:pt x="137" y="173"/>
                      <a:pt x="137" y="173"/>
                      <a:pt x="137" y="173"/>
                    </a:cubicBezTo>
                    <a:cubicBezTo>
                      <a:pt x="136" y="174"/>
                      <a:pt x="135" y="176"/>
                      <a:pt x="134" y="177"/>
                    </a:cubicBezTo>
                    <a:cubicBezTo>
                      <a:pt x="133" y="180"/>
                      <a:pt x="136" y="180"/>
                      <a:pt x="136" y="183"/>
                    </a:cubicBezTo>
                    <a:cubicBezTo>
                      <a:pt x="136" y="184"/>
                      <a:pt x="135" y="185"/>
                      <a:pt x="135" y="186"/>
                    </a:cubicBezTo>
                    <a:cubicBezTo>
                      <a:pt x="133" y="185"/>
                      <a:pt x="130" y="181"/>
                      <a:pt x="129" y="184"/>
                    </a:cubicBezTo>
                    <a:cubicBezTo>
                      <a:pt x="128" y="186"/>
                      <a:pt x="129" y="185"/>
                      <a:pt x="130" y="188"/>
                    </a:cubicBezTo>
                    <a:cubicBezTo>
                      <a:pt x="130" y="188"/>
                      <a:pt x="128" y="186"/>
                      <a:pt x="129" y="187"/>
                    </a:cubicBezTo>
                    <a:cubicBezTo>
                      <a:pt x="129" y="187"/>
                      <a:pt x="126" y="189"/>
                      <a:pt x="130" y="191"/>
                    </a:cubicBezTo>
                    <a:cubicBezTo>
                      <a:pt x="131" y="189"/>
                      <a:pt x="133" y="192"/>
                      <a:pt x="134" y="192"/>
                    </a:cubicBezTo>
                    <a:cubicBezTo>
                      <a:pt x="135" y="191"/>
                      <a:pt x="134" y="192"/>
                      <a:pt x="134" y="194"/>
                    </a:cubicBezTo>
                    <a:cubicBezTo>
                      <a:pt x="136" y="194"/>
                      <a:pt x="138" y="195"/>
                      <a:pt x="138" y="194"/>
                    </a:cubicBezTo>
                    <a:cubicBezTo>
                      <a:pt x="139" y="194"/>
                      <a:pt x="139" y="194"/>
                      <a:pt x="139" y="194"/>
                    </a:cubicBezTo>
                    <a:cubicBezTo>
                      <a:pt x="139" y="199"/>
                      <a:pt x="139" y="198"/>
                      <a:pt x="140" y="198"/>
                    </a:cubicBezTo>
                    <a:cubicBezTo>
                      <a:pt x="139" y="199"/>
                      <a:pt x="140" y="199"/>
                      <a:pt x="139" y="200"/>
                    </a:cubicBezTo>
                    <a:cubicBezTo>
                      <a:pt x="138" y="201"/>
                      <a:pt x="137" y="204"/>
                      <a:pt x="136" y="205"/>
                    </a:cubicBezTo>
                    <a:cubicBezTo>
                      <a:pt x="135" y="205"/>
                      <a:pt x="135" y="206"/>
                      <a:pt x="134" y="206"/>
                    </a:cubicBezTo>
                    <a:cubicBezTo>
                      <a:pt x="133" y="208"/>
                      <a:pt x="135" y="207"/>
                      <a:pt x="135" y="208"/>
                    </a:cubicBezTo>
                    <a:cubicBezTo>
                      <a:pt x="135" y="210"/>
                      <a:pt x="136" y="209"/>
                      <a:pt x="136" y="210"/>
                    </a:cubicBezTo>
                    <a:cubicBezTo>
                      <a:pt x="128" y="220"/>
                      <a:pt x="133" y="211"/>
                      <a:pt x="133" y="212"/>
                    </a:cubicBezTo>
                    <a:cubicBezTo>
                      <a:pt x="132" y="214"/>
                      <a:pt x="134" y="216"/>
                      <a:pt x="133" y="218"/>
                    </a:cubicBezTo>
                    <a:cubicBezTo>
                      <a:pt x="132" y="219"/>
                      <a:pt x="130" y="220"/>
                      <a:pt x="128" y="220"/>
                    </a:cubicBezTo>
                    <a:cubicBezTo>
                      <a:pt x="126" y="220"/>
                      <a:pt x="125" y="218"/>
                      <a:pt x="124" y="217"/>
                    </a:cubicBezTo>
                    <a:cubicBezTo>
                      <a:pt x="122" y="216"/>
                      <a:pt x="120" y="215"/>
                      <a:pt x="119" y="214"/>
                    </a:cubicBezTo>
                    <a:cubicBezTo>
                      <a:pt x="116" y="212"/>
                      <a:pt x="116" y="208"/>
                      <a:pt x="113" y="207"/>
                    </a:cubicBezTo>
                    <a:cubicBezTo>
                      <a:pt x="108" y="205"/>
                      <a:pt x="106" y="201"/>
                      <a:pt x="101" y="200"/>
                    </a:cubicBezTo>
                    <a:cubicBezTo>
                      <a:pt x="99" y="199"/>
                      <a:pt x="97" y="198"/>
                      <a:pt x="95" y="197"/>
                    </a:cubicBezTo>
                    <a:cubicBezTo>
                      <a:pt x="93" y="195"/>
                      <a:pt x="91" y="195"/>
                      <a:pt x="89" y="194"/>
                    </a:cubicBezTo>
                    <a:cubicBezTo>
                      <a:pt x="87" y="193"/>
                      <a:pt x="85" y="191"/>
                      <a:pt x="83" y="190"/>
                    </a:cubicBezTo>
                    <a:cubicBezTo>
                      <a:pt x="80" y="188"/>
                      <a:pt x="78" y="187"/>
                      <a:pt x="76" y="186"/>
                    </a:cubicBezTo>
                    <a:cubicBezTo>
                      <a:pt x="74" y="185"/>
                      <a:pt x="72" y="182"/>
                      <a:pt x="71" y="180"/>
                    </a:cubicBezTo>
                    <a:cubicBezTo>
                      <a:pt x="69" y="178"/>
                      <a:pt x="66" y="177"/>
                      <a:pt x="64" y="174"/>
                    </a:cubicBezTo>
                    <a:cubicBezTo>
                      <a:pt x="63" y="173"/>
                      <a:pt x="62" y="171"/>
                      <a:pt x="61" y="170"/>
                    </a:cubicBezTo>
                    <a:cubicBezTo>
                      <a:pt x="59" y="169"/>
                      <a:pt x="61" y="166"/>
                      <a:pt x="59" y="167"/>
                    </a:cubicBezTo>
                    <a:cubicBezTo>
                      <a:pt x="59" y="166"/>
                      <a:pt x="59" y="166"/>
                      <a:pt x="59" y="165"/>
                    </a:cubicBezTo>
                    <a:cubicBezTo>
                      <a:pt x="60" y="166"/>
                      <a:pt x="60" y="166"/>
                      <a:pt x="60" y="166"/>
                    </a:cubicBezTo>
                    <a:cubicBezTo>
                      <a:pt x="61" y="162"/>
                      <a:pt x="59" y="159"/>
                      <a:pt x="57" y="156"/>
                    </a:cubicBezTo>
                    <a:cubicBezTo>
                      <a:pt x="55" y="152"/>
                      <a:pt x="54" y="149"/>
                      <a:pt x="51" y="146"/>
                    </a:cubicBezTo>
                    <a:cubicBezTo>
                      <a:pt x="50" y="145"/>
                      <a:pt x="49" y="145"/>
                      <a:pt x="49" y="144"/>
                    </a:cubicBezTo>
                    <a:cubicBezTo>
                      <a:pt x="50" y="143"/>
                      <a:pt x="49" y="141"/>
                      <a:pt x="48" y="140"/>
                    </a:cubicBezTo>
                    <a:cubicBezTo>
                      <a:pt x="48" y="139"/>
                      <a:pt x="47" y="138"/>
                      <a:pt x="46" y="137"/>
                    </a:cubicBezTo>
                    <a:cubicBezTo>
                      <a:pt x="45" y="136"/>
                      <a:pt x="44" y="136"/>
                      <a:pt x="43" y="135"/>
                    </a:cubicBezTo>
                    <a:cubicBezTo>
                      <a:pt x="43" y="134"/>
                      <a:pt x="43" y="134"/>
                      <a:pt x="43" y="133"/>
                    </a:cubicBezTo>
                    <a:cubicBezTo>
                      <a:pt x="43" y="132"/>
                      <a:pt x="42" y="131"/>
                      <a:pt x="42" y="130"/>
                    </a:cubicBezTo>
                    <a:cubicBezTo>
                      <a:pt x="41" y="128"/>
                      <a:pt x="39" y="126"/>
                      <a:pt x="38" y="124"/>
                    </a:cubicBezTo>
                    <a:cubicBezTo>
                      <a:pt x="37" y="122"/>
                      <a:pt x="36" y="120"/>
                      <a:pt x="36" y="118"/>
                    </a:cubicBezTo>
                    <a:cubicBezTo>
                      <a:pt x="34" y="113"/>
                      <a:pt x="31" y="110"/>
                      <a:pt x="30" y="105"/>
                    </a:cubicBezTo>
                    <a:cubicBezTo>
                      <a:pt x="28" y="99"/>
                      <a:pt x="23" y="95"/>
                      <a:pt x="20" y="89"/>
                    </a:cubicBezTo>
                    <a:cubicBezTo>
                      <a:pt x="18" y="82"/>
                      <a:pt x="12" y="77"/>
                      <a:pt x="5" y="74"/>
                    </a:cubicBezTo>
                    <a:cubicBezTo>
                      <a:pt x="5" y="74"/>
                      <a:pt x="2" y="74"/>
                      <a:pt x="2" y="73"/>
                    </a:cubicBezTo>
                    <a:cubicBezTo>
                      <a:pt x="2" y="72"/>
                      <a:pt x="2" y="70"/>
                      <a:pt x="4" y="70"/>
                    </a:cubicBezTo>
                    <a:cubicBezTo>
                      <a:pt x="7" y="70"/>
                      <a:pt x="5" y="68"/>
                      <a:pt x="4" y="66"/>
                    </a:cubicBezTo>
                    <a:cubicBezTo>
                      <a:pt x="3" y="64"/>
                      <a:pt x="2" y="63"/>
                      <a:pt x="2" y="61"/>
                    </a:cubicBezTo>
                    <a:cubicBezTo>
                      <a:pt x="3" y="60"/>
                      <a:pt x="3" y="60"/>
                      <a:pt x="3" y="60"/>
                    </a:cubicBezTo>
                    <a:cubicBezTo>
                      <a:pt x="2" y="59"/>
                      <a:pt x="1" y="58"/>
                      <a:pt x="1" y="58"/>
                    </a:cubicBezTo>
                    <a:cubicBezTo>
                      <a:pt x="0" y="56"/>
                      <a:pt x="1" y="55"/>
                      <a:pt x="0" y="5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93" name="Freeform 3526"/>
              <p:cNvSpPr>
                <a:spLocks/>
              </p:cNvSpPr>
              <p:nvPr/>
            </p:nvSpPr>
            <p:spPr bwMode="auto">
              <a:xfrm>
                <a:off x="2649" y="2427"/>
                <a:ext cx="111" cy="93"/>
              </a:xfrm>
              <a:custGeom>
                <a:avLst/>
                <a:gdLst>
                  <a:gd name="T0" fmla="*/ 0 w 84"/>
                  <a:gd name="T1" fmla="*/ 77 h 70"/>
                  <a:gd name="T2" fmla="*/ 1 w 84"/>
                  <a:gd name="T3" fmla="*/ 68 h 70"/>
                  <a:gd name="T4" fmla="*/ 4 w 84"/>
                  <a:gd name="T5" fmla="*/ 65 h 70"/>
                  <a:gd name="T6" fmla="*/ 4 w 84"/>
                  <a:gd name="T7" fmla="*/ 58 h 70"/>
                  <a:gd name="T8" fmla="*/ 3 w 84"/>
                  <a:gd name="T9" fmla="*/ 54 h 70"/>
                  <a:gd name="T10" fmla="*/ 5 w 84"/>
                  <a:gd name="T11" fmla="*/ 53 h 70"/>
                  <a:gd name="T12" fmla="*/ 12 w 84"/>
                  <a:gd name="T13" fmla="*/ 50 h 70"/>
                  <a:gd name="T14" fmla="*/ 16 w 84"/>
                  <a:gd name="T15" fmla="*/ 41 h 70"/>
                  <a:gd name="T16" fmla="*/ 17 w 84"/>
                  <a:gd name="T17" fmla="*/ 40 h 70"/>
                  <a:gd name="T18" fmla="*/ 19 w 84"/>
                  <a:gd name="T19" fmla="*/ 36 h 70"/>
                  <a:gd name="T20" fmla="*/ 19 w 84"/>
                  <a:gd name="T21" fmla="*/ 33 h 70"/>
                  <a:gd name="T22" fmla="*/ 22 w 84"/>
                  <a:gd name="T23" fmla="*/ 28 h 70"/>
                  <a:gd name="T24" fmla="*/ 29 w 84"/>
                  <a:gd name="T25" fmla="*/ 33 h 70"/>
                  <a:gd name="T26" fmla="*/ 33 w 84"/>
                  <a:gd name="T27" fmla="*/ 31 h 70"/>
                  <a:gd name="T28" fmla="*/ 32 w 84"/>
                  <a:gd name="T29" fmla="*/ 24 h 70"/>
                  <a:gd name="T30" fmla="*/ 37 w 84"/>
                  <a:gd name="T31" fmla="*/ 25 h 70"/>
                  <a:gd name="T32" fmla="*/ 44 w 84"/>
                  <a:gd name="T33" fmla="*/ 16 h 70"/>
                  <a:gd name="T34" fmla="*/ 50 w 84"/>
                  <a:gd name="T35" fmla="*/ 15 h 70"/>
                  <a:gd name="T36" fmla="*/ 54 w 84"/>
                  <a:gd name="T37" fmla="*/ 12 h 70"/>
                  <a:gd name="T38" fmla="*/ 61 w 84"/>
                  <a:gd name="T39" fmla="*/ 8 h 70"/>
                  <a:gd name="T40" fmla="*/ 71 w 84"/>
                  <a:gd name="T41" fmla="*/ 4 h 70"/>
                  <a:gd name="T42" fmla="*/ 75 w 84"/>
                  <a:gd name="T43" fmla="*/ 3 h 70"/>
                  <a:gd name="T44" fmla="*/ 81 w 84"/>
                  <a:gd name="T45" fmla="*/ 4 h 70"/>
                  <a:gd name="T46" fmla="*/ 82 w 84"/>
                  <a:gd name="T47" fmla="*/ 13 h 70"/>
                  <a:gd name="T48" fmla="*/ 83 w 84"/>
                  <a:gd name="T49" fmla="*/ 20 h 70"/>
                  <a:gd name="T50" fmla="*/ 86 w 84"/>
                  <a:gd name="T51" fmla="*/ 24 h 70"/>
                  <a:gd name="T52" fmla="*/ 95 w 84"/>
                  <a:gd name="T53" fmla="*/ 31 h 70"/>
                  <a:gd name="T54" fmla="*/ 91 w 84"/>
                  <a:gd name="T55" fmla="*/ 29 h 70"/>
                  <a:gd name="T56" fmla="*/ 99 w 84"/>
                  <a:gd name="T57" fmla="*/ 41 h 70"/>
                  <a:gd name="T58" fmla="*/ 106 w 84"/>
                  <a:gd name="T59" fmla="*/ 40 h 70"/>
                  <a:gd name="T60" fmla="*/ 108 w 84"/>
                  <a:gd name="T61" fmla="*/ 44 h 70"/>
                  <a:gd name="T62" fmla="*/ 110 w 84"/>
                  <a:gd name="T63" fmla="*/ 52 h 70"/>
                  <a:gd name="T64" fmla="*/ 104 w 84"/>
                  <a:gd name="T65" fmla="*/ 61 h 70"/>
                  <a:gd name="T66" fmla="*/ 99 w 84"/>
                  <a:gd name="T67" fmla="*/ 61 h 70"/>
                  <a:gd name="T68" fmla="*/ 96 w 84"/>
                  <a:gd name="T69" fmla="*/ 61 h 70"/>
                  <a:gd name="T70" fmla="*/ 89 w 84"/>
                  <a:gd name="T71" fmla="*/ 68 h 70"/>
                  <a:gd name="T72" fmla="*/ 79 w 84"/>
                  <a:gd name="T73" fmla="*/ 66 h 70"/>
                  <a:gd name="T74" fmla="*/ 74 w 84"/>
                  <a:gd name="T75" fmla="*/ 65 h 70"/>
                  <a:gd name="T76" fmla="*/ 69 w 84"/>
                  <a:gd name="T77" fmla="*/ 69 h 70"/>
                  <a:gd name="T78" fmla="*/ 53 w 84"/>
                  <a:gd name="T79" fmla="*/ 68 h 70"/>
                  <a:gd name="T80" fmla="*/ 38 w 84"/>
                  <a:gd name="T81" fmla="*/ 68 h 70"/>
                  <a:gd name="T82" fmla="*/ 37 w 84"/>
                  <a:gd name="T83" fmla="*/ 73 h 70"/>
                  <a:gd name="T84" fmla="*/ 38 w 84"/>
                  <a:gd name="T85" fmla="*/ 80 h 70"/>
                  <a:gd name="T86" fmla="*/ 38 w 84"/>
                  <a:gd name="T87" fmla="*/ 88 h 70"/>
                  <a:gd name="T88" fmla="*/ 38 w 84"/>
                  <a:gd name="T89" fmla="*/ 93 h 70"/>
                  <a:gd name="T90" fmla="*/ 33 w 84"/>
                  <a:gd name="T91" fmla="*/ 85 h 70"/>
                  <a:gd name="T92" fmla="*/ 24 w 84"/>
                  <a:gd name="T93" fmla="*/ 85 h 70"/>
                  <a:gd name="T94" fmla="*/ 17 w 84"/>
                  <a:gd name="T95" fmla="*/ 90 h 70"/>
                  <a:gd name="T96" fmla="*/ 9 w 84"/>
                  <a:gd name="T97" fmla="*/ 86 h 70"/>
                  <a:gd name="T98" fmla="*/ 8 w 84"/>
                  <a:gd name="T99" fmla="*/ 84 h 70"/>
                  <a:gd name="T100" fmla="*/ 5 w 84"/>
                  <a:gd name="T101" fmla="*/ 78 h 70"/>
                  <a:gd name="T102" fmla="*/ 0 w 84"/>
                  <a:gd name="T103" fmla="*/ 77 h 7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84" h="70">
                    <a:moveTo>
                      <a:pt x="0" y="58"/>
                    </a:moveTo>
                    <a:cubicBezTo>
                      <a:pt x="1" y="56"/>
                      <a:pt x="2" y="53"/>
                      <a:pt x="1" y="51"/>
                    </a:cubicBezTo>
                    <a:cubicBezTo>
                      <a:pt x="1" y="49"/>
                      <a:pt x="2" y="50"/>
                      <a:pt x="3" y="49"/>
                    </a:cubicBezTo>
                    <a:cubicBezTo>
                      <a:pt x="3" y="48"/>
                      <a:pt x="5" y="45"/>
                      <a:pt x="3" y="44"/>
                    </a:cubicBezTo>
                    <a:cubicBezTo>
                      <a:pt x="2" y="43"/>
                      <a:pt x="4" y="42"/>
                      <a:pt x="2" y="41"/>
                    </a:cubicBezTo>
                    <a:cubicBezTo>
                      <a:pt x="3" y="41"/>
                      <a:pt x="4" y="40"/>
                      <a:pt x="4" y="40"/>
                    </a:cubicBezTo>
                    <a:cubicBezTo>
                      <a:pt x="6" y="39"/>
                      <a:pt x="8" y="39"/>
                      <a:pt x="9" y="38"/>
                    </a:cubicBezTo>
                    <a:cubicBezTo>
                      <a:pt x="11" y="37"/>
                      <a:pt x="13" y="33"/>
                      <a:pt x="12" y="31"/>
                    </a:cubicBezTo>
                    <a:cubicBezTo>
                      <a:pt x="11" y="30"/>
                      <a:pt x="12" y="30"/>
                      <a:pt x="13" y="30"/>
                    </a:cubicBezTo>
                    <a:cubicBezTo>
                      <a:pt x="15" y="30"/>
                      <a:pt x="14" y="29"/>
                      <a:pt x="14" y="27"/>
                    </a:cubicBezTo>
                    <a:cubicBezTo>
                      <a:pt x="14" y="27"/>
                      <a:pt x="13" y="25"/>
                      <a:pt x="14" y="25"/>
                    </a:cubicBezTo>
                    <a:cubicBezTo>
                      <a:pt x="15" y="25"/>
                      <a:pt x="16" y="22"/>
                      <a:pt x="17" y="21"/>
                    </a:cubicBezTo>
                    <a:cubicBezTo>
                      <a:pt x="17" y="23"/>
                      <a:pt x="21" y="25"/>
                      <a:pt x="22" y="25"/>
                    </a:cubicBezTo>
                    <a:cubicBezTo>
                      <a:pt x="22" y="23"/>
                      <a:pt x="23" y="23"/>
                      <a:pt x="25" y="23"/>
                    </a:cubicBezTo>
                    <a:cubicBezTo>
                      <a:pt x="24" y="22"/>
                      <a:pt x="25" y="20"/>
                      <a:pt x="24" y="18"/>
                    </a:cubicBezTo>
                    <a:cubicBezTo>
                      <a:pt x="26" y="19"/>
                      <a:pt x="27" y="19"/>
                      <a:pt x="28" y="19"/>
                    </a:cubicBezTo>
                    <a:cubicBezTo>
                      <a:pt x="29" y="17"/>
                      <a:pt x="29" y="12"/>
                      <a:pt x="33" y="12"/>
                    </a:cubicBezTo>
                    <a:cubicBezTo>
                      <a:pt x="35" y="11"/>
                      <a:pt x="37" y="15"/>
                      <a:pt x="38" y="11"/>
                    </a:cubicBezTo>
                    <a:cubicBezTo>
                      <a:pt x="38" y="9"/>
                      <a:pt x="40" y="9"/>
                      <a:pt x="41" y="9"/>
                    </a:cubicBezTo>
                    <a:cubicBezTo>
                      <a:pt x="43" y="8"/>
                      <a:pt x="44" y="7"/>
                      <a:pt x="46" y="6"/>
                    </a:cubicBezTo>
                    <a:cubicBezTo>
                      <a:pt x="48" y="5"/>
                      <a:pt x="52" y="0"/>
                      <a:pt x="54" y="3"/>
                    </a:cubicBezTo>
                    <a:cubicBezTo>
                      <a:pt x="55" y="3"/>
                      <a:pt x="56" y="2"/>
                      <a:pt x="57" y="2"/>
                    </a:cubicBezTo>
                    <a:cubicBezTo>
                      <a:pt x="58" y="2"/>
                      <a:pt x="60" y="3"/>
                      <a:pt x="61" y="3"/>
                    </a:cubicBezTo>
                    <a:cubicBezTo>
                      <a:pt x="62" y="4"/>
                      <a:pt x="59" y="9"/>
                      <a:pt x="62" y="10"/>
                    </a:cubicBezTo>
                    <a:cubicBezTo>
                      <a:pt x="63" y="11"/>
                      <a:pt x="62" y="14"/>
                      <a:pt x="63" y="15"/>
                    </a:cubicBezTo>
                    <a:cubicBezTo>
                      <a:pt x="64" y="16"/>
                      <a:pt x="66" y="17"/>
                      <a:pt x="65" y="18"/>
                    </a:cubicBezTo>
                    <a:cubicBezTo>
                      <a:pt x="67" y="19"/>
                      <a:pt x="70" y="21"/>
                      <a:pt x="72" y="23"/>
                    </a:cubicBezTo>
                    <a:cubicBezTo>
                      <a:pt x="71" y="23"/>
                      <a:pt x="70" y="23"/>
                      <a:pt x="69" y="22"/>
                    </a:cubicBezTo>
                    <a:cubicBezTo>
                      <a:pt x="68" y="26"/>
                      <a:pt x="73" y="30"/>
                      <a:pt x="75" y="31"/>
                    </a:cubicBezTo>
                    <a:cubicBezTo>
                      <a:pt x="78" y="32"/>
                      <a:pt x="79" y="30"/>
                      <a:pt x="80" y="30"/>
                    </a:cubicBezTo>
                    <a:cubicBezTo>
                      <a:pt x="82" y="30"/>
                      <a:pt x="82" y="32"/>
                      <a:pt x="82" y="33"/>
                    </a:cubicBezTo>
                    <a:cubicBezTo>
                      <a:pt x="79" y="35"/>
                      <a:pt x="82" y="37"/>
                      <a:pt x="83" y="39"/>
                    </a:cubicBezTo>
                    <a:cubicBezTo>
                      <a:pt x="84" y="42"/>
                      <a:pt x="81" y="45"/>
                      <a:pt x="79" y="46"/>
                    </a:cubicBezTo>
                    <a:cubicBezTo>
                      <a:pt x="78" y="46"/>
                      <a:pt x="76" y="46"/>
                      <a:pt x="75" y="46"/>
                    </a:cubicBezTo>
                    <a:cubicBezTo>
                      <a:pt x="74" y="45"/>
                      <a:pt x="74" y="45"/>
                      <a:pt x="73" y="46"/>
                    </a:cubicBezTo>
                    <a:cubicBezTo>
                      <a:pt x="71" y="48"/>
                      <a:pt x="69" y="51"/>
                      <a:pt x="67" y="51"/>
                    </a:cubicBezTo>
                    <a:cubicBezTo>
                      <a:pt x="63" y="52"/>
                      <a:pt x="62" y="50"/>
                      <a:pt x="60" y="50"/>
                    </a:cubicBezTo>
                    <a:cubicBezTo>
                      <a:pt x="59" y="50"/>
                      <a:pt x="57" y="49"/>
                      <a:pt x="56" y="49"/>
                    </a:cubicBezTo>
                    <a:cubicBezTo>
                      <a:pt x="55" y="49"/>
                      <a:pt x="53" y="52"/>
                      <a:pt x="52" y="52"/>
                    </a:cubicBezTo>
                    <a:cubicBezTo>
                      <a:pt x="50" y="51"/>
                      <a:pt x="54" y="51"/>
                      <a:pt x="40" y="51"/>
                    </a:cubicBezTo>
                    <a:cubicBezTo>
                      <a:pt x="35" y="51"/>
                      <a:pt x="32" y="51"/>
                      <a:pt x="29" y="51"/>
                    </a:cubicBezTo>
                    <a:cubicBezTo>
                      <a:pt x="29" y="53"/>
                      <a:pt x="27" y="54"/>
                      <a:pt x="28" y="55"/>
                    </a:cubicBezTo>
                    <a:cubicBezTo>
                      <a:pt x="28" y="57"/>
                      <a:pt x="29" y="59"/>
                      <a:pt x="29" y="60"/>
                    </a:cubicBezTo>
                    <a:cubicBezTo>
                      <a:pt x="29" y="62"/>
                      <a:pt x="29" y="64"/>
                      <a:pt x="29" y="66"/>
                    </a:cubicBezTo>
                    <a:cubicBezTo>
                      <a:pt x="29" y="67"/>
                      <a:pt x="30" y="69"/>
                      <a:pt x="29" y="70"/>
                    </a:cubicBezTo>
                    <a:cubicBezTo>
                      <a:pt x="28" y="69"/>
                      <a:pt x="26" y="66"/>
                      <a:pt x="25" y="64"/>
                    </a:cubicBezTo>
                    <a:cubicBezTo>
                      <a:pt x="24" y="65"/>
                      <a:pt x="20" y="63"/>
                      <a:pt x="18" y="64"/>
                    </a:cubicBezTo>
                    <a:cubicBezTo>
                      <a:pt x="16" y="65"/>
                      <a:pt x="13" y="65"/>
                      <a:pt x="13" y="68"/>
                    </a:cubicBezTo>
                    <a:cubicBezTo>
                      <a:pt x="12" y="67"/>
                      <a:pt x="8" y="66"/>
                      <a:pt x="7" y="65"/>
                    </a:cubicBezTo>
                    <a:cubicBezTo>
                      <a:pt x="7" y="64"/>
                      <a:pt x="6" y="64"/>
                      <a:pt x="6" y="63"/>
                    </a:cubicBezTo>
                    <a:cubicBezTo>
                      <a:pt x="6" y="62"/>
                      <a:pt x="5" y="60"/>
                      <a:pt x="4" y="59"/>
                    </a:cubicBezTo>
                    <a:cubicBezTo>
                      <a:pt x="2" y="59"/>
                      <a:pt x="1" y="60"/>
                      <a:pt x="0" y="5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94" name="Freeform 3527"/>
              <p:cNvSpPr>
                <a:spLocks/>
              </p:cNvSpPr>
              <p:nvPr/>
            </p:nvSpPr>
            <p:spPr bwMode="auto">
              <a:xfrm>
                <a:off x="2702" y="1920"/>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0" y="0"/>
                      <a:pt x="0" y="0"/>
                    </a:cubicBezTo>
                    <a:cubicBezTo>
                      <a:pt x="0" y="0"/>
                      <a:pt x="0"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95" name="Freeform 3528"/>
              <p:cNvSpPr>
                <a:spLocks/>
              </p:cNvSpPr>
              <p:nvPr/>
            </p:nvSpPr>
            <p:spPr bwMode="auto">
              <a:xfrm>
                <a:off x="2713" y="1925"/>
                <a:ext cx="2" cy="2"/>
              </a:xfrm>
              <a:custGeom>
                <a:avLst/>
                <a:gdLst>
                  <a:gd name="T0" fmla="*/ 2 w 1"/>
                  <a:gd name="T1" fmla="*/ 2 h 1"/>
                  <a:gd name="T2" fmla="*/ 0 w 1"/>
                  <a:gd name="T3" fmla="*/ 2 h 1"/>
                  <a:gd name="T4" fmla="*/ 2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0" y="1"/>
                    </a:cubicBezTo>
                    <a:cubicBezTo>
                      <a:pt x="0" y="1"/>
                      <a:pt x="0"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96" name="Freeform 3529"/>
              <p:cNvSpPr>
                <a:spLocks/>
              </p:cNvSpPr>
              <p:nvPr/>
            </p:nvSpPr>
            <p:spPr bwMode="auto">
              <a:xfrm>
                <a:off x="2721" y="1937"/>
                <a:ext cx="3" cy="2"/>
              </a:xfrm>
              <a:custGeom>
                <a:avLst/>
                <a:gdLst>
                  <a:gd name="T0" fmla="*/ 3 w 2"/>
                  <a:gd name="T1" fmla="*/ 2 h 1"/>
                  <a:gd name="T2" fmla="*/ 0 w 2"/>
                  <a:gd name="T3" fmla="*/ 2 h 1"/>
                  <a:gd name="T4" fmla="*/ 3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0"/>
                      <a:pt x="0" y="1"/>
                    </a:cubicBezTo>
                    <a:cubicBezTo>
                      <a:pt x="1" y="1"/>
                      <a:pt x="2"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97" name="Freeform 3530"/>
              <p:cNvSpPr>
                <a:spLocks/>
              </p:cNvSpPr>
              <p:nvPr/>
            </p:nvSpPr>
            <p:spPr bwMode="auto">
              <a:xfrm>
                <a:off x="2723" y="1941"/>
                <a:ext cx="4" cy="3"/>
              </a:xfrm>
              <a:custGeom>
                <a:avLst/>
                <a:gdLst>
                  <a:gd name="T0" fmla="*/ 3 w 3"/>
                  <a:gd name="T1" fmla="*/ 3 h 2"/>
                  <a:gd name="T2" fmla="*/ 0 w 3"/>
                  <a:gd name="T3" fmla="*/ 0 h 2"/>
                  <a:gd name="T4" fmla="*/ 3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2" y="2"/>
                    </a:moveTo>
                    <a:cubicBezTo>
                      <a:pt x="3" y="1"/>
                      <a:pt x="2" y="0"/>
                      <a:pt x="0" y="0"/>
                    </a:cubicBezTo>
                    <a:cubicBezTo>
                      <a:pt x="1" y="1"/>
                      <a:pt x="2" y="1"/>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98" name="Freeform 3531"/>
              <p:cNvSpPr>
                <a:spLocks/>
              </p:cNvSpPr>
              <p:nvPr/>
            </p:nvSpPr>
            <p:spPr bwMode="auto">
              <a:xfrm>
                <a:off x="2683" y="1862"/>
                <a:ext cx="160" cy="136"/>
              </a:xfrm>
              <a:custGeom>
                <a:avLst/>
                <a:gdLst>
                  <a:gd name="T0" fmla="*/ 3 w 121"/>
                  <a:gd name="T1" fmla="*/ 44 h 103"/>
                  <a:gd name="T2" fmla="*/ 4 w 121"/>
                  <a:gd name="T3" fmla="*/ 42 h 103"/>
                  <a:gd name="T4" fmla="*/ 12 w 121"/>
                  <a:gd name="T5" fmla="*/ 37 h 103"/>
                  <a:gd name="T6" fmla="*/ 26 w 121"/>
                  <a:gd name="T7" fmla="*/ 40 h 103"/>
                  <a:gd name="T8" fmla="*/ 33 w 121"/>
                  <a:gd name="T9" fmla="*/ 38 h 103"/>
                  <a:gd name="T10" fmla="*/ 37 w 121"/>
                  <a:gd name="T11" fmla="*/ 38 h 103"/>
                  <a:gd name="T12" fmla="*/ 38 w 121"/>
                  <a:gd name="T13" fmla="*/ 26 h 103"/>
                  <a:gd name="T14" fmla="*/ 42 w 121"/>
                  <a:gd name="T15" fmla="*/ 22 h 103"/>
                  <a:gd name="T16" fmla="*/ 49 w 121"/>
                  <a:gd name="T17" fmla="*/ 26 h 103"/>
                  <a:gd name="T18" fmla="*/ 66 w 121"/>
                  <a:gd name="T19" fmla="*/ 25 h 103"/>
                  <a:gd name="T20" fmla="*/ 75 w 121"/>
                  <a:gd name="T21" fmla="*/ 18 h 103"/>
                  <a:gd name="T22" fmla="*/ 93 w 121"/>
                  <a:gd name="T23" fmla="*/ 1 h 103"/>
                  <a:gd name="T24" fmla="*/ 102 w 121"/>
                  <a:gd name="T25" fmla="*/ 9 h 103"/>
                  <a:gd name="T26" fmla="*/ 111 w 121"/>
                  <a:gd name="T27" fmla="*/ 17 h 103"/>
                  <a:gd name="T28" fmla="*/ 120 w 121"/>
                  <a:gd name="T29" fmla="*/ 20 h 103"/>
                  <a:gd name="T30" fmla="*/ 140 w 121"/>
                  <a:gd name="T31" fmla="*/ 26 h 103"/>
                  <a:gd name="T32" fmla="*/ 145 w 121"/>
                  <a:gd name="T33" fmla="*/ 30 h 103"/>
                  <a:gd name="T34" fmla="*/ 148 w 121"/>
                  <a:gd name="T35" fmla="*/ 30 h 103"/>
                  <a:gd name="T36" fmla="*/ 160 w 121"/>
                  <a:gd name="T37" fmla="*/ 33 h 103"/>
                  <a:gd name="T38" fmla="*/ 152 w 121"/>
                  <a:gd name="T39" fmla="*/ 50 h 103"/>
                  <a:gd name="T40" fmla="*/ 145 w 121"/>
                  <a:gd name="T41" fmla="*/ 55 h 103"/>
                  <a:gd name="T42" fmla="*/ 139 w 121"/>
                  <a:gd name="T43" fmla="*/ 65 h 103"/>
                  <a:gd name="T44" fmla="*/ 134 w 121"/>
                  <a:gd name="T45" fmla="*/ 74 h 103"/>
                  <a:gd name="T46" fmla="*/ 141 w 121"/>
                  <a:gd name="T47" fmla="*/ 73 h 103"/>
                  <a:gd name="T48" fmla="*/ 147 w 121"/>
                  <a:gd name="T49" fmla="*/ 90 h 103"/>
                  <a:gd name="T50" fmla="*/ 143 w 121"/>
                  <a:gd name="T51" fmla="*/ 104 h 103"/>
                  <a:gd name="T52" fmla="*/ 139 w 121"/>
                  <a:gd name="T53" fmla="*/ 121 h 103"/>
                  <a:gd name="T54" fmla="*/ 132 w 121"/>
                  <a:gd name="T55" fmla="*/ 124 h 103"/>
                  <a:gd name="T56" fmla="*/ 123 w 121"/>
                  <a:gd name="T57" fmla="*/ 123 h 103"/>
                  <a:gd name="T58" fmla="*/ 120 w 121"/>
                  <a:gd name="T59" fmla="*/ 119 h 103"/>
                  <a:gd name="T60" fmla="*/ 115 w 121"/>
                  <a:gd name="T61" fmla="*/ 118 h 103"/>
                  <a:gd name="T62" fmla="*/ 100 w 121"/>
                  <a:gd name="T63" fmla="*/ 120 h 103"/>
                  <a:gd name="T64" fmla="*/ 94 w 121"/>
                  <a:gd name="T65" fmla="*/ 129 h 103"/>
                  <a:gd name="T66" fmla="*/ 91 w 121"/>
                  <a:gd name="T67" fmla="*/ 135 h 103"/>
                  <a:gd name="T68" fmla="*/ 82 w 121"/>
                  <a:gd name="T69" fmla="*/ 136 h 103"/>
                  <a:gd name="T70" fmla="*/ 73 w 121"/>
                  <a:gd name="T71" fmla="*/ 132 h 103"/>
                  <a:gd name="T72" fmla="*/ 57 w 121"/>
                  <a:gd name="T73" fmla="*/ 131 h 103"/>
                  <a:gd name="T74" fmla="*/ 50 w 121"/>
                  <a:gd name="T75" fmla="*/ 129 h 103"/>
                  <a:gd name="T76" fmla="*/ 33 w 121"/>
                  <a:gd name="T77" fmla="*/ 120 h 103"/>
                  <a:gd name="T78" fmla="*/ 41 w 121"/>
                  <a:gd name="T79" fmla="*/ 100 h 103"/>
                  <a:gd name="T80" fmla="*/ 48 w 121"/>
                  <a:gd name="T81" fmla="*/ 94 h 103"/>
                  <a:gd name="T82" fmla="*/ 45 w 121"/>
                  <a:gd name="T83" fmla="*/ 86 h 103"/>
                  <a:gd name="T84" fmla="*/ 44 w 121"/>
                  <a:gd name="T85" fmla="*/ 74 h 103"/>
                  <a:gd name="T86" fmla="*/ 30 w 121"/>
                  <a:gd name="T87" fmla="*/ 62 h 103"/>
                  <a:gd name="T88" fmla="*/ 30 w 121"/>
                  <a:gd name="T89" fmla="*/ 59 h 103"/>
                  <a:gd name="T90" fmla="*/ 26 w 121"/>
                  <a:gd name="T91" fmla="*/ 55 h 103"/>
                  <a:gd name="T92" fmla="*/ 20 w 121"/>
                  <a:gd name="T93" fmla="*/ 57 h 103"/>
                  <a:gd name="T94" fmla="*/ 12 w 121"/>
                  <a:gd name="T95" fmla="*/ 51 h 10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21" h="103">
                    <a:moveTo>
                      <a:pt x="1" y="36"/>
                    </a:moveTo>
                    <a:cubicBezTo>
                      <a:pt x="2" y="35"/>
                      <a:pt x="3" y="35"/>
                      <a:pt x="5" y="35"/>
                    </a:cubicBezTo>
                    <a:cubicBezTo>
                      <a:pt x="5" y="33"/>
                      <a:pt x="2" y="35"/>
                      <a:pt x="2" y="33"/>
                    </a:cubicBezTo>
                    <a:cubicBezTo>
                      <a:pt x="3" y="33"/>
                      <a:pt x="5" y="33"/>
                      <a:pt x="6" y="33"/>
                    </a:cubicBezTo>
                    <a:cubicBezTo>
                      <a:pt x="5" y="33"/>
                      <a:pt x="3" y="33"/>
                      <a:pt x="4" y="32"/>
                    </a:cubicBezTo>
                    <a:cubicBezTo>
                      <a:pt x="4" y="32"/>
                      <a:pt x="3" y="32"/>
                      <a:pt x="3" y="32"/>
                    </a:cubicBezTo>
                    <a:cubicBezTo>
                      <a:pt x="2" y="33"/>
                      <a:pt x="1" y="33"/>
                      <a:pt x="0" y="32"/>
                    </a:cubicBezTo>
                    <a:cubicBezTo>
                      <a:pt x="0" y="30"/>
                      <a:pt x="3" y="29"/>
                      <a:pt x="4" y="29"/>
                    </a:cubicBezTo>
                    <a:cubicBezTo>
                      <a:pt x="6" y="29"/>
                      <a:pt x="7" y="28"/>
                      <a:pt x="9" y="28"/>
                    </a:cubicBezTo>
                    <a:cubicBezTo>
                      <a:pt x="11" y="28"/>
                      <a:pt x="12" y="28"/>
                      <a:pt x="13" y="27"/>
                    </a:cubicBezTo>
                    <a:cubicBezTo>
                      <a:pt x="14" y="27"/>
                      <a:pt x="15" y="26"/>
                      <a:pt x="16" y="26"/>
                    </a:cubicBezTo>
                    <a:cubicBezTo>
                      <a:pt x="16" y="27"/>
                      <a:pt x="19" y="30"/>
                      <a:pt x="20" y="30"/>
                    </a:cubicBezTo>
                    <a:cubicBezTo>
                      <a:pt x="21" y="30"/>
                      <a:pt x="22" y="29"/>
                      <a:pt x="22" y="29"/>
                    </a:cubicBezTo>
                    <a:cubicBezTo>
                      <a:pt x="24" y="28"/>
                      <a:pt x="23" y="29"/>
                      <a:pt x="25" y="29"/>
                    </a:cubicBezTo>
                    <a:cubicBezTo>
                      <a:pt x="25" y="30"/>
                      <a:pt x="25" y="29"/>
                      <a:pt x="25" y="29"/>
                    </a:cubicBezTo>
                    <a:cubicBezTo>
                      <a:pt x="26" y="29"/>
                      <a:pt x="26" y="29"/>
                      <a:pt x="27" y="31"/>
                    </a:cubicBezTo>
                    <a:cubicBezTo>
                      <a:pt x="27" y="30"/>
                      <a:pt x="26" y="29"/>
                      <a:pt x="27" y="29"/>
                    </a:cubicBezTo>
                    <a:cubicBezTo>
                      <a:pt x="27" y="28"/>
                      <a:pt x="28" y="29"/>
                      <a:pt x="28" y="29"/>
                    </a:cubicBezTo>
                    <a:cubicBezTo>
                      <a:pt x="29" y="30"/>
                      <a:pt x="31" y="29"/>
                      <a:pt x="32" y="29"/>
                    </a:cubicBezTo>
                    <a:cubicBezTo>
                      <a:pt x="30" y="28"/>
                      <a:pt x="31" y="25"/>
                      <a:pt x="31" y="23"/>
                    </a:cubicBezTo>
                    <a:cubicBezTo>
                      <a:pt x="31" y="22"/>
                      <a:pt x="29" y="21"/>
                      <a:pt x="29" y="20"/>
                    </a:cubicBezTo>
                    <a:cubicBezTo>
                      <a:pt x="28" y="19"/>
                      <a:pt x="29" y="17"/>
                      <a:pt x="28" y="16"/>
                    </a:cubicBezTo>
                    <a:cubicBezTo>
                      <a:pt x="29" y="17"/>
                      <a:pt x="29" y="17"/>
                      <a:pt x="30" y="17"/>
                    </a:cubicBezTo>
                    <a:cubicBezTo>
                      <a:pt x="31" y="17"/>
                      <a:pt x="31" y="17"/>
                      <a:pt x="32" y="17"/>
                    </a:cubicBezTo>
                    <a:cubicBezTo>
                      <a:pt x="32" y="17"/>
                      <a:pt x="33" y="17"/>
                      <a:pt x="33" y="17"/>
                    </a:cubicBezTo>
                    <a:cubicBezTo>
                      <a:pt x="35" y="18"/>
                      <a:pt x="33" y="20"/>
                      <a:pt x="35" y="21"/>
                    </a:cubicBezTo>
                    <a:cubicBezTo>
                      <a:pt x="36" y="21"/>
                      <a:pt x="36" y="20"/>
                      <a:pt x="37" y="20"/>
                    </a:cubicBezTo>
                    <a:cubicBezTo>
                      <a:pt x="39" y="20"/>
                      <a:pt x="40" y="21"/>
                      <a:pt x="42" y="21"/>
                    </a:cubicBezTo>
                    <a:cubicBezTo>
                      <a:pt x="43" y="21"/>
                      <a:pt x="45" y="21"/>
                      <a:pt x="46" y="21"/>
                    </a:cubicBezTo>
                    <a:cubicBezTo>
                      <a:pt x="47" y="20"/>
                      <a:pt x="49" y="20"/>
                      <a:pt x="50" y="19"/>
                    </a:cubicBezTo>
                    <a:cubicBezTo>
                      <a:pt x="49" y="20"/>
                      <a:pt x="48" y="20"/>
                      <a:pt x="47" y="19"/>
                    </a:cubicBezTo>
                    <a:cubicBezTo>
                      <a:pt x="45" y="18"/>
                      <a:pt x="49" y="16"/>
                      <a:pt x="50" y="15"/>
                    </a:cubicBezTo>
                    <a:cubicBezTo>
                      <a:pt x="52" y="14"/>
                      <a:pt x="54" y="15"/>
                      <a:pt x="57" y="14"/>
                    </a:cubicBezTo>
                    <a:cubicBezTo>
                      <a:pt x="58" y="13"/>
                      <a:pt x="60" y="10"/>
                      <a:pt x="61" y="11"/>
                    </a:cubicBezTo>
                    <a:cubicBezTo>
                      <a:pt x="60" y="10"/>
                      <a:pt x="61" y="4"/>
                      <a:pt x="62" y="3"/>
                    </a:cubicBezTo>
                    <a:cubicBezTo>
                      <a:pt x="63" y="2"/>
                      <a:pt x="69" y="0"/>
                      <a:pt x="70" y="1"/>
                    </a:cubicBezTo>
                    <a:cubicBezTo>
                      <a:pt x="71" y="2"/>
                      <a:pt x="69" y="4"/>
                      <a:pt x="71" y="5"/>
                    </a:cubicBezTo>
                    <a:cubicBezTo>
                      <a:pt x="74" y="5"/>
                      <a:pt x="73" y="5"/>
                      <a:pt x="75" y="5"/>
                    </a:cubicBezTo>
                    <a:cubicBezTo>
                      <a:pt x="76" y="6"/>
                      <a:pt x="76" y="7"/>
                      <a:pt x="77" y="7"/>
                    </a:cubicBezTo>
                    <a:cubicBezTo>
                      <a:pt x="79" y="8"/>
                      <a:pt x="80" y="7"/>
                      <a:pt x="80" y="9"/>
                    </a:cubicBezTo>
                    <a:cubicBezTo>
                      <a:pt x="81" y="9"/>
                      <a:pt x="82" y="9"/>
                      <a:pt x="83" y="9"/>
                    </a:cubicBezTo>
                    <a:cubicBezTo>
                      <a:pt x="85" y="10"/>
                      <a:pt x="84" y="12"/>
                      <a:pt x="84" y="13"/>
                    </a:cubicBezTo>
                    <a:cubicBezTo>
                      <a:pt x="85" y="14"/>
                      <a:pt x="87" y="14"/>
                      <a:pt x="88" y="14"/>
                    </a:cubicBezTo>
                    <a:cubicBezTo>
                      <a:pt x="89" y="13"/>
                      <a:pt x="89" y="12"/>
                      <a:pt x="90" y="11"/>
                    </a:cubicBezTo>
                    <a:cubicBezTo>
                      <a:pt x="90" y="12"/>
                      <a:pt x="90" y="15"/>
                      <a:pt x="91" y="15"/>
                    </a:cubicBezTo>
                    <a:cubicBezTo>
                      <a:pt x="93" y="15"/>
                      <a:pt x="96" y="17"/>
                      <a:pt x="96" y="19"/>
                    </a:cubicBezTo>
                    <a:cubicBezTo>
                      <a:pt x="96" y="18"/>
                      <a:pt x="102" y="19"/>
                      <a:pt x="102" y="19"/>
                    </a:cubicBezTo>
                    <a:cubicBezTo>
                      <a:pt x="103" y="19"/>
                      <a:pt x="104" y="19"/>
                      <a:pt x="106" y="20"/>
                    </a:cubicBezTo>
                    <a:cubicBezTo>
                      <a:pt x="106" y="21"/>
                      <a:pt x="107" y="23"/>
                      <a:pt x="108" y="23"/>
                    </a:cubicBezTo>
                    <a:cubicBezTo>
                      <a:pt x="109" y="22"/>
                      <a:pt x="109" y="22"/>
                      <a:pt x="109" y="22"/>
                    </a:cubicBezTo>
                    <a:cubicBezTo>
                      <a:pt x="110" y="22"/>
                      <a:pt x="110" y="23"/>
                      <a:pt x="110" y="23"/>
                    </a:cubicBezTo>
                    <a:cubicBezTo>
                      <a:pt x="110" y="23"/>
                      <a:pt x="110" y="23"/>
                      <a:pt x="110" y="23"/>
                    </a:cubicBezTo>
                    <a:cubicBezTo>
                      <a:pt x="110" y="24"/>
                      <a:pt x="111" y="24"/>
                      <a:pt x="111" y="23"/>
                    </a:cubicBezTo>
                    <a:cubicBezTo>
                      <a:pt x="112" y="23"/>
                      <a:pt x="112" y="23"/>
                      <a:pt x="112" y="23"/>
                    </a:cubicBezTo>
                    <a:cubicBezTo>
                      <a:pt x="112" y="23"/>
                      <a:pt x="113" y="23"/>
                      <a:pt x="113" y="23"/>
                    </a:cubicBezTo>
                    <a:cubicBezTo>
                      <a:pt x="114" y="23"/>
                      <a:pt x="115" y="23"/>
                      <a:pt x="115" y="24"/>
                    </a:cubicBezTo>
                    <a:cubicBezTo>
                      <a:pt x="117" y="25"/>
                      <a:pt x="120" y="25"/>
                      <a:pt x="121" y="25"/>
                    </a:cubicBezTo>
                    <a:cubicBezTo>
                      <a:pt x="119" y="27"/>
                      <a:pt x="117" y="29"/>
                      <a:pt x="117" y="32"/>
                    </a:cubicBezTo>
                    <a:cubicBezTo>
                      <a:pt x="116" y="33"/>
                      <a:pt x="115" y="35"/>
                      <a:pt x="115" y="36"/>
                    </a:cubicBezTo>
                    <a:cubicBezTo>
                      <a:pt x="115" y="37"/>
                      <a:pt x="115" y="37"/>
                      <a:pt x="115" y="38"/>
                    </a:cubicBezTo>
                    <a:cubicBezTo>
                      <a:pt x="115" y="40"/>
                      <a:pt x="116" y="41"/>
                      <a:pt x="115" y="42"/>
                    </a:cubicBezTo>
                    <a:cubicBezTo>
                      <a:pt x="114" y="43"/>
                      <a:pt x="113" y="43"/>
                      <a:pt x="112" y="43"/>
                    </a:cubicBezTo>
                    <a:cubicBezTo>
                      <a:pt x="111" y="43"/>
                      <a:pt x="111" y="42"/>
                      <a:pt x="110" y="42"/>
                    </a:cubicBezTo>
                    <a:cubicBezTo>
                      <a:pt x="109" y="43"/>
                      <a:pt x="109" y="44"/>
                      <a:pt x="110" y="44"/>
                    </a:cubicBezTo>
                    <a:cubicBezTo>
                      <a:pt x="109" y="45"/>
                      <a:pt x="108" y="47"/>
                      <a:pt x="107" y="48"/>
                    </a:cubicBezTo>
                    <a:cubicBezTo>
                      <a:pt x="106" y="48"/>
                      <a:pt x="106" y="49"/>
                      <a:pt x="105" y="49"/>
                    </a:cubicBezTo>
                    <a:cubicBezTo>
                      <a:pt x="104" y="50"/>
                      <a:pt x="104" y="51"/>
                      <a:pt x="104" y="51"/>
                    </a:cubicBezTo>
                    <a:cubicBezTo>
                      <a:pt x="103" y="52"/>
                      <a:pt x="101" y="53"/>
                      <a:pt x="101" y="55"/>
                    </a:cubicBezTo>
                    <a:cubicBezTo>
                      <a:pt x="101" y="55"/>
                      <a:pt x="101" y="56"/>
                      <a:pt x="101" y="56"/>
                    </a:cubicBezTo>
                    <a:cubicBezTo>
                      <a:pt x="101" y="57"/>
                      <a:pt x="100" y="57"/>
                      <a:pt x="100" y="58"/>
                    </a:cubicBezTo>
                    <a:cubicBezTo>
                      <a:pt x="101" y="58"/>
                      <a:pt x="102" y="58"/>
                      <a:pt x="103" y="56"/>
                    </a:cubicBezTo>
                    <a:cubicBezTo>
                      <a:pt x="103" y="54"/>
                      <a:pt x="106" y="55"/>
                      <a:pt x="107" y="55"/>
                    </a:cubicBezTo>
                    <a:cubicBezTo>
                      <a:pt x="108" y="55"/>
                      <a:pt x="107" y="58"/>
                      <a:pt x="108" y="59"/>
                    </a:cubicBezTo>
                    <a:cubicBezTo>
                      <a:pt x="110" y="61"/>
                      <a:pt x="109" y="61"/>
                      <a:pt x="108" y="63"/>
                    </a:cubicBezTo>
                    <a:cubicBezTo>
                      <a:pt x="108" y="64"/>
                      <a:pt x="112" y="66"/>
                      <a:pt x="111" y="68"/>
                    </a:cubicBezTo>
                    <a:cubicBezTo>
                      <a:pt x="110" y="69"/>
                      <a:pt x="106" y="71"/>
                      <a:pt x="106" y="71"/>
                    </a:cubicBezTo>
                    <a:cubicBezTo>
                      <a:pt x="106" y="72"/>
                      <a:pt x="108" y="73"/>
                      <a:pt x="109" y="74"/>
                    </a:cubicBezTo>
                    <a:cubicBezTo>
                      <a:pt x="111" y="75"/>
                      <a:pt x="108" y="77"/>
                      <a:pt x="108" y="79"/>
                    </a:cubicBezTo>
                    <a:cubicBezTo>
                      <a:pt x="109" y="81"/>
                      <a:pt x="112" y="83"/>
                      <a:pt x="114" y="82"/>
                    </a:cubicBezTo>
                    <a:cubicBezTo>
                      <a:pt x="116" y="81"/>
                      <a:pt x="116" y="82"/>
                      <a:pt x="115" y="84"/>
                    </a:cubicBezTo>
                    <a:cubicBezTo>
                      <a:pt x="113" y="88"/>
                      <a:pt x="109" y="89"/>
                      <a:pt x="105" y="92"/>
                    </a:cubicBezTo>
                    <a:cubicBezTo>
                      <a:pt x="106" y="93"/>
                      <a:pt x="106" y="93"/>
                      <a:pt x="106" y="93"/>
                    </a:cubicBezTo>
                    <a:cubicBezTo>
                      <a:pt x="105" y="93"/>
                      <a:pt x="103" y="94"/>
                      <a:pt x="102" y="94"/>
                    </a:cubicBezTo>
                    <a:cubicBezTo>
                      <a:pt x="101" y="94"/>
                      <a:pt x="101" y="94"/>
                      <a:pt x="100" y="94"/>
                    </a:cubicBezTo>
                    <a:cubicBezTo>
                      <a:pt x="100" y="94"/>
                      <a:pt x="99" y="94"/>
                      <a:pt x="99" y="94"/>
                    </a:cubicBezTo>
                    <a:cubicBezTo>
                      <a:pt x="98" y="94"/>
                      <a:pt x="97" y="94"/>
                      <a:pt x="96" y="93"/>
                    </a:cubicBezTo>
                    <a:cubicBezTo>
                      <a:pt x="95" y="93"/>
                      <a:pt x="94" y="93"/>
                      <a:pt x="93" y="93"/>
                    </a:cubicBezTo>
                    <a:cubicBezTo>
                      <a:pt x="94" y="91"/>
                      <a:pt x="93" y="91"/>
                      <a:pt x="92" y="91"/>
                    </a:cubicBezTo>
                    <a:cubicBezTo>
                      <a:pt x="91" y="91"/>
                      <a:pt x="90" y="91"/>
                      <a:pt x="90" y="91"/>
                    </a:cubicBezTo>
                    <a:cubicBezTo>
                      <a:pt x="90" y="90"/>
                      <a:pt x="91" y="90"/>
                      <a:pt x="91" y="90"/>
                    </a:cubicBezTo>
                    <a:cubicBezTo>
                      <a:pt x="91" y="90"/>
                      <a:pt x="91" y="89"/>
                      <a:pt x="90" y="89"/>
                    </a:cubicBezTo>
                    <a:cubicBezTo>
                      <a:pt x="91" y="90"/>
                      <a:pt x="90" y="90"/>
                      <a:pt x="89" y="90"/>
                    </a:cubicBezTo>
                    <a:cubicBezTo>
                      <a:pt x="88" y="91"/>
                      <a:pt x="88" y="90"/>
                      <a:pt x="87" y="89"/>
                    </a:cubicBezTo>
                    <a:cubicBezTo>
                      <a:pt x="88" y="92"/>
                      <a:pt x="87" y="90"/>
                      <a:pt x="84" y="90"/>
                    </a:cubicBezTo>
                    <a:cubicBezTo>
                      <a:pt x="83" y="90"/>
                      <a:pt x="82" y="89"/>
                      <a:pt x="81" y="89"/>
                    </a:cubicBezTo>
                    <a:cubicBezTo>
                      <a:pt x="79" y="89"/>
                      <a:pt x="77" y="91"/>
                      <a:pt x="76" y="91"/>
                    </a:cubicBezTo>
                    <a:cubicBezTo>
                      <a:pt x="75" y="92"/>
                      <a:pt x="71" y="93"/>
                      <a:pt x="71" y="95"/>
                    </a:cubicBezTo>
                    <a:cubicBezTo>
                      <a:pt x="71" y="95"/>
                      <a:pt x="71" y="96"/>
                      <a:pt x="71" y="96"/>
                    </a:cubicBezTo>
                    <a:cubicBezTo>
                      <a:pt x="70" y="97"/>
                      <a:pt x="70" y="97"/>
                      <a:pt x="71" y="98"/>
                    </a:cubicBezTo>
                    <a:cubicBezTo>
                      <a:pt x="71" y="99"/>
                      <a:pt x="71" y="100"/>
                      <a:pt x="72" y="102"/>
                    </a:cubicBezTo>
                    <a:cubicBezTo>
                      <a:pt x="72" y="102"/>
                      <a:pt x="71" y="102"/>
                      <a:pt x="70" y="102"/>
                    </a:cubicBezTo>
                    <a:cubicBezTo>
                      <a:pt x="70" y="102"/>
                      <a:pt x="70" y="102"/>
                      <a:pt x="69" y="102"/>
                    </a:cubicBezTo>
                    <a:cubicBezTo>
                      <a:pt x="68" y="102"/>
                      <a:pt x="68" y="103"/>
                      <a:pt x="67" y="103"/>
                    </a:cubicBezTo>
                    <a:cubicBezTo>
                      <a:pt x="66" y="103"/>
                      <a:pt x="65" y="103"/>
                      <a:pt x="65" y="103"/>
                    </a:cubicBezTo>
                    <a:cubicBezTo>
                      <a:pt x="64" y="102"/>
                      <a:pt x="63" y="102"/>
                      <a:pt x="62" y="103"/>
                    </a:cubicBezTo>
                    <a:cubicBezTo>
                      <a:pt x="58" y="101"/>
                      <a:pt x="58" y="101"/>
                      <a:pt x="58" y="101"/>
                    </a:cubicBezTo>
                    <a:cubicBezTo>
                      <a:pt x="58" y="101"/>
                      <a:pt x="59" y="101"/>
                      <a:pt x="58" y="100"/>
                    </a:cubicBezTo>
                    <a:cubicBezTo>
                      <a:pt x="57" y="100"/>
                      <a:pt x="56" y="99"/>
                      <a:pt x="55" y="100"/>
                    </a:cubicBezTo>
                    <a:cubicBezTo>
                      <a:pt x="55" y="98"/>
                      <a:pt x="53" y="99"/>
                      <a:pt x="52" y="98"/>
                    </a:cubicBezTo>
                    <a:cubicBezTo>
                      <a:pt x="51" y="97"/>
                      <a:pt x="48" y="96"/>
                      <a:pt x="48" y="99"/>
                    </a:cubicBezTo>
                    <a:cubicBezTo>
                      <a:pt x="46" y="99"/>
                      <a:pt x="44" y="98"/>
                      <a:pt x="43" y="99"/>
                    </a:cubicBezTo>
                    <a:cubicBezTo>
                      <a:pt x="42" y="99"/>
                      <a:pt x="41" y="99"/>
                      <a:pt x="40" y="99"/>
                    </a:cubicBezTo>
                    <a:cubicBezTo>
                      <a:pt x="39" y="98"/>
                      <a:pt x="39" y="98"/>
                      <a:pt x="38" y="98"/>
                    </a:cubicBezTo>
                    <a:cubicBezTo>
                      <a:pt x="38" y="98"/>
                      <a:pt x="38" y="98"/>
                      <a:pt x="38" y="98"/>
                    </a:cubicBezTo>
                    <a:cubicBezTo>
                      <a:pt x="36" y="98"/>
                      <a:pt x="29" y="93"/>
                      <a:pt x="29" y="95"/>
                    </a:cubicBezTo>
                    <a:cubicBezTo>
                      <a:pt x="27" y="95"/>
                      <a:pt x="28" y="94"/>
                      <a:pt x="28" y="93"/>
                    </a:cubicBezTo>
                    <a:cubicBezTo>
                      <a:pt x="29" y="92"/>
                      <a:pt x="25" y="92"/>
                      <a:pt x="25" y="91"/>
                    </a:cubicBezTo>
                    <a:cubicBezTo>
                      <a:pt x="29" y="90"/>
                      <a:pt x="29" y="84"/>
                      <a:pt x="30" y="81"/>
                    </a:cubicBezTo>
                    <a:cubicBezTo>
                      <a:pt x="30" y="79"/>
                      <a:pt x="30" y="77"/>
                      <a:pt x="31" y="76"/>
                    </a:cubicBezTo>
                    <a:cubicBezTo>
                      <a:pt x="33" y="75"/>
                      <a:pt x="31" y="74"/>
                      <a:pt x="31" y="76"/>
                    </a:cubicBezTo>
                    <a:cubicBezTo>
                      <a:pt x="30" y="73"/>
                      <a:pt x="31" y="69"/>
                      <a:pt x="33" y="65"/>
                    </a:cubicBezTo>
                    <a:cubicBezTo>
                      <a:pt x="34" y="66"/>
                      <a:pt x="35" y="67"/>
                      <a:pt x="36" y="69"/>
                    </a:cubicBezTo>
                    <a:cubicBezTo>
                      <a:pt x="36" y="69"/>
                      <a:pt x="36" y="70"/>
                      <a:pt x="36" y="71"/>
                    </a:cubicBezTo>
                    <a:cubicBezTo>
                      <a:pt x="37" y="72"/>
                      <a:pt x="38" y="72"/>
                      <a:pt x="38" y="73"/>
                    </a:cubicBezTo>
                    <a:cubicBezTo>
                      <a:pt x="38" y="72"/>
                      <a:pt x="37" y="71"/>
                      <a:pt x="36" y="69"/>
                    </a:cubicBezTo>
                    <a:cubicBezTo>
                      <a:pt x="36" y="67"/>
                      <a:pt x="36" y="66"/>
                      <a:pt x="34" y="65"/>
                    </a:cubicBezTo>
                    <a:cubicBezTo>
                      <a:pt x="33" y="64"/>
                      <a:pt x="32" y="64"/>
                      <a:pt x="32" y="63"/>
                    </a:cubicBezTo>
                    <a:cubicBezTo>
                      <a:pt x="30" y="62"/>
                      <a:pt x="33" y="63"/>
                      <a:pt x="34" y="63"/>
                    </a:cubicBezTo>
                    <a:cubicBezTo>
                      <a:pt x="32" y="63"/>
                      <a:pt x="32" y="57"/>
                      <a:pt x="33" y="56"/>
                    </a:cubicBezTo>
                    <a:cubicBezTo>
                      <a:pt x="31" y="57"/>
                      <a:pt x="28" y="55"/>
                      <a:pt x="27" y="54"/>
                    </a:cubicBezTo>
                    <a:cubicBezTo>
                      <a:pt x="26" y="52"/>
                      <a:pt x="25" y="51"/>
                      <a:pt x="24" y="50"/>
                    </a:cubicBezTo>
                    <a:cubicBezTo>
                      <a:pt x="24" y="48"/>
                      <a:pt x="27" y="47"/>
                      <a:pt x="23" y="47"/>
                    </a:cubicBezTo>
                    <a:cubicBezTo>
                      <a:pt x="24" y="46"/>
                      <a:pt x="24" y="45"/>
                      <a:pt x="24" y="45"/>
                    </a:cubicBezTo>
                    <a:cubicBezTo>
                      <a:pt x="26" y="44"/>
                      <a:pt x="27" y="46"/>
                      <a:pt x="28" y="46"/>
                    </a:cubicBezTo>
                    <a:cubicBezTo>
                      <a:pt x="26" y="44"/>
                      <a:pt x="25" y="45"/>
                      <a:pt x="23" y="45"/>
                    </a:cubicBezTo>
                    <a:cubicBezTo>
                      <a:pt x="22" y="45"/>
                      <a:pt x="19" y="44"/>
                      <a:pt x="22" y="43"/>
                    </a:cubicBezTo>
                    <a:cubicBezTo>
                      <a:pt x="21" y="43"/>
                      <a:pt x="21" y="43"/>
                      <a:pt x="22" y="42"/>
                    </a:cubicBezTo>
                    <a:cubicBezTo>
                      <a:pt x="22" y="42"/>
                      <a:pt x="21" y="42"/>
                      <a:pt x="20" y="42"/>
                    </a:cubicBezTo>
                    <a:cubicBezTo>
                      <a:pt x="19" y="43"/>
                      <a:pt x="18" y="43"/>
                      <a:pt x="17" y="42"/>
                    </a:cubicBezTo>
                    <a:cubicBezTo>
                      <a:pt x="18" y="42"/>
                      <a:pt x="19" y="42"/>
                      <a:pt x="19" y="41"/>
                    </a:cubicBezTo>
                    <a:cubicBezTo>
                      <a:pt x="18" y="40"/>
                      <a:pt x="16" y="41"/>
                      <a:pt x="15" y="43"/>
                    </a:cubicBezTo>
                    <a:cubicBezTo>
                      <a:pt x="15" y="41"/>
                      <a:pt x="14" y="40"/>
                      <a:pt x="15" y="39"/>
                    </a:cubicBezTo>
                    <a:cubicBezTo>
                      <a:pt x="15" y="41"/>
                      <a:pt x="12" y="41"/>
                      <a:pt x="14" y="39"/>
                    </a:cubicBezTo>
                    <a:cubicBezTo>
                      <a:pt x="13" y="40"/>
                      <a:pt x="11" y="40"/>
                      <a:pt x="9" y="39"/>
                    </a:cubicBezTo>
                    <a:cubicBezTo>
                      <a:pt x="8" y="38"/>
                      <a:pt x="6" y="37"/>
                      <a:pt x="5" y="39"/>
                    </a:cubicBezTo>
                    <a:cubicBezTo>
                      <a:pt x="3" y="37"/>
                      <a:pt x="3" y="36"/>
                      <a:pt x="1" y="36"/>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99" name="Freeform 3532"/>
              <p:cNvSpPr>
                <a:spLocks/>
              </p:cNvSpPr>
              <p:nvPr/>
            </p:nvSpPr>
            <p:spPr bwMode="auto">
              <a:xfrm>
                <a:off x="2845" y="1987"/>
                <a:ext cx="15" cy="27"/>
              </a:xfrm>
              <a:custGeom>
                <a:avLst/>
                <a:gdLst>
                  <a:gd name="T0" fmla="*/ 1 w 11"/>
                  <a:gd name="T1" fmla="*/ 11 h 20"/>
                  <a:gd name="T2" fmla="*/ 4 w 11"/>
                  <a:gd name="T3" fmla="*/ 8 h 20"/>
                  <a:gd name="T4" fmla="*/ 10 w 11"/>
                  <a:gd name="T5" fmla="*/ 5 h 20"/>
                  <a:gd name="T6" fmla="*/ 14 w 11"/>
                  <a:gd name="T7" fmla="*/ 0 h 20"/>
                  <a:gd name="T8" fmla="*/ 15 w 11"/>
                  <a:gd name="T9" fmla="*/ 15 h 20"/>
                  <a:gd name="T10" fmla="*/ 10 w 11"/>
                  <a:gd name="T11" fmla="*/ 27 h 20"/>
                  <a:gd name="T12" fmla="*/ 5 w 11"/>
                  <a:gd name="T13" fmla="*/ 22 h 20"/>
                  <a:gd name="T14" fmla="*/ 3 w 11"/>
                  <a:gd name="T15" fmla="*/ 20 h 20"/>
                  <a:gd name="T16" fmla="*/ 4 w 11"/>
                  <a:gd name="T17" fmla="*/ 18 h 20"/>
                  <a:gd name="T18" fmla="*/ 3 w 11"/>
                  <a:gd name="T19" fmla="*/ 15 h 20"/>
                  <a:gd name="T20" fmla="*/ 3 w 11"/>
                  <a:gd name="T21" fmla="*/ 12 h 20"/>
                  <a:gd name="T22" fmla="*/ 1 w 11"/>
                  <a:gd name="T23" fmla="*/ 11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 h="20">
                    <a:moveTo>
                      <a:pt x="1" y="8"/>
                    </a:moveTo>
                    <a:cubicBezTo>
                      <a:pt x="2" y="7"/>
                      <a:pt x="2" y="6"/>
                      <a:pt x="3" y="6"/>
                    </a:cubicBezTo>
                    <a:cubicBezTo>
                      <a:pt x="4" y="5"/>
                      <a:pt x="6" y="5"/>
                      <a:pt x="7" y="4"/>
                    </a:cubicBezTo>
                    <a:cubicBezTo>
                      <a:pt x="9" y="3"/>
                      <a:pt x="8" y="0"/>
                      <a:pt x="10" y="0"/>
                    </a:cubicBezTo>
                    <a:cubicBezTo>
                      <a:pt x="10" y="3"/>
                      <a:pt x="11" y="8"/>
                      <a:pt x="11" y="11"/>
                    </a:cubicBezTo>
                    <a:cubicBezTo>
                      <a:pt x="10" y="14"/>
                      <a:pt x="8" y="17"/>
                      <a:pt x="7" y="20"/>
                    </a:cubicBezTo>
                    <a:cubicBezTo>
                      <a:pt x="6" y="19"/>
                      <a:pt x="1" y="17"/>
                      <a:pt x="4" y="16"/>
                    </a:cubicBezTo>
                    <a:cubicBezTo>
                      <a:pt x="3" y="16"/>
                      <a:pt x="3" y="16"/>
                      <a:pt x="2" y="15"/>
                    </a:cubicBezTo>
                    <a:cubicBezTo>
                      <a:pt x="3" y="15"/>
                      <a:pt x="3" y="14"/>
                      <a:pt x="3" y="13"/>
                    </a:cubicBezTo>
                    <a:cubicBezTo>
                      <a:pt x="2" y="14"/>
                      <a:pt x="2" y="12"/>
                      <a:pt x="2" y="11"/>
                    </a:cubicBezTo>
                    <a:cubicBezTo>
                      <a:pt x="1" y="11"/>
                      <a:pt x="0" y="9"/>
                      <a:pt x="2" y="9"/>
                    </a:cubicBezTo>
                    <a:cubicBezTo>
                      <a:pt x="2" y="9"/>
                      <a:pt x="1" y="8"/>
                      <a:pt x="1" y="8"/>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00" name="Freeform 3533"/>
              <p:cNvSpPr>
                <a:spLocks/>
              </p:cNvSpPr>
              <p:nvPr/>
            </p:nvSpPr>
            <p:spPr bwMode="auto">
              <a:xfrm>
                <a:off x="1872" y="2409"/>
                <a:ext cx="4" cy="10"/>
              </a:xfrm>
              <a:custGeom>
                <a:avLst/>
                <a:gdLst>
                  <a:gd name="T0" fmla="*/ 4 w 3"/>
                  <a:gd name="T1" fmla="*/ 3 h 8"/>
                  <a:gd name="T2" fmla="*/ 1 w 3"/>
                  <a:gd name="T3" fmla="*/ 5 h 8"/>
                  <a:gd name="T4" fmla="*/ 4 w 3"/>
                  <a:gd name="T5" fmla="*/ 3 h 8"/>
                  <a:gd name="T6" fmla="*/ 0 60000 65536"/>
                  <a:gd name="T7" fmla="*/ 0 60000 65536"/>
                  <a:gd name="T8" fmla="*/ 0 60000 65536"/>
                </a:gdLst>
                <a:ahLst/>
                <a:cxnLst>
                  <a:cxn ang="T6">
                    <a:pos x="T0" y="T1"/>
                  </a:cxn>
                  <a:cxn ang="T7">
                    <a:pos x="T2" y="T3"/>
                  </a:cxn>
                  <a:cxn ang="T8">
                    <a:pos x="T4" y="T5"/>
                  </a:cxn>
                </a:cxnLst>
                <a:rect l="0" t="0" r="r" b="b"/>
                <a:pathLst>
                  <a:path w="3" h="8">
                    <a:moveTo>
                      <a:pt x="3" y="2"/>
                    </a:moveTo>
                    <a:cubicBezTo>
                      <a:pt x="3" y="2"/>
                      <a:pt x="2" y="8"/>
                      <a:pt x="1" y="4"/>
                    </a:cubicBezTo>
                    <a:cubicBezTo>
                      <a:pt x="0" y="2"/>
                      <a:pt x="1" y="0"/>
                      <a:pt x="3"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01" name="Freeform 3534"/>
              <p:cNvSpPr>
                <a:spLocks/>
              </p:cNvSpPr>
              <p:nvPr/>
            </p:nvSpPr>
            <p:spPr bwMode="auto">
              <a:xfrm>
                <a:off x="1876" y="2407"/>
                <a:ext cx="5" cy="6"/>
              </a:xfrm>
              <a:custGeom>
                <a:avLst/>
                <a:gdLst>
                  <a:gd name="T0" fmla="*/ 0 w 4"/>
                  <a:gd name="T1" fmla="*/ 3 h 4"/>
                  <a:gd name="T2" fmla="*/ 3 w 4"/>
                  <a:gd name="T3" fmla="*/ 0 h 4"/>
                  <a:gd name="T4" fmla="*/ 5 w 4"/>
                  <a:gd name="T5" fmla="*/ 5 h 4"/>
                  <a:gd name="T6" fmla="*/ 0 w 4"/>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4">
                    <a:moveTo>
                      <a:pt x="0" y="2"/>
                    </a:moveTo>
                    <a:cubicBezTo>
                      <a:pt x="1" y="2"/>
                      <a:pt x="0" y="0"/>
                      <a:pt x="2" y="0"/>
                    </a:cubicBezTo>
                    <a:cubicBezTo>
                      <a:pt x="2" y="1"/>
                      <a:pt x="3" y="2"/>
                      <a:pt x="4" y="3"/>
                    </a:cubicBezTo>
                    <a:cubicBezTo>
                      <a:pt x="3" y="3"/>
                      <a:pt x="1" y="4"/>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02" name="Freeform 3535"/>
              <p:cNvSpPr>
                <a:spLocks/>
              </p:cNvSpPr>
              <p:nvPr/>
            </p:nvSpPr>
            <p:spPr bwMode="auto">
              <a:xfrm>
                <a:off x="1878" y="2415"/>
                <a:ext cx="3" cy="2"/>
              </a:xfrm>
              <a:custGeom>
                <a:avLst/>
                <a:gdLst>
                  <a:gd name="T0" fmla="*/ 2 w 2"/>
                  <a:gd name="T1" fmla="*/ 2 h 1"/>
                  <a:gd name="T2" fmla="*/ 3 w 2"/>
                  <a:gd name="T3" fmla="*/ 0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0" y="0"/>
                      <a:pt x="0" y="0"/>
                      <a:pt x="2" y="0"/>
                    </a:cubicBezTo>
                    <a:cubicBezTo>
                      <a:pt x="2" y="1"/>
                      <a:pt x="2"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03" name="Freeform 3536"/>
              <p:cNvSpPr>
                <a:spLocks/>
              </p:cNvSpPr>
              <p:nvPr/>
            </p:nvSpPr>
            <p:spPr bwMode="auto">
              <a:xfrm>
                <a:off x="1880" y="2431"/>
                <a:ext cx="5" cy="9"/>
              </a:xfrm>
              <a:custGeom>
                <a:avLst/>
                <a:gdLst>
                  <a:gd name="T0" fmla="*/ 4 w 4"/>
                  <a:gd name="T1" fmla="*/ 9 h 7"/>
                  <a:gd name="T2" fmla="*/ 0 w 4"/>
                  <a:gd name="T3" fmla="*/ 8 h 7"/>
                  <a:gd name="T4" fmla="*/ 0 w 4"/>
                  <a:gd name="T5" fmla="*/ 3 h 7"/>
                  <a:gd name="T6" fmla="*/ 3 w 4"/>
                  <a:gd name="T7" fmla="*/ 3 h 7"/>
                  <a:gd name="T8" fmla="*/ 4 w 4"/>
                  <a:gd name="T9" fmla="*/ 9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3" y="7"/>
                    </a:moveTo>
                    <a:cubicBezTo>
                      <a:pt x="2" y="6"/>
                      <a:pt x="1" y="7"/>
                      <a:pt x="0" y="6"/>
                    </a:cubicBezTo>
                    <a:cubicBezTo>
                      <a:pt x="0" y="5"/>
                      <a:pt x="0" y="3"/>
                      <a:pt x="0" y="2"/>
                    </a:cubicBezTo>
                    <a:cubicBezTo>
                      <a:pt x="0" y="0"/>
                      <a:pt x="1" y="2"/>
                      <a:pt x="2" y="2"/>
                    </a:cubicBezTo>
                    <a:cubicBezTo>
                      <a:pt x="3" y="3"/>
                      <a:pt x="4" y="6"/>
                      <a:pt x="3" y="7"/>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04" name="Freeform 3537"/>
              <p:cNvSpPr>
                <a:spLocks/>
              </p:cNvSpPr>
              <p:nvPr/>
            </p:nvSpPr>
            <p:spPr bwMode="auto">
              <a:xfrm>
                <a:off x="3484" y="2998"/>
                <a:ext cx="12" cy="12"/>
              </a:xfrm>
              <a:custGeom>
                <a:avLst/>
                <a:gdLst>
                  <a:gd name="T0" fmla="*/ 8 w 9"/>
                  <a:gd name="T1" fmla="*/ 4 h 9"/>
                  <a:gd name="T2" fmla="*/ 1 w 9"/>
                  <a:gd name="T3" fmla="*/ 5 h 9"/>
                  <a:gd name="T4" fmla="*/ 8 w 9"/>
                  <a:gd name="T5" fmla="*/ 4 h 9"/>
                  <a:gd name="T6" fmla="*/ 0 60000 65536"/>
                  <a:gd name="T7" fmla="*/ 0 60000 65536"/>
                  <a:gd name="T8" fmla="*/ 0 60000 65536"/>
                </a:gdLst>
                <a:ahLst/>
                <a:cxnLst>
                  <a:cxn ang="T6">
                    <a:pos x="T0" y="T1"/>
                  </a:cxn>
                  <a:cxn ang="T7">
                    <a:pos x="T2" y="T3"/>
                  </a:cxn>
                  <a:cxn ang="T8">
                    <a:pos x="T4" y="T5"/>
                  </a:cxn>
                </a:cxnLst>
                <a:rect l="0" t="0" r="r" b="b"/>
                <a:pathLst>
                  <a:path w="9" h="9">
                    <a:moveTo>
                      <a:pt x="6" y="3"/>
                    </a:moveTo>
                    <a:cubicBezTo>
                      <a:pt x="6" y="0"/>
                      <a:pt x="0" y="2"/>
                      <a:pt x="1" y="4"/>
                    </a:cubicBezTo>
                    <a:cubicBezTo>
                      <a:pt x="2" y="8"/>
                      <a:pt x="9" y="9"/>
                      <a:pt x="6" y="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05" name="Freeform 3538"/>
              <p:cNvSpPr>
                <a:spLocks/>
              </p:cNvSpPr>
              <p:nvPr/>
            </p:nvSpPr>
            <p:spPr bwMode="auto">
              <a:xfrm>
                <a:off x="1962" y="2576"/>
                <a:ext cx="42" cy="60"/>
              </a:xfrm>
              <a:custGeom>
                <a:avLst/>
                <a:gdLst>
                  <a:gd name="T0" fmla="*/ 0 w 32"/>
                  <a:gd name="T1" fmla="*/ 56 h 45"/>
                  <a:gd name="T2" fmla="*/ 5 w 32"/>
                  <a:gd name="T3" fmla="*/ 49 h 45"/>
                  <a:gd name="T4" fmla="*/ 8 w 32"/>
                  <a:gd name="T5" fmla="*/ 40 h 45"/>
                  <a:gd name="T6" fmla="*/ 5 w 32"/>
                  <a:gd name="T7" fmla="*/ 31 h 45"/>
                  <a:gd name="T8" fmla="*/ 3 w 32"/>
                  <a:gd name="T9" fmla="*/ 19 h 45"/>
                  <a:gd name="T10" fmla="*/ 7 w 32"/>
                  <a:gd name="T11" fmla="*/ 9 h 45"/>
                  <a:gd name="T12" fmla="*/ 9 w 32"/>
                  <a:gd name="T13" fmla="*/ 5 h 45"/>
                  <a:gd name="T14" fmla="*/ 13 w 32"/>
                  <a:gd name="T15" fmla="*/ 1 h 45"/>
                  <a:gd name="T16" fmla="*/ 18 w 32"/>
                  <a:gd name="T17" fmla="*/ 4 h 45"/>
                  <a:gd name="T18" fmla="*/ 25 w 32"/>
                  <a:gd name="T19" fmla="*/ 7 h 45"/>
                  <a:gd name="T20" fmla="*/ 34 w 32"/>
                  <a:gd name="T21" fmla="*/ 15 h 45"/>
                  <a:gd name="T22" fmla="*/ 33 w 32"/>
                  <a:gd name="T23" fmla="*/ 17 h 45"/>
                  <a:gd name="T24" fmla="*/ 37 w 32"/>
                  <a:gd name="T25" fmla="*/ 24 h 45"/>
                  <a:gd name="T26" fmla="*/ 39 w 32"/>
                  <a:gd name="T27" fmla="*/ 20 h 45"/>
                  <a:gd name="T28" fmla="*/ 42 w 32"/>
                  <a:gd name="T29" fmla="*/ 24 h 45"/>
                  <a:gd name="T30" fmla="*/ 35 w 32"/>
                  <a:gd name="T31" fmla="*/ 37 h 45"/>
                  <a:gd name="T32" fmla="*/ 29 w 32"/>
                  <a:gd name="T33" fmla="*/ 51 h 45"/>
                  <a:gd name="T34" fmla="*/ 26 w 32"/>
                  <a:gd name="T35" fmla="*/ 56 h 45"/>
                  <a:gd name="T36" fmla="*/ 24 w 32"/>
                  <a:gd name="T37" fmla="*/ 59 h 45"/>
                  <a:gd name="T38" fmla="*/ 18 w 32"/>
                  <a:gd name="T39" fmla="*/ 59 h 45"/>
                  <a:gd name="T40" fmla="*/ 17 w 32"/>
                  <a:gd name="T41" fmla="*/ 56 h 45"/>
                  <a:gd name="T42" fmla="*/ 12 w 32"/>
                  <a:gd name="T43" fmla="*/ 56 h 45"/>
                  <a:gd name="T44" fmla="*/ 7 w 32"/>
                  <a:gd name="T45" fmla="*/ 59 h 45"/>
                  <a:gd name="T46" fmla="*/ 0 w 32"/>
                  <a:gd name="T47" fmla="*/ 56 h 4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2" h="45">
                    <a:moveTo>
                      <a:pt x="0" y="42"/>
                    </a:moveTo>
                    <a:cubicBezTo>
                      <a:pt x="2" y="42"/>
                      <a:pt x="4" y="39"/>
                      <a:pt x="4" y="37"/>
                    </a:cubicBezTo>
                    <a:cubicBezTo>
                      <a:pt x="5" y="35"/>
                      <a:pt x="4" y="32"/>
                      <a:pt x="6" y="30"/>
                    </a:cubicBezTo>
                    <a:cubicBezTo>
                      <a:pt x="8" y="27"/>
                      <a:pt x="6" y="25"/>
                      <a:pt x="4" y="23"/>
                    </a:cubicBezTo>
                    <a:cubicBezTo>
                      <a:pt x="3" y="21"/>
                      <a:pt x="3" y="17"/>
                      <a:pt x="2" y="14"/>
                    </a:cubicBezTo>
                    <a:cubicBezTo>
                      <a:pt x="2" y="11"/>
                      <a:pt x="3" y="9"/>
                      <a:pt x="5" y="7"/>
                    </a:cubicBezTo>
                    <a:cubicBezTo>
                      <a:pt x="6" y="6"/>
                      <a:pt x="7" y="5"/>
                      <a:pt x="7" y="4"/>
                    </a:cubicBezTo>
                    <a:cubicBezTo>
                      <a:pt x="8" y="2"/>
                      <a:pt x="8" y="0"/>
                      <a:pt x="10" y="1"/>
                    </a:cubicBezTo>
                    <a:cubicBezTo>
                      <a:pt x="12" y="2"/>
                      <a:pt x="13" y="3"/>
                      <a:pt x="14" y="3"/>
                    </a:cubicBezTo>
                    <a:cubicBezTo>
                      <a:pt x="16" y="4"/>
                      <a:pt x="18" y="4"/>
                      <a:pt x="19" y="5"/>
                    </a:cubicBezTo>
                    <a:cubicBezTo>
                      <a:pt x="21" y="6"/>
                      <a:pt x="23" y="11"/>
                      <a:pt x="26" y="11"/>
                    </a:cubicBezTo>
                    <a:cubicBezTo>
                      <a:pt x="25" y="12"/>
                      <a:pt x="25" y="12"/>
                      <a:pt x="25" y="13"/>
                    </a:cubicBezTo>
                    <a:cubicBezTo>
                      <a:pt x="26" y="10"/>
                      <a:pt x="31" y="16"/>
                      <a:pt x="28" y="18"/>
                    </a:cubicBezTo>
                    <a:cubicBezTo>
                      <a:pt x="30" y="17"/>
                      <a:pt x="29" y="16"/>
                      <a:pt x="30" y="15"/>
                    </a:cubicBezTo>
                    <a:cubicBezTo>
                      <a:pt x="31" y="13"/>
                      <a:pt x="32" y="17"/>
                      <a:pt x="32" y="18"/>
                    </a:cubicBezTo>
                    <a:cubicBezTo>
                      <a:pt x="32" y="21"/>
                      <a:pt x="29" y="25"/>
                      <a:pt x="27" y="28"/>
                    </a:cubicBezTo>
                    <a:cubicBezTo>
                      <a:pt x="25" y="32"/>
                      <a:pt x="24" y="35"/>
                      <a:pt x="22" y="38"/>
                    </a:cubicBezTo>
                    <a:cubicBezTo>
                      <a:pt x="22" y="40"/>
                      <a:pt x="21" y="41"/>
                      <a:pt x="20" y="42"/>
                    </a:cubicBezTo>
                    <a:cubicBezTo>
                      <a:pt x="19" y="42"/>
                      <a:pt x="18" y="43"/>
                      <a:pt x="18" y="44"/>
                    </a:cubicBezTo>
                    <a:cubicBezTo>
                      <a:pt x="16" y="44"/>
                      <a:pt x="16" y="43"/>
                      <a:pt x="14" y="44"/>
                    </a:cubicBezTo>
                    <a:cubicBezTo>
                      <a:pt x="15" y="42"/>
                      <a:pt x="14" y="42"/>
                      <a:pt x="13" y="42"/>
                    </a:cubicBezTo>
                    <a:cubicBezTo>
                      <a:pt x="12" y="43"/>
                      <a:pt x="10" y="42"/>
                      <a:pt x="9" y="42"/>
                    </a:cubicBezTo>
                    <a:cubicBezTo>
                      <a:pt x="8" y="42"/>
                      <a:pt x="6" y="44"/>
                      <a:pt x="5" y="44"/>
                    </a:cubicBezTo>
                    <a:cubicBezTo>
                      <a:pt x="5" y="45"/>
                      <a:pt x="1" y="42"/>
                      <a:pt x="0" y="4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06" name="Freeform 3539"/>
              <p:cNvSpPr>
                <a:spLocks/>
              </p:cNvSpPr>
              <p:nvPr/>
            </p:nvSpPr>
            <p:spPr bwMode="auto">
              <a:xfrm>
                <a:off x="2855" y="2143"/>
                <a:ext cx="216" cy="217"/>
              </a:xfrm>
              <a:custGeom>
                <a:avLst/>
                <a:gdLst>
                  <a:gd name="T0" fmla="*/ 3 w 164"/>
                  <a:gd name="T1" fmla="*/ 49 h 164"/>
                  <a:gd name="T2" fmla="*/ 5 w 164"/>
                  <a:gd name="T3" fmla="*/ 46 h 164"/>
                  <a:gd name="T4" fmla="*/ 12 w 164"/>
                  <a:gd name="T5" fmla="*/ 41 h 164"/>
                  <a:gd name="T6" fmla="*/ 13 w 164"/>
                  <a:gd name="T7" fmla="*/ 34 h 164"/>
                  <a:gd name="T8" fmla="*/ 12 w 164"/>
                  <a:gd name="T9" fmla="*/ 26 h 164"/>
                  <a:gd name="T10" fmla="*/ 17 w 164"/>
                  <a:gd name="T11" fmla="*/ 21 h 164"/>
                  <a:gd name="T12" fmla="*/ 24 w 164"/>
                  <a:gd name="T13" fmla="*/ 16 h 164"/>
                  <a:gd name="T14" fmla="*/ 32 w 164"/>
                  <a:gd name="T15" fmla="*/ 11 h 164"/>
                  <a:gd name="T16" fmla="*/ 30 w 164"/>
                  <a:gd name="T17" fmla="*/ 7 h 164"/>
                  <a:gd name="T18" fmla="*/ 30 w 164"/>
                  <a:gd name="T19" fmla="*/ 0 h 164"/>
                  <a:gd name="T20" fmla="*/ 38 w 164"/>
                  <a:gd name="T21" fmla="*/ 4 h 164"/>
                  <a:gd name="T22" fmla="*/ 47 w 164"/>
                  <a:gd name="T23" fmla="*/ 5 h 164"/>
                  <a:gd name="T24" fmla="*/ 57 w 164"/>
                  <a:gd name="T25" fmla="*/ 4 h 164"/>
                  <a:gd name="T26" fmla="*/ 65 w 164"/>
                  <a:gd name="T27" fmla="*/ 7 h 164"/>
                  <a:gd name="T28" fmla="*/ 71 w 164"/>
                  <a:gd name="T29" fmla="*/ 11 h 164"/>
                  <a:gd name="T30" fmla="*/ 79 w 164"/>
                  <a:gd name="T31" fmla="*/ 12 h 164"/>
                  <a:gd name="T32" fmla="*/ 82 w 164"/>
                  <a:gd name="T33" fmla="*/ 19 h 164"/>
                  <a:gd name="T34" fmla="*/ 87 w 164"/>
                  <a:gd name="T35" fmla="*/ 28 h 164"/>
                  <a:gd name="T36" fmla="*/ 103 w 164"/>
                  <a:gd name="T37" fmla="*/ 32 h 164"/>
                  <a:gd name="T38" fmla="*/ 120 w 164"/>
                  <a:gd name="T39" fmla="*/ 38 h 164"/>
                  <a:gd name="T40" fmla="*/ 132 w 164"/>
                  <a:gd name="T41" fmla="*/ 46 h 164"/>
                  <a:gd name="T42" fmla="*/ 146 w 164"/>
                  <a:gd name="T43" fmla="*/ 34 h 164"/>
                  <a:gd name="T44" fmla="*/ 144 w 164"/>
                  <a:gd name="T45" fmla="*/ 26 h 164"/>
                  <a:gd name="T46" fmla="*/ 144 w 164"/>
                  <a:gd name="T47" fmla="*/ 19 h 164"/>
                  <a:gd name="T48" fmla="*/ 158 w 164"/>
                  <a:gd name="T49" fmla="*/ 7 h 164"/>
                  <a:gd name="T50" fmla="*/ 166 w 164"/>
                  <a:gd name="T51" fmla="*/ 4 h 164"/>
                  <a:gd name="T52" fmla="*/ 174 w 164"/>
                  <a:gd name="T53" fmla="*/ 4 h 164"/>
                  <a:gd name="T54" fmla="*/ 182 w 164"/>
                  <a:gd name="T55" fmla="*/ 8 h 164"/>
                  <a:gd name="T56" fmla="*/ 184 w 164"/>
                  <a:gd name="T57" fmla="*/ 12 h 164"/>
                  <a:gd name="T58" fmla="*/ 191 w 164"/>
                  <a:gd name="T59" fmla="*/ 16 h 164"/>
                  <a:gd name="T60" fmla="*/ 199 w 164"/>
                  <a:gd name="T61" fmla="*/ 19 h 164"/>
                  <a:gd name="T62" fmla="*/ 208 w 164"/>
                  <a:gd name="T63" fmla="*/ 19 h 164"/>
                  <a:gd name="T64" fmla="*/ 212 w 164"/>
                  <a:gd name="T65" fmla="*/ 24 h 164"/>
                  <a:gd name="T66" fmla="*/ 208 w 164"/>
                  <a:gd name="T67" fmla="*/ 29 h 164"/>
                  <a:gd name="T68" fmla="*/ 211 w 164"/>
                  <a:gd name="T69" fmla="*/ 37 h 164"/>
                  <a:gd name="T70" fmla="*/ 208 w 164"/>
                  <a:gd name="T71" fmla="*/ 46 h 164"/>
                  <a:gd name="T72" fmla="*/ 211 w 164"/>
                  <a:gd name="T73" fmla="*/ 56 h 164"/>
                  <a:gd name="T74" fmla="*/ 212 w 164"/>
                  <a:gd name="T75" fmla="*/ 70 h 164"/>
                  <a:gd name="T76" fmla="*/ 216 w 164"/>
                  <a:gd name="T77" fmla="*/ 209 h 164"/>
                  <a:gd name="T78" fmla="*/ 203 w 164"/>
                  <a:gd name="T79" fmla="*/ 209 h 164"/>
                  <a:gd name="T80" fmla="*/ 203 w 164"/>
                  <a:gd name="T81" fmla="*/ 217 h 164"/>
                  <a:gd name="T82" fmla="*/ 94 w 164"/>
                  <a:gd name="T83" fmla="*/ 155 h 164"/>
                  <a:gd name="T84" fmla="*/ 68 w 164"/>
                  <a:gd name="T85" fmla="*/ 167 h 164"/>
                  <a:gd name="T86" fmla="*/ 63 w 164"/>
                  <a:gd name="T87" fmla="*/ 163 h 164"/>
                  <a:gd name="T88" fmla="*/ 46 w 164"/>
                  <a:gd name="T89" fmla="*/ 155 h 164"/>
                  <a:gd name="T90" fmla="*/ 38 w 164"/>
                  <a:gd name="T91" fmla="*/ 152 h 164"/>
                  <a:gd name="T92" fmla="*/ 34 w 164"/>
                  <a:gd name="T93" fmla="*/ 147 h 164"/>
                  <a:gd name="T94" fmla="*/ 25 w 164"/>
                  <a:gd name="T95" fmla="*/ 139 h 164"/>
                  <a:gd name="T96" fmla="*/ 20 w 164"/>
                  <a:gd name="T97" fmla="*/ 136 h 164"/>
                  <a:gd name="T98" fmla="*/ 14 w 164"/>
                  <a:gd name="T99" fmla="*/ 136 h 164"/>
                  <a:gd name="T100" fmla="*/ 11 w 164"/>
                  <a:gd name="T101" fmla="*/ 130 h 164"/>
                  <a:gd name="T102" fmla="*/ 8 w 164"/>
                  <a:gd name="T103" fmla="*/ 120 h 164"/>
                  <a:gd name="T104" fmla="*/ 3 w 164"/>
                  <a:gd name="T105" fmla="*/ 109 h 164"/>
                  <a:gd name="T106" fmla="*/ 8 w 164"/>
                  <a:gd name="T107" fmla="*/ 99 h 164"/>
                  <a:gd name="T108" fmla="*/ 8 w 164"/>
                  <a:gd name="T109" fmla="*/ 89 h 164"/>
                  <a:gd name="T110" fmla="*/ 8 w 164"/>
                  <a:gd name="T111" fmla="*/ 81 h 164"/>
                  <a:gd name="T112" fmla="*/ 8 w 164"/>
                  <a:gd name="T113" fmla="*/ 70 h 164"/>
                  <a:gd name="T114" fmla="*/ 7 w 164"/>
                  <a:gd name="T115" fmla="*/ 58 h 164"/>
                  <a:gd name="T116" fmla="*/ 3 w 164"/>
                  <a:gd name="T117" fmla="*/ 49 h 16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64" h="164">
                    <a:moveTo>
                      <a:pt x="2" y="37"/>
                    </a:moveTo>
                    <a:cubicBezTo>
                      <a:pt x="0" y="36"/>
                      <a:pt x="3" y="35"/>
                      <a:pt x="4" y="35"/>
                    </a:cubicBezTo>
                    <a:cubicBezTo>
                      <a:pt x="6" y="34"/>
                      <a:pt x="7" y="33"/>
                      <a:pt x="9" y="31"/>
                    </a:cubicBezTo>
                    <a:cubicBezTo>
                      <a:pt x="10" y="29"/>
                      <a:pt x="11" y="28"/>
                      <a:pt x="10" y="26"/>
                    </a:cubicBezTo>
                    <a:cubicBezTo>
                      <a:pt x="10" y="24"/>
                      <a:pt x="9" y="22"/>
                      <a:pt x="9" y="20"/>
                    </a:cubicBezTo>
                    <a:cubicBezTo>
                      <a:pt x="10" y="17"/>
                      <a:pt x="13" y="18"/>
                      <a:pt x="13" y="16"/>
                    </a:cubicBezTo>
                    <a:cubicBezTo>
                      <a:pt x="14" y="14"/>
                      <a:pt x="16" y="13"/>
                      <a:pt x="18" y="12"/>
                    </a:cubicBezTo>
                    <a:cubicBezTo>
                      <a:pt x="19" y="11"/>
                      <a:pt x="23" y="10"/>
                      <a:pt x="24" y="8"/>
                    </a:cubicBezTo>
                    <a:cubicBezTo>
                      <a:pt x="24" y="7"/>
                      <a:pt x="23" y="6"/>
                      <a:pt x="23" y="5"/>
                    </a:cubicBezTo>
                    <a:cubicBezTo>
                      <a:pt x="23" y="4"/>
                      <a:pt x="23" y="2"/>
                      <a:pt x="23" y="0"/>
                    </a:cubicBezTo>
                    <a:cubicBezTo>
                      <a:pt x="25" y="1"/>
                      <a:pt x="27" y="2"/>
                      <a:pt x="29" y="3"/>
                    </a:cubicBezTo>
                    <a:cubicBezTo>
                      <a:pt x="31" y="4"/>
                      <a:pt x="34" y="4"/>
                      <a:pt x="36" y="4"/>
                    </a:cubicBezTo>
                    <a:cubicBezTo>
                      <a:pt x="38" y="4"/>
                      <a:pt x="40" y="2"/>
                      <a:pt x="43" y="3"/>
                    </a:cubicBezTo>
                    <a:cubicBezTo>
                      <a:pt x="45" y="4"/>
                      <a:pt x="47" y="4"/>
                      <a:pt x="49" y="5"/>
                    </a:cubicBezTo>
                    <a:cubicBezTo>
                      <a:pt x="51" y="6"/>
                      <a:pt x="53" y="7"/>
                      <a:pt x="54" y="8"/>
                    </a:cubicBezTo>
                    <a:cubicBezTo>
                      <a:pt x="56" y="9"/>
                      <a:pt x="58" y="8"/>
                      <a:pt x="60" y="9"/>
                    </a:cubicBezTo>
                    <a:cubicBezTo>
                      <a:pt x="62" y="10"/>
                      <a:pt x="62" y="12"/>
                      <a:pt x="62" y="14"/>
                    </a:cubicBezTo>
                    <a:cubicBezTo>
                      <a:pt x="63" y="17"/>
                      <a:pt x="64" y="19"/>
                      <a:pt x="66" y="21"/>
                    </a:cubicBezTo>
                    <a:cubicBezTo>
                      <a:pt x="69" y="24"/>
                      <a:pt x="73" y="23"/>
                      <a:pt x="78" y="24"/>
                    </a:cubicBezTo>
                    <a:cubicBezTo>
                      <a:pt x="82" y="24"/>
                      <a:pt x="88" y="26"/>
                      <a:pt x="91" y="29"/>
                    </a:cubicBezTo>
                    <a:cubicBezTo>
                      <a:pt x="94" y="31"/>
                      <a:pt x="96" y="35"/>
                      <a:pt x="100" y="35"/>
                    </a:cubicBezTo>
                    <a:cubicBezTo>
                      <a:pt x="105" y="34"/>
                      <a:pt x="110" y="30"/>
                      <a:pt x="111" y="26"/>
                    </a:cubicBezTo>
                    <a:cubicBezTo>
                      <a:pt x="111" y="24"/>
                      <a:pt x="110" y="22"/>
                      <a:pt x="109" y="20"/>
                    </a:cubicBezTo>
                    <a:cubicBezTo>
                      <a:pt x="108" y="18"/>
                      <a:pt x="108" y="16"/>
                      <a:pt x="109" y="14"/>
                    </a:cubicBezTo>
                    <a:cubicBezTo>
                      <a:pt x="110" y="10"/>
                      <a:pt x="116" y="5"/>
                      <a:pt x="120" y="5"/>
                    </a:cubicBezTo>
                    <a:cubicBezTo>
                      <a:pt x="122" y="5"/>
                      <a:pt x="124" y="3"/>
                      <a:pt x="126" y="3"/>
                    </a:cubicBezTo>
                    <a:cubicBezTo>
                      <a:pt x="128" y="3"/>
                      <a:pt x="130" y="3"/>
                      <a:pt x="132" y="3"/>
                    </a:cubicBezTo>
                    <a:cubicBezTo>
                      <a:pt x="134" y="4"/>
                      <a:pt x="136" y="5"/>
                      <a:pt x="138" y="6"/>
                    </a:cubicBezTo>
                    <a:cubicBezTo>
                      <a:pt x="141" y="7"/>
                      <a:pt x="140" y="7"/>
                      <a:pt x="140" y="9"/>
                    </a:cubicBezTo>
                    <a:cubicBezTo>
                      <a:pt x="140" y="11"/>
                      <a:pt x="143" y="12"/>
                      <a:pt x="145" y="12"/>
                    </a:cubicBezTo>
                    <a:cubicBezTo>
                      <a:pt x="147" y="12"/>
                      <a:pt x="149" y="13"/>
                      <a:pt x="151" y="14"/>
                    </a:cubicBezTo>
                    <a:cubicBezTo>
                      <a:pt x="153" y="14"/>
                      <a:pt x="156" y="14"/>
                      <a:pt x="158" y="14"/>
                    </a:cubicBezTo>
                    <a:cubicBezTo>
                      <a:pt x="160" y="14"/>
                      <a:pt x="162" y="17"/>
                      <a:pt x="161" y="18"/>
                    </a:cubicBezTo>
                    <a:cubicBezTo>
                      <a:pt x="161" y="20"/>
                      <a:pt x="159" y="20"/>
                      <a:pt x="158" y="22"/>
                    </a:cubicBezTo>
                    <a:cubicBezTo>
                      <a:pt x="158" y="24"/>
                      <a:pt x="160" y="26"/>
                      <a:pt x="160" y="28"/>
                    </a:cubicBezTo>
                    <a:cubicBezTo>
                      <a:pt x="160" y="30"/>
                      <a:pt x="159" y="33"/>
                      <a:pt x="158" y="35"/>
                    </a:cubicBezTo>
                    <a:cubicBezTo>
                      <a:pt x="157" y="37"/>
                      <a:pt x="160" y="39"/>
                      <a:pt x="160" y="42"/>
                    </a:cubicBezTo>
                    <a:cubicBezTo>
                      <a:pt x="161" y="46"/>
                      <a:pt x="161" y="49"/>
                      <a:pt x="161" y="53"/>
                    </a:cubicBezTo>
                    <a:cubicBezTo>
                      <a:pt x="164" y="158"/>
                      <a:pt x="164" y="158"/>
                      <a:pt x="164" y="158"/>
                    </a:cubicBezTo>
                    <a:cubicBezTo>
                      <a:pt x="160" y="158"/>
                      <a:pt x="157" y="158"/>
                      <a:pt x="154" y="158"/>
                    </a:cubicBezTo>
                    <a:cubicBezTo>
                      <a:pt x="154" y="160"/>
                      <a:pt x="154" y="162"/>
                      <a:pt x="154" y="164"/>
                    </a:cubicBezTo>
                    <a:cubicBezTo>
                      <a:pt x="71" y="117"/>
                      <a:pt x="71" y="117"/>
                      <a:pt x="71" y="117"/>
                    </a:cubicBezTo>
                    <a:cubicBezTo>
                      <a:pt x="52" y="126"/>
                      <a:pt x="52" y="126"/>
                      <a:pt x="52" y="126"/>
                    </a:cubicBezTo>
                    <a:cubicBezTo>
                      <a:pt x="51" y="126"/>
                      <a:pt x="49" y="124"/>
                      <a:pt x="48" y="123"/>
                    </a:cubicBezTo>
                    <a:cubicBezTo>
                      <a:pt x="44" y="119"/>
                      <a:pt x="40" y="118"/>
                      <a:pt x="35" y="117"/>
                    </a:cubicBezTo>
                    <a:cubicBezTo>
                      <a:pt x="33" y="117"/>
                      <a:pt x="30" y="116"/>
                      <a:pt x="29" y="115"/>
                    </a:cubicBezTo>
                    <a:cubicBezTo>
                      <a:pt x="27" y="115"/>
                      <a:pt x="27" y="112"/>
                      <a:pt x="26" y="111"/>
                    </a:cubicBezTo>
                    <a:cubicBezTo>
                      <a:pt x="25" y="107"/>
                      <a:pt x="23" y="106"/>
                      <a:pt x="19" y="105"/>
                    </a:cubicBezTo>
                    <a:cubicBezTo>
                      <a:pt x="18" y="104"/>
                      <a:pt x="16" y="103"/>
                      <a:pt x="15" y="103"/>
                    </a:cubicBezTo>
                    <a:cubicBezTo>
                      <a:pt x="14" y="103"/>
                      <a:pt x="12" y="105"/>
                      <a:pt x="11" y="103"/>
                    </a:cubicBezTo>
                    <a:cubicBezTo>
                      <a:pt x="10" y="102"/>
                      <a:pt x="8" y="99"/>
                      <a:pt x="8" y="98"/>
                    </a:cubicBezTo>
                    <a:cubicBezTo>
                      <a:pt x="8" y="95"/>
                      <a:pt x="8" y="93"/>
                      <a:pt x="6" y="91"/>
                    </a:cubicBezTo>
                    <a:cubicBezTo>
                      <a:pt x="5" y="89"/>
                      <a:pt x="0" y="85"/>
                      <a:pt x="2" y="82"/>
                    </a:cubicBezTo>
                    <a:cubicBezTo>
                      <a:pt x="4" y="79"/>
                      <a:pt x="8" y="80"/>
                      <a:pt x="6" y="75"/>
                    </a:cubicBezTo>
                    <a:cubicBezTo>
                      <a:pt x="6" y="72"/>
                      <a:pt x="5" y="70"/>
                      <a:pt x="6" y="67"/>
                    </a:cubicBezTo>
                    <a:cubicBezTo>
                      <a:pt x="7" y="65"/>
                      <a:pt x="7" y="63"/>
                      <a:pt x="6" y="61"/>
                    </a:cubicBezTo>
                    <a:cubicBezTo>
                      <a:pt x="5" y="58"/>
                      <a:pt x="6" y="56"/>
                      <a:pt x="6" y="53"/>
                    </a:cubicBezTo>
                    <a:cubicBezTo>
                      <a:pt x="7" y="50"/>
                      <a:pt x="6" y="47"/>
                      <a:pt x="5" y="44"/>
                    </a:cubicBezTo>
                    <a:cubicBezTo>
                      <a:pt x="4" y="42"/>
                      <a:pt x="3" y="40"/>
                      <a:pt x="2" y="3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07" name="Freeform 3540"/>
              <p:cNvSpPr>
                <a:spLocks/>
              </p:cNvSpPr>
              <p:nvPr/>
            </p:nvSpPr>
            <p:spPr bwMode="auto">
              <a:xfrm>
                <a:off x="3022" y="1787"/>
                <a:ext cx="113" cy="75"/>
              </a:xfrm>
              <a:custGeom>
                <a:avLst/>
                <a:gdLst>
                  <a:gd name="T0" fmla="*/ 0 w 86"/>
                  <a:gd name="T1" fmla="*/ 58 h 57"/>
                  <a:gd name="T2" fmla="*/ 5 w 86"/>
                  <a:gd name="T3" fmla="*/ 53 h 57"/>
                  <a:gd name="T4" fmla="*/ 8 w 86"/>
                  <a:gd name="T5" fmla="*/ 47 h 57"/>
                  <a:gd name="T6" fmla="*/ 1 w 86"/>
                  <a:gd name="T7" fmla="*/ 33 h 57"/>
                  <a:gd name="T8" fmla="*/ 12 w 86"/>
                  <a:gd name="T9" fmla="*/ 33 h 57"/>
                  <a:gd name="T10" fmla="*/ 14 w 86"/>
                  <a:gd name="T11" fmla="*/ 33 h 57"/>
                  <a:gd name="T12" fmla="*/ 17 w 86"/>
                  <a:gd name="T13" fmla="*/ 30 h 57"/>
                  <a:gd name="T14" fmla="*/ 21 w 86"/>
                  <a:gd name="T15" fmla="*/ 29 h 57"/>
                  <a:gd name="T16" fmla="*/ 22 w 86"/>
                  <a:gd name="T17" fmla="*/ 28 h 57"/>
                  <a:gd name="T18" fmla="*/ 25 w 86"/>
                  <a:gd name="T19" fmla="*/ 30 h 57"/>
                  <a:gd name="T20" fmla="*/ 28 w 86"/>
                  <a:gd name="T21" fmla="*/ 29 h 57"/>
                  <a:gd name="T22" fmla="*/ 25 w 86"/>
                  <a:gd name="T23" fmla="*/ 26 h 57"/>
                  <a:gd name="T24" fmla="*/ 30 w 86"/>
                  <a:gd name="T25" fmla="*/ 17 h 57"/>
                  <a:gd name="T26" fmla="*/ 34 w 86"/>
                  <a:gd name="T27" fmla="*/ 14 h 57"/>
                  <a:gd name="T28" fmla="*/ 38 w 86"/>
                  <a:gd name="T29" fmla="*/ 12 h 57"/>
                  <a:gd name="T30" fmla="*/ 35 w 86"/>
                  <a:gd name="T31" fmla="*/ 7 h 57"/>
                  <a:gd name="T32" fmla="*/ 45 w 86"/>
                  <a:gd name="T33" fmla="*/ 5 h 57"/>
                  <a:gd name="T34" fmla="*/ 51 w 86"/>
                  <a:gd name="T35" fmla="*/ 0 h 57"/>
                  <a:gd name="T36" fmla="*/ 55 w 86"/>
                  <a:gd name="T37" fmla="*/ 1 h 57"/>
                  <a:gd name="T38" fmla="*/ 67 w 86"/>
                  <a:gd name="T39" fmla="*/ 3 h 57"/>
                  <a:gd name="T40" fmla="*/ 68 w 86"/>
                  <a:gd name="T41" fmla="*/ 5 h 57"/>
                  <a:gd name="T42" fmla="*/ 74 w 86"/>
                  <a:gd name="T43" fmla="*/ 5 h 57"/>
                  <a:gd name="T44" fmla="*/ 83 w 86"/>
                  <a:gd name="T45" fmla="*/ 7 h 57"/>
                  <a:gd name="T46" fmla="*/ 85 w 86"/>
                  <a:gd name="T47" fmla="*/ 9 h 57"/>
                  <a:gd name="T48" fmla="*/ 87 w 86"/>
                  <a:gd name="T49" fmla="*/ 14 h 57"/>
                  <a:gd name="T50" fmla="*/ 87 w 86"/>
                  <a:gd name="T51" fmla="*/ 17 h 57"/>
                  <a:gd name="T52" fmla="*/ 89 w 86"/>
                  <a:gd name="T53" fmla="*/ 22 h 57"/>
                  <a:gd name="T54" fmla="*/ 96 w 86"/>
                  <a:gd name="T55" fmla="*/ 30 h 57"/>
                  <a:gd name="T56" fmla="*/ 100 w 86"/>
                  <a:gd name="T57" fmla="*/ 32 h 57"/>
                  <a:gd name="T58" fmla="*/ 100 w 86"/>
                  <a:gd name="T59" fmla="*/ 36 h 57"/>
                  <a:gd name="T60" fmla="*/ 102 w 86"/>
                  <a:gd name="T61" fmla="*/ 34 h 57"/>
                  <a:gd name="T62" fmla="*/ 105 w 86"/>
                  <a:gd name="T63" fmla="*/ 36 h 57"/>
                  <a:gd name="T64" fmla="*/ 108 w 86"/>
                  <a:gd name="T65" fmla="*/ 38 h 57"/>
                  <a:gd name="T66" fmla="*/ 110 w 86"/>
                  <a:gd name="T67" fmla="*/ 39 h 57"/>
                  <a:gd name="T68" fmla="*/ 109 w 86"/>
                  <a:gd name="T69" fmla="*/ 43 h 57"/>
                  <a:gd name="T70" fmla="*/ 105 w 86"/>
                  <a:gd name="T71" fmla="*/ 45 h 57"/>
                  <a:gd name="T72" fmla="*/ 99 w 86"/>
                  <a:gd name="T73" fmla="*/ 43 h 57"/>
                  <a:gd name="T74" fmla="*/ 99 w 86"/>
                  <a:gd name="T75" fmla="*/ 49 h 57"/>
                  <a:gd name="T76" fmla="*/ 100 w 86"/>
                  <a:gd name="T77" fmla="*/ 54 h 57"/>
                  <a:gd name="T78" fmla="*/ 104 w 86"/>
                  <a:gd name="T79" fmla="*/ 61 h 57"/>
                  <a:gd name="T80" fmla="*/ 96 w 86"/>
                  <a:gd name="T81" fmla="*/ 62 h 57"/>
                  <a:gd name="T82" fmla="*/ 89 w 86"/>
                  <a:gd name="T83" fmla="*/ 66 h 57"/>
                  <a:gd name="T84" fmla="*/ 91 w 86"/>
                  <a:gd name="T85" fmla="*/ 71 h 57"/>
                  <a:gd name="T86" fmla="*/ 87 w 86"/>
                  <a:gd name="T87" fmla="*/ 71 h 57"/>
                  <a:gd name="T88" fmla="*/ 79 w 86"/>
                  <a:gd name="T89" fmla="*/ 70 h 57"/>
                  <a:gd name="T90" fmla="*/ 72 w 86"/>
                  <a:gd name="T91" fmla="*/ 68 h 57"/>
                  <a:gd name="T92" fmla="*/ 68 w 86"/>
                  <a:gd name="T93" fmla="*/ 71 h 57"/>
                  <a:gd name="T94" fmla="*/ 66 w 86"/>
                  <a:gd name="T95" fmla="*/ 68 h 57"/>
                  <a:gd name="T96" fmla="*/ 63 w 86"/>
                  <a:gd name="T97" fmla="*/ 68 h 57"/>
                  <a:gd name="T98" fmla="*/ 59 w 86"/>
                  <a:gd name="T99" fmla="*/ 68 h 57"/>
                  <a:gd name="T100" fmla="*/ 56 w 86"/>
                  <a:gd name="T101" fmla="*/ 70 h 57"/>
                  <a:gd name="T102" fmla="*/ 53 w 86"/>
                  <a:gd name="T103" fmla="*/ 68 h 57"/>
                  <a:gd name="T104" fmla="*/ 50 w 86"/>
                  <a:gd name="T105" fmla="*/ 67 h 57"/>
                  <a:gd name="T106" fmla="*/ 41 w 86"/>
                  <a:gd name="T107" fmla="*/ 64 h 57"/>
                  <a:gd name="T108" fmla="*/ 30 w 86"/>
                  <a:gd name="T109" fmla="*/ 63 h 57"/>
                  <a:gd name="T110" fmla="*/ 18 w 86"/>
                  <a:gd name="T111" fmla="*/ 63 h 57"/>
                  <a:gd name="T112" fmla="*/ 12 w 86"/>
                  <a:gd name="T113" fmla="*/ 67 h 57"/>
                  <a:gd name="T114" fmla="*/ 8 w 86"/>
                  <a:gd name="T115" fmla="*/ 67 h 57"/>
                  <a:gd name="T116" fmla="*/ 7 w 86"/>
                  <a:gd name="T117" fmla="*/ 70 h 57"/>
                  <a:gd name="T118" fmla="*/ 7 w 86"/>
                  <a:gd name="T119" fmla="*/ 63 h 57"/>
                  <a:gd name="T120" fmla="*/ 0 w 86"/>
                  <a:gd name="T121" fmla="*/ 58 h 5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6" h="57">
                    <a:moveTo>
                      <a:pt x="0" y="44"/>
                    </a:moveTo>
                    <a:cubicBezTo>
                      <a:pt x="1" y="42"/>
                      <a:pt x="2" y="41"/>
                      <a:pt x="4" y="40"/>
                    </a:cubicBezTo>
                    <a:cubicBezTo>
                      <a:pt x="6" y="40"/>
                      <a:pt x="7" y="38"/>
                      <a:pt x="6" y="36"/>
                    </a:cubicBezTo>
                    <a:cubicBezTo>
                      <a:pt x="6" y="32"/>
                      <a:pt x="2" y="29"/>
                      <a:pt x="1" y="25"/>
                    </a:cubicBezTo>
                    <a:cubicBezTo>
                      <a:pt x="4" y="25"/>
                      <a:pt x="7" y="25"/>
                      <a:pt x="9" y="25"/>
                    </a:cubicBezTo>
                    <a:cubicBezTo>
                      <a:pt x="10" y="25"/>
                      <a:pt x="11" y="25"/>
                      <a:pt x="11" y="25"/>
                    </a:cubicBezTo>
                    <a:cubicBezTo>
                      <a:pt x="13" y="24"/>
                      <a:pt x="12" y="24"/>
                      <a:pt x="13" y="23"/>
                    </a:cubicBezTo>
                    <a:cubicBezTo>
                      <a:pt x="14" y="22"/>
                      <a:pt x="15" y="23"/>
                      <a:pt x="16" y="22"/>
                    </a:cubicBezTo>
                    <a:cubicBezTo>
                      <a:pt x="16" y="22"/>
                      <a:pt x="16" y="22"/>
                      <a:pt x="17" y="21"/>
                    </a:cubicBezTo>
                    <a:cubicBezTo>
                      <a:pt x="18" y="21"/>
                      <a:pt x="20" y="21"/>
                      <a:pt x="19" y="23"/>
                    </a:cubicBezTo>
                    <a:cubicBezTo>
                      <a:pt x="20" y="23"/>
                      <a:pt x="21" y="23"/>
                      <a:pt x="21" y="22"/>
                    </a:cubicBezTo>
                    <a:cubicBezTo>
                      <a:pt x="22" y="21"/>
                      <a:pt x="20" y="20"/>
                      <a:pt x="19" y="20"/>
                    </a:cubicBezTo>
                    <a:cubicBezTo>
                      <a:pt x="21" y="18"/>
                      <a:pt x="20" y="15"/>
                      <a:pt x="23" y="13"/>
                    </a:cubicBezTo>
                    <a:cubicBezTo>
                      <a:pt x="24" y="13"/>
                      <a:pt x="24" y="11"/>
                      <a:pt x="26" y="11"/>
                    </a:cubicBezTo>
                    <a:cubicBezTo>
                      <a:pt x="29" y="11"/>
                      <a:pt x="28" y="10"/>
                      <a:pt x="29" y="9"/>
                    </a:cubicBezTo>
                    <a:cubicBezTo>
                      <a:pt x="27" y="9"/>
                      <a:pt x="25" y="8"/>
                      <a:pt x="27" y="5"/>
                    </a:cubicBezTo>
                    <a:cubicBezTo>
                      <a:pt x="28" y="4"/>
                      <a:pt x="32" y="3"/>
                      <a:pt x="34" y="4"/>
                    </a:cubicBezTo>
                    <a:cubicBezTo>
                      <a:pt x="36" y="4"/>
                      <a:pt x="36" y="1"/>
                      <a:pt x="39" y="0"/>
                    </a:cubicBezTo>
                    <a:cubicBezTo>
                      <a:pt x="40" y="0"/>
                      <a:pt x="42" y="1"/>
                      <a:pt x="42" y="1"/>
                    </a:cubicBezTo>
                    <a:cubicBezTo>
                      <a:pt x="44" y="0"/>
                      <a:pt x="51" y="1"/>
                      <a:pt x="51" y="2"/>
                    </a:cubicBezTo>
                    <a:cubicBezTo>
                      <a:pt x="52" y="3"/>
                      <a:pt x="51" y="4"/>
                      <a:pt x="52" y="4"/>
                    </a:cubicBezTo>
                    <a:cubicBezTo>
                      <a:pt x="52" y="5"/>
                      <a:pt x="55" y="4"/>
                      <a:pt x="56" y="4"/>
                    </a:cubicBezTo>
                    <a:cubicBezTo>
                      <a:pt x="59" y="2"/>
                      <a:pt x="60" y="3"/>
                      <a:pt x="63" y="5"/>
                    </a:cubicBezTo>
                    <a:cubicBezTo>
                      <a:pt x="63" y="5"/>
                      <a:pt x="65" y="6"/>
                      <a:pt x="65" y="7"/>
                    </a:cubicBezTo>
                    <a:cubicBezTo>
                      <a:pt x="65" y="9"/>
                      <a:pt x="65" y="9"/>
                      <a:pt x="66" y="11"/>
                    </a:cubicBezTo>
                    <a:cubicBezTo>
                      <a:pt x="67" y="12"/>
                      <a:pt x="67" y="12"/>
                      <a:pt x="66" y="13"/>
                    </a:cubicBezTo>
                    <a:cubicBezTo>
                      <a:pt x="64" y="14"/>
                      <a:pt x="67" y="16"/>
                      <a:pt x="68" y="17"/>
                    </a:cubicBezTo>
                    <a:cubicBezTo>
                      <a:pt x="70" y="19"/>
                      <a:pt x="70" y="21"/>
                      <a:pt x="73" y="23"/>
                    </a:cubicBezTo>
                    <a:cubicBezTo>
                      <a:pt x="74" y="23"/>
                      <a:pt x="75" y="23"/>
                      <a:pt x="76" y="24"/>
                    </a:cubicBezTo>
                    <a:cubicBezTo>
                      <a:pt x="76" y="25"/>
                      <a:pt x="75" y="27"/>
                      <a:pt x="76" y="27"/>
                    </a:cubicBezTo>
                    <a:cubicBezTo>
                      <a:pt x="77" y="27"/>
                      <a:pt x="77" y="27"/>
                      <a:pt x="78" y="26"/>
                    </a:cubicBezTo>
                    <a:cubicBezTo>
                      <a:pt x="79" y="26"/>
                      <a:pt x="79" y="27"/>
                      <a:pt x="80" y="27"/>
                    </a:cubicBezTo>
                    <a:cubicBezTo>
                      <a:pt x="82" y="27"/>
                      <a:pt x="81" y="28"/>
                      <a:pt x="82" y="29"/>
                    </a:cubicBezTo>
                    <a:cubicBezTo>
                      <a:pt x="82" y="29"/>
                      <a:pt x="84" y="30"/>
                      <a:pt x="84" y="30"/>
                    </a:cubicBezTo>
                    <a:cubicBezTo>
                      <a:pt x="86" y="32"/>
                      <a:pt x="84" y="32"/>
                      <a:pt x="83" y="33"/>
                    </a:cubicBezTo>
                    <a:cubicBezTo>
                      <a:pt x="82" y="34"/>
                      <a:pt x="82" y="34"/>
                      <a:pt x="80" y="34"/>
                    </a:cubicBezTo>
                    <a:cubicBezTo>
                      <a:pt x="78" y="35"/>
                      <a:pt x="77" y="33"/>
                      <a:pt x="75" y="33"/>
                    </a:cubicBezTo>
                    <a:cubicBezTo>
                      <a:pt x="70" y="34"/>
                      <a:pt x="73" y="36"/>
                      <a:pt x="75" y="37"/>
                    </a:cubicBezTo>
                    <a:cubicBezTo>
                      <a:pt x="76" y="38"/>
                      <a:pt x="76" y="40"/>
                      <a:pt x="76" y="41"/>
                    </a:cubicBezTo>
                    <a:cubicBezTo>
                      <a:pt x="76" y="43"/>
                      <a:pt x="78" y="44"/>
                      <a:pt x="79" y="46"/>
                    </a:cubicBezTo>
                    <a:cubicBezTo>
                      <a:pt x="76" y="46"/>
                      <a:pt x="77" y="45"/>
                      <a:pt x="73" y="47"/>
                    </a:cubicBezTo>
                    <a:cubicBezTo>
                      <a:pt x="72" y="46"/>
                      <a:pt x="69" y="47"/>
                      <a:pt x="68" y="50"/>
                    </a:cubicBezTo>
                    <a:cubicBezTo>
                      <a:pt x="68" y="51"/>
                      <a:pt x="68" y="52"/>
                      <a:pt x="69" y="54"/>
                    </a:cubicBezTo>
                    <a:cubicBezTo>
                      <a:pt x="69" y="57"/>
                      <a:pt x="66" y="55"/>
                      <a:pt x="66" y="54"/>
                    </a:cubicBezTo>
                    <a:cubicBezTo>
                      <a:pt x="64" y="52"/>
                      <a:pt x="62" y="54"/>
                      <a:pt x="60" y="53"/>
                    </a:cubicBezTo>
                    <a:cubicBezTo>
                      <a:pt x="56" y="56"/>
                      <a:pt x="57" y="53"/>
                      <a:pt x="55" y="52"/>
                    </a:cubicBezTo>
                    <a:cubicBezTo>
                      <a:pt x="54" y="51"/>
                      <a:pt x="51" y="52"/>
                      <a:pt x="52" y="54"/>
                    </a:cubicBezTo>
                    <a:cubicBezTo>
                      <a:pt x="51" y="54"/>
                      <a:pt x="51" y="52"/>
                      <a:pt x="50" y="52"/>
                    </a:cubicBezTo>
                    <a:cubicBezTo>
                      <a:pt x="49" y="52"/>
                      <a:pt x="48" y="53"/>
                      <a:pt x="48" y="52"/>
                    </a:cubicBezTo>
                    <a:cubicBezTo>
                      <a:pt x="47" y="52"/>
                      <a:pt x="46" y="52"/>
                      <a:pt x="45" y="52"/>
                    </a:cubicBezTo>
                    <a:cubicBezTo>
                      <a:pt x="44" y="52"/>
                      <a:pt x="43" y="51"/>
                      <a:pt x="43" y="53"/>
                    </a:cubicBezTo>
                    <a:cubicBezTo>
                      <a:pt x="42" y="52"/>
                      <a:pt x="41" y="52"/>
                      <a:pt x="40" y="52"/>
                    </a:cubicBezTo>
                    <a:cubicBezTo>
                      <a:pt x="39" y="51"/>
                      <a:pt x="38" y="52"/>
                      <a:pt x="38" y="51"/>
                    </a:cubicBezTo>
                    <a:cubicBezTo>
                      <a:pt x="36" y="49"/>
                      <a:pt x="33" y="50"/>
                      <a:pt x="31" y="49"/>
                    </a:cubicBezTo>
                    <a:cubicBezTo>
                      <a:pt x="28" y="49"/>
                      <a:pt x="26" y="48"/>
                      <a:pt x="23" y="48"/>
                    </a:cubicBezTo>
                    <a:cubicBezTo>
                      <a:pt x="20" y="48"/>
                      <a:pt x="17" y="48"/>
                      <a:pt x="14" y="48"/>
                    </a:cubicBezTo>
                    <a:cubicBezTo>
                      <a:pt x="11" y="48"/>
                      <a:pt x="11" y="50"/>
                      <a:pt x="9" y="51"/>
                    </a:cubicBezTo>
                    <a:cubicBezTo>
                      <a:pt x="8" y="52"/>
                      <a:pt x="7" y="51"/>
                      <a:pt x="6" y="51"/>
                    </a:cubicBezTo>
                    <a:cubicBezTo>
                      <a:pt x="5" y="51"/>
                      <a:pt x="5" y="52"/>
                      <a:pt x="5" y="53"/>
                    </a:cubicBezTo>
                    <a:cubicBezTo>
                      <a:pt x="3" y="54"/>
                      <a:pt x="5" y="48"/>
                      <a:pt x="5" y="48"/>
                    </a:cubicBezTo>
                    <a:cubicBezTo>
                      <a:pt x="5" y="44"/>
                      <a:pt x="1" y="46"/>
                      <a:pt x="0" y="4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08" name="Freeform 3541"/>
              <p:cNvSpPr>
                <a:spLocks/>
              </p:cNvSpPr>
              <p:nvPr/>
            </p:nvSpPr>
            <p:spPr bwMode="auto">
              <a:xfrm>
                <a:off x="3548" y="2080"/>
                <a:ext cx="209" cy="212"/>
              </a:xfrm>
              <a:custGeom>
                <a:avLst/>
                <a:gdLst>
                  <a:gd name="T0" fmla="*/ 36 w 158"/>
                  <a:gd name="T1" fmla="*/ 121 h 161"/>
                  <a:gd name="T2" fmla="*/ 57 w 158"/>
                  <a:gd name="T3" fmla="*/ 120 h 161"/>
                  <a:gd name="T4" fmla="*/ 71 w 158"/>
                  <a:gd name="T5" fmla="*/ 111 h 161"/>
                  <a:gd name="T6" fmla="*/ 77 w 158"/>
                  <a:gd name="T7" fmla="*/ 92 h 161"/>
                  <a:gd name="T8" fmla="*/ 86 w 158"/>
                  <a:gd name="T9" fmla="*/ 90 h 161"/>
                  <a:gd name="T10" fmla="*/ 101 w 158"/>
                  <a:gd name="T11" fmla="*/ 87 h 161"/>
                  <a:gd name="T12" fmla="*/ 107 w 158"/>
                  <a:gd name="T13" fmla="*/ 71 h 161"/>
                  <a:gd name="T14" fmla="*/ 115 w 158"/>
                  <a:gd name="T15" fmla="*/ 63 h 161"/>
                  <a:gd name="T16" fmla="*/ 112 w 158"/>
                  <a:gd name="T17" fmla="*/ 50 h 161"/>
                  <a:gd name="T18" fmla="*/ 122 w 158"/>
                  <a:gd name="T19" fmla="*/ 41 h 161"/>
                  <a:gd name="T20" fmla="*/ 128 w 158"/>
                  <a:gd name="T21" fmla="*/ 34 h 161"/>
                  <a:gd name="T22" fmla="*/ 127 w 158"/>
                  <a:gd name="T23" fmla="*/ 29 h 161"/>
                  <a:gd name="T24" fmla="*/ 120 w 158"/>
                  <a:gd name="T25" fmla="*/ 18 h 161"/>
                  <a:gd name="T26" fmla="*/ 134 w 158"/>
                  <a:gd name="T27" fmla="*/ 5 h 161"/>
                  <a:gd name="T28" fmla="*/ 156 w 158"/>
                  <a:gd name="T29" fmla="*/ 4 h 161"/>
                  <a:gd name="T30" fmla="*/ 179 w 158"/>
                  <a:gd name="T31" fmla="*/ 8 h 161"/>
                  <a:gd name="T32" fmla="*/ 187 w 158"/>
                  <a:gd name="T33" fmla="*/ 21 h 161"/>
                  <a:gd name="T34" fmla="*/ 201 w 158"/>
                  <a:gd name="T35" fmla="*/ 33 h 161"/>
                  <a:gd name="T36" fmla="*/ 188 w 158"/>
                  <a:gd name="T37" fmla="*/ 41 h 161"/>
                  <a:gd name="T38" fmla="*/ 161 w 158"/>
                  <a:gd name="T39" fmla="*/ 45 h 161"/>
                  <a:gd name="T40" fmla="*/ 167 w 158"/>
                  <a:gd name="T41" fmla="*/ 57 h 161"/>
                  <a:gd name="T42" fmla="*/ 172 w 158"/>
                  <a:gd name="T43" fmla="*/ 67 h 161"/>
                  <a:gd name="T44" fmla="*/ 188 w 158"/>
                  <a:gd name="T45" fmla="*/ 76 h 161"/>
                  <a:gd name="T46" fmla="*/ 183 w 158"/>
                  <a:gd name="T47" fmla="*/ 96 h 161"/>
                  <a:gd name="T48" fmla="*/ 169 w 158"/>
                  <a:gd name="T49" fmla="*/ 113 h 161"/>
                  <a:gd name="T50" fmla="*/ 159 w 158"/>
                  <a:gd name="T51" fmla="*/ 133 h 161"/>
                  <a:gd name="T52" fmla="*/ 144 w 158"/>
                  <a:gd name="T53" fmla="*/ 147 h 161"/>
                  <a:gd name="T54" fmla="*/ 128 w 158"/>
                  <a:gd name="T55" fmla="*/ 149 h 161"/>
                  <a:gd name="T56" fmla="*/ 134 w 158"/>
                  <a:gd name="T57" fmla="*/ 172 h 161"/>
                  <a:gd name="T58" fmla="*/ 142 w 158"/>
                  <a:gd name="T59" fmla="*/ 187 h 161"/>
                  <a:gd name="T60" fmla="*/ 149 w 158"/>
                  <a:gd name="T61" fmla="*/ 201 h 161"/>
                  <a:gd name="T62" fmla="*/ 136 w 158"/>
                  <a:gd name="T63" fmla="*/ 203 h 161"/>
                  <a:gd name="T64" fmla="*/ 118 w 158"/>
                  <a:gd name="T65" fmla="*/ 203 h 161"/>
                  <a:gd name="T66" fmla="*/ 110 w 158"/>
                  <a:gd name="T67" fmla="*/ 212 h 161"/>
                  <a:gd name="T68" fmla="*/ 106 w 158"/>
                  <a:gd name="T69" fmla="*/ 209 h 161"/>
                  <a:gd name="T70" fmla="*/ 101 w 158"/>
                  <a:gd name="T71" fmla="*/ 207 h 161"/>
                  <a:gd name="T72" fmla="*/ 87 w 158"/>
                  <a:gd name="T73" fmla="*/ 194 h 161"/>
                  <a:gd name="T74" fmla="*/ 85 w 158"/>
                  <a:gd name="T75" fmla="*/ 186 h 161"/>
                  <a:gd name="T76" fmla="*/ 61 w 158"/>
                  <a:gd name="T77" fmla="*/ 190 h 161"/>
                  <a:gd name="T78" fmla="*/ 52 w 158"/>
                  <a:gd name="T79" fmla="*/ 187 h 161"/>
                  <a:gd name="T80" fmla="*/ 26 w 158"/>
                  <a:gd name="T81" fmla="*/ 188 h 161"/>
                  <a:gd name="T82" fmla="*/ 25 w 158"/>
                  <a:gd name="T83" fmla="*/ 171 h 161"/>
                  <a:gd name="T84" fmla="*/ 33 w 158"/>
                  <a:gd name="T85" fmla="*/ 157 h 161"/>
                  <a:gd name="T86" fmla="*/ 25 w 158"/>
                  <a:gd name="T87" fmla="*/ 140 h 161"/>
                  <a:gd name="T88" fmla="*/ 0 w 158"/>
                  <a:gd name="T89" fmla="*/ 116 h 16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58" h="161">
                    <a:moveTo>
                      <a:pt x="0" y="88"/>
                    </a:moveTo>
                    <a:cubicBezTo>
                      <a:pt x="4" y="89"/>
                      <a:pt x="8" y="91"/>
                      <a:pt x="12" y="92"/>
                    </a:cubicBezTo>
                    <a:cubicBezTo>
                      <a:pt x="17" y="93"/>
                      <a:pt x="22" y="92"/>
                      <a:pt x="27" y="92"/>
                    </a:cubicBezTo>
                    <a:cubicBezTo>
                      <a:pt x="29" y="92"/>
                      <a:pt x="30" y="93"/>
                      <a:pt x="32" y="93"/>
                    </a:cubicBezTo>
                    <a:cubicBezTo>
                      <a:pt x="34" y="93"/>
                      <a:pt x="35" y="92"/>
                      <a:pt x="37" y="91"/>
                    </a:cubicBezTo>
                    <a:cubicBezTo>
                      <a:pt x="39" y="90"/>
                      <a:pt x="41" y="91"/>
                      <a:pt x="43" y="91"/>
                    </a:cubicBezTo>
                    <a:cubicBezTo>
                      <a:pt x="44" y="91"/>
                      <a:pt x="46" y="90"/>
                      <a:pt x="48" y="90"/>
                    </a:cubicBezTo>
                    <a:cubicBezTo>
                      <a:pt x="50" y="89"/>
                      <a:pt x="54" y="89"/>
                      <a:pt x="55" y="87"/>
                    </a:cubicBezTo>
                    <a:cubicBezTo>
                      <a:pt x="56" y="86"/>
                      <a:pt x="54" y="85"/>
                      <a:pt x="54" y="84"/>
                    </a:cubicBezTo>
                    <a:cubicBezTo>
                      <a:pt x="55" y="82"/>
                      <a:pt x="53" y="80"/>
                      <a:pt x="54" y="77"/>
                    </a:cubicBezTo>
                    <a:cubicBezTo>
                      <a:pt x="54" y="74"/>
                      <a:pt x="54" y="75"/>
                      <a:pt x="56" y="73"/>
                    </a:cubicBezTo>
                    <a:cubicBezTo>
                      <a:pt x="57" y="73"/>
                      <a:pt x="57" y="71"/>
                      <a:pt x="58" y="70"/>
                    </a:cubicBezTo>
                    <a:cubicBezTo>
                      <a:pt x="60" y="70"/>
                      <a:pt x="60" y="71"/>
                      <a:pt x="61" y="71"/>
                    </a:cubicBezTo>
                    <a:cubicBezTo>
                      <a:pt x="64" y="71"/>
                      <a:pt x="65" y="71"/>
                      <a:pt x="67" y="70"/>
                    </a:cubicBezTo>
                    <a:cubicBezTo>
                      <a:pt x="67" y="69"/>
                      <a:pt x="65" y="69"/>
                      <a:pt x="65" y="68"/>
                    </a:cubicBezTo>
                    <a:cubicBezTo>
                      <a:pt x="67" y="68"/>
                      <a:pt x="69" y="66"/>
                      <a:pt x="70" y="65"/>
                    </a:cubicBezTo>
                    <a:cubicBezTo>
                      <a:pt x="71" y="63"/>
                      <a:pt x="74" y="66"/>
                      <a:pt x="74" y="64"/>
                    </a:cubicBezTo>
                    <a:cubicBezTo>
                      <a:pt x="75" y="65"/>
                      <a:pt x="76" y="64"/>
                      <a:pt x="76" y="66"/>
                    </a:cubicBezTo>
                    <a:cubicBezTo>
                      <a:pt x="77" y="67"/>
                      <a:pt x="78" y="67"/>
                      <a:pt x="79" y="66"/>
                    </a:cubicBezTo>
                    <a:cubicBezTo>
                      <a:pt x="82" y="64"/>
                      <a:pt x="81" y="60"/>
                      <a:pt x="80" y="58"/>
                    </a:cubicBezTo>
                    <a:cubicBezTo>
                      <a:pt x="80" y="56"/>
                      <a:pt x="81" y="56"/>
                      <a:pt x="81" y="54"/>
                    </a:cubicBezTo>
                    <a:cubicBezTo>
                      <a:pt x="81" y="53"/>
                      <a:pt x="81" y="51"/>
                      <a:pt x="81" y="50"/>
                    </a:cubicBezTo>
                    <a:cubicBezTo>
                      <a:pt x="81" y="49"/>
                      <a:pt x="82" y="49"/>
                      <a:pt x="83" y="49"/>
                    </a:cubicBezTo>
                    <a:cubicBezTo>
                      <a:pt x="84" y="48"/>
                      <a:pt x="85" y="49"/>
                      <a:pt x="87" y="48"/>
                    </a:cubicBezTo>
                    <a:cubicBezTo>
                      <a:pt x="88" y="46"/>
                      <a:pt x="88" y="46"/>
                      <a:pt x="88" y="45"/>
                    </a:cubicBezTo>
                    <a:cubicBezTo>
                      <a:pt x="87" y="43"/>
                      <a:pt x="86" y="42"/>
                      <a:pt x="85" y="41"/>
                    </a:cubicBezTo>
                    <a:cubicBezTo>
                      <a:pt x="82" y="39"/>
                      <a:pt x="82" y="37"/>
                      <a:pt x="85" y="38"/>
                    </a:cubicBezTo>
                    <a:cubicBezTo>
                      <a:pt x="88" y="38"/>
                      <a:pt x="94" y="39"/>
                      <a:pt x="95" y="36"/>
                    </a:cubicBezTo>
                    <a:cubicBezTo>
                      <a:pt x="95" y="35"/>
                      <a:pt x="95" y="34"/>
                      <a:pt x="94" y="33"/>
                    </a:cubicBezTo>
                    <a:cubicBezTo>
                      <a:pt x="94" y="33"/>
                      <a:pt x="92" y="32"/>
                      <a:pt x="92" y="31"/>
                    </a:cubicBezTo>
                    <a:cubicBezTo>
                      <a:pt x="93" y="31"/>
                      <a:pt x="93" y="31"/>
                      <a:pt x="93" y="31"/>
                    </a:cubicBezTo>
                    <a:cubicBezTo>
                      <a:pt x="93" y="30"/>
                      <a:pt x="94" y="29"/>
                      <a:pt x="94" y="29"/>
                    </a:cubicBezTo>
                    <a:cubicBezTo>
                      <a:pt x="95" y="28"/>
                      <a:pt x="97" y="26"/>
                      <a:pt x="97" y="26"/>
                    </a:cubicBezTo>
                    <a:cubicBezTo>
                      <a:pt x="97" y="25"/>
                      <a:pt x="97" y="24"/>
                      <a:pt x="97" y="24"/>
                    </a:cubicBezTo>
                    <a:cubicBezTo>
                      <a:pt x="98" y="23"/>
                      <a:pt x="96" y="23"/>
                      <a:pt x="96" y="22"/>
                    </a:cubicBezTo>
                    <a:cubicBezTo>
                      <a:pt x="96" y="22"/>
                      <a:pt x="96" y="22"/>
                      <a:pt x="96" y="22"/>
                    </a:cubicBezTo>
                    <a:cubicBezTo>
                      <a:pt x="97" y="21"/>
                      <a:pt x="96" y="20"/>
                      <a:pt x="96" y="19"/>
                    </a:cubicBezTo>
                    <a:cubicBezTo>
                      <a:pt x="96" y="18"/>
                      <a:pt x="94" y="17"/>
                      <a:pt x="94" y="16"/>
                    </a:cubicBezTo>
                    <a:cubicBezTo>
                      <a:pt x="93" y="15"/>
                      <a:pt x="92" y="15"/>
                      <a:pt x="91" y="14"/>
                    </a:cubicBezTo>
                    <a:cubicBezTo>
                      <a:pt x="90" y="13"/>
                      <a:pt x="94" y="8"/>
                      <a:pt x="95" y="9"/>
                    </a:cubicBezTo>
                    <a:cubicBezTo>
                      <a:pt x="96" y="9"/>
                      <a:pt x="96" y="7"/>
                      <a:pt x="97" y="7"/>
                    </a:cubicBezTo>
                    <a:cubicBezTo>
                      <a:pt x="98" y="6"/>
                      <a:pt x="100" y="5"/>
                      <a:pt x="101" y="4"/>
                    </a:cubicBezTo>
                    <a:cubicBezTo>
                      <a:pt x="104" y="4"/>
                      <a:pt x="107" y="4"/>
                      <a:pt x="110" y="3"/>
                    </a:cubicBezTo>
                    <a:cubicBezTo>
                      <a:pt x="111" y="3"/>
                      <a:pt x="114" y="3"/>
                      <a:pt x="115" y="3"/>
                    </a:cubicBezTo>
                    <a:cubicBezTo>
                      <a:pt x="116" y="4"/>
                      <a:pt x="116" y="4"/>
                      <a:pt x="118" y="3"/>
                    </a:cubicBezTo>
                    <a:cubicBezTo>
                      <a:pt x="119" y="2"/>
                      <a:pt x="124" y="0"/>
                      <a:pt x="125" y="3"/>
                    </a:cubicBezTo>
                    <a:cubicBezTo>
                      <a:pt x="126" y="1"/>
                      <a:pt x="129" y="3"/>
                      <a:pt x="130" y="4"/>
                    </a:cubicBezTo>
                    <a:cubicBezTo>
                      <a:pt x="131" y="5"/>
                      <a:pt x="134" y="5"/>
                      <a:pt x="135" y="6"/>
                    </a:cubicBezTo>
                    <a:cubicBezTo>
                      <a:pt x="136" y="7"/>
                      <a:pt x="137" y="8"/>
                      <a:pt x="137" y="9"/>
                    </a:cubicBezTo>
                    <a:cubicBezTo>
                      <a:pt x="138" y="10"/>
                      <a:pt x="138" y="12"/>
                      <a:pt x="138" y="13"/>
                    </a:cubicBezTo>
                    <a:cubicBezTo>
                      <a:pt x="138" y="14"/>
                      <a:pt x="140" y="15"/>
                      <a:pt x="141" y="16"/>
                    </a:cubicBezTo>
                    <a:cubicBezTo>
                      <a:pt x="142" y="17"/>
                      <a:pt x="144" y="15"/>
                      <a:pt x="145" y="15"/>
                    </a:cubicBezTo>
                    <a:cubicBezTo>
                      <a:pt x="145" y="19"/>
                      <a:pt x="155" y="21"/>
                      <a:pt x="158" y="20"/>
                    </a:cubicBezTo>
                    <a:cubicBezTo>
                      <a:pt x="157" y="21"/>
                      <a:pt x="151" y="24"/>
                      <a:pt x="152" y="25"/>
                    </a:cubicBezTo>
                    <a:cubicBezTo>
                      <a:pt x="152" y="26"/>
                      <a:pt x="150" y="28"/>
                      <a:pt x="151" y="27"/>
                    </a:cubicBezTo>
                    <a:cubicBezTo>
                      <a:pt x="151" y="27"/>
                      <a:pt x="150" y="28"/>
                      <a:pt x="149" y="28"/>
                    </a:cubicBezTo>
                    <a:cubicBezTo>
                      <a:pt x="149" y="29"/>
                      <a:pt x="143" y="30"/>
                      <a:pt x="142" y="31"/>
                    </a:cubicBezTo>
                    <a:cubicBezTo>
                      <a:pt x="139" y="33"/>
                      <a:pt x="136" y="31"/>
                      <a:pt x="132" y="30"/>
                    </a:cubicBezTo>
                    <a:cubicBezTo>
                      <a:pt x="130" y="30"/>
                      <a:pt x="126" y="28"/>
                      <a:pt x="123" y="30"/>
                    </a:cubicBezTo>
                    <a:cubicBezTo>
                      <a:pt x="121" y="31"/>
                      <a:pt x="120" y="33"/>
                      <a:pt x="122" y="34"/>
                    </a:cubicBezTo>
                    <a:cubicBezTo>
                      <a:pt x="125" y="35"/>
                      <a:pt x="122" y="37"/>
                      <a:pt x="123" y="37"/>
                    </a:cubicBezTo>
                    <a:cubicBezTo>
                      <a:pt x="124" y="37"/>
                      <a:pt x="128" y="37"/>
                      <a:pt x="127" y="39"/>
                    </a:cubicBezTo>
                    <a:cubicBezTo>
                      <a:pt x="125" y="40"/>
                      <a:pt x="123" y="41"/>
                      <a:pt x="126" y="43"/>
                    </a:cubicBezTo>
                    <a:cubicBezTo>
                      <a:pt x="128" y="44"/>
                      <a:pt x="125" y="46"/>
                      <a:pt x="127" y="48"/>
                    </a:cubicBezTo>
                    <a:cubicBezTo>
                      <a:pt x="127" y="49"/>
                      <a:pt x="129" y="49"/>
                      <a:pt x="130" y="50"/>
                    </a:cubicBezTo>
                    <a:cubicBezTo>
                      <a:pt x="130" y="50"/>
                      <a:pt x="130" y="51"/>
                      <a:pt x="130" y="51"/>
                    </a:cubicBezTo>
                    <a:cubicBezTo>
                      <a:pt x="130" y="52"/>
                      <a:pt x="131" y="52"/>
                      <a:pt x="132" y="53"/>
                    </a:cubicBezTo>
                    <a:cubicBezTo>
                      <a:pt x="135" y="53"/>
                      <a:pt x="134" y="56"/>
                      <a:pt x="136" y="56"/>
                    </a:cubicBezTo>
                    <a:cubicBezTo>
                      <a:pt x="138" y="57"/>
                      <a:pt x="141" y="57"/>
                      <a:pt x="142" y="58"/>
                    </a:cubicBezTo>
                    <a:cubicBezTo>
                      <a:pt x="143" y="60"/>
                      <a:pt x="139" y="61"/>
                      <a:pt x="138" y="62"/>
                    </a:cubicBezTo>
                    <a:cubicBezTo>
                      <a:pt x="136" y="63"/>
                      <a:pt x="133" y="65"/>
                      <a:pt x="135" y="67"/>
                    </a:cubicBezTo>
                    <a:cubicBezTo>
                      <a:pt x="137" y="68"/>
                      <a:pt x="135" y="73"/>
                      <a:pt x="138" y="73"/>
                    </a:cubicBezTo>
                    <a:cubicBezTo>
                      <a:pt x="137" y="74"/>
                      <a:pt x="135" y="75"/>
                      <a:pt x="134" y="76"/>
                    </a:cubicBezTo>
                    <a:cubicBezTo>
                      <a:pt x="133" y="78"/>
                      <a:pt x="130" y="81"/>
                      <a:pt x="131" y="82"/>
                    </a:cubicBezTo>
                    <a:cubicBezTo>
                      <a:pt x="134" y="84"/>
                      <a:pt x="129" y="86"/>
                      <a:pt x="128" y="86"/>
                    </a:cubicBezTo>
                    <a:cubicBezTo>
                      <a:pt x="127" y="87"/>
                      <a:pt x="127" y="89"/>
                      <a:pt x="127" y="90"/>
                    </a:cubicBezTo>
                    <a:cubicBezTo>
                      <a:pt x="126" y="92"/>
                      <a:pt x="126" y="94"/>
                      <a:pt x="125" y="96"/>
                    </a:cubicBezTo>
                    <a:cubicBezTo>
                      <a:pt x="124" y="98"/>
                      <a:pt x="121" y="99"/>
                      <a:pt x="120" y="101"/>
                    </a:cubicBezTo>
                    <a:cubicBezTo>
                      <a:pt x="119" y="101"/>
                      <a:pt x="118" y="103"/>
                      <a:pt x="118" y="104"/>
                    </a:cubicBezTo>
                    <a:cubicBezTo>
                      <a:pt x="118" y="106"/>
                      <a:pt x="116" y="107"/>
                      <a:pt x="116" y="109"/>
                    </a:cubicBezTo>
                    <a:cubicBezTo>
                      <a:pt x="114" y="112"/>
                      <a:pt x="112" y="111"/>
                      <a:pt x="109" y="112"/>
                    </a:cubicBezTo>
                    <a:cubicBezTo>
                      <a:pt x="108" y="112"/>
                      <a:pt x="106" y="113"/>
                      <a:pt x="105" y="113"/>
                    </a:cubicBezTo>
                    <a:cubicBezTo>
                      <a:pt x="103" y="113"/>
                      <a:pt x="103" y="111"/>
                      <a:pt x="102" y="110"/>
                    </a:cubicBezTo>
                    <a:cubicBezTo>
                      <a:pt x="100" y="108"/>
                      <a:pt x="98" y="112"/>
                      <a:pt x="97" y="113"/>
                    </a:cubicBezTo>
                    <a:cubicBezTo>
                      <a:pt x="96" y="116"/>
                      <a:pt x="94" y="118"/>
                      <a:pt x="93" y="121"/>
                    </a:cubicBezTo>
                    <a:cubicBezTo>
                      <a:pt x="92" y="124"/>
                      <a:pt x="93" y="126"/>
                      <a:pt x="96" y="127"/>
                    </a:cubicBezTo>
                    <a:cubicBezTo>
                      <a:pt x="99" y="127"/>
                      <a:pt x="101" y="127"/>
                      <a:pt x="101" y="131"/>
                    </a:cubicBezTo>
                    <a:cubicBezTo>
                      <a:pt x="100" y="133"/>
                      <a:pt x="100" y="138"/>
                      <a:pt x="103" y="138"/>
                    </a:cubicBezTo>
                    <a:cubicBezTo>
                      <a:pt x="104" y="138"/>
                      <a:pt x="106" y="137"/>
                      <a:pt x="107" y="138"/>
                    </a:cubicBezTo>
                    <a:cubicBezTo>
                      <a:pt x="107" y="138"/>
                      <a:pt x="107" y="141"/>
                      <a:pt x="107" y="142"/>
                    </a:cubicBezTo>
                    <a:cubicBezTo>
                      <a:pt x="109" y="144"/>
                      <a:pt x="111" y="146"/>
                      <a:pt x="112" y="149"/>
                    </a:cubicBezTo>
                    <a:cubicBezTo>
                      <a:pt x="112" y="150"/>
                      <a:pt x="113" y="149"/>
                      <a:pt x="111" y="150"/>
                    </a:cubicBezTo>
                    <a:cubicBezTo>
                      <a:pt x="111" y="151"/>
                      <a:pt x="112" y="153"/>
                      <a:pt x="113" y="153"/>
                    </a:cubicBezTo>
                    <a:cubicBezTo>
                      <a:pt x="111" y="154"/>
                      <a:pt x="109" y="156"/>
                      <a:pt x="107" y="153"/>
                    </a:cubicBezTo>
                    <a:cubicBezTo>
                      <a:pt x="107" y="152"/>
                      <a:pt x="105" y="153"/>
                      <a:pt x="104" y="154"/>
                    </a:cubicBezTo>
                    <a:cubicBezTo>
                      <a:pt x="104" y="154"/>
                      <a:pt x="104" y="154"/>
                      <a:pt x="103" y="154"/>
                    </a:cubicBezTo>
                    <a:cubicBezTo>
                      <a:pt x="102" y="154"/>
                      <a:pt x="103" y="155"/>
                      <a:pt x="102" y="156"/>
                    </a:cubicBezTo>
                    <a:cubicBezTo>
                      <a:pt x="99" y="157"/>
                      <a:pt x="96" y="154"/>
                      <a:pt x="93" y="154"/>
                    </a:cubicBezTo>
                    <a:cubicBezTo>
                      <a:pt x="92" y="154"/>
                      <a:pt x="90" y="155"/>
                      <a:pt x="89" y="154"/>
                    </a:cubicBezTo>
                    <a:cubicBezTo>
                      <a:pt x="89" y="155"/>
                      <a:pt x="90" y="158"/>
                      <a:pt x="88" y="158"/>
                    </a:cubicBezTo>
                    <a:cubicBezTo>
                      <a:pt x="86" y="158"/>
                      <a:pt x="83" y="158"/>
                      <a:pt x="83" y="161"/>
                    </a:cubicBezTo>
                    <a:cubicBezTo>
                      <a:pt x="83" y="159"/>
                      <a:pt x="83" y="159"/>
                      <a:pt x="83" y="161"/>
                    </a:cubicBezTo>
                    <a:cubicBezTo>
                      <a:pt x="82" y="160"/>
                      <a:pt x="82" y="159"/>
                      <a:pt x="81" y="159"/>
                    </a:cubicBezTo>
                    <a:cubicBezTo>
                      <a:pt x="82" y="159"/>
                      <a:pt x="82" y="160"/>
                      <a:pt x="82" y="161"/>
                    </a:cubicBezTo>
                    <a:cubicBezTo>
                      <a:pt x="81" y="160"/>
                      <a:pt x="80" y="160"/>
                      <a:pt x="80" y="159"/>
                    </a:cubicBezTo>
                    <a:cubicBezTo>
                      <a:pt x="80" y="161"/>
                      <a:pt x="79" y="160"/>
                      <a:pt x="78" y="160"/>
                    </a:cubicBezTo>
                    <a:cubicBezTo>
                      <a:pt x="78" y="160"/>
                      <a:pt x="78" y="159"/>
                      <a:pt x="78" y="159"/>
                    </a:cubicBezTo>
                    <a:cubicBezTo>
                      <a:pt x="76" y="160"/>
                      <a:pt x="75" y="158"/>
                      <a:pt x="76" y="157"/>
                    </a:cubicBezTo>
                    <a:cubicBezTo>
                      <a:pt x="75" y="157"/>
                      <a:pt x="72" y="155"/>
                      <a:pt x="74" y="154"/>
                    </a:cubicBezTo>
                    <a:cubicBezTo>
                      <a:pt x="72" y="153"/>
                      <a:pt x="73" y="149"/>
                      <a:pt x="72" y="149"/>
                    </a:cubicBezTo>
                    <a:cubicBezTo>
                      <a:pt x="71" y="148"/>
                      <a:pt x="66" y="148"/>
                      <a:pt x="66" y="147"/>
                    </a:cubicBezTo>
                    <a:cubicBezTo>
                      <a:pt x="67" y="144"/>
                      <a:pt x="66" y="143"/>
                      <a:pt x="65" y="141"/>
                    </a:cubicBezTo>
                    <a:cubicBezTo>
                      <a:pt x="64" y="139"/>
                      <a:pt x="60" y="137"/>
                      <a:pt x="60" y="140"/>
                    </a:cubicBezTo>
                    <a:cubicBezTo>
                      <a:pt x="62" y="140"/>
                      <a:pt x="63" y="139"/>
                      <a:pt x="64" y="141"/>
                    </a:cubicBezTo>
                    <a:cubicBezTo>
                      <a:pt x="62" y="140"/>
                      <a:pt x="60" y="140"/>
                      <a:pt x="58" y="141"/>
                    </a:cubicBezTo>
                    <a:cubicBezTo>
                      <a:pt x="56" y="142"/>
                      <a:pt x="54" y="141"/>
                      <a:pt x="52" y="142"/>
                    </a:cubicBezTo>
                    <a:cubicBezTo>
                      <a:pt x="51" y="142"/>
                      <a:pt x="44" y="142"/>
                      <a:pt x="46" y="144"/>
                    </a:cubicBezTo>
                    <a:cubicBezTo>
                      <a:pt x="45" y="144"/>
                      <a:pt x="44" y="144"/>
                      <a:pt x="44" y="143"/>
                    </a:cubicBezTo>
                    <a:cubicBezTo>
                      <a:pt x="42" y="144"/>
                      <a:pt x="40" y="140"/>
                      <a:pt x="38" y="141"/>
                    </a:cubicBezTo>
                    <a:cubicBezTo>
                      <a:pt x="39" y="142"/>
                      <a:pt x="39" y="142"/>
                      <a:pt x="39" y="142"/>
                    </a:cubicBezTo>
                    <a:cubicBezTo>
                      <a:pt x="37" y="142"/>
                      <a:pt x="32" y="140"/>
                      <a:pt x="33" y="144"/>
                    </a:cubicBezTo>
                    <a:cubicBezTo>
                      <a:pt x="32" y="143"/>
                      <a:pt x="21" y="142"/>
                      <a:pt x="22" y="145"/>
                    </a:cubicBezTo>
                    <a:cubicBezTo>
                      <a:pt x="21" y="145"/>
                      <a:pt x="21" y="144"/>
                      <a:pt x="20" y="143"/>
                    </a:cubicBezTo>
                    <a:cubicBezTo>
                      <a:pt x="19" y="143"/>
                      <a:pt x="19" y="144"/>
                      <a:pt x="18" y="144"/>
                    </a:cubicBezTo>
                    <a:cubicBezTo>
                      <a:pt x="16" y="146"/>
                      <a:pt x="14" y="144"/>
                      <a:pt x="14" y="142"/>
                    </a:cubicBezTo>
                    <a:cubicBezTo>
                      <a:pt x="14" y="139"/>
                      <a:pt x="13" y="128"/>
                      <a:pt x="19" y="130"/>
                    </a:cubicBezTo>
                    <a:cubicBezTo>
                      <a:pt x="18" y="125"/>
                      <a:pt x="28" y="128"/>
                      <a:pt x="28" y="125"/>
                    </a:cubicBezTo>
                    <a:cubicBezTo>
                      <a:pt x="29" y="124"/>
                      <a:pt x="29" y="120"/>
                      <a:pt x="28" y="120"/>
                    </a:cubicBezTo>
                    <a:cubicBezTo>
                      <a:pt x="27" y="119"/>
                      <a:pt x="26" y="119"/>
                      <a:pt x="25" y="119"/>
                    </a:cubicBezTo>
                    <a:cubicBezTo>
                      <a:pt x="23" y="119"/>
                      <a:pt x="23" y="116"/>
                      <a:pt x="23" y="115"/>
                    </a:cubicBezTo>
                    <a:cubicBezTo>
                      <a:pt x="23" y="113"/>
                      <a:pt x="22" y="110"/>
                      <a:pt x="22" y="108"/>
                    </a:cubicBezTo>
                    <a:cubicBezTo>
                      <a:pt x="21" y="107"/>
                      <a:pt x="19" y="106"/>
                      <a:pt x="19" y="106"/>
                    </a:cubicBezTo>
                    <a:cubicBezTo>
                      <a:pt x="17" y="105"/>
                      <a:pt x="16" y="104"/>
                      <a:pt x="14" y="104"/>
                    </a:cubicBezTo>
                    <a:cubicBezTo>
                      <a:pt x="10" y="102"/>
                      <a:pt x="9" y="100"/>
                      <a:pt x="7" y="96"/>
                    </a:cubicBezTo>
                    <a:cubicBezTo>
                      <a:pt x="5" y="93"/>
                      <a:pt x="2" y="90"/>
                      <a:pt x="0" y="8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09" name="Freeform 3542"/>
              <p:cNvSpPr>
                <a:spLocks/>
              </p:cNvSpPr>
              <p:nvPr/>
            </p:nvSpPr>
            <p:spPr bwMode="auto">
              <a:xfrm>
                <a:off x="4598" y="2731"/>
                <a:ext cx="2" cy="1"/>
              </a:xfrm>
              <a:custGeom>
                <a:avLst/>
                <a:gdLst>
                  <a:gd name="T0" fmla="*/ 0 w 1"/>
                  <a:gd name="T1" fmla="*/ 0 h 1"/>
                  <a:gd name="T2" fmla="*/ 2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0"/>
                      <a:pt x="0" y="1"/>
                      <a:pt x="1"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10" name="Freeform 3543"/>
              <p:cNvSpPr>
                <a:spLocks/>
              </p:cNvSpPr>
              <p:nvPr/>
            </p:nvSpPr>
            <p:spPr bwMode="auto">
              <a:xfrm>
                <a:off x="4601" y="2697"/>
                <a:ext cx="1" cy="2"/>
              </a:xfrm>
              <a:custGeom>
                <a:avLst/>
                <a:gdLst>
                  <a:gd name="T0" fmla="*/ 1 w 1"/>
                  <a:gd name="T1" fmla="*/ 0 h 2"/>
                  <a:gd name="T2" fmla="*/ 0 w 1"/>
                  <a:gd name="T3" fmla="*/ 2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0"/>
                      <a:pt x="0" y="1"/>
                      <a:pt x="0" y="2"/>
                    </a:cubicBezTo>
                    <a:cubicBezTo>
                      <a:pt x="0" y="1"/>
                      <a:pt x="0"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11" name="Freeform 3544"/>
              <p:cNvSpPr>
                <a:spLocks/>
              </p:cNvSpPr>
              <p:nvPr/>
            </p:nvSpPr>
            <p:spPr bwMode="auto">
              <a:xfrm>
                <a:off x="4602" y="2701"/>
                <a:ext cx="2" cy="1"/>
              </a:xfrm>
              <a:custGeom>
                <a:avLst/>
                <a:gdLst>
                  <a:gd name="T0" fmla="*/ 2 w 1"/>
                  <a:gd name="T1" fmla="*/ 0 h 1"/>
                  <a:gd name="T2" fmla="*/ 2 w 1"/>
                  <a:gd name="T3" fmla="*/ 1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12" name="Freeform 3545"/>
              <p:cNvSpPr>
                <a:spLocks/>
              </p:cNvSpPr>
              <p:nvPr/>
            </p:nvSpPr>
            <p:spPr bwMode="auto">
              <a:xfrm>
                <a:off x="4609" y="2683"/>
                <a:ext cx="4" cy="4"/>
              </a:xfrm>
              <a:custGeom>
                <a:avLst/>
                <a:gdLst>
                  <a:gd name="T0" fmla="*/ 3 w 3"/>
                  <a:gd name="T1" fmla="*/ 0 h 3"/>
                  <a:gd name="T2" fmla="*/ 3 w 3"/>
                  <a:gd name="T3" fmla="*/ 4 h 3"/>
                  <a:gd name="T4" fmla="*/ 3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2" y="0"/>
                    </a:moveTo>
                    <a:cubicBezTo>
                      <a:pt x="0" y="0"/>
                      <a:pt x="1" y="3"/>
                      <a:pt x="2" y="3"/>
                    </a:cubicBezTo>
                    <a:cubicBezTo>
                      <a:pt x="3" y="2"/>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13" name="Freeform 3546"/>
              <p:cNvSpPr>
                <a:spLocks/>
              </p:cNvSpPr>
              <p:nvPr/>
            </p:nvSpPr>
            <p:spPr bwMode="auto">
              <a:xfrm>
                <a:off x="4614" y="2693"/>
                <a:ext cx="3" cy="0"/>
              </a:xfrm>
              <a:custGeom>
                <a:avLst/>
                <a:gdLst>
                  <a:gd name="T0" fmla="*/ 0 w 2"/>
                  <a:gd name="T1" fmla="*/ 0 w 2"/>
                  <a:gd name="T2" fmla="*/ 3 w 2"/>
                  <a:gd name="T3" fmla="*/ 0 w 2"/>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2">
                    <a:moveTo>
                      <a:pt x="0" y="0"/>
                    </a:moveTo>
                    <a:cubicBezTo>
                      <a:pt x="0" y="0"/>
                      <a:pt x="0" y="0"/>
                      <a:pt x="0" y="0"/>
                    </a:cubicBezTo>
                    <a:cubicBezTo>
                      <a:pt x="1" y="0"/>
                      <a:pt x="1" y="0"/>
                      <a:pt x="2" y="0"/>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14" name="Freeform 3547"/>
              <p:cNvSpPr>
                <a:spLocks/>
              </p:cNvSpPr>
              <p:nvPr/>
            </p:nvSpPr>
            <p:spPr bwMode="auto">
              <a:xfrm>
                <a:off x="4618" y="2679"/>
                <a:ext cx="5" cy="4"/>
              </a:xfrm>
              <a:custGeom>
                <a:avLst/>
                <a:gdLst>
                  <a:gd name="T0" fmla="*/ 0 w 4"/>
                  <a:gd name="T1" fmla="*/ 0 h 3"/>
                  <a:gd name="T2" fmla="*/ 4 w 4"/>
                  <a:gd name="T3" fmla="*/ 1 h 3"/>
                  <a:gd name="T4" fmla="*/ 0 w 4"/>
                  <a:gd name="T5" fmla="*/ 0 h 3"/>
                  <a:gd name="T6" fmla="*/ 0 60000 65536"/>
                  <a:gd name="T7" fmla="*/ 0 60000 65536"/>
                  <a:gd name="T8" fmla="*/ 0 60000 65536"/>
                </a:gdLst>
                <a:ahLst/>
                <a:cxnLst>
                  <a:cxn ang="T6">
                    <a:pos x="T0" y="T1"/>
                  </a:cxn>
                  <a:cxn ang="T7">
                    <a:pos x="T2" y="T3"/>
                  </a:cxn>
                  <a:cxn ang="T8">
                    <a:pos x="T4" y="T5"/>
                  </a:cxn>
                </a:cxnLst>
                <a:rect l="0" t="0" r="r" b="b"/>
                <a:pathLst>
                  <a:path w="4" h="3">
                    <a:moveTo>
                      <a:pt x="0" y="0"/>
                    </a:moveTo>
                    <a:cubicBezTo>
                      <a:pt x="0" y="1"/>
                      <a:pt x="2" y="3"/>
                      <a:pt x="3" y="1"/>
                    </a:cubicBezTo>
                    <a:cubicBezTo>
                      <a:pt x="4"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15" name="Freeform 3548"/>
              <p:cNvSpPr>
                <a:spLocks/>
              </p:cNvSpPr>
              <p:nvPr/>
            </p:nvSpPr>
            <p:spPr bwMode="auto">
              <a:xfrm>
                <a:off x="4619" y="2694"/>
                <a:ext cx="19" cy="5"/>
              </a:xfrm>
              <a:custGeom>
                <a:avLst/>
                <a:gdLst>
                  <a:gd name="T0" fmla="*/ 0 w 14"/>
                  <a:gd name="T1" fmla="*/ 0 h 4"/>
                  <a:gd name="T2" fmla="*/ 0 w 14"/>
                  <a:gd name="T3" fmla="*/ 1 h 4"/>
                  <a:gd name="T4" fmla="*/ 10 w 14"/>
                  <a:gd name="T5" fmla="*/ 4 h 4"/>
                  <a:gd name="T6" fmla="*/ 14 w 14"/>
                  <a:gd name="T7" fmla="*/ 5 h 4"/>
                  <a:gd name="T8" fmla="*/ 19 w 14"/>
                  <a:gd name="T9" fmla="*/ 4 h 4"/>
                  <a:gd name="T10" fmla="*/ 12 w 14"/>
                  <a:gd name="T11" fmla="*/ 1 h 4"/>
                  <a:gd name="T12" fmla="*/ 0 w 14"/>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4">
                    <a:moveTo>
                      <a:pt x="0" y="0"/>
                    </a:moveTo>
                    <a:cubicBezTo>
                      <a:pt x="0" y="1"/>
                      <a:pt x="0" y="1"/>
                      <a:pt x="0" y="1"/>
                    </a:cubicBezTo>
                    <a:cubicBezTo>
                      <a:pt x="2" y="1"/>
                      <a:pt x="4" y="3"/>
                      <a:pt x="7" y="3"/>
                    </a:cubicBezTo>
                    <a:cubicBezTo>
                      <a:pt x="8" y="3"/>
                      <a:pt x="9" y="4"/>
                      <a:pt x="10" y="4"/>
                    </a:cubicBezTo>
                    <a:cubicBezTo>
                      <a:pt x="11" y="3"/>
                      <a:pt x="13" y="2"/>
                      <a:pt x="14" y="3"/>
                    </a:cubicBezTo>
                    <a:cubicBezTo>
                      <a:pt x="13" y="1"/>
                      <a:pt x="10" y="1"/>
                      <a:pt x="9" y="1"/>
                    </a:cubicBezTo>
                    <a:cubicBezTo>
                      <a:pt x="6" y="1"/>
                      <a:pt x="3"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16" name="Freeform 3549"/>
              <p:cNvSpPr>
                <a:spLocks/>
              </p:cNvSpPr>
              <p:nvPr/>
            </p:nvSpPr>
            <p:spPr bwMode="auto">
              <a:xfrm>
                <a:off x="4643" y="2785"/>
                <a:ext cx="21" cy="17"/>
              </a:xfrm>
              <a:custGeom>
                <a:avLst/>
                <a:gdLst>
                  <a:gd name="T0" fmla="*/ 0 w 16"/>
                  <a:gd name="T1" fmla="*/ 16 h 13"/>
                  <a:gd name="T2" fmla="*/ 0 w 16"/>
                  <a:gd name="T3" fmla="*/ 17 h 13"/>
                  <a:gd name="T4" fmla="*/ 8 w 16"/>
                  <a:gd name="T5" fmla="*/ 17 h 13"/>
                  <a:gd name="T6" fmla="*/ 14 w 16"/>
                  <a:gd name="T7" fmla="*/ 13 h 13"/>
                  <a:gd name="T8" fmla="*/ 21 w 16"/>
                  <a:gd name="T9" fmla="*/ 4 h 13"/>
                  <a:gd name="T10" fmla="*/ 9 w 16"/>
                  <a:gd name="T11" fmla="*/ 1 h 13"/>
                  <a:gd name="T12" fmla="*/ 0 w 16"/>
                  <a:gd name="T13" fmla="*/ 16 h 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 h="13">
                    <a:moveTo>
                      <a:pt x="0" y="12"/>
                    </a:moveTo>
                    <a:cubicBezTo>
                      <a:pt x="0" y="13"/>
                      <a:pt x="0" y="13"/>
                      <a:pt x="0" y="13"/>
                    </a:cubicBezTo>
                    <a:cubicBezTo>
                      <a:pt x="2" y="12"/>
                      <a:pt x="4" y="13"/>
                      <a:pt x="6" y="13"/>
                    </a:cubicBezTo>
                    <a:cubicBezTo>
                      <a:pt x="9" y="13"/>
                      <a:pt x="10" y="11"/>
                      <a:pt x="11" y="10"/>
                    </a:cubicBezTo>
                    <a:cubicBezTo>
                      <a:pt x="12" y="10"/>
                      <a:pt x="16" y="4"/>
                      <a:pt x="16" y="3"/>
                    </a:cubicBezTo>
                    <a:cubicBezTo>
                      <a:pt x="13" y="0"/>
                      <a:pt x="11" y="0"/>
                      <a:pt x="7" y="1"/>
                    </a:cubicBezTo>
                    <a:cubicBezTo>
                      <a:pt x="3" y="3"/>
                      <a:pt x="2" y="8"/>
                      <a:pt x="0" y="1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17" name="Freeform 3550"/>
              <p:cNvSpPr>
                <a:spLocks/>
              </p:cNvSpPr>
              <p:nvPr/>
            </p:nvSpPr>
            <p:spPr bwMode="auto">
              <a:xfrm>
                <a:off x="4655" y="2797"/>
                <a:ext cx="7" cy="5"/>
              </a:xfrm>
              <a:custGeom>
                <a:avLst/>
                <a:gdLst>
                  <a:gd name="T0" fmla="*/ 6 w 5"/>
                  <a:gd name="T1" fmla="*/ 5 h 4"/>
                  <a:gd name="T2" fmla="*/ 7 w 5"/>
                  <a:gd name="T3" fmla="*/ 4 h 4"/>
                  <a:gd name="T4" fmla="*/ 3 w 5"/>
                  <a:gd name="T5" fmla="*/ 1 h 4"/>
                  <a:gd name="T6" fmla="*/ 6 w 5"/>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4">
                    <a:moveTo>
                      <a:pt x="4" y="4"/>
                    </a:moveTo>
                    <a:cubicBezTo>
                      <a:pt x="5" y="3"/>
                      <a:pt x="5" y="3"/>
                      <a:pt x="5" y="3"/>
                    </a:cubicBezTo>
                    <a:cubicBezTo>
                      <a:pt x="4" y="2"/>
                      <a:pt x="4" y="0"/>
                      <a:pt x="2" y="1"/>
                    </a:cubicBezTo>
                    <a:cubicBezTo>
                      <a:pt x="0" y="2"/>
                      <a:pt x="2" y="4"/>
                      <a:pt x="4" y="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18" name="Freeform 3551"/>
              <p:cNvSpPr>
                <a:spLocks/>
              </p:cNvSpPr>
              <p:nvPr/>
            </p:nvSpPr>
            <p:spPr bwMode="auto">
              <a:xfrm>
                <a:off x="4659" y="2776"/>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0"/>
                      <a:pt x="1" y="1"/>
                      <a:pt x="1" y="1"/>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19" name="Freeform 3552"/>
              <p:cNvSpPr>
                <a:spLocks/>
              </p:cNvSpPr>
              <p:nvPr/>
            </p:nvSpPr>
            <p:spPr bwMode="auto">
              <a:xfrm>
                <a:off x="4555" y="2674"/>
                <a:ext cx="141" cy="139"/>
              </a:xfrm>
              <a:custGeom>
                <a:avLst/>
                <a:gdLst>
                  <a:gd name="T0" fmla="*/ 5 w 107"/>
                  <a:gd name="T1" fmla="*/ 8 h 105"/>
                  <a:gd name="T2" fmla="*/ 25 w 107"/>
                  <a:gd name="T3" fmla="*/ 0 h 105"/>
                  <a:gd name="T4" fmla="*/ 46 w 107"/>
                  <a:gd name="T5" fmla="*/ 8 h 105"/>
                  <a:gd name="T6" fmla="*/ 45 w 107"/>
                  <a:gd name="T7" fmla="*/ 21 h 105"/>
                  <a:gd name="T8" fmla="*/ 50 w 107"/>
                  <a:gd name="T9" fmla="*/ 34 h 105"/>
                  <a:gd name="T10" fmla="*/ 54 w 107"/>
                  <a:gd name="T11" fmla="*/ 42 h 105"/>
                  <a:gd name="T12" fmla="*/ 63 w 107"/>
                  <a:gd name="T13" fmla="*/ 46 h 105"/>
                  <a:gd name="T14" fmla="*/ 74 w 107"/>
                  <a:gd name="T15" fmla="*/ 36 h 105"/>
                  <a:gd name="T16" fmla="*/ 86 w 107"/>
                  <a:gd name="T17" fmla="*/ 28 h 105"/>
                  <a:gd name="T18" fmla="*/ 92 w 107"/>
                  <a:gd name="T19" fmla="*/ 20 h 105"/>
                  <a:gd name="T20" fmla="*/ 109 w 107"/>
                  <a:gd name="T21" fmla="*/ 24 h 105"/>
                  <a:gd name="T22" fmla="*/ 127 w 107"/>
                  <a:gd name="T23" fmla="*/ 32 h 105"/>
                  <a:gd name="T24" fmla="*/ 141 w 107"/>
                  <a:gd name="T25" fmla="*/ 36 h 105"/>
                  <a:gd name="T26" fmla="*/ 136 w 107"/>
                  <a:gd name="T27" fmla="*/ 102 h 105"/>
                  <a:gd name="T28" fmla="*/ 137 w 107"/>
                  <a:gd name="T29" fmla="*/ 110 h 105"/>
                  <a:gd name="T30" fmla="*/ 127 w 107"/>
                  <a:gd name="T31" fmla="*/ 130 h 105"/>
                  <a:gd name="T32" fmla="*/ 115 w 107"/>
                  <a:gd name="T33" fmla="*/ 124 h 105"/>
                  <a:gd name="T34" fmla="*/ 107 w 107"/>
                  <a:gd name="T35" fmla="*/ 126 h 105"/>
                  <a:gd name="T36" fmla="*/ 108 w 107"/>
                  <a:gd name="T37" fmla="*/ 114 h 105"/>
                  <a:gd name="T38" fmla="*/ 112 w 107"/>
                  <a:gd name="T39" fmla="*/ 109 h 105"/>
                  <a:gd name="T40" fmla="*/ 112 w 107"/>
                  <a:gd name="T41" fmla="*/ 106 h 105"/>
                  <a:gd name="T42" fmla="*/ 104 w 107"/>
                  <a:gd name="T43" fmla="*/ 99 h 105"/>
                  <a:gd name="T44" fmla="*/ 101 w 107"/>
                  <a:gd name="T45" fmla="*/ 87 h 105"/>
                  <a:gd name="T46" fmla="*/ 98 w 107"/>
                  <a:gd name="T47" fmla="*/ 85 h 105"/>
                  <a:gd name="T48" fmla="*/ 94 w 107"/>
                  <a:gd name="T49" fmla="*/ 78 h 105"/>
                  <a:gd name="T50" fmla="*/ 86 w 107"/>
                  <a:gd name="T51" fmla="*/ 74 h 105"/>
                  <a:gd name="T52" fmla="*/ 67 w 107"/>
                  <a:gd name="T53" fmla="*/ 66 h 105"/>
                  <a:gd name="T54" fmla="*/ 51 w 107"/>
                  <a:gd name="T55" fmla="*/ 60 h 105"/>
                  <a:gd name="T56" fmla="*/ 51 w 107"/>
                  <a:gd name="T57" fmla="*/ 58 h 105"/>
                  <a:gd name="T58" fmla="*/ 45 w 107"/>
                  <a:gd name="T59" fmla="*/ 56 h 105"/>
                  <a:gd name="T60" fmla="*/ 38 w 107"/>
                  <a:gd name="T61" fmla="*/ 53 h 105"/>
                  <a:gd name="T62" fmla="*/ 41 w 107"/>
                  <a:gd name="T63" fmla="*/ 41 h 105"/>
                  <a:gd name="T64" fmla="*/ 36 w 107"/>
                  <a:gd name="T65" fmla="*/ 49 h 105"/>
                  <a:gd name="T66" fmla="*/ 34 w 107"/>
                  <a:gd name="T67" fmla="*/ 53 h 105"/>
                  <a:gd name="T68" fmla="*/ 28 w 107"/>
                  <a:gd name="T69" fmla="*/ 60 h 105"/>
                  <a:gd name="T70" fmla="*/ 26 w 107"/>
                  <a:gd name="T71" fmla="*/ 52 h 105"/>
                  <a:gd name="T72" fmla="*/ 18 w 107"/>
                  <a:gd name="T73" fmla="*/ 41 h 105"/>
                  <a:gd name="T74" fmla="*/ 28 w 107"/>
                  <a:gd name="T75" fmla="*/ 36 h 105"/>
                  <a:gd name="T76" fmla="*/ 36 w 107"/>
                  <a:gd name="T77" fmla="*/ 34 h 105"/>
                  <a:gd name="T78" fmla="*/ 40 w 107"/>
                  <a:gd name="T79" fmla="*/ 37 h 105"/>
                  <a:gd name="T80" fmla="*/ 42 w 107"/>
                  <a:gd name="T81" fmla="*/ 33 h 105"/>
                  <a:gd name="T82" fmla="*/ 42 w 107"/>
                  <a:gd name="T83" fmla="*/ 28 h 105"/>
                  <a:gd name="T84" fmla="*/ 28 w 107"/>
                  <a:gd name="T85" fmla="*/ 30 h 105"/>
                  <a:gd name="T86" fmla="*/ 21 w 107"/>
                  <a:gd name="T87" fmla="*/ 30 h 105"/>
                  <a:gd name="T88" fmla="*/ 17 w 107"/>
                  <a:gd name="T89" fmla="*/ 26 h 105"/>
                  <a:gd name="T90" fmla="*/ 16 w 107"/>
                  <a:gd name="T91" fmla="*/ 21 h 105"/>
                  <a:gd name="T92" fmla="*/ 13 w 107"/>
                  <a:gd name="T93" fmla="*/ 19 h 105"/>
                  <a:gd name="T94" fmla="*/ 3 w 107"/>
                  <a:gd name="T95" fmla="*/ 17 h 10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7" h="105">
                    <a:moveTo>
                      <a:pt x="4" y="8"/>
                    </a:moveTo>
                    <a:cubicBezTo>
                      <a:pt x="4" y="7"/>
                      <a:pt x="4" y="6"/>
                      <a:pt x="4" y="6"/>
                    </a:cubicBezTo>
                    <a:cubicBezTo>
                      <a:pt x="7" y="5"/>
                      <a:pt x="9" y="5"/>
                      <a:pt x="12" y="3"/>
                    </a:cubicBezTo>
                    <a:cubicBezTo>
                      <a:pt x="14" y="0"/>
                      <a:pt x="16" y="0"/>
                      <a:pt x="19" y="0"/>
                    </a:cubicBezTo>
                    <a:cubicBezTo>
                      <a:pt x="23" y="1"/>
                      <a:pt x="24" y="3"/>
                      <a:pt x="27" y="4"/>
                    </a:cubicBezTo>
                    <a:cubicBezTo>
                      <a:pt x="29" y="6"/>
                      <a:pt x="32" y="4"/>
                      <a:pt x="35" y="6"/>
                    </a:cubicBezTo>
                    <a:cubicBezTo>
                      <a:pt x="33" y="7"/>
                      <a:pt x="35" y="9"/>
                      <a:pt x="35" y="11"/>
                    </a:cubicBezTo>
                    <a:cubicBezTo>
                      <a:pt x="36" y="13"/>
                      <a:pt x="35" y="14"/>
                      <a:pt x="34" y="16"/>
                    </a:cubicBezTo>
                    <a:cubicBezTo>
                      <a:pt x="33" y="21"/>
                      <a:pt x="35" y="26"/>
                      <a:pt x="37" y="30"/>
                    </a:cubicBezTo>
                    <a:cubicBezTo>
                      <a:pt x="38" y="29"/>
                      <a:pt x="37" y="27"/>
                      <a:pt x="38" y="26"/>
                    </a:cubicBezTo>
                    <a:cubicBezTo>
                      <a:pt x="40" y="25"/>
                      <a:pt x="40" y="30"/>
                      <a:pt x="40" y="30"/>
                    </a:cubicBezTo>
                    <a:cubicBezTo>
                      <a:pt x="40" y="31"/>
                      <a:pt x="40" y="31"/>
                      <a:pt x="41" y="32"/>
                    </a:cubicBezTo>
                    <a:cubicBezTo>
                      <a:pt x="42" y="33"/>
                      <a:pt x="41" y="34"/>
                      <a:pt x="42" y="35"/>
                    </a:cubicBezTo>
                    <a:cubicBezTo>
                      <a:pt x="43" y="36"/>
                      <a:pt x="47" y="37"/>
                      <a:pt x="48" y="35"/>
                    </a:cubicBezTo>
                    <a:cubicBezTo>
                      <a:pt x="50" y="34"/>
                      <a:pt x="51" y="33"/>
                      <a:pt x="52" y="32"/>
                    </a:cubicBezTo>
                    <a:cubicBezTo>
                      <a:pt x="54" y="30"/>
                      <a:pt x="54" y="29"/>
                      <a:pt x="56" y="27"/>
                    </a:cubicBezTo>
                    <a:cubicBezTo>
                      <a:pt x="57" y="26"/>
                      <a:pt x="57" y="22"/>
                      <a:pt x="59" y="22"/>
                    </a:cubicBezTo>
                    <a:cubicBezTo>
                      <a:pt x="62" y="22"/>
                      <a:pt x="63" y="23"/>
                      <a:pt x="65" y="21"/>
                    </a:cubicBezTo>
                    <a:cubicBezTo>
                      <a:pt x="67" y="21"/>
                      <a:pt x="67" y="20"/>
                      <a:pt x="66" y="18"/>
                    </a:cubicBezTo>
                    <a:cubicBezTo>
                      <a:pt x="65" y="17"/>
                      <a:pt x="69" y="15"/>
                      <a:pt x="70" y="15"/>
                    </a:cubicBezTo>
                    <a:cubicBezTo>
                      <a:pt x="72" y="14"/>
                      <a:pt x="73" y="13"/>
                      <a:pt x="75" y="14"/>
                    </a:cubicBezTo>
                    <a:cubicBezTo>
                      <a:pt x="78" y="16"/>
                      <a:pt x="81" y="17"/>
                      <a:pt x="83" y="18"/>
                    </a:cubicBezTo>
                    <a:cubicBezTo>
                      <a:pt x="85" y="20"/>
                      <a:pt x="87" y="21"/>
                      <a:pt x="90" y="22"/>
                    </a:cubicBezTo>
                    <a:cubicBezTo>
                      <a:pt x="91" y="23"/>
                      <a:pt x="94" y="25"/>
                      <a:pt x="96" y="24"/>
                    </a:cubicBezTo>
                    <a:cubicBezTo>
                      <a:pt x="98" y="23"/>
                      <a:pt x="99" y="25"/>
                      <a:pt x="101" y="25"/>
                    </a:cubicBezTo>
                    <a:cubicBezTo>
                      <a:pt x="103" y="25"/>
                      <a:pt x="105" y="27"/>
                      <a:pt x="107" y="27"/>
                    </a:cubicBezTo>
                    <a:cubicBezTo>
                      <a:pt x="105" y="70"/>
                      <a:pt x="105" y="70"/>
                      <a:pt x="105" y="70"/>
                    </a:cubicBezTo>
                    <a:cubicBezTo>
                      <a:pt x="104" y="72"/>
                      <a:pt x="103" y="74"/>
                      <a:pt x="103" y="77"/>
                    </a:cubicBezTo>
                    <a:cubicBezTo>
                      <a:pt x="103" y="78"/>
                      <a:pt x="104" y="78"/>
                      <a:pt x="104" y="79"/>
                    </a:cubicBezTo>
                    <a:cubicBezTo>
                      <a:pt x="104" y="80"/>
                      <a:pt x="104" y="82"/>
                      <a:pt x="104" y="83"/>
                    </a:cubicBezTo>
                    <a:cubicBezTo>
                      <a:pt x="103" y="91"/>
                      <a:pt x="103" y="98"/>
                      <a:pt x="102" y="105"/>
                    </a:cubicBezTo>
                    <a:cubicBezTo>
                      <a:pt x="99" y="104"/>
                      <a:pt x="98" y="100"/>
                      <a:pt x="96" y="98"/>
                    </a:cubicBezTo>
                    <a:cubicBezTo>
                      <a:pt x="95" y="97"/>
                      <a:pt x="91" y="94"/>
                      <a:pt x="93" y="93"/>
                    </a:cubicBezTo>
                    <a:cubicBezTo>
                      <a:pt x="91" y="94"/>
                      <a:pt x="89" y="93"/>
                      <a:pt x="87" y="94"/>
                    </a:cubicBezTo>
                    <a:cubicBezTo>
                      <a:pt x="86" y="94"/>
                      <a:pt x="84" y="94"/>
                      <a:pt x="84" y="92"/>
                    </a:cubicBezTo>
                    <a:cubicBezTo>
                      <a:pt x="84" y="93"/>
                      <a:pt x="82" y="95"/>
                      <a:pt x="81" y="95"/>
                    </a:cubicBezTo>
                    <a:cubicBezTo>
                      <a:pt x="79" y="95"/>
                      <a:pt x="81" y="92"/>
                      <a:pt x="81" y="91"/>
                    </a:cubicBezTo>
                    <a:cubicBezTo>
                      <a:pt x="82" y="90"/>
                      <a:pt x="84" y="87"/>
                      <a:pt x="82" y="86"/>
                    </a:cubicBezTo>
                    <a:cubicBezTo>
                      <a:pt x="81" y="85"/>
                      <a:pt x="81" y="84"/>
                      <a:pt x="80" y="83"/>
                    </a:cubicBezTo>
                    <a:cubicBezTo>
                      <a:pt x="82" y="81"/>
                      <a:pt x="84" y="84"/>
                      <a:pt x="85" y="82"/>
                    </a:cubicBezTo>
                    <a:cubicBezTo>
                      <a:pt x="83" y="84"/>
                      <a:pt x="80" y="80"/>
                      <a:pt x="78" y="79"/>
                    </a:cubicBezTo>
                    <a:cubicBezTo>
                      <a:pt x="80" y="77"/>
                      <a:pt x="83" y="79"/>
                      <a:pt x="85" y="80"/>
                    </a:cubicBezTo>
                    <a:cubicBezTo>
                      <a:pt x="83" y="79"/>
                      <a:pt x="81" y="78"/>
                      <a:pt x="80" y="77"/>
                    </a:cubicBezTo>
                    <a:cubicBezTo>
                      <a:pt x="82" y="76"/>
                      <a:pt x="80" y="76"/>
                      <a:pt x="79" y="75"/>
                    </a:cubicBezTo>
                    <a:cubicBezTo>
                      <a:pt x="78" y="74"/>
                      <a:pt x="78" y="73"/>
                      <a:pt x="77" y="72"/>
                    </a:cubicBezTo>
                    <a:cubicBezTo>
                      <a:pt x="77" y="70"/>
                      <a:pt x="75" y="67"/>
                      <a:pt x="77" y="66"/>
                    </a:cubicBezTo>
                    <a:cubicBezTo>
                      <a:pt x="75" y="67"/>
                      <a:pt x="75" y="64"/>
                      <a:pt x="77" y="64"/>
                    </a:cubicBezTo>
                    <a:cubicBezTo>
                      <a:pt x="76" y="64"/>
                      <a:pt x="74" y="65"/>
                      <a:pt x="74" y="64"/>
                    </a:cubicBezTo>
                    <a:cubicBezTo>
                      <a:pt x="73" y="63"/>
                      <a:pt x="75" y="62"/>
                      <a:pt x="74" y="61"/>
                    </a:cubicBezTo>
                    <a:cubicBezTo>
                      <a:pt x="73" y="63"/>
                      <a:pt x="71" y="59"/>
                      <a:pt x="71" y="59"/>
                    </a:cubicBezTo>
                    <a:cubicBezTo>
                      <a:pt x="69" y="58"/>
                      <a:pt x="69" y="58"/>
                      <a:pt x="68" y="57"/>
                    </a:cubicBezTo>
                    <a:cubicBezTo>
                      <a:pt x="67" y="57"/>
                      <a:pt x="65" y="56"/>
                      <a:pt x="65" y="56"/>
                    </a:cubicBezTo>
                    <a:cubicBezTo>
                      <a:pt x="64" y="54"/>
                      <a:pt x="60" y="54"/>
                      <a:pt x="58" y="53"/>
                    </a:cubicBezTo>
                    <a:cubicBezTo>
                      <a:pt x="56" y="52"/>
                      <a:pt x="54" y="51"/>
                      <a:pt x="51" y="50"/>
                    </a:cubicBezTo>
                    <a:cubicBezTo>
                      <a:pt x="49" y="49"/>
                      <a:pt x="46" y="50"/>
                      <a:pt x="44" y="49"/>
                    </a:cubicBezTo>
                    <a:cubicBezTo>
                      <a:pt x="42" y="48"/>
                      <a:pt x="40" y="47"/>
                      <a:pt x="39" y="45"/>
                    </a:cubicBezTo>
                    <a:cubicBezTo>
                      <a:pt x="38" y="43"/>
                      <a:pt x="41" y="43"/>
                      <a:pt x="42" y="43"/>
                    </a:cubicBezTo>
                    <a:cubicBezTo>
                      <a:pt x="41" y="43"/>
                      <a:pt x="40" y="42"/>
                      <a:pt x="39" y="44"/>
                    </a:cubicBezTo>
                    <a:cubicBezTo>
                      <a:pt x="37" y="45"/>
                      <a:pt x="37" y="43"/>
                      <a:pt x="36" y="42"/>
                    </a:cubicBezTo>
                    <a:cubicBezTo>
                      <a:pt x="36" y="45"/>
                      <a:pt x="33" y="43"/>
                      <a:pt x="34" y="42"/>
                    </a:cubicBezTo>
                    <a:cubicBezTo>
                      <a:pt x="32" y="42"/>
                      <a:pt x="31" y="42"/>
                      <a:pt x="30" y="39"/>
                    </a:cubicBezTo>
                    <a:cubicBezTo>
                      <a:pt x="30" y="40"/>
                      <a:pt x="30" y="40"/>
                      <a:pt x="29" y="40"/>
                    </a:cubicBezTo>
                    <a:cubicBezTo>
                      <a:pt x="28" y="38"/>
                      <a:pt x="29" y="38"/>
                      <a:pt x="29" y="37"/>
                    </a:cubicBezTo>
                    <a:cubicBezTo>
                      <a:pt x="29" y="34"/>
                      <a:pt x="31" y="33"/>
                      <a:pt x="31" y="31"/>
                    </a:cubicBezTo>
                    <a:cubicBezTo>
                      <a:pt x="31" y="32"/>
                      <a:pt x="29" y="33"/>
                      <a:pt x="29" y="34"/>
                    </a:cubicBezTo>
                    <a:cubicBezTo>
                      <a:pt x="29" y="35"/>
                      <a:pt x="29" y="37"/>
                      <a:pt x="27" y="37"/>
                    </a:cubicBezTo>
                    <a:cubicBezTo>
                      <a:pt x="29" y="38"/>
                      <a:pt x="27" y="39"/>
                      <a:pt x="27" y="40"/>
                    </a:cubicBezTo>
                    <a:cubicBezTo>
                      <a:pt x="26" y="40"/>
                      <a:pt x="26" y="40"/>
                      <a:pt x="26" y="40"/>
                    </a:cubicBezTo>
                    <a:cubicBezTo>
                      <a:pt x="26" y="41"/>
                      <a:pt x="26" y="42"/>
                      <a:pt x="26" y="42"/>
                    </a:cubicBezTo>
                    <a:cubicBezTo>
                      <a:pt x="25" y="44"/>
                      <a:pt x="22" y="45"/>
                      <a:pt x="21" y="45"/>
                    </a:cubicBezTo>
                    <a:cubicBezTo>
                      <a:pt x="19" y="45"/>
                      <a:pt x="19" y="42"/>
                      <a:pt x="19" y="40"/>
                    </a:cubicBezTo>
                    <a:cubicBezTo>
                      <a:pt x="19" y="40"/>
                      <a:pt x="20" y="39"/>
                      <a:pt x="20" y="39"/>
                    </a:cubicBezTo>
                    <a:cubicBezTo>
                      <a:pt x="22" y="39"/>
                      <a:pt x="19" y="37"/>
                      <a:pt x="20" y="36"/>
                    </a:cubicBezTo>
                    <a:cubicBezTo>
                      <a:pt x="18" y="37"/>
                      <a:pt x="16" y="31"/>
                      <a:pt x="14" y="31"/>
                    </a:cubicBezTo>
                    <a:cubicBezTo>
                      <a:pt x="10" y="31"/>
                      <a:pt x="12" y="28"/>
                      <a:pt x="15" y="28"/>
                    </a:cubicBezTo>
                    <a:cubicBezTo>
                      <a:pt x="17" y="28"/>
                      <a:pt x="19" y="31"/>
                      <a:pt x="21" y="27"/>
                    </a:cubicBezTo>
                    <a:cubicBezTo>
                      <a:pt x="23" y="25"/>
                      <a:pt x="27" y="24"/>
                      <a:pt x="26" y="28"/>
                    </a:cubicBezTo>
                    <a:cubicBezTo>
                      <a:pt x="26" y="27"/>
                      <a:pt x="27" y="27"/>
                      <a:pt x="27" y="26"/>
                    </a:cubicBezTo>
                    <a:cubicBezTo>
                      <a:pt x="27" y="28"/>
                      <a:pt x="29" y="25"/>
                      <a:pt x="29" y="28"/>
                    </a:cubicBezTo>
                    <a:cubicBezTo>
                      <a:pt x="29" y="26"/>
                      <a:pt x="30" y="27"/>
                      <a:pt x="30" y="28"/>
                    </a:cubicBezTo>
                    <a:cubicBezTo>
                      <a:pt x="31" y="27"/>
                      <a:pt x="31" y="26"/>
                      <a:pt x="30" y="25"/>
                    </a:cubicBezTo>
                    <a:cubicBezTo>
                      <a:pt x="31" y="25"/>
                      <a:pt x="32" y="25"/>
                      <a:pt x="32" y="25"/>
                    </a:cubicBezTo>
                    <a:cubicBezTo>
                      <a:pt x="32" y="24"/>
                      <a:pt x="32" y="23"/>
                      <a:pt x="32" y="23"/>
                    </a:cubicBezTo>
                    <a:cubicBezTo>
                      <a:pt x="30" y="24"/>
                      <a:pt x="32" y="22"/>
                      <a:pt x="32" y="21"/>
                    </a:cubicBezTo>
                    <a:cubicBezTo>
                      <a:pt x="30" y="21"/>
                      <a:pt x="29" y="23"/>
                      <a:pt x="26" y="22"/>
                    </a:cubicBezTo>
                    <a:cubicBezTo>
                      <a:pt x="25" y="22"/>
                      <a:pt x="23" y="24"/>
                      <a:pt x="21" y="23"/>
                    </a:cubicBezTo>
                    <a:cubicBezTo>
                      <a:pt x="20" y="23"/>
                      <a:pt x="19" y="24"/>
                      <a:pt x="18" y="22"/>
                    </a:cubicBezTo>
                    <a:cubicBezTo>
                      <a:pt x="17" y="22"/>
                      <a:pt x="16" y="23"/>
                      <a:pt x="16" y="23"/>
                    </a:cubicBezTo>
                    <a:cubicBezTo>
                      <a:pt x="14" y="23"/>
                      <a:pt x="13" y="22"/>
                      <a:pt x="12" y="21"/>
                    </a:cubicBezTo>
                    <a:cubicBezTo>
                      <a:pt x="13" y="20"/>
                      <a:pt x="13" y="20"/>
                      <a:pt x="13" y="20"/>
                    </a:cubicBezTo>
                    <a:cubicBezTo>
                      <a:pt x="12" y="20"/>
                      <a:pt x="11" y="19"/>
                      <a:pt x="11" y="18"/>
                    </a:cubicBezTo>
                    <a:cubicBezTo>
                      <a:pt x="11" y="17"/>
                      <a:pt x="12" y="17"/>
                      <a:pt x="12" y="16"/>
                    </a:cubicBezTo>
                    <a:cubicBezTo>
                      <a:pt x="11" y="15"/>
                      <a:pt x="10" y="17"/>
                      <a:pt x="11" y="15"/>
                    </a:cubicBezTo>
                    <a:cubicBezTo>
                      <a:pt x="10" y="15"/>
                      <a:pt x="10" y="15"/>
                      <a:pt x="10" y="14"/>
                    </a:cubicBezTo>
                    <a:cubicBezTo>
                      <a:pt x="8" y="16"/>
                      <a:pt x="5" y="12"/>
                      <a:pt x="4" y="12"/>
                    </a:cubicBezTo>
                    <a:cubicBezTo>
                      <a:pt x="5" y="14"/>
                      <a:pt x="3" y="14"/>
                      <a:pt x="2" y="13"/>
                    </a:cubicBezTo>
                    <a:cubicBezTo>
                      <a:pt x="0" y="12"/>
                      <a:pt x="4" y="9"/>
                      <a:pt x="4" y="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20" name="Freeform 3553"/>
              <p:cNvSpPr>
                <a:spLocks/>
              </p:cNvSpPr>
              <p:nvPr/>
            </p:nvSpPr>
            <p:spPr bwMode="auto">
              <a:xfrm>
                <a:off x="4063" y="2623"/>
                <a:ext cx="10" cy="9"/>
              </a:xfrm>
              <a:custGeom>
                <a:avLst/>
                <a:gdLst>
                  <a:gd name="T0" fmla="*/ 8 w 8"/>
                  <a:gd name="T1" fmla="*/ 8 h 7"/>
                  <a:gd name="T2" fmla="*/ 10 w 8"/>
                  <a:gd name="T3" fmla="*/ 8 h 7"/>
                  <a:gd name="T4" fmla="*/ 8 w 8"/>
                  <a:gd name="T5" fmla="*/ 5 h 7"/>
                  <a:gd name="T6" fmla="*/ 5 w 8"/>
                  <a:gd name="T7" fmla="*/ 4 h 7"/>
                  <a:gd name="T8" fmla="*/ 3 w 8"/>
                  <a:gd name="T9" fmla="*/ 1 h 7"/>
                  <a:gd name="T10" fmla="*/ 1 w 8"/>
                  <a:gd name="T11" fmla="*/ 0 h 7"/>
                  <a:gd name="T12" fmla="*/ 1 w 8"/>
                  <a:gd name="T13" fmla="*/ 4 h 7"/>
                  <a:gd name="T14" fmla="*/ 8 w 8"/>
                  <a:gd name="T15" fmla="*/ 8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 h="7">
                    <a:moveTo>
                      <a:pt x="6" y="6"/>
                    </a:moveTo>
                    <a:cubicBezTo>
                      <a:pt x="7" y="7"/>
                      <a:pt x="8" y="7"/>
                      <a:pt x="8" y="6"/>
                    </a:cubicBezTo>
                    <a:cubicBezTo>
                      <a:pt x="8" y="5"/>
                      <a:pt x="6" y="4"/>
                      <a:pt x="6" y="4"/>
                    </a:cubicBezTo>
                    <a:cubicBezTo>
                      <a:pt x="5" y="3"/>
                      <a:pt x="5" y="3"/>
                      <a:pt x="4" y="3"/>
                    </a:cubicBezTo>
                    <a:cubicBezTo>
                      <a:pt x="4" y="2"/>
                      <a:pt x="3" y="1"/>
                      <a:pt x="2" y="1"/>
                    </a:cubicBezTo>
                    <a:cubicBezTo>
                      <a:pt x="2" y="0"/>
                      <a:pt x="1" y="0"/>
                      <a:pt x="1" y="0"/>
                    </a:cubicBezTo>
                    <a:cubicBezTo>
                      <a:pt x="0" y="1"/>
                      <a:pt x="0" y="2"/>
                      <a:pt x="1" y="3"/>
                    </a:cubicBezTo>
                    <a:cubicBezTo>
                      <a:pt x="3" y="4"/>
                      <a:pt x="5" y="4"/>
                      <a:pt x="6"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21" name="Freeform 3554"/>
              <p:cNvSpPr>
                <a:spLocks/>
              </p:cNvSpPr>
              <p:nvPr/>
            </p:nvSpPr>
            <p:spPr bwMode="auto">
              <a:xfrm>
                <a:off x="4385" y="2641"/>
                <a:ext cx="91" cy="119"/>
              </a:xfrm>
              <a:custGeom>
                <a:avLst/>
                <a:gdLst>
                  <a:gd name="T0" fmla="*/ 8 w 69"/>
                  <a:gd name="T1" fmla="*/ 116 h 90"/>
                  <a:gd name="T2" fmla="*/ 17 w 69"/>
                  <a:gd name="T3" fmla="*/ 116 h 90"/>
                  <a:gd name="T4" fmla="*/ 20 w 69"/>
                  <a:gd name="T5" fmla="*/ 107 h 90"/>
                  <a:gd name="T6" fmla="*/ 22 w 69"/>
                  <a:gd name="T7" fmla="*/ 86 h 90"/>
                  <a:gd name="T8" fmla="*/ 21 w 69"/>
                  <a:gd name="T9" fmla="*/ 77 h 90"/>
                  <a:gd name="T10" fmla="*/ 32 w 69"/>
                  <a:gd name="T11" fmla="*/ 79 h 90"/>
                  <a:gd name="T12" fmla="*/ 38 w 69"/>
                  <a:gd name="T13" fmla="*/ 102 h 90"/>
                  <a:gd name="T14" fmla="*/ 45 w 69"/>
                  <a:gd name="T15" fmla="*/ 100 h 90"/>
                  <a:gd name="T16" fmla="*/ 54 w 69"/>
                  <a:gd name="T17" fmla="*/ 97 h 90"/>
                  <a:gd name="T18" fmla="*/ 53 w 69"/>
                  <a:gd name="T19" fmla="*/ 90 h 90"/>
                  <a:gd name="T20" fmla="*/ 49 w 69"/>
                  <a:gd name="T21" fmla="*/ 86 h 90"/>
                  <a:gd name="T22" fmla="*/ 50 w 69"/>
                  <a:gd name="T23" fmla="*/ 82 h 90"/>
                  <a:gd name="T24" fmla="*/ 50 w 69"/>
                  <a:gd name="T25" fmla="*/ 77 h 90"/>
                  <a:gd name="T26" fmla="*/ 46 w 69"/>
                  <a:gd name="T27" fmla="*/ 71 h 90"/>
                  <a:gd name="T28" fmla="*/ 41 w 69"/>
                  <a:gd name="T29" fmla="*/ 62 h 90"/>
                  <a:gd name="T30" fmla="*/ 37 w 69"/>
                  <a:gd name="T31" fmla="*/ 56 h 90"/>
                  <a:gd name="T32" fmla="*/ 50 w 69"/>
                  <a:gd name="T33" fmla="*/ 52 h 90"/>
                  <a:gd name="T34" fmla="*/ 65 w 69"/>
                  <a:gd name="T35" fmla="*/ 44 h 90"/>
                  <a:gd name="T36" fmla="*/ 57 w 69"/>
                  <a:gd name="T37" fmla="*/ 38 h 90"/>
                  <a:gd name="T38" fmla="*/ 47 w 69"/>
                  <a:gd name="T39" fmla="*/ 41 h 90"/>
                  <a:gd name="T40" fmla="*/ 36 w 69"/>
                  <a:gd name="T41" fmla="*/ 46 h 90"/>
                  <a:gd name="T42" fmla="*/ 26 w 69"/>
                  <a:gd name="T43" fmla="*/ 46 h 90"/>
                  <a:gd name="T44" fmla="*/ 22 w 69"/>
                  <a:gd name="T45" fmla="*/ 42 h 90"/>
                  <a:gd name="T46" fmla="*/ 25 w 69"/>
                  <a:gd name="T47" fmla="*/ 20 h 90"/>
                  <a:gd name="T48" fmla="*/ 38 w 69"/>
                  <a:gd name="T49" fmla="*/ 20 h 90"/>
                  <a:gd name="T50" fmla="*/ 54 w 69"/>
                  <a:gd name="T51" fmla="*/ 20 h 90"/>
                  <a:gd name="T52" fmla="*/ 80 w 69"/>
                  <a:gd name="T53" fmla="*/ 20 h 90"/>
                  <a:gd name="T54" fmla="*/ 91 w 69"/>
                  <a:gd name="T55" fmla="*/ 4 h 90"/>
                  <a:gd name="T56" fmla="*/ 87 w 69"/>
                  <a:gd name="T57" fmla="*/ 1 h 90"/>
                  <a:gd name="T58" fmla="*/ 82 w 69"/>
                  <a:gd name="T59" fmla="*/ 8 h 90"/>
                  <a:gd name="T60" fmla="*/ 69 w 69"/>
                  <a:gd name="T61" fmla="*/ 13 h 90"/>
                  <a:gd name="T62" fmla="*/ 57 w 69"/>
                  <a:gd name="T63" fmla="*/ 13 h 90"/>
                  <a:gd name="T64" fmla="*/ 42 w 69"/>
                  <a:gd name="T65" fmla="*/ 11 h 90"/>
                  <a:gd name="T66" fmla="*/ 29 w 69"/>
                  <a:gd name="T67" fmla="*/ 8 h 90"/>
                  <a:gd name="T68" fmla="*/ 20 w 69"/>
                  <a:gd name="T69" fmla="*/ 16 h 90"/>
                  <a:gd name="T70" fmla="*/ 15 w 69"/>
                  <a:gd name="T71" fmla="*/ 29 h 90"/>
                  <a:gd name="T72" fmla="*/ 15 w 69"/>
                  <a:gd name="T73" fmla="*/ 33 h 90"/>
                  <a:gd name="T74" fmla="*/ 15 w 69"/>
                  <a:gd name="T75" fmla="*/ 38 h 90"/>
                  <a:gd name="T76" fmla="*/ 8 w 69"/>
                  <a:gd name="T77" fmla="*/ 57 h 90"/>
                  <a:gd name="T78" fmla="*/ 0 w 69"/>
                  <a:gd name="T79" fmla="*/ 73 h 90"/>
                  <a:gd name="T80" fmla="*/ 3 w 69"/>
                  <a:gd name="T81" fmla="*/ 85 h 90"/>
                  <a:gd name="T82" fmla="*/ 11 w 69"/>
                  <a:gd name="T83" fmla="*/ 87 h 90"/>
                  <a:gd name="T84" fmla="*/ 8 w 69"/>
                  <a:gd name="T85" fmla="*/ 110 h 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9" h="90">
                    <a:moveTo>
                      <a:pt x="6" y="83"/>
                    </a:moveTo>
                    <a:cubicBezTo>
                      <a:pt x="5" y="85"/>
                      <a:pt x="6" y="86"/>
                      <a:pt x="6" y="88"/>
                    </a:cubicBezTo>
                    <a:cubicBezTo>
                      <a:pt x="7" y="87"/>
                      <a:pt x="8" y="90"/>
                      <a:pt x="10" y="89"/>
                    </a:cubicBezTo>
                    <a:cubicBezTo>
                      <a:pt x="11" y="88"/>
                      <a:pt x="11" y="88"/>
                      <a:pt x="13" y="88"/>
                    </a:cubicBezTo>
                    <a:cubicBezTo>
                      <a:pt x="14" y="88"/>
                      <a:pt x="15" y="86"/>
                      <a:pt x="16" y="87"/>
                    </a:cubicBezTo>
                    <a:cubicBezTo>
                      <a:pt x="16" y="85"/>
                      <a:pt x="14" y="83"/>
                      <a:pt x="15" y="81"/>
                    </a:cubicBezTo>
                    <a:cubicBezTo>
                      <a:pt x="16" y="78"/>
                      <a:pt x="17" y="76"/>
                      <a:pt x="17" y="73"/>
                    </a:cubicBezTo>
                    <a:cubicBezTo>
                      <a:pt x="16" y="70"/>
                      <a:pt x="17" y="68"/>
                      <a:pt x="17" y="65"/>
                    </a:cubicBezTo>
                    <a:cubicBezTo>
                      <a:pt x="17" y="64"/>
                      <a:pt x="17" y="63"/>
                      <a:pt x="17" y="62"/>
                    </a:cubicBezTo>
                    <a:cubicBezTo>
                      <a:pt x="17" y="60"/>
                      <a:pt x="17" y="60"/>
                      <a:pt x="16" y="58"/>
                    </a:cubicBezTo>
                    <a:cubicBezTo>
                      <a:pt x="15" y="55"/>
                      <a:pt x="21" y="52"/>
                      <a:pt x="23" y="53"/>
                    </a:cubicBezTo>
                    <a:cubicBezTo>
                      <a:pt x="26" y="53"/>
                      <a:pt x="25" y="58"/>
                      <a:pt x="24" y="60"/>
                    </a:cubicBezTo>
                    <a:cubicBezTo>
                      <a:pt x="20" y="63"/>
                      <a:pt x="26" y="68"/>
                      <a:pt x="29" y="69"/>
                    </a:cubicBezTo>
                    <a:cubicBezTo>
                      <a:pt x="31" y="70"/>
                      <a:pt x="27" y="75"/>
                      <a:pt x="29" y="77"/>
                    </a:cubicBezTo>
                    <a:cubicBezTo>
                      <a:pt x="29" y="78"/>
                      <a:pt x="32" y="79"/>
                      <a:pt x="33" y="79"/>
                    </a:cubicBezTo>
                    <a:cubicBezTo>
                      <a:pt x="35" y="79"/>
                      <a:pt x="34" y="77"/>
                      <a:pt x="34" y="76"/>
                    </a:cubicBezTo>
                    <a:cubicBezTo>
                      <a:pt x="35" y="74"/>
                      <a:pt x="38" y="74"/>
                      <a:pt x="39" y="74"/>
                    </a:cubicBezTo>
                    <a:cubicBezTo>
                      <a:pt x="40" y="73"/>
                      <a:pt x="43" y="75"/>
                      <a:pt x="41" y="73"/>
                    </a:cubicBezTo>
                    <a:cubicBezTo>
                      <a:pt x="43" y="75"/>
                      <a:pt x="45" y="70"/>
                      <a:pt x="42" y="69"/>
                    </a:cubicBezTo>
                    <a:cubicBezTo>
                      <a:pt x="42" y="72"/>
                      <a:pt x="41" y="68"/>
                      <a:pt x="40" y="68"/>
                    </a:cubicBezTo>
                    <a:cubicBezTo>
                      <a:pt x="40" y="68"/>
                      <a:pt x="40" y="68"/>
                      <a:pt x="40" y="67"/>
                    </a:cubicBezTo>
                    <a:cubicBezTo>
                      <a:pt x="39" y="67"/>
                      <a:pt x="38" y="66"/>
                      <a:pt x="37" y="65"/>
                    </a:cubicBezTo>
                    <a:cubicBezTo>
                      <a:pt x="36" y="64"/>
                      <a:pt x="38" y="63"/>
                      <a:pt x="37" y="61"/>
                    </a:cubicBezTo>
                    <a:cubicBezTo>
                      <a:pt x="37" y="62"/>
                      <a:pt x="38" y="62"/>
                      <a:pt x="38" y="62"/>
                    </a:cubicBezTo>
                    <a:cubicBezTo>
                      <a:pt x="37" y="61"/>
                      <a:pt x="37" y="59"/>
                      <a:pt x="39" y="59"/>
                    </a:cubicBezTo>
                    <a:cubicBezTo>
                      <a:pt x="39" y="59"/>
                      <a:pt x="38" y="58"/>
                      <a:pt x="38" y="58"/>
                    </a:cubicBezTo>
                    <a:cubicBezTo>
                      <a:pt x="37" y="57"/>
                      <a:pt x="38" y="56"/>
                      <a:pt x="37" y="55"/>
                    </a:cubicBezTo>
                    <a:cubicBezTo>
                      <a:pt x="37" y="55"/>
                      <a:pt x="36" y="54"/>
                      <a:pt x="35" y="54"/>
                    </a:cubicBezTo>
                    <a:cubicBezTo>
                      <a:pt x="35" y="53"/>
                      <a:pt x="34" y="52"/>
                      <a:pt x="34" y="51"/>
                    </a:cubicBezTo>
                    <a:cubicBezTo>
                      <a:pt x="33" y="49"/>
                      <a:pt x="33" y="48"/>
                      <a:pt x="31" y="47"/>
                    </a:cubicBezTo>
                    <a:cubicBezTo>
                      <a:pt x="30" y="47"/>
                      <a:pt x="29" y="44"/>
                      <a:pt x="28" y="45"/>
                    </a:cubicBezTo>
                    <a:cubicBezTo>
                      <a:pt x="28" y="44"/>
                      <a:pt x="28" y="43"/>
                      <a:pt x="28" y="42"/>
                    </a:cubicBezTo>
                    <a:cubicBezTo>
                      <a:pt x="29" y="44"/>
                      <a:pt x="31" y="45"/>
                      <a:pt x="33" y="43"/>
                    </a:cubicBezTo>
                    <a:cubicBezTo>
                      <a:pt x="34" y="40"/>
                      <a:pt x="36" y="40"/>
                      <a:pt x="38" y="39"/>
                    </a:cubicBezTo>
                    <a:cubicBezTo>
                      <a:pt x="41" y="38"/>
                      <a:pt x="43" y="31"/>
                      <a:pt x="46" y="31"/>
                    </a:cubicBezTo>
                    <a:cubicBezTo>
                      <a:pt x="47" y="31"/>
                      <a:pt x="48" y="34"/>
                      <a:pt x="49" y="33"/>
                    </a:cubicBezTo>
                    <a:cubicBezTo>
                      <a:pt x="50" y="32"/>
                      <a:pt x="51" y="30"/>
                      <a:pt x="50" y="29"/>
                    </a:cubicBezTo>
                    <a:cubicBezTo>
                      <a:pt x="49" y="27"/>
                      <a:pt x="44" y="28"/>
                      <a:pt x="43" y="29"/>
                    </a:cubicBezTo>
                    <a:cubicBezTo>
                      <a:pt x="43" y="29"/>
                      <a:pt x="44" y="29"/>
                      <a:pt x="45" y="30"/>
                    </a:cubicBezTo>
                    <a:cubicBezTo>
                      <a:pt x="43" y="30"/>
                      <a:pt x="37" y="29"/>
                      <a:pt x="36" y="31"/>
                    </a:cubicBezTo>
                    <a:cubicBezTo>
                      <a:pt x="36" y="33"/>
                      <a:pt x="31" y="33"/>
                      <a:pt x="31" y="30"/>
                    </a:cubicBezTo>
                    <a:cubicBezTo>
                      <a:pt x="29" y="32"/>
                      <a:pt x="28" y="33"/>
                      <a:pt x="27" y="35"/>
                    </a:cubicBezTo>
                    <a:cubicBezTo>
                      <a:pt x="26" y="37"/>
                      <a:pt x="25" y="38"/>
                      <a:pt x="23" y="38"/>
                    </a:cubicBezTo>
                    <a:cubicBezTo>
                      <a:pt x="22" y="37"/>
                      <a:pt x="20" y="37"/>
                      <a:pt x="20" y="35"/>
                    </a:cubicBezTo>
                    <a:cubicBezTo>
                      <a:pt x="20" y="34"/>
                      <a:pt x="20" y="34"/>
                      <a:pt x="19" y="33"/>
                    </a:cubicBezTo>
                    <a:cubicBezTo>
                      <a:pt x="18" y="31"/>
                      <a:pt x="18" y="33"/>
                      <a:pt x="17" y="32"/>
                    </a:cubicBezTo>
                    <a:cubicBezTo>
                      <a:pt x="14" y="30"/>
                      <a:pt x="13" y="23"/>
                      <a:pt x="15" y="19"/>
                    </a:cubicBezTo>
                    <a:cubicBezTo>
                      <a:pt x="16" y="18"/>
                      <a:pt x="17" y="16"/>
                      <a:pt x="19" y="15"/>
                    </a:cubicBezTo>
                    <a:cubicBezTo>
                      <a:pt x="20" y="14"/>
                      <a:pt x="24" y="15"/>
                      <a:pt x="25" y="16"/>
                    </a:cubicBezTo>
                    <a:cubicBezTo>
                      <a:pt x="26" y="16"/>
                      <a:pt x="28" y="15"/>
                      <a:pt x="29" y="15"/>
                    </a:cubicBezTo>
                    <a:cubicBezTo>
                      <a:pt x="31" y="14"/>
                      <a:pt x="32" y="15"/>
                      <a:pt x="34" y="16"/>
                    </a:cubicBezTo>
                    <a:cubicBezTo>
                      <a:pt x="36" y="16"/>
                      <a:pt x="39" y="15"/>
                      <a:pt x="41" y="15"/>
                    </a:cubicBezTo>
                    <a:cubicBezTo>
                      <a:pt x="44" y="15"/>
                      <a:pt x="46" y="15"/>
                      <a:pt x="48" y="17"/>
                    </a:cubicBezTo>
                    <a:cubicBezTo>
                      <a:pt x="51" y="19"/>
                      <a:pt x="59" y="17"/>
                      <a:pt x="61" y="15"/>
                    </a:cubicBezTo>
                    <a:cubicBezTo>
                      <a:pt x="63" y="13"/>
                      <a:pt x="63" y="11"/>
                      <a:pt x="65" y="9"/>
                    </a:cubicBezTo>
                    <a:cubicBezTo>
                      <a:pt x="67" y="7"/>
                      <a:pt x="67" y="4"/>
                      <a:pt x="69" y="3"/>
                    </a:cubicBezTo>
                    <a:cubicBezTo>
                      <a:pt x="68" y="2"/>
                      <a:pt x="68" y="1"/>
                      <a:pt x="68" y="1"/>
                    </a:cubicBezTo>
                    <a:cubicBezTo>
                      <a:pt x="68" y="1"/>
                      <a:pt x="66" y="0"/>
                      <a:pt x="66" y="1"/>
                    </a:cubicBezTo>
                    <a:cubicBezTo>
                      <a:pt x="65" y="2"/>
                      <a:pt x="65" y="3"/>
                      <a:pt x="63" y="4"/>
                    </a:cubicBezTo>
                    <a:cubicBezTo>
                      <a:pt x="61" y="4"/>
                      <a:pt x="63" y="5"/>
                      <a:pt x="62" y="6"/>
                    </a:cubicBezTo>
                    <a:cubicBezTo>
                      <a:pt x="61" y="7"/>
                      <a:pt x="60" y="7"/>
                      <a:pt x="59" y="8"/>
                    </a:cubicBezTo>
                    <a:cubicBezTo>
                      <a:pt x="58" y="10"/>
                      <a:pt x="54" y="11"/>
                      <a:pt x="52" y="10"/>
                    </a:cubicBezTo>
                    <a:cubicBezTo>
                      <a:pt x="50" y="10"/>
                      <a:pt x="48" y="10"/>
                      <a:pt x="46" y="10"/>
                    </a:cubicBezTo>
                    <a:cubicBezTo>
                      <a:pt x="45" y="10"/>
                      <a:pt x="44" y="11"/>
                      <a:pt x="43" y="10"/>
                    </a:cubicBezTo>
                    <a:cubicBezTo>
                      <a:pt x="41" y="9"/>
                      <a:pt x="39" y="9"/>
                      <a:pt x="36" y="9"/>
                    </a:cubicBezTo>
                    <a:cubicBezTo>
                      <a:pt x="34" y="8"/>
                      <a:pt x="33" y="8"/>
                      <a:pt x="32" y="8"/>
                    </a:cubicBezTo>
                    <a:cubicBezTo>
                      <a:pt x="30" y="8"/>
                      <a:pt x="29" y="6"/>
                      <a:pt x="28" y="6"/>
                    </a:cubicBezTo>
                    <a:cubicBezTo>
                      <a:pt x="27" y="6"/>
                      <a:pt x="23" y="4"/>
                      <a:pt x="22" y="6"/>
                    </a:cubicBezTo>
                    <a:cubicBezTo>
                      <a:pt x="22" y="10"/>
                      <a:pt x="19" y="13"/>
                      <a:pt x="16" y="9"/>
                    </a:cubicBezTo>
                    <a:cubicBezTo>
                      <a:pt x="16" y="10"/>
                      <a:pt x="16" y="11"/>
                      <a:pt x="15" y="12"/>
                    </a:cubicBezTo>
                    <a:cubicBezTo>
                      <a:pt x="14" y="13"/>
                      <a:pt x="14" y="15"/>
                      <a:pt x="13" y="15"/>
                    </a:cubicBezTo>
                    <a:cubicBezTo>
                      <a:pt x="11" y="17"/>
                      <a:pt x="14" y="20"/>
                      <a:pt x="11" y="22"/>
                    </a:cubicBezTo>
                    <a:cubicBezTo>
                      <a:pt x="11" y="21"/>
                      <a:pt x="11" y="21"/>
                      <a:pt x="10" y="21"/>
                    </a:cubicBezTo>
                    <a:cubicBezTo>
                      <a:pt x="10" y="23"/>
                      <a:pt x="12" y="22"/>
                      <a:pt x="11" y="25"/>
                    </a:cubicBezTo>
                    <a:cubicBezTo>
                      <a:pt x="11" y="27"/>
                      <a:pt x="13" y="29"/>
                      <a:pt x="12" y="31"/>
                    </a:cubicBezTo>
                    <a:cubicBezTo>
                      <a:pt x="12" y="31"/>
                      <a:pt x="11" y="30"/>
                      <a:pt x="11" y="29"/>
                    </a:cubicBezTo>
                    <a:cubicBezTo>
                      <a:pt x="9" y="32"/>
                      <a:pt x="7" y="34"/>
                      <a:pt x="7" y="38"/>
                    </a:cubicBezTo>
                    <a:cubicBezTo>
                      <a:pt x="6" y="40"/>
                      <a:pt x="7" y="41"/>
                      <a:pt x="6" y="43"/>
                    </a:cubicBezTo>
                    <a:cubicBezTo>
                      <a:pt x="6" y="45"/>
                      <a:pt x="5" y="46"/>
                      <a:pt x="4" y="48"/>
                    </a:cubicBezTo>
                    <a:cubicBezTo>
                      <a:pt x="4" y="51"/>
                      <a:pt x="0" y="52"/>
                      <a:pt x="0" y="55"/>
                    </a:cubicBezTo>
                    <a:cubicBezTo>
                      <a:pt x="1" y="56"/>
                      <a:pt x="2" y="55"/>
                      <a:pt x="1" y="57"/>
                    </a:cubicBezTo>
                    <a:cubicBezTo>
                      <a:pt x="0" y="59"/>
                      <a:pt x="1" y="62"/>
                      <a:pt x="2" y="64"/>
                    </a:cubicBezTo>
                    <a:cubicBezTo>
                      <a:pt x="3" y="63"/>
                      <a:pt x="5" y="62"/>
                      <a:pt x="6" y="62"/>
                    </a:cubicBezTo>
                    <a:cubicBezTo>
                      <a:pt x="9" y="62"/>
                      <a:pt x="7" y="65"/>
                      <a:pt x="8" y="66"/>
                    </a:cubicBezTo>
                    <a:cubicBezTo>
                      <a:pt x="9" y="69"/>
                      <a:pt x="9" y="71"/>
                      <a:pt x="8" y="74"/>
                    </a:cubicBezTo>
                    <a:cubicBezTo>
                      <a:pt x="8" y="77"/>
                      <a:pt x="7" y="81"/>
                      <a:pt x="6" y="8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22" name="Freeform 3555"/>
              <p:cNvSpPr>
                <a:spLocks/>
              </p:cNvSpPr>
              <p:nvPr/>
            </p:nvSpPr>
            <p:spPr bwMode="auto">
              <a:xfrm>
                <a:off x="4424" y="2749"/>
                <a:ext cx="6" cy="7"/>
              </a:xfrm>
              <a:custGeom>
                <a:avLst/>
                <a:gdLst>
                  <a:gd name="T0" fmla="*/ 5 w 4"/>
                  <a:gd name="T1" fmla="*/ 0 h 5"/>
                  <a:gd name="T2" fmla="*/ 5 w 4"/>
                  <a:gd name="T3" fmla="*/ 6 h 5"/>
                  <a:gd name="T4" fmla="*/ 5 w 4"/>
                  <a:gd name="T5" fmla="*/ 0 h 5"/>
                  <a:gd name="T6" fmla="*/ 0 60000 65536"/>
                  <a:gd name="T7" fmla="*/ 0 60000 65536"/>
                  <a:gd name="T8" fmla="*/ 0 60000 65536"/>
                </a:gdLst>
                <a:ahLst/>
                <a:cxnLst>
                  <a:cxn ang="T6">
                    <a:pos x="T0" y="T1"/>
                  </a:cxn>
                  <a:cxn ang="T7">
                    <a:pos x="T2" y="T3"/>
                  </a:cxn>
                  <a:cxn ang="T8">
                    <a:pos x="T4" y="T5"/>
                  </a:cxn>
                </a:cxnLst>
                <a:rect l="0" t="0" r="r" b="b"/>
                <a:pathLst>
                  <a:path w="4" h="5">
                    <a:moveTo>
                      <a:pt x="3" y="0"/>
                    </a:moveTo>
                    <a:cubicBezTo>
                      <a:pt x="0" y="1"/>
                      <a:pt x="3" y="5"/>
                      <a:pt x="3" y="4"/>
                    </a:cubicBezTo>
                    <a:cubicBezTo>
                      <a:pt x="4" y="4"/>
                      <a:pt x="4"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23" name="Freeform 3556"/>
              <p:cNvSpPr>
                <a:spLocks/>
              </p:cNvSpPr>
              <p:nvPr/>
            </p:nvSpPr>
            <p:spPr bwMode="auto">
              <a:xfrm>
                <a:off x="4427" y="2674"/>
                <a:ext cx="3" cy="3"/>
              </a:xfrm>
              <a:custGeom>
                <a:avLst/>
                <a:gdLst>
                  <a:gd name="T0" fmla="*/ 3 w 2"/>
                  <a:gd name="T1" fmla="*/ 2 h 2"/>
                  <a:gd name="T2" fmla="*/ 0 w 2"/>
                  <a:gd name="T3" fmla="*/ 3 h 2"/>
                  <a:gd name="T4" fmla="*/ 3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2" y="1"/>
                    </a:moveTo>
                    <a:cubicBezTo>
                      <a:pt x="1" y="0"/>
                      <a:pt x="0" y="0"/>
                      <a:pt x="0" y="2"/>
                    </a:cubicBezTo>
                    <a:cubicBezTo>
                      <a:pt x="1" y="2"/>
                      <a:pt x="1" y="2"/>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24" name="Freeform 3557"/>
              <p:cNvSpPr>
                <a:spLocks/>
              </p:cNvSpPr>
              <p:nvPr/>
            </p:nvSpPr>
            <p:spPr bwMode="auto">
              <a:xfrm>
                <a:off x="4428" y="2673"/>
                <a:ext cx="3" cy="2"/>
              </a:xfrm>
              <a:custGeom>
                <a:avLst/>
                <a:gdLst>
                  <a:gd name="T0" fmla="*/ 3 w 2"/>
                  <a:gd name="T1" fmla="*/ 1 h 2"/>
                  <a:gd name="T2" fmla="*/ 0 w 2"/>
                  <a:gd name="T3" fmla="*/ 1 h 2"/>
                  <a:gd name="T4" fmla="*/ 3 w 2"/>
                  <a:gd name="T5" fmla="*/ 1 h 2"/>
                  <a:gd name="T6" fmla="*/ 0 60000 65536"/>
                  <a:gd name="T7" fmla="*/ 0 60000 65536"/>
                  <a:gd name="T8" fmla="*/ 0 60000 65536"/>
                </a:gdLst>
                <a:ahLst/>
                <a:cxnLst>
                  <a:cxn ang="T6">
                    <a:pos x="T0" y="T1"/>
                  </a:cxn>
                  <a:cxn ang="T7">
                    <a:pos x="T2" y="T3"/>
                  </a:cxn>
                  <a:cxn ang="T8">
                    <a:pos x="T4" y="T5"/>
                  </a:cxn>
                </a:cxnLst>
                <a:rect l="0" t="0" r="r" b="b"/>
                <a:pathLst>
                  <a:path w="2" h="2">
                    <a:moveTo>
                      <a:pt x="2" y="1"/>
                    </a:moveTo>
                    <a:cubicBezTo>
                      <a:pt x="2" y="0"/>
                      <a:pt x="1" y="0"/>
                      <a:pt x="0" y="1"/>
                    </a:cubicBezTo>
                    <a:cubicBezTo>
                      <a:pt x="1" y="2"/>
                      <a:pt x="2" y="2"/>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25" name="Freeform 3558"/>
              <p:cNvSpPr>
                <a:spLocks/>
              </p:cNvSpPr>
              <p:nvPr/>
            </p:nvSpPr>
            <p:spPr bwMode="auto">
              <a:xfrm>
                <a:off x="4432" y="2740"/>
                <a:ext cx="8" cy="15"/>
              </a:xfrm>
              <a:custGeom>
                <a:avLst/>
                <a:gdLst>
                  <a:gd name="T0" fmla="*/ 4 w 6"/>
                  <a:gd name="T1" fmla="*/ 15 h 11"/>
                  <a:gd name="T2" fmla="*/ 5 w 6"/>
                  <a:gd name="T3" fmla="*/ 12 h 11"/>
                  <a:gd name="T4" fmla="*/ 7 w 6"/>
                  <a:gd name="T5" fmla="*/ 8 h 11"/>
                  <a:gd name="T6" fmla="*/ 5 w 6"/>
                  <a:gd name="T7" fmla="*/ 1 h 11"/>
                  <a:gd name="T8" fmla="*/ 1 w 6"/>
                  <a:gd name="T9" fmla="*/ 4 h 11"/>
                  <a:gd name="T10" fmla="*/ 1 w 6"/>
                  <a:gd name="T11" fmla="*/ 10 h 11"/>
                  <a:gd name="T12" fmla="*/ 0 w 6"/>
                  <a:gd name="T13" fmla="*/ 14 h 11"/>
                  <a:gd name="T14" fmla="*/ 3 w 6"/>
                  <a:gd name="T15" fmla="*/ 12 h 11"/>
                  <a:gd name="T16" fmla="*/ 4 w 6"/>
                  <a:gd name="T17" fmla="*/ 15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 h="11">
                    <a:moveTo>
                      <a:pt x="3" y="11"/>
                    </a:moveTo>
                    <a:cubicBezTo>
                      <a:pt x="3" y="11"/>
                      <a:pt x="4" y="9"/>
                      <a:pt x="4" y="9"/>
                    </a:cubicBezTo>
                    <a:cubicBezTo>
                      <a:pt x="3" y="7"/>
                      <a:pt x="5" y="7"/>
                      <a:pt x="5" y="6"/>
                    </a:cubicBezTo>
                    <a:cubicBezTo>
                      <a:pt x="5" y="5"/>
                      <a:pt x="6" y="0"/>
                      <a:pt x="4" y="1"/>
                    </a:cubicBezTo>
                    <a:cubicBezTo>
                      <a:pt x="3" y="2"/>
                      <a:pt x="2" y="3"/>
                      <a:pt x="1" y="3"/>
                    </a:cubicBezTo>
                    <a:cubicBezTo>
                      <a:pt x="0" y="4"/>
                      <a:pt x="2" y="6"/>
                      <a:pt x="1" y="7"/>
                    </a:cubicBezTo>
                    <a:cubicBezTo>
                      <a:pt x="1" y="8"/>
                      <a:pt x="0" y="9"/>
                      <a:pt x="0" y="10"/>
                    </a:cubicBezTo>
                    <a:cubicBezTo>
                      <a:pt x="1" y="11"/>
                      <a:pt x="2" y="11"/>
                      <a:pt x="2" y="9"/>
                    </a:cubicBezTo>
                    <a:cubicBezTo>
                      <a:pt x="3" y="10"/>
                      <a:pt x="3" y="11"/>
                      <a:pt x="3" y="1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26" name="Freeform 3559"/>
              <p:cNvSpPr>
                <a:spLocks/>
              </p:cNvSpPr>
              <p:nvPr/>
            </p:nvSpPr>
            <p:spPr bwMode="auto">
              <a:xfrm>
                <a:off x="4436" y="2739"/>
                <a:ext cx="11" cy="20"/>
              </a:xfrm>
              <a:custGeom>
                <a:avLst/>
                <a:gdLst>
                  <a:gd name="T0" fmla="*/ 8 w 8"/>
                  <a:gd name="T1" fmla="*/ 0 h 15"/>
                  <a:gd name="T2" fmla="*/ 3 w 8"/>
                  <a:gd name="T3" fmla="*/ 9 h 15"/>
                  <a:gd name="T4" fmla="*/ 1 w 8"/>
                  <a:gd name="T5" fmla="*/ 16 h 15"/>
                  <a:gd name="T6" fmla="*/ 4 w 8"/>
                  <a:gd name="T7" fmla="*/ 20 h 15"/>
                  <a:gd name="T8" fmla="*/ 6 w 8"/>
                  <a:gd name="T9" fmla="*/ 16 h 15"/>
                  <a:gd name="T10" fmla="*/ 8 w 8"/>
                  <a:gd name="T11" fmla="*/ 15 h 15"/>
                  <a:gd name="T12" fmla="*/ 6 w 8"/>
                  <a:gd name="T13" fmla="*/ 12 h 15"/>
                  <a:gd name="T14" fmla="*/ 7 w 8"/>
                  <a:gd name="T15" fmla="*/ 7 h 15"/>
                  <a:gd name="T16" fmla="*/ 10 w 8"/>
                  <a:gd name="T17" fmla="*/ 5 h 15"/>
                  <a:gd name="T18" fmla="*/ 8 w 8"/>
                  <a:gd name="T19" fmla="*/ 0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 h="15">
                    <a:moveTo>
                      <a:pt x="6" y="0"/>
                    </a:moveTo>
                    <a:cubicBezTo>
                      <a:pt x="4" y="0"/>
                      <a:pt x="3" y="5"/>
                      <a:pt x="2" y="7"/>
                    </a:cubicBezTo>
                    <a:cubicBezTo>
                      <a:pt x="2" y="9"/>
                      <a:pt x="2" y="10"/>
                      <a:pt x="1" y="12"/>
                    </a:cubicBezTo>
                    <a:cubicBezTo>
                      <a:pt x="0" y="14"/>
                      <a:pt x="1" y="14"/>
                      <a:pt x="3" y="15"/>
                    </a:cubicBezTo>
                    <a:cubicBezTo>
                      <a:pt x="3" y="14"/>
                      <a:pt x="3" y="13"/>
                      <a:pt x="4" y="12"/>
                    </a:cubicBezTo>
                    <a:cubicBezTo>
                      <a:pt x="5" y="11"/>
                      <a:pt x="6" y="12"/>
                      <a:pt x="6" y="11"/>
                    </a:cubicBezTo>
                    <a:cubicBezTo>
                      <a:pt x="7" y="10"/>
                      <a:pt x="5" y="8"/>
                      <a:pt x="4" y="9"/>
                    </a:cubicBezTo>
                    <a:cubicBezTo>
                      <a:pt x="5" y="8"/>
                      <a:pt x="5" y="7"/>
                      <a:pt x="5" y="5"/>
                    </a:cubicBezTo>
                    <a:cubicBezTo>
                      <a:pt x="5" y="5"/>
                      <a:pt x="7" y="2"/>
                      <a:pt x="7" y="4"/>
                    </a:cubicBezTo>
                    <a:cubicBezTo>
                      <a:pt x="8" y="3"/>
                      <a:pt x="6" y="1"/>
                      <a:pt x="6" y="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27" name="Freeform 3560"/>
              <p:cNvSpPr>
                <a:spLocks/>
              </p:cNvSpPr>
              <p:nvPr/>
            </p:nvSpPr>
            <p:spPr bwMode="auto">
              <a:xfrm>
                <a:off x="4441" y="2685"/>
                <a:ext cx="12" cy="10"/>
              </a:xfrm>
              <a:custGeom>
                <a:avLst/>
                <a:gdLst>
                  <a:gd name="T0" fmla="*/ 7 w 9"/>
                  <a:gd name="T1" fmla="*/ 10 h 8"/>
                  <a:gd name="T2" fmla="*/ 7 w 9"/>
                  <a:gd name="T3" fmla="*/ 6 h 8"/>
                  <a:gd name="T4" fmla="*/ 7 w 9"/>
                  <a:gd name="T5" fmla="*/ 6 h 8"/>
                  <a:gd name="T6" fmla="*/ 5 w 9"/>
                  <a:gd name="T7" fmla="*/ 3 h 8"/>
                  <a:gd name="T8" fmla="*/ 3 w 9"/>
                  <a:gd name="T9" fmla="*/ 3 h 8"/>
                  <a:gd name="T10" fmla="*/ 1 w 9"/>
                  <a:gd name="T11" fmla="*/ 9 h 8"/>
                  <a:gd name="T12" fmla="*/ 4 w 9"/>
                  <a:gd name="T13" fmla="*/ 5 h 8"/>
                  <a:gd name="T14" fmla="*/ 7 w 9"/>
                  <a:gd name="T15" fmla="*/ 10 h 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 h="8">
                    <a:moveTo>
                      <a:pt x="5" y="8"/>
                    </a:moveTo>
                    <a:cubicBezTo>
                      <a:pt x="5" y="7"/>
                      <a:pt x="5" y="6"/>
                      <a:pt x="5" y="5"/>
                    </a:cubicBezTo>
                    <a:cubicBezTo>
                      <a:pt x="9" y="7"/>
                      <a:pt x="8" y="0"/>
                      <a:pt x="5" y="5"/>
                    </a:cubicBezTo>
                    <a:cubicBezTo>
                      <a:pt x="4" y="3"/>
                      <a:pt x="6" y="3"/>
                      <a:pt x="4" y="2"/>
                    </a:cubicBezTo>
                    <a:cubicBezTo>
                      <a:pt x="3" y="2"/>
                      <a:pt x="2" y="2"/>
                      <a:pt x="2" y="2"/>
                    </a:cubicBezTo>
                    <a:cubicBezTo>
                      <a:pt x="0" y="3"/>
                      <a:pt x="1" y="6"/>
                      <a:pt x="1" y="7"/>
                    </a:cubicBezTo>
                    <a:cubicBezTo>
                      <a:pt x="2" y="6"/>
                      <a:pt x="3" y="5"/>
                      <a:pt x="3" y="4"/>
                    </a:cubicBezTo>
                    <a:cubicBezTo>
                      <a:pt x="4" y="5"/>
                      <a:pt x="3" y="7"/>
                      <a:pt x="5" y="8"/>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28" name="Freeform 3561"/>
              <p:cNvSpPr>
                <a:spLocks/>
              </p:cNvSpPr>
              <p:nvPr/>
            </p:nvSpPr>
            <p:spPr bwMode="auto">
              <a:xfrm>
                <a:off x="4443" y="2732"/>
                <a:ext cx="5" cy="4"/>
              </a:xfrm>
              <a:custGeom>
                <a:avLst/>
                <a:gdLst>
                  <a:gd name="T0" fmla="*/ 1 w 4"/>
                  <a:gd name="T1" fmla="*/ 0 h 3"/>
                  <a:gd name="T2" fmla="*/ 1 w 4"/>
                  <a:gd name="T3" fmla="*/ 4 h 3"/>
                  <a:gd name="T4" fmla="*/ 1 w 4"/>
                  <a:gd name="T5" fmla="*/ 0 h 3"/>
                  <a:gd name="T6" fmla="*/ 0 60000 65536"/>
                  <a:gd name="T7" fmla="*/ 0 60000 65536"/>
                  <a:gd name="T8" fmla="*/ 0 60000 65536"/>
                </a:gdLst>
                <a:ahLst/>
                <a:cxnLst>
                  <a:cxn ang="T6">
                    <a:pos x="T0" y="T1"/>
                  </a:cxn>
                  <a:cxn ang="T7">
                    <a:pos x="T2" y="T3"/>
                  </a:cxn>
                  <a:cxn ang="T8">
                    <a:pos x="T4" y="T5"/>
                  </a:cxn>
                </a:cxnLst>
                <a:rect l="0" t="0" r="r" b="b"/>
                <a:pathLst>
                  <a:path w="4" h="3">
                    <a:moveTo>
                      <a:pt x="1" y="0"/>
                    </a:moveTo>
                    <a:cubicBezTo>
                      <a:pt x="0" y="0"/>
                      <a:pt x="0" y="2"/>
                      <a:pt x="1" y="3"/>
                    </a:cubicBezTo>
                    <a:cubicBezTo>
                      <a:pt x="3" y="3"/>
                      <a:pt x="4"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29" name="Freeform 3562"/>
              <p:cNvSpPr>
                <a:spLocks/>
              </p:cNvSpPr>
              <p:nvPr/>
            </p:nvSpPr>
            <p:spPr bwMode="auto">
              <a:xfrm>
                <a:off x="4448" y="2687"/>
                <a:ext cx="1" cy="2"/>
              </a:xfrm>
              <a:custGeom>
                <a:avLst/>
                <a:gdLst>
                  <a:gd name="T0" fmla="*/ 1 w 1"/>
                  <a:gd name="T1" fmla="*/ 0 h 1"/>
                  <a:gd name="T2" fmla="*/ 1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1"/>
                      <a:pt x="0" y="1"/>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30" name="Freeform 3563"/>
              <p:cNvSpPr>
                <a:spLocks/>
              </p:cNvSpPr>
              <p:nvPr/>
            </p:nvSpPr>
            <p:spPr bwMode="auto">
              <a:xfrm>
                <a:off x="4449" y="2695"/>
                <a:ext cx="0" cy="2"/>
              </a:xfrm>
              <a:custGeom>
                <a:avLst/>
                <a:gdLst>
                  <a:gd name="T0" fmla="*/ 0 h 1"/>
                  <a:gd name="T1" fmla="*/ 2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0"/>
                      <a:pt x="0" y="1"/>
                      <a:pt x="0"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31" name="Freeform 3564"/>
              <p:cNvSpPr>
                <a:spLocks/>
              </p:cNvSpPr>
              <p:nvPr/>
            </p:nvSpPr>
            <p:spPr bwMode="auto">
              <a:xfrm>
                <a:off x="4449" y="2752"/>
                <a:ext cx="2" cy="1"/>
              </a:xfrm>
              <a:custGeom>
                <a:avLst/>
                <a:gdLst>
                  <a:gd name="T0" fmla="*/ 0 w 1"/>
                  <a:gd name="T1" fmla="*/ 0 h 1"/>
                  <a:gd name="T2" fmla="*/ 2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1" y="1"/>
                      <a:pt x="0" y="1"/>
                      <a:pt x="1"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32" name="Freeform 3565"/>
              <p:cNvSpPr>
                <a:spLocks/>
              </p:cNvSpPr>
              <p:nvPr/>
            </p:nvSpPr>
            <p:spPr bwMode="auto">
              <a:xfrm>
                <a:off x="4452" y="2755"/>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1" y="1"/>
                      <a:pt x="1"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33" name="Freeform 3566"/>
              <p:cNvSpPr>
                <a:spLocks/>
              </p:cNvSpPr>
              <p:nvPr/>
            </p:nvSpPr>
            <p:spPr bwMode="auto">
              <a:xfrm>
                <a:off x="4455" y="2763"/>
                <a:ext cx="2" cy="1"/>
              </a:xfrm>
              <a:custGeom>
                <a:avLst/>
                <a:gdLst>
                  <a:gd name="T0" fmla="*/ 1 w 2"/>
                  <a:gd name="T1" fmla="*/ 0 h 1"/>
                  <a:gd name="T2" fmla="*/ 2 w 2"/>
                  <a:gd name="T3" fmla="*/ 1 h 1"/>
                  <a:gd name="T4" fmla="*/ 1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0" y="0"/>
                      <a:pt x="0" y="1"/>
                      <a:pt x="2"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34" name="Freeform 3567"/>
              <p:cNvSpPr>
                <a:spLocks/>
              </p:cNvSpPr>
              <p:nvPr/>
            </p:nvSpPr>
            <p:spPr bwMode="auto">
              <a:xfrm>
                <a:off x="4462" y="2694"/>
                <a:ext cx="15" cy="8"/>
              </a:xfrm>
              <a:custGeom>
                <a:avLst/>
                <a:gdLst>
                  <a:gd name="T0" fmla="*/ 1 w 11"/>
                  <a:gd name="T1" fmla="*/ 1 h 6"/>
                  <a:gd name="T2" fmla="*/ 5 w 11"/>
                  <a:gd name="T3" fmla="*/ 7 h 6"/>
                  <a:gd name="T4" fmla="*/ 8 w 11"/>
                  <a:gd name="T5" fmla="*/ 5 h 6"/>
                  <a:gd name="T6" fmla="*/ 10 w 11"/>
                  <a:gd name="T7" fmla="*/ 5 h 6"/>
                  <a:gd name="T8" fmla="*/ 15 w 11"/>
                  <a:gd name="T9" fmla="*/ 3 h 6"/>
                  <a:gd name="T10" fmla="*/ 12 w 11"/>
                  <a:gd name="T11" fmla="*/ 1 h 6"/>
                  <a:gd name="T12" fmla="*/ 1 w 11"/>
                  <a:gd name="T13" fmla="*/ 1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6">
                    <a:moveTo>
                      <a:pt x="1" y="1"/>
                    </a:moveTo>
                    <a:cubicBezTo>
                      <a:pt x="0" y="3"/>
                      <a:pt x="1" y="6"/>
                      <a:pt x="4" y="5"/>
                    </a:cubicBezTo>
                    <a:cubicBezTo>
                      <a:pt x="5" y="4"/>
                      <a:pt x="5" y="4"/>
                      <a:pt x="6" y="4"/>
                    </a:cubicBezTo>
                    <a:cubicBezTo>
                      <a:pt x="6" y="4"/>
                      <a:pt x="7" y="4"/>
                      <a:pt x="7" y="4"/>
                    </a:cubicBezTo>
                    <a:cubicBezTo>
                      <a:pt x="8" y="3"/>
                      <a:pt x="10" y="4"/>
                      <a:pt x="11" y="2"/>
                    </a:cubicBezTo>
                    <a:cubicBezTo>
                      <a:pt x="10" y="2"/>
                      <a:pt x="10" y="2"/>
                      <a:pt x="9" y="1"/>
                    </a:cubicBezTo>
                    <a:cubicBezTo>
                      <a:pt x="8" y="3"/>
                      <a:pt x="3"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35" name="Freeform 3568"/>
              <p:cNvSpPr>
                <a:spLocks/>
              </p:cNvSpPr>
              <p:nvPr/>
            </p:nvSpPr>
            <p:spPr bwMode="auto">
              <a:xfrm>
                <a:off x="4477" y="2625"/>
                <a:ext cx="1" cy="2"/>
              </a:xfrm>
              <a:custGeom>
                <a:avLst/>
                <a:gdLst>
                  <a:gd name="T0" fmla="*/ 1 w 1"/>
                  <a:gd name="T1" fmla="*/ 0 h 1"/>
                  <a:gd name="T2" fmla="*/ 1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36" name="Freeform 3569"/>
              <p:cNvSpPr>
                <a:spLocks/>
              </p:cNvSpPr>
              <p:nvPr/>
            </p:nvSpPr>
            <p:spPr bwMode="auto">
              <a:xfrm>
                <a:off x="4477" y="2608"/>
                <a:ext cx="5" cy="8"/>
              </a:xfrm>
              <a:custGeom>
                <a:avLst/>
                <a:gdLst>
                  <a:gd name="T0" fmla="*/ 4 w 4"/>
                  <a:gd name="T1" fmla="*/ 8 h 6"/>
                  <a:gd name="T2" fmla="*/ 0 w 4"/>
                  <a:gd name="T3" fmla="*/ 3 h 6"/>
                  <a:gd name="T4" fmla="*/ 4 w 4"/>
                  <a:gd name="T5" fmla="*/ 8 h 6"/>
                  <a:gd name="T6" fmla="*/ 0 60000 65536"/>
                  <a:gd name="T7" fmla="*/ 0 60000 65536"/>
                  <a:gd name="T8" fmla="*/ 0 60000 65536"/>
                </a:gdLst>
                <a:ahLst/>
                <a:cxnLst>
                  <a:cxn ang="T6">
                    <a:pos x="T0" y="T1"/>
                  </a:cxn>
                  <a:cxn ang="T7">
                    <a:pos x="T2" y="T3"/>
                  </a:cxn>
                  <a:cxn ang="T8">
                    <a:pos x="T4" y="T5"/>
                  </a:cxn>
                </a:cxnLst>
                <a:rect l="0" t="0" r="r" b="b"/>
                <a:pathLst>
                  <a:path w="4" h="6">
                    <a:moveTo>
                      <a:pt x="3" y="6"/>
                    </a:moveTo>
                    <a:cubicBezTo>
                      <a:pt x="4" y="4"/>
                      <a:pt x="2" y="0"/>
                      <a:pt x="0" y="2"/>
                    </a:cubicBezTo>
                    <a:cubicBezTo>
                      <a:pt x="2" y="3"/>
                      <a:pt x="1" y="5"/>
                      <a:pt x="3"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37" name="Freeform 3570"/>
              <p:cNvSpPr>
                <a:spLocks/>
              </p:cNvSpPr>
              <p:nvPr/>
            </p:nvSpPr>
            <p:spPr bwMode="auto">
              <a:xfrm>
                <a:off x="4476" y="2697"/>
                <a:ext cx="14" cy="2"/>
              </a:xfrm>
              <a:custGeom>
                <a:avLst/>
                <a:gdLst>
                  <a:gd name="T0" fmla="*/ 3 w 11"/>
                  <a:gd name="T1" fmla="*/ 0 h 2"/>
                  <a:gd name="T2" fmla="*/ 6 w 11"/>
                  <a:gd name="T3" fmla="*/ 2 h 2"/>
                  <a:gd name="T4" fmla="*/ 14 w 11"/>
                  <a:gd name="T5" fmla="*/ 1 h 2"/>
                  <a:gd name="T6" fmla="*/ 3 w 1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2">
                    <a:moveTo>
                      <a:pt x="2" y="0"/>
                    </a:moveTo>
                    <a:cubicBezTo>
                      <a:pt x="0" y="2"/>
                      <a:pt x="4" y="2"/>
                      <a:pt x="5" y="2"/>
                    </a:cubicBezTo>
                    <a:cubicBezTo>
                      <a:pt x="7" y="2"/>
                      <a:pt x="10" y="2"/>
                      <a:pt x="11" y="1"/>
                    </a:cubicBezTo>
                    <a:cubicBezTo>
                      <a:pt x="8" y="0"/>
                      <a:pt x="5"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38" name="Freeform 3571"/>
              <p:cNvSpPr>
                <a:spLocks/>
              </p:cNvSpPr>
              <p:nvPr/>
            </p:nvSpPr>
            <p:spPr bwMode="auto">
              <a:xfrm>
                <a:off x="4482" y="2701"/>
                <a:ext cx="6" cy="7"/>
              </a:xfrm>
              <a:custGeom>
                <a:avLst/>
                <a:gdLst>
                  <a:gd name="T0" fmla="*/ 5 w 4"/>
                  <a:gd name="T1" fmla="*/ 0 h 6"/>
                  <a:gd name="T2" fmla="*/ 6 w 4"/>
                  <a:gd name="T3" fmla="*/ 7 h 6"/>
                  <a:gd name="T4" fmla="*/ 5 w 4"/>
                  <a:gd name="T5" fmla="*/ 0 h 6"/>
                  <a:gd name="T6" fmla="*/ 0 60000 65536"/>
                  <a:gd name="T7" fmla="*/ 0 60000 65536"/>
                  <a:gd name="T8" fmla="*/ 0 60000 65536"/>
                </a:gdLst>
                <a:ahLst/>
                <a:cxnLst>
                  <a:cxn ang="T6">
                    <a:pos x="T0" y="T1"/>
                  </a:cxn>
                  <a:cxn ang="T7">
                    <a:pos x="T2" y="T3"/>
                  </a:cxn>
                  <a:cxn ang="T8">
                    <a:pos x="T4" y="T5"/>
                  </a:cxn>
                </a:cxnLst>
                <a:rect l="0" t="0" r="r" b="b"/>
                <a:pathLst>
                  <a:path w="4" h="6">
                    <a:moveTo>
                      <a:pt x="3" y="0"/>
                    </a:moveTo>
                    <a:cubicBezTo>
                      <a:pt x="0" y="0"/>
                      <a:pt x="2" y="5"/>
                      <a:pt x="4" y="6"/>
                    </a:cubicBezTo>
                    <a:cubicBezTo>
                      <a:pt x="4" y="5"/>
                      <a:pt x="3" y="0"/>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39" name="Freeform 3572"/>
              <p:cNvSpPr>
                <a:spLocks/>
              </p:cNvSpPr>
              <p:nvPr/>
            </p:nvSpPr>
            <p:spPr bwMode="auto">
              <a:xfrm>
                <a:off x="4485" y="2716"/>
                <a:ext cx="18" cy="14"/>
              </a:xfrm>
              <a:custGeom>
                <a:avLst/>
                <a:gdLst>
                  <a:gd name="T0" fmla="*/ 10 w 14"/>
                  <a:gd name="T1" fmla="*/ 14 h 10"/>
                  <a:gd name="T2" fmla="*/ 17 w 14"/>
                  <a:gd name="T3" fmla="*/ 10 h 10"/>
                  <a:gd name="T4" fmla="*/ 15 w 14"/>
                  <a:gd name="T5" fmla="*/ 6 h 10"/>
                  <a:gd name="T6" fmla="*/ 12 w 14"/>
                  <a:gd name="T7" fmla="*/ 1 h 10"/>
                  <a:gd name="T8" fmla="*/ 4 w 14"/>
                  <a:gd name="T9" fmla="*/ 1 h 10"/>
                  <a:gd name="T10" fmla="*/ 1 w 14"/>
                  <a:gd name="T11" fmla="*/ 7 h 10"/>
                  <a:gd name="T12" fmla="*/ 10 w 14"/>
                  <a:gd name="T13" fmla="*/ 14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10">
                    <a:moveTo>
                      <a:pt x="8" y="10"/>
                    </a:moveTo>
                    <a:cubicBezTo>
                      <a:pt x="9" y="9"/>
                      <a:pt x="12" y="9"/>
                      <a:pt x="13" y="7"/>
                    </a:cubicBezTo>
                    <a:cubicBezTo>
                      <a:pt x="14" y="5"/>
                      <a:pt x="14" y="4"/>
                      <a:pt x="12" y="4"/>
                    </a:cubicBezTo>
                    <a:cubicBezTo>
                      <a:pt x="13" y="2"/>
                      <a:pt x="10" y="1"/>
                      <a:pt x="9" y="1"/>
                    </a:cubicBezTo>
                    <a:cubicBezTo>
                      <a:pt x="7" y="0"/>
                      <a:pt x="5" y="1"/>
                      <a:pt x="3" y="1"/>
                    </a:cubicBezTo>
                    <a:cubicBezTo>
                      <a:pt x="1" y="1"/>
                      <a:pt x="0" y="3"/>
                      <a:pt x="1" y="5"/>
                    </a:cubicBezTo>
                    <a:cubicBezTo>
                      <a:pt x="2" y="8"/>
                      <a:pt x="5" y="9"/>
                      <a:pt x="8" y="1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40" name="Freeform 3573"/>
              <p:cNvSpPr>
                <a:spLocks/>
              </p:cNvSpPr>
              <p:nvPr/>
            </p:nvSpPr>
            <p:spPr bwMode="auto">
              <a:xfrm>
                <a:off x="4494" y="2605"/>
                <a:ext cx="1" cy="3"/>
              </a:xfrm>
              <a:custGeom>
                <a:avLst/>
                <a:gdLst>
                  <a:gd name="T0" fmla="*/ 1 w 1"/>
                  <a:gd name="T1" fmla="*/ 3 h 2"/>
                  <a:gd name="T2" fmla="*/ 0 w 1"/>
                  <a:gd name="T3" fmla="*/ 0 h 2"/>
                  <a:gd name="T4" fmla="*/ 1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2"/>
                      <a:pt x="1" y="1"/>
                      <a:pt x="0" y="0"/>
                    </a:cubicBezTo>
                    <a:cubicBezTo>
                      <a:pt x="0" y="1"/>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41" name="Freeform 3574"/>
              <p:cNvSpPr>
                <a:spLocks/>
              </p:cNvSpPr>
              <p:nvPr/>
            </p:nvSpPr>
            <p:spPr bwMode="auto">
              <a:xfrm>
                <a:off x="4494" y="2596"/>
                <a:ext cx="4" cy="9"/>
              </a:xfrm>
              <a:custGeom>
                <a:avLst/>
                <a:gdLst>
                  <a:gd name="T0" fmla="*/ 1 w 3"/>
                  <a:gd name="T1" fmla="*/ 9 h 7"/>
                  <a:gd name="T2" fmla="*/ 3 w 3"/>
                  <a:gd name="T3" fmla="*/ 4 h 7"/>
                  <a:gd name="T4" fmla="*/ 1 w 3"/>
                  <a:gd name="T5" fmla="*/ 1 h 7"/>
                  <a:gd name="T6" fmla="*/ 1 w 3"/>
                  <a:gd name="T7" fmla="*/ 6 h 7"/>
                  <a:gd name="T8" fmla="*/ 1 w 3"/>
                  <a:gd name="T9" fmla="*/ 9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1" y="7"/>
                    </a:moveTo>
                    <a:cubicBezTo>
                      <a:pt x="2" y="6"/>
                      <a:pt x="3" y="4"/>
                      <a:pt x="2" y="3"/>
                    </a:cubicBezTo>
                    <a:cubicBezTo>
                      <a:pt x="2" y="2"/>
                      <a:pt x="2" y="0"/>
                      <a:pt x="1" y="1"/>
                    </a:cubicBezTo>
                    <a:cubicBezTo>
                      <a:pt x="0" y="3"/>
                      <a:pt x="2" y="4"/>
                      <a:pt x="1" y="5"/>
                    </a:cubicBezTo>
                    <a:cubicBezTo>
                      <a:pt x="1" y="6"/>
                      <a:pt x="0" y="6"/>
                      <a:pt x="1" y="7"/>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42" name="Freeform 3575"/>
              <p:cNvSpPr>
                <a:spLocks/>
              </p:cNvSpPr>
              <p:nvPr/>
            </p:nvSpPr>
            <p:spPr bwMode="auto">
              <a:xfrm>
                <a:off x="4501" y="2673"/>
                <a:ext cx="4" cy="5"/>
              </a:xfrm>
              <a:custGeom>
                <a:avLst/>
                <a:gdLst>
                  <a:gd name="T0" fmla="*/ 3 w 3"/>
                  <a:gd name="T1" fmla="*/ 0 h 4"/>
                  <a:gd name="T2" fmla="*/ 1 w 3"/>
                  <a:gd name="T3" fmla="*/ 4 h 4"/>
                  <a:gd name="T4" fmla="*/ 3 w 3"/>
                  <a:gd name="T5" fmla="*/ 0 h 4"/>
                  <a:gd name="T6" fmla="*/ 0 60000 65536"/>
                  <a:gd name="T7" fmla="*/ 0 60000 65536"/>
                  <a:gd name="T8" fmla="*/ 0 60000 65536"/>
                </a:gdLst>
                <a:ahLst/>
                <a:cxnLst>
                  <a:cxn ang="T6">
                    <a:pos x="T0" y="T1"/>
                  </a:cxn>
                  <a:cxn ang="T7">
                    <a:pos x="T2" y="T3"/>
                  </a:cxn>
                  <a:cxn ang="T8">
                    <a:pos x="T4" y="T5"/>
                  </a:cxn>
                </a:cxnLst>
                <a:rect l="0" t="0" r="r" b="b"/>
                <a:pathLst>
                  <a:path w="3" h="4">
                    <a:moveTo>
                      <a:pt x="2" y="0"/>
                    </a:moveTo>
                    <a:cubicBezTo>
                      <a:pt x="1" y="0"/>
                      <a:pt x="0" y="2"/>
                      <a:pt x="1" y="3"/>
                    </a:cubicBezTo>
                    <a:cubicBezTo>
                      <a:pt x="3" y="4"/>
                      <a:pt x="3"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43" name="Freeform 3576"/>
              <p:cNvSpPr>
                <a:spLocks/>
              </p:cNvSpPr>
              <p:nvPr/>
            </p:nvSpPr>
            <p:spPr bwMode="auto">
              <a:xfrm>
                <a:off x="4502" y="2678"/>
                <a:ext cx="3" cy="4"/>
              </a:xfrm>
              <a:custGeom>
                <a:avLst/>
                <a:gdLst>
                  <a:gd name="T0" fmla="*/ 2 w 2"/>
                  <a:gd name="T1" fmla="*/ 0 h 3"/>
                  <a:gd name="T2" fmla="*/ 3 w 2"/>
                  <a:gd name="T3" fmla="*/ 3 h 3"/>
                  <a:gd name="T4" fmla="*/ 2 w 2"/>
                  <a:gd name="T5" fmla="*/ 0 h 3"/>
                  <a:gd name="T6" fmla="*/ 0 60000 65536"/>
                  <a:gd name="T7" fmla="*/ 0 60000 65536"/>
                  <a:gd name="T8" fmla="*/ 0 60000 65536"/>
                </a:gdLst>
                <a:ahLst/>
                <a:cxnLst>
                  <a:cxn ang="T6">
                    <a:pos x="T0" y="T1"/>
                  </a:cxn>
                  <a:cxn ang="T7">
                    <a:pos x="T2" y="T3"/>
                  </a:cxn>
                  <a:cxn ang="T8">
                    <a:pos x="T4" y="T5"/>
                  </a:cxn>
                </a:cxnLst>
                <a:rect l="0" t="0" r="r" b="b"/>
                <a:pathLst>
                  <a:path w="2" h="3">
                    <a:moveTo>
                      <a:pt x="1" y="0"/>
                    </a:moveTo>
                    <a:cubicBezTo>
                      <a:pt x="0" y="1"/>
                      <a:pt x="1" y="3"/>
                      <a:pt x="2" y="2"/>
                    </a:cubicBezTo>
                    <a:cubicBezTo>
                      <a:pt x="2" y="2"/>
                      <a:pt x="2"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44" name="Freeform 3577"/>
              <p:cNvSpPr>
                <a:spLocks/>
              </p:cNvSpPr>
              <p:nvPr/>
            </p:nvSpPr>
            <p:spPr bwMode="auto">
              <a:xfrm>
                <a:off x="4505" y="2656"/>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0"/>
                      <a:pt x="0" y="0"/>
                      <a:pt x="1" y="1"/>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45" name="Freeform 3578"/>
              <p:cNvSpPr>
                <a:spLocks/>
              </p:cNvSpPr>
              <p:nvPr/>
            </p:nvSpPr>
            <p:spPr bwMode="auto">
              <a:xfrm>
                <a:off x="4505" y="2674"/>
                <a:ext cx="10" cy="9"/>
              </a:xfrm>
              <a:custGeom>
                <a:avLst/>
                <a:gdLst>
                  <a:gd name="T0" fmla="*/ 4 w 8"/>
                  <a:gd name="T1" fmla="*/ 0 h 7"/>
                  <a:gd name="T2" fmla="*/ 3 w 8"/>
                  <a:gd name="T3" fmla="*/ 1 h 7"/>
                  <a:gd name="T4" fmla="*/ 1 w 8"/>
                  <a:gd name="T5" fmla="*/ 0 h 7"/>
                  <a:gd name="T6" fmla="*/ 3 w 8"/>
                  <a:gd name="T7" fmla="*/ 5 h 7"/>
                  <a:gd name="T8" fmla="*/ 3 w 8"/>
                  <a:gd name="T9" fmla="*/ 6 h 7"/>
                  <a:gd name="T10" fmla="*/ 5 w 8"/>
                  <a:gd name="T11" fmla="*/ 8 h 7"/>
                  <a:gd name="T12" fmla="*/ 6 w 8"/>
                  <a:gd name="T13" fmla="*/ 5 h 7"/>
                  <a:gd name="T14" fmla="*/ 5 w 8"/>
                  <a:gd name="T15" fmla="*/ 3 h 7"/>
                  <a:gd name="T16" fmla="*/ 4 w 8"/>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 h="7">
                    <a:moveTo>
                      <a:pt x="3" y="0"/>
                    </a:moveTo>
                    <a:cubicBezTo>
                      <a:pt x="2" y="0"/>
                      <a:pt x="2" y="0"/>
                      <a:pt x="2" y="1"/>
                    </a:cubicBezTo>
                    <a:cubicBezTo>
                      <a:pt x="1" y="0"/>
                      <a:pt x="1" y="0"/>
                      <a:pt x="1" y="0"/>
                    </a:cubicBezTo>
                    <a:cubicBezTo>
                      <a:pt x="0" y="3"/>
                      <a:pt x="1" y="2"/>
                      <a:pt x="2" y="4"/>
                    </a:cubicBezTo>
                    <a:cubicBezTo>
                      <a:pt x="2" y="4"/>
                      <a:pt x="1" y="6"/>
                      <a:pt x="2" y="5"/>
                    </a:cubicBezTo>
                    <a:cubicBezTo>
                      <a:pt x="3" y="5"/>
                      <a:pt x="4" y="5"/>
                      <a:pt x="4" y="6"/>
                    </a:cubicBezTo>
                    <a:cubicBezTo>
                      <a:pt x="4" y="7"/>
                      <a:pt x="8" y="5"/>
                      <a:pt x="5" y="4"/>
                    </a:cubicBezTo>
                    <a:cubicBezTo>
                      <a:pt x="4" y="4"/>
                      <a:pt x="3" y="3"/>
                      <a:pt x="4" y="2"/>
                    </a:cubicBezTo>
                    <a:cubicBezTo>
                      <a:pt x="4" y="1"/>
                      <a:pt x="3" y="0"/>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46" name="Freeform 3579"/>
              <p:cNvSpPr>
                <a:spLocks/>
              </p:cNvSpPr>
              <p:nvPr/>
            </p:nvSpPr>
            <p:spPr bwMode="auto">
              <a:xfrm>
                <a:off x="4506" y="2662"/>
                <a:ext cx="0" cy="2"/>
              </a:xfrm>
              <a:custGeom>
                <a:avLst/>
                <a:gdLst>
                  <a:gd name="T0" fmla="*/ 0 h 1"/>
                  <a:gd name="T1" fmla="*/ 2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1"/>
                      <a:pt x="0" y="1"/>
                      <a:pt x="0"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47" name="Freeform 3580"/>
              <p:cNvSpPr>
                <a:spLocks/>
              </p:cNvSpPr>
              <p:nvPr/>
            </p:nvSpPr>
            <p:spPr bwMode="auto">
              <a:xfrm>
                <a:off x="4505" y="2690"/>
                <a:ext cx="13" cy="7"/>
              </a:xfrm>
              <a:custGeom>
                <a:avLst/>
                <a:gdLst>
                  <a:gd name="T0" fmla="*/ 3 w 10"/>
                  <a:gd name="T1" fmla="*/ 1 h 5"/>
                  <a:gd name="T2" fmla="*/ 4 w 10"/>
                  <a:gd name="T3" fmla="*/ 7 h 5"/>
                  <a:gd name="T4" fmla="*/ 7 w 10"/>
                  <a:gd name="T5" fmla="*/ 6 h 5"/>
                  <a:gd name="T6" fmla="*/ 10 w 10"/>
                  <a:gd name="T7" fmla="*/ 6 h 5"/>
                  <a:gd name="T8" fmla="*/ 9 w 10"/>
                  <a:gd name="T9" fmla="*/ 1 h 5"/>
                  <a:gd name="T10" fmla="*/ 3 w 10"/>
                  <a:gd name="T11" fmla="*/ 1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5">
                    <a:moveTo>
                      <a:pt x="2" y="1"/>
                    </a:moveTo>
                    <a:cubicBezTo>
                      <a:pt x="0" y="2"/>
                      <a:pt x="1" y="4"/>
                      <a:pt x="3" y="5"/>
                    </a:cubicBezTo>
                    <a:cubicBezTo>
                      <a:pt x="4" y="5"/>
                      <a:pt x="4" y="4"/>
                      <a:pt x="5" y="4"/>
                    </a:cubicBezTo>
                    <a:cubicBezTo>
                      <a:pt x="6" y="4"/>
                      <a:pt x="7" y="4"/>
                      <a:pt x="8" y="4"/>
                    </a:cubicBezTo>
                    <a:cubicBezTo>
                      <a:pt x="10" y="5"/>
                      <a:pt x="8" y="2"/>
                      <a:pt x="7" y="1"/>
                    </a:cubicBezTo>
                    <a:cubicBezTo>
                      <a:pt x="5" y="1"/>
                      <a:pt x="4" y="0"/>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48" name="Freeform 3581"/>
              <p:cNvSpPr>
                <a:spLocks/>
              </p:cNvSpPr>
              <p:nvPr/>
            </p:nvSpPr>
            <p:spPr bwMode="auto">
              <a:xfrm>
                <a:off x="4506" y="2657"/>
                <a:ext cx="1" cy="1"/>
              </a:xfrm>
              <a:custGeom>
                <a:avLst/>
                <a:gdLst>
                  <a:gd name="T0" fmla="*/ 1 w 1"/>
                  <a:gd name="T1" fmla="*/ 0 h 1"/>
                  <a:gd name="T2" fmla="*/ 0 w 1"/>
                  <a:gd name="T3" fmla="*/ 0 h 1"/>
                  <a:gd name="T4" fmla="*/ 1 w 1"/>
                  <a:gd name="T5" fmla="*/ 1 h 1"/>
                  <a:gd name="T6" fmla="*/ 1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0" y="0"/>
                      <a:pt x="0" y="0"/>
                      <a:pt x="0" y="0"/>
                    </a:cubicBezTo>
                    <a:cubicBezTo>
                      <a:pt x="0" y="0"/>
                      <a:pt x="0" y="1"/>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49" name="Freeform 3582"/>
              <p:cNvSpPr>
                <a:spLocks/>
              </p:cNvSpPr>
              <p:nvPr/>
            </p:nvSpPr>
            <p:spPr bwMode="auto">
              <a:xfrm>
                <a:off x="4506" y="2634"/>
                <a:ext cx="21" cy="49"/>
              </a:xfrm>
              <a:custGeom>
                <a:avLst/>
                <a:gdLst>
                  <a:gd name="T0" fmla="*/ 4 w 16"/>
                  <a:gd name="T1" fmla="*/ 34 h 37"/>
                  <a:gd name="T2" fmla="*/ 5 w 16"/>
                  <a:gd name="T3" fmla="*/ 38 h 37"/>
                  <a:gd name="T4" fmla="*/ 8 w 16"/>
                  <a:gd name="T5" fmla="*/ 42 h 37"/>
                  <a:gd name="T6" fmla="*/ 13 w 16"/>
                  <a:gd name="T7" fmla="*/ 48 h 37"/>
                  <a:gd name="T8" fmla="*/ 8 w 16"/>
                  <a:gd name="T9" fmla="*/ 30 h 37"/>
                  <a:gd name="T10" fmla="*/ 11 w 16"/>
                  <a:gd name="T11" fmla="*/ 28 h 37"/>
                  <a:gd name="T12" fmla="*/ 21 w 16"/>
                  <a:gd name="T13" fmla="*/ 30 h 37"/>
                  <a:gd name="T14" fmla="*/ 17 w 16"/>
                  <a:gd name="T15" fmla="*/ 25 h 37"/>
                  <a:gd name="T16" fmla="*/ 13 w 16"/>
                  <a:gd name="T17" fmla="*/ 21 h 37"/>
                  <a:gd name="T18" fmla="*/ 18 w 16"/>
                  <a:gd name="T19" fmla="*/ 16 h 37"/>
                  <a:gd name="T20" fmla="*/ 18 w 16"/>
                  <a:gd name="T21" fmla="*/ 9 h 37"/>
                  <a:gd name="T22" fmla="*/ 9 w 16"/>
                  <a:gd name="T23" fmla="*/ 15 h 37"/>
                  <a:gd name="T24" fmla="*/ 9 w 16"/>
                  <a:gd name="T25" fmla="*/ 17 h 37"/>
                  <a:gd name="T26" fmla="*/ 7 w 16"/>
                  <a:gd name="T27" fmla="*/ 21 h 37"/>
                  <a:gd name="T28" fmla="*/ 4 w 16"/>
                  <a:gd name="T29" fmla="*/ 20 h 37"/>
                  <a:gd name="T30" fmla="*/ 5 w 16"/>
                  <a:gd name="T31" fmla="*/ 16 h 37"/>
                  <a:gd name="T32" fmla="*/ 8 w 16"/>
                  <a:gd name="T33" fmla="*/ 7 h 37"/>
                  <a:gd name="T34" fmla="*/ 7 w 16"/>
                  <a:gd name="T35" fmla="*/ 4 h 37"/>
                  <a:gd name="T36" fmla="*/ 8 w 16"/>
                  <a:gd name="T37" fmla="*/ 0 h 37"/>
                  <a:gd name="T38" fmla="*/ 3 w 16"/>
                  <a:gd name="T39" fmla="*/ 7 h 37"/>
                  <a:gd name="T40" fmla="*/ 0 w 16"/>
                  <a:gd name="T41" fmla="*/ 16 h 37"/>
                  <a:gd name="T42" fmla="*/ 3 w 16"/>
                  <a:gd name="T43" fmla="*/ 20 h 37"/>
                  <a:gd name="T44" fmla="*/ 3 w 16"/>
                  <a:gd name="T45" fmla="*/ 21 h 37"/>
                  <a:gd name="T46" fmla="*/ 3 w 16"/>
                  <a:gd name="T47" fmla="*/ 25 h 37"/>
                  <a:gd name="T48" fmla="*/ 4 w 16"/>
                  <a:gd name="T49" fmla="*/ 29 h 37"/>
                  <a:gd name="T50" fmla="*/ 4 w 16"/>
                  <a:gd name="T51" fmla="*/ 34 h 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6" h="37">
                    <a:moveTo>
                      <a:pt x="3" y="26"/>
                    </a:moveTo>
                    <a:cubicBezTo>
                      <a:pt x="3" y="27"/>
                      <a:pt x="3" y="28"/>
                      <a:pt x="4" y="29"/>
                    </a:cubicBezTo>
                    <a:cubicBezTo>
                      <a:pt x="5" y="30"/>
                      <a:pt x="5" y="31"/>
                      <a:pt x="6" y="32"/>
                    </a:cubicBezTo>
                    <a:cubicBezTo>
                      <a:pt x="6" y="34"/>
                      <a:pt x="9" y="37"/>
                      <a:pt x="10" y="36"/>
                    </a:cubicBezTo>
                    <a:cubicBezTo>
                      <a:pt x="7" y="32"/>
                      <a:pt x="6" y="28"/>
                      <a:pt x="6" y="23"/>
                    </a:cubicBezTo>
                    <a:cubicBezTo>
                      <a:pt x="5" y="21"/>
                      <a:pt x="5" y="19"/>
                      <a:pt x="8" y="21"/>
                    </a:cubicBezTo>
                    <a:cubicBezTo>
                      <a:pt x="10" y="22"/>
                      <a:pt x="13" y="22"/>
                      <a:pt x="16" y="23"/>
                    </a:cubicBezTo>
                    <a:cubicBezTo>
                      <a:pt x="14" y="22"/>
                      <a:pt x="14" y="20"/>
                      <a:pt x="13" y="19"/>
                    </a:cubicBezTo>
                    <a:cubicBezTo>
                      <a:pt x="12" y="18"/>
                      <a:pt x="8" y="18"/>
                      <a:pt x="10" y="16"/>
                    </a:cubicBezTo>
                    <a:cubicBezTo>
                      <a:pt x="11" y="14"/>
                      <a:pt x="13" y="14"/>
                      <a:pt x="14" y="12"/>
                    </a:cubicBezTo>
                    <a:cubicBezTo>
                      <a:pt x="14" y="10"/>
                      <a:pt x="13" y="8"/>
                      <a:pt x="14" y="7"/>
                    </a:cubicBezTo>
                    <a:cubicBezTo>
                      <a:pt x="11" y="6"/>
                      <a:pt x="9" y="9"/>
                      <a:pt x="7" y="11"/>
                    </a:cubicBezTo>
                    <a:cubicBezTo>
                      <a:pt x="10" y="11"/>
                      <a:pt x="8" y="12"/>
                      <a:pt x="7" y="13"/>
                    </a:cubicBezTo>
                    <a:cubicBezTo>
                      <a:pt x="5" y="13"/>
                      <a:pt x="6" y="15"/>
                      <a:pt x="5" y="16"/>
                    </a:cubicBezTo>
                    <a:cubicBezTo>
                      <a:pt x="5" y="17"/>
                      <a:pt x="3" y="16"/>
                      <a:pt x="3" y="15"/>
                    </a:cubicBezTo>
                    <a:cubicBezTo>
                      <a:pt x="2" y="14"/>
                      <a:pt x="4" y="13"/>
                      <a:pt x="4" y="12"/>
                    </a:cubicBezTo>
                    <a:cubicBezTo>
                      <a:pt x="6" y="11"/>
                      <a:pt x="7" y="7"/>
                      <a:pt x="6" y="5"/>
                    </a:cubicBezTo>
                    <a:cubicBezTo>
                      <a:pt x="6" y="4"/>
                      <a:pt x="5" y="4"/>
                      <a:pt x="5" y="3"/>
                    </a:cubicBezTo>
                    <a:cubicBezTo>
                      <a:pt x="5" y="2"/>
                      <a:pt x="7" y="1"/>
                      <a:pt x="6" y="0"/>
                    </a:cubicBezTo>
                    <a:cubicBezTo>
                      <a:pt x="4" y="0"/>
                      <a:pt x="3" y="3"/>
                      <a:pt x="2" y="5"/>
                    </a:cubicBezTo>
                    <a:cubicBezTo>
                      <a:pt x="2" y="7"/>
                      <a:pt x="0" y="10"/>
                      <a:pt x="0" y="12"/>
                    </a:cubicBezTo>
                    <a:cubicBezTo>
                      <a:pt x="1" y="13"/>
                      <a:pt x="1" y="14"/>
                      <a:pt x="2" y="15"/>
                    </a:cubicBezTo>
                    <a:cubicBezTo>
                      <a:pt x="2" y="15"/>
                      <a:pt x="2" y="16"/>
                      <a:pt x="2" y="16"/>
                    </a:cubicBezTo>
                    <a:cubicBezTo>
                      <a:pt x="2" y="17"/>
                      <a:pt x="2" y="18"/>
                      <a:pt x="2" y="19"/>
                    </a:cubicBezTo>
                    <a:cubicBezTo>
                      <a:pt x="2" y="20"/>
                      <a:pt x="2" y="21"/>
                      <a:pt x="3" y="22"/>
                    </a:cubicBezTo>
                    <a:cubicBezTo>
                      <a:pt x="4" y="23"/>
                      <a:pt x="3" y="25"/>
                      <a:pt x="3" y="26"/>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50" name="Freeform 3583"/>
              <p:cNvSpPr>
                <a:spLocks/>
              </p:cNvSpPr>
              <p:nvPr/>
            </p:nvSpPr>
            <p:spPr bwMode="auto">
              <a:xfrm>
                <a:off x="4507" y="2687"/>
                <a:ext cx="3" cy="2"/>
              </a:xfrm>
              <a:custGeom>
                <a:avLst/>
                <a:gdLst>
                  <a:gd name="T0" fmla="*/ 2 w 2"/>
                  <a:gd name="T1" fmla="*/ 0 h 1"/>
                  <a:gd name="T2" fmla="*/ 0 w 2"/>
                  <a:gd name="T3" fmla="*/ 2 h 1"/>
                  <a:gd name="T4" fmla="*/ 3 w 2"/>
                  <a:gd name="T5" fmla="*/ 0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1" y="0"/>
                      <a:pt x="0" y="0"/>
                      <a:pt x="0" y="1"/>
                    </a:cubicBezTo>
                    <a:cubicBezTo>
                      <a:pt x="1" y="1"/>
                      <a:pt x="1" y="1"/>
                      <a:pt x="2"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51" name="Freeform 3584"/>
              <p:cNvSpPr>
                <a:spLocks/>
              </p:cNvSpPr>
              <p:nvPr/>
            </p:nvSpPr>
            <p:spPr bwMode="auto">
              <a:xfrm>
                <a:off x="4507" y="2720"/>
                <a:ext cx="2" cy="2"/>
              </a:xfrm>
              <a:custGeom>
                <a:avLst/>
                <a:gdLst>
                  <a:gd name="T0" fmla="*/ 0 w 1"/>
                  <a:gd name="T1" fmla="*/ 0 h 1"/>
                  <a:gd name="T2" fmla="*/ 2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52" name="Freeform 3585"/>
              <p:cNvSpPr>
                <a:spLocks/>
              </p:cNvSpPr>
              <p:nvPr/>
            </p:nvSpPr>
            <p:spPr bwMode="auto">
              <a:xfrm>
                <a:off x="4509" y="2719"/>
                <a:ext cx="2" cy="1"/>
              </a:xfrm>
              <a:custGeom>
                <a:avLst/>
                <a:gdLst>
                  <a:gd name="T0" fmla="*/ 1 w 2"/>
                  <a:gd name="T1" fmla="*/ 0 h 1"/>
                  <a:gd name="T2" fmla="*/ 0 w 2"/>
                  <a:gd name="T3" fmla="*/ 1 h 1"/>
                  <a:gd name="T4" fmla="*/ 2 w 2"/>
                  <a:gd name="T5" fmla="*/ 1 h 1"/>
                  <a:gd name="T6" fmla="*/ 1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1" y="0"/>
                      <a:pt x="0" y="0"/>
                      <a:pt x="0" y="1"/>
                    </a:cubicBezTo>
                    <a:cubicBezTo>
                      <a:pt x="1" y="1"/>
                      <a:pt x="1" y="1"/>
                      <a:pt x="2"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53" name="Freeform 3586"/>
              <p:cNvSpPr>
                <a:spLocks/>
              </p:cNvSpPr>
              <p:nvPr/>
            </p:nvSpPr>
            <p:spPr bwMode="auto">
              <a:xfrm>
                <a:off x="4511" y="2715"/>
                <a:ext cx="3"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1" y="0"/>
                      <a:pt x="1" y="1"/>
                      <a:pt x="0" y="1"/>
                    </a:cubicBezTo>
                    <a:cubicBezTo>
                      <a:pt x="1" y="1"/>
                      <a:pt x="2"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54" name="Freeform 3587"/>
              <p:cNvSpPr>
                <a:spLocks/>
              </p:cNvSpPr>
              <p:nvPr/>
            </p:nvSpPr>
            <p:spPr bwMode="auto">
              <a:xfrm>
                <a:off x="4510" y="2712"/>
                <a:ext cx="44" cy="19"/>
              </a:xfrm>
              <a:custGeom>
                <a:avLst/>
                <a:gdLst>
                  <a:gd name="T0" fmla="*/ 32 w 33"/>
                  <a:gd name="T1" fmla="*/ 12 h 14"/>
                  <a:gd name="T2" fmla="*/ 40 w 33"/>
                  <a:gd name="T3" fmla="*/ 16 h 14"/>
                  <a:gd name="T4" fmla="*/ 44 w 33"/>
                  <a:gd name="T5" fmla="*/ 14 h 14"/>
                  <a:gd name="T6" fmla="*/ 41 w 33"/>
                  <a:gd name="T7" fmla="*/ 10 h 14"/>
                  <a:gd name="T8" fmla="*/ 39 w 33"/>
                  <a:gd name="T9" fmla="*/ 5 h 14"/>
                  <a:gd name="T10" fmla="*/ 36 w 33"/>
                  <a:gd name="T11" fmla="*/ 4 h 14"/>
                  <a:gd name="T12" fmla="*/ 31 w 33"/>
                  <a:gd name="T13" fmla="*/ 3 h 14"/>
                  <a:gd name="T14" fmla="*/ 25 w 33"/>
                  <a:gd name="T15" fmla="*/ 0 h 14"/>
                  <a:gd name="T16" fmla="*/ 21 w 33"/>
                  <a:gd name="T17" fmla="*/ 3 h 14"/>
                  <a:gd name="T18" fmla="*/ 19 w 33"/>
                  <a:gd name="T19" fmla="*/ 1 h 14"/>
                  <a:gd name="T20" fmla="*/ 13 w 33"/>
                  <a:gd name="T21" fmla="*/ 1 h 14"/>
                  <a:gd name="T22" fmla="*/ 3 w 33"/>
                  <a:gd name="T23" fmla="*/ 12 h 14"/>
                  <a:gd name="T24" fmla="*/ 7 w 33"/>
                  <a:gd name="T25" fmla="*/ 5 h 14"/>
                  <a:gd name="T26" fmla="*/ 11 w 33"/>
                  <a:gd name="T27" fmla="*/ 11 h 14"/>
                  <a:gd name="T28" fmla="*/ 17 w 33"/>
                  <a:gd name="T29" fmla="*/ 10 h 14"/>
                  <a:gd name="T30" fmla="*/ 25 w 33"/>
                  <a:gd name="T31" fmla="*/ 10 h 14"/>
                  <a:gd name="T32" fmla="*/ 32 w 33"/>
                  <a:gd name="T33" fmla="*/ 12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3" h="14">
                    <a:moveTo>
                      <a:pt x="24" y="9"/>
                    </a:moveTo>
                    <a:cubicBezTo>
                      <a:pt x="26" y="10"/>
                      <a:pt x="28" y="11"/>
                      <a:pt x="30" y="12"/>
                    </a:cubicBezTo>
                    <a:cubicBezTo>
                      <a:pt x="33" y="14"/>
                      <a:pt x="33" y="11"/>
                      <a:pt x="33" y="10"/>
                    </a:cubicBezTo>
                    <a:cubicBezTo>
                      <a:pt x="33" y="8"/>
                      <a:pt x="31" y="8"/>
                      <a:pt x="31" y="7"/>
                    </a:cubicBezTo>
                    <a:cubicBezTo>
                      <a:pt x="31" y="6"/>
                      <a:pt x="31" y="5"/>
                      <a:pt x="29" y="4"/>
                    </a:cubicBezTo>
                    <a:cubicBezTo>
                      <a:pt x="28" y="3"/>
                      <a:pt x="28" y="2"/>
                      <a:pt x="27" y="3"/>
                    </a:cubicBezTo>
                    <a:cubicBezTo>
                      <a:pt x="25" y="3"/>
                      <a:pt x="24" y="3"/>
                      <a:pt x="23" y="2"/>
                    </a:cubicBezTo>
                    <a:cubicBezTo>
                      <a:pt x="22" y="1"/>
                      <a:pt x="20" y="0"/>
                      <a:pt x="19" y="0"/>
                    </a:cubicBezTo>
                    <a:cubicBezTo>
                      <a:pt x="18" y="1"/>
                      <a:pt x="17" y="2"/>
                      <a:pt x="16" y="2"/>
                    </a:cubicBezTo>
                    <a:cubicBezTo>
                      <a:pt x="15" y="2"/>
                      <a:pt x="14" y="2"/>
                      <a:pt x="14" y="1"/>
                    </a:cubicBezTo>
                    <a:cubicBezTo>
                      <a:pt x="14" y="1"/>
                      <a:pt x="10" y="1"/>
                      <a:pt x="10" y="1"/>
                    </a:cubicBezTo>
                    <a:cubicBezTo>
                      <a:pt x="5" y="1"/>
                      <a:pt x="0" y="4"/>
                      <a:pt x="2" y="9"/>
                    </a:cubicBezTo>
                    <a:cubicBezTo>
                      <a:pt x="2" y="8"/>
                      <a:pt x="3" y="4"/>
                      <a:pt x="5" y="4"/>
                    </a:cubicBezTo>
                    <a:cubicBezTo>
                      <a:pt x="5" y="6"/>
                      <a:pt x="7" y="8"/>
                      <a:pt x="8" y="8"/>
                    </a:cubicBezTo>
                    <a:cubicBezTo>
                      <a:pt x="9" y="8"/>
                      <a:pt x="14" y="4"/>
                      <a:pt x="13" y="7"/>
                    </a:cubicBezTo>
                    <a:cubicBezTo>
                      <a:pt x="14" y="7"/>
                      <a:pt x="19" y="9"/>
                      <a:pt x="19" y="7"/>
                    </a:cubicBezTo>
                    <a:cubicBezTo>
                      <a:pt x="20" y="6"/>
                      <a:pt x="24" y="7"/>
                      <a:pt x="24" y="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55" name="Freeform 3588"/>
              <p:cNvSpPr>
                <a:spLocks/>
              </p:cNvSpPr>
              <p:nvPr/>
            </p:nvSpPr>
            <p:spPr bwMode="auto">
              <a:xfrm>
                <a:off x="4513" y="2724"/>
                <a:ext cx="5" cy="4"/>
              </a:xfrm>
              <a:custGeom>
                <a:avLst/>
                <a:gdLst>
                  <a:gd name="T0" fmla="*/ 1 w 4"/>
                  <a:gd name="T1" fmla="*/ 1 h 3"/>
                  <a:gd name="T2" fmla="*/ 0 w 4"/>
                  <a:gd name="T3" fmla="*/ 4 h 3"/>
                  <a:gd name="T4" fmla="*/ 4 w 4"/>
                  <a:gd name="T5" fmla="*/ 3 h 3"/>
                  <a:gd name="T6" fmla="*/ 5 w 4"/>
                  <a:gd name="T7" fmla="*/ 0 h 3"/>
                  <a:gd name="T8" fmla="*/ 1 w 4"/>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3">
                    <a:moveTo>
                      <a:pt x="1" y="1"/>
                    </a:moveTo>
                    <a:cubicBezTo>
                      <a:pt x="0" y="1"/>
                      <a:pt x="0" y="2"/>
                      <a:pt x="0" y="3"/>
                    </a:cubicBezTo>
                    <a:cubicBezTo>
                      <a:pt x="1" y="3"/>
                      <a:pt x="2" y="2"/>
                      <a:pt x="3" y="2"/>
                    </a:cubicBezTo>
                    <a:cubicBezTo>
                      <a:pt x="2" y="3"/>
                      <a:pt x="4" y="2"/>
                      <a:pt x="4" y="0"/>
                    </a:cubicBezTo>
                    <a:cubicBezTo>
                      <a:pt x="3" y="0"/>
                      <a:pt x="2"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56" name="Freeform 3589"/>
              <p:cNvSpPr>
                <a:spLocks/>
              </p:cNvSpPr>
              <p:nvPr/>
            </p:nvSpPr>
            <p:spPr bwMode="auto">
              <a:xfrm>
                <a:off x="4517" y="2631"/>
                <a:ext cx="0" cy="1"/>
              </a:xfrm>
              <a:custGeom>
                <a:avLst/>
                <a:gdLst>
                  <a:gd name="T0" fmla="*/ 1 h 1"/>
                  <a:gd name="T1" fmla="*/ 0 h 1"/>
                  <a:gd name="T2" fmla="*/ 1 h 1"/>
                  <a:gd name="T3" fmla="*/ 0 60000 65536"/>
                  <a:gd name="T4" fmla="*/ 0 60000 65536"/>
                  <a:gd name="T5" fmla="*/ 0 60000 65536"/>
                </a:gdLst>
                <a:ahLst/>
                <a:cxnLst>
                  <a:cxn ang="T3">
                    <a:pos x="0" y="T0"/>
                  </a:cxn>
                  <a:cxn ang="T4">
                    <a:pos x="0" y="T1"/>
                  </a:cxn>
                  <a:cxn ang="T5">
                    <a:pos x="0" y="T2"/>
                  </a:cxn>
                </a:cxnLst>
                <a:rect l="0" t="0" r="r" b="b"/>
                <a:pathLst>
                  <a:path h="1">
                    <a:moveTo>
                      <a:pt x="0" y="1"/>
                    </a:moveTo>
                    <a:cubicBezTo>
                      <a:pt x="0" y="1"/>
                      <a:pt x="0" y="1"/>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57" name="Freeform 3590"/>
              <p:cNvSpPr>
                <a:spLocks/>
              </p:cNvSpPr>
              <p:nvPr/>
            </p:nvSpPr>
            <p:spPr bwMode="auto">
              <a:xfrm>
                <a:off x="4517" y="2627"/>
                <a:ext cx="7" cy="10"/>
              </a:xfrm>
              <a:custGeom>
                <a:avLst/>
                <a:gdLst>
                  <a:gd name="T0" fmla="*/ 1 w 6"/>
                  <a:gd name="T1" fmla="*/ 10 h 8"/>
                  <a:gd name="T2" fmla="*/ 5 w 6"/>
                  <a:gd name="T3" fmla="*/ 0 h 8"/>
                  <a:gd name="T4" fmla="*/ 2 w 6"/>
                  <a:gd name="T5" fmla="*/ 3 h 8"/>
                  <a:gd name="T6" fmla="*/ 1 w 6"/>
                  <a:gd name="T7" fmla="*/ 10 h 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8">
                    <a:moveTo>
                      <a:pt x="1" y="8"/>
                    </a:moveTo>
                    <a:cubicBezTo>
                      <a:pt x="5" y="7"/>
                      <a:pt x="6" y="4"/>
                      <a:pt x="4" y="0"/>
                    </a:cubicBezTo>
                    <a:cubicBezTo>
                      <a:pt x="4" y="1"/>
                      <a:pt x="2" y="2"/>
                      <a:pt x="2" y="2"/>
                    </a:cubicBezTo>
                    <a:cubicBezTo>
                      <a:pt x="0" y="4"/>
                      <a:pt x="0" y="6"/>
                      <a:pt x="1" y="8"/>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58" name="Freeform 3591"/>
              <p:cNvSpPr>
                <a:spLocks/>
              </p:cNvSpPr>
              <p:nvPr/>
            </p:nvSpPr>
            <p:spPr bwMode="auto">
              <a:xfrm>
                <a:off x="4519" y="2724"/>
                <a:ext cx="2" cy="2"/>
              </a:xfrm>
              <a:custGeom>
                <a:avLst/>
                <a:gdLst>
                  <a:gd name="T0" fmla="*/ 0 w 1"/>
                  <a:gd name="T1" fmla="*/ 0 h 1"/>
                  <a:gd name="T2" fmla="*/ 0 w 1"/>
                  <a:gd name="T3" fmla="*/ 2 h 1"/>
                  <a:gd name="T4" fmla="*/ 2 w 1"/>
                  <a:gd name="T5" fmla="*/ 0 h 1"/>
                  <a:gd name="T6" fmla="*/ 0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0"/>
                    </a:moveTo>
                    <a:cubicBezTo>
                      <a:pt x="0" y="0"/>
                      <a:pt x="0" y="1"/>
                      <a:pt x="0" y="1"/>
                    </a:cubicBezTo>
                    <a:cubicBezTo>
                      <a:pt x="1" y="1"/>
                      <a:pt x="1" y="1"/>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59" name="Freeform 3592"/>
              <p:cNvSpPr>
                <a:spLocks/>
              </p:cNvSpPr>
              <p:nvPr/>
            </p:nvSpPr>
            <p:spPr bwMode="auto">
              <a:xfrm>
                <a:off x="4522" y="2724"/>
                <a:ext cx="1" cy="3"/>
              </a:xfrm>
              <a:custGeom>
                <a:avLst/>
                <a:gdLst>
                  <a:gd name="T0" fmla="*/ 0 w 1"/>
                  <a:gd name="T1" fmla="*/ 0 h 2"/>
                  <a:gd name="T2" fmla="*/ 1 w 1"/>
                  <a:gd name="T3" fmla="*/ 2 h 2"/>
                  <a:gd name="T4" fmla="*/ 0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0" y="0"/>
                    </a:moveTo>
                    <a:cubicBezTo>
                      <a:pt x="0" y="1"/>
                      <a:pt x="0" y="2"/>
                      <a:pt x="1" y="1"/>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60" name="Freeform 3593"/>
              <p:cNvSpPr>
                <a:spLocks/>
              </p:cNvSpPr>
              <p:nvPr/>
            </p:nvSpPr>
            <p:spPr bwMode="auto">
              <a:xfrm>
                <a:off x="4534" y="2669"/>
                <a:ext cx="2" cy="2"/>
              </a:xfrm>
              <a:custGeom>
                <a:avLst/>
                <a:gdLst>
                  <a:gd name="T0" fmla="*/ 0 w 2"/>
                  <a:gd name="T1" fmla="*/ 0 h 2"/>
                  <a:gd name="T2" fmla="*/ 2 w 2"/>
                  <a:gd name="T3" fmla="*/ 2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0" y="1"/>
                      <a:pt x="1" y="1"/>
                      <a:pt x="2" y="2"/>
                    </a:cubicBezTo>
                    <a:cubicBezTo>
                      <a:pt x="1" y="1"/>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61" name="Freeform 3594"/>
              <p:cNvSpPr>
                <a:spLocks/>
              </p:cNvSpPr>
              <p:nvPr/>
            </p:nvSpPr>
            <p:spPr bwMode="auto">
              <a:xfrm>
                <a:off x="4539" y="2694"/>
                <a:ext cx="9" cy="8"/>
              </a:xfrm>
              <a:custGeom>
                <a:avLst/>
                <a:gdLst>
                  <a:gd name="T0" fmla="*/ 3 w 7"/>
                  <a:gd name="T1" fmla="*/ 7 h 6"/>
                  <a:gd name="T2" fmla="*/ 6 w 7"/>
                  <a:gd name="T3" fmla="*/ 8 h 6"/>
                  <a:gd name="T4" fmla="*/ 9 w 7"/>
                  <a:gd name="T5" fmla="*/ 7 h 6"/>
                  <a:gd name="T6" fmla="*/ 9 w 7"/>
                  <a:gd name="T7" fmla="*/ 3 h 6"/>
                  <a:gd name="T8" fmla="*/ 0 w 7"/>
                  <a:gd name="T9" fmla="*/ 4 h 6"/>
                  <a:gd name="T10" fmla="*/ 3 w 7"/>
                  <a:gd name="T11" fmla="*/ 7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6">
                    <a:moveTo>
                      <a:pt x="2" y="5"/>
                    </a:moveTo>
                    <a:cubicBezTo>
                      <a:pt x="3" y="5"/>
                      <a:pt x="4" y="5"/>
                      <a:pt x="5" y="6"/>
                    </a:cubicBezTo>
                    <a:cubicBezTo>
                      <a:pt x="5" y="6"/>
                      <a:pt x="6" y="5"/>
                      <a:pt x="7" y="5"/>
                    </a:cubicBezTo>
                    <a:cubicBezTo>
                      <a:pt x="6" y="4"/>
                      <a:pt x="7" y="3"/>
                      <a:pt x="7" y="2"/>
                    </a:cubicBezTo>
                    <a:cubicBezTo>
                      <a:pt x="6" y="0"/>
                      <a:pt x="2" y="3"/>
                      <a:pt x="0" y="3"/>
                    </a:cubicBezTo>
                    <a:cubicBezTo>
                      <a:pt x="0" y="4"/>
                      <a:pt x="1" y="5"/>
                      <a:pt x="2"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62" name="Freeform 3595"/>
              <p:cNvSpPr>
                <a:spLocks/>
              </p:cNvSpPr>
              <p:nvPr/>
            </p:nvSpPr>
            <p:spPr bwMode="auto">
              <a:xfrm>
                <a:off x="4539" y="2687"/>
                <a:ext cx="3" cy="2"/>
              </a:xfrm>
              <a:custGeom>
                <a:avLst/>
                <a:gdLst>
                  <a:gd name="T0" fmla="*/ 2 w 2"/>
                  <a:gd name="T1" fmla="*/ 0 h 1"/>
                  <a:gd name="T2" fmla="*/ 0 w 2"/>
                  <a:gd name="T3" fmla="*/ 0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1" y="0"/>
                      <a:pt x="1" y="0"/>
                      <a:pt x="0" y="0"/>
                    </a:cubicBezTo>
                    <a:cubicBezTo>
                      <a:pt x="1" y="1"/>
                      <a:pt x="2"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63" name="Freeform 3596"/>
              <p:cNvSpPr>
                <a:spLocks/>
              </p:cNvSpPr>
              <p:nvPr/>
            </p:nvSpPr>
            <p:spPr bwMode="auto">
              <a:xfrm>
                <a:off x="4544" y="2669"/>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1"/>
                      <a:pt x="0" y="1"/>
                      <a:pt x="0"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64" name="Freeform 3597"/>
              <p:cNvSpPr>
                <a:spLocks/>
              </p:cNvSpPr>
              <p:nvPr/>
            </p:nvSpPr>
            <p:spPr bwMode="auto">
              <a:xfrm>
                <a:off x="4547" y="2668"/>
                <a:ext cx="14" cy="9"/>
              </a:xfrm>
              <a:custGeom>
                <a:avLst/>
                <a:gdLst>
                  <a:gd name="T0" fmla="*/ 5 w 11"/>
                  <a:gd name="T1" fmla="*/ 8 h 7"/>
                  <a:gd name="T2" fmla="*/ 4 w 11"/>
                  <a:gd name="T3" fmla="*/ 3 h 7"/>
                  <a:gd name="T4" fmla="*/ 8 w 11"/>
                  <a:gd name="T5" fmla="*/ 5 h 7"/>
                  <a:gd name="T6" fmla="*/ 11 w 11"/>
                  <a:gd name="T7" fmla="*/ 6 h 7"/>
                  <a:gd name="T8" fmla="*/ 11 w 11"/>
                  <a:gd name="T9" fmla="*/ 3 h 7"/>
                  <a:gd name="T10" fmla="*/ 0 w 11"/>
                  <a:gd name="T11" fmla="*/ 4 h 7"/>
                  <a:gd name="T12" fmla="*/ 0 w 11"/>
                  <a:gd name="T13" fmla="*/ 4 h 7"/>
                  <a:gd name="T14" fmla="*/ 3 w 11"/>
                  <a:gd name="T15" fmla="*/ 8 h 7"/>
                  <a:gd name="T16" fmla="*/ 5 w 11"/>
                  <a:gd name="T17" fmla="*/ 5 h 7"/>
                  <a:gd name="T18" fmla="*/ 5 w 11"/>
                  <a:gd name="T19" fmla="*/ 8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 h="7">
                    <a:moveTo>
                      <a:pt x="4" y="6"/>
                    </a:moveTo>
                    <a:cubicBezTo>
                      <a:pt x="9" y="7"/>
                      <a:pt x="4" y="3"/>
                      <a:pt x="3" y="2"/>
                    </a:cubicBezTo>
                    <a:cubicBezTo>
                      <a:pt x="5" y="2"/>
                      <a:pt x="5" y="3"/>
                      <a:pt x="6" y="4"/>
                    </a:cubicBezTo>
                    <a:cubicBezTo>
                      <a:pt x="7" y="6"/>
                      <a:pt x="8" y="4"/>
                      <a:pt x="9" y="5"/>
                    </a:cubicBezTo>
                    <a:cubicBezTo>
                      <a:pt x="11" y="6"/>
                      <a:pt x="11" y="3"/>
                      <a:pt x="9" y="2"/>
                    </a:cubicBezTo>
                    <a:cubicBezTo>
                      <a:pt x="8" y="1"/>
                      <a:pt x="0" y="0"/>
                      <a:pt x="0" y="3"/>
                    </a:cubicBezTo>
                    <a:cubicBezTo>
                      <a:pt x="2" y="2"/>
                      <a:pt x="1" y="4"/>
                      <a:pt x="0" y="3"/>
                    </a:cubicBezTo>
                    <a:cubicBezTo>
                      <a:pt x="1" y="5"/>
                      <a:pt x="3" y="4"/>
                      <a:pt x="2" y="6"/>
                    </a:cubicBezTo>
                    <a:cubicBezTo>
                      <a:pt x="3" y="5"/>
                      <a:pt x="3" y="5"/>
                      <a:pt x="4" y="4"/>
                    </a:cubicBezTo>
                    <a:cubicBezTo>
                      <a:pt x="4" y="5"/>
                      <a:pt x="4" y="6"/>
                      <a:pt x="4"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65" name="Freeform 3598"/>
              <p:cNvSpPr>
                <a:spLocks/>
              </p:cNvSpPr>
              <p:nvPr/>
            </p:nvSpPr>
            <p:spPr bwMode="auto">
              <a:xfrm>
                <a:off x="4548" y="2681"/>
                <a:ext cx="7" cy="4"/>
              </a:xfrm>
              <a:custGeom>
                <a:avLst/>
                <a:gdLst>
                  <a:gd name="T0" fmla="*/ 0 w 5"/>
                  <a:gd name="T1" fmla="*/ 1 h 3"/>
                  <a:gd name="T2" fmla="*/ 7 w 5"/>
                  <a:gd name="T3" fmla="*/ 0 h 3"/>
                  <a:gd name="T4" fmla="*/ 0 w 5"/>
                  <a:gd name="T5" fmla="*/ 1 h 3"/>
                  <a:gd name="T6" fmla="*/ 0 60000 65536"/>
                  <a:gd name="T7" fmla="*/ 0 60000 65536"/>
                  <a:gd name="T8" fmla="*/ 0 60000 65536"/>
                </a:gdLst>
                <a:ahLst/>
                <a:cxnLst>
                  <a:cxn ang="T6">
                    <a:pos x="T0" y="T1"/>
                  </a:cxn>
                  <a:cxn ang="T7">
                    <a:pos x="T2" y="T3"/>
                  </a:cxn>
                  <a:cxn ang="T8">
                    <a:pos x="T4" y="T5"/>
                  </a:cxn>
                </a:cxnLst>
                <a:rect l="0" t="0" r="r" b="b"/>
                <a:pathLst>
                  <a:path w="5" h="3">
                    <a:moveTo>
                      <a:pt x="0" y="1"/>
                    </a:moveTo>
                    <a:cubicBezTo>
                      <a:pt x="0" y="3"/>
                      <a:pt x="5" y="2"/>
                      <a:pt x="5" y="0"/>
                    </a:cubicBezTo>
                    <a:cubicBezTo>
                      <a:pt x="4" y="1"/>
                      <a:pt x="2"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66" name="Freeform 3599"/>
              <p:cNvSpPr>
                <a:spLocks/>
              </p:cNvSpPr>
              <p:nvPr/>
            </p:nvSpPr>
            <p:spPr bwMode="auto">
              <a:xfrm>
                <a:off x="4550" y="2675"/>
                <a:ext cx="4" cy="3"/>
              </a:xfrm>
              <a:custGeom>
                <a:avLst/>
                <a:gdLst>
                  <a:gd name="T0" fmla="*/ 1 w 3"/>
                  <a:gd name="T1" fmla="*/ 0 h 2"/>
                  <a:gd name="T2" fmla="*/ 0 w 3"/>
                  <a:gd name="T3" fmla="*/ 2 h 2"/>
                  <a:gd name="T4" fmla="*/ 1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1" y="0"/>
                    </a:moveTo>
                    <a:cubicBezTo>
                      <a:pt x="1" y="0"/>
                      <a:pt x="0" y="1"/>
                      <a:pt x="0" y="1"/>
                    </a:cubicBezTo>
                    <a:cubicBezTo>
                      <a:pt x="1" y="2"/>
                      <a:pt x="3"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67" name="Freeform 3600"/>
              <p:cNvSpPr>
                <a:spLocks/>
              </p:cNvSpPr>
              <p:nvPr/>
            </p:nvSpPr>
            <p:spPr bwMode="auto">
              <a:xfrm>
                <a:off x="4550" y="2683"/>
                <a:ext cx="10" cy="8"/>
              </a:xfrm>
              <a:custGeom>
                <a:avLst/>
                <a:gdLst>
                  <a:gd name="T0" fmla="*/ 5 w 8"/>
                  <a:gd name="T1" fmla="*/ 0 h 6"/>
                  <a:gd name="T2" fmla="*/ 5 w 8"/>
                  <a:gd name="T3" fmla="*/ 7 h 6"/>
                  <a:gd name="T4" fmla="*/ 5 w 8"/>
                  <a:gd name="T5" fmla="*/ 0 h 6"/>
                  <a:gd name="T6" fmla="*/ 0 60000 65536"/>
                  <a:gd name="T7" fmla="*/ 0 60000 65536"/>
                  <a:gd name="T8" fmla="*/ 0 60000 65536"/>
                </a:gdLst>
                <a:ahLst/>
                <a:cxnLst>
                  <a:cxn ang="T6">
                    <a:pos x="T0" y="T1"/>
                  </a:cxn>
                  <a:cxn ang="T7">
                    <a:pos x="T2" y="T3"/>
                  </a:cxn>
                  <a:cxn ang="T8">
                    <a:pos x="T4" y="T5"/>
                  </a:cxn>
                </a:cxnLst>
                <a:rect l="0" t="0" r="r" b="b"/>
                <a:pathLst>
                  <a:path w="8" h="6">
                    <a:moveTo>
                      <a:pt x="4" y="0"/>
                    </a:moveTo>
                    <a:cubicBezTo>
                      <a:pt x="0" y="0"/>
                      <a:pt x="2" y="3"/>
                      <a:pt x="4" y="5"/>
                    </a:cubicBezTo>
                    <a:cubicBezTo>
                      <a:pt x="5" y="6"/>
                      <a:pt x="8" y="0"/>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68" name="Freeform 3601"/>
              <p:cNvSpPr>
                <a:spLocks/>
              </p:cNvSpPr>
              <p:nvPr/>
            </p:nvSpPr>
            <p:spPr bwMode="auto">
              <a:xfrm>
                <a:off x="4557" y="2685"/>
                <a:ext cx="2" cy="1"/>
              </a:xfrm>
              <a:custGeom>
                <a:avLst/>
                <a:gdLst>
                  <a:gd name="T0" fmla="*/ 2 w 1"/>
                  <a:gd name="T1" fmla="*/ 0 h 1"/>
                  <a:gd name="T2" fmla="*/ 0 w 1"/>
                  <a:gd name="T3" fmla="*/ 1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0"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69" name="Freeform 3602"/>
              <p:cNvSpPr>
                <a:spLocks/>
              </p:cNvSpPr>
              <p:nvPr/>
            </p:nvSpPr>
            <p:spPr bwMode="auto">
              <a:xfrm>
                <a:off x="4559" y="2734"/>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0"/>
                      <a:pt x="0" y="1"/>
                      <a:pt x="1"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70" name="Freeform 3603"/>
              <p:cNvSpPr>
                <a:spLocks/>
              </p:cNvSpPr>
              <p:nvPr/>
            </p:nvSpPr>
            <p:spPr bwMode="auto">
              <a:xfrm>
                <a:off x="4560" y="2731"/>
                <a:ext cx="1" cy="1"/>
              </a:xfrm>
              <a:custGeom>
                <a:avLst/>
                <a:gdLst>
                  <a:gd name="T0" fmla="*/ 1 w 1"/>
                  <a:gd name="T1" fmla="*/ 0 h 1"/>
                  <a:gd name="T2" fmla="*/ 1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1"/>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71" name="Freeform 3604"/>
              <p:cNvSpPr>
                <a:spLocks/>
              </p:cNvSpPr>
              <p:nvPr/>
            </p:nvSpPr>
            <p:spPr bwMode="auto">
              <a:xfrm>
                <a:off x="4586" y="2734"/>
                <a:ext cx="6" cy="2"/>
              </a:xfrm>
              <a:custGeom>
                <a:avLst/>
                <a:gdLst>
                  <a:gd name="T0" fmla="*/ 2 w 4"/>
                  <a:gd name="T1" fmla="*/ 0 h 2"/>
                  <a:gd name="T2" fmla="*/ 6 w 4"/>
                  <a:gd name="T3" fmla="*/ 2 h 2"/>
                  <a:gd name="T4" fmla="*/ 2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1" y="0"/>
                    </a:moveTo>
                    <a:cubicBezTo>
                      <a:pt x="0" y="1"/>
                      <a:pt x="3" y="2"/>
                      <a:pt x="4" y="2"/>
                    </a:cubicBezTo>
                    <a:cubicBezTo>
                      <a:pt x="3" y="1"/>
                      <a:pt x="2"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72" name="Freeform 3605"/>
              <p:cNvSpPr>
                <a:spLocks/>
              </p:cNvSpPr>
              <p:nvPr/>
            </p:nvSpPr>
            <p:spPr bwMode="auto">
              <a:xfrm>
                <a:off x="4444" y="2810"/>
                <a:ext cx="26" cy="23"/>
              </a:xfrm>
              <a:custGeom>
                <a:avLst/>
                <a:gdLst>
                  <a:gd name="T0" fmla="*/ 1 w 20"/>
                  <a:gd name="T1" fmla="*/ 18 h 17"/>
                  <a:gd name="T2" fmla="*/ 3 w 20"/>
                  <a:gd name="T3" fmla="*/ 18 h 17"/>
                  <a:gd name="T4" fmla="*/ 0 w 20"/>
                  <a:gd name="T5" fmla="*/ 23 h 17"/>
                  <a:gd name="T6" fmla="*/ 4 w 20"/>
                  <a:gd name="T7" fmla="*/ 23 h 17"/>
                  <a:gd name="T8" fmla="*/ 10 w 20"/>
                  <a:gd name="T9" fmla="*/ 20 h 17"/>
                  <a:gd name="T10" fmla="*/ 17 w 20"/>
                  <a:gd name="T11" fmla="*/ 16 h 17"/>
                  <a:gd name="T12" fmla="*/ 21 w 20"/>
                  <a:gd name="T13" fmla="*/ 11 h 17"/>
                  <a:gd name="T14" fmla="*/ 23 w 20"/>
                  <a:gd name="T15" fmla="*/ 9 h 17"/>
                  <a:gd name="T16" fmla="*/ 23 w 20"/>
                  <a:gd name="T17" fmla="*/ 8 h 17"/>
                  <a:gd name="T18" fmla="*/ 23 w 20"/>
                  <a:gd name="T19" fmla="*/ 4 h 17"/>
                  <a:gd name="T20" fmla="*/ 22 w 20"/>
                  <a:gd name="T21" fmla="*/ 0 h 17"/>
                  <a:gd name="T22" fmla="*/ 14 w 20"/>
                  <a:gd name="T23" fmla="*/ 4 h 17"/>
                  <a:gd name="T24" fmla="*/ 13 w 20"/>
                  <a:gd name="T25" fmla="*/ 9 h 17"/>
                  <a:gd name="T26" fmla="*/ 10 w 20"/>
                  <a:gd name="T27" fmla="*/ 9 h 17"/>
                  <a:gd name="T28" fmla="*/ 7 w 20"/>
                  <a:gd name="T29" fmla="*/ 8 h 17"/>
                  <a:gd name="T30" fmla="*/ 1 w 20"/>
                  <a:gd name="T31" fmla="*/ 18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0" h="17">
                    <a:moveTo>
                      <a:pt x="1" y="13"/>
                    </a:moveTo>
                    <a:cubicBezTo>
                      <a:pt x="2" y="13"/>
                      <a:pt x="2" y="14"/>
                      <a:pt x="2" y="13"/>
                    </a:cubicBezTo>
                    <a:cubicBezTo>
                      <a:pt x="3" y="15"/>
                      <a:pt x="0" y="15"/>
                      <a:pt x="0" y="17"/>
                    </a:cubicBezTo>
                    <a:cubicBezTo>
                      <a:pt x="1" y="17"/>
                      <a:pt x="2" y="17"/>
                      <a:pt x="3" y="17"/>
                    </a:cubicBezTo>
                    <a:cubicBezTo>
                      <a:pt x="5" y="17"/>
                      <a:pt x="6" y="15"/>
                      <a:pt x="8" y="15"/>
                    </a:cubicBezTo>
                    <a:cubicBezTo>
                      <a:pt x="10" y="15"/>
                      <a:pt x="11" y="14"/>
                      <a:pt x="13" y="12"/>
                    </a:cubicBezTo>
                    <a:cubicBezTo>
                      <a:pt x="14" y="11"/>
                      <a:pt x="16" y="9"/>
                      <a:pt x="16" y="8"/>
                    </a:cubicBezTo>
                    <a:cubicBezTo>
                      <a:pt x="17" y="5"/>
                      <a:pt x="16" y="7"/>
                      <a:pt x="18" y="7"/>
                    </a:cubicBezTo>
                    <a:cubicBezTo>
                      <a:pt x="18" y="7"/>
                      <a:pt x="18" y="7"/>
                      <a:pt x="18" y="6"/>
                    </a:cubicBezTo>
                    <a:cubicBezTo>
                      <a:pt x="18" y="6"/>
                      <a:pt x="18" y="4"/>
                      <a:pt x="18" y="3"/>
                    </a:cubicBezTo>
                    <a:cubicBezTo>
                      <a:pt x="20" y="0"/>
                      <a:pt x="17" y="0"/>
                      <a:pt x="17" y="0"/>
                    </a:cubicBezTo>
                    <a:cubicBezTo>
                      <a:pt x="13" y="1"/>
                      <a:pt x="16" y="2"/>
                      <a:pt x="11" y="3"/>
                    </a:cubicBezTo>
                    <a:cubicBezTo>
                      <a:pt x="10" y="3"/>
                      <a:pt x="11" y="7"/>
                      <a:pt x="10" y="7"/>
                    </a:cubicBezTo>
                    <a:cubicBezTo>
                      <a:pt x="9" y="8"/>
                      <a:pt x="9" y="6"/>
                      <a:pt x="8" y="7"/>
                    </a:cubicBezTo>
                    <a:cubicBezTo>
                      <a:pt x="8" y="8"/>
                      <a:pt x="6" y="5"/>
                      <a:pt x="5" y="6"/>
                    </a:cubicBezTo>
                    <a:cubicBezTo>
                      <a:pt x="5" y="7"/>
                      <a:pt x="2" y="12"/>
                      <a:pt x="1" y="1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73" name="Freeform 3606"/>
              <p:cNvSpPr>
                <a:spLocks/>
              </p:cNvSpPr>
              <p:nvPr/>
            </p:nvSpPr>
            <p:spPr bwMode="auto">
              <a:xfrm>
                <a:off x="4385" y="2797"/>
                <a:ext cx="1" cy="3"/>
              </a:xfrm>
              <a:custGeom>
                <a:avLst/>
                <a:gdLst>
                  <a:gd name="T0" fmla="*/ 0 w 1"/>
                  <a:gd name="T1" fmla="*/ 0 h 2"/>
                  <a:gd name="T2" fmla="*/ 0 w 1"/>
                  <a:gd name="T3" fmla="*/ 3 h 2"/>
                  <a:gd name="T4" fmla="*/ 0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0" y="0"/>
                    </a:moveTo>
                    <a:cubicBezTo>
                      <a:pt x="0" y="1"/>
                      <a:pt x="0" y="1"/>
                      <a:pt x="0" y="2"/>
                    </a:cubicBezTo>
                    <a:cubicBezTo>
                      <a:pt x="1" y="2"/>
                      <a:pt x="1"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74" name="Freeform 3607"/>
              <p:cNvSpPr>
                <a:spLocks/>
              </p:cNvSpPr>
              <p:nvPr/>
            </p:nvSpPr>
            <p:spPr bwMode="auto">
              <a:xfrm>
                <a:off x="4192" y="2772"/>
                <a:ext cx="3" cy="2"/>
              </a:xfrm>
              <a:custGeom>
                <a:avLst/>
                <a:gdLst>
                  <a:gd name="T0" fmla="*/ 2 w 2"/>
                  <a:gd name="T1" fmla="*/ 0 h 2"/>
                  <a:gd name="T2" fmla="*/ 0 w 2"/>
                  <a:gd name="T3" fmla="*/ 1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1" y="0"/>
                      <a:pt x="1" y="1"/>
                      <a:pt x="0" y="1"/>
                    </a:cubicBezTo>
                    <a:cubicBezTo>
                      <a:pt x="1" y="2"/>
                      <a:pt x="2"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75" name="Freeform 3608"/>
              <p:cNvSpPr>
                <a:spLocks/>
              </p:cNvSpPr>
              <p:nvPr/>
            </p:nvSpPr>
            <p:spPr bwMode="auto">
              <a:xfrm>
                <a:off x="4193" y="2760"/>
                <a:ext cx="130" cy="49"/>
              </a:xfrm>
              <a:custGeom>
                <a:avLst/>
                <a:gdLst>
                  <a:gd name="T0" fmla="*/ 21 w 98"/>
                  <a:gd name="T1" fmla="*/ 5 h 37"/>
                  <a:gd name="T2" fmla="*/ 13 w 98"/>
                  <a:gd name="T3" fmla="*/ 4 h 37"/>
                  <a:gd name="T4" fmla="*/ 9 w 98"/>
                  <a:gd name="T5" fmla="*/ 7 h 37"/>
                  <a:gd name="T6" fmla="*/ 5 w 98"/>
                  <a:gd name="T7" fmla="*/ 11 h 37"/>
                  <a:gd name="T8" fmla="*/ 4 w 98"/>
                  <a:gd name="T9" fmla="*/ 16 h 37"/>
                  <a:gd name="T10" fmla="*/ 0 w 98"/>
                  <a:gd name="T11" fmla="*/ 16 h 37"/>
                  <a:gd name="T12" fmla="*/ 13 w 98"/>
                  <a:gd name="T13" fmla="*/ 19 h 37"/>
                  <a:gd name="T14" fmla="*/ 17 w 98"/>
                  <a:gd name="T15" fmla="*/ 20 h 37"/>
                  <a:gd name="T16" fmla="*/ 16 w 98"/>
                  <a:gd name="T17" fmla="*/ 24 h 37"/>
                  <a:gd name="T18" fmla="*/ 28 w 98"/>
                  <a:gd name="T19" fmla="*/ 28 h 37"/>
                  <a:gd name="T20" fmla="*/ 40 w 98"/>
                  <a:gd name="T21" fmla="*/ 32 h 37"/>
                  <a:gd name="T22" fmla="*/ 44 w 98"/>
                  <a:gd name="T23" fmla="*/ 32 h 37"/>
                  <a:gd name="T24" fmla="*/ 46 w 98"/>
                  <a:gd name="T25" fmla="*/ 30 h 37"/>
                  <a:gd name="T26" fmla="*/ 61 w 98"/>
                  <a:gd name="T27" fmla="*/ 33 h 37"/>
                  <a:gd name="T28" fmla="*/ 78 w 98"/>
                  <a:gd name="T29" fmla="*/ 38 h 37"/>
                  <a:gd name="T30" fmla="*/ 86 w 98"/>
                  <a:gd name="T31" fmla="*/ 40 h 37"/>
                  <a:gd name="T32" fmla="*/ 93 w 98"/>
                  <a:gd name="T33" fmla="*/ 40 h 37"/>
                  <a:gd name="T34" fmla="*/ 107 w 98"/>
                  <a:gd name="T35" fmla="*/ 41 h 37"/>
                  <a:gd name="T36" fmla="*/ 119 w 98"/>
                  <a:gd name="T37" fmla="*/ 45 h 37"/>
                  <a:gd name="T38" fmla="*/ 126 w 98"/>
                  <a:gd name="T39" fmla="*/ 46 h 37"/>
                  <a:gd name="T40" fmla="*/ 129 w 98"/>
                  <a:gd name="T41" fmla="*/ 48 h 37"/>
                  <a:gd name="T42" fmla="*/ 127 w 98"/>
                  <a:gd name="T43" fmla="*/ 44 h 37"/>
                  <a:gd name="T44" fmla="*/ 129 w 98"/>
                  <a:gd name="T45" fmla="*/ 34 h 37"/>
                  <a:gd name="T46" fmla="*/ 125 w 98"/>
                  <a:gd name="T47" fmla="*/ 30 h 37"/>
                  <a:gd name="T48" fmla="*/ 118 w 98"/>
                  <a:gd name="T49" fmla="*/ 30 h 37"/>
                  <a:gd name="T50" fmla="*/ 111 w 98"/>
                  <a:gd name="T51" fmla="*/ 32 h 37"/>
                  <a:gd name="T52" fmla="*/ 105 w 98"/>
                  <a:gd name="T53" fmla="*/ 28 h 37"/>
                  <a:gd name="T54" fmla="*/ 103 w 98"/>
                  <a:gd name="T55" fmla="*/ 24 h 37"/>
                  <a:gd name="T56" fmla="*/ 103 w 98"/>
                  <a:gd name="T57" fmla="*/ 17 h 37"/>
                  <a:gd name="T58" fmla="*/ 97 w 98"/>
                  <a:gd name="T59" fmla="*/ 19 h 37"/>
                  <a:gd name="T60" fmla="*/ 96 w 98"/>
                  <a:gd name="T61" fmla="*/ 17 h 37"/>
                  <a:gd name="T62" fmla="*/ 90 w 98"/>
                  <a:gd name="T63" fmla="*/ 16 h 37"/>
                  <a:gd name="T64" fmla="*/ 88 w 98"/>
                  <a:gd name="T65" fmla="*/ 15 h 37"/>
                  <a:gd name="T66" fmla="*/ 82 w 98"/>
                  <a:gd name="T67" fmla="*/ 13 h 37"/>
                  <a:gd name="T68" fmla="*/ 76 w 98"/>
                  <a:gd name="T69" fmla="*/ 15 h 37"/>
                  <a:gd name="T70" fmla="*/ 72 w 98"/>
                  <a:gd name="T71" fmla="*/ 19 h 37"/>
                  <a:gd name="T72" fmla="*/ 68 w 98"/>
                  <a:gd name="T73" fmla="*/ 17 h 37"/>
                  <a:gd name="T74" fmla="*/ 64 w 98"/>
                  <a:gd name="T75" fmla="*/ 19 h 37"/>
                  <a:gd name="T76" fmla="*/ 58 w 98"/>
                  <a:gd name="T77" fmla="*/ 17 h 37"/>
                  <a:gd name="T78" fmla="*/ 53 w 98"/>
                  <a:gd name="T79" fmla="*/ 17 h 37"/>
                  <a:gd name="T80" fmla="*/ 44 w 98"/>
                  <a:gd name="T81" fmla="*/ 9 h 37"/>
                  <a:gd name="T82" fmla="*/ 41 w 98"/>
                  <a:gd name="T83" fmla="*/ 9 h 37"/>
                  <a:gd name="T84" fmla="*/ 36 w 98"/>
                  <a:gd name="T85" fmla="*/ 7 h 37"/>
                  <a:gd name="T86" fmla="*/ 31 w 98"/>
                  <a:gd name="T87" fmla="*/ 5 h 37"/>
                  <a:gd name="T88" fmla="*/ 25 w 98"/>
                  <a:gd name="T89" fmla="*/ 3 h 37"/>
                  <a:gd name="T90" fmla="*/ 21 w 98"/>
                  <a:gd name="T91" fmla="*/ 5 h 3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98" h="37">
                    <a:moveTo>
                      <a:pt x="16" y="4"/>
                    </a:moveTo>
                    <a:cubicBezTo>
                      <a:pt x="15" y="3"/>
                      <a:pt x="11" y="2"/>
                      <a:pt x="10" y="3"/>
                    </a:cubicBezTo>
                    <a:cubicBezTo>
                      <a:pt x="10" y="0"/>
                      <a:pt x="7" y="4"/>
                      <a:pt x="7" y="5"/>
                    </a:cubicBezTo>
                    <a:cubicBezTo>
                      <a:pt x="6" y="6"/>
                      <a:pt x="6" y="10"/>
                      <a:pt x="4" y="8"/>
                    </a:cubicBezTo>
                    <a:cubicBezTo>
                      <a:pt x="4" y="10"/>
                      <a:pt x="3" y="11"/>
                      <a:pt x="3" y="12"/>
                    </a:cubicBezTo>
                    <a:cubicBezTo>
                      <a:pt x="2" y="11"/>
                      <a:pt x="1" y="11"/>
                      <a:pt x="0" y="12"/>
                    </a:cubicBezTo>
                    <a:cubicBezTo>
                      <a:pt x="3" y="14"/>
                      <a:pt x="7" y="12"/>
                      <a:pt x="10" y="14"/>
                    </a:cubicBezTo>
                    <a:cubicBezTo>
                      <a:pt x="11" y="14"/>
                      <a:pt x="12" y="14"/>
                      <a:pt x="13" y="15"/>
                    </a:cubicBezTo>
                    <a:cubicBezTo>
                      <a:pt x="14" y="16"/>
                      <a:pt x="12" y="17"/>
                      <a:pt x="12" y="18"/>
                    </a:cubicBezTo>
                    <a:cubicBezTo>
                      <a:pt x="11" y="21"/>
                      <a:pt x="20" y="20"/>
                      <a:pt x="21" y="21"/>
                    </a:cubicBezTo>
                    <a:cubicBezTo>
                      <a:pt x="24" y="21"/>
                      <a:pt x="27" y="23"/>
                      <a:pt x="30" y="24"/>
                    </a:cubicBezTo>
                    <a:cubicBezTo>
                      <a:pt x="31" y="24"/>
                      <a:pt x="32" y="25"/>
                      <a:pt x="33" y="24"/>
                    </a:cubicBezTo>
                    <a:cubicBezTo>
                      <a:pt x="34" y="24"/>
                      <a:pt x="34" y="23"/>
                      <a:pt x="35" y="23"/>
                    </a:cubicBezTo>
                    <a:cubicBezTo>
                      <a:pt x="39" y="23"/>
                      <a:pt x="43" y="24"/>
                      <a:pt x="46" y="25"/>
                    </a:cubicBezTo>
                    <a:cubicBezTo>
                      <a:pt x="51" y="26"/>
                      <a:pt x="55" y="28"/>
                      <a:pt x="59" y="29"/>
                    </a:cubicBezTo>
                    <a:cubicBezTo>
                      <a:pt x="61" y="30"/>
                      <a:pt x="63" y="29"/>
                      <a:pt x="65" y="30"/>
                    </a:cubicBezTo>
                    <a:cubicBezTo>
                      <a:pt x="67" y="31"/>
                      <a:pt x="68" y="30"/>
                      <a:pt x="70" y="30"/>
                    </a:cubicBezTo>
                    <a:cubicBezTo>
                      <a:pt x="74" y="31"/>
                      <a:pt x="78" y="33"/>
                      <a:pt x="81" y="31"/>
                    </a:cubicBezTo>
                    <a:cubicBezTo>
                      <a:pt x="84" y="29"/>
                      <a:pt x="87" y="32"/>
                      <a:pt x="90" y="34"/>
                    </a:cubicBezTo>
                    <a:cubicBezTo>
                      <a:pt x="90" y="34"/>
                      <a:pt x="95" y="34"/>
                      <a:pt x="95" y="35"/>
                    </a:cubicBezTo>
                    <a:cubicBezTo>
                      <a:pt x="95" y="36"/>
                      <a:pt x="97" y="37"/>
                      <a:pt x="97" y="36"/>
                    </a:cubicBezTo>
                    <a:cubicBezTo>
                      <a:pt x="98" y="36"/>
                      <a:pt x="96" y="34"/>
                      <a:pt x="96" y="33"/>
                    </a:cubicBezTo>
                    <a:cubicBezTo>
                      <a:pt x="94" y="31"/>
                      <a:pt x="97" y="28"/>
                      <a:pt x="97" y="26"/>
                    </a:cubicBezTo>
                    <a:cubicBezTo>
                      <a:pt x="97" y="24"/>
                      <a:pt x="95" y="24"/>
                      <a:pt x="94" y="23"/>
                    </a:cubicBezTo>
                    <a:cubicBezTo>
                      <a:pt x="92" y="23"/>
                      <a:pt x="91" y="24"/>
                      <a:pt x="89" y="23"/>
                    </a:cubicBezTo>
                    <a:cubicBezTo>
                      <a:pt x="88" y="23"/>
                      <a:pt x="85" y="25"/>
                      <a:pt x="84" y="24"/>
                    </a:cubicBezTo>
                    <a:cubicBezTo>
                      <a:pt x="83" y="23"/>
                      <a:pt x="80" y="22"/>
                      <a:pt x="79" y="21"/>
                    </a:cubicBezTo>
                    <a:cubicBezTo>
                      <a:pt x="79" y="20"/>
                      <a:pt x="81" y="16"/>
                      <a:pt x="78" y="18"/>
                    </a:cubicBezTo>
                    <a:cubicBezTo>
                      <a:pt x="79" y="16"/>
                      <a:pt x="77" y="15"/>
                      <a:pt x="78" y="13"/>
                    </a:cubicBezTo>
                    <a:cubicBezTo>
                      <a:pt x="76" y="14"/>
                      <a:pt x="74" y="14"/>
                      <a:pt x="73" y="14"/>
                    </a:cubicBezTo>
                    <a:cubicBezTo>
                      <a:pt x="72" y="14"/>
                      <a:pt x="72" y="13"/>
                      <a:pt x="72" y="13"/>
                    </a:cubicBezTo>
                    <a:cubicBezTo>
                      <a:pt x="71" y="12"/>
                      <a:pt x="70" y="13"/>
                      <a:pt x="68" y="12"/>
                    </a:cubicBezTo>
                    <a:cubicBezTo>
                      <a:pt x="68" y="12"/>
                      <a:pt x="67" y="10"/>
                      <a:pt x="66" y="11"/>
                    </a:cubicBezTo>
                    <a:cubicBezTo>
                      <a:pt x="65" y="12"/>
                      <a:pt x="63" y="12"/>
                      <a:pt x="62" y="10"/>
                    </a:cubicBezTo>
                    <a:cubicBezTo>
                      <a:pt x="61" y="7"/>
                      <a:pt x="59" y="7"/>
                      <a:pt x="57" y="11"/>
                    </a:cubicBezTo>
                    <a:cubicBezTo>
                      <a:pt x="57" y="12"/>
                      <a:pt x="56" y="15"/>
                      <a:pt x="54" y="14"/>
                    </a:cubicBezTo>
                    <a:cubicBezTo>
                      <a:pt x="53" y="14"/>
                      <a:pt x="52" y="13"/>
                      <a:pt x="51" y="13"/>
                    </a:cubicBezTo>
                    <a:cubicBezTo>
                      <a:pt x="50" y="14"/>
                      <a:pt x="49" y="14"/>
                      <a:pt x="48" y="14"/>
                    </a:cubicBezTo>
                    <a:cubicBezTo>
                      <a:pt x="46" y="13"/>
                      <a:pt x="45" y="13"/>
                      <a:pt x="44" y="13"/>
                    </a:cubicBezTo>
                    <a:cubicBezTo>
                      <a:pt x="42" y="13"/>
                      <a:pt x="41" y="12"/>
                      <a:pt x="40" y="13"/>
                    </a:cubicBezTo>
                    <a:cubicBezTo>
                      <a:pt x="36" y="15"/>
                      <a:pt x="35" y="9"/>
                      <a:pt x="33" y="7"/>
                    </a:cubicBezTo>
                    <a:cubicBezTo>
                      <a:pt x="32" y="5"/>
                      <a:pt x="32" y="7"/>
                      <a:pt x="31" y="7"/>
                    </a:cubicBezTo>
                    <a:cubicBezTo>
                      <a:pt x="30" y="7"/>
                      <a:pt x="28" y="5"/>
                      <a:pt x="27" y="5"/>
                    </a:cubicBezTo>
                    <a:cubicBezTo>
                      <a:pt x="25" y="6"/>
                      <a:pt x="24" y="4"/>
                      <a:pt x="23" y="4"/>
                    </a:cubicBezTo>
                    <a:cubicBezTo>
                      <a:pt x="22" y="2"/>
                      <a:pt x="21" y="3"/>
                      <a:pt x="19" y="2"/>
                    </a:cubicBezTo>
                    <a:cubicBezTo>
                      <a:pt x="19" y="3"/>
                      <a:pt x="18" y="5"/>
                      <a:pt x="16" y="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76" name="Freeform 3609"/>
              <p:cNvSpPr>
                <a:spLocks/>
              </p:cNvSpPr>
              <p:nvPr/>
            </p:nvSpPr>
            <p:spPr bwMode="auto">
              <a:xfrm>
                <a:off x="4242" y="2790"/>
                <a:ext cx="3" cy="2"/>
              </a:xfrm>
              <a:custGeom>
                <a:avLst/>
                <a:gdLst>
                  <a:gd name="T0" fmla="*/ 0 w 2"/>
                  <a:gd name="T1" fmla="*/ 0 h 1"/>
                  <a:gd name="T2" fmla="*/ 3 w 2"/>
                  <a:gd name="T3" fmla="*/ 2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1"/>
                      <a:pt x="2" y="1"/>
                      <a:pt x="2" y="1"/>
                    </a:cubicBezTo>
                    <a:cubicBezTo>
                      <a:pt x="2" y="1"/>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77" name="Freeform 3610"/>
              <p:cNvSpPr>
                <a:spLocks/>
              </p:cNvSpPr>
              <p:nvPr/>
            </p:nvSpPr>
            <p:spPr bwMode="auto">
              <a:xfrm>
                <a:off x="4296" y="2777"/>
                <a:ext cx="20" cy="7"/>
              </a:xfrm>
              <a:custGeom>
                <a:avLst/>
                <a:gdLst>
                  <a:gd name="T0" fmla="*/ 4 w 15"/>
                  <a:gd name="T1" fmla="*/ 1 h 5"/>
                  <a:gd name="T2" fmla="*/ 1 w 15"/>
                  <a:gd name="T3" fmla="*/ 4 h 5"/>
                  <a:gd name="T4" fmla="*/ 7 w 15"/>
                  <a:gd name="T5" fmla="*/ 6 h 5"/>
                  <a:gd name="T6" fmla="*/ 15 w 15"/>
                  <a:gd name="T7" fmla="*/ 6 h 5"/>
                  <a:gd name="T8" fmla="*/ 17 w 15"/>
                  <a:gd name="T9" fmla="*/ 4 h 5"/>
                  <a:gd name="T10" fmla="*/ 20 w 15"/>
                  <a:gd name="T11" fmla="*/ 3 h 5"/>
                  <a:gd name="T12" fmla="*/ 15 w 15"/>
                  <a:gd name="T13" fmla="*/ 0 h 5"/>
                  <a:gd name="T14" fmla="*/ 4 w 15"/>
                  <a:gd name="T15" fmla="*/ 1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 h="5">
                    <a:moveTo>
                      <a:pt x="3" y="1"/>
                    </a:moveTo>
                    <a:cubicBezTo>
                      <a:pt x="2" y="0"/>
                      <a:pt x="0" y="2"/>
                      <a:pt x="1" y="3"/>
                    </a:cubicBezTo>
                    <a:cubicBezTo>
                      <a:pt x="2" y="4"/>
                      <a:pt x="5" y="5"/>
                      <a:pt x="5" y="4"/>
                    </a:cubicBezTo>
                    <a:cubicBezTo>
                      <a:pt x="7" y="5"/>
                      <a:pt x="9" y="4"/>
                      <a:pt x="11" y="4"/>
                    </a:cubicBezTo>
                    <a:cubicBezTo>
                      <a:pt x="11" y="3"/>
                      <a:pt x="12" y="3"/>
                      <a:pt x="13" y="3"/>
                    </a:cubicBezTo>
                    <a:cubicBezTo>
                      <a:pt x="13" y="2"/>
                      <a:pt x="14" y="2"/>
                      <a:pt x="15" y="2"/>
                    </a:cubicBezTo>
                    <a:cubicBezTo>
                      <a:pt x="15" y="0"/>
                      <a:pt x="12" y="0"/>
                      <a:pt x="11" y="0"/>
                    </a:cubicBezTo>
                    <a:cubicBezTo>
                      <a:pt x="8" y="1"/>
                      <a:pt x="6" y="0"/>
                      <a:pt x="3" y="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78" name="Freeform 3611"/>
              <p:cNvSpPr>
                <a:spLocks/>
              </p:cNvSpPr>
              <p:nvPr/>
            </p:nvSpPr>
            <p:spPr bwMode="auto">
              <a:xfrm>
                <a:off x="4296" y="2760"/>
                <a:ext cx="3" cy="1"/>
              </a:xfrm>
              <a:custGeom>
                <a:avLst/>
                <a:gdLst>
                  <a:gd name="T0" fmla="*/ 2 w 2"/>
                  <a:gd name="T1" fmla="*/ 0 h 1"/>
                  <a:gd name="T2" fmla="*/ 2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1" y="0"/>
                      <a:pt x="0" y="0"/>
                      <a:pt x="1" y="1"/>
                    </a:cubicBezTo>
                    <a:cubicBezTo>
                      <a:pt x="2" y="1"/>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79" name="Freeform 3612"/>
              <p:cNvSpPr>
                <a:spLocks/>
              </p:cNvSpPr>
              <p:nvPr/>
            </p:nvSpPr>
            <p:spPr bwMode="auto">
              <a:xfrm>
                <a:off x="4320" y="2781"/>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0"/>
                      <a:pt x="0" y="1"/>
                      <a:pt x="1"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80" name="Freeform 3613"/>
              <p:cNvSpPr>
                <a:spLocks/>
              </p:cNvSpPr>
              <p:nvPr/>
            </p:nvSpPr>
            <p:spPr bwMode="auto">
              <a:xfrm>
                <a:off x="4319" y="2796"/>
                <a:ext cx="21" cy="14"/>
              </a:xfrm>
              <a:custGeom>
                <a:avLst/>
                <a:gdLst>
                  <a:gd name="T0" fmla="*/ 3 w 16"/>
                  <a:gd name="T1" fmla="*/ 1 h 11"/>
                  <a:gd name="T2" fmla="*/ 7 w 16"/>
                  <a:gd name="T3" fmla="*/ 6 h 11"/>
                  <a:gd name="T4" fmla="*/ 11 w 16"/>
                  <a:gd name="T5" fmla="*/ 9 h 11"/>
                  <a:gd name="T6" fmla="*/ 11 w 16"/>
                  <a:gd name="T7" fmla="*/ 13 h 11"/>
                  <a:gd name="T8" fmla="*/ 14 w 16"/>
                  <a:gd name="T9" fmla="*/ 9 h 11"/>
                  <a:gd name="T10" fmla="*/ 18 w 16"/>
                  <a:gd name="T11" fmla="*/ 4 h 11"/>
                  <a:gd name="T12" fmla="*/ 12 w 16"/>
                  <a:gd name="T13" fmla="*/ 1 h 11"/>
                  <a:gd name="T14" fmla="*/ 3 w 16"/>
                  <a:gd name="T15" fmla="*/ 1 h 1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6" h="11">
                    <a:moveTo>
                      <a:pt x="2" y="1"/>
                    </a:moveTo>
                    <a:cubicBezTo>
                      <a:pt x="0" y="3"/>
                      <a:pt x="4" y="5"/>
                      <a:pt x="5" y="5"/>
                    </a:cubicBezTo>
                    <a:cubicBezTo>
                      <a:pt x="6" y="6"/>
                      <a:pt x="7" y="6"/>
                      <a:pt x="8" y="7"/>
                    </a:cubicBezTo>
                    <a:cubicBezTo>
                      <a:pt x="9" y="9"/>
                      <a:pt x="8" y="9"/>
                      <a:pt x="8" y="10"/>
                    </a:cubicBezTo>
                    <a:cubicBezTo>
                      <a:pt x="8" y="11"/>
                      <a:pt x="11" y="7"/>
                      <a:pt x="11" y="7"/>
                    </a:cubicBezTo>
                    <a:cubicBezTo>
                      <a:pt x="12" y="6"/>
                      <a:pt x="16" y="5"/>
                      <a:pt x="14" y="3"/>
                    </a:cubicBezTo>
                    <a:cubicBezTo>
                      <a:pt x="13" y="2"/>
                      <a:pt x="10" y="0"/>
                      <a:pt x="9" y="1"/>
                    </a:cubicBezTo>
                    <a:cubicBezTo>
                      <a:pt x="6" y="2"/>
                      <a:pt x="4" y="2"/>
                      <a:pt x="2" y="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81" name="Freeform 3614"/>
              <p:cNvSpPr>
                <a:spLocks/>
              </p:cNvSpPr>
              <p:nvPr/>
            </p:nvSpPr>
            <p:spPr bwMode="auto">
              <a:xfrm>
                <a:off x="4323" y="2781"/>
                <a:ext cx="1" cy="1"/>
              </a:xfrm>
              <a:custGeom>
                <a:avLst/>
                <a:gdLst>
                  <a:gd name="T0" fmla="*/ 0 w 1"/>
                  <a:gd name="T1" fmla="*/ 0 h 1"/>
                  <a:gd name="T2" fmla="*/ 1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82" name="Freeform 3615"/>
              <p:cNvSpPr>
                <a:spLocks/>
              </p:cNvSpPr>
              <p:nvPr/>
            </p:nvSpPr>
            <p:spPr bwMode="auto">
              <a:xfrm>
                <a:off x="4332" y="2777"/>
                <a:ext cx="5" cy="3"/>
              </a:xfrm>
              <a:custGeom>
                <a:avLst/>
                <a:gdLst>
                  <a:gd name="T0" fmla="*/ 1 w 4"/>
                  <a:gd name="T1" fmla="*/ 0 h 2"/>
                  <a:gd name="T2" fmla="*/ 1 w 4"/>
                  <a:gd name="T3" fmla="*/ 3 h 2"/>
                  <a:gd name="T4" fmla="*/ 5 w 4"/>
                  <a:gd name="T5" fmla="*/ 2 h 2"/>
                  <a:gd name="T6" fmla="*/ 1 w 4"/>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1" y="0"/>
                    </a:moveTo>
                    <a:cubicBezTo>
                      <a:pt x="0" y="0"/>
                      <a:pt x="0" y="1"/>
                      <a:pt x="1" y="2"/>
                    </a:cubicBezTo>
                    <a:cubicBezTo>
                      <a:pt x="2" y="1"/>
                      <a:pt x="3" y="1"/>
                      <a:pt x="4" y="1"/>
                    </a:cubicBezTo>
                    <a:cubicBezTo>
                      <a:pt x="4" y="0"/>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83" name="Freeform 3616"/>
              <p:cNvSpPr>
                <a:spLocks/>
              </p:cNvSpPr>
              <p:nvPr/>
            </p:nvSpPr>
            <p:spPr bwMode="auto">
              <a:xfrm>
                <a:off x="4335" y="2806"/>
                <a:ext cx="1" cy="3"/>
              </a:xfrm>
              <a:custGeom>
                <a:avLst/>
                <a:gdLst>
                  <a:gd name="T0" fmla="*/ 1 w 1"/>
                  <a:gd name="T1" fmla="*/ 3 h 2"/>
                  <a:gd name="T2" fmla="*/ 1 w 1"/>
                  <a:gd name="T3" fmla="*/ 0 h 2"/>
                  <a:gd name="T4" fmla="*/ 0 w 1"/>
                  <a:gd name="T5" fmla="*/ 2 h 2"/>
                  <a:gd name="T6" fmla="*/ 1 w 1"/>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1" y="2"/>
                    </a:moveTo>
                    <a:cubicBezTo>
                      <a:pt x="1" y="1"/>
                      <a:pt x="1" y="0"/>
                      <a:pt x="1" y="0"/>
                    </a:cubicBezTo>
                    <a:cubicBezTo>
                      <a:pt x="0" y="0"/>
                      <a:pt x="0" y="0"/>
                      <a:pt x="0" y="1"/>
                    </a:cubicBezTo>
                    <a:cubicBezTo>
                      <a:pt x="1" y="2"/>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84" name="Freeform 3617"/>
              <p:cNvSpPr>
                <a:spLocks/>
              </p:cNvSpPr>
              <p:nvPr/>
            </p:nvSpPr>
            <p:spPr bwMode="auto">
              <a:xfrm>
                <a:off x="4337" y="2798"/>
                <a:ext cx="16" cy="12"/>
              </a:xfrm>
              <a:custGeom>
                <a:avLst/>
                <a:gdLst>
                  <a:gd name="T0" fmla="*/ 9 w 12"/>
                  <a:gd name="T1" fmla="*/ 0 h 9"/>
                  <a:gd name="T2" fmla="*/ 5 w 12"/>
                  <a:gd name="T3" fmla="*/ 5 h 9"/>
                  <a:gd name="T4" fmla="*/ 3 w 12"/>
                  <a:gd name="T5" fmla="*/ 9 h 9"/>
                  <a:gd name="T6" fmla="*/ 12 w 12"/>
                  <a:gd name="T7" fmla="*/ 12 h 9"/>
                  <a:gd name="T8" fmla="*/ 15 w 12"/>
                  <a:gd name="T9" fmla="*/ 4 h 9"/>
                  <a:gd name="T10" fmla="*/ 9 w 1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7" y="0"/>
                    </a:moveTo>
                    <a:cubicBezTo>
                      <a:pt x="6" y="1"/>
                      <a:pt x="4" y="2"/>
                      <a:pt x="4" y="4"/>
                    </a:cubicBezTo>
                    <a:cubicBezTo>
                      <a:pt x="4" y="6"/>
                      <a:pt x="4" y="8"/>
                      <a:pt x="2" y="7"/>
                    </a:cubicBezTo>
                    <a:cubicBezTo>
                      <a:pt x="0" y="9"/>
                      <a:pt x="8" y="8"/>
                      <a:pt x="9" y="9"/>
                    </a:cubicBezTo>
                    <a:cubicBezTo>
                      <a:pt x="8" y="7"/>
                      <a:pt x="10" y="4"/>
                      <a:pt x="11" y="3"/>
                    </a:cubicBezTo>
                    <a:cubicBezTo>
                      <a:pt x="12" y="1"/>
                      <a:pt x="9" y="0"/>
                      <a:pt x="7" y="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85" name="Freeform 3618"/>
              <p:cNvSpPr>
                <a:spLocks/>
              </p:cNvSpPr>
              <p:nvPr/>
            </p:nvSpPr>
            <p:spPr bwMode="auto">
              <a:xfrm>
                <a:off x="4350" y="2796"/>
                <a:ext cx="36" cy="17"/>
              </a:xfrm>
              <a:custGeom>
                <a:avLst/>
                <a:gdLst>
                  <a:gd name="T0" fmla="*/ 17 w 27"/>
                  <a:gd name="T1" fmla="*/ 14 h 13"/>
                  <a:gd name="T2" fmla="*/ 25 w 27"/>
                  <a:gd name="T3" fmla="*/ 9 h 13"/>
                  <a:gd name="T4" fmla="*/ 25 w 27"/>
                  <a:gd name="T5" fmla="*/ 13 h 13"/>
                  <a:gd name="T6" fmla="*/ 28 w 27"/>
                  <a:gd name="T7" fmla="*/ 13 h 13"/>
                  <a:gd name="T8" fmla="*/ 32 w 27"/>
                  <a:gd name="T9" fmla="*/ 13 h 13"/>
                  <a:gd name="T10" fmla="*/ 29 w 27"/>
                  <a:gd name="T11" fmla="*/ 12 h 13"/>
                  <a:gd name="T12" fmla="*/ 36 w 27"/>
                  <a:gd name="T13" fmla="*/ 9 h 13"/>
                  <a:gd name="T14" fmla="*/ 33 w 27"/>
                  <a:gd name="T15" fmla="*/ 5 h 13"/>
                  <a:gd name="T16" fmla="*/ 29 w 27"/>
                  <a:gd name="T17" fmla="*/ 8 h 13"/>
                  <a:gd name="T18" fmla="*/ 25 w 27"/>
                  <a:gd name="T19" fmla="*/ 5 h 13"/>
                  <a:gd name="T20" fmla="*/ 21 w 27"/>
                  <a:gd name="T21" fmla="*/ 1 h 13"/>
                  <a:gd name="T22" fmla="*/ 16 w 27"/>
                  <a:gd name="T23" fmla="*/ 4 h 13"/>
                  <a:gd name="T24" fmla="*/ 24 w 27"/>
                  <a:gd name="T25" fmla="*/ 9 h 13"/>
                  <a:gd name="T26" fmla="*/ 19 w 27"/>
                  <a:gd name="T27" fmla="*/ 12 h 13"/>
                  <a:gd name="T28" fmla="*/ 15 w 27"/>
                  <a:gd name="T29" fmla="*/ 8 h 13"/>
                  <a:gd name="T30" fmla="*/ 3 w 27"/>
                  <a:gd name="T31" fmla="*/ 9 h 13"/>
                  <a:gd name="T32" fmla="*/ 1 w 27"/>
                  <a:gd name="T33" fmla="*/ 13 h 13"/>
                  <a:gd name="T34" fmla="*/ 4 w 27"/>
                  <a:gd name="T35" fmla="*/ 17 h 13"/>
                  <a:gd name="T36" fmla="*/ 7 w 27"/>
                  <a:gd name="T37" fmla="*/ 17 h 13"/>
                  <a:gd name="T38" fmla="*/ 11 w 27"/>
                  <a:gd name="T39" fmla="*/ 16 h 13"/>
                  <a:gd name="T40" fmla="*/ 17 w 27"/>
                  <a:gd name="T41" fmla="*/ 14 h 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7" h="13">
                    <a:moveTo>
                      <a:pt x="13" y="11"/>
                    </a:moveTo>
                    <a:cubicBezTo>
                      <a:pt x="15" y="10"/>
                      <a:pt x="18" y="9"/>
                      <a:pt x="19" y="7"/>
                    </a:cubicBezTo>
                    <a:cubicBezTo>
                      <a:pt x="19" y="8"/>
                      <a:pt x="18" y="9"/>
                      <a:pt x="19" y="10"/>
                    </a:cubicBezTo>
                    <a:cubicBezTo>
                      <a:pt x="20" y="10"/>
                      <a:pt x="20" y="10"/>
                      <a:pt x="21" y="10"/>
                    </a:cubicBezTo>
                    <a:cubicBezTo>
                      <a:pt x="22" y="9"/>
                      <a:pt x="23" y="10"/>
                      <a:pt x="24" y="10"/>
                    </a:cubicBezTo>
                    <a:cubicBezTo>
                      <a:pt x="23" y="9"/>
                      <a:pt x="23" y="9"/>
                      <a:pt x="22" y="9"/>
                    </a:cubicBezTo>
                    <a:cubicBezTo>
                      <a:pt x="24" y="8"/>
                      <a:pt x="27" y="10"/>
                      <a:pt x="27" y="7"/>
                    </a:cubicBezTo>
                    <a:cubicBezTo>
                      <a:pt x="25" y="9"/>
                      <a:pt x="26" y="5"/>
                      <a:pt x="25" y="4"/>
                    </a:cubicBezTo>
                    <a:cubicBezTo>
                      <a:pt x="24" y="2"/>
                      <a:pt x="22" y="4"/>
                      <a:pt x="22" y="6"/>
                    </a:cubicBezTo>
                    <a:cubicBezTo>
                      <a:pt x="22" y="4"/>
                      <a:pt x="21" y="2"/>
                      <a:pt x="19" y="4"/>
                    </a:cubicBezTo>
                    <a:cubicBezTo>
                      <a:pt x="18" y="5"/>
                      <a:pt x="17" y="2"/>
                      <a:pt x="16" y="1"/>
                    </a:cubicBezTo>
                    <a:cubicBezTo>
                      <a:pt x="15" y="0"/>
                      <a:pt x="11" y="1"/>
                      <a:pt x="12" y="3"/>
                    </a:cubicBezTo>
                    <a:cubicBezTo>
                      <a:pt x="14" y="5"/>
                      <a:pt x="15" y="6"/>
                      <a:pt x="18" y="7"/>
                    </a:cubicBezTo>
                    <a:cubicBezTo>
                      <a:pt x="17" y="8"/>
                      <a:pt x="15" y="8"/>
                      <a:pt x="14" y="9"/>
                    </a:cubicBezTo>
                    <a:cubicBezTo>
                      <a:pt x="12" y="9"/>
                      <a:pt x="12" y="7"/>
                      <a:pt x="11" y="6"/>
                    </a:cubicBezTo>
                    <a:cubicBezTo>
                      <a:pt x="9" y="4"/>
                      <a:pt x="4" y="4"/>
                      <a:pt x="2" y="7"/>
                    </a:cubicBezTo>
                    <a:cubicBezTo>
                      <a:pt x="1" y="8"/>
                      <a:pt x="2" y="9"/>
                      <a:pt x="1" y="10"/>
                    </a:cubicBezTo>
                    <a:cubicBezTo>
                      <a:pt x="0" y="12"/>
                      <a:pt x="2" y="13"/>
                      <a:pt x="3" y="13"/>
                    </a:cubicBezTo>
                    <a:cubicBezTo>
                      <a:pt x="4" y="13"/>
                      <a:pt x="5" y="13"/>
                      <a:pt x="5" y="13"/>
                    </a:cubicBezTo>
                    <a:cubicBezTo>
                      <a:pt x="6" y="12"/>
                      <a:pt x="6" y="12"/>
                      <a:pt x="8" y="12"/>
                    </a:cubicBezTo>
                    <a:cubicBezTo>
                      <a:pt x="10" y="12"/>
                      <a:pt x="11" y="10"/>
                      <a:pt x="13" y="1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86" name="Freeform 3619"/>
              <p:cNvSpPr>
                <a:spLocks/>
              </p:cNvSpPr>
              <p:nvPr/>
            </p:nvSpPr>
            <p:spPr bwMode="auto">
              <a:xfrm>
                <a:off x="4362" y="2797"/>
                <a:ext cx="3" cy="5"/>
              </a:xfrm>
              <a:custGeom>
                <a:avLst/>
                <a:gdLst>
                  <a:gd name="T0" fmla="*/ 2 w 2"/>
                  <a:gd name="T1" fmla="*/ 5 h 4"/>
                  <a:gd name="T2" fmla="*/ 3 w 2"/>
                  <a:gd name="T3" fmla="*/ 1 h 4"/>
                  <a:gd name="T4" fmla="*/ 2 w 2"/>
                  <a:gd name="T5" fmla="*/ 5 h 4"/>
                  <a:gd name="T6" fmla="*/ 0 60000 65536"/>
                  <a:gd name="T7" fmla="*/ 0 60000 65536"/>
                  <a:gd name="T8" fmla="*/ 0 60000 65536"/>
                </a:gdLst>
                <a:ahLst/>
                <a:cxnLst>
                  <a:cxn ang="T6">
                    <a:pos x="T0" y="T1"/>
                  </a:cxn>
                  <a:cxn ang="T7">
                    <a:pos x="T2" y="T3"/>
                  </a:cxn>
                  <a:cxn ang="T8">
                    <a:pos x="T4" y="T5"/>
                  </a:cxn>
                </a:cxnLst>
                <a:rect l="0" t="0" r="r" b="b"/>
                <a:pathLst>
                  <a:path w="2" h="4">
                    <a:moveTo>
                      <a:pt x="1" y="4"/>
                    </a:moveTo>
                    <a:cubicBezTo>
                      <a:pt x="1" y="3"/>
                      <a:pt x="2" y="2"/>
                      <a:pt x="2" y="1"/>
                    </a:cubicBezTo>
                    <a:cubicBezTo>
                      <a:pt x="0" y="0"/>
                      <a:pt x="1" y="2"/>
                      <a:pt x="1"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87" name="Freeform 3620"/>
              <p:cNvSpPr>
                <a:spLocks/>
              </p:cNvSpPr>
              <p:nvPr/>
            </p:nvSpPr>
            <p:spPr bwMode="auto">
              <a:xfrm>
                <a:off x="4382" y="2815"/>
                <a:ext cx="28" cy="19"/>
              </a:xfrm>
              <a:custGeom>
                <a:avLst/>
                <a:gdLst>
                  <a:gd name="T0" fmla="*/ 0 w 21"/>
                  <a:gd name="T1" fmla="*/ 4 h 14"/>
                  <a:gd name="T2" fmla="*/ 7 w 21"/>
                  <a:gd name="T3" fmla="*/ 8 h 14"/>
                  <a:gd name="T4" fmla="*/ 15 w 21"/>
                  <a:gd name="T5" fmla="*/ 15 h 14"/>
                  <a:gd name="T6" fmla="*/ 24 w 21"/>
                  <a:gd name="T7" fmla="*/ 10 h 14"/>
                  <a:gd name="T8" fmla="*/ 19 w 21"/>
                  <a:gd name="T9" fmla="*/ 7 h 14"/>
                  <a:gd name="T10" fmla="*/ 15 w 21"/>
                  <a:gd name="T11" fmla="*/ 1 h 14"/>
                  <a:gd name="T12" fmla="*/ 8 w 21"/>
                  <a:gd name="T13" fmla="*/ 1 h 14"/>
                  <a:gd name="T14" fmla="*/ 0 w 21"/>
                  <a:gd name="T15" fmla="*/ 4 h 1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 h="14">
                    <a:moveTo>
                      <a:pt x="0" y="3"/>
                    </a:moveTo>
                    <a:cubicBezTo>
                      <a:pt x="1" y="6"/>
                      <a:pt x="3" y="6"/>
                      <a:pt x="5" y="6"/>
                    </a:cubicBezTo>
                    <a:cubicBezTo>
                      <a:pt x="8" y="6"/>
                      <a:pt x="10" y="9"/>
                      <a:pt x="11" y="11"/>
                    </a:cubicBezTo>
                    <a:cubicBezTo>
                      <a:pt x="14" y="14"/>
                      <a:pt x="21" y="11"/>
                      <a:pt x="18" y="7"/>
                    </a:cubicBezTo>
                    <a:cubicBezTo>
                      <a:pt x="17" y="6"/>
                      <a:pt x="16" y="5"/>
                      <a:pt x="14" y="5"/>
                    </a:cubicBezTo>
                    <a:cubicBezTo>
                      <a:pt x="11" y="1"/>
                      <a:pt x="11" y="1"/>
                      <a:pt x="11" y="1"/>
                    </a:cubicBezTo>
                    <a:cubicBezTo>
                      <a:pt x="6" y="1"/>
                      <a:pt x="6" y="1"/>
                      <a:pt x="6" y="1"/>
                    </a:cubicBezTo>
                    <a:cubicBezTo>
                      <a:pt x="4" y="2"/>
                      <a:pt x="1" y="0"/>
                      <a:pt x="0" y="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88" name="Freeform 3621"/>
              <p:cNvSpPr>
                <a:spLocks/>
              </p:cNvSpPr>
              <p:nvPr/>
            </p:nvSpPr>
            <p:spPr bwMode="auto">
              <a:xfrm>
                <a:off x="4389" y="2802"/>
                <a:ext cx="4" cy="4"/>
              </a:xfrm>
              <a:custGeom>
                <a:avLst/>
                <a:gdLst>
                  <a:gd name="T0" fmla="*/ 1 w 3"/>
                  <a:gd name="T1" fmla="*/ 0 h 3"/>
                  <a:gd name="T2" fmla="*/ 1 w 3"/>
                  <a:gd name="T3" fmla="*/ 4 h 3"/>
                  <a:gd name="T4" fmla="*/ 1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1" y="0"/>
                    </a:moveTo>
                    <a:cubicBezTo>
                      <a:pt x="0" y="1"/>
                      <a:pt x="0" y="2"/>
                      <a:pt x="1" y="3"/>
                    </a:cubicBezTo>
                    <a:cubicBezTo>
                      <a:pt x="1" y="2"/>
                      <a:pt x="3"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89" name="Freeform 3622"/>
              <p:cNvSpPr>
                <a:spLocks/>
              </p:cNvSpPr>
              <p:nvPr/>
            </p:nvSpPr>
            <p:spPr bwMode="auto">
              <a:xfrm>
                <a:off x="4391" y="2805"/>
                <a:ext cx="3" cy="4"/>
              </a:xfrm>
              <a:custGeom>
                <a:avLst/>
                <a:gdLst>
                  <a:gd name="T0" fmla="*/ 2 w 2"/>
                  <a:gd name="T1" fmla="*/ 0 h 3"/>
                  <a:gd name="T2" fmla="*/ 0 w 2"/>
                  <a:gd name="T3" fmla="*/ 3 h 3"/>
                  <a:gd name="T4" fmla="*/ 3 w 2"/>
                  <a:gd name="T5" fmla="*/ 0 h 3"/>
                  <a:gd name="T6" fmla="*/ 2 w 2"/>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3">
                    <a:moveTo>
                      <a:pt x="1" y="0"/>
                    </a:moveTo>
                    <a:cubicBezTo>
                      <a:pt x="1" y="1"/>
                      <a:pt x="1" y="2"/>
                      <a:pt x="0" y="2"/>
                    </a:cubicBezTo>
                    <a:cubicBezTo>
                      <a:pt x="2" y="3"/>
                      <a:pt x="2" y="1"/>
                      <a:pt x="2"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90" name="Freeform 3623"/>
              <p:cNvSpPr>
                <a:spLocks/>
              </p:cNvSpPr>
              <p:nvPr/>
            </p:nvSpPr>
            <p:spPr bwMode="auto">
              <a:xfrm>
                <a:off x="4395" y="2794"/>
                <a:ext cx="45" cy="17"/>
              </a:xfrm>
              <a:custGeom>
                <a:avLst/>
                <a:gdLst>
                  <a:gd name="T0" fmla="*/ 1 w 34"/>
                  <a:gd name="T1" fmla="*/ 14 h 13"/>
                  <a:gd name="T2" fmla="*/ 8 w 34"/>
                  <a:gd name="T3" fmla="*/ 14 h 13"/>
                  <a:gd name="T4" fmla="*/ 13 w 34"/>
                  <a:gd name="T5" fmla="*/ 14 h 13"/>
                  <a:gd name="T6" fmla="*/ 17 w 34"/>
                  <a:gd name="T7" fmla="*/ 16 h 13"/>
                  <a:gd name="T8" fmla="*/ 21 w 34"/>
                  <a:gd name="T9" fmla="*/ 13 h 13"/>
                  <a:gd name="T10" fmla="*/ 30 w 34"/>
                  <a:gd name="T11" fmla="*/ 13 h 13"/>
                  <a:gd name="T12" fmla="*/ 41 w 34"/>
                  <a:gd name="T13" fmla="*/ 8 h 13"/>
                  <a:gd name="T14" fmla="*/ 45 w 34"/>
                  <a:gd name="T15" fmla="*/ 7 h 13"/>
                  <a:gd name="T16" fmla="*/ 41 w 34"/>
                  <a:gd name="T17" fmla="*/ 5 h 13"/>
                  <a:gd name="T18" fmla="*/ 44 w 34"/>
                  <a:gd name="T19" fmla="*/ 4 h 13"/>
                  <a:gd name="T20" fmla="*/ 37 w 34"/>
                  <a:gd name="T21" fmla="*/ 9 h 13"/>
                  <a:gd name="T22" fmla="*/ 30 w 34"/>
                  <a:gd name="T23" fmla="*/ 9 h 13"/>
                  <a:gd name="T24" fmla="*/ 25 w 34"/>
                  <a:gd name="T25" fmla="*/ 9 h 13"/>
                  <a:gd name="T26" fmla="*/ 24 w 34"/>
                  <a:gd name="T27" fmla="*/ 10 h 13"/>
                  <a:gd name="T28" fmla="*/ 21 w 34"/>
                  <a:gd name="T29" fmla="*/ 9 h 13"/>
                  <a:gd name="T30" fmla="*/ 12 w 34"/>
                  <a:gd name="T31" fmla="*/ 5 h 13"/>
                  <a:gd name="T32" fmla="*/ 3 w 34"/>
                  <a:gd name="T33" fmla="*/ 8 h 13"/>
                  <a:gd name="T34" fmla="*/ 0 w 34"/>
                  <a:gd name="T35" fmla="*/ 12 h 13"/>
                  <a:gd name="T36" fmla="*/ 1 w 34"/>
                  <a:gd name="T37" fmla="*/ 14 h 1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4" h="13">
                    <a:moveTo>
                      <a:pt x="1" y="11"/>
                    </a:moveTo>
                    <a:cubicBezTo>
                      <a:pt x="2" y="10"/>
                      <a:pt x="5" y="11"/>
                      <a:pt x="6" y="11"/>
                    </a:cubicBezTo>
                    <a:cubicBezTo>
                      <a:pt x="7" y="10"/>
                      <a:pt x="9" y="11"/>
                      <a:pt x="10" y="11"/>
                    </a:cubicBezTo>
                    <a:cubicBezTo>
                      <a:pt x="11" y="11"/>
                      <a:pt x="12" y="13"/>
                      <a:pt x="13" y="12"/>
                    </a:cubicBezTo>
                    <a:cubicBezTo>
                      <a:pt x="14" y="11"/>
                      <a:pt x="16" y="12"/>
                      <a:pt x="16" y="10"/>
                    </a:cubicBezTo>
                    <a:cubicBezTo>
                      <a:pt x="19" y="12"/>
                      <a:pt x="20" y="11"/>
                      <a:pt x="23" y="10"/>
                    </a:cubicBezTo>
                    <a:cubicBezTo>
                      <a:pt x="25" y="9"/>
                      <a:pt x="32" y="10"/>
                      <a:pt x="31" y="6"/>
                    </a:cubicBezTo>
                    <a:cubicBezTo>
                      <a:pt x="33" y="6"/>
                      <a:pt x="33" y="5"/>
                      <a:pt x="34" y="5"/>
                    </a:cubicBezTo>
                    <a:cubicBezTo>
                      <a:pt x="33" y="3"/>
                      <a:pt x="32" y="0"/>
                      <a:pt x="31" y="4"/>
                    </a:cubicBezTo>
                    <a:cubicBezTo>
                      <a:pt x="32" y="3"/>
                      <a:pt x="32" y="3"/>
                      <a:pt x="33" y="3"/>
                    </a:cubicBezTo>
                    <a:cubicBezTo>
                      <a:pt x="32" y="5"/>
                      <a:pt x="29" y="5"/>
                      <a:pt x="28" y="7"/>
                    </a:cubicBezTo>
                    <a:cubicBezTo>
                      <a:pt x="27" y="9"/>
                      <a:pt x="25" y="8"/>
                      <a:pt x="23" y="7"/>
                    </a:cubicBezTo>
                    <a:cubicBezTo>
                      <a:pt x="22" y="5"/>
                      <a:pt x="21" y="7"/>
                      <a:pt x="19" y="7"/>
                    </a:cubicBezTo>
                    <a:cubicBezTo>
                      <a:pt x="19" y="7"/>
                      <a:pt x="19" y="7"/>
                      <a:pt x="18" y="8"/>
                    </a:cubicBezTo>
                    <a:cubicBezTo>
                      <a:pt x="17" y="8"/>
                      <a:pt x="16" y="7"/>
                      <a:pt x="16" y="7"/>
                    </a:cubicBezTo>
                    <a:cubicBezTo>
                      <a:pt x="14" y="5"/>
                      <a:pt x="11" y="5"/>
                      <a:pt x="9" y="4"/>
                    </a:cubicBezTo>
                    <a:cubicBezTo>
                      <a:pt x="6" y="3"/>
                      <a:pt x="5" y="5"/>
                      <a:pt x="2" y="6"/>
                    </a:cubicBezTo>
                    <a:cubicBezTo>
                      <a:pt x="1" y="7"/>
                      <a:pt x="0" y="7"/>
                      <a:pt x="0" y="9"/>
                    </a:cubicBezTo>
                    <a:cubicBezTo>
                      <a:pt x="0" y="9"/>
                      <a:pt x="0" y="12"/>
                      <a:pt x="1" y="1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91" name="Freeform 3624"/>
              <p:cNvSpPr>
                <a:spLocks/>
              </p:cNvSpPr>
              <p:nvPr/>
            </p:nvSpPr>
            <p:spPr bwMode="auto">
              <a:xfrm>
                <a:off x="4404" y="2760"/>
                <a:ext cx="3" cy="11"/>
              </a:xfrm>
              <a:custGeom>
                <a:avLst/>
                <a:gdLst>
                  <a:gd name="T0" fmla="*/ 3 w 2"/>
                  <a:gd name="T1" fmla="*/ 0 h 8"/>
                  <a:gd name="T2" fmla="*/ 2 w 2"/>
                  <a:gd name="T3" fmla="*/ 11 h 8"/>
                  <a:gd name="T4" fmla="*/ 3 w 2"/>
                  <a:gd name="T5" fmla="*/ 0 h 8"/>
                  <a:gd name="T6" fmla="*/ 0 60000 65536"/>
                  <a:gd name="T7" fmla="*/ 0 60000 65536"/>
                  <a:gd name="T8" fmla="*/ 0 60000 65536"/>
                </a:gdLst>
                <a:ahLst/>
                <a:cxnLst>
                  <a:cxn ang="T6">
                    <a:pos x="T0" y="T1"/>
                  </a:cxn>
                  <a:cxn ang="T7">
                    <a:pos x="T2" y="T3"/>
                  </a:cxn>
                  <a:cxn ang="T8">
                    <a:pos x="T4" y="T5"/>
                  </a:cxn>
                </a:cxnLst>
                <a:rect l="0" t="0" r="r" b="b"/>
                <a:pathLst>
                  <a:path w="2" h="8">
                    <a:moveTo>
                      <a:pt x="2" y="0"/>
                    </a:moveTo>
                    <a:cubicBezTo>
                      <a:pt x="0" y="1"/>
                      <a:pt x="1" y="7"/>
                      <a:pt x="1" y="8"/>
                    </a:cubicBezTo>
                    <a:cubicBezTo>
                      <a:pt x="2" y="6"/>
                      <a:pt x="2" y="3"/>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92" name="Freeform 3625"/>
              <p:cNvSpPr>
                <a:spLocks/>
              </p:cNvSpPr>
              <p:nvPr/>
            </p:nvSpPr>
            <p:spPr bwMode="auto">
              <a:xfrm>
                <a:off x="4407" y="2780"/>
                <a:ext cx="3" cy="2"/>
              </a:xfrm>
              <a:custGeom>
                <a:avLst/>
                <a:gdLst>
                  <a:gd name="T0" fmla="*/ 2 w 2"/>
                  <a:gd name="T1" fmla="*/ 0 h 2"/>
                  <a:gd name="T2" fmla="*/ 2 w 2"/>
                  <a:gd name="T3" fmla="*/ 2 h 2"/>
                  <a:gd name="T4" fmla="*/ 3 w 2"/>
                  <a:gd name="T5" fmla="*/ 1 h 2"/>
                  <a:gd name="T6" fmla="*/ 2 w 2"/>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0"/>
                    </a:moveTo>
                    <a:cubicBezTo>
                      <a:pt x="0" y="1"/>
                      <a:pt x="0" y="1"/>
                      <a:pt x="1" y="2"/>
                    </a:cubicBezTo>
                    <a:cubicBezTo>
                      <a:pt x="1" y="1"/>
                      <a:pt x="2" y="1"/>
                      <a:pt x="2"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93" name="Freeform 3626"/>
              <p:cNvSpPr>
                <a:spLocks/>
              </p:cNvSpPr>
              <p:nvPr/>
            </p:nvSpPr>
            <p:spPr bwMode="auto">
              <a:xfrm>
                <a:off x="4411" y="2784"/>
                <a:ext cx="3" cy="1"/>
              </a:xfrm>
              <a:custGeom>
                <a:avLst/>
                <a:gdLst>
                  <a:gd name="T0" fmla="*/ 0 w 2"/>
                  <a:gd name="T1" fmla="*/ 0 h 1"/>
                  <a:gd name="T2" fmla="*/ 3 w 2"/>
                  <a:gd name="T3" fmla="*/ 0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1"/>
                      <a:pt x="1" y="0"/>
                      <a:pt x="2" y="0"/>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94" name="Freeform 3627"/>
              <p:cNvSpPr>
                <a:spLocks/>
              </p:cNvSpPr>
              <p:nvPr/>
            </p:nvSpPr>
            <p:spPr bwMode="auto">
              <a:xfrm>
                <a:off x="4416" y="2837"/>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95" name="Freeform 3628"/>
              <p:cNvSpPr>
                <a:spLocks/>
              </p:cNvSpPr>
              <p:nvPr/>
            </p:nvSpPr>
            <p:spPr bwMode="auto">
              <a:xfrm>
                <a:off x="4416" y="2837"/>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96" name="Freeform 3629"/>
              <p:cNvSpPr>
                <a:spLocks/>
              </p:cNvSpPr>
              <p:nvPr/>
            </p:nvSpPr>
            <p:spPr bwMode="auto">
              <a:xfrm>
                <a:off x="4419" y="2833"/>
                <a:ext cx="4" cy="4"/>
              </a:xfrm>
              <a:custGeom>
                <a:avLst/>
                <a:gdLst>
                  <a:gd name="T0" fmla="*/ 0 w 3"/>
                  <a:gd name="T1" fmla="*/ 3 h 3"/>
                  <a:gd name="T2" fmla="*/ 0 w 3"/>
                  <a:gd name="T3" fmla="*/ 4 h 3"/>
                  <a:gd name="T4" fmla="*/ 3 w 3"/>
                  <a:gd name="T5" fmla="*/ 3 h 3"/>
                  <a:gd name="T6" fmla="*/ 4 w 3"/>
                  <a:gd name="T7" fmla="*/ 1 h 3"/>
                  <a:gd name="T8" fmla="*/ 0 w 3"/>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3">
                    <a:moveTo>
                      <a:pt x="0" y="2"/>
                    </a:moveTo>
                    <a:cubicBezTo>
                      <a:pt x="0" y="3"/>
                      <a:pt x="0" y="3"/>
                      <a:pt x="0" y="3"/>
                    </a:cubicBezTo>
                    <a:cubicBezTo>
                      <a:pt x="1" y="3"/>
                      <a:pt x="2" y="3"/>
                      <a:pt x="2" y="2"/>
                    </a:cubicBezTo>
                    <a:cubicBezTo>
                      <a:pt x="3" y="2"/>
                      <a:pt x="3" y="2"/>
                      <a:pt x="3" y="1"/>
                    </a:cubicBezTo>
                    <a:cubicBezTo>
                      <a:pt x="2" y="0"/>
                      <a:pt x="1" y="2"/>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97" name="Freeform 3630"/>
              <p:cNvSpPr>
                <a:spLocks/>
              </p:cNvSpPr>
              <p:nvPr/>
            </p:nvSpPr>
            <p:spPr bwMode="auto">
              <a:xfrm>
                <a:off x="4433" y="2835"/>
                <a:ext cx="10" cy="7"/>
              </a:xfrm>
              <a:custGeom>
                <a:avLst/>
                <a:gdLst>
                  <a:gd name="T0" fmla="*/ 1 w 7"/>
                  <a:gd name="T1" fmla="*/ 4 h 5"/>
                  <a:gd name="T2" fmla="*/ 1 w 7"/>
                  <a:gd name="T3" fmla="*/ 7 h 5"/>
                  <a:gd name="T4" fmla="*/ 10 w 7"/>
                  <a:gd name="T5" fmla="*/ 3 h 5"/>
                  <a:gd name="T6" fmla="*/ 9 w 7"/>
                  <a:gd name="T7" fmla="*/ 0 h 5"/>
                  <a:gd name="T8" fmla="*/ 1 w 7"/>
                  <a:gd name="T9" fmla="*/ 4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5">
                    <a:moveTo>
                      <a:pt x="1" y="3"/>
                    </a:moveTo>
                    <a:cubicBezTo>
                      <a:pt x="0" y="4"/>
                      <a:pt x="0" y="4"/>
                      <a:pt x="1" y="5"/>
                    </a:cubicBezTo>
                    <a:cubicBezTo>
                      <a:pt x="2" y="4"/>
                      <a:pt x="5" y="2"/>
                      <a:pt x="7" y="2"/>
                    </a:cubicBezTo>
                    <a:cubicBezTo>
                      <a:pt x="6" y="1"/>
                      <a:pt x="6" y="1"/>
                      <a:pt x="6" y="0"/>
                    </a:cubicBezTo>
                    <a:cubicBezTo>
                      <a:pt x="4" y="1"/>
                      <a:pt x="3"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98" name="Freeform 3631"/>
              <p:cNvSpPr>
                <a:spLocks/>
              </p:cNvSpPr>
              <p:nvPr/>
            </p:nvSpPr>
            <p:spPr bwMode="auto">
              <a:xfrm>
                <a:off x="4437" y="2802"/>
                <a:ext cx="3" cy="3"/>
              </a:xfrm>
              <a:custGeom>
                <a:avLst/>
                <a:gdLst>
                  <a:gd name="T0" fmla="*/ 0 w 2"/>
                  <a:gd name="T1" fmla="*/ 2 h 2"/>
                  <a:gd name="T2" fmla="*/ 2 w 2"/>
                  <a:gd name="T3" fmla="*/ 3 h 2"/>
                  <a:gd name="T4" fmla="*/ 3 w 2"/>
                  <a:gd name="T5" fmla="*/ 0 h 2"/>
                  <a:gd name="T6" fmla="*/ 0 w 2"/>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0" y="1"/>
                    </a:moveTo>
                    <a:cubicBezTo>
                      <a:pt x="1" y="2"/>
                      <a:pt x="1" y="2"/>
                      <a:pt x="1" y="2"/>
                    </a:cubicBezTo>
                    <a:cubicBezTo>
                      <a:pt x="1" y="1"/>
                      <a:pt x="2" y="1"/>
                      <a:pt x="2" y="0"/>
                    </a:cubicBezTo>
                    <a:cubicBezTo>
                      <a:pt x="2"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099" name="Freeform 3632"/>
              <p:cNvSpPr>
                <a:spLocks/>
              </p:cNvSpPr>
              <p:nvPr/>
            </p:nvSpPr>
            <p:spPr bwMode="auto">
              <a:xfrm>
                <a:off x="4440" y="2798"/>
                <a:ext cx="4" cy="4"/>
              </a:xfrm>
              <a:custGeom>
                <a:avLst/>
                <a:gdLst>
                  <a:gd name="T0" fmla="*/ 1 w 3"/>
                  <a:gd name="T1" fmla="*/ 1 h 3"/>
                  <a:gd name="T2" fmla="*/ 0 w 3"/>
                  <a:gd name="T3" fmla="*/ 4 h 3"/>
                  <a:gd name="T4" fmla="*/ 4 w 3"/>
                  <a:gd name="T5" fmla="*/ 3 h 3"/>
                  <a:gd name="T6" fmla="*/ 1 w 3"/>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1" y="1"/>
                    </a:moveTo>
                    <a:cubicBezTo>
                      <a:pt x="0" y="2"/>
                      <a:pt x="0" y="2"/>
                      <a:pt x="0" y="3"/>
                    </a:cubicBezTo>
                    <a:cubicBezTo>
                      <a:pt x="1" y="3"/>
                      <a:pt x="3" y="3"/>
                      <a:pt x="3" y="2"/>
                    </a:cubicBezTo>
                    <a:cubicBezTo>
                      <a:pt x="3" y="0"/>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00" name="Freeform 3633"/>
              <p:cNvSpPr>
                <a:spLocks/>
              </p:cNvSpPr>
              <p:nvPr/>
            </p:nvSpPr>
            <p:spPr bwMode="auto">
              <a:xfrm>
                <a:off x="4441" y="2830"/>
                <a:ext cx="3" cy="3"/>
              </a:xfrm>
              <a:custGeom>
                <a:avLst/>
                <a:gdLst>
                  <a:gd name="T0" fmla="*/ 2 w 2"/>
                  <a:gd name="T1" fmla="*/ 0 h 2"/>
                  <a:gd name="T2" fmla="*/ 0 w 2"/>
                  <a:gd name="T3" fmla="*/ 3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1" y="0"/>
                      <a:pt x="0" y="1"/>
                      <a:pt x="0" y="2"/>
                    </a:cubicBezTo>
                    <a:cubicBezTo>
                      <a:pt x="1" y="2"/>
                      <a:pt x="2"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01" name="Freeform 3634"/>
              <p:cNvSpPr>
                <a:spLocks/>
              </p:cNvSpPr>
              <p:nvPr/>
            </p:nvSpPr>
            <p:spPr bwMode="auto">
              <a:xfrm>
                <a:off x="4443" y="2797"/>
                <a:ext cx="10" cy="8"/>
              </a:xfrm>
              <a:custGeom>
                <a:avLst/>
                <a:gdLst>
                  <a:gd name="T0" fmla="*/ 3 w 8"/>
                  <a:gd name="T1" fmla="*/ 3 h 6"/>
                  <a:gd name="T2" fmla="*/ 4 w 8"/>
                  <a:gd name="T3" fmla="*/ 4 h 6"/>
                  <a:gd name="T4" fmla="*/ 0 w 8"/>
                  <a:gd name="T5" fmla="*/ 7 h 6"/>
                  <a:gd name="T6" fmla="*/ 4 w 8"/>
                  <a:gd name="T7" fmla="*/ 8 h 6"/>
                  <a:gd name="T8" fmla="*/ 10 w 8"/>
                  <a:gd name="T9" fmla="*/ 3 h 6"/>
                  <a:gd name="T10" fmla="*/ 4 w 8"/>
                  <a:gd name="T11" fmla="*/ 4 h 6"/>
                  <a:gd name="T12" fmla="*/ 3 w 8"/>
                  <a:gd name="T13" fmla="*/ 3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6">
                    <a:moveTo>
                      <a:pt x="2" y="2"/>
                    </a:moveTo>
                    <a:cubicBezTo>
                      <a:pt x="3" y="3"/>
                      <a:pt x="3" y="3"/>
                      <a:pt x="3" y="3"/>
                    </a:cubicBezTo>
                    <a:cubicBezTo>
                      <a:pt x="2" y="3"/>
                      <a:pt x="1" y="4"/>
                      <a:pt x="0" y="5"/>
                    </a:cubicBezTo>
                    <a:cubicBezTo>
                      <a:pt x="0" y="6"/>
                      <a:pt x="3" y="5"/>
                      <a:pt x="3" y="6"/>
                    </a:cubicBezTo>
                    <a:cubicBezTo>
                      <a:pt x="3" y="4"/>
                      <a:pt x="6" y="2"/>
                      <a:pt x="8" y="2"/>
                    </a:cubicBezTo>
                    <a:cubicBezTo>
                      <a:pt x="6" y="0"/>
                      <a:pt x="5" y="3"/>
                      <a:pt x="3" y="3"/>
                    </a:cubicBezTo>
                    <a:cubicBezTo>
                      <a:pt x="4" y="2"/>
                      <a:pt x="3"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02" name="Freeform 3635"/>
              <p:cNvSpPr>
                <a:spLocks/>
              </p:cNvSpPr>
              <p:nvPr/>
            </p:nvSpPr>
            <p:spPr bwMode="auto">
              <a:xfrm>
                <a:off x="4452" y="2798"/>
                <a:ext cx="7" cy="6"/>
              </a:xfrm>
              <a:custGeom>
                <a:avLst/>
                <a:gdLst>
                  <a:gd name="T0" fmla="*/ 1 w 5"/>
                  <a:gd name="T1" fmla="*/ 3 h 4"/>
                  <a:gd name="T2" fmla="*/ 0 w 5"/>
                  <a:gd name="T3" fmla="*/ 5 h 4"/>
                  <a:gd name="T4" fmla="*/ 3 w 5"/>
                  <a:gd name="T5" fmla="*/ 6 h 4"/>
                  <a:gd name="T6" fmla="*/ 6 w 5"/>
                  <a:gd name="T7" fmla="*/ 0 h 4"/>
                  <a:gd name="T8" fmla="*/ 1 w 5"/>
                  <a:gd name="T9" fmla="*/ 3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4">
                    <a:moveTo>
                      <a:pt x="1" y="2"/>
                    </a:moveTo>
                    <a:cubicBezTo>
                      <a:pt x="1" y="2"/>
                      <a:pt x="0" y="3"/>
                      <a:pt x="0" y="3"/>
                    </a:cubicBezTo>
                    <a:cubicBezTo>
                      <a:pt x="1" y="3"/>
                      <a:pt x="2" y="4"/>
                      <a:pt x="2" y="4"/>
                    </a:cubicBezTo>
                    <a:cubicBezTo>
                      <a:pt x="3" y="4"/>
                      <a:pt x="5" y="2"/>
                      <a:pt x="4" y="0"/>
                    </a:cubicBezTo>
                    <a:cubicBezTo>
                      <a:pt x="3" y="1"/>
                      <a:pt x="2"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03" name="Freeform 3636"/>
              <p:cNvSpPr>
                <a:spLocks/>
              </p:cNvSpPr>
              <p:nvPr/>
            </p:nvSpPr>
            <p:spPr bwMode="auto">
              <a:xfrm>
                <a:off x="4459" y="2797"/>
                <a:ext cx="11" cy="5"/>
              </a:xfrm>
              <a:custGeom>
                <a:avLst/>
                <a:gdLst>
                  <a:gd name="T0" fmla="*/ 1 w 9"/>
                  <a:gd name="T1" fmla="*/ 0 h 4"/>
                  <a:gd name="T2" fmla="*/ 2 w 9"/>
                  <a:gd name="T3" fmla="*/ 3 h 4"/>
                  <a:gd name="T4" fmla="*/ 0 w 9"/>
                  <a:gd name="T5" fmla="*/ 5 h 4"/>
                  <a:gd name="T6" fmla="*/ 9 w 9"/>
                  <a:gd name="T7" fmla="*/ 4 h 4"/>
                  <a:gd name="T8" fmla="*/ 9 w 9"/>
                  <a:gd name="T9" fmla="*/ 1 h 4"/>
                  <a:gd name="T10" fmla="*/ 6 w 9"/>
                  <a:gd name="T11" fmla="*/ 1 h 4"/>
                  <a:gd name="T12" fmla="*/ 1 w 9"/>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4">
                    <a:moveTo>
                      <a:pt x="1" y="0"/>
                    </a:moveTo>
                    <a:cubicBezTo>
                      <a:pt x="1" y="1"/>
                      <a:pt x="0" y="3"/>
                      <a:pt x="2" y="2"/>
                    </a:cubicBezTo>
                    <a:cubicBezTo>
                      <a:pt x="1" y="2"/>
                      <a:pt x="0" y="3"/>
                      <a:pt x="0" y="4"/>
                    </a:cubicBezTo>
                    <a:cubicBezTo>
                      <a:pt x="2" y="4"/>
                      <a:pt x="5" y="4"/>
                      <a:pt x="7" y="3"/>
                    </a:cubicBezTo>
                    <a:cubicBezTo>
                      <a:pt x="9" y="3"/>
                      <a:pt x="8" y="1"/>
                      <a:pt x="7" y="1"/>
                    </a:cubicBezTo>
                    <a:cubicBezTo>
                      <a:pt x="6" y="1"/>
                      <a:pt x="5" y="1"/>
                      <a:pt x="5" y="1"/>
                    </a:cubicBezTo>
                    <a:cubicBezTo>
                      <a:pt x="3" y="1"/>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04" name="Freeform 3637"/>
              <p:cNvSpPr>
                <a:spLocks/>
              </p:cNvSpPr>
              <p:nvPr/>
            </p:nvSpPr>
            <p:spPr bwMode="auto">
              <a:xfrm>
                <a:off x="4474" y="2798"/>
                <a:ext cx="3" cy="2"/>
              </a:xfrm>
              <a:custGeom>
                <a:avLst/>
                <a:gdLst>
                  <a:gd name="T0" fmla="*/ 3 w 2"/>
                  <a:gd name="T1" fmla="*/ 0 h 1"/>
                  <a:gd name="T2" fmla="*/ 0 w 2"/>
                  <a:gd name="T3" fmla="*/ 2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1"/>
                      <a:pt x="0" y="1"/>
                    </a:cubicBezTo>
                    <a:cubicBezTo>
                      <a:pt x="1" y="1"/>
                      <a:pt x="2"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05" name="Freeform 3638"/>
              <p:cNvSpPr>
                <a:spLocks/>
              </p:cNvSpPr>
              <p:nvPr/>
            </p:nvSpPr>
            <p:spPr bwMode="auto">
              <a:xfrm>
                <a:off x="4478" y="2788"/>
                <a:ext cx="15" cy="8"/>
              </a:xfrm>
              <a:custGeom>
                <a:avLst/>
                <a:gdLst>
                  <a:gd name="T0" fmla="*/ 0 w 11"/>
                  <a:gd name="T1" fmla="*/ 8 h 6"/>
                  <a:gd name="T2" fmla="*/ 10 w 11"/>
                  <a:gd name="T3" fmla="*/ 7 h 6"/>
                  <a:gd name="T4" fmla="*/ 15 w 11"/>
                  <a:gd name="T5" fmla="*/ 4 h 6"/>
                  <a:gd name="T6" fmla="*/ 7 w 11"/>
                  <a:gd name="T7" fmla="*/ 3 h 6"/>
                  <a:gd name="T8" fmla="*/ 3 w 11"/>
                  <a:gd name="T9" fmla="*/ 3 h 6"/>
                  <a:gd name="T10" fmla="*/ 0 w 11"/>
                  <a:gd name="T11" fmla="*/ 8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6">
                    <a:moveTo>
                      <a:pt x="0" y="6"/>
                    </a:moveTo>
                    <a:cubicBezTo>
                      <a:pt x="2" y="4"/>
                      <a:pt x="4" y="5"/>
                      <a:pt x="7" y="5"/>
                    </a:cubicBezTo>
                    <a:cubicBezTo>
                      <a:pt x="8" y="5"/>
                      <a:pt x="9" y="3"/>
                      <a:pt x="11" y="3"/>
                    </a:cubicBezTo>
                    <a:cubicBezTo>
                      <a:pt x="9" y="0"/>
                      <a:pt x="8" y="1"/>
                      <a:pt x="5" y="2"/>
                    </a:cubicBezTo>
                    <a:cubicBezTo>
                      <a:pt x="4" y="3"/>
                      <a:pt x="3" y="2"/>
                      <a:pt x="2" y="2"/>
                    </a:cubicBezTo>
                    <a:cubicBezTo>
                      <a:pt x="1" y="3"/>
                      <a:pt x="0" y="5"/>
                      <a:pt x="0"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06" name="Freeform 3639"/>
              <p:cNvSpPr>
                <a:spLocks/>
              </p:cNvSpPr>
              <p:nvPr/>
            </p:nvSpPr>
            <p:spPr bwMode="auto">
              <a:xfrm>
                <a:off x="4501" y="2788"/>
                <a:ext cx="2" cy="2"/>
              </a:xfrm>
              <a:custGeom>
                <a:avLst/>
                <a:gdLst>
                  <a:gd name="T0" fmla="*/ 1 w 2"/>
                  <a:gd name="T1" fmla="*/ 0 h 2"/>
                  <a:gd name="T2" fmla="*/ 0 w 2"/>
                  <a:gd name="T3" fmla="*/ 2 h 2"/>
                  <a:gd name="T4" fmla="*/ 1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0" y="0"/>
                      <a:pt x="0" y="1"/>
                      <a:pt x="0" y="2"/>
                    </a:cubicBezTo>
                    <a:cubicBezTo>
                      <a:pt x="1" y="1"/>
                      <a:pt x="2"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07" name="Freeform 3640"/>
              <p:cNvSpPr>
                <a:spLocks/>
              </p:cNvSpPr>
              <p:nvPr/>
            </p:nvSpPr>
            <p:spPr bwMode="auto">
              <a:xfrm>
                <a:off x="4505" y="2798"/>
                <a:ext cx="1" cy="2"/>
              </a:xfrm>
              <a:custGeom>
                <a:avLst/>
                <a:gdLst>
                  <a:gd name="T0" fmla="*/ 0 w 1"/>
                  <a:gd name="T1" fmla="*/ 0 h 1"/>
                  <a:gd name="T2" fmla="*/ 1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08" name="Freeform 3641"/>
              <p:cNvSpPr>
                <a:spLocks/>
              </p:cNvSpPr>
              <p:nvPr/>
            </p:nvSpPr>
            <p:spPr bwMode="auto">
              <a:xfrm>
                <a:off x="4506" y="2797"/>
                <a:ext cx="5" cy="3"/>
              </a:xfrm>
              <a:custGeom>
                <a:avLst/>
                <a:gdLst>
                  <a:gd name="T0" fmla="*/ 0 w 4"/>
                  <a:gd name="T1" fmla="*/ 0 h 2"/>
                  <a:gd name="T2" fmla="*/ 5 w 4"/>
                  <a:gd name="T3" fmla="*/ 0 h 2"/>
                  <a:gd name="T4" fmla="*/ 0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0" y="0"/>
                    </a:moveTo>
                    <a:cubicBezTo>
                      <a:pt x="0" y="2"/>
                      <a:pt x="3" y="2"/>
                      <a:pt x="4" y="0"/>
                    </a:cubicBezTo>
                    <a:cubicBezTo>
                      <a:pt x="3" y="1"/>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09" name="Freeform 3642"/>
              <p:cNvSpPr>
                <a:spLocks/>
              </p:cNvSpPr>
              <p:nvPr/>
            </p:nvSpPr>
            <p:spPr bwMode="auto">
              <a:xfrm>
                <a:off x="4511" y="2798"/>
                <a:ext cx="2" cy="2"/>
              </a:xfrm>
              <a:custGeom>
                <a:avLst/>
                <a:gdLst>
                  <a:gd name="T0" fmla="*/ 0 w 1"/>
                  <a:gd name="T1" fmla="*/ 0 h 1"/>
                  <a:gd name="T2" fmla="*/ 0 w 1"/>
                  <a:gd name="T3" fmla="*/ 2 h 1"/>
                  <a:gd name="T4" fmla="*/ 2 w 1"/>
                  <a:gd name="T5" fmla="*/ 0 h 1"/>
                  <a:gd name="T6" fmla="*/ 0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0"/>
                    </a:moveTo>
                    <a:cubicBezTo>
                      <a:pt x="0" y="1"/>
                      <a:pt x="0" y="1"/>
                      <a:pt x="0" y="1"/>
                    </a:cubicBez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10" name="Freeform 3643"/>
              <p:cNvSpPr>
                <a:spLocks/>
              </p:cNvSpPr>
              <p:nvPr/>
            </p:nvSpPr>
            <p:spPr bwMode="auto">
              <a:xfrm>
                <a:off x="4518" y="2781"/>
                <a:ext cx="3"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1" y="0"/>
                      <a:pt x="0" y="0"/>
                      <a:pt x="0" y="1"/>
                    </a:cubicBezTo>
                    <a:cubicBezTo>
                      <a:pt x="1" y="1"/>
                      <a:pt x="2"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11" name="Freeform 3644"/>
              <p:cNvSpPr>
                <a:spLocks/>
              </p:cNvSpPr>
              <p:nvPr/>
            </p:nvSpPr>
            <p:spPr bwMode="auto">
              <a:xfrm>
                <a:off x="4522" y="2798"/>
                <a:ext cx="1" cy="2"/>
              </a:xfrm>
              <a:custGeom>
                <a:avLst/>
                <a:gdLst>
                  <a:gd name="T0" fmla="*/ 0 w 1"/>
                  <a:gd name="T1" fmla="*/ 0 h 1"/>
                  <a:gd name="T2" fmla="*/ 1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12" name="Freeform 3645"/>
              <p:cNvSpPr>
                <a:spLocks/>
              </p:cNvSpPr>
              <p:nvPr/>
            </p:nvSpPr>
            <p:spPr bwMode="auto">
              <a:xfrm>
                <a:off x="4531" y="2792"/>
                <a:ext cx="5" cy="4"/>
              </a:xfrm>
              <a:custGeom>
                <a:avLst/>
                <a:gdLst>
                  <a:gd name="T0" fmla="*/ 1 w 4"/>
                  <a:gd name="T1" fmla="*/ 0 h 3"/>
                  <a:gd name="T2" fmla="*/ 3 w 4"/>
                  <a:gd name="T3" fmla="*/ 4 h 3"/>
                  <a:gd name="T4" fmla="*/ 1 w 4"/>
                  <a:gd name="T5" fmla="*/ 0 h 3"/>
                  <a:gd name="T6" fmla="*/ 0 60000 65536"/>
                  <a:gd name="T7" fmla="*/ 0 60000 65536"/>
                  <a:gd name="T8" fmla="*/ 0 60000 65536"/>
                </a:gdLst>
                <a:ahLst/>
                <a:cxnLst>
                  <a:cxn ang="T6">
                    <a:pos x="T0" y="T1"/>
                  </a:cxn>
                  <a:cxn ang="T7">
                    <a:pos x="T2" y="T3"/>
                  </a:cxn>
                  <a:cxn ang="T8">
                    <a:pos x="T4" y="T5"/>
                  </a:cxn>
                </a:cxnLst>
                <a:rect l="0" t="0" r="r" b="b"/>
                <a:pathLst>
                  <a:path w="4" h="3">
                    <a:moveTo>
                      <a:pt x="1" y="0"/>
                    </a:moveTo>
                    <a:cubicBezTo>
                      <a:pt x="0" y="1"/>
                      <a:pt x="1" y="3"/>
                      <a:pt x="2" y="3"/>
                    </a:cubicBezTo>
                    <a:cubicBezTo>
                      <a:pt x="4" y="3"/>
                      <a:pt x="3"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13" name="Freeform 3646"/>
              <p:cNvSpPr>
                <a:spLocks/>
              </p:cNvSpPr>
              <p:nvPr/>
            </p:nvSpPr>
            <p:spPr bwMode="auto">
              <a:xfrm>
                <a:off x="4548" y="2797"/>
                <a:ext cx="6" cy="4"/>
              </a:xfrm>
              <a:custGeom>
                <a:avLst/>
                <a:gdLst>
                  <a:gd name="T0" fmla="*/ 0 w 4"/>
                  <a:gd name="T1" fmla="*/ 4 h 3"/>
                  <a:gd name="T2" fmla="*/ 6 w 4"/>
                  <a:gd name="T3" fmla="*/ 0 h 3"/>
                  <a:gd name="T4" fmla="*/ 0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0" y="3"/>
                    </a:moveTo>
                    <a:cubicBezTo>
                      <a:pt x="1" y="2"/>
                      <a:pt x="3" y="1"/>
                      <a:pt x="4" y="0"/>
                    </a:cubicBezTo>
                    <a:cubicBezTo>
                      <a:pt x="2" y="1"/>
                      <a:pt x="1" y="1"/>
                      <a:pt x="0" y="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14" name="Freeform 3647"/>
              <p:cNvSpPr>
                <a:spLocks/>
              </p:cNvSpPr>
              <p:nvPr/>
            </p:nvSpPr>
            <p:spPr bwMode="auto">
              <a:xfrm>
                <a:off x="4550" y="2788"/>
                <a:ext cx="1" cy="1"/>
              </a:xfrm>
              <a:custGeom>
                <a:avLst/>
                <a:gdLst>
                  <a:gd name="T0" fmla="*/ 0 w 1"/>
                  <a:gd name="T1" fmla="*/ 0 h 1"/>
                  <a:gd name="T2" fmla="*/ 1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1" y="1"/>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15" name="Freeform 3648"/>
              <p:cNvSpPr>
                <a:spLocks/>
              </p:cNvSpPr>
              <p:nvPr/>
            </p:nvSpPr>
            <p:spPr bwMode="auto">
              <a:xfrm>
                <a:off x="4552" y="2786"/>
                <a:ext cx="2" cy="2"/>
              </a:xfrm>
              <a:custGeom>
                <a:avLst/>
                <a:gdLst>
                  <a:gd name="T0" fmla="*/ 0 w 1"/>
                  <a:gd name="T1" fmla="*/ 0 h 1"/>
                  <a:gd name="T2" fmla="*/ 0 w 1"/>
                  <a:gd name="T3" fmla="*/ 2 h 1"/>
                  <a:gd name="T4" fmla="*/ 2 w 1"/>
                  <a:gd name="T5" fmla="*/ 0 h 1"/>
                  <a:gd name="T6" fmla="*/ 0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0"/>
                    </a:moveTo>
                    <a:cubicBezTo>
                      <a:pt x="0" y="1"/>
                      <a:pt x="0" y="1"/>
                      <a:pt x="0" y="1"/>
                    </a:cubicBezTo>
                    <a:cubicBezTo>
                      <a:pt x="1" y="1"/>
                      <a:pt x="1" y="1"/>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16" name="Freeform 3649"/>
              <p:cNvSpPr>
                <a:spLocks/>
              </p:cNvSpPr>
              <p:nvPr/>
            </p:nvSpPr>
            <p:spPr bwMode="auto">
              <a:xfrm>
                <a:off x="4551" y="2781"/>
                <a:ext cx="12" cy="19"/>
              </a:xfrm>
              <a:custGeom>
                <a:avLst/>
                <a:gdLst>
                  <a:gd name="T0" fmla="*/ 11 w 9"/>
                  <a:gd name="T1" fmla="*/ 0 h 14"/>
                  <a:gd name="T2" fmla="*/ 4 w 9"/>
                  <a:gd name="T3" fmla="*/ 10 h 14"/>
                  <a:gd name="T4" fmla="*/ 5 w 9"/>
                  <a:gd name="T5" fmla="*/ 14 h 14"/>
                  <a:gd name="T6" fmla="*/ 9 w 9"/>
                  <a:gd name="T7" fmla="*/ 8 h 14"/>
                  <a:gd name="T8" fmla="*/ 12 w 9"/>
                  <a:gd name="T9" fmla="*/ 1 h 14"/>
                  <a:gd name="T10" fmla="*/ 11 w 9"/>
                  <a:gd name="T11" fmla="*/ 0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4">
                    <a:moveTo>
                      <a:pt x="8" y="0"/>
                    </a:moveTo>
                    <a:cubicBezTo>
                      <a:pt x="6" y="0"/>
                      <a:pt x="2" y="6"/>
                      <a:pt x="3" y="7"/>
                    </a:cubicBezTo>
                    <a:cubicBezTo>
                      <a:pt x="0" y="6"/>
                      <a:pt x="2" y="14"/>
                      <a:pt x="4" y="10"/>
                    </a:cubicBezTo>
                    <a:cubicBezTo>
                      <a:pt x="5" y="9"/>
                      <a:pt x="6" y="8"/>
                      <a:pt x="7" y="6"/>
                    </a:cubicBezTo>
                    <a:cubicBezTo>
                      <a:pt x="8" y="5"/>
                      <a:pt x="7" y="2"/>
                      <a:pt x="9" y="1"/>
                    </a:cubicBezTo>
                    <a:cubicBezTo>
                      <a:pt x="9" y="1"/>
                      <a:pt x="8" y="1"/>
                      <a:pt x="8" y="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17" name="Freeform 3650"/>
              <p:cNvSpPr>
                <a:spLocks/>
              </p:cNvSpPr>
              <p:nvPr/>
            </p:nvSpPr>
            <p:spPr bwMode="auto">
              <a:xfrm>
                <a:off x="4563" y="2781"/>
                <a:ext cx="2" cy="3"/>
              </a:xfrm>
              <a:custGeom>
                <a:avLst/>
                <a:gdLst>
                  <a:gd name="T0" fmla="*/ 0 w 2"/>
                  <a:gd name="T1" fmla="*/ 0 h 2"/>
                  <a:gd name="T2" fmla="*/ 2 w 2"/>
                  <a:gd name="T3" fmla="*/ 3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1" y="1"/>
                      <a:pt x="2" y="1"/>
                      <a:pt x="2" y="2"/>
                    </a:cubicBezTo>
                    <a:cubicBezTo>
                      <a:pt x="2"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18" name="Freeform 3651"/>
              <p:cNvSpPr>
                <a:spLocks/>
              </p:cNvSpPr>
              <p:nvPr/>
            </p:nvSpPr>
            <p:spPr bwMode="auto">
              <a:xfrm>
                <a:off x="4576" y="2759"/>
                <a:ext cx="4" cy="4"/>
              </a:xfrm>
              <a:custGeom>
                <a:avLst/>
                <a:gdLst>
                  <a:gd name="T0" fmla="*/ 3 w 3"/>
                  <a:gd name="T1" fmla="*/ 0 h 3"/>
                  <a:gd name="T2" fmla="*/ 1 w 3"/>
                  <a:gd name="T3" fmla="*/ 0 h 3"/>
                  <a:gd name="T4" fmla="*/ 1 w 3"/>
                  <a:gd name="T5" fmla="*/ 4 h 3"/>
                  <a:gd name="T6" fmla="*/ 3 w 3"/>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2" y="0"/>
                    </a:moveTo>
                    <a:cubicBezTo>
                      <a:pt x="1" y="0"/>
                      <a:pt x="1" y="0"/>
                      <a:pt x="1" y="0"/>
                    </a:cubicBezTo>
                    <a:cubicBezTo>
                      <a:pt x="1" y="0"/>
                      <a:pt x="0" y="3"/>
                      <a:pt x="1" y="3"/>
                    </a:cubicBezTo>
                    <a:cubicBezTo>
                      <a:pt x="3" y="3"/>
                      <a:pt x="2"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19" name="Freeform 3652"/>
              <p:cNvSpPr>
                <a:spLocks/>
              </p:cNvSpPr>
              <p:nvPr/>
            </p:nvSpPr>
            <p:spPr bwMode="auto">
              <a:xfrm>
                <a:off x="4577" y="2757"/>
                <a:ext cx="2" cy="2"/>
              </a:xfrm>
              <a:custGeom>
                <a:avLst/>
                <a:gdLst>
                  <a:gd name="T0" fmla="*/ 2 w 1"/>
                  <a:gd name="T1" fmla="*/ 0 h 1"/>
                  <a:gd name="T2" fmla="*/ 2 w 1"/>
                  <a:gd name="T3" fmla="*/ 2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20" name="Freeform 3653"/>
              <p:cNvSpPr>
                <a:spLocks/>
              </p:cNvSpPr>
              <p:nvPr/>
            </p:nvSpPr>
            <p:spPr bwMode="auto">
              <a:xfrm>
                <a:off x="4579" y="2753"/>
                <a:ext cx="6" cy="11"/>
              </a:xfrm>
              <a:custGeom>
                <a:avLst/>
                <a:gdLst>
                  <a:gd name="T0" fmla="*/ 0 w 5"/>
                  <a:gd name="T1" fmla="*/ 11 h 8"/>
                  <a:gd name="T2" fmla="*/ 6 w 5"/>
                  <a:gd name="T3" fmla="*/ 0 h 8"/>
                  <a:gd name="T4" fmla="*/ 4 w 5"/>
                  <a:gd name="T5" fmla="*/ 4 h 8"/>
                  <a:gd name="T6" fmla="*/ 0 w 5"/>
                  <a:gd name="T7" fmla="*/ 11 h 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8">
                    <a:moveTo>
                      <a:pt x="0" y="8"/>
                    </a:moveTo>
                    <a:cubicBezTo>
                      <a:pt x="2" y="7"/>
                      <a:pt x="4" y="2"/>
                      <a:pt x="5" y="0"/>
                    </a:cubicBezTo>
                    <a:cubicBezTo>
                      <a:pt x="3" y="0"/>
                      <a:pt x="3" y="2"/>
                      <a:pt x="3" y="3"/>
                    </a:cubicBezTo>
                    <a:cubicBezTo>
                      <a:pt x="2" y="5"/>
                      <a:pt x="1" y="6"/>
                      <a:pt x="0" y="8"/>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21" name="Freeform 3654"/>
              <p:cNvSpPr>
                <a:spLocks/>
              </p:cNvSpPr>
              <p:nvPr/>
            </p:nvSpPr>
            <p:spPr bwMode="auto">
              <a:xfrm>
                <a:off x="4594" y="2767"/>
                <a:ext cx="10" cy="13"/>
              </a:xfrm>
              <a:custGeom>
                <a:avLst/>
                <a:gdLst>
                  <a:gd name="T0" fmla="*/ 3 w 7"/>
                  <a:gd name="T1" fmla="*/ 0 h 10"/>
                  <a:gd name="T2" fmla="*/ 3 w 7"/>
                  <a:gd name="T3" fmla="*/ 5 h 10"/>
                  <a:gd name="T4" fmla="*/ 4 w 7"/>
                  <a:gd name="T5" fmla="*/ 10 h 10"/>
                  <a:gd name="T6" fmla="*/ 3 w 7"/>
                  <a:gd name="T7" fmla="*/ 0 h 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10">
                    <a:moveTo>
                      <a:pt x="2" y="0"/>
                    </a:moveTo>
                    <a:cubicBezTo>
                      <a:pt x="2" y="1"/>
                      <a:pt x="1" y="3"/>
                      <a:pt x="2" y="4"/>
                    </a:cubicBezTo>
                    <a:cubicBezTo>
                      <a:pt x="0" y="4"/>
                      <a:pt x="0" y="10"/>
                      <a:pt x="3" y="8"/>
                    </a:cubicBezTo>
                    <a:cubicBezTo>
                      <a:pt x="7" y="6"/>
                      <a:pt x="4" y="2"/>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22" name="Freeform 3655"/>
              <p:cNvSpPr>
                <a:spLocks/>
              </p:cNvSpPr>
              <p:nvPr/>
            </p:nvSpPr>
            <p:spPr bwMode="auto">
              <a:xfrm>
                <a:off x="4604" y="2773"/>
                <a:ext cx="1" cy="3"/>
              </a:xfrm>
              <a:custGeom>
                <a:avLst/>
                <a:gdLst>
                  <a:gd name="T0" fmla="*/ 1 w 1"/>
                  <a:gd name="T1" fmla="*/ 0 h 2"/>
                  <a:gd name="T2" fmla="*/ 0 w 1"/>
                  <a:gd name="T3" fmla="*/ 3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0"/>
                      <a:pt x="0" y="1"/>
                      <a:pt x="0" y="2"/>
                    </a:cubicBezTo>
                    <a:cubicBezTo>
                      <a:pt x="1"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23" name="Freeform 3656"/>
              <p:cNvSpPr>
                <a:spLocks/>
              </p:cNvSpPr>
              <p:nvPr/>
            </p:nvSpPr>
            <p:spPr bwMode="auto">
              <a:xfrm>
                <a:off x="4604" y="2771"/>
                <a:ext cx="1" cy="1"/>
              </a:xfrm>
              <a:custGeom>
                <a:avLst/>
                <a:gdLst>
                  <a:gd name="T0" fmla="*/ 1 w 1"/>
                  <a:gd name="T1" fmla="*/ 0 h 1"/>
                  <a:gd name="T2" fmla="*/ 1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0" y="1"/>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24" name="Freeform 3657"/>
              <p:cNvSpPr>
                <a:spLocks/>
              </p:cNvSpPr>
              <p:nvPr/>
            </p:nvSpPr>
            <p:spPr bwMode="auto">
              <a:xfrm>
                <a:off x="4605" y="2767"/>
                <a:ext cx="3" cy="4"/>
              </a:xfrm>
              <a:custGeom>
                <a:avLst/>
                <a:gdLst>
                  <a:gd name="T0" fmla="*/ 2 w 2"/>
                  <a:gd name="T1" fmla="*/ 4 h 3"/>
                  <a:gd name="T2" fmla="*/ 2 w 2"/>
                  <a:gd name="T3" fmla="*/ 4 h 3"/>
                  <a:gd name="T4" fmla="*/ 0 60000 65536"/>
                  <a:gd name="T5" fmla="*/ 0 60000 65536"/>
                </a:gdLst>
                <a:ahLst/>
                <a:cxnLst>
                  <a:cxn ang="T4">
                    <a:pos x="T0" y="T1"/>
                  </a:cxn>
                  <a:cxn ang="T5">
                    <a:pos x="T2" y="T3"/>
                  </a:cxn>
                </a:cxnLst>
                <a:rect l="0" t="0" r="r" b="b"/>
                <a:pathLst>
                  <a:path w="2" h="3">
                    <a:moveTo>
                      <a:pt x="1" y="3"/>
                    </a:moveTo>
                    <a:cubicBezTo>
                      <a:pt x="2" y="0"/>
                      <a:pt x="0"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25" name="Freeform 3658"/>
              <p:cNvSpPr>
                <a:spLocks/>
              </p:cNvSpPr>
              <p:nvPr/>
            </p:nvSpPr>
            <p:spPr bwMode="auto">
              <a:xfrm>
                <a:off x="4151" y="2752"/>
                <a:ext cx="4" cy="4"/>
              </a:xfrm>
              <a:custGeom>
                <a:avLst/>
                <a:gdLst>
                  <a:gd name="T0" fmla="*/ 3 w 3"/>
                  <a:gd name="T1" fmla="*/ 4 h 3"/>
                  <a:gd name="T2" fmla="*/ 0 w 3"/>
                  <a:gd name="T3" fmla="*/ 1 h 3"/>
                  <a:gd name="T4" fmla="*/ 3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2" y="3"/>
                    </a:moveTo>
                    <a:cubicBezTo>
                      <a:pt x="3" y="1"/>
                      <a:pt x="1" y="0"/>
                      <a:pt x="0" y="1"/>
                    </a:cubicBezTo>
                    <a:cubicBezTo>
                      <a:pt x="1" y="2"/>
                      <a:pt x="1" y="3"/>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26" name="Freeform 3659"/>
              <p:cNvSpPr>
                <a:spLocks/>
              </p:cNvSpPr>
              <p:nvPr/>
            </p:nvSpPr>
            <p:spPr bwMode="auto">
              <a:xfrm>
                <a:off x="4054" y="2575"/>
                <a:ext cx="4" cy="3"/>
              </a:xfrm>
              <a:custGeom>
                <a:avLst/>
                <a:gdLst>
                  <a:gd name="T0" fmla="*/ 1 w 3"/>
                  <a:gd name="T1" fmla="*/ 2 h 2"/>
                  <a:gd name="T2" fmla="*/ 0 w 3"/>
                  <a:gd name="T3" fmla="*/ 0 h 2"/>
                  <a:gd name="T4" fmla="*/ 1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1" y="1"/>
                    </a:moveTo>
                    <a:cubicBezTo>
                      <a:pt x="3" y="2"/>
                      <a:pt x="2"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27" name="Freeform 3660"/>
              <p:cNvSpPr>
                <a:spLocks/>
              </p:cNvSpPr>
              <p:nvPr/>
            </p:nvSpPr>
            <p:spPr bwMode="auto">
              <a:xfrm>
                <a:off x="4047" y="2578"/>
                <a:ext cx="161" cy="186"/>
              </a:xfrm>
              <a:custGeom>
                <a:avLst/>
                <a:gdLst>
                  <a:gd name="T0" fmla="*/ 36 w 122"/>
                  <a:gd name="T1" fmla="*/ 9 h 141"/>
                  <a:gd name="T2" fmla="*/ 24 w 122"/>
                  <a:gd name="T3" fmla="*/ 8 h 141"/>
                  <a:gd name="T4" fmla="*/ 9 w 122"/>
                  <a:gd name="T5" fmla="*/ 1 h 141"/>
                  <a:gd name="T6" fmla="*/ 29 w 122"/>
                  <a:gd name="T7" fmla="*/ 32 h 141"/>
                  <a:gd name="T8" fmla="*/ 41 w 122"/>
                  <a:gd name="T9" fmla="*/ 45 h 141"/>
                  <a:gd name="T10" fmla="*/ 49 w 122"/>
                  <a:gd name="T11" fmla="*/ 57 h 141"/>
                  <a:gd name="T12" fmla="*/ 58 w 122"/>
                  <a:gd name="T13" fmla="*/ 63 h 141"/>
                  <a:gd name="T14" fmla="*/ 62 w 122"/>
                  <a:gd name="T15" fmla="*/ 77 h 141"/>
                  <a:gd name="T16" fmla="*/ 67 w 122"/>
                  <a:gd name="T17" fmla="*/ 88 h 141"/>
                  <a:gd name="T18" fmla="*/ 82 w 122"/>
                  <a:gd name="T19" fmla="*/ 107 h 141"/>
                  <a:gd name="T20" fmla="*/ 83 w 122"/>
                  <a:gd name="T21" fmla="*/ 112 h 141"/>
                  <a:gd name="T22" fmla="*/ 90 w 122"/>
                  <a:gd name="T23" fmla="*/ 131 h 141"/>
                  <a:gd name="T24" fmla="*/ 99 w 122"/>
                  <a:gd name="T25" fmla="*/ 144 h 141"/>
                  <a:gd name="T26" fmla="*/ 110 w 122"/>
                  <a:gd name="T27" fmla="*/ 156 h 141"/>
                  <a:gd name="T28" fmla="*/ 124 w 122"/>
                  <a:gd name="T29" fmla="*/ 169 h 141"/>
                  <a:gd name="T30" fmla="*/ 132 w 122"/>
                  <a:gd name="T31" fmla="*/ 177 h 141"/>
                  <a:gd name="T32" fmla="*/ 135 w 122"/>
                  <a:gd name="T33" fmla="*/ 181 h 141"/>
                  <a:gd name="T34" fmla="*/ 137 w 122"/>
                  <a:gd name="T35" fmla="*/ 178 h 141"/>
                  <a:gd name="T36" fmla="*/ 148 w 122"/>
                  <a:gd name="T37" fmla="*/ 177 h 141"/>
                  <a:gd name="T38" fmla="*/ 156 w 122"/>
                  <a:gd name="T39" fmla="*/ 177 h 141"/>
                  <a:gd name="T40" fmla="*/ 157 w 122"/>
                  <a:gd name="T41" fmla="*/ 161 h 141"/>
                  <a:gd name="T42" fmla="*/ 158 w 122"/>
                  <a:gd name="T43" fmla="*/ 152 h 141"/>
                  <a:gd name="T44" fmla="*/ 158 w 122"/>
                  <a:gd name="T45" fmla="*/ 144 h 141"/>
                  <a:gd name="T46" fmla="*/ 157 w 122"/>
                  <a:gd name="T47" fmla="*/ 137 h 141"/>
                  <a:gd name="T48" fmla="*/ 145 w 122"/>
                  <a:gd name="T49" fmla="*/ 128 h 141"/>
                  <a:gd name="T50" fmla="*/ 140 w 122"/>
                  <a:gd name="T51" fmla="*/ 133 h 141"/>
                  <a:gd name="T52" fmla="*/ 144 w 122"/>
                  <a:gd name="T53" fmla="*/ 124 h 141"/>
                  <a:gd name="T54" fmla="*/ 140 w 122"/>
                  <a:gd name="T55" fmla="*/ 119 h 141"/>
                  <a:gd name="T56" fmla="*/ 129 w 122"/>
                  <a:gd name="T57" fmla="*/ 107 h 141"/>
                  <a:gd name="T58" fmla="*/ 123 w 122"/>
                  <a:gd name="T59" fmla="*/ 98 h 141"/>
                  <a:gd name="T60" fmla="*/ 123 w 122"/>
                  <a:gd name="T61" fmla="*/ 96 h 141"/>
                  <a:gd name="T62" fmla="*/ 123 w 122"/>
                  <a:gd name="T63" fmla="*/ 95 h 141"/>
                  <a:gd name="T64" fmla="*/ 129 w 122"/>
                  <a:gd name="T65" fmla="*/ 91 h 141"/>
                  <a:gd name="T66" fmla="*/ 120 w 122"/>
                  <a:gd name="T67" fmla="*/ 84 h 141"/>
                  <a:gd name="T68" fmla="*/ 115 w 122"/>
                  <a:gd name="T69" fmla="*/ 79 h 141"/>
                  <a:gd name="T70" fmla="*/ 108 w 122"/>
                  <a:gd name="T71" fmla="*/ 75 h 141"/>
                  <a:gd name="T72" fmla="*/ 100 w 122"/>
                  <a:gd name="T73" fmla="*/ 65 h 141"/>
                  <a:gd name="T74" fmla="*/ 94 w 122"/>
                  <a:gd name="T75" fmla="*/ 58 h 141"/>
                  <a:gd name="T76" fmla="*/ 90 w 122"/>
                  <a:gd name="T77" fmla="*/ 62 h 141"/>
                  <a:gd name="T78" fmla="*/ 83 w 122"/>
                  <a:gd name="T79" fmla="*/ 55 h 141"/>
                  <a:gd name="T80" fmla="*/ 78 w 122"/>
                  <a:gd name="T81" fmla="*/ 50 h 141"/>
                  <a:gd name="T82" fmla="*/ 74 w 122"/>
                  <a:gd name="T83" fmla="*/ 44 h 141"/>
                  <a:gd name="T84" fmla="*/ 62 w 122"/>
                  <a:gd name="T85" fmla="*/ 33 h 141"/>
                  <a:gd name="T86" fmla="*/ 57 w 122"/>
                  <a:gd name="T87" fmla="*/ 29 h 141"/>
                  <a:gd name="T88" fmla="*/ 50 w 122"/>
                  <a:gd name="T89" fmla="*/ 20 h 141"/>
                  <a:gd name="T90" fmla="*/ 40 w 122"/>
                  <a:gd name="T91" fmla="*/ 8 h 14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22" h="141">
                    <a:moveTo>
                      <a:pt x="30" y="6"/>
                    </a:moveTo>
                    <a:cubicBezTo>
                      <a:pt x="29" y="6"/>
                      <a:pt x="28" y="7"/>
                      <a:pt x="27" y="7"/>
                    </a:cubicBezTo>
                    <a:cubicBezTo>
                      <a:pt x="26" y="6"/>
                      <a:pt x="25" y="6"/>
                      <a:pt x="24" y="5"/>
                    </a:cubicBezTo>
                    <a:cubicBezTo>
                      <a:pt x="22" y="5"/>
                      <a:pt x="20" y="6"/>
                      <a:pt x="18" y="6"/>
                    </a:cubicBezTo>
                    <a:cubicBezTo>
                      <a:pt x="16" y="6"/>
                      <a:pt x="14" y="5"/>
                      <a:pt x="13" y="3"/>
                    </a:cubicBezTo>
                    <a:cubicBezTo>
                      <a:pt x="12" y="2"/>
                      <a:pt x="9" y="0"/>
                      <a:pt x="7" y="1"/>
                    </a:cubicBezTo>
                    <a:cubicBezTo>
                      <a:pt x="0" y="6"/>
                      <a:pt x="16" y="19"/>
                      <a:pt x="19" y="22"/>
                    </a:cubicBezTo>
                    <a:cubicBezTo>
                      <a:pt x="20" y="23"/>
                      <a:pt x="21" y="24"/>
                      <a:pt x="22" y="24"/>
                    </a:cubicBezTo>
                    <a:cubicBezTo>
                      <a:pt x="25" y="24"/>
                      <a:pt x="25" y="27"/>
                      <a:pt x="27" y="29"/>
                    </a:cubicBezTo>
                    <a:cubicBezTo>
                      <a:pt x="27" y="30"/>
                      <a:pt x="29" y="33"/>
                      <a:pt x="31" y="34"/>
                    </a:cubicBezTo>
                    <a:cubicBezTo>
                      <a:pt x="33" y="35"/>
                      <a:pt x="32" y="38"/>
                      <a:pt x="33" y="40"/>
                    </a:cubicBezTo>
                    <a:cubicBezTo>
                      <a:pt x="33" y="42"/>
                      <a:pt x="36" y="41"/>
                      <a:pt x="37" y="43"/>
                    </a:cubicBezTo>
                    <a:cubicBezTo>
                      <a:pt x="38" y="43"/>
                      <a:pt x="39" y="44"/>
                      <a:pt x="40" y="45"/>
                    </a:cubicBezTo>
                    <a:cubicBezTo>
                      <a:pt x="42" y="46"/>
                      <a:pt x="43" y="47"/>
                      <a:pt x="44" y="48"/>
                    </a:cubicBezTo>
                    <a:cubicBezTo>
                      <a:pt x="46" y="49"/>
                      <a:pt x="44" y="50"/>
                      <a:pt x="45" y="51"/>
                    </a:cubicBezTo>
                    <a:cubicBezTo>
                      <a:pt x="45" y="53"/>
                      <a:pt x="46" y="55"/>
                      <a:pt x="47" y="58"/>
                    </a:cubicBezTo>
                    <a:cubicBezTo>
                      <a:pt x="47" y="60"/>
                      <a:pt x="49" y="62"/>
                      <a:pt x="49" y="64"/>
                    </a:cubicBezTo>
                    <a:cubicBezTo>
                      <a:pt x="48" y="67"/>
                      <a:pt x="50" y="65"/>
                      <a:pt x="51" y="67"/>
                    </a:cubicBezTo>
                    <a:cubicBezTo>
                      <a:pt x="53" y="68"/>
                      <a:pt x="55" y="68"/>
                      <a:pt x="56" y="71"/>
                    </a:cubicBezTo>
                    <a:cubicBezTo>
                      <a:pt x="56" y="75"/>
                      <a:pt x="61" y="77"/>
                      <a:pt x="62" y="81"/>
                    </a:cubicBezTo>
                    <a:cubicBezTo>
                      <a:pt x="62" y="82"/>
                      <a:pt x="61" y="82"/>
                      <a:pt x="62" y="83"/>
                    </a:cubicBezTo>
                    <a:cubicBezTo>
                      <a:pt x="62" y="84"/>
                      <a:pt x="63" y="84"/>
                      <a:pt x="63" y="85"/>
                    </a:cubicBezTo>
                    <a:cubicBezTo>
                      <a:pt x="64" y="88"/>
                      <a:pt x="67" y="90"/>
                      <a:pt x="67" y="93"/>
                    </a:cubicBezTo>
                    <a:cubicBezTo>
                      <a:pt x="67" y="95"/>
                      <a:pt x="67" y="97"/>
                      <a:pt x="68" y="99"/>
                    </a:cubicBezTo>
                    <a:cubicBezTo>
                      <a:pt x="69" y="100"/>
                      <a:pt x="71" y="101"/>
                      <a:pt x="72" y="103"/>
                    </a:cubicBezTo>
                    <a:cubicBezTo>
                      <a:pt x="73" y="105"/>
                      <a:pt x="74" y="107"/>
                      <a:pt x="75" y="109"/>
                    </a:cubicBezTo>
                    <a:cubicBezTo>
                      <a:pt x="77" y="110"/>
                      <a:pt x="79" y="111"/>
                      <a:pt x="81" y="113"/>
                    </a:cubicBezTo>
                    <a:cubicBezTo>
                      <a:pt x="82" y="115"/>
                      <a:pt x="81" y="117"/>
                      <a:pt x="83" y="118"/>
                    </a:cubicBezTo>
                    <a:cubicBezTo>
                      <a:pt x="85" y="120"/>
                      <a:pt x="87" y="122"/>
                      <a:pt x="89" y="124"/>
                    </a:cubicBezTo>
                    <a:cubicBezTo>
                      <a:pt x="91" y="125"/>
                      <a:pt x="92" y="127"/>
                      <a:pt x="94" y="128"/>
                    </a:cubicBezTo>
                    <a:cubicBezTo>
                      <a:pt x="96" y="129"/>
                      <a:pt x="97" y="130"/>
                      <a:pt x="98" y="131"/>
                    </a:cubicBezTo>
                    <a:cubicBezTo>
                      <a:pt x="98" y="132"/>
                      <a:pt x="99" y="133"/>
                      <a:pt x="100" y="134"/>
                    </a:cubicBezTo>
                    <a:cubicBezTo>
                      <a:pt x="100" y="135"/>
                      <a:pt x="101" y="135"/>
                      <a:pt x="101" y="136"/>
                    </a:cubicBezTo>
                    <a:cubicBezTo>
                      <a:pt x="102" y="136"/>
                      <a:pt x="101" y="136"/>
                      <a:pt x="102" y="137"/>
                    </a:cubicBezTo>
                    <a:cubicBezTo>
                      <a:pt x="102" y="137"/>
                      <a:pt x="106" y="141"/>
                      <a:pt x="106" y="139"/>
                    </a:cubicBezTo>
                    <a:cubicBezTo>
                      <a:pt x="106" y="138"/>
                      <a:pt x="104" y="137"/>
                      <a:pt x="104" y="135"/>
                    </a:cubicBezTo>
                    <a:cubicBezTo>
                      <a:pt x="104" y="134"/>
                      <a:pt x="107" y="136"/>
                      <a:pt x="107" y="136"/>
                    </a:cubicBezTo>
                    <a:cubicBezTo>
                      <a:pt x="110" y="138"/>
                      <a:pt x="112" y="138"/>
                      <a:pt x="112" y="134"/>
                    </a:cubicBezTo>
                    <a:cubicBezTo>
                      <a:pt x="113" y="136"/>
                      <a:pt x="114" y="138"/>
                      <a:pt x="117" y="139"/>
                    </a:cubicBezTo>
                    <a:cubicBezTo>
                      <a:pt x="118" y="139"/>
                      <a:pt x="118" y="135"/>
                      <a:pt x="118" y="134"/>
                    </a:cubicBezTo>
                    <a:cubicBezTo>
                      <a:pt x="118" y="132"/>
                      <a:pt x="118" y="129"/>
                      <a:pt x="119" y="127"/>
                    </a:cubicBezTo>
                    <a:cubicBezTo>
                      <a:pt x="119" y="125"/>
                      <a:pt x="120" y="123"/>
                      <a:pt x="119" y="122"/>
                    </a:cubicBezTo>
                    <a:cubicBezTo>
                      <a:pt x="119" y="121"/>
                      <a:pt x="118" y="120"/>
                      <a:pt x="119" y="119"/>
                    </a:cubicBezTo>
                    <a:cubicBezTo>
                      <a:pt x="119" y="118"/>
                      <a:pt x="120" y="116"/>
                      <a:pt x="120" y="115"/>
                    </a:cubicBezTo>
                    <a:cubicBezTo>
                      <a:pt x="120" y="114"/>
                      <a:pt x="119" y="114"/>
                      <a:pt x="119" y="112"/>
                    </a:cubicBezTo>
                    <a:cubicBezTo>
                      <a:pt x="119" y="111"/>
                      <a:pt x="120" y="110"/>
                      <a:pt x="120" y="109"/>
                    </a:cubicBezTo>
                    <a:cubicBezTo>
                      <a:pt x="121" y="108"/>
                      <a:pt x="122" y="107"/>
                      <a:pt x="121" y="106"/>
                    </a:cubicBezTo>
                    <a:cubicBezTo>
                      <a:pt x="121" y="104"/>
                      <a:pt x="120" y="105"/>
                      <a:pt x="119" y="104"/>
                    </a:cubicBezTo>
                    <a:cubicBezTo>
                      <a:pt x="118" y="103"/>
                      <a:pt x="117" y="99"/>
                      <a:pt x="117" y="98"/>
                    </a:cubicBezTo>
                    <a:cubicBezTo>
                      <a:pt x="116" y="98"/>
                      <a:pt x="110" y="96"/>
                      <a:pt x="110" y="97"/>
                    </a:cubicBezTo>
                    <a:cubicBezTo>
                      <a:pt x="109" y="97"/>
                      <a:pt x="109" y="97"/>
                      <a:pt x="109" y="96"/>
                    </a:cubicBezTo>
                    <a:cubicBezTo>
                      <a:pt x="108" y="98"/>
                      <a:pt x="108" y="100"/>
                      <a:pt x="106" y="101"/>
                    </a:cubicBezTo>
                    <a:cubicBezTo>
                      <a:pt x="106" y="100"/>
                      <a:pt x="109" y="98"/>
                      <a:pt x="106" y="98"/>
                    </a:cubicBezTo>
                    <a:cubicBezTo>
                      <a:pt x="108" y="97"/>
                      <a:pt x="109" y="96"/>
                      <a:pt x="109" y="94"/>
                    </a:cubicBezTo>
                    <a:cubicBezTo>
                      <a:pt x="109" y="93"/>
                      <a:pt x="108" y="93"/>
                      <a:pt x="107" y="93"/>
                    </a:cubicBezTo>
                    <a:cubicBezTo>
                      <a:pt x="106" y="92"/>
                      <a:pt x="106" y="90"/>
                      <a:pt x="106" y="90"/>
                    </a:cubicBezTo>
                    <a:cubicBezTo>
                      <a:pt x="105" y="87"/>
                      <a:pt x="104" y="85"/>
                      <a:pt x="104" y="83"/>
                    </a:cubicBezTo>
                    <a:cubicBezTo>
                      <a:pt x="104" y="81"/>
                      <a:pt x="100" y="81"/>
                      <a:pt x="98" y="81"/>
                    </a:cubicBezTo>
                    <a:cubicBezTo>
                      <a:pt x="97" y="81"/>
                      <a:pt x="95" y="79"/>
                      <a:pt x="95" y="79"/>
                    </a:cubicBezTo>
                    <a:cubicBezTo>
                      <a:pt x="94" y="78"/>
                      <a:pt x="94" y="76"/>
                      <a:pt x="93" y="74"/>
                    </a:cubicBezTo>
                    <a:cubicBezTo>
                      <a:pt x="94" y="75"/>
                      <a:pt x="95" y="75"/>
                      <a:pt x="96" y="75"/>
                    </a:cubicBezTo>
                    <a:cubicBezTo>
                      <a:pt x="95" y="73"/>
                      <a:pt x="94" y="73"/>
                      <a:pt x="93" y="73"/>
                    </a:cubicBezTo>
                    <a:cubicBezTo>
                      <a:pt x="94" y="73"/>
                      <a:pt x="95" y="73"/>
                      <a:pt x="95" y="72"/>
                    </a:cubicBezTo>
                    <a:cubicBezTo>
                      <a:pt x="94" y="72"/>
                      <a:pt x="93" y="72"/>
                      <a:pt x="93" y="72"/>
                    </a:cubicBezTo>
                    <a:cubicBezTo>
                      <a:pt x="94" y="72"/>
                      <a:pt x="95" y="71"/>
                      <a:pt x="96" y="70"/>
                    </a:cubicBezTo>
                    <a:cubicBezTo>
                      <a:pt x="96" y="69"/>
                      <a:pt x="98" y="69"/>
                      <a:pt x="98" y="69"/>
                    </a:cubicBezTo>
                    <a:cubicBezTo>
                      <a:pt x="99" y="68"/>
                      <a:pt x="97" y="65"/>
                      <a:pt x="96" y="64"/>
                    </a:cubicBezTo>
                    <a:cubicBezTo>
                      <a:pt x="94" y="62"/>
                      <a:pt x="93" y="63"/>
                      <a:pt x="91" y="64"/>
                    </a:cubicBezTo>
                    <a:cubicBezTo>
                      <a:pt x="89" y="65"/>
                      <a:pt x="85" y="68"/>
                      <a:pt x="83" y="66"/>
                    </a:cubicBezTo>
                    <a:cubicBezTo>
                      <a:pt x="87" y="68"/>
                      <a:pt x="94" y="62"/>
                      <a:pt x="87" y="60"/>
                    </a:cubicBezTo>
                    <a:cubicBezTo>
                      <a:pt x="86" y="60"/>
                      <a:pt x="85" y="60"/>
                      <a:pt x="84" y="60"/>
                    </a:cubicBezTo>
                    <a:cubicBezTo>
                      <a:pt x="83" y="59"/>
                      <a:pt x="83" y="58"/>
                      <a:pt x="82" y="57"/>
                    </a:cubicBezTo>
                    <a:cubicBezTo>
                      <a:pt x="80" y="56"/>
                      <a:pt x="81" y="53"/>
                      <a:pt x="79" y="51"/>
                    </a:cubicBezTo>
                    <a:cubicBezTo>
                      <a:pt x="78" y="51"/>
                      <a:pt x="77" y="50"/>
                      <a:pt x="76" y="49"/>
                    </a:cubicBezTo>
                    <a:cubicBezTo>
                      <a:pt x="76" y="49"/>
                      <a:pt x="74" y="49"/>
                      <a:pt x="73" y="49"/>
                    </a:cubicBezTo>
                    <a:cubicBezTo>
                      <a:pt x="72" y="48"/>
                      <a:pt x="72" y="45"/>
                      <a:pt x="71" y="44"/>
                    </a:cubicBezTo>
                    <a:cubicBezTo>
                      <a:pt x="70" y="43"/>
                      <a:pt x="67" y="40"/>
                      <a:pt x="66" y="42"/>
                    </a:cubicBezTo>
                    <a:cubicBezTo>
                      <a:pt x="66" y="44"/>
                      <a:pt x="67" y="46"/>
                      <a:pt x="68" y="47"/>
                    </a:cubicBezTo>
                    <a:cubicBezTo>
                      <a:pt x="67" y="46"/>
                      <a:pt x="67" y="45"/>
                      <a:pt x="66" y="45"/>
                    </a:cubicBezTo>
                    <a:cubicBezTo>
                      <a:pt x="65" y="43"/>
                      <a:pt x="64" y="43"/>
                      <a:pt x="63" y="42"/>
                    </a:cubicBezTo>
                    <a:cubicBezTo>
                      <a:pt x="61" y="41"/>
                      <a:pt x="61" y="38"/>
                      <a:pt x="59" y="36"/>
                    </a:cubicBezTo>
                    <a:cubicBezTo>
                      <a:pt x="59" y="37"/>
                      <a:pt x="59" y="38"/>
                      <a:pt x="59" y="38"/>
                    </a:cubicBezTo>
                    <a:cubicBezTo>
                      <a:pt x="59" y="38"/>
                      <a:pt x="57" y="35"/>
                      <a:pt x="57" y="37"/>
                    </a:cubicBezTo>
                    <a:cubicBezTo>
                      <a:pt x="56" y="36"/>
                      <a:pt x="58" y="34"/>
                      <a:pt x="56" y="33"/>
                    </a:cubicBezTo>
                    <a:cubicBezTo>
                      <a:pt x="55" y="32"/>
                      <a:pt x="54" y="30"/>
                      <a:pt x="52" y="29"/>
                    </a:cubicBezTo>
                    <a:cubicBezTo>
                      <a:pt x="50" y="28"/>
                      <a:pt x="49" y="26"/>
                      <a:pt x="47" y="25"/>
                    </a:cubicBezTo>
                    <a:cubicBezTo>
                      <a:pt x="46" y="25"/>
                      <a:pt x="45" y="25"/>
                      <a:pt x="45" y="24"/>
                    </a:cubicBezTo>
                    <a:cubicBezTo>
                      <a:pt x="43" y="24"/>
                      <a:pt x="44" y="23"/>
                      <a:pt x="43" y="22"/>
                    </a:cubicBezTo>
                    <a:cubicBezTo>
                      <a:pt x="42" y="21"/>
                      <a:pt x="40" y="21"/>
                      <a:pt x="39" y="20"/>
                    </a:cubicBezTo>
                    <a:cubicBezTo>
                      <a:pt x="38" y="18"/>
                      <a:pt x="39" y="16"/>
                      <a:pt x="38" y="15"/>
                    </a:cubicBezTo>
                    <a:cubicBezTo>
                      <a:pt x="36" y="14"/>
                      <a:pt x="36" y="14"/>
                      <a:pt x="35" y="11"/>
                    </a:cubicBezTo>
                    <a:cubicBezTo>
                      <a:pt x="34" y="10"/>
                      <a:pt x="31" y="7"/>
                      <a:pt x="30" y="6"/>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28" name="Freeform 3661"/>
              <p:cNvSpPr>
                <a:spLocks/>
              </p:cNvSpPr>
              <p:nvPr/>
            </p:nvSpPr>
            <p:spPr bwMode="auto">
              <a:xfrm>
                <a:off x="4083" y="2645"/>
                <a:ext cx="11" cy="17"/>
              </a:xfrm>
              <a:custGeom>
                <a:avLst/>
                <a:gdLst>
                  <a:gd name="T0" fmla="*/ 7 w 9"/>
                  <a:gd name="T1" fmla="*/ 13 h 13"/>
                  <a:gd name="T2" fmla="*/ 10 w 9"/>
                  <a:gd name="T3" fmla="*/ 7 h 13"/>
                  <a:gd name="T4" fmla="*/ 5 w 9"/>
                  <a:gd name="T5" fmla="*/ 0 h 13"/>
                  <a:gd name="T6" fmla="*/ 0 w 9"/>
                  <a:gd name="T7" fmla="*/ 1 h 13"/>
                  <a:gd name="T8" fmla="*/ 4 w 9"/>
                  <a:gd name="T9" fmla="*/ 7 h 13"/>
                  <a:gd name="T10" fmla="*/ 6 w 9"/>
                  <a:gd name="T11" fmla="*/ 10 h 13"/>
                  <a:gd name="T12" fmla="*/ 7 w 9"/>
                  <a:gd name="T13" fmla="*/ 13 h 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3">
                    <a:moveTo>
                      <a:pt x="6" y="10"/>
                    </a:moveTo>
                    <a:cubicBezTo>
                      <a:pt x="8" y="13"/>
                      <a:pt x="9" y="6"/>
                      <a:pt x="8" y="5"/>
                    </a:cubicBezTo>
                    <a:cubicBezTo>
                      <a:pt x="7" y="4"/>
                      <a:pt x="5" y="1"/>
                      <a:pt x="4" y="0"/>
                    </a:cubicBezTo>
                    <a:cubicBezTo>
                      <a:pt x="2" y="0"/>
                      <a:pt x="2" y="1"/>
                      <a:pt x="0" y="1"/>
                    </a:cubicBezTo>
                    <a:cubicBezTo>
                      <a:pt x="0" y="2"/>
                      <a:pt x="2" y="4"/>
                      <a:pt x="3" y="5"/>
                    </a:cubicBezTo>
                    <a:cubicBezTo>
                      <a:pt x="3" y="6"/>
                      <a:pt x="5" y="7"/>
                      <a:pt x="5" y="8"/>
                    </a:cubicBezTo>
                    <a:cubicBezTo>
                      <a:pt x="6" y="9"/>
                      <a:pt x="6" y="10"/>
                      <a:pt x="6" y="1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29" name="Freeform 3662"/>
              <p:cNvSpPr>
                <a:spLocks/>
              </p:cNvSpPr>
              <p:nvPr/>
            </p:nvSpPr>
            <p:spPr bwMode="auto">
              <a:xfrm>
                <a:off x="4083" y="2633"/>
                <a:ext cx="2" cy="3"/>
              </a:xfrm>
              <a:custGeom>
                <a:avLst/>
                <a:gdLst>
                  <a:gd name="T0" fmla="*/ 2 w 2"/>
                  <a:gd name="T1" fmla="*/ 3 h 2"/>
                  <a:gd name="T2" fmla="*/ 0 w 2"/>
                  <a:gd name="T3" fmla="*/ 2 h 2"/>
                  <a:gd name="T4" fmla="*/ 2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1"/>
                      <a:pt x="2" y="0"/>
                      <a:pt x="0" y="1"/>
                    </a:cubicBezTo>
                    <a:cubicBezTo>
                      <a:pt x="1" y="1"/>
                      <a:pt x="2"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30" name="Freeform 3663"/>
              <p:cNvSpPr>
                <a:spLocks/>
              </p:cNvSpPr>
              <p:nvPr/>
            </p:nvSpPr>
            <p:spPr bwMode="auto">
              <a:xfrm>
                <a:off x="4100" y="2673"/>
                <a:ext cx="2" cy="5"/>
              </a:xfrm>
              <a:custGeom>
                <a:avLst/>
                <a:gdLst>
                  <a:gd name="T0" fmla="*/ 2 w 2"/>
                  <a:gd name="T1" fmla="*/ 3 h 4"/>
                  <a:gd name="T2" fmla="*/ 1 w 2"/>
                  <a:gd name="T3" fmla="*/ 0 h 4"/>
                  <a:gd name="T4" fmla="*/ 0 w 2"/>
                  <a:gd name="T5" fmla="*/ 4 h 4"/>
                  <a:gd name="T6" fmla="*/ 2 w 2"/>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4">
                    <a:moveTo>
                      <a:pt x="2" y="2"/>
                    </a:moveTo>
                    <a:cubicBezTo>
                      <a:pt x="2" y="2"/>
                      <a:pt x="2" y="1"/>
                      <a:pt x="1" y="0"/>
                    </a:cubicBezTo>
                    <a:cubicBezTo>
                      <a:pt x="1" y="1"/>
                      <a:pt x="0" y="2"/>
                      <a:pt x="0" y="3"/>
                    </a:cubicBezTo>
                    <a:cubicBezTo>
                      <a:pt x="0" y="4"/>
                      <a:pt x="2" y="4"/>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31" name="Freeform 3664"/>
              <p:cNvSpPr>
                <a:spLocks/>
              </p:cNvSpPr>
              <p:nvPr/>
            </p:nvSpPr>
            <p:spPr bwMode="auto">
              <a:xfrm>
                <a:off x="4100" y="2669"/>
                <a:ext cx="2" cy="5"/>
              </a:xfrm>
              <a:custGeom>
                <a:avLst/>
                <a:gdLst>
                  <a:gd name="T0" fmla="*/ 0 w 2"/>
                  <a:gd name="T1" fmla="*/ 0 h 4"/>
                  <a:gd name="T2" fmla="*/ 2 w 2"/>
                  <a:gd name="T3" fmla="*/ 5 h 4"/>
                  <a:gd name="T4" fmla="*/ 0 w 2"/>
                  <a:gd name="T5" fmla="*/ 0 h 4"/>
                  <a:gd name="T6" fmla="*/ 0 60000 65536"/>
                  <a:gd name="T7" fmla="*/ 0 60000 65536"/>
                  <a:gd name="T8" fmla="*/ 0 60000 65536"/>
                </a:gdLst>
                <a:ahLst/>
                <a:cxnLst>
                  <a:cxn ang="T6">
                    <a:pos x="T0" y="T1"/>
                  </a:cxn>
                  <a:cxn ang="T7">
                    <a:pos x="T2" y="T3"/>
                  </a:cxn>
                  <a:cxn ang="T8">
                    <a:pos x="T4" y="T5"/>
                  </a:cxn>
                </a:cxnLst>
                <a:rect l="0" t="0" r="r" b="b"/>
                <a:pathLst>
                  <a:path w="2" h="4">
                    <a:moveTo>
                      <a:pt x="0" y="0"/>
                    </a:moveTo>
                    <a:cubicBezTo>
                      <a:pt x="1" y="1"/>
                      <a:pt x="1" y="3"/>
                      <a:pt x="2" y="4"/>
                    </a:cubicBezTo>
                    <a:cubicBezTo>
                      <a:pt x="2" y="3"/>
                      <a:pt x="2"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32" name="Freeform 3665"/>
              <p:cNvSpPr>
                <a:spLocks/>
              </p:cNvSpPr>
              <p:nvPr/>
            </p:nvSpPr>
            <p:spPr bwMode="auto">
              <a:xfrm>
                <a:off x="4102" y="2642"/>
                <a:ext cx="2" cy="0"/>
              </a:xfrm>
              <a:custGeom>
                <a:avLst/>
                <a:gdLst>
                  <a:gd name="T0" fmla="*/ 2 w 1"/>
                  <a:gd name="T1" fmla="*/ 0 w 1"/>
                  <a:gd name="T2" fmla="*/ 2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0" y="0"/>
                      <a:pt x="0"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33" name="Freeform 3666"/>
              <p:cNvSpPr>
                <a:spLocks/>
              </p:cNvSpPr>
              <p:nvPr/>
            </p:nvSpPr>
            <p:spPr bwMode="auto">
              <a:xfrm>
                <a:off x="4102" y="2665"/>
                <a:ext cx="4" cy="3"/>
              </a:xfrm>
              <a:custGeom>
                <a:avLst/>
                <a:gdLst>
                  <a:gd name="T0" fmla="*/ 4 w 3"/>
                  <a:gd name="T1" fmla="*/ 3 h 2"/>
                  <a:gd name="T2" fmla="*/ 0 w 3"/>
                  <a:gd name="T3" fmla="*/ 2 h 2"/>
                  <a:gd name="T4" fmla="*/ 4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3" y="2"/>
                    </a:moveTo>
                    <a:cubicBezTo>
                      <a:pt x="3" y="0"/>
                      <a:pt x="1" y="1"/>
                      <a:pt x="0" y="1"/>
                    </a:cubicBezTo>
                    <a:cubicBezTo>
                      <a:pt x="1" y="2"/>
                      <a:pt x="2" y="2"/>
                      <a:pt x="3"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34" name="Freeform 3667"/>
              <p:cNvSpPr>
                <a:spLocks/>
              </p:cNvSpPr>
              <p:nvPr/>
            </p:nvSpPr>
            <p:spPr bwMode="auto">
              <a:xfrm>
                <a:off x="4104" y="2683"/>
                <a:ext cx="12" cy="14"/>
              </a:xfrm>
              <a:custGeom>
                <a:avLst/>
                <a:gdLst>
                  <a:gd name="T0" fmla="*/ 7 w 9"/>
                  <a:gd name="T1" fmla="*/ 14 h 10"/>
                  <a:gd name="T2" fmla="*/ 4 w 9"/>
                  <a:gd name="T3" fmla="*/ 0 h 10"/>
                  <a:gd name="T4" fmla="*/ 1 w 9"/>
                  <a:gd name="T5" fmla="*/ 1 h 10"/>
                  <a:gd name="T6" fmla="*/ 0 w 9"/>
                  <a:gd name="T7" fmla="*/ 7 h 10"/>
                  <a:gd name="T8" fmla="*/ 7 w 9"/>
                  <a:gd name="T9" fmla="*/ 14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0">
                    <a:moveTo>
                      <a:pt x="5" y="10"/>
                    </a:moveTo>
                    <a:cubicBezTo>
                      <a:pt x="9" y="10"/>
                      <a:pt x="3" y="2"/>
                      <a:pt x="3" y="0"/>
                    </a:cubicBezTo>
                    <a:cubicBezTo>
                      <a:pt x="2" y="0"/>
                      <a:pt x="1" y="0"/>
                      <a:pt x="1" y="1"/>
                    </a:cubicBezTo>
                    <a:cubicBezTo>
                      <a:pt x="0" y="2"/>
                      <a:pt x="0" y="4"/>
                      <a:pt x="0" y="5"/>
                    </a:cubicBezTo>
                    <a:cubicBezTo>
                      <a:pt x="2" y="7"/>
                      <a:pt x="3" y="10"/>
                      <a:pt x="5" y="1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35" name="Freeform 3668"/>
              <p:cNvSpPr>
                <a:spLocks/>
              </p:cNvSpPr>
              <p:nvPr/>
            </p:nvSpPr>
            <p:spPr bwMode="auto">
              <a:xfrm>
                <a:off x="4114" y="2699"/>
                <a:ext cx="7" cy="7"/>
              </a:xfrm>
              <a:custGeom>
                <a:avLst/>
                <a:gdLst>
                  <a:gd name="T0" fmla="*/ 7 w 5"/>
                  <a:gd name="T1" fmla="*/ 7 h 5"/>
                  <a:gd name="T2" fmla="*/ 3 w 5"/>
                  <a:gd name="T3" fmla="*/ 1 h 5"/>
                  <a:gd name="T4" fmla="*/ 7 w 5"/>
                  <a:gd name="T5" fmla="*/ 7 h 5"/>
                  <a:gd name="T6" fmla="*/ 0 60000 65536"/>
                  <a:gd name="T7" fmla="*/ 0 60000 65536"/>
                  <a:gd name="T8" fmla="*/ 0 60000 65536"/>
                </a:gdLst>
                <a:ahLst/>
                <a:cxnLst>
                  <a:cxn ang="T6">
                    <a:pos x="T0" y="T1"/>
                  </a:cxn>
                  <a:cxn ang="T7">
                    <a:pos x="T2" y="T3"/>
                  </a:cxn>
                  <a:cxn ang="T8">
                    <a:pos x="T4" y="T5"/>
                  </a:cxn>
                </a:cxnLst>
                <a:rect l="0" t="0" r="r" b="b"/>
                <a:pathLst>
                  <a:path w="5" h="5">
                    <a:moveTo>
                      <a:pt x="5" y="5"/>
                    </a:moveTo>
                    <a:cubicBezTo>
                      <a:pt x="5" y="4"/>
                      <a:pt x="3" y="0"/>
                      <a:pt x="2" y="1"/>
                    </a:cubicBezTo>
                    <a:cubicBezTo>
                      <a:pt x="0" y="3"/>
                      <a:pt x="4" y="5"/>
                      <a:pt x="5"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36" name="Freeform 3669"/>
              <p:cNvSpPr>
                <a:spLocks/>
              </p:cNvSpPr>
              <p:nvPr/>
            </p:nvSpPr>
            <p:spPr bwMode="auto">
              <a:xfrm>
                <a:off x="4122" y="2708"/>
                <a:ext cx="4" cy="6"/>
              </a:xfrm>
              <a:custGeom>
                <a:avLst/>
                <a:gdLst>
                  <a:gd name="T0" fmla="*/ 0 w 3"/>
                  <a:gd name="T1" fmla="*/ 5 h 4"/>
                  <a:gd name="T2" fmla="*/ 3 w 3"/>
                  <a:gd name="T3" fmla="*/ 5 h 4"/>
                  <a:gd name="T4" fmla="*/ 0 w 3"/>
                  <a:gd name="T5" fmla="*/ 0 h 4"/>
                  <a:gd name="T6" fmla="*/ 0 w 3"/>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4">
                    <a:moveTo>
                      <a:pt x="0" y="3"/>
                    </a:moveTo>
                    <a:cubicBezTo>
                      <a:pt x="1" y="4"/>
                      <a:pt x="2" y="4"/>
                      <a:pt x="2" y="3"/>
                    </a:cubicBezTo>
                    <a:cubicBezTo>
                      <a:pt x="3" y="2"/>
                      <a:pt x="1" y="0"/>
                      <a:pt x="0" y="0"/>
                    </a:cubicBezTo>
                    <a:cubicBezTo>
                      <a:pt x="0" y="1"/>
                      <a:pt x="1" y="2"/>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37" name="Freeform 3670"/>
              <p:cNvSpPr>
                <a:spLocks/>
              </p:cNvSpPr>
              <p:nvPr/>
            </p:nvSpPr>
            <p:spPr bwMode="auto">
              <a:xfrm>
                <a:off x="4123" y="2712"/>
                <a:ext cx="6" cy="10"/>
              </a:xfrm>
              <a:custGeom>
                <a:avLst/>
                <a:gdLst>
                  <a:gd name="T0" fmla="*/ 6 w 4"/>
                  <a:gd name="T1" fmla="*/ 10 h 7"/>
                  <a:gd name="T2" fmla="*/ 5 w 4"/>
                  <a:gd name="T3" fmla="*/ 7 h 7"/>
                  <a:gd name="T4" fmla="*/ 6 w 4"/>
                  <a:gd name="T5" fmla="*/ 4 h 7"/>
                  <a:gd name="T6" fmla="*/ 3 w 4"/>
                  <a:gd name="T7" fmla="*/ 1 h 7"/>
                  <a:gd name="T8" fmla="*/ 6 w 4"/>
                  <a:gd name="T9" fmla="*/ 1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cubicBezTo>
                      <a:pt x="4" y="6"/>
                      <a:pt x="3" y="5"/>
                      <a:pt x="3" y="5"/>
                    </a:cubicBezTo>
                    <a:cubicBezTo>
                      <a:pt x="4" y="4"/>
                      <a:pt x="4" y="4"/>
                      <a:pt x="4" y="3"/>
                    </a:cubicBezTo>
                    <a:cubicBezTo>
                      <a:pt x="4" y="2"/>
                      <a:pt x="3" y="0"/>
                      <a:pt x="2" y="1"/>
                    </a:cubicBezTo>
                    <a:cubicBezTo>
                      <a:pt x="0" y="1"/>
                      <a:pt x="3" y="6"/>
                      <a:pt x="4" y="7"/>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38" name="Freeform 3671"/>
              <p:cNvSpPr>
                <a:spLocks/>
              </p:cNvSpPr>
              <p:nvPr/>
            </p:nvSpPr>
            <p:spPr bwMode="auto">
              <a:xfrm>
                <a:off x="4142" y="2634"/>
                <a:ext cx="5" cy="8"/>
              </a:xfrm>
              <a:custGeom>
                <a:avLst/>
                <a:gdLst>
                  <a:gd name="T0" fmla="*/ 5 w 4"/>
                  <a:gd name="T1" fmla="*/ 4 h 6"/>
                  <a:gd name="T2" fmla="*/ 1 w 4"/>
                  <a:gd name="T3" fmla="*/ 3 h 6"/>
                  <a:gd name="T4" fmla="*/ 3 w 4"/>
                  <a:gd name="T5" fmla="*/ 7 h 6"/>
                  <a:gd name="T6" fmla="*/ 5 w 4"/>
                  <a:gd name="T7" fmla="*/ 4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6">
                    <a:moveTo>
                      <a:pt x="4" y="3"/>
                    </a:moveTo>
                    <a:cubicBezTo>
                      <a:pt x="4" y="1"/>
                      <a:pt x="1" y="0"/>
                      <a:pt x="1" y="2"/>
                    </a:cubicBezTo>
                    <a:cubicBezTo>
                      <a:pt x="0" y="3"/>
                      <a:pt x="1" y="5"/>
                      <a:pt x="2" y="5"/>
                    </a:cubicBezTo>
                    <a:cubicBezTo>
                      <a:pt x="4" y="6"/>
                      <a:pt x="4" y="3"/>
                      <a:pt x="4"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39" name="Freeform 3672"/>
              <p:cNvSpPr>
                <a:spLocks/>
              </p:cNvSpPr>
              <p:nvPr/>
            </p:nvSpPr>
            <p:spPr bwMode="auto">
              <a:xfrm>
                <a:off x="4151" y="2642"/>
                <a:ext cx="7" cy="7"/>
              </a:xfrm>
              <a:custGeom>
                <a:avLst/>
                <a:gdLst>
                  <a:gd name="T0" fmla="*/ 7 w 5"/>
                  <a:gd name="T1" fmla="*/ 3 h 5"/>
                  <a:gd name="T2" fmla="*/ 0 w 5"/>
                  <a:gd name="T3" fmla="*/ 0 h 5"/>
                  <a:gd name="T4" fmla="*/ 3 w 5"/>
                  <a:gd name="T5" fmla="*/ 4 h 5"/>
                  <a:gd name="T6" fmla="*/ 7 w 5"/>
                  <a:gd name="T7" fmla="*/ 7 h 5"/>
                  <a:gd name="T8" fmla="*/ 7 w 5"/>
                  <a:gd name="T9" fmla="*/ 3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5">
                    <a:moveTo>
                      <a:pt x="5" y="2"/>
                    </a:moveTo>
                    <a:cubicBezTo>
                      <a:pt x="3" y="1"/>
                      <a:pt x="2" y="1"/>
                      <a:pt x="0" y="0"/>
                    </a:cubicBezTo>
                    <a:cubicBezTo>
                      <a:pt x="0" y="2"/>
                      <a:pt x="1" y="2"/>
                      <a:pt x="2" y="3"/>
                    </a:cubicBezTo>
                    <a:cubicBezTo>
                      <a:pt x="4" y="3"/>
                      <a:pt x="4" y="4"/>
                      <a:pt x="5" y="5"/>
                    </a:cubicBezTo>
                    <a:cubicBezTo>
                      <a:pt x="5" y="4"/>
                      <a:pt x="5" y="3"/>
                      <a:pt x="5"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40" name="Freeform 3673"/>
              <p:cNvSpPr>
                <a:spLocks/>
              </p:cNvSpPr>
              <p:nvPr/>
            </p:nvSpPr>
            <p:spPr bwMode="auto">
              <a:xfrm>
                <a:off x="4154" y="2646"/>
                <a:ext cx="4" cy="7"/>
              </a:xfrm>
              <a:custGeom>
                <a:avLst/>
                <a:gdLst>
                  <a:gd name="T0" fmla="*/ 4 w 3"/>
                  <a:gd name="T1" fmla="*/ 3 h 5"/>
                  <a:gd name="T2" fmla="*/ 0 w 3"/>
                  <a:gd name="T3" fmla="*/ 0 h 5"/>
                  <a:gd name="T4" fmla="*/ 3 w 3"/>
                  <a:gd name="T5" fmla="*/ 7 h 5"/>
                  <a:gd name="T6" fmla="*/ 4 w 3"/>
                  <a:gd name="T7" fmla="*/ 3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5">
                    <a:moveTo>
                      <a:pt x="3" y="2"/>
                    </a:moveTo>
                    <a:cubicBezTo>
                      <a:pt x="2" y="1"/>
                      <a:pt x="1" y="0"/>
                      <a:pt x="0" y="0"/>
                    </a:cubicBezTo>
                    <a:cubicBezTo>
                      <a:pt x="0" y="2"/>
                      <a:pt x="0" y="5"/>
                      <a:pt x="2" y="5"/>
                    </a:cubicBezTo>
                    <a:cubicBezTo>
                      <a:pt x="3" y="4"/>
                      <a:pt x="3" y="3"/>
                      <a:pt x="3"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41" name="Freeform 3674"/>
              <p:cNvSpPr>
                <a:spLocks/>
              </p:cNvSpPr>
              <p:nvPr/>
            </p:nvSpPr>
            <p:spPr bwMode="auto">
              <a:xfrm>
                <a:off x="4158" y="2650"/>
                <a:ext cx="8" cy="7"/>
              </a:xfrm>
              <a:custGeom>
                <a:avLst/>
                <a:gdLst>
                  <a:gd name="T0" fmla="*/ 8 w 6"/>
                  <a:gd name="T1" fmla="*/ 6 h 5"/>
                  <a:gd name="T2" fmla="*/ 4 w 6"/>
                  <a:gd name="T3" fmla="*/ 3 h 5"/>
                  <a:gd name="T4" fmla="*/ 1 w 6"/>
                  <a:gd name="T5" fmla="*/ 0 h 5"/>
                  <a:gd name="T6" fmla="*/ 0 w 6"/>
                  <a:gd name="T7" fmla="*/ 6 h 5"/>
                  <a:gd name="T8" fmla="*/ 8 w 6"/>
                  <a:gd name="T9" fmla="*/ 7 h 5"/>
                  <a:gd name="T10" fmla="*/ 8 w 6"/>
                  <a:gd name="T11" fmla="*/ 6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5">
                    <a:moveTo>
                      <a:pt x="6" y="4"/>
                    </a:moveTo>
                    <a:cubicBezTo>
                      <a:pt x="5" y="3"/>
                      <a:pt x="4" y="2"/>
                      <a:pt x="3" y="2"/>
                    </a:cubicBezTo>
                    <a:cubicBezTo>
                      <a:pt x="2" y="2"/>
                      <a:pt x="1" y="0"/>
                      <a:pt x="1" y="0"/>
                    </a:cubicBezTo>
                    <a:cubicBezTo>
                      <a:pt x="0" y="0"/>
                      <a:pt x="0" y="4"/>
                      <a:pt x="0" y="4"/>
                    </a:cubicBezTo>
                    <a:cubicBezTo>
                      <a:pt x="2" y="5"/>
                      <a:pt x="4" y="4"/>
                      <a:pt x="6" y="5"/>
                    </a:cubicBezTo>
                    <a:cubicBezTo>
                      <a:pt x="6" y="4"/>
                      <a:pt x="6" y="4"/>
                      <a:pt x="6"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42" name="Freeform 3675"/>
              <p:cNvSpPr>
                <a:spLocks/>
              </p:cNvSpPr>
              <p:nvPr/>
            </p:nvSpPr>
            <p:spPr bwMode="auto">
              <a:xfrm>
                <a:off x="4159" y="2649"/>
                <a:ext cx="8" cy="7"/>
              </a:xfrm>
              <a:custGeom>
                <a:avLst/>
                <a:gdLst>
                  <a:gd name="T0" fmla="*/ 8 w 6"/>
                  <a:gd name="T1" fmla="*/ 7 h 5"/>
                  <a:gd name="T2" fmla="*/ 1 w 6"/>
                  <a:gd name="T3" fmla="*/ 4 h 5"/>
                  <a:gd name="T4" fmla="*/ 8 w 6"/>
                  <a:gd name="T5" fmla="*/ 7 h 5"/>
                  <a:gd name="T6" fmla="*/ 0 60000 65536"/>
                  <a:gd name="T7" fmla="*/ 0 60000 65536"/>
                  <a:gd name="T8" fmla="*/ 0 60000 65536"/>
                </a:gdLst>
                <a:ahLst/>
                <a:cxnLst>
                  <a:cxn ang="T6">
                    <a:pos x="T0" y="T1"/>
                  </a:cxn>
                  <a:cxn ang="T7">
                    <a:pos x="T2" y="T3"/>
                  </a:cxn>
                  <a:cxn ang="T8">
                    <a:pos x="T4" y="T5"/>
                  </a:cxn>
                </a:cxnLst>
                <a:rect l="0" t="0" r="r" b="b"/>
                <a:pathLst>
                  <a:path w="6" h="5">
                    <a:moveTo>
                      <a:pt x="6" y="5"/>
                    </a:moveTo>
                    <a:cubicBezTo>
                      <a:pt x="6" y="3"/>
                      <a:pt x="0" y="0"/>
                      <a:pt x="1" y="3"/>
                    </a:cubicBezTo>
                    <a:cubicBezTo>
                      <a:pt x="3" y="2"/>
                      <a:pt x="4" y="5"/>
                      <a:pt x="6"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43" name="Freeform 3676"/>
              <p:cNvSpPr>
                <a:spLocks/>
              </p:cNvSpPr>
              <p:nvPr/>
            </p:nvSpPr>
            <p:spPr bwMode="auto">
              <a:xfrm>
                <a:off x="4167" y="2658"/>
                <a:ext cx="3" cy="3"/>
              </a:xfrm>
              <a:custGeom>
                <a:avLst/>
                <a:gdLst>
                  <a:gd name="T0" fmla="*/ 3 w 2"/>
                  <a:gd name="T1" fmla="*/ 2 h 2"/>
                  <a:gd name="T2" fmla="*/ 0 w 2"/>
                  <a:gd name="T3" fmla="*/ 0 h 2"/>
                  <a:gd name="T4" fmla="*/ 2 w 2"/>
                  <a:gd name="T5" fmla="*/ 3 h 2"/>
                  <a:gd name="T6" fmla="*/ 3 w 2"/>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1"/>
                    </a:moveTo>
                    <a:cubicBezTo>
                      <a:pt x="2" y="0"/>
                      <a:pt x="1" y="0"/>
                      <a:pt x="0" y="0"/>
                    </a:cubicBezTo>
                    <a:cubicBezTo>
                      <a:pt x="0" y="0"/>
                      <a:pt x="0" y="1"/>
                      <a:pt x="1" y="2"/>
                    </a:cubicBezTo>
                    <a:cubicBezTo>
                      <a:pt x="1"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44" name="Freeform 3677"/>
              <p:cNvSpPr>
                <a:spLocks/>
              </p:cNvSpPr>
              <p:nvPr/>
            </p:nvSpPr>
            <p:spPr bwMode="auto">
              <a:xfrm>
                <a:off x="4170" y="2652"/>
                <a:ext cx="1" cy="1"/>
              </a:xfrm>
              <a:custGeom>
                <a:avLst/>
                <a:gdLst>
                  <a:gd name="T0" fmla="*/ 1 w 1"/>
                  <a:gd name="T1" fmla="*/ 0 h 1"/>
                  <a:gd name="T2" fmla="*/ 0 w 1"/>
                  <a:gd name="T3" fmla="*/ 0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0" y="0"/>
                      <a:pt x="0" y="0"/>
                    </a:cubicBezTo>
                    <a:cubicBezTo>
                      <a:pt x="0" y="0"/>
                      <a:pt x="0"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45" name="Freeform 3678"/>
              <p:cNvSpPr>
                <a:spLocks/>
              </p:cNvSpPr>
              <p:nvPr/>
            </p:nvSpPr>
            <p:spPr bwMode="auto">
              <a:xfrm>
                <a:off x="4170" y="2656"/>
                <a:ext cx="2" cy="2"/>
              </a:xfrm>
              <a:custGeom>
                <a:avLst/>
                <a:gdLst>
                  <a:gd name="T0" fmla="*/ 2 w 2"/>
                  <a:gd name="T1" fmla="*/ 1 h 2"/>
                  <a:gd name="T2" fmla="*/ 0 w 2"/>
                  <a:gd name="T3" fmla="*/ 0 h 2"/>
                  <a:gd name="T4" fmla="*/ 1 w 2"/>
                  <a:gd name="T5" fmla="*/ 2 h 2"/>
                  <a:gd name="T6" fmla="*/ 2 w 2"/>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1"/>
                    </a:moveTo>
                    <a:cubicBezTo>
                      <a:pt x="2" y="0"/>
                      <a:pt x="1" y="0"/>
                      <a:pt x="0" y="0"/>
                    </a:cubicBezTo>
                    <a:cubicBezTo>
                      <a:pt x="0" y="1"/>
                      <a:pt x="1" y="2"/>
                      <a:pt x="1" y="2"/>
                    </a:cubicBezTo>
                    <a:cubicBezTo>
                      <a:pt x="2" y="1"/>
                      <a:pt x="2"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46" name="Freeform 3679"/>
              <p:cNvSpPr>
                <a:spLocks/>
              </p:cNvSpPr>
              <p:nvPr/>
            </p:nvSpPr>
            <p:spPr bwMode="auto">
              <a:xfrm>
                <a:off x="4171" y="2673"/>
                <a:ext cx="4" cy="2"/>
              </a:xfrm>
              <a:custGeom>
                <a:avLst/>
                <a:gdLst>
                  <a:gd name="T0" fmla="*/ 4 w 3"/>
                  <a:gd name="T1" fmla="*/ 0 h 2"/>
                  <a:gd name="T2" fmla="*/ 1 w 3"/>
                  <a:gd name="T3" fmla="*/ 1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0"/>
                      <a:pt x="0" y="0"/>
                      <a:pt x="1" y="1"/>
                    </a:cubicBezTo>
                    <a:cubicBezTo>
                      <a:pt x="2" y="2"/>
                      <a:pt x="3"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47" name="Freeform 3680"/>
              <p:cNvSpPr>
                <a:spLocks/>
              </p:cNvSpPr>
              <p:nvPr/>
            </p:nvSpPr>
            <p:spPr bwMode="auto">
              <a:xfrm>
                <a:off x="4176" y="2652"/>
                <a:ext cx="3" cy="2"/>
              </a:xfrm>
              <a:custGeom>
                <a:avLst/>
                <a:gdLst>
                  <a:gd name="T0" fmla="*/ 2 w 2"/>
                  <a:gd name="T1" fmla="*/ 2 h 2"/>
                  <a:gd name="T2" fmla="*/ 0 w 2"/>
                  <a:gd name="T3" fmla="*/ 1 h 2"/>
                  <a:gd name="T4" fmla="*/ 2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2" y="1"/>
                      <a:pt x="1" y="0"/>
                      <a:pt x="0" y="1"/>
                    </a:cubicBezTo>
                    <a:cubicBezTo>
                      <a:pt x="1" y="1"/>
                      <a:pt x="1"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48" name="Freeform 3681"/>
              <p:cNvSpPr>
                <a:spLocks/>
              </p:cNvSpPr>
              <p:nvPr/>
            </p:nvSpPr>
            <p:spPr bwMode="auto">
              <a:xfrm>
                <a:off x="4179" y="2649"/>
                <a:ext cx="3" cy="5"/>
              </a:xfrm>
              <a:custGeom>
                <a:avLst/>
                <a:gdLst>
                  <a:gd name="T0" fmla="*/ 3 w 2"/>
                  <a:gd name="T1" fmla="*/ 1 h 4"/>
                  <a:gd name="T2" fmla="*/ 0 w 2"/>
                  <a:gd name="T3" fmla="*/ 3 h 4"/>
                  <a:gd name="T4" fmla="*/ 3 w 2"/>
                  <a:gd name="T5" fmla="*/ 1 h 4"/>
                  <a:gd name="T6" fmla="*/ 0 60000 65536"/>
                  <a:gd name="T7" fmla="*/ 0 60000 65536"/>
                  <a:gd name="T8" fmla="*/ 0 60000 65536"/>
                </a:gdLst>
                <a:ahLst/>
                <a:cxnLst>
                  <a:cxn ang="T6">
                    <a:pos x="T0" y="T1"/>
                  </a:cxn>
                  <a:cxn ang="T7">
                    <a:pos x="T2" y="T3"/>
                  </a:cxn>
                  <a:cxn ang="T8">
                    <a:pos x="T4" y="T5"/>
                  </a:cxn>
                </a:cxnLst>
                <a:rect l="0" t="0" r="r" b="b"/>
                <a:pathLst>
                  <a:path w="2" h="4">
                    <a:moveTo>
                      <a:pt x="2" y="1"/>
                    </a:moveTo>
                    <a:cubicBezTo>
                      <a:pt x="1" y="0"/>
                      <a:pt x="0" y="1"/>
                      <a:pt x="0" y="2"/>
                    </a:cubicBezTo>
                    <a:cubicBezTo>
                      <a:pt x="0" y="4"/>
                      <a:pt x="2" y="2"/>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49" name="Freeform 3682"/>
              <p:cNvSpPr>
                <a:spLocks/>
              </p:cNvSpPr>
              <p:nvPr/>
            </p:nvSpPr>
            <p:spPr bwMode="auto">
              <a:xfrm>
                <a:off x="4180" y="2654"/>
                <a:ext cx="3" cy="2"/>
              </a:xfrm>
              <a:custGeom>
                <a:avLst/>
                <a:gdLst>
                  <a:gd name="T0" fmla="*/ 2 w 2"/>
                  <a:gd name="T1" fmla="*/ 2 h 1"/>
                  <a:gd name="T2" fmla="*/ 0 w 2"/>
                  <a:gd name="T3" fmla="*/ 0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50" name="Freeform 3683"/>
              <p:cNvSpPr>
                <a:spLocks/>
              </p:cNvSpPr>
              <p:nvPr/>
            </p:nvSpPr>
            <p:spPr bwMode="auto">
              <a:xfrm>
                <a:off x="4182" y="2648"/>
                <a:ext cx="6" cy="9"/>
              </a:xfrm>
              <a:custGeom>
                <a:avLst/>
                <a:gdLst>
                  <a:gd name="T0" fmla="*/ 6 w 5"/>
                  <a:gd name="T1" fmla="*/ 4 h 7"/>
                  <a:gd name="T2" fmla="*/ 1 w 5"/>
                  <a:gd name="T3" fmla="*/ 5 h 7"/>
                  <a:gd name="T4" fmla="*/ 4 w 5"/>
                  <a:gd name="T5" fmla="*/ 6 h 7"/>
                  <a:gd name="T6" fmla="*/ 6 w 5"/>
                  <a:gd name="T7" fmla="*/ 4 h 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7">
                    <a:moveTo>
                      <a:pt x="5" y="3"/>
                    </a:moveTo>
                    <a:cubicBezTo>
                      <a:pt x="4" y="0"/>
                      <a:pt x="0" y="3"/>
                      <a:pt x="1" y="4"/>
                    </a:cubicBezTo>
                    <a:cubicBezTo>
                      <a:pt x="3" y="4"/>
                      <a:pt x="3" y="3"/>
                      <a:pt x="3" y="5"/>
                    </a:cubicBezTo>
                    <a:cubicBezTo>
                      <a:pt x="4" y="7"/>
                      <a:pt x="5" y="4"/>
                      <a:pt x="5"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51" name="Freeform 3684"/>
              <p:cNvSpPr>
                <a:spLocks/>
              </p:cNvSpPr>
              <p:nvPr/>
            </p:nvSpPr>
            <p:spPr bwMode="auto">
              <a:xfrm>
                <a:off x="4183" y="2656"/>
                <a:ext cx="0" cy="1"/>
              </a:xfrm>
              <a:custGeom>
                <a:avLst/>
                <a:gdLst>
                  <a:gd name="T0" fmla="*/ 1 h 1"/>
                  <a:gd name="T1" fmla="*/ 0 h 1"/>
                  <a:gd name="T2" fmla="*/ 1 h 1"/>
                  <a:gd name="T3" fmla="*/ 0 60000 65536"/>
                  <a:gd name="T4" fmla="*/ 0 60000 65536"/>
                  <a:gd name="T5" fmla="*/ 0 60000 65536"/>
                </a:gdLst>
                <a:ahLst/>
                <a:cxnLst>
                  <a:cxn ang="T3">
                    <a:pos x="0" y="T0"/>
                  </a:cxn>
                  <a:cxn ang="T4">
                    <a:pos x="0" y="T1"/>
                  </a:cxn>
                  <a:cxn ang="T5">
                    <a:pos x="0" y="T2"/>
                  </a:cxn>
                </a:cxnLst>
                <a:rect l="0" t="0" r="r" b="b"/>
                <a:pathLst>
                  <a:path h="1">
                    <a:moveTo>
                      <a:pt x="0" y="1"/>
                    </a:moveTo>
                    <a:cubicBezTo>
                      <a:pt x="0" y="1"/>
                      <a:pt x="0" y="1"/>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52" name="Freeform 3685"/>
              <p:cNvSpPr>
                <a:spLocks/>
              </p:cNvSpPr>
              <p:nvPr/>
            </p:nvSpPr>
            <p:spPr bwMode="auto">
              <a:xfrm>
                <a:off x="4182" y="2674"/>
                <a:ext cx="6" cy="5"/>
              </a:xfrm>
              <a:custGeom>
                <a:avLst/>
                <a:gdLst>
                  <a:gd name="T0" fmla="*/ 4 w 5"/>
                  <a:gd name="T1" fmla="*/ 0 h 4"/>
                  <a:gd name="T2" fmla="*/ 1 w 5"/>
                  <a:gd name="T3" fmla="*/ 1 h 4"/>
                  <a:gd name="T4" fmla="*/ 2 w 5"/>
                  <a:gd name="T5" fmla="*/ 5 h 4"/>
                  <a:gd name="T6" fmla="*/ 5 w 5"/>
                  <a:gd name="T7" fmla="*/ 4 h 4"/>
                  <a:gd name="T8" fmla="*/ 4 w 5"/>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4">
                    <a:moveTo>
                      <a:pt x="3" y="0"/>
                    </a:moveTo>
                    <a:cubicBezTo>
                      <a:pt x="3" y="0"/>
                      <a:pt x="2" y="1"/>
                      <a:pt x="1" y="1"/>
                    </a:cubicBezTo>
                    <a:cubicBezTo>
                      <a:pt x="0" y="1"/>
                      <a:pt x="2" y="3"/>
                      <a:pt x="2" y="4"/>
                    </a:cubicBezTo>
                    <a:cubicBezTo>
                      <a:pt x="2" y="3"/>
                      <a:pt x="3" y="3"/>
                      <a:pt x="4" y="3"/>
                    </a:cubicBezTo>
                    <a:cubicBezTo>
                      <a:pt x="4" y="2"/>
                      <a:pt x="5"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53" name="Freeform 3686"/>
              <p:cNvSpPr>
                <a:spLocks/>
              </p:cNvSpPr>
              <p:nvPr/>
            </p:nvSpPr>
            <p:spPr bwMode="auto">
              <a:xfrm>
                <a:off x="4184" y="2666"/>
                <a:ext cx="1" cy="2"/>
              </a:xfrm>
              <a:custGeom>
                <a:avLst/>
                <a:gdLst>
                  <a:gd name="T0" fmla="*/ 1 w 1"/>
                  <a:gd name="T1" fmla="*/ 0 h 1"/>
                  <a:gd name="T2" fmla="*/ 1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0" y="1"/>
                      <a:pt x="1" y="1"/>
                    </a:cubicBezTo>
                    <a:cubicBezTo>
                      <a:pt x="1" y="1"/>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54" name="Freeform 3687"/>
              <p:cNvSpPr>
                <a:spLocks/>
              </p:cNvSpPr>
              <p:nvPr/>
            </p:nvSpPr>
            <p:spPr bwMode="auto">
              <a:xfrm>
                <a:off x="4185" y="2669"/>
                <a:ext cx="8" cy="5"/>
              </a:xfrm>
              <a:custGeom>
                <a:avLst/>
                <a:gdLst>
                  <a:gd name="T0" fmla="*/ 1 w 6"/>
                  <a:gd name="T1" fmla="*/ 0 h 4"/>
                  <a:gd name="T2" fmla="*/ 1 w 6"/>
                  <a:gd name="T3" fmla="*/ 4 h 4"/>
                  <a:gd name="T4" fmla="*/ 4 w 6"/>
                  <a:gd name="T5" fmla="*/ 4 h 4"/>
                  <a:gd name="T6" fmla="*/ 8 w 6"/>
                  <a:gd name="T7" fmla="*/ 4 h 4"/>
                  <a:gd name="T8" fmla="*/ 1 w 6"/>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4">
                    <a:moveTo>
                      <a:pt x="1" y="0"/>
                    </a:moveTo>
                    <a:cubicBezTo>
                      <a:pt x="1" y="0"/>
                      <a:pt x="0" y="3"/>
                      <a:pt x="1" y="3"/>
                    </a:cubicBezTo>
                    <a:cubicBezTo>
                      <a:pt x="2" y="3"/>
                      <a:pt x="2" y="2"/>
                      <a:pt x="3" y="3"/>
                    </a:cubicBezTo>
                    <a:cubicBezTo>
                      <a:pt x="4" y="3"/>
                      <a:pt x="5" y="4"/>
                      <a:pt x="6" y="3"/>
                    </a:cubicBezTo>
                    <a:cubicBezTo>
                      <a:pt x="5" y="3"/>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55" name="Freeform 3688"/>
              <p:cNvSpPr>
                <a:spLocks/>
              </p:cNvSpPr>
              <p:nvPr/>
            </p:nvSpPr>
            <p:spPr bwMode="auto">
              <a:xfrm>
                <a:off x="4187" y="265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56" name="Freeform 3689"/>
              <p:cNvSpPr>
                <a:spLocks/>
              </p:cNvSpPr>
              <p:nvPr/>
            </p:nvSpPr>
            <p:spPr bwMode="auto">
              <a:xfrm>
                <a:off x="4187" y="265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57" name="Freeform 3690"/>
              <p:cNvSpPr>
                <a:spLocks/>
              </p:cNvSpPr>
              <p:nvPr/>
            </p:nvSpPr>
            <p:spPr bwMode="auto">
              <a:xfrm>
                <a:off x="4187" y="2665"/>
                <a:ext cx="2" cy="3"/>
              </a:xfrm>
              <a:custGeom>
                <a:avLst/>
                <a:gdLst>
                  <a:gd name="T0" fmla="*/ 0 w 2"/>
                  <a:gd name="T1" fmla="*/ 0 h 2"/>
                  <a:gd name="T2" fmla="*/ 2 w 2"/>
                  <a:gd name="T3" fmla="*/ 3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0" y="1"/>
                      <a:pt x="1" y="2"/>
                      <a:pt x="2" y="2"/>
                    </a:cubicBezTo>
                    <a:cubicBezTo>
                      <a:pt x="1" y="2"/>
                      <a:pt x="1"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58" name="Freeform 3691"/>
              <p:cNvSpPr>
                <a:spLocks/>
              </p:cNvSpPr>
              <p:nvPr/>
            </p:nvSpPr>
            <p:spPr bwMode="auto">
              <a:xfrm>
                <a:off x="4195" y="2690"/>
                <a:ext cx="23" cy="29"/>
              </a:xfrm>
              <a:custGeom>
                <a:avLst/>
                <a:gdLst>
                  <a:gd name="T0" fmla="*/ 3 w 18"/>
                  <a:gd name="T1" fmla="*/ 5 h 22"/>
                  <a:gd name="T2" fmla="*/ 0 w 18"/>
                  <a:gd name="T3" fmla="*/ 11 h 22"/>
                  <a:gd name="T4" fmla="*/ 5 w 18"/>
                  <a:gd name="T5" fmla="*/ 12 h 22"/>
                  <a:gd name="T6" fmla="*/ 9 w 18"/>
                  <a:gd name="T7" fmla="*/ 15 h 22"/>
                  <a:gd name="T8" fmla="*/ 10 w 18"/>
                  <a:gd name="T9" fmla="*/ 18 h 22"/>
                  <a:gd name="T10" fmla="*/ 13 w 18"/>
                  <a:gd name="T11" fmla="*/ 24 h 22"/>
                  <a:gd name="T12" fmla="*/ 20 w 18"/>
                  <a:gd name="T13" fmla="*/ 28 h 22"/>
                  <a:gd name="T14" fmla="*/ 19 w 18"/>
                  <a:gd name="T15" fmla="*/ 25 h 22"/>
                  <a:gd name="T16" fmla="*/ 23 w 18"/>
                  <a:gd name="T17" fmla="*/ 20 h 22"/>
                  <a:gd name="T18" fmla="*/ 17 w 18"/>
                  <a:gd name="T19" fmla="*/ 17 h 22"/>
                  <a:gd name="T20" fmla="*/ 14 w 18"/>
                  <a:gd name="T21" fmla="*/ 11 h 22"/>
                  <a:gd name="T22" fmla="*/ 13 w 18"/>
                  <a:gd name="T23" fmla="*/ 4 h 22"/>
                  <a:gd name="T24" fmla="*/ 9 w 18"/>
                  <a:gd name="T25" fmla="*/ 7 h 22"/>
                  <a:gd name="T26" fmla="*/ 3 w 18"/>
                  <a:gd name="T27" fmla="*/ 5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 h="22">
                    <a:moveTo>
                      <a:pt x="2" y="4"/>
                    </a:moveTo>
                    <a:cubicBezTo>
                      <a:pt x="4" y="6"/>
                      <a:pt x="1" y="7"/>
                      <a:pt x="0" y="8"/>
                    </a:cubicBezTo>
                    <a:cubicBezTo>
                      <a:pt x="1" y="9"/>
                      <a:pt x="2" y="10"/>
                      <a:pt x="4" y="9"/>
                    </a:cubicBezTo>
                    <a:cubicBezTo>
                      <a:pt x="5" y="9"/>
                      <a:pt x="7" y="10"/>
                      <a:pt x="7" y="11"/>
                    </a:cubicBezTo>
                    <a:cubicBezTo>
                      <a:pt x="7" y="12"/>
                      <a:pt x="8" y="13"/>
                      <a:pt x="8" y="14"/>
                    </a:cubicBezTo>
                    <a:cubicBezTo>
                      <a:pt x="9" y="16"/>
                      <a:pt x="7" y="17"/>
                      <a:pt x="10" y="18"/>
                    </a:cubicBezTo>
                    <a:cubicBezTo>
                      <a:pt x="11" y="19"/>
                      <a:pt x="15" y="22"/>
                      <a:pt x="16" y="21"/>
                    </a:cubicBezTo>
                    <a:cubicBezTo>
                      <a:pt x="17" y="20"/>
                      <a:pt x="16" y="20"/>
                      <a:pt x="15" y="19"/>
                    </a:cubicBezTo>
                    <a:cubicBezTo>
                      <a:pt x="15" y="17"/>
                      <a:pt x="16" y="15"/>
                      <a:pt x="18" y="15"/>
                    </a:cubicBezTo>
                    <a:cubicBezTo>
                      <a:pt x="16" y="14"/>
                      <a:pt x="14" y="14"/>
                      <a:pt x="13" y="13"/>
                    </a:cubicBezTo>
                    <a:cubicBezTo>
                      <a:pt x="11" y="12"/>
                      <a:pt x="11" y="9"/>
                      <a:pt x="11" y="8"/>
                    </a:cubicBezTo>
                    <a:cubicBezTo>
                      <a:pt x="11" y="7"/>
                      <a:pt x="10" y="4"/>
                      <a:pt x="10" y="3"/>
                    </a:cubicBezTo>
                    <a:cubicBezTo>
                      <a:pt x="8" y="1"/>
                      <a:pt x="5" y="3"/>
                      <a:pt x="7" y="5"/>
                    </a:cubicBezTo>
                    <a:cubicBezTo>
                      <a:pt x="6" y="5"/>
                      <a:pt x="2" y="0"/>
                      <a:pt x="2" y="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59" name="Freeform 3692"/>
              <p:cNvSpPr>
                <a:spLocks/>
              </p:cNvSpPr>
              <p:nvPr/>
            </p:nvSpPr>
            <p:spPr bwMode="auto">
              <a:xfrm>
                <a:off x="4217" y="2715"/>
                <a:ext cx="1" cy="1"/>
              </a:xfrm>
              <a:custGeom>
                <a:avLst/>
                <a:gdLst>
                  <a:gd name="T0" fmla="*/ 1 w 1"/>
                  <a:gd name="T1" fmla="*/ 0 h 1"/>
                  <a:gd name="T2" fmla="*/ 0 w 1"/>
                  <a:gd name="T3" fmla="*/ 0 h 1"/>
                  <a:gd name="T4" fmla="*/ 1 w 1"/>
                  <a:gd name="T5" fmla="*/ 1 h 1"/>
                  <a:gd name="T6" fmla="*/ 1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0" y="0"/>
                      <a:pt x="0" y="0"/>
                      <a:pt x="0" y="0"/>
                    </a:cubicBezTo>
                    <a:cubicBezTo>
                      <a:pt x="0" y="1"/>
                      <a:pt x="1" y="1"/>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60" name="Freeform 3693"/>
              <p:cNvSpPr>
                <a:spLocks/>
              </p:cNvSpPr>
              <p:nvPr/>
            </p:nvSpPr>
            <p:spPr bwMode="auto">
              <a:xfrm>
                <a:off x="4225" y="2714"/>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1"/>
                    </a:cubicBezTo>
                    <a:cubicBezTo>
                      <a:pt x="1" y="1"/>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61" name="Freeform 3694"/>
              <p:cNvSpPr>
                <a:spLocks/>
              </p:cNvSpPr>
              <p:nvPr/>
            </p:nvSpPr>
            <p:spPr bwMode="auto">
              <a:xfrm>
                <a:off x="4228" y="2708"/>
                <a:ext cx="10" cy="12"/>
              </a:xfrm>
              <a:custGeom>
                <a:avLst/>
                <a:gdLst>
                  <a:gd name="T0" fmla="*/ 3 w 8"/>
                  <a:gd name="T1" fmla="*/ 1 h 9"/>
                  <a:gd name="T2" fmla="*/ 1 w 8"/>
                  <a:gd name="T3" fmla="*/ 8 h 9"/>
                  <a:gd name="T4" fmla="*/ 4 w 8"/>
                  <a:gd name="T5" fmla="*/ 9 h 9"/>
                  <a:gd name="T6" fmla="*/ 8 w 8"/>
                  <a:gd name="T7" fmla="*/ 11 h 9"/>
                  <a:gd name="T8" fmla="*/ 10 w 8"/>
                  <a:gd name="T9" fmla="*/ 4 h 9"/>
                  <a:gd name="T10" fmla="*/ 3 w 8"/>
                  <a:gd name="T11" fmla="*/ 1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2" y="1"/>
                    </a:moveTo>
                    <a:cubicBezTo>
                      <a:pt x="1" y="2"/>
                      <a:pt x="0" y="4"/>
                      <a:pt x="1" y="6"/>
                    </a:cubicBezTo>
                    <a:cubicBezTo>
                      <a:pt x="1" y="8"/>
                      <a:pt x="4" y="9"/>
                      <a:pt x="3" y="7"/>
                    </a:cubicBezTo>
                    <a:cubicBezTo>
                      <a:pt x="4" y="7"/>
                      <a:pt x="5" y="9"/>
                      <a:pt x="6" y="8"/>
                    </a:cubicBezTo>
                    <a:cubicBezTo>
                      <a:pt x="7" y="7"/>
                      <a:pt x="8" y="5"/>
                      <a:pt x="8" y="3"/>
                    </a:cubicBezTo>
                    <a:cubicBezTo>
                      <a:pt x="8" y="1"/>
                      <a:pt x="4" y="0"/>
                      <a:pt x="2" y="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62" name="Freeform 3695"/>
              <p:cNvSpPr>
                <a:spLocks/>
              </p:cNvSpPr>
              <p:nvPr/>
            </p:nvSpPr>
            <p:spPr bwMode="auto">
              <a:xfrm>
                <a:off x="4233" y="2600"/>
                <a:ext cx="7" cy="11"/>
              </a:xfrm>
              <a:custGeom>
                <a:avLst/>
                <a:gdLst>
                  <a:gd name="T0" fmla="*/ 1 w 5"/>
                  <a:gd name="T1" fmla="*/ 8 h 8"/>
                  <a:gd name="T2" fmla="*/ 4 w 5"/>
                  <a:gd name="T3" fmla="*/ 10 h 8"/>
                  <a:gd name="T4" fmla="*/ 3 w 5"/>
                  <a:gd name="T5" fmla="*/ 11 h 8"/>
                  <a:gd name="T6" fmla="*/ 6 w 5"/>
                  <a:gd name="T7" fmla="*/ 6 h 8"/>
                  <a:gd name="T8" fmla="*/ 1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1" y="6"/>
                    </a:moveTo>
                    <a:cubicBezTo>
                      <a:pt x="2" y="6"/>
                      <a:pt x="3" y="6"/>
                      <a:pt x="3" y="7"/>
                    </a:cubicBezTo>
                    <a:cubicBezTo>
                      <a:pt x="3" y="6"/>
                      <a:pt x="2" y="7"/>
                      <a:pt x="2" y="8"/>
                    </a:cubicBezTo>
                    <a:cubicBezTo>
                      <a:pt x="5" y="8"/>
                      <a:pt x="5" y="6"/>
                      <a:pt x="4" y="4"/>
                    </a:cubicBezTo>
                    <a:cubicBezTo>
                      <a:pt x="3" y="0"/>
                      <a:pt x="0" y="3"/>
                      <a:pt x="1"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63" name="Freeform 3696"/>
              <p:cNvSpPr>
                <a:spLocks/>
              </p:cNvSpPr>
              <p:nvPr/>
            </p:nvSpPr>
            <p:spPr bwMode="auto">
              <a:xfrm>
                <a:off x="4244" y="2695"/>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cubicBezTo>
                      <a:pt x="1" y="0"/>
                      <a:pt x="1" y="0"/>
                      <a:pt x="2" y="0"/>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64" name="Freeform 3697"/>
              <p:cNvSpPr>
                <a:spLocks/>
              </p:cNvSpPr>
              <p:nvPr/>
            </p:nvSpPr>
            <p:spPr bwMode="auto">
              <a:xfrm>
                <a:off x="4246" y="2693"/>
                <a:ext cx="3" cy="2"/>
              </a:xfrm>
              <a:custGeom>
                <a:avLst/>
                <a:gdLst>
                  <a:gd name="T0" fmla="*/ 3 w 2"/>
                  <a:gd name="T1" fmla="*/ 1 h 2"/>
                  <a:gd name="T2" fmla="*/ 0 w 2"/>
                  <a:gd name="T3" fmla="*/ 1 h 2"/>
                  <a:gd name="T4" fmla="*/ 2 w 2"/>
                  <a:gd name="T5" fmla="*/ 2 h 2"/>
                  <a:gd name="T6" fmla="*/ 3 w 2"/>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1"/>
                    </a:moveTo>
                    <a:cubicBezTo>
                      <a:pt x="1" y="0"/>
                      <a:pt x="0" y="0"/>
                      <a:pt x="0" y="1"/>
                    </a:cubicBezTo>
                    <a:cubicBezTo>
                      <a:pt x="0" y="1"/>
                      <a:pt x="0" y="1"/>
                      <a:pt x="1" y="2"/>
                    </a:cubicBezTo>
                    <a:cubicBezTo>
                      <a:pt x="2" y="1"/>
                      <a:pt x="2"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65" name="Freeform 3698"/>
              <p:cNvSpPr>
                <a:spLocks/>
              </p:cNvSpPr>
              <p:nvPr/>
            </p:nvSpPr>
            <p:spPr bwMode="auto">
              <a:xfrm>
                <a:off x="4253" y="2682"/>
                <a:ext cx="8" cy="7"/>
              </a:xfrm>
              <a:custGeom>
                <a:avLst/>
                <a:gdLst>
                  <a:gd name="T0" fmla="*/ 7 w 6"/>
                  <a:gd name="T1" fmla="*/ 3 h 5"/>
                  <a:gd name="T2" fmla="*/ 3 w 6"/>
                  <a:gd name="T3" fmla="*/ 7 h 5"/>
                  <a:gd name="T4" fmla="*/ 7 w 6"/>
                  <a:gd name="T5" fmla="*/ 3 h 5"/>
                  <a:gd name="T6" fmla="*/ 0 60000 65536"/>
                  <a:gd name="T7" fmla="*/ 0 60000 65536"/>
                  <a:gd name="T8" fmla="*/ 0 60000 65536"/>
                </a:gdLst>
                <a:ahLst/>
                <a:cxnLst>
                  <a:cxn ang="T6">
                    <a:pos x="T0" y="T1"/>
                  </a:cxn>
                  <a:cxn ang="T7">
                    <a:pos x="T2" y="T3"/>
                  </a:cxn>
                  <a:cxn ang="T8">
                    <a:pos x="T4" y="T5"/>
                  </a:cxn>
                </a:cxnLst>
                <a:rect l="0" t="0" r="r" b="b"/>
                <a:pathLst>
                  <a:path w="6" h="5">
                    <a:moveTo>
                      <a:pt x="5" y="2"/>
                    </a:moveTo>
                    <a:cubicBezTo>
                      <a:pt x="4" y="0"/>
                      <a:pt x="0" y="4"/>
                      <a:pt x="2" y="5"/>
                    </a:cubicBezTo>
                    <a:cubicBezTo>
                      <a:pt x="3" y="5"/>
                      <a:pt x="6" y="4"/>
                      <a:pt x="5"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66" name="Freeform 3699"/>
              <p:cNvSpPr>
                <a:spLocks/>
              </p:cNvSpPr>
              <p:nvPr/>
            </p:nvSpPr>
            <p:spPr bwMode="auto">
              <a:xfrm>
                <a:off x="4345" y="2719"/>
                <a:ext cx="5" cy="13"/>
              </a:xfrm>
              <a:custGeom>
                <a:avLst/>
                <a:gdLst>
                  <a:gd name="T0" fmla="*/ 5 w 4"/>
                  <a:gd name="T1" fmla="*/ 1 h 10"/>
                  <a:gd name="T2" fmla="*/ 3 w 4"/>
                  <a:gd name="T3" fmla="*/ 13 h 10"/>
                  <a:gd name="T4" fmla="*/ 5 w 4"/>
                  <a:gd name="T5" fmla="*/ 9 h 10"/>
                  <a:gd name="T6" fmla="*/ 5 w 4"/>
                  <a:gd name="T7" fmla="*/ 1 h 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0">
                    <a:moveTo>
                      <a:pt x="4" y="1"/>
                    </a:moveTo>
                    <a:cubicBezTo>
                      <a:pt x="0" y="0"/>
                      <a:pt x="1" y="9"/>
                      <a:pt x="2" y="10"/>
                    </a:cubicBezTo>
                    <a:cubicBezTo>
                      <a:pt x="3" y="9"/>
                      <a:pt x="4" y="9"/>
                      <a:pt x="4" y="7"/>
                    </a:cubicBezTo>
                    <a:cubicBezTo>
                      <a:pt x="4" y="5"/>
                      <a:pt x="3" y="3"/>
                      <a:pt x="4"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67" name="Freeform 3700"/>
              <p:cNvSpPr>
                <a:spLocks/>
              </p:cNvSpPr>
              <p:nvPr/>
            </p:nvSpPr>
            <p:spPr bwMode="auto">
              <a:xfrm>
                <a:off x="4350" y="2723"/>
                <a:ext cx="2" cy="3"/>
              </a:xfrm>
              <a:custGeom>
                <a:avLst/>
                <a:gdLst>
                  <a:gd name="T0" fmla="*/ 2 w 1"/>
                  <a:gd name="T1" fmla="*/ 0 h 2"/>
                  <a:gd name="T2" fmla="*/ 2 w 1"/>
                  <a:gd name="T3" fmla="*/ 3 h 2"/>
                  <a:gd name="T4" fmla="*/ 2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0"/>
                      <a:pt x="0" y="1"/>
                      <a:pt x="1" y="2"/>
                    </a:cubicBezTo>
                    <a:cubicBezTo>
                      <a:pt x="1" y="1"/>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68" name="Freeform 3701"/>
              <p:cNvSpPr>
                <a:spLocks/>
              </p:cNvSpPr>
              <p:nvPr/>
            </p:nvSpPr>
            <p:spPr bwMode="auto">
              <a:xfrm>
                <a:off x="4366" y="2616"/>
                <a:ext cx="2" cy="1"/>
              </a:xfrm>
              <a:custGeom>
                <a:avLst/>
                <a:gdLst>
                  <a:gd name="T0" fmla="*/ 0 w 1"/>
                  <a:gd name="T1" fmla="*/ 0 h 1"/>
                  <a:gd name="T2" fmla="*/ 2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69" name="Freeform 3702"/>
              <p:cNvSpPr>
                <a:spLocks/>
              </p:cNvSpPr>
              <p:nvPr/>
            </p:nvSpPr>
            <p:spPr bwMode="auto">
              <a:xfrm>
                <a:off x="4368" y="2613"/>
                <a:ext cx="1" cy="4"/>
              </a:xfrm>
              <a:custGeom>
                <a:avLst/>
                <a:gdLst>
                  <a:gd name="T0" fmla="*/ 0 w 1"/>
                  <a:gd name="T1" fmla="*/ 1 h 3"/>
                  <a:gd name="T2" fmla="*/ 1 w 1"/>
                  <a:gd name="T3" fmla="*/ 4 h 3"/>
                  <a:gd name="T4" fmla="*/ 0 w 1"/>
                  <a:gd name="T5" fmla="*/ 1 h 3"/>
                  <a:gd name="T6" fmla="*/ 0 60000 65536"/>
                  <a:gd name="T7" fmla="*/ 0 60000 65536"/>
                  <a:gd name="T8" fmla="*/ 0 60000 65536"/>
                </a:gdLst>
                <a:ahLst/>
                <a:cxnLst>
                  <a:cxn ang="T6">
                    <a:pos x="T0" y="T1"/>
                  </a:cxn>
                  <a:cxn ang="T7">
                    <a:pos x="T2" y="T3"/>
                  </a:cxn>
                  <a:cxn ang="T8">
                    <a:pos x="T4" y="T5"/>
                  </a:cxn>
                </a:cxnLst>
                <a:rect l="0" t="0" r="r" b="b"/>
                <a:pathLst>
                  <a:path w="1" h="3">
                    <a:moveTo>
                      <a:pt x="0" y="1"/>
                    </a:moveTo>
                    <a:cubicBezTo>
                      <a:pt x="0" y="2"/>
                      <a:pt x="1" y="2"/>
                      <a:pt x="1" y="3"/>
                    </a:cubicBezTo>
                    <a:cubicBezTo>
                      <a:pt x="1" y="2"/>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70" name="Freeform 3703"/>
              <p:cNvSpPr>
                <a:spLocks/>
              </p:cNvSpPr>
              <p:nvPr/>
            </p:nvSpPr>
            <p:spPr bwMode="auto">
              <a:xfrm>
                <a:off x="4368" y="2603"/>
                <a:ext cx="2" cy="2"/>
              </a:xfrm>
              <a:custGeom>
                <a:avLst/>
                <a:gdLst>
                  <a:gd name="T0" fmla="*/ 0 w 2"/>
                  <a:gd name="T1" fmla="*/ 1 h 2"/>
                  <a:gd name="T2" fmla="*/ 2 w 2"/>
                  <a:gd name="T3" fmla="*/ 2 h 2"/>
                  <a:gd name="T4" fmla="*/ 0 w 2"/>
                  <a:gd name="T5" fmla="*/ 1 h 2"/>
                  <a:gd name="T6" fmla="*/ 0 60000 65536"/>
                  <a:gd name="T7" fmla="*/ 0 60000 65536"/>
                  <a:gd name="T8" fmla="*/ 0 60000 65536"/>
                </a:gdLst>
                <a:ahLst/>
                <a:cxnLst>
                  <a:cxn ang="T6">
                    <a:pos x="T0" y="T1"/>
                  </a:cxn>
                  <a:cxn ang="T7">
                    <a:pos x="T2" y="T3"/>
                  </a:cxn>
                  <a:cxn ang="T8">
                    <a:pos x="T4" y="T5"/>
                  </a:cxn>
                </a:cxnLst>
                <a:rect l="0" t="0" r="r" b="b"/>
                <a:pathLst>
                  <a:path w="2" h="2">
                    <a:moveTo>
                      <a:pt x="0" y="1"/>
                    </a:moveTo>
                    <a:cubicBezTo>
                      <a:pt x="0" y="2"/>
                      <a:pt x="1" y="2"/>
                      <a:pt x="2" y="2"/>
                    </a:cubicBezTo>
                    <a:cubicBezTo>
                      <a:pt x="2" y="1"/>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71" name="Freeform 3704"/>
              <p:cNvSpPr>
                <a:spLocks/>
              </p:cNvSpPr>
              <p:nvPr/>
            </p:nvSpPr>
            <p:spPr bwMode="auto">
              <a:xfrm>
                <a:off x="4368" y="2674"/>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0" y="1"/>
                      <a:pt x="0" y="1"/>
                    </a:cubicBezTo>
                    <a:cubicBezTo>
                      <a:pt x="0"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72" name="Freeform 3705"/>
              <p:cNvSpPr>
                <a:spLocks/>
              </p:cNvSpPr>
              <p:nvPr/>
            </p:nvSpPr>
            <p:spPr bwMode="auto">
              <a:xfrm>
                <a:off x="4370" y="2612"/>
                <a:ext cx="3" cy="1"/>
              </a:xfrm>
              <a:custGeom>
                <a:avLst/>
                <a:gdLst>
                  <a:gd name="T0" fmla="*/ 0 w 2"/>
                  <a:gd name="T1" fmla="*/ 0 h 1"/>
                  <a:gd name="T2" fmla="*/ 3 w 2"/>
                  <a:gd name="T3" fmla="*/ 1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1"/>
                      <a:pt x="1" y="1"/>
                      <a:pt x="2" y="1"/>
                    </a:cubicBezTo>
                    <a:cubicBezTo>
                      <a:pt x="2" y="1"/>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73" name="Freeform 3706"/>
              <p:cNvSpPr>
                <a:spLocks/>
              </p:cNvSpPr>
              <p:nvPr/>
            </p:nvSpPr>
            <p:spPr bwMode="auto">
              <a:xfrm>
                <a:off x="4382" y="2632"/>
                <a:ext cx="1" cy="2"/>
              </a:xfrm>
              <a:custGeom>
                <a:avLst/>
                <a:gdLst>
                  <a:gd name="T0" fmla="*/ 0 w 1"/>
                  <a:gd name="T1" fmla="*/ 0 h 2"/>
                  <a:gd name="T2" fmla="*/ 1 w 1"/>
                  <a:gd name="T3" fmla="*/ 2 h 2"/>
                  <a:gd name="T4" fmla="*/ 0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0" y="0"/>
                    </a:moveTo>
                    <a:cubicBezTo>
                      <a:pt x="0" y="1"/>
                      <a:pt x="1" y="1"/>
                      <a:pt x="1" y="2"/>
                    </a:cubicBezTo>
                    <a:cubicBezTo>
                      <a:pt x="1" y="1"/>
                      <a:pt x="1"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74" name="Freeform 3707"/>
              <p:cNvSpPr>
                <a:spLocks/>
              </p:cNvSpPr>
              <p:nvPr/>
            </p:nvSpPr>
            <p:spPr bwMode="auto">
              <a:xfrm>
                <a:off x="4246" y="2599"/>
                <a:ext cx="144" cy="137"/>
              </a:xfrm>
              <a:custGeom>
                <a:avLst/>
                <a:gdLst>
                  <a:gd name="T0" fmla="*/ 3 w 109"/>
                  <a:gd name="T1" fmla="*/ 51 h 104"/>
                  <a:gd name="T2" fmla="*/ 4 w 109"/>
                  <a:gd name="T3" fmla="*/ 50 h 104"/>
                  <a:gd name="T4" fmla="*/ 8 w 109"/>
                  <a:gd name="T5" fmla="*/ 40 h 104"/>
                  <a:gd name="T6" fmla="*/ 12 w 109"/>
                  <a:gd name="T7" fmla="*/ 41 h 104"/>
                  <a:gd name="T8" fmla="*/ 21 w 109"/>
                  <a:gd name="T9" fmla="*/ 53 h 104"/>
                  <a:gd name="T10" fmla="*/ 30 w 109"/>
                  <a:gd name="T11" fmla="*/ 54 h 104"/>
                  <a:gd name="T12" fmla="*/ 45 w 109"/>
                  <a:gd name="T13" fmla="*/ 51 h 104"/>
                  <a:gd name="T14" fmla="*/ 59 w 109"/>
                  <a:gd name="T15" fmla="*/ 46 h 104"/>
                  <a:gd name="T16" fmla="*/ 74 w 109"/>
                  <a:gd name="T17" fmla="*/ 47 h 104"/>
                  <a:gd name="T18" fmla="*/ 81 w 109"/>
                  <a:gd name="T19" fmla="*/ 46 h 104"/>
                  <a:gd name="T20" fmla="*/ 90 w 109"/>
                  <a:gd name="T21" fmla="*/ 30 h 104"/>
                  <a:gd name="T22" fmla="*/ 94 w 109"/>
                  <a:gd name="T23" fmla="*/ 16 h 104"/>
                  <a:gd name="T24" fmla="*/ 95 w 109"/>
                  <a:gd name="T25" fmla="*/ 4 h 104"/>
                  <a:gd name="T26" fmla="*/ 103 w 109"/>
                  <a:gd name="T27" fmla="*/ 0 h 104"/>
                  <a:gd name="T28" fmla="*/ 115 w 109"/>
                  <a:gd name="T29" fmla="*/ 1 h 104"/>
                  <a:gd name="T30" fmla="*/ 119 w 109"/>
                  <a:gd name="T31" fmla="*/ 5 h 104"/>
                  <a:gd name="T32" fmla="*/ 124 w 109"/>
                  <a:gd name="T33" fmla="*/ 9 h 104"/>
                  <a:gd name="T34" fmla="*/ 120 w 109"/>
                  <a:gd name="T35" fmla="*/ 9 h 104"/>
                  <a:gd name="T36" fmla="*/ 115 w 109"/>
                  <a:gd name="T37" fmla="*/ 12 h 104"/>
                  <a:gd name="T38" fmla="*/ 118 w 109"/>
                  <a:gd name="T39" fmla="*/ 18 h 104"/>
                  <a:gd name="T40" fmla="*/ 122 w 109"/>
                  <a:gd name="T41" fmla="*/ 24 h 104"/>
                  <a:gd name="T42" fmla="*/ 126 w 109"/>
                  <a:gd name="T43" fmla="*/ 28 h 104"/>
                  <a:gd name="T44" fmla="*/ 126 w 109"/>
                  <a:gd name="T45" fmla="*/ 38 h 104"/>
                  <a:gd name="T46" fmla="*/ 132 w 109"/>
                  <a:gd name="T47" fmla="*/ 45 h 104"/>
                  <a:gd name="T48" fmla="*/ 141 w 109"/>
                  <a:gd name="T49" fmla="*/ 53 h 104"/>
                  <a:gd name="T50" fmla="*/ 137 w 109"/>
                  <a:gd name="T51" fmla="*/ 57 h 104"/>
                  <a:gd name="T52" fmla="*/ 127 w 109"/>
                  <a:gd name="T53" fmla="*/ 57 h 104"/>
                  <a:gd name="T54" fmla="*/ 122 w 109"/>
                  <a:gd name="T55" fmla="*/ 78 h 104"/>
                  <a:gd name="T56" fmla="*/ 123 w 109"/>
                  <a:gd name="T57" fmla="*/ 79 h 104"/>
                  <a:gd name="T58" fmla="*/ 119 w 109"/>
                  <a:gd name="T59" fmla="*/ 82 h 104"/>
                  <a:gd name="T60" fmla="*/ 110 w 109"/>
                  <a:gd name="T61" fmla="*/ 92 h 104"/>
                  <a:gd name="T62" fmla="*/ 104 w 109"/>
                  <a:gd name="T63" fmla="*/ 97 h 104"/>
                  <a:gd name="T64" fmla="*/ 108 w 109"/>
                  <a:gd name="T65" fmla="*/ 104 h 104"/>
                  <a:gd name="T66" fmla="*/ 104 w 109"/>
                  <a:gd name="T67" fmla="*/ 109 h 104"/>
                  <a:gd name="T68" fmla="*/ 103 w 109"/>
                  <a:gd name="T69" fmla="*/ 120 h 104"/>
                  <a:gd name="T70" fmla="*/ 89 w 109"/>
                  <a:gd name="T71" fmla="*/ 132 h 104"/>
                  <a:gd name="T72" fmla="*/ 81 w 109"/>
                  <a:gd name="T73" fmla="*/ 129 h 104"/>
                  <a:gd name="T74" fmla="*/ 77 w 109"/>
                  <a:gd name="T75" fmla="*/ 121 h 104"/>
                  <a:gd name="T76" fmla="*/ 67 w 109"/>
                  <a:gd name="T77" fmla="*/ 124 h 104"/>
                  <a:gd name="T78" fmla="*/ 62 w 109"/>
                  <a:gd name="T79" fmla="*/ 120 h 104"/>
                  <a:gd name="T80" fmla="*/ 53 w 109"/>
                  <a:gd name="T81" fmla="*/ 123 h 104"/>
                  <a:gd name="T82" fmla="*/ 41 w 109"/>
                  <a:gd name="T83" fmla="*/ 125 h 104"/>
                  <a:gd name="T84" fmla="*/ 34 w 109"/>
                  <a:gd name="T85" fmla="*/ 116 h 104"/>
                  <a:gd name="T86" fmla="*/ 26 w 109"/>
                  <a:gd name="T87" fmla="*/ 117 h 104"/>
                  <a:gd name="T88" fmla="*/ 25 w 109"/>
                  <a:gd name="T89" fmla="*/ 117 h 104"/>
                  <a:gd name="T90" fmla="*/ 18 w 109"/>
                  <a:gd name="T91" fmla="*/ 108 h 104"/>
                  <a:gd name="T92" fmla="*/ 16 w 109"/>
                  <a:gd name="T93" fmla="*/ 97 h 104"/>
                  <a:gd name="T94" fmla="*/ 17 w 109"/>
                  <a:gd name="T95" fmla="*/ 91 h 104"/>
                  <a:gd name="T96" fmla="*/ 13 w 109"/>
                  <a:gd name="T97" fmla="*/ 83 h 104"/>
                  <a:gd name="T98" fmla="*/ 7 w 109"/>
                  <a:gd name="T99" fmla="*/ 83 h 104"/>
                  <a:gd name="T100" fmla="*/ 11 w 109"/>
                  <a:gd name="T101" fmla="*/ 82 h 104"/>
                  <a:gd name="T102" fmla="*/ 5 w 109"/>
                  <a:gd name="T103" fmla="*/ 78 h 104"/>
                  <a:gd name="T104" fmla="*/ 7 w 109"/>
                  <a:gd name="T105" fmla="*/ 70 h 104"/>
                  <a:gd name="T106" fmla="*/ 1 w 109"/>
                  <a:gd name="T107" fmla="*/ 55 h 10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09" h="104">
                    <a:moveTo>
                      <a:pt x="1" y="42"/>
                    </a:moveTo>
                    <a:cubicBezTo>
                      <a:pt x="2" y="42"/>
                      <a:pt x="1" y="41"/>
                      <a:pt x="2" y="39"/>
                    </a:cubicBezTo>
                    <a:cubicBezTo>
                      <a:pt x="2" y="38"/>
                      <a:pt x="4" y="38"/>
                      <a:pt x="4" y="36"/>
                    </a:cubicBezTo>
                    <a:cubicBezTo>
                      <a:pt x="4" y="37"/>
                      <a:pt x="3" y="38"/>
                      <a:pt x="3" y="38"/>
                    </a:cubicBezTo>
                    <a:cubicBezTo>
                      <a:pt x="2" y="36"/>
                      <a:pt x="3" y="35"/>
                      <a:pt x="4" y="33"/>
                    </a:cubicBezTo>
                    <a:cubicBezTo>
                      <a:pt x="5" y="32"/>
                      <a:pt x="5" y="32"/>
                      <a:pt x="6" y="30"/>
                    </a:cubicBezTo>
                    <a:cubicBezTo>
                      <a:pt x="6" y="29"/>
                      <a:pt x="8" y="29"/>
                      <a:pt x="9" y="28"/>
                    </a:cubicBezTo>
                    <a:cubicBezTo>
                      <a:pt x="9" y="29"/>
                      <a:pt x="7" y="31"/>
                      <a:pt x="9" y="31"/>
                    </a:cubicBezTo>
                    <a:cubicBezTo>
                      <a:pt x="9" y="32"/>
                      <a:pt x="10" y="34"/>
                      <a:pt x="10" y="35"/>
                    </a:cubicBezTo>
                    <a:cubicBezTo>
                      <a:pt x="12" y="37"/>
                      <a:pt x="15" y="38"/>
                      <a:pt x="16" y="40"/>
                    </a:cubicBezTo>
                    <a:cubicBezTo>
                      <a:pt x="16" y="41"/>
                      <a:pt x="18" y="42"/>
                      <a:pt x="18" y="42"/>
                    </a:cubicBezTo>
                    <a:cubicBezTo>
                      <a:pt x="20" y="43"/>
                      <a:pt x="22" y="41"/>
                      <a:pt x="23" y="41"/>
                    </a:cubicBezTo>
                    <a:cubicBezTo>
                      <a:pt x="26" y="40"/>
                      <a:pt x="29" y="41"/>
                      <a:pt x="31" y="41"/>
                    </a:cubicBezTo>
                    <a:cubicBezTo>
                      <a:pt x="32" y="41"/>
                      <a:pt x="33" y="40"/>
                      <a:pt x="34" y="39"/>
                    </a:cubicBezTo>
                    <a:cubicBezTo>
                      <a:pt x="36" y="39"/>
                      <a:pt x="36" y="37"/>
                      <a:pt x="37" y="35"/>
                    </a:cubicBezTo>
                    <a:cubicBezTo>
                      <a:pt x="38" y="34"/>
                      <a:pt x="44" y="33"/>
                      <a:pt x="45" y="35"/>
                    </a:cubicBezTo>
                    <a:cubicBezTo>
                      <a:pt x="45" y="37"/>
                      <a:pt x="51" y="38"/>
                      <a:pt x="53" y="37"/>
                    </a:cubicBezTo>
                    <a:cubicBezTo>
                      <a:pt x="54" y="36"/>
                      <a:pt x="54" y="35"/>
                      <a:pt x="56" y="36"/>
                    </a:cubicBezTo>
                    <a:cubicBezTo>
                      <a:pt x="57" y="36"/>
                      <a:pt x="58" y="35"/>
                      <a:pt x="59" y="35"/>
                    </a:cubicBezTo>
                    <a:cubicBezTo>
                      <a:pt x="60" y="35"/>
                      <a:pt x="61" y="35"/>
                      <a:pt x="61" y="35"/>
                    </a:cubicBezTo>
                    <a:cubicBezTo>
                      <a:pt x="61" y="33"/>
                      <a:pt x="65" y="29"/>
                      <a:pt x="64" y="28"/>
                    </a:cubicBezTo>
                    <a:cubicBezTo>
                      <a:pt x="62" y="26"/>
                      <a:pt x="66" y="23"/>
                      <a:pt x="68" y="23"/>
                    </a:cubicBezTo>
                    <a:cubicBezTo>
                      <a:pt x="67" y="21"/>
                      <a:pt x="65" y="17"/>
                      <a:pt x="68" y="17"/>
                    </a:cubicBezTo>
                    <a:cubicBezTo>
                      <a:pt x="72" y="16"/>
                      <a:pt x="69" y="14"/>
                      <a:pt x="71" y="12"/>
                    </a:cubicBezTo>
                    <a:cubicBezTo>
                      <a:pt x="72" y="11"/>
                      <a:pt x="71" y="8"/>
                      <a:pt x="71" y="7"/>
                    </a:cubicBezTo>
                    <a:cubicBezTo>
                      <a:pt x="71" y="5"/>
                      <a:pt x="71" y="4"/>
                      <a:pt x="72" y="3"/>
                    </a:cubicBezTo>
                    <a:cubicBezTo>
                      <a:pt x="73" y="2"/>
                      <a:pt x="74" y="1"/>
                      <a:pt x="74" y="0"/>
                    </a:cubicBezTo>
                    <a:cubicBezTo>
                      <a:pt x="76" y="1"/>
                      <a:pt x="76" y="1"/>
                      <a:pt x="78" y="0"/>
                    </a:cubicBezTo>
                    <a:cubicBezTo>
                      <a:pt x="79" y="0"/>
                      <a:pt x="81" y="3"/>
                      <a:pt x="81" y="0"/>
                    </a:cubicBezTo>
                    <a:cubicBezTo>
                      <a:pt x="82" y="1"/>
                      <a:pt x="85" y="1"/>
                      <a:pt x="87" y="1"/>
                    </a:cubicBezTo>
                    <a:cubicBezTo>
                      <a:pt x="89" y="1"/>
                      <a:pt x="90" y="3"/>
                      <a:pt x="92" y="3"/>
                    </a:cubicBezTo>
                    <a:cubicBezTo>
                      <a:pt x="92" y="3"/>
                      <a:pt x="91" y="3"/>
                      <a:pt x="90" y="4"/>
                    </a:cubicBezTo>
                    <a:cubicBezTo>
                      <a:pt x="90" y="4"/>
                      <a:pt x="94" y="7"/>
                      <a:pt x="92" y="6"/>
                    </a:cubicBezTo>
                    <a:cubicBezTo>
                      <a:pt x="92" y="6"/>
                      <a:pt x="94" y="6"/>
                      <a:pt x="94" y="7"/>
                    </a:cubicBezTo>
                    <a:cubicBezTo>
                      <a:pt x="94" y="8"/>
                      <a:pt x="94" y="8"/>
                      <a:pt x="95" y="8"/>
                    </a:cubicBezTo>
                    <a:cubicBezTo>
                      <a:pt x="94" y="10"/>
                      <a:pt x="92" y="9"/>
                      <a:pt x="91" y="7"/>
                    </a:cubicBezTo>
                    <a:cubicBezTo>
                      <a:pt x="91" y="8"/>
                      <a:pt x="91" y="9"/>
                      <a:pt x="91" y="10"/>
                    </a:cubicBezTo>
                    <a:cubicBezTo>
                      <a:pt x="90" y="9"/>
                      <a:pt x="88" y="9"/>
                      <a:pt x="87" y="9"/>
                    </a:cubicBezTo>
                    <a:cubicBezTo>
                      <a:pt x="89" y="10"/>
                      <a:pt x="89" y="11"/>
                      <a:pt x="91" y="12"/>
                    </a:cubicBezTo>
                    <a:cubicBezTo>
                      <a:pt x="91" y="13"/>
                      <a:pt x="90" y="14"/>
                      <a:pt x="89" y="14"/>
                    </a:cubicBezTo>
                    <a:cubicBezTo>
                      <a:pt x="90" y="15"/>
                      <a:pt x="91" y="16"/>
                      <a:pt x="93" y="16"/>
                    </a:cubicBezTo>
                    <a:cubicBezTo>
                      <a:pt x="92" y="17"/>
                      <a:pt x="94" y="18"/>
                      <a:pt x="92" y="18"/>
                    </a:cubicBezTo>
                    <a:cubicBezTo>
                      <a:pt x="93" y="18"/>
                      <a:pt x="93" y="18"/>
                      <a:pt x="94" y="18"/>
                    </a:cubicBezTo>
                    <a:cubicBezTo>
                      <a:pt x="92" y="19"/>
                      <a:pt x="95" y="20"/>
                      <a:pt x="95" y="21"/>
                    </a:cubicBezTo>
                    <a:cubicBezTo>
                      <a:pt x="96" y="22"/>
                      <a:pt x="97" y="23"/>
                      <a:pt x="98" y="24"/>
                    </a:cubicBezTo>
                    <a:cubicBezTo>
                      <a:pt x="99" y="26"/>
                      <a:pt x="97" y="29"/>
                      <a:pt x="95" y="29"/>
                    </a:cubicBezTo>
                    <a:cubicBezTo>
                      <a:pt x="96" y="29"/>
                      <a:pt x="96" y="30"/>
                      <a:pt x="96" y="31"/>
                    </a:cubicBezTo>
                    <a:cubicBezTo>
                      <a:pt x="98" y="32"/>
                      <a:pt x="99" y="33"/>
                      <a:pt x="100" y="34"/>
                    </a:cubicBezTo>
                    <a:cubicBezTo>
                      <a:pt x="101" y="35"/>
                      <a:pt x="102" y="36"/>
                      <a:pt x="103" y="37"/>
                    </a:cubicBezTo>
                    <a:cubicBezTo>
                      <a:pt x="105" y="37"/>
                      <a:pt x="106" y="39"/>
                      <a:pt x="107" y="40"/>
                    </a:cubicBezTo>
                    <a:cubicBezTo>
                      <a:pt x="107" y="41"/>
                      <a:pt x="109" y="40"/>
                      <a:pt x="108" y="42"/>
                    </a:cubicBezTo>
                    <a:cubicBezTo>
                      <a:pt x="107" y="43"/>
                      <a:pt x="105" y="42"/>
                      <a:pt x="104" y="43"/>
                    </a:cubicBezTo>
                    <a:cubicBezTo>
                      <a:pt x="101" y="44"/>
                      <a:pt x="99" y="41"/>
                      <a:pt x="97" y="40"/>
                    </a:cubicBezTo>
                    <a:cubicBezTo>
                      <a:pt x="98" y="41"/>
                      <a:pt x="98" y="43"/>
                      <a:pt x="96" y="43"/>
                    </a:cubicBezTo>
                    <a:cubicBezTo>
                      <a:pt x="94" y="43"/>
                      <a:pt x="94" y="46"/>
                      <a:pt x="93" y="47"/>
                    </a:cubicBezTo>
                    <a:cubicBezTo>
                      <a:pt x="92" y="51"/>
                      <a:pt x="91" y="55"/>
                      <a:pt x="92" y="59"/>
                    </a:cubicBezTo>
                    <a:cubicBezTo>
                      <a:pt x="92" y="59"/>
                      <a:pt x="93" y="58"/>
                      <a:pt x="94" y="58"/>
                    </a:cubicBezTo>
                    <a:cubicBezTo>
                      <a:pt x="93" y="59"/>
                      <a:pt x="92" y="60"/>
                      <a:pt x="93" y="60"/>
                    </a:cubicBezTo>
                    <a:cubicBezTo>
                      <a:pt x="92" y="61"/>
                      <a:pt x="92" y="62"/>
                      <a:pt x="93" y="62"/>
                    </a:cubicBezTo>
                    <a:cubicBezTo>
                      <a:pt x="92" y="63"/>
                      <a:pt x="90" y="64"/>
                      <a:pt x="90" y="62"/>
                    </a:cubicBezTo>
                    <a:cubicBezTo>
                      <a:pt x="90" y="65"/>
                      <a:pt x="85" y="70"/>
                      <a:pt x="84" y="65"/>
                    </a:cubicBezTo>
                    <a:cubicBezTo>
                      <a:pt x="83" y="67"/>
                      <a:pt x="85" y="68"/>
                      <a:pt x="83" y="70"/>
                    </a:cubicBezTo>
                    <a:cubicBezTo>
                      <a:pt x="82" y="71"/>
                      <a:pt x="82" y="72"/>
                      <a:pt x="82" y="72"/>
                    </a:cubicBezTo>
                    <a:cubicBezTo>
                      <a:pt x="81" y="73"/>
                      <a:pt x="79" y="73"/>
                      <a:pt x="79" y="74"/>
                    </a:cubicBezTo>
                    <a:cubicBezTo>
                      <a:pt x="82" y="73"/>
                      <a:pt x="81" y="78"/>
                      <a:pt x="79" y="79"/>
                    </a:cubicBezTo>
                    <a:cubicBezTo>
                      <a:pt x="80" y="79"/>
                      <a:pt x="82" y="78"/>
                      <a:pt x="82" y="79"/>
                    </a:cubicBezTo>
                    <a:cubicBezTo>
                      <a:pt x="83" y="80"/>
                      <a:pt x="82" y="83"/>
                      <a:pt x="81" y="84"/>
                    </a:cubicBezTo>
                    <a:cubicBezTo>
                      <a:pt x="81" y="83"/>
                      <a:pt x="80" y="83"/>
                      <a:pt x="79" y="83"/>
                    </a:cubicBezTo>
                    <a:cubicBezTo>
                      <a:pt x="81" y="85"/>
                      <a:pt x="79" y="90"/>
                      <a:pt x="77" y="88"/>
                    </a:cubicBezTo>
                    <a:cubicBezTo>
                      <a:pt x="77" y="89"/>
                      <a:pt x="78" y="90"/>
                      <a:pt x="78" y="91"/>
                    </a:cubicBezTo>
                    <a:cubicBezTo>
                      <a:pt x="76" y="91"/>
                      <a:pt x="77" y="95"/>
                      <a:pt x="74" y="96"/>
                    </a:cubicBezTo>
                    <a:cubicBezTo>
                      <a:pt x="72" y="97"/>
                      <a:pt x="69" y="99"/>
                      <a:pt x="67" y="100"/>
                    </a:cubicBezTo>
                    <a:cubicBezTo>
                      <a:pt x="66" y="100"/>
                      <a:pt x="61" y="104"/>
                      <a:pt x="61" y="102"/>
                    </a:cubicBezTo>
                    <a:cubicBezTo>
                      <a:pt x="61" y="101"/>
                      <a:pt x="61" y="99"/>
                      <a:pt x="61" y="98"/>
                    </a:cubicBezTo>
                    <a:cubicBezTo>
                      <a:pt x="61" y="96"/>
                      <a:pt x="60" y="95"/>
                      <a:pt x="60" y="93"/>
                    </a:cubicBezTo>
                    <a:cubicBezTo>
                      <a:pt x="58" y="95"/>
                      <a:pt x="57" y="94"/>
                      <a:pt x="58" y="92"/>
                    </a:cubicBezTo>
                    <a:cubicBezTo>
                      <a:pt x="57" y="93"/>
                      <a:pt x="55" y="94"/>
                      <a:pt x="56" y="91"/>
                    </a:cubicBezTo>
                    <a:cubicBezTo>
                      <a:pt x="55" y="93"/>
                      <a:pt x="52" y="96"/>
                      <a:pt x="51" y="94"/>
                    </a:cubicBezTo>
                    <a:cubicBezTo>
                      <a:pt x="50" y="93"/>
                      <a:pt x="51" y="93"/>
                      <a:pt x="50" y="92"/>
                    </a:cubicBezTo>
                    <a:cubicBezTo>
                      <a:pt x="49" y="90"/>
                      <a:pt x="48" y="93"/>
                      <a:pt x="47" y="91"/>
                    </a:cubicBezTo>
                    <a:cubicBezTo>
                      <a:pt x="48" y="93"/>
                      <a:pt x="45" y="89"/>
                      <a:pt x="44" y="88"/>
                    </a:cubicBezTo>
                    <a:cubicBezTo>
                      <a:pt x="44" y="90"/>
                      <a:pt x="42" y="93"/>
                      <a:pt x="40" y="93"/>
                    </a:cubicBezTo>
                    <a:cubicBezTo>
                      <a:pt x="39" y="94"/>
                      <a:pt x="37" y="92"/>
                      <a:pt x="35" y="93"/>
                    </a:cubicBezTo>
                    <a:cubicBezTo>
                      <a:pt x="34" y="93"/>
                      <a:pt x="32" y="97"/>
                      <a:pt x="31" y="95"/>
                    </a:cubicBezTo>
                    <a:cubicBezTo>
                      <a:pt x="31" y="92"/>
                      <a:pt x="32" y="89"/>
                      <a:pt x="30" y="87"/>
                    </a:cubicBezTo>
                    <a:cubicBezTo>
                      <a:pt x="29" y="90"/>
                      <a:pt x="29" y="88"/>
                      <a:pt x="26" y="88"/>
                    </a:cubicBezTo>
                    <a:cubicBezTo>
                      <a:pt x="25" y="88"/>
                      <a:pt x="25" y="89"/>
                      <a:pt x="24" y="89"/>
                    </a:cubicBezTo>
                    <a:cubicBezTo>
                      <a:pt x="23" y="90"/>
                      <a:pt x="22" y="89"/>
                      <a:pt x="20" y="89"/>
                    </a:cubicBezTo>
                    <a:cubicBezTo>
                      <a:pt x="21" y="89"/>
                      <a:pt x="21" y="88"/>
                      <a:pt x="22" y="88"/>
                    </a:cubicBezTo>
                    <a:cubicBezTo>
                      <a:pt x="21" y="88"/>
                      <a:pt x="20" y="89"/>
                      <a:pt x="19" y="89"/>
                    </a:cubicBezTo>
                    <a:cubicBezTo>
                      <a:pt x="19" y="86"/>
                      <a:pt x="16" y="88"/>
                      <a:pt x="15" y="89"/>
                    </a:cubicBezTo>
                    <a:cubicBezTo>
                      <a:pt x="14" y="87"/>
                      <a:pt x="15" y="84"/>
                      <a:pt x="14" y="82"/>
                    </a:cubicBezTo>
                    <a:cubicBezTo>
                      <a:pt x="14" y="81"/>
                      <a:pt x="14" y="79"/>
                      <a:pt x="14" y="78"/>
                    </a:cubicBezTo>
                    <a:cubicBezTo>
                      <a:pt x="13" y="76"/>
                      <a:pt x="12" y="75"/>
                      <a:pt x="12" y="74"/>
                    </a:cubicBezTo>
                    <a:cubicBezTo>
                      <a:pt x="12" y="74"/>
                      <a:pt x="13" y="73"/>
                      <a:pt x="13" y="72"/>
                    </a:cubicBezTo>
                    <a:cubicBezTo>
                      <a:pt x="13" y="71"/>
                      <a:pt x="14" y="70"/>
                      <a:pt x="13" y="69"/>
                    </a:cubicBezTo>
                    <a:cubicBezTo>
                      <a:pt x="12" y="68"/>
                      <a:pt x="12" y="67"/>
                      <a:pt x="12" y="66"/>
                    </a:cubicBezTo>
                    <a:cubicBezTo>
                      <a:pt x="11" y="65"/>
                      <a:pt x="10" y="65"/>
                      <a:pt x="10" y="63"/>
                    </a:cubicBezTo>
                    <a:cubicBezTo>
                      <a:pt x="9" y="64"/>
                      <a:pt x="9" y="64"/>
                      <a:pt x="9" y="64"/>
                    </a:cubicBezTo>
                    <a:cubicBezTo>
                      <a:pt x="8" y="62"/>
                      <a:pt x="7" y="64"/>
                      <a:pt x="5" y="63"/>
                    </a:cubicBezTo>
                    <a:cubicBezTo>
                      <a:pt x="5" y="63"/>
                      <a:pt x="5" y="62"/>
                      <a:pt x="5" y="61"/>
                    </a:cubicBezTo>
                    <a:cubicBezTo>
                      <a:pt x="6" y="61"/>
                      <a:pt x="7" y="62"/>
                      <a:pt x="8" y="62"/>
                    </a:cubicBezTo>
                    <a:cubicBezTo>
                      <a:pt x="7" y="61"/>
                      <a:pt x="6" y="60"/>
                      <a:pt x="5" y="60"/>
                    </a:cubicBezTo>
                    <a:cubicBezTo>
                      <a:pt x="5" y="60"/>
                      <a:pt x="4" y="60"/>
                      <a:pt x="4" y="59"/>
                    </a:cubicBezTo>
                    <a:cubicBezTo>
                      <a:pt x="3" y="58"/>
                      <a:pt x="3" y="55"/>
                      <a:pt x="4" y="56"/>
                    </a:cubicBezTo>
                    <a:cubicBezTo>
                      <a:pt x="4" y="54"/>
                      <a:pt x="3" y="53"/>
                      <a:pt x="5" y="53"/>
                    </a:cubicBezTo>
                    <a:cubicBezTo>
                      <a:pt x="3" y="51"/>
                      <a:pt x="2" y="49"/>
                      <a:pt x="1" y="47"/>
                    </a:cubicBezTo>
                    <a:cubicBezTo>
                      <a:pt x="1" y="46"/>
                      <a:pt x="0" y="43"/>
                      <a:pt x="1" y="4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75" name="Freeform 3708"/>
              <p:cNvSpPr>
                <a:spLocks/>
              </p:cNvSpPr>
              <p:nvPr/>
            </p:nvSpPr>
            <p:spPr bwMode="auto">
              <a:xfrm>
                <a:off x="4364" y="2612"/>
                <a:ext cx="4" cy="1"/>
              </a:xfrm>
              <a:custGeom>
                <a:avLst/>
                <a:gdLst>
                  <a:gd name="T0" fmla="*/ 0 w 3"/>
                  <a:gd name="T1" fmla="*/ 1 h 1"/>
                  <a:gd name="T2" fmla="*/ 0 w 3"/>
                  <a:gd name="T3" fmla="*/ 0 h 1"/>
                  <a:gd name="T4" fmla="*/ 4 w 3"/>
                  <a:gd name="T5" fmla="*/ 1 h 1"/>
                  <a:gd name="T6" fmla="*/ 0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0" y="1"/>
                    </a:moveTo>
                    <a:cubicBezTo>
                      <a:pt x="0" y="0"/>
                      <a:pt x="0" y="0"/>
                      <a:pt x="0" y="0"/>
                    </a:cubicBezTo>
                    <a:cubicBezTo>
                      <a:pt x="1" y="0"/>
                      <a:pt x="2" y="0"/>
                      <a:pt x="3" y="1"/>
                    </a:cubicBezTo>
                    <a:cubicBezTo>
                      <a:pt x="2" y="1"/>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76" name="Freeform 3709"/>
              <p:cNvSpPr>
                <a:spLocks/>
              </p:cNvSpPr>
              <p:nvPr/>
            </p:nvSpPr>
            <p:spPr bwMode="auto">
              <a:xfrm>
                <a:off x="4369" y="2601"/>
                <a:ext cx="4" cy="3"/>
              </a:xfrm>
              <a:custGeom>
                <a:avLst/>
                <a:gdLst>
                  <a:gd name="T0" fmla="*/ 0 w 3"/>
                  <a:gd name="T1" fmla="*/ 2 h 2"/>
                  <a:gd name="T2" fmla="*/ 4 w 3"/>
                  <a:gd name="T3" fmla="*/ 3 h 2"/>
                  <a:gd name="T4" fmla="*/ 0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0" y="1"/>
                    </a:moveTo>
                    <a:cubicBezTo>
                      <a:pt x="1" y="1"/>
                      <a:pt x="3" y="0"/>
                      <a:pt x="3" y="2"/>
                    </a:cubicBezTo>
                    <a:cubicBezTo>
                      <a:pt x="1" y="2"/>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77" name="Freeform 3710"/>
              <p:cNvSpPr>
                <a:spLocks/>
              </p:cNvSpPr>
              <p:nvPr/>
            </p:nvSpPr>
            <p:spPr bwMode="auto">
              <a:xfrm>
                <a:off x="4593" y="2753"/>
                <a:ext cx="13" cy="18"/>
              </a:xfrm>
              <a:custGeom>
                <a:avLst/>
                <a:gdLst>
                  <a:gd name="T0" fmla="*/ 5 w 10"/>
                  <a:gd name="T1" fmla="*/ 11 h 13"/>
                  <a:gd name="T2" fmla="*/ 7 w 10"/>
                  <a:gd name="T3" fmla="*/ 14 h 13"/>
                  <a:gd name="T4" fmla="*/ 7 w 10"/>
                  <a:gd name="T5" fmla="*/ 8 h 13"/>
                  <a:gd name="T6" fmla="*/ 7 w 10"/>
                  <a:gd name="T7" fmla="*/ 6 h 13"/>
                  <a:gd name="T8" fmla="*/ 9 w 10"/>
                  <a:gd name="T9" fmla="*/ 3 h 13"/>
                  <a:gd name="T10" fmla="*/ 13 w 10"/>
                  <a:gd name="T11" fmla="*/ 6 h 13"/>
                  <a:gd name="T12" fmla="*/ 12 w 10"/>
                  <a:gd name="T13" fmla="*/ 14 h 13"/>
                  <a:gd name="T14" fmla="*/ 7 w 10"/>
                  <a:gd name="T15" fmla="*/ 15 h 13"/>
                  <a:gd name="T16" fmla="*/ 5 w 10"/>
                  <a:gd name="T17" fmla="*/ 11 h 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13">
                    <a:moveTo>
                      <a:pt x="4" y="8"/>
                    </a:moveTo>
                    <a:cubicBezTo>
                      <a:pt x="4" y="9"/>
                      <a:pt x="4" y="10"/>
                      <a:pt x="5" y="10"/>
                    </a:cubicBezTo>
                    <a:cubicBezTo>
                      <a:pt x="5" y="10"/>
                      <a:pt x="5" y="7"/>
                      <a:pt x="5" y="6"/>
                    </a:cubicBezTo>
                    <a:cubicBezTo>
                      <a:pt x="6" y="5"/>
                      <a:pt x="4" y="5"/>
                      <a:pt x="5" y="4"/>
                    </a:cubicBezTo>
                    <a:cubicBezTo>
                      <a:pt x="6" y="5"/>
                      <a:pt x="7" y="2"/>
                      <a:pt x="7" y="2"/>
                    </a:cubicBezTo>
                    <a:cubicBezTo>
                      <a:pt x="8" y="0"/>
                      <a:pt x="10" y="3"/>
                      <a:pt x="10" y="4"/>
                    </a:cubicBezTo>
                    <a:cubicBezTo>
                      <a:pt x="10" y="6"/>
                      <a:pt x="9" y="8"/>
                      <a:pt x="9" y="10"/>
                    </a:cubicBezTo>
                    <a:cubicBezTo>
                      <a:pt x="9" y="13"/>
                      <a:pt x="7" y="12"/>
                      <a:pt x="5" y="11"/>
                    </a:cubicBezTo>
                    <a:cubicBezTo>
                      <a:pt x="7" y="13"/>
                      <a:pt x="0" y="8"/>
                      <a:pt x="4" y="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78" name="Freeform 3711"/>
              <p:cNvSpPr>
                <a:spLocks/>
              </p:cNvSpPr>
              <p:nvPr/>
            </p:nvSpPr>
            <p:spPr bwMode="auto">
              <a:xfrm>
                <a:off x="4600" y="2768"/>
                <a:ext cx="4" cy="4"/>
              </a:xfrm>
              <a:custGeom>
                <a:avLst/>
                <a:gdLst>
                  <a:gd name="T0" fmla="*/ 1 w 3"/>
                  <a:gd name="T1" fmla="*/ 0 h 3"/>
                  <a:gd name="T2" fmla="*/ 3 w 3"/>
                  <a:gd name="T3" fmla="*/ 4 h 3"/>
                  <a:gd name="T4" fmla="*/ 1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1" y="0"/>
                    </a:moveTo>
                    <a:cubicBezTo>
                      <a:pt x="2" y="1"/>
                      <a:pt x="3" y="2"/>
                      <a:pt x="2" y="3"/>
                    </a:cubicBezTo>
                    <a:cubicBezTo>
                      <a:pt x="1" y="3"/>
                      <a:pt x="0" y="1"/>
                      <a:pt x="1" y="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79" name="Freeform 3712"/>
              <p:cNvSpPr>
                <a:spLocks/>
              </p:cNvSpPr>
              <p:nvPr/>
            </p:nvSpPr>
            <p:spPr bwMode="auto">
              <a:xfrm>
                <a:off x="3318" y="2447"/>
                <a:ext cx="1" cy="1"/>
              </a:xfrm>
              <a:custGeom>
                <a:avLst/>
                <a:gdLst>
                  <a:gd name="T0" fmla="*/ 1 w 1"/>
                  <a:gd name="T1" fmla="*/ 1 h 1"/>
                  <a:gd name="T2" fmla="*/ 1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1" y="0"/>
                    </a:cubicBezTo>
                    <a:cubicBezTo>
                      <a:pt x="0" y="0"/>
                      <a:pt x="0"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80" name="Freeform 3713"/>
              <p:cNvSpPr>
                <a:spLocks/>
              </p:cNvSpPr>
              <p:nvPr/>
            </p:nvSpPr>
            <p:spPr bwMode="auto">
              <a:xfrm>
                <a:off x="3451" y="2475"/>
                <a:ext cx="2" cy="1"/>
              </a:xfrm>
              <a:custGeom>
                <a:avLst/>
                <a:gdLst>
                  <a:gd name="T0" fmla="*/ 2 w 2"/>
                  <a:gd name="T1" fmla="*/ 1 h 1"/>
                  <a:gd name="T2" fmla="*/ 0 w 2"/>
                  <a:gd name="T3" fmla="*/ 0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0" y="0"/>
                      <a:pt x="0" y="0"/>
                    </a:cubicBezTo>
                    <a:cubicBezTo>
                      <a:pt x="0"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81" name="Freeform 3714"/>
              <p:cNvSpPr>
                <a:spLocks/>
              </p:cNvSpPr>
              <p:nvPr/>
            </p:nvSpPr>
            <p:spPr bwMode="auto">
              <a:xfrm>
                <a:off x="3467" y="2467"/>
                <a:ext cx="15" cy="6"/>
              </a:xfrm>
              <a:custGeom>
                <a:avLst/>
                <a:gdLst>
                  <a:gd name="T0" fmla="*/ 5 w 12"/>
                  <a:gd name="T1" fmla="*/ 6 h 5"/>
                  <a:gd name="T2" fmla="*/ 15 w 12"/>
                  <a:gd name="T3" fmla="*/ 2 h 5"/>
                  <a:gd name="T4" fmla="*/ 9 w 12"/>
                  <a:gd name="T5" fmla="*/ 0 h 5"/>
                  <a:gd name="T6" fmla="*/ 6 w 12"/>
                  <a:gd name="T7" fmla="*/ 1 h 5"/>
                  <a:gd name="T8" fmla="*/ 3 w 12"/>
                  <a:gd name="T9" fmla="*/ 0 h 5"/>
                  <a:gd name="T10" fmla="*/ 1 w 12"/>
                  <a:gd name="T11" fmla="*/ 4 h 5"/>
                  <a:gd name="T12" fmla="*/ 5 w 12"/>
                  <a:gd name="T13" fmla="*/ 6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5">
                    <a:moveTo>
                      <a:pt x="4" y="5"/>
                    </a:moveTo>
                    <a:cubicBezTo>
                      <a:pt x="7" y="5"/>
                      <a:pt x="11" y="5"/>
                      <a:pt x="12" y="2"/>
                    </a:cubicBezTo>
                    <a:cubicBezTo>
                      <a:pt x="11" y="1"/>
                      <a:pt x="9" y="0"/>
                      <a:pt x="7" y="0"/>
                    </a:cubicBezTo>
                    <a:cubicBezTo>
                      <a:pt x="6" y="1"/>
                      <a:pt x="5" y="1"/>
                      <a:pt x="5" y="1"/>
                    </a:cubicBezTo>
                    <a:cubicBezTo>
                      <a:pt x="4" y="1"/>
                      <a:pt x="3" y="0"/>
                      <a:pt x="2" y="0"/>
                    </a:cubicBezTo>
                    <a:cubicBezTo>
                      <a:pt x="1" y="1"/>
                      <a:pt x="0" y="3"/>
                      <a:pt x="1" y="3"/>
                    </a:cubicBezTo>
                    <a:cubicBezTo>
                      <a:pt x="2" y="4"/>
                      <a:pt x="3" y="5"/>
                      <a:pt x="4" y="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82" name="Freeform 3715"/>
              <p:cNvSpPr>
                <a:spLocks/>
              </p:cNvSpPr>
              <p:nvPr/>
            </p:nvSpPr>
            <p:spPr bwMode="auto">
              <a:xfrm>
                <a:off x="3316" y="2366"/>
                <a:ext cx="145" cy="102"/>
              </a:xfrm>
              <a:custGeom>
                <a:avLst/>
                <a:gdLst>
                  <a:gd name="T0" fmla="*/ 145 w 110"/>
                  <a:gd name="T1" fmla="*/ 38 h 77"/>
                  <a:gd name="T2" fmla="*/ 138 w 110"/>
                  <a:gd name="T3" fmla="*/ 28 h 77"/>
                  <a:gd name="T4" fmla="*/ 132 w 110"/>
                  <a:gd name="T5" fmla="*/ 12 h 77"/>
                  <a:gd name="T6" fmla="*/ 127 w 110"/>
                  <a:gd name="T7" fmla="*/ 0 h 77"/>
                  <a:gd name="T8" fmla="*/ 87 w 110"/>
                  <a:gd name="T9" fmla="*/ 7 h 77"/>
                  <a:gd name="T10" fmla="*/ 69 w 110"/>
                  <a:gd name="T11" fmla="*/ 21 h 77"/>
                  <a:gd name="T12" fmla="*/ 61 w 110"/>
                  <a:gd name="T13" fmla="*/ 33 h 77"/>
                  <a:gd name="T14" fmla="*/ 54 w 110"/>
                  <a:gd name="T15" fmla="*/ 28 h 77"/>
                  <a:gd name="T16" fmla="*/ 41 w 110"/>
                  <a:gd name="T17" fmla="*/ 28 h 77"/>
                  <a:gd name="T18" fmla="*/ 33 w 110"/>
                  <a:gd name="T19" fmla="*/ 25 h 77"/>
                  <a:gd name="T20" fmla="*/ 25 w 110"/>
                  <a:gd name="T21" fmla="*/ 25 h 77"/>
                  <a:gd name="T22" fmla="*/ 16 w 110"/>
                  <a:gd name="T23" fmla="*/ 28 h 77"/>
                  <a:gd name="T24" fmla="*/ 11 w 110"/>
                  <a:gd name="T25" fmla="*/ 25 h 77"/>
                  <a:gd name="T26" fmla="*/ 7 w 110"/>
                  <a:gd name="T27" fmla="*/ 28 h 77"/>
                  <a:gd name="T28" fmla="*/ 7 w 110"/>
                  <a:gd name="T29" fmla="*/ 33 h 77"/>
                  <a:gd name="T30" fmla="*/ 7 w 110"/>
                  <a:gd name="T31" fmla="*/ 37 h 77"/>
                  <a:gd name="T32" fmla="*/ 4 w 110"/>
                  <a:gd name="T33" fmla="*/ 41 h 77"/>
                  <a:gd name="T34" fmla="*/ 3 w 110"/>
                  <a:gd name="T35" fmla="*/ 42 h 77"/>
                  <a:gd name="T36" fmla="*/ 3 w 110"/>
                  <a:gd name="T37" fmla="*/ 46 h 77"/>
                  <a:gd name="T38" fmla="*/ 1 w 110"/>
                  <a:gd name="T39" fmla="*/ 53 h 77"/>
                  <a:gd name="T40" fmla="*/ 3 w 110"/>
                  <a:gd name="T41" fmla="*/ 61 h 77"/>
                  <a:gd name="T42" fmla="*/ 0 w 110"/>
                  <a:gd name="T43" fmla="*/ 61 h 77"/>
                  <a:gd name="T44" fmla="*/ 3 w 110"/>
                  <a:gd name="T45" fmla="*/ 62 h 77"/>
                  <a:gd name="T46" fmla="*/ 5 w 110"/>
                  <a:gd name="T47" fmla="*/ 68 h 77"/>
                  <a:gd name="T48" fmla="*/ 8 w 110"/>
                  <a:gd name="T49" fmla="*/ 79 h 77"/>
                  <a:gd name="T50" fmla="*/ 9 w 110"/>
                  <a:gd name="T51" fmla="*/ 85 h 77"/>
                  <a:gd name="T52" fmla="*/ 9 w 110"/>
                  <a:gd name="T53" fmla="*/ 90 h 77"/>
                  <a:gd name="T54" fmla="*/ 13 w 110"/>
                  <a:gd name="T55" fmla="*/ 101 h 77"/>
                  <a:gd name="T56" fmla="*/ 17 w 110"/>
                  <a:gd name="T57" fmla="*/ 101 h 77"/>
                  <a:gd name="T58" fmla="*/ 22 w 110"/>
                  <a:gd name="T59" fmla="*/ 102 h 77"/>
                  <a:gd name="T60" fmla="*/ 33 w 110"/>
                  <a:gd name="T61" fmla="*/ 101 h 77"/>
                  <a:gd name="T62" fmla="*/ 34 w 110"/>
                  <a:gd name="T63" fmla="*/ 99 h 77"/>
                  <a:gd name="T64" fmla="*/ 36 w 110"/>
                  <a:gd name="T65" fmla="*/ 98 h 77"/>
                  <a:gd name="T66" fmla="*/ 40 w 110"/>
                  <a:gd name="T67" fmla="*/ 95 h 77"/>
                  <a:gd name="T68" fmla="*/ 46 w 110"/>
                  <a:gd name="T69" fmla="*/ 90 h 77"/>
                  <a:gd name="T70" fmla="*/ 57 w 110"/>
                  <a:gd name="T71" fmla="*/ 90 h 77"/>
                  <a:gd name="T72" fmla="*/ 65 w 110"/>
                  <a:gd name="T73" fmla="*/ 86 h 77"/>
                  <a:gd name="T74" fmla="*/ 73 w 110"/>
                  <a:gd name="T75" fmla="*/ 82 h 77"/>
                  <a:gd name="T76" fmla="*/ 75 w 110"/>
                  <a:gd name="T77" fmla="*/ 79 h 77"/>
                  <a:gd name="T78" fmla="*/ 78 w 110"/>
                  <a:gd name="T79" fmla="*/ 81 h 77"/>
                  <a:gd name="T80" fmla="*/ 80 w 110"/>
                  <a:gd name="T81" fmla="*/ 79 h 77"/>
                  <a:gd name="T82" fmla="*/ 95 w 110"/>
                  <a:gd name="T83" fmla="*/ 69 h 77"/>
                  <a:gd name="T84" fmla="*/ 103 w 110"/>
                  <a:gd name="T85" fmla="*/ 68 h 77"/>
                  <a:gd name="T86" fmla="*/ 113 w 110"/>
                  <a:gd name="T87" fmla="*/ 64 h 77"/>
                  <a:gd name="T88" fmla="*/ 121 w 110"/>
                  <a:gd name="T89" fmla="*/ 61 h 77"/>
                  <a:gd name="T90" fmla="*/ 127 w 110"/>
                  <a:gd name="T91" fmla="*/ 57 h 77"/>
                  <a:gd name="T92" fmla="*/ 132 w 110"/>
                  <a:gd name="T93" fmla="*/ 54 h 77"/>
                  <a:gd name="T94" fmla="*/ 132 w 110"/>
                  <a:gd name="T95" fmla="*/ 46 h 77"/>
                  <a:gd name="T96" fmla="*/ 145 w 110"/>
                  <a:gd name="T97" fmla="*/ 38 h 7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0" h="77">
                    <a:moveTo>
                      <a:pt x="110" y="29"/>
                    </a:moveTo>
                    <a:cubicBezTo>
                      <a:pt x="106" y="29"/>
                      <a:pt x="108" y="22"/>
                      <a:pt x="105" y="21"/>
                    </a:cubicBezTo>
                    <a:cubicBezTo>
                      <a:pt x="106" y="19"/>
                      <a:pt x="101" y="11"/>
                      <a:pt x="100" y="9"/>
                    </a:cubicBezTo>
                    <a:cubicBezTo>
                      <a:pt x="96" y="0"/>
                      <a:pt x="96" y="0"/>
                      <a:pt x="96" y="0"/>
                    </a:cubicBezTo>
                    <a:cubicBezTo>
                      <a:pt x="86" y="2"/>
                      <a:pt x="76" y="4"/>
                      <a:pt x="66" y="5"/>
                    </a:cubicBezTo>
                    <a:cubicBezTo>
                      <a:pt x="58" y="8"/>
                      <a:pt x="54" y="12"/>
                      <a:pt x="52" y="16"/>
                    </a:cubicBezTo>
                    <a:cubicBezTo>
                      <a:pt x="51" y="19"/>
                      <a:pt x="50" y="25"/>
                      <a:pt x="46" y="25"/>
                    </a:cubicBezTo>
                    <a:cubicBezTo>
                      <a:pt x="43" y="25"/>
                      <a:pt x="43" y="21"/>
                      <a:pt x="41" y="21"/>
                    </a:cubicBezTo>
                    <a:cubicBezTo>
                      <a:pt x="37" y="21"/>
                      <a:pt x="35" y="21"/>
                      <a:pt x="31" y="21"/>
                    </a:cubicBezTo>
                    <a:cubicBezTo>
                      <a:pt x="29" y="20"/>
                      <a:pt x="27" y="19"/>
                      <a:pt x="25" y="19"/>
                    </a:cubicBezTo>
                    <a:cubicBezTo>
                      <a:pt x="23" y="19"/>
                      <a:pt x="21" y="19"/>
                      <a:pt x="19" y="19"/>
                    </a:cubicBezTo>
                    <a:cubicBezTo>
                      <a:pt x="17" y="20"/>
                      <a:pt x="14" y="21"/>
                      <a:pt x="12" y="21"/>
                    </a:cubicBezTo>
                    <a:cubicBezTo>
                      <a:pt x="10" y="21"/>
                      <a:pt x="10" y="19"/>
                      <a:pt x="8" y="19"/>
                    </a:cubicBezTo>
                    <a:cubicBezTo>
                      <a:pt x="7" y="19"/>
                      <a:pt x="6" y="20"/>
                      <a:pt x="5" y="21"/>
                    </a:cubicBezTo>
                    <a:cubicBezTo>
                      <a:pt x="5" y="22"/>
                      <a:pt x="4" y="24"/>
                      <a:pt x="5" y="25"/>
                    </a:cubicBezTo>
                    <a:cubicBezTo>
                      <a:pt x="5" y="26"/>
                      <a:pt x="6" y="27"/>
                      <a:pt x="5" y="28"/>
                    </a:cubicBezTo>
                    <a:cubicBezTo>
                      <a:pt x="5" y="29"/>
                      <a:pt x="4" y="30"/>
                      <a:pt x="3" y="31"/>
                    </a:cubicBezTo>
                    <a:cubicBezTo>
                      <a:pt x="3" y="31"/>
                      <a:pt x="3" y="32"/>
                      <a:pt x="2" y="32"/>
                    </a:cubicBezTo>
                    <a:cubicBezTo>
                      <a:pt x="1" y="33"/>
                      <a:pt x="1" y="33"/>
                      <a:pt x="2" y="35"/>
                    </a:cubicBezTo>
                    <a:cubicBezTo>
                      <a:pt x="2" y="37"/>
                      <a:pt x="1" y="38"/>
                      <a:pt x="1" y="40"/>
                    </a:cubicBezTo>
                    <a:cubicBezTo>
                      <a:pt x="0" y="42"/>
                      <a:pt x="2" y="44"/>
                      <a:pt x="2" y="46"/>
                    </a:cubicBezTo>
                    <a:cubicBezTo>
                      <a:pt x="2" y="45"/>
                      <a:pt x="0" y="45"/>
                      <a:pt x="0" y="46"/>
                    </a:cubicBezTo>
                    <a:cubicBezTo>
                      <a:pt x="2" y="47"/>
                      <a:pt x="2" y="47"/>
                      <a:pt x="2" y="47"/>
                    </a:cubicBezTo>
                    <a:cubicBezTo>
                      <a:pt x="3" y="48"/>
                      <a:pt x="3" y="49"/>
                      <a:pt x="4" y="51"/>
                    </a:cubicBezTo>
                    <a:cubicBezTo>
                      <a:pt x="5" y="54"/>
                      <a:pt x="5" y="57"/>
                      <a:pt x="6" y="60"/>
                    </a:cubicBezTo>
                    <a:cubicBezTo>
                      <a:pt x="6" y="62"/>
                      <a:pt x="7" y="63"/>
                      <a:pt x="7" y="64"/>
                    </a:cubicBezTo>
                    <a:cubicBezTo>
                      <a:pt x="8" y="65"/>
                      <a:pt x="7" y="67"/>
                      <a:pt x="7" y="68"/>
                    </a:cubicBezTo>
                    <a:cubicBezTo>
                      <a:pt x="7" y="71"/>
                      <a:pt x="11" y="74"/>
                      <a:pt x="10" y="76"/>
                    </a:cubicBezTo>
                    <a:cubicBezTo>
                      <a:pt x="11" y="77"/>
                      <a:pt x="12" y="76"/>
                      <a:pt x="13" y="76"/>
                    </a:cubicBezTo>
                    <a:cubicBezTo>
                      <a:pt x="15" y="77"/>
                      <a:pt x="16" y="77"/>
                      <a:pt x="17" y="77"/>
                    </a:cubicBezTo>
                    <a:cubicBezTo>
                      <a:pt x="20" y="76"/>
                      <a:pt x="22" y="74"/>
                      <a:pt x="25" y="76"/>
                    </a:cubicBezTo>
                    <a:cubicBezTo>
                      <a:pt x="25" y="75"/>
                      <a:pt x="26" y="74"/>
                      <a:pt x="26" y="75"/>
                    </a:cubicBezTo>
                    <a:cubicBezTo>
                      <a:pt x="27" y="75"/>
                      <a:pt x="27" y="74"/>
                      <a:pt x="27" y="74"/>
                    </a:cubicBezTo>
                    <a:cubicBezTo>
                      <a:pt x="28" y="72"/>
                      <a:pt x="29" y="72"/>
                      <a:pt x="30" y="72"/>
                    </a:cubicBezTo>
                    <a:cubicBezTo>
                      <a:pt x="32" y="70"/>
                      <a:pt x="32" y="69"/>
                      <a:pt x="35" y="68"/>
                    </a:cubicBezTo>
                    <a:cubicBezTo>
                      <a:pt x="38" y="67"/>
                      <a:pt x="41" y="67"/>
                      <a:pt x="43" y="68"/>
                    </a:cubicBezTo>
                    <a:cubicBezTo>
                      <a:pt x="45" y="68"/>
                      <a:pt x="47" y="66"/>
                      <a:pt x="49" y="65"/>
                    </a:cubicBezTo>
                    <a:cubicBezTo>
                      <a:pt x="51" y="65"/>
                      <a:pt x="53" y="63"/>
                      <a:pt x="55" y="62"/>
                    </a:cubicBezTo>
                    <a:cubicBezTo>
                      <a:pt x="55" y="61"/>
                      <a:pt x="56" y="60"/>
                      <a:pt x="57" y="60"/>
                    </a:cubicBezTo>
                    <a:cubicBezTo>
                      <a:pt x="58" y="60"/>
                      <a:pt x="58" y="60"/>
                      <a:pt x="59" y="61"/>
                    </a:cubicBezTo>
                    <a:cubicBezTo>
                      <a:pt x="60" y="61"/>
                      <a:pt x="61" y="61"/>
                      <a:pt x="61" y="60"/>
                    </a:cubicBezTo>
                    <a:cubicBezTo>
                      <a:pt x="66" y="60"/>
                      <a:pt x="68" y="54"/>
                      <a:pt x="72" y="52"/>
                    </a:cubicBezTo>
                    <a:cubicBezTo>
                      <a:pt x="74" y="51"/>
                      <a:pt x="76" y="51"/>
                      <a:pt x="78" y="51"/>
                    </a:cubicBezTo>
                    <a:cubicBezTo>
                      <a:pt x="81" y="50"/>
                      <a:pt x="83" y="48"/>
                      <a:pt x="86" y="48"/>
                    </a:cubicBezTo>
                    <a:cubicBezTo>
                      <a:pt x="88" y="47"/>
                      <a:pt x="90" y="47"/>
                      <a:pt x="92" y="46"/>
                    </a:cubicBezTo>
                    <a:cubicBezTo>
                      <a:pt x="94" y="45"/>
                      <a:pt x="94" y="44"/>
                      <a:pt x="96" y="43"/>
                    </a:cubicBezTo>
                    <a:cubicBezTo>
                      <a:pt x="97" y="43"/>
                      <a:pt x="100" y="43"/>
                      <a:pt x="100" y="41"/>
                    </a:cubicBezTo>
                    <a:cubicBezTo>
                      <a:pt x="101" y="39"/>
                      <a:pt x="99" y="37"/>
                      <a:pt x="100" y="35"/>
                    </a:cubicBezTo>
                    <a:cubicBezTo>
                      <a:pt x="101" y="31"/>
                      <a:pt x="107" y="31"/>
                      <a:pt x="110" y="2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83" name="Freeform 3716"/>
              <p:cNvSpPr>
                <a:spLocks/>
              </p:cNvSpPr>
              <p:nvPr/>
            </p:nvSpPr>
            <p:spPr bwMode="auto">
              <a:xfrm>
                <a:off x="3319" y="2855"/>
                <a:ext cx="107" cy="221"/>
              </a:xfrm>
              <a:custGeom>
                <a:avLst/>
                <a:gdLst>
                  <a:gd name="T0" fmla="*/ 3 w 81"/>
                  <a:gd name="T1" fmla="*/ 177 h 167"/>
                  <a:gd name="T2" fmla="*/ 5 w 81"/>
                  <a:gd name="T3" fmla="*/ 188 h 167"/>
                  <a:gd name="T4" fmla="*/ 8 w 81"/>
                  <a:gd name="T5" fmla="*/ 206 h 167"/>
                  <a:gd name="T6" fmla="*/ 15 w 81"/>
                  <a:gd name="T7" fmla="*/ 214 h 167"/>
                  <a:gd name="T8" fmla="*/ 25 w 81"/>
                  <a:gd name="T9" fmla="*/ 220 h 167"/>
                  <a:gd name="T10" fmla="*/ 45 w 81"/>
                  <a:gd name="T11" fmla="*/ 213 h 167"/>
                  <a:gd name="T12" fmla="*/ 52 w 81"/>
                  <a:gd name="T13" fmla="*/ 208 h 167"/>
                  <a:gd name="T14" fmla="*/ 58 w 81"/>
                  <a:gd name="T15" fmla="*/ 193 h 167"/>
                  <a:gd name="T16" fmla="*/ 71 w 81"/>
                  <a:gd name="T17" fmla="*/ 155 h 167"/>
                  <a:gd name="T18" fmla="*/ 78 w 81"/>
                  <a:gd name="T19" fmla="*/ 130 h 167"/>
                  <a:gd name="T20" fmla="*/ 85 w 81"/>
                  <a:gd name="T21" fmla="*/ 114 h 167"/>
                  <a:gd name="T22" fmla="*/ 94 w 81"/>
                  <a:gd name="T23" fmla="*/ 81 h 167"/>
                  <a:gd name="T24" fmla="*/ 96 w 81"/>
                  <a:gd name="T25" fmla="*/ 71 h 167"/>
                  <a:gd name="T26" fmla="*/ 96 w 81"/>
                  <a:gd name="T27" fmla="*/ 58 h 167"/>
                  <a:gd name="T28" fmla="*/ 107 w 81"/>
                  <a:gd name="T29" fmla="*/ 57 h 167"/>
                  <a:gd name="T30" fmla="*/ 103 w 81"/>
                  <a:gd name="T31" fmla="*/ 38 h 167"/>
                  <a:gd name="T32" fmla="*/ 96 w 81"/>
                  <a:gd name="T33" fmla="*/ 16 h 167"/>
                  <a:gd name="T34" fmla="*/ 95 w 81"/>
                  <a:gd name="T35" fmla="*/ 12 h 167"/>
                  <a:gd name="T36" fmla="*/ 91 w 81"/>
                  <a:gd name="T37" fmla="*/ 7 h 167"/>
                  <a:gd name="T38" fmla="*/ 85 w 81"/>
                  <a:gd name="T39" fmla="*/ 12 h 167"/>
                  <a:gd name="T40" fmla="*/ 79 w 81"/>
                  <a:gd name="T41" fmla="*/ 26 h 167"/>
                  <a:gd name="T42" fmla="*/ 77 w 81"/>
                  <a:gd name="T43" fmla="*/ 32 h 167"/>
                  <a:gd name="T44" fmla="*/ 73 w 81"/>
                  <a:gd name="T45" fmla="*/ 36 h 167"/>
                  <a:gd name="T46" fmla="*/ 69 w 81"/>
                  <a:gd name="T47" fmla="*/ 44 h 167"/>
                  <a:gd name="T48" fmla="*/ 69 w 81"/>
                  <a:gd name="T49" fmla="*/ 46 h 167"/>
                  <a:gd name="T50" fmla="*/ 65 w 81"/>
                  <a:gd name="T51" fmla="*/ 46 h 167"/>
                  <a:gd name="T52" fmla="*/ 59 w 81"/>
                  <a:gd name="T53" fmla="*/ 54 h 167"/>
                  <a:gd name="T54" fmla="*/ 57 w 81"/>
                  <a:gd name="T55" fmla="*/ 60 h 167"/>
                  <a:gd name="T56" fmla="*/ 52 w 81"/>
                  <a:gd name="T57" fmla="*/ 58 h 167"/>
                  <a:gd name="T58" fmla="*/ 49 w 81"/>
                  <a:gd name="T59" fmla="*/ 65 h 167"/>
                  <a:gd name="T60" fmla="*/ 48 w 81"/>
                  <a:gd name="T61" fmla="*/ 65 h 167"/>
                  <a:gd name="T62" fmla="*/ 40 w 81"/>
                  <a:gd name="T63" fmla="*/ 64 h 167"/>
                  <a:gd name="T64" fmla="*/ 34 w 81"/>
                  <a:gd name="T65" fmla="*/ 69 h 167"/>
                  <a:gd name="T66" fmla="*/ 28 w 81"/>
                  <a:gd name="T67" fmla="*/ 70 h 167"/>
                  <a:gd name="T68" fmla="*/ 21 w 81"/>
                  <a:gd name="T69" fmla="*/ 75 h 167"/>
                  <a:gd name="T70" fmla="*/ 15 w 81"/>
                  <a:gd name="T71" fmla="*/ 94 h 167"/>
                  <a:gd name="T72" fmla="*/ 17 w 81"/>
                  <a:gd name="T73" fmla="*/ 112 h 167"/>
                  <a:gd name="T74" fmla="*/ 18 w 81"/>
                  <a:gd name="T75" fmla="*/ 126 h 167"/>
                  <a:gd name="T76" fmla="*/ 15 w 81"/>
                  <a:gd name="T77" fmla="*/ 138 h 167"/>
                  <a:gd name="T78" fmla="*/ 8 w 81"/>
                  <a:gd name="T79" fmla="*/ 151 h 167"/>
                  <a:gd name="T80" fmla="*/ 1 w 81"/>
                  <a:gd name="T81" fmla="*/ 164 h 1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1" h="167">
                    <a:moveTo>
                      <a:pt x="1" y="124"/>
                    </a:moveTo>
                    <a:cubicBezTo>
                      <a:pt x="1" y="127"/>
                      <a:pt x="0" y="131"/>
                      <a:pt x="2" y="134"/>
                    </a:cubicBezTo>
                    <a:cubicBezTo>
                      <a:pt x="3" y="135"/>
                      <a:pt x="3" y="137"/>
                      <a:pt x="4" y="139"/>
                    </a:cubicBezTo>
                    <a:cubicBezTo>
                      <a:pt x="4" y="140"/>
                      <a:pt x="6" y="140"/>
                      <a:pt x="4" y="142"/>
                    </a:cubicBezTo>
                    <a:cubicBezTo>
                      <a:pt x="3" y="144"/>
                      <a:pt x="3" y="149"/>
                      <a:pt x="4" y="151"/>
                    </a:cubicBezTo>
                    <a:cubicBezTo>
                      <a:pt x="5" y="153"/>
                      <a:pt x="6" y="154"/>
                      <a:pt x="6" y="156"/>
                    </a:cubicBezTo>
                    <a:cubicBezTo>
                      <a:pt x="7" y="159"/>
                      <a:pt x="9" y="160"/>
                      <a:pt x="11" y="161"/>
                    </a:cubicBezTo>
                    <a:cubicBezTo>
                      <a:pt x="8" y="160"/>
                      <a:pt x="10" y="162"/>
                      <a:pt x="11" y="162"/>
                    </a:cubicBezTo>
                    <a:cubicBezTo>
                      <a:pt x="12" y="162"/>
                      <a:pt x="13" y="162"/>
                      <a:pt x="14" y="162"/>
                    </a:cubicBezTo>
                    <a:cubicBezTo>
                      <a:pt x="16" y="163"/>
                      <a:pt x="17" y="165"/>
                      <a:pt x="19" y="166"/>
                    </a:cubicBezTo>
                    <a:cubicBezTo>
                      <a:pt x="23" y="167"/>
                      <a:pt x="27" y="162"/>
                      <a:pt x="30" y="161"/>
                    </a:cubicBezTo>
                    <a:cubicBezTo>
                      <a:pt x="31" y="161"/>
                      <a:pt x="33" y="161"/>
                      <a:pt x="34" y="161"/>
                    </a:cubicBezTo>
                    <a:cubicBezTo>
                      <a:pt x="35" y="161"/>
                      <a:pt x="36" y="160"/>
                      <a:pt x="37" y="160"/>
                    </a:cubicBezTo>
                    <a:cubicBezTo>
                      <a:pt x="38" y="159"/>
                      <a:pt x="39" y="158"/>
                      <a:pt x="39" y="157"/>
                    </a:cubicBezTo>
                    <a:cubicBezTo>
                      <a:pt x="40" y="155"/>
                      <a:pt x="41" y="154"/>
                      <a:pt x="41" y="152"/>
                    </a:cubicBezTo>
                    <a:cubicBezTo>
                      <a:pt x="42" y="150"/>
                      <a:pt x="43" y="148"/>
                      <a:pt x="44" y="146"/>
                    </a:cubicBezTo>
                    <a:cubicBezTo>
                      <a:pt x="45" y="142"/>
                      <a:pt x="46" y="138"/>
                      <a:pt x="48" y="134"/>
                    </a:cubicBezTo>
                    <a:cubicBezTo>
                      <a:pt x="49" y="128"/>
                      <a:pt x="52" y="123"/>
                      <a:pt x="54" y="117"/>
                    </a:cubicBezTo>
                    <a:cubicBezTo>
                      <a:pt x="55" y="112"/>
                      <a:pt x="56" y="108"/>
                      <a:pt x="58" y="103"/>
                    </a:cubicBezTo>
                    <a:cubicBezTo>
                      <a:pt x="59" y="102"/>
                      <a:pt x="60" y="100"/>
                      <a:pt x="59" y="98"/>
                    </a:cubicBezTo>
                    <a:cubicBezTo>
                      <a:pt x="60" y="98"/>
                      <a:pt x="61" y="95"/>
                      <a:pt x="61" y="95"/>
                    </a:cubicBezTo>
                    <a:cubicBezTo>
                      <a:pt x="62" y="92"/>
                      <a:pt x="63" y="89"/>
                      <a:pt x="64" y="86"/>
                    </a:cubicBezTo>
                    <a:cubicBezTo>
                      <a:pt x="66" y="81"/>
                      <a:pt x="68" y="77"/>
                      <a:pt x="69" y="72"/>
                    </a:cubicBezTo>
                    <a:cubicBezTo>
                      <a:pt x="69" y="69"/>
                      <a:pt x="67" y="64"/>
                      <a:pt x="71" y="61"/>
                    </a:cubicBezTo>
                    <a:cubicBezTo>
                      <a:pt x="72" y="61"/>
                      <a:pt x="73" y="58"/>
                      <a:pt x="73" y="57"/>
                    </a:cubicBezTo>
                    <a:cubicBezTo>
                      <a:pt x="73" y="56"/>
                      <a:pt x="73" y="55"/>
                      <a:pt x="73" y="54"/>
                    </a:cubicBezTo>
                    <a:cubicBezTo>
                      <a:pt x="73" y="53"/>
                      <a:pt x="72" y="53"/>
                      <a:pt x="72" y="52"/>
                    </a:cubicBezTo>
                    <a:cubicBezTo>
                      <a:pt x="72" y="51"/>
                      <a:pt x="71" y="43"/>
                      <a:pt x="73" y="44"/>
                    </a:cubicBezTo>
                    <a:cubicBezTo>
                      <a:pt x="75" y="45"/>
                      <a:pt x="75" y="49"/>
                      <a:pt x="77" y="50"/>
                    </a:cubicBezTo>
                    <a:cubicBezTo>
                      <a:pt x="79" y="51"/>
                      <a:pt x="80" y="45"/>
                      <a:pt x="81" y="43"/>
                    </a:cubicBezTo>
                    <a:cubicBezTo>
                      <a:pt x="81" y="41"/>
                      <a:pt x="80" y="40"/>
                      <a:pt x="79" y="39"/>
                    </a:cubicBezTo>
                    <a:cubicBezTo>
                      <a:pt x="78" y="36"/>
                      <a:pt x="78" y="33"/>
                      <a:pt x="78" y="29"/>
                    </a:cubicBezTo>
                    <a:cubicBezTo>
                      <a:pt x="78" y="23"/>
                      <a:pt x="76" y="17"/>
                      <a:pt x="74" y="12"/>
                    </a:cubicBezTo>
                    <a:cubicBezTo>
                      <a:pt x="73" y="12"/>
                      <a:pt x="73" y="12"/>
                      <a:pt x="73" y="12"/>
                    </a:cubicBezTo>
                    <a:cubicBezTo>
                      <a:pt x="73" y="12"/>
                      <a:pt x="73" y="11"/>
                      <a:pt x="72" y="11"/>
                    </a:cubicBezTo>
                    <a:cubicBezTo>
                      <a:pt x="72" y="10"/>
                      <a:pt x="73" y="10"/>
                      <a:pt x="72" y="9"/>
                    </a:cubicBezTo>
                    <a:cubicBezTo>
                      <a:pt x="72" y="8"/>
                      <a:pt x="71" y="5"/>
                      <a:pt x="69" y="6"/>
                    </a:cubicBezTo>
                    <a:cubicBezTo>
                      <a:pt x="69" y="5"/>
                      <a:pt x="69" y="5"/>
                      <a:pt x="69" y="5"/>
                    </a:cubicBezTo>
                    <a:cubicBezTo>
                      <a:pt x="72" y="5"/>
                      <a:pt x="68" y="0"/>
                      <a:pt x="68" y="4"/>
                    </a:cubicBezTo>
                    <a:cubicBezTo>
                      <a:pt x="69" y="6"/>
                      <a:pt x="65" y="9"/>
                      <a:pt x="64" y="9"/>
                    </a:cubicBezTo>
                    <a:cubicBezTo>
                      <a:pt x="67" y="10"/>
                      <a:pt x="65" y="14"/>
                      <a:pt x="64" y="16"/>
                    </a:cubicBezTo>
                    <a:cubicBezTo>
                      <a:pt x="64" y="18"/>
                      <a:pt x="64" y="20"/>
                      <a:pt x="60" y="20"/>
                    </a:cubicBezTo>
                    <a:cubicBezTo>
                      <a:pt x="61" y="22"/>
                      <a:pt x="60" y="20"/>
                      <a:pt x="59" y="22"/>
                    </a:cubicBezTo>
                    <a:cubicBezTo>
                      <a:pt x="59" y="22"/>
                      <a:pt x="59" y="23"/>
                      <a:pt x="58" y="24"/>
                    </a:cubicBezTo>
                    <a:cubicBezTo>
                      <a:pt x="58" y="24"/>
                      <a:pt x="55" y="18"/>
                      <a:pt x="54" y="23"/>
                    </a:cubicBezTo>
                    <a:cubicBezTo>
                      <a:pt x="54" y="24"/>
                      <a:pt x="55" y="25"/>
                      <a:pt x="55" y="27"/>
                    </a:cubicBezTo>
                    <a:cubicBezTo>
                      <a:pt x="56" y="28"/>
                      <a:pt x="55" y="31"/>
                      <a:pt x="54" y="29"/>
                    </a:cubicBezTo>
                    <a:cubicBezTo>
                      <a:pt x="54" y="30"/>
                      <a:pt x="51" y="30"/>
                      <a:pt x="52" y="33"/>
                    </a:cubicBezTo>
                    <a:cubicBezTo>
                      <a:pt x="53" y="34"/>
                      <a:pt x="56" y="34"/>
                      <a:pt x="55" y="36"/>
                    </a:cubicBezTo>
                    <a:cubicBezTo>
                      <a:pt x="55" y="34"/>
                      <a:pt x="53" y="34"/>
                      <a:pt x="52" y="35"/>
                    </a:cubicBezTo>
                    <a:cubicBezTo>
                      <a:pt x="50" y="36"/>
                      <a:pt x="51" y="39"/>
                      <a:pt x="48" y="39"/>
                    </a:cubicBezTo>
                    <a:cubicBezTo>
                      <a:pt x="48" y="38"/>
                      <a:pt x="50" y="37"/>
                      <a:pt x="49" y="35"/>
                    </a:cubicBezTo>
                    <a:cubicBezTo>
                      <a:pt x="48" y="36"/>
                      <a:pt x="48" y="37"/>
                      <a:pt x="47" y="38"/>
                    </a:cubicBezTo>
                    <a:cubicBezTo>
                      <a:pt x="47" y="39"/>
                      <a:pt x="45" y="39"/>
                      <a:pt x="45" y="41"/>
                    </a:cubicBezTo>
                    <a:cubicBezTo>
                      <a:pt x="45" y="41"/>
                      <a:pt x="46" y="42"/>
                      <a:pt x="46" y="43"/>
                    </a:cubicBezTo>
                    <a:cubicBezTo>
                      <a:pt x="47" y="45"/>
                      <a:pt x="44" y="45"/>
                      <a:pt x="43" y="45"/>
                    </a:cubicBezTo>
                    <a:cubicBezTo>
                      <a:pt x="44" y="45"/>
                      <a:pt x="45" y="42"/>
                      <a:pt x="43" y="42"/>
                    </a:cubicBezTo>
                    <a:cubicBezTo>
                      <a:pt x="41" y="42"/>
                      <a:pt x="40" y="44"/>
                      <a:pt x="39" y="44"/>
                    </a:cubicBezTo>
                    <a:cubicBezTo>
                      <a:pt x="38" y="45"/>
                      <a:pt x="37" y="46"/>
                      <a:pt x="37" y="47"/>
                    </a:cubicBezTo>
                    <a:cubicBezTo>
                      <a:pt x="37" y="48"/>
                      <a:pt x="36" y="48"/>
                      <a:pt x="37" y="49"/>
                    </a:cubicBezTo>
                    <a:cubicBezTo>
                      <a:pt x="37" y="50"/>
                      <a:pt x="38" y="49"/>
                      <a:pt x="38" y="50"/>
                    </a:cubicBezTo>
                    <a:cubicBezTo>
                      <a:pt x="37" y="50"/>
                      <a:pt x="36" y="50"/>
                      <a:pt x="36" y="49"/>
                    </a:cubicBezTo>
                    <a:cubicBezTo>
                      <a:pt x="35" y="47"/>
                      <a:pt x="33" y="47"/>
                      <a:pt x="33" y="49"/>
                    </a:cubicBezTo>
                    <a:cubicBezTo>
                      <a:pt x="33" y="48"/>
                      <a:pt x="31" y="48"/>
                      <a:pt x="30" y="48"/>
                    </a:cubicBezTo>
                    <a:cubicBezTo>
                      <a:pt x="29" y="49"/>
                      <a:pt x="29" y="50"/>
                      <a:pt x="29" y="51"/>
                    </a:cubicBezTo>
                    <a:cubicBezTo>
                      <a:pt x="29" y="49"/>
                      <a:pt x="26" y="51"/>
                      <a:pt x="26" y="52"/>
                    </a:cubicBezTo>
                    <a:cubicBezTo>
                      <a:pt x="26" y="51"/>
                      <a:pt x="25" y="51"/>
                      <a:pt x="25" y="50"/>
                    </a:cubicBezTo>
                    <a:cubicBezTo>
                      <a:pt x="24" y="51"/>
                      <a:pt x="23" y="52"/>
                      <a:pt x="21" y="53"/>
                    </a:cubicBezTo>
                    <a:cubicBezTo>
                      <a:pt x="20" y="53"/>
                      <a:pt x="18" y="52"/>
                      <a:pt x="17" y="53"/>
                    </a:cubicBezTo>
                    <a:cubicBezTo>
                      <a:pt x="16" y="54"/>
                      <a:pt x="17" y="58"/>
                      <a:pt x="16" y="57"/>
                    </a:cubicBezTo>
                    <a:cubicBezTo>
                      <a:pt x="17" y="59"/>
                      <a:pt x="15" y="61"/>
                      <a:pt x="15" y="62"/>
                    </a:cubicBezTo>
                    <a:cubicBezTo>
                      <a:pt x="13" y="64"/>
                      <a:pt x="9" y="68"/>
                      <a:pt x="11" y="71"/>
                    </a:cubicBezTo>
                    <a:cubicBezTo>
                      <a:pt x="12" y="73"/>
                      <a:pt x="11" y="76"/>
                      <a:pt x="11" y="78"/>
                    </a:cubicBezTo>
                    <a:cubicBezTo>
                      <a:pt x="11" y="81"/>
                      <a:pt x="13" y="83"/>
                      <a:pt x="13" y="85"/>
                    </a:cubicBezTo>
                    <a:cubicBezTo>
                      <a:pt x="13" y="87"/>
                      <a:pt x="13" y="88"/>
                      <a:pt x="14" y="90"/>
                    </a:cubicBezTo>
                    <a:cubicBezTo>
                      <a:pt x="15" y="92"/>
                      <a:pt x="15" y="93"/>
                      <a:pt x="14" y="95"/>
                    </a:cubicBezTo>
                    <a:cubicBezTo>
                      <a:pt x="14" y="97"/>
                      <a:pt x="15" y="97"/>
                      <a:pt x="15" y="99"/>
                    </a:cubicBezTo>
                    <a:cubicBezTo>
                      <a:pt x="14" y="101"/>
                      <a:pt x="12" y="102"/>
                      <a:pt x="11" y="104"/>
                    </a:cubicBezTo>
                    <a:cubicBezTo>
                      <a:pt x="10" y="106"/>
                      <a:pt x="9" y="107"/>
                      <a:pt x="8" y="109"/>
                    </a:cubicBezTo>
                    <a:cubicBezTo>
                      <a:pt x="8" y="111"/>
                      <a:pt x="8" y="113"/>
                      <a:pt x="6" y="114"/>
                    </a:cubicBezTo>
                    <a:cubicBezTo>
                      <a:pt x="4" y="115"/>
                      <a:pt x="3" y="115"/>
                      <a:pt x="3" y="117"/>
                    </a:cubicBezTo>
                    <a:cubicBezTo>
                      <a:pt x="3" y="119"/>
                      <a:pt x="1" y="121"/>
                      <a:pt x="1" y="12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84" name="Freeform 3717"/>
              <p:cNvSpPr>
                <a:spLocks/>
              </p:cNvSpPr>
              <p:nvPr/>
            </p:nvSpPr>
            <p:spPr bwMode="auto">
              <a:xfrm>
                <a:off x="3394" y="2877"/>
                <a:ext cx="3" cy="4"/>
              </a:xfrm>
              <a:custGeom>
                <a:avLst/>
                <a:gdLst>
                  <a:gd name="T0" fmla="*/ 3 w 2"/>
                  <a:gd name="T1" fmla="*/ 4 h 3"/>
                  <a:gd name="T2" fmla="*/ 2 w 2"/>
                  <a:gd name="T3" fmla="*/ 0 h 3"/>
                  <a:gd name="T4" fmla="*/ 3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2" y="3"/>
                    </a:moveTo>
                    <a:cubicBezTo>
                      <a:pt x="2" y="2"/>
                      <a:pt x="2" y="1"/>
                      <a:pt x="1" y="0"/>
                    </a:cubicBezTo>
                    <a:cubicBezTo>
                      <a:pt x="0" y="1"/>
                      <a:pt x="0" y="3"/>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85" name="Freeform 3718"/>
              <p:cNvSpPr>
                <a:spLocks/>
              </p:cNvSpPr>
              <p:nvPr/>
            </p:nvSpPr>
            <p:spPr bwMode="auto">
              <a:xfrm>
                <a:off x="3414" y="2933"/>
                <a:ext cx="4" cy="5"/>
              </a:xfrm>
              <a:custGeom>
                <a:avLst/>
                <a:gdLst>
                  <a:gd name="T0" fmla="*/ 4 w 3"/>
                  <a:gd name="T1" fmla="*/ 1 h 4"/>
                  <a:gd name="T2" fmla="*/ 4 w 3"/>
                  <a:gd name="T3" fmla="*/ 0 h 4"/>
                  <a:gd name="T4" fmla="*/ 1 w 3"/>
                  <a:gd name="T5" fmla="*/ 5 h 4"/>
                  <a:gd name="T6" fmla="*/ 4 w 3"/>
                  <a:gd name="T7" fmla="*/ 1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4">
                    <a:moveTo>
                      <a:pt x="3" y="1"/>
                    </a:moveTo>
                    <a:cubicBezTo>
                      <a:pt x="3" y="0"/>
                      <a:pt x="3" y="0"/>
                      <a:pt x="3" y="0"/>
                    </a:cubicBezTo>
                    <a:cubicBezTo>
                      <a:pt x="2" y="1"/>
                      <a:pt x="0" y="3"/>
                      <a:pt x="1" y="4"/>
                    </a:cubicBezTo>
                    <a:cubicBezTo>
                      <a:pt x="2" y="3"/>
                      <a:pt x="2" y="2"/>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86" name="Freeform 3719"/>
              <p:cNvSpPr>
                <a:spLocks/>
              </p:cNvSpPr>
              <p:nvPr/>
            </p:nvSpPr>
            <p:spPr bwMode="auto">
              <a:xfrm>
                <a:off x="1758" y="2822"/>
                <a:ext cx="177" cy="210"/>
              </a:xfrm>
              <a:custGeom>
                <a:avLst/>
                <a:gdLst>
                  <a:gd name="T0" fmla="*/ 11 w 134"/>
                  <a:gd name="T1" fmla="*/ 21 h 159"/>
                  <a:gd name="T2" fmla="*/ 15 w 134"/>
                  <a:gd name="T3" fmla="*/ 22 h 159"/>
                  <a:gd name="T4" fmla="*/ 20 w 134"/>
                  <a:gd name="T5" fmla="*/ 16 h 159"/>
                  <a:gd name="T6" fmla="*/ 34 w 134"/>
                  <a:gd name="T7" fmla="*/ 9 h 159"/>
                  <a:gd name="T8" fmla="*/ 50 w 134"/>
                  <a:gd name="T9" fmla="*/ 1 h 159"/>
                  <a:gd name="T10" fmla="*/ 58 w 134"/>
                  <a:gd name="T11" fmla="*/ 16 h 159"/>
                  <a:gd name="T12" fmla="*/ 58 w 134"/>
                  <a:gd name="T13" fmla="*/ 22 h 159"/>
                  <a:gd name="T14" fmla="*/ 63 w 134"/>
                  <a:gd name="T15" fmla="*/ 33 h 159"/>
                  <a:gd name="T16" fmla="*/ 69 w 134"/>
                  <a:gd name="T17" fmla="*/ 38 h 159"/>
                  <a:gd name="T18" fmla="*/ 74 w 134"/>
                  <a:gd name="T19" fmla="*/ 42 h 159"/>
                  <a:gd name="T20" fmla="*/ 82 w 134"/>
                  <a:gd name="T21" fmla="*/ 45 h 159"/>
                  <a:gd name="T22" fmla="*/ 89 w 134"/>
                  <a:gd name="T23" fmla="*/ 48 h 159"/>
                  <a:gd name="T24" fmla="*/ 96 w 134"/>
                  <a:gd name="T25" fmla="*/ 52 h 159"/>
                  <a:gd name="T26" fmla="*/ 111 w 134"/>
                  <a:gd name="T27" fmla="*/ 61 h 159"/>
                  <a:gd name="T28" fmla="*/ 128 w 134"/>
                  <a:gd name="T29" fmla="*/ 65 h 159"/>
                  <a:gd name="T30" fmla="*/ 135 w 134"/>
                  <a:gd name="T31" fmla="*/ 86 h 159"/>
                  <a:gd name="T32" fmla="*/ 136 w 134"/>
                  <a:gd name="T33" fmla="*/ 95 h 159"/>
                  <a:gd name="T34" fmla="*/ 147 w 134"/>
                  <a:gd name="T35" fmla="*/ 104 h 159"/>
                  <a:gd name="T36" fmla="*/ 161 w 134"/>
                  <a:gd name="T37" fmla="*/ 111 h 159"/>
                  <a:gd name="T38" fmla="*/ 169 w 134"/>
                  <a:gd name="T39" fmla="*/ 124 h 159"/>
                  <a:gd name="T40" fmla="*/ 173 w 134"/>
                  <a:gd name="T41" fmla="*/ 129 h 159"/>
                  <a:gd name="T42" fmla="*/ 174 w 134"/>
                  <a:gd name="T43" fmla="*/ 147 h 159"/>
                  <a:gd name="T44" fmla="*/ 174 w 134"/>
                  <a:gd name="T45" fmla="*/ 162 h 159"/>
                  <a:gd name="T46" fmla="*/ 165 w 134"/>
                  <a:gd name="T47" fmla="*/ 157 h 159"/>
                  <a:gd name="T48" fmla="*/ 127 w 134"/>
                  <a:gd name="T49" fmla="*/ 157 h 159"/>
                  <a:gd name="T50" fmla="*/ 116 w 134"/>
                  <a:gd name="T51" fmla="*/ 173 h 159"/>
                  <a:gd name="T52" fmla="*/ 114 w 134"/>
                  <a:gd name="T53" fmla="*/ 199 h 159"/>
                  <a:gd name="T54" fmla="*/ 98 w 134"/>
                  <a:gd name="T55" fmla="*/ 195 h 159"/>
                  <a:gd name="T56" fmla="*/ 91 w 134"/>
                  <a:gd name="T57" fmla="*/ 209 h 159"/>
                  <a:gd name="T58" fmla="*/ 70 w 134"/>
                  <a:gd name="T59" fmla="*/ 197 h 159"/>
                  <a:gd name="T60" fmla="*/ 59 w 134"/>
                  <a:gd name="T61" fmla="*/ 198 h 159"/>
                  <a:gd name="T62" fmla="*/ 48 w 134"/>
                  <a:gd name="T63" fmla="*/ 210 h 159"/>
                  <a:gd name="T64" fmla="*/ 37 w 134"/>
                  <a:gd name="T65" fmla="*/ 193 h 159"/>
                  <a:gd name="T66" fmla="*/ 29 w 134"/>
                  <a:gd name="T67" fmla="*/ 177 h 159"/>
                  <a:gd name="T68" fmla="*/ 26 w 134"/>
                  <a:gd name="T69" fmla="*/ 170 h 159"/>
                  <a:gd name="T70" fmla="*/ 25 w 134"/>
                  <a:gd name="T71" fmla="*/ 160 h 159"/>
                  <a:gd name="T72" fmla="*/ 25 w 134"/>
                  <a:gd name="T73" fmla="*/ 152 h 159"/>
                  <a:gd name="T74" fmla="*/ 17 w 134"/>
                  <a:gd name="T75" fmla="*/ 132 h 159"/>
                  <a:gd name="T76" fmla="*/ 9 w 134"/>
                  <a:gd name="T77" fmla="*/ 118 h 159"/>
                  <a:gd name="T78" fmla="*/ 15 w 134"/>
                  <a:gd name="T79" fmla="*/ 111 h 159"/>
                  <a:gd name="T80" fmla="*/ 16 w 134"/>
                  <a:gd name="T81" fmla="*/ 107 h 159"/>
                  <a:gd name="T82" fmla="*/ 17 w 134"/>
                  <a:gd name="T83" fmla="*/ 99 h 159"/>
                  <a:gd name="T84" fmla="*/ 11 w 134"/>
                  <a:gd name="T85" fmla="*/ 87 h 159"/>
                  <a:gd name="T86" fmla="*/ 12 w 134"/>
                  <a:gd name="T87" fmla="*/ 73 h 159"/>
                  <a:gd name="T88" fmla="*/ 12 w 134"/>
                  <a:gd name="T89" fmla="*/ 59 h 159"/>
                  <a:gd name="T90" fmla="*/ 13 w 134"/>
                  <a:gd name="T91" fmla="*/ 44 h 15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34" h="159">
                    <a:moveTo>
                      <a:pt x="0" y="15"/>
                    </a:moveTo>
                    <a:cubicBezTo>
                      <a:pt x="3" y="15"/>
                      <a:pt x="5" y="16"/>
                      <a:pt x="8" y="16"/>
                    </a:cubicBezTo>
                    <a:cubicBezTo>
                      <a:pt x="9" y="16"/>
                      <a:pt x="9" y="16"/>
                      <a:pt x="9" y="17"/>
                    </a:cubicBezTo>
                    <a:cubicBezTo>
                      <a:pt x="9" y="18"/>
                      <a:pt x="11" y="17"/>
                      <a:pt x="11" y="17"/>
                    </a:cubicBezTo>
                    <a:cubicBezTo>
                      <a:pt x="12" y="16"/>
                      <a:pt x="13" y="16"/>
                      <a:pt x="14" y="15"/>
                    </a:cubicBezTo>
                    <a:cubicBezTo>
                      <a:pt x="14" y="14"/>
                      <a:pt x="15" y="13"/>
                      <a:pt x="15" y="12"/>
                    </a:cubicBezTo>
                    <a:cubicBezTo>
                      <a:pt x="17" y="11"/>
                      <a:pt x="19" y="13"/>
                      <a:pt x="20" y="11"/>
                    </a:cubicBezTo>
                    <a:cubicBezTo>
                      <a:pt x="21" y="8"/>
                      <a:pt x="24" y="8"/>
                      <a:pt x="26" y="7"/>
                    </a:cubicBezTo>
                    <a:cubicBezTo>
                      <a:pt x="27" y="6"/>
                      <a:pt x="28" y="3"/>
                      <a:pt x="30" y="3"/>
                    </a:cubicBezTo>
                    <a:cubicBezTo>
                      <a:pt x="33" y="2"/>
                      <a:pt x="36" y="1"/>
                      <a:pt x="38" y="1"/>
                    </a:cubicBezTo>
                    <a:cubicBezTo>
                      <a:pt x="41" y="2"/>
                      <a:pt x="41" y="2"/>
                      <a:pt x="43" y="0"/>
                    </a:cubicBezTo>
                    <a:cubicBezTo>
                      <a:pt x="47" y="3"/>
                      <a:pt x="42" y="9"/>
                      <a:pt x="44" y="12"/>
                    </a:cubicBezTo>
                    <a:cubicBezTo>
                      <a:pt x="44" y="13"/>
                      <a:pt x="45" y="14"/>
                      <a:pt x="45" y="15"/>
                    </a:cubicBezTo>
                    <a:cubicBezTo>
                      <a:pt x="45" y="16"/>
                      <a:pt x="44" y="16"/>
                      <a:pt x="44" y="17"/>
                    </a:cubicBezTo>
                    <a:cubicBezTo>
                      <a:pt x="44" y="20"/>
                      <a:pt x="46" y="21"/>
                      <a:pt x="47" y="23"/>
                    </a:cubicBezTo>
                    <a:cubicBezTo>
                      <a:pt x="47" y="24"/>
                      <a:pt x="47" y="24"/>
                      <a:pt x="48" y="25"/>
                    </a:cubicBezTo>
                    <a:cubicBezTo>
                      <a:pt x="49" y="26"/>
                      <a:pt x="49" y="27"/>
                      <a:pt x="49" y="28"/>
                    </a:cubicBezTo>
                    <a:cubicBezTo>
                      <a:pt x="50" y="28"/>
                      <a:pt x="51" y="28"/>
                      <a:pt x="52" y="29"/>
                    </a:cubicBezTo>
                    <a:cubicBezTo>
                      <a:pt x="53" y="29"/>
                      <a:pt x="53" y="30"/>
                      <a:pt x="55" y="31"/>
                    </a:cubicBezTo>
                    <a:cubicBezTo>
                      <a:pt x="56" y="32"/>
                      <a:pt x="56" y="32"/>
                      <a:pt x="56" y="32"/>
                    </a:cubicBezTo>
                    <a:cubicBezTo>
                      <a:pt x="56" y="33"/>
                      <a:pt x="57" y="33"/>
                      <a:pt x="58" y="34"/>
                    </a:cubicBezTo>
                    <a:cubicBezTo>
                      <a:pt x="59" y="34"/>
                      <a:pt x="60" y="35"/>
                      <a:pt x="62" y="34"/>
                    </a:cubicBezTo>
                    <a:cubicBezTo>
                      <a:pt x="63" y="33"/>
                      <a:pt x="64" y="33"/>
                      <a:pt x="65" y="34"/>
                    </a:cubicBezTo>
                    <a:cubicBezTo>
                      <a:pt x="65" y="35"/>
                      <a:pt x="66" y="35"/>
                      <a:pt x="67" y="36"/>
                    </a:cubicBezTo>
                    <a:cubicBezTo>
                      <a:pt x="68" y="37"/>
                      <a:pt x="68" y="35"/>
                      <a:pt x="69" y="35"/>
                    </a:cubicBezTo>
                    <a:cubicBezTo>
                      <a:pt x="71" y="36"/>
                      <a:pt x="71" y="39"/>
                      <a:pt x="73" y="39"/>
                    </a:cubicBezTo>
                    <a:cubicBezTo>
                      <a:pt x="75" y="40"/>
                      <a:pt x="76" y="41"/>
                      <a:pt x="78" y="41"/>
                    </a:cubicBezTo>
                    <a:cubicBezTo>
                      <a:pt x="81" y="41"/>
                      <a:pt x="81" y="45"/>
                      <a:pt x="84" y="46"/>
                    </a:cubicBezTo>
                    <a:cubicBezTo>
                      <a:pt x="86" y="47"/>
                      <a:pt x="87" y="46"/>
                      <a:pt x="89" y="46"/>
                    </a:cubicBezTo>
                    <a:cubicBezTo>
                      <a:pt x="92" y="46"/>
                      <a:pt x="94" y="48"/>
                      <a:pt x="97" y="49"/>
                    </a:cubicBezTo>
                    <a:cubicBezTo>
                      <a:pt x="100" y="51"/>
                      <a:pt x="98" y="53"/>
                      <a:pt x="99" y="56"/>
                    </a:cubicBezTo>
                    <a:cubicBezTo>
                      <a:pt x="100" y="59"/>
                      <a:pt x="101" y="62"/>
                      <a:pt x="102" y="65"/>
                    </a:cubicBezTo>
                    <a:cubicBezTo>
                      <a:pt x="101" y="65"/>
                      <a:pt x="100" y="65"/>
                      <a:pt x="99" y="65"/>
                    </a:cubicBezTo>
                    <a:cubicBezTo>
                      <a:pt x="99" y="67"/>
                      <a:pt x="102" y="69"/>
                      <a:pt x="103" y="72"/>
                    </a:cubicBezTo>
                    <a:cubicBezTo>
                      <a:pt x="103" y="74"/>
                      <a:pt x="103" y="76"/>
                      <a:pt x="104" y="78"/>
                    </a:cubicBezTo>
                    <a:cubicBezTo>
                      <a:pt x="105" y="80"/>
                      <a:pt x="109" y="79"/>
                      <a:pt x="111" y="79"/>
                    </a:cubicBezTo>
                    <a:cubicBezTo>
                      <a:pt x="115" y="80"/>
                      <a:pt x="119" y="80"/>
                      <a:pt x="123" y="79"/>
                    </a:cubicBezTo>
                    <a:cubicBezTo>
                      <a:pt x="123" y="81"/>
                      <a:pt x="122" y="82"/>
                      <a:pt x="122" y="84"/>
                    </a:cubicBezTo>
                    <a:cubicBezTo>
                      <a:pt x="122" y="85"/>
                      <a:pt x="122" y="87"/>
                      <a:pt x="123" y="88"/>
                    </a:cubicBezTo>
                    <a:cubicBezTo>
                      <a:pt x="123" y="90"/>
                      <a:pt x="126" y="93"/>
                      <a:pt x="128" y="94"/>
                    </a:cubicBezTo>
                    <a:cubicBezTo>
                      <a:pt x="129" y="94"/>
                      <a:pt x="130" y="93"/>
                      <a:pt x="130" y="95"/>
                    </a:cubicBezTo>
                    <a:cubicBezTo>
                      <a:pt x="130" y="96"/>
                      <a:pt x="131" y="97"/>
                      <a:pt x="131" y="98"/>
                    </a:cubicBezTo>
                    <a:cubicBezTo>
                      <a:pt x="132" y="100"/>
                      <a:pt x="134" y="102"/>
                      <a:pt x="133" y="105"/>
                    </a:cubicBezTo>
                    <a:cubicBezTo>
                      <a:pt x="133" y="106"/>
                      <a:pt x="132" y="109"/>
                      <a:pt x="132" y="111"/>
                    </a:cubicBezTo>
                    <a:cubicBezTo>
                      <a:pt x="133" y="113"/>
                      <a:pt x="131" y="115"/>
                      <a:pt x="131" y="117"/>
                    </a:cubicBezTo>
                    <a:cubicBezTo>
                      <a:pt x="129" y="119"/>
                      <a:pt x="129" y="121"/>
                      <a:pt x="132" y="123"/>
                    </a:cubicBezTo>
                    <a:cubicBezTo>
                      <a:pt x="133" y="124"/>
                      <a:pt x="131" y="125"/>
                      <a:pt x="129" y="126"/>
                    </a:cubicBezTo>
                    <a:cubicBezTo>
                      <a:pt x="130" y="123"/>
                      <a:pt x="127" y="120"/>
                      <a:pt x="125" y="119"/>
                    </a:cubicBezTo>
                    <a:cubicBezTo>
                      <a:pt x="123" y="117"/>
                      <a:pt x="120" y="116"/>
                      <a:pt x="117" y="116"/>
                    </a:cubicBezTo>
                    <a:cubicBezTo>
                      <a:pt x="110" y="114"/>
                      <a:pt x="103" y="118"/>
                      <a:pt x="96" y="119"/>
                    </a:cubicBezTo>
                    <a:cubicBezTo>
                      <a:pt x="93" y="119"/>
                      <a:pt x="91" y="119"/>
                      <a:pt x="91" y="123"/>
                    </a:cubicBezTo>
                    <a:cubicBezTo>
                      <a:pt x="90" y="126"/>
                      <a:pt x="88" y="128"/>
                      <a:pt x="88" y="131"/>
                    </a:cubicBezTo>
                    <a:cubicBezTo>
                      <a:pt x="87" y="133"/>
                      <a:pt x="88" y="136"/>
                      <a:pt x="88" y="139"/>
                    </a:cubicBezTo>
                    <a:cubicBezTo>
                      <a:pt x="87" y="143"/>
                      <a:pt x="87" y="147"/>
                      <a:pt x="86" y="151"/>
                    </a:cubicBezTo>
                    <a:cubicBezTo>
                      <a:pt x="83" y="149"/>
                      <a:pt x="84" y="148"/>
                      <a:pt x="81" y="148"/>
                    </a:cubicBezTo>
                    <a:cubicBezTo>
                      <a:pt x="79" y="148"/>
                      <a:pt x="76" y="147"/>
                      <a:pt x="74" y="148"/>
                    </a:cubicBezTo>
                    <a:cubicBezTo>
                      <a:pt x="72" y="149"/>
                      <a:pt x="72" y="147"/>
                      <a:pt x="71" y="150"/>
                    </a:cubicBezTo>
                    <a:cubicBezTo>
                      <a:pt x="70" y="153"/>
                      <a:pt x="69" y="155"/>
                      <a:pt x="69" y="158"/>
                    </a:cubicBezTo>
                    <a:cubicBezTo>
                      <a:pt x="66" y="154"/>
                      <a:pt x="67" y="150"/>
                      <a:pt x="61" y="149"/>
                    </a:cubicBezTo>
                    <a:cubicBezTo>
                      <a:pt x="58" y="149"/>
                      <a:pt x="55" y="150"/>
                      <a:pt x="53" y="149"/>
                    </a:cubicBezTo>
                    <a:cubicBezTo>
                      <a:pt x="51" y="148"/>
                      <a:pt x="50" y="146"/>
                      <a:pt x="48" y="145"/>
                    </a:cubicBezTo>
                    <a:cubicBezTo>
                      <a:pt x="47" y="148"/>
                      <a:pt x="48" y="149"/>
                      <a:pt x="45" y="150"/>
                    </a:cubicBezTo>
                    <a:cubicBezTo>
                      <a:pt x="43" y="151"/>
                      <a:pt x="41" y="154"/>
                      <a:pt x="41" y="155"/>
                    </a:cubicBezTo>
                    <a:cubicBezTo>
                      <a:pt x="39" y="157"/>
                      <a:pt x="39" y="158"/>
                      <a:pt x="36" y="159"/>
                    </a:cubicBezTo>
                    <a:cubicBezTo>
                      <a:pt x="35" y="159"/>
                      <a:pt x="33" y="158"/>
                      <a:pt x="33" y="158"/>
                    </a:cubicBezTo>
                    <a:cubicBezTo>
                      <a:pt x="31" y="153"/>
                      <a:pt x="30" y="150"/>
                      <a:pt x="28" y="146"/>
                    </a:cubicBezTo>
                    <a:cubicBezTo>
                      <a:pt x="26" y="143"/>
                      <a:pt x="27" y="140"/>
                      <a:pt x="25" y="138"/>
                    </a:cubicBezTo>
                    <a:cubicBezTo>
                      <a:pt x="24" y="137"/>
                      <a:pt x="23" y="136"/>
                      <a:pt x="22" y="134"/>
                    </a:cubicBezTo>
                    <a:cubicBezTo>
                      <a:pt x="21" y="133"/>
                      <a:pt x="23" y="131"/>
                      <a:pt x="22" y="131"/>
                    </a:cubicBezTo>
                    <a:cubicBezTo>
                      <a:pt x="21" y="131"/>
                      <a:pt x="20" y="130"/>
                      <a:pt x="20" y="129"/>
                    </a:cubicBezTo>
                    <a:cubicBezTo>
                      <a:pt x="19" y="128"/>
                      <a:pt x="20" y="127"/>
                      <a:pt x="19" y="125"/>
                    </a:cubicBezTo>
                    <a:cubicBezTo>
                      <a:pt x="22" y="123"/>
                      <a:pt x="21" y="124"/>
                      <a:pt x="19" y="121"/>
                    </a:cubicBezTo>
                    <a:cubicBezTo>
                      <a:pt x="19" y="120"/>
                      <a:pt x="20" y="119"/>
                      <a:pt x="20" y="118"/>
                    </a:cubicBezTo>
                    <a:cubicBezTo>
                      <a:pt x="21" y="117"/>
                      <a:pt x="20" y="116"/>
                      <a:pt x="19" y="115"/>
                    </a:cubicBezTo>
                    <a:cubicBezTo>
                      <a:pt x="16" y="112"/>
                      <a:pt x="15" y="111"/>
                      <a:pt x="14" y="107"/>
                    </a:cubicBezTo>
                    <a:cubicBezTo>
                      <a:pt x="14" y="106"/>
                      <a:pt x="11" y="102"/>
                      <a:pt x="13" y="100"/>
                    </a:cubicBezTo>
                    <a:cubicBezTo>
                      <a:pt x="8" y="99"/>
                      <a:pt x="8" y="92"/>
                      <a:pt x="6" y="91"/>
                    </a:cubicBezTo>
                    <a:cubicBezTo>
                      <a:pt x="6" y="90"/>
                      <a:pt x="7" y="90"/>
                      <a:pt x="7" y="89"/>
                    </a:cubicBezTo>
                    <a:cubicBezTo>
                      <a:pt x="8" y="89"/>
                      <a:pt x="9" y="87"/>
                      <a:pt x="9" y="86"/>
                    </a:cubicBezTo>
                    <a:cubicBezTo>
                      <a:pt x="10" y="85"/>
                      <a:pt x="11" y="84"/>
                      <a:pt x="11" y="84"/>
                    </a:cubicBezTo>
                    <a:cubicBezTo>
                      <a:pt x="12" y="82"/>
                      <a:pt x="12" y="82"/>
                      <a:pt x="12" y="82"/>
                    </a:cubicBezTo>
                    <a:cubicBezTo>
                      <a:pt x="12" y="83"/>
                      <a:pt x="14" y="83"/>
                      <a:pt x="12" y="81"/>
                    </a:cubicBezTo>
                    <a:cubicBezTo>
                      <a:pt x="13" y="81"/>
                      <a:pt x="15" y="79"/>
                      <a:pt x="15" y="79"/>
                    </a:cubicBezTo>
                    <a:cubicBezTo>
                      <a:pt x="15" y="77"/>
                      <a:pt x="11" y="81"/>
                      <a:pt x="13" y="75"/>
                    </a:cubicBezTo>
                    <a:cubicBezTo>
                      <a:pt x="10" y="75"/>
                      <a:pt x="12" y="74"/>
                      <a:pt x="7" y="70"/>
                    </a:cubicBezTo>
                    <a:cubicBezTo>
                      <a:pt x="7" y="69"/>
                      <a:pt x="9" y="67"/>
                      <a:pt x="8" y="66"/>
                    </a:cubicBezTo>
                    <a:cubicBezTo>
                      <a:pt x="7" y="64"/>
                      <a:pt x="5" y="63"/>
                      <a:pt x="7" y="60"/>
                    </a:cubicBezTo>
                    <a:cubicBezTo>
                      <a:pt x="8" y="58"/>
                      <a:pt x="9" y="57"/>
                      <a:pt x="9" y="55"/>
                    </a:cubicBezTo>
                    <a:cubicBezTo>
                      <a:pt x="10" y="53"/>
                      <a:pt x="10" y="53"/>
                      <a:pt x="9" y="51"/>
                    </a:cubicBezTo>
                    <a:cubicBezTo>
                      <a:pt x="8" y="49"/>
                      <a:pt x="9" y="47"/>
                      <a:pt x="9" y="45"/>
                    </a:cubicBezTo>
                    <a:cubicBezTo>
                      <a:pt x="8" y="43"/>
                      <a:pt x="7" y="39"/>
                      <a:pt x="9" y="37"/>
                    </a:cubicBezTo>
                    <a:cubicBezTo>
                      <a:pt x="10" y="36"/>
                      <a:pt x="11" y="35"/>
                      <a:pt x="10" y="33"/>
                    </a:cubicBezTo>
                    <a:cubicBezTo>
                      <a:pt x="7" y="27"/>
                      <a:pt x="3" y="21"/>
                      <a:pt x="0" y="1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87" name="Freeform 3720"/>
              <p:cNvSpPr>
                <a:spLocks/>
              </p:cNvSpPr>
              <p:nvPr/>
            </p:nvSpPr>
            <p:spPr bwMode="auto">
              <a:xfrm>
                <a:off x="1770" y="2924"/>
                <a:ext cx="4" cy="1"/>
              </a:xfrm>
              <a:custGeom>
                <a:avLst/>
                <a:gdLst>
                  <a:gd name="T0" fmla="*/ 3 w 3"/>
                  <a:gd name="T1" fmla="*/ 1 h 1"/>
                  <a:gd name="T2" fmla="*/ 1 w 3"/>
                  <a:gd name="T3" fmla="*/ 1 h 1"/>
                  <a:gd name="T4" fmla="*/ 3 w 3"/>
                  <a:gd name="T5" fmla="*/ 0 h 1"/>
                  <a:gd name="T6" fmla="*/ 3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1"/>
                    </a:moveTo>
                    <a:cubicBezTo>
                      <a:pt x="2" y="1"/>
                      <a:pt x="2" y="1"/>
                      <a:pt x="1" y="1"/>
                    </a:cubicBezTo>
                    <a:cubicBezTo>
                      <a:pt x="0" y="1"/>
                      <a:pt x="1" y="0"/>
                      <a:pt x="2" y="0"/>
                    </a:cubicBezTo>
                    <a:cubicBezTo>
                      <a:pt x="2" y="0"/>
                      <a:pt x="3"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88" name="Freeform 3721"/>
              <p:cNvSpPr>
                <a:spLocks/>
              </p:cNvSpPr>
              <p:nvPr/>
            </p:nvSpPr>
            <p:spPr bwMode="auto">
              <a:xfrm>
                <a:off x="2975" y="1937"/>
                <a:ext cx="55" cy="72"/>
              </a:xfrm>
              <a:custGeom>
                <a:avLst/>
                <a:gdLst>
                  <a:gd name="T0" fmla="*/ 10 w 42"/>
                  <a:gd name="T1" fmla="*/ 1 h 54"/>
                  <a:gd name="T2" fmla="*/ 7 w 42"/>
                  <a:gd name="T3" fmla="*/ 4 h 54"/>
                  <a:gd name="T4" fmla="*/ 0 w 42"/>
                  <a:gd name="T5" fmla="*/ 5 h 54"/>
                  <a:gd name="T6" fmla="*/ 1 w 42"/>
                  <a:gd name="T7" fmla="*/ 9 h 54"/>
                  <a:gd name="T8" fmla="*/ 4 w 42"/>
                  <a:gd name="T9" fmla="*/ 12 h 54"/>
                  <a:gd name="T10" fmla="*/ 8 w 42"/>
                  <a:gd name="T11" fmla="*/ 16 h 54"/>
                  <a:gd name="T12" fmla="*/ 4 w 42"/>
                  <a:gd name="T13" fmla="*/ 17 h 54"/>
                  <a:gd name="T14" fmla="*/ 4 w 42"/>
                  <a:gd name="T15" fmla="*/ 21 h 54"/>
                  <a:gd name="T16" fmla="*/ 7 w 42"/>
                  <a:gd name="T17" fmla="*/ 21 h 54"/>
                  <a:gd name="T18" fmla="*/ 5 w 42"/>
                  <a:gd name="T19" fmla="*/ 28 h 54"/>
                  <a:gd name="T20" fmla="*/ 10 w 42"/>
                  <a:gd name="T21" fmla="*/ 33 h 54"/>
                  <a:gd name="T22" fmla="*/ 7 w 42"/>
                  <a:gd name="T23" fmla="*/ 36 h 54"/>
                  <a:gd name="T24" fmla="*/ 10 w 42"/>
                  <a:gd name="T25" fmla="*/ 41 h 54"/>
                  <a:gd name="T26" fmla="*/ 3 w 42"/>
                  <a:gd name="T27" fmla="*/ 43 h 54"/>
                  <a:gd name="T28" fmla="*/ 9 w 42"/>
                  <a:gd name="T29" fmla="*/ 48 h 54"/>
                  <a:gd name="T30" fmla="*/ 13 w 42"/>
                  <a:gd name="T31" fmla="*/ 51 h 54"/>
                  <a:gd name="T32" fmla="*/ 20 w 42"/>
                  <a:gd name="T33" fmla="*/ 53 h 54"/>
                  <a:gd name="T34" fmla="*/ 17 w 42"/>
                  <a:gd name="T35" fmla="*/ 55 h 54"/>
                  <a:gd name="T36" fmla="*/ 18 w 42"/>
                  <a:gd name="T37" fmla="*/ 59 h 54"/>
                  <a:gd name="T38" fmla="*/ 24 w 42"/>
                  <a:gd name="T39" fmla="*/ 63 h 54"/>
                  <a:gd name="T40" fmla="*/ 26 w 42"/>
                  <a:gd name="T41" fmla="*/ 69 h 54"/>
                  <a:gd name="T42" fmla="*/ 34 w 42"/>
                  <a:gd name="T43" fmla="*/ 65 h 54"/>
                  <a:gd name="T44" fmla="*/ 38 w 42"/>
                  <a:gd name="T45" fmla="*/ 63 h 54"/>
                  <a:gd name="T46" fmla="*/ 42 w 42"/>
                  <a:gd name="T47" fmla="*/ 63 h 54"/>
                  <a:gd name="T48" fmla="*/ 50 w 42"/>
                  <a:gd name="T49" fmla="*/ 59 h 54"/>
                  <a:gd name="T50" fmla="*/ 48 w 42"/>
                  <a:gd name="T51" fmla="*/ 53 h 54"/>
                  <a:gd name="T52" fmla="*/ 52 w 42"/>
                  <a:gd name="T53" fmla="*/ 52 h 54"/>
                  <a:gd name="T54" fmla="*/ 55 w 42"/>
                  <a:gd name="T55" fmla="*/ 48 h 54"/>
                  <a:gd name="T56" fmla="*/ 50 w 42"/>
                  <a:gd name="T57" fmla="*/ 44 h 54"/>
                  <a:gd name="T58" fmla="*/ 50 w 42"/>
                  <a:gd name="T59" fmla="*/ 32 h 54"/>
                  <a:gd name="T60" fmla="*/ 47 w 42"/>
                  <a:gd name="T61" fmla="*/ 28 h 54"/>
                  <a:gd name="T62" fmla="*/ 50 w 42"/>
                  <a:gd name="T63" fmla="*/ 27 h 54"/>
                  <a:gd name="T64" fmla="*/ 45 w 42"/>
                  <a:gd name="T65" fmla="*/ 25 h 54"/>
                  <a:gd name="T66" fmla="*/ 43 w 42"/>
                  <a:gd name="T67" fmla="*/ 28 h 54"/>
                  <a:gd name="T68" fmla="*/ 41 w 42"/>
                  <a:gd name="T69" fmla="*/ 25 h 54"/>
                  <a:gd name="T70" fmla="*/ 34 w 42"/>
                  <a:gd name="T71" fmla="*/ 24 h 54"/>
                  <a:gd name="T72" fmla="*/ 33 w 42"/>
                  <a:gd name="T73" fmla="*/ 23 h 54"/>
                  <a:gd name="T74" fmla="*/ 33 w 42"/>
                  <a:gd name="T75" fmla="*/ 20 h 54"/>
                  <a:gd name="T76" fmla="*/ 31 w 42"/>
                  <a:gd name="T77" fmla="*/ 16 h 54"/>
                  <a:gd name="T78" fmla="*/ 24 w 42"/>
                  <a:gd name="T79" fmla="*/ 12 h 54"/>
                  <a:gd name="T80" fmla="*/ 21 w 42"/>
                  <a:gd name="T81" fmla="*/ 4 h 54"/>
                  <a:gd name="T82" fmla="*/ 10 w 42"/>
                  <a:gd name="T83" fmla="*/ 1 h 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42" h="54">
                    <a:moveTo>
                      <a:pt x="8" y="1"/>
                    </a:moveTo>
                    <a:cubicBezTo>
                      <a:pt x="7" y="0"/>
                      <a:pt x="5" y="3"/>
                      <a:pt x="5" y="3"/>
                    </a:cubicBezTo>
                    <a:cubicBezTo>
                      <a:pt x="4" y="3"/>
                      <a:pt x="2" y="3"/>
                      <a:pt x="0" y="4"/>
                    </a:cubicBezTo>
                    <a:cubicBezTo>
                      <a:pt x="1" y="5"/>
                      <a:pt x="1" y="6"/>
                      <a:pt x="1" y="7"/>
                    </a:cubicBezTo>
                    <a:cubicBezTo>
                      <a:pt x="1" y="8"/>
                      <a:pt x="2" y="8"/>
                      <a:pt x="3" y="9"/>
                    </a:cubicBezTo>
                    <a:cubicBezTo>
                      <a:pt x="0" y="10"/>
                      <a:pt x="5" y="12"/>
                      <a:pt x="6" y="12"/>
                    </a:cubicBezTo>
                    <a:cubicBezTo>
                      <a:pt x="3" y="13"/>
                      <a:pt x="3" y="13"/>
                      <a:pt x="3" y="13"/>
                    </a:cubicBezTo>
                    <a:cubicBezTo>
                      <a:pt x="4" y="15"/>
                      <a:pt x="3" y="16"/>
                      <a:pt x="3" y="16"/>
                    </a:cubicBezTo>
                    <a:cubicBezTo>
                      <a:pt x="4" y="16"/>
                      <a:pt x="5" y="15"/>
                      <a:pt x="5" y="16"/>
                    </a:cubicBezTo>
                    <a:cubicBezTo>
                      <a:pt x="6" y="18"/>
                      <a:pt x="6" y="17"/>
                      <a:pt x="4" y="21"/>
                    </a:cubicBezTo>
                    <a:cubicBezTo>
                      <a:pt x="3" y="22"/>
                      <a:pt x="5" y="24"/>
                      <a:pt x="8" y="25"/>
                    </a:cubicBezTo>
                    <a:cubicBezTo>
                      <a:pt x="10" y="27"/>
                      <a:pt x="6" y="26"/>
                      <a:pt x="5" y="27"/>
                    </a:cubicBezTo>
                    <a:cubicBezTo>
                      <a:pt x="5" y="27"/>
                      <a:pt x="8" y="31"/>
                      <a:pt x="8" y="31"/>
                    </a:cubicBezTo>
                    <a:cubicBezTo>
                      <a:pt x="6" y="32"/>
                      <a:pt x="4" y="32"/>
                      <a:pt x="2" y="32"/>
                    </a:cubicBezTo>
                    <a:cubicBezTo>
                      <a:pt x="3" y="32"/>
                      <a:pt x="5" y="34"/>
                      <a:pt x="7" y="36"/>
                    </a:cubicBezTo>
                    <a:cubicBezTo>
                      <a:pt x="8" y="37"/>
                      <a:pt x="8" y="38"/>
                      <a:pt x="10" y="38"/>
                    </a:cubicBezTo>
                    <a:cubicBezTo>
                      <a:pt x="12" y="39"/>
                      <a:pt x="14" y="38"/>
                      <a:pt x="15" y="40"/>
                    </a:cubicBezTo>
                    <a:cubicBezTo>
                      <a:pt x="13" y="41"/>
                      <a:pt x="13" y="41"/>
                      <a:pt x="13" y="41"/>
                    </a:cubicBezTo>
                    <a:cubicBezTo>
                      <a:pt x="13" y="42"/>
                      <a:pt x="14" y="43"/>
                      <a:pt x="14" y="44"/>
                    </a:cubicBezTo>
                    <a:cubicBezTo>
                      <a:pt x="17" y="44"/>
                      <a:pt x="13" y="46"/>
                      <a:pt x="18" y="47"/>
                    </a:cubicBezTo>
                    <a:cubicBezTo>
                      <a:pt x="19" y="47"/>
                      <a:pt x="19" y="54"/>
                      <a:pt x="20" y="52"/>
                    </a:cubicBezTo>
                    <a:cubicBezTo>
                      <a:pt x="22" y="50"/>
                      <a:pt x="21" y="47"/>
                      <a:pt x="26" y="49"/>
                    </a:cubicBezTo>
                    <a:cubicBezTo>
                      <a:pt x="26" y="47"/>
                      <a:pt x="28" y="48"/>
                      <a:pt x="29" y="47"/>
                    </a:cubicBezTo>
                    <a:cubicBezTo>
                      <a:pt x="30" y="48"/>
                      <a:pt x="31" y="46"/>
                      <a:pt x="32" y="47"/>
                    </a:cubicBezTo>
                    <a:cubicBezTo>
                      <a:pt x="33" y="47"/>
                      <a:pt x="39" y="46"/>
                      <a:pt x="38" y="44"/>
                    </a:cubicBezTo>
                    <a:cubicBezTo>
                      <a:pt x="37" y="43"/>
                      <a:pt x="36" y="41"/>
                      <a:pt x="37" y="40"/>
                    </a:cubicBezTo>
                    <a:cubicBezTo>
                      <a:pt x="38" y="39"/>
                      <a:pt x="39" y="40"/>
                      <a:pt x="40" y="39"/>
                    </a:cubicBezTo>
                    <a:cubicBezTo>
                      <a:pt x="41" y="38"/>
                      <a:pt x="41" y="37"/>
                      <a:pt x="42" y="36"/>
                    </a:cubicBezTo>
                    <a:cubicBezTo>
                      <a:pt x="40" y="36"/>
                      <a:pt x="39" y="34"/>
                      <a:pt x="38" y="33"/>
                    </a:cubicBezTo>
                    <a:cubicBezTo>
                      <a:pt x="34" y="30"/>
                      <a:pt x="36" y="27"/>
                      <a:pt x="38" y="24"/>
                    </a:cubicBezTo>
                    <a:cubicBezTo>
                      <a:pt x="37" y="24"/>
                      <a:pt x="35" y="21"/>
                      <a:pt x="36" y="21"/>
                    </a:cubicBezTo>
                    <a:cubicBezTo>
                      <a:pt x="37" y="20"/>
                      <a:pt x="38" y="20"/>
                      <a:pt x="38" y="20"/>
                    </a:cubicBezTo>
                    <a:cubicBezTo>
                      <a:pt x="38" y="19"/>
                      <a:pt x="36" y="18"/>
                      <a:pt x="34" y="19"/>
                    </a:cubicBezTo>
                    <a:cubicBezTo>
                      <a:pt x="34" y="19"/>
                      <a:pt x="33" y="21"/>
                      <a:pt x="33" y="21"/>
                    </a:cubicBezTo>
                    <a:cubicBezTo>
                      <a:pt x="32" y="21"/>
                      <a:pt x="31" y="19"/>
                      <a:pt x="31" y="19"/>
                    </a:cubicBezTo>
                    <a:cubicBezTo>
                      <a:pt x="29" y="19"/>
                      <a:pt x="28" y="18"/>
                      <a:pt x="26" y="18"/>
                    </a:cubicBezTo>
                    <a:cubicBezTo>
                      <a:pt x="25" y="17"/>
                      <a:pt x="26" y="17"/>
                      <a:pt x="25" y="17"/>
                    </a:cubicBezTo>
                    <a:cubicBezTo>
                      <a:pt x="26" y="16"/>
                      <a:pt x="27" y="15"/>
                      <a:pt x="25" y="15"/>
                    </a:cubicBezTo>
                    <a:cubicBezTo>
                      <a:pt x="27" y="13"/>
                      <a:pt x="25" y="13"/>
                      <a:pt x="24" y="12"/>
                    </a:cubicBezTo>
                    <a:cubicBezTo>
                      <a:pt x="22" y="11"/>
                      <a:pt x="20" y="10"/>
                      <a:pt x="18" y="9"/>
                    </a:cubicBezTo>
                    <a:cubicBezTo>
                      <a:pt x="20" y="5"/>
                      <a:pt x="16" y="5"/>
                      <a:pt x="16" y="3"/>
                    </a:cubicBezTo>
                    <a:cubicBezTo>
                      <a:pt x="15" y="1"/>
                      <a:pt x="11" y="0"/>
                      <a:pt x="8" y="1"/>
                    </a:cubicBezTo>
                    <a:close/>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89" name="Freeform 3722"/>
              <p:cNvSpPr>
                <a:spLocks/>
              </p:cNvSpPr>
              <p:nvPr/>
            </p:nvSpPr>
            <p:spPr bwMode="auto">
              <a:xfrm>
                <a:off x="2990" y="1983"/>
                <a:ext cx="24" cy="23"/>
              </a:xfrm>
              <a:custGeom>
                <a:avLst/>
                <a:gdLst>
                  <a:gd name="T0" fmla="*/ 3 w 18"/>
                  <a:gd name="T1" fmla="*/ 8 h 17"/>
                  <a:gd name="T2" fmla="*/ 4 w 18"/>
                  <a:gd name="T3" fmla="*/ 7 h 17"/>
                  <a:gd name="T4" fmla="*/ 5 w 18"/>
                  <a:gd name="T5" fmla="*/ 7 h 17"/>
                  <a:gd name="T6" fmla="*/ 8 w 18"/>
                  <a:gd name="T7" fmla="*/ 5 h 17"/>
                  <a:gd name="T8" fmla="*/ 9 w 18"/>
                  <a:gd name="T9" fmla="*/ 1 h 17"/>
                  <a:gd name="T10" fmla="*/ 12 w 18"/>
                  <a:gd name="T11" fmla="*/ 0 h 17"/>
                  <a:gd name="T12" fmla="*/ 20 w 18"/>
                  <a:gd name="T13" fmla="*/ 7 h 17"/>
                  <a:gd name="T14" fmla="*/ 24 w 18"/>
                  <a:gd name="T15" fmla="*/ 9 h 17"/>
                  <a:gd name="T16" fmla="*/ 23 w 18"/>
                  <a:gd name="T17" fmla="*/ 16 h 17"/>
                  <a:gd name="T18" fmla="*/ 19 w 18"/>
                  <a:gd name="T19" fmla="*/ 19 h 17"/>
                  <a:gd name="T20" fmla="*/ 13 w 18"/>
                  <a:gd name="T21" fmla="*/ 19 h 17"/>
                  <a:gd name="T22" fmla="*/ 11 w 18"/>
                  <a:gd name="T23" fmla="*/ 23 h 17"/>
                  <a:gd name="T24" fmla="*/ 8 w 18"/>
                  <a:gd name="T25" fmla="*/ 18 h 17"/>
                  <a:gd name="T26" fmla="*/ 5 w 18"/>
                  <a:gd name="T27" fmla="*/ 15 h 17"/>
                  <a:gd name="T28" fmla="*/ 3 w 18"/>
                  <a:gd name="T29" fmla="*/ 12 h 17"/>
                  <a:gd name="T30" fmla="*/ 1 w 18"/>
                  <a:gd name="T31" fmla="*/ 8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8" h="17">
                    <a:moveTo>
                      <a:pt x="2" y="6"/>
                    </a:moveTo>
                    <a:cubicBezTo>
                      <a:pt x="2" y="5"/>
                      <a:pt x="3" y="5"/>
                      <a:pt x="3" y="5"/>
                    </a:cubicBezTo>
                    <a:cubicBezTo>
                      <a:pt x="3" y="4"/>
                      <a:pt x="4" y="6"/>
                      <a:pt x="4" y="5"/>
                    </a:cubicBezTo>
                    <a:cubicBezTo>
                      <a:pt x="5" y="4"/>
                      <a:pt x="5" y="4"/>
                      <a:pt x="6" y="4"/>
                    </a:cubicBezTo>
                    <a:cubicBezTo>
                      <a:pt x="7" y="3"/>
                      <a:pt x="7" y="2"/>
                      <a:pt x="7" y="1"/>
                    </a:cubicBezTo>
                    <a:cubicBezTo>
                      <a:pt x="7" y="1"/>
                      <a:pt x="8" y="0"/>
                      <a:pt x="9" y="0"/>
                    </a:cubicBezTo>
                    <a:cubicBezTo>
                      <a:pt x="9" y="3"/>
                      <a:pt x="16" y="2"/>
                      <a:pt x="15" y="5"/>
                    </a:cubicBezTo>
                    <a:cubicBezTo>
                      <a:pt x="15" y="6"/>
                      <a:pt x="18" y="6"/>
                      <a:pt x="18" y="7"/>
                    </a:cubicBezTo>
                    <a:cubicBezTo>
                      <a:pt x="18" y="9"/>
                      <a:pt x="15" y="11"/>
                      <a:pt x="17" y="12"/>
                    </a:cubicBezTo>
                    <a:cubicBezTo>
                      <a:pt x="16" y="13"/>
                      <a:pt x="14" y="13"/>
                      <a:pt x="14" y="14"/>
                    </a:cubicBezTo>
                    <a:cubicBezTo>
                      <a:pt x="13" y="14"/>
                      <a:pt x="13" y="13"/>
                      <a:pt x="10" y="14"/>
                    </a:cubicBezTo>
                    <a:cubicBezTo>
                      <a:pt x="8" y="15"/>
                      <a:pt x="9" y="17"/>
                      <a:pt x="8" y="17"/>
                    </a:cubicBezTo>
                    <a:cubicBezTo>
                      <a:pt x="7" y="17"/>
                      <a:pt x="8" y="14"/>
                      <a:pt x="6" y="13"/>
                    </a:cubicBezTo>
                    <a:cubicBezTo>
                      <a:pt x="6" y="12"/>
                      <a:pt x="5" y="12"/>
                      <a:pt x="4" y="11"/>
                    </a:cubicBezTo>
                    <a:cubicBezTo>
                      <a:pt x="3" y="10"/>
                      <a:pt x="4" y="9"/>
                      <a:pt x="2" y="9"/>
                    </a:cubicBezTo>
                    <a:cubicBezTo>
                      <a:pt x="2" y="8"/>
                      <a:pt x="0" y="6"/>
                      <a:pt x="1" y="6"/>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90" name="Freeform 3723"/>
              <p:cNvSpPr>
                <a:spLocks/>
              </p:cNvSpPr>
              <p:nvPr/>
            </p:nvSpPr>
            <p:spPr bwMode="auto">
              <a:xfrm>
                <a:off x="2605" y="2498"/>
                <a:ext cx="86" cy="103"/>
              </a:xfrm>
              <a:custGeom>
                <a:avLst/>
                <a:gdLst>
                  <a:gd name="T0" fmla="*/ 4 w 65"/>
                  <a:gd name="T1" fmla="*/ 63 h 78"/>
                  <a:gd name="T2" fmla="*/ 3 w 65"/>
                  <a:gd name="T3" fmla="*/ 50 h 78"/>
                  <a:gd name="T4" fmla="*/ 8 w 65"/>
                  <a:gd name="T5" fmla="*/ 46 h 78"/>
                  <a:gd name="T6" fmla="*/ 5 w 65"/>
                  <a:gd name="T7" fmla="*/ 38 h 78"/>
                  <a:gd name="T8" fmla="*/ 9 w 65"/>
                  <a:gd name="T9" fmla="*/ 30 h 78"/>
                  <a:gd name="T10" fmla="*/ 11 w 65"/>
                  <a:gd name="T11" fmla="*/ 21 h 78"/>
                  <a:gd name="T12" fmla="*/ 11 w 65"/>
                  <a:gd name="T13" fmla="*/ 8 h 78"/>
                  <a:gd name="T14" fmla="*/ 17 w 65"/>
                  <a:gd name="T15" fmla="*/ 4 h 78"/>
                  <a:gd name="T16" fmla="*/ 26 w 65"/>
                  <a:gd name="T17" fmla="*/ 7 h 78"/>
                  <a:gd name="T18" fmla="*/ 32 w 65"/>
                  <a:gd name="T19" fmla="*/ 3 h 78"/>
                  <a:gd name="T20" fmla="*/ 36 w 65"/>
                  <a:gd name="T21" fmla="*/ 9 h 78"/>
                  <a:gd name="T22" fmla="*/ 48 w 65"/>
                  <a:gd name="T23" fmla="*/ 7 h 78"/>
                  <a:gd name="T24" fmla="*/ 61 w 65"/>
                  <a:gd name="T25" fmla="*/ 18 h 78"/>
                  <a:gd name="T26" fmla="*/ 77 w 65"/>
                  <a:gd name="T27" fmla="*/ 13 h 78"/>
                  <a:gd name="T28" fmla="*/ 83 w 65"/>
                  <a:gd name="T29" fmla="*/ 20 h 78"/>
                  <a:gd name="T30" fmla="*/ 85 w 65"/>
                  <a:gd name="T31" fmla="*/ 32 h 78"/>
                  <a:gd name="T32" fmla="*/ 82 w 65"/>
                  <a:gd name="T33" fmla="*/ 45 h 78"/>
                  <a:gd name="T34" fmla="*/ 75 w 65"/>
                  <a:gd name="T35" fmla="*/ 62 h 78"/>
                  <a:gd name="T36" fmla="*/ 79 w 65"/>
                  <a:gd name="T37" fmla="*/ 81 h 78"/>
                  <a:gd name="T38" fmla="*/ 79 w 65"/>
                  <a:gd name="T39" fmla="*/ 90 h 78"/>
                  <a:gd name="T40" fmla="*/ 75 w 65"/>
                  <a:gd name="T41" fmla="*/ 86 h 78"/>
                  <a:gd name="T42" fmla="*/ 67 w 65"/>
                  <a:gd name="T43" fmla="*/ 87 h 78"/>
                  <a:gd name="T44" fmla="*/ 69 w 65"/>
                  <a:gd name="T45" fmla="*/ 86 h 78"/>
                  <a:gd name="T46" fmla="*/ 65 w 65"/>
                  <a:gd name="T47" fmla="*/ 86 h 78"/>
                  <a:gd name="T48" fmla="*/ 53 w 65"/>
                  <a:gd name="T49" fmla="*/ 87 h 78"/>
                  <a:gd name="T50" fmla="*/ 53 w 65"/>
                  <a:gd name="T51" fmla="*/ 88 h 78"/>
                  <a:gd name="T52" fmla="*/ 45 w 65"/>
                  <a:gd name="T53" fmla="*/ 88 h 78"/>
                  <a:gd name="T54" fmla="*/ 37 w 65"/>
                  <a:gd name="T55" fmla="*/ 91 h 78"/>
                  <a:gd name="T56" fmla="*/ 17 w 65"/>
                  <a:gd name="T57" fmla="*/ 100 h 78"/>
                  <a:gd name="T58" fmla="*/ 17 w 65"/>
                  <a:gd name="T59" fmla="*/ 86 h 78"/>
                  <a:gd name="T60" fmla="*/ 11 w 65"/>
                  <a:gd name="T61" fmla="*/ 73 h 78"/>
                  <a:gd name="T62" fmla="*/ 0 w 65"/>
                  <a:gd name="T63" fmla="*/ 67 h 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5" h="78">
                    <a:moveTo>
                      <a:pt x="0" y="51"/>
                    </a:moveTo>
                    <a:cubicBezTo>
                      <a:pt x="1" y="49"/>
                      <a:pt x="2" y="49"/>
                      <a:pt x="3" y="48"/>
                    </a:cubicBezTo>
                    <a:cubicBezTo>
                      <a:pt x="3" y="47"/>
                      <a:pt x="3" y="45"/>
                      <a:pt x="3" y="44"/>
                    </a:cubicBezTo>
                    <a:cubicBezTo>
                      <a:pt x="4" y="43"/>
                      <a:pt x="3" y="39"/>
                      <a:pt x="2" y="38"/>
                    </a:cubicBezTo>
                    <a:cubicBezTo>
                      <a:pt x="2" y="37"/>
                      <a:pt x="4" y="38"/>
                      <a:pt x="4" y="38"/>
                    </a:cubicBezTo>
                    <a:cubicBezTo>
                      <a:pt x="5" y="37"/>
                      <a:pt x="6" y="36"/>
                      <a:pt x="6" y="35"/>
                    </a:cubicBezTo>
                    <a:cubicBezTo>
                      <a:pt x="5" y="34"/>
                      <a:pt x="6" y="32"/>
                      <a:pt x="7" y="33"/>
                    </a:cubicBezTo>
                    <a:cubicBezTo>
                      <a:pt x="6" y="31"/>
                      <a:pt x="5" y="30"/>
                      <a:pt x="4" y="29"/>
                    </a:cubicBezTo>
                    <a:cubicBezTo>
                      <a:pt x="3" y="25"/>
                      <a:pt x="9" y="28"/>
                      <a:pt x="10" y="28"/>
                    </a:cubicBezTo>
                    <a:cubicBezTo>
                      <a:pt x="10" y="26"/>
                      <a:pt x="10" y="24"/>
                      <a:pt x="7" y="23"/>
                    </a:cubicBezTo>
                    <a:cubicBezTo>
                      <a:pt x="8" y="22"/>
                      <a:pt x="8" y="20"/>
                      <a:pt x="10" y="20"/>
                    </a:cubicBezTo>
                    <a:cubicBezTo>
                      <a:pt x="8" y="18"/>
                      <a:pt x="8" y="18"/>
                      <a:pt x="8" y="16"/>
                    </a:cubicBezTo>
                    <a:cubicBezTo>
                      <a:pt x="5" y="18"/>
                      <a:pt x="5" y="10"/>
                      <a:pt x="5" y="9"/>
                    </a:cubicBezTo>
                    <a:cubicBezTo>
                      <a:pt x="6" y="7"/>
                      <a:pt x="7" y="7"/>
                      <a:pt x="8" y="6"/>
                    </a:cubicBezTo>
                    <a:cubicBezTo>
                      <a:pt x="9" y="6"/>
                      <a:pt x="9" y="5"/>
                      <a:pt x="10" y="4"/>
                    </a:cubicBezTo>
                    <a:cubicBezTo>
                      <a:pt x="11" y="3"/>
                      <a:pt x="12" y="4"/>
                      <a:pt x="13" y="3"/>
                    </a:cubicBezTo>
                    <a:cubicBezTo>
                      <a:pt x="13" y="5"/>
                      <a:pt x="16" y="7"/>
                      <a:pt x="18" y="7"/>
                    </a:cubicBezTo>
                    <a:cubicBezTo>
                      <a:pt x="17" y="5"/>
                      <a:pt x="19" y="5"/>
                      <a:pt x="20" y="5"/>
                    </a:cubicBezTo>
                    <a:cubicBezTo>
                      <a:pt x="22" y="5"/>
                      <a:pt x="21" y="2"/>
                      <a:pt x="21" y="1"/>
                    </a:cubicBezTo>
                    <a:cubicBezTo>
                      <a:pt x="22" y="1"/>
                      <a:pt x="23" y="3"/>
                      <a:pt x="24" y="2"/>
                    </a:cubicBezTo>
                    <a:cubicBezTo>
                      <a:pt x="24" y="2"/>
                      <a:pt x="25" y="0"/>
                      <a:pt x="26" y="0"/>
                    </a:cubicBezTo>
                    <a:cubicBezTo>
                      <a:pt x="26" y="1"/>
                      <a:pt x="25" y="6"/>
                      <a:pt x="27" y="7"/>
                    </a:cubicBezTo>
                    <a:cubicBezTo>
                      <a:pt x="29" y="7"/>
                      <a:pt x="28" y="3"/>
                      <a:pt x="33" y="3"/>
                    </a:cubicBezTo>
                    <a:cubicBezTo>
                      <a:pt x="34" y="3"/>
                      <a:pt x="32" y="5"/>
                      <a:pt x="36" y="5"/>
                    </a:cubicBezTo>
                    <a:cubicBezTo>
                      <a:pt x="38" y="5"/>
                      <a:pt x="39" y="9"/>
                      <a:pt x="39" y="10"/>
                    </a:cubicBezTo>
                    <a:cubicBezTo>
                      <a:pt x="40" y="11"/>
                      <a:pt x="43" y="13"/>
                      <a:pt x="46" y="14"/>
                    </a:cubicBezTo>
                    <a:cubicBezTo>
                      <a:pt x="46" y="11"/>
                      <a:pt x="49" y="11"/>
                      <a:pt x="51" y="10"/>
                    </a:cubicBezTo>
                    <a:cubicBezTo>
                      <a:pt x="53" y="9"/>
                      <a:pt x="57" y="11"/>
                      <a:pt x="58" y="10"/>
                    </a:cubicBezTo>
                    <a:cubicBezTo>
                      <a:pt x="59" y="12"/>
                      <a:pt x="60" y="14"/>
                      <a:pt x="62" y="16"/>
                    </a:cubicBezTo>
                    <a:cubicBezTo>
                      <a:pt x="63" y="15"/>
                      <a:pt x="63" y="15"/>
                      <a:pt x="63" y="15"/>
                    </a:cubicBezTo>
                    <a:cubicBezTo>
                      <a:pt x="64" y="17"/>
                      <a:pt x="62" y="19"/>
                      <a:pt x="62" y="20"/>
                    </a:cubicBezTo>
                    <a:cubicBezTo>
                      <a:pt x="63" y="22"/>
                      <a:pt x="64" y="22"/>
                      <a:pt x="64" y="24"/>
                    </a:cubicBezTo>
                    <a:cubicBezTo>
                      <a:pt x="64" y="26"/>
                      <a:pt x="65" y="29"/>
                      <a:pt x="65" y="30"/>
                    </a:cubicBezTo>
                    <a:cubicBezTo>
                      <a:pt x="64" y="32"/>
                      <a:pt x="63" y="33"/>
                      <a:pt x="62" y="34"/>
                    </a:cubicBezTo>
                    <a:cubicBezTo>
                      <a:pt x="61" y="36"/>
                      <a:pt x="59" y="37"/>
                      <a:pt x="59" y="40"/>
                    </a:cubicBezTo>
                    <a:cubicBezTo>
                      <a:pt x="59" y="43"/>
                      <a:pt x="58" y="45"/>
                      <a:pt x="57" y="47"/>
                    </a:cubicBezTo>
                    <a:cubicBezTo>
                      <a:pt x="57" y="49"/>
                      <a:pt x="57" y="53"/>
                      <a:pt x="59" y="55"/>
                    </a:cubicBezTo>
                    <a:cubicBezTo>
                      <a:pt x="60" y="57"/>
                      <a:pt x="61" y="59"/>
                      <a:pt x="60" y="61"/>
                    </a:cubicBezTo>
                    <a:cubicBezTo>
                      <a:pt x="64" y="60"/>
                      <a:pt x="62" y="66"/>
                      <a:pt x="62" y="67"/>
                    </a:cubicBezTo>
                    <a:cubicBezTo>
                      <a:pt x="61" y="67"/>
                      <a:pt x="61" y="67"/>
                      <a:pt x="60" y="68"/>
                    </a:cubicBezTo>
                    <a:cubicBezTo>
                      <a:pt x="60" y="67"/>
                      <a:pt x="60" y="67"/>
                      <a:pt x="61" y="67"/>
                    </a:cubicBezTo>
                    <a:cubicBezTo>
                      <a:pt x="59" y="69"/>
                      <a:pt x="58" y="66"/>
                      <a:pt x="57" y="65"/>
                    </a:cubicBezTo>
                    <a:cubicBezTo>
                      <a:pt x="56" y="66"/>
                      <a:pt x="56" y="67"/>
                      <a:pt x="54" y="67"/>
                    </a:cubicBezTo>
                    <a:cubicBezTo>
                      <a:pt x="53" y="67"/>
                      <a:pt x="52" y="67"/>
                      <a:pt x="51" y="66"/>
                    </a:cubicBezTo>
                    <a:cubicBezTo>
                      <a:pt x="51" y="67"/>
                      <a:pt x="50" y="66"/>
                      <a:pt x="49" y="66"/>
                    </a:cubicBezTo>
                    <a:cubicBezTo>
                      <a:pt x="50" y="65"/>
                      <a:pt x="51" y="66"/>
                      <a:pt x="52" y="65"/>
                    </a:cubicBezTo>
                    <a:cubicBezTo>
                      <a:pt x="51" y="65"/>
                      <a:pt x="51" y="65"/>
                      <a:pt x="51" y="65"/>
                    </a:cubicBezTo>
                    <a:cubicBezTo>
                      <a:pt x="51" y="67"/>
                      <a:pt x="50" y="65"/>
                      <a:pt x="49" y="65"/>
                    </a:cubicBezTo>
                    <a:cubicBezTo>
                      <a:pt x="49" y="66"/>
                      <a:pt x="46" y="65"/>
                      <a:pt x="45" y="65"/>
                    </a:cubicBezTo>
                    <a:cubicBezTo>
                      <a:pt x="44" y="65"/>
                      <a:pt x="40" y="66"/>
                      <a:pt x="40" y="66"/>
                    </a:cubicBezTo>
                    <a:cubicBezTo>
                      <a:pt x="42" y="68"/>
                      <a:pt x="47" y="64"/>
                      <a:pt x="49" y="66"/>
                    </a:cubicBezTo>
                    <a:cubicBezTo>
                      <a:pt x="46" y="66"/>
                      <a:pt x="43" y="67"/>
                      <a:pt x="40" y="67"/>
                    </a:cubicBezTo>
                    <a:cubicBezTo>
                      <a:pt x="40" y="67"/>
                      <a:pt x="39" y="68"/>
                      <a:pt x="38" y="67"/>
                    </a:cubicBezTo>
                    <a:cubicBezTo>
                      <a:pt x="38" y="66"/>
                      <a:pt x="35" y="66"/>
                      <a:pt x="34" y="67"/>
                    </a:cubicBezTo>
                    <a:cubicBezTo>
                      <a:pt x="36" y="67"/>
                      <a:pt x="36" y="67"/>
                      <a:pt x="38" y="67"/>
                    </a:cubicBezTo>
                    <a:cubicBezTo>
                      <a:pt x="35" y="68"/>
                      <a:pt x="31" y="67"/>
                      <a:pt x="28" y="69"/>
                    </a:cubicBezTo>
                    <a:cubicBezTo>
                      <a:pt x="25" y="70"/>
                      <a:pt x="23" y="72"/>
                      <a:pt x="19" y="73"/>
                    </a:cubicBezTo>
                    <a:cubicBezTo>
                      <a:pt x="18" y="73"/>
                      <a:pt x="15" y="75"/>
                      <a:pt x="13" y="76"/>
                    </a:cubicBezTo>
                    <a:cubicBezTo>
                      <a:pt x="11" y="78"/>
                      <a:pt x="10" y="74"/>
                      <a:pt x="11" y="72"/>
                    </a:cubicBezTo>
                    <a:cubicBezTo>
                      <a:pt x="11" y="69"/>
                      <a:pt x="12" y="67"/>
                      <a:pt x="13" y="65"/>
                    </a:cubicBezTo>
                    <a:cubicBezTo>
                      <a:pt x="13" y="62"/>
                      <a:pt x="13" y="60"/>
                      <a:pt x="11" y="58"/>
                    </a:cubicBezTo>
                    <a:cubicBezTo>
                      <a:pt x="10" y="57"/>
                      <a:pt x="8" y="57"/>
                      <a:pt x="8" y="55"/>
                    </a:cubicBezTo>
                    <a:cubicBezTo>
                      <a:pt x="8" y="52"/>
                      <a:pt x="1" y="54"/>
                      <a:pt x="2" y="51"/>
                    </a:cubicBezTo>
                    <a:cubicBezTo>
                      <a:pt x="1" y="52"/>
                      <a:pt x="1" y="51"/>
                      <a:pt x="0" y="5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4191" name="Freeform 3724"/>
              <p:cNvSpPr>
                <a:spLocks/>
              </p:cNvSpPr>
              <p:nvPr/>
            </p:nvSpPr>
            <p:spPr bwMode="auto">
              <a:xfrm>
                <a:off x="2612" y="2080"/>
                <a:ext cx="281" cy="290"/>
              </a:xfrm>
              <a:custGeom>
                <a:avLst/>
                <a:gdLst>
                  <a:gd name="T0" fmla="*/ 1 w 213"/>
                  <a:gd name="T1" fmla="*/ 136 h 220"/>
                  <a:gd name="T2" fmla="*/ 17 w 213"/>
                  <a:gd name="T3" fmla="*/ 123 h 220"/>
                  <a:gd name="T4" fmla="*/ 32 w 213"/>
                  <a:gd name="T5" fmla="*/ 117 h 220"/>
                  <a:gd name="T6" fmla="*/ 45 w 213"/>
                  <a:gd name="T7" fmla="*/ 113 h 220"/>
                  <a:gd name="T8" fmla="*/ 61 w 213"/>
                  <a:gd name="T9" fmla="*/ 103 h 220"/>
                  <a:gd name="T10" fmla="*/ 70 w 213"/>
                  <a:gd name="T11" fmla="*/ 95 h 220"/>
                  <a:gd name="T12" fmla="*/ 73 w 213"/>
                  <a:gd name="T13" fmla="*/ 86 h 220"/>
                  <a:gd name="T14" fmla="*/ 104 w 213"/>
                  <a:gd name="T15" fmla="*/ 80 h 220"/>
                  <a:gd name="T16" fmla="*/ 100 w 213"/>
                  <a:gd name="T17" fmla="*/ 69 h 220"/>
                  <a:gd name="T18" fmla="*/ 99 w 213"/>
                  <a:gd name="T19" fmla="*/ 58 h 220"/>
                  <a:gd name="T20" fmla="*/ 98 w 213"/>
                  <a:gd name="T21" fmla="*/ 47 h 220"/>
                  <a:gd name="T22" fmla="*/ 98 w 213"/>
                  <a:gd name="T23" fmla="*/ 38 h 220"/>
                  <a:gd name="T24" fmla="*/ 102 w 213"/>
                  <a:gd name="T25" fmla="*/ 29 h 220"/>
                  <a:gd name="T26" fmla="*/ 108 w 213"/>
                  <a:gd name="T27" fmla="*/ 24 h 220"/>
                  <a:gd name="T28" fmla="*/ 116 w 213"/>
                  <a:gd name="T29" fmla="*/ 21 h 220"/>
                  <a:gd name="T30" fmla="*/ 142 w 213"/>
                  <a:gd name="T31" fmla="*/ 11 h 220"/>
                  <a:gd name="T32" fmla="*/ 162 w 213"/>
                  <a:gd name="T33" fmla="*/ 7 h 220"/>
                  <a:gd name="T34" fmla="*/ 170 w 213"/>
                  <a:gd name="T35" fmla="*/ 5 h 220"/>
                  <a:gd name="T36" fmla="*/ 190 w 213"/>
                  <a:gd name="T37" fmla="*/ 7 h 220"/>
                  <a:gd name="T38" fmla="*/ 204 w 213"/>
                  <a:gd name="T39" fmla="*/ 3 h 220"/>
                  <a:gd name="T40" fmla="*/ 216 w 213"/>
                  <a:gd name="T41" fmla="*/ 3 h 220"/>
                  <a:gd name="T42" fmla="*/ 224 w 213"/>
                  <a:gd name="T43" fmla="*/ 3 h 220"/>
                  <a:gd name="T44" fmla="*/ 235 w 213"/>
                  <a:gd name="T45" fmla="*/ 4 h 220"/>
                  <a:gd name="T46" fmla="*/ 231 w 213"/>
                  <a:gd name="T47" fmla="*/ 21 h 220"/>
                  <a:gd name="T48" fmla="*/ 222 w 213"/>
                  <a:gd name="T49" fmla="*/ 47 h 220"/>
                  <a:gd name="T50" fmla="*/ 226 w 213"/>
                  <a:gd name="T51" fmla="*/ 63 h 220"/>
                  <a:gd name="T52" fmla="*/ 240 w 213"/>
                  <a:gd name="T53" fmla="*/ 79 h 220"/>
                  <a:gd name="T54" fmla="*/ 247 w 213"/>
                  <a:gd name="T55" fmla="*/ 109 h 220"/>
                  <a:gd name="T56" fmla="*/ 251 w 213"/>
                  <a:gd name="T57" fmla="*/ 124 h 220"/>
                  <a:gd name="T58" fmla="*/ 251 w 213"/>
                  <a:gd name="T59" fmla="*/ 152 h 220"/>
                  <a:gd name="T60" fmla="*/ 247 w 213"/>
                  <a:gd name="T61" fmla="*/ 170 h 220"/>
                  <a:gd name="T62" fmla="*/ 257 w 213"/>
                  <a:gd name="T63" fmla="*/ 199 h 220"/>
                  <a:gd name="T64" fmla="*/ 270 w 213"/>
                  <a:gd name="T65" fmla="*/ 202 h 220"/>
                  <a:gd name="T66" fmla="*/ 278 w 213"/>
                  <a:gd name="T67" fmla="*/ 218 h 220"/>
                  <a:gd name="T68" fmla="*/ 195 w 213"/>
                  <a:gd name="T69" fmla="*/ 279 h 220"/>
                  <a:gd name="T70" fmla="*/ 175 w 213"/>
                  <a:gd name="T71" fmla="*/ 285 h 220"/>
                  <a:gd name="T72" fmla="*/ 160 w 213"/>
                  <a:gd name="T73" fmla="*/ 279 h 220"/>
                  <a:gd name="T74" fmla="*/ 150 w 213"/>
                  <a:gd name="T75" fmla="*/ 272 h 220"/>
                  <a:gd name="T76" fmla="*/ 137 w 213"/>
                  <a:gd name="T77" fmla="*/ 262 h 220"/>
                  <a:gd name="T78" fmla="*/ 132 w 213"/>
                  <a:gd name="T79" fmla="*/ 254 h 220"/>
                  <a:gd name="T80" fmla="*/ 119 w 213"/>
                  <a:gd name="T81" fmla="*/ 244 h 220"/>
                  <a:gd name="T82" fmla="*/ 20 w 213"/>
                  <a:gd name="T83" fmla="*/ 169 h 22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13" h="220">
                    <a:moveTo>
                      <a:pt x="0" y="118"/>
                    </a:moveTo>
                    <a:cubicBezTo>
                      <a:pt x="1" y="103"/>
                      <a:pt x="1" y="103"/>
                      <a:pt x="1" y="103"/>
                    </a:cubicBezTo>
                    <a:cubicBezTo>
                      <a:pt x="0" y="99"/>
                      <a:pt x="7" y="98"/>
                      <a:pt x="9" y="96"/>
                    </a:cubicBezTo>
                    <a:cubicBezTo>
                      <a:pt x="10" y="95"/>
                      <a:pt x="12" y="93"/>
                      <a:pt x="13" y="93"/>
                    </a:cubicBezTo>
                    <a:cubicBezTo>
                      <a:pt x="15" y="93"/>
                      <a:pt x="15" y="91"/>
                      <a:pt x="17" y="90"/>
                    </a:cubicBezTo>
                    <a:cubicBezTo>
                      <a:pt x="20" y="90"/>
                      <a:pt x="22" y="93"/>
                      <a:pt x="24" y="89"/>
                    </a:cubicBezTo>
                    <a:cubicBezTo>
                      <a:pt x="25" y="87"/>
                      <a:pt x="27" y="88"/>
                      <a:pt x="28" y="88"/>
                    </a:cubicBezTo>
                    <a:cubicBezTo>
                      <a:pt x="30" y="87"/>
                      <a:pt x="32" y="87"/>
                      <a:pt x="34" y="86"/>
                    </a:cubicBezTo>
                    <a:cubicBezTo>
                      <a:pt x="38" y="85"/>
                      <a:pt x="38" y="81"/>
                      <a:pt x="41" y="79"/>
                    </a:cubicBezTo>
                    <a:cubicBezTo>
                      <a:pt x="42" y="78"/>
                      <a:pt x="44" y="78"/>
                      <a:pt x="46" y="78"/>
                    </a:cubicBezTo>
                    <a:cubicBezTo>
                      <a:pt x="47" y="77"/>
                      <a:pt x="49" y="75"/>
                      <a:pt x="50" y="75"/>
                    </a:cubicBezTo>
                    <a:cubicBezTo>
                      <a:pt x="51" y="75"/>
                      <a:pt x="55" y="74"/>
                      <a:pt x="53" y="72"/>
                    </a:cubicBezTo>
                    <a:cubicBezTo>
                      <a:pt x="52" y="71"/>
                      <a:pt x="51" y="71"/>
                      <a:pt x="53" y="69"/>
                    </a:cubicBezTo>
                    <a:cubicBezTo>
                      <a:pt x="50" y="68"/>
                      <a:pt x="53" y="65"/>
                      <a:pt x="55" y="65"/>
                    </a:cubicBezTo>
                    <a:cubicBezTo>
                      <a:pt x="57" y="66"/>
                      <a:pt x="60" y="65"/>
                      <a:pt x="61" y="62"/>
                    </a:cubicBezTo>
                    <a:cubicBezTo>
                      <a:pt x="63" y="57"/>
                      <a:pt x="75" y="62"/>
                      <a:pt x="79" y="61"/>
                    </a:cubicBezTo>
                    <a:cubicBezTo>
                      <a:pt x="75" y="59"/>
                      <a:pt x="82" y="57"/>
                      <a:pt x="80" y="55"/>
                    </a:cubicBezTo>
                    <a:cubicBezTo>
                      <a:pt x="78" y="54"/>
                      <a:pt x="77" y="53"/>
                      <a:pt x="76" y="52"/>
                    </a:cubicBezTo>
                    <a:cubicBezTo>
                      <a:pt x="75" y="51"/>
                      <a:pt x="76" y="49"/>
                      <a:pt x="75" y="48"/>
                    </a:cubicBezTo>
                    <a:cubicBezTo>
                      <a:pt x="74" y="46"/>
                      <a:pt x="75" y="45"/>
                      <a:pt x="75" y="44"/>
                    </a:cubicBezTo>
                    <a:cubicBezTo>
                      <a:pt x="75" y="42"/>
                      <a:pt x="74" y="42"/>
                      <a:pt x="74" y="41"/>
                    </a:cubicBezTo>
                    <a:cubicBezTo>
                      <a:pt x="74" y="39"/>
                      <a:pt x="74" y="38"/>
                      <a:pt x="74" y="36"/>
                    </a:cubicBezTo>
                    <a:cubicBezTo>
                      <a:pt x="74" y="35"/>
                      <a:pt x="73" y="33"/>
                      <a:pt x="75" y="32"/>
                    </a:cubicBezTo>
                    <a:cubicBezTo>
                      <a:pt x="73" y="31"/>
                      <a:pt x="74" y="30"/>
                      <a:pt x="74" y="29"/>
                    </a:cubicBezTo>
                    <a:cubicBezTo>
                      <a:pt x="73" y="27"/>
                      <a:pt x="70" y="27"/>
                      <a:pt x="69" y="25"/>
                    </a:cubicBezTo>
                    <a:cubicBezTo>
                      <a:pt x="73" y="25"/>
                      <a:pt x="74" y="24"/>
                      <a:pt x="77" y="22"/>
                    </a:cubicBezTo>
                    <a:cubicBezTo>
                      <a:pt x="78" y="22"/>
                      <a:pt x="79" y="22"/>
                      <a:pt x="80" y="21"/>
                    </a:cubicBezTo>
                    <a:cubicBezTo>
                      <a:pt x="80" y="19"/>
                      <a:pt x="81" y="18"/>
                      <a:pt x="82" y="18"/>
                    </a:cubicBezTo>
                    <a:cubicBezTo>
                      <a:pt x="83" y="17"/>
                      <a:pt x="84" y="16"/>
                      <a:pt x="85" y="17"/>
                    </a:cubicBezTo>
                    <a:cubicBezTo>
                      <a:pt x="86" y="18"/>
                      <a:pt x="87" y="16"/>
                      <a:pt x="88" y="16"/>
                    </a:cubicBezTo>
                    <a:cubicBezTo>
                      <a:pt x="89" y="14"/>
                      <a:pt x="91" y="18"/>
                      <a:pt x="93" y="15"/>
                    </a:cubicBezTo>
                    <a:cubicBezTo>
                      <a:pt x="95" y="10"/>
                      <a:pt x="103" y="8"/>
                      <a:pt x="108" y="8"/>
                    </a:cubicBezTo>
                    <a:cubicBezTo>
                      <a:pt x="111" y="7"/>
                      <a:pt x="114" y="6"/>
                      <a:pt x="117" y="7"/>
                    </a:cubicBezTo>
                    <a:cubicBezTo>
                      <a:pt x="120" y="7"/>
                      <a:pt x="121" y="4"/>
                      <a:pt x="123" y="5"/>
                    </a:cubicBezTo>
                    <a:cubicBezTo>
                      <a:pt x="124" y="5"/>
                      <a:pt x="124" y="5"/>
                      <a:pt x="124" y="4"/>
                    </a:cubicBezTo>
                    <a:cubicBezTo>
                      <a:pt x="125" y="4"/>
                      <a:pt x="128" y="4"/>
                      <a:pt x="129" y="4"/>
                    </a:cubicBezTo>
                    <a:cubicBezTo>
                      <a:pt x="132" y="3"/>
                      <a:pt x="135" y="3"/>
                      <a:pt x="138" y="3"/>
                    </a:cubicBezTo>
                    <a:cubicBezTo>
                      <a:pt x="141" y="3"/>
                      <a:pt x="142" y="4"/>
                      <a:pt x="144" y="5"/>
                    </a:cubicBezTo>
                    <a:cubicBezTo>
                      <a:pt x="146" y="7"/>
                      <a:pt x="147" y="4"/>
                      <a:pt x="150" y="4"/>
                    </a:cubicBezTo>
                    <a:cubicBezTo>
                      <a:pt x="150" y="4"/>
                      <a:pt x="155" y="4"/>
                      <a:pt x="155" y="2"/>
                    </a:cubicBezTo>
                    <a:cubicBezTo>
                      <a:pt x="154" y="0"/>
                      <a:pt x="158" y="2"/>
                      <a:pt x="158" y="2"/>
                    </a:cubicBezTo>
                    <a:cubicBezTo>
                      <a:pt x="160" y="3"/>
                      <a:pt x="163" y="4"/>
                      <a:pt x="164" y="2"/>
                    </a:cubicBezTo>
                    <a:cubicBezTo>
                      <a:pt x="165" y="2"/>
                      <a:pt x="165" y="1"/>
                      <a:pt x="166" y="1"/>
                    </a:cubicBezTo>
                    <a:cubicBezTo>
                      <a:pt x="168" y="1"/>
                      <a:pt x="169" y="2"/>
                      <a:pt x="170" y="2"/>
                    </a:cubicBezTo>
                    <a:cubicBezTo>
                      <a:pt x="169" y="4"/>
                      <a:pt x="172" y="4"/>
                      <a:pt x="173" y="3"/>
                    </a:cubicBezTo>
                    <a:cubicBezTo>
                      <a:pt x="174" y="3"/>
                      <a:pt x="176" y="3"/>
                      <a:pt x="178" y="3"/>
                    </a:cubicBezTo>
                    <a:cubicBezTo>
                      <a:pt x="178" y="5"/>
                      <a:pt x="175" y="6"/>
                      <a:pt x="174" y="8"/>
                    </a:cubicBezTo>
                    <a:cubicBezTo>
                      <a:pt x="178" y="9"/>
                      <a:pt x="174" y="14"/>
                      <a:pt x="175" y="16"/>
                    </a:cubicBezTo>
                    <a:cubicBezTo>
                      <a:pt x="176" y="21"/>
                      <a:pt x="175" y="24"/>
                      <a:pt x="175" y="28"/>
                    </a:cubicBezTo>
                    <a:cubicBezTo>
                      <a:pt x="174" y="31"/>
                      <a:pt x="170" y="34"/>
                      <a:pt x="168" y="36"/>
                    </a:cubicBezTo>
                    <a:cubicBezTo>
                      <a:pt x="166" y="37"/>
                      <a:pt x="167" y="41"/>
                      <a:pt x="168" y="42"/>
                    </a:cubicBezTo>
                    <a:cubicBezTo>
                      <a:pt x="169" y="45"/>
                      <a:pt x="168" y="47"/>
                      <a:pt x="171" y="48"/>
                    </a:cubicBezTo>
                    <a:cubicBezTo>
                      <a:pt x="175" y="50"/>
                      <a:pt x="174" y="55"/>
                      <a:pt x="177" y="57"/>
                    </a:cubicBezTo>
                    <a:cubicBezTo>
                      <a:pt x="179" y="58"/>
                      <a:pt x="180" y="59"/>
                      <a:pt x="182" y="60"/>
                    </a:cubicBezTo>
                    <a:cubicBezTo>
                      <a:pt x="183" y="62"/>
                      <a:pt x="184" y="65"/>
                      <a:pt x="184" y="68"/>
                    </a:cubicBezTo>
                    <a:cubicBezTo>
                      <a:pt x="185" y="73"/>
                      <a:pt x="187" y="78"/>
                      <a:pt x="187" y="83"/>
                    </a:cubicBezTo>
                    <a:cubicBezTo>
                      <a:pt x="187" y="84"/>
                      <a:pt x="184" y="84"/>
                      <a:pt x="186" y="86"/>
                    </a:cubicBezTo>
                    <a:cubicBezTo>
                      <a:pt x="188" y="88"/>
                      <a:pt x="189" y="91"/>
                      <a:pt x="190" y="94"/>
                    </a:cubicBezTo>
                    <a:cubicBezTo>
                      <a:pt x="192" y="104"/>
                      <a:pt x="189" y="104"/>
                      <a:pt x="190" y="109"/>
                    </a:cubicBezTo>
                    <a:cubicBezTo>
                      <a:pt x="191" y="111"/>
                      <a:pt x="191" y="113"/>
                      <a:pt x="190" y="115"/>
                    </a:cubicBezTo>
                    <a:cubicBezTo>
                      <a:pt x="189" y="118"/>
                      <a:pt x="190" y="121"/>
                      <a:pt x="191" y="123"/>
                    </a:cubicBezTo>
                    <a:cubicBezTo>
                      <a:pt x="192" y="127"/>
                      <a:pt x="190" y="127"/>
                      <a:pt x="187" y="129"/>
                    </a:cubicBezTo>
                    <a:cubicBezTo>
                      <a:pt x="184" y="132"/>
                      <a:pt x="189" y="137"/>
                      <a:pt x="190" y="139"/>
                    </a:cubicBezTo>
                    <a:cubicBezTo>
                      <a:pt x="193" y="143"/>
                      <a:pt x="192" y="148"/>
                      <a:pt x="195" y="151"/>
                    </a:cubicBezTo>
                    <a:cubicBezTo>
                      <a:pt x="196" y="153"/>
                      <a:pt x="198" y="151"/>
                      <a:pt x="199" y="151"/>
                    </a:cubicBezTo>
                    <a:cubicBezTo>
                      <a:pt x="201" y="151"/>
                      <a:pt x="203" y="153"/>
                      <a:pt x="205" y="153"/>
                    </a:cubicBezTo>
                    <a:cubicBezTo>
                      <a:pt x="209" y="155"/>
                      <a:pt x="210" y="158"/>
                      <a:pt x="211" y="162"/>
                    </a:cubicBezTo>
                    <a:cubicBezTo>
                      <a:pt x="212" y="163"/>
                      <a:pt x="213" y="164"/>
                      <a:pt x="211" y="165"/>
                    </a:cubicBezTo>
                    <a:cubicBezTo>
                      <a:pt x="191" y="177"/>
                      <a:pt x="171" y="190"/>
                      <a:pt x="155" y="206"/>
                    </a:cubicBezTo>
                    <a:cubicBezTo>
                      <a:pt x="154" y="208"/>
                      <a:pt x="151" y="211"/>
                      <a:pt x="148" y="212"/>
                    </a:cubicBezTo>
                    <a:cubicBezTo>
                      <a:pt x="146" y="213"/>
                      <a:pt x="144" y="213"/>
                      <a:pt x="142" y="214"/>
                    </a:cubicBezTo>
                    <a:cubicBezTo>
                      <a:pt x="139" y="214"/>
                      <a:pt x="136" y="215"/>
                      <a:pt x="133" y="216"/>
                    </a:cubicBezTo>
                    <a:cubicBezTo>
                      <a:pt x="132" y="216"/>
                      <a:pt x="120" y="220"/>
                      <a:pt x="120" y="216"/>
                    </a:cubicBezTo>
                    <a:cubicBezTo>
                      <a:pt x="120" y="214"/>
                      <a:pt x="122" y="214"/>
                      <a:pt x="121" y="212"/>
                    </a:cubicBezTo>
                    <a:cubicBezTo>
                      <a:pt x="121" y="211"/>
                      <a:pt x="122" y="208"/>
                      <a:pt x="121" y="208"/>
                    </a:cubicBezTo>
                    <a:cubicBezTo>
                      <a:pt x="119" y="207"/>
                      <a:pt x="116" y="206"/>
                      <a:pt x="114" y="206"/>
                    </a:cubicBezTo>
                    <a:cubicBezTo>
                      <a:pt x="113" y="206"/>
                      <a:pt x="111" y="203"/>
                      <a:pt x="111" y="203"/>
                    </a:cubicBezTo>
                    <a:cubicBezTo>
                      <a:pt x="106" y="204"/>
                      <a:pt x="105" y="199"/>
                      <a:pt x="104" y="199"/>
                    </a:cubicBezTo>
                    <a:cubicBezTo>
                      <a:pt x="103" y="198"/>
                      <a:pt x="101" y="198"/>
                      <a:pt x="100" y="197"/>
                    </a:cubicBezTo>
                    <a:cubicBezTo>
                      <a:pt x="99" y="196"/>
                      <a:pt x="100" y="194"/>
                      <a:pt x="100" y="193"/>
                    </a:cubicBezTo>
                    <a:cubicBezTo>
                      <a:pt x="99" y="192"/>
                      <a:pt x="97" y="190"/>
                      <a:pt x="96" y="190"/>
                    </a:cubicBezTo>
                    <a:cubicBezTo>
                      <a:pt x="94" y="188"/>
                      <a:pt x="92" y="187"/>
                      <a:pt x="90" y="185"/>
                    </a:cubicBezTo>
                    <a:cubicBezTo>
                      <a:pt x="85" y="181"/>
                      <a:pt x="80" y="177"/>
                      <a:pt x="75" y="173"/>
                    </a:cubicBezTo>
                    <a:cubicBezTo>
                      <a:pt x="55" y="158"/>
                      <a:pt x="36" y="143"/>
                      <a:pt x="15" y="128"/>
                    </a:cubicBezTo>
                    <a:cubicBezTo>
                      <a:pt x="10" y="125"/>
                      <a:pt x="5" y="122"/>
                      <a:pt x="0" y="11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grpSp>
        <p:grpSp>
          <p:nvGrpSpPr>
            <p:cNvPr id="2103" name="Group 3926"/>
            <p:cNvGrpSpPr>
              <a:grpSpLocks/>
            </p:cNvGrpSpPr>
            <p:nvPr/>
          </p:nvGrpSpPr>
          <p:grpSpPr bwMode="auto">
            <a:xfrm>
              <a:off x="1862139" y="2543175"/>
              <a:ext cx="6170613" cy="2965450"/>
              <a:chOff x="1173" y="1602"/>
              <a:chExt cx="3887" cy="1868"/>
            </a:xfrm>
          </p:grpSpPr>
          <p:sp>
            <p:nvSpPr>
              <p:cNvPr id="3793" name="Freeform 3726"/>
              <p:cNvSpPr>
                <a:spLocks/>
              </p:cNvSpPr>
              <p:nvPr/>
            </p:nvSpPr>
            <p:spPr bwMode="auto">
              <a:xfrm>
                <a:off x="2815" y="1913"/>
                <a:ext cx="57" cy="33"/>
              </a:xfrm>
              <a:custGeom>
                <a:avLst/>
                <a:gdLst>
                  <a:gd name="T0" fmla="*/ 0 w 43"/>
                  <a:gd name="T1" fmla="*/ 25 h 25"/>
                  <a:gd name="T2" fmla="*/ 1 w 43"/>
                  <a:gd name="T3" fmla="*/ 24 h 25"/>
                  <a:gd name="T4" fmla="*/ 1 w 43"/>
                  <a:gd name="T5" fmla="*/ 20 h 25"/>
                  <a:gd name="T6" fmla="*/ 5 w 43"/>
                  <a:gd name="T7" fmla="*/ 16 h 25"/>
                  <a:gd name="T8" fmla="*/ 9 w 43"/>
                  <a:gd name="T9" fmla="*/ 11 h 25"/>
                  <a:gd name="T10" fmla="*/ 13 w 43"/>
                  <a:gd name="T11" fmla="*/ 7 h 25"/>
                  <a:gd name="T12" fmla="*/ 12 w 43"/>
                  <a:gd name="T13" fmla="*/ 5 h 25"/>
                  <a:gd name="T14" fmla="*/ 15 w 43"/>
                  <a:gd name="T15" fmla="*/ 5 h 25"/>
                  <a:gd name="T16" fmla="*/ 21 w 43"/>
                  <a:gd name="T17" fmla="*/ 3 h 25"/>
                  <a:gd name="T18" fmla="*/ 25 w 43"/>
                  <a:gd name="T19" fmla="*/ 4 h 25"/>
                  <a:gd name="T20" fmla="*/ 28 w 43"/>
                  <a:gd name="T21" fmla="*/ 3 h 25"/>
                  <a:gd name="T22" fmla="*/ 33 w 43"/>
                  <a:gd name="T23" fmla="*/ 1 h 25"/>
                  <a:gd name="T24" fmla="*/ 32 w 43"/>
                  <a:gd name="T25" fmla="*/ 0 h 25"/>
                  <a:gd name="T26" fmla="*/ 34 w 43"/>
                  <a:gd name="T27" fmla="*/ 1 h 25"/>
                  <a:gd name="T28" fmla="*/ 38 w 43"/>
                  <a:gd name="T29" fmla="*/ 1 h 25"/>
                  <a:gd name="T30" fmla="*/ 45 w 43"/>
                  <a:gd name="T31" fmla="*/ 4 h 25"/>
                  <a:gd name="T32" fmla="*/ 44 w 43"/>
                  <a:gd name="T33" fmla="*/ 12 h 25"/>
                  <a:gd name="T34" fmla="*/ 52 w 43"/>
                  <a:gd name="T35" fmla="*/ 15 h 25"/>
                  <a:gd name="T36" fmla="*/ 53 w 43"/>
                  <a:gd name="T37" fmla="*/ 13 h 25"/>
                  <a:gd name="T38" fmla="*/ 56 w 43"/>
                  <a:gd name="T39" fmla="*/ 12 h 25"/>
                  <a:gd name="T40" fmla="*/ 56 w 43"/>
                  <a:gd name="T41" fmla="*/ 16 h 25"/>
                  <a:gd name="T42" fmla="*/ 56 w 43"/>
                  <a:gd name="T43" fmla="*/ 20 h 25"/>
                  <a:gd name="T44" fmla="*/ 54 w 43"/>
                  <a:gd name="T45" fmla="*/ 18 h 25"/>
                  <a:gd name="T46" fmla="*/ 52 w 43"/>
                  <a:gd name="T47" fmla="*/ 18 h 25"/>
                  <a:gd name="T48" fmla="*/ 52 w 43"/>
                  <a:gd name="T49" fmla="*/ 21 h 25"/>
                  <a:gd name="T50" fmla="*/ 52 w 43"/>
                  <a:gd name="T51" fmla="*/ 24 h 25"/>
                  <a:gd name="T52" fmla="*/ 48 w 43"/>
                  <a:gd name="T53" fmla="*/ 22 h 25"/>
                  <a:gd name="T54" fmla="*/ 44 w 43"/>
                  <a:gd name="T55" fmla="*/ 21 h 25"/>
                  <a:gd name="T56" fmla="*/ 41 w 43"/>
                  <a:gd name="T57" fmla="*/ 21 h 25"/>
                  <a:gd name="T58" fmla="*/ 40 w 43"/>
                  <a:gd name="T59" fmla="*/ 25 h 25"/>
                  <a:gd name="T60" fmla="*/ 36 w 43"/>
                  <a:gd name="T61" fmla="*/ 28 h 25"/>
                  <a:gd name="T62" fmla="*/ 33 w 43"/>
                  <a:gd name="T63" fmla="*/ 25 h 25"/>
                  <a:gd name="T64" fmla="*/ 30 w 43"/>
                  <a:gd name="T65" fmla="*/ 21 h 25"/>
                  <a:gd name="T66" fmla="*/ 27 w 43"/>
                  <a:gd name="T67" fmla="*/ 24 h 25"/>
                  <a:gd name="T68" fmla="*/ 23 w 43"/>
                  <a:gd name="T69" fmla="*/ 29 h 25"/>
                  <a:gd name="T70" fmla="*/ 19 w 43"/>
                  <a:gd name="T71" fmla="*/ 29 h 25"/>
                  <a:gd name="T72" fmla="*/ 12 w 43"/>
                  <a:gd name="T73" fmla="*/ 28 h 25"/>
                  <a:gd name="T74" fmla="*/ 11 w 43"/>
                  <a:gd name="T75" fmla="*/ 24 h 25"/>
                  <a:gd name="T76" fmla="*/ 7 w 43"/>
                  <a:gd name="T77" fmla="*/ 21 h 25"/>
                  <a:gd name="T78" fmla="*/ 0 w 43"/>
                  <a:gd name="T79" fmla="*/ 25 h 2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43" h="25">
                    <a:moveTo>
                      <a:pt x="0" y="19"/>
                    </a:moveTo>
                    <a:cubicBezTo>
                      <a:pt x="0" y="19"/>
                      <a:pt x="0" y="18"/>
                      <a:pt x="1" y="18"/>
                    </a:cubicBezTo>
                    <a:cubicBezTo>
                      <a:pt x="1" y="17"/>
                      <a:pt x="1" y="16"/>
                      <a:pt x="1" y="15"/>
                    </a:cubicBezTo>
                    <a:cubicBezTo>
                      <a:pt x="1" y="14"/>
                      <a:pt x="4" y="13"/>
                      <a:pt x="4" y="12"/>
                    </a:cubicBezTo>
                    <a:cubicBezTo>
                      <a:pt x="4" y="11"/>
                      <a:pt x="5" y="10"/>
                      <a:pt x="7" y="8"/>
                    </a:cubicBezTo>
                    <a:cubicBezTo>
                      <a:pt x="8" y="8"/>
                      <a:pt x="9" y="6"/>
                      <a:pt x="10" y="5"/>
                    </a:cubicBezTo>
                    <a:cubicBezTo>
                      <a:pt x="9" y="5"/>
                      <a:pt x="9" y="5"/>
                      <a:pt x="9" y="4"/>
                    </a:cubicBezTo>
                    <a:cubicBezTo>
                      <a:pt x="9" y="3"/>
                      <a:pt x="10" y="3"/>
                      <a:pt x="11" y="4"/>
                    </a:cubicBezTo>
                    <a:cubicBezTo>
                      <a:pt x="13" y="5"/>
                      <a:pt x="14" y="2"/>
                      <a:pt x="16" y="2"/>
                    </a:cubicBezTo>
                    <a:cubicBezTo>
                      <a:pt x="15" y="3"/>
                      <a:pt x="17" y="3"/>
                      <a:pt x="19" y="3"/>
                    </a:cubicBezTo>
                    <a:cubicBezTo>
                      <a:pt x="20" y="3"/>
                      <a:pt x="21" y="2"/>
                      <a:pt x="21" y="2"/>
                    </a:cubicBezTo>
                    <a:cubicBezTo>
                      <a:pt x="23" y="3"/>
                      <a:pt x="24" y="3"/>
                      <a:pt x="25" y="1"/>
                    </a:cubicBezTo>
                    <a:cubicBezTo>
                      <a:pt x="23" y="2"/>
                      <a:pt x="23" y="1"/>
                      <a:pt x="24" y="0"/>
                    </a:cubicBezTo>
                    <a:cubicBezTo>
                      <a:pt x="25" y="0"/>
                      <a:pt x="25" y="0"/>
                      <a:pt x="26" y="1"/>
                    </a:cubicBezTo>
                    <a:cubicBezTo>
                      <a:pt x="27" y="1"/>
                      <a:pt x="29" y="1"/>
                      <a:pt x="29" y="1"/>
                    </a:cubicBezTo>
                    <a:cubicBezTo>
                      <a:pt x="31" y="2"/>
                      <a:pt x="33" y="2"/>
                      <a:pt x="34" y="3"/>
                    </a:cubicBezTo>
                    <a:cubicBezTo>
                      <a:pt x="36" y="5"/>
                      <a:pt x="33" y="7"/>
                      <a:pt x="33" y="9"/>
                    </a:cubicBezTo>
                    <a:cubicBezTo>
                      <a:pt x="36" y="8"/>
                      <a:pt x="36" y="10"/>
                      <a:pt x="39" y="11"/>
                    </a:cubicBezTo>
                    <a:cubicBezTo>
                      <a:pt x="39" y="11"/>
                      <a:pt x="40" y="11"/>
                      <a:pt x="40" y="10"/>
                    </a:cubicBezTo>
                    <a:cubicBezTo>
                      <a:pt x="41" y="10"/>
                      <a:pt x="41" y="9"/>
                      <a:pt x="42" y="9"/>
                    </a:cubicBezTo>
                    <a:cubicBezTo>
                      <a:pt x="43" y="10"/>
                      <a:pt x="42" y="11"/>
                      <a:pt x="42" y="12"/>
                    </a:cubicBezTo>
                    <a:cubicBezTo>
                      <a:pt x="42" y="13"/>
                      <a:pt x="43" y="14"/>
                      <a:pt x="42" y="15"/>
                    </a:cubicBezTo>
                    <a:cubicBezTo>
                      <a:pt x="41" y="15"/>
                      <a:pt x="41" y="14"/>
                      <a:pt x="41" y="14"/>
                    </a:cubicBezTo>
                    <a:cubicBezTo>
                      <a:pt x="40" y="14"/>
                      <a:pt x="40" y="13"/>
                      <a:pt x="39" y="14"/>
                    </a:cubicBezTo>
                    <a:cubicBezTo>
                      <a:pt x="39" y="14"/>
                      <a:pt x="38" y="16"/>
                      <a:pt x="39" y="16"/>
                    </a:cubicBezTo>
                    <a:cubicBezTo>
                      <a:pt x="40" y="17"/>
                      <a:pt x="39" y="17"/>
                      <a:pt x="39" y="18"/>
                    </a:cubicBezTo>
                    <a:cubicBezTo>
                      <a:pt x="38" y="18"/>
                      <a:pt x="38" y="16"/>
                      <a:pt x="36" y="17"/>
                    </a:cubicBezTo>
                    <a:cubicBezTo>
                      <a:pt x="34" y="17"/>
                      <a:pt x="34" y="17"/>
                      <a:pt x="33" y="16"/>
                    </a:cubicBezTo>
                    <a:cubicBezTo>
                      <a:pt x="33" y="16"/>
                      <a:pt x="31" y="14"/>
                      <a:pt x="31" y="16"/>
                    </a:cubicBezTo>
                    <a:cubicBezTo>
                      <a:pt x="31" y="17"/>
                      <a:pt x="31" y="18"/>
                      <a:pt x="30" y="19"/>
                    </a:cubicBezTo>
                    <a:cubicBezTo>
                      <a:pt x="28" y="21"/>
                      <a:pt x="29" y="25"/>
                      <a:pt x="27" y="21"/>
                    </a:cubicBezTo>
                    <a:cubicBezTo>
                      <a:pt x="26" y="20"/>
                      <a:pt x="25" y="20"/>
                      <a:pt x="25" y="19"/>
                    </a:cubicBezTo>
                    <a:cubicBezTo>
                      <a:pt x="23" y="18"/>
                      <a:pt x="24" y="16"/>
                      <a:pt x="23" y="16"/>
                    </a:cubicBezTo>
                    <a:cubicBezTo>
                      <a:pt x="22" y="16"/>
                      <a:pt x="21" y="17"/>
                      <a:pt x="20" y="18"/>
                    </a:cubicBezTo>
                    <a:cubicBezTo>
                      <a:pt x="21" y="19"/>
                      <a:pt x="18" y="22"/>
                      <a:pt x="17" y="22"/>
                    </a:cubicBezTo>
                    <a:cubicBezTo>
                      <a:pt x="16" y="21"/>
                      <a:pt x="15" y="22"/>
                      <a:pt x="14" y="22"/>
                    </a:cubicBezTo>
                    <a:cubicBezTo>
                      <a:pt x="12" y="22"/>
                      <a:pt x="11" y="22"/>
                      <a:pt x="9" y="21"/>
                    </a:cubicBezTo>
                    <a:cubicBezTo>
                      <a:pt x="9" y="20"/>
                      <a:pt x="7" y="19"/>
                      <a:pt x="8" y="18"/>
                    </a:cubicBezTo>
                    <a:cubicBezTo>
                      <a:pt x="8" y="16"/>
                      <a:pt x="7" y="16"/>
                      <a:pt x="5" y="16"/>
                    </a:cubicBezTo>
                    <a:cubicBezTo>
                      <a:pt x="2" y="16"/>
                      <a:pt x="3" y="19"/>
                      <a:pt x="0" y="1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94" name="Freeform 3727"/>
              <p:cNvSpPr>
                <a:spLocks/>
              </p:cNvSpPr>
              <p:nvPr/>
            </p:nvSpPr>
            <p:spPr bwMode="auto">
              <a:xfrm>
                <a:off x="2843" y="2461"/>
                <a:ext cx="109" cy="181"/>
              </a:xfrm>
              <a:custGeom>
                <a:avLst/>
                <a:gdLst>
                  <a:gd name="T0" fmla="*/ 5 w 83"/>
                  <a:gd name="T1" fmla="*/ 126 h 137"/>
                  <a:gd name="T2" fmla="*/ 8 w 83"/>
                  <a:gd name="T3" fmla="*/ 114 h 137"/>
                  <a:gd name="T4" fmla="*/ 18 w 83"/>
                  <a:gd name="T5" fmla="*/ 103 h 137"/>
                  <a:gd name="T6" fmla="*/ 28 w 83"/>
                  <a:gd name="T7" fmla="*/ 98 h 137"/>
                  <a:gd name="T8" fmla="*/ 35 w 83"/>
                  <a:gd name="T9" fmla="*/ 99 h 137"/>
                  <a:gd name="T10" fmla="*/ 41 w 83"/>
                  <a:gd name="T11" fmla="*/ 106 h 137"/>
                  <a:gd name="T12" fmla="*/ 47 w 83"/>
                  <a:gd name="T13" fmla="*/ 95 h 137"/>
                  <a:gd name="T14" fmla="*/ 53 w 83"/>
                  <a:gd name="T15" fmla="*/ 81 h 137"/>
                  <a:gd name="T16" fmla="*/ 55 w 83"/>
                  <a:gd name="T17" fmla="*/ 71 h 137"/>
                  <a:gd name="T18" fmla="*/ 62 w 83"/>
                  <a:gd name="T19" fmla="*/ 59 h 137"/>
                  <a:gd name="T20" fmla="*/ 67 w 83"/>
                  <a:gd name="T21" fmla="*/ 49 h 137"/>
                  <a:gd name="T22" fmla="*/ 71 w 83"/>
                  <a:gd name="T23" fmla="*/ 41 h 137"/>
                  <a:gd name="T24" fmla="*/ 77 w 83"/>
                  <a:gd name="T25" fmla="*/ 29 h 137"/>
                  <a:gd name="T26" fmla="*/ 85 w 83"/>
                  <a:gd name="T27" fmla="*/ 20 h 137"/>
                  <a:gd name="T28" fmla="*/ 81 w 83"/>
                  <a:gd name="T29" fmla="*/ 12 h 137"/>
                  <a:gd name="T30" fmla="*/ 79 w 83"/>
                  <a:gd name="T31" fmla="*/ 0 h 137"/>
                  <a:gd name="T32" fmla="*/ 88 w 83"/>
                  <a:gd name="T33" fmla="*/ 7 h 137"/>
                  <a:gd name="T34" fmla="*/ 92 w 83"/>
                  <a:gd name="T35" fmla="*/ 16 h 137"/>
                  <a:gd name="T36" fmla="*/ 101 w 83"/>
                  <a:gd name="T37" fmla="*/ 49 h 137"/>
                  <a:gd name="T38" fmla="*/ 89 w 83"/>
                  <a:gd name="T39" fmla="*/ 49 h 137"/>
                  <a:gd name="T40" fmla="*/ 81 w 83"/>
                  <a:gd name="T41" fmla="*/ 59 h 137"/>
                  <a:gd name="T42" fmla="*/ 95 w 83"/>
                  <a:gd name="T43" fmla="*/ 74 h 137"/>
                  <a:gd name="T44" fmla="*/ 96 w 83"/>
                  <a:gd name="T45" fmla="*/ 90 h 137"/>
                  <a:gd name="T46" fmla="*/ 91 w 83"/>
                  <a:gd name="T47" fmla="*/ 102 h 137"/>
                  <a:gd name="T48" fmla="*/ 84 w 83"/>
                  <a:gd name="T49" fmla="*/ 112 h 137"/>
                  <a:gd name="T50" fmla="*/ 85 w 83"/>
                  <a:gd name="T51" fmla="*/ 123 h 137"/>
                  <a:gd name="T52" fmla="*/ 89 w 83"/>
                  <a:gd name="T53" fmla="*/ 135 h 137"/>
                  <a:gd name="T54" fmla="*/ 95 w 83"/>
                  <a:gd name="T55" fmla="*/ 143 h 137"/>
                  <a:gd name="T56" fmla="*/ 106 w 83"/>
                  <a:gd name="T57" fmla="*/ 160 h 137"/>
                  <a:gd name="T58" fmla="*/ 109 w 83"/>
                  <a:gd name="T59" fmla="*/ 172 h 137"/>
                  <a:gd name="T60" fmla="*/ 100 w 83"/>
                  <a:gd name="T61" fmla="*/ 177 h 137"/>
                  <a:gd name="T62" fmla="*/ 91 w 83"/>
                  <a:gd name="T63" fmla="*/ 174 h 137"/>
                  <a:gd name="T64" fmla="*/ 79 w 83"/>
                  <a:gd name="T65" fmla="*/ 173 h 137"/>
                  <a:gd name="T66" fmla="*/ 68 w 83"/>
                  <a:gd name="T67" fmla="*/ 173 h 137"/>
                  <a:gd name="T68" fmla="*/ 59 w 83"/>
                  <a:gd name="T69" fmla="*/ 172 h 137"/>
                  <a:gd name="T70" fmla="*/ 42 w 83"/>
                  <a:gd name="T71" fmla="*/ 170 h 137"/>
                  <a:gd name="T72" fmla="*/ 34 w 83"/>
                  <a:gd name="T73" fmla="*/ 173 h 137"/>
                  <a:gd name="T74" fmla="*/ 20 w 83"/>
                  <a:gd name="T75" fmla="*/ 164 h 137"/>
                  <a:gd name="T76" fmla="*/ 20 w 83"/>
                  <a:gd name="T77" fmla="*/ 149 h 137"/>
                  <a:gd name="T78" fmla="*/ 17 w 83"/>
                  <a:gd name="T79" fmla="*/ 144 h 137"/>
                  <a:gd name="T80" fmla="*/ 14 w 83"/>
                  <a:gd name="T81" fmla="*/ 143 h 137"/>
                  <a:gd name="T82" fmla="*/ 14 w 83"/>
                  <a:gd name="T83" fmla="*/ 145 h 137"/>
                  <a:gd name="T84" fmla="*/ 8 w 83"/>
                  <a:gd name="T85" fmla="*/ 141 h 137"/>
                  <a:gd name="T86" fmla="*/ 4 w 83"/>
                  <a:gd name="T87" fmla="*/ 133 h 137"/>
                  <a:gd name="T88" fmla="*/ 3 w 83"/>
                  <a:gd name="T89" fmla="*/ 131 h 13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83" h="137">
                    <a:moveTo>
                      <a:pt x="2" y="99"/>
                    </a:moveTo>
                    <a:cubicBezTo>
                      <a:pt x="3" y="98"/>
                      <a:pt x="4" y="96"/>
                      <a:pt x="4" y="95"/>
                    </a:cubicBezTo>
                    <a:cubicBezTo>
                      <a:pt x="4" y="93"/>
                      <a:pt x="6" y="90"/>
                      <a:pt x="6" y="89"/>
                    </a:cubicBezTo>
                    <a:cubicBezTo>
                      <a:pt x="5" y="88"/>
                      <a:pt x="5" y="88"/>
                      <a:pt x="6" y="86"/>
                    </a:cubicBezTo>
                    <a:cubicBezTo>
                      <a:pt x="8" y="84"/>
                      <a:pt x="10" y="82"/>
                      <a:pt x="11" y="80"/>
                    </a:cubicBezTo>
                    <a:cubicBezTo>
                      <a:pt x="12" y="80"/>
                      <a:pt x="14" y="79"/>
                      <a:pt x="14" y="78"/>
                    </a:cubicBezTo>
                    <a:cubicBezTo>
                      <a:pt x="15" y="77"/>
                      <a:pt x="16" y="74"/>
                      <a:pt x="18" y="73"/>
                    </a:cubicBezTo>
                    <a:cubicBezTo>
                      <a:pt x="19" y="73"/>
                      <a:pt x="20" y="75"/>
                      <a:pt x="21" y="74"/>
                    </a:cubicBezTo>
                    <a:cubicBezTo>
                      <a:pt x="23" y="74"/>
                      <a:pt x="23" y="72"/>
                      <a:pt x="23" y="71"/>
                    </a:cubicBezTo>
                    <a:cubicBezTo>
                      <a:pt x="23" y="72"/>
                      <a:pt x="26" y="75"/>
                      <a:pt x="27" y="75"/>
                    </a:cubicBezTo>
                    <a:cubicBezTo>
                      <a:pt x="28" y="76"/>
                      <a:pt x="29" y="77"/>
                      <a:pt x="28" y="78"/>
                    </a:cubicBezTo>
                    <a:cubicBezTo>
                      <a:pt x="28" y="79"/>
                      <a:pt x="29" y="80"/>
                      <a:pt x="31" y="80"/>
                    </a:cubicBezTo>
                    <a:cubicBezTo>
                      <a:pt x="31" y="79"/>
                      <a:pt x="34" y="77"/>
                      <a:pt x="33" y="75"/>
                    </a:cubicBezTo>
                    <a:cubicBezTo>
                      <a:pt x="33" y="74"/>
                      <a:pt x="35" y="73"/>
                      <a:pt x="36" y="72"/>
                    </a:cubicBezTo>
                    <a:cubicBezTo>
                      <a:pt x="37" y="71"/>
                      <a:pt x="36" y="70"/>
                      <a:pt x="36" y="69"/>
                    </a:cubicBezTo>
                    <a:cubicBezTo>
                      <a:pt x="38" y="66"/>
                      <a:pt x="39" y="64"/>
                      <a:pt x="40" y="61"/>
                    </a:cubicBezTo>
                    <a:cubicBezTo>
                      <a:pt x="41" y="59"/>
                      <a:pt x="40" y="58"/>
                      <a:pt x="41" y="56"/>
                    </a:cubicBezTo>
                    <a:cubicBezTo>
                      <a:pt x="41" y="55"/>
                      <a:pt x="42" y="55"/>
                      <a:pt x="42" y="54"/>
                    </a:cubicBezTo>
                    <a:cubicBezTo>
                      <a:pt x="42" y="53"/>
                      <a:pt x="46" y="54"/>
                      <a:pt x="47" y="50"/>
                    </a:cubicBezTo>
                    <a:cubicBezTo>
                      <a:pt x="47" y="49"/>
                      <a:pt x="48" y="45"/>
                      <a:pt x="47" y="45"/>
                    </a:cubicBezTo>
                    <a:cubicBezTo>
                      <a:pt x="49" y="44"/>
                      <a:pt x="51" y="43"/>
                      <a:pt x="51" y="41"/>
                    </a:cubicBezTo>
                    <a:cubicBezTo>
                      <a:pt x="52" y="39"/>
                      <a:pt x="51" y="38"/>
                      <a:pt x="51" y="37"/>
                    </a:cubicBezTo>
                    <a:cubicBezTo>
                      <a:pt x="51" y="36"/>
                      <a:pt x="53" y="36"/>
                      <a:pt x="53" y="35"/>
                    </a:cubicBezTo>
                    <a:cubicBezTo>
                      <a:pt x="54" y="34"/>
                      <a:pt x="54" y="32"/>
                      <a:pt x="54" y="31"/>
                    </a:cubicBezTo>
                    <a:cubicBezTo>
                      <a:pt x="55" y="29"/>
                      <a:pt x="55" y="28"/>
                      <a:pt x="56" y="27"/>
                    </a:cubicBezTo>
                    <a:cubicBezTo>
                      <a:pt x="56" y="25"/>
                      <a:pt x="57" y="22"/>
                      <a:pt x="59" y="22"/>
                    </a:cubicBezTo>
                    <a:cubicBezTo>
                      <a:pt x="60" y="21"/>
                      <a:pt x="65" y="21"/>
                      <a:pt x="66" y="18"/>
                    </a:cubicBezTo>
                    <a:cubicBezTo>
                      <a:pt x="66" y="17"/>
                      <a:pt x="65" y="16"/>
                      <a:pt x="65" y="15"/>
                    </a:cubicBezTo>
                    <a:cubicBezTo>
                      <a:pt x="66" y="14"/>
                      <a:pt x="66" y="13"/>
                      <a:pt x="66" y="11"/>
                    </a:cubicBezTo>
                    <a:cubicBezTo>
                      <a:pt x="66" y="10"/>
                      <a:pt x="63" y="8"/>
                      <a:pt x="62" y="9"/>
                    </a:cubicBezTo>
                    <a:cubicBezTo>
                      <a:pt x="62" y="9"/>
                      <a:pt x="61" y="7"/>
                      <a:pt x="60" y="5"/>
                    </a:cubicBezTo>
                    <a:cubicBezTo>
                      <a:pt x="60" y="2"/>
                      <a:pt x="60" y="1"/>
                      <a:pt x="60" y="0"/>
                    </a:cubicBezTo>
                    <a:cubicBezTo>
                      <a:pt x="61" y="0"/>
                      <a:pt x="63" y="0"/>
                      <a:pt x="64" y="1"/>
                    </a:cubicBezTo>
                    <a:cubicBezTo>
                      <a:pt x="65" y="2"/>
                      <a:pt x="64" y="4"/>
                      <a:pt x="67" y="5"/>
                    </a:cubicBezTo>
                    <a:cubicBezTo>
                      <a:pt x="68" y="5"/>
                      <a:pt x="69" y="9"/>
                      <a:pt x="69" y="10"/>
                    </a:cubicBezTo>
                    <a:cubicBezTo>
                      <a:pt x="69" y="11"/>
                      <a:pt x="68" y="10"/>
                      <a:pt x="70" y="12"/>
                    </a:cubicBezTo>
                    <a:cubicBezTo>
                      <a:pt x="72" y="14"/>
                      <a:pt x="70" y="22"/>
                      <a:pt x="70" y="25"/>
                    </a:cubicBezTo>
                    <a:cubicBezTo>
                      <a:pt x="70" y="29"/>
                      <a:pt x="73" y="35"/>
                      <a:pt x="77" y="37"/>
                    </a:cubicBezTo>
                    <a:cubicBezTo>
                      <a:pt x="75" y="38"/>
                      <a:pt x="73" y="38"/>
                      <a:pt x="72" y="37"/>
                    </a:cubicBezTo>
                    <a:cubicBezTo>
                      <a:pt x="70" y="37"/>
                      <a:pt x="70" y="37"/>
                      <a:pt x="68" y="37"/>
                    </a:cubicBezTo>
                    <a:cubicBezTo>
                      <a:pt x="65" y="38"/>
                      <a:pt x="62" y="36"/>
                      <a:pt x="61" y="38"/>
                    </a:cubicBezTo>
                    <a:cubicBezTo>
                      <a:pt x="59" y="41"/>
                      <a:pt x="59" y="42"/>
                      <a:pt x="62" y="45"/>
                    </a:cubicBezTo>
                    <a:cubicBezTo>
                      <a:pt x="64" y="48"/>
                      <a:pt x="67" y="50"/>
                      <a:pt x="70" y="53"/>
                    </a:cubicBezTo>
                    <a:cubicBezTo>
                      <a:pt x="70" y="53"/>
                      <a:pt x="72" y="55"/>
                      <a:pt x="72" y="56"/>
                    </a:cubicBezTo>
                    <a:cubicBezTo>
                      <a:pt x="73" y="58"/>
                      <a:pt x="74" y="62"/>
                      <a:pt x="75" y="64"/>
                    </a:cubicBezTo>
                    <a:cubicBezTo>
                      <a:pt x="77" y="66"/>
                      <a:pt x="74" y="67"/>
                      <a:pt x="73" y="68"/>
                    </a:cubicBezTo>
                    <a:cubicBezTo>
                      <a:pt x="73" y="69"/>
                      <a:pt x="71" y="72"/>
                      <a:pt x="70" y="75"/>
                    </a:cubicBezTo>
                    <a:cubicBezTo>
                      <a:pt x="70" y="75"/>
                      <a:pt x="69" y="76"/>
                      <a:pt x="69" y="77"/>
                    </a:cubicBezTo>
                    <a:cubicBezTo>
                      <a:pt x="69" y="78"/>
                      <a:pt x="68" y="79"/>
                      <a:pt x="67" y="81"/>
                    </a:cubicBezTo>
                    <a:cubicBezTo>
                      <a:pt x="66" y="82"/>
                      <a:pt x="62" y="84"/>
                      <a:pt x="64" y="85"/>
                    </a:cubicBezTo>
                    <a:cubicBezTo>
                      <a:pt x="66" y="86"/>
                      <a:pt x="66" y="88"/>
                      <a:pt x="66" y="90"/>
                    </a:cubicBezTo>
                    <a:cubicBezTo>
                      <a:pt x="66" y="91"/>
                      <a:pt x="66" y="92"/>
                      <a:pt x="65" y="93"/>
                    </a:cubicBezTo>
                    <a:cubicBezTo>
                      <a:pt x="66" y="95"/>
                      <a:pt x="66" y="95"/>
                      <a:pt x="66" y="95"/>
                    </a:cubicBezTo>
                    <a:cubicBezTo>
                      <a:pt x="67" y="97"/>
                      <a:pt x="66" y="100"/>
                      <a:pt x="68" y="102"/>
                    </a:cubicBezTo>
                    <a:cubicBezTo>
                      <a:pt x="68" y="103"/>
                      <a:pt x="70" y="103"/>
                      <a:pt x="70" y="105"/>
                    </a:cubicBezTo>
                    <a:cubicBezTo>
                      <a:pt x="70" y="106"/>
                      <a:pt x="71" y="107"/>
                      <a:pt x="72" y="108"/>
                    </a:cubicBezTo>
                    <a:cubicBezTo>
                      <a:pt x="68" y="108"/>
                      <a:pt x="76" y="117"/>
                      <a:pt x="77" y="118"/>
                    </a:cubicBezTo>
                    <a:cubicBezTo>
                      <a:pt x="78" y="119"/>
                      <a:pt x="81" y="120"/>
                      <a:pt x="81" y="121"/>
                    </a:cubicBezTo>
                    <a:cubicBezTo>
                      <a:pt x="81" y="122"/>
                      <a:pt x="81" y="123"/>
                      <a:pt x="81" y="124"/>
                    </a:cubicBezTo>
                    <a:cubicBezTo>
                      <a:pt x="82" y="126"/>
                      <a:pt x="82" y="128"/>
                      <a:pt x="83" y="130"/>
                    </a:cubicBezTo>
                    <a:cubicBezTo>
                      <a:pt x="80" y="131"/>
                      <a:pt x="83" y="136"/>
                      <a:pt x="81" y="137"/>
                    </a:cubicBezTo>
                    <a:cubicBezTo>
                      <a:pt x="80" y="136"/>
                      <a:pt x="78" y="134"/>
                      <a:pt x="76" y="134"/>
                    </a:cubicBezTo>
                    <a:cubicBezTo>
                      <a:pt x="75" y="133"/>
                      <a:pt x="73" y="132"/>
                      <a:pt x="72" y="133"/>
                    </a:cubicBezTo>
                    <a:cubicBezTo>
                      <a:pt x="71" y="133"/>
                      <a:pt x="69" y="133"/>
                      <a:pt x="69" y="132"/>
                    </a:cubicBezTo>
                    <a:cubicBezTo>
                      <a:pt x="65" y="131"/>
                      <a:pt x="65" y="131"/>
                      <a:pt x="65" y="131"/>
                    </a:cubicBezTo>
                    <a:cubicBezTo>
                      <a:pt x="64" y="131"/>
                      <a:pt x="62" y="131"/>
                      <a:pt x="60" y="131"/>
                    </a:cubicBezTo>
                    <a:cubicBezTo>
                      <a:pt x="58" y="131"/>
                      <a:pt x="56" y="131"/>
                      <a:pt x="54" y="131"/>
                    </a:cubicBezTo>
                    <a:cubicBezTo>
                      <a:pt x="53" y="130"/>
                      <a:pt x="52" y="131"/>
                      <a:pt x="52" y="131"/>
                    </a:cubicBezTo>
                    <a:cubicBezTo>
                      <a:pt x="51" y="130"/>
                      <a:pt x="52" y="129"/>
                      <a:pt x="51" y="130"/>
                    </a:cubicBezTo>
                    <a:cubicBezTo>
                      <a:pt x="48" y="130"/>
                      <a:pt x="47" y="130"/>
                      <a:pt x="45" y="130"/>
                    </a:cubicBezTo>
                    <a:cubicBezTo>
                      <a:pt x="42" y="129"/>
                      <a:pt x="40" y="129"/>
                      <a:pt x="38" y="129"/>
                    </a:cubicBezTo>
                    <a:cubicBezTo>
                      <a:pt x="36" y="129"/>
                      <a:pt x="33" y="128"/>
                      <a:pt x="32" y="129"/>
                    </a:cubicBezTo>
                    <a:cubicBezTo>
                      <a:pt x="31" y="130"/>
                      <a:pt x="31" y="131"/>
                      <a:pt x="31" y="131"/>
                    </a:cubicBezTo>
                    <a:cubicBezTo>
                      <a:pt x="29" y="131"/>
                      <a:pt x="28" y="131"/>
                      <a:pt x="26" y="131"/>
                    </a:cubicBezTo>
                    <a:cubicBezTo>
                      <a:pt x="24" y="131"/>
                      <a:pt x="22" y="131"/>
                      <a:pt x="20" y="131"/>
                    </a:cubicBezTo>
                    <a:cubicBezTo>
                      <a:pt x="15" y="131"/>
                      <a:pt x="14" y="129"/>
                      <a:pt x="15" y="124"/>
                    </a:cubicBezTo>
                    <a:cubicBezTo>
                      <a:pt x="16" y="122"/>
                      <a:pt x="17" y="119"/>
                      <a:pt x="15" y="117"/>
                    </a:cubicBezTo>
                    <a:cubicBezTo>
                      <a:pt x="15" y="116"/>
                      <a:pt x="13" y="114"/>
                      <a:pt x="15" y="113"/>
                    </a:cubicBezTo>
                    <a:cubicBezTo>
                      <a:pt x="14" y="114"/>
                      <a:pt x="11" y="113"/>
                      <a:pt x="13" y="111"/>
                    </a:cubicBezTo>
                    <a:cubicBezTo>
                      <a:pt x="13" y="111"/>
                      <a:pt x="15" y="109"/>
                      <a:pt x="13" y="109"/>
                    </a:cubicBezTo>
                    <a:cubicBezTo>
                      <a:pt x="13" y="109"/>
                      <a:pt x="14" y="108"/>
                      <a:pt x="14" y="107"/>
                    </a:cubicBezTo>
                    <a:cubicBezTo>
                      <a:pt x="13" y="109"/>
                      <a:pt x="12" y="108"/>
                      <a:pt x="11" y="108"/>
                    </a:cubicBezTo>
                    <a:cubicBezTo>
                      <a:pt x="11" y="108"/>
                      <a:pt x="12" y="109"/>
                      <a:pt x="11" y="108"/>
                    </a:cubicBezTo>
                    <a:cubicBezTo>
                      <a:pt x="11" y="109"/>
                      <a:pt x="11" y="110"/>
                      <a:pt x="11" y="110"/>
                    </a:cubicBezTo>
                    <a:cubicBezTo>
                      <a:pt x="10" y="110"/>
                      <a:pt x="9" y="109"/>
                      <a:pt x="10" y="108"/>
                    </a:cubicBezTo>
                    <a:cubicBezTo>
                      <a:pt x="9" y="110"/>
                      <a:pt x="7" y="108"/>
                      <a:pt x="6" y="107"/>
                    </a:cubicBezTo>
                    <a:cubicBezTo>
                      <a:pt x="6" y="105"/>
                      <a:pt x="6" y="102"/>
                      <a:pt x="5" y="101"/>
                    </a:cubicBezTo>
                    <a:cubicBezTo>
                      <a:pt x="3" y="103"/>
                      <a:pt x="3" y="101"/>
                      <a:pt x="3" y="101"/>
                    </a:cubicBezTo>
                    <a:cubicBezTo>
                      <a:pt x="3" y="102"/>
                      <a:pt x="3" y="102"/>
                      <a:pt x="3" y="103"/>
                    </a:cubicBezTo>
                    <a:cubicBezTo>
                      <a:pt x="0" y="103"/>
                      <a:pt x="2" y="101"/>
                      <a:pt x="2" y="9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95" name="Freeform 3728"/>
              <p:cNvSpPr>
                <a:spLocks/>
              </p:cNvSpPr>
              <p:nvPr/>
            </p:nvSpPr>
            <p:spPr bwMode="auto">
              <a:xfrm>
                <a:off x="2998" y="1997"/>
                <a:ext cx="33" cy="25"/>
              </a:xfrm>
              <a:custGeom>
                <a:avLst/>
                <a:gdLst>
                  <a:gd name="T0" fmla="*/ 0 w 25"/>
                  <a:gd name="T1" fmla="*/ 14 h 19"/>
                  <a:gd name="T2" fmla="*/ 1 w 25"/>
                  <a:gd name="T3" fmla="*/ 12 h 19"/>
                  <a:gd name="T4" fmla="*/ 4 w 25"/>
                  <a:gd name="T5" fmla="*/ 8 h 19"/>
                  <a:gd name="T6" fmla="*/ 7 w 25"/>
                  <a:gd name="T7" fmla="*/ 5 h 19"/>
                  <a:gd name="T8" fmla="*/ 11 w 25"/>
                  <a:gd name="T9" fmla="*/ 5 h 19"/>
                  <a:gd name="T10" fmla="*/ 13 w 25"/>
                  <a:gd name="T11" fmla="*/ 3 h 19"/>
                  <a:gd name="T12" fmla="*/ 15 w 25"/>
                  <a:gd name="T13" fmla="*/ 3 h 19"/>
                  <a:gd name="T14" fmla="*/ 17 w 25"/>
                  <a:gd name="T15" fmla="*/ 3 h 19"/>
                  <a:gd name="T16" fmla="*/ 22 w 25"/>
                  <a:gd name="T17" fmla="*/ 1 h 19"/>
                  <a:gd name="T18" fmla="*/ 26 w 25"/>
                  <a:gd name="T19" fmla="*/ 4 h 19"/>
                  <a:gd name="T20" fmla="*/ 32 w 25"/>
                  <a:gd name="T21" fmla="*/ 13 h 19"/>
                  <a:gd name="T22" fmla="*/ 32 w 25"/>
                  <a:gd name="T23" fmla="*/ 17 h 19"/>
                  <a:gd name="T24" fmla="*/ 30 w 25"/>
                  <a:gd name="T25" fmla="*/ 18 h 19"/>
                  <a:gd name="T26" fmla="*/ 25 w 25"/>
                  <a:gd name="T27" fmla="*/ 20 h 19"/>
                  <a:gd name="T28" fmla="*/ 20 w 25"/>
                  <a:gd name="T29" fmla="*/ 21 h 19"/>
                  <a:gd name="T30" fmla="*/ 9 w 25"/>
                  <a:gd name="T31" fmla="*/ 25 h 19"/>
                  <a:gd name="T32" fmla="*/ 5 w 25"/>
                  <a:gd name="T33" fmla="*/ 24 h 19"/>
                  <a:gd name="T34" fmla="*/ 3 w 25"/>
                  <a:gd name="T35" fmla="*/ 21 h 19"/>
                  <a:gd name="T36" fmla="*/ 0 w 25"/>
                  <a:gd name="T37" fmla="*/ 14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5" h="19">
                    <a:moveTo>
                      <a:pt x="0" y="11"/>
                    </a:moveTo>
                    <a:cubicBezTo>
                      <a:pt x="1" y="10"/>
                      <a:pt x="1" y="9"/>
                      <a:pt x="1" y="9"/>
                    </a:cubicBezTo>
                    <a:cubicBezTo>
                      <a:pt x="1" y="8"/>
                      <a:pt x="2" y="7"/>
                      <a:pt x="3" y="6"/>
                    </a:cubicBezTo>
                    <a:cubicBezTo>
                      <a:pt x="3" y="5"/>
                      <a:pt x="4" y="4"/>
                      <a:pt x="5" y="4"/>
                    </a:cubicBezTo>
                    <a:cubicBezTo>
                      <a:pt x="7" y="3"/>
                      <a:pt x="6" y="4"/>
                      <a:pt x="8" y="4"/>
                    </a:cubicBezTo>
                    <a:cubicBezTo>
                      <a:pt x="8" y="3"/>
                      <a:pt x="9" y="3"/>
                      <a:pt x="10" y="2"/>
                    </a:cubicBezTo>
                    <a:cubicBezTo>
                      <a:pt x="10" y="2"/>
                      <a:pt x="11" y="2"/>
                      <a:pt x="11" y="2"/>
                    </a:cubicBezTo>
                    <a:cubicBezTo>
                      <a:pt x="12" y="3"/>
                      <a:pt x="12" y="2"/>
                      <a:pt x="13" y="2"/>
                    </a:cubicBezTo>
                    <a:cubicBezTo>
                      <a:pt x="14" y="1"/>
                      <a:pt x="16" y="2"/>
                      <a:pt x="17" y="1"/>
                    </a:cubicBezTo>
                    <a:cubicBezTo>
                      <a:pt x="18" y="0"/>
                      <a:pt x="19" y="3"/>
                      <a:pt x="20" y="3"/>
                    </a:cubicBezTo>
                    <a:cubicBezTo>
                      <a:pt x="22" y="5"/>
                      <a:pt x="24" y="6"/>
                      <a:pt x="24" y="10"/>
                    </a:cubicBezTo>
                    <a:cubicBezTo>
                      <a:pt x="24" y="11"/>
                      <a:pt x="25" y="12"/>
                      <a:pt x="24" y="13"/>
                    </a:cubicBezTo>
                    <a:cubicBezTo>
                      <a:pt x="24" y="13"/>
                      <a:pt x="23" y="13"/>
                      <a:pt x="23" y="14"/>
                    </a:cubicBezTo>
                    <a:cubicBezTo>
                      <a:pt x="23" y="15"/>
                      <a:pt x="21" y="16"/>
                      <a:pt x="19" y="15"/>
                    </a:cubicBezTo>
                    <a:cubicBezTo>
                      <a:pt x="18" y="15"/>
                      <a:pt x="16" y="15"/>
                      <a:pt x="15" y="16"/>
                    </a:cubicBezTo>
                    <a:cubicBezTo>
                      <a:pt x="12" y="18"/>
                      <a:pt x="10" y="18"/>
                      <a:pt x="7" y="19"/>
                    </a:cubicBezTo>
                    <a:cubicBezTo>
                      <a:pt x="5" y="19"/>
                      <a:pt x="6" y="18"/>
                      <a:pt x="4" y="18"/>
                    </a:cubicBezTo>
                    <a:cubicBezTo>
                      <a:pt x="3" y="19"/>
                      <a:pt x="3" y="17"/>
                      <a:pt x="2" y="16"/>
                    </a:cubicBezTo>
                    <a:cubicBezTo>
                      <a:pt x="1" y="15"/>
                      <a:pt x="1" y="13"/>
                      <a:pt x="0" y="1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96" name="Freeform 3729"/>
              <p:cNvSpPr>
                <a:spLocks/>
              </p:cNvSpPr>
              <p:nvPr/>
            </p:nvSpPr>
            <p:spPr bwMode="auto">
              <a:xfrm>
                <a:off x="3001" y="2949"/>
                <a:ext cx="128" cy="146"/>
              </a:xfrm>
              <a:custGeom>
                <a:avLst/>
                <a:gdLst>
                  <a:gd name="T0" fmla="*/ 0 w 97"/>
                  <a:gd name="T1" fmla="*/ 112 h 111"/>
                  <a:gd name="T2" fmla="*/ 1 w 97"/>
                  <a:gd name="T3" fmla="*/ 68 h 111"/>
                  <a:gd name="T4" fmla="*/ 15 w 97"/>
                  <a:gd name="T5" fmla="*/ 68 h 111"/>
                  <a:gd name="T6" fmla="*/ 16 w 97"/>
                  <a:gd name="T7" fmla="*/ 11 h 111"/>
                  <a:gd name="T8" fmla="*/ 38 w 97"/>
                  <a:gd name="T9" fmla="*/ 7 h 111"/>
                  <a:gd name="T10" fmla="*/ 46 w 97"/>
                  <a:gd name="T11" fmla="*/ 5 h 111"/>
                  <a:gd name="T12" fmla="*/ 51 w 97"/>
                  <a:gd name="T13" fmla="*/ 13 h 111"/>
                  <a:gd name="T14" fmla="*/ 62 w 97"/>
                  <a:gd name="T15" fmla="*/ 4 h 111"/>
                  <a:gd name="T16" fmla="*/ 65 w 97"/>
                  <a:gd name="T17" fmla="*/ 5 h 111"/>
                  <a:gd name="T18" fmla="*/ 67 w 97"/>
                  <a:gd name="T19" fmla="*/ 3 h 111"/>
                  <a:gd name="T20" fmla="*/ 74 w 97"/>
                  <a:gd name="T21" fmla="*/ 3 h 111"/>
                  <a:gd name="T22" fmla="*/ 74 w 97"/>
                  <a:gd name="T23" fmla="*/ 5 h 111"/>
                  <a:gd name="T24" fmla="*/ 78 w 97"/>
                  <a:gd name="T25" fmla="*/ 12 h 111"/>
                  <a:gd name="T26" fmla="*/ 82 w 97"/>
                  <a:gd name="T27" fmla="*/ 18 h 111"/>
                  <a:gd name="T28" fmla="*/ 84 w 97"/>
                  <a:gd name="T29" fmla="*/ 24 h 111"/>
                  <a:gd name="T30" fmla="*/ 94 w 97"/>
                  <a:gd name="T31" fmla="*/ 36 h 111"/>
                  <a:gd name="T32" fmla="*/ 102 w 97"/>
                  <a:gd name="T33" fmla="*/ 45 h 111"/>
                  <a:gd name="T34" fmla="*/ 107 w 97"/>
                  <a:gd name="T35" fmla="*/ 50 h 111"/>
                  <a:gd name="T36" fmla="*/ 108 w 97"/>
                  <a:gd name="T37" fmla="*/ 55 h 111"/>
                  <a:gd name="T38" fmla="*/ 112 w 97"/>
                  <a:gd name="T39" fmla="*/ 62 h 111"/>
                  <a:gd name="T40" fmla="*/ 123 w 97"/>
                  <a:gd name="T41" fmla="*/ 64 h 111"/>
                  <a:gd name="T42" fmla="*/ 124 w 97"/>
                  <a:gd name="T43" fmla="*/ 68 h 111"/>
                  <a:gd name="T44" fmla="*/ 128 w 97"/>
                  <a:gd name="T45" fmla="*/ 71 h 111"/>
                  <a:gd name="T46" fmla="*/ 123 w 97"/>
                  <a:gd name="T47" fmla="*/ 75 h 111"/>
                  <a:gd name="T48" fmla="*/ 112 w 97"/>
                  <a:gd name="T49" fmla="*/ 79 h 111"/>
                  <a:gd name="T50" fmla="*/ 106 w 97"/>
                  <a:gd name="T51" fmla="*/ 88 h 111"/>
                  <a:gd name="T52" fmla="*/ 103 w 97"/>
                  <a:gd name="T53" fmla="*/ 89 h 111"/>
                  <a:gd name="T54" fmla="*/ 98 w 97"/>
                  <a:gd name="T55" fmla="*/ 93 h 111"/>
                  <a:gd name="T56" fmla="*/ 95 w 97"/>
                  <a:gd name="T57" fmla="*/ 100 h 111"/>
                  <a:gd name="T58" fmla="*/ 88 w 97"/>
                  <a:gd name="T59" fmla="*/ 108 h 111"/>
                  <a:gd name="T60" fmla="*/ 82 w 97"/>
                  <a:gd name="T61" fmla="*/ 112 h 111"/>
                  <a:gd name="T62" fmla="*/ 80 w 97"/>
                  <a:gd name="T63" fmla="*/ 114 h 111"/>
                  <a:gd name="T64" fmla="*/ 78 w 97"/>
                  <a:gd name="T65" fmla="*/ 122 h 111"/>
                  <a:gd name="T66" fmla="*/ 70 w 97"/>
                  <a:gd name="T67" fmla="*/ 128 h 111"/>
                  <a:gd name="T68" fmla="*/ 62 w 97"/>
                  <a:gd name="T69" fmla="*/ 129 h 111"/>
                  <a:gd name="T70" fmla="*/ 54 w 97"/>
                  <a:gd name="T71" fmla="*/ 126 h 111"/>
                  <a:gd name="T72" fmla="*/ 50 w 97"/>
                  <a:gd name="T73" fmla="*/ 122 h 111"/>
                  <a:gd name="T74" fmla="*/ 40 w 97"/>
                  <a:gd name="T75" fmla="*/ 122 h 111"/>
                  <a:gd name="T76" fmla="*/ 36 w 97"/>
                  <a:gd name="T77" fmla="*/ 132 h 111"/>
                  <a:gd name="T78" fmla="*/ 32 w 97"/>
                  <a:gd name="T79" fmla="*/ 135 h 111"/>
                  <a:gd name="T80" fmla="*/ 28 w 97"/>
                  <a:gd name="T81" fmla="*/ 141 h 111"/>
                  <a:gd name="T82" fmla="*/ 24 w 97"/>
                  <a:gd name="T83" fmla="*/ 142 h 111"/>
                  <a:gd name="T84" fmla="*/ 24 w 97"/>
                  <a:gd name="T85" fmla="*/ 143 h 111"/>
                  <a:gd name="T86" fmla="*/ 20 w 97"/>
                  <a:gd name="T87" fmla="*/ 145 h 111"/>
                  <a:gd name="T88" fmla="*/ 15 w 97"/>
                  <a:gd name="T89" fmla="*/ 145 h 111"/>
                  <a:gd name="T90" fmla="*/ 9 w 97"/>
                  <a:gd name="T91" fmla="*/ 146 h 111"/>
                  <a:gd name="T92" fmla="*/ 11 w 97"/>
                  <a:gd name="T93" fmla="*/ 128 h 111"/>
                  <a:gd name="T94" fmla="*/ 7 w 97"/>
                  <a:gd name="T95" fmla="*/ 118 h 111"/>
                  <a:gd name="T96" fmla="*/ 0 w 97"/>
                  <a:gd name="T97" fmla="*/ 112 h 11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7" h="111">
                    <a:moveTo>
                      <a:pt x="0" y="85"/>
                    </a:moveTo>
                    <a:cubicBezTo>
                      <a:pt x="1" y="52"/>
                      <a:pt x="1" y="52"/>
                      <a:pt x="1" y="52"/>
                    </a:cubicBezTo>
                    <a:cubicBezTo>
                      <a:pt x="11" y="52"/>
                      <a:pt x="11" y="52"/>
                      <a:pt x="11" y="52"/>
                    </a:cubicBezTo>
                    <a:cubicBezTo>
                      <a:pt x="12" y="8"/>
                      <a:pt x="12" y="8"/>
                      <a:pt x="12" y="8"/>
                    </a:cubicBezTo>
                    <a:cubicBezTo>
                      <a:pt x="15" y="7"/>
                      <a:pt x="24" y="6"/>
                      <a:pt x="29" y="5"/>
                    </a:cubicBezTo>
                    <a:cubicBezTo>
                      <a:pt x="30" y="4"/>
                      <a:pt x="34" y="3"/>
                      <a:pt x="35" y="4"/>
                    </a:cubicBezTo>
                    <a:cubicBezTo>
                      <a:pt x="37" y="5"/>
                      <a:pt x="38" y="8"/>
                      <a:pt x="39" y="10"/>
                    </a:cubicBezTo>
                    <a:cubicBezTo>
                      <a:pt x="42" y="8"/>
                      <a:pt x="44" y="3"/>
                      <a:pt x="47" y="3"/>
                    </a:cubicBezTo>
                    <a:cubicBezTo>
                      <a:pt x="48" y="3"/>
                      <a:pt x="48" y="4"/>
                      <a:pt x="49" y="4"/>
                    </a:cubicBezTo>
                    <a:cubicBezTo>
                      <a:pt x="50" y="4"/>
                      <a:pt x="50" y="3"/>
                      <a:pt x="51" y="2"/>
                    </a:cubicBezTo>
                    <a:cubicBezTo>
                      <a:pt x="54" y="0"/>
                      <a:pt x="57" y="1"/>
                      <a:pt x="56" y="2"/>
                    </a:cubicBezTo>
                    <a:cubicBezTo>
                      <a:pt x="56" y="4"/>
                      <a:pt x="56" y="4"/>
                      <a:pt x="56" y="4"/>
                    </a:cubicBezTo>
                    <a:cubicBezTo>
                      <a:pt x="57" y="6"/>
                      <a:pt x="58" y="7"/>
                      <a:pt x="59" y="9"/>
                    </a:cubicBezTo>
                    <a:cubicBezTo>
                      <a:pt x="61" y="10"/>
                      <a:pt x="61" y="11"/>
                      <a:pt x="62" y="14"/>
                    </a:cubicBezTo>
                    <a:cubicBezTo>
                      <a:pt x="63" y="16"/>
                      <a:pt x="63" y="16"/>
                      <a:pt x="64" y="18"/>
                    </a:cubicBezTo>
                    <a:cubicBezTo>
                      <a:pt x="65" y="22"/>
                      <a:pt x="68" y="25"/>
                      <a:pt x="71" y="27"/>
                    </a:cubicBezTo>
                    <a:cubicBezTo>
                      <a:pt x="75" y="28"/>
                      <a:pt x="78" y="28"/>
                      <a:pt x="77" y="34"/>
                    </a:cubicBezTo>
                    <a:cubicBezTo>
                      <a:pt x="80" y="33"/>
                      <a:pt x="82" y="33"/>
                      <a:pt x="81" y="38"/>
                    </a:cubicBezTo>
                    <a:cubicBezTo>
                      <a:pt x="81" y="39"/>
                      <a:pt x="81" y="40"/>
                      <a:pt x="82" y="42"/>
                    </a:cubicBezTo>
                    <a:cubicBezTo>
                      <a:pt x="82" y="43"/>
                      <a:pt x="83" y="46"/>
                      <a:pt x="85" y="47"/>
                    </a:cubicBezTo>
                    <a:cubicBezTo>
                      <a:pt x="88" y="48"/>
                      <a:pt x="90" y="48"/>
                      <a:pt x="93" y="49"/>
                    </a:cubicBezTo>
                    <a:cubicBezTo>
                      <a:pt x="96" y="49"/>
                      <a:pt x="94" y="51"/>
                      <a:pt x="94" y="52"/>
                    </a:cubicBezTo>
                    <a:cubicBezTo>
                      <a:pt x="95" y="53"/>
                      <a:pt x="97" y="52"/>
                      <a:pt x="97" y="54"/>
                    </a:cubicBezTo>
                    <a:cubicBezTo>
                      <a:pt x="94" y="54"/>
                      <a:pt x="94" y="55"/>
                      <a:pt x="93" y="57"/>
                    </a:cubicBezTo>
                    <a:cubicBezTo>
                      <a:pt x="91" y="59"/>
                      <a:pt x="87" y="58"/>
                      <a:pt x="85" y="60"/>
                    </a:cubicBezTo>
                    <a:cubicBezTo>
                      <a:pt x="84" y="62"/>
                      <a:pt x="82" y="65"/>
                      <a:pt x="80" y="67"/>
                    </a:cubicBezTo>
                    <a:cubicBezTo>
                      <a:pt x="80" y="67"/>
                      <a:pt x="79" y="68"/>
                      <a:pt x="78" y="68"/>
                    </a:cubicBezTo>
                    <a:cubicBezTo>
                      <a:pt x="77" y="69"/>
                      <a:pt x="75" y="70"/>
                      <a:pt x="74" y="71"/>
                    </a:cubicBezTo>
                    <a:cubicBezTo>
                      <a:pt x="72" y="73"/>
                      <a:pt x="72" y="73"/>
                      <a:pt x="72" y="76"/>
                    </a:cubicBezTo>
                    <a:cubicBezTo>
                      <a:pt x="71" y="79"/>
                      <a:pt x="70" y="80"/>
                      <a:pt x="67" y="82"/>
                    </a:cubicBezTo>
                    <a:cubicBezTo>
                      <a:pt x="66" y="84"/>
                      <a:pt x="64" y="84"/>
                      <a:pt x="62" y="85"/>
                    </a:cubicBezTo>
                    <a:cubicBezTo>
                      <a:pt x="60" y="85"/>
                      <a:pt x="61" y="86"/>
                      <a:pt x="61" y="87"/>
                    </a:cubicBezTo>
                    <a:cubicBezTo>
                      <a:pt x="60" y="89"/>
                      <a:pt x="59" y="91"/>
                      <a:pt x="59" y="93"/>
                    </a:cubicBezTo>
                    <a:cubicBezTo>
                      <a:pt x="58" y="96"/>
                      <a:pt x="56" y="97"/>
                      <a:pt x="53" y="97"/>
                    </a:cubicBezTo>
                    <a:cubicBezTo>
                      <a:pt x="50" y="96"/>
                      <a:pt x="51" y="98"/>
                      <a:pt x="47" y="98"/>
                    </a:cubicBezTo>
                    <a:cubicBezTo>
                      <a:pt x="46" y="97"/>
                      <a:pt x="43" y="96"/>
                      <a:pt x="41" y="96"/>
                    </a:cubicBezTo>
                    <a:cubicBezTo>
                      <a:pt x="40" y="96"/>
                      <a:pt x="39" y="94"/>
                      <a:pt x="38" y="93"/>
                    </a:cubicBezTo>
                    <a:cubicBezTo>
                      <a:pt x="36" y="91"/>
                      <a:pt x="32" y="90"/>
                      <a:pt x="30" y="93"/>
                    </a:cubicBezTo>
                    <a:cubicBezTo>
                      <a:pt x="28" y="95"/>
                      <a:pt x="29" y="98"/>
                      <a:pt x="27" y="100"/>
                    </a:cubicBezTo>
                    <a:cubicBezTo>
                      <a:pt x="26" y="102"/>
                      <a:pt x="25" y="102"/>
                      <a:pt x="24" y="103"/>
                    </a:cubicBezTo>
                    <a:cubicBezTo>
                      <a:pt x="22" y="104"/>
                      <a:pt x="22" y="106"/>
                      <a:pt x="21" y="107"/>
                    </a:cubicBezTo>
                    <a:cubicBezTo>
                      <a:pt x="20" y="108"/>
                      <a:pt x="19" y="108"/>
                      <a:pt x="18" y="108"/>
                    </a:cubicBezTo>
                    <a:cubicBezTo>
                      <a:pt x="18" y="108"/>
                      <a:pt x="18" y="109"/>
                      <a:pt x="18" y="109"/>
                    </a:cubicBezTo>
                    <a:cubicBezTo>
                      <a:pt x="17" y="110"/>
                      <a:pt x="16" y="110"/>
                      <a:pt x="15" y="110"/>
                    </a:cubicBezTo>
                    <a:cubicBezTo>
                      <a:pt x="13" y="110"/>
                      <a:pt x="12" y="110"/>
                      <a:pt x="11" y="110"/>
                    </a:cubicBezTo>
                    <a:cubicBezTo>
                      <a:pt x="10" y="110"/>
                      <a:pt x="8" y="109"/>
                      <a:pt x="7" y="111"/>
                    </a:cubicBezTo>
                    <a:cubicBezTo>
                      <a:pt x="4" y="106"/>
                      <a:pt x="9" y="104"/>
                      <a:pt x="8" y="97"/>
                    </a:cubicBezTo>
                    <a:cubicBezTo>
                      <a:pt x="7" y="95"/>
                      <a:pt x="6" y="92"/>
                      <a:pt x="5" y="90"/>
                    </a:cubicBezTo>
                    <a:cubicBezTo>
                      <a:pt x="3" y="88"/>
                      <a:pt x="1" y="87"/>
                      <a:pt x="0" y="8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97" name="Freeform 3730"/>
              <p:cNvSpPr>
                <a:spLocks/>
              </p:cNvSpPr>
              <p:nvPr/>
            </p:nvSpPr>
            <p:spPr bwMode="auto">
              <a:xfrm>
                <a:off x="3013" y="1843"/>
                <a:ext cx="221" cy="126"/>
              </a:xfrm>
              <a:custGeom>
                <a:avLst/>
                <a:gdLst>
                  <a:gd name="T0" fmla="*/ 5 w 168"/>
                  <a:gd name="T1" fmla="*/ 50 h 95"/>
                  <a:gd name="T2" fmla="*/ 7 w 168"/>
                  <a:gd name="T3" fmla="*/ 45 h 95"/>
                  <a:gd name="T4" fmla="*/ 20 w 168"/>
                  <a:gd name="T5" fmla="*/ 24 h 95"/>
                  <a:gd name="T6" fmla="*/ 21 w 168"/>
                  <a:gd name="T7" fmla="*/ 12 h 95"/>
                  <a:gd name="T8" fmla="*/ 41 w 168"/>
                  <a:gd name="T9" fmla="*/ 7 h 95"/>
                  <a:gd name="T10" fmla="*/ 62 w 168"/>
                  <a:gd name="T11" fmla="*/ 12 h 95"/>
                  <a:gd name="T12" fmla="*/ 72 w 168"/>
                  <a:gd name="T13" fmla="*/ 12 h 95"/>
                  <a:gd name="T14" fmla="*/ 82 w 168"/>
                  <a:gd name="T15" fmla="*/ 12 h 95"/>
                  <a:gd name="T16" fmla="*/ 93 w 168"/>
                  <a:gd name="T17" fmla="*/ 13 h 95"/>
                  <a:gd name="T18" fmla="*/ 105 w 168"/>
                  <a:gd name="T19" fmla="*/ 4 h 95"/>
                  <a:gd name="T20" fmla="*/ 118 w 168"/>
                  <a:gd name="T21" fmla="*/ 0 h 95"/>
                  <a:gd name="T22" fmla="*/ 139 w 168"/>
                  <a:gd name="T23" fmla="*/ 3 h 95"/>
                  <a:gd name="T24" fmla="*/ 143 w 168"/>
                  <a:gd name="T25" fmla="*/ 17 h 95"/>
                  <a:gd name="T26" fmla="*/ 160 w 168"/>
                  <a:gd name="T27" fmla="*/ 29 h 95"/>
                  <a:gd name="T28" fmla="*/ 182 w 168"/>
                  <a:gd name="T29" fmla="*/ 29 h 95"/>
                  <a:gd name="T30" fmla="*/ 197 w 168"/>
                  <a:gd name="T31" fmla="*/ 37 h 95"/>
                  <a:gd name="T32" fmla="*/ 214 w 168"/>
                  <a:gd name="T33" fmla="*/ 42 h 95"/>
                  <a:gd name="T34" fmla="*/ 214 w 168"/>
                  <a:gd name="T35" fmla="*/ 52 h 95"/>
                  <a:gd name="T36" fmla="*/ 218 w 168"/>
                  <a:gd name="T37" fmla="*/ 62 h 95"/>
                  <a:gd name="T38" fmla="*/ 210 w 168"/>
                  <a:gd name="T39" fmla="*/ 69 h 95"/>
                  <a:gd name="T40" fmla="*/ 201 w 168"/>
                  <a:gd name="T41" fmla="*/ 78 h 95"/>
                  <a:gd name="T42" fmla="*/ 189 w 168"/>
                  <a:gd name="T43" fmla="*/ 84 h 95"/>
                  <a:gd name="T44" fmla="*/ 172 w 168"/>
                  <a:gd name="T45" fmla="*/ 89 h 95"/>
                  <a:gd name="T46" fmla="*/ 160 w 168"/>
                  <a:gd name="T47" fmla="*/ 94 h 95"/>
                  <a:gd name="T48" fmla="*/ 159 w 168"/>
                  <a:gd name="T49" fmla="*/ 95 h 95"/>
                  <a:gd name="T50" fmla="*/ 157 w 168"/>
                  <a:gd name="T51" fmla="*/ 95 h 95"/>
                  <a:gd name="T52" fmla="*/ 146 w 168"/>
                  <a:gd name="T53" fmla="*/ 94 h 95"/>
                  <a:gd name="T54" fmla="*/ 158 w 168"/>
                  <a:gd name="T55" fmla="*/ 98 h 95"/>
                  <a:gd name="T56" fmla="*/ 164 w 168"/>
                  <a:gd name="T57" fmla="*/ 103 h 95"/>
                  <a:gd name="T58" fmla="*/ 168 w 168"/>
                  <a:gd name="T59" fmla="*/ 107 h 95"/>
                  <a:gd name="T60" fmla="*/ 174 w 168"/>
                  <a:gd name="T61" fmla="*/ 106 h 95"/>
                  <a:gd name="T62" fmla="*/ 183 w 168"/>
                  <a:gd name="T63" fmla="*/ 111 h 95"/>
                  <a:gd name="T64" fmla="*/ 171 w 168"/>
                  <a:gd name="T65" fmla="*/ 111 h 95"/>
                  <a:gd name="T66" fmla="*/ 159 w 168"/>
                  <a:gd name="T67" fmla="*/ 119 h 95"/>
                  <a:gd name="T68" fmla="*/ 139 w 168"/>
                  <a:gd name="T69" fmla="*/ 109 h 95"/>
                  <a:gd name="T70" fmla="*/ 147 w 168"/>
                  <a:gd name="T71" fmla="*/ 99 h 95"/>
                  <a:gd name="T72" fmla="*/ 134 w 168"/>
                  <a:gd name="T73" fmla="*/ 97 h 95"/>
                  <a:gd name="T74" fmla="*/ 118 w 168"/>
                  <a:gd name="T75" fmla="*/ 89 h 95"/>
                  <a:gd name="T76" fmla="*/ 122 w 168"/>
                  <a:gd name="T77" fmla="*/ 82 h 95"/>
                  <a:gd name="T78" fmla="*/ 120 w 168"/>
                  <a:gd name="T79" fmla="*/ 86 h 95"/>
                  <a:gd name="T80" fmla="*/ 107 w 168"/>
                  <a:gd name="T81" fmla="*/ 97 h 95"/>
                  <a:gd name="T82" fmla="*/ 99 w 168"/>
                  <a:gd name="T83" fmla="*/ 103 h 95"/>
                  <a:gd name="T84" fmla="*/ 97 w 168"/>
                  <a:gd name="T85" fmla="*/ 105 h 95"/>
                  <a:gd name="T86" fmla="*/ 89 w 168"/>
                  <a:gd name="T87" fmla="*/ 109 h 95"/>
                  <a:gd name="T88" fmla="*/ 84 w 168"/>
                  <a:gd name="T89" fmla="*/ 101 h 95"/>
                  <a:gd name="T90" fmla="*/ 91 w 168"/>
                  <a:gd name="T91" fmla="*/ 92 h 95"/>
                  <a:gd name="T92" fmla="*/ 93 w 168"/>
                  <a:gd name="T93" fmla="*/ 82 h 95"/>
                  <a:gd name="T94" fmla="*/ 87 w 168"/>
                  <a:gd name="T95" fmla="*/ 69 h 95"/>
                  <a:gd name="T96" fmla="*/ 76 w 168"/>
                  <a:gd name="T97" fmla="*/ 64 h 95"/>
                  <a:gd name="T98" fmla="*/ 58 w 168"/>
                  <a:gd name="T99" fmla="*/ 62 h 95"/>
                  <a:gd name="T100" fmla="*/ 47 w 168"/>
                  <a:gd name="T101" fmla="*/ 68 h 95"/>
                  <a:gd name="T102" fmla="*/ 26 w 168"/>
                  <a:gd name="T103" fmla="*/ 68 h 95"/>
                  <a:gd name="T104" fmla="*/ 11 w 168"/>
                  <a:gd name="T105" fmla="*/ 68 h 95"/>
                  <a:gd name="T106" fmla="*/ 1 w 168"/>
                  <a:gd name="T107" fmla="*/ 61 h 9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68" h="95">
                    <a:moveTo>
                      <a:pt x="1" y="46"/>
                    </a:moveTo>
                    <a:cubicBezTo>
                      <a:pt x="0" y="44"/>
                      <a:pt x="2" y="42"/>
                      <a:pt x="3" y="40"/>
                    </a:cubicBezTo>
                    <a:cubicBezTo>
                      <a:pt x="4" y="39"/>
                      <a:pt x="3" y="38"/>
                      <a:pt x="4" y="38"/>
                    </a:cubicBezTo>
                    <a:cubicBezTo>
                      <a:pt x="4" y="37"/>
                      <a:pt x="6" y="38"/>
                      <a:pt x="7" y="39"/>
                    </a:cubicBezTo>
                    <a:cubicBezTo>
                      <a:pt x="7" y="38"/>
                      <a:pt x="7" y="38"/>
                      <a:pt x="6" y="37"/>
                    </a:cubicBezTo>
                    <a:cubicBezTo>
                      <a:pt x="5" y="37"/>
                      <a:pt x="6" y="35"/>
                      <a:pt x="5" y="34"/>
                    </a:cubicBezTo>
                    <a:cubicBezTo>
                      <a:pt x="4" y="32"/>
                      <a:pt x="7" y="30"/>
                      <a:pt x="9" y="28"/>
                    </a:cubicBezTo>
                    <a:cubicBezTo>
                      <a:pt x="10" y="26"/>
                      <a:pt x="12" y="24"/>
                      <a:pt x="14" y="23"/>
                    </a:cubicBezTo>
                    <a:cubicBezTo>
                      <a:pt x="16" y="22"/>
                      <a:pt x="18" y="21"/>
                      <a:pt x="15" y="18"/>
                    </a:cubicBezTo>
                    <a:cubicBezTo>
                      <a:pt x="16" y="18"/>
                      <a:pt x="17" y="18"/>
                      <a:pt x="17" y="17"/>
                    </a:cubicBezTo>
                    <a:cubicBezTo>
                      <a:pt x="15" y="17"/>
                      <a:pt x="11" y="11"/>
                      <a:pt x="11" y="9"/>
                    </a:cubicBezTo>
                    <a:cubicBezTo>
                      <a:pt x="12" y="7"/>
                      <a:pt x="14" y="9"/>
                      <a:pt x="16" y="9"/>
                    </a:cubicBezTo>
                    <a:cubicBezTo>
                      <a:pt x="17" y="8"/>
                      <a:pt x="18" y="7"/>
                      <a:pt x="18" y="6"/>
                    </a:cubicBezTo>
                    <a:cubicBezTo>
                      <a:pt x="19" y="5"/>
                      <a:pt x="21" y="5"/>
                      <a:pt x="22" y="5"/>
                    </a:cubicBezTo>
                    <a:cubicBezTo>
                      <a:pt x="25" y="5"/>
                      <a:pt x="28" y="5"/>
                      <a:pt x="31" y="5"/>
                    </a:cubicBezTo>
                    <a:cubicBezTo>
                      <a:pt x="34" y="5"/>
                      <a:pt x="36" y="6"/>
                      <a:pt x="38" y="6"/>
                    </a:cubicBezTo>
                    <a:cubicBezTo>
                      <a:pt x="39" y="7"/>
                      <a:pt x="43" y="6"/>
                      <a:pt x="43" y="7"/>
                    </a:cubicBezTo>
                    <a:cubicBezTo>
                      <a:pt x="44" y="8"/>
                      <a:pt x="45" y="9"/>
                      <a:pt x="47" y="9"/>
                    </a:cubicBezTo>
                    <a:cubicBezTo>
                      <a:pt x="48" y="8"/>
                      <a:pt x="49" y="9"/>
                      <a:pt x="50" y="10"/>
                    </a:cubicBezTo>
                    <a:cubicBezTo>
                      <a:pt x="50" y="8"/>
                      <a:pt x="51" y="9"/>
                      <a:pt x="52" y="9"/>
                    </a:cubicBezTo>
                    <a:cubicBezTo>
                      <a:pt x="53" y="9"/>
                      <a:pt x="54" y="9"/>
                      <a:pt x="55" y="9"/>
                    </a:cubicBezTo>
                    <a:cubicBezTo>
                      <a:pt x="55" y="10"/>
                      <a:pt x="56" y="9"/>
                      <a:pt x="57" y="9"/>
                    </a:cubicBezTo>
                    <a:cubicBezTo>
                      <a:pt x="58" y="9"/>
                      <a:pt x="58" y="11"/>
                      <a:pt x="59" y="11"/>
                    </a:cubicBezTo>
                    <a:cubicBezTo>
                      <a:pt x="58" y="9"/>
                      <a:pt x="61" y="8"/>
                      <a:pt x="62" y="9"/>
                    </a:cubicBezTo>
                    <a:cubicBezTo>
                      <a:pt x="64" y="10"/>
                      <a:pt x="64" y="12"/>
                      <a:pt x="66" y="10"/>
                    </a:cubicBezTo>
                    <a:cubicBezTo>
                      <a:pt x="67" y="10"/>
                      <a:pt x="67" y="10"/>
                      <a:pt x="68" y="10"/>
                    </a:cubicBezTo>
                    <a:cubicBezTo>
                      <a:pt x="69" y="11"/>
                      <a:pt x="70" y="10"/>
                      <a:pt x="71" y="10"/>
                    </a:cubicBezTo>
                    <a:cubicBezTo>
                      <a:pt x="72" y="10"/>
                      <a:pt x="75" y="14"/>
                      <a:pt x="76" y="12"/>
                    </a:cubicBezTo>
                    <a:cubicBezTo>
                      <a:pt x="76" y="10"/>
                      <a:pt x="74" y="9"/>
                      <a:pt x="75" y="6"/>
                    </a:cubicBezTo>
                    <a:cubicBezTo>
                      <a:pt x="76" y="5"/>
                      <a:pt x="78" y="2"/>
                      <a:pt x="80" y="3"/>
                    </a:cubicBezTo>
                    <a:cubicBezTo>
                      <a:pt x="82" y="3"/>
                      <a:pt x="82" y="3"/>
                      <a:pt x="82" y="3"/>
                    </a:cubicBezTo>
                    <a:cubicBezTo>
                      <a:pt x="83" y="3"/>
                      <a:pt x="85" y="3"/>
                      <a:pt x="86" y="3"/>
                    </a:cubicBezTo>
                    <a:cubicBezTo>
                      <a:pt x="88" y="3"/>
                      <a:pt x="90" y="4"/>
                      <a:pt x="90" y="0"/>
                    </a:cubicBezTo>
                    <a:cubicBezTo>
                      <a:pt x="95" y="1"/>
                      <a:pt x="94" y="1"/>
                      <a:pt x="98" y="0"/>
                    </a:cubicBezTo>
                    <a:cubicBezTo>
                      <a:pt x="99" y="0"/>
                      <a:pt x="101" y="1"/>
                      <a:pt x="103" y="0"/>
                    </a:cubicBezTo>
                    <a:cubicBezTo>
                      <a:pt x="104" y="0"/>
                      <a:pt x="105" y="2"/>
                      <a:pt x="106" y="2"/>
                    </a:cubicBezTo>
                    <a:cubicBezTo>
                      <a:pt x="107" y="6"/>
                      <a:pt x="109" y="5"/>
                      <a:pt x="110" y="7"/>
                    </a:cubicBezTo>
                    <a:cubicBezTo>
                      <a:pt x="109" y="7"/>
                      <a:pt x="108" y="7"/>
                      <a:pt x="107" y="8"/>
                    </a:cubicBezTo>
                    <a:cubicBezTo>
                      <a:pt x="107" y="8"/>
                      <a:pt x="110" y="12"/>
                      <a:pt x="109" y="13"/>
                    </a:cubicBezTo>
                    <a:cubicBezTo>
                      <a:pt x="110" y="13"/>
                      <a:pt x="113" y="14"/>
                      <a:pt x="115" y="13"/>
                    </a:cubicBezTo>
                    <a:cubicBezTo>
                      <a:pt x="116" y="12"/>
                      <a:pt x="117" y="15"/>
                      <a:pt x="119" y="15"/>
                    </a:cubicBezTo>
                    <a:cubicBezTo>
                      <a:pt x="119" y="16"/>
                      <a:pt x="118" y="16"/>
                      <a:pt x="122" y="22"/>
                    </a:cubicBezTo>
                    <a:cubicBezTo>
                      <a:pt x="123" y="24"/>
                      <a:pt x="125" y="22"/>
                      <a:pt x="126" y="22"/>
                    </a:cubicBezTo>
                    <a:cubicBezTo>
                      <a:pt x="128" y="22"/>
                      <a:pt x="130" y="24"/>
                      <a:pt x="132" y="25"/>
                    </a:cubicBezTo>
                    <a:cubicBezTo>
                      <a:pt x="133" y="25"/>
                      <a:pt x="135" y="23"/>
                      <a:pt x="138" y="22"/>
                    </a:cubicBezTo>
                    <a:cubicBezTo>
                      <a:pt x="140" y="22"/>
                      <a:pt x="141" y="23"/>
                      <a:pt x="142" y="24"/>
                    </a:cubicBezTo>
                    <a:cubicBezTo>
                      <a:pt x="143" y="26"/>
                      <a:pt x="145" y="27"/>
                      <a:pt x="146" y="28"/>
                    </a:cubicBezTo>
                    <a:cubicBezTo>
                      <a:pt x="148" y="27"/>
                      <a:pt x="147" y="26"/>
                      <a:pt x="150" y="28"/>
                    </a:cubicBezTo>
                    <a:cubicBezTo>
                      <a:pt x="151" y="28"/>
                      <a:pt x="155" y="30"/>
                      <a:pt x="156" y="29"/>
                    </a:cubicBezTo>
                    <a:cubicBezTo>
                      <a:pt x="158" y="31"/>
                      <a:pt x="159" y="29"/>
                      <a:pt x="160" y="31"/>
                    </a:cubicBezTo>
                    <a:cubicBezTo>
                      <a:pt x="161" y="31"/>
                      <a:pt x="162" y="32"/>
                      <a:pt x="163" y="32"/>
                    </a:cubicBezTo>
                    <a:cubicBezTo>
                      <a:pt x="164" y="33"/>
                      <a:pt x="165" y="31"/>
                      <a:pt x="166" y="32"/>
                    </a:cubicBezTo>
                    <a:cubicBezTo>
                      <a:pt x="165" y="33"/>
                      <a:pt x="168" y="36"/>
                      <a:pt x="165" y="38"/>
                    </a:cubicBezTo>
                    <a:cubicBezTo>
                      <a:pt x="164" y="38"/>
                      <a:pt x="163" y="38"/>
                      <a:pt x="163" y="39"/>
                    </a:cubicBezTo>
                    <a:cubicBezTo>
                      <a:pt x="164" y="41"/>
                      <a:pt x="166" y="39"/>
                      <a:pt x="166" y="41"/>
                    </a:cubicBezTo>
                    <a:cubicBezTo>
                      <a:pt x="165" y="41"/>
                      <a:pt x="163" y="42"/>
                      <a:pt x="164" y="43"/>
                    </a:cubicBezTo>
                    <a:cubicBezTo>
                      <a:pt x="164" y="44"/>
                      <a:pt x="168" y="45"/>
                      <a:pt x="166" y="47"/>
                    </a:cubicBezTo>
                    <a:cubicBezTo>
                      <a:pt x="166" y="47"/>
                      <a:pt x="166" y="47"/>
                      <a:pt x="167" y="47"/>
                    </a:cubicBezTo>
                    <a:cubicBezTo>
                      <a:pt x="167" y="48"/>
                      <a:pt x="166" y="51"/>
                      <a:pt x="166" y="52"/>
                    </a:cubicBezTo>
                    <a:cubicBezTo>
                      <a:pt x="165" y="54"/>
                      <a:pt x="162" y="52"/>
                      <a:pt x="160" y="52"/>
                    </a:cubicBezTo>
                    <a:cubicBezTo>
                      <a:pt x="159" y="53"/>
                      <a:pt x="158" y="52"/>
                      <a:pt x="157" y="52"/>
                    </a:cubicBezTo>
                    <a:cubicBezTo>
                      <a:pt x="156" y="53"/>
                      <a:pt x="156" y="54"/>
                      <a:pt x="155" y="55"/>
                    </a:cubicBezTo>
                    <a:cubicBezTo>
                      <a:pt x="151" y="57"/>
                      <a:pt x="152" y="59"/>
                      <a:pt x="153" y="59"/>
                    </a:cubicBezTo>
                    <a:cubicBezTo>
                      <a:pt x="152" y="59"/>
                      <a:pt x="153" y="61"/>
                      <a:pt x="152" y="61"/>
                    </a:cubicBezTo>
                    <a:cubicBezTo>
                      <a:pt x="151" y="62"/>
                      <a:pt x="148" y="61"/>
                      <a:pt x="147" y="61"/>
                    </a:cubicBezTo>
                    <a:cubicBezTo>
                      <a:pt x="145" y="62"/>
                      <a:pt x="145" y="63"/>
                      <a:pt x="144" y="63"/>
                    </a:cubicBezTo>
                    <a:cubicBezTo>
                      <a:pt x="142" y="63"/>
                      <a:pt x="140" y="64"/>
                      <a:pt x="140" y="66"/>
                    </a:cubicBezTo>
                    <a:cubicBezTo>
                      <a:pt x="139" y="65"/>
                      <a:pt x="137" y="65"/>
                      <a:pt x="136" y="65"/>
                    </a:cubicBezTo>
                    <a:cubicBezTo>
                      <a:pt x="134" y="66"/>
                      <a:pt x="133" y="66"/>
                      <a:pt x="131" y="67"/>
                    </a:cubicBezTo>
                    <a:cubicBezTo>
                      <a:pt x="128" y="68"/>
                      <a:pt x="127" y="72"/>
                      <a:pt x="124" y="73"/>
                    </a:cubicBezTo>
                    <a:cubicBezTo>
                      <a:pt x="124" y="73"/>
                      <a:pt x="129" y="69"/>
                      <a:pt x="125" y="68"/>
                    </a:cubicBezTo>
                    <a:cubicBezTo>
                      <a:pt x="126" y="70"/>
                      <a:pt x="124" y="71"/>
                      <a:pt x="122" y="71"/>
                    </a:cubicBezTo>
                    <a:cubicBezTo>
                      <a:pt x="122" y="72"/>
                      <a:pt x="123" y="75"/>
                      <a:pt x="123" y="76"/>
                    </a:cubicBezTo>
                    <a:cubicBezTo>
                      <a:pt x="123" y="75"/>
                      <a:pt x="121" y="73"/>
                      <a:pt x="121" y="74"/>
                    </a:cubicBezTo>
                    <a:cubicBezTo>
                      <a:pt x="121" y="73"/>
                      <a:pt x="122" y="73"/>
                      <a:pt x="121" y="72"/>
                    </a:cubicBezTo>
                    <a:cubicBezTo>
                      <a:pt x="119" y="78"/>
                      <a:pt x="117" y="72"/>
                      <a:pt x="119" y="73"/>
                    </a:cubicBezTo>
                    <a:cubicBezTo>
                      <a:pt x="120" y="72"/>
                      <a:pt x="119" y="71"/>
                      <a:pt x="119" y="72"/>
                    </a:cubicBezTo>
                    <a:cubicBezTo>
                      <a:pt x="119" y="72"/>
                      <a:pt x="119" y="72"/>
                      <a:pt x="119" y="72"/>
                    </a:cubicBezTo>
                    <a:cubicBezTo>
                      <a:pt x="118" y="72"/>
                      <a:pt x="118" y="71"/>
                      <a:pt x="117" y="73"/>
                    </a:cubicBezTo>
                    <a:cubicBezTo>
                      <a:pt x="116" y="71"/>
                      <a:pt x="116" y="71"/>
                      <a:pt x="116" y="71"/>
                    </a:cubicBezTo>
                    <a:cubicBezTo>
                      <a:pt x="116" y="72"/>
                      <a:pt x="117" y="72"/>
                      <a:pt x="111" y="71"/>
                    </a:cubicBezTo>
                    <a:cubicBezTo>
                      <a:pt x="112" y="72"/>
                      <a:pt x="113" y="73"/>
                      <a:pt x="114" y="74"/>
                    </a:cubicBezTo>
                    <a:cubicBezTo>
                      <a:pt x="114" y="73"/>
                      <a:pt x="115" y="73"/>
                      <a:pt x="116" y="75"/>
                    </a:cubicBezTo>
                    <a:cubicBezTo>
                      <a:pt x="115" y="71"/>
                      <a:pt x="120" y="76"/>
                      <a:pt x="120" y="74"/>
                    </a:cubicBezTo>
                    <a:cubicBezTo>
                      <a:pt x="120" y="75"/>
                      <a:pt x="121" y="76"/>
                      <a:pt x="119" y="77"/>
                    </a:cubicBezTo>
                    <a:cubicBezTo>
                      <a:pt x="121" y="76"/>
                      <a:pt x="121" y="76"/>
                      <a:pt x="121" y="76"/>
                    </a:cubicBezTo>
                    <a:cubicBezTo>
                      <a:pt x="121" y="77"/>
                      <a:pt x="125" y="78"/>
                      <a:pt x="125" y="78"/>
                    </a:cubicBezTo>
                    <a:cubicBezTo>
                      <a:pt x="127" y="81"/>
                      <a:pt x="124" y="81"/>
                      <a:pt x="128" y="83"/>
                    </a:cubicBezTo>
                    <a:cubicBezTo>
                      <a:pt x="128" y="82"/>
                      <a:pt x="124" y="77"/>
                      <a:pt x="125" y="78"/>
                    </a:cubicBezTo>
                    <a:cubicBezTo>
                      <a:pt x="125" y="79"/>
                      <a:pt x="127" y="80"/>
                      <a:pt x="128" y="81"/>
                    </a:cubicBezTo>
                    <a:cubicBezTo>
                      <a:pt x="129" y="81"/>
                      <a:pt x="129" y="82"/>
                      <a:pt x="130" y="82"/>
                    </a:cubicBezTo>
                    <a:cubicBezTo>
                      <a:pt x="130" y="82"/>
                      <a:pt x="131" y="82"/>
                      <a:pt x="131" y="82"/>
                    </a:cubicBezTo>
                    <a:cubicBezTo>
                      <a:pt x="132" y="81"/>
                      <a:pt x="132" y="81"/>
                      <a:pt x="132" y="80"/>
                    </a:cubicBezTo>
                    <a:cubicBezTo>
                      <a:pt x="133" y="82"/>
                      <a:pt x="134" y="81"/>
                      <a:pt x="135" y="81"/>
                    </a:cubicBezTo>
                    <a:cubicBezTo>
                      <a:pt x="137" y="80"/>
                      <a:pt x="139" y="81"/>
                      <a:pt x="140" y="82"/>
                    </a:cubicBezTo>
                    <a:cubicBezTo>
                      <a:pt x="139" y="82"/>
                      <a:pt x="139" y="83"/>
                      <a:pt x="139" y="84"/>
                    </a:cubicBezTo>
                    <a:cubicBezTo>
                      <a:pt x="139" y="86"/>
                      <a:pt x="137" y="86"/>
                      <a:pt x="136" y="86"/>
                    </a:cubicBezTo>
                    <a:cubicBezTo>
                      <a:pt x="135" y="86"/>
                      <a:pt x="134" y="86"/>
                      <a:pt x="133" y="85"/>
                    </a:cubicBezTo>
                    <a:cubicBezTo>
                      <a:pt x="132" y="85"/>
                      <a:pt x="131" y="84"/>
                      <a:pt x="130" y="84"/>
                    </a:cubicBezTo>
                    <a:cubicBezTo>
                      <a:pt x="129" y="85"/>
                      <a:pt x="130" y="86"/>
                      <a:pt x="129" y="86"/>
                    </a:cubicBezTo>
                    <a:cubicBezTo>
                      <a:pt x="128" y="86"/>
                      <a:pt x="127" y="88"/>
                      <a:pt x="126" y="88"/>
                    </a:cubicBezTo>
                    <a:cubicBezTo>
                      <a:pt x="124" y="88"/>
                      <a:pt x="122" y="88"/>
                      <a:pt x="121" y="90"/>
                    </a:cubicBezTo>
                    <a:cubicBezTo>
                      <a:pt x="118" y="92"/>
                      <a:pt x="113" y="95"/>
                      <a:pt x="110" y="91"/>
                    </a:cubicBezTo>
                    <a:cubicBezTo>
                      <a:pt x="112" y="91"/>
                      <a:pt x="113" y="84"/>
                      <a:pt x="110" y="84"/>
                    </a:cubicBezTo>
                    <a:cubicBezTo>
                      <a:pt x="108" y="84"/>
                      <a:pt x="107" y="83"/>
                      <a:pt x="106" y="82"/>
                    </a:cubicBezTo>
                    <a:cubicBezTo>
                      <a:pt x="104" y="81"/>
                      <a:pt x="103" y="82"/>
                      <a:pt x="102" y="82"/>
                    </a:cubicBezTo>
                    <a:cubicBezTo>
                      <a:pt x="100" y="81"/>
                      <a:pt x="104" y="78"/>
                      <a:pt x="105" y="78"/>
                    </a:cubicBezTo>
                    <a:cubicBezTo>
                      <a:pt x="107" y="77"/>
                      <a:pt x="112" y="76"/>
                      <a:pt x="112" y="75"/>
                    </a:cubicBezTo>
                    <a:cubicBezTo>
                      <a:pt x="111" y="75"/>
                      <a:pt x="111" y="73"/>
                      <a:pt x="111" y="72"/>
                    </a:cubicBezTo>
                    <a:cubicBezTo>
                      <a:pt x="109" y="73"/>
                      <a:pt x="110" y="74"/>
                      <a:pt x="108" y="73"/>
                    </a:cubicBezTo>
                    <a:cubicBezTo>
                      <a:pt x="106" y="72"/>
                      <a:pt x="104" y="73"/>
                      <a:pt x="102" y="73"/>
                    </a:cubicBezTo>
                    <a:cubicBezTo>
                      <a:pt x="101" y="73"/>
                      <a:pt x="99" y="73"/>
                      <a:pt x="98" y="72"/>
                    </a:cubicBezTo>
                    <a:cubicBezTo>
                      <a:pt x="96" y="71"/>
                      <a:pt x="95" y="70"/>
                      <a:pt x="93" y="70"/>
                    </a:cubicBezTo>
                    <a:cubicBezTo>
                      <a:pt x="98" y="68"/>
                      <a:pt x="92" y="69"/>
                      <a:pt x="90" y="67"/>
                    </a:cubicBezTo>
                    <a:cubicBezTo>
                      <a:pt x="94" y="69"/>
                      <a:pt x="98" y="68"/>
                      <a:pt x="101" y="66"/>
                    </a:cubicBezTo>
                    <a:cubicBezTo>
                      <a:pt x="99" y="67"/>
                      <a:pt x="96" y="68"/>
                      <a:pt x="95" y="66"/>
                    </a:cubicBezTo>
                    <a:cubicBezTo>
                      <a:pt x="93" y="65"/>
                      <a:pt x="94" y="63"/>
                      <a:pt x="93" y="62"/>
                    </a:cubicBezTo>
                    <a:cubicBezTo>
                      <a:pt x="94" y="63"/>
                      <a:pt x="94" y="64"/>
                      <a:pt x="94" y="66"/>
                    </a:cubicBezTo>
                    <a:cubicBezTo>
                      <a:pt x="94" y="67"/>
                      <a:pt x="91" y="66"/>
                      <a:pt x="90" y="67"/>
                    </a:cubicBezTo>
                    <a:cubicBezTo>
                      <a:pt x="90" y="66"/>
                      <a:pt x="90" y="65"/>
                      <a:pt x="91" y="65"/>
                    </a:cubicBezTo>
                    <a:cubicBezTo>
                      <a:pt x="90" y="65"/>
                      <a:pt x="90" y="66"/>
                      <a:pt x="89" y="67"/>
                    </a:cubicBezTo>
                    <a:cubicBezTo>
                      <a:pt x="89" y="67"/>
                      <a:pt x="87" y="67"/>
                      <a:pt x="86" y="67"/>
                    </a:cubicBezTo>
                    <a:cubicBezTo>
                      <a:pt x="83" y="67"/>
                      <a:pt x="83" y="71"/>
                      <a:pt x="81" y="73"/>
                    </a:cubicBezTo>
                    <a:cubicBezTo>
                      <a:pt x="81" y="72"/>
                      <a:pt x="79" y="69"/>
                      <a:pt x="77" y="70"/>
                    </a:cubicBezTo>
                    <a:cubicBezTo>
                      <a:pt x="78" y="71"/>
                      <a:pt x="80" y="71"/>
                      <a:pt x="81" y="73"/>
                    </a:cubicBezTo>
                    <a:cubicBezTo>
                      <a:pt x="81" y="75"/>
                      <a:pt x="76" y="78"/>
                      <a:pt x="75" y="78"/>
                    </a:cubicBezTo>
                    <a:cubicBezTo>
                      <a:pt x="76" y="78"/>
                      <a:pt x="78" y="77"/>
                      <a:pt x="78" y="75"/>
                    </a:cubicBezTo>
                    <a:cubicBezTo>
                      <a:pt x="77" y="76"/>
                      <a:pt x="74" y="80"/>
                      <a:pt x="74" y="77"/>
                    </a:cubicBezTo>
                    <a:cubicBezTo>
                      <a:pt x="73" y="78"/>
                      <a:pt x="72" y="80"/>
                      <a:pt x="74" y="79"/>
                    </a:cubicBezTo>
                    <a:cubicBezTo>
                      <a:pt x="74" y="80"/>
                      <a:pt x="74" y="80"/>
                      <a:pt x="74" y="80"/>
                    </a:cubicBezTo>
                    <a:cubicBezTo>
                      <a:pt x="75" y="80"/>
                      <a:pt x="76" y="83"/>
                      <a:pt x="74" y="83"/>
                    </a:cubicBezTo>
                    <a:cubicBezTo>
                      <a:pt x="74" y="79"/>
                      <a:pt x="70" y="81"/>
                      <a:pt x="68" y="82"/>
                    </a:cubicBezTo>
                    <a:cubicBezTo>
                      <a:pt x="66" y="82"/>
                      <a:pt x="65" y="84"/>
                      <a:pt x="62" y="82"/>
                    </a:cubicBezTo>
                    <a:cubicBezTo>
                      <a:pt x="62" y="82"/>
                      <a:pt x="59" y="80"/>
                      <a:pt x="61" y="80"/>
                    </a:cubicBezTo>
                    <a:cubicBezTo>
                      <a:pt x="64" y="79"/>
                      <a:pt x="63" y="78"/>
                      <a:pt x="64" y="76"/>
                    </a:cubicBezTo>
                    <a:cubicBezTo>
                      <a:pt x="65" y="75"/>
                      <a:pt x="67" y="74"/>
                      <a:pt x="67" y="71"/>
                    </a:cubicBezTo>
                    <a:cubicBezTo>
                      <a:pt x="66" y="69"/>
                      <a:pt x="66" y="69"/>
                      <a:pt x="69" y="68"/>
                    </a:cubicBezTo>
                    <a:cubicBezTo>
                      <a:pt x="69" y="68"/>
                      <a:pt x="69" y="69"/>
                      <a:pt x="69" y="69"/>
                    </a:cubicBezTo>
                    <a:cubicBezTo>
                      <a:pt x="71" y="66"/>
                      <a:pt x="75" y="71"/>
                      <a:pt x="77" y="69"/>
                    </a:cubicBezTo>
                    <a:cubicBezTo>
                      <a:pt x="76" y="69"/>
                      <a:pt x="76" y="68"/>
                      <a:pt x="75" y="68"/>
                    </a:cubicBezTo>
                    <a:cubicBezTo>
                      <a:pt x="77" y="66"/>
                      <a:pt x="73" y="62"/>
                      <a:pt x="71" y="62"/>
                    </a:cubicBezTo>
                    <a:cubicBezTo>
                      <a:pt x="71" y="61"/>
                      <a:pt x="71" y="57"/>
                      <a:pt x="70" y="59"/>
                    </a:cubicBezTo>
                    <a:cubicBezTo>
                      <a:pt x="70" y="59"/>
                      <a:pt x="68" y="56"/>
                      <a:pt x="68" y="55"/>
                    </a:cubicBezTo>
                    <a:cubicBezTo>
                      <a:pt x="67" y="54"/>
                      <a:pt x="67" y="53"/>
                      <a:pt x="66" y="52"/>
                    </a:cubicBezTo>
                    <a:cubicBezTo>
                      <a:pt x="65" y="49"/>
                      <a:pt x="65" y="53"/>
                      <a:pt x="63" y="50"/>
                    </a:cubicBezTo>
                    <a:cubicBezTo>
                      <a:pt x="63" y="49"/>
                      <a:pt x="60" y="48"/>
                      <a:pt x="60" y="50"/>
                    </a:cubicBezTo>
                    <a:cubicBezTo>
                      <a:pt x="60" y="48"/>
                      <a:pt x="58" y="50"/>
                      <a:pt x="58" y="48"/>
                    </a:cubicBezTo>
                    <a:cubicBezTo>
                      <a:pt x="56" y="49"/>
                      <a:pt x="54" y="46"/>
                      <a:pt x="52" y="45"/>
                    </a:cubicBezTo>
                    <a:cubicBezTo>
                      <a:pt x="51" y="45"/>
                      <a:pt x="50" y="47"/>
                      <a:pt x="45" y="46"/>
                    </a:cubicBezTo>
                    <a:cubicBezTo>
                      <a:pt x="45" y="46"/>
                      <a:pt x="44" y="46"/>
                      <a:pt x="44" y="47"/>
                    </a:cubicBezTo>
                    <a:cubicBezTo>
                      <a:pt x="43" y="48"/>
                      <a:pt x="42" y="48"/>
                      <a:pt x="41" y="48"/>
                    </a:cubicBezTo>
                    <a:cubicBezTo>
                      <a:pt x="41" y="48"/>
                      <a:pt x="40" y="48"/>
                      <a:pt x="39" y="49"/>
                    </a:cubicBezTo>
                    <a:cubicBezTo>
                      <a:pt x="39" y="51"/>
                      <a:pt x="38" y="51"/>
                      <a:pt x="36" y="51"/>
                    </a:cubicBezTo>
                    <a:cubicBezTo>
                      <a:pt x="34" y="51"/>
                      <a:pt x="31" y="51"/>
                      <a:pt x="29" y="53"/>
                    </a:cubicBezTo>
                    <a:cubicBezTo>
                      <a:pt x="27" y="55"/>
                      <a:pt x="26" y="52"/>
                      <a:pt x="23" y="51"/>
                    </a:cubicBezTo>
                    <a:cubicBezTo>
                      <a:pt x="22" y="51"/>
                      <a:pt x="21" y="51"/>
                      <a:pt x="20" y="51"/>
                    </a:cubicBezTo>
                    <a:cubicBezTo>
                      <a:pt x="18" y="52"/>
                      <a:pt x="17" y="51"/>
                      <a:pt x="16" y="51"/>
                    </a:cubicBezTo>
                    <a:cubicBezTo>
                      <a:pt x="15" y="51"/>
                      <a:pt x="13" y="51"/>
                      <a:pt x="12" y="50"/>
                    </a:cubicBezTo>
                    <a:cubicBezTo>
                      <a:pt x="10" y="49"/>
                      <a:pt x="10" y="51"/>
                      <a:pt x="8" y="51"/>
                    </a:cubicBezTo>
                    <a:cubicBezTo>
                      <a:pt x="8" y="49"/>
                      <a:pt x="6" y="50"/>
                      <a:pt x="5" y="49"/>
                    </a:cubicBezTo>
                    <a:cubicBezTo>
                      <a:pt x="4" y="48"/>
                      <a:pt x="4" y="48"/>
                      <a:pt x="3" y="48"/>
                    </a:cubicBezTo>
                    <a:cubicBezTo>
                      <a:pt x="2" y="47"/>
                      <a:pt x="2" y="46"/>
                      <a:pt x="1" y="46"/>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98" name="Freeform 3731"/>
              <p:cNvSpPr>
                <a:spLocks/>
              </p:cNvSpPr>
              <p:nvPr/>
            </p:nvSpPr>
            <p:spPr bwMode="auto">
              <a:xfrm>
                <a:off x="3197" y="2595"/>
                <a:ext cx="114" cy="148"/>
              </a:xfrm>
              <a:custGeom>
                <a:avLst/>
                <a:gdLst>
                  <a:gd name="T0" fmla="*/ 4 w 86"/>
                  <a:gd name="T1" fmla="*/ 90 h 112"/>
                  <a:gd name="T2" fmla="*/ 9 w 86"/>
                  <a:gd name="T3" fmla="*/ 82 h 112"/>
                  <a:gd name="T4" fmla="*/ 9 w 86"/>
                  <a:gd name="T5" fmla="*/ 79 h 112"/>
                  <a:gd name="T6" fmla="*/ 15 w 86"/>
                  <a:gd name="T7" fmla="*/ 78 h 112"/>
                  <a:gd name="T8" fmla="*/ 8 w 86"/>
                  <a:gd name="T9" fmla="*/ 79 h 112"/>
                  <a:gd name="T10" fmla="*/ 3 w 86"/>
                  <a:gd name="T11" fmla="*/ 70 h 112"/>
                  <a:gd name="T12" fmla="*/ 5 w 86"/>
                  <a:gd name="T13" fmla="*/ 65 h 112"/>
                  <a:gd name="T14" fmla="*/ 13 w 86"/>
                  <a:gd name="T15" fmla="*/ 54 h 112"/>
                  <a:gd name="T16" fmla="*/ 13 w 86"/>
                  <a:gd name="T17" fmla="*/ 53 h 112"/>
                  <a:gd name="T18" fmla="*/ 17 w 86"/>
                  <a:gd name="T19" fmla="*/ 48 h 112"/>
                  <a:gd name="T20" fmla="*/ 17 w 86"/>
                  <a:gd name="T21" fmla="*/ 41 h 112"/>
                  <a:gd name="T22" fmla="*/ 16 w 86"/>
                  <a:gd name="T23" fmla="*/ 34 h 112"/>
                  <a:gd name="T24" fmla="*/ 11 w 86"/>
                  <a:gd name="T25" fmla="*/ 26 h 112"/>
                  <a:gd name="T26" fmla="*/ 9 w 86"/>
                  <a:gd name="T27" fmla="*/ 21 h 112"/>
                  <a:gd name="T28" fmla="*/ 8 w 86"/>
                  <a:gd name="T29" fmla="*/ 19 h 112"/>
                  <a:gd name="T30" fmla="*/ 9 w 86"/>
                  <a:gd name="T31" fmla="*/ 16 h 112"/>
                  <a:gd name="T32" fmla="*/ 7 w 86"/>
                  <a:gd name="T33" fmla="*/ 15 h 112"/>
                  <a:gd name="T34" fmla="*/ 4 w 86"/>
                  <a:gd name="T35" fmla="*/ 12 h 112"/>
                  <a:gd name="T36" fmla="*/ 3 w 86"/>
                  <a:gd name="T37" fmla="*/ 7 h 112"/>
                  <a:gd name="T38" fmla="*/ 5 w 86"/>
                  <a:gd name="T39" fmla="*/ 3 h 112"/>
                  <a:gd name="T40" fmla="*/ 17 w 86"/>
                  <a:gd name="T41" fmla="*/ 0 h 112"/>
                  <a:gd name="T42" fmla="*/ 25 w 86"/>
                  <a:gd name="T43" fmla="*/ 0 h 112"/>
                  <a:gd name="T44" fmla="*/ 29 w 86"/>
                  <a:gd name="T45" fmla="*/ 0 h 112"/>
                  <a:gd name="T46" fmla="*/ 32 w 86"/>
                  <a:gd name="T47" fmla="*/ 3 h 112"/>
                  <a:gd name="T48" fmla="*/ 45 w 86"/>
                  <a:gd name="T49" fmla="*/ 4 h 112"/>
                  <a:gd name="T50" fmla="*/ 57 w 86"/>
                  <a:gd name="T51" fmla="*/ 13 h 112"/>
                  <a:gd name="T52" fmla="*/ 62 w 86"/>
                  <a:gd name="T53" fmla="*/ 17 h 112"/>
                  <a:gd name="T54" fmla="*/ 69 w 86"/>
                  <a:gd name="T55" fmla="*/ 17 h 112"/>
                  <a:gd name="T56" fmla="*/ 81 w 86"/>
                  <a:gd name="T57" fmla="*/ 20 h 112"/>
                  <a:gd name="T58" fmla="*/ 85 w 86"/>
                  <a:gd name="T59" fmla="*/ 13 h 112"/>
                  <a:gd name="T60" fmla="*/ 95 w 86"/>
                  <a:gd name="T61" fmla="*/ 7 h 112"/>
                  <a:gd name="T62" fmla="*/ 103 w 86"/>
                  <a:gd name="T63" fmla="*/ 11 h 112"/>
                  <a:gd name="T64" fmla="*/ 109 w 86"/>
                  <a:gd name="T65" fmla="*/ 11 h 112"/>
                  <a:gd name="T66" fmla="*/ 114 w 86"/>
                  <a:gd name="T67" fmla="*/ 11 h 112"/>
                  <a:gd name="T68" fmla="*/ 106 w 86"/>
                  <a:gd name="T69" fmla="*/ 22 h 112"/>
                  <a:gd name="T70" fmla="*/ 101 w 86"/>
                  <a:gd name="T71" fmla="*/ 33 h 112"/>
                  <a:gd name="T72" fmla="*/ 101 w 86"/>
                  <a:gd name="T73" fmla="*/ 69 h 112"/>
                  <a:gd name="T74" fmla="*/ 105 w 86"/>
                  <a:gd name="T75" fmla="*/ 93 h 112"/>
                  <a:gd name="T76" fmla="*/ 109 w 86"/>
                  <a:gd name="T77" fmla="*/ 102 h 112"/>
                  <a:gd name="T78" fmla="*/ 101 w 86"/>
                  <a:gd name="T79" fmla="*/ 104 h 112"/>
                  <a:gd name="T80" fmla="*/ 101 w 86"/>
                  <a:gd name="T81" fmla="*/ 107 h 112"/>
                  <a:gd name="T82" fmla="*/ 99 w 86"/>
                  <a:gd name="T83" fmla="*/ 104 h 112"/>
                  <a:gd name="T84" fmla="*/ 99 w 86"/>
                  <a:gd name="T85" fmla="*/ 111 h 112"/>
                  <a:gd name="T86" fmla="*/ 98 w 86"/>
                  <a:gd name="T87" fmla="*/ 112 h 112"/>
                  <a:gd name="T88" fmla="*/ 94 w 86"/>
                  <a:gd name="T89" fmla="*/ 114 h 112"/>
                  <a:gd name="T90" fmla="*/ 90 w 86"/>
                  <a:gd name="T91" fmla="*/ 120 h 112"/>
                  <a:gd name="T92" fmla="*/ 87 w 86"/>
                  <a:gd name="T93" fmla="*/ 127 h 112"/>
                  <a:gd name="T94" fmla="*/ 82 w 86"/>
                  <a:gd name="T95" fmla="*/ 137 h 112"/>
                  <a:gd name="T96" fmla="*/ 78 w 86"/>
                  <a:gd name="T97" fmla="*/ 147 h 112"/>
                  <a:gd name="T98" fmla="*/ 76 w 86"/>
                  <a:gd name="T99" fmla="*/ 148 h 112"/>
                  <a:gd name="T100" fmla="*/ 70 w 86"/>
                  <a:gd name="T101" fmla="*/ 144 h 112"/>
                  <a:gd name="T102" fmla="*/ 54 w 86"/>
                  <a:gd name="T103" fmla="*/ 131 h 112"/>
                  <a:gd name="T104" fmla="*/ 54 w 86"/>
                  <a:gd name="T105" fmla="*/ 127 h 112"/>
                  <a:gd name="T106" fmla="*/ 49 w 86"/>
                  <a:gd name="T107" fmla="*/ 119 h 112"/>
                  <a:gd name="T108" fmla="*/ 4 w 86"/>
                  <a:gd name="T109" fmla="*/ 90 h 11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6" h="112">
                    <a:moveTo>
                      <a:pt x="3" y="68"/>
                    </a:moveTo>
                    <a:cubicBezTo>
                      <a:pt x="5" y="67"/>
                      <a:pt x="0" y="60"/>
                      <a:pt x="7" y="62"/>
                    </a:cubicBezTo>
                    <a:cubicBezTo>
                      <a:pt x="7" y="62"/>
                      <a:pt x="7" y="61"/>
                      <a:pt x="7" y="60"/>
                    </a:cubicBezTo>
                    <a:cubicBezTo>
                      <a:pt x="11" y="59"/>
                      <a:pt x="11" y="59"/>
                      <a:pt x="11" y="59"/>
                    </a:cubicBezTo>
                    <a:cubicBezTo>
                      <a:pt x="8" y="55"/>
                      <a:pt x="7" y="58"/>
                      <a:pt x="6" y="60"/>
                    </a:cubicBezTo>
                    <a:cubicBezTo>
                      <a:pt x="5" y="61"/>
                      <a:pt x="2" y="56"/>
                      <a:pt x="2" y="53"/>
                    </a:cubicBezTo>
                    <a:cubicBezTo>
                      <a:pt x="3" y="51"/>
                      <a:pt x="2" y="50"/>
                      <a:pt x="4" y="49"/>
                    </a:cubicBezTo>
                    <a:cubicBezTo>
                      <a:pt x="6" y="47"/>
                      <a:pt x="7" y="43"/>
                      <a:pt x="10" y="41"/>
                    </a:cubicBezTo>
                    <a:cubicBezTo>
                      <a:pt x="11" y="41"/>
                      <a:pt x="11" y="41"/>
                      <a:pt x="10" y="40"/>
                    </a:cubicBezTo>
                    <a:cubicBezTo>
                      <a:pt x="10" y="38"/>
                      <a:pt x="12" y="37"/>
                      <a:pt x="13" y="36"/>
                    </a:cubicBezTo>
                    <a:cubicBezTo>
                      <a:pt x="13" y="34"/>
                      <a:pt x="13" y="33"/>
                      <a:pt x="13" y="31"/>
                    </a:cubicBezTo>
                    <a:cubicBezTo>
                      <a:pt x="14" y="29"/>
                      <a:pt x="12" y="28"/>
                      <a:pt x="12" y="26"/>
                    </a:cubicBezTo>
                    <a:cubicBezTo>
                      <a:pt x="11" y="23"/>
                      <a:pt x="9" y="22"/>
                      <a:pt x="8" y="20"/>
                    </a:cubicBezTo>
                    <a:cubicBezTo>
                      <a:pt x="8" y="19"/>
                      <a:pt x="7" y="18"/>
                      <a:pt x="7" y="16"/>
                    </a:cubicBezTo>
                    <a:cubicBezTo>
                      <a:pt x="6" y="16"/>
                      <a:pt x="6" y="15"/>
                      <a:pt x="6" y="14"/>
                    </a:cubicBezTo>
                    <a:cubicBezTo>
                      <a:pt x="6" y="14"/>
                      <a:pt x="7" y="13"/>
                      <a:pt x="7" y="12"/>
                    </a:cubicBezTo>
                    <a:cubicBezTo>
                      <a:pt x="7" y="11"/>
                      <a:pt x="6" y="11"/>
                      <a:pt x="5" y="11"/>
                    </a:cubicBezTo>
                    <a:cubicBezTo>
                      <a:pt x="4" y="10"/>
                      <a:pt x="5" y="9"/>
                      <a:pt x="3" y="9"/>
                    </a:cubicBezTo>
                    <a:cubicBezTo>
                      <a:pt x="4" y="8"/>
                      <a:pt x="2" y="6"/>
                      <a:pt x="2" y="5"/>
                    </a:cubicBezTo>
                    <a:cubicBezTo>
                      <a:pt x="2" y="4"/>
                      <a:pt x="4" y="3"/>
                      <a:pt x="4" y="2"/>
                    </a:cubicBezTo>
                    <a:cubicBezTo>
                      <a:pt x="7" y="0"/>
                      <a:pt x="10" y="0"/>
                      <a:pt x="13" y="0"/>
                    </a:cubicBezTo>
                    <a:cubicBezTo>
                      <a:pt x="15" y="0"/>
                      <a:pt x="17" y="0"/>
                      <a:pt x="19" y="0"/>
                    </a:cubicBezTo>
                    <a:cubicBezTo>
                      <a:pt x="20" y="0"/>
                      <a:pt x="21" y="0"/>
                      <a:pt x="22" y="0"/>
                    </a:cubicBezTo>
                    <a:cubicBezTo>
                      <a:pt x="23" y="0"/>
                      <a:pt x="23" y="2"/>
                      <a:pt x="24" y="2"/>
                    </a:cubicBezTo>
                    <a:cubicBezTo>
                      <a:pt x="27" y="3"/>
                      <a:pt x="31" y="2"/>
                      <a:pt x="34" y="3"/>
                    </a:cubicBezTo>
                    <a:cubicBezTo>
                      <a:pt x="37" y="5"/>
                      <a:pt x="40" y="8"/>
                      <a:pt x="43" y="10"/>
                    </a:cubicBezTo>
                    <a:cubicBezTo>
                      <a:pt x="44" y="11"/>
                      <a:pt x="45" y="12"/>
                      <a:pt x="47" y="13"/>
                    </a:cubicBezTo>
                    <a:cubicBezTo>
                      <a:pt x="48" y="13"/>
                      <a:pt x="51" y="12"/>
                      <a:pt x="52" y="13"/>
                    </a:cubicBezTo>
                    <a:cubicBezTo>
                      <a:pt x="55" y="14"/>
                      <a:pt x="59" y="13"/>
                      <a:pt x="61" y="15"/>
                    </a:cubicBezTo>
                    <a:cubicBezTo>
                      <a:pt x="61" y="13"/>
                      <a:pt x="63" y="11"/>
                      <a:pt x="64" y="10"/>
                    </a:cubicBezTo>
                    <a:cubicBezTo>
                      <a:pt x="66" y="7"/>
                      <a:pt x="70" y="6"/>
                      <a:pt x="72" y="5"/>
                    </a:cubicBezTo>
                    <a:cubicBezTo>
                      <a:pt x="75" y="4"/>
                      <a:pt x="76" y="7"/>
                      <a:pt x="78" y="8"/>
                    </a:cubicBezTo>
                    <a:cubicBezTo>
                      <a:pt x="79" y="9"/>
                      <a:pt x="81" y="8"/>
                      <a:pt x="82" y="8"/>
                    </a:cubicBezTo>
                    <a:cubicBezTo>
                      <a:pt x="83" y="8"/>
                      <a:pt x="85" y="9"/>
                      <a:pt x="86" y="8"/>
                    </a:cubicBezTo>
                    <a:cubicBezTo>
                      <a:pt x="84" y="11"/>
                      <a:pt x="82" y="14"/>
                      <a:pt x="80" y="17"/>
                    </a:cubicBezTo>
                    <a:cubicBezTo>
                      <a:pt x="78" y="20"/>
                      <a:pt x="76" y="21"/>
                      <a:pt x="76" y="25"/>
                    </a:cubicBezTo>
                    <a:cubicBezTo>
                      <a:pt x="76" y="34"/>
                      <a:pt x="76" y="43"/>
                      <a:pt x="76" y="52"/>
                    </a:cubicBezTo>
                    <a:cubicBezTo>
                      <a:pt x="76" y="59"/>
                      <a:pt x="75" y="65"/>
                      <a:pt x="79" y="70"/>
                    </a:cubicBezTo>
                    <a:cubicBezTo>
                      <a:pt x="81" y="72"/>
                      <a:pt x="83" y="75"/>
                      <a:pt x="82" y="77"/>
                    </a:cubicBezTo>
                    <a:cubicBezTo>
                      <a:pt x="81" y="78"/>
                      <a:pt x="78" y="81"/>
                      <a:pt x="76" y="79"/>
                    </a:cubicBezTo>
                    <a:cubicBezTo>
                      <a:pt x="76" y="80"/>
                      <a:pt x="76" y="80"/>
                      <a:pt x="76" y="81"/>
                    </a:cubicBezTo>
                    <a:cubicBezTo>
                      <a:pt x="75" y="80"/>
                      <a:pt x="75" y="80"/>
                      <a:pt x="75" y="79"/>
                    </a:cubicBezTo>
                    <a:cubicBezTo>
                      <a:pt x="75" y="81"/>
                      <a:pt x="76" y="83"/>
                      <a:pt x="75" y="84"/>
                    </a:cubicBezTo>
                    <a:cubicBezTo>
                      <a:pt x="75" y="81"/>
                      <a:pt x="74" y="84"/>
                      <a:pt x="74" y="85"/>
                    </a:cubicBezTo>
                    <a:cubicBezTo>
                      <a:pt x="73" y="86"/>
                      <a:pt x="72" y="86"/>
                      <a:pt x="71" y="86"/>
                    </a:cubicBezTo>
                    <a:cubicBezTo>
                      <a:pt x="68" y="87"/>
                      <a:pt x="67" y="89"/>
                      <a:pt x="68" y="91"/>
                    </a:cubicBezTo>
                    <a:cubicBezTo>
                      <a:pt x="68" y="92"/>
                      <a:pt x="66" y="96"/>
                      <a:pt x="66" y="96"/>
                    </a:cubicBezTo>
                    <a:cubicBezTo>
                      <a:pt x="64" y="97"/>
                      <a:pt x="63" y="105"/>
                      <a:pt x="62" y="104"/>
                    </a:cubicBezTo>
                    <a:cubicBezTo>
                      <a:pt x="62" y="107"/>
                      <a:pt x="59" y="109"/>
                      <a:pt x="59" y="111"/>
                    </a:cubicBezTo>
                    <a:cubicBezTo>
                      <a:pt x="58" y="111"/>
                      <a:pt x="58" y="112"/>
                      <a:pt x="57" y="112"/>
                    </a:cubicBezTo>
                    <a:cubicBezTo>
                      <a:pt x="56" y="112"/>
                      <a:pt x="54" y="109"/>
                      <a:pt x="53" y="109"/>
                    </a:cubicBezTo>
                    <a:cubicBezTo>
                      <a:pt x="49" y="106"/>
                      <a:pt x="44" y="102"/>
                      <a:pt x="41" y="99"/>
                    </a:cubicBezTo>
                    <a:cubicBezTo>
                      <a:pt x="41" y="98"/>
                      <a:pt x="39" y="98"/>
                      <a:pt x="41" y="96"/>
                    </a:cubicBezTo>
                    <a:cubicBezTo>
                      <a:pt x="43" y="94"/>
                      <a:pt x="39" y="91"/>
                      <a:pt x="37" y="90"/>
                    </a:cubicBezTo>
                    <a:cubicBezTo>
                      <a:pt x="3" y="68"/>
                      <a:pt x="3" y="68"/>
                      <a:pt x="3" y="6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99" name="Freeform 3732"/>
              <p:cNvSpPr>
                <a:spLocks/>
              </p:cNvSpPr>
              <p:nvPr/>
            </p:nvSpPr>
            <p:spPr bwMode="auto">
              <a:xfrm>
                <a:off x="4340" y="2281"/>
                <a:ext cx="2" cy="1"/>
              </a:xfrm>
              <a:custGeom>
                <a:avLst/>
                <a:gdLst>
                  <a:gd name="T0" fmla="*/ 1 w 2"/>
                  <a:gd name="T1" fmla="*/ 0 h 1"/>
                  <a:gd name="T2" fmla="*/ 0 w 2"/>
                  <a:gd name="T3" fmla="*/ 0 h 1"/>
                  <a:gd name="T4" fmla="*/ 2 w 2"/>
                  <a:gd name="T5" fmla="*/ 1 h 1"/>
                  <a:gd name="T6" fmla="*/ 1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1" y="0"/>
                      <a:pt x="0" y="0"/>
                      <a:pt x="0" y="0"/>
                    </a:cubicBezTo>
                    <a:cubicBezTo>
                      <a:pt x="1" y="1"/>
                      <a:pt x="1" y="1"/>
                      <a:pt x="2"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00" name="Freeform 3733"/>
              <p:cNvSpPr>
                <a:spLocks/>
              </p:cNvSpPr>
              <p:nvPr/>
            </p:nvSpPr>
            <p:spPr bwMode="auto">
              <a:xfrm>
                <a:off x="4366" y="2267"/>
                <a:ext cx="23" cy="55"/>
              </a:xfrm>
              <a:custGeom>
                <a:avLst/>
                <a:gdLst>
                  <a:gd name="T0" fmla="*/ 1 w 17"/>
                  <a:gd name="T1" fmla="*/ 30 h 41"/>
                  <a:gd name="T2" fmla="*/ 1 w 17"/>
                  <a:gd name="T3" fmla="*/ 32 h 41"/>
                  <a:gd name="T4" fmla="*/ 3 w 17"/>
                  <a:gd name="T5" fmla="*/ 36 h 41"/>
                  <a:gd name="T6" fmla="*/ 5 w 17"/>
                  <a:gd name="T7" fmla="*/ 43 h 41"/>
                  <a:gd name="T8" fmla="*/ 12 w 17"/>
                  <a:gd name="T9" fmla="*/ 50 h 41"/>
                  <a:gd name="T10" fmla="*/ 15 w 17"/>
                  <a:gd name="T11" fmla="*/ 54 h 41"/>
                  <a:gd name="T12" fmla="*/ 16 w 17"/>
                  <a:gd name="T13" fmla="*/ 48 h 41"/>
                  <a:gd name="T14" fmla="*/ 18 w 17"/>
                  <a:gd name="T15" fmla="*/ 42 h 41"/>
                  <a:gd name="T16" fmla="*/ 20 w 17"/>
                  <a:gd name="T17" fmla="*/ 23 h 41"/>
                  <a:gd name="T18" fmla="*/ 20 w 17"/>
                  <a:gd name="T19" fmla="*/ 19 h 41"/>
                  <a:gd name="T20" fmla="*/ 22 w 17"/>
                  <a:gd name="T21" fmla="*/ 16 h 41"/>
                  <a:gd name="T22" fmla="*/ 20 w 17"/>
                  <a:gd name="T23" fmla="*/ 8 h 41"/>
                  <a:gd name="T24" fmla="*/ 22 w 17"/>
                  <a:gd name="T25" fmla="*/ 4 h 41"/>
                  <a:gd name="T26" fmla="*/ 15 w 17"/>
                  <a:gd name="T27" fmla="*/ 1 h 41"/>
                  <a:gd name="T28" fmla="*/ 9 w 17"/>
                  <a:gd name="T29" fmla="*/ 5 h 41"/>
                  <a:gd name="T30" fmla="*/ 7 w 17"/>
                  <a:gd name="T31" fmla="*/ 12 h 41"/>
                  <a:gd name="T32" fmla="*/ 4 w 17"/>
                  <a:gd name="T33" fmla="*/ 19 h 41"/>
                  <a:gd name="T34" fmla="*/ 1 w 17"/>
                  <a:gd name="T35" fmla="*/ 30 h 4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7" h="41">
                    <a:moveTo>
                      <a:pt x="1" y="22"/>
                    </a:moveTo>
                    <a:cubicBezTo>
                      <a:pt x="1" y="23"/>
                      <a:pt x="2" y="23"/>
                      <a:pt x="1" y="24"/>
                    </a:cubicBezTo>
                    <a:cubicBezTo>
                      <a:pt x="1" y="25"/>
                      <a:pt x="1" y="26"/>
                      <a:pt x="2" y="27"/>
                    </a:cubicBezTo>
                    <a:cubicBezTo>
                      <a:pt x="3" y="28"/>
                      <a:pt x="3" y="30"/>
                      <a:pt x="4" y="32"/>
                    </a:cubicBezTo>
                    <a:cubicBezTo>
                      <a:pt x="5" y="34"/>
                      <a:pt x="8" y="35"/>
                      <a:pt x="9" y="37"/>
                    </a:cubicBezTo>
                    <a:cubicBezTo>
                      <a:pt x="9" y="37"/>
                      <a:pt x="10" y="41"/>
                      <a:pt x="11" y="40"/>
                    </a:cubicBezTo>
                    <a:cubicBezTo>
                      <a:pt x="13" y="40"/>
                      <a:pt x="12" y="37"/>
                      <a:pt x="12" y="36"/>
                    </a:cubicBezTo>
                    <a:cubicBezTo>
                      <a:pt x="11" y="34"/>
                      <a:pt x="12" y="33"/>
                      <a:pt x="13" y="31"/>
                    </a:cubicBezTo>
                    <a:cubicBezTo>
                      <a:pt x="15" y="28"/>
                      <a:pt x="16" y="21"/>
                      <a:pt x="15" y="17"/>
                    </a:cubicBezTo>
                    <a:cubicBezTo>
                      <a:pt x="15" y="16"/>
                      <a:pt x="15" y="15"/>
                      <a:pt x="15" y="14"/>
                    </a:cubicBezTo>
                    <a:cubicBezTo>
                      <a:pt x="15" y="13"/>
                      <a:pt x="16" y="13"/>
                      <a:pt x="16" y="12"/>
                    </a:cubicBezTo>
                    <a:cubicBezTo>
                      <a:pt x="16" y="10"/>
                      <a:pt x="15" y="8"/>
                      <a:pt x="15" y="6"/>
                    </a:cubicBezTo>
                    <a:cubicBezTo>
                      <a:pt x="15" y="5"/>
                      <a:pt x="17" y="4"/>
                      <a:pt x="16" y="3"/>
                    </a:cubicBezTo>
                    <a:cubicBezTo>
                      <a:pt x="15" y="2"/>
                      <a:pt x="12" y="0"/>
                      <a:pt x="11" y="1"/>
                    </a:cubicBezTo>
                    <a:cubicBezTo>
                      <a:pt x="10" y="2"/>
                      <a:pt x="7" y="2"/>
                      <a:pt x="7" y="4"/>
                    </a:cubicBezTo>
                    <a:cubicBezTo>
                      <a:pt x="6" y="6"/>
                      <a:pt x="6" y="7"/>
                      <a:pt x="5" y="9"/>
                    </a:cubicBezTo>
                    <a:cubicBezTo>
                      <a:pt x="4" y="10"/>
                      <a:pt x="3" y="12"/>
                      <a:pt x="3" y="14"/>
                    </a:cubicBezTo>
                    <a:cubicBezTo>
                      <a:pt x="2" y="16"/>
                      <a:pt x="0" y="19"/>
                      <a:pt x="1" y="22"/>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01" name="Freeform 3734"/>
              <p:cNvSpPr>
                <a:spLocks/>
              </p:cNvSpPr>
              <p:nvPr/>
            </p:nvSpPr>
            <p:spPr bwMode="auto">
              <a:xfrm>
                <a:off x="3200" y="2139"/>
                <a:ext cx="56" cy="68"/>
              </a:xfrm>
              <a:custGeom>
                <a:avLst/>
                <a:gdLst>
                  <a:gd name="T0" fmla="*/ 0 w 42"/>
                  <a:gd name="T1" fmla="*/ 65 h 51"/>
                  <a:gd name="T2" fmla="*/ 1 w 42"/>
                  <a:gd name="T3" fmla="*/ 52 h 51"/>
                  <a:gd name="T4" fmla="*/ 5 w 42"/>
                  <a:gd name="T5" fmla="*/ 37 h 51"/>
                  <a:gd name="T6" fmla="*/ 5 w 42"/>
                  <a:gd name="T7" fmla="*/ 32 h 51"/>
                  <a:gd name="T8" fmla="*/ 5 w 42"/>
                  <a:gd name="T9" fmla="*/ 25 h 51"/>
                  <a:gd name="T10" fmla="*/ 5 w 42"/>
                  <a:gd name="T11" fmla="*/ 13 h 51"/>
                  <a:gd name="T12" fmla="*/ 11 w 42"/>
                  <a:gd name="T13" fmla="*/ 12 h 51"/>
                  <a:gd name="T14" fmla="*/ 21 w 42"/>
                  <a:gd name="T15" fmla="*/ 17 h 51"/>
                  <a:gd name="T16" fmla="*/ 33 w 42"/>
                  <a:gd name="T17" fmla="*/ 9 h 51"/>
                  <a:gd name="T18" fmla="*/ 47 w 42"/>
                  <a:gd name="T19" fmla="*/ 0 h 51"/>
                  <a:gd name="T20" fmla="*/ 52 w 42"/>
                  <a:gd name="T21" fmla="*/ 15 h 51"/>
                  <a:gd name="T22" fmla="*/ 53 w 42"/>
                  <a:gd name="T23" fmla="*/ 17 h 51"/>
                  <a:gd name="T24" fmla="*/ 53 w 42"/>
                  <a:gd name="T25" fmla="*/ 20 h 51"/>
                  <a:gd name="T26" fmla="*/ 27 w 42"/>
                  <a:gd name="T27" fmla="*/ 31 h 51"/>
                  <a:gd name="T28" fmla="*/ 41 w 42"/>
                  <a:gd name="T29" fmla="*/ 47 h 51"/>
                  <a:gd name="T30" fmla="*/ 36 w 42"/>
                  <a:gd name="T31" fmla="*/ 48 h 51"/>
                  <a:gd name="T32" fmla="*/ 35 w 42"/>
                  <a:gd name="T33" fmla="*/ 55 h 51"/>
                  <a:gd name="T34" fmla="*/ 25 w 42"/>
                  <a:gd name="T35" fmla="*/ 57 h 51"/>
                  <a:gd name="T36" fmla="*/ 17 w 42"/>
                  <a:gd name="T37" fmla="*/ 67 h 51"/>
                  <a:gd name="T38" fmla="*/ 0 w 42"/>
                  <a:gd name="T39" fmla="*/ 65 h 5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2" h="51">
                    <a:moveTo>
                      <a:pt x="0" y="49"/>
                    </a:moveTo>
                    <a:cubicBezTo>
                      <a:pt x="0" y="45"/>
                      <a:pt x="1" y="42"/>
                      <a:pt x="1" y="39"/>
                    </a:cubicBezTo>
                    <a:cubicBezTo>
                      <a:pt x="2" y="35"/>
                      <a:pt x="3" y="32"/>
                      <a:pt x="4" y="28"/>
                    </a:cubicBezTo>
                    <a:cubicBezTo>
                      <a:pt x="4" y="27"/>
                      <a:pt x="3" y="25"/>
                      <a:pt x="4" y="24"/>
                    </a:cubicBezTo>
                    <a:cubicBezTo>
                      <a:pt x="4" y="22"/>
                      <a:pt x="4" y="21"/>
                      <a:pt x="4" y="19"/>
                    </a:cubicBezTo>
                    <a:cubicBezTo>
                      <a:pt x="4" y="16"/>
                      <a:pt x="4" y="13"/>
                      <a:pt x="4" y="10"/>
                    </a:cubicBezTo>
                    <a:cubicBezTo>
                      <a:pt x="4" y="7"/>
                      <a:pt x="7" y="8"/>
                      <a:pt x="8" y="9"/>
                    </a:cubicBezTo>
                    <a:cubicBezTo>
                      <a:pt x="11" y="11"/>
                      <a:pt x="13" y="13"/>
                      <a:pt x="16" y="13"/>
                    </a:cubicBezTo>
                    <a:cubicBezTo>
                      <a:pt x="19" y="12"/>
                      <a:pt x="22" y="9"/>
                      <a:pt x="25" y="7"/>
                    </a:cubicBezTo>
                    <a:cubicBezTo>
                      <a:pt x="28" y="5"/>
                      <a:pt x="32" y="2"/>
                      <a:pt x="35" y="0"/>
                    </a:cubicBezTo>
                    <a:cubicBezTo>
                      <a:pt x="37" y="4"/>
                      <a:pt x="38" y="7"/>
                      <a:pt x="39" y="11"/>
                    </a:cubicBezTo>
                    <a:cubicBezTo>
                      <a:pt x="38" y="11"/>
                      <a:pt x="39" y="13"/>
                      <a:pt x="40" y="13"/>
                    </a:cubicBezTo>
                    <a:cubicBezTo>
                      <a:pt x="41" y="13"/>
                      <a:pt x="42" y="13"/>
                      <a:pt x="40" y="15"/>
                    </a:cubicBezTo>
                    <a:cubicBezTo>
                      <a:pt x="34" y="19"/>
                      <a:pt x="28" y="21"/>
                      <a:pt x="20" y="23"/>
                    </a:cubicBezTo>
                    <a:cubicBezTo>
                      <a:pt x="31" y="35"/>
                      <a:pt x="31" y="35"/>
                      <a:pt x="31" y="35"/>
                    </a:cubicBezTo>
                    <a:cubicBezTo>
                      <a:pt x="30" y="36"/>
                      <a:pt x="28" y="35"/>
                      <a:pt x="27" y="36"/>
                    </a:cubicBezTo>
                    <a:cubicBezTo>
                      <a:pt x="26" y="37"/>
                      <a:pt x="27" y="40"/>
                      <a:pt x="26" y="41"/>
                    </a:cubicBezTo>
                    <a:cubicBezTo>
                      <a:pt x="25" y="42"/>
                      <a:pt x="21" y="41"/>
                      <a:pt x="19" y="43"/>
                    </a:cubicBezTo>
                    <a:cubicBezTo>
                      <a:pt x="17" y="45"/>
                      <a:pt x="16" y="49"/>
                      <a:pt x="13" y="50"/>
                    </a:cubicBezTo>
                    <a:cubicBezTo>
                      <a:pt x="10" y="51"/>
                      <a:pt x="3" y="49"/>
                      <a:pt x="0" y="4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02" name="Freeform 3735"/>
              <p:cNvSpPr>
                <a:spLocks/>
              </p:cNvSpPr>
              <p:nvPr/>
            </p:nvSpPr>
            <p:spPr bwMode="auto">
              <a:xfrm>
                <a:off x="1256" y="2271"/>
                <a:ext cx="2" cy="4"/>
              </a:xfrm>
              <a:custGeom>
                <a:avLst/>
                <a:gdLst>
                  <a:gd name="T0" fmla="*/ 1 w 2"/>
                  <a:gd name="T1" fmla="*/ 1 h 3"/>
                  <a:gd name="T2" fmla="*/ 2 w 2"/>
                  <a:gd name="T3" fmla="*/ 4 h 3"/>
                  <a:gd name="T4" fmla="*/ 0 w 2"/>
                  <a:gd name="T5" fmla="*/ 0 h 3"/>
                  <a:gd name="T6" fmla="*/ 1 w 2"/>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3">
                    <a:moveTo>
                      <a:pt x="1" y="1"/>
                    </a:moveTo>
                    <a:cubicBezTo>
                      <a:pt x="1" y="2"/>
                      <a:pt x="1" y="2"/>
                      <a:pt x="2" y="3"/>
                    </a:cubicBezTo>
                    <a:cubicBezTo>
                      <a:pt x="2" y="2"/>
                      <a:pt x="1" y="1"/>
                      <a:pt x="0" y="0"/>
                    </a:cubicBezTo>
                    <a:cubicBezTo>
                      <a:pt x="0" y="0"/>
                      <a:pt x="0"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03" name="Freeform 3737"/>
              <p:cNvSpPr>
                <a:spLocks/>
              </p:cNvSpPr>
              <p:nvPr/>
            </p:nvSpPr>
            <p:spPr bwMode="auto">
              <a:xfrm>
                <a:off x="1173" y="2218"/>
                <a:ext cx="4" cy="6"/>
              </a:xfrm>
              <a:custGeom>
                <a:avLst/>
                <a:gdLst>
                  <a:gd name="T0" fmla="*/ 4 w 3"/>
                  <a:gd name="T1" fmla="*/ 0 h 4"/>
                  <a:gd name="T2" fmla="*/ 3 w 3"/>
                  <a:gd name="T3" fmla="*/ 6 h 4"/>
                  <a:gd name="T4" fmla="*/ 4 w 3"/>
                  <a:gd name="T5" fmla="*/ 0 h 4"/>
                  <a:gd name="T6" fmla="*/ 0 60000 65536"/>
                  <a:gd name="T7" fmla="*/ 0 60000 65536"/>
                  <a:gd name="T8" fmla="*/ 0 60000 65536"/>
                </a:gdLst>
                <a:ahLst/>
                <a:cxnLst>
                  <a:cxn ang="T6">
                    <a:pos x="T0" y="T1"/>
                  </a:cxn>
                  <a:cxn ang="T7">
                    <a:pos x="T2" y="T3"/>
                  </a:cxn>
                  <a:cxn ang="T8">
                    <a:pos x="T4" y="T5"/>
                  </a:cxn>
                </a:cxnLst>
                <a:rect l="0" t="0" r="r" b="b"/>
                <a:pathLst>
                  <a:path w="3" h="4">
                    <a:moveTo>
                      <a:pt x="3" y="0"/>
                    </a:moveTo>
                    <a:cubicBezTo>
                      <a:pt x="2" y="1"/>
                      <a:pt x="0" y="4"/>
                      <a:pt x="2" y="4"/>
                    </a:cubicBezTo>
                    <a:cubicBezTo>
                      <a:pt x="2" y="3"/>
                      <a:pt x="3" y="2"/>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04" name="Freeform 3738"/>
              <p:cNvSpPr>
                <a:spLocks/>
              </p:cNvSpPr>
              <p:nvPr/>
            </p:nvSpPr>
            <p:spPr bwMode="auto">
              <a:xfrm>
                <a:off x="1200" y="2269"/>
                <a:ext cx="4" cy="10"/>
              </a:xfrm>
              <a:custGeom>
                <a:avLst/>
                <a:gdLst>
                  <a:gd name="T0" fmla="*/ 0 w 3"/>
                  <a:gd name="T1" fmla="*/ 6 h 8"/>
                  <a:gd name="T2" fmla="*/ 1 w 3"/>
                  <a:gd name="T3" fmla="*/ 8 h 8"/>
                  <a:gd name="T4" fmla="*/ 3 w 3"/>
                  <a:gd name="T5" fmla="*/ 10 h 8"/>
                  <a:gd name="T6" fmla="*/ 4 w 3"/>
                  <a:gd name="T7" fmla="*/ 0 h 8"/>
                  <a:gd name="T8" fmla="*/ 0 w 3"/>
                  <a:gd name="T9" fmla="*/ 6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0" y="5"/>
                    </a:moveTo>
                    <a:cubicBezTo>
                      <a:pt x="0" y="6"/>
                      <a:pt x="1" y="6"/>
                      <a:pt x="1" y="6"/>
                    </a:cubicBezTo>
                    <a:cubicBezTo>
                      <a:pt x="1" y="7"/>
                      <a:pt x="1" y="7"/>
                      <a:pt x="2" y="8"/>
                    </a:cubicBezTo>
                    <a:cubicBezTo>
                      <a:pt x="0" y="6"/>
                      <a:pt x="3" y="2"/>
                      <a:pt x="3" y="0"/>
                    </a:cubicBezTo>
                    <a:cubicBezTo>
                      <a:pt x="3" y="2"/>
                      <a:pt x="1" y="3"/>
                      <a:pt x="0"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05" name="Freeform 3739"/>
              <p:cNvSpPr>
                <a:spLocks/>
              </p:cNvSpPr>
              <p:nvPr/>
            </p:nvSpPr>
            <p:spPr bwMode="auto">
              <a:xfrm>
                <a:off x="1202" y="2200"/>
                <a:ext cx="5" cy="9"/>
              </a:xfrm>
              <a:custGeom>
                <a:avLst/>
                <a:gdLst>
                  <a:gd name="T0" fmla="*/ 5 w 4"/>
                  <a:gd name="T1" fmla="*/ 9 h 7"/>
                  <a:gd name="T2" fmla="*/ 3 w 4"/>
                  <a:gd name="T3" fmla="*/ 0 h 7"/>
                  <a:gd name="T4" fmla="*/ 5 w 4"/>
                  <a:gd name="T5" fmla="*/ 9 h 7"/>
                  <a:gd name="T6" fmla="*/ 0 60000 65536"/>
                  <a:gd name="T7" fmla="*/ 0 60000 65536"/>
                  <a:gd name="T8" fmla="*/ 0 60000 65536"/>
                </a:gdLst>
                <a:ahLst/>
                <a:cxnLst>
                  <a:cxn ang="T6">
                    <a:pos x="T0" y="T1"/>
                  </a:cxn>
                  <a:cxn ang="T7">
                    <a:pos x="T2" y="T3"/>
                  </a:cxn>
                  <a:cxn ang="T8">
                    <a:pos x="T4" y="T5"/>
                  </a:cxn>
                </a:cxnLst>
                <a:rect l="0" t="0" r="r" b="b"/>
                <a:pathLst>
                  <a:path w="4" h="7">
                    <a:moveTo>
                      <a:pt x="4" y="7"/>
                    </a:moveTo>
                    <a:cubicBezTo>
                      <a:pt x="4" y="5"/>
                      <a:pt x="4" y="0"/>
                      <a:pt x="2" y="0"/>
                    </a:cubicBezTo>
                    <a:cubicBezTo>
                      <a:pt x="0" y="0"/>
                      <a:pt x="4" y="6"/>
                      <a:pt x="4" y="7"/>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06" name="Freeform 3740"/>
              <p:cNvSpPr>
                <a:spLocks/>
              </p:cNvSpPr>
              <p:nvPr/>
            </p:nvSpPr>
            <p:spPr bwMode="auto">
              <a:xfrm>
                <a:off x="1203" y="2279"/>
                <a:ext cx="4" cy="3"/>
              </a:xfrm>
              <a:custGeom>
                <a:avLst/>
                <a:gdLst>
                  <a:gd name="T0" fmla="*/ 0 w 3"/>
                  <a:gd name="T1" fmla="*/ 0 h 2"/>
                  <a:gd name="T2" fmla="*/ 4 w 3"/>
                  <a:gd name="T3" fmla="*/ 3 h 2"/>
                  <a:gd name="T4" fmla="*/ 0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0" y="0"/>
                    </a:moveTo>
                    <a:cubicBezTo>
                      <a:pt x="1" y="1"/>
                      <a:pt x="2" y="2"/>
                      <a:pt x="3" y="2"/>
                    </a:cubicBezTo>
                    <a:cubicBezTo>
                      <a:pt x="3" y="1"/>
                      <a:pt x="2"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07" name="Freeform 3741"/>
              <p:cNvSpPr>
                <a:spLocks/>
              </p:cNvSpPr>
              <p:nvPr/>
            </p:nvSpPr>
            <p:spPr bwMode="auto">
              <a:xfrm>
                <a:off x="1215" y="2205"/>
                <a:ext cx="5" cy="8"/>
              </a:xfrm>
              <a:custGeom>
                <a:avLst/>
                <a:gdLst>
                  <a:gd name="T0" fmla="*/ 3 w 4"/>
                  <a:gd name="T1" fmla="*/ 8 h 6"/>
                  <a:gd name="T2" fmla="*/ 5 w 4"/>
                  <a:gd name="T3" fmla="*/ 0 h 6"/>
                  <a:gd name="T4" fmla="*/ 0 w 4"/>
                  <a:gd name="T5" fmla="*/ 7 h 6"/>
                  <a:gd name="T6" fmla="*/ 3 w 4"/>
                  <a:gd name="T7" fmla="*/ 8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6">
                    <a:moveTo>
                      <a:pt x="2" y="6"/>
                    </a:moveTo>
                    <a:cubicBezTo>
                      <a:pt x="3" y="4"/>
                      <a:pt x="3" y="2"/>
                      <a:pt x="4" y="0"/>
                    </a:cubicBezTo>
                    <a:cubicBezTo>
                      <a:pt x="1" y="0"/>
                      <a:pt x="1" y="3"/>
                      <a:pt x="0" y="5"/>
                    </a:cubicBezTo>
                    <a:cubicBezTo>
                      <a:pt x="0" y="5"/>
                      <a:pt x="1" y="5"/>
                      <a:pt x="2"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08" name="Freeform 3742"/>
              <p:cNvSpPr>
                <a:spLocks/>
              </p:cNvSpPr>
              <p:nvPr/>
            </p:nvSpPr>
            <p:spPr bwMode="auto">
              <a:xfrm>
                <a:off x="1219" y="2255"/>
                <a:ext cx="2" cy="4"/>
              </a:xfrm>
              <a:custGeom>
                <a:avLst/>
                <a:gdLst>
                  <a:gd name="T0" fmla="*/ 2 w 2"/>
                  <a:gd name="T1" fmla="*/ 0 h 3"/>
                  <a:gd name="T2" fmla="*/ 0 w 2"/>
                  <a:gd name="T3" fmla="*/ 4 h 3"/>
                  <a:gd name="T4" fmla="*/ 2 w 2"/>
                  <a:gd name="T5" fmla="*/ 0 h 3"/>
                  <a:gd name="T6" fmla="*/ 0 60000 65536"/>
                  <a:gd name="T7" fmla="*/ 0 60000 65536"/>
                  <a:gd name="T8" fmla="*/ 0 60000 65536"/>
                </a:gdLst>
                <a:ahLst/>
                <a:cxnLst>
                  <a:cxn ang="T6">
                    <a:pos x="T0" y="T1"/>
                  </a:cxn>
                  <a:cxn ang="T7">
                    <a:pos x="T2" y="T3"/>
                  </a:cxn>
                  <a:cxn ang="T8">
                    <a:pos x="T4" y="T5"/>
                  </a:cxn>
                </a:cxnLst>
                <a:rect l="0" t="0" r="r" b="b"/>
                <a:pathLst>
                  <a:path w="2" h="3">
                    <a:moveTo>
                      <a:pt x="2" y="0"/>
                    </a:moveTo>
                    <a:cubicBezTo>
                      <a:pt x="1" y="0"/>
                      <a:pt x="0" y="1"/>
                      <a:pt x="0" y="3"/>
                    </a:cubicBezTo>
                    <a:cubicBezTo>
                      <a:pt x="1" y="2"/>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09" name="Freeform 3743"/>
              <p:cNvSpPr>
                <a:spLocks/>
              </p:cNvSpPr>
              <p:nvPr/>
            </p:nvSpPr>
            <p:spPr bwMode="auto">
              <a:xfrm>
                <a:off x="1223" y="2270"/>
                <a:ext cx="2" cy="4"/>
              </a:xfrm>
              <a:custGeom>
                <a:avLst/>
                <a:gdLst>
                  <a:gd name="T0" fmla="*/ 0 w 2"/>
                  <a:gd name="T1" fmla="*/ 0 h 3"/>
                  <a:gd name="T2" fmla="*/ 1 w 2"/>
                  <a:gd name="T3" fmla="*/ 4 h 3"/>
                  <a:gd name="T4" fmla="*/ 0 w 2"/>
                  <a:gd name="T5" fmla="*/ 0 h 3"/>
                  <a:gd name="T6" fmla="*/ 0 60000 65536"/>
                  <a:gd name="T7" fmla="*/ 0 60000 65536"/>
                  <a:gd name="T8" fmla="*/ 0 60000 65536"/>
                </a:gdLst>
                <a:ahLst/>
                <a:cxnLst>
                  <a:cxn ang="T6">
                    <a:pos x="T0" y="T1"/>
                  </a:cxn>
                  <a:cxn ang="T7">
                    <a:pos x="T2" y="T3"/>
                  </a:cxn>
                  <a:cxn ang="T8">
                    <a:pos x="T4" y="T5"/>
                  </a:cxn>
                </a:cxnLst>
                <a:rect l="0" t="0" r="r" b="b"/>
                <a:pathLst>
                  <a:path w="2" h="3">
                    <a:moveTo>
                      <a:pt x="0" y="0"/>
                    </a:moveTo>
                    <a:cubicBezTo>
                      <a:pt x="0" y="1"/>
                      <a:pt x="0" y="3"/>
                      <a:pt x="1" y="3"/>
                    </a:cubicBezTo>
                    <a:cubicBezTo>
                      <a:pt x="2" y="2"/>
                      <a:pt x="1"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10" name="Freeform 3744"/>
              <p:cNvSpPr>
                <a:spLocks/>
              </p:cNvSpPr>
              <p:nvPr/>
            </p:nvSpPr>
            <p:spPr bwMode="auto">
              <a:xfrm>
                <a:off x="1231" y="2283"/>
                <a:ext cx="1" cy="3"/>
              </a:xfrm>
              <a:custGeom>
                <a:avLst/>
                <a:gdLst>
                  <a:gd name="T0" fmla="*/ 1 w 1"/>
                  <a:gd name="T1" fmla="*/ 3 h 2"/>
                  <a:gd name="T2" fmla="*/ 0 w 1"/>
                  <a:gd name="T3" fmla="*/ 0 h 2"/>
                  <a:gd name="T4" fmla="*/ 1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2"/>
                      <a:pt x="1" y="1"/>
                      <a:pt x="0" y="0"/>
                    </a:cubicBezTo>
                    <a:cubicBezTo>
                      <a:pt x="0" y="1"/>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11" name="Freeform 3745"/>
              <p:cNvSpPr>
                <a:spLocks/>
              </p:cNvSpPr>
              <p:nvPr/>
            </p:nvSpPr>
            <p:spPr bwMode="auto">
              <a:xfrm>
                <a:off x="1257" y="2271"/>
                <a:ext cx="1" cy="3"/>
              </a:xfrm>
              <a:custGeom>
                <a:avLst/>
                <a:gdLst>
                  <a:gd name="T0" fmla="*/ 1 w 1"/>
                  <a:gd name="T1" fmla="*/ 0 h 2"/>
                  <a:gd name="T2" fmla="*/ 1 w 1"/>
                  <a:gd name="T3" fmla="*/ 3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1"/>
                      <a:pt x="0" y="2"/>
                      <a:pt x="1" y="2"/>
                    </a:cubicBezTo>
                    <a:cubicBezTo>
                      <a:pt x="1"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12" name="Freeform 3746"/>
              <p:cNvSpPr>
                <a:spLocks/>
              </p:cNvSpPr>
              <p:nvPr/>
            </p:nvSpPr>
            <p:spPr bwMode="auto">
              <a:xfrm>
                <a:off x="1268" y="2325"/>
                <a:ext cx="1" cy="2"/>
              </a:xfrm>
              <a:custGeom>
                <a:avLst/>
                <a:gdLst>
                  <a:gd name="T0" fmla="*/ 0 w 1"/>
                  <a:gd name="T1" fmla="*/ 0 h 1"/>
                  <a:gd name="T2" fmla="*/ 1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0"/>
                      <a:pt x="0" y="1"/>
                      <a:pt x="1" y="1"/>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13" name="Freeform 3747"/>
              <p:cNvSpPr>
                <a:spLocks/>
              </p:cNvSpPr>
              <p:nvPr/>
            </p:nvSpPr>
            <p:spPr bwMode="auto">
              <a:xfrm>
                <a:off x="1173" y="2150"/>
                <a:ext cx="366" cy="288"/>
              </a:xfrm>
              <a:custGeom>
                <a:avLst/>
                <a:gdLst>
                  <a:gd name="T0" fmla="*/ 74 w 278"/>
                  <a:gd name="T1" fmla="*/ 22 h 218"/>
                  <a:gd name="T2" fmla="*/ 140 w 278"/>
                  <a:gd name="T3" fmla="*/ 18 h 218"/>
                  <a:gd name="T4" fmla="*/ 153 w 278"/>
                  <a:gd name="T5" fmla="*/ 44 h 218"/>
                  <a:gd name="T6" fmla="*/ 178 w 278"/>
                  <a:gd name="T7" fmla="*/ 48 h 218"/>
                  <a:gd name="T8" fmla="*/ 203 w 278"/>
                  <a:gd name="T9" fmla="*/ 58 h 218"/>
                  <a:gd name="T10" fmla="*/ 211 w 278"/>
                  <a:gd name="T11" fmla="*/ 82 h 218"/>
                  <a:gd name="T12" fmla="*/ 221 w 278"/>
                  <a:gd name="T13" fmla="*/ 104 h 218"/>
                  <a:gd name="T14" fmla="*/ 222 w 278"/>
                  <a:gd name="T15" fmla="*/ 141 h 218"/>
                  <a:gd name="T16" fmla="*/ 226 w 278"/>
                  <a:gd name="T17" fmla="*/ 119 h 218"/>
                  <a:gd name="T18" fmla="*/ 224 w 278"/>
                  <a:gd name="T19" fmla="*/ 133 h 218"/>
                  <a:gd name="T20" fmla="*/ 217 w 278"/>
                  <a:gd name="T21" fmla="*/ 164 h 218"/>
                  <a:gd name="T22" fmla="*/ 217 w 278"/>
                  <a:gd name="T23" fmla="*/ 169 h 218"/>
                  <a:gd name="T24" fmla="*/ 230 w 278"/>
                  <a:gd name="T25" fmla="*/ 210 h 218"/>
                  <a:gd name="T26" fmla="*/ 233 w 278"/>
                  <a:gd name="T27" fmla="*/ 225 h 218"/>
                  <a:gd name="T28" fmla="*/ 250 w 278"/>
                  <a:gd name="T29" fmla="*/ 229 h 218"/>
                  <a:gd name="T30" fmla="*/ 278 w 278"/>
                  <a:gd name="T31" fmla="*/ 226 h 218"/>
                  <a:gd name="T32" fmla="*/ 294 w 278"/>
                  <a:gd name="T33" fmla="*/ 227 h 218"/>
                  <a:gd name="T34" fmla="*/ 295 w 278"/>
                  <a:gd name="T35" fmla="*/ 221 h 218"/>
                  <a:gd name="T36" fmla="*/ 312 w 278"/>
                  <a:gd name="T37" fmla="*/ 198 h 218"/>
                  <a:gd name="T38" fmla="*/ 341 w 278"/>
                  <a:gd name="T39" fmla="*/ 178 h 218"/>
                  <a:gd name="T40" fmla="*/ 363 w 278"/>
                  <a:gd name="T41" fmla="*/ 177 h 218"/>
                  <a:gd name="T42" fmla="*/ 353 w 278"/>
                  <a:gd name="T43" fmla="*/ 203 h 218"/>
                  <a:gd name="T44" fmla="*/ 348 w 278"/>
                  <a:gd name="T45" fmla="*/ 221 h 218"/>
                  <a:gd name="T46" fmla="*/ 336 w 278"/>
                  <a:gd name="T47" fmla="*/ 226 h 218"/>
                  <a:gd name="T48" fmla="*/ 304 w 278"/>
                  <a:gd name="T49" fmla="*/ 236 h 218"/>
                  <a:gd name="T50" fmla="*/ 299 w 278"/>
                  <a:gd name="T51" fmla="*/ 252 h 218"/>
                  <a:gd name="T52" fmla="*/ 279 w 278"/>
                  <a:gd name="T53" fmla="*/ 279 h 218"/>
                  <a:gd name="T54" fmla="*/ 266 w 278"/>
                  <a:gd name="T55" fmla="*/ 276 h 218"/>
                  <a:gd name="T56" fmla="*/ 245 w 278"/>
                  <a:gd name="T57" fmla="*/ 262 h 218"/>
                  <a:gd name="T58" fmla="*/ 244 w 278"/>
                  <a:gd name="T59" fmla="*/ 262 h 218"/>
                  <a:gd name="T60" fmla="*/ 204 w 278"/>
                  <a:gd name="T61" fmla="*/ 266 h 218"/>
                  <a:gd name="T62" fmla="*/ 183 w 278"/>
                  <a:gd name="T63" fmla="*/ 255 h 218"/>
                  <a:gd name="T64" fmla="*/ 150 w 278"/>
                  <a:gd name="T65" fmla="*/ 235 h 218"/>
                  <a:gd name="T66" fmla="*/ 126 w 278"/>
                  <a:gd name="T67" fmla="*/ 222 h 218"/>
                  <a:gd name="T68" fmla="*/ 107 w 278"/>
                  <a:gd name="T69" fmla="*/ 203 h 218"/>
                  <a:gd name="T70" fmla="*/ 113 w 278"/>
                  <a:gd name="T71" fmla="*/ 178 h 218"/>
                  <a:gd name="T72" fmla="*/ 88 w 278"/>
                  <a:gd name="T73" fmla="*/ 131 h 218"/>
                  <a:gd name="T74" fmla="*/ 82 w 278"/>
                  <a:gd name="T75" fmla="*/ 119 h 218"/>
                  <a:gd name="T76" fmla="*/ 75 w 278"/>
                  <a:gd name="T77" fmla="*/ 115 h 218"/>
                  <a:gd name="T78" fmla="*/ 71 w 278"/>
                  <a:gd name="T79" fmla="*/ 112 h 218"/>
                  <a:gd name="T80" fmla="*/ 75 w 278"/>
                  <a:gd name="T81" fmla="*/ 102 h 218"/>
                  <a:gd name="T82" fmla="*/ 62 w 278"/>
                  <a:gd name="T83" fmla="*/ 86 h 218"/>
                  <a:gd name="T84" fmla="*/ 55 w 278"/>
                  <a:gd name="T85" fmla="*/ 74 h 218"/>
                  <a:gd name="T86" fmla="*/ 47 w 278"/>
                  <a:gd name="T87" fmla="*/ 54 h 218"/>
                  <a:gd name="T88" fmla="*/ 46 w 278"/>
                  <a:gd name="T89" fmla="*/ 25 h 218"/>
                  <a:gd name="T90" fmla="*/ 32 w 278"/>
                  <a:gd name="T91" fmla="*/ 17 h 218"/>
                  <a:gd name="T92" fmla="*/ 22 w 278"/>
                  <a:gd name="T93" fmla="*/ 30 h 218"/>
                  <a:gd name="T94" fmla="*/ 33 w 278"/>
                  <a:gd name="T95" fmla="*/ 65 h 218"/>
                  <a:gd name="T96" fmla="*/ 42 w 278"/>
                  <a:gd name="T97" fmla="*/ 90 h 218"/>
                  <a:gd name="T98" fmla="*/ 47 w 278"/>
                  <a:gd name="T99" fmla="*/ 122 h 218"/>
                  <a:gd name="T100" fmla="*/ 54 w 278"/>
                  <a:gd name="T101" fmla="*/ 133 h 218"/>
                  <a:gd name="T102" fmla="*/ 53 w 278"/>
                  <a:gd name="T103" fmla="*/ 156 h 218"/>
                  <a:gd name="T104" fmla="*/ 36 w 278"/>
                  <a:gd name="T105" fmla="*/ 131 h 218"/>
                  <a:gd name="T106" fmla="*/ 26 w 278"/>
                  <a:gd name="T107" fmla="*/ 99 h 218"/>
                  <a:gd name="T108" fmla="*/ 18 w 278"/>
                  <a:gd name="T109" fmla="*/ 95 h 218"/>
                  <a:gd name="T110" fmla="*/ 9 w 278"/>
                  <a:gd name="T111" fmla="*/ 89 h 218"/>
                  <a:gd name="T112" fmla="*/ 17 w 278"/>
                  <a:gd name="T113" fmla="*/ 83 h 218"/>
                  <a:gd name="T114" fmla="*/ 14 w 278"/>
                  <a:gd name="T115" fmla="*/ 77 h 218"/>
                  <a:gd name="T116" fmla="*/ 5 w 278"/>
                  <a:gd name="T117" fmla="*/ 40 h 218"/>
                  <a:gd name="T118" fmla="*/ 3 w 278"/>
                  <a:gd name="T119" fmla="*/ 25 h 218"/>
                  <a:gd name="T120" fmla="*/ 1 w 278"/>
                  <a:gd name="T121" fmla="*/ 11 h 21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78" h="218">
                    <a:moveTo>
                      <a:pt x="0" y="2"/>
                    </a:moveTo>
                    <a:cubicBezTo>
                      <a:pt x="9" y="2"/>
                      <a:pt x="17" y="1"/>
                      <a:pt x="25" y="0"/>
                    </a:cubicBezTo>
                    <a:cubicBezTo>
                      <a:pt x="25" y="1"/>
                      <a:pt x="24" y="2"/>
                      <a:pt x="24" y="3"/>
                    </a:cubicBezTo>
                    <a:cubicBezTo>
                      <a:pt x="56" y="17"/>
                      <a:pt x="56" y="17"/>
                      <a:pt x="56" y="17"/>
                    </a:cubicBezTo>
                    <a:cubicBezTo>
                      <a:pt x="84" y="17"/>
                      <a:pt x="84" y="17"/>
                      <a:pt x="84" y="17"/>
                    </a:cubicBezTo>
                    <a:cubicBezTo>
                      <a:pt x="84" y="11"/>
                      <a:pt x="84" y="11"/>
                      <a:pt x="84" y="11"/>
                    </a:cubicBezTo>
                    <a:cubicBezTo>
                      <a:pt x="102" y="11"/>
                      <a:pt x="102" y="11"/>
                      <a:pt x="102" y="11"/>
                    </a:cubicBezTo>
                    <a:cubicBezTo>
                      <a:pt x="105" y="11"/>
                      <a:pt x="105" y="12"/>
                      <a:pt x="106" y="14"/>
                    </a:cubicBezTo>
                    <a:cubicBezTo>
                      <a:pt x="106" y="16"/>
                      <a:pt x="108" y="16"/>
                      <a:pt x="109" y="18"/>
                    </a:cubicBezTo>
                    <a:cubicBezTo>
                      <a:pt x="110" y="19"/>
                      <a:pt x="111" y="22"/>
                      <a:pt x="112" y="23"/>
                    </a:cubicBezTo>
                    <a:cubicBezTo>
                      <a:pt x="114" y="24"/>
                      <a:pt x="115" y="24"/>
                      <a:pt x="116" y="26"/>
                    </a:cubicBezTo>
                    <a:cubicBezTo>
                      <a:pt x="116" y="28"/>
                      <a:pt x="116" y="30"/>
                      <a:pt x="116" y="33"/>
                    </a:cubicBezTo>
                    <a:cubicBezTo>
                      <a:pt x="115" y="38"/>
                      <a:pt x="120" y="40"/>
                      <a:pt x="124" y="43"/>
                    </a:cubicBezTo>
                    <a:cubicBezTo>
                      <a:pt x="125" y="44"/>
                      <a:pt x="127" y="46"/>
                      <a:pt x="128" y="45"/>
                    </a:cubicBezTo>
                    <a:cubicBezTo>
                      <a:pt x="130" y="44"/>
                      <a:pt x="131" y="43"/>
                      <a:pt x="132" y="41"/>
                    </a:cubicBezTo>
                    <a:cubicBezTo>
                      <a:pt x="132" y="40"/>
                      <a:pt x="134" y="37"/>
                      <a:pt x="135" y="36"/>
                    </a:cubicBezTo>
                    <a:cubicBezTo>
                      <a:pt x="136" y="36"/>
                      <a:pt x="138" y="35"/>
                      <a:pt x="139" y="35"/>
                    </a:cubicBezTo>
                    <a:cubicBezTo>
                      <a:pt x="142" y="35"/>
                      <a:pt x="145" y="35"/>
                      <a:pt x="148" y="36"/>
                    </a:cubicBezTo>
                    <a:cubicBezTo>
                      <a:pt x="149" y="36"/>
                      <a:pt x="150" y="38"/>
                      <a:pt x="150" y="39"/>
                    </a:cubicBezTo>
                    <a:cubicBezTo>
                      <a:pt x="152" y="40"/>
                      <a:pt x="153" y="43"/>
                      <a:pt x="154" y="44"/>
                    </a:cubicBezTo>
                    <a:cubicBezTo>
                      <a:pt x="154" y="47"/>
                      <a:pt x="155" y="49"/>
                      <a:pt x="155" y="51"/>
                    </a:cubicBezTo>
                    <a:cubicBezTo>
                      <a:pt x="155" y="54"/>
                      <a:pt x="157" y="55"/>
                      <a:pt x="157" y="58"/>
                    </a:cubicBezTo>
                    <a:cubicBezTo>
                      <a:pt x="158" y="59"/>
                      <a:pt x="158" y="60"/>
                      <a:pt x="159" y="61"/>
                    </a:cubicBezTo>
                    <a:cubicBezTo>
                      <a:pt x="159" y="61"/>
                      <a:pt x="160" y="61"/>
                      <a:pt x="160" y="62"/>
                    </a:cubicBezTo>
                    <a:cubicBezTo>
                      <a:pt x="161" y="64"/>
                      <a:pt x="160" y="66"/>
                      <a:pt x="160" y="68"/>
                    </a:cubicBezTo>
                    <a:cubicBezTo>
                      <a:pt x="160" y="70"/>
                      <a:pt x="162" y="71"/>
                      <a:pt x="161" y="74"/>
                    </a:cubicBezTo>
                    <a:cubicBezTo>
                      <a:pt x="162" y="77"/>
                      <a:pt x="165" y="76"/>
                      <a:pt x="164" y="76"/>
                    </a:cubicBezTo>
                    <a:cubicBezTo>
                      <a:pt x="165" y="77"/>
                      <a:pt x="166" y="78"/>
                      <a:pt x="168" y="79"/>
                    </a:cubicBezTo>
                    <a:cubicBezTo>
                      <a:pt x="169" y="79"/>
                      <a:pt x="169" y="80"/>
                      <a:pt x="170" y="80"/>
                    </a:cubicBezTo>
                    <a:cubicBezTo>
                      <a:pt x="173" y="80"/>
                      <a:pt x="174" y="80"/>
                      <a:pt x="176" y="82"/>
                    </a:cubicBezTo>
                    <a:cubicBezTo>
                      <a:pt x="178" y="84"/>
                      <a:pt x="179" y="81"/>
                      <a:pt x="180" y="81"/>
                    </a:cubicBezTo>
                    <a:cubicBezTo>
                      <a:pt x="175" y="89"/>
                      <a:pt x="173" y="98"/>
                      <a:pt x="169" y="107"/>
                    </a:cubicBezTo>
                    <a:cubicBezTo>
                      <a:pt x="168" y="113"/>
                      <a:pt x="170" y="99"/>
                      <a:pt x="175" y="91"/>
                    </a:cubicBezTo>
                    <a:cubicBezTo>
                      <a:pt x="176" y="89"/>
                      <a:pt x="176" y="87"/>
                      <a:pt x="175" y="87"/>
                    </a:cubicBezTo>
                    <a:cubicBezTo>
                      <a:pt x="175" y="88"/>
                      <a:pt x="174" y="90"/>
                      <a:pt x="173" y="88"/>
                    </a:cubicBezTo>
                    <a:cubicBezTo>
                      <a:pt x="173" y="89"/>
                      <a:pt x="172" y="90"/>
                      <a:pt x="172" y="90"/>
                    </a:cubicBezTo>
                    <a:cubicBezTo>
                      <a:pt x="173" y="95"/>
                      <a:pt x="172" y="94"/>
                      <a:pt x="172" y="95"/>
                    </a:cubicBezTo>
                    <a:cubicBezTo>
                      <a:pt x="170" y="99"/>
                      <a:pt x="170" y="99"/>
                      <a:pt x="170" y="99"/>
                    </a:cubicBezTo>
                    <a:cubicBezTo>
                      <a:pt x="169" y="99"/>
                      <a:pt x="169" y="99"/>
                      <a:pt x="169" y="99"/>
                    </a:cubicBezTo>
                    <a:cubicBezTo>
                      <a:pt x="169" y="101"/>
                      <a:pt x="170" y="100"/>
                      <a:pt x="170" y="101"/>
                    </a:cubicBezTo>
                    <a:cubicBezTo>
                      <a:pt x="170" y="102"/>
                      <a:pt x="169" y="103"/>
                      <a:pt x="169" y="106"/>
                    </a:cubicBezTo>
                    <a:cubicBezTo>
                      <a:pt x="169" y="107"/>
                      <a:pt x="169" y="107"/>
                      <a:pt x="168" y="107"/>
                    </a:cubicBezTo>
                    <a:cubicBezTo>
                      <a:pt x="170" y="110"/>
                      <a:pt x="168" y="113"/>
                      <a:pt x="167" y="115"/>
                    </a:cubicBezTo>
                    <a:cubicBezTo>
                      <a:pt x="167" y="118"/>
                      <a:pt x="165" y="121"/>
                      <a:pt x="165" y="124"/>
                    </a:cubicBezTo>
                    <a:cubicBezTo>
                      <a:pt x="165" y="127"/>
                      <a:pt x="165" y="130"/>
                      <a:pt x="167" y="132"/>
                    </a:cubicBezTo>
                    <a:cubicBezTo>
                      <a:pt x="169" y="135"/>
                      <a:pt x="168" y="135"/>
                      <a:pt x="167" y="138"/>
                    </a:cubicBezTo>
                    <a:cubicBezTo>
                      <a:pt x="167" y="136"/>
                      <a:pt x="168" y="135"/>
                      <a:pt x="168" y="134"/>
                    </a:cubicBezTo>
                    <a:cubicBezTo>
                      <a:pt x="166" y="132"/>
                      <a:pt x="166" y="130"/>
                      <a:pt x="165" y="128"/>
                    </a:cubicBezTo>
                    <a:cubicBezTo>
                      <a:pt x="166" y="130"/>
                      <a:pt x="165" y="132"/>
                      <a:pt x="165" y="134"/>
                    </a:cubicBezTo>
                    <a:cubicBezTo>
                      <a:pt x="166" y="135"/>
                      <a:pt x="167" y="135"/>
                      <a:pt x="167" y="137"/>
                    </a:cubicBezTo>
                    <a:cubicBezTo>
                      <a:pt x="167" y="141"/>
                      <a:pt x="169" y="145"/>
                      <a:pt x="171" y="148"/>
                    </a:cubicBezTo>
                    <a:cubicBezTo>
                      <a:pt x="173" y="152"/>
                      <a:pt x="174" y="155"/>
                      <a:pt x="175" y="159"/>
                    </a:cubicBezTo>
                    <a:cubicBezTo>
                      <a:pt x="175" y="161"/>
                      <a:pt x="176" y="162"/>
                      <a:pt x="177" y="164"/>
                    </a:cubicBezTo>
                    <a:cubicBezTo>
                      <a:pt x="178" y="165"/>
                      <a:pt x="178" y="167"/>
                      <a:pt x="179" y="167"/>
                    </a:cubicBezTo>
                    <a:cubicBezTo>
                      <a:pt x="178" y="167"/>
                      <a:pt x="178" y="166"/>
                      <a:pt x="177" y="167"/>
                    </a:cubicBezTo>
                    <a:cubicBezTo>
                      <a:pt x="179" y="167"/>
                      <a:pt x="177" y="170"/>
                      <a:pt x="177" y="170"/>
                    </a:cubicBezTo>
                    <a:cubicBezTo>
                      <a:pt x="178" y="170"/>
                      <a:pt x="177" y="169"/>
                      <a:pt x="178" y="168"/>
                    </a:cubicBezTo>
                    <a:cubicBezTo>
                      <a:pt x="179" y="168"/>
                      <a:pt x="179" y="168"/>
                      <a:pt x="179" y="168"/>
                    </a:cubicBezTo>
                    <a:cubicBezTo>
                      <a:pt x="180" y="168"/>
                      <a:pt x="181" y="168"/>
                      <a:pt x="182" y="168"/>
                    </a:cubicBezTo>
                    <a:cubicBezTo>
                      <a:pt x="186" y="168"/>
                      <a:pt x="189" y="170"/>
                      <a:pt x="190" y="173"/>
                    </a:cubicBezTo>
                    <a:cubicBezTo>
                      <a:pt x="191" y="175"/>
                      <a:pt x="193" y="175"/>
                      <a:pt x="196" y="174"/>
                    </a:cubicBezTo>
                    <a:cubicBezTo>
                      <a:pt x="197" y="174"/>
                      <a:pt x="200" y="173"/>
                      <a:pt x="202" y="172"/>
                    </a:cubicBezTo>
                    <a:cubicBezTo>
                      <a:pt x="201" y="172"/>
                      <a:pt x="199" y="173"/>
                      <a:pt x="199" y="173"/>
                    </a:cubicBezTo>
                    <a:cubicBezTo>
                      <a:pt x="200" y="172"/>
                      <a:pt x="211" y="170"/>
                      <a:pt x="211" y="171"/>
                    </a:cubicBezTo>
                    <a:cubicBezTo>
                      <a:pt x="210" y="169"/>
                      <a:pt x="219" y="167"/>
                      <a:pt x="220" y="169"/>
                    </a:cubicBezTo>
                    <a:cubicBezTo>
                      <a:pt x="218" y="169"/>
                      <a:pt x="220" y="171"/>
                      <a:pt x="219" y="172"/>
                    </a:cubicBezTo>
                    <a:cubicBezTo>
                      <a:pt x="220" y="171"/>
                      <a:pt x="221" y="171"/>
                      <a:pt x="222" y="171"/>
                    </a:cubicBezTo>
                    <a:cubicBezTo>
                      <a:pt x="222" y="172"/>
                      <a:pt x="223" y="172"/>
                      <a:pt x="223" y="172"/>
                    </a:cubicBezTo>
                    <a:cubicBezTo>
                      <a:pt x="223" y="171"/>
                      <a:pt x="224" y="171"/>
                      <a:pt x="224" y="171"/>
                    </a:cubicBezTo>
                    <a:cubicBezTo>
                      <a:pt x="225" y="170"/>
                      <a:pt x="228" y="167"/>
                      <a:pt x="225" y="167"/>
                    </a:cubicBezTo>
                    <a:cubicBezTo>
                      <a:pt x="225" y="167"/>
                      <a:pt x="226" y="166"/>
                      <a:pt x="227" y="166"/>
                    </a:cubicBezTo>
                    <a:cubicBezTo>
                      <a:pt x="226" y="166"/>
                      <a:pt x="225" y="167"/>
                      <a:pt x="224" y="167"/>
                    </a:cubicBezTo>
                    <a:cubicBezTo>
                      <a:pt x="225" y="165"/>
                      <a:pt x="228" y="164"/>
                      <a:pt x="230" y="163"/>
                    </a:cubicBezTo>
                    <a:cubicBezTo>
                      <a:pt x="233" y="162"/>
                      <a:pt x="232" y="159"/>
                      <a:pt x="234" y="157"/>
                    </a:cubicBezTo>
                    <a:cubicBezTo>
                      <a:pt x="234" y="155"/>
                      <a:pt x="236" y="155"/>
                      <a:pt x="236" y="154"/>
                    </a:cubicBezTo>
                    <a:cubicBezTo>
                      <a:pt x="237" y="153"/>
                      <a:pt x="237" y="151"/>
                      <a:pt x="237" y="150"/>
                    </a:cubicBezTo>
                    <a:cubicBezTo>
                      <a:pt x="238" y="147"/>
                      <a:pt x="239" y="144"/>
                      <a:pt x="240" y="141"/>
                    </a:cubicBezTo>
                    <a:cubicBezTo>
                      <a:pt x="240" y="142"/>
                      <a:pt x="239" y="142"/>
                      <a:pt x="239" y="142"/>
                    </a:cubicBezTo>
                    <a:cubicBezTo>
                      <a:pt x="241" y="138"/>
                      <a:pt x="247" y="137"/>
                      <a:pt x="251" y="137"/>
                    </a:cubicBezTo>
                    <a:cubicBezTo>
                      <a:pt x="254" y="136"/>
                      <a:pt x="256" y="136"/>
                      <a:pt x="259" y="135"/>
                    </a:cubicBezTo>
                    <a:cubicBezTo>
                      <a:pt x="263" y="133"/>
                      <a:pt x="266" y="135"/>
                      <a:pt x="269" y="135"/>
                    </a:cubicBezTo>
                    <a:cubicBezTo>
                      <a:pt x="269" y="135"/>
                      <a:pt x="268" y="135"/>
                      <a:pt x="267" y="135"/>
                    </a:cubicBezTo>
                    <a:cubicBezTo>
                      <a:pt x="269" y="134"/>
                      <a:pt x="271" y="135"/>
                      <a:pt x="272" y="136"/>
                    </a:cubicBezTo>
                    <a:cubicBezTo>
                      <a:pt x="270" y="135"/>
                      <a:pt x="274" y="134"/>
                      <a:pt x="276" y="134"/>
                    </a:cubicBezTo>
                    <a:cubicBezTo>
                      <a:pt x="278" y="135"/>
                      <a:pt x="277" y="139"/>
                      <a:pt x="277" y="141"/>
                    </a:cubicBezTo>
                    <a:cubicBezTo>
                      <a:pt x="276" y="144"/>
                      <a:pt x="273" y="145"/>
                      <a:pt x="271" y="147"/>
                    </a:cubicBezTo>
                    <a:cubicBezTo>
                      <a:pt x="270" y="148"/>
                      <a:pt x="269" y="150"/>
                      <a:pt x="268" y="151"/>
                    </a:cubicBezTo>
                    <a:cubicBezTo>
                      <a:pt x="268" y="152"/>
                      <a:pt x="269" y="155"/>
                      <a:pt x="268" y="154"/>
                    </a:cubicBezTo>
                    <a:cubicBezTo>
                      <a:pt x="268" y="155"/>
                      <a:pt x="265" y="157"/>
                      <a:pt x="265" y="158"/>
                    </a:cubicBezTo>
                    <a:cubicBezTo>
                      <a:pt x="270" y="158"/>
                      <a:pt x="264" y="161"/>
                      <a:pt x="265" y="162"/>
                    </a:cubicBezTo>
                    <a:cubicBezTo>
                      <a:pt x="265" y="162"/>
                      <a:pt x="266" y="161"/>
                      <a:pt x="267" y="161"/>
                    </a:cubicBezTo>
                    <a:cubicBezTo>
                      <a:pt x="265" y="163"/>
                      <a:pt x="265" y="165"/>
                      <a:pt x="264" y="167"/>
                    </a:cubicBezTo>
                    <a:cubicBezTo>
                      <a:pt x="263" y="169"/>
                      <a:pt x="261" y="173"/>
                      <a:pt x="261" y="175"/>
                    </a:cubicBezTo>
                    <a:cubicBezTo>
                      <a:pt x="259" y="172"/>
                      <a:pt x="260" y="170"/>
                      <a:pt x="260" y="167"/>
                    </a:cubicBezTo>
                    <a:cubicBezTo>
                      <a:pt x="258" y="168"/>
                      <a:pt x="258" y="168"/>
                      <a:pt x="258" y="170"/>
                    </a:cubicBezTo>
                    <a:cubicBezTo>
                      <a:pt x="257" y="171"/>
                      <a:pt x="256" y="171"/>
                      <a:pt x="255" y="171"/>
                    </a:cubicBezTo>
                    <a:cubicBezTo>
                      <a:pt x="253" y="173"/>
                      <a:pt x="251" y="176"/>
                      <a:pt x="250" y="178"/>
                    </a:cubicBezTo>
                    <a:cubicBezTo>
                      <a:pt x="249" y="178"/>
                      <a:pt x="248" y="177"/>
                      <a:pt x="247" y="178"/>
                    </a:cubicBezTo>
                    <a:cubicBezTo>
                      <a:pt x="247" y="180"/>
                      <a:pt x="246" y="179"/>
                      <a:pt x="244" y="179"/>
                    </a:cubicBezTo>
                    <a:cubicBezTo>
                      <a:pt x="240" y="179"/>
                      <a:pt x="236" y="179"/>
                      <a:pt x="231" y="179"/>
                    </a:cubicBezTo>
                    <a:cubicBezTo>
                      <a:pt x="230" y="179"/>
                      <a:pt x="228" y="179"/>
                      <a:pt x="227" y="180"/>
                    </a:cubicBezTo>
                    <a:cubicBezTo>
                      <a:pt x="227" y="181"/>
                      <a:pt x="227" y="182"/>
                      <a:pt x="227" y="184"/>
                    </a:cubicBezTo>
                    <a:cubicBezTo>
                      <a:pt x="227" y="187"/>
                      <a:pt x="224" y="186"/>
                      <a:pt x="222" y="186"/>
                    </a:cubicBezTo>
                    <a:cubicBezTo>
                      <a:pt x="224" y="188"/>
                      <a:pt x="225" y="190"/>
                      <a:pt x="227" y="191"/>
                    </a:cubicBezTo>
                    <a:cubicBezTo>
                      <a:pt x="229" y="192"/>
                      <a:pt x="229" y="195"/>
                      <a:pt x="231" y="195"/>
                    </a:cubicBezTo>
                    <a:cubicBezTo>
                      <a:pt x="231" y="196"/>
                      <a:pt x="231" y="200"/>
                      <a:pt x="230" y="200"/>
                    </a:cubicBezTo>
                    <a:cubicBezTo>
                      <a:pt x="227" y="201"/>
                      <a:pt x="222" y="200"/>
                      <a:pt x="217" y="200"/>
                    </a:cubicBezTo>
                    <a:cubicBezTo>
                      <a:pt x="210" y="212"/>
                      <a:pt x="211" y="210"/>
                      <a:pt x="212" y="211"/>
                    </a:cubicBezTo>
                    <a:cubicBezTo>
                      <a:pt x="212" y="212"/>
                      <a:pt x="210" y="217"/>
                      <a:pt x="209" y="218"/>
                    </a:cubicBezTo>
                    <a:cubicBezTo>
                      <a:pt x="208" y="217"/>
                      <a:pt x="207" y="216"/>
                      <a:pt x="206" y="215"/>
                    </a:cubicBezTo>
                    <a:cubicBezTo>
                      <a:pt x="206" y="214"/>
                      <a:pt x="203" y="209"/>
                      <a:pt x="205" y="212"/>
                    </a:cubicBezTo>
                    <a:cubicBezTo>
                      <a:pt x="205" y="210"/>
                      <a:pt x="203" y="210"/>
                      <a:pt x="202" y="209"/>
                    </a:cubicBezTo>
                    <a:cubicBezTo>
                      <a:pt x="200" y="207"/>
                      <a:pt x="199" y="206"/>
                      <a:pt x="198" y="204"/>
                    </a:cubicBezTo>
                    <a:cubicBezTo>
                      <a:pt x="195" y="201"/>
                      <a:pt x="193" y="199"/>
                      <a:pt x="189" y="197"/>
                    </a:cubicBezTo>
                    <a:cubicBezTo>
                      <a:pt x="189" y="199"/>
                      <a:pt x="193" y="200"/>
                      <a:pt x="193" y="201"/>
                    </a:cubicBezTo>
                    <a:cubicBezTo>
                      <a:pt x="191" y="200"/>
                      <a:pt x="189" y="198"/>
                      <a:pt x="186" y="198"/>
                    </a:cubicBezTo>
                    <a:cubicBezTo>
                      <a:pt x="186" y="198"/>
                      <a:pt x="187" y="198"/>
                      <a:pt x="187" y="197"/>
                    </a:cubicBezTo>
                    <a:cubicBezTo>
                      <a:pt x="187" y="197"/>
                      <a:pt x="186" y="197"/>
                      <a:pt x="185" y="198"/>
                    </a:cubicBezTo>
                    <a:cubicBezTo>
                      <a:pt x="186" y="195"/>
                      <a:pt x="183" y="196"/>
                      <a:pt x="183" y="198"/>
                    </a:cubicBezTo>
                    <a:cubicBezTo>
                      <a:pt x="184" y="198"/>
                      <a:pt x="184" y="198"/>
                      <a:pt x="185" y="198"/>
                    </a:cubicBezTo>
                    <a:cubicBezTo>
                      <a:pt x="181" y="198"/>
                      <a:pt x="180" y="201"/>
                      <a:pt x="176" y="202"/>
                    </a:cubicBezTo>
                    <a:cubicBezTo>
                      <a:pt x="173" y="203"/>
                      <a:pt x="171" y="204"/>
                      <a:pt x="167" y="205"/>
                    </a:cubicBezTo>
                    <a:cubicBezTo>
                      <a:pt x="165" y="205"/>
                      <a:pt x="164" y="205"/>
                      <a:pt x="162" y="204"/>
                    </a:cubicBezTo>
                    <a:cubicBezTo>
                      <a:pt x="159" y="202"/>
                      <a:pt x="158" y="202"/>
                      <a:pt x="155" y="201"/>
                    </a:cubicBezTo>
                    <a:cubicBezTo>
                      <a:pt x="153" y="201"/>
                      <a:pt x="152" y="200"/>
                      <a:pt x="151" y="200"/>
                    </a:cubicBezTo>
                    <a:cubicBezTo>
                      <a:pt x="150" y="198"/>
                      <a:pt x="149" y="198"/>
                      <a:pt x="147" y="197"/>
                    </a:cubicBezTo>
                    <a:cubicBezTo>
                      <a:pt x="146" y="197"/>
                      <a:pt x="145" y="196"/>
                      <a:pt x="144" y="195"/>
                    </a:cubicBezTo>
                    <a:cubicBezTo>
                      <a:pt x="143" y="194"/>
                      <a:pt x="141" y="194"/>
                      <a:pt x="139" y="193"/>
                    </a:cubicBezTo>
                    <a:cubicBezTo>
                      <a:pt x="138" y="193"/>
                      <a:pt x="136" y="193"/>
                      <a:pt x="135" y="192"/>
                    </a:cubicBezTo>
                    <a:cubicBezTo>
                      <a:pt x="133" y="191"/>
                      <a:pt x="132" y="190"/>
                      <a:pt x="131" y="189"/>
                    </a:cubicBezTo>
                    <a:cubicBezTo>
                      <a:pt x="127" y="188"/>
                      <a:pt x="123" y="187"/>
                      <a:pt x="120" y="185"/>
                    </a:cubicBezTo>
                    <a:cubicBezTo>
                      <a:pt x="118" y="183"/>
                      <a:pt x="116" y="180"/>
                      <a:pt x="114" y="178"/>
                    </a:cubicBezTo>
                    <a:cubicBezTo>
                      <a:pt x="113" y="177"/>
                      <a:pt x="112" y="177"/>
                      <a:pt x="111" y="177"/>
                    </a:cubicBezTo>
                    <a:cubicBezTo>
                      <a:pt x="109" y="178"/>
                      <a:pt x="107" y="177"/>
                      <a:pt x="105" y="176"/>
                    </a:cubicBezTo>
                    <a:cubicBezTo>
                      <a:pt x="103" y="175"/>
                      <a:pt x="99" y="174"/>
                      <a:pt x="98" y="172"/>
                    </a:cubicBezTo>
                    <a:cubicBezTo>
                      <a:pt x="97" y="171"/>
                      <a:pt x="96" y="169"/>
                      <a:pt x="96" y="168"/>
                    </a:cubicBezTo>
                    <a:cubicBezTo>
                      <a:pt x="94" y="166"/>
                      <a:pt x="93" y="166"/>
                      <a:pt x="91" y="165"/>
                    </a:cubicBezTo>
                    <a:cubicBezTo>
                      <a:pt x="91" y="163"/>
                      <a:pt x="86" y="162"/>
                      <a:pt x="84" y="161"/>
                    </a:cubicBezTo>
                    <a:cubicBezTo>
                      <a:pt x="84" y="160"/>
                      <a:pt x="84" y="159"/>
                      <a:pt x="83" y="158"/>
                    </a:cubicBezTo>
                    <a:cubicBezTo>
                      <a:pt x="82" y="157"/>
                      <a:pt x="81" y="155"/>
                      <a:pt x="81" y="154"/>
                    </a:cubicBezTo>
                    <a:cubicBezTo>
                      <a:pt x="80" y="152"/>
                      <a:pt x="79" y="148"/>
                      <a:pt x="81" y="147"/>
                    </a:cubicBezTo>
                    <a:cubicBezTo>
                      <a:pt x="82" y="146"/>
                      <a:pt x="83" y="147"/>
                      <a:pt x="84" y="146"/>
                    </a:cubicBezTo>
                    <a:cubicBezTo>
                      <a:pt x="85" y="144"/>
                      <a:pt x="83" y="143"/>
                      <a:pt x="82" y="144"/>
                    </a:cubicBezTo>
                    <a:cubicBezTo>
                      <a:pt x="83" y="142"/>
                      <a:pt x="88" y="137"/>
                      <a:pt x="86" y="135"/>
                    </a:cubicBezTo>
                    <a:cubicBezTo>
                      <a:pt x="85" y="134"/>
                      <a:pt x="85" y="133"/>
                      <a:pt x="84" y="130"/>
                    </a:cubicBezTo>
                    <a:cubicBezTo>
                      <a:pt x="83" y="128"/>
                      <a:pt x="84" y="127"/>
                      <a:pt x="84" y="124"/>
                    </a:cubicBezTo>
                    <a:cubicBezTo>
                      <a:pt x="83" y="119"/>
                      <a:pt x="79" y="115"/>
                      <a:pt x="77" y="111"/>
                    </a:cubicBezTo>
                    <a:cubicBezTo>
                      <a:pt x="74" y="106"/>
                      <a:pt x="71" y="103"/>
                      <a:pt x="67" y="99"/>
                    </a:cubicBezTo>
                    <a:cubicBezTo>
                      <a:pt x="68" y="100"/>
                      <a:pt x="69" y="101"/>
                      <a:pt x="70" y="99"/>
                    </a:cubicBezTo>
                    <a:cubicBezTo>
                      <a:pt x="68" y="100"/>
                      <a:pt x="65" y="98"/>
                      <a:pt x="65" y="96"/>
                    </a:cubicBezTo>
                    <a:cubicBezTo>
                      <a:pt x="66" y="94"/>
                      <a:pt x="66" y="90"/>
                      <a:pt x="63" y="91"/>
                    </a:cubicBezTo>
                    <a:cubicBezTo>
                      <a:pt x="63" y="89"/>
                      <a:pt x="63" y="91"/>
                      <a:pt x="62" y="90"/>
                    </a:cubicBezTo>
                    <a:cubicBezTo>
                      <a:pt x="61" y="89"/>
                      <a:pt x="60" y="89"/>
                      <a:pt x="59" y="88"/>
                    </a:cubicBezTo>
                    <a:cubicBezTo>
                      <a:pt x="61" y="89"/>
                      <a:pt x="61" y="89"/>
                      <a:pt x="60" y="88"/>
                    </a:cubicBezTo>
                    <a:cubicBezTo>
                      <a:pt x="59" y="88"/>
                      <a:pt x="59" y="87"/>
                      <a:pt x="59" y="86"/>
                    </a:cubicBezTo>
                    <a:cubicBezTo>
                      <a:pt x="58" y="87"/>
                      <a:pt x="57" y="87"/>
                      <a:pt x="57" y="87"/>
                    </a:cubicBezTo>
                    <a:cubicBezTo>
                      <a:pt x="56" y="86"/>
                      <a:pt x="58" y="86"/>
                      <a:pt x="58" y="85"/>
                    </a:cubicBezTo>
                    <a:cubicBezTo>
                      <a:pt x="56" y="86"/>
                      <a:pt x="56" y="85"/>
                      <a:pt x="54" y="85"/>
                    </a:cubicBezTo>
                    <a:cubicBezTo>
                      <a:pt x="54" y="85"/>
                      <a:pt x="54" y="84"/>
                      <a:pt x="55" y="84"/>
                    </a:cubicBezTo>
                    <a:cubicBezTo>
                      <a:pt x="54" y="83"/>
                      <a:pt x="54" y="84"/>
                      <a:pt x="54" y="85"/>
                    </a:cubicBezTo>
                    <a:cubicBezTo>
                      <a:pt x="53" y="83"/>
                      <a:pt x="54" y="82"/>
                      <a:pt x="54" y="81"/>
                    </a:cubicBezTo>
                    <a:cubicBezTo>
                      <a:pt x="55" y="80"/>
                      <a:pt x="57" y="77"/>
                      <a:pt x="56" y="79"/>
                    </a:cubicBezTo>
                    <a:cubicBezTo>
                      <a:pt x="57" y="78"/>
                      <a:pt x="58" y="76"/>
                      <a:pt x="58" y="78"/>
                    </a:cubicBezTo>
                    <a:cubicBezTo>
                      <a:pt x="58" y="77"/>
                      <a:pt x="58" y="76"/>
                      <a:pt x="57" y="77"/>
                    </a:cubicBezTo>
                    <a:cubicBezTo>
                      <a:pt x="57" y="75"/>
                      <a:pt x="57" y="74"/>
                      <a:pt x="56" y="73"/>
                    </a:cubicBezTo>
                    <a:cubicBezTo>
                      <a:pt x="55" y="72"/>
                      <a:pt x="54" y="73"/>
                      <a:pt x="53" y="72"/>
                    </a:cubicBezTo>
                    <a:cubicBezTo>
                      <a:pt x="52" y="71"/>
                      <a:pt x="53" y="68"/>
                      <a:pt x="52" y="68"/>
                    </a:cubicBezTo>
                    <a:cubicBezTo>
                      <a:pt x="50" y="67"/>
                      <a:pt x="47" y="67"/>
                      <a:pt x="47" y="65"/>
                    </a:cubicBezTo>
                    <a:cubicBezTo>
                      <a:pt x="47" y="64"/>
                      <a:pt x="47" y="59"/>
                      <a:pt x="49" y="59"/>
                    </a:cubicBezTo>
                    <a:cubicBezTo>
                      <a:pt x="48" y="59"/>
                      <a:pt x="46" y="58"/>
                      <a:pt x="46" y="57"/>
                    </a:cubicBezTo>
                    <a:cubicBezTo>
                      <a:pt x="46" y="58"/>
                      <a:pt x="45" y="58"/>
                      <a:pt x="45" y="59"/>
                    </a:cubicBezTo>
                    <a:cubicBezTo>
                      <a:pt x="45" y="57"/>
                      <a:pt x="43" y="57"/>
                      <a:pt x="42" y="56"/>
                    </a:cubicBezTo>
                    <a:cubicBezTo>
                      <a:pt x="42" y="55"/>
                      <a:pt x="41" y="54"/>
                      <a:pt x="41" y="53"/>
                    </a:cubicBezTo>
                    <a:cubicBezTo>
                      <a:pt x="41" y="52"/>
                      <a:pt x="39" y="52"/>
                      <a:pt x="39" y="51"/>
                    </a:cubicBezTo>
                    <a:cubicBezTo>
                      <a:pt x="38" y="50"/>
                      <a:pt x="38" y="48"/>
                      <a:pt x="37" y="47"/>
                    </a:cubicBezTo>
                    <a:cubicBezTo>
                      <a:pt x="36" y="45"/>
                      <a:pt x="37" y="43"/>
                      <a:pt x="36" y="41"/>
                    </a:cubicBezTo>
                    <a:cubicBezTo>
                      <a:pt x="35" y="42"/>
                      <a:pt x="35" y="38"/>
                      <a:pt x="35" y="38"/>
                    </a:cubicBezTo>
                    <a:cubicBezTo>
                      <a:pt x="34" y="35"/>
                      <a:pt x="34" y="33"/>
                      <a:pt x="34" y="30"/>
                    </a:cubicBezTo>
                    <a:cubicBezTo>
                      <a:pt x="35" y="28"/>
                      <a:pt x="33" y="26"/>
                      <a:pt x="34" y="24"/>
                    </a:cubicBezTo>
                    <a:cubicBezTo>
                      <a:pt x="34" y="22"/>
                      <a:pt x="36" y="20"/>
                      <a:pt x="35" y="19"/>
                    </a:cubicBezTo>
                    <a:cubicBezTo>
                      <a:pt x="35" y="18"/>
                      <a:pt x="32" y="18"/>
                      <a:pt x="31" y="17"/>
                    </a:cubicBezTo>
                    <a:cubicBezTo>
                      <a:pt x="29" y="17"/>
                      <a:pt x="32" y="14"/>
                      <a:pt x="29" y="14"/>
                    </a:cubicBezTo>
                    <a:cubicBezTo>
                      <a:pt x="28" y="14"/>
                      <a:pt x="27" y="15"/>
                      <a:pt x="26" y="15"/>
                    </a:cubicBezTo>
                    <a:cubicBezTo>
                      <a:pt x="25" y="15"/>
                      <a:pt x="24" y="14"/>
                      <a:pt x="24" y="13"/>
                    </a:cubicBezTo>
                    <a:cubicBezTo>
                      <a:pt x="22" y="11"/>
                      <a:pt x="20" y="11"/>
                      <a:pt x="19" y="9"/>
                    </a:cubicBezTo>
                    <a:cubicBezTo>
                      <a:pt x="19" y="11"/>
                      <a:pt x="20" y="12"/>
                      <a:pt x="20" y="13"/>
                    </a:cubicBezTo>
                    <a:cubicBezTo>
                      <a:pt x="19" y="15"/>
                      <a:pt x="18" y="16"/>
                      <a:pt x="17" y="18"/>
                    </a:cubicBezTo>
                    <a:cubicBezTo>
                      <a:pt x="17" y="20"/>
                      <a:pt x="18" y="21"/>
                      <a:pt x="17" y="23"/>
                    </a:cubicBezTo>
                    <a:cubicBezTo>
                      <a:pt x="17" y="25"/>
                      <a:pt x="17" y="27"/>
                      <a:pt x="16" y="28"/>
                    </a:cubicBezTo>
                    <a:cubicBezTo>
                      <a:pt x="15" y="32"/>
                      <a:pt x="16" y="34"/>
                      <a:pt x="19" y="37"/>
                    </a:cubicBezTo>
                    <a:cubicBezTo>
                      <a:pt x="21" y="40"/>
                      <a:pt x="22" y="42"/>
                      <a:pt x="22" y="46"/>
                    </a:cubicBezTo>
                    <a:cubicBezTo>
                      <a:pt x="24" y="44"/>
                      <a:pt x="24" y="47"/>
                      <a:pt x="25" y="49"/>
                    </a:cubicBezTo>
                    <a:cubicBezTo>
                      <a:pt x="25" y="49"/>
                      <a:pt x="25" y="50"/>
                      <a:pt x="25" y="51"/>
                    </a:cubicBezTo>
                    <a:cubicBezTo>
                      <a:pt x="26" y="51"/>
                      <a:pt x="27" y="51"/>
                      <a:pt x="27" y="52"/>
                    </a:cubicBezTo>
                    <a:cubicBezTo>
                      <a:pt x="26" y="54"/>
                      <a:pt x="25" y="59"/>
                      <a:pt x="27" y="61"/>
                    </a:cubicBezTo>
                    <a:cubicBezTo>
                      <a:pt x="29" y="63"/>
                      <a:pt x="29" y="66"/>
                      <a:pt x="32" y="68"/>
                    </a:cubicBezTo>
                    <a:cubicBezTo>
                      <a:pt x="30" y="69"/>
                      <a:pt x="31" y="73"/>
                      <a:pt x="31" y="74"/>
                    </a:cubicBezTo>
                    <a:cubicBezTo>
                      <a:pt x="32" y="73"/>
                      <a:pt x="32" y="71"/>
                      <a:pt x="32" y="70"/>
                    </a:cubicBezTo>
                    <a:cubicBezTo>
                      <a:pt x="37" y="71"/>
                      <a:pt x="33" y="87"/>
                      <a:pt x="36" y="86"/>
                    </a:cubicBezTo>
                    <a:cubicBezTo>
                      <a:pt x="36" y="88"/>
                      <a:pt x="36" y="90"/>
                      <a:pt x="36" y="92"/>
                    </a:cubicBezTo>
                    <a:cubicBezTo>
                      <a:pt x="37" y="93"/>
                      <a:pt x="38" y="94"/>
                      <a:pt x="37" y="96"/>
                    </a:cubicBezTo>
                    <a:cubicBezTo>
                      <a:pt x="35" y="98"/>
                      <a:pt x="36" y="103"/>
                      <a:pt x="40" y="103"/>
                    </a:cubicBezTo>
                    <a:cubicBezTo>
                      <a:pt x="38" y="103"/>
                      <a:pt x="40" y="103"/>
                      <a:pt x="40" y="102"/>
                    </a:cubicBezTo>
                    <a:cubicBezTo>
                      <a:pt x="40" y="102"/>
                      <a:pt x="40" y="101"/>
                      <a:pt x="41" y="101"/>
                    </a:cubicBezTo>
                    <a:cubicBezTo>
                      <a:pt x="41" y="102"/>
                      <a:pt x="43" y="104"/>
                      <a:pt x="44" y="105"/>
                    </a:cubicBezTo>
                    <a:cubicBezTo>
                      <a:pt x="45" y="105"/>
                      <a:pt x="45" y="108"/>
                      <a:pt x="45" y="109"/>
                    </a:cubicBezTo>
                    <a:cubicBezTo>
                      <a:pt x="46" y="111"/>
                      <a:pt x="49" y="112"/>
                      <a:pt x="46" y="114"/>
                    </a:cubicBezTo>
                    <a:cubicBezTo>
                      <a:pt x="45" y="115"/>
                      <a:pt x="42" y="118"/>
                      <a:pt x="40" y="118"/>
                    </a:cubicBezTo>
                    <a:cubicBezTo>
                      <a:pt x="39" y="117"/>
                      <a:pt x="40" y="113"/>
                      <a:pt x="39" y="111"/>
                    </a:cubicBezTo>
                    <a:cubicBezTo>
                      <a:pt x="38" y="110"/>
                      <a:pt x="37" y="110"/>
                      <a:pt x="37" y="109"/>
                    </a:cubicBezTo>
                    <a:cubicBezTo>
                      <a:pt x="35" y="108"/>
                      <a:pt x="34" y="106"/>
                      <a:pt x="33" y="104"/>
                    </a:cubicBezTo>
                    <a:cubicBezTo>
                      <a:pt x="31" y="102"/>
                      <a:pt x="28" y="101"/>
                      <a:pt x="27" y="99"/>
                    </a:cubicBezTo>
                    <a:cubicBezTo>
                      <a:pt x="26" y="97"/>
                      <a:pt x="23" y="96"/>
                      <a:pt x="23" y="93"/>
                    </a:cubicBezTo>
                    <a:cubicBezTo>
                      <a:pt x="23" y="94"/>
                      <a:pt x="23" y="94"/>
                      <a:pt x="23" y="95"/>
                    </a:cubicBezTo>
                    <a:cubicBezTo>
                      <a:pt x="23" y="89"/>
                      <a:pt x="28" y="86"/>
                      <a:pt x="25" y="80"/>
                    </a:cubicBezTo>
                    <a:cubicBezTo>
                      <a:pt x="24" y="77"/>
                      <a:pt x="21" y="77"/>
                      <a:pt x="20" y="75"/>
                    </a:cubicBezTo>
                    <a:cubicBezTo>
                      <a:pt x="19" y="74"/>
                      <a:pt x="18" y="72"/>
                      <a:pt x="18" y="71"/>
                    </a:cubicBezTo>
                    <a:cubicBezTo>
                      <a:pt x="18" y="70"/>
                      <a:pt x="19" y="70"/>
                      <a:pt x="19" y="69"/>
                    </a:cubicBezTo>
                    <a:cubicBezTo>
                      <a:pt x="18" y="70"/>
                      <a:pt x="18" y="71"/>
                      <a:pt x="17" y="72"/>
                    </a:cubicBezTo>
                    <a:cubicBezTo>
                      <a:pt x="16" y="72"/>
                      <a:pt x="15" y="71"/>
                      <a:pt x="14" y="72"/>
                    </a:cubicBezTo>
                    <a:cubicBezTo>
                      <a:pt x="13" y="73"/>
                      <a:pt x="13" y="71"/>
                      <a:pt x="12" y="71"/>
                    </a:cubicBezTo>
                    <a:cubicBezTo>
                      <a:pt x="12" y="69"/>
                      <a:pt x="11" y="69"/>
                      <a:pt x="10" y="68"/>
                    </a:cubicBezTo>
                    <a:cubicBezTo>
                      <a:pt x="10" y="68"/>
                      <a:pt x="9" y="68"/>
                      <a:pt x="9" y="67"/>
                    </a:cubicBezTo>
                    <a:cubicBezTo>
                      <a:pt x="8" y="67"/>
                      <a:pt x="8" y="67"/>
                      <a:pt x="7" y="67"/>
                    </a:cubicBezTo>
                    <a:cubicBezTo>
                      <a:pt x="6" y="66"/>
                      <a:pt x="7" y="66"/>
                      <a:pt x="7" y="65"/>
                    </a:cubicBezTo>
                    <a:cubicBezTo>
                      <a:pt x="6" y="62"/>
                      <a:pt x="2" y="62"/>
                      <a:pt x="2" y="59"/>
                    </a:cubicBezTo>
                    <a:cubicBezTo>
                      <a:pt x="5" y="59"/>
                      <a:pt x="8" y="60"/>
                      <a:pt x="10" y="59"/>
                    </a:cubicBezTo>
                    <a:cubicBezTo>
                      <a:pt x="10" y="61"/>
                      <a:pt x="14" y="60"/>
                      <a:pt x="13" y="63"/>
                    </a:cubicBezTo>
                    <a:cubicBezTo>
                      <a:pt x="14" y="62"/>
                      <a:pt x="15" y="59"/>
                      <a:pt x="13" y="58"/>
                    </a:cubicBezTo>
                    <a:cubicBezTo>
                      <a:pt x="13" y="58"/>
                      <a:pt x="13" y="61"/>
                      <a:pt x="12" y="60"/>
                    </a:cubicBezTo>
                    <a:cubicBezTo>
                      <a:pt x="11" y="60"/>
                      <a:pt x="12" y="58"/>
                      <a:pt x="12" y="57"/>
                    </a:cubicBezTo>
                    <a:cubicBezTo>
                      <a:pt x="12" y="58"/>
                      <a:pt x="11" y="58"/>
                      <a:pt x="11" y="58"/>
                    </a:cubicBezTo>
                    <a:cubicBezTo>
                      <a:pt x="12" y="56"/>
                      <a:pt x="16" y="53"/>
                      <a:pt x="14" y="50"/>
                    </a:cubicBezTo>
                    <a:cubicBezTo>
                      <a:pt x="13" y="47"/>
                      <a:pt x="11" y="42"/>
                      <a:pt x="8" y="40"/>
                    </a:cubicBezTo>
                    <a:cubicBezTo>
                      <a:pt x="5" y="38"/>
                      <a:pt x="3" y="37"/>
                      <a:pt x="3" y="34"/>
                    </a:cubicBezTo>
                    <a:cubicBezTo>
                      <a:pt x="3" y="32"/>
                      <a:pt x="3" y="32"/>
                      <a:pt x="4" y="30"/>
                    </a:cubicBezTo>
                    <a:cubicBezTo>
                      <a:pt x="4" y="29"/>
                      <a:pt x="3" y="28"/>
                      <a:pt x="3" y="28"/>
                    </a:cubicBezTo>
                    <a:cubicBezTo>
                      <a:pt x="2" y="28"/>
                      <a:pt x="2" y="28"/>
                      <a:pt x="2" y="28"/>
                    </a:cubicBezTo>
                    <a:cubicBezTo>
                      <a:pt x="2" y="26"/>
                      <a:pt x="4" y="24"/>
                      <a:pt x="2" y="22"/>
                    </a:cubicBezTo>
                    <a:cubicBezTo>
                      <a:pt x="1" y="21"/>
                      <a:pt x="2" y="20"/>
                      <a:pt x="2" y="19"/>
                    </a:cubicBezTo>
                    <a:cubicBezTo>
                      <a:pt x="2" y="17"/>
                      <a:pt x="1" y="16"/>
                      <a:pt x="1" y="15"/>
                    </a:cubicBezTo>
                    <a:cubicBezTo>
                      <a:pt x="1" y="13"/>
                      <a:pt x="1" y="12"/>
                      <a:pt x="2" y="12"/>
                    </a:cubicBezTo>
                    <a:cubicBezTo>
                      <a:pt x="3" y="11"/>
                      <a:pt x="2" y="10"/>
                      <a:pt x="2" y="10"/>
                    </a:cubicBezTo>
                    <a:cubicBezTo>
                      <a:pt x="1" y="9"/>
                      <a:pt x="1" y="9"/>
                      <a:pt x="1" y="8"/>
                    </a:cubicBezTo>
                    <a:cubicBezTo>
                      <a:pt x="1" y="8"/>
                      <a:pt x="1" y="7"/>
                      <a:pt x="1" y="6"/>
                    </a:cubicBezTo>
                    <a:cubicBezTo>
                      <a:pt x="1" y="5"/>
                      <a:pt x="1" y="5"/>
                      <a:pt x="1" y="4"/>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14" name="Freeform 3748"/>
              <p:cNvSpPr>
                <a:spLocks/>
              </p:cNvSpPr>
              <p:nvPr/>
            </p:nvSpPr>
            <p:spPr bwMode="auto">
              <a:xfrm>
                <a:off x="1463" y="2370"/>
                <a:ext cx="5" cy="3"/>
              </a:xfrm>
              <a:custGeom>
                <a:avLst/>
                <a:gdLst>
                  <a:gd name="T0" fmla="*/ 0 w 4"/>
                  <a:gd name="T1" fmla="*/ 3 h 2"/>
                  <a:gd name="T2" fmla="*/ 5 w 4"/>
                  <a:gd name="T3" fmla="*/ 2 h 2"/>
                  <a:gd name="T4" fmla="*/ 0 w 4"/>
                  <a:gd name="T5" fmla="*/ 3 h 2"/>
                  <a:gd name="T6" fmla="*/ 0 60000 65536"/>
                  <a:gd name="T7" fmla="*/ 0 60000 65536"/>
                  <a:gd name="T8" fmla="*/ 0 60000 65536"/>
                </a:gdLst>
                <a:ahLst/>
                <a:cxnLst>
                  <a:cxn ang="T6">
                    <a:pos x="T0" y="T1"/>
                  </a:cxn>
                  <a:cxn ang="T7">
                    <a:pos x="T2" y="T3"/>
                  </a:cxn>
                  <a:cxn ang="T8">
                    <a:pos x="T4" y="T5"/>
                  </a:cxn>
                </a:cxnLst>
                <a:rect l="0" t="0" r="r" b="b"/>
                <a:pathLst>
                  <a:path w="4" h="2">
                    <a:moveTo>
                      <a:pt x="0" y="2"/>
                    </a:moveTo>
                    <a:cubicBezTo>
                      <a:pt x="1" y="2"/>
                      <a:pt x="2" y="1"/>
                      <a:pt x="4" y="1"/>
                    </a:cubicBezTo>
                    <a:cubicBezTo>
                      <a:pt x="2" y="0"/>
                      <a:pt x="1" y="2"/>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15" name="Freeform 3749"/>
              <p:cNvSpPr>
                <a:spLocks/>
              </p:cNvSpPr>
              <p:nvPr/>
            </p:nvSpPr>
            <p:spPr bwMode="auto">
              <a:xfrm>
                <a:off x="1533" y="2343"/>
                <a:ext cx="5" cy="5"/>
              </a:xfrm>
              <a:custGeom>
                <a:avLst/>
                <a:gdLst>
                  <a:gd name="T0" fmla="*/ 1 w 4"/>
                  <a:gd name="T1" fmla="*/ 5 h 4"/>
                  <a:gd name="T2" fmla="*/ 5 w 4"/>
                  <a:gd name="T3" fmla="*/ 0 h 4"/>
                  <a:gd name="T4" fmla="*/ 1 w 4"/>
                  <a:gd name="T5" fmla="*/ 5 h 4"/>
                  <a:gd name="T6" fmla="*/ 0 60000 65536"/>
                  <a:gd name="T7" fmla="*/ 0 60000 65536"/>
                  <a:gd name="T8" fmla="*/ 0 60000 65536"/>
                </a:gdLst>
                <a:ahLst/>
                <a:cxnLst>
                  <a:cxn ang="T6">
                    <a:pos x="T0" y="T1"/>
                  </a:cxn>
                  <a:cxn ang="T7">
                    <a:pos x="T2" y="T3"/>
                  </a:cxn>
                  <a:cxn ang="T8">
                    <a:pos x="T4" y="T5"/>
                  </a:cxn>
                </a:cxnLst>
                <a:rect l="0" t="0" r="r" b="b"/>
                <a:pathLst>
                  <a:path w="4" h="4">
                    <a:moveTo>
                      <a:pt x="1" y="4"/>
                    </a:moveTo>
                    <a:cubicBezTo>
                      <a:pt x="2" y="3"/>
                      <a:pt x="3" y="1"/>
                      <a:pt x="4" y="0"/>
                    </a:cubicBezTo>
                    <a:cubicBezTo>
                      <a:pt x="3" y="1"/>
                      <a:pt x="0" y="1"/>
                      <a:pt x="1"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16" name="Freeform 3750"/>
              <p:cNvSpPr>
                <a:spLocks/>
              </p:cNvSpPr>
              <p:nvPr/>
            </p:nvSpPr>
            <p:spPr bwMode="auto">
              <a:xfrm>
                <a:off x="3460" y="2285"/>
                <a:ext cx="4" cy="1"/>
              </a:xfrm>
              <a:custGeom>
                <a:avLst/>
                <a:gdLst>
                  <a:gd name="T0" fmla="*/ 1 w 3"/>
                  <a:gd name="T1" fmla="*/ 1 h 1"/>
                  <a:gd name="T2" fmla="*/ 4 w 3"/>
                  <a:gd name="T3" fmla="*/ 1 h 1"/>
                  <a:gd name="T4" fmla="*/ 0 w 3"/>
                  <a:gd name="T5" fmla="*/ 1 h 1"/>
                  <a:gd name="T6" fmla="*/ 1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1"/>
                    </a:moveTo>
                    <a:cubicBezTo>
                      <a:pt x="2" y="1"/>
                      <a:pt x="2" y="1"/>
                      <a:pt x="3" y="1"/>
                    </a:cubicBezTo>
                    <a:cubicBezTo>
                      <a:pt x="2"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17" name="Freeform 3751"/>
              <p:cNvSpPr>
                <a:spLocks/>
              </p:cNvSpPr>
              <p:nvPr/>
            </p:nvSpPr>
            <p:spPr bwMode="auto">
              <a:xfrm>
                <a:off x="3431" y="2255"/>
                <a:ext cx="66" cy="56"/>
              </a:xfrm>
              <a:custGeom>
                <a:avLst/>
                <a:gdLst>
                  <a:gd name="T0" fmla="*/ 0 w 50"/>
                  <a:gd name="T1" fmla="*/ 29 h 42"/>
                  <a:gd name="T2" fmla="*/ 1 w 50"/>
                  <a:gd name="T3" fmla="*/ 29 h 42"/>
                  <a:gd name="T4" fmla="*/ 3 w 50"/>
                  <a:gd name="T5" fmla="*/ 28 h 42"/>
                  <a:gd name="T6" fmla="*/ 4 w 50"/>
                  <a:gd name="T7" fmla="*/ 33 h 42"/>
                  <a:gd name="T8" fmla="*/ 8 w 50"/>
                  <a:gd name="T9" fmla="*/ 33 h 42"/>
                  <a:gd name="T10" fmla="*/ 12 w 50"/>
                  <a:gd name="T11" fmla="*/ 32 h 42"/>
                  <a:gd name="T12" fmla="*/ 15 w 50"/>
                  <a:gd name="T13" fmla="*/ 29 h 42"/>
                  <a:gd name="T14" fmla="*/ 18 w 50"/>
                  <a:gd name="T15" fmla="*/ 31 h 42"/>
                  <a:gd name="T16" fmla="*/ 24 w 50"/>
                  <a:gd name="T17" fmla="*/ 31 h 42"/>
                  <a:gd name="T18" fmla="*/ 36 w 50"/>
                  <a:gd name="T19" fmla="*/ 31 h 42"/>
                  <a:gd name="T20" fmla="*/ 34 w 50"/>
                  <a:gd name="T21" fmla="*/ 28 h 42"/>
                  <a:gd name="T22" fmla="*/ 37 w 50"/>
                  <a:gd name="T23" fmla="*/ 29 h 42"/>
                  <a:gd name="T24" fmla="*/ 41 w 50"/>
                  <a:gd name="T25" fmla="*/ 27 h 42"/>
                  <a:gd name="T26" fmla="*/ 46 w 50"/>
                  <a:gd name="T27" fmla="*/ 17 h 42"/>
                  <a:gd name="T28" fmla="*/ 53 w 50"/>
                  <a:gd name="T29" fmla="*/ 8 h 42"/>
                  <a:gd name="T30" fmla="*/ 59 w 50"/>
                  <a:gd name="T31" fmla="*/ 0 h 42"/>
                  <a:gd name="T32" fmla="*/ 61 w 50"/>
                  <a:gd name="T33" fmla="*/ 5 h 42"/>
                  <a:gd name="T34" fmla="*/ 63 w 50"/>
                  <a:gd name="T35" fmla="*/ 9 h 42"/>
                  <a:gd name="T36" fmla="*/ 63 w 50"/>
                  <a:gd name="T37" fmla="*/ 19 h 42"/>
                  <a:gd name="T38" fmla="*/ 59 w 50"/>
                  <a:gd name="T39" fmla="*/ 19 h 42"/>
                  <a:gd name="T40" fmla="*/ 58 w 50"/>
                  <a:gd name="T41" fmla="*/ 21 h 42"/>
                  <a:gd name="T42" fmla="*/ 58 w 50"/>
                  <a:gd name="T43" fmla="*/ 24 h 42"/>
                  <a:gd name="T44" fmla="*/ 58 w 50"/>
                  <a:gd name="T45" fmla="*/ 28 h 42"/>
                  <a:gd name="T46" fmla="*/ 61 w 50"/>
                  <a:gd name="T47" fmla="*/ 32 h 42"/>
                  <a:gd name="T48" fmla="*/ 54 w 50"/>
                  <a:gd name="T49" fmla="*/ 35 h 42"/>
                  <a:gd name="T50" fmla="*/ 51 w 50"/>
                  <a:gd name="T51" fmla="*/ 51 h 42"/>
                  <a:gd name="T52" fmla="*/ 48 w 50"/>
                  <a:gd name="T53" fmla="*/ 55 h 42"/>
                  <a:gd name="T54" fmla="*/ 36 w 50"/>
                  <a:gd name="T55" fmla="*/ 53 h 42"/>
                  <a:gd name="T56" fmla="*/ 22 w 50"/>
                  <a:gd name="T57" fmla="*/ 51 h 42"/>
                  <a:gd name="T58" fmla="*/ 15 w 50"/>
                  <a:gd name="T59" fmla="*/ 48 h 42"/>
                  <a:gd name="T60" fmla="*/ 8 w 50"/>
                  <a:gd name="T61" fmla="*/ 40 h 42"/>
                  <a:gd name="T62" fmla="*/ 3 w 50"/>
                  <a:gd name="T63" fmla="*/ 35 h 42"/>
                  <a:gd name="T64" fmla="*/ 0 w 50"/>
                  <a:gd name="T65" fmla="*/ 29 h 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0" h="42">
                    <a:moveTo>
                      <a:pt x="0" y="22"/>
                    </a:moveTo>
                    <a:cubicBezTo>
                      <a:pt x="1" y="21"/>
                      <a:pt x="1" y="21"/>
                      <a:pt x="1" y="22"/>
                    </a:cubicBezTo>
                    <a:cubicBezTo>
                      <a:pt x="2" y="21"/>
                      <a:pt x="2" y="21"/>
                      <a:pt x="2" y="21"/>
                    </a:cubicBezTo>
                    <a:cubicBezTo>
                      <a:pt x="3" y="22"/>
                      <a:pt x="2" y="24"/>
                      <a:pt x="3" y="25"/>
                    </a:cubicBezTo>
                    <a:cubicBezTo>
                      <a:pt x="3" y="25"/>
                      <a:pt x="5" y="25"/>
                      <a:pt x="6" y="25"/>
                    </a:cubicBezTo>
                    <a:cubicBezTo>
                      <a:pt x="7" y="25"/>
                      <a:pt x="8" y="25"/>
                      <a:pt x="9" y="24"/>
                    </a:cubicBezTo>
                    <a:cubicBezTo>
                      <a:pt x="10" y="24"/>
                      <a:pt x="10" y="23"/>
                      <a:pt x="11" y="22"/>
                    </a:cubicBezTo>
                    <a:cubicBezTo>
                      <a:pt x="11" y="22"/>
                      <a:pt x="13" y="23"/>
                      <a:pt x="14" y="23"/>
                    </a:cubicBezTo>
                    <a:cubicBezTo>
                      <a:pt x="15" y="23"/>
                      <a:pt x="16" y="23"/>
                      <a:pt x="18" y="23"/>
                    </a:cubicBezTo>
                    <a:cubicBezTo>
                      <a:pt x="21" y="23"/>
                      <a:pt x="24" y="25"/>
                      <a:pt x="27" y="23"/>
                    </a:cubicBezTo>
                    <a:cubicBezTo>
                      <a:pt x="27" y="22"/>
                      <a:pt x="26" y="22"/>
                      <a:pt x="26" y="21"/>
                    </a:cubicBezTo>
                    <a:cubicBezTo>
                      <a:pt x="27" y="21"/>
                      <a:pt x="27" y="22"/>
                      <a:pt x="28" y="22"/>
                    </a:cubicBezTo>
                    <a:cubicBezTo>
                      <a:pt x="29" y="22"/>
                      <a:pt x="30" y="21"/>
                      <a:pt x="31" y="20"/>
                    </a:cubicBezTo>
                    <a:cubicBezTo>
                      <a:pt x="32" y="17"/>
                      <a:pt x="32" y="15"/>
                      <a:pt x="35" y="13"/>
                    </a:cubicBezTo>
                    <a:cubicBezTo>
                      <a:pt x="37" y="11"/>
                      <a:pt x="38" y="8"/>
                      <a:pt x="40" y="6"/>
                    </a:cubicBezTo>
                    <a:cubicBezTo>
                      <a:pt x="43" y="4"/>
                      <a:pt x="44" y="3"/>
                      <a:pt x="45" y="0"/>
                    </a:cubicBezTo>
                    <a:cubicBezTo>
                      <a:pt x="47" y="0"/>
                      <a:pt x="46" y="3"/>
                      <a:pt x="46" y="4"/>
                    </a:cubicBezTo>
                    <a:cubicBezTo>
                      <a:pt x="46" y="6"/>
                      <a:pt x="48" y="5"/>
                      <a:pt x="48" y="7"/>
                    </a:cubicBezTo>
                    <a:cubicBezTo>
                      <a:pt x="49" y="9"/>
                      <a:pt x="50" y="12"/>
                      <a:pt x="48" y="14"/>
                    </a:cubicBezTo>
                    <a:cubicBezTo>
                      <a:pt x="45" y="18"/>
                      <a:pt x="46" y="15"/>
                      <a:pt x="45" y="14"/>
                    </a:cubicBezTo>
                    <a:cubicBezTo>
                      <a:pt x="45" y="12"/>
                      <a:pt x="43" y="15"/>
                      <a:pt x="44" y="16"/>
                    </a:cubicBezTo>
                    <a:cubicBezTo>
                      <a:pt x="44" y="17"/>
                      <a:pt x="43" y="17"/>
                      <a:pt x="44" y="18"/>
                    </a:cubicBezTo>
                    <a:cubicBezTo>
                      <a:pt x="44" y="18"/>
                      <a:pt x="44" y="20"/>
                      <a:pt x="44" y="21"/>
                    </a:cubicBezTo>
                    <a:cubicBezTo>
                      <a:pt x="44" y="24"/>
                      <a:pt x="47" y="22"/>
                      <a:pt x="46" y="24"/>
                    </a:cubicBezTo>
                    <a:cubicBezTo>
                      <a:pt x="45" y="26"/>
                      <a:pt x="42" y="24"/>
                      <a:pt x="41" y="26"/>
                    </a:cubicBezTo>
                    <a:cubicBezTo>
                      <a:pt x="44" y="27"/>
                      <a:pt x="40" y="34"/>
                      <a:pt x="39" y="38"/>
                    </a:cubicBezTo>
                    <a:cubicBezTo>
                      <a:pt x="39" y="41"/>
                      <a:pt x="38" y="42"/>
                      <a:pt x="36" y="41"/>
                    </a:cubicBezTo>
                    <a:cubicBezTo>
                      <a:pt x="33" y="40"/>
                      <a:pt x="30" y="40"/>
                      <a:pt x="27" y="40"/>
                    </a:cubicBezTo>
                    <a:cubicBezTo>
                      <a:pt x="23" y="39"/>
                      <a:pt x="20" y="39"/>
                      <a:pt x="17" y="38"/>
                    </a:cubicBezTo>
                    <a:cubicBezTo>
                      <a:pt x="15" y="38"/>
                      <a:pt x="12" y="38"/>
                      <a:pt x="11" y="36"/>
                    </a:cubicBezTo>
                    <a:cubicBezTo>
                      <a:pt x="9" y="34"/>
                      <a:pt x="8" y="32"/>
                      <a:pt x="6" y="30"/>
                    </a:cubicBezTo>
                    <a:cubicBezTo>
                      <a:pt x="5" y="29"/>
                      <a:pt x="4" y="27"/>
                      <a:pt x="2" y="26"/>
                    </a:cubicBezTo>
                    <a:cubicBezTo>
                      <a:pt x="1" y="24"/>
                      <a:pt x="1" y="23"/>
                      <a:pt x="0" y="2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18" name="Freeform 3752"/>
              <p:cNvSpPr>
                <a:spLocks/>
              </p:cNvSpPr>
              <p:nvPr/>
            </p:nvSpPr>
            <p:spPr bwMode="auto">
              <a:xfrm>
                <a:off x="1514" y="2390"/>
                <a:ext cx="2" cy="3"/>
              </a:xfrm>
              <a:custGeom>
                <a:avLst/>
                <a:gdLst>
                  <a:gd name="T0" fmla="*/ 0 w 1"/>
                  <a:gd name="T1" fmla="*/ 3 h 2"/>
                  <a:gd name="T2" fmla="*/ 2 w 1"/>
                  <a:gd name="T3" fmla="*/ 0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1" y="2"/>
                      <a:pt x="1" y="1"/>
                      <a:pt x="1" y="0"/>
                    </a:cubicBezTo>
                    <a:cubicBezTo>
                      <a:pt x="1" y="1"/>
                      <a:pt x="0" y="2"/>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19" name="Freeform 3753"/>
              <p:cNvSpPr>
                <a:spLocks/>
              </p:cNvSpPr>
              <p:nvPr/>
            </p:nvSpPr>
            <p:spPr bwMode="auto">
              <a:xfrm>
                <a:off x="1493" y="2374"/>
                <a:ext cx="23" cy="43"/>
              </a:xfrm>
              <a:custGeom>
                <a:avLst/>
                <a:gdLst>
                  <a:gd name="T0" fmla="*/ 0 w 17"/>
                  <a:gd name="T1" fmla="*/ 43 h 32"/>
                  <a:gd name="T2" fmla="*/ 4 w 17"/>
                  <a:gd name="T3" fmla="*/ 23 h 32"/>
                  <a:gd name="T4" fmla="*/ 9 w 17"/>
                  <a:gd name="T5" fmla="*/ 11 h 32"/>
                  <a:gd name="T6" fmla="*/ 19 w 17"/>
                  <a:gd name="T7" fmla="*/ 1 h 32"/>
                  <a:gd name="T8" fmla="*/ 18 w 17"/>
                  <a:gd name="T9" fmla="*/ 4 h 32"/>
                  <a:gd name="T10" fmla="*/ 18 w 17"/>
                  <a:gd name="T11" fmla="*/ 15 h 32"/>
                  <a:gd name="T12" fmla="*/ 16 w 17"/>
                  <a:gd name="T13" fmla="*/ 23 h 32"/>
                  <a:gd name="T14" fmla="*/ 16 w 17"/>
                  <a:gd name="T15" fmla="*/ 28 h 32"/>
                  <a:gd name="T16" fmla="*/ 14 w 17"/>
                  <a:gd name="T17" fmla="*/ 32 h 32"/>
                  <a:gd name="T18" fmla="*/ 12 w 17"/>
                  <a:gd name="T19" fmla="*/ 35 h 32"/>
                  <a:gd name="T20" fmla="*/ 8 w 17"/>
                  <a:gd name="T21" fmla="*/ 38 h 32"/>
                  <a:gd name="T22" fmla="*/ 5 w 17"/>
                  <a:gd name="T23" fmla="*/ 42 h 32"/>
                  <a:gd name="T24" fmla="*/ 4 w 17"/>
                  <a:gd name="T25" fmla="*/ 43 h 32"/>
                  <a:gd name="T26" fmla="*/ 0 w 17"/>
                  <a:gd name="T27" fmla="*/ 43 h 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7" h="32">
                    <a:moveTo>
                      <a:pt x="0" y="32"/>
                    </a:moveTo>
                    <a:cubicBezTo>
                      <a:pt x="1" y="27"/>
                      <a:pt x="2" y="22"/>
                      <a:pt x="3" y="17"/>
                    </a:cubicBezTo>
                    <a:cubicBezTo>
                      <a:pt x="3" y="15"/>
                      <a:pt x="3" y="4"/>
                      <a:pt x="7" y="8"/>
                    </a:cubicBezTo>
                    <a:cubicBezTo>
                      <a:pt x="8" y="6"/>
                      <a:pt x="11" y="0"/>
                      <a:pt x="14" y="1"/>
                    </a:cubicBezTo>
                    <a:cubicBezTo>
                      <a:pt x="13" y="2"/>
                      <a:pt x="13" y="2"/>
                      <a:pt x="13" y="3"/>
                    </a:cubicBezTo>
                    <a:cubicBezTo>
                      <a:pt x="17" y="1"/>
                      <a:pt x="13" y="9"/>
                      <a:pt x="13" y="11"/>
                    </a:cubicBezTo>
                    <a:cubicBezTo>
                      <a:pt x="12" y="13"/>
                      <a:pt x="12" y="15"/>
                      <a:pt x="12" y="17"/>
                    </a:cubicBezTo>
                    <a:cubicBezTo>
                      <a:pt x="12" y="18"/>
                      <a:pt x="12" y="19"/>
                      <a:pt x="12" y="21"/>
                    </a:cubicBezTo>
                    <a:cubicBezTo>
                      <a:pt x="11" y="22"/>
                      <a:pt x="11" y="23"/>
                      <a:pt x="10" y="24"/>
                    </a:cubicBezTo>
                    <a:cubicBezTo>
                      <a:pt x="11" y="22"/>
                      <a:pt x="9" y="25"/>
                      <a:pt x="9" y="26"/>
                    </a:cubicBezTo>
                    <a:cubicBezTo>
                      <a:pt x="8" y="27"/>
                      <a:pt x="7" y="27"/>
                      <a:pt x="6" y="28"/>
                    </a:cubicBezTo>
                    <a:cubicBezTo>
                      <a:pt x="5" y="29"/>
                      <a:pt x="4" y="30"/>
                      <a:pt x="4" y="31"/>
                    </a:cubicBezTo>
                    <a:cubicBezTo>
                      <a:pt x="3" y="31"/>
                      <a:pt x="3" y="32"/>
                      <a:pt x="3" y="32"/>
                    </a:cubicBezTo>
                    <a:cubicBezTo>
                      <a:pt x="2" y="32"/>
                      <a:pt x="1" y="32"/>
                      <a:pt x="0" y="3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20" name="Freeform 3754"/>
              <p:cNvSpPr>
                <a:spLocks/>
              </p:cNvSpPr>
              <p:nvPr/>
            </p:nvSpPr>
            <p:spPr bwMode="auto">
              <a:xfrm>
                <a:off x="2183" y="2879"/>
                <a:ext cx="5" cy="5"/>
              </a:xfrm>
              <a:custGeom>
                <a:avLst/>
                <a:gdLst>
                  <a:gd name="T0" fmla="*/ 3 w 4"/>
                  <a:gd name="T1" fmla="*/ 5 h 4"/>
                  <a:gd name="T2" fmla="*/ 3 w 4"/>
                  <a:gd name="T3" fmla="*/ 5 h 4"/>
                  <a:gd name="T4" fmla="*/ 0 60000 65536"/>
                  <a:gd name="T5" fmla="*/ 0 60000 65536"/>
                </a:gdLst>
                <a:ahLst/>
                <a:cxnLst>
                  <a:cxn ang="T4">
                    <a:pos x="T0" y="T1"/>
                  </a:cxn>
                  <a:cxn ang="T5">
                    <a:pos x="T2" y="T3"/>
                  </a:cxn>
                </a:cxnLst>
                <a:rect l="0" t="0" r="r" b="b"/>
                <a:pathLst>
                  <a:path w="4" h="4">
                    <a:moveTo>
                      <a:pt x="2" y="4"/>
                    </a:moveTo>
                    <a:cubicBezTo>
                      <a:pt x="4" y="0"/>
                      <a:pt x="0" y="3"/>
                      <a:pt x="2"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21" name="Freeform 3755"/>
              <p:cNvSpPr>
                <a:spLocks/>
              </p:cNvSpPr>
              <p:nvPr/>
            </p:nvSpPr>
            <p:spPr bwMode="auto">
              <a:xfrm>
                <a:off x="1992" y="2690"/>
                <a:ext cx="4" cy="3"/>
              </a:xfrm>
              <a:custGeom>
                <a:avLst/>
                <a:gdLst>
                  <a:gd name="T0" fmla="*/ 0 w 3"/>
                  <a:gd name="T1" fmla="*/ 3 h 2"/>
                  <a:gd name="T2" fmla="*/ 4 w 3"/>
                  <a:gd name="T3" fmla="*/ 2 h 2"/>
                  <a:gd name="T4" fmla="*/ 0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0" y="2"/>
                    </a:moveTo>
                    <a:cubicBezTo>
                      <a:pt x="1" y="2"/>
                      <a:pt x="2" y="1"/>
                      <a:pt x="3" y="1"/>
                    </a:cubicBezTo>
                    <a:cubicBezTo>
                      <a:pt x="2" y="0"/>
                      <a:pt x="1"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22" name="Freeform 3756"/>
              <p:cNvSpPr>
                <a:spLocks/>
              </p:cNvSpPr>
              <p:nvPr/>
            </p:nvSpPr>
            <p:spPr bwMode="auto">
              <a:xfrm>
                <a:off x="1994" y="2691"/>
                <a:ext cx="6" cy="4"/>
              </a:xfrm>
              <a:custGeom>
                <a:avLst/>
                <a:gdLst>
                  <a:gd name="T0" fmla="*/ 2 w 4"/>
                  <a:gd name="T1" fmla="*/ 4 h 3"/>
                  <a:gd name="T2" fmla="*/ 6 w 4"/>
                  <a:gd name="T3" fmla="*/ 1 h 3"/>
                  <a:gd name="T4" fmla="*/ 2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1" y="3"/>
                    </a:moveTo>
                    <a:cubicBezTo>
                      <a:pt x="1" y="2"/>
                      <a:pt x="3" y="2"/>
                      <a:pt x="4" y="1"/>
                    </a:cubicBezTo>
                    <a:cubicBezTo>
                      <a:pt x="3" y="0"/>
                      <a:pt x="0" y="1"/>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23" name="Freeform 3757"/>
              <p:cNvSpPr>
                <a:spLocks/>
              </p:cNvSpPr>
              <p:nvPr/>
            </p:nvSpPr>
            <p:spPr bwMode="auto">
              <a:xfrm>
                <a:off x="2018" y="2633"/>
                <a:ext cx="3" cy="1"/>
              </a:xfrm>
              <a:custGeom>
                <a:avLst/>
                <a:gdLst>
                  <a:gd name="T0" fmla="*/ 2 w 2"/>
                  <a:gd name="T1" fmla="*/ 1 h 1"/>
                  <a:gd name="T2" fmla="*/ 3 w 2"/>
                  <a:gd name="T3" fmla="*/ 0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2" y="0"/>
                      <a:pt x="2" y="0"/>
                    </a:cubicBezTo>
                    <a:cubicBezTo>
                      <a:pt x="0" y="0"/>
                      <a:pt x="0"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24" name="Freeform 3758"/>
              <p:cNvSpPr>
                <a:spLocks/>
              </p:cNvSpPr>
              <p:nvPr/>
            </p:nvSpPr>
            <p:spPr bwMode="auto">
              <a:xfrm>
                <a:off x="2018" y="2634"/>
                <a:ext cx="4" cy="4"/>
              </a:xfrm>
              <a:custGeom>
                <a:avLst/>
                <a:gdLst>
                  <a:gd name="T0" fmla="*/ 3 w 3"/>
                  <a:gd name="T1" fmla="*/ 4 h 3"/>
                  <a:gd name="T2" fmla="*/ 3 w 3"/>
                  <a:gd name="T3" fmla="*/ 0 h 3"/>
                  <a:gd name="T4" fmla="*/ 3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2" y="3"/>
                    </a:moveTo>
                    <a:cubicBezTo>
                      <a:pt x="3" y="3"/>
                      <a:pt x="2" y="1"/>
                      <a:pt x="2" y="0"/>
                    </a:cubicBezTo>
                    <a:cubicBezTo>
                      <a:pt x="0" y="1"/>
                      <a:pt x="1" y="2"/>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25" name="Freeform 3759"/>
              <p:cNvSpPr>
                <a:spLocks/>
              </p:cNvSpPr>
              <p:nvPr/>
            </p:nvSpPr>
            <p:spPr bwMode="auto">
              <a:xfrm>
                <a:off x="1998" y="2674"/>
                <a:ext cx="14" cy="19"/>
              </a:xfrm>
              <a:custGeom>
                <a:avLst/>
                <a:gdLst>
                  <a:gd name="T0" fmla="*/ 1 w 10"/>
                  <a:gd name="T1" fmla="*/ 19 h 14"/>
                  <a:gd name="T2" fmla="*/ 13 w 10"/>
                  <a:gd name="T3" fmla="*/ 4 h 14"/>
                  <a:gd name="T4" fmla="*/ 4 w 10"/>
                  <a:gd name="T5" fmla="*/ 8 h 14"/>
                  <a:gd name="T6" fmla="*/ 3 w 10"/>
                  <a:gd name="T7" fmla="*/ 12 h 14"/>
                  <a:gd name="T8" fmla="*/ 1 w 10"/>
                  <a:gd name="T9" fmla="*/ 19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4">
                    <a:moveTo>
                      <a:pt x="1" y="14"/>
                    </a:moveTo>
                    <a:cubicBezTo>
                      <a:pt x="4" y="13"/>
                      <a:pt x="10" y="6"/>
                      <a:pt x="9" y="3"/>
                    </a:cubicBezTo>
                    <a:cubicBezTo>
                      <a:pt x="7" y="0"/>
                      <a:pt x="4" y="4"/>
                      <a:pt x="3" y="6"/>
                    </a:cubicBezTo>
                    <a:cubicBezTo>
                      <a:pt x="3" y="7"/>
                      <a:pt x="4" y="9"/>
                      <a:pt x="2" y="9"/>
                    </a:cubicBezTo>
                    <a:cubicBezTo>
                      <a:pt x="1" y="10"/>
                      <a:pt x="0" y="12"/>
                      <a:pt x="1" y="1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26" name="Freeform 3760"/>
              <p:cNvSpPr>
                <a:spLocks/>
              </p:cNvSpPr>
              <p:nvPr/>
            </p:nvSpPr>
            <p:spPr bwMode="auto">
              <a:xfrm>
                <a:off x="2006" y="2671"/>
                <a:ext cx="6" cy="6"/>
              </a:xfrm>
              <a:custGeom>
                <a:avLst/>
                <a:gdLst>
                  <a:gd name="T0" fmla="*/ 0 w 4"/>
                  <a:gd name="T1" fmla="*/ 6 h 4"/>
                  <a:gd name="T2" fmla="*/ 5 w 4"/>
                  <a:gd name="T3" fmla="*/ 0 h 4"/>
                  <a:gd name="T4" fmla="*/ 0 w 4"/>
                  <a:gd name="T5" fmla="*/ 6 h 4"/>
                  <a:gd name="T6" fmla="*/ 0 60000 65536"/>
                  <a:gd name="T7" fmla="*/ 0 60000 65536"/>
                  <a:gd name="T8" fmla="*/ 0 60000 65536"/>
                </a:gdLst>
                <a:ahLst/>
                <a:cxnLst>
                  <a:cxn ang="T6">
                    <a:pos x="T0" y="T1"/>
                  </a:cxn>
                  <a:cxn ang="T7">
                    <a:pos x="T2" y="T3"/>
                  </a:cxn>
                  <a:cxn ang="T8">
                    <a:pos x="T4" y="T5"/>
                  </a:cxn>
                </a:cxnLst>
                <a:rect l="0" t="0" r="r" b="b"/>
                <a:pathLst>
                  <a:path w="4" h="4">
                    <a:moveTo>
                      <a:pt x="0" y="4"/>
                    </a:moveTo>
                    <a:cubicBezTo>
                      <a:pt x="1" y="3"/>
                      <a:pt x="4" y="1"/>
                      <a:pt x="3" y="0"/>
                    </a:cubicBezTo>
                    <a:cubicBezTo>
                      <a:pt x="1" y="0"/>
                      <a:pt x="1" y="2"/>
                      <a:pt x="0"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27" name="Freeform 3761"/>
              <p:cNvSpPr>
                <a:spLocks/>
              </p:cNvSpPr>
              <p:nvPr/>
            </p:nvSpPr>
            <p:spPr bwMode="auto">
              <a:xfrm>
                <a:off x="2006" y="2682"/>
                <a:ext cx="4" cy="5"/>
              </a:xfrm>
              <a:custGeom>
                <a:avLst/>
                <a:gdLst>
                  <a:gd name="T0" fmla="*/ 0 w 3"/>
                  <a:gd name="T1" fmla="*/ 5 h 4"/>
                  <a:gd name="T2" fmla="*/ 3 w 3"/>
                  <a:gd name="T3" fmla="*/ 0 h 4"/>
                  <a:gd name="T4" fmla="*/ 0 w 3"/>
                  <a:gd name="T5" fmla="*/ 5 h 4"/>
                  <a:gd name="T6" fmla="*/ 0 60000 65536"/>
                  <a:gd name="T7" fmla="*/ 0 60000 65536"/>
                  <a:gd name="T8" fmla="*/ 0 60000 65536"/>
                </a:gdLst>
                <a:ahLst/>
                <a:cxnLst>
                  <a:cxn ang="T6">
                    <a:pos x="T0" y="T1"/>
                  </a:cxn>
                  <a:cxn ang="T7">
                    <a:pos x="T2" y="T3"/>
                  </a:cxn>
                  <a:cxn ang="T8">
                    <a:pos x="T4" y="T5"/>
                  </a:cxn>
                </a:cxnLst>
                <a:rect l="0" t="0" r="r" b="b"/>
                <a:pathLst>
                  <a:path w="3" h="4">
                    <a:moveTo>
                      <a:pt x="0" y="4"/>
                    </a:moveTo>
                    <a:cubicBezTo>
                      <a:pt x="2" y="4"/>
                      <a:pt x="3" y="2"/>
                      <a:pt x="2" y="0"/>
                    </a:cubicBezTo>
                    <a:cubicBezTo>
                      <a:pt x="2" y="2"/>
                      <a:pt x="0" y="3"/>
                      <a:pt x="0"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28" name="Freeform 3762"/>
              <p:cNvSpPr>
                <a:spLocks/>
              </p:cNvSpPr>
              <p:nvPr/>
            </p:nvSpPr>
            <p:spPr bwMode="auto">
              <a:xfrm>
                <a:off x="2009" y="2682"/>
                <a:ext cx="4" cy="4"/>
              </a:xfrm>
              <a:custGeom>
                <a:avLst/>
                <a:gdLst>
                  <a:gd name="T0" fmla="*/ 4 w 3"/>
                  <a:gd name="T1" fmla="*/ 0 h 3"/>
                  <a:gd name="T2" fmla="*/ 0 w 3"/>
                  <a:gd name="T3" fmla="*/ 4 h 3"/>
                  <a:gd name="T4" fmla="*/ 4 w 3"/>
                  <a:gd name="T5" fmla="*/ 0 h 3"/>
                  <a:gd name="T6" fmla="*/ 4 w 3"/>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3" y="0"/>
                    </a:moveTo>
                    <a:cubicBezTo>
                      <a:pt x="1" y="1"/>
                      <a:pt x="1" y="2"/>
                      <a:pt x="0" y="3"/>
                    </a:cubicBezTo>
                    <a:cubicBezTo>
                      <a:pt x="2" y="3"/>
                      <a:pt x="2" y="1"/>
                      <a:pt x="3" y="0"/>
                    </a:cubicBezTo>
                    <a:cubicBezTo>
                      <a:pt x="3" y="0"/>
                      <a:pt x="3" y="0"/>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29" name="Freeform 3763"/>
              <p:cNvSpPr>
                <a:spLocks/>
              </p:cNvSpPr>
              <p:nvPr/>
            </p:nvSpPr>
            <p:spPr bwMode="auto">
              <a:xfrm>
                <a:off x="2010" y="2671"/>
                <a:ext cx="3" cy="6"/>
              </a:xfrm>
              <a:custGeom>
                <a:avLst/>
                <a:gdLst>
                  <a:gd name="T0" fmla="*/ 0 w 2"/>
                  <a:gd name="T1" fmla="*/ 6 h 4"/>
                  <a:gd name="T2" fmla="*/ 3 w 2"/>
                  <a:gd name="T3" fmla="*/ 3 h 4"/>
                  <a:gd name="T4" fmla="*/ 0 w 2"/>
                  <a:gd name="T5" fmla="*/ 6 h 4"/>
                  <a:gd name="T6" fmla="*/ 0 60000 65536"/>
                  <a:gd name="T7" fmla="*/ 0 60000 65536"/>
                  <a:gd name="T8" fmla="*/ 0 60000 65536"/>
                </a:gdLst>
                <a:ahLst/>
                <a:cxnLst>
                  <a:cxn ang="T6">
                    <a:pos x="T0" y="T1"/>
                  </a:cxn>
                  <a:cxn ang="T7">
                    <a:pos x="T2" y="T3"/>
                  </a:cxn>
                  <a:cxn ang="T8">
                    <a:pos x="T4" y="T5"/>
                  </a:cxn>
                </a:cxnLst>
                <a:rect l="0" t="0" r="r" b="b"/>
                <a:pathLst>
                  <a:path w="2" h="4">
                    <a:moveTo>
                      <a:pt x="0" y="4"/>
                    </a:moveTo>
                    <a:cubicBezTo>
                      <a:pt x="0" y="3"/>
                      <a:pt x="1" y="2"/>
                      <a:pt x="2" y="2"/>
                    </a:cubicBezTo>
                    <a:cubicBezTo>
                      <a:pt x="0" y="0"/>
                      <a:pt x="0" y="3"/>
                      <a:pt x="0"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30" name="Freeform 3764"/>
              <p:cNvSpPr>
                <a:spLocks/>
              </p:cNvSpPr>
              <p:nvPr/>
            </p:nvSpPr>
            <p:spPr bwMode="auto">
              <a:xfrm>
                <a:off x="2010" y="2677"/>
                <a:ext cx="4" cy="6"/>
              </a:xfrm>
              <a:custGeom>
                <a:avLst/>
                <a:gdLst>
                  <a:gd name="T0" fmla="*/ 0 w 3"/>
                  <a:gd name="T1" fmla="*/ 6 h 5"/>
                  <a:gd name="T2" fmla="*/ 3 w 3"/>
                  <a:gd name="T3" fmla="*/ 2 h 5"/>
                  <a:gd name="T4" fmla="*/ 3 w 3"/>
                  <a:gd name="T5" fmla="*/ 1 h 5"/>
                  <a:gd name="T6" fmla="*/ 0 w 3"/>
                  <a:gd name="T7" fmla="*/ 6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5">
                    <a:moveTo>
                      <a:pt x="0" y="5"/>
                    </a:moveTo>
                    <a:cubicBezTo>
                      <a:pt x="1" y="4"/>
                      <a:pt x="1" y="3"/>
                      <a:pt x="2" y="2"/>
                    </a:cubicBezTo>
                    <a:cubicBezTo>
                      <a:pt x="3" y="2"/>
                      <a:pt x="3" y="0"/>
                      <a:pt x="2" y="1"/>
                    </a:cubicBezTo>
                    <a:cubicBezTo>
                      <a:pt x="1" y="1"/>
                      <a:pt x="0" y="4"/>
                      <a:pt x="0"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31" name="Freeform 3765"/>
              <p:cNvSpPr>
                <a:spLocks/>
              </p:cNvSpPr>
              <p:nvPr/>
            </p:nvSpPr>
            <p:spPr bwMode="auto">
              <a:xfrm>
                <a:off x="2010" y="2675"/>
                <a:ext cx="3" cy="2"/>
              </a:xfrm>
              <a:custGeom>
                <a:avLst/>
                <a:gdLst>
                  <a:gd name="T0" fmla="*/ 2 w 2"/>
                  <a:gd name="T1" fmla="*/ 2 h 1"/>
                  <a:gd name="T2" fmla="*/ 3 w 2"/>
                  <a:gd name="T3" fmla="*/ 0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1" y="1"/>
                      <a:pt x="2" y="1"/>
                      <a:pt x="2" y="0"/>
                    </a:cubicBezTo>
                    <a:cubicBezTo>
                      <a:pt x="1" y="0"/>
                      <a:pt x="0"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32" name="Freeform 3766"/>
              <p:cNvSpPr>
                <a:spLocks/>
              </p:cNvSpPr>
              <p:nvPr/>
            </p:nvSpPr>
            <p:spPr bwMode="auto">
              <a:xfrm>
                <a:off x="2010" y="2669"/>
                <a:ext cx="8" cy="4"/>
              </a:xfrm>
              <a:custGeom>
                <a:avLst/>
                <a:gdLst>
                  <a:gd name="T0" fmla="*/ 4 w 6"/>
                  <a:gd name="T1" fmla="*/ 4 h 3"/>
                  <a:gd name="T2" fmla="*/ 7 w 6"/>
                  <a:gd name="T3" fmla="*/ 1 h 3"/>
                  <a:gd name="T4" fmla="*/ 5 w 6"/>
                  <a:gd name="T5" fmla="*/ 0 h 3"/>
                  <a:gd name="T6" fmla="*/ 4 w 6"/>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3">
                    <a:moveTo>
                      <a:pt x="3" y="3"/>
                    </a:moveTo>
                    <a:cubicBezTo>
                      <a:pt x="3" y="2"/>
                      <a:pt x="4" y="2"/>
                      <a:pt x="5" y="1"/>
                    </a:cubicBezTo>
                    <a:cubicBezTo>
                      <a:pt x="6" y="0"/>
                      <a:pt x="5" y="0"/>
                      <a:pt x="4" y="0"/>
                    </a:cubicBezTo>
                    <a:cubicBezTo>
                      <a:pt x="2" y="1"/>
                      <a:pt x="0" y="3"/>
                      <a:pt x="3"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33" name="Freeform 3767"/>
              <p:cNvSpPr>
                <a:spLocks/>
              </p:cNvSpPr>
              <p:nvPr/>
            </p:nvSpPr>
            <p:spPr bwMode="auto">
              <a:xfrm>
                <a:off x="2012" y="2674"/>
                <a:ext cx="4" cy="4"/>
              </a:xfrm>
              <a:custGeom>
                <a:avLst/>
                <a:gdLst>
                  <a:gd name="T0" fmla="*/ 0 w 3"/>
                  <a:gd name="T1" fmla="*/ 4 h 3"/>
                  <a:gd name="T2" fmla="*/ 3 w 3"/>
                  <a:gd name="T3" fmla="*/ 0 h 3"/>
                  <a:gd name="T4" fmla="*/ 0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0" y="3"/>
                    </a:moveTo>
                    <a:cubicBezTo>
                      <a:pt x="1" y="2"/>
                      <a:pt x="3" y="2"/>
                      <a:pt x="2" y="0"/>
                    </a:cubicBezTo>
                    <a:cubicBezTo>
                      <a:pt x="1" y="0"/>
                      <a:pt x="1" y="2"/>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34" name="Freeform 3768"/>
              <p:cNvSpPr>
                <a:spLocks/>
              </p:cNvSpPr>
              <p:nvPr/>
            </p:nvSpPr>
            <p:spPr bwMode="auto">
              <a:xfrm>
                <a:off x="2013" y="2681"/>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1"/>
                      <a:pt x="1" y="0"/>
                      <a:pt x="1" y="0"/>
                    </a:cubicBezTo>
                    <a:cubicBezTo>
                      <a:pt x="0"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35" name="Freeform 3769"/>
              <p:cNvSpPr>
                <a:spLocks/>
              </p:cNvSpPr>
              <p:nvPr/>
            </p:nvSpPr>
            <p:spPr bwMode="auto">
              <a:xfrm>
                <a:off x="2013" y="2668"/>
                <a:ext cx="3" cy="1"/>
              </a:xfrm>
              <a:custGeom>
                <a:avLst/>
                <a:gdLst>
                  <a:gd name="T0" fmla="*/ 0 w 2"/>
                  <a:gd name="T1" fmla="*/ 1 h 1"/>
                  <a:gd name="T2" fmla="*/ 0 w 2"/>
                  <a:gd name="T3" fmla="*/ 1 h 1"/>
                  <a:gd name="T4" fmla="*/ 3 w 2"/>
                  <a:gd name="T5" fmla="*/ 0 h 1"/>
                  <a:gd name="T6" fmla="*/ 0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1"/>
                    </a:moveTo>
                    <a:cubicBezTo>
                      <a:pt x="0" y="1"/>
                      <a:pt x="0" y="1"/>
                      <a:pt x="0" y="1"/>
                    </a:cubicBezTo>
                    <a:cubicBezTo>
                      <a:pt x="1" y="1"/>
                      <a:pt x="2" y="1"/>
                      <a:pt x="2" y="0"/>
                    </a:cubicBezTo>
                    <a:cubicBezTo>
                      <a:pt x="2"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36" name="Freeform 3770"/>
              <p:cNvSpPr>
                <a:spLocks/>
              </p:cNvSpPr>
              <p:nvPr/>
            </p:nvSpPr>
            <p:spPr bwMode="auto">
              <a:xfrm>
                <a:off x="2014" y="2669"/>
                <a:ext cx="36" cy="29"/>
              </a:xfrm>
              <a:custGeom>
                <a:avLst/>
                <a:gdLst>
                  <a:gd name="T0" fmla="*/ 1 w 27"/>
                  <a:gd name="T1" fmla="*/ 22 h 22"/>
                  <a:gd name="T2" fmla="*/ 4 w 27"/>
                  <a:gd name="T3" fmla="*/ 28 h 22"/>
                  <a:gd name="T4" fmla="*/ 7 w 27"/>
                  <a:gd name="T5" fmla="*/ 28 h 22"/>
                  <a:gd name="T6" fmla="*/ 13 w 27"/>
                  <a:gd name="T7" fmla="*/ 28 h 22"/>
                  <a:gd name="T8" fmla="*/ 16 w 27"/>
                  <a:gd name="T9" fmla="*/ 26 h 22"/>
                  <a:gd name="T10" fmla="*/ 16 w 27"/>
                  <a:gd name="T11" fmla="*/ 28 h 22"/>
                  <a:gd name="T12" fmla="*/ 19 w 27"/>
                  <a:gd name="T13" fmla="*/ 24 h 22"/>
                  <a:gd name="T14" fmla="*/ 27 w 27"/>
                  <a:gd name="T15" fmla="*/ 24 h 22"/>
                  <a:gd name="T16" fmla="*/ 31 w 27"/>
                  <a:gd name="T17" fmla="*/ 17 h 22"/>
                  <a:gd name="T18" fmla="*/ 33 w 27"/>
                  <a:gd name="T19" fmla="*/ 11 h 22"/>
                  <a:gd name="T20" fmla="*/ 32 w 27"/>
                  <a:gd name="T21" fmla="*/ 4 h 22"/>
                  <a:gd name="T22" fmla="*/ 21 w 27"/>
                  <a:gd name="T23" fmla="*/ 3 h 22"/>
                  <a:gd name="T24" fmla="*/ 19 w 27"/>
                  <a:gd name="T25" fmla="*/ 4 h 22"/>
                  <a:gd name="T26" fmla="*/ 13 w 27"/>
                  <a:gd name="T27" fmla="*/ 3 h 22"/>
                  <a:gd name="T28" fmla="*/ 3 w 27"/>
                  <a:gd name="T29" fmla="*/ 4 h 22"/>
                  <a:gd name="T30" fmla="*/ 4 w 27"/>
                  <a:gd name="T31" fmla="*/ 11 h 22"/>
                  <a:gd name="T32" fmla="*/ 1 w 27"/>
                  <a:gd name="T33" fmla="*/ 9 h 22"/>
                  <a:gd name="T34" fmla="*/ 1 w 27"/>
                  <a:gd name="T35" fmla="*/ 13 h 22"/>
                  <a:gd name="T36" fmla="*/ 1 w 27"/>
                  <a:gd name="T37" fmla="*/ 16 h 22"/>
                  <a:gd name="T38" fmla="*/ 5 w 27"/>
                  <a:gd name="T39" fmla="*/ 16 h 22"/>
                  <a:gd name="T40" fmla="*/ 0 w 27"/>
                  <a:gd name="T41" fmla="*/ 17 h 22"/>
                  <a:gd name="T42" fmla="*/ 1 w 27"/>
                  <a:gd name="T43" fmla="*/ 22 h 2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7" h="22">
                    <a:moveTo>
                      <a:pt x="1" y="17"/>
                    </a:moveTo>
                    <a:cubicBezTo>
                      <a:pt x="1" y="19"/>
                      <a:pt x="2" y="20"/>
                      <a:pt x="3" y="21"/>
                    </a:cubicBezTo>
                    <a:cubicBezTo>
                      <a:pt x="4" y="22"/>
                      <a:pt x="7" y="22"/>
                      <a:pt x="5" y="21"/>
                    </a:cubicBezTo>
                    <a:cubicBezTo>
                      <a:pt x="7" y="21"/>
                      <a:pt x="8" y="20"/>
                      <a:pt x="10" y="21"/>
                    </a:cubicBezTo>
                    <a:cubicBezTo>
                      <a:pt x="11" y="21"/>
                      <a:pt x="12" y="22"/>
                      <a:pt x="12" y="20"/>
                    </a:cubicBezTo>
                    <a:cubicBezTo>
                      <a:pt x="12" y="21"/>
                      <a:pt x="12" y="21"/>
                      <a:pt x="12" y="21"/>
                    </a:cubicBezTo>
                    <a:cubicBezTo>
                      <a:pt x="13" y="21"/>
                      <a:pt x="14" y="20"/>
                      <a:pt x="14" y="18"/>
                    </a:cubicBezTo>
                    <a:cubicBezTo>
                      <a:pt x="15" y="20"/>
                      <a:pt x="18" y="19"/>
                      <a:pt x="20" y="18"/>
                    </a:cubicBezTo>
                    <a:cubicBezTo>
                      <a:pt x="22" y="17"/>
                      <a:pt x="22" y="15"/>
                      <a:pt x="23" y="13"/>
                    </a:cubicBezTo>
                    <a:cubicBezTo>
                      <a:pt x="24" y="12"/>
                      <a:pt x="24" y="10"/>
                      <a:pt x="25" y="8"/>
                    </a:cubicBezTo>
                    <a:cubicBezTo>
                      <a:pt x="25" y="6"/>
                      <a:pt x="27" y="3"/>
                      <a:pt x="24" y="3"/>
                    </a:cubicBezTo>
                    <a:cubicBezTo>
                      <a:pt x="21" y="2"/>
                      <a:pt x="18" y="1"/>
                      <a:pt x="16" y="2"/>
                    </a:cubicBezTo>
                    <a:cubicBezTo>
                      <a:pt x="15" y="2"/>
                      <a:pt x="16" y="3"/>
                      <a:pt x="14" y="3"/>
                    </a:cubicBezTo>
                    <a:cubicBezTo>
                      <a:pt x="13" y="3"/>
                      <a:pt x="11" y="2"/>
                      <a:pt x="10" y="2"/>
                    </a:cubicBezTo>
                    <a:cubicBezTo>
                      <a:pt x="7" y="1"/>
                      <a:pt x="4" y="0"/>
                      <a:pt x="2" y="3"/>
                    </a:cubicBezTo>
                    <a:cubicBezTo>
                      <a:pt x="1" y="5"/>
                      <a:pt x="1" y="7"/>
                      <a:pt x="3" y="8"/>
                    </a:cubicBezTo>
                    <a:cubicBezTo>
                      <a:pt x="2" y="8"/>
                      <a:pt x="2" y="8"/>
                      <a:pt x="1" y="7"/>
                    </a:cubicBezTo>
                    <a:cubicBezTo>
                      <a:pt x="0" y="8"/>
                      <a:pt x="1" y="9"/>
                      <a:pt x="1" y="10"/>
                    </a:cubicBezTo>
                    <a:cubicBezTo>
                      <a:pt x="1" y="11"/>
                      <a:pt x="0" y="11"/>
                      <a:pt x="1" y="12"/>
                    </a:cubicBezTo>
                    <a:cubicBezTo>
                      <a:pt x="1" y="14"/>
                      <a:pt x="3" y="12"/>
                      <a:pt x="4" y="12"/>
                    </a:cubicBezTo>
                    <a:cubicBezTo>
                      <a:pt x="2" y="15"/>
                      <a:pt x="3" y="13"/>
                      <a:pt x="0" y="13"/>
                    </a:cubicBezTo>
                    <a:cubicBezTo>
                      <a:pt x="1" y="15"/>
                      <a:pt x="1" y="16"/>
                      <a:pt x="1" y="1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37" name="Freeform 3771"/>
              <p:cNvSpPr>
                <a:spLocks/>
              </p:cNvSpPr>
              <p:nvPr/>
            </p:nvSpPr>
            <p:spPr bwMode="auto">
              <a:xfrm>
                <a:off x="2017" y="2664"/>
                <a:ext cx="3" cy="6"/>
              </a:xfrm>
              <a:custGeom>
                <a:avLst/>
                <a:gdLst>
                  <a:gd name="T0" fmla="*/ 2 w 2"/>
                  <a:gd name="T1" fmla="*/ 5 h 5"/>
                  <a:gd name="T2" fmla="*/ 3 w 2"/>
                  <a:gd name="T3" fmla="*/ 2 h 5"/>
                  <a:gd name="T4" fmla="*/ 2 w 2"/>
                  <a:gd name="T5" fmla="*/ 5 h 5"/>
                  <a:gd name="T6" fmla="*/ 0 60000 65536"/>
                  <a:gd name="T7" fmla="*/ 0 60000 65536"/>
                  <a:gd name="T8" fmla="*/ 0 60000 65536"/>
                </a:gdLst>
                <a:ahLst/>
                <a:cxnLst>
                  <a:cxn ang="T6">
                    <a:pos x="T0" y="T1"/>
                  </a:cxn>
                  <a:cxn ang="T7">
                    <a:pos x="T2" y="T3"/>
                  </a:cxn>
                  <a:cxn ang="T8">
                    <a:pos x="T4" y="T5"/>
                  </a:cxn>
                </a:cxnLst>
                <a:rect l="0" t="0" r="r" b="b"/>
                <a:pathLst>
                  <a:path w="2" h="5">
                    <a:moveTo>
                      <a:pt x="1" y="4"/>
                    </a:moveTo>
                    <a:cubicBezTo>
                      <a:pt x="2" y="5"/>
                      <a:pt x="2" y="3"/>
                      <a:pt x="2" y="2"/>
                    </a:cubicBezTo>
                    <a:cubicBezTo>
                      <a:pt x="1" y="0"/>
                      <a:pt x="0" y="3"/>
                      <a:pt x="1"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38" name="Freeform 3772"/>
              <p:cNvSpPr>
                <a:spLocks/>
              </p:cNvSpPr>
              <p:nvPr/>
            </p:nvSpPr>
            <p:spPr bwMode="auto">
              <a:xfrm>
                <a:off x="2018" y="2660"/>
                <a:ext cx="4" cy="6"/>
              </a:xfrm>
              <a:custGeom>
                <a:avLst/>
                <a:gdLst>
                  <a:gd name="T0" fmla="*/ 1 w 3"/>
                  <a:gd name="T1" fmla="*/ 6 h 5"/>
                  <a:gd name="T2" fmla="*/ 3 w 3"/>
                  <a:gd name="T3" fmla="*/ 0 h 5"/>
                  <a:gd name="T4" fmla="*/ 1 w 3"/>
                  <a:gd name="T5" fmla="*/ 6 h 5"/>
                  <a:gd name="T6" fmla="*/ 0 60000 65536"/>
                  <a:gd name="T7" fmla="*/ 0 60000 65536"/>
                  <a:gd name="T8" fmla="*/ 0 60000 65536"/>
                </a:gdLst>
                <a:ahLst/>
                <a:cxnLst>
                  <a:cxn ang="T6">
                    <a:pos x="T0" y="T1"/>
                  </a:cxn>
                  <a:cxn ang="T7">
                    <a:pos x="T2" y="T3"/>
                  </a:cxn>
                  <a:cxn ang="T8">
                    <a:pos x="T4" y="T5"/>
                  </a:cxn>
                </a:cxnLst>
                <a:rect l="0" t="0" r="r" b="b"/>
                <a:pathLst>
                  <a:path w="3" h="5">
                    <a:moveTo>
                      <a:pt x="1" y="5"/>
                    </a:moveTo>
                    <a:cubicBezTo>
                      <a:pt x="2" y="3"/>
                      <a:pt x="3" y="2"/>
                      <a:pt x="2" y="0"/>
                    </a:cubicBezTo>
                    <a:cubicBezTo>
                      <a:pt x="1" y="1"/>
                      <a:pt x="0" y="4"/>
                      <a:pt x="1"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39" name="Freeform 3773"/>
              <p:cNvSpPr>
                <a:spLocks/>
              </p:cNvSpPr>
              <p:nvPr/>
            </p:nvSpPr>
            <p:spPr bwMode="auto">
              <a:xfrm>
                <a:off x="2020" y="2664"/>
                <a:ext cx="13" cy="7"/>
              </a:xfrm>
              <a:custGeom>
                <a:avLst/>
                <a:gdLst>
                  <a:gd name="T0" fmla="*/ 5 w 10"/>
                  <a:gd name="T1" fmla="*/ 5 h 6"/>
                  <a:gd name="T2" fmla="*/ 10 w 10"/>
                  <a:gd name="T3" fmla="*/ 2 h 6"/>
                  <a:gd name="T4" fmla="*/ 7 w 10"/>
                  <a:gd name="T5" fmla="*/ 0 h 6"/>
                  <a:gd name="T6" fmla="*/ 1 w 10"/>
                  <a:gd name="T7" fmla="*/ 2 h 6"/>
                  <a:gd name="T8" fmla="*/ 5 w 10"/>
                  <a:gd name="T9" fmla="*/ 5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4" y="4"/>
                    </a:moveTo>
                    <a:cubicBezTo>
                      <a:pt x="5" y="6"/>
                      <a:pt x="7" y="3"/>
                      <a:pt x="8" y="2"/>
                    </a:cubicBezTo>
                    <a:cubicBezTo>
                      <a:pt x="10" y="0"/>
                      <a:pt x="6" y="0"/>
                      <a:pt x="5" y="0"/>
                    </a:cubicBezTo>
                    <a:cubicBezTo>
                      <a:pt x="4" y="1"/>
                      <a:pt x="1" y="1"/>
                      <a:pt x="1" y="2"/>
                    </a:cubicBezTo>
                    <a:cubicBezTo>
                      <a:pt x="0" y="3"/>
                      <a:pt x="3" y="4"/>
                      <a:pt x="4"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40" name="Freeform 3774"/>
              <p:cNvSpPr>
                <a:spLocks/>
              </p:cNvSpPr>
              <p:nvPr/>
            </p:nvSpPr>
            <p:spPr bwMode="auto">
              <a:xfrm>
                <a:off x="2021" y="2657"/>
                <a:ext cx="5" cy="7"/>
              </a:xfrm>
              <a:custGeom>
                <a:avLst/>
                <a:gdLst>
                  <a:gd name="T0" fmla="*/ 1 w 4"/>
                  <a:gd name="T1" fmla="*/ 7 h 5"/>
                  <a:gd name="T2" fmla="*/ 4 w 4"/>
                  <a:gd name="T3" fmla="*/ 1 h 5"/>
                  <a:gd name="T4" fmla="*/ 1 w 4"/>
                  <a:gd name="T5" fmla="*/ 7 h 5"/>
                  <a:gd name="T6" fmla="*/ 0 60000 65536"/>
                  <a:gd name="T7" fmla="*/ 0 60000 65536"/>
                  <a:gd name="T8" fmla="*/ 0 60000 65536"/>
                </a:gdLst>
                <a:ahLst/>
                <a:cxnLst>
                  <a:cxn ang="T6">
                    <a:pos x="T0" y="T1"/>
                  </a:cxn>
                  <a:cxn ang="T7">
                    <a:pos x="T2" y="T3"/>
                  </a:cxn>
                  <a:cxn ang="T8">
                    <a:pos x="T4" y="T5"/>
                  </a:cxn>
                </a:cxnLst>
                <a:rect l="0" t="0" r="r" b="b"/>
                <a:pathLst>
                  <a:path w="4" h="5">
                    <a:moveTo>
                      <a:pt x="1" y="5"/>
                    </a:moveTo>
                    <a:cubicBezTo>
                      <a:pt x="2" y="4"/>
                      <a:pt x="4" y="2"/>
                      <a:pt x="3" y="1"/>
                    </a:cubicBezTo>
                    <a:cubicBezTo>
                      <a:pt x="2" y="0"/>
                      <a:pt x="0" y="3"/>
                      <a:pt x="1"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41" name="Freeform 3775"/>
              <p:cNvSpPr>
                <a:spLocks/>
              </p:cNvSpPr>
              <p:nvPr/>
            </p:nvSpPr>
            <p:spPr bwMode="auto">
              <a:xfrm>
                <a:off x="2022" y="2664"/>
                <a:ext cx="3" cy="1"/>
              </a:xfrm>
              <a:custGeom>
                <a:avLst/>
                <a:gdLst>
                  <a:gd name="T0" fmla="*/ 0 w 2"/>
                  <a:gd name="T1" fmla="*/ 1 h 1"/>
                  <a:gd name="T2" fmla="*/ 3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0"/>
                      <a:pt x="2" y="0"/>
                    </a:cubicBezTo>
                    <a:cubicBezTo>
                      <a:pt x="1"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42" name="Freeform 3776"/>
              <p:cNvSpPr>
                <a:spLocks/>
              </p:cNvSpPr>
              <p:nvPr/>
            </p:nvSpPr>
            <p:spPr bwMode="auto">
              <a:xfrm>
                <a:off x="2022" y="2654"/>
                <a:ext cx="3" cy="3"/>
              </a:xfrm>
              <a:custGeom>
                <a:avLst/>
                <a:gdLst>
                  <a:gd name="T0" fmla="*/ 0 w 2"/>
                  <a:gd name="T1" fmla="*/ 3 h 2"/>
                  <a:gd name="T2" fmla="*/ 3 w 2"/>
                  <a:gd name="T3" fmla="*/ 0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1" y="2"/>
                      <a:pt x="2" y="2"/>
                      <a:pt x="2" y="0"/>
                    </a:cubicBezTo>
                    <a:cubicBezTo>
                      <a:pt x="1" y="0"/>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43" name="Freeform 3777"/>
              <p:cNvSpPr>
                <a:spLocks/>
              </p:cNvSpPr>
              <p:nvPr/>
            </p:nvSpPr>
            <p:spPr bwMode="auto">
              <a:xfrm>
                <a:off x="2025" y="2652"/>
                <a:ext cx="1" cy="2"/>
              </a:xfrm>
              <a:custGeom>
                <a:avLst/>
                <a:gdLst>
                  <a:gd name="T0" fmla="*/ 1 w 1"/>
                  <a:gd name="T1" fmla="*/ 2 h 2"/>
                  <a:gd name="T2" fmla="*/ 1 w 1"/>
                  <a:gd name="T3" fmla="*/ 0 h 2"/>
                  <a:gd name="T4" fmla="*/ 1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1"/>
                      <a:pt x="1" y="0"/>
                    </a:cubicBezTo>
                    <a:cubicBezTo>
                      <a:pt x="0" y="1"/>
                      <a:pt x="0"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44" name="Freeform 3778"/>
              <p:cNvSpPr>
                <a:spLocks/>
              </p:cNvSpPr>
              <p:nvPr/>
            </p:nvSpPr>
            <p:spPr bwMode="auto">
              <a:xfrm>
                <a:off x="2027" y="2666"/>
                <a:ext cx="10" cy="5"/>
              </a:xfrm>
              <a:custGeom>
                <a:avLst/>
                <a:gdLst>
                  <a:gd name="T0" fmla="*/ 1 w 7"/>
                  <a:gd name="T1" fmla="*/ 3 h 4"/>
                  <a:gd name="T2" fmla="*/ 7 w 7"/>
                  <a:gd name="T3" fmla="*/ 4 h 4"/>
                  <a:gd name="T4" fmla="*/ 1 w 7"/>
                  <a:gd name="T5" fmla="*/ 3 h 4"/>
                  <a:gd name="T6" fmla="*/ 0 60000 65536"/>
                  <a:gd name="T7" fmla="*/ 0 60000 65536"/>
                  <a:gd name="T8" fmla="*/ 0 60000 65536"/>
                </a:gdLst>
                <a:ahLst/>
                <a:cxnLst>
                  <a:cxn ang="T6">
                    <a:pos x="T0" y="T1"/>
                  </a:cxn>
                  <a:cxn ang="T7">
                    <a:pos x="T2" y="T3"/>
                  </a:cxn>
                  <a:cxn ang="T8">
                    <a:pos x="T4" y="T5"/>
                  </a:cxn>
                </a:cxnLst>
                <a:rect l="0" t="0" r="r" b="b"/>
                <a:pathLst>
                  <a:path w="7" h="4">
                    <a:moveTo>
                      <a:pt x="1" y="2"/>
                    </a:moveTo>
                    <a:cubicBezTo>
                      <a:pt x="0" y="4"/>
                      <a:pt x="3" y="4"/>
                      <a:pt x="5" y="3"/>
                    </a:cubicBezTo>
                    <a:cubicBezTo>
                      <a:pt x="7" y="3"/>
                      <a:pt x="3" y="0"/>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45" name="Freeform 3779"/>
              <p:cNvSpPr>
                <a:spLocks/>
              </p:cNvSpPr>
              <p:nvPr/>
            </p:nvSpPr>
            <p:spPr bwMode="auto">
              <a:xfrm>
                <a:off x="2039" y="2694"/>
                <a:ext cx="3" cy="3"/>
              </a:xfrm>
              <a:custGeom>
                <a:avLst/>
                <a:gdLst>
                  <a:gd name="T0" fmla="*/ 2 w 2"/>
                  <a:gd name="T1" fmla="*/ 3 h 2"/>
                  <a:gd name="T2" fmla="*/ 3 w 2"/>
                  <a:gd name="T3" fmla="*/ 0 h 2"/>
                  <a:gd name="T4" fmla="*/ 2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1" y="2"/>
                      <a:pt x="1" y="1"/>
                      <a:pt x="2" y="0"/>
                    </a:cubicBezTo>
                    <a:cubicBezTo>
                      <a:pt x="0" y="0"/>
                      <a:pt x="0"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46" name="Freeform 3780"/>
              <p:cNvSpPr>
                <a:spLocks/>
              </p:cNvSpPr>
              <p:nvPr/>
            </p:nvSpPr>
            <p:spPr bwMode="auto">
              <a:xfrm>
                <a:off x="2047" y="2683"/>
                <a:ext cx="4" cy="7"/>
              </a:xfrm>
              <a:custGeom>
                <a:avLst/>
                <a:gdLst>
                  <a:gd name="T0" fmla="*/ 0 w 3"/>
                  <a:gd name="T1" fmla="*/ 4 h 5"/>
                  <a:gd name="T2" fmla="*/ 0 w 3"/>
                  <a:gd name="T3" fmla="*/ 4 h 5"/>
                  <a:gd name="T4" fmla="*/ 0 60000 65536"/>
                  <a:gd name="T5" fmla="*/ 0 60000 65536"/>
                </a:gdLst>
                <a:ahLst/>
                <a:cxnLst>
                  <a:cxn ang="T4">
                    <a:pos x="T0" y="T1"/>
                  </a:cxn>
                  <a:cxn ang="T5">
                    <a:pos x="T2" y="T3"/>
                  </a:cxn>
                </a:cxnLst>
                <a:rect l="0" t="0" r="r" b="b"/>
                <a:pathLst>
                  <a:path w="3" h="5">
                    <a:moveTo>
                      <a:pt x="0" y="3"/>
                    </a:moveTo>
                    <a:cubicBezTo>
                      <a:pt x="3" y="5"/>
                      <a:pt x="1" y="0"/>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47" name="Freeform 3781"/>
              <p:cNvSpPr>
                <a:spLocks/>
              </p:cNvSpPr>
              <p:nvPr/>
            </p:nvSpPr>
            <p:spPr bwMode="auto">
              <a:xfrm>
                <a:off x="2058" y="2678"/>
                <a:ext cx="1" cy="3"/>
              </a:xfrm>
              <a:custGeom>
                <a:avLst/>
                <a:gdLst>
                  <a:gd name="T0" fmla="*/ 0 w 1"/>
                  <a:gd name="T1" fmla="*/ 2 h 2"/>
                  <a:gd name="T2" fmla="*/ 0 w 1"/>
                  <a:gd name="T3" fmla="*/ 0 h 2"/>
                  <a:gd name="T4" fmla="*/ 0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0" y="1"/>
                    </a:moveTo>
                    <a:cubicBezTo>
                      <a:pt x="1" y="2"/>
                      <a:pt x="0" y="0"/>
                      <a:pt x="0" y="0"/>
                    </a:cubicBezTo>
                    <a:cubicBezTo>
                      <a:pt x="0" y="0"/>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48" name="Freeform 3782"/>
              <p:cNvSpPr>
                <a:spLocks/>
              </p:cNvSpPr>
              <p:nvPr/>
            </p:nvSpPr>
            <p:spPr bwMode="auto">
              <a:xfrm>
                <a:off x="2074" y="2683"/>
                <a:ext cx="2" cy="2"/>
              </a:xfrm>
              <a:custGeom>
                <a:avLst/>
                <a:gdLst>
                  <a:gd name="T0" fmla="*/ 1 w 2"/>
                  <a:gd name="T1" fmla="*/ 2 h 1"/>
                  <a:gd name="T2" fmla="*/ 2 w 2"/>
                  <a:gd name="T3" fmla="*/ 0 h 1"/>
                  <a:gd name="T4" fmla="*/ 1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1" y="1"/>
                      <a:pt x="2" y="1"/>
                      <a:pt x="2" y="0"/>
                    </a:cubicBezTo>
                    <a:cubicBezTo>
                      <a:pt x="1" y="0"/>
                      <a:pt x="0"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49" name="Freeform 3783"/>
              <p:cNvSpPr>
                <a:spLocks/>
              </p:cNvSpPr>
              <p:nvPr/>
            </p:nvSpPr>
            <p:spPr bwMode="auto">
              <a:xfrm>
                <a:off x="2096" y="2689"/>
                <a:ext cx="1" cy="2"/>
              </a:xfrm>
              <a:custGeom>
                <a:avLst/>
                <a:gdLst>
                  <a:gd name="T0" fmla="*/ 0 w 1"/>
                  <a:gd name="T1" fmla="*/ 2 h 2"/>
                  <a:gd name="T2" fmla="*/ 1 w 1"/>
                  <a:gd name="T3" fmla="*/ 0 h 2"/>
                  <a:gd name="T4" fmla="*/ 0 w 1"/>
                  <a:gd name="T5" fmla="*/ 1 h 2"/>
                  <a:gd name="T6" fmla="*/ 0 w 1"/>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2"/>
                    </a:moveTo>
                    <a:cubicBezTo>
                      <a:pt x="1" y="1"/>
                      <a:pt x="1" y="1"/>
                      <a:pt x="1" y="0"/>
                    </a:cubicBezTo>
                    <a:cubicBezTo>
                      <a:pt x="0" y="1"/>
                      <a:pt x="0" y="1"/>
                      <a:pt x="0" y="1"/>
                    </a:cubicBezTo>
                    <a:cubicBezTo>
                      <a:pt x="0" y="2"/>
                      <a:pt x="0" y="2"/>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50" name="Freeform 3784"/>
              <p:cNvSpPr>
                <a:spLocks/>
              </p:cNvSpPr>
              <p:nvPr/>
            </p:nvSpPr>
            <p:spPr bwMode="auto">
              <a:xfrm>
                <a:off x="2099" y="2694"/>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1"/>
                      <a:pt x="1" y="1"/>
                      <a:pt x="1" y="0"/>
                    </a:cubicBezTo>
                    <a:cubicBezTo>
                      <a:pt x="0"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51" name="Freeform 3785"/>
              <p:cNvSpPr>
                <a:spLocks/>
              </p:cNvSpPr>
              <p:nvPr/>
            </p:nvSpPr>
            <p:spPr bwMode="auto">
              <a:xfrm>
                <a:off x="2101" y="2712"/>
                <a:ext cx="3" cy="6"/>
              </a:xfrm>
              <a:custGeom>
                <a:avLst/>
                <a:gdLst>
                  <a:gd name="T0" fmla="*/ 2 w 2"/>
                  <a:gd name="T1" fmla="*/ 6 h 4"/>
                  <a:gd name="T2" fmla="*/ 3 w 2"/>
                  <a:gd name="T3" fmla="*/ 0 h 4"/>
                  <a:gd name="T4" fmla="*/ 2 w 2"/>
                  <a:gd name="T5" fmla="*/ 6 h 4"/>
                  <a:gd name="T6" fmla="*/ 0 60000 65536"/>
                  <a:gd name="T7" fmla="*/ 0 60000 65536"/>
                  <a:gd name="T8" fmla="*/ 0 60000 65536"/>
                </a:gdLst>
                <a:ahLst/>
                <a:cxnLst>
                  <a:cxn ang="T6">
                    <a:pos x="T0" y="T1"/>
                  </a:cxn>
                  <a:cxn ang="T7">
                    <a:pos x="T2" y="T3"/>
                  </a:cxn>
                  <a:cxn ang="T8">
                    <a:pos x="T4" y="T5"/>
                  </a:cxn>
                </a:cxnLst>
                <a:rect l="0" t="0" r="r" b="b"/>
                <a:pathLst>
                  <a:path w="2" h="4">
                    <a:moveTo>
                      <a:pt x="1" y="4"/>
                    </a:moveTo>
                    <a:cubicBezTo>
                      <a:pt x="1" y="2"/>
                      <a:pt x="2" y="1"/>
                      <a:pt x="2" y="0"/>
                    </a:cubicBezTo>
                    <a:cubicBezTo>
                      <a:pt x="0" y="0"/>
                      <a:pt x="1" y="2"/>
                      <a:pt x="1"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52" name="Freeform 3786"/>
              <p:cNvSpPr>
                <a:spLocks/>
              </p:cNvSpPr>
              <p:nvPr/>
            </p:nvSpPr>
            <p:spPr bwMode="auto">
              <a:xfrm>
                <a:off x="2113" y="2704"/>
                <a:ext cx="3" cy="2"/>
              </a:xfrm>
              <a:custGeom>
                <a:avLst/>
                <a:gdLst>
                  <a:gd name="T0" fmla="*/ 2 w 2"/>
                  <a:gd name="T1" fmla="*/ 2 h 1"/>
                  <a:gd name="T2" fmla="*/ 3 w 2"/>
                  <a:gd name="T3" fmla="*/ 0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2" y="0"/>
                      <a:pt x="2" y="0"/>
                    </a:cubicBezTo>
                    <a:cubicBezTo>
                      <a:pt x="1" y="0"/>
                      <a:pt x="0"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53" name="Freeform 3787"/>
              <p:cNvSpPr>
                <a:spLocks/>
              </p:cNvSpPr>
              <p:nvPr/>
            </p:nvSpPr>
            <p:spPr bwMode="auto">
              <a:xfrm>
                <a:off x="1694" y="2584"/>
                <a:ext cx="547" cy="620"/>
              </a:xfrm>
              <a:custGeom>
                <a:avLst/>
                <a:gdLst>
                  <a:gd name="T0" fmla="*/ 14 w 415"/>
                  <a:gd name="T1" fmla="*/ 165 h 469"/>
                  <a:gd name="T2" fmla="*/ 47 w 415"/>
                  <a:gd name="T3" fmla="*/ 151 h 469"/>
                  <a:gd name="T4" fmla="*/ 58 w 415"/>
                  <a:gd name="T5" fmla="*/ 95 h 469"/>
                  <a:gd name="T6" fmla="*/ 54 w 415"/>
                  <a:gd name="T7" fmla="*/ 57 h 469"/>
                  <a:gd name="T8" fmla="*/ 92 w 415"/>
                  <a:gd name="T9" fmla="*/ 54 h 469"/>
                  <a:gd name="T10" fmla="*/ 119 w 415"/>
                  <a:gd name="T11" fmla="*/ 69 h 469"/>
                  <a:gd name="T12" fmla="*/ 142 w 415"/>
                  <a:gd name="T13" fmla="*/ 46 h 469"/>
                  <a:gd name="T14" fmla="*/ 136 w 415"/>
                  <a:gd name="T15" fmla="*/ 20 h 469"/>
                  <a:gd name="T16" fmla="*/ 173 w 415"/>
                  <a:gd name="T17" fmla="*/ 15 h 469"/>
                  <a:gd name="T18" fmla="*/ 198 w 415"/>
                  <a:gd name="T19" fmla="*/ 15 h 469"/>
                  <a:gd name="T20" fmla="*/ 198 w 415"/>
                  <a:gd name="T21" fmla="*/ 56 h 469"/>
                  <a:gd name="T22" fmla="*/ 227 w 415"/>
                  <a:gd name="T23" fmla="*/ 56 h 469"/>
                  <a:gd name="T24" fmla="*/ 265 w 415"/>
                  <a:gd name="T25" fmla="*/ 46 h 469"/>
                  <a:gd name="T26" fmla="*/ 291 w 415"/>
                  <a:gd name="T27" fmla="*/ 49 h 469"/>
                  <a:gd name="T28" fmla="*/ 318 w 415"/>
                  <a:gd name="T29" fmla="*/ 22 h 469"/>
                  <a:gd name="T30" fmla="*/ 328 w 415"/>
                  <a:gd name="T31" fmla="*/ 71 h 469"/>
                  <a:gd name="T32" fmla="*/ 301 w 415"/>
                  <a:gd name="T33" fmla="*/ 106 h 469"/>
                  <a:gd name="T34" fmla="*/ 323 w 415"/>
                  <a:gd name="T35" fmla="*/ 114 h 469"/>
                  <a:gd name="T36" fmla="*/ 344 w 415"/>
                  <a:gd name="T37" fmla="*/ 114 h 469"/>
                  <a:gd name="T38" fmla="*/ 357 w 415"/>
                  <a:gd name="T39" fmla="*/ 98 h 469"/>
                  <a:gd name="T40" fmla="*/ 373 w 415"/>
                  <a:gd name="T41" fmla="*/ 98 h 469"/>
                  <a:gd name="T42" fmla="*/ 385 w 415"/>
                  <a:gd name="T43" fmla="*/ 100 h 469"/>
                  <a:gd name="T44" fmla="*/ 397 w 415"/>
                  <a:gd name="T45" fmla="*/ 106 h 469"/>
                  <a:gd name="T46" fmla="*/ 403 w 415"/>
                  <a:gd name="T47" fmla="*/ 110 h 469"/>
                  <a:gd name="T48" fmla="*/ 410 w 415"/>
                  <a:gd name="T49" fmla="*/ 120 h 469"/>
                  <a:gd name="T50" fmla="*/ 413 w 415"/>
                  <a:gd name="T51" fmla="*/ 130 h 469"/>
                  <a:gd name="T52" fmla="*/ 449 w 415"/>
                  <a:gd name="T53" fmla="*/ 131 h 469"/>
                  <a:gd name="T54" fmla="*/ 505 w 415"/>
                  <a:gd name="T55" fmla="*/ 156 h 469"/>
                  <a:gd name="T56" fmla="*/ 543 w 415"/>
                  <a:gd name="T57" fmla="*/ 185 h 469"/>
                  <a:gd name="T58" fmla="*/ 540 w 415"/>
                  <a:gd name="T59" fmla="*/ 229 h 469"/>
                  <a:gd name="T60" fmla="*/ 517 w 415"/>
                  <a:gd name="T61" fmla="*/ 256 h 469"/>
                  <a:gd name="T62" fmla="*/ 513 w 415"/>
                  <a:gd name="T63" fmla="*/ 267 h 469"/>
                  <a:gd name="T64" fmla="*/ 490 w 415"/>
                  <a:gd name="T65" fmla="*/ 299 h 469"/>
                  <a:gd name="T66" fmla="*/ 493 w 415"/>
                  <a:gd name="T67" fmla="*/ 361 h 469"/>
                  <a:gd name="T68" fmla="*/ 472 w 415"/>
                  <a:gd name="T69" fmla="*/ 428 h 469"/>
                  <a:gd name="T70" fmla="*/ 447 w 415"/>
                  <a:gd name="T71" fmla="*/ 448 h 469"/>
                  <a:gd name="T72" fmla="*/ 423 w 415"/>
                  <a:gd name="T73" fmla="*/ 451 h 469"/>
                  <a:gd name="T74" fmla="*/ 402 w 415"/>
                  <a:gd name="T75" fmla="*/ 464 h 469"/>
                  <a:gd name="T76" fmla="*/ 380 w 415"/>
                  <a:gd name="T77" fmla="*/ 485 h 469"/>
                  <a:gd name="T78" fmla="*/ 376 w 415"/>
                  <a:gd name="T79" fmla="*/ 498 h 469"/>
                  <a:gd name="T80" fmla="*/ 378 w 415"/>
                  <a:gd name="T81" fmla="*/ 535 h 469"/>
                  <a:gd name="T82" fmla="*/ 344 w 415"/>
                  <a:gd name="T83" fmla="*/ 595 h 469"/>
                  <a:gd name="T84" fmla="*/ 359 w 415"/>
                  <a:gd name="T85" fmla="*/ 570 h 469"/>
                  <a:gd name="T86" fmla="*/ 351 w 415"/>
                  <a:gd name="T87" fmla="*/ 572 h 469"/>
                  <a:gd name="T88" fmla="*/ 343 w 415"/>
                  <a:gd name="T89" fmla="*/ 592 h 469"/>
                  <a:gd name="T90" fmla="*/ 331 w 415"/>
                  <a:gd name="T91" fmla="*/ 605 h 469"/>
                  <a:gd name="T92" fmla="*/ 287 w 415"/>
                  <a:gd name="T93" fmla="*/ 575 h 469"/>
                  <a:gd name="T94" fmla="*/ 279 w 415"/>
                  <a:gd name="T95" fmla="*/ 538 h 469"/>
                  <a:gd name="T96" fmla="*/ 307 w 415"/>
                  <a:gd name="T97" fmla="*/ 506 h 469"/>
                  <a:gd name="T98" fmla="*/ 295 w 415"/>
                  <a:gd name="T99" fmla="*/ 472 h 469"/>
                  <a:gd name="T100" fmla="*/ 262 w 415"/>
                  <a:gd name="T101" fmla="*/ 436 h 469"/>
                  <a:gd name="T102" fmla="*/ 241 w 415"/>
                  <a:gd name="T103" fmla="*/ 418 h 469"/>
                  <a:gd name="T104" fmla="*/ 239 w 415"/>
                  <a:gd name="T105" fmla="*/ 369 h 469"/>
                  <a:gd name="T106" fmla="*/ 200 w 415"/>
                  <a:gd name="T107" fmla="*/ 333 h 469"/>
                  <a:gd name="T108" fmla="*/ 175 w 415"/>
                  <a:gd name="T109" fmla="*/ 299 h 469"/>
                  <a:gd name="T110" fmla="*/ 150 w 415"/>
                  <a:gd name="T111" fmla="*/ 283 h 469"/>
                  <a:gd name="T112" fmla="*/ 124 w 415"/>
                  <a:gd name="T113" fmla="*/ 258 h 469"/>
                  <a:gd name="T114" fmla="*/ 103 w 415"/>
                  <a:gd name="T115" fmla="*/ 243 h 469"/>
                  <a:gd name="T116" fmla="*/ 72 w 415"/>
                  <a:gd name="T117" fmla="*/ 259 h 469"/>
                  <a:gd name="T118" fmla="*/ 50 w 415"/>
                  <a:gd name="T119" fmla="*/ 234 h 469"/>
                  <a:gd name="T120" fmla="*/ 8 w 415"/>
                  <a:gd name="T121" fmla="*/ 217 h 46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15" h="469">
                    <a:moveTo>
                      <a:pt x="0" y="154"/>
                    </a:moveTo>
                    <a:cubicBezTo>
                      <a:pt x="1" y="153"/>
                      <a:pt x="1" y="152"/>
                      <a:pt x="2" y="152"/>
                    </a:cubicBezTo>
                    <a:cubicBezTo>
                      <a:pt x="4" y="151"/>
                      <a:pt x="2" y="150"/>
                      <a:pt x="2" y="148"/>
                    </a:cubicBezTo>
                    <a:cubicBezTo>
                      <a:pt x="3" y="144"/>
                      <a:pt x="6" y="144"/>
                      <a:pt x="8" y="142"/>
                    </a:cubicBezTo>
                    <a:cubicBezTo>
                      <a:pt x="9" y="141"/>
                      <a:pt x="8" y="139"/>
                      <a:pt x="8" y="137"/>
                    </a:cubicBezTo>
                    <a:cubicBezTo>
                      <a:pt x="7" y="136"/>
                      <a:pt x="8" y="135"/>
                      <a:pt x="9" y="133"/>
                    </a:cubicBezTo>
                    <a:cubicBezTo>
                      <a:pt x="11" y="131"/>
                      <a:pt x="9" y="127"/>
                      <a:pt x="11" y="125"/>
                    </a:cubicBezTo>
                    <a:cubicBezTo>
                      <a:pt x="12" y="124"/>
                      <a:pt x="14" y="124"/>
                      <a:pt x="15" y="123"/>
                    </a:cubicBezTo>
                    <a:cubicBezTo>
                      <a:pt x="16" y="122"/>
                      <a:pt x="16" y="121"/>
                      <a:pt x="17" y="121"/>
                    </a:cubicBezTo>
                    <a:cubicBezTo>
                      <a:pt x="19" y="120"/>
                      <a:pt x="19" y="119"/>
                      <a:pt x="21" y="118"/>
                    </a:cubicBezTo>
                    <a:cubicBezTo>
                      <a:pt x="23" y="117"/>
                      <a:pt x="25" y="117"/>
                      <a:pt x="26" y="117"/>
                    </a:cubicBezTo>
                    <a:cubicBezTo>
                      <a:pt x="28" y="117"/>
                      <a:pt x="30" y="117"/>
                      <a:pt x="31" y="115"/>
                    </a:cubicBezTo>
                    <a:cubicBezTo>
                      <a:pt x="32" y="115"/>
                      <a:pt x="32" y="114"/>
                      <a:pt x="34" y="113"/>
                    </a:cubicBezTo>
                    <a:cubicBezTo>
                      <a:pt x="35" y="113"/>
                      <a:pt x="35" y="114"/>
                      <a:pt x="36" y="114"/>
                    </a:cubicBezTo>
                    <a:cubicBezTo>
                      <a:pt x="37" y="114"/>
                      <a:pt x="38" y="115"/>
                      <a:pt x="39" y="116"/>
                    </a:cubicBezTo>
                    <a:cubicBezTo>
                      <a:pt x="39" y="115"/>
                      <a:pt x="39" y="115"/>
                      <a:pt x="39" y="115"/>
                    </a:cubicBezTo>
                    <a:cubicBezTo>
                      <a:pt x="41" y="117"/>
                      <a:pt x="42" y="113"/>
                      <a:pt x="42" y="112"/>
                    </a:cubicBezTo>
                    <a:cubicBezTo>
                      <a:pt x="42" y="108"/>
                      <a:pt x="43" y="104"/>
                      <a:pt x="43" y="100"/>
                    </a:cubicBezTo>
                    <a:cubicBezTo>
                      <a:pt x="44" y="95"/>
                      <a:pt x="44" y="90"/>
                      <a:pt x="45" y="84"/>
                    </a:cubicBezTo>
                    <a:cubicBezTo>
                      <a:pt x="46" y="82"/>
                      <a:pt x="47" y="80"/>
                      <a:pt x="46" y="78"/>
                    </a:cubicBezTo>
                    <a:cubicBezTo>
                      <a:pt x="46" y="76"/>
                      <a:pt x="44" y="75"/>
                      <a:pt x="44" y="72"/>
                    </a:cubicBezTo>
                    <a:cubicBezTo>
                      <a:pt x="44" y="70"/>
                      <a:pt x="43" y="70"/>
                      <a:pt x="41" y="68"/>
                    </a:cubicBezTo>
                    <a:cubicBezTo>
                      <a:pt x="39" y="66"/>
                      <a:pt x="39" y="64"/>
                      <a:pt x="39" y="62"/>
                    </a:cubicBezTo>
                    <a:cubicBezTo>
                      <a:pt x="39" y="60"/>
                      <a:pt x="39" y="59"/>
                      <a:pt x="40" y="57"/>
                    </a:cubicBezTo>
                    <a:cubicBezTo>
                      <a:pt x="42" y="55"/>
                      <a:pt x="45" y="54"/>
                      <a:pt x="47" y="56"/>
                    </a:cubicBezTo>
                    <a:cubicBezTo>
                      <a:pt x="48" y="57"/>
                      <a:pt x="49" y="56"/>
                      <a:pt x="49" y="54"/>
                    </a:cubicBezTo>
                    <a:cubicBezTo>
                      <a:pt x="49" y="51"/>
                      <a:pt x="44" y="50"/>
                      <a:pt x="42" y="51"/>
                    </a:cubicBezTo>
                    <a:cubicBezTo>
                      <a:pt x="42" y="49"/>
                      <a:pt x="40" y="45"/>
                      <a:pt x="41" y="43"/>
                    </a:cubicBezTo>
                    <a:cubicBezTo>
                      <a:pt x="42" y="42"/>
                      <a:pt x="46" y="43"/>
                      <a:pt x="47" y="43"/>
                    </a:cubicBezTo>
                    <a:cubicBezTo>
                      <a:pt x="50" y="43"/>
                      <a:pt x="53" y="43"/>
                      <a:pt x="56" y="43"/>
                    </a:cubicBezTo>
                    <a:cubicBezTo>
                      <a:pt x="57" y="43"/>
                      <a:pt x="58" y="43"/>
                      <a:pt x="59" y="43"/>
                    </a:cubicBezTo>
                    <a:cubicBezTo>
                      <a:pt x="59" y="42"/>
                      <a:pt x="58" y="41"/>
                      <a:pt x="59" y="40"/>
                    </a:cubicBezTo>
                    <a:cubicBezTo>
                      <a:pt x="61" y="39"/>
                      <a:pt x="61" y="43"/>
                      <a:pt x="62" y="43"/>
                    </a:cubicBezTo>
                    <a:cubicBezTo>
                      <a:pt x="64" y="42"/>
                      <a:pt x="65" y="40"/>
                      <a:pt x="66" y="39"/>
                    </a:cubicBezTo>
                    <a:cubicBezTo>
                      <a:pt x="68" y="37"/>
                      <a:pt x="69" y="40"/>
                      <a:pt x="70" y="41"/>
                    </a:cubicBezTo>
                    <a:cubicBezTo>
                      <a:pt x="71" y="44"/>
                      <a:pt x="71" y="45"/>
                      <a:pt x="71" y="48"/>
                    </a:cubicBezTo>
                    <a:cubicBezTo>
                      <a:pt x="71" y="48"/>
                      <a:pt x="70" y="50"/>
                      <a:pt x="71" y="50"/>
                    </a:cubicBezTo>
                    <a:cubicBezTo>
                      <a:pt x="73" y="49"/>
                      <a:pt x="73" y="48"/>
                      <a:pt x="74" y="50"/>
                    </a:cubicBezTo>
                    <a:cubicBezTo>
                      <a:pt x="75" y="51"/>
                      <a:pt x="76" y="53"/>
                      <a:pt x="78" y="54"/>
                    </a:cubicBezTo>
                    <a:cubicBezTo>
                      <a:pt x="81" y="55"/>
                      <a:pt x="83" y="53"/>
                      <a:pt x="85" y="52"/>
                    </a:cubicBezTo>
                    <a:cubicBezTo>
                      <a:pt x="89" y="50"/>
                      <a:pt x="87" y="55"/>
                      <a:pt x="87" y="56"/>
                    </a:cubicBezTo>
                    <a:cubicBezTo>
                      <a:pt x="88" y="56"/>
                      <a:pt x="90" y="53"/>
                      <a:pt x="90" y="52"/>
                    </a:cubicBezTo>
                    <a:cubicBezTo>
                      <a:pt x="91" y="51"/>
                      <a:pt x="92" y="50"/>
                      <a:pt x="94" y="49"/>
                    </a:cubicBezTo>
                    <a:cubicBezTo>
                      <a:pt x="95" y="49"/>
                      <a:pt x="96" y="49"/>
                      <a:pt x="97" y="47"/>
                    </a:cubicBezTo>
                    <a:cubicBezTo>
                      <a:pt x="98" y="47"/>
                      <a:pt x="100" y="45"/>
                      <a:pt x="100" y="47"/>
                    </a:cubicBezTo>
                    <a:cubicBezTo>
                      <a:pt x="101" y="45"/>
                      <a:pt x="102" y="45"/>
                      <a:pt x="103" y="42"/>
                    </a:cubicBezTo>
                    <a:cubicBezTo>
                      <a:pt x="104" y="40"/>
                      <a:pt x="104" y="41"/>
                      <a:pt x="106" y="40"/>
                    </a:cubicBezTo>
                    <a:cubicBezTo>
                      <a:pt x="106" y="40"/>
                      <a:pt x="109" y="38"/>
                      <a:pt x="109" y="38"/>
                    </a:cubicBezTo>
                    <a:cubicBezTo>
                      <a:pt x="111" y="35"/>
                      <a:pt x="110" y="34"/>
                      <a:pt x="108" y="35"/>
                    </a:cubicBezTo>
                    <a:cubicBezTo>
                      <a:pt x="107" y="35"/>
                      <a:pt x="105" y="35"/>
                      <a:pt x="104" y="34"/>
                    </a:cubicBezTo>
                    <a:cubicBezTo>
                      <a:pt x="103" y="34"/>
                      <a:pt x="104" y="32"/>
                      <a:pt x="104" y="31"/>
                    </a:cubicBezTo>
                    <a:cubicBezTo>
                      <a:pt x="103" y="28"/>
                      <a:pt x="102" y="27"/>
                      <a:pt x="102" y="23"/>
                    </a:cubicBezTo>
                    <a:cubicBezTo>
                      <a:pt x="102" y="21"/>
                      <a:pt x="100" y="19"/>
                      <a:pt x="99" y="18"/>
                    </a:cubicBezTo>
                    <a:cubicBezTo>
                      <a:pt x="98" y="17"/>
                      <a:pt x="95" y="14"/>
                      <a:pt x="96" y="12"/>
                    </a:cubicBezTo>
                    <a:cubicBezTo>
                      <a:pt x="97" y="13"/>
                      <a:pt x="98" y="14"/>
                      <a:pt x="99" y="14"/>
                    </a:cubicBezTo>
                    <a:cubicBezTo>
                      <a:pt x="100" y="14"/>
                      <a:pt x="103" y="13"/>
                      <a:pt x="103" y="15"/>
                    </a:cubicBezTo>
                    <a:cubicBezTo>
                      <a:pt x="104" y="17"/>
                      <a:pt x="104" y="17"/>
                      <a:pt x="106" y="17"/>
                    </a:cubicBezTo>
                    <a:cubicBezTo>
                      <a:pt x="108" y="16"/>
                      <a:pt x="110" y="18"/>
                      <a:pt x="110" y="17"/>
                    </a:cubicBezTo>
                    <a:cubicBezTo>
                      <a:pt x="112" y="13"/>
                      <a:pt x="114" y="21"/>
                      <a:pt x="116" y="21"/>
                    </a:cubicBezTo>
                    <a:cubicBezTo>
                      <a:pt x="118" y="21"/>
                      <a:pt x="117" y="17"/>
                      <a:pt x="117" y="16"/>
                    </a:cubicBezTo>
                    <a:cubicBezTo>
                      <a:pt x="118" y="15"/>
                      <a:pt x="119" y="15"/>
                      <a:pt x="120" y="14"/>
                    </a:cubicBezTo>
                    <a:cubicBezTo>
                      <a:pt x="121" y="13"/>
                      <a:pt x="123" y="15"/>
                      <a:pt x="124" y="14"/>
                    </a:cubicBezTo>
                    <a:cubicBezTo>
                      <a:pt x="126" y="14"/>
                      <a:pt x="130" y="13"/>
                      <a:pt x="131" y="11"/>
                    </a:cubicBezTo>
                    <a:cubicBezTo>
                      <a:pt x="133" y="10"/>
                      <a:pt x="133" y="10"/>
                      <a:pt x="133" y="10"/>
                    </a:cubicBezTo>
                    <a:cubicBezTo>
                      <a:pt x="135" y="10"/>
                      <a:pt x="136" y="10"/>
                      <a:pt x="137" y="9"/>
                    </a:cubicBezTo>
                    <a:cubicBezTo>
                      <a:pt x="138" y="7"/>
                      <a:pt x="142" y="5"/>
                      <a:pt x="139" y="1"/>
                    </a:cubicBezTo>
                    <a:cubicBezTo>
                      <a:pt x="141" y="1"/>
                      <a:pt x="142" y="1"/>
                      <a:pt x="144" y="1"/>
                    </a:cubicBezTo>
                    <a:cubicBezTo>
                      <a:pt x="145" y="0"/>
                      <a:pt x="146" y="1"/>
                      <a:pt x="147" y="2"/>
                    </a:cubicBezTo>
                    <a:cubicBezTo>
                      <a:pt x="148" y="5"/>
                      <a:pt x="146" y="7"/>
                      <a:pt x="146" y="9"/>
                    </a:cubicBezTo>
                    <a:cubicBezTo>
                      <a:pt x="145" y="10"/>
                      <a:pt x="148" y="10"/>
                      <a:pt x="150" y="11"/>
                    </a:cubicBezTo>
                    <a:cubicBezTo>
                      <a:pt x="150" y="11"/>
                      <a:pt x="149" y="12"/>
                      <a:pt x="150" y="13"/>
                    </a:cubicBezTo>
                    <a:cubicBezTo>
                      <a:pt x="150" y="14"/>
                      <a:pt x="151" y="15"/>
                      <a:pt x="151" y="16"/>
                    </a:cubicBezTo>
                    <a:cubicBezTo>
                      <a:pt x="152" y="17"/>
                      <a:pt x="149" y="20"/>
                      <a:pt x="149" y="21"/>
                    </a:cubicBezTo>
                    <a:cubicBezTo>
                      <a:pt x="148" y="22"/>
                      <a:pt x="148" y="23"/>
                      <a:pt x="148" y="24"/>
                    </a:cubicBezTo>
                    <a:cubicBezTo>
                      <a:pt x="148" y="26"/>
                      <a:pt x="147" y="27"/>
                      <a:pt x="146" y="29"/>
                    </a:cubicBezTo>
                    <a:cubicBezTo>
                      <a:pt x="146" y="32"/>
                      <a:pt x="146" y="35"/>
                      <a:pt x="148" y="37"/>
                    </a:cubicBezTo>
                    <a:cubicBezTo>
                      <a:pt x="150" y="38"/>
                      <a:pt x="148" y="42"/>
                      <a:pt x="150" y="42"/>
                    </a:cubicBezTo>
                    <a:cubicBezTo>
                      <a:pt x="149" y="43"/>
                      <a:pt x="149" y="43"/>
                      <a:pt x="149" y="43"/>
                    </a:cubicBezTo>
                    <a:cubicBezTo>
                      <a:pt x="152" y="43"/>
                      <a:pt x="153" y="45"/>
                      <a:pt x="154" y="47"/>
                    </a:cubicBezTo>
                    <a:cubicBezTo>
                      <a:pt x="155" y="48"/>
                      <a:pt x="156" y="47"/>
                      <a:pt x="157" y="48"/>
                    </a:cubicBezTo>
                    <a:cubicBezTo>
                      <a:pt x="158" y="49"/>
                      <a:pt x="159" y="49"/>
                      <a:pt x="159" y="49"/>
                    </a:cubicBezTo>
                    <a:cubicBezTo>
                      <a:pt x="160" y="49"/>
                      <a:pt x="161" y="47"/>
                      <a:pt x="162" y="47"/>
                    </a:cubicBezTo>
                    <a:cubicBezTo>
                      <a:pt x="165" y="44"/>
                      <a:pt x="167" y="44"/>
                      <a:pt x="169" y="43"/>
                    </a:cubicBezTo>
                    <a:cubicBezTo>
                      <a:pt x="170" y="43"/>
                      <a:pt x="171" y="44"/>
                      <a:pt x="172" y="42"/>
                    </a:cubicBezTo>
                    <a:cubicBezTo>
                      <a:pt x="174" y="40"/>
                      <a:pt x="175" y="39"/>
                      <a:pt x="178" y="40"/>
                    </a:cubicBezTo>
                    <a:cubicBezTo>
                      <a:pt x="180" y="41"/>
                      <a:pt x="181" y="40"/>
                      <a:pt x="183" y="40"/>
                    </a:cubicBezTo>
                    <a:cubicBezTo>
                      <a:pt x="185" y="41"/>
                      <a:pt x="189" y="43"/>
                      <a:pt x="189" y="40"/>
                    </a:cubicBezTo>
                    <a:cubicBezTo>
                      <a:pt x="190" y="38"/>
                      <a:pt x="187" y="38"/>
                      <a:pt x="188" y="36"/>
                    </a:cubicBezTo>
                    <a:cubicBezTo>
                      <a:pt x="190" y="32"/>
                      <a:pt x="190" y="35"/>
                      <a:pt x="193" y="35"/>
                    </a:cubicBezTo>
                    <a:cubicBezTo>
                      <a:pt x="194" y="34"/>
                      <a:pt x="195" y="34"/>
                      <a:pt x="196" y="33"/>
                    </a:cubicBezTo>
                    <a:cubicBezTo>
                      <a:pt x="199" y="32"/>
                      <a:pt x="199" y="33"/>
                      <a:pt x="201" y="35"/>
                    </a:cubicBezTo>
                    <a:cubicBezTo>
                      <a:pt x="201" y="35"/>
                      <a:pt x="201" y="34"/>
                      <a:pt x="202" y="35"/>
                    </a:cubicBezTo>
                    <a:cubicBezTo>
                      <a:pt x="202" y="36"/>
                      <a:pt x="203" y="36"/>
                      <a:pt x="204" y="37"/>
                    </a:cubicBezTo>
                    <a:cubicBezTo>
                      <a:pt x="205" y="37"/>
                      <a:pt x="206" y="38"/>
                      <a:pt x="208" y="38"/>
                    </a:cubicBezTo>
                    <a:cubicBezTo>
                      <a:pt x="208" y="39"/>
                      <a:pt x="209" y="37"/>
                      <a:pt x="212" y="36"/>
                    </a:cubicBezTo>
                    <a:cubicBezTo>
                      <a:pt x="212" y="35"/>
                      <a:pt x="213" y="36"/>
                      <a:pt x="214" y="36"/>
                    </a:cubicBezTo>
                    <a:cubicBezTo>
                      <a:pt x="215" y="36"/>
                      <a:pt x="218" y="35"/>
                      <a:pt x="218" y="37"/>
                    </a:cubicBezTo>
                    <a:cubicBezTo>
                      <a:pt x="219" y="37"/>
                      <a:pt x="220" y="38"/>
                      <a:pt x="221" y="37"/>
                    </a:cubicBezTo>
                    <a:cubicBezTo>
                      <a:pt x="222" y="36"/>
                      <a:pt x="223" y="36"/>
                      <a:pt x="224" y="34"/>
                    </a:cubicBezTo>
                    <a:cubicBezTo>
                      <a:pt x="225" y="33"/>
                      <a:pt x="227" y="27"/>
                      <a:pt x="229" y="25"/>
                    </a:cubicBezTo>
                    <a:cubicBezTo>
                      <a:pt x="233" y="19"/>
                      <a:pt x="236" y="14"/>
                      <a:pt x="234" y="10"/>
                    </a:cubicBezTo>
                    <a:cubicBezTo>
                      <a:pt x="235" y="11"/>
                      <a:pt x="237" y="15"/>
                      <a:pt x="237" y="16"/>
                    </a:cubicBezTo>
                    <a:cubicBezTo>
                      <a:pt x="237" y="15"/>
                      <a:pt x="236" y="13"/>
                      <a:pt x="237" y="12"/>
                    </a:cubicBezTo>
                    <a:cubicBezTo>
                      <a:pt x="240" y="14"/>
                      <a:pt x="240" y="17"/>
                      <a:pt x="240" y="20"/>
                    </a:cubicBezTo>
                    <a:cubicBezTo>
                      <a:pt x="240" y="19"/>
                      <a:pt x="240" y="18"/>
                      <a:pt x="241" y="17"/>
                    </a:cubicBezTo>
                    <a:cubicBezTo>
                      <a:pt x="241" y="22"/>
                      <a:pt x="241" y="26"/>
                      <a:pt x="243" y="30"/>
                    </a:cubicBezTo>
                    <a:cubicBezTo>
                      <a:pt x="243" y="32"/>
                      <a:pt x="246" y="37"/>
                      <a:pt x="244" y="39"/>
                    </a:cubicBezTo>
                    <a:cubicBezTo>
                      <a:pt x="246" y="38"/>
                      <a:pt x="246" y="40"/>
                      <a:pt x="246" y="41"/>
                    </a:cubicBezTo>
                    <a:cubicBezTo>
                      <a:pt x="247" y="42"/>
                      <a:pt x="249" y="42"/>
                      <a:pt x="251" y="42"/>
                    </a:cubicBezTo>
                    <a:cubicBezTo>
                      <a:pt x="254" y="44"/>
                      <a:pt x="254" y="48"/>
                      <a:pt x="251" y="49"/>
                    </a:cubicBezTo>
                    <a:cubicBezTo>
                      <a:pt x="251" y="49"/>
                      <a:pt x="252" y="49"/>
                      <a:pt x="253" y="50"/>
                    </a:cubicBezTo>
                    <a:cubicBezTo>
                      <a:pt x="252" y="51"/>
                      <a:pt x="249" y="52"/>
                      <a:pt x="249" y="54"/>
                    </a:cubicBezTo>
                    <a:cubicBezTo>
                      <a:pt x="248" y="55"/>
                      <a:pt x="247" y="56"/>
                      <a:pt x="247" y="57"/>
                    </a:cubicBezTo>
                    <a:cubicBezTo>
                      <a:pt x="246" y="58"/>
                      <a:pt x="246" y="59"/>
                      <a:pt x="245" y="60"/>
                    </a:cubicBezTo>
                    <a:cubicBezTo>
                      <a:pt x="243" y="62"/>
                      <a:pt x="241" y="63"/>
                      <a:pt x="240" y="64"/>
                    </a:cubicBezTo>
                    <a:cubicBezTo>
                      <a:pt x="238" y="66"/>
                      <a:pt x="237" y="68"/>
                      <a:pt x="236" y="70"/>
                    </a:cubicBezTo>
                    <a:cubicBezTo>
                      <a:pt x="234" y="72"/>
                      <a:pt x="234" y="74"/>
                      <a:pt x="234" y="76"/>
                    </a:cubicBezTo>
                    <a:cubicBezTo>
                      <a:pt x="234" y="77"/>
                      <a:pt x="231" y="77"/>
                      <a:pt x="231" y="79"/>
                    </a:cubicBezTo>
                    <a:cubicBezTo>
                      <a:pt x="231" y="82"/>
                      <a:pt x="230" y="80"/>
                      <a:pt x="228" y="80"/>
                    </a:cubicBezTo>
                    <a:cubicBezTo>
                      <a:pt x="227" y="80"/>
                      <a:pt x="224" y="82"/>
                      <a:pt x="223" y="83"/>
                    </a:cubicBezTo>
                    <a:cubicBezTo>
                      <a:pt x="224" y="83"/>
                      <a:pt x="230" y="82"/>
                      <a:pt x="228" y="84"/>
                    </a:cubicBezTo>
                    <a:cubicBezTo>
                      <a:pt x="229" y="83"/>
                      <a:pt x="231" y="83"/>
                      <a:pt x="232" y="83"/>
                    </a:cubicBezTo>
                    <a:cubicBezTo>
                      <a:pt x="233" y="82"/>
                      <a:pt x="234" y="81"/>
                      <a:pt x="236" y="80"/>
                    </a:cubicBezTo>
                    <a:cubicBezTo>
                      <a:pt x="238" y="79"/>
                      <a:pt x="241" y="77"/>
                      <a:pt x="242" y="75"/>
                    </a:cubicBezTo>
                    <a:cubicBezTo>
                      <a:pt x="245" y="76"/>
                      <a:pt x="242" y="80"/>
                      <a:pt x="244" y="82"/>
                    </a:cubicBezTo>
                    <a:cubicBezTo>
                      <a:pt x="245" y="83"/>
                      <a:pt x="244" y="85"/>
                      <a:pt x="245" y="86"/>
                    </a:cubicBezTo>
                    <a:cubicBezTo>
                      <a:pt x="246" y="86"/>
                      <a:pt x="248" y="85"/>
                      <a:pt x="247" y="87"/>
                    </a:cubicBezTo>
                    <a:cubicBezTo>
                      <a:pt x="249" y="88"/>
                      <a:pt x="253" y="84"/>
                      <a:pt x="254" y="88"/>
                    </a:cubicBezTo>
                    <a:cubicBezTo>
                      <a:pt x="254" y="87"/>
                      <a:pt x="255" y="86"/>
                      <a:pt x="256" y="86"/>
                    </a:cubicBezTo>
                    <a:cubicBezTo>
                      <a:pt x="257" y="86"/>
                      <a:pt x="257" y="86"/>
                      <a:pt x="257" y="86"/>
                    </a:cubicBezTo>
                    <a:cubicBezTo>
                      <a:pt x="258" y="84"/>
                      <a:pt x="259" y="85"/>
                      <a:pt x="260" y="85"/>
                    </a:cubicBezTo>
                    <a:cubicBezTo>
                      <a:pt x="258" y="88"/>
                      <a:pt x="257" y="91"/>
                      <a:pt x="258" y="95"/>
                    </a:cubicBezTo>
                    <a:cubicBezTo>
                      <a:pt x="259" y="92"/>
                      <a:pt x="258" y="88"/>
                      <a:pt x="261" y="86"/>
                    </a:cubicBezTo>
                    <a:cubicBezTo>
                      <a:pt x="263" y="85"/>
                      <a:pt x="263" y="85"/>
                      <a:pt x="264" y="83"/>
                    </a:cubicBezTo>
                    <a:cubicBezTo>
                      <a:pt x="266" y="80"/>
                      <a:pt x="267" y="83"/>
                      <a:pt x="269" y="84"/>
                    </a:cubicBezTo>
                    <a:cubicBezTo>
                      <a:pt x="269" y="83"/>
                      <a:pt x="268" y="83"/>
                      <a:pt x="268" y="82"/>
                    </a:cubicBezTo>
                    <a:cubicBezTo>
                      <a:pt x="269" y="82"/>
                      <a:pt x="270" y="82"/>
                      <a:pt x="271" y="81"/>
                    </a:cubicBezTo>
                    <a:cubicBezTo>
                      <a:pt x="270" y="81"/>
                      <a:pt x="269" y="81"/>
                      <a:pt x="268" y="82"/>
                    </a:cubicBezTo>
                    <a:cubicBezTo>
                      <a:pt x="268" y="80"/>
                      <a:pt x="269" y="80"/>
                      <a:pt x="269" y="79"/>
                    </a:cubicBezTo>
                    <a:cubicBezTo>
                      <a:pt x="271" y="78"/>
                      <a:pt x="269" y="75"/>
                      <a:pt x="271" y="74"/>
                    </a:cubicBezTo>
                    <a:cubicBezTo>
                      <a:pt x="273" y="72"/>
                      <a:pt x="272" y="74"/>
                      <a:pt x="273" y="73"/>
                    </a:cubicBezTo>
                    <a:cubicBezTo>
                      <a:pt x="274" y="73"/>
                      <a:pt x="276" y="71"/>
                      <a:pt x="276" y="73"/>
                    </a:cubicBezTo>
                    <a:cubicBezTo>
                      <a:pt x="278" y="71"/>
                      <a:pt x="278" y="74"/>
                      <a:pt x="279" y="73"/>
                    </a:cubicBezTo>
                    <a:cubicBezTo>
                      <a:pt x="279" y="72"/>
                      <a:pt x="279" y="72"/>
                      <a:pt x="279" y="71"/>
                    </a:cubicBezTo>
                    <a:cubicBezTo>
                      <a:pt x="280" y="71"/>
                      <a:pt x="282" y="72"/>
                      <a:pt x="282" y="73"/>
                    </a:cubicBezTo>
                    <a:cubicBezTo>
                      <a:pt x="283" y="73"/>
                      <a:pt x="283" y="73"/>
                      <a:pt x="283" y="73"/>
                    </a:cubicBezTo>
                    <a:cubicBezTo>
                      <a:pt x="283" y="73"/>
                      <a:pt x="283" y="73"/>
                      <a:pt x="283" y="74"/>
                    </a:cubicBezTo>
                    <a:cubicBezTo>
                      <a:pt x="284" y="73"/>
                      <a:pt x="284" y="73"/>
                      <a:pt x="284" y="74"/>
                    </a:cubicBezTo>
                    <a:cubicBezTo>
                      <a:pt x="285" y="74"/>
                      <a:pt x="286" y="73"/>
                      <a:pt x="286" y="72"/>
                    </a:cubicBezTo>
                    <a:cubicBezTo>
                      <a:pt x="285" y="74"/>
                      <a:pt x="287" y="74"/>
                      <a:pt x="286" y="75"/>
                    </a:cubicBezTo>
                    <a:cubicBezTo>
                      <a:pt x="287" y="74"/>
                      <a:pt x="287" y="74"/>
                      <a:pt x="288" y="74"/>
                    </a:cubicBezTo>
                    <a:cubicBezTo>
                      <a:pt x="288" y="75"/>
                      <a:pt x="287" y="76"/>
                      <a:pt x="286" y="76"/>
                    </a:cubicBezTo>
                    <a:cubicBezTo>
                      <a:pt x="288" y="75"/>
                      <a:pt x="289" y="77"/>
                      <a:pt x="291" y="76"/>
                    </a:cubicBezTo>
                    <a:cubicBezTo>
                      <a:pt x="290" y="78"/>
                      <a:pt x="292" y="77"/>
                      <a:pt x="292" y="76"/>
                    </a:cubicBezTo>
                    <a:cubicBezTo>
                      <a:pt x="292" y="78"/>
                      <a:pt x="294" y="77"/>
                      <a:pt x="293" y="78"/>
                    </a:cubicBezTo>
                    <a:cubicBezTo>
                      <a:pt x="294" y="78"/>
                      <a:pt x="294" y="78"/>
                      <a:pt x="295" y="77"/>
                    </a:cubicBezTo>
                    <a:cubicBezTo>
                      <a:pt x="294" y="79"/>
                      <a:pt x="296" y="78"/>
                      <a:pt x="296" y="79"/>
                    </a:cubicBezTo>
                    <a:cubicBezTo>
                      <a:pt x="297" y="78"/>
                      <a:pt x="297" y="78"/>
                      <a:pt x="297" y="78"/>
                    </a:cubicBezTo>
                    <a:cubicBezTo>
                      <a:pt x="297" y="79"/>
                      <a:pt x="298" y="80"/>
                      <a:pt x="298" y="80"/>
                    </a:cubicBezTo>
                    <a:cubicBezTo>
                      <a:pt x="299" y="79"/>
                      <a:pt x="299" y="79"/>
                      <a:pt x="299" y="79"/>
                    </a:cubicBezTo>
                    <a:cubicBezTo>
                      <a:pt x="299" y="80"/>
                      <a:pt x="300" y="81"/>
                      <a:pt x="301" y="80"/>
                    </a:cubicBezTo>
                    <a:cubicBezTo>
                      <a:pt x="300" y="80"/>
                      <a:pt x="300" y="81"/>
                      <a:pt x="300" y="82"/>
                    </a:cubicBezTo>
                    <a:cubicBezTo>
                      <a:pt x="300" y="81"/>
                      <a:pt x="301" y="81"/>
                      <a:pt x="302" y="81"/>
                    </a:cubicBezTo>
                    <a:cubicBezTo>
                      <a:pt x="301" y="82"/>
                      <a:pt x="301" y="84"/>
                      <a:pt x="302" y="85"/>
                    </a:cubicBezTo>
                    <a:cubicBezTo>
                      <a:pt x="303" y="84"/>
                      <a:pt x="302" y="82"/>
                      <a:pt x="303" y="82"/>
                    </a:cubicBezTo>
                    <a:cubicBezTo>
                      <a:pt x="305" y="81"/>
                      <a:pt x="304" y="83"/>
                      <a:pt x="305" y="83"/>
                    </a:cubicBezTo>
                    <a:cubicBezTo>
                      <a:pt x="305" y="82"/>
                      <a:pt x="306" y="81"/>
                      <a:pt x="306" y="81"/>
                    </a:cubicBezTo>
                    <a:cubicBezTo>
                      <a:pt x="306" y="82"/>
                      <a:pt x="306" y="83"/>
                      <a:pt x="306" y="83"/>
                    </a:cubicBezTo>
                    <a:cubicBezTo>
                      <a:pt x="308" y="82"/>
                      <a:pt x="306" y="86"/>
                      <a:pt x="308" y="85"/>
                    </a:cubicBezTo>
                    <a:cubicBezTo>
                      <a:pt x="307" y="86"/>
                      <a:pt x="307" y="86"/>
                      <a:pt x="307" y="86"/>
                    </a:cubicBezTo>
                    <a:cubicBezTo>
                      <a:pt x="308" y="86"/>
                      <a:pt x="309" y="85"/>
                      <a:pt x="309" y="85"/>
                    </a:cubicBezTo>
                    <a:cubicBezTo>
                      <a:pt x="308" y="86"/>
                      <a:pt x="311" y="85"/>
                      <a:pt x="310" y="87"/>
                    </a:cubicBezTo>
                    <a:cubicBezTo>
                      <a:pt x="309" y="89"/>
                      <a:pt x="309" y="91"/>
                      <a:pt x="307" y="91"/>
                    </a:cubicBezTo>
                    <a:cubicBezTo>
                      <a:pt x="308" y="91"/>
                      <a:pt x="309" y="91"/>
                      <a:pt x="309" y="92"/>
                    </a:cubicBezTo>
                    <a:cubicBezTo>
                      <a:pt x="309" y="91"/>
                      <a:pt x="310" y="89"/>
                      <a:pt x="311" y="91"/>
                    </a:cubicBezTo>
                    <a:cubicBezTo>
                      <a:pt x="313" y="92"/>
                      <a:pt x="310" y="93"/>
                      <a:pt x="310" y="94"/>
                    </a:cubicBezTo>
                    <a:cubicBezTo>
                      <a:pt x="309" y="95"/>
                      <a:pt x="308" y="99"/>
                      <a:pt x="309" y="100"/>
                    </a:cubicBezTo>
                    <a:cubicBezTo>
                      <a:pt x="309" y="101"/>
                      <a:pt x="307" y="103"/>
                      <a:pt x="308" y="104"/>
                    </a:cubicBezTo>
                    <a:cubicBezTo>
                      <a:pt x="308" y="102"/>
                      <a:pt x="310" y="101"/>
                      <a:pt x="311" y="100"/>
                    </a:cubicBezTo>
                    <a:cubicBezTo>
                      <a:pt x="312" y="98"/>
                      <a:pt x="311" y="95"/>
                      <a:pt x="312" y="94"/>
                    </a:cubicBezTo>
                    <a:cubicBezTo>
                      <a:pt x="313" y="94"/>
                      <a:pt x="315" y="92"/>
                      <a:pt x="315" y="93"/>
                    </a:cubicBezTo>
                    <a:cubicBezTo>
                      <a:pt x="316" y="95"/>
                      <a:pt x="313" y="96"/>
                      <a:pt x="313" y="98"/>
                    </a:cubicBezTo>
                    <a:cubicBezTo>
                      <a:pt x="314" y="97"/>
                      <a:pt x="314" y="97"/>
                      <a:pt x="314" y="98"/>
                    </a:cubicBezTo>
                    <a:cubicBezTo>
                      <a:pt x="315" y="98"/>
                      <a:pt x="316" y="93"/>
                      <a:pt x="317" y="95"/>
                    </a:cubicBezTo>
                    <a:cubicBezTo>
                      <a:pt x="317" y="94"/>
                      <a:pt x="320" y="93"/>
                      <a:pt x="321" y="94"/>
                    </a:cubicBezTo>
                    <a:cubicBezTo>
                      <a:pt x="321" y="90"/>
                      <a:pt x="328" y="94"/>
                      <a:pt x="329" y="95"/>
                    </a:cubicBezTo>
                    <a:cubicBezTo>
                      <a:pt x="330" y="95"/>
                      <a:pt x="334" y="97"/>
                      <a:pt x="334" y="98"/>
                    </a:cubicBezTo>
                    <a:cubicBezTo>
                      <a:pt x="335" y="97"/>
                      <a:pt x="338" y="99"/>
                      <a:pt x="338" y="97"/>
                    </a:cubicBezTo>
                    <a:cubicBezTo>
                      <a:pt x="339" y="97"/>
                      <a:pt x="340" y="98"/>
                      <a:pt x="341" y="99"/>
                    </a:cubicBezTo>
                    <a:cubicBezTo>
                      <a:pt x="342" y="99"/>
                      <a:pt x="344" y="99"/>
                      <a:pt x="345" y="100"/>
                    </a:cubicBezTo>
                    <a:cubicBezTo>
                      <a:pt x="345" y="98"/>
                      <a:pt x="346" y="98"/>
                      <a:pt x="348" y="98"/>
                    </a:cubicBezTo>
                    <a:cubicBezTo>
                      <a:pt x="351" y="98"/>
                      <a:pt x="353" y="97"/>
                      <a:pt x="356" y="98"/>
                    </a:cubicBezTo>
                    <a:cubicBezTo>
                      <a:pt x="362" y="99"/>
                      <a:pt x="367" y="104"/>
                      <a:pt x="371" y="107"/>
                    </a:cubicBezTo>
                    <a:cubicBezTo>
                      <a:pt x="373" y="108"/>
                      <a:pt x="374" y="108"/>
                      <a:pt x="376" y="110"/>
                    </a:cubicBezTo>
                    <a:cubicBezTo>
                      <a:pt x="377" y="111"/>
                      <a:pt x="378" y="113"/>
                      <a:pt x="379" y="114"/>
                    </a:cubicBezTo>
                    <a:cubicBezTo>
                      <a:pt x="380" y="116"/>
                      <a:pt x="382" y="116"/>
                      <a:pt x="383" y="118"/>
                    </a:cubicBezTo>
                    <a:cubicBezTo>
                      <a:pt x="384" y="120"/>
                      <a:pt x="386" y="120"/>
                      <a:pt x="387" y="122"/>
                    </a:cubicBezTo>
                    <a:cubicBezTo>
                      <a:pt x="389" y="123"/>
                      <a:pt x="391" y="123"/>
                      <a:pt x="392" y="124"/>
                    </a:cubicBezTo>
                    <a:cubicBezTo>
                      <a:pt x="394" y="126"/>
                      <a:pt x="397" y="125"/>
                      <a:pt x="399" y="125"/>
                    </a:cubicBezTo>
                    <a:cubicBezTo>
                      <a:pt x="404" y="124"/>
                      <a:pt x="408" y="126"/>
                      <a:pt x="409" y="131"/>
                    </a:cubicBezTo>
                    <a:cubicBezTo>
                      <a:pt x="410" y="133"/>
                      <a:pt x="411" y="135"/>
                      <a:pt x="411" y="137"/>
                    </a:cubicBezTo>
                    <a:cubicBezTo>
                      <a:pt x="411" y="137"/>
                      <a:pt x="410" y="138"/>
                      <a:pt x="411" y="139"/>
                    </a:cubicBezTo>
                    <a:cubicBezTo>
                      <a:pt x="411" y="139"/>
                      <a:pt x="412" y="140"/>
                      <a:pt x="412" y="140"/>
                    </a:cubicBezTo>
                    <a:cubicBezTo>
                      <a:pt x="413" y="142"/>
                      <a:pt x="414" y="147"/>
                      <a:pt x="413" y="149"/>
                    </a:cubicBezTo>
                    <a:cubicBezTo>
                      <a:pt x="413" y="149"/>
                      <a:pt x="414" y="148"/>
                      <a:pt x="414" y="148"/>
                    </a:cubicBezTo>
                    <a:cubicBezTo>
                      <a:pt x="414" y="150"/>
                      <a:pt x="415" y="153"/>
                      <a:pt x="413" y="155"/>
                    </a:cubicBezTo>
                    <a:cubicBezTo>
                      <a:pt x="413" y="155"/>
                      <a:pt x="414" y="155"/>
                      <a:pt x="414" y="155"/>
                    </a:cubicBezTo>
                    <a:cubicBezTo>
                      <a:pt x="413" y="157"/>
                      <a:pt x="415" y="159"/>
                      <a:pt x="413" y="161"/>
                    </a:cubicBezTo>
                    <a:cubicBezTo>
                      <a:pt x="412" y="162"/>
                      <a:pt x="413" y="165"/>
                      <a:pt x="412" y="167"/>
                    </a:cubicBezTo>
                    <a:cubicBezTo>
                      <a:pt x="411" y="169"/>
                      <a:pt x="411" y="171"/>
                      <a:pt x="410" y="173"/>
                    </a:cubicBezTo>
                    <a:cubicBezTo>
                      <a:pt x="409" y="176"/>
                      <a:pt x="406" y="177"/>
                      <a:pt x="405" y="180"/>
                    </a:cubicBezTo>
                    <a:cubicBezTo>
                      <a:pt x="404" y="179"/>
                      <a:pt x="404" y="179"/>
                      <a:pt x="404" y="179"/>
                    </a:cubicBezTo>
                    <a:cubicBezTo>
                      <a:pt x="404" y="180"/>
                      <a:pt x="404" y="181"/>
                      <a:pt x="403" y="180"/>
                    </a:cubicBezTo>
                    <a:cubicBezTo>
                      <a:pt x="403" y="180"/>
                      <a:pt x="404" y="181"/>
                      <a:pt x="404" y="181"/>
                    </a:cubicBezTo>
                    <a:cubicBezTo>
                      <a:pt x="403" y="184"/>
                      <a:pt x="401" y="187"/>
                      <a:pt x="398" y="189"/>
                    </a:cubicBezTo>
                    <a:cubicBezTo>
                      <a:pt x="397" y="190"/>
                      <a:pt x="396" y="191"/>
                      <a:pt x="395" y="192"/>
                    </a:cubicBezTo>
                    <a:cubicBezTo>
                      <a:pt x="394" y="193"/>
                      <a:pt x="393" y="194"/>
                      <a:pt x="392" y="194"/>
                    </a:cubicBezTo>
                    <a:cubicBezTo>
                      <a:pt x="392" y="194"/>
                      <a:pt x="392" y="193"/>
                      <a:pt x="391" y="193"/>
                    </a:cubicBezTo>
                    <a:cubicBezTo>
                      <a:pt x="391" y="194"/>
                      <a:pt x="392" y="194"/>
                      <a:pt x="392" y="195"/>
                    </a:cubicBezTo>
                    <a:cubicBezTo>
                      <a:pt x="391" y="196"/>
                      <a:pt x="391" y="197"/>
                      <a:pt x="389" y="196"/>
                    </a:cubicBezTo>
                    <a:cubicBezTo>
                      <a:pt x="390" y="197"/>
                      <a:pt x="391" y="197"/>
                      <a:pt x="390" y="199"/>
                    </a:cubicBezTo>
                    <a:cubicBezTo>
                      <a:pt x="390" y="199"/>
                      <a:pt x="388" y="201"/>
                      <a:pt x="389" y="199"/>
                    </a:cubicBezTo>
                    <a:cubicBezTo>
                      <a:pt x="388" y="200"/>
                      <a:pt x="388" y="201"/>
                      <a:pt x="388" y="202"/>
                    </a:cubicBezTo>
                    <a:cubicBezTo>
                      <a:pt x="388" y="202"/>
                      <a:pt x="388" y="202"/>
                      <a:pt x="389" y="202"/>
                    </a:cubicBezTo>
                    <a:cubicBezTo>
                      <a:pt x="387" y="205"/>
                      <a:pt x="383" y="221"/>
                      <a:pt x="377" y="220"/>
                    </a:cubicBezTo>
                    <a:cubicBezTo>
                      <a:pt x="378" y="217"/>
                      <a:pt x="376" y="217"/>
                      <a:pt x="375" y="215"/>
                    </a:cubicBezTo>
                    <a:cubicBezTo>
                      <a:pt x="375" y="216"/>
                      <a:pt x="374" y="219"/>
                      <a:pt x="373" y="217"/>
                    </a:cubicBezTo>
                    <a:cubicBezTo>
                      <a:pt x="373" y="218"/>
                      <a:pt x="375" y="218"/>
                      <a:pt x="375" y="219"/>
                    </a:cubicBezTo>
                    <a:cubicBezTo>
                      <a:pt x="375" y="221"/>
                      <a:pt x="372" y="222"/>
                      <a:pt x="373" y="224"/>
                    </a:cubicBezTo>
                    <a:cubicBezTo>
                      <a:pt x="371" y="223"/>
                      <a:pt x="372" y="226"/>
                      <a:pt x="372" y="227"/>
                    </a:cubicBezTo>
                    <a:cubicBezTo>
                      <a:pt x="372" y="227"/>
                      <a:pt x="372" y="226"/>
                      <a:pt x="372" y="226"/>
                    </a:cubicBezTo>
                    <a:cubicBezTo>
                      <a:pt x="373" y="227"/>
                      <a:pt x="373" y="228"/>
                      <a:pt x="373" y="230"/>
                    </a:cubicBezTo>
                    <a:cubicBezTo>
                      <a:pt x="372" y="229"/>
                      <a:pt x="372" y="229"/>
                      <a:pt x="372" y="229"/>
                    </a:cubicBezTo>
                    <a:cubicBezTo>
                      <a:pt x="373" y="229"/>
                      <a:pt x="373" y="232"/>
                      <a:pt x="373" y="233"/>
                    </a:cubicBezTo>
                    <a:cubicBezTo>
                      <a:pt x="373" y="232"/>
                      <a:pt x="373" y="232"/>
                      <a:pt x="374" y="231"/>
                    </a:cubicBezTo>
                    <a:cubicBezTo>
                      <a:pt x="374" y="235"/>
                      <a:pt x="373" y="239"/>
                      <a:pt x="373" y="243"/>
                    </a:cubicBezTo>
                    <a:cubicBezTo>
                      <a:pt x="374" y="247"/>
                      <a:pt x="375" y="251"/>
                      <a:pt x="375" y="254"/>
                    </a:cubicBezTo>
                    <a:cubicBezTo>
                      <a:pt x="376" y="261"/>
                      <a:pt x="372" y="267"/>
                      <a:pt x="374" y="273"/>
                    </a:cubicBezTo>
                    <a:cubicBezTo>
                      <a:pt x="375" y="277"/>
                      <a:pt x="372" y="278"/>
                      <a:pt x="371" y="280"/>
                    </a:cubicBezTo>
                    <a:cubicBezTo>
                      <a:pt x="369" y="284"/>
                      <a:pt x="368" y="287"/>
                      <a:pt x="369" y="291"/>
                    </a:cubicBezTo>
                    <a:cubicBezTo>
                      <a:pt x="369" y="294"/>
                      <a:pt x="371" y="299"/>
                      <a:pt x="368" y="300"/>
                    </a:cubicBezTo>
                    <a:cubicBezTo>
                      <a:pt x="365" y="301"/>
                      <a:pt x="367" y="307"/>
                      <a:pt x="364" y="308"/>
                    </a:cubicBezTo>
                    <a:cubicBezTo>
                      <a:pt x="366" y="310"/>
                      <a:pt x="362" y="312"/>
                      <a:pt x="361" y="314"/>
                    </a:cubicBezTo>
                    <a:cubicBezTo>
                      <a:pt x="360" y="315"/>
                      <a:pt x="360" y="316"/>
                      <a:pt x="359" y="317"/>
                    </a:cubicBezTo>
                    <a:cubicBezTo>
                      <a:pt x="359" y="319"/>
                      <a:pt x="358" y="321"/>
                      <a:pt x="358" y="324"/>
                    </a:cubicBezTo>
                    <a:cubicBezTo>
                      <a:pt x="358" y="325"/>
                      <a:pt x="359" y="327"/>
                      <a:pt x="358" y="328"/>
                    </a:cubicBezTo>
                    <a:cubicBezTo>
                      <a:pt x="357" y="330"/>
                      <a:pt x="354" y="330"/>
                      <a:pt x="353" y="331"/>
                    </a:cubicBezTo>
                    <a:cubicBezTo>
                      <a:pt x="351" y="332"/>
                      <a:pt x="350" y="333"/>
                      <a:pt x="349" y="335"/>
                    </a:cubicBezTo>
                    <a:cubicBezTo>
                      <a:pt x="349" y="336"/>
                      <a:pt x="349" y="336"/>
                      <a:pt x="350" y="337"/>
                    </a:cubicBezTo>
                    <a:cubicBezTo>
                      <a:pt x="350" y="338"/>
                      <a:pt x="349" y="339"/>
                      <a:pt x="349" y="340"/>
                    </a:cubicBezTo>
                    <a:cubicBezTo>
                      <a:pt x="348" y="338"/>
                      <a:pt x="344" y="339"/>
                      <a:pt x="342" y="339"/>
                    </a:cubicBezTo>
                    <a:cubicBezTo>
                      <a:pt x="341" y="339"/>
                      <a:pt x="340" y="340"/>
                      <a:pt x="339" y="339"/>
                    </a:cubicBezTo>
                    <a:cubicBezTo>
                      <a:pt x="337" y="339"/>
                      <a:pt x="338" y="337"/>
                      <a:pt x="338" y="336"/>
                    </a:cubicBezTo>
                    <a:cubicBezTo>
                      <a:pt x="335" y="336"/>
                      <a:pt x="338" y="338"/>
                      <a:pt x="337" y="339"/>
                    </a:cubicBezTo>
                    <a:cubicBezTo>
                      <a:pt x="337" y="341"/>
                      <a:pt x="330" y="340"/>
                      <a:pt x="329" y="341"/>
                    </a:cubicBezTo>
                    <a:cubicBezTo>
                      <a:pt x="330" y="340"/>
                      <a:pt x="331" y="340"/>
                      <a:pt x="333" y="340"/>
                    </a:cubicBezTo>
                    <a:cubicBezTo>
                      <a:pt x="331" y="339"/>
                      <a:pt x="330" y="338"/>
                      <a:pt x="328" y="339"/>
                    </a:cubicBezTo>
                    <a:cubicBezTo>
                      <a:pt x="327" y="340"/>
                      <a:pt x="326" y="339"/>
                      <a:pt x="325" y="340"/>
                    </a:cubicBezTo>
                    <a:cubicBezTo>
                      <a:pt x="324" y="340"/>
                      <a:pt x="322" y="340"/>
                      <a:pt x="321" y="341"/>
                    </a:cubicBezTo>
                    <a:cubicBezTo>
                      <a:pt x="321" y="342"/>
                      <a:pt x="323" y="343"/>
                      <a:pt x="324" y="343"/>
                    </a:cubicBezTo>
                    <a:cubicBezTo>
                      <a:pt x="322" y="345"/>
                      <a:pt x="320" y="343"/>
                      <a:pt x="319" y="345"/>
                    </a:cubicBezTo>
                    <a:cubicBezTo>
                      <a:pt x="318" y="346"/>
                      <a:pt x="317" y="346"/>
                      <a:pt x="315" y="347"/>
                    </a:cubicBezTo>
                    <a:cubicBezTo>
                      <a:pt x="314" y="348"/>
                      <a:pt x="316" y="349"/>
                      <a:pt x="315" y="350"/>
                    </a:cubicBezTo>
                    <a:cubicBezTo>
                      <a:pt x="313" y="351"/>
                      <a:pt x="310" y="348"/>
                      <a:pt x="308" y="350"/>
                    </a:cubicBezTo>
                    <a:cubicBezTo>
                      <a:pt x="308" y="350"/>
                      <a:pt x="307" y="353"/>
                      <a:pt x="306" y="352"/>
                    </a:cubicBezTo>
                    <a:cubicBezTo>
                      <a:pt x="306" y="351"/>
                      <a:pt x="306" y="351"/>
                      <a:pt x="305" y="351"/>
                    </a:cubicBezTo>
                    <a:cubicBezTo>
                      <a:pt x="305" y="353"/>
                      <a:pt x="303" y="353"/>
                      <a:pt x="302" y="354"/>
                    </a:cubicBezTo>
                    <a:cubicBezTo>
                      <a:pt x="300" y="355"/>
                      <a:pt x="299" y="356"/>
                      <a:pt x="298" y="358"/>
                    </a:cubicBezTo>
                    <a:cubicBezTo>
                      <a:pt x="297" y="359"/>
                      <a:pt x="295" y="360"/>
                      <a:pt x="293" y="361"/>
                    </a:cubicBezTo>
                    <a:cubicBezTo>
                      <a:pt x="292" y="362"/>
                      <a:pt x="291" y="364"/>
                      <a:pt x="290" y="365"/>
                    </a:cubicBezTo>
                    <a:cubicBezTo>
                      <a:pt x="291" y="365"/>
                      <a:pt x="291" y="365"/>
                      <a:pt x="291" y="365"/>
                    </a:cubicBezTo>
                    <a:cubicBezTo>
                      <a:pt x="290" y="366"/>
                      <a:pt x="289" y="368"/>
                      <a:pt x="288" y="369"/>
                    </a:cubicBezTo>
                    <a:cubicBezTo>
                      <a:pt x="288" y="369"/>
                      <a:pt x="288" y="368"/>
                      <a:pt x="288" y="367"/>
                    </a:cubicBezTo>
                    <a:cubicBezTo>
                      <a:pt x="287" y="368"/>
                      <a:pt x="286" y="367"/>
                      <a:pt x="285" y="367"/>
                    </a:cubicBezTo>
                    <a:cubicBezTo>
                      <a:pt x="286" y="369"/>
                      <a:pt x="285" y="370"/>
                      <a:pt x="283" y="369"/>
                    </a:cubicBezTo>
                    <a:cubicBezTo>
                      <a:pt x="283" y="370"/>
                      <a:pt x="285" y="371"/>
                      <a:pt x="287" y="371"/>
                    </a:cubicBezTo>
                    <a:cubicBezTo>
                      <a:pt x="286" y="372"/>
                      <a:pt x="286" y="373"/>
                      <a:pt x="285" y="374"/>
                    </a:cubicBezTo>
                    <a:cubicBezTo>
                      <a:pt x="285" y="374"/>
                      <a:pt x="284" y="374"/>
                      <a:pt x="283" y="374"/>
                    </a:cubicBezTo>
                    <a:cubicBezTo>
                      <a:pt x="284" y="374"/>
                      <a:pt x="285" y="374"/>
                      <a:pt x="285" y="375"/>
                    </a:cubicBezTo>
                    <a:cubicBezTo>
                      <a:pt x="285" y="375"/>
                      <a:pt x="285" y="376"/>
                      <a:pt x="285" y="377"/>
                    </a:cubicBezTo>
                    <a:cubicBezTo>
                      <a:pt x="285" y="378"/>
                      <a:pt x="283" y="379"/>
                      <a:pt x="283" y="377"/>
                    </a:cubicBezTo>
                    <a:cubicBezTo>
                      <a:pt x="284" y="378"/>
                      <a:pt x="283" y="379"/>
                      <a:pt x="284" y="380"/>
                    </a:cubicBezTo>
                    <a:cubicBezTo>
                      <a:pt x="285" y="380"/>
                      <a:pt x="285" y="383"/>
                      <a:pt x="285" y="384"/>
                    </a:cubicBezTo>
                    <a:cubicBezTo>
                      <a:pt x="286" y="385"/>
                      <a:pt x="287" y="387"/>
                      <a:pt x="287" y="389"/>
                    </a:cubicBezTo>
                    <a:cubicBezTo>
                      <a:pt x="288" y="389"/>
                      <a:pt x="288" y="391"/>
                      <a:pt x="287" y="391"/>
                    </a:cubicBezTo>
                    <a:cubicBezTo>
                      <a:pt x="288" y="392"/>
                      <a:pt x="287" y="396"/>
                      <a:pt x="288" y="398"/>
                    </a:cubicBezTo>
                    <a:cubicBezTo>
                      <a:pt x="289" y="400"/>
                      <a:pt x="287" y="404"/>
                      <a:pt x="287" y="405"/>
                    </a:cubicBezTo>
                    <a:cubicBezTo>
                      <a:pt x="287" y="405"/>
                      <a:pt x="286" y="405"/>
                      <a:pt x="286" y="404"/>
                    </a:cubicBezTo>
                    <a:cubicBezTo>
                      <a:pt x="286" y="405"/>
                      <a:pt x="286" y="406"/>
                      <a:pt x="287" y="406"/>
                    </a:cubicBezTo>
                    <a:cubicBezTo>
                      <a:pt x="286" y="408"/>
                      <a:pt x="284" y="409"/>
                      <a:pt x="283" y="410"/>
                    </a:cubicBezTo>
                    <a:cubicBezTo>
                      <a:pt x="281" y="411"/>
                      <a:pt x="280" y="413"/>
                      <a:pt x="279" y="415"/>
                    </a:cubicBezTo>
                    <a:cubicBezTo>
                      <a:pt x="277" y="419"/>
                      <a:pt x="276" y="424"/>
                      <a:pt x="275" y="428"/>
                    </a:cubicBezTo>
                    <a:cubicBezTo>
                      <a:pt x="274" y="433"/>
                      <a:pt x="272" y="437"/>
                      <a:pt x="269" y="440"/>
                    </a:cubicBezTo>
                    <a:cubicBezTo>
                      <a:pt x="267" y="444"/>
                      <a:pt x="264" y="446"/>
                      <a:pt x="261" y="450"/>
                    </a:cubicBezTo>
                    <a:cubicBezTo>
                      <a:pt x="261" y="448"/>
                      <a:pt x="261" y="447"/>
                      <a:pt x="260" y="446"/>
                    </a:cubicBezTo>
                    <a:cubicBezTo>
                      <a:pt x="262" y="446"/>
                      <a:pt x="262" y="446"/>
                      <a:pt x="264" y="445"/>
                    </a:cubicBezTo>
                    <a:cubicBezTo>
                      <a:pt x="265" y="444"/>
                      <a:pt x="265" y="443"/>
                      <a:pt x="266" y="442"/>
                    </a:cubicBezTo>
                    <a:cubicBezTo>
                      <a:pt x="268" y="441"/>
                      <a:pt x="268" y="440"/>
                      <a:pt x="268" y="439"/>
                    </a:cubicBezTo>
                    <a:cubicBezTo>
                      <a:pt x="268" y="438"/>
                      <a:pt x="268" y="436"/>
                      <a:pt x="270" y="437"/>
                    </a:cubicBezTo>
                    <a:cubicBezTo>
                      <a:pt x="269" y="436"/>
                      <a:pt x="270" y="435"/>
                      <a:pt x="271" y="434"/>
                    </a:cubicBezTo>
                    <a:cubicBezTo>
                      <a:pt x="272" y="433"/>
                      <a:pt x="272" y="432"/>
                      <a:pt x="272" y="431"/>
                    </a:cubicBezTo>
                    <a:cubicBezTo>
                      <a:pt x="271" y="430"/>
                      <a:pt x="271" y="427"/>
                      <a:pt x="272" y="429"/>
                    </a:cubicBezTo>
                    <a:cubicBezTo>
                      <a:pt x="272" y="429"/>
                      <a:pt x="272" y="426"/>
                      <a:pt x="271" y="426"/>
                    </a:cubicBezTo>
                    <a:cubicBezTo>
                      <a:pt x="271" y="426"/>
                      <a:pt x="268" y="428"/>
                      <a:pt x="268" y="429"/>
                    </a:cubicBezTo>
                    <a:cubicBezTo>
                      <a:pt x="268" y="428"/>
                      <a:pt x="267" y="427"/>
                      <a:pt x="266" y="427"/>
                    </a:cubicBezTo>
                    <a:cubicBezTo>
                      <a:pt x="265" y="426"/>
                      <a:pt x="265" y="425"/>
                      <a:pt x="264" y="424"/>
                    </a:cubicBezTo>
                    <a:cubicBezTo>
                      <a:pt x="264" y="427"/>
                      <a:pt x="266" y="427"/>
                      <a:pt x="267" y="429"/>
                    </a:cubicBezTo>
                    <a:cubicBezTo>
                      <a:pt x="264" y="429"/>
                      <a:pt x="266" y="432"/>
                      <a:pt x="266" y="433"/>
                    </a:cubicBezTo>
                    <a:cubicBezTo>
                      <a:pt x="266" y="433"/>
                      <a:pt x="265" y="432"/>
                      <a:pt x="265" y="431"/>
                    </a:cubicBezTo>
                    <a:cubicBezTo>
                      <a:pt x="265" y="432"/>
                      <a:pt x="265" y="434"/>
                      <a:pt x="265" y="434"/>
                    </a:cubicBezTo>
                    <a:cubicBezTo>
                      <a:pt x="265" y="435"/>
                      <a:pt x="264" y="435"/>
                      <a:pt x="264" y="435"/>
                    </a:cubicBezTo>
                    <a:cubicBezTo>
                      <a:pt x="265" y="437"/>
                      <a:pt x="263" y="439"/>
                      <a:pt x="261" y="440"/>
                    </a:cubicBezTo>
                    <a:cubicBezTo>
                      <a:pt x="260" y="440"/>
                      <a:pt x="260" y="442"/>
                      <a:pt x="260" y="443"/>
                    </a:cubicBezTo>
                    <a:cubicBezTo>
                      <a:pt x="260" y="444"/>
                      <a:pt x="257" y="447"/>
                      <a:pt x="260" y="447"/>
                    </a:cubicBezTo>
                    <a:cubicBezTo>
                      <a:pt x="258" y="448"/>
                      <a:pt x="259" y="449"/>
                      <a:pt x="260" y="448"/>
                    </a:cubicBezTo>
                    <a:cubicBezTo>
                      <a:pt x="261" y="450"/>
                      <a:pt x="260" y="451"/>
                      <a:pt x="259" y="452"/>
                    </a:cubicBezTo>
                    <a:cubicBezTo>
                      <a:pt x="258" y="454"/>
                      <a:pt x="258" y="456"/>
                      <a:pt x="258" y="458"/>
                    </a:cubicBezTo>
                    <a:cubicBezTo>
                      <a:pt x="258" y="461"/>
                      <a:pt x="255" y="464"/>
                      <a:pt x="253" y="467"/>
                    </a:cubicBezTo>
                    <a:cubicBezTo>
                      <a:pt x="253" y="468"/>
                      <a:pt x="252" y="469"/>
                      <a:pt x="251" y="468"/>
                    </a:cubicBezTo>
                    <a:cubicBezTo>
                      <a:pt x="250" y="468"/>
                      <a:pt x="249" y="466"/>
                      <a:pt x="249" y="466"/>
                    </a:cubicBezTo>
                    <a:cubicBezTo>
                      <a:pt x="248" y="464"/>
                      <a:pt x="249" y="463"/>
                      <a:pt x="249" y="462"/>
                    </a:cubicBezTo>
                    <a:cubicBezTo>
                      <a:pt x="248" y="460"/>
                      <a:pt x="250" y="459"/>
                      <a:pt x="251" y="458"/>
                    </a:cubicBezTo>
                    <a:cubicBezTo>
                      <a:pt x="252" y="456"/>
                      <a:pt x="249" y="455"/>
                      <a:pt x="248" y="454"/>
                    </a:cubicBezTo>
                    <a:cubicBezTo>
                      <a:pt x="246" y="453"/>
                      <a:pt x="246" y="452"/>
                      <a:pt x="245" y="450"/>
                    </a:cubicBezTo>
                    <a:cubicBezTo>
                      <a:pt x="242" y="447"/>
                      <a:pt x="239" y="447"/>
                      <a:pt x="237" y="445"/>
                    </a:cubicBezTo>
                    <a:cubicBezTo>
                      <a:pt x="235" y="443"/>
                      <a:pt x="233" y="442"/>
                      <a:pt x="231" y="441"/>
                    </a:cubicBezTo>
                    <a:cubicBezTo>
                      <a:pt x="230" y="441"/>
                      <a:pt x="230" y="440"/>
                      <a:pt x="229" y="439"/>
                    </a:cubicBezTo>
                    <a:cubicBezTo>
                      <a:pt x="227" y="441"/>
                      <a:pt x="224" y="436"/>
                      <a:pt x="222" y="434"/>
                    </a:cubicBezTo>
                    <a:cubicBezTo>
                      <a:pt x="223" y="436"/>
                      <a:pt x="218" y="439"/>
                      <a:pt x="218" y="435"/>
                    </a:cubicBezTo>
                    <a:cubicBezTo>
                      <a:pt x="218" y="432"/>
                      <a:pt x="215" y="430"/>
                      <a:pt x="213" y="429"/>
                    </a:cubicBezTo>
                    <a:cubicBezTo>
                      <a:pt x="211" y="428"/>
                      <a:pt x="208" y="424"/>
                      <a:pt x="206" y="425"/>
                    </a:cubicBezTo>
                    <a:cubicBezTo>
                      <a:pt x="205" y="426"/>
                      <a:pt x="205" y="427"/>
                      <a:pt x="204" y="427"/>
                    </a:cubicBezTo>
                    <a:cubicBezTo>
                      <a:pt x="203" y="427"/>
                      <a:pt x="201" y="427"/>
                      <a:pt x="200" y="426"/>
                    </a:cubicBezTo>
                    <a:cubicBezTo>
                      <a:pt x="202" y="425"/>
                      <a:pt x="202" y="422"/>
                      <a:pt x="204" y="421"/>
                    </a:cubicBezTo>
                    <a:cubicBezTo>
                      <a:pt x="206" y="420"/>
                      <a:pt x="207" y="417"/>
                      <a:pt x="208" y="415"/>
                    </a:cubicBezTo>
                    <a:cubicBezTo>
                      <a:pt x="209" y="412"/>
                      <a:pt x="211" y="410"/>
                      <a:pt x="212" y="407"/>
                    </a:cubicBezTo>
                    <a:cubicBezTo>
                      <a:pt x="213" y="406"/>
                      <a:pt x="214" y="403"/>
                      <a:pt x="216" y="405"/>
                    </a:cubicBezTo>
                    <a:cubicBezTo>
                      <a:pt x="216" y="404"/>
                      <a:pt x="216" y="403"/>
                      <a:pt x="215" y="403"/>
                    </a:cubicBezTo>
                    <a:cubicBezTo>
                      <a:pt x="217" y="401"/>
                      <a:pt x="218" y="399"/>
                      <a:pt x="220" y="398"/>
                    </a:cubicBezTo>
                    <a:cubicBezTo>
                      <a:pt x="222" y="397"/>
                      <a:pt x="222" y="396"/>
                      <a:pt x="223" y="395"/>
                    </a:cubicBezTo>
                    <a:cubicBezTo>
                      <a:pt x="225" y="393"/>
                      <a:pt x="226" y="393"/>
                      <a:pt x="228" y="392"/>
                    </a:cubicBezTo>
                    <a:cubicBezTo>
                      <a:pt x="229" y="392"/>
                      <a:pt x="231" y="389"/>
                      <a:pt x="233" y="390"/>
                    </a:cubicBezTo>
                    <a:cubicBezTo>
                      <a:pt x="233" y="387"/>
                      <a:pt x="233" y="385"/>
                      <a:pt x="233" y="383"/>
                    </a:cubicBezTo>
                    <a:cubicBezTo>
                      <a:pt x="233" y="380"/>
                      <a:pt x="233" y="378"/>
                      <a:pt x="232" y="376"/>
                    </a:cubicBezTo>
                    <a:cubicBezTo>
                      <a:pt x="231" y="374"/>
                      <a:pt x="231" y="371"/>
                      <a:pt x="228" y="371"/>
                    </a:cubicBezTo>
                    <a:cubicBezTo>
                      <a:pt x="227" y="370"/>
                      <a:pt x="225" y="370"/>
                      <a:pt x="224" y="372"/>
                    </a:cubicBezTo>
                    <a:cubicBezTo>
                      <a:pt x="224" y="371"/>
                      <a:pt x="223" y="372"/>
                      <a:pt x="222" y="371"/>
                    </a:cubicBezTo>
                    <a:cubicBezTo>
                      <a:pt x="222" y="371"/>
                      <a:pt x="222" y="370"/>
                      <a:pt x="222" y="369"/>
                    </a:cubicBezTo>
                    <a:cubicBezTo>
                      <a:pt x="222" y="366"/>
                      <a:pt x="223" y="365"/>
                      <a:pt x="223" y="362"/>
                    </a:cubicBezTo>
                    <a:cubicBezTo>
                      <a:pt x="223" y="361"/>
                      <a:pt x="223" y="358"/>
                      <a:pt x="224" y="357"/>
                    </a:cubicBezTo>
                    <a:cubicBezTo>
                      <a:pt x="224" y="355"/>
                      <a:pt x="222" y="354"/>
                      <a:pt x="224" y="352"/>
                    </a:cubicBezTo>
                    <a:cubicBezTo>
                      <a:pt x="223" y="352"/>
                      <a:pt x="222" y="350"/>
                      <a:pt x="220" y="350"/>
                    </a:cubicBezTo>
                    <a:cubicBezTo>
                      <a:pt x="219" y="350"/>
                      <a:pt x="217" y="351"/>
                      <a:pt x="216" y="352"/>
                    </a:cubicBezTo>
                    <a:cubicBezTo>
                      <a:pt x="212" y="353"/>
                      <a:pt x="211" y="349"/>
                      <a:pt x="210" y="346"/>
                    </a:cubicBezTo>
                    <a:cubicBezTo>
                      <a:pt x="210" y="344"/>
                      <a:pt x="208" y="342"/>
                      <a:pt x="208" y="340"/>
                    </a:cubicBezTo>
                    <a:cubicBezTo>
                      <a:pt x="207" y="336"/>
                      <a:pt x="205" y="334"/>
                      <a:pt x="204" y="332"/>
                    </a:cubicBezTo>
                    <a:cubicBezTo>
                      <a:pt x="202" y="332"/>
                      <a:pt x="201" y="331"/>
                      <a:pt x="199" y="330"/>
                    </a:cubicBezTo>
                    <a:cubicBezTo>
                      <a:pt x="198" y="329"/>
                      <a:pt x="198" y="330"/>
                      <a:pt x="196" y="332"/>
                    </a:cubicBezTo>
                    <a:cubicBezTo>
                      <a:pt x="194" y="336"/>
                      <a:pt x="194" y="332"/>
                      <a:pt x="193" y="332"/>
                    </a:cubicBezTo>
                    <a:cubicBezTo>
                      <a:pt x="191" y="331"/>
                      <a:pt x="188" y="331"/>
                      <a:pt x="187" y="330"/>
                    </a:cubicBezTo>
                    <a:cubicBezTo>
                      <a:pt x="186" y="330"/>
                      <a:pt x="182" y="330"/>
                      <a:pt x="182" y="328"/>
                    </a:cubicBezTo>
                    <a:cubicBezTo>
                      <a:pt x="182" y="327"/>
                      <a:pt x="183" y="326"/>
                      <a:pt x="183" y="325"/>
                    </a:cubicBezTo>
                    <a:cubicBezTo>
                      <a:pt x="183" y="324"/>
                      <a:pt x="182" y="322"/>
                      <a:pt x="182" y="321"/>
                    </a:cubicBezTo>
                    <a:cubicBezTo>
                      <a:pt x="183" y="319"/>
                      <a:pt x="182" y="318"/>
                      <a:pt x="183" y="316"/>
                    </a:cubicBezTo>
                    <a:cubicBezTo>
                      <a:pt x="183" y="314"/>
                      <a:pt x="181" y="314"/>
                      <a:pt x="182" y="312"/>
                    </a:cubicBezTo>
                    <a:cubicBezTo>
                      <a:pt x="180" y="312"/>
                      <a:pt x="180" y="309"/>
                      <a:pt x="179" y="307"/>
                    </a:cubicBezTo>
                    <a:cubicBezTo>
                      <a:pt x="177" y="305"/>
                      <a:pt x="183" y="304"/>
                      <a:pt x="181" y="302"/>
                    </a:cubicBezTo>
                    <a:cubicBezTo>
                      <a:pt x="177" y="300"/>
                      <a:pt x="179" y="298"/>
                      <a:pt x="180" y="295"/>
                    </a:cubicBezTo>
                    <a:cubicBezTo>
                      <a:pt x="180" y="294"/>
                      <a:pt x="182" y="292"/>
                      <a:pt x="181" y="291"/>
                    </a:cubicBezTo>
                    <a:cubicBezTo>
                      <a:pt x="180" y="290"/>
                      <a:pt x="181" y="289"/>
                      <a:pt x="182" y="287"/>
                    </a:cubicBezTo>
                    <a:cubicBezTo>
                      <a:pt x="183" y="282"/>
                      <a:pt x="182" y="282"/>
                      <a:pt x="181" y="279"/>
                    </a:cubicBezTo>
                    <a:cubicBezTo>
                      <a:pt x="179" y="277"/>
                      <a:pt x="179" y="273"/>
                      <a:pt x="178" y="274"/>
                    </a:cubicBezTo>
                    <a:cubicBezTo>
                      <a:pt x="176" y="275"/>
                      <a:pt x="173" y="272"/>
                      <a:pt x="172" y="269"/>
                    </a:cubicBezTo>
                    <a:cubicBezTo>
                      <a:pt x="172" y="268"/>
                      <a:pt x="171" y="266"/>
                      <a:pt x="171" y="264"/>
                    </a:cubicBezTo>
                    <a:cubicBezTo>
                      <a:pt x="171" y="263"/>
                      <a:pt x="172" y="261"/>
                      <a:pt x="172" y="259"/>
                    </a:cubicBezTo>
                    <a:cubicBezTo>
                      <a:pt x="169" y="260"/>
                      <a:pt x="165" y="260"/>
                      <a:pt x="162" y="260"/>
                    </a:cubicBezTo>
                    <a:cubicBezTo>
                      <a:pt x="160" y="259"/>
                      <a:pt x="155" y="260"/>
                      <a:pt x="153" y="258"/>
                    </a:cubicBezTo>
                    <a:cubicBezTo>
                      <a:pt x="152" y="257"/>
                      <a:pt x="152" y="253"/>
                      <a:pt x="152" y="252"/>
                    </a:cubicBezTo>
                    <a:cubicBezTo>
                      <a:pt x="151" y="249"/>
                      <a:pt x="148" y="247"/>
                      <a:pt x="148" y="245"/>
                    </a:cubicBezTo>
                    <a:cubicBezTo>
                      <a:pt x="149" y="245"/>
                      <a:pt x="150" y="245"/>
                      <a:pt x="151" y="245"/>
                    </a:cubicBezTo>
                    <a:cubicBezTo>
                      <a:pt x="150" y="242"/>
                      <a:pt x="149" y="238"/>
                      <a:pt x="148" y="236"/>
                    </a:cubicBezTo>
                    <a:cubicBezTo>
                      <a:pt x="148" y="235"/>
                      <a:pt x="148" y="234"/>
                      <a:pt x="148" y="233"/>
                    </a:cubicBezTo>
                    <a:cubicBezTo>
                      <a:pt x="148" y="232"/>
                      <a:pt x="148" y="231"/>
                      <a:pt x="147" y="230"/>
                    </a:cubicBezTo>
                    <a:cubicBezTo>
                      <a:pt x="144" y="227"/>
                      <a:pt x="140" y="226"/>
                      <a:pt x="139" y="226"/>
                    </a:cubicBezTo>
                    <a:cubicBezTo>
                      <a:pt x="133" y="227"/>
                      <a:pt x="135" y="226"/>
                      <a:pt x="133" y="226"/>
                    </a:cubicBezTo>
                    <a:cubicBezTo>
                      <a:pt x="132" y="226"/>
                      <a:pt x="130" y="223"/>
                      <a:pt x="129" y="222"/>
                    </a:cubicBezTo>
                    <a:cubicBezTo>
                      <a:pt x="128" y="221"/>
                      <a:pt x="128" y="222"/>
                      <a:pt x="127" y="222"/>
                    </a:cubicBezTo>
                    <a:cubicBezTo>
                      <a:pt x="126" y="222"/>
                      <a:pt x="124" y="220"/>
                      <a:pt x="124" y="220"/>
                    </a:cubicBezTo>
                    <a:cubicBezTo>
                      <a:pt x="123" y="220"/>
                      <a:pt x="122" y="220"/>
                      <a:pt x="122" y="219"/>
                    </a:cubicBezTo>
                    <a:cubicBezTo>
                      <a:pt x="120" y="219"/>
                      <a:pt x="120" y="217"/>
                      <a:pt x="119" y="216"/>
                    </a:cubicBezTo>
                    <a:cubicBezTo>
                      <a:pt x="118" y="215"/>
                      <a:pt x="118" y="215"/>
                      <a:pt x="117" y="216"/>
                    </a:cubicBezTo>
                    <a:cubicBezTo>
                      <a:pt x="116" y="217"/>
                      <a:pt x="115" y="215"/>
                      <a:pt x="114" y="214"/>
                    </a:cubicBezTo>
                    <a:cubicBezTo>
                      <a:pt x="111" y="213"/>
                      <a:pt x="111" y="215"/>
                      <a:pt x="108" y="214"/>
                    </a:cubicBezTo>
                    <a:cubicBezTo>
                      <a:pt x="105" y="213"/>
                      <a:pt x="105" y="213"/>
                      <a:pt x="103" y="211"/>
                    </a:cubicBezTo>
                    <a:cubicBezTo>
                      <a:pt x="103" y="210"/>
                      <a:pt x="100" y="208"/>
                      <a:pt x="99" y="208"/>
                    </a:cubicBezTo>
                    <a:cubicBezTo>
                      <a:pt x="98" y="208"/>
                      <a:pt x="98" y="206"/>
                      <a:pt x="97" y="205"/>
                    </a:cubicBezTo>
                    <a:cubicBezTo>
                      <a:pt x="97" y="205"/>
                      <a:pt x="96" y="205"/>
                      <a:pt x="96" y="204"/>
                    </a:cubicBezTo>
                    <a:cubicBezTo>
                      <a:pt x="96" y="202"/>
                      <a:pt x="93" y="200"/>
                      <a:pt x="93" y="198"/>
                    </a:cubicBezTo>
                    <a:cubicBezTo>
                      <a:pt x="93" y="197"/>
                      <a:pt x="94" y="196"/>
                      <a:pt x="94" y="195"/>
                    </a:cubicBezTo>
                    <a:cubicBezTo>
                      <a:pt x="94" y="194"/>
                      <a:pt x="93" y="194"/>
                      <a:pt x="93" y="193"/>
                    </a:cubicBezTo>
                    <a:cubicBezTo>
                      <a:pt x="92" y="192"/>
                      <a:pt x="92" y="191"/>
                      <a:pt x="92" y="190"/>
                    </a:cubicBezTo>
                    <a:cubicBezTo>
                      <a:pt x="92" y="189"/>
                      <a:pt x="93" y="188"/>
                      <a:pt x="93" y="187"/>
                    </a:cubicBezTo>
                    <a:cubicBezTo>
                      <a:pt x="93" y="185"/>
                      <a:pt x="94" y="181"/>
                      <a:pt x="92" y="180"/>
                    </a:cubicBezTo>
                    <a:cubicBezTo>
                      <a:pt x="91" y="180"/>
                      <a:pt x="91" y="182"/>
                      <a:pt x="90" y="181"/>
                    </a:cubicBezTo>
                    <a:cubicBezTo>
                      <a:pt x="88" y="181"/>
                      <a:pt x="87" y="181"/>
                      <a:pt x="85" y="182"/>
                    </a:cubicBezTo>
                    <a:cubicBezTo>
                      <a:pt x="83" y="182"/>
                      <a:pt x="79" y="182"/>
                      <a:pt x="78" y="184"/>
                    </a:cubicBezTo>
                    <a:cubicBezTo>
                      <a:pt x="75" y="187"/>
                      <a:pt x="75" y="188"/>
                      <a:pt x="72" y="188"/>
                    </a:cubicBezTo>
                    <a:cubicBezTo>
                      <a:pt x="71" y="188"/>
                      <a:pt x="69" y="190"/>
                      <a:pt x="69" y="191"/>
                    </a:cubicBezTo>
                    <a:cubicBezTo>
                      <a:pt x="69" y="192"/>
                      <a:pt x="67" y="192"/>
                      <a:pt x="66" y="192"/>
                    </a:cubicBezTo>
                    <a:cubicBezTo>
                      <a:pt x="65" y="192"/>
                      <a:pt x="64" y="193"/>
                      <a:pt x="63" y="194"/>
                    </a:cubicBezTo>
                    <a:cubicBezTo>
                      <a:pt x="63" y="195"/>
                      <a:pt x="62" y="196"/>
                      <a:pt x="60" y="197"/>
                    </a:cubicBezTo>
                    <a:cubicBezTo>
                      <a:pt x="60" y="197"/>
                      <a:pt x="57" y="198"/>
                      <a:pt x="58" y="196"/>
                    </a:cubicBezTo>
                    <a:cubicBezTo>
                      <a:pt x="58" y="196"/>
                      <a:pt x="56" y="196"/>
                      <a:pt x="55" y="196"/>
                    </a:cubicBezTo>
                    <a:cubicBezTo>
                      <a:pt x="52" y="196"/>
                      <a:pt x="48" y="195"/>
                      <a:pt x="45" y="195"/>
                    </a:cubicBezTo>
                    <a:cubicBezTo>
                      <a:pt x="44" y="195"/>
                      <a:pt x="42" y="197"/>
                      <a:pt x="41" y="196"/>
                    </a:cubicBezTo>
                    <a:cubicBezTo>
                      <a:pt x="40" y="196"/>
                      <a:pt x="39" y="195"/>
                      <a:pt x="38" y="195"/>
                    </a:cubicBezTo>
                    <a:cubicBezTo>
                      <a:pt x="37" y="192"/>
                      <a:pt x="37" y="188"/>
                      <a:pt x="37" y="184"/>
                    </a:cubicBezTo>
                    <a:cubicBezTo>
                      <a:pt x="37" y="183"/>
                      <a:pt x="37" y="182"/>
                      <a:pt x="38" y="181"/>
                    </a:cubicBezTo>
                    <a:cubicBezTo>
                      <a:pt x="38" y="180"/>
                      <a:pt x="38" y="180"/>
                      <a:pt x="37" y="179"/>
                    </a:cubicBezTo>
                    <a:cubicBezTo>
                      <a:pt x="37" y="178"/>
                      <a:pt x="38" y="178"/>
                      <a:pt x="38" y="177"/>
                    </a:cubicBezTo>
                    <a:cubicBezTo>
                      <a:pt x="36" y="177"/>
                      <a:pt x="33" y="181"/>
                      <a:pt x="31" y="183"/>
                    </a:cubicBezTo>
                    <a:cubicBezTo>
                      <a:pt x="29" y="185"/>
                      <a:pt x="24" y="184"/>
                      <a:pt x="21" y="184"/>
                    </a:cubicBezTo>
                    <a:cubicBezTo>
                      <a:pt x="21" y="182"/>
                      <a:pt x="20" y="179"/>
                      <a:pt x="18" y="178"/>
                    </a:cubicBezTo>
                    <a:cubicBezTo>
                      <a:pt x="16" y="176"/>
                      <a:pt x="12" y="178"/>
                      <a:pt x="10" y="176"/>
                    </a:cubicBezTo>
                    <a:cubicBezTo>
                      <a:pt x="13" y="172"/>
                      <a:pt x="12" y="171"/>
                      <a:pt x="9" y="168"/>
                    </a:cubicBezTo>
                    <a:cubicBezTo>
                      <a:pt x="8" y="167"/>
                      <a:pt x="8" y="167"/>
                      <a:pt x="7" y="166"/>
                    </a:cubicBezTo>
                    <a:cubicBezTo>
                      <a:pt x="7" y="165"/>
                      <a:pt x="6" y="165"/>
                      <a:pt x="6" y="164"/>
                    </a:cubicBezTo>
                    <a:cubicBezTo>
                      <a:pt x="4" y="162"/>
                      <a:pt x="5" y="160"/>
                      <a:pt x="2" y="159"/>
                    </a:cubicBezTo>
                    <a:cubicBezTo>
                      <a:pt x="5" y="158"/>
                      <a:pt x="1" y="155"/>
                      <a:pt x="0" y="15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54" name="Freeform 3788"/>
              <p:cNvSpPr>
                <a:spLocks/>
              </p:cNvSpPr>
              <p:nvPr/>
            </p:nvSpPr>
            <p:spPr bwMode="auto">
              <a:xfrm>
                <a:off x="2070" y="3083"/>
                <a:ext cx="1" cy="4"/>
              </a:xfrm>
              <a:custGeom>
                <a:avLst/>
                <a:gdLst>
                  <a:gd name="T0" fmla="*/ 0 w 1"/>
                  <a:gd name="T1" fmla="*/ 3 h 3"/>
                  <a:gd name="T2" fmla="*/ 1 w 1"/>
                  <a:gd name="T3" fmla="*/ 4 h 3"/>
                  <a:gd name="T4" fmla="*/ 1 w 1"/>
                  <a:gd name="T5" fmla="*/ 0 h 3"/>
                  <a:gd name="T6" fmla="*/ 0 w 1"/>
                  <a:gd name="T7" fmla="*/ 3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3">
                    <a:moveTo>
                      <a:pt x="0" y="2"/>
                    </a:moveTo>
                    <a:cubicBezTo>
                      <a:pt x="1" y="3"/>
                      <a:pt x="1" y="3"/>
                      <a:pt x="1" y="3"/>
                    </a:cubicBezTo>
                    <a:cubicBezTo>
                      <a:pt x="1" y="2"/>
                      <a:pt x="1" y="1"/>
                      <a:pt x="1" y="0"/>
                    </a:cubicBezTo>
                    <a:cubicBezTo>
                      <a:pt x="0" y="1"/>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55" name="Freeform 3789"/>
              <p:cNvSpPr>
                <a:spLocks/>
              </p:cNvSpPr>
              <p:nvPr/>
            </p:nvSpPr>
            <p:spPr bwMode="auto">
              <a:xfrm>
                <a:off x="2072" y="3103"/>
                <a:ext cx="4" cy="7"/>
              </a:xfrm>
              <a:custGeom>
                <a:avLst/>
                <a:gdLst>
                  <a:gd name="T0" fmla="*/ 1 w 3"/>
                  <a:gd name="T1" fmla="*/ 7 h 5"/>
                  <a:gd name="T2" fmla="*/ 3 w 3"/>
                  <a:gd name="T3" fmla="*/ 0 h 5"/>
                  <a:gd name="T4" fmla="*/ 1 w 3"/>
                  <a:gd name="T5" fmla="*/ 7 h 5"/>
                  <a:gd name="T6" fmla="*/ 0 60000 65536"/>
                  <a:gd name="T7" fmla="*/ 0 60000 65536"/>
                  <a:gd name="T8" fmla="*/ 0 60000 65536"/>
                </a:gdLst>
                <a:ahLst/>
                <a:cxnLst>
                  <a:cxn ang="T6">
                    <a:pos x="T0" y="T1"/>
                  </a:cxn>
                  <a:cxn ang="T7">
                    <a:pos x="T2" y="T3"/>
                  </a:cxn>
                  <a:cxn ang="T8">
                    <a:pos x="T4" y="T5"/>
                  </a:cxn>
                </a:cxnLst>
                <a:rect l="0" t="0" r="r" b="b"/>
                <a:pathLst>
                  <a:path w="3" h="5">
                    <a:moveTo>
                      <a:pt x="1" y="5"/>
                    </a:moveTo>
                    <a:cubicBezTo>
                      <a:pt x="2" y="3"/>
                      <a:pt x="3" y="1"/>
                      <a:pt x="2" y="0"/>
                    </a:cubicBezTo>
                    <a:cubicBezTo>
                      <a:pt x="0" y="0"/>
                      <a:pt x="1" y="3"/>
                      <a:pt x="1"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56" name="Freeform 3790"/>
              <p:cNvSpPr>
                <a:spLocks/>
              </p:cNvSpPr>
              <p:nvPr/>
            </p:nvSpPr>
            <p:spPr bwMode="auto">
              <a:xfrm>
                <a:off x="2109" y="3045"/>
                <a:ext cx="3" cy="3"/>
              </a:xfrm>
              <a:custGeom>
                <a:avLst/>
                <a:gdLst>
                  <a:gd name="T0" fmla="*/ 3 w 2"/>
                  <a:gd name="T1" fmla="*/ 3 h 2"/>
                  <a:gd name="T2" fmla="*/ 3 w 2"/>
                  <a:gd name="T3" fmla="*/ 0 h 2"/>
                  <a:gd name="T4" fmla="*/ 0 w 2"/>
                  <a:gd name="T5" fmla="*/ 3 h 2"/>
                  <a:gd name="T6" fmla="*/ 3 w 2"/>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2"/>
                    </a:moveTo>
                    <a:cubicBezTo>
                      <a:pt x="2" y="2"/>
                      <a:pt x="1" y="1"/>
                      <a:pt x="2" y="0"/>
                    </a:cubicBezTo>
                    <a:cubicBezTo>
                      <a:pt x="0" y="0"/>
                      <a:pt x="0" y="1"/>
                      <a:pt x="0" y="2"/>
                    </a:cubicBezTo>
                    <a:cubicBezTo>
                      <a:pt x="1" y="2"/>
                      <a:pt x="1"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57" name="Freeform 3791"/>
              <p:cNvSpPr>
                <a:spLocks/>
              </p:cNvSpPr>
              <p:nvPr/>
            </p:nvSpPr>
            <p:spPr bwMode="auto">
              <a:xfrm>
                <a:off x="2122" y="3033"/>
                <a:ext cx="4" cy="3"/>
              </a:xfrm>
              <a:custGeom>
                <a:avLst/>
                <a:gdLst>
                  <a:gd name="T0" fmla="*/ 1 w 3"/>
                  <a:gd name="T1" fmla="*/ 3 h 2"/>
                  <a:gd name="T2" fmla="*/ 4 w 3"/>
                  <a:gd name="T3" fmla="*/ 2 h 2"/>
                  <a:gd name="T4" fmla="*/ 1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1" y="2"/>
                    </a:moveTo>
                    <a:cubicBezTo>
                      <a:pt x="1" y="2"/>
                      <a:pt x="2" y="2"/>
                      <a:pt x="3" y="1"/>
                    </a:cubicBezTo>
                    <a:cubicBezTo>
                      <a:pt x="2" y="0"/>
                      <a:pt x="0"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58" name="Freeform 3792"/>
              <p:cNvSpPr>
                <a:spLocks/>
              </p:cNvSpPr>
              <p:nvPr/>
            </p:nvSpPr>
            <p:spPr bwMode="auto">
              <a:xfrm>
                <a:off x="2188" y="2872"/>
                <a:ext cx="3" cy="4"/>
              </a:xfrm>
              <a:custGeom>
                <a:avLst/>
                <a:gdLst>
                  <a:gd name="T0" fmla="*/ 0 w 2"/>
                  <a:gd name="T1" fmla="*/ 4 h 3"/>
                  <a:gd name="T2" fmla="*/ 2 w 2"/>
                  <a:gd name="T3" fmla="*/ 0 h 3"/>
                  <a:gd name="T4" fmla="*/ 0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0" y="3"/>
                    </a:moveTo>
                    <a:cubicBezTo>
                      <a:pt x="1" y="3"/>
                      <a:pt x="2" y="2"/>
                      <a:pt x="1" y="0"/>
                    </a:cubicBezTo>
                    <a:cubicBezTo>
                      <a:pt x="1" y="2"/>
                      <a:pt x="0" y="2"/>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59" name="Freeform 3793"/>
              <p:cNvSpPr>
                <a:spLocks/>
              </p:cNvSpPr>
              <p:nvPr/>
            </p:nvSpPr>
            <p:spPr bwMode="auto">
              <a:xfrm>
                <a:off x="2546" y="2547"/>
                <a:ext cx="5" cy="3"/>
              </a:xfrm>
              <a:custGeom>
                <a:avLst/>
                <a:gdLst>
                  <a:gd name="T0" fmla="*/ 0 w 4"/>
                  <a:gd name="T1" fmla="*/ 0 h 2"/>
                  <a:gd name="T2" fmla="*/ 0 w 4"/>
                  <a:gd name="T3" fmla="*/ 2 h 2"/>
                  <a:gd name="T4" fmla="*/ 5 w 4"/>
                  <a:gd name="T5" fmla="*/ 3 h 2"/>
                  <a:gd name="T6" fmla="*/ 5 w 4"/>
                  <a:gd name="T7" fmla="*/ 2 h 2"/>
                  <a:gd name="T8" fmla="*/ 0 w 4"/>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
                    <a:moveTo>
                      <a:pt x="0" y="0"/>
                    </a:moveTo>
                    <a:cubicBezTo>
                      <a:pt x="0" y="1"/>
                      <a:pt x="0" y="1"/>
                      <a:pt x="0" y="1"/>
                    </a:cubicBezTo>
                    <a:cubicBezTo>
                      <a:pt x="1" y="2"/>
                      <a:pt x="2" y="2"/>
                      <a:pt x="4" y="2"/>
                    </a:cubicBezTo>
                    <a:cubicBezTo>
                      <a:pt x="4" y="2"/>
                      <a:pt x="4" y="1"/>
                      <a:pt x="4" y="1"/>
                    </a:cubicBezTo>
                    <a:cubicBezTo>
                      <a:pt x="3"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60" name="Freeform 3794"/>
              <p:cNvSpPr>
                <a:spLocks/>
              </p:cNvSpPr>
              <p:nvPr/>
            </p:nvSpPr>
            <p:spPr bwMode="auto">
              <a:xfrm>
                <a:off x="2539" y="2509"/>
                <a:ext cx="44" cy="50"/>
              </a:xfrm>
              <a:custGeom>
                <a:avLst/>
                <a:gdLst>
                  <a:gd name="T0" fmla="*/ 1 w 33"/>
                  <a:gd name="T1" fmla="*/ 16 h 38"/>
                  <a:gd name="T2" fmla="*/ 5 w 33"/>
                  <a:gd name="T3" fmla="*/ 16 h 38"/>
                  <a:gd name="T4" fmla="*/ 8 w 33"/>
                  <a:gd name="T5" fmla="*/ 12 h 38"/>
                  <a:gd name="T6" fmla="*/ 12 w 33"/>
                  <a:gd name="T7" fmla="*/ 5 h 38"/>
                  <a:gd name="T8" fmla="*/ 20 w 33"/>
                  <a:gd name="T9" fmla="*/ 1 h 38"/>
                  <a:gd name="T10" fmla="*/ 31 w 33"/>
                  <a:gd name="T11" fmla="*/ 1 h 38"/>
                  <a:gd name="T12" fmla="*/ 36 w 33"/>
                  <a:gd name="T13" fmla="*/ 8 h 38"/>
                  <a:gd name="T14" fmla="*/ 37 w 33"/>
                  <a:gd name="T15" fmla="*/ 12 h 38"/>
                  <a:gd name="T16" fmla="*/ 37 w 33"/>
                  <a:gd name="T17" fmla="*/ 14 h 38"/>
                  <a:gd name="T18" fmla="*/ 40 w 33"/>
                  <a:gd name="T19" fmla="*/ 17 h 38"/>
                  <a:gd name="T20" fmla="*/ 40 w 33"/>
                  <a:gd name="T21" fmla="*/ 21 h 38"/>
                  <a:gd name="T22" fmla="*/ 37 w 33"/>
                  <a:gd name="T23" fmla="*/ 29 h 38"/>
                  <a:gd name="T24" fmla="*/ 41 w 33"/>
                  <a:gd name="T25" fmla="*/ 26 h 38"/>
                  <a:gd name="T26" fmla="*/ 43 w 33"/>
                  <a:gd name="T27" fmla="*/ 29 h 38"/>
                  <a:gd name="T28" fmla="*/ 39 w 33"/>
                  <a:gd name="T29" fmla="*/ 33 h 38"/>
                  <a:gd name="T30" fmla="*/ 36 w 33"/>
                  <a:gd name="T31" fmla="*/ 38 h 38"/>
                  <a:gd name="T32" fmla="*/ 32 w 33"/>
                  <a:gd name="T33" fmla="*/ 43 h 38"/>
                  <a:gd name="T34" fmla="*/ 27 w 33"/>
                  <a:gd name="T35" fmla="*/ 50 h 38"/>
                  <a:gd name="T36" fmla="*/ 12 w 33"/>
                  <a:gd name="T37" fmla="*/ 42 h 38"/>
                  <a:gd name="T38" fmla="*/ 12 w 33"/>
                  <a:gd name="T39" fmla="*/ 41 h 38"/>
                  <a:gd name="T40" fmla="*/ 16 w 33"/>
                  <a:gd name="T41" fmla="*/ 39 h 38"/>
                  <a:gd name="T42" fmla="*/ 12 w 33"/>
                  <a:gd name="T43" fmla="*/ 36 h 38"/>
                  <a:gd name="T44" fmla="*/ 8 w 33"/>
                  <a:gd name="T45" fmla="*/ 36 h 38"/>
                  <a:gd name="T46" fmla="*/ 5 w 33"/>
                  <a:gd name="T47" fmla="*/ 29 h 38"/>
                  <a:gd name="T48" fmla="*/ 1 w 33"/>
                  <a:gd name="T49" fmla="*/ 25 h 38"/>
                  <a:gd name="T50" fmla="*/ 4 w 33"/>
                  <a:gd name="T51" fmla="*/ 26 h 38"/>
                  <a:gd name="T52" fmla="*/ 7 w 33"/>
                  <a:gd name="T53" fmla="*/ 24 h 38"/>
                  <a:gd name="T54" fmla="*/ 7 w 33"/>
                  <a:gd name="T55" fmla="*/ 22 h 38"/>
                  <a:gd name="T56" fmla="*/ 3 w 33"/>
                  <a:gd name="T57" fmla="*/ 22 h 38"/>
                  <a:gd name="T58" fmla="*/ 3 w 33"/>
                  <a:gd name="T59" fmla="*/ 24 h 38"/>
                  <a:gd name="T60" fmla="*/ 5 w 33"/>
                  <a:gd name="T61" fmla="*/ 20 h 38"/>
                  <a:gd name="T62" fmla="*/ 1 w 33"/>
                  <a:gd name="T63" fmla="*/ 16 h 3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3" h="38">
                    <a:moveTo>
                      <a:pt x="1" y="12"/>
                    </a:moveTo>
                    <a:cubicBezTo>
                      <a:pt x="2" y="12"/>
                      <a:pt x="3" y="12"/>
                      <a:pt x="4" y="12"/>
                    </a:cubicBezTo>
                    <a:cubicBezTo>
                      <a:pt x="5" y="11"/>
                      <a:pt x="4" y="10"/>
                      <a:pt x="6" y="9"/>
                    </a:cubicBezTo>
                    <a:cubicBezTo>
                      <a:pt x="7" y="9"/>
                      <a:pt x="9" y="5"/>
                      <a:pt x="9" y="4"/>
                    </a:cubicBezTo>
                    <a:cubicBezTo>
                      <a:pt x="10" y="1"/>
                      <a:pt x="13" y="3"/>
                      <a:pt x="15" y="1"/>
                    </a:cubicBezTo>
                    <a:cubicBezTo>
                      <a:pt x="17" y="0"/>
                      <a:pt x="22" y="0"/>
                      <a:pt x="23" y="1"/>
                    </a:cubicBezTo>
                    <a:cubicBezTo>
                      <a:pt x="25" y="3"/>
                      <a:pt x="26" y="5"/>
                      <a:pt x="27" y="6"/>
                    </a:cubicBezTo>
                    <a:cubicBezTo>
                      <a:pt x="27" y="7"/>
                      <a:pt x="28" y="8"/>
                      <a:pt x="28" y="9"/>
                    </a:cubicBezTo>
                    <a:cubicBezTo>
                      <a:pt x="29" y="10"/>
                      <a:pt x="28" y="11"/>
                      <a:pt x="28" y="11"/>
                    </a:cubicBezTo>
                    <a:cubicBezTo>
                      <a:pt x="29" y="12"/>
                      <a:pt x="30" y="12"/>
                      <a:pt x="30" y="13"/>
                    </a:cubicBezTo>
                    <a:cubicBezTo>
                      <a:pt x="30" y="14"/>
                      <a:pt x="29" y="15"/>
                      <a:pt x="30" y="16"/>
                    </a:cubicBezTo>
                    <a:cubicBezTo>
                      <a:pt x="31" y="17"/>
                      <a:pt x="28" y="20"/>
                      <a:pt x="28" y="22"/>
                    </a:cubicBezTo>
                    <a:cubicBezTo>
                      <a:pt x="28" y="21"/>
                      <a:pt x="31" y="20"/>
                      <a:pt x="31" y="20"/>
                    </a:cubicBezTo>
                    <a:cubicBezTo>
                      <a:pt x="33" y="18"/>
                      <a:pt x="33" y="20"/>
                      <a:pt x="32" y="22"/>
                    </a:cubicBezTo>
                    <a:cubicBezTo>
                      <a:pt x="32" y="23"/>
                      <a:pt x="29" y="23"/>
                      <a:pt x="29" y="25"/>
                    </a:cubicBezTo>
                    <a:cubicBezTo>
                      <a:pt x="29" y="28"/>
                      <a:pt x="29" y="28"/>
                      <a:pt x="27" y="29"/>
                    </a:cubicBezTo>
                    <a:cubicBezTo>
                      <a:pt x="26" y="30"/>
                      <a:pt x="25" y="31"/>
                      <a:pt x="24" y="33"/>
                    </a:cubicBezTo>
                    <a:cubicBezTo>
                      <a:pt x="22" y="34"/>
                      <a:pt x="21" y="38"/>
                      <a:pt x="20" y="38"/>
                    </a:cubicBezTo>
                    <a:cubicBezTo>
                      <a:pt x="19" y="37"/>
                      <a:pt x="11" y="33"/>
                      <a:pt x="9" y="32"/>
                    </a:cubicBezTo>
                    <a:cubicBezTo>
                      <a:pt x="12" y="33"/>
                      <a:pt x="10" y="31"/>
                      <a:pt x="9" y="31"/>
                    </a:cubicBezTo>
                    <a:cubicBezTo>
                      <a:pt x="10" y="30"/>
                      <a:pt x="11" y="30"/>
                      <a:pt x="12" y="30"/>
                    </a:cubicBezTo>
                    <a:cubicBezTo>
                      <a:pt x="10" y="30"/>
                      <a:pt x="8" y="30"/>
                      <a:pt x="9" y="27"/>
                    </a:cubicBezTo>
                    <a:cubicBezTo>
                      <a:pt x="8" y="30"/>
                      <a:pt x="7" y="27"/>
                      <a:pt x="6" y="27"/>
                    </a:cubicBezTo>
                    <a:cubicBezTo>
                      <a:pt x="5" y="27"/>
                      <a:pt x="4" y="22"/>
                      <a:pt x="4" y="22"/>
                    </a:cubicBezTo>
                    <a:cubicBezTo>
                      <a:pt x="3" y="22"/>
                      <a:pt x="0" y="21"/>
                      <a:pt x="1" y="19"/>
                    </a:cubicBezTo>
                    <a:cubicBezTo>
                      <a:pt x="2" y="19"/>
                      <a:pt x="3" y="20"/>
                      <a:pt x="3" y="20"/>
                    </a:cubicBezTo>
                    <a:cubicBezTo>
                      <a:pt x="2" y="19"/>
                      <a:pt x="4" y="18"/>
                      <a:pt x="5" y="18"/>
                    </a:cubicBezTo>
                    <a:cubicBezTo>
                      <a:pt x="5" y="17"/>
                      <a:pt x="5" y="18"/>
                      <a:pt x="5" y="17"/>
                    </a:cubicBezTo>
                    <a:cubicBezTo>
                      <a:pt x="4" y="19"/>
                      <a:pt x="3" y="18"/>
                      <a:pt x="2" y="17"/>
                    </a:cubicBezTo>
                    <a:cubicBezTo>
                      <a:pt x="2" y="17"/>
                      <a:pt x="2" y="18"/>
                      <a:pt x="2" y="18"/>
                    </a:cubicBezTo>
                    <a:cubicBezTo>
                      <a:pt x="1" y="16"/>
                      <a:pt x="2" y="15"/>
                      <a:pt x="4" y="15"/>
                    </a:cubicBezTo>
                    <a:cubicBezTo>
                      <a:pt x="3" y="14"/>
                      <a:pt x="1" y="14"/>
                      <a:pt x="1" y="1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61" name="Freeform 3795"/>
              <p:cNvSpPr>
                <a:spLocks/>
              </p:cNvSpPr>
              <p:nvPr/>
            </p:nvSpPr>
            <p:spPr bwMode="auto">
              <a:xfrm>
                <a:off x="2556" y="2273"/>
                <a:ext cx="231" cy="235"/>
              </a:xfrm>
              <a:custGeom>
                <a:avLst/>
                <a:gdLst>
                  <a:gd name="T0" fmla="*/ 7 w 175"/>
                  <a:gd name="T1" fmla="*/ 160 h 178"/>
                  <a:gd name="T2" fmla="*/ 20 w 175"/>
                  <a:gd name="T3" fmla="*/ 157 h 178"/>
                  <a:gd name="T4" fmla="*/ 40 w 175"/>
                  <a:gd name="T5" fmla="*/ 148 h 178"/>
                  <a:gd name="T6" fmla="*/ 83 w 175"/>
                  <a:gd name="T7" fmla="*/ 151 h 178"/>
                  <a:gd name="T8" fmla="*/ 95 w 175"/>
                  <a:gd name="T9" fmla="*/ 144 h 178"/>
                  <a:gd name="T10" fmla="*/ 92 w 175"/>
                  <a:gd name="T11" fmla="*/ 128 h 178"/>
                  <a:gd name="T12" fmla="*/ 107 w 175"/>
                  <a:gd name="T13" fmla="*/ 0 h 178"/>
                  <a:gd name="T14" fmla="*/ 187 w 175"/>
                  <a:gd name="T15" fmla="*/ 65 h 178"/>
                  <a:gd name="T16" fmla="*/ 193 w 175"/>
                  <a:gd name="T17" fmla="*/ 69 h 178"/>
                  <a:gd name="T18" fmla="*/ 199 w 175"/>
                  <a:gd name="T19" fmla="*/ 75 h 178"/>
                  <a:gd name="T20" fmla="*/ 206 w 175"/>
                  <a:gd name="T21" fmla="*/ 79 h 178"/>
                  <a:gd name="T22" fmla="*/ 215 w 175"/>
                  <a:gd name="T23" fmla="*/ 90 h 178"/>
                  <a:gd name="T24" fmla="*/ 230 w 175"/>
                  <a:gd name="T25" fmla="*/ 92 h 178"/>
                  <a:gd name="T26" fmla="*/ 228 w 175"/>
                  <a:gd name="T27" fmla="*/ 135 h 178"/>
                  <a:gd name="T28" fmla="*/ 224 w 175"/>
                  <a:gd name="T29" fmla="*/ 147 h 178"/>
                  <a:gd name="T30" fmla="*/ 218 w 175"/>
                  <a:gd name="T31" fmla="*/ 152 h 178"/>
                  <a:gd name="T32" fmla="*/ 194 w 175"/>
                  <a:gd name="T33" fmla="*/ 153 h 178"/>
                  <a:gd name="T34" fmla="*/ 180 w 175"/>
                  <a:gd name="T35" fmla="*/ 158 h 178"/>
                  <a:gd name="T36" fmla="*/ 173 w 175"/>
                  <a:gd name="T37" fmla="*/ 160 h 178"/>
                  <a:gd name="T38" fmla="*/ 165 w 175"/>
                  <a:gd name="T39" fmla="*/ 158 h 178"/>
                  <a:gd name="T40" fmla="*/ 150 w 175"/>
                  <a:gd name="T41" fmla="*/ 164 h 178"/>
                  <a:gd name="T42" fmla="*/ 140 w 175"/>
                  <a:gd name="T43" fmla="*/ 172 h 178"/>
                  <a:gd name="T44" fmla="*/ 131 w 175"/>
                  <a:gd name="T45" fmla="*/ 176 h 178"/>
                  <a:gd name="T46" fmla="*/ 124 w 175"/>
                  <a:gd name="T47" fmla="*/ 178 h 178"/>
                  <a:gd name="T48" fmla="*/ 121 w 175"/>
                  <a:gd name="T49" fmla="*/ 187 h 178"/>
                  <a:gd name="T50" fmla="*/ 111 w 175"/>
                  <a:gd name="T51" fmla="*/ 189 h 178"/>
                  <a:gd name="T52" fmla="*/ 108 w 175"/>
                  <a:gd name="T53" fmla="*/ 195 h 178"/>
                  <a:gd name="T54" fmla="*/ 99 w 175"/>
                  <a:gd name="T55" fmla="*/ 206 h 178"/>
                  <a:gd name="T56" fmla="*/ 96 w 175"/>
                  <a:gd name="T57" fmla="*/ 213 h 178"/>
                  <a:gd name="T58" fmla="*/ 94 w 175"/>
                  <a:gd name="T59" fmla="*/ 220 h 178"/>
                  <a:gd name="T60" fmla="*/ 88 w 175"/>
                  <a:gd name="T61" fmla="*/ 231 h 178"/>
                  <a:gd name="T62" fmla="*/ 83 w 175"/>
                  <a:gd name="T63" fmla="*/ 226 h 178"/>
                  <a:gd name="T64" fmla="*/ 77 w 175"/>
                  <a:gd name="T65" fmla="*/ 227 h 178"/>
                  <a:gd name="T66" fmla="*/ 73 w 175"/>
                  <a:gd name="T67" fmla="*/ 235 h 178"/>
                  <a:gd name="T68" fmla="*/ 62 w 175"/>
                  <a:gd name="T69" fmla="*/ 231 h 178"/>
                  <a:gd name="T70" fmla="*/ 54 w 175"/>
                  <a:gd name="T71" fmla="*/ 228 h 178"/>
                  <a:gd name="T72" fmla="*/ 49 w 175"/>
                  <a:gd name="T73" fmla="*/ 222 h 178"/>
                  <a:gd name="T74" fmla="*/ 49 w 175"/>
                  <a:gd name="T75" fmla="*/ 211 h 178"/>
                  <a:gd name="T76" fmla="*/ 45 w 175"/>
                  <a:gd name="T77" fmla="*/ 203 h 178"/>
                  <a:gd name="T78" fmla="*/ 40 w 175"/>
                  <a:gd name="T79" fmla="*/ 198 h 178"/>
                  <a:gd name="T80" fmla="*/ 34 w 175"/>
                  <a:gd name="T81" fmla="*/ 205 h 178"/>
                  <a:gd name="T82" fmla="*/ 24 w 175"/>
                  <a:gd name="T83" fmla="*/ 205 h 178"/>
                  <a:gd name="T84" fmla="*/ 11 w 175"/>
                  <a:gd name="T85" fmla="*/ 203 h 178"/>
                  <a:gd name="T86" fmla="*/ 12 w 175"/>
                  <a:gd name="T87" fmla="*/ 191 h 178"/>
                  <a:gd name="T88" fmla="*/ 3 w 175"/>
                  <a:gd name="T89" fmla="*/ 180 h 178"/>
                  <a:gd name="T90" fmla="*/ 1 w 175"/>
                  <a:gd name="T91" fmla="*/ 169 h 178"/>
                  <a:gd name="T92" fmla="*/ 0 w 175"/>
                  <a:gd name="T93" fmla="*/ 162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75" h="178">
                    <a:moveTo>
                      <a:pt x="0" y="123"/>
                    </a:moveTo>
                    <a:cubicBezTo>
                      <a:pt x="2" y="122"/>
                      <a:pt x="3" y="123"/>
                      <a:pt x="5" y="121"/>
                    </a:cubicBezTo>
                    <a:cubicBezTo>
                      <a:pt x="6" y="120"/>
                      <a:pt x="5" y="116"/>
                      <a:pt x="6" y="114"/>
                    </a:cubicBezTo>
                    <a:cubicBezTo>
                      <a:pt x="7" y="109"/>
                      <a:pt x="14" y="117"/>
                      <a:pt x="15" y="119"/>
                    </a:cubicBezTo>
                    <a:cubicBezTo>
                      <a:pt x="16" y="115"/>
                      <a:pt x="18" y="113"/>
                      <a:pt x="22" y="115"/>
                    </a:cubicBezTo>
                    <a:cubicBezTo>
                      <a:pt x="24" y="116"/>
                      <a:pt x="30" y="116"/>
                      <a:pt x="30" y="112"/>
                    </a:cubicBezTo>
                    <a:cubicBezTo>
                      <a:pt x="32" y="116"/>
                      <a:pt x="39" y="114"/>
                      <a:pt x="42" y="114"/>
                    </a:cubicBezTo>
                    <a:cubicBezTo>
                      <a:pt x="49" y="113"/>
                      <a:pt x="56" y="114"/>
                      <a:pt x="63" y="114"/>
                    </a:cubicBezTo>
                    <a:cubicBezTo>
                      <a:pt x="65" y="114"/>
                      <a:pt x="68" y="113"/>
                      <a:pt x="71" y="114"/>
                    </a:cubicBezTo>
                    <a:cubicBezTo>
                      <a:pt x="73" y="114"/>
                      <a:pt x="72" y="111"/>
                      <a:pt x="72" y="109"/>
                    </a:cubicBezTo>
                    <a:cubicBezTo>
                      <a:pt x="72" y="108"/>
                      <a:pt x="74" y="104"/>
                      <a:pt x="72" y="103"/>
                    </a:cubicBezTo>
                    <a:cubicBezTo>
                      <a:pt x="69" y="101"/>
                      <a:pt x="70" y="100"/>
                      <a:pt x="70" y="97"/>
                    </a:cubicBezTo>
                    <a:cubicBezTo>
                      <a:pt x="63" y="0"/>
                      <a:pt x="63" y="0"/>
                      <a:pt x="63" y="0"/>
                    </a:cubicBezTo>
                    <a:cubicBezTo>
                      <a:pt x="81" y="0"/>
                      <a:pt x="81" y="0"/>
                      <a:pt x="81" y="0"/>
                    </a:cubicBezTo>
                    <a:cubicBezTo>
                      <a:pt x="100" y="14"/>
                      <a:pt x="118" y="28"/>
                      <a:pt x="136" y="42"/>
                    </a:cubicBezTo>
                    <a:cubicBezTo>
                      <a:pt x="138" y="44"/>
                      <a:pt x="142" y="45"/>
                      <a:pt x="142" y="49"/>
                    </a:cubicBezTo>
                    <a:cubicBezTo>
                      <a:pt x="142" y="50"/>
                      <a:pt x="142" y="51"/>
                      <a:pt x="143" y="51"/>
                    </a:cubicBezTo>
                    <a:cubicBezTo>
                      <a:pt x="144" y="52"/>
                      <a:pt x="145" y="52"/>
                      <a:pt x="146" y="52"/>
                    </a:cubicBezTo>
                    <a:cubicBezTo>
                      <a:pt x="147" y="53"/>
                      <a:pt x="147" y="55"/>
                      <a:pt x="148" y="56"/>
                    </a:cubicBezTo>
                    <a:cubicBezTo>
                      <a:pt x="149" y="57"/>
                      <a:pt x="150" y="57"/>
                      <a:pt x="151" y="57"/>
                    </a:cubicBezTo>
                    <a:cubicBezTo>
                      <a:pt x="152" y="57"/>
                      <a:pt x="152" y="56"/>
                      <a:pt x="153" y="57"/>
                    </a:cubicBezTo>
                    <a:cubicBezTo>
                      <a:pt x="154" y="58"/>
                      <a:pt x="155" y="59"/>
                      <a:pt x="156" y="60"/>
                    </a:cubicBezTo>
                    <a:cubicBezTo>
                      <a:pt x="158" y="60"/>
                      <a:pt x="161" y="60"/>
                      <a:pt x="163" y="62"/>
                    </a:cubicBezTo>
                    <a:cubicBezTo>
                      <a:pt x="164" y="62"/>
                      <a:pt x="164" y="66"/>
                      <a:pt x="163" y="68"/>
                    </a:cubicBezTo>
                    <a:cubicBezTo>
                      <a:pt x="162" y="69"/>
                      <a:pt x="161" y="71"/>
                      <a:pt x="164" y="72"/>
                    </a:cubicBezTo>
                    <a:cubicBezTo>
                      <a:pt x="167" y="72"/>
                      <a:pt x="171" y="70"/>
                      <a:pt x="174" y="70"/>
                    </a:cubicBezTo>
                    <a:cubicBezTo>
                      <a:pt x="174" y="79"/>
                      <a:pt x="175" y="88"/>
                      <a:pt x="174" y="96"/>
                    </a:cubicBezTo>
                    <a:cubicBezTo>
                      <a:pt x="173" y="97"/>
                      <a:pt x="174" y="98"/>
                      <a:pt x="173" y="102"/>
                    </a:cubicBezTo>
                    <a:cubicBezTo>
                      <a:pt x="173" y="104"/>
                      <a:pt x="173" y="102"/>
                      <a:pt x="171" y="106"/>
                    </a:cubicBezTo>
                    <a:cubicBezTo>
                      <a:pt x="171" y="108"/>
                      <a:pt x="171" y="109"/>
                      <a:pt x="170" y="111"/>
                    </a:cubicBezTo>
                    <a:cubicBezTo>
                      <a:pt x="169" y="112"/>
                      <a:pt x="168" y="112"/>
                      <a:pt x="167" y="113"/>
                    </a:cubicBezTo>
                    <a:cubicBezTo>
                      <a:pt x="166" y="114"/>
                      <a:pt x="167" y="116"/>
                      <a:pt x="165" y="115"/>
                    </a:cubicBezTo>
                    <a:cubicBezTo>
                      <a:pt x="164" y="115"/>
                      <a:pt x="161" y="114"/>
                      <a:pt x="161" y="115"/>
                    </a:cubicBezTo>
                    <a:cubicBezTo>
                      <a:pt x="160" y="117"/>
                      <a:pt x="149" y="116"/>
                      <a:pt x="147" y="116"/>
                    </a:cubicBezTo>
                    <a:cubicBezTo>
                      <a:pt x="143" y="116"/>
                      <a:pt x="143" y="116"/>
                      <a:pt x="140" y="119"/>
                    </a:cubicBezTo>
                    <a:cubicBezTo>
                      <a:pt x="139" y="120"/>
                      <a:pt x="137" y="121"/>
                      <a:pt x="136" y="120"/>
                    </a:cubicBezTo>
                    <a:cubicBezTo>
                      <a:pt x="135" y="120"/>
                      <a:pt x="133" y="120"/>
                      <a:pt x="133" y="120"/>
                    </a:cubicBezTo>
                    <a:cubicBezTo>
                      <a:pt x="131" y="120"/>
                      <a:pt x="131" y="119"/>
                      <a:pt x="131" y="121"/>
                    </a:cubicBezTo>
                    <a:cubicBezTo>
                      <a:pt x="130" y="120"/>
                      <a:pt x="129" y="120"/>
                      <a:pt x="128" y="120"/>
                    </a:cubicBezTo>
                    <a:cubicBezTo>
                      <a:pt x="126" y="119"/>
                      <a:pt x="125" y="120"/>
                      <a:pt x="125" y="120"/>
                    </a:cubicBezTo>
                    <a:cubicBezTo>
                      <a:pt x="124" y="119"/>
                      <a:pt x="122" y="118"/>
                      <a:pt x="120" y="120"/>
                    </a:cubicBezTo>
                    <a:cubicBezTo>
                      <a:pt x="118" y="122"/>
                      <a:pt x="115" y="123"/>
                      <a:pt x="114" y="124"/>
                    </a:cubicBezTo>
                    <a:cubicBezTo>
                      <a:pt x="112" y="125"/>
                      <a:pt x="111" y="126"/>
                      <a:pt x="109" y="127"/>
                    </a:cubicBezTo>
                    <a:cubicBezTo>
                      <a:pt x="107" y="127"/>
                      <a:pt x="108" y="131"/>
                      <a:pt x="106" y="130"/>
                    </a:cubicBezTo>
                    <a:cubicBezTo>
                      <a:pt x="104" y="129"/>
                      <a:pt x="103" y="128"/>
                      <a:pt x="101" y="129"/>
                    </a:cubicBezTo>
                    <a:cubicBezTo>
                      <a:pt x="100" y="130"/>
                      <a:pt x="99" y="132"/>
                      <a:pt x="99" y="133"/>
                    </a:cubicBezTo>
                    <a:cubicBezTo>
                      <a:pt x="99" y="134"/>
                      <a:pt x="98" y="136"/>
                      <a:pt x="98" y="136"/>
                    </a:cubicBezTo>
                    <a:cubicBezTo>
                      <a:pt x="97" y="136"/>
                      <a:pt x="95" y="136"/>
                      <a:pt x="94" y="135"/>
                    </a:cubicBezTo>
                    <a:cubicBezTo>
                      <a:pt x="95" y="137"/>
                      <a:pt x="94" y="139"/>
                      <a:pt x="95" y="140"/>
                    </a:cubicBezTo>
                    <a:cubicBezTo>
                      <a:pt x="93" y="140"/>
                      <a:pt x="92" y="140"/>
                      <a:pt x="92" y="142"/>
                    </a:cubicBezTo>
                    <a:cubicBezTo>
                      <a:pt x="91" y="142"/>
                      <a:pt x="87" y="140"/>
                      <a:pt x="87" y="138"/>
                    </a:cubicBezTo>
                    <a:cubicBezTo>
                      <a:pt x="84" y="144"/>
                      <a:pt x="82" y="141"/>
                      <a:pt x="84" y="143"/>
                    </a:cubicBezTo>
                    <a:cubicBezTo>
                      <a:pt x="84" y="145"/>
                      <a:pt x="85" y="146"/>
                      <a:pt x="84" y="147"/>
                    </a:cubicBezTo>
                    <a:cubicBezTo>
                      <a:pt x="84" y="147"/>
                      <a:pt x="81" y="147"/>
                      <a:pt x="82" y="148"/>
                    </a:cubicBezTo>
                    <a:cubicBezTo>
                      <a:pt x="83" y="150"/>
                      <a:pt x="82" y="153"/>
                      <a:pt x="80" y="155"/>
                    </a:cubicBezTo>
                    <a:cubicBezTo>
                      <a:pt x="78" y="156"/>
                      <a:pt x="77" y="156"/>
                      <a:pt x="75" y="156"/>
                    </a:cubicBezTo>
                    <a:cubicBezTo>
                      <a:pt x="74" y="156"/>
                      <a:pt x="73" y="158"/>
                      <a:pt x="72" y="158"/>
                    </a:cubicBezTo>
                    <a:cubicBezTo>
                      <a:pt x="74" y="159"/>
                      <a:pt x="72" y="160"/>
                      <a:pt x="73" y="161"/>
                    </a:cubicBezTo>
                    <a:cubicBezTo>
                      <a:pt x="75" y="161"/>
                      <a:pt x="73" y="165"/>
                      <a:pt x="73" y="166"/>
                    </a:cubicBezTo>
                    <a:cubicBezTo>
                      <a:pt x="72" y="167"/>
                      <a:pt x="71" y="167"/>
                      <a:pt x="71" y="167"/>
                    </a:cubicBezTo>
                    <a:cubicBezTo>
                      <a:pt x="71" y="169"/>
                      <a:pt x="72" y="172"/>
                      <a:pt x="70" y="174"/>
                    </a:cubicBezTo>
                    <a:cubicBezTo>
                      <a:pt x="70" y="175"/>
                      <a:pt x="68" y="175"/>
                      <a:pt x="67" y="175"/>
                    </a:cubicBezTo>
                    <a:cubicBezTo>
                      <a:pt x="65" y="175"/>
                      <a:pt x="66" y="178"/>
                      <a:pt x="64" y="177"/>
                    </a:cubicBezTo>
                    <a:cubicBezTo>
                      <a:pt x="62" y="177"/>
                      <a:pt x="63" y="172"/>
                      <a:pt x="63" y="171"/>
                    </a:cubicBezTo>
                    <a:cubicBezTo>
                      <a:pt x="62" y="171"/>
                      <a:pt x="61" y="173"/>
                      <a:pt x="61" y="173"/>
                    </a:cubicBezTo>
                    <a:cubicBezTo>
                      <a:pt x="60" y="174"/>
                      <a:pt x="59" y="172"/>
                      <a:pt x="58" y="172"/>
                    </a:cubicBezTo>
                    <a:cubicBezTo>
                      <a:pt x="58" y="173"/>
                      <a:pt x="59" y="176"/>
                      <a:pt x="57" y="176"/>
                    </a:cubicBezTo>
                    <a:cubicBezTo>
                      <a:pt x="56" y="176"/>
                      <a:pt x="54" y="176"/>
                      <a:pt x="55" y="178"/>
                    </a:cubicBezTo>
                    <a:cubicBezTo>
                      <a:pt x="53" y="178"/>
                      <a:pt x="50" y="176"/>
                      <a:pt x="50" y="174"/>
                    </a:cubicBezTo>
                    <a:cubicBezTo>
                      <a:pt x="49" y="175"/>
                      <a:pt x="48" y="174"/>
                      <a:pt x="47" y="175"/>
                    </a:cubicBezTo>
                    <a:cubicBezTo>
                      <a:pt x="46" y="176"/>
                      <a:pt x="46" y="178"/>
                      <a:pt x="44" y="178"/>
                    </a:cubicBezTo>
                    <a:cubicBezTo>
                      <a:pt x="46" y="175"/>
                      <a:pt x="41" y="175"/>
                      <a:pt x="41" y="173"/>
                    </a:cubicBezTo>
                    <a:cubicBezTo>
                      <a:pt x="41" y="171"/>
                      <a:pt x="41" y="169"/>
                      <a:pt x="41" y="168"/>
                    </a:cubicBezTo>
                    <a:cubicBezTo>
                      <a:pt x="41" y="166"/>
                      <a:pt x="38" y="168"/>
                      <a:pt x="37" y="168"/>
                    </a:cubicBezTo>
                    <a:cubicBezTo>
                      <a:pt x="37" y="167"/>
                      <a:pt x="38" y="164"/>
                      <a:pt x="40" y="164"/>
                    </a:cubicBezTo>
                    <a:cubicBezTo>
                      <a:pt x="41" y="162"/>
                      <a:pt x="37" y="162"/>
                      <a:pt x="37" y="160"/>
                    </a:cubicBezTo>
                    <a:cubicBezTo>
                      <a:pt x="36" y="161"/>
                      <a:pt x="36" y="159"/>
                      <a:pt x="36" y="158"/>
                    </a:cubicBezTo>
                    <a:cubicBezTo>
                      <a:pt x="36" y="157"/>
                      <a:pt x="35" y="156"/>
                      <a:pt x="34" y="154"/>
                    </a:cubicBezTo>
                    <a:cubicBezTo>
                      <a:pt x="34" y="153"/>
                      <a:pt x="35" y="151"/>
                      <a:pt x="33" y="151"/>
                    </a:cubicBezTo>
                    <a:cubicBezTo>
                      <a:pt x="33" y="150"/>
                      <a:pt x="31" y="149"/>
                      <a:pt x="30" y="150"/>
                    </a:cubicBezTo>
                    <a:cubicBezTo>
                      <a:pt x="30" y="151"/>
                      <a:pt x="32" y="152"/>
                      <a:pt x="30" y="153"/>
                    </a:cubicBezTo>
                    <a:cubicBezTo>
                      <a:pt x="29" y="153"/>
                      <a:pt x="27" y="155"/>
                      <a:pt x="26" y="155"/>
                    </a:cubicBezTo>
                    <a:cubicBezTo>
                      <a:pt x="25" y="156"/>
                      <a:pt x="24" y="154"/>
                      <a:pt x="23" y="154"/>
                    </a:cubicBezTo>
                    <a:cubicBezTo>
                      <a:pt x="21" y="153"/>
                      <a:pt x="19" y="153"/>
                      <a:pt x="18" y="155"/>
                    </a:cubicBezTo>
                    <a:cubicBezTo>
                      <a:pt x="15" y="159"/>
                      <a:pt x="17" y="154"/>
                      <a:pt x="14" y="153"/>
                    </a:cubicBezTo>
                    <a:cubicBezTo>
                      <a:pt x="12" y="153"/>
                      <a:pt x="10" y="159"/>
                      <a:pt x="8" y="154"/>
                    </a:cubicBezTo>
                    <a:cubicBezTo>
                      <a:pt x="7" y="152"/>
                      <a:pt x="10" y="151"/>
                      <a:pt x="8" y="149"/>
                    </a:cubicBezTo>
                    <a:cubicBezTo>
                      <a:pt x="8" y="148"/>
                      <a:pt x="8" y="146"/>
                      <a:pt x="9" y="145"/>
                    </a:cubicBezTo>
                    <a:cubicBezTo>
                      <a:pt x="9" y="144"/>
                      <a:pt x="5" y="137"/>
                      <a:pt x="5" y="140"/>
                    </a:cubicBezTo>
                    <a:cubicBezTo>
                      <a:pt x="4" y="140"/>
                      <a:pt x="2" y="137"/>
                      <a:pt x="2" y="136"/>
                    </a:cubicBezTo>
                    <a:cubicBezTo>
                      <a:pt x="2" y="135"/>
                      <a:pt x="3" y="134"/>
                      <a:pt x="3" y="133"/>
                    </a:cubicBezTo>
                    <a:cubicBezTo>
                      <a:pt x="3" y="130"/>
                      <a:pt x="3" y="129"/>
                      <a:pt x="1" y="128"/>
                    </a:cubicBezTo>
                    <a:cubicBezTo>
                      <a:pt x="1" y="127"/>
                      <a:pt x="0" y="126"/>
                      <a:pt x="1" y="126"/>
                    </a:cubicBezTo>
                    <a:cubicBezTo>
                      <a:pt x="1" y="124"/>
                      <a:pt x="1" y="124"/>
                      <a:pt x="0" y="12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62" name="Freeform 3796"/>
              <p:cNvSpPr>
                <a:spLocks/>
              </p:cNvSpPr>
              <p:nvPr/>
            </p:nvSpPr>
            <p:spPr bwMode="auto">
              <a:xfrm>
                <a:off x="2895" y="2583"/>
                <a:ext cx="268" cy="302"/>
              </a:xfrm>
              <a:custGeom>
                <a:avLst/>
                <a:gdLst>
                  <a:gd name="T0" fmla="*/ 4 w 203"/>
                  <a:gd name="T1" fmla="*/ 167 h 229"/>
                  <a:gd name="T2" fmla="*/ 20 w 203"/>
                  <a:gd name="T3" fmla="*/ 160 h 229"/>
                  <a:gd name="T4" fmla="*/ 30 w 203"/>
                  <a:gd name="T5" fmla="*/ 157 h 229"/>
                  <a:gd name="T6" fmla="*/ 41 w 203"/>
                  <a:gd name="T7" fmla="*/ 156 h 229"/>
                  <a:gd name="T8" fmla="*/ 57 w 203"/>
                  <a:gd name="T9" fmla="*/ 132 h 229"/>
                  <a:gd name="T10" fmla="*/ 70 w 203"/>
                  <a:gd name="T11" fmla="*/ 102 h 229"/>
                  <a:gd name="T12" fmla="*/ 79 w 203"/>
                  <a:gd name="T13" fmla="*/ 70 h 229"/>
                  <a:gd name="T14" fmla="*/ 90 w 203"/>
                  <a:gd name="T15" fmla="*/ 36 h 229"/>
                  <a:gd name="T16" fmla="*/ 88 w 203"/>
                  <a:gd name="T17" fmla="*/ 18 h 229"/>
                  <a:gd name="T18" fmla="*/ 103 w 203"/>
                  <a:gd name="T19" fmla="*/ 4 h 229"/>
                  <a:gd name="T20" fmla="*/ 123 w 203"/>
                  <a:gd name="T21" fmla="*/ 16 h 229"/>
                  <a:gd name="T22" fmla="*/ 133 w 203"/>
                  <a:gd name="T23" fmla="*/ 17 h 229"/>
                  <a:gd name="T24" fmla="*/ 151 w 203"/>
                  <a:gd name="T25" fmla="*/ 9 h 229"/>
                  <a:gd name="T26" fmla="*/ 176 w 203"/>
                  <a:gd name="T27" fmla="*/ 8 h 229"/>
                  <a:gd name="T28" fmla="*/ 189 w 203"/>
                  <a:gd name="T29" fmla="*/ 3 h 229"/>
                  <a:gd name="T30" fmla="*/ 202 w 203"/>
                  <a:gd name="T31" fmla="*/ 5 h 229"/>
                  <a:gd name="T32" fmla="*/ 219 w 203"/>
                  <a:gd name="T33" fmla="*/ 13 h 229"/>
                  <a:gd name="T34" fmla="*/ 242 w 203"/>
                  <a:gd name="T35" fmla="*/ 12 h 229"/>
                  <a:gd name="T36" fmla="*/ 261 w 203"/>
                  <a:gd name="T37" fmla="*/ 30 h 229"/>
                  <a:gd name="T38" fmla="*/ 260 w 203"/>
                  <a:gd name="T39" fmla="*/ 46 h 229"/>
                  <a:gd name="T40" fmla="*/ 256 w 203"/>
                  <a:gd name="T41" fmla="*/ 66 h 229"/>
                  <a:gd name="T42" fmla="*/ 248 w 203"/>
                  <a:gd name="T43" fmla="*/ 79 h 229"/>
                  <a:gd name="T44" fmla="*/ 244 w 203"/>
                  <a:gd name="T45" fmla="*/ 102 h 229"/>
                  <a:gd name="T46" fmla="*/ 238 w 203"/>
                  <a:gd name="T47" fmla="*/ 117 h 229"/>
                  <a:gd name="T48" fmla="*/ 238 w 203"/>
                  <a:gd name="T49" fmla="*/ 138 h 229"/>
                  <a:gd name="T50" fmla="*/ 236 w 203"/>
                  <a:gd name="T51" fmla="*/ 164 h 229"/>
                  <a:gd name="T52" fmla="*/ 243 w 203"/>
                  <a:gd name="T53" fmla="*/ 194 h 229"/>
                  <a:gd name="T54" fmla="*/ 232 w 203"/>
                  <a:gd name="T55" fmla="*/ 220 h 229"/>
                  <a:gd name="T56" fmla="*/ 230 w 203"/>
                  <a:gd name="T57" fmla="*/ 253 h 229"/>
                  <a:gd name="T58" fmla="*/ 227 w 203"/>
                  <a:gd name="T59" fmla="*/ 272 h 229"/>
                  <a:gd name="T60" fmla="*/ 244 w 203"/>
                  <a:gd name="T61" fmla="*/ 278 h 229"/>
                  <a:gd name="T62" fmla="*/ 243 w 203"/>
                  <a:gd name="T63" fmla="*/ 295 h 229"/>
                  <a:gd name="T64" fmla="*/ 227 w 203"/>
                  <a:gd name="T65" fmla="*/ 287 h 229"/>
                  <a:gd name="T66" fmla="*/ 214 w 203"/>
                  <a:gd name="T67" fmla="*/ 280 h 229"/>
                  <a:gd name="T68" fmla="*/ 197 w 203"/>
                  <a:gd name="T69" fmla="*/ 274 h 229"/>
                  <a:gd name="T70" fmla="*/ 184 w 203"/>
                  <a:gd name="T71" fmla="*/ 262 h 229"/>
                  <a:gd name="T72" fmla="*/ 169 w 203"/>
                  <a:gd name="T73" fmla="*/ 261 h 229"/>
                  <a:gd name="T74" fmla="*/ 158 w 203"/>
                  <a:gd name="T75" fmla="*/ 260 h 229"/>
                  <a:gd name="T76" fmla="*/ 144 w 203"/>
                  <a:gd name="T77" fmla="*/ 260 h 229"/>
                  <a:gd name="T78" fmla="*/ 140 w 203"/>
                  <a:gd name="T79" fmla="*/ 255 h 229"/>
                  <a:gd name="T80" fmla="*/ 135 w 203"/>
                  <a:gd name="T81" fmla="*/ 216 h 229"/>
                  <a:gd name="T82" fmla="*/ 129 w 203"/>
                  <a:gd name="T83" fmla="*/ 200 h 229"/>
                  <a:gd name="T84" fmla="*/ 114 w 203"/>
                  <a:gd name="T85" fmla="*/ 195 h 229"/>
                  <a:gd name="T86" fmla="*/ 103 w 203"/>
                  <a:gd name="T87" fmla="*/ 202 h 229"/>
                  <a:gd name="T88" fmla="*/ 92 w 203"/>
                  <a:gd name="T89" fmla="*/ 212 h 229"/>
                  <a:gd name="T90" fmla="*/ 69 w 203"/>
                  <a:gd name="T91" fmla="*/ 203 h 229"/>
                  <a:gd name="T92" fmla="*/ 63 w 203"/>
                  <a:gd name="T93" fmla="*/ 189 h 229"/>
                  <a:gd name="T94" fmla="*/ 33 w 203"/>
                  <a:gd name="T95" fmla="*/ 178 h 22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03" h="229">
                    <a:moveTo>
                      <a:pt x="0" y="134"/>
                    </a:moveTo>
                    <a:cubicBezTo>
                      <a:pt x="1" y="133"/>
                      <a:pt x="2" y="134"/>
                      <a:pt x="3" y="133"/>
                    </a:cubicBezTo>
                    <a:cubicBezTo>
                      <a:pt x="3" y="132"/>
                      <a:pt x="4" y="128"/>
                      <a:pt x="3" y="127"/>
                    </a:cubicBezTo>
                    <a:cubicBezTo>
                      <a:pt x="1" y="124"/>
                      <a:pt x="9" y="121"/>
                      <a:pt x="10" y="120"/>
                    </a:cubicBezTo>
                    <a:cubicBezTo>
                      <a:pt x="10" y="121"/>
                      <a:pt x="13" y="122"/>
                      <a:pt x="13" y="123"/>
                    </a:cubicBezTo>
                    <a:cubicBezTo>
                      <a:pt x="14" y="123"/>
                      <a:pt x="15" y="122"/>
                      <a:pt x="15" y="121"/>
                    </a:cubicBezTo>
                    <a:cubicBezTo>
                      <a:pt x="17" y="121"/>
                      <a:pt x="16" y="119"/>
                      <a:pt x="17" y="118"/>
                    </a:cubicBezTo>
                    <a:cubicBezTo>
                      <a:pt x="19" y="120"/>
                      <a:pt x="21" y="116"/>
                      <a:pt x="23" y="117"/>
                    </a:cubicBezTo>
                    <a:cubicBezTo>
                      <a:pt x="25" y="118"/>
                      <a:pt x="23" y="118"/>
                      <a:pt x="23" y="119"/>
                    </a:cubicBezTo>
                    <a:cubicBezTo>
                      <a:pt x="23" y="121"/>
                      <a:pt x="24" y="122"/>
                      <a:pt x="24" y="123"/>
                    </a:cubicBezTo>
                    <a:cubicBezTo>
                      <a:pt x="24" y="122"/>
                      <a:pt x="26" y="124"/>
                      <a:pt x="27" y="123"/>
                    </a:cubicBezTo>
                    <a:cubicBezTo>
                      <a:pt x="29" y="122"/>
                      <a:pt x="30" y="120"/>
                      <a:pt x="31" y="118"/>
                    </a:cubicBezTo>
                    <a:cubicBezTo>
                      <a:pt x="32" y="117"/>
                      <a:pt x="35" y="116"/>
                      <a:pt x="35" y="115"/>
                    </a:cubicBezTo>
                    <a:cubicBezTo>
                      <a:pt x="35" y="113"/>
                      <a:pt x="37" y="113"/>
                      <a:pt x="38" y="112"/>
                    </a:cubicBezTo>
                    <a:cubicBezTo>
                      <a:pt x="42" y="111"/>
                      <a:pt x="43" y="104"/>
                      <a:pt x="43" y="100"/>
                    </a:cubicBezTo>
                    <a:cubicBezTo>
                      <a:pt x="43" y="98"/>
                      <a:pt x="43" y="96"/>
                      <a:pt x="42" y="93"/>
                    </a:cubicBezTo>
                    <a:cubicBezTo>
                      <a:pt x="42" y="91"/>
                      <a:pt x="45" y="90"/>
                      <a:pt x="46" y="88"/>
                    </a:cubicBezTo>
                    <a:cubicBezTo>
                      <a:pt x="49" y="84"/>
                      <a:pt x="48" y="81"/>
                      <a:pt x="53" y="77"/>
                    </a:cubicBezTo>
                    <a:cubicBezTo>
                      <a:pt x="55" y="76"/>
                      <a:pt x="57" y="74"/>
                      <a:pt x="58" y="73"/>
                    </a:cubicBezTo>
                    <a:cubicBezTo>
                      <a:pt x="59" y="71"/>
                      <a:pt x="58" y="68"/>
                      <a:pt x="59" y="66"/>
                    </a:cubicBezTo>
                    <a:cubicBezTo>
                      <a:pt x="59" y="64"/>
                      <a:pt x="60" y="55"/>
                      <a:pt x="60" y="53"/>
                    </a:cubicBezTo>
                    <a:cubicBezTo>
                      <a:pt x="61" y="51"/>
                      <a:pt x="62" y="49"/>
                      <a:pt x="62" y="46"/>
                    </a:cubicBezTo>
                    <a:cubicBezTo>
                      <a:pt x="63" y="44"/>
                      <a:pt x="62" y="41"/>
                      <a:pt x="63" y="39"/>
                    </a:cubicBezTo>
                    <a:cubicBezTo>
                      <a:pt x="64" y="35"/>
                      <a:pt x="66" y="31"/>
                      <a:pt x="68" y="27"/>
                    </a:cubicBezTo>
                    <a:cubicBezTo>
                      <a:pt x="68" y="25"/>
                      <a:pt x="68" y="22"/>
                      <a:pt x="68" y="20"/>
                    </a:cubicBezTo>
                    <a:cubicBezTo>
                      <a:pt x="68" y="19"/>
                      <a:pt x="68" y="18"/>
                      <a:pt x="68" y="16"/>
                    </a:cubicBezTo>
                    <a:cubicBezTo>
                      <a:pt x="68" y="15"/>
                      <a:pt x="68" y="15"/>
                      <a:pt x="67" y="14"/>
                    </a:cubicBezTo>
                    <a:cubicBezTo>
                      <a:pt x="67" y="12"/>
                      <a:pt x="69" y="12"/>
                      <a:pt x="70" y="11"/>
                    </a:cubicBezTo>
                    <a:cubicBezTo>
                      <a:pt x="71" y="9"/>
                      <a:pt x="72" y="7"/>
                      <a:pt x="73" y="6"/>
                    </a:cubicBezTo>
                    <a:cubicBezTo>
                      <a:pt x="75" y="4"/>
                      <a:pt x="76" y="3"/>
                      <a:pt x="78" y="3"/>
                    </a:cubicBezTo>
                    <a:cubicBezTo>
                      <a:pt x="80" y="3"/>
                      <a:pt x="81" y="5"/>
                      <a:pt x="82" y="5"/>
                    </a:cubicBezTo>
                    <a:cubicBezTo>
                      <a:pt x="85" y="6"/>
                      <a:pt x="87" y="8"/>
                      <a:pt x="88" y="11"/>
                    </a:cubicBezTo>
                    <a:cubicBezTo>
                      <a:pt x="89" y="13"/>
                      <a:pt x="92" y="11"/>
                      <a:pt x="93" y="12"/>
                    </a:cubicBezTo>
                    <a:cubicBezTo>
                      <a:pt x="94" y="12"/>
                      <a:pt x="95" y="13"/>
                      <a:pt x="96" y="13"/>
                    </a:cubicBezTo>
                    <a:cubicBezTo>
                      <a:pt x="96" y="13"/>
                      <a:pt x="97" y="13"/>
                      <a:pt x="98" y="13"/>
                    </a:cubicBezTo>
                    <a:cubicBezTo>
                      <a:pt x="99" y="14"/>
                      <a:pt x="99" y="13"/>
                      <a:pt x="101" y="13"/>
                    </a:cubicBezTo>
                    <a:cubicBezTo>
                      <a:pt x="101" y="13"/>
                      <a:pt x="102" y="14"/>
                      <a:pt x="103" y="14"/>
                    </a:cubicBezTo>
                    <a:cubicBezTo>
                      <a:pt x="105" y="15"/>
                      <a:pt x="107" y="16"/>
                      <a:pt x="108" y="15"/>
                    </a:cubicBezTo>
                    <a:cubicBezTo>
                      <a:pt x="111" y="14"/>
                      <a:pt x="110" y="7"/>
                      <a:pt x="114" y="7"/>
                    </a:cubicBezTo>
                    <a:cubicBezTo>
                      <a:pt x="116" y="7"/>
                      <a:pt x="117" y="11"/>
                      <a:pt x="120" y="9"/>
                    </a:cubicBezTo>
                    <a:cubicBezTo>
                      <a:pt x="121" y="7"/>
                      <a:pt x="130" y="6"/>
                      <a:pt x="129" y="4"/>
                    </a:cubicBezTo>
                    <a:cubicBezTo>
                      <a:pt x="131" y="3"/>
                      <a:pt x="131" y="6"/>
                      <a:pt x="133" y="6"/>
                    </a:cubicBezTo>
                    <a:cubicBezTo>
                      <a:pt x="135" y="6"/>
                      <a:pt x="138" y="5"/>
                      <a:pt x="139" y="3"/>
                    </a:cubicBezTo>
                    <a:cubicBezTo>
                      <a:pt x="140" y="2"/>
                      <a:pt x="139" y="1"/>
                      <a:pt x="140" y="1"/>
                    </a:cubicBezTo>
                    <a:cubicBezTo>
                      <a:pt x="141" y="0"/>
                      <a:pt x="142" y="1"/>
                      <a:pt x="143" y="2"/>
                    </a:cubicBezTo>
                    <a:cubicBezTo>
                      <a:pt x="145" y="3"/>
                      <a:pt x="146" y="1"/>
                      <a:pt x="148" y="2"/>
                    </a:cubicBezTo>
                    <a:cubicBezTo>
                      <a:pt x="149" y="3"/>
                      <a:pt x="150" y="3"/>
                      <a:pt x="151" y="4"/>
                    </a:cubicBezTo>
                    <a:cubicBezTo>
                      <a:pt x="152" y="4"/>
                      <a:pt x="152" y="4"/>
                      <a:pt x="153" y="4"/>
                    </a:cubicBezTo>
                    <a:cubicBezTo>
                      <a:pt x="156" y="4"/>
                      <a:pt x="157" y="2"/>
                      <a:pt x="160" y="3"/>
                    </a:cubicBezTo>
                    <a:cubicBezTo>
                      <a:pt x="161" y="4"/>
                      <a:pt x="164" y="6"/>
                      <a:pt x="164" y="7"/>
                    </a:cubicBezTo>
                    <a:cubicBezTo>
                      <a:pt x="164" y="8"/>
                      <a:pt x="165" y="9"/>
                      <a:pt x="166" y="10"/>
                    </a:cubicBezTo>
                    <a:cubicBezTo>
                      <a:pt x="168" y="11"/>
                      <a:pt x="171" y="15"/>
                      <a:pt x="174" y="12"/>
                    </a:cubicBezTo>
                    <a:cubicBezTo>
                      <a:pt x="175" y="10"/>
                      <a:pt x="176" y="10"/>
                      <a:pt x="178" y="11"/>
                    </a:cubicBezTo>
                    <a:cubicBezTo>
                      <a:pt x="181" y="12"/>
                      <a:pt x="182" y="12"/>
                      <a:pt x="183" y="9"/>
                    </a:cubicBezTo>
                    <a:cubicBezTo>
                      <a:pt x="184" y="6"/>
                      <a:pt x="189" y="14"/>
                      <a:pt x="189" y="15"/>
                    </a:cubicBezTo>
                    <a:cubicBezTo>
                      <a:pt x="190" y="17"/>
                      <a:pt x="197" y="18"/>
                      <a:pt x="195" y="21"/>
                    </a:cubicBezTo>
                    <a:cubicBezTo>
                      <a:pt x="196" y="21"/>
                      <a:pt x="197" y="21"/>
                      <a:pt x="198" y="23"/>
                    </a:cubicBezTo>
                    <a:cubicBezTo>
                      <a:pt x="198" y="23"/>
                      <a:pt x="198" y="24"/>
                      <a:pt x="198" y="24"/>
                    </a:cubicBezTo>
                    <a:cubicBezTo>
                      <a:pt x="199" y="25"/>
                      <a:pt x="197" y="26"/>
                      <a:pt x="198" y="27"/>
                    </a:cubicBezTo>
                    <a:cubicBezTo>
                      <a:pt x="198" y="30"/>
                      <a:pt x="197" y="33"/>
                      <a:pt x="197" y="35"/>
                    </a:cubicBezTo>
                    <a:cubicBezTo>
                      <a:pt x="197" y="37"/>
                      <a:pt x="198" y="37"/>
                      <a:pt x="199" y="36"/>
                    </a:cubicBezTo>
                    <a:cubicBezTo>
                      <a:pt x="200" y="36"/>
                      <a:pt x="203" y="38"/>
                      <a:pt x="202" y="40"/>
                    </a:cubicBezTo>
                    <a:cubicBezTo>
                      <a:pt x="201" y="43"/>
                      <a:pt x="197" y="47"/>
                      <a:pt x="194" y="50"/>
                    </a:cubicBezTo>
                    <a:cubicBezTo>
                      <a:pt x="193" y="51"/>
                      <a:pt x="192" y="53"/>
                      <a:pt x="190" y="54"/>
                    </a:cubicBezTo>
                    <a:cubicBezTo>
                      <a:pt x="189" y="55"/>
                      <a:pt x="189" y="54"/>
                      <a:pt x="189" y="55"/>
                    </a:cubicBezTo>
                    <a:cubicBezTo>
                      <a:pt x="188" y="56"/>
                      <a:pt x="189" y="58"/>
                      <a:pt x="188" y="60"/>
                    </a:cubicBezTo>
                    <a:cubicBezTo>
                      <a:pt x="187" y="61"/>
                      <a:pt x="186" y="64"/>
                      <a:pt x="186" y="66"/>
                    </a:cubicBezTo>
                    <a:cubicBezTo>
                      <a:pt x="186" y="67"/>
                      <a:pt x="186" y="69"/>
                      <a:pt x="185" y="71"/>
                    </a:cubicBezTo>
                    <a:cubicBezTo>
                      <a:pt x="185" y="73"/>
                      <a:pt x="185" y="75"/>
                      <a:pt x="185" y="77"/>
                    </a:cubicBezTo>
                    <a:cubicBezTo>
                      <a:pt x="185" y="78"/>
                      <a:pt x="185" y="80"/>
                      <a:pt x="184" y="81"/>
                    </a:cubicBezTo>
                    <a:cubicBezTo>
                      <a:pt x="184" y="83"/>
                      <a:pt x="183" y="83"/>
                      <a:pt x="181" y="84"/>
                    </a:cubicBezTo>
                    <a:cubicBezTo>
                      <a:pt x="180" y="86"/>
                      <a:pt x="180" y="87"/>
                      <a:pt x="180" y="89"/>
                    </a:cubicBezTo>
                    <a:cubicBezTo>
                      <a:pt x="180" y="90"/>
                      <a:pt x="178" y="92"/>
                      <a:pt x="178" y="93"/>
                    </a:cubicBezTo>
                    <a:cubicBezTo>
                      <a:pt x="176" y="95"/>
                      <a:pt x="178" y="97"/>
                      <a:pt x="180" y="100"/>
                    </a:cubicBezTo>
                    <a:cubicBezTo>
                      <a:pt x="180" y="101"/>
                      <a:pt x="181" y="102"/>
                      <a:pt x="180" y="105"/>
                    </a:cubicBezTo>
                    <a:cubicBezTo>
                      <a:pt x="178" y="107"/>
                      <a:pt x="181" y="114"/>
                      <a:pt x="179" y="117"/>
                    </a:cubicBezTo>
                    <a:cubicBezTo>
                      <a:pt x="180" y="118"/>
                      <a:pt x="180" y="113"/>
                      <a:pt x="181" y="114"/>
                    </a:cubicBezTo>
                    <a:cubicBezTo>
                      <a:pt x="181" y="117"/>
                      <a:pt x="179" y="120"/>
                      <a:pt x="179" y="124"/>
                    </a:cubicBezTo>
                    <a:cubicBezTo>
                      <a:pt x="179" y="128"/>
                      <a:pt x="183" y="131"/>
                      <a:pt x="181" y="134"/>
                    </a:cubicBezTo>
                    <a:cubicBezTo>
                      <a:pt x="180" y="136"/>
                      <a:pt x="179" y="136"/>
                      <a:pt x="180" y="137"/>
                    </a:cubicBezTo>
                    <a:cubicBezTo>
                      <a:pt x="181" y="139"/>
                      <a:pt x="182" y="142"/>
                      <a:pt x="184" y="147"/>
                    </a:cubicBezTo>
                    <a:cubicBezTo>
                      <a:pt x="186" y="150"/>
                      <a:pt x="191" y="150"/>
                      <a:pt x="191" y="158"/>
                    </a:cubicBezTo>
                    <a:cubicBezTo>
                      <a:pt x="191" y="161"/>
                      <a:pt x="193" y="159"/>
                      <a:pt x="194" y="164"/>
                    </a:cubicBezTo>
                    <a:cubicBezTo>
                      <a:pt x="188" y="165"/>
                      <a:pt x="183" y="165"/>
                      <a:pt x="176" y="167"/>
                    </a:cubicBezTo>
                    <a:cubicBezTo>
                      <a:pt x="179" y="171"/>
                      <a:pt x="172" y="173"/>
                      <a:pt x="171" y="176"/>
                    </a:cubicBezTo>
                    <a:cubicBezTo>
                      <a:pt x="175" y="177"/>
                      <a:pt x="173" y="183"/>
                      <a:pt x="173" y="186"/>
                    </a:cubicBezTo>
                    <a:cubicBezTo>
                      <a:pt x="173" y="188"/>
                      <a:pt x="174" y="190"/>
                      <a:pt x="174" y="192"/>
                    </a:cubicBezTo>
                    <a:cubicBezTo>
                      <a:pt x="174" y="193"/>
                      <a:pt x="173" y="194"/>
                      <a:pt x="173" y="195"/>
                    </a:cubicBezTo>
                    <a:cubicBezTo>
                      <a:pt x="172" y="197"/>
                      <a:pt x="172" y="198"/>
                      <a:pt x="172" y="199"/>
                    </a:cubicBezTo>
                    <a:cubicBezTo>
                      <a:pt x="171" y="202"/>
                      <a:pt x="170" y="203"/>
                      <a:pt x="172" y="206"/>
                    </a:cubicBezTo>
                    <a:cubicBezTo>
                      <a:pt x="173" y="208"/>
                      <a:pt x="175" y="210"/>
                      <a:pt x="177" y="212"/>
                    </a:cubicBezTo>
                    <a:cubicBezTo>
                      <a:pt x="178" y="213"/>
                      <a:pt x="181" y="215"/>
                      <a:pt x="182" y="213"/>
                    </a:cubicBezTo>
                    <a:cubicBezTo>
                      <a:pt x="182" y="211"/>
                      <a:pt x="183" y="211"/>
                      <a:pt x="185" y="211"/>
                    </a:cubicBezTo>
                    <a:cubicBezTo>
                      <a:pt x="185" y="215"/>
                      <a:pt x="185" y="219"/>
                      <a:pt x="185" y="223"/>
                    </a:cubicBezTo>
                    <a:cubicBezTo>
                      <a:pt x="185" y="223"/>
                      <a:pt x="186" y="226"/>
                      <a:pt x="185" y="226"/>
                    </a:cubicBezTo>
                    <a:cubicBezTo>
                      <a:pt x="183" y="226"/>
                      <a:pt x="183" y="225"/>
                      <a:pt x="184" y="224"/>
                    </a:cubicBezTo>
                    <a:cubicBezTo>
                      <a:pt x="182" y="222"/>
                      <a:pt x="178" y="229"/>
                      <a:pt x="176" y="225"/>
                    </a:cubicBezTo>
                    <a:cubicBezTo>
                      <a:pt x="176" y="223"/>
                      <a:pt x="175" y="222"/>
                      <a:pt x="174" y="220"/>
                    </a:cubicBezTo>
                    <a:cubicBezTo>
                      <a:pt x="173" y="220"/>
                      <a:pt x="172" y="219"/>
                      <a:pt x="172" y="218"/>
                    </a:cubicBezTo>
                    <a:cubicBezTo>
                      <a:pt x="172" y="216"/>
                      <a:pt x="171" y="214"/>
                      <a:pt x="169" y="214"/>
                    </a:cubicBezTo>
                    <a:cubicBezTo>
                      <a:pt x="167" y="214"/>
                      <a:pt x="167" y="212"/>
                      <a:pt x="165" y="212"/>
                    </a:cubicBezTo>
                    <a:cubicBezTo>
                      <a:pt x="164" y="212"/>
                      <a:pt x="163" y="213"/>
                      <a:pt x="162" y="212"/>
                    </a:cubicBezTo>
                    <a:cubicBezTo>
                      <a:pt x="161" y="210"/>
                      <a:pt x="161" y="209"/>
                      <a:pt x="160" y="208"/>
                    </a:cubicBezTo>
                    <a:cubicBezTo>
                      <a:pt x="158" y="206"/>
                      <a:pt x="157" y="201"/>
                      <a:pt x="156" y="206"/>
                    </a:cubicBezTo>
                    <a:cubicBezTo>
                      <a:pt x="155" y="210"/>
                      <a:pt x="152" y="208"/>
                      <a:pt x="149" y="208"/>
                    </a:cubicBezTo>
                    <a:cubicBezTo>
                      <a:pt x="146" y="208"/>
                      <a:pt x="146" y="207"/>
                      <a:pt x="144" y="206"/>
                    </a:cubicBezTo>
                    <a:cubicBezTo>
                      <a:pt x="142" y="206"/>
                      <a:pt x="142" y="206"/>
                      <a:pt x="142" y="206"/>
                    </a:cubicBezTo>
                    <a:cubicBezTo>
                      <a:pt x="138" y="206"/>
                      <a:pt x="137" y="202"/>
                      <a:pt x="139" y="199"/>
                    </a:cubicBezTo>
                    <a:cubicBezTo>
                      <a:pt x="137" y="200"/>
                      <a:pt x="135" y="200"/>
                      <a:pt x="133" y="201"/>
                    </a:cubicBezTo>
                    <a:cubicBezTo>
                      <a:pt x="131" y="202"/>
                      <a:pt x="130" y="203"/>
                      <a:pt x="128" y="202"/>
                    </a:cubicBezTo>
                    <a:cubicBezTo>
                      <a:pt x="129" y="200"/>
                      <a:pt x="129" y="198"/>
                      <a:pt x="128" y="198"/>
                    </a:cubicBezTo>
                    <a:cubicBezTo>
                      <a:pt x="127" y="198"/>
                      <a:pt x="126" y="197"/>
                      <a:pt x="126" y="196"/>
                    </a:cubicBezTo>
                    <a:cubicBezTo>
                      <a:pt x="124" y="194"/>
                      <a:pt x="124" y="196"/>
                      <a:pt x="124" y="196"/>
                    </a:cubicBezTo>
                    <a:cubicBezTo>
                      <a:pt x="122" y="197"/>
                      <a:pt x="121" y="197"/>
                      <a:pt x="120" y="197"/>
                    </a:cubicBezTo>
                    <a:cubicBezTo>
                      <a:pt x="118" y="196"/>
                      <a:pt x="117" y="197"/>
                      <a:pt x="116" y="198"/>
                    </a:cubicBezTo>
                    <a:cubicBezTo>
                      <a:pt x="114" y="199"/>
                      <a:pt x="113" y="197"/>
                      <a:pt x="111" y="197"/>
                    </a:cubicBezTo>
                    <a:cubicBezTo>
                      <a:pt x="111" y="198"/>
                      <a:pt x="109" y="197"/>
                      <a:pt x="109" y="197"/>
                    </a:cubicBezTo>
                    <a:cubicBezTo>
                      <a:pt x="108" y="198"/>
                      <a:pt x="107" y="200"/>
                      <a:pt x="106" y="200"/>
                    </a:cubicBezTo>
                    <a:cubicBezTo>
                      <a:pt x="106" y="199"/>
                      <a:pt x="105" y="198"/>
                      <a:pt x="105" y="196"/>
                    </a:cubicBezTo>
                    <a:cubicBezTo>
                      <a:pt x="105" y="195"/>
                      <a:pt x="106" y="195"/>
                      <a:pt x="106" y="193"/>
                    </a:cubicBezTo>
                    <a:cubicBezTo>
                      <a:pt x="107" y="190"/>
                      <a:pt x="106" y="186"/>
                      <a:pt x="104" y="183"/>
                    </a:cubicBezTo>
                    <a:cubicBezTo>
                      <a:pt x="102" y="180"/>
                      <a:pt x="101" y="179"/>
                      <a:pt x="102" y="175"/>
                    </a:cubicBezTo>
                    <a:cubicBezTo>
                      <a:pt x="102" y="171"/>
                      <a:pt x="103" y="168"/>
                      <a:pt x="102" y="164"/>
                    </a:cubicBezTo>
                    <a:cubicBezTo>
                      <a:pt x="102" y="162"/>
                      <a:pt x="101" y="161"/>
                      <a:pt x="101" y="160"/>
                    </a:cubicBezTo>
                    <a:cubicBezTo>
                      <a:pt x="101" y="158"/>
                      <a:pt x="102" y="156"/>
                      <a:pt x="102" y="155"/>
                    </a:cubicBezTo>
                    <a:cubicBezTo>
                      <a:pt x="102" y="152"/>
                      <a:pt x="100" y="152"/>
                      <a:pt x="98" y="152"/>
                    </a:cubicBezTo>
                    <a:cubicBezTo>
                      <a:pt x="96" y="152"/>
                      <a:pt x="94" y="152"/>
                      <a:pt x="92" y="152"/>
                    </a:cubicBezTo>
                    <a:cubicBezTo>
                      <a:pt x="87" y="152"/>
                      <a:pt x="88" y="151"/>
                      <a:pt x="89" y="148"/>
                    </a:cubicBezTo>
                    <a:cubicBezTo>
                      <a:pt x="88" y="148"/>
                      <a:pt x="87" y="147"/>
                      <a:pt x="86" y="148"/>
                    </a:cubicBezTo>
                    <a:cubicBezTo>
                      <a:pt x="86" y="148"/>
                      <a:pt x="86" y="148"/>
                      <a:pt x="86" y="149"/>
                    </a:cubicBezTo>
                    <a:cubicBezTo>
                      <a:pt x="85" y="150"/>
                      <a:pt x="79" y="149"/>
                      <a:pt x="78" y="149"/>
                    </a:cubicBezTo>
                    <a:cubicBezTo>
                      <a:pt x="78" y="150"/>
                      <a:pt x="77" y="152"/>
                      <a:pt x="78" y="153"/>
                    </a:cubicBezTo>
                    <a:cubicBezTo>
                      <a:pt x="78" y="154"/>
                      <a:pt x="78" y="156"/>
                      <a:pt x="76" y="156"/>
                    </a:cubicBezTo>
                    <a:cubicBezTo>
                      <a:pt x="77" y="157"/>
                      <a:pt x="75" y="159"/>
                      <a:pt x="76" y="161"/>
                    </a:cubicBezTo>
                    <a:cubicBezTo>
                      <a:pt x="75" y="161"/>
                      <a:pt x="70" y="161"/>
                      <a:pt x="70" y="161"/>
                    </a:cubicBezTo>
                    <a:cubicBezTo>
                      <a:pt x="67" y="159"/>
                      <a:pt x="63" y="162"/>
                      <a:pt x="62" y="162"/>
                    </a:cubicBezTo>
                    <a:cubicBezTo>
                      <a:pt x="61" y="161"/>
                      <a:pt x="59" y="162"/>
                      <a:pt x="57" y="162"/>
                    </a:cubicBezTo>
                    <a:cubicBezTo>
                      <a:pt x="54" y="161"/>
                      <a:pt x="53" y="156"/>
                      <a:pt x="52" y="154"/>
                    </a:cubicBezTo>
                    <a:cubicBezTo>
                      <a:pt x="52" y="153"/>
                      <a:pt x="51" y="153"/>
                      <a:pt x="51" y="152"/>
                    </a:cubicBezTo>
                    <a:cubicBezTo>
                      <a:pt x="50" y="151"/>
                      <a:pt x="50" y="150"/>
                      <a:pt x="50" y="149"/>
                    </a:cubicBezTo>
                    <a:cubicBezTo>
                      <a:pt x="50" y="147"/>
                      <a:pt x="47" y="145"/>
                      <a:pt x="48" y="143"/>
                    </a:cubicBezTo>
                    <a:cubicBezTo>
                      <a:pt x="48" y="140"/>
                      <a:pt x="48" y="139"/>
                      <a:pt x="47" y="137"/>
                    </a:cubicBezTo>
                    <a:cubicBezTo>
                      <a:pt x="45" y="136"/>
                      <a:pt x="45" y="135"/>
                      <a:pt x="43" y="135"/>
                    </a:cubicBezTo>
                    <a:cubicBezTo>
                      <a:pt x="37" y="135"/>
                      <a:pt x="31" y="136"/>
                      <a:pt x="25" y="135"/>
                    </a:cubicBezTo>
                    <a:cubicBezTo>
                      <a:pt x="20" y="135"/>
                      <a:pt x="14" y="136"/>
                      <a:pt x="10" y="135"/>
                    </a:cubicBezTo>
                    <a:cubicBezTo>
                      <a:pt x="6" y="134"/>
                      <a:pt x="3" y="140"/>
                      <a:pt x="0" y="13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63" name="Freeform 3797"/>
              <p:cNvSpPr>
                <a:spLocks/>
              </p:cNvSpPr>
              <p:nvPr/>
            </p:nvSpPr>
            <p:spPr bwMode="auto">
              <a:xfrm>
                <a:off x="2890" y="2085"/>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0"/>
                      <a:pt x="0" y="0"/>
                      <a:pt x="0" y="0"/>
                    </a:cubicBezTo>
                    <a:cubicBezTo>
                      <a:pt x="1" y="0"/>
                      <a:pt x="1"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64" name="Freeform 3798"/>
              <p:cNvSpPr>
                <a:spLocks/>
              </p:cNvSpPr>
              <p:nvPr/>
            </p:nvSpPr>
            <p:spPr bwMode="auto">
              <a:xfrm>
                <a:off x="2822" y="1924"/>
                <a:ext cx="153" cy="145"/>
              </a:xfrm>
              <a:custGeom>
                <a:avLst/>
                <a:gdLst>
                  <a:gd name="T0" fmla="*/ 8 w 116"/>
                  <a:gd name="T1" fmla="*/ 26 h 110"/>
                  <a:gd name="T2" fmla="*/ 3 w 116"/>
                  <a:gd name="T3" fmla="*/ 21 h 110"/>
                  <a:gd name="T4" fmla="*/ 11 w 116"/>
                  <a:gd name="T5" fmla="*/ 18 h 110"/>
                  <a:gd name="T6" fmla="*/ 20 w 116"/>
                  <a:gd name="T7" fmla="*/ 15 h 110"/>
                  <a:gd name="T8" fmla="*/ 24 w 116"/>
                  <a:gd name="T9" fmla="*/ 11 h 110"/>
                  <a:gd name="T10" fmla="*/ 29 w 116"/>
                  <a:gd name="T11" fmla="*/ 17 h 110"/>
                  <a:gd name="T12" fmla="*/ 32 w 116"/>
                  <a:gd name="T13" fmla="*/ 15 h 110"/>
                  <a:gd name="T14" fmla="*/ 37 w 116"/>
                  <a:gd name="T15" fmla="*/ 11 h 110"/>
                  <a:gd name="T16" fmla="*/ 45 w 116"/>
                  <a:gd name="T17" fmla="*/ 13 h 110"/>
                  <a:gd name="T18" fmla="*/ 46 w 116"/>
                  <a:gd name="T19" fmla="*/ 7 h 110"/>
                  <a:gd name="T20" fmla="*/ 49 w 116"/>
                  <a:gd name="T21" fmla="*/ 5 h 110"/>
                  <a:gd name="T22" fmla="*/ 54 w 116"/>
                  <a:gd name="T23" fmla="*/ 5 h 110"/>
                  <a:gd name="T24" fmla="*/ 63 w 116"/>
                  <a:gd name="T25" fmla="*/ 1 h 110"/>
                  <a:gd name="T26" fmla="*/ 71 w 116"/>
                  <a:gd name="T27" fmla="*/ 0 h 110"/>
                  <a:gd name="T28" fmla="*/ 82 w 116"/>
                  <a:gd name="T29" fmla="*/ 8 h 110"/>
                  <a:gd name="T30" fmla="*/ 86 w 116"/>
                  <a:gd name="T31" fmla="*/ 13 h 110"/>
                  <a:gd name="T32" fmla="*/ 88 w 116"/>
                  <a:gd name="T33" fmla="*/ 18 h 110"/>
                  <a:gd name="T34" fmla="*/ 90 w 116"/>
                  <a:gd name="T35" fmla="*/ 24 h 110"/>
                  <a:gd name="T36" fmla="*/ 82 w 116"/>
                  <a:gd name="T37" fmla="*/ 22 h 110"/>
                  <a:gd name="T38" fmla="*/ 75 w 116"/>
                  <a:gd name="T39" fmla="*/ 25 h 110"/>
                  <a:gd name="T40" fmla="*/ 70 w 116"/>
                  <a:gd name="T41" fmla="*/ 28 h 110"/>
                  <a:gd name="T42" fmla="*/ 73 w 116"/>
                  <a:gd name="T43" fmla="*/ 36 h 110"/>
                  <a:gd name="T44" fmla="*/ 88 w 116"/>
                  <a:gd name="T45" fmla="*/ 55 h 110"/>
                  <a:gd name="T46" fmla="*/ 107 w 116"/>
                  <a:gd name="T47" fmla="*/ 79 h 110"/>
                  <a:gd name="T48" fmla="*/ 123 w 116"/>
                  <a:gd name="T49" fmla="*/ 83 h 110"/>
                  <a:gd name="T50" fmla="*/ 128 w 116"/>
                  <a:gd name="T51" fmla="*/ 91 h 110"/>
                  <a:gd name="T52" fmla="*/ 148 w 116"/>
                  <a:gd name="T53" fmla="*/ 103 h 110"/>
                  <a:gd name="T54" fmla="*/ 150 w 116"/>
                  <a:gd name="T55" fmla="*/ 113 h 110"/>
                  <a:gd name="T56" fmla="*/ 141 w 116"/>
                  <a:gd name="T57" fmla="*/ 105 h 110"/>
                  <a:gd name="T58" fmla="*/ 131 w 116"/>
                  <a:gd name="T59" fmla="*/ 107 h 110"/>
                  <a:gd name="T60" fmla="*/ 132 w 116"/>
                  <a:gd name="T61" fmla="*/ 119 h 110"/>
                  <a:gd name="T62" fmla="*/ 128 w 116"/>
                  <a:gd name="T63" fmla="*/ 133 h 110"/>
                  <a:gd name="T64" fmla="*/ 121 w 116"/>
                  <a:gd name="T65" fmla="*/ 144 h 110"/>
                  <a:gd name="T66" fmla="*/ 120 w 116"/>
                  <a:gd name="T67" fmla="*/ 134 h 110"/>
                  <a:gd name="T68" fmla="*/ 124 w 116"/>
                  <a:gd name="T69" fmla="*/ 129 h 110"/>
                  <a:gd name="T70" fmla="*/ 120 w 116"/>
                  <a:gd name="T71" fmla="*/ 119 h 110"/>
                  <a:gd name="T72" fmla="*/ 113 w 116"/>
                  <a:gd name="T73" fmla="*/ 111 h 110"/>
                  <a:gd name="T74" fmla="*/ 107 w 116"/>
                  <a:gd name="T75" fmla="*/ 107 h 110"/>
                  <a:gd name="T76" fmla="*/ 99 w 116"/>
                  <a:gd name="T77" fmla="*/ 102 h 110"/>
                  <a:gd name="T78" fmla="*/ 92 w 116"/>
                  <a:gd name="T79" fmla="*/ 94 h 110"/>
                  <a:gd name="T80" fmla="*/ 87 w 116"/>
                  <a:gd name="T81" fmla="*/ 91 h 110"/>
                  <a:gd name="T82" fmla="*/ 80 w 116"/>
                  <a:gd name="T83" fmla="*/ 90 h 110"/>
                  <a:gd name="T84" fmla="*/ 70 w 116"/>
                  <a:gd name="T85" fmla="*/ 80 h 110"/>
                  <a:gd name="T86" fmla="*/ 58 w 116"/>
                  <a:gd name="T87" fmla="*/ 74 h 110"/>
                  <a:gd name="T88" fmla="*/ 47 w 116"/>
                  <a:gd name="T89" fmla="*/ 53 h 110"/>
                  <a:gd name="T90" fmla="*/ 22 w 116"/>
                  <a:gd name="T91" fmla="*/ 45 h 110"/>
                  <a:gd name="T92" fmla="*/ 12 w 116"/>
                  <a:gd name="T93" fmla="*/ 51 h 110"/>
                  <a:gd name="T94" fmla="*/ 5 w 116"/>
                  <a:gd name="T95" fmla="*/ 38 h 110"/>
                  <a:gd name="T96" fmla="*/ 1 w 116"/>
                  <a:gd name="T97" fmla="*/ 30 h 11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6" h="110">
                    <a:moveTo>
                      <a:pt x="1" y="23"/>
                    </a:moveTo>
                    <a:cubicBezTo>
                      <a:pt x="2" y="22"/>
                      <a:pt x="6" y="23"/>
                      <a:pt x="6" y="20"/>
                    </a:cubicBezTo>
                    <a:cubicBezTo>
                      <a:pt x="5" y="18"/>
                      <a:pt x="5" y="18"/>
                      <a:pt x="4" y="17"/>
                    </a:cubicBezTo>
                    <a:cubicBezTo>
                      <a:pt x="3" y="17"/>
                      <a:pt x="3" y="16"/>
                      <a:pt x="2" y="16"/>
                    </a:cubicBezTo>
                    <a:cubicBezTo>
                      <a:pt x="4" y="15"/>
                      <a:pt x="5" y="13"/>
                      <a:pt x="4" y="13"/>
                    </a:cubicBezTo>
                    <a:cubicBezTo>
                      <a:pt x="5" y="13"/>
                      <a:pt x="7" y="14"/>
                      <a:pt x="8" y="14"/>
                    </a:cubicBezTo>
                    <a:cubicBezTo>
                      <a:pt x="10" y="13"/>
                      <a:pt x="10" y="13"/>
                      <a:pt x="12" y="14"/>
                    </a:cubicBezTo>
                    <a:cubicBezTo>
                      <a:pt x="13" y="14"/>
                      <a:pt x="14" y="12"/>
                      <a:pt x="15" y="11"/>
                    </a:cubicBezTo>
                    <a:cubicBezTo>
                      <a:pt x="15" y="11"/>
                      <a:pt x="15" y="10"/>
                      <a:pt x="15" y="10"/>
                    </a:cubicBezTo>
                    <a:cubicBezTo>
                      <a:pt x="16" y="9"/>
                      <a:pt x="17" y="8"/>
                      <a:pt x="18" y="8"/>
                    </a:cubicBezTo>
                    <a:cubicBezTo>
                      <a:pt x="19" y="8"/>
                      <a:pt x="18" y="9"/>
                      <a:pt x="19" y="10"/>
                    </a:cubicBezTo>
                    <a:cubicBezTo>
                      <a:pt x="20" y="11"/>
                      <a:pt x="21" y="12"/>
                      <a:pt x="22" y="13"/>
                    </a:cubicBezTo>
                    <a:cubicBezTo>
                      <a:pt x="22" y="13"/>
                      <a:pt x="22" y="14"/>
                      <a:pt x="23" y="15"/>
                    </a:cubicBezTo>
                    <a:cubicBezTo>
                      <a:pt x="24" y="15"/>
                      <a:pt x="24" y="12"/>
                      <a:pt x="24" y="11"/>
                    </a:cubicBezTo>
                    <a:cubicBezTo>
                      <a:pt x="25" y="10"/>
                      <a:pt x="26" y="10"/>
                      <a:pt x="26" y="8"/>
                    </a:cubicBezTo>
                    <a:cubicBezTo>
                      <a:pt x="26" y="5"/>
                      <a:pt x="27" y="7"/>
                      <a:pt x="28" y="8"/>
                    </a:cubicBezTo>
                    <a:cubicBezTo>
                      <a:pt x="29" y="9"/>
                      <a:pt x="29" y="9"/>
                      <a:pt x="30" y="9"/>
                    </a:cubicBezTo>
                    <a:cubicBezTo>
                      <a:pt x="32" y="8"/>
                      <a:pt x="32" y="10"/>
                      <a:pt x="34" y="10"/>
                    </a:cubicBezTo>
                    <a:cubicBezTo>
                      <a:pt x="34" y="9"/>
                      <a:pt x="35" y="8"/>
                      <a:pt x="34" y="8"/>
                    </a:cubicBezTo>
                    <a:cubicBezTo>
                      <a:pt x="33" y="7"/>
                      <a:pt x="34" y="6"/>
                      <a:pt x="35" y="5"/>
                    </a:cubicBezTo>
                    <a:cubicBezTo>
                      <a:pt x="35" y="5"/>
                      <a:pt x="36" y="6"/>
                      <a:pt x="37" y="6"/>
                    </a:cubicBezTo>
                    <a:cubicBezTo>
                      <a:pt x="38" y="7"/>
                      <a:pt x="37" y="5"/>
                      <a:pt x="37" y="4"/>
                    </a:cubicBezTo>
                    <a:cubicBezTo>
                      <a:pt x="37" y="3"/>
                      <a:pt x="37" y="3"/>
                      <a:pt x="37" y="3"/>
                    </a:cubicBezTo>
                    <a:cubicBezTo>
                      <a:pt x="38" y="3"/>
                      <a:pt x="40" y="3"/>
                      <a:pt x="41" y="4"/>
                    </a:cubicBezTo>
                    <a:cubicBezTo>
                      <a:pt x="42" y="4"/>
                      <a:pt x="43" y="3"/>
                      <a:pt x="44" y="2"/>
                    </a:cubicBezTo>
                    <a:cubicBezTo>
                      <a:pt x="45" y="1"/>
                      <a:pt x="47" y="1"/>
                      <a:pt x="48" y="1"/>
                    </a:cubicBezTo>
                    <a:cubicBezTo>
                      <a:pt x="49" y="1"/>
                      <a:pt x="50" y="1"/>
                      <a:pt x="51" y="1"/>
                    </a:cubicBezTo>
                    <a:cubicBezTo>
                      <a:pt x="52" y="0"/>
                      <a:pt x="53" y="0"/>
                      <a:pt x="54" y="0"/>
                    </a:cubicBezTo>
                    <a:cubicBezTo>
                      <a:pt x="52" y="2"/>
                      <a:pt x="56" y="5"/>
                      <a:pt x="57" y="5"/>
                    </a:cubicBezTo>
                    <a:cubicBezTo>
                      <a:pt x="59" y="6"/>
                      <a:pt x="61" y="6"/>
                      <a:pt x="62" y="6"/>
                    </a:cubicBezTo>
                    <a:cubicBezTo>
                      <a:pt x="64" y="6"/>
                      <a:pt x="65" y="6"/>
                      <a:pt x="67" y="6"/>
                    </a:cubicBezTo>
                    <a:cubicBezTo>
                      <a:pt x="67" y="8"/>
                      <a:pt x="66" y="9"/>
                      <a:pt x="65" y="10"/>
                    </a:cubicBezTo>
                    <a:cubicBezTo>
                      <a:pt x="66" y="10"/>
                      <a:pt x="66" y="11"/>
                      <a:pt x="67" y="11"/>
                    </a:cubicBezTo>
                    <a:cubicBezTo>
                      <a:pt x="67" y="12"/>
                      <a:pt x="65" y="13"/>
                      <a:pt x="67" y="14"/>
                    </a:cubicBezTo>
                    <a:cubicBezTo>
                      <a:pt x="66" y="15"/>
                      <a:pt x="68" y="16"/>
                      <a:pt x="68" y="16"/>
                    </a:cubicBezTo>
                    <a:cubicBezTo>
                      <a:pt x="70" y="16"/>
                      <a:pt x="70" y="18"/>
                      <a:pt x="68" y="18"/>
                    </a:cubicBezTo>
                    <a:cubicBezTo>
                      <a:pt x="69" y="15"/>
                      <a:pt x="66" y="16"/>
                      <a:pt x="65" y="17"/>
                    </a:cubicBezTo>
                    <a:cubicBezTo>
                      <a:pt x="65" y="15"/>
                      <a:pt x="62" y="17"/>
                      <a:pt x="62" y="17"/>
                    </a:cubicBezTo>
                    <a:cubicBezTo>
                      <a:pt x="61" y="17"/>
                      <a:pt x="60" y="18"/>
                      <a:pt x="59" y="18"/>
                    </a:cubicBezTo>
                    <a:cubicBezTo>
                      <a:pt x="59" y="19"/>
                      <a:pt x="54" y="20"/>
                      <a:pt x="57" y="19"/>
                    </a:cubicBezTo>
                    <a:cubicBezTo>
                      <a:pt x="56" y="19"/>
                      <a:pt x="55" y="19"/>
                      <a:pt x="54" y="19"/>
                    </a:cubicBezTo>
                    <a:cubicBezTo>
                      <a:pt x="54" y="20"/>
                      <a:pt x="54" y="21"/>
                      <a:pt x="53" y="21"/>
                    </a:cubicBezTo>
                    <a:cubicBezTo>
                      <a:pt x="53" y="21"/>
                      <a:pt x="55" y="24"/>
                      <a:pt x="55" y="24"/>
                    </a:cubicBezTo>
                    <a:cubicBezTo>
                      <a:pt x="58" y="25"/>
                      <a:pt x="56" y="28"/>
                      <a:pt x="55" y="27"/>
                    </a:cubicBezTo>
                    <a:cubicBezTo>
                      <a:pt x="52" y="32"/>
                      <a:pt x="58" y="37"/>
                      <a:pt x="62" y="39"/>
                    </a:cubicBezTo>
                    <a:cubicBezTo>
                      <a:pt x="63" y="40"/>
                      <a:pt x="66" y="41"/>
                      <a:pt x="67" y="42"/>
                    </a:cubicBezTo>
                    <a:cubicBezTo>
                      <a:pt x="69" y="45"/>
                      <a:pt x="70" y="48"/>
                      <a:pt x="71" y="51"/>
                    </a:cubicBezTo>
                    <a:cubicBezTo>
                      <a:pt x="72" y="55"/>
                      <a:pt x="77" y="58"/>
                      <a:pt x="81" y="60"/>
                    </a:cubicBezTo>
                    <a:cubicBezTo>
                      <a:pt x="83" y="61"/>
                      <a:pt x="85" y="61"/>
                      <a:pt x="87" y="61"/>
                    </a:cubicBezTo>
                    <a:cubicBezTo>
                      <a:pt x="88" y="61"/>
                      <a:pt x="93" y="60"/>
                      <a:pt x="93" y="63"/>
                    </a:cubicBezTo>
                    <a:cubicBezTo>
                      <a:pt x="92" y="64"/>
                      <a:pt x="89" y="65"/>
                      <a:pt x="90" y="66"/>
                    </a:cubicBezTo>
                    <a:cubicBezTo>
                      <a:pt x="91" y="68"/>
                      <a:pt x="95" y="69"/>
                      <a:pt x="97" y="69"/>
                    </a:cubicBezTo>
                    <a:cubicBezTo>
                      <a:pt x="99" y="70"/>
                      <a:pt x="102" y="71"/>
                      <a:pt x="104" y="73"/>
                    </a:cubicBezTo>
                    <a:cubicBezTo>
                      <a:pt x="107" y="75"/>
                      <a:pt x="110" y="76"/>
                      <a:pt x="112" y="78"/>
                    </a:cubicBezTo>
                    <a:cubicBezTo>
                      <a:pt x="114" y="79"/>
                      <a:pt x="116" y="81"/>
                      <a:pt x="115" y="83"/>
                    </a:cubicBezTo>
                    <a:cubicBezTo>
                      <a:pt x="115" y="84"/>
                      <a:pt x="115" y="86"/>
                      <a:pt x="114" y="86"/>
                    </a:cubicBezTo>
                    <a:cubicBezTo>
                      <a:pt x="113" y="86"/>
                      <a:pt x="112" y="86"/>
                      <a:pt x="111" y="85"/>
                    </a:cubicBezTo>
                    <a:cubicBezTo>
                      <a:pt x="110" y="83"/>
                      <a:pt x="110" y="80"/>
                      <a:pt x="107" y="80"/>
                    </a:cubicBezTo>
                    <a:cubicBezTo>
                      <a:pt x="104" y="81"/>
                      <a:pt x="104" y="79"/>
                      <a:pt x="104" y="78"/>
                    </a:cubicBezTo>
                    <a:cubicBezTo>
                      <a:pt x="101" y="79"/>
                      <a:pt x="100" y="79"/>
                      <a:pt x="99" y="81"/>
                    </a:cubicBezTo>
                    <a:cubicBezTo>
                      <a:pt x="98" y="83"/>
                      <a:pt x="97" y="84"/>
                      <a:pt x="96" y="86"/>
                    </a:cubicBezTo>
                    <a:cubicBezTo>
                      <a:pt x="96" y="88"/>
                      <a:pt x="99" y="89"/>
                      <a:pt x="100" y="90"/>
                    </a:cubicBezTo>
                    <a:cubicBezTo>
                      <a:pt x="102" y="91"/>
                      <a:pt x="103" y="92"/>
                      <a:pt x="103" y="95"/>
                    </a:cubicBezTo>
                    <a:cubicBezTo>
                      <a:pt x="103" y="99"/>
                      <a:pt x="97" y="96"/>
                      <a:pt x="97" y="101"/>
                    </a:cubicBezTo>
                    <a:cubicBezTo>
                      <a:pt x="98" y="103"/>
                      <a:pt x="97" y="103"/>
                      <a:pt x="95" y="105"/>
                    </a:cubicBezTo>
                    <a:cubicBezTo>
                      <a:pt x="94" y="106"/>
                      <a:pt x="93" y="108"/>
                      <a:pt x="92" y="109"/>
                    </a:cubicBezTo>
                    <a:cubicBezTo>
                      <a:pt x="90" y="110"/>
                      <a:pt x="89" y="109"/>
                      <a:pt x="88" y="108"/>
                    </a:cubicBezTo>
                    <a:cubicBezTo>
                      <a:pt x="87" y="105"/>
                      <a:pt x="91" y="104"/>
                      <a:pt x="91" y="102"/>
                    </a:cubicBezTo>
                    <a:cubicBezTo>
                      <a:pt x="91" y="101"/>
                      <a:pt x="91" y="101"/>
                      <a:pt x="91" y="100"/>
                    </a:cubicBezTo>
                    <a:cubicBezTo>
                      <a:pt x="92" y="99"/>
                      <a:pt x="93" y="100"/>
                      <a:pt x="94" y="98"/>
                    </a:cubicBezTo>
                    <a:cubicBezTo>
                      <a:pt x="94" y="97"/>
                      <a:pt x="93" y="96"/>
                      <a:pt x="92" y="95"/>
                    </a:cubicBezTo>
                    <a:cubicBezTo>
                      <a:pt x="92" y="93"/>
                      <a:pt x="92" y="92"/>
                      <a:pt x="91" y="90"/>
                    </a:cubicBezTo>
                    <a:cubicBezTo>
                      <a:pt x="90" y="88"/>
                      <a:pt x="90" y="85"/>
                      <a:pt x="88" y="84"/>
                    </a:cubicBezTo>
                    <a:cubicBezTo>
                      <a:pt x="87" y="83"/>
                      <a:pt x="87" y="83"/>
                      <a:pt x="86" y="84"/>
                    </a:cubicBezTo>
                    <a:cubicBezTo>
                      <a:pt x="85" y="85"/>
                      <a:pt x="84" y="83"/>
                      <a:pt x="83" y="82"/>
                    </a:cubicBezTo>
                    <a:cubicBezTo>
                      <a:pt x="83" y="82"/>
                      <a:pt x="81" y="82"/>
                      <a:pt x="81" y="81"/>
                    </a:cubicBezTo>
                    <a:cubicBezTo>
                      <a:pt x="81" y="80"/>
                      <a:pt x="82" y="80"/>
                      <a:pt x="81" y="78"/>
                    </a:cubicBezTo>
                    <a:cubicBezTo>
                      <a:pt x="80" y="76"/>
                      <a:pt x="77" y="76"/>
                      <a:pt x="75" y="77"/>
                    </a:cubicBezTo>
                    <a:cubicBezTo>
                      <a:pt x="76" y="76"/>
                      <a:pt x="76" y="74"/>
                      <a:pt x="74" y="74"/>
                    </a:cubicBezTo>
                    <a:cubicBezTo>
                      <a:pt x="72" y="74"/>
                      <a:pt x="71" y="72"/>
                      <a:pt x="70" y="71"/>
                    </a:cubicBezTo>
                    <a:cubicBezTo>
                      <a:pt x="70" y="70"/>
                      <a:pt x="69" y="70"/>
                      <a:pt x="68" y="70"/>
                    </a:cubicBezTo>
                    <a:cubicBezTo>
                      <a:pt x="68" y="70"/>
                      <a:pt x="67" y="70"/>
                      <a:pt x="66" y="69"/>
                    </a:cubicBezTo>
                    <a:cubicBezTo>
                      <a:pt x="65" y="69"/>
                      <a:pt x="65" y="69"/>
                      <a:pt x="64" y="69"/>
                    </a:cubicBezTo>
                    <a:cubicBezTo>
                      <a:pt x="62" y="70"/>
                      <a:pt x="63" y="69"/>
                      <a:pt x="61" y="68"/>
                    </a:cubicBezTo>
                    <a:cubicBezTo>
                      <a:pt x="60" y="67"/>
                      <a:pt x="58" y="67"/>
                      <a:pt x="57" y="65"/>
                    </a:cubicBezTo>
                    <a:cubicBezTo>
                      <a:pt x="55" y="64"/>
                      <a:pt x="54" y="62"/>
                      <a:pt x="53" y="61"/>
                    </a:cubicBezTo>
                    <a:cubicBezTo>
                      <a:pt x="51" y="60"/>
                      <a:pt x="50" y="60"/>
                      <a:pt x="49" y="58"/>
                    </a:cubicBezTo>
                    <a:cubicBezTo>
                      <a:pt x="48" y="56"/>
                      <a:pt x="46" y="54"/>
                      <a:pt x="44" y="56"/>
                    </a:cubicBezTo>
                    <a:cubicBezTo>
                      <a:pt x="45" y="54"/>
                      <a:pt x="40" y="49"/>
                      <a:pt x="38" y="49"/>
                    </a:cubicBezTo>
                    <a:cubicBezTo>
                      <a:pt x="39" y="49"/>
                      <a:pt x="36" y="41"/>
                      <a:pt x="36" y="40"/>
                    </a:cubicBezTo>
                    <a:cubicBezTo>
                      <a:pt x="35" y="36"/>
                      <a:pt x="32" y="36"/>
                      <a:pt x="28" y="34"/>
                    </a:cubicBezTo>
                    <a:cubicBezTo>
                      <a:pt x="25" y="32"/>
                      <a:pt x="20" y="30"/>
                      <a:pt x="17" y="34"/>
                    </a:cubicBezTo>
                    <a:cubicBezTo>
                      <a:pt x="16" y="36"/>
                      <a:pt x="15" y="37"/>
                      <a:pt x="14" y="38"/>
                    </a:cubicBezTo>
                    <a:cubicBezTo>
                      <a:pt x="13" y="38"/>
                      <a:pt x="8" y="40"/>
                      <a:pt x="9" y="39"/>
                    </a:cubicBezTo>
                    <a:cubicBezTo>
                      <a:pt x="9" y="38"/>
                      <a:pt x="13" y="33"/>
                      <a:pt x="8" y="35"/>
                    </a:cubicBezTo>
                    <a:cubicBezTo>
                      <a:pt x="6" y="36"/>
                      <a:pt x="1" y="32"/>
                      <a:pt x="4" y="29"/>
                    </a:cubicBezTo>
                    <a:cubicBezTo>
                      <a:pt x="5" y="28"/>
                      <a:pt x="5" y="27"/>
                      <a:pt x="3" y="27"/>
                    </a:cubicBezTo>
                    <a:cubicBezTo>
                      <a:pt x="1" y="25"/>
                      <a:pt x="0" y="24"/>
                      <a:pt x="1" y="23"/>
                    </a:cubicBezTo>
                    <a:cubicBezTo>
                      <a:pt x="1" y="23"/>
                      <a:pt x="1" y="23"/>
                      <a:pt x="1" y="23"/>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65" name="Freeform 3799"/>
              <p:cNvSpPr>
                <a:spLocks/>
              </p:cNvSpPr>
              <p:nvPr/>
            </p:nvSpPr>
            <p:spPr bwMode="auto">
              <a:xfrm>
                <a:off x="2841" y="2015"/>
                <a:ext cx="21" cy="37"/>
              </a:xfrm>
              <a:custGeom>
                <a:avLst/>
                <a:gdLst>
                  <a:gd name="T0" fmla="*/ 3 w 16"/>
                  <a:gd name="T1" fmla="*/ 13 h 28"/>
                  <a:gd name="T2" fmla="*/ 1 w 16"/>
                  <a:gd name="T3" fmla="*/ 11 h 28"/>
                  <a:gd name="T4" fmla="*/ 0 w 16"/>
                  <a:gd name="T5" fmla="*/ 5 h 28"/>
                  <a:gd name="T6" fmla="*/ 11 w 16"/>
                  <a:gd name="T7" fmla="*/ 3 h 28"/>
                  <a:gd name="T8" fmla="*/ 14 w 16"/>
                  <a:gd name="T9" fmla="*/ 1 h 28"/>
                  <a:gd name="T10" fmla="*/ 17 w 16"/>
                  <a:gd name="T11" fmla="*/ 3 h 28"/>
                  <a:gd name="T12" fmla="*/ 18 w 16"/>
                  <a:gd name="T13" fmla="*/ 4 h 28"/>
                  <a:gd name="T14" fmla="*/ 17 w 16"/>
                  <a:gd name="T15" fmla="*/ 5 h 28"/>
                  <a:gd name="T16" fmla="*/ 21 w 16"/>
                  <a:gd name="T17" fmla="*/ 13 h 28"/>
                  <a:gd name="T18" fmla="*/ 20 w 16"/>
                  <a:gd name="T19" fmla="*/ 17 h 28"/>
                  <a:gd name="T20" fmla="*/ 20 w 16"/>
                  <a:gd name="T21" fmla="*/ 26 h 28"/>
                  <a:gd name="T22" fmla="*/ 17 w 16"/>
                  <a:gd name="T23" fmla="*/ 33 h 28"/>
                  <a:gd name="T24" fmla="*/ 12 w 16"/>
                  <a:gd name="T25" fmla="*/ 32 h 28"/>
                  <a:gd name="T26" fmla="*/ 8 w 16"/>
                  <a:gd name="T27" fmla="*/ 37 h 28"/>
                  <a:gd name="T28" fmla="*/ 4 w 16"/>
                  <a:gd name="T29" fmla="*/ 34 h 28"/>
                  <a:gd name="T30" fmla="*/ 3 w 16"/>
                  <a:gd name="T31" fmla="*/ 36 h 28"/>
                  <a:gd name="T32" fmla="*/ 3 w 16"/>
                  <a:gd name="T33" fmla="*/ 34 h 28"/>
                  <a:gd name="T34" fmla="*/ 3 w 16"/>
                  <a:gd name="T35" fmla="*/ 30 h 28"/>
                  <a:gd name="T36" fmla="*/ 4 w 16"/>
                  <a:gd name="T37" fmla="*/ 24 h 28"/>
                  <a:gd name="T38" fmla="*/ 5 w 16"/>
                  <a:gd name="T39" fmla="*/ 25 h 28"/>
                  <a:gd name="T40" fmla="*/ 5 w 16"/>
                  <a:gd name="T41" fmla="*/ 22 h 28"/>
                  <a:gd name="T42" fmla="*/ 3 w 16"/>
                  <a:gd name="T43" fmla="*/ 21 h 28"/>
                  <a:gd name="T44" fmla="*/ 4 w 16"/>
                  <a:gd name="T45" fmla="*/ 17 h 28"/>
                  <a:gd name="T46" fmla="*/ 3 w 16"/>
                  <a:gd name="T47" fmla="*/ 13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6" h="28">
                    <a:moveTo>
                      <a:pt x="2" y="10"/>
                    </a:moveTo>
                    <a:cubicBezTo>
                      <a:pt x="2" y="9"/>
                      <a:pt x="1" y="9"/>
                      <a:pt x="1" y="8"/>
                    </a:cubicBezTo>
                    <a:cubicBezTo>
                      <a:pt x="0" y="7"/>
                      <a:pt x="0" y="5"/>
                      <a:pt x="0" y="4"/>
                    </a:cubicBezTo>
                    <a:cubicBezTo>
                      <a:pt x="3" y="7"/>
                      <a:pt x="6" y="4"/>
                      <a:pt x="8" y="2"/>
                    </a:cubicBezTo>
                    <a:cubicBezTo>
                      <a:pt x="9" y="1"/>
                      <a:pt x="10" y="0"/>
                      <a:pt x="11" y="1"/>
                    </a:cubicBezTo>
                    <a:cubicBezTo>
                      <a:pt x="12" y="1"/>
                      <a:pt x="12" y="2"/>
                      <a:pt x="13" y="2"/>
                    </a:cubicBezTo>
                    <a:cubicBezTo>
                      <a:pt x="13" y="3"/>
                      <a:pt x="13" y="3"/>
                      <a:pt x="14" y="3"/>
                    </a:cubicBezTo>
                    <a:cubicBezTo>
                      <a:pt x="13" y="4"/>
                      <a:pt x="13" y="4"/>
                      <a:pt x="13" y="4"/>
                    </a:cubicBezTo>
                    <a:cubicBezTo>
                      <a:pt x="15" y="4"/>
                      <a:pt x="16" y="9"/>
                      <a:pt x="16" y="10"/>
                    </a:cubicBezTo>
                    <a:cubicBezTo>
                      <a:pt x="15" y="11"/>
                      <a:pt x="13" y="12"/>
                      <a:pt x="15" y="13"/>
                    </a:cubicBezTo>
                    <a:cubicBezTo>
                      <a:pt x="16" y="15"/>
                      <a:pt x="15" y="18"/>
                      <a:pt x="15" y="20"/>
                    </a:cubicBezTo>
                    <a:cubicBezTo>
                      <a:pt x="14" y="21"/>
                      <a:pt x="15" y="24"/>
                      <a:pt x="13" y="25"/>
                    </a:cubicBezTo>
                    <a:cubicBezTo>
                      <a:pt x="12" y="26"/>
                      <a:pt x="10" y="24"/>
                      <a:pt x="9" y="24"/>
                    </a:cubicBezTo>
                    <a:cubicBezTo>
                      <a:pt x="8" y="25"/>
                      <a:pt x="8" y="28"/>
                      <a:pt x="6" y="28"/>
                    </a:cubicBezTo>
                    <a:cubicBezTo>
                      <a:pt x="4" y="28"/>
                      <a:pt x="4" y="28"/>
                      <a:pt x="3" y="26"/>
                    </a:cubicBezTo>
                    <a:cubicBezTo>
                      <a:pt x="2" y="27"/>
                      <a:pt x="2" y="27"/>
                      <a:pt x="2" y="27"/>
                    </a:cubicBezTo>
                    <a:cubicBezTo>
                      <a:pt x="2" y="27"/>
                      <a:pt x="2" y="27"/>
                      <a:pt x="2" y="26"/>
                    </a:cubicBezTo>
                    <a:cubicBezTo>
                      <a:pt x="3" y="26"/>
                      <a:pt x="2" y="25"/>
                      <a:pt x="2" y="23"/>
                    </a:cubicBezTo>
                    <a:cubicBezTo>
                      <a:pt x="2" y="22"/>
                      <a:pt x="2" y="20"/>
                      <a:pt x="3" y="18"/>
                    </a:cubicBezTo>
                    <a:cubicBezTo>
                      <a:pt x="4" y="19"/>
                      <a:pt x="4" y="19"/>
                      <a:pt x="4" y="19"/>
                    </a:cubicBezTo>
                    <a:cubicBezTo>
                      <a:pt x="4" y="18"/>
                      <a:pt x="4" y="17"/>
                      <a:pt x="4" y="17"/>
                    </a:cubicBezTo>
                    <a:cubicBezTo>
                      <a:pt x="3" y="16"/>
                      <a:pt x="2" y="16"/>
                      <a:pt x="2" y="16"/>
                    </a:cubicBezTo>
                    <a:cubicBezTo>
                      <a:pt x="2" y="15"/>
                      <a:pt x="3" y="14"/>
                      <a:pt x="3" y="13"/>
                    </a:cubicBezTo>
                    <a:cubicBezTo>
                      <a:pt x="3" y="12"/>
                      <a:pt x="2" y="11"/>
                      <a:pt x="2" y="10"/>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66" name="Freeform 3800"/>
              <p:cNvSpPr>
                <a:spLocks/>
              </p:cNvSpPr>
              <p:nvPr/>
            </p:nvSpPr>
            <p:spPr bwMode="auto">
              <a:xfrm>
                <a:off x="2866" y="1990"/>
                <a:ext cx="4" cy="3"/>
              </a:xfrm>
              <a:custGeom>
                <a:avLst/>
                <a:gdLst>
                  <a:gd name="T0" fmla="*/ 4 w 3"/>
                  <a:gd name="T1" fmla="*/ 3 h 2"/>
                  <a:gd name="T2" fmla="*/ 0 w 3"/>
                  <a:gd name="T3" fmla="*/ 2 h 2"/>
                  <a:gd name="T4" fmla="*/ 4 w 3"/>
                  <a:gd name="T5" fmla="*/ 0 h 2"/>
                  <a:gd name="T6" fmla="*/ 4 w 3"/>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3" y="2"/>
                    </a:moveTo>
                    <a:cubicBezTo>
                      <a:pt x="2" y="1"/>
                      <a:pt x="1" y="2"/>
                      <a:pt x="0" y="1"/>
                    </a:cubicBezTo>
                    <a:cubicBezTo>
                      <a:pt x="1" y="1"/>
                      <a:pt x="2" y="1"/>
                      <a:pt x="3" y="0"/>
                    </a:cubicBezTo>
                    <a:cubicBezTo>
                      <a:pt x="3" y="1"/>
                      <a:pt x="3" y="1"/>
                      <a:pt x="3"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67" name="Freeform 3801"/>
              <p:cNvSpPr>
                <a:spLocks/>
              </p:cNvSpPr>
              <p:nvPr/>
            </p:nvSpPr>
            <p:spPr bwMode="auto">
              <a:xfrm>
                <a:off x="2895" y="2061"/>
                <a:ext cx="43" cy="27"/>
              </a:xfrm>
              <a:custGeom>
                <a:avLst/>
                <a:gdLst>
                  <a:gd name="T0" fmla="*/ 7 w 32"/>
                  <a:gd name="T1" fmla="*/ 12 h 20"/>
                  <a:gd name="T2" fmla="*/ 1 w 32"/>
                  <a:gd name="T3" fmla="*/ 11 h 20"/>
                  <a:gd name="T4" fmla="*/ 5 w 32"/>
                  <a:gd name="T5" fmla="*/ 3 h 20"/>
                  <a:gd name="T6" fmla="*/ 11 w 32"/>
                  <a:gd name="T7" fmla="*/ 3 h 20"/>
                  <a:gd name="T8" fmla="*/ 20 w 32"/>
                  <a:gd name="T9" fmla="*/ 5 h 20"/>
                  <a:gd name="T10" fmla="*/ 28 w 32"/>
                  <a:gd name="T11" fmla="*/ 5 h 20"/>
                  <a:gd name="T12" fmla="*/ 34 w 32"/>
                  <a:gd name="T13" fmla="*/ 3 h 20"/>
                  <a:gd name="T14" fmla="*/ 38 w 32"/>
                  <a:gd name="T15" fmla="*/ 3 h 20"/>
                  <a:gd name="T16" fmla="*/ 43 w 32"/>
                  <a:gd name="T17" fmla="*/ 1 h 20"/>
                  <a:gd name="T18" fmla="*/ 39 w 32"/>
                  <a:gd name="T19" fmla="*/ 8 h 20"/>
                  <a:gd name="T20" fmla="*/ 36 w 32"/>
                  <a:gd name="T21" fmla="*/ 15 h 20"/>
                  <a:gd name="T22" fmla="*/ 39 w 32"/>
                  <a:gd name="T23" fmla="*/ 22 h 20"/>
                  <a:gd name="T24" fmla="*/ 38 w 32"/>
                  <a:gd name="T25" fmla="*/ 26 h 20"/>
                  <a:gd name="T26" fmla="*/ 31 w 32"/>
                  <a:gd name="T27" fmla="*/ 26 h 20"/>
                  <a:gd name="T28" fmla="*/ 26 w 32"/>
                  <a:gd name="T29" fmla="*/ 20 h 20"/>
                  <a:gd name="T30" fmla="*/ 16 w 32"/>
                  <a:gd name="T31" fmla="*/ 18 h 20"/>
                  <a:gd name="T32" fmla="*/ 7 w 32"/>
                  <a:gd name="T33" fmla="*/ 12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2" h="20">
                    <a:moveTo>
                      <a:pt x="5" y="9"/>
                    </a:moveTo>
                    <a:cubicBezTo>
                      <a:pt x="4" y="9"/>
                      <a:pt x="2" y="9"/>
                      <a:pt x="1" y="8"/>
                    </a:cubicBezTo>
                    <a:cubicBezTo>
                      <a:pt x="0" y="5"/>
                      <a:pt x="3" y="4"/>
                      <a:pt x="4" y="2"/>
                    </a:cubicBezTo>
                    <a:cubicBezTo>
                      <a:pt x="5" y="4"/>
                      <a:pt x="6" y="3"/>
                      <a:pt x="8" y="2"/>
                    </a:cubicBezTo>
                    <a:cubicBezTo>
                      <a:pt x="10" y="1"/>
                      <a:pt x="12" y="5"/>
                      <a:pt x="15" y="4"/>
                    </a:cubicBezTo>
                    <a:cubicBezTo>
                      <a:pt x="17" y="4"/>
                      <a:pt x="19" y="4"/>
                      <a:pt x="21" y="4"/>
                    </a:cubicBezTo>
                    <a:cubicBezTo>
                      <a:pt x="22" y="3"/>
                      <a:pt x="24" y="2"/>
                      <a:pt x="25" y="2"/>
                    </a:cubicBezTo>
                    <a:cubicBezTo>
                      <a:pt x="27" y="2"/>
                      <a:pt x="27" y="3"/>
                      <a:pt x="28" y="2"/>
                    </a:cubicBezTo>
                    <a:cubicBezTo>
                      <a:pt x="29" y="1"/>
                      <a:pt x="31" y="0"/>
                      <a:pt x="32" y="1"/>
                    </a:cubicBezTo>
                    <a:cubicBezTo>
                      <a:pt x="31" y="2"/>
                      <a:pt x="30" y="4"/>
                      <a:pt x="29" y="6"/>
                    </a:cubicBezTo>
                    <a:cubicBezTo>
                      <a:pt x="28" y="7"/>
                      <a:pt x="27" y="10"/>
                      <a:pt x="27" y="11"/>
                    </a:cubicBezTo>
                    <a:cubicBezTo>
                      <a:pt x="28" y="13"/>
                      <a:pt x="30" y="14"/>
                      <a:pt x="29" y="16"/>
                    </a:cubicBezTo>
                    <a:cubicBezTo>
                      <a:pt x="28" y="17"/>
                      <a:pt x="27" y="18"/>
                      <a:pt x="28" y="19"/>
                    </a:cubicBezTo>
                    <a:cubicBezTo>
                      <a:pt x="26" y="20"/>
                      <a:pt x="24" y="20"/>
                      <a:pt x="23" y="19"/>
                    </a:cubicBezTo>
                    <a:cubicBezTo>
                      <a:pt x="21" y="19"/>
                      <a:pt x="21" y="16"/>
                      <a:pt x="19" y="15"/>
                    </a:cubicBezTo>
                    <a:cubicBezTo>
                      <a:pt x="16" y="14"/>
                      <a:pt x="14" y="14"/>
                      <a:pt x="12" y="13"/>
                    </a:cubicBezTo>
                    <a:cubicBezTo>
                      <a:pt x="10" y="12"/>
                      <a:pt x="8" y="9"/>
                      <a:pt x="5" y="9"/>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68" name="Freeform 3802"/>
              <p:cNvSpPr>
                <a:spLocks/>
              </p:cNvSpPr>
              <p:nvPr/>
            </p:nvSpPr>
            <p:spPr bwMode="auto">
              <a:xfrm>
                <a:off x="3298" y="2479"/>
                <a:ext cx="144" cy="216"/>
              </a:xfrm>
              <a:custGeom>
                <a:avLst/>
                <a:gdLst>
                  <a:gd name="T0" fmla="*/ 0 w 109"/>
                  <a:gd name="T1" fmla="*/ 153 h 164"/>
                  <a:gd name="T2" fmla="*/ 1 w 109"/>
                  <a:gd name="T3" fmla="*/ 145 h 164"/>
                  <a:gd name="T4" fmla="*/ 5 w 109"/>
                  <a:gd name="T5" fmla="*/ 138 h 164"/>
                  <a:gd name="T6" fmla="*/ 16 w 109"/>
                  <a:gd name="T7" fmla="*/ 124 h 164"/>
                  <a:gd name="T8" fmla="*/ 28 w 109"/>
                  <a:gd name="T9" fmla="*/ 120 h 164"/>
                  <a:gd name="T10" fmla="*/ 41 w 109"/>
                  <a:gd name="T11" fmla="*/ 112 h 164"/>
                  <a:gd name="T12" fmla="*/ 57 w 109"/>
                  <a:gd name="T13" fmla="*/ 109 h 164"/>
                  <a:gd name="T14" fmla="*/ 96 w 109"/>
                  <a:gd name="T15" fmla="*/ 63 h 164"/>
                  <a:gd name="T16" fmla="*/ 82 w 109"/>
                  <a:gd name="T17" fmla="*/ 63 h 164"/>
                  <a:gd name="T18" fmla="*/ 66 w 109"/>
                  <a:gd name="T19" fmla="*/ 57 h 164"/>
                  <a:gd name="T20" fmla="*/ 50 w 109"/>
                  <a:gd name="T21" fmla="*/ 50 h 164"/>
                  <a:gd name="T22" fmla="*/ 37 w 109"/>
                  <a:gd name="T23" fmla="*/ 43 h 164"/>
                  <a:gd name="T24" fmla="*/ 34 w 109"/>
                  <a:gd name="T25" fmla="*/ 41 h 164"/>
                  <a:gd name="T26" fmla="*/ 30 w 109"/>
                  <a:gd name="T27" fmla="*/ 37 h 164"/>
                  <a:gd name="T28" fmla="*/ 26 w 109"/>
                  <a:gd name="T29" fmla="*/ 30 h 164"/>
                  <a:gd name="T30" fmla="*/ 22 w 109"/>
                  <a:gd name="T31" fmla="*/ 20 h 164"/>
                  <a:gd name="T32" fmla="*/ 29 w 109"/>
                  <a:gd name="T33" fmla="*/ 8 h 164"/>
                  <a:gd name="T34" fmla="*/ 38 w 109"/>
                  <a:gd name="T35" fmla="*/ 20 h 164"/>
                  <a:gd name="T36" fmla="*/ 54 w 109"/>
                  <a:gd name="T37" fmla="*/ 24 h 164"/>
                  <a:gd name="T38" fmla="*/ 61 w 109"/>
                  <a:gd name="T39" fmla="*/ 20 h 164"/>
                  <a:gd name="T40" fmla="*/ 70 w 109"/>
                  <a:gd name="T41" fmla="*/ 18 h 164"/>
                  <a:gd name="T42" fmla="*/ 79 w 109"/>
                  <a:gd name="T43" fmla="*/ 18 h 164"/>
                  <a:gd name="T44" fmla="*/ 89 w 109"/>
                  <a:gd name="T45" fmla="*/ 13 h 164"/>
                  <a:gd name="T46" fmla="*/ 96 w 109"/>
                  <a:gd name="T47" fmla="*/ 13 h 164"/>
                  <a:gd name="T48" fmla="*/ 102 w 109"/>
                  <a:gd name="T49" fmla="*/ 11 h 164"/>
                  <a:gd name="T50" fmla="*/ 108 w 109"/>
                  <a:gd name="T51" fmla="*/ 12 h 164"/>
                  <a:gd name="T52" fmla="*/ 118 w 109"/>
                  <a:gd name="T53" fmla="*/ 9 h 164"/>
                  <a:gd name="T54" fmla="*/ 127 w 109"/>
                  <a:gd name="T55" fmla="*/ 7 h 164"/>
                  <a:gd name="T56" fmla="*/ 132 w 109"/>
                  <a:gd name="T57" fmla="*/ 0 h 164"/>
                  <a:gd name="T58" fmla="*/ 140 w 109"/>
                  <a:gd name="T59" fmla="*/ 4 h 164"/>
                  <a:gd name="T60" fmla="*/ 139 w 109"/>
                  <a:gd name="T61" fmla="*/ 14 h 164"/>
                  <a:gd name="T62" fmla="*/ 137 w 109"/>
                  <a:gd name="T63" fmla="*/ 25 h 164"/>
                  <a:gd name="T64" fmla="*/ 140 w 109"/>
                  <a:gd name="T65" fmla="*/ 22 h 164"/>
                  <a:gd name="T66" fmla="*/ 144 w 109"/>
                  <a:gd name="T67" fmla="*/ 24 h 164"/>
                  <a:gd name="T68" fmla="*/ 136 w 109"/>
                  <a:gd name="T69" fmla="*/ 28 h 164"/>
                  <a:gd name="T70" fmla="*/ 136 w 109"/>
                  <a:gd name="T71" fmla="*/ 41 h 164"/>
                  <a:gd name="T72" fmla="*/ 131 w 109"/>
                  <a:gd name="T73" fmla="*/ 49 h 164"/>
                  <a:gd name="T74" fmla="*/ 126 w 109"/>
                  <a:gd name="T75" fmla="*/ 61 h 164"/>
                  <a:gd name="T76" fmla="*/ 123 w 109"/>
                  <a:gd name="T77" fmla="*/ 63 h 164"/>
                  <a:gd name="T78" fmla="*/ 122 w 109"/>
                  <a:gd name="T79" fmla="*/ 68 h 164"/>
                  <a:gd name="T80" fmla="*/ 116 w 109"/>
                  <a:gd name="T81" fmla="*/ 80 h 164"/>
                  <a:gd name="T82" fmla="*/ 111 w 109"/>
                  <a:gd name="T83" fmla="*/ 95 h 164"/>
                  <a:gd name="T84" fmla="*/ 103 w 109"/>
                  <a:gd name="T85" fmla="*/ 109 h 164"/>
                  <a:gd name="T86" fmla="*/ 94 w 109"/>
                  <a:gd name="T87" fmla="*/ 122 h 164"/>
                  <a:gd name="T88" fmla="*/ 83 w 109"/>
                  <a:gd name="T89" fmla="*/ 137 h 164"/>
                  <a:gd name="T90" fmla="*/ 58 w 109"/>
                  <a:gd name="T91" fmla="*/ 159 h 164"/>
                  <a:gd name="T92" fmla="*/ 46 w 109"/>
                  <a:gd name="T93" fmla="*/ 169 h 164"/>
                  <a:gd name="T94" fmla="*/ 34 w 109"/>
                  <a:gd name="T95" fmla="*/ 180 h 164"/>
                  <a:gd name="T96" fmla="*/ 24 w 109"/>
                  <a:gd name="T97" fmla="*/ 194 h 164"/>
                  <a:gd name="T98" fmla="*/ 18 w 109"/>
                  <a:gd name="T99" fmla="*/ 200 h 164"/>
                  <a:gd name="T100" fmla="*/ 13 w 109"/>
                  <a:gd name="T101" fmla="*/ 204 h 164"/>
                  <a:gd name="T102" fmla="*/ 8 w 109"/>
                  <a:gd name="T103" fmla="*/ 216 h 164"/>
                  <a:gd name="T104" fmla="*/ 3 w 109"/>
                  <a:gd name="T105" fmla="*/ 205 h 164"/>
                  <a:gd name="T106" fmla="*/ 0 w 109"/>
                  <a:gd name="T107" fmla="*/ 195 h 164"/>
                  <a:gd name="T108" fmla="*/ 0 w 109"/>
                  <a:gd name="T109" fmla="*/ 153 h 16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09" h="164">
                    <a:moveTo>
                      <a:pt x="0" y="116"/>
                    </a:moveTo>
                    <a:cubicBezTo>
                      <a:pt x="0" y="114"/>
                      <a:pt x="0" y="111"/>
                      <a:pt x="1" y="110"/>
                    </a:cubicBezTo>
                    <a:cubicBezTo>
                      <a:pt x="1" y="108"/>
                      <a:pt x="3" y="106"/>
                      <a:pt x="4" y="105"/>
                    </a:cubicBezTo>
                    <a:cubicBezTo>
                      <a:pt x="6" y="102"/>
                      <a:pt x="8" y="96"/>
                      <a:pt x="12" y="94"/>
                    </a:cubicBezTo>
                    <a:cubicBezTo>
                      <a:pt x="15" y="92"/>
                      <a:pt x="18" y="93"/>
                      <a:pt x="21" y="91"/>
                    </a:cubicBezTo>
                    <a:cubicBezTo>
                      <a:pt x="24" y="87"/>
                      <a:pt x="27" y="85"/>
                      <a:pt x="31" y="85"/>
                    </a:cubicBezTo>
                    <a:cubicBezTo>
                      <a:pt x="35" y="84"/>
                      <a:pt x="41" y="87"/>
                      <a:pt x="43" y="83"/>
                    </a:cubicBezTo>
                    <a:cubicBezTo>
                      <a:pt x="73" y="48"/>
                      <a:pt x="73" y="48"/>
                      <a:pt x="73" y="48"/>
                    </a:cubicBezTo>
                    <a:cubicBezTo>
                      <a:pt x="70" y="48"/>
                      <a:pt x="66" y="48"/>
                      <a:pt x="62" y="48"/>
                    </a:cubicBezTo>
                    <a:cubicBezTo>
                      <a:pt x="58" y="46"/>
                      <a:pt x="54" y="45"/>
                      <a:pt x="50" y="43"/>
                    </a:cubicBezTo>
                    <a:cubicBezTo>
                      <a:pt x="46" y="42"/>
                      <a:pt x="42" y="40"/>
                      <a:pt x="38" y="38"/>
                    </a:cubicBezTo>
                    <a:cubicBezTo>
                      <a:pt x="35" y="37"/>
                      <a:pt x="31" y="36"/>
                      <a:pt x="28" y="33"/>
                    </a:cubicBezTo>
                    <a:cubicBezTo>
                      <a:pt x="27" y="32"/>
                      <a:pt x="27" y="32"/>
                      <a:pt x="26" y="31"/>
                    </a:cubicBezTo>
                    <a:cubicBezTo>
                      <a:pt x="24" y="31"/>
                      <a:pt x="24" y="29"/>
                      <a:pt x="23" y="28"/>
                    </a:cubicBezTo>
                    <a:cubicBezTo>
                      <a:pt x="22" y="26"/>
                      <a:pt x="22" y="24"/>
                      <a:pt x="20" y="23"/>
                    </a:cubicBezTo>
                    <a:cubicBezTo>
                      <a:pt x="18" y="21"/>
                      <a:pt x="16" y="18"/>
                      <a:pt x="17" y="15"/>
                    </a:cubicBezTo>
                    <a:cubicBezTo>
                      <a:pt x="18" y="12"/>
                      <a:pt x="21" y="9"/>
                      <a:pt x="22" y="6"/>
                    </a:cubicBezTo>
                    <a:cubicBezTo>
                      <a:pt x="25" y="8"/>
                      <a:pt x="27" y="12"/>
                      <a:pt x="29" y="15"/>
                    </a:cubicBezTo>
                    <a:cubicBezTo>
                      <a:pt x="32" y="19"/>
                      <a:pt x="37" y="20"/>
                      <a:pt x="41" y="18"/>
                    </a:cubicBezTo>
                    <a:cubicBezTo>
                      <a:pt x="43" y="18"/>
                      <a:pt x="45" y="16"/>
                      <a:pt x="46" y="15"/>
                    </a:cubicBezTo>
                    <a:cubicBezTo>
                      <a:pt x="49" y="13"/>
                      <a:pt x="49" y="14"/>
                      <a:pt x="53" y="14"/>
                    </a:cubicBezTo>
                    <a:cubicBezTo>
                      <a:pt x="56" y="15"/>
                      <a:pt x="57" y="15"/>
                      <a:pt x="60" y="14"/>
                    </a:cubicBezTo>
                    <a:cubicBezTo>
                      <a:pt x="62" y="13"/>
                      <a:pt x="65" y="9"/>
                      <a:pt x="67" y="10"/>
                    </a:cubicBezTo>
                    <a:cubicBezTo>
                      <a:pt x="69" y="10"/>
                      <a:pt x="71" y="11"/>
                      <a:pt x="73" y="10"/>
                    </a:cubicBezTo>
                    <a:cubicBezTo>
                      <a:pt x="75" y="9"/>
                      <a:pt x="76" y="9"/>
                      <a:pt x="77" y="8"/>
                    </a:cubicBezTo>
                    <a:cubicBezTo>
                      <a:pt x="79" y="8"/>
                      <a:pt x="80" y="9"/>
                      <a:pt x="82" y="9"/>
                    </a:cubicBezTo>
                    <a:cubicBezTo>
                      <a:pt x="84" y="9"/>
                      <a:pt x="86" y="7"/>
                      <a:pt x="89" y="7"/>
                    </a:cubicBezTo>
                    <a:cubicBezTo>
                      <a:pt x="91" y="6"/>
                      <a:pt x="94" y="6"/>
                      <a:pt x="96" y="5"/>
                    </a:cubicBezTo>
                    <a:cubicBezTo>
                      <a:pt x="98" y="4"/>
                      <a:pt x="98" y="1"/>
                      <a:pt x="100" y="0"/>
                    </a:cubicBezTo>
                    <a:cubicBezTo>
                      <a:pt x="102" y="0"/>
                      <a:pt x="107" y="1"/>
                      <a:pt x="106" y="3"/>
                    </a:cubicBezTo>
                    <a:cubicBezTo>
                      <a:pt x="105" y="6"/>
                      <a:pt x="105" y="8"/>
                      <a:pt x="105" y="11"/>
                    </a:cubicBezTo>
                    <a:cubicBezTo>
                      <a:pt x="106" y="14"/>
                      <a:pt x="106" y="17"/>
                      <a:pt x="104" y="19"/>
                    </a:cubicBezTo>
                    <a:cubicBezTo>
                      <a:pt x="106" y="19"/>
                      <a:pt x="107" y="19"/>
                      <a:pt x="106" y="17"/>
                    </a:cubicBezTo>
                    <a:cubicBezTo>
                      <a:pt x="107" y="18"/>
                      <a:pt x="108" y="18"/>
                      <a:pt x="109" y="18"/>
                    </a:cubicBezTo>
                    <a:cubicBezTo>
                      <a:pt x="108" y="21"/>
                      <a:pt x="103" y="18"/>
                      <a:pt x="103" y="21"/>
                    </a:cubicBezTo>
                    <a:cubicBezTo>
                      <a:pt x="103" y="24"/>
                      <a:pt x="103" y="28"/>
                      <a:pt x="103" y="31"/>
                    </a:cubicBezTo>
                    <a:cubicBezTo>
                      <a:pt x="102" y="33"/>
                      <a:pt x="100" y="35"/>
                      <a:pt x="99" y="37"/>
                    </a:cubicBezTo>
                    <a:cubicBezTo>
                      <a:pt x="97" y="40"/>
                      <a:pt x="97" y="44"/>
                      <a:pt x="95" y="46"/>
                    </a:cubicBezTo>
                    <a:cubicBezTo>
                      <a:pt x="94" y="47"/>
                      <a:pt x="93" y="47"/>
                      <a:pt x="93" y="48"/>
                    </a:cubicBezTo>
                    <a:cubicBezTo>
                      <a:pt x="92" y="50"/>
                      <a:pt x="93" y="51"/>
                      <a:pt x="92" y="52"/>
                    </a:cubicBezTo>
                    <a:cubicBezTo>
                      <a:pt x="91" y="55"/>
                      <a:pt x="89" y="58"/>
                      <a:pt x="88" y="61"/>
                    </a:cubicBezTo>
                    <a:cubicBezTo>
                      <a:pt x="86" y="64"/>
                      <a:pt x="85" y="68"/>
                      <a:pt x="84" y="72"/>
                    </a:cubicBezTo>
                    <a:cubicBezTo>
                      <a:pt x="82" y="76"/>
                      <a:pt x="80" y="79"/>
                      <a:pt x="78" y="83"/>
                    </a:cubicBezTo>
                    <a:cubicBezTo>
                      <a:pt x="75" y="86"/>
                      <a:pt x="74" y="90"/>
                      <a:pt x="71" y="93"/>
                    </a:cubicBezTo>
                    <a:cubicBezTo>
                      <a:pt x="69" y="97"/>
                      <a:pt x="66" y="100"/>
                      <a:pt x="63" y="104"/>
                    </a:cubicBezTo>
                    <a:cubicBezTo>
                      <a:pt x="57" y="111"/>
                      <a:pt x="51" y="116"/>
                      <a:pt x="44" y="121"/>
                    </a:cubicBezTo>
                    <a:cubicBezTo>
                      <a:pt x="41" y="123"/>
                      <a:pt x="37" y="125"/>
                      <a:pt x="35" y="128"/>
                    </a:cubicBezTo>
                    <a:cubicBezTo>
                      <a:pt x="32" y="131"/>
                      <a:pt x="28" y="134"/>
                      <a:pt x="26" y="137"/>
                    </a:cubicBezTo>
                    <a:cubicBezTo>
                      <a:pt x="23" y="141"/>
                      <a:pt x="20" y="144"/>
                      <a:pt x="18" y="147"/>
                    </a:cubicBezTo>
                    <a:cubicBezTo>
                      <a:pt x="16" y="149"/>
                      <a:pt x="15" y="150"/>
                      <a:pt x="14" y="152"/>
                    </a:cubicBezTo>
                    <a:cubicBezTo>
                      <a:pt x="13" y="153"/>
                      <a:pt x="11" y="157"/>
                      <a:pt x="10" y="155"/>
                    </a:cubicBezTo>
                    <a:cubicBezTo>
                      <a:pt x="10" y="158"/>
                      <a:pt x="8" y="161"/>
                      <a:pt x="6" y="164"/>
                    </a:cubicBezTo>
                    <a:cubicBezTo>
                      <a:pt x="6" y="161"/>
                      <a:pt x="4" y="159"/>
                      <a:pt x="2" y="156"/>
                    </a:cubicBezTo>
                    <a:cubicBezTo>
                      <a:pt x="0" y="153"/>
                      <a:pt x="0" y="151"/>
                      <a:pt x="0" y="148"/>
                    </a:cubicBezTo>
                    <a:cubicBezTo>
                      <a:pt x="0" y="137"/>
                      <a:pt x="0" y="127"/>
                      <a:pt x="0" y="116"/>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69" name="Freeform 3803"/>
              <p:cNvSpPr>
                <a:spLocks/>
              </p:cNvSpPr>
              <p:nvPr/>
            </p:nvSpPr>
            <p:spPr bwMode="auto">
              <a:xfrm>
                <a:off x="3533" y="2059"/>
                <a:ext cx="179" cy="144"/>
              </a:xfrm>
              <a:custGeom>
                <a:avLst/>
                <a:gdLst>
                  <a:gd name="T0" fmla="*/ 3 w 136"/>
                  <a:gd name="T1" fmla="*/ 66 h 109"/>
                  <a:gd name="T2" fmla="*/ 7 w 136"/>
                  <a:gd name="T3" fmla="*/ 55 h 109"/>
                  <a:gd name="T4" fmla="*/ 7 w 136"/>
                  <a:gd name="T5" fmla="*/ 46 h 109"/>
                  <a:gd name="T6" fmla="*/ 17 w 136"/>
                  <a:gd name="T7" fmla="*/ 49 h 109"/>
                  <a:gd name="T8" fmla="*/ 28 w 136"/>
                  <a:gd name="T9" fmla="*/ 50 h 109"/>
                  <a:gd name="T10" fmla="*/ 32 w 136"/>
                  <a:gd name="T11" fmla="*/ 45 h 109"/>
                  <a:gd name="T12" fmla="*/ 46 w 136"/>
                  <a:gd name="T13" fmla="*/ 36 h 109"/>
                  <a:gd name="T14" fmla="*/ 57 w 136"/>
                  <a:gd name="T15" fmla="*/ 20 h 109"/>
                  <a:gd name="T16" fmla="*/ 64 w 136"/>
                  <a:gd name="T17" fmla="*/ 17 h 109"/>
                  <a:gd name="T18" fmla="*/ 79 w 136"/>
                  <a:gd name="T19" fmla="*/ 20 h 109"/>
                  <a:gd name="T20" fmla="*/ 90 w 136"/>
                  <a:gd name="T21" fmla="*/ 24 h 109"/>
                  <a:gd name="T22" fmla="*/ 97 w 136"/>
                  <a:gd name="T23" fmla="*/ 20 h 109"/>
                  <a:gd name="T24" fmla="*/ 101 w 136"/>
                  <a:gd name="T25" fmla="*/ 18 h 109"/>
                  <a:gd name="T26" fmla="*/ 108 w 136"/>
                  <a:gd name="T27" fmla="*/ 16 h 109"/>
                  <a:gd name="T28" fmla="*/ 116 w 136"/>
                  <a:gd name="T29" fmla="*/ 11 h 109"/>
                  <a:gd name="T30" fmla="*/ 129 w 136"/>
                  <a:gd name="T31" fmla="*/ 4 h 109"/>
                  <a:gd name="T32" fmla="*/ 134 w 136"/>
                  <a:gd name="T33" fmla="*/ 9 h 109"/>
                  <a:gd name="T34" fmla="*/ 136 w 136"/>
                  <a:gd name="T35" fmla="*/ 25 h 109"/>
                  <a:gd name="T36" fmla="*/ 151 w 136"/>
                  <a:gd name="T37" fmla="*/ 22 h 109"/>
                  <a:gd name="T38" fmla="*/ 163 w 136"/>
                  <a:gd name="T39" fmla="*/ 20 h 109"/>
                  <a:gd name="T40" fmla="*/ 179 w 136"/>
                  <a:gd name="T41" fmla="*/ 20 h 109"/>
                  <a:gd name="T42" fmla="*/ 176 w 136"/>
                  <a:gd name="T43" fmla="*/ 22 h 109"/>
                  <a:gd name="T44" fmla="*/ 165 w 136"/>
                  <a:gd name="T45" fmla="*/ 25 h 109"/>
                  <a:gd name="T46" fmla="*/ 146 w 136"/>
                  <a:gd name="T47" fmla="*/ 28 h 109"/>
                  <a:gd name="T48" fmla="*/ 138 w 136"/>
                  <a:gd name="T49" fmla="*/ 34 h 109"/>
                  <a:gd name="T50" fmla="*/ 138 w 136"/>
                  <a:gd name="T51" fmla="*/ 41 h 109"/>
                  <a:gd name="T52" fmla="*/ 145 w 136"/>
                  <a:gd name="T53" fmla="*/ 53 h 109"/>
                  <a:gd name="T54" fmla="*/ 140 w 136"/>
                  <a:gd name="T55" fmla="*/ 59 h 109"/>
                  <a:gd name="T56" fmla="*/ 137 w 136"/>
                  <a:gd name="T57" fmla="*/ 63 h 109"/>
                  <a:gd name="T58" fmla="*/ 137 w 136"/>
                  <a:gd name="T59" fmla="*/ 71 h 109"/>
                  <a:gd name="T60" fmla="*/ 125 w 136"/>
                  <a:gd name="T61" fmla="*/ 71 h 109"/>
                  <a:gd name="T62" fmla="*/ 132 w 136"/>
                  <a:gd name="T63" fmla="*/ 82 h 109"/>
                  <a:gd name="T64" fmla="*/ 122 w 136"/>
                  <a:gd name="T65" fmla="*/ 89 h 109"/>
                  <a:gd name="T66" fmla="*/ 122 w 136"/>
                  <a:gd name="T67" fmla="*/ 100 h 109"/>
                  <a:gd name="T68" fmla="*/ 116 w 136"/>
                  <a:gd name="T69" fmla="*/ 107 h 109"/>
                  <a:gd name="T70" fmla="*/ 112 w 136"/>
                  <a:gd name="T71" fmla="*/ 107 h 109"/>
                  <a:gd name="T72" fmla="*/ 104 w 136"/>
                  <a:gd name="T73" fmla="*/ 114 h 109"/>
                  <a:gd name="T74" fmla="*/ 93 w 136"/>
                  <a:gd name="T75" fmla="*/ 114 h 109"/>
                  <a:gd name="T76" fmla="*/ 87 w 136"/>
                  <a:gd name="T77" fmla="*/ 123 h 109"/>
                  <a:gd name="T78" fmla="*/ 87 w 136"/>
                  <a:gd name="T79" fmla="*/ 133 h 109"/>
                  <a:gd name="T80" fmla="*/ 78 w 136"/>
                  <a:gd name="T81" fmla="*/ 140 h 109"/>
                  <a:gd name="T82" fmla="*/ 63 w 136"/>
                  <a:gd name="T83" fmla="*/ 141 h 109"/>
                  <a:gd name="T84" fmla="*/ 50 w 136"/>
                  <a:gd name="T85" fmla="*/ 143 h 109"/>
                  <a:gd name="T86" fmla="*/ 16 w 136"/>
                  <a:gd name="T87" fmla="*/ 137 h 109"/>
                  <a:gd name="T88" fmla="*/ 25 w 136"/>
                  <a:gd name="T89" fmla="*/ 116 h 109"/>
                  <a:gd name="T90" fmla="*/ 7 w 136"/>
                  <a:gd name="T91" fmla="*/ 94 h 109"/>
                  <a:gd name="T92" fmla="*/ 4 w 136"/>
                  <a:gd name="T93" fmla="*/ 78 h 1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36" h="109">
                    <a:moveTo>
                      <a:pt x="0" y="53"/>
                    </a:moveTo>
                    <a:cubicBezTo>
                      <a:pt x="0" y="52"/>
                      <a:pt x="1" y="51"/>
                      <a:pt x="2" y="50"/>
                    </a:cubicBezTo>
                    <a:cubicBezTo>
                      <a:pt x="3" y="49"/>
                      <a:pt x="3" y="48"/>
                      <a:pt x="2" y="47"/>
                    </a:cubicBezTo>
                    <a:cubicBezTo>
                      <a:pt x="4" y="47"/>
                      <a:pt x="4" y="44"/>
                      <a:pt x="5" y="42"/>
                    </a:cubicBezTo>
                    <a:cubicBezTo>
                      <a:pt x="5" y="41"/>
                      <a:pt x="3" y="39"/>
                      <a:pt x="4" y="38"/>
                    </a:cubicBezTo>
                    <a:cubicBezTo>
                      <a:pt x="5" y="38"/>
                      <a:pt x="5" y="36"/>
                      <a:pt x="5" y="35"/>
                    </a:cubicBezTo>
                    <a:cubicBezTo>
                      <a:pt x="5" y="33"/>
                      <a:pt x="8" y="36"/>
                      <a:pt x="9" y="37"/>
                    </a:cubicBezTo>
                    <a:cubicBezTo>
                      <a:pt x="10" y="37"/>
                      <a:pt x="11" y="36"/>
                      <a:pt x="13" y="37"/>
                    </a:cubicBezTo>
                    <a:cubicBezTo>
                      <a:pt x="14" y="37"/>
                      <a:pt x="16" y="39"/>
                      <a:pt x="16" y="40"/>
                    </a:cubicBezTo>
                    <a:cubicBezTo>
                      <a:pt x="17" y="38"/>
                      <a:pt x="20" y="39"/>
                      <a:pt x="21" y="38"/>
                    </a:cubicBezTo>
                    <a:cubicBezTo>
                      <a:pt x="22" y="37"/>
                      <a:pt x="23" y="37"/>
                      <a:pt x="23" y="36"/>
                    </a:cubicBezTo>
                    <a:cubicBezTo>
                      <a:pt x="24" y="35"/>
                      <a:pt x="23" y="34"/>
                      <a:pt x="24" y="34"/>
                    </a:cubicBezTo>
                    <a:cubicBezTo>
                      <a:pt x="24" y="33"/>
                      <a:pt x="23" y="32"/>
                      <a:pt x="23" y="32"/>
                    </a:cubicBezTo>
                    <a:cubicBezTo>
                      <a:pt x="27" y="32"/>
                      <a:pt x="32" y="29"/>
                      <a:pt x="35" y="27"/>
                    </a:cubicBezTo>
                    <a:cubicBezTo>
                      <a:pt x="38" y="24"/>
                      <a:pt x="34" y="17"/>
                      <a:pt x="38" y="15"/>
                    </a:cubicBezTo>
                    <a:cubicBezTo>
                      <a:pt x="40" y="15"/>
                      <a:pt x="42" y="16"/>
                      <a:pt x="43" y="15"/>
                    </a:cubicBezTo>
                    <a:cubicBezTo>
                      <a:pt x="45" y="14"/>
                      <a:pt x="43" y="12"/>
                      <a:pt x="45" y="11"/>
                    </a:cubicBezTo>
                    <a:cubicBezTo>
                      <a:pt x="46" y="11"/>
                      <a:pt x="48" y="13"/>
                      <a:pt x="49" y="13"/>
                    </a:cubicBezTo>
                    <a:cubicBezTo>
                      <a:pt x="51" y="14"/>
                      <a:pt x="52" y="14"/>
                      <a:pt x="54" y="13"/>
                    </a:cubicBezTo>
                    <a:cubicBezTo>
                      <a:pt x="56" y="13"/>
                      <a:pt x="58" y="13"/>
                      <a:pt x="60" y="15"/>
                    </a:cubicBezTo>
                    <a:cubicBezTo>
                      <a:pt x="61" y="16"/>
                      <a:pt x="63" y="15"/>
                      <a:pt x="65" y="15"/>
                    </a:cubicBezTo>
                    <a:cubicBezTo>
                      <a:pt x="66" y="15"/>
                      <a:pt x="67" y="17"/>
                      <a:pt x="68" y="18"/>
                    </a:cubicBezTo>
                    <a:cubicBezTo>
                      <a:pt x="69" y="19"/>
                      <a:pt x="69" y="18"/>
                      <a:pt x="71" y="18"/>
                    </a:cubicBezTo>
                    <a:cubicBezTo>
                      <a:pt x="71" y="16"/>
                      <a:pt x="74" y="16"/>
                      <a:pt x="74" y="15"/>
                    </a:cubicBezTo>
                    <a:cubicBezTo>
                      <a:pt x="75" y="14"/>
                      <a:pt x="75" y="15"/>
                      <a:pt x="76" y="15"/>
                    </a:cubicBezTo>
                    <a:cubicBezTo>
                      <a:pt x="76" y="15"/>
                      <a:pt x="76" y="14"/>
                      <a:pt x="77" y="14"/>
                    </a:cubicBezTo>
                    <a:cubicBezTo>
                      <a:pt x="78" y="14"/>
                      <a:pt x="79" y="17"/>
                      <a:pt x="81" y="17"/>
                    </a:cubicBezTo>
                    <a:cubicBezTo>
                      <a:pt x="83" y="16"/>
                      <a:pt x="81" y="13"/>
                      <a:pt x="82" y="12"/>
                    </a:cubicBezTo>
                    <a:cubicBezTo>
                      <a:pt x="83" y="9"/>
                      <a:pt x="88" y="12"/>
                      <a:pt x="89" y="11"/>
                    </a:cubicBezTo>
                    <a:cubicBezTo>
                      <a:pt x="90" y="9"/>
                      <a:pt x="88" y="9"/>
                      <a:pt x="88" y="8"/>
                    </a:cubicBezTo>
                    <a:cubicBezTo>
                      <a:pt x="87" y="6"/>
                      <a:pt x="89" y="5"/>
                      <a:pt x="90" y="4"/>
                    </a:cubicBezTo>
                    <a:cubicBezTo>
                      <a:pt x="91" y="0"/>
                      <a:pt x="96" y="0"/>
                      <a:pt x="98" y="3"/>
                    </a:cubicBezTo>
                    <a:cubicBezTo>
                      <a:pt x="98" y="4"/>
                      <a:pt x="98" y="7"/>
                      <a:pt x="99" y="7"/>
                    </a:cubicBezTo>
                    <a:cubicBezTo>
                      <a:pt x="100" y="7"/>
                      <a:pt x="101" y="6"/>
                      <a:pt x="102" y="7"/>
                    </a:cubicBezTo>
                    <a:cubicBezTo>
                      <a:pt x="102" y="9"/>
                      <a:pt x="102" y="12"/>
                      <a:pt x="102" y="13"/>
                    </a:cubicBezTo>
                    <a:cubicBezTo>
                      <a:pt x="102" y="15"/>
                      <a:pt x="102" y="17"/>
                      <a:pt x="103" y="19"/>
                    </a:cubicBezTo>
                    <a:cubicBezTo>
                      <a:pt x="105" y="24"/>
                      <a:pt x="108" y="21"/>
                      <a:pt x="111" y="18"/>
                    </a:cubicBezTo>
                    <a:cubicBezTo>
                      <a:pt x="112" y="18"/>
                      <a:pt x="114" y="19"/>
                      <a:pt x="115" y="17"/>
                    </a:cubicBezTo>
                    <a:cubicBezTo>
                      <a:pt x="116" y="15"/>
                      <a:pt x="117" y="14"/>
                      <a:pt x="119" y="13"/>
                    </a:cubicBezTo>
                    <a:cubicBezTo>
                      <a:pt x="121" y="12"/>
                      <a:pt x="126" y="12"/>
                      <a:pt x="124" y="15"/>
                    </a:cubicBezTo>
                    <a:cubicBezTo>
                      <a:pt x="126" y="16"/>
                      <a:pt x="129" y="14"/>
                      <a:pt x="130" y="13"/>
                    </a:cubicBezTo>
                    <a:cubicBezTo>
                      <a:pt x="131" y="12"/>
                      <a:pt x="136" y="14"/>
                      <a:pt x="136" y="15"/>
                    </a:cubicBezTo>
                    <a:cubicBezTo>
                      <a:pt x="135" y="16"/>
                      <a:pt x="134" y="15"/>
                      <a:pt x="133" y="15"/>
                    </a:cubicBezTo>
                    <a:cubicBezTo>
                      <a:pt x="131" y="16"/>
                      <a:pt x="132" y="17"/>
                      <a:pt x="134" y="17"/>
                    </a:cubicBezTo>
                    <a:cubicBezTo>
                      <a:pt x="133" y="18"/>
                      <a:pt x="131" y="18"/>
                      <a:pt x="130" y="19"/>
                    </a:cubicBezTo>
                    <a:cubicBezTo>
                      <a:pt x="128" y="21"/>
                      <a:pt x="127" y="19"/>
                      <a:pt x="125" y="19"/>
                    </a:cubicBezTo>
                    <a:cubicBezTo>
                      <a:pt x="122" y="20"/>
                      <a:pt x="119" y="19"/>
                      <a:pt x="115" y="20"/>
                    </a:cubicBezTo>
                    <a:cubicBezTo>
                      <a:pt x="114" y="20"/>
                      <a:pt x="113" y="21"/>
                      <a:pt x="111" y="21"/>
                    </a:cubicBezTo>
                    <a:cubicBezTo>
                      <a:pt x="109" y="22"/>
                      <a:pt x="109" y="24"/>
                      <a:pt x="108" y="25"/>
                    </a:cubicBezTo>
                    <a:cubicBezTo>
                      <a:pt x="107" y="25"/>
                      <a:pt x="106" y="24"/>
                      <a:pt x="105" y="26"/>
                    </a:cubicBezTo>
                    <a:cubicBezTo>
                      <a:pt x="105" y="27"/>
                      <a:pt x="103" y="28"/>
                      <a:pt x="103" y="29"/>
                    </a:cubicBezTo>
                    <a:cubicBezTo>
                      <a:pt x="103" y="30"/>
                      <a:pt x="104" y="31"/>
                      <a:pt x="105" y="31"/>
                    </a:cubicBezTo>
                    <a:cubicBezTo>
                      <a:pt x="106" y="33"/>
                      <a:pt x="108" y="34"/>
                      <a:pt x="109" y="37"/>
                    </a:cubicBezTo>
                    <a:cubicBezTo>
                      <a:pt x="107" y="39"/>
                      <a:pt x="110" y="39"/>
                      <a:pt x="110" y="40"/>
                    </a:cubicBezTo>
                    <a:cubicBezTo>
                      <a:pt x="109" y="40"/>
                      <a:pt x="109" y="41"/>
                      <a:pt x="108" y="42"/>
                    </a:cubicBezTo>
                    <a:cubicBezTo>
                      <a:pt x="108" y="44"/>
                      <a:pt x="106" y="44"/>
                      <a:pt x="106" y="45"/>
                    </a:cubicBezTo>
                    <a:cubicBezTo>
                      <a:pt x="105" y="46"/>
                      <a:pt x="105" y="46"/>
                      <a:pt x="105" y="47"/>
                    </a:cubicBezTo>
                    <a:cubicBezTo>
                      <a:pt x="105" y="47"/>
                      <a:pt x="104" y="47"/>
                      <a:pt x="104" y="48"/>
                    </a:cubicBezTo>
                    <a:cubicBezTo>
                      <a:pt x="105" y="48"/>
                      <a:pt x="106" y="49"/>
                      <a:pt x="106" y="50"/>
                    </a:cubicBezTo>
                    <a:cubicBezTo>
                      <a:pt x="108" y="52"/>
                      <a:pt x="105" y="54"/>
                      <a:pt x="104" y="54"/>
                    </a:cubicBezTo>
                    <a:cubicBezTo>
                      <a:pt x="102" y="55"/>
                      <a:pt x="100" y="54"/>
                      <a:pt x="99" y="54"/>
                    </a:cubicBezTo>
                    <a:cubicBezTo>
                      <a:pt x="98" y="54"/>
                      <a:pt x="96" y="53"/>
                      <a:pt x="95" y="54"/>
                    </a:cubicBezTo>
                    <a:cubicBezTo>
                      <a:pt x="94" y="55"/>
                      <a:pt x="98" y="57"/>
                      <a:pt x="99" y="59"/>
                    </a:cubicBezTo>
                    <a:cubicBezTo>
                      <a:pt x="99" y="60"/>
                      <a:pt x="101" y="61"/>
                      <a:pt x="100" y="62"/>
                    </a:cubicBezTo>
                    <a:cubicBezTo>
                      <a:pt x="100" y="63"/>
                      <a:pt x="97" y="65"/>
                      <a:pt x="96" y="65"/>
                    </a:cubicBezTo>
                    <a:cubicBezTo>
                      <a:pt x="92" y="65"/>
                      <a:pt x="93" y="66"/>
                      <a:pt x="93" y="67"/>
                    </a:cubicBezTo>
                    <a:cubicBezTo>
                      <a:pt x="94" y="69"/>
                      <a:pt x="93" y="70"/>
                      <a:pt x="92" y="72"/>
                    </a:cubicBezTo>
                    <a:cubicBezTo>
                      <a:pt x="91" y="73"/>
                      <a:pt x="92" y="74"/>
                      <a:pt x="93" y="76"/>
                    </a:cubicBezTo>
                    <a:cubicBezTo>
                      <a:pt x="93" y="78"/>
                      <a:pt x="93" y="81"/>
                      <a:pt x="91" y="82"/>
                    </a:cubicBezTo>
                    <a:cubicBezTo>
                      <a:pt x="89" y="83"/>
                      <a:pt x="89" y="82"/>
                      <a:pt x="88" y="81"/>
                    </a:cubicBezTo>
                    <a:cubicBezTo>
                      <a:pt x="88" y="81"/>
                      <a:pt x="86" y="80"/>
                      <a:pt x="86" y="80"/>
                    </a:cubicBezTo>
                    <a:cubicBezTo>
                      <a:pt x="85" y="80"/>
                      <a:pt x="86" y="80"/>
                      <a:pt x="85" y="81"/>
                    </a:cubicBezTo>
                    <a:cubicBezTo>
                      <a:pt x="80" y="79"/>
                      <a:pt x="83" y="83"/>
                      <a:pt x="77" y="84"/>
                    </a:cubicBezTo>
                    <a:cubicBezTo>
                      <a:pt x="77" y="85"/>
                      <a:pt x="79" y="85"/>
                      <a:pt x="79" y="86"/>
                    </a:cubicBezTo>
                    <a:cubicBezTo>
                      <a:pt x="78" y="87"/>
                      <a:pt x="76" y="87"/>
                      <a:pt x="74" y="87"/>
                    </a:cubicBezTo>
                    <a:cubicBezTo>
                      <a:pt x="73" y="87"/>
                      <a:pt x="72" y="86"/>
                      <a:pt x="71" y="86"/>
                    </a:cubicBezTo>
                    <a:cubicBezTo>
                      <a:pt x="69" y="86"/>
                      <a:pt x="69" y="89"/>
                      <a:pt x="67" y="90"/>
                    </a:cubicBezTo>
                    <a:cubicBezTo>
                      <a:pt x="66" y="91"/>
                      <a:pt x="66" y="91"/>
                      <a:pt x="66" y="93"/>
                    </a:cubicBezTo>
                    <a:cubicBezTo>
                      <a:pt x="66" y="95"/>
                      <a:pt x="66" y="97"/>
                      <a:pt x="66" y="99"/>
                    </a:cubicBezTo>
                    <a:cubicBezTo>
                      <a:pt x="66" y="99"/>
                      <a:pt x="66" y="100"/>
                      <a:pt x="66" y="101"/>
                    </a:cubicBezTo>
                    <a:cubicBezTo>
                      <a:pt x="66" y="101"/>
                      <a:pt x="67" y="102"/>
                      <a:pt x="67" y="102"/>
                    </a:cubicBezTo>
                    <a:cubicBezTo>
                      <a:pt x="68" y="104"/>
                      <a:pt x="60" y="106"/>
                      <a:pt x="59" y="106"/>
                    </a:cubicBezTo>
                    <a:cubicBezTo>
                      <a:pt x="57" y="107"/>
                      <a:pt x="56" y="107"/>
                      <a:pt x="54" y="107"/>
                    </a:cubicBezTo>
                    <a:cubicBezTo>
                      <a:pt x="52" y="107"/>
                      <a:pt x="50" y="106"/>
                      <a:pt x="48" y="107"/>
                    </a:cubicBezTo>
                    <a:cubicBezTo>
                      <a:pt x="46" y="108"/>
                      <a:pt x="45" y="109"/>
                      <a:pt x="43" y="109"/>
                    </a:cubicBezTo>
                    <a:cubicBezTo>
                      <a:pt x="42" y="108"/>
                      <a:pt x="39" y="108"/>
                      <a:pt x="38" y="108"/>
                    </a:cubicBezTo>
                    <a:cubicBezTo>
                      <a:pt x="33" y="108"/>
                      <a:pt x="29" y="109"/>
                      <a:pt x="25" y="108"/>
                    </a:cubicBezTo>
                    <a:cubicBezTo>
                      <a:pt x="20" y="107"/>
                      <a:pt x="17" y="105"/>
                      <a:pt x="12" y="104"/>
                    </a:cubicBezTo>
                    <a:cubicBezTo>
                      <a:pt x="14" y="101"/>
                      <a:pt x="15" y="98"/>
                      <a:pt x="17" y="96"/>
                    </a:cubicBezTo>
                    <a:cubicBezTo>
                      <a:pt x="19" y="93"/>
                      <a:pt x="20" y="91"/>
                      <a:pt x="19" y="88"/>
                    </a:cubicBezTo>
                    <a:cubicBezTo>
                      <a:pt x="17" y="83"/>
                      <a:pt x="9" y="87"/>
                      <a:pt x="8" y="81"/>
                    </a:cubicBezTo>
                    <a:cubicBezTo>
                      <a:pt x="7" y="77"/>
                      <a:pt x="7" y="74"/>
                      <a:pt x="5" y="71"/>
                    </a:cubicBezTo>
                    <a:cubicBezTo>
                      <a:pt x="4" y="68"/>
                      <a:pt x="2" y="65"/>
                      <a:pt x="4" y="62"/>
                    </a:cubicBezTo>
                    <a:cubicBezTo>
                      <a:pt x="6" y="59"/>
                      <a:pt x="5" y="60"/>
                      <a:pt x="3" y="59"/>
                    </a:cubicBezTo>
                    <a:cubicBezTo>
                      <a:pt x="1" y="58"/>
                      <a:pt x="0" y="54"/>
                      <a:pt x="0" y="5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70" name="Freeform 3804"/>
              <p:cNvSpPr>
                <a:spLocks/>
              </p:cNvSpPr>
              <p:nvPr/>
            </p:nvSpPr>
            <p:spPr bwMode="auto">
              <a:xfrm>
                <a:off x="3963" y="2298"/>
                <a:ext cx="2" cy="1"/>
              </a:xfrm>
              <a:custGeom>
                <a:avLst/>
                <a:gdLst>
                  <a:gd name="T0" fmla="*/ 1 w 2"/>
                  <a:gd name="T1" fmla="*/ 0 h 1"/>
                  <a:gd name="T2" fmla="*/ 0 w 2"/>
                  <a:gd name="T3" fmla="*/ 0 h 1"/>
                  <a:gd name="T4" fmla="*/ 2 w 2"/>
                  <a:gd name="T5" fmla="*/ 1 h 1"/>
                  <a:gd name="T6" fmla="*/ 1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0" y="0"/>
                      <a:pt x="0" y="0"/>
                      <a:pt x="0" y="0"/>
                    </a:cubicBezTo>
                    <a:cubicBezTo>
                      <a:pt x="0" y="1"/>
                      <a:pt x="1" y="1"/>
                      <a:pt x="2"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71" name="Freeform 3805"/>
              <p:cNvSpPr>
                <a:spLocks/>
              </p:cNvSpPr>
              <p:nvPr/>
            </p:nvSpPr>
            <p:spPr bwMode="auto">
              <a:xfrm>
                <a:off x="3964" y="2306"/>
                <a:ext cx="3" cy="4"/>
              </a:xfrm>
              <a:custGeom>
                <a:avLst/>
                <a:gdLst>
                  <a:gd name="T0" fmla="*/ 0 w 2"/>
                  <a:gd name="T1" fmla="*/ 1 h 3"/>
                  <a:gd name="T2" fmla="*/ 2 w 2"/>
                  <a:gd name="T3" fmla="*/ 4 h 3"/>
                  <a:gd name="T4" fmla="*/ 3 w 2"/>
                  <a:gd name="T5" fmla="*/ 1 h 3"/>
                  <a:gd name="T6" fmla="*/ 0 w 2"/>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3">
                    <a:moveTo>
                      <a:pt x="0" y="1"/>
                    </a:moveTo>
                    <a:cubicBezTo>
                      <a:pt x="0" y="2"/>
                      <a:pt x="1" y="2"/>
                      <a:pt x="1" y="3"/>
                    </a:cubicBezTo>
                    <a:cubicBezTo>
                      <a:pt x="1" y="2"/>
                      <a:pt x="2" y="1"/>
                      <a:pt x="2" y="1"/>
                    </a:cubicBezTo>
                    <a:cubicBezTo>
                      <a:pt x="2"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72" name="Freeform 3806"/>
              <p:cNvSpPr>
                <a:spLocks/>
              </p:cNvSpPr>
              <p:nvPr/>
            </p:nvSpPr>
            <p:spPr bwMode="auto">
              <a:xfrm>
                <a:off x="3965" y="2304"/>
                <a:ext cx="2" cy="2"/>
              </a:xfrm>
              <a:custGeom>
                <a:avLst/>
                <a:gdLst>
                  <a:gd name="T0" fmla="*/ 0 w 2"/>
                  <a:gd name="T1" fmla="*/ 0 h 2"/>
                  <a:gd name="T2" fmla="*/ 2 w 2"/>
                  <a:gd name="T3" fmla="*/ 2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lnTo>
                      <a:pt x="2" y="2"/>
                    </a:lnTo>
                    <a:lnTo>
                      <a:pt x="0"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73" name="Freeform 3807"/>
              <p:cNvSpPr>
                <a:spLocks/>
              </p:cNvSpPr>
              <p:nvPr/>
            </p:nvSpPr>
            <p:spPr bwMode="auto">
              <a:xfrm>
                <a:off x="3965" y="2304"/>
                <a:ext cx="2" cy="2"/>
              </a:xfrm>
              <a:custGeom>
                <a:avLst/>
                <a:gdLst>
                  <a:gd name="T0" fmla="*/ 0 w 2"/>
                  <a:gd name="T1" fmla="*/ 0 h 2"/>
                  <a:gd name="T2" fmla="*/ 2 w 2"/>
                  <a:gd name="T3" fmla="*/ 2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lnTo>
                      <a:pt x="2" y="2"/>
                    </a:lnTo>
                    <a:lnTo>
                      <a:pt x="0"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74" name="Freeform 3808"/>
              <p:cNvSpPr>
                <a:spLocks/>
              </p:cNvSpPr>
              <p:nvPr/>
            </p:nvSpPr>
            <p:spPr bwMode="auto">
              <a:xfrm>
                <a:off x="3965" y="2307"/>
                <a:ext cx="5" cy="15"/>
              </a:xfrm>
              <a:custGeom>
                <a:avLst/>
                <a:gdLst>
                  <a:gd name="T0" fmla="*/ 0 w 4"/>
                  <a:gd name="T1" fmla="*/ 3 h 11"/>
                  <a:gd name="T2" fmla="*/ 3 w 4"/>
                  <a:gd name="T3" fmla="*/ 7 h 11"/>
                  <a:gd name="T4" fmla="*/ 3 w 4"/>
                  <a:gd name="T5" fmla="*/ 10 h 11"/>
                  <a:gd name="T6" fmla="*/ 4 w 4"/>
                  <a:gd name="T7" fmla="*/ 12 h 11"/>
                  <a:gd name="T8" fmla="*/ 4 w 4"/>
                  <a:gd name="T9" fmla="*/ 14 h 11"/>
                  <a:gd name="T10" fmla="*/ 5 w 4"/>
                  <a:gd name="T11" fmla="*/ 7 h 11"/>
                  <a:gd name="T12" fmla="*/ 3 w 4"/>
                  <a:gd name="T13" fmla="*/ 1 h 11"/>
                  <a:gd name="T14" fmla="*/ 0 w 4"/>
                  <a:gd name="T15" fmla="*/ 3 h 1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11">
                    <a:moveTo>
                      <a:pt x="0" y="2"/>
                    </a:moveTo>
                    <a:cubicBezTo>
                      <a:pt x="1" y="3"/>
                      <a:pt x="2" y="4"/>
                      <a:pt x="2" y="5"/>
                    </a:cubicBezTo>
                    <a:cubicBezTo>
                      <a:pt x="2" y="6"/>
                      <a:pt x="2" y="6"/>
                      <a:pt x="2" y="7"/>
                    </a:cubicBezTo>
                    <a:cubicBezTo>
                      <a:pt x="2" y="8"/>
                      <a:pt x="1" y="11"/>
                      <a:pt x="3" y="9"/>
                    </a:cubicBezTo>
                    <a:cubicBezTo>
                      <a:pt x="2" y="9"/>
                      <a:pt x="2" y="9"/>
                      <a:pt x="3" y="10"/>
                    </a:cubicBezTo>
                    <a:cubicBezTo>
                      <a:pt x="4" y="10"/>
                      <a:pt x="4" y="5"/>
                      <a:pt x="4" y="5"/>
                    </a:cubicBezTo>
                    <a:cubicBezTo>
                      <a:pt x="4" y="3"/>
                      <a:pt x="2" y="2"/>
                      <a:pt x="2" y="1"/>
                    </a:cubicBezTo>
                    <a:cubicBezTo>
                      <a:pt x="2" y="0"/>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75" name="Freeform 3809"/>
              <p:cNvSpPr>
                <a:spLocks/>
              </p:cNvSpPr>
              <p:nvPr/>
            </p:nvSpPr>
            <p:spPr bwMode="auto">
              <a:xfrm>
                <a:off x="3967" y="2318"/>
                <a:ext cx="1" cy="2"/>
              </a:xfrm>
              <a:custGeom>
                <a:avLst/>
                <a:gdLst>
                  <a:gd name="T0" fmla="*/ 0 w 1"/>
                  <a:gd name="T1" fmla="*/ 1 h 2"/>
                  <a:gd name="T2" fmla="*/ 0 w 1"/>
                  <a:gd name="T3" fmla="*/ 2 h 2"/>
                  <a:gd name="T4" fmla="*/ 0 w 1"/>
                  <a:gd name="T5" fmla="*/ 0 h 2"/>
                  <a:gd name="T6" fmla="*/ 0 w 1"/>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1"/>
                    </a:moveTo>
                    <a:cubicBezTo>
                      <a:pt x="0" y="2"/>
                      <a:pt x="1" y="1"/>
                      <a:pt x="0" y="2"/>
                    </a:cubicBezTo>
                    <a:cubicBezTo>
                      <a:pt x="1" y="1"/>
                      <a:pt x="1" y="1"/>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76" name="Freeform 3810"/>
              <p:cNvSpPr>
                <a:spLocks/>
              </p:cNvSpPr>
              <p:nvPr/>
            </p:nvSpPr>
            <p:spPr bwMode="auto">
              <a:xfrm>
                <a:off x="3968" y="2314"/>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0"/>
                      <a:pt x="0" y="1"/>
                      <a:pt x="0" y="1"/>
                    </a:cubicBezTo>
                    <a:cubicBezTo>
                      <a:pt x="0" y="1"/>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77" name="Freeform 3811"/>
              <p:cNvSpPr>
                <a:spLocks/>
              </p:cNvSpPr>
              <p:nvPr/>
            </p:nvSpPr>
            <p:spPr bwMode="auto">
              <a:xfrm>
                <a:off x="3973" y="2312"/>
                <a:ext cx="4" cy="7"/>
              </a:xfrm>
              <a:custGeom>
                <a:avLst/>
                <a:gdLst>
                  <a:gd name="T0" fmla="*/ 0 w 3"/>
                  <a:gd name="T1" fmla="*/ 7 h 5"/>
                  <a:gd name="T2" fmla="*/ 0 w 3"/>
                  <a:gd name="T3" fmla="*/ 0 h 5"/>
                  <a:gd name="T4" fmla="*/ 0 w 3"/>
                  <a:gd name="T5" fmla="*/ 7 h 5"/>
                  <a:gd name="T6" fmla="*/ 0 60000 65536"/>
                  <a:gd name="T7" fmla="*/ 0 60000 65536"/>
                  <a:gd name="T8" fmla="*/ 0 60000 65536"/>
                </a:gdLst>
                <a:ahLst/>
                <a:cxnLst>
                  <a:cxn ang="T6">
                    <a:pos x="T0" y="T1"/>
                  </a:cxn>
                  <a:cxn ang="T7">
                    <a:pos x="T2" y="T3"/>
                  </a:cxn>
                  <a:cxn ang="T8">
                    <a:pos x="T4" y="T5"/>
                  </a:cxn>
                </a:cxnLst>
                <a:rect l="0" t="0" r="r" b="b"/>
                <a:pathLst>
                  <a:path w="3" h="5">
                    <a:moveTo>
                      <a:pt x="0" y="5"/>
                    </a:moveTo>
                    <a:cubicBezTo>
                      <a:pt x="3" y="4"/>
                      <a:pt x="1" y="1"/>
                      <a:pt x="0" y="0"/>
                    </a:cubicBezTo>
                    <a:cubicBezTo>
                      <a:pt x="0" y="1"/>
                      <a:pt x="0" y="3"/>
                      <a:pt x="0"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78" name="Freeform 3812"/>
              <p:cNvSpPr>
                <a:spLocks/>
              </p:cNvSpPr>
              <p:nvPr/>
            </p:nvSpPr>
            <p:spPr bwMode="auto">
              <a:xfrm>
                <a:off x="3977" y="2311"/>
                <a:ext cx="4" cy="4"/>
              </a:xfrm>
              <a:custGeom>
                <a:avLst/>
                <a:gdLst>
                  <a:gd name="T0" fmla="*/ 3 w 3"/>
                  <a:gd name="T1" fmla="*/ 4 h 3"/>
                  <a:gd name="T2" fmla="*/ 1 w 3"/>
                  <a:gd name="T3" fmla="*/ 0 h 3"/>
                  <a:gd name="T4" fmla="*/ 3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2" y="3"/>
                    </a:moveTo>
                    <a:cubicBezTo>
                      <a:pt x="3" y="2"/>
                      <a:pt x="1" y="0"/>
                      <a:pt x="1" y="0"/>
                    </a:cubicBezTo>
                    <a:cubicBezTo>
                      <a:pt x="0" y="1"/>
                      <a:pt x="1" y="2"/>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79" name="Freeform 3813"/>
              <p:cNvSpPr>
                <a:spLocks/>
              </p:cNvSpPr>
              <p:nvPr/>
            </p:nvSpPr>
            <p:spPr bwMode="auto">
              <a:xfrm>
                <a:off x="3985" y="2322"/>
                <a:ext cx="0" cy="2"/>
              </a:xfrm>
              <a:custGeom>
                <a:avLst/>
                <a:gdLst>
                  <a:gd name="T0" fmla="*/ 0 h 2"/>
                  <a:gd name="T1" fmla="*/ 2 h 2"/>
                  <a:gd name="T2" fmla="*/ 0 h 2"/>
                  <a:gd name="T3" fmla="*/ 0 60000 65536"/>
                  <a:gd name="T4" fmla="*/ 0 60000 65536"/>
                  <a:gd name="T5" fmla="*/ 0 60000 65536"/>
                </a:gdLst>
                <a:ahLst/>
                <a:cxnLst>
                  <a:cxn ang="T3">
                    <a:pos x="0" y="T0"/>
                  </a:cxn>
                  <a:cxn ang="T4">
                    <a:pos x="0" y="T1"/>
                  </a:cxn>
                  <a:cxn ang="T5">
                    <a:pos x="0" y="T2"/>
                  </a:cxn>
                </a:cxnLst>
                <a:rect l="0" t="0" r="r" b="b"/>
                <a:pathLst>
                  <a:path h="2">
                    <a:moveTo>
                      <a:pt x="0" y="0"/>
                    </a:moveTo>
                    <a:cubicBezTo>
                      <a:pt x="0" y="1"/>
                      <a:pt x="0" y="1"/>
                      <a:pt x="0" y="2"/>
                    </a:cubicBezTo>
                    <a:cubicBezTo>
                      <a:pt x="0" y="1"/>
                      <a:pt x="0"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80" name="Freeform 3814"/>
              <p:cNvSpPr>
                <a:spLocks/>
              </p:cNvSpPr>
              <p:nvPr/>
            </p:nvSpPr>
            <p:spPr bwMode="auto">
              <a:xfrm>
                <a:off x="3985" y="2324"/>
                <a:ext cx="4" cy="4"/>
              </a:xfrm>
              <a:custGeom>
                <a:avLst/>
                <a:gdLst>
                  <a:gd name="T0" fmla="*/ 1 w 3"/>
                  <a:gd name="T1" fmla="*/ 4 h 3"/>
                  <a:gd name="T2" fmla="*/ 0 w 3"/>
                  <a:gd name="T3" fmla="*/ 0 h 3"/>
                  <a:gd name="T4" fmla="*/ 1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1" y="3"/>
                    </a:moveTo>
                    <a:cubicBezTo>
                      <a:pt x="3" y="3"/>
                      <a:pt x="2" y="0"/>
                      <a:pt x="0" y="0"/>
                    </a:cubicBezTo>
                    <a:cubicBezTo>
                      <a:pt x="1" y="1"/>
                      <a:pt x="1"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81" name="Freeform 3815"/>
              <p:cNvSpPr>
                <a:spLocks/>
              </p:cNvSpPr>
              <p:nvPr/>
            </p:nvSpPr>
            <p:spPr bwMode="auto">
              <a:xfrm>
                <a:off x="3923" y="2248"/>
                <a:ext cx="74" cy="91"/>
              </a:xfrm>
              <a:custGeom>
                <a:avLst/>
                <a:gdLst>
                  <a:gd name="T0" fmla="*/ 4 w 56"/>
                  <a:gd name="T1" fmla="*/ 0 h 69"/>
                  <a:gd name="T2" fmla="*/ 13 w 56"/>
                  <a:gd name="T3" fmla="*/ 5 h 69"/>
                  <a:gd name="T4" fmla="*/ 16 w 56"/>
                  <a:gd name="T5" fmla="*/ 5 h 69"/>
                  <a:gd name="T6" fmla="*/ 22 w 56"/>
                  <a:gd name="T7" fmla="*/ 7 h 69"/>
                  <a:gd name="T8" fmla="*/ 29 w 56"/>
                  <a:gd name="T9" fmla="*/ 20 h 69"/>
                  <a:gd name="T10" fmla="*/ 57 w 56"/>
                  <a:gd name="T11" fmla="*/ 22 h 69"/>
                  <a:gd name="T12" fmla="*/ 58 w 56"/>
                  <a:gd name="T13" fmla="*/ 38 h 69"/>
                  <a:gd name="T14" fmla="*/ 52 w 56"/>
                  <a:gd name="T15" fmla="*/ 40 h 69"/>
                  <a:gd name="T16" fmla="*/ 53 w 56"/>
                  <a:gd name="T17" fmla="*/ 55 h 69"/>
                  <a:gd name="T18" fmla="*/ 59 w 56"/>
                  <a:gd name="T19" fmla="*/ 55 h 69"/>
                  <a:gd name="T20" fmla="*/ 59 w 56"/>
                  <a:gd name="T21" fmla="*/ 46 h 69"/>
                  <a:gd name="T22" fmla="*/ 67 w 56"/>
                  <a:gd name="T23" fmla="*/ 57 h 69"/>
                  <a:gd name="T24" fmla="*/ 74 w 56"/>
                  <a:gd name="T25" fmla="*/ 83 h 69"/>
                  <a:gd name="T26" fmla="*/ 70 w 56"/>
                  <a:gd name="T27" fmla="*/ 91 h 69"/>
                  <a:gd name="T28" fmla="*/ 65 w 56"/>
                  <a:gd name="T29" fmla="*/ 79 h 69"/>
                  <a:gd name="T30" fmla="*/ 61 w 56"/>
                  <a:gd name="T31" fmla="*/ 69 h 69"/>
                  <a:gd name="T32" fmla="*/ 52 w 56"/>
                  <a:gd name="T33" fmla="*/ 62 h 69"/>
                  <a:gd name="T34" fmla="*/ 49 w 56"/>
                  <a:gd name="T35" fmla="*/ 62 h 69"/>
                  <a:gd name="T36" fmla="*/ 44 w 56"/>
                  <a:gd name="T37" fmla="*/ 57 h 69"/>
                  <a:gd name="T38" fmla="*/ 42 w 56"/>
                  <a:gd name="T39" fmla="*/ 50 h 69"/>
                  <a:gd name="T40" fmla="*/ 42 w 56"/>
                  <a:gd name="T41" fmla="*/ 49 h 69"/>
                  <a:gd name="T42" fmla="*/ 40 w 56"/>
                  <a:gd name="T43" fmla="*/ 47 h 69"/>
                  <a:gd name="T44" fmla="*/ 37 w 56"/>
                  <a:gd name="T45" fmla="*/ 49 h 69"/>
                  <a:gd name="T46" fmla="*/ 41 w 56"/>
                  <a:gd name="T47" fmla="*/ 55 h 69"/>
                  <a:gd name="T48" fmla="*/ 42 w 56"/>
                  <a:gd name="T49" fmla="*/ 65 h 69"/>
                  <a:gd name="T50" fmla="*/ 42 w 56"/>
                  <a:gd name="T51" fmla="*/ 70 h 69"/>
                  <a:gd name="T52" fmla="*/ 41 w 56"/>
                  <a:gd name="T53" fmla="*/ 74 h 69"/>
                  <a:gd name="T54" fmla="*/ 37 w 56"/>
                  <a:gd name="T55" fmla="*/ 75 h 69"/>
                  <a:gd name="T56" fmla="*/ 37 w 56"/>
                  <a:gd name="T57" fmla="*/ 73 h 69"/>
                  <a:gd name="T58" fmla="*/ 36 w 56"/>
                  <a:gd name="T59" fmla="*/ 73 h 69"/>
                  <a:gd name="T60" fmla="*/ 34 w 56"/>
                  <a:gd name="T61" fmla="*/ 70 h 69"/>
                  <a:gd name="T62" fmla="*/ 32 w 56"/>
                  <a:gd name="T63" fmla="*/ 74 h 69"/>
                  <a:gd name="T64" fmla="*/ 30 w 56"/>
                  <a:gd name="T65" fmla="*/ 67 h 69"/>
                  <a:gd name="T66" fmla="*/ 29 w 56"/>
                  <a:gd name="T67" fmla="*/ 67 h 69"/>
                  <a:gd name="T68" fmla="*/ 28 w 56"/>
                  <a:gd name="T69" fmla="*/ 73 h 69"/>
                  <a:gd name="T70" fmla="*/ 24 w 56"/>
                  <a:gd name="T71" fmla="*/ 71 h 69"/>
                  <a:gd name="T72" fmla="*/ 20 w 56"/>
                  <a:gd name="T73" fmla="*/ 58 h 69"/>
                  <a:gd name="T74" fmla="*/ 17 w 56"/>
                  <a:gd name="T75" fmla="*/ 53 h 69"/>
                  <a:gd name="T76" fmla="*/ 13 w 56"/>
                  <a:gd name="T77" fmla="*/ 45 h 69"/>
                  <a:gd name="T78" fmla="*/ 15 w 56"/>
                  <a:gd name="T79" fmla="*/ 37 h 69"/>
                  <a:gd name="T80" fmla="*/ 4 w 56"/>
                  <a:gd name="T81" fmla="*/ 30 h 69"/>
                  <a:gd name="T82" fmla="*/ 9 w 56"/>
                  <a:gd name="T83" fmla="*/ 22 h 69"/>
                  <a:gd name="T84" fmla="*/ 13 w 56"/>
                  <a:gd name="T85" fmla="*/ 18 h 69"/>
                  <a:gd name="T86" fmla="*/ 5 w 56"/>
                  <a:gd name="T87" fmla="*/ 13 h 69"/>
                  <a:gd name="T88" fmla="*/ 4 w 56"/>
                  <a:gd name="T89" fmla="*/ 1 h 6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6" h="69">
                    <a:moveTo>
                      <a:pt x="3" y="1"/>
                    </a:moveTo>
                    <a:cubicBezTo>
                      <a:pt x="3" y="1"/>
                      <a:pt x="3" y="0"/>
                      <a:pt x="3" y="0"/>
                    </a:cubicBezTo>
                    <a:cubicBezTo>
                      <a:pt x="4" y="0"/>
                      <a:pt x="6" y="1"/>
                      <a:pt x="7" y="2"/>
                    </a:cubicBezTo>
                    <a:cubicBezTo>
                      <a:pt x="7" y="4"/>
                      <a:pt x="9" y="4"/>
                      <a:pt x="10" y="4"/>
                    </a:cubicBezTo>
                    <a:cubicBezTo>
                      <a:pt x="10" y="3"/>
                      <a:pt x="10" y="3"/>
                      <a:pt x="9" y="2"/>
                    </a:cubicBezTo>
                    <a:cubicBezTo>
                      <a:pt x="11" y="2"/>
                      <a:pt x="11" y="3"/>
                      <a:pt x="12" y="4"/>
                    </a:cubicBezTo>
                    <a:cubicBezTo>
                      <a:pt x="13" y="6"/>
                      <a:pt x="15" y="6"/>
                      <a:pt x="16" y="7"/>
                    </a:cubicBezTo>
                    <a:cubicBezTo>
                      <a:pt x="17" y="6"/>
                      <a:pt x="17" y="6"/>
                      <a:pt x="17" y="5"/>
                    </a:cubicBezTo>
                    <a:cubicBezTo>
                      <a:pt x="20" y="5"/>
                      <a:pt x="20" y="11"/>
                      <a:pt x="20" y="13"/>
                    </a:cubicBezTo>
                    <a:cubicBezTo>
                      <a:pt x="21" y="14"/>
                      <a:pt x="20" y="15"/>
                      <a:pt x="22" y="15"/>
                    </a:cubicBezTo>
                    <a:cubicBezTo>
                      <a:pt x="24" y="16"/>
                      <a:pt x="26" y="17"/>
                      <a:pt x="29" y="17"/>
                    </a:cubicBezTo>
                    <a:cubicBezTo>
                      <a:pt x="33" y="17"/>
                      <a:pt x="38" y="16"/>
                      <a:pt x="43" y="17"/>
                    </a:cubicBezTo>
                    <a:cubicBezTo>
                      <a:pt x="45" y="17"/>
                      <a:pt x="52" y="21"/>
                      <a:pt x="46" y="20"/>
                    </a:cubicBezTo>
                    <a:cubicBezTo>
                      <a:pt x="48" y="23"/>
                      <a:pt x="44" y="26"/>
                      <a:pt x="44" y="29"/>
                    </a:cubicBezTo>
                    <a:cubicBezTo>
                      <a:pt x="43" y="28"/>
                      <a:pt x="42" y="29"/>
                      <a:pt x="41" y="28"/>
                    </a:cubicBezTo>
                    <a:cubicBezTo>
                      <a:pt x="41" y="30"/>
                      <a:pt x="40" y="30"/>
                      <a:pt x="39" y="30"/>
                    </a:cubicBezTo>
                    <a:cubicBezTo>
                      <a:pt x="39" y="31"/>
                      <a:pt x="37" y="33"/>
                      <a:pt x="37" y="35"/>
                    </a:cubicBezTo>
                    <a:cubicBezTo>
                      <a:pt x="37" y="37"/>
                      <a:pt x="39" y="40"/>
                      <a:pt x="40" y="42"/>
                    </a:cubicBezTo>
                    <a:cubicBezTo>
                      <a:pt x="40" y="41"/>
                      <a:pt x="40" y="40"/>
                      <a:pt x="40" y="40"/>
                    </a:cubicBezTo>
                    <a:cubicBezTo>
                      <a:pt x="41" y="40"/>
                      <a:pt x="43" y="45"/>
                      <a:pt x="45" y="42"/>
                    </a:cubicBezTo>
                    <a:cubicBezTo>
                      <a:pt x="45" y="41"/>
                      <a:pt x="44" y="39"/>
                      <a:pt x="45" y="38"/>
                    </a:cubicBezTo>
                    <a:cubicBezTo>
                      <a:pt x="45" y="36"/>
                      <a:pt x="46" y="36"/>
                      <a:pt x="45" y="35"/>
                    </a:cubicBezTo>
                    <a:cubicBezTo>
                      <a:pt x="46" y="36"/>
                      <a:pt x="48" y="33"/>
                      <a:pt x="49" y="35"/>
                    </a:cubicBezTo>
                    <a:cubicBezTo>
                      <a:pt x="50" y="37"/>
                      <a:pt x="50" y="40"/>
                      <a:pt x="51" y="43"/>
                    </a:cubicBezTo>
                    <a:cubicBezTo>
                      <a:pt x="52" y="46"/>
                      <a:pt x="53" y="50"/>
                      <a:pt x="54" y="53"/>
                    </a:cubicBezTo>
                    <a:cubicBezTo>
                      <a:pt x="55" y="56"/>
                      <a:pt x="55" y="60"/>
                      <a:pt x="56" y="63"/>
                    </a:cubicBezTo>
                    <a:cubicBezTo>
                      <a:pt x="55" y="64"/>
                      <a:pt x="54" y="62"/>
                      <a:pt x="53" y="62"/>
                    </a:cubicBezTo>
                    <a:cubicBezTo>
                      <a:pt x="50" y="62"/>
                      <a:pt x="53" y="68"/>
                      <a:pt x="53" y="69"/>
                    </a:cubicBezTo>
                    <a:cubicBezTo>
                      <a:pt x="52" y="68"/>
                      <a:pt x="51" y="66"/>
                      <a:pt x="50" y="64"/>
                    </a:cubicBezTo>
                    <a:cubicBezTo>
                      <a:pt x="50" y="63"/>
                      <a:pt x="50" y="62"/>
                      <a:pt x="49" y="60"/>
                    </a:cubicBezTo>
                    <a:cubicBezTo>
                      <a:pt x="49" y="57"/>
                      <a:pt x="44" y="53"/>
                      <a:pt x="47" y="50"/>
                    </a:cubicBezTo>
                    <a:cubicBezTo>
                      <a:pt x="46" y="50"/>
                      <a:pt x="46" y="51"/>
                      <a:pt x="46" y="52"/>
                    </a:cubicBezTo>
                    <a:cubicBezTo>
                      <a:pt x="45" y="49"/>
                      <a:pt x="41" y="47"/>
                      <a:pt x="42" y="44"/>
                    </a:cubicBezTo>
                    <a:cubicBezTo>
                      <a:pt x="42" y="45"/>
                      <a:pt x="40" y="46"/>
                      <a:pt x="39" y="47"/>
                    </a:cubicBezTo>
                    <a:cubicBezTo>
                      <a:pt x="39" y="47"/>
                      <a:pt x="39" y="47"/>
                      <a:pt x="39" y="48"/>
                    </a:cubicBezTo>
                    <a:cubicBezTo>
                      <a:pt x="38" y="48"/>
                      <a:pt x="38" y="48"/>
                      <a:pt x="37" y="47"/>
                    </a:cubicBezTo>
                    <a:cubicBezTo>
                      <a:pt x="37" y="47"/>
                      <a:pt x="37" y="47"/>
                      <a:pt x="37" y="48"/>
                    </a:cubicBezTo>
                    <a:cubicBezTo>
                      <a:pt x="36" y="49"/>
                      <a:pt x="34" y="43"/>
                      <a:pt x="33" y="43"/>
                    </a:cubicBezTo>
                    <a:cubicBezTo>
                      <a:pt x="33" y="42"/>
                      <a:pt x="33" y="42"/>
                      <a:pt x="33" y="41"/>
                    </a:cubicBezTo>
                    <a:cubicBezTo>
                      <a:pt x="33" y="40"/>
                      <a:pt x="32" y="39"/>
                      <a:pt x="32" y="38"/>
                    </a:cubicBezTo>
                    <a:cubicBezTo>
                      <a:pt x="32" y="37"/>
                      <a:pt x="33" y="37"/>
                      <a:pt x="32" y="36"/>
                    </a:cubicBezTo>
                    <a:cubicBezTo>
                      <a:pt x="32" y="37"/>
                      <a:pt x="33" y="37"/>
                      <a:pt x="32" y="37"/>
                    </a:cubicBezTo>
                    <a:cubicBezTo>
                      <a:pt x="32" y="36"/>
                      <a:pt x="32" y="36"/>
                      <a:pt x="32" y="36"/>
                    </a:cubicBezTo>
                    <a:cubicBezTo>
                      <a:pt x="31" y="36"/>
                      <a:pt x="31" y="36"/>
                      <a:pt x="30" y="36"/>
                    </a:cubicBezTo>
                    <a:cubicBezTo>
                      <a:pt x="31" y="36"/>
                      <a:pt x="32" y="38"/>
                      <a:pt x="31" y="38"/>
                    </a:cubicBezTo>
                    <a:cubicBezTo>
                      <a:pt x="30" y="38"/>
                      <a:pt x="28" y="38"/>
                      <a:pt x="28" y="37"/>
                    </a:cubicBezTo>
                    <a:cubicBezTo>
                      <a:pt x="29" y="38"/>
                      <a:pt x="31" y="39"/>
                      <a:pt x="32" y="40"/>
                    </a:cubicBezTo>
                    <a:cubicBezTo>
                      <a:pt x="32" y="41"/>
                      <a:pt x="31" y="42"/>
                      <a:pt x="31" y="42"/>
                    </a:cubicBezTo>
                    <a:cubicBezTo>
                      <a:pt x="32" y="44"/>
                      <a:pt x="31" y="45"/>
                      <a:pt x="30" y="46"/>
                    </a:cubicBezTo>
                    <a:cubicBezTo>
                      <a:pt x="32" y="46"/>
                      <a:pt x="32" y="48"/>
                      <a:pt x="32" y="49"/>
                    </a:cubicBezTo>
                    <a:cubicBezTo>
                      <a:pt x="32" y="48"/>
                      <a:pt x="32" y="48"/>
                      <a:pt x="32" y="48"/>
                    </a:cubicBezTo>
                    <a:cubicBezTo>
                      <a:pt x="34" y="49"/>
                      <a:pt x="34" y="53"/>
                      <a:pt x="32" y="53"/>
                    </a:cubicBezTo>
                    <a:cubicBezTo>
                      <a:pt x="32" y="53"/>
                      <a:pt x="32" y="52"/>
                      <a:pt x="31" y="51"/>
                    </a:cubicBezTo>
                    <a:cubicBezTo>
                      <a:pt x="32" y="53"/>
                      <a:pt x="31" y="54"/>
                      <a:pt x="31" y="56"/>
                    </a:cubicBezTo>
                    <a:cubicBezTo>
                      <a:pt x="30" y="58"/>
                      <a:pt x="28" y="57"/>
                      <a:pt x="29" y="56"/>
                    </a:cubicBezTo>
                    <a:cubicBezTo>
                      <a:pt x="28" y="57"/>
                      <a:pt x="28" y="57"/>
                      <a:pt x="28" y="57"/>
                    </a:cubicBezTo>
                    <a:cubicBezTo>
                      <a:pt x="28" y="55"/>
                      <a:pt x="30" y="54"/>
                      <a:pt x="30" y="53"/>
                    </a:cubicBezTo>
                    <a:cubicBezTo>
                      <a:pt x="29" y="53"/>
                      <a:pt x="29" y="54"/>
                      <a:pt x="28" y="55"/>
                    </a:cubicBezTo>
                    <a:cubicBezTo>
                      <a:pt x="28" y="54"/>
                      <a:pt x="28" y="54"/>
                      <a:pt x="28" y="53"/>
                    </a:cubicBezTo>
                    <a:cubicBezTo>
                      <a:pt x="28" y="54"/>
                      <a:pt x="27" y="54"/>
                      <a:pt x="27" y="55"/>
                    </a:cubicBezTo>
                    <a:cubicBezTo>
                      <a:pt x="26" y="53"/>
                      <a:pt x="26" y="51"/>
                      <a:pt x="27" y="49"/>
                    </a:cubicBezTo>
                    <a:cubicBezTo>
                      <a:pt x="25" y="50"/>
                      <a:pt x="27" y="52"/>
                      <a:pt x="26" y="53"/>
                    </a:cubicBezTo>
                    <a:cubicBezTo>
                      <a:pt x="25" y="55"/>
                      <a:pt x="27" y="55"/>
                      <a:pt x="26" y="56"/>
                    </a:cubicBezTo>
                    <a:cubicBezTo>
                      <a:pt x="26" y="57"/>
                      <a:pt x="25" y="56"/>
                      <a:pt x="24" y="56"/>
                    </a:cubicBezTo>
                    <a:cubicBezTo>
                      <a:pt x="24" y="56"/>
                      <a:pt x="24" y="57"/>
                      <a:pt x="24" y="58"/>
                    </a:cubicBezTo>
                    <a:cubicBezTo>
                      <a:pt x="22" y="58"/>
                      <a:pt x="23" y="52"/>
                      <a:pt x="23" y="51"/>
                    </a:cubicBezTo>
                    <a:cubicBezTo>
                      <a:pt x="23" y="52"/>
                      <a:pt x="23" y="54"/>
                      <a:pt x="23" y="55"/>
                    </a:cubicBezTo>
                    <a:cubicBezTo>
                      <a:pt x="23" y="54"/>
                      <a:pt x="22" y="53"/>
                      <a:pt x="22" y="51"/>
                    </a:cubicBezTo>
                    <a:cubicBezTo>
                      <a:pt x="22" y="53"/>
                      <a:pt x="24" y="56"/>
                      <a:pt x="22" y="58"/>
                    </a:cubicBezTo>
                    <a:cubicBezTo>
                      <a:pt x="21" y="57"/>
                      <a:pt x="22" y="56"/>
                      <a:pt x="21" y="55"/>
                    </a:cubicBezTo>
                    <a:cubicBezTo>
                      <a:pt x="21" y="56"/>
                      <a:pt x="21" y="58"/>
                      <a:pt x="20" y="59"/>
                    </a:cubicBezTo>
                    <a:cubicBezTo>
                      <a:pt x="20" y="57"/>
                      <a:pt x="18" y="56"/>
                      <a:pt x="18" y="54"/>
                    </a:cubicBezTo>
                    <a:cubicBezTo>
                      <a:pt x="18" y="51"/>
                      <a:pt x="16" y="50"/>
                      <a:pt x="16" y="47"/>
                    </a:cubicBezTo>
                    <a:cubicBezTo>
                      <a:pt x="16" y="46"/>
                      <a:pt x="15" y="45"/>
                      <a:pt x="15" y="44"/>
                    </a:cubicBezTo>
                    <a:cubicBezTo>
                      <a:pt x="15" y="43"/>
                      <a:pt x="15" y="42"/>
                      <a:pt x="15" y="41"/>
                    </a:cubicBezTo>
                    <a:cubicBezTo>
                      <a:pt x="15" y="40"/>
                      <a:pt x="14" y="40"/>
                      <a:pt x="13" y="40"/>
                    </a:cubicBezTo>
                    <a:cubicBezTo>
                      <a:pt x="12" y="40"/>
                      <a:pt x="13" y="38"/>
                      <a:pt x="13" y="38"/>
                    </a:cubicBezTo>
                    <a:cubicBezTo>
                      <a:pt x="13" y="36"/>
                      <a:pt x="10" y="36"/>
                      <a:pt x="10" y="34"/>
                    </a:cubicBezTo>
                    <a:cubicBezTo>
                      <a:pt x="10" y="33"/>
                      <a:pt x="11" y="32"/>
                      <a:pt x="12" y="31"/>
                    </a:cubicBezTo>
                    <a:cubicBezTo>
                      <a:pt x="12" y="30"/>
                      <a:pt x="11" y="29"/>
                      <a:pt x="11" y="28"/>
                    </a:cubicBezTo>
                    <a:cubicBezTo>
                      <a:pt x="10" y="26"/>
                      <a:pt x="7" y="26"/>
                      <a:pt x="6" y="25"/>
                    </a:cubicBezTo>
                    <a:cubicBezTo>
                      <a:pt x="5" y="25"/>
                      <a:pt x="3" y="24"/>
                      <a:pt x="3" y="23"/>
                    </a:cubicBezTo>
                    <a:cubicBezTo>
                      <a:pt x="3" y="21"/>
                      <a:pt x="4" y="21"/>
                      <a:pt x="4" y="19"/>
                    </a:cubicBezTo>
                    <a:cubicBezTo>
                      <a:pt x="6" y="22"/>
                      <a:pt x="7" y="17"/>
                      <a:pt x="7" y="17"/>
                    </a:cubicBezTo>
                    <a:cubicBezTo>
                      <a:pt x="8" y="17"/>
                      <a:pt x="11" y="16"/>
                      <a:pt x="12" y="17"/>
                    </a:cubicBezTo>
                    <a:cubicBezTo>
                      <a:pt x="13" y="15"/>
                      <a:pt x="10" y="16"/>
                      <a:pt x="10" y="14"/>
                    </a:cubicBezTo>
                    <a:cubicBezTo>
                      <a:pt x="10" y="12"/>
                      <a:pt x="8" y="13"/>
                      <a:pt x="7" y="13"/>
                    </a:cubicBezTo>
                    <a:cubicBezTo>
                      <a:pt x="6" y="12"/>
                      <a:pt x="5" y="10"/>
                      <a:pt x="4" y="10"/>
                    </a:cubicBezTo>
                    <a:cubicBezTo>
                      <a:pt x="0" y="8"/>
                      <a:pt x="2" y="4"/>
                      <a:pt x="5" y="2"/>
                    </a:cubicBezTo>
                    <a:cubicBezTo>
                      <a:pt x="5" y="1"/>
                      <a:pt x="4" y="1"/>
                      <a:pt x="3" y="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82" name="Freeform 3816"/>
              <p:cNvSpPr>
                <a:spLocks/>
              </p:cNvSpPr>
              <p:nvPr/>
            </p:nvSpPr>
            <p:spPr bwMode="auto">
              <a:xfrm>
                <a:off x="1736" y="2352"/>
                <a:ext cx="53" cy="38"/>
              </a:xfrm>
              <a:custGeom>
                <a:avLst/>
                <a:gdLst>
                  <a:gd name="T0" fmla="*/ 3 w 40"/>
                  <a:gd name="T1" fmla="*/ 30 h 29"/>
                  <a:gd name="T2" fmla="*/ 3 w 40"/>
                  <a:gd name="T3" fmla="*/ 26 h 29"/>
                  <a:gd name="T4" fmla="*/ 0 w 40"/>
                  <a:gd name="T5" fmla="*/ 22 h 29"/>
                  <a:gd name="T6" fmla="*/ 4 w 40"/>
                  <a:gd name="T7" fmla="*/ 17 h 29"/>
                  <a:gd name="T8" fmla="*/ 5 w 40"/>
                  <a:gd name="T9" fmla="*/ 12 h 29"/>
                  <a:gd name="T10" fmla="*/ 5 w 40"/>
                  <a:gd name="T11" fmla="*/ 8 h 29"/>
                  <a:gd name="T12" fmla="*/ 5 w 40"/>
                  <a:gd name="T13" fmla="*/ 3 h 29"/>
                  <a:gd name="T14" fmla="*/ 13 w 40"/>
                  <a:gd name="T15" fmla="*/ 3 h 29"/>
                  <a:gd name="T16" fmla="*/ 19 w 40"/>
                  <a:gd name="T17" fmla="*/ 1 h 29"/>
                  <a:gd name="T18" fmla="*/ 24 w 40"/>
                  <a:gd name="T19" fmla="*/ 4 h 29"/>
                  <a:gd name="T20" fmla="*/ 29 w 40"/>
                  <a:gd name="T21" fmla="*/ 5 h 29"/>
                  <a:gd name="T22" fmla="*/ 30 w 40"/>
                  <a:gd name="T23" fmla="*/ 8 h 29"/>
                  <a:gd name="T24" fmla="*/ 37 w 40"/>
                  <a:gd name="T25" fmla="*/ 10 h 29"/>
                  <a:gd name="T26" fmla="*/ 41 w 40"/>
                  <a:gd name="T27" fmla="*/ 10 h 29"/>
                  <a:gd name="T28" fmla="*/ 37 w 40"/>
                  <a:gd name="T29" fmla="*/ 12 h 29"/>
                  <a:gd name="T30" fmla="*/ 34 w 40"/>
                  <a:gd name="T31" fmla="*/ 14 h 29"/>
                  <a:gd name="T32" fmla="*/ 42 w 40"/>
                  <a:gd name="T33" fmla="*/ 16 h 29"/>
                  <a:gd name="T34" fmla="*/ 49 w 40"/>
                  <a:gd name="T35" fmla="*/ 20 h 29"/>
                  <a:gd name="T36" fmla="*/ 46 w 40"/>
                  <a:gd name="T37" fmla="*/ 26 h 29"/>
                  <a:gd name="T38" fmla="*/ 44 w 40"/>
                  <a:gd name="T39" fmla="*/ 25 h 29"/>
                  <a:gd name="T40" fmla="*/ 40 w 40"/>
                  <a:gd name="T41" fmla="*/ 25 h 29"/>
                  <a:gd name="T42" fmla="*/ 37 w 40"/>
                  <a:gd name="T43" fmla="*/ 25 h 29"/>
                  <a:gd name="T44" fmla="*/ 33 w 40"/>
                  <a:gd name="T45" fmla="*/ 25 h 29"/>
                  <a:gd name="T46" fmla="*/ 24 w 40"/>
                  <a:gd name="T47" fmla="*/ 28 h 29"/>
                  <a:gd name="T48" fmla="*/ 20 w 40"/>
                  <a:gd name="T49" fmla="*/ 28 h 29"/>
                  <a:gd name="T50" fmla="*/ 19 w 40"/>
                  <a:gd name="T51" fmla="*/ 25 h 29"/>
                  <a:gd name="T52" fmla="*/ 15 w 40"/>
                  <a:gd name="T53" fmla="*/ 26 h 29"/>
                  <a:gd name="T54" fmla="*/ 12 w 40"/>
                  <a:gd name="T55" fmla="*/ 28 h 29"/>
                  <a:gd name="T56" fmla="*/ 7 w 40"/>
                  <a:gd name="T57" fmla="*/ 38 h 29"/>
                  <a:gd name="T58" fmla="*/ 4 w 40"/>
                  <a:gd name="T59" fmla="*/ 34 h 29"/>
                  <a:gd name="T60" fmla="*/ 3 w 40"/>
                  <a:gd name="T61" fmla="*/ 3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40" h="29">
                    <a:moveTo>
                      <a:pt x="2" y="23"/>
                    </a:moveTo>
                    <a:cubicBezTo>
                      <a:pt x="2" y="22"/>
                      <a:pt x="3" y="21"/>
                      <a:pt x="2" y="20"/>
                    </a:cubicBezTo>
                    <a:cubicBezTo>
                      <a:pt x="2" y="19"/>
                      <a:pt x="1" y="17"/>
                      <a:pt x="0" y="17"/>
                    </a:cubicBezTo>
                    <a:cubicBezTo>
                      <a:pt x="1" y="17"/>
                      <a:pt x="5" y="15"/>
                      <a:pt x="3" y="13"/>
                    </a:cubicBezTo>
                    <a:cubicBezTo>
                      <a:pt x="2" y="12"/>
                      <a:pt x="6" y="11"/>
                      <a:pt x="4" y="9"/>
                    </a:cubicBezTo>
                    <a:cubicBezTo>
                      <a:pt x="4" y="8"/>
                      <a:pt x="4" y="7"/>
                      <a:pt x="4" y="6"/>
                    </a:cubicBezTo>
                    <a:cubicBezTo>
                      <a:pt x="5" y="5"/>
                      <a:pt x="4" y="3"/>
                      <a:pt x="4" y="2"/>
                    </a:cubicBezTo>
                    <a:cubicBezTo>
                      <a:pt x="6" y="0"/>
                      <a:pt x="8" y="2"/>
                      <a:pt x="10" y="2"/>
                    </a:cubicBezTo>
                    <a:cubicBezTo>
                      <a:pt x="11" y="1"/>
                      <a:pt x="13" y="1"/>
                      <a:pt x="14" y="1"/>
                    </a:cubicBezTo>
                    <a:cubicBezTo>
                      <a:pt x="16" y="2"/>
                      <a:pt x="17" y="2"/>
                      <a:pt x="18" y="3"/>
                    </a:cubicBezTo>
                    <a:cubicBezTo>
                      <a:pt x="19" y="3"/>
                      <a:pt x="20" y="4"/>
                      <a:pt x="22" y="4"/>
                    </a:cubicBezTo>
                    <a:cubicBezTo>
                      <a:pt x="23" y="4"/>
                      <a:pt x="23" y="4"/>
                      <a:pt x="23" y="6"/>
                    </a:cubicBezTo>
                    <a:cubicBezTo>
                      <a:pt x="24" y="8"/>
                      <a:pt x="25" y="9"/>
                      <a:pt x="28" y="8"/>
                    </a:cubicBezTo>
                    <a:cubicBezTo>
                      <a:pt x="29" y="8"/>
                      <a:pt x="30" y="8"/>
                      <a:pt x="31" y="8"/>
                    </a:cubicBezTo>
                    <a:cubicBezTo>
                      <a:pt x="30" y="10"/>
                      <a:pt x="29" y="10"/>
                      <a:pt x="28" y="9"/>
                    </a:cubicBezTo>
                    <a:cubicBezTo>
                      <a:pt x="27" y="9"/>
                      <a:pt x="24" y="10"/>
                      <a:pt x="26" y="11"/>
                    </a:cubicBezTo>
                    <a:cubicBezTo>
                      <a:pt x="27" y="11"/>
                      <a:pt x="31" y="12"/>
                      <a:pt x="32" y="12"/>
                    </a:cubicBezTo>
                    <a:cubicBezTo>
                      <a:pt x="34" y="11"/>
                      <a:pt x="36" y="14"/>
                      <a:pt x="37" y="15"/>
                    </a:cubicBezTo>
                    <a:cubicBezTo>
                      <a:pt x="40" y="18"/>
                      <a:pt x="35" y="19"/>
                      <a:pt x="35" y="20"/>
                    </a:cubicBezTo>
                    <a:cubicBezTo>
                      <a:pt x="34" y="22"/>
                      <a:pt x="34" y="20"/>
                      <a:pt x="33" y="19"/>
                    </a:cubicBezTo>
                    <a:cubicBezTo>
                      <a:pt x="32" y="19"/>
                      <a:pt x="31" y="19"/>
                      <a:pt x="30" y="19"/>
                    </a:cubicBezTo>
                    <a:cubicBezTo>
                      <a:pt x="29" y="19"/>
                      <a:pt x="29" y="19"/>
                      <a:pt x="28" y="19"/>
                    </a:cubicBezTo>
                    <a:cubicBezTo>
                      <a:pt x="27" y="19"/>
                      <a:pt x="26" y="19"/>
                      <a:pt x="25" y="19"/>
                    </a:cubicBezTo>
                    <a:cubicBezTo>
                      <a:pt x="22" y="17"/>
                      <a:pt x="21" y="21"/>
                      <a:pt x="18" y="21"/>
                    </a:cubicBezTo>
                    <a:cubicBezTo>
                      <a:pt x="17" y="21"/>
                      <a:pt x="15" y="22"/>
                      <a:pt x="15" y="21"/>
                    </a:cubicBezTo>
                    <a:cubicBezTo>
                      <a:pt x="14" y="21"/>
                      <a:pt x="15" y="19"/>
                      <a:pt x="14" y="19"/>
                    </a:cubicBezTo>
                    <a:cubicBezTo>
                      <a:pt x="13" y="20"/>
                      <a:pt x="12" y="20"/>
                      <a:pt x="11" y="20"/>
                    </a:cubicBezTo>
                    <a:cubicBezTo>
                      <a:pt x="10" y="21"/>
                      <a:pt x="10" y="20"/>
                      <a:pt x="9" y="21"/>
                    </a:cubicBezTo>
                    <a:cubicBezTo>
                      <a:pt x="8" y="24"/>
                      <a:pt x="7" y="26"/>
                      <a:pt x="5" y="29"/>
                    </a:cubicBezTo>
                    <a:cubicBezTo>
                      <a:pt x="4" y="28"/>
                      <a:pt x="3" y="27"/>
                      <a:pt x="3" y="26"/>
                    </a:cubicBezTo>
                    <a:cubicBezTo>
                      <a:pt x="3" y="25"/>
                      <a:pt x="3" y="24"/>
                      <a:pt x="2" y="2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83" name="Freeform 3817"/>
              <p:cNvSpPr>
                <a:spLocks/>
              </p:cNvSpPr>
              <p:nvPr/>
            </p:nvSpPr>
            <p:spPr bwMode="auto">
              <a:xfrm>
                <a:off x="1779" y="2381"/>
                <a:ext cx="3" cy="1"/>
              </a:xfrm>
              <a:custGeom>
                <a:avLst/>
                <a:gdLst>
                  <a:gd name="T0" fmla="*/ 3 w 2"/>
                  <a:gd name="T1" fmla="*/ 1 h 1"/>
                  <a:gd name="T2" fmla="*/ 0 w 2"/>
                  <a:gd name="T3" fmla="*/ 0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1"/>
                      <a:pt x="1" y="0"/>
                      <a:pt x="0" y="0"/>
                    </a:cubicBezTo>
                    <a:cubicBezTo>
                      <a:pt x="1" y="0"/>
                      <a:pt x="2" y="0"/>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84" name="Freeform 3818"/>
              <p:cNvSpPr>
                <a:spLocks/>
              </p:cNvSpPr>
              <p:nvPr/>
            </p:nvSpPr>
            <p:spPr bwMode="auto">
              <a:xfrm>
                <a:off x="2497" y="2485"/>
                <a:ext cx="3" cy="2"/>
              </a:xfrm>
              <a:custGeom>
                <a:avLst/>
                <a:gdLst>
                  <a:gd name="T0" fmla="*/ 3 w 2"/>
                  <a:gd name="T1" fmla="*/ 2 h 1"/>
                  <a:gd name="T2" fmla="*/ 2 w 2"/>
                  <a:gd name="T3" fmla="*/ 0 h 1"/>
                  <a:gd name="T4" fmla="*/ 0 w 2"/>
                  <a:gd name="T5" fmla="*/ 2 h 1"/>
                  <a:gd name="T6" fmla="*/ 3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1"/>
                    </a:moveTo>
                    <a:cubicBezTo>
                      <a:pt x="1" y="0"/>
                      <a:pt x="1" y="0"/>
                      <a:pt x="1" y="0"/>
                    </a:cubicBezTo>
                    <a:cubicBezTo>
                      <a:pt x="1" y="0"/>
                      <a:pt x="1" y="1"/>
                      <a:pt x="0" y="1"/>
                    </a:cubicBezTo>
                    <a:cubicBezTo>
                      <a:pt x="1"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85" name="Freeform 3819"/>
              <p:cNvSpPr>
                <a:spLocks/>
              </p:cNvSpPr>
              <p:nvPr/>
            </p:nvSpPr>
            <p:spPr bwMode="auto">
              <a:xfrm>
                <a:off x="2500" y="2480"/>
                <a:ext cx="1" cy="1"/>
              </a:xfrm>
              <a:custGeom>
                <a:avLst/>
                <a:gdLst>
                  <a:gd name="T0" fmla="*/ 0 w 1"/>
                  <a:gd name="T1" fmla="*/ 1 h 1"/>
                  <a:gd name="T2" fmla="*/ 0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0"/>
                      <a:pt x="1" y="0"/>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86" name="Freeform 3820"/>
              <p:cNvSpPr>
                <a:spLocks/>
              </p:cNvSpPr>
              <p:nvPr/>
            </p:nvSpPr>
            <p:spPr bwMode="auto">
              <a:xfrm>
                <a:off x="2498" y="2491"/>
                <a:ext cx="4" cy="4"/>
              </a:xfrm>
              <a:custGeom>
                <a:avLst/>
                <a:gdLst>
                  <a:gd name="T0" fmla="*/ 3 w 3"/>
                  <a:gd name="T1" fmla="*/ 4 h 3"/>
                  <a:gd name="T2" fmla="*/ 4 w 3"/>
                  <a:gd name="T3" fmla="*/ 3 h 3"/>
                  <a:gd name="T4" fmla="*/ 3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2" y="3"/>
                    </a:moveTo>
                    <a:cubicBezTo>
                      <a:pt x="2" y="2"/>
                      <a:pt x="3" y="2"/>
                      <a:pt x="3" y="2"/>
                    </a:cubicBezTo>
                    <a:cubicBezTo>
                      <a:pt x="2" y="0"/>
                      <a:pt x="0" y="1"/>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87" name="Freeform 3821"/>
              <p:cNvSpPr>
                <a:spLocks/>
              </p:cNvSpPr>
              <p:nvPr/>
            </p:nvSpPr>
            <p:spPr bwMode="auto">
              <a:xfrm>
                <a:off x="2501" y="2480"/>
                <a:ext cx="3" cy="3"/>
              </a:xfrm>
              <a:custGeom>
                <a:avLst/>
                <a:gdLst>
                  <a:gd name="T0" fmla="*/ 3 w 2"/>
                  <a:gd name="T1" fmla="*/ 0 h 2"/>
                  <a:gd name="T2" fmla="*/ 0 w 2"/>
                  <a:gd name="T3" fmla="*/ 0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0"/>
                      <a:pt x="1" y="0"/>
                      <a:pt x="0" y="0"/>
                    </a:cubicBezTo>
                    <a:cubicBezTo>
                      <a:pt x="0" y="2"/>
                      <a:pt x="2" y="2"/>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88" name="Freeform 3822"/>
              <p:cNvSpPr>
                <a:spLocks/>
              </p:cNvSpPr>
              <p:nvPr/>
            </p:nvSpPr>
            <p:spPr bwMode="auto">
              <a:xfrm>
                <a:off x="2502" y="2487"/>
                <a:ext cx="3" cy="1"/>
              </a:xfrm>
              <a:custGeom>
                <a:avLst/>
                <a:gdLst>
                  <a:gd name="T0" fmla="*/ 2 w 2"/>
                  <a:gd name="T1" fmla="*/ 0 h 1"/>
                  <a:gd name="T2" fmla="*/ 0 w 2"/>
                  <a:gd name="T3" fmla="*/ 1 h 1"/>
                  <a:gd name="T4" fmla="*/ 3 w 2"/>
                  <a:gd name="T5" fmla="*/ 0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0" y="1"/>
                      <a:pt x="0" y="1"/>
                      <a:pt x="0" y="1"/>
                    </a:cubicBezTo>
                    <a:cubicBezTo>
                      <a:pt x="1" y="1"/>
                      <a:pt x="2" y="1"/>
                      <a:pt x="2"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89" name="Freeform 3823"/>
              <p:cNvSpPr>
                <a:spLocks/>
              </p:cNvSpPr>
              <p:nvPr/>
            </p:nvSpPr>
            <p:spPr bwMode="auto">
              <a:xfrm>
                <a:off x="2506" y="2489"/>
                <a:ext cx="2" cy="3"/>
              </a:xfrm>
              <a:custGeom>
                <a:avLst/>
                <a:gdLst>
                  <a:gd name="T0" fmla="*/ 0 w 1"/>
                  <a:gd name="T1" fmla="*/ 3 h 2"/>
                  <a:gd name="T2" fmla="*/ 2 w 1"/>
                  <a:gd name="T3" fmla="*/ 0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1" y="1"/>
                      <a:pt x="1" y="1"/>
                      <a:pt x="1" y="0"/>
                    </a:cubicBezTo>
                    <a:cubicBezTo>
                      <a:pt x="1" y="0"/>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90" name="Freeform 3824"/>
              <p:cNvSpPr>
                <a:spLocks/>
              </p:cNvSpPr>
              <p:nvPr/>
            </p:nvSpPr>
            <p:spPr bwMode="auto">
              <a:xfrm>
                <a:off x="2512" y="2491"/>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91" name="Freeform 3825"/>
              <p:cNvSpPr>
                <a:spLocks/>
              </p:cNvSpPr>
              <p:nvPr/>
            </p:nvSpPr>
            <p:spPr bwMode="auto">
              <a:xfrm>
                <a:off x="2494" y="2467"/>
                <a:ext cx="44" cy="29"/>
              </a:xfrm>
              <a:custGeom>
                <a:avLst/>
                <a:gdLst>
                  <a:gd name="T0" fmla="*/ 0 w 33"/>
                  <a:gd name="T1" fmla="*/ 7 h 22"/>
                  <a:gd name="T2" fmla="*/ 4 w 33"/>
                  <a:gd name="T3" fmla="*/ 5 h 22"/>
                  <a:gd name="T4" fmla="*/ 8 w 33"/>
                  <a:gd name="T5" fmla="*/ 4 h 22"/>
                  <a:gd name="T6" fmla="*/ 19 w 33"/>
                  <a:gd name="T7" fmla="*/ 3 h 22"/>
                  <a:gd name="T8" fmla="*/ 27 w 33"/>
                  <a:gd name="T9" fmla="*/ 1 h 22"/>
                  <a:gd name="T10" fmla="*/ 41 w 33"/>
                  <a:gd name="T11" fmla="*/ 1 h 22"/>
                  <a:gd name="T12" fmla="*/ 41 w 33"/>
                  <a:gd name="T13" fmla="*/ 7 h 22"/>
                  <a:gd name="T14" fmla="*/ 37 w 33"/>
                  <a:gd name="T15" fmla="*/ 8 h 22"/>
                  <a:gd name="T16" fmla="*/ 41 w 33"/>
                  <a:gd name="T17" fmla="*/ 16 h 22"/>
                  <a:gd name="T18" fmla="*/ 35 w 33"/>
                  <a:gd name="T19" fmla="*/ 17 h 22"/>
                  <a:gd name="T20" fmla="*/ 28 w 33"/>
                  <a:gd name="T21" fmla="*/ 20 h 22"/>
                  <a:gd name="T22" fmla="*/ 21 w 33"/>
                  <a:gd name="T23" fmla="*/ 29 h 22"/>
                  <a:gd name="T24" fmla="*/ 17 w 33"/>
                  <a:gd name="T25" fmla="*/ 22 h 22"/>
                  <a:gd name="T26" fmla="*/ 19 w 33"/>
                  <a:gd name="T27" fmla="*/ 21 h 22"/>
                  <a:gd name="T28" fmla="*/ 23 w 33"/>
                  <a:gd name="T29" fmla="*/ 18 h 22"/>
                  <a:gd name="T30" fmla="*/ 17 w 33"/>
                  <a:gd name="T31" fmla="*/ 18 h 22"/>
                  <a:gd name="T32" fmla="*/ 19 w 33"/>
                  <a:gd name="T33" fmla="*/ 13 h 22"/>
                  <a:gd name="T34" fmla="*/ 24 w 33"/>
                  <a:gd name="T35" fmla="*/ 16 h 22"/>
                  <a:gd name="T36" fmla="*/ 24 w 33"/>
                  <a:gd name="T37" fmla="*/ 12 h 22"/>
                  <a:gd name="T38" fmla="*/ 21 w 33"/>
                  <a:gd name="T39" fmla="*/ 13 h 22"/>
                  <a:gd name="T40" fmla="*/ 17 w 33"/>
                  <a:gd name="T41" fmla="*/ 13 h 22"/>
                  <a:gd name="T42" fmla="*/ 15 w 33"/>
                  <a:gd name="T43" fmla="*/ 15 h 22"/>
                  <a:gd name="T44" fmla="*/ 9 w 33"/>
                  <a:gd name="T45" fmla="*/ 16 h 22"/>
                  <a:gd name="T46" fmla="*/ 13 w 33"/>
                  <a:gd name="T47" fmla="*/ 12 h 22"/>
                  <a:gd name="T48" fmla="*/ 7 w 33"/>
                  <a:gd name="T49" fmla="*/ 13 h 22"/>
                  <a:gd name="T50" fmla="*/ 8 w 33"/>
                  <a:gd name="T51" fmla="*/ 7 h 22"/>
                  <a:gd name="T52" fmla="*/ 5 w 33"/>
                  <a:gd name="T53" fmla="*/ 7 h 22"/>
                  <a:gd name="T54" fmla="*/ 4 w 33"/>
                  <a:gd name="T55" fmla="*/ 9 h 22"/>
                  <a:gd name="T56" fmla="*/ 0 w 33"/>
                  <a:gd name="T57" fmla="*/ 7 h 2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3" h="22">
                    <a:moveTo>
                      <a:pt x="0" y="5"/>
                    </a:moveTo>
                    <a:cubicBezTo>
                      <a:pt x="1" y="4"/>
                      <a:pt x="2" y="5"/>
                      <a:pt x="3" y="4"/>
                    </a:cubicBezTo>
                    <a:cubicBezTo>
                      <a:pt x="4" y="4"/>
                      <a:pt x="5" y="3"/>
                      <a:pt x="6" y="3"/>
                    </a:cubicBezTo>
                    <a:cubicBezTo>
                      <a:pt x="9" y="3"/>
                      <a:pt x="11" y="4"/>
                      <a:pt x="14" y="2"/>
                    </a:cubicBezTo>
                    <a:cubicBezTo>
                      <a:pt x="16" y="0"/>
                      <a:pt x="18" y="1"/>
                      <a:pt x="20" y="1"/>
                    </a:cubicBezTo>
                    <a:cubicBezTo>
                      <a:pt x="24" y="1"/>
                      <a:pt x="28" y="1"/>
                      <a:pt x="31" y="1"/>
                    </a:cubicBezTo>
                    <a:cubicBezTo>
                      <a:pt x="31" y="2"/>
                      <a:pt x="33" y="4"/>
                      <a:pt x="31" y="5"/>
                    </a:cubicBezTo>
                    <a:cubicBezTo>
                      <a:pt x="31" y="6"/>
                      <a:pt x="29" y="5"/>
                      <a:pt x="28" y="6"/>
                    </a:cubicBezTo>
                    <a:cubicBezTo>
                      <a:pt x="28" y="8"/>
                      <a:pt x="33" y="9"/>
                      <a:pt x="31" y="12"/>
                    </a:cubicBezTo>
                    <a:cubicBezTo>
                      <a:pt x="29" y="13"/>
                      <a:pt x="27" y="13"/>
                      <a:pt x="26" y="13"/>
                    </a:cubicBezTo>
                    <a:cubicBezTo>
                      <a:pt x="24" y="13"/>
                      <a:pt x="22" y="14"/>
                      <a:pt x="21" y="15"/>
                    </a:cubicBezTo>
                    <a:cubicBezTo>
                      <a:pt x="18" y="16"/>
                      <a:pt x="19" y="21"/>
                      <a:pt x="16" y="22"/>
                    </a:cubicBezTo>
                    <a:cubicBezTo>
                      <a:pt x="16" y="19"/>
                      <a:pt x="15" y="19"/>
                      <a:pt x="13" y="17"/>
                    </a:cubicBezTo>
                    <a:cubicBezTo>
                      <a:pt x="13" y="17"/>
                      <a:pt x="14" y="17"/>
                      <a:pt x="14" y="16"/>
                    </a:cubicBezTo>
                    <a:cubicBezTo>
                      <a:pt x="12" y="18"/>
                      <a:pt x="14" y="12"/>
                      <a:pt x="17" y="14"/>
                    </a:cubicBezTo>
                    <a:cubicBezTo>
                      <a:pt x="16" y="12"/>
                      <a:pt x="14" y="13"/>
                      <a:pt x="13" y="14"/>
                    </a:cubicBezTo>
                    <a:cubicBezTo>
                      <a:pt x="12" y="12"/>
                      <a:pt x="12" y="11"/>
                      <a:pt x="14" y="10"/>
                    </a:cubicBezTo>
                    <a:cubicBezTo>
                      <a:pt x="16" y="10"/>
                      <a:pt x="17" y="12"/>
                      <a:pt x="18" y="12"/>
                    </a:cubicBezTo>
                    <a:cubicBezTo>
                      <a:pt x="17" y="11"/>
                      <a:pt x="17" y="10"/>
                      <a:pt x="18" y="9"/>
                    </a:cubicBezTo>
                    <a:cubicBezTo>
                      <a:pt x="17" y="9"/>
                      <a:pt x="16" y="9"/>
                      <a:pt x="16" y="10"/>
                    </a:cubicBezTo>
                    <a:cubicBezTo>
                      <a:pt x="15" y="10"/>
                      <a:pt x="14" y="10"/>
                      <a:pt x="13" y="10"/>
                    </a:cubicBezTo>
                    <a:cubicBezTo>
                      <a:pt x="12" y="10"/>
                      <a:pt x="11" y="11"/>
                      <a:pt x="11" y="11"/>
                    </a:cubicBezTo>
                    <a:cubicBezTo>
                      <a:pt x="10" y="12"/>
                      <a:pt x="8" y="12"/>
                      <a:pt x="7" y="12"/>
                    </a:cubicBezTo>
                    <a:cubicBezTo>
                      <a:pt x="7" y="10"/>
                      <a:pt x="9" y="10"/>
                      <a:pt x="10" y="9"/>
                    </a:cubicBezTo>
                    <a:cubicBezTo>
                      <a:pt x="8" y="9"/>
                      <a:pt x="7" y="10"/>
                      <a:pt x="5" y="10"/>
                    </a:cubicBezTo>
                    <a:cubicBezTo>
                      <a:pt x="2" y="9"/>
                      <a:pt x="4" y="6"/>
                      <a:pt x="6" y="5"/>
                    </a:cubicBezTo>
                    <a:cubicBezTo>
                      <a:pt x="5" y="5"/>
                      <a:pt x="4" y="5"/>
                      <a:pt x="4" y="5"/>
                    </a:cubicBezTo>
                    <a:cubicBezTo>
                      <a:pt x="3" y="6"/>
                      <a:pt x="3" y="6"/>
                      <a:pt x="3" y="7"/>
                    </a:cubicBezTo>
                    <a:cubicBezTo>
                      <a:pt x="1" y="7"/>
                      <a:pt x="1" y="5"/>
                      <a:pt x="0" y="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92" name="Freeform 3826"/>
              <p:cNvSpPr>
                <a:spLocks/>
              </p:cNvSpPr>
              <p:nvPr/>
            </p:nvSpPr>
            <p:spPr bwMode="auto">
              <a:xfrm>
                <a:off x="2680" y="2492"/>
                <a:ext cx="62" cy="102"/>
              </a:xfrm>
              <a:custGeom>
                <a:avLst/>
                <a:gdLst>
                  <a:gd name="T0" fmla="*/ 1 w 47"/>
                  <a:gd name="T1" fmla="*/ 78 h 77"/>
                  <a:gd name="T2" fmla="*/ 1 w 47"/>
                  <a:gd name="T3" fmla="*/ 65 h 77"/>
                  <a:gd name="T4" fmla="*/ 4 w 47"/>
                  <a:gd name="T5" fmla="*/ 57 h 77"/>
                  <a:gd name="T6" fmla="*/ 9 w 47"/>
                  <a:gd name="T7" fmla="*/ 48 h 77"/>
                  <a:gd name="T8" fmla="*/ 9 w 47"/>
                  <a:gd name="T9" fmla="*/ 37 h 77"/>
                  <a:gd name="T10" fmla="*/ 7 w 47"/>
                  <a:gd name="T11" fmla="*/ 33 h 77"/>
                  <a:gd name="T12" fmla="*/ 8 w 47"/>
                  <a:gd name="T13" fmla="*/ 29 h 77"/>
                  <a:gd name="T14" fmla="*/ 7 w 47"/>
                  <a:gd name="T15" fmla="*/ 21 h 77"/>
                  <a:gd name="T16" fmla="*/ 5 w 47"/>
                  <a:gd name="T17" fmla="*/ 12 h 77"/>
                  <a:gd name="T18" fmla="*/ 5 w 47"/>
                  <a:gd name="T19" fmla="*/ 7 h 77"/>
                  <a:gd name="T20" fmla="*/ 7 w 47"/>
                  <a:gd name="T21" fmla="*/ 3 h 77"/>
                  <a:gd name="T22" fmla="*/ 29 w 47"/>
                  <a:gd name="T23" fmla="*/ 3 h 77"/>
                  <a:gd name="T24" fmla="*/ 36 w 47"/>
                  <a:gd name="T25" fmla="*/ 3 h 77"/>
                  <a:gd name="T26" fmla="*/ 41 w 47"/>
                  <a:gd name="T27" fmla="*/ 1 h 77"/>
                  <a:gd name="T28" fmla="*/ 46 w 47"/>
                  <a:gd name="T29" fmla="*/ 3 h 77"/>
                  <a:gd name="T30" fmla="*/ 49 w 47"/>
                  <a:gd name="T31" fmla="*/ 12 h 77"/>
                  <a:gd name="T32" fmla="*/ 50 w 47"/>
                  <a:gd name="T33" fmla="*/ 16 h 77"/>
                  <a:gd name="T34" fmla="*/ 51 w 47"/>
                  <a:gd name="T35" fmla="*/ 19 h 77"/>
                  <a:gd name="T36" fmla="*/ 50 w 47"/>
                  <a:gd name="T37" fmla="*/ 25 h 77"/>
                  <a:gd name="T38" fmla="*/ 49 w 47"/>
                  <a:gd name="T39" fmla="*/ 28 h 77"/>
                  <a:gd name="T40" fmla="*/ 51 w 47"/>
                  <a:gd name="T41" fmla="*/ 26 h 77"/>
                  <a:gd name="T42" fmla="*/ 53 w 47"/>
                  <a:gd name="T43" fmla="*/ 30 h 77"/>
                  <a:gd name="T44" fmla="*/ 50 w 47"/>
                  <a:gd name="T45" fmla="*/ 38 h 77"/>
                  <a:gd name="T46" fmla="*/ 54 w 47"/>
                  <a:gd name="T47" fmla="*/ 42 h 77"/>
                  <a:gd name="T48" fmla="*/ 54 w 47"/>
                  <a:gd name="T49" fmla="*/ 48 h 77"/>
                  <a:gd name="T50" fmla="*/ 54 w 47"/>
                  <a:gd name="T51" fmla="*/ 54 h 77"/>
                  <a:gd name="T52" fmla="*/ 54 w 47"/>
                  <a:gd name="T53" fmla="*/ 61 h 77"/>
                  <a:gd name="T54" fmla="*/ 53 w 47"/>
                  <a:gd name="T55" fmla="*/ 65 h 77"/>
                  <a:gd name="T56" fmla="*/ 54 w 47"/>
                  <a:gd name="T57" fmla="*/ 73 h 77"/>
                  <a:gd name="T58" fmla="*/ 58 w 47"/>
                  <a:gd name="T59" fmla="*/ 77 h 77"/>
                  <a:gd name="T60" fmla="*/ 62 w 47"/>
                  <a:gd name="T61" fmla="*/ 79 h 77"/>
                  <a:gd name="T62" fmla="*/ 59 w 47"/>
                  <a:gd name="T63" fmla="*/ 83 h 77"/>
                  <a:gd name="T64" fmla="*/ 55 w 47"/>
                  <a:gd name="T65" fmla="*/ 86 h 77"/>
                  <a:gd name="T66" fmla="*/ 53 w 47"/>
                  <a:gd name="T67" fmla="*/ 82 h 77"/>
                  <a:gd name="T68" fmla="*/ 47 w 47"/>
                  <a:gd name="T69" fmla="*/ 81 h 77"/>
                  <a:gd name="T70" fmla="*/ 53 w 47"/>
                  <a:gd name="T71" fmla="*/ 82 h 77"/>
                  <a:gd name="T72" fmla="*/ 50 w 47"/>
                  <a:gd name="T73" fmla="*/ 86 h 77"/>
                  <a:gd name="T74" fmla="*/ 36 w 47"/>
                  <a:gd name="T75" fmla="*/ 93 h 77"/>
                  <a:gd name="T76" fmla="*/ 28 w 47"/>
                  <a:gd name="T77" fmla="*/ 95 h 77"/>
                  <a:gd name="T78" fmla="*/ 22 w 47"/>
                  <a:gd name="T79" fmla="*/ 98 h 77"/>
                  <a:gd name="T80" fmla="*/ 18 w 47"/>
                  <a:gd name="T81" fmla="*/ 102 h 77"/>
                  <a:gd name="T82" fmla="*/ 15 w 47"/>
                  <a:gd name="T83" fmla="*/ 101 h 77"/>
                  <a:gd name="T84" fmla="*/ 9 w 47"/>
                  <a:gd name="T85" fmla="*/ 98 h 77"/>
                  <a:gd name="T86" fmla="*/ 4 w 47"/>
                  <a:gd name="T87" fmla="*/ 97 h 77"/>
                  <a:gd name="T88" fmla="*/ 7 w 47"/>
                  <a:gd name="T89" fmla="*/ 95 h 77"/>
                  <a:gd name="T90" fmla="*/ 4 w 47"/>
                  <a:gd name="T91" fmla="*/ 87 h 77"/>
                  <a:gd name="T92" fmla="*/ 1 w 47"/>
                  <a:gd name="T93" fmla="*/ 78 h 7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7" h="77">
                    <a:moveTo>
                      <a:pt x="1" y="59"/>
                    </a:moveTo>
                    <a:cubicBezTo>
                      <a:pt x="0" y="55"/>
                      <a:pt x="0" y="53"/>
                      <a:pt x="1" y="49"/>
                    </a:cubicBezTo>
                    <a:cubicBezTo>
                      <a:pt x="2" y="47"/>
                      <a:pt x="2" y="46"/>
                      <a:pt x="3" y="43"/>
                    </a:cubicBezTo>
                    <a:cubicBezTo>
                      <a:pt x="3" y="41"/>
                      <a:pt x="6" y="38"/>
                      <a:pt x="7" y="36"/>
                    </a:cubicBezTo>
                    <a:cubicBezTo>
                      <a:pt x="8" y="34"/>
                      <a:pt x="7" y="30"/>
                      <a:pt x="7" y="28"/>
                    </a:cubicBezTo>
                    <a:cubicBezTo>
                      <a:pt x="6" y="27"/>
                      <a:pt x="6" y="26"/>
                      <a:pt x="5" y="25"/>
                    </a:cubicBezTo>
                    <a:cubicBezTo>
                      <a:pt x="5" y="24"/>
                      <a:pt x="6" y="23"/>
                      <a:pt x="6" y="22"/>
                    </a:cubicBezTo>
                    <a:cubicBezTo>
                      <a:pt x="6" y="20"/>
                      <a:pt x="5" y="18"/>
                      <a:pt x="5" y="16"/>
                    </a:cubicBezTo>
                    <a:cubicBezTo>
                      <a:pt x="6" y="14"/>
                      <a:pt x="5" y="11"/>
                      <a:pt x="4" y="9"/>
                    </a:cubicBezTo>
                    <a:cubicBezTo>
                      <a:pt x="4" y="8"/>
                      <a:pt x="3" y="6"/>
                      <a:pt x="4" y="5"/>
                    </a:cubicBezTo>
                    <a:cubicBezTo>
                      <a:pt x="4" y="4"/>
                      <a:pt x="5" y="3"/>
                      <a:pt x="5" y="2"/>
                    </a:cubicBezTo>
                    <a:cubicBezTo>
                      <a:pt x="10" y="2"/>
                      <a:pt x="16" y="1"/>
                      <a:pt x="22" y="2"/>
                    </a:cubicBezTo>
                    <a:cubicBezTo>
                      <a:pt x="23" y="2"/>
                      <a:pt x="27" y="2"/>
                      <a:pt x="27" y="2"/>
                    </a:cubicBezTo>
                    <a:cubicBezTo>
                      <a:pt x="28" y="4"/>
                      <a:pt x="30" y="1"/>
                      <a:pt x="31" y="1"/>
                    </a:cubicBezTo>
                    <a:cubicBezTo>
                      <a:pt x="32" y="0"/>
                      <a:pt x="36" y="1"/>
                      <a:pt x="35" y="2"/>
                    </a:cubicBezTo>
                    <a:cubicBezTo>
                      <a:pt x="34" y="4"/>
                      <a:pt x="33" y="7"/>
                      <a:pt x="37" y="9"/>
                    </a:cubicBezTo>
                    <a:cubicBezTo>
                      <a:pt x="39" y="11"/>
                      <a:pt x="38" y="10"/>
                      <a:pt x="38" y="12"/>
                    </a:cubicBezTo>
                    <a:cubicBezTo>
                      <a:pt x="39" y="13"/>
                      <a:pt x="39" y="13"/>
                      <a:pt x="39" y="14"/>
                    </a:cubicBezTo>
                    <a:cubicBezTo>
                      <a:pt x="38" y="16"/>
                      <a:pt x="38" y="17"/>
                      <a:pt x="38" y="19"/>
                    </a:cubicBezTo>
                    <a:cubicBezTo>
                      <a:pt x="37" y="19"/>
                      <a:pt x="37" y="20"/>
                      <a:pt x="37" y="21"/>
                    </a:cubicBezTo>
                    <a:cubicBezTo>
                      <a:pt x="38" y="21"/>
                      <a:pt x="38" y="20"/>
                      <a:pt x="39" y="20"/>
                    </a:cubicBezTo>
                    <a:cubicBezTo>
                      <a:pt x="40" y="20"/>
                      <a:pt x="40" y="22"/>
                      <a:pt x="40" y="23"/>
                    </a:cubicBezTo>
                    <a:cubicBezTo>
                      <a:pt x="39" y="25"/>
                      <a:pt x="41" y="29"/>
                      <a:pt x="38" y="29"/>
                    </a:cubicBezTo>
                    <a:cubicBezTo>
                      <a:pt x="39" y="30"/>
                      <a:pt x="40" y="31"/>
                      <a:pt x="41" y="32"/>
                    </a:cubicBezTo>
                    <a:cubicBezTo>
                      <a:pt x="42" y="34"/>
                      <a:pt x="41" y="34"/>
                      <a:pt x="41" y="36"/>
                    </a:cubicBezTo>
                    <a:cubicBezTo>
                      <a:pt x="40" y="37"/>
                      <a:pt x="41" y="40"/>
                      <a:pt x="41" y="41"/>
                    </a:cubicBezTo>
                    <a:cubicBezTo>
                      <a:pt x="39" y="43"/>
                      <a:pt x="39" y="44"/>
                      <a:pt x="41" y="46"/>
                    </a:cubicBezTo>
                    <a:cubicBezTo>
                      <a:pt x="42" y="47"/>
                      <a:pt x="41" y="49"/>
                      <a:pt x="40" y="49"/>
                    </a:cubicBezTo>
                    <a:cubicBezTo>
                      <a:pt x="40" y="52"/>
                      <a:pt x="39" y="53"/>
                      <a:pt x="41" y="55"/>
                    </a:cubicBezTo>
                    <a:cubicBezTo>
                      <a:pt x="41" y="56"/>
                      <a:pt x="43" y="57"/>
                      <a:pt x="44" y="58"/>
                    </a:cubicBezTo>
                    <a:cubicBezTo>
                      <a:pt x="47" y="60"/>
                      <a:pt x="47" y="60"/>
                      <a:pt x="47" y="60"/>
                    </a:cubicBezTo>
                    <a:cubicBezTo>
                      <a:pt x="47" y="61"/>
                      <a:pt x="45" y="62"/>
                      <a:pt x="45" y="63"/>
                    </a:cubicBezTo>
                    <a:cubicBezTo>
                      <a:pt x="44" y="64"/>
                      <a:pt x="44" y="65"/>
                      <a:pt x="42" y="65"/>
                    </a:cubicBezTo>
                    <a:cubicBezTo>
                      <a:pt x="41" y="65"/>
                      <a:pt x="41" y="63"/>
                      <a:pt x="40" y="62"/>
                    </a:cubicBezTo>
                    <a:cubicBezTo>
                      <a:pt x="39" y="61"/>
                      <a:pt x="38" y="61"/>
                      <a:pt x="36" y="61"/>
                    </a:cubicBezTo>
                    <a:cubicBezTo>
                      <a:pt x="37" y="62"/>
                      <a:pt x="39" y="61"/>
                      <a:pt x="40" y="62"/>
                    </a:cubicBezTo>
                    <a:cubicBezTo>
                      <a:pt x="43" y="64"/>
                      <a:pt x="39" y="65"/>
                      <a:pt x="38" y="65"/>
                    </a:cubicBezTo>
                    <a:cubicBezTo>
                      <a:pt x="34" y="66"/>
                      <a:pt x="31" y="68"/>
                      <a:pt x="27" y="70"/>
                    </a:cubicBezTo>
                    <a:cubicBezTo>
                      <a:pt x="25" y="72"/>
                      <a:pt x="23" y="72"/>
                      <a:pt x="21" y="72"/>
                    </a:cubicBezTo>
                    <a:cubicBezTo>
                      <a:pt x="19" y="73"/>
                      <a:pt x="18" y="73"/>
                      <a:pt x="17" y="74"/>
                    </a:cubicBezTo>
                    <a:cubicBezTo>
                      <a:pt x="16" y="75"/>
                      <a:pt x="15" y="76"/>
                      <a:pt x="14" y="77"/>
                    </a:cubicBezTo>
                    <a:cubicBezTo>
                      <a:pt x="13" y="77"/>
                      <a:pt x="12" y="77"/>
                      <a:pt x="11" y="76"/>
                    </a:cubicBezTo>
                    <a:cubicBezTo>
                      <a:pt x="10" y="75"/>
                      <a:pt x="8" y="75"/>
                      <a:pt x="7" y="74"/>
                    </a:cubicBezTo>
                    <a:cubicBezTo>
                      <a:pt x="5" y="74"/>
                      <a:pt x="4" y="74"/>
                      <a:pt x="3" y="73"/>
                    </a:cubicBezTo>
                    <a:cubicBezTo>
                      <a:pt x="4" y="73"/>
                      <a:pt x="4" y="72"/>
                      <a:pt x="5" y="72"/>
                    </a:cubicBezTo>
                    <a:cubicBezTo>
                      <a:pt x="5" y="71"/>
                      <a:pt x="6" y="65"/>
                      <a:pt x="3" y="66"/>
                    </a:cubicBezTo>
                    <a:cubicBezTo>
                      <a:pt x="4" y="64"/>
                      <a:pt x="2" y="61"/>
                      <a:pt x="1" y="5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93" name="Freeform 3827"/>
              <p:cNvSpPr>
                <a:spLocks/>
              </p:cNvSpPr>
              <p:nvPr/>
            </p:nvSpPr>
            <p:spPr bwMode="auto">
              <a:xfrm>
                <a:off x="2858" y="1894"/>
                <a:ext cx="95" cy="42"/>
              </a:xfrm>
              <a:custGeom>
                <a:avLst/>
                <a:gdLst>
                  <a:gd name="T0" fmla="*/ 0 w 72"/>
                  <a:gd name="T1" fmla="*/ 28 h 32"/>
                  <a:gd name="T2" fmla="*/ 1 w 72"/>
                  <a:gd name="T3" fmla="*/ 24 h 32"/>
                  <a:gd name="T4" fmla="*/ 8 w 72"/>
                  <a:gd name="T5" fmla="*/ 28 h 32"/>
                  <a:gd name="T6" fmla="*/ 12 w 72"/>
                  <a:gd name="T7" fmla="*/ 22 h 32"/>
                  <a:gd name="T8" fmla="*/ 17 w 72"/>
                  <a:gd name="T9" fmla="*/ 24 h 32"/>
                  <a:gd name="T10" fmla="*/ 20 w 72"/>
                  <a:gd name="T11" fmla="*/ 25 h 32"/>
                  <a:gd name="T12" fmla="*/ 24 w 72"/>
                  <a:gd name="T13" fmla="*/ 24 h 32"/>
                  <a:gd name="T14" fmla="*/ 33 w 72"/>
                  <a:gd name="T15" fmla="*/ 22 h 32"/>
                  <a:gd name="T16" fmla="*/ 33 w 72"/>
                  <a:gd name="T17" fmla="*/ 21 h 32"/>
                  <a:gd name="T18" fmla="*/ 38 w 72"/>
                  <a:gd name="T19" fmla="*/ 21 h 32"/>
                  <a:gd name="T20" fmla="*/ 42 w 72"/>
                  <a:gd name="T21" fmla="*/ 24 h 32"/>
                  <a:gd name="T22" fmla="*/ 44 w 72"/>
                  <a:gd name="T23" fmla="*/ 21 h 32"/>
                  <a:gd name="T24" fmla="*/ 42 w 72"/>
                  <a:gd name="T25" fmla="*/ 18 h 32"/>
                  <a:gd name="T26" fmla="*/ 41 w 72"/>
                  <a:gd name="T27" fmla="*/ 16 h 32"/>
                  <a:gd name="T28" fmla="*/ 48 w 72"/>
                  <a:gd name="T29" fmla="*/ 12 h 32"/>
                  <a:gd name="T30" fmla="*/ 50 w 72"/>
                  <a:gd name="T31" fmla="*/ 8 h 32"/>
                  <a:gd name="T32" fmla="*/ 51 w 72"/>
                  <a:gd name="T33" fmla="*/ 4 h 32"/>
                  <a:gd name="T34" fmla="*/ 59 w 72"/>
                  <a:gd name="T35" fmla="*/ 8 h 32"/>
                  <a:gd name="T36" fmla="*/ 63 w 72"/>
                  <a:gd name="T37" fmla="*/ 8 h 32"/>
                  <a:gd name="T38" fmla="*/ 66 w 72"/>
                  <a:gd name="T39" fmla="*/ 5 h 32"/>
                  <a:gd name="T40" fmla="*/ 67 w 72"/>
                  <a:gd name="T41" fmla="*/ 1 h 32"/>
                  <a:gd name="T42" fmla="*/ 77 w 72"/>
                  <a:gd name="T43" fmla="*/ 3 h 32"/>
                  <a:gd name="T44" fmla="*/ 79 w 72"/>
                  <a:gd name="T45" fmla="*/ 4 h 32"/>
                  <a:gd name="T46" fmla="*/ 84 w 72"/>
                  <a:gd name="T47" fmla="*/ 5 h 32"/>
                  <a:gd name="T48" fmla="*/ 91 w 72"/>
                  <a:gd name="T49" fmla="*/ 7 h 32"/>
                  <a:gd name="T50" fmla="*/ 92 w 72"/>
                  <a:gd name="T51" fmla="*/ 9 h 32"/>
                  <a:gd name="T52" fmla="*/ 92 w 72"/>
                  <a:gd name="T53" fmla="*/ 14 h 32"/>
                  <a:gd name="T54" fmla="*/ 95 w 72"/>
                  <a:gd name="T55" fmla="*/ 17 h 32"/>
                  <a:gd name="T56" fmla="*/ 92 w 72"/>
                  <a:gd name="T57" fmla="*/ 21 h 32"/>
                  <a:gd name="T58" fmla="*/ 90 w 72"/>
                  <a:gd name="T59" fmla="*/ 21 h 32"/>
                  <a:gd name="T60" fmla="*/ 87 w 72"/>
                  <a:gd name="T61" fmla="*/ 21 h 32"/>
                  <a:gd name="T62" fmla="*/ 88 w 72"/>
                  <a:gd name="T63" fmla="*/ 25 h 32"/>
                  <a:gd name="T64" fmla="*/ 87 w 72"/>
                  <a:gd name="T65" fmla="*/ 32 h 32"/>
                  <a:gd name="T66" fmla="*/ 82 w 72"/>
                  <a:gd name="T67" fmla="*/ 37 h 32"/>
                  <a:gd name="T68" fmla="*/ 74 w 72"/>
                  <a:gd name="T69" fmla="*/ 38 h 32"/>
                  <a:gd name="T70" fmla="*/ 73 w 72"/>
                  <a:gd name="T71" fmla="*/ 37 h 32"/>
                  <a:gd name="T72" fmla="*/ 69 w 72"/>
                  <a:gd name="T73" fmla="*/ 37 h 32"/>
                  <a:gd name="T74" fmla="*/ 63 w 72"/>
                  <a:gd name="T75" fmla="*/ 41 h 32"/>
                  <a:gd name="T76" fmla="*/ 54 w 72"/>
                  <a:gd name="T77" fmla="*/ 39 h 32"/>
                  <a:gd name="T78" fmla="*/ 38 w 72"/>
                  <a:gd name="T79" fmla="*/ 38 h 32"/>
                  <a:gd name="T80" fmla="*/ 34 w 72"/>
                  <a:gd name="T81" fmla="*/ 30 h 32"/>
                  <a:gd name="T82" fmla="*/ 29 w 72"/>
                  <a:gd name="T83" fmla="*/ 32 h 32"/>
                  <a:gd name="T84" fmla="*/ 22 w 72"/>
                  <a:gd name="T85" fmla="*/ 33 h 32"/>
                  <a:gd name="T86" fmla="*/ 17 w 72"/>
                  <a:gd name="T87" fmla="*/ 35 h 32"/>
                  <a:gd name="T88" fmla="*/ 13 w 72"/>
                  <a:gd name="T89" fmla="*/ 34 h 32"/>
                  <a:gd name="T90" fmla="*/ 12 w 72"/>
                  <a:gd name="T91" fmla="*/ 32 h 32"/>
                  <a:gd name="T92" fmla="*/ 9 w 72"/>
                  <a:gd name="T93" fmla="*/ 34 h 32"/>
                  <a:gd name="T94" fmla="*/ 4 w 72"/>
                  <a:gd name="T95" fmla="*/ 32 h 32"/>
                  <a:gd name="T96" fmla="*/ 1 w 72"/>
                  <a:gd name="T97" fmla="*/ 30 h 32"/>
                  <a:gd name="T98" fmla="*/ 0 w 72"/>
                  <a:gd name="T99" fmla="*/ 28 h 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72" h="32">
                    <a:moveTo>
                      <a:pt x="0" y="21"/>
                    </a:moveTo>
                    <a:cubicBezTo>
                      <a:pt x="1" y="19"/>
                      <a:pt x="1" y="20"/>
                      <a:pt x="1" y="18"/>
                    </a:cubicBezTo>
                    <a:cubicBezTo>
                      <a:pt x="1" y="18"/>
                      <a:pt x="8" y="18"/>
                      <a:pt x="6" y="21"/>
                    </a:cubicBezTo>
                    <a:cubicBezTo>
                      <a:pt x="9" y="21"/>
                      <a:pt x="9" y="19"/>
                      <a:pt x="9" y="17"/>
                    </a:cubicBezTo>
                    <a:cubicBezTo>
                      <a:pt x="10" y="18"/>
                      <a:pt x="12" y="18"/>
                      <a:pt x="13" y="18"/>
                    </a:cubicBezTo>
                    <a:cubicBezTo>
                      <a:pt x="12" y="19"/>
                      <a:pt x="15" y="19"/>
                      <a:pt x="15" y="19"/>
                    </a:cubicBezTo>
                    <a:cubicBezTo>
                      <a:pt x="16" y="20"/>
                      <a:pt x="17" y="19"/>
                      <a:pt x="18" y="18"/>
                    </a:cubicBezTo>
                    <a:cubicBezTo>
                      <a:pt x="20" y="17"/>
                      <a:pt x="23" y="16"/>
                      <a:pt x="25" y="17"/>
                    </a:cubicBezTo>
                    <a:cubicBezTo>
                      <a:pt x="25" y="17"/>
                      <a:pt x="25" y="16"/>
                      <a:pt x="25" y="16"/>
                    </a:cubicBezTo>
                    <a:cubicBezTo>
                      <a:pt x="26" y="16"/>
                      <a:pt x="28" y="17"/>
                      <a:pt x="29" y="16"/>
                    </a:cubicBezTo>
                    <a:cubicBezTo>
                      <a:pt x="31" y="15"/>
                      <a:pt x="31" y="18"/>
                      <a:pt x="32" y="18"/>
                    </a:cubicBezTo>
                    <a:cubicBezTo>
                      <a:pt x="33" y="19"/>
                      <a:pt x="34" y="16"/>
                      <a:pt x="33" y="16"/>
                    </a:cubicBezTo>
                    <a:cubicBezTo>
                      <a:pt x="32" y="16"/>
                      <a:pt x="32" y="14"/>
                      <a:pt x="32" y="14"/>
                    </a:cubicBezTo>
                    <a:cubicBezTo>
                      <a:pt x="32" y="13"/>
                      <a:pt x="31" y="13"/>
                      <a:pt x="31" y="12"/>
                    </a:cubicBezTo>
                    <a:cubicBezTo>
                      <a:pt x="30" y="10"/>
                      <a:pt x="35" y="9"/>
                      <a:pt x="36" y="9"/>
                    </a:cubicBezTo>
                    <a:cubicBezTo>
                      <a:pt x="37" y="8"/>
                      <a:pt x="36" y="5"/>
                      <a:pt x="38" y="6"/>
                    </a:cubicBezTo>
                    <a:cubicBezTo>
                      <a:pt x="40" y="7"/>
                      <a:pt x="39" y="5"/>
                      <a:pt x="39" y="3"/>
                    </a:cubicBezTo>
                    <a:cubicBezTo>
                      <a:pt x="41" y="3"/>
                      <a:pt x="43" y="5"/>
                      <a:pt x="45" y="6"/>
                    </a:cubicBezTo>
                    <a:cubicBezTo>
                      <a:pt x="48" y="5"/>
                      <a:pt x="48" y="6"/>
                      <a:pt x="48" y="6"/>
                    </a:cubicBezTo>
                    <a:cubicBezTo>
                      <a:pt x="48" y="5"/>
                      <a:pt x="49" y="4"/>
                      <a:pt x="50" y="4"/>
                    </a:cubicBezTo>
                    <a:cubicBezTo>
                      <a:pt x="51" y="3"/>
                      <a:pt x="51" y="2"/>
                      <a:pt x="51" y="1"/>
                    </a:cubicBezTo>
                    <a:cubicBezTo>
                      <a:pt x="53" y="0"/>
                      <a:pt x="56" y="1"/>
                      <a:pt x="58" y="2"/>
                    </a:cubicBezTo>
                    <a:cubicBezTo>
                      <a:pt x="58" y="2"/>
                      <a:pt x="59" y="2"/>
                      <a:pt x="60" y="3"/>
                    </a:cubicBezTo>
                    <a:cubicBezTo>
                      <a:pt x="61" y="3"/>
                      <a:pt x="63" y="4"/>
                      <a:pt x="64" y="4"/>
                    </a:cubicBezTo>
                    <a:cubicBezTo>
                      <a:pt x="66" y="3"/>
                      <a:pt x="69" y="3"/>
                      <a:pt x="69" y="5"/>
                    </a:cubicBezTo>
                    <a:cubicBezTo>
                      <a:pt x="69" y="5"/>
                      <a:pt x="69" y="7"/>
                      <a:pt x="70" y="7"/>
                    </a:cubicBezTo>
                    <a:cubicBezTo>
                      <a:pt x="70" y="8"/>
                      <a:pt x="70" y="10"/>
                      <a:pt x="70" y="11"/>
                    </a:cubicBezTo>
                    <a:cubicBezTo>
                      <a:pt x="71" y="12"/>
                      <a:pt x="72" y="12"/>
                      <a:pt x="72" y="13"/>
                    </a:cubicBezTo>
                    <a:cubicBezTo>
                      <a:pt x="72" y="13"/>
                      <a:pt x="71" y="14"/>
                      <a:pt x="70" y="16"/>
                    </a:cubicBezTo>
                    <a:cubicBezTo>
                      <a:pt x="70" y="17"/>
                      <a:pt x="69" y="17"/>
                      <a:pt x="68" y="16"/>
                    </a:cubicBezTo>
                    <a:cubicBezTo>
                      <a:pt x="68" y="16"/>
                      <a:pt x="67" y="16"/>
                      <a:pt x="66" y="16"/>
                    </a:cubicBezTo>
                    <a:cubicBezTo>
                      <a:pt x="65" y="16"/>
                      <a:pt x="69" y="17"/>
                      <a:pt x="67" y="19"/>
                    </a:cubicBezTo>
                    <a:cubicBezTo>
                      <a:pt x="65" y="20"/>
                      <a:pt x="65" y="23"/>
                      <a:pt x="66" y="24"/>
                    </a:cubicBezTo>
                    <a:cubicBezTo>
                      <a:pt x="64" y="24"/>
                      <a:pt x="60" y="26"/>
                      <a:pt x="62" y="28"/>
                    </a:cubicBezTo>
                    <a:cubicBezTo>
                      <a:pt x="59" y="27"/>
                      <a:pt x="58" y="28"/>
                      <a:pt x="56" y="29"/>
                    </a:cubicBezTo>
                    <a:cubicBezTo>
                      <a:pt x="56" y="29"/>
                      <a:pt x="55" y="29"/>
                      <a:pt x="55" y="28"/>
                    </a:cubicBezTo>
                    <a:cubicBezTo>
                      <a:pt x="54" y="28"/>
                      <a:pt x="53" y="28"/>
                      <a:pt x="52" y="28"/>
                    </a:cubicBezTo>
                    <a:cubicBezTo>
                      <a:pt x="51" y="29"/>
                      <a:pt x="49" y="31"/>
                      <a:pt x="48" y="31"/>
                    </a:cubicBezTo>
                    <a:cubicBezTo>
                      <a:pt x="47" y="32"/>
                      <a:pt x="43" y="30"/>
                      <a:pt x="41" y="30"/>
                    </a:cubicBezTo>
                    <a:cubicBezTo>
                      <a:pt x="37" y="29"/>
                      <a:pt x="34" y="30"/>
                      <a:pt x="29" y="29"/>
                    </a:cubicBezTo>
                    <a:cubicBezTo>
                      <a:pt x="28" y="28"/>
                      <a:pt x="23" y="25"/>
                      <a:pt x="26" y="23"/>
                    </a:cubicBezTo>
                    <a:cubicBezTo>
                      <a:pt x="24" y="23"/>
                      <a:pt x="23" y="24"/>
                      <a:pt x="22" y="24"/>
                    </a:cubicBezTo>
                    <a:cubicBezTo>
                      <a:pt x="20" y="24"/>
                      <a:pt x="18" y="24"/>
                      <a:pt x="17" y="25"/>
                    </a:cubicBezTo>
                    <a:cubicBezTo>
                      <a:pt x="15" y="25"/>
                      <a:pt x="14" y="27"/>
                      <a:pt x="13" y="27"/>
                    </a:cubicBezTo>
                    <a:cubicBezTo>
                      <a:pt x="12" y="26"/>
                      <a:pt x="11" y="26"/>
                      <a:pt x="10" y="26"/>
                    </a:cubicBezTo>
                    <a:cubicBezTo>
                      <a:pt x="9" y="26"/>
                      <a:pt x="9" y="24"/>
                      <a:pt x="9" y="24"/>
                    </a:cubicBezTo>
                    <a:cubicBezTo>
                      <a:pt x="8" y="24"/>
                      <a:pt x="7" y="25"/>
                      <a:pt x="7" y="26"/>
                    </a:cubicBezTo>
                    <a:cubicBezTo>
                      <a:pt x="6" y="27"/>
                      <a:pt x="4" y="25"/>
                      <a:pt x="3" y="24"/>
                    </a:cubicBezTo>
                    <a:cubicBezTo>
                      <a:pt x="2" y="24"/>
                      <a:pt x="1" y="24"/>
                      <a:pt x="1" y="23"/>
                    </a:cubicBezTo>
                    <a:cubicBezTo>
                      <a:pt x="1" y="23"/>
                      <a:pt x="1" y="22"/>
                      <a:pt x="0" y="21"/>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94" name="Freeform 3828"/>
              <p:cNvSpPr>
                <a:spLocks/>
              </p:cNvSpPr>
              <p:nvPr/>
            </p:nvSpPr>
            <p:spPr bwMode="auto">
              <a:xfrm>
                <a:off x="2881" y="1754"/>
                <a:ext cx="5" cy="4"/>
              </a:xfrm>
              <a:custGeom>
                <a:avLst/>
                <a:gdLst>
                  <a:gd name="T0" fmla="*/ 3 w 4"/>
                  <a:gd name="T1" fmla="*/ 1 h 3"/>
                  <a:gd name="T2" fmla="*/ 0 w 4"/>
                  <a:gd name="T3" fmla="*/ 3 h 3"/>
                  <a:gd name="T4" fmla="*/ 5 w 4"/>
                  <a:gd name="T5" fmla="*/ 3 h 3"/>
                  <a:gd name="T6" fmla="*/ 3 w 4"/>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2" y="1"/>
                    </a:moveTo>
                    <a:cubicBezTo>
                      <a:pt x="2" y="2"/>
                      <a:pt x="1" y="2"/>
                      <a:pt x="0" y="2"/>
                    </a:cubicBezTo>
                    <a:cubicBezTo>
                      <a:pt x="1" y="3"/>
                      <a:pt x="3" y="3"/>
                      <a:pt x="4" y="2"/>
                    </a:cubicBezTo>
                    <a:cubicBezTo>
                      <a:pt x="4" y="2"/>
                      <a:pt x="3" y="0"/>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95" name="Freeform 3829"/>
              <p:cNvSpPr>
                <a:spLocks/>
              </p:cNvSpPr>
              <p:nvPr/>
            </p:nvSpPr>
            <p:spPr bwMode="auto">
              <a:xfrm>
                <a:off x="2882" y="1758"/>
                <a:ext cx="3" cy="2"/>
              </a:xfrm>
              <a:custGeom>
                <a:avLst/>
                <a:gdLst>
                  <a:gd name="T0" fmla="*/ 2 w 2"/>
                  <a:gd name="T1" fmla="*/ 1 h 2"/>
                  <a:gd name="T2" fmla="*/ 0 w 2"/>
                  <a:gd name="T3" fmla="*/ 2 h 2"/>
                  <a:gd name="T4" fmla="*/ 3 w 2"/>
                  <a:gd name="T5" fmla="*/ 0 h 2"/>
                  <a:gd name="T6" fmla="*/ 2 w 2"/>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1"/>
                    </a:moveTo>
                    <a:cubicBezTo>
                      <a:pt x="0" y="2"/>
                      <a:pt x="0" y="2"/>
                      <a:pt x="0" y="2"/>
                    </a:cubicBezTo>
                    <a:cubicBezTo>
                      <a:pt x="1" y="2"/>
                      <a:pt x="2" y="1"/>
                      <a:pt x="2" y="0"/>
                    </a:cubicBezTo>
                    <a:cubicBezTo>
                      <a:pt x="2" y="0"/>
                      <a:pt x="1"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96" name="Freeform 3830"/>
              <p:cNvSpPr>
                <a:spLocks/>
              </p:cNvSpPr>
              <p:nvPr/>
            </p:nvSpPr>
            <p:spPr bwMode="auto">
              <a:xfrm>
                <a:off x="2938" y="1768"/>
                <a:ext cx="9" cy="16"/>
              </a:xfrm>
              <a:custGeom>
                <a:avLst/>
                <a:gdLst>
                  <a:gd name="T0" fmla="*/ 1 w 7"/>
                  <a:gd name="T1" fmla="*/ 15 h 12"/>
                  <a:gd name="T2" fmla="*/ 1 w 7"/>
                  <a:gd name="T3" fmla="*/ 16 h 12"/>
                  <a:gd name="T4" fmla="*/ 5 w 7"/>
                  <a:gd name="T5" fmla="*/ 11 h 12"/>
                  <a:gd name="T6" fmla="*/ 9 w 7"/>
                  <a:gd name="T7" fmla="*/ 0 h 12"/>
                  <a:gd name="T8" fmla="*/ 5 w 7"/>
                  <a:gd name="T9" fmla="*/ 5 h 12"/>
                  <a:gd name="T10" fmla="*/ 1 w 7"/>
                  <a:gd name="T11" fmla="*/ 15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2">
                    <a:moveTo>
                      <a:pt x="1" y="11"/>
                    </a:moveTo>
                    <a:cubicBezTo>
                      <a:pt x="1" y="11"/>
                      <a:pt x="1" y="12"/>
                      <a:pt x="1" y="12"/>
                    </a:cubicBezTo>
                    <a:cubicBezTo>
                      <a:pt x="3" y="12"/>
                      <a:pt x="3" y="9"/>
                      <a:pt x="4" y="8"/>
                    </a:cubicBezTo>
                    <a:cubicBezTo>
                      <a:pt x="5" y="5"/>
                      <a:pt x="6" y="3"/>
                      <a:pt x="7" y="0"/>
                    </a:cubicBezTo>
                    <a:cubicBezTo>
                      <a:pt x="5" y="0"/>
                      <a:pt x="5" y="3"/>
                      <a:pt x="4" y="4"/>
                    </a:cubicBezTo>
                    <a:cubicBezTo>
                      <a:pt x="3" y="6"/>
                      <a:pt x="0" y="8"/>
                      <a:pt x="1" y="1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97" name="Freeform 3831"/>
              <p:cNvSpPr>
                <a:spLocks/>
              </p:cNvSpPr>
              <p:nvPr/>
            </p:nvSpPr>
            <p:spPr bwMode="auto">
              <a:xfrm>
                <a:off x="2956" y="1744"/>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0"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98" name="Freeform 3832"/>
              <p:cNvSpPr>
                <a:spLocks/>
              </p:cNvSpPr>
              <p:nvPr/>
            </p:nvSpPr>
            <p:spPr bwMode="auto">
              <a:xfrm>
                <a:off x="2957" y="1759"/>
                <a:ext cx="16" cy="16"/>
              </a:xfrm>
              <a:custGeom>
                <a:avLst/>
                <a:gdLst>
                  <a:gd name="T0" fmla="*/ 4 w 12"/>
                  <a:gd name="T1" fmla="*/ 15 h 12"/>
                  <a:gd name="T2" fmla="*/ 9 w 12"/>
                  <a:gd name="T3" fmla="*/ 8 h 12"/>
                  <a:gd name="T4" fmla="*/ 7 w 12"/>
                  <a:gd name="T5" fmla="*/ 1 h 12"/>
                  <a:gd name="T6" fmla="*/ 1 w 12"/>
                  <a:gd name="T7" fmla="*/ 5 h 12"/>
                  <a:gd name="T8" fmla="*/ 3 w 12"/>
                  <a:gd name="T9" fmla="*/ 13 h 12"/>
                  <a:gd name="T10" fmla="*/ 1 w 12"/>
                  <a:gd name="T11" fmla="*/ 16 h 12"/>
                  <a:gd name="T12" fmla="*/ 4 w 12"/>
                  <a:gd name="T13" fmla="*/ 15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2">
                    <a:moveTo>
                      <a:pt x="3" y="11"/>
                    </a:moveTo>
                    <a:cubicBezTo>
                      <a:pt x="2" y="10"/>
                      <a:pt x="6" y="7"/>
                      <a:pt x="7" y="6"/>
                    </a:cubicBezTo>
                    <a:cubicBezTo>
                      <a:pt x="3" y="6"/>
                      <a:pt x="12" y="0"/>
                      <a:pt x="5" y="1"/>
                    </a:cubicBezTo>
                    <a:cubicBezTo>
                      <a:pt x="4" y="2"/>
                      <a:pt x="2" y="3"/>
                      <a:pt x="1" y="4"/>
                    </a:cubicBezTo>
                    <a:cubicBezTo>
                      <a:pt x="0" y="6"/>
                      <a:pt x="0" y="10"/>
                      <a:pt x="2" y="10"/>
                    </a:cubicBezTo>
                    <a:cubicBezTo>
                      <a:pt x="1" y="11"/>
                      <a:pt x="1" y="12"/>
                      <a:pt x="1" y="12"/>
                    </a:cubicBezTo>
                    <a:cubicBezTo>
                      <a:pt x="2" y="12"/>
                      <a:pt x="2" y="12"/>
                      <a:pt x="3" y="1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899" name="Freeform 3833"/>
              <p:cNvSpPr>
                <a:spLocks/>
              </p:cNvSpPr>
              <p:nvPr/>
            </p:nvSpPr>
            <p:spPr bwMode="auto">
              <a:xfrm>
                <a:off x="2957" y="1723"/>
                <a:ext cx="3" cy="2"/>
              </a:xfrm>
              <a:custGeom>
                <a:avLst/>
                <a:gdLst>
                  <a:gd name="T0" fmla="*/ 2 w 2"/>
                  <a:gd name="T1" fmla="*/ 2 h 1"/>
                  <a:gd name="T2" fmla="*/ 3 w 2"/>
                  <a:gd name="T3" fmla="*/ 2 h 1"/>
                  <a:gd name="T4" fmla="*/ 0 w 2"/>
                  <a:gd name="T5" fmla="*/ 0 h 1"/>
                  <a:gd name="T6" fmla="*/ 2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1" y="1"/>
                      <a:pt x="2" y="1"/>
                      <a:pt x="2" y="1"/>
                    </a:cubicBezTo>
                    <a:cubicBezTo>
                      <a:pt x="2" y="1"/>
                      <a:pt x="1" y="0"/>
                      <a:pt x="0" y="0"/>
                    </a:cubicBezTo>
                    <a:cubicBezTo>
                      <a:pt x="1" y="0"/>
                      <a:pt x="1"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00" name="Freeform 3834"/>
              <p:cNvSpPr>
                <a:spLocks/>
              </p:cNvSpPr>
              <p:nvPr/>
            </p:nvSpPr>
            <p:spPr bwMode="auto">
              <a:xfrm>
                <a:off x="2959" y="1743"/>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0" y="1"/>
                      <a:pt x="0" y="1"/>
                    </a:cubicBezTo>
                    <a:cubicBezTo>
                      <a:pt x="1"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01" name="Freeform 3835"/>
              <p:cNvSpPr>
                <a:spLocks/>
              </p:cNvSpPr>
              <p:nvPr/>
            </p:nvSpPr>
            <p:spPr bwMode="auto">
              <a:xfrm>
                <a:off x="2961" y="1736"/>
                <a:ext cx="2" cy="2"/>
              </a:xfrm>
              <a:custGeom>
                <a:avLst/>
                <a:gdLst>
                  <a:gd name="T0" fmla="*/ 0 w 1"/>
                  <a:gd name="T1" fmla="*/ 2 h 1"/>
                  <a:gd name="T2" fmla="*/ 2 w 1"/>
                  <a:gd name="T3" fmla="*/ 0 h 1"/>
                  <a:gd name="T4" fmla="*/ 0 w 1"/>
                  <a:gd name="T5" fmla="*/ 2 h 1"/>
                  <a:gd name="T6" fmla="*/ 0 w 1"/>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1"/>
                    </a:moveTo>
                    <a:cubicBezTo>
                      <a:pt x="1" y="0"/>
                      <a:pt x="1" y="0"/>
                      <a:pt x="1" y="0"/>
                    </a:cubicBezTo>
                    <a:cubicBezTo>
                      <a:pt x="0" y="0"/>
                      <a:pt x="0" y="0"/>
                      <a:pt x="0" y="1"/>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02" name="Freeform 3836"/>
              <p:cNvSpPr>
                <a:spLocks/>
              </p:cNvSpPr>
              <p:nvPr/>
            </p:nvSpPr>
            <p:spPr bwMode="auto">
              <a:xfrm>
                <a:off x="2968" y="1759"/>
                <a:ext cx="3" cy="3"/>
              </a:xfrm>
              <a:custGeom>
                <a:avLst/>
                <a:gdLst>
                  <a:gd name="T0" fmla="*/ 0 w 2"/>
                  <a:gd name="T1" fmla="*/ 2 h 2"/>
                  <a:gd name="T2" fmla="*/ 3 w 2"/>
                  <a:gd name="T3" fmla="*/ 2 h 2"/>
                  <a:gd name="T4" fmla="*/ 0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0" y="1"/>
                    </a:moveTo>
                    <a:cubicBezTo>
                      <a:pt x="1" y="2"/>
                      <a:pt x="1" y="1"/>
                      <a:pt x="2" y="1"/>
                    </a:cubicBezTo>
                    <a:cubicBezTo>
                      <a:pt x="1"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03" name="Freeform 3837"/>
              <p:cNvSpPr>
                <a:spLocks/>
              </p:cNvSpPr>
              <p:nvPr/>
            </p:nvSpPr>
            <p:spPr bwMode="auto">
              <a:xfrm>
                <a:off x="2994" y="1651"/>
                <a:ext cx="2" cy="1"/>
              </a:xfrm>
              <a:custGeom>
                <a:avLst/>
                <a:gdLst>
                  <a:gd name="T0" fmla="*/ 2 w 1"/>
                  <a:gd name="T1" fmla="*/ 0 h 1"/>
                  <a:gd name="T2" fmla="*/ 0 w 1"/>
                  <a:gd name="T3" fmla="*/ 0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0" y="0"/>
                    </a:cubicBezTo>
                    <a:cubicBezTo>
                      <a:pt x="0" y="1"/>
                      <a:pt x="0"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04" name="Freeform 3838"/>
              <p:cNvSpPr>
                <a:spLocks/>
              </p:cNvSpPr>
              <p:nvPr/>
            </p:nvSpPr>
            <p:spPr bwMode="auto">
              <a:xfrm>
                <a:off x="2877" y="1602"/>
                <a:ext cx="137" cy="198"/>
              </a:xfrm>
              <a:custGeom>
                <a:avLst/>
                <a:gdLst>
                  <a:gd name="T0" fmla="*/ 8 w 104"/>
                  <a:gd name="T1" fmla="*/ 137 h 150"/>
                  <a:gd name="T2" fmla="*/ 16 w 104"/>
                  <a:gd name="T3" fmla="*/ 119 h 150"/>
                  <a:gd name="T4" fmla="*/ 16 w 104"/>
                  <a:gd name="T5" fmla="*/ 106 h 150"/>
                  <a:gd name="T6" fmla="*/ 11 w 104"/>
                  <a:gd name="T7" fmla="*/ 86 h 150"/>
                  <a:gd name="T8" fmla="*/ 12 w 104"/>
                  <a:gd name="T9" fmla="*/ 77 h 150"/>
                  <a:gd name="T10" fmla="*/ 33 w 104"/>
                  <a:gd name="T11" fmla="*/ 67 h 150"/>
                  <a:gd name="T12" fmla="*/ 36 w 104"/>
                  <a:gd name="T13" fmla="*/ 53 h 150"/>
                  <a:gd name="T14" fmla="*/ 45 w 104"/>
                  <a:gd name="T15" fmla="*/ 37 h 150"/>
                  <a:gd name="T16" fmla="*/ 51 w 104"/>
                  <a:gd name="T17" fmla="*/ 24 h 150"/>
                  <a:gd name="T18" fmla="*/ 72 w 104"/>
                  <a:gd name="T19" fmla="*/ 13 h 150"/>
                  <a:gd name="T20" fmla="*/ 92 w 104"/>
                  <a:gd name="T21" fmla="*/ 9 h 150"/>
                  <a:gd name="T22" fmla="*/ 109 w 104"/>
                  <a:gd name="T23" fmla="*/ 8 h 150"/>
                  <a:gd name="T24" fmla="*/ 126 w 104"/>
                  <a:gd name="T25" fmla="*/ 18 h 150"/>
                  <a:gd name="T26" fmla="*/ 129 w 104"/>
                  <a:gd name="T27" fmla="*/ 26 h 150"/>
                  <a:gd name="T28" fmla="*/ 137 w 104"/>
                  <a:gd name="T29" fmla="*/ 45 h 150"/>
                  <a:gd name="T30" fmla="*/ 123 w 104"/>
                  <a:gd name="T31" fmla="*/ 45 h 150"/>
                  <a:gd name="T32" fmla="*/ 116 w 104"/>
                  <a:gd name="T33" fmla="*/ 49 h 150"/>
                  <a:gd name="T34" fmla="*/ 109 w 104"/>
                  <a:gd name="T35" fmla="*/ 51 h 150"/>
                  <a:gd name="T36" fmla="*/ 108 w 104"/>
                  <a:gd name="T37" fmla="*/ 61 h 150"/>
                  <a:gd name="T38" fmla="*/ 100 w 104"/>
                  <a:gd name="T39" fmla="*/ 75 h 150"/>
                  <a:gd name="T40" fmla="*/ 91 w 104"/>
                  <a:gd name="T41" fmla="*/ 78 h 150"/>
                  <a:gd name="T42" fmla="*/ 78 w 104"/>
                  <a:gd name="T43" fmla="*/ 84 h 150"/>
                  <a:gd name="T44" fmla="*/ 75 w 104"/>
                  <a:gd name="T45" fmla="*/ 87 h 150"/>
                  <a:gd name="T46" fmla="*/ 74 w 104"/>
                  <a:gd name="T47" fmla="*/ 88 h 150"/>
                  <a:gd name="T48" fmla="*/ 69 w 104"/>
                  <a:gd name="T49" fmla="*/ 100 h 150"/>
                  <a:gd name="T50" fmla="*/ 67 w 104"/>
                  <a:gd name="T51" fmla="*/ 104 h 150"/>
                  <a:gd name="T52" fmla="*/ 67 w 104"/>
                  <a:gd name="T53" fmla="*/ 112 h 150"/>
                  <a:gd name="T54" fmla="*/ 72 w 104"/>
                  <a:gd name="T55" fmla="*/ 119 h 150"/>
                  <a:gd name="T56" fmla="*/ 86 w 104"/>
                  <a:gd name="T57" fmla="*/ 127 h 150"/>
                  <a:gd name="T58" fmla="*/ 84 w 104"/>
                  <a:gd name="T59" fmla="*/ 135 h 150"/>
                  <a:gd name="T60" fmla="*/ 83 w 104"/>
                  <a:gd name="T61" fmla="*/ 136 h 150"/>
                  <a:gd name="T62" fmla="*/ 83 w 104"/>
                  <a:gd name="T63" fmla="*/ 140 h 150"/>
                  <a:gd name="T64" fmla="*/ 74 w 104"/>
                  <a:gd name="T65" fmla="*/ 141 h 150"/>
                  <a:gd name="T66" fmla="*/ 72 w 104"/>
                  <a:gd name="T67" fmla="*/ 145 h 150"/>
                  <a:gd name="T68" fmla="*/ 69 w 104"/>
                  <a:gd name="T69" fmla="*/ 148 h 150"/>
                  <a:gd name="T70" fmla="*/ 61 w 104"/>
                  <a:gd name="T71" fmla="*/ 150 h 150"/>
                  <a:gd name="T72" fmla="*/ 62 w 104"/>
                  <a:gd name="T73" fmla="*/ 158 h 150"/>
                  <a:gd name="T74" fmla="*/ 61 w 104"/>
                  <a:gd name="T75" fmla="*/ 177 h 150"/>
                  <a:gd name="T76" fmla="*/ 43 w 104"/>
                  <a:gd name="T77" fmla="*/ 186 h 150"/>
                  <a:gd name="T78" fmla="*/ 33 w 104"/>
                  <a:gd name="T79" fmla="*/ 195 h 150"/>
                  <a:gd name="T80" fmla="*/ 17 w 104"/>
                  <a:gd name="T81" fmla="*/ 182 h 150"/>
                  <a:gd name="T82" fmla="*/ 13 w 104"/>
                  <a:gd name="T83" fmla="*/ 169 h 150"/>
                  <a:gd name="T84" fmla="*/ 9 w 104"/>
                  <a:gd name="T85" fmla="*/ 160 h 150"/>
                  <a:gd name="T86" fmla="*/ 8 w 104"/>
                  <a:gd name="T87" fmla="*/ 150 h 150"/>
                  <a:gd name="T88" fmla="*/ 1 w 104"/>
                  <a:gd name="T89" fmla="*/ 141 h 1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04" h="150">
                    <a:moveTo>
                      <a:pt x="1" y="107"/>
                    </a:moveTo>
                    <a:cubicBezTo>
                      <a:pt x="3" y="107"/>
                      <a:pt x="3" y="109"/>
                      <a:pt x="4" y="109"/>
                    </a:cubicBezTo>
                    <a:cubicBezTo>
                      <a:pt x="6" y="109"/>
                      <a:pt x="7" y="105"/>
                      <a:pt x="6" y="104"/>
                    </a:cubicBezTo>
                    <a:cubicBezTo>
                      <a:pt x="5" y="101"/>
                      <a:pt x="7" y="101"/>
                      <a:pt x="7" y="99"/>
                    </a:cubicBezTo>
                    <a:cubicBezTo>
                      <a:pt x="6" y="96"/>
                      <a:pt x="11" y="98"/>
                      <a:pt x="12" y="95"/>
                    </a:cubicBezTo>
                    <a:cubicBezTo>
                      <a:pt x="12" y="93"/>
                      <a:pt x="13" y="92"/>
                      <a:pt x="12" y="90"/>
                    </a:cubicBezTo>
                    <a:cubicBezTo>
                      <a:pt x="11" y="89"/>
                      <a:pt x="9" y="86"/>
                      <a:pt x="11" y="86"/>
                    </a:cubicBezTo>
                    <a:cubicBezTo>
                      <a:pt x="13" y="85"/>
                      <a:pt x="14" y="86"/>
                      <a:pt x="15" y="83"/>
                    </a:cubicBezTo>
                    <a:cubicBezTo>
                      <a:pt x="15" y="81"/>
                      <a:pt x="13" y="80"/>
                      <a:pt x="12" y="80"/>
                    </a:cubicBezTo>
                    <a:cubicBezTo>
                      <a:pt x="9" y="79"/>
                      <a:pt x="9" y="77"/>
                      <a:pt x="9" y="75"/>
                    </a:cubicBezTo>
                    <a:cubicBezTo>
                      <a:pt x="10" y="73"/>
                      <a:pt x="10" y="71"/>
                      <a:pt x="9" y="69"/>
                    </a:cubicBezTo>
                    <a:cubicBezTo>
                      <a:pt x="8" y="68"/>
                      <a:pt x="8" y="66"/>
                      <a:pt x="8" y="65"/>
                    </a:cubicBezTo>
                    <a:cubicBezTo>
                      <a:pt x="9" y="65"/>
                      <a:pt x="9" y="65"/>
                      <a:pt x="9" y="64"/>
                    </a:cubicBezTo>
                    <a:cubicBezTo>
                      <a:pt x="9" y="63"/>
                      <a:pt x="8" y="62"/>
                      <a:pt x="8" y="61"/>
                    </a:cubicBezTo>
                    <a:cubicBezTo>
                      <a:pt x="8" y="60"/>
                      <a:pt x="9" y="59"/>
                      <a:pt x="9" y="58"/>
                    </a:cubicBezTo>
                    <a:cubicBezTo>
                      <a:pt x="9" y="57"/>
                      <a:pt x="12" y="55"/>
                      <a:pt x="13" y="54"/>
                    </a:cubicBezTo>
                    <a:cubicBezTo>
                      <a:pt x="15" y="52"/>
                      <a:pt x="17" y="53"/>
                      <a:pt x="20" y="53"/>
                    </a:cubicBezTo>
                    <a:cubicBezTo>
                      <a:pt x="22" y="53"/>
                      <a:pt x="25" y="53"/>
                      <a:pt x="25" y="51"/>
                    </a:cubicBezTo>
                    <a:cubicBezTo>
                      <a:pt x="24" y="48"/>
                      <a:pt x="21" y="48"/>
                      <a:pt x="20" y="47"/>
                    </a:cubicBezTo>
                    <a:cubicBezTo>
                      <a:pt x="21" y="46"/>
                      <a:pt x="22" y="45"/>
                      <a:pt x="24" y="44"/>
                    </a:cubicBezTo>
                    <a:cubicBezTo>
                      <a:pt x="25" y="43"/>
                      <a:pt x="26" y="41"/>
                      <a:pt x="27" y="40"/>
                    </a:cubicBezTo>
                    <a:cubicBezTo>
                      <a:pt x="28" y="39"/>
                      <a:pt x="27" y="32"/>
                      <a:pt x="27" y="31"/>
                    </a:cubicBezTo>
                    <a:cubicBezTo>
                      <a:pt x="29" y="31"/>
                      <a:pt x="32" y="31"/>
                      <a:pt x="34" y="30"/>
                    </a:cubicBezTo>
                    <a:cubicBezTo>
                      <a:pt x="35" y="29"/>
                      <a:pt x="34" y="28"/>
                      <a:pt x="34" y="28"/>
                    </a:cubicBezTo>
                    <a:cubicBezTo>
                      <a:pt x="34" y="27"/>
                      <a:pt x="35" y="27"/>
                      <a:pt x="36" y="26"/>
                    </a:cubicBezTo>
                    <a:cubicBezTo>
                      <a:pt x="37" y="24"/>
                      <a:pt x="39" y="23"/>
                      <a:pt x="41" y="22"/>
                    </a:cubicBezTo>
                    <a:cubicBezTo>
                      <a:pt x="43" y="20"/>
                      <a:pt x="40" y="18"/>
                      <a:pt x="39" y="18"/>
                    </a:cubicBezTo>
                    <a:cubicBezTo>
                      <a:pt x="42" y="16"/>
                      <a:pt x="43" y="13"/>
                      <a:pt x="46" y="12"/>
                    </a:cubicBezTo>
                    <a:cubicBezTo>
                      <a:pt x="48" y="11"/>
                      <a:pt x="49" y="11"/>
                      <a:pt x="51" y="12"/>
                    </a:cubicBezTo>
                    <a:cubicBezTo>
                      <a:pt x="52" y="12"/>
                      <a:pt x="55" y="11"/>
                      <a:pt x="55" y="10"/>
                    </a:cubicBezTo>
                    <a:cubicBezTo>
                      <a:pt x="55" y="9"/>
                      <a:pt x="54" y="7"/>
                      <a:pt x="54" y="7"/>
                    </a:cubicBezTo>
                    <a:cubicBezTo>
                      <a:pt x="55" y="5"/>
                      <a:pt x="58" y="7"/>
                      <a:pt x="59" y="7"/>
                    </a:cubicBezTo>
                    <a:cubicBezTo>
                      <a:pt x="61" y="6"/>
                      <a:pt x="67" y="9"/>
                      <a:pt x="70" y="7"/>
                    </a:cubicBezTo>
                    <a:cubicBezTo>
                      <a:pt x="70" y="7"/>
                      <a:pt x="69" y="6"/>
                      <a:pt x="68" y="6"/>
                    </a:cubicBezTo>
                    <a:cubicBezTo>
                      <a:pt x="70" y="5"/>
                      <a:pt x="72" y="3"/>
                      <a:pt x="69" y="2"/>
                    </a:cubicBezTo>
                    <a:cubicBezTo>
                      <a:pt x="74" y="0"/>
                      <a:pt x="79" y="4"/>
                      <a:pt x="83" y="6"/>
                    </a:cubicBezTo>
                    <a:cubicBezTo>
                      <a:pt x="85" y="7"/>
                      <a:pt x="89" y="7"/>
                      <a:pt x="91" y="8"/>
                    </a:cubicBezTo>
                    <a:cubicBezTo>
                      <a:pt x="92" y="9"/>
                      <a:pt x="97" y="11"/>
                      <a:pt x="97" y="12"/>
                    </a:cubicBezTo>
                    <a:cubicBezTo>
                      <a:pt x="98" y="13"/>
                      <a:pt x="97" y="13"/>
                      <a:pt x="96" y="14"/>
                    </a:cubicBezTo>
                    <a:cubicBezTo>
                      <a:pt x="96" y="14"/>
                      <a:pt x="96" y="14"/>
                      <a:pt x="97" y="17"/>
                    </a:cubicBezTo>
                    <a:cubicBezTo>
                      <a:pt x="97" y="17"/>
                      <a:pt x="98" y="17"/>
                      <a:pt x="98" y="17"/>
                    </a:cubicBezTo>
                    <a:cubicBezTo>
                      <a:pt x="100" y="18"/>
                      <a:pt x="99" y="19"/>
                      <a:pt x="98" y="20"/>
                    </a:cubicBezTo>
                    <a:cubicBezTo>
                      <a:pt x="97" y="21"/>
                      <a:pt x="100" y="22"/>
                      <a:pt x="100" y="23"/>
                    </a:cubicBezTo>
                    <a:cubicBezTo>
                      <a:pt x="102" y="24"/>
                      <a:pt x="101" y="26"/>
                      <a:pt x="100" y="27"/>
                    </a:cubicBezTo>
                    <a:cubicBezTo>
                      <a:pt x="98" y="30"/>
                      <a:pt x="103" y="32"/>
                      <a:pt x="104" y="34"/>
                    </a:cubicBezTo>
                    <a:cubicBezTo>
                      <a:pt x="102" y="35"/>
                      <a:pt x="98" y="36"/>
                      <a:pt x="96" y="34"/>
                    </a:cubicBezTo>
                    <a:cubicBezTo>
                      <a:pt x="97" y="35"/>
                      <a:pt x="97" y="35"/>
                      <a:pt x="97" y="35"/>
                    </a:cubicBezTo>
                    <a:cubicBezTo>
                      <a:pt x="95" y="35"/>
                      <a:pt x="94" y="35"/>
                      <a:pt x="93" y="34"/>
                    </a:cubicBezTo>
                    <a:cubicBezTo>
                      <a:pt x="92" y="37"/>
                      <a:pt x="90" y="33"/>
                      <a:pt x="89" y="35"/>
                    </a:cubicBezTo>
                    <a:cubicBezTo>
                      <a:pt x="89" y="36"/>
                      <a:pt x="90" y="37"/>
                      <a:pt x="90" y="37"/>
                    </a:cubicBezTo>
                    <a:cubicBezTo>
                      <a:pt x="89" y="37"/>
                      <a:pt x="88" y="37"/>
                      <a:pt x="88" y="37"/>
                    </a:cubicBezTo>
                    <a:cubicBezTo>
                      <a:pt x="88" y="37"/>
                      <a:pt x="88" y="37"/>
                      <a:pt x="89" y="37"/>
                    </a:cubicBezTo>
                    <a:cubicBezTo>
                      <a:pt x="88" y="38"/>
                      <a:pt x="87" y="38"/>
                      <a:pt x="86" y="38"/>
                    </a:cubicBezTo>
                    <a:cubicBezTo>
                      <a:pt x="90" y="38"/>
                      <a:pt x="84" y="39"/>
                      <a:pt x="83" y="39"/>
                    </a:cubicBezTo>
                    <a:cubicBezTo>
                      <a:pt x="84" y="40"/>
                      <a:pt x="86" y="41"/>
                      <a:pt x="84" y="42"/>
                    </a:cubicBezTo>
                    <a:cubicBezTo>
                      <a:pt x="84" y="43"/>
                      <a:pt x="81" y="45"/>
                      <a:pt x="80" y="45"/>
                    </a:cubicBezTo>
                    <a:cubicBezTo>
                      <a:pt x="81" y="45"/>
                      <a:pt x="81" y="46"/>
                      <a:pt x="82" y="46"/>
                    </a:cubicBezTo>
                    <a:cubicBezTo>
                      <a:pt x="79" y="46"/>
                      <a:pt x="85" y="48"/>
                      <a:pt x="85" y="49"/>
                    </a:cubicBezTo>
                    <a:cubicBezTo>
                      <a:pt x="83" y="50"/>
                      <a:pt x="80" y="51"/>
                      <a:pt x="80" y="53"/>
                    </a:cubicBezTo>
                    <a:cubicBezTo>
                      <a:pt x="79" y="55"/>
                      <a:pt x="76" y="56"/>
                      <a:pt x="76" y="57"/>
                    </a:cubicBezTo>
                    <a:cubicBezTo>
                      <a:pt x="76" y="57"/>
                      <a:pt x="75" y="56"/>
                      <a:pt x="75" y="56"/>
                    </a:cubicBezTo>
                    <a:cubicBezTo>
                      <a:pt x="75" y="57"/>
                      <a:pt x="73" y="58"/>
                      <a:pt x="72" y="58"/>
                    </a:cubicBezTo>
                    <a:cubicBezTo>
                      <a:pt x="70" y="58"/>
                      <a:pt x="70" y="61"/>
                      <a:pt x="69" y="59"/>
                    </a:cubicBezTo>
                    <a:cubicBezTo>
                      <a:pt x="69" y="60"/>
                      <a:pt x="69" y="59"/>
                      <a:pt x="68" y="59"/>
                    </a:cubicBezTo>
                    <a:cubicBezTo>
                      <a:pt x="67" y="59"/>
                      <a:pt x="66" y="61"/>
                      <a:pt x="66" y="61"/>
                    </a:cubicBezTo>
                    <a:cubicBezTo>
                      <a:pt x="64" y="63"/>
                      <a:pt x="61" y="63"/>
                      <a:pt x="59" y="64"/>
                    </a:cubicBezTo>
                    <a:cubicBezTo>
                      <a:pt x="60" y="64"/>
                      <a:pt x="60" y="64"/>
                      <a:pt x="61" y="64"/>
                    </a:cubicBezTo>
                    <a:cubicBezTo>
                      <a:pt x="61" y="66"/>
                      <a:pt x="60" y="66"/>
                      <a:pt x="59" y="66"/>
                    </a:cubicBezTo>
                    <a:cubicBezTo>
                      <a:pt x="58" y="65"/>
                      <a:pt x="58" y="67"/>
                      <a:pt x="57" y="66"/>
                    </a:cubicBezTo>
                    <a:cubicBezTo>
                      <a:pt x="60" y="66"/>
                      <a:pt x="57" y="66"/>
                      <a:pt x="56" y="66"/>
                    </a:cubicBezTo>
                    <a:cubicBezTo>
                      <a:pt x="56" y="65"/>
                      <a:pt x="55" y="64"/>
                      <a:pt x="55" y="63"/>
                    </a:cubicBezTo>
                    <a:cubicBezTo>
                      <a:pt x="54" y="65"/>
                      <a:pt x="56" y="66"/>
                      <a:pt x="56" y="67"/>
                    </a:cubicBezTo>
                    <a:cubicBezTo>
                      <a:pt x="57" y="70"/>
                      <a:pt x="54" y="71"/>
                      <a:pt x="52" y="69"/>
                    </a:cubicBezTo>
                    <a:cubicBezTo>
                      <a:pt x="52" y="71"/>
                      <a:pt x="53" y="72"/>
                      <a:pt x="54" y="73"/>
                    </a:cubicBezTo>
                    <a:cubicBezTo>
                      <a:pt x="53" y="73"/>
                      <a:pt x="53" y="75"/>
                      <a:pt x="52" y="76"/>
                    </a:cubicBezTo>
                    <a:cubicBezTo>
                      <a:pt x="52" y="77"/>
                      <a:pt x="54" y="78"/>
                      <a:pt x="53" y="79"/>
                    </a:cubicBezTo>
                    <a:cubicBezTo>
                      <a:pt x="53" y="78"/>
                      <a:pt x="51" y="78"/>
                      <a:pt x="50" y="78"/>
                    </a:cubicBezTo>
                    <a:cubicBezTo>
                      <a:pt x="54" y="79"/>
                      <a:pt x="48" y="79"/>
                      <a:pt x="51" y="79"/>
                    </a:cubicBezTo>
                    <a:cubicBezTo>
                      <a:pt x="49" y="79"/>
                      <a:pt x="51" y="80"/>
                      <a:pt x="51" y="80"/>
                    </a:cubicBezTo>
                    <a:cubicBezTo>
                      <a:pt x="48" y="79"/>
                      <a:pt x="53" y="81"/>
                      <a:pt x="50" y="81"/>
                    </a:cubicBezTo>
                    <a:cubicBezTo>
                      <a:pt x="52" y="82"/>
                      <a:pt x="51" y="84"/>
                      <a:pt x="51" y="85"/>
                    </a:cubicBezTo>
                    <a:cubicBezTo>
                      <a:pt x="51" y="87"/>
                      <a:pt x="52" y="87"/>
                      <a:pt x="53" y="89"/>
                    </a:cubicBezTo>
                    <a:cubicBezTo>
                      <a:pt x="52" y="89"/>
                      <a:pt x="52" y="89"/>
                      <a:pt x="52" y="89"/>
                    </a:cubicBezTo>
                    <a:cubicBezTo>
                      <a:pt x="52" y="89"/>
                      <a:pt x="55" y="90"/>
                      <a:pt x="55" y="90"/>
                    </a:cubicBezTo>
                    <a:cubicBezTo>
                      <a:pt x="56" y="92"/>
                      <a:pt x="57" y="91"/>
                      <a:pt x="58" y="90"/>
                    </a:cubicBezTo>
                    <a:cubicBezTo>
                      <a:pt x="58" y="93"/>
                      <a:pt x="62" y="93"/>
                      <a:pt x="63" y="94"/>
                    </a:cubicBezTo>
                    <a:cubicBezTo>
                      <a:pt x="61" y="95"/>
                      <a:pt x="64" y="96"/>
                      <a:pt x="65" y="96"/>
                    </a:cubicBezTo>
                    <a:cubicBezTo>
                      <a:pt x="66" y="96"/>
                      <a:pt x="69" y="100"/>
                      <a:pt x="66" y="98"/>
                    </a:cubicBezTo>
                    <a:cubicBezTo>
                      <a:pt x="67" y="99"/>
                      <a:pt x="68" y="99"/>
                      <a:pt x="68" y="100"/>
                    </a:cubicBezTo>
                    <a:cubicBezTo>
                      <a:pt x="66" y="100"/>
                      <a:pt x="65" y="101"/>
                      <a:pt x="64" y="102"/>
                    </a:cubicBezTo>
                    <a:cubicBezTo>
                      <a:pt x="63" y="103"/>
                      <a:pt x="60" y="103"/>
                      <a:pt x="62" y="104"/>
                    </a:cubicBezTo>
                    <a:cubicBezTo>
                      <a:pt x="61" y="104"/>
                      <a:pt x="61" y="104"/>
                      <a:pt x="60" y="103"/>
                    </a:cubicBezTo>
                    <a:cubicBezTo>
                      <a:pt x="60" y="104"/>
                      <a:pt x="64" y="105"/>
                      <a:pt x="63" y="103"/>
                    </a:cubicBezTo>
                    <a:cubicBezTo>
                      <a:pt x="64" y="104"/>
                      <a:pt x="65" y="106"/>
                      <a:pt x="63" y="105"/>
                    </a:cubicBezTo>
                    <a:cubicBezTo>
                      <a:pt x="66" y="106"/>
                      <a:pt x="62" y="105"/>
                      <a:pt x="62" y="105"/>
                    </a:cubicBezTo>
                    <a:cubicBezTo>
                      <a:pt x="62" y="106"/>
                      <a:pt x="62" y="106"/>
                      <a:pt x="63" y="106"/>
                    </a:cubicBezTo>
                    <a:cubicBezTo>
                      <a:pt x="62" y="107"/>
                      <a:pt x="61" y="107"/>
                      <a:pt x="61" y="107"/>
                    </a:cubicBezTo>
                    <a:cubicBezTo>
                      <a:pt x="59" y="108"/>
                      <a:pt x="59" y="109"/>
                      <a:pt x="58" y="109"/>
                    </a:cubicBezTo>
                    <a:cubicBezTo>
                      <a:pt x="58" y="110"/>
                      <a:pt x="57" y="107"/>
                      <a:pt x="56" y="107"/>
                    </a:cubicBezTo>
                    <a:cubicBezTo>
                      <a:pt x="57" y="108"/>
                      <a:pt x="57" y="108"/>
                      <a:pt x="57" y="109"/>
                    </a:cubicBezTo>
                    <a:cubicBezTo>
                      <a:pt x="56" y="109"/>
                      <a:pt x="56" y="109"/>
                      <a:pt x="56" y="109"/>
                    </a:cubicBezTo>
                    <a:cubicBezTo>
                      <a:pt x="56" y="109"/>
                      <a:pt x="56" y="110"/>
                      <a:pt x="55" y="110"/>
                    </a:cubicBezTo>
                    <a:cubicBezTo>
                      <a:pt x="55" y="111"/>
                      <a:pt x="55" y="111"/>
                      <a:pt x="55" y="111"/>
                    </a:cubicBezTo>
                    <a:cubicBezTo>
                      <a:pt x="54" y="111"/>
                      <a:pt x="53" y="111"/>
                      <a:pt x="51" y="111"/>
                    </a:cubicBezTo>
                    <a:cubicBezTo>
                      <a:pt x="52" y="112"/>
                      <a:pt x="52" y="112"/>
                      <a:pt x="52" y="112"/>
                    </a:cubicBezTo>
                    <a:cubicBezTo>
                      <a:pt x="50" y="113"/>
                      <a:pt x="47" y="111"/>
                      <a:pt x="45" y="112"/>
                    </a:cubicBezTo>
                    <a:cubicBezTo>
                      <a:pt x="47" y="112"/>
                      <a:pt x="49" y="112"/>
                      <a:pt x="50" y="114"/>
                    </a:cubicBezTo>
                    <a:cubicBezTo>
                      <a:pt x="49" y="115"/>
                      <a:pt x="47" y="114"/>
                      <a:pt x="46" y="114"/>
                    </a:cubicBezTo>
                    <a:cubicBezTo>
                      <a:pt x="48" y="115"/>
                      <a:pt x="52" y="118"/>
                      <a:pt x="48" y="119"/>
                    </a:cubicBezTo>
                    <a:cubicBezTo>
                      <a:pt x="49" y="119"/>
                      <a:pt x="49" y="120"/>
                      <a:pt x="49" y="121"/>
                    </a:cubicBezTo>
                    <a:cubicBezTo>
                      <a:pt x="48" y="120"/>
                      <a:pt x="48" y="120"/>
                      <a:pt x="47" y="120"/>
                    </a:cubicBezTo>
                    <a:cubicBezTo>
                      <a:pt x="47" y="121"/>
                      <a:pt x="50" y="122"/>
                      <a:pt x="48" y="123"/>
                    </a:cubicBezTo>
                    <a:cubicBezTo>
                      <a:pt x="47" y="124"/>
                      <a:pt x="50" y="124"/>
                      <a:pt x="49" y="126"/>
                    </a:cubicBezTo>
                    <a:cubicBezTo>
                      <a:pt x="47" y="128"/>
                      <a:pt x="49" y="131"/>
                      <a:pt x="46" y="134"/>
                    </a:cubicBezTo>
                    <a:cubicBezTo>
                      <a:pt x="45" y="135"/>
                      <a:pt x="44" y="141"/>
                      <a:pt x="41" y="140"/>
                    </a:cubicBezTo>
                    <a:cubicBezTo>
                      <a:pt x="39" y="139"/>
                      <a:pt x="37" y="140"/>
                      <a:pt x="35" y="140"/>
                    </a:cubicBezTo>
                    <a:cubicBezTo>
                      <a:pt x="34" y="140"/>
                      <a:pt x="31" y="139"/>
                      <a:pt x="33" y="141"/>
                    </a:cubicBezTo>
                    <a:cubicBezTo>
                      <a:pt x="31" y="142"/>
                      <a:pt x="29" y="141"/>
                      <a:pt x="28" y="143"/>
                    </a:cubicBezTo>
                    <a:cubicBezTo>
                      <a:pt x="28" y="145"/>
                      <a:pt x="29" y="146"/>
                      <a:pt x="29" y="147"/>
                    </a:cubicBezTo>
                    <a:cubicBezTo>
                      <a:pt x="29" y="150"/>
                      <a:pt x="26" y="148"/>
                      <a:pt x="25" y="148"/>
                    </a:cubicBezTo>
                    <a:cubicBezTo>
                      <a:pt x="22" y="148"/>
                      <a:pt x="19" y="148"/>
                      <a:pt x="16" y="148"/>
                    </a:cubicBezTo>
                    <a:cubicBezTo>
                      <a:pt x="17" y="148"/>
                      <a:pt x="18" y="145"/>
                      <a:pt x="17" y="144"/>
                    </a:cubicBezTo>
                    <a:cubicBezTo>
                      <a:pt x="16" y="143"/>
                      <a:pt x="13" y="140"/>
                      <a:pt x="13" y="138"/>
                    </a:cubicBezTo>
                    <a:cubicBezTo>
                      <a:pt x="17" y="139"/>
                      <a:pt x="15" y="138"/>
                      <a:pt x="14" y="136"/>
                    </a:cubicBezTo>
                    <a:cubicBezTo>
                      <a:pt x="19" y="136"/>
                      <a:pt x="15" y="134"/>
                      <a:pt x="13" y="132"/>
                    </a:cubicBezTo>
                    <a:cubicBezTo>
                      <a:pt x="12" y="131"/>
                      <a:pt x="11" y="130"/>
                      <a:pt x="10" y="128"/>
                    </a:cubicBezTo>
                    <a:cubicBezTo>
                      <a:pt x="10" y="127"/>
                      <a:pt x="9" y="125"/>
                      <a:pt x="8" y="126"/>
                    </a:cubicBezTo>
                    <a:cubicBezTo>
                      <a:pt x="8" y="125"/>
                      <a:pt x="8" y="124"/>
                      <a:pt x="8" y="123"/>
                    </a:cubicBezTo>
                    <a:cubicBezTo>
                      <a:pt x="7" y="122"/>
                      <a:pt x="5" y="122"/>
                      <a:pt x="7" y="121"/>
                    </a:cubicBezTo>
                    <a:cubicBezTo>
                      <a:pt x="5" y="122"/>
                      <a:pt x="7" y="116"/>
                      <a:pt x="7" y="115"/>
                    </a:cubicBezTo>
                    <a:cubicBezTo>
                      <a:pt x="6" y="115"/>
                      <a:pt x="5" y="116"/>
                      <a:pt x="4" y="116"/>
                    </a:cubicBezTo>
                    <a:cubicBezTo>
                      <a:pt x="5" y="116"/>
                      <a:pt x="5" y="115"/>
                      <a:pt x="6" y="114"/>
                    </a:cubicBezTo>
                    <a:cubicBezTo>
                      <a:pt x="4" y="114"/>
                      <a:pt x="5" y="115"/>
                      <a:pt x="3" y="116"/>
                    </a:cubicBezTo>
                    <a:cubicBezTo>
                      <a:pt x="3" y="115"/>
                      <a:pt x="3" y="115"/>
                      <a:pt x="2" y="115"/>
                    </a:cubicBezTo>
                    <a:cubicBezTo>
                      <a:pt x="3" y="113"/>
                      <a:pt x="0" y="108"/>
                      <a:pt x="1" y="10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05" name="Freeform 3839"/>
              <p:cNvSpPr>
                <a:spLocks/>
              </p:cNvSpPr>
              <p:nvPr/>
            </p:nvSpPr>
            <p:spPr bwMode="auto">
              <a:xfrm>
                <a:off x="2946" y="1694"/>
                <a:ext cx="1" cy="2"/>
              </a:xfrm>
              <a:custGeom>
                <a:avLst/>
                <a:gdLst>
                  <a:gd name="T0" fmla="*/ 0 w 1"/>
                  <a:gd name="T1" fmla="*/ 0 h 1"/>
                  <a:gd name="T2" fmla="*/ 0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1" y="0"/>
                      <a:pt x="0" y="1"/>
                    </a:cubicBezTo>
                    <a:cubicBezTo>
                      <a:pt x="0" y="1"/>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06" name="Freeform 3840"/>
              <p:cNvSpPr>
                <a:spLocks/>
              </p:cNvSpPr>
              <p:nvPr/>
            </p:nvSpPr>
            <p:spPr bwMode="auto">
              <a:xfrm>
                <a:off x="3071" y="2002"/>
                <a:ext cx="39" cy="32"/>
              </a:xfrm>
              <a:custGeom>
                <a:avLst/>
                <a:gdLst>
                  <a:gd name="T0" fmla="*/ 0 w 30"/>
                  <a:gd name="T1" fmla="*/ 21 h 24"/>
                  <a:gd name="T2" fmla="*/ 4 w 30"/>
                  <a:gd name="T3" fmla="*/ 17 h 24"/>
                  <a:gd name="T4" fmla="*/ 5 w 30"/>
                  <a:gd name="T5" fmla="*/ 12 h 24"/>
                  <a:gd name="T6" fmla="*/ 7 w 30"/>
                  <a:gd name="T7" fmla="*/ 9 h 24"/>
                  <a:gd name="T8" fmla="*/ 4 w 30"/>
                  <a:gd name="T9" fmla="*/ 7 h 24"/>
                  <a:gd name="T10" fmla="*/ 5 w 30"/>
                  <a:gd name="T11" fmla="*/ 3 h 24"/>
                  <a:gd name="T12" fmla="*/ 10 w 30"/>
                  <a:gd name="T13" fmla="*/ 1 h 24"/>
                  <a:gd name="T14" fmla="*/ 16 w 30"/>
                  <a:gd name="T15" fmla="*/ 1 h 24"/>
                  <a:gd name="T16" fmla="*/ 21 w 30"/>
                  <a:gd name="T17" fmla="*/ 1 h 24"/>
                  <a:gd name="T18" fmla="*/ 23 w 30"/>
                  <a:gd name="T19" fmla="*/ 3 h 24"/>
                  <a:gd name="T20" fmla="*/ 23 w 30"/>
                  <a:gd name="T21" fmla="*/ 5 h 24"/>
                  <a:gd name="T22" fmla="*/ 36 w 30"/>
                  <a:gd name="T23" fmla="*/ 13 h 24"/>
                  <a:gd name="T24" fmla="*/ 35 w 30"/>
                  <a:gd name="T25" fmla="*/ 17 h 24"/>
                  <a:gd name="T26" fmla="*/ 27 w 30"/>
                  <a:gd name="T27" fmla="*/ 16 h 24"/>
                  <a:gd name="T28" fmla="*/ 23 w 30"/>
                  <a:gd name="T29" fmla="*/ 17 h 24"/>
                  <a:gd name="T30" fmla="*/ 20 w 30"/>
                  <a:gd name="T31" fmla="*/ 17 h 24"/>
                  <a:gd name="T32" fmla="*/ 16 w 30"/>
                  <a:gd name="T33" fmla="*/ 21 h 24"/>
                  <a:gd name="T34" fmla="*/ 9 w 30"/>
                  <a:gd name="T35" fmla="*/ 27 h 24"/>
                  <a:gd name="T36" fmla="*/ 3 w 30"/>
                  <a:gd name="T37" fmla="*/ 32 h 24"/>
                  <a:gd name="T38" fmla="*/ 5 w 30"/>
                  <a:gd name="T39" fmla="*/ 27 h 24"/>
                  <a:gd name="T40" fmla="*/ 9 w 30"/>
                  <a:gd name="T41" fmla="*/ 24 h 24"/>
                  <a:gd name="T42" fmla="*/ 0 w 30"/>
                  <a:gd name="T43" fmla="*/ 21 h 2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0" h="24">
                    <a:moveTo>
                      <a:pt x="0" y="16"/>
                    </a:moveTo>
                    <a:cubicBezTo>
                      <a:pt x="1" y="16"/>
                      <a:pt x="2" y="14"/>
                      <a:pt x="3" y="13"/>
                    </a:cubicBezTo>
                    <a:cubicBezTo>
                      <a:pt x="3" y="12"/>
                      <a:pt x="2" y="10"/>
                      <a:pt x="4" y="9"/>
                    </a:cubicBezTo>
                    <a:cubicBezTo>
                      <a:pt x="6" y="9"/>
                      <a:pt x="5" y="8"/>
                      <a:pt x="5" y="7"/>
                    </a:cubicBezTo>
                    <a:cubicBezTo>
                      <a:pt x="5" y="6"/>
                      <a:pt x="4" y="5"/>
                      <a:pt x="3" y="5"/>
                    </a:cubicBezTo>
                    <a:cubicBezTo>
                      <a:pt x="0" y="4"/>
                      <a:pt x="4" y="4"/>
                      <a:pt x="4" y="2"/>
                    </a:cubicBezTo>
                    <a:cubicBezTo>
                      <a:pt x="4" y="2"/>
                      <a:pt x="7" y="1"/>
                      <a:pt x="8" y="1"/>
                    </a:cubicBezTo>
                    <a:cubicBezTo>
                      <a:pt x="10" y="0"/>
                      <a:pt x="11" y="0"/>
                      <a:pt x="12" y="1"/>
                    </a:cubicBezTo>
                    <a:cubicBezTo>
                      <a:pt x="13" y="3"/>
                      <a:pt x="14" y="2"/>
                      <a:pt x="16" y="1"/>
                    </a:cubicBezTo>
                    <a:cubicBezTo>
                      <a:pt x="16" y="1"/>
                      <a:pt x="17" y="1"/>
                      <a:pt x="18" y="2"/>
                    </a:cubicBezTo>
                    <a:cubicBezTo>
                      <a:pt x="19" y="3"/>
                      <a:pt x="17" y="3"/>
                      <a:pt x="18" y="4"/>
                    </a:cubicBezTo>
                    <a:cubicBezTo>
                      <a:pt x="21" y="7"/>
                      <a:pt x="24" y="9"/>
                      <a:pt x="28" y="10"/>
                    </a:cubicBezTo>
                    <a:cubicBezTo>
                      <a:pt x="30" y="11"/>
                      <a:pt x="28" y="13"/>
                      <a:pt x="27" y="13"/>
                    </a:cubicBezTo>
                    <a:cubicBezTo>
                      <a:pt x="25" y="14"/>
                      <a:pt x="23" y="12"/>
                      <a:pt x="21" y="12"/>
                    </a:cubicBezTo>
                    <a:cubicBezTo>
                      <a:pt x="20" y="12"/>
                      <a:pt x="19" y="13"/>
                      <a:pt x="18" y="13"/>
                    </a:cubicBezTo>
                    <a:cubicBezTo>
                      <a:pt x="17" y="14"/>
                      <a:pt x="16" y="13"/>
                      <a:pt x="15" y="13"/>
                    </a:cubicBezTo>
                    <a:cubicBezTo>
                      <a:pt x="14" y="14"/>
                      <a:pt x="13" y="15"/>
                      <a:pt x="12" y="16"/>
                    </a:cubicBezTo>
                    <a:cubicBezTo>
                      <a:pt x="11" y="18"/>
                      <a:pt x="9" y="18"/>
                      <a:pt x="7" y="20"/>
                    </a:cubicBezTo>
                    <a:cubicBezTo>
                      <a:pt x="5" y="21"/>
                      <a:pt x="4" y="24"/>
                      <a:pt x="2" y="24"/>
                    </a:cubicBezTo>
                    <a:cubicBezTo>
                      <a:pt x="2" y="22"/>
                      <a:pt x="3" y="20"/>
                      <a:pt x="4" y="20"/>
                    </a:cubicBezTo>
                    <a:cubicBezTo>
                      <a:pt x="5" y="20"/>
                      <a:pt x="8" y="19"/>
                      <a:pt x="7" y="18"/>
                    </a:cubicBezTo>
                    <a:cubicBezTo>
                      <a:pt x="5" y="16"/>
                      <a:pt x="1" y="20"/>
                      <a:pt x="0" y="16"/>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07" name="Freeform 3841"/>
              <p:cNvSpPr>
                <a:spLocks/>
              </p:cNvSpPr>
              <p:nvPr/>
            </p:nvSpPr>
            <p:spPr bwMode="auto">
              <a:xfrm>
                <a:off x="3072" y="2002"/>
                <a:ext cx="247" cy="99"/>
              </a:xfrm>
              <a:custGeom>
                <a:avLst/>
                <a:gdLst>
                  <a:gd name="T0" fmla="*/ 8 w 187"/>
                  <a:gd name="T1" fmla="*/ 26 h 75"/>
                  <a:gd name="T2" fmla="*/ 20 w 187"/>
                  <a:gd name="T3" fmla="*/ 25 h 75"/>
                  <a:gd name="T4" fmla="*/ 29 w 187"/>
                  <a:gd name="T5" fmla="*/ 26 h 75"/>
                  <a:gd name="T6" fmla="*/ 48 w 187"/>
                  <a:gd name="T7" fmla="*/ 21 h 75"/>
                  <a:gd name="T8" fmla="*/ 50 w 187"/>
                  <a:gd name="T9" fmla="*/ 15 h 75"/>
                  <a:gd name="T10" fmla="*/ 73 w 187"/>
                  <a:gd name="T11" fmla="*/ 9 h 75"/>
                  <a:gd name="T12" fmla="*/ 108 w 187"/>
                  <a:gd name="T13" fmla="*/ 3 h 75"/>
                  <a:gd name="T14" fmla="*/ 116 w 187"/>
                  <a:gd name="T15" fmla="*/ 7 h 75"/>
                  <a:gd name="T16" fmla="*/ 127 w 187"/>
                  <a:gd name="T17" fmla="*/ 9 h 75"/>
                  <a:gd name="T18" fmla="*/ 145 w 187"/>
                  <a:gd name="T19" fmla="*/ 17 h 75"/>
                  <a:gd name="T20" fmla="*/ 166 w 187"/>
                  <a:gd name="T21" fmla="*/ 17 h 75"/>
                  <a:gd name="T22" fmla="*/ 195 w 187"/>
                  <a:gd name="T23" fmla="*/ 9 h 75"/>
                  <a:gd name="T24" fmla="*/ 205 w 187"/>
                  <a:gd name="T25" fmla="*/ 11 h 75"/>
                  <a:gd name="T26" fmla="*/ 215 w 187"/>
                  <a:gd name="T27" fmla="*/ 11 h 75"/>
                  <a:gd name="T28" fmla="*/ 221 w 187"/>
                  <a:gd name="T29" fmla="*/ 15 h 75"/>
                  <a:gd name="T30" fmla="*/ 226 w 187"/>
                  <a:gd name="T31" fmla="*/ 32 h 75"/>
                  <a:gd name="T32" fmla="*/ 238 w 187"/>
                  <a:gd name="T33" fmla="*/ 38 h 75"/>
                  <a:gd name="T34" fmla="*/ 235 w 187"/>
                  <a:gd name="T35" fmla="*/ 48 h 75"/>
                  <a:gd name="T36" fmla="*/ 239 w 187"/>
                  <a:gd name="T37" fmla="*/ 65 h 75"/>
                  <a:gd name="T38" fmla="*/ 247 w 187"/>
                  <a:gd name="T39" fmla="*/ 75 h 75"/>
                  <a:gd name="T40" fmla="*/ 239 w 187"/>
                  <a:gd name="T41" fmla="*/ 75 h 75"/>
                  <a:gd name="T42" fmla="*/ 223 w 187"/>
                  <a:gd name="T43" fmla="*/ 75 h 75"/>
                  <a:gd name="T44" fmla="*/ 209 w 187"/>
                  <a:gd name="T45" fmla="*/ 78 h 75"/>
                  <a:gd name="T46" fmla="*/ 168 w 187"/>
                  <a:gd name="T47" fmla="*/ 84 h 75"/>
                  <a:gd name="T48" fmla="*/ 141 w 187"/>
                  <a:gd name="T49" fmla="*/ 86 h 75"/>
                  <a:gd name="T50" fmla="*/ 139 w 187"/>
                  <a:gd name="T51" fmla="*/ 96 h 75"/>
                  <a:gd name="T52" fmla="*/ 132 w 187"/>
                  <a:gd name="T53" fmla="*/ 92 h 75"/>
                  <a:gd name="T54" fmla="*/ 132 w 187"/>
                  <a:gd name="T55" fmla="*/ 82 h 75"/>
                  <a:gd name="T56" fmla="*/ 118 w 187"/>
                  <a:gd name="T57" fmla="*/ 84 h 75"/>
                  <a:gd name="T58" fmla="*/ 103 w 187"/>
                  <a:gd name="T59" fmla="*/ 94 h 75"/>
                  <a:gd name="T60" fmla="*/ 81 w 187"/>
                  <a:gd name="T61" fmla="*/ 87 h 75"/>
                  <a:gd name="T62" fmla="*/ 61 w 187"/>
                  <a:gd name="T63" fmla="*/ 92 h 75"/>
                  <a:gd name="T64" fmla="*/ 45 w 187"/>
                  <a:gd name="T65" fmla="*/ 91 h 75"/>
                  <a:gd name="T66" fmla="*/ 34 w 187"/>
                  <a:gd name="T67" fmla="*/ 82 h 75"/>
                  <a:gd name="T68" fmla="*/ 29 w 187"/>
                  <a:gd name="T69" fmla="*/ 83 h 75"/>
                  <a:gd name="T70" fmla="*/ 29 w 187"/>
                  <a:gd name="T71" fmla="*/ 83 h 75"/>
                  <a:gd name="T72" fmla="*/ 21 w 187"/>
                  <a:gd name="T73" fmla="*/ 78 h 75"/>
                  <a:gd name="T74" fmla="*/ 15 w 187"/>
                  <a:gd name="T75" fmla="*/ 70 h 75"/>
                  <a:gd name="T76" fmla="*/ 9 w 187"/>
                  <a:gd name="T77" fmla="*/ 62 h 75"/>
                  <a:gd name="T78" fmla="*/ 8 w 187"/>
                  <a:gd name="T79" fmla="*/ 55 h 75"/>
                  <a:gd name="T80" fmla="*/ 9 w 187"/>
                  <a:gd name="T81" fmla="*/ 54 h 75"/>
                  <a:gd name="T82" fmla="*/ 8 w 187"/>
                  <a:gd name="T83" fmla="*/ 45 h 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87" h="75">
                    <a:moveTo>
                      <a:pt x="0" y="31"/>
                    </a:moveTo>
                    <a:cubicBezTo>
                      <a:pt x="0" y="30"/>
                      <a:pt x="1" y="25"/>
                      <a:pt x="1" y="25"/>
                    </a:cubicBezTo>
                    <a:cubicBezTo>
                      <a:pt x="3" y="24"/>
                      <a:pt x="4" y="21"/>
                      <a:pt x="6" y="20"/>
                    </a:cubicBezTo>
                    <a:cubicBezTo>
                      <a:pt x="7" y="20"/>
                      <a:pt x="8" y="21"/>
                      <a:pt x="9" y="20"/>
                    </a:cubicBezTo>
                    <a:cubicBezTo>
                      <a:pt x="10" y="19"/>
                      <a:pt x="11" y="20"/>
                      <a:pt x="12" y="21"/>
                    </a:cubicBezTo>
                    <a:cubicBezTo>
                      <a:pt x="13" y="22"/>
                      <a:pt x="18" y="21"/>
                      <a:pt x="15" y="19"/>
                    </a:cubicBezTo>
                    <a:cubicBezTo>
                      <a:pt x="16" y="19"/>
                      <a:pt x="17" y="19"/>
                      <a:pt x="18" y="19"/>
                    </a:cubicBezTo>
                    <a:cubicBezTo>
                      <a:pt x="18" y="19"/>
                      <a:pt x="18" y="20"/>
                      <a:pt x="18" y="20"/>
                    </a:cubicBezTo>
                    <a:cubicBezTo>
                      <a:pt x="18" y="21"/>
                      <a:pt x="21" y="21"/>
                      <a:pt x="22" y="20"/>
                    </a:cubicBezTo>
                    <a:cubicBezTo>
                      <a:pt x="24" y="20"/>
                      <a:pt x="28" y="22"/>
                      <a:pt x="29" y="20"/>
                    </a:cubicBezTo>
                    <a:cubicBezTo>
                      <a:pt x="29" y="19"/>
                      <a:pt x="27" y="20"/>
                      <a:pt x="26" y="19"/>
                    </a:cubicBezTo>
                    <a:cubicBezTo>
                      <a:pt x="28" y="16"/>
                      <a:pt x="33" y="17"/>
                      <a:pt x="36" y="16"/>
                    </a:cubicBezTo>
                    <a:cubicBezTo>
                      <a:pt x="34" y="15"/>
                      <a:pt x="31" y="16"/>
                      <a:pt x="29" y="14"/>
                    </a:cubicBezTo>
                    <a:cubicBezTo>
                      <a:pt x="27" y="12"/>
                      <a:pt x="29" y="10"/>
                      <a:pt x="31" y="11"/>
                    </a:cubicBezTo>
                    <a:cubicBezTo>
                      <a:pt x="33" y="11"/>
                      <a:pt x="36" y="12"/>
                      <a:pt x="38" y="11"/>
                    </a:cubicBezTo>
                    <a:cubicBezTo>
                      <a:pt x="42" y="11"/>
                      <a:pt x="45" y="13"/>
                      <a:pt x="48" y="12"/>
                    </a:cubicBezTo>
                    <a:cubicBezTo>
                      <a:pt x="50" y="12"/>
                      <a:pt x="50" y="11"/>
                      <a:pt x="50" y="10"/>
                    </a:cubicBezTo>
                    <a:cubicBezTo>
                      <a:pt x="51" y="9"/>
                      <a:pt x="53" y="8"/>
                      <a:pt x="55" y="7"/>
                    </a:cubicBezTo>
                    <a:cubicBezTo>
                      <a:pt x="58" y="5"/>
                      <a:pt x="61" y="3"/>
                      <a:pt x="65" y="2"/>
                    </a:cubicBezTo>
                    <a:cubicBezTo>
                      <a:pt x="69" y="1"/>
                      <a:pt x="73" y="2"/>
                      <a:pt x="77" y="2"/>
                    </a:cubicBezTo>
                    <a:cubicBezTo>
                      <a:pt x="78" y="2"/>
                      <a:pt x="80" y="2"/>
                      <a:pt x="82" y="2"/>
                    </a:cubicBezTo>
                    <a:cubicBezTo>
                      <a:pt x="83" y="2"/>
                      <a:pt x="83" y="1"/>
                      <a:pt x="84" y="1"/>
                    </a:cubicBezTo>
                    <a:cubicBezTo>
                      <a:pt x="85" y="0"/>
                      <a:pt x="85" y="1"/>
                      <a:pt x="86" y="1"/>
                    </a:cubicBezTo>
                    <a:cubicBezTo>
                      <a:pt x="85" y="2"/>
                      <a:pt x="87" y="4"/>
                      <a:pt x="88" y="5"/>
                    </a:cubicBezTo>
                    <a:cubicBezTo>
                      <a:pt x="89" y="5"/>
                      <a:pt x="90" y="5"/>
                      <a:pt x="92" y="5"/>
                    </a:cubicBezTo>
                    <a:cubicBezTo>
                      <a:pt x="93" y="5"/>
                      <a:pt x="94" y="4"/>
                      <a:pt x="94" y="6"/>
                    </a:cubicBezTo>
                    <a:cubicBezTo>
                      <a:pt x="94" y="3"/>
                      <a:pt x="96" y="6"/>
                      <a:pt x="96" y="7"/>
                    </a:cubicBezTo>
                    <a:cubicBezTo>
                      <a:pt x="96" y="8"/>
                      <a:pt x="99" y="11"/>
                      <a:pt x="100" y="10"/>
                    </a:cubicBezTo>
                    <a:cubicBezTo>
                      <a:pt x="101" y="8"/>
                      <a:pt x="103" y="9"/>
                      <a:pt x="104" y="10"/>
                    </a:cubicBezTo>
                    <a:cubicBezTo>
                      <a:pt x="106" y="11"/>
                      <a:pt x="108" y="12"/>
                      <a:pt x="110" y="13"/>
                    </a:cubicBezTo>
                    <a:cubicBezTo>
                      <a:pt x="111" y="13"/>
                      <a:pt x="112" y="11"/>
                      <a:pt x="113" y="13"/>
                    </a:cubicBezTo>
                    <a:cubicBezTo>
                      <a:pt x="115" y="14"/>
                      <a:pt x="117" y="14"/>
                      <a:pt x="119" y="14"/>
                    </a:cubicBezTo>
                    <a:cubicBezTo>
                      <a:pt x="121" y="14"/>
                      <a:pt x="123" y="13"/>
                      <a:pt x="126" y="13"/>
                    </a:cubicBezTo>
                    <a:cubicBezTo>
                      <a:pt x="128" y="12"/>
                      <a:pt x="129" y="12"/>
                      <a:pt x="131" y="13"/>
                    </a:cubicBezTo>
                    <a:cubicBezTo>
                      <a:pt x="134" y="14"/>
                      <a:pt x="136" y="14"/>
                      <a:pt x="139" y="13"/>
                    </a:cubicBezTo>
                    <a:cubicBezTo>
                      <a:pt x="142" y="11"/>
                      <a:pt x="145" y="10"/>
                      <a:pt x="148" y="7"/>
                    </a:cubicBezTo>
                    <a:cubicBezTo>
                      <a:pt x="149" y="6"/>
                      <a:pt x="150" y="8"/>
                      <a:pt x="151" y="8"/>
                    </a:cubicBezTo>
                    <a:cubicBezTo>
                      <a:pt x="152" y="8"/>
                      <a:pt x="152" y="7"/>
                      <a:pt x="153" y="7"/>
                    </a:cubicBezTo>
                    <a:cubicBezTo>
                      <a:pt x="153" y="7"/>
                      <a:pt x="154" y="7"/>
                      <a:pt x="155" y="8"/>
                    </a:cubicBezTo>
                    <a:cubicBezTo>
                      <a:pt x="155" y="8"/>
                      <a:pt x="158" y="9"/>
                      <a:pt x="158" y="8"/>
                    </a:cubicBezTo>
                    <a:cubicBezTo>
                      <a:pt x="159" y="6"/>
                      <a:pt x="161" y="5"/>
                      <a:pt x="161" y="7"/>
                    </a:cubicBezTo>
                    <a:cubicBezTo>
                      <a:pt x="161" y="7"/>
                      <a:pt x="162" y="8"/>
                      <a:pt x="163" y="8"/>
                    </a:cubicBezTo>
                    <a:cubicBezTo>
                      <a:pt x="163" y="8"/>
                      <a:pt x="164" y="9"/>
                      <a:pt x="164" y="9"/>
                    </a:cubicBezTo>
                    <a:cubicBezTo>
                      <a:pt x="165" y="9"/>
                      <a:pt x="165" y="10"/>
                      <a:pt x="165" y="10"/>
                    </a:cubicBezTo>
                    <a:cubicBezTo>
                      <a:pt x="165" y="11"/>
                      <a:pt x="167" y="10"/>
                      <a:pt x="167" y="11"/>
                    </a:cubicBezTo>
                    <a:cubicBezTo>
                      <a:pt x="168" y="12"/>
                      <a:pt x="168" y="14"/>
                      <a:pt x="169" y="14"/>
                    </a:cubicBezTo>
                    <a:cubicBezTo>
                      <a:pt x="171" y="16"/>
                      <a:pt x="172" y="17"/>
                      <a:pt x="171" y="19"/>
                    </a:cubicBezTo>
                    <a:cubicBezTo>
                      <a:pt x="170" y="20"/>
                      <a:pt x="173" y="23"/>
                      <a:pt x="171" y="24"/>
                    </a:cubicBezTo>
                    <a:cubicBezTo>
                      <a:pt x="174" y="25"/>
                      <a:pt x="175" y="25"/>
                      <a:pt x="178" y="25"/>
                    </a:cubicBezTo>
                    <a:cubicBezTo>
                      <a:pt x="180" y="25"/>
                      <a:pt x="183" y="28"/>
                      <a:pt x="184" y="29"/>
                    </a:cubicBezTo>
                    <a:cubicBezTo>
                      <a:pt x="182" y="29"/>
                      <a:pt x="181" y="27"/>
                      <a:pt x="180" y="29"/>
                    </a:cubicBezTo>
                    <a:cubicBezTo>
                      <a:pt x="180" y="30"/>
                      <a:pt x="180" y="31"/>
                      <a:pt x="180" y="32"/>
                    </a:cubicBezTo>
                    <a:cubicBezTo>
                      <a:pt x="180" y="33"/>
                      <a:pt x="177" y="32"/>
                      <a:pt x="176" y="32"/>
                    </a:cubicBezTo>
                    <a:cubicBezTo>
                      <a:pt x="177" y="33"/>
                      <a:pt x="178" y="35"/>
                      <a:pt x="178" y="36"/>
                    </a:cubicBezTo>
                    <a:cubicBezTo>
                      <a:pt x="179" y="37"/>
                      <a:pt x="179" y="38"/>
                      <a:pt x="180" y="39"/>
                    </a:cubicBezTo>
                    <a:cubicBezTo>
                      <a:pt x="181" y="41"/>
                      <a:pt x="180" y="44"/>
                      <a:pt x="182" y="45"/>
                    </a:cubicBezTo>
                    <a:cubicBezTo>
                      <a:pt x="182" y="46"/>
                      <a:pt x="181" y="47"/>
                      <a:pt x="181" y="49"/>
                    </a:cubicBezTo>
                    <a:cubicBezTo>
                      <a:pt x="180" y="51"/>
                      <a:pt x="182" y="50"/>
                      <a:pt x="184" y="52"/>
                    </a:cubicBezTo>
                    <a:cubicBezTo>
                      <a:pt x="185" y="53"/>
                      <a:pt x="185" y="54"/>
                      <a:pt x="185" y="55"/>
                    </a:cubicBezTo>
                    <a:cubicBezTo>
                      <a:pt x="185" y="56"/>
                      <a:pt x="186" y="56"/>
                      <a:pt x="187" y="57"/>
                    </a:cubicBezTo>
                    <a:cubicBezTo>
                      <a:pt x="187" y="57"/>
                      <a:pt x="187" y="59"/>
                      <a:pt x="187" y="59"/>
                    </a:cubicBezTo>
                    <a:cubicBezTo>
                      <a:pt x="185" y="57"/>
                      <a:pt x="184" y="62"/>
                      <a:pt x="183" y="61"/>
                    </a:cubicBezTo>
                    <a:cubicBezTo>
                      <a:pt x="181" y="61"/>
                      <a:pt x="182" y="58"/>
                      <a:pt x="181" y="57"/>
                    </a:cubicBezTo>
                    <a:cubicBezTo>
                      <a:pt x="180" y="57"/>
                      <a:pt x="179" y="57"/>
                      <a:pt x="179" y="58"/>
                    </a:cubicBezTo>
                    <a:cubicBezTo>
                      <a:pt x="178" y="59"/>
                      <a:pt x="176" y="58"/>
                      <a:pt x="175" y="58"/>
                    </a:cubicBezTo>
                    <a:cubicBezTo>
                      <a:pt x="173" y="57"/>
                      <a:pt x="172" y="57"/>
                      <a:pt x="169" y="57"/>
                    </a:cubicBezTo>
                    <a:cubicBezTo>
                      <a:pt x="168" y="57"/>
                      <a:pt x="167" y="56"/>
                      <a:pt x="166" y="58"/>
                    </a:cubicBezTo>
                    <a:cubicBezTo>
                      <a:pt x="165" y="59"/>
                      <a:pt x="163" y="61"/>
                      <a:pt x="163" y="58"/>
                    </a:cubicBezTo>
                    <a:cubicBezTo>
                      <a:pt x="162" y="56"/>
                      <a:pt x="160" y="59"/>
                      <a:pt x="158" y="59"/>
                    </a:cubicBezTo>
                    <a:cubicBezTo>
                      <a:pt x="155" y="60"/>
                      <a:pt x="153" y="60"/>
                      <a:pt x="150" y="60"/>
                    </a:cubicBezTo>
                    <a:cubicBezTo>
                      <a:pt x="145" y="59"/>
                      <a:pt x="140" y="64"/>
                      <a:pt x="135" y="65"/>
                    </a:cubicBezTo>
                    <a:cubicBezTo>
                      <a:pt x="133" y="65"/>
                      <a:pt x="129" y="65"/>
                      <a:pt x="127" y="64"/>
                    </a:cubicBezTo>
                    <a:cubicBezTo>
                      <a:pt x="125" y="62"/>
                      <a:pt x="124" y="62"/>
                      <a:pt x="121" y="63"/>
                    </a:cubicBezTo>
                    <a:cubicBezTo>
                      <a:pt x="119" y="64"/>
                      <a:pt x="113" y="67"/>
                      <a:pt x="111" y="64"/>
                    </a:cubicBezTo>
                    <a:cubicBezTo>
                      <a:pt x="110" y="63"/>
                      <a:pt x="107" y="62"/>
                      <a:pt x="107" y="65"/>
                    </a:cubicBezTo>
                    <a:cubicBezTo>
                      <a:pt x="106" y="67"/>
                      <a:pt x="107" y="68"/>
                      <a:pt x="108" y="70"/>
                    </a:cubicBezTo>
                    <a:cubicBezTo>
                      <a:pt x="107" y="70"/>
                      <a:pt x="106" y="70"/>
                      <a:pt x="105" y="70"/>
                    </a:cubicBezTo>
                    <a:cubicBezTo>
                      <a:pt x="105" y="71"/>
                      <a:pt x="106" y="72"/>
                      <a:pt x="105" y="73"/>
                    </a:cubicBezTo>
                    <a:cubicBezTo>
                      <a:pt x="105" y="74"/>
                      <a:pt x="104" y="74"/>
                      <a:pt x="103" y="75"/>
                    </a:cubicBezTo>
                    <a:cubicBezTo>
                      <a:pt x="103" y="75"/>
                      <a:pt x="102" y="74"/>
                      <a:pt x="101" y="74"/>
                    </a:cubicBezTo>
                    <a:cubicBezTo>
                      <a:pt x="102" y="73"/>
                      <a:pt x="101" y="71"/>
                      <a:pt x="100" y="70"/>
                    </a:cubicBezTo>
                    <a:cubicBezTo>
                      <a:pt x="99" y="69"/>
                      <a:pt x="100" y="68"/>
                      <a:pt x="101" y="67"/>
                    </a:cubicBezTo>
                    <a:cubicBezTo>
                      <a:pt x="103" y="66"/>
                      <a:pt x="103" y="65"/>
                      <a:pt x="102" y="63"/>
                    </a:cubicBezTo>
                    <a:cubicBezTo>
                      <a:pt x="102" y="62"/>
                      <a:pt x="101" y="61"/>
                      <a:pt x="100" y="62"/>
                    </a:cubicBezTo>
                    <a:cubicBezTo>
                      <a:pt x="99" y="64"/>
                      <a:pt x="98" y="63"/>
                      <a:pt x="96" y="64"/>
                    </a:cubicBezTo>
                    <a:cubicBezTo>
                      <a:pt x="99" y="64"/>
                      <a:pt x="96" y="66"/>
                      <a:pt x="95" y="66"/>
                    </a:cubicBezTo>
                    <a:cubicBezTo>
                      <a:pt x="93" y="66"/>
                      <a:pt x="91" y="65"/>
                      <a:pt x="89" y="64"/>
                    </a:cubicBezTo>
                    <a:cubicBezTo>
                      <a:pt x="85" y="62"/>
                      <a:pt x="83" y="68"/>
                      <a:pt x="81" y="70"/>
                    </a:cubicBezTo>
                    <a:cubicBezTo>
                      <a:pt x="80" y="69"/>
                      <a:pt x="80" y="69"/>
                      <a:pt x="80" y="69"/>
                    </a:cubicBezTo>
                    <a:cubicBezTo>
                      <a:pt x="79" y="70"/>
                      <a:pt x="79" y="71"/>
                      <a:pt x="78" y="71"/>
                    </a:cubicBezTo>
                    <a:cubicBezTo>
                      <a:pt x="77" y="71"/>
                      <a:pt x="74" y="71"/>
                      <a:pt x="73" y="72"/>
                    </a:cubicBezTo>
                    <a:cubicBezTo>
                      <a:pt x="71" y="73"/>
                      <a:pt x="69" y="73"/>
                      <a:pt x="67" y="72"/>
                    </a:cubicBezTo>
                    <a:cubicBezTo>
                      <a:pt x="64" y="71"/>
                      <a:pt x="63" y="68"/>
                      <a:pt x="61" y="66"/>
                    </a:cubicBezTo>
                    <a:cubicBezTo>
                      <a:pt x="58" y="65"/>
                      <a:pt x="55" y="63"/>
                      <a:pt x="52" y="63"/>
                    </a:cubicBezTo>
                    <a:cubicBezTo>
                      <a:pt x="50" y="62"/>
                      <a:pt x="47" y="62"/>
                      <a:pt x="47" y="64"/>
                    </a:cubicBezTo>
                    <a:cubicBezTo>
                      <a:pt x="47" y="66"/>
                      <a:pt x="47" y="69"/>
                      <a:pt x="46" y="70"/>
                    </a:cubicBezTo>
                    <a:cubicBezTo>
                      <a:pt x="45" y="71"/>
                      <a:pt x="45" y="69"/>
                      <a:pt x="44" y="69"/>
                    </a:cubicBezTo>
                    <a:cubicBezTo>
                      <a:pt x="43" y="69"/>
                      <a:pt x="41" y="71"/>
                      <a:pt x="40" y="71"/>
                    </a:cubicBezTo>
                    <a:cubicBezTo>
                      <a:pt x="38" y="71"/>
                      <a:pt x="36" y="70"/>
                      <a:pt x="34" y="69"/>
                    </a:cubicBezTo>
                    <a:cubicBezTo>
                      <a:pt x="33" y="69"/>
                      <a:pt x="33" y="66"/>
                      <a:pt x="32" y="66"/>
                    </a:cubicBezTo>
                    <a:cubicBezTo>
                      <a:pt x="33" y="65"/>
                      <a:pt x="30" y="63"/>
                      <a:pt x="30" y="65"/>
                    </a:cubicBezTo>
                    <a:cubicBezTo>
                      <a:pt x="29" y="64"/>
                      <a:pt x="26" y="64"/>
                      <a:pt x="26" y="62"/>
                    </a:cubicBezTo>
                    <a:cubicBezTo>
                      <a:pt x="26" y="63"/>
                      <a:pt x="23" y="65"/>
                      <a:pt x="22" y="66"/>
                    </a:cubicBezTo>
                    <a:cubicBezTo>
                      <a:pt x="22" y="65"/>
                      <a:pt x="22" y="65"/>
                      <a:pt x="21" y="65"/>
                    </a:cubicBezTo>
                    <a:cubicBezTo>
                      <a:pt x="22" y="65"/>
                      <a:pt x="22" y="64"/>
                      <a:pt x="22" y="63"/>
                    </a:cubicBezTo>
                    <a:cubicBezTo>
                      <a:pt x="21" y="64"/>
                      <a:pt x="17" y="65"/>
                      <a:pt x="15" y="65"/>
                    </a:cubicBezTo>
                    <a:cubicBezTo>
                      <a:pt x="16" y="63"/>
                      <a:pt x="18" y="63"/>
                      <a:pt x="20" y="63"/>
                    </a:cubicBezTo>
                    <a:cubicBezTo>
                      <a:pt x="21" y="63"/>
                      <a:pt x="21" y="64"/>
                      <a:pt x="22" y="63"/>
                    </a:cubicBezTo>
                    <a:cubicBezTo>
                      <a:pt x="22" y="62"/>
                      <a:pt x="23" y="62"/>
                      <a:pt x="24" y="61"/>
                    </a:cubicBezTo>
                    <a:cubicBezTo>
                      <a:pt x="22" y="60"/>
                      <a:pt x="16" y="60"/>
                      <a:pt x="14" y="61"/>
                    </a:cubicBezTo>
                    <a:cubicBezTo>
                      <a:pt x="12" y="59"/>
                      <a:pt x="16" y="60"/>
                      <a:pt x="16" y="59"/>
                    </a:cubicBezTo>
                    <a:cubicBezTo>
                      <a:pt x="17" y="59"/>
                      <a:pt x="17" y="58"/>
                      <a:pt x="16" y="58"/>
                    </a:cubicBezTo>
                    <a:cubicBezTo>
                      <a:pt x="16" y="56"/>
                      <a:pt x="15" y="58"/>
                      <a:pt x="15" y="56"/>
                    </a:cubicBezTo>
                    <a:cubicBezTo>
                      <a:pt x="13" y="59"/>
                      <a:pt x="13" y="53"/>
                      <a:pt x="11" y="53"/>
                    </a:cubicBezTo>
                    <a:cubicBezTo>
                      <a:pt x="12" y="52"/>
                      <a:pt x="14" y="52"/>
                      <a:pt x="13" y="50"/>
                    </a:cubicBezTo>
                    <a:cubicBezTo>
                      <a:pt x="12" y="48"/>
                      <a:pt x="9" y="49"/>
                      <a:pt x="9" y="48"/>
                    </a:cubicBezTo>
                    <a:cubicBezTo>
                      <a:pt x="8" y="47"/>
                      <a:pt x="8" y="45"/>
                      <a:pt x="7" y="47"/>
                    </a:cubicBezTo>
                    <a:cubicBezTo>
                      <a:pt x="6" y="48"/>
                      <a:pt x="3" y="46"/>
                      <a:pt x="3" y="45"/>
                    </a:cubicBezTo>
                    <a:cubicBezTo>
                      <a:pt x="6" y="46"/>
                      <a:pt x="4" y="43"/>
                      <a:pt x="4" y="41"/>
                    </a:cubicBezTo>
                    <a:cubicBezTo>
                      <a:pt x="4" y="40"/>
                      <a:pt x="5" y="41"/>
                      <a:pt x="6" y="42"/>
                    </a:cubicBezTo>
                    <a:cubicBezTo>
                      <a:pt x="6" y="43"/>
                      <a:pt x="6" y="44"/>
                      <a:pt x="7" y="45"/>
                    </a:cubicBezTo>
                    <a:cubicBezTo>
                      <a:pt x="7" y="43"/>
                      <a:pt x="10" y="46"/>
                      <a:pt x="11" y="44"/>
                    </a:cubicBezTo>
                    <a:cubicBezTo>
                      <a:pt x="9" y="43"/>
                      <a:pt x="9" y="42"/>
                      <a:pt x="7" y="41"/>
                    </a:cubicBezTo>
                    <a:cubicBezTo>
                      <a:pt x="8" y="40"/>
                      <a:pt x="9" y="39"/>
                      <a:pt x="10" y="39"/>
                    </a:cubicBezTo>
                    <a:cubicBezTo>
                      <a:pt x="10" y="37"/>
                      <a:pt x="8" y="39"/>
                      <a:pt x="8" y="37"/>
                    </a:cubicBezTo>
                    <a:cubicBezTo>
                      <a:pt x="8" y="35"/>
                      <a:pt x="7" y="35"/>
                      <a:pt x="6" y="34"/>
                    </a:cubicBezTo>
                    <a:cubicBezTo>
                      <a:pt x="7" y="33"/>
                      <a:pt x="8" y="32"/>
                      <a:pt x="9" y="31"/>
                    </a:cubicBezTo>
                    <a:cubicBezTo>
                      <a:pt x="6" y="29"/>
                      <a:pt x="3" y="32"/>
                      <a:pt x="0" y="31"/>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08" name="Freeform 3842"/>
              <p:cNvSpPr>
                <a:spLocks/>
              </p:cNvSpPr>
              <p:nvPr/>
            </p:nvSpPr>
            <p:spPr bwMode="auto">
              <a:xfrm>
                <a:off x="3138" y="2601"/>
                <a:ext cx="78" cy="92"/>
              </a:xfrm>
              <a:custGeom>
                <a:avLst/>
                <a:gdLst>
                  <a:gd name="T0" fmla="*/ 0 w 59"/>
                  <a:gd name="T1" fmla="*/ 87 h 69"/>
                  <a:gd name="T2" fmla="*/ 1 w 59"/>
                  <a:gd name="T3" fmla="*/ 77 h 69"/>
                  <a:gd name="T4" fmla="*/ 3 w 59"/>
                  <a:gd name="T5" fmla="*/ 68 h 69"/>
                  <a:gd name="T6" fmla="*/ 5 w 59"/>
                  <a:gd name="T7" fmla="*/ 59 h 69"/>
                  <a:gd name="T8" fmla="*/ 5 w 59"/>
                  <a:gd name="T9" fmla="*/ 55 h 69"/>
                  <a:gd name="T10" fmla="*/ 9 w 59"/>
                  <a:gd name="T11" fmla="*/ 52 h 69"/>
                  <a:gd name="T12" fmla="*/ 20 w 59"/>
                  <a:gd name="T13" fmla="*/ 40 h 69"/>
                  <a:gd name="T14" fmla="*/ 24 w 59"/>
                  <a:gd name="T15" fmla="*/ 35 h 69"/>
                  <a:gd name="T16" fmla="*/ 21 w 59"/>
                  <a:gd name="T17" fmla="*/ 29 h 69"/>
                  <a:gd name="T18" fmla="*/ 17 w 59"/>
                  <a:gd name="T19" fmla="*/ 29 h 69"/>
                  <a:gd name="T20" fmla="*/ 17 w 59"/>
                  <a:gd name="T21" fmla="*/ 25 h 69"/>
                  <a:gd name="T22" fmla="*/ 19 w 59"/>
                  <a:gd name="T23" fmla="*/ 13 h 69"/>
                  <a:gd name="T24" fmla="*/ 19 w 59"/>
                  <a:gd name="T25" fmla="*/ 12 h 69"/>
                  <a:gd name="T26" fmla="*/ 21 w 59"/>
                  <a:gd name="T27" fmla="*/ 8 h 69"/>
                  <a:gd name="T28" fmla="*/ 24 w 59"/>
                  <a:gd name="T29" fmla="*/ 7 h 69"/>
                  <a:gd name="T30" fmla="*/ 28 w 59"/>
                  <a:gd name="T31" fmla="*/ 9 h 69"/>
                  <a:gd name="T32" fmla="*/ 33 w 59"/>
                  <a:gd name="T33" fmla="*/ 8 h 69"/>
                  <a:gd name="T34" fmla="*/ 37 w 59"/>
                  <a:gd name="T35" fmla="*/ 12 h 69"/>
                  <a:gd name="T36" fmla="*/ 41 w 59"/>
                  <a:gd name="T37" fmla="*/ 8 h 69"/>
                  <a:gd name="T38" fmla="*/ 49 w 59"/>
                  <a:gd name="T39" fmla="*/ 5 h 69"/>
                  <a:gd name="T40" fmla="*/ 56 w 59"/>
                  <a:gd name="T41" fmla="*/ 7 h 69"/>
                  <a:gd name="T42" fmla="*/ 62 w 59"/>
                  <a:gd name="T43" fmla="*/ 0 h 69"/>
                  <a:gd name="T44" fmla="*/ 63 w 59"/>
                  <a:gd name="T45" fmla="*/ 5 h 69"/>
                  <a:gd name="T46" fmla="*/ 66 w 59"/>
                  <a:gd name="T47" fmla="*/ 8 h 69"/>
                  <a:gd name="T48" fmla="*/ 69 w 59"/>
                  <a:gd name="T49" fmla="*/ 12 h 69"/>
                  <a:gd name="T50" fmla="*/ 73 w 59"/>
                  <a:gd name="T51" fmla="*/ 23 h 69"/>
                  <a:gd name="T52" fmla="*/ 75 w 59"/>
                  <a:gd name="T53" fmla="*/ 28 h 69"/>
                  <a:gd name="T54" fmla="*/ 77 w 59"/>
                  <a:gd name="T55" fmla="*/ 33 h 69"/>
                  <a:gd name="T56" fmla="*/ 77 w 59"/>
                  <a:gd name="T57" fmla="*/ 41 h 69"/>
                  <a:gd name="T58" fmla="*/ 74 w 59"/>
                  <a:gd name="T59" fmla="*/ 47 h 69"/>
                  <a:gd name="T60" fmla="*/ 71 w 59"/>
                  <a:gd name="T61" fmla="*/ 49 h 69"/>
                  <a:gd name="T62" fmla="*/ 67 w 59"/>
                  <a:gd name="T63" fmla="*/ 55 h 69"/>
                  <a:gd name="T64" fmla="*/ 65 w 59"/>
                  <a:gd name="T65" fmla="*/ 59 h 69"/>
                  <a:gd name="T66" fmla="*/ 62 w 59"/>
                  <a:gd name="T67" fmla="*/ 64 h 69"/>
                  <a:gd name="T68" fmla="*/ 58 w 59"/>
                  <a:gd name="T69" fmla="*/ 63 h 69"/>
                  <a:gd name="T70" fmla="*/ 56 w 59"/>
                  <a:gd name="T71" fmla="*/ 64 h 69"/>
                  <a:gd name="T72" fmla="*/ 56 w 59"/>
                  <a:gd name="T73" fmla="*/ 63 h 69"/>
                  <a:gd name="T74" fmla="*/ 54 w 59"/>
                  <a:gd name="T75" fmla="*/ 60 h 69"/>
                  <a:gd name="T76" fmla="*/ 52 w 59"/>
                  <a:gd name="T77" fmla="*/ 61 h 69"/>
                  <a:gd name="T78" fmla="*/ 52 w 59"/>
                  <a:gd name="T79" fmla="*/ 63 h 69"/>
                  <a:gd name="T80" fmla="*/ 49 w 59"/>
                  <a:gd name="T81" fmla="*/ 64 h 69"/>
                  <a:gd name="T82" fmla="*/ 44 w 59"/>
                  <a:gd name="T83" fmla="*/ 65 h 69"/>
                  <a:gd name="T84" fmla="*/ 44 w 59"/>
                  <a:gd name="T85" fmla="*/ 64 h 69"/>
                  <a:gd name="T86" fmla="*/ 40 w 59"/>
                  <a:gd name="T87" fmla="*/ 67 h 69"/>
                  <a:gd name="T88" fmla="*/ 37 w 59"/>
                  <a:gd name="T89" fmla="*/ 68 h 69"/>
                  <a:gd name="T90" fmla="*/ 33 w 59"/>
                  <a:gd name="T91" fmla="*/ 69 h 69"/>
                  <a:gd name="T92" fmla="*/ 30 w 59"/>
                  <a:gd name="T93" fmla="*/ 79 h 69"/>
                  <a:gd name="T94" fmla="*/ 32 w 59"/>
                  <a:gd name="T95" fmla="*/ 84 h 69"/>
                  <a:gd name="T96" fmla="*/ 21 w 59"/>
                  <a:gd name="T97" fmla="*/ 84 h 69"/>
                  <a:gd name="T98" fmla="*/ 9 w 59"/>
                  <a:gd name="T99" fmla="*/ 88 h 69"/>
                  <a:gd name="T100" fmla="*/ 5 w 59"/>
                  <a:gd name="T101" fmla="*/ 91 h 69"/>
                  <a:gd name="T102" fmla="*/ 4 w 59"/>
                  <a:gd name="T103" fmla="*/ 89 h 69"/>
                  <a:gd name="T104" fmla="*/ 0 w 59"/>
                  <a:gd name="T105" fmla="*/ 91 h 69"/>
                  <a:gd name="T106" fmla="*/ 0 w 59"/>
                  <a:gd name="T107" fmla="*/ 87 h 6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9" h="69">
                    <a:moveTo>
                      <a:pt x="0" y="65"/>
                    </a:moveTo>
                    <a:cubicBezTo>
                      <a:pt x="1" y="63"/>
                      <a:pt x="1" y="60"/>
                      <a:pt x="1" y="58"/>
                    </a:cubicBezTo>
                    <a:cubicBezTo>
                      <a:pt x="1" y="56"/>
                      <a:pt x="2" y="53"/>
                      <a:pt x="2" y="51"/>
                    </a:cubicBezTo>
                    <a:cubicBezTo>
                      <a:pt x="2" y="48"/>
                      <a:pt x="4" y="46"/>
                      <a:pt x="4" y="44"/>
                    </a:cubicBezTo>
                    <a:cubicBezTo>
                      <a:pt x="5" y="43"/>
                      <a:pt x="4" y="42"/>
                      <a:pt x="4" y="41"/>
                    </a:cubicBezTo>
                    <a:cubicBezTo>
                      <a:pt x="5" y="40"/>
                      <a:pt x="6" y="40"/>
                      <a:pt x="7" y="39"/>
                    </a:cubicBezTo>
                    <a:cubicBezTo>
                      <a:pt x="9" y="36"/>
                      <a:pt x="12" y="33"/>
                      <a:pt x="15" y="30"/>
                    </a:cubicBezTo>
                    <a:cubicBezTo>
                      <a:pt x="16" y="29"/>
                      <a:pt x="18" y="27"/>
                      <a:pt x="18" y="26"/>
                    </a:cubicBezTo>
                    <a:cubicBezTo>
                      <a:pt x="19" y="24"/>
                      <a:pt x="16" y="23"/>
                      <a:pt x="16" y="22"/>
                    </a:cubicBezTo>
                    <a:cubicBezTo>
                      <a:pt x="15" y="22"/>
                      <a:pt x="14" y="23"/>
                      <a:pt x="13" y="22"/>
                    </a:cubicBezTo>
                    <a:cubicBezTo>
                      <a:pt x="13" y="21"/>
                      <a:pt x="13" y="20"/>
                      <a:pt x="13" y="19"/>
                    </a:cubicBezTo>
                    <a:cubicBezTo>
                      <a:pt x="14" y="16"/>
                      <a:pt x="13" y="13"/>
                      <a:pt x="14" y="10"/>
                    </a:cubicBezTo>
                    <a:cubicBezTo>
                      <a:pt x="15" y="10"/>
                      <a:pt x="14" y="9"/>
                      <a:pt x="14" y="9"/>
                    </a:cubicBezTo>
                    <a:cubicBezTo>
                      <a:pt x="14" y="8"/>
                      <a:pt x="15" y="7"/>
                      <a:pt x="16" y="6"/>
                    </a:cubicBezTo>
                    <a:cubicBezTo>
                      <a:pt x="16" y="6"/>
                      <a:pt x="17" y="5"/>
                      <a:pt x="18" y="5"/>
                    </a:cubicBezTo>
                    <a:cubicBezTo>
                      <a:pt x="19" y="6"/>
                      <a:pt x="20" y="7"/>
                      <a:pt x="21" y="7"/>
                    </a:cubicBezTo>
                    <a:cubicBezTo>
                      <a:pt x="22" y="6"/>
                      <a:pt x="24" y="5"/>
                      <a:pt x="25" y="6"/>
                    </a:cubicBezTo>
                    <a:cubicBezTo>
                      <a:pt x="26" y="7"/>
                      <a:pt x="26" y="8"/>
                      <a:pt x="28" y="9"/>
                    </a:cubicBezTo>
                    <a:cubicBezTo>
                      <a:pt x="27" y="7"/>
                      <a:pt x="30" y="6"/>
                      <a:pt x="31" y="6"/>
                    </a:cubicBezTo>
                    <a:cubicBezTo>
                      <a:pt x="33" y="6"/>
                      <a:pt x="35" y="4"/>
                      <a:pt x="37" y="4"/>
                    </a:cubicBezTo>
                    <a:cubicBezTo>
                      <a:pt x="39" y="5"/>
                      <a:pt x="40" y="7"/>
                      <a:pt x="42" y="5"/>
                    </a:cubicBezTo>
                    <a:cubicBezTo>
                      <a:pt x="44" y="4"/>
                      <a:pt x="45" y="2"/>
                      <a:pt x="47" y="0"/>
                    </a:cubicBezTo>
                    <a:cubicBezTo>
                      <a:pt x="48" y="1"/>
                      <a:pt x="49" y="3"/>
                      <a:pt x="48" y="4"/>
                    </a:cubicBezTo>
                    <a:cubicBezTo>
                      <a:pt x="50" y="4"/>
                      <a:pt x="49" y="5"/>
                      <a:pt x="50" y="6"/>
                    </a:cubicBezTo>
                    <a:cubicBezTo>
                      <a:pt x="52" y="6"/>
                      <a:pt x="52" y="7"/>
                      <a:pt x="52" y="9"/>
                    </a:cubicBezTo>
                    <a:cubicBezTo>
                      <a:pt x="51" y="11"/>
                      <a:pt x="54" y="14"/>
                      <a:pt x="55" y="17"/>
                    </a:cubicBezTo>
                    <a:cubicBezTo>
                      <a:pt x="55" y="18"/>
                      <a:pt x="57" y="20"/>
                      <a:pt x="57" y="21"/>
                    </a:cubicBezTo>
                    <a:cubicBezTo>
                      <a:pt x="57" y="22"/>
                      <a:pt x="58" y="23"/>
                      <a:pt x="58" y="25"/>
                    </a:cubicBezTo>
                    <a:cubicBezTo>
                      <a:pt x="59" y="27"/>
                      <a:pt x="58" y="29"/>
                      <a:pt x="58" y="31"/>
                    </a:cubicBezTo>
                    <a:cubicBezTo>
                      <a:pt x="57" y="33"/>
                      <a:pt x="55" y="33"/>
                      <a:pt x="56" y="35"/>
                    </a:cubicBezTo>
                    <a:cubicBezTo>
                      <a:pt x="56" y="36"/>
                      <a:pt x="54" y="37"/>
                      <a:pt x="54" y="37"/>
                    </a:cubicBezTo>
                    <a:cubicBezTo>
                      <a:pt x="52" y="38"/>
                      <a:pt x="52" y="40"/>
                      <a:pt x="51" y="41"/>
                    </a:cubicBezTo>
                    <a:cubicBezTo>
                      <a:pt x="50" y="43"/>
                      <a:pt x="49" y="43"/>
                      <a:pt x="49" y="44"/>
                    </a:cubicBezTo>
                    <a:cubicBezTo>
                      <a:pt x="48" y="46"/>
                      <a:pt x="48" y="47"/>
                      <a:pt x="47" y="48"/>
                    </a:cubicBezTo>
                    <a:cubicBezTo>
                      <a:pt x="46" y="48"/>
                      <a:pt x="44" y="49"/>
                      <a:pt x="44" y="47"/>
                    </a:cubicBezTo>
                    <a:cubicBezTo>
                      <a:pt x="43" y="48"/>
                      <a:pt x="43" y="48"/>
                      <a:pt x="42" y="48"/>
                    </a:cubicBezTo>
                    <a:cubicBezTo>
                      <a:pt x="40" y="49"/>
                      <a:pt x="40" y="47"/>
                      <a:pt x="42" y="47"/>
                    </a:cubicBezTo>
                    <a:cubicBezTo>
                      <a:pt x="41" y="47"/>
                      <a:pt x="40" y="46"/>
                      <a:pt x="41" y="45"/>
                    </a:cubicBezTo>
                    <a:cubicBezTo>
                      <a:pt x="40" y="46"/>
                      <a:pt x="40" y="45"/>
                      <a:pt x="39" y="46"/>
                    </a:cubicBezTo>
                    <a:cubicBezTo>
                      <a:pt x="39" y="47"/>
                      <a:pt x="39" y="47"/>
                      <a:pt x="39" y="47"/>
                    </a:cubicBezTo>
                    <a:cubicBezTo>
                      <a:pt x="38" y="47"/>
                      <a:pt x="39" y="48"/>
                      <a:pt x="37" y="48"/>
                    </a:cubicBezTo>
                    <a:cubicBezTo>
                      <a:pt x="37" y="51"/>
                      <a:pt x="34" y="49"/>
                      <a:pt x="33" y="49"/>
                    </a:cubicBezTo>
                    <a:cubicBezTo>
                      <a:pt x="33" y="50"/>
                      <a:pt x="33" y="47"/>
                      <a:pt x="33" y="48"/>
                    </a:cubicBezTo>
                    <a:cubicBezTo>
                      <a:pt x="31" y="52"/>
                      <a:pt x="30" y="50"/>
                      <a:pt x="30" y="50"/>
                    </a:cubicBezTo>
                    <a:cubicBezTo>
                      <a:pt x="30" y="51"/>
                      <a:pt x="30" y="51"/>
                      <a:pt x="28" y="51"/>
                    </a:cubicBezTo>
                    <a:cubicBezTo>
                      <a:pt x="27" y="52"/>
                      <a:pt x="25" y="52"/>
                      <a:pt x="25" y="52"/>
                    </a:cubicBezTo>
                    <a:cubicBezTo>
                      <a:pt x="27" y="56"/>
                      <a:pt x="24" y="57"/>
                      <a:pt x="23" y="59"/>
                    </a:cubicBezTo>
                    <a:cubicBezTo>
                      <a:pt x="23" y="61"/>
                      <a:pt x="24" y="61"/>
                      <a:pt x="24" y="63"/>
                    </a:cubicBezTo>
                    <a:cubicBezTo>
                      <a:pt x="14" y="63"/>
                      <a:pt x="26" y="63"/>
                      <a:pt x="16" y="63"/>
                    </a:cubicBezTo>
                    <a:cubicBezTo>
                      <a:pt x="13" y="62"/>
                      <a:pt x="9" y="63"/>
                      <a:pt x="7" y="66"/>
                    </a:cubicBezTo>
                    <a:cubicBezTo>
                      <a:pt x="6" y="66"/>
                      <a:pt x="5" y="69"/>
                      <a:pt x="4" y="68"/>
                    </a:cubicBezTo>
                    <a:cubicBezTo>
                      <a:pt x="4" y="68"/>
                      <a:pt x="3" y="67"/>
                      <a:pt x="3" y="67"/>
                    </a:cubicBezTo>
                    <a:cubicBezTo>
                      <a:pt x="2" y="67"/>
                      <a:pt x="0" y="68"/>
                      <a:pt x="0" y="68"/>
                    </a:cubicBezTo>
                    <a:cubicBezTo>
                      <a:pt x="0" y="67"/>
                      <a:pt x="1" y="66"/>
                      <a:pt x="0" y="6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09" name="Freeform 3843"/>
              <p:cNvSpPr>
                <a:spLocks/>
              </p:cNvSpPr>
              <p:nvPr/>
            </p:nvSpPr>
            <p:spPr bwMode="auto">
              <a:xfrm>
                <a:off x="3213" y="3010"/>
                <a:ext cx="2" cy="4"/>
              </a:xfrm>
              <a:custGeom>
                <a:avLst/>
                <a:gdLst>
                  <a:gd name="T0" fmla="*/ 0 w 1"/>
                  <a:gd name="T1" fmla="*/ 4 h 3"/>
                  <a:gd name="T2" fmla="*/ 0 w 1"/>
                  <a:gd name="T3" fmla="*/ 0 h 3"/>
                  <a:gd name="T4" fmla="*/ 0 w 1"/>
                  <a:gd name="T5" fmla="*/ 4 h 3"/>
                  <a:gd name="T6" fmla="*/ 0 60000 65536"/>
                  <a:gd name="T7" fmla="*/ 0 60000 65536"/>
                  <a:gd name="T8" fmla="*/ 0 60000 65536"/>
                </a:gdLst>
                <a:ahLst/>
                <a:cxnLst>
                  <a:cxn ang="T6">
                    <a:pos x="T0" y="T1"/>
                  </a:cxn>
                  <a:cxn ang="T7">
                    <a:pos x="T2" y="T3"/>
                  </a:cxn>
                  <a:cxn ang="T8">
                    <a:pos x="T4" y="T5"/>
                  </a:cxn>
                </a:cxnLst>
                <a:rect l="0" t="0" r="r" b="b"/>
                <a:pathLst>
                  <a:path w="1" h="3">
                    <a:moveTo>
                      <a:pt x="0" y="3"/>
                    </a:moveTo>
                    <a:cubicBezTo>
                      <a:pt x="0" y="2"/>
                      <a:pt x="1" y="1"/>
                      <a:pt x="0" y="0"/>
                    </a:cubicBezTo>
                    <a:cubicBezTo>
                      <a:pt x="0" y="1"/>
                      <a:pt x="0" y="2"/>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10" name="Freeform 3844"/>
              <p:cNvSpPr>
                <a:spLocks/>
              </p:cNvSpPr>
              <p:nvPr/>
            </p:nvSpPr>
            <p:spPr bwMode="auto">
              <a:xfrm>
                <a:off x="3227" y="2966"/>
                <a:ext cx="1" cy="1"/>
              </a:xfrm>
              <a:custGeom>
                <a:avLst/>
                <a:gdLst>
                  <a:gd name="T0" fmla="*/ 0 w 1"/>
                  <a:gd name="T1" fmla="*/ 1 h 1"/>
                  <a:gd name="T2" fmla="*/ 0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1"/>
                      <a:pt x="1" y="0"/>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11" name="Freeform 3845"/>
              <p:cNvSpPr>
                <a:spLocks/>
              </p:cNvSpPr>
              <p:nvPr/>
            </p:nvSpPr>
            <p:spPr bwMode="auto">
              <a:xfrm>
                <a:off x="3145" y="2834"/>
                <a:ext cx="147" cy="261"/>
              </a:xfrm>
              <a:custGeom>
                <a:avLst/>
                <a:gdLst>
                  <a:gd name="T0" fmla="*/ 37 w 112"/>
                  <a:gd name="T1" fmla="*/ 58 h 198"/>
                  <a:gd name="T2" fmla="*/ 54 w 112"/>
                  <a:gd name="T3" fmla="*/ 63 h 198"/>
                  <a:gd name="T4" fmla="*/ 56 w 112"/>
                  <a:gd name="T5" fmla="*/ 88 h 198"/>
                  <a:gd name="T6" fmla="*/ 66 w 112"/>
                  <a:gd name="T7" fmla="*/ 100 h 198"/>
                  <a:gd name="T8" fmla="*/ 67 w 112"/>
                  <a:gd name="T9" fmla="*/ 96 h 198"/>
                  <a:gd name="T10" fmla="*/ 77 w 112"/>
                  <a:gd name="T11" fmla="*/ 76 h 198"/>
                  <a:gd name="T12" fmla="*/ 67 w 112"/>
                  <a:gd name="T13" fmla="*/ 50 h 198"/>
                  <a:gd name="T14" fmla="*/ 64 w 112"/>
                  <a:gd name="T15" fmla="*/ 36 h 198"/>
                  <a:gd name="T16" fmla="*/ 75 w 112"/>
                  <a:gd name="T17" fmla="*/ 18 h 198"/>
                  <a:gd name="T18" fmla="*/ 91 w 112"/>
                  <a:gd name="T19" fmla="*/ 20 h 198"/>
                  <a:gd name="T20" fmla="*/ 112 w 112"/>
                  <a:gd name="T21" fmla="*/ 13 h 198"/>
                  <a:gd name="T22" fmla="*/ 133 w 112"/>
                  <a:gd name="T23" fmla="*/ 8 h 198"/>
                  <a:gd name="T24" fmla="*/ 144 w 112"/>
                  <a:gd name="T25" fmla="*/ 7 h 198"/>
                  <a:gd name="T26" fmla="*/ 143 w 112"/>
                  <a:gd name="T27" fmla="*/ 22 h 198"/>
                  <a:gd name="T28" fmla="*/ 143 w 112"/>
                  <a:gd name="T29" fmla="*/ 32 h 198"/>
                  <a:gd name="T30" fmla="*/ 143 w 112"/>
                  <a:gd name="T31" fmla="*/ 49 h 198"/>
                  <a:gd name="T32" fmla="*/ 146 w 112"/>
                  <a:gd name="T33" fmla="*/ 66 h 198"/>
                  <a:gd name="T34" fmla="*/ 144 w 112"/>
                  <a:gd name="T35" fmla="*/ 74 h 198"/>
                  <a:gd name="T36" fmla="*/ 137 w 112"/>
                  <a:gd name="T37" fmla="*/ 87 h 198"/>
                  <a:gd name="T38" fmla="*/ 113 w 112"/>
                  <a:gd name="T39" fmla="*/ 105 h 198"/>
                  <a:gd name="T40" fmla="*/ 98 w 112"/>
                  <a:gd name="T41" fmla="*/ 113 h 198"/>
                  <a:gd name="T42" fmla="*/ 81 w 112"/>
                  <a:gd name="T43" fmla="*/ 131 h 198"/>
                  <a:gd name="T44" fmla="*/ 66 w 112"/>
                  <a:gd name="T45" fmla="*/ 145 h 198"/>
                  <a:gd name="T46" fmla="*/ 59 w 112"/>
                  <a:gd name="T47" fmla="*/ 150 h 198"/>
                  <a:gd name="T48" fmla="*/ 59 w 112"/>
                  <a:gd name="T49" fmla="*/ 157 h 198"/>
                  <a:gd name="T50" fmla="*/ 64 w 112"/>
                  <a:gd name="T51" fmla="*/ 170 h 198"/>
                  <a:gd name="T52" fmla="*/ 67 w 112"/>
                  <a:gd name="T53" fmla="*/ 190 h 198"/>
                  <a:gd name="T54" fmla="*/ 68 w 112"/>
                  <a:gd name="T55" fmla="*/ 192 h 198"/>
                  <a:gd name="T56" fmla="*/ 67 w 112"/>
                  <a:gd name="T57" fmla="*/ 211 h 198"/>
                  <a:gd name="T58" fmla="*/ 35 w 112"/>
                  <a:gd name="T59" fmla="*/ 236 h 198"/>
                  <a:gd name="T60" fmla="*/ 32 w 112"/>
                  <a:gd name="T61" fmla="*/ 249 h 198"/>
                  <a:gd name="T62" fmla="*/ 20 w 112"/>
                  <a:gd name="T63" fmla="*/ 252 h 198"/>
                  <a:gd name="T64" fmla="*/ 18 w 112"/>
                  <a:gd name="T65" fmla="*/ 233 h 198"/>
                  <a:gd name="T66" fmla="*/ 14 w 112"/>
                  <a:gd name="T67" fmla="*/ 206 h 198"/>
                  <a:gd name="T68" fmla="*/ 12 w 112"/>
                  <a:gd name="T69" fmla="*/ 190 h 198"/>
                  <a:gd name="T70" fmla="*/ 29 w 112"/>
                  <a:gd name="T71" fmla="*/ 166 h 198"/>
                  <a:gd name="T72" fmla="*/ 35 w 112"/>
                  <a:gd name="T73" fmla="*/ 152 h 198"/>
                  <a:gd name="T74" fmla="*/ 33 w 112"/>
                  <a:gd name="T75" fmla="*/ 141 h 198"/>
                  <a:gd name="T76" fmla="*/ 35 w 112"/>
                  <a:gd name="T77" fmla="*/ 131 h 198"/>
                  <a:gd name="T78" fmla="*/ 37 w 112"/>
                  <a:gd name="T79" fmla="*/ 115 h 198"/>
                  <a:gd name="T80" fmla="*/ 37 w 112"/>
                  <a:gd name="T81" fmla="*/ 99 h 198"/>
                  <a:gd name="T82" fmla="*/ 12 w 112"/>
                  <a:gd name="T83" fmla="*/ 88 h 198"/>
                  <a:gd name="T84" fmla="*/ 0 w 112"/>
                  <a:gd name="T85" fmla="*/ 73 h 19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12" h="198">
                    <a:moveTo>
                      <a:pt x="0" y="55"/>
                    </a:moveTo>
                    <a:cubicBezTo>
                      <a:pt x="8" y="52"/>
                      <a:pt x="15" y="49"/>
                      <a:pt x="23" y="46"/>
                    </a:cubicBezTo>
                    <a:cubicBezTo>
                      <a:pt x="25" y="46"/>
                      <a:pt x="26" y="45"/>
                      <a:pt x="28" y="44"/>
                    </a:cubicBezTo>
                    <a:cubicBezTo>
                      <a:pt x="29" y="44"/>
                      <a:pt x="30" y="43"/>
                      <a:pt x="31" y="43"/>
                    </a:cubicBezTo>
                    <a:cubicBezTo>
                      <a:pt x="37" y="50"/>
                      <a:pt x="37" y="50"/>
                      <a:pt x="37" y="50"/>
                    </a:cubicBezTo>
                    <a:cubicBezTo>
                      <a:pt x="37" y="48"/>
                      <a:pt x="39" y="49"/>
                      <a:pt x="41" y="48"/>
                    </a:cubicBezTo>
                    <a:cubicBezTo>
                      <a:pt x="42" y="48"/>
                      <a:pt x="44" y="47"/>
                      <a:pt x="44" y="48"/>
                    </a:cubicBezTo>
                    <a:cubicBezTo>
                      <a:pt x="46" y="51"/>
                      <a:pt x="46" y="56"/>
                      <a:pt x="45" y="58"/>
                    </a:cubicBezTo>
                    <a:cubicBezTo>
                      <a:pt x="44" y="61"/>
                      <a:pt x="42" y="64"/>
                      <a:pt x="43" y="67"/>
                    </a:cubicBezTo>
                    <a:cubicBezTo>
                      <a:pt x="44" y="68"/>
                      <a:pt x="43" y="69"/>
                      <a:pt x="44" y="70"/>
                    </a:cubicBezTo>
                    <a:cubicBezTo>
                      <a:pt x="44" y="71"/>
                      <a:pt x="45" y="71"/>
                      <a:pt x="46" y="72"/>
                    </a:cubicBezTo>
                    <a:cubicBezTo>
                      <a:pt x="47" y="73"/>
                      <a:pt x="48" y="75"/>
                      <a:pt x="50" y="76"/>
                    </a:cubicBezTo>
                    <a:cubicBezTo>
                      <a:pt x="51" y="77"/>
                      <a:pt x="51" y="78"/>
                      <a:pt x="50" y="79"/>
                    </a:cubicBezTo>
                    <a:cubicBezTo>
                      <a:pt x="49" y="81"/>
                      <a:pt x="52" y="81"/>
                      <a:pt x="53" y="79"/>
                    </a:cubicBezTo>
                    <a:cubicBezTo>
                      <a:pt x="53" y="77"/>
                      <a:pt x="52" y="75"/>
                      <a:pt x="51" y="73"/>
                    </a:cubicBezTo>
                    <a:cubicBezTo>
                      <a:pt x="53" y="72"/>
                      <a:pt x="52" y="69"/>
                      <a:pt x="55" y="68"/>
                    </a:cubicBezTo>
                    <a:cubicBezTo>
                      <a:pt x="59" y="68"/>
                      <a:pt x="59" y="66"/>
                      <a:pt x="59" y="62"/>
                    </a:cubicBezTo>
                    <a:cubicBezTo>
                      <a:pt x="59" y="61"/>
                      <a:pt x="59" y="59"/>
                      <a:pt x="59" y="58"/>
                    </a:cubicBezTo>
                    <a:cubicBezTo>
                      <a:pt x="59" y="55"/>
                      <a:pt x="60" y="53"/>
                      <a:pt x="59" y="51"/>
                    </a:cubicBezTo>
                    <a:cubicBezTo>
                      <a:pt x="58" y="48"/>
                      <a:pt x="56" y="46"/>
                      <a:pt x="55" y="44"/>
                    </a:cubicBezTo>
                    <a:cubicBezTo>
                      <a:pt x="54" y="42"/>
                      <a:pt x="52" y="40"/>
                      <a:pt x="51" y="38"/>
                    </a:cubicBezTo>
                    <a:cubicBezTo>
                      <a:pt x="50" y="37"/>
                      <a:pt x="50" y="38"/>
                      <a:pt x="49" y="37"/>
                    </a:cubicBezTo>
                    <a:cubicBezTo>
                      <a:pt x="49" y="36"/>
                      <a:pt x="49" y="34"/>
                      <a:pt x="49" y="32"/>
                    </a:cubicBezTo>
                    <a:cubicBezTo>
                      <a:pt x="48" y="30"/>
                      <a:pt x="49" y="28"/>
                      <a:pt x="49" y="27"/>
                    </a:cubicBezTo>
                    <a:cubicBezTo>
                      <a:pt x="47" y="20"/>
                      <a:pt x="48" y="22"/>
                      <a:pt x="48" y="21"/>
                    </a:cubicBezTo>
                    <a:cubicBezTo>
                      <a:pt x="49" y="19"/>
                      <a:pt x="51" y="20"/>
                      <a:pt x="51" y="14"/>
                    </a:cubicBezTo>
                    <a:cubicBezTo>
                      <a:pt x="53" y="14"/>
                      <a:pt x="55" y="14"/>
                      <a:pt x="57" y="14"/>
                    </a:cubicBezTo>
                    <a:cubicBezTo>
                      <a:pt x="58" y="13"/>
                      <a:pt x="60" y="12"/>
                      <a:pt x="61" y="13"/>
                    </a:cubicBezTo>
                    <a:cubicBezTo>
                      <a:pt x="62" y="13"/>
                      <a:pt x="63" y="14"/>
                      <a:pt x="64" y="15"/>
                    </a:cubicBezTo>
                    <a:cubicBezTo>
                      <a:pt x="65" y="16"/>
                      <a:pt x="68" y="16"/>
                      <a:pt x="69" y="15"/>
                    </a:cubicBezTo>
                    <a:cubicBezTo>
                      <a:pt x="70" y="15"/>
                      <a:pt x="71" y="12"/>
                      <a:pt x="73" y="14"/>
                    </a:cubicBezTo>
                    <a:cubicBezTo>
                      <a:pt x="76" y="18"/>
                      <a:pt x="80" y="14"/>
                      <a:pt x="82" y="11"/>
                    </a:cubicBezTo>
                    <a:cubicBezTo>
                      <a:pt x="83" y="10"/>
                      <a:pt x="84" y="10"/>
                      <a:pt x="85" y="10"/>
                    </a:cubicBezTo>
                    <a:cubicBezTo>
                      <a:pt x="88" y="12"/>
                      <a:pt x="88" y="12"/>
                      <a:pt x="90" y="10"/>
                    </a:cubicBezTo>
                    <a:cubicBezTo>
                      <a:pt x="92" y="9"/>
                      <a:pt x="93" y="8"/>
                      <a:pt x="96" y="9"/>
                    </a:cubicBezTo>
                    <a:cubicBezTo>
                      <a:pt x="97" y="9"/>
                      <a:pt x="100" y="7"/>
                      <a:pt x="101" y="6"/>
                    </a:cubicBezTo>
                    <a:cubicBezTo>
                      <a:pt x="103" y="5"/>
                      <a:pt x="105" y="3"/>
                      <a:pt x="107" y="2"/>
                    </a:cubicBezTo>
                    <a:cubicBezTo>
                      <a:pt x="110" y="0"/>
                      <a:pt x="111" y="3"/>
                      <a:pt x="109" y="4"/>
                    </a:cubicBezTo>
                    <a:cubicBezTo>
                      <a:pt x="110" y="5"/>
                      <a:pt x="110" y="5"/>
                      <a:pt x="110" y="5"/>
                    </a:cubicBezTo>
                    <a:cubicBezTo>
                      <a:pt x="109" y="6"/>
                      <a:pt x="110" y="7"/>
                      <a:pt x="109" y="9"/>
                    </a:cubicBezTo>
                    <a:cubicBezTo>
                      <a:pt x="109" y="10"/>
                      <a:pt x="107" y="11"/>
                      <a:pt x="108" y="11"/>
                    </a:cubicBezTo>
                    <a:cubicBezTo>
                      <a:pt x="109" y="12"/>
                      <a:pt x="109" y="16"/>
                      <a:pt x="109" y="17"/>
                    </a:cubicBezTo>
                    <a:cubicBezTo>
                      <a:pt x="109" y="18"/>
                      <a:pt x="109" y="19"/>
                      <a:pt x="109" y="20"/>
                    </a:cubicBezTo>
                    <a:cubicBezTo>
                      <a:pt x="109" y="22"/>
                      <a:pt x="109" y="21"/>
                      <a:pt x="109" y="23"/>
                    </a:cubicBezTo>
                    <a:cubicBezTo>
                      <a:pt x="109" y="23"/>
                      <a:pt x="109" y="24"/>
                      <a:pt x="109" y="24"/>
                    </a:cubicBezTo>
                    <a:cubicBezTo>
                      <a:pt x="109" y="25"/>
                      <a:pt x="109" y="25"/>
                      <a:pt x="109" y="26"/>
                    </a:cubicBezTo>
                    <a:cubicBezTo>
                      <a:pt x="110" y="28"/>
                      <a:pt x="109" y="29"/>
                      <a:pt x="109" y="30"/>
                    </a:cubicBezTo>
                    <a:cubicBezTo>
                      <a:pt x="111" y="31"/>
                      <a:pt x="108" y="37"/>
                      <a:pt x="109" y="37"/>
                    </a:cubicBezTo>
                    <a:cubicBezTo>
                      <a:pt x="111" y="38"/>
                      <a:pt x="109" y="44"/>
                      <a:pt x="109" y="46"/>
                    </a:cubicBezTo>
                    <a:cubicBezTo>
                      <a:pt x="112" y="44"/>
                      <a:pt x="109" y="48"/>
                      <a:pt x="110" y="49"/>
                    </a:cubicBezTo>
                    <a:cubicBezTo>
                      <a:pt x="110" y="48"/>
                      <a:pt x="112" y="48"/>
                      <a:pt x="111" y="50"/>
                    </a:cubicBezTo>
                    <a:cubicBezTo>
                      <a:pt x="111" y="51"/>
                      <a:pt x="112" y="53"/>
                      <a:pt x="110" y="54"/>
                    </a:cubicBezTo>
                    <a:cubicBezTo>
                      <a:pt x="110" y="54"/>
                      <a:pt x="110" y="54"/>
                      <a:pt x="111" y="55"/>
                    </a:cubicBezTo>
                    <a:cubicBezTo>
                      <a:pt x="108" y="54"/>
                      <a:pt x="110" y="55"/>
                      <a:pt x="110" y="56"/>
                    </a:cubicBezTo>
                    <a:cubicBezTo>
                      <a:pt x="109" y="56"/>
                      <a:pt x="109" y="56"/>
                      <a:pt x="108" y="57"/>
                    </a:cubicBezTo>
                    <a:cubicBezTo>
                      <a:pt x="111" y="56"/>
                      <a:pt x="109" y="60"/>
                      <a:pt x="108" y="61"/>
                    </a:cubicBezTo>
                    <a:cubicBezTo>
                      <a:pt x="107" y="63"/>
                      <a:pt x="105" y="64"/>
                      <a:pt x="104" y="66"/>
                    </a:cubicBezTo>
                    <a:cubicBezTo>
                      <a:pt x="103" y="69"/>
                      <a:pt x="101" y="70"/>
                      <a:pt x="100" y="72"/>
                    </a:cubicBezTo>
                    <a:cubicBezTo>
                      <a:pt x="99" y="74"/>
                      <a:pt x="92" y="76"/>
                      <a:pt x="92" y="78"/>
                    </a:cubicBezTo>
                    <a:cubicBezTo>
                      <a:pt x="92" y="79"/>
                      <a:pt x="87" y="80"/>
                      <a:pt x="86" y="80"/>
                    </a:cubicBezTo>
                    <a:cubicBezTo>
                      <a:pt x="86" y="81"/>
                      <a:pt x="85" y="81"/>
                      <a:pt x="84" y="82"/>
                    </a:cubicBezTo>
                    <a:cubicBezTo>
                      <a:pt x="82" y="82"/>
                      <a:pt x="82" y="81"/>
                      <a:pt x="81" y="83"/>
                    </a:cubicBezTo>
                    <a:cubicBezTo>
                      <a:pt x="80" y="84"/>
                      <a:pt x="77" y="85"/>
                      <a:pt x="75" y="86"/>
                    </a:cubicBezTo>
                    <a:cubicBezTo>
                      <a:pt x="73" y="87"/>
                      <a:pt x="70" y="91"/>
                      <a:pt x="68" y="90"/>
                    </a:cubicBezTo>
                    <a:cubicBezTo>
                      <a:pt x="72" y="94"/>
                      <a:pt x="62" y="96"/>
                      <a:pt x="63" y="100"/>
                    </a:cubicBezTo>
                    <a:cubicBezTo>
                      <a:pt x="62" y="100"/>
                      <a:pt x="62" y="100"/>
                      <a:pt x="62" y="99"/>
                    </a:cubicBezTo>
                    <a:cubicBezTo>
                      <a:pt x="62" y="101"/>
                      <a:pt x="60" y="103"/>
                      <a:pt x="60" y="101"/>
                    </a:cubicBezTo>
                    <a:cubicBezTo>
                      <a:pt x="59" y="102"/>
                      <a:pt x="56" y="103"/>
                      <a:pt x="55" y="105"/>
                    </a:cubicBezTo>
                    <a:cubicBezTo>
                      <a:pt x="53" y="107"/>
                      <a:pt x="52" y="109"/>
                      <a:pt x="50" y="110"/>
                    </a:cubicBezTo>
                    <a:cubicBezTo>
                      <a:pt x="50" y="111"/>
                      <a:pt x="47" y="114"/>
                      <a:pt x="46" y="113"/>
                    </a:cubicBezTo>
                    <a:cubicBezTo>
                      <a:pt x="46" y="112"/>
                      <a:pt x="45" y="109"/>
                      <a:pt x="43" y="110"/>
                    </a:cubicBezTo>
                    <a:cubicBezTo>
                      <a:pt x="46" y="110"/>
                      <a:pt x="45" y="113"/>
                      <a:pt x="45" y="114"/>
                    </a:cubicBezTo>
                    <a:cubicBezTo>
                      <a:pt x="46" y="115"/>
                      <a:pt x="46" y="116"/>
                      <a:pt x="46" y="116"/>
                    </a:cubicBezTo>
                    <a:cubicBezTo>
                      <a:pt x="45" y="117"/>
                      <a:pt x="45" y="117"/>
                      <a:pt x="45" y="117"/>
                    </a:cubicBezTo>
                    <a:cubicBezTo>
                      <a:pt x="45" y="118"/>
                      <a:pt x="45" y="118"/>
                      <a:pt x="45" y="119"/>
                    </a:cubicBezTo>
                    <a:cubicBezTo>
                      <a:pt x="45" y="122"/>
                      <a:pt x="46" y="121"/>
                      <a:pt x="47" y="123"/>
                    </a:cubicBezTo>
                    <a:cubicBezTo>
                      <a:pt x="48" y="124"/>
                      <a:pt x="49" y="126"/>
                      <a:pt x="49" y="127"/>
                    </a:cubicBezTo>
                    <a:cubicBezTo>
                      <a:pt x="49" y="128"/>
                      <a:pt x="48" y="132"/>
                      <a:pt x="49" y="129"/>
                    </a:cubicBezTo>
                    <a:cubicBezTo>
                      <a:pt x="48" y="132"/>
                      <a:pt x="50" y="134"/>
                      <a:pt x="50" y="137"/>
                    </a:cubicBezTo>
                    <a:cubicBezTo>
                      <a:pt x="50" y="138"/>
                      <a:pt x="51" y="140"/>
                      <a:pt x="50" y="141"/>
                    </a:cubicBezTo>
                    <a:cubicBezTo>
                      <a:pt x="50" y="142"/>
                      <a:pt x="50" y="144"/>
                      <a:pt x="51" y="144"/>
                    </a:cubicBezTo>
                    <a:cubicBezTo>
                      <a:pt x="51" y="143"/>
                      <a:pt x="51" y="142"/>
                      <a:pt x="52" y="140"/>
                    </a:cubicBezTo>
                    <a:cubicBezTo>
                      <a:pt x="52" y="141"/>
                      <a:pt x="52" y="144"/>
                      <a:pt x="53" y="141"/>
                    </a:cubicBezTo>
                    <a:cubicBezTo>
                      <a:pt x="53" y="143"/>
                      <a:pt x="52" y="145"/>
                      <a:pt x="52" y="146"/>
                    </a:cubicBezTo>
                    <a:cubicBezTo>
                      <a:pt x="52" y="148"/>
                      <a:pt x="53" y="149"/>
                      <a:pt x="53" y="150"/>
                    </a:cubicBezTo>
                    <a:cubicBezTo>
                      <a:pt x="52" y="154"/>
                      <a:pt x="49" y="158"/>
                      <a:pt x="50" y="162"/>
                    </a:cubicBezTo>
                    <a:cubicBezTo>
                      <a:pt x="50" y="160"/>
                      <a:pt x="51" y="162"/>
                      <a:pt x="51" y="160"/>
                    </a:cubicBezTo>
                    <a:cubicBezTo>
                      <a:pt x="53" y="163"/>
                      <a:pt x="50" y="167"/>
                      <a:pt x="48" y="168"/>
                    </a:cubicBezTo>
                    <a:cubicBezTo>
                      <a:pt x="46" y="171"/>
                      <a:pt x="42" y="173"/>
                      <a:pt x="38" y="174"/>
                    </a:cubicBezTo>
                    <a:cubicBezTo>
                      <a:pt x="34" y="175"/>
                      <a:pt x="30" y="177"/>
                      <a:pt x="27" y="179"/>
                    </a:cubicBezTo>
                    <a:cubicBezTo>
                      <a:pt x="25" y="180"/>
                      <a:pt x="23" y="181"/>
                      <a:pt x="22" y="183"/>
                    </a:cubicBezTo>
                    <a:cubicBezTo>
                      <a:pt x="21" y="185"/>
                      <a:pt x="21" y="187"/>
                      <a:pt x="19" y="187"/>
                    </a:cubicBezTo>
                    <a:cubicBezTo>
                      <a:pt x="20" y="187"/>
                      <a:pt x="23" y="192"/>
                      <a:pt x="24" y="189"/>
                    </a:cubicBezTo>
                    <a:cubicBezTo>
                      <a:pt x="23" y="191"/>
                      <a:pt x="25" y="198"/>
                      <a:pt x="22" y="197"/>
                    </a:cubicBezTo>
                    <a:cubicBezTo>
                      <a:pt x="16" y="197"/>
                      <a:pt x="16" y="197"/>
                      <a:pt x="16" y="197"/>
                    </a:cubicBezTo>
                    <a:cubicBezTo>
                      <a:pt x="16" y="195"/>
                      <a:pt x="15" y="193"/>
                      <a:pt x="15" y="191"/>
                    </a:cubicBezTo>
                    <a:cubicBezTo>
                      <a:pt x="15" y="190"/>
                      <a:pt x="15" y="189"/>
                      <a:pt x="14" y="187"/>
                    </a:cubicBezTo>
                    <a:cubicBezTo>
                      <a:pt x="13" y="187"/>
                      <a:pt x="13" y="184"/>
                      <a:pt x="14" y="183"/>
                    </a:cubicBezTo>
                    <a:cubicBezTo>
                      <a:pt x="14" y="182"/>
                      <a:pt x="14" y="178"/>
                      <a:pt x="14" y="177"/>
                    </a:cubicBezTo>
                    <a:cubicBezTo>
                      <a:pt x="15" y="175"/>
                      <a:pt x="15" y="173"/>
                      <a:pt x="15" y="170"/>
                    </a:cubicBezTo>
                    <a:cubicBezTo>
                      <a:pt x="15" y="168"/>
                      <a:pt x="14" y="167"/>
                      <a:pt x="14" y="165"/>
                    </a:cubicBezTo>
                    <a:cubicBezTo>
                      <a:pt x="13" y="162"/>
                      <a:pt x="11" y="159"/>
                      <a:pt x="11" y="156"/>
                    </a:cubicBezTo>
                    <a:cubicBezTo>
                      <a:pt x="10" y="155"/>
                      <a:pt x="11" y="153"/>
                      <a:pt x="10" y="152"/>
                    </a:cubicBezTo>
                    <a:cubicBezTo>
                      <a:pt x="10" y="150"/>
                      <a:pt x="10" y="148"/>
                      <a:pt x="9" y="146"/>
                    </a:cubicBezTo>
                    <a:cubicBezTo>
                      <a:pt x="9" y="144"/>
                      <a:pt x="8" y="145"/>
                      <a:pt x="9" y="144"/>
                    </a:cubicBezTo>
                    <a:cubicBezTo>
                      <a:pt x="10" y="143"/>
                      <a:pt x="12" y="140"/>
                      <a:pt x="13" y="140"/>
                    </a:cubicBezTo>
                    <a:cubicBezTo>
                      <a:pt x="14" y="138"/>
                      <a:pt x="20" y="130"/>
                      <a:pt x="21" y="131"/>
                    </a:cubicBezTo>
                    <a:cubicBezTo>
                      <a:pt x="20" y="129"/>
                      <a:pt x="21" y="128"/>
                      <a:pt x="22" y="126"/>
                    </a:cubicBezTo>
                    <a:cubicBezTo>
                      <a:pt x="22" y="124"/>
                      <a:pt x="21" y="123"/>
                      <a:pt x="22" y="122"/>
                    </a:cubicBezTo>
                    <a:cubicBezTo>
                      <a:pt x="24" y="121"/>
                      <a:pt x="25" y="119"/>
                      <a:pt x="26" y="117"/>
                    </a:cubicBezTo>
                    <a:cubicBezTo>
                      <a:pt x="26" y="116"/>
                      <a:pt x="27" y="115"/>
                      <a:pt x="27" y="115"/>
                    </a:cubicBezTo>
                    <a:cubicBezTo>
                      <a:pt x="27" y="113"/>
                      <a:pt x="27" y="112"/>
                      <a:pt x="27" y="111"/>
                    </a:cubicBezTo>
                    <a:cubicBezTo>
                      <a:pt x="26" y="111"/>
                      <a:pt x="26" y="111"/>
                      <a:pt x="26" y="111"/>
                    </a:cubicBezTo>
                    <a:cubicBezTo>
                      <a:pt x="25" y="110"/>
                      <a:pt x="25" y="108"/>
                      <a:pt x="25" y="107"/>
                    </a:cubicBezTo>
                    <a:cubicBezTo>
                      <a:pt x="25" y="106"/>
                      <a:pt x="27" y="106"/>
                      <a:pt x="26" y="104"/>
                    </a:cubicBezTo>
                    <a:cubicBezTo>
                      <a:pt x="26" y="103"/>
                      <a:pt x="24" y="104"/>
                      <a:pt x="25" y="102"/>
                    </a:cubicBezTo>
                    <a:cubicBezTo>
                      <a:pt x="25" y="100"/>
                      <a:pt x="27" y="100"/>
                      <a:pt x="27" y="99"/>
                    </a:cubicBezTo>
                    <a:cubicBezTo>
                      <a:pt x="27" y="96"/>
                      <a:pt x="29" y="97"/>
                      <a:pt x="28" y="95"/>
                    </a:cubicBezTo>
                    <a:cubicBezTo>
                      <a:pt x="28" y="93"/>
                      <a:pt x="27" y="92"/>
                      <a:pt x="28" y="90"/>
                    </a:cubicBezTo>
                    <a:cubicBezTo>
                      <a:pt x="28" y="89"/>
                      <a:pt x="29" y="88"/>
                      <a:pt x="28" y="87"/>
                    </a:cubicBezTo>
                    <a:cubicBezTo>
                      <a:pt x="28" y="85"/>
                      <a:pt x="28" y="84"/>
                      <a:pt x="28" y="81"/>
                    </a:cubicBezTo>
                    <a:cubicBezTo>
                      <a:pt x="28" y="80"/>
                      <a:pt x="28" y="80"/>
                      <a:pt x="28" y="79"/>
                    </a:cubicBezTo>
                    <a:cubicBezTo>
                      <a:pt x="27" y="78"/>
                      <a:pt x="28" y="76"/>
                      <a:pt x="28" y="75"/>
                    </a:cubicBezTo>
                    <a:cubicBezTo>
                      <a:pt x="27" y="76"/>
                      <a:pt x="26" y="76"/>
                      <a:pt x="25" y="74"/>
                    </a:cubicBezTo>
                    <a:cubicBezTo>
                      <a:pt x="25" y="73"/>
                      <a:pt x="20" y="73"/>
                      <a:pt x="19" y="72"/>
                    </a:cubicBezTo>
                    <a:cubicBezTo>
                      <a:pt x="16" y="70"/>
                      <a:pt x="13" y="68"/>
                      <a:pt x="9" y="67"/>
                    </a:cubicBezTo>
                    <a:cubicBezTo>
                      <a:pt x="8" y="67"/>
                      <a:pt x="4" y="67"/>
                      <a:pt x="3" y="67"/>
                    </a:cubicBezTo>
                    <a:cubicBezTo>
                      <a:pt x="1" y="66"/>
                      <a:pt x="2" y="63"/>
                      <a:pt x="2" y="61"/>
                    </a:cubicBezTo>
                    <a:cubicBezTo>
                      <a:pt x="1" y="59"/>
                      <a:pt x="0" y="57"/>
                      <a:pt x="0" y="5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12" name="Freeform 3846"/>
              <p:cNvSpPr>
                <a:spLocks/>
              </p:cNvSpPr>
              <p:nvPr/>
            </p:nvSpPr>
            <p:spPr bwMode="auto">
              <a:xfrm>
                <a:off x="3277" y="2926"/>
                <a:ext cx="1" cy="3"/>
              </a:xfrm>
              <a:custGeom>
                <a:avLst/>
                <a:gdLst>
                  <a:gd name="T0" fmla="*/ 0 w 1"/>
                  <a:gd name="T1" fmla="*/ 2 h 2"/>
                  <a:gd name="T2" fmla="*/ 1 w 1"/>
                  <a:gd name="T3" fmla="*/ 0 h 2"/>
                  <a:gd name="T4" fmla="*/ 1 w 1"/>
                  <a:gd name="T5" fmla="*/ 3 h 2"/>
                  <a:gd name="T6" fmla="*/ 0 w 1"/>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1"/>
                    </a:moveTo>
                    <a:cubicBezTo>
                      <a:pt x="1" y="0"/>
                      <a:pt x="1" y="0"/>
                      <a:pt x="1" y="0"/>
                    </a:cubicBezTo>
                    <a:cubicBezTo>
                      <a:pt x="1" y="1"/>
                      <a:pt x="1" y="1"/>
                      <a:pt x="1" y="2"/>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13" name="Freeform 3847"/>
              <p:cNvSpPr>
                <a:spLocks/>
              </p:cNvSpPr>
              <p:nvPr/>
            </p:nvSpPr>
            <p:spPr bwMode="auto">
              <a:xfrm>
                <a:off x="4414" y="2282"/>
                <a:ext cx="2" cy="3"/>
              </a:xfrm>
              <a:custGeom>
                <a:avLst/>
                <a:gdLst>
                  <a:gd name="T0" fmla="*/ 1 w 2"/>
                  <a:gd name="T1" fmla="*/ 0 h 2"/>
                  <a:gd name="T2" fmla="*/ 0 w 2"/>
                  <a:gd name="T3" fmla="*/ 3 h 2"/>
                  <a:gd name="T4" fmla="*/ 2 w 2"/>
                  <a:gd name="T5" fmla="*/ 2 h 2"/>
                  <a:gd name="T6" fmla="*/ 1 w 2"/>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0"/>
                    </a:moveTo>
                    <a:cubicBezTo>
                      <a:pt x="0" y="1"/>
                      <a:pt x="0" y="1"/>
                      <a:pt x="0" y="2"/>
                    </a:cubicBezTo>
                    <a:cubicBezTo>
                      <a:pt x="1" y="2"/>
                      <a:pt x="2" y="2"/>
                      <a:pt x="2" y="1"/>
                    </a:cubicBezTo>
                    <a:cubicBezTo>
                      <a:pt x="2" y="1"/>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14" name="Freeform 3848"/>
              <p:cNvSpPr>
                <a:spLocks/>
              </p:cNvSpPr>
              <p:nvPr/>
            </p:nvSpPr>
            <p:spPr bwMode="auto">
              <a:xfrm>
                <a:off x="4419" y="2281"/>
                <a:ext cx="3" cy="2"/>
              </a:xfrm>
              <a:custGeom>
                <a:avLst/>
                <a:gdLst>
                  <a:gd name="T0" fmla="*/ 0 w 2"/>
                  <a:gd name="T1" fmla="*/ 1 h 2"/>
                  <a:gd name="T2" fmla="*/ 2 w 2"/>
                  <a:gd name="T3" fmla="*/ 2 h 2"/>
                  <a:gd name="T4" fmla="*/ 2 w 2"/>
                  <a:gd name="T5" fmla="*/ 0 h 2"/>
                  <a:gd name="T6" fmla="*/ 0 w 2"/>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0" y="1"/>
                    </a:moveTo>
                    <a:cubicBezTo>
                      <a:pt x="0" y="1"/>
                      <a:pt x="0" y="2"/>
                      <a:pt x="1" y="2"/>
                    </a:cubicBezTo>
                    <a:cubicBezTo>
                      <a:pt x="2" y="2"/>
                      <a:pt x="1" y="0"/>
                      <a:pt x="1" y="0"/>
                    </a:cubicBezTo>
                    <a:cubicBezTo>
                      <a:pt x="1" y="0"/>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15" name="Freeform 3849"/>
              <p:cNvSpPr>
                <a:spLocks/>
              </p:cNvSpPr>
              <p:nvPr/>
            </p:nvSpPr>
            <p:spPr bwMode="auto">
              <a:xfrm>
                <a:off x="4432" y="2274"/>
                <a:ext cx="4" cy="4"/>
              </a:xfrm>
              <a:custGeom>
                <a:avLst/>
                <a:gdLst>
                  <a:gd name="T0" fmla="*/ 1 w 3"/>
                  <a:gd name="T1" fmla="*/ 0 h 3"/>
                  <a:gd name="T2" fmla="*/ 4 w 3"/>
                  <a:gd name="T3" fmla="*/ 3 h 3"/>
                  <a:gd name="T4" fmla="*/ 1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1" y="0"/>
                    </a:moveTo>
                    <a:cubicBezTo>
                      <a:pt x="0" y="2"/>
                      <a:pt x="2" y="3"/>
                      <a:pt x="3" y="2"/>
                    </a:cubicBezTo>
                    <a:cubicBezTo>
                      <a:pt x="2" y="2"/>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16" name="Freeform 3850"/>
              <p:cNvSpPr>
                <a:spLocks/>
              </p:cNvSpPr>
              <p:nvPr/>
            </p:nvSpPr>
            <p:spPr bwMode="auto">
              <a:xfrm>
                <a:off x="4447" y="2250"/>
                <a:ext cx="2" cy="2"/>
              </a:xfrm>
              <a:custGeom>
                <a:avLst/>
                <a:gdLst>
                  <a:gd name="T0" fmla="*/ 1 w 2"/>
                  <a:gd name="T1" fmla="*/ 0 h 1"/>
                  <a:gd name="T2" fmla="*/ 2 w 2"/>
                  <a:gd name="T3" fmla="*/ 2 h 1"/>
                  <a:gd name="T4" fmla="*/ 1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0" y="1"/>
                      <a:pt x="1" y="1"/>
                      <a:pt x="2"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17" name="Freeform 3851"/>
              <p:cNvSpPr>
                <a:spLocks/>
              </p:cNvSpPr>
              <p:nvPr/>
            </p:nvSpPr>
            <p:spPr bwMode="auto">
              <a:xfrm>
                <a:off x="4460" y="2244"/>
                <a:ext cx="9" cy="11"/>
              </a:xfrm>
              <a:custGeom>
                <a:avLst/>
                <a:gdLst>
                  <a:gd name="T0" fmla="*/ 1 w 7"/>
                  <a:gd name="T1" fmla="*/ 11 h 9"/>
                  <a:gd name="T2" fmla="*/ 4 w 7"/>
                  <a:gd name="T3" fmla="*/ 5 h 9"/>
                  <a:gd name="T4" fmla="*/ 8 w 7"/>
                  <a:gd name="T5" fmla="*/ 0 h 9"/>
                  <a:gd name="T6" fmla="*/ 3 w 7"/>
                  <a:gd name="T7" fmla="*/ 2 h 9"/>
                  <a:gd name="T8" fmla="*/ 3 w 7"/>
                  <a:gd name="T9" fmla="*/ 6 h 9"/>
                  <a:gd name="T10" fmla="*/ 1 w 7"/>
                  <a:gd name="T11" fmla="*/ 11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1" y="9"/>
                    </a:moveTo>
                    <a:cubicBezTo>
                      <a:pt x="3" y="8"/>
                      <a:pt x="2" y="5"/>
                      <a:pt x="3" y="4"/>
                    </a:cubicBezTo>
                    <a:cubicBezTo>
                      <a:pt x="4" y="3"/>
                      <a:pt x="7" y="2"/>
                      <a:pt x="6" y="0"/>
                    </a:cubicBezTo>
                    <a:cubicBezTo>
                      <a:pt x="4" y="0"/>
                      <a:pt x="3" y="3"/>
                      <a:pt x="2" y="2"/>
                    </a:cubicBezTo>
                    <a:cubicBezTo>
                      <a:pt x="2" y="3"/>
                      <a:pt x="3" y="3"/>
                      <a:pt x="2" y="5"/>
                    </a:cubicBezTo>
                    <a:cubicBezTo>
                      <a:pt x="1" y="6"/>
                      <a:pt x="0" y="8"/>
                      <a:pt x="1" y="9"/>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18" name="Freeform 3852"/>
              <p:cNvSpPr>
                <a:spLocks/>
              </p:cNvSpPr>
              <p:nvPr/>
            </p:nvSpPr>
            <p:spPr bwMode="auto">
              <a:xfrm>
                <a:off x="4468" y="2234"/>
                <a:ext cx="1" cy="2"/>
              </a:xfrm>
              <a:custGeom>
                <a:avLst/>
                <a:gdLst>
                  <a:gd name="T0" fmla="*/ 0 w 1"/>
                  <a:gd name="T1" fmla="*/ 0 h 1"/>
                  <a:gd name="T2" fmla="*/ 1 w 1"/>
                  <a:gd name="T3" fmla="*/ 2 h 1"/>
                  <a:gd name="T4" fmla="*/ 1 w 1"/>
                  <a:gd name="T5" fmla="*/ 0 h 1"/>
                  <a:gd name="T6" fmla="*/ 0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0"/>
                    </a:moveTo>
                    <a:cubicBezTo>
                      <a:pt x="1" y="1"/>
                      <a:pt x="1" y="1"/>
                      <a:pt x="1" y="1"/>
                    </a:cubicBezTo>
                    <a:cubicBezTo>
                      <a:pt x="1" y="0"/>
                      <a:pt x="1" y="0"/>
                      <a:pt x="1" y="0"/>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19" name="Freeform 3853"/>
              <p:cNvSpPr>
                <a:spLocks/>
              </p:cNvSpPr>
              <p:nvPr/>
            </p:nvSpPr>
            <p:spPr bwMode="auto">
              <a:xfrm>
                <a:off x="4470" y="2226"/>
                <a:ext cx="3" cy="3"/>
              </a:xfrm>
              <a:custGeom>
                <a:avLst/>
                <a:gdLst>
                  <a:gd name="T0" fmla="*/ 0 w 2"/>
                  <a:gd name="T1" fmla="*/ 0 h 2"/>
                  <a:gd name="T2" fmla="*/ 3 w 2"/>
                  <a:gd name="T3" fmla="*/ 3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0" y="1"/>
                      <a:pt x="1" y="2"/>
                      <a:pt x="2" y="2"/>
                    </a:cubicBezTo>
                    <a:cubicBezTo>
                      <a:pt x="1" y="1"/>
                      <a:pt x="1"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20" name="Freeform 3854"/>
              <p:cNvSpPr>
                <a:spLocks/>
              </p:cNvSpPr>
              <p:nvPr/>
            </p:nvSpPr>
            <p:spPr bwMode="auto">
              <a:xfrm>
                <a:off x="4473" y="2222"/>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1" y="0"/>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21" name="Freeform 3855"/>
              <p:cNvSpPr>
                <a:spLocks/>
              </p:cNvSpPr>
              <p:nvPr/>
            </p:nvSpPr>
            <p:spPr bwMode="auto">
              <a:xfrm>
                <a:off x="4470" y="2217"/>
                <a:ext cx="11" cy="7"/>
              </a:xfrm>
              <a:custGeom>
                <a:avLst/>
                <a:gdLst>
                  <a:gd name="T0" fmla="*/ 8 w 8"/>
                  <a:gd name="T1" fmla="*/ 0 h 5"/>
                  <a:gd name="T2" fmla="*/ 4 w 8"/>
                  <a:gd name="T3" fmla="*/ 6 h 5"/>
                  <a:gd name="T4" fmla="*/ 7 w 8"/>
                  <a:gd name="T5" fmla="*/ 3 h 5"/>
                  <a:gd name="T6" fmla="*/ 8 w 8"/>
                  <a:gd name="T7" fmla="*/ 0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5">
                    <a:moveTo>
                      <a:pt x="6" y="0"/>
                    </a:moveTo>
                    <a:cubicBezTo>
                      <a:pt x="5" y="0"/>
                      <a:pt x="0" y="3"/>
                      <a:pt x="3" y="4"/>
                    </a:cubicBezTo>
                    <a:cubicBezTo>
                      <a:pt x="5" y="5"/>
                      <a:pt x="4" y="3"/>
                      <a:pt x="5" y="2"/>
                    </a:cubicBezTo>
                    <a:cubicBezTo>
                      <a:pt x="5" y="1"/>
                      <a:pt x="8" y="1"/>
                      <a:pt x="6"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22" name="Freeform 3856"/>
              <p:cNvSpPr>
                <a:spLocks/>
              </p:cNvSpPr>
              <p:nvPr/>
            </p:nvSpPr>
            <p:spPr bwMode="auto">
              <a:xfrm>
                <a:off x="4439" y="2119"/>
                <a:ext cx="4" cy="6"/>
              </a:xfrm>
              <a:custGeom>
                <a:avLst/>
                <a:gdLst>
                  <a:gd name="T0" fmla="*/ 3 w 3"/>
                  <a:gd name="T1" fmla="*/ 0 h 4"/>
                  <a:gd name="T2" fmla="*/ 4 w 3"/>
                  <a:gd name="T3" fmla="*/ 6 h 4"/>
                  <a:gd name="T4" fmla="*/ 3 w 3"/>
                  <a:gd name="T5" fmla="*/ 0 h 4"/>
                  <a:gd name="T6" fmla="*/ 0 60000 65536"/>
                  <a:gd name="T7" fmla="*/ 0 60000 65536"/>
                  <a:gd name="T8" fmla="*/ 0 60000 65536"/>
                </a:gdLst>
                <a:ahLst/>
                <a:cxnLst>
                  <a:cxn ang="T6">
                    <a:pos x="T0" y="T1"/>
                  </a:cxn>
                  <a:cxn ang="T7">
                    <a:pos x="T2" y="T3"/>
                  </a:cxn>
                  <a:cxn ang="T8">
                    <a:pos x="T4" y="T5"/>
                  </a:cxn>
                </a:cxnLst>
                <a:rect l="0" t="0" r="r" b="b"/>
                <a:pathLst>
                  <a:path w="3" h="4">
                    <a:moveTo>
                      <a:pt x="2" y="0"/>
                    </a:moveTo>
                    <a:cubicBezTo>
                      <a:pt x="0" y="0"/>
                      <a:pt x="1" y="3"/>
                      <a:pt x="3" y="4"/>
                    </a:cubicBezTo>
                    <a:cubicBezTo>
                      <a:pt x="2" y="3"/>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23" name="Freeform 3857"/>
              <p:cNvSpPr>
                <a:spLocks/>
              </p:cNvSpPr>
              <p:nvPr/>
            </p:nvSpPr>
            <p:spPr bwMode="auto">
              <a:xfrm>
                <a:off x="4440" y="2125"/>
                <a:ext cx="4" cy="4"/>
              </a:xfrm>
              <a:custGeom>
                <a:avLst/>
                <a:gdLst>
                  <a:gd name="T0" fmla="*/ 3 w 3"/>
                  <a:gd name="T1" fmla="*/ 1 h 3"/>
                  <a:gd name="T2" fmla="*/ 0 w 3"/>
                  <a:gd name="T3" fmla="*/ 1 h 3"/>
                  <a:gd name="T4" fmla="*/ 3 w 3"/>
                  <a:gd name="T5" fmla="*/ 1 h 3"/>
                  <a:gd name="T6" fmla="*/ 0 60000 65536"/>
                  <a:gd name="T7" fmla="*/ 0 60000 65536"/>
                  <a:gd name="T8" fmla="*/ 0 60000 65536"/>
                </a:gdLst>
                <a:ahLst/>
                <a:cxnLst>
                  <a:cxn ang="T6">
                    <a:pos x="T0" y="T1"/>
                  </a:cxn>
                  <a:cxn ang="T7">
                    <a:pos x="T2" y="T3"/>
                  </a:cxn>
                  <a:cxn ang="T8">
                    <a:pos x="T4" y="T5"/>
                  </a:cxn>
                </a:cxnLst>
                <a:rect l="0" t="0" r="r" b="b"/>
                <a:pathLst>
                  <a:path w="3" h="3">
                    <a:moveTo>
                      <a:pt x="2" y="1"/>
                    </a:moveTo>
                    <a:cubicBezTo>
                      <a:pt x="2" y="0"/>
                      <a:pt x="1" y="0"/>
                      <a:pt x="0" y="1"/>
                    </a:cubicBezTo>
                    <a:cubicBezTo>
                      <a:pt x="1" y="3"/>
                      <a:pt x="3" y="3"/>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24" name="Freeform 3858"/>
              <p:cNvSpPr>
                <a:spLocks/>
              </p:cNvSpPr>
              <p:nvPr/>
            </p:nvSpPr>
            <p:spPr bwMode="auto">
              <a:xfrm>
                <a:off x="4443" y="2149"/>
                <a:ext cx="4" cy="3"/>
              </a:xfrm>
              <a:custGeom>
                <a:avLst/>
                <a:gdLst>
                  <a:gd name="T0" fmla="*/ 0 w 3"/>
                  <a:gd name="T1" fmla="*/ 1 h 3"/>
                  <a:gd name="T2" fmla="*/ 1 w 3"/>
                  <a:gd name="T3" fmla="*/ 3 h 3"/>
                  <a:gd name="T4" fmla="*/ 4 w 3"/>
                  <a:gd name="T5" fmla="*/ 2 h 3"/>
                  <a:gd name="T6" fmla="*/ 0 w 3"/>
                  <a:gd name="T7" fmla="*/ 0 h 3"/>
                  <a:gd name="T8" fmla="*/ 0 w 3"/>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3">
                    <a:moveTo>
                      <a:pt x="0" y="1"/>
                    </a:moveTo>
                    <a:cubicBezTo>
                      <a:pt x="0" y="2"/>
                      <a:pt x="0" y="2"/>
                      <a:pt x="1" y="3"/>
                    </a:cubicBezTo>
                    <a:cubicBezTo>
                      <a:pt x="1" y="2"/>
                      <a:pt x="2" y="2"/>
                      <a:pt x="3" y="2"/>
                    </a:cubicBezTo>
                    <a:cubicBezTo>
                      <a:pt x="2" y="1"/>
                      <a:pt x="1" y="1"/>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25" name="Freeform 3859"/>
              <p:cNvSpPr>
                <a:spLocks/>
              </p:cNvSpPr>
              <p:nvPr/>
            </p:nvSpPr>
            <p:spPr bwMode="auto">
              <a:xfrm>
                <a:off x="4445" y="2145"/>
                <a:ext cx="3" cy="2"/>
              </a:xfrm>
              <a:custGeom>
                <a:avLst/>
                <a:gdLst>
                  <a:gd name="T0" fmla="*/ 2 w 2"/>
                  <a:gd name="T1" fmla="*/ 0 h 2"/>
                  <a:gd name="T2" fmla="*/ 2 w 2"/>
                  <a:gd name="T3" fmla="*/ 0 h 2"/>
                  <a:gd name="T4" fmla="*/ 3 w 2"/>
                  <a:gd name="T5" fmla="*/ 2 h 2"/>
                  <a:gd name="T6" fmla="*/ 2 w 2"/>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0"/>
                    </a:moveTo>
                    <a:cubicBezTo>
                      <a:pt x="1" y="0"/>
                      <a:pt x="1" y="0"/>
                      <a:pt x="1" y="0"/>
                    </a:cubicBezTo>
                    <a:cubicBezTo>
                      <a:pt x="1" y="1"/>
                      <a:pt x="0" y="2"/>
                      <a:pt x="2" y="2"/>
                    </a:cubicBezTo>
                    <a:cubicBezTo>
                      <a:pt x="1"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26" name="Freeform 3860"/>
              <p:cNvSpPr>
                <a:spLocks/>
              </p:cNvSpPr>
              <p:nvPr/>
            </p:nvSpPr>
            <p:spPr bwMode="auto">
              <a:xfrm>
                <a:off x="4449" y="2141"/>
                <a:ext cx="2" cy="2"/>
              </a:xfrm>
              <a:custGeom>
                <a:avLst/>
                <a:gdLst>
                  <a:gd name="T0" fmla="*/ 2 w 1"/>
                  <a:gd name="T1" fmla="*/ 0 h 2"/>
                  <a:gd name="T2" fmla="*/ 2 w 1"/>
                  <a:gd name="T3" fmla="*/ 0 h 2"/>
                  <a:gd name="T4" fmla="*/ 0 w 1"/>
                  <a:gd name="T5" fmla="*/ 2 h 2"/>
                  <a:gd name="T6" fmla="*/ 2 w 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1" y="0"/>
                    </a:moveTo>
                    <a:cubicBezTo>
                      <a:pt x="1" y="0"/>
                      <a:pt x="1" y="0"/>
                      <a:pt x="1" y="0"/>
                    </a:cubicBezTo>
                    <a:cubicBezTo>
                      <a:pt x="0" y="0"/>
                      <a:pt x="0" y="1"/>
                      <a:pt x="0" y="2"/>
                    </a:cubicBezTo>
                    <a:cubicBezTo>
                      <a:pt x="1" y="2"/>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27" name="Freeform 3861"/>
              <p:cNvSpPr>
                <a:spLocks/>
              </p:cNvSpPr>
              <p:nvPr/>
            </p:nvSpPr>
            <p:spPr bwMode="auto">
              <a:xfrm>
                <a:off x="4449" y="2133"/>
                <a:ext cx="3" cy="1"/>
              </a:xfrm>
              <a:custGeom>
                <a:avLst/>
                <a:gdLst>
                  <a:gd name="T0" fmla="*/ 2 w 2"/>
                  <a:gd name="T1" fmla="*/ 0 h 1"/>
                  <a:gd name="T2" fmla="*/ 0 w 2"/>
                  <a:gd name="T3" fmla="*/ 0 h 1"/>
                  <a:gd name="T4" fmla="*/ 3 w 2"/>
                  <a:gd name="T5" fmla="*/ 1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0" y="0"/>
                      <a:pt x="0" y="0"/>
                      <a:pt x="0" y="0"/>
                    </a:cubicBezTo>
                    <a:cubicBezTo>
                      <a:pt x="1" y="1"/>
                      <a:pt x="1" y="1"/>
                      <a:pt x="2"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28" name="Freeform 3862"/>
              <p:cNvSpPr>
                <a:spLocks/>
              </p:cNvSpPr>
              <p:nvPr/>
            </p:nvSpPr>
            <p:spPr bwMode="auto">
              <a:xfrm>
                <a:off x="4451" y="2130"/>
                <a:ext cx="37" cy="48"/>
              </a:xfrm>
              <a:custGeom>
                <a:avLst/>
                <a:gdLst>
                  <a:gd name="T0" fmla="*/ 4 w 28"/>
                  <a:gd name="T1" fmla="*/ 11 h 36"/>
                  <a:gd name="T2" fmla="*/ 1 w 28"/>
                  <a:gd name="T3" fmla="*/ 11 h 36"/>
                  <a:gd name="T4" fmla="*/ 3 w 28"/>
                  <a:gd name="T5" fmla="*/ 13 h 36"/>
                  <a:gd name="T6" fmla="*/ 7 w 28"/>
                  <a:gd name="T7" fmla="*/ 16 h 36"/>
                  <a:gd name="T8" fmla="*/ 9 w 28"/>
                  <a:gd name="T9" fmla="*/ 19 h 36"/>
                  <a:gd name="T10" fmla="*/ 7 w 28"/>
                  <a:gd name="T11" fmla="*/ 19 h 36"/>
                  <a:gd name="T12" fmla="*/ 5 w 28"/>
                  <a:gd name="T13" fmla="*/ 16 h 36"/>
                  <a:gd name="T14" fmla="*/ 8 w 28"/>
                  <a:gd name="T15" fmla="*/ 21 h 36"/>
                  <a:gd name="T16" fmla="*/ 12 w 28"/>
                  <a:gd name="T17" fmla="*/ 20 h 36"/>
                  <a:gd name="T18" fmla="*/ 13 w 28"/>
                  <a:gd name="T19" fmla="*/ 21 h 36"/>
                  <a:gd name="T20" fmla="*/ 11 w 28"/>
                  <a:gd name="T21" fmla="*/ 19 h 36"/>
                  <a:gd name="T22" fmla="*/ 9 w 28"/>
                  <a:gd name="T23" fmla="*/ 13 h 36"/>
                  <a:gd name="T24" fmla="*/ 17 w 28"/>
                  <a:gd name="T25" fmla="*/ 19 h 36"/>
                  <a:gd name="T26" fmla="*/ 19 w 28"/>
                  <a:gd name="T27" fmla="*/ 28 h 36"/>
                  <a:gd name="T28" fmla="*/ 17 w 28"/>
                  <a:gd name="T29" fmla="*/ 32 h 36"/>
                  <a:gd name="T30" fmla="*/ 19 w 28"/>
                  <a:gd name="T31" fmla="*/ 36 h 36"/>
                  <a:gd name="T32" fmla="*/ 20 w 28"/>
                  <a:gd name="T33" fmla="*/ 41 h 36"/>
                  <a:gd name="T34" fmla="*/ 24 w 28"/>
                  <a:gd name="T35" fmla="*/ 44 h 36"/>
                  <a:gd name="T36" fmla="*/ 26 w 28"/>
                  <a:gd name="T37" fmla="*/ 45 h 36"/>
                  <a:gd name="T38" fmla="*/ 26 w 28"/>
                  <a:gd name="T39" fmla="*/ 43 h 36"/>
                  <a:gd name="T40" fmla="*/ 25 w 28"/>
                  <a:gd name="T41" fmla="*/ 37 h 36"/>
                  <a:gd name="T42" fmla="*/ 25 w 28"/>
                  <a:gd name="T43" fmla="*/ 37 h 36"/>
                  <a:gd name="T44" fmla="*/ 28 w 28"/>
                  <a:gd name="T45" fmla="*/ 43 h 36"/>
                  <a:gd name="T46" fmla="*/ 29 w 28"/>
                  <a:gd name="T47" fmla="*/ 48 h 36"/>
                  <a:gd name="T48" fmla="*/ 33 w 28"/>
                  <a:gd name="T49" fmla="*/ 44 h 36"/>
                  <a:gd name="T50" fmla="*/ 36 w 28"/>
                  <a:gd name="T51" fmla="*/ 41 h 36"/>
                  <a:gd name="T52" fmla="*/ 34 w 28"/>
                  <a:gd name="T53" fmla="*/ 27 h 36"/>
                  <a:gd name="T54" fmla="*/ 33 w 28"/>
                  <a:gd name="T55" fmla="*/ 23 h 36"/>
                  <a:gd name="T56" fmla="*/ 34 w 28"/>
                  <a:gd name="T57" fmla="*/ 16 h 36"/>
                  <a:gd name="T58" fmla="*/ 34 w 28"/>
                  <a:gd name="T59" fmla="*/ 15 h 36"/>
                  <a:gd name="T60" fmla="*/ 32 w 28"/>
                  <a:gd name="T61" fmla="*/ 13 h 36"/>
                  <a:gd name="T62" fmla="*/ 26 w 28"/>
                  <a:gd name="T63" fmla="*/ 11 h 36"/>
                  <a:gd name="T64" fmla="*/ 26 w 28"/>
                  <a:gd name="T65" fmla="*/ 5 h 36"/>
                  <a:gd name="T66" fmla="*/ 17 w 28"/>
                  <a:gd name="T67" fmla="*/ 4 h 36"/>
                  <a:gd name="T68" fmla="*/ 13 w 28"/>
                  <a:gd name="T69" fmla="*/ 1 h 36"/>
                  <a:gd name="T70" fmla="*/ 9 w 28"/>
                  <a:gd name="T71" fmla="*/ 7 h 36"/>
                  <a:gd name="T72" fmla="*/ 5 w 28"/>
                  <a:gd name="T73" fmla="*/ 9 h 36"/>
                  <a:gd name="T74" fmla="*/ 4 w 28"/>
                  <a:gd name="T75" fmla="*/ 11 h 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8" h="36">
                    <a:moveTo>
                      <a:pt x="3" y="8"/>
                    </a:moveTo>
                    <a:cubicBezTo>
                      <a:pt x="3" y="8"/>
                      <a:pt x="1" y="8"/>
                      <a:pt x="1" y="8"/>
                    </a:cubicBezTo>
                    <a:cubicBezTo>
                      <a:pt x="0" y="8"/>
                      <a:pt x="2" y="10"/>
                      <a:pt x="2" y="10"/>
                    </a:cubicBezTo>
                    <a:cubicBezTo>
                      <a:pt x="3" y="11"/>
                      <a:pt x="4" y="11"/>
                      <a:pt x="5" y="12"/>
                    </a:cubicBezTo>
                    <a:cubicBezTo>
                      <a:pt x="6" y="12"/>
                      <a:pt x="6" y="13"/>
                      <a:pt x="7" y="14"/>
                    </a:cubicBezTo>
                    <a:cubicBezTo>
                      <a:pt x="7" y="14"/>
                      <a:pt x="6" y="14"/>
                      <a:pt x="5" y="14"/>
                    </a:cubicBezTo>
                    <a:cubicBezTo>
                      <a:pt x="4" y="13"/>
                      <a:pt x="4" y="12"/>
                      <a:pt x="4" y="12"/>
                    </a:cubicBezTo>
                    <a:cubicBezTo>
                      <a:pt x="2" y="13"/>
                      <a:pt x="6" y="15"/>
                      <a:pt x="6" y="16"/>
                    </a:cubicBezTo>
                    <a:cubicBezTo>
                      <a:pt x="6" y="16"/>
                      <a:pt x="9" y="14"/>
                      <a:pt x="9" y="15"/>
                    </a:cubicBezTo>
                    <a:cubicBezTo>
                      <a:pt x="10" y="16"/>
                      <a:pt x="9" y="17"/>
                      <a:pt x="10" y="16"/>
                    </a:cubicBezTo>
                    <a:cubicBezTo>
                      <a:pt x="12" y="16"/>
                      <a:pt x="11" y="12"/>
                      <a:pt x="8" y="14"/>
                    </a:cubicBezTo>
                    <a:cubicBezTo>
                      <a:pt x="9" y="12"/>
                      <a:pt x="8" y="11"/>
                      <a:pt x="7" y="10"/>
                    </a:cubicBezTo>
                    <a:cubicBezTo>
                      <a:pt x="9" y="8"/>
                      <a:pt x="12" y="13"/>
                      <a:pt x="13" y="14"/>
                    </a:cubicBezTo>
                    <a:cubicBezTo>
                      <a:pt x="14" y="16"/>
                      <a:pt x="15" y="19"/>
                      <a:pt x="14" y="21"/>
                    </a:cubicBezTo>
                    <a:cubicBezTo>
                      <a:pt x="13" y="23"/>
                      <a:pt x="12" y="22"/>
                      <a:pt x="13" y="24"/>
                    </a:cubicBezTo>
                    <a:cubicBezTo>
                      <a:pt x="13" y="25"/>
                      <a:pt x="14" y="26"/>
                      <a:pt x="14" y="27"/>
                    </a:cubicBezTo>
                    <a:cubicBezTo>
                      <a:pt x="15" y="28"/>
                      <a:pt x="17" y="32"/>
                      <a:pt x="15" y="31"/>
                    </a:cubicBezTo>
                    <a:cubicBezTo>
                      <a:pt x="16" y="32"/>
                      <a:pt x="16" y="33"/>
                      <a:pt x="18" y="33"/>
                    </a:cubicBezTo>
                    <a:cubicBezTo>
                      <a:pt x="19" y="33"/>
                      <a:pt x="19" y="34"/>
                      <a:pt x="20" y="34"/>
                    </a:cubicBezTo>
                    <a:cubicBezTo>
                      <a:pt x="21" y="34"/>
                      <a:pt x="20" y="33"/>
                      <a:pt x="20" y="32"/>
                    </a:cubicBezTo>
                    <a:cubicBezTo>
                      <a:pt x="19" y="32"/>
                      <a:pt x="18" y="29"/>
                      <a:pt x="19" y="28"/>
                    </a:cubicBezTo>
                    <a:cubicBezTo>
                      <a:pt x="20" y="26"/>
                      <a:pt x="22" y="29"/>
                      <a:pt x="19" y="28"/>
                    </a:cubicBezTo>
                    <a:cubicBezTo>
                      <a:pt x="20" y="30"/>
                      <a:pt x="21" y="30"/>
                      <a:pt x="21" y="32"/>
                    </a:cubicBezTo>
                    <a:cubicBezTo>
                      <a:pt x="22" y="33"/>
                      <a:pt x="22" y="34"/>
                      <a:pt x="22" y="36"/>
                    </a:cubicBezTo>
                    <a:cubicBezTo>
                      <a:pt x="23" y="35"/>
                      <a:pt x="24" y="34"/>
                      <a:pt x="25" y="33"/>
                    </a:cubicBezTo>
                    <a:cubicBezTo>
                      <a:pt x="22" y="31"/>
                      <a:pt x="24" y="30"/>
                      <a:pt x="27" y="31"/>
                    </a:cubicBezTo>
                    <a:cubicBezTo>
                      <a:pt x="28" y="28"/>
                      <a:pt x="25" y="24"/>
                      <a:pt x="26" y="20"/>
                    </a:cubicBezTo>
                    <a:cubicBezTo>
                      <a:pt x="26" y="20"/>
                      <a:pt x="25" y="17"/>
                      <a:pt x="25" y="17"/>
                    </a:cubicBezTo>
                    <a:cubicBezTo>
                      <a:pt x="26" y="15"/>
                      <a:pt x="28" y="13"/>
                      <a:pt x="26" y="12"/>
                    </a:cubicBezTo>
                    <a:cubicBezTo>
                      <a:pt x="26" y="11"/>
                      <a:pt x="26" y="11"/>
                      <a:pt x="26" y="11"/>
                    </a:cubicBezTo>
                    <a:cubicBezTo>
                      <a:pt x="25" y="11"/>
                      <a:pt x="25" y="10"/>
                      <a:pt x="24" y="10"/>
                    </a:cubicBezTo>
                    <a:cubicBezTo>
                      <a:pt x="23" y="9"/>
                      <a:pt x="21" y="9"/>
                      <a:pt x="20" y="8"/>
                    </a:cubicBezTo>
                    <a:cubicBezTo>
                      <a:pt x="22" y="7"/>
                      <a:pt x="22" y="5"/>
                      <a:pt x="20" y="4"/>
                    </a:cubicBezTo>
                    <a:cubicBezTo>
                      <a:pt x="18" y="3"/>
                      <a:pt x="16" y="7"/>
                      <a:pt x="13" y="3"/>
                    </a:cubicBezTo>
                    <a:cubicBezTo>
                      <a:pt x="12" y="1"/>
                      <a:pt x="13" y="0"/>
                      <a:pt x="10" y="1"/>
                    </a:cubicBezTo>
                    <a:cubicBezTo>
                      <a:pt x="9" y="1"/>
                      <a:pt x="6" y="2"/>
                      <a:pt x="7" y="5"/>
                    </a:cubicBezTo>
                    <a:cubicBezTo>
                      <a:pt x="5" y="5"/>
                      <a:pt x="6" y="5"/>
                      <a:pt x="4" y="7"/>
                    </a:cubicBezTo>
                    <a:cubicBezTo>
                      <a:pt x="3" y="4"/>
                      <a:pt x="3" y="7"/>
                      <a:pt x="3" y="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29" name="Freeform 3863"/>
              <p:cNvSpPr>
                <a:spLocks/>
              </p:cNvSpPr>
              <p:nvPr/>
            </p:nvSpPr>
            <p:spPr bwMode="auto">
              <a:xfrm>
                <a:off x="4461" y="2151"/>
                <a:ext cx="8" cy="8"/>
              </a:xfrm>
              <a:custGeom>
                <a:avLst/>
                <a:gdLst>
                  <a:gd name="T0" fmla="*/ 1 w 6"/>
                  <a:gd name="T1" fmla="*/ 4 h 6"/>
                  <a:gd name="T2" fmla="*/ 3 w 6"/>
                  <a:gd name="T3" fmla="*/ 8 h 6"/>
                  <a:gd name="T4" fmla="*/ 1 w 6"/>
                  <a:gd name="T5" fmla="*/ 4 h 6"/>
                  <a:gd name="T6" fmla="*/ 0 60000 65536"/>
                  <a:gd name="T7" fmla="*/ 0 60000 65536"/>
                  <a:gd name="T8" fmla="*/ 0 60000 65536"/>
                </a:gdLst>
                <a:ahLst/>
                <a:cxnLst>
                  <a:cxn ang="T6">
                    <a:pos x="T0" y="T1"/>
                  </a:cxn>
                  <a:cxn ang="T7">
                    <a:pos x="T2" y="T3"/>
                  </a:cxn>
                  <a:cxn ang="T8">
                    <a:pos x="T4" y="T5"/>
                  </a:cxn>
                </a:cxnLst>
                <a:rect l="0" t="0" r="r" b="b"/>
                <a:pathLst>
                  <a:path w="6" h="6">
                    <a:moveTo>
                      <a:pt x="1" y="3"/>
                    </a:moveTo>
                    <a:cubicBezTo>
                      <a:pt x="1" y="4"/>
                      <a:pt x="2" y="5"/>
                      <a:pt x="2" y="6"/>
                    </a:cubicBezTo>
                    <a:cubicBezTo>
                      <a:pt x="6" y="3"/>
                      <a:pt x="0" y="0"/>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30" name="Freeform 3864"/>
              <p:cNvSpPr>
                <a:spLocks/>
              </p:cNvSpPr>
              <p:nvPr/>
            </p:nvSpPr>
            <p:spPr bwMode="auto">
              <a:xfrm>
                <a:off x="4462" y="2166"/>
                <a:ext cx="2" cy="1"/>
              </a:xfrm>
              <a:custGeom>
                <a:avLst/>
                <a:gdLst>
                  <a:gd name="T0" fmla="*/ 0 w 1"/>
                  <a:gd name="T1" fmla="*/ 1 h 1"/>
                  <a:gd name="T2" fmla="*/ 0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1"/>
                      <a:pt x="1" y="1"/>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31" name="Freeform 3865"/>
              <p:cNvSpPr>
                <a:spLocks/>
              </p:cNvSpPr>
              <p:nvPr/>
            </p:nvSpPr>
            <p:spPr bwMode="auto">
              <a:xfrm>
                <a:off x="4462" y="2010"/>
                <a:ext cx="123" cy="129"/>
              </a:xfrm>
              <a:custGeom>
                <a:avLst/>
                <a:gdLst>
                  <a:gd name="T0" fmla="*/ 9 w 93"/>
                  <a:gd name="T1" fmla="*/ 120 h 98"/>
                  <a:gd name="T2" fmla="*/ 20 w 93"/>
                  <a:gd name="T3" fmla="*/ 115 h 98"/>
                  <a:gd name="T4" fmla="*/ 29 w 93"/>
                  <a:gd name="T5" fmla="*/ 113 h 98"/>
                  <a:gd name="T6" fmla="*/ 30 w 93"/>
                  <a:gd name="T7" fmla="*/ 113 h 98"/>
                  <a:gd name="T8" fmla="*/ 37 w 93"/>
                  <a:gd name="T9" fmla="*/ 112 h 98"/>
                  <a:gd name="T10" fmla="*/ 46 w 93"/>
                  <a:gd name="T11" fmla="*/ 108 h 98"/>
                  <a:gd name="T12" fmla="*/ 58 w 93"/>
                  <a:gd name="T13" fmla="*/ 109 h 98"/>
                  <a:gd name="T14" fmla="*/ 58 w 93"/>
                  <a:gd name="T15" fmla="*/ 120 h 98"/>
                  <a:gd name="T16" fmla="*/ 66 w 93"/>
                  <a:gd name="T17" fmla="*/ 126 h 98"/>
                  <a:gd name="T18" fmla="*/ 73 w 93"/>
                  <a:gd name="T19" fmla="*/ 121 h 98"/>
                  <a:gd name="T20" fmla="*/ 81 w 93"/>
                  <a:gd name="T21" fmla="*/ 115 h 98"/>
                  <a:gd name="T22" fmla="*/ 73 w 93"/>
                  <a:gd name="T23" fmla="*/ 105 h 98"/>
                  <a:gd name="T24" fmla="*/ 78 w 93"/>
                  <a:gd name="T25" fmla="*/ 108 h 98"/>
                  <a:gd name="T26" fmla="*/ 83 w 93"/>
                  <a:gd name="T27" fmla="*/ 108 h 98"/>
                  <a:gd name="T28" fmla="*/ 95 w 93"/>
                  <a:gd name="T29" fmla="*/ 111 h 98"/>
                  <a:gd name="T30" fmla="*/ 101 w 93"/>
                  <a:gd name="T31" fmla="*/ 104 h 98"/>
                  <a:gd name="T32" fmla="*/ 106 w 93"/>
                  <a:gd name="T33" fmla="*/ 105 h 98"/>
                  <a:gd name="T34" fmla="*/ 111 w 93"/>
                  <a:gd name="T35" fmla="*/ 101 h 98"/>
                  <a:gd name="T36" fmla="*/ 112 w 93"/>
                  <a:gd name="T37" fmla="*/ 97 h 98"/>
                  <a:gd name="T38" fmla="*/ 119 w 93"/>
                  <a:gd name="T39" fmla="*/ 100 h 98"/>
                  <a:gd name="T40" fmla="*/ 123 w 93"/>
                  <a:gd name="T41" fmla="*/ 92 h 98"/>
                  <a:gd name="T42" fmla="*/ 112 w 93"/>
                  <a:gd name="T43" fmla="*/ 75 h 98"/>
                  <a:gd name="T44" fmla="*/ 114 w 93"/>
                  <a:gd name="T45" fmla="*/ 71 h 98"/>
                  <a:gd name="T46" fmla="*/ 111 w 93"/>
                  <a:gd name="T47" fmla="*/ 53 h 98"/>
                  <a:gd name="T48" fmla="*/ 108 w 93"/>
                  <a:gd name="T49" fmla="*/ 36 h 98"/>
                  <a:gd name="T50" fmla="*/ 103 w 93"/>
                  <a:gd name="T51" fmla="*/ 26 h 98"/>
                  <a:gd name="T52" fmla="*/ 91 w 93"/>
                  <a:gd name="T53" fmla="*/ 16 h 98"/>
                  <a:gd name="T54" fmla="*/ 77 w 93"/>
                  <a:gd name="T55" fmla="*/ 3 h 98"/>
                  <a:gd name="T56" fmla="*/ 85 w 93"/>
                  <a:gd name="T57" fmla="*/ 12 h 98"/>
                  <a:gd name="T58" fmla="*/ 81 w 93"/>
                  <a:gd name="T59" fmla="*/ 12 h 98"/>
                  <a:gd name="T60" fmla="*/ 71 w 93"/>
                  <a:gd name="T61" fmla="*/ 5 h 98"/>
                  <a:gd name="T62" fmla="*/ 71 w 93"/>
                  <a:gd name="T63" fmla="*/ 16 h 98"/>
                  <a:gd name="T64" fmla="*/ 74 w 93"/>
                  <a:gd name="T65" fmla="*/ 25 h 98"/>
                  <a:gd name="T66" fmla="*/ 82 w 93"/>
                  <a:gd name="T67" fmla="*/ 30 h 98"/>
                  <a:gd name="T68" fmla="*/ 83 w 93"/>
                  <a:gd name="T69" fmla="*/ 57 h 98"/>
                  <a:gd name="T70" fmla="*/ 70 w 93"/>
                  <a:gd name="T71" fmla="*/ 72 h 98"/>
                  <a:gd name="T72" fmla="*/ 62 w 93"/>
                  <a:gd name="T73" fmla="*/ 71 h 98"/>
                  <a:gd name="T74" fmla="*/ 63 w 93"/>
                  <a:gd name="T75" fmla="*/ 65 h 98"/>
                  <a:gd name="T76" fmla="*/ 61 w 93"/>
                  <a:gd name="T77" fmla="*/ 78 h 98"/>
                  <a:gd name="T78" fmla="*/ 60 w 93"/>
                  <a:gd name="T79" fmla="*/ 93 h 98"/>
                  <a:gd name="T80" fmla="*/ 52 w 93"/>
                  <a:gd name="T81" fmla="*/ 96 h 98"/>
                  <a:gd name="T82" fmla="*/ 48 w 93"/>
                  <a:gd name="T83" fmla="*/ 92 h 98"/>
                  <a:gd name="T84" fmla="*/ 38 w 93"/>
                  <a:gd name="T85" fmla="*/ 95 h 98"/>
                  <a:gd name="T86" fmla="*/ 26 w 93"/>
                  <a:gd name="T87" fmla="*/ 96 h 98"/>
                  <a:gd name="T88" fmla="*/ 16 w 93"/>
                  <a:gd name="T89" fmla="*/ 97 h 98"/>
                  <a:gd name="T90" fmla="*/ 0 w 93"/>
                  <a:gd name="T91" fmla="*/ 115 h 9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93" h="98">
                    <a:moveTo>
                      <a:pt x="2" y="92"/>
                    </a:moveTo>
                    <a:cubicBezTo>
                      <a:pt x="3" y="90"/>
                      <a:pt x="5" y="92"/>
                      <a:pt x="7" y="91"/>
                    </a:cubicBezTo>
                    <a:cubicBezTo>
                      <a:pt x="10" y="90"/>
                      <a:pt x="12" y="91"/>
                      <a:pt x="15" y="93"/>
                    </a:cubicBezTo>
                    <a:cubicBezTo>
                      <a:pt x="14" y="92"/>
                      <a:pt x="13" y="87"/>
                      <a:pt x="15" y="87"/>
                    </a:cubicBezTo>
                    <a:cubicBezTo>
                      <a:pt x="16" y="87"/>
                      <a:pt x="17" y="88"/>
                      <a:pt x="18" y="88"/>
                    </a:cubicBezTo>
                    <a:cubicBezTo>
                      <a:pt x="19" y="88"/>
                      <a:pt x="22" y="87"/>
                      <a:pt x="22" y="86"/>
                    </a:cubicBezTo>
                    <a:cubicBezTo>
                      <a:pt x="22" y="87"/>
                      <a:pt x="23" y="87"/>
                      <a:pt x="23" y="87"/>
                    </a:cubicBezTo>
                    <a:cubicBezTo>
                      <a:pt x="23" y="87"/>
                      <a:pt x="23" y="86"/>
                      <a:pt x="23" y="86"/>
                    </a:cubicBezTo>
                    <a:cubicBezTo>
                      <a:pt x="24" y="87"/>
                      <a:pt x="25" y="86"/>
                      <a:pt x="25" y="85"/>
                    </a:cubicBezTo>
                    <a:cubicBezTo>
                      <a:pt x="26" y="86"/>
                      <a:pt x="27" y="85"/>
                      <a:pt x="28" y="85"/>
                    </a:cubicBezTo>
                    <a:cubicBezTo>
                      <a:pt x="30" y="86"/>
                      <a:pt x="31" y="83"/>
                      <a:pt x="29" y="84"/>
                    </a:cubicBezTo>
                    <a:cubicBezTo>
                      <a:pt x="31" y="83"/>
                      <a:pt x="33" y="82"/>
                      <a:pt x="35" y="82"/>
                    </a:cubicBezTo>
                    <a:cubicBezTo>
                      <a:pt x="37" y="82"/>
                      <a:pt x="38" y="84"/>
                      <a:pt x="40" y="83"/>
                    </a:cubicBezTo>
                    <a:cubicBezTo>
                      <a:pt x="42" y="83"/>
                      <a:pt x="43" y="82"/>
                      <a:pt x="44" y="83"/>
                    </a:cubicBezTo>
                    <a:cubicBezTo>
                      <a:pt x="45" y="85"/>
                      <a:pt x="43" y="87"/>
                      <a:pt x="42" y="87"/>
                    </a:cubicBezTo>
                    <a:cubicBezTo>
                      <a:pt x="43" y="88"/>
                      <a:pt x="44" y="89"/>
                      <a:pt x="44" y="91"/>
                    </a:cubicBezTo>
                    <a:cubicBezTo>
                      <a:pt x="44" y="92"/>
                      <a:pt x="46" y="93"/>
                      <a:pt x="47" y="94"/>
                    </a:cubicBezTo>
                    <a:cubicBezTo>
                      <a:pt x="48" y="94"/>
                      <a:pt x="49" y="96"/>
                      <a:pt x="50" y="96"/>
                    </a:cubicBezTo>
                    <a:cubicBezTo>
                      <a:pt x="51" y="97"/>
                      <a:pt x="52" y="97"/>
                      <a:pt x="53" y="98"/>
                    </a:cubicBezTo>
                    <a:cubicBezTo>
                      <a:pt x="54" y="98"/>
                      <a:pt x="55" y="92"/>
                      <a:pt x="55" y="92"/>
                    </a:cubicBezTo>
                    <a:cubicBezTo>
                      <a:pt x="55" y="91"/>
                      <a:pt x="55" y="89"/>
                      <a:pt x="56" y="88"/>
                    </a:cubicBezTo>
                    <a:cubicBezTo>
                      <a:pt x="57" y="87"/>
                      <a:pt x="59" y="88"/>
                      <a:pt x="61" y="87"/>
                    </a:cubicBezTo>
                    <a:cubicBezTo>
                      <a:pt x="59" y="86"/>
                      <a:pt x="58" y="85"/>
                      <a:pt x="56" y="84"/>
                    </a:cubicBezTo>
                    <a:cubicBezTo>
                      <a:pt x="54" y="83"/>
                      <a:pt x="55" y="82"/>
                      <a:pt x="55" y="80"/>
                    </a:cubicBezTo>
                    <a:cubicBezTo>
                      <a:pt x="55" y="79"/>
                      <a:pt x="56" y="77"/>
                      <a:pt x="57" y="79"/>
                    </a:cubicBezTo>
                    <a:cubicBezTo>
                      <a:pt x="57" y="80"/>
                      <a:pt x="57" y="82"/>
                      <a:pt x="59" y="82"/>
                    </a:cubicBezTo>
                    <a:cubicBezTo>
                      <a:pt x="58" y="81"/>
                      <a:pt x="58" y="81"/>
                      <a:pt x="58" y="80"/>
                    </a:cubicBezTo>
                    <a:cubicBezTo>
                      <a:pt x="59" y="83"/>
                      <a:pt x="62" y="80"/>
                      <a:pt x="63" y="82"/>
                    </a:cubicBezTo>
                    <a:cubicBezTo>
                      <a:pt x="62" y="83"/>
                      <a:pt x="61" y="83"/>
                      <a:pt x="61" y="84"/>
                    </a:cubicBezTo>
                    <a:cubicBezTo>
                      <a:pt x="65" y="82"/>
                      <a:pt x="69" y="83"/>
                      <a:pt x="72" y="84"/>
                    </a:cubicBezTo>
                    <a:cubicBezTo>
                      <a:pt x="70" y="82"/>
                      <a:pt x="74" y="75"/>
                      <a:pt x="77" y="79"/>
                    </a:cubicBezTo>
                    <a:cubicBezTo>
                      <a:pt x="76" y="79"/>
                      <a:pt x="76" y="79"/>
                      <a:pt x="76" y="79"/>
                    </a:cubicBezTo>
                    <a:cubicBezTo>
                      <a:pt x="76" y="80"/>
                      <a:pt x="76" y="83"/>
                      <a:pt x="78" y="83"/>
                    </a:cubicBezTo>
                    <a:cubicBezTo>
                      <a:pt x="80" y="84"/>
                      <a:pt x="80" y="81"/>
                      <a:pt x="80" y="80"/>
                    </a:cubicBezTo>
                    <a:cubicBezTo>
                      <a:pt x="80" y="79"/>
                      <a:pt x="78" y="78"/>
                      <a:pt x="78" y="77"/>
                    </a:cubicBezTo>
                    <a:cubicBezTo>
                      <a:pt x="78" y="74"/>
                      <a:pt x="83" y="76"/>
                      <a:pt x="84" y="77"/>
                    </a:cubicBezTo>
                    <a:cubicBezTo>
                      <a:pt x="84" y="76"/>
                      <a:pt x="80" y="73"/>
                      <a:pt x="83" y="73"/>
                    </a:cubicBezTo>
                    <a:cubicBezTo>
                      <a:pt x="81" y="71"/>
                      <a:pt x="87" y="70"/>
                      <a:pt x="85" y="74"/>
                    </a:cubicBezTo>
                    <a:cubicBezTo>
                      <a:pt x="85" y="74"/>
                      <a:pt x="85" y="80"/>
                      <a:pt x="86" y="80"/>
                    </a:cubicBezTo>
                    <a:cubicBezTo>
                      <a:pt x="87" y="80"/>
                      <a:pt x="90" y="77"/>
                      <a:pt x="90" y="76"/>
                    </a:cubicBezTo>
                    <a:cubicBezTo>
                      <a:pt x="91" y="75"/>
                      <a:pt x="90" y="74"/>
                      <a:pt x="90" y="73"/>
                    </a:cubicBezTo>
                    <a:cubicBezTo>
                      <a:pt x="90" y="71"/>
                      <a:pt x="91" y="71"/>
                      <a:pt x="93" y="70"/>
                    </a:cubicBezTo>
                    <a:cubicBezTo>
                      <a:pt x="89" y="68"/>
                      <a:pt x="87" y="65"/>
                      <a:pt x="86" y="61"/>
                    </a:cubicBezTo>
                    <a:cubicBezTo>
                      <a:pt x="86" y="60"/>
                      <a:pt x="85" y="58"/>
                      <a:pt x="85" y="57"/>
                    </a:cubicBezTo>
                    <a:cubicBezTo>
                      <a:pt x="85" y="56"/>
                      <a:pt x="86" y="56"/>
                      <a:pt x="86" y="56"/>
                    </a:cubicBezTo>
                    <a:cubicBezTo>
                      <a:pt x="87" y="55"/>
                      <a:pt x="86" y="55"/>
                      <a:pt x="86" y="54"/>
                    </a:cubicBezTo>
                    <a:cubicBezTo>
                      <a:pt x="86" y="50"/>
                      <a:pt x="83" y="47"/>
                      <a:pt x="81" y="44"/>
                    </a:cubicBezTo>
                    <a:cubicBezTo>
                      <a:pt x="78" y="40"/>
                      <a:pt x="80" y="37"/>
                      <a:pt x="84" y="40"/>
                    </a:cubicBezTo>
                    <a:cubicBezTo>
                      <a:pt x="83" y="38"/>
                      <a:pt x="80" y="31"/>
                      <a:pt x="83" y="30"/>
                    </a:cubicBezTo>
                    <a:cubicBezTo>
                      <a:pt x="82" y="29"/>
                      <a:pt x="83" y="28"/>
                      <a:pt x="82" y="27"/>
                    </a:cubicBezTo>
                    <a:cubicBezTo>
                      <a:pt x="81" y="26"/>
                      <a:pt x="81" y="25"/>
                      <a:pt x="81" y="24"/>
                    </a:cubicBezTo>
                    <a:cubicBezTo>
                      <a:pt x="80" y="23"/>
                      <a:pt x="79" y="21"/>
                      <a:pt x="78" y="20"/>
                    </a:cubicBezTo>
                    <a:cubicBezTo>
                      <a:pt x="78" y="19"/>
                      <a:pt x="77" y="19"/>
                      <a:pt x="76" y="17"/>
                    </a:cubicBezTo>
                    <a:cubicBezTo>
                      <a:pt x="75" y="15"/>
                      <a:pt x="71" y="14"/>
                      <a:pt x="69" y="12"/>
                    </a:cubicBezTo>
                    <a:cubicBezTo>
                      <a:pt x="67" y="10"/>
                      <a:pt x="65" y="6"/>
                      <a:pt x="64" y="3"/>
                    </a:cubicBezTo>
                    <a:cubicBezTo>
                      <a:pt x="62" y="4"/>
                      <a:pt x="59" y="0"/>
                      <a:pt x="58" y="2"/>
                    </a:cubicBezTo>
                    <a:cubicBezTo>
                      <a:pt x="56" y="4"/>
                      <a:pt x="61" y="7"/>
                      <a:pt x="62" y="4"/>
                    </a:cubicBezTo>
                    <a:cubicBezTo>
                      <a:pt x="63" y="5"/>
                      <a:pt x="65" y="7"/>
                      <a:pt x="64" y="9"/>
                    </a:cubicBezTo>
                    <a:cubicBezTo>
                      <a:pt x="63" y="8"/>
                      <a:pt x="62" y="8"/>
                      <a:pt x="61" y="7"/>
                    </a:cubicBezTo>
                    <a:cubicBezTo>
                      <a:pt x="61" y="8"/>
                      <a:pt x="61" y="9"/>
                      <a:pt x="61" y="9"/>
                    </a:cubicBezTo>
                    <a:cubicBezTo>
                      <a:pt x="59" y="9"/>
                      <a:pt x="59" y="7"/>
                      <a:pt x="58" y="6"/>
                    </a:cubicBezTo>
                    <a:cubicBezTo>
                      <a:pt x="57" y="5"/>
                      <a:pt x="55" y="5"/>
                      <a:pt x="54" y="4"/>
                    </a:cubicBezTo>
                    <a:cubicBezTo>
                      <a:pt x="54" y="6"/>
                      <a:pt x="57" y="9"/>
                      <a:pt x="56" y="10"/>
                    </a:cubicBezTo>
                    <a:cubicBezTo>
                      <a:pt x="55" y="10"/>
                      <a:pt x="53" y="11"/>
                      <a:pt x="54" y="12"/>
                    </a:cubicBezTo>
                    <a:cubicBezTo>
                      <a:pt x="55" y="13"/>
                      <a:pt x="57" y="15"/>
                      <a:pt x="57" y="16"/>
                    </a:cubicBezTo>
                    <a:cubicBezTo>
                      <a:pt x="58" y="18"/>
                      <a:pt x="58" y="21"/>
                      <a:pt x="56" y="19"/>
                    </a:cubicBezTo>
                    <a:cubicBezTo>
                      <a:pt x="56" y="21"/>
                      <a:pt x="57" y="20"/>
                      <a:pt x="58" y="20"/>
                    </a:cubicBezTo>
                    <a:cubicBezTo>
                      <a:pt x="60" y="20"/>
                      <a:pt x="61" y="22"/>
                      <a:pt x="62" y="23"/>
                    </a:cubicBezTo>
                    <a:cubicBezTo>
                      <a:pt x="63" y="26"/>
                      <a:pt x="64" y="31"/>
                      <a:pt x="63" y="35"/>
                    </a:cubicBezTo>
                    <a:cubicBezTo>
                      <a:pt x="63" y="37"/>
                      <a:pt x="66" y="42"/>
                      <a:pt x="63" y="43"/>
                    </a:cubicBezTo>
                    <a:cubicBezTo>
                      <a:pt x="60" y="45"/>
                      <a:pt x="61" y="48"/>
                      <a:pt x="60" y="51"/>
                    </a:cubicBezTo>
                    <a:cubicBezTo>
                      <a:pt x="58" y="54"/>
                      <a:pt x="55" y="54"/>
                      <a:pt x="53" y="55"/>
                    </a:cubicBezTo>
                    <a:cubicBezTo>
                      <a:pt x="52" y="56"/>
                      <a:pt x="50" y="60"/>
                      <a:pt x="48" y="57"/>
                    </a:cubicBezTo>
                    <a:cubicBezTo>
                      <a:pt x="48" y="56"/>
                      <a:pt x="48" y="55"/>
                      <a:pt x="47" y="54"/>
                    </a:cubicBezTo>
                    <a:cubicBezTo>
                      <a:pt x="46" y="54"/>
                      <a:pt x="45" y="53"/>
                      <a:pt x="46" y="53"/>
                    </a:cubicBezTo>
                    <a:cubicBezTo>
                      <a:pt x="48" y="53"/>
                      <a:pt x="47" y="50"/>
                      <a:pt x="48" y="49"/>
                    </a:cubicBezTo>
                    <a:cubicBezTo>
                      <a:pt x="46" y="48"/>
                      <a:pt x="43" y="50"/>
                      <a:pt x="43" y="51"/>
                    </a:cubicBezTo>
                    <a:cubicBezTo>
                      <a:pt x="42" y="54"/>
                      <a:pt x="46" y="56"/>
                      <a:pt x="46" y="59"/>
                    </a:cubicBezTo>
                    <a:cubicBezTo>
                      <a:pt x="45" y="61"/>
                      <a:pt x="44" y="62"/>
                      <a:pt x="43" y="64"/>
                    </a:cubicBezTo>
                    <a:cubicBezTo>
                      <a:pt x="41" y="67"/>
                      <a:pt x="45" y="69"/>
                      <a:pt x="45" y="71"/>
                    </a:cubicBezTo>
                    <a:cubicBezTo>
                      <a:pt x="43" y="70"/>
                      <a:pt x="45" y="72"/>
                      <a:pt x="43" y="72"/>
                    </a:cubicBezTo>
                    <a:cubicBezTo>
                      <a:pt x="44" y="75"/>
                      <a:pt x="37" y="71"/>
                      <a:pt x="39" y="73"/>
                    </a:cubicBezTo>
                    <a:cubicBezTo>
                      <a:pt x="39" y="73"/>
                      <a:pt x="37" y="73"/>
                      <a:pt x="37" y="72"/>
                    </a:cubicBezTo>
                    <a:cubicBezTo>
                      <a:pt x="37" y="71"/>
                      <a:pt x="38" y="70"/>
                      <a:pt x="36" y="70"/>
                    </a:cubicBezTo>
                    <a:cubicBezTo>
                      <a:pt x="35" y="70"/>
                      <a:pt x="35" y="71"/>
                      <a:pt x="34" y="71"/>
                    </a:cubicBezTo>
                    <a:cubicBezTo>
                      <a:pt x="32" y="71"/>
                      <a:pt x="30" y="71"/>
                      <a:pt x="29" y="72"/>
                    </a:cubicBezTo>
                    <a:cubicBezTo>
                      <a:pt x="27" y="72"/>
                      <a:pt x="26" y="73"/>
                      <a:pt x="25" y="73"/>
                    </a:cubicBezTo>
                    <a:cubicBezTo>
                      <a:pt x="24" y="73"/>
                      <a:pt x="21" y="72"/>
                      <a:pt x="20" y="73"/>
                    </a:cubicBezTo>
                    <a:cubicBezTo>
                      <a:pt x="19" y="74"/>
                      <a:pt x="19" y="73"/>
                      <a:pt x="17" y="72"/>
                    </a:cubicBezTo>
                    <a:cubicBezTo>
                      <a:pt x="16" y="72"/>
                      <a:pt x="14" y="73"/>
                      <a:pt x="12" y="74"/>
                    </a:cubicBezTo>
                    <a:cubicBezTo>
                      <a:pt x="15" y="76"/>
                      <a:pt x="6" y="83"/>
                      <a:pt x="5" y="85"/>
                    </a:cubicBezTo>
                    <a:cubicBezTo>
                      <a:pt x="4" y="87"/>
                      <a:pt x="0" y="85"/>
                      <a:pt x="0" y="87"/>
                    </a:cubicBezTo>
                    <a:cubicBezTo>
                      <a:pt x="0" y="89"/>
                      <a:pt x="2" y="90"/>
                      <a:pt x="2" y="9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32" name="Freeform 3866"/>
              <p:cNvSpPr>
                <a:spLocks/>
              </p:cNvSpPr>
              <p:nvPr/>
            </p:nvSpPr>
            <p:spPr bwMode="auto">
              <a:xfrm>
                <a:off x="4465" y="2152"/>
                <a:ext cx="3" cy="4"/>
              </a:xfrm>
              <a:custGeom>
                <a:avLst/>
                <a:gdLst>
                  <a:gd name="T0" fmla="*/ 0 w 2"/>
                  <a:gd name="T1" fmla="*/ 1 h 3"/>
                  <a:gd name="T2" fmla="*/ 3 w 2"/>
                  <a:gd name="T3" fmla="*/ 1 h 3"/>
                  <a:gd name="T4" fmla="*/ 0 w 2"/>
                  <a:gd name="T5" fmla="*/ 1 h 3"/>
                  <a:gd name="T6" fmla="*/ 0 60000 65536"/>
                  <a:gd name="T7" fmla="*/ 0 60000 65536"/>
                  <a:gd name="T8" fmla="*/ 0 60000 65536"/>
                </a:gdLst>
                <a:ahLst/>
                <a:cxnLst>
                  <a:cxn ang="T6">
                    <a:pos x="T0" y="T1"/>
                  </a:cxn>
                  <a:cxn ang="T7">
                    <a:pos x="T2" y="T3"/>
                  </a:cxn>
                  <a:cxn ang="T8">
                    <a:pos x="T4" y="T5"/>
                  </a:cxn>
                </a:cxnLst>
                <a:rect l="0" t="0" r="r" b="b"/>
                <a:pathLst>
                  <a:path w="2" h="3">
                    <a:moveTo>
                      <a:pt x="0" y="1"/>
                    </a:moveTo>
                    <a:cubicBezTo>
                      <a:pt x="0" y="3"/>
                      <a:pt x="2" y="2"/>
                      <a:pt x="2" y="1"/>
                    </a:cubicBezTo>
                    <a:cubicBezTo>
                      <a:pt x="1" y="0"/>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33" name="Freeform 3867"/>
              <p:cNvSpPr>
                <a:spLocks/>
              </p:cNvSpPr>
              <p:nvPr/>
            </p:nvSpPr>
            <p:spPr bwMode="auto">
              <a:xfrm>
                <a:off x="4478" y="2096"/>
                <a:ext cx="2" cy="2"/>
              </a:xfrm>
              <a:custGeom>
                <a:avLst/>
                <a:gdLst>
                  <a:gd name="T0" fmla="*/ 2 w 1"/>
                  <a:gd name="T1" fmla="*/ 0 h 2"/>
                  <a:gd name="T2" fmla="*/ 2 w 1"/>
                  <a:gd name="T3" fmla="*/ 2 h 2"/>
                  <a:gd name="T4" fmla="*/ 2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0"/>
                      <a:pt x="0" y="1"/>
                      <a:pt x="1" y="2"/>
                    </a:cubicBezTo>
                    <a:cubicBezTo>
                      <a:pt x="1"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34" name="Freeform 3868"/>
              <p:cNvSpPr>
                <a:spLocks/>
              </p:cNvSpPr>
              <p:nvPr/>
            </p:nvSpPr>
            <p:spPr bwMode="auto">
              <a:xfrm>
                <a:off x="4478" y="2187"/>
                <a:ext cx="6" cy="2"/>
              </a:xfrm>
              <a:custGeom>
                <a:avLst/>
                <a:gdLst>
                  <a:gd name="T0" fmla="*/ 2 w 4"/>
                  <a:gd name="T1" fmla="*/ 0 h 2"/>
                  <a:gd name="T2" fmla="*/ 3 w 4"/>
                  <a:gd name="T3" fmla="*/ 2 h 2"/>
                  <a:gd name="T4" fmla="*/ 2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1" y="0"/>
                    </a:moveTo>
                    <a:cubicBezTo>
                      <a:pt x="0" y="0"/>
                      <a:pt x="1" y="2"/>
                      <a:pt x="2" y="2"/>
                    </a:cubicBezTo>
                    <a:cubicBezTo>
                      <a:pt x="4" y="2"/>
                      <a:pt x="3"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35" name="Freeform 3869"/>
              <p:cNvSpPr>
                <a:spLocks/>
              </p:cNvSpPr>
              <p:nvPr/>
            </p:nvSpPr>
            <p:spPr bwMode="auto">
              <a:xfrm>
                <a:off x="4480" y="2093"/>
                <a:ext cx="4" cy="3"/>
              </a:xfrm>
              <a:custGeom>
                <a:avLst/>
                <a:gdLst>
                  <a:gd name="T0" fmla="*/ 1 w 3"/>
                  <a:gd name="T1" fmla="*/ 0 h 2"/>
                  <a:gd name="T2" fmla="*/ 1 w 3"/>
                  <a:gd name="T3" fmla="*/ 3 h 2"/>
                  <a:gd name="T4" fmla="*/ 1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1" y="0"/>
                    </a:moveTo>
                    <a:cubicBezTo>
                      <a:pt x="0" y="0"/>
                      <a:pt x="0" y="2"/>
                      <a:pt x="1" y="2"/>
                    </a:cubicBezTo>
                    <a:cubicBezTo>
                      <a:pt x="3" y="2"/>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36" name="Freeform 3870"/>
              <p:cNvSpPr>
                <a:spLocks/>
              </p:cNvSpPr>
              <p:nvPr/>
            </p:nvSpPr>
            <p:spPr bwMode="auto">
              <a:xfrm>
                <a:off x="4484" y="2130"/>
                <a:ext cx="2" cy="1"/>
              </a:xfrm>
              <a:custGeom>
                <a:avLst/>
                <a:gdLst>
                  <a:gd name="T0" fmla="*/ 2 w 2"/>
                  <a:gd name="T1" fmla="*/ 1 h 1"/>
                  <a:gd name="T2" fmla="*/ 0 w 2"/>
                  <a:gd name="T3" fmla="*/ 1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0"/>
                      <a:pt x="0" y="1"/>
                      <a:pt x="0" y="1"/>
                    </a:cubicBezTo>
                    <a:cubicBezTo>
                      <a:pt x="0"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37" name="Freeform 3871"/>
              <p:cNvSpPr>
                <a:spLocks/>
              </p:cNvSpPr>
              <p:nvPr/>
            </p:nvSpPr>
            <p:spPr bwMode="auto">
              <a:xfrm>
                <a:off x="4482" y="2126"/>
                <a:ext cx="3" cy="1"/>
              </a:xfrm>
              <a:custGeom>
                <a:avLst/>
                <a:gdLst>
                  <a:gd name="T0" fmla="*/ 3 w 2"/>
                  <a:gd name="T1" fmla="*/ 0 h 1"/>
                  <a:gd name="T2" fmla="*/ 3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0" y="0"/>
                      <a:pt x="0" y="1"/>
                      <a:pt x="2" y="1"/>
                    </a:cubicBezTo>
                    <a:cubicBezTo>
                      <a:pt x="2" y="0"/>
                      <a:pt x="2"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38" name="Freeform 3872"/>
              <p:cNvSpPr>
                <a:spLocks/>
              </p:cNvSpPr>
              <p:nvPr/>
            </p:nvSpPr>
            <p:spPr bwMode="auto">
              <a:xfrm>
                <a:off x="4484" y="2123"/>
                <a:ext cx="33" cy="27"/>
              </a:xfrm>
              <a:custGeom>
                <a:avLst/>
                <a:gdLst>
                  <a:gd name="T0" fmla="*/ 5 w 25"/>
                  <a:gd name="T1" fmla="*/ 12 h 20"/>
                  <a:gd name="T2" fmla="*/ 0 w 25"/>
                  <a:gd name="T3" fmla="*/ 18 h 20"/>
                  <a:gd name="T4" fmla="*/ 4 w 25"/>
                  <a:gd name="T5" fmla="*/ 15 h 20"/>
                  <a:gd name="T6" fmla="*/ 7 w 25"/>
                  <a:gd name="T7" fmla="*/ 19 h 20"/>
                  <a:gd name="T8" fmla="*/ 7 w 25"/>
                  <a:gd name="T9" fmla="*/ 20 h 20"/>
                  <a:gd name="T10" fmla="*/ 9 w 25"/>
                  <a:gd name="T11" fmla="*/ 24 h 20"/>
                  <a:gd name="T12" fmla="*/ 13 w 25"/>
                  <a:gd name="T13" fmla="*/ 27 h 20"/>
                  <a:gd name="T14" fmla="*/ 17 w 25"/>
                  <a:gd name="T15" fmla="*/ 27 h 20"/>
                  <a:gd name="T16" fmla="*/ 17 w 25"/>
                  <a:gd name="T17" fmla="*/ 18 h 20"/>
                  <a:gd name="T18" fmla="*/ 29 w 25"/>
                  <a:gd name="T19" fmla="*/ 19 h 20"/>
                  <a:gd name="T20" fmla="*/ 29 w 25"/>
                  <a:gd name="T21" fmla="*/ 14 h 20"/>
                  <a:gd name="T22" fmla="*/ 32 w 25"/>
                  <a:gd name="T23" fmla="*/ 9 h 20"/>
                  <a:gd name="T24" fmla="*/ 29 w 25"/>
                  <a:gd name="T25" fmla="*/ 3 h 20"/>
                  <a:gd name="T26" fmla="*/ 21 w 25"/>
                  <a:gd name="T27" fmla="*/ 1 h 20"/>
                  <a:gd name="T28" fmla="*/ 16 w 25"/>
                  <a:gd name="T29" fmla="*/ 3 h 20"/>
                  <a:gd name="T30" fmla="*/ 15 w 25"/>
                  <a:gd name="T31" fmla="*/ 7 h 20"/>
                  <a:gd name="T32" fmla="*/ 7 w 25"/>
                  <a:gd name="T33" fmla="*/ 5 h 20"/>
                  <a:gd name="T34" fmla="*/ 5 w 25"/>
                  <a:gd name="T35" fmla="*/ 12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5" h="20">
                    <a:moveTo>
                      <a:pt x="4" y="9"/>
                    </a:moveTo>
                    <a:cubicBezTo>
                      <a:pt x="3" y="11"/>
                      <a:pt x="1" y="11"/>
                      <a:pt x="0" y="13"/>
                    </a:cubicBezTo>
                    <a:cubicBezTo>
                      <a:pt x="1" y="13"/>
                      <a:pt x="2" y="12"/>
                      <a:pt x="3" y="11"/>
                    </a:cubicBezTo>
                    <a:cubicBezTo>
                      <a:pt x="3" y="12"/>
                      <a:pt x="4" y="14"/>
                      <a:pt x="5" y="14"/>
                    </a:cubicBezTo>
                    <a:cubicBezTo>
                      <a:pt x="6" y="13"/>
                      <a:pt x="6" y="14"/>
                      <a:pt x="5" y="15"/>
                    </a:cubicBezTo>
                    <a:cubicBezTo>
                      <a:pt x="6" y="15"/>
                      <a:pt x="6" y="18"/>
                      <a:pt x="7" y="18"/>
                    </a:cubicBezTo>
                    <a:cubicBezTo>
                      <a:pt x="9" y="18"/>
                      <a:pt x="9" y="19"/>
                      <a:pt x="10" y="20"/>
                    </a:cubicBezTo>
                    <a:cubicBezTo>
                      <a:pt x="11" y="20"/>
                      <a:pt x="12" y="19"/>
                      <a:pt x="13" y="20"/>
                    </a:cubicBezTo>
                    <a:cubicBezTo>
                      <a:pt x="11" y="19"/>
                      <a:pt x="12" y="15"/>
                      <a:pt x="13" y="13"/>
                    </a:cubicBezTo>
                    <a:cubicBezTo>
                      <a:pt x="15" y="9"/>
                      <a:pt x="19" y="12"/>
                      <a:pt x="22" y="14"/>
                    </a:cubicBezTo>
                    <a:cubicBezTo>
                      <a:pt x="22" y="13"/>
                      <a:pt x="22" y="12"/>
                      <a:pt x="22" y="10"/>
                    </a:cubicBezTo>
                    <a:cubicBezTo>
                      <a:pt x="23" y="9"/>
                      <a:pt x="24" y="8"/>
                      <a:pt x="24" y="7"/>
                    </a:cubicBezTo>
                    <a:cubicBezTo>
                      <a:pt x="25" y="6"/>
                      <a:pt x="22" y="4"/>
                      <a:pt x="22" y="2"/>
                    </a:cubicBezTo>
                    <a:cubicBezTo>
                      <a:pt x="20" y="3"/>
                      <a:pt x="18" y="1"/>
                      <a:pt x="16" y="1"/>
                    </a:cubicBezTo>
                    <a:cubicBezTo>
                      <a:pt x="14" y="0"/>
                      <a:pt x="13" y="3"/>
                      <a:pt x="12" y="2"/>
                    </a:cubicBezTo>
                    <a:cubicBezTo>
                      <a:pt x="13" y="4"/>
                      <a:pt x="13" y="5"/>
                      <a:pt x="11" y="5"/>
                    </a:cubicBezTo>
                    <a:cubicBezTo>
                      <a:pt x="8" y="6"/>
                      <a:pt x="8" y="4"/>
                      <a:pt x="5" y="4"/>
                    </a:cubicBezTo>
                    <a:cubicBezTo>
                      <a:pt x="5" y="5"/>
                      <a:pt x="5" y="9"/>
                      <a:pt x="4" y="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39" name="Freeform 3873"/>
              <p:cNvSpPr>
                <a:spLocks/>
              </p:cNvSpPr>
              <p:nvPr/>
            </p:nvSpPr>
            <p:spPr bwMode="auto">
              <a:xfrm>
                <a:off x="4485" y="2127"/>
                <a:ext cx="1" cy="2"/>
              </a:xfrm>
              <a:custGeom>
                <a:avLst/>
                <a:gdLst>
                  <a:gd name="T0" fmla="*/ 1 w 1"/>
                  <a:gd name="T1" fmla="*/ 0 h 1"/>
                  <a:gd name="T2" fmla="*/ 1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1"/>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40" name="Freeform 3874"/>
              <p:cNvSpPr>
                <a:spLocks/>
              </p:cNvSpPr>
              <p:nvPr/>
            </p:nvSpPr>
            <p:spPr bwMode="auto">
              <a:xfrm>
                <a:off x="4484" y="2180"/>
                <a:ext cx="2" cy="8"/>
              </a:xfrm>
              <a:custGeom>
                <a:avLst/>
                <a:gdLst>
                  <a:gd name="T0" fmla="*/ 2 w 2"/>
                  <a:gd name="T1" fmla="*/ 0 h 6"/>
                  <a:gd name="T2" fmla="*/ 2 w 2"/>
                  <a:gd name="T3" fmla="*/ 7 h 6"/>
                  <a:gd name="T4" fmla="*/ 2 w 2"/>
                  <a:gd name="T5" fmla="*/ 0 h 6"/>
                  <a:gd name="T6" fmla="*/ 0 60000 65536"/>
                  <a:gd name="T7" fmla="*/ 0 60000 65536"/>
                  <a:gd name="T8" fmla="*/ 0 60000 65536"/>
                </a:gdLst>
                <a:ahLst/>
                <a:cxnLst>
                  <a:cxn ang="T6">
                    <a:pos x="T0" y="T1"/>
                  </a:cxn>
                  <a:cxn ang="T7">
                    <a:pos x="T2" y="T3"/>
                  </a:cxn>
                  <a:cxn ang="T8">
                    <a:pos x="T4" y="T5"/>
                  </a:cxn>
                </a:cxnLst>
                <a:rect l="0" t="0" r="r" b="b"/>
                <a:pathLst>
                  <a:path w="2" h="6">
                    <a:moveTo>
                      <a:pt x="2" y="0"/>
                    </a:moveTo>
                    <a:cubicBezTo>
                      <a:pt x="0" y="1"/>
                      <a:pt x="1" y="6"/>
                      <a:pt x="2" y="5"/>
                    </a:cubicBezTo>
                    <a:cubicBezTo>
                      <a:pt x="2" y="3"/>
                      <a:pt x="2" y="2"/>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41" name="Freeform 3875"/>
              <p:cNvSpPr>
                <a:spLocks/>
              </p:cNvSpPr>
              <p:nvPr/>
            </p:nvSpPr>
            <p:spPr bwMode="auto">
              <a:xfrm>
                <a:off x="4490" y="2125"/>
                <a:ext cx="2" cy="1"/>
              </a:xfrm>
              <a:custGeom>
                <a:avLst/>
                <a:gdLst>
                  <a:gd name="T0" fmla="*/ 2 w 1"/>
                  <a:gd name="T1" fmla="*/ 0 h 1"/>
                  <a:gd name="T2" fmla="*/ 2 w 1"/>
                  <a:gd name="T3" fmla="*/ 1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1"/>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42" name="Freeform 3876"/>
              <p:cNvSpPr>
                <a:spLocks/>
              </p:cNvSpPr>
              <p:nvPr/>
            </p:nvSpPr>
            <p:spPr bwMode="auto">
              <a:xfrm>
                <a:off x="4501" y="1949"/>
                <a:ext cx="2" cy="3"/>
              </a:xfrm>
              <a:custGeom>
                <a:avLst/>
                <a:gdLst>
                  <a:gd name="T0" fmla="*/ 1 w 2"/>
                  <a:gd name="T1" fmla="*/ 0 h 2"/>
                  <a:gd name="T2" fmla="*/ 2 w 2"/>
                  <a:gd name="T3" fmla="*/ 3 h 2"/>
                  <a:gd name="T4" fmla="*/ 1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0" y="0"/>
                      <a:pt x="2" y="2"/>
                      <a:pt x="2" y="2"/>
                    </a:cubicBezTo>
                    <a:cubicBezTo>
                      <a:pt x="2" y="1"/>
                      <a:pt x="2"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43" name="Freeform 3877"/>
              <p:cNvSpPr>
                <a:spLocks/>
              </p:cNvSpPr>
              <p:nvPr/>
            </p:nvSpPr>
            <p:spPr bwMode="auto">
              <a:xfrm>
                <a:off x="4505" y="2121"/>
                <a:ext cx="4" cy="2"/>
              </a:xfrm>
              <a:custGeom>
                <a:avLst/>
                <a:gdLst>
                  <a:gd name="T0" fmla="*/ 3 w 3"/>
                  <a:gd name="T1" fmla="*/ 1 h 2"/>
                  <a:gd name="T2" fmla="*/ 0 w 3"/>
                  <a:gd name="T3" fmla="*/ 1 h 2"/>
                  <a:gd name="T4" fmla="*/ 3 w 3"/>
                  <a:gd name="T5" fmla="*/ 1 h 2"/>
                  <a:gd name="T6" fmla="*/ 0 60000 65536"/>
                  <a:gd name="T7" fmla="*/ 0 60000 65536"/>
                  <a:gd name="T8" fmla="*/ 0 60000 65536"/>
                </a:gdLst>
                <a:ahLst/>
                <a:cxnLst>
                  <a:cxn ang="T6">
                    <a:pos x="T0" y="T1"/>
                  </a:cxn>
                  <a:cxn ang="T7">
                    <a:pos x="T2" y="T3"/>
                  </a:cxn>
                  <a:cxn ang="T8">
                    <a:pos x="T4" y="T5"/>
                  </a:cxn>
                </a:cxnLst>
                <a:rect l="0" t="0" r="r" b="b"/>
                <a:pathLst>
                  <a:path w="3" h="2">
                    <a:moveTo>
                      <a:pt x="2" y="1"/>
                    </a:moveTo>
                    <a:cubicBezTo>
                      <a:pt x="1" y="0"/>
                      <a:pt x="1" y="1"/>
                      <a:pt x="0" y="1"/>
                    </a:cubicBezTo>
                    <a:cubicBezTo>
                      <a:pt x="1" y="2"/>
                      <a:pt x="3" y="2"/>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44" name="Freeform 3878"/>
              <p:cNvSpPr>
                <a:spLocks/>
              </p:cNvSpPr>
              <p:nvPr/>
            </p:nvSpPr>
            <p:spPr bwMode="auto">
              <a:xfrm>
                <a:off x="4506" y="1953"/>
                <a:ext cx="3" cy="3"/>
              </a:xfrm>
              <a:custGeom>
                <a:avLst/>
                <a:gdLst>
                  <a:gd name="T0" fmla="*/ 0 w 2"/>
                  <a:gd name="T1" fmla="*/ 0 h 2"/>
                  <a:gd name="T2" fmla="*/ 3 w 2"/>
                  <a:gd name="T3" fmla="*/ 2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0" y="1"/>
                      <a:pt x="1" y="2"/>
                      <a:pt x="2" y="1"/>
                    </a:cubicBezTo>
                    <a:cubicBezTo>
                      <a:pt x="2"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45" name="Freeform 3879"/>
              <p:cNvSpPr>
                <a:spLocks/>
              </p:cNvSpPr>
              <p:nvPr/>
            </p:nvSpPr>
            <p:spPr bwMode="auto">
              <a:xfrm>
                <a:off x="4510" y="1949"/>
                <a:ext cx="73" cy="65"/>
              </a:xfrm>
              <a:custGeom>
                <a:avLst/>
                <a:gdLst>
                  <a:gd name="T0" fmla="*/ 0 w 55"/>
                  <a:gd name="T1" fmla="*/ 0 h 49"/>
                  <a:gd name="T2" fmla="*/ 4 w 55"/>
                  <a:gd name="T3" fmla="*/ 7 h 49"/>
                  <a:gd name="T4" fmla="*/ 11 w 55"/>
                  <a:gd name="T5" fmla="*/ 15 h 49"/>
                  <a:gd name="T6" fmla="*/ 15 w 55"/>
                  <a:gd name="T7" fmla="*/ 23 h 49"/>
                  <a:gd name="T8" fmla="*/ 15 w 55"/>
                  <a:gd name="T9" fmla="*/ 29 h 49"/>
                  <a:gd name="T10" fmla="*/ 15 w 55"/>
                  <a:gd name="T11" fmla="*/ 36 h 49"/>
                  <a:gd name="T12" fmla="*/ 5 w 55"/>
                  <a:gd name="T13" fmla="*/ 33 h 49"/>
                  <a:gd name="T14" fmla="*/ 7 w 55"/>
                  <a:gd name="T15" fmla="*/ 37 h 49"/>
                  <a:gd name="T16" fmla="*/ 9 w 55"/>
                  <a:gd name="T17" fmla="*/ 41 h 49"/>
                  <a:gd name="T18" fmla="*/ 7 w 55"/>
                  <a:gd name="T19" fmla="*/ 48 h 49"/>
                  <a:gd name="T20" fmla="*/ 15 w 55"/>
                  <a:gd name="T21" fmla="*/ 54 h 49"/>
                  <a:gd name="T22" fmla="*/ 17 w 55"/>
                  <a:gd name="T23" fmla="*/ 62 h 49"/>
                  <a:gd name="T24" fmla="*/ 23 w 55"/>
                  <a:gd name="T25" fmla="*/ 62 h 49"/>
                  <a:gd name="T26" fmla="*/ 24 w 55"/>
                  <a:gd name="T27" fmla="*/ 58 h 49"/>
                  <a:gd name="T28" fmla="*/ 29 w 55"/>
                  <a:gd name="T29" fmla="*/ 57 h 49"/>
                  <a:gd name="T30" fmla="*/ 23 w 55"/>
                  <a:gd name="T31" fmla="*/ 54 h 49"/>
                  <a:gd name="T32" fmla="*/ 15 w 55"/>
                  <a:gd name="T33" fmla="*/ 50 h 49"/>
                  <a:gd name="T34" fmla="*/ 13 w 55"/>
                  <a:gd name="T35" fmla="*/ 46 h 49"/>
                  <a:gd name="T36" fmla="*/ 17 w 55"/>
                  <a:gd name="T37" fmla="*/ 46 h 49"/>
                  <a:gd name="T38" fmla="*/ 21 w 55"/>
                  <a:gd name="T39" fmla="*/ 49 h 49"/>
                  <a:gd name="T40" fmla="*/ 27 w 55"/>
                  <a:gd name="T41" fmla="*/ 45 h 49"/>
                  <a:gd name="T42" fmla="*/ 41 w 55"/>
                  <a:gd name="T43" fmla="*/ 50 h 49"/>
                  <a:gd name="T44" fmla="*/ 53 w 55"/>
                  <a:gd name="T45" fmla="*/ 54 h 49"/>
                  <a:gd name="T46" fmla="*/ 53 w 55"/>
                  <a:gd name="T47" fmla="*/ 52 h 49"/>
                  <a:gd name="T48" fmla="*/ 53 w 55"/>
                  <a:gd name="T49" fmla="*/ 45 h 49"/>
                  <a:gd name="T50" fmla="*/ 65 w 55"/>
                  <a:gd name="T51" fmla="*/ 40 h 49"/>
                  <a:gd name="T52" fmla="*/ 68 w 55"/>
                  <a:gd name="T53" fmla="*/ 37 h 49"/>
                  <a:gd name="T54" fmla="*/ 72 w 55"/>
                  <a:gd name="T55" fmla="*/ 36 h 49"/>
                  <a:gd name="T56" fmla="*/ 73 w 55"/>
                  <a:gd name="T57" fmla="*/ 34 h 49"/>
                  <a:gd name="T58" fmla="*/ 70 w 55"/>
                  <a:gd name="T59" fmla="*/ 34 h 49"/>
                  <a:gd name="T60" fmla="*/ 68 w 55"/>
                  <a:gd name="T61" fmla="*/ 33 h 49"/>
                  <a:gd name="T62" fmla="*/ 66 w 55"/>
                  <a:gd name="T63" fmla="*/ 31 h 49"/>
                  <a:gd name="T64" fmla="*/ 60 w 55"/>
                  <a:gd name="T65" fmla="*/ 25 h 49"/>
                  <a:gd name="T66" fmla="*/ 57 w 55"/>
                  <a:gd name="T67" fmla="*/ 19 h 49"/>
                  <a:gd name="T68" fmla="*/ 54 w 55"/>
                  <a:gd name="T69" fmla="*/ 24 h 49"/>
                  <a:gd name="T70" fmla="*/ 45 w 55"/>
                  <a:gd name="T71" fmla="*/ 23 h 49"/>
                  <a:gd name="T72" fmla="*/ 42 w 55"/>
                  <a:gd name="T73" fmla="*/ 21 h 49"/>
                  <a:gd name="T74" fmla="*/ 38 w 55"/>
                  <a:gd name="T75" fmla="*/ 20 h 49"/>
                  <a:gd name="T76" fmla="*/ 24 w 55"/>
                  <a:gd name="T77" fmla="*/ 13 h 49"/>
                  <a:gd name="T78" fmla="*/ 9 w 55"/>
                  <a:gd name="T79" fmla="*/ 4 h 49"/>
                  <a:gd name="T80" fmla="*/ 3 w 55"/>
                  <a:gd name="T81" fmla="*/ 0 h 49"/>
                  <a:gd name="T82" fmla="*/ 0 w 55"/>
                  <a:gd name="T83" fmla="*/ 0 h 4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5" h="49">
                    <a:moveTo>
                      <a:pt x="0" y="0"/>
                    </a:moveTo>
                    <a:cubicBezTo>
                      <a:pt x="1" y="2"/>
                      <a:pt x="1" y="4"/>
                      <a:pt x="3" y="5"/>
                    </a:cubicBezTo>
                    <a:cubicBezTo>
                      <a:pt x="4" y="6"/>
                      <a:pt x="7" y="8"/>
                      <a:pt x="8" y="11"/>
                    </a:cubicBezTo>
                    <a:cubicBezTo>
                      <a:pt x="9" y="13"/>
                      <a:pt x="10" y="15"/>
                      <a:pt x="11" y="17"/>
                    </a:cubicBezTo>
                    <a:cubicBezTo>
                      <a:pt x="12" y="19"/>
                      <a:pt x="9" y="20"/>
                      <a:pt x="11" y="22"/>
                    </a:cubicBezTo>
                    <a:cubicBezTo>
                      <a:pt x="12" y="24"/>
                      <a:pt x="16" y="28"/>
                      <a:pt x="11" y="27"/>
                    </a:cubicBezTo>
                    <a:cubicBezTo>
                      <a:pt x="9" y="27"/>
                      <a:pt x="6" y="25"/>
                      <a:pt x="4" y="25"/>
                    </a:cubicBezTo>
                    <a:cubicBezTo>
                      <a:pt x="3" y="25"/>
                      <a:pt x="4" y="27"/>
                      <a:pt x="5" y="28"/>
                    </a:cubicBezTo>
                    <a:cubicBezTo>
                      <a:pt x="6" y="29"/>
                      <a:pt x="7" y="29"/>
                      <a:pt x="7" y="31"/>
                    </a:cubicBezTo>
                    <a:cubicBezTo>
                      <a:pt x="7" y="34"/>
                      <a:pt x="3" y="32"/>
                      <a:pt x="5" y="36"/>
                    </a:cubicBezTo>
                    <a:cubicBezTo>
                      <a:pt x="6" y="39"/>
                      <a:pt x="9" y="39"/>
                      <a:pt x="11" y="41"/>
                    </a:cubicBezTo>
                    <a:cubicBezTo>
                      <a:pt x="12" y="43"/>
                      <a:pt x="11" y="45"/>
                      <a:pt x="13" y="47"/>
                    </a:cubicBezTo>
                    <a:cubicBezTo>
                      <a:pt x="14" y="49"/>
                      <a:pt x="15" y="48"/>
                      <a:pt x="17" y="47"/>
                    </a:cubicBezTo>
                    <a:cubicBezTo>
                      <a:pt x="15" y="46"/>
                      <a:pt x="17" y="44"/>
                      <a:pt x="18" y="44"/>
                    </a:cubicBezTo>
                    <a:cubicBezTo>
                      <a:pt x="18" y="44"/>
                      <a:pt x="23" y="45"/>
                      <a:pt x="22" y="43"/>
                    </a:cubicBezTo>
                    <a:cubicBezTo>
                      <a:pt x="21" y="42"/>
                      <a:pt x="18" y="41"/>
                      <a:pt x="17" y="41"/>
                    </a:cubicBezTo>
                    <a:cubicBezTo>
                      <a:pt x="15" y="39"/>
                      <a:pt x="13" y="40"/>
                      <a:pt x="11" y="38"/>
                    </a:cubicBezTo>
                    <a:cubicBezTo>
                      <a:pt x="10" y="38"/>
                      <a:pt x="9" y="36"/>
                      <a:pt x="10" y="35"/>
                    </a:cubicBezTo>
                    <a:cubicBezTo>
                      <a:pt x="10" y="34"/>
                      <a:pt x="12" y="35"/>
                      <a:pt x="13" y="35"/>
                    </a:cubicBezTo>
                    <a:cubicBezTo>
                      <a:pt x="14" y="36"/>
                      <a:pt x="15" y="37"/>
                      <a:pt x="16" y="37"/>
                    </a:cubicBezTo>
                    <a:cubicBezTo>
                      <a:pt x="17" y="38"/>
                      <a:pt x="19" y="35"/>
                      <a:pt x="20" y="34"/>
                    </a:cubicBezTo>
                    <a:cubicBezTo>
                      <a:pt x="23" y="32"/>
                      <a:pt x="28" y="37"/>
                      <a:pt x="31" y="38"/>
                    </a:cubicBezTo>
                    <a:cubicBezTo>
                      <a:pt x="33" y="39"/>
                      <a:pt x="38" y="42"/>
                      <a:pt x="40" y="41"/>
                    </a:cubicBezTo>
                    <a:cubicBezTo>
                      <a:pt x="42" y="41"/>
                      <a:pt x="41" y="40"/>
                      <a:pt x="40" y="39"/>
                    </a:cubicBezTo>
                    <a:cubicBezTo>
                      <a:pt x="39" y="37"/>
                      <a:pt x="39" y="36"/>
                      <a:pt x="40" y="34"/>
                    </a:cubicBezTo>
                    <a:cubicBezTo>
                      <a:pt x="42" y="29"/>
                      <a:pt x="44" y="29"/>
                      <a:pt x="49" y="30"/>
                    </a:cubicBezTo>
                    <a:cubicBezTo>
                      <a:pt x="47" y="28"/>
                      <a:pt x="53" y="31"/>
                      <a:pt x="51" y="28"/>
                    </a:cubicBezTo>
                    <a:cubicBezTo>
                      <a:pt x="52" y="28"/>
                      <a:pt x="53" y="27"/>
                      <a:pt x="54" y="27"/>
                    </a:cubicBezTo>
                    <a:cubicBezTo>
                      <a:pt x="54" y="27"/>
                      <a:pt x="54" y="26"/>
                      <a:pt x="55" y="26"/>
                    </a:cubicBezTo>
                    <a:cubicBezTo>
                      <a:pt x="54" y="24"/>
                      <a:pt x="54" y="26"/>
                      <a:pt x="53" y="26"/>
                    </a:cubicBezTo>
                    <a:cubicBezTo>
                      <a:pt x="52" y="27"/>
                      <a:pt x="51" y="26"/>
                      <a:pt x="51" y="25"/>
                    </a:cubicBezTo>
                    <a:cubicBezTo>
                      <a:pt x="51" y="25"/>
                      <a:pt x="47" y="22"/>
                      <a:pt x="50" y="23"/>
                    </a:cubicBezTo>
                    <a:cubicBezTo>
                      <a:pt x="48" y="22"/>
                      <a:pt x="46" y="21"/>
                      <a:pt x="45" y="19"/>
                    </a:cubicBezTo>
                    <a:cubicBezTo>
                      <a:pt x="45" y="17"/>
                      <a:pt x="45" y="14"/>
                      <a:pt x="43" y="14"/>
                    </a:cubicBezTo>
                    <a:cubicBezTo>
                      <a:pt x="43" y="15"/>
                      <a:pt x="43" y="18"/>
                      <a:pt x="41" y="18"/>
                    </a:cubicBezTo>
                    <a:cubicBezTo>
                      <a:pt x="39" y="19"/>
                      <a:pt x="35" y="16"/>
                      <a:pt x="34" y="17"/>
                    </a:cubicBezTo>
                    <a:cubicBezTo>
                      <a:pt x="34" y="16"/>
                      <a:pt x="33" y="16"/>
                      <a:pt x="32" y="16"/>
                    </a:cubicBezTo>
                    <a:cubicBezTo>
                      <a:pt x="30" y="16"/>
                      <a:pt x="30" y="15"/>
                      <a:pt x="29" y="15"/>
                    </a:cubicBezTo>
                    <a:cubicBezTo>
                      <a:pt x="25" y="14"/>
                      <a:pt x="22" y="12"/>
                      <a:pt x="18" y="10"/>
                    </a:cubicBezTo>
                    <a:cubicBezTo>
                      <a:pt x="14" y="8"/>
                      <a:pt x="11" y="5"/>
                      <a:pt x="7" y="3"/>
                    </a:cubicBezTo>
                    <a:cubicBezTo>
                      <a:pt x="6" y="2"/>
                      <a:pt x="4" y="0"/>
                      <a:pt x="2" y="0"/>
                    </a:cubicBezTo>
                    <a:cubicBezTo>
                      <a:pt x="1" y="0"/>
                      <a:pt x="1" y="1"/>
                      <a:pt x="0" y="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46" name="Freeform 3880"/>
              <p:cNvSpPr>
                <a:spLocks/>
              </p:cNvSpPr>
              <p:nvPr/>
            </p:nvSpPr>
            <p:spPr bwMode="auto">
              <a:xfrm>
                <a:off x="4513" y="2121"/>
                <a:ext cx="4" cy="8"/>
              </a:xfrm>
              <a:custGeom>
                <a:avLst/>
                <a:gdLst>
                  <a:gd name="T0" fmla="*/ 3 w 3"/>
                  <a:gd name="T1" fmla="*/ 0 h 6"/>
                  <a:gd name="T2" fmla="*/ 1 w 3"/>
                  <a:gd name="T3" fmla="*/ 5 h 6"/>
                  <a:gd name="T4" fmla="*/ 3 w 3"/>
                  <a:gd name="T5" fmla="*/ 0 h 6"/>
                  <a:gd name="T6" fmla="*/ 0 60000 65536"/>
                  <a:gd name="T7" fmla="*/ 0 60000 65536"/>
                  <a:gd name="T8" fmla="*/ 0 60000 65536"/>
                </a:gdLst>
                <a:ahLst/>
                <a:cxnLst>
                  <a:cxn ang="T6">
                    <a:pos x="T0" y="T1"/>
                  </a:cxn>
                  <a:cxn ang="T7">
                    <a:pos x="T2" y="T3"/>
                  </a:cxn>
                  <a:cxn ang="T8">
                    <a:pos x="T4" y="T5"/>
                  </a:cxn>
                </a:cxnLst>
                <a:rect l="0" t="0" r="r" b="b"/>
                <a:pathLst>
                  <a:path w="3" h="6">
                    <a:moveTo>
                      <a:pt x="2" y="0"/>
                    </a:moveTo>
                    <a:cubicBezTo>
                      <a:pt x="1" y="0"/>
                      <a:pt x="0" y="3"/>
                      <a:pt x="1" y="4"/>
                    </a:cubicBezTo>
                    <a:cubicBezTo>
                      <a:pt x="3" y="6"/>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47" name="Freeform 3881"/>
              <p:cNvSpPr>
                <a:spLocks/>
              </p:cNvSpPr>
              <p:nvPr/>
            </p:nvSpPr>
            <p:spPr bwMode="auto">
              <a:xfrm>
                <a:off x="4514" y="2001"/>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48" name="Freeform 3882"/>
              <p:cNvSpPr>
                <a:spLocks/>
              </p:cNvSpPr>
              <p:nvPr/>
            </p:nvSpPr>
            <p:spPr bwMode="auto">
              <a:xfrm>
                <a:off x="4531" y="2063"/>
                <a:ext cx="7" cy="6"/>
              </a:xfrm>
              <a:custGeom>
                <a:avLst/>
                <a:gdLst>
                  <a:gd name="T0" fmla="*/ 4 w 5"/>
                  <a:gd name="T1" fmla="*/ 0 h 5"/>
                  <a:gd name="T2" fmla="*/ 3 w 5"/>
                  <a:gd name="T3" fmla="*/ 4 h 5"/>
                  <a:gd name="T4" fmla="*/ 4 w 5"/>
                  <a:gd name="T5" fmla="*/ 6 h 5"/>
                  <a:gd name="T6" fmla="*/ 6 w 5"/>
                  <a:gd name="T7" fmla="*/ 2 h 5"/>
                  <a:gd name="T8" fmla="*/ 4 w 5"/>
                  <a:gd name="T9" fmla="*/ 2 h 5"/>
                  <a:gd name="T10" fmla="*/ 4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3" y="0"/>
                    </a:moveTo>
                    <a:cubicBezTo>
                      <a:pt x="2" y="0"/>
                      <a:pt x="0" y="2"/>
                      <a:pt x="2" y="3"/>
                    </a:cubicBezTo>
                    <a:cubicBezTo>
                      <a:pt x="3" y="3"/>
                      <a:pt x="3" y="4"/>
                      <a:pt x="3" y="5"/>
                    </a:cubicBezTo>
                    <a:cubicBezTo>
                      <a:pt x="4" y="5"/>
                      <a:pt x="5" y="4"/>
                      <a:pt x="4" y="2"/>
                    </a:cubicBezTo>
                    <a:cubicBezTo>
                      <a:pt x="4" y="2"/>
                      <a:pt x="4" y="2"/>
                      <a:pt x="3" y="2"/>
                    </a:cubicBezTo>
                    <a:cubicBezTo>
                      <a:pt x="3" y="2"/>
                      <a:pt x="3" y="0"/>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49" name="Freeform 3883"/>
              <p:cNvSpPr>
                <a:spLocks/>
              </p:cNvSpPr>
              <p:nvPr/>
            </p:nvSpPr>
            <p:spPr bwMode="auto">
              <a:xfrm>
                <a:off x="4572" y="2117"/>
                <a:ext cx="1" cy="2"/>
              </a:xfrm>
              <a:custGeom>
                <a:avLst/>
                <a:gdLst>
                  <a:gd name="T0" fmla="*/ 0 w 1"/>
                  <a:gd name="T1" fmla="*/ 0 h 2"/>
                  <a:gd name="T2" fmla="*/ 1 w 1"/>
                  <a:gd name="T3" fmla="*/ 1 h 2"/>
                  <a:gd name="T4" fmla="*/ 0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0" y="0"/>
                    </a:moveTo>
                    <a:cubicBezTo>
                      <a:pt x="0" y="1"/>
                      <a:pt x="0" y="2"/>
                      <a:pt x="1"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50" name="Freeform 3884"/>
              <p:cNvSpPr>
                <a:spLocks/>
              </p:cNvSpPr>
              <p:nvPr/>
            </p:nvSpPr>
            <p:spPr bwMode="auto">
              <a:xfrm>
                <a:off x="4746" y="3465"/>
                <a:ext cx="8" cy="5"/>
              </a:xfrm>
              <a:custGeom>
                <a:avLst/>
                <a:gdLst>
                  <a:gd name="T0" fmla="*/ 8 w 6"/>
                  <a:gd name="T1" fmla="*/ 1 h 4"/>
                  <a:gd name="T2" fmla="*/ 0 w 6"/>
                  <a:gd name="T3" fmla="*/ 5 h 4"/>
                  <a:gd name="T4" fmla="*/ 4 w 6"/>
                  <a:gd name="T5" fmla="*/ 5 h 4"/>
                  <a:gd name="T6" fmla="*/ 8 w 6"/>
                  <a:gd name="T7" fmla="*/ 1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4">
                    <a:moveTo>
                      <a:pt x="6" y="1"/>
                    </a:moveTo>
                    <a:cubicBezTo>
                      <a:pt x="5" y="0"/>
                      <a:pt x="0" y="3"/>
                      <a:pt x="0" y="4"/>
                    </a:cubicBezTo>
                    <a:cubicBezTo>
                      <a:pt x="1" y="4"/>
                      <a:pt x="2" y="4"/>
                      <a:pt x="3" y="4"/>
                    </a:cubicBezTo>
                    <a:cubicBezTo>
                      <a:pt x="4" y="3"/>
                      <a:pt x="4" y="2"/>
                      <a:pt x="6"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51" name="Freeform 3885"/>
              <p:cNvSpPr>
                <a:spLocks/>
              </p:cNvSpPr>
              <p:nvPr/>
            </p:nvSpPr>
            <p:spPr bwMode="auto">
              <a:xfrm>
                <a:off x="4812" y="3403"/>
                <a:ext cx="13" cy="12"/>
              </a:xfrm>
              <a:custGeom>
                <a:avLst/>
                <a:gdLst>
                  <a:gd name="T0" fmla="*/ 9 w 10"/>
                  <a:gd name="T1" fmla="*/ 7 h 9"/>
                  <a:gd name="T2" fmla="*/ 8 w 10"/>
                  <a:gd name="T3" fmla="*/ 4 h 9"/>
                  <a:gd name="T4" fmla="*/ 0 w 10"/>
                  <a:gd name="T5" fmla="*/ 12 h 9"/>
                  <a:gd name="T6" fmla="*/ 7 w 10"/>
                  <a:gd name="T7" fmla="*/ 11 h 9"/>
                  <a:gd name="T8" fmla="*/ 10 w 10"/>
                  <a:gd name="T9" fmla="*/ 9 h 9"/>
                  <a:gd name="T10" fmla="*/ 8 w 10"/>
                  <a:gd name="T11" fmla="*/ 8 h 9"/>
                  <a:gd name="T12" fmla="*/ 9 w 10"/>
                  <a:gd name="T13" fmla="*/ 7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 h="9">
                    <a:moveTo>
                      <a:pt x="7" y="5"/>
                    </a:moveTo>
                    <a:cubicBezTo>
                      <a:pt x="10" y="6"/>
                      <a:pt x="9" y="0"/>
                      <a:pt x="6" y="3"/>
                    </a:cubicBezTo>
                    <a:cubicBezTo>
                      <a:pt x="4" y="6"/>
                      <a:pt x="3" y="8"/>
                      <a:pt x="0" y="9"/>
                    </a:cubicBezTo>
                    <a:cubicBezTo>
                      <a:pt x="1" y="9"/>
                      <a:pt x="4" y="8"/>
                      <a:pt x="5" y="8"/>
                    </a:cubicBezTo>
                    <a:cubicBezTo>
                      <a:pt x="6" y="8"/>
                      <a:pt x="7" y="8"/>
                      <a:pt x="8" y="7"/>
                    </a:cubicBezTo>
                    <a:cubicBezTo>
                      <a:pt x="9" y="6"/>
                      <a:pt x="7" y="5"/>
                      <a:pt x="6" y="6"/>
                    </a:cubicBezTo>
                    <a:cubicBezTo>
                      <a:pt x="7" y="5"/>
                      <a:pt x="7" y="5"/>
                      <a:pt x="7" y="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52" name="Freeform 3886"/>
              <p:cNvSpPr>
                <a:spLocks/>
              </p:cNvSpPr>
              <p:nvPr/>
            </p:nvSpPr>
            <p:spPr bwMode="auto">
              <a:xfrm>
                <a:off x="4813" y="3309"/>
                <a:ext cx="159" cy="98"/>
              </a:xfrm>
              <a:custGeom>
                <a:avLst/>
                <a:gdLst>
                  <a:gd name="T0" fmla="*/ 4 w 120"/>
                  <a:gd name="T1" fmla="*/ 85 h 74"/>
                  <a:gd name="T2" fmla="*/ 5 w 120"/>
                  <a:gd name="T3" fmla="*/ 86 h 74"/>
                  <a:gd name="T4" fmla="*/ 8 w 120"/>
                  <a:gd name="T5" fmla="*/ 90 h 74"/>
                  <a:gd name="T6" fmla="*/ 16 w 120"/>
                  <a:gd name="T7" fmla="*/ 93 h 74"/>
                  <a:gd name="T8" fmla="*/ 21 w 120"/>
                  <a:gd name="T9" fmla="*/ 95 h 74"/>
                  <a:gd name="T10" fmla="*/ 36 w 120"/>
                  <a:gd name="T11" fmla="*/ 94 h 74"/>
                  <a:gd name="T12" fmla="*/ 45 w 120"/>
                  <a:gd name="T13" fmla="*/ 89 h 74"/>
                  <a:gd name="T14" fmla="*/ 56 w 120"/>
                  <a:gd name="T15" fmla="*/ 83 h 74"/>
                  <a:gd name="T16" fmla="*/ 65 w 120"/>
                  <a:gd name="T17" fmla="*/ 74 h 74"/>
                  <a:gd name="T18" fmla="*/ 78 w 120"/>
                  <a:gd name="T19" fmla="*/ 64 h 74"/>
                  <a:gd name="T20" fmla="*/ 99 w 120"/>
                  <a:gd name="T21" fmla="*/ 54 h 74"/>
                  <a:gd name="T22" fmla="*/ 102 w 120"/>
                  <a:gd name="T23" fmla="*/ 53 h 74"/>
                  <a:gd name="T24" fmla="*/ 107 w 120"/>
                  <a:gd name="T25" fmla="*/ 49 h 74"/>
                  <a:gd name="T26" fmla="*/ 122 w 120"/>
                  <a:gd name="T27" fmla="*/ 38 h 74"/>
                  <a:gd name="T28" fmla="*/ 136 w 120"/>
                  <a:gd name="T29" fmla="*/ 29 h 74"/>
                  <a:gd name="T30" fmla="*/ 147 w 120"/>
                  <a:gd name="T31" fmla="*/ 21 h 74"/>
                  <a:gd name="T32" fmla="*/ 159 w 120"/>
                  <a:gd name="T33" fmla="*/ 11 h 74"/>
                  <a:gd name="T34" fmla="*/ 158 w 120"/>
                  <a:gd name="T35" fmla="*/ 8 h 74"/>
                  <a:gd name="T36" fmla="*/ 154 w 120"/>
                  <a:gd name="T37" fmla="*/ 12 h 74"/>
                  <a:gd name="T38" fmla="*/ 151 w 120"/>
                  <a:gd name="T39" fmla="*/ 9 h 74"/>
                  <a:gd name="T40" fmla="*/ 147 w 120"/>
                  <a:gd name="T41" fmla="*/ 11 h 74"/>
                  <a:gd name="T42" fmla="*/ 144 w 120"/>
                  <a:gd name="T43" fmla="*/ 5 h 74"/>
                  <a:gd name="T44" fmla="*/ 147 w 120"/>
                  <a:gd name="T45" fmla="*/ 1 h 74"/>
                  <a:gd name="T46" fmla="*/ 129 w 120"/>
                  <a:gd name="T47" fmla="*/ 11 h 74"/>
                  <a:gd name="T48" fmla="*/ 115 w 120"/>
                  <a:gd name="T49" fmla="*/ 20 h 74"/>
                  <a:gd name="T50" fmla="*/ 94 w 120"/>
                  <a:gd name="T51" fmla="*/ 37 h 74"/>
                  <a:gd name="T52" fmla="*/ 80 w 120"/>
                  <a:gd name="T53" fmla="*/ 44 h 74"/>
                  <a:gd name="T54" fmla="*/ 44 w 120"/>
                  <a:gd name="T55" fmla="*/ 58 h 74"/>
                  <a:gd name="T56" fmla="*/ 28 w 120"/>
                  <a:gd name="T57" fmla="*/ 68 h 74"/>
                  <a:gd name="T58" fmla="*/ 19 w 120"/>
                  <a:gd name="T59" fmla="*/ 73 h 74"/>
                  <a:gd name="T60" fmla="*/ 15 w 120"/>
                  <a:gd name="T61" fmla="*/ 79 h 74"/>
                  <a:gd name="T62" fmla="*/ 13 w 120"/>
                  <a:gd name="T63" fmla="*/ 77 h 74"/>
                  <a:gd name="T64" fmla="*/ 12 w 120"/>
                  <a:gd name="T65" fmla="*/ 79 h 74"/>
                  <a:gd name="T66" fmla="*/ 11 w 120"/>
                  <a:gd name="T67" fmla="*/ 81 h 74"/>
                  <a:gd name="T68" fmla="*/ 5 w 120"/>
                  <a:gd name="T69" fmla="*/ 83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0" h="74">
                    <a:moveTo>
                      <a:pt x="0" y="66"/>
                    </a:moveTo>
                    <a:cubicBezTo>
                      <a:pt x="1" y="65"/>
                      <a:pt x="2" y="65"/>
                      <a:pt x="3" y="64"/>
                    </a:cubicBezTo>
                    <a:cubicBezTo>
                      <a:pt x="3" y="66"/>
                      <a:pt x="2" y="65"/>
                      <a:pt x="1" y="66"/>
                    </a:cubicBezTo>
                    <a:cubicBezTo>
                      <a:pt x="2" y="66"/>
                      <a:pt x="3" y="65"/>
                      <a:pt x="4" y="65"/>
                    </a:cubicBezTo>
                    <a:cubicBezTo>
                      <a:pt x="3" y="66"/>
                      <a:pt x="1" y="67"/>
                      <a:pt x="1" y="68"/>
                    </a:cubicBezTo>
                    <a:cubicBezTo>
                      <a:pt x="2" y="68"/>
                      <a:pt x="5" y="69"/>
                      <a:pt x="6" y="68"/>
                    </a:cubicBezTo>
                    <a:cubicBezTo>
                      <a:pt x="8" y="67"/>
                      <a:pt x="10" y="68"/>
                      <a:pt x="9" y="70"/>
                    </a:cubicBezTo>
                    <a:cubicBezTo>
                      <a:pt x="10" y="70"/>
                      <a:pt x="11" y="70"/>
                      <a:pt x="12" y="70"/>
                    </a:cubicBezTo>
                    <a:cubicBezTo>
                      <a:pt x="14" y="70"/>
                      <a:pt x="12" y="72"/>
                      <a:pt x="12" y="73"/>
                    </a:cubicBezTo>
                    <a:cubicBezTo>
                      <a:pt x="13" y="72"/>
                      <a:pt x="15" y="72"/>
                      <a:pt x="16" y="72"/>
                    </a:cubicBezTo>
                    <a:cubicBezTo>
                      <a:pt x="17" y="72"/>
                      <a:pt x="16" y="74"/>
                      <a:pt x="17" y="74"/>
                    </a:cubicBezTo>
                    <a:cubicBezTo>
                      <a:pt x="21" y="74"/>
                      <a:pt x="24" y="72"/>
                      <a:pt x="27" y="71"/>
                    </a:cubicBezTo>
                    <a:cubicBezTo>
                      <a:pt x="28" y="71"/>
                      <a:pt x="29" y="70"/>
                      <a:pt x="29" y="69"/>
                    </a:cubicBezTo>
                    <a:cubicBezTo>
                      <a:pt x="31" y="69"/>
                      <a:pt x="32" y="68"/>
                      <a:pt x="34" y="67"/>
                    </a:cubicBezTo>
                    <a:cubicBezTo>
                      <a:pt x="35" y="66"/>
                      <a:pt x="36" y="65"/>
                      <a:pt x="38" y="65"/>
                    </a:cubicBezTo>
                    <a:cubicBezTo>
                      <a:pt x="39" y="65"/>
                      <a:pt x="41" y="65"/>
                      <a:pt x="42" y="63"/>
                    </a:cubicBezTo>
                    <a:cubicBezTo>
                      <a:pt x="41" y="64"/>
                      <a:pt x="40" y="64"/>
                      <a:pt x="40" y="64"/>
                    </a:cubicBezTo>
                    <a:cubicBezTo>
                      <a:pt x="43" y="62"/>
                      <a:pt x="46" y="59"/>
                      <a:pt x="49" y="56"/>
                    </a:cubicBezTo>
                    <a:cubicBezTo>
                      <a:pt x="51" y="55"/>
                      <a:pt x="53" y="54"/>
                      <a:pt x="54" y="53"/>
                    </a:cubicBezTo>
                    <a:cubicBezTo>
                      <a:pt x="56" y="52"/>
                      <a:pt x="57" y="50"/>
                      <a:pt x="59" y="48"/>
                    </a:cubicBezTo>
                    <a:cubicBezTo>
                      <a:pt x="62" y="45"/>
                      <a:pt x="65" y="44"/>
                      <a:pt x="69" y="43"/>
                    </a:cubicBezTo>
                    <a:cubicBezTo>
                      <a:pt x="71" y="42"/>
                      <a:pt x="73" y="41"/>
                      <a:pt x="75" y="41"/>
                    </a:cubicBezTo>
                    <a:cubicBezTo>
                      <a:pt x="76" y="40"/>
                      <a:pt x="78" y="38"/>
                      <a:pt x="79" y="39"/>
                    </a:cubicBezTo>
                    <a:cubicBezTo>
                      <a:pt x="79" y="40"/>
                      <a:pt x="78" y="40"/>
                      <a:pt x="77" y="40"/>
                    </a:cubicBezTo>
                    <a:cubicBezTo>
                      <a:pt x="79" y="40"/>
                      <a:pt x="81" y="41"/>
                      <a:pt x="82" y="40"/>
                    </a:cubicBezTo>
                    <a:cubicBezTo>
                      <a:pt x="86" y="39"/>
                      <a:pt x="83" y="38"/>
                      <a:pt x="81" y="37"/>
                    </a:cubicBezTo>
                    <a:cubicBezTo>
                      <a:pt x="83" y="37"/>
                      <a:pt x="83" y="34"/>
                      <a:pt x="85" y="33"/>
                    </a:cubicBezTo>
                    <a:cubicBezTo>
                      <a:pt x="87" y="32"/>
                      <a:pt x="90" y="31"/>
                      <a:pt x="92" y="29"/>
                    </a:cubicBezTo>
                    <a:cubicBezTo>
                      <a:pt x="95" y="28"/>
                      <a:pt x="96" y="27"/>
                      <a:pt x="98" y="25"/>
                    </a:cubicBezTo>
                    <a:cubicBezTo>
                      <a:pt x="100" y="24"/>
                      <a:pt x="102" y="23"/>
                      <a:pt x="103" y="22"/>
                    </a:cubicBezTo>
                    <a:cubicBezTo>
                      <a:pt x="105" y="21"/>
                      <a:pt x="106" y="21"/>
                      <a:pt x="107" y="19"/>
                    </a:cubicBezTo>
                    <a:cubicBezTo>
                      <a:pt x="108" y="18"/>
                      <a:pt x="110" y="17"/>
                      <a:pt x="111" y="16"/>
                    </a:cubicBezTo>
                    <a:cubicBezTo>
                      <a:pt x="113" y="15"/>
                      <a:pt x="113" y="12"/>
                      <a:pt x="114" y="11"/>
                    </a:cubicBezTo>
                    <a:cubicBezTo>
                      <a:pt x="116" y="10"/>
                      <a:pt x="118" y="10"/>
                      <a:pt x="120" y="8"/>
                    </a:cubicBezTo>
                    <a:cubicBezTo>
                      <a:pt x="119" y="8"/>
                      <a:pt x="115" y="10"/>
                      <a:pt x="114" y="9"/>
                    </a:cubicBezTo>
                    <a:cubicBezTo>
                      <a:pt x="116" y="9"/>
                      <a:pt x="119" y="8"/>
                      <a:pt x="119" y="6"/>
                    </a:cubicBezTo>
                    <a:cubicBezTo>
                      <a:pt x="117" y="6"/>
                      <a:pt x="117" y="7"/>
                      <a:pt x="116" y="8"/>
                    </a:cubicBezTo>
                    <a:cubicBezTo>
                      <a:pt x="115" y="8"/>
                      <a:pt x="113" y="9"/>
                      <a:pt x="116" y="9"/>
                    </a:cubicBezTo>
                    <a:cubicBezTo>
                      <a:pt x="115" y="9"/>
                      <a:pt x="114" y="9"/>
                      <a:pt x="113" y="9"/>
                    </a:cubicBezTo>
                    <a:cubicBezTo>
                      <a:pt x="113" y="9"/>
                      <a:pt x="117" y="7"/>
                      <a:pt x="114" y="7"/>
                    </a:cubicBezTo>
                    <a:cubicBezTo>
                      <a:pt x="115" y="7"/>
                      <a:pt x="116" y="6"/>
                      <a:pt x="117" y="5"/>
                    </a:cubicBezTo>
                    <a:cubicBezTo>
                      <a:pt x="115" y="6"/>
                      <a:pt x="113" y="7"/>
                      <a:pt x="111" y="8"/>
                    </a:cubicBezTo>
                    <a:cubicBezTo>
                      <a:pt x="109" y="8"/>
                      <a:pt x="108" y="10"/>
                      <a:pt x="106" y="10"/>
                    </a:cubicBezTo>
                    <a:cubicBezTo>
                      <a:pt x="106" y="8"/>
                      <a:pt x="109" y="6"/>
                      <a:pt x="109" y="4"/>
                    </a:cubicBezTo>
                    <a:cubicBezTo>
                      <a:pt x="108" y="4"/>
                      <a:pt x="106" y="4"/>
                      <a:pt x="106" y="3"/>
                    </a:cubicBezTo>
                    <a:cubicBezTo>
                      <a:pt x="107" y="1"/>
                      <a:pt x="109" y="0"/>
                      <a:pt x="111" y="1"/>
                    </a:cubicBezTo>
                    <a:cubicBezTo>
                      <a:pt x="108" y="0"/>
                      <a:pt x="103" y="3"/>
                      <a:pt x="100" y="4"/>
                    </a:cubicBezTo>
                    <a:cubicBezTo>
                      <a:pt x="99" y="6"/>
                      <a:pt x="98" y="7"/>
                      <a:pt x="97" y="8"/>
                    </a:cubicBezTo>
                    <a:cubicBezTo>
                      <a:pt x="96" y="10"/>
                      <a:pt x="94" y="11"/>
                      <a:pt x="92" y="13"/>
                    </a:cubicBezTo>
                    <a:cubicBezTo>
                      <a:pt x="90" y="14"/>
                      <a:pt x="89" y="14"/>
                      <a:pt x="87" y="15"/>
                    </a:cubicBezTo>
                    <a:cubicBezTo>
                      <a:pt x="85" y="16"/>
                      <a:pt x="83" y="17"/>
                      <a:pt x="82" y="19"/>
                    </a:cubicBezTo>
                    <a:cubicBezTo>
                      <a:pt x="79" y="22"/>
                      <a:pt x="75" y="25"/>
                      <a:pt x="71" y="28"/>
                    </a:cubicBezTo>
                    <a:cubicBezTo>
                      <a:pt x="69" y="29"/>
                      <a:pt x="68" y="30"/>
                      <a:pt x="66" y="30"/>
                    </a:cubicBezTo>
                    <a:cubicBezTo>
                      <a:pt x="63" y="31"/>
                      <a:pt x="62" y="32"/>
                      <a:pt x="60" y="33"/>
                    </a:cubicBezTo>
                    <a:cubicBezTo>
                      <a:pt x="55" y="35"/>
                      <a:pt x="51" y="37"/>
                      <a:pt x="46" y="39"/>
                    </a:cubicBezTo>
                    <a:cubicBezTo>
                      <a:pt x="42" y="41"/>
                      <a:pt x="37" y="42"/>
                      <a:pt x="33" y="44"/>
                    </a:cubicBezTo>
                    <a:cubicBezTo>
                      <a:pt x="32" y="45"/>
                      <a:pt x="25" y="47"/>
                      <a:pt x="26" y="50"/>
                    </a:cubicBezTo>
                    <a:cubicBezTo>
                      <a:pt x="25" y="48"/>
                      <a:pt x="22" y="51"/>
                      <a:pt x="21" y="51"/>
                    </a:cubicBezTo>
                    <a:cubicBezTo>
                      <a:pt x="20" y="52"/>
                      <a:pt x="16" y="53"/>
                      <a:pt x="17" y="54"/>
                    </a:cubicBezTo>
                    <a:cubicBezTo>
                      <a:pt x="16" y="54"/>
                      <a:pt x="14" y="55"/>
                      <a:pt x="14" y="55"/>
                    </a:cubicBezTo>
                    <a:cubicBezTo>
                      <a:pt x="13" y="56"/>
                      <a:pt x="11" y="57"/>
                      <a:pt x="13" y="57"/>
                    </a:cubicBezTo>
                    <a:cubicBezTo>
                      <a:pt x="11" y="57"/>
                      <a:pt x="12" y="59"/>
                      <a:pt x="11" y="60"/>
                    </a:cubicBezTo>
                    <a:cubicBezTo>
                      <a:pt x="12" y="58"/>
                      <a:pt x="12" y="58"/>
                      <a:pt x="10" y="59"/>
                    </a:cubicBezTo>
                    <a:cubicBezTo>
                      <a:pt x="10" y="58"/>
                      <a:pt x="10" y="57"/>
                      <a:pt x="10" y="58"/>
                    </a:cubicBezTo>
                    <a:cubicBezTo>
                      <a:pt x="9" y="59"/>
                      <a:pt x="7" y="60"/>
                      <a:pt x="6" y="60"/>
                    </a:cubicBezTo>
                    <a:cubicBezTo>
                      <a:pt x="7" y="61"/>
                      <a:pt x="8" y="60"/>
                      <a:pt x="9" y="60"/>
                    </a:cubicBezTo>
                    <a:cubicBezTo>
                      <a:pt x="8" y="60"/>
                      <a:pt x="7" y="61"/>
                      <a:pt x="6" y="61"/>
                    </a:cubicBezTo>
                    <a:cubicBezTo>
                      <a:pt x="7" y="61"/>
                      <a:pt x="8" y="61"/>
                      <a:pt x="8" y="61"/>
                    </a:cubicBezTo>
                    <a:cubicBezTo>
                      <a:pt x="8" y="61"/>
                      <a:pt x="7" y="62"/>
                      <a:pt x="6" y="62"/>
                    </a:cubicBezTo>
                    <a:cubicBezTo>
                      <a:pt x="9" y="62"/>
                      <a:pt x="4" y="63"/>
                      <a:pt x="4" y="63"/>
                    </a:cubicBezTo>
                    <a:cubicBezTo>
                      <a:pt x="2" y="63"/>
                      <a:pt x="0" y="64"/>
                      <a:pt x="0" y="66"/>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53" name="Freeform 3887"/>
              <p:cNvSpPr>
                <a:spLocks/>
              </p:cNvSpPr>
              <p:nvPr/>
            </p:nvSpPr>
            <p:spPr bwMode="auto">
              <a:xfrm>
                <a:off x="4966" y="3313"/>
                <a:ext cx="4" cy="3"/>
              </a:xfrm>
              <a:custGeom>
                <a:avLst/>
                <a:gdLst>
                  <a:gd name="T0" fmla="*/ 4 w 3"/>
                  <a:gd name="T1" fmla="*/ 0 h 2"/>
                  <a:gd name="T2" fmla="*/ 0 w 3"/>
                  <a:gd name="T3" fmla="*/ 3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0"/>
                      <a:pt x="0" y="1"/>
                      <a:pt x="0" y="2"/>
                    </a:cubicBezTo>
                    <a:cubicBezTo>
                      <a:pt x="1" y="2"/>
                      <a:pt x="2"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54" name="Freeform 3888"/>
              <p:cNvSpPr>
                <a:spLocks/>
              </p:cNvSpPr>
              <p:nvPr/>
            </p:nvSpPr>
            <p:spPr bwMode="auto">
              <a:xfrm>
                <a:off x="4972" y="3214"/>
                <a:ext cx="88" cy="114"/>
              </a:xfrm>
              <a:custGeom>
                <a:avLst/>
                <a:gdLst>
                  <a:gd name="T0" fmla="*/ 3 w 67"/>
                  <a:gd name="T1" fmla="*/ 111 h 86"/>
                  <a:gd name="T2" fmla="*/ 5 w 67"/>
                  <a:gd name="T3" fmla="*/ 113 h 86"/>
                  <a:gd name="T4" fmla="*/ 28 w 67"/>
                  <a:gd name="T5" fmla="*/ 101 h 86"/>
                  <a:gd name="T6" fmla="*/ 38 w 67"/>
                  <a:gd name="T7" fmla="*/ 93 h 86"/>
                  <a:gd name="T8" fmla="*/ 50 w 67"/>
                  <a:gd name="T9" fmla="*/ 82 h 86"/>
                  <a:gd name="T10" fmla="*/ 64 w 67"/>
                  <a:gd name="T11" fmla="*/ 77 h 86"/>
                  <a:gd name="T12" fmla="*/ 75 w 67"/>
                  <a:gd name="T13" fmla="*/ 66 h 86"/>
                  <a:gd name="T14" fmla="*/ 87 w 67"/>
                  <a:gd name="T15" fmla="*/ 53 h 86"/>
                  <a:gd name="T16" fmla="*/ 80 w 67"/>
                  <a:gd name="T17" fmla="*/ 52 h 86"/>
                  <a:gd name="T18" fmla="*/ 56 w 67"/>
                  <a:gd name="T19" fmla="*/ 50 h 86"/>
                  <a:gd name="T20" fmla="*/ 63 w 67"/>
                  <a:gd name="T21" fmla="*/ 36 h 86"/>
                  <a:gd name="T22" fmla="*/ 59 w 67"/>
                  <a:gd name="T23" fmla="*/ 32 h 86"/>
                  <a:gd name="T24" fmla="*/ 56 w 67"/>
                  <a:gd name="T25" fmla="*/ 37 h 86"/>
                  <a:gd name="T26" fmla="*/ 53 w 67"/>
                  <a:gd name="T27" fmla="*/ 40 h 86"/>
                  <a:gd name="T28" fmla="*/ 49 w 67"/>
                  <a:gd name="T29" fmla="*/ 36 h 86"/>
                  <a:gd name="T30" fmla="*/ 54 w 67"/>
                  <a:gd name="T31" fmla="*/ 29 h 86"/>
                  <a:gd name="T32" fmla="*/ 51 w 67"/>
                  <a:gd name="T33" fmla="*/ 21 h 86"/>
                  <a:gd name="T34" fmla="*/ 56 w 67"/>
                  <a:gd name="T35" fmla="*/ 13 h 86"/>
                  <a:gd name="T36" fmla="*/ 54 w 67"/>
                  <a:gd name="T37" fmla="*/ 15 h 86"/>
                  <a:gd name="T38" fmla="*/ 55 w 67"/>
                  <a:gd name="T39" fmla="*/ 12 h 86"/>
                  <a:gd name="T40" fmla="*/ 49 w 67"/>
                  <a:gd name="T41" fmla="*/ 7 h 86"/>
                  <a:gd name="T42" fmla="*/ 45 w 67"/>
                  <a:gd name="T43" fmla="*/ 1 h 86"/>
                  <a:gd name="T44" fmla="*/ 42 w 67"/>
                  <a:gd name="T45" fmla="*/ 1 h 86"/>
                  <a:gd name="T46" fmla="*/ 41 w 67"/>
                  <a:gd name="T47" fmla="*/ 12 h 86"/>
                  <a:gd name="T48" fmla="*/ 46 w 67"/>
                  <a:gd name="T49" fmla="*/ 13 h 86"/>
                  <a:gd name="T50" fmla="*/ 42 w 67"/>
                  <a:gd name="T51" fmla="*/ 30 h 86"/>
                  <a:gd name="T52" fmla="*/ 46 w 67"/>
                  <a:gd name="T53" fmla="*/ 29 h 86"/>
                  <a:gd name="T54" fmla="*/ 49 w 67"/>
                  <a:gd name="T55" fmla="*/ 29 h 86"/>
                  <a:gd name="T56" fmla="*/ 47 w 67"/>
                  <a:gd name="T57" fmla="*/ 30 h 86"/>
                  <a:gd name="T58" fmla="*/ 45 w 67"/>
                  <a:gd name="T59" fmla="*/ 32 h 86"/>
                  <a:gd name="T60" fmla="*/ 47 w 67"/>
                  <a:gd name="T61" fmla="*/ 41 h 86"/>
                  <a:gd name="T62" fmla="*/ 43 w 67"/>
                  <a:gd name="T63" fmla="*/ 46 h 86"/>
                  <a:gd name="T64" fmla="*/ 41 w 67"/>
                  <a:gd name="T65" fmla="*/ 52 h 86"/>
                  <a:gd name="T66" fmla="*/ 37 w 67"/>
                  <a:gd name="T67" fmla="*/ 58 h 86"/>
                  <a:gd name="T68" fmla="*/ 33 w 67"/>
                  <a:gd name="T69" fmla="*/ 61 h 86"/>
                  <a:gd name="T70" fmla="*/ 13 w 67"/>
                  <a:gd name="T71" fmla="*/ 74 h 86"/>
                  <a:gd name="T72" fmla="*/ 13 w 67"/>
                  <a:gd name="T73" fmla="*/ 82 h 86"/>
                  <a:gd name="T74" fmla="*/ 20 w 67"/>
                  <a:gd name="T75" fmla="*/ 91 h 86"/>
                  <a:gd name="T76" fmla="*/ 5 w 67"/>
                  <a:gd name="T77" fmla="*/ 106 h 86"/>
                  <a:gd name="T78" fmla="*/ 3 w 67"/>
                  <a:gd name="T79" fmla="*/ 109 h 8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7" h="86">
                    <a:moveTo>
                      <a:pt x="2" y="82"/>
                    </a:moveTo>
                    <a:cubicBezTo>
                      <a:pt x="2" y="82"/>
                      <a:pt x="2" y="83"/>
                      <a:pt x="2" y="84"/>
                    </a:cubicBezTo>
                    <a:cubicBezTo>
                      <a:pt x="3" y="83"/>
                      <a:pt x="4" y="83"/>
                      <a:pt x="4" y="83"/>
                    </a:cubicBezTo>
                    <a:cubicBezTo>
                      <a:pt x="5" y="84"/>
                      <a:pt x="4" y="84"/>
                      <a:pt x="4" y="85"/>
                    </a:cubicBezTo>
                    <a:cubicBezTo>
                      <a:pt x="6" y="86"/>
                      <a:pt x="9" y="84"/>
                      <a:pt x="11" y="83"/>
                    </a:cubicBezTo>
                    <a:cubicBezTo>
                      <a:pt x="15" y="81"/>
                      <a:pt x="18" y="78"/>
                      <a:pt x="21" y="76"/>
                    </a:cubicBezTo>
                    <a:cubicBezTo>
                      <a:pt x="22" y="75"/>
                      <a:pt x="24" y="73"/>
                      <a:pt x="26" y="73"/>
                    </a:cubicBezTo>
                    <a:cubicBezTo>
                      <a:pt x="27" y="72"/>
                      <a:pt x="28" y="71"/>
                      <a:pt x="29" y="70"/>
                    </a:cubicBezTo>
                    <a:cubicBezTo>
                      <a:pt x="30" y="69"/>
                      <a:pt x="32" y="68"/>
                      <a:pt x="33" y="67"/>
                    </a:cubicBezTo>
                    <a:cubicBezTo>
                      <a:pt x="35" y="66"/>
                      <a:pt x="36" y="64"/>
                      <a:pt x="38" y="62"/>
                    </a:cubicBezTo>
                    <a:cubicBezTo>
                      <a:pt x="35" y="62"/>
                      <a:pt x="40" y="58"/>
                      <a:pt x="41" y="57"/>
                    </a:cubicBezTo>
                    <a:cubicBezTo>
                      <a:pt x="43" y="56"/>
                      <a:pt x="50" y="53"/>
                      <a:pt x="49" y="58"/>
                    </a:cubicBezTo>
                    <a:cubicBezTo>
                      <a:pt x="51" y="56"/>
                      <a:pt x="51" y="52"/>
                      <a:pt x="54" y="51"/>
                    </a:cubicBezTo>
                    <a:cubicBezTo>
                      <a:pt x="55" y="50"/>
                      <a:pt x="56" y="50"/>
                      <a:pt x="57" y="50"/>
                    </a:cubicBezTo>
                    <a:cubicBezTo>
                      <a:pt x="59" y="49"/>
                      <a:pt x="60" y="48"/>
                      <a:pt x="61" y="46"/>
                    </a:cubicBezTo>
                    <a:cubicBezTo>
                      <a:pt x="63" y="44"/>
                      <a:pt x="64" y="41"/>
                      <a:pt x="66" y="40"/>
                    </a:cubicBezTo>
                    <a:cubicBezTo>
                      <a:pt x="67" y="39"/>
                      <a:pt x="67" y="38"/>
                      <a:pt x="66" y="37"/>
                    </a:cubicBezTo>
                    <a:cubicBezTo>
                      <a:pt x="64" y="36"/>
                      <a:pt x="62" y="38"/>
                      <a:pt x="61" y="39"/>
                    </a:cubicBezTo>
                    <a:cubicBezTo>
                      <a:pt x="57" y="41"/>
                      <a:pt x="54" y="44"/>
                      <a:pt x="50" y="42"/>
                    </a:cubicBezTo>
                    <a:cubicBezTo>
                      <a:pt x="49" y="41"/>
                      <a:pt x="43" y="39"/>
                      <a:pt x="43" y="38"/>
                    </a:cubicBezTo>
                    <a:cubicBezTo>
                      <a:pt x="43" y="37"/>
                      <a:pt x="48" y="28"/>
                      <a:pt x="45" y="29"/>
                    </a:cubicBezTo>
                    <a:cubicBezTo>
                      <a:pt x="46" y="28"/>
                      <a:pt x="47" y="28"/>
                      <a:pt x="48" y="27"/>
                    </a:cubicBezTo>
                    <a:cubicBezTo>
                      <a:pt x="47" y="27"/>
                      <a:pt x="46" y="27"/>
                      <a:pt x="45" y="28"/>
                    </a:cubicBezTo>
                    <a:cubicBezTo>
                      <a:pt x="46" y="27"/>
                      <a:pt x="46" y="25"/>
                      <a:pt x="45" y="24"/>
                    </a:cubicBezTo>
                    <a:cubicBezTo>
                      <a:pt x="44" y="25"/>
                      <a:pt x="44" y="25"/>
                      <a:pt x="45" y="26"/>
                    </a:cubicBezTo>
                    <a:cubicBezTo>
                      <a:pt x="45" y="27"/>
                      <a:pt x="44" y="28"/>
                      <a:pt x="43" y="28"/>
                    </a:cubicBezTo>
                    <a:cubicBezTo>
                      <a:pt x="42" y="30"/>
                      <a:pt x="43" y="33"/>
                      <a:pt x="40" y="33"/>
                    </a:cubicBezTo>
                    <a:cubicBezTo>
                      <a:pt x="39" y="33"/>
                      <a:pt x="40" y="31"/>
                      <a:pt x="40" y="30"/>
                    </a:cubicBezTo>
                    <a:cubicBezTo>
                      <a:pt x="40" y="29"/>
                      <a:pt x="36" y="29"/>
                      <a:pt x="35" y="29"/>
                    </a:cubicBezTo>
                    <a:cubicBezTo>
                      <a:pt x="35" y="29"/>
                      <a:pt x="37" y="28"/>
                      <a:pt x="37" y="27"/>
                    </a:cubicBezTo>
                    <a:cubicBezTo>
                      <a:pt x="38" y="26"/>
                      <a:pt x="38" y="25"/>
                      <a:pt x="39" y="24"/>
                    </a:cubicBezTo>
                    <a:cubicBezTo>
                      <a:pt x="39" y="23"/>
                      <a:pt x="41" y="23"/>
                      <a:pt x="41" y="22"/>
                    </a:cubicBezTo>
                    <a:cubicBezTo>
                      <a:pt x="40" y="21"/>
                      <a:pt x="39" y="18"/>
                      <a:pt x="40" y="17"/>
                    </a:cubicBezTo>
                    <a:cubicBezTo>
                      <a:pt x="40" y="17"/>
                      <a:pt x="39" y="17"/>
                      <a:pt x="39" y="16"/>
                    </a:cubicBezTo>
                    <a:cubicBezTo>
                      <a:pt x="40" y="15"/>
                      <a:pt x="41" y="16"/>
                      <a:pt x="42" y="17"/>
                    </a:cubicBezTo>
                    <a:cubicBezTo>
                      <a:pt x="43" y="15"/>
                      <a:pt x="43" y="12"/>
                      <a:pt x="43" y="10"/>
                    </a:cubicBezTo>
                    <a:cubicBezTo>
                      <a:pt x="42" y="10"/>
                      <a:pt x="42" y="10"/>
                      <a:pt x="41" y="10"/>
                    </a:cubicBezTo>
                    <a:cubicBezTo>
                      <a:pt x="41" y="10"/>
                      <a:pt x="41" y="10"/>
                      <a:pt x="41" y="11"/>
                    </a:cubicBezTo>
                    <a:cubicBezTo>
                      <a:pt x="41" y="11"/>
                      <a:pt x="41" y="11"/>
                      <a:pt x="40" y="11"/>
                    </a:cubicBezTo>
                    <a:cubicBezTo>
                      <a:pt x="41" y="10"/>
                      <a:pt x="40" y="9"/>
                      <a:pt x="42" y="9"/>
                    </a:cubicBezTo>
                    <a:cubicBezTo>
                      <a:pt x="40" y="9"/>
                      <a:pt x="40" y="5"/>
                      <a:pt x="38" y="8"/>
                    </a:cubicBezTo>
                    <a:cubicBezTo>
                      <a:pt x="40" y="6"/>
                      <a:pt x="34" y="6"/>
                      <a:pt x="37" y="5"/>
                    </a:cubicBezTo>
                    <a:cubicBezTo>
                      <a:pt x="36" y="5"/>
                      <a:pt x="35" y="6"/>
                      <a:pt x="34" y="7"/>
                    </a:cubicBezTo>
                    <a:cubicBezTo>
                      <a:pt x="35" y="6"/>
                      <a:pt x="35" y="2"/>
                      <a:pt x="34" y="1"/>
                    </a:cubicBezTo>
                    <a:cubicBezTo>
                      <a:pt x="35" y="1"/>
                      <a:pt x="36" y="0"/>
                      <a:pt x="36" y="0"/>
                    </a:cubicBezTo>
                    <a:cubicBezTo>
                      <a:pt x="35" y="0"/>
                      <a:pt x="32" y="0"/>
                      <a:pt x="32" y="1"/>
                    </a:cubicBezTo>
                    <a:cubicBezTo>
                      <a:pt x="32" y="1"/>
                      <a:pt x="32" y="2"/>
                      <a:pt x="33" y="3"/>
                    </a:cubicBezTo>
                    <a:cubicBezTo>
                      <a:pt x="33" y="5"/>
                      <a:pt x="34" y="9"/>
                      <a:pt x="31" y="9"/>
                    </a:cubicBezTo>
                    <a:cubicBezTo>
                      <a:pt x="31" y="10"/>
                      <a:pt x="31" y="12"/>
                      <a:pt x="32" y="13"/>
                    </a:cubicBezTo>
                    <a:cubicBezTo>
                      <a:pt x="32" y="11"/>
                      <a:pt x="35" y="12"/>
                      <a:pt x="35" y="10"/>
                    </a:cubicBezTo>
                    <a:cubicBezTo>
                      <a:pt x="35" y="12"/>
                      <a:pt x="32" y="12"/>
                      <a:pt x="32" y="14"/>
                    </a:cubicBezTo>
                    <a:cubicBezTo>
                      <a:pt x="31" y="17"/>
                      <a:pt x="33" y="20"/>
                      <a:pt x="32" y="23"/>
                    </a:cubicBezTo>
                    <a:cubicBezTo>
                      <a:pt x="34" y="24"/>
                      <a:pt x="34" y="21"/>
                      <a:pt x="34" y="20"/>
                    </a:cubicBezTo>
                    <a:cubicBezTo>
                      <a:pt x="34" y="20"/>
                      <a:pt x="35" y="21"/>
                      <a:pt x="35" y="22"/>
                    </a:cubicBezTo>
                    <a:cubicBezTo>
                      <a:pt x="35" y="20"/>
                      <a:pt x="36" y="22"/>
                      <a:pt x="37" y="21"/>
                    </a:cubicBezTo>
                    <a:cubicBezTo>
                      <a:pt x="36" y="21"/>
                      <a:pt x="36" y="21"/>
                      <a:pt x="37" y="22"/>
                    </a:cubicBezTo>
                    <a:cubicBezTo>
                      <a:pt x="37" y="22"/>
                      <a:pt x="36" y="22"/>
                      <a:pt x="36" y="22"/>
                    </a:cubicBezTo>
                    <a:cubicBezTo>
                      <a:pt x="35" y="23"/>
                      <a:pt x="35" y="24"/>
                      <a:pt x="36" y="23"/>
                    </a:cubicBezTo>
                    <a:cubicBezTo>
                      <a:pt x="36" y="24"/>
                      <a:pt x="35" y="25"/>
                      <a:pt x="35" y="26"/>
                    </a:cubicBezTo>
                    <a:cubicBezTo>
                      <a:pt x="34" y="26"/>
                      <a:pt x="34" y="25"/>
                      <a:pt x="34" y="24"/>
                    </a:cubicBezTo>
                    <a:cubicBezTo>
                      <a:pt x="32" y="25"/>
                      <a:pt x="33" y="29"/>
                      <a:pt x="32" y="31"/>
                    </a:cubicBezTo>
                    <a:cubicBezTo>
                      <a:pt x="33" y="31"/>
                      <a:pt x="35" y="29"/>
                      <a:pt x="36" y="31"/>
                    </a:cubicBezTo>
                    <a:cubicBezTo>
                      <a:pt x="36" y="32"/>
                      <a:pt x="34" y="33"/>
                      <a:pt x="33" y="31"/>
                    </a:cubicBezTo>
                    <a:cubicBezTo>
                      <a:pt x="33" y="32"/>
                      <a:pt x="31" y="35"/>
                      <a:pt x="33" y="35"/>
                    </a:cubicBezTo>
                    <a:cubicBezTo>
                      <a:pt x="32" y="35"/>
                      <a:pt x="31" y="36"/>
                      <a:pt x="31" y="37"/>
                    </a:cubicBezTo>
                    <a:cubicBezTo>
                      <a:pt x="31" y="38"/>
                      <a:pt x="31" y="38"/>
                      <a:pt x="31" y="39"/>
                    </a:cubicBezTo>
                    <a:cubicBezTo>
                      <a:pt x="30" y="40"/>
                      <a:pt x="29" y="40"/>
                      <a:pt x="29" y="41"/>
                    </a:cubicBezTo>
                    <a:cubicBezTo>
                      <a:pt x="28" y="42"/>
                      <a:pt x="28" y="43"/>
                      <a:pt x="28" y="44"/>
                    </a:cubicBezTo>
                    <a:cubicBezTo>
                      <a:pt x="27" y="44"/>
                      <a:pt x="27" y="44"/>
                      <a:pt x="27" y="44"/>
                    </a:cubicBezTo>
                    <a:cubicBezTo>
                      <a:pt x="26" y="45"/>
                      <a:pt x="25" y="45"/>
                      <a:pt x="25" y="46"/>
                    </a:cubicBezTo>
                    <a:cubicBezTo>
                      <a:pt x="23" y="48"/>
                      <a:pt x="21" y="52"/>
                      <a:pt x="19" y="53"/>
                    </a:cubicBezTo>
                    <a:cubicBezTo>
                      <a:pt x="16" y="55"/>
                      <a:pt x="13" y="55"/>
                      <a:pt x="10" y="56"/>
                    </a:cubicBezTo>
                    <a:cubicBezTo>
                      <a:pt x="9" y="57"/>
                      <a:pt x="8" y="58"/>
                      <a:pt x="8" y="59"/>
                    </a:cubicBezTo>
                    <a:cubicBezTo>
                      <a:pt x="7" y="61"/>
                      <a:pt x="9" y="61"/>
                      <a:pt x="10" y="62"/>
                    </a:cubicBezTo>
                    <a:cubicBezTo>
                      <a:pt x="11" y="63"/>
                      <a:pt x="12" y="64"/>
                      <a:pt x="14" y="65"/>
                    </a:cubicBezTo>
                    <a:cubicBezTo>
                      <a:pt x="15" y="66"/>
                      <a:pt x="16" y="67"/>
                      <a:pt x="15" y="69"/>
                    </a:cubicBezTo>
                    <a:cubicBezTo>
                      <a:pt x="14" y="72"/>
                      <a:pt x="10" y="75"/>
                      <a:pt x="8" y="77"/>
                    </a:cubicBezTo>
                    <a:cubicBezTo>
                      <a:pt x="6" y="78"/>
                      <a:pt x="5" y="79"/>
                      <a:pt x="4" y="80"/>
                    </a:cubicBezTo>
                    <a:cubicBezTo>
                      <a:pt x="3" y="80"/>
                      <a:pt x="1" y="81"/>
                      <a:pt x="0" y="82"/>
                    </a:cubicBezTo>
                    <a:cubicBezTo>
                      <a:pt x="1" y="83"/>
                      <a:pt x="2" y="82"/>
                      <a:pt x="2" y="8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55" name="Freeform 3889"/>
              <p:cNvSpPr>
                <a:spLocks/>
              </p:cNvSpPr>
              <p:nvPr/>
            </p:nvSpPr>
            <p:spPr bwMode="auto">
              <a:xfrm>
                <a:off x="5023" y="3251"/>
                <a:ext cx="3" cy="2"/>
              </a:xfrm>
              <a:custGeom>
                <a:avLst/>
                <a:gdLst>
                  <a:gd name="T0" fmla="*/ 3 w 2"/>
                  <a:gd name="T1" fmla="*/ 0 h 1"/>
                  <a:gd name="T2" fmla="*/ 0 w 2"/>
                  <a:gd name="T3" fmla="*/ 0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0"/>
                    </a:cubicBezTo>
                    <a:cubicBezTo>
                      <a:pt x="1" y="1"/>
                      <a:pt x="2"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56" name="Freeform 3890"/>
              <p:cNvSpPr>
                <a:spLocks/>
              </p:cNvSpPr>
              <p:nvPr/>
            </p:nvSpPr>
            <p:spPr bwMode="auto">
              <a:xfrm>
                <a:off x="5032" y="3239"/>
                <a:ext cx="3" cy="6"/>
              </a:xfrm>
              <a:custGeom>
                <a:avLst/>
                <a:gdLst>
                  <a:gd name="T0" fmla="*/ 3 w 2"/>
                  <a:gd name="T1" fmla="*/ 0 h 4"/>
                  <a:gd name="T2" fmla="*/ 2 w 2"/>
                  <a:gd name="T3" fmla="*/ 6 h 4"/>
                  <a:gd name="T4" fmla="*/ 3 w 2"/>
                  <a:gd name="T5" fmla="*/ 0 h 4"/>
                  <a:gd name="T6" fmla="*/ 0 60000 65536"/>
                  <a:gd name="T7" fmla="*/ 0 60000 65536"/>
                  <a:gd name="T8" fmla="*/ 0 60000 65536"/>
                </a:gdLst>
                <a:ahLst/>
                <a:cxnLst>
                  <a:cxn ang="T6">
                    <a:pos x="T0" y="T1"/>
                  </a:cxn>
                  <a:cxn ang="T7">
                    <a:pos x="T2" y="T3"/>
                  </a:cxn>
                  <a:cxn ang="T8">
                    <a:pos x="T4" y="T5"/>
                  </a:cxn>
                </a:cxnLst>
                <a:rect l="0" t="0" r="r" b="b"/>
                <a:pathLst>
                  <a:path w="2" h="4">
                    <a:moveTo>
                      <a:pt x="2" y="0"/>
                    </a:moveTo>
                    <a:cubicBezTo>
                      <a:pt x="1" y="1"/>
                      <a:pt x="0" y="4"/>
                      <a:pt x="1" y="4"/>
                    </a:cubicBezTo>
                    <a:cubicBezTo>
                      <a:pt x="2" y="3"/>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57" name="Freeform 3891"/>
              <p:cNvSpPr>
                <a:spLocks/>
              </p:cNvSpPr>
              <p:nvPr/>
            </p:nvSpPr>
            <p:spPr bwMode="auto">
              <a:xfrm>
                <a:off x="5049" y="3360"/>
                <a:ext cx="10" cy="7"/>
              </a:xfrm>
              <a:custGeom>
                <a:avLst/>
                <a:gdLst>
                  <a:gd name="T0" fmla="*/ 0 w 7"/>
                  <a:gd name="T1" fmla="*/ 5 h 6"/>
                  <a:gd name="T2" fmla="*/ 0 w 7"/>
                  <a:gd name="T3" fmla="*/ 7 h 6"/>
                  <a:gd name="T4" fmla="*/ 4 w 7"/>
                  <a:gd name="T5" fmla="*/ 6 h 6"/>
                  <a:gd name="T6" fmla="*/ 7 w 7"/>
                  <a:gd name="T7" fmla="*/ 2 h 6"/>
                  <a:gd name="T8" fmla="*/ 6 w 7"/>
                  <a:gd name="T9" fmla="*/ 4 h 6"/>
                  <a:gd name="T10" fmla="*/ 10 w 7"/>
                  <a:gd name="T11" fmla="*/ 1 h 6"/>
                  <a:gd name="T12" fmla="*/ 1 w 7"/>
                  <a:gd name="T13" fmla="*/ 2 h 6"/>
                  <a:gd name="T14" fmla="*/ 4 w 7"/>
                  <a:gd name="T15" fmla="*/ 2 h 6"/>
                  <a:gd name="T16" fmla="*/ 0 w 7"/>
                  <a:gd name="T17" fmla="*/ 5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6">
                    <a:moveTo>
                      <a:pt x="0" y="4"/>
                    </a:moveTo>
                    <a:cubicBezTo>
                      <a:pt x="0" y="5"/>
                      <a:pt x="0" y="5"/>
                      <a:pt x="0" y="6"/>
                    </a:cubicBezTo>
                    <a:cubicBezTo>
                      <a:pt x="1" y="5"/>
                      <a:pt x="2" y="5"/>
                      <a:pt x="3" y="5"/>
                    </a:cubicBezTo>
                    <a:cubicBezTo>
                      <a:pt x="2" y="4"/>
                      <a:pt x="3" y="0"/>
                      <a:pt x="5" y="2"/>
                    </a:cubicBezTo>
                    <a:cubicBezTo>
                      <a:pt x="4" y="2"/>
                      <a:pt x="4" y="3"/>
                      <a:pt x="4" y="3"/>
                    </a:cubicBezTo>
                    <a:cubicBezTo>
                      <a:pt x="5" y="2"/>
                      <a:pt x="6" y="2"/>
                      <a:pt x="7" y="1"/>
                    </a:cubicBezTo>
                    <a:cubicBezTo>
                      <a:pt x="5" y="1"/>
                      <a:pt x="2" y="0"/>
                      <a:pt x="1" y="2"/>
                    </a:cubicBezTo>
                    <a:cubicBezTo>
                      <a:pt x="1" y="2"/>
                      <a:pt x="2" y="2"/>
                      <a:pt x="3" y="2"/>
                    </a:cubicBezTo>
                    <a:cubicBezTo>
                      <a:pt x="2" y="3"/>
                      <a:pt x="1" y="4"/>
                      <a:pt x="0"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58" name="Freeform 3892"/>
              <p:cNvSpPr>
                <a:spLocks/>
              </p:cNvSpPr>
              <p:nvPr/>
            </p:nvSpPr>
            <p:spPr bwMode="auto">
              <a:xfrm>
                <a:off x="5051" y="3369"/>
                <a:ext cx="2" cy="1"/>
              </a:xfrm>
              <a:custGeom>
                <a:avLst/>
                <a:gdLst>
                  <a:gd name="T0" fmla="*/ 0 w 2"/>
                  <a:gd name="T1" fmla="*/ 1 h 1"/>
                  <a:gd name="T2" fmla="*/ 2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59" name="Freeform 3893"/>
              <p:cNvSpPr>
                <a:spLocks/>
              </p:cNvSpPr>
              <p:nvPr/>
            </p:nvSpPr>
            <p:spPr bwMode="auto">
              <a:xfrm>
                <a:off x="1566" y="2300"/>
                <a:ext cx="146" cy="55"/>
              </a:xfrm>
              <a:custGeom>
                <a:avLst/>
                <a:gdLst>
                  <a:gd name="T0" fmla="*/ 8 w 111"/>
                  <a:gd name="T1" fmla="*/ 20 h 41"/>
                  <a:gd name="T2" fmla="*/ 14 w 111"/>
                  <a:gd name="T3" fmla="*/ 8 h 41"/>
                  <a:gd name="T4" fmla="*/ 28 w 111"/>
                  <a:gd name="T5" fmla="*/ 4 h 41"/>
                  <a:gd name="T6" fmla="*/ 47 w 111"/>
                  <a:gd name="T7" fmla="*/ 1 h 41"/>
                  <a:gd name="T8" fmla="*/ 54 w 111"/>
                  <a:gd name="T9" fmla="*/ 0 h 41"/>
                  <a:gd name="T10" fmla="*/ 62 w 111"/>
                  <a:gd name="T11" fmla="*/ 3 h 41"/>
                  <a:gd name="T12" fmla="*/ 72 w 111"/>
                  <a:gd name="T13" fmla="*/ 5 h 41"/>
                  <a:gd name="T14" fmla="*/ 76 w 111"/>
                  <a:gd name="T15" fmla="*/ 11 h 41"/>
                  <a:gd name="T16" fmla="*/ 91 w 111"/>
                  <a:gd name="T17" fmla="*/ 17 h 41"/>
                  <a:gd name="T18" fmla="*/ 97 w 111"/>
                  <a:gd name="T19" fmla="*/ 20 h 41"/>
                  <a:gd name="T20" fmla="*/ 103 w 111"/>
                  <a:gd name="T21" fmla="*/ 25 h 41"/>
                  <a:gd name="T22" fmla="*/ 105 w 111"/>
                  <a:gd name="T23" fmla="*/ 27 h 41"/>
                  <a:gd name="T24" fmla="*/ 104 w 111"/>
                  <a:gd name="T25" fmla="*/ 28 h 41"/>
                  <a:gd name="T26" fmla="*/ 108 w 111"/>
                  <a:gd name="T27" fmla="*/ 31 h 41"/>
                  <a:gd name="T28" fmla="*/ 110 w 111"/>
                  <a:gd name="T29" fmla="*/ 32 h 41"/>
                  <a:gd name="T30" fmla="*/ 118 w 111"/>
                  <a:gd name="T31" fmla="*/ 35 h 41"/>
                  <a:gd name="T32" fmla="*/ 124 w 111"/>
                  <a:gd name="T33" fmla="*/ 38 h 41"/>
                  <a:gd name="T34" fmla="*/ 122 w 111"/>
                  <a:gd name="T35" fmla="*/ 40 h 41"/>
                  <a:gd name="T36" fmla="*/ 142 w 111"/>
                  <a:gd name="T37" fmla="*/ 47 h 41"/>
                  <a:gd name="T38" fmla="*/ 129 w 111"/>
                  <a:gd name="T39" fmla="*/ 54 h 41"/>
                  <a:gd name="T40" fmla="*/ 126 w 111"/>
                  <a:gd name="T41" fmla="*/ 54 h 41"/>
                  <a:gd name="T42" fmla="*/ 93 w 111"/>
                  <a:gd name="T43" fmla="*/ 55 h 41"/>
                  <a:gd name="T44" fmla="*/ 103 w 111"/>
                  <a:gd name="T45" fmla="*/ 44 h 41"/>
                  <a:gd name="T46" fmla="*/ 87 w 111"/>
                  <a:gd name="T47" fmla="*/ 36 h 41"/>
                  <a:gd name="T48" fmla="*/ 85 w 111"/>
                  <a:gd name="T49" fmla="*/ 28 h 41"/>
                  <a:gd name="T50" fmla="*/ 78 w 111"/>
                  <a:gd name="T51" fmla="*/ 27 h 41"/>
                  <a:gd name="T52" fmla="*/ 66 w 111"/>
                  <a:gd name="T53" fmla="*/ 23 h 41"/>
                  <a:gd name="T54" fmla="*/ 53 w 111"/>
                  <a:gd name="T55" fmla="*/ 16 h 41"/>
                  <a:gd name="T56" fmla="*/ 50 w 111"/>
                  <a:gd name="T57" fmla="*/ 17 h 41"/>
                  <a:gd name="T58" fmla="*/ 39 w 111"/>
                  <a:gd name="T59" fmla="*/ 13 h 41"/>
                  <a:gd name="T60" fmla="*/ 45 w 111"/>
                  <a:gd name="T61" fmla="*/ 9 h 41"/>
                  <a:gd name="T62" fmla="*/ 22 w 111"/>
                  <a:gd name="T63" fmla="*/ 16 h 41"/>
                  <a:gd name="T64" fmla="*/ 14 w 111"/>
                  <a:gd name="T65" fmla="*/ 17 h 41"/>
                  <a:gd name="T66" fmla="*/ 7 w 111"/>
                  <a:gd name="T67" fmla="*/ 24 h 41"/>
                  <a:gd name="T68" fmla="*/ 0 w 111"/>
                  <a:gd name="T69" fmla="*/ 21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1" h="41">
                    <a:moveTo>
                      <a:pt x="0" y="16"/>
                    </a:moveTo>
                    <a:cubicBezTo>
                      <a:pt x="2" y="16"/>
                      <a:pt x="4" y="14"/>
                      <a:pt x="6" y="15"/>
                    </a:cubicBezTo>
                    <a:cubicBezTo>
                      <a:pt x="7" y="13"/>
                      <a:pt x="5" y="12"/>
                      <a:pt x="6" y="10"/>
                    </a:cubicBezTo>
                    <a:cubicBezTo>
                      <a:pt x="8" y="9"/>
                      <a:pt x="9" y="7"/>
                      <a:pt x="11" y="6"/>
                    </a:cubicBezTo>
                    <a:cubicBezTo>
                      <a:pt x="12" y="5"/>
                      <a:pt x="15" y="5"/>
                      <a:pt x="16" y="4"/>
                    </a:cubicBezTo>
                    <a:cubicBezTo>
                      <a:pt x="18" y="4"/>
                      <a:pt x="19" y="3"/>
                      <a:pt x="21" y="3"/>
                    </a:cubicBezTo>
                    <a:cubicBezTo>
                      <a:pt x="25" y="3"/>
                      <a:pt x="28" y="1"/>
                      <a:pt x="31" y="1"/>
                    </a:cubicBezTo>
                    <a:cubicBezTo>
                      <a:pt x="33" y="1"/>
                      <a:pt x="35" y="0"/>
                      <a:pt x="36" y="1"/>
                    </a:cubicBezTo>
                    <a:cubicBezTo>
                      <a:pt x="37" y="1"/>
                      <a:pt x="37" y="2"/>
                      <a:pt x="37" y="2"/>
                    </a:cubicBezTo>
                    <a:cubicBezTo>
                      <a:pt x="38" y="1"/>
                      <a:pt x="40" y="1"/>
                      <a:pt x="41" y="0"/>
                    </a:cubicBezTo>
                    <a:cubicBezTo>
                      <a:pt x="39" y="1"/>
                      <a:pt x="41" y="2"/>
                      <a:pt x="43" y="2"/>
                    </a:cubicBezTo>
                    <a:cubicBezTo>
                      <a:pt x="44" y="1"/>
                      <a:pt x="47" y="1"/>
                      <a:pt x="47" y="2"/>
                    </a:cubicBezTo>
                    <a:cubicBezTo>
                      <a:pt x="48" y="3"/>
                      <a:pt x="49" y="4"/>
                      <a:pt x="50" y="4"/>
                    </a:cubicBezTo>
                    <a:cubicBezTo>
                      <a:pt x="52" y="3"/>
                      <a:pt x="54" y="5"/>
                      <a:pt x="55" y="4"/>
                    </a:cubicBezTo>
                    <a:cubicBezTo>
                      <a:pt x="55" y="4"/>
                      <a:pt x="54" y="5"/>
                      <a:pt x="54" y="5"/>
                    </a:cubicBezTo>
                    <a:cubicBezTo>
                      <a:pt x="56" y="6"/>
                      <a:pt x="56" y="7"/>
                      <a:pt x="58" y="8"/>
                    </a:cubicBezTo>
                    <a:cubicBezTo>
                      <a:pt x="60" y="10"/>
                      <a:pt x="61" y="10"/>
                      <a:pt x="63" y="10"/>
                    </a:cubicBezTo>
                    <a:cubicBezTo>
                      <a:pt x="66" y="10"/>
                      <a:pt x="67" y="12"/>
                      <a:pt x="69" y="13"/>
                    </a:cubicBezTo>
                    <a:cubicBezTo>
                      <a:pt x="70" y="13"/>
                      <a:pt x="71" y="13"/>
                      <a:pt x="71" y="14"/>
                    </a:cubicBezTo>
                    <a:cubicBezTo>
                      <a:pt x="72" y="15"/>
                      <a:pt x="73" y="16"/>
                      <a:pt x="74" y="15"/>
                    </a:cubicBezTo>
                    <a:cubicBezTo>
                      <a:pt x="73" y="16"/>
                      <a:pt x="74" y="17"/>
                      <a:pt x="75" y="17"/>
                    </a:cubicBezTo>
                    <a:cubicBezTo>
                      <a:pt x="77" y="18"/>
                      <a:pt x="77" y="19"/>
                      <a:pt x="78" y="19"/>
                    </a:cubicBezTo>
                    <a:cubicBezTo>
                      <a:pt x="78" y="18"/>
                      <a:pt x="77" y="17"/>
                      <a:pt x="76" y="17"/>
                    </a:cubicBezTo>
                    <a:cubicBezTo>
                      <a:pt x="77" y="17"/>
                      <a:pt x="81" y="18"/>
                      <a:pt x="80" y="20"/>
                    </a:cubicBezTo>
                    <a:cubicBezTo>
                      <a:pt x="80" y="20"/>
                      <a:pt x="79" y="20"/>
                      <a:pt x="78" y="19"/>
                    </a:cubicBezTo>
                    <a:cubicBezTo>
                      <a:pt x="79" y="20"/>
                      <a:pt x="79" y="21"/>
                      <a:pt x="79" y="21"/>
                    </a:cubicBezTo>
                    <a:cubicBezTo>
                      <a:pt x="81" y="19"/>
                      <a:pt x="81" y="22"/>
                      <a:pt x="83" y="22"/>
                    </a:cubicBezTo>
                    <a:cubicBezTo>
                      <a:pt x="82" y="23"/>
                      <a:pt x="82" y="23"/>
                      <a:pt x="82" y="23"/>
                    </a:cubicBezTo>
                    <a:cubicBezTo>
                      <a:pt x="83" y="22"/>
                      <a:pt x="84" y="22"/>
                      <a:pt x="84" y="22"/>
                    </a:cubicBezTo>
                    <a:cubicBezTo>
                      <a:pt x="84" y="23"/>
                      <a:pt x="84" y="23"/>
                      <a:pt x="84" y="24"/>
                    </a:cubicBezTo>
                    <a:cubicBezTo>
                      <a:pt x="85" y="24"/>
                      <a:pt x="85" y="24"/>
                      <a:pt x="86" y="25"/>
                    </a:cubicBezTo>
                    <a:cubicBezTo>
                      <a:pt x="86" y="22"/>
                      <a:pt x="90" y="25"/>
                      <a:pt x="90" y="26"/>
                    </a:cubicBezTo>
                    <a:cubicBezTo>
                      <a:pt x="91" y="26"/>
                      <a:pt x="92" y="25"/>
                      <a:pt x="93" y="25"/>
                    </a:cubicBezTo>
                    <a:cubicBezTo>
                      <a:pt x="95" y="25"/>
                      <a:pt x="96" y="28"/>
                      <a:pt x="94" y="28"/>
                    </a:cubicBezTo>
                    <a:cubicBezTo>
                      <a:pt x="94" y="28"/>
                      <a:pt x="95" y="28"/>
                      <a:pt x="95" y="28"/>
                    </a:cubicBezTo>
                    <a:cubicBezTo>
                      <a:pt x="94" y="29"/>
                      <a:pt x="93" y="29"/>
                      <a:pt x="93" y="30"/>
                    </a:cubicBezTo>
                    <a:cubicBezTo>
                      <a:pt x="96" y="31"/>
                      <a:pt x="101" y="30"/>
                      <a:pt x="103" y="31"/>
                    </a:cubicBezTo>
                    <a:cubicBezTo>
                      <a:pt x="105" y="33"/>
                      <a:pt x="105" y="35"/>
                      <a:pt x="108" y="35"/>
                    </a:cubicBezTo>
                    <a:cubicBezTo>
                      <a:pt x="111" y="36"/>
                      <a:pt x="107" y="38"/>
                      <a:pt x="106" y="38"/>
                    </a:cubicBezTo>
                    <a:cubicBezTo>
                      <a:pt x="105" y="38"/>
                      <a:pt x="98" y="40"/>
                      <a:pt x="98" y="40"/>
                    </a:cubicBezTo>
                    <a:cubicBezTo>
                      <a:pt x="99" y="39"/>
                      <a:pt x="99" y="39"/>
                      <a:pt x="99" y="39"/>
                    </a:cubicBezTo>
                    <a:cubicBezTo>
                      <a:pt x="98" y="39"/>
                      <a:pt x="98" y="40"/>
                      <a:pt x="96" y="40"/>
                    </a:cubicBezTo>
                    <a:cubicBezTo>
                      <a:pt x="93" y="40"/>
                      <a:pt x="91" y="39"/>
                      <a:pt x="89" y="39"/>
                    </a:cubicBezTo>
                    <a:cubicBezTo>
                      <a:pt x="83" y="39"/>
                      <a:pt x="77" y="41"/>
                      <a:pt x="71" y="41"/>
                    </a:cubicBezTo>
                    <a:cubicBezTo>
                      <a:pt x="71" y="38"/>
                      <a:pt x="75" y="37"/>
                      <a:pt x="77" y="36"/>
                    </a:cubicBezTo>
                    <a:cubicBezTo>
                      <a:pt x="78" y="35"/>
                      <a:pt x="79" y="34"/>
                      <a:pt x="78" y="33"/>
                    </a:cubicBezTo>
                    <a:cubicBezTo>
                      <a:pt x="77" y="32"/>
                      <a:pt x="78" y="30"/>
                      <a:pt x="76" y="30"/>
                    </a:cubicBezTo>
                    <a:cubicBezTo>
                      <a:pt x="72" y="31"/>
                      <a:pt x="68" y="31"/>
                      <a:pt x="66" y="27"/>
                    </a:cubicBezTo>
                    <a:cubicBezTo>
                      <a:pt x="65" y="26"/>
                      <a:pt x="66" y="24"/>
                      <a:pt x="65" y="23"/>
                    </a:cubicBezTo>
                    <a:cubicBezTo>
                      <a:pt x="65" y="22"/>
                      <a:pt x="65" y="21"/>
                      <a:pt x="65" y="21"/>
                    </a:cubicBezTo>
                    <a:cubicBezTo>
                      <a:pt x="64" y="20"/>
                      <a:pt x="63" y="20"/>
                      <a:pt x="64" y="20"/>
                    </a:cubicBezTo>
                    <a:cubicBezTo>
                      <a:pt x="62" y="19"/>
                      <a:pt x="61" y="20"/>
                      <a:pt x="59" y="20"/>
                    </a:cubicBezTo>
                    <a:cubicBezTo>
                      <a:pt x="57" y="20"/>
                      <a:pt x="55" y="19"/>
                      <a:pt x="54" y="19"/>
                    </a:cubicBezTo>
                    <a:cubicBezTo>
                      <a:pt x="52" y="18"/>
                      <a:pt x="51" y="18"/>
                      <a:pt x="50" y="17"/>
                    </a:cubicBezTo>
                    <a:cubicBezTo>
                      <a:pt x="49" y="16"/>
                      <a:pt x="47" y="16"/>
                      <a:pt x="47" y="13"/>
                    </a:cubicBezTo>
                    <a:cubicBezTo>
                      <a:pt x="46" y="15"/>
                      <a:pt x="40" y="15"/>
                      <a:pt x="40" y="12"/>
                    </a:cubicBezTo>
                    <a:cubicBezTo>
                      <a:pt x="39" y="12"/>
                      <a:pt x="39" y="13"/>
                      <a:pt x="39" y="14"/>
                    </a:cubicBezTo>
                    <a:cubicBezTo>
                      <a:pt x="38" y="14"/>
                      <a:pt x="38" y="14"/>
                      <a:pt x="38" y="13"/>
                    </a:cubicBezTo>
                    <a:cubicBezTo>
                      <a:pt x="37" y="12"/>
                      <a:pt x="35" y="13"/>
                      <a:pt x="34" y="13"/>
                    </a:cubicBezTo>
                    <a:cubicBezTo>
                      <a:pt x="33" y="13"/>
                      <a:pt x="31" y="12"/>
                      <a:pt x="30" y="10"/>
                    </a:cubicBezTo>
                    <a:cubicBezTo>
                      <a:pt x="31" y="9"/>
                      <a:pt x="33" y="10"/>
                      <a:pt x="34" y="10"/>
                    </a:cubicBezTo>
                    <a:cubicBezTo>
                      <a:pt x="36" y="9"/>
                      <a:pt x="35" y="8"/>
                      <a:pt x="34" y="7"/>
                    </a:cubicBezTo>
                    <a:cubicBezTo>
                      <a:pt x="31" y="6"/>
                      <a:pt x="25" y="6"/>
                      <a:pt x="22" y="8"/>
                    </a:cubicBezTo>
                    <a:cubicBezTo>
                      <a:pt x="21" y="9"/>
                      <a:pt x="19" y="10"/>
                      <a:pt x="17" y="12"/>
                    </a:cubicBezTo>
                    <a:cubicBezTo>
                      <a:pt x="16" y="13"/>
                      <a:pt x="15" y="12"/>
                      <a:pt x="14" y="13"/>
                    </a:cubicBezTo>
                    <a:cubicBezTo>
                      <a:pt x="13" y="13"/>
                      <a:pt x="12" y="12"/>
                      <a:pt x="11" y="13"/>
                    </a:cubicBezTo>
                    <a:cubicBezTo>
                      <a:pt x="10" y="13"/>
                      <a:pt x="10" y="14"/>
                      <a:pt x="10" y="15"/>
                    </a:cubicBezTo>
                    <a:cubicBezTo>
                      <a:pt x="8" y="16"/>
                      <a:pt x="6" y="16"/>
                      <a:pt x="5" y="18"/>
                    </a:cubicBezTo>
                    <a:cubicBezTo>
                      <a:pt x="5" y="14"/>
                      <a:pt x="0" y="19"/>
                      <a:pt x="0" y="16"/>
                    </a:cubicBezTo>
                    <a:cubicBezTo>
                      <a:pt x="0" y="16"/>
                      <a:pt x="0" y="16"/>
                      <a:pt x="0" y="16"/>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60" name="Freeform 3894"/>
              <p:cNvSpPr>
                <a:spLocks/>
              </p:cNvSpPr>
              <p:nvPr/>
            </p:nvSpPr>
            <p:spPr bwMode="auto">
              <a:xfrm>
                <a:off x="1590" y="2320"/>
                <a:ext cx="7" cy="9"/>
              </a:xfrm>
              <a:custGeom>
                <a:avLst/>
                <a:gdLst>
                  <a:gd name="T0" fmla="*/ 2 w 6"/>
                  <a:gd name="T1" fmla="*/ 9 h 7"/>
                  <a:gd name="T2" fmla="*/ 0 w 6"/>
                  <a:gd name="T3" fmla="*/ 6 h 7"/>
                  <a:gd name="T4" fmla="*/ 1 w 6"/>
                  <a:gd name="T5" fmla="*/ 3 h 7"/>
                  <a:gd name="T6" fmla="*/ 5 w 6"/>
                  <a:gd name="T7" fmla="*/ 1 h 7"/>
                  <a:gd name="T8" fmla="*/ 7 w 6"/>
                  <a:gd name="T9" fmla="*/ 6 h 7"/>
                  <a:gd name="T10" fmla="*/ 2 w 6"/>
                  <a:gd name="T11" fmla="*/ 9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cubicBezTo>
                      <a:pt x="1" y="6"/>
                      <a:pt x="0" y="6"/>
                      <a:pt x="0" y="5"/>
                    </a:cubicBezTo>
                    <a:cubicBezTo>
                      <a:pt x="2" y="7"/>
                      <a:pt x="1" y="3"/>
                      <a:pt x="1" y="2"/>
                    </a:cubicBezTo>
                    <a:cubicBezTo>
                      <a:pt x="1" y="1"/>
                      <a:pt x="3" y="0"/>
                      <a:pt x="4" y="1"/>
                    </a:cubicBezTo>
                    <a:cubicBezTo>
                      <a:pt x="5" y="1"/>
                      <a:pt x="6" y="3"/>
                      <a:pt x="6" y="5"/>
                    </a:cubicBezTo>
                    <a:cubicBezTo>
                      <a:pt x="6" y="6"/>
                      <a:pt x="3" y="6"/>
                      <a:pt x="2" y="7"/>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61" name="Freeform 3895"/>
              <p:cNvSpPr>
                <a:spLocks/>
              </p:cNvSpPr>
              <p:nvPr/>
            </p:nvSpPr>
            <p:spPr bwMode="auto">
              <a:xfrm>
                <a:off x="1630" y="2304"/>
                <a:ext cx="2" cy="0"/>
              </a:xfrm>
              <a:custGeom>
                <a:avLst/>
                <a:gdLst>
                  <a:gd name="T0" fmla="*/ 2 w 1"/>
                  <a:gd name="T1" fmla="*/ 0 w 1"/>
                  <a:gd name="T2" fmla="*/ 2 w 1"/>
                  <a:gd name="T3" fmla="*/ 2 w 1"/>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1">
                    <a:moveTo>
                      <a:pt x="1" y="0"/>
                    </a:moveTo>
                    <a:cubicBezTo>
                      <a:pt x="1" y="0"/>
                      <a:pt x="1" y="0"/>
                      <a:pt x="0" y="0"/>
                    </a:cubicBezTo>
                    <a:cubicBezTo>
                      <a:pt x="1" y="0"/>
                      <a:pt x="1" y="0"/>
                      <a:pt x="1"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62" name="Freeform 3896"/>
              <p:cNvSpPr>
                <a:spLocks/>
              </p:cNvSpPr>
              <p:nvPr/>
            </p:nvSpPr>
            <p:spPr bwMode="auto">
              <a:xfrm>
                <a:off x="1652" y="2343"/>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0" y="0"/>
                      <a:pt x="0" y="0"/>
                    </a:cubicBezTo>
                    <a:cubicBezTo>
                      <a:pt x="1" y="0"/>
                      <a:pt x="1"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63" name="Freeform 3897"/>
              <p:cNvSpPr>
                <a:spLocks/>
              </p:cNvSpPr>
              <p:nvPr/>
            </p:nvSpPr>
            <p:spPr bwMode="auto">
              <a:xfrm>
                <a:off x="1653" y="2311"/>
                <a:ext cx="5" cy="3"/>
              </a:xfrm>
              <a:custGeom>
                <a:avLst/>
                <a:gdLst>
                  <a:gd name="T0" fmla="*/ 3 w 4"/>
                  <a:gd name="T1" fmla="*/ 3 h 2"/>
                  <a:gd name="T2" fmla="*/ 0 w 4"/>
                  <a:gd name="T3" fmla="*/ 2 h 2"/>
                  <a:gd name="T4" fmla="*/ 5 w 4"/>
                  <a:gd name="T5" fmla="*/ 2 h 2"/>
                  <a:gd name="T6" fmla="*/ 3 w 4"/>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2" y="2"/>
                    </a:moveTo>
                    <a:cubicBezTo>
                      <a:pt x="2" y="2"/>
                      <a:pt x="1" y="1"/>
                      <a:pt x="0" y="1"/>
                    </a:cubicBezTo>
                    <a:cubicBezTo>
                      <a:pt x="1" y="0"/>
                      <a:pt x="3" y="0"/>
                      <a:pt x="4" y="1"/>
                    </a:cubicBezTo>
                    <a:cubicBezTo>
                      <a:pt x="3" y="2"/>
                      <a:pt x="3"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64" name="Freeform 3898"/>
              <p:cNvSpPr>
                <a:spLocks/>
              </p:cNvSpPr>
              <p:nvPr/>
            </p:nvSpPr>
            <p:spPr bwMode="auto">
              <a:xfrm>
                <a:off x="1658" y="2312"/>
                <a:ext cx="3" cy="4"/>
              </a:xfrm>
              <a:custGeom>
                <a:avLst/>
                <a:gdLst>
                  <a:gd name="T0" fmla="*/ 3 w 2"/>
                  <a:gd name="T1" fmla="*/ 4 h 3"/>
                  <a:gd name="T2" fmla="*/ 0 w 2"/>
                  <a:gd name="T3" fmla="*/ 1 h 3"/>
                  <a:gd name="T4" fmla="*/ 3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2" y="3"/>
                    </a:moveTo>
                    <a:cubicBezTo>
                      <a:pt x="1" y="2"/>
                      <a:pt x="0" y="2"/>
                      <a:pt x="0" y="1"/>
                    </a:cubicBezTo>
                    <a:cubicBezTo>
                      <a:pt x="1" y="0"/>
                      <a:pt x="2" y="2"/>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65" name="Freeform 3899"/>
              <p:cNvSpPr>
                <a:spLocks/>
              </p:cNvSpPr>
              <p:nvPr/>
            </p:nvSpPr>
            <p:spPr bwMode="auto">
              <a:xfrm>
                <a:off x="1661" y="2315"/>
                <a:ext cx="2" cy="4"/>
              </a:xfrm>
              <a:custGeom>
                <a:avLst/>
                <a:gdLst>
                  <a:gd name="T0" fmla="*/ 2 w 2"/>
                  <a:gd name="T1" fmla="*/ 4 h 3"/>
                  <a:gd name="T2" fmla="*/ 0 w 2"/>
                  <a:gd name="T3" fmla="*/ 0 h 3"/>
                  <a:gd name="T4" fmla="*/ 2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2" y="3"/>
                    </a:moveTo>
                    <a:cubicBezTo>
                      <a:pt x="0" y="2"/>
                      <a:pt x="0" y="1"/>
                      <a:pt x="0" y="0"/>
                    </a:cubicBezTo>
                    <a:cubicBezTo>
                      <a:pt x="1" y="1"/>
                      <a:pt x="2" y="2"/>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66" name="Freeform 3900"/>
              <p:cNvSpPr>
                <a:spLocks/>
              </p:cNvSpPr>
              <p:nvPr/>
            </p:nvSpPr>
            <p:spPr bwMode="auto">
              <a:xfrm>
                <a:off x="1662" y="2318"/>
                <a:ext cx="5" cy="4"/>
              </a:xfrm>
              <a:custGeom>
                <a:avLst/>
                <a:gdLst>
                  <a:gd name="T0" fmla="*/ 3 w 4"/>
                  <a:gd name="T1" fmla="*/ 4 h 3"/>
                  <a:gd name="T2" fmla="*/ 0 w 4"/>
                  <a:gd name="T3" fmla="*/ 1 h 3"/>
                  <a:gd name="T4" fmla="*/ 3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2" y="3"/>
                    </a:moveTo>
                    <a:cubicBezTo>
                      <a:pt x="1" y="2"/>
                      <a:pt x="1" y="2"/>
                      <a:pt x="0" y="1"/>
                    </a:cubicBezTo>
                    <a:cubicBezTo>
                      <a:pt x="1" y="0"/>
                      <a:pt x="4" y="1"/>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67" name="Freeform 3901"/>
              <p:cNvSpPr>
                <a:spLocks/>
              </p:cNvSpPr>
              <p:nvPr/>
            </p:nvSpPr>
            <p:spPr bwMode="auto">
              <a:xfrm>
                <a:off x="1704" y="2473"/>
                <a:ext cx="189" cy="185"/>
              </a:xfrm>
              <a:custGeom>
                <a:avLst/>
                <a:gdLst>
                  <a:gd name="T0" fmla="*/ 11 w 143"/>
                  <a:gd name="T1" fmla="*/ 22 h 140"/>
                  <a:gd name="T2" fmla="*/ 22 w 143"/>
                  <a:gd name="T3" fmla="*/ 12 h 140"/>
                  <a:gd name="T4" fmla="*/ 21 w 143"/>
                  <a:gd name="T5" fmla="*/ 34 h 140"/>
                  <a:gd name="T6" fmla="*/ 22 w 143"/>
                  <a:gd name="T7" fmla="*/ 49 h 140"/>
                  <a:gd name="T8" fmla="*/ 29 w 143"/>
                  <a:gd name="T9" fmla="*/ 33 h 140"/>
                  <a:gd name="T10" fmla="*/ 30 w 143"/>
                  <a:gd name="T11" fmla="*/ 21 h 140"/>
                  <a:gd name="T12" fmla="*/ 48 w 143"/>
                  <a:gd name="T13" fmla="*/ 13 h 140"/>
                  <a:gd name="T14" fmla="*/ 52 w 143"/>
                  <a:gd name="T15" fmla="*/ 11 h 140"/>
                  <a:gd name="T16" fmla="*/ 53 w 143"/>
                  <a:gd name="T17" fmla="*/ 11 h 140"/>
                  <a:gd name="T18" fmla="*/ 74 w 143"/>
                  <a:gd name="T19" fmla="*/ 29 h 140"/>
                  <a:gd name="T20" fmla="*/ 107 w 143"/>
                  <a:gd name="T21" fmla="*/ 33 h 140"/>
                  <a:gd name="T22" fmla="*/ 124 w 143"/>
                  <a:gd name="T23" fmla="*/ 33 h 140"/>
                  <a:gd name="T24" fmla="*/ 127 w 143"/>
                  <a:gd name="T25" fmla="*/ 26 h 140"/>
                  <a:gd name="T26" fmla="*/ 136 w 143"/>
                  <a:gd name="T27" fmla="*/ 26 h 140"/>
                  <a:gd name="T28" fmla="*/ 155 w 143"/>
                  <a:gd name="T29" fmla="*/ 28 h 140"/>
                  <a:gd name="T30" fmla="*/ 145 w 143"/>
                  <a:gd name="T31" fmla="*/ 32 h 140"/>
                  <a:gd name="T32" fmla="*/ 151 w 143"/>
                  <a:gd name="T33" fmla="*/ 33 h 140"/>
                  <a:gd name="T34" fmla="*/ 155 w 143"/>
                  <a:gd name="T35" fmla="*/ 37 h 140"/>
                  <a:gd name="T36" fmla="*/ 159 w 143"/>
                  <a:gd name="T37" fmla="*/ 38 h 140"/>
                  <a:gd name="T38" fmla="*/ 161 w 143"/>
                  <a:gd name="T39" fmla="*/ 41 h 140"/>
                  <a:gd name="T40" fmla="*/ 173 w 143"/>
                  <a:gd name="T41" fmla="*/ 44 h 140"/>
                  <a:gd name="T42" fmla="*/ 169 w 143"/>
                  <a:gd name="T43" fmla="*/ 57 h 140"/>
                  <a:gd name="T44" fmla="*/ 168 w 143"/>
                  <a:gd name="T45" fmla="*/ 62 h 140"/>
                  <a:gd name="T46" fmla="*/ 180 w 143"/>
                  <a:gd name="T47" fmla="*/ 59 h 140"/>
                  <a:gd name="T48" fmla="*/ 178 w 143"/>
                  <a:gd name="T49" fmla="*/ 71 h 140"/>
                  <a:gd name="T50" fmla="*/ 178 w 143"/>
                  <a:gd name="T51" fmla="*/ 82 h 140"/>
                  <a:gd name="T52" fmla="*/ 172 w 143"/>
                  <a:gd name="T53" fmla="*/ 87 h 140"/>
                  <a:gd name="T54" fmla="*/ 165 w 143"/>
                  <a:gd name="T55" fmla="*/ 102 h 140"/>
                  <a:gd name="T56" fmla="*/ 169 w 143"/>
                  <a:gd name="T57" fmla="*/ 124 h 140"/>
                  <a:gd name="T58" fmla="*/ 159 w 143"/>
                  <a:gd name="T59" fmla="*/ 128 h 140"/>
                  <a:gd name="T60" fmla="*/ 144 w 143"/>
                  <a:gd name="T61" fmla="*/ 135 h 140"/>
                  <a:gd name="T62" fmla="*/ 133 w 143"/>
                  <a:gd name="T63" fmla="*/ 133 h 140"/>
                  <a:gd name="T64" fmla="*/ 120 w 143"/>
                  <a:gd name="T65" fmla="*/ 130 h 140"/>
                  <a:gd name="T66" fmla="*/ 124 w 143"/>
                  <a:gd name="T67" fmla="*/ 141 h 140"/>
                  <a:gd name="T68" fmla="*/ 130 w 143"/>
                  <a:gd name="T69" fmla="*/ 157 h 140"/>
                  <a:gd name="T70" fmla="*/ 126 w 143"/>
                  <a:gd name="T71" fmla="*/ 165 h 140"/>
                  <a:gd name="T72" fmla="*/ 115 w 143"/>
                  <a:gd name="T73" fmla="*/ 176 h 140"/>
                  <a:gd name="T74" fmla="*/ 104 w 143"/>
                  <a:gd name="T75" fmla="*/ 181 h 140"/>
                  <a:gd name="T76" fmla="*/ 85 w 143"/>
                  <a:gd name="T77" fmla="*/ 169 h 140"/>
                  <a:gd name="T78" fmla="*/ 78 w 143"/>
                  <a:gd name="T79" fmla="*/ 144 h 140"/>
                  <a:gd name="T80" fmla="*/ 77 w 143"/>
                  <a:gd name="T81" fmla="*/ 108 h 140"/>
                  <a:gd name="T82" fmla="*/ 77 w 143"/>
                  <a:gd name="T83" fmla="*/ 95 h 140"/>
                  <a:gd name="T84" fmla="*/ 56 w 143"/>
                  <a:gd name="T85" fmla="*/ 98 h 140"/>
                  <a:gd name="T86" fmla="*/ 45 w 143"/>
                  <a:gd name="T87" fmla="*/ 87 h 140"/>
                  <a:gd name="T88" fmla="*/ 30 w 143"/>
                  <a:gd name="T89" fmla="*/ 85 h 140"/>
                  <a:gd name="T90" fmla="*/ 16 w 143"/>
                  <a:gd name="T91" fmla="*/ 82 h 140"/>
                  <a:gd name="T92" fmla="*/ 12 w 143"/>
                  <a:gd name="T93" fmla="*/ 67 h 140"/>
                  <a:gd name="T94" fmla="*/ 5 w 143"/>
                  <a:gd name="T95" fmla="*/ 48 h 14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43" h="140">
                    <a:moveTo>
                      <a:pt x="0" y="38"/>
                    </a:moveTo>
                    <a:cubicBezTo>
                      <a:pt x="2" y="35"/>
                      <a:pt x="4" y="31"/>
                      <a:pt x="5" y="27"/>
                    </a:cubicBezTo>
                    <a:cubicBezTo>
                      <a:pt x="5" y="23"/>
                      <a:pt x="6" y="20"/>
                      <a:pt x="8" y="17"/>
                    </a:cubicBezTo>
                    <a:cubicBezTo>
                      <a:pt x="10" y="14"/>
                      <a:pt x="14" y="12"/>
                      <a:pt x="15" y="9"/>
                    </a:cubicBezTo>
                    <a:cubicBezTo>
                      <a:pt x="17" y="6"/>
                      <a:pt x="20" y="7"/>
                      <a:pt x="23" y="5"/>
                    </a:cubicBezTo>
                    <a:cubicBezTo>
                      <a:pt x="22" y="8"/>
                      <a:pt x="19" y="7"/>
                      <a:pt x="17" y="9"/>
                    </a:cubicBezTo>
                    <a:cubicBezTo>
                      <a:pt x="16" y="11"/>
                      <a:pt x="17" y="15"/>
                      <a:pt x="19" y="15"/>
                    </a:cubicBezTo>
                    <a:cubicBezTo>
                      <a:pt x="17" y="15"/>
                      <a:pt x="19" y="19"/>
                      <a:pt x="19" y="20"/>
                    </a:cubicBezTo>
                    <a:cubicBezTo>
                      <a:pt x="20" y="22"/>
                      <a:pt x="18" y="24"/>
                      <a:pt x="16" y="26"/>
                    </a:cubicBezTo>
                    <a:cubicBezTo>
                      <a:pt x="14" y="28"/>
                      <a:pt x="13" y="30"/>
                      <a:pt x="14" y="32"/>
                    </a:cubicBezTo>
                    <a:cubicBezTo>
                      <a:pt x="15" y="33"/>
                      <a:pt x="15" y="34"/>
                      <a:pt x="16" y="35"/>
                    </a:cubicBezTo>
                    <a:cubicBezTo>
                      <a:pt x="17" y="36"/>
                      <a:pt x="17" y="35"/>
                      <a:pt x="17" y="37"/>
                    </a:cubicBezTo>
                    <a:cubicBezTo>
                      <a:pt x="17" y="39"/>
                      <a:pt x="19" y="40"/>
                      <a:pt x="21" y="39"/>
                    </a:cubicBezTo>
                    <a:cubicBezTo>
                      <a:pt x="23" y="37"/>
                      <a:pt x="24" y="35"/>
                      <a:pt x="24" y="33"/>
                    </a:cubicBezTo>
                    <a:cubicBezTo>
                      <a:pt x="25" y="30"/>
                      <a:pt x="23" y="28"/>
                      <a:pt x="22" y="25"/>
                    </a:cubicBezTo>
                    <a:cubicBezTo>
                      <a:pt x="21" y="24"/>
                      <a:pt x="20" y="23"/>
                      <a:pt x="20" y="22"/>
                    </a:cubicBezTo>
                    <a:cubicBezTo>
                      <a:pt x="20" y="21"/>
                      <a:pt x="21" y="19"/>
                      <a:pt x="20" y="18"/>
                    </a:cubicBezTo>
                    <a:cubicBezTo>
                      <a:pt x="21" y="18"/>
                      <a:pt x="22" y="17"/>
                      <a:pt x="23" y="16"/>
                    </a:cubicBezTo>
                    <a:cubicBezTo>
                      <a:pt x="25" y="15"/>
                      <a:pt x="26" y="14"/>
                      <a:pt x="29" y="13"/>
                    </a:cubicBezTo>
                    <a:cubicBezTo>
                      <a:pt x="30" y="13"/>
                      <a:pt x="32" y="13"/>
                      <a:pt x="33" y="12"/>
                    </a:cubicBezTo>
                    <a:cubicBezTo>
                      <a:pt x="34" y="11"/>
                      <a:pt x="36" y="10"/>
                      <a:pt x="36" y="10"/>
                    </a:cubicBezTo>
                    <a:cubicBezTo>
                      <a:pt x="36" y="10"/>
                      <a:pt x="36" y="9"/>
                      <a:pt x="36" y="9"/>
                    </a:cubicBezTo>
                    <a:cubicBezTo>
                      <a:pt x="36" y="9"/>
                      <a:pt x="39" y="11"/>
                      <a:pt x="39" y="10"/>
                    </a:cubicBezTo>
                    <a:cubicBezTo>
                      <a:pt x="40" y="10"/>
                      <a:pt x="39" y="8"/>
                      <a:pt x="39" y="8"/>
                    </a:cubicBezTo>
                    <a:cubicBezTo>
                      <a:pt x="38" y="7"/>
                      <a:pt x="36" y="9"/>
                      <a:pt x="35" y="9"/>
                    </a:cubicBezTo>
                    <a:cubicBezTo>
                      <a:pt x="35" y="7"/>
                      <a:pt x="34" y="0"/>
                      <a:pt x="38" y="2"/>
                    </a:cubicBezTo>
                    <a:cubicBezTo>
                      <a:pt x="40" y="2"/>
                      <a:pt x="39" y="6"/>
                      <a:pt x="40" y="8"/>
                    </a:cubicBezTo>
                    <a:cubicBezTo>
                      <a:pt x="40" y="11"/>
                      <a:pt x="44" y="9"/>
                      <a:pt x="47" y="10"/>
                    </a:cubicBezTo>
                    <a:cubicBezTo>
                      <a:pt x="49" y="11"/>
                      <a:pt x="53" y="12"/>
                      <a:pt x="54" y="15"/>
                    </a:cubicBezTo>
                    <a:cubicBezTo>
                      <a:pt x="55" y="17"/>
                      <a:pt x="53" y="21"/>
                      <a:pt x="56" y="22"/>
                    </a:cubicBezTo>
                    <a:cubicBezTo>
                      <a:pt x="60" y="23"/>
                      <a:pt x="65" y="21"/>
                      <a:pt x="69" y="21"/>
                    </a:cubicBezTo>
                    <a:cubicBezTo>
                      <a:pt x="72" y="20"/>
                      <a:pt x="76" y="19"/>
                      <a:pt x="78" y="22"/>
                    </a:cubicBezTo>
                    <a:cubicBezTo>
                      <a:pt x="79" y="24"/>
                      <a:pt x="80" y="25"/>
                      <a:pt x="81" y="25"/>
                    </a:cubicBezTo>
                    <a:cubicBezTo>
                      <a:pt x="82" y="26"/>
                      <a:pt x="84" y="26"/>
                      <a:pt x="85" y="26"/>
                    </a:cubicBezTo>
                    <a:cubicBezTo>
                      <a:pt x="85" y="26"/>
                      <a:pt x="89" y="27"/>
                      <a:pt x="87" y="27"/>
                    </a:cubicBezTo>
                    <a:cubicBezTo>
                      <a:pt x="90" y="29"/>
                      <a:pt x="91" y="25"/>
                      <a:pt x="94" y="25"/>
                    </a:cubicBezTo>
                    <a:cubicBezTo>
                      <a:pt x="95" y="25"/>
                      <a:pt x="96" y="23"/>
                      <a:pt x="97" y="22"/>
                    </a:cubicBezTo>
                    <a:cubicBezTo>
                      <a:pt x="99" y="22"/>
                      <a:pt x="101" y="23"/>
                      <a:pt x="102" y="22"/>
                    </a:cubicBezTo>
                    <a:cubicBezTo>
                      <a:pt x="101" y="21"/>
                      <a:pt x="97" y="22"/>
                      <a:pt x="96" y="20"/>
                    </a:cubicBezTo>
                    <a:cubicBezTo>
                      <a:pt x="97" y="20"/>
                      <a:pt x="98" y="20"/>
                      <a:pt x="99" y="20"/>
                    </a:cubicBezTo>
                    <a:cubicBezTo>
                      <a:pt x="100" y="20"/>
                      <a:pt x="101" y="20"/>
                      <a:pt x="101" y="19"/>
                    </a:cubicBezTo>
                    <a:cubicBezTo>
                      <a:pt x="102" y="20"/>
                      <a:pt x="102" y="20"/>
                      <a:pt x="103" y="20"/>
                    </a:cubicBezTo>
                    <a:cubicBezTo>
                      <a:pt x="104" y="20"/>
                      <a:pt x="105" y="20"/>
                      <a:pt x="106" y="20"/>
                    </a:cubicBezTo>
                    <a:cubicBezTo>
                      <a:pt x="112" y="19"/>
                      <a:pt x="117" y="20"/>
                      <a:pt x="122" y="19"/>
                    </a:cubicBezTo>
                    <a:cubicBezTo>
                      <a:pt x="121" y="21"/>
                      <a:pt x="119" y="20"/>
                      <a:pt x="117" y="21"/>
                    </a:cubicBezTo>
                    <a:cubicBezTo>
                      <a:pt x="115" y="22"/>
                      <a:pt x="112" y="20"/>
                      <a:pt x="110" y="22"/>
                    </a:cubicBezTo>
                    <a:cubicBezTo>
                      <a:pt x="111" y="21"/>
                      <a:pt x="111" y="22"/>
                      <a:pt x="112" y="23"/>
                    </a:cubicBezTo>
                    <a:cubicBezTo>
                      <a:pt x="111" y="22"/>
                      <a:pt x="110" y="23"/>
                      <a:pt x="110" y="24"/>
                    </a:cubicBezTo>
                    <a:cubicBezTo>
                      <a:pt x="112" y="23"/>
                      <a:pt x="113" y="24"/>
                      <a:pt x="113" y="26"/>
                    </a:cubicBezTo>
                    <a:cubicBezTo>
                      <a:pt x="113" y="28"/>
                      <a:pt x="110" y="27"/>
                      <a:pt x="110" y="27"/>
                    </a:cubicBezTo>
                    <a:cubicBezTo>
                      <a:pt x="110" y="29"/>
                      <a:pt x="114" y="27"/>
                      <a:pt x="114" y="25"/>
                    </a:cubicBezTo>
                    <a:cubicBezTo>
                      <a:pt x="115" y="25"/>
                      <a:pt x="115" y="27"/>
                      <a:pt x="115" y="28"/>
                    </a:cubicBezTo>
                    <a:cubicBezTo>
                      <a:pt x="116" y="29"/>
                      <a:pt x="117" y="30"/>
                      <a:pt x="117" y="31"/>
                    </a:cubicBezTo>
                    <a:cubicBezTo>
                      <a:pt x="117" y="31"/>
                      <a:pt x="118" y="29"/>
                      <a:pt x="117" y="28"/>
                    </a:cubicBezTo>
                    <a:cubicBezTo>
                      <a:pt x="118" y="29"/>
                      <a:pt x="119" y="31"/>
                      <a:pt x="118" y="32"/>
                    </a:cubicBezTo>
                    <a:cubicBezTo>
                      <a:pt x="119" y="31"/>
                      <a:pt x="118" y="30"/>
                      <a:pt x="118" y="29"/>
                    </a:cubicBezTo>
                    <a:cubicBezTo>
                      <a:pt x="119" y="29"/>
                      <a:pt x="119" y="29"/>
                      <a:pt x="120" y="29"/>
                    </a:cubicBezTo>
                    <a:cubicBezTo>
                      <a:pt x="120" y="29"/>
                      <a:pt x="116" y="28"/>
                      <a:pt x="118" y="28"/>
                    </a:cubicBezTo>
                    <a:cubicBezTo>
                      <a:pt x="120" y="28"/>
                      <a:pt x="123" y="30"/>
                      <a:pt x="122" y="32"/>
                    </a:cubicBezTo>
                    <a:cubicBezTo>
                      <a:pt x="122" y="31"/>
                      <a:pt x="123" y="31"/>
                      <a:pt x="122" y="31"/>
                    </a:cubicBezTo>
                    <a:cubicBezTo>
                      <a:pt x="123" y="30"/>
                      <a:pt x="124" y="30"/>
                      <a:pt x="125" y="30"/>
                    </a:cubicBezTo>
                    <a:cubicBezTo>
                      <a:pt x="123" y="28"/>
                      <a:pt x="126" y="30"/>
                      <a:pt x="126" y="31"/>
                    </a:cubicBezTo>
                    <a:cubicBezTo>
                      <a:pt x="127" y="33"/>
                      <a:pt x="129" y="32"/>
                      <a:pt x="131" y="33"/>
                    </a:cubicBezTo>
                    <a:cubicBezTo>
                      <a:pt x="135" y="36"/>
                      <a:pt x="130" y="36"/>
                      <a:pt x="129" y="39"/>
                    </a:cubicBezTo>
                    <a:cubicBezTo>
                      <a:pt x="130" y="38"/>
                      <a:pt x="130" y="38"/>
                      <a:pt x="130" y="38"/>
                    </a:cubicBezTo>
                    <a:cubicBezTo>
                      <a:pt x="130" y="40"/>
                      <a:pt x="129" y="42"/>
                      <a:pt x="128" y="43"/>
                    </a:cubicBezTo>
                    <a:cubicBezTo>
                      <a:pt x="128" y="44"/>
                      <a:pt x="128" y="45"/>
                      <a:pt x="127" y="45"/>
                    </a:cubicBezTo>
                    <a:cubicBezTo>
                      <a:pt x="126" y="45"/>
                      <a:pt x="123" y="44"/>
                      <a:pt x="123" y="45"/>
                    </a:cubicBezTo>
                    <a:cubicBezTo>
                      <a:pt x="124" y="45"/>
                      <a:pt x="126" y="46"/>
                      <a:pt x="127" y="47"/>
                    </a:cubicBezTo>
                    <a:cubicBezTo>
                      <a:pt x="128" y="46"/>
                      <a:pt x="129" y="45"/>
                      <a:pt x="129" y="47"/>
                    </a:cubicBezTo>
                    <a:cubicBezTo>
                      <a:pt x="130" y="46"/>
                      <a:pt x="131" y="45"/>
                      <a:pt x="133" y="45"/>
                    </a:cubicBezTo>
                    <a:cubicBezTo>
                      <a:pt x="134" y="44"/>
                      <a:pt x="135" y="46"/>
                      <a:pt x="136" y="45"/>
                    </a:cubicBezTo>
                    <a:cubicBezTo>
                      <a:pt x="139" y="42"/>
                      <a:pt x="143" y="48"/>
                      <a:pt x="142" y="49"/>
                    </a:cubicBezTo>
                    <a:cubicBezTo>
                      <a:pt x="140" y="50"/>
                      <a:pt x="140" y="51"/>
                      <a:pt x="139" y="52"/>
                    </a:cubicBezTo>
                    <a:cubicBezTo>
                      <a:pt x="137" y="53"/>
                      <a:pt x="136" y="53"/>
                      <a:pt x="135" y="54"/>
                    </a:cubicBezTo>
                    <a:cubicBezTo>
                      <a:pt x="134" y="55"/>
                      <a:pt x="134" y="56"/>
                      <a:pt x="133" y="57"/>
                    </a:cubicBezTo>
                    <a:cubicBezTo>
                      <a:pt x="132" y="58"/>
                      <a:pt x="134" y="59"/>
                      <a:pt x="133" y="60"/>
                    </a:cubicBezTo>
                    <a:cubicBezTo>
                      <a:pt x="133" y="61"/>
                      <a:pt x="134" y="62"/>
                      <a:pt x="135" y="62"/>
                    </a:cubicBezTo>
                    <a:cubicBezTo>
                      <a:pt x="136" y="61"/>
                      <a:pt x="137" y="63"/>
                      <a:pt x="136" y="64"/>
                    </a:cubicBezTo>
                    <a:cubicBezTo>
                      <a:pt x="135" y="65"/>
                      <a:pt x="133" y="65"/>
                      <a:pt x="132" y="66"/>
                    </a:cubicBezTo>
                    <a:cubicBezTo>
                      <a:pt x="132" y="67"/>
                      <a:pt x="131" y="66"/>
                      <a:pt x="130" y="66"/>
                    </a:cubicBezTo>
                    <a:cubicBezTo>
                      <a:pt x="130" y="66"/>
                      <a:pt x="130" y="67"/>
                      <a:pt x="129" y="67"/>
                    </a:cubicBezTo>
                    <a:cubicBezTo>
                      <a:pt x="125" y="69"/>
                      <a:pt x="129" y="71"/>
                      <a:pt x="127" y="74"/>
                    </a:cubicBezTo>
                    <a:cubicBezTo>
                      <a:pt x="126" y="75"/>
                      <a:pt x="124" y="76"/>
                      <a:pt x="125" y="77"/>
                    </a:cubicBezTo>
                    <a:cubicBezTo>
                      <a:pt x="126" y="79"/>
                      <a:pt x="128" y="81"/>
                      <a:pt x="129" y="83"/>
                    </a:cubicBezTo>
                    <a:cubicBezTo>
                      <a:pt x="131" y="85"/>
                      <a:pt x="134" y="88"/>
                      <a:pt x="131" y="90"/>
                    </a:cubicBezTo>
                    <a:cubicBezTo>
                      <a:pt x="130" y="91"/>
                      <a:pt x="129" y="93"/>
                      <a:pt x="128" y="94"/>
                    </a:cubicBezTo>
                    <a:cubicBezTo>
                      <a:pt x="127" y="94"/>
                      <a:pt x="125" y="94"/>
                      <a:pt x="125" y="94"/>
                    </a:cubicBezTo>
                    <a:cubicBezTo>
                      <a:pt x="125" y="95"/>
                      <a:pt x="123" y="95"/>
                      <a:pt x="123" y="96"/>
                    </a:cubicBezTo>
                    <a:cubicBezTo>
                      <a:pt x="123" y="97"/>
                      <a:pt x="120" y="97"/>
                      <a:pt x="120" y="97"/>
                    </a:cubicBezTo>
                    <a:cubicBezTo>
                      <a:pt x="118" y="98"/>
                      <a:pt x="116" y="99"/>
                      <a:pt x="114" y="98"/>
                    </a:cubicBezTo>
                    <a:cubicBezTo>
                      <a:pt x="113" y="98"/>
                      <a:pt x="112" y="99"/>
                      <a:pt x="111" y="99"/>
                    </a:cubicBezTo>
                    <a:cubicBezTo>
                      <a:pt x="109" y="100"/>
                      <a:pt x="109" y="101"/>
                      <a:pt x="109" y="102"/>
                    </a:cubicBezTo>
                    <a:cubicBezTo>
                      <a:pt x="110" y="104"/>
                      <a:pt x="108" y="106"/>
                      <a:pt x="107" y="104"/>
                    </a:cubicBezTo>
                    <a:cubicBezTo>
                      <a:pt x="106" y="103"/>
                      <a:pt x="105" y="102"/>
                      <a:pt x="104" y="101"/>
                    </a:cubicBezTo>
                    <a:cubicBezTo>
                      <a:pt x="103" y="100"/>
                      <a:pt x="102" y="102"/>
                      <a:pt x="101" y="101"/>
                    </a:cubicBezTo>
                    <a:cubicBezTo>
                      <a:pt x="99" y="101"/>
                      <a:pt x="99" y="101"/>
                      <a:pt x="97" y="101"/>
                    </a:cubicBezTo>
                    <a:cubicBezTo>
                      <a:pt x="96" y="101"/>
                      <a:pt x="96" y="101"/>
                      <a:pt x="95" y="100"/>
                    </a:cubicBezTo>
                    <a:cubicBezTo>
                      <a:pt x="95" y="98"/>
                      <a:pt x="93" y="98"/>
                      <a:pt x="91" y="98"/>
                    </a:cubicBezTo>
                    <a:cubicBezTo>
                      <a:pt x="90" y="99"/>
                      <a:pt x="90" y="97"/>
                      <a:pt x="88" y="96"/>
                    </a:cubicBezTo>
                    <a:cubicBezTo>
                      <a:pt x="87" y="98"/>
                      <a:pt x="89" y="100"/>
                      <a:pt x="90" y="101"/>
                    </a:cubicBezTo>
                    <a:cubicBezTo>
                      <a:pt x="92" y="103"/>
                      <a:pt x="94" y="104"/>
                      <a:pt x="94" y="107"/>
                    </a:cubicBezTo>
                    <a:cubicBezTo>
                      <a:pt x="94" y="109"/>
                      <a:pt x="94" y="110"/>
                      <a:pt x="94" y="111"/>
                    </a:cubicBezTo>
                    <a:cubicBezTo>
                      <a:pt x="95" y="112"/>
                      <a:pt x="96" y="114"/>
                      <a:pt x="96" y="115"/>
                    </a:cubicBezTo>
                    <a:cubicBezTo>
                      <a:pt x="95" y="118"/>
                      <a:pt x="95" y="119"/>
                      <a:pt x="98" y="119"/>
                    </a:cubicBezTo>
                    <a:cubicBezTo>
                      <a:pt x="99" y="119"/>
                      <a:pt x="103" y="118"/>
                      <a:pt x="102" y="120"/>
                    </a:cubicBezTo>
                    <a:cubicBezTo>
                      <a:pt x="102" y="123"/>
                      <a:pt x="100" y="122"/>
                      <a:pt x="99" y="123"/>
                    </a:cubicBezTo>
                    <a:cubicBezTo>
                      <a:pt x="98" y="124"/>
                      <a:pt x="96" y="124"/>
                      <a:pt x="95" y="125"/>
                    </a:cubicBezTo>
                    <a:cubicBezTo>
                      <a:pt x="95" y="126"/>
                      <a:pt x="95" y="127"/>
                      <a:pt x="94" y="128"/>
                    </a:cubicBezTo>
                    <a:cubicBezTo>
                      <a:pt x="94" y="129"/>
                      <a:pt x="93" y="130"/>
                      <a:pt x="92" y="131"/>
                    </a:cubicBezTo>
                    <a:cubicBezTo>
                      <a:pt x="92" y="129"/>
                      <a:pt x="88" y="133"/>
                      <a:pt x="87" y="133"/>
                    </a:cubicBezTo>
                    <a:cubicBezTo>
                      <a:pt x="85" y="133"/>
                      <a:pt x="84" y="134"/>
                      <a:pt x="83" y="136"/>
                    </a:cubicBezTo>
                    <a:cubicBezTo>
                      <a:pt x="82" y="137"/>
                      <a:pt x="81" y="140"/>
                      <a:pt x="79" y="140"/>
                    </a:cubicBezTo>
                    <a:cubicBezTo>
                      <a:pt x="78" y="139"/>
                      <a:pt x="80" y="138"/>
                      <a:pt x="79" y="137"/>
                    </a:cubicBezTo>
                    <a:cubicBezTo>
                      <a:pt x="79" y="135"/>
                      <a:pt x="76" y="137"/>
                      <a:pt x="75" y="137"/>
                    </a:cubicBezTo>
                    <a:cubicBezTo>
                      <a:pt x="71" y="140"/>
                      <a:pt x="68" y="137"/>
                      <a:pt x="66" y="133"/>
                    </a:cubicBezTo>
                    <a:cubicBezTo>
                      <a:pt x="64" y="132"/>
                      <a:pt x="64" y="130"/>
                      <a:pt x="64" y="128"/>
                    </a:cubicBezTo>
                    <a:cubicBezTo>
                      <a:pt x="63" y="126"/>
                      <a:pt x="62" y="123"/>
                      <a:pt x="62" y="120"/>
                    </a:cubicBezTo>
                    <a:cubicBezTo>
                      <a:pt x="62" y="119"/>
                      <a:pt x="57" y="113"/>
                      <a:pt x="55" y="114"/>
                    </a:cubicBezTo>
                    <a:cubicBezTo>
                      <a:pt x="55" y="112"/>
                      <a:pt x="58" y="110"/>
                      <a:pt x="59" y="109"/>
                    </a:cubicBezTo>
                    <a:cubicBezTo>
                      <a:pt x="62" y="107"/>
                      <a:pt x="60" y="105"/>
                      <a:pt x="59" y="103"/>
                    </a:cubicBezTo>
                    <a:cubicBezTo>
                      <a:pt x="55" y="99"/>
                      <a:pt x="56" y="91"/>
                      <a:pt x="56" y="86"/>
                    </a:cubicBezTo>
                    <a:cubicBezTo>
                      <a:pt x="56" y="84"/>
                      <a:pt x="56" y="83"/>
                      <a:pt x="58" y="82"/>
                    </a:cubicBezTo>
                    <a:cubicBezTo>
                      <a:pt x="58" y="81"/>
                      <a:pt x="58" y="80"/>
                      <a:pt x="59" y="78"/>
                    </a:cubicBezTo>
                    <a:cubicBezTo>
                      <a:pt x="59" y="77"/>
                      <a:pt x="60" y="76"/>
                      <a:pt x="60" y="75"/>
                    </a:cubicBezTo>
                    <a:cubicBezTo>
                      <a:pt x="61" y="74"/>
                      <a:pt x="59" y="72"/>
                      <a:pt x="58" y="72"/>
                    </a:cubicBezTo>
                    <a:cubicBezTo>
                      <a:pt x="55" y="73"/>
                      <a:pt x="53" y="74"/>
                      <a:pt x="51" y="74"/>
                    </a:cubicBezTo>
                    <a:cubicBezTo>
                      <a:pt x="50" y="73"/>
                      <a:pt x="48" y="75"/>
                      <a:pt x="46" y="74"/>
                    </a:cubicBezTo>
                    <a:cubicBezTo>
                      <a:pt x="44" y="73"/>
                      <a:pt x="44" y="74"/>
                      <a:pt x="42" y="74"/>
                    </a:cubicBezTo>
                    <a:cubicBezTo>
                      <a:pt x="42" y="74"/>
                      <a:pt x="39" y="74"/>
                      <a:pt x="39" y="74"/>
                    </a:cubicBezTo>
                    <a:cubicBezTo>
                      <a:pt x="38" y="73"/>
                      <a:pt x="38" y="71"/>
                      <a:pt x="37" y="70"/>
                    </a:cubicBezTo>
                    <a:cubicBezTo>
                      <a:pt x="36" y="69"/>
                      <a:pt x="35" y="67"/>
                      <a:pt x="34" y="66"/>
                    </a:cubicBezTo>
                    <a:cubicBezTo>
                      <a:pt x="34" y="65"/>
                      <a:pt x="33" y="64"/>
                      <a:pt x="32" y="64"/>
                    </a:cubicBezTo>
                    <a:cubicBezTo>
                      <a:pt x="30" y="65"/>
                      <a:pt x="28" y="63"/>
                      <a:pt x="26" y="63"/>
                    </a:cubicBezTo>
                    <a:cubicBezTo>
                      <a:pt x="25" y="63"/>
                      <a:pt x="24" y="64"/>
                      <a:pt x="23" y="64"/>
                    </a:cubicBezTo>
                    <a:cubicBezTo>
                      <a:pt x="22" y="64"/>
                      <a:pt x="20" y="63"/>
                      <a:pt x="18" y="64"/>
                    </a:cubicBezTo>
                    <a:cubicBezTo>
                      <a:pt x="17" y="64"/>
                      <a:pt x="16" y="63"/>
                      <a:pt x="15" y="64"/>
                    </a:cubicBezTo>
                    <a:cubicBezTo>
                      <a:pt x="14" y="64"/>
                      <a:pt x="13" y="64"/>
                      <a:pt x="12" y="62"/>
                    </a:cubicBezTo>
                    <a:cubicBezTo>
                      <a:pt x="11" y="62"/>
                      <a:pt x="11" y="61"/>
                      <a:pt x="11" y="60"/>
                    </a:cubicBezTo>
                    <a:cubicBezTo>
                      <a:pt x="11" y="59"/>
                      <a:pt x="9" y="59"/>
                      <a:pt x="8" y="58"/>
                    </a:cubicBezTo>
                    <a:cubicBezTo>
                      <a:pt x="7" y="56"/>
                      <a:pt x="8" y="53"/>
                      <a:pt x="9" y="51"/>
                    </a:cubicBezTo>
                    <a:cubicBezTo>
                      <a:pt x="11" y="49"/>
                      <a:pt x="8" y="46"/>
                      <a:pt x="7" y="44"/>
                    </a:cubicBezTo>
                    <a:cubicBezTo>
                      <a:pt x="6" y="42"/>
                      <a:pt x="7" y="37"/>
                      <a:pt x="4" y="38"/>
                    </a:cubicBezTo>
                    <a:cubicBezTo>
                      <a:pt x="4" y="38"/>
                      <a:pt x="4" y="37"/>
                      <a:pt x="4" y="36"/>
                    </a:cubicBezTo>
                    <a:cubicBezTo>
                      <a:pt x="2" y="37"/>
                      <a:pt x="1" y="38"/>
                      <a:pt x="0" y="3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68" name="Freeform 3902"/>
              <p:cNvSpPr>
                <a:spLocks/>
              </p:cNvSpPr>
              <p:nvPr/>
            </p:nvSpPr>
            <p:spPr bwMode="auto">
              <a:xfrm>
                <a:off x="1868" y="2533"/>
                <a:ext cx="4" cy="1"/>
              </a:xfrm>
              <a:custGeom>
                <a:avLst/>
                <a:gdLst>
                  <a:gd name="T0" fmla="*/ 4 w 3"/>
                  <a:gd name="T1" fmla="*/ 1 h 1"/>
                  <a:gd name="T2" fmla="*/ 0 w 3"/>
                  <a:gd name="T3" fmla="*/ 0 h 1"/>
                  <a:gd name="T4" fmla="*/ 4 w 3"/>
                  <a:gd name="T5" fmla="*/ 1 h 1"/>
                  <a:gd name="T6" fmla="*/ 0 60000 65536"/>
                  <a:gd name="T7" fmla="*/ 0 60000 65536"/>
                  <a:gd name="T8" fmla="*/ 0 60000 65536"/>
                </a:gdLst>
                <a:ahLst/>
                <a:cxnLst>
                  <a:cxn ang="T6">
                    <a:pos x="T0" y="T1"/>
                  </a:cxn>
                  <a:cxn ang="T7">
                    <a:pos x="T2" y="T3"/>
                  </a:cxn>
                  <a:cxn ang="T8">
                    <a:pos x="T4" y="T5"/>
                  </a:cxn>
                </a:cxnLst>
                <a:rect l="0" t="0" r="r" b="b"/>
                <a:pathLst>
                  <a:path w="3" h="1">
                    <a:moveTo>
                      <a:pt x="3" y="1"/>
                    </a:moveTo>
                    <a:cubicBezTo>
                      <a:pt x="2" y="1"/>
                      <a:pt x="1" y="1"/>
                      <a:pt x="0" y="0"/>
                    </a:cubicBezTo>
                    <a:cubicBezTo>
                      <a:pt x="1" y="0"/>
                      <a:pt x="3" y="0"/>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69" name="Freeform 3903"/>
              <p:cNvSpPr>
                <a:spLocks/>
              </p:cNvSpPr>
              <p:nvPr/>
            </p:nvSpPr>
            <p:spPr bwMode="auto">
              <a:xfrm>
                <a:off x="1873" y="2528"/>
                <a:ext cx="4" cy="3"/>
              </a:xfrm>
              <a:custGeom>
                <a:avLst/>
                <a:gdLst>
                  <a:gd name="T0" fmla="*/ 0 w 3"/>
                  <a:gd name="T1" fmla="*/ 3 h 3"/>
                  <a:gd name="T2" fmla="*/ 4 w 3"/>
                  <a:gd name="T3" fmla="*/ 1 h 3"/>
                  <a:gd name="T4" fmla="*/ 0 w 3"/>
                  <a:gd name="T5" fmla="*/ 3 h 3"/>
                  <a:gd name="T6" fmla="*/ 0 60000 65536"/>
                  <a:gd name="T7" fmla="*/ 0 60000 65536"/>
                  <a:gd name="T8" fmla="*/ 0 60000 65536"/>
                </a:gdLst>
                <a:ahLst/>
                <a:cxnLst>
                  <a:cxn ang="T6">
                    <a:pos x="T0" y="T1"/>
                  </a:cxn>
                  <a:cxn ang="T7">
                    <a:pos x="T2" y="T3"/>
                  </a:cxn>
                  <a:cxn ang="T8">
                    <a:pos x="T4" y="T5"/>
                  </a:cxn>
                </a:cxnLst>
                <a:rect l="0" t="0" r="r" b="b"/>
                <a:pathLst>
                  <a:path w="3" h="3">
                    <a:moveTo>
                      <a:pt x="0" y="3"/>
                    </a:moveTo>
                    <a:cubicBezTo>
                      <a:pt x="1" y="2"/>
                      <a:pt x="2" y="0"/>
                      <a:pt x="3" y="1"/>
                    </a:cubicBezTo>
                    <a:cubicBezTo>
                      <a:pt x="3" y="2"/>
                      <a:pt x="1" y="2"/>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70" name="Freeform 3904"/>
              <p:cNvSpPr>
                <a:spLocks/>
              </p:cNvSpPr>
              <p:nvPr/>
            </p:nvSpPr>
            <p:spPr bwMode="auto">
              <a:xfrm>
                <a:off x="1873" y="2533"/>
                <a:ext cx="3" cy="1"/>
              </a:xfrm>
              <a:custGeom>
                <a:avLst/>
                <a:gdLst>
                  <a:gd name="T0" fmla="*/ 2 w 2"/>
                  <a:gd name="T1" fmla="*/ 1 h 1"/>
                  <a:gd name="T2" fmla="*/ 0 w 2"/>
                  <a:gd name="T3" fmla="*/ 0 h 1"/>
                  <a:gd name="T4" fmla="*/ 3 w 2"/>
                  <a:gd name="T5" fmla="*/ 0 h 1"/>
                  <a:gd name="T6" fmla="*/ 2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0" y="0"/>
                      <a:pt x="0" y="0"/>
                      <a:pt x="0" y="0"/>
                    </a:cubicBezTo>
                    <a:cubicBezTo>
                      <a:pt x="0" y="0"/>
                      <a:pt x="1" y="0"/>
                      <a:pt x="2" y="0"/>
                    </a:cubicBezTo>
                    <a:cubicBezTo>
                      <a:pt x="2" y="0"/>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71" name="Freeform 3905"/>
              <p:cNvSpPr>
                <a:spLocks/>
              </p:cNvSpPr>
              <p:nvPr/>
            </p:nvSpPr>
            <p:spPr bwMode="auto">
              <a:xfrm>
                <a:off x="1873" y="2530"/>
                <a:ext cx="3" cy="1"/>
              </a:xfrm>
              <a:custGeom>
                <a:avLst/>
                <a:gdLst>
                  <a:gd name="T0" fmla="*/ 2 w 2"/>
                  <a:gd name="T1" fmla="*/ 1 h 1"/>
                  <a:gd name="T2" fmla="*/ 0 w 2"/>
                  <a:gd name="T3" fmla="*/ 1 h 1"/>
                  <a:gd name="T4" fmla="*/ 3 w 2"/>
                  <a:gd name="T5" fmla="*/ 1 h 1"/>
                  <a:gd name="T6" fmla="*/ 2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0" y="1"/>
                      <a:pt x="0" y="1"/>
                      <a:pt x="0" y="1"/>
                    </a:cubicBezTo>
                    <a:cubicBezTo>
                      <a:pt x="1" y="0"/>
                      <a:pt x="2" y="0"/>
                      <a:pt x="2"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72" name="Freeform 3906"/>
              <p:cNvSpPr>
                <a:spLocks/>
              </p:cNvSpPr>
              <p:nvPr/>
            </p:nvSpPr>
            <p:spPr bwMode="auto">
              <a:xfrm>
                <a:off x="1877" y="2531"/>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0" y="0"/>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73" name="Freeform 3907"/>
              <p:cNvSpPr>
                <a:spLocks/>
              </p:cNvSpPr>
              <p:nvPr/>
            </p:nvSpPr>
            <p:spPr bwMode="auto">
              <a:xfrm>
                <a:off x="1876" y="2526"/>
                <a:ext cx="2" cy="2"/>
              </a:xfrm>
              <a:custGeom>
                <a:avLst/>
                <a:gdLst>
                  <a:gd name="T0" fmla="*/ 1 w 2"/>
                  <a:gd name="T1" fmla="*/ 2 h 1"/>
                  <a:gd name="T2" fmla="*/ 0 w 2"/>
                  <a:gd name="T3" fmla="*/ 2 h 1"/>
                  <a:gd name="T4" fmla="*/ 2 w 2"/>
                  <a:gd name="T5" fmla="*/ 0 h 1"/>
                  <a:gd name="T6" fmla="*/ 1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0" y="1"/>
                      <a:pt x="0" y="1"/>
                      <a:pt x="0" y="1"/>
                    </a:cubicBezTo>
                    <a:cubicBezTo>
                      <a:pt x="0" y="0"/>
                      <a:pt x="1" y="0"/>
                      <a:pt x="2"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74" name="Freeform 3908"/>
              <p:cNvSpPr>
                <a:spLocks/>
              </p:cNvSpPr>
              <p:nvPr/>
            </p:nvSpPr>
            <p:spPr bwMode="auto">
              <a:xfrm>
                <a:off x="1876" y="2524"/>
                <a:ext cx="2" cy="1"/>
              </a:xfrm>
              <a:custGeom>
                <a:avLst/>
                <a:gdLst>
                  <a:gd name="T0" fmla="*/ 2 w 2"/>
                  <a:gd name="T1" fmla="*/ 1 h 1"/>
                  <a:gd name="T2" fmla="*/ 2 w 2"/>
                  <a:gd name="T3" fmla="*/ 0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0" y="0"/>
                      <a:pt x="1" y="0"/>
                      <a:pt x="2" y="0"/>
                    </a:cubicBezTo>
                    <a:cubicBezTo>
                      <a:pt x="2" y="1"/>
                      <a:pt x="2"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75" name="Freeform 3909"/>
              <p:cNvSpPr>
                <a:spLocks/>
              </p:cNvSpPr>
              <p:nvPr/>
            </p:nvSpPr>
            <p:spPr bwMode="auto">
              <a:xfrm>
                <a:off x="1874" y="2525"/>
                <a:ext cx="4" cy="3"/>
              </a:xfrm>
              <a:custGeom>
                <a:avLst/>
                <a:gdLst>
                  <a:gd name="T0" fmla="*/ 4 w 3"/>
                  <a:gd name="T1" fmla="*/ 0 h 2"/>
                  <a:gd name="T2" fmla="*/ 0 w 3"/>
                  <a:gd name="T3" fmla="*/ 3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1"/>
                      <a:pt x="1" y="1"/>
                      <a:pt x="0" y="2"/>
                    </a:cubicBezTo>
                    <a:cubicBezTo>
                      <a:pt x="0" y="1"/>
                      <a:pt x="2" y="0"/>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76" name="Freeform 3910"/>
              <p:cNvSpPr>
                <a:spLocks/>
              </p:cNvSpPr>
              <p:nvPr/>
            </p:nvSpPr>
            <p:spPr bwMode="auto">
              <a:xfrm>
                <a:off x="1878" y="2524"/>
                <a:ext cx="2" cy="0"/>
              </a:xfrm>
              <a:custGeom>
                <a:avLst/>
                <a:gdLst>
                  <a:gd name="T0" fmla="*/ 0 w 1"/>
                  <a:gd name="T1" fmla="*/ 2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0" y="0"/>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77" name="Freeform 3911"/>
              <p:cNvSpPr>
                <a:spLocks/>
              </p:cNvSpPr>
              <p:nvPr/>
            </p:nvSpPr>
            <p:spPr bwMode="auto">
              <a:xfrm>
                <a:off x="1816" y="2495"/>
                <a:ext cx="3" cy="1"/>
              </a:xfrm>
              <a:custGeom>
                <a:avLst/>
                <a:gdLst>
                  <a:gd name="T0" fmla="*/ 2 w 2"/>
                  <a:gd name="T1" fmla="*/ 1 h 1"/>
                  <a:gd name="T2" fmla="*/ 0 w 2"/>
                  <a:gd name="T3" fmla="*/ 1 h 1"/>
                  <a:gd name="T4" fmla="*/ 2 w 2"/>
                  <a:gd name="T5" fmla="*/ 0 h 1"/>
                  <a:gd name="T6" fmla="*/ 2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0" y="1"/>
                      <a:pt x="0" y="1"/>
                      <a:pt x="0" y="1"/>
                    </a:cubicBezTo>
                    <a:cubicBezTo>
                      <a:pt x="0" y="1"/>
                      <a:pt x="1" y="0"/>
                      <a:pt x="1" y="0"/>
                    </a:cubicBezTo>
                    <a:cubicBezTo>
                      <a:pt x="2" y="1"/>
                      <a:pt x="2"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78" name="Freeform 3912"/>
              <p:cNvSpPr>
                <a:spLocks/>
              </p:cNvSpPr>
              <p:nvPr/>
            </p:nvSpPr>
            <p:spPr bwMode="auto">
              <a:xfrm>
                <a:off x="1828" y="2492"/>
                <a:ext cx="11" cy="5"/>
              </a:xfrm>
              <a:custGeom>
                <a:avLst/>
                <a:gdLst>
                  <a:gd name="T0" fmla="*/ 7 w 8"/>
                  <a:gd name="T1" fmla="*/ 5 h 4"/>
                  <a:gd name="T2" fmla="*/ 4 w 8"/>
                  <a:gd name="T3" fmla="*/ 1 h 4"/>
                  <a:gd name="T4" fmla="*/ 7 w 8"/>
                  <a:gd name="T5" fmla="*/ 3 h 4"/>
                  <a:gd name="T6" fmla="*/ 10 w 8"/>
                  <a:gd name="T7" fmla="*/ 0 h 4"/>
                  <a:gd name="T8" fmla="*/ 7 w 8"/>
                  <a:gd name="T9" fmla="*/ 5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4">
                    <a:moveTo>
                      <a:pt x="5" y="4"/>
                    </a:moveTo>
                    <a:cubicBezTo>
                      <a:pt x="5" y="3"/>
                      <a:pt x="0" y="2"/>
                      <a:pt x="3" y="1"/>
                    </a:cubicBezTo>
                    <a:cubicBezTo>
                      <a:pt x="4" y="1"/>
                      <a:pt x="4" y="2"/>
                      <a:pt x="5" y="2"/>
                    </a:cubicBezTo>
                    <a:cubicBezTo>
                      <a:pt x="6" y="2"/>
                      <a:pt x="6" y="0"/>
                      <a:pt x="7" y="0"/>
                    </a:cubicBezTo>
                    <a:cubicBezTo>
                      <a:pt x="8" y="2"/>
                      <a:pt x="8" y="2"/>
                      <a:pt x="5"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79" name="Freeform 3913"/>
              <p:cNvSpPr>
                <a:spLocks/>
              </p:cNvSpPr>
              <p:nvPr/>
            </p:nvSpPr>
            <p:spPr bwMode="auto">
              <a:xfrm>
                <a:off x="1852" y="2502"/>
                <a:ext cx="3" cy="3"/>
              </a:xfrm>
              <a:custGeom>
                <a:avLst/>
                <a:gdLst>
                  <a:gd name="T0" fmla="*/ 0 w 2"/>
                  <a:gd name="T1" fmla="*/ 0 h 2"/>
                  <a:gd name="T2" fmla="*/ 3 w 2"/>
                  <a:gd name="T3" fmla="*/ 3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1" y="1"/>
                      <a:pt x="1" y="1"/>
                      <a:pt x="2" y="2"/>
                    </a:cubicBezTo>
                    <a:cubicBezTo>
                      <a:pt x="1" y="2"/>
                      <a:pt x="0"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80" name="Freeform 3914"/>
              <p:cNvSpPr>
                <a:spLocks/>
              </p:cNvSpPr>
              <p:nvPr/>
            </p:nvSpPr>
            <p:spPr bwMode="auto">
              <a:xfrm>
                <a:off x="2610" y="2001"/>
                <a:ext cx="49" cy="81"/>
              </a:xfrm>
              <a:custGeom>
                <a:avLst/>
                <a:gdLst>
                  <a:gd name="T0" fmla="*/ 4 w 37"/>
                  <a:gd name="T1" fmla="*/ 44 h 62"/>
                  <a:gd name="T2" fmla="*/ 4 w 37"/>
                  <a:gd name="T3" fmla="*/ 43 h 62"/>
                  <a:gd name="T4" fmla="*/ 11 w 37"/>
                  <a:gd name="T5" fmla="*/ 34 h 62"/>
                  <a:gd name="T6" fmla="*/ 13 w 37"/>
                  <a:gd name="T7" fmla="*/ 25 h 62"/>
                  <a:gd name="T8" fmla="*/ 15 w 37"/>
                  <a:gd name="T9" fmla="*/ 24 h 62"/>
                  <a:gd name="T10" fmla="*/ 15 w 37"/>
                  <a:gd name="T11" fmla="*/ 24 h 62"/>
                  <a:gd name="T12" fmla="*/ 15 w 37"/>
                  <a:gd name="T13" fmla="*/ 14 h 62"/>
                  <a:gd name="T14" fmla="*/ 15 w 37"/>
                  <a:gd name="T15" fmla="*/ 8 h 62"/>
                  <a:gd name="T16" fmla="*/ 16 w 37"/>
                  <a:gd name="T17" fmla="*/ 3 h 62"/>
                  <a:gd name="T18" fmla="*/ 23 w 37"/>
                  <a:gd name="T19" fmla="*/ 0 h 62"/>
                  <a:gd name="T20" fmla="*/ 24 w 37"/>
                  <a:gd name="T21" fmla="*/ 3 h 62"/>
                  <a:gd name="T22" fmla="*/ 23 w 37"/>
                  <a:gd name="T23" fmla="*/ 7 h 62"/>
                  <a:gd name="T24" fmla="*/ 29 w 37"/>
                  <a:gd name="T25" fmla="*/ 5 h 62"/>
                  <a:gd name="T26" fmla="*/ 34 w 37"/>
                  <a:gd name="T27" fmla="*/ 5 h 62"/>
                  <a:gd name="T28" fmla="*/ 42 w 37"/>
                  <a:gd name="T29" fmla="*/ 4 h 62"/>
                  <a:gd name="T30" fmla="*/ 44 w 37"/>
                  <a:gd name="T31" fmla="*/ 7 h 62"/>
                  <a:gd name="T32" fmla="*/ 48 w 37"/>
                  <a:gd name="T33" fmla="*/ 9 h 62"/>
                  <a:gd name="T34" fmla="*/ 38 w 37"/>
                  <a:gd name="T35" fmla="*/ 18 h 62"/>
                  <a:gd name="T36" fmla="*/ 38 w 37"/>
                  <a:gd name="T37" fmla="*/ 25 h 62"/>
                  <a:gd name="T38" fmla="*/ 38 w 37"/>
                  <a:gd name="T39" fmla="*/ 29 h 62"/>
                  <a:gd name="T40" fmla="*/ 36 w 37"/>
                  <a:gd name="T41" fmla="*/ 31 h 62"/>
                  <a:gd name="T42" fmla="*/ 36 w 37"/>
                  <a:gd name="T43" fmla="*/ 37 h 62"/>
                  <a:gd name="T44" fmla="*/ 34 w 37"/>
                  <a:gd name="T45" fmla="*/ 39 h 62"/>
                  <a:gd name="T46" fmla="*/ 28 w 37"/>
                  <a:gd name="T47" fmla="*/ 39 h 62"/>
                  <a:gd name="T48" fmla="*/ 30 w 37"/>
                  <a:gd name="T49" fmla="*/ 42 h 62"/>
                  <a:gd name="T50" fmla="*/ 32 w 37"/>
                  <a:gd name="T51" fmla="*/ 44 h 62"/>
                  <a:gd name="T52" fmla="*/ 34 w 37"/>
                  <a:gd name="T53" fmla="*/ 50 h 62"/>
                  <a:gd name="T54" fmla="*/ 30 w 37"/>
                  <a:gd name="T55" fmla="*/ 56 h 62"/>
                  <a:gd name="T56" fmla="*/ 34 w 37"/>
                  <a:gd name="T57" fmla="*/ 61 h 62"/>
                  <a:gd name="T58" fmla="*/ 29 w 37"/>
                  <a:gd name="T59" fmla="*/ 67 h 62"/>
                  <a:gd name="T60" fmla="*/ 26 w 37"/>
                  <a:gd name="T61" fmla="*/ 72 h 62"/>
                  <a:gd name="T62" fmla="*/ 26 w 37"/>
                  <a:gd name="T63" fmla="*/ 77 h 62"/>
                  <a:gd name="T64" fmla="*/ 17 w 37"/>
                  <a:gd name="T65" fmla="*/ 80 h 62"/>
                  <a:gd name="T66" fmla="*/ 7 w 37"/>
                  <a:gd name="T67" fmla="*/ 81 h 62"/>
                  <a:gd name="T68" fmla="*/ 8 w 37"/>
                  <a:gd name="T69" fmla="*/ 77 h 62"/>
                  <a:gd name="T70" fmla="*/ 9 w 37"/>
                  <a:gd name="T71" fmla="*/ 71 h 62"/>
                  <a:gd name="T72" fmla="*/ 9 w 37"/>
                  <a:gd name="T73" fmla="*/ 65 h 62"/>
                  <a:gd name="T74" fmla="*/ 9 w 37"/>
                  <a:gd name="T75" fmla="*/ 57 h 62"/>
                  <a:gd name="T76" fmla="*/ 12 w 37"/>
                  <a:gd name="T77" fmla="*/ 56 h 62"/>
                  <a:gd name="T78" fmla="*/ 5 w 37"/>
                  <a:gd name="T79" fmla="*/ 59 h 62"/>
                  <a:gd name="T80" fmla="*/ 5 w 37"/>
                  <a:gd name="T81" fmla="*/ 55 h 62"/>
                  <a:gd name="T82" fmla="*/ 7 w 37"/>
                  <a:gd name="T83" fmla="*/ 55 h 62"/>
                  <a:gd name="T84" fmla="*/ 9 w 37"/>
                  <a:gd name="T85" fmla="*/ 54 h 62"/>
                  <a:gd name="T86" fmla="*/ 8 w 37"/>
                  <a:gd name="T87" fmla="*/ 51 h 62"/>
                  <a:gd name="T88" fmla="*/ 3 w 37"/>
                  <a:gd name="T89" fmla="*/ 55 h 62"/>
                  <a:gd name="T90" fmla="*/ 4 w 37"/>
                  <a:gd name="T91" fmla="*/ 44 h 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7" h="62">
                    <a:moveTo>
                      <a:pt x="3" y="34"/>
                    </a:moveTo>
                    <a:cubicBezTo>
                      <a:pt x="3" y="33"/>
                      <a:pt x="3" y="33"/>
                      <a:pt x="3" y="33"/>
                    </a:cubicBezTo>
                    <a:cubicBezTo>
                      <a:pt x="6" y="33"/>
                      <a:pt x="7" y="28"/>
                      <a:pt x="8" y="26"/>
                    </a:cubicBezTo>
                    <a:cubicBezTo>
                      <a:pt x="9" y="24"/>
                      <a:pt x="9" y="21"/>
                      <a:pt x="10" y="19"/>
                    </a:cubicBezTo>
                    <a:cubicBezTo>
                      <a:pt x="10" y="19"/>
                      <a:pt x="11" y="18"/>
                      <a:pt x="11" y="18"/>
                    </a:cubicBezTo>
                    <a:cubicBezTo>
                      <a:pt x="11" y="18"/>
                      <a:pt x="11" y="15"/>
                      <a:pt x="11" y="18"/>
                    </a:cubicBezTo>
                    <a:cubicBezTo>
                      <a:pt x="11" y="15"/>
                      <a:pt x="12" y="14"/>
                      <a:pt x="11" y="11"/>
                    </a:cubicBezTo>
                    <a:cubicBezTo>
                      <a:pt x="11" y="10"/>
                      <a:pt x="10" y="6"/>
                      <a:pt x="11" y="6"/>
                    </a:cubicBezTo>
                    <a:cubicBezTo>
                      <a:pt x="9" y="7"/>
                      <a:pt x="11" y="3"/>
                      <a:pt x="12" y="2"/>
                    </a:cubicBezTo>
                    <a:cubicBezTo>
                      <a:pt x="14" y="2"/>
                      <a:pt x="16" y="2"/>
                      <a:pt x="17" y="0"/>
                    </a:cubicBezTo>
                    <a:cubicBezTo>
                      <a:pt x="17" y="1"/>
                      <a:pt x="17" y="2"/>
                      <a:pt x="18" y="2"/>
                    </a:cubicBezTo>
                    <a:cubicBezTo>
                      <a:pt x="18" y="2"/>
                      <a:pt x="16" y="5"/>
                      <a:pt x="17" y="5"/>
                    </a:cubicBezTo>
                    <a:cubicBezTo>
                      <a:pt x="19" y="4"/>
                      <a:pt x="20" y="3"/>
                      <a:pt x="22" y="4"/>
                    </a:cubicBezTo>
                    <a:cubicBezTo>
                      <a:pt x="24" y="4"/>
                      <a:pt x="25" y="5"/>
                      <a:pt x="26" y="4"/>
                    </a:cubicBezTo>
                    <a:cubicBezTo>
                      <a:pt x="27" y="2"/>
                      <a:pt x="30" y="3"/>
                      <a:pt x="32" y="3"/>
                    </a:cubicBezTo>
                    <a:cubicBezTo>
                      <a:pt x="34" y="3"/>
                      <a:pt x="32" y="4"/>
                      <a:pt x="33" y="5"/>
                    </a:cubicBezTo>
                    <a:cubicBezTo>
                      <a:pt x="33" y="6"/>
                      <a:pt x="35" y="6"/>
                      <a:pt x="36" y="7"/>
                    </a:cubicBezTo>
                    <a:cubicBezTo>
                      <a:pt x="37" y="8"/>
                      <a:pt x="30" y="14"/>
                      <a:pt x="29" y="14"/>
                    </a:cubicBezTo>
                    <a:cubicBezTo>
                      <a:pt x="29" y="14"/>
                      <a:pt x="29" y="19"/>
                      <a:pt x="29" y="19"/>
                    </a:cubicBezTo>
                    <a:cubicBezTo>
                      <a:pt x="29" y="20"/>
                      <a:pt x="29" y="22"/>
                      <a:pt x="29" y="22"/>
                    </a:cubicBezTo>
                    <a:cubicBezTo>
                      <a:pt x="29" y="23"/>
                      <a:pt x="27" y="23"/>
                      <a:pt x="27" y="24"/>
                    </a:cubicBezTo>
                    <a:cubicBezTo>
                      <a:pt x="27" y="25"/>
                      <a:pt x="29" y="27"/>
                      <a:pt x="27" y="28"/>
                    </a:cubicBezTo>
                    <a:cubicBezTo>
                      <a:pt x="26" y="28"/>
                      <a:pt x="27" y="30"/>
                      <a:pt x="26" y="30"/>
                    </a:cubicBezTo>
                    <a:cubicBezTo>
                      <a:pt x="25" y="31"/>
                      <a:pt x="22" y="30"/>
                      <a:pt x="21" y="30"/>
                    </a:cubicBezTo>
                    <a:cubicBezTo>
                      <a:pt x="22" y="31"/>
                      <a:pt x="22" y="31"/>
                      <a:pt x="23" y="32"/>
                    </a:cubicBezTo>
                    <a:cubicBezTo>
                      <a:pt x="24" y="33"/>
                      <a:pt x="23" y="33"/>
                      <a:pt x="24" y="34"/>
                    </a:cubicBezTo>
                    <a:cubicBezTo>
                      <a:pt x="24" y="35"/>
                      <a:pt x="26" y="37"/>
                      <a:pt x="26" y="38"/>
                    </a:cubicBezTo>
                    <a:cubicBezTo>
                      <a:pt x="25" y="40"/>
                      <a:pt x="23" y="41"/>
                      <a:pt x="23" y="43"/>
                    </a:cubicBezTo>
                    <a:cubicBezTo>
                      <a:pt x="22" y="45"/>
                      <a:pt x="24" y="48"/>
                      <a:pt x="26" y="47"/>
                    </a:cubicBezTo>
                    <a:cubicBezTo>
                      <a:pt x="25" y="50"/>
                      <a:pt x="23" y="49"/>
                      <a:pt x="22" y="51"/>
                    </a:cubicBezTo>
                    <a:cubicBezTo>
                      <a:pt x="22" y="53"/>
                      <a:pt x="21" y="53"/>
                      <a:pt x="20" y="55"/>
                    </a:cubicBezTo>
                    <a:cubicBezTo>
                      <a:pt x="19" y="56"/>
                      <a:pt x="21" y="58"/>
                      <a:pt x="20" y="59"/>
                    </a:cubicBezTo>
                    <a:cubicBezTo>
                      <a:pt x="19" y="62"/>
                      <a:pt x="15" y="62"/>
                      <a:pt x="13" y="61"/>
                    </a:cubicBezTo>
                    <a:cubicBezTo>
                      <a:pt x="11" y="60"/>
                      <a:pt x="7" y="60"/>
                      <a:pt x="5" y="62"/>
                    </a:cubicBezTo>
                    <a:cubicBezTo>
                      <a:pt x="5" y="61"/>
                      <a:pt x="6" y="59"/>
                      <a:pt x="6" y="59"/>
                    </a:cubicBezTo>
                    <a:cubicBezTo>
                      <a:pt x="7" y="57"/>
                      <a:pt x="7" y="55"/>
                      <a:pt x="7" y="54"/>
                    </a:cubicBezTo>
                    <a:cubicBezTo>
                      <a:pt x="8" y="53"/>
                      <a:pt x="7" y="52"/>
                      <a:pt x="7" y="50"/>
                    </a:cubicBezTo>
                    <a:cubicBezTo>
                      <a:pt x="7" y="48"/>
                      <a:pt x="9" y="46"/>
                      <a:pt x="7" y="44"/>
                    </a:cubicBezTo>
                    <a:cubicBezTo>
                      <a:pt x="8" y="47"/>
                      <a:pt x="9" y="44"/>
                      <a:pt x="9" y="43"/>
                    </a:cubicBezTo>
                    <a:cubicBezTo>
                      <a:pt x="8" y="44"/>
                      <a:pt x="5" y="45"/>
                      <a:pt x="4" y="45"/>
                    </a:cubicBezTo>
                    <a:cubicBezTo>
                      <a:pt x="4" y="44"/>
                      <a:pt x="4" y="43"/>
                      <a:pt x="4" y="42"/>
                    </a:cubicBezTo>
                    <a:cubicBezTo>
                      <a:pt x="5" y="42"/>
                      <a:pt x="5" y="42"/>
                      <a:pt x="5" y="42"/>
                    </a:cubicBezTo>
                    <a:cubicBezTo>
                      <a:pt x="5" y="42"/>
                      <a:pt x="6" y="41"/>
                      <a:pt x="7" y="41"/>
                    </a:cubicBezTo>
                    <a:cubicBezTo>
                      <a:pt x="7" y="41"/>
                      <a:pt x="6" y="39"/>
                      <a:pt x="6" y="39"/>
                    </a:cubicBezTo>
                    <a:cubicBezTo>
                      <a:pt x="6" y="40"/>
                      <a:pt x="3" y="43"/>
                      <a:pt x="2" y="42"/>
                    </a:cubicBezTo>
                    <a:cubicBezTo>
                      <a:pt x="0" y="40"/>
                      <a:pt x="3" y="36"/>
                      <a:pt x="3" y="34"/>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81" name="Freeform 3915"/>
              <p:cNvSpPr>
                <a:spLocks/>
              </p:cNvSpPr>
              <p:nvPr/>
            </p:nvSpPr>
            <p:spPr bwMode="auto">
              <a:xfrm>
                <a:off x="2360" y="2056"/>
                <a:ext cx="4" cy="3"/>
              </a:xfrm>
              <a:custGeom>
                <a:avLst/>
                <a:gdLst>
                  <a:gd name="T0" fmla="*/ 4 w 3"/>
                  <a:gd name="T1" fmla="*/ 3 h 2"/>
                  <a:gd name="T2" fmla="*/ 3 w 3"/>
                  <a:gd name="T3" fmla="*/ 0 h 2"/>
                  <a:gd name="T4" fmla="*/ 4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3" y="2"/>
                    </a:moveTo>
                    <a:cubicBezTo>
                      <a:pt x="2" y="2"/>
                      <a:pt x="0" y="1"/>
                      <a:pt x="2" y="0"/>
                    </a:cubicBezTo>
                    <a:cubicBezTo>
                      <a:pt x="3" y="0"/>
                      <a:pt x="3" y="1"/>
                      <a:pt x="3"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82" name="Freeform 3916"/>
              <p:cNvSpPr>
                <a:spLocks/>
              </p:cNvSpPr>
              <p:nvPr/>
            </p:nvSpPr>
            <p:spPr bwMode="auto">
              <a:xfrm>
                <a:off x="2365" y="2056"/>
                <a:ext cx="5" cy="4"/>
              </a:xfrm>
              <a:custGeom>
                <a:avLst/>
                <a:gdLst>
                  <a:gd name="T0" fmla="*/ 3 w 4"/>
                  <a:gd name="T1" fmla="*/ 4 h 3"/>
                  <a:gd name="T2" fmla="*/ 0 w 4"/>
                  <a:gd name="T3" fmla="*/ 3 h 3"/>
                  <a:gd name="T4" fmla="*/ 5 w 4"/>
                  <a:gd name="T5" fmla="*/ 4 h 3"/>
                  <a:gd name="T6" fmla="*/ 3 w 4"/>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2" y="3"/>
                    </a:moveTo>
                    <a:cubicBezTo>
                      <a:pt x="1" y="3"/>
                      <a:pt x="0" y="3"/>
                      <a:pt x="0" y="2"/>
                    </a:cubicBezTo>
                    <a:cubicBezTo>
                      <a:pt x="0" y="0"/>
                      <a:pt x="3" y="2"/>
                      <a:pt x="4" y="3"/>
                    </a:cubicBezTo>
                    <a:cubicBezTo>
                      <a:pt x="4" y="3"/>
                      <a:pt x="3" y="3"/>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83" name="Freeform 3917"/>
              <p:cNvSpPr>
                <a:spLocks/>
              </p:cNvSpPr>
              <p:nvPr/>
            </p:nvSpPr>
            <p:spPr bwMode="auto">
              <a:xfrm>
                <a:off x="2369" y="2055"/>
                <a:ext cx="5" cy="2"/>
              </a:xfrm>
              <a:custGeom>
                <a:avLst/>
                <a:gdLst>
                  <a:gd name="T0" fmla="*/ 5 w 4"/>
                  <a:gd name="T1" fmla="*/ 2 h 2"/>
                  <a:gd name="T2" fmla="*/ 0 w 4"/>
                  <a:gd name="T3" fmla="*/ 0 h 2"/>
                  <a:gd name="T4" fmla="*/ 5 w 4"/>
                  <a:gd name="T5" fmla="*/ 2 h 2"/>
                  <a:gd name="T6" fmla="*/ 0 60000 65536"/>
                  <a:gd name="T7" fmla="*/ 0 60000 65536"/>
                  <a:gd name="T8" fmla="*/ 0 60000 65536"/>
                </a:gdLst>
                <a:ahLst/>
                <a:cxnLst>
                  <a:cxn ang="T6">
                    <a:pos x="T0" y="T1"/>
                  </a:cxn>
                  <a:cxn ang="T7">
                    <a:pos x="T2" y="T3"/>
                  </a:cxn>
                  <a:cxn ang="T8">
                    <a:pos x="T4" y="T5"/>
                  </a:cxn>
                </a:cxnLst>
                <a:rect l="0" t="0" r="r" b="b"/>
                <a:pathLst>
                  <a:path w="4" h="2">
                    <a:moveTo>
                      <a:pt x="4" y="2"/>
                    </a:moveTo>
                    <a:cubicBezTo>
                      <a:pt x="2" y="2"/>
                      <a:pt x="0" y="2"/>
                      <a:pt x="0" y="0"/>
                    </a:cubicBezTo>
                    <a:cubicBezTo>
                      <a:pt x="1" y="1"/>
                      <a:pt x="3" y="1"/>
                      <a:pt x="4"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84" name="Freeform 3918"/>
              <p:cNvSpPr>
                <a:spLocks/>
              </p:cNvSpPr>
              <p:nvPr/>
            </p:nvSpPr>
            <p:spPr bwMode="auto">
              <a:xfrm>
                <a:off x="2378" y="2053"/>
                <a:ext cx="8" cy="3"/>
              </a:xfrm>
              <a:custGeom>
                <a:avLst/>
                <a:gdLst>
                  <a:gd name="T0" fmla="*/ 5 w 6"/>
                  <a:gd name="T1" fmla="*/ 3 h 2"/>
                  <a:gd name="T2" fmla="*/ 3 w 6"/>
                  <a:gd name="T3" fmla="*/ 0 h 2"/>
                  <a:gd name="T4" fmla="*/ 5 w 6"/>
                  <a:gd name="T5" fmla="*/ 3 h 2"/>
                  <a:gd name="T6" fmla="*/ 0 60000 65536"/>
                  <a:gd name="T7" fmla="*/ 0 60000 65536"/>
                  <a:gd name="T8" fmla="*/ 0 60000 65536"/>
                </a:gdLst>
                <a:ahLst/>
                <a:cxnLst>
                  <a:cxn ang="T6">
                    <a:pos x="T0" y="T1"/>
                  </a:cxn>
                  <a:cxn ang="T7">
                    <a:pos x="T2" y="T3"/>
                  </a:cxn>
                  <a:cxn ang="T8">
                    <a:pos x="T4" y="T5"/>
                  </a:cxn>
                </a:cxnLst>
                <a:rect l="0" t="0" r="r" b="b"/>
                <a:pathLst>
                  <a:path w="6" h="2">
                    <a:moveTo>
                      <a:pt x="4" y="2"/>
                    </a:moveTo>
                    <a:cubicBezTo>
                      <a:pt x="3" y="2"/>
                      <a:pt x="0" y="1"/>
                      <a:pt x="2" y="0"/>
                    </a:cubicBezTo>
                    <a:cubicBezTo>
                      <a:pt x="4" y="0"/>
                      <a:pt x="6" y="2"/>
                      <a:pt x="4"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85" name="Freeform 3919"/>
              <p:cNvSpPr>
                <a:spLocks/>
              </p:cNvSpPr>
              <p:nvPr/>
            </p:nvSpPr>
            <p:spPr bwMode="auto">
              <a:xfrm>
                <a:off x="2397" y="2068"/>
                <a:ext cx="10" cy="3"/>
              </a:xfrm>
              <a:custGeom>
                <a:avLst/>
                <a:gdLst>
                  <a:gd name="T0" fmla="*/ 6 w 8"/>
                  <a:gd name="T1" fmla="*/ 3 h 2"/>
                  <a:gd name="T2" fmla="*/ 3 w 8"/>
                  <a:gd name="T3" fmla="*/ 0 h 2"/>
                  <a:gd name="T4" fmla="*/ 10 w 8"/>
                  <a:gd name="T5" fmla="*/ 2 h 2"/>
                  <a:gd name="T6" fmla="*/ 6 w 8"/>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2">
                    <a:moveTo>
                      <a:pt x="5" y="2"/>
                    </a:moveTo>
                    <a:cubicBezTo>
                      <a:pt x="4" y="2"/>
                      <a:pt x="0" y="2"/>
                      <a:pt x="2" y="0"/>
                    </a:cubicBezTo>
                    <a:cubicBezTo>
                      <a:pt x="3" y="2"/>
                      <a:pt x="6" y="0"/>
                      <a:pt x="8" y="1"/>
                    </a:cubicBezTo>
                    <a:cubicBezTo>
                      <a:pt x="8" y="2"/>
                      <a:pt x="6" y="2"/>
                      <a:pt x="5"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86" name="Freeform 3920"/>
              <p:cNvSpPr>
                <a:spLocks/>
              </p:cNvSpPr>
              <p:nvPr/>
            </p:nvSpPr>
            <p:spPr bwMode="auto">
              <a:xfrm>
                <a:off x="2405" y="2082"/>
                <a:ext cx="2" cy="2"/>
              </a:xfrm>
              <a:custGeom>
                <a:avLst/>
                <a:gdLst>
                  <a:gd name="T0" fmla="*/ 2 w 2"/>
                  <a:gd name="T1" fmla="*/ 2 h 1"/>
                  <a:gd name="T2" fmla="*/ 0 w 2"/>
                  <a:gd name="T3" fmla="*/ 0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1"/>
                      <a:pt x="1" y="0"/>
                      <a:pt x="0" y="0"/>
                    </a:cubicBezTo>
                    <a:cubicBezTo>
                      <a:pt x="1" y="0"/>
                      <a:pt x="2" y="0"/>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87" name="Freeform 3921"/>
              <p:cNvSpPr>
                <a:spLocks/>
              </p:cNvSpPr>
              <p:nvPr/>
            </p:nvSpPr>
            <p:spPr bwMode="auto">
              <a:xfrm>
                <a:off x="2502" y="2147"/>
                <a:ext cx="7" cy="4"/>
              </a:xfrm>
              <a:custGeom>
                <a:avLst/>
                <a:gdLst>
                  <a:gd name="T0" fmla="*/ 4 w 5"/>
                  <a:gd name="T1" fmla="*/ 4 h 3"/>
                  <a:gd name="T2" fmla="*/ 1 w 5"/>
                  <a:gd name="T3" fmla="*/ 3 h 3"/>
                  <a:gd name="T4" fmla="*/ 3 w 5"/>
                  <a:gd name="T5" fmla="*/ 1 h 3"/>
                  <a:gd name="T6" fmla="*/ 6 w 5"/>
                  <a:gd name="T7" fmla="*/ 1 h 3"/>
                  <a:gd name="T8" fmla="*/ 4 w 5"/>
                  <a:gd name="T9" fmla="*/ 4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3">
                    <a:moveTo>
                      <a:pt x="3" y="3"/>
                    </a:moveTo>
                    <a:cubicBezTo>
                      <a:pt x="2" y="3"/>
                      <a:pt x="1" y="2"/>
                      <a:pt x="1" y="2"/>
                    </a:cubicBezTo>
                    <a:cubicBezTo>
                      <a:pt x="0" y="1"/>
                      <a:pt x="1" y="0"/>
                      <a:pt x="2" y="1"/>
                    </a:cubicBezTo>
                    <a:cubicBezTo>
                      <a:pt x="2" y="2"/>
                      <a:pt x="4" y="0"/>
                      <a:pt x="4" y="1"/>
                    </a:cubicBezTo>
                    <a:cubicBezTo>
                      <a:pt x="5" y="3"/>
                      <a:pt x="4" y="3"/>
                      <a:pt x="3" y="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88" name="Freeform 3922"/>
              <p:cNvSpPr>
                <a:spLocks/>
              </p:cNvSpPr>
              <p:nvPr/>
            </p:nvSpPr>
            <p:spPr bwMode="auto">
              <a:xfrm>
                <a:off x="1620" y="2472"/>
                <a:ext cx="171" cy="264"/>
              </a:xfrm>
              <a:custGeom>
                <a:avLst/>
                <a:gdLst>
                  <a:gd name="T0" fmla="*/ 7 w 130"/>
                  <a:gd name="T1" fmla="*/ 169 h 200"/>
                  <a:gd name="T2" fmla="*/ 16 w 130"/>
                  <a:gd name="T3" fmla="*/ 156 h 200"/>
                  <a:gd name="T4" fmla="*/ 24 w 130"/>
                  <a:gd name="T5" fmla="*/ 143 h 200"/>
                  <a:gd name="T6" fmla="*/ 25 w 130"/>
                  <a:gd name="T7" fmla="*/ 135 h 200"/>
                  <a:gd name="T8" fmla="*/ 26 w 130"/>
                  <a:gd name="T9" fmla="*/ 129 h 200"/>
                  <a:gd name="T10" fmla="*/ 24 w 130"/>
                  <a:gd name="T11" fmla="*/ 108 h 200"/>
                  <a:gd name="T12" fmla="*/ 25 w 130"/>
                  <a:gd name="T13" fmla="*/ 90 h 200"/>
                  <a:gd name="T14" fmla="*/ 22 w 130"/>
                  <a:gd name="T15" fmla="*/ 74 h 200"/>
                  <a:gd name="T16" fmla="*/ 28 w 130"/>
                  <a:gd name="T17" fmla="*/ 59 h 200"/>
                  <a:gd name="T18" fmla="*/ 34 w 130"/>
                  <a:gd name="T19" fmla="*/ 61 h 200"/>
                  <a:gd name="T20" fmla="*/ 53 w 130"/>
                  <a:gd name="T21" fmla="*/ 46 h 200"/>
                  <a:gd name="T22" fmla="*/ 54 w 130"/>
                  <a:gd name="T23" fmla="*/ 34 h 200"/>
                  <a:gd name="T24" fmla="*/ 66 w 130"/>
                  <a:gd name="T25" fmla="*/ 20 h 200"/>
                  <a:gd name="T26" fmla="*/ 74 w 130"/>
                  <a:gd name="T27" fmla="*/ 21 h 200"/>
                  <a:gd name="T28" fmla="*/ 104 w 130"/>
                  <a:gd name="T29" fmla="*/ 3 h 200"/>
                  <a:gd name="T30" fmla="*/ 116 w 130"/>
                  <a:gd name="T31" fmla="*/ 1 h 200"/>
                  <a:gd name="T32" fmla="*/ 97 w 130"/>
                  <a:gd name="T33" fmla="*/ 21 h 200"/>
                  <a:gd name="T34" fmla="*/ 84 w 130"/>
                  <a:gd name="T35" fmla="*/ 51 h 200"/>
                  <a:gd name="T36" fmla="*/ 93 w 130"/>
                  <a:gd name="T37" fmla="*/ 61 h 200"/>
                  <a:gd name="T38" fmla="*/ 103 w 130"/>
                  <a:gd name="T39" fmla="*/ 86 h 200"/>
                  <a:gd name="T40" fmla="*/ 118 w 130"/>
                  <a:gd name="T41" fmla="*/ 84 h 200"/>
                  <a:gd name="T42" fmla="*/ 132 w 130"/>
                  <a:gd name="T43" fmla="*/ 92 h 200"/>
                  <a:gd name="T44" fmla="*/ 147 w 130"/>
                  <a:gd name="T45" fmla="*/ 99 h 200"/>
                  <a:gd name="T46" fmla="*/ 164 w 130"/>
                  <a:gd name="T47" fmla="*/ 102 h 200"/>
                  <a:gd name="T48" fmla="*/ 158 w 130"/>
                  <a:gd name="T49" fmla="*/ 123 h 200"/>
                  <a:gd name="T50" fmla="*/ 157 w 130"/>
                  <a:gd name="T51" fmla="*/ 152 h 200"/>
                  <a:gd name="T52" fmla="*/ 167 w 130"/>
                  <a:gd name="T53" fmla="*/ 164 h 200"/>
                  <a:gd name="T54" fmla="*/ 168 w 130"/>
                  <a:gd name="T55" fmla="*/ 177 h 200"/>
                  <a:gd name="T56" fmla="*/ 154 w 130"/>
                  <a:gd name="T57" fmla="*/ 168 h 200"/>
                  <a:gd name="T58" fmla="*/ 135 w 130"/>
                  <a:gd name="T59" fmla="*/ 169 h 200"/>
                  <a:gd name="T60" fmla="*/ 138 w 130"/>
                  <a:gd name="T61" fmla="*/ 182 h 200"/>
                  <a:gd name="T62" fmla="*/ 125 w 130"/>
                  <a:gd name="T63" fmla="*/ 190 h 200"/>
                  <a:gd name="T64" fmla="*/ 134 w 130"/>
                  <a:gd name="T65" fmla="*/ 213 h 200"/>
                  <a:gd name="T66" fmla="*/ 124 w 130"/>
                  <a:gd name="T67" fmla="*/ 259 h 200"/>
                  <a:gd name="T68" fmla="*/ 125 w 130"/>
                  <a:gd name="T69" fmla="*/ 239 h 200"/>
                  <a:gd name="T70" fmla="*/ 109 w 130"/>
                  <a:gd name="T71" fmla="*/ 234 h 200"/>
                  <a:gd name="T72" fmla="*/ 89 w 130"/>
                  <a:gd name="T73" fmla="*/ 235 h 200"/>
                  <a:gd name="T74" fmla="*/ 78 w 130"/>
                  <a:gd name="T75" fmla="*/ 224 h 200"/>
                  <a:gd name="T76" fmla="*/ 68 w 130"/>
                  <a:gd name="T77" fmla="*/ 213 h 200"/>
                  <a:gd name="T78" fmla="*/ 53 w 130"/>
                  <a:gd name="T79" fmla="*/ 198 h 200"/>
                  <a:gd name="T80" fmla="*/ 37 w 130"/>
                  <a:gd name="T81" fmla="*/ 191 h 200"/>
                  <a:gd name="T82" fmla="*/ 17 w 130"/>
                  <a:gd name="T83" fmla="*/ 183 h 2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30" h="200">
                    <a:moveTo>
                      <a:pt x="1" y="130"/>
                    </a:moveTo>
                    <a:cubicBezTo>
                      <a:pt x="1" y="130"/>
                      <a:pt x="1" y="130"/>
                      <a:pt x="0" y="129"/>
                    </a:cubicBezTo>
                    <a:cubicBezTo>
                      <a:pt x="1" y="127"/>
                      <a:pt x="3" y="126"/>
                      <a:pt x="5" y="128"/>
                    </a:cubicBezTo>
                    <a:cubicBezTo>
                      <a:pt x="6" y="125"/>
                      <a:pt x="4" y="124"/>
                      <a:pt x="5" y="121"/>
                    </a:cubicBezTo>
                    <a:cubicBezTo>
                      <a:pt x="6" y="119"/>
                      <a:pt x="9" y="119"/>
                      <a:pt x="11" y="119"/>
                    </a:cubicBezTo>
                    <a:cubicBezTo>
                      <a:pt x="12" y="118"/>
                      <a:pt x="12" y="117"/>
                      <a:pt x="12" y="118"/>
                    </a:cubicBezTo>
                    <a:cubicBezTo>
                      <a:pt x="13" y="118"/>
                      <a:pt x="14" y="118"/>
                      <a:pt x="14" y="117"/>
                    </a:cubicBezTo>
                    <a:cubicBezTo>
                      <a:pt x="14" y="116"/>
                      <a:pt x="16" y="114"/>
                      <a:pt x="15" y="113"/>
                    </a:cubicBezTo>
                    <a:cubicBezTo>
                      <a:pt x="17" y="112"/>
                      <a:pt x="18" y="109"/>
                      <a:pt x="18" y="108"/>
                    </a:cubicBezTo>
                    <a:cubicBezTo>
                      <a:pt x="19" y="106"/>
                      <a:pt x="20" y="106"/>
                      <a:pt x="21" y="105"/>
                    </a:cubicBezTo>
                    <a:cubicBezTo>
                      <a:pt x="20" y="104"/>
                      <a:pt x="21" y="104"/>
                      <a:pt x="22" y="102"/>
                    </a:cubicBezTo>
                    <a:cubicBezTo>
                      <a:pt x="21" y="102"/>
                      <a:pt x="20" y="103"/>
                      <a:pt x="19" y="102"/>
                    </a:cubicBezTo>
                    <a:cubicBezTo>
                      <a:pt x="20" y="102"/>
                      <a:pt x="21" y="101"/>
                      <a:pt x="20" y="100"/>
                    </a:cubicBezTo>
                    <a:cubicBezTo>
                      <a:pt x="20" y="100"/>
                      <a:pt x="18" y="102"/>
                      <a:pt x="18" y="100"/>
                    </a:cubicBezTo>
                    <a:cubicBezTo>
                      <a:pt x="18" y="99"/>
                      <a:pt x="19" y="98"/>
                      <a:pt x="20" y="98"/>
                    </a:cubicBezTo>
                    <a:cubicBezTo>
                      <a:pt x="18" y="98"/>
                      <a:pt x="19" y="95"/>
                      <a:pt x="19" y="94"/>
                    </a:cubicBezTo>
                    <a:cubicBezTo>
                      <a:pt x="20" y="92"/>
                      <a:pt x="19" y="89"/>
                      <a:pt x="19" y="87"/>
                    </a:cubicBezTo>
                    <a:cubicBezTo>
                      <a:pt x="19" y="85"/>
                      <a:pt x="18" y="84"/>
                      <a:pt x="18" y="82"/>
                    </a:cubicBezTo>
                    <a:cubicBezTo>
                      <a:pt x="18" y="81"/>
                      <a:pt x="21" y="81"/>
                      <a:pt x="20" y="78"/>
                    </a:cubicBezTo>
                    <a:cubicBezTo>
                      <a:pt x="20" y="77"/>
                      <a:pt x="17" y="74"/>
                      <a:pt x="19" y="74"/>
                    </a:cubicBezTo>
                    <a:cubicBezTo>
                      <a:pt x="21" y="73"/>
                      <a:pt x="19" y="69"/>
                      <a:pt x="19" y="68"/>
                    </a:cubicBezTo>
                    <a:cubicBezTo>
                      <a:pt x="17" y="67"/>
                      <a:pt x="17" y="64"/>
                      <a:pt x="15" y="63"/>
                    </a:cubicBezTo>
                    <a:cubicBezTo>
                      <a:pt x="14" y="62"/>
                      <a:pt x="15" y="61"/>
                      <a:pt x="16" y="60"/>
                    </a:cubicBezTo>
                    <a:cubicBezTo>
                      <a:pt x="17" y="59"/>
                      <a:pt x="16" y="57"/>
                      <a:pt x="17" y="56"/>
                    </a:cubicBezTo>
                    <a:cubicBezTo>
                      <a:pt x="17" y="57"/>
                      <a:pt x="18" y="58"/>
                      <a:pt x="18" y="58"/>
                    </a:cubicBezTo>
                    <a:cubicBezTo>
                      <a:pt x="20" y="57"/>
                      <a:pt x="23" y="54"/>
                      <a:pt x="22" y="51"/>
                    </a:cubicBezTo>
                    <a:cubicBezTo>
                      <a:pt x="21" y="48"/>
                      <a:pt x="19" y="48"/>
                      <a:pt x="21" y="45"/>
                    </a:cubicBezTo>
                    <a:cubicBezTo>
                      <a:pt x="22" y="46"/>
                      <a:pt x="23" y="48"/>
                      <a:pt x="24" y="49"/>
                    </a:cubicBezTo>
                    <a:cubicBezTo>
                      <a:pt x="25" y="51"/>
                      <a:pt x="27" y="51"/>
                      <a:pt x="25" y="53"/>
                    </a:cubicBezTo>
                    <a:cubicBezTo>
                      <a:pt x="28" y="56"/>
                      <a:pt x="27" y="47"/>
                      <a:pt x="26" y="46"/>
                    </a:cubicBezTo>
                    <a:cubicBezTo>
                      <a:pt x="26" y="45"/>
                      <a:pt x="32" y="42"/>
                      <a:pt x="33" y="41"/>
                    </a:cubicBezTo>
                    <a:cubicBezTo>
                      <a:pt x="34" y="39"/>
                      <a:pt x="35" y="37"/>
                      <a:pt x="36" y="36"/>
                    </a:cubicBezTo>
                    <a:cubicBezTo>
                      <a:pt x="37" y="36"/>
                      <a:pt x="40" y="36"/>
                      <a:pt x="40" y="35"/>
                    </a:cubicBezTo>
                    <a:cubicBezTo>
                      <a:pt x="41" y="34"/>
                      <a:pt x="39" y="33"/>
                      <a:pt x="40" y="32"/>
                    </a:cubicBezTo>
                    <a:cubicBezTo>
                      <a:pt x="40" y="30"/>
                      <a:pt x="40" y="28"/>
                      <a:pt x="41" y="27"/>
                    </a:cubicBezTo>
                    <a:cubicBezTo>
                      <a:pt x="40" y="27"/>
                      <a:pt x="40" y="26"/>
                      <a:pt x="41" y="26"/>
                    </a:cubicBezTo>
                    <a:cubicBezTo>
                      <a:pt x="42" y="25"/>
                      <a:pt x="42" y="24"/>
                      <a:pt x="42" y="23"/>
                    </a:cubicBezTo>
                    <a:cubicBezTo>
                      <a:pt x="42" y="21"/>
                      <a:pt x="45" y="21"/>
                      <a:pt x="45" y="20"/>
                    </a:cubicBezTo>
                    <a:cubicBezTo>
                      <a:pt x="45" y="19"/>
                      <a:pt x="49" y="15"/>
                      <a:pt x="50" y="15"/>
                    </a:cubicBezTo>
                    <a:cubicBezTo>
                      <a:pt x="51" y="16"/>
                      <a:pt x="53" y="17"/>
                      <a:pt x="55" y="17"/>
                    </a:cubicBezTo>
                    <a:cubicBezTo>
                      <a:pt x="53" y="17"/>
                      <a:pt x="53" y="18"/>
                      <a:pt x="52" y="18"/>
                    </a:cubicBezTo>
                    <a:cubicBezTo>
                      <a:pt x="53" y="22"/>
                      <a:pt x="55" y="17"/>
                      <a:pt x="56" y="16"/>
                    </a:cubicBezTo>
                    <a:cubicBezTo>
                      <a:pt x="57" y="12"/>
                      <a:pt x="58" y="13"/>
                      <a:pt x="62" y="13"/>
                    </a:cubicBezTo>
                    <a:cubicBezTo>
                      <a:pt x="67" y="14"/>
                      <a:pt x="68" y="11"/>
                      <a:pt x="72" y="9"/>
                    </a:cubicBezTo>
                    <a:cubicBezTo>
                      <a:pt x="74" y="7"/>
                      <a:pt x="81" y="6"/>
                      <a:pt x="79" y="2"/>
                    </a:cubicBezTo>
                    <a:cubicBezTo>
                      <a:pt x="79" y="2"/>
                      <a:pt x="82" y="1"/>
                      <a:pt x="80" y="3"/>
                    </a:cubicBezTo>
                    <a:cubicBezTo>
                      <a:pt x="82" y="3"/>
                      <a:pt x="81" y="1"/>
                      <a:pt x="83" y="0"/>
                    </a:cubicBezTo>
                    <a:cubicBezTo>
                      <a:pt x="85" y="0"/>
                      <a:pt x="86" y="0"/>
                      <a:pt x="88" y="1"/>
                    </a:cubicBezTo>
                    <a:cubicBezTo>
                      <a:pt x="94" y="6"/>
                      <a:pt x="81" y="8"/>
                      <a:pt x="80" y="10"/>
                    </a:cubicBezTo>
                    <a:cubicBezTo>
                      <a:pt x="79" y="11"/>
                      <a:pt x="78" y="13"/>
                      <a:pt x="77" y="14"/>
                    </a:cubicBezTo>
                    <a:cubicBezTo>
                      <a:pt x="76" y="15"/>
                      <a:pt x="75" y="15"/>
                      <a:pt x="74" y="16"/>
                    </a:cubicBezTo>
                    <a:cubicBezTo>
                      <a:pt x="73" y="17"/>
                      <a:pt x="71" y="20"/>
                      <a:pt x="70" y="22"/>
                    </a:cubicBezTo>
                    <a:cubicBezTo>
                      <a:pt x="69" y="24"/>
                      <a:pt x="69" y="27"/>
                      <a:pt x="68" y="30"/>
                    </a:cubicBezTo>
                    <a:cubicBezTo>
                      <a:pt x="68" y="33"/>
                      <a:pt x="66" y="36"/>
                      <a:pt x="64" y="39"/>
                    </a:cubicBezTo>
                    <a:cubicBezTo>
                      <a:pt x="65" y="39"/>
                      <a:pt x="66" y="38"/>
                      <a:pt x="68" y="37"/>
                    </a:cubicBezTo>
                    <a:cubicBezTo>
                      <a:pt x="68" y="38"/>
                      <a:pt x="68" y="39"/>
                      <a:pt x="68" y="39"/>
                    </a:cubicBezTo>
                    <a:cubicBezTo>
                      <a:pt x="71" y="38"/>
                      <a:pt x="70" y="44"/>
                      <a:pt x="71" y="46"/>
                    </a:cubicBezTo>
                    <a:cubicBezTo>
                      <a:pt x="74" y="49"/>
                      <a:pt x="74" y="50"/>
                      <a:pt x="73" y="54"/>
                    </a:cubicBezTo>
                    <a:cubicBezTo>
                      <a:pt x="72" y="55"/>
                      <a:pt x="71" y="59"/>
                      <a:pt x="74" y="60"/>
                    </a:cubicBezTo>
                    <a:cubicBezTo>
                      <a:pt x="76" y="61"/>
                      <a:pt x="75" y="64"/>
                      <a:pt x="78" y="65"/>
                    </a:cubicBezTo>
                    <a:cubicBezTo>
                      <a:pt x="79" y="65"/>
                      <a:pt x="80" y="64"/>
                      <a:pt x="81" y="64"/>
                    </a:cubicBezTo>
                    <a:cubicBezTo>
                      <a:pt x="83" y="64"/>
                      <a:pt x="84" y="65"/>
                      <a:pt x="86" y="65"/>
                    </a:cubicBezTo>
                    <a:cubicBezTo>
                      <a:pt x="87" y="65"/>
                      <a:pt x="89" y="64"/>
                      <a:pt x="90" y="64"/>
                    </a:cubicBezTo>
                    <a:cubicBezTo>
                      <a:pt x="92" y="64"/>
                      <a:pt x="93" y="65"/>
                      <a:pt x="94" y="65"/>
                    </a:cubicBezTo>
                    <a:cubicBezTo>
                      <a:pt x="95" y="66"/>
                      <a:pt x="96" y="65"/>
                      <a:pt x="97" y="66"/>
                    </a:cubicBezTo>
                    <a:cubicBezTo>
                      <a:pt x="98" y="67"/>
                      <a:pt x="99" y="69"/>
                      <a:pt x="100" y="70"/>
                    </a:cubicBezTo>
                    <a:cubicBezTo>
                      <a:pt x="101" y="71"/>
                      <a:pt x="101" y="72"/>
                      <a:pt x="102" y="73"/>
                    </a:cubicBezTo>
                    <a:cubicBezTo>
                      <a:pt x="103" y="75"/>
                      <a:pt x="103" y="75"/>
                      <a:pt x="105" y="75"/>
                    </a:cubicBezTo>
                    <a:cubicBezTo>
                      <a:pt x="107" y="76"/>
                      <a:pt x="109" y="74"/>
                      <a:pt x="112" y="75"/>
                    </a:cubicBezTo>
                    <a:cubicBezTo>
                      <a:pt x="112" y="75"/>
                      <a:pt x="114" y="75"/>
                      <a:pt x="115" y="74"/>
                    </a:cubicBezTo>
                    <a:cubicBezTo>
                      <a:pt x="117" y="74"/>
                      <a:pt x="119" y="75"/>
                      <a:pt x="120" y="74"/>
                    </a:cubicBezTo>
                    <a:cubicBezTo>
                      <a:pt x="122" y="72"/>
                      <a:pt x="126" y="75"/>
                      <a:pt x="125" y="77"/>
                    </a:cubicBezTo>
                    <a:cubicBezTo>
                      <a:pt x="124" y="78"/>
                      <a:pt x="123" y="79"/>
                      <a:pt x="122" y="80"/>
                    </a:cubicBezTo>
                    <a:cubicBezTo>
                      <a:pt x="122" y="82"/>
                      <a:pt x="123" y="83"/>
                      <a:pt x="121" y="84"/>
                    </a:cubicBezTo>
                    <a:cubicBezTo>
                      <a:pt x="119" y="85"/>
                      <a:pt x="120" y="91"/>
                      <a:pt x="120" y="93"/>
                    </a:cubicBezTo>
                    <a:cubicBezTo>
                      <a:pt x="119" y="96"/>
                      <a:pt x="121" y="98"/>
                      <a:pt x="121" y="101"/>
                    </a:cubicBezTo>
                    <a:cubicBezTo>
                      <a:pt x="121" y="103"/>
                      <a:pt x="126" y="106"/>
                      <a:pt x="125" y="108"/>
                    </a:cubicBezTo>
                    <a:cubicBezTo>
                      <a:pt x="124" y="111"/>
                      <a:pt x="119" y="112"/>
                      <a:pt x="119" y="115"/>
                    </a:cubicBezTo>
                    <a:cubicBezTo>
                      <a:pt x="121" y="114"/>
                      <a:pt x="125" y="119"/>
                      <a:pt x="126" y="121"/>
                    </a:cubicBezTo>
                    <a:cubicBezTo>
                      <a:pt x="126" y="121"/>
                      <a:pt x="126" y="121"/>
                      <a:pt x="126" y="122"/>
                    </a:cubicBezTo>
                    <a:cubicBezTo>
                      <a:pt x="126" y="123"/>
                      <a:pt x="127" y="123"/>
                      <a:pt x="127" y="124"/>
                    </a:cubicBezTo>
                    <a:cubicBezTo>
                      <a:pt x="127" y="126"/>
                      <a:pt x="128" y="128"/>
                      <a:pt x="128" y="129"/>
                    </a:cubicBezTo>
                    <a:cubicBezTo>
                      <a:pt x="128" y="130"/>
                      <a:pt x="129" y="133"/>
                      <a:pt x="129" y="134"/>
                    </a:cubicBezTo>
                    <a:cubicBezTo>
                      <a:pt x="130" y="135"/>
                      <a:pt x="129" y="134"/>
                      <a:pt x="128" y="134"/>
                    </a:cubicBezTo>
                    <a:cubicBezTo>
                      <a:pt x="127" y="135"/>
                      <a:pt x="126" y="134"/>
                      <a:pt x="127" y="133"/>
                    </a:cubicBezTo>
                    <a:cubicBezTo>
                      <a:pt x="127" y="132"/>
                      <a:pt x="126" y="123"/>
                      <a:pt x="123" y="123"/>
                    </a:cubicBezTo>
                    <a:cubicBezTo>
                      <a:pt x="122" y="123"/>
                      <a:pt x="118" y="131"/>
                      <a:pt x="117" y="127"/>
                    </a:cubicBezTo>
                    <a:cubicBezTo>
                      <a:pt x="116" y="125"/>
                      <a:pt x="115" y="125"/>
                      <a:pt x="115" y="127"/>
                    </a:cubicBezTo>
                    <a:cubicBezTo>
                      <a:pt x="115" y="129"/>
                      <a:pt x="112" y="128"/>
                      <a:pt x="110" y="128"/>
                    </a:cubicBezTo>
                    <a:cubicBezTo>
                      <a:pt x="108" y="128"/>
                      <a:pt x="106" y="128"/>
                      <a:pt x="103" y="128"/>
                    </a:cubicBezTo>
                    <a:cubicBezTo>
                      <a:pt x="102" y="128"/>
                      <a:pt x="100" y="127"/>
                      <a:pt x="98" y="128"/>
                    </a:cubicBezTo>
                    <a:cubicBezTo>
                      <a:pt x="96" y="129"/>
                      <a:pt x="98" y="134"/>
                      <a:pt x="98" y="136"/>
                    </a:cubicBezTo>
                    <a:cubicBezTo>
                      <a:pt x="99" y="135"/>
                      <a:pt x="104" y="136"/>
                      <a:pt x="105" y="138"/>
                    </a:cubicBezTo>
                    <a:cubicBezTo>
                      <a:pt x="105" y="139"/>
                      <a:pt x="105" y="141"/>
                      <a:pt x="104" y="141"/>
                    </a:cubicBezTo>
                    <a:cubicBezTo>
                      <a:pt x="103" y="141"/>
                      <a:pt x="102" y="140"/>
                      <a:pt x="101" y="140"/>
                    </a:cubicBezTo>
                    <a:cubicBezTo>
                      <a:pt x="99" y="141"/>
                      <a:pt x="95" y="141"/>
                      <a:pt x="95" y="144"/>
                    </a:cubicBezTo>
                    <a:cubicBezTo>
                      <a:pt x="95" y="147"/>
                      <a:pt x="95" y="151"/>
                      <a:pt x="97" y="153"/>
                    </a:cubicBezTo>
                    <a:cubicBezTo>
                      <a:pt x="99" y="154"/>
                      <a:pt x="100" y="155"/>
                      <a:pt x="100" y="157"/>
                    </a:cubicBezTo>
                    <a:cubicBezTo>
                      <a:pt x="100" y="159"/>
                      <a:pt x="101" y="159"/>
                      <a:pt x="102" y="161"/>
                    </a:cubicBezTo>
                    <a:cubicBezTo>
                      <a:pt x="103" y="165"/>
                      <a:pt x="101" y="169"/>
                      <a:pt x="101" y="173"/>
                    </a:cubicBezTo>
                    <a:cubicBezTo>
                      <a:pt x="100" y="182"/>
                      <a:pt x="100" y="191"/>
                      <a:pt x="97" y="200"/>
                    </a:cubicBezTo>
                    <a:cubicBezTo>
                      <a:pt x="97" y="198"/>
                      <a:pt x="95" y="197"/>
                      <a:pt x="94" y="196"/>
                    </a:cubicBezTo>
                    <a:cubicBezTo>
                      <a:pt x="93" y="194"/>
                      <a:pt x="91" y="196"/>
                      <a:pt x="90" y="195"/>
                    </a:cubicBezTo>
                    <a:cubicBezTo>
                      <a:pt x="88" y="194"/>
                      <a:pt x="92" y="188"/>
                      <a:pt x="92" y="187"/>
                    </a:cubicBezTo>
                    <a:cubicBezTo>
                      <a:pt x="93" y="186"/>
                      <a:pt x="96" y="182"/>
                      <a:pt x="95" y="181"/>
                    </a:cubicBezTo>
                    <a:cubicBezTo>
                      <a:pt x="94" y="180"/>
                      <a:pt x="93" y="178"/>
                      <a:pt x="92" y="179"/>
                    </a:cubicBezTo>
                    <a:cubicBezTo>
                      <a:pt x="91" y="179"/>
                      <a:pt x="88" y="177"/>
                      <a:pt x="88" y="176"/>
                    </a:cubicBezTo>
                    <a:cubicBezTo>
                      <a:pt x="86" y="175"/>
                      <a:pt x="85" y="176"/>
                      <a:pt x="83" y="177"/>
                    </a:cubicBezTo>
                    <a:cubicBezTo>
                      <a:pt x="81" y="178"/>
                      <a:pt x="80" y="176"/>
                      <a:pt x="78" y="175"/>
                    </a:cubicBezTo>
                    <a:cubicBezTo>
                      <a:pt x="77" y="175"/>
                      <a:pt x="75" y="180"/>
                      <a:pt x="71" y="179"/>
                    </a:cubicBezTo>
                    <a:cubicBezTo>
                      <a:pt x="70" y="178"/>
                      <a:pt x="70" y="178"/>
                      <a:pt x="68" y="178"/>
                    </a:cubicBezTo>
                    <a:cubicBezTo>
                      <a:pt x="66" y="179"/>
                      <a:pt x="65" y="178"/>
                      <a:pt x="64" y="177"/>
                    </a:cubicBezTo>
                    <a:cubicBezTo>
                      <a:pt x="62" y="176"/>
                      <a:pt x="64" y="174"/>
                      <a:pt x="63" y="172"/>
                    </a:cubicBezTo>
                    <a:cubicBezTo>
                      <a:pt x="63" y="171"/>
                      <a:pt x="60" y="172"/>
                      <a:pt x="59" y="170"/>
                    </a:cubicBezTo>
                    <a:cubicBezTo>
                      <a:pt x="59" y="168"/>
                      <a:pt x="58" y="167"/>
                      <a:pt x="58" y="165"/>
                    </a:cubicBezTo>
                    <a:cubicBezTo>
                      <a:pt x="57" y="164"/>
                      <a:pt x="55" y="165"/>
                      <a:pt x="55" y="163"/>
                    </a:cubicBezTo>
                    <a:cubicBezTo>
                      <a:pt x="54" y="162"/>
                      <a:pt x="53" y="162"/>
                      <a:pt x="52" y="161"/>
                    </a:cubicBezTo>
                    <a:cubicBezTo>
                      <a:pt x="50" y="161"/>
                      <a:pt x="49" y="159"/>
                      <a:pt x="49" y="157"/>
                    </a:cubicBezTo>
                    <a:cubicBezTo>
                      <a:pt x="49" y="155"/>
                      <a:pt x="44" y="150"/>
                      <a:pt x="42" y="150"/>
                    </a:cubicBezTo>
                    <a:cubicBezTo>
                      <a:pt x="41" y="150"/>
                      <a:pt x="41" y="149"/>
                      <a:pt x="40" y="150"/>
                    </a:cubicBezTo>
                    <a:cubicBezTo>
                      <a:pt x="40" y="150"/>
                      <a:pt x="40" y="150"/>
                      <a:pt x="39" y="150"/>
                    </a:cubicBezTo>
                    <a:cubicBezTo>
                      <a:pt x="38" y="149"/>
                      <a:pt x="35" y="149"/>
                      <a:pt x="34" y="148"/>
                    </a:cubicBezTo>
                    <a:cubicBezTo>
                      <a:pt x="33" y="147"/>
                      <a:pt x="29" y="141"/>
                      <a:pt x="28" y="145"/>
                    </a:cubicBezTo>
                    <a:cubicBezTo>
                      <a:pt x="28" y="147"/>
                      <a:pt x="20" y="145"/>
                      <a:pt x="19" y="144"/>
                    </a:cubicBezTo>
                    <a:cubicBezTo>
                      <a:pt x="16" y="144"/>
                      <a:pt x="18" y="142"/>
                      <a:pt x="16" y="141"/>
                    </a:cubicBezTo>
                    <a:cubicBezTo>
                      <a:pt x="14" y="140"/>
                      <a:pt x="15" y="139"/>
                      <a:pt x="13" y="139"/>
                    </a:cubicBezTo>
                    <a:cubicBezTo>
                      <a:pt x="11" y="139"/>
                      <a:pt x="8" y="137"/>
                      <a:pt x="7" y="136"/>
                    </a:cubicBezTo>
                    <a:cubicBezTo>
                      <a:pt x="5" y="134"/>
                      <a:pt x="3" y="132"/>
                      <a:pt x="1" y="13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89" name="Freeform 3923"/>
              <p:cNvSpPr>
                <a:spLocks/>
              </p:cNvSpPr>
              <p:nvPr/>
            </p:nvSpPr>
            <p:spPr bwMode="auto">
              <a:xfrm>
                <a:off x="2501" y="2355"/>
                <a:ext cx="1" cy="3"/>
              </a:xfrm>
              <a:custGeom>
                <a:avLst/>
                <a:gdLst>
                  <a:gd name="T0" fmla="*/ 0 w 1"/>
                  <a:gd name="T1" fmla="*/ 3 h 3"/>
                  <a:gd name="T2" fmla="*/ 1 w 1"/>
                  <a:gd name="T3" fmla="*/ 0 h 3"/>
                  <a:gd name="T4" fmla="*/ 0 w 1"/>
                  <a:gd name="T5" fmla="*/ 3 h 3"/>
                  <a:gd name="T6" fmla="*/ 0 60000 65536"/>
                  <a:gd name="T7" fmla="*/ 0 60000 65536"/>
                  <a:gd name="T8" fmla="*/ 0 60000 65536"/>
                </a:gdLst>
                <a:ahLst/>
                <a:cxnLst>
                  <a:cxn ang="T6">
                    <a:pos x="T0" y="T1"/>
                  </a:cxn>
                  <a:cxn ang="T7">
                    <a:pos x="T2" y="T3"/>
                  </a:cxn>
                  <a:cxn ang="T8">
                    <a:pos x="T4" y="T5"/>
                  </a:cxn>
                </a:cxnLst>
                <a:rect l="0" t="0" r="r" b="b"/>
                <a:pathLst>
                  <a:path w="1" h="3">
                    <a:moveTo>
                      <a:pt x="0" y="3"/>
                    </a:moveTo>
                    <a:cubicBezTo>
                      <a:pt x="1" y="2"/>
                      <a:pt x="1" y="1"/>
                      <a:pt x="1" y="0"/>
                    </a:cubicBezTo>
                    <a:cubicBezTo>
                      <a:pt x="1" y="0"/>
                      <a:pt x="0" y="1"/>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90" name="Freeform 3924"/>
              <p:cNvSpPr>
                <a:spLocks/>
              </p:cNvSpPr>
              <p:nvPr/>
            </p:nvSpPr>
            <p:spPr bwMode="auto">
              <a:xfrm>
                <a:off x="2493" y="2236"/>
                <a:ext cx="170" cy="199"/>
              </a:xfrm>
              <a:custGeom>
                <a:avLst/>
                <a:gdLst>
                  <a:gd name="T0" fmla="*/ 1 w 129"/>
                  <a:gd name="T1" fmla="*/ 104 h 151"/>
                  <a:gd name="T2" fmla="*/ 1 w 129"/>
                  <a:gd name="T3" fmla="*/ 98 h 151"/>
                  <a:gd name="T4" fmla="*/ 5 w 129"/>
                  <a:gd name="T5" fmla="*/ 95 h 151"/>
                  <a:gd name="T6" fmla="*/ 55 w 129"/>
                  <a:gd name="T7" fmla="*/ 95 h 151"/>
                  <a:gd name="T8" fmla="*/ 57 w 129"/>
                  <a:gd name="T9" fmla="*/ 78 h 151"/>
                  <a:gd name="T10" fmla="*/ 59 w 129"/>
                  <a:gd name="T11" fmla="*/ 67 h 151"/>
                  <a:gd name="T12" fmla="*/ 71 w 129"/>
                  <a:gd name="T13" fmla="*/ 61 h 151"/>
                  <a:gd name="T14" fmla="*/ 72 w 129"/>
                  <a:gd name="T15" fmla="*/ 21 h 151"/>
                  <a:gd name="T16" fmla="*/ 119 w 129"/>
                  <a:gd name="T17" fmla="*/ 21 h 151"/>
                  <a:gd name="T18" fmla="*/ 119 w 129"/>
                  <a:gd name="T19" fmla="*/ 0 h 151"/>
                  <a:gd name="T20" fmla="*/ 170 w 129"/>
                  <a:gd name="T21" fmla="*/ 37 h 151"/>
                  <a:gd name="T22" fmla="*/ 146 w 129"/>
                  <a:gd name="T23" fmla="*/ 37 h 151"/>
                  <a:gd name="T24" fmla="*/ 156 w 129"/>
                  <a:gd name="T25" fmla="*/ 170 h 151"/>
                  <a:gd name="T26" fmla="*/ 159 w 129"/>
                  <a:gd name="T27" fmla="*/ 174 h 151"/>
                  <a:gd name="T28" fmla="*/ 158 w 129"/>
                  <a:gd name="T29" fmla="*/ 181 h 151"/>
                  <a:gd name="T30" fmla="*/ 157 w 129"/>
                  <a:gd name="T31" fmla="*/ 187 h 151"/>
                  <a:gd name="T32" fmla="*/ 128 w 129"/>
                  <a:gd name="T33" fmla="*/ 187 h 151"/>
                  <a:gd name="T34" fmla="*/ 103 w 129"/>
                  <a:gd name="T35" fmla="*/ 185 h 151"/>
                  <a:gd name="T36" fmla="*/ 92 w 129"/>
                  <a:gd name="T37" fmla="*/ 188 h 151"/>
                  <a:gd name="T38" fmla="*/ 83 w 129"/>
                  <a:gd name="T39" fmla="*/ 194 h 151"/>
                  <a:gd name="T40" fmla="*/ 78 w 129"/>
                  <a:gd name="T41" fmla="*/ 187 h 151"/>
                  <a:gd name="T42" fmla="*/ 72 w 129"/>
                  <a:gd name="T43" fmla="*/ 186 h 151"/>
                  <a:gd name="T44" fmla="*/ 63 w 129"/>
                  <a:gd name="T45" fmla="*/ 199 h 151"/>
                  <a:gd name="T46" fmla="*/ 61 w 129"/>
                  <a:gd name="T47" fmla="*/ 195 h 151"/>
                  <a:gd name="T48" fmla="*/ 57 w 129"/>
                  <a:gd name="T49" fmla="*/ 192 h 151"/>
                  <a:gd name="T50" fmla="*/ 53 w 129"/>
                  <a:gd name="T51" fmla="*/ 187 h 151"/>
                  <a:gd name="T52" fmla="*/ 50 w 129"/>
                  <a:gd name="T53" fmla="*/ 182 h 151"/>
                  <a:gd name="T54" fmla="*/ 46 w 129"/>
                  <a:gd name="T55" fmla="*/ 177 h 151"/>
                  <a:gd name="T56" fmla="*/ 36 w 129"/>
                  <a:gd name="T57" fmla="*/ 170 h 151"/>
                  <a:gd name="T58" fmla="*/ 29 w 129"/>
                  <a:gd name="T59" fmla="*/ 169 h 151"/>
                  <a:gd name="T60" fmla="*/ 13 w 129"/>
                  <a:gd name="T61" fmla="*/ 171 h 151"/>
                  <a:gd name="T62" fmla="*/ 11 w 129"/>
                  <a:gd name="T63" fmla="*/ 170 h 151"/>
                  <a:gd name="T64" fmla="*/ 5 w 129"/>
                  <a:gd name="T65" fmla="*/ 178 h 151"/>
                  <a:gd name="T66" fmla="*/ 13 w 129"/>
                  <a:gd name="T67" fmla="*/ 152 h 151"/>
                  <a:gd name="T68" fmla="*/ 12 w 129"/>
                  <a:gd name="T69" fmla="*/ 136 h 151"/>
                  <a:gd name="T70" fmla="*/ 11 w 129"/>
                  <a:gd name="T71" fmla="*/ 130 h 151"/>
                  <a:gd name="T72" fmla="*/ 7 w 129"/>
                  <a:gd name="T73" fmla="*/ 125 h 151"/>
                  <a:gd name="T74" fmla="*/ 11 w 129"/>
                  <a:gd name="T75" fmla="*/ 123 h 151"/>
                  <a:gd name="T76" fmla="*/ 8 w 129"/>
                  <a:gd name="T77" fmla="*/ 125 h 151"/>
                  <a:gd name="T78" fmla="*/ 11 w 129"/>
                  <a:gd name="T79" fmla="*/ 120 h 151"/>
                  <a:gd name="T80" fmla="*/ 11 w 129"/>
                  <a:gd name="T81" fmla="*/ 117 h 151"/>
                  <a:gd name="T82" fmla="*/ 8 w 129"/>
                  <a:gd name="T83" fmla="*/ 104 h 151"/>
                  <a:gd name="T84" fmla="*/ 8 w 129"/>
                  <a:gd name="T85" fmla="*/ 107 h 151"/>
                  <a:gd name="T86" fmla="*/ 3 w 129"/>
                  <a:gd name="T87" fmla="*/ 98 h 151"/>
                  <a:gd name="T88" fmla="*/ 1 w 129"/>
                  <a:gd name="T89" fmla="*/ 104 h 15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29" h="151">
                    <a:moveTo>
                      <a:pt x="1" y="79"/>
                    </a:moveTo>
                    <a:cubicBezTo>
                      <a:pt x="0" y="77"/>
                      <a:pt x="0" y="75"/>
                      <a:pt x="1" y="74"/>
                    </a:cubicBezTo>
                    <a:cubicBezTo>
                      <a:pt x="1" y="73"/>
                      <a:pt x="2" y="72"/>
                      <a:pt x="4" y="72"/>
                    </a:cubicBezTo>
                    <a:cubicBezTo>
                      <a:pt x="42" y="72"/>
                      <a:pt x="42" y="72"/>
                      <a:pt x="42" y="72"/>
                    </a:cubicBezTo>
                    <a:cubicBezTo>
                      <a:pt x="44" y="71"/>
                      <a:pt x="43" y="62"/>
                      <a:pt x="43" y="59"/>
                    </a:cubicBezTo>
                    <a:cubicBezTo>
                      <a:pt x="42" y="56"/>
                      <a:pt x="42" y="53"/>
                      <a:pt x="45" y="51"/>
                    </a:cubicBezTo>
                    <a:cubicBezTo>
                      <a:pt x="47" y="49"/>
                      <a:pt x="47" y="49"/>
                      <a:pt x="54" y="46"/>
                    </a:cubicBezTo>
                    <a:cubicBezTo>
                      <a:pt x="55" y="16"/>
                      <a:pt x="55" y="16"/>
                      <a:pt x="55" y="16"/>
                    </a:cubicBezTo>
                    <a:cubicBezTo>
                      <a:pt x="90" y="16"/>
                      <a:pt x="90" y="16"/>
                      <a:pt x="90" y="16"/>
                    </a:cubicBezTo>
                    <a:cubicBezTo>
                      <a:pt x="90" y="0"/>
                      <a:pt x="90" y="0"/>
                      <a:pt x="90" y="0"/>
                    </a:cubicBezTo>
                    <a:cubicBezTo>
                      <a:pt x="104" y="9"/>
                      <a:pt x="116" y="18"/>
                      <a:pt x="129" y="28"/>
                    </a:cubicBezTo>
                    <a:cubicBezTo>
                      <a:pt x="123" y="28"/>
                      <a:pt x="117" y="28"/>
                      <a:pt x="111" y="28"/>
                    </a:cubicBezTo>
                    <a:cubicBezTo>
                      <a:pt x="118" y="129"/>
                      <a:pt x="118" y="129"/>
                      <a:pt x="118" y="129"/>
                    </a:cubicBezTo>
                    <a:cubicBezTo>
                      <a:pt x="119" y="131"/>
                      <a:pt x="121" y="131"/>
                      <a:pt x="121" y="132"/>
                    </a:cubicBezTo>
                    <a:cubicBezTo>
                      <a:pt x="122" y="134"/>
                      <a:pt x="121" y="135"/>
                      <a:pt x="120" y="137"/>
                    </a:cubicBezTo>
                    <a:cubicBezTo>
                      <a:pt x="120" y="139"/>
                      <a:pt x="120" y="141"/>
                      <a:pt x="119" y="142"/>
                    </a:cubicBezTo>
                    <a:cubicBezTo>
                      <a:pt x="97" y="142"/>
                      <a:pt x="97" y="142"/>
                      <a:pt x="97" y="142"/>
                    </a:cubicBezTo>
                    <a:cubicBezTo>
                      <a:pt x="85" y="142"/>
                      <a:pt x="79" y="144"/>
                      <a:pt x="78" y="140"/>
                    </a:cubicBezTo>
                    <a:cubicBezTo>
                      <a:pt x="78" y="144"/>
                      <a:pt x="73" y="144"/>
                      <a:pt x="70" y="143"/>
                    </a:cubicBezTo>
                    <a:cubicBezTo>
                      <a:pt x="67" y="142"/>
                      <a:pt x="64" y="142"/>
                      <a:pt x="63" y="147"/>
                    </a:cubicBezTo>
                    <a:cubicBezTo>
                      <a:pt x="62" y="145"/>
                      <a:pt x="60" y="144"/>
                      <a:pt x="59" y="142"/>
                    </a:cubicBezTo>
                    <a:cubicBezTo>
                      <a:pt x="57" y="141"/>
                      <a:pt x="56" y="140"/>
                      <a:pt x="55" y="141"/>
                    </a:cubicBezTo>
                    <a:cubicBezTo>
                      <a:pt x="52" y="142"/>
                      <a:pt x="56" y="151"/>
                      <a:pt x="48" y="151"/>
                    </a:cubicBezTo>
                    <a:cubicBezTo>
                      <a:pt x="48" y="151"/>
                      <a:pt x="46" y="149"/>
                      <a:pt x="46" y="148"/>
                    </a:cubicBezTo>
                    <a:cubicBezTo>
                      <a:pt x="45" y="147"/>
                      <a:pt x="44" y="147"/>
                      <a:pt x="43" y="146"/>
                    </a:cubicBezTo>
                    <a:cubicBezTo>
                      <a:pt x="41" y="145"/>
                      <a:pt x="42" y="143"/>
                      <a:pt x="40" y="142"/>
                    </a:cubicBezTo>
                    <a:cubicBezTo>
                      <a:pt x="37" y="140"/>
                      <a:pt x="38" y="140"/>
                      <a:pt x="38" y="138"/>
                    </a:cubicBezTo>
                    <a:cubicBezTo>
                      <a:pt x="38" y="137"/>
                      <a:pt x="36" y="134"/>
                      <a:pt x="35" y="134"/>
                    </a:cubicBezTo>
                    <a:cubicBezTo>
                      <a:pt x="30" y="134"/>
                      <a:pt x="30" y="130"/>
                      <a:pt x="27" y="129"/>
                    </a:cubicBezTo>
                    <a:cubicBezTo>
                      <a:pt x="25" y="128"/>
                      <a:pt x="24" y="128"/>
                      <a:pt x="22" y="128"/>
                    </a:cubicBezTo>
                    <a:cubicBezTo>
                      <a:pt x="19" y="128"/>
                      <a:pt x="18" y="131"/>
                      <a:pt x="10" y="130"/>
                    </a:cubicBezTo>
                    <a:cubicBezTo>
                      <a:pt x="9" y="130"/>
                      <a:pt x="9" y="129"/>
                      <a:pt x="8" y="129"/>
                    </a:cubicBezTo>
                    <a:cubicBezTo>
                      <a:pt x="6" y="130"/>
                      <a:pt x="5" y="134"/>
                      <a:pt x="4" y="135"/>
                    </a:cubicBezTo>
                    <a:cubicBezTo>
                      <a:pt x="4" y="128"/>
                      <a:pt x="9" y="122"/>
                      <a:pt x="10" y="115"/>
                    </a:cubicBezTo>
                    <a:cubicBezTo>
                      <a:pt x="10" y="111"/>
                      <a:pt x="9" y="107"/>
                      <a:pt x="9" y="103"/>
                    </a:cubicBezTo>
                    <a:cubicBezTo>
                      <a:pt x="9" y="101"/>
                      <a:pt x="9" y="100"/>
                      <a:pt x="8" y="99"/>
                    </a:cubicBezTo>
                    <a:cubicBezTo>
                      <a:pt x="7" y="97"/>
                      <a:pt x="6" y="97"/>
                      <a:pt x="5" y="95"/>
                    </a:cubicBezTo>
                    <a:cubicBezTo>
                      <a:pt x="7" y="95"/>
                      <a:pt x="8" y="95"/>
                      <a:pt x="8" y="93"/>
                    </a:cubicBezTo>
                    <a:cubicBezTo>
                      <a:pt x="7" y="94"/>
                      <a:pt x="6" y="94"/>
                      <a:pt x="6" y="95"/>
                    </a:cubicBezTo>
                    <a:cubicBezTo>
                      <a:pt x="6" y="93"/>
                      <a:pt x="7" y="92"/>
                      <a:pt x="8" y="91"/>
                    </a:cubicBezTo>
                    <a:cubicBezTo>
                      <a:pt x="8" y="90"/>
                      <a:pt x="8" y="89"/>
                      <a:pt x="8" y="89"/>
                    </a:cubicBezTo>
                    <a:cubicBezTo>
                      <a:pt x="11" y="86"/>
                      <a:pt x="7" y="82"/>
                      <a:pt x="6" y="79"/>
                    </a:cubicBezTo>
                    <a:cubicBezTo>
                      <a:pt x="6" y="80"/>
                      <a:pt x="6" y="80"/>
                      <a:pt x="6" y="81"/>
                    </a:cubicBezTo>
                    <a:cubicBezTo>
                      <a:pt x="3" y="79"/>
                      <a:pt x="4" y="76"/>
                      <a:pt x="2" y="74"/>
                    </a:cubicBezTo>
                    <a:cubicBezTo>
                      <a:pt x="1" y="76"/>
                      <a:pt x="1" y="77"/>
                      <a:pt x="1" y="7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991" name="Freeform 3925"/>
              <p:cNvSpPr>
                <a:spLocks/>
              </p:cNvSpPr>
              <p:nvPr/>
            </p:nvSpPr>
            <p:spPr bwMode="auto">
              <a:xfrm>
                <a:off x="2889" y="2761"/>
                <a:ext cx="171" cy="193"/>
              </a:xfrm>
              <a:custGeom>
                <a:avLst/>
                <a:gdLst>
                  <a:gd name="T0" fmla="*/ 1 w 130"/>
                  <a:gd name="T1" fmla="*/ 161 h 146"/>
                  <a:gd name="T2" fmla="*/ 4 w 130"/>
                  <a:gd name="T3" fmla="*/ 155 h 146"/>
                  <a:gd name="T4" fmla="*/ 5 w 130"/>
                  <a:gd name="T5" fmla="*/ 147 h 146"/>
                  <a:gd name="T6" fmla="*/ 9 w 130"/>
                  <a:gd name="T7" fmla="*/ 127 h 146"/>
                  <a:gd name="T8" fmla="*/ 17 w 130"/>
                  <a:gd name="T9" fmla="*/ 114 h 146"/>
                  <a:gd name="T10" fmla="*/ 26 w 130"/>
                  <a:gd name="T11" fmla="*/ 102 h 146"/>
                  <a:gd name="T12" fmla="*/ 25 w 130"/>
                  <a:gd name="T13" fmla="*/ 71 h 146"/>
                  <a:gd name="T14" fmla="*/ 20 w 130"/>
                  <a:gd name="T15" fmla="*/ 61 h 146"/>
                  <a:gd name="T16" fmla="*/ 20 w 130"/>
                  <a:gd name="T17" fmla="*/ 48 h 146"/>
                  <a:gd name="T18" fmla="*/ 21 w 130"/>
                  <a:gd name="T19" fmla="*/ 48 h 146"/>
                  <a:gd name="T20" fmla="*/ 21 w 130"/>
                  <a:gd name="T21" fmla="*/ 34 h 146"/>
                  <a:gd name="T22" fmla="*/ 16 w 130"/>
                  <a:gd name="T23" fmla="*/ 19 h 146"/>
                  <a:gd name="T24" fmla="*/ 9 w 130"/>
                  <a:gd name="T25" fmla="*/ 4 h 146"/>
                  <a:gd name="T26" fmla="*/ 20 w 130"/>
                  <a:gd name="T27" fmla="*/ 0 h 146"/>
                  <a:gd name="T28" fmla="*/ 64 w 130"/>
                  <a:gd name="T29" fmla="*/ 0 h 146"/>
                  <a:gd name="T30" fmla="*/ 70 w 130"/>
                  <a:gd name="T31" fmla="*/ 11 h 146"/>
                  <a:gd name="T32" fmla="*/ 74 w 130"/>
                  <a:gd name="T33" fmla="*/ 22 h 146"/>
                  <a:gd name="T34" fmla="*/ 82 w 130"/>
                  <a:gd name="T35" fmla="*/ 36 h 146"/>
                  <a:gd name="T36" fmla="*/ 96 w 130"/>
                  <a:gd name="T37" fmla="*/ 33 h 146"/>
                  <a:gd name="T38" fmla="*/ 107 w 130"/>
                  <a:gd name="T39" fmla="*/ 28 h 146"/>
                  <a:gd name="T40" fmla="*/ 109 w 130"/>
                  <a:gd name="T41" fmla="*/ 19 h 146"/>
                  <a:gd name="T42" fmla="*/ 120 w 130"/>
                  <a:gd name="T43" fmla="*/ 17 h 146"/>
                  <a:gd name="T44" fmla="*/ 126 w 130"/>
                  <a:gd name="T45" fmla="*/ 22 h 146"/>
                  <a:gd name="T46" fmla="*/ 141 w 130"/>
                  <a:gd name="T47" fmla="*/ 29 h 146"/>
                  <a:gd name="T48" fmla="*/ 142 w 130"/>
                  <a:gd name="T49" fmla="*/ 40 h 146"/>
                  <a:gd name="T50" fmla="*/ 145 w 130"/>
                  <a:gd name="T51" fmla="*/ 65 h 146"/>
                  <a:gd name="T52" fmla="*/ 145 w 130"/>
                  <a:gd name="T53" fmla="*/ 79 h 146"/>
                  <a:gd name="T54" fmla="*/ 150 w 130"/>
                  <a:gd name="T55" fmla="*/ 82 h 146"/>
                  <a:gd name="T56" fmla="*/ 164 w 130"/>
                  <a:gd name="T57" fmla="*/ 81 h 146"/>
                  <a:gd name="T58" fmla="*/ 171 w 130"/>
                  <a:gd name="T59" fmla="*/ 89 h 146"/>
                  <a:gd name="T60" fmla="*/ 170 w 130"/>
                  <a:gd name="T61" fmla="*/ 104 h 146"/>
                  <a:gd name="T62" fmla="*/ 153 w 130"/>
                  <a:gd name="T63" fmla="*/ 114 h 146"/>
                  <a:gd name="T64" fmla="*/ 142 w 130"/>
                  <a:gd name="T65" fmla="*/ 126 h 146"/>
                  <a:gd name="T66" fmla="*/ 142 w 130"/>
                  <a:gd name="T67" fmla="*/ 163 h 146"/>
                  <a:gd name="T68" fmla="*/ 162 w 130"/>
                  <a:gd name="T69" fmla="*/ 186 h 146"/>
                  <a:gd name="T70" fmla="*/ 129 w 130"/>
                  <a:gd name="T71" fmla="*/ 192 h 146"/>
                  <a:gd name="T72" fmla="*/ 120 w 130"/>
                  <a:gd name="T73" fmla="*/ 192 h 146"/>
                  <a:gd name="T74" fmla="*/ 93 w 130"/>
                  <a:gd name="T75" fmla="*/ 184 h 146"/>
                  <a:gd name="T76" fmla="*/ 34 w 130"/>
                  <a:gd name="T77" fmla="*/ 182 h 146"/>
                  <a:gd name="T78" fmla="*/ 18 w 130"/>
                  <a:gd name="T79" fmla="*/ 177 h 146"/>
                  <a:gd name="T80" fmla="*/ 0 w 130"/>
                  <a:gd name="T81" fmla="*/ 181 h 14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30" h="146">
                    <a:moveTo>
                      <a:pt x="0" y="137"/>
                    </a:moveTo>
                    <a:cubicBezTo>
                      <a:pt x="0" y="132"/>
                      <a:pt x="1" y="127"/>
                      <a:pt x="1" y="122"/>
                    </a:cubicBezTo>
                    <a:cubicBezTo>
                      <a:pt x="1" y="121"/>
                      <a:pt x="0" y="121"/>
                      <a:pt x="0" y="120"/>
                    </a:cubicBezTo>
                    <a:cubicBezTo>
                      <a:pt x="1" y="119"/>
                      <a:pt x="2" y="118"/>
                      <a:pt x="3" y="117"/>
                    </a:cubicBezTo>
                    <a:cubicBezTo>
                      <a:pt x="3" y="116"/>
                      <a:pt x="3" y="115"/>
                      <a:pt x="3" y="114"/>
                    </a:cubicBezTo>
                    <a:cubicBezTo>
                      <a:pt x="3" y="113"/>
                      <a:pt x="4" y="112"/>
                      <a:pt x="4" y="111"/>
                    </a:cubicBezTo>
                    <a:cubicBezTo>
                      <a:pt x="4" y="110"/>
                      <a:pt x="6" y="106"/>
                      <a:pt x="6" y="104"/>
                    </a:cubicBezTo>
                    <a:cubicBezTo>
                      <a:pt x="7" y="101"/>
                      <a:pt x="6" y="98"/>
                      <a:pt x="7" y="96"/>
                    </a:cubicBezTo>
                    <a:cubicBezTo>
                      <a:pt x="8" y="95"/>
                      <a:pt x="8" y="92"/>
                      <a:pt x="9" y="91"/>
                    </a:cubicBezTo>
                    <a:cubicBezTo>
                      <a:pt x="10" y="90"/>
                      <a:pt x="12" y="88"/>
                      <a:pt x="13" y="86"/>
                    </a:cubicBezTo>
                    <a:cubicBezTo>
                      <a:pt x="14" y="84"/>
                      <a:pt x="13" y="81"/>
                      <a:pt x="16" y="81"/>
                    </a:cubicBezTo>
                    <a:cubicBezTo>
                      <a:pt x="18" y="81"/>
                      <a:pt x="19" y="79"/>
                      <a:pt x="20" y="77"/>
                    </a:cubicBezTo>
                    <a:cubicBezTo>
                      <a:pt x="22" y="72"/>
                      <a:pt x="23" y="65"/>
                      <a:pt x="22" y="60"/>
                    </a:cubicBezTo>
                    <a:cubicBezTo>
                      <a:pt x="21" y="58"/>
                      <a:pt x="20" y="56"/>
                      <a:pt x="19" y="54"/>
                    </a:cubicBezTo>
                    <a:cubicBezTo>
                      <a:pt x="18" y="52"/>
                      <a:pt x="18" y="50"/>
                      <a:pt x="17" y="48"/>
                    </a:cubicBezTo>
                    <a:cubicBezTo>
                      <a:pt x="16" y="47"/>
                      <a:pt x="16" y="47"/>
                      <a:pt x="15" y="46"/>
                    </a:cubicBezTo>
                    <a:cubicBezTo>
                      <a:pt x="15" y="44"/>
                      <a:pt x="15" y="43"/>
                      <a:pt x="15" y="42"/>
                    </a:cubicBezTo>
                    <a:cubicBezTo>
                      <a:pt x="14" y="40"/>
                      <a:pt x="12" y="38"/>
                      <a:pt x="15" y="36"/>
                    </a:cubicBezTo>
                    <a:cubicBezTo>
                      <a:pt x="14" y="37"/>
                      <a:pt x="14" y="38"/>
                      <a:pt x="14" y="39"/>
                    </a:cubicBezTo>
                    <a:cubicBezTo>
                      <a:pt x="14" y="38"/>
                      <a:pt x="15" y="36"/>
                      <a:pt x="16" y="36"/>
                    </a:cubicBezTo>
                    <a:cubicBezTo>
                      <a:pt x="16" y="35"/>
                      <a:pt x="18" y="35"/>
                      <a:pt x="18" y="34"/>
                    </a:cubicBezTo>
                    <a:cubicBezTo>
                      <a:pt x="18" y="31"/>
                      <a:pt x="17" y="29"/>
                      <a:pt x="16" y="26"/>
                    </a:cubicBezTo>
                    <a:cubicBezTo>
                      <a:pt x="15" y="24"/>
                      <a:pt x="14" y="21"/>
                      <a:pt x="13" y="18"/>
                    </a:cubicBezTo>
                    <a:cubicBezTo>
                      <a:pt x="12" y="17"/>
                      <a:pt x="12" y="16"/>
                      <a:pt x="12" y="14"/>
                    </a:cubicBezTo>
                    <a:cubicBezTo>
                      <a:pt x="11" y="12"/>
                      <a:pt x="10" y="11"/>
                      <a:pt x="9" y="9"/>
                    </a:cubicBezTo>
                    <a:cubicBezTo>
                      <a:pt x="8" y="8"/>
                      <a:pt x="5" y="3"/>
                      <a:pt x="7" y="3"/>
                    </a:cubicBezTo>
                    <a:cubicBezTo>
                      <a:pt x="9" y="2"/>
                      <a:pt x="10" y="2"/>
                      <a:pt x="11" y="2"/>
                    </a:cubicBezTo>
                    <a:cubicBezTo>
                      <a:pt x="12" y="2"/>
                      <a:pt x="13" y="0"/>
                      <a:pt x="15" y="0"/>
                    </a:cubicBezTo>
                    <a:cubicBezTo>
                      <a:pt x="23" y="0"/>
                      <a:pt x="31" y="0"/>
                      <a:pt x="40" y="0"/>
                    </a:cubicBezTo>
                    <a:cubicBezTo>
                      <a:pt x="43" y="0"/>
                      <a:pt x="46" y="0"/>
                      <a:pt x="49" y="0"/>
                    </a:cubicBezTo>
                    <a:cubicBezTo>
                      <a:pt x="52" y="0"/>
                      <a:pt x="51" y="2"/>
                      <a:pt x="53" y="4"/>
                    </a:cubicBezTo>
                    <a:cubicBezTo>
                      <a:pt x="53" y="5"/>
                      <a:pt x="53" y="7"/>
                      <a:pt x="53" y="8"/>
                    </a:cubicBezTo>
                    <a:cubicBezTo>
                      <a:pt x="54" y="10"/>
                      <a:pt x="54" y="12"/>
                      <a:pt x="55" y="14"/>
                    </a:cubicBezTo>
                    <a:cubicBezTo>
                      <a:pt x="56" y="15"/>
                      <a:pt x="55" y="16"/>
                      <a:pt x="56" y="17"/>
                    </a:cubicBezTo>
                    <a:cubicBezTo>
                      <a:pt x="57" y="19"/>
                      <a:pt x="58" y="20"/>
                      <a:pt x="58" y="21"/>
                    </a:cubicBezTo>
                    <a:cubicBezTo>
                      <a:pt x="59" y="22"/>
                      <a:pt x="61" y="27"/>
                      <a:pt x="62" y="27"/>
                    </a:cubicBezTo>
                    <a:cubicBezTo>
                      <a:pt x="63" y="26"/>
                      <a:pt x="68" y="27"/>
                      <a:pt x="68" y="27"/>
                    </a:cubicBezTo>
                    <a:cubicBezTo>
                      <a:pt x="67" y="26"/>
                      <a:pt x="72" y="25"/>
                      <a:pt x="73" y="25"/>
                    </a:cubicBezTo>
                    <a:cubicBezTo>
                      <a:pt x="76" y="26"/>
                      <a:pt x="78" y="26"/>
                      <a:pt x="81" y="26"/>
                    </a:cubicBezTo>
                    <a:cubicBezTo>
                      <a:pt x="80" y="24"/>
                      <a:pt x="82" y="22"/>
                      <a:pt x="81" y="21"/>
                    </a:cubicBezTo>
                    <a:cubicBezTo>
                      <a:pt x="82" y="21"/>
                      <a:pt x="83" y="20"/>
                      <a:pt x="82" y="18"/>
                    </a:cubicBezTo>
                    <a:cubicBezTo>
                      <a:pt x="82" y="17"/>
                      <a:pt x="83" y="15"/>
                      <a:pt x="83" y="14"/>
                    </a:cubicBezTo>
                    <a:cubicBezTo>
                      <a:pt x="85" y="14"/>
                      <a:pt x="88" y="14"/>
                      <a:pt x="90" y="14"/>
                    </a:cubicBezTo>
                    <a:cubicBezTo>
                      <a:pt x="91" y="14"/>
                      <a:pt x="91" y="13"/>
                      <a:pt x="91" y="13"/>
                    </a:cubicBezTo>
                    <a:cubicBezTo>
                      <a:pt x="92" y="12"/>
                      <a:pt x="93" y="13"/>
                      <a:pt x="94" y="13"/>
                    </a:cubicBezTo>
                    <a:cubicBezTo>
                      <a:pt x="94" y="16"/>
                      <a:pt x="92" y="17"/>
                      <a:pt x="96" y="17"/>
                    </a:cubicBezTo>
                    <a:cubicBezTo>
                      <a:pt x="99" y="17"/>
                      <a:pt x="102" y="17"/>
                      <a:pt x="105" y="17"/>
                    </a:cubicBezTo>
                    <a:cubicBezTo>
                      <a:pt x="108" y="17"/>
                      <a:pt x="107" y="20"/>
                      <a:pt x="107" y="22"/>
                    </a:cubicBezTo>
                    <a:cubicBezTo>
                      <a:pt x="106" y="23"/>
                      <a:pt x="106" y="24"/>
                      <a:pt x="106" y="25"/>
                    </a:cubicBezTo>
                    <a:cubicBezTo>
                      <a:pt x="106" y="26"/>
                      <a:pt x="107" y="28"/>
                      <a:pt x="108" y="30"/>
                    </a:cubicBezTo>
                    <a:cubicBezTo>
                      <a:pt x="108" y="33"/>
                      <a:pt x="107" y="37"/>
                      <a:pt x="107" y="41"/>
                    </a:cubicBezTo>
                    <a:cubicBezTo>
                      <a:pt x="106" y="44"/>
                      <a:pt x="108" y="46"/>
                      <a:pt x="110" y="49"/>
                    </a:cubicBezTo>
                    <a:cubicBezTo>
                      <a:pt x="111" y="51"/>
                      <a:pt x="112" y="56"/>
                      <a:pt x="112" y="58"/>
                    </a:cubicBezTo>
                    <a:cubicBezTo>
                      <a:pt x="111" y="59"/>
                      <a:pt x="111" y="59"/>
                      <a:pt x="110" y="60"/>
                    </a:cubicBezTo>
                    <a:cubicBezTo>
                      <a:pt x="110" y="62"/>
                      <a:pt x="111" y="63"/>
                      <a:pt x="111" y="65"/>
                    </a:cubicBezTo>
                    <a:cubicBezTo>
                      <a:pt x="112" y="65"/>
                      <a:pt x="113" y="63"/>
                      <a:pt x="114" y="62"/>
                    </a:cubicBezTo>
                    <a:cubicBezTo>
                      <a:pt x="115" y="62"/>
                      <a:pt x="118" y="63"/>
                      <a:pt x="119" y="63"/>
                    </a:cubicBezTo>
                    <a:cubicBezTo>
                      <a:pt x="121" y="63"/>
                      <a:pt x="123" y="61"/>
                      <a:pt x="125" y="61"/>
                    </a:cubicBezTo>
                    <a:cubicBezTo>
                      <a:pt x="126" y="62"/>
                      <a:pt x="128" y="63"/>
                      <a:pt x="129" y="60"/>
                    </a:cubicBezTo>
                    <a:cubicBezTo>
                      <a:pt x="130" y="62"/>
                      <a:pt x="130" y="65"/>
                      <a:pt x="130" y="67"/>
                    </a:cubicBezTo>
                    <a:cubicBezTo>
                      <a:pt x="130" y="69"/>
                      <a:pt x="130" y="71"/>
                      <a:pt x="129" y="72"/>
                    </a:cubicBezTo>
                    <a:cubicBezTo>
                      <a:pt x="129" y="75"/>
                      <a:pt x="130" y="77"/>
                      <a:pt x="129" y="79"/>
                    </a:cubicBezTo>
                    <a:cubicBezTo>
                      <a:pt x="129" y="81"/>
                      <a:pt x="127" y="83"/>
                      <a:pt x="129" y="85"/>
                    </a:cubicBezTo>
                    <a:cubicBezTo>
                      <a:pt x="125" y="87"/>
                      <a:pt x="120" y="86"/>
                      <a:pt x="116" y="86"/>
                    </a:cubicBezTo>
                    <a:cubicBezTo>
                      <a:pt x="113" y="86"/>
                      <a:pt x="111" y="86"/>
                      <a:pt x="109" y="86"/>
                    </a:cubicBezTo>
                    <a:cubicBezTo>
                      <a:pt x="107" y="86"/>
                      <a:pt x="108" y="93"/>
                      <a:pt x="108" y="95"/>
                    </a:cubicBezTo>
                    <a:cubicBezTo>
                      <a:pt x="108" y="101"/>
                      <a:pt x="108" y="105"/>
                      <a:pt x="108" y="110"/>
                    </a:cubicBezTo>
                    <a:cubicBezTo>
                      <a:pt x="107" y="114"/>
                      <a:pt x="108" y="118"/>
                      <a:pt x="108" y="123"/>
                    </a:cubicBezTo>
                    <a:cubicBezTo>
                      <a:pt x="107" y="128"/>
                      <a:pt x="111" y="129"/>
                      <a:pt x="113" y="132"/>
                    </a:cubicBezTo>
                    <a:cubicBezTo>
                      <a:pt x="116" y="135"/>
                      <a:pt x="119" y="139"/>
                      <a:pt x="123" y="141"/>
                    </a:cubicBezTo>
                    <a:cubicBezTo>
                      <a:pt x="116" y="143"/>
                      <a:pt x="110" y="144"/>
                      <a:pt x="104" y="145"/>
                    </a:cubicBezTo>
                    <a:cubicBezTo>
                      <a:pt x="102" y="146"/>
                      <a:pt x="101" y="145"/>
                      <a:pt x="98" y="145"/>
                    </a:cubicBezTo>
                    <a:cubicBezTo>
                      <a:pt x="97" y="145"/>
                      <a:pt x="97" y="145"/>
                      <a:pt x="96" y="146"/>
                    </a:cubicBezTo>
                    <a:cubicBezTo>
                      <a:pt x="94" y="146"/>
                      <a:pt x="93" y="145"/>
                      <a:pt x="91" y="145"/>
                    </a:cubicBezTo>
                    <a:cubicBezTo>
                      <a:pt x="86" y="144"/>
                      <a:pt x="80" y="144"/>
                      <a:pt x="75" y="143"/>
                    </a:cubicBezTo>
                    <a:cubicBezTo>
                      <a:pt x="73" y="143"/>
                      <a:pt x="72" y="141"/>
                      <a:pt x="71" y="139"/>
                    </a:cubicBezTo>
                    <a:cubicBezTo>
                      <a:pt x="70" y="138"/>
                      <a:pt x="67" y="138"/>
                      <a:pt x="65" y="138"/>
                    </a:cubicBezTo>
                    <a:cubicBezTo>
                      <a:pt x="52" y="139"/>
                      <a:pt x="39" y="138"/>
                      <a:pt x="26" y="138"/>
                    </a:cubicBezTo>
                    <a:cubicBezTo>
                      <a:pt x="23" y="138"/>
                      <a:pt x="23" y="138"/>
                      <a:pt x="21" y="137"/>
                    </a:cubicBezTo>
                    <a:cubicBezTo>
                      <a:pt x="18" y="135"/>
                      <a:pt x="17" y="132"/>
                      <a:pt x="14" y="134"/>
                    </a:cubicBezTo>
                    <a:cubicBezTo>
                      <a:pt x="11" y="135"/>
                      <a:pt x="9" y="138"/>
                      <a:pt x="6" y="136"/>
                    </a:cubicBezTo>
                    <a:cubicBezTo>
                      <a:pt x="3" y="135"/>
                      <a:pt x="3" y="136"/>
                      <a:pt x="0" y="13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grpSp>
        <p:grpSp>
          <p:nvGrpSpPr>
            <p:cNvPr id="2104" name="Group 4127"/>
            <p:cNvGrpSpPr>
              <a:grpSpLocks/>
            </p:cNvGrpSpPr>
            <p:nvPr/>
          </p:nvGrpSpPr>
          <p:grpSpPr bwMode="auto">
            <a:xfrm>
              <a:off x="3360739" y="2276475"/>
              <a:ext cx="4422775" cy="3060700"/>
              <a:chOff x="2117" y="1434"/>
              <a:chExt cx="2786" cy="1928"/>
            </a:xfrm>
          </p:grpSpPr>
          <p:sp>
            <p:nvSpPr>
              <p:cNvPr id="3593" name="Freeform 3927"/>
              <p:cNvSpPr>
                <a:spLocks/>
              </p:cNvSpPr>
              <p:nvPr/>
            </p:nvSpPr>
            <p:spPr bwMode="auto">
              <a:xfrm>
                <a:off x="2893" y="2739"/>
                <a:ext cx="16" cy="22"/>
              </a:xfrm>
              <a:custGeom>
                <a:avLst/>
                <a:gdLst>
                  <a:gd name="T0" fmla="*/ 0 w 12"/>
                  <a:gd name="T1" fmla="*/ 9 h 17"/>
                  <a:gd name="T2" fmla="*/ 8 w 12"/>
                  <a:gd name="T3" fmla="*/ 1 h 17"/>
                  <a:gd name="T4" fmla="*/ 12 w 12"/>
                  <a:gd name="T5" fmla="*/ 0 h 17"/>
                  <a:gd name="T6" fmla="*/ 16 w 12"/>
                  <a:gd name="T7" fmla="*/ 3 h 17"/>
                  <a:gd name="T8" fmla="*/ 8 w 12"/>
                  <a:gd name="T9" fmla="*/ 9 h 17"/>
                  <a:gd name="T10" fmla="*/ 7 w 12"/>
                  <a:gd name="T11" fmla="*/ 12 h 17"/>
                  <a:gd name="T12" fmla="*/ 8 w 12"/>
                  <a:gd name="T13" fmla="*/ 17 h 17"/>
                  <a:gd name="T14" fmla="*/ 3 w 12"/>
                  <a:gd name="T15" fmla="*/ 18 h 17"/>
                  <a:gd name="T16" fmla="*/ 3 w 12"/>
                  <a:gd name="T17" fmla="*/ 14 h 17"/>
                  <a:gd name="T18" fmla="*/ 1 w 12"/>
                  <a:gd name="T19" fmla="*/ 9 h 17"/>
                  <a:gd name="T20" fmla="*/ 0 w 12"/>
                  <a:gd name="T21" fmla="*/ 9 h 1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 h="17">
                    <a:moveTo>
                      <a:pt x="0" y="7"/>
                    </a:moveTo>
                    <a:cubicBezTo>
                      <a:pt x="2" y="6"/>
                      <a:pt x="4" y="2"/>
                      <a:pt x="6" y="1"/>
                    </a:cubicBezTo>
                    <a:cubicBezTo>
                      <a:pt x="7" y="1"/>
                      <a:pt x="7" y="0"/>
                      <a:pt x="9" y="0"/>
                    </a:cubicBezTo>
                    <a:cubicBezTo>
                      <a:pt x="10" y="0"/>
                      <a:pt x="11" y="2"/>
                      <a:pt x="12" y="2"/>
                    </a:cubicBezTo>
                    <a:cubicBezTo>
                      <a:pt x="9" y="4"/>
                      <a:pt x="8" y="5"/>
                      <a:pt x="6" y="7"/>
                    </a:cubicBezTo>
                    <a:cubicBezTo>
                      <a:pt x="5" y="8"/>
                      <a:pt x="5" y="8"/>
                      <a:pt x="5" y="9"/>
                    </a:cubicBezTo>
                    <a:cubicBezTo>
                      <a:pt x="6" y="10"/>
                      <a:pt x="6" y="12"/>
                      <a:pt x="6" y="13"/>
                    </a:cubicBezTo>
                    <a:cubicBezTo>
                      <a:pt x="5" y="15"/>
                      <a:pt x="2" y="17"/>
                      <a:pt x="2" y="14"/>
                    </a:cubicBezTo>
                    <a:cubicBezTo>
                      <a:pt x="2" y="13"/>
                      <a:pt x="2" y="13"/>
                      <a:pt x="2" y="11"/>
                    </a:cubicBezTo>
                    <a:cubicBezTo>
                      <a:pt x="2" y="10"/>
                      <a:pt x="0" y="8"/>
                      <a:pt x="1" y="7"/>
                    </a:cubicBezTo>
                    <a:cubicBezTo>
                      <a:pt x="0" y="7"/>
                      <a:pt x="0" y="7"/>
                      <a:pt x="0" y="7"/>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94" name="Freeform 3928"/>
              <p:cNvSpPr>
                <a:spLocks/>
              </p:cNvSpPr>
              <p:nvPr/>
            </p:nvSpPr>
            <p:spPr bwMode="auto">
              <a:xfrm>
                <a:off x="2847" y="1806"/>
                <a:ext cx="1" cy="2"/>
              </a:xfrm>
              <a:custGeom>
                <a:avLst/>
                <a:gdLst>
                  <a:gd name="T0" fmla="*/ 1 w 1"/>
                  <a:gd name="T1" fmla="*/ 2 h 1"/>
                  <a:gd name="T2" fmla="*/ 0 w 1"/>
                  <a:gd name="T3" fmla="*/ 2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95" name="Freeform 3929"/>
              <p:cNvSpPr>
                <a:spLocks/>
              </p:cNvSpPr>
              <p:nvPr/>
            </p:nvSpPr>
            <p:spPr bwMode="auto">
              <a:xfrm>
                <a:off x="2877" y="1810"/>
                <a:ext cx="3" cy="3"/>
              </a:xfrm>
              <a:custGeom>
                <a:avLst/>
                <a:gdLst>
                  <a:gd name="T0" fmla="*/ 2 w 2"/>
                  <a:gd name="T1" fmla="*/ 2 h 2"/>
                  <a:gd name="T2" fmla="*/ 3 w 2"/>
                  <a:gd name="T3" fmla="*/ 2 h 2"/>
                  <a:gd name="T4" fmla="*/ 0 w 2"/>
                  <a:gd name="T5" fmla="*/ 0 h 2"/>
                  <a:gd name="T6" fmla="*/ 2 w 2"/>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1"/>
                    </a:moveTo>
                    <a:cubicBezTo>
                      <a:pt x="1" y="2"/>
                      <a:pt x="2" y="2"/>
                      <a:pt x="2" y="1"/>
                    </a:cubicBezTo>
                    <a:cubicBezTo>
                      <a:pt x="2" y="0"/>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96" name="Freeform 3930"/>
              <p:cNvSpPr>
                <a:spLocks noEditPoints="1"/>
              </p:cNvSpPr>
              <p:nvPr/>
            </p:nvSpPr>
            <p:spPr bwMode="auto">
              <a:xfrm>
                <a:off x="2815" y="1804"/>
                <a:ext cx="112" cy="117"/>
              </a:xfrm>
              <a:custGeom>
                <a:avLst/>
                <a:gdLst>
                  <a:gd name="T0" fmla="*/ 30 w 85"/>
                  <a:gd name="T1" fmla="*/ 3 h 89"/>
                  <a:gd name="T2" fmla="*/ 32 w 85"/>
                  <a:gd name="T3" fmla="*/ 0 h 89"/>
                  <a:gd name="T4" fmla="*/ 32 w 85"/>
                  <a:gd name="T5" fmla="*/ 1 h 89"/>
                  <a:gd name="T6" fmla="*/ 33 w 85"/>
                  <a:gd name="T7" fmla="*/ 1 h 89"/>
                  <a:gd name="T8" fmla="*/ 34 w 85"/>
                  <a:gd name="T9" fmla="*/ 1 h 89"/>
                  <a:gd name="T10" fmla="*/ 38 w 85"/>
                  <a:gd name="T11" fmla="*/ 8 h 89"/>
                  <a:gd name="T12" fmla="*/ 37 w 85"/>
                  <a:gd name="T13" fmla="*/ 11 h 89"/>
                  <a:gd name="T14" fmla="*/ 37 w 85"/>
                  <a:gd name="T15" fmla="*/ 16 h 89"/>
                  <a:gd name="T16" fmla="*/ 45 w 85"/>
                  <a:gd name="T17" fmla="*/ 20 h 89"/>
                  <a:gd name="T18" fmla="*/ 41 w 85"/>
                  <a:gd name="T19" fmla="*/ 17 h 89"/>
                  <a:gd name="T20" fmla="*/ 37 w 85"/>
                  <a:gd name="T21" fmla="*/ 17 h 89"/>
                  <a:gd name="T22" fmla="*/ 33 w 85"/>
                  <a:gd name="T23" fmla="*/ 22 h 89"/>
                  <a:gd name="T24" fmla="*/ 30 w 85"/>
                  <a:gd name="T25" fmla="*/ 21 h 89"/>
                  <a:gd name="T26" fmla="*/ 28 w 85"/>
                  <a:gd name="T27" fmla="*/ 22 h 89"/>
                  <a:gd name="T28" fmla="*/ 14 w 85"/>
                  <a:gd name="T29" fmla="*/ 24 h 89"/>
                  <a:gd name="T30" fmla="*/ 14 w 85"/>
                  <a:gd name="T31" fmla="*/ 34 h 89"/>
                  <a:gd name="T32" fmla="*/ 11 w 85"/>
                  <a:gd name="T33" fmla="*/ 35 h 89"/>
                  <a:gd name="T34" fmla="*/ 11 w 85"/>
                  <a:gd name="T35" fmla="*/ 45 h 89"/>
                  <a:gd name="T36" fmla="*/ 3 w 85"/>
                  <a:gd name="T37" fmla="*/ 47 h 89"/>
                  <a:gd name="T38" fmla="*/ 1 w 85"/>
                  <a:gd name="T39" fmla="*/ 49 h 89"/>
                  <a:gd name="T40" fmla="*/ 1 w 85"/>
                  <a:gd name="T41" fmla="*/ 60 h 89"/>
                  <a:gd name="T42" fmla="*/ 4 w 85"/>
                  <a:gd name="T43" fmla="*/ 67 h 89"/>
                  <a:gd name="T44" fmla="*/ 5 w 85"/>
                  <a:gd name="T45" fmla="*/ 78 h 89"/>
                  <a:gd name="T46" fmla="*/ 11 w 85"/>
                  <a:gd name="T47" fmla="*/ 88 h 89"/>
                  <a:gd name="T48" fmla="*/ 14 w 85"/>
                  <a:gd name="T49" fmla="*/ 89 h 89"/>
                  <a:gd name="T50" fmla="*/ 17 w 85"/>
                  <a:gd name="T51" fmla="*/ 88 h 89"/>
                  <a:gd name="T52" fmla="*/ 28 w 85"/>
                  <a:gd name="T53" fmla="*/ 91 h 89"/>
                  <a:gd name="T54" fmla="*/ 21 w 85"/>
                  <a:gd name="T55" fmla="*/ 103 h 89"/>
                  <a:gd name="T56" fmla="*/ 25 w 85"/>
                  <a:gd name="T57" fmla="*/ 113 h 89"/>
                  <a:gd name="T58" fmla="*/ 33 w 85"/>
                  <a:gd name="T59" fmla="*/ 110 h 89"/>
                  <a:gd name="T60" fmla="*/ 34 w 85"/>
                  <a:gd name="T61" fmla="*/ 110 h 89"/>
                  <a:gd name="T62" fmla="*/ 51 w 85"/>
                  <a:gd name="T63" fmla="*/ 117 h 89"/>
                  <a:gd name="T64" fmla="*/ 61 w 85"/>
                  <a:gd name="T65" fmla="*/ 113 h 89"/>
                  <a:gd name="T66" fmla="*/ 69 w 85"/>
                  <a:gd name="T67" fmla="*/ 113 h 89"/>
                  <a:gd name="T68" fmla="*/ 76 w 85"/>
                  <a:gd name="T69" fmla="*/ 110 h 89"/>
                  <a:gd name="T70" fmla="*/ 83 w 85"/>
                  <a:gd name="T71" fmla="*/ 110 h 89"/>
                  <a:gd name="T72" fmla="*/ 88 w 85"/>
                  <a:gd name="T73" fmla="*/ 112 h 89"/>
                  <a:gd name="T74" fmla="*/ 84 w 85"/>
                  <a:gd name="T75" fmla="*/ 105 h 89"/>
                  <a:gd name="T76" fmla="*/ 92 w 85"/>
                  <a:gd name="T77" fmla="*/ 99 h 89"/>
                  <a:gd name="T78" fmla="*/ 96 w 85"/>
                  <a:gd name="T79" fmla="*/ 97 h 89"/>
                  <a:gd name="T80" fmla="*/ 86 w 85"/>
                  <a:gd name="T81" fmla="*/ 85 h 89"/>
                  <a:gd name="T82" fmla="*/ 78 w 85"/>
                  <a:gd name="T83" fmla="*/ 75 h 89"/>
                  <a:gd name="T84" fmla="*/ 78 w 85"/>
                  <a:gd name="T85" fmla="*/ 72 h 89"/>
                  <a:gd name="T86" fmla="*/ 103 w 85"/>
                  <a:gd name="T87" fmla="*/ 60 h 89"/>
                  <a:gd name="T88" fmla="*/ 105 w 85"/>
                  <a:gd name="T89" fmla="*/ 60 h 89"/>
                  <a:gd name="T90" fmla="*/ 107 w 85"/>
                  <a:gd name="T91" fmla="*/ 51 h 89"/>
                  <a:gd name="T92" fmla="*/ 107 w 85"/>
                  <a:gd name="T93" fmla="*/ 46 h 89"/>
                  <a:gd name="T94" fmla="*/ 99 w 85"/>
                  <a:gd name="T95" fmla="*/ 32 h 89"/>
                  <a:gd name="T96" fmla="*/ 99 w 85"/>
                  <a:gd name="T97" fmla="*/ 18 h 89"/>
                  <a:gd name="T98" fmla="*/ 94 w 85"/>
                  <a:gd name="T99" fmla="*/ 12 h 89"/>
                  <a:gd name="T100" fmla="*/ 84 w 85"/>
                  <a:gd name="T101" fmla="*/ 9 h 89"/>
                  <a:gd name="T102" fmla="*/ 83 w 85"/>
                  <a:gd name="T103" fmla="*/ 8 h 89"/>
                  <a:gd name="T104" fmla="*/ 75 w 85"/>
                  <a:gd name="T105" fmla="*/ 13 h 89"/>
                  <a:gd name="T106" fmla="*/ 67 w 85"/>
                  <a:gd name="T107" fmla="*/ 16 h 89"/>
                  <a:gd name="T108" fmla="*/ 59 w 85"/>
                  <a:gd name="T109" fmla="*/ 14 h 89"/>
                  <a:gd name="T110" fmla="*/ 57 w 85"/>
                  <a:gd name="T111" fmla="*/ 9 h 89"/>
                  <a:gd name="T112" fmla="*/ 53 w 85"/>
                  <a:gd name="T113" fmla="*/ 8 h 89"/>
                  <a:gd name="T114" fmla="*/ 49 w 85"/>
                  <a:gd name="T115" fmla="*/ 5 h 89"/>
                  <a:gd name="T116" fmla="*/ 36 w 85"/>
                  <a:gd name="T117" fmla="*/ 1 h 8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5" h="89">
                    <a:moveTo>
                      <a:pt x="24" y="0"/>
                    </a:moveTo>
                    <a:cubicBezTo>
                      <a:pt x="23" y="0"/>
                      <a:pt x="23" y="2"/>
                      <a:pt x="23" y="2"/>
                    </a:cubicBezTo>
                    <a:cubicBezTo>
                      <a:pt x="23" y="2"/>
                      <a:pt x="23" y="1"/>
                      <a:pt x="24" y="1"/>
                    </a:cubicBezTo>
                    <a:cubicBezTo>
                      <a:pt x="23" y="1"/>
                      <a:pt x="23" y="1"/>
                      <a:pt x="24" y="0"/>
                    </a:cubicBezTo>
                    <a:moveTo>
                      <a:pt x="25" y="1"/>
                    </a:moveTo>
                    <a:cubicBezTo>
                      <a:pt x="24" y="1"/>
                      <a:pt x="24" y="1"/>
                      <a:pt x="24" y="1"/>
                    </a:cubicBezTo>
                    <a:cubicBezTo>
                      <a:pt x="25" y="1"/>
                      <a:pt x="25" y="1"/>
                      <a:pt x="26" y="1"/>
                    </a:cubicBezTo>
                    <a:cubicBezTo>
                      <a:pt x="25" y="1"/>
                      <a:pt x="25" y="1"/>
                      <a:pt x="25" y="1"/>
                    </a:cubicBezTo>
                    <a:moveTo>
                      <a:pt x="27" y="1"/>
                    </a:moveTo>
                    <a:cubicBezTo>
                      <a:pt x="26" y="1"/>
                      <a:pt x="27" y="1"/>
                      <a:pt x="26" y="1"/>
                    </a:cubicBezTo>
                    <a:cubicBezTo>
                      <a:pt x="26" y="1"/>
                      <a:pt x="27" y="3"/>
                      <a:pt x="27" y="4"/>
                    </a:cubicBezTo>
                    <a:cubicBezTo>
                      <a:pt x="28" y="4"/>
                      <a:pt x="29" y="5"/>
                      <a:pt x="29" y="6"/>
                    </a:cubicBezTo>
                    <a:cubicBezTo>
                      <a:pt x="28" y="7"/>
                      <a:pt x="26" y="6"/>
                      <a:pt x="25" y="8"/>
                    </a:cubicBezTo>
                    <a:cubicBezTo>
                      <a:pt x="26" y="8"/>
                      <a:pt x="27" y="8"/>
                      <a:pt x="28" y="8"/>
                    </a:cubicBezTo>
                    <a:cubicBezTo>
                      <a:pt x="26" y="9"/>
                      <a:pt x="29" y="9"/>
                      <a:pt x="29" y="11"/>
                    </a:cubicBezTo>
                    <a:cubicBezTo>
                      <a:pt x="28" y="11"/>
                      <a:pt x="28" y="11"/>
                      <a:pt x="28" y="12"/>
                    </a:cubicBezTo>
                    <a:cubicBezTo>
                      <a:pt x="29" y="13"/>
                      <a:pt x="30" y="12"/>
                      <a:pt x="31" y="13"/>
                    </a:cubicBezTo>
                    <a:cubicBezTo>
                      <a:pt x="32" y="13"/>
                      <a:pt x="33" y="14"/>
                      <a:pt x="34" y="15"/>
                    </a:cubicBezTo>
                    <a:cubicBezTo>
                      <a:pt x="34" y="16"/>
                      <a:pt x="35" y="16"/>
                      <a:pt x="36" y="16"/>
                    </a:cubicBezTo>
                    <a:cubicBezTo>
                      <a:pt x="34" y="16"/>
                      <a:pt x="33" y="14"/>
                      <a:pt x="31" y="13"/>
                    </a:cubicBezTo>
                    <a:cubicBezTo>
                      <a:pt x="31" y="13"/>
                      <a:pt x="30" y="13"/>
                      <a:pt x="29" y="13"/>
                    </a:cubicBezTo>
                    <a:cubicBezTo>
                      <a:pt x="29" y="13"/>
                      <a:pt x="28" y="13"/>
                      <a:pt x="28" y="13"/>
                    </a:cubicBezTo>
                    <a:cubicBezTo>
                      <a:pt x="26" y="13"/>
                      <a:pt x="25" y="12"/>
                      <a:pt x="24" y="15"/>
                    </a:cubicBezTo>
                    <a:cubicBezTo>
                      <a:pt x="24" y="15"/>
                      <a:pt x="25" y="16"/>
                      <a:pt x="25" y="17"/>
                    </a:cubicBezTo>
                    <a:cubicBezTo>
                      <a:pt x="25" y="17"/>
                      <a:pt x="25" y="18"/>
                      <a:pt x="24" y="19"/>
                    </a:cubicBezTo>
                    <a:cubicBezTo>
                      <a:pt x="24" y="18"/>
                      <a:pt x="25" y="17"/>
                      <a:pt x="23" y="16"/>
                    </a:cubicBezTo>
                    <a:cubicBezTo>
                      <a:pt x="22" y="15"/>
                      <a:pt x="22" y="17"/>
                      <a:pt x="22" y="18"/>
                    </a:cubicBezTo>
                    <a:cubicBezTo>
                      <a:pt x="22" y="18"/>
                      <a:pt x="21" y="18"/>
                      <a:pt x="21" y="17"/>
                    </a:cubicBezTo>
                    <a:cubicBezTo>
                      <a:pt x="24" y="15"/>
                      <a:pt x="15" y="15"/>
                      <a:pt x="14" y="15"/>
                    </a:cubicBezTo>
                    <a:cubicBezTo>
                      <a:pt x="13" y="15"/>
                      <a:pt x="11" y="17"/>
                      <a:pt x="11" y="18"/>
                    </a:cubicBezTo>
                    <a:cubicBezTo>
                      <a:pt x="11" y="19"/>
                      <a:pt x="15" y="20"/>
                      <a:pt x="14" y="19"/>
                    </a:cubicBezTo>
                    <a:cubicBezTo>
                      <a:pt x="13" y="19"/>
                      <a:pt x="12" y="24"/>
                      <a:pt x="11" y="26"/>
                    </a:cubicBezTo>
                    <a:cubicBezTo>
                      <a:pt x="11" y="27"/>
                      <a:pt x="10" y="27"/>
                      <a:pt x="10" y="27"/>
                    </a:cubicBezTo>
                    <a:cubicBezTo>
                      <a:pt x="9" y="27"/>
                      <a:pt x="9" y="27"/>
                      <a:pt x="8" y="27"/>
                    </a:cubicBezTo>
                    <a:cubicBezTo>
                      <a:pt x="6" y="28"/>
                      <a:pt x="10" y="29"/>
                      <a:pt x="10" y="30"/>
                    </a:cubicBezTo>
                    <a:cubicBezTo>
                      <a:pt x="12" y="32"/>
                      <a:pt x="7" y="33"/>
                      <a:pt x="8" y="34"/>
                    </a:cubicBezTo>
                    <a:cubicBezTo>
                      <a:pt x="10" y="36"/>
                      <a:pt x="3" y="36"/>
                      <a:pt x="3" y="35"/>
                    </a:cubicBezTo>
                    <a:cubicBezTo>
                      <a:pt x="3" y="36"/>
                      <a:pt x="3" y="36"/>
                      <a:pt x="2" y="36"/>
                    </a:cubicBezTo>
                    <a:cubicBezTo>
                      <a:pt x="2" y="36"/>
                      <a:pt x="1" y="36"/>
                      <a:pt x="1" y="36"/>
                    </a:cubicBezTo>
                    <a:cubicBezTo>
                      <a:pt x="1" y="36"/>
                      <a:pt x="1" y="37"/>
                      <a:pt x="1" y="37"/>
                    </a:cubicBezTo>
                    <a:cubicBezTo>
                      <a:pt x="2" y="37"/>
                      <a:pt x="4" y="40"/>
                      <a:pt x="3" y="42"/>
                    </a:cubicBezTo>
                    <a:cubicBezTo>
                      <a:pt x="2" y="43"/>
                      <a:pt x="0" y="45"/>
                      <a:pt x="1" y="46"/>
                    </a:cubicBezTo>
                    <a:cubicBezTo>
                      <a:pt x="2" y="47"/>
                      <a:pt x="1" y="49"/>
                      <a:pt x="1" y="49"/>
                    </a:cubicBezTo>
                    <a:cubicBezTo>
                      <a:pt x="2" y="50"/>
                      <a:pt x="4" y="50"/>
                      <a:pt x="3" y="51"/>
                    </a:cubicBezTo>
                    <a:cubicBezTo>
                      <a:pt x="4" y="51"/>
                      <a:pt x="4" y="53"/>
                      <a:pt x="5" y="53"/>
                    </a:cubicBezTo>
                    <a:cubicBezTo>
                      <a:pt x="1" y="53"/>
                      <a:pt x="0" y="57"/>
                      <a:pt x="4" y="59"/>
                    </a:cubicBezTo>
                    <a:cubicBezTo>
                      <a:pt x="7" y="60"/>
                      <a:pt x="4" y="63"/>
                      <a:pt x="5" y="64"/>
                    </a:cubicBezTo>
                    <a:cubicBezTo>
                      <a:pt x="5" y="64"/>
                      <a:pt x="8" y="67"/>
                      <a:pt x="8" y="67"/>
                    </a:cubicBezTo>
                    <a:cubicBezTo>
                      <a:pt x="9" y="67"/>
                      <a:pt x="9" y="66"/>
                      <a:pt x="10" y="67"/>
                    </a:cubicBezTo>
                    <a:cubicBezTo>
                      <a:pt x="11" y="67"/>
                      <a:pt x="10" y="68"/>
                      <a:pt x="11" y="68"/>
                    </a:cubicBezTo>
                    <a:cubicBezTo>
                      <a:pt x="11" y="67"/>
                      <a:pt x="12" y="67"/>
                      <a:pt x="12" y="67"/>
                    </a:cubicBezTo>
                    <a:cubicBezTo>
                      <a:pt x="12" y="68"/>
                      <a:pt x="13" y="68"/>
                      <a:pt x="13" y="67"/>
                    </a:cubicBezTo>
                    <a:cubicBezTo>
                      <a:pt x="15" y="67"/>
                      <a:pt x="15" y="68"/>
                      <a:pt x="16" y="68"/>
                    </a:cubicBezTo>
                    <a:cubicBezTo>
                      <a:pt x="18" y="69"/>
                      <a:pt x="20" y="69"/>
                      <a:pt x="21" y="69"/>
                    </a:cubicBezTo>
                    <a:cubicBezTo>
                      <a:pt x="20" y="70"/>
                      <a:pt x="19" y="71"/>
                      <a:pt x="18" y="73"/>
                    </a:cubicBezTo>
                    <a:cubicBezTo>
                      <a:pt x="17" y="74"/>
                      <a:pt x="16" y="77"/>
                      <a:pt x="16" y="78"/>
                    </a:cubicBezTo>
                    <a:cubicBezTo>
                      <a:pt x="15" y="79"/>
                      <a:pt x="13" y="88"/>
                      <a:pt x="16" y="85"/>
                    </a:cubicBezTo>
                    <a:cubicBezTo>
                      <a:pt x="15" y="86"/>
                      <a:pt x="18" y="86"/>
                      <a:pt x="19" y="86"/>
                    </a:cubicBezTo>
                    <a:cubicBezTo>
                      <a:pt x="20" y="86"/>
                      <a:pt x="21" y="86"/>
                      <a:pt x="21" y="86"/>
                    </a:cubicBezTo>
                    <a:cubicBezTo>
                      <a:pt x="23" y="86"/>
                      <a:pt x="24" y="86"/>
                      <a:pt x="25" y="84"/>
                    </a:cubicBezTo>
                    <a:cubicBezTo>
                      <a:pt x="24" y="85"/>
                      <a:pt x="23" y="84"/>
                      <a:pt x="23" y="84"/>
                    </a:cubicBezTo>
                    <a:cubicBezTo>
                      <a:pt x="24" y="83"/>
                      <a:pt x="25" y="83"/>
                      <a:pt x="26" y="84"/>
                    </a:cubicBezTo>
                    <a:cubicBezTo>
                      <a:pt x="28" y="84"/>
                      <a:pt x="32" y="85"/>
                      <a:pt x="34" y="86"/>
                    </a:cubicBezTo>
                    <a:cubicBezTo>
                      <a:pt x="35" y="87"/>
                      <a:pt x="41" y="86"/>
                      <a:pt x="39" y="89"/>
                    </a:cubicBezTo>
                    <a:cubicBezTo>
                      <a:pt x="42" y="89"/>
                      <a:pt x="42" y="87"/>
                      <a:pt x="42" y="85"/>
                    </a:cubicBezTo>
                    <a:cubicBezTo>
                      <a:pt x="43" y="86"/>
                      <a:pt x="45" y="86"/>
                      <a:pt x="46" y="86"/>
                    </a:cubicBezTo>
                    <a:cubicBezTo>
                      <a:pt x="45" y="87"/>
                      <a:pt x="48" y="87"/>
                      <a:pt x="48" y="87"/>
                    </a:cubicBezTo>
                    <a:cubicBezTo>
                      <a:pt x="50" y="87"/>
                      <a:pt x="50" y="86"/>
                      <a:pt x="52" y="86"/>
                    </a:cubicBezTo>
                    <a:cubicBezTo>
                      <a:pt x="54" y="86"/>
                      <a:pt x="56" y="84"/>
                      <a:pt x="58" y="85"/>
                    </a:cubicBezTo>
                    <a:cubicBezTo>
                      <a:pt x="58" y="85"/>
                      <a:pt x="58" y="84"/>
                      <a:pt x="58" y="84"/>
                    </a:cubicBezTo>
                    <a:cubicBezTo>
                      <a:pt x="59" y="84"/>
                      <a:pt x="60" y="85"/>
                      <a:pt x="61" y="85"/>
                    </a:cubicBezTo>
                    <a:cubicBezTo>
                      <a:pt x="62" y="84"/>
                      <a:pt x="63" y="84"/>
                      <a:pt x="63" y="84"/>
                    </a:cubicBezTo>
                    <a:cubicBezTo>
                      <a:pt x="64" y="84"/>
                      <a:pt x="64" y="86"/>
                      <a:pt x="65" y="86"/>
                    </a:cubicBezTo>
                    <a:cubicBezTo>
                      <a:pt x="66" y="87"/>
                      <a:pt x="66" y="87"/>
                      <a:pt x="67" y="85"/>
                    </a:cubicBezTo>
                    <a:cubicBezTo>
                      <a:pt x="67" y="84"/>
                      <a:pt x="65" y="84"/>
                      <a:pt x="65" y="83"/>
                    </a:cubicBezTo>
                    <a:cubicBezTo>
                      <a:pt x="65" y="82"/>
                      <a:pt x="65" y="82"/>
                      <a:pt x="64" y="80"/>
                    </a:cubicBezTo>
                    <a:cubicBezTo>
                      <a:pt x="63" y="79"/>
                      <a:pt x="64" y="79"/>
                      <a:pt x="65" y="78"/>
                    </a:cubicBezTo>
                    <a:cubicBezTo>
                      <a:pt x="66" y="78"/>
                      <a:pt x="70" y="77"/>
                      <a:pt x="70" y="75"/>
                    </a:cubicBezTo>
                    <a:cubicBezTo>
                      <a:pt x="70" y="74"/>
                      <a:pt x="70" y="74"/>
                      <a:pt x="71" y="74"/>
                    </a:cubicBezTo>
                    <a:cubicBezTo>
                      <a:pt x="72" y="74"/>
                      <a:pt x="72" y="74"/>
                      <a:pt x="73" y="74"/>
                    </a:cubicBezTo>
                    <a:cubicBezTo>
                      <a:pt x="75" y="71"/>
                      <a:pt x="71" y="70"/>
                      <a:pt x="70" y="69"/>
                    </a:cubicBezTo>
                    <a:cubicBezTo>
                      <a:pt x="68" y="68"/>
                      <a:pt x="67" y="66"/>
                      <a:pt x="65" y="65"/>
                    </a:cubicBezTo>
                    <a:cubicBezTo>
                      <a:pt x="63" y="64"/>
                      <a:pt x="62" y="61"/>
                      <a:pt x="60" y="60"/>
                    </a:cubicBezTo>
                    <a:cubicBezTo>
                      <a:pt x="62" y="59"/>
                      <a:pt x="61" y="58"/>
                      <a:pt x="59" y="57"/>
                    </a:cubicBezTo>
                    <a:cubicBezTo>
                      <a:pt x="58" y="56"/>
                      <a:pt x="58" y="55"/>
                      <a:pt x="57" y="54"/>
                    </a:cubicBezTo>
                    <a:cubicBezTo>
                      <a:pt x="58" y="54"/>
                      <a:pt x="59" y="54"/>
                      <a:pt x="59" y="55"/>
                    </a:cubicBezTo>
                    <a:cubicBezTo>
                      <a:pt x="59" y="52"/>
                      <a:pt x="64" y="53"/>
                      <a:pt x="66" y="52"/>
                    </a:cubicBezTo>
                    <a:cubicBezTo>
                      <a:pt x="69" y="49"/>
                      <a:pt x="74" y="48"/>
                      <a:pt x="78" y="46"/>
                    </a:cubicBezTo>
                    <a:cubicBezTo>
                      <a:pt x="77" y="46"/>
                      <a:pt x="77" y="46"/>
                      <a:pt x="77" y="46"/>
                    </a:cubicBezTo>
                    <a:cubicBezTo>
                      <a:pt x="78" y="45"/>
                      <a:pt x="79" y="45"/>
                      <a:pt x="80" y="46"/>
                    </a:cubicBezTo>
                    <a:cubicBezTo>
                      <a:pt x="83" y="50"/>
                      <a:pt x="85" y="43"/>
                      <a:pt x="83" y="41"/>
                    </a:cubicBezTo>
                    <a:cubicBezTo>
                      <a:pt x="83" y="40"/>
                      <a:pt x="81" y="40"/>
                      <a:pt x="81" y="39"/>
                    </a:cubicBezTo>
                    <a:cubicBezTo>
                      <a:pt x="81" y="38"/>
                      <a:pt x="81" y="38"/>
                      <a:pt x="80" y="37"/>
                    </a:cubicBezTo>
                    <a:cubicBezTo>
                      <a:pt x="79" y="36"/>
                      <a:pt x="80" y="35"/>
                      <a:pt x="81" y="35"/>
                    </a:cubicBezTo>
                    <a:cubicBezTo>
                      <a:pt x="82" y="31"/>
                      <a:pt x="78" y="30"/>
                      <a:pt x="79" y="29"/>
                    </a:cubicBezTo>
                    <a:cubicBezTo>
                      <a:pt x="81" y="27"/>
                      <a:pt x="76" y="26"/>
                      <a:pt x="75" y="24"/>
                    </a:cubicBezTo>
                    <a:cubicBezTo>
                      <a:pt x="76" y="23"/>
                      <a:pt x="79" y="18"/>
                      <a:pt x="77" y="18"/>
                    </a:cubicBezTo>
                    <a:cubicBezTo>
                      <a:pt x="77" y="16"/>
                      <a:pt x="76" y="15"/>
                      <a:pt x="75" y="14"/>
                    </a:cubicBezTo>
                    <a:cubicBezTo>
                      <a:pt x="74" y="14"/>
                      <a:pt x="72" y="14"/>
                      <a:pt x="72" y="12"/>
                    </a:cubicBezTo>
                    <a:cubicBezTo>
                      <a:pt x="72" y="12"/>
                      <a:pt x="72" y="9"/>
                      <a:pt x="71" y="9"/>
                    </a:cubicBezTo>
                    <a:cubicBezTo>
                      <a:pt x="70" y="9"/>
                      <a:pt x="69" y="9"/>
                      <a:pt x="69" y="10"/>
                    </a:cubicBezTo>
                    <a:cubicBezTo>
                      <a:pt x="68" y="10"/>
                      <a:pt x="65" y="7"/>
                      <a:pt x="64" y="7"/>
                    </a:cubicBezTo>
                    <a:cubicBezTo>
                      <a:pt x="62" y="6"/>
                      <a:pt x="61" y="7"/>
                      <a:pt x="59" y="8"/>
                    </a:cubicBezTo>
                    <a:cubicBezTo>
                      <a:pt x="59" y="6"/>
                      <a:pt x="62" y="6"/>
                      <a:pt x="63" y="6"/>
                    </a:cubicBezTo>
                    <a:cubicBezTo>
                      <a:pt x="61" y="6"/>
                      <a:pt x="60" y="6"/>
                      <a:pt x="59" y="8"/>
                    </a:cubicBezTo>
                    <a:cubicBezTo>
                      <a:pt x="58" y="8"/>
                      <a:pt x="56" y="9"/>
                      <a:pt x="57" y="10"/>
                    </a:cubicBezTo>
                    <a:cubicBezTo>
                      <a:pt x="57" y="8"/>
                      <a:pt x="52" y="10"/>
                      <a:pt x="51" y="11"/>
                    </a:cubicBezTo>
                    <a:cubicBezTo>
                      <a:pt x="53" y="10"/>
                      <a:pt x="51" y="11"/>
                      <a:pt x="51" y="12"/>
                    </a:cubicBezTo>
                    <a:cubicBezTo>
                      <a:pt x="50" y="11"/>
                      <a:pt x="45" y="10"/>
                      <a:pt x="46" y="12"/>
                    </a:cubicBezTo>
                    <a:cubicBezTo>
                      <a:pt x="46" y="12"/>
                      <a:pt x="45" y="11"/>
                      <a:pt x="45" y="11"/>
                    </a:cubicBezTo>
                    <a:cubicBezTo>
                      <a:pt x="46" y="10"/>
                      <a:pt x="47" y="9"/>
                      <a:pt x="48" y="7"/>
                    </a:cubicBezTo>
                    <a:cubicBezTo>
                      <a:pt x="46" y="7"/>
                      <a:pt x="45" y="8"/>
                      <a:pt x="43" y="7"/>
                    </a:cubicBezTo>
                    <a:cubicBezTo>
                      <a:pt x="42" y="6"/>
                      <a:pt x="40" y="6"/>
                      <a:pt x="39" y="7"/>
                    </a:cubicBezTo>
                    <a:cubicBezTo>
                      <a:pt x="39" y="7"/>
                      <a:pt x="39" y="7"/>
                      <a:pt x="40" y="6"/>
                    </a:cubicBezTo>
                    <a:cubicBezTo>
                      <a:pt x="39" y="6"/>
                      <a:pt x="38" y="6"/>
                      <a:pt x="37" y="6"/>
                    </a:cubicBezTo>
                    <a:cubicBezTo>
                      <a:pt x="37" y="6"/>
                      <a:pt x="39" y="4"/>
                      <a:pt x="37" y="4"/>
                    </a:cubicBezTo>
                    <a:cubicBezTo>
                      <a:pt x="40" y="2"/>
                      <a:pt x="31" y="2"/>
                      <a:pt x="31" y="2"/>
                    </a:cubicBezTo>
                    <a:cubicBezTo>
                      <a:pt x="30" y="1"/>
                      <a:pt x="28" y="1"/>
                      <a:pt x="27" y="1"/>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97" name="Freeform 3931"/>
              <p:cNvSpPr>
                <a:spLocks/>
              </p:cNvSpPr>
              <p:nvPr/>
            </p:nvSpPr>
            <p:spPr bwMode="auto">
              <a:xfrm>
                <a:off x="2902" y="1808"/>
                <a:ext cx="7" cy="6"/>
              </a:xfrm>
              <a:custGeom>
                <a:avLst/>
                <a:gdLst>
                  <a:gd name="T0" fmla="*/ 0 w 5"/>
                  <a:gd name="T1" fmla="*/ 5 h 5"/>
                  <a:gd name="T2" fmla="*/ 0 w 5"/>
                  <a:gd name="T3" fmla="*/ 2 h 5"/>
                  <a:gd name="T4" fmla="*/ 4 w 5"/>
                  <a:gd name="T5" fmla="*/ 4 h 5"/>
                  <a:gd name="T6" fmla="*/ 3 w 5"/>
                  <a:gd name="T7" fmla="*/ 0 h 5"/>
                  <a:gd name="T8" fmla="*/ 6 w 5"/>
                  <a:gd name="T9" fmla="*/ 2 h 5"/>
                  <a:gd name="T10" fmla="*/ 6 w 5"/>
                  <a:gd name="T11" fmla="*/ 5 h 5"/>
                  <a:gd name="T12" fmla="*/ 7 w 5"/>
                  <a:gd name="T13" fmla="*/ 6 h 5"/>
                  <a:gd name="T14" fmla="*/ 3 w 5"/>
                  <a:gd name="T15" fmla="*/ 6 h 5"/>
                  <a:gd name="T16" fmla="*/ 0 w 5"/>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5">
                    <a:moveTo>
                      <a:pt x="0" y="4"/>
                    </a:moveTo>
                    <a:cubicBezTo>
                      <a:pt x="1" y="4"/>
                      <a:pt x="0" y="3"/>
                      <a:pt x="0" y="2"/>
                    </a:cubicBezTo>
                    <a:cubicBezTo>
                      <a:pt x="1" y="2"/>
                      <a:pt x="2" y="2"/>
                      <a:pt x="3" y="3"/>
                    </a:cubicBezTo>
                    <a:cubicBezTo>
                      <a:pt x="2" y="1"/>
                      <a:pt x="0" y="2"/>
                      <a:pt x="2" y="0"/>
                    </a:cubicBezTo>
                    <a:cubicBezTo>
                      <a:pt x="2" y="2"/>
                      <a:pt x="4" y="1"/>
                      <a:pt x="4" y="2"/>
                    </a:cubicBezTo>
                    <a:cubicBezTo>
                      <a:pt x="4" y="2"/>
                      <a:pt x="3" y="3"/>
                      <a:pt x="4" y="4"/>
                    </a:cubicBezTo>
                    <a:cubicBezTo>
                      <a:pt x="5" y="4"/>
                      <a:pt x="5" y="4"/>
                      <a:pt x="5" y="5"/>
                    </a:cubicBezTo>
                    <a:cubicBezTo>
                      <a:pt x="4" y="5"/>
                      <a:pt x="3" y="4"/>
                      <a:pt x="2" y="5"/>
                    </a:cubicBezTo>
                    <a:cubicBezTo>
                      <a:pt x="2" y="5"/>
                      <a:pt x="0" y="5"/>
                      <a:pt x="0"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98" name="Freeform 3932"/>
              <p:cNvSpPr>
                <a:spLocks/>
              </p:cNvSpPr>
              <p:nvPr/>
            </p:nvSpPr>
            <p:spPr bwMode="auto">
              <a:xfrm>
                <a:off x="2910" y="1816"/>
                <a:ext cx="5" cy="5"/>
              </a:xfrm>
              <a:custGeom>
                <a:avLst/>
                <a:gdLst>
                  <a:gd name="T0" fmla="*/ 0 w 4"/>
                  <a:gd name="T1" fmla="*/ 3 h 4"/>
                  <a:gd name="T2" fmla="*/ 0 w 4"/>
                  <a:gd name="T3" fmla="*/ 0 h 4"/>
                  <a:gd name="T4" fmla="*/ 4 w 4"/>
                  <a:gd name="T5" fmla="*/ 4 h 4"/>
                  <a:gd name="T6" fmla="*/ 0 w 4"/>
                  <a:gd name="T7" fmla="*/ 5 h 4"/>
                  <a:gd name="T8" fmla="*/ 3 w 4"/>
                  <a:gd name="T9" fmla="*/ 3 h 4"/>
                  <a:gd name="T10" fmla="*/ 0 w 4"/>
                  <a:gd name="T11" fmla="*/ 3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2"/>
                    </a:moveTo>
                    <a:cubicBezTo>
                      <a:pt x="0" y="1"/>
                      <a:pt x="0" y="1"/>
                      <a:pt x="0" y="0"/>
                    </a:cubicBezTo>
                    <a:cubicBezTo>
                      <a:pt x="0" y="1"/>
                      <a:pt x="2" y="1"/>
                      <a:pt x="3" y="3"/>
                    </a:cubicBezTo>
                    <a:cubicBezTo>
                      <a:pt x="4" y="4"/>
                      <a:pt x="1" y="4"/>
                      <a:pt x="0" y="4"/>
                    </a:cubicBezTo>
                    <a:cubicBezTo>
                      <a:pt x="1" y="3"/>
                      <a:pt x="0" y="2"/>
                      <a:pt x="2" y="2"/>
                    </a:cubicBezTo>
                    <a:cubicBezTo>
                      <a:pt x="1" y="2"/>
                      <a:pt x="0" y="2"/>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99" name="Freeform 3933"/>
              <p:cNvSpPr>
                <a:spLocks/>
              </p:cNvSpPr>
              <p:nvPr/>
            </p:nvSpPr>
            <p:spPr bwMode="auto">
              <a:xfrm>
                <a:off x="3029" y="2302"/>
                <a:ext cx="230" cy="311"/>
              </a:xfrm>
              <a:custGeom>
                <a:avLst/>
                <a:gdLst>
                  <a:gd name="T0" fmla="*/ 4 w 175"/>
                  <a:gd name="T1" fmla="*/ 158 h 236"/>
                  <a:gd name="T2" fmla="*/ 11 w 175"/>
                  <a:gd name="T3" fmla="*/ 142 h 236"/>
                  <a:gd name="T4" fmla="*/ 14 w 175"/>
                  <a:gd name="T5" fmla="*/ 128 h 236"/>
                  <a:gd name="T6" fmla="*/ 22 w 175"/>
                  <a:gd name="T7" fmla="*/ 117 h 236"/>
                  <a:gd name="T8" fmla="*/ 29 w 175"/>
                  <a:gd name="T9" fmla="*/ 50 h 236"/>
                  <a:gd name="T10" fmla="*/ 41 w 175"/>
                  <a:gd name="T11" fmla="*/ 18 h 236"/>
                  <a:gd name="T12" fmla="*/ 120 w 175"/>
                  <a:gd name="T13" fmla="*/ 18 h 236"/>
                  <a:gd name="T14" fmla="*/ 129 w 175"/>
                  <a:gd name="T15" fmla="*/ 18 h 236"/>
                  <a:gd name="T16" fmla="*/ 154 w 175"/>
                  <a:gd name="T17" fmla="*/ 18 h 236"/>
                  <a:gd name="T18" fmla="*/ 170 w 175"/>
                  <a:gd name="T19" fmla="*/ 14 h 236"/>
                  <a:gd name="T20" fmla="*/ 179 w 175"/>
                  <a:gd name="T21" fmla="*/ 5 h 236"/>
                  <a:gd name="T22" fmla="*/ 193 w 175"/>
                  <a:gd name="T23" fmla="*/ 8 h 236"/>
                  <a:gd name="T24" fmla="*/ 204 w 175"/>
                  <a:gd name="T25" fmla="*/ 24 h 236"/>
                  <a:gd name="T26" fmla="*/ 208 w 175"/>
                  <a:gd name="T27" fmla="*/ 34 h 236"/>
                  <a:gd name="T28" fmla="*/ 210 w 175"/>
                  <a:gd name="T29" fmla="*/ 57 h 236"/>
                  <a:gd name="T30" fmla="*/ 225 w 175"/>
                  <a:gd name="T31" fmla="*/ 76 h 236"/>
                  <a:gd name="T32" fmla="*/ 226 w 175"/>
                  <a:gd name="T33" fmla="*/ 87 h 236"/>
                  <a:gd name="T34" fmla="*/ 214 w 175"/>
                  <a:gd name="T35" fmla="*/ 96 h 236"/>
                  <a:gd name="T36" fmla="*/ 208 w 175"/>
                  <a:gd name="T37" fmla="*/ 104 h 236"/>
                  <a:gd name="T38" fmla="*/ 206 w 175"/>
                  <a:gd name="T39" fmla="*/ 113 h 236"/>
                  <a:gd name="T40" fmla="*/ 202 w 175"/>
                  <a:gd name="T41" fmla="*/ 137 h 236"/>
                  <a:gd name="T42" fmla="*/ 200 w 175"/>
                  <a:gd name="T43" fmla="*/ 159 h 236"/>
                  <a:gd name="T44" fmla="*/ 192 w 175"/>
                  <a:gd name="T45" fmla="*/ 167 h 236"/>
                  <a:gd name="T46" fmla="*/ 183 w 175"/>
                  <a:gd name="T47" fmla="*/ 187 h 236"/>
                  <a:gd name="T48" fmla="*/ 180 w 175"/>
                  <a:gd name="T49" fmla="*/ 198 h 236"/>
                  <a:gd name="T50" fmla="*/ 175 w 175"/>
                  <a:gd name="T51" fmla="*/ 203 h 236"/>
                  <a:gd name="T52" fmla="*/ 171 w 175"/>
                  <a:gd name="T53" fmla="*/ 221 h 236"/>
                  <a:gd name="T54" fmla="*/ 162 w 175"/>
                  <a:gd name="T55" fmla="*/ 232 h 236"/>
                  <a:gd name="T56" fmla="*/ 158 w 175"/>
                  <a:gd name="T57" fmla="*/ 242 h 236"/>
                  <a:gd name="T58" fmla="*/ 171 w 175"/>
                  <a:gd name="T59" fmla="*/ 249 h 236"/>
                  <a:gd name="T60" fmla="*/ 180 w 175"/>
                  <a:gd name="T61" fmla="*/ 260 h 236"/>
                  <a:gd name="T62" fmla="*/ 185 w 175"/>
                  <a:gd name="T63" fmla="*/ 275 h 236"/>
                  <a:gd name="T64" fmla="*/ 189 w 175"/>
                  <a:gd name="T65" fmla="*/ 282 h 236"/>
                  <a:gd name="T66" fmla="*/ 196 w 175"/>
                  <a:gd name="T67" fmla="*/ 283 h 236"/>
                  <a:gd name="T68" fmla="*/ 197 w 175"/>
                  <a:gd name="T69" fmla="*/ 293 h 236"/>
                  <a:gd name="T70" fmla="*/ 167 w 175"/>
                  <a:gd name="T71" fmla="*/ 304 h 236"/>
                  <a:gd name="T72" fmla="*/ 156 w 175"/>
                  <a:gd name="T73" fmla="*/ 306 h 236"/>
                  <a:gd name="T74" fmla="*/ 141 w 175"/>
                  <a:gd name="T75" fmla="*/ 307 h 236"/>
                  <a:gd name="T76" fmla="*/ 133 w 175"/>
                  <a:gd name="T77" fmla="*/ 307 h 236"/>
                  <a:gd name="T78" fmla="*/ 124 w 175"/>
                  <a:gd name="T79" fmla="*/ 308 h 236"/>
                  <a:gd name="T80" fmla="*/ 113 w 175"/>
                  <a:gd name="T81" fmla="*/ 297 h 236"/>
                  <a:gd name="T82" fmla="*/ 104 w 175"/>
                  <a:gd name="T83" fmla="*/ 297 h 236"/>
                  <a:gd name="T84" fmla="*/ 91 w 175"/>
                  <a:gd name="T85" fmla="*/ 297 h 236"/>
                  <a:gd name="T86" fmla="*/ 83 w 175"/>
                  <a:gd name="T87" fmla="*/ 291 h 236"/>
                  <a:gd name="T88" fmla="*/ 78 w 175"/>
                  <a:gd name="T89" fmla="*/ 283 h 236"/>
                  <a:gd name="T90" fmla="*/ 71 w 175"/>
                  <a:gd name="T91" fmla="*/ 273 h 236"/>
                  <a:gd name="T92" fmla="*/ 64 w 175"/>
                  <a:gd name="T93" fmla="*/ 265 h 236"/>
                  <a:gd name="T94" fmla="*/ 60 w 175"/>
                  <a:gd name="T95" fmla="*/ 258 h 236"/>
                  <a:gd name="T96" fmla="*/ 49 w 175"/>
                  <a:gd name="T97" fmla="*/ 248 h 236"/>
                  <a:gd name="T98" fmla="*/ 47 w 175"/>
                  <a:gd name="T99" fmla="*/ 241 h 236"/>
                  <a:gd name="T100" fmla="*/ 39 w 175"/>
                  <a:gd name="T101" fmla="*/ 236 h 236"/>
                  <a:gd name="T102" fmla="*/ 34 w 175"/>
                  <a:gd name="T103" fmla="*/ 229 h 236"/>
                  <a:gd name="T104" fmla="*/ 25 w 175"/>
                  <a:gd name="T105" fmla="*/ 224 h 236"/>
                  <a:gd name="T106" fmla="*/ 25 w 175"/>
                  <a:gd name="T107" fmla="*/ 220 h 236"/>
                  <a:gd name="T108" fmla="*/ 21 w 175"/>
                  <a:gd name="T109" fmla="*/ 200 h 236"/>
                  <a:gd name="T110" fmla="*/ 16 w 175"/>
                  <a:gd name="T111" fmla="*/ 187 h 236"/>
                  <a:gd name="T112" fmla="*/ 11 w 175"/>
                  <a:gd name="T113" fmla="*/ 175 h 236"/>
                  <a:gd name="T114" fmla="*/ 8 w 175"/>
                  <a:gd name="T115" fmla="*/ 170 h 236"/>
                  <a:gd name="T116" fmla="*/ 0 w 175"/>
                  <a:gd name="T117" fmla="*/ 163 h 2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75" h="236">
                    <a:moveTo>
                      <a:pt x="0" y="124"/>
                    </a:moveTo>
                    <a:cubicBezTo>
                      <a:pt x="1" y="123"/>
                      <a:pt x="1" y="121"/>
                      <a:pt x="3" y="120"/>
                    </a:cubicBezTo>
                    <a:cubicBezTo>
                      <a:pt x="4" y="119"/>
                      <a:pt x="5" y="118"/>
                      <a:pt x="5" y="116"/>
                    </a:cubicBezTo>
                    <a:cubicBezTo>
                      <a:pt x="2" y="112"/>
                      <a:pt x="4" y="111"/>
                      <a:pt x="8" y="108"/>
                    </a:cubicBezTo>
                    <a:cubicBezTo>
                      <a:pt x="7" y="107"/>
                      <a:pt x="5" y="103"/>
                      <a:pt x="7" y="102"/>
                    </a:cubicBezTo>
                    <a:cubicBezTo>
                      <a:pt x="9" y="101"/>
                      <a:pt x="10" y="99"/>
                      <a:pt x="11" y="97"/>
                    </a:cubicBezTo>
                    <a:cubicBezTo>
                      <a:pt x="13" y="94"/>
                      <a:pt x="10" y="91"/>
                      <a:pt x="13" y="90"/>
                    </a:cubicBezTo>
                    <a:cubicBezTo>
                      <a:pt x="15" y="89"/>
                      <a:pt x="16" y="90"/>
                      <a:pt x="17" y="89"/>
                    </a:cubicBezTo>
                    <a:cubicBezTo>
                      <a:pt x="19" y="88"/>
                      <a:pt x="21" y="89"/>
                      <a:pt x="23" y="89"/>
                    </a:cubicBezTo>
                    <a:cubicBezTo>
                      <a:pt x="22" y="38"/>
                      <a:pt x="22" y="38"/>
                      <a:pt x="22" y="38"/>
                    </a:cubicBezTo>
                    <a:cubicBezTo>
                      <a:pt x="25" y="38"/>
                      <a:pt x="28" y="38"/>
                      <a:pt x="32" y="38"/>
                    </a:cubicBezTo>
                    <a:cubicBezTo>
                      <a:pt x="32" y="30"/>
                      <a:pt x="32" y="22"/>
                      <a:pt x="31" y="14"/>
                    </a:cubicBezTo>
                    <a:cubicBezTo>
                      <a:pt x="45" y="14"/>
                      <a:pt x="58" y="14"/>
                      <a:pt x="72" y="14"/>
                    </a:cubicBezTo>
                    <a:cubicBezTo>
                      <a:pt x="78" y="14"/>
                      <a:pt x="85" y="14"/>
                      <a:pt x="91" y="14"/>
                    </a:cubicBezTo>
                    <a:cubicBezTo>
                      <a:pt x="94" y="14"/>
                      <a:pt x="96" y="14"/>
                      <a:pt x="97" y="12"/>
                    </a:cubicBezTo>
                    <a:cubicBezTo>
                      <a:pt x="99" y="9"/>
                      <a:pt x="99" y="13"/>
                      <a:pt x="98" y="14"/>
                    </a:cubicBezTo>
                    <a:cubicBezTo>
                      <a:pt x="102" y="14"/>
                      <a:pt x="105" y="14"/>
                      <a:pt x="108" y="14"/>
                    </a:cubicBezTo>
                    <a:cubicBezTo>
                      <a:pt x="110" y="14"/>
                      <a:pt x="114" y="13"/>
                      <a:pt x="117" y="14"/>
                    </a:cubicBezTo>
                    <a:cubicBezTo>
                      <a:pt x="119" y="16"/>
                      <a:pt x="125" y="20"/>
                      <a:pt x="126" y="14"/>
                    </a:cubicBezTo>
                    <a:cubicBezTo>
                      <a:pt x="126" y="12"/>
                      <a:pt x="127" y="11"/>
                      <a:pt x="129" y="11"/>
                    </a:cubicBezTo>
                    <a:cubicBezTo>
                      <a:pt x="132" y="11"/>
                      <a:pt x="132" y="9"/>
                      <a:pt x="133" y="7"/>
                    </a:cubicBezTo>
                    <a:cubicBezTo>
                      <a:pt x="134" y="6"/>
                      <a:pt x="134" y="3"/>
                      <a:pt x="136" y="4"/>
                    </a:cubicBezTo>
                    <a:cubicBezTo>
                      <a:pt x="138" y="5"/>
                      <a:pt x="140" y="1"/>
                      <a:pt x="141" y="0"/>
                    </a:cubicBezTo>
                    <a:cubicBezTo>
                      <a:pt x="142" y="3"/>
                      <a:pt x="144" y="4"/>
                      <a:pt x="147" y="6"/>
                    </a:cubicBezTo>
                    <a:cubicBezTo>
                      <a:pt x="149" y="7"/>
                      <a:pt x="150" y="10"/>
                      <a:pt x="153" y="11"/>
                    </a:cubicBezTo>
                    <a:cubicBezTo>
                      <a:pt x="155" y="14"/>
                      <a:pt x="154" y="15"/>
                      <a:pt x="155" y="18"/>
                    </a:cubicBezTo>
                    <a:cubicBezTo>
                      <a:pt x="156" y="21"/>
                      <a:pt x="159" y="22"/>
                      <a:pt x="159" y="25"/>
                    </a:cubicBezTo>
                    <a:cubicBezTo>
                      <a:pt x="159" y="23"/>
                      <a:pt x="157" y="24"/>
                      <a:pt x="158" y="26"/>
                    </a:cubicBezTo>
                    <a:cubicBezTo>
                      <a:pt x="158" y="28"/>
                      <a:pt x="159" y="30"/>
                      <a:pt x="159" y="32"/>
                    </a:cubicBezTo>
                    <a:cubicBezTo>
                      <a:pt x="158" y="36"/>
                      <a:pt x="160" y="39"/>
                      <a:pt x="160" y="43"/>
                    </a:cubicBezTo>
                    <a:cubicBezTo>
                      <a:pt x="160" y="46"/>
                      <a:pt x="161" y="53"/>
                      <a:pt x="164" y="53"/>
                    </a:cubicBezTo>
                    <a:cubicBezTo>
                      <a:pt x="166" y="53"/>
                      <a:pt x="170" y="60"/>
                      <a:pt x="171" y="58"/>
                    </a:cubicBezTo>
                    <a:cubicBezTo>
                      <a:pt x="171" y="60"/>
                      <a:pt x="174" y="60"/>
                      <a:pt x="175" y="62"/>
                    </a:cubicBezTo>
                    <a:cubicBezTo>
                      <a:pt x="174" y="62"/>
                      <a:pt x="173" y="65"/>
                      <a:pt x="172" y="66"/>
                    </a:cubicBezTo>
                    <a:cubicBezTo>
                      <a:pt x="171" y="67"/>
                      <a:pt x="168" y="69"/>
                      <a:pt x="166" y="69"/>
                    </a:cubicBezTo>
                    <a:cubicBezTo>
                      <a:pt x="164" y="70"/>
                      <a:pt x="164" y="70"/>
                      <a:pt x="163" y="73"/>
                    </a:cubicBezTo>
                    <a:cubicBezTo>
                      <a:pt x="163" y="74"/>
                      <a:pt x="160" y="73"/>
                      <a:pt x="159" y="74"/>
                    </a:cubicBezTo>
                    <a:cubicBezTo>
                      <a:pt x="158" y="74"/>
                      <a:pt x="158" y="77"/>
                      <a:pt x="158" y="79"/>
                    </a:cubicBezTo>
                    <a:cubicBezTo>
                      <a:pt x="158" y="80"/>
                      <a:pt x="158" y="81"/>
                      <a:pt x="158" y="83"/>
                    </a:cubicBezTo>
                    <a:cubicBezTo>
                      <a:pt x="158" y="84"/>
                      <a:pt x="157" y="85"/>
                      <a:pt x="157" y="86"/>
                    </a:cubicBezTo>
                    <a:cubicBezTo>
                      <a:pt x="156" y="90"/>
                      <a:pt x="155" y="93"/>
                      <a:pt x="154" y="96"/>
                    </a:cubicBezTo>
                    <a:cubicBezTo>
                      <a:pt x="153" y="98"/>
                      <a:pt x="154" y="101"/>
                      <a:pt x="154" y="104"/>
                    </a:cubicBezTo>
                    <a:cubicBezTo>
                      <a:pt x="154" y="106"/>
                      <a:pt x="154" y="110"/>
                      <a:pt x="154" y="114"/>
                    </a:cubicBezTo>
                    <a:cubicBezTo>
                      <a:pt x="153" y="116"/>
                      <a:pt x="152" y="118"/>
                      <a:pt x="152" y="121"/>
                    </a:cubicBezTo>
                    <a:cubicBezTo>
                      <a:pt x="152" y="122"/>
                      <a:pt x="152" y="126"/>
                      <a:pt x="150" y="126"/>
                    </a:cubicBezTo>
                    <a:cubicBezTo>
                      <a:pt x="149" y="126"/>
                      <a:pt x="147" y="125"/>
                      <a:pt x="146" y="127"/>
                    </a:cubicBezTo>
                    <a:cubicBezTo>
                      <a:pt x="144" y="129"/>
                      <a:pt x="144" y="133"/>
                      <a:pt x="142" y="135"/>
                    </a:cubicBezTo>
                    <a:cubicBezTo>
                      <a:pt x="139" y="136"/>
                      <a:pt x="141" y="140"/>
                      <a:pt x="139" y="142"/>
                    </a:cubicBezTo>
                    <a:cubicBezTo>
                      <a:pt x="138" y="143"/>
                      <a:pt x="141" y="143"/>
                      <a:pt x="139" y="147"/>
                    </a:cubicBezTo>
                    <a:cubicBezTo>
                      <a:pt x="138" y="148"/>
                      <a:pt x="138" y="149"/>
                      <a:pt x="137" y="150"/>
                    </a:cubicBezTo>
                    <a:cubicBezTo>
                      <a:pt x="137" y="148"/>
                      <a:pt x="135" y="147"/>
                      <a:pt x="134" y="148"/>
                    </a:cubicBezTo>
                    <a:cubicBezTo>
                      <a:pt x="132" y="150"/>
                      <a:pt x="133" y="152"/>
                      <a:pt x="133" y="154"/>
                    </a:cubicBezTo>
                    <a:cubicBezTo>
                      <a:pt x="133" y="156"/>
                      <a:pt x="132" y="158"/>
                      <a:pt x="131" y="160"/>
                    </a:cubicBezTo>
                    <a:cubicBezTo>
                      <a:pt x="130" y="162"/>
                      <a:pt x="130" y="165"/>
                      <a:pt x="130" y="168"/>
                    </a:cubicBezTo>
                    <a:cubicBezTo>
                      <a:pt x="131" y="171"/>
                      <a:pt x="133" y="176"/>
                      <a:pt x="128" y="177"/>
                    </a:cubicBezTo>
                    <a:cubicBezTo>
                      <a:pt x="126" y="177"/>
                      <a:pt x="125" y="176"/>
                      <a:pt x="123" y="176"/>
                    </a:cubicBezTo>
                    <a:cubicBezTo>
                      <a:pt x="121" y="177"/>
                      <a:pt x="121" y="178"/>
                      <a:pt x="121" y="180"/>
                    </a:cubicBezTo>
                    <a:cubicBezTo>
                      <a:pt x="120" y="181"/>
                      <a:pt x="117" y="183"/>
                      <a:pt x="120" y="184"/>
                    </a:cubicBezTo>
                    <a:cubicBezTo>
                      <a:pt x="122" y="185"/>
                      <a:pt x="124" y="185"/>
                      <a:pt x="126" y="186"/>
                    </a:cubicBezTo>
                    <a:cubicBezTo>
                      <a:pt x="128" y="187"/>
                      <a:pt x="128" y="188"/>
                      <a:pt x="130" y="189"/>
                    </a:cubicBezTo>
                    <a:cubicBezTo>
                      <a:pt x="131" y="191"/>
                      <a:pt x="132" y="194"/>
                      <a:pt x="133" y="194"/>
                    </a:cubicBezTo>
                    <a:cubicBezTo>
                      <a:pt x="134" y="195"/>
                      <a:pt x="135" y="196"/>
                      <a:pt x="137" y="197"/>
                    </a:cubicBezTo>
                    <a:cubicBezTo>
                      <a:pt x="138" y="199"/>
                      <a:pt x="138" y="201"/>
                      <a:pt x="139" y="203"/>
                    </a:cubicBezTo>
                    <a:cubicBezTo>
                      <a:pt x="140" y="205"/>
                      <a:pt x="140" y="207"/>
                      <a:pt x="141" y="209"/>
                    </a:cubicBezTo>
                    <a:cubicBezTo>
                      <a:pt x="142" y="210"/>
                      <a:pt x="142" y="211"/>
                      <a:pt x="143" y="211"/>
                    </a:cubicBezTo>
                    <a:cubicBezTo>
                      <a:pt x="144" y="212"/>
                      <a:pt x="143" y="213"/>
                      <a:pt x="144" y="214"/>
                    </a:cubicBezTo>
                    <a:cubicBezTo>
                      <a:pt x="145" y="212"/>
                      <a:pt x="147" y="212"/>
                      <a:pt x="148" y="213"/>
                    </a:cubicBezTo>
                    <a:cubicBezTo>
                      <a:pt x="149" y="214"/>
                      <a:pt x="149" y="214"/>
                      <a:pt x="149" y="215"/>
                    </a:cubicBezTo>
                    <a:cubicBezTo>
                      <a:pt x="149" y="216"/>
                      <a:pt x="149" y="218"/>
                      <a:pt x="149" y="219"/>
                    </a:cubicBezTo>
                    <a:cubicBezTo>
                      <a:pt x="149" y="220"/>
                      <a:pt x="150" y="221"/>
                      <a:pt x="150" y="222"/>
                    </a:cubicBezTo>
                    <a:cubicBezTo>
                      <a:pt x="146" y="223"/>
                      <a:pt x="140" y="222"/>
                      <a:pt x="135" y="223"/>
                    </a:cubicBezTo>
                    <a:cubicBezTo>
                      <a:pt x="132" y="223"/>
                      <a:pt x="129" y="228"/>
                      <a:pt x="127" y="231"/>
                    </a:cubicBezTo>
                    <a:cubicBezTo>
                      <a:pt x="127" y="231"/>
                      <a:pt x="125" y="233"/>
                      <a:pt x="124" y="233"/>
                    </a:cubicBezTo>
                    <a:cubicBezTo>
                      <a:pt x="122" y="233"/>
                      <a:pt x="120" y="231"/>
                      <a:pt x="119" y="232"/>
                    </a:cubicBezTo>
                    <a:cubicBezTo>
                      <a:pt x="116" y="233"/>
                      <a:pt x="110" y="233"/>
                      <a:pt x="111" y="236"/>
                    </a:cubicBezTo>
                    <a:cubicBezTo>
                      <a:pt x="109" y="235"/>
                      <a:pt x="108" y="234"/>
                      <a:pt x="107" y="233"/>
                    </a:cubicBezTo>
                    <a:cubicBezTo>
                      <a:pt x="107" y="232"/>
                      <a:pt x="105" y="233"/>
                      <a:pt x="104" y="234"/>
                    </a:cubicBezTo>
                    <a:cubicBezTo>
                      <a:pt x="103" y="234"/>
                      <a:pt x="102" y="233"/>
                      <a:pt x="101" y="233"/>
                    </a:cubicBezTo>
                    <a:cubicBezTo>
                      <a:pt x="99" y="232"/>
                      <a:pt x="97" y="234"/>
                      <a:pt x="97" y="236"/>
                    </a:cubicBezTo>
                    <a:cubicBezTo>
                      <a:pt x="97" y="234"/>
                      <a:pt x="95" y="234"/>
                      <a:pt x="94" y="234"/>
                    </a:cubicBezTo>
                    <a:cubicBezTo>
                      <a:pt x="95" y="231"/>
                      <a:pt x="90" y="230"/>
                      <a:pt x="88" y="228"/>
                    </a:cubicBezTo>
                    <a:cubicBezTo>
                      <a:pt x="88" y="228"/>
                      <a:pt x="87" y="226"/>
                      <a:pt x="86" y="225"/>
                    </a:cubicBezTo>
                    <a:cubicBezTo>
                      <a:pt x="86" y="224"/>
                      <a:pt x="85" y="223"/>
                      <a:pt x="84" y="222"/>
                    </a:cubicBezTo>
                    <a:cubicBezTo>
                      <a:pt x="81" y="220"/>
                      <a:pt x="82" y="225"/>
                      <a:pt x="79" y="225"/>
                    </a:cubicBezTo>
                    <a:cubicBezTo>
                      <a:pt x="77" y="225"/>
                      <a:pt x="76" y="223"/>
                      <a:pt x="73" y="224"/>
                    </a:cubicBezTo>
                    <a:cubicBezTo>
                      <a:pt x="71" y="226"/>
                      <a:pt x="71" y="227"/>
                      <a:pt x="69" y="225"/>
                    </a:cubicBezTo>
                    <a:cubicBezTo>
                      <a:pt x="68" y="225"/>
                      <a:pt x="67" y="225"/>
                      <a:pt x="67" y="224"/>
                    </a:cubicBezTo>
                    <a:cubicBezTo>
                      <a:pt x="66" y="223"/>
                      <a:pt x="63" y="223"/>
                      <a:pt x="63" y="221"/>
                    </a:cubicBezTo>
                    <a:cubicBezTo>
                      <a:pt x="63" y="219"/>
                      <a:pt x="63" y="219"/>
                      <a:pt x="61" y="218"/>
                    </a:cubicBezTo>
                    <a:cubicBezTo>
                      <a:pt x="60" y="218"/>
                      <a:pt x="60" y="216"/>
                      <a:pt x="59" y="215"/>
                    </a:cubicBezTo>
                    <a:cubicBezTo>
                      <a:pt x="58" y="214"/>
                      <a:pt x="58" y="212"/>
                      <a:pt x="58" y="211"/>
                    </a:cubicBezTo>
                    <a:cubicBezTo>
                      <a:pt x="58" y="209"/>
                      <a:pt x="56" y="208"/>
                      <a:pt x="54" y="207"/>
                    </a:cubicBezTo>
                    <a:cubicBezTo>
                      <a:pt x="53" y="206"/>
                      <a:pt x="50" y="206"/>
                      <a:pt x="50" y="203"/>
                    </a:cubicBezTo>
                    <a:cubicBezTo>
                      <a:pt x="50" y="202"/>
                      <a:pt x="49" y="202"/>
                      <a:pt x="49" y="201"/>
                    </a:cubicBezTo>
                    <a:cubicBezTo>
                      <a:pt x="48" y="200"/>
                      <a:pt x="49" y="199"/>
                      <a:pt x="49" y="198"/>
                    </a:cubicBezTo>
                    <a:cubicBezTo>
                      <a:pt x="49" y="197"/>
                      <a:pt x="47" y="197"/>
                      <a:pt x="46" y="196"/>
                    </a:cubicBezTo>
                    <a:cubicBezTo>
                      <a:pt x="45" y="195"/>
                      <a:pt x="46" y="194"/>
                      <a:pt x="44" y="193"/>
                    </a:cubicBezTo>
                    <a:cubicBezTo>
                      <a:pt x="42" y="191"/>
                      <a:pt x="39" y="190"/>
                      <a:pt x="37" y="188"/>
                    </a:cubicBezTo>
                    <a:cubicBezTo>
                      <a:pt x="36" y="187"/>
                      <a:pt x="37" y="186"/>
                      <a:pt x="37" y="185"/>
                    </a:cubicBezTo>
                    <a:cubicBezTo>
                      <a:pt x="37" y="184"/>
                      <a:pt x="37" y="184"/>
                      <a:pt x="36" y="183"/>
                    </a:cubicBezTo>
                    <a:cubicBezTo>
                      <a:pt x="35" y="182"/>
                      <a:pt x="34" y="181"/>
                      <a:pt x="33" y="180"/>
                    </a:cubicBezTo>
                    <a:cubicBezTo>
                      <a:pt x="33" y="180"/>
                      <a:pt x="31" y="179"/>
                      <a:pt x="30" y="179"/>
                    </a:cubicBezTo>
                    <a:cubicBezTo>
                      <a:pt x="29" y="179"/>
                      <a:pt x="26" y="179"/>
                      <a:pt x="26" y="177"/>
                    </a:cubicBezTo>
                    <a:cubicBezTo>
                      <a:pt x="26" y="176"/>
                      <a:pt x="26" y="175"/>
                      <a:pt x="26" y="174"/>
                    </a:cubicBezTo>
                    <a:cubicBezTo>
                      <a:pt x="24" y="173"/>
                      <a:pt x="20" y="173"/>
                      <a:pt x="18" y="173"/>
                    </a:cubicBezTo>
                    <a:cubicBezTo>
                      <a:pt x="19" y="172"/>
                      <a:pt x="19" y="171"/>
                      <a:pt x="19" y="170"/>
                    </a:cubicBezTo>
                    <a:cubicBezTo>
                      <a:pt x="19" y="170"/>
                      <a:pt x="18" y="170"/>
                      <a:pt x="18" y="170"/>
                    </a:cubicBezTo>
                    <a:cubicBezTo>
                      <a:pt x="18" y="168"/>
                      <a:pt x="19" y="168"/>
                      <a:pt x="19" y="167"/>
                    </a:cubicBezTo>
                    <a:cubicBezTo>
                      <a:pt x="20" y="166"/>
                      <a:pt x="20" y="163"/>
                      <a:pt x="20" y="162"/>
                    </a:cubicBezTo>
                    <a:cubicBezTo>
                      <a:pt x="20" y="158"/>
                      <a:pt x="18" y="154"/>
                      <a:pt x="16" y="152"/>
                    </a:cubicBezTo>
                    <a:cubicBezTo>
                      <a:pt x="14" y="150"/>
                      <a:pt x="13" y="149"/>
                      <a:pt x="12" y="147"/>
                    </a:cubicBezTo>
                    <a:cubicBezTo>
                      <a:pt x="11" y="145"/>
                      <a:pt x="13" y="143"/>
                      <a:pt x="12" y="142"/>
                    </a:cubicBezTo>
                    <a:cubicBezTo>
                      <a:pt x="11" y="140"/>
                      <a:pt x="9" y="140"/>
                      <a:pt x="8" y="138"/>
                    </a:cubicBezTo>
                    <a:cubicBezTo>
                      <a:pt x="7" y="137"/>
                      <a:pt x="9" y="135"/>
                      <a:pt x="8" y="133"/>
                    </a:cubicBezTo>
                    <a:cubicBezTo>
                      <a:pt x="8" y="133"/>
                      <a:pt x="8" y="133"/>
                      <a:pt x="7" y="133"/>
                    </a:cubicBezTo>
                    <a:cubicBezTo>
                      <a:pt x="8" y="132"/>
                      <a:pt x="7" y="130"/>
                      <a:pt x="6" y="129"/>
                    </a:cubicBezTo>
                    <a:cubicBezTo>
                      <a:pt x="6" y="128"/>
                      <a:pt x="8" y="127"/>
                      <a:pt x="7" y="126"/>
                    </a:cubicBezTo>
                    <a:cubicBezTo>
                      <a:pt x="4" y="124"/>
                      <a:pt x="2" y="128"/>
                      <a:pt x="0" y="12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00" name="Freeform 3934"/>
              <p:cNvSpPr>
                <a:spLocks/>
              </p:cNvSpPr>
              <p:nvPr/>
            </p:nvSpPr>
            <p:spPr bwMode="auto">
              <a:xfrm>
                <a:off x="4094" y="2539"/>
                <a:ext cx="4" cy="7"/>
              </a:xfrm>
              <a:custGeom>
                <a:avLst/>
                <a:gdLst>
                  <a:gd name="T0" fmla="*/ 1 w 3"/>
                  <a:gd name="T1" fmla="*/ 0 h 5"/>
                  <a:gd name="T2" fmla="*/ 1 w 3"/>
                  <a:gd name="T3" fmla="*/ 7 h 5"/>
                  <a:gd name="T4" fmla="*/ 1 w 3"/>
                  <a:gd name="T5" fmla="*/ 0 h 5"/>
                  <a:gd name="T6" fmla="*/ 0 60000 65536"/>
                  <a:gd name="T7" fmla="*/ 0 60000 65536"/>
                  <a:gd name="T8" fmla="*/ 0 60000 65536"/>
                </a:gdLst>
                <a:ahLst/>
                <a:cxnLst>
                  <a:cxn ang="T6">
                    <a:pos x="T0" y="T1"/>
                  </a:cxn>
                  <a:cxn ang="T7">
                    <a:pos x="T2" y="T3"/>
                  </a:cxn>
                  <a:cxn ang="T8">
                    <a:pos x="T4" y="T5"/>
                  </a:cxn>
                </a:cxnLst>
                <a:rect l="0" t="0" r="r" b="b"/>
                <a:pathLst>
                  <a:path w="3" h="5">
                    <a:moveTo>
                      <a:pt x="1" y="0"/>
                    </a:moveTo>
                    <a:cubicBezTo>
                      <a:pt x="0" y="1"/>
                      <a:pt x="1" y="3"/>
                      <a:pt x="1" y="5"/>
                    </a:cubicBezTo>
                    <a:cubicBezTo>
                      <a:pt x="3" y="4"/>
                      <a:pt x="2"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01" name="Freeform 3935"/>
              <p:cNvSpPr>
                <a:spLocks/>
              </p:cNvSpPr>
              <p:nvPr/>
            </p:nvSpPr>
            <p:spPr bwMode="auto">
              <a:xfrm>
                <a:off x="4098" y="2541"/>
                <a:ext cx="2" cy="2"/>
              </a:xfrm>
              <a:custGeom>
                <a:avLst/>
                <a:gdLst>
                  <a:gd name="T0" fmla="*/ 0 w 1"/>
                  <a:gd name="T1" fmla="*/ 0 h 2"/>
                  <a:gd name="T2" fmla="*/ 2 w 1"/>
                  <a:gd name="T3" fmla="*/ 2 h 2"/>
                  <a:gd name="T4" fmla="*/ 0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0" y="0"/>
                    </a:moveTo>
                    <a:cubicBezTo>
                      <a:pt x="1" y="0"/>
                      <a:pt x="1" y="1"/>
                      <a:pt x="1" y="2"/>
                    </a:cubicBezTo>
                    <a:cubicBezTo>
                      <a:pt x="1" y="1"/>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02" name="Freeform 3936"/>
              <p:cNvSpPr>
                <a:spLocks/>
              </p:cNvSpPr>
              <p:nvPr/>
            </p:nvSpPr>
            <p:spPr bwMode="auto">
              <a:xfrm>
                <a:off x="4106" y="2547"/>
                <a:ext cx="2" cy="3"/>
              </a:xfrm>
              <a:custGeom>
                <a:avLst/>
                <a:gdLst>
                  <a:gd name="T0" fmla="*/ 2 w 1"/>
                  <a:gd name="T1" fmla="*/ 3 h 2"/>
                  <a:gd name="T2" fmla="*/ 0 w 1"/>
                  <a:gd name="T3" fmla="*/ 0 h 2"/>
                  <a:gd name="T4" fmla="*/ 2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2"/>
                      <a:pt x="0" y="1"/>
                      <a:pt x="0" y="0"/>
                    </a:cubicBezTo>
                    <a:cubicBezTo>
                      <a:pt x="0" y="1"/>
                      <a:pt x="0"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03" name="Freeform 3937"/>
              <p:cNvSpPr>
                <a:spLocks/>
              </p:cNvSpPr>
              <p:nvPr/>
            </p:nvSpPr>
            <p:spPr bwMode="auto">
              <a:xfrm>
                <a:off x="4114" y="2562"/>
                <a:ext cx="2" cy="2"/>
              </a:xfrm>
              <a:custGeom>
                <a:avLst/>
                <a:gdLst>
                  <a:gd name="T0" fmla="*/ 2 w 1"/>
                  <a:gd name="T1" fmla="*/ 0 h 2"/>
                  <a:gd name="T2" fmla="*/ 2 w 1"/>
                  <a:gd name="T3" fmla="*/ 2 h 2"/>
                  <a:gd name="T4" fmla="*/ 2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1"/>
                      <a:pt x="0" y="2"/>
                      <a:pt x="1" y="2"/>
                    </a:cubicBezTo>
                    <a:cubicBezTo>
                      <a:pt x="1" y="2"/>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04" name="Freeform 3938"/>
              <p:cNvSpPr>
                <a:spLocks/>
              </p:cNvSpPr>
              <p:nvPr/>
            </p:nvSpPr>
            <p:spPr bwMode="auto">
              <a:xfrm>
                <a:off x="4117" y="2517"/>
                <a:ext cx="3" cy="3"/>
              </a:xfrm>
              <a:custGeom>
                <a:avLst/>
                <a:gdLst>
                  <a:gd name="T0" fmla="*/ 2 w 2"/>
                  <a:gd name="T1" fmla="*/ 0 h 2"/>
                  <a:gd name="T2" fmla="*/ 2 w 2"/>
                  <a:gd name="T3" fmla="*/ 3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0" y="1"/>
                      <a:pt x="0" y="1"/>
                      <a:pt x="1" y="2"/>
                    </a:cubicBezTo>
                    <a:cubicBezTo>
                      <a:pt x="2"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05" name="Freeform 3939"/>
              <p:cNvSpPr>
                <a:spLocks/>
              </p:cNvSpPr>
              <p:nvPr/>
            </p:nvSpPr>
            <p:spPr bwMode="auto">
              <a:xfrm>
                <a:off x="4117" y="2513"/>
                <a:ext cx="1" cy="1"/>
              </a:xfrm>
              <a:custGeom>
                <a:avLst/>
                <a:gdLst>
                  <a:gd name="T0" fmla="*/ 1 w 1"/>
                  <a:gd name="T1" fmla="*/ 0 h 1"/>
                  <a:gd name="T2" fmla="*/ 1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1" y="1"/>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06" name="Freeform 3940"/>
              <p:cNvSpPr>
                <a:spLocks/>
              </p:cNvSpPr>
              <p:nvPr/>
            </p:nvSpPr>
            <p:spPr bwMode="auto">
              <a:xfrm>
                <a:off x="4147" y="2476"/>
                <a:ext cx="2" cy="3"/>
              </a:xfrm>
              <a:custGeom>
                <a:avLst/>
                <a:gdLst>
                  <a:gd name="T0" fmla="*/ 0 w 1"/>
                  <a:gd name="T1" fmla="*/ 3 h 2"/>
                  <a:gd name="T2" fmla="*/ 2 w 1"/>
                  <a:gd name="T3" fmla="*/ 3 h 2"/>
                  <a:gd name="T4" fmla="*/ 0 w 1"/>
                  <a:gd name="T5" fmla="*/ 0 h 2"/>
                  <a:gd name="T6" fmla="*/ 0 w 1"/>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2"/>
                    </a:moveTo>
                    <a:cubicBezTo>
                      <a:pt x="1" y="2"/>
                      <a:pt x="1" y="2"/>
                      <a:pt x="1" y="2"/>
                    </a:cubicBezTo>
                    <a:cubicBezTo>
                      <a:pt x="1" y="1"/>
                      <a:pt x="0" y="0"/>
                      <a:pt x="0" y="0"/>
                    </a:cubicBezTo>
                    <a:cubicBezTo>
                      <a:pt x="0" y="1"/>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07" name="Freeform 3941"/>
              <p:cNvSpPr>
                <a:spLocks/>
              </p:cNvSpPr>
              <p:nvPr/>
            </p:nvSpPr>
            <p:spPr bwMode="auto">
              <a:xfrm>
                <a:off x="4150" y="2483"/>
                <a:ext cx="3" cy="2"/>
              </a:xfrm>
              <a:custGeom>
                <a:avLst/>
                <a:gdLst>
                  <a:gd name="T0" fmla="*/ 2 w 2"/>
                  <a:gd name="T1" fmla="*/ 0 h 2"/>
                  <a:gd name="T2" fmla="*/ 2 w 2"/>
                  <a:gd name="T3" fmla="*/ 2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0" y="1"/>
                      <a:pt x="1" y="1"/>
                      <a:pt x="1" y="2"/>
                    </a:cubicBezTo>
                    <a:cubicBezTo>
                      <a:pt x="2" y="1"/>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08" name="Freeform 3942"/>
              <p:cNvSpPr>
                <a:spLocks/>
              </p:cNvSpPr>
              <p:nvPr/>
            </p:nvSpPr>
            <p:spPr bwMode="auto">
              <a:xfrm>
                <a:off x="4068" y="2343"/>
                <a:ext cx="121" cy="236"/>
              </a:xfrm>
              <a:custGeom>
                <a:avLst/>
                <a:gdLst>
                  <a:gd name="T0" fmla="*/ 4 w 92"/>
                  <a:gd name="T1" fmla="*/ 25 h 179"/>
                  <a:gd name="T2" fmla="*/ 7 w 92"/>
                  <a:gd name="T3" fmla="*/ 13 h 179"/>
                  <a:gd name="T4" fmla="*/ 20 w 92"/>
                  <a:gd name="T5" fmla="*/ 12 h 179"/>
                  <a:gd name="T6" fmla="*/ 33 w 92"/>
                  <a:gd name="T7" fmla="*/ 5 h 179"/>
                  <a:gd name="T8" fmla="*/ 39 w 92"/>
                  <a:gd name="T9" fmla="*/ 12 h 179"/>
                  <a:gd name="T10" fmla="*/ 45 w 92"/>
                  <a:gd name="T11" fmla="*/ 16 h 179"/>
                  <a:gd name="T12" fmla="*/ 53 w 92"/>
                  <a:gd name="T13" fmla="*/ 24 h 179"/>
                  <a:gd name="T14" fmla="*/ 53 w 92"/>
                  <a:gd name="T15" fmla="*/ 37 h 179"/>
                  <a:gd name="T16" fmla="*/ 62 w 92"/>
                  <a:gd name="T17" fmla="*/ 40 h 179"/>
                  <a:gd name="T18" fmla="*/ 72 w 92"/>
                  <a:gd name="T19" fmla="*/ 42 h 179"/>
                  <a:gd name="T20" fmla="*/ 88 w 92"/>
                  <a:gd name="T21" fmla="*/ 36 h 179"/>
                  <a:gd name="T22" fmla="*/ 108 w 92"/>
                  <a:gd name="T23" fmla="*/ 67 h 179"/>
                  <a:gd name="T24" fmla="*/ 118 w 92"/>
                  <a:gd name="T25" fmla="*/ 83 h 179"/>
                  <a:gd name="T26" fmla="*/ 117 w 92"/>
                  <a:gd name="T27" fmla="*/ 98 h 179"/>
                  <a:gd name="T28" fmla="*/ 99 w 92"/>
                  <a:gd name="T29" fmla="*/ 98 h 179"/>
                  <a:gd name="T30" fmla="*/ 83 w 92"/>
                  <a:gd name="T31" fmla="*/ 107 h 179"/>
                  <a:gd name="T32" fmla="*/ 79 w 92"/>
                  <a:gd name="T33" fmla="*/ 119 h 179"/>
                  <a:gd name="T34" fmla="*/ 88 w 92"/>
                  <a:gd name="T35" fmla="*/ 141 h 179"/>
                  <a:gd name="T36" fmla="*/ 82 w 92"/>
                  <a:gd name="T37" fmla="*/ 134 h 179"/>
                  <a:gd name="T38" fmla="*/ 74 w 92"/>
                  <a:gd name="T39" fmla="*/ 127 h 179"/>
                  <a:gd name="T40" fmla="*/ 59 w 92"/>
                  <a:gd name="T41" fmla="*/ 125 h 179"/>
                  <a:gd name="T42" fmla="*/ 58 w 92"/>
                  <a:gd name="T43" fmla="*/ 112 h 179"/>
                  <a:gd name="T44" fmla="*/ 46 w 92"/>
                  <a:gd name="T45" fmla="*/ 124 h 179"/>
                  <a:gd name="T46" fmla="*/ 43 w 92"/>
                  <a:gd name="T47" fmla="*/ 140 h 179"/>
                  <a:gd name="T48" fmla="*/ 37 w 92"/>
                  <a:gd name="T49" fmla="*/ 162 h 179"/>
                  <a:gd name="T50" fmla="*/ 43 w 92"/>
                  <a:gd name="T51" fmla="*/ 179 h 179"/>
                  <a:gd name="T52" fmla="*/ 57 w 92"/>
                  <a:gd name="T53" fmla="*/ 202 h 179"/>
                  <a:gd name="T54" fmla="*/ 55 w 92"/>
                  <a:gd name="T55" fmla="*/ 208 h 179"/>
                  <a:gd name="T56" fmla="*/ 66 w 92"/>
                  <a:gd name="T57" fmla="*/ 216 h 179"/>
                  <a:gd name="T58" fmla="*/ 80 w 92"/>
                  <a:gd name="T59" fmla="*/ 229 h 179"/>
                  <a:gd name="T60" fmla="*/ 70 w 92"/>
                  <a:gd name="T61" fmla="*/ 236 h 179"/>
                  <a:gd name="T62" fmla="*/ 62 w 92"/>
                  <a:gd name="T63" fmla="*/ 223 h 179"/>
                  <a:gd name="T64" fmla="*/ 49 w 92"/>
                  <a:gd name="T65" fmla="*/ 212 h 179"/>
                  <a:gd name="T66" fmla="*/ 41 w 92"/>
                  <a:gd name="T67" fmla="*/ 204 h 179"/>
                  <a:gd name="T68" fmla="*/ 34 w 92"/>
                  <a:gd name="T69" fmla="*/ 198 h 179"/>
                  <a:gd name="T70" fmla="*/ 29 w 92"/>
                  <a:gd name="T71" fmla="*/ 196 h 179"/>
                  <a:gd name="T72" fmla="*/ 33 w 92"/>
                  <a:gd name="T73" fmla="*/ 158 h 179"/>
                  <a:gd name="T74" fmla="*/ 38 w 92"/>
                  <a:gd name="T75" fmla="*/ 131 h 179"/>
                  <a:gd name="T76" fmla="*/ 33 w 92"/>
                  <a:gd name="T77" fmla="*/ 108 h 179"/>
                  <a:gd name="T78" fmla="*/ 20 w 92"/>
                  <a:gd name="T79" fmla="*/ 84 h 179"/>
                  <a:gd name="T80" fmla="*/ 25 w 92"/>
                  <a:gd name="T81" fmla="*/ 70 h 179"/>
                  <a:gd name="T82" fmla="*/ 18 w 92"/>
                  <a:gd name="T83" fmla="*/ 58 h 179"/>
                  <a:gd name="T84" fmla="*/ 5 w 92"/>
                  <a:gd name="T85" fmla="*/ 41 h 1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2" h="179">
                    <a:moveTo>
                      <a:pt x="0" y="24"/>
                    </a:moveTo>
                    <a:cubicBezTo>
                      <a:pt x="0" y="25"/>
                      <a:pt x="3" y="25"/>
                      <a:pt x="4" y="24"/>
                    </a:cubicBezTo>
                    <a:cubicBezTo>
                      <a:pt x="5" y="23"/>
                      <a:pt x="3" y="20"/>
                      <a:pt x="3" y="19"/>
                    </a:cubicBezTo>
                    <a:cubicBezTo>
                      <a:pt x="3" y="18"/>
                      <a:pt x="4" y="18"/>
                      <a:pt x="4" y="17"/>
                    </a:cubicBezTo>
                    <a:cubicBezTo>
                      <a:pt x="4" y="15"/>
                      <a:pt x="3" y="15"/>
                      <a:pt x="3" y="13"/>
                    </a:cubicBezTo>
                    <a:cubicBezTo>
                      <a:pt x="3" y="12"/>
                      <a:pt x="5" y="10"/>
                      <a:pt x="5" y="10"/>
                    </a:cubicBezTo>
                    <a:cubicBezTo>
                      <a:pt x="7" y="10"/>
                      <a:pt x="9" y="11"/>
                      <a:pt x="10" y="10"/>
                    </a:cubicBezTo>
                    <a:cubicBezTo>
                      <a:pt x="11" y="10"/>
                      <a:pt x="12" y="9"/>
                      <a:pt x="13" y="9"/>
                    </a:cubicBezTo>
                    <a:cubicBezTo>
                      <a:pt x="14" y="9"/>
                      <a:pt x="14" y="10"/>
                      <a:pt x="15" y="9"/>
                    </a:cubicBezTo>
                    <a:cubicBezTo>
                      <a:pt x="15" y="8"/>
                      <a:pt x="14" y="6"/>
                      <a:pt x="16" y="6"/>
                    </a:cubicBezTo>
                    <a:cubicBezTo>
                      <a:pt x="17" y="5"/>
                      <a:pt x="21" y="6"/>
                      <a:pt x="19" y="3"/>
                    </a:cubicBezTo>
                    <a:cubicBezTo>
                      <a:pt x="21" y="3"/>
                      <a:pt x="25" y="0"/>
                      <a:pt x="25" y="4"/>
                    </a:cubicBezTo>
                    <a:cubicBezTo>
                      <a:pt x="26" y="3"/>
                      <a:pt x="27" y="2"/>
                      <a:pt x="28" y="2"/>
                    </a:cubicBezTo>
                    <a:cubicBezTo>
                      <a:pt x="28" y="3"/>
                      <a:pt x="30" y="5"/>
                      <a:pt x="30" y="5"/>
                    </a:cubicBezTo>
                    <a:cubicBezTo>
                      <a:pt x="31" y="6"/>
                      <a:pt x="30" y="8"/>
                      <a:pt x="30" y="9"/>
                    </a:cubicBezTo>
                    <a:cubicBezTo>
                      <a:pt x="29" y="11"/>
                      <a:pt x="30" y="12"/>
                      <a:pt x="31" y="12"/>
                    </a:cubicBezTo>
                    <a:cubicBezTo>
                      <a:pt x="32" y="13"/>
                      <a:pt x="33" y="12"/>
                      <a:pt x="33" y="13"/>
                    </a:cubicBezTo>
                    <a:cubicBezTo>
                      <a:pt x="34" y="13"/>
                      <a:pt x="34" y="12"/>
                      <a:pt x="34" y="12"/>
                    </a:cubicBezTo>
                    <a:cubicBezTo>
                      <a:pt x="35" y="12"/>
                      <a:pt x="35" y="12"/>
                      <a:pt x="35" y="12"/>
                    </a:cubicBezTo>
                    <a:cubicBezTo>
                      <a:pt x="36" y="12"/>
                      <a:pt x="37" y="11"/>
                      <a:pt x="37" y="11"/>
                    </a:cubicBezTo>
                    <a:cubicBezTo>
                      <a:pt x="39" y="12"/>
                      <a:pt x="39" y="15"/>
                      <a:pt x="40" y="18"/>
                    </a:cubicBezTo>
                    <a:cubicBezTo>
                      <a:pt x="41" y="19"/>
                      <a:pt x="39" y="21"/>
                      <a:pt x="40" y="22"/>
                    </a:cubicBezTo>
                    <a:cubicBezTo>
                      <a:pt x="40" y="24"/>
                      <a:pt x="39" y="24"/>
                      <a:pt x="39" y="25"/>
                    </a:cubicBezTo>
                    <a:cubicBezTo>
                      <a:pt x="39" y="26"/>
                      <a:pt x="39" y="27"/>
                      <a:pt x="40" y="28"/>
                    </a:cubicBezTo>
                    <a:cubicBezTo>
                      <a:pt x="40" y="29"/>
                      <a:pt x="40" y="30"/>
                      <a:pt x="40" y="31"/>
                    </a:cubicBezTo>
                    <a:cubicBezTo>
                      <a:pt x="39" y="34"/>
                      <a:pt x="38" y="37"/>
                      <a:pt x="41" y="37"/>
                    </a:cubicBezTo>
                    <a:cubicBezTo>
                      <a:pt x="41" y="37"/>
                      <a:pt x="46" y="33"/>
                      <a:pt x="47" y="30"/>
                    </a:cubicBezTo>
                    <a:cubicBezTo>
                      <a:pt x="48" y="31"/>
                      <a:pt x="48" y="28"/>
                      <a:pt x="50" y="28"/>
                    </a:cubicBezTo>
                    <a:cubicBezTo>
                      <a:pt x="51" y="28"/>
                      <a:pt x="52" y="30"/>
                      <a:pt x="53" y="30"/>
                    </a:cubicBezTo>
                    <a:cubicBezTo>
                      <a:pt x="53" y="31"/>
                      <a:pt x="55" y="31"/>
                      <a:pt x="55" y="32"/>
                    </a:cubicBezTo>
                    <a:cubicBezTo>
                      <a:pt x="56" y="34"/>
                      <a:pt x="58" y="31"/>
                      <a:pt x="59" y="31"/>
                    </a:cubicBezTo>
                    <a:cubicBezTo>
                      <a:pt x="60" y="31"/>
                      <a:pt x="60" y="28"/>
                      <a:pt x="62" y="27"/>
                    </a:cubicBezTo>
                    <a:cubicBezTo>
                      <a:pt x="59" y="25"/>
                      <a:pt x="67" y="26"/>
                      <a:pt x="67" y="27"/>
                    </a:cubicBezTo>
                    <a:cubicBezTo>
                      <a:pt x="72" y="28"/>
                      <a:pt x="73" y="34"/>
                      <a:pt x="77" y="36"/>
                    </a:cubicBezTo>
                    <a:cubicBezTo>
                      <a:pt x="81" y="38"/>
                      <a:pt x="79" y="44"/>
                      <a:pt x="80" y="47"/>
                    </a:cubicBezTo>
                    <a:cubicBezTo>
                      <a:pt x="80" y="49"/>
                      <a:pt x="81" y="50"/>
                      <a:pt x="82" y="51"/>
                    </a:cubicBezTo>
                    <a:cubicBezTo>
                      <a:pt x="84" y="53"/>
                      <a:pt x="85" y="54"/>
                      <a:pt x="88" y="55"/>
                    </a:cubicBezTo>
                    <a:cubicBezTo>
                      <a:pt x="86" y="56"/>
                      <a:pt x="89" y="57"/>
                      <a:pt x="90" y="58"/>
                    </a:cubicBezTo>
                    <a:cubicBezTo>
                      <a:pt x="92" y="60"/>
                      <a:pt x="88" y="64"/>
                      <a:pt x="90" y="63"/>
                    </a:cubicBezTo>
                    <a:cubicBezTo>
                      <a:pt x="90" y="64"/>
                      <a:pt x="89" y="65"/>
                      <a:pt x="90" y="66"/>
                    </a:cubicBezTo>
                    <a:cubicBezTo>
                      <a:pt x="90" y="67"/>
                      <a:pt x="91" y="67"/>
                      <a:pt x="91" y="68"/>
                    </a:cubicBezTo>
                    <a:cubicBezTo>
                      <a:pt x="91" y="70"/>
                      <a:pt x="92" y="72"/>
                      <a:pt x="89" y="74"/>
                    </a:cubicBezTo>
                    <a:cubicBezTo>
                      <a:pt x="88" y="75"/>
                      <a:pt x="87" y="77"/>
                      <a:pt x="85" y="75"/>
                    </a:cubicBezTo>
                    <a:cubicBezTo>
                      <a:pt x="84" y="72"/>
                      <a:pt x="81" y="75"/>
                      <a:pt x="79" y="74"/>
                    </a:cubicBezTo>
                    <a:cubicBezTo>
                      <a:pt x="77" y="74"/>
                      <a:pt x="76" y="74"/>
                      <a:pt x="75" y="74"/>
                    </a:cubicBezTo>
                    <a:cubicBezTo>
                      <a:pt x="74" y="75"/>
                      <a:pt x="73" y="74"/>
                      <a:pt x="72" y="74"/>
                    </a:cubicBezTo>
                    <a:cubicBezTo>
                      <a:pt x="70" y="74"/>
                      <a:pt x="68" y="74"/>
                      <a:pt x="67" y="75"/>
                    </a:cubicBezTo>
                    <a:cubicBezTo>
                      <a:pt x="64" y="76"/>
                      <a:pt x="64" y="78"/>
                      <a:pt x="63" y="81"/>
                    </a:cubicBezTo>
                    <a:cubicBezTo>
                      <a:pt x="63" y="82"/>
                      <a:pt x="62" y="83"/>
                      <a:pt x="61" y="83"/>
                    </a:cubicBezTo>
                    <a:cubicBezTo>
                      <a:pt x="60" y="84"/>
                      <a:pt x="59" y="84"/>
                      <a:pt x="59" y="84"/>
                    </a:cubicBezTo>
                    <a:cubicBezTo>
                      <a:pt x="59" y="86"/>
                      <a:pt x="58" y="88"/>
                      <a:pt x="60" y="90"/>
                    </a:cubicBezTo>
                    <a:cubicBezTo>
                      <a:pt x="61" y="92"/>
                      <a:pt x="62" y="94"/>
                      <a:pt x="63" y="95"/>
                    </a:cubicBezTo>
                    <a:cubicBezTo>
                      <a:pt x="64" y="97"/>
                      <a:pt x="65" y="98"/>
                      <a:pt x="65" y="100"/>
                    </a:cubicBezTo>
                    <a:cubicBezTo>
                      <a:pt x="64" y="103"/>
                      <a:pt x="67" y="105"/>
                      <a:pt x="67" y="107"/>
                    </a:cubicBezTo>
                    <a:cubicBezTo>
                      <a:pt x="67" y="106"/>
                      <a:pt x="66" y="105"/>
                      <a:pt x="65" y="104"/>
                    </a:cubicBezTo>
                    <a:cubicBezTo>
                      <a:pt x="64" y="103"/>
                      <a:pt x="64" y="101"/>
                      <a:pt x="62" y="100"/>
                    </a:cubicBezTo>
                    <a:cubicBezTo>
                      <a:pt x="62" y="101"/>
                      <a:pt x="62" y="102"/>
                      <a:pt x="62" y="102"/>
                    </a:cubicBezTo>
                    <a:cubicBezTo>
                      <a:pt x="62" y="101"/>
                      <a:pt x="57" y="100"/>
                      <a:pt x="60" y="98"/>
                    </a:cubicBezTo>
                    <a:cubicBezTo>
                      <a:pt x="59" y="99"/>
                      <a:pt x="59" y="98"/>
                      <a:pt x="59" y="98"/>
                    </a:cubicBezTo>
                    <a:cubicBezTo>
                      <a:pt x="59" y="100"/>
                      <a:pt x="56" y="97"/>
                      <a:pt x="56" y="96"/>
                    </a:cubicBezTo>
                    <a:cubicBezTo>
                      <a:pt x="56" y="97"/>
                      <a:pt x="54" y="94"/>
                      <a:pt x="52" y="94"/>
                    </a:cubicBezTo>
                    <a:cubicBezTo>
                      <a:pt x="51" y="95"/>
                      <a:pt x="51" y="96"/>
                      <a:pt x="50" y="95"/>
                    </a:cubicBezTo>
                    <a:cubicBezTo>
                      <a:pt x="48" y="95"/>
                      <a:pt x="47" y="94"/>
                      <a:pt x="45" y="95"/>
                    </a:cubicBezTo>
                    <a:cubicBezTo>
                      <a:pt x="43" y="95"/>
                      <a:pt x="44" y="93"/>
                      <a:pt x="44" y="91"/>
                    </a:cubicBezTo>
                    <a:cubicBezTo>
                      <a:pt x="44" y="90"/>
                      <a:pt x="44" y="89"/>
                      <a:pt x="44" y="88"/>
                    </a:cubicBezTo>
                    <a:cubicBezTo>
                      <a:pt x="44" y="87"/>
                      <a:pt x="45" y="86"/>
                      <a:pt x="44" y="85"/>
                    </a:cubicBezTo>
                    <a:cubicBezTo>
                      <a:pt x="43" y="86"/>
                      <a:pt x="40" y="85"/>
                      <a:pt x="40" y="84"/>
                    </a:cubicBezTo>
                    <a:cubicBezTo>
                      <a:pt x="41" y="86"/>
                      <a:pt x="32" y="84"/>
                      <a:pt x="35" y="88"/>
                    </a:cubicBezTo>
                    <a:cubicBezTo>
                      <a:pt x="36" y="90"/>
                      <a:pt x="35" y="92"/>
                      <a:pt x="35" y="94"/>
                    </a:cubicBezTo>
                    <a:cubicBezTo>
                      <a:pt x="34" y="96"/>
                      <a:pt x="36" y="98"/>
                      <a:pt x="35" y="101"/>
                    </a:cubicBezTo>
                    <a:cubicBezTo>
                      <a:pt x="35" y="102"/>
                      <a:pt x="35" y="102"/>
                      <a:pt x="34" y="103"/>
                    </a:cubicBezTo>
                    <a:cubicBezTo>
                      <a:pt x="34" y="104"/>
                      <a:pt x="34" y="105"/>
                      <a:pt x="33" y="106"/>
                    </a:cubicBezTo>
                    <a:cubicBezTo>
                      <a:pt x="32" y="108"/>
                      <a:pt x="32" y="111"/>
                      <a:pt x="31" y="113"/>
                    </a:cubicBezTo>
                    <a:cubicBezTo>
                      <a:pt x="31" y="116"/>
                      <a:pt x="30" y="117"/>
                      <a:pt x="29" y="120"/>
                    </a:cubicBezTo>
                    <a:cubicBezTo>
                      <a:pt x="29" y="121"/>
                      <a:pt x="30" y="123"/>
                      <a:pt x="28" y="123"/>
                    </a:cubicBezTo>
                    <a:cubicBezTo>
                      <a:pt x="30" y="125"/>
                      <a:pt x="28" y="129"/>
                      <a:pt x="29" y="132"/>
                    </a:cubicBezTo>
                    <a:cubicBezTo>
                      <a:pt x="30" y="133"/>
                      <a:pt x="31" y="134"/>
                      <a:pt x="30" y="135"/>
                    </a:cubicBezTo>
                    <a:cubicBezTo>
                      <a:pt x="29" y="136"/>
                      <a:pt x="32" y="137"/>
                      <a:pt x="33" y="136"/>
                    </a:cubicBezTo>
                    <a:cubicBezTo>
                      <a:pt x="35" y="135"/>
                      <a:pt x="37" y="135"/>
                      <a:pt x="37" y="138"/>
                    </a:cubicBezTo>
                    <a:cubicBezTo>
                      <a:pt x="37" y="140"/>
                      <a:pt x="39" y="148"/>
                      <a:pt x="41" y="145"/>
                    </a:cubicBezTo>
                    <a:cubicBezTo>
                      <a:pt x="42" y="148"/>
                      <a:pt x="42" y="151"/>
                      <a:pt x="43" y="153"/>
                    </a:cubicBezTo>
                    <a:cubicBezTo>
                      <a:pt x="44" y="155"/>
                      <a:pt x="45" y="158"/>
                      <a:pt x="45" y="160"/>
                    </a:cubicBezTo>
                    <a:cubicBezTo>
                      <a:pt x="43" y="160"/>
                      <a:pt x="43" y="153"/>
                      <a:pt x="41" y="154"/>
                    </a:cubicBezTo>
                    <a:cubicBezTo>
                      <a:pt x="40" y="155"/>
                      <a:pt x="42" y="158"/>
                      <a:pt x="42" y="158"/>
                    </a:cubicBezTo>
                    <a:cubicBezTo>
                      <a:pt x="43" y="159"/>
                      <a:pt x="43" y="160"/>
                      <a:pt x="44" y="160"/>
                    </a:cubicBezTo>
                    <a:cubicBezTo>
                      <a:pt x="45" y="161"/>
                      <a:pt x="46" y="161"/>
                      <a:pt x="46" y="161"/>
                    </a:cubicBezTo>
                    <a:cubicBezTo>
                      <a:pt x="48" y="163"/>
                      <a:pt x="48" y="164"/>
                      <a:pt x="50" y="164"/>
                    </a:cubicBezTo>
                    <a:cubicBezTo>
                      <a:pt x="52" y="164"/>
                      <a:pt x="54" y="164"/>
                      <a:pt x="56" y="165"/>
                    </a:cubicBezTo>
                    <a:cubicBezTo>
                      <a:pt x="57" y="166"/>
                      <a:pt x="58" y="168"/>
                      <a:pt x="59" y="170"/>
                    </a:cubicBezTo>
                    <a:cubicBezTo>
                      <a:pt x="61" y="171"/>
                      <a:pt x="62" y="172"/>
                      <a:pt x="61" y="174"/>
                    </a:cubicBezTo>
                    <a:cubicBezTo>
                      <a:pt x="61" y="175"/>
                      <a:pt x="60" y="178"/>
                      <a:pt x="59" y="178"/>
                    </a:cubicBezTo>
                    <a:cubicBezTo>
                      <a:pt x="58" y="178"/>
                      <a:pt x="58" y="176"/>
                      <a:pt x="57" y="176"/>
                    </a:cubicBezTo>
                    <a:cubicBezTo>
                      <a:pt x="55" y="175"/>
                      <a:pt x="54" y="179"/>
                      <a:pt x="53" y="179"/>
                    </a:cubicBezTo>
                    <a:cubicBezTo>
                      <a:pt x="50" y="179"/>
                      <a:pt x="51" y="176"/>
                      <a:pt x="52" y="175"/>
                    </a:cubicBezTo>
                    <a:cubicBezTo>
                      <a:pt x="52" y="174"/>
                      <a:pt x="51" y="172"/>
                      <a:pt x="50" y="172"/>
                    </a:cubicBezTo>
                    <a:cubicBezTo>
                      <a:pt x="48" y="172"/>
                      <a:pt x="49" y="169"/>
                      <a:pt x="47" y="169"/>
                    </a:cubicBezTo>
                    <a:cubicBezTo>
                      <a:pt x="45" y="169"/>
                      <a:pt x="44" y="169"/>
                      <a:pt x="43" y="167"/>
                    </a:cubicBezTo>
                    <a:cubicBezTo>
                      <a:pt x="41" y="165"/>
                      <a:pt x="42" y="169"/>
                      <a:pt x="41" y="170"/>
                    </a:cubicBezTo>
                    <a:cubicBezTo>
                      <a:pt x="41" y="167"/>
                      <a:pt x="34" y="164"/>
                      <a:pt x="37" y="161"/>
                    </a:cubicBezTo>
                    <a:cubicBezTo>
                      <a:pt x="34" y="163"/>
                      <a:pt x="35" y="159"/>
                      <a:pt x="34" y="158"/>
                    </a:cubicBezTo>
                    <a:cubicBezTo>
                      <a:pt x="34" y="160"/>
                      <a:pt x="33" y="159"/>
                      <a:pt x="32" y="158"/>
                    </a:cubicBezTo>
                    <a:cubicBezTo>
                      <a:pt x="32" y="157"/>
                      <a:pt x="32" y="156"/>
                      <a:pt x="31" y="155"/>
                    </a:cubicBezTo>
                    <a:cubicBezTo>
                      <a:pt x="30" y="154"/>
                      <a:pt x="29" y="155"/>
                      <a:pt x="29" y="154"/>
                    </a:cubicBezTo>
                    <a:cubicBezTo>
                      <a:pt x="29" y="153"/>
                      <a:pt x="29" y="153"/>
                      <a:pt x="28" y="152"/>
                    </a:cubicBezTo>
                    <a:cubicBezTo>
                      <a:pt x="27" y="151"/>
                      <a:pt x="28" y="151"/>
                      <a:pt x="26" y="150"/>
                    </a:cubicBezTo>
                    <a:cubicBezTo>
                      <a:pt x="26" y="150"/>
                      <a:pt x="26" y="149"/>
                      <a:pt x="25" y="148"/>
                    </a:cubicBezTo>
                    <a:cubicBezTo>
                      <a:pt x="25" y="148"/>
                      <a:pt x="25" y="146"/>
                      <a:pt x="23" y="147"/>
                    </a:cubicBezTo>
                    <a:cubicBezTo>
                      <a:pt x="22" y="147"/>
                      <a:pt x="23" y="148"/>
                      <a:pt x="22" y="149"/>
                    </a:cubicBezTo>
                    <a:cubicBezTo>
                      <a:pt x="19" y="148"/>
                      <a:pt x="19" y="143"/>
                      <a:pt x="20" y="141"/>
                    </a:cubicBezTo>
                    <a:cubicBezTo>
                      <a:pt x="21" y="136"/>
                      <a:pt x="22" y="131"/>
                      <a:pt x="23" y="126"/>
                    </a:cubicBezTo>
                    <a:cubicBezTo>
                      <a:pt x="23" y="124"/>
                      <a:pt x="25" y="122"/>
                      <a:pt x="25" y="120"/>
                    </a:cubicBezTo>
                    <a:cubicBezTo>
                      <a:pt x="25" y="118"/>
                      <a:pt x="25" y="118"/>
                      <a:pt x="26" y="116"/>
                    </a:cubicBezTo>
                    <a:cubicBezTo>
                      <a:pt x="27" y="114"/>
                      <a:pt x="34" y="107"/>
                      <a:pt x="31" y="104"/>
                    </a:cubicBezTo>
                    <a:cubicBezTo>
                      <a:pt x="31" y="103"/>
                      <a:pt x="30" y="100"/>
                      <a:pt x="29" y="99"/>
                    </a:cubicBezTo>
                    <a:cubicBezTo>
                      <a:pt x="29" y="97"/>
                      <a:pt x="28" y="96"/>
                      <a:pt x="27" y="94"/>
                    </a:cubicBezTo>
                    <a:cubicBezTo>
                      <a:pt x="27" y="93"/>
                      <a:pt x="25" y="90"/>
                      <a:pt x="25" y="89"/>
                    </a:cubicBezTo>
                    <a:cubicBezTo>
                      <a:pt x="26" y="86"/>
                      <a:pt x="26" y="84"/>
                      <a:pt x="25" y="82"/>
                    </a:cubicBezTo>
                    <a:cubicBezTo>
                      <a:pt x="23" y="78"/>
                      <a:pt x="19" y="75"/>
                      <a:pt x="16" y="71"/>
                    </a:cubicBezTo>
                    <a:cubicBezTo>
                      <a:pt x="15" y="70"/>
                      <a:pt x="14" y="68"/>
                      <a:pt x="13" y="66"/>
                    </a:cubicBezTo>
                    <a:cubicBezTo>
                      <a:pt x="13" y="65"/>
                      <a:pt x="13" y="62"/>
                      <a:pt x="15" y="64"/>
                    </a:cubicBezTo>
                    <a:cubicBezTo>
                      <a:pt x="15" y="62"/>
                      <a:pt x="16" y="63"/>
                      <a:pt x="17" y="62"/>
                    </a:cubicBezTo>
                    <a:cubicBezTo>
                      <a:pt x="17" y="60"/>
                      <a:pt x="16" y="57"/>
                      <a:pt x="16" y="55"/>
                    </a:cubicBezTo>
                    <a:cubicBezTo>
                      <a:pt x="16" y="53"/>
                      <a:pt x="18" y="54"/>
                      <a:pt x="19" y="53"/>
                    </a:cubicBezTo>
                    <a:cubicBezTo>
                      <a:pt x="19" y="52"/>
                      <a:pt x="19" y="50"/>
                      <a:pt x="18" y="49"/>
                    </a:cubicBezTo>
                    <a:cubicBezTo>
                      <a:pt x="18" y="50"/>
                      <a:pt x="18" y="51"/>
                      <a:pt x="17" y="51"/>
                    </a:cubicBezTo>
                    <a:cubicBezTo>
                      <a:pt x="15" y="49"/>
                      <a:pt x="15" y="47"/>
                      <a:pt x="14" y="44"/>
                    </a:cubicBezTo>
                    <a:cubicBezTo>
                      <a:pt x="14" y="43"/>
                      <a:pt x="12" y="41"/>
                      <a:pt x="10" y="40"/>
                    </a:cubicBezTo>
                    <a:cubicBezTo>
                      <a:pt x="9" y="38"/>
                      <a:pt x="6" y="36"/>
                      <a:pt x="5" y="34"/>
                    </a:cubicBezTo>
                    <a:cubicBezTo>
                      <a:pt x="4" y="33"/>
                      <a:pt x="5" y="32"/>
                      <a:pt x="4" y="31"/>
                    </a:cubicBezTo>
                    <a:cubicBezTo>
                      <a:pt x="4" y="30"/>
                      <a:pt x="3" y="29"/>
                      <a:pt x="3" y="27"/>
                    </a:cubicBezTo>
                    <a:cubicBezTo>
                      <a:pt x="1" y="28"/>
                      <a:pt x="0" y="25"/>
                      <a:pt x="0" y="2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09" name="Freeform 3943"/>
              <p:cNvSpPr>
                <a:spLocks/>
              </p:cNvSpPr>
              <p:nvPr/>
            </p:nvSpPr>
            <p:spPr bwMode="auto">
              <a:xfrm>
                <a:off x="4739" y="2958"/>
                <a:ext cx="4" cy="4"/>
              </a:xfrm>
              <a:custGeom>
                <a:avLst/>
                <a:gdLst>
                  <a:gd name="T0" fmla="*/ 1 w 3"/>
                  <a:gd name="T1" fmla="*/ 4 h 3"/>
                  <a:gd name="T2" fmla="*/ 1 w 3"/>
                  <a:gd name="T3" fmla="*/ 0 h 3"/>
                  <a:gd name="T4" fmla="*/ 1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1" y="3"/>
                    </a:moveTo>
                    <a:cubicBezTo>
                      <a:pt x="3" y="2"/>
                      <a:pt x="2" y="1"/>
                      <a:pt x="1" y="0"/>
                    </a:cubicBezTo>
                    <a:cubicBezTo>
                      <a:pt x="0" y="1"/>
                      <a:pt x="1"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10" name="Freeform 3944"/>
              <p:cNvSpPr>
                <a:spLocks/>
              </p:cNvSpPr>
              <p:nvPr/>
            </p:nvSpPr>
            <p:spPr bwMode="auto">
              <a:xfrm>
                <a:off x="4772" y="2988"/>
                <a:ext cx="2" cy="3"/>
              </a:xfrm>
              <a:custGeom>
                <a:avLst/>
                <a:gdLst>
                  <a:gd name="T0" fmla="*/ 0 w 1"/>
                  <a:gd name="T1" fmla="*/ 3 h 2"/>
                  <a:gd name="T2" fmla="*/ 0 w 1"/>
                  <a:gd name="T3" fmla="*/ 0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1" y="1"/>
                      <a:pt x="1" y="0"/>
                      <a:pt x="0" y="0"/>
                    </a:cubicBezTo>
                    <a:cubicBezTo>
                      <a:pt x="0" y="0"/>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11" name="Freeform 3945"/>
              <p:cNvSpPr>
                <a:spLocks/>
              </p:cNvSpPr>
              <p:nvPr/>
            </p:nvSpPr>
            <p:spPr bwMode="auto">
              <a:xfrm>
                <a:off x="4568" y="2843"/>
                <a:ext cx="1" cy="5"/>
              </a:xfrm>
              <a:custGeom>
                <a:avLst/>
                <a:gdLst>
                  <a:gd name="T0" fmla="*/ 1 w 1"/>
                  <a:gd name="T1" fmla="*/ 5 h 4"/>
                  <a:gd name="T2" fmla="*/ 1 w 1"/>
                  <a:gd name="T3" fmla="*/ 0 h 4"/>
                  <a:gd name="T4" fmla="*/ 1 w 1"/>
                  <a:gd name="T5" fmla="*/ 5 h 4"/>
                  <a:gd name="T6" fmla="*/ 0 60000 65536"/>
                  <a:gd name="T7" fmla="*/ 0 60000 65536"/>
                  <a:gd name="T8" fmla="*/ 0 60000 65536"/>
                </a:gdLst>
                <a:ahLst/>
                <a:cxnLst>
                  <a:cxn ang="T6">
                    <a:pos x="T0" y="T1"/>
                  </a:cxn>
                  <a:cxn ang="T7">
                    <a:pos x="T2" y="T3"/>
                  </a:cxn>
                  <a:cxn ang="T8">
                    <a:pos x="T4" y="T5"/>
                  </a:cxn>
                </a:cxnLst>
                <a:rect l="0" t="0" r="r" b="b"/>
                <a:pathLst>
                  <a:path w="1" h="4">
                    <a:moveTo>
                      <a:pt x="1" y="4"/>
                    </a:moveTo>
                    <a:cubicBezTo>
                      <a:pt x="1" y="3"/>
                      <a:pt x="1" y="1"/>
                      <a:pt x="1" y="0"/>
                    </a:cubicBezTo>
                    <a:cubicBezTo>
                      <a:pt x="0" y="1"/>
                      <a:pt x="0" y="2"/>
                      <a:pt x="1"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12" name="Freeform 3946"/>
              <p:cNvSpPr>
                <a:spLocks/>
              </p:cNvSpPr>
              <p:nvPr/>
            </p:nvSpPr>
            <p:spPr bwMode="auto">
              <a:xfrm>
                <a:off x="4579" y="2852"/>
                <a:ext cx="1" cy="2"/>
              </a:xfrm>
              <a:custGeom>
                <a:avLst/>
                <a:gdLst>
                  <a:gd name="T0" fmla="*/ 1 w 1"/>
                  <a:gd name="T1" fmla="*/ 2 h 1"/>
                  <a:gd name="T2" fmla="*/ 1 w 1"/>
                  <a:gd name="T3" fmla="*/ 0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1" y="0"/>
                    </a:cubicBezTo>
                    <a:cubicBezTo>
                      <a:pt x="1" y="0"/>
                      <a:pt x="0"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13" name="Freeform 3947"/>
              <p:cNvSpPr>
                <a:spLocks/>
              </p:cNvSpPr>
              <p:nvPr/>
            </p:nvSpPr>
            <p:spPr bwMode="auto">
              <a:xfrm>
                <a:off x="4618" y="2859"/>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0"/>
                      <a:pt x="0" y="0"/>
                      <a:pt x="1" y="0"/>
                    </a:cubicBezTo>
                    <a:cubicBezTo>
                      <a:pt x="0"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14" name="Freeform 3948"/>
              <p:cNvSpPr>
                <a:spLocks/>
              </p:cNvSpPr>
              <p:nvPr/>
            </p:nvSpPr>
            <p:spPr bwMode="auto">
              <a:xfrm>
                <a:off x="4618" y="2851"/>
                <a:ext cx="4" cy="3"/>
              </a:xfrm>
              <a:custGeom>
                <a:avLst/>
                <a:gdLst>
                  <a:gd name="T0" fmla="*/ 0 w 3"/>
                  <a:gd name="T1" fmla="*/ 3 h 2"/>
                  <a:gd name="T2" fmla="*/ 4 w 3"/>
                  <a:gd name="T3" fmla="*/ 0 h 2"/>
                  <a:gd name="T4" fmla="*/ 0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0" y="2"/>
                    </a:moveTo>
                    <a:cubicBezTo>
                      <a:pt x="1" y="2"/>
                      <a:pt x="2" y="1"/>
                      <a:pt x="3" y="0"/>
                    </a:cubicBezTo>
                    <a:cubicBezTo>
                      <a:pt x="2" y="1"/>
                      <a:pt x="1"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15" name="Freeform 3949"/>
              <p:cNvSpPr>
                <a:spLocks/>
              </p:cNvSpPr>
              <p:nvPr/>
            </p:nvSpPr>
            <p:spPr bwMode="auto">
              <a:xfrm>
                <a:off x="4623" y="2843"/>
                <a:ext cx="4" cy="7"/>
              </a:xfrm>
              <a:custGeom>
                <a:avLst/>
                <a:gdLst>
                  <a:gd name="T0" fmla="*/ 0 w 3"/>
                  <a:gd name="T1" fmla="*/ 7 h 5"/>
                  <a:gd name="T2" fmla="*/ 4 w 3"/>
                  <a:gd name="T3" fmla="*/ 0 h 5"/>
                  <a:gd name="T4" fmla="*/ 0 w 3"/>
                  <a:gd name="T5" fmla="*/ 7 h 5"/>
                  <a:gd name="T6" fmla="*/ 0 60000 65536"/>
                  <a:gd name="T7" fmla="*/ 0 60000 65536"/>
                  <a:gd name="T8" fmla="*/ 0 60000 65536"/>
                </a:gdLst>
                <a:ahLst/>
                <a:cxnLst>
                  <a:cxn ang="T6">
                    <a:pos x="T0" y="T1"/>
                  </a:cxn>
                  <a:cxn ang="T7">
                    <a:pos x="T2" y="T3"/>
                  </a:cxn>
                  <a:cxn ang="T8">
                    <a:pos x="T4" y="T5"/>
                  </a:cxn>
                </a:cxnLst>
                <a:rect l="0" t="0" r="r" b="b"/>
                <a:pathLst>
                  <a:path w="3" h="5">
                    <a:moveTo>
                      <a:pt x="0" y="5"/>
                    </a:moveTo>
                    <a:cubicBezTo>
                      <a:pt x="1" y="4"/>
                      <a:pt x="3" y="2"/>
                      <a:pt x="3" y="0"/>
                    </a:cubicBezTo>
                    <a:cubicBezTo>
                      <a:pt x="2" y="2"/>
                      <a:pt x="1" y="4"/>
                      <a:pt x="0"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16" name="Freeform 3950"/>
              <p:cNvSpPr>
                <a:spLocks/>
              </p:cNvSpPr>
              <p:nvPr/>
            </p:nvSpPr>
            <p:spPr bwMode="auto">
              <a:xfrm>
                <a:off x="4532" y="2848"/>
                <a:ext cx="8" cy="8"/>
              </a:xfrm>
              <a:custGeom>
                <a:avLst/>
                <a:gdLst>
                  <a:gd name="T0" fmla="*/ 7 w 6"/>
                  <a:gd name="T1" fmla="*/ 8 h 6"/>
                  <a:gd name="T2" fmla="*/ 8 w 6"/>
                  <a:gd name="T3" fmla="*/ 7 h 6"/>
                  <a:gd name="T4" fmla="*/ 7 w 6"/>
                  <a:gd name="T5" fmla="*/ 4 h 6"/>
                  <a:gd name="T6" fmla="*/ 5 w 6"/>
                  <a:gd name="T7" fmla="*/ 3 h 6"/>
                  <a:gd name="T8" fmla="*/ 5 w 6"/>
                  <a:gd name="T9" fmla="*/ 0 h 6"/>
                  <a:gd name="T10" fmla="*/ 3 w 6"/>
                  <a:gd name="T11" fmla="*/ 4 h 6"/>
                  <a:gd name="T12" fmla="*/ 1 w 6"/>
                  <a:gd name="T13" fmla="*/ 8 h 6"/>
                  <a:gd name="T14" fmla="*/ 7 w 6"/>
                  <a:gd name="T15" fmla="*/ 8 h 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 h="6">
                    <a:moveTo>
                      <a:pt x="5" y="6"/>
                    </a:moveTo>
                    <a:cubicBezTo>
                      <a:pt x="5" y="6"/>
                      <a:pt x="6" y="6"/>
                      <a:pt x="6" y="5"/>
                    </a:cubicBezTo>
                    <a:cubicBezTo>
                      <a:pt x="6" y="4"/>
                      <a:pt x="5" y="4"/>
                      <a:pt x="5" y="3"/>
                    </a:cubicBezTo>
                    <a:cubicBezTo>
                      <a:pt x="5" y="3"/>
                      <a:pt x="4" y="2"/>
                      <a:pt x="4" y="2"/>
                    </a:cubicBezTo>
                    <a:cubicBezTo>
                      <a:pt x="4" y="1"/>
                      <a:pt x="4" y="0"/>
                      <a:pt x="4" y="0"/>
                    </a:cubicBezTo>
                    <a:cubicBezTo>
                      <a:pt x="2" y="0"/>
                      <a:pt x="2" y="1"/>
                      <a:pt x="2" y="3"/>
                    </a:cubicBezTo>
                    <a:cubicBezTo>
                      <a:pt x="2" y="4"/>
                      <a:pt x="0" y="5"/>
                      <a:pt x="1" y="6"/>
                    </a:cubicBezTo>
                    <a:cubicBezTo>
                      <a:pt x="2" y="5"/>
                      <a:pt x="3" y="5"/>
                      <a:pt x="5" y="6"/>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17" name="Freeform 3951"/>
              <p:cNvSpPr>
                <a:spLocks/>
              </p:cNvSpPr>
              <p:nvPr/>
            </p:nvSpPr>
            <p:spPr bwMode="auto">
              <a:xfrm>
                <a:off x="4538" y="2846"/>
                <a:ext cx="17" cy="12"/>
              </a:xfrm>
              <a:custGeom>
                <a:avLst/>
                <a:gdLst>
                  <a:gd name="T0" fmla="*/ 12 w 13"/>
                  <a:gd name="T1" fmla="*/ 3 h 9"/>
                  <a:gd name="T2" fmla="*/ 9 w 13"/>
                  <a:gd name="T3" fmla="*/ 3 h 9"/>
                  <a:gd name="T4" fmla="*/ 4 w 13"/>
                  <a:gd name="T5" fmla="*/ 3 h 9"/>
                  <a:gd name="T6" fmla="*/ 1 w 13"/>
                  <a:gd name="T7" fmla="*/ 1 h 9"/>
                  <a:gd name="T8" fmla="*/ 8 w 13"/>
                  <a:gd name="T9" fmla="*/ 12 h 9"/>
                  <a:gd name="T10" fmla="*/ 14 w 13"/>
                  <a:gd name="T11" fmla="*/ 5 h 9"/>
                  <a:gd name="T12" fmla="*/ 14 w 13"/>
                  <a:gd name="T13" fmla="*/ 1 h 9"/>
                  <a:gd name="T14" fmla="*/ 12 w 13"/>
                  <a:gd name="T15" fmla="*/ 3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3" h="9">
                    <a:moveTo>
                      <a:pt x="9" y="2"/>
                    </a:moveTo>
                    <a:cubicBezTo>
                      <a:pt x="9" y="1"/>
                      <a:pt x="7" y="1"/>
                      <a:pt x="7" y="2"/>
                    </a:cubicBezTo>
                    <a:cubicBezTo>
                      <a:pt x="6" y="1"/>
                      <a:pt x="5" y="3"/>
                      <a:pt x="3" y="2"/>
                    </a:cubicBezTo>
                    <a:cubicBezTo>
                      <a:pt x="3" y="2"/>
                      <a:pt x="1" y="0"/>
                      <a:pt x="1" y="1"/>
                    </a:cubicBezTo>
                    <a:cubicBezTo>
                      <a:pt x="0" y="3"/>
                      <a:pt x="3" y="9"/>
                      <a:pt x="6" y="9"/>
                    </a:cubicBezTo>
                    <a:cubicBezTo>
                      <a:pt x="8" y="8"/>
                      <a:pt x="11" y="6"/>
                      <a:pt x="11" y="4"/>
                    </a:cubicBezTo>
                    <a:cubicBezTo>
                      <a:pt x="12" y="4"/>
                      <a:pt x="13" y="1"/>
                      <a:pt x="11" y="1"/>
                    </a:cubicBezTo>
                    <a:cubicBezTo>
                      <a:pt x="10" y="1"/>
                      <a:pt x="8" y="1"/>
                      <a:pt x="9" y="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18" name="Freeform 3952"/>
              <p:cNvSpPr>
                <a:spLocks/>
              </p:cNvSpPr>
              <p:nvPr/>
            </p:nvSpPr>
            <p:spPr bwMode="auto">
              <a:xfrm>
                <a:off x="4641" y="3309"/>
                <a:ext cx="1" cy="3"/>
              </a:xfrm>
              <a:custGeom>
                <a:avLst/>
                <a:gdLst>
                  <a:gd name="T0" fmla="*/ 0 w 1"/>
                  <a:gd name="T1" fmla="*/ 3 h 2"/>
                  <a:gd name="T2" fmla="*/ 1 w 1"/>
                  <a:gd name="T3" fmla="*/ 0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0" y="1"/>
                      <a:pt x="0" y="1"/>
                      <a:pt x="1" y="0"/>
                    </a:cubicBezTo>
                    <a:cubicBezTo>
                      <a:pt x="0" y="0"/>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19" name="Freeform 3953"/>
              <p:cNvSpPr>
                <a:spLocks/>
              </p:cNvSpPr>
              <p:nvPr/>
            </p:nvSpPr>
            <p:spPr bwMode="auto">
              <a:xfrm>
                <a:off x="4639" y="3307"/>
                <a:ext cx="7" cy="4"/>
              </a:xfrm>
              <a:custGeom>
                <a:avLst/>
                <a:gdLst>
                  <a:gd name="T0" fmla="*/ 4 w 5"/>
                  <a:gd name="T1" fmla="*/ 4 h 3"/>
                  <a:gd name="T2" fmla="*/ 6 w 5"/>
                  <a:gd name="T3" fmla="*/ 0 h 3"/>
                  <a:gd name="T4" fmla="*/ 1 w 5"/>
                  <a:gd name="T5" fmla="*/ 3 h 3"/>
                  <a:gd name="T6" fmla="*/ 4 w 5"/>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3">
                    <a:moveTo>
                      <a:pt x="3" y="3"/>
                    </a:moveTo>
                    <a:cubicBezTo>
                      <a:pt x="3" y="2"/>
                      <a:pt x="5" y="1"/>
                      <a:pt x="4" y="0"/>
                    </a:cubicBezTo>
                    <a:cubicBezTo>
                      <a:pt x="3" y="0"/>
                      <a:pt x="0" y="1"/>
                      <a:pt x="1" y="2"/>
                    </a:cubicBezTo>
                    <a:cubicBezTo>
                      <a:pt x="1" y="2"/>
                      <a:pt x="2" y="2"/>
                      <a:pt x="3"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20" name="Freeform 3954"/>
              <p:cNvSpPr>
                <a:spLocks/>
              </p:cNvSpPr>
              <p:nvPr/>
            </p:nvSpPr>
            <p:spPr bwMode="auto">
              <a:xfrm>
                <a:off x="4526" y="3231"/>
                <a:ext cx="22" cy="11"/>
              </a:xfrm>
              <a:custGeom>
                <a:avLst/>
                <a:gdLst>
                  <a:gd name="T0" fmla="*/ 12 w 17"/>
                  <a:gd name="T1" fmla="*/ 10 h 8"/>
                  <a:gd name="T2" fmla="*/ 14 w 17"/>
                  <a:gd name="T3" fmla="*/ 7 h 8"/>
                  <a:gd name="T4" fmla="*/ 19 w 17"/>
                  <a:gd name="T5" fmla="*/ 6 h 8"/>
                  <a:gd name="T6" fmla="*/ 19 w 17"/>
                  <a:gd name="T7" fmla="*/ 4 h 8"/>
                  <a:gd name="T8" fmla="*/ 19 w 17"/>
                  <a:gd name="T9" fmla="*/ 4 h 8"/>
                  <a:gd name="T10" fmla="*/ 16 w 17"/>
                  <a:gd name="T11" fmla="*/ 4 h 8"/>
                  <a:gd name="T12" fmla="*/ 5 w 17"/>
                  <a:gd name="T13" fmla="*/ 3 h 8"/>
                  <a:gd name="T14" fmla="*/ 1 w 17"/>
                  <a:gd name="T15" fmla="*/ 8 h 8"/>
                  <a:gd name="T16" fmla="*/ 12 w 17"/>
                  <a:gd name="T17" fmla="*/ 1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8">
                    <a:moveTo>
                      <a:pt x="9" y="7"/>
                    </a:moveTo>
                    <a:cubicBezTo>
                      <a:pt x="10" y="6"/>
                      <a:pt x="10" y="6"/>
                      <a:pt x="11" y="5"/>
                    </a:cubicBezTo>
                    <a:cubicBezTo>
                      <a:pt x="13" y="4"/>
                      <a:pt x="13" y="5"/>
                      <a:pt x="15" y="4"/>
                    </a:cubicBezTo>
                    <a:cubicBezTo>
                      <a:pt x="16" y="4"/>
                      <a:pt x="17" y="3"/>
                      <a:pt x="15" y="3"/>
                    </a:cubicBezTo>
                    <a:cubicBezTo>
                      <a:pt x="15" y="3"/>
                      <a:pt x="15" y="3"/>
                      <a:pt x="15" y="3"/>
                    </a:cubicBezTo>
                    <a:cubicBezTo>
                      <a:pt x="14" y="4"/>
                      <a:pt x="13" y="3"/>
                      <a:pt x="12" y="3"/>
                    </a:cubicBezTo>
                    <a:cubicBezTo>
                      <a:pt x="15" y="0"/>
                      <a:pt x="4" y="2"/>
                      <a:pt x="4" y="2"/>
                    </a:cubicBezTo>
                    <a:cubicBezTo>
                      <a:pt x="3" y="3"/>
                      <a:pt x="0" y="4"/>
                      <a:pt x="1" y="6"/>
                    </a:cubicBezTo>
                    <a:cubicBezTo>
                      <a:pt x="3" y="8"/>
                      <a:pt x="7" y="4"/>
                      <a:pt x="9" y="7"/>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21" name="Freeform 3955"/>
              <p:cNvSpPr>
                <a:spLocks/>
              </p:cNvSpPr>
              <p:nvPr/>
            </p:nvSpPr>
            <p:spPr bwMode="auto">
              <a:xfrm>
                <a:off x="4583" y="3312"/>
                <a:ext cx="58" cy="50"/>
              </a:xfrm>
              <a:custGeom>
                <a:avLst/>
                <a:gdLst>
                  <a:gd name="T0" fmla="*/ 25 w 44"/>
                  <a:gd name="T1" fmla="*/ 34 h 38"/>
                  <a:gd name="T2" fmla="*/ 24 w 44"/>
                  <a:gd name="T3" fmla="*/ 37 h 38"/>
                  <a:gd name="T4" fmla="*/ 28 w 44"/>
                  <a:gd name="T5" fmla="*/ 34 h 38"/>
                  <a:gd name="T6" fmla="*/ 29 w 44"/>
                  <a:gd name="T7" fmla="*/ 38 h 38"/>
                  <a:gd name="T8" fmla="*/ 26 w 44"/>
                  <a:gd name="T9" fmla="*/ 39 h 38"/>
                  <a:gd name="T10" fmla="*/ 29 w 44"/>
                  <a:gd name="T11" fmla="*/ 39 h 38"/>
                  <a:gd name="T12" fmla="*/ 33 w 44"/>
                  <a:gd name="T13" fmla="*/ 36 h 38"/>
                  <a:gd name="T14" fmla="*/ 33 w 44"/>
                  <a:gd name="T15" fmla="*/ 33 h 38"/>
                  <a:gd name="T16" fmla="*/ 37 w 44"/>
                  <a:gd name="T17" fmla="*/ 29 h 38"/>
                  <a:gd name="T18" fmla="*/ 41 w 44"/>
                  <a:gd name="T19" fmla="*/ 25 h 38"/>
                  <a:gd name="T20" fmla="*/ 44 w 44"/>
                  <a:gd name="T21" fmla="*/ 21 h 38"/>
                  <a:gd name="T22" fmla="*/ 44 w 44"/>
                  <a:gd name="T23" fmla="*/ 26 h 38"/>
                  <a:gd name="T24" fmla="*/ 46 w 44"/>
                  <a:gd name="T25" fmla="*/ 21 h 38"/>
                  <a:gd name="T26" fmla="*/ 50 w 44"/>
                  <a:gd name="T27" fmla="*/ 14 h 38"/>
                  <a:gd name="T28" fmla="*/ 54 w 44"/>
                  <a:gd name="T29" fmla="*/ 3 h 38"/>
                  <a:gd name="T30" fmla="*/ 50 w 44"/>
                  <a:gd name="T31" fmla="*/ 4 h 38"/>
                  <a:gd name="T32" fmla="*/ 45 w 44"/>
                  <a:gd name="T33" fmla="*/ 5 h 38"/>
                  <a:gd name="T34" fmla="*/ 37 w 44"/>
                  <a:gd name="T35" fmla="*/ 8 h 38"/>
                  <a:gd name="T36" fmla="*/ 36 w 44"/>
                  <a:gd name="T37" fmla="*/ 7 h 38"/>
                  <a:gd name="T38" fmla="*/ 25 w 44"/>
                  <a:gd name="T39" fmla="*/ 8 h 38"/>
                  <a:gd name="T40" fmla="*/ 18 w 44"/>
                  <a:gd name="T41" fmla="*/ 3 h 38"/>
                  <a:gd name="T42" fmla="*/ 12 w 44"/>
                  <a:gd name="T43" fmla="*/ 0 h 38"/>
                  <a:gd name="T44" fmla="*/ 7 w 44"/>
                  <a:gd name="T45" fmla="*/ 13 h 38"/>
                  <a:gd name="T46" fmla="*/ 5 w 44"/>
                  <a:gd name="T47" fmla="*/ 25 h 38"/>
                  <a:gd name="T48" fmla="*/ 7 w 44"/>
                  <a:gd name="T49" fmla="*/ 24 h 38"/>
                  <a:gd name="T50" fmla="*/ 5 w 44"/>
                  <a:gd name="T51" fmla="*/ 29 h 38"/>
                  <a:gd name="T52" fmla="*/ 4 w 44"/>
                  <a:gd name="T53" fmla="*/ 25 h 38"/>
                  <a:gd name="T54" fmla="*/ 1 w 44"/>
                  <a:gd name="T55" fmla="*/ 41 h 38"/>
                  <a:gd name="T56" fmla="*/ 5 w 44"/>
                  <a:gd name="T57" fmla="*/ 42 h 38"/>
                  <a:gd name="T58" fmla="*/ 4 w 44"/>
                  <a:gd name="T59" fmla="*/ 42 h 38"/>
                  <a:gd name="T60" fmla="*/ 1 w 44"/>
                  <a:gd name="T61" fmla="*/ 45 h 38"/>
                  <a:gd name="T62" fmla="*/ 9 w 44"/>
                  <a:gd name="T63" fmla="*/ 45 h 38"/>
                  <a:gd name="T64" fmla="*/ 15 w 44"/>
                  <a:gd name="T65" fmla="*/ 43 h 38"/>
                  <a:gd name="T66" fmla="*/ 17 w 44"/>
                  <a:gd name="T67" fmla="*/ 39 h 38"/>
                  <a:gd name="T68" fmla="*/ 18 w 44"/>
                  <a:gd name="T69" fmla="*/ 41 h 38"/>
                  <a:gd name="T70" fmla="*/ 25 w 44"/>
                  <a:gd name="T71" fmla="*/ 34 h 3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4" h="38">
                    <a:moveTo>
                      <a:pt x="19" y="26"/>
                    </a:moveTo>
                    <a:cubicBezTo>
                      <a:pt x="19" y="27"/>
                      <a:pt x="20" y="28"/>
                      <a:pt x="18" y="28"/>
                    </a:cubicBezTo>
                    <a:cubicBezTo>
                      <a:pt x="20" y="29"/>
                      <a:pt x="20" y="27"/>
                      <a:pt x="21" y="26"/>
                    </a:cubicBezTo>
                    <a:cubicBezTo>
                      <a:pt x="23" y="26"/>
                      <a:pt x="24" y="28"/>
                      <a:pt x="22" y="29"/>
                    </a:cubicBezTo>
                    <a:cubicBezTo>
                      <a:pt x="22" y="27"/>
                      <a:pt x="20" y="29"/>
                      <a:pt x="20" y="30"/>
                    </a:cubicBezTo>
                    <a:cubicBezTo>
                      <a:pt x="21" y="31"/>
                      <a:pt x="22" y="31"/>
                      <a:pt x="22" y="30"/>
                    </a:cubicBezTo>
                    <a:cubicBezTo>
                      <a:pt x="22" y="33"/>
                      <a:pt x="25" y="28"/>
                      <a:pt x="25" y="27"/>
                    </a:cubicBezTo>
                    <a:cubicBezTo>
                      <a:pt x="23" y="27"/>
                      <a:pt x="24" y="26"/>
                      <a:pt x="25" y="25"/>
                    </a:cubicBezTo>
                    <a:cubicBezTo>
                      <a:pt x="26" y="24"/>
                      <a:pt x="27" y="23"/>
                      <a:pt x="28" y="22"/>
                    </a:cubicBezTo>
                    <a:cubicBezTo>
                      <a:pt x="29" y="21"/>
                      <a:pt x="30" y="20"/>
                      <a:pt x="31" y="19"/>
                    </a:cubicBezTo>
                    <a:cubicBezTo>
                      <a:pt x="31" y="18"/>
                      <a:pt x="33" y="18"/>
                      <a:pt x="33" y="16"/>
                    </a:cubicBezTo>
                    <a:cubicBezTo>
                      <a:pt x="34" y="17"/>
                      <a:pt x="33" y="19"/>
                      <a:pt x="33" y="20"/>
                    </a:cubicBezTo>
                    <a:cubicBezTo>
                      <a:pt x="34" y="19"/>
                      <a:pt x="34" y="17"/>
                      <a:pt x="35" y="16"/>
                    </a:cubicBezTo>
                    <a:cubicBezTo>
                      <a:pt x="36" y="14"/>
                      <a:pt x="37" y="12"/>
                      <a:pt x="38" y="11"/>
                    </a:cubicBezTo>
                    <a:cubicBezTo>
                      <a:pt x="40" y="8"/>
                      <a:pt x="44" y="4"/>
                      <a:pt x="41" y="2"/>
                    </a:cubicBezTo>
                    <a:cubicBezTo>
                      <a:pt x="40" y="1"/>
                      <a:pt x="39" y="3"/>
                      <a:pt x="38" y="3"/>
                    </a:cubicBezTo>
                    <a:cubicBezTo>
                      <a:pt x="36" y="3"/>
                      <a:pt x="35" y="4"/>
                      <a:pt x="34" y="4"/>
                    </a:cubicBezTo>
                    <a:cubicBezTo>
                      <a:pt x="33" y="5"/>
                      <a:pt x="25" y="4"/>
                      <a:pt x="28" y="6"/>
                    </a:cubicBezTo>
                    <a:cubicBezTo>
                      <a:pt x="26" y="7"/>
                      <a:pt x="26" y="6"/>
                      <a:pt x="27" y="5"/>
                    </a:cubicBezTo>
                    <a:cubicBezTo>
                      <a:pt x="24" y="5"/>
                      <a:pt x="22" y="7"/>
                      <a:pt x="19" y="6"/>
                    </a:cubicBezTo>
                    <a:cubicBezTo>
                      <a:pt x="18" y="5"/>
                      <a:pt x="14" y="3"/>
                      <a:pt x="14" y="2"/>
                    </a:cubicBezTo>
                    <a:cubicBezTo>
                      <a:pt x="13" y="2"/>
                      <a:pt x="10" y="2"/>
                      <a:pt x="9" y="0"/>
                    </a:cubicBezTo>
                    <a:cubicBezTo>
                      <a:pt x="7" y="3"/>
                      <a:pt x="6" y="6"/>
                      <a:pt x="5" y="10"/>
                    </a:cubicBezTo>
                    <a:cubicBezTo>
                      <a:pt x="4" y="12"/>
                      <a:pt x="6" y="17"/>
                      <a:pt x="4" y="19"/>
                    </a:cubicBezTo>
                    <a:cubicBezTo>
                      <a:pt x="4" y="19"/>
                      <a:pt x="4" y="18"/>
                      <a:pt x="5" y="18"/>
                    </a:cubicBezTo>
                    <a:cubicBezTo>
                      <a:pt x="4" y="20"/>
                      <a:pt x="5" y="21"/>
                      <a:pt x="4" y="22"/>
                    </a:cubicBezTo>
                    <a:cubicBezTo>
                      <a:pt x="4" y="21"/>
                      <a:pt x="4" y="20"/>
                      <a:pt x="3" y="19"/>
                    </a:cubicBezTo>
                    <a:cubicBezTo>
                      <a:pt x="0" y="23"/>
                      <a:pt x="2" y="28"/>
                      <a:pt x="1" y="31"/>
                    </a:cubicBezTo>
                    <a:cubicBezTo>
                      <a:pt x="2" y="31"/>
                      <a:pt x="3" y="32"/>
                      <a:pt x="4" y="32"/>
                    </a:cubicBezTo>
                    <a:cubicBezTo>
                      <a:pt x="5" y="33"/>
                      <a:pt x="3" y="33"/>
                      <a:pt x="3" y="32"/>
                    </a:cubicBezTo>
                    <a:cubicBezTo>
                      <a:pt x="2" y="33"/>
                      <a:pt x="2" y="34"/>
                      <a:pt x="1" y="34"/>
                    </a:cubicBezTo>
                    <a:cubicBezTo>
                      <a:pt x="3" y="34"/>
                      <a:pt x="5" y="35"/>
                      <a:pt x="7" y="34"/>
                    </a:cubicBezTo>
                    <a:cubicBezTo>
                      <a:pt x="7" y="38"/>
                      <a:pt x="11" y="34"/>
                      <a:pt x="11" y="33"/>
                    </a:cubicBezTo>
                    <a:cubicBezTo>
                      <a:pt x="13" y="32"/>
                      <a:pt x="13" y="32"/>
                      <a:pt x="13" y="30"/>
                    </a:cubicBezTo>
                    <a:cubicBezTo>
                      <a:pt x="13" y="29"/>
                      <a:pt x="15" y="30"/>
                      <a:pt x="14" y="31"/>
                    </a:cubicBezTo>
                    <a:cubicBezTo>
                      <a:pt x="16" y="32"/>
                      <a:pt x="19" y="27"/>
                      <a:pt x="19" y="26"/>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22" name="Freeform 3956"/>
              <p:cNvSpPr>
                <a:spLocks/>
              </p:cNvSpPr>
              <p:nvPr/>
            </p:nvSpPr>
            <p:spPr bwMode="auto">
              <a:xfrm>
                <a:off x="4589" y="3295"/>
                <a:ext cx="7" cy="9"/>
              </a:xfrm>
              <a:custGeom>
                <a:avLst/>
                <a:gdLst>
                  <a:gd name="T0" fmla="*/ 1 w 5"/>
                  <a:gd name="T1" fmla="*/ 8 h 7"/>
                  <a:gd name="T2" fmla="*/ 0 w 5"/>
                  <a:gd name="T3" fmla="*/ 9 h 7"/>
                  <a:gd name="T4" fmla="*/ 7 w 5"/>
                  <a:gd name="T5" fmla="*/ 3 h 7"/>
                  <a:gd name="T6" fmla="*/ 4 w 5"/>
                  <a:gd name="T7" fmla="*/ 3 h 7"/>
                  <a:gd name="T8" fmla="*/ 1 w 5"/>
                  <a:gd name="T9" fmla="*/ 8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1" y="6"/>
                    </a:moveTo>
                    <a:cubicBezTo>
                      <a:pt x="0" y="6"/>
                      <a:pt x="0" y="7"/>
                      <a:pt x="0" y="7"/>
                    </a:cubicBezTo>
                    <a:cubicBezTo>
                      <a:pt x="2" y="7"/>
                      <a:pt x="5" y="4"/>
                      <a:pt x="5" y="2"/>
                    </a:cubicBezTo>
                    <a:cubicBezTo>
                      <a:pt x="5" y="0"/>
                      <a:pt x="3" y="2"/>
                      <a:pt x="3" y="2"/>
                    </a:cubicBezTo>
                    <a:cubicBezTo>
                      <a:pt x="2" y="3"/>
                      <a:pt x="1" y="4"/>
                      <a:pt x="1"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23" name="Freeform 3957"/>
              <p:cNvSpPr>
                <a:spLocks/>
              </p:cNvSpPr>
              <p:nvPr/>
            </p:nvSpPr>
            <p:spPr bwMode="auto">
              <a:xfrm>
                <a:off x="4641" y="3299"/>
                <a:ext cx="6" cy="8"/>
              </a:xfrm>
              <a:custGeom>
                <a:avLst/>
                <a:gdLst>
                  <a:gd name="T0" fmla="*/ 1 w 5"/>
                  <a:gd name="T1" fmla="*/ 4 h 6"/>
                  <a:gd name="T2" fmla="*/ 1 w 5"/>
                  <a:gd name="T3" fmla="*/ 8 h 6"/>
                  <a:gd name="T4" fmla="*/ 6 w 5"/>
                  <a:gd name="T5" fmla="*/ 3 h 6"/>
                  <a:gd name="T6" fmla="*/ 4 w 5"/>
                  <a:gd name="T7" fmla="*/ 0 h 6"/>
                  <a:gd name="T8" fmla="*/ 1 w 5"/>
                  <a:gd name="T9" fmla="*/ 4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6">
                    <a:moveTo>
                      <a:pt x="1" y="3"/>
                    </a:moveTo>
                    <a:cubicBezTo>
                      <a:pt x="1" y="3"/>
                      <a:pt x="0" y="6"/>
                      <a:pt x="1" y="6"/>
                    </a:cubicBezTo>
                    <a:cubicBezTo>
                      <a:pt x="4" y="6"/>
                      <a:pt x="4" y="3"/>
                      <a:pt x="5" y="2"/>
                    </a:cubicBezTo>
                    <a:cubicBezTo>
                      <a:pt x="4" y="2"/>
                      <a:pt x="4" y="0"/>
                      <a:pt x="3" y="0"/>
                    </a:cubicBezTo>
                    <a:cubicBezTo>
                      <a:pt x="2" y="0"/>
                      <a:pt x="1" y="1"/>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24" name="Freeform 3958"/>
              <p:cNvSpPr>
                <a:spLocks/>
              </p:cNvSpPr>
              <p:nvPr/>
            </p:nvSpPr>
            <p:spPr bwMode="auto">
              <a:xfrm>
                <a:off x="4251" y="2838"/>
                <a:ext cx="558" cy="450"/>
              </a:xfrm>
              <a:custGeom>
                <a:avLst/>
                <a:gdLst>
                  <a:gd name="T0" fmla="*/ 22 w 423"/>
                  <a:gd name="T1" fmla="*/ 325 h 341"/>
                  <a:gd name="T2" fmla="*/ 17 w 423"/>
                  <a:gd name="T3" fmla="*/ 253 h 341"/>
                  <a:gd name="T4" fmla="*/ 17 w 423"/>
                  <a:gd name="T5" fmla="*/ 252 h 341"/>
                  <a:gd name="T6" fmla="*/ 26 w 423"/>
                  <a:gd name="T7" fmla="*/ 248 h 341"/>
                  <a:gd name="T8" fmla="*/ 30 w 423"/>
                  <a:gd name="T9" fmla="*/ 190 h 341"/>
                  <a:gd name="T10" fmla="*/ 66 w 423"/>
                  <a:gd name="T11" fmla="*/ 165 h 341"/>
                  <a:gd name="T12" fmla="*/ 107 w 423"/>
                  <a:gd name="T13" fmla="*/ 152 h 341"/>
                  <a:gd name="T14" fmla="*/ 161 w 423"/>
                  <a:gd name="T15" fmla="*/ 115 h 341"/>
                  <a:gd name="T16" fmla="*/ 181 w 423"/>
                  <a:gd name="T17" fmla="*/ 100 h 341"/>
                  <a:gd name="T18" fmla="*/ 185 w 423"/>
                  <a:gd name="T19" fmla="*/ 88 h 341"/>
                  <a:gd name="T20" fmla="*/ 195 w 423"/>
                  <a:gd name="T21" fmla="*/ 86 h 341"/>
                  <a:gd name="T22" fmla="*/ 204 w 423"/>
                  <a:gd name="T23" fmla="*/ 77 h 341"/>
                  <a:gd name="T24" fmla="*/ 210 w 423"/>
                  <a:gd name="T25" fmla="*/ 66 h 341"/>
                  <a:gd name="T26" fmla="*/ 222 w 423"/>
                  <a:gd name="T27" fmla="*/ 57 h 341"/>
                  <a:gd name="T28" fmla="*/ 228 w 423"/>
                  <a:gd name="T29" fmla="*/ 55 h 341"/>
                  <a:gd name="T30" fmla="*/ 248 w 423"/>
                  <a:gd name="T31" fmla="*/ 70 h 341"/>
                  <a:gd name="T32" fmla="*/ 264 w 423"/>
                  <a:gd name="T33" fmla="*/ 66 h 341"/>
                  <a:gd name="T34" fmla="*/ 269 w 423"/>
                  <a:gd name="T35" fmla="*/ 54 h 341"/>
                  <a:gd name="T36" fmla="*/ 285 w 423"/>
                  <a:gd name="T37" fmla="*/ 32 h 341"/>
                  <a:gd name="T38" fmla="*/ 314 w 423"/>
                  <a:gd name="T39" fmla="*/ 25 h 341"/>
                  <a:gd name="T40" fmla="*/ 311 w 423"/>
                  <a:gd name="T41" fmla="*/ 7 h 341"/>
                  <a:gd name="T42" fmla="*/ 338 w 423"/>
                  <a:gd name="T43" fmla="*/ 22 h 341"/>
                  <a:gd name="T44" fmla="*/ 360 w 423"/>
                  <a:gd name="T45" fmla="*/ 22 h 341"/>
                  <a:gd name="T46" fmla="*/ 373 w 423"/>
                  <a:gd name="T47" fmla="*/ 25 h 341"/>
                  <a:gd name="T48" fmla="*/ 367 w 423"/>
                  <a:gd name="T49" fmla="*/ 38 h 341"/>
                  <a:gd name="T50" fmla="*/ 350 w 423"/>
                  <a:gd name="T51" fmla="*/ 66 h 341"/>
                  <a:gd name="T52" fmla="*/ 394 w 423"/>
                  <a:gd name="T53" fmla="*/ 99 h 341"/>
                  <a:gd name="T54" fmla="*/ 435 w 423"/>
                  <a:gd name="T55" fmla="*/ 65 h 341"/>
                  <a:gd name="T56" fmla="*/ 442 w 423"/>
                  <a:gd name="T57" fmla="*/ 29 h 341"/>
                  <a:gd name="T58" fmla="*/ 452 w 423"/>
                  <a:gd name="T59" fmla="*/ 4 h 341"/>
                  <a:gd name="T60" fmla="*/ 459 w 423"/>
                  <a:gd name="T61" fmla="*/ 17 h 341"/>
                  <a:gd name="T62" fmla="*/ 472 w 423"/>
                  <a:gd name="T63" fmla="*/ 57 h 341"/>
                  <a:gd name="T64" fmla="*/ 487 w 423"/>
                  <a:gd name="T65" fmla="*/ 99 h 341"/>
                  <a:gd name="T66" fmla="*/ 489 w 423"/>
                  <a:gd name="T67" fmla="*/ 131 h 341"/>
                  <a:gd name="T68" fmla="*/ 514 w 423"/>
                  <a:gd name="T69" fmla="*/ 150 h 341"/>
                  <a:gd name="T70" fmla="*/ 524 w 423"/>
                  <a:gd name="T71" fmla="*/ 172 h 341"/>
                  <a:gd name="T72" fmla="*/ 537 w 423"/>
                  <a:gd name="T73" fmla="*/ 186 h 341"/>
                  <a:gd name="T74" fmla="*/ 549 w 423"/>
                  <a:gd name="T75" fmla="*/ 220 h 341"/>
                  <a:gd name="T76" fmla="*/ 554 w 423"/>
                  <a:gd name="T77" fmla="*/ 245 h 341"/>
                  <a:gd name="T78" fmla="*/ 542 w 423"/>
                  <a:gd name="T79" fmla="*/ 294 h 341"/>
                  <a:gd name="T80" fmla="*/ 503 w 423"/>
                  <a:gd name="T81" fmla="*/ 348 h 341"/>
                  <a:gd name="T82" fmla="*/ 481 w 423"/>
                  <a:gd name="T83" fmla="*/ 370 h 341"/>
                  <a:gd name="T84" fmla="*/ 462 w 423"/>
                  <a:gd name="T85" fmla="*/ 391 h 341"/>
                  <a:gd name="T86" fmla="*/ 427 w 423"/>
                  <a:gd name="T87" fmla="*/ 429 h 341"/>
                  <a:gd name="T88" fmla="*/ 377 w 423"/>
                  <a:gd name="T89" fmla="*/ 446 h 341"/>
                  <a:gd name="T90" fmla="*/ 368 w 423"/>
                  <a:gd name="T91" fmla="*/ 435 h 341"/>
                  <a:gd name="T92" fmla="*/ 340 w 423"/>
                  <a:gd name="T93" fmla="*/ 443 h 341"/>
                  <a:gd name="T94" fmla="*/ 307 w 423"/>
                  <a:gd name="T95" fmla="*/ 421 h 341"/>
                  <a:gd name="T96" fmla="*/ 314 w 423"/>
                  <a:gd name="T97" fmla="*/ 393 h 341"/>
                  <a:gd name="T98" fmla="*/ 307 w 423"/>
                  <a:gd name="T99" fmla="*/ 371 h 341"/>
                  <a:gd name="T100" fmla="*/ 294 w 423"/>
                  <a:gd name="T101" fmla="*/ 383 h 341"/>
                  <a:gd name="T102" fmla="*/ 313 w 423"/>
                  <a:gd name="T103" fmla="*/ 351 h 341"/>
                  <a:gd name="T104" fmla="*/ 278 w 423"/>
                  <a:gd name="T105" fmla="*/ 377 h 341"/>
                  <a:gd name="T106" fmla="*/ 269 w 423"/>
                  <a:gd name="T107" fmla="*/ 377 h 341"/>
                  <a:gd name="T108" fmla="*/ 263 w 423"/>
                  <a:gd name="T109" fmla="*/ 351 h 341"/>
                  <a:gd name="T110" fmla="*/ 249 w 423"/>
                  <a:gd name="T111" fmla="*/ 337 h 341"/>
                  <a:gd name="T112" fmla="*/ 164 w 423"/>
                  <a:gd name="T113" fmla="*/ 342 h 341"/>
                  <a:gd name="T114" fmla="*/ 100 w 423"/>
                  <a:gd name="T115" fmla="*/ 368 h 341"/>
                  <a:gd name="T116" fmla="*/ 53 w 423"/>
                  <a:gd name="T117" fmla="*/ 376 h 341"/>
                  <a:gd name="T118" fmla="*/ 17 w 423"/>
                  <a:gd name="T119" fmla="*/ 384 h 34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23" h="341">
                    <a:moveTo>
                      <a:pt x="6" y="276"/>
                    </a:moveTo>
                    <a:cubicBezTo>
                      <a:pt x="9" y="276"/>
                      <a:pt x="11" y="273"/>
                      <a:pt x="12" y="270"/>
                    </a:cubicBezTo>
                    <a:cubicBezTo>
                      <a:pt x="14" y="268"/>
                      <a:pt x="12" y="264"/>
                      <a:pt x="15" y="262"/>
                    </a:cubicBezTo>
                    <a:cubicBezTo>
                      <a:pt x="14" y="263"/>
                      <a:pt x="14" y="264"/>
                      <a:pt x="14" y="264"/>
                    </a:cubicBezTo>
                    <a:cubicBezTo>
                      <a:pt x="14" y="264"/>
                      <a:pt x="15" y="263"/>
                      <a:pt x="15" y="263"/>
                    </a:cubicBezTo>
                    <a:cubicBezTo>
                      <a:pt x="15" y="261"/>
                      <a:pt x="16" y="259"/>
                      <a:pt x="17" y="257"/>
                    </a:cubicBezTo>
                    <a:cubicBezTo>
                      <a:pt x="19" y="253"/>
                      <a:pt x="18" y="250"/>
                      <a:pt x="17" y="246"/>
                    </a:cubicBezTo>
                    <a:cubicBezTo>
                      <a:pt x="17" y="242"/>
                      <a:pt x="15" y="238"/>
                      <a:pt x="16" y="234"/>
                    </a:cubicBezTo>
                    <a:cubicBezTo>
                      <a:pt x="17" y="231"/>
                      <a:pt x="19" y="226"/>
                      <a:pt x="18" y="222"/>
                    </a:cubicBezTo>
                    <a:cubicBezTo>
                      <a:pt x="18" y="220"/>
                      <a:pt x="17" y="219"/>
                      <a:pt x="17" y="217"/>
                    </a:cubicBezTo>
                    <a:cubicBezTo>
                      <a:pt x="17" y="216"/>
                      <a:pt x="17" y="214"/>
                      <a:pt x="17" y="213"/>
                    </a:cubicBezTo>
                    <a:cubicBezTo>
                      <a:pt x="16" y="211"/>
                      <a:pt x="15" y="210"/>
                      <a:pt x="15" y="208"/>
                    </a:cubicBezTo>
                    <a:cubicBezTo>
                      <a:pt x="15" y="206"/>
                      <a:pt x="15" y="205"/>
                      <a:pt x="16" y="203"/>
                    </a:cubicBezTo>
                    <a:cubicBezTo>
                      <a:pt x="16" y="199"/>
                      <a:pt x="14" y="195"/>
                      <a:pt x="13" y="192"/>
                    </a:cubicBezTo>
                    <a:cubicBezTo>
                      <a:pt x="12" y="191"/>
                      <a:pt x="11" y="189"/>
                      <a:pt x="10" y="188"/>
                    </a:cubicBezTo>
                    <a:cubicBezTo>
                      <a:pt x="10" y="186"/>
                      <a:pt x="11" y="186"/>
                      <a:pt x="11" y="184"/>
                    </a:cubicBezTo>
                    <a:cubicBezTo>
                      <a:pt x="11" y="185"/>
                      <a:pt x="11" y="186"/>
                      <a:pt x="11" y="187"/>
                    </a:cubicBezTo>
                    <a:cubicBezTo>
                      <a:pt x="12" y="187"/>
                      <a:pt x="12" y="185"/>
                      <a:pt x="12" y="184"/>
                    </a:cubicBezTo>
                    <a:cubicBezTo>
                      <a:pt x="12" y="186"/>
                      <a:pt x="13" y="187"/>
                      <a:pt x="12" y="188"/>
                    </a:cubicBezTo>
                    <a:cubicBezTo>
                      <a:pt x="13" y="186"/>
                      <a:pt x="13" y="190"/>
                      <a:pt x="13" y="190"/>
                    </a:cubicBezTo>
                    <a:cubicBezTo>
                      <a:pt x="14" y="188"/>
                      <a:pt x="13" y="191"/>
                      <a:pt x="13" y="191"/>
                    </a:cubicBezTo>
                    <a:cubicBezTo>
                      <a:pt x="16" y="190"/>
                      <a:pt x="17" y="189"/>
                      <a:pt x="15" y="186"/>
                    </a:cubicBezTo>
                    <a:cubicBezTo>
                      <a:pt x="14" y="184"/>
                      <a:pt x="13" y="180"/>
                      <a:pt x="14" y="178"/>
                    </a:cubicBezTo>
                    <a:cubicBezTo>
                      <a:pt x="15" y="179"/>
                      <a:pt x="16" y="181"/>
                      <a:pt x="16" y="182"/>
                    </a:cubicBezTo>
                    <a:cubicBezTo>
                      <a:pt x="17" y="183"/>
                      <a:pt x="15" y="184"/>
                      <a:pt x="15" y="186"/>
                    </a:cubicBezTo>
                    <a:cubicBezTo>
                      <a:pt x="17" y="186"/>
                      <a:pt x="17" y="185"/>
                      <a:pt x="17" y="184"/>
                    </a:cubicBezTo>
                    <a:cubicBezTo>
                      <a:pt x="18" y="185"/>
                      <a:pt x="17" y="187"/>
                      <a:pt x="18" y="189"/>
                    </a:cubicBezTo>
                    <a:cubicBezTo>
                      <a:pt x="18" y="189"/>
                      <a:pt x="20" y="188"/>
                      <a:pt x="20" y="188"/>
                    </a:cubicBezTo>
                    <a:cubicBezTo>
                      <a:pt x="21" y="185"/>
                      <a:pt x="22" y="183"/>
                      <a:pt x="21" y="180"/>
                    </a:cubicBezTo>
                    <a:cubicBezTo>
                      <a:pt x="20" y="178"/>
                      <a:pt x="20" y="175"/>
                      <a:pt x="18" y="173"/>
                    </a:cubicBezTo>
                    <a:cubicBezTo>
                      <a:pt x="18" y="172"/>
                      <a:pt x="18" y="172"/>
                      <a:pt x="18" y="171"/>
                    </a:cubicBezTo>
                    <a:cubicBezTo>
                      <a:pt x="18" y="169"/>
                      <a:pt x="17" y="167"/>
                      <a:pt x="17" y="165"/>
                    </a:cubicBezTo>
                    <a:cubicBezTo>
                      <a:pt x="16" y="162"/>
                      <a:pt x="18" y="159"/>
                      <a:pt x="20" y="156"/>
                    </a:cubicBezTo>
                    <a:cubicBezTo>
                      <a:pt x="22" y="154"/>
                      <a:pt x="23" y="152"/>
                      <a:pt x="24" y="148"/>
                    </a:cubicBezTo>
                    <a:cubicBezTo>
                      <a:pt x="24" y="147"/>
                      <a:pt x="23" y="145"/>
                      <a:pt x="23" y="144"/>
                    </a:cubicBezTo>
                    <a:cubicBezTo>
                      <a:pt x="23" y="142"/>
                      <a:pt x="24" y="141"/>
                      <a:pt x="25" y="140"/>
                    </a:cubicBezTo>
                    <a:cubicBezTo>
                      <a:pt x="26" y="138"/>
                      <a:pt x="27" y="134"/>
                      <a:pt x="29" y="133"/>
                    </a:cubicBezTo>
                    <a:cubicBezTo>
                      <a:pt x="29" y="135"/>
                      <a:pt x="29" y="136"/>
                      <a:pt x="28" y="137"/>
                    </a:cubicBezTo>
                    <a:cubicBezTo>
                      <a:pt x="28" y="138"/>
                      <a:pt x="28" y="140"/>
                      <a:pt x="28" y="142"/>
                    </a:cubicBezTo>
                    <a:cubicBezTo>
                      <a:pt x="31" y="141"/>
                      <a:pt x="31" y="139"/>
                      <a:pt x="33" y="136"/>
                    </a:cubicBezTo>
                    <a:cubicBezTo>
                      <a:pt x="34" y="134"/>
                      <a:pt x="37" y="132"/>
                      <a:pt x="40" y="131"/>
                    </a:cubicBezTo>
                    <a:cubicBezTo>
                      <a:pt x="44" y="130"/>
                      <a:pt x="47" y="127"/>
                      <a:pt x="50" y="125"/>
                    </a:cubicBezTo>
                    <a:cubicBezTo>
                      <a:pt x="51" y="124"/>
                      <a:pt x="52" y="122"/>
                      <a:pt x="53" y="122"/>
                    </a:cubicBezTo>
                    <a:cubicBezTo>
                      <a:pt x="56" y="122"/>
                      <a:pt x="58" y="121"/>
                      <a:pt x="59" y="119"/>
                    </a:cubicBezTo>
                    <a:cubicBezTo>
                      <a:pt x="59" y="122"/>
                      <a:pt x="62" y="119"/>
                      <a:pt x="63" y="119"/>
                    </a:cubicBezTo>
                    <a:cubicBezTo>
                      <a:pt x="64" y="119"/>
                      <a:pt x="64" y="120"/>
                      <a:pt x="66" y="120"/>
                    </a:cubicBezTo>
                    <a:cubicBezTo>
                      <a:pt x="67" y="120"/>
                      <a:pt x="68" y="120"/>
                      <a:pt x="70" y="119"/>
                    </a:cubicBezTo>
                    <a:cubicBezTo>
                      <a:pt x="73" y="118"/>
                      <a:pt x="74" y="116"/>
                      <a:pt x="77" y="116"/>
                    </a:cubicBezTo>
                    <a:cubicBezTo>
                      <a:pt x="79" y="116"/>
                      <a:pt x="80" y="116"/>
                      <a:pt x="81" y="115"/>
                    </a:cubicBezTo>
                    <a:cubicBezTo>
                      <a:pt x="83" y="114"/>
                      <a:pt x="83" y="112"/>
                      <a:pt x="85" y="112"/>
                    </a:cubicBezTo>
                    <a:cubicBezTo>
                      <a:pt x="88" y="112"/>
                      <a:pt x="90" y="112"/>
                      <a:pt x="93" y="111"/>
                    </a:cubicBezTo>
                    <a:cubicBezTo>
                      <a:pt x="97" y="110"/>
                      <a:pt x="100" y="110"/>
                      <a:pt x="103" y="108"/>
                    </a:cubicBezTo>
                    <a:cubicBezTo>
                      <a:pt x="106" y="106"/>
                      <a:pt x="115" y="101"/>
                      <a:pt x="113" y="96"/>
                    </a:cubicBezTo>
                    <a:cubicBezTo>
                      <a:pt x="115" y="96"/>
                      <a:pt x="115" y="96"/>
                      <a:pt x="115" y="95"/>
                    </a:cubicBezTo>
                    <a:cubicBezTo>
                      <a:pt x="116" y="94"/>
                      <a:pt x="117" y="93"/>
                      <a:pt x="118" y="92"/>
                    </a:cubicBezTo>
                    <a:cubicBezTo>
                      <a:pt x="120" y="91"/>
                      <a:pt x="123" y="90"/>
                      <a:pt x="122" y="87"/>
                    </a:cubicBezTo>
                    <a:cubicBezTo>
                      <a:pt x="120" y="86"/>
                      <a:pt x="121" y="81"/>
                      <a:pt x="122" y="79"/>
                    </a:cubicBezTo>
                    <a:cubicBezTo>
                      <a:pt x="123" y="78"/>
                      <a:pt x="125" y="74"/>
                      <a:pt x="127" y="75"/>
                    </a:cubicBezTo>
                    <a:cubicBezTo>
                      <a:pt x="126" y="74"/>
                      <a:pt x="127" y="74"/>
                      <a:pt x="129" y="73"/>
                    </a:cubicBezTo>
                    <a:cubicBezTo>
                      <a:pt x="130" y="72"/>
                      <a:pt x="130" y="70"/>
                      <a:pt x="132" y="69"/>
                    </a:cubicBezTo>
                    <a:cubicBezTo>
                      <a:pt x="133" y="70"/>
                      <a:pt x="130" y="72"/>
                      <a:pt x="133" y="72"/>
                    </a:cubicBezTo>
                    <a:cubicBezTo>
                      <a:pt x="131" y="75"/>
                      <a:pt x="136" y="80"/>
                      <a:pt x="136" y="83"/>
                    </a:cubicBezTo>
                    <a:cubicBezTo>
                      <a:pt x="138" y="81"/>
                      <a:pt x="136" y="78"/>
                      <a:pt x="137" y="76"/>
                    </a:cubicBezTo>
                    <a:cubicBezTo>
                      <a:pt x="139" y="76"/>
                      <a:pt x="139" y="77"/>
                      <a:pt x="140" y="78"/>
                    </a:cubicBezTo>
                    <a:cubicBezTo>
                      <a:pt x="140" y="77"/>
                      <a:pt x="139" y="75"/>
                      <a:pt x="141" y="74"/>
                    </a:cubicBezTo>
                    <a:cubicBezTo>
                      <a:pt x="140" y="75"/>
                      <a:pt x="137" y="72"/>
                      <a:pt x="138" y="71"/>
                    </a:cubicBezTo>
                    <a:cubicBezTo>
                      <a:pt x="137" y="71"/>
                      <a:pt x="137" y="70"/>
                      <a:pt x="137" y="69"/>
                    </a:cubicBezTo>
                    <a:cubicBezTo>
                      <a:pt x="138" y="71"/>
                      <a:pt x="138" y="69"/>
                      <a:pt x="139" y="69"/>
                    </a:cubicBezTo>
                    <a:cubicBezTo>
                      <a:pt x="140" y="69"/>
                      <a:pt x="139" y="67"/>
                      <a:pt x="138" y="66"/>
                    </a:cubicBezTo>
                    <a:cubicBezTo>
                      <a:pt x="140" y="65"/>
                      <a:pt x="142" y="66"/>
                      <a:pt x="140" y="67"/>
                    </a:cubicBezTo>
                    <a:cubicBezTo>
                      <a:pt x="141" y="67"/>
                      <a:pt x="141" y="68"/>
                      <a:pt x="141" y="69"/>
                    </a:cubicBezTo>
                    <a:cubicBezTo>
                      <a:pt x="142" y="68"/>
                      <a:pt x="142" y="67"/>
                      <a:pt x="143" y="67"/>
                    </a:cubicBezTo>
                    <a:cubicBezTo>
                      <a:pt x="144" y="67"/>
                      <a:pt x="144" y="68"/>
                      <a:pt x="145" y="68"/>
                    </a:cubicBezTo>
                    <a:cubicBezTo>
                      <a:pt x="146" y="69"/>
                      <a:pt x="147" y="68"/>
                      <a:pt x="148" y="68"/>
                    </a:cubicBezTo>
                    <a:cubicBezTo>
                      <a:pt x="149" y="69"/>
                      <a:pt x="150" y="68"/>
                      <a:pt x="151" y="69"/>
                    </a:cubicBezTo>
                    <a:cubicBezTo>
                      <a:pt x="150" y="68"/>
                      <a:pt x="149" y="68"/>
                      <a:pt x="148" y="68"/>
                    </a:cubicBezTo>
                    <a:cubicBezTo>
                      <a:pt x="146" y="67"/>
                      <a:pt x="148" y="66"/>
                      <a:pt x="148" y="65"/>
                    </a:cubicBezTo>
                    <a:cubicBezTo>
                      <a:pt x="148" y="66"/>
                      <a:pt x="148" y="66"/>
                      <a:pt x="148" y="66"/>
                    </a:cubicBezTo>
                    <a:cubicBezTo>
                      <a:pt x="150" y="65"/>
                      <a:pt x="149" y="63"/>
                      <a:pt x="151" y="62"/>
                    </a:cubicBezTo>
                    <a:cubicBezTo>
                      <a:pt x="150" y="62"/>
                      <a:pt x="149" y="62"/>
                      <a:pt x="149" y="63"/>
                    </a:cubicBezTo>
                    <a:cubicBezTo>
                      <a:pt x="148" y="62"/>
                      <a:pt x="147" y="59"/>
                      <a:pt x="149" y="58"/>
                    </a:cubicBezTo>
                    <a:cubicBezTo>
                      <a:pt x="150" y="57"/>
                      <a:pt x="153" y="57"/>
                      <a:pt x="152" y="55"/>
                    </a:cubicBezTo>
                    <a:cubicBezTo>
                      <a:pt x="153" y="55"/>
                      <a:pt x="153" y="56"/>
                      <a:pt x="154" y="57"/>
                    </a:cubicBezTo>
                    <a:cubicBezTo>
                      <a:pt x="155" y="57"/>
                      <a:pt x="155" y="57"/>
                      <a:pt x="155" y="58"/>
                    </a:cubicBezTo>
                    <a:cubicBezTo>
                      <a:pt x="156" y="58"/>
                      <a:pt x="156" y="58"/>
                      <a:pt x="157" y="58"/>
                    </a:cubicBezTo>
                    <a:cubicBezTo>
                      <a:pt x="155" y="57"/>
                      <a:pt x="156" y="55"/>
                      <a:pt x="154" y="55"/>
                    </a:cubicBezTo>
                    <a:cubicBezTo>
                      <a:pt x="154" y="55"/>
                      <a:pt x="155" y="54"/>
                      <a:pt x="156" y="54"/>
                    </a:cubicBezTo>
                    <a:cubicBezTo>
                      <a:pt x="155" y="54"/>
                      <a:pt x="154" y="54"/>
                      <a:pt x="154" y="55"/>
                    </a:cubicBezTo>
                    <a:cubicBezTo>
                      <a:pt x="154" y="54"/>
                      <a:pt x="157" y="51"/>
                      <a:pt x="157" y="53"/>
                    </a:cubicBezTo>
                    <a:cubicBezTo>
                      <a:pt x="157" y="51"/>
                      <a:pt x="158" y="54"/>
                      <a:pt x="160" y="54"/>
                    </a:cubicBezTo>
                    <a:cubicBezTo>
                      <a:pt x="159" y="53"/>
                      <a:pt x="158" y="52"/>
                      <a:pt x="159" y="50"/>
                    </a:cubicBezTo>
                    <a:cubicBezTo>
                      <a:pt x="156" y="50"/>
                      <a:pt x="159" y="48"/>
                      <a:pt x="160" y="47"/>
                    </a:cubicBezTo>
                    <a:cubicBezTo>
                      <a:pt x="161" y="48"/>
                      <a:pt x="161" y="46"/>
                      <a:pt x="162" y="46"/>
                    </a:cubicBezTo>
                    <a:cubicBezTo>
                      <a:pt x="163" y="45"/>
                      <a:pt x="163" y="44"/>
                      <a:pt x="163" y="43"/>
                    </a:cubicBezTo>
                    <a:cubicBezTo>
                      <a:pt x="164" y="43"/>
                      <a:pt x="164" y="46"/>
                      <a:pt x="163" y="47"/>
                    </a:cubicBezTo>
                    <a:cubicBezTo>
                      <a:pt x="165" y="45"/>
                      <a:pt x="164" y="45"/>
                      <a:pt x="166" y="47"/>
                    </a:cubicBezTo>
                    <a:cubicBezTo>
                      <a:pt x="166" y="46"/>
                      <a:pt x="167" y="46"/>
                      <a:pt x="167" y="45"/>
                    </a:cubicBezTo>
                    <a:cubicBezTo>
                      <a:pt x="167" y="45"/>
                      <a:pt x="167" y="43"/>
                      <a:pt x="168" y="43"/>
                    </a:cubicBezTo>
                    <a:cubicBezTo>
                      <a:pt x="168" y="42"/>
                      <a:pt x="170" y="42"/>
                      <a:pt x="169" y="41"/>
                    </a:cubicBezTo>
                    <a:cubicBezTo>
                      <a:pt x="168" y="41"/>
                      <a:pt x="168" y="41"/>
                      <a:pt x="168" y="41"/>
                    </a:cubicBezTo>
                    <a:cubicBezTo>
                      <a:pt x="167" y="41"/>
                      <a:pt x="166" y="39"/>
                      <a:pt x="168" y="40"/>
                    </a:cubicBezTo>
                    <a:cubicBezTo>
                      <a:pt x="168" y="39"/>
                      <a:pt x="170" y="38"/>
                      <a:pt x="169" y="40"/>
                    </a:cubicBezTo>
                    <a:cubicBezTo>
                      <a:pt x="171" y="38"/>
                      <a:pt x="168" y="43"/>
                      <a:pt x="171" y="42"/>
                    </a:cubicBezTo>
                    <a:cubicBezTo>
                      <a:pt x="170" y="41"/>
                      <a:pt x="171" y="40"/>
                      <a:pt x="173" y="40"/>
                    </a:cubicBezTo>
                    <a:cubicBezTo>
                      <a:pt x="172" y="41"/>
                      <a:pt x="173" y="41"/>
                      <a:pt x="173" y="42"/>
                    </a:cubicBezTo>
                    <a:cubicBezTo>
                      <a:pt x="174" y="41"/>
                      <a:pt x="176" y="41"/>
                      <a:pt x="177" y="39"/>
                    </a:cubicBezTo>
                    <a:cubicBezTo>
                      <a:pt x="177" y="38"/>
                      <a:pt x="175" y="38"/>
                      <a:pt x="177" y="37"/>
                    </a:cubicBezTo>
                    <a:cubicBezTo>
                      <a:pt x="179" y="36"/>
                      <a:pt x="179" y="39"/>
                      <a:pt x="181" y="39"/>
                    </a:cubicBezTo>
                    <a:cubicBezTo>
                      <a:pt x="182" y="39"/>
                      <a:pt x="183" y="40"/>
                      <a:pt x="184" y="41"/>
                    </a:cubicBezTo>
                    <a:cubicBezTo>
                      <a:pt x="185" y="43"/>
                      <a:pt x="186" y="44"/>
                      <a:pt x="187" y="46"/>
                    </a:cubicBezTo>
                    <a:cubicBezTo>
                      <a:pt x="188" y="47"/>
                      <a:pt x="189" y="48"/>
                      <a:pt x="189" y="49"/>
                    </a:cubicBezTo>
                    <a:cubicBezTo>
                      <a:pt x="189" y="51"/>
                      <a:pt x="188" y="52"/>
                      <a:pt x="188" y="53"/>
                    </a:cubicBezTo>
                    <a:cubicBezTo>
                      <a:pt x="188" y="55"/>
                      <a:pt x="188" y="57"/>
                      <a:pt x="186" y="58"/>
                    </a:cubicBezTo>
                    <a:cubicBezTo>
                      <a:pt x="188" y="57"/>
                      <a:pt x="187" y="56"/>
                      <a:pt x="188" y="55"/>
                    </a:cubicBezTo>
                    <a:cubicBezTo>
                      <a:pt x="189" y="54"/>
                      <a:pt x="189" y="56"/>
                      <a:pt x="189" y="57"/>
                    </a:cubicBezTo>
                    <a:cubicBezTo>
                      <a:pt x="190" y="55"/>
                      <a:pt x="188" y="54"/>
                      <a:pt x="189" y="53"/>
                    </a:cubicBezTo>
                    <a:cubicBezTo>
                      <a:pt x="190" y="51"/>
                      <a:pt x="191" y="53"/>
                      <a:pt x="192" y="52"/>
                    </a:cubicBezTo>
                    <a:cubicBezTo>
                      <a:pt x="191" y="47"/>
                      <a:pt x="200" y="49"/>
                      <a:pt x="199" y="54"/>
                    </a:cubicBezTo>
                    <a:cubicBezTo>
                      <a:pt x="201" y="53"/>
                      <a:pt x="200" y="51"/>
                      <a:pt x="200" y="50"/>
                    </a:cubicBezTo>
                    <a:cubicBezTo>
                      <a:pt x="202" y="50"/>
                      <a:pt x="203" y="55"/>
                      <a:pt x="205" y="54"/>
                    </a:cubicBezTo>
                    <a:cubicBezTo>
                      <a:pt x="204" y="53"/>
                      <a:pt x="203" y="51"/>
                      <a:pt x="205" y="50"/>
                    </a:cubicBezTo>
                    <a:cubicBezTo>
                      <a:pt x="206" y="50"/>
                      <a:pt x="207" y="50"/>
                      <a:pt x="208" y="49"/>
                    </a:cubicBezTo>
                    <a:cubicBezTo>
                      <a:pt x="206" y="50"/>
                      <a:pt x="205" y="49"/>
                      <a:pt x="204" y="47"/>
                    </a:cubicBezTo>
                    <a:cubicBezTo>
                      <a:pt x="205" y="47"/>
                      <a:pt x="206" y="47"/>
                      <a:pt x="206" y="47"/>
                    </a:cubicBezTo>
                    <a:cubicBezTo>
                      <a:pt x="205" y="47"/>
                      <a:pt x="201" y="46"/>
                      <a:pt x="203" y="44"/>
                    </a:cubicBezTo>
                    <a:cubicBezTo>
                      <a:pt x="203" y="43"/>
                      <a:pt x="203" y="41"/>
                      <a:pt x="204" y="41"/>
                    </a:cubicBezTo>
                    <a:cubicBezTo>
                      <a:pt x="205" y="40"/>
                      <a:pt x="206" y="41"/>
                      <a:pt x="207" y="40"/>
                    </a:cubicBezTo>
                    <a:cubicBezTo>
                      <a:pt x="207" y="38"/>
                      <a:pt x="208" y="36"/>
                      <a:pt x="208" y="34"/>
                    </a:cubicBezTo>
                    <a:cubicBezTo>
                      <a:pt x="209" y="33"/>
                      <a:pt x="210" y="35"/>
                      <a:pt x="211" y="34"/>
                    </a:cubicBezTo>
                    <a:cubicBezTo>
                      <a:pt x="211" y="33"/>
                      <a:pt x="213" y="32"/>
                      <a:pt x="214" y="32"/>
                    </a:cubicBezTo>
                    <a:cubicBezTo>
                      <a:pt x="213" y="31"/>
                      <a:pt x="212" y="30"/>
                      <a:pt x="212" y="28"/>
                    </a:cubicBezTo>
                    <a:cubicBezTo>
                      <a:pt x="213" y="26"/>
                      <a:pt x="214" y="28"/>
                      <a:pt x="215" y="26"/>
                    </a:cubicBezTo>
                    <a:cubicBezTo>
                      <a:pt x="215" y="25"/>
                      <a:pt x="215" y="24"/>
                      <a:pt x="216" y="24"/>
                    </a:cubicBezTo>
                    <a:cubicBezTo>
                      <a:pt x="217" y="23"/>
                      <a:pt x="218" y="25"/>
                      <a:pt x="219" y="24"/>
                    </a:cubicBezTo>
                    <a:cubicBezTo>
                      <a:pt x="218" y="24"/>
                      <a:pt x="217" y="21"/>
                      <a:pt x="218" y="20"/>
                    </a:cubicBezTo>
                    <a:cubicBezTo>
                      <a:pt x="220" y="20"/>
                      <a:pt x="221" y="23"/>
                      <a:pt x="222" y="23"/>
                    </a:cubicBezTo>
                    <a:cubicBezTo>
                      <a:pt x="221" y="22"/>
                      <a:pt x="220" y="19"/>
                      <a:pt x="223" y="20"/>
                    </a:cubicBezTo>
                    <a:cubicBezTo>
                      <a:pt x="223" y="19"/>
                      <a:pt x="222" y="18"/>
                      <a:pt x="223" y="18"/>
                    </a:cubicBezTo>
                    <a:cubicBezTo>
                      <a:pt x="225" y="17"/>
                      <a:pt x="225" y="19"/>
                      <a:pt x="226" y="17"/>
                    </a:cubicBezTo>
                    <a:cubicBezTo>
                      <a:pt x="227" y="21"/>
                      <a:pt x="237" y="17"/>
                      <a:pt x="238" y="19"/>
                    </a:cubicBezTo>
                    <a:cubicBezTo>
                      <a:pt x="238" y="18"/>
                      <a:pt x="239" y="17"/>
                      <a:pt x="241" y="18"/>
                    </a:cubicBezTo>
                    <a:cubicBezTo>
                      <a:pt x="239" y="16"/>
                      <a:pt x="241" y="13"/>
                      <a:pt x="241" y="12"/>
                    </a:cubicBezTo>
                    <a:cubicBezTo>
                      <a:pt x="240" y="9"/>
                      <a:pt x="237" y="9"/>
                      <a:pt x="235" y="10"/>
                    </a:cubicBezTo>
                    <a:cubicBezTo>
                      <a:pt x="235" y="9"/>
                      <a:pt x="233" y="8"/>
                      <a:pt x="233" y="7"/>
                    </a:cubicBezTo>
                    <a:cubicBezTo>
                      <a:pt x="232" y="7"/>
                      <a:pt x="234" y="6"/>
                      <a:pt x="234" y="5"/>
                    </a:cubicBezTo>
                    <a:cubicBezTo>
                      <a:pt x="235" y="6"/>
                      <a:pt x="236" y="7"/>
                      <a:pt x="236" y="8"/>
                    </a:cubicBezTo>
                    <a:cubicBezTo>
                      <a:pt x="237" y="8"/>
                      <a:pt x="237" y="6"/>
                      <a:pt x="236" y="5"/>
                    </a:cubicBezTo>
                    <a:cubicBezTo>
                      <a:pt x="237" y="7"/>
                      <a:pt x="237" y="7"/>
                      <a:pt x="238" y="5"/>
                    </a:cubicBezTo>
                    <a:cubicBezTo>
                      <a:pt x="238" y="7"/>
                      <a:pt x="241" y="9"/>
                      <a:pt x="242" y="10"/>
                    </a:cubicBezTo>
                    <a:cubicBezTo>
                      <a:pt x="242" y="9"/>
                      <a:pt x="244" y="9"/>
                      <a:pt x="244" y="8"/>
                    </a:cubicBezTo>
                    <a:cubicBezTo>
                      <a:pt x="245" y="9"/>
                      <a:pt x="245" y="13"/>
                      <a:pt x="247" y="12"/>
                    </a:cubicBezTo>
                    <a:cubicBezTo>
                      <a:pt x="248" y="12"/>
                      <a:pt x="250" y="12"/>
                      <a:pt x="250" y="14"/>
                    </a:cubicBezTo>
                    <a:cubicBezTo>
                      <a:pt x="251" y="14"/>
                      <a:pt x="252" y="12"/>
                      <a:pt x="254" y="13"/>
                    </a:cubicBezTo>
                    <a:cubicBezTo>
                      <a:pt x="251" y="14"/>
                      <a:pt x="257" y="14"/>
                      <a:pt x="256" y="17"/>
                    </a:cubicBezTo>
                    <a:cubicBezTo>
                      <a:pt x="257" y="15"/>
                      <a:pt x="258" y="16"/>
                      <a:pt x="259" y="16"/>
                    </a:cubicBezTo>
                    <a:cubicBezTo>
                      <a:pt x="261" y="17"/>
                      <a:pt x="261" y="16"/>
                      <a:pt x="263" y="15"/>
                    </a:cubicBezTo>
                    <a:cubicBezTo>
                      <a:pt x="263" y="19"/>
                      <a:pt x="266" y="18"/>
                      <a:pt x="268" y="19"/>
                    </a:cubicBezTo>
                    <a:cubicBezTo>
                      <a:pt x="267" y="16"/>
                      <a:pt x="274" y="17"/>
                      <a:pt x="271" y="15"/>
                    </a:cubicBezTo>
                    <a:cubicBezTo>
                      <a:pt x="273" y="15"/>
                      <a:pt x="275" y="15"/>
                      <a:pt x="275" y="13"/>
                    </a:cubicBezTo>
                    <a:cubicBezTo>
                      <a:pt x="276" y="14"/>
                      <a:pt x="274" y="15"/>
                      <a:pt x="273" y="16"/>
                    </a:cubicBezTo>
                    <a:cubicBezTo>
                      <a:pt x="275" y="16"/>
                      <a:pt x="273" y="16"/>
                      <a:pt x="273" y="17"/>
                    </a:cubicBezTo>
                    <a:cubicBezTo>
                      <a:pt x="272" y="18"/>
                      <a:pt x="272" y="19"/>
                      <a:pt x="272" y="20"/>
                    </a:cubicBezTo>
                    <a:cubicBezTo>
                      <a:pt x="273" y="19"/>
                      <a:pt x="274" y="17"/>
                      <a:pt x="275" y="17"/>
                    </a:cubicBezTo>
                    <a:cubicBezTo>
                      <a:pt x="274" y="19"/>
                      <a:pt x="276" y="18"/>
                      <a:pt x="276" y="20"/>
                    </a:cubicBezTo>
                    <a:cubicBezTo>
                      <a:pt x="276" y="20"/>
                      <a:pt x="276" y="21"/>
                      <a:pt x="276" y="21"/>
                    </a:cubicBezTo>
                    <a:cubicBezTo>
                      <a:pt x="277" y="21"/>
                      <a:pt x="279" y="20"/>
                      <a:pt x="279" y="19"/>
                    </a:cubicBezTo>
                    <a:cubicBezTo>
                      <a:pt x="276" y="19"/>
                      <a:pt x="281" y="15"/>
                      <a:pt x="282" y="14"/>
                    </a:cubicBezTo>
                    <a:cubicBezTo>
                      <a:pt x="280" y="15"/>
                      <a:pt x="282" y="19"/>
                      <a:pt x="283" y="19"/>
                    </a:cubicBezTo>
                    <a:cubicBezTo>
                      <a:pt x="282" y="17"/>
                      <a:pt x="284" y="18"/>
                      <a:pt x="285" y="18"/>
                    </a:cubicBezTo>
                    <a:cubicBezTo>
                      <a:pt x="285" y="19"/>
                      <a:pt x="285" y="20"/>
                      <a:pt x="284" y="20"/>
                    </a:cubicBezTo>
                    <a:cubicBezTo>
                      <a:pt x="283" y="22"/>
                      <a:pt x="282" y="25"/>
                      <a:pt x="280" y="26"/>
                    </a:cubicBezTo>
                    <a:cubicBezTo>
                      <a:pt x="280" y="27"/>
                      <a:pt x="281" y="27"/>
                      <a:pt x="281" y="28"/>
                    </a:cubicBezTo>
                    <a:cubicBezTo>
                      <a:pt x="281" y="28"/>
                      <a:pt x="280" y="28"/>
                      <a:pt x="280" y="27"/>
                    </a:cubicBezTo>
                    <a:cubicBezTo>
                      <a:pt x="280" y="29"/>
                      <a:pt x="280" y="30"/>
                      <a:pt x="278" y="31"/>
                    </a:cubicBezTo>
                    <a:cubicBezTo>
                      <a:pt x="278" y="30"/>
                      <a:pt x="278" y="30"/>
                      <a:pt x="278" y="29"/>
                    </a:cubicBezTo>
                    <a:cubicBezTo>
                      <a:pt x="277" y="29"/>
                      <a:pt x="277" y="30"/>
                      <a:pt x="276" y="31"/>
                    </a:cubicBezTo>
                    <a:cubicBezTo>
                      <a:pt x="276" y="28"/>
                      <a:pt x="274" y="31"/>
                      <a:pt x="274" y="32"/>
                    </a:cubicBezTo>
                    <a:cubicBezTo>
                      <a:pt x="274" y="29"/>
                      <a:pt x="272" y="32"/>
                      <a:pt x="273" y="33"/>
                    </a:cubicBezTo>
                    <a:cubicBezTo>
                      <a:pt x="270" y="33"/>
                      <a:pt x="272" y="38"/>
                      <a:pt x="274" y="36"/>
                    </a:cubicBezTo>
                    <a:cubicBezTo>
                      <a:pt x="272" y="39"/>
                      <a:pt x="271" y="41"/>
                      <a:pt x="269" y="44"/>
                    </a:cubicBezTo>
                    <a:cubicBezTo>
                      <a:pt x="268" y="45"/>
                      <a:pt x="267" y="47"/>
                      <a:pt x="266" y="48"/>
                    </a:cubicBezTo>
                    <a:cubicBezTo>
                      <a:pt x="265" y="49"/>
                      <a:pt x="264" y="48"/>
                      <a:pt x="265" y="50"/>
                    </a:cubicBezTo>
                    <a:cubicBezTo>
                      <a:pt x="267" y="53"/>
                      <a:pt x="270" y="54"/>
                      <a:pt x="272" y="56"/>
                    </a:cubicBezTo>
                    <a:cubicBezTo>
                      <a:pt x="273" y="58"/>
                      <a:pt x="274" y="59"/>
                      <a:pt x="275" y="60"/>
                    </a:cubicBezTo>
                    <a:cubicBezTo>
                      <a:pt x="276" y="61"/>
                      <a:pt x="277" y="62"/>
                      <a:pt x="277" y="63"/>
                    </a:cubicBezTo>
                    <a:cubicBezTo>
                      <a:pt x="278" y="63"/>
                      <a:pt x="279" y="63"/>
                      <a:pt x="280" y="62"/>
                    </a:cubicBezTo>
                    <a:cubicBezTo>
                      <a:pt x="281" y="64"/>
                      <a:pt x="283" y="65"/>
                      <a:pt x="284" y="66"/>
                    </a:cubicBezTo>
                    <a:cubicBezTo>
                      <a:pt x="287" y="67"/>
                      <a:pt x="288" y="69"/>
                      <a:pt x="289" y="70"/>
                    </a:cubicBezTo>
                    <a:cubicBezTo>
                      <a:pt x="292" y="74"/>
                      <a:pt x="296" y="73"/>
                      <a:pt x="299" y="75"/>
                    </a:cubicBezTo>
                    <a:cubicBezTo>
                      <a:pt x="300" y="76"/>
                      <a:pt x="299" y="79"/>
                      <a:pt x="301" y="80"/>
                    </a:cubicBezTo>
                    <a:cubicBezTo>
                      <a:pt x="302" y="81"/>
                      <a:pt x="303" y="80"/>
                      <a:pt x="303" y="81"/>
                    </a:cubicBezTo>
                    <a:cubicBezTo>
                      <a:pt x="304" y="82"/>
                      <a:pt x="305" y="83"/>
                      <a:pt x="306" y="83"/>
                    </a:cubicBezTo>
                    <a:cubicBezTo>
                      <a:pt x="309" y="85"/>
                      <a:pt x="316" y="83"/>
                      <a:pt x="317" y="80"/>
                    </a:cubicBezTo>
                    <a:cubicBezTo>
                      <a:pt x="320" y="76"/>
                      <a:pt x="323" y="71"/>
                      <a:pt x="325" y="66"/>
                    </a:cubicBezTo>
                    <a:cubicBezTo>
                      <a:pt x="326" y="64"/>
                      <a:pt x="327" y="61"/>
                      <a:pt x="328" y="58"/>
                    </a:cubicBezTo>
                    <a:cubicBezTo>
                      <a:pt x="329" y="55"/>
                      <a:pt x="330" y="53"/>
                      <a:pt x="330" y="49"/>
                    </a:cubicBezTo>
                    <a:cubicBezTo>
                      <a:pt x="330" y="47"/>
                      <a:pt x="330" y="45"/>
                      <a:pt x="331" y="43"/>
                    </a:cubicBezTo>
                    <a:cubicBezTo>
                      <a:pt x="332" y="40"/>
                      <a:pt x="330" y="38"/>
                      <a:pt x="331" y="36"/>
                    </a:cubicBezTo>
                    <a:cubicBezTo>
                      <a:pt x="332" y="34"/>
                      <a:pt x="334" y="32"/>
                      <a:pt x="333" y="29"/>
                    </a:cubicBezTo>
                    <a:cubicBezTo>
                      <a:pt x="333" y="27"/>
                      <a:pt x="335" y="26"/>
                      <a:pt x="336" y="24"/>
                    </a:cubicBezTo>
                    <a:cubicBezTo>
                      <a:pt x="336" y="25"/>
                      <a:pt x="337" y="25"/>
                      <a:pt x="337" y="26"/>
                    </a:cubicBezTo>
                    <a:cubicBezTo>
                      <a:pt x="337" y="25"/>
                      <a:pt x="337" y="25"/>
                      <a:pt x="338" y="25"/>
                    </a:cubicBezTo>
                    <a:cubicBezTo>
                      <a:pt x="337" y="24"/>
                      <a:pt x="335" y="22"/>
                      <a:pt x="335" y="22"/>
                    </a:cubicBezTo>
                    <a:cubicBezTo>
                      <a:pt x="334" y="23"/>
                      <a:pt x="334" y="23"/>
                      <a:pt x="334" y="23"/>
                    </a:cubicBezTo>
                    <a:cubicBezTo>
                      <a:pt x="334" y="22"/>
                      <a:pt x="335" y="20"/>
                      <a:pt x="335" y="19"/>
                    </a:cubicBezTo>
                    <a:cubicBezTo>
                      <a:pt x="336" y="19"/>
                      <a:pt x="336" y="19"/>
                      <a:pt x="336" y="19"/>
                    </a:cubicBezTo>
                    <a:cubicBezTo>
                      <a:pt x="336" y="18"/>
                      <a:pt x="337" y="16"/>
                      <a:pt x="337" y="16"/>
                    </a:cubicBezTo>
                    <a:cubicBezTo>
                      <a:pt x="338" y="16"/>
                      <a:pt x="338" y="17"/>
                      <a:pt x="339" y="17"/>
                    </a:cubicBezTo>
                    <a:cubicBezTo>
                      <a:pt x="339" y="12"/>
                      <a:pt x="341" y="9"/>
                      <a:pt x="342" y="5"/>
                    </a:cubicBezTo>
                    <a:cubicBezTo>
                      <a:pt x="342" y="4"/>
                      <a:pt x="342" y="3"/>
                      <a:pt x="343" y="3"/>
                    </a:cubicBezTo>
                    <a:cubicBezTo>
                      <a:pt x="345" y="2"/>
                      <a:pt x="345" y="0"/>
                      <a:pt x="347" y="1"/>
                    </a:cubicBezTo>
                    <a:cubicBezTo>
                      <a:pt x="347" y="1"/>
                      <a:pt x="346" y="2"/>
                      <a:pt x="346" y="3"/>
                    </a:cubicBezTo>
                    <a:cubicBezTo>
                      <a:pt x="346" y="3"/>
                      <a:pt x="346" y="2"/>
                      <a:pt x="347" y="2"/>
                    </a:cubicBezTo>
                    <a:cubicBezTo>
                      <a:pt x="347" y="4"/>
                      <a:pt x="349" y="4"/>
                      <a:pt x="348" y="6"/>
                    </a:cubicBezTo>
                    <a:cubicBezTo>
                      <a:pt x="348" y="6"/>
                      <a:pt x="348" y="7"/>
                      <a:pt x="348" y="7"/>
                    </a:cubicBezTo>
                    <a:cubicBezTo>
                      <a:pt x="349" y="9"/>
                      <a:pt x="348" y="9"/>
                      <a:pt x="348" y="10"/>
                    </a:cubicBezTo>
                    <a:cubicBezTo>
                      <a:pt x="348" y="11"/>
                      <a:pt x="348" y="12"/>
                      <a:pt x="348" y="13"/>
                    </a:cubicBezTo>
                    <a:cubicBezTo>
                      <a:pt x="348" y="15"/>
                      <a:pt x="351" y="15"/>
                      <a:pt x="352" y="15"/>
                    </a:cubicBezTo>
                    <a:cubicBezTo>
                      <a:pt x="350" y="17"/>
                      <a:pt x="349" y="18"/>
                      <a:pt x="351" y="20"/>
                    </a:cubicBezTo>
                    <a:cubicBezTo>
                      <a:pt x="353" y="22"/>
                      <a:pt x="352" y="24"/>
                      <a:pt x="352" y="26"/>
                    </a:cubicBezTo>
                    <a:cubicBezTo>
                      <a:pt x="354" y="26"/>
                      <a:pt x="353" y="35"/>
                      <a:pt x="352" y="36"/>
                    </a:cubicBezTo>
                    <a:cubicBezTo>
                      <a:pt x="352" y="37"/>
                      <a:pt x="353" y="38"/>
                      <a:pt x="353" y="40"/>
                    </a:cubicBezTo>
                    <a:cubicBezTo>
                      <a:pt x="354" y="41"/>
                      <a:pt x="353" y="43"/>
                      <a:pt x="354" y="44"/>
                    </a:cubicBezTo>
                    <a:cubicBezTo>
                      <a:pt x="355" y="47"/>
                      <a:pt x="358" y="45"/>
                      <a:pt x="358" y="43"/>
                    </a:cubicBezTo>
                    <a:cubicBezTo>
                      <a:pt x="360" y="45"/>
                      <a:pt x="361" y="40"/>
                      <a:pt x="362" y="45"/>
                    </a:cubicBezTo>
                    <a:cubicBezTo>
                      <a:pt x="362" y="46"/>
                      <a:pt x="365" y="48"/>
                      <a:pt x="366" y="49"/>
                    </a:cubicBezTo>
                    <a:cubicBezTo>
                      <a:pt x="369" y="51"/>
                      <a:pt x="369" y="51"/>
                      <a:pt x="369" y="51"/>
                    </a:cubicBezTo>
                    <a:cubicBezTo>
                      <a:pt x="368" y="52"/>
                      <a:pt x="367" y="54"/>
                      <a:pt x="369" y="55"/>
                    </a:cubicBezTo>
                    <a:cubicBezTo>
                      <a:pt x="366" y="58"/>
                      <a:pt x="369" y="62"/>
                      <a:pt x="368" y="65"/>
                    </a:cubicBezTo>
                    <a:cubicBezTo>
                      <a:pt x="367" y="68"/>
                      <a:pt x="367" y="69"/>
                      <a:pt x="368" y="71"/>
                    </a:cubicBezTo>
                    <a:cubicBezTo>
                      <a:pt x="368" y="72"/>
                      <a:pt x="370" y="74"/>
                      <a:pt x="369" y="75"/>
                    </a:cubicBezTo>
                    <a:cubicBezTo>
                      <a:pt x="370" y="75"/>
                      <a:pt x="371" y="74"/>
                      <a:pt x="372" y="74"/>
                    </a:cubicBezTo>
                    <a:cubicBezTo>
                      <a:pt x="371" y="76"/>
                      <a:pt x="371" y="77"/>
                      <a:pt x="371" y="79"/>
                    </a:cubicBezTo>
                    <a:cubicBezTo>
                      <a:pt x="372" y="81"/>
                      <a:pt x="372" y="83"/>
                      <a:pt x="371" y="84"/>
                    </a:cubicBezTo>
                    <a:cubicBezTo>
                      <a:pt x="371" y="86"/>
                      <a:pt x="370" y="87"/>
                      <a:pt x="369" y="89"/>
                    </a:cubicBezTo>
                    <a:cubicBezTo>
                      <a:pt x="369" y="91"/>
                      <a:pt x="371" y="92"/>
                      <a:pt x="371" y="93"/>
                    </a:cubicBezTo>
                    <a:cubicBezTo>
                      <a:pt x="371" y="94"/>
                      <a:pt x="372" y="93"/>
                      <a:pt x="372" y="95"/>
                    </a:cubicBezTo>
                    <a:cubicBezTo>
                      <a:pt x="371" y="96"/>
                      <a:pt x="370" y="98"/>
                      <a:pt x="371" y="99"/>
                    </a:cubicBezTo>
                    <a:cubicBezTo>
                      <a:pt x="371" y="100"/>
                      <a:pt x="373" y="102"/>
                      <a:pt x="374" y="102"/>
                    </a:cubicBezTo>
                    <a:cubicBezTo>
                      <a:pt x="375" y="102"/>
                      <a:pt x="376" y="105"/>
                      <a:pt x="377" y="102"/>
                    </a:cubicBezTo>
                    <a:cubicBezTo>
                      <a:pt x="377" y="105"/>
                      <a:pt x="381" y="105"/>
                      <a:pt x="381" y="104"/>
                    </a:cubicBezTo>
                    <a:cubicBezTo>
                      <a:pt x="382" y="105"/>
                      <a:pt x="381" y="109"/>
                      <a:pt x="383" y="110"/>
                    </a:cubicBezTo>
                    <a:cubicBezTo>
                      <a:pt x="383" y="109"/>
                      <a:pt x="384" y="109"/>
                      <a:pt x="385" y="109"/>
                    </a:cubicBezTo>
                    <a:cubicBezTo>
                      <a:pt x="384" y="111"/>
                      <a:pt x="386" y="111"/>
                      <a:pt x="388" y="111"/>
                    </a:cubicBezTo>
                    <a:cubicBezTo>
                      <a:pt x="389" y="112"/>
                      <a:pt x="387" y="114"/>
                      <a:pt x="390" y="114"/>
                    </a:cubicBezTo>
                    <a:cubicBezTo>
                      <a:pt x="390" y="113"/>
                      <a:pt x="390" y="113"/>
                      <a:pt x="390" y="112"/>
                    </a:cubicBezTo>
                    <a:cubicBezTo>
                      <a:pt x="391" y="112"/>
                      <a:pt x="391" y="114"/>
                      <a:pt x="391" y="114"/>
                    </a:cubicBezTo>
                    <a:cubicBezTo>
                      <a:pt x="392" y="115"/>
                      <a:pt x="393" y="114"/>
                      <a:pt x="393" y="115"/>
                    </a:cubicBezTo>
                    <a:cubicBezTo>
                      <a:pt x="393" y="116"/>
                      <a:pt x="393" y="117"/>
                      <a:pt x="394" y="118"/>
                    </a:cubicBezTo>
                    <a:cubicBezTo>
                      <a:pt x="393" y="117"/>
                      <a:pt x="392" y="117"/>
                      <a:pt x="391" y="118"/>
                    </a:cubicBezTo>
                    <a:cubicBezTo>
                      <a:pt x="391" y="120"/>
                      <a:pt x="393" y="121"/>
                      <a:pt x="392" y="123"/>
                    </a:cubicBezTo>
                    <a:cubicBezTo>
                      <a:pt x="397" y="121"/>
                      <a:pt x="393" y="130"/>
                      <a:pt x="397" y="130"/>
                    </a:cubicBezTo>
                    <a:cubicBezTo>
                      <a:pt x="396" y="132"/>
                      <a:pt x="396" y="134"/>
                      <a:pt x="396" y="136"/>
                    </a:cubicBezTo>
                    <a:cubicBezTo>
                      <a:pt x="396" y="138"/>
                      <a:pt x="398" y="140"/>
                      <a:pt x="396" y="142"/>
                    </a:cubicBezTo>
                    <a:cubicBezTo>
                      <a:pt x="398" y="141"/>
                      <a:pt x="399" y="141"/>
                      <a:pt x="399" y="143"/>
                    </a:cubicBezTo>
                    <a:cubicBezTo>
                      <a:pt x="400" y="141"/>
                      <a:pt x="399" y="139"/>
                      <a:pt x="401" y="138"/>
                    </a:cubicBezTo>
                    <a:cubicBezTo>
                      <a:pt x="402" y="139"/>
                      <a:pt x="403" y="141"/>
                      <a:pt x="405" y="142"/>
                    </a:cubicBezTo>
                    <a:cubicBezTo>
                      <a:pt x="405" y="142"/>
                      <a:pt x="405" y="141"/>
                      <a:pt x="406" y="140"/>
                    </a:cubicBezTo>
                    <a:cubicBezTo>
                      <a:pt x="406" y="140"/>
                      <a:pt x="407" y="140"/>
                      <a:pt x="407" y="141"/>
                    </a:cubicBezTo>
                    <a:cubicBezTo>
                      <a:pt x="407" y="144"/>
                      <a:pt x="407" y="145"/>
                      <a:pt x="406" y="148"/>
                    </a:cubicBezTo>
                    <a:cubicBezTo>
                      <a:pt x="406" y="149"/>
                      <a:pt x="406" y="151"/>
                      <a:pt x="406" y="152"/>
                    </a:cubicBezTo>
                    <a:cubicBezTo>
                      <a:pt x="405" y="155"/>
                      <a:pt x="407" y="153"/>
                      <a:pt x="408" y="155"/>
                    </a:cubicBezTo>
                    <a:cubicBezTo>
                      <a:pt x="407" y="154"/>
                      <a:pt x="408" y="154"/>
                      <a:pt x="408" y="153"/>
                    </a:cubicBezTo>
                    <a:cubicBezTo>
                      <a:pt x="410" y="154"/>
                      <a:pt x="410" y="159"/>
                      <a:pt x="408" y="156"/>
                    </a:cubicBezTo>
                    <a:cubicBezTo>
                      <a:pt x="408" y="157"/>
                      <a:pt x="413" y="162"/>
                      <a:pt x="413" y="160"/>
                    </a:cubicBezTo>
                    <a:cubicBezTo>
                      <a:pt x="415" y="161"/>
                      <a:pt x="414" y="164"/>
                      <a:pt x="416" y="167"/>
                    </a:cubicBezTo>
                    <a:cubicBezTo>
                      <a:pt x="416" y="168"/>
                      <a:pt x="417" y="168"/>
                      <a:pt x="418" y="169"/>
                    </a:cubicBezTo>
                    <a:cubicBezTo>
                      <a:pt x="419" y="170"/>
                      <a:pt x="418" y="171"/>
                      <a:pt x="419" y="173"/>
                    </a:cubicBezTo>
                    <a:cubicBezTo>
                      <a:pt x="419" y="175"/>
                      <a:pt x="422" y="174"/>
                      <a:pt x="421" y="177"/>
                    </a:cubicBezTo>
                    <a:cubicBezTo>
                      <a:pt x="421" y="178"/>
                      <a:pt x="420" y="179"/>
                      <a:pt x="420" y="180"/>
                    </a:cubicBezTo>
                    <a:cubicBezTo>
                      <a:pt x="420" y="181"/>
                      <a:pt x="421" y="182"/>
                      <a:pt x="421" y="183"/>
                    </a:cubicBezTo>
                    <a:cubicBezTo>
                      <a:pt x="422" y="182"/>
                      <a:pt x="422" y="182"/>
                      <a:pt x="422" y="182"/>
                    </a:cubicBezTo>
                    <a:cubicBezTo>
                      <a:pt x="423" y="184"/>
                      <a:pt x="421" y="185"/>
                      <a:pt x="420" y="186"/>
                    </a:cubicBezTo>
                    <a:cubicBezTo>
                      <a:pt x="420" y="188"/>
                      <a:pt x="419" y="191"/>
                      <a:pt x="418" y="193"/>
                    </a:cubicBezTo>
                    <a:cubicBezTo>
                      <a:pt x="418" y="195"/>
                      <a:pt x="419" y="196"/>
                      <a:pt x="417" y="197"/>
                    </a:cubicBezTo>
                    <a:cubicBezTo>
                      <a:pt x="416" y="199"/>
                      <a:pt x="416" y="200"/>
                      <a:pt x="417" y="201"/>
                    </a:cubicBezTo>
                    <a:cubicBezTo>
                      <a:pt x="418" y="202"/>
                      <a:pt x="417" y="205"/>
                      <a:pt x="417" y="206"/>
                    </a:cubicBezTo>
                    <a:cubicBezTo>
                      <a:pt x="417" y="207"/>
                      <a:pt x="417" y="208"/>
                      <a:pt x="417" y="209"/>
                    </a:cubicBezTo>
                    <a:cubicBezTo>
                      <a:pt x="417" y="210"/>
                      <a:pt x="417" y="210"/>
                      <a:pt x="417" y="211"/>
                    </a:cubicBezTo>
                    <a:cubicBezTo>
                      <a:pt x="416" y="216"/>
                      <a:pt x="414" y="219"/>
                      <a:pt x="411" y="223"/>
                    </a:cubicBezTo>
                    <a:cubicBezTo>
                      <a:pt x="408" y="227"/>
                      <a:pt x="407" y="232"/>
                      <a:pt x="403" y="236"/>
                    </a:cubicBezTo>
                    <a:cubicBezTo>
                      <a:pt x="401" y="240"/>
                      <a:pt x="400" y="244"/>
                      <a:pt x="398" y="247"/>
                    </a:cubicBezTo>
                    <a:cubicBezTo>
                      <a:pt x="396" y="249"/>
                      <a:pt x="395" y="251"/>
                      <a:pt x="394" y="252"/>
                    </a:cubicBezTo>
                    <a:cubicBezTo>
                      <a:pt x="393" y="254"/>
                      <a:pt x="390" y="255"/>
                      <a:pt x="389" y="257"/>
                    </a:cubicBezTo>
                    <a:cubicBezTo>
                      <a:pt x="389" y="258"/>
                      <a:pt x="388" y="260"/>
                      <a:pt x="387" y="261"/>
                    </a:cubicBezTo>
                    <a:cubicBezTo>
                      <a:pt x="387" y="262"/>
                      <a:pt x="386" y="262"/>
                      <a:pt x="385" y="262"/>
                    </a:cubicBezTo>
                    <a:cubicBezTo>
                      <a:pt x="384" y="263"/>
                      <a:pt x="383" y="264"/>
                      <a:pt x="381" y="264"/>
                    </a:cubicBezTo>
                    <a:cubicBezTo>
                      <a:pt x="384" y="265"/>
                      <a:pt x="380" y="266"/>
                      <a:pt x="379" y="266"/>
                    </a:cubicBezTo>
                    <a:cubicBezTo>
                      <a:pt x="377" y="266"/>
                      <a:pt x="376" y="268"/>
                      <a:pt x="375" y="269"/>
                    </a:cubicBezTo>
                    <a:cubicBezTo>
                      <a:pt x="374" y="270"/>
                      <a:pt x="372" y="271"/>
                      <a:pt x="372" y="272"/>
                    </a:cubicBezTo>
                    <a:cubicBezTo>
                      <a:pt x="370" y="273"/>
                      <a:pt x="371" y="275"/>
                      <a:pt x="368" y="274"/>
                    </a:cubicBezTo>
                    <a:cubicBezTo>
                      <a:pt x="368" y="275"/>
                      <a:pt x="368" y="276"/>
                      <a:pt x="369" y="275"/>
                    </a:cubicBezTo>
                    <a:cubicBezTo>
                      <a:pt x="368" y="276"/>
                      <a:pt x="368" y="278"/>
                      <a:pt x="367" y="279"/>
                    </a:cubicBezTo>
                    <a:cubicBezTo>
                      <a:pt x="366" y="279"/>
                      <a:pt x="365" y="279"/>
                      <a:pt x="365" y="280"/>
                    </a:cubicBezTo>
                    <a:cubicBezTo>
                      <a:pt x="364" y="282"/>
                      <a:pt x="361" y="283"/>
                      <a:pt x="360" y="285"/>
                    </a:cubicBezTo>
                    <a:cubicBezTo>
                      <a:pt x="360" y="286"/>
                      <a:pt x="360" y="286"/>
                      <a:pt x="359" y="286"/>
                    </a:cubicBezTo>
                    <a:cubicBezTo>
                      <a:pt x="358" y="288"/>
                      <a:pt x="358" y="288"/>
                      <a:pt x="358" y="288"/>
                    </a:cubicBezTo>
                    <a:cubicBezTo>
                      <a:pt x="357" y="289"/>
                      <a:pt x="354" y="291"/>
                      <a:pt x="356" y="292"/>
                    </a:cubicBezTo>
                    <a:cubicBezTo>
                      <a:pt x="356" y="293"/>
                      <a:pt x="355" y="294"/>
                      <a:pt x="355" y="292"/>
                    </a:cubicBezTo>
                    <a:cubicBezTo>
                      <a:pt x="354" y="293"/>
                      <a:pt x="354" y="294"/>
                      <a:pt x="353" y="294"/>
                    </a:cubicBezTo>
                    <a:cubicBezTo>
                      <a:pt x="352" y="294"/>
                      <a:pt x="351" y="295"/>
                      <a:pt x="350" y="296"/>
                    </a:cubicBezTo>
                    <a:cubicBezTo>
                      <a:pt x="348" y="298"/>
                      <a:pt x="346" y="301"/>
                      <a:pt x="343" y="304"/>
                    </a:cubicBezTo>
                    <a:cubicBezTo>
                      <a:pt x="342" y="306"/>
                      <a:pt x="340" y="309"/>
                      <a:pt x="339" y="311"/>
                    </a:cubicBezTo>
                    <a:cubicBezTo>
                      <a:pt x="337" y="313"/>
                      <a:pt x="335" y="316"/>
                      <a:pt x="334" y="317"/>
                    </a:cubicBezTo>
                    <a:cubicBezTo>
                      <a:pt x="335" y="317"/>
                      <a:pt x="334" y="320"/>
                      <a:pt x="334" y="320"/>
                    </a:cubicBezTo>
                    <a:cubicBezTo>
                      <a:pt x="333" y="321"/>
                      <a:pt x="333" y="321"/>
                      <a:pt x="332" y="322"/>
                    </a:cubicBezTo>
                    <a:cubicBezTo>
                      <a:pt x="332" y="323"/>
                      <a:pt x="331" y="322"/>
                      <a:pt x="330" y="322"/>
                    </a:cubicBezTo>
                    <a:cubicBezTo>
                      <a:pt x="328" y="324"/>
                      <a:pt x="326" y="325"/>
                      <a:pt x="324" y="325"/>
                    </a:cubicBezTo>
                    <a:cubicBezTo>
                      <a:pt x="320" y="326"/>
                      <a:pt x="317" y="325"/>
                      <a:pt x="314" y="326"/>
                    </a:cubicBezTo>
                    <a:cubicBezTo>
                      <a:pt x="308" y="326"/>
                      <a:pt x="303" y="330"/>
                      <a:pt x="298" y="334"/>
                    </a:cubicBezTo>
                    <a:cubicBezTo>
                      <a:pt x="295" y="335"/>
                      <a:pt x="293" y="336"/>
                      <a:pt x="290" y="336"/>
                    </a:cubicBezTo>
                    <a:cubicBezTo>
                      <a:pt x="287" y="337"/>
                      <a:pt x="288" y="336"/>
                      <a:pt x="287" y="339"/>
                    </a:cubicBezTo>
                    <a:cubicBezTo>
                      <a:pt x="288" y="338"/>
                      <a:pt x="289" y="338"/>
                      <a:pt x="290" y="338"/>
                    </a:cubicBezTo>
                    <a:cubicBezTo>
                      <a:pt x="289" y="339"/>
                      <a:pt x="288" y="341"/>
                      <a:pt x="287" y="341"/>
                    </a:cubicBezTo>
                    <a:cubicBezTo>
                      <a:pt x="287" y="340"/>
                      <a:pt x="287" y="339"/>
                      <a:pt x="286" y="338"/>
                    </a:cubicBezTo>
                    <a:cubicBezTo>
                      <a:pt x="285" y="337"/>
                      <a:pt x="285" y="338"/>
                      <a:pt x="284" y="338"/>
                    </a:cubicBezTo>
                    <a:cubicBezTo>
                      <a:pt x="284" y="337"/>
                      <a:pt x="284" y="336"/>
                      <a:pt x="284" y="335"/>
                    </a:cubicBezTo>
                    <a:cubicBezTo>
                      <a:pt x="283" y="336"/>
                      <a:pt x="282" y="336"/>
                      <a:pt x="282" y="335"/>
                    </a:cubicBezTo>
                    <a:cubicBezTo>
                      <a:pt x="281" y="333"/>
                      <a:pt x="283" y="333"/>
                      <a:pt x="283" y="331"/>
                    </a:cubicBezTo>
                    <a:cubicBezTo>
                      <a:pt x="284" y="329"/>
                      <a:pt x="279" y="332"/>
                      <a:pt x="279" y="332"/>
                    </a:cubicBezTo>
                    <a:cubicBezTo>
                      <a:pt x="277" y="334"/>
                      <a:pt x="276" y="334"/>
                      <a:pt x="275" y="332"/>
                    </a:cubicBezTo>
                    <a:cubicBezTo>
                      <a:pt x="277" y="333"/>
                      <a:pt x="278" y="331"/>
                      <a:pt x="279" y="330"/>
                    </a:cubicBezTo>
                    <a:cubicBezTo>
                      <a:pt x="281" y="329"/>
                      <a:pt x="280" y="328"/>
                      <a:pt x="280" y="326"/>
                    </a:cubicBezTo>
                    <a:cubicBezTo>
                      <a:pt x="278" y="327"/>
                      <a:pt x="275" y="328"/>
                      <a:pt x="273" y="330"/>
                    </a:cubicBezTo>
                    <a:cubicBezTo>
                      <a:pt x="274" y="330"/>
                      <a:pt x="275" y="329"/>
                      <a:pt x="276" y="330"/>
                    </a:cubicBezTo>
                    <a:cubicBezTo>
                      <a:pt x="275" y="331"/>
                      <a:pt x="273" y="331"/>
                      <a:pt x="272" y="332"/>
                    </a:cubicBezTo>
                    <a:cubicBezTo>
                      <a:pt x="270" y="332"/>
                      <a:pt x="268" y="333"/>
                      <a:pt x="266" y="335"/>
                    </a:cubicBezTo>
                    <a:cubicBezTo>
                      <a:pt x="265" y="336"/>
                      <a:pt x="263" y="337"/>
                      <a:pt x="261" y="337"/>
                    </a:cubicBezTo>
                    <a:cubicBezTo>
                      <a:pt x="260" y="338"/>
                      <a:pt x="260" y="337"/>
                      <a:pt x="258" y="336"/>
                    </a:cubicBezTo>
                    <a:cubicBezTo>
                      <a:pt x="256" y="335"/>
                      <a:pt x="254" y="332"/>
                      <a:pt x="251" y="332"/>
                    </a:cubicBezTo>
                    <a:cubicBezTo>
                      <a:pt x="249" y="333"/>
                      <a:pt x="248" y="331"/>
                      <a:pt x="246" y="331"/>
                    </a:cubicBezTo>
                    <a:cubicBezTo>
                      <a:pt x="245" y="331"/>
                      <a:pt x="245" y="332"/>
                      <a:pt x="244" y="332"/>
                    </a:cubicBezTo>
                    <a:cubicBezTo>
                      <a:pt x="244" y="333"/>
                      <a:pt x="243" y="332"/>
                      <a:pt x="242" y="332"/>
                    </a:cubicBezTo>
                    <a:cubicBezTo>
                      <a:pt x="245" y="329"/>
                      <a:pt x="237" y="328"/>
                      <a:pt x="236" y="327"/>
                    </a:cubicBezTo>
                    <a:cubicBezTo>
                      <a:pt x="235" y="326"/>
                      <a:pt x="235" y="324"/>
                      <a:pt x="235" y="322"/>
                    </a:cubicBezTo>
                    <a:cubicBezTo>
                      <a:pt x="235" y="321"/>
                      <a:pt x="233" y="321"/>
                      <a:pt x="233" y="319"/>
                    </a:cubicBezTo>
                    <a:cubicBezTo>
                      <a:pt x="234" y="315"/>
                      <a:pt x="237" y="314"/>
                      <a:pt x="237" y="311"/>
                    </a:cubicBezTo>
                    <a:cubicBezTo>
                      <a:pt x="239" y="306"/>
                      <a:pt x="237" y="302"/>
                      <a:pt x="234" y="299"/>
                    </a:cubicBezTo>
                    <a:cubicBezTo>
                      <a:pt x="236" y="300"/>
                      <a:pt x="238" y="303"/>
                      <a:pt x="238" y="306"/>
                    </a:cubicBezTo>
                    <a:cubicBezTo>
                      <a:pt x="238" y="304"/>
                      <a:pt x="238" y="303"/>
                      <a:pt x="237" y="301"/>
                    </a:cubicBezTo>
                    <a:cubicBezTo>
                      <a:pt x="236" y="300"/>
                      <a:pt x="234" y="298"/>
                      <a:pt x="237" y="298"/>
                    </a:cubicBezTo>
                    <a:cubicBezTo>
                      <a:pt x="237" y="299"/>
                      <a:pt x="237" y="299"/>
                      <a:pt x="237" y="300"/>
                    </a:cubicBezTo>
                    <a:cubicBezTo>
                      <a:pt x="238" y="300"/>
                      <a:pt x="238" y="299"/>
                      <a:pt x="238" y="298"/>
                    </a:cubicBezTo>
                    <a:cubicBezTo>
                      <a:pt x="238" y="297"/>
                      <a:pt x="240" y="297"/>
                      <a:pt x="239" y="296"/>
                    </a:cubicBezTo>
                    <a:cubicBezTo>
                      <a:pt x="239" y="295"/>
                      <a:pt x="234" y="296"/>
                      <a:pt x="235" y="298"/>
                    </a:cubicBezTo>
                    <a:cubicBezTo>
                      <a:pt x="235" y="298"/>
                      <a:pt x="231" y="298"/>
                      <a:pt x="234" y="298"/>
                    </a:cubicBezTo>
                    <a:cubicBezTo>
                      <a:pt x="232" y="298"/>
                      <a:pt x="227" y="301"/>
                      <a:pt x="225" y="299"/>
                    </a:cubicBezTo>
                    <a:cubicBezTo>
                      <a:pt x="226" y="298"/>
                      <a:pt x="228" y="297"/>
                      <a:pt x="230" y="296"/>
                    </a:cubicBezTo>
                    <a:cubicBezTo>
                      <a:pt x="231" y="295"/>
                      <a:pt x="232" y="294"/>
                      <a:pt x="233" y="292"/>
                    </a:cubicBezTo>
                    <a:cubicBezTo>
                      <a:pt x="234" y="289"/>
                      <a:pt x="234" y="285"/>
                      <a:pt x="233" y="281"/>
                    </a:cubicBezTo>
                    <a:cubicBezTo>
                      <a:pt x="232" y="282"/>
                      <a:pt x="232" y="283"/>
                      <a:pt x="232" y="284"/>
                    </a:cubicBezTo>
                    <a:cubicBezTo>
                      <a:pt x="231" y="284"/>
                      <a:pt x="230" y="285"/>
                      <a:pt x="229" y="286"/>
                    </a:cubicBezTo>
                    <a:cubicBezTo>
                      <a:pt x="228" y="288"/>
                      <a:pt x="227" y="290"/>
                      <a:pt x="226" y="292"/>
                    </a:cubicBezTo>
                    <a:cubicBezTo>
                      <a:pt x="224" y="294"/>
                      <a:pt x="224" y="294"/>
                      <a:pt x="222" y="293"/>
                    </a:cubicBezTo>
                    <a:cubicBezTo>
                      <a:pt x="219" y="293"/>
                      <a:pt x="217" y="295"/>
                      <a:pt x="215" y="295"/>
                    </a:cubicBezTo>
                    <a:cubicBezTo>
                      <a:pt x="215" y="294"/>
                      <a:pt x="217" y="292"/>
                      <a:pt x="218" y="292"/>
                    </a:cubicBezTo>
                    <a:cubicBezTo>
                      <a:pt x="219" y="290"/>
                      <a:pt x="222" y="292"/>
                      <a:pt x="223" y="290"/>
                    </a:cubicBezTo>
                    <a:cubicBezTo>
                      <a:pt x="226" y="288"/>
                      <a:pt x="226" y="283"/>
                      <a:pt x="229" y="280"/>
                    </a:cubicBezTo>
                    <a:cubicBezTo>
                      <a:pt x="230" y="278"/>
                      <a:pt x="231" y="277"/>
                      <a:pt x="233" y="276"/>
                    </a:cubicBezTo>
                    <a:cubicBezTo>
                      <a:pt x="235" y="275"/>
                      <a:pt x="234" y="273"/>
                      <a:pt x="235" y="271"/>
                    </a:cubicBezTo>
                    <a:cubicBezTo>
                      <a:pt x="235" y="270"/>
                      <a:pt x="237" y="270"/>
                      <a:pt x="238" y="269"/>
                    </a:cubicBezTo>
                    <a:cubicBezTo>
                      <a:pt x="238" y="267"/>
                      <a:pt x="238" y="267"/>
                      <a:pt x="238" y="267"/>
                    </a:cubicBezTo>
                    <a:cubicBezTo>
                      <a:pt x="238" y="266"/>
                      <a:pt x="239" y="263"/>
                      <a:pt x="238" y="263"/>
                    </a:cubicBezTo>
                    <a:cubicBezTo>
                      <a:pt x="237" y="262"/>
                      <a:pt x="237" y="266"/>
                      <a:pt x="237" y="266"/>
                    </a:cubicBezTo>
                    <a:cubicBezTo>
                      <a:pt x="236" y="268"/>
                      <a:pt x="233" y="269"/>
                      <a:pt x="232" y="270"/>
                    </a:cubicBezTo>
                    <a:cubicBezTo>
                      <a:pt x="230" y="272"/>
                      <a:pt x="229" y="273"/>
                      <a:pt x="228" y="274"/>
                    </a:cubicBezTo>
                    <a:cubicBezTo>
                      <a:pt x="227" y="275"/>
                      <a:pt x="227" y="276"/>
                      <a:pt x="226" y="276"/>
                    </a:cubicBezTo>
                    <a:cubicBezTo>
                      <a:pt x="225" y="276"/>
                      <a:pt x="225" y="276"/>
                      <a:pt x="224" y="276"/>
                    </a:cubicBezTo>
                    <a:cubicBezTo>
                      <a:pt x="223" y="276"/>
                      <a:pt x="221" y="278"/>
                      <a:pt x="220" y="279"/>
                    </a:cubicBezTo>
                    <a:cubicBezTo>
                      <a:pt x="217" y="279"/>
                      <a:pt x="216" y="281"/>
                      <a:pt x="214" y="283"/>
                    </a:cubicBezTo>
                    <a:cubicBezTo>
                      <a:pt x="214" y="283"/>
                      <a:pt x="212" y="286"/>
                      <a:pt x="211" y="286"/>
                    </a:cubicBezTo>
                    <a:cubicBezTo>
                      <a:pt x="209" y="286"/>
                      <a:pt x="208" y="289"/>
                      <a:pt x="207" y="290"/>
                    </a:cubicBezTo>
                    <a:cubicBezTo>
                      <a:pt x="208" y="289"/>
                      <a:pt x="209" y="289"/>
                      <a:pt x="209" y="289"/>
                    </a:cubicBezTo>
                    <a:cubicBezTo>
                      <a:pt x="208" y="290"/>
                      <a:pt x="208" y="291"/>
                      <a:pt x="207" y="292"/>
                    </a:cubicBezTo>
                    <a:cubicBezTo>
                      <a:pt x="207" y="290"/>
                      <a:pt x="205" y="291"/>
                      <a:pt x="204" y="290"/>
                    </a:cubicBezTo>
                    <a:cubicBezTo>
                      <a:pt x="203" y="288"/>
                      <a:pt x="203" y="286"/>
                      <a:pt x="201" y="287"/>
                    </a:cubicBezTo>
                    <a:cubicBezTo>
                      <a:pt x="201" y="286"/>
                      <a:pt x="202" y="285"/>
                      <a:pt x="203" y="285"/>
                    </a:cubicBezTo>
                    <a:cubicBezTo>
                      <a:pt x="203" y="286"/>
                      <a:pt x="204" y="287"/>
                      <a:pt x="204" y="286"/>
                    </a:cubicBezTo>
                    <a:cubicBezTo>
                      <a:pt x="205" y="284"/>
                      <a:pt x="205" y="281"/>
                      <a:pt x="205" y="279"/>
                    </a:cubicBezTo>
                    <a:cubicBezTo>
                      <a:pt x="205" y="277"/>
                      <a:pt x="203" y="276"/>
                      <a:pt x="203" y="274"/>
                    </a:cubicBezTo>
                    <a:cubicBezTo>
                      <a:pt x="204" y="273"/>
                      <a:pt x="204" y="273"/>
                      <a:pt x="204" y="272"/>
                    </a:cubicBezTo>
                    <a:cubicBezTo>
                      <a:pt x="204" y="271"/>
                      <a:pt x="203" y="271"/>
                      <a:pt x="204" y="270"/>
                    </a:cubicBezTo>
                    <a:cubicBezTo>
                      <a:pt x="203" y="271"/>
                      <a:pt x="202" y="270"/>
                      <a:pt x="201" y="270"/>
                    </a:cubicBezTo>
                    <a:cubicBezTo>
                      <a:pt x="199" y="270"/>
                      <a:pt x="200" y="269"/>
                      <a:pt x="200" y="269"/>
                    </a:cubicBezTo>
                    <a:cubicBezTo>
                      <a:pt x="199" y="266"/>
                      <a:pt x="199" y="266"/>
                      <a:pt x="199" y="266"/>
                    </a:cubicBezTo>
                    <a:cubicBezTo>
                      <a:pt x="199" y="266"/>
                      <a:pt x="201" y="263"/>
                      <a:pt x="201" y="265"/>
                    </a:cubicBezTo>
                    <a:cubicBezTo>
                      <a:pt x="202" y="265"/>
                      <a:pt x="203" y="263"/>
                      <a:pt x="202" y="262"/>
                    </a:cubicBezTo>
                    <a:cubicBezTo>
                      <a:pt x="201" y="261"/>
                      <a:pt x="199" y="262"/>
                      <a:pt x="198" y="262"/>
                    </a:cubicBezTo>
                    <a:cubicBezTo>
                      <a:pt x="199" y="261"/>
                      <a:pt x="200" y="260"/>
                      <a:pt x="199" y="260"/>
                    </a:cubicBezTo>
                    <a:cubicBezTo>
                      <a:pt x="199" y="259"/>
                      <a:pt x="198" y="258"/>
                      <a:pt x="198" y="257"/>
                    </a:cubicBezTo>
                    <a:cubicBezTo>
                      <a:pt x="198" y="257"/>
                      <a:pt x="195" y="258"/>
                      <a:pt x="195" y="258"/>
                    </a:cubicBezTo>
                    <a:cubicBezTo>
                      <a:pt x="193" y="258"/>
                      <a:pt x="191" y="256"/>
                      <a:pt x="189" y="255"/>
                    </a:cubicBezTo>
                    <a:cubicBezTo>
                      <a:pt x="187" y="254"/>
                      <a:pt x="187" y="257"/>
                      <a:pt x="186" y="256"/>
                    </a:cubicBezTo>
                    <a:cubicBezTo>
                      <a:pt x="182" y="256"/>
                      <a:pt x="180" y="250"/>
                      <a:pt x="176" y="250"/>
                    </a:cubicBezTo>
                    <a:cubicBezTo>
                      <a:pt x="174" y="250"/>
                      <a:pt x="173" y="250"/>
                      <a:pt x="172" y="251"/>
                    </a:cubicBezTo>
                    <a:cubicBezTo>
                      <a:pt x="171" y="251"/>
                      <a:pt x="169" y="251"/>
                      <a:pt x="167" y="251"/>
                    </a:cubicBezTo>
                    <a:cubicBezTo>
                      <a:pt x="163" y="251"/>
                      <a:pt x="159" y="251"/>
                      <a:pt x="155" y="252"/>
                    </a:cubicBezTo>
                    <a:cubicBezTo>
                      <a:pt x="148" y="253"/>
                      <a:pt x="141" y="257"/>
                      <a:pt x="134" y="259"/>
                    </a:cubicBezTo>
                    <a:cubicBezTo>
                      <a:pt x="131" y="260"/>
                      <a:pt x="128" y="259"/>
                      <a:pt x="124" y="259"/>
                    </a:cubicBezTo>
                    <a:cubicBezTo>
                      <a:pt x="120" y="259"/>
                      <a:pt x="118" y="260"/>
                      <a:pt x="114" y="262"/>
                    </a:cubicBezTo>
                    <a:cubicBezTo>
                      <a:pt x="111" y="264"/>
                      <a:pt x="108" y="266"/>
                      <a:pt x="104" y="267"/>
                    </a:cubicBezTo>
                    <a:cubicBezTo>
                      <a:pt x="101" y="268"/>
                      <a:pt x="99" y="268"/>
                      <a:pt x="96" y="271"/>
                    </a:cubicBezTo>
                    <a:cubicBezTo>
                      <a:pt x="95" y="273"/>
                      <a:pt x="93" y="275"/>
                      <a:pt x="91" y="277"/>
                    </a:cubicBezTo>
                    <a:cubicBezTo>
                      <a:pt x="90" y="278"/>
                      <a:pt x="88" y="279"/>
                      <a:pt x="88" y="279"/>
                    </a:cubicBezTo>
                    <a:cubicBezTo>
                      <a:pt x="86" y="278"/>
                      <a:pt x="86" y="280"/>
                      <a:pt x="84" y="280"/>
                    </a:cubicBezTo>
                    <a:cubicBezTo>
                      <a:pt x="85" y="277"/>
                      <a:pt x="77" y="278"/>
                      <a:pt x="76" y="279"/>
                    </a:cubicBezTo>
                    <a:cubicBezTo>
                      <a:pt x="75" y="280"/>
                      <a:pt x="74" y="281"/>
                      <a:pt x="73" y="278"/>
                    </a:cubicBezTo>
                    <a:cubicBezTo>
                      <a:pt x="73" y="278"/>
                      <a:pt x="68" y="278"/>
                      <a:pt x="68" y="278"/>
                    </a:cubicBezTo>
                    <a:cubicBezTo>
                      <a:pt x="65" y="277"/>
                      <a:pt x="62" y="278"/>
                      <a:pt x="59" y="279"/>
                    </a:cubicBezTo>
                    <a:cubicBezTo>
                      <a:pt x="57" y="279"/>
                      <a:pt x="55" y="279"/>
                      <a:pt x="53" y="279"/>
                    </a:cubicBezTo>
                    <a:cubicBezTo>
                      <a:pt x="51" y="280"/>
                      <a:pt x="45" y="281"/>
                      <a:pt x="46" y="285"/>
                    </a:cubicBezTo>
                    <a:cubicBezTo>
                      <a:pt x="45" y="284"/>
                      <a:pt x="43" y="285"/>
                      <a:pt x="43" y="286"/>
                    </a:cubicBezTo>
                    <a:cubicBezTo>
                      <a:pt x="42" y="286"/>
                      <a:pt x="41" y="285"/>
                      <a:pt x="40" y="285"/>
                    </a:cubicBezTo>
                    <a:cubicBezTo>
                      <a:pt x="39" y="285"/>
                      <a:pt x="38" y="286"/>
                      <a:pt x="37" y="287"/>
                    </a:cubicBezTo>
                    <a:cubicBezTo>
                      <a:pt x="37" y="288"/>
                      <a:pt x="36" y="288"/>
                      <a:pt x="35" y="288"/>
                    </a:cubicBezTo>
                    <a:cubicBezTo>
                      <a:pt x="33" y="289"/>
                      <a:pt x="33" y="290"/>
                      <a:pt x="32" y="290"/>
                    </a:cubicBezTo>
                    <a:cubicBezTo>
                      <a:pt x="30" y="292"/>
                      <a:pt x="28" y="292"/>
                      <a:pt x="26" y="292"/>
                    </a:cubicBezTo>
                    <a:cubicBezTo>
                      <a:pt x="29" y="293"/>
                      <a:pt x="24" y="293"/>
                      <a:pt x="23" y="293"/>
                    </a:cubicBezTo>
                    <a:cubicBezTo>
                      <a:pt x="19" y="292"/>
                      <a:pt x="16" y="293"/>
                      <a:pt x="13" y="292"/>
                    </a:cubicBezTo>
                    <a:cubicBezTo>
                      <a:pt x="13" y="291"/>
                      <a:pt x="13" y="291"/>
                      <a:pt x="13" y="291"/>
                    </a:cubicBezTo>
                    <a:cubicBezTo>
                      <a:pt x="10" y="291"/>
                      <a:pt x="9" y="289"/>
                      <a:pt x="8" y="287"/>
                    </a:cubicBezTo>
                    <a:cubicBezTo>
                      <a:pt x="7" y="285"/>
                      <a:pt x="4" y="282"/>
                      <a:pt x="2" y="284"/>
                    </a:cubicBezTo>
                    <a:cubicBezTo>
                      <a:pt x="0" y="282"/>
                      <a:pt x="2" y="274"/>
                      <a:pt x="6" y="276"/>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25" name="Freeform 3959"/>
              <p:cNvSpPr>
                <a:spLocks/>
              </p:cNvSpPr>
              <p:nvPr/>
            </p:nvSpPr>
            <p:spPr bwMode="auto">
              <a:xfrm>
                <a:off x="4567" y="2852"/>
                <a:ext cx="2" cy="2"/>
              </a:xfrm>
              <a:custGeom>
                <a:avLst/>
                <a:gdLst>
                  <a:gd name="T0" fmla="*/ 1 w 2"/>
                  <a:gd name="T1" fmla="*/ 2 h 1"/>
                  <a:gd name="T2" fmla="*/ 0 w 2"/>
                  <a:gd name="T3" fmla="*/ 0 h 1"/>
                  <a:gd name="T4" fmla="*/ 1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0" y="0"/>
                      <a:pt x="0" y="0"/>
                      <a:pt x="0" y="0"/>
                    </a:cubicBezTo>
                    <a:cubicBezTo>
                      <a:pt x="2" y="1"/>
                      <a:pt x="2"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26" name="Freeform 3960"/>
              <p:cNvSpPr>
                <a:spLocks/>
              </p:cNvSpPr>
              <p:nvPr/>
            </p:nvSpPr>
            <p:spPr bwMode="auto">
              <a:xfrm>
                <a:off x="4703" y="2837"/>
                <a:ext cx="2" cy="2"/>
              </a:xfrm>
              <a:custGeom>
                <a:avLst/>
                <a:gdLst>
                  <a:gd name="T0" fmla="*/ 0 w 2"/>
                  <a:gd name="T1" fmla="*/ 2 h 2"/>
                  <a:gd name="T2" fmla="*/ 1 w 2"/>
                  <a:gd name="T3" fmla="*/ 0 h 2"/>
                  <a:gd name="T4" fmla="*/ 0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1" y="2"/>
                      <a:pt x="2" y="1"/>
                      <a:pt x="1" y="0"/>
                    </a:cubicBezTo>
                    <a:cubicBezTo>
                      <a:pt x="0" y="1"/>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27" name="Freeform 3961"/>
              <p:cNvSpPr>
                <a:spLocks/>
              </p:cNvSpPr>
              <p:nvPr/>
            </p:nvSpPr>
            <p:spPr bwMode="auto">
              <a:xfrm>
                <a:off x="4703" y="2829"/>
                <a:ext cx="1" cy="1"/>
              </a:xfrm>
              <a:custGeom>
                <a:avLst/>
                <a:gdLst>
                  <a:gd name="T0" fmla="*/ 1 w 1"/>
                  <a:gd name="T1" fmla="*/ 1 h 1"/>
                  <a:gd name="T2" fmla="*/ 1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1" y="0"/>
                    </a:cubicBezTo>
                    <a:cubicBezTo>
                      <a:pt x="0" y="0"/>
                      <a:pt x="0"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28" name="Freeform 3962"/>
              <p:cNvSpPr>
                <a:spLocks/>
              </p:cNvSpPr>
              <p:nvPr/>
            </p:nvSpPr>
            <p:spPr bwMode="auto">
              <a:xfrm>
                <a:off x="4704" y="2829"/>
                <a:ext cx="3" cy="2"/>
              </a:xfrm>
              <a:custGeom>
                <a:avLst/>
                <a:gdLst>
                  <a:gd name="T0" fmla="*/ 2 w 2"/>
                  <a:gd name="T1" fmla="*/ 2 h 2"/>
                  <a:gd name="T2" fmla="*/ 3 w 2"/>
                  <a:gd name="T3" fmla="*/ 0 h 2"/>
                  <a:gd name="T4" fmla="*/ 2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1" y="2"/>
                      <a:pt x="2" y="1"/>
                      <a:pt x="2" y="0"/>
                    </a:cubicBezTo>
                    <a:cubicBezTo>
                      <a:pt x="1" y="1"/>
                      <a:pt x="0"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29" name="Freeform 3963"/>
              <p:cNvSpPr>
                <a:spLocks/>
              </p:cNvSpPr>
              <p:nvPr/>
            </p:nvSpPr>
            <p:spPr bwMode="auto">
              <a:xfrm>
                <a:off x="4721" y="2802"/>
                <a:ext cx="7" cy="5"/>
              </a:xfrm>
              <a:custGeom>
                <a:avLst/>
                <a:gdLst>
                  <a:gd name="T0" fmla="*/ 6 w 5"/>
                  <a:gd name="T1" fmla="*/ 5 h 4"/>
                  <a:gd name="T2" fmla="*/ 0 w 5"/>
                  <a:gd name="T3" fmla="*/ 0 h 4"/>
                  <a:gd name="T4" fmla="*/ 6 w 5"/>
                  <a:gd name="T5" fmla="*/ 5 h 4"/>
                  <a:gd name="T6" fmla="*/ 0 60000 65536"/>
                  <a:gd name="T7" fmla="*/ 0 60000 65536"/>
                  <a:gd name="T8" fmla="*/ 0 60000 65536"/>
                </a:gdLst>
                <a:ahLst/>
                <a:cxnLst>
                  <a:cxn ang="T6">
                    <a:pos x="T0" y="T1"/>
                  </a:cxn>
                  <a:cxn ang="T7">
                    <a:pos x="T2" y="T3"/>
                  </a:cxn>
                  <a:cxn ang="T8">
                    <a:pos x="T4" y="T5"/>
                  </a:cxn>
                </a:cxnLst>
                <a:rect l="0" t="0" r="r" b="b"/>
                <a:pathLst>
                  <a:path w="5" h="4">
                    <a:moveTo>
                      <a:pt x="4" y="4"/>
                    </a:moveTo>
                    <a:cubicBezTo>
                      <a:pt x="5" y="2"/>
                      <a:pt x="1" y="1"/>
                      <a:pt x="0" y="0"/>
                    </a:cubicBezTo>
                    <a:cubicBezTo>
                      <a:pt x="2" y="1"/>
                      <a:pt x="3" y="2"/>
                      <a:pt x="4"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30" name="Freeform 3964"/>
              <p:cNvSpPr>
                <a:spLocks/>
              </p:cNvSpPr>
              <p:nvPr/>
            </p:nvSpPr>
            <p:spPr bwMode="auto">
              <a:xfrm>
                <a:off x="4724" y="2801"/>
                <a:ext cx="4" cy="3"/>
              </a:xfrm>
              <a:custGeom>
                <a:avLst/>
                <a:gdLst>
                  <a:gd name="T0" fmla="*/ 3 w 3"/>
                  <a:gd name="T1" fmla="*/ 3 h 2"/>
                  <a:gd name="T2" fmla="*/ 0 w 3"/>
                  <a:gd name="T3" fmla="*/ 2 h 2"/>
                  <a:gd name="T4" fmla="*/ 3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2" y="2"/>
                    </a:moveTo>
                    <a:cubicBezTo>
                      <a:pt x="3" y="0"/>
                      <a:pt x="0" y="0"/>
                      <a:pt x="0" y="1"/>
                    </a:cubicBezTo>
                    <a:cubicBezTo>
                      <a:pt x="0" y="1"/>
                      <a:pt x="1"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31" name="Freeform 3965"/>
              <p:cNvSpPr>
                <a:spLocks/>
              </p:cNvSpPr>
              <p:nvPr/>
            </p:nvSpPr>
            <p:spPr bwMode="auto">
              <a:xfrm>
                <a:off x="4726" y="2801"/>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0" y="0"/>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32" name="Freeform 3966"/>
              <p:cNvSpPr>
                <a:spLocks/>
              </p:cNvSpPr>
              <p:nvPr/>
            </p:nvSpPr>
            <p:spPr bwMode="auto">
              <a:xfrm>
                <a:off x="4728" y="2796"/>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33" name="Freeform 3967"/>
              <p:cNvSpPr>
                <a:spLocks/>
              </p:cNvSpPr>
              <p:nvPr/>
            </p:nvSpPr>
            <p:spPr bwMode="auto">
              <a:xfrm>
                <a:off x="4732" y="2792"/>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0"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34" name="Freeform 3968"/>
              <p:cNvSpPr>
                <a:spLocks/>
              </p:cNvSpPr>
              <p:nvPr/>
            </p:nvSpPr>
            <p:spPr bwMode="auto">
              <a:xfrm>
                <a:off x="4689" y="2710"/>
                <a:ext cx="136" cy="129"/>
              </a:xfrm>
              <a:custGeom>
                <a:avLst/>
                <a:gdLst>
                  <a:gd name="T0" fmla="*/ 3 w 103"/>
                  <a:gd name="T1" fmla="*/ 70 h 98"/>
                  <a:gd name="T2" fmla="*/ 3 w 103"/>
                  <a:gd name="T3" fmla="*/ 58 h 98"/>
                  <a:gd name="T4" fmla="*/ 15 w 103"/>
                  <a:gd name="T5" fmla="*/ 3 h 98"/>
                  <a:gd name="T6" fmla="*/ 40 w 103"/>
                  <a:gd name="T7" fmla="*/ 13 h 98"/>
                  <a:gd name="T8" fmla="*/ 53 w 103"/>
                  <a:gd name="T9" fmla="*/ 18 h 98"/>
                  <a:gd name="T10" fmla="*/ 62 w 103"/>
                  <a:gd name="T11" fmla="*/ 28 h 98"/>
                  <a:gd name="T12" fmla="*/ 71 w 103"/>
                  <a:gd name="T13" fmla="*/ 37 h 98"/>
                  <a:gd name="T14" fmla="*/ 79 w 103"/>
                  <a:gd name="T15" fmla="*/ 47 h 98"/>
                  <a:gd name="T16" fmla="*/ 88 w 103"/>
                  <a:gd name="T17" fmla="*/ 53 h 98"/>
                  <a:gd name="T18" fmla="*/ 98 w 103"/>
                  <a:gd name="T19" fmla="*/ 65 h 98"/>
                  <a:gd name="T20" fmla="*/ 88 w 103"/>
                  <a:gd name="T21" fmla="*/ 76 h 98"/>
                  <a:gd name="T22" fmla="*/ 100 w 103"/>
                  <a:gd name="T23" fmla="*/ 86 h 98"/>
                  <a:gd name="T24" fmla="*/ 104 w 103"/>
                  <a:gd name="T25" fmla="*/ 96 h 98"/>
                  <a:gd name="T26" fmla="*/ 111 w 103"/>
                  <a:gd name="T27" fmla="*/ 101 h 98"/>
                  <a:gd name="T28" fmla="*/ 120 w 103"/>
                  <a:gd name="T29" fmla="*/ 111 h 98"/>
                  <a:gd name="T30" fmla="*/ 120 w 103"/>
                  <a:gd name="T31" fmla="*/ 115 h 98"/>
                  <a:gd name="T32" fmla="*/ 128 w 103"/>
                  <a:gd name="T33" fmla="*/ 120 h 98"/>
                  <a:gd name="T34" fmla="*/ 131 w 103"/>
                  <a:gd name="T35" fmla="*/ 122 h 98"/>
                  <a:gd name="T36" fmla="*/ 131 w 103"/>
                  <a:gd name="T37" fmla="*/ 126 h 98"/>
                  <a:gd name="T38" fmla="*/ 124 w 103"/>
                  <a:gd name="T39" fmla="*/ 124 h 98"/>
                  <a:gd name="T40" fmla="*/ 116 w 103"/>
                  <a:gd name="T41" fmla="*/ 122 h 98"/>
                  <a:gd name="T42" fmla="*/ 107 w 103"/>
                  <a:gd name="T43" fmla="*/ 118 h 98"/>
                  <a:gd name="T44" fmla="*/ 98 w 103"/>
                  <a:gd name="T45" fmla="*/ 118 h 98"/>
                  <a:gd name="T46" fmla="*/ 90 w 103"/>
                  <a:gd name="T47" fmla="*/ 115 h 98"/>
                  <a:gd name="T48" fmla="*/ 83 w 103"/>
                  <a:gd name="T49" fmla="*/ 108 h 98"/>
                  <a:gd name="T50" fmla="*/ 78 w 103"/>
                  <a:gd name="T51" fmla="*/ 97 h 98"/>
                  <a:gd name="T52" fmla="*/ 69 w 103"/>
                  <a:gd name="T53" fmla="*/ 84 h 98"/>
                  <a:gd name="T54" fmla="*/ 58 w 103"/>
                  <a:gd name="T55" fmla="*/ 83 h 98"/>
                  <a:gd name="T56" fmla="*/ 53 w 103"/>
                  <a:gd name="T57" fmla="*/ 79 h 98"/>
                  <a:gd name="T58" fmla="*/ 50 w 103"/>
                  <a:gd name="T59" fmla="*/ 78 h 98"/>
                  <a:gd name="T60" fmla="*/ 48 w 103"/>
                  <a:gd name="T61" fmla="*/ 80 h 98"/>
                  <a:gd name="T62" fmla="*/ 42 w 103"/>
                  <a:gd name="T63" fmla="*/ 86 h 98"/>
                  <a:gd name="T64" fmla="*/ 34 w 103"/>
                  <a:gd name="T65" fmla="*/ 84 h 98"/>
                  <a:gd name="T66" fmla="*/ 32 w 103"/>
                  <a:gd name="T67" fmla="*/ 90 h 98"/>
                  <a:gd name="T68" fmla="*/ 24 w 103"/>
                  <a:gd name="T69" fmla="*/ 90 h 98"/>
                  <a:gd name="T70" fmla="*/ 22 w 103"/>
                  <a:gd name="T71" fmla="*/ 91 h 98"/>
                  <a:gd name="T72" fmla="*/ 30 w 103"/>
                  <a:gd name="T73" fmla="*/ 101 h 98"/>
                  <a:gd name="T74" fmla="*/ 15 w 103"/>
                  <a:gd name="T75" fmla="*/ 104 h 98"/>
                  <a:gd name="T76" fmla="*/ 0 w 103"/>
                  <a:gd name="T77" fmla="*/ 103 h 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3" h="98">
                    <a:moveTo>
                      <a:pt x="0" y="78"/>
                    </a:moveTo>
                    <a:cubicBezTo>
                      <a:pt x="2" y="53"/>
                      <a:pt x="2" y="53"/>
                      <a:pt x="2" y="53"/>
                    </a:cubicBezTo>
                    <a:cubicBezTo>
                      <a:pt x="2" y="51"/>
                      <a:pt x="0" y="50"/>
                      <a:pt x="1" y="49"/>
                    </a:cubicBezTo>
                    <a:cubicBezTo>
                      <a:pt x="1" y="47"/>
                      <a:pt x="2" y="45"/>
                      <a:pt x="2" y="44"/>
                    </a:cubicBezTo>
                    <a:cubicBezTo>
                      <a:pt x="5" y="0"/>
                      <a:pt x="5" y="0"/>
                      <a:pt x="5" y="0"/>
                    </a:cubicBezTo>
                    <a:cubicBezTo>
                      <a:pt x="6" y="1"/>
                      <a:pt x="10" y="2"/>
                      <a:pt x="11" y="2"/>
                    </a:cubicBezTo>
                    <a:cubicBezTo>
                      <a:pt x="15" y="5"/>
                      <a:pt x="19" y="7"/>
                      <a:pt x="23" y="9"/>
                    </a:cubicBezTo>
                    <a:cubicBezTo>
                      <a:pt x="26" y="9"/>
                      <a:pt x="28" y="9"/>
                      <a:pt x="30" y="10"/>
                    </a:cubicBezTo>
                    <a:cubicBezTo>
                      <a:pt x="33" y="11"/>
                      <a:pt x="34" y="13"/>
                      <a:pt x="36" y="14"/>
                    </a:cubicBezTo>
                    <a:cubicBezTo>
                      <a:pt x="38" y="15"/>
                      <a:pt x="38" y="14"/>
                      <a:pt x="40" y="14"/>
                    </a:cubicBezTo>
                    <a:cubicBezTo>
                      <a:pt x="42" y="15"/>
                      <a:pt x="42" y="17"/>
                      <a:pt x="43" y="17"/>
                    </a:cubicBezTo>
                    <a:cubicBezTo>
                      <a:pt x="45" y="18"/>
                      <a:pt x="46" y="20"/>
                      <a:pt x="47" y="21"/>
                    </a:cubicBezTo>
                    <a:cubicBezTo>
                      <a:pt x="48" y="22"/>
                      <a:pt x="50" y="22"/>
                      <a:pt x="51" y="23"/>
                    </a:cubicBezTo>
                    <a:cubicBezTo>
                      <a:pt x="53" y="24"/>
                      <a:pt x="54" y="26"/>
                      <a:pt x="54" y="28"/>
                    </a:cubicBezTo>
                    <a:cubicBezTo>
                      <a:pt x="54" y="30"/>
                      <a:pt x="53" y="32"/>
                      <a:pt x="53" y="33"/>
                    </a:cubicBezTo>
                    <a:cubicBezTo>
                      <a:pt x="54" y="35"/>
                      <a:pt x="59" y="36"/>
                      <a:pt x="60" y="36"/>
                    </a:cubicBezTo>
                    <a:cubicBezTo>
                      <a:pt x="62" y="37"/>
                      <a:pt x="64" y="38"/>
                      <a:pt x="65" y="39"/>
                    </a:cubicBezTo>
                    <a:cubicBezTo>
                      <a:pt x="66" y="39"/>
                      <a:pt x="67" y="40"/>
                      <a:pt x="67" y="40"/>
                    </a:cubicBezTo>
                    <a:cubicBezTo>
                      <a:pt x="68" y="41"/>
                      <a:pt x="69" y="40"/>
                      <a:pt x="70" y="40"/>
                    </a:cubicBezTo>
                    <a:cubicBezTo>
                      <a:pt x="73" y="41"/>
                      <a:pt x="77" y="47"/>
                      <a:pt x="74" y="49"/>
                    </a:cubicBezTo>
                    <a:cubicBezTo>
                      <a:pt x="73" y="51"/>
                      <a:pt x="69" y="49"/>
                      <a:pt x="67" y="49"/>
                    </a:cubicBezTo>
                    <a:cubicBezTo>
                      <a:pt x="63" y="50"/>
                      <a:pt x="66" y="56"/>
                      <a:pt x="67" y="58"/>
                    </a:cubicBezTo>
                    <a:cubicBezTo>
                      <a:pt x="69" y="60"/>
                      <a:pt x="71" y="61"/>
                      <a:pt x="72" y="63"/>
                    </a:cubicBezTo>
                    <a:cubicBezTo>
                      <a:pt x="73" y="64"/>
                      <a:pt x="75" y="66"/>
                      <a:pt x="76" y="65"/>
                    </a:cubicBezTo>
                    <a:cubicBezTo>
                      <a:pt x="76" y="67"/>
                      <a:pt x="77" y="70"/>
                      <a:pt x="77" y="71"/>
                    </a:cubicBezTo>
                    <a:cubicBezTo>
                      <a:pt x="77" y="72"/>
                      <a:pt x="78" y="72"/>
                      <a:pt x="79" y="73"/>
                    </a:cubicBezTo>
                    <a:cubicBezTo>
                      <a:pt x="80" y="73"/>
                      <a:pt x="79" y="75"/>
                      <a:pt x="79" y="76"/>
                    </a:cubicBezTo>
                    <a:cubicBezTo>
                      <a:pt x="80" y="79"/>
                      <a:pt x="82" y="78"/>
                      <a:pt x="84" y="77"/>
                    </a:cubicBezTo>
                    <a:cubicBezTo>
                      <a:pt x="86" y="77"/>
                      <a:pt x="88" y="77"/>
                      <a:pt x="87" y="79"/>
                    </a:cubicBezTo>
                    <a:cubicBezTo>
                      <a:pt x="86" y="83"/>
                      <a:pt x="87" y="84"/>
                      <a:pt x="91" y="84"/>
                    </a:cubicBezTo>
                    <a:cubicBezTo>
                      <a:pt x="92" y="84"/>
                      <a:pt x="94" y="84"/>
                      <a:pt x="95" y="85"/>
                    </a:cubicBezTo>
                    <a:cubicBezTo>
                      <a:pt x="95" y="86"/>
                      <a:pt x="92" y="86"/>
                      <a:pt x="91" y="87"/>
                    </a:cubicBezTo>
                    <a:cubicBezTo>
                      <a:pt x="92" y="87"/>
                      <a:pt x="92" y="88"/>
                      <a:pt x="93" y="89"/>
                    </a:cubicBezTo>
                    <a:cubicBezTo>
                      <a:pt x="94" y="90"/>
                      <a:pt x="95" y="90"/>
                      <a:pt x="97" y="91"/>
                    </a:cubicBezTo>
                    <a:cubicBezTo>
                      <a:pt x="98" y="92"/>
                      <a:pt x="101" y="92"/>
                      <a:pt x="103" y="92"/>
                    </a:cubicBezTo>
                    <a:cubicBezTo>
                      <a:pt x="102" y="92"/>
                      <a:pt x="100" y="93"/>
                      <a:pt x="99" y="93"/>
                    </a:cubicBezTo>
                    <a:cubicBezTo>
                      <a:pt x="98" y="93"/>
                      <a:pt x="97" y="92"/>
                      <a:pt x="97" y="94"/>
                    </a:cubicBezTo>
                    <a:cubicBezTo>
                      <a:pt x="99" y="94"/>
                      <a:pt x="102" y="95"/>
                      <a:pt x="99" y="96"/>
                    </a:cubicBezTo>
                    <a:cubicBezTo>
                      <a:pt x="96" y="97"/>
                      <a:pt x="93" y="98"/>
                      <a:pt x="92" y="95"/>
                    </a:cubicBezTo>
                    <a:cubicBezTo>
                      <a:pt x="93" y="95"/>
                      <a:pt x="94" y="95"/>
                      <a:pt x="94" y="94"/>
                    </a:cubicBezTo>
                    <a:cubicBezTo>
                      <a:pt x="93" y="94"/>
                      <a:pt x="93" y="94"/>
                      <a:pt x="92" y="95"/>
                    </a:cubicBezTo>
                    <a:cubicBezTo>
                      <a:pt x="92" y="93"/>
                      <a:pt x="89" y="93"/>
                      <a:pt x="88" y="93"/>
                    </a:cubicBezTo>
                    <a:cubicBezTo>
                      <a:pt x="85" y="92"/>
                      <a:pt x="83" y="91"/>
                      <a:pt x="80" y="92"/>
                    </a:cubicBezTo>
                    <a:cubicBezTo>
                      <a:pt x="80" y="91"/>
                      <a:pt x="80" y="91"/>
                      <a:pt x="81" y="90"/>
                    </a:cubicBezTo>
                    <a:cubicBezTo>
                      <a:pt x="80" y="91"/>
                      <a:pt x="78" y="91"/>
                      <a:pt x="77" y="91"/>
                    </a:cubicBezTo>
                    <a:cubicBezTo>
                      <a:pt x="76" y="91"/>
                      <a:pt x="75" y="90"/>
                      <a:pt x="74" y="90"/>
                    </a:cubicBezTo>
                    <a:cubicBezTo>
                      <a:pt x="72" y="91"/>
                      <a:pt x="71" y="89"/>
                      <a:pt x="70" y="90"/>
                    </a:cubicBezTo>
                    <a:cubicBezTo>
                      <a:pt x="69" y="89"/>
                      <a:pt x="68" y="88"/>
                      <a:pt x="68" y="87"/>
                    </a:cubicBezTo>
                    <a:cubicBezTo>
                      <a:pt x="68" y="86"/>
                      <a:pt x="67" y="84"/>
                      <a:pt x="66" y="83"/>
                    </a:cubicBezTo>
                    <a:cubicBezTo>
                      <a:pt x="66" y="82"/>
                      <a:pt x="64" y="83"/>
                      <a:pt x="63" y="82"/>
                    </a:cubicBezTo>
                    <a:cubicBezTo>
                      <a:pt x="63" y="81"/>
                      <a:pt x="61" y="79"/>
                      <a:pt x="62" y="78"/>
                    </a:cubicBezTo>
                    <a:cubicBezTo>
                      <a:pt x="59" y="78"/>
                      <a:pt x="60" y="76"/>
                      <a:pt x="59" y="74"/>
                    </a:cubicBezTo>
                    <a:cubicBezTo>
                      <a:pt x="58" y="72"/>
                      <a:pt x="56" y="67"/>
                      <a:pt x="54" y="66"/>
                    </a:cubicBezTo>
                    <a:cubicBezTo>
                      <a:pt x="53" y="65"/>
                      <a:pt x="52" y="65"/>
                      <a:pt x="52" y="64"/>
                    </a:cubicBezTo>
                    <a:cubicBezTo>
                      <a:pt x="51" y="64"/>
                      <a:pt x="50" y="64"/>
                      <a:pt x="49" y="64"/>
                    </a:cubicBezTo>
                    <a:cubicBezTo>
                      <a:pt x="47" y="64"/>
                      <a:pt x="46" y="63"/>
                      <a:pt x="44" y="63"/>
                    </a:cubicBezTo>
                    <a:cubicBezTo>
                      <a:pt x="41" y="62"/>
                      <a:pt x="43" y="62"/>
                      <a:pt x="42" y="60"/>
                    </a:cubicBezTo>
                    <a:cubicBezTo>
                      <a:pt x="42" y="61"/>
                      <a:pt x="40" y="61"/>
                      <a:pt x="40" y="60"/>
                    </a:cubicBezTo>
                    <a:cubicBezTo>
                      <a:pt x="40" y="62"/>
                      <a:pt x="39" y="60"/>
                      <a:pt x="39" y="59"/>
                    </a:cubicBezTo>
                    <a:cubicBezTo>
                      <a:pt x="38" y="60"/>
                      <a:pt x="38" y="61"/>
                      <a:pt x="38" y="59"/>
                    </a:cubicBezTo>
                    <a:cubicBezTo>
                      <a:pt x="38" y="60"/>
                      <a:pt x="38" y="61"/>
                      <a:pt x="38" y="62"/>
                    </a:cubicBezTo>
                    <a:cubicBezTo>
                      <a:pt x="37" y="61"/>
                      <a:pt x="37" y="61"/>
                      <a:pt x="36" y="61"/>
                    </a:cubicBezTo>
                    <a:cubicBezTo>
                      <a:pt x="35" y="65"/>
                      <a:pt x="30" y="58"/>
                      <a:pt x="30" y="58"/>
                    </a:cubicBezTo>
                    <a:cubicBezTo>
                      <a:pt x="30" y="60"/>
                      <a:pt x="32" y="62"/>
                      <a:pt x="32" y="65"/>
                    </a:cubicBezTo>
                    <a:cubicBezTo>
                      <a:pt x="32" y="65"/>
                      <a:pt x="31" y="64"/>
                      <a:pt x="31" y="64"/>
                    </a:cubicBezTo>
                    <a:cubicBezTo>
                      <a:pt x="31" y="67"/>
                      <a:pt x="27" y="64"/>
                      <a:pt x="26" y="64"/>
                    </a:cubicBezTo>
                    <a:cubicBezTo>
                      <a:pt x="27" y="65"/>
                      <a:pt x="30" y="67"/>
                      <a:pt x="28" y="68"/>
                    </a:cubicBezTo>
                    <a:cubicBezTo>
                      <a:pt x="27" y="68"/>
                      <a:pt x="25" y="68"/>
                      <a:pt x="24" y="68"/>
                    </a:cubicBezTo>
                    <a:cubicBezTo>
                      <a:pt x="23" y="68"/>
                      <a:pt x="22" y="69"/>
                      <a:pt x="21" y="69"/>
                    </a:cubicBezTo>
                    <a:cubicBezTo>
                      <a:pt x="20" y="68"/>
                      <a:pt x="19" y="68"/>
                      <a:pt x="18" y="68"/>
                    </a:cubicBezTo>
                    <a:cubicBezTo>
                      <a:pt x="17" y="68"/>
                      <a:pt x="16" y="69"/>
                      <a:pt x="15" y="67"/>
                    </a:cubicBezTo>
                    <a:cubicBezTo>
                      <a:pt x="15" y="69"/>
                      <a:pt x="16" y="69"/>
                      <a:pt x="17" y="69"/>
                    </a:cubicBezTo>
                    <a:cubicBezTo>
                      <a:pt x="19" y="68"/>
                      <a:pt x="20" y="69"/>
                      <a:pt x="22" y="70"/>
                    </a:cubicBezTo>
                    <a:cubicBezTo>
                      <a:pt x="25" y="72"/>
                      <a:pt x="27" y="76"/>
                      <a:pt x="23" y="77"/>
                    </a:cubicBezTo>
                    <a:cubicBezTo>
                      <a:pt x="21" y="78"/>
                      <a:pt x="19" y="80"/>
                      <a:pt x="17" y="80"/>
                    </a:cubicBezTo>
                    <a:cubicBezTo>
                      <a:pt x="15" y="81"/>
                      <a:pt x="14" y="79"/>
                      <a:pt x="11" y="79"/>
                    </a:cubicBezTo>
                    <a:cubicBezTo>
                      <a:pt x="9" y="79"/>
                      <a:pt x="6" y="80"/>
                      <a:pt x="4" y="79"/>
                    </a:cubicBezTo>
                    <a:cubicBezTo>
                      <a:pt x="3" y="78"/>
                      <a:pt x="1" y="81"/>
                      <a:pt x="0" y="7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35" name="Freeform 3969"/>
              <p:cNvSpPr>
                <a:spLocks/>
              </p:cNvSpPr>
              <p:nvPr/>
            </p:nvSpPr>
            <p:spPr bwMode="auto">
              <a:xfrm>
                <a:off x="4762" y="2740"/>
                <a:ext cx="3" cy="4"/>
              </a:xfrm>
              <a:custGeom>
                <a:avLst/>
                <a:gdLst>
                  <a:gd name="T0" fmla="*/ 2 w 2"/>
                  <a:gd name="T1" fmla="*/ 4 h 3"/>
                  <a:gd name="T2" fmla="*/ 3 w 2"/>
                  <a:gd name="T3" fmla="*/ 0 h 3"/>
                  <a:gd name="T4" fmla="*/ 2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1" y="3"/>
                    </a:moveTo>
                    <a:cubicBezTo>
                      <a:pt x="2" y="2"/>
                      <a:pt x="2" y="1"/>
                      <a:pt x="2" y="0"/>
                    </a:cubicBezTo>
                    <a:cubicBezTo>
                      <a:pt x="1" y="1"/>
                      <a:pt x="0"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36" name="Freeform 3970"/>
              <p:cNvSpPr>
                <a:spLocks/>
              </p:cNvSpPr>
              <p:nvPr/>
            </p:nvSpPr>
            <p:spPr bwMode="auto">
              <a:xfrm>
                <a:off x="4776" y="2751"/>
                <a:ext cx="6" cy="4"/>
              </a:xfrm>
              <a:custGeom>
                <a:avLst/>
                <a:gdLst>
                  <a:gd name="T0" fmla="*/ 3 w 4"/>
                  <a:gd name="T1" fmla="*/ 4 h 3"/>
                  <a:gd name="T2" fmla="*/ 2 w 4"/>
                  <a:gd name="T3" fmla="*/ 0 h 3"/>
                  <a:gd name="T4" fmla="*/ 3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2" y="3"/>
                    </a:moveTo>
                    <a:cubicBezTo>
                      <a:pt x="4" y="3"/>
                      <a:pt x="3" y="0"/>
                      <a:pt x="1" y="0"/>
                    </a:cubicBezTo>
                    <a:cubicBezTo>
                      <a:pt x="0" y="0"/>
                      <a:pt x="2" y="3"/>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37" name="Freeform 3971"/>
              <p:cNvSpPr>
                <a:spLocks/>
              </p:cNvSpPr>
              <p:nvPr/>
            </p:nvSpPr>
            <p:spPr bwMode="auto">
              <a:xfrm>
                <a:off x="4786" y="2756"/>
                <a:ext cx="6" cy="5"/>
              </a:xfrm>
              <a:custGeom>
                <a:avLst/>
                <a:gdLst>
                  <a:gd name="T0" fmla="*/ 5 w 5"/>
                  <a:gd name="T1" fmla="*/ 5 h 4"/>
                  <a:gd name="T2" fmla="*/ 4 w 5"/>
                  <a:gd name="T3" fmla="*/ 0 h 4"/>
                  <a:gd name="T4" fmla="*/ 5 w 5"/>
                  <a:gd name="T5" fmla="*/ 5 h 4"/>
                  <a:gd name="T6" fmla="*/ 0 60000 65536"/>
                  <a:gd name="T7" fmla="*/ 0 60000 65536"/>
                  <a:gd name="T8" fmla="*/ 0 60000 65536"/>
                </a:gdLst>
                <a:ahLst/>
                <a:cxnLst>
                  <a:cxn ang="T6">
                    <a:pos x="T0" y="T1"/>
                  </a:cxn>
                  <a:cxn ang="T7">
                    <a:pos x="T2" y="T3"/>
                  </a:cxn>
                  <a:cxn ang="T8">
                    <a:pos x="T4" y="T5"/>
                  </a:cxn>
                </a:cxnLst>
                <a:rect l="0" t="0" r="r" b="b"/>
                <a:pathLst>
                  <a:path w="5" h="4">
                    <a:moveTo>
                      <a:pt x="4" y="4"/>
                    </a:moveTo>
                    <a:cubicBezTo>
                      <a:pt x="5" y="3"/>
                      <a:pt x="5" y="0"/>
                      <a:pt x="3" y="0"/>
                    </a:cubicBezTo>
                    <a:cubicBezTo>
                      <a:pt x="0" y="0"/>
                      <a:pt x="3" y="3"/>
                      <a:pt x="4"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38" name="Freeform 3972"/>
              <p:cNvSpPr>
                <a:spLocks/>
              </p:cNvSpPr>
              <p:nvPr/>
            </p:nvSpPr>
            <p:spPr bwMode="auto">
              <a:xfrm>
                <a:off x="4790" y="2704"/>
                <a:ext cx="1" cy="2"/>
              </a:xfrm>
              <a:custGeom>
                <a:avLst/>
                <a:gdLst>
                  <a:gd name="T0" fmla="*/ 0 w 1"/>
                  <a:gd name="T1" fmla="*/ 2 h 1"/>
                  <a:gd name="T2" fmla="*/ 1 w 1"/>
                  <a:gd name="T3" fmla="*/ 0 h 1"/>
                  <a:gd name="T4" fmla="*/ 0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1"/>
                      <a:pt x="1" y="1"/>
                      <a:pt x="1"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39" name="Freeform 3973"/>
              <p:cNvSpPr>
                <a:spLocks/>
              </p:cNvSpPr>
              <p:nvPr/>
            </p:nvSpPr>
            <p:spPr bwMode="auto">
              <a:xfrm>
                <a:off x="4795" y="2735"/>
                <a:ext cx="59" cy="34"/>
              </a:xfrm>
              <a:custGeom>
                <a:avLst/>
                <a:gdLst>
                  <a:gd name="T0" fmla="*/ 8 w 45"/>
                  <a:gd name="T1" fmla="*/ 27 h 26"/>
                  <a:gd name="T2" fmla="*/ 10 w 45"/>
                  <a:gd name="T3" fmla="*/ 31 h 26"/>
                  <a:gd name="T4" fmla="*/ 17 w 45"/>
                  <a:gd name="T5" fmla="*/ 31 h 26"/>
                  <a:gd name="T6" fmla="*/ 20 w 45"/>
                  <a:gd name="T7" fmla="*/ 33 h 26"/>
                  <a:gd name="T8" fmla="*/ 29 w 45"/>
                  <a:gd name="T9" fmla="*/ 33 h 26"/>
                  <a:gd name="T10" fmla="*/ 37 w 45"/>
                  <a:gd name="T11" fmla="*/ 29 h 26"/>
                  <a:gd name="T12" fmla="*/ 45 w 45"/>
                  <a:gd name="T13" fmla="*/ 21 h 26"/>
                  <a:gd name="T14" fmla="*/ 54 w 45"/>
                  <a:gd name="T15" fmla="*/ 18 h 26"/>
                  <a:gd name="T16" fmla="*/ 52 w 45"/>
                  <a:gd name="T17" fmla="*/ 13 h 26"/>
                  <a:gd name="T18" fmla="*/ 58 w 45"/>
                  <a:gd name="T19" fmla="*/ 5 h 26"/>
                  <a:gd name="T20" fmla="*/ 58 w 45"/>
                  <a:gd name="T21" fmla="*/ 3 h 26"/>
                  <a:gd name="T22" fmla="*/ 56 w 45"/>
                  <a:gd name="T23" fmla="*/ 0 h 26"/>
                  <a:gd name="T24" fmla="*/ 51 w 45"/>
                  <a:gd name="T25" fmla="*/ 1 h 26"/>
                  <a:gd name="T26" fmla="*/ 47 w 45"/>
                  <a:gd name="T27" fmla="*/ 3 h 26"/>
                  <a:gd name="T28" fmla="*/ 49 w 45"/>
                  <a:gd name="T29" fmla="*/ 10 h 26"/>
                  <a:gd name="T30" fmla="*/ 42 w 45"/>
                  <a:gd name="T31" fmla="*/ 13 h 26"/>
                  <a:gd name="T32" fmla="*/ 38 w 45"/>
                  <a:gd name="T33" fmla="*/ 20 h 26"/>
                  <a:gd name="T34" fmla="*/ 34 w 45"/>
                  <a:gd name="T35" fmla="*/ 21 h 26"/>
                  <a:gd name="T36" fmla="*/ 30 w 45"/>
                  <a:gd name="T37" fmla="*/ 20 h 26"/>
                  <a:gd name="T38" fmla="*/ 26 w 45"/>
                  <a:gd name="T39" fmla="*/ 21 h 26"/>
                  <a:gd name="T40" fmla="*/ 28 w 45"/>
                  <a:gd name="T41" fmla="*/ 14 h 26"/>
                  <a:gd name="T42" fmla="*/ 24 w 45"/>
                  <a:gd name="T43" fmla="*/ 20 h 26"/>
                  <a:gd name="T44" fmla="*/ 14 w 45"/>
                  <a:gd name="T45" fmla="*/ 22 h 26"/>
                  <a:gd name="T46" fmla="*/ 12 w 45"/>
                  <a:gd name="T47" fmla="*/ 21 h 26"/>
                  <a:gd name="T48" fmla="*/ 8 w 45"/>
                  <a:gd name="T49" fmla="*/ 21 h 26"/>
                  <a:gd name="T50" fmla="*/ 3 w 45"/>
                  <a:gd name="T51" fmla="*/ 21 h 26"/>
                  <a:gd name="T52" fmla="*/ 1 w 45"/>
                  <a:gd name="T53" fmla="*/ 25 h 26"/>
                  <a:gd name="T54" fmla="*/ 5 w 45"/>
                  <a:gd name="T55" fmla="*/ 26 h 26"/>
                  <a:gd name="T56" fmla="*/ 8 w 45"/>
                  <a:gd name="T57" fmla="*/ 27 h 2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5" h="26">
                    <a:moveTo>
                      <a:pt x="6" y="21"/>
                    </a:moveTo>
                    <a:cubicBezTo>
                      <a:pt x="7" y="22"/>
                      <a:pt x="8" y="22"/>
                      <a:pt x="8" y="24"/>
                    </a:cubicBezTo>
                    <a:cubicBezTo>
                      <a:pt x="10" y="23"/>
                      <a:pt x="11" y="22"/>
                      <a:pt x="13" y="24"/>
                    </a:cubicBezTo>
                    <a:cubicBezTo>
                      <a:pt x="14" y="25"/>
                      <a:pt x="13" y="26"/>
                      <a:pt x="15" y="25"/>
                    </a:cubicBezTo>
                    <a:cubicBezTo>
                      <a:pt x="17" y="25"/>
                      <a:pt x="19" y="26"/>
                      <a:pt x="22" y="25"/>
                    </a:cubicBezTo>
                    <a:cubicBezTo>
                      <a:pt x="24" y="25"/>
                      <a:pt x="26" y="22"/>
                      <a:pt x="28" y="22"/>
                    </a:cubicBezTo>
                    <a:cubicBezTo>
                      <a:pt x="31" y="22"/>
                      <a:pt x="34" y="19"/>
                      <a:pt x="34" y="16"/>
                    </a:cubicBezTo>
                    <a:cubicBezTo>
                      <a:pt x="35" y="16"/>
                      <a:pt x="42" y="17"/>
                      <a:pt x="41" y="14"/>
                    </a:cubicBezTo>
                    <a:cubicBezTo>
                      <a:pt x="41" y="13"/>
                      <a:pt x="38" y="9"/>
                      <a:pt x="40" y="10"/>
                    </a:cubicBezTo>
                    <a:cubicBezTo>
                      <a:pt x="44" y="10"/>
                      <a:pt x="44" y="7"/>
                      <a:pt x="44" y="4"/>
                    </a:cubicBezTo>
                    <a:cubicBezTo>
                      <a:pt x="44" y="3"/>
                      <a:pt x="45" y="2"/>
                      <a:pt x="44" y="2"/>
                    </a:cubicBezTo>
                    <a:cubicBezTo>
                      <a:pt x="43" y="1"/>
                      <a:pt x="42" y="1"/>
                      <a:pt x="43" y="0"/>
                    </a:cubicBezTo>
                    <a:cubicBezTo>
                      <a:pt x="42" y="0"/>
                      <a:pt x="40" y="2"/>
                      <a:pt x="39" y="1"/>
                    </a:cubicBezTo>
                    <a:cubicBezTo>
                      <a:pt x="38" y="0"/>
                      <a:pt x="35" y="0"/>
                      <a:pt x="36" y="2"/>
                    </a:cubicBezTo>
                    <a:cubicBezTo>
                      <a:pt x="36" y="4"/>
                      <a:pt x="37" y="6"/>
                      <a:pt x="37" y="8"/>
                    </a:cubicBezTo>
                    <a:cubicBezTo>
                      <a:pt x="36" y="10"/>
                      <a:pt x="33" y="9"/>
                      <a:pt x="32" y="10"/>
                    </a:cubicBezTo>
                    <a:cubicBezTo>
                      <a:pt x="30" y="11"/>
                      <a:pt x="30" y="13"/>
                      <a:pt x="29" y="15"/>
                    </a:cubicBezTo>
                    <a:cubicBezTo>
                      <a:pt x="28" y="16"/>
                      <a:pt x="27" y="16"/>
                      <a:pt x="26" y="16"/>
                    </a:cubicBezTo>
                    <a:cubicBezTo>
                      <a:pt x="25" y="16"/>
                      <a:pt x="25" y="16"/>
                      <a:pt x="23" y="15"/>
                    </a:cubicBezTo>
                    <a:cubicBezTo>
                      <a:pt x="22" y="15"/>
                      <a:pt x="21" y="17"/>
                      <a:pt x="20" y="16"/>
                    </a:cubicBezTo>
                    <a:cubicBezTo>
                      <a:pt x="19" y="14"/>
                      <a:pt x="19" y="12"/>
                      <a:pt x="21" y="11"/>
                    </a:cubicBezTo>
                    <a:cubicBezTo>
                      <a:pt x="19" y="9"/>
                      <a:pt x="17" y="14"/>
                      <a:pt x="18" y="15"/>
                    </a:cubicBezTo>
                    <a:cubicBezTo>
                      <a:pt x="19" y="16"/>
                      <a:pt x="12" y="17"/>
                      <a:pt x="11" y="17"/>
                    </a:cubicBezTo>
                    <a:cubicBezTo>
                      <a:pt x="10" y="17"/>
                      <a:pt x="10" y="16"/>
                      <a:pt x="9" y="16"/>
                    </a:cubicBezTo>
                    <a:cubicBezTo>
                      <a:pt x="8" y="15"/>
                      <a:pt x="7" y="16"/>
                      <a:pt x="6" y="16"/>
                    </a:cubicBezTo>
                    <a:cubicBezTo>
                      <a:pt x="5" y="16"/>
                      <a:pt x="3" y="17"/>
                      <a:pt x="2" y="16"/>
                    </a:cubicBezTo>
                    <a:cubicBezTo>
                      <a:pt x="1" y="15"/>
                      <a:pt x="0" y="18"/>
                      <a:pt x="1" y="19"/>
                    </a:cubicBezTo>
                    <a:cubicBezTo>
                      <a:pt x="2" y="20"/>
                      <a:pt x="3" y="19"/>
                      <a:pt x="4" y="20"/>
                    </a:cubicBezTo>
                    <a:cubicBezTo>
                      <a:pt x="5" y="20"/>
                      <a:pt x="5" y="21"/>
                      <a:pt x="6" y="2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40" name="Freeform 3974"/>
              <p:cNvSpPr>
                <a:spLocks/>
              </p:cNvSpPr>
              <p:nvPr/>
            </p:nvSpPr>
            <p:spPr bwMode="auto">
              <a:xfrm>
                <a:off x="4812" y="2741"/>
                <a:ext cx="1" cy="2"/>
              </a:xfrm>
              <a:custGeom>
                <a:avLst/>
                <a:gdLst>
                  <a:gd name="T0" fmla="*/ 1 w 1"/>
                  <a:gd name="T1" fmla="*/ 2 h 1"/>
                  <a:gd name="T2" fmla="*/ 0 w 1"/>
                  <a:gd name="T3" fmla="*/ 2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41" name="Freeform 3975"/>
              <p:cNvSpPr>
                <a:spLocks/>
              </p:cNvSpPr>
              <p:nvPr/>
            </p:nvSpPr>
            <p:spPr bwMode="auto">
              <a:xfrm>
                <a:off x="4815" y="2690"/>
                <a:ext cx="5" cy="4"/>
              </a:xfrm>
              <a:custGeom>
                <a:avLst/>
                <a:gdLst>
                  <a:gd name="T0" fmla="*/ 4 w 4"/>
                  <a:gd name="T1" fmla="*/ 4 h 3"/>
                  <a:gd name="T2" fmla="*/ 1 w 4"/>
                  <a:gd name="T3" fmla="*/ 1 h 3"/>
                  <a:gd name="T4" fmla="*/ 4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3" y="3"/>
                    </a:moveTo>
                    <a:cubicBezTo>
                      <a:pt x="4" y="2"/>
                      <a:pt x="2" y="0"/>
                      <a:pt x="1" y="1"/>
                    </a:cubicBezTo>
                    <a:cubicBezTo>
                      <a:pt x="0" y="1"/>
                      <a:pt x="2" y="3"/>
                      <a:pt x="3"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42" name="Freeform 3976"/>
              <p:cNvSpPr>
                <a:spLocks/>
              </p:cNvSpPr>
              <p:nvPr/>
            </p:nvSpPr>
            <p:spPr bwMode="auto">
              <a:xfrm>
                <a:off x="4815" y="2813"/>
                <a:ext cx="5" cy="6"/>
              </a:xfrm>
              <a:custGeom>
                <a:avLst/>
                <a:gdLst>
                  <a:gd name="T0" fmla="*/ 4 w 4"/>
                  <a:gd name="T1" fmla="*/ 6 h 5"/>
                  <a:gd name="T2" fmla="*/ 3 w 4"/>
                  <a:gd name="T3" fmla="*/ 1 h 5"/>
                  <a:gd name="T4" fmla="*/ 4 w 4"/>
                  <a:gd name="T5" fmla="*/ 6 h 5"/>
                  <a:gd name="T6" fmla="*/ 0 60000 65536"/>
                  <a:gd name="T7" fmla="*/ 0 60000 65536"/>
                  <a:gd name="T8" fmla="*/ 0 60000 65536"/>
                </a:gdLst>
                <a:ahLst/>
                <a:cxnLst>
                  <a:cxn ang="T6">
                    <a:pos x="T0" y="T1"/>
                  </a:cxn>
                  <a:cxn ang="T7">
                    <a:pos x="T2" y="T3"/>
                  </a:cxn>
                  <a:cxn ang="T8">
                    <a:pos x="T4" y="T5"/>
                  </a:cxn>
                </a:cxnLst>
                <a:rect l="0" t="0" r="r" b="b"/>
                <a:pathLst>
                  <a:path w="4" h="5">
                    <a:moveTo>
                      <a:pt x="3" y="5"/>
                    </a:moveTo>
                    <a:cubicBezTo>
                      <a:pt x="3" y="4"/>
                      <a:pt x="4" y="0"/>
                      <a:pt x="2" y="1"/>
                    </a:cubicBezTo>
                    <a:cubicBezTo>
                      <a:pt x="0" y="3"/>
                      <a:pt x="2" y="4"/>
                      <a:pt x="3"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43" name="Freeform 3977"/>
              <p:cNvSpPr>
                <a:spLocks/>
              </p:cNvSpPr>
              <p:nvPr/>
            </p:nvSpPr>
            <p:spPr bwMode="auto">
              <a:xfrm>
                <a:off x="4819" y="2815"/>
                <a:ext cx="9" cy="7"/>
              </a:xfrm>
              <a:custGeom>
                <a:avLst/>
                <a:gdLst>
                  <a:gd name="T0" fmla="*/ 6 w 7"/>
                  <a:gd name="T1" fmla="*/ 7 h 5"/>
                  <a:gd name="T2" fmla="*/ 4 w 7"/>
                  <a:gd name="T3" fmla="*/ 1 h 5"/>
                  <a:gd name="T4" fmla="*/ 1 w 7"/>
                  <a:gd name="T5" fmla="*/ 6 h 5"/>
                  <a:gd name="T6" fmla="*/ 6 w 7"/>
                  <a:gd name="T7" fmla="*/ 7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5">
                    <a:moveTo>
                      <a:pt x="5" y="5"/>
                    </a:moveTo>
                    <a:cubicBezTo>
                      <a:pt x="7" y="3"/>
                      <a:pt x="4" y="2"/>
                      <a:pt x="3" y="1"/>
                    </a:cubicBezTo>
                    <a:cubicBezTo>
                      <a:pt x="0" y="0"/>
                      <a:pt x="3" y="3"/>
                      <a:pt x="1" y="4"/>
                    </a:cubicBezTo>
                    <a:cubicBezTo>
                      <a:pt x="2" y="4"/>
                      <a:pt x="4" y="5"/>
                      <a:pt x="5"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44" name="Freeform 3978"/>
              <p:cNvSpPr>
                <a:spLocks/>
              </p:cNvSpPr>
              <p:nvPr/>
            </p:nvSpPr>
            <p:spPr bwMode="auto">
              <a:xfrm>
                <a:off x="4821" y="2706"/>
                <a:ext cx="8" cy="5"/>
              </a:xfrm>
              <a:custGeom>
                <a:avLst/>
                <a:gdLst>
                  <a:gd name="T0" fmla="*/ 0 w 6"/>
                  <a:gd name="T1" fmla="*/ 3 h 4"/>
                  <a:gd name="T2" fmla="*/ 4 w 6"/>
                  <a:gd name="T3" fmla="*/ 5 h 4"/>
                  <a:gd name="T4" fmla="*/ 7 w 6"/>
                  <a:gd name="T5" fmla="*/ 3 h 4"/>
                  <a:gd name="T6" fmla="*/ 0 w 6"/>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4">
                    <a:moveTo>
                      <a:pt x="0" y="2"/>
                    </a:moveTo>
                    <a:cubicBezTo>
                      <a:pt x="1" y="3"/>
                      <a:pt x="2" y="4"/>
                      <a:pt x="3" y="4"/>
                    </a:cubicBezTo>
                    <a:cubicBezTo>
                      <a:pt x="4" y="4"/>
                      <a:pt x="6" y="3"/>
                      <a:pt x="5" y="2"/>
                    </a:cubicBezTo>
                    <a:cubicBezTo>
                      <a:pt x="4" y="0"/>
                      <a:pt x="0" y="0"/>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45" name="Freeform 3979"/>
              <p:cNvSpPr>
                <a:spLocks/>
              </p:cNvSpPr>
              <p:nvPr/>
            </p:nvSpPr>
            <p:spPr bwMode="auto">
              <a:xfrm>
                <a:off x="4820" y="2834"/>
                <a:ext cx="7" cy="4"/>
              </a:xfrm>
              <a:custGeom>
                <a:avLst/>
                <a:gdLst>
                  <a:gd name="T0" fmla="*/ 4 w 5"/>
                  <a:gd name="T1" fmla="*/ 4 h 3"/>
                  <a:gd name="T2" fmla="*/ 4 w 5"/>
                  <a:gd name="T3" fmla="*/ 4 h 3"/>
                  <a:gd name="T4" fmla="*/ 0 60000 65536"/>
                  <a:gd name="T5" fmla="*/ 0 60000 65536"/>
                </a:gdLst>
                <a:ahLst/>
                <a:cxnLst>
                  <a:cxn ang="T4">
                    <a:pos x="T0" y="T1"/>
                  </a:cxn>
                  <a:cxn ang="T5">
                    <a:pos x="T2" y="T3"/>
                  </a:cxn>
                </a:cxnLst>
                <a:rect l="0" t="0" r="r" b="b"/>
                <a:pathLst>
                  <a:path w="5" h="3">
                    <a:moveTo>
                      <a:pt x="3" y="3"/>
                    </a:moveTo>
                    <a:cubicBezTo>
                      <a:pt x="5" y="0"/>
                      <a:pt x="0" y="3"/>
                      <a:pt x="3"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46" name="Freeform 3980"/>
              <p:cNvSpPr>
                <a:spLocks/>
              </p:cNvSpPr>
              <p:nvPr/>
            </p:nvSpPr>
            <p:spPr bwMode="auto">
              <a:xfrm>
                <a:off x="4824" y="2823"/>
                <a:ext cx="8" cy="7"/>
              </a:xfrm>
              <a:custGeom>
                <a:avLst/>
                <a:gdLst>
                  <a:gd name="T0" fmla="*/ 1 w 6"/>
                  <a:gd name="T1" fmla="*/ 4 h 5"/>
                  <a:gd name="T2" fmla="*/ 3 w 6"/>
                  <a:gd name="T3" fmla="*/ 4 h 5"/>
                  <a:gd name="T4" fmla="*/ 5 w 6"/>
                  <a:gd name="T5" fmla="*/ 7 h 5"/>
                  <a:gd name="T6" fmla="*/ 7 w 6"/>
                  <a:gd name="T7" fmla="*/ 3 h 5"/>
                  <a:gd name="T8" fmla="*/ 5 w 6"/>
                  <a:gd name="T9" fmla="*/ 4 h 5"/>
                  <a:gd name="T10" fmla="*/ 0 w 6"/>
                  <a:gd name="T11" fmla="*/ 0 h 5"/>
                  <a:gd name="T12" fmla="*/ 1 w 6"/>
                  <a:gd name="T13" fmla="*/ 4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5">
                    <a:moveTo>
                      <a:pt x="1" y="3"/>
                    </a:moveTo>
                    <a:cubicBezTo>
                      <a:pt x="2" y="3"/>
                      <a:pt x="2" y="3"/>
                      <a:pt x="2" y="3"/>
                    </a:cubicBezTo>
                    <a:cubicBezTo>
                      <a:pt x="1" y="4"/>
                      <a:pt x="3" y="4"/>
                      <a:pt x="4" y="5"/>
                    </a:cubicBezTo>
                    <a:cubicBezTo>
                      <a:pt x="5" y="5"/>
                      <a:pt x="6" y="3"/>
                      <a:pt x="5" y="2"/>
                    </a:cubicBezTo>
                    <a:cubicBezTo>
                      <a:pt x="4" y="2"/>
                      <a:pt x="4" y="3"/>
                      <a:pt x="4" y="3"/>
                    </a:cubicBezTo>
                    <a:cubicBezTo>
                      <a:pt x="2" y="3"/>
                      <a:pt x="2" y="1"/>
                      <a:pt x="0" y="0"/>
                    </a:cubicBezTo>
                    <a:cubicBezTo>
                      <a:pt x="1" y="1"/>
                      <a:pt x="1"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47" name="Freeform 3981"/>
              <p:cNvSpPr>
                <a:spLocks/>
              </p:cNvSpPr>
              <p:nvPr/>
            </p:nvSpPr>
            <p:spPr bwMode="auto">
              <a:xfrm>
                <a:off x="4825" y="2837"/>
                <a:ext cx="2" cy="1"/>
              </a:xfrm>
              <a:custGeom>
                <a:avLst/>
                <a:gdLst>
                  <a:gd name="T0" fmla="*/ 0 w 1"/>
                  <a:gd name="T1" fmla="*/ 1 h 1"/>
                  <a:gd name="T2" fmla="*/ 2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1"/>
                      <a:pt x="0" y="0"/>
                      <a:pt x="1" y="0"/>
                    </a:cubicBezTo>
                    <a:cubicBezTo>
                      <a:pt x="0"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48" name="Freeform 3982"/>
              <p:cNvSpPr>
                <a:spLocks/>
              </p:cNvSpPr>
              <p:nvPr/>
            </p:nvSpPr>
            <p:spPr bwMode="auto">
              <a:xfrm>
                <a:off x="4829" y="2802"/>
                <a:ext cx="3" cy="7"/>
              </a:xfrm>
              <a:custGeom>
                <a:avLst/>
                <a:gdLst>
                  <a:gd name="T0" fmla="*/ 2 w 2"/>
                  <a:gd name="T1" fmla="*/ 7 h 5"/>
                  <a:gd name="T2" fmla="*/ 3 w 2"/>
                  <a:gd name="T3" fmla="*/ 0 h 5"/>
                  <a:gd name="T4" fmla="*/ 2 w 2"/>
                  <a:gd name="T5" fmla="*/ 3 h 5"/>
                  <a:gd name="T6" fmla="*/ 2 w 2"/>
                  <a:gd name="T7" fmla="*/ 7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5">
                    <a:moveTo>
                      <a:pt x="1" y="5"/>
                    </a:moveTo>
                    <a:cubicBezTo>
                      <a:pt x="1" y="4"/>
                      <a:pt x="1" y="1"/>
                      <a:pt x="2" y="0"/>
                    </a:cubicBezTo>
                    <a:cubicBezTo>
                      <a:pt x="0" y="0"/>
                      <a:pt x="0" y="2"/>
                      <a:pt x="1" y="2"/>
                    </a:cubicBezTo>
                    <a:cubicBezTo>
                      <a:pt x="1" y="3"/>
                      <a:pt x="0" y="4"/>
                      <a:pt x="1"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49" name="Freeform 3983"/>
              <p:cNvSpPr>
                <a:spLocks/>
              </p:cNvSpPr>
              <p:nvPr/>
            </p:nvSpPr>
            <p:spPr bwMode="auto">
              <a:xfrm>
                <a:off x="4832" y="2715"/>
                <a:ext cx="2" cy="1"/>
              </a:xfrm>
              <a:custGeom>
                <a:avLst/>
                <a:gdLst>
                  <a:gd name="T0" fmla="*/ 0 w 2"/>
                  <a:gd name="T1" fmla="*/ 1 h 1"/>
                  <a:gd name="T2" fmla="*/ 2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0"/>
                      <a:pt x="2" y="0"/>
                    </a:cubicBezTo>
                    <a:cubicBezTo>
                      <a:pt x="1"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50" name="Freeform 3984"/>
              <p:cNvSpPr>
                <a:spLocks/>
              </p:cNvSpPr>
              <p:nvPr/>
            </p:nvSpPr>
            <p:spPr bwMode="auto">
              <a:xfrm>
                <a:off x="4833" y="2710"/>
                <a:ext cx="32" cy="35"/>
              </a:xfrm>
              <a:custGeom>
                <a:avLst/>
                <a:gdLst>
                  <a:gd name="T0" fmla="*/ 25 w 24"/>
                  <a:gd name="T1" fmla="*/ 19 h 27"/>
                  <a:gd name="T2" fmla="*/ 21 w 24"/>
                  <a:gd name="T3" fmla="*/ 16 h 27"/>
                  <a:gd name="T4" fmla="*/ 13 w 24"/>
                  <a:gd name="T5" fmla="*/ 9 h 27"/>
                  <a:gd name="T6" fmla="*/ 7 w 24"/>
                  <a:gd name="T7" fmla="*/ 4 h 27"/>
                  <a:gd name="T8" fmla="*/ 5 w 24"/>
                  <a:gd name="T9" fmla="*/ 4 h 27"/>
                  <a:gd name="T10" fmla="*/ 0 w 24"/>
                  <a:gd name="T11" fmla="*/ 0 h 27"/>
                  <a:gd name="T12" fmla="*/ 0 w 24"/>
                  <a:gd name="T13" fmla="*/ 3 h 27"/>
                  <a:gd name="T14" fmla="*/ 4 w 24"/>
                  <a:gd name="T15" fmla="*/ 4 h 27"/>
                  <a:gd name="T16" fmla="*/ 9 w 24"/>
                  <a:gd name="T17" fmla="*/ 8 h 27"/>
                  <a:gd name="T18" fmla="*/ 15 w 24"/>
                  <a:gd name="T19" fmla="*/ 13 h 27"/>
                  <a:gd name="T20" fmla="*/ 19 w 24"/>
                  <a:gd name="T21" fmla="*/ 14 h 27"/>
                  <a:gd name="T22" fmla="*/ 24 w 24"/>
                  <a:gd name="T23" fmla="*/ 23 h 27"/>
                  <a:gd name="T24" fmla="*/ 24 w 24"/>
                  <a:gd name="T25" fmla="*/ 30 h 27"/>
                  <a:gd name="T26" fmla="*/ 27 w 24"/>
                  <a:gd name="T27" fmla="*/ 35 h 27"/>
                  <a:gd name="T28" fmla="*/ 31 w 24"/>
                  <a:gd name="T29" fmla="*/ 26 h 27"/>
                  <a:gd name="T30" fmla="*/ 28 w 24"/>
                  <a:gd name="T31" fmla="*/ 22 h 27"/>
                  <a:gd name="T32" fmla="*/ 25 w 24"/>
                  <a:gd name="T33" fmla="*/ 19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4" h="27">
                    <a:moveTo>
                      <a:pt x="19" y="15"/>
                    </a:moveTo>
                    <a:cubicBezTo>
                      <a:pt x="17" y="15"/>
                      <a:pt x="17" y="12"/>
                      <a:pt x="16" y="12"/>
                    </a:cubicBezTo>
                    <a:cubicBezTo>
                      <a:pt x="15" y="10"/>
                      <a:pt x="12" y="8"/>
                      <a:pt x="10" y="7"/>
                    </a:cubicBezTo>
                    <a:cubicBezTo>
                      <a:pt x="8" y="6"/>
                      <a:pt x="7" y="4"/>
                      <a:pt x="5" y="3"/>
                    </a:cubicBezTo>
                    <a:cubicBezTo>
                      <a:pt x="4" y="3"/>
                      <a:pt x="4" y="4"/>
                      <a:pt x="4" y="3"/>
                    </a:cubicBezTo>
                    <a:cubicBezTo>
                      <a:pt x="3" y="2"/>
                      <a:pt x="1" y="1"/>
                      <a:pt x="0" y="0"/>
                    </a:cubicBezTo>
                    <a:cubicBezTo>
                      <a:pt x="1" y="1"/>
                      <a:pt x="0" y="1"/>
                      <a:pt x="0" y="2"/>
                    </a:cubicBezTo>
                    <a:cubicBezTo>
                      <a:pt x="1" y="2"/>
                      <a:pt x="2" y="2"/>
                      <a:pt x="3" y="3"/>
                    </a:cubicBezTo>
                    <a:cubicBezTo>
                      <a:pt x="4" y="4"/>
                      <a:pt x="5" y="5"/>
                      <a:pt x="7" y="6"/>
                    </a:cubicBezTo>
                    <a:cubicBezTo>
                      <a:pt x="8" y="7"/>
                      <a:pt x="9" y="9"/>
                      <a:pt x="11" y="10"/>
                    </a:cubicBezTo>
                    <a:cubicBezTo>
                      <a:pt x="12" y="10"/>
                      <a:pt x="13" y="10"/>
                      <a:pt x="14" y="11"/>
                    </a:cubicBezTo>
                    <a:cubicBezTo>
                      <a:pt x="16" y="13"/>
                      <a:pt x="17" y="16"/>
                      <a:pt x="18" y="18"/>
                    </a:cubicBezTo>
                    <a:cubicBezTo>
                      <a:pt x="19" y="20"/>
                      <a:pt x="18" y="21"/>
                      <a:pt x="18" y="23"/>
                    </a:cubicBezTo>
                    <a:cubicBezTo>
                      <a:pt x="19" y="24"/>
                      <a:pt x="20" y="26"/>
                      <a:pt x="20" y="27"/>
                    </a:cubicBezTo>
                    <a:cubicBezTo>
                      <a:pt x="22" y="26"/>
                      <a:pt x="24" y="21"/>
                      <a:pt x="23" y="20"/>
                    </a:cubicBezTo>
                    <a:cubicBezTo>
                      <a:pt x="23" y="18"/>
                      <a:pt x="22" y="18"/>
                      <a:pt x="21" y="17"/>
                    </a:cubicBezTo>
                    <a:cubicBezTo>
                      <a:pt x="20" y="15"/>
                      <a:pt x="20" y="16"/>
                      <a:pt x="19" y="1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51" name="Freeform 3985"/>
              <p:cNvSpPr>
                <a:spLocks/>
              </p:cNvSpPr>
              <p:nvPr/>
            </p:nvSpPr>
            <p:spPr bwMode="auto">
              <a:xfrm>
                <a:off x="4848" y="2837"/>
                <a:ext cx="4" cy="1"/>
              </a:xfrm>
              <a:custGeom>
                <a:avLst/>
                <a:gdLst>
                  <a:gd name="T0" fmla="*/ 3 w 3"/>
                  <a:gd name="T1" fmla="*/ 1 h 1"/>
                  <a:gd name="T2" fmla="*/ 4 w 3"/>
                  <a:gd name="T3" fmla="*/ 1 h 1"/>
                  <a:gd name="T4" fmla="*/ 0 w 3"/>
                  <a:gd name="T5" fmla="*/ 0 h 1"/>
                  <a:gd name="T6" fmla="*/ 3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1"/>
                    </a:moveTo>
                    <a:cubicBezTo>
                      <a:pt x="3" y="1"/>
                      <a:pt x="3" y="1"/>
                      <a:pt x="3" y="1"/>
                    </a:cubicBezTo>
                    <a:cubicBezTo>
                      <a:pt x="2" y="1"/>
                      <a:pt x="1" y="1"/>
                      <a:pt x="0" y="0"/>
                    </a:cubicBezTo>
                    <a:cubicBezTo>
                      <a:pt x="1"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52" name="Freeform 3986"/>
              <p:cNvSpPr>
                <a:spLocks/>
              </p:cNvSpPr>
              <p:nvPr/>
            </p:nvSpPr>
            <p:spPr bwMode="auto">
              <a:xfrm>
                <a:off x="4850" y="2809"/>
                <a:ext cx="8" cy="6"/>
              </a:xfrm>
              <a:custGeom>
                <a:avLst/>
                <a:gdLst>
                  <a:gd name="T0" fmla="*/ 4 w 6"/>
                  <a:gd name="T1" fmla="*/ 6 h 5"/>
                  <a:gd name="T2" fmla="*/ 0 w 6"/>
                  <a:gd name="T3" fmla="*/ 2 h 5"/>
                  <a:gd name="T4" fmla="*/ 4 w 6"/>
                  <a:gd name="T5" fmla="*/ 6 h 5"/>
                  <a:gd name="T6" fmla="*/ 0 60000 65536"/>
                  <a:gd name="T7" fmla="*/ 0 60000 65536"/>
                  <a:gd name="T8" fmla="*/ 0 60000 65536"/>
                </a:gdLst>
                <a:ahLst/>
                <a:cxnLst>
                  <a:cxn ang="T6">
                    <a:pos x="T0" y="T1"/>
                  </a:cxn>
                  <a:cxn ang="T7">
                    <a:pos x="T2" y="T3"/>
                  </a:cxn>
                  <a:cxn ang="T8">
                    <a:pos x="T4" y="T5"/>
                  </a:cxn>
                </a:cxnLst>
                <a:rect l="0" t="0" r="r" b="b"/>
                <a:pathLst>
                  <a:path w="6" h="5">
                    <a:moveTo>
                      <a:pt x="3" y="5"/>
                    </a:moveTo>
                    <a:cubicBezTo>
                      <a:pt x="6" y="4"/>
                      <a:pt x="2" y="0"/>
                      <a:pt x="0" y="2"/>
                    </a:cubicBezTo>
                    <a:cubicBezTo>
                      <a:pt x="1" y="3"/>
                      <a:pt x="2" y="4"/>
                      <a:pt x="3"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53" name="Freeform 3987"/>
              <p:cNvSpPr>
                <a:spLocks/>
              </p:cNvSpPr>
              <p:nvPr/>
            </p:nvSpPr>
            <p:spPr bwMode="auto">
              <a:xfrm>
                <a:off x="4854" y="2846"/>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54" name="Freeform 3988"/>
              <p:cNvSpPr>
                <a:spLocks/>
              </p:cNvSpPr>
              <p:nvPr/>
            </p:nvSpPr>
            <p:spPr bwMode="auto">
              <a:xfrm>
                <a:off x="4856" y="2848"/>
                <a:ext cx="6" cy="6"/>
              </a:xfrm>
              <a:custGeom>
                <a:avLst/>
                <a:gdLst>
                  <a:gd name="T0" fmla="*/ 4 w 5"/>
                  <a:gd name="T1" fmla="*/ 6 h 4"/>
                  <a:gd name="T2" fmla="*/ 6 w 5"/>
                  <a:gd name="T3" fmla="*/ 5 h 4"/>
                  <a:gd name="T4" fmla="*/ 0 w 5"/>
                  <a:gd name="T5" fmla="*/ 2 h 4"/>
                  <a:gd name="T6" fmla="*/ 1 w 5"/>
                  <a:gd name="T7" fmla="*/ 5 h 4"/>
                  <a:gd name="T8" fmla="*/ 4 w 5"/>
                  <a:gd name="T9" fmla="*/ 6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4">
                    <a:moveTo>
                      <a:pt x="3" y="4"/>
                    </a:moveTo>
                    <a:cubicBezTo>
                      <a:pt x="4" y="3"/>
                      <a:pt x="5" y="3"/>
                      <a:pt x="5" y="3"/>
                    </a:cubicBezTo>
                    <a:cubicBezTo>
                      <a:pt x="4" y="2"/>
                      <a:pt x="1" y="0"/>
                      <a:pt x="0" y="1"/>
                    </a:cubicBezTo>
                    <a:cubicBezTo>
                      <a:pt x="1" y="1"/>
                      <a:pt x="1" y="2"/>
                      <a:pt x="1" y="3"/>
                    </a:cubicBezTo>
                    <a:cubicBezTo>
                      <a:pt x="2" y="3"/>
                      <a:pt x="3" y="2"/>
                      <a:pt x="3"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55" name="Freeform 3989"/>
              <p:cNvSpPr>
                <a:spLocks/>
              </p:cNvSpPr>
              <p:nvPr/>
            </p:nvSpPr>
            <p:spPr bwMode="auto">
              <a:xfrm>
                <a:off x="4857" y="2718"/>
                <a:ext cx="1" cy="2"/>
              </a:xfrm>
              <a:custGeom>
                <a:avLst/>
                <a:gdLst>
                  <a:gd name="T0" fmla="*/ 1 w 1"/>
                  <a:gd name="T1" fmla="*/ 2 h 2"/>
                  <a:gd name="T2" fmla="*/ 0 w 1"/>
                  <a:gd name="T3" fmla="*/ 0 h 2"/>
                  <a:gd name="T4" fmla="*/ 1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0"/>
                      <a:pt x="0" y="0"/>
                    </a:cubicBezTo>
                    <a:cubicBezTo>
                      <a:pt x="0" y="0"/>
                      <a:pt x="0"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56" name="Freeform 3990"/>
              <p:cNvSpPr>
                <a:spLocks/>
              </p:cNvSpPr>
              <p:nvPr/>
            </p:nvSpPr>
            <p:spPr bwMode="auto">
              <a:xfrm>
                <a:off x="4866" y="2847"/>
                <a:ext cx="4" cy="3"/>
              </a:xfrm>
              <a:custGeom>
                <a:avLst/>
                <a:gdLst>
                  <a:gd name="T0" fmla="*/ 1 w 3"/>
                  <a:gd name="T1" fmla="*/ 3 h 2"/>
                  <a:gd name="T2" fmla="*/ 4 w 3"/>
                  <a:gd name="T3" fmla="*/ 2 h 2"/>
                  <a:gd name="T4" fmla="*/ 0 w 3"/>
                  <a:gd name="T5" fmla="*/ 2 h 2"/>
                  <a:gd name="T6" fmla="*/ 1 w 3"/>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1" y="2"/>
                    </a:moveTo>
                    <a:cubicBezTo>
                      <a:pt x="2" y="2"/>
                      <a:pt x="3" y="1"/>
                      <a:pt x="3" y="1"/>
                    </a:cubicBezTo>
                    <a:cubicBezTo>
                      <a:pt x="2" y="0"/>
                      <a:pt x="1" y="1"/>
                      <a:pt x="0" y="1"/>
                    </a:cubicBezTo>
                    <a:cubicBezTo>
                      <a:pt x="1" y="2"/>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57" name="Freeform 3991"/>
              <p:cNvSpPr>
                <a:spLocks/>
              </p:cNvSpPr>
              <p:nvPr/>
            </p:nvSpPr>
            <p:spPr bwMode="auto">
              <a:xfrm>
                <a:off x="4883" y="2748"/>
                <a:ext cx="3" cy="7"/>
              </a:xfrm>
              <a:custGeom>
                <a:avLst/>
                <a:gdLst>
                  <a:gd name="T0" fmla="*/ 0 w 2"/>
                  <a:gd name="T1" fmla="*/ 7 h 5"/>
                  <a:gd name="T2" fmla="*/ 0 w 2"/>
                  <a:gd name="T3" fmla="*/ 0 h 5"/>
                  <a:gd name="T4" fmla="*/ 0 w 2"/>
                  <a:gd name="T5" fmla="*/ 7 h 5"/>
                  <a:gd name="T6" fmla="*/ 0 60000 65536"/>
                  <a:gd name="T7" fmla="*/ 0 60000 65536"/>
                  <a:gd name="T8" fmla="*/ 0 60000 65536"/>
                </a:gdLst>
                <a:ahLst/>
                <a:cxnLst>
                  <a:cxn ang="T6">
                    <a:pos x="T0" y="T1"/>
                  </a:cxn>
                  <a:cxn ang="T7">
                    <a:pos x="T2" y="T3"/>
                  </a:cxn>
                  <a:cxn ang="T8">
                    <a:pos x="T4" y="T5"/>
                  </a:cxn>
                </a:cxnLst>
                <a:rect l="0" t="0" r="r" b="b"/>
                <a:pathLst>
                  <a:path w="2" h="5">
                    <a:moveTo>
                      <a:pt x="0" y="5"/>
                    </a:moveTo>
                    <a:cubicBezTo>
                      <a:pt x="2" y="4"/>
                      <a:pt x="2" y="1"/>
                      <a:pt x="0" y="0"/>
                    </a:cubicBezTo>
                    <a:cubicBezTo>
                      <a:pt x="0" y="2"/>
                      <a:pt x="0" y="4"/>
                      <a:pt x="0"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58" name="Freeform 3992"/>
              <p:cNvSpPr>
                <a:spLocks/>
              </p:cNvSpPr>
              <p:nvPr/>
            </p:nvSpPr>
            <p:spPr bwMode="auto">
              <a:xfrm>
                <a:off x="4885" y="2755"/>
                <a:ext cx="17" cy="23"/>
              </a:xfrm>
              <a:custGeom>
                <a:avLst/>
                <a:gdLst>
                  <a:gd name="T0" fmla="*/ 4 w 13"/>
                  <a:gd name="T1" fmla="*/ 12 h 18"/>
                  <a:gd name="T2" fmla="*/ 7 w 13"/>
                  <a:gd name="T3" fmla="*/ 15 h 18"/>
                  <a:gd name="T4" fmla="*/ 8 w 13"/>
                  <a:gd name="T5" fmla="*/ 20 h 18"/>
                  <a:gd name="T6" fmla="*/ 16 w 13"/>
                  <a:gd name="T7" fmla="*/ 19 h 18"/>
                  <a:gd name="T8" fmla="*/ 14 w 13"/>
                  <a:gd name="T9" fmla="*/ 14 h 18"/>
                  <a:gd name="T10" fmla="*/ 12 w 13"/>
                  <a:gd name="T11" fmla="*/ 12 h 18"/>
                  <a:gd name="T12" fmla="*/ 9 w 13"/>
                  <a:gd name="T13" fmla="*/ 10 h 18"/>
                  <a:gd name="T14" fmla="*/ 0 w 13"/>
                  <a:gd name="T15" fmla="*/ 0 h 18"/>
                  <a:gd name="T16" fmla="*/ 0 w 13"/>
                  <a:gd name="T17" fmla="*/ 5 h 18"/>
                  <a:gd name="T18" fmla="*/ 4 w 13"/>
                  <a:gd name="T19" fmla="*/ 12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 h="18">
                    <a:moveTo>
                      <a:pt x="3" y="9"/>
                    </a:moveTo>
                    <a:cubicBezTo>
                      <a:pt x="3" y="10"/>
                      <a:pt x="5" y="10"/>
                      <a:pt x="5" y="12"/>
                    </a:cubicBezTo>
                    <a:cubicBezTo>
                      <a:pt x="5" y="13"/>
                      <a:pt x="5" y="14"/>
                      <a:pt x="6" y="16"/>
                    </a:cubicBezTo>
                    <a:cubicBezTo>
                      <a:pt x="7" y="17"/>
                      <a:pt x="13" y="18"/>
                      <a:pt x="12" y="15"/>
                    </a:cubicBezTo>
                    <a:cubicBezTo>
                      <a:pt x="12" y="13"/>
                      <a:pt x="12" y="12"/>
                      <a:pt x="11" y="11"/>
                    </a:cubicBezTo>
                    <a:cubicBezTo>
                      <a:pt x="10" y="11"/>
                      <a:pt x="10" y="9"/>
                      <a:pt x="9" y="9"/>
                    </a:cubicBezTo>
                    <a:cubicBezTo>
                      <a:pt x="8" y="9"/>
                      <a:pt x="8" y="9"/>
                      <a:pt x="7" y="8"/>
                    </a:cubicBezTo>
                    <a:cubicBezTo>
                      <a:pt x="6" y="4"/>
                      <a:pt x="4" y="1"/>
                      <a:pt x="0" y="0"/>
                    </a:cubicBezTo>
                    <a:cubicBezTo>
                      <a:pt x="1" y="1"/>
                      <a:pt x="0" y="3"/>
                      <a:pt x="0" y="4"/>
                    </a:cubicBezTo>
                    <a:cubicBezTo>
                      <a:pt x="0" y="6"/>
                      <a:pt x="2" y="8"/>
                      <a:pt x="3" y="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59" name="Freeform 3993"/>
              <p:cNvSpPr>
                <a:spLocks/>
              </p:cNvSpPr>
              <p:nvPr/>
            </p:nvSpPr>
            <p:spPr bwMode="auto">
              <a:xfrm>
                <a:off x="4896" y="2780"/>
                <a:ext cx="3" cy="1"/>
              </a:xfrm>
              <a:custGeom>
                <a:avLst/>
                <a:gdLst>
                  <a:gd name="T0" fmla="*/ 2 w 2"/>
                  <a:gd name="T1" fmla="*/ 1 h 1"/>
                  <a:gd name="T2" fmla="*/ 3 w 2"/>
                  <a:gd name="T3" fmla="*/ 1 h 1"/>
                  <a:gd name="T4" fmla="*/ 0 w 2"/>
                  <a:gd name="T5" fmla="*/ 1 h 1"/>
                  <a:gd name="T6" fmla="*/ 2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1"/>
                      <a:pt x="2" y="1"/>
                    </a:cubicBezTo>
                    <a:cubicBezTo>
                      <a:pt x="2" y="0"/>
                      <a:pt x="0"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60" name="Freeform 3994"/>
              <p:cNvSpPr>
                <a:spLocks/>
              </p:cNvSpPr>
              <p:nvPr/>
            </p:nvSpPr>
            <p:spPr bwMode="auto">
              <a:xfrm>
                <a:off x="4902" y="2777"/>
                <a:ext cx="1" cy="3"/>
              </a:xfrm>
              <a:custGeom>
                <a:avLst/>
                <a:gdLst>
                  <a:gd name="T0" fmla="*/ 0 w 1"/>
                  <a:gd name="T1" fmla="*/ 3 h 2"/>
                  <a:gd name="T2" fmla="*/ 0 w 1"/>
                  <a:gd name="T3" fmla="*/ 0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1" y="1"/>
                      <a:pt x="1" y="0"/>
                      <a:pt x="0" y="0"/>
                    </a:cubicBezTo>
                    <a:cubicBezTo>
                      <a:pt x="0" y="0"/>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61" name="Freeform 3995"/>
              <p:cNvSpPr>
                <a:spLocks/>
              </p:cNvSpPr>
              <p:nvPr/>
            </p:nvSpPr>
            <p:spPr bwMode="auto">
              <a:xfrm>
                <a:off x="4772" y="2699"/>
                <a:ext cx="14" cy="5"/>
              </a:xfrm>
              <a:custGeom>
                <a:avLst/>
                <a:gdLst>
                  <a:gd name="T0" fmla="*/ 1 w 10"/>
                  <a:gd name="T1" fmla="*/ 5 h 4"/>
                  <a:gd name="T2" fmla="*/ 4 w 10"/>
                  <a:gd name="T3" fmla="*/ 0 h 4"/>
                  <a:gd name="T4" fmla="*/ 14 w 10"/>
                  <a:gd name="T5" fmla="*/ 1 h 4"/>
                  <a:gd name="T6" fmla="*/ 8 w 10"/>
                  <a:gd name="T7" fmla="*/ 4 h 4"/>
                  <a:gd name="T8" fmla="*/ 4 w 10"/>
                  <a:gd name="T9" fmla="*/ 3 h 4"/>
                  <a:gd name="T10" fmla="*/ 1 w 10"/>
                  <a:gd name="T11" fmla="*/ 5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4">
                    <a:moveTo>
                      <a:pt x="1" y="4"/>
                    </a:moveTo>
                    <a:cubicBezTo>
                      <a:pt x="0" y="2"/>
                      <a:pt x="2" y="1"/>
                      <a:pt x="3" y="0"/>
                    </a:cubicBezTo>
                    <a:cubicBezTo>
                      <a:pt x="5" y="0"/>
                      <a:pt x="8" y="1"/>
                      <a:pt x="10" y="1"/>
                    </a:cubicBezTo>
                    <a:cubicBezTo>
                      <a:pt x="8" y="2"/>
                      <a:pt x="8" y="3"/>
                      <a:pt x="6" y="3"/>
                    </a:cubicBezTo>
                    <a:cubicBezTo>
                      <a:pt x="5" y="3"/>
                      <a:pt x="4" y="2"/>
                      <a:pt x="3" y="2"/>
                    </a:cubicBezTo>
                    <a:cubicBezTo>
                      <a:pt x="2" y="3"/>
                      <a:pt x="2" y="3"/>
                      <a:pt x="1"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62" name="Freeform 3996"/>
              <p:cNvSpPr>
                <a:spLocks/>
              </p:cNvSpPr>
              <p:nvPr/>
            </p:nvSpPr>
            <p:spPr bwMode="auto">
              <a:xfrm>
                <a:off x="3246" y="2076"/>
                <a:ext cx="136" cy="133"/>
              </a:xfrm>
              <a:custGeom>
                <a:avLst/>
                <a:gdLst>
                  <a:gd name="T0" fmla="*/ 0 w 103"/>
                  <a:gd name="T1" fmla="*/ 63 h 101"/>
                  <a:gd name="T2" fmla="*/ 22 w 103"/>
                  <a:gd name="T3" fmla="*/ 51 h 101"/>
                  <a:gd name="T4" fmla="*/ 29 w 103"/>
                  <a:gd name="T5" fmla="*/ 46 h 101"/>
                  <a:gd name="T6" fmla="*/ 29 w 103"/>
                  <a:gd name="T7" fmla="*/ 36 h 101"/>
                  <a:gd name="T8" fmla="*/ 30 w 103"/>
                  <a:gd name="T9" fmla="*/ 26 h 101"/>
                  <a:gd name="T10" fmla="*/ 29 w 103"/>
                  <a:gd name="T11" fmla="*/ 14 h 101"/>
                  <a:gd name="T12" fmla="*/ 36 w 103"/>
                  <a:gd name="T13" fmla="*/ 12 h 101"/>
                  <a:gd name="T14" fmla="*/ 41 w 103"/>
                  <a:gd name="T15" fmla="*/ 4 h 101"/>
                  <a:gd name="T16" fmla="*/ 42 w 103"/>
                  <a:gd name="T17" fmla="*/ 4 h 101"/>
                  <a:gd name="T18" fmla="*/ 45 w 103"/>
                  <a:gd name="T19" fmla="*/ 1 h 101"/>
                  <a:gd name="T20" fmla="*/ 54 w 103"/>
                  <a:gd name="T21" fmla="*/ 1 h 101"/>
                  <a:gd name="T22" fmla="*/ 58 w 103"/>
                  <a:gd name="T23" fmla="*/ 3 h 101"/>
                  <a:gd name="T24" fmla="*/ 63 w 103"/>
                  <a:gd name="T25" fmla="*/ 1 h 101"/>
                  <a:gd name="T26" fmla="*/ 67 w 103"/>
                  <a:gd name="T27" fmla="*/ 7 h 101"/>
                  <a:gd name="T28" fmla="*/ 71 w 103"/>
                  <a:gd name="T29" fmla="*/ 4 h 101"/>
                  <a:gd name="T30" fmla="*/ 75 w 103"/>
                  <a:gd name="T31" fmla="*/ 9 h 101"/>
                  <a:gd name="T32" fmla="*/ 77 w 103"/>
                  <a:gd name="T33" fmla="*/ 12 h 101"/>
                  <a:gd name="T34" fmla="*/ 78 w 103"/>
                  <a:gd name="T35" fmla="*/ 14 h 101"/>
                  <a:gd name="T36" fmla="*/ 82 w 103"/>
                  <a:gd name="T37" fmla="*/ 22 h 101"/>
                  <a:gd name="T38" fmla="*/ 88 w 103"/>
                  <a:gd name="T39" fmla="*/ 25 h 101"/>
                  <a:gd name="T40" fmla="*/ 96 w 103"/>
                  <a:gd name="T41" fmla="*/ 25 h 101"/>
                  <a:gd name="T42" fmla="*/ 92 w 103"/>
                  <a:gd name="T43" fmla="*/ 28 h 101"/>
                  <a:gd name="T44" fmla="*/ 95 w 103"/>
                  <a:gd name="T45" fmla="*/ 36 h 101"/>
                  <a:gd name="T46" fmla="*/ 91 w 103"/>
                  <a:gd name="T47" fmla="*/ 38 h 101"/>
                  <a:gd name="T48" fmla="*/ 90 w 103"/>
                  <a:gd name="T49" fmla="*/ 41 h 101"/>
                  <a:gd name="T50" fmla="*/ 90 w 103"/>
                  <a:gd name="T51" fmla="*/ 45 h 101"/>
                  <a:gd name="T52" fmla="*/ 87 w 103"/>
                  <a:gd name="T53" fmla="*/ 45 h 101"/>
                  <a:gd name="T54" fmla="*/ 87 w 103"/>
                  <a:gd name="T55" fmla="*/ 47 h 101"/>
                  <a:gd name="T56" fmla="*/ 88 w 103"/>
                  <a:gd name="T57" fmla="*/ 51 h 101"/>
                  <a:gd name="T58" fmla="*/ 88 w 103"/>
                  <a:gd name="T59" fmla="*/ 55 h 101"/>
                  <a:gd name="T60" fmla="*/ 92 w 103"/>
                  <a:gd name="T61" fmla="*/ 59 h 101"/>
                  <a:gd name="T62" fmla="*/ 98 w 103"/>
                  <a:gd name="T63" fmla="*/ 68 h 101"/>
                  <a:gd name="T64" fmla="*/ 100 w 103"/>
                  <a:gd name="T65" fmla="*/ 70 h 101"/>
                  <a:gd name="T66" fmla="*/ 106 w 103"/>
                  <a:gd name="T67" fmla="*/ 72 h 101"/>
                  <a:gd name="T68" fmla="*/ 115 w 103"/>
                  <a:gd name="T69" fmla="*/ 78 h 101"/>
                  <a:gd name="T70" fmla="*/ 123 w 103"/>
                  <a:gd name="T71" fmla="*/ 87 h 101"/>
                  <a:gd name="T72" fmla="*/ 123 w 103"/>
                  <a:gd name="T73" fmla="*/ 95 h 101"/>
                  <a:gd name="T74" fmla="*/ 124 w 103"/>
                  <a:gd name="T75" fmla="*/ 101 h 101"/>
                  <a:gd name="T76" fmla="*/ 128 w 103"/>
                  <a:gd name="T77" fmla="*/ 101 h 101"/>
                  <a:gd name="T78" fmla="*/ 128 w 103"/>
                  <a:gd name="T79" fmla="*/ 107 h 101"/>
                  <a:gd name="T80" fmla="*/ 132 w 103"/>
                  <a:gd name="T81" fmla="*/ 112 h 101"/>
                  <a:gd name="T82" fmla="*/ 136 w 103"/>
                  <a:gd name="T83" fmla="*/ 117 h 101"/>
                  <a:gd name="T84" fmla="*/ 128 w 103"/>
                  <a:gd name="T85" fmla="*/ 116 h 101"/>
                  <a:gd name="T86" fmla="*/ 123 w 103"/>
                  <a:gd name="T87" fmla="*/ 116 h 101"/>
                  <a:gd name="T88" fmla="*/ 116 w 103"/>
                  <a:gd name="T89" fmla="*/ 119 h 101"/>
                  <a:gd name="T90" fmla="*/ 107 w 103"/>
                  <a:gd name="T91" fmla="*/ 132 h 101"/>
                  <a:gd name="T92" fmla="*/ 88 w 103"/>
                  <a:gd name="T93" fmla="*/ 129 h 101"/>
                  <a:gd name="T94" fmla="*/ 75 w 103"/>
                  <a:gd name="T95" fmla="*/ 121 h 101"/>
                  <a:gd name="T96" fmla="*/ 25 w 103"/>
                  <a:gd name="T97" fmla="*/ 87 h 101"/>
                  <a:gd name="T98" fmla="*/ 7 w 103"/>
                  <a:gd name="T99" fmla="*/ 83 h 101"/>
                  <a:gd name="T100" fmla="*/ 5 w 103"/>
                  <a:gd name="T101" fmla="*/ 79 h 101"/>
                  <a:gd name="T102" fmla="*/ 5 w 103"/>
                  <a:gd name="T103" fmla="*/ 78 h 101"/>
                  <a:gd name="T104" fmla="*/ 4 w 103"/>
                  <a:gd name="T105" fmla="*/ 74 h 101"/>
                  <a:gd name="T106" fmla="*/ 0 w 103"/>
                  <a:gd name="T107" fmla="*/ 63 h 10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03" h="101">
                    <a:moveTo>
                      <a:pt x="0" y="48"/>
                    </a:moveTo>
                    <a:cubicBezTo>
                      <a:pt x="6" y="45"/>
                      <a:pt x="12" y="43"/>
                      <a:pt x="17" y="39"/>
                    </a:cubicBezTo>
                    <a:cubicBezTo>
                      <a:pt x="19" y="38"/>
                      <a:pt x="21" y="36"/>
                      <a:pt x="22" y="35"/>
                    </a:cubicBezTo>
                    <a:cubicBezTo>
                      <a:pt x="24" y="32"/>
                      <a:pt x="22" y="28"/>
                      <a:pt x="22" y="27"/>
                    </a:cubicBezTo>
                    <a:cubicBezTo>
                      <a:pt x="23" y="22"/>
                      <a:pt x="24" y="22"/>
                      <a:pt x="23" y="20"/>
                    </a:cubicBezTo>
                    <a:cubicBezTo>
                      <a:pt x="23" y="17"/>
                      <a:pt x="20" y="13"/>
                      <a:pt x="22" y="11"/>
                    </a:cubicBezTo>
                    <a:cubicBezTo>
                      <a:pt x="24" y="10"/>
                      <a:pt x="26" y="10"/>
                      <a:pt x="27" y="9"/>
                    </a:cubicBezTo>
                    <a:cubicBezTo>
                      <a:pt x="29" y="8"/>
                      <a:pt x="32" y="5"/>
                      <a:pt x="31" y="3"/>
                    </a:cubicBezTo>
                    <a:cubicBezTo>
                      <a:pt x="31" y="3"/>
                      <a:pt x="32" y="4"/>
                      <a:pt x="32" y="3"/>
                    </a:cubicBezTo>
                    <a:cubicBezTo>
                      <a:pt x="34" y="3"/>
                      <a:pt x="34" y="2"/>
                      <a:pt x="34" y="1"/>
                    </a:cubicBezTo>
                    <a:cubicBezTo>
                      <a:pt x="35" y="0"/>
                      <a:pt x="40" y="1"/>
                      <a:pt x="41" y="1"/>
                    </a:cubicBezTo>
                    <a:cubicBezTo>
                      <a:pt x="42" y="2"/>
                      <a:pt x="43" y="2"/>
                      <a:pt x="44" y="2"/>
                    </a:cubicBezTo>
                    <a:cubicBezTo>
                      <a:pt x="46" y="2"/>
                      <a:pt x="46" y="1"/>
                      <a:pt x="48" y="1"/>
                    </a:cubicBezTo>
                    <a:cubicBezTo>
                      <a:pt x="51" y="1"/>
                      <a:pt x="49" y="5"/>
                      <a:pt x="51" y="5"/>
                    </a:cubicBezTo>
                    <a:cubicBezTo>
                      <a:pt x="52" y="5"/>
                      <a:pt x="53" y="3"/>
                      <a:pt x="54" y="3"/>
                    </a:cubicBezTo>
                    <a:cubicBezTo>
                      <a:pt x="56" y="3"/>
                      <a:pt x="56" y="6"/>
                      <a:pt x="57" y="7"/>
                    </a:cubicBezTo>
                    <a:cubicBezTo>
                      <a:pt x="58" y="8"/>
                      <a:pt x="58" y="8"/>
                      <a:pt x="58" y="9"/>
                    </a:cubicBezTo>
                    <a:cubicBezTo>
                      <a:pt x="59" y="9"/>
                      <a:pt x="58" y="11"/>
                      <a:pt x="59" y="11"/>
                    </a:cubicBezTo>
                    <a:cubicBezTo>
                      <a:pt x="61" y="13"/>
                      <a:pt x="64" y="14"/>
                      <a:pt x="62" y="17"/>
                    </a:cubicBezTo>
                    <a:cubicBezTo>
                      <a:pt x="65" y="16"/>
                      <a:pt x="66" y="18"/>
                      <a:pt x="67" y="19"/>
                    </a:cubicBezTo>
                    <a:cubicBezTo>
                      <a:pt x="69" y="19"/>
                      <a:pt x="69" y="18"/>
                      <a:pt x="73" y="19"/>
                    </a:cubicBezTo>
                    <a:cubicBezTo>
                      <a:pt x="72" y="21"/>
                      <a:pt x="71" y="20"/>
                      <a:pt x="70" y="21"/>
                    </a:cubicBezTo>
                    <a:cubicBezTo>
                      <a:pt x="69" y="23"/>
                      <a:pt x="72" y="25"/>
                      <a:pt x="72" y="27"/>
                    </a:cubicBezTo>
                    <a:cubicBezTo>
                      <a:pt x="72" y="29"/>
                      <a:pt x="69" y="27"/>
                      <a:pt x="69" y="29"/>
                    </a:cubicBezTo>
                    <a:cubicBezTo>
                      <a:pt x="70" y="30"/>
                      <a:pt x="68" y="30"/>
                      <a:pt x="68" y="31"/>
                    </a:cubicBezTo>
                    <a:cubicBezTo>
                      <a:pt x="68" y="32"/>
                      <a:pt x="68" y="33"/>
                      <a:pt x="68" y="34"/>
                    </a:cubicBezTo>
                    <a:cubicBezTo>
                      <a:pt x="68" y="34"/>
                      <a:pt x="67" y="34"/>
                      <a:pt x="66" y="34"/>
                    </a:cubicBezTo>
                    <a:cubicBezTo>
                      <a:pt x="66" y="35"/>
                      <a:pt x="65" y="35"/>
                      <a:pt x="66" y="36"/>
                    </a:cubicBezTo>
                    <a:cubicBezTo>
                      <a:pt x="67" y="37"/>
                      <a:pt x="68" y="37"/>
                      <a:pt x="67" y="39"/>
                    </a:cubicBezTo>
                    <a:cubicBezTo>
                      <a:pt x="67" y="40"/>
                      <a:pt x="66" y="41"/>
                      <a:pt x="67" y="42"/>
                    </a:cubicBezTo>
                    <a:cubicBezTo>
                      <a:pt x="68" y="43"/>
                      <a:pt x="69" y="44"/>
                      <a:pt x="70" y="45"/>
                    </a:cubicBezTo>
                    <a:cubicBezTo>
                      <a:pt x="71" y="45"/>
                      <a:pt x="77" y="51"/>
                      <a:pt x="74" y="52"/>
                    </a:cubicBezTo>
                    <a:cubicBezTo>
                      <a:pt x="75" y="52"/>
                      <a:pt x="75" y="54"/>
                      <a:pt x="76" y="53"/>
                    </a:cubicBezTo>
                    <a:cubicBezTo>
                      <a:pt x="77" y="53"/>
                      <a:pt x="78" y="54"/>
                      <a:pt x="80" y="55"/>
                    </a:cubicBezTo>
                    <a:cubicBezTo>
                      <a:pt x="82" y="56"/>
                      <a:pt x="84" y="59"/>
                      <a:pt x="87" y="59"/>
                    </a:cubicBezTo>
                    <a:cubicBezTo>
                      <a:pt x="88" y="59"/>
                      <a:pt x="91" y="65"/>
                      <a:pt x="93" y="66"/>
                    </a:cubicBezTo>
                    <a:cubicBezTo>
                      <a:pt x="95" y="68"/>
                      <a:pt x="93" y="69"/>
                      <a:pt x="93" y="72"/>
                    </a:cubicBezTo>
                    <a:cubicBezTo>
                      <a:pt x="93" y="73"/>
                      <a:pt x="93" y="77"/>
                      <a:pt x="94" y="77"/>
                    </a:cubicBezTo>
                    <a:cubicBezTo>
                      <a:pt x="95" y="77"/>
                      <a:pt x="96" y="77"/>
                      <a:pt x="97" y="77"/>
                    </a:cubicBezTo>
                    <a:cubicBezTo>
                      <a:pt x="97" y="78"/>
                      <a:pt x="97" y="80"/>
                      <a:pt x="97" y="81"/>
                    </a:cubicBezTo>
                    <a:cubicBezTo>
                      <a:pt x="97" y="83"/>
                      <a:pt x="98" y="83"/>
                      <a:pt x="100" y="85"/>
                    </a:cubicBezTo>
                    <a:cubicBezTo>
                      <a:pt x="102" y="86"/>
                      <a:pt x="101" y="89"/>
                      <a:pt x="103" y="89"/>
                    </a:cubicBezTo>
                    <a:cubicBezTo>
                      <a:pt x="102" y="89"/>
                      <a:pt x="97" y="89"/>
                      <a:pt x="97" y="88"/>
                    </a:cubicBezTo>
                    <a:cubicBezTo>
                      <a:pt x="97" y="89"/>
                      <a:pt x="94" y="88"/>
                      <a:pt x="93" y="88"/>
                    </a:cubicBezTo>
                    <a:cubicBezTo>
                      <a:pt x="91" y="88"/>
                      <a:pt x="89" y="88"/>
                      <a:pt x="88" y="90"/>
                    </a:cubicBezTo>
                    <a:cubicBezTo>
                      <a:pt x="87" y="94"/>
                      <a:pt x="87" y="101"/>
                      <a:pt x="81" y="100"/>
                    </a:cubicBezTo>
                    <a:cubicBezTo>
                      <a:pt x="67" y="98"/>
                      <a:pt x="67" y="98"/>
                      <a:pt x="67" y="98"/>
                    </a:cubicBezTo>
                    <a:cubicBezTo>
                      <a:pt x="62" y="98"/>
                      <a:pt x="62" y="95"/>
                      <a:pt x="57" y="92"/>
                    </a:cubicBezTo>
                    <a:cubicBezTo>
                      <a:pt x="45" y="83"/>
                      <a:pt x="33" y="72"/>
                      <a:pt x="19" y="66"/>
                    </a:cubicBezTo>
                    <a:cubicBezTo>
                      <a:pt x="14" y="64"/>
                      <a:pt x="10" y="64"/>
                      <a:pt x="5" y="63"/>
                    </a:cubicBezTo>
                    <a:cubicBezTo>
                      <a:pt x="8" y="60"/>
                      <a:pt x="5" y="62"/>
                      <a:pt x="4" y="60"/>
                    </a:cubicBezTo>
                    <a:cubicBezTo>
                      <a:pt x="4" y="59"/>
                      <a:pt x="4" y="59"/>
                      <a:pt x="4" y="59"/>
                    </a:cubicBezTo>
                    <a:cubicBezTo>
                      <a:pt x="4" y="58"/>
                      <a:pt x="4" y="57"/>
                      <a:pt x="3" y="56"/>
                    </a:cubicBezTo>
                    <a:cubicBezTo>
                      <a:pt x="2" y="54"/>
                      <a:pt x="1" y="51"/>
                      <a:pt x="0" y="4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63" name="Freeform 3997"/>
              <p:cNvSpPr>
                <a:spLocks/>
              </p:cNvSpPr>
              <p:nvPr/>
            </p:nvSpPr>
            <p:spPr bwMode="auto">
              <a:xfrm>
                <a:off x="2909" y="1932"/>
                <a:ext cx="75" cy="58"/>
              </a:xfrm>
              <a:custGeom>
                <a:avLst/>
                <a:gdLst>
                  <a:gd name="T0" fmla="*/ 1 w 57"/>
                  <a:gd name="T1" fmla="*/ 17 h 44"/>
                  <a:gd name="T2" fmla="*/ 4 w 57"/>
                  <a:gd name="T3" fmla="*/ 18 h 44"/>
                  <a:gd name="T4" fmla="*/ 7 w 57"/>
                  <a:gd name="T5" fmla="*/ 17 h 44"/>
                  <a:gd name="T6" fmla="*/ 13 w 57"/>
                  <a:gd name="T7" fmla="*/ 15 h 44"/>
                  <a:gd name="T8" fmla="*/ 20 w 57"/>
                  <a:gd name="T9" fmla="*/ 17 h 44"/>
                  <a:gd name="T10" fmla="*/ 24 w 57"/>
                  <a:gd name="T11" fmla="*/ 15 h 44"/>
                  <a:gd name="T12" fmla="*/ 21 w 57"/>
                  <a:gd name="T13" fmla="*/ 13 h 44"/>
                  <a:gd name="T14" fmla="*/ 26 w 57"/>
                  <a:gd name="T15" fmla="*/ 7 h 44"/>
                  <a:gd name="T16" fmla="*/ 32 w 57"/>
                  <a:gd name="T17" fmla="*/ 4 h 44"/>
                  <a:gd name="T18" fmla="*/ 33 w 57"/>
                  <a:gd name="T19" fmla="*/ 3 h 44"/>
                  <a:gd name="T20" fmla="*/ 34 w 57"/>
                  <a:gd name="T21" fmla="*/ 4 h 44"/>
                  <a:gd name="T22" fmla="*/ 38 w 57"/>
                  <a:gd name="T23" fmla="*/ 3 h 44"/>
                  <a:gd name="T24" fmla="*/ 45 w 57"/>
                  <a:gd name="T25" fmla="*/ 7 h 44"/>
                  <a:gd name="T26" fmla="*/ 57 w 57"/>
                  <a:gd name="T27" fmla="*/ 13 h 44"/>
                  <a:gd name="T28" fmla="*/ 66 w 57"/>
                  <a:gd name="T29" fmla="*/ 11 h 44"/>
                  <a:gd name="T30" fmla="*/ 67 w 57"/>
                  <a:gd name="T31" fmla="*/ 12 h 44"/>
                  <a:gd name="T32" fmla="*/ 70 w 57"/>
                  <a:gd name="T33" fmla="*/ 16 h 44"/>
                  <a:gd name="T34" fmla="*/ 74 w 57"/>
                  <a:gd name="T35" fmla="*/ 21 h 44"/>
                  <a:gd name="T36" fmla="*/ 70 w 57"/>
                  <a:gd name="T37" fmla="*/ 22 h 44"/>
                  <a:gd name="T38" fmla="*/ 66 w 57"/>
                  <a:gd name="T39" fmla="*/ 26 h 44"/>
                  <a:gd name="T40" fmla="*/ 63 w 57"/>
                  <a:gd name="T41" fmla="*/ 24 h 44"/>
                  <a:gd name="T42" fmla="*/ 59 w 57"/>
                  <a:gd name="T43" fmla="*/ 24 h 44"/>
                  <a:gd name="T44" fmla="*/ 55 w 57"/>
                  <a:gd name="T45" fmla="*/ 24 h 44"/>
                  <a:gd name="T46" fmla="*/ 51 w 57"/>
                  <a:gd name="T47" fmla="*/ 22 h 44"/>
                  <a:gd name="T48" fmla="*/ 43 w 57"/>
                  <a:gd name="T49" fmla="*/ 21 h 44"/>
                  <a:gd name="T50" fmla="*/ 41 w 57"/>
                  <a:gd name="T51" fmla="*/ 21 h 44"/>
                  <a:gd name="T52" fmla="*/ 37 w 57"/>
                  <a:gd name="T53" fmla="*/ 22 h 44"/>
                  <a:gd name="T54" fmla="*/ 32 w 57"/>
                  <a:gd name="T55" fmla="*/ 22 h 44"/>
                  <a:gd name="T56" fmla="*/ 29 w 57"/>
                  <a:gd name="T57" fmla="*/ 26 h 44"/>
                  <a:gd name="T58" fmla="*/ 30 w 57"/>
                  <a:gd name="T59" fmla="*/ 29 h 44"/>
                  <a:gd name="T60" fmla="*/ 34 w 57"/>
                  <a:gd name="T61" fmla="*/ 32 h 44"/>
                  <a:gd name="T62" fmla="*/ 37 w 57"/>
                  <a:gd name="T63" fmla="*/ 40 h 44"/>
                  <a:gd name="T64" fmla="*/ 46 w 57"/>
                  <a:gd name="T65" fmla="*/ 47 h 44"/>
                  <a:gd name="T66" fmla="*/ 51 w 57"/>
                  <a:gd name="T67" fmla="*/ 54 h 44"/>
                  <a:gd name="T68" fmla="*/ 50 w 57"/>
                  <a:gd name="T69" fmla="*/ 55 h 44"/>
                  <a:gd name="T70" fmla="*/ 34 w 57"/>
                  <a:gd name="T71" fmla="*/ 47 h 44"/>
                  <a:gd name="T72" fmla="*/ 32 w 57"/>
                  <a:gd name="T73" fmla="*/ 46 h 44"/>
                  <a:gd name="T74" fmla="*/ 29 w 57"/>
                  <a:gd name="T75" fmla="*/ 44 h 44"/>
                  <a:gd name="T76" fmla="*/ 21 w 57"/>
                  <a:gd name="T77" fmla="*/ 36 h 44"/>
                  <a:gd name="T78" fmla="*/ 26 w 57"/>
                  <a:gd name="T79" fmla="*/ 37 h 44"/>
                  <a:gd name="T80" fmla="*/ 18 w 57"/>
                  <a:gd name="T81" fmla="*/ 30 h 44"/>
                  <a:gd name="T82" fmla="*/ 17 w 57"/>
                  <a:gd name="T83" fmla="*/ 24 h 44"/>
                  <a:gd name="T84" fmla="*/ 11 w 57"/>
                  <a:gd name="T85" fmla="*/ 20 h 44"/>
                  <a:gd name="T86" fmla="*/ 8 w 57"/>
                  <a:gd name="T87" fmla="*/ 25 h 44"/>
                  <a:gd name="T88" fmla="*/ 7 w 57"/>
                  <a:gd name="T89" fmla="*/ 24 h 44"/>
                  <a:gd name="T90" fmla="*/ 5 w 57"/>
                  <a:gd name="T91" fmla="*/ 28 h 44"/>
                  <a:gd name="T92" fmla="*/ 3 w 57"/>
                  <a:gd name="T93" fmla="*/ 22 h 44"/>
                  <a:gd name="T94" fmla="*/ 0 w 57"/>
                  <a:gd name="T95" fmla="*/ 17 h 44"/>
                  <a:gd name="T96" fmla="*/ 1 w 57"/>
                  <a:gd name="T97" fmla="*/ 17 h 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7" h="44">
                    <a:moveTo>
                      <a:pt x="1" y="13"/>
                    </a:moveTo>
                    <a:cubicBezTo>
                      <a:pt x="2" y="13"/>
                      <a:pt x="2" y="13"/>
                      <a:pt x="3" y="14"/>
                    </a:cubicBezTo>
                    <a:cubicBezTo>
                      <a:pt x="4" y="14"/>
                      <a:pt x="4" y="13"/>
                      <a:pt x="5" y="13"/>
                    </a:cubicBezTo>
                    <a:cubicBezTo>
                      <a:pt x="5" y="13"/>
                      <a:pt x="7" y="15"/>
                      <a:pt x="10" y="11"/>
                    </a:cubicBezTo>
                    <a:cubicBezTo>
                      <a:pt x="12" y="13"/>
                      <a:pt x="13" y="12"/>
                      <a:pt x="15" y="13"/>
                    </a:cubicBezTo>
                    <a:cubicBezTo>
                      <a:pt x="18" y="15"/>
                      <a:pt x="17" y="11"/>
                      <a:pt x="18" y="11"/>
                    </a:cubicBezTo>
                    <a:cubicBezTo>
                      <a:pt x="17" y="11"/>
                      <a:pt x="17" y="11"/>
                      <a:pt x="16" y="10"/>
                    </a:cubicBezTo>
                    <a:cubicBezTo>
                      <a:pt x="20" y="8"/>
                      <a:pt x="21" y="11"/>
                      <a:pt x="20" y="5"/>
                    </a:cubicBezTo>
                    <a:cubicBezTo>
                      <a:pt x="20" y="4"/>
                      <a:pt x="23" y="4"/>
                      <a:pt x="24" y="3"/>
                    </a:cubicBezTo>
                    <a:cubicBezTo>
                      <a:pt x="25" y="2"/>
                      <a:pt x="24" y="3"/>
                      <a:pt x="25" y="2"/>
                    </a:cubicBezTo>
                    <a:cubicBezTo>
                      <a:pt x="26" y="3"/>
                      <a:pt x="26" y="3"/>
                      <a:pt x="26" y="3"/>
                    </a:cubicBezTo>
                    <a:cubicBezTo>
                      <a:pt x="24" y="0"/>
                      <a:pt x="29" y="1"/>
                      <a:pt x="29" y="2"/>
                    </a:cubicBezTo>
                    <a:cubicBezTo>
                      <a:pt x="30" y="2"/>
                      <a:pt x="34" y="5"/>
                      <a:pt x="34" y="5"/>
                    </a:cubicBezTo>
                    <a:cubicBezTo>
                      <a:pt x="36" y="8"/>
                      <a:pt x="39" y="9"/>
                      <a:pt x="43" y="10"/>
                    </a:cubicBezTo>
                    <a:cubicBezTo>
                      <a:pt x="50" y="10"/>
                      <a:pt x="47" y="8"/>
                      <a:pt x="50" y="8"/>
                    </a:cubicBezTo>
                    <a:cubicBezTo>
                      <a:pt x="50" y="7"/>
                      <a:pt x="50" y="9"/>
                      <a:pt x="51" y="9"/>
                    </a:cubicBezTo>
                    <a:cubicBezTo>
                      <a:pt x="51" y="11"/>
                      <a:pt x="51" y="12"/>
                      <a:pt x="53" y="12"/>
                    </a:cubicBezTo>
                    <a:cubicBezTo>
                      <a:pt x="50" y="15"/>
                      <a:pt x="57" y="16"/>
                      <a:pt x="56" y="16"/>
                    </a:cubicBezTo>
                    <a:cubicBezTo>
                      <a:pt x="53" y="17"/>
                      <a:pt x="53" y="17"/>
                      <a:pt x="53" y="17"/>
                    </a:cubicBezTo>
                    <a:cubicBezTo>
                      <a:pt x="54" y="19"/>
                      <a:pt x="53" y="22"/>
                      <a:pt x="50" y="20"/>
                    </a:cubicBezTo>
                    <a:cubicBezTo>
                      <a:pt x="49" y="17"/>
                      <a:pt x="49" y="19"/>
                      <a:pt x="48" y="18"/>
                    </a:cubicBezTo>
                    <a:cubicBezTo>
                      <a:pt x="47" y="18"/>
                      <a:pt x="46" y="17"/>
                      <a:pt x="45" y="18"/>
                    </a:cubicBezTo>
                    <a:cubicBezTo>
                      <a:pt x="43" y="18"/>
                      <a:pt x="43" y="17"/>
                      <a:pt x="42" y="18"/>
                    </a:cubicBezTo>
                    <a:cubicBezTo>
                      <a:pt x="41" y="18"/>
                      <a:pt x="40" y="18"/>
                      <a:pt x="39" y="17"/>
                    </a:cubicBezTo>
                    <a:cubicBezTo>
                      <a:pt x="37" y="17"/>
                      <a:pt x="35" y="17"/>
                      <a:pt x="33" y="16"/>
                    </a:cubicBezTo>
                    <a:cubicBezTo>
                      <a:pt x="31" y="16"/>
                      <a:pt x="33" y="17"/>
                      <a:pt x="31" y="16"/>
                    </a:cubicBezTo>
                    <a:cubicBezTo>
                      <a:pt x="29" y="16"/>
                      <a:pt x="29" y="16"/>
                      <a:pt x="28" y="17"/>
                    </a:cubicBezTo>
                    <a:cubicBezTo>
                      <a:pt x="27" y="20"/>
                      <a:pt x="27" y="19"/>
                      <a:pt x="24" y="17"/>
                    </a:cubicBezTo>
                    <a:cubicBezTo>
                      <a:pt x="21" y="15"/>
                      <a:pt x="22" y="19"/>
                      <a:pt x="22" y="20"/>
                    </a:cubicBezTo>
                    <a:cubicBezTo>
                      <a:pt x="22" y="21"/>
                      <a:pt x="22" y="21"/>
                      <a:pt x="23" y="22"/>
                    </a:cubicBezTo>
                    <a:cubicBezTo>
                      <a:pt x="23" y="22"/>
                      <a:pt x="25" y="23"/>
                      <a:pt x="26" y="24"/>
                    </a:cubicBezTo>
                    <a:cubicBezTo>
                      <a:pt x="27" y="26"/>
                      <a:pt x="25" y="28"/>
                      <a:pt x="28" y="30"/>
                    </a:cubicBezTo>
                    <a:cubicBezTo>
                      <a:pt x="31" y="31"/>
                      <a:pt x="32" y="34"/>
                      <a:pt x="35" y="36"/>
                    </a:cubicBezTo>
                    <a:cubicBezTo>
                      <a:pt x="37" y="37"/>
                      <a:pt x="38" y="39"/>
                      <a:pt x="39" y="41"/>
                    </a:cubicBezTo>
                    <a:cubicBezTo>
                      <a:pt x="41" y="42"/>
                      <a:pt x="40" y="44"/>
                      <a:pt x="38" y="42"/>
                    </a:cubicBezTo>
                    <a:cubicBezTo>
                      <a:pt x="36" y="39"/>
                      <a:pt x="30" y="35"/>
                      <a:pt x="26" y="36"/>
                    </a:cubicBezTo>
                    <a:cubicBezTo>
                      <a:pt x="25" y="37"/>
                      <a:pt x="24" y="36"/>
                      <a:pt x="24" y="35"/>
                    </a:cubicBezTo>
                    <a:cubicBezTo>
                      <a:pt x="23" y="34"/>
                      <a:pt x="23" y="34"/>
                      <a:pt x="22" y="33"/>
                    </a:cubicBezTo>
                    <a:cubicBezTo>
                      <a:pt x="20" y="32"/>
                      <a:pt x="16" y="30"/>
                      <a:pt x="16" y="27"/>
                    </a:cubicBezTo>
                    <a:cubicBezTo>
                      <a:pt x="17" y="27"/>
                      <a:pt x="18" y="27"/>
                      <a:pt x="20" y="28"/>
                    </a:cubicBezTo>
                    <a:cubicBezTo>
                      <a:pt x="18" y="26"/>
                      <a:pt x="16" y="25"/>
                      <a:pt x="14" y="23"/>
                    </a:cubicBezTo>
                    <a:cubicBezTo>
                      <a:pt x="13" y="22"/>
                      <a:pt x="14" y="20"/>
                      <a:pt x="13" y="18"/>
                    </a:cubicBezTo>
                    <a:cubicBezTo>
                      <a:pt x="12" y="17"/>
                      <a:pt x="10" y="15"/>
                      <a:pt x="8" y="15"/>
                    </a:cubicBezTo>
                    <a:cubicBezTo>
                      <a:pt x="7" y="15"/>
                      <a:pt x="6" y="18"/>
                      <a:pt x="6" y="19"/>
                    </a:cubicBezTo>
                    <a:cubicBezTo>
                      <a:pt x="6" y="19"/>
                      <a:pt x="6" y="19"/>
                      <a:pt x="5" y="18"/>
                    </a:cubicBezTo>
                    <a:cubicBezTo>
                      <a:pt x="5" y="19"/>
                      <a:pt x="5" y="21"/>
                      <a:pt x="4" y="21"/>
                    </a:cubicBezTo>
                    <a:cubicBezTo>
                      <a:pt x="3" y="21"/>
                      <a:pt x="1" y="18"/>
                      <a:pt x="2" y="17"/>
                    </a:cubicBezTo>
                    <a:cubicBezTo>
                      <a:pt x="1" y="17"/>
                      <a:pt x="0" y="14"/>
                      <a:pt x="0" y="13"/>
                    </a:cubicBezTo>
                    <a:cubicBezTo>
                      <a:pt x="1" y="13"/>
                      <a:pt x="1" y="13"/>
                      <a:pt x="1" y="1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64" name="Freeform 3998"/>
              <p:cNvSpPr>
                <a:spLocks/>
              </p:cNvSpPr>
              <p:nvPr/>
            </p:nvSpPr>
            <p:spPr bwMode="auto">
              <a:xfrm>
                <a:off x="2955" y="1986"/>
                <a:ext cx="20" cy="11"/>
              </a:xfrm>
              <a:custGeom>
                <a:avLst/>
                <a:gdLst>
                  <a:gd name="T0" fmla="*/ 7 w 15"/>
                  <a:gd name="T1" fmla="*/ 4 h 8"/>
                  <a:gd name="T2" fmla="*/ 12 w 15"/>
                  <a:gd name="T3" fmla="*/ 6 h 8"/>
                  <a:gd name="T4" fmla="*/ 19 w 15"/>
                  <a:gd name="T5" fmla="*/ 11 h 8"/>
                  <a:gd name="T6" fmla="*/ 11 w 15"/>
                  <a:gd name="T7" fmla="*/ 6 h 8"/>
                  <a:gd name="T8" fmla="*/ 5 w 15"/>
                  <a:gd name="T9" fmla="*/ 4 h 8"/>
                  <a:gd name="T10" fmla="*/ 0 w 15"/>
                  <a:gd name="T11" fmla="*/ 3 h 8"/>
                  <a:gd name="T12" fmla="*/ 8 w 15"/>
                  <a:gd name="T13" fmla="*/ 4 h 8"/>
                  <a:gd name="T14" fmla="*/ 7 w 15"/>
                  <a:gd name="T15" fmla="*/ 4 h 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 h="8">
                    <a:moveTo>
                      <a:pt x="5" y="3"/>
                    </a:moveTo>
                    <a:cubicBezTo>
                      <a:pt x="6" y="2"/>
                      <a:pt x="8" y="3"/>
                      <a:pt x="9" y="4"/>
                    </a:cubicBezTo>
                    <a:cubicBezTo>
                      <a:pt x="11" y="6"/>
                      <a:pt x="15" y="6"/>
                      <a:pt x="14" y="8"/>
                    </a:cubicBezTo>
                    <a:cubicBezTo>
                      <a:pt x="12" y="8"/>
                      <a:pt x="9" y="5"/>
                      <a:pt x="8" y="4"/>
                    </a:cubicBezTo>
                    <a:cubicBezTo>
                      <a:pt x="7" y="3"/>
                      <a:pt x="5" y="4"/>
                      <a:pt x="4" y="3"/>
                    </a:cubicBezTo>
                    <a:cubicBezTo>
                      <a:pt x="3" y="3"/>
                      <a:pt x="2" y="1"/>
                      <a:pt x="0" y="2"/>
                    </a:cubicBezTo>
                    <a:cubicBezTo>
                      <a:pt x="2" y="0"/>
                      <a:pt x="5" y="2"/>
                      <a:pt x="6" y="3"/>
                    </a:cubicBezTo>
                    <a:cubicBezTo>
                      <a:pt x="5" y="3"/>
                      <a:pt x="5" y="3"/>
                      <a:pt x="5"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65" name="Freeform 3999"/>
              <p:cNvSpPr>
                <a:spLocks/>
              </p:cNvSpPr>
              <p:nvPr/>
            </p:nvSpPr>
            <p:spPr bwMode="auto">
              <a:xfrm>
                <a:off x="2918" y="1954"/>
                <a:ext cx="4" cy="8"/>
              </a:xfrm>
              <a:custGeom>
                <a:avLst/>
                <a:gdLst>
                  <a:gd name="T0" fmla="*/ 1 w 3"/>
                  <a:gd name="T1" fmla="*/ 3 h 6"/>
                  <a:gd name="T2" fmla="*/ 1 w 3"/>
                  <a:gd name="T3" fmla="*/ 0 h 6"/>
                  <a:gd name="T4" fmla="*/ 4 w 3"/>
                  <a:gd name="T5" fmla="*/ 8 h 6"/>
                  <a:gd name="T6" fmla="*/ 1 w 3"/>
                  <a:gd name="T7" fmla="*/ 3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6">
                    <a:moveTo>
                      <a:pt x="1" y="2"/>
                    </a:moveTo>
                    <a:cubicBezTo>
                      <a:pt x="1" y="1"/>
                      <a:pt x="0" y="0"/>
                      <a:pt x="1" y="0"/>
                    </a:cubicBezTo>
                    <a:cubicBezTo>
                      <a:pt x="2" y="2"/>
                      <a:pt x="2" y="4"/>
                      <a:pt x="3" y="6"/>
                    </a:cubicBezTo>
                    <a:cubicBezTo>
                      <a:pt x="1" y="6"/>
                      <a:pt x="0" y="3"/>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66" name="Freeform 4000"/>
              <p:cNvSpPr>
                <a:spLocks/>
              </p:cNvSpPr>
              <p:nvPr/>
            </p:nvSpPr>
            <p:spPr bwMode="auto">
              <a:xfrm>
                <a:off x="2919" y="1962"/>
                <a:ext cx="3" cy="3"/>
              </a:xfrm>
              <a:custGeom>
                <a:avLst/>
                <a:gdLst>
                  <a:gd name="T0" fmla="*/ 3 w 2"/>
                  <a:gd name="T1" fmla="*/ 3 h 2"/>
                  <a:gd name="T2" fmla="*/ 0 w 2"/>
                  <a:gd name="T3" fmla="*/ 0 h 2"/>
                  <a:gd name="T4" fmla="*/ 3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1" y="1"/>
                      <a:pt x="1" y="1"/>
                      <a:pt x="0" y="0"/>
                    </a:cubicBezTo>
                    <a:cubicBezTo>
                      <a:pt x="1" y="0"/>
                      <a:pt x="2" y="1"/>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67" name="Freeform 4001"/>
              <p:cNvSpPr>
                <a:spLocks/>
              </p:cNvSpPr>
              <p:nvPr/>
            </p:nvSpPr>
            <p:spPr bwMode="auto">
              <a:xfrm>
                <a:off x="2919" y="1953"/>
                <a:ext cx="5" cy="4"/>
              </a:xfrm>
              <a:custGeom>
                <a:avLst/>
                <a:gdLst>
                  <a:gd name="T0" fmla="*/ 4 w 4"/>
                  <a:gd name="T1" fmla="*/ 4 h 3"/>
                  <a:gd name="T2" fmla="*/ 3 w 4"/>
                  <a:gd name="T3" fmla="*/ 0 h 3"/>
                  <a:gd name="T4" fmla="*/ 5 w 4"/>
                  <a:gd name="T5" fmla="*/ 4 h 3"/>
                  <a:gd name="T6" fmla="*/ 4 w 4"/>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3" y="3"/>
                    </a:moveTo>
                    <a:cubicBezTo>
                      <a:pt x="2" y="3"/>
                      <a:pt x="0" y="1"/>
                      <a:pt x="2" y="0"/>
                    </a:cubicBezTo>
                    <a:cubicBezTo>
                      <a:pt x="3" y="0"/>
                      <a:pt x="4" y="2"/>
                      <a:pt x="4" y="3"/>
                    </a:cubicBezTo>
                    <a:cubicBezTo>
                      <a:pt x="4" y="3"/>
                      <a:pt x="3" y="3"/>
                      <a:pt x="3"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68" name="Freeform 4002"/>
              <p:cNvSpPr>
                <a:spLocks/>
              </p:cNvSpPr>
              <p:nvPr/>
            </p:nvSpPr>
            <p:spPr bwMode="auto">
              <a:xfrm>
                <a:off x="2923" y="1960"/>
                <a:ext cx="3" cy="1"/>
              </a:xfrm>
              <a:custGeom>
                <a:avLst/>
                <a:gdLst>
                  <a:gd name="T0" fmla="*/ 2 w 2"/>
                  <a:gd name="T1" fmla="*/ 0 h 1"/>
                  <a:gd name="T2" fmla="*/ 3 w 2"/>
                  <a:gd name="T3" fmla="*/ 0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2" y="0"/>
                      <a:pt x="2" y="0"/>
                      <a:pt x="2" y="0"/>
                    </a:cubicBezTo>
                    <a:cubicBezTo>
                      <a:pt x="1" y="1"/>
                      <a:pt x="0"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69" name="Freeform 4003"/>
              <p:cNvSpPr>
                <a:spLocks/>
              </p:cNvSpPr>
              <p:nvPr/>
            </p:nvSpPr>
            <p:spPr bwMode="auto">
              <a:xfrm>
                <a:off x="2926" y="1968"/>
                <a:ext cx="0" cy="1"/>
              </a:xfrm>
              <a:custGeom>
                <a:avLst/>
                <a:gdLst>
                  <a:gd name="T0" fmla="*/ 1 h 1"/>
                  <a:gd name="T1" fmla="*/ 0 h 1"/>
                  <a:gd name="T2" fmla="*/ 1 h 1"/>
                  <a:gd name="T3" fmla="*/ 0 60000 65536"/>
                  <a:gd name="T4" fmla="*/ 0 60000 65536"/>
                  <a:gd name="T5" fmla="*/ 0 60000 65536"/>
                </a:gdLst>
                <a:ahLst/>
                <a:cxnLst>
                  <a:cxn ang="T3">
                    <a:pos x="0" y="T0"/>
                  </a:cxn>
                  <a:cxn ang="T4">
                    <a:pos x="0" y="T1"/>
                  </a:cxn>
                  <a:cxn ang="T5">
                    <a:pos x="0" y="T2"/>
                  </a:cxn>
                </a:cxnLst>
                <a:rect l="0" t="0" r="r" b="b"/>
                <a:pathLst>
                  <a:path h="1">
                    <a:moveTo>
                      <a:pt x="0" y="1"/>
                    </a:moveTo>
                    <a:cubicBezTo>
                      <a:pt x="0" y="0"/>
                      <a:pt x="0" y="0"/>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70" name="Freeform 4004"/>
              <p:cNvSpPr>
                <a:spLocks/>
              </p:cNvSpPr>
              <p:nvPr/>
            </p:nvSpPr>
            <p:spPr bwMode="auto">
              <a:xfrm>
                <a:off x="2924" y="1961"/>
                <a:ext cx="6" cy="7"/>
              </a:xfrm>
              <a:custGeom>
                <a:avLst/>
                <a:gdLst>
                  <a:gd name="T0" fmla="*/ 3 w 4"/>
                  <a:gd name="T1" fmla="*/ 4 h 5"/>
                  <a:gd name="T2" fmla="*/ 0 w 4"/>
                  <a:gd name="T3" fmla="*/ 0 h 5"/>
                  <a:gd name="T4" fmla="*/ 6 w 4"/>
                  <a:gd name="T5" fmla="*/ 6 h 5"/>
                  <a:gd name="T6" fmla="*/ 3 w 4"/>
                  <a:gd name="T7" fmla="*/ 4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5">
                    <a:moveTo>
                      <a:pt x="2" y="3"/>
                    </a:moveTo>
                    <a:cubicBezTo>
                      <a:pt x="2" y="2"/>
                      <a:pt x="1" y="1"/>
                      <a:pt x="0" y="0"/>
                    </a:cubicBezTo>
                    <a:cubicBezTo>
                      <a:pt x="1" y="2"/>
                      <a:pt x="3" y="3"/>
                      <a:pt x="4" y="4"/>
                    </a:cubicBezTo>
                    <a:cubicBezTo>
                      <a:pt x="4" y="5"/>
                      <a:pt x="3" y="4"/>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71" name="Freeform 4005"/>
              <p:cNvSpPr>
                <a:spLocks/>
              </p:cNvSpPr>
              <p:nvPr/>
            </p:nvSpPr>
            <p:spPr bwMode="auto">
              <a:xfrm>
                <a:off x="2927" y="1970"/>
                <a:ext cx="3" cy="3"/>
              </a:xfrm>
              <a:custGeom>
                <a:avLst/>
                <a:gdLst>
                  <a:gd name="T0" fmla="*/ 2 w 2"/>
                  <a:gd name="T1" fmla="*/ 2 h 2"/>
                  <a:gd name="T2" fmla="*/ 0 w 2"/>
                  <a:gd name="T3" fmla="*/ 0 h 2"/>
                  <a:gd name="T4" fmla="*/ 3 w 2"/>
                  <a:gd name="T5" fmla="*/ 3 h 2"/>
                  <a:gd name="T6" fmla="*/ 2 w 2"/>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1"/>
                    </a:moveTo>
                    <a:cubicBezTo>
                      <a:pt x="0" y="0"/>
                      <a:pt x="0" y="0"/>
                      <a:pt x="0" y="0"/>
                    </a:cubicBezTo>
                    <a:cubicBezTo>
                      <a:pt x="1" y="0"/>
                      <a:pt x="1" y="2"/>
                      <a:pt x="2" y="2"/>
                    </a:cubicBezTo>
                    <a:cubicBezTo>
                      <a:pt x="1" y="2"/>
                      <a:pt x="1" y="2"/>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72" name="Freeform 4006"/>
              <p:cNvSpPr>
                <a:spLocks/>
              </p:cNvSpPr>
              <p:nvPr/>
            </p:nvSpPr>
            <p:spPr bwMode="auto">
              <a:xfrm>
                <a:off x="2931" y="1974"/>
                <a:ext cx="3" cy="3"/>
              </a:xfrm>
              <a:custGeom>
                <a:avLst/>
                <a:gdLst>
                  <a:gd name="T0" fmla="*/ 0 w 2"/>
                  <a:gd name="T1" fmla="*/ 0 h 2"/>
                  <a:gd name="T2" fmla="*/ 3 w 2"/>
                  <a:gd name="T3" fmla="*/ 3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1" y="0"/>
                      <a:pt x="1" y="1"/>
                      <a:pt x="2" y="2"/>
                    </a:cubicBezTo>
                    <a:cubicBezTo>
                      <a:pt x="1" y="1"/>
                      <a:pt x="0"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73" name="Freeform 4007"/>
              <p:cNvSpPr>
                <a:spLocks/>
              </p:cNvSpPr>
              <p:nvPr/>
            </p:nvSpPr>
            <p:spPr bwMode="auto">
              <a:xfrm>
                <a:off x="2930" y="1972"/>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0"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74" name="Freeform 4008"/>
              <p:cNvSpPr>
                <a:spLocks/>
              </p:cNvSpPr>
              <p:nvPr/>
            </p:nvSpPr>
            <p:spPr bwMode="auto">
              <a:xfrm>
                <a:off x="2936" y="1977"/>
                <a:ext cx="2" cy="1"/>
              </a:xfrm>
              <a:custGeom>
                <a:avLst/>
                <a:gdLst>
                  <a:gd name="T0" fmla="*/ 0 w 1"/>
                  <a:gd name="T1" fmla="*/ 0 h 1"/>
                  <a:gd name="T2" fmla="*/ 2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0" y="1"/>
                      <a:pt x="0"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75" name="Freeform 4009"/>
              <p:cNvSpPr>
                <a:spLocks/>
              </p:cNvSpPr>
              <p:nvPr/>
            </p:nvSpPr>
            <p:spPr bwMode="auto">
              <a:xfrm>
                <a:off x="2943" y="1979"/>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lnTo>
                      <a:pt x="1" y="0"/>
                    </a:lnTo>
                    <a:lnTo>
                      <a:pt x="0"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76" name="Freeform 4010"/>
              <p:cNvSpPr>
                <a:spLocks/>
              </p:cNvSpPr>
              <p:nvPr/>
            </p:nvSpPr>
            <p:spPr bwMode="auto">
              <a:xfrm>
                <a:off x="2943" y="1979"/>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lnTo>
                      <a:pt x="1" y="0"/>
                    </a:lnTo>
                    <a:lnTo>
                      <a:pt x="0"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77" name="Freeform 4011"/>
              <p:cNvSpPr>
                <a:spLocks/>
              </p:cNvSpPr>
              <p:nvPr/>
            </p:nvSpPr>
            <p:spPr bwMode="auto">
              <a:xfrm>
                <a:off x="2944" y="1982"/>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0"/>
                      <a:pt x="0" y="0"/>
                      <a:pt x="0" y="0"/>
                    </a:cubicBezTo>
                    <a:cubicBezTo>
                      <a:pt x="0" y="0"/>
                      <a:pt x="1"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78" name="Freeform 4012"/>
              <p:cNvSpPr>
                <a:spLocks/>
              </p:cNvSpPr>
              <p:nvPr/>
            </p:nvSpPr>
            <p:spPr bwMode="auto">
              <a:xfrm>
                <a:off x="2946" y="1982"/>
                <a:ext cx="6" cy="1"/>
              </a:xfrm>
              <a:custGeom>
                <a:avLst/>
                <a:gdLst>
                  <a:gd name="T0" fmla="*/ 4 w 5"/>
                  <a:gd name="T1" fmla="*/ 1 h 1"/>
                  <a:gd name="T2" fmla="*/ 0 w 5"/>
                  <a:gd name="T3" fmla="*/ 0 h 1"/>
                  <a:gd name="T4" fmla="*/ 6 w 5"/>
                  <a:gd name="T5" fmla="*/ 0 h 1"/>
                  <a:gd name="T6" fmla="*/ 4 w 5"/>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1">
                    <a:moveTo>
                      <a:pt x="3" y="1"/>
                    </a:moveTo>
                    <a:cubicBezTo>
                      <a:pt x="2" y="1"/>
                      <a:pt x="1" y="1"/>
                      <a:pt x="0" y="0"/>
                    </a:cubicBezTo>
                    <a:cubicBezTo>
                      <a:pt x="2" y="0"/>
                      <a:pt x="3" y="0"/>
                      <a:pt x="5" y="0"/>
                    </a:cubicBezTo>
                    <a:cubicBezTo>
                      <a:pt x="4" y="1"/>
                      <a:pt x="4" y="1"/>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79" name="Freeform 4013"/>
              <p:cNvSpPr>
                <a:spLocks/>
              </p:cNvSpPr>
              <p:nvPr/>
            </p:nvSpPr>
            <p:spPr bwMode="auto">
              <a:xfrm>
                <a:off x="2950" y="1987"/>
                <a:ext cx="6" cy="3"/>
              </a:xfrm>
              <a:custGeom>
                <a:avLst/>
                <a:gdLst>
                  <a:gd name="T0" fmla="*/ 2 w 5"/>
                  <a:gd name="T1" fmla="*/ 3 h 2"/>
                  <a:gd name="T2" fmla="*/ 0 w 5"/>
                  <a:gd name="T3" fmla="*/ 2 h 2"/>
                  <a:gd name="T4" fmla="*/ 6 w 5"/>
                  <a:gd name="T5" fmla="*/ 2 h 2"/>
                  <a:gd name="T6" fmla="*/ 2 w 5"/>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2">
                    <a:moveTo>
                      <a:pt x="2" y="2"/>
                    </a:moveTo>
                    <a:cubicBezTo>
                      <a:pt x="1" y="1"/>
                      <a:pt x="0" y="1"/>
                      <a:pt x="0" y="1"/>
                    </a:cubicBezTo>
                    <a:cubicBezTo>
                      <a:pt x="1" y="0"/>
                      <a:pt x="4" y="0"/>
                      <a:pt x="5" y="1"/>
                    </a:cubicBezTo>
                    <a:cubicBezTo>
                      <a:pt x="4" y="2"/>
                      <a:pt x="3" y="1"/>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80" name="Freeform 4014"/>
              <p:cNvSpPr>
                <a:spLocks/>
              </p:cNvSpPr>
              <p:nvPr/>
            </p:nvSpPr>
            <p:spPr bwMode="auto">
              <a:xfrm>
                <a:off x="2947" y="1985"/>
                <a:ext cx="9" cy="1"/>
              </a:xfrm>
              <a:custGeom>
                <a:avLst/>
                <a:gdLst>
                  <a:gd name="T0" fmla="*/ 8 w 7"/>
                  <a:gd name="T1" fmla="*/ 1 h 1"/>
                  <a:gd name="T2" fmla="*/ 0 w 7"/>
                  <a:gd name="T3" fmla="*/ 0 h 1"/>
                  <a:gd name="T4" fmla="*/ 9 w 7"/>
                  <a:gd name="T5" fmla="*/ 1 h 1"/>
                  <a:gd name="T6" fmla="*/ 8 w 7"/>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1">
                    <a:moveTo>
                      <a:pt x="6" y="1"/>
                    </a:moveTo>
                    <a:cubicBezTo>
                      <a:pt x="4" y="1"/>
                      <a:pt x="2" y="1"/>
                      <a:pt x="0" y="0"/>
                    </a:cubicBezTo>
                    <a:cubicBezTo>
                      <a:pt x="2" y="0"/>
                      <a:pt x="4" y="1"/>
                      <a:pt x="7" y="1"/>
                    </a:cubicBezTo>
                    <a:cubicBezTo>
                      <a:pt x="6" y="1"/>
                      <a:pt x="6" y="1"/>
                      <a:pt x="6"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81" name="Freeform 4015"/>
              <p:cNvSpPr>
                <a:spLocks/>
              </p:cNvSpPr>
              <p:nvPr/>
            </p:nvSpPr>
            <p:spPr bwMode="auto">
              <a:xfrm>
                <a:off x="2959" y="1991"/>
                <a:ext cx="4" cy="2"/>
              </a:xfrm>
              <a:custGeom>
                <a:avLst/>
                <a:gdLst>
                  <a:gd name="T0" fmla="*/ 4 w 3"/>
                  <a:gd name="T1" fmla="*/ 2 h 1"/>
                  <a:gd name="T2" fmla="*/ 0 w 3"/>
                  <a:gd name="T3" fmla="*/ 0 h 1"/>
                  <a:gd name="T4" fmla="*/ 4 w 3"/>
                  <a:gd name="T5" fmla="*/ 2 h 1"/>
                  <a:gd name="T6" fmla="*/ 0 60000 65536"/>
                  <a:gd name="T7" fmla="*/ 0 60000 65536"/>
                  <a:gd name="T8" fmla="*/ 0 60000 65536"/>
                </a:gdLst>
                <a:ahLst/>
                <a:cxnLst>
                  <a:cxn ang="T6">
                    <a:pos x="T0" y="T1"/>
                  </a:cxn>
                  <a:cxn ang="T7">
                    <a:pos x="T2" y="T3"/>
                  </a:cxn>
                  <a:cxn ang="T8">
                    <a:pos x="T4" y="T5"/>
                  </a:cxn>
                </a:cxnLst>
                <a:rect l="0" t="0" r="r" b="b"/>
                <a:pathLst>
                  <a:path w="3" h="1">
                    <a:moveTo>
                      <a:pt x="3" y="1"/>
                    </a:moveTo>
                    <a:cubicBezTo>
                      <a:pt x="2" y="1"/>
                      <a:pt x="1" y="1"/>
                      <a:pt x="0" y="0"/>
                    </a:cubicBezTo>
                    <a:cubicBezTo>
                      <a:pt x="1" y="0"/>
                      <a:pt x="2" y="0"/>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82" name="Freeform 4016"/>
              <p:cNvSpPr>
                <a:spLocks/>
              </p:cNvSpPr>
              <p:nvPr/>
            </p:nvSpPr>
            <p:spPr bwMode="auto">
              <a:xfrm>
                <a:off x="2209" y="1586"/>
                <a:ext cx="32" cy="17"/>
              </a:xfrm>
              <a:custGeom>
                <a:avLst/>
                <a:gdLst>
                  <a:gd name="T0" fmla="*/ 5 w 24"/>
                  <a:gd name="T1" fmla="*/ 5 h 13"/>
                  <a:gd name="T2" fmla="*/ 9 w 24"/>
                  <a:gd name="T3" fmla="*/ 7 h 13"/>
                  <a:gd name="T4" fmla="*/ 3 w 24"/>
                  <a:gd name="T5" fmla="*/ 8 h 13"/>
                  <a:gd name="T6" fmla="*/ 5 w 24"/>
                  <a:gd name="T7" fmla="*/ 9 h 13"/>
                  <a:gd name="T8" fmla="*/ 0 w 24"/>
                  <a:gd name="T9" fmla="*/ 9 h 13"/>
                  <a:gd name="T10" fmla="*/ 11 w 24"/>
                  <a:gd name="T11" fmla="*/ 10 h 13"/>
                  <a:gd name="T12" fmla="*/ 12 w 24"/>
                  <a:gd name="T13" fmla="*/ 10 h 13"/>
                  <a:gd name="T14" fmla="*/ 16 w 24"/>
                  <a:gd name="T15" fmla="*/ 10 h 13"/>
                  <a:gd name="T16" fmla="*/ 15 w 24"/>
                  <a:gd name="T17" fmla="*/ 12 h 13"/>
                  <a:gd name="T18" fmla="*/ 5 w 24"/>
                  <a:gd name="T19" fmla="*/ 12 h 13"/>
                  <a:gd name="T20" fmla="*/ 20 w 24"/>
                  <a:gd name="T21" fmla="*/ 13 h 13"/>
                  <a:gd name="T22" fmla="*/ 32 w 24"/>
                  <a:gd name="T23" fmla="*/ 8 h 13"/>
                  <a:gd name="T24" fmla="*/ 27 w 24"/>
                  <a:gd name="T25" fmla="*/ 5 h 13"/>
                  <a:gd name="T26" fmla="*/ 17 w 24"/>
                  <a:gd name="T27" fmla="*/ 1 h 13"/>
                  <a:gd name="T28" fmla="*/ 8 w 24"/>
                  <a:gd name="T29" fmla="*/ 1 h 13"/>
                  <a:gd name="T30" fmla="*/ 5 w 24"/>
                  <a:gd name="T31" fmla="*/ 5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 h="13">
                    <a:moveTo>
                      <a:pt x="4" y="4"/>
                    </a:moveTo>
                    <a:cubicBezTo>
                      <a:pt x="5" y="4"/>
                      <a:pt x="6" y="4"/>
                      <a:pt x="7" y="5"/>
                    </a:cubicBezTo>
                    <a:cubicBezTo>
                      <a:pt x="5" y="4"/>
                      <a:pt x="3" y="3"/>
                      <a:pt x="2" y="6"/>
                    </a:cubicBezTo>
                    <a:cubicBezTo>
                      <a:pt x="3" y="6"/>
                      <a:pt x="4" y="6"/>
                      <a:pt x="4" y="7"/>
                    </a:cubicBezTo>
                    <a:cubicBezTo>
                      <a:pt x="3" y="6"/>
                      <a:pt x="1" y="6"/>
                      <a:pt x="0" y="7"/>
                    </a:cubicBezTo>
                    <a:cubicBezTo>
                      <a:pt x="2" y="9"/>
                      <a:pt x="5" y="8"/>
                      <a:pt x="8" y="8"/>
                    </a:cubicBezTo>
                    <a:cubicBezTo>
                      <a:pt x="5" y="9"/>
                      <a:pt x="8" y="9"/>
                      <a:pt x="9" y="8"/>
                    </a:cubicBezTo>
                    <a:cubicBezTo>
                      <a:pt x="6" y="10"/>
                      <a:pt x="11" y="8"/>
                      <a:pt x="12" y="8"/>
                    </a:cubicBezTo>
                    <a:cubicBezTo>
                      <a:pt x="11" y="8"/>
                      <a:pt x="9" y="9"/>
                      <a:pt x="11" y="9"/>
                    </a:cubicBezTo>
                    <a:cubicBezTo>
                      <a:pt x="9" y="9"/>
                      <a:pt x="6" y="9"/>
                      <a:pt x="4" y="9"/>
                    </a:cubicBezTo>
                    <a:cubicBezTo>
                      <a:pt x="4" y="13"/>
                      <a:pt x="14" y="10"/>
                      <a:pt x="15" y="10"/>
                    </a:cubicBezTo>
                    <a:cubicBezTo>
                      <a:pt x="17" y="10"/>
                      <a:pt x="24" y="9"/>
                      <a:pt x="24" y="6"/>
                    </a:cubicBezTo>
                    <a:cubicBezTo>
                      <a:pt x="24" y="5"/>
                      <a:pt x="21" y="5"/>
                      <a:pt x="20" y="4"/>
                    </a:cubicBezTo>
                    <a:cubicBezTo>
                      <a:pt x="17" y="4"/>
                      <a:pt x="16" y="1"/>
                      <a:pt x="13" y="1"/>
                    </a:cubicBezTo>
                    <a:cubicBezTo>
                      <a:pt x="11" y="1"/>
                      <a:pt x="9" y="0"/>
                      <a:pt x="6" y="1"/>
                    </a:cubicBezTo>
                    <a:cubicBezTo>
                      <a:pt x="5" y="1"/>
                      <a:pt x="2" y="3"/>
                      <a:pt x="4"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83" name="Freeform 4017"/>
              <p:cNvSpPr>
                <a:spLocks/>
              </p:cNvSpPr>
              <p:nvPr/>
            </p:nvSpPr>
            <p:spPr bwMode="auto">
              <a:xfrm>
                <a:off x="2215" y="1585"/>
                <a:ext cx="2" cy="1"/>
              </a:xfrm>
              <a:custGeom>
                <a:avLst/>
                <a:gdLst>
                  <a:gd name="T0" fmla="*/ 1 w 2"/>
                  <a:gd name="T1" fmla="*/ 0 h 1"/>
                  <a:gd name="T2" fmla="*/ 1 w 2"/>
                  <a:gd name="T3" fmla="*/ 1 h 1"/>
                  <a:gd name="T4" fmla="*/ 2 w 2"/>
                  <a:gd name="T5" fmla="*/ 0 h 1"/>
                  <a:gd name="T6" fmla="*/ 1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0" y="0"/>
                      <a:pt x="0" y="1"/>
                      <a:pt x="1" y="1"/>
                    </a:cubicBezTo>
                    <a:cubicBezTo>
                      <a:pt x="1" y="1"/>
                      <a:pt x="2" y="0"/>
                      <a:pt x="2" y="0"/>
                    </a:cubicBezTo>
                    <a:cubicBezTo>
                      <a:pt x="2"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84" name="Freeform 4018"/>
              <p:cNvSpPr>
                <a:spLocks/>
              </p:cNvSpPr>
              <p:nvPr/>
            </p:nvSpPr>
            <p:spPr bwMode="auto">
              <a:xfrm>
                <a:off x="2219" y="1566"/>
                <a:ext cx="4" cy="1"/>
              </a:xfrm>
              <a:custGeom>
                <a:avLst/>
                <a:gdLst>
                  <a:gd name="T0" fmla="*/ 0 w 3"/>
                  <a:gd name="T1" fmla="*/ 0 h 1"/>
                  <a:gd name="T2" fmla="*/ 4 w 3"/>
                  <a:gd name="T3" fmla="*/ 0 h 1"/>
                  <a:gd name="T4" fmla="*/ 0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0" y="0"/>
                    </a:moveTo>
                    <a:cubicBezTo>
                      <a:pt x="1" y="1"/>
                      <a:pt x="2" y="1"/>
                      <a:pt x="3" y="0"/>
                    </a:cubicBezTo>
                    <a:cubicBezTo>
                      <a:pt x="2"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85" name="Freeform 4019"/>
              <p:cNvSpPr>
                <a:spLocks/>
              </p:cNvSpPr>
              <p:nvPr/>
            </p:nvSpPr>
            <p:spPr bwMode="auto">
              <a:xfrm>
                <a:off x="2231" y="1574"/>
                <a:ext cx="8" cy="3"/>
              </a:xfrm>
              <a:custGeom>
                <a:avLst/>
                <a:gdLst>
                  <a:gd name="T0" fmla="*/ 5 w 6"/>
                  <a:gd name="T1" fmla="*/ 0 h 2"/>
                  <a:gd name="T2" fmla="*/ 0 w 6"/>
                  <a:gd name="T3" fmla="*/ 3 h 2"/>
                  <a:gd name="T4" fmla="*/ 5 w 6"/>
                  <a:gd name="T5" fmla="*/ 0 h 2"/>
                  <a:gd name="T6" fmla="*/ 0 60000 65536"/>
                  <a:gd name="T7" fmla="*/ 0 60000 65536"/>
                  <a:gd name="T8" fmla="*/ 0 60000 65536"/>
                </a:gdLst>
                <a:ahLst/>
                <a:cxnLst>
                  <a:cxn ang="T6">
                    <a:pos x="T0" y="T1"/>
                  </a:cxn>
                  <a:cxn ang="T7">
                    <a:pos x="T2" y="T3"/>
                  </a:cxn>
                  <a:cxn ang="T8">
                    <a:pos x="T4" y="T5"/>
                  </a:cxn>
                </a:cxnLst>
                <a:rect l="0" t="0" r="r" b="b"/>
                <a:pathLst>
                  <a:path w="6" h="2">
                    <a:moveTo>
                      <a:pt x="4" y="0"/>
                    </a:moveTo>
                    <a:cubicBezTo>
                      <a:pt x="3" y="0"/>
                      <a:pt x="1" y="1"/>
                      <a:pt x="0" y="2"/>
                    </a:cubicBezTo>
                    <a:cubicBezTo>
                      <a:pt x="2" y="2"/>
                      <a:pt x="6" y="2"/>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86" name="Freeform 4020"/>
              <p:cNvSpPr>
                <a:spLocks/>
              </p:cNvSpPr>
              <p:nvPr/>
            </p:nvSpPr>
            <p:spPr bwMode="auto">
              <a:xfrm>
                <a:off x="2240" y="1569"/>
                <a:ext cx="6" cy="2"/>
              </a:xfrm>
              <a:custGeom>
                <a:avLst/>
                <a:gdLst>
                  <a:gd name="T0" fmla="*/ 1 w 5"/>
                  <a:gd name="T1" fmla="*/ 2 h 2"/>
                  <a:gd name="T2" fmla="*/ 6 w 5"/>
                  <a:gd name="T3" fmla="*/ 0 h 2"/>
                  <a:gd name="T4" fmla="*/ 1 w 5"/>
                  <a:gd name="T5" fmla="*/ 0 h 2"/>
                  <a:gd name="T6" fmla="*/ 1 w 5"/>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2">
                    <a:moveTo>
                      <a:pt x="1" y="2"/>
                    </a:moveTo>
                    <a:cubicBezTo>
                      <a:pt x="3" y="1"/>
                      <a:pt x="4" y="1"/>
                      <a:pt x="5" y="0"/>
                    </a:cubicBezTo>
                    <a:cubicBezTo>
                      <a:pt x="4" y="0"/>
                      <a:pt x="2" y="0"/>
                      <a:pt x="1" y="0"/>
                    </a:cubicBezTo>
                    <a:cubicBezTo>
                      <a:pt x="0" y="1"/>
                      <a:pt x="0"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87" name="Freeform 4021"/>
              <p:cNvSpPr>
                <a:spLocks/>
              </p:cNvSpPr>
              <p:nvPr/>
            </p:nvSpPr>
            <p:spPr bwMode="auto">
              <a:xfrm>
                <a:off x="2239" y="1573"/>
                <a:ext cx="9" cy="4"/>
              </a:xfrm>
              <a:custGeom>
                <a:avLst/>
                <a:gdLst>
                  <a:gd name="T0" fmla="*/ 3 w 7"/>
                  <a:gd name="T1" fmla="*/ 0 h 3"/>
                  <a:gd name="T2" fmla="*/ 9 w 7"/>
                  <a:gd name="T3" fmla="*/ 0 h 3"/>
                  <a:gd name="T4" fmla="*/ 3 w 7"/>
                  <a:gd name="T5" fmla="*/ 0 h 3"/>
                  <a:gd name="T6" fmla="*/ 0 60000 65536"/>
                  <a:gd name="T7" fmla="*/ 0 60000 65536"/>
                  <a:gd name="T8" fmla="*/ 0 60000 65536"/>
                </a:gdLst>
                <a:ahLst/>
                <a:cxnLst>
                  <a:cxn ang="T6">
                    <a:pos x="T0" y="T1"/>
                  </a:cxn>
                  <a:cxn ang="T7">
                    <a:pos x="T2" y="T3"/>
                  </a:cxn>
                  <a:cxn ang="T8">
                    <a:pos x="T4" y="T5"/>
                  </a:cxn>
                </a:cxnLst>
                <a:rect l="0" t="0" r="r" b="b"/>
                <a:pathLst>
                  <a:path w="7" h="3">
                    <a:moveTo>
                      <a:pt x="2" y="0"/>
                    </a:moveTo>
                    <a:cubicBezTo>
                      <a:pt x="0" y="3"/>
                      <a:pt x="6" y="1"/>
                      <a:pt x="7" y="0"/>
                    </a:cubicBezTo>
                    <a:cubicBezTo>
                      <a:pt x="5" y="0"/>
                      <a:pt x="3"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88" name="Freeform 4022"/>
              <p:cNvSpPr>
                <a:spLocks/>
              </p:cNvSpPr>
              <p:nvPr/>
            </p:nvSpPr>
            <p:spPr bwMode="auto">
              <a:xfrm>
                <a:off x="2242" y="1571"/>
                <a:ext cx="3" cy="0"/>
              </a:xfrm>
              <a:custGeom>
                <a:avLst/>
                <a:gdLst>
                  <a:gd name="T0" fmla="*/ 3 w 2"/>
                  <a:gd name="T1" fmla="*/ 0 w 2"/>
                  <a:gd name="T2" fmla="*/ 3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1" y="0"/>
                      <a:pt x="0" y="0"/>
                      <a:pt x="0" y="0"/>
                    </a:cubicBezTo>
                    <a:cubicBezTo>
                      <a:pt x="0" y="0"/>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89" name="Freeform 4023"/>
              <p:cNvSpPr>
                <a:spLocks/>
              </p:cNvSpPr>
              <p:nvPr/>
            </p:nvSpPr>
            <p:spPr bwMode="auto">
              <a:xfrm>
                <a:off x="2248" y="1578"/>
                <a:ext cx="5" cy="1"/>
              </a:xfrm>
              <a:custGeom>
                <a:avLst/>
                <a:gdLst>
                  <a:gd name="T0" fmla="*/ 1 w 4"/>
                  <a:gd name="T1" fmla="*/ 0 h 1"/>
                  <a:gd name="T2" fmla="*/ 0 w 4"/>
                  <a:gd name="T3" fmla="*/ 1 h 1"/>
                  <a:gd name="T4" fmla="*/ 5 w 4"/>
                  <a:gd name="T5" fmla="*/ 1 h 1"/>
                  <a:gd name="T6" fmla="*/ 1 w 4"/>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1" y="0"/>
                    </a:moveTo>
                    <a:cubicBezTo>
                      <a:pt x="1" y="0"/>
                      <a:pt x="0" y="0"/>
                      <a:pt x="0" y="1"/>
                    </a:cubicBezTo>
                    <a:cubicBezTo>
                      <a:pt x="1" y="1"/>
                      <a:pt x="3" y="1"/>
                      <a:pt x="4" y="1"/>
                    </a:cubicBezTo>
                    <a:cubicBezTo>
                      <a:pt x="3" y="0"/>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90" name="Freeform 4024"/>
              <p:cNvSpPr>
                <a:spLocks/>
              </p:cNvSpPr>
              <p:nvPr/>
            </p:nvSpPr>
            <p:spPr bwMode="auto">
              <a:xfrm>
                <a:off x="2249" y="1581"/>
                <a:ext cx="3" cy="1"/>
              </a:xfrm>
              <a:custGeom>
                <a:avLst/>
                <a:gdLst>
                  <a:gd name="T0" fmla="*/ 3 w 2"/>
                  <a:gd name="T1" fmla="*/ 1 h 1"/>
                  <a:gd name="T2" fmla="*/ 0 w 2"/>
                  <a:gd name="T3" fmla="*/ 0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0" y="0"/>
                      <a:pt x="0" y="0"/>
                    </a:cubicBezTo>
                    <a:cubicBezTo>
                      <a:pt x="0"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91" name="Freeform 4025"/>
              <p:cNvSpPr>
                <a:spLocks/>
              </p:cNvSpPr>
              <p:nvPr/>
            </p:nvSpPr>
            <p:spPr bwMode="auto">
              <a:xfrm>
                <a:off x="2249" y="1583"/>
                <a:ext cx="1" cy="2"/>
              </a:xfrm>
              <a:custGeom>
                <a:avLst/>
                <a:gdLst>
                  <a:gd name="T0" fmla="*/ 0 w 1"/>
                  <a:gd name="T1" fmla="*/ 0 h 1"/>
                  <a:gd name="T2" fmla="*/ 1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0"/>
                      <a:pt x="1" y="1"/>
                      <a:pt x="1"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92" name="Freeform 4026"/>
              <p:cNvSpPr>
                <a:spLocks/>
              </p:cNvSpPr>
              <p:nvPr/>
            </p:nvSpPr>
            <p:spPr bwMode="auto">
              <a:xfrm>
                <a:off x="2250" y="1583"/>
                <a:ext cx="3" cy="2"/>
              </a:xfrm>
              <a:custGeom>
                <a:avLst/>
                <a:gdLst>
                  <a:gd name="T0" fmla="*/ 3 w 2"/>
                  <a:gd name="T1" fmla="*/ 2 h 1"/>
                  <a:gd name="T2" fmla="*/ 0 w 2"/>
                  <a:gd name="T3" fmla="*/ 0 h 1"/>
                  <a:gd name="T4" fmla="*/ 3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0"/>
                      <a:pt x="0" y="0"/>
                    </a:cubicBezTo>
                    <a:cubicBezTo>
                      <a:pt x="1" y="0"/>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93" name="Freeform 4027"/>
              <p:cNvSpPr>
                <a:spLocks/>
              </p:cNvSpPr>
              <p:nvPr/>
            </p:nvSpPr>
            <p:spPr bwMode="auto">
              <a:xfrm>
                <a:off x="2204" y="1633"/>
                <a:ext cx="3" cy="2"/>
              </a:xfrm>
              <a:custGeom>
                <a:avLst/>
                <a:gdLst>
                  <a:gd name="T0" fmla="*/ 0 w 2"/>
                  <a:gd name="T1" fmla="*/ 2 h 1"/>
                  <a:gd name="T2" fmla="*/ 3 w 2"/>
                  <a:gd name="T3" fmla="*/ 0 h 1"/>
                  <a:gd name="T4" fmla="*/ 0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94" name="Freeform 4028"/>
              <p:cNvSpPr>
                <a:spLocks/>
              </p:cNvSpPr>
              <p:nvPr/>
            </p:nvSpPr>
            <p:spPr bwMode="auto">
              <a:xfrm>
                <a:off x="2204" y="1632"/>
                <a:ext cx="7" cy="1"/>
              </a:xfrm>
              <a:custGeom>
                <a:avLst/>
                <a:gdLst>
                  <a:gd name="T0" fmla="*/ 7 w 5"/>
                  <a:gd name="T1" fmla="*/ 0 h 1"/>
                  <a:gd name="T2" fmla="*/ 0 w 5"/>
                  <a:gd name="T3" fmla="*/ 1 h 1"/>
                  <a:gd name="T4" fmla="*/ 7 w 5"/>
                  <a:gd name="T5" fmla="*/ 0 h 1"/>
                  <a:gd name="T6" fmla="*/ 0 60000 65536"/>
                  <a:gd name="T7" fmla="*/ 0 60000 65536"/>
                  <a:gd name="T8" fmla="*/ 0 60000 65536"/>
                </a:gdLst>
                <a:ahLst/>
                <a:cxnLst>
                  <a:cxn ang="T6">
                    <a:pos x="T0" y="T1"/>
                  </a:cxn>
                  <a:cxn ang="T7">
                    <a:pos x="T2" y="T3"/>
                  </a:cxn>
                  <a:cxn ang="T8">
                    <a:pos x="T4" y="T5"/>
                  </a:cxn>
                </a:cxnLst>
                <a:rect l="0" t="0" r="r" b="b"/>
                <a:pathLst>
                  <a:path w="5" h="1">
                    <a:moveTo>
                      <a:pt x="5" y="0"/>
                    </a:moveTo>
                    <a:cubicBezTo>
                      <a:pt x="3" y="0"/>
                      <a:pt x="1" y="1"/>
                      <a:pt x="0" y="1"/>
                    </a:cubicBezTo>
                    <a:cubicBezTo>
                      <a:pt x="1" y="0"/>
                      <a:pt x="3" y="0"/>
                      <a:pt x="5"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95" name="Freeform 4029"/>
              <p:cNvSpPr>
                <a:spLocks/>
              </p:cNvSpPr>
              <p:nvPr/>
            </p:nvSpPr>
            <p:spPr bwMode="auto">
              <a:xfrm>
                <a:off x="2213" y="1616"/>
                <a:ext cx="2" cy="2"/>
              </a:xfrm>
              <a:custGeom>
                <a:avLst/>
                <a:gdLst>
                  <a:gd name="T0" fmla="*/ 0 w 1"/>
                  <a:gd name="T1" fmla="*/ 0 h 1"/>
                  <a:gd name="T2" fmla="*/ 2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96" name="Freeform 4030"/>
              <p:cNvSpPr>
                <a:spLocks/>
              </p:cNvSpPr>
              <p:nvPr/>
            </p:nvSpPr>
            <p:spPr bwMode="auto">
              <a:xfrm>
                <a:off x="2219" y="1611"/>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1"/>
                      <a:pt x="0" y="1"/>
                    </a:cubicBezTo>
                    <a:cubicBezTo>
                      <a:pt x="1" y="1"/>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97" name="Freeform 4031"/>
              <p:cNvSpPr>
                <a:spLocks/>
              </p:cNvSpPr>
              <p:nvPr/>
            </p:nvSpPr>
            <p:spPr bwMode="auto">
              <a:xfrm>
                <a:off x="2221" y="1610"/>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lnTo>
                      <a:pt x="0" y="1"/>
                    </a:lnTo>
                    <a:lnTo>
                      <a:pt x="2"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98" name="Freeform 4032"/>
              <p:cNvSpPr>
                <a:spLocks/>
              </p:cNvSpPr>
              <p:nvPr/>
            </p:nvSpPr>
            <p:spPr bwMode="auto">
              <a:xfrm>
                <a:off x="2221" y="1610"/>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lnTo>
                      <a:pt x="0" y="1"/>
                    </a:lnTo>
                    <a:lnTo>
                      <a:pt x="2"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699" name="Freeform 4033"/>
              <p:cNvSpPr>
                <a:spLocks/>
              </p:cNvSpPr>
              <p:nvPr/>
            </p:nvSpPr>
            <p:spPr bwMode="auto">
              <a:xfrm>
                <a:off x="2223" y="1608"/>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0" y="0"/>
                      <a:pt x="0"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00" name="Freeform 4034"/>
              <p:cNvSpPr>
                <a:spLocks/>
              </p:cNvSpPr>
              <p:nvPr/>
            </p:nvSpPr>
            <p:spPr bwMode="auto">
              <a:xfrm>
                <a:off x="2224" y="1608"/>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01" name="Freeform 4035"/>
              <p:cNvSpPr>
                <a:spLocks/>
              </p:cNvSpPr>
              <p:nvPr/>
            </p:nvSpPr>
            <p:spPr bwMode="auto">
              <a:xfrm>
                <a:off x="2224" y="1608"/>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02" name="Freeform 4036"/>
              <p:cNvSpPr>
                <a:spLocks/>
              </p:cNvSpPr>
              <p:nvPr/>
            </p:nvSpPr>
            <p:spPr bwMode="auto">
              <a:xfrm>
                <a:off x="2225" y="1614"/>
                <a:ext cx="10" cy="2"/>
              </a:xfrm>
              <a:custGeom>
                <a:avLst/>
                <a:gdLst>
                  <a:gd name="T0" fmla="*/ 0 w 7"/>
                  <a:gd name="T1" fmla="*/ 1 h 2"/>
                  <a:gd name="T2" fmla="*/ 1 w 7"/>
                  <a:gd name="T3" fmla="*/ 2 h 2"/>
                  <a:gd name="T4" fmla="*/ 10 w 7"/>
                  <a:gd name="T5" fmla="*/ 0 h 2"/>
                  <a:gd name="T6" fmla="*/ 0 w 7"/>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2">
                    <a:moveTo>
                      <a:pt x="0" y="1"/>
                    </a:moveTo>
                    <a:cubicBezTo>
                      <a:pt x="1" y="2"/>
                      <a:pt x="4" y="1"/>
                      <a:pt x="1" y="2"/>
                    </a:cubicBezTo>
                    <a:cubicBezTo>
                      <a:pt x="3" y="2"/>
                      <a:pt x="5" y="1"/>
                      <a:pt x="7" y="0"/>
                    </a:cubicBezTo>
                    <a:cubicBezTo>
                      <a:pt x="5" y="1"/>
                      <a:pt x="2"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03" name="Freeform 4037"/>
              <p:cNvSpPr>
                <a:spLocks/>
              </p:cNvSpPr>
              <p:nvPr/>
            </p:nvSpPr>
            <p:spPr bwMode="auto">
              <a:xfrm>
                <a:off x="2229" y="1615"/>
                <a:ext cx="7" cy="3"/>
              </a:xfrm>
              <a:custGeom>
                <a:avLst/>
                <a:gdLst>
                  <a:gd name="T0" fmla="*/ 0 w 5"/>
                  <a:gd name="T1" fmla="*/ 2 h 2"/>
                  <a:gd name="T2" fmla="*/ 7 w 5"/>
                  <a:gd name="T3" fmla="*/ 0 h 2"/>
                  <a:gd name="T4" fmla="*/ 0 w 5"/>
                  <a:gd name="T5" fmla="*/ 2 h 2"/>
                  <a:gd name="T6" fmla="*/ 0 60000 65536"/>
                  <a:gd name="T7" fmla="*/ 0 60000 65536"/>
                  <a:gd name="T8" fmla="*/ 0 60000 65536"/>
                </a:gdLst>
                <a:ahLst/>
                <a:cxnLst>
                  <a:cxn ang="T6">
                    <a:pos x="T0" y="T1"/>
                  </a:cxn>
                  <a:cxn ang="T7">
                    <a:pos x="T2" y="T3"/>
                  </a:cxn>
                  <a:cxn ang="T8">
                    <a:pos x="T4" y="T5"/>
                  </a:cxn>
                </a:cxnLst>
                <a:rect l="0" t="0" r="r" b="b"/>
                <a:pathLst>
                  <a:path w="5" h="2">
                    <a:moveTo>
                      <a:pt x="0" y="1"/>
                    </a:moveTo>
                    <a:cubicBezTo>
                      <a:pt x="0" y="2"/>
                      <a:pt x="4" y="1"/>
                      <a:pt x="5" y="0"/>
                    </a:cubicBezTo>
                    <a:cubicBezTo>
                      <a:pt x="3" y="0"/>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04" name="Freeform 4038"/>
              <p:cNvSpPr>
                <a:spLocks/>
              </p:cNvSpPr>
              <p:nvPr/>
            </p:nvSpPr>
            <p:spPr bwMode="auto">
              <a:xfrm>
                <a:off x="2216" y="1596"/>
                <a:ext cx="1" cy="2"/>
              </a:xfrm>
              <a:custGeom>
                <a:avLst/>
                <a:gdLst>
                  <a:gd name="T0" fmla="*/ 0 w 1"/>
                  <a:gd name="T1" fmla="*/ 0 h 1"/>
                  <a:gd name="T2" fmla="*/ 1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05" name="Freeform 4039"/>
              <p:cNvSpPr>
                <a:spLocks/>
              </p:cNvSpPr>
              <p:nvPr/>
            </p:nvSpPr>
            <p:spPr bwMode="auto">
              <a:xfrm>
                <a:off x="2221" y="1607"/>
                <a:ext cx="10" cy="3"/>
              </a:xfrm>
              <a:custGeom>
                <a:avLst/>
                <a:gdLst>
                  <a:gd name="T0" fmla="*/ 10 w 7"/>
                  <a:gd name="T1" fmla="*/ 2 h 2"/>
                  <a:gd name="T2" fmla="*/ 0 w 7"/>
                  <a:gd name="T3" fmla="*/ 3 h 2"/>
                  <a:gd name="T4" fmla="*/ 10 w 7"/>
                  <a:gd name="T5" fmla="*/ 2 h 2"/>
                  <a:gd name="T6" fmla="*/ 0 60000 65536"/>
                  <a:gd name="T7" fmla="*/ 0 60000 65536"/>
                  <a:gd name="T8" fmla="*/ 0 60000 65536"/>
                </a:gdLst>
                <a:ahLst/>
                <a:cxnLst>
                  <a:cxn ang="T6">
                    <a:pos x="T0" y="T1"/>
                  </a:cxn>
                  <a:cxn ang="T7">
                    <a:pos x="T2" y="T3"/>
                  </a:cxn>
                  <a:cxn ang="T8">
                    <a:pos x="T4" y="T5"/>
                  </a:cxn>
                </a:cxnLst>
                <a:rect l="0" t="0" r="r" b="b"/>
                <a:pathLst>
                  <a:path w="7" h="2">
                    <a:moveTo>
                      <a:pt x="7" y="1"/>
                    </a:moveTo>
                    <a:cubicBezTo>
                      <a:pt x="4" y="0"/>
                      <a:pt x="2" y="1"/>
                      <a:pt x="0" y="2"/>
                    </a:cubicBezTo>
                    <a:cubicBezTo>
                      <a:pt x="2" y="2"/>
                      <a:pt x="5" y="2"/>
                      <a:pt x="7"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06" name="Freeform 4040"/>
              <p:cNvSpPr>
                <a:spLocks/>
              </p:cNvSpPr>
              <p:nvPr/>
            </p:nvSpPr>
            <p:spPr bwMode="auto">
              <a:xfrm>
                <a:off x="2244" y="1591"/>
                <a:ext cx="10" cy="7"/>
              </a:xfrm>
              <a:custGeom>
                <a:avLst/>
                <a:gdLst>
                  <a:gd name="T0" fmla="*/ 8 w 8"/>
                  <a:gd name="T1" fmla="*/ 0 h 5"/>
                  <a:gd name="T2" fmla="*/ 5 w 8"/>
                  <a:gd name="T3" fmla="*/ 1 h 5"/>
                  <a:gd name="T4" fmla="*/ 3 w 8"/>
                  <a:gd name="T5" fmla="*/ 6 h 5"/>
                  <a:gd name="T6" fmla="*/ 5 w 8"/>
                  <a:gd name="T7" fmla="*/ 4 h 5"/>
                  <a:gd name="T8" fmla="*/ 10 w 8"/>
                  <a:gd name="T9" fmla="*/ 3 h 5"/>
                  <a:gd name="T10" fmla="*/ 8 w 8"/>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5">
                    <a:moveTo>
                      <a:pt x="6" y="0"/>
                    </a:moveTo>
                    <a:cubicBezTo>
                      <a:pt x="5" y="0"/>
                      <a:pt x="4" y="0"/>
                      <a:pt x="4" y="1"/>
                    </a:cubicBezTo>
                    <a:cubicBezTo>
                      <a:pt x="6" y="1"/>
                      <a:pt x="0" y="2"/>
                      <a:pt x="2" y="4"/>
                    </a:cubicBezTo>
                    <a:cubicBezTo>
                      <a:pt x="3" y="5"/>
                      <a:pt x="4" y="4"/>
                      <a:pt x="4" y="3"/>
                    </a:cubicBezTo>
                    <a:cubicBezTo>
                      <a:pt x="5" y="2"/>
                      <a:pt x="6" y="2"/>
                      <a:pt x="8" y="2"/>
                    </a:cubicBezTo>
                    <a:cubicBezTo>
                      <a:pt x="7" y="1"/>
                      <a:pt x="6" y="1"/>
                      <a:pt x="6"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07" name="Freeform 4041"/>
              <p:cNvSpPr>
                <a:spLocks/>
              </p:cNvSpPr>
              <p:nvPr/>
            </p:nvSpPr>
            <p:spPr bwMode="auto">
              <a:xfrm>
                <a:off x="2223" y="1554"/>
                <a:ext cx="5" cy="2"/>
              </a:xfrm>
              <a:custGeom>
                <a:avLst/>
                <a:gdLst>
                  <a:gd name="T0" fmla="*/ 5 w 4"/>
                  <a:gd name="T1" fmla="*/ 0 h 1"/>
                  <a:gd name="T2" fmla="*/ 0 w 4"/>
                  <a:gd name="T3" fmla="*/ 2 h 1"/>
                  <a:gd name="T4" fmla="*/ 5 w 4"/>
                  <a:gd name="T5" fmla="*/ 0 h 1"/>
                  <a:gd name="T6" fmla="*/ 0 60000 65536"/>
                  <a:gd name="T7" fmla="*/ 0 60000 65536"/>
                  <a:gd name="T8" fmla="*/ 0 60000 65536"/>
                </a:gdLst>
                <a:ahLst/>
                <a:cxnLst>
                  <a:cxn ang="T6">
                    <a:pos x="T0" y="T1"/>
                  </a:cxn>
                  <a:cxn ang="T7">
                    <a:pos x="T2" y="T3"/>
                  </a:cxn>
                  <a:cxn ang="T8">
                    <a:pos x="T4" y="T5"/>
                  </a:cxn>
                </a:cxnLst>
                <a:rect l="0" t="0" r="r" b="b"/>
                <a:pathLst>
                  <a:path w="4" h="1">
                    <a:moveTo>
                      <a:pt x="4" y="0"/>
                    </a:moveTo>
                    <a:cubicBezTo>
                      <a:pt x="3" y="0"/>
                      <a:pt x="1" y="1"/>
                      <a:pt x="0" y="1"/>
                    </a:cubicBezTo>
                    <a:cubicBezTo>
                      <a:pt x="1" y="1"/>
                      <a:pt x="3" y="1"/>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08" name="Freeform 4042"/>
              <p:cNvSpPr>
                <a:spLocks/>
              </p:cNvSpPr>
              <p:nvPr/>
            </p:nvSpPr>
            <p:spPr bwMode="auto">
              <a:xfrm>
                <a:off x="2223" y="1557"/>
                <a:ext cx="2" cy="1"/>
              </a:xfrm>
              <a:custGeom>
                <a:avLst/>
                <a:gdLst>
                  <a:gd name="T0" fmla="*/ 1 w 2"/>
                  <a:gd name="T1" fmla="*/ 1 h 1"/>
                  <a:gd name="T2" fmla="*/ 2 w 2"/>
                  <a:gd name="T3" fmla="*/ 0 h 1"/>
                  <a:gd name="T4" fmla="*/ 0 w 2"/>
                  <a:gd name="T5" fmla="*/ 0 h 1"/>
                  <a:gd name="T6" fmla="*/ 1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0"/>
                      <a:pt x="2" y="0"/>
                      <a:pt x="2" y="0"/>
                    </a:cubicBezTo>
                    <a:cubicBezTo>
                      <a:pt x="2" y="0"/>
                      <a:pt x="1" y="0"/>
                      <a:pt x="0" y="0"/>
                    </a:cubicBezTo>
                    <a:cubicBezTo>
                      <a:pt x="0" y="0"/>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09" name="Freeform 4043"/>
              <p:cNvSpPr>
                <a:spLocks/>
              </p:cNvSpPr>
              <p:nvPr/>
            </p:nvSpPr>
            <p:spPr bwMode="auto">
              <a:xfrm>
                <a:off x="2224" y="1542"/>
                <a:ext cx="5" cy="2"/>
              </a:xfrm>
              <a:custGeom>
                <a:avLst/>
                <a:gdLst>
                  <a:gd name="T0" fmla="*/ 4 w 4"/>
                  <a:gd name="T1" fmla="*/ 2 h 1"/>
                  <a:gd name="T2" fmla="*/ 0 w 4"/>
                  <a:gd name="T3" fmla="*/ 2 h 1"/>
                  <a:gd name="T4" fmla="*/ 5 w 4"/>
                  <a:gd name="T5" fmla="*/ 2 h 1"/>
                  <a:gd name="T6" fmla="*/ 4 w 4"/>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3" y="1"/>
                    </a:moveTo>
                    <a:cubicBezTo>
                      <a:pt x="2" y="1"/>
                      <a:pt x="0" y="0"/>
                      <a:pt x="0" y="1"/>
                    </a:cubicBezTo>
                    <a:cubicBezTo>
                      <a:pt x="1" y="1"/>
                      <a:pt x="2" y="1"/>
                      <a:pt x="4" y="1"/>
                    </a:cubicBezTo>
                    <a:cubicBezTo>
                      <a:pt x="3" y="1"/>
                      <a:pt x="3" y="1"/>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10" name="Freeform 4044"/>
              <p:cNvSpPr>
                <a:spLocks/>
              </p:cNvSpPr>
              <p:nvPr/>
            </p:nvSpPr>
            <p:spPr bwMode="auto">
              <a:xfrm>
                <a:off x="2224" y="1560"/>
                <a:ext cx="7" cy="3"/>
              </a:xfrm>
              <a:custGeom>
                <a:avLst/>
                <a:gdLst>
                  <a:gd name="T0" fmla="*/ 7 w 5"/>
                  <a:gd name="T1" fmla="*/ 0 h 3"/>
                  <a:gd name="T2" fmla="*/ 0 w 5"/>
                  <a:gd name="T3" fmla="*/ 2 h 3"/>
                  <a:gd name="T4" fmla="*/ 7 w 5"/>
                  <a:gd name="T5" fmla="*/ 0 h 3"/>
                  <a:gd name="T6" fmla="*/ 0 60000 65536"/>
                  <a:gd name="T7" fmla="*/ 0 60000 65536"/>
                  <a:gd name="T8" fmla="*/ 0 60000 65536"/>
                </a:gdLst>
                <a:ahLst/>
                <a:cxnLst>
                  <a:cxn ang="T6">
                    <a:pos x="T0" y="T1"/>
                  </a:cxn>
                  <a:cxn ang="T7">
                    <a:pos x="T2" y="T3"/>
                  </a:cxn>
                  <a:cxn ang="T8">
                    <a:pos x="T4" y="T5"/>
                  </a:cxn>
                </a:cxnLst>
                <a:rect l="0" t="0" r="r" b="b"/>
                <a:pathLst>
                  <a:path w="5" h="3">
                    <a:moveTo>
                      <a:pt x="5" y="0"/>
                    </a:moveTo>
                    <a:cubicBezTo>
                      <a:pt x="3" y="0"/>
                      <a:pt x="1" y="1"/>
                      <a:pt x="0" y="2"/>
                    </a:cubicBezTo>
                    <a:cubicBezTo>
                      <a:pt x="1" y="3"/>
                      <a:pt x="4" y="1"/>
                      <a:pt x="5"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11" name="Freeform 4045"/>
              <p:cNvSpPr>
                <a:spLocks/>
              </p:cNvSpPr>
              <p:nvPr/>
            </p:nvSpPr>
            <p:spPr bwMode="auto">
              <a:xfrm>
                <a:off x="2225" y="1558"/>
                <a:ext cx="2" cy="0"/>
              </a:xfrm>
              <a:custGeom>
                <a:avLst/>
                <a:gdLst>
                  <a:gd name="T0" fmla="*/ 0 w 1"/>
                  <a:gd name="T1" fmla="*/ 2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0" y="0"/>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12" name="Freeform 4046"/>
              <p:cNvSpPr>
                <a:spLocks/>
              </p:cNvSpPr>
              <p:nvPr/>
            </p:nvSpPr>
            <p:spPr bwMode="auto">
              <a:xfrm>
                <a:off x="2225" y="1545"/>
                <a:ext cx="2" cy="0"/>
              </a:xfrm>
              <a:custGeom>
                <a:avLst/>
                <a:gdLst>
                  <a:gd name="T0" fmla="*/ 0 w 1"/>
                  <a:gd name="T1" fmla="*/ 2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1" y="0"/>
                      <a:pt x="1" y="0"/>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13" name="Freeform 4047"/>
              <p:cNvSpPr>
                <a:spLocks/>
              </p:cNvSpPr>
              <p:nvPr/>
            </p:nvSpPr>
            <p:spPr bwMode="auto">
              <a:xfrm>
                <a:off x="2225" y="1541"/>
                <a:ext cx="2" cy="0"/>
              </a:xfrm>
              <a:custGeom>
                <a:avLst/>
                <a:gdLst>
                  <a:gd name="T0" fmla="*/ 2 w 1"/>
                  <a:gd name="T1" fmla="*/ 0 w 1"/>
                  <a:gd name="T2" fmla="*/ 2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0" y="0"/>
                      <a:pt x="0" y="0"/>
                    </a:cubicBezTo>
                    <a:cubicBezTo>
                      <a:pt x="0"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14" name="Freeform 4048"/>
              <p:cNvSpPr>
                <a:spLocks/>
              </p:cNvSpPr>
              <p:nvPr/>
            </p:nvSpPr>
            <p:spPr bwMode="auto">
              <a:xfrm>
                <a:off x="2225" y="1532"/>
                <a:ext cx="10" cy="2"/>
              </a:xfrm>
              <a:custGeom>
                <a:avLst/>
                <a:gdLst>
                  <a:gd name="T0" fmla="*/ 1 w 7"/>
                  <a:gd name="T1" fmla="*/ 1 h 2"/>
                  <a:gd name="T2" fmla="*/ 0 w 7"/>
                  <a:gd name="T3" fmla="*/ 1 h 2"/>
                  <a:gd name="T4" fmla="*/ 10 w 7"/>
                  <a:gd name="T5" fmla="*/ 0 h 2"/>
                  <a:gd name="T6" fmla="*/ 1 w 7"/>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2">
                    <a:moveTo>
                      <a:pt x="1" y="1"/>
                    </a:moveTo>
                    <a:cubicBezTo>
                      <a:pt x="1" y="1"/>
                      <a:pt x="0" y="1"/>
                      <a:pt x="0" y="1"/>
                    </a:cubicBezTo>
                    <a:cubicBezTo>
                      <a:pt x="2" y="1"/>
                      <a:pt x="5" y="2"/>
                      <a:pt x="7" y="0"/>
                    </a:cubicBezTo>
                    <a:cubicBezTo>
                      <a:pt x="5" y="0"/>
                      <a:pt x="3"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15" name="Freeform 4049"/>
              <p:cNvSpPr>
                <a:spLocks/>
              </p:cNvSpPr>
              <p:nvPr/>
            </p:nvSpPr>
            <p:spPr bwMode="auto">
              <a:xfrm>
                <a:off x="2225" y="1554"/>
                <a:ext cx="10" cy="3"/>
              </a:xfrm>
              <a:custGeom>
                <a:avLst/>
                <a:gdLst>
                  <a:gd name="T0" fmla="*/ 9 w 7"/>
                  <a:gd name="T1" fmla="*/ 0 h 2"/>
                  <a:gd name="T2" fmla="*/ 0 w 7"/>
                  <a:gd name="T3" fmla="*/ 2 h 2"/>
                  <a:gd name="T4" fmla="*/ 10 w 7"/>
                  <a:gd name="T5" fmla="*/ 0 h 2"/>
                  <a:gd name="T6" fmla="*/ 9 w 7"/>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2">
                    <a:moveTo>
                      <a:pt x="6" y="0"/>
                    </a:moveTo>
                    <a:cubicBezTo>
                      <a:pt x="4" y="0"/>
                      <a:pt x="2" y="1"/>
                      <a:pt x="0" y="1"/>
                    </a:cubicBezTo>
                    <a:cubicBezTo>
                      <a:pt x="3" y="1"/>
                      <a:pt x="5" y="2"/>
                      <a:pt x="7" y="0"/>
                    </a:cubicBezTo>
                    <a:cubicBezTo>
                      <a:pt x="6" y="0"/>
                      <a:pt x="6" y="0"/>
                      <a:pt x="6"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16" name="Freeform 4050"/>
              <p:cNvSpPr>
                <a:spLocks/>
              </p:cNvSpPr>
              <p:nvPr/>
            </p:nvSpPr>
            <p:spPr bwMode="auto">
              <a:xfrm>
                <a:off x="2225" y="1549"/>
                <a:ext cx="6" cy="1"/>
              </a:xfrm>
              <a:custGeom>
                <a:avLst/>
                <a:gdLst>
                  <a:gd name="T0" fmla="*/ 6 w 4"/>
                  <a:gd name="T1" fmla="*/ 0 h 1"/>
                  <a:gd name="T2" fmla="*/ 0 w 4"/>
                  <a:gd name="T3" fmla="*/ 1 h 1"/>
                  <a:gd name="T4" fmla="*/ 6 w 4"/>
                  <a:gd name="T5" fmla="*/ 0 h 1"/>
                  <a:gd name="T6" fmla="*/ 0 60000 65536"/>
                  <a:gd name="T7" fmla="*/ 0 60000 65536"/>
                  <a:gd name="T8" fmla="*/ 0 60000 65536"/>
                </a:gdLst>
                <a:ahLst/>
                <a:cxnLst>
                  <a:cxn ang="T6">
                    <a:pos x="T0" y="T1"/>
                  </a:cxn>
                  <a:cxn ang="T7">
                    <a:pos x="T2" y="T3"/>
                  </a:cxn>
                  <a:cxn ang="T8">
                    <a:pos x="T4" y="T5"/>
                  </a:cxn>
                </a:cxnLst>
                <a:rect l="0" t="0" r="r" b="b"/>
                <a:pathLst>
                  <a:path w="4" h="1">
                    <a:moveTo>
                      <a:pt x="4" y="0"/>
                    </a:moveTo>
                    <a:cubicBezTo>
                      <a:pt x="2" y="0"/>
                      <a:pt x="1" y="1"/>
                      <a:pt x="0" y="1"/>
                    </a:cubicBezTo>
                    <a:cubicBezTo>
                      <a:pt x="2" y="1"/>
                      <a:pt x="3" y="0"/>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17" name="Freeform 4051"/>
              <p:cNvSpPr>
                <a:spLocks/>
              </p:cNvSpPr>
              <p:nvPr/>
            </p:nvSpPr>
            <p:spPr bwMode="auto">
              <a:xfrm>
                <a:off x="2227" y="1544"/>
                <a:ext cx="2" cy="1"/>
              </a:xfrm>
              <a:custGeom>
                <a:avLst/>
                <a:gdLst>
                  <a:gd name="T0" fmla="*/ 0 w 2"/>
                  <a:gd name="T1" fmla="*/ 1 h 1"/>
                  <a:gd name="T2" fmla="*/ 2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0"/>
                      <a:pt x="2" y="0"/>
                    </a:cubicBezTo>
                    <a:cubicBezTo>
                      <a:pt x="2"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18" name="Freeform 4052"/>
              <p:cNvSpPr>
                <a:spLocks/>
              </p:cNvSpPr>
              <p:nvPr/>
            </p:nvSpPr>
            <p:spPr bwMode="auto">
              <a:xfrm>
                <a:off x="2228" y="1540"/>
                <a:ext cx="5" cy="2"/>
              </a:xfrm>
              <a:custGeom>
                <a:avLst/>
                <a:gdLst>
                  <a:gd name="T0" fmla="*/ 3 w 4"/>
                  <a:gd name="T1" fmla="*/ 2 h 2"/>
                  <a:gd name="T2" fmla="*/ 5 w 4"/>
                  <a:gd name="T3" fmla="*/ 1 h 2"/>
                  <a:gd name="T4" fmla="*/ 0 w 4"/>
                  <a:gd name="T5" fmla="*/ 1 h 2"/>
                  <a:gd name="T6" fmla="*/ 3 w 4"/>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2" y="2"/>
                    </a:moveTo>
                    <a:cubicBezTo>
                      <a:pt x="2" y="2"/>
                      <a:pt x="3" y="1"/>
                      <a:pt x="4" y="1"/>
                    </a:cubicBezTo>
                    <a:cubicBezTo>
                      <a:pt x="2" y="1"/>
                      <a:pt x="0" y="0"/>
                      <a:pt x="0" y="1"/>
                    </a:cubicBezTo>
                    <a:cubicBezTo>
                      <a:pt x="0" y="1"/>
                      <a:pt x="1" y="1"/>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19" name="Freeform 4053"/>
              <p:cNvSpPr>
                <a:spLocks/>
              </p:cNvSpPr>
              <p:nvPr/>
            </p:nvSpPr>
            <p:spPr bwMode="auto">
              <a:xfrm>
                <a:off x="2228" y="1546"/>
                <a:ext cx="3" cy="2"/>
              </a:xfrm>
              <a:custGeom>
                <a:avLst/>
                <a:gdLst>
                  <a:gd name="T0" fmla="*/ 3 w 2"/>
                  <a:gd name="T1" fmla="*/ 0 h 1"/>
                  <a:gd name="T2" fmla="*/ 0 w 2"/>
                  <a:gd name="T3" fmla="*/ 2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1"/>
                      <a:pt x="1" y="1"/>
                      <a:pt x="0" y="1"/>
                    </a:cubicBezTo>
                    <a:cubicBezTo>
                      <a:pt x="1" y="1"/>
                      <a:pt x="1"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20" name="Freeform 4054"/>
              <p:cNvSpPr>
                <a:spLocks/>
              </p:cNvSpPr>
              <p:nvPr/>
            </p:nvSpPr>
            <p:spPr bwMode="auto">
              <a:xfrm>
                <a:off x="2229" y="1542"/>
                <a:ext cx="2" cy="0"/>
              </a:xfrm>
              <a:custGeom>
                <a:avLst/>
                <a:gdLst>
                  <a:gd name="T0" fmla="*/ 0 w 1"/>
                  <a:gd name="T1" fmla="*/ 2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1" y="0"/>
                      <a:pt x="1" y="0"/>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21" name="Freeform 4055"/>
              <p:cNvSpPr>
                <a:spLocks/>
              </p:cNvSpPr>
              <p:nvPr/>
            </p:nvSpPr>
            <p:spPr bwMode="auto">
              <a:xfrm>
                <a:off x="2229" y="1557"/>
                <a:ext cx="3" cy="1"/>
              </a:xfrm>
              <a:custGeom>
                <a:avLst/>
                <a:gdLst>
                  <a:gd name="T0" fmla="*/ 3 w 2"/>
                  <a:gd name="T1" fmla="*/ 0 h 1"/>
                  <a:gd name="T2" fmla="*/ 0 w 2"/>
                  <a:gd name="T3" fmla="*/ 0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0"/>
                    </a:cubicBezTo>
                    <a:cubicBezTo>
                      <a:pt x="1" y="1"/>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22" name="Freeform 4056"/>
              <p:cNvSpPr>
                <a:spLocks/>
              </p:cNvSpPr>
              <p:nvPr/>
            </p:nvSpPr>
            <p:spPr bwMode="auto">
              <a:xfrm>
                <a:off x="2229" y="1553"/>
                <a:ext cx="2" cy="1"/>
              </a:xfrm>
              <a:custGeom>
                <a:avLst/>
                <a:gdLst>
                  <a:gd name="T0" fmla="*/ 0 w 1"/>
                  <a:gd name="T1" fmla="*/ 0 h 1"/>
                  <a:gd name="T2" fmla="*/ 2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23" name="Freeform 4057"/>
              <p:cNvSpPr>
                <a:spLocks/>
              </p:cNvSpPr>
              <p:nvPr/>
            </p:nvSpPr>
            <p:spPr bwMode="auto">
              <a:xfrm>
                <a:off x="2229" y="1532"/>
                <a:ext cx="3" cy="1"/>
              </a:xfrm>
              <a:custGeom>
                <a:avLst/>
                <a:gdLst>
                  <a:gd name="T0" fmla="*/ 2 w 2"/>
                  <a:gd name="T1" fmla="*/ 0 h 1"/>
                  <a:gd name="T2" fmla="*/ 0 w 2"/>
                  <a:gd name="T3" fmla="*/ 0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1" y="0"/>
                      <a:pt x="1" y="0"/>
                      <a:pt x="0" y="0"/>
                    </a:cubicBezTo>
                    <a:cubicBezTo>
                      <a:pt x="1" y="1"/>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24" name="Freeform 4058"/>
              <p:cNvSpPr>
                <a:spLocks/>
              </p:cNvSpPr>
              <p:nvPr/>
            </p:nvSpPr>
            <p:spPr bwMode="auto">
              <a:xfrm>
                <a:off x="2229" y="1552"/>
                <a:ext cx="4" cy="1"/>
              </a:xfrm>
              <a:custGeom>
                <a:avLst/>
                <a:gdLst>
                  <a:gd name="T0" fmla="*/ 3 w 3"/>
                  <a:gd name="T1" fmla="*/ 1 h 1"/>
                  <a:gd name="T2" fmla="*/ 4 w 3"/>
                  <a:gd name="T3" fmla="*/ 0 h 1"/>
                  <a:gd name="T4" fmla="*/ 0 w 3"/>
                  <a:gd name="T5" fmla="*/ 0 h 1"/>
                  <a:gd name="T6" fmla="*/ 3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1"/>
                    </a:moveTo>
                    <a:cubicBezTo>
                      <a:pt x="3" y="0"/>
                      <a:pt x="3" y="0"/>
                      <a:pt x="3" y="0"/>
                    </a:cubicBezTo>
                    <a:cubicBezTo>
                      <a:pt x="2" y="0"/>
                      <a:pt x="1" y="0"/>
                      <a:pt x="0" y="0"/>
                    </a:cubicBezTo>
                    <a:cubicBezTo>
                      <a:pt x="1" y="1"/>
                      <a:pt x="2"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25" name="Freeform 4059"/>
              <p:cNvSpPr>
                <a:spLocks/>
              </p:cNvSpPr>
              <p:nvPr/>
            </p:nvSpPr>
            <p:spPr bwMode="auto">
              <a:xfrm>
                <a:off x="2231" y="1545"/>
                <a:ext cx="4" cy="1"/>
              </a:xfrm>
              <a:custGeom>
                <a:avLst/>
                <a:gdLst>
                  <a:gd name="T0" fmla="*/ 1 w 3"/>
                  <a:gd name="T1" fmla="*/ 0 h 1"/>
                  <a:gd name="T2" fmla="*/ 0 w 3"/>
                  <a:gd name="T3" fmla="*/ 0 h 1"/>
                  <a:gd name="T4" fmla="*/ 4 w 3"/>
                  <a:gd name="T5" fmla="*/ 1 h 1"/>
                  <a:gd name="T6" fmla="*/ 1 w 3"/>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0"/>
                    </a:moveTo>
                    <a:cubicBezTo>
                      <a:pt x="0" y="0"/>
                      <a:pt x="0" y="0"/>
                      <a:pt x="0" y="0"/>
                    </a:cubicBezTo>
                    <a:cubicBezTo>
                      <a:pt x="1" y="0"/>
                      <a:pt x="2" y="1"/>
                      <a:pt x="3" y="1"/>
                    </a:cubicBezTo>
                    <a:cubicBezTo>
                      <a:pt x="3" y="0"/>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26" name="Freeform 4060"/>
              <p:cNvSpPr>
                <a:spLocks/>
              </p:cNvSpPr>
              <p:nvPr/>
            </p:nvSpPr>
            <p:spPr bwMode="auto">
              <a:xfrm>
                <a:off x="2231" y="1546"/>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1" y="0"/>
                      <a:pt x="0" y="0"/>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27" name="Freeform 4061"/>
              <p:cNvSpPr>
                <a:spLocks/>
              </p:cNvSpPr>
              <p:nvPr/>
            </p:nvSpPr>
            <p:spPr bwMode="auto">
              <a:xfrm>
                <a:off x="2231" y="1556"/>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1"/>
                    </a:cubicBezTo>
                    <a:cubicBezTo>
                      <a:pt x="1" y="1"/>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28" name="Freeform 4062"/>
              <p:cNvSpPr>
                <a:spLocks/>
              </p:cNvSpPr>
              <p:nvPr/>
            </p:nvSpPr>
            <p:spPr bwMode="auto">
              <a:xfrm>
                <a:off x="2233" y="1546"/>
                <a:ext cx="3" cy="2"/>
              </a:xfrm>
              <a:custGeom>
                <a:avLst/>
                <a:gdLst>
                  <a:gd name="T0" fmla="*/ 0 w 2"/>
                  <a:gd name="T1" fmla="*/ 2 h 1"/>
                  <a:gd name="T2" fmla="*/ 3 w 2"/>
                  <a:gd name="T3" fmla="*/ 0 h 1"/>
                  <a:gd name="T4" fmla="*/ 0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1"/>
                      <a:pt x="2" y="0"/>
                    </a:cubicBezTo>
                    <a:cubicBezTo>
                      <a:pt x="2" y="0"/>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29" name="Freeform 4063"/>
              <p:cNvSpPr>
                <a:spLocks/>
              </p:cNvSpPr>
              <p:nvPr/>
            </p:nvSpPr>
            <p:spPr bwMode="auto">
              <a:xfrm>
                <a:off x="2169" y="1496"/>
                <a:ext cx="5" cy="1"/>
              </a:xfrm>
              <a:custGeom>
                <a:avLst/>
                <a:gdLst>
                  <a:gd name="T0" fmla="*/ 3 w 4"/>
                  <a:gd name="T1" fmla="*/ 1 h 1"/>
                  <a:gd name="T2" fmla="*/ 5 w 4"/>
                  <a:gd name="T3" fmla="*/ 0 h 1"/>
                  <a:gd name="T4" fmla="*/ 4 w 4"/>
                  <a:gd name="T5" fmla="*/ 1 h 1"/>
                  <a:gd name="T6" fmla="*/ 3 w 4"/>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2" y="1"/>
                    </a:moveTo>
                    <a:cubicBezTo>
                      <a:pt x="3" y="1"/>
                      <a:pt x="3" y="1"/>
                      <a:pt x="4" y="0"/>
                    </a:cubicBezTo>
                    <a:cubicBezTo>
                      <a:pt x="3" y="0"/>
                      <a:pt x="0" y="1"/>
                      <a:pt x="3" y="1"/>
                    </a:cubicBezTo>
                    <a:cubicBezTo>
                      <a:pt x="3" y="1"/>
                      <a:pt x="2"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30" name="Freeform 4064"/>
              <p:cNvSpPr>
                <a:spLocks/>
              </p:cNvSpPr>
              <p:nvPr/>
            </p:nvSpPr>
            <p:spPr bwMode="auto">
              <a:xfrm>
                <a:off x="2117" y="1497"/>
                <a:ext cx="9" cy="2"/>
              </a:xfrm>
              <a:custGeom>
                <a:avLst/>
                <a:gdLst>
                  <a:gd name="T0" fmla="*/ 3 w 7"/>
                  <a:gd name="T1" fmla="*/ 0 h 1"/>
                  <a:gd name="T2" fmla="*/ 0 w 7"/>
                  <a:gd name="T3" fmla="*/ 2 h 1"/>
                  <a:gd name="T4" fmla="*/ 9 w 7"/>
                  <a:gd name="T5" fmla="*/ 0 h 1"/>
                  <a:gd name="T6" fmla="*/ 3 w 7"/>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1">
                    <a:moveTo>
                      <a:pt x="2" y="0"/>
                    </a:moveTo>
                    <a:cubicBezTo>
                      <a:pt x="1" y="0"/>
                      <a:pt x="0" y="0"/>
                      <a:pt x="0" y="1"/>
                    </a:cubicBezTo>
                    <a:cubicBezTo>
                      <a:pt x="2" y="1"/>
                      <a:pt x="4" y="1"/>
                      <a:pt x="7" y="0"/>
                    </a:cubicBezTo>
                    <a:cubicBezTo>
                      <a:pt x="5" y="1"/>
                      <a:pt x="3"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31" name="Freeform 4065"/>
              <p:cNvSpPr>
                <a:spLocks/>
              </p:cNvSpPr>
              <p:nvPr/>
            </p:nvSpPr>
            <p:spPr bwMode="auto">
              <a:xfrm>
                <a:off x="2126" y="1509"/>
                <a:ext cx="3" cy="0"/>
              </a:xfrm>
              <a:custGeom>
                <a:avLst/>
                <a:gdLst>
                  <a:gd name="T0" fmla="*/ 2 w 2"/>
                  <a:gd name="T1" fmla="*/ 3 w 2"/>
                  <a:gd name="T2" fmla="*/ 0 w 2"/>
                  <a:gd name="T3" fmla="*/ 2 w 2"/>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2">
                    <a:moveTo>
                      <a:pt x="1" y="0"/>
                    </a:moveTo>
                    <a:cubicBezTo>
                      <a:pt x="1" y="0"/>
                      <a:pt x="1" y="0"/>
                      <a:pt x="2" y="0"/>
                    </a:cubicBezTo>
                    <a:cubicBezTo>
                      <a:pt x="1" y="0"/>
                      <a:pt x="1" y="0"/>
                      <a:pt x="0"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32" name="Freeform 4066"/>
              <p:cNvSpPr>
                <a:spLocks/>
              </p:cNvSpPr>
              <p:nvPr/>
            </p:nvSpPr>
            <p:spPr bwMode="auto">
              <a:xfrm>
                <a:off x="2128" y="1496"/>
                <a:ext cx="10" cy="4"/>
              </a:xfrm>
              <a:custGeom>
                <a:avLst/>
                <a:gdLst>
                  <a:gd name="T0" fmla="*/ 0 w 8"/>
                  <a:gd name="T1" fmla="*/ 1 h 3"/>
                  <a:gd name="T2" fmla="*/ 10 w 8"/>
                  <a:gd name="T3" fmla="*/ 1 h 3"/>
                  <a:gd name="T4" fmla="*/ 0 w 8"/>
                  <a:gd name="T5" fmla="*/ 1 h 3"/>
                  <a:gd name="T6" fmla="*/ 0 60000 65536"/>
                  <a:gd name="T7" fmla="*/ 0 60000 65536"/>
                  <a:gd name="T8" fmla="*/ 0 60000 65536"/>
                </a:gdLst>
                <a:ahLst/>
                <a:cxnLst>
                  <a:cxn ang="T6">
                    <a:pos x="T0" y="T1"/>
                  </a:cxn>
                  <a:cxn ang="T7">
                    <a:pos x="T2" y="T3"/>
                  </a:cxn>
                  <a:cxn ang="T8">
                    <a:pos x="T4" y="T5"/>
                  </a:cxn>
                </a:cxnLst>
                <a:rect l="0" t="0" r="r" b="b"/>
                <a:pathLst>
                  <a:path w="8" h="3">
                    <a:moveTo>
                      <a:pt x="0" y="1"/>
                    </a:moveTo>
                    <a:cubicBezTo>
                      <a:pt x="1" y="3"/>
                      <a:pt x="7" y="1"/>
                      <a:pt x="8" y="1"/>
                    </a:cubicBezTo>
                    <a:cubicBezTo>
                      <a:pt x="5" y="1"/>
                      <a:pt x="3"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33" name="Freeform 4067"/>
              <p:cNvSpPr>
                <a:spLocks/>
              </p:cNvSpPr>
              <p:nvPr/>
            </p:nvSpPr>
            <p:spPr bwMode="auto">
              <a:xfrm>
                <a:off x="2129" y="1507"/>
                <a:ext cx="5" cy="1"/>
              </a:xfrm>
              <a:custGeom>
                <a:avLst/>
                <a:gdLst>
                  <a:gd name="T0" fmla="*/ 0 w 4"/>
                  <a:gd name="T1" fmla="*/ 1 h 1"/>
                  <a:gd name="T2" fmla="*/ 5 w 4"/>
                  <a:gd name="T3" fmla="*/ 1 h 1"/>
                  <a:gd name="T4" fmla="*/ 0 w 4"/>
                  <a:gd name="T5" fmla="*/ 1 h 1"/>
                  <a:gd name="T6" fmla="*/ 0 60000 65536"/>
                  <a:gd name="T7" fmla="*/ 0 60000 65536"/>
                  <a:gd name="T8" fmla="*/ 0 60000 65536"/>
                </a:gdLst>
                <a:ahLst/>
                <a:cxnLst>
                  <a:cxn ang="T6">
                    <a:pos x="T0" y="T1"/>
                  </a:cxn>
                  <a:cxn ang="T7">
                    <a:pos x="T2" y="T3"/>
                  </a:cxn>
                  <a:cxn ang="T8">
                    <a:pos x="T4" y="T5"/>
                  </a:cxn>
                </a:cxnLst>
                <a:rect l="0" t="0" r="r" b="b"/>
                <a:pathLst>
                  <a:path w="4" h="1">
                    <a:moveTo>
                      <a:pt x="0" y="1"/>
                    </a:moveTo>
                    <a:cubicBezTo>
                      <a:pt x="1" y="1"/>
                      <a:pt x="2" y="1"/>
                      <a:pt x="4" y="1"/>
                    </a:cubicBezTo>
                    <a:cubicBezTo>
                      <a:pt x="2"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34" name="Freeform 4068"/>
              <p:cNvSpPr>
                <a:spLocks/>
              </p:cNvSpPr>
              <p:nvPr/>
            </p:nvSpPr>
            <p:spPr bwMode="auto">
              <a:xfrm>
                <a:off x="2169" y="1495"/>
                <a:ext cx="4" cy="1"/>
              </a:xfrm>
              <a:custGeom>
                <a:avLst/>
                <a:gdLst>
                  <a:gd name="T0" fmla="*/ 0 w 3"/>
                  <a:gd name="T1" fmla="*/ 1 h 1"/>
                  <a:gd name="T2" fmla="*/ 4 w 3"/>
                  <a:gd name="T3" fmla="*/ 0 h 1"/>
                  <a:gd name="T4" fmla="*/ 0 w 3"/>
                  <a:gd name="T5" fmla="*/ 1 h 1"/>
                  <a:gd name="T6" fmla="*/ 0 60000 65536"/>
                  <a:gd name="T7" fmla="*/ 0 60000 65536"/>
                  <a:gd name="T8" fmla="*/ 0 60000 65536"/>
                </a:gdLst>
                <a:ahLst/>
                <a:cxnLst>
                  <a:cxn ang="T6">
                    <a:pos x="T0" y="T1"/>
                  </a:cxn>
                  <a:cxn ang="T7">
                    <a:pos x="T2" y="T3"/>
                  </a:cxn>
                  <a:cxn ang="T8">
                    <a:pos x="T4" y="T5"/>
                  </a:cxn>
                </a:cxnLst>
                <a:rect l="0" t="0" r="r" b="b"/>
                <a:pathLst>
                  <a:path w="3" h="1">
                    <a:moveTo>
                      <a:pt x="0" y="1"/>
                    </a:moveTo>
                    <a:cubicBezTo>
                      <a:pt x="1" y="1"/>
                      <a:pt x="2" y="0"/>
                      <a:pt x="3" y="0"/>
                    </a:cubicBezTo>
                    <a:cubicBezTo>
                      <a:pt x="2"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35" name="Freeform 4069"/>
              <p:cNvSpPr>
                <a:spLocks/>
              </p:cNvSpPr>
              <p:nvPr/>
            </p:nvSpPr>
            <p:spPr bwMode="auto">
              <a:xfrm>
                <a:off x="2171" y="1496"/>
                <a:ext cx="3" cy="1"/>
              </a:xfrm>
              <a:custGeom>
                <a:avLst/>
                <a:gdLst>
                  <a:gd name="T0" fmla="*/ 0 w 2"/>
                  <a:gd name="T1" fmla="*/ 1 h 1"/>
                  <a:gd name="T2" fmla="*/ 3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0"/>
                      <a:pt x="1" y="0"/>
                      <a:pt x="2" y="0"/>
                    </a:cubicBezTo>
                    <a:cubicBezTo>
                      <a:pt x="1" y="1"/>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36" name="Freeform 4070"/>
              <p:cNvSpPr>
                <a:spLocks/>
              </p:cNvSpPr>
              <p:nvPr/>
            </p:nvSpPr>
            <p:spPr bwMode="auto">
              <a:xfrm>
                <a:off x="2171" y="1497"/>
                <a:ext cx="2" cy="0"/>
              </a:xfrm>
              <a:custGeom>
                <a:avLst/>
                <a:gdLst>
                  <a:gd name="T0" fmla="*/ 0 w 1"/>
                  <a:gd name="T1" fmla="*/ 2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1" y="0"/>
                      <a:pt x="1" y="0"/>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37" name="Freeform 4071"/>
              <p:cNvSpPr>
                <a:spLocks/>
              </p:cNvSpPr>
              <p:nvPr/>
            </p:nvSpPr>
            <p:spPr bwMode="auto">
              <a:xfrm>
                <a:off x="2204" y="1460"/>
                <a:ext cx="3" cy="2"/>
              </a:xfrm>
              <a:custGeom>
                <a:avLst/>
                <a:gdLst>
                  <a:gd name="T0" fmla="*/ 0 w 2"/>
                  <a:gd name="T1" fmla="*/ 2 h 1"/>
                  <a:gd name="T2" fmla="*/ 3 w 2"/>
                  <a:gd name="T3" fmla="*/ 2 h 1"/>
                  <a:gd name="T4" fmla="*/ 0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0" y="1"/>
                      <a:pt x="1" y="1"/>
                      <a:pt x="2" y="1"/>
                    </a:cubicBezTo>
                    <a:cubicBezTo>
                      <a:pt x="1"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38" name="Freeform 4072"/>
              <p:cNvSpPr>
                <a:spLocks/>
              </p:cNvSpPr>
              <p:nvPr/>
            </p:nvSpPr>
            <p:spPr bwMode="auto">
              <a:xfrm>
                <a:off x="2333" y="1445"/>
                <a:ext cx="16" cy="5"/>
              </a:xfrm>
              <a:custGeom>
                <a:avLst/>
                <a:gdLst>
                  <a:gd name="T0" fmla="*/ 16 w 12"/>
                  <a:gd name="T1" fmla="*/ 4 h 4"/>
                  <a:gd name="T2" fmla="*/ 9 w 12"/>
                  <a:gd name="T3" fmla="*/ 1 h 4"/>
                  <a:gd name="T4" fmla="*/ 0 w 12"/>
                  <a:gd name="T5" fmla="*/ 1 h 4"/>
                  <a:gd name="T6" fmla="*/ 16 w 12"/>
                  <a:gd name="T7" fmla="*/ 4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4">
                    <a:moveTo>
                      <a:pt x="12" y="3"/>
                    </a:moveTo>
                    <a:cubicBezTo>
                      <a:pt x="11" y="1"/>
                      <a:pt x="8" y="2"/>
                      <a:pt x="7" y="1"/>
                    </a:cubicBezTo>
                    <a:cubicBezTo>
                      <a:pt x="5" y="0"/>
                      <a:pt x="2" y="0"/>
                      <a:pt x="0" y="1"/>
                    </a:cubicBezTo>
                    <a:cubicBezTo>
                      <a:pt x="3" y="4"/>
                      <a:pt x="9" y="3"/>
                      <a:pt x="1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39" name="Freeform 4073"/>
              <p:cNvSpPr>
                <a:spLocks/>
              </p:cNvSpPr>
              <p:nvPr/>
            </p:nvSpPr>
            <p:spPr bwMode="auto">
              <a:xfrm>
                <a:off x="2344" y="1445"/>
                <a:ext cx="3" cy="1"/>
              </a:xfrm>
              <a:custGeom>
                <a:avLst/>
                <a:gdLst>
                  <a:gd name="T0" fmla="*/ 0 w 2"/>
                  <a:gd name="T1" fmla="*/ 1 h 1"/>
                  <a:gd name="T2" fmla="*/ 3 w 2"/>
                  <a:gd name="T3" fmla="*/ 1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1"/>
                    </a:cubicBezTo>
                    <a:cubicBezTo>
                      <a:pt x="1"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40" name="Freeform 4074"/>
              <p:cNvSpPr>
                <a:spLocks/>
              </p:cNvSpPr>
              <p:nvPr/>
            </p:nvSpPr>
            <p:spPr bwMode="auto">
              <a:xfrm>
                <a:off x="2366" y="1441"/>
                <a:ext cx="3" cy="0"/>
              </a:xfrm>
              <a:custGeom>
                <a:avLst/>
                <a:gdLst>
                  <a:gd name="T0" fmla="*/ 0 w 2"/>
                  <a:gd name="T1" fmla="*/ 3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cubicBezTo>
                      <a:pt x="1" y="0"/>
                      <a:pt x="1" y="0"/>
                      <a:pt x="2" y="0"/>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41" name="Freeform 4075"/>
              <p:cNvSpPr>
                <a:spLocks/>
              </p:cNvSpPr>
              <p:nvPr/>
            </p:nvSpPr>
            <p:spPr bwMode="auto">
              <a:xfrm>
                <a:off x="2376" y="1442"/>
                <a:ext cx="4" cy="3"/>
              </a:xfrm>
              <a:custGeom>
                <a:avLst/>
                <a:gdLst>
                  <a:gd name="T0" fmla="*/ 3 w 3"/>
                  <a:gd name="T1" fmla="*/ 3 h 2"/>
                  <a:gd name="T2" fmla="*/ 4 w 3"/>
                  <a:gd name="T3" fmla="*/ 2 h 2"/>
                  <a:gd name="T4" fmla="*/ 0 w 3"/>
                  <a:gd name="T5" fmla="*/ 2 h 2"/>
                  <a:gd name="T6" fmla="*/ 3 w 3"/>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2" y="2"/>
                    </a:moveTo>
                    <a:cubicBezTo>
                      <a:pt x="2" y="2"/>
                      <a:pt x="3" y="1"/>
                      <a:pt x="3" y="1"/>
                    </a:cubicBezTo>
                    <a:cubicBezTo>
                      <a:pt x="2" y="1"/>
                      <a:pt x="1" y="0"/>
                      <a:pt x="0" y="1"/>
                    </a:cubicBezTo>
                    <a:cubicBezTo>
                      <a:pt x="0" y="1"/>
                      <a:pt x="1" y="1"/>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42" name="Freeform 4076"/>
              <p:cNvSpPr>
                <a:spLocks/>
              </p:cNvSpPr>
              <p:nvPr/>
            </p:nvSpPr>
            <p:spPr bwMode="auto">
              <a:xfrm>
                <a:off x="2381" y="1439"/>
                <a:ext cx="7" cy="2"/>
              </a:xfrm>
              <a:custGeom>
                <a:avLst/>
                <a:gdLst>
                  <a:gd name="T0" fmla="*/ 0 w 5"/>
                  <a:gd name="T1" fmla="*/ 2 h 1"/>
                  <a:gd name="T2" fmla="*/ 7 w 5"/>
                  <a:gd name="T3" fmla="*/ 2 h 1"/>
                  <a:gd name="T4" fmla="*/ 0 w 5"/>
                  <a:gd name="T5" fmla="*/ 2 h 1"/>
                  <a:gd name="T6" fmla="*/ 0 60000 65536"/>
                  <a:gd name="T7" fmla="*/ 0 60000 65536"/>
                  <a:gd name="T8" fmla="*/ 0 60000 65536"/>
                </a:gdLst>
                <a:ahLst/>
                <a:cxnLst>
                  <a:cxn ang="T6">
                    <a:pos x="T0" y="T1"/>
                  </a:cxn>
                  <a:cxn ang="T7">
                    <a:pos x="T2" y="T3"/>
                  </a:cxn>
                  <a:cxn ang="T8">
                    <a:pos x="T4" y="T5"/>
                  </a:cxn>
                </a:cxnLst>
                <a:rect l="0" t="0" r="r" b="b"/>
                <a:pathLst>
                  <a:path w="5" h="1">
                    <a:moveTo>
                      <a:pt x="0" y="1"/>
                    </a:moveTo>
                    <a:cubicBezTo>
                      <a:pt x="2" y="1"/>
                      <a:pt x="3" y="1"/>
                      <a:pt x="5" y="1"/>
                    </a:cubicBezTo>
                    <a:cubicBezTo>
                      <a:pt x="3"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43" name="Freeform 4077"/>
              <p:cNvSpPr>
                <a:spLocks/>
              </p:cNvSpPr>
              <p:nvPr/>
            </p:nvSpPr>
            <p:spPr bwMode="auto">
              <a:xfrm>
                <a:off x="2385" y="1439"/>
                <a:ext cx="24" cy="8"/>
              </a:xfrm>
              <a:custGeom>
                <a:avLst/>
                <a:gdLst>
                  <a:gd name="T0" fmla="*/ 3 w 18"/>
                  <a:gd name="T1" fmla="*/ 4 h 6"/>
                  <a:gd name="T2" fmla="*/ 9 w 18"/>
                  <a:gd name="T3" fmla="*/ 7 h 6"/>
                  <a:gd name="T4" fmla="*/ 20 w 18"/>
                  <a:gd name="T5" fmla="*/ 8 h 6"/>
                  <a:gd name="T6" fmla="*/ 19 w 18"/>
                  <a:gd name="T7" fmla="*/ 7 h 6"/>
                  <a:gd name="T8" fmla="*/ 24 w 18"/>
                  <a:gd name="T9" fmla="*/ 5 h 6"/>
                  <a:gd name="T10" fmla="*/ 0 w 18"/>
                  <a:gd name="T11" fmla="*/ 3 h 6"/>
                  <a:gd name="T12" fmla="*/ 3 w 18"/>
                  <a:gd name="T13" fmla="*/ 4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6">
                    <a:moveTo>
                      <a:pt x="2" y="3"/>
                    </a:moveTo>
                    <a:cubicBezTo>
                      <a:pt x="3" y="4"/>
                      <a:pt x="6" y="5"/>
                      <a:pt x="7" y="5"/>
                    </a:cubicBezTo>
                    <a:cubicBezTo>
                      <a:pt x="10" y="5"/>
                      <a:pt x="13" y="6"/>
                      <a:pt x="15" y="6"/>
                    </a:cubicBezTo>
                    <a:cubicBezTo>
                      <a:pt x="15" y="6"/>
                      <a:pt x="14" y="5"/>
                      <a:pt x="14" y="5"/>
                    </a:cubicBezTo>
                    <a:cubicBezTo>
                      <a:pt x="15" y="4"/>
                      <a:pt x="17" y="4"/>
                      <a:pt x="18" y="4"/>
                    </a:cubicBezTo>
                    <a:cubicBezTo>
                      <a:pt x="15" y="0"/>
                      <a:pt x="5" y="1"/>
                      <a:pt x="0" y="2"/>
                    </a:cubicBezTo>
                    <a:cubicBezTo>
                      <a:pt x="1" y="2"/>
                      <a:pt x="1" y="3"/>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44" name="Freeform 4078"/>
              <p:cNvSpPr>
                <a:spLocks/>
              </p:cNvSpPr>
              <p:nvPr/>
            </p:nvSpPr>
            <p:spPr bwMode="auto">
              <a:xfrm>
                <a:off x="2392" y="1439"/>
                <a:ext cx="5" cy="2"/>
              </a:xfrm>
              <a:custGeom>
                <a:avLst/>
                <a:gdLst>
                  <a:gd name="T0" fmla="*/ 3 w 4"/>
                  <a:gd name="T1" fmla="*/ 2 h 1"/>
                  <a:gd name="T2" fmla="*/ 5 w 4"/>
                  <a:gd name="T3" fmla="*/ 2 h 1"/>
                  <a:gd name="T4" fmla="*/ 0 w 4"/>
                  <a:gd name="T5" fmla="*/ 0 h 1"/>
                  <a:gd name="T6" fmla="*/ 3 w 4"/>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2" y="1"/>
                    </a:moveTo>
                    <a:cubicBezTo>
                      <a:pt x="3" y="1"/>
                      <a:pt x="3" y="1"/>
                      <a:pt x="4" y="1"/>
                    </a:cubicBezTo>
                    <a:cubicBezTo>
                      <a:pt x="3" y="1"/>
                      <a:pt x="1" y="0"/>
                      <a:pt x="0" y="0"/>
                    </a:cubicBezTo>
                    <a:cubicBezTo>
                      <a:pt x="0" y="0"/>
                      <a:pt x="1" y="0"/>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45" name="Freeform 4079"/>
              <p:cNvSpPr>
                <a:spLocks/>
              </p:cNvSpPr>
              <p:nvPr/>
            </p:nvSpPr>
            <p:spPr bwMode="auto">
              <a:xfrm>
                <a:off x="2439" y="1437"/>
                <a:ext cx="5" cy="0"/>
              </a:xfrm>
              <a:custGeom>
                <a:avLst/>
                <a:gdLst>
                  <a:gd name="T0" fmla="*/ 0 w 4"/>
                  <a:gd name="T1" fmla="*/ 5 w 4"/>
                  <a:gd name="T2" fmla="*/ 0 w 4"/>
                  <a:gd name="T3" fmla="*/ 0 60000 65536"/>
                  <a:gd name="T4" fmla="*/ 0 60000 65536"/>
                  <a:gd name="T5" fmla="*/ 0 60000 65536"/>
                </a:gdLst>
                <a:ahLst/>
                <a:cxnLst>
                  <a:cxn ang="T3">
                    <a:pos x="T0" y="0"/>
                  </a:cxn>
                  <a:cxn ang="T4">
                    <a:pos x="T1" y="0"/>
                  </a:cxn>
                  <a:cxn ang="T5">
                    <a:pos x="T2" y="0"/>
                  </a:cxn>
                </a:cxnLst>
                <a:rect l="0" t="0" r="r" b="b"/>
                <a:pathLst>
                  <a:path w="4">
                    <a:moveTo>
                      <a:pt x="0" y="0"/>
                    </a:moveTo>
                    <a:cubicBezTo>
                      <a:pt x="2" y="0"/>
                      <a:pt x="3" y="0"/>
                      <a:pt x="4" y="0"/>
                    </a:cubicBezTo>
                    <a:cubicBezTo>
                      <a:pt x="3"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46" name="Freeform 4080"/>
              <p:cNvSpPr>
                <a:spLocks/>
              </p:cNvSpPr>
              <p:nvPr/>
            </p:nvSpPr>
            <p:spPr bwMode="auto">
              <a:xfrm>
                <a:off x="2440" y="1437"/>
                <a:ext cx="12" cy="2"/>
              </a:xfrm>
              <a:custGeom>
                <a:avLst/>
                <a:gdLst>
                  <a:gd name="T0" fmla="*/ 12 w 9"/>
                  <a:gd name="T1" fmla="*/ 2 h 2"/>
                  <a:gd name="T2" fmla="*/ 0 w 9"/>
                  <a:gd name="T3" fmla="*/ 0 h 2"/>
                  <a:gd name="T4" fmla="*/ 12 w 9"/>
                  <a:gd name="T5" fmla="*/ 2 h 2"/>
                  <a:gd name="T6" fmla="*/ 0 60000 65536"/>
                  <a:gd name="T7" fmla="*/ 0 60000 65536"/>
                  <a:gd name="T8" fmla="*/ 0 60000 65536"/>
                </a:gdLst>
                <a:ahLst/>
                <a:cxnLst>
                  <a:cxn ang="T6">
                    <a:pos x="T0" y="T1"/>
                  </a:cxn>
                  <a:cxn ang="T7">
                    <a:pos x="T2" y="T3"/>
                  </a:cxn>
                  <a:cxn ang="T8">
                    <a:pos x="T4" y="T5"/>
                  </a:cxn>
                </a:cxnLst>
                <a:rect l="0" t="0" r="r" b="b"/>
                <a:pathLst>
                  <a:path w="9" h="2">
                    <a:moveTo>
                      <a:pt x="9" y="2"/>
                    </a:moveTo>
                    <a:cubicBezTo>
                      <a:pt x="6" y="0"/>
                      <a:pt x="3" y="0"/>
                      <a:pt x="0" y="0"/>
                    </a:cubicBezTo>
                    <a:cubicBezTo>
                      <a:pt x="3" y="1"/>
                      <a:pt x="6" y="2"/>
                      <a:pt x="9"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47" name="Freeform 4081"/>
              <p:cNvSpPr>
                <a:spLocks/>
              </p:cNvSpPr>
              <p:nvPr/>
            </p:nvSpPr>
            <p:spPr bwMode="auto">
              <a:xfrm>
                <a:off x="2448" y="1437"/>
                <a:ext cx="9" cy="2"/>
              </a:xfrm>
              <a:custGeom>
                <a:avLst/>
                <a:gdLst>
                  <a:gd name="T0" fmla="*/ 6 w 7"/>
                  <a:gd name="T1" fmla="*/ 1 h 2"/>
                  <a:gd name="T2" fmla="*/ 9 w 7"/>
                  <a:gd name="T3" fmla="*/ 1 h 2"/>
                  <a:gd name="T4" fmla="*/ 0 w 7"/>
                  <a:gd name="T5" fmla="*/ 1 h 2"/>
                  <a:gd name="T6" fmla="*/ 6 w 7"/>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2">
                    <a:moveTo>
                      <a:pt x="5" y="1"/>
                    </a:moveTo>
                    <a:cubicBezTo>
                      <a:pt x="6" y="2"/>
                      <a:pt x="6" y="1"/>
                      <a:pt x="7" y="1"/>
                    </a:cubicBezTo>
                    <a:cubicBezTo>
                      <a:pt x="5" y="1"/>
                      <a:pt x="2" y="0"/>
                      <a:pt x="0" y="1"/>
                    </a:cubicBezTo>
                    <a:cubicBezTo>
                      <a:pt x="2" y="1"/>
                      <a:pt x="3" y="1"/>
                      <a:pt x="5"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48" name="Freeform 4082"/>
              <p:cNvSpPr>
                <a:spLocks/>
              </p:cNvSpPr>
              <p:nvPr/>
            </p:nvSpPr>
            <p:spPr bwMode="auto">
              <a:xfrm>
                <a:off x="2448" y="1434"/>
                <a:ext cx="15" cy="4"/>
              </a:xfrm>
              <a:custGeom>
                <a:avLst/>
                <a:gdLst>
                  <a:gd name="T0" fmla="*/ 14 w 11"/>
                  <a:gd name="T1" fmla="*/ 4 h 3"/>
                  <a:gd name="T2" fmla="*/ 15 w 11"/>
                  <a:gd name="T3" fmla="*/ 4 h 3"/>
                  <a:gd name="T4" fmla="*/ 0 w 11"/>
                  <a:gd name="T5" fmla="*/ 3 h 3"/>
                  <a:gd name="T6" fmla="*/ 14 w 11"/>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3">
                    <a:moveTo>
                      <a:pt x="10" y="3"/>
                    </a:moveTo>
                    <a:cubicBezTo>
                      <a:pt x="10" y="3"/>
                      <a:pt x="11" y="3"/>
                      <a:pt x="11" y="3"/>
                    </a:cubicBezTo>
                    <a:cubicBezTo>
                      <a:pt x="9" y="2"/>
                      <a:pt x="3" y="0"/>
                      <a:pt x="0" y="2"/>
                    </a:cubicBezTo>
                    <a:cubicBezTo>
                      <a:pt x="3" y="2"/>
                      <a:pt x="6" y="2"/>
                      <a:pt x="1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49" name="Freeform 4083"/>
              <p:cNvSpPr>
                <a:spLocks/>
              </p:cNvSpPr>
              <p:nvPr/>
            </p:nvSpPr>
            <p:spPr bwMode="auto">
              <a:xfrm>
                <a:off x="2457" y="1435"/>
                <a:ext cx="4" cy="2"/>
              </a:xfrm>
              <a:custGeom>
                <a:avLst/>
                <a:gdLst>
                  <a:gd name="T0" fmla="*/ 0 w 3"/>
                  <a:gd name="T1" fmla="*/ 0 h 1"/>
                  <a:gd name="T2" fmla="*/ 4 w 3"/>
                  <a:gd name="T3" fmla="*/ 0 h 1"/>
                  <a:gd name="T4" fmla="*/ 0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0" y="0"/>
                    </a:moveTo>
                    <a:cubicBezTo>
                      <a:pt x="1" y="0"/>
                      <a:pt x="2" y="1"/>
                      <a:pt x="3" y="0"/>
                    </a:cubicBezTo>
                    <a:cubicBezTo>
                      <a:pt x="2"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50" name="Freeform 4084"/>
              <p:cNvSpPr>
                <a:spLocks/>
              </p:cNvSpPr>
              <p:nvPr/>
            </p:nvSpPr>
            <p:spPr bwMode="auto">
              <a:xfrm>
                <a:off x="2604" y="1451"/>
                <a:ext cx="5" cy="0"/>
              </a:xfrm>
              <a:custGeom>
                <a:avLst/>
                <a:gdLst>
                  <a:gd name="T0" fmla="*/ 0 w 4"/>
                  <a:gd name="T1" fmla="*/ 5 w 4"/>
                  <a:gd name="T2" fmla="*/ 3 w 4"/>
                  <a:gd name="T3" fmla="*/ 0 w 4"/>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4">
                    <a:moveTo>
                      <a:pt x="0" y="0"/>
                    </a:moveTo>
                    <a:cubicBezTo>
                      <a:pt x="1" y="0"/>
                      <a:pt x="2" y="0"/>
                      <a:pt x="4" y="0"/>
                    </a:cubicBezTo>
                    <a:cubicBezTo>
                      <a:pt x="3" y="0"/>
                      <a:pt x="2" y="0"/>
                      <a:pt x="2" y="0"/>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51" name="Freeform 4085"/>
              <p:cNvSpPr>
                <a:spLocks/>
              </p:cNvSpPr>
              <p:nvPr/>
            </p:nvSpPr>
            <p:spPr bwMode="auto">
              <a:xfrm>
                <a:off x="2608" y="1446"/>
                <a:ext cx="5" cy="4"/>
              </a:xfrm>
              <a:custGeom>
                <a:avLst/>
                <a:gdLst>
                  <a:gd name="T0" fmla="*/ 3 w 4"/>
                  <a:gd name="T1" fmla="*/ 3 h 3"/>
                  <a:gd name="T2" fmla="*/ 5 w 4"/>
                  <a:gd name="T3" fmla="*/ 3 h 3"/>
                  <a:gd name="T4" fmla="*/ 0 w 4"/>
                  <a:gd name="T5" fmla="*/ 0 h 3"/>
                  <a:gd name="T6" fmla="*/ 3 w 4"/>
                  <a:gd name="T7" fmla="*/ 3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2" y="2"/>
                    </a:moveTo>
                    <a:cubicBezTo>
                      <a:pt x="3" y="3"/>
                      <a:pt x="4" y="2"/>
                      <a:pt x="4" y="2"/>
                    </a:cubicBezTo>
                    <a:cubicBezTo>
                      <a:pt x="3" y="1"/>
                      <a:pt x="2" y="0"/>
                      <a:pt x="0" y="0"/>
                    </a:cubicBezTo>
                    <a:cubicBezTo>
                      <a:pt x="0" y="2"/>
                      <a:pt x="1"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52" name="Freeform 4086"/>
              <p:cNvSpPr>
                <a:spLocks/>
              </p:cNvSpPr>
              <p:nvPr/>
            </p:nvSpPr>
            <p:spPr bwMode="auto">
              <a:xfrm>
                <a:off x="2620" y="1450"/>
                <a:ext cx="5" cy="1"/>
              </a:xfrm>
              <a:custGeom>
                <a:avLst/>
                <a:gdLst>
                  <a:gd name="T0" fmla="*/ 4 w 4"/>
                  <a:gd name="T1" fmla="*/ 1 h 1"/>
                  <a:gd name="T2" fmla="*/ 5 w 4"/>
                  <a:gd name="T3" fmla="*/ 1 h 1"/>
                  <a:gd name="T4" fmla="*/ 0 w 4"/>
                  <a:gd name="T5" fmla="*/ 0 h 1"/>
                  <a:gd name="T6" fmla="*/ 4 w 4"/>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3" y="1"/>
                    </a:moveTo>
                    <a:cubicBezTo>
                      <a:pt x="3" y="1"/>
                      <a:pt x="4" y="1"/>
                      <a:pt x="4" y="1"/>
                    </a:cubicBezTo>
                    <a:cubicBezTo>
                      <a:pt x="3" y="0"/>
                      <a:pt x="1" y="0"/>
                      <a:pt x="0" y="0"/>
                    </a:cubicBezTo>
                    <a:cubicBezTo>
                      <a:pt x="1" y="1"/>
                      <a:pt x="2" y="1"/>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53" name="Freeform 4087"/>
              <p:cNvSpPr>
                <a:spLocks/>
              </p:cNvSpPr>
              <p:nvPr/>
            </p:nvSpPr>
            <p:spPr bwMode="auto">
              <a:xfrm>
                <a:off x="2620" y="1447"/>
                <a:ext cx="2" cy="2"/>
              </a:xfrm>
              <a:custGeom>
                <a:avLst/>
                <a:gdLst>
                  <a:gd name="T0" fmla="*/ 1 w 2"/>
                  <a:gd name="T1" fmla="*/ 2 h 1"/>
                  <a:gd name="T2" fmla="*/ 2 w 2"/>
                  <a:gd name="T3" fmla="*/ 0 h 1"/>
                  <a:gd name="T4" fmla="*/ 0 w 2"/>
                  <a:gd name="T5" fmla="*/ 0 h 1"/>
                  <a:gd name="T6" fmla="*/ 1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0"/>
                      <a:pt x="2" y="0"/>
                      <a:pt x="2" y="0"/>
                    </a:cubicBezTo>
                    <a:cubicBezTo>
                      <a:pt x="2" y="0"/>
                      <a:pt x="1" y="0"/>
                      <a:pt x="0" y="0"/>
                    </a:cubicBezTo>
                    <a:cubicBezTo>
                      <a:pt x="1" y="0"/>
                      <a:pt x="1"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54" name="Freeform 4088"/>
              <p:cNvSpPr>
                <a:spLocks/>
              </p:cNvSpPr>
              <p:nvPr/>
            </p:nvSpPr>
            <p:spPr bwMode="auto">
              <a:xfrm>
                <a:off x="2583" y="1491"/>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1"/>
                    </a:cubicBezTo>
                    <a:cubicBezTo>
                      <a:pt x="0" y="1"/>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55" name="Freeform 4089"/>
              <p:cNvSpPr>
                <a:spLocks/>
              </p:cNvSpPr>
              <p:nvPr/>
            </p:nvSpPr>
            <p:spPr bwMode="auto">
              <a:xfrm>
                <a:off x="2589" y="1488"/>
                <a:ext cx="4" cy="2"/>
              </a:xfrm>
              <a:custGeom>
                <a:avLst/>
                <a:gdLst>
                  <a:gd name="T0" fmla="*/ 4 w 3"/>
                  <a:gd name="T1" fmla="*/ 0 h 1"/>
                  <a:gd name="T2" fmla="*/ 0 w 3"/>
                  <a:gd name="T3" fmla="*/ 0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0"/>
                      <a:pt x="1" y="0"/>
                      <a:pt x="0" y="0"/>
                    </a:cubicBezTo>
                    <a:cubicBezTo>
                      <a:pt x="1" y="1"/>
                      <a:pt x="2"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56" name="Freeform 4090"/>
              <p:cNvSpPr>
                <a:spLocks/>
              </p:cNvSpPr>
              <p:nvPr/>
            </p:nvSpPr>
            <p:spPr bwMode="auto">
              <a:xfrm>
                <a:off x="2591" y="1491"/>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0" y="0"/>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57" name="Freeform 4091"/>
              <p:cNvSpPr>
                <a:spLocks/>
              </p:cNvSpPr>
              <p:nvPr/>
            </p:nvSpPr>
            <p:spPr bwMode="auto">
              <a:xfrm>
                <a:off x="2591" y="1491"/>
                <a:ext cx="9" cy="2"/>
              </a:xfrm>
              <a:custGeom>
                <a:avLst/>
                <a:gdLst>
                  <a:gd name="T0" fmla="*/ 4 w 7"/>
                  <a:gd name="T1" fmla="*/ 1 h 2"/>
                  <a:gd name="T2" fmla="*/ 9 w 7"/>
                  <a:gd name="T3" fmla="*/ 2 h 2"/>
                  <a:gd name="T4" fmla="*/ 0 w 7"/>
                  <a:gd name="T5" fmla="*/ 0 h 2"/>
                  <a:gd name="T6" fmla="*/ 4 w 7"/>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2">
                    <a:moveTo>
                      <a:pt x="3" y="1"/>
                    </a:moveTo>
                    <a:cubicBezTo>
                      <a:pt x="4" y="2"/>
                      <a:pt x="6" y="2"/>
                      <a:pt x="7" y="2"/>
                    </a:cubicBezTo>
                    <a:cubicBezTo>
                      <a:pt x="6" y="0"/>
                      <a:pt x="2" y="0"/>
                      <a:pt x="0" y="0"/>
                    </a:cubicBezTo>
                    <a:cubicBezTo>
                      <a:pt x="1" y="1"/>
                      <a:pt x="2" y="1"/>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58" name="Freeform 4092"/>
              <p:cNvSpPr>
                <a:spLocks/>
              </p:cNvSpPr>
              <p:nvPr/>
            </p:nvSpPr>
            <p:spPr bwMode="auto">
              <a:xfrm>
                <a:off x="2601" y="1480"/>
                <a:ext cx="6" cy="3"/>
              </a:xfrm>
              <a:custGeom>
                <a:avLst/>
                <a:gdLst>
                  <a:gd name="T0" fmla="*/ 3 w 4"/>
                  <a:gd name="T1" fmla="*/ 2 h 2"/>
                  <a:gd name="T2" fmla="*/ 5 w 4"/>
                  <a:gd name="T3" fmla="*/ 0 h 2"/>
                  <a:gd name="T4" fmla="*/ 0 w 4"/>
                  <a:gd name="T5" fmla="*/ 2 h 2"/>
                  <a:gd name="T6" fmla="*/ 6 w 4"/>
                  <a:gd name="T7" fmla="*/ 2 h 2"/>
                  <a:gd name="T8" fmla="*/ 3 w 4"/>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
                    <a:moveTo>
                      <a:pt x="2" y="1"/>
                    </a:moveTo>
                    <a:cubicBezTo>
                      <a:pt x="3" y="1"/>
                      <a:pt x="4" y="1"/>
                      <a:pt x="3" y="0"/>
                    </a:cubicBezTo>
                    <a:cubicBezTo>
                      <a:pt x="2" y="0"/>
                      <a:pt x="1" y="1"/>
                      <a:pt x="0" y="1"/>
                    </a:cubicBezTo>
                    <a:cubicBezTo>
                      <a:pt x="1" y="2"/>
                      <a:pt x="2" y="2"/>
                      <a:pt x="4" y="1"/>
                    </a:cubicBezTo>
                    <a:cubicBezTo>
                      <a:pt x="3" y="1"/>
                      <a:pt x="3"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59" name="Freeform 4093"/>
              <p:cNvSpPr>
                <a:spLocks/>
              </p:cNvSpPr>
              <p:nvPr/>
            </p:nvSpPr>
            <p:spPr bwMode="auto">
              <a:xfrm>
                <a:off x="2603" y="1486"/>
                <a:ext cx="1" cy="1"/>
              </a:xfrm>
              <a:custGeom>
                <a:avLst/>
                <a:gdLst>
                  <a:gd name="T0" fmla="*/ 1 w 1"/>
                  <a:gd name="T1" fmla="*/ 0 h 1"/>
                  <a:gd name="T2" fmla="*/ 0 w 1"/>
                  <a:gd name="T3" fmla="*/ 0 h 1"/>
                  <a:gd name="T4" fmla="*/ 1 w 1"/>
                  <a:gd name="T5" fmla="*/ 1 h 1"/>
                  <a:gd name="T6" fmla="*/ 1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1" y="0"/>
                      <a:pt x="1" y="0"/>
                      <a:pt x="0" y="0"/>
                    </a:cubicBezTo>
                    <a:cubicBezTo>
                      <a:pt x="1" y="1"/>
                      <a:pt x="1" y="1"/>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60" name="Freeform 4094"/>
              <p:cNvSpPr>
                <a:spLocks/>
              </p:cNvSpPr>
              <p:nvPr/>
            </p:nvSpPr>
            <p:spPr bwMode="auto">
              <a:xfrm>
                <a:off x="2604" y="1488"/>
                <a:ext cx="3" cy="2"/>
              </a:xfrm>
              <a:custGeom>
                <a:avLst/>
                <a:gdLst>
                  <a:gd name="T0" fmla="*/ 3 w 2"/>
                  <a:gd name="T1" fmla="*/ 2 h 1"/>
                  <a:gd name="T2" fmla="*/ 0 w 2"/>
                  <a:gd name="T3" fmla="*/ 2 h 1"/>
                  <a:gd name="T4" fmla="*/ 3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0"/>
                      <a:pt x="0" y="1"/>
                      <a:pt x="0" y="1"/>
                    </a:cubicBezTo>
                    <a:cubicBezTo>
                      <a:pt x="1"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61" name="Freeform 4095"/>
              <p:cNvSpPr>
                <a:spLocks/>
              </p:cNvSpPr>
              <p:nvPr/>
            </p:nvSpPr>
            <p:spPr bwMode="auto">
              <a:xfrm>
                <a:off x="2604" y="1487"/>
                <a:ext cx="3" cy="1"/>
              </a:xfrm>
              <a:custGeom>
                <a:avLst/>
                <a:gdLst>
                  <a:gd name="T0" fmla="*/ 0 w 2"/>
                  <a:gd name="T1" fmla="*/ 1 h 1"/>
                  <a:gd name="T2" fmla="*/ 3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62" name="Freeform 4096"/>
              <p:cNvSpPr>
                <a:spLocks/>
              </p:cNvSpPr>
              <p:nvPr/>
            </p:nvSpPr>
            <p:spPr bwMode="auto">
              <a:xfrm>
                <a:off x="2605" y="1464"/>
                <a:ext cx="8" cy="4"/>
              </a:xfrm>
              <a:custGeom>
                <a:avLst/>
                <a:gdLst>
                  <a:gd name="T0" fmla="*/ 8 w 6"/>
                  <a:gd name="T1" fmla="*/ 3 h 3"/>
                  <a:gd name="T2" fmla="*/ 0 w 6"/>
                  <a:gd name="T3" fmla="*/ 3 h 3"/>
                  <a:gd name="T4" fmla="*/ 8 w 6"/>
                  <a:gd name="T5" fmla="*/ 3 h 3"/>
                  <a:gd name="T6" fmla="*/ 0 60000 65536"/>
                  <a:gd name="T7" fmla="*/ 0 60000 65536"/>
                  <a:gd name="T8" fmla="*/ 0 60000 65536"/>
                </a:gdLst>
                <a:ahLst/>
                <a:cxnLst>
                  <a:cxn ang="T6">
                    <a:pos x="T0" y="T1"/>
                  </a:cxn>
                  <a:cxn ang="T7">
                    <a:pos x="T2" y="T3"/>
                  </a:cxn>
                  <a:cxn ang="T8">
                    <a:pos x="T4" y="T5"/>
                  </a:cxn>
                </a:cxnLst>
                <a:rect l="0" t="0" r="r" b="b"/>
                <a:pathLst>
                  <a:path w="6" h="3">
                    <a:moveTo>
                      <a:pt x="6" y="2"/>
                    </a:moveTo>
                    <a:cubicBezTo>
                      <a:pt x="5" y="0"/>
                      <a:pt x="1" y="1"/>
                      <a:pt x="0" y="2"/>
                    </a:cubicBezTo>
                    <a:cubicBezTo>
                      <a:pt x="2" y="3"/>
                      <a:pt x="4" y="2"/>
                      <a:pt x="6"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63" name="Freeform 4097"/>
              <p:cNvSpPr>
                <a:spLocks/>
              </p:cNvSpPr>
              <p:nvPr/>
            </p:nvSpPr>
            <p:spPr bwMode="auto">
              <a:xfrm>
                <a:off x="2610" y="1492"/>
                <a:ext cx="6" cy="3"/>
              </a:xfrm>
              <a:custGeom>
                <a:avLst/>
                <a:gdLst>
                  <a:gd name="T0" fmla="*/ 6 w 4"/>
                  <a:gd name="T1" fmla="*/ 0 h 2"/>
                  <a:gd name="T2" fmla="*/ 0 w 4"/>
                  <a:gd name="T3" fmla="*/ 3 h 2"/>
                  <a:gd name="T4" fmla="*/ 6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4" y="0"/>
                    </a:moveTo>
                    <a:cubicBezTo>
                      <a:pt x="3" y="0"/>
                      <a:pt x="1" y="1"/>
                      <a:pt x="0" y="2"/>
                    </a:cubicBezTo>
                    <a:cubicBezTo>
                      <a:pt x="1" y="2"/>
                      <a:pt x="4" y="2"/>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64" name="Freeform 4098"/>
              <p:cNvSpPr>
                <a:spLocks/>
              </p:cNvSpPr>
              <p:nvPr/>
            </p:nvSpPr>
            <p:spPr bwMode="auto">
              <a:xfrm>
                <a:off x="2610" y="1483"/>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2" y="0"/>
                      <a:pt x="1" y="0"/>
                      <a:pt x="0" y="1"/>
                    </a:cubicBezTo>
                    <a:cubicBezTo>
                      <a:pt x="1" y="1"/>
                      <a:pt x="2"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65" name="Freeform 4099"/>
              <p:cNvSpPr>
                <a:spLocks/>
              </p:cNvSpPr>
              <p:nvPr/>
            </p:nvSpPr>
            <p:spPr bwMode="auto">
              <a:xfrm>
                <a:off x="2614" y="1482"/>
                <a:ext cx="2" cy="1"/>
              </a:xfrm>
              <a:custGeom>
                <a:avLst/>
                <a:gdLst>
                  <a:gd name="T0" fmla="*/ 2 w 1"/>
                  <a:gd name="T1" fmla="*/ 0 h 1"/>
                  <a:gd name="T2" fmla="*/ 0 w 1"/>
                  <a:gd name="T3" fmla="*/ 1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0" y="1"/>
                    </a:cubicBezTo>
                    <a:cubicBezTo>
                      <a:pt x="0"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66" name="Freeform 4100"/>
              <p:cNvSpPr>
                <a:spLocks/>
              </p:cNvSpPr>
              <p:nvPr/>
            </p:nvSpPr>
            <p:spPr bwMode="auto">
              <a:xfrm>
                <a:off x="2617" y="1476"/>
                <a:ext cx="5" cy="3"/>
              </a:xfrm>
              <a:custGeom>
                <a:avLst/>
                <a:gdLst>
                  <a:gd name="T0" fmla="*/ 4 w 4"/>
                  <a:gd name="T1" fmla="*/ 0 h 2"/>
                  <a:gd name="T2" fmla="*/ 0 w 4"/>
                  <a:gd name="T3" fmla="*/ 3 h 2"/>
                  <a:gd name="T4" fmla="*/ 5 w 4"/>
                  <a:gd name="T5" fmla="*/ 2 h 2"/>
                  <a:gd name="T6" fmla="*/ 4 w 4"/>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3" y="0"/>
                    </a:moveTo>
                    <a:cubicBezTo>
                      <a:pt x="2" y="0"/>
                      <a:pt x="0" y="1"/>
                      <a:pt x="0" y="2"/>
                    </a:cubicBezTo>
                    <a:cubicBezTo>
                      <a:pt x="1" y="2"/>
                      <a:pt x="3" y="2"/>
                      <a:pt x="4" y="1"/>
                    </a:cubicBezTo>
                    <a:cubicBezTo>
                      <a:pt x="3" y="0"/>
                      <a:pt x="3" y="0"/>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67" name="Freeform 4101"/>
              <p:cNvSpPr>
                <a:spLocks/>
              </p:cNvSpPr>
              <p:nvPr/>
            </p:nvSpPr>
            <p:spPr bwMode="auto">
              <a:xfrm>
                <a:off x="2581" y="1509"/>
                <a:ext cx="6" cy="2"/>
              </a:xfrm>
              <a:custGeom>
                <a:avLst/>
                <a:gdLst>
                  <a:gd name="T0" fmla="*/ 6 w 4"/>
                  <a:gd name="T1" fmla="*/ 2 h 1"/>
                  <a:gd name="T2" fmla="*/ 0 w 4"/>
                  <a:gd name="T3" fmla="*/ 2 h 1"/>
                  <a:gd name="T4" fmla="*/ 6 w 4"/>
                  <a:gd name="T5" fmla="*/ 2 h 1"/>
                  <a:gd name="T6" fmla="*/ 0 60000 65536"/>
                  <a:gd name="T7" fmla="*/ 0 60000 65536"/>
                  <a:gd name="T8" fmla="*/ 0 60000 65536"/>
                </a:gdLst>
                <a:ahLst/>
                <a:cxnLst>
                  <a:cxn ang="T6">
                    <a:pos x="T0" y="T1"/>
                  </a:cxn>
                  <a:cxn ang="T7">
                    <a:pos x="T2" y="T3"/>
                  </a:cxn>
                  <a:cxn ang="T8">
                    <a:pos x="T4" y="T5"/>
                  </a:cxn>
                </a:cxnLst>
                <a:rect l="0" t="0" r="r" b="b"/>
                <a:pathLst>
                  <a:path w="4" h="1">
                    <a:moveTo>
                      <a:pt x="4" y="1"/>
                    </a:moveTo>
                    <a:cubicBezTo>
                      <a:pt x="3" y="0"/>
                      <a:pt x="1" y="0"/>
                      <a:pt x="0" y="1"/>
                    </a:cubicBezTo>
                    <a:cubicBezTo>
                      <a:pt x="2" y="1"/>
                      <a:pt x="3" y="1"/>
                      <a:pt x="4"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68" name="Freeform 4102"/>
              <p:cNvSpPr>
                <a:spLocks/>
              </p:cNvSpPr>
              <p:nvPr/>
            </p:nvSpPr>
            <p:spPr bwMode="auto">
              <a:xfrm>
                <a:off x="2522" y="1553"/>
                <a:ext cx="5" cy="3"/>
              </a:xfrm>
              <a:custGeom>
                <a:avLst/>
                <a:gdLst>
                  <a:gd name="T0" fmla="*/ 5 w 4"/>
                  <a:gd name="T1" fmla="*/ 0 h 2"/>
                  <a:gd name="T2" fmla="*/ 0 w 4"/>
                  <a:gd name="T3" fmla="*/ 2 h 2"/>
                  <a:gd name="T4" fmla="*/ 5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4" y="0"/>
                    </a:moveTo>
                    <a:cubicBezTo>
                      <a:pt x="3" y="0"/>
                      <a:pt x="2" y="0"/>
                      <a:pt x="0" y="1"/>
                    </a:cubicBezTo>
                    <a:cubicBezTo>
                      <a:pt x="2" y="1"/>
                      <a:pt x="3" y="2"/>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69" name="Freeform 4103"/>
              <p:cNvSpPr>
                <a:spLocks/>
              </p:cNvSpPr>
              <p:nvPr/>
            </p:nvSpPr>
            <p:spPr bwMode="auto">
              <a:xfrm>
                <a:off x="2526" y="1544"/>
                <a:ext cx="19" cy="6"/>
              </a:xfrm>
              <a:custGeom>
                <a:avLst/>
                <a:gdLst>
                  <a:gd name="T0" fmla="*/ 1 w 14"/>
                  <a:gd name="T1" fmla="*/ 4 h 5"/>
                  <a:gd name="T2" fmla="*/ 19 w 14"/>
                  <a:gd name="T3" fmla="*/ 5 h 5"/>
                  <a:gd name="T4" fmla="*/ 0 w 14"/>
                  <a:gd name="T5" fmla="*/ 4 h 5"/>
                  <a:gd name="T6" fmla="*/ 1 w 14"/>
                  <a:gd name="T7" fmla="*/ 4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5">
                    <a:moveTo>
                      <a:pt x="1" y="3"/>
                    </a:moveTo>
                    <a:cubicBezTo>
                      <a:pt x="5" y="2"/>
                      <a:pt x="10" y="5"/>
                      <a:pt x="14" y="4"/>
                    </a:cubicBezTo>
                    <a:cubicBezTo>
                      <a:pt x="10" y="3"/>
                      <a:pt x="3" y="0"/>
                      <a:pt x="0" y="3"/>
                    </a:cubicBezTo>
                    <a:cubicBezTo>
                      <a:pt x="0" y="3"/>
                      <a:pt x="1" y="3"/>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70" name="Freeform 4104"/>
              <p:cNvSpPr>
                <a:spLocks/>
              </p:cNvSpPr>
              <p:nvPr/>
            </p:nvSpPr>
            <p:spPr bwMode="auto">
              <a:xfrm>
                <a:off x="2531" y="1549"/>
                <a:ext cx="25" cy="7"/>
              </a:xfrm>
              <a:custGeom>
                <a:avLst/>
                <a:gdLst>
                  <a:gd name="T0" fmla="*/ 25 w 19"/>
                  <a:gd name="T1" fmla="*/ 4 h 5"/>
                  <a:gd name="T2" fmla="*/ 0 w 19"/>
                  <a:gd name="T3" fmla="*/ 4 h 5"/>
                  <a:gd name="T4" fmla="*/ 13 w 19"/>
                  <a:gd name="T5" fmla="*/ 6 h 5"/>
                  <a:gd name="T6" fmla="*/ 17 w 19"/>
                  <a:gd name="T7" fmla="*/ 7 h 5"/>
                  <a:gd name="T8" fmla="*/ 24 w 19"/>
                  <a:gd name="T9" fmla="*/ 7 h 5"/>
                  <a:gd name="T10" fmla="*/ 21 w 19"/>
                  <a:gd name="T11" fmla="*/ 6 h 5"/>
                  <a:gd name="T12" fmla="*/ 25 w 19"/>
                  <a:gd name="T13" fmla="*/ 4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 h="5">
                    <a:moveTo>
                      <a:pt x="19" y="3"/>
                    </a:moveTo>
                    <a:cubicBezTo>
                      <a:pt x="15" y="1"/>
                      <a:pt x="3" y="0"/>
                      <a:pt x="0" y="3"/>
                    </a:cubicBezTo>
                    <a:cubicBezTo>
                      <a:pt x="3" y="3"/>
                      <a:pt x="8" y="3"/>
                      <a:pt x="10" y="4"/>
                    </a:cubicBezTo>
                    <a:cubicBezTo>
                      <a:pt x="11" y="4"/>
                      <a:pt x="12" y="5"/>
                      <a:pt x="13" y="5"/>
                    </a:cubicBezTo>
                    <a:cubicBezTo>
                      <a:pt x="14" y="5"/>
                      <a:pt x="16" y="5"/>
                      <a:pt x="18" y="5"/>
                    </a:cubicBezTo>
                    <a:cubicBezTo>
                      <a:pt x="18" y="4"/>
                      <a:pt x="17" y="4"/>
                      <a:pt x="16" y="4"/>
                    </a:cubicBezTo>
                    <a:cubicBezTo>
                      <a:pt x="17" y="4"/>
                      <a:pt x="18" y="3"/>
                      <a:pt x="19" y="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71" name="Freeform 4105"/>
              <p:cNvSpPr>
                <a:spLocks/>
              </p:cNvSpPr>
              <p:nvPr/>
            </p:nvSpPr>
            <p:spPr bwMode="auto">
              <a:xfrm>
                <a:off x="2559" y="1533"/>
                <a:ext cx="19" cy="7"/>
              </a:xfrm>
              <a:custGeom>
                <a:avLst/>
                <a:gdLst>
                  <a:gd name="T0" fmla="*/ 12 w 14"/>
                  <a:gd name="T1" fmla="*/ 0 h 5"/>
                  <a:gd name="T2" fmla="*/ 3 w 14"/>
                  <a:gd name="T3" fmla="*/ 4 h 5"/>
                  <a:gd name="T4" fmla="*/ 19 w 14"/>
                  <a:gd name="T5" fmla="*/ 4 h 5"/>
                  <a:gd name="T6" fmla="*/ 16 w 14"/>
                  <a:gd name="T7" fmla="*/ 1 h 5"/>
                  <a:gd name="T8" fmla="*/ 12 w 14"/>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5">
                    <a:moveTo>
                      <a:pt x="9" y="0"/>
                    </a:moveTo>
                    <a:cubicBezTo>
                      <a:pt x="8" y="0"/>
                      <a:pt x="0" y="1"/>
                      <a:pt x="2" y="3"/>
                    </a:cubicBezTo>
                    <a:cubicBezTo>
                      <a:pt x="5" y="5"/>
                      <a:pt x="11" y="4"/>
                      <a:pt x="14" y="3"/>
                    </a:cubicBezTo>
                    <a:cubicBezTo>
                      <a:pt x="13" y="3"/>
                      <a:pt x="13" y="1"/>
                      <a:pt x="12" y="1"/>
                    </a:cubicBezTo>
                    <a:cubicBezTo>
                      <a:pt x="11" y="0"/>
                      <a:pt x="10" y="1"/>
                      <a:pt x="9"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72" name="Freeform 4106"/>
              <p:cNvSpPr>
                <a:spLocks/>
              </p:cNvSpPr>
              <p:nvPr/>
            </p:nvSpPr>
            <p:spPr bwMode="auto">
              <a:xfrm>
                <a:off x="2575" y="1507"/>
                <a:ext cx="4" cy="1"/>
              </a:xfrm>
              <a:custGeom>
                <a:avLst/>
                <a:gdLst>
                  <a:gd name="T0" fmla="*/ 4 w 3"/>
                  <a:gd name="T1" fmla="*/ 1 h 1"/>
                  <a:gd name="T2" fmla="*/ 4 w 3"/>
                  <a:gd name="T3" fmla="*/ 0 h 1"/>
                  <a:gd name="T4" fmla="*/ 0 w 3"/>
                  <a:gd name="T5" fmla="*/ 1 h 1"/>
                  <a:gd name="T6" fmla="*/ 4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3" y="1"/>
                    </a:moveTo>
                    <a:cubicBezTo>
                      <a:pt x="3" y="0"/>
                      <a:pt x="3" y="0"/>
                      <a:pt x="3" y="0"/>
                    </a:cubicBezTo>
                    <a:cubicBezTo>
                      <a:pt x="2" y="0"/>
                      <a:pt x="1" y="0"/>
                      <a:pt x="0" y="1"/>
                    </a:cubicBezTo>
                    <a:cubicBezTo>
                      <a:pt x="1" y="1"/>
                      <a:pt x="2" y="1"/>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73" name="Freeform 4107"/>
              <p:cNvSpPr>
                <a:spLocks/>
              </p:cNvSpPr>
              <p:nvPr/>
            </p:nvSpPr>
            <p:spPr bwMode="auto">
              <a:xfrm>
                <a:off x="2575" y="1525"/>
                <a:ext cx="9" cy="5"/>
              </a:xfrm>
              <a:custGeom>
                <a:avLst/>
                <a:gdLst>
                  <a:gd name="T0" fmla="*/ 6 w 7"/>
                  <a:gd name="T1" fmla="*/ 5 h 4"/>
                  <a:gd name="T2" fmla="*/ 9 w 7"/>
                  <a:gd name="T3" fmla="*/ 4 h 4"/>
                  <a:gd name="T4" fmla="*/ 6 w 7"/>
                  <a:gd name="T5" fmla="*/ 3 h 4"/>
                  <a:gd name="T6" fmla="*/ 8 w 7"/>
                  <a:gd name="T7" fmla="*/ 1 h 4"/>
                  <a:gd name="T8" fmla="*/ 4 w 7"/>
                  <a:gd name="T9" fmla="*/ 1 h 4"/>
                  <a:gd name="T10" fmla="*/ 0 w 7"/>
                  <a:gd name="T11" fmla="*/ 4 h 4"/>
                  <a:gd name="T12" fmla="*/ 6 w 7"/>
                  <a:gd name="T13" fmla="*/ 5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4">
                    <a:moveTo>
                      <a:pt x="5" y="4"/>
                    </a:moveTo>
                    <a:cubicBezTo>
                      <a:pt x="6" y="3"/>
                      <a:pt x="6" y="3"/>
                      <a:pt x="7" y="3"/>
                    </a:cubicBezTo>
                    <a:cubicBezTo>
                      <a:pt x="6" y="2"/>
                      <a:pt x="5" y="2"/>
                      <a:pt x="5" y="2"/>
                    </a:cubicBezTo>
                    <a:cubicBezTo>
                      <a:pt x="5" y="2"/>
                      <a:pt x="5" y="2"/>
                      <a:pt x="6" y="1"/>
                    </a:cubicBezTo>
                    <a:cubicBezTo>
                      <a:pt x="5" y="1"/>
                      <a:pt x="4" y="0"/>
                      <a:pt x="3" y="1"/>
                    </a:cubicBezTo>
                    <a:cubicBezTo>
                      <a:pt x="2" y="1"/>
                      <a:pt x="1" y="2"/>
                      <a:pt x="0" y="3"/>
                    </a:cubicBezTo>
                    <a:cubicBezTo>
                      <a:pt x="2" y="4"/>
                      <a:pt x="4" y="4"/>
                      <a:pt x="5"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74" name="Freeform 4108"/>
              <p:cNvSpPr>
                <a:spLocks/>
              </p:cNvSpPr>
              <p:nvPr/>
            </p:nvSpPr>
            <p:spPr bwMode="auto">
              <a:xfrm>
                <a:off x="2578" y="1508"/>
                <a:ext cx="3" cy="3"/>
              </a:xfrm>
              <a:custGeom>
                <a:avLst/>
                <a:gdLst>
                  <a:gd name="T0" fmla="*/ 3 w 3"/>
                  <a:gd name="T1" fmla="*/ 0 h 2"/>
                  <a:gd name="T2" fmla="*/ 0 w 3"/>
                  <a:gd name="T3" fmla="*/ 2 h 2"/>
                  <a:gd name="T4" fmla="*/ 3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0"/>
                      <a:pt x="2" y="1"/>
                      <a:pt x="0" y="1"/>
                    </a:cubicBezTo>
                    <a:cubicBezTo>
                      <a:pt x="1" y="1"/>
                      <a:pt x="3" y="2"/>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75" name="Freeform 4109"/>
              <p:cNvSpPr>
                <a:spLocks/>
              </p:cNvSpPr>
              <p:nvPr/>
            </p:nvSpPr>
            <p:spPr bwMode="auto">
              <a:xfrm>
                <a:off x="2580" y="1507"/>
                <a:ext cx="3" cy="1"/>
              </a:xfrm>
              <a:custGeom>
                <a:avLst/>
                <a:gdLst>
                  <a:gd name="T0" fmla="*/ 3 w 2"/>
                  <a:gd name="T1" fmla="*/ 1 h 1"/>
                  <a:gd name="T2" fmla="*/ 0 w 2"/>
                  <a:gd name="T3" fmla="*/ 1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0"/>
                      <a:pt x="1" y="1"/>
                      <a:pt x="0" y="1"/>
                    </a:cubicBezTo>
                    <a:cubicBezTo>
                      <a:pt x="1"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76" name="Freeform 4110"/>
              <p:cNvSpPr>
                <a:spLocks/>
              </p:cNvSpPr>
              <p:nvPr/>
            </p:nvSpPr>
            <p:spPr bwMode="auto">
              <a:xfrm>
                <a:off x="2583" y="1509"/>
                <a:ext cx="4" cy="0"/>
              </a:xfrm>
              <a:custGeom>
                <a:avLst/>
                <a:gdLst>
                  <a:gd name="T0" fmla="*/ 4 w 3"/>
                  <a:gd name="T1" fmla="*/ 0 w 3"/>
                  <a:gd name="T2" fmla="*/ 4 w 3"/>
                  <a:gd name="T3" fmla="*/ 0 60000 65536"/>
                  <a:gd name="T4" fmla="*/ 0 60000 65536"/>
                  <a:gd name="T5" fmla="*/ 0 60000 65536"/>
                </a:gdLst>
                <a:ahLst/>
                <a:cxnLst>
                  <a:cxn ang="T3">
                    <a:pos x="T0" y="0"/>
                  </a:cxn>
                  <a:cxn ang="T4">
                    <a:pos x="T1" y="0"/>
                  </a:cxn>
                  <a:cxn ang="T5">
                    <a:pos x="T2" y="0"/>
                  </a:cxn>
                </a:cxnLst>
                <a:rect l="0" t="0" r="r" b="b"/>
                <a:pathLst>
                  <a:path w="3">
                    <a:moveTo>
                      <a:pt x="3" y="0"/>
                    </a:moveTo>
                    <a:cubicBezTo>
                      <a:pt x="2" y="0"/>
                      <a:pt x="1" y="0"/>
                      <a:pt x="0" y="0"/>
                    </a:cubicBezTo>
                    <a:cubicBezTo>
                      <a:pt x="1" y="0"/>
                      <a:pt x="2" y="0"/>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77" name="Freeform 4111"/>
              <p:cNvSpPr>
                <a:spLocks/>
              </p:cNvSpPr>
              <p:nvPr/>
            </p:nvSpPr>
            <p:spPr bwMode="auto">
              <a:xfrm>
                <a:off x="2589" y="1530"/>
                <a:ext cx="4" cy="3"/>
              </a:xfrm>
              <a:custGeom>
                <a:avLst/>
                <a:gdLst>
                  <a:gd name="T0" fmla="*/ 4 w 3"/>
                  <a:gd name="T1" fmla="*/ 2 h 2"/>
                  <a:gd name="T2" fmla="*/ 0 w 3"/>
                  <a:gd name="T3" fmla="*/ 2 h 2"/>
                  <a:gd name="T4" fmla="*/ 4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3" y="1"/>
                    </a:moveTo>
                    <a:cubicBezTo>
                      <a:pt x="2" y="0"/>
                      <a:pt x="1" y="0"/>
                      <a:pt x="0" y="1"/>
                    </a:cubicBezTo>
                    <a:cubicBezTo>
                      <a:pt x="1" y="2"/>
                      <a:pt x="2" y="2"/>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78" name="Freeform 4112"/>
              <p:cNvSpPr>
                <a:spLocks/>
              </p:cNvSpPr>
              <p:nvPr/>
            </p:nvSpPr>
            <p:spPr bwMode="auto">
              <a:xfrm>
                <a:off x="2593" y="1521"/>
                <a:ext cx="16" cy="7"/>
              </a:xfrm>
              <a:custGeom>
                <a:avLst/>
                <a:gdLst>
                  <a:gd name="T0" fmla="*/ 11 w 12"/>
                  <a:gd name="T1" fmla="*/ 0 h 5"/>
                  <a:gd name="T2" fmla="*/ 8 w 12"/>
                  <a:gd name="T3" fmla="*/ 1 h 5"/>
                  <a:gd name="T4" fmla="*/ 4 w 12"/>
                  <a:gd name="T5" fmla="*/ 1 h 5"/>
                  <a:gd name="T6" fmla="*/ 0 w 12"/>
                  <a:gd name="T7" fmla="*/ 6 h 5"/>
                  <a:gd name="T8" fmla="*/ 9 w 12"/>
                  <a:gd name="T9" fmla="*/ 6 h 5"/>
                  <a:gd name="T10" fmla="*/ 16 w 12"/>
                  <a:gd name="T11" fmla="*/ 4 h 5"/>
                  <a:gd name="T12" fmla="*/ 12 w 12"/>
                  <a:gd name="T13" fmla="*/ 4 h 5"/>
                  <a:gd name="T14" fmla="*/ 8 w 12"/>
                  <a:gd name="T15" fmla="*/ 3 h 5"/>
                  <a:gd name="T16" fmla="*/ 11 w 12"/>
                  <a:gd name="T17" fmla="*/ 1 h 5"/>
                  <a:gd name="T18" fmla="*/ 11 w 12"/>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 h="5">
                    <a:moveTo>
                      <a:pt x="8" y="0"/>
                    </a:moveTo>
                    <a:cubicBezTo>
                      <a:pt x="7" y="0"/>
                      <a:pt x="7" y="1"/>
                      <a:pt x="6" y="1"/>
                    </a:cubicBezTo>
                    <a:cubicBezTo>
                      <a:pt x="5" y="1"/>
                      <a:pt x="4" y="1"/>
                      <a:pt x="3" y="1"/>
                    </a:cubicBezTo>
                    <a:cubicBezTo>
                      <a:pt x="2" y="1"/>
                      <a:pt x="0" y="2"/>
                      <a:pt x="0" y="4"/>
                    </a:cubicBezTo>
                    <a:cubicBezTo>
                      <a:pt x="2" y="4"/>
                      <a:pt x="5" y="4"/>
                      <a:pt x="7" y="4"/>
                    </a:cubicBezTo>
                    <a:cubicBezTo>
                      <a:pt x="9" y="4"/>
                      <a:pt x="11" y="5"/>
                      <a:pt x="12" y="3"/>
                    </a:cubicBezTo>
                    <a:cubicBezTo>
                      <a:pt x="11" y="3"/>
                      <a:pt x="10" y="3"/>
                      <a:pt x="9" y="3"/>
                    </a:cubicBezTo>
                    <a:cubicBezTo>
                      <a:pt x="8" y="3"/>
                      <a:pt x="7" y="3"/>
                      <a:pt x="6" y="2"/>
                    </a:cubicBezTo>
                    <a:cubicBezTo>
                      <a:pt x="7" y="2"/>
                      <a:pt x="8" y="2"/>
                      <a:pt x="8" y="1"/>
                    </a:cubicBezTo>
                    <a:cubicBezTo>
                      <a:pt x="8" y="0"/>
                      <a:pt x="8" y="0"/>
                      <a:pt x="8"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79" name="Freeform 4113"/>
              <p:cNvSpPr>
                <a:spLocks/>
              </p:cNvSpPr>
              <p:nvPr/>
            </p:nvSpPr>
            <p:spPr bwMode="auto">
              <a:xfrm>
                <a:off x="2597" y="1504"/>
                <a:ext cx="4" cy="11"/>
              </a:xfrm>
              <a:custGeom>
                <a:avLst/>
                <a:gdLst>
                  <a:gd name="T0" fmla="*/ 3 w 3"/>
                  <a:gd name="T1" fmla="*/ 8 h 8"/>
                  <a:gd name="T2" fmla="*/ 4 w 3"/>
                  <a:gd name="T3" fmla="*/ 3 h 8"/>
                  <a:gd name="T4" fmla="*/ 3 w 3"/>
                  <a:gd name="T5" fmla="*/ 3 h 8"/>
                  <a:gd name="T6" fmla="*/ 0 w 3"/>
                  <a:gd name="T7" fmla="*/ 4 h 8"/>
                  <a:gd name="T8" fmla="*/ 3 w 3"/>
                  <a:gd name="T9" fmla="*/ 11 h 8"/>
                  <a:gd name="T10" fmla="*/ 3 w 3"/>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8">
                    <a:moveTo>
                      <a:pt x="2" y="6"/>
                    </a:moveTo>
                    <a:cubicBezTo>
                      <a:pt x="3" y="6"/>
                      <a:pt x="3" y="3"/>
                      <a:pt x="3" y="2"/>
                    </a:cubicBezTo>
                    <a:cubicBezTo>
                      <a:pt x="2" y="0"/>
                      <a:pt x="0" y="2"/>
                      <a:pt x="2" y="2"/>
                    </a:cubicBezTo>
                    <a:cubicBezTo>
                      <a:pt x="2" y="2"/>
                      <a:pt x="0" y="3"/>
                      <a:pt x="0" y="3"/>
                    </a:cubicBezTo>
                    <a:cubicBezTo>
                      <a:pt x="0" y="4"/>
                      <a:pt x="1" y="7"/>
                      <a:pt x="2" y="8"/>
                    </a:cubicBezTo>
                    <a:cubicBezTo>
                      <a:pt x="2" y="8"/>
                      <a:pt x="2" y="7"/>
                      <a:pt x="2"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80" name="Freeform 4114"/>
              <p:cNvSpPr>
                <a:spLocks/>
              </p:cNvSpPr>
              <p:nvPr/>
            </p:nvSpPr>
            <p:spPr bwMode="auto">
              <a:xfrm>
                <a:off x="2455" y="1614"/>
                <a:ext cx="2" cy="2"/>
              </a:xfrm>
              <a:custGeom>
                <a:avLst/>
                <a:gdLst>
                  <a:gd name="T0" fmla="*/ 0 w 2"/>
                  <a:gd name="T1" fmla="*/ 1 h 2"/>
                  <a:gd name="T2" fmla="*/ 2 w 2"/>
                  <a:gd name="T3" fmla="*/ 1 h 2"/>
                  <a:gd name="T4" fmla="*/ 0 w 2"/>
                  <a:gd name="T5" fmla="*/ 1 h 2"/>
                  <a:gd name="T6" fmla="*/ 0 60000 65536"/>
                  <a:gd name="T7" fmla="*/ 0 60000 65536"/>
                  <a:gd name="T8" fmla="*/ 0 60000 65536"/>
                </a:gdLst>
                <a:ahLst/>
                <a:cxnLst>
                  <a:cxn ang="T6">
                    <a:pos x="T0" y="T1"/>
                  </a:cxn>
                  <a:cxn ang="T7">
                    <a:pos x="T2" y="T3"/>
                  </a:cxn>
                  <a:cxn ang="T8">
                    <a:pos x="T4" y="T5"/>
                  </a:cxn>
                </a:cxnLst>
                <a:rect l="0" t="0" r="r" b="b"/>
                <a:pathLst>
                  <a:path w="2" h="2">
                    <a:moveTo>
                      <a:pt x="0" y="1"/>
                    </a:moveTo>
                    <a:cubicBezTo>
                      <a:pt x="0" y="2"/>
                      <a:pt x="1" y="2"/>
                      <a:pt x="2" y="1"/>
                    </a:cubicBezTo>
                    <a:cubicBezTo>
                      <a:pt x="1"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81" name="Freeform 4115"/>
              <p:cNvSpPr>
                <a:spLocks/>
              </p:cNvSpPr>
              <p:nvPr/>
            </p:nvSpPr>
            <p:spPr bwMode="auto">
              <a:xfrm>
                <a:off x="2484" y="1577"/>
                <a:ext cx="30" cy="10"/>
              </a:xfrm>
              <a:custGeom>
                <a:avLst/>
                <a:gdLst>
                  <a:gd name="T0" fmla="*/ 27 w 23"/>
                  <a:gd name="T1" fmla="*/ 0 h 8"/>
                  <a:gd name="T2" fmla="*/ 21 w 23"/>
                  <a:gd name="T3" fmla="*/ 1 h 8"/>
                  <a:gd name="T4" fmla="*/ 13 w 23"/>
                  <a:gd name="T5" fmla="*/ 3 h 8"/>
                  <a:gd name="T6" fmla="*/ 5 w 23"/>
                  <a:gd name="T7" fmla="*/ 5 h 8"/>
                  <a:gd name="T8" fmla="*/ 3 w 23"/>
                  <a:gd name="T9" fmla="*/ 5 h 8"/>
                  <a:gd name="T10" fmla="*/ 0 w 23"/>
                  <a:gd name="T11" fmla="*/ 8 h 8"/>
                  <a:gd name="T12" fmla="*/ 13 w 23"/>
                  <a:gd name="T13" fmla="*/ 6 h 8"/>
                  <a:gd name="T14" fmla="*/ 29 w 23"/>
                  <a:gd name="T15" fmla="*/ 5 h 8"/>
                  <a:gd name="T16" fmla="*/ 27 w 23"/>
                  <a:gd name="T17" fmla="*/ 4 h 8"/>
                  <a:gd name="T18" fmla="*/ 26 w 23"/>
                  <a:gd name="T19" fmla="*/ 1 h 8"/>
                  <a:gd name="T20" fmla="*/ 27 w 23"/>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3" h="8">
                    <a:moveTo>
                      <a:pt x="21" y="0"/>
                    </a:moveTo>
                    <a:cubicBezTo>
                      <a:pt x="19" y="0"/>
                      <a:pt x="18" y="0"/>
                      <a:pt x="16" y="1"/>
                    </a:cubicBezTo>
                    <a:cubicBezTo>
                      <a:pt x="14" y="2"/>
                      <a:pt x="12" y="1"/>
                      <a:pt x="10" y="2"/>
                    </a:cubicBezTo>
                    <a:cubicBezTo>
                      <a:pt x="8" y="2"/>
                      <a:pt x="6" y="3"/>
                      <a:pt x="4" y="4"/>
                    </a:cubicBezTo>
                    <a:cubicBezTo>
                      <a:pt x="4" y="4"/>
                      <a:pt x="3" y="4"/>
                      <a:pt x="2" y="4"/>
                    </a:cubicBezTo>
                    <a:cubicBezTo>
                      <a:pt x="1" y="5"/>
                      <a:pt x="1" y="6"/>
                      <a:pt x="0" y="6"/>
                    </a:cubicBezTo>
                    <a:cubicBezTo>
                      <a:pt x="3" y="8"/>
                      <a:pt x="7" y="6"/>
                      <a:pt x="10" y="5"/>
                    </a:cubicBezTo>
                    <a:cubicBezTo>
                      <a:pt x="14" y="5"/>
                      <a:pt x="18" y="5"/>
                      <a:pt x="22" y="4"/>
                    </a:cubicBezTo>
                    <a:cubicBezTo>
                      <a:pt x="21" y="3"/>
                      <a:pt x="21" y="3"/>
                      <a:pt x="21" y="3"/>
                    </a:cubicBezTo>
                    <a:cubicBezTo>
                      <a:pt x="23" y="3"/>
                      <a:pt x="22" y="1"/>
                      <a:pt x="20" y="1"/>
                    </a:cubicBezTo>
                    <a:cubicBezTo>
                      <a:pt x="21" y="0"/>
                      <a:pt x="21" y="0"/>
                      <a:pt x="2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82" name="Freeform 4116"/>
              <p:cNvSpPr>
                <a:spLocks/>
              </p:cNvSpPr>
              <p:nvPr/>
            </p:nvSpPr>
            <p:spPr bwMode="auto">
              <a:xfrm>
                <a:off x="2489" y="1579"/>
                <a:ext cx="5" cy="3"/>
              </a:xfrm>
              <a:custGeom>
                <a:avLst/>
                <a:gdLst>
                  <a:gd name="T0" fmla="*/ 5 w 4"/>
                  <a:gd name="T1" fmla="*/ 0 h 2"/>
                  <a:gd name="T2" fmla="*/ 0 w 4"/>
                  <a:gd name="T3" fmla="*/ 0 h 2"/>
                  <a:gd name="T4" fmla="*/ 5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4" y="0"/>
                    </a:moveTo>
                    <a:cubicBezTo>
                      <a:pt x="3" y="0"/>
                      <a:pt x="1" y="0"/>
                      <a:pt x="0" y="0"/>
                    </a:cubicBezTo>
                    <a:cubicBezTo>
                      <a:pt x="1" y="2"/>
                      <a:pt x="3" y="1"/>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83" name="Freeform 4117"/>
              <p:cNvSpPr>
                <a:spLocks/>
              </p:cNvSpPr>
              <p:nvPr/>
            </p:nvSpPr>
            <p:spPr bwMode="auto">
              <a:xfrm>
                <a:off x="2501" y="1583"/>
                <a:ext cx="4" cy="2"/>
              </a:xfrm>
              <a:custGeom>
                <a:avLst/>
                <a:gdLst>
                  <a:gd name="T0" fmla="*/ 4 w 3"/>
                  <a:gd name="T1" fmla="*/ 2 h 1"/>
                  <a:gd name="T2" fmla="*/ 0 w 3"/>
                  <a:gd name="T3" fmla="*/ 2 h 1"/>
                  <a:gd name="T4" fmla="*/ 4 w 3"/>
                  <a:gd name="T5" fmla="*/ 2 h 1"/>
                  <a:gd name="T6" fmla="*/ 0 60000 65536"/>
                  <a:gd name="T7" fmla="*/ 0 60000 65536"/>
                  <a:gd name="T8" fmla="*/ 0 60000 65536"/>
                </a:gdLst>
                <a:ahLst/>
                <a:cxnLst>
                  <a:cxn ang="T6">
                    <a:pos x="T0" y="T1"/>
                  </a:cxn>
                  <a:cxn ang="T7">
                    <a:pos x="T2" y="T3"/>
                  </a:cxn>
                  <a:cxn ang="T8">
                    <a:pos x="T4" y="T5"/>
                  </a:cxn>
                </a:cxnLst>
                <a:rect l="0" t="0" r="r" b="b"/>
                <a:pathLst>
                  <a:path w="3" h="1">
                    <a:moveTo>
                      <a:pt x="3" y="1"/>
                    </a:moveTo>
                    <a:cubicBezTo>
                      <a:pt x="2" y="0"/>
                      <a:pt x="1" y="0"/>
                      <a:pt x="0" y="1"/>
                    </a:cubicBezTo>
                    <a:cubicBezTo>
                      <a:pt x="1" y="1"/>
                      <a:pt x="2" y="1"/>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84" name="Freeform 4118"/>
              <p:cNvSpPr>
                <a:spLocks/>
              </p:cNvSpPr>
              <p:nvPr/>
            </p:nvSpPr>
            <p:spPr bwMode="auto">
              <a:xfrm>
                <a:off x="2526" y="1594"/>
                <a:ext cx="4" cy="1"/>
              </a:xfrm>
              <a:custGeom>
                <a:avLst/>
                <a:gdLst>
                  <a:gd name="T0" fmla="*/ 4 w 3"/>
                  <a:gd name="T1" fmla="*/ 0 h 1"/>
                  <a:gd name="T2" fmla="*/ 0 w 3"/>
                  <a:gd name="T3" fmla="*/ 1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0"/>
                      <a:pt x="1" y="0"/>
                      <a:pt x="0" y="1"/>
                    </a:cubicBezTo>
                    <a:cubicBezTo>
                      <a:pt x="1" y="1"/>
                      <a:pt x="2"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85" name="Freeform 4119"/>
              <p:cNvSpPr>
                <a:spLocks/>
              </p:cNvSpPr>
              <p:nvPr/>
            </p:nvSpPr>
            <p:spPr bwMode="auto">
              <a:xfrm>
                <a:off x="2530" y="1553"/>
                <a:ext cx="24" cy="12"/>
              </a:xfrm>
              <a:custGeom>
                <a:avLst/>
                <a:gdLst>
                  <a:gd name="T0" fmla="*/ 19 w 18"/>
                  <a:gd name="T1" fmla="*/ 8 h 9"/>
                  <a:gd name="T2" fmla="*/ 17 w 18"/>
                  <a:gd name="T3" fmla="*/ 5 h 9"/>
                  <a:gd name="T4" fmla="*/ 24 w 18"/>
                  <a:gd name="T5" fmla="*/ 7 h 9"/>
                  <a:gd name="T6" fmla="*/ 19 w 18"/>
                  <a:gd name="T7" fmla="*/ 4 h 9"/>
                  <a:gd name="T8" fmla="*/ 17 w 18"/>
                  <a:gd name="T9" fmla="*/ 4 h 9"/>
                  <a:gd name="T10" fmla="*/ 15 w 18"/>
                  <a:gd name="T11" fmla="*/ 1 h 9"/>
                  <a:gd name="T12" fmla="*/ 7 w 18"/>
                  <a:gd name="T13" fmla="*/ 0 h 9"/>
                  <a:gd name="T14" fmla="*/ 1 w 18"/>
                  <a:gd name="T15" fmla="*/ 3 h 9"/>
                  <a:gd name="T16" fmla="*/ 12 w 18"/>
                  <a:gd name="T17" fmla="*/ 8 h 9"/>
                  <a:gd name="T18" fmla="*/ 21 w 18"/>
                  <a:gd name="T19" fmla="*/ 8 h 9"/>
                  <a:gd name="T20" fmla="*/ 19 w 18"/>
                  <a:gd name="T21" fmla="*/ 8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 h="9">
                    <a:moveTo>
                      <a:pt x="14" y="6"/>
                    </a:moveTo>
                    <a:cubicBezTo>
                      <a:pt x="13" y="6"/>
                      <a:pt x="12" y="5"/>
                      <a:pt x="13" y="4"/>
                    </a:cubicBezTo>
                    <a:cubicBezTo>
                      <a:pt x="14" y="5"/>
                      <a:pt x="16" y="5"/>
                      <a:pt x="18" y="5"/>
                    </a:cubicBezTo>
                    <a:cubicBezTo>
                      <a:pt x="18" y="4"/>
                      <a:pt x="15" y="3"/>
                      <a:pt x="14" y="3"/>
                    </a:cubicBezTo>
                    <a:cubicBezTo>
                      <a:pt x="14" y="3"/>
                      <a:pt x="14" y="3"/>
                      <a:pt x="13" y="3"/>
                    </a:cubicBezTo>
                    <a:cubicBezTo>
                      <a:pt x="12" y="2"/>
                      <a:pt x="11" y="2"/>
                      <a:pt x="11" y="1"/>
                    </a:cubicBezTo>
                    <a:cubicBezTo>
                      <a:pt x="9" y="0"/>
                      <a:pt x="6" y="0"/>
                      <a:pt x="5" y="0"/>
                    </a:cubicBezTo>
                    <a:cubicBezTo>
                      <a:pt x="2" y="0"/>
                      <a:pt x="0" y="0"/>
                      <a:pt x="1" y="2"/>
                    </a:cubicBezTo>
                    <a:cubicBezTo>
                      <a:pt x="1" y="4"/>
                      <a:pt x="7" y="5"/>
                      <a:pt x="9" y="6"/>
                    </a:cubicBezTo>
                    <a:cubicBezTo>
                      <a:pt x="11" y="7"/>
                      <a:pt x="15" y="9"/>
                      <a:pt x="16" y="6"/>
                    </a:cubicBezTo>
                    <a:cubicBezTo>
                      <a:pt x="15" y="6"/>
                      <a:pt x="14" y="6"/>
                      <a:pt x="14"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86" name="Freeform 4120"/>
              <p:cNvSpPr>
                <a:spLocks/>
              </p:cNvSpPr>
              <p:nvPr/>
            </p:nvSpPr>
            <p:spPr bwMode="auto">
              <a:xfrm>
                <a:off x="2315" y="1668"/>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87" name="Freeform 4121"/>
              <p:cNvSpPr>
                <a:spLocks/>
              </p:cNvSpPr>
              <p:nvPr/>
            </p:nvSpPr>
            <p:spPr bwMode="auto">
              <a:xfrm>
                <a:off x="2319" y="1668"/>
                <a:ext cx="4" cy="2"/>
              </a:xfrm>
              <a:custGeom>
                <a:avLst/>
                <a:gdLst>
                  <a:gd name="T0" fmla="*/ 0 w 3"/>
                  <a:gd name="T1" fmla="*/ 2 h 2"/>
                  <a:gd name="T2" fmla="*/ 4 w 3"/>
                  <a:gd name="T3" fmla="*/ 2 h 2"/>
                  <a:gd name="T4" fmla="*/ 0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0" y="2"/>
                    </a:moveTo>
                    <a:cubicBezTo>
                      <a:pt x="1" y="1"/>
                      <a:pt x="2" y="2"/>
                      <a:pt x="3" y="2"/>
                    </a:cubicBezTo>
                    <a:cubicBezTo>
                      <a:pt x="3" y="0"/>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88" name="Freeform 4122"/>
              <p:cNvSpPr>
                <a:spLocks/>
              </p:cNvSpPr>
              <p:nvPr/>
            </p:nvSpPr>
            <p:spPr bwMode="auto">
              <a:xfrm>
                <a:off x="2324" y="1660"/>
                <a:ext cx="4" cy="6"/>
              </a:xfrm>
              <a:custGeom>
                <a:avLst/>
                <a:gdLst>
                  <a:gd name="T0" fmla="*/ 4 w 3"/>
                  <a:gd name="T1" fmla="*/ 6 h 5"/>
                  <a:gd name="T2" fmla="*/ 3 w 3"/>
                  <a:gd name="T3" fmla="*/ 5 h 5"/>
                  <a:gd name="T4" fmla="*/ 3 w 3"/>
                  <a:gd name="T5" fmla="*/ 0 h 5"/>
                  <a:gd name="T6" fmla="*/ 0 w 3"/>
                  <a:gd name="T7" fmla="*/ 1 h 5"/>
                  <a:gd name="T8" fmla="*/ 4 w 3"/>
                  <a:gd name="T9" fmla="*/ 6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5">
                    <a:moveTo>
                      <a:pt x="3" y="5"/>
                    </a:moveTo>
                    <a:cubicBezTo>
                      <a:pt x="3" y="4"/>
                      <a:pt x="3" y="4"/>
                      <a:pt x="2" y="4"/>
                    </a:cubicBezTo>
                    <a:cubicBezTo>
                      <a:pt x="3" y="3"/>
                      <a:pt x="3" y="1"/>
                      <a:pt x="2" y="0"/>
                    </a:cubicBezTo>
                    <a:cubicBezTo>
                      <a:pt x="2" y="0"/>
                      <a:pt x="0" y="0"/>
                      <a:pt x="0" y="1"/>
                    </a:cubicBezTo>
                    <a:cubicBezTo>
                      <a:pt x="1" y="3"/>
                      <a:pt x="1" y="4"/>
                      <a:pt x="3"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89" name="Freeform 4123"/>
              <p:cNvSpPr>
                <a:spLocks/>
              </p:cNvSpPr>
              <p:nvPr/>
            </p:nvSpPr>
            <p:spPr bwMode="auto">
              <a:xfrm>
                <a:off x="2339" y="1653"/>
                <a:ext cx="2" cy="2"/>
              </a:xfrm>
              <a:custGeom>
                <a:avLst/>
                <a:gdLst>
                  <a:gd name="T0" fmla="*/ 1 w 2"/>
                  <a:gd name="T1" fmla="*/ 2 h 1"/>
                  <a:gd name="T2" fmla="*/ 2 w 2"/>
                  <a:gd name="T3" fmla="*/ 2 h 1"/>
                  <a:gd name="T4" fmla="*/ 0 w 2"/>
                  <a:gd name="T5" fmla="*/ 2 h 1"/>
                  <a:gd name="T6" fmla="*/ 1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1"/>
                      <a:pt x="2" y="1"/>
                    </a:cubicBezTo>
                    <a:cubicBezTo>
                      <a:pt x="1" y="0"/>
                      <a:pt x="0"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90" name="Freeform 4124"/>
              <p:cNvSpPr>
                <a:spLocks/>
              </p:cNvSpPr>
              <p:nvPr/>
            </p:nvSpPr>
            <p:spPr bwMode="auto">
              <a:xfrm>
                <a:off x="2359" y="1645"/>
                <a:ext cx="7" cy="6"/>
              </a:xfrm>
              <a:custGeom>
                <a:avLst/>
                <a:gdLst>
                  <a:gd name="T0" fmla="*/ 2 w 6"/>
                  <a:gd name="T1" fmla="*/ 6 h 4"/>
                  <a:gd name="T2" fmla="*/ 5 w 6"/>
                  <a:gd name="T3" fmla="*/ 5 h 4"/>
                  <a:gd name="T4" fmla="*/ 7 w 6"/>
                  <a:gd name="T5" fmla="*/ 3 h 4"/>
                  <a:gd name="T6" fmla="*/ 1 w 6"/>
                  <a:gd name="T7" fmla="*/ 3 h 4"/>
                  <a:gd name="T8" fmla="*/ 2 w 6"/>
                  <a:gd name="T9" fmla="*/ 6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4">
                    <a:moveTo>
                      <a:pt x="2" y="4"/>
                    </a:moveTo>
                    <a:cubicBezTo>
                      <a:pt x="2" y="3"/>
                      <a:pt x="4" y="3"/>
                      <a:pt x="4" y="3"/>
                    </a:cubicBezTo>
                    <a:cubicBezTo>
                      <a:pt x="6" y="3"/>
                      <a:pt x="4" y="2"/>
                      <a:pt x="6" y="2"/>
                    </a:cubicBezTo>
                    <a:cubicBezTo>
                      <a:pt x="4" y="1"/>
                      <a:pt x="3" y="0"/>
                      <a:pt x="1" y="2"/>
                    </a:cubicBezTo>
                    <a:cubicBezTo>
                      <a:pt x="1" y="3"/>
                      <a:pt x="0" y="4"/>
                      <a:pt x="2"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91" name="Freeform 4125"/>
              <p:cNvSpPr>
                <a:spLocks/>
              </p:cNvSpPr>
              <p:nvPr/>
            </p:nvSpPr>
            <p:spPr bwMode="auto">
              <a:xfrm>
                <a:off x="2366" y="1648"/>
                <a:ext cx="4" cy="3"/>
              </a:xfrm>
              <a:custGeom>
                <a:avLst/>
                <a:gdLst>
                  <a:gd name="T0" fmla="*/ 3 w 3"/>
                  <a:gd name="T1" fmla="*/ 3 h 2"/>
                  <a:gd name="T2" fmla="*/ 4 w 3"/>
                  <a:gd name="T3" fmla="*/ 2 h 2"/>
                  <a:gd name="T4" fmla="*/ 0 w 3"/>
                  <a:gd name="T5" fmla="*/ 2 h 2"/>
                  <a:gd name="T6" fmla="*/ 3 w 3"/>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2" y="2"/>
                    </a:moveTo>
                    <a:cubicBezTo>
                      <a:pt x="2" y="2"/>
                      <a:pt x="2" y="1"/>
                      <a:pt x="3" y="1"/>
                    </a:cubicBezTo>
                    <a:cubicBezTo>
                      <a:pt x="2" y="0"/>
                      <a:pt x="1" y="0"/>
                      <a:pt x="0" y="1"/>
                    </a:cubicBezTo>
                    <a:cubicBezTo>
                      <a:pt x="1" y="1"/>
                      <a:pt x="1"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792" name="Freeform 4126"/>
              <p:cNvSpPr>
                <a:spLocks/>
              </p:cNvSpPr>
              <p:nvPr/>
            </p:nvSpPr>
            <p:spPr bwMode="auto">
              <a:xfrm>
                <a:off x="2370" y="1647"/>
                <a:ext cx="3" cy="1"/>
              </a:xfrm>
              <a:custGeom>
                <a:avLst/>
                <a:gdLst>
                  <a:gd name="T0" fmla="*/ 2 w 2"/>
                  <a:gd name="T1" fmla="*/ 1 h 1"/>
                  <a:gd name="T2" fmla="*/ 3 w 2"/>
                  <a:gd name="T3" fmla="*/ 0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1" y="1"/>
                      <a:pt x="1" y="1"/>
                      <a:pt x="2" y="0"/>
                    </a:cubicBezTo>
                    <a:cubicBezTo>
                      <a:pt x="1" y="0"/>
                      <a:pt x="0"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grpSp>
        <p:grpSp>
          <p:nvGrpSpPr>
            <p:cNvPr id="2105" name="Group 4328"/>
            <p:cNvGrpSpPr>
              <a:grpSpLocks/>
            </p:cNvGrpSpPr>
            <p:nvPr/>
          </p:nvGrpSpPr>
          <p:grpSpPr bwMode="auto">
            <a:xfrm>
              <a:off x="2298702" y="2274887"/>
              <a:ext cx="5711825" cy="3335338"/>
              <a:chOff x="1448" y="1433"/>
              <a:chExt cx="3598" cy="2101"/>
            </a:xfrm>
          </p:grpSpPr>
          <p:sp>
            <p:nvSpPr>
              <p:cNvPr id="3393" name="Freeform 4128"/>
              <p:cNvSpPr>
                <a:spLocks/>
              </p:cNvSpPr>
              <p:nvPr/>
            </p:nvSpPr>
            <p:spPr bwMode="auto">
              <a:xfrm>
                <a:off x="2373" y="1645"/>
                <a:ext cx="3" cy="3"/>
              </a:xfrm>
              <a:custGeom>
                <a:avLst/>
                <a:gdLst>
                  <a:gd name="T0" fmla="*/ 0 w 2"/>
                  <a:gd name="T1" fmla="*/ 3 h 2"/>
                  <a:gd name="T2" fmla="*/ 3 w 2"/>
                  <a:gd name="T3" fmla="*/ 0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1" y="1"/>
                      <a:pt x="1" y="0"/>
                      <a:pt x="2" y="0"/>
                    </a:cubicBezTo>
                    <a:cubicBezTo>
                      <a:pt x="1" y="0"/>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94" name="Freeform 4129"/>
              <p:cNvSpPr>
                <a:spLocks/>
              </p:cNvSpPr>
              <p:nvPr/>
            </p:nvSpPr>
            <p:spPr bwMode="auto">
              <a:xfrm>
                <a:off x="2121" y="1433"/>
                <a:ext cx="558" cy="300"/>
              </a:xfrm>
              <a:custGeom>
                <a:avLst/>
                <a:gdLst>
                  <a:gd name="T0" fmla="*/ 53 w 423"/>
                  <a:gd name="T1" fmla="*/ 79 h 227"/>
                  <a:gd name="T2" fmla="*/ 106 w 423"/>
                  <a:gd name="T3" fmla="*/ 89 h 227"/>
                  <a:gd name="T4" fmla="*/ 115 w 423"/>
                  <a:gd name="T5" fmla="*/ 110 h 227"/>
                  <a:gd name="T6" fmla="*/ 104 w 423"/>
                  <a:gd name="T7" fmla="*/ 133 h 227"/>
                  <a:gd name="T8" fmla="*/ 137 w 423"/>
                  <a:gd name="T9" fmla="*/ 136 h 227"/>
                  <a:gd name="T10" fmla="*/ 139 w 423"/>
                  <a:gd name="T11" fmla="*/ 149 h 227"/>
                  <a:gd name="T12" fmla="*/ 131 w 423"/>
                  <a:gd name="T13" fmla="*/ 157 h 227"/>
                  <a:gd name="T14" fmla="*/ 124 w 423"/>
                  <a:gd name="T15" fmla="*/ 170 h 227"/>
                  <a:gd name="T16" fmla="*/ 100 w 423"/>
                  <a:gd name="T17" fmla="*/ 182 h 227"/>
                  <a:gd name="T18" fmla="*/ 96 w 423"/>
                  <a:gd name="T19" fmla="*/ 184 h 227"/>
                  <a:gd name="T20" fmla="*/ 111 w 423"/>
                  <a:gd name="T21" fmla="*/ 186 h 227"/>
                  <a:gd name="T22" fmla="*/ 82 w 423"/>
                  <a:gd name="T23" fmla="*/ 196 h 227"/>
                  <a:gd name="T24" fmla="*/ 80 w 423"/>
                  <a:gd name="T25" fmla="*/ 198 h 227"/>
                  <a:gd name="T26" fmla="*/ 83 w 423"/>
                  <a:gd name="T27" fmla="*/ 209 h 227"/>
                  <a:gd name="T28" fmla="*/ 80 w 423"/>
                  <a:gd name="T29" fmla="*/ 211 h 227"/>
                  <a:gd name="T30" fmla="*/ 80 w 423"/>
                  <a:gd name="T31" fmla="*/ 218 h 227"/>
                  <a:gd name="T32" fmla="*/ 87 w 423"/>
                  <a:gd name="T33" fmla="*/ 222 h 227"/>
                  <a:gd name="T34" fmla="*/ 99 w 423"/>
                  <a:gd name="T35" fmla="*/ 227 h 227"/>
                  <a:gd name="T36" fmla="*/ 95 w 423"/>
                  <a:gd name="T37" fmla="*/ 238 h 227"/>
                  <a:gd name="T38" fmla="*/ 83 w 423"/>
                  <a:gd name="T39" fmla="*/ 250 h 227"/>
                  <a:gd name="T40" fmla="*/ 91 w 423"/>
                  <a:gd name="T41" fmla="*/ 268 h 227"/>
                  <a:gd name="T42" fmla="*/ 94 w 423"/>
                  <a:gd name="T43" fmla="*/ 278 h 227"/>
                  <a:gd name="T44" fmla="*/ 115 w 423"/>
                  <a:gd name="T45" fmla="*/ 284 h 227"/>
                  <a:gd name="T46" fmla="*/ 132 w 423"/>
                  <a:gd name="T47" fmla="*/ 283 h 227"/>
                  <a:gd name="T48" fmla="*/ 132 w 423"/>
                  <a:gd name="T49" fmla="*/ 296 h 227"/>
                  <a:gd name="T50" fmla="*/ 152 w 423"/>
                  <a:gd name="T51" fmla="*/ 293 h 227"/>
                  <a:gd name="T52" fmla="*/ 157 w 423"/>
                  <a:gd name="T53" fmla="*/ 284 h 227"/>
                  <a:gd name="T54" fmla="*/ 169 w 423"/>
                  <a:gd name="T55" fmla="*/ 268 h 227"/>
                  <a:gd name="T56" fmla="*/ 183 w 423"/>
                  <a:gd name="T57" fmla="*/ 255 h 227"/>
                  <a:gd name="T58" fmla="*/ 194 w 423"/>
                  <a:gd name="T59" fmla="*/ 244 h 227"/>
                  <a:gd name="T60" fmla="*/ 216 w 423"/>
                  <a:gd name="T61" fmla="*/ 221 h 227"/>
                  <a:gd name="T62" fmla="*/ 249 w 423"/>
                  <a:gd name="T63" fmla="*/ 207 h 227"/>
                  <a:gd name="T64" fmla="*/ 281 w 423"/>
                  <a:gd name="T65" fmla="*/ 205 h 227"/>
                  <a:gd name="T66" fmla="*/ 318 w 423"/>
                  <a:gd name="T67" fmla="*/ 182 h 227"/>
                  <a:gd name="T68" fmla="*/ 372 w 423"/>
                  <a:gd name="T69" fmla="*/ 176 h 227"/>
                  <a:gd name="T70" fmla="*/ 421 w 423"/>
                  <a:gd name="T71" fmla="*/ 157 h 227"/>
                  <a:gd name="T72" fmla="*/ 360 w 423"/>
                  <a:gd name="T73" fmla="*/ 152 h 227"/>
                  <a:gd name="T74" fmla="*/ 376 w 423"/>
                  <a:gd name="T75" fmla="*/ 136 h 227"/>
                  <a:gd name="T76" fmla="*/ 429 w 423"/>
                  <a:gd name="T77" fmla="*/ 148 h 227"/>
                  <a:gd name="T78" fmla="*/ 425 w 423"/>
                  <a:gd name="T79" fmla="*/ 133 h 227"/>
                  <a:gd name="T80" fmla="*/ 400 w 423"/>
                  <a:gd name="T81" fmla="*/ 120 h 227"/>
                  <a:gd name="T82" fmla="*/ 409 w 423"/>
                  <a:gd name="T83" fmla="*/ 111 h 227"/>
                  <a:gd name="T84" fmla="*/ 442 w 423"/>
                  <a:gd name="T85" fmla="*/ 102 h 227"/>
                  <a:gd name="T86" fmla="*/ 456 w 423"/>
                  <a:gd name="T87" fmla="*/ 93 h 227"/>
                  <a:gd name="T88" fmla="*/ 456 w 423"/>
                  <a:gd name="T89" fmla="*/ 78 h 227"/>
                  <a:gd name="T90" fmla="*/ 460 w 423"/>
                  <a:gd name="T91" fmla="*/ 70 h 227"/>
                  <a:gd name="T92" fmla="*/ 454 w 423"/>
                  <a:gd name="T93" fmla="*/ 62 h 227"/>
                  <a:gd name="T94" fmla="*/ 491 w 423"/>
                  <a:gd name="T95" fmla="*/ 38 h 227"/>
                  <a:gd name="T96" fmla="*/ 505 w 423"/>
                  <a:gd name="T97" fmla="*/ 28 h 227"/>
                  <a:gd name="T98" fmla="*/ 491 w 423"/>
                  <a:gd name="T99" fmla="*/ 19 h 227"/>
                  <a:gd name="T100" fmla="*/ 437 w 423"/>
                  <a:gd name="T101" fmla="*/ 19 h 227"/>
                  <a:gd name="T102" fmla="*/ 446 w 423"/>
                  <a:gd name="T103" fmla="*/ 8 h 227"/>
                  <a:gd name="T104" fmla="*/ 425 w 423"/>
                  <a:gd name="T105" fmla="*/ 1 h 227"/>
                  <a:gd name="T106" fmla="*/ 352 w 423"/>
                  <a:gd name="T107" fmla="*/ 5 h 227"/>
                  <a:gd name="T108" fmla="*/ 276 w 423"/>
                  <a:gd name="T109" fmla="*/ 5 h 227"/>
                  <a:gd name="T110" fmla="*/ 292 w 423"/>
                  <a:gd name="T111" fmla="*/ 8 h 227"/>
                  <a:gd name="T112" fmla="*/ 235 w 423"/>
                  <a:gd name="T113" fmla="*/ 11 h 227"/>
                  <a:gd name="T114" fmla="*/ 165 w 423"/>
                  <a:gd name="T115" fmla="*/ 16 h 227"/>
                  <a:gd name="T116" fmla="*/ 109 w 423"/>
                  <a:gd name="T117" fmla="*/ 25 h 227"/>
                  <a:gd name="T118" fmla="*/ 29 w 423"/>
                  <a:gd name="T119" fmla="*/ 50 h 227"/>
                  <a:gd name="T120" fmla="*/ 36 w 423"/>
                  <a:gd name="T121" fmla="*/ 63 h 22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23" h="227">
                    <a:moveTo>
                      <a:pt x="8" y="55"/>
                    </a:moveTo>
                    <a:cubicBezTo>
                      <a:pt x="12" y="56"/>
                      <a:pt x="16" y="56"/>
                      <a:pt x="21" y="56"/>
                    </a:cubicBezTo>
                    <a:cubicBezTo>
                      <a:pt x="20" y="58"/>
                      <a:pt x="17" y="57"/>
                      <a:pt x="16" y="57"/>
                    </a:cubicBezTo>
                    <a:cubicBezTo>
                      <a:pt x="13" y="57"/>
                      <a:pt x="9" y="57"/>
                      <a:pt x="7" y="58"/>
                    </a:cubicBezTo>
                    <a:cubicBezTo>
                      <a:pt x="9" y="60"/>
                      <a:pt x="12" y="61"/>
                      <a:pt x="14" y="61"/>
                    </a:cubicBezTo>
                    <a:cubicBezTo>
                      <a:pt x="11" y="61"/>
                      <a:pt x="14" y="61"/>
                      <a:pt x="14" y="61"/>
                    </a:cubicBezTo>
                    <a:cubicBezTo>
                      <a:pt x="15" y="62"/>
                      <a:pt x="17" y="62"/>
                      <a:pt x="18" y="62"/>
                    </a:cubicBezTo>
                    <a:cubicBezTo>
                      <a:pt x="20" y="62"/>
                      <a:pt x="23" y="63"/>
                      <a:pt x="25" y="62"/>
                    </a:cubicBezTo>
                    <a:cubicBezTo>
                      <a:pt x="24" y="62"/>
                      <a:pt x="23" y="60"/>
                      <a:pt x="22" y="60"/>
                    </a:cubicBezTo>
                    <a:cubicBezTo>
                      <a:pt x="24" y="60"/>
                      <a:pt x="25" y="59"/>
                      <a:pt x="27" y="61"/>
                    </a:cubicBezTo>
                    <a:cubicBezTo>
                      <a:pt x="28" y="62"/>
                      <a:pt x="31" y="59"/>
                      <a:pt x="34" y="60"/>
                    </a:cubicBezTo>
                    <a:cubicBezTo>
                      <a:pt x="33" y="60"/>
                      <a:pt x="32" y="61"/>
                      <a:pt x="31" y="61"/>
                    </a:cubicBezTo>
                    <a:cubicBezTo>
                      <a:pt x="33" y="62"/>
                      <a:pt x="34" y="62"/>
                      <a:pt x="35" y="61"/>
                    </a:cubicBezTo>
                    <a:cubicBezTo>
                      <a:pt x="35" y="60"/>
                      <a:pt x="37" y="61"/>
                      <a:pt x="38" y="60"/>
                    </a:cubicBezTo>
                    <a:cubicBezTo>
                      <a:pt x="39" y="60"/>
                      <a:pt x="39" y="60"/>
                      <a:pt x="40" y="60"/>
                    </a:cubicBezTo>
                    <a:cubicBezTo>
                      <a:pt x="40" y="61"/>
                      <a:pt x="40" y="60"/>
                      <a:pt x="41" y="60"/>
                    </a:cubicBezTo>
                    <a:cubicBezTo>
                      <a:pt x="42" y="59"/>
                      <a:pt x="44" y="59"/>
                      <a:pt x="44" y="61"/>
                    </a:cubicBezTo>
                    <a:cubicBezTo>
                      <a:pt x="45" y="61"/>
                      <a:pt x="55" y="57"/>
                      <a:pt x="54" y="60"/>
                    </a:cubicBezTo>
                    <a:cubicBezTo>
                      <a:pt x="55" y="59"/>
                      <a:pt x="58" y="60"/>
                      <a:pt x="59" y="60"/>
                    </a:cubicBezTo>
                    <a:cubicBezTo>
                      <a:pt x="62" y="60"/>
                      <a:pt x="64" y="60"/>
                      <a:pt x="67" y="61"/>
                    </a:cubicBezTo>
                    <a:cubicBezTo>
                      <a:pt x="66" y="62"/>
                      <a:pt x="66" y="62"/>
                      <a:pt x="66" y="62"/>
                    </a:cubicBezTo>
                    <a:cubicBezTo>
                      <a:pt x="67" y="62"/>
                      <a:pt x="72" y="61"/>
                      <a:pt x="71" y="63"/>
                    </a:cubicBezTo>
                    <a:cubicBezTo>
                      <a:pt x="72" y="63"/>
                      <a:pt x="73" y="62"/>
                      <a:pt x="73" y="62"/>
                    </a:cubicBezTo>
                    <a:cubicBezTo>
                      <a:pt x="72" y="63"/>
                      <a:pt x="72" y="63"/>
                      <a:pt x="72" y="63"/>
                    </a:cubicBezTo>
                    <a:cubicBezTo>
                      <a:pt x="74" y="64"/>
                      <a:pt x="75" y="63"/>
                      <a:pt x="77" y="63"/>
                    </a:cubicBezTo>
                    <a:cubicBezTo>
                      <a:pt x="74" y="63"/>
                      <a:pt x="76" y="65"/>
                      <a:pt x="77" y="65"/>
                    </a:cubicBezTo>
                    <a:cubicBezTo>
                      <a:pt x="78" y="65"/>
                      <a:pt x="79" y="64"/>
                      <a:pt x="80" y="64"/>
                    </a:cubicBezTo>
                    <a:cubicBezTo>
                      <a:pt x="78" y="65"/>
                      <a:pt x="81" y="65"/>
                      <a:pt x="80" y="66"/>
                    </a:cubicBezTo>
                    <a:cubicBezTo>
                      <a:pt x="80" y="68"/>
                      <a:pt x="78" y="67"/>
                      <a:pt x="76" y="68"/>
                    </a:cubicBezTo>
                    <a:cubicBezTo>
                      <a:pt x="77" y="68"/>
                      <a:pt x="78" y="67"/>
                      <a:pt x="80" y="67"/>
                    </a:cubicBezTo>
                    <a:cubicBezTo>
                      <a:pt x="79" y="68"/>
                      <a:pt x="78" y="70"/>
                      <a:pt x="80" y="69"/>
                    </a:cubicBezTo>
                    <a:cubicBezTo>
                      <a:pt x="79" y="70"/>
                      <a:pt x="79" y="70"/>
                      <a:pt x="79" y="70"/>
                    </a:cubicBezTo>
                    <a:cubicBezTo>
                      <a:pt x="81" y="71"/>
                      <a:pt x="84" y="71"/>
                      <a:pt x="86" y="73"/>
                    </a:cubicBezTo>
                    <a:cubicBezTo>
                      <a:pt x="85" y="73"/>
                      <a:pt x="83" y="73"/>
                      <a:pt x="84" y="74"/>
                    </a:cubicBezTo>
                    <a:cubicBezTo>
                      <a:pt x="85" y="73"/>
                      <a:pt x="87" y="76"/>
                      <a:pt x="88" y="75"/>
                    </a:cubicBezTo>
                    <a:cubicBezTo>
                      <a:pt x="87" y="76"/>
                      <a:pt x="85" y="77"/>
                      <a:pt x="84" y="76"/>
                    </a:cubicBezTo>
                    <a:cubicBezTo>
                      <a:pt x="85" y="77"/>
                      <a:pt x="86" y="77"/>
                      <a:pt x="87" y="77"/>
                    </a:cubicBezTo>
                    <a:cubicBezTo>
                      <a:pt x="86" y="77"/>
                      <a:pt x="85" y="77"/>
                      <a:pt x="84" y="77"/>
                    </a:cubicBezTo>
                    <a:cubicBezTo>
                      <a:pt x="85" y="78"/>
                      <a:pt x="85" y="78"/>
                      <a:pt x="86" y="78"/>
                    </a:cubicBezTo>
                    <a:cubicBezTo>
                      <a:pt x="83" y="79"/>
                      <a:pt x="80" y="78"/>
                      <a:pt x="78" y="79"/>
                    </a:cubicBezTo>
                    <a:cubicBezTo>
                      <a:pt x="81" y="80"/>
                      <a:pt x="84" y="79"/>
                      <a:pt x="86" y="78"/>
                    </a:cubicBezTo>
                    <a:cubicBezTo>
                      <a:pt x="86" y="79"/>
                      <a:pt x="85" y="79"/>
                      <a:pt x="84" y="80"/>
                    </a:cubicBezTo>
                    <a:cubicBezTo>
                      <a:pt x="85" y="80"/>
                      <a:pt x="86" y="80"/>
                      <a:pt x="87" y="80"/>
                    </a:cubicBezTo>
                    <a:cubicBezTo>
                      <a:pt x="84" y="81"/>
                      <a:pt x="87" y="82"/>
                      <a:pt x="87" y="82"/>
                    </a:cubicBezTo>
                    <a:cubicBezTo>
                      <a:pt x="86" y="82"/>
                      <a:pt x="86" y="83"/>
                      <a:pt x="87" y="83"/>
                    </a:cubicBezTo>
                    <a:cubicBezTo>
                      <a:pt x="87" y="83"/>
                      <a:pt x="82" y="83"/>
                      <a:pt x="85" y="84"/>
                    </a:cubicBezTo>
                    <a:cubicBezTo>
                      <a:pt x="83" y="84"/>
                      <a:pt x="88" y="86"/>
                      <a:pt x="89" y="87"/>
                    </a:cubicBezTo>
                    <a:cubicBezTo>
                      <a:pt x="88" y="86"/>
                      <a:pt x="84" y="87"/>
                      <a:pt x="87" y="88"/>
                    </a:cubicBezTo>
                    <a:cubicBezTo>
                      <a:pt x="85" y="88"/>
                      <a:pt x="84" y="90"/>
                      <a:pt x="83" y="89"/>
                    </a:cubicBezTo>
                    <a:cubicBezTo>
                      <a:pt x="85" y="90"/>
                      <a:pt x="86" y="89"/>
                      <a:pt x="87" y="90"/>
                    </a:cubicBezTo>
                    <a:cubicBezTo>
                      <a:pt x="89" y="90"/>
                      <a:pt x="88" y="92"/>
                      <a:pt x="87" y="92"/>
                    </a:cubicBezTo>
                    <a:cubicBezTo>
                      <a:pt x="87" y="93"/>
                      <a:pt x="88" y="93"/>
                      <a:pt x="89" y="92"/>
                    </a:cubicBezTo>
                    <a:cubicBezTo>
                      <a:pt x="87" y="93"/>
                      <a:pt x="86" y="94"/>
                      <a:pt x="85" y="94"/>
                    </a:cubicBezTo>
                    <a:cubicBezTo>
                      <a:pt x="86" y="95"/>
                      <a:pt x="87" y="95"/>
                      <a:pt x="89" y="95"/>
                    </a:cubicBezTo>
                    <a:cubicBezTo>
                      <a:pt x="86" y="96"/>
                      <a:pt x="82" y="94"/>
                      <a:pt x="79" y="95"/>
                    </a:cubicBezTo>
                    <a:cubicBezTo>
                      <a:pt x="81" y="97"/>
                      <a:pt x="84" y="95"/>
                      <a:pt x="85" y="96"/>
                    </a:cubicBezTo>
                    <a:cubicBezTo>
                      <a:pt x="84" y="96"/>
                      <a:pt x="83" y="98"/>
                      <a:pt x="81" y="98"/>
                    </a:cubicBezTo>
                    <a:cubicBezTo>
                      <a:pt x="80" y="99"/>
                      <a:pt x="78" y="99"/>
                      <a:pt x="77" y="100"/>
                    </a:cubicBezTo>
                    <a:cubicBezTo>
                      <a:pt x="80" y="102"/>
                      <a:pt x="83" y="99"/>
                      <a:pt x="86" y="98"/>
                    </a:cubicBezTo>
                    <a:cubicBezTo>
                      <a:pt x="84" y="100"/>
                      <a:pt x="82" y="101"/>
                      <a:pt x="79" y="101"/>
                    </a:cubicBezTo>
                    <a:cubicBezTo>
                      <a:pt x="77" y="101"/>
                      <a:pt x="74" y="102"/>
                      <a:pt x="73" y="103"/>
                    </a:cubicBezTo>
                    <a:cubicBezTo>
                      <a:pt x="74" y="103"/>
                      <a:pt x="74" y="104"/>
                      <a:pt x="74" y="105"/>
                    </a:cubicBezTo>
                    <a:cubicBezTo>
                      <a:pt x="74" y="106"/>
                      <a:pt x="77" y="107"/>
                      <a:pt x="76" y="105"/>
                    </a:cubicBezTo>
                    <a:cubicBezTo>
                      <a:pt x="78" y="106"/>
                      <a:pt x="80" y="106"/>
                      <a:pt x="82" y="106"/>
                    </a:cubicBezTo>
                    <a:cubicBezTo>
                      <a:pt x="83" y="106"/>
                      <a:pt x="84" y="106"/>
                      <a:pt x="85" y="106"/>
                    </a:cubicBezTo>
                    <a:cubicBezTo>
                      <a:pt x="87" y="104"/>
                      <a:pt x="85" y="104"/>
                      <a:pt x="86" y="103"/>
                    </a:cubicBezTo>
                    <a:cubicBezTo>
                      <a:pt x="86" y="103"/>
                      <a:pt x="87" y="104"/>
                      <a:pt x="88" y="103"/>
                    </a:cubicBezTo>
                    <a:cubicBezTo>
                      <a:pt x="87" y="102"/>
                      <a:pt x="92" y="103"/>
                      <a:pt x="92" y="100"/>
                    </a:cubicBezTo>
                    <a:cubicBezTo>
                      <a:pt x="92" y="99"/>
                      <a:pt x="91" y="99"/>
                      <a:pt x="91" y="97"/>
                    </a:cubicBezTo>
                    <a:cubicBezTo>
                      <a:pt x="91" y="96"/>
                      <a:pt x="92" y="96"/>
                      <a:pt x="94" y="96"/>
                    </a:cubicBezTo>
                    <a:cubicBezTo>
                      <a:pt x="90" y="97"/>
                      <a:pt x="93" y="100"/>
                      <a:pt x="92" y="102"/>
                    </a:cubicBezTo>
                    <a:cubicBezTo>
                      <a:pt x="94" y="101"/>
                      <a:pt x="96" y="100"/>
                      <a:pt x="97" y="100"/>
                    </a:cubicBezTo>
                    <a:cubicBezTo>
                      <a:pt x="96" y="101"/>
                      <a:pt x="93" y="102"/>
                      <a:pt x="92" y="103"/>
                    </a:cubicBezTo>
                    <a:cubicBezTo>
                      <a:pt x="94" y="103"/>
                      <a:pt x="96" y="103"/>
                      <a:pt x="98" y="104"/>
                    </a:cubicBezTo>
                    <a:cubicBezTo>
                      <a:pt x="100" y="104"/>
                      <a:pt x="102" y="102"/>
                      <a:pt x="104" y="103"/>
                    </a:cubicBezTo>
                    <a:cubicBezTo>
                      <a:pt x="101" y="105"/>
                      <a:pt x="96" y="104"/>
                      <a:pt x="92" y="106"/>
                    </a:cubicBezTo>
                    <a:cubicBezTo>
                      <a:pt x="97" y="106"/>
                      <a:pt x="101" y="104"/>
                      <a:pt x="105" y="105"/>
                    </a:cubicBezTo>
                    <a:cubicBezTo>
                      <a:pt x="104" y="106"/>
                      <a:pt x="101" y="105"/>
                      <a:pt x="100" y="106"/>
                    </a:cubicBezTo>
                    <a:cubicBezTo>
                      <a:pt x="98" y="106"/>
                      <a:pt x="97" y="107"/>
                      <a:pt x="95" y="108"/>
                    </a:cubicBezTo>
                    <a:cubicBezTo>
                      <a:pt x="97" y="109"/>
                      <a:pt x="100" y="106"/>
                      <a:pt x="102" y="106"/>
                    </a:cubicBezTo>
                    <a:cubicBezTo>
                      <a:pt x="103" y="107"/>
                      <a:pt x="102" y="108"/>
                      <a:pt x="101" y="107"/>
                    </a:cubicBezTo>
                    <a:cubicBezTo>
                      <a:pt x="99" y="107"/>
                      <a:pt x="98" y="108"/>
                      <a:pt x="97" y="108"/>
                    </a:cubicBezTo>
                    <a:cubicBezTo>
                      <a:pt x="98" y="109"/>
                      <a:pt x="102" y="108"/>
                      <a:pt x="103" y="108"/>
                    </a:cubicBezTo>
                    <a:cubicBezTo>
                      <a:pt x="101" y="109"/>
                      <a:pt x="105" y="110"/>
                      <a:pt x="105" y="109"/>
                    </a:cubicBezTo>
                    <a:cubicBezTo>
                      <a:pt x="103" y="111"/>
                      <a:pt x="100" y="108"/>
                      <a:pt x="98" y="109"/>
                    </a:cubicBezTo>
                    <a:cubicBezTo>
                      <a:pt x="99" y="110"/>
                      <a:pt x="100" y="111"/>
                      <a:pt x="102" y="111"/>
                    </a:cubicBezTo>
                    <a:cubicBezTo>
                      <a:pt x="103" y="111"/>
                      <a:pt x="104" y="111"/>
                      <a:pt x="105" y="111"/>
                    </a:cubicBezTo>
                    <a:cubicBezTo>
                      <a:pt x="106" y="111"/>
                      <a:pt x="105" y="113"/>
                      <a:pt x="104" y="112"/>
                    </a:cubicBezTo>
                    <a:cubicBezTo>
                      <a:pt x="103" y="112"/>
                      <a:pt x="102" y="112"/>
                      <a:pt x="100" y="112"/>
                    </a:cubicBezTo>
                    <a:cubicBezTo>
                      <a:pt x="101" y="113"/>
                      <a:pt x="104" y="113"/>
                      <a:pt x="105" y="113"/>
                    </a:cubicBezTo>
                    <a:cubicBezTo>
                      <a:pt x="105" y="113"/>
                      <a:pt x="104" y="113"/>
                      <a:pt x="103" y="113"/>
                    </a:cubicBezTo>
                    <a:cubicBezTo>
                      <a:pt x="104" y="114"/>
                      <a:pt x="104" y="114"/>
                      <a:pt x="104" y="114"/>
                    </a:cubicBezTo>
                    <a:cubicBezTo>
                      <a:pt x="103" y="114"/>
                      <a:pt x="101" y="114"/>
                      <a:pt x="100" y="114"/>
                    </a:cubicBezTo>
                    <a:cubicBezTo>
                      <a:pt x="101" y="114"/>
                      <a:pt x="104" y="115"/>
                      <a:pt x="101" y="115"/>
                    </a:cubicBezTo>
                    <a:cubicBezTo>
                      <a:pt x="103" y="116"/>
                      <a:pt x="104" y="115"/>
                      <a:pt x="105" y="114"/>
                    </a:cubicBezTo>
                    <a:cubicBezTo>
                      <a:pt x="105" y="115"/>
                      <a:pt x="105" y="115"/>
                      <a:pt x="104" y="116"/>
                    </a:cubicBezTo>
                    <a:cubicBezTo>
                      <a:pt x="103" y="117"/>
                      <a:pt x="101" y="116"/>
                      <a:pt x="100" y="116"/>
                    </a:cubicBezTo>
                    <a:cubicBezTo>
                      <a:pt x="97" y="115"/>
                      <a:pt x="96" y="114"/>
                      <a:pt x="93" y="113"/>
                    </a:cubicBezTo>
                    <a:cubicBezTo>
                      <a:pt x="90" y="111"/>
                      <a:pt x="87" y="113"/>
                      <a:pt x="84" y="112"/>
                    </a:cubicBezTo>
                    <a:cubicBezTo>
                      <a:pt x="81" y="111"/>
                      <a:pt x="78" y="111"/>
                      <a:pt x="76" y="113"/>
                    </a:cubicBezTo>
                    <a:cubicBezTo>
                      <a:pt x="77" y="114"/>
                      <a:pt x="79" y="115"/>
                      <a:pt x="80" y="116"/>
                    </a:cubicBezTo>
                    <a:cubicBezTo>
                      <a:pt x="83" y="116"/>
                      <a:pt x="86" y="116"/>
                      <a:pt x="88" y="118"/>
                    </a:cubicBezTo>
                    <a:cubicBezTo>
                      <a:pt x="90" y="120"/>
                      <a:pt x="91" y="119"/>
                      <a:pt x="94" y="120"/>
                    </a:cubicBezTo>
                    <a:cubicBezTo>
                      <a:pt x="94" y="120"/>
                      <a:pt x="95" y="120"/>
                      <a:pt x="96" y="120"/>
                    </a:cubicBezTo>
                    <a:cubicBezTo>
                      <a:pt x="97" y="120"/>
                      <a:pt x="98" y="118"/>
                      <a:pt x="99" y="119"/>
                    </a:cubicBezTo>
                    <a:cubicBezTo>
                      <a:pt x="98" y="120"/>
                      <a:pt x="98" y="120"/>
                      <a:pt x="97" y="120"/>
                    </a:cubicBezTo>
                    <a:cubicBezTo>
                      <a:pt x="100" y="120"/>
                      <a:pt x="102" y="119"/>
                      <a:pt x="105" y="119"/>
                    </a:cubicBezTo>
                    <a:cubicBezTo>
                      <a:pt x="105" y="120"/>
                      <a:pt x="103" y="120"/>
                      <a:pt x="103" y="121"/>
                    </a:cubicBezTo>
                    <a:cubicBezTo>
                      <a:pt x="104" y="121"/>
                      <a:pt x="104" y="121"/>
                      <a:pt x="104" y="122"/>
                    </a:cubicBezTo>
                    <a:cubicBezTo>
                      <a:pt x="102" y="122"/>
                      <a:pt x="101" y="122"/>
                      <a:pt x="99" y="123"/>
                    </a:cubicBezTo>
                    <a:cubicBezTo>
                      <a:pt x="100" y="123"/>
                      <a:pt x="101" y="123"/>
                      <a:pt x="102" y="124"/>
                    </a:cubicBezTo>
                    <a:cubicBezTo>
                      <a:pt x="100" y="123"/>
                      <a:pt x="98" y="123"/>
                      <a:pt x="98" y="125"/>
                    </a:cubicBezTo>
                    <a:cubicBezTo>
                      <a:pt x="99" y="125"/>
                      <a:pt x="101" y="124"/>
                      <a:pt x="102" y="125"/>
                    </a:cubicBezTo>
                    <a:cubicBezTo>
                      <a:pt x="99" y="124"/>
                      <a:pt x="96" y="126"/>
                      <a:pt x="94" y="128"/>
                    </a:cubicBezTo>
                    <a:cubicBezTo>
                      <a:pt x="96" y="128"/>
                      <a:pt x="97" y="127"/>
                      <a:pt x="99" y="127"/>
                    </a:cubicBezTo>
                    <a:cubicBezTo>
                      <a:pt x="100" y="127"/>
                      <a:pt x="100" y="128"/>
                      <a:pt x="101" y="128"/>
                    </a:cubicBezTo>
                    <a:cubicBezTo>
                      <a:pt x="100" y="129"/>
                      <a:pt x="99" y="128"/>
                      <a:pt x="98" y="129"/>
                    </a:cubicBezTo>
                    <a:cubicBezTo>
                      <a:pt x="98" y="129"/>
                      <a:pt x="99" y="129"/>
                      <a:pt x="100" y="130"/>
                    </a:cubicBezTo>
                    <a:cubicBezTo>
                      <a:pt x="99" y="130"/>
                      <a:pt x="98" y="130"/>
                      <a:pt x="98" y="130"/>
                    </a:cubicBezTo>
                    <a:cubicBezTo>
                      <a:pt x="98" y="129"/>
                      <a:pt x="96" y="129"/>
                      <a:pt x="94" y="129"/>
                    </a:cubicBezTo>
                    <a:cubicBezTo>
                      <a:pt x="95" y="128"/>
                      <a:pt x="95" y="128"/>
                      <a:pt x="95" y="128"/>
                    </a:cubicBezTo>
                    <a:cubicBezTo>
                      <a:pt x="94" y="128"/>
                      <a:pt x="93" y="129"/>
                      <a:pt x="93" y="130"/>
                    </a:cubicBezTo>
                    <a:cubicBezTo>
                      <a:pt x="92" y="131"/>
                      <a:pt x="91" y="131"/>
                      <a:pt x="90" y="132"/>
                    </a:cubicBezTo>
                    <a:cubicBezTo>
                      <a:pt x="92" y="133"/>
                      <a:pt x="93" y="132"/>
                      <a:pt x="95" y="132"/>
                    </a:cubicBezTo>
                    <a:cubicBezTo>
                      <a:pt x="94" y="132"/>
                      <a:pt x="92" y="132"/>
                      <a:pt x="93" y="134"/>
                    </a:cubicBezTo>
                    <a:cubicBezTo>
                      <a:pt x="91" y="133"/>
                      <a:pt x="90" y="134"/>
                      <a:pt x="88" y="134"/>
                    </a:cubicBezTo>
                    <a:cubicBezTo>
                      <a:pt x="87" y="134"/>
                      <a:pt x="85" y="134"/>
                      <a:pt x="83" y="134"/>
                    </a:cubicBezTo>
                    <a:cubicBezTo>
                      <a:pt x="84" y="134"/>
                      <a:pt x="85" y="134"/>
                      <a:pt x="85" y="133"/>
                    </a:cubicBezTo>
                    <a:cubicBezTo>
                      <a:pt x="84" y="134"/>
                      <a:pt x="82" y="133"/>
                      <a:pt x="81" y="134"/>
                    </a:cubicBezTo>
                    <a:cubicBezTo>
                      <a:pt x="82" y="134"/>
                      <a:pt x="82" y="134"/>
                      <a:pt x="83" y="134"/>
                    </a:cubicBezTo>
                    <a:cubicBezTo>
                      <a:pt x="82" y="134"/>
                      <a:pt x="80" y="134"/>
                      <a:pt x="79" y="135"/>
                    </a:cubicBezTo>
                    <a:cubicBezTo>
                      <a:pt x="82" y="135"/>
                      <a:pt x="77" y="136"/>
                      <a:pt x="77" y="136"/>
                    </a:cubicBezTo>
                    <a:cubicBezTo>
                      <a:pt x="75" y="136"/>
                      <a:pt x="74" y="136"/>
                      <a:pt x="72" y="137"/>
                    </a:cubicBezTo>
                    <a:cubicBezTo>
                      <a:pt x="74" y="137"/>
                      <a:pt x="76" y="136"/>
                      <a:pt x="78" y="137"/>
                    </a:cubicBezTo>
                    <a:cubicBezTo>
                      <a:pt x="77" y="137"/>
                      <a:pt x="76" y="137"/>
                      <a:pt x="76" y="138"/>
                    </a:cubicBezTo>
                    <a:cubicBezTo>
                      <a:pt x="77" y="136"/>
                      <a:pt x="80" y="138"/>
                      <a:pt x="82" y="138"/>
                    </a:cubicBezTo>
                    <a:cubicBezTo>
                      <a:pt x="84" y="137"/>
                      <a:pt x="87" y="138"/>
                      <a:pt x="88" y="136"/>
                    </a:cubicBezTo>
                    <a:cubicBezTo>
                      <a:pt x="87" y="136"/>
                      <a:pt x="86" y="136"/>
                      <a:pt x="86" y="136"/>
                    </a:cubicBezTo>
                    <a:cubicBezTo>
                      <a:pt x="88" y="136"/>
                      <a:pt x="90" y="135"/>
                      <a:pt x="92" y="135"/>
                    </a:cubicBezTo>
                    <a:cubicBezTo>
                      <a:pt x="91" y="135"/>
                      <a:pt x="90" y="135"/>
                      <a:pt x="89" y="136"/>
                    </a:cubicBezTo>
                    <a:cubicBezTo>
                      <a:pt x="89" y="136"/>
                      <a:pt x="88" y="137"/>
                      <a:pt x="87" y="137"/>
                    </a:cubicBezTo>
                    <a:cubicBezTo>
                      <a:pt x="88" y="138"/>
                      <a:pt x="89" y="138"/>
                      <a:pt x="89" y="138"/>
                    </a:cubicBezTo>
                    <a:cubicBezTo>
                      <a:pt x="88" y="138"/>
                      <a:pt x="87" y="138"/>
                      <a:pt x="86" y="138"/>
                    </a:cubicBezTo>
                    <a:cubicBezTo>
                      <a:pt x="89" y="139"/>
                      <a:pt x="92" y="140"/>
                      <a:pt x="95" y="141"/>
                    </a:cubicBezTo>
                    <a:cubicBezTo>
                      <a:pt x="91" y="141"/>
                      <a:pt x="89" y="139"/>
                      <a:pt x="86" y="139"/>
                    </a:cubicBezTo>
                    <a:cubicBezTo>
                      <a:pt x="84" y="139"/>
                      <a:pt x="82" y="140"/>
                      <a:pt x="81" y="139"/>
                    </a:cubicBezTo>
                    <a:cubicBezTo>
                      <a:pt x="79" y="139"/>
                      <a:pt x="78" y="138"/>
                      <a:pt x="76" y="138"/>
                    </a:cubicBezTo>
                    <a:cubicBezTo>
                      <a:pt x="76" y="138"/>
                      <a:pt x="77" y="139"/>
                      <a:pt x="78" y="139"/>
                    </a:cubicBezTo>
                    <a:cubicBezTo>
                      <a:pt x="76" y="139"/>
                      <a:pt x="73" y="138"/>
                      <a:pt x="71" y="138"/>
                    </a:cubicBezTo>
                    <a:cubicBezTo>
                      <a:pt x="72" y="138"/>
                      <a:pt x="72" y="139"/>
                      <a:pt x="73" y="139"/>
                    </a:cubicBezTo>
                    <a:cubicBezTo>
                      <a:pt x="75" y="141"/>
                      <a:pt x="77" y="140"/>
                      <a:pt x="79" y="140"/>
                    </a:cubicBezTo>
                    <a:cubicBezTo>
                      <a:pt x="76" y="141"/>
                      <a:pt x="74" y="139"/>
                      <a:pt x="71" y="140"/>
                    </a:cubicBezTo>
                    <a:cubicBezTo>
                      <a:pt x="72" y="140"/>
                      <a:pt x="72" y="140"/>
                      <a:pt x="73" y="140"/>
                    </a:cubicBezTo>
                    <a:cubicBezTo>
                      <a:pt x="72" y="140"/>
                      <a:pt x="71" y="140"/>
                      <a:pt x="70" y="141"/>
                    </a:cubicBezTo>
                    <a:cubicBezTo>
                      <a:pt x="72" y="141"/>
                      <a:pt x="70" y="142"/>
                      <a:pt x="69" y="141"/>
                    </a:cubicBezTo>
                    <a:cubicBezTo>
                      <a:pt x="71" y="144"/>
                      <a:pt x="65" y="140"/>
                      <a:pt x="67" y="142"/>
                    </a:cubicBezTo>
                    <a:cubicBezTo>
                      <a:pt x="65" y="142"/>
                      <a:pt x="65" y="142"/>
                      <a:pt x="66" y="143"/>
                    </a:cubicBezTo>
                    <a:cubicBezTo>
                      <a:pt x="67" y="142"/>
                      <a:pt x="67" y="142"/>
                      <a:pt x="67" y="142"/>
                    </a:cubicBezTo>
                    <a:cubicBezTo>
                      <a:pt x="67" y="144"/>
                      <a:pt x="64" y="143"/>
                      <a:pt x="65" y="145"/>
                    </a:cubicBezTo>
                    <a:cubicBezTo>
                      <a:pt x="68" y="145"/>
                      <a:pt x="70" y="143"/>
                      <a:pt x="73" y="142"/>
                    </a:cubicBezTo>
                    <a:cubicBezTo>
                      <a:pt x="76" y="141"/>
                      <a:pt x="80" y="141"/>
                      <a:pt x="84" y="140"/>
                    </a:cubicBezTo>
                    <a:cubicBezTo>
                      <a:pt x="82" y="141"/>
                      <a:pt x="79" y="141"/>
                      <a:pt x="77" y="141"/>
                    </a:cubicBezTo>
                    <a:cubicBezTo>
                      <a:pt x="79" y="143"/>
                      <a:pt x="80" y="143"/>
                      <a:pt x="82" y="142"/>
                    </a:cubicBezTo>
                    <a:cubicBezTo>
                      <a:pt x="79" y="143"/>
                      <a:pt x="84" y="143"/>
                      <a:pt x="85" y="142"/>
                    </a:cubicBezTo>
                    <a:cubicBezTo>
                      <a:pt x="84" y="142"/>
                      <a:pt x="84" y="141"/>
                      <a:pt x="84" y="141"/>
                    </a:cubicBezTo>
                    <a:cubicBezTo>
                      <a:pt x="85" y="141"/>
                      <a:pt x="87" y="140"/>
                      <a:pt x="88" y="141"/>
                    </a:cubicBezTo>
                    <a:cubicBezTo>
                      <a:pt x="87" y="141"/>
                      <a:pt x="86" y="141"/>
                      <a:pt x="85" y="141"/>
                    </a:cubicBezTo>
                    <a:cubicBezTo>
                      <a:pt x="85" y="143"/>
                      <a:pt x="89" y="142"/>
                      <a:pt x="90" y="142"/>
                    </a:cubicBezTo>
                    <a:cubicBezTo>
                      <a:pt x="87" y="141"/>
                      <a:pt x="90" y="141"/>
                      <a:pt x="90" y="141"/>
                    </a:cubicBezTo>
                    <a:cubicBezTo>
                      <a:pt x="91" y="141"/>
                      <a:pt x="92" y="141"/>
                      <a:pt x="93" y="142"/>
                    </a:cubicBezTo>
                    <a:cubicBezTo>
                      <a:pt x="90" y="142"/>
                      <a:pt x="87" y="143"/>
                      <a:pt x="85" y="143"/>
                    </a:cubicBezTo>
                    <a:cubicBezTo>
                      <a:pt x="87" y="144"/>
                      <a:pt x="90" y="143"/>
                      <a:pt x="92" y="143"/>
                    </a:cubicBezTo>
                    <a:cubicBezTo>
                      <a:pt x="91" y="143"/>
                      <a:pt x="89" y="144"/>
                      <a:pt x="87" y="144"/>
                    </a:cubicBezTo>
                    <a:cubicBezTo>
                      <a:pt x="89" y="145"/>
                      <a:pt x="91" y="145"/>
                      <a:pt x="92" y="145"/>
                    </a:cubicBezTo>
                    <a:cubicBezTo>
                      <a:pt x="89" y="146"/>
                      <a:pt x="87" y="144"/>
                      <a:pt x="84" y="144"/>
                    </a:cubicBezTo>
                    <a:cubicBezTo>
                      <a:pt x="81" y="143"/>
                      <a:pt x="77" y="143"/>
                      <a:pt x="73" y="142"/>
                    </a:cubicBezTo>
                    <a:cubicBezTo>
                      <a:pt x="76" y="142"/>
                      <a:pt x="71" y="143"/>
                      <a:pt x="70" y="143"/>
                    </a:cubicBezTo>
                    <a:cubicBezTo>
                      <a:pt x="73" y="143"/>
                      <a:pt x="70" y="143"/>
                      <a:pt x="70" y="144"/>
                    </a:cubicBezTo>
                    <a:cubicBezTo>
                      <a:pt x="69" y="144"/>
                      <a:pt x="67" y="144"/>
                      <a:pt x="66" y="145"/>
                    </a:cubicBezTo>
                    <a:cubicBezTo>
                      <a:pt x="65" y="145"/>
                      <a:pt x="62" y="146"/>
                      <a:pt x="62" y="148"/>
                    </a:cubicBezTo>
                    <a:cubicBezTo>
                      <a:pt x="64" y="148"/>
                      <a:pt x="65" y="147"/>
                      <a:pt x="66" y="147"/>
                    </a:cubicBezTo>
                    <a:cubicBezTo>
                      <a:pt x="68" y="147"/>
                      <a:pt x="70" y="147"/>
                      <a:pt x="71" y="147"/>
                    </a:cubicBezTo>
                    <a:cubicBezTo>
                      <a:pt x="76" y="146"/>
                      <a:pt x="80" y="147"/>
                      <a:pt x="84" y="146"/>
                    </a:cubicBezTo>
                    <a:cubicBezTo>
                      <a:pt x="83" y="146"/>
                      <a:pt x="82" y="146"/>
                      <a:pt x="81" y="146"/>
                    </a:cubicBezTo>
                    <a:cubicBezTo>
                      <a:pt x="82" y="150"/>
                      <a:pt x="86" y="147"/>
                      <a:pt x="88" y="148"/>
                    </a:cubicBezTo>
                    <a:cubicBezTo>
                      <a:pt x="87" y="148"/>
                      <a:pt x="83" y="150"/>
                      <a:pt x="82" y="149"/>
                    </a:cubicBezTo>
                    <a:cubicBezTo>
                      <a:pt x="80" y="147"/>
                      <a:pt x="81" y="146"/>
                      <a:pt x="78" y="147"/>
                    </a:cubicBezTo>
                    <a:cubicBezTo>
                      <a:pt x="76" y="147"/>
                      <a:pt x="73" y="147"/>
                      <a:pt x="71" y="147"/>
                    </a:cubicBezTo>
                    <a:cubicBezTo>
                      <a:pt x="69" y="147"/>
                      <a:pt x="68" y="147"/>
                      <a:pt x="67" y="148"/>
                    </a:cubicBezTo>
                    <a:cubicBezTo>
                      <a:pt x="66" y="148"/>
                      <a:pt x="62" y="148"/>
                      <a:pt x="65" y="148"/>
                    </a:cubicBezTo>
                    <a:cubicBezTo>
                      <a:pt x="64" y="148"/>
                      <a:pt x="62" y="148"/>
                      <a:pt x="61" y="149"/>
                    </a:cubicBezTo>
                    <a:cubicBezTo>
                      <a:pt x="62" y="150"/>
                      <a:pt x="64" y="149"/>
                      <a:pt x="65" y="149"/>
                    </a:cubicBezTo>
                    <a:cubicBezTo>
                      <a:pt x="64" y="149"/>
                      <a:pt x="63" y="149"/>
                      <a:pt x="62" y="149"/>
                    </a:cubicBezTo>
                    <a:cubicBezTo>
                      <a:pt x="63" y="150"/>
                      <a:pt x="64" y="150"/>
                      <a:pt x="65" y="150"/>
                    </a:cubicBezTo>
                    <a:cubicBezTo>
                      <a:pt x="64" y="150"/>
                      <a:pt x="62" y="150"/>
                      <a:pt x="61" y="150"/>
                    </a:cubicBezTo>
                    <a:cubicBezTo>
                      <a:pt x="63" y="151"/>
                      <a:pt x="65" y="151"/>
                      <a:pt x="68" y="151"/>
                    </a:cubicBezTo>
                    <a:cubicBezTo>
                      <a:pt x="66" y="151"/>
                      <a:pt x="64" y="151"/>
                      <a:pt x="63" y="152"/>
                    </a:cubicBezTo>
                    <a:cubicBezTo>
                      <a:pt x="65" y="152"/>
                      <a:pt x="70" y="149"/>
                      <a:pt x="72" y="151"/>
                    </a:cubicBezTo>
                    <a:cubicBezTo>
                      <a:pt x="71" y="151"/>
                      <a:pt x="71" y="152"/>
                      <a:pt x="72" y="152"/>
                    </a:cubicBezTo>
                    <a:cubicBezTo>
                      <a:pt x="71" y="152"/>
                      <a:pt x="70" y="152"/>
                      <a:pt x="70" y="152"/>
                    </a:cubicBezTo>
                    <a:cubicBezTo>
                      <a:pt x="68" y="152"/>
                      <a:pt x="67" y="152"/>
                      <a:pt x="66" y="152"/>
                    </a:cubicBezTo>
                    <a:cubicBezTo>
                      <a:pt x="67" y="152"/>
                      <a:pt x="68" y="152"/>
                      <a:pt x="68" y="152"/>
                    </a:cubicBezTo>
                    <a:cubicBezTo>
                      <a:pt x="67" y="153"/>
                      <a:pt x="66" y="153"/>
                      <a:pt x="65" y="153"/>
                    </a:cubicBezTo>
                    <a:cubicBezTo>
                      <a:pt x="66" y="153"/>
                      <a:pt x="67" y="153"/>
                      <a:pt x="68" y="153"/>
                    </a:cubicBezTo>
                    <a:cubicBezTo>
                      <a:pt x="66" y="154"/>
                      <a:pt x="64" y="153"/>
                      <a:pt x="62" y="154"/>
                    </a:cubicBezTo>
                    <a:cubicBezTo>
                      <a:pt x="63" y="156"/>
                      <a:pt x="68" y="155"/>
                      <a:pt x="69" y="155"/>
                    </a:cubicBezTo>
                    <a:cubicBezTo>
                      <a:pt x="68" y="155"/>
                      <a:pt x="63" y="156"/>
                      <a:pt x="62" y="155"/>
                    </a:cubicBezTo>
                    <a:cubicBezTo>
                      <a:pt x="65" y="155"/>
                      <a:pt x="62" y="155"/>
                      <a:pt x="61" y="155"/>
                    </a:cubicBezTo>
                    <a:cubicBezTo>
                      <a:pt x="60" y="155"/>
                      <a:pt x="59" y="156"/>
                      <a:pt x="58" y="157"/>
                    </a:cubicBezTo>
                    <a:cubicBezTo>
                      <a:pt x="57" y="158"/>
                      <a:pt x="62" y="158"/>
                      <a:pt x="63" y="158"/>
                    </a:cubicBezTo>
                    <a:cubicBezTo>
                      <a:pt x="61" y="158"/>
                      <a:pt x="59" y="158"/>
                      <a:pt x="58" y="159"/>
                    </a:cubicBezTo>
                    <a:cubicBezTo>
                      <a:pt x="60" y="160"/>
                      <a:pt x="63" y="159"/>
                      <a:pt x="65" y="158"/>
                    </a:cubicBezTo>
                    <a:cubicBezTo>
                      <a:pt x="67" y="156"/>
                      <a:pt x="70" y="156"/>
                      <a:pt x="73" y="155"/>
                    </a:cubicBezTo>
                    <a:cubicBezTo>
                      <a:pt x="74" y="153"/>
                      <a:pt x="77" y="152"/>
                      <a:pt x="79" y="152"/>
                    </a:cubicBezTo>
                    <a:cubicBezTo>
                      <a:pt x="83" y="151"/>
                      <a:pt x="86" y="150"/>
                      <a:pt x="89" y="149"/>
                    </a:cubicBezTo>
                    <a:cubicBezTo>
                      <a:pt x="88" y="150"/>
                      <a:pt x="88" y="150"/>
                      <a:pt x="87" y="150"/>
                    </a:cubicBezTo>
                    <a:cubicBezTo>
                      <a:pt x="88" y="150"/>
                      <a:pt x="89" y="150"/>
                      <a:pt x="90" y="150"/>
                    </a:cubicBezTo>
                    <a:cubicBezTo>
                      <a:pt x="89" y="151"/>
                      <a:pt x="88" y="151"/>
                      <a:pt x="88" y="150"/>
                    </a:cubicBezTo>
                    <a:cubicBezTo>
                      <a:pt x="86" y="150"/>
                      <a:pt x="84" y="151"/>
                      <a:pt x="83" y="151"/>
                    </a:cubicBezTo>
                    <a:cubicBezTo>
                      <a:pt x="84" y="152"/>
                      <a:pt x="86" y="152"/>
                      <a:pt x="87" y="152"/>
                    </a:cubicBezTo>
                    <a:cubicBezTo>
                      <a:pt x="85" y="152"/>
                      <a:pt x="82" y="151"/>
                      <a:pt x="80" y="152"/>
                    </a:cubicBezTo>
                    <a:cubicBezTo>
                      <a:pt x="77" y="153"/>
                      <a:pt x="75" y="153"/>
                      <a:pt x="73" y="155"/>
                    </a:cubicBezTo>
                    <a:cubicBezTo>
                      <a:pt x="71" y="156"/>
                      <a:pt x="68" y="156"/>
                      <a:pt x="66" y="157"/>
                    </a:cubicBezTo>
                    <a:cubicBezTo>
                      <a:pt x="64" y="159"/>
                      <a:pt x="61" y="159"/>
                      <a:pt x="59" y="160"/>
                    </a:cubicBezTo>
                    <a:cubicBezTo>
                      <a:pt x="59" y="160"/>
                      <a:pt x="60" y="160"/>
                      <a:pt x="61" y="160"/>
                    </a:cubicBezTo>
                    <a:cubicBezTo>
                      <a:pt x="60" y="161"/>
                      <a:pt x="59" y="161"/>
                      <a:pt x="59" y="161"/>
                    </a:cubicBezTo>
                    <a:cubicBezTo>
                      <a:pt x="60" y="162"/>
                      <a:pt x="61" y="161"/>
                      <a:pt x="63" y="160"/>
                    </a:cubicBezTo>
                    <a:cubicBezTo>
                      <a:pt x="62" y="161"/>
                      <a:pt x="61" y="161"/>
                      <a:pt x="60" y="161"/>
                    </a:cubicBezTo>
                    <a:cubicBezTo>
                      <a:pt x="61" y="163"/>
                      <a:pt x="64" y="160"/>
                      <a:pt x="66" y="161"/>
                    </a:cubicBezTo>
                    <a:cubicBezTo>
                      <a:pt x="67" y="161"/>
                      <a:pt x="66" y="162"/>
                      <a:pt x="68" y="161"/>
                    </a:cubicBezTo>
                    <a:cubicBezTo>
                      <a:pt x="69" y="160"/>
                      <a:pt x="71" y="160"/>
                      <a:pt x="72" y="160"/>
                    </a:cubicBezTo>
                    <a:cubicBezTo>
                      <a:pt x="72" y="162"/>
                      <a:pt x="71" y="161"/>
                      <a:pt x="70" y="161"/>
                    </a:cubicBezTo>
                    <a:cubicBezTo>
                      <a:pt x="68" y="161"/>
                      <a:pt x="68" y="161"/>
                      <a:pt x="67" y="162"/>
                    </a:cubicBezTo>
                    <a:cubicBezTo>
                      <a:pt x="64" y="162"/>
                      <a:pt x="64" y="162"/>
                      <a:pt x="64" y="162"/>
                    </a:cubicBezTo>
                    <a:cubicBezTo>
                      <a:pt x="63" y="162"/>
                      <a:pt x="61" y="162"/>
                      <a:pt x="59" y="163"/>
                    </a:cubicBezTo>
                    <a:cubicBezTo>
                      <a:pt x="60" y="163"/>
                      <a:pt x="61" y="163"/>
                      <a:pt x="61" y="163"/>
                    </a:cubicBezTo>
                    <a:cubicBezTo>
                      <a:pt x="61" y="163"/>
                      <a:pt x="60" y="163"/>
                      <a:pt x="59" y="163"/>
                    </a:cubicBezTo>
                    <a:cubicBezTo>
                      <a:pt x="61" y="165"/>
                      <a:pt x="62" y="164"/>
                      <a:pt x="63" y="163"/>
                    </a:cubicBezTo>
                    <a:cubicBezTo>
                      <a:pt x="63" y="163"/>
                      <a:pt x="63" y="164"/>
                      <a:pt x="62" y="164"/>
                    </a:cubicBezTo>
                    <a:cubicBezTo>
                      <a:pt x="65" y="164"/>
                      <a:pt x="62" y="165"/>
                      <a:pt x="61" y="165"/>
                    </a:cubicBezTo>
                    <a:cubicBezTo>
                      <a:pt x="62" y="166"/>
                      <a:pt x="63" y="165"/>
                      <a:pt x="64" y="164"/>
                    </a:cubicBezTo>
                    <a:cubicBezTo>
                      <a:pt x="64" y="165"/>
                      <a:pt x="63" y="165"/>
                      <a:pt x="62" y="166"/>
                    </a:cubicBezTo>
                    <a:cubicBezTo>
                      <a:pt x="64" y="165"/>
                      <a:pt x="64" y="166"/>
                      <a:pt x="63" y="167"/>
                    </a:cubicBezTo>
                    <a:cubicBezTo>
                      <a:pt x="63" y="167"/>
                      <a:pt x="64" y="166"/>
                      <a:pt x="65" y="166"/>
                    </a:cubicBezTo>
                    <a:cubicBezTo>
                      <a:pt x="66" y="166"/>
                      <a:pt x="67" y="166"/>
                      <a:pt x="69" y="165"/>
                    </a:cubicBezTo>
                    <a:cubicBezTo>
                      <a:pt x="70" y="164"/>
                      <a:pt x="72" y="163"/>
                      <a:pt x="73" y="163"/>
                    </a:cubicBezTo>
                    <a:cubicBezTo>
                      <a:pt x="75" y="163"/>
                      <a:pt x="77" y="164"/>
                      <a:pt x="79" y="163"/>
                    </a:cubicBezTo>
                    <a:cubicBezTo>
                      <a:pt x="78" y="164"/>
                      <a:pt x="79" y="164"/>
                      <a:pt x="80" y="164"/>
                    </a:cubicBezTo>
                    <a:cubicBezTo>
                      <a:pt x="76" y="165"/>
                      <a:pt x="73" y="162"/>
                      <a:pt x="69" y="165"/>
                    </a:cubicBezTo>
                    <a:cubicBezTo>
                      <a:pt x="68" y="166"/>
                      <a:pt x="67" y="166"/>
                      <a:pt x="66" y="166"/>
                    </a:cubicBezTo>
                    <a:cubicBezTo>
                      <a:pt x="65" y="167"/>
                      <a:pt x="64" y="167"/>
                      <a:pt x="63" y="167"/>
                    </a:cubicBezTo>
                    <a:cubicBezTo>
                      <a:pt x="62" y="167"/>
                      <a:pt x="62" y="169"/>
                      <a:pt x="61" y="169"/>
                    </a:cubicBezTo>
                    <a:cubicBezTo>
                      <a:pt x="62" y="169"/>
                      <a:pt x="63" y="167"/>
                      <a:pt x="64" y="168"/>
                    </a:cubicBezTo>
                    <a:cubicBezTo>
                      <a:pt x="64" y="169"/>
                      <a:pt x="64" y="169"/>
                      <a:pt x="64" y="169"/>
                    </a:cubicBezTo>
                    <a:cubicBezTo>
                      <a:pt x="64" y="169"/>
                      <a:pt x="65" y="168"/>
                      <a:pt x="66" y="168"/>
                    </a:cubicBezTo>
                    <a:cubicBezTo>
                      <a:pt x="64" y="169"/>
                      <a:pt x="63" y="170"/>
                      <a:pt x="64" y="172"/>
                    </a:cubicBezTo>
                    <a:cubicBezTo>
                      <a:pt x="63" y="172"/>
                      <a:pt x="63" y="172"/>
                      <a:pt x="63" y="172"/>
                    </a:cubicBezTo>
                    <a:cubicBezTo>
                      <a:pt x="62" y="174"/>
                      <a:pt x="65" y="172"/>
                      <a:pt x="63" y="173"/>
                    </a:cubicBezTo>
                    <a:cubicBezTo>
                      <a:pt x="64" y="173"/>
                      <a:pt x="66" y="170"/>
                      <a:pt x="68" y="171"/>
                    </a:cubicBezTo>
                    <a:cubicBezTo>
                      <a:pt x="67" y="172"/>
                      <a:pt x="67" y="172"/>
                      <a:pt x="67" y="172"/>
                    </a:cubicBezTo>
                    <a:cubicBezTo>
                      <a:pt x="68" y="172"/>
                      <a:pt x="69" y="171"/>
                      <a:pt x="70" y="171"/>
                    </a:cubicBezTo>
                    <a:cubicBezTo>
                      <a:pt x="68" y="172"/>
                      <a:pt x="64" y="173"/>
                      <a:pt x="62" y="174"/>
                    </a:cubicBezTo>
                    <a:cubicBezTo>
                      <a:pt x="62" y="175"/>
                      <a:pt x="61" y="179"/>
                      <a:pt x="61" y="180"/>
                    </a:cubicBezTo>
                    <a:cubicBezTo>
                      <a:pt x="65" y="180"/>
                      <a:pt x="67" y="172"/>
                      <a:pt x="71" y="174"/>
                    </a:cubicBezTo>
                    <a:cubicBezTo>
                      <a:pt x="70" y="174"/>
                      <a:pt x="69" y="174"/>
                      <a:pt x="69" y="175"/>
                    </a:cubicBezTo>
                    <a:cubicBezTo>
                      <a:pt x="71" y="175"/>
                      <a:pt x="74" y="174"/>
                      <a:pt x="75" y="172"/>
                    </a:cubicBezTo>
                    <a:cubicBezTo>
                      <a:pt x="75" y="171"/>
                      <a:pt x="75" y="171"/>
                      <a:pt x="74" y="171"/>
                    </a:cubicBezTo>
                    <a:cubicBezTo>
                      <a:pt x="73" y="171"/>
                      <a:pt x="74" y="169"/>
                      <a:pt x="74" y="169"/>
                    </a:cubicBezTo>
                    <a:cubicBezTo>
                      <a:pt x="75" y="169"/>
                      <a:pt x="75" y="169"/>
                      <a:pt x="76" y="169"/>
                    </a:cubicBezTo>
                    <a:cubicBezTo>
                      <a:pt x="75" y="169"/>
                      <a:pt x="74" y="171"/>
                      <a:pt x="75" y="172"/>
                    </a:cubicBezTo>
                    <a:cubicBezTo>
                      <a:pt x="76" y="175"/>
                      <a:pt x="78" y="173"/>
                      <a:pt x="80" y="172"/>
                    </a:cubicBezTo>
                    <a:cubicBezTo>
                      <a:pt x="79" y="173"/>
                      <a:pt x="77" y="175"/>
                      <a:pt x="79" y="174"/>
                    </a:cubicBezTo>
                    <a:cubicBezTo>
                      <a:pt x="76" y="176"/>
                      <a:pt x="81" y="176"/>
                      <a:pt x="80" y="178"/>
                    </a:cubicBezTo>
                    <a:cubicBezTo>
                      <a:pt x="79" y="178"/>
                      <a:pt x="78" y="177"/>
                      <a:pt x="77" y="176"/>
                    </a:cubicBezTo>
                    <a:cubicBezTo>
                      <a:pt x="76" y="175"/>
                      <a:pt x="76" y="174"/>
                      <a:pt x="74" y="174"/>
                    </a:cubicBezTo>
                    <a:cubicBezTo>
                      <a:pt x="77" y="175"/>
                      <a:pt x="72" y="175"/>
                      <a:pt x="72" y="175"/>
                    </a:cubicBezTo>
                    <a:cubicBezTo>
                      <a:pt x="73" y="175"/>
                      <a:pt x="73" y="176"/>
                      <a:pt x="74" y="176"/>
                    </a:cubicBezTo>
                    <a:cubicBezTo>
                      <a:pt x="72" y="177"/>
                      <a:pt x="75" y="177"/>
                      <a:pt x="76" y="177"/>
                    </a:cubicBezTo>
                    <a:cubicBezTo>
                      <a:pt x="75" y="178"/>
                      <a:pt x="74" y="178"/>
                      <a:pt x="72" y="177"/>
                    </a:cubicBezTo>
                    <a:cubicBezTo>
                      <a:pt x="71" y="177"/>
                      <a:pt x="67" y="178"/>
                      <a:pt x="70" y="179"/>
                    </a:cubicBezTo>
                    <a:cubicBezTo>
                      <a:pt x="68" y="181"/>
                      <a:pt x="65" y="179"/>
                      <a:pt x="63" y="180"/>
                    </a:cubicBezTo>
                    <a:cubicBezTo>
                      <a:pt x="63" y="180"/>
                      <a:pt x="64" y="180"/>
                      <a:pt x="65" y="180"/>
                    </a:cubicBezTo>
                    <a:cubicBezTo>
                      <a:pt x="64" y="180"/>
                      <a:pt x="63" y="180"/>
                      <a:pt x="63" y="180"/>
                    </a:cubicBezTo>
                    <a:cubicBezTo>
                      <a:pt x="66" y="182"/>
                      <a:pt x="72" y="180"/>
                      <a:pt x="74" y="178"/>
                    </a:cubicBezTo>
                    <a:cubicBezTo>
                      <a:pt x="74" y="179"/>
                      <a:pt x="73" y="179"/>
                      <a:pt x="72" y="180"/>
                    </a:cubicBezTo>
                    <a:cubicBezTo>
                      <a:pt x="73" y="180"/>
                      <a:pt x="76" y="179"/>
                      <a:pt x="76" y="180"/>
                    </a:cubicBezTo>
                    <a:cubicBezTo>
                      <a:pt x="75" y="180"/>
                      <a:pt x="71" y="180"/>
                      <a:pt x="70" y="180"/>
                    </a:cubicBezTo>
                    <a:cubicBezTo>
                      <a:pt x="68" y="181"/>
                      <a:pt x="65" y="182"/>
                      <a:pt x="63" y="181"/>
                    </a:cubicBezTo>
                    <a:cubicBezTo>
                      <a:pt x="64" y="182"/>
                      <a:pt x="64" y="182"/>
                      <a:pt x="64" y="183"/>
                    </a:cubicBezTo>
                    <a:cubicBezTo>
                      <a:pt x="65" y="184"/>
                      <a:pt x="66" y="183"/>
                      <a:pt x="68" y="183"/>
                    </a:cubicBezTo>
                    <a:cubicBezTo>
                      <a:pt x="67" y="183"/>
                      <a:pt x="66" y="183"/>
                      <a:pt x="65" y="184"/>
                    </a:cubicBezTo>
                    <a:cubicBezTo>
                      <a:pt x="64" y="184"/>
                      <a:pt x="60" y="185"/>
                      <a:pt x="63" y="185"/>
                    </a:cubicBezTo>
                    <a:cubicBezTo>
                      <a:pt x="60" y="185"/>
                      <a:pt x="63" y="186"/>
                      <a:pt x="63" y="187"/>
                    </a:cubicBezTo>
                    <a:cubicBezTo>
                      <a:pt x="64" y="185"/>
                      <a:pt x="68" y="185"/>
                      <a:pt x="69" y="185"/>
                    </a:cubicBezTo>
                    <a:cubicBezTo>
                      <a:pt x="68" y="186"/>
                      <a:pt x="65" y="185"/>
                      <a:pt x="64" y="187"/>
                    </a:cubicBezTo>
                    <a:cubicBezTo>
                      <a:pt x="65" y="187"/>
                      <a:pt x="66" y="187"/>
                      <a:pt x="67" y="187"/>
                    </a:cubicBezTo>
                    <a:cubicBezTo>
                      <a:pt x="66" y="187"/>
                      <a:pt x="64" y="187"/>
                      <a:pt x="63" y="188"/>
                    </a:cubicBezTo>
                    <a:cubicBezTo>
                      <a:pt x="64" y="188"/>
                      <a:pt x="65" y="188"/>
                      <a:pt x="66" y="188"/>
                    </a:cubicBezTo>
                    <a:cubicBezTo>
                      <a:pt x="67" y="188"/>
                      <a:pt x="68" y="188"/>
                      <a:pt x="69" y="188"/>
                    </a:cubicBezTo>
                    <a:cubicBezTo>
                      <a:pt x="68" y="189"/>
                      <a:pt x="65" y="188"/>
                      <a:pt x="63" y="189"/>
                    </a:cubicBezTo>
                    <a:cubicBezTo>
                      <a:pt x="62" y="190"/>
                      <a:pt x="64" y="190"/>
                      <a:pt x="65" y="190"/>
                    </a:cubicBezTo>
                    <a:cubicBezTo>
                      <a:pt x="63" y="191"/>
                      <a:pt x="66" y="190"/>
                      <a:pt x="67" y="190"/>
                    </a:cubicBezTo>
                    <a:cubicBezTo>
                      <a:pt x="68" y="190"/>
                      <a:pt x="69" y="190"/>
                      <a:pt x="70" y="190"/>
                    </a:cubicBezTo>
                    <a:cubicBezTo>
                      <a:pt x="69" y="190"/>
                      <a:pt x="67" y="191"/>
                      <a:pt x="66" y="192"/>
                    </a:cubicBezTo>
                    <a:cubicBezTo>
                      <a:pt x="66" y="193"/>
                      <a:pt x="68" y="193"/>
                      <a:pt x="68" y="192"/>
                    </a:cubicBezTo>
                    <a:cubicBezTo>
                      <a:pt x="68" y="193"/>
                      <a:pt x="67" y="194"/>
                      <a:pt x="67" y="194"/>
                    </a:cubicBezTo>
                    <a:cubicBezTo>
                      <a:pt x="68" y="194"/>
                      <a:pt x="69" y="193"/>
                      <a:pt x="70" y="193"/>
                    </a:cubicBezTo>
                    <a:cubicBezTo>
                      <a:pt x="69" y="193"/>
                      <a:pt x="68" y="194"/>
                      <a:pt x="67" y="195"/>
                    </a:cubicBezTo>
                    <a:cubicBezTo>
                      <a:pt x="68" y="195"/>
                      <a:pt x="70" y="194"/>
                      <a:pt x="71" y="194"/>
                    </a:cubicBezTo>
                    <a:cubicBezTo>
                      <a:pt x="69" y="195"/>
                      <a:pt x="67" y="196"/>
                      <a:pt x="66" y="197"/>
                    </a:cubicBezTo>
                    <a:cubicBezTo>
                      <a:pt x="64" y="200"/>
                      <a:pt x="71" y="200"/>
                      <a:pt x="72" y="201"/>
                    </a:cubicBezTo>
                    <a:cubicBezTo>
                      <a:pt x="71" y="201"/>
                      <a:pt x="70" y="201"/>
                      <a:pt x="70" y="202"/>
                    </a:cubicBezTo>
                    <a:cubicBezTo>
                      <a:pt x="71" y="202"/>
                      <a:pt x="71" y="202"/>
                      <a:pt x="72" y="202"/>
                    </a:cubicBezTo>
                    <a:cubicBezTo>
                      <a:pt x="71" y="202"/>
                      <a:pt x="70" y="202"/>
                      <a:pt x="69" y="202"/>
                    </a:cubicBezTo>
                    <a:cubicBezTo>
                      <a:pt x="70" y="203"/>
                      <a:pt x="70" y="203"/>
                      <a:pt x="69" y="203"/>
                    </a:cubicBezTo>
                    <a:cubicBezTo>
                      <a:pt x="70" y="203"/>
                      <a:pt x="71" y="203"/>
                      <a:pt x="72" y="203"/>
                    </a:cubicBezTo>
                    <a:cubicBezTo>
                      <a:pt x="73" y="203"/>
                      <a:pt x="73" y="202"/>
                      <a:pt x="75" y="201"/>
                    </a:cubicBezTo>
                    <a:cubicBezTo>
                      <a:pt x="74" y="202"/>
                      <a:pt x="75" y="203"/>
                      <a:pt x="76" y="202"/>
                    </a:cubicBezTo>
                    <a:cubicBezTo>
                      <a:pt x="74" y="202"/>
                      <a:pt x="73" y="203"/>
                      <a:pt x="72" y="203"/>
                    </a:cubicBezTo>
                    <a:cubicBezTo>
                      <a:pt x="71" y="204"/>
                      <a:pt x="69" y="206"/>
                      <a:pt x="71" y="205"/>
                    </a:cubicBezTo>
                    <a:cubicBezTo>
                      <a:pt x="71" y="205"/>
                      <a:pt x="71" y="206"/>
                      <a:pt x="70" y="206"/>
                    </a:cubicBezTo>
                    <a:cubicBezTo>
                      <a:pt x="72" y="206"/>
                      <a:pt x="73" y="203"/>
                      <a:pt x="75" y="204"/>
                    </a:cubicBezTo>
                    <a:cubicBezTo>
                      <a:pt x="74" y="204"/>
                      <a:pt x="72" y="205"/>
                      <a:pt x="72" y="206"/>
                    </a:cubicBezTo>
                    <a:cubicBezTo>
                      <a:pt x="72" y="206"/>
                      <a:pt x="73" y="206"/>
                      <a:pt x="74" y="206"/>
                    </a:cubicBezTo>
                    <a:cubicBezTo>
                      <a:pt x="73" y="206"/>
                      <a:pt x="72" y="207"/>
                      <a:pt x="72" y="207"/>
                    </a:cubicBezTo>
                    <a:cubicBezTo>
                      <a:pt x="73" y="207"/>
                      <a:pt x="74" y="207"/>
                      <a:pt x="75" y="207"/>
                    </a:cubicBezTo>
                    <a:cubicBezTo>
                      <a:pt x="73" y="208"/>
                      <a:pt x="71" y="207"/>
                      <a:pt x="70" y="208"/>
                    </a:cubicBezTo>
                    <a:cubicBezTo>
                      <a:pt x="72" y="210"/>
                      <a:pt x="75" y="208"/>
                      <a:pt x="77" y="208"/>
                    </a:cubicBezTo>
                    <a:cubicBezTo>
                      <a:pt x="76" y="208"/>
                      <a:pt x="76" y="208"/>
                      <a:pt x="77" y="208"/>
                    </a:cubicBezTo>
                    <a:cubicBezTo>
                      <a:pt x="75" y="209"/>
                      <a:pt x="72" y="208"/>
                      <a:pt x="71" y="210"/>
                    </a:cubicBezTo>
                    <a:cubicBezTo>
                      <a:pt x="72" y="209"/>
                      <a:pt x="75" y="210"/>
                      <a:pt x="76" y="210"/>
                    </a:cubicBezTo>
                    <a:cubicBezTo>
                      <a:pt x="75" y="211"/>
                      <a:pt x="75" y="211"/>
                      <a:pt x="74" y="211"/>
                    </a:cubicBezTo>
                    <a:cubicBezTo>
                      <a:pt x="74" y="212"/>
                      <a:pt x="75" y="212"/>
                      <a:pt x="76" y="212"/>
                    </a:cubicBezTo>
                    <a:cubicBezTo>
                      <a:pt x="75" y="213"/>
                      <a:pt x="75" y="213"/>
                      <a:pt x="75" y="213"/>
                    </a:cubicBezTo>
                    <a:cubicBezTo>
                      <a:pt x="77" y="213"/>
                      <a:pt x="77" y="210"/>
                      <a:pt x="80" y="211"/>
                    </a:cubicBezTo>
                    <a:cubicBezTo>
                      <a:pt x="78" y="211"/>
                      <a:pt x="78" y="212"/>
                      <a:pt x="77" y="212"/>
                    </a:cubicBezTo>
                    <a:cubicBezTo>
                      <a:pt x="77" y="213"/>
                      <a:pt x="78" y="213"/>
                      <a:pt x="79" y="213"/>
                    </a:cubicBezTo>
                    <a:cubicBezTo>
                      <a:pt x="79" y="214"/>
                      <a:pt x="76" y="214"/>
                      <a:pt x="75" y="214"/>
                    </a:cubicBezTo>
                    <a:cubicBezTo>
                      <a:pt x="77" y="214"/>
                      <a:pt x="78" y="214"/>
                      <a:pt x="80" y="214"/>
                    </a:cubicBezTo>
                    <a:cubicBezTo>
                      <a:pt x="78" y="215"/>
                      <a:pt x="76" y="215"/>
                      <a:pt x="75" y="216"/>
                    </a:cubicBezTo>
                    <a:cubicBezTo>
                      <a:pt x="76" y="216"/>
                      <a:pt x="81" y="217"/>
                      <a:pt x="82" y="215"/>
                    </a:cubicBezTo>
                    <a:cubicBezTo>
                      <a:pt x="81" y="215"/>
                      <a:pt x="80" y="216"/>
                      <a:pt x="79" y="215"/>
                    </a:cubicBezTo>
                    <a:cubicBezTo>
                      <a:pt x="81" y="215"/>
                      <a:pt x="84" y="215"/>
                      <a:pt x="86" y="215"/>
                    </a:cubicBezTo>
                    <a:cubicBezTo>
                      <a:pt x="86" y="215"/>
                      <a:pt x="85" y="215"/>
                      <a:pt x="85" y="216"/>
                    </a:cubicBezTo>
                    <a:cubicBezTo>
                      <a:pt x="86" y="216"/>
                      <a:pt x="88" y="216"/>
                      <a:pt x="87" y="215"/>
                    </a:cubicBezTo>
                    <a:cubicBezTo>
                      <a:pt x="88" y="215"/>
                      <a:pt x="92" y="212"/>
                      <a:pt x="92" y="214"/>
                    </a:cubicBezTo>
                    <a:cubicBezTo>
                      <a:pt x="93" y="214"/>
                      <a:pt x="94" y="214"/>
                      <a:pt x="92" y="213"/>
                    </a:cubicBezTo>
                    <a:cubicBezTo>
                      <a:pt x="94" y="214"/>
                      <a:pt x="97" y="212"/>
                      <a:pt x="95" y="211"/>
                    </a:cubicBezTo>
                    <a:cubicBezTo>
                      <a:pt x="96" y="212"/>
                      <a:pt x="97" y="211"/>
                      <a:pt x="98" y="211"/>
                    </a:cubicBezTo>
                    <a:cubicBezTo>
                      <a:pt x="97" y="211"/>
                      <a:pt x="97" y="211"/>
                      <a:pt x="97" y="212"/>
                    </a:cubicBezTo>
                    <a:cubicBezTo>
                      <a:pt x="98" y="212"/>
                      <a:pt x="98" y="212"/>
                      <a:pt x="98" y="212"/>
                    </a:cubicBezTo>
                    <a:cubicBezTo>
                      <a:pt x="97" y="214"/>
                      <a:pt x="94" y="213"/>
                      <a:pt x="94" y="215"/>
                    </a:cubicBezTo>
                    <a:cubicBezTo>
                      <a:pt x="96" y="214"/>
                      <a:pt x="99" y="214"/>
                      <a:pt x="100" y="212"/>
                    </a:cubicBezTo>
                    <a:cubicBezTo>
                      <a:pt x="100" y="213"/>
                      <a:pt x="101" y="213"/>
                      <a:pt x="102" y="212"/>
                    </a:cubicBezTo>
                    <a:cubicBezTo>
                      <a:pt x="100" y="215"/>
                      <a:pt x="95" y="214"/>
                      <a:pt x="92" y="216"/>
                    </a:cubicBezTo>
                    <a:cubicBezTo>
                      <a:pt x="93" y="216"/>
                      <a:pt x="94" y="215"/>
                      <a:pt x="95" y="216"/>
                    </a:cubicBezTo>
                    <a:cubicBezTo>
                      <a:pt x="94" y="216"/>
                      <a:pt x="92" y="216"/>
                      <a:pt x="91" y="217"/>
                    </a:cubicBezTo>
                    <a:cubicBezTo>
                      <a:pt x="93" y="218"/>
                      <a:pt x="94" y="215"/>
                      <a:pt x="96" y="216"/>
                    </a:cubicBezTo>
                    <a:cubicBezTo>
                      <a:pt x="95" y="216"/>
                      <a:pt x="95" y="217"/>
                      <a:pt x="94" y="217"/>
                    </a:cubicBezTo>
                    <a:cubicBezTo>
                      <a:pt x="96" y="217"/>
                      <a:pt x="98" y="215"/>
                      <a:pt x="100" y="214"/>
                    </a:cubicBezTo>
                    <a:cubicBezTo>
                      <a:pt x="101" y="216"/>
                      <a:pt x="99" y="215"/>
                      <a:pt x="98" y="216"/>
                    </a:cubicBezTo>
                    <a:cubicBezTo>
                      <a:pt x="97" y="216"/>
                      <a:pt x="93" y="218"/>
                      <a:pt x="96" y="218"/>
                    </a:cubicBezTo>
                    <a:cubicBezTo>
                      <a:pt x="95" y="218"/>
                      <a:pt x="94" y="218"/>
                      <a:pt x="93" y="219"/>
                    </a:cubicBezTo>
                    <a:cubicBezTo>
                      <a:pt x="94" y="219"/>
                      <a:pt x="95" y="218"/>
                      <a:pt x="96" y="218"/>
                    </a:cubicBezTo>
                    <a:cubicBezTo>
                      <a:pt x="94" y="219"/>
                      <a:pt x="96" y="218"/>
                      <a:pt x="96" y="220"/>
                    </a:cubicBezTo>
                    <a:cubicBezTo>
                      <a:pt x="97" y="219"/>
                      <a:pt x="98" y="218"/>
                      <a:pt x="100" y="218"/>
                    </a:cubicBezTo>
                    <a:cubicBezTo>
                      <a:pt x="98" y="218"/>
                      <a:pt x="97" y="219"/>
                      <a:pt x="97" y="220"/>
                    </a:cubicBezTo>
                    <a:cubicBezTo>
                      <a:pt x="98" y="219"/>
                      <a:pt x="99" y="219"/>
                      <a:pt x="100" y="218"/>
                    </a:cubicBezTo>
                    <a:cubicBezTo>
                      <a:pt x="99" y="219"/>
                      <a:pt x="98" y="219"/>
                      <a:pt x="98" y="220"/>
                    </a:cubicBezTo>
                    <a:cubicBezTo>
                      <a:pt x="100" y="220"/>
                      <a:pt x="102" y="218"/>
                      <a:pt x="104" y="217"/>
                    </a:cubicBezTo>
                    <a:cubicBezTo>
                      <a:pt x="103" y="218"/>
                      <a:pt x="102" y="219"/>
                      <a:pt x="101" y="220"/>
                    </a:cubicBezTo>
                    <a:cubicBezTo>
                      <a:pt x="100" y="221"/>
                      <a:pt x="98" y="222"/>
                      <a:pt x="98" y="223"/>
                    </a:cubicBezTo>
                    <a:cubicBezTo>
                      <a:pt x="100" y="222"/>
                      <a:pt x="103" y="220"/>
                      <a:pt x="105" y="219"/>
                    </a:cubicBezTo>
                    <a:cubicBezTo>
                      <a:pt x="103" y="221"/>
                      <a:pt x="100" y="222"/>
                      <a:pt x="98" y="224"/>
                    </a:cubicBezTo>
                    <a:cubicBezTo>
                      <a:pt x="98" y="225"/>
                      <a:pt x="99" y="225"/>
                      <a:pt x="100" y="224"/>
                    </a:cubicBezTo>
                    <a:cubicBezTo>
                      <a:pt x="100" y="225"/>
                      <a:pt x="101" y="225"/>
                      <a:pt x="101" y="224"/>
                    </a:cubicBezTo>
                    <a:cubicBezTo>
                      <a:pt x="100" y="227"/>
                      <a:pt x="103" y="224"/>
                      <a:pt x="104" y="223"/>
                    </a:cubicBezTo>
                    <a:cubicBezTo>
                      <a:pt x="105" y="223"/>
                      <a:pt x="106" y="223"/>
                      <a:pt x="106" y="221"/>
                    </a:cubicBezTo>
                    <a:cubicBezTo>
                      <a:pt x="107" y="222"/>
                      <a:pt x="107" y="222"/>
                      <a:pt x="108" y="221"/>
                    </a:cubicBezTo>
                    <a:cubicBezTo>
                      <a:pt x="108" y="222"/>
                      <a:pt x="107" y="222"/>
                      <a:pt x="107" y="223"/>
                    </a:cubicBezTo>
                    <a:cubicBezTo>
                      <a:pt x="107" y="223"/>
                      <a:pt x="108" y="223"/>
                      <a:pt x="108" y="223"/>
                    </a:cubicBezTo>
                    <a:cubicBezTo>
                      <a:pt x="108" y="223"/>
                      <a:pt x="107" y="223"/>
                      <a:pt x="106" y="224"/>
                    </a:cubicBezTo>
                    <a:cubicBezTo>
                      <a:pt x="107" y="224"/>
                      <a:pt x="108" y="225"/>
                      <a:pt x="109" y="225"/>
                    </a:cubicBezTo>
                    <a:cubicBezTo>
                      <a:pt x="106" y="225"/>
                      <a:pt x="108" y="225"/>
                      <a:pt x="109" y="226"/>
                    </a:cubicBezTo>
                    <a:cubicBezTo>
                      <a:pt x="110" y="226"/>
                      <a:pt x="111" y="225"/>
                      <a:pt x="111" y="224"/>
                    </a:cubicBezTo>
                    <a:cubicBezTo>
                      <a:pt x="112" y="224"/>
                      <a:pt x="113" y="225"/>
                      <a:pt x="114" y="225"/>
                    </a:cubicBezTo>
                    <a:cubicBezTo>
                      <a:pt x="114" y="223"/>
                      <a:pt x="110" y="223"/>
                      <a:pt x="109" y="223"/>
                    </a:cubicBezTo>
                    <a:cubicBezTo>
                      <a:pt x="111" y="223"/>
                      <a:pt x="113" y="225"/>
                      <a:pt x="115" y="224"/>
                    </a:cubicBezTo>
                    <a:cubicBezTo>
                      <a:pt x="115" y="223"/>
                      <a:pt x="114" y="222"/>
                      <a:pt x="113" y="223"/>
                    </a:cubicBezTo>
                    <a:cubicBezTo>
                      <a:pt x="114" y="222"/>
                      <a:pt x="115" y="222"/>
                      <a:pt x="115" y="222"/>
                    </a:cubicBezTo>
                    <a:cubicBezTo>
                      <a:pt x="115" y="221"/>
                      <a:pt x="113" y="221"/>
                      <a:pt x="115" y="221"/>
                    </a:cubicBezTo>
                    <a:cubicBezTo>
                      <a:pt x="114" y="221"/>
                      <a:pt x="113" y="221"/>
                      <a:pt x="112" y="221"/>
                    </a:cubicBezTo>
                    <a:cubicBezTo>
                      <a:pt x="112" y="221"/>
                      <a:pt x="113" y="220"/>
                      <a:pt x="114" y="220"/>
                    </a:cubicBezTo>
                    <a:cubicBezTo>
                      <a:pt x="112" y="219"/>
                      <a:pt x="110" y="219"/>
                      <a:pt x="108" y="218"/>
                    </a:cubicBezTo>
                    <a:cubicBezTo>
                      <a:pt x="110" y="219"/>
                      <a:pt x="111" y="219"/>
                      <a:pt x="112" y="218"/>
                    </a:cubicBezTo>
                    <a:cubicBezTo>
                      <a:pt x="113" y="220"/>
                      <a:pt x="117" y="220"/>
                      <a:pt x="115" y="219"/>
                    </a:cubicBezTo>
                    <a:cubicBezTo>
                      <a:pt x="116" y="219"/>
                      <a:pt x="118" y="219"/>
                      <a:pt x="119" y="219"/>
                    </a:cubicBezTo>
                    <a:cubicBezTo>
                      <a:pt x="118" y="219"/>
                      <a:pt x="118" y="219"/>
                      <a:pt x="117" y="218"/>
                    </a:cubicBezTo>
                    <a:cubicBezTo>
                      <a:pt x="118" y="219"/>
                      <a:pt x="119" y="218"/>
                      <a:pt x="120" y="217"/>
                    </a:cubicBezTo>
                    <a:cubicBezTo>
                      <a:pt x="119" y="218"/>
                      <a:pt x="117" y="218"/>
                      <a:pt x="116" y="218"/>
                    </a:cubicBezTo>
                    <a:cubicBezTo>
                      <a:pt x="117" y="218"/>
                      <a:pt x="119" y="218"/>
                      <a:pt x="119" y="217"/>
                    </a:cubicBezTo>
                    <a:cubicBezTo>
                      <a:pt x="118" y="216"/>
                      <a:pt x="117" y="216"/>
                      <a:pt x="115" y="216"/>
                    </a:cubicBezTo>
                    <a:cubicBezTo>
                      <a:pt x="117" y="216"/>
                      <a:pt x="119" y="217"/>
                      <a:pt x="121" y="216"/>
                    </a:cubicBezTo>
                    <a:cubicBezTo>
                      <a:pt x="119" y="215"/>
                      <a:pt x="117" y="216"/>
                      <a:pt x="115" y="215"/>
                    </a:cubicBezTo>
                    <a:cubicBezTo>
                      <a:pt x="117" y="215"/>
                      <a:pt x="118" y="215"/>
                      <a:pt x="119" y="215"/>
                    </a:cubicBezTo>
                    <a:cubicBezTo>
                      <a:pt x="121" y="215"/>
                      <a:pt x="121" y="214"/>
                      <a:pt x="122" y="213"/>
                    </a:cubicBezTo>
                    <a:cubicBezTo>
                      <a:pt x="120" y="214"/>
                      <a:pt x="117" y="213"/>
                      <a:pt x="115" y="213"/>
                    </a:cubicBezTo>
                    <a:cubicBezTo>
                      <a:pt x="117" y="212"/>
                      <a:pt x="120" y="214"/>
                      <a:pt x="122" y="212"/>
                    </a:cubicBezTo>
                    <a:cubicBezTo>
                      <a:pt x="121" y="212"/>
                      <a:pt x="120" y="212"/>
                      <a:pt x="119" y="212"/>
                    </a:cubicBezTo>
                    <a:cubicBezTo>
                      <a:pt x="120" y="212"/>
                      <a:pt x="122" y="213"/>
                      <a:pt x="123" y="211"/>
                    </a:cubicBezTo>
                    <a:cubicBezTo>
                      <a:pt x="123" y="211"/>
                      <a:pt x="122" y="211"/>
                      <a:pt x="121" y="211"/>
                    </a:cubicBezTo>
                    <a:cubicBezTo>
                      <a:pt x="124" y="211"/>
                      <a:pt x="120" y="210"/>
                      <a:pt x="119" y="210"/>
                    </a:cubicBezTo>
                    <a:cubicBezTo>
                      <a:pt x="121" y="210"/>
                      <a:pt x="126" y="212"/>
                      <a:pt x="125" y="208"/>
                    </a:cubicBezTo>
                    <a:cubicBezTo>
                      <a:pt x="124" y="208"/>
                      <a:pt x="122" y="209"/>
                      <a:pt x="121" y="208"/>
                    </a:cubicBezTo>
                    <a:cubicBezTo>
                      <a:pt x="123" y="208"/>
                      <a:pt x="125" y="208"/>
                      <a:pt x="126" y="208"/>
                    </a:cubicBezTo>
                    <a:cubicBezTo>
                      <a:pt x="127" y="208"/>
                      <a:pt x="127" y="207"/>
                      <a:pt x="128" y="206"/>
                    </a:cubicBezTo>
                    <a:cubicBezTo>
                      <a:pt x="127" y="207"/>
                      <a:pt x="125" y="206"/>
                      <a:pt x="124" y="205"/>
                    </a:cubicBezTo>
                    <a:cubicBezTo>
                      <a:pt x="125" y="205"/>
                      <a:pt x="131" y="207"/>
                      <a:pt x="129" y="204"/>
                    </a:cubicBezTo>
                    <a:cubicBezTo>
                      <a:pt x="130" y="204"/>
                      <a:pt x="130" y="204"/>
                      <a:pt x="130" y="203"/>
                    </a:cubicBezTo>
                    <a:cubicBezTo>
                      <a:pt x="129" y="203"/>
                      <a:pt x="129" y="203"/>
                      <a:pt x="128" y="203"/>
                    </a:cubicBezTo>
                    <a:cubicBezTo>
                      <a:pt x="129" y="203"/>
                      <a:pt x="131" y="201"/>
                      <a:pt x="131" y="200"/>
                    </a:cubicBezTo>
                    <a:cubicBezTo>
                      <a:pt x="130" y="199"/>
                      <a:pt x="127" y="198"/>
                      <a:pt x="126" y="198"/>
                    </a:cubicBezTo>
                    <a:cubicBezTo>
                      <a:pt x="128" y="198"/>
                      <a:pt x="130" y="200"/>
                      <a:pt x="132" y="199"/>
                    </a:cubicBezTo>
                    <a:cubicBezTo>
                      <a:pt x="132" y="199"/>
                      <a:pt x="131" y="198"/>
                      <a:pt x="130" y="198"/>
                    </a:cubicBezTo>
                    <a:cubicBezTo>
                      <a:pt x="132" y="198"/>
                      <a:pt x="131" y="197"/>
                      <a:pt x="130" y="197"/>
                    </a:cubicBezTo>
                    <a:cubicBezTo>
                      <a:pt x="128" y="197"/>
                      <a:pt x="127" y="196"/>
                      <a:pt x="126" y="195"/>
                    </a:cubicBezTo>
                    <a:cubicBezTo>
                      <a:pt x="127" y="195"/>
                      <a:pt x="128" y="196"/>
                      <a:pt x="130" y="196"/>
                    </a:cubicBezTo>
                    <a:cubicBezTo>
                      <a:pt x="130" y="196"/>
                      <a:pt x="131" y="196"/>
                      <a:pt x="131" y="195"/>
                    </a:cubicBezTo>
                    <a:cubicBezTo>
                      <a:pt x="131" y="194"/>
                      <a:pt x="131" y="194"/>
                      <a:pt x="131" y="194"/>
                    </a:cubicBezTo>
                    <a:cubicBezTo>
                      <a:pt x="132" y="194"/>
                      <a:pt x="132" y="194"/>
                      <a:pt x="131" y="194"/>
                    </a:cubicBezTo>
                    <a:cubicBezTo>
                      <a:pt x="132" y="194"/>
                      <a:pt x="133" y="194"/>
                      <a:pt x="134" y="195"/>
                    </a:cubicBezTo>
                    <a:cubicBezTo>
                      <a:pt x="133" y="194"/>
                      <a:pt x="132" y="194"/>
                      <a:pt x="132" y="196"/>
                    </a:cubicBezTo>
                    <a:cubicBezTo>
                      <a:pt x="133" y="196"/>
                      <a:pt x="133" y="196"/>
                      <a:pt x="134" y="195"/>
                    </a:cubicBezTo>
                    <a:cubicBezTo>
                      <a:pt x="137" y="194"/>
                      <a:pt x="134" y="195"/>
                      <a:pt x="136" y="194"/>
                    </a:cubicBezTo>
                    <a:cubicBezTo>
                      <a:pt x="137" y="194"/>
                      <a:pt x="138" y="193"/>
                      <a:pt x="139" y="193"/>
                    </a:cubicBezTo>
                    <a:cubicBezTo>
                      <a:pt x="139" y="191"/>
                      <a:pt x="135" y="193"/>
                      <a:pt x="136" y="190"/>
                    </a:cubicBezTo>
                    <a:cubicBezTo>
                      <a:pt x="136" y="192"/>
                      <a:pt x="139" y="192"/>
                      <a:pt x="140" y="192"/>
                    </a:cubicBezTo>
                    <a:cubicBezTo>
                      <a:pt x="140" y="191"/>
                      <a:pt x="139" y="191"/>
                      <a:pt x="138" y="190"/>
                    </a:cubicBezTo>
                    <a:cubicBezTo>
                      <a:pt x="139" y="190"/>
                      <a:pt x="141" y="192"/>
                      <a:pt x="142" y="191"/>
                    </a:cubicBezTo>
                    <a:cubicBezTo>
                      <a:pt x="142" y="189"/>
                      <a:pt x="139" y="190"/>
                      <a:pt x="140" y="188"/>
                    </a:cubicBezTo>
                    <a:cubicBezTo>
                      <a:pt x="140" y="188"/>
                      <a:pt x="143" y="191"/>
                      <a:pt x="145" y="190"/>
                    </a:cubicBezTo>
                    <a:cubicBezTo>
                      <a:pt x="145" y="190"/>
                      <a:pt x="142" y="188"/>
                      <a:pt x="142" y="188"/>
                    </a:cubicBezTo>
                    <a:cubicBezTo>
                      <a:pt x="143" y="188"/>
                      <a:pt x="144" y="189"/>
                      <a:pt x="145" y="189"/>
                    </a:cubicBezTo>
                    <a:cubicBezTo>
                      <a:pt x="144" y="188"/>
                      <a:pt x="143" y="188"/>
                      <a:pt x="143" y="188"/>
                    </a:cubicBezTo>
                    <a:cubicBezTo>
                      <a:pt x="144" y="188"/>
                      <a:pt x="144" y="188"/>
                      <a:pt x="144" y="187"/>
                    </a:cubicBezTo>
                    <a:cubicBezTo>
                      <a:pt x="144" y="187"/>
                      <a:pt x="147" y="189"/>
                      <a:pt x="145" y="187"/>
                    </a:cubicBezTo>
                    <a:cubicBezTo>
                      <a:pt x="146" y="188"/>
                      <a:pt x="146" y="188"/>
                      <a:pt x="147" y="187"/>
                    </a:cubicBezTo>
                    <a:cubicBezTo>
                      <a:pt x="147" y="186"/>
                      <a:pt x="148" y="187"/>
                      <a:pt x="149" y="187"/>
                    </a:cubicBezTo>
                    <a:cubicBezTo>
                      <a:pt x="148" y="185"/>
                      <a:pt x="145" y="184"/>
                      <a:pt x="143" y="184"/>
                    </a:cubicBezTo>
                    <a:cubicBezTo>
                      <a:pt x="144" y="183"/>
                      <a:pt x="146" y="184"/>
                      <a:pt x="147" y="185"/>
                    </a:cubicBezTo>
                    <a:cubicBezTo>
                      <a:pt x="148" y="185"/>
                      <a:pt x="150" y="184"/>
                      <a:pt x="151" y="185"/>
                    </a:cubicBezTo>
                    <a:cubicBezTo>
                      <a:pt x="151" y="184"/>
                      <a:pt x="152" y="183"/>
                      <a:pt x="151" y="182"/>
                    </a:cubicBezTo>
                    <a:cubicBezTo>
                      <a:pt x="152" y="182"/>
                      <a:pt x="153" y="180"/>
                      <a:pt x="151" y="180"/>
                    </a:cubicBezTo>
                    <a:cubicBezTo>
                      <a:pt x="149" y="180"/>
                      <a:pt x="147" y="181"/>
                      <a:pt x="146" y="179"/>
                    </a:cubicBezTo>
                    <a:cubicBezTo>
                      <a:pt x="147" y="178"/>
                      <a:pt x="149" y="179"/>
                      <a:pt x="151" y="178"/>
                    </a:cubicBezTo>
                    <a:cubicBezTo>
                      <a:pt x="153" y="177"/>
                      <a:pt x="154" y="179"/>
                      <a:pt x="155" y="178"/>
                    </a:cubicBezTo>
                    <a:cubicBezTo>
                      <a:pt x="155" y="177"/>
                      <a:pt x="155" y="177"/>
                      <a:pt x="154" y="177"/>
                    </a:cubicBezTo>
                    <a:cubicBezTo>
                      <a:pt x="156" y="175"/>
                      <a:pt x="153" y="174"/>
                      <a:pt x="152" y="172"/>
                    </a:cubicBezTo>
                    <a:cubicBezTo>
                      <a:pt x="153" y="172"/>
                      <a:pt x="153" y="171"/>
                      <a:pt x="153" y="171"/>
                    </a:cubicBezTo>
                    <a:cubicBezTo>
                      <a:pt x="154" y="170"/>
                      <a:pt x="156" y="170"/>
                      <a:pt x="157" y="170"/>
                    </a:cubicBezTo>
                    <a:cubicBezTo>
                      <a:pt x="157" y="170"/>
                      <a:pt x="158" y="171"/>
                      <a:pt x="159" y="171"/>
                    </a:cubicBezTo>
                    <a:cubicBezTo>
                      <a:pt x="159" y="171"/>
                      <a:pt x="163" y="171"/>
                      <a:pt x="161" y="170"/>
                    </a:cubicBezTo>
                    <a:cubicBezTo>
                      <a:pt x="162" y="170"/>
                      <a:pt x="163" y="168"/>
                      <a:pt x="164" y="169"/>
                    </a:cubicBezTo>
                    <a:cubicBezTo>
                      <a:pt x="163" y="168"/>
                      <a:pt x="163" y="168"/>
                      <a:pt x="163" y="168"/>
                    </a:cubicBezTo>
                    <a:cubicBezTo>
                      <a:pt x="164" y="167"/>
                      <a:pt x="164" y="167"/>
                      <a:pt x="164" y="167"/>
                    </a:cubicBezTo>
                    <a:cubicBezTo>
                      <a:pt x="164" y="167"/>
                      <a:pt x="163" y="166"/>
                      <a:pt x="162" y="166"/>
                    </a:cubicBezTo>
                    <a:cubicBezTo>
                      <a:pt x="163" y="164"/>
                      <a:pt x="164" y="166"/>
                      <a:pt x="165" y="166"/>
                    </a:cubicBezTo>
                    <a:cubicBezTo>
                      <a:pt x="166" y="165"/>
                      <a:pt x="166" y="164"/>
                      <a:pt x="167" y="164"/>
                    </a:cubicBezTo>
                    <a:cubicBezTo>
                      <a:pt x="168" y="164"/>
                      <a:pt x="167" y="165"/>
                      <a:pt x="168" y="165"/>
                    </a:cubicBezTo>
                    <a:cubicBezTo>
                      <a:pt x="169" y="166"/>
                      <a:pt x="171" y="165"/>
                      <a:pt x="170" y="164"/>
                    </a:cubicBezTo>
                    <a:cubicBezTo>
                      <a:pt x="171" y="164"/>
                      <a:pt x="173" y="165"/>
                      <a:pt x="175" y="165"/>
                    </a:cubicBezTo>
                    <a:cubicBezTo>
                      <a:pt x="174" y="164"/>
                      <a:pt x="174" y="164"/>
                      <a:pt x="174" y="164"/>
                    </a:cubicBezTo>
                    <a:cubicBezTo>
                      <a:pt x="175" y="164"/>
                      <a:pt x="176" y="163"/>
                      <a:pt x="176" y="165"/>
                    </a:cubicBezTo>
                    <a:cubicBezTo>
                      <a:pt x="177" y="164"/>
                      <a:pt x="178" y="165"/>
                      <a:pt x="179" y="163"/>
                    </a:cubicBezTo>
                    <a:cubicBezTo>
                      <a:pt x="179" y="162"/>
                      <a:pt x="177" y="162"/>
                      <a:pt x="178" y="160"/>
                    </a:cubicBezTo>
                    <a:cubicBezTo>
                      <a:pt x="178" y="162"/>
                      <a:pt x="181" y="162"/>
                      <a:pt x="181" y="161"/>
                    </a:cubicBezTo>
                    <a:cubicBezTo>
                      <a:pt x="182" y="160"/>
                      <a:pt x="181" y="160"/>
                      <a:pt x="182" y="159"/>
                    </a:cubicBezTo>
                    <a:cubicBezTo>
                      <a:pt x="183" y="159"/>
                      <a:pt x="183" y="158"/>
                      <a:pt x="184" y="157"/>
                    </a:cubicBezTo>
                    <a:cubicBezTo>
                      <a:pt x="183" y="157"/>
                      <a:pt x="183" y="157"/>
                      <a:pt x="182" y="157"/>
                    </a:cubicBezTo>
                    <a:cubicBezTo>
                      <a:pt x="184" y="157"/>
                      <a:pt x="187" y="157"/>
                      <a:pt x="189" y="157"/>
                    </a:cubicBezTo>
                    <a:cubicBezTo>
                      <a:pt x="187" y="157"/>
                      <a:pt x="183" y="159"/>
                      <a:pt x="183" y="162"/>
                    </a:cubicBezTo>
                    <a:cubicBezTo>
                      <a:pt x="184" y="161"/>
                      <a:pt x="186" y="162"/>
                      <a:pt x="187" y="162"/>
                    </a:cubicBezTo>
                    <a:cubicBezTo>
                      <a:pt x="189" y="163"/>
                      <a:pt x="187" y="160"/>
                      <a:pt x="189" y="160"/>
                    </a:cubicBezTo>
                    <a:cubicBezTo>
                      <a:pt x="189" y="161"/>
                      <a:pt x="188" y="162"/>
                      <a:pt x="189" y="162"/>
                    </a:cubicBezTo>
                    <a:cubicBezTo>
                      <a:pt x="190" y="161"/>
                      <a:pt x="193" y="162"/>
                      <a:pt x="193" y="160"/>
                    </a:cubicBezTo>
                    <a:cubicBezTo>
                      <a:pt x="194" y="160"/>
                      <a:pt x="194" y="161"/>
                      <a:pt x="194" y="162"/>
                    </a:cubicBezTo>
                    <a:cubicBezTo>
                      <a:pt x="195" y="161"/>
                      <a:pt x="197" y="161"/>
                      <a:pt x="198" y="160"/>
                    </a:cubicBezTo>
                    <a:cubicBezTo>
                      <a:pt x="199" y="159"/>
                      <a:pt x="199" y="160"/>
                      <a:pt x="201" y="159"/>
                    </a:cubicBezTo>
                    <a:cubicBezTo>
                      <a:pt x="201" y="158"/>
                      <a:pt x="202" y="157"/>
                      <a:pt x="200" y="156"/>
                    </a:cubicBezTo>
                    <a:cubicBezTo>
                      <a:pt x="201" y="155"/>
                      <a:pt x="201" y="157"/>
                      <a:pt x="202" y="158"/>
                    </a:cubicBezTo>
                    <a:cubicBezTo>
                      <a:pt x="203" y="158"/>
                      <a:pt x="205" y="158"/>
                      <a:pt x="206" y="158"/>
                    </a:cubicBezTo>
                    <a:cubicBezTo>
                      <a:pt x="205" y="157"/>
                      <a:pt x="205" y="157"/>
                      <a:pt x="206" y="156"/>
                    </a:cubicBezTo>
                    <a:cubicBezTo>
                      <a:pt x="205" y="159"/>
                      <a:pt x="211" y="155"/>
                      <a:pt x="212" y="155"/>
                    </a:cubicBezTo>
                    <a:cubicBezTo>
                      <a:pt x="211" y="154"/>
                      <a:pt x="212" y="153"/>
                      <a:pt x="213" y="153"/>
                    </a:cubicBezTo>
                    <a:cubicBezTo>
                      <a:pt x="212" y="155"/>
                      <a:pt x="215" y="152"/>
                      <a:pt x="213" y="155"/>
                    </a:cubicBezTo>
                    <a:cubicBezTo>
                      <a:pt x="214" y="154"/>
                      <a:pt x="216" y="152"/>
                      <a:pt x="217" y="153"/>
                    </a:cubicBezTo>
                    <a:cubicBezTo>
                      <a:pt x="216" y="152"/>
                      <a:pt x="217" y="150"/>
                      <a:pt x="218" y="151"/>
                    </a:cubicBezTo>
                    <a:cubicBezTo>
                      <a:pt x="216" y="149"/>
                      <a:pt x="221" y="150"/>
                      <a:pt x="221" y="149"/>
                    </a:cubicBezTo>
                    <a:cubicBezTo>
                      <a:pt x="222" y="148"/>
                      <a:pt x="223" y="148"/>
                      <a:pt x="222" y="146"/>
                    </a:cubicBezTo>
                    <a:cubicBezTo>
                      <a:pt x="224" y="147"/>
                      <a:pt x="224" y="146"/>
                      <a:pt x="224" y="145"/>
                    </a:cubicBezTo>
                    <a:cubicBezTo>
                      <a:pt x="226" y="145"/>
                      <a:pt x="226" y="144"/>
                      <a:pt x="227" y="143"/>
                    </a:cubicBezTo>
                    <a:cubicBezTo>
                      <a:pt x="228" y="143"/>
                      <a:pt x="230" y="142"/>
                      <a:pt x="232" y="142"/>
                    </a:cubicBezTo>
                    <a:cubicBezTo>
                      <a:pt x="233" y="141"/>
                      <a:pt x="235" y="142"/>
                      <a:pt x="235" y="141"/>
                    </a:cubicBezTo>
                    <a:cubicBezTo>
                      <a:pt x="236" y="140"/>
                      <a:pt x="235" y="139"/>
                      <a:pt x="237" y="139"/>
                    </a:cubicBezTo>
                    <a:cubicBezTo>
                      <a:pt x="237" y="138"/>
                      <a:pt x="235" y="138"/>
                      <a:pt x="234" y="138"/>
                    </a:cubicBezTo>
                    <a:cubicBezTo>
                      <a:pt x="235" y="138"/>
                      <a:pt x="236" y="138"/>
                      <a:pt x="236" y="137"/>
                    </a:cubicBezTo>
                    <a:cubicBezTo>
                      <a:pt x="236" y="137"/>
                      <a:pt x="234" y="136"/>
                      <a:pt x="234" y="136"/>
                    </a:cubicBezTo>
                    <a:cubicBezTo>
                      <a:pt x="234" y="134"/>
                      <a:pt x="235" y="135"/>
                      <a:pt x="235" y="134"/>
                    </a:cubicBezTo>
                    <a:cubicBezTo>
                      <a:pt x="236" y="135"/>
                      <a:pt x="236" y="136"/>
                      <a:pt x="237" y="135"/>
                    </a:cubicBezTo>
                    <a:cubicBezTo>
                      <a:pt x="237" y="138"/>
                      <a:pt x="239" y="137"/>
                      <a:pt x="241" y="138"/>
                    </a:cubicBezTo>
                    <a:cubicBezTo>
                      <a:pt x="239" y="138"/>
                      <a:pt x="240" y="139"/>
                      <a:pt x="242" y="139"/>
                    </a:cubicBezTo>
                    <a:cubicBezTo>
                      <a:pt x="244" y="139"/>
                      <a:pt x="246" y="139"/>
                      <a:pt x="249" y="139"/>
                    </a:cubicBezTo>
                    <a:cubicBezTo>
                      <a:pt x="249" y="138"/>
                      <a:pt x="248" y="138"/>
                      <a:pt x="247" y="137"/>
                    </a:cubicBezTo>
                    <a:cubicBezTo>
                      <a:pt x="248" y="137"/>
                      <a:pt x="249" y="138"/>
                      <a:pt x="250" y="139"/>
                    </a:cubicBezTo>
                    <a:cubicBezTo>
                      <a:pt x="251" y="139"/>
                      <a:pt x="251" y="139"/>
                      <a:pt x="252" y="139"/>
                    </a:cubicBezTo>
                    <a:cubicBezTo>
                      <a:pt x="252" y="138"/>
                      <a:pt x="252" y="137"/>
                      <a:pt x="251" y="137"/>
                    </a:cubicBezTo>
                    <a:cubicBezTo>
                      <a:pt x="252" y="137"/>
                      <a:pt x="253" y="138"/>
                      <a:pt x="253" y="136"/>
                    </a:cubicBezTo>
                    <a:cubicBezTo>
                      <a:pt x="254" y="135"/>
                      <a:pt x="255" y="137"/>
                      <a:pt x="256" y="137"/>
                    </a:cubicBezTo>
                    <a:cubicBezTo>
                      <a:pt x="257" y="137"/>
                      <a:pt x="261" y="138"/>
                      <a:pt x="260" y="136"/>
                    </a:cubicBezTo>
                    <a:cubicBezTo>
                      <a:pt x="262" y="137"/>
                      <a:pt x="264" y="136"/>
                      <a:pt x="265" y="136"/>
                    </a:cubicBezTo>
                    <a:cubicBezTo>
                      <a:pt x="266" y="135"/>
                      <a:pt x="267" y="135"/>
                      <a:pt x="268" y="135"/>
                    </a:cubicBezTo>
                    <a:cubicBezTo>
                      <a:pt x="269" y="136"/>
                      <a:pt x="270" y="135"/>
                      <a:pt x="270" y="134"/>
                    </a:cubicBezTo>
                    <a:cubicBezTo>
                      <a:pt x="270" y="135"/>
                      <a:pt x="273" y="135"/>
                      <a:pt x="274" y="134"/>
                    </a:cubicBezTo>
                    <a:cubicBezTo>
                      <a:pt x="276" y="134"/>
                      <a:pt x="277" y="134"/>
                      <a:pt x="279" y="133"/>
                    </a:cubicBezTo>
                    <a:cubicBezTo>
                      <a:pt x="280" y="133"/>
                      <a:pt x="281" y="133"/>
                      <a:pt x="282" y="133"/>
                    </a:cubicBezTo>
                    <a:cubicBezTo>
                      <a:pt x="283" y="133"/>
                      <a:pt x="284" y="132"/>
                      <a:pt x="285" y="132"/>
                    </a:cubicBezTo>
                    <a:cubicBezTo>
                      <a:pt x="287" y="132"/>
                      <a:pt x="288" y="130"/>
                      <a:pt x="290" y="130"/>
                    </a:cubicBezTo>
                    <a:cubicBezTo>
                      <a:pt x="288" y="130"/>
                      <a:pt x="291" y="129"/>
                      <a:pt x="292" y="129"/>
                    </a:cubicBezTo>
                    <a:cubicBezTo>
                      <a:pt x="292" y="128"/>
                      <a:pt x="292" y="129"/>
                      <a:pt x="294" y="129"/>
                    </a:cubicBezTo>
                    <a:cubicBezTo>
                      <a:pt x="294" y="128"/>
                      <a:pt x="296" y="127"/>
                      <a:pt x="294" y="127"/>
                    </a:cubicBezTo>
                    <a:cubicBezTo>
                      <a:pt x="295" y="126"/>
                      <a:pt x="296" y="128"/>
                      <a:pt x="298" y="127"/>
                    </a:cubicBezTo>
                    <a:cubicBezTo>
                      <a:pt x="295" y="127"/>
                      <a:pt x="299" y="127"/>
                      <a:pt x="297" y="125"/>
                    </a:cubicBezTo>
                    <a:cubicBezTo>
                      <a:pt x="298" y="126"/>
                      <a:pt x="299" y="126"/>
                      <a:pt x="300" y="126"/>
                    </a:cubicBezTo>
                    <a:cubicBezTo>
                      <a:pt x="301" y="126"/>
                      <a:pt x="304" y="124"/>
                      <a:pt x="302" y="124"/>
                    </a:cubicBezTo>
                    <a:cubicBezTo>
                      <a:pt x="303" y="124"/>
                      <a:pt x="305" y="125"/>
                      <a:pt x="306" y="124"/>
                    </a:cubicBezTo>
                    <a:cubicBezTo>
                      <a:pt x="307" y="123"/>
                      <a:pt x="307" y="122"/>
                      <a:pt x="305" y="122"/>
                    </a:cubicBezTo>
                    <a:cubicBezTo>
                      <a:pt x="306" y="122"/>
                      <a:pt x="310" y="123"/>
                      <a:pt x="309" y="121"/>
                    </a:cubicBezTo>
                    <a:cubicBezTo>
                      <a:pt x="310" y="121"/>
                      <a:pt x="311" y="122"/>
                      <a:pt x="312" y="122"/>
                    </a:cubicBezTo>
                    <a:cubicBezTo>
                      <a:pt x="312" y="121"/>
                      <a:pt x="311" y="121"/>
                      <a:pt x="310" y="121"/>
                    </a:cubicBezTo>
                    <a:cubicBezTo>
                      <a:pt x="313" y="121"/>
                      <a:pt x="317" y="120"/>
                      <a:pt x="319" y="119"/>
                    </a:cubicBezTo>
                    <a:cubicBezTo>
                      <a:pt x="318" y="118"/>
                      <a:pt x="316" y="119"/>
                      <a:pt x="314" y="119"/>
                    </a:cubicBezTo>
                    <a:cubicBezTo>
                      <a:pt x="312" y="119"/>
                      <a:pt x="310" y="119"/>
                      <a:pt x="307" y="118"/>
                    </a:cubicBezTo>
                    <a:cubicBezTo>
                      <a:pt x="306" y="118"/>
                      <a:pt x="303" y="118"/>
                      <a:pt x="302" y="117"/>
                    </a:cubicBezTo>
                    <a:cubicBezTo>
                      <a:pt x="300" y="116"/>
                      <a:pt x="298" y="116"/>
                      <a:pt x="296" y="117"/>
                    </a:cubicBezTo>
                    <a:cubicBezTo>
                      <a:pt x="296" y="117"/>
                      <a:pt x="296" y="116"/>
                      <a:pt x="297" y="116"/>
                    </a:cubicBezTo>
                    <a:cubicBezTo>
                      <a:pt x="294" y="115"/>
                      <a:pt x="292" y="117"/>
                      <a:pt x="290" y="117"/>
                    </a:cubicBezTo>
                    <a:cubicBezTo>
                      <a:pt x="287" y="118"/>
                      <a:pt x="284" y="116"/>
                      <a:pt x="281" y="119"/>
                    </a:cubicBezTo>
                    <a:cubicBezTo>
                      <a:pt x="279" y="120"/>
                      <a:pt x="279" y="119"/>
                      <a:pt x="277" y="119"/>
                    </a:cubicBezTo>
                    <a:cubicBezTo>
                      <a:pt x="275" y="120"/>
                      <a:pt x="272" y="120"/>
                      <a:pt x="271" y="119"/>
                    </a:cubicBezTo>
                    <a:cubicBezTo>
                      <a:pt x="273" y="119"/>
                      <a:pt x="277" y="119"/>
                      <a:pt x="279" y="118"/>
                    </a:cubicBezTo>
                    <a:cubicBezTo>
                      <a:pt x="280" y="117"/>
                      <a:pt x="282" y="117"/>
                      <a:pt x="283" y="117"/>
                    </a:cubicBezTo>
                    <a:cubicBezTo>
                      <a:pt x="285" y="116"/>
                      <a:pt x="287" y="117"/>
                      <a:pt x="288" y="116"/>
                    </a:cubicBezTo>
                    <a:cubicBezTo>
                      <a:pt x="286" y="113"/>
                      <a:pt x="280" y="115"/>
                      <a:pt x="277" y="116"/>
                    </a:cubicBezTo>
                    <a:cubicBezTo>
                      <a:pt x="276" y="116"/>
                      <a:pt x="275" y="116"/>
                      <a:pt x="274" y="116"/>
                    </a:cubicBezTo>
                    <a:cubicBezTo>
                      <a:pt x="273" y="116"/>
                      <a:pt x="274" y="114"/>
                      <a:pt x="273" y="115"/>
                    </a:cubicBezTo>
                    <a:cubicBezTo>
                      <a:pt x="271" y="115"/>
                      <a:pt x="268" y="116"/>
                      <a:pt x="267" y="115"/>
                    </a:cubicBezTo>
                    <a:cubicBezTo>
                      <a:pt x="269" y="115"/>
                      <a:pt x="272" y="115"/>
                      <a:pt x="274" y="114"/>
                    </a:cubicBezTo>
                    <a:cubicBezTo>
                      <a:pt x="276" y="112"/>
                      <a:pt x="279" y="111"/>
                      <a:pt x="275" y="110"/>
                    </a:cubicBezTo>
                    <a:cubicBezTo>
                      <a:pt x="277" y="110"/>
                      <a:pt x="279" y="110"/>
                      <a:pt x="281" y="110"/>
                    </a:cubicBezTo>
                    <a:cubicBezTo>
                      <a:pt x="280" y="110"/>
                      <a:pt x="279" y="109"/>
                      <a:pt x="279" y="108"/>
                    </a:cubicBezTo>
                    <a:cubicBezTo>
                      <a:pt x="280" y="108"/>
                      <a:pt x="281" y="109"/>
                      <a:pt x="281" y="110"/>
                    </a:cubicBezTo>
                    <a:cubicBezTo>
                      <a:pt x="282" y="111"/>
                      <a:pt x="284" y="110"/>
                      <a:pt x="286" y="110"/>
                    </a:cubicBezTo>
                    <a:cubicBezTo>
                      <a:pt x="288" y="110"/>
                      <a:pt x="295" y="110"/>
                      <a:pt x="296" y="107"/>
                    </a:cubicBezTo>
                    <a:cubicBezTo>
                      <a:pt x="296" y="107"/>
                      <a:pt x="298" y="108"/>
                      <a:pt x="298" y="107"/>
                    </a:cubicBezTo>
                    <a:cubicBezTo>
                      <a:pt x="298" y="106"/>
                      <a:pt x="297" y="105"/>
                      <a:pt x="296" y="105"/>
                    </a:cubicBezTo>
                    <a:cubicBezTo>
                      <a:pt x="295" y="105"/>
                      <a:pt x="293" y="105"/>
                      <a:pt x="292" y="105"/>
                    </a:cubicBezTo>
                    <a:cubicBezTo>
                      <a:pt x="290" y="105"/>
                      <a:pt x="288" y="105"/>
                      <a:pt x="285" y="105"/>
                    </a:cubicBezTo>
                    <a:cubicBezTo>
                      <a:pt x="288" y="104"/>
                      <a:pt x="284" y="104"/>
                      <a:pt x="283" y="104"/>
                    </a:cubicBezTo>
                    <a:cubicBezTo>
                      <a:pt x="281" y="104"/>
                      <a:pt x="279" y="105"/>
                      <a:pt x="277" y="104"/>
                    </a:cubicBezTo>
                    <a:cubicBezTo>
                      <a:pt x="279" y="104"/>
                      <a:pt x="284" y="105"/>
                      <a:pt x="285" y="103"/>
                    </a:cubicBezTo>
                    <a:cubicBezTo>
                      <a:pt x="285" y="102"/>
                      <a:pt x="280" y="100"/>
                      <a:pt x="282" y="101"/>
                    </a:cubicBezTo>
                    <a:cubicBezTo>
                      <a:pt x="281" y="100"/>
                      <a:pt x="279" y="100"/>
                      <a:pt x="278" y="101"/>
                    </a:cubicBezTo>
                    <a:cubicBezTo>
                      <a:pt x="279" y="100"/>
                      <a:pt x="279" y="99"/>
                      <a:pt x="278" y="99"/>
                    </a:cubicBezTo>
                    <a:cubicBezTo>
                      <a:pt x="280" y="100"/>
                      <a:pt x="282" y="100"/>
                      <a:pt x="284" y="101"/>
                    </a:cubicBezTo>
                    <a:cubicBezTo>
                      <a:pt x="286" y="102"/>
                      <a:pt x="288" y="105"/>
                      <a:pt x="290" y="104"/>
                    </a:cubicBezTo>
                    <a:cubicBezTo>
                      <a:pt x="290" y="104"/>
                      <a:pt x="291" y="104"/>
                      <a:pt x="292" y="104"/>
                    </a:cubicBezTo>
                    <a:cubicBezTo>
                      <a:pt x="293" y="103"/>
                      <a:pt x="294" y="104"/>
                      <a:pt x="295" y="104"/>
                    </a:cubicBezTo>
                    <a:cubicBezTo>
                      <a:pt x="298" y="104"/>
                      <a:pt x="300" y="107"/>
                      <a:pt x="303" y="106"/>
                    </a:cubicBezTo>
                    <a:cubicBezTo>
                      <a:pt x="304" y="106"/>
                      <a:pt x="307" y="109"/>
                      <a:pt x="306" y="110"/>
                    </a:cubicBezTo>
                    <a:cubicBezTo>
                      <a:pt x="306" y="113"/>
                      <a:pt x="308" y="114"/>
                      <a:pt x="311" y="115"/>
                    </a:cubicBezTo>
                    <a:cubicBezTo>
                      <a:pt x="312" y="115"/>
                      <a:pt x="316" y="116"/>
                      <a:pt x="317" y="115"/>
                    </a:cubicBezTo>
                    <a:cubicBezTo>
                      <a:pt x="318" y="114"/>
                      <a:pt x="317" y="111"/>
                      <a:pt x="319" y="112"/>
                    </a:cubicBezTo>
                    <a:cubicBezTo>
                      <a:pt x="316" y="116"/>
                      <a:pt x="321" y="114"/>
                      <a:pt x="322" y="115"/>
                    </a:cubicBezTo>
                    <a:cubicBezTo>
                      <a:pt x="322" y="117"/>
                      <a:pt x="327" y="113"/>
                      <a:pt x="324" y="114"/>
                    </a:cubicBezTo>
                    <a:cubicBezTo>
                      <a:pt x="324" y="113"/>
                      <a:pt x="325" y="112"/>
                      <a:pt x="325" y="112"/>
                    </a:cubicBezTo>
                    <a:cubicBezTo>
                      <a:pt x="325" y="112"/>
                      <a:pt x="324" y="112"/>
                      <a:pt x="323" y="112"/>
                    </a:cubicBezTo>
                    <a:cubicBezTo>
                      <a:pt x="325" y="112"/>
                      <a:pt x="325" y="110"/>
                      <a:pt x="326" y="110"/>
                    </a:cubicBezTo>
                    <a:cubicBezTo>
                      <a:pt x="325" y="110"/>
                      <a:pt x="325" y="110"/>
                      <a:pt x="324" y="110"/>
                    </a:cubicBezTo>
                    <a:cubicBezTo>
                      <a:pt x="325" y="109"/>
                      <a:pt x="325" y="109"/>
                      <a:pt x="325" y="109"/>
                    </a:cubicBezTo>
                    <a:cubicBezTo>
                      <a:pt x="324" y="109"/>
                      <a:pt x="323" y="109"/>
                      <a:pt x="322" y="109"/>
                    </a:cubicBezTo>
                    <a:cubicBezTo>
                      <a:pt x="323" y="109"/>
                      <a:pt x="325" y="107"/>
                      <a:pt x="326" y="108"/>
                    </a:cubicBezTo>
                    <a:cubicBezTo>
                      <a:pt x="326" y="107"/>
                      <a:pt x="325" y="107"/>
                      <a:pt x="325" y="107"/>
                    </a:cubicBezTo>
                    <a:cubicBezTo>
                      <a:pt x="325" y="107"/>
                      <a:pt x="326" y="107"/>
                      <a:pt x="327" y="106"/>
                    </a:cubicBezTo>
                    <a:cubicBezTo>
                      <a:pt x="325" y="106"/>
                      <a:pt x="325" y="106"/>
                      <a:pt x="327" y="106"/>
                    </a:cubicBezTo>
                    <a:cubicBezTo>
                      <a:pt x="324" y="105"/>
                      <a:pt x="323" y="105"/>
                      <a:pt x="320" y="107"/>
                    </a:cubicBezTo>
                    <a:cubicBezTo>
                      <a:pt x="321" y="104"/>
                      <a:pt x="323" y="103"/>
                      <a:pt x="326" y="103"/>
                    </a:cubicBezTo>
                    <a:cubicBezTo>
                      <a:pt x="324" y="103"/>
                      <a:pt x="322" y="103"/>
                      <a:pt x="320" y="104"/>
                    </a:cubicBezTo>
                    <a:cubicBezTo>
                      <a:pt x="320" y="103"/>
                      <a:pt x="321" y="103"/>
                      <a:pt x="322" y="103"/>
                    </a:cubicBezTo>
                    <a:cubicBezTo>
                      <a:pt x="320" y="102"/>
                      <a:pt x="319" y="103"/>
                      <a:pt x="317" y="103"/>
                    </a:cubicBezTo>
                    <a:cubicBezTo>
                      <a:pt x="318" y="102"/>
                      <a:pt x="321" y="101"/>
                      <a:pt x="322" y="101"/>
                    </a:cubicBezTo>
                    <a:cubicBezTo>
                      <a:pt x="321" y="100"/>
                      <a:pt x="319" y="101"/>
                      <a:pt x="317" y="100"/>
                    </a:cubicBezTo>
                    <a:cubicBezTo>
                      <a:pt x="316" y="99"/>
                      <a:pt x="314" y="99"/>
                      <a:pt x="314" y="98"/>
                    </a:cubicBezTo>
                    <a:cubicBezTo>
                      <a:pt x="312" y="98"/>
                      <a:pt x="309" y="96"/>
                      <a:pt x="308" y="96"/>
                    </a:cubicBezTo>
                    <a:cubicBezTo>
                      <a:pt x="305" y="95"/>
                      <a:pt x="303" y="98"/>
                      <a:pt x="301" y="98"/>
                    </a:cubicBezTo>
                    <a:cubicBezTo>
                      <a:pt x="302" y="97"/>
                      <a:pt x="302" y="97"/>
                      <a:pt x="302" y="96"/>
                    </a:cubicBezTo>
                    <a:cubicBezTo>
                      <a:pt x="301" y="96"/>
                      <a:pt x="300" y="96"/>
                      <a:pt x="299" y="96"/>
                    </a:cubicBezTo>
                    <a:cubicBezTo>
                      <a:pt x="300" y="96"/>
                      <a:pt x="308" y="96"/>
                      <a:pt x="308" y="94"/>
                    </a:cubicBezTo>
                    <a:cubicBezTo>
                      <a:pt x="307" y="90"/>
                      <a:pt x="298" y="93"/>
                      <a:pt x="296" y="94"/>
                    </a:cubicBezTo>
                    <a:cubicBezTo>
                      <a:pt x="296" y="93"/>
                      <a:pt x="296" y="93"/>
                      <a:pt x="297" y="93"/>
                    </a:cubicBezTo>
                    <a:cubicBezTo>
                      <a:pt x="296" y="93"/>
                      <a:pt x="294" y="93"/>
                      <a:pt x="293" y="93"/>
                    </a:cubicBezTo>
                    <a:cubicBezTo>
                      <a:pt x="294" y="93"/>
                      <a:pt x="295" y="93"/>
                      <a:pt x="296" y="92"/>
                    </a:cubicBezTo>
                    <a:cubicBezTo>
                      <a:pt x="294" y="92"/>
                      <a:pt x="291" y="93"/>
                      <a:pt x="289" y="92"/>
                    </a:cubicBezTo>
                    <a:cubicBezTo>
                      <a:pt x="291" y="92"/>
                      <a:pt x="293" y="91"/>
                      <a:pt x="294" y="91"/>
                    </a:cubicBezTo>
                    <a:cubicBezTo>
                      <a:pt x="296" y="91"/>
                      <a:pt x="297" y="92"/>
                      <a:pt x="299" y="92"/>
                    </a:cubicBezTo>
                    <a:cubicBezTo>
                      <a:pt x="300" y="92"/>
                      <a:pt x="301" y="91"/>
                      <a:pt x="303" y="91"/>
                    </a:cubicBezTo>
                    <a:cubicBezTo>
                      <a:pt x="304" y="91"/>
                      <a:pt x="306" y="91"/>
                      <a:pt x="307" y="90"/>
                    </a:cubicBezTo>
                    <a:cubicBezTo>
                      <a:pt x="306" y="89"/>
                      <a:pt x="304" y="89"/>
                      <a:pt x="303" y="89"/>
                    </a:cubicBezTo>
                    <a:cubicBezTo>
                      <a:pt x="301" y="88"/>
                      <a:pt x="299" y="88"/>
                      <a:pt x="297" y="89"/>
                    </a:cubicBezTo>
                    <a:cubicBezTo>
                      <a:pt x="295" y="89"/>
                      <a:pt x="293" y="88"/>
                      <a:pt x="292" y="89"/>
                    </a:cubicBezTo>
                    <a:cubicBezTo>
                      <a:pt x="291" y="90"/>
                      <a:pt x="290" y="91"/>
                      <a:pt x="289" y="91"/>
                    </a:cubicBezTo>
                    <a:cubicBezTo>
                      <a:pt x="290" y="90"/>
                      <a:pt x="290" y="89"/>
                      <a:pt x="288" y="89"/>
                    </a:cubicBezTo>
                    <a:cubicBezTo>
                      <a:pt x="290" y="89"/>
                      <a:pt x="292" y="88"/>
                      <a:pt x="293" y="88"/>
                    </a:cubicBezTo>
                    <a:cubicBezTo>
                      <a:pt x="295" y="89"/>
                      <a:pt x="296" y="89"/>
                      <a:pt x="297" y="87"/>
                    </a:cubicBezTo>
                    <a:cubicBezTo>
                      <a:pt x="295" y="87"/>
                      <a:pt x="293" y="86"/>
                      <a:pt x="291" y="86"/>
                    </a:cubicBezTo>
                    <a:cubicBezTo>
                      <a:pt x="292" y="85"/>
                      <a:pt x="294" y="87"/>
                      <a:pt x="295" y="87"/>
                    </a:cubicBezTo>
                    <a:cubicBezTo>
                      <a:pt x="297" y="87"/>
                      <a:pt x="299" y="88"/>
                      <a:pt x="301" y="88"/>
                    </a:cubicBezTo>
                    <a:cubicBezTo>
                      <a:pt x="303" y="88"/>
                      <a:pt x="304" y="87"/>
                      <a:pt x="306" y="86"/>
                    </a:cubicBezTo>
                    <a:cubicBezTo>
                      <a:pt x="307" y="85"/>
                      <a:pt x="309" y="86"/>
                      <a:pt x="311" y="85"/>
                    </a:cubicBezTo>
                    <a:cubicBezTo>
                      <a:pt x="309" y="84"/>
                      <a:pt x="307" y="83"/>
                      <a:pt x="305" y="82"/>
                    </a:cubicBezTo>
                    <a:cubicBezTo>
                      <a:pt x="307" y="81"/>
                      <a:pt x="309" y="83"/>
                      <a:pt x="310" y="84"/>
                    </a:cubicBezTo>
                    <a:cubicBezTo>
                      <a:pt x="312" y="86"/>
                      <a:pt x="313" y="84"/>
                      <a:pt x="315" y="83"/>
                    </a:cubicBezTo>
                    <a:cubicBezTo>
                      <a:pt x="317" y="82"/>
                      <a:pt x="319" y="83"/>
                      <a:pt x="321" y="83"/>
                    </a:cubicBezTo>
                    <a:cubicBezTo>
                      <a:pt x="324" y="84"/>
                      <a:pt x="326" y="84"/>
                      <a:pt x="329" y="84"/>
                    </a:cubicBezTo>
                    <a:cubicBezTo>
                      <a:pt x="326" y="85"/>
                      <a:pt x="324" y="85"/>
                      <a:pt x="322" y="84"/>
                    </a:cubicBezTo>
                    <a:cubicBezTo>
                      <a:pt x="320" y="83"/>
                      <a:pt x="317" y="82"/>
                      <a:pt x="316" y="84"/>
                    </a:cubicBezTo>
                    <a:cubicBezTo>
                      <a:pt x="322" y="87"/>
                      <a:pt x="327" y="89"/>
                      <a:pt x="333" y="86"/>
                    </a:cubicBezTo>
                    <a:cubicBezTo>
                      <a:pt x="335" y="85"/>
                      <a:pt x="337" y="86"/>
                      <a:pt x="340" y="86"/>
                    </a:cubicBezTo>
                    <a:cubicBezTo>
                      <a:pt x="342" y="86"/>
                      <a:pt x="341" y="86"/>
                      <a:pt x="342" y="84"/>
                    </a:cubicBezTo>
                    <a:cubicBezTo>
                      <a:pt x="342" y="83"/>
                      <a:pt x="344" y="83"/>
                      <a:pt x="344" y="82"/>
                    </a:cubicBezTo>
                    <a:cubicBezTo>
                      <a:pt x="341" y="82"/>
                      <a:pt x="338" y="80"/>
                      <a:pt x="335" y="80"/>
                    </a:cubicBezTo>
                    <a:cubicBezTo>
                      <a:pt x="331" y="80"/>
                      <a:pt x="335" y="83"/>
                      <a:pt x="332" y="84"/>
                    </a:cubicBezTo>
                    <a:cubicBezTo>
                      <a:pt x="333" y="81"/>
                      <a:pt x="332" y="81"/>
                      <a:pt x="329" y="80"/>
                    </a:cubicBezTo>
                    <a:cubicBezTo>
                      <a:pt x="330" y="80"/>
                      <a:pt x="331" y="80"/>
                      <a:pt x="332" y="79"/>
                    </a:cubicBezTo>
                    <a:cubicBezTo>
                      <a:pt x="331" y="78"/>
                      <a:pt x="331" y="78"/>
                      <a:pt x="330" y="78"/>
                    </a:cubicBezTo>
                    <a:cubicBezTo>
                      <a:pt x="332" y="78"/>
                      <a:pt x="334" y="78"/>
                      <a:pt x="335" y="77"/>
                    </a:cubicBezTo>
                    <a:cubicBezTo>
                      <a:pt x="335" y="76"/>
                      <a:pt x="334" y="75"/>
                      <a:pt x="333" y="75"/>
                    </a:cubicBezTo>
                    <a:cubicBezTo>
                      <a:pt x="335" y="75"/>
                      <a:pt x="335" y="76"/>
                      <a:pt x="337" y="76"/>
                    </a:cubicBezTo>
                    <a:cubicBezTo>
                      <a:pt x="340" y="76"/>
                      <a:pt x="342" y="76"/>
                      <a:pt x="345" y="76"/>
                    </a:cubicBezTo>
                    <a:cubicBezTo>
                      <a:pt x="346" y="76"/>
                      <a:pt x="346" y="78"/>
                      <a:pt x="347" y="78"/>
                    </a:cubicBezTo>
                    <a:cubicBezTo>
                      <a:pt x="348" y="78"/>
                      <a:pt x="349" y="78"/>
                      <a:pt x="350" y="78"/>
                    </a:cubicBezTo>
                    <a:cubicBezTo>
                      <a:pt x="352" y="79"/>
                      <a:pt x="354" y="77"/>
                      <a:pt x="356" y="76"/>
                    </a:cubicBezTo>
                    <a:cubicBezTo>
                      <a:pt x="355" y="76"/>
                      <a:pt x="353" y="75"/>
                      <a:pt x="354" y="74"/>
                    </a:cubicBezTo>
                    <a:cubicBezTo>
                      <a:pt x="352" y="74"/>
                      <a:pt x="350" y="75"/>
                      <a:pt x="348" y="74"/>
                    </a:cubicBezTo>
                    <a:cubicBezTo>
                      <a:pt x="346" y="73"/>
                      <a:pt x="343" y="75"/>
                      <a:pt x="341" y="74"/>
                    </a:cubicBezTo>
                    <a:cubicBezTo>
                      <a:pt x="342" y="74"/>
                      <a:pt x="344" y="74"/>
                      <a:pt x="345" y="74"/>
                    </a:cubicBezTo>
                    <a:cubicBezTo>
                      <a:pt x="343" y="73"/>
                      <a:pt x="345" y="71"/>
                      <a:pt x="345" y="71"/>
                    </a:cubicBezTo>
                    <a:cubicBezTo>
                      <a:pt x="343" y="70"/>
                      <a:pt x="341" y="71"/>
                      <a:pt x="339" y="71"/>
                    </a:cubicBezTo>
                    <a:cubicBezTo>
                      <a:pt x="336" y="72"/>
                      <a:pt x="336" y="70"/>
                      <a:pt x="334" y="70"/>
                    </a:cubicBezTo>
                    <a:cubicBezTo>
                      <a:pt x="336" y="70"/>
                      <a:pt x="336" y="72"/>
                      <a:pt x="339" y="71"/>
                    </a:cubicBezTo>
                    <a:cubicBezTo>
                      <a:pt x="341" y="70"/>
                      <a:pt x="344" y="71"/>
                      <a:pt x="346" y="70"/>
                    </a:cubicBezTo>
                    <a:cubicBezTo>
                      <a:pt x="344" y="67"/>
                      <a:pt x="340" y="68"/>
                      <a:pt x="336" y="67"/>
                    </a:cubicBezTo>
                    <a:cubicBezTo>
                      <a:pt x="337" y="67"/>
                      <a:pt x="339" y="67"/>
                      <a:pt x="340" y="67"/>
                    </a:cubicBezTo>
                    <a:cubicBezTo>
                      <a:pt x="339" y="66"/>
                      <a:pt x="338" y="66"/>
                      <a:pt x="336" y="65"/>
                    </a:cubicBezTo>
                    <a:cubicBezTo>
                      <a:pt x="339" y="64"/>
                      <a:pt x="341" y="67"/>
                      <a:pt x="344" y="68"/>
                    </a:cubicBezTo>
                    <a:cubicBezTo>
                      <a:pt x="345" y="68"/>
                      <a:pt x="352" y="68"/>
                      <a:pt x="350" y="69"/>
                    </a:cubicBezTo>
                    <a:cubicBezTo>
                      <a:pt x="352" y="70"/>
                      <a:pt x="353" y="70"/>
                      <a:pt x="355" y="69"/>
                    </a:cubicBezTo>
                    <a:cubicBezTo>
                      <a:pt x="356" y="68"/>
                      <a:pt x="356" y="66"/>
                      <a:pt x="355" y="65"/>
                    </a:cubicBezTo>
                    <a:cubicBezTo>
                      <a:pt x="356" y="64"/>
                      <a:pt x="356" y="64"/>
                      <a:pt x="356" y="64"/>
                    </a:cubicBezTo>
                    <a:cubicBezTo>
                      <a:pt x="352" y="61"/>
                      <a:pt x="345" y="62"/>
                      <a:pt x="340" y="62"/>
                    </a:cubicBezTo>
                    <a:cubicBezTo>
                      <a:pt x="342" y="62"/>
                      <a:pt x="345" y="62"/>
                      <a:pt x="347" y="62"/>
                    </a:cubicBezTo>
                    <a:cubicBezTo>
                      <a:pt x="349" y="62"/>
                      <a:pt x="352" y="61"/>
                      <a:pt x="354" y="61"/>
                    </a:cubicBezTo>
                    <a:cubicBezTo>
                      <a:pt x="356" y="61"/>
                      <a:pt x="355" y="60"/>
                      <a:pt x="353" y="60"/>
                    </a:cubicBezTo>
                    <a:cubicBezTo>
                      <a:pt x="351" y="60"/>
                      <a:pt x="349" y="59"/>
                      <a:pt x="346" y="59"/>
                    </a:cubicBezTo>
                    <a:cubicBezTo>
                      <a:pt x="348" y="59"/>
                      <a:pt x="349" y="60"/>
                      <a:pt x="350" y="61"/>
                    </a:cubicBezTo>
                    <a:cubicBezTo>
                      <a:pt x="349" y="61"/>
                      <a:pt x="348" y="60"/>
                      <a:pt x="346" y="59"/>
                    </a:cubicBezTo>
                    <a:cubicBezTo>
                      <a:pt x="345" y="59"/>
                      <a:pt x="343" y="60"/>
                      <a:pt x="342" y="60"/>
                    </a:cubicBezTo>
                    <a:cubicBezTo>
                      <a:pt x="342" y="59"/>
                      <a:pt x="343" y="59"/>
                      <a:pt x="343" y="59"/>
                    </a:cubicBezTo>
                    <a:cubicBezTo>
                      <a:pt x="341" y="58"/>
                      <a:pt x="339" y="58"/>
                      <a:pt x="337" y="58"/>
                    </a:cubicBezTo>
                    <a:cubicBezTo>
                      <a:pt x="339" y="57"/>
                      <a:pt x="341" y="58"/>
                      <a:pt x="343" y="58"/>
                    </a:cubicBezTo>
                    <a:cubicBezTo>
                      <a:pt x="342" y="58"/>
                      <a:pt x="341" y="58"/>
                      <a:pt x="340" y="58"/>
                    </a:cubicBezTo>
                    <a:cubicBezTo>
                      <a:pt x="341" y="58"/>
                      <a:pt x="342" y="57"/>
                      <a:pt x="343" y="57"/>
                    </a:cubicBezTo>
                    <a:cubicBezTo>
                      <a:pt x="342" y="57"/>
                      <a:pt x="341" y="57"/>
                      <a:pt x="340" y="57"/>
                    </a:cubicBezTo>
                    <a:cubicBezTo>
                      <a:pt x="342" y="57"/>
                      <a:pt x="339" y="56"/>
                      <a:pt x="338" y="57"/>
                    </a:cubicBezTo>
                    <a:cubicBezTo>
                      <a:pt x="338" y="57"/>
                      <a:pt x="337" y="56"/>
                      <a:pt x="337" y="56"/>
                    </a:cubicBezTo>
                    <a:cubicBezTo>
                      <a:pt x="337" y="55"/>
                      <a:pt x="339" y="54"/>
                      <a:pt x="340" y="54"/>
                    </a:cubicBezTo>
                    <a:cubicBezTo>
                      <a:pt x="341" y="54"/>
                      <a:pt x="342" y="56"/>
                      <a:pt x="343" y="56"/>
                    </a:cubicBezTo>
                    <a:cubicBezTo>
                      <a:pt x="345" y="56"/>
                      <a:pt x="347" y="55"/>
                      <a:pt x="349" y="55"/>
                    </a:cubicBezTo>
                    <a:cubicBezTo>
                      <a:pt x="348" y="54"/>
                      <a:pt x="346" y="54"/>
                      <a:pt x="344" y="54"/>
                    </a:cubicBezTo>
                    <a:cubicBezTo>
                      <a:pt x="346" y="53"/>
                      <a:pt x="349" y="55"/>
                      <a:pt x="351" y="54"/>
                    </a:cubicBezTo>
                    <a:cubicBezTo>
                      <a:pt x="351" y="53"/>
                      <a:pt x="350" y="53"/>
                      <a:pt x="349" y="53"/>
                    </a:cubicBezTo>
                    <a:cubicBezTo>
                      <a:pt x="353" y="52"/>
                      <a:pt x="357" y="53"/>
                      <a:pt x="360" y="54"/>
                    </a:cubicBezTo>
                    <a:cubicBezTo>
                      <a:pt x="362" y="54"/>
                      <a:pt x="367" y="56"/>
                      <a:pt x="368" y="54"/>
                    </a:cubicBezTo>
                    <a:cubicBezTo>
                      <a:pt x="372" y="51"/>
                      <a:pt x="366" y="49"/>
                      <a:pt x="363" y="51"/>
                    </a:cubicBezTo>
                    <a:cubicBezTo>
                      <a:pt x="362" y="51"/>
                      <a:pt x="361" y="51"/>
                      <a:pt x="360" y="50"/>
                    </a:cubicBezTo>
                    <a:cubicBezTo>
                      <a:pt x="359" y="48"/>
                      <a:pt x="355" y="49"/>
                      <a:pt x="353" y="49"/>
                    </a:cubicBezTo>
                    <a:cubicBezTo>
                      <a:pt x="355" y="49"/>
                      <a:pt x="356" y="49"/>
                      <a:pt x="357" y="49"/>
                    </a:cubicBezTo>
                    <a:cubicBezTo>
                      <a:pt x="355" y="48"/>
                      <a:pt x="353" y="48"/>
                      <a:pt x="351" y="48"/>
                    </a:cubicBezTo>
                    <a:cubicBezTo>
                      <a:pt x="352" y="48"/>
                      <a:pt x="354" y="49"/>
                      <a:pt x="355" y="48"/>
                    </a:cubicBezTo>
                    <a:cubicBezTo>
                      <a:pt x="352" y="48"/>
                      <a:pt x="356" y="48"/>
                      <a:pt x="356" y="48"/>
                    </a:cubicBezTo>
                    <a:cubicBezTo>
                      <a:pt x="355" y="47"/>
                      <a:pt x="353" y="47"/>
                      <a:pt x="352" y="47"/>
                    </a:cubicBezTo>
                    <a:cubicBezTo>
                      <a:pt x="356" y="46"/>
                      <a:pt x="360" y="48"/>
                      <a:pt x="365" y="47"/>
                    </a:cubicBezTo>
                    <a:cubicBezTo>
                      <a:pt x="364" y="45"/>
                      <a:pt x="359" y="45"/>
                      <a:pt x="357" y="45"/>
                    </a:cubicBezTo>
                    <a:cubicBezTo>
                      <a:pt x="355" y="45"/>
                      <a:pt x="354" y="44"/>
                      <a:pt x="352" y="45"/>
                    </a:cubicBezTo>
                    <a:cubicBezTo>
                      <a:pt x="350" y="45"/>
                      <a:pt x="349" y="48"/>
                      <a:pt x="347" y="48"/>
                    </a:cubicBezTo>
                    <a:cubicBezTo>
                      <a:pt x="349" y="47"/>
                      <a:pt x="345" y="47"/>
                      <a:pt x="344" y="47"/>
                    </a:cubicBezTo>
                    <a:cubicBezTo>
                      <a:pt x="346" y="45"/>
                      <a:pt x="348" y="44"/>
                      <a:pt x="350" y="43"/>
                    </a:cubicBezTo>
                    <a:cubicBezTo>
                      <a:pt x="350" y="43"/>
                      <a:pt x="349" y="43"/>
                      <a:pt x="348" y="43"/>
                    </a:cubicBezTo>
                    <a:cubicBezTo>
                      <a:pt x="349" y="43"/>
                      <a:pt x="351" y="43"/>
                      <a:pt x="351" y="41"/>
                    </a:cubicBezTo>
                    <a:cubicBezTo>
                      <a:pt x="352" y="40"/>
                      <a:pt x="354" y="39"/>
                      <a:pt x="354" y="39"/>
                    </a:cubicBezTo>
                    <a:cubicBezTo>
                      <a:pt x="354" y="38"/>
                      <a:pt x="353" y="38"/>
                      <a:pt x="352" y="39"/>
                    </a:cubicBezTo>
                    <a:cubicBezTo>
                      <a:pt x="353" y="38"/>
                      <a:pt x="357" y="37"/>
                      <a:pt x="354" y="37"/>
                    </a:cubicBezTo>
                    <a:cubicBezTo>
                      <a:pt x="356" y="37"/>
                      <a:pt x="357" y="36"/>
                      <a:pt x="359" y="36"/>
                    </a:cubicBezTo>
                    <a:cubicBezTo>
                      <a:pt x="360" y="37"/>
                      <a:pt x="362" y="37"/>
                      <a:pt x="363" y="36"/>
                    </a:cubicBezTo>
                    <a:cubicBezTo>
                      <a:pt x="364" y="34"/>
                      <a:pt x="365" y="35"/>
                      <a:pt x="366" y="34"/>
                    </a:cubicBezTo>
                    <a:cubicBezTo>
                      <a:pt x="367" y="34"/>
                      <a:pt x="367" y="33"/>
                      <a:pt x="368" y="33"/>
                    </a:cubicBezTo>
                    <a:cubicBezTo>
                      <a:pt x="369" y="33"/>
                      <a:pt x="369" y="34"/>
                      <a:pt x="370" y="33"/>
                    </a:cubicBezTo>
                    <a:cubicBezTo>
                      <a:pt x="368" y="32"/>
                      <a:pt x="367" y="34"/>
                      <a:pt x="365" y="33"/>
                    </a:cubicBezTo>
                    <a:cubicBezTo>
                      <a:pt x="366" y="33"/>
                      <a:pt x="366" y="33"/>
                      <a:pt x="367" y="32"/>
                    </a:cubicBezTo>
                    <a:cubicBezTo>
                      <a:pt x="367" y="31"/>
                      <a:pt x="366" y="31"/>
                      <a:pt x="367" y="31"/>
                    </a:cubicBezTo>
                    <a:cubicBezTo>
                      <a:pt x="369" y="30"/>
                      <a:pt x="369" y="29"/>
                      <a:pt x="372" y="29"/>
                    </a:cubicBezTo>
                    <a:cubicBezTo>
                      <a:pt x="376" y="29"/>
                      <a:pt x="380" y="28"/>
                      <a:pt x="384" y="26"/>
                    </a:cubicBezTo>
                    <a:cubicBezTo>
                      <a:pt x="381" y="24"/>
                      <a:pt x="376" y="26"/>
                      <a:pt x="373" y="26"/>
                    </a:cubicBezTo>
                    <a:cubicBezTo>
                      <a:pt x="371" y="26"/>
                      <a:pt x="370" y="26"/>
                      <a:pt x="368" y="26"/>
                    </a:cubicBezTo>
                    <a:cubicBezTo>
                      <a:pt x="367" y="27"/>
                      <a:pt x="363" y="29"/>
                      <a:pt x="366" y="28"/>
                    </a:cubicBezTo>
                    <a:cubicBezTo>
                      <a:pt x="364" y="29"/>
                      <a:pt x="363" y="28"/>
                      <a:pt x="361" y="28"/>
                    </a:cubicBezTo>
                    <a:cubicBezTo>
                      <a:pt x="362" y="27"/>
                      <a:pt x="365" y="26"/>
                      <a:pt x="363" y="26"/>
                    </a:cubicBezTo>
                    <a:cubicBezTo>
                      <a:pt x="366" y="26"/>
                      <a:pt x="368" y="25"/>
                      <a:pt x="370" y="25"/>
                    </a:cubicBezTo>
                    <a:cubicBezTo>
                      <a:pt x="373" y="24"/>
                      <a:pt x="377" y="25"/>
                      <a:pt x="380" y="25"/>
                    </a:cubicBezTo>
                    <a:cubicBezTo>
                      <a:pt x="385" y="25"/>
                      <a:pt x="389" y="25"/>
                      <a:pt x="394" y="23"/>
                    </a:cubicBezTo>
                    <a:cubicBezTo>
                      <a:pt x="388" y="21"/>
                      <a:pt x="382" y="23"/>
                      <a:pt x="376" y="22"/>
                    </a:cubicBezTo>
                    <a:cubicBezTo>
                      <a:pt x="373" y="22"/>
                      <a:pt x="371" y="22"/>
                      <a:pt x="368" y="22"/>
                    </a:cubicBezTo>
                    <a:cubicBezTo>
                      <a:pt x="366" y="22"/>
                      <a:pt x="363" y="23"/>
                      <a:pt x="360" y="22"/>
                    </a:cubicBezTo>
                    <a:cubicBezTo>
                      <a:pt x="365" y="22"/>
                      <a:pt x="369" y="21"/>
                      <a:pt x="374" y="22"/>
                    </a:cubicBezTo>
                    <a:cubicBezTo>
                      <a:pt x="375" y="22"/>
                      <a:pt x="377" y="22"/>
                      <a:pt x="379" y="22"/>
                    </a:cubicBezTo>
                    <a:cubicBezTo>
                      <a:pt x="381" y="22"/>
                      <a:pt x="382" y="20"/>
                      <a:pt x="383" y="21"/>
                    </a:cubicBezTo>
                    <a:cubicBezTo>
                      <a:pt x="387" y="21"/>
                      <a:pt x="391" y="21"/>
                      <a:pt x="394" y="21"/>
                    </a:cubicBezTo>
                    <a:cubicBezTo>
                      <a:pt x="396" y="21"/>
                      <a:pt x="398" y="20"/>
                      <a:pt x="399" y="20"/>
                    </a:cubicBezTo>
                    <a:cubicBezTo>
                      <a:pt x="401" y="20"/>
                      <a:pt x="403" y="20"/>
                      <a:pt x="404" y="19"/>
                    </a:cubicBezTo>
                    <a:cubicBezTo>
                      <a:pt x="403" y="19"/>
                      <a:pt x="403" y="19"/>
                      <a:pt x="402" y="18"/>
                    </a:cubicBezTo>
                    <a:cubicBezTo>
                      <a:pt x="404" y="18"/>
                      <a:pt x="406" y="18"/>
                      <a:pt x="409" y="18"/>
                    </a:cubicBezTo>
                    <a:cubicBezTo>
                      <a:pt x="410" y="18"/>
                      <a:pt x="412" y="17"/>
                      <a:pt x="414" y="17"/>
                    </a:cubicBezTo>
                    <a:cubicBezTo>
                      <a:pt x="417" y="16"/>
                      <a:pt x="421" y="16"/>
                      <a:pt x="423" y="14"/>
                    </a:cubicBezTo>
                    <a:cubicBezTo>
                      <a:pt x="418" y="14"/>
                      <a:pt x="413" y="13"/>
                      <a:pt x="407" y="12"/>
                    </a:cubicBezTo>
                    <a:cubicBezTo>
                      <a:pt x="401" y="12"/>
                      <a:pt x="395" y="12"/>
                      <a:pt x="388" y="13"/>
                    </a:cubicBezTo>
                    <a:cubicBezTo>
                      <a:pt x="389" y="14"/>
                      <a:pt x="389" y="14"/>
                      <a:pt x="389" y="14"/>
                    </a:cubicBezTo>
                    <a:cubicBezTo>
                      <a:pt x="388" y="14"/>
                      <a:pt x="384" y="15"/>
                      <a:pt x="387" y="14"/>
                    </a:cubicBezTo>
                    <a:cubicBezTo>
                      <a:pt x="385" y="16"/>
                      <a:pt x="382" y="16"/>
                      <a:pt x="379" y="15"/>
                    </a:cubicBezTo>
                    <a:cubicBezTo>
                      <a:pt x="378" y="15"/>
                      <a:pt x="377" y="15"/>
                      <a:pt x="376" y="15"/>
                    </a:cubicBezTo>
                    <a:cubicBezTo>
                      <a:pt x="373" y="15"/>
                      <a:pt x="371" y="16"/>
                      <a:pt x="369" y="16"/>
                    </a:cubicBezTo>
                    <a:cubicBezTo>
                      <a:pt x="370" y="15"/>
                      <a:pt x="371" y="14"/>
                      <a:pt x="372" y="14"/>
                    </a:cubicBezTo>
                    <a:cubicBezTo>
                      <a:pt x="366" y="15"/>
                      <a:pt x="360" y="16"/>
                      <a:pt x="355" y="18"/>
                    </a:cubicBezTo>
                    <a:cubicBezTo>
                      <a:pt x="352" y="19"/>
                      <a:pt x="349" y="19"/>
                      <a:pt x="346" y="20"/>
                    </a:cubicBezTo>
                    <a:cubicBezTo>
                      <a:pt x="344" y="21"/>
                      <a:pt x="342" y="22"/>
                      <a:pt x="339" y="23"/>
                    </a:cubicBezTo>
                    <a:cubicBezTo>
                      <a:pt x="340" y="22"/>
                      <a:pt x="343" y="21"/>
                      <a:pt x="340" y="21"/>
                    </a:cubicBezTo>
                    <a:cubicBezTo>
                      <a:pt x="343" y="21"/>
                      <a:pt x="346" y="19"/>
                      <a:pt x="349" y="18"/>
                    </a:cubicBezTo>
                    <a:cubicBezTo>
                      <a:pt x="351" y="17"/>
                      <a:pt x="353" y="17"/>
                      <a:pt x="356" y="16"/>
                    </a:cubicBezTo>
                    <a:cubicBezTo>
                      <a:pt x="357" y="15"/>
                      <a:pt x="359" y="14"/>
                      <a:pt x="360" y="13"/>
                    </a:cubicBezTo>
                    <a:cubicBezTo>
                      <a:pt x="361" y="11"/>
                      <a:pt x="356" y="11"/>
                      <a:pt x="355" y="11"/>
                    </a:cubicBezTo>
                    <a:cubicBezTo>
                      <a:pt x="353" y="11"/>
                      <a:pt x="351" y="11"/>
                      <a:pt x="348" y="11"/>
                    </a:cubicBezTo>
                    <a:cubicBezTo>
                      <a:pt x="346" y="12"/>
                      <a:pt x="345" y="14"/>
                      <a:pt x="342" y="14"/>
                    </a:cubicBezTo>
                    <a:cubicBezTo>
                      <a:pt x="339" y="14"/>
                      <a:pt x="336" y="15"/>
                      <a:pt x="333" y="15"/>
                    </a:cubicBezTo>
                    <a:cubicBezTo>
                      <a:pt x="329" y="15"/>
                      <a:pt x="325" y="17"/>
                      <a:pt x="322" y="16"/>
                    </a:cubicBezTo>
                    <a:cubicBezTo>
                      <a:pt x="323" y="16"/>
                      <a:pt x="324" y="16"/>
                      <a:pt x="324" y="16"/>
                    </a:cubicBezTo>
                    <a:cubicBezTo>
                      <a:pt x="324" y="16"/>
                      <a:pt x="323" y="15"/>
                      <a:pt x="322" y="15"/>
                    </a:cubicBezTo>
                    <a:cubicBezTo>
                      <a:pt x="325" y="14"/>
                      <a:pt x="328" y="15"/>
                      <a:pt x="331" y="14"/>
                    </a:cubicBezTo>
                    <a:cubicBezTo>
                      <a:pt x="333" y="14"/>
                      <a:pt x="337" y="14"/>
                      <a:pt x="339" y="12"/>
                    </a:cubicBezTo>
                    <a:cubicBezTo>
                      <a:pt x="337" y="10"/>
                      <a:pt x="331" y="11"/>
                      <a:pt x="329" y="11"/>
                    </a:cubicBezTo>
                    <a:cubicBezTo>
                      <a:pt x="324" y="11"/>
                      <a:pt x="319" y="11"/>
                      <a:pt x="315" y="12"/>
                    </a:cubicBezTo>
                    <a:cubicBezTo>
                      <a:pt x="306" y="12"/>
                      <a:pt x="297" y="13"/>
                      <a:pt x="288" y="14"/>
                    </a:cubicBezTo>
                    <a:cubicBezTo>
                      <a:pt x="289" y="12"/>
                      <a:pt x="294" y="12"/>
                      <a:pt x="296" y="12"/>
                    </a:cubicBezTo>
                    <a:cubicBezTo>
                      <a:pt x="300" y="12"/>
                      <a:pt x="305" y="12"/>
                      <a:pt x="309" y="11"/>
                    </a:cubicBezTo>
                    <a:cubicBezTo>
                      <a:pt x="307" y="9"/>
                      <a:pt x="303" y="10"/>
                      <a:pt x="300" y="10"/>
                    </a:cubicBezTo>
                    <a:cubicBezTo>
                      <a:pt x="305" y="10"/>
                      <a:pt x="310" y="11"/>
                      <a:pt x="316" y="10"/>
                    </a:cubicBezTo>
                    <a:cubicBezTo>
                      <a:pt x="322" y="10"/>
                      <a:pt x="328" y="11"/>
                      <a:pt x="334" y="10"/>
                    </a:cubicBezTo>
                    <a:cubicBezTo>
                      <a:pt x="340" y="10"/>
                      <a:pt x="345" y="9"/>
                      <a:pt x="351" y="9"/>
                    </a:cubicBezTo>
                    <a:cubicBezTo>
                      <a:pt x="354" y="9"/>
                      <a:pt x="357" y="10"/>
                      <a:pt x="360" y="9"/>
                    </a:cubicBezTo>
                    <a:cubicBezTo>
                      <a:pt x="362" y="8"/>
                      <a:pt x="364" y="8"/>
                      <a:pt x="366" y="7"/>
                    </a:cubicBezTo>
                    <a:cubicBezTo>
                      <a:pt x="361" y="5"/>
                      <a:pt x="355" y="6"/>
                      <a:pt x="350" y="6"/>
                    </a:cubicBezTo>
                    <a:cubicBezTo>
                      <a:pt x="350" y="6"/>
                      <a:pt x="351" y="6"/>
                      <a:pt x="351" y="5"/>
                    </a:cubicBezTo>
                    <a:cubicBezTo>
                      <a:pt x="347" y="4"/>
                      <a:pt x="342" y="6"/>
                      <a:pt x="338" y="6"/>
                    </a:cubicBezTo>
                    <a:cubicBezTo>
                      <a:pt x="341" y="6"/>
                      <a:pt x="343" y="5"/>
                      <a:pt x="346" y="4"/>
                    </a:cubicBezTo>
                    <a:cubicBezTo>
                      <a:pt x="341" y="2"/>
                      <a:pt x="335" y="4"/>
                      <a:pt x="329" y="4"/>
                    </a:cubicBezTo>
                    <a:cubicBezTo>
                      <a:pt x="323" y="4"/>
                      <a:pt x="316" y="3"/>
                      <a:pt x="309" y="4"/>
                    </a:cubicBezTo>
                    <a:cubicBezTo>
                      <a:pt x="304" y="4"/>
                      <a:pt x="298" y="5"/>
                      <a:pt x="292" y="5"/>
                    </a:cubicBezTo>
                    <a:cubicBezTo>
                      <a:pt x="291" y="5"/>
                      <a:pt x="290" y="5"/>
                      <a:pt x="289" y="6"/>
                    </a:cubicBezTo>
                    <a:cubicBezTo>
                      <a:pt x="288" y="6"/>
                      <a:pt x="286" y="5"/>
                      <a:pt x="286" y="5"/>
                    </a:cubicBezTo>
                    <a:cubicBezTo>
                      <a:pt x="283" y="5"/>
                      <a:pt x="280" y="6"/>
                      <a:pt x="277" y="6"/>
                    </a:cubicBezTo>
                    <a:cubicBezTo>
                      <a:pt x="278" y="6"/>
                      <a:pt x="281" y="5"/>
                      <a:pt x="278" y="5"/>
                    </a:cubicBezTo>
                    <a:cubicBezTo>
                      <a:pt x="285" y="4"/>
                      <a:pt x="291" y="4"/>
                      <a:pt x="297" y="4"/>
                    </a:cubicBezTo>
                    <a:cubicBezTo>
                      <a:pt x="296" y="4"/>
                      <a:pt x="294" y="4"/>
                      <a:pt x="293" y="3"/>
                    </a:cubicBezTo>
                    <a:cubicBezTo>
                      <a:pt x="296" y="3"/>
                      <a:pt x="300" y="4"/>
                      <a:pt x="304" y="4"/>
                    </a:cubicBezTo>
                    <a:cubicBezTo>
                      <a:pt x="308" y="4"/>
                      <a:pt x="312" y="3"/>
                      <a:pt x="316" y="3"/>
                    </a:cubicBezTo>
                    <a:cubicBezTo>
                      <a:pt x="324" y="3"/>
                      <a:pt x="333" y="4"/>
                      <a:pt x="341" y="3"/>
                    </a:cubicBezTo>
                    <a:cubicBezTo>
                      <a:pt x="336" y="0"/>
                      <a:pt x="330" y="1"/>
                      <a:pt x="325" y="1"/>
                    </a:cubicBezTo>
                    <a:cubicBezTo>
                      <a:pt x="328" y="2"/>
                      <a:pt x="322" y="1"/>
                      <a:pt x="322" y="1"/>
                    </a:cubicBezTo>
                    <a:cubicBezTo>
                      <a:pt x="322" y="1"/>
                      <a:pt x="323" y="1"/>
                      <a:pt x="324" y="1"/>
                    </a:cubicBezTo>
                    <a:cubicBezTo>
                      <a:pt x="323" y="1"/>
                      <a:pt x="322" y="1"/>
                      <a:pt x="320" y="1"/>
                    </a:cubicBezTo>
                    <a:cubicBezTo>
                      <a:pt x="319" y="1"/>
                      <a:pt x="318" y="0"/>
                      <a:pt x="316" y="0"/>
                    </a:cubicBezTo>
                    <a:cubicBezTo>
                      <a:pt x="313" y="0"/>
                      <a:pt x="310" y="1"/>
                      <a:pt x="308" y="1"/>
                    </a:cubicBezTo>
                    <a:cubicBezTo>
                      <a:pt x="302" y="0"/>
                      <a:pt x="296" y="0"/>
                      <a:pt x="290" y="0"/>
                    </a:cubicBezTo>
                    <a:cubicBezTo>
                      <a:pt x="291" y="1"/>
                      <a:pt x="291" y="1"/>
                      <a:pt x="292" y="1"/>
                    </a:cubicBezTo>
                    <a:cubicBezTo>
                      <a:pt x="290" y="2"/>
                      <a:pt x="290" y="1"/>
                      <a:pt x="288" y="0"/>
                    </a:cubicBezTo>
                    <a:cubicBezTo>
                      <a:pt x="287" y="0"/>
                      <a:pt x="285" y="1"/>
                      <a:pt x="284" y="1"/>
                    </a:cubicBezTo>
                    <a:cubicBezTo>
                      <a:pt x="280" y="1"/>
                      <a:pt x="276" y="0"/>
                      <a:pt x="273" y="1"/>
                    </a:cubicBezTo>
                    <a:cubicBezTo>
                      <a:pt x="273" y="1"/>
                      <a:pt x="274" y="1"/>
                      <a:pt x="275" y="2"/>
                    </a:cubicBezTo>
                    <a:cubicBezTo>
                      <a:pt x="272" y="2"/>
                      <a:pt x="270" y="1"/>
                      <a:pt x="267" y="1"/>
                    </a:cubicBezTo>
                    <a:cubicBezTo>
                      <a:pt x="265" y="1"/>
                      <a:pt x="262" y="2"/>
                      <a:pt x="260" y="1"/>
                    </a:cubicBezTo>
                    <a:cubicBezTo>
                      <a:pt x="259" y="4"/>
                      <a:pt x="269" y="4"/>
                      <a:pt x="270" y="3"/>
                    </a:cubicBezTo>
                    <a:cubicBezTo>
                      <a:pt x="266" y="4"/>
                      <a:pt x="262" y="4"/>
                      <a:pt x="259" y="4"/>
                    </a:cubicBezTo>
                    <a:cubicBezTo>
                      <a:pt x="261" y="5"/>
                      <a:pt x="264" y="4"/>
                      <a:pt x="267" y="4"/>
                    </a:cubicBezTo>
                    <a:cubicBezTo>
                      <a:pt x="263" y="4"/>
                      <a:pt x="259" y="4"/>
                      <a:pt x="256" y="5"/>
                    </a:cubicBezTo>
                    <a:cubicBezTo>
                      <a:pt x="257" y="5"/>
                      <a:pt x="257" y="6"/>
                      <a:pt x="259" y="6"/>
                    </a:cubicBezTo>
                    <a:cubicBezTo>
                      <a:pt x="258" y="7"/>
                      <a:pt x="256" y="6"/>
                      <a:pt x="255" y="5"/>
                    </a:cubicBezTo>
                    <a:cubicBezTo>
                      <a:pt x="253" y="5"/>
                      <a:pt x="252" y="5"/>
                      <a:pt x="250" y="5"/>
                    </a:cubicBezTo>
                    <a:cubicBezTo>
                      <a:pt x="247" y="5"/>
                      <a:pt x="243" y="3"/>
                      <a:pt x="239" y="4"/>
                    </a:cubicBezTo>
                    <a:cubicBezTo>
                      <a:pt x="242" y="3"/>
                      <a:pt x="237" y="3"/>
                      <a:pt x="236" y="2"/>
                    </a:cubicBezTo>
                    <a:cubicBezTo>
                      <a:pt x="235" y="2"/>
                      <a:pt x="233" y="2"/>
                      <a:pt x="231" y="3"/>
                    </a:cubicBezTo>
                    <a:cubicBezTo>
                      <a:pt x="232" y="3"/>
                      <a:pt x="232" y="3"/>
                      <a:pt x="233" y="3"/>
                    </a:cubicBezTo>
                    <a:cubicBezTo>
                      <a:pt x="231" y="3"/>
                      <a:pt x="229" y="3"/>
                      <a:pt x="227" y="3"/>
                    </a:cubicBezTo>
                    <a:cubicBezTo>
                      <a:pt x="229" y="4"/>
                      <a:pt x="231" y="3"/>
                      <a:pt x="233" y="4"/>
                    </a:cubicBezTo>
                    <a:cubicBezTo>
                      <a:pt x="230" y="4"/>
                      <a:pt x="228" y="4"/>
                      <a:pt x="225" y="3"/>
                    </a:cubicBezTo>
                    <a:cubicBezTo>
                      <a:pt x="222" y="3"/>
                      <a:pt x="219" y="4"/>
                      <a:pt x="217" y="3"/>
                    </a:cubicBezTo>
                    <a:cubicBezTo>
                      <a:pt x="219" y="4"/>
                      <a:pt x="222" y="4"/>
                      <a:pt x="224" y="5"/>
                    </a:cubicBezTo>
                    <a:cubicBezTo>
                      <a:pt x="222" y="5"/>
                      <a:pt x="220" y="5"/>
                      <a:pt x="217" y="4"/>
                    </a:cubicBezTo>
                    <a:cubicBezTo>
                      <a:pt x="215" y="4"/>
                      <a:pt x="212" y="3"/>
                      <a:pt x="209" y="4"/>
                    </a:cubicBezTo>
                    <a:cubicBezTo>
                      <a:pt x="210" y="4"/>
                      <a:pt x="211" y="5"/>
                      <a:pt x="212" y="5"/>
                    </a:cubicBezTo>
                    <a:cubicBezTo>
                      <a:pt x="211" y="5"/>
                      <a:pt x="209" y="4"/>
                      <a:pt x="208" y="5"/>
                    </a:cubicBezTo>
                    <a:cubicBezTo>
                      <a:pt x="209" y="6"/>
                      <a:pt x="211" y="6"/>
                      <a:pt x="213" y="6"/>
                    </a:cubicBezTo>
                    <a:cubicBezTo>
                      <a:pt x="214" y="6"/>
                      <a:pt x="216" y="6"/>
                      <a:pt x="217" y="6"/>
                    </a:cubicBezTo>
                    <a:cubicBezTo>
                      <a:pt x="217" y="6"/>
                      <a:pt x="221" y="6"/>
                      <a:pt x="218" y="5"/>
                    </a:cubicBezTo>
                    <a:cubicBezTo>
                      <a:pt x="224" y="5"/>
                      <a:pt x="230" y="5"/>
                      <a:pt x="236" y="6"/>
                    </a:cubicBezTo>
                    <a:cubicBezTo>
                      <a:pt x="239" y="6"/>
                      <a:pt x="241" y="6"/>
                      <a:pt x="244" y="6"/>
                    </a:cubicBezTo>
                    <a:cubicBezTo>
                      <a:pt x="245" y="6"/>
                      <a:pt x="251" y="7"/>
                      <a:pt x="248" y="8"/>
                    </a:cubicBezTo>
                    <a:cubicBezTo>
                      <a:pt x="250" y="8"/>
                      <a:pt x="248" y="9"/>
                      <a:pt x="248" y="9"/>
                    </a:cubicBezTo>
                    <a:cubicBezTo>
                      <a:pt x="247" y="8"/>
                      <a:pt x="246" y="7"/>
                      <a:pt x="245" y="7"/>
                    </a:cubicBezTo>
                    <a:cubicBezTo>
                      <a:pt x="243" y="6"/>
                      <a:pt x="239" y="6"/>
                      <a:pt x="237" y="6"/>
                    </a:cubicBezTo>
                    <a:cubicBezTo>
                      <a:pt x="238" y="7"/>
                      <a:pt x="238" y="7"/>
                      <a:pt x="238" y="7"/>
                    </a:cubicBezTo>
                    <a:cubicBezTo>
                      <a:pt x="237" y="10"/>
                      <a:pt x="236" y="6"/>
                      <a:pt x="236" y="6"/>
                    </a:cubicBezTo>
                    <a:cubicBezTo>
                      <a:pt x="234" y="6"/>
                      <a:pt x="231" y="6"/>
                      <a:pt x="229" y="6"/>
                    </a:cubicBezTo>
                    <a:cubicBezTo>
                      <a:pt x="226" y="6"/>
                      <a:pt x="224" y="6"/>
                      <a:pt x="221" y="6"/>
                    </a:cubicBezTo>
                    <a:cubicBezTo>
                      <a:pt x="219" y="6"/>
                      <a:pt x="216" y="5"/>
                      <a:pt x="214" y="6"/>
                    </a:cubicBezTo>
                    <a:cubicBezTo>
                      <a:pt x="215" y="7"/>
                      <a:pt x="217" y="7"/>
                      <a:pt x="219" y="8"/>
                    </a:cubicBezTo>
                    <a:cubicBezTo>
                      <a:pt x="219" y="8"/>
                      <a:pt x="220" y="8"/>
                      <a:pt x="221" y="8"/>
                    </a:cubicBezTo>
                    <a:cubicBezTo>
                      <a:pt x="222" y="8"/>
                      <a:pt x="225" y="8"/>
                      <a:pt x="223" y="9"/>
                    </a:cubicBezTo>
                    <a:cubicBezTo>
                      <a:pt x="226" y="10"/>
                      <a:pt x="229" y="9"/>
                      <a:pt x="231" y="10"/>
                    </a:cubicBezTo>
                    <a:cubicBezTo>
                      <a:pt x="228" y="10"/>
                      <a:pt x="225" y="10"/>
                      <a:pt x="222" y="9"/>
                    </a:cubicBezTo>
                    <a:cubicBezTo>
                      <a:pt x="221" y="9"/>
                      <a:pt x="220" y="9"/>
                      <a:pt x="219" y="9"/>
                    </a:cubicBezTo>
                    <a:cubicBezTo>
                      <a:pt x="218" y="9"/>
                      <a:pt x="215" y="11"/>
                      <a:pt x="218" y="11"/>
                    </a:cubicBezTo>
                    <a:cubicBezTo>
                      <a:pt x="216" y="11"/>
                      <a:pt x="215" y="11"/>
                      <a:pt x="214" y="12"/>
                    </a:cubicBezTo>
                    <a:cubicBezTo>
                      <a:pt x="215" y="12"/>
                      <a:pt x="216" y="12"/>
                      <a:pt x="216" y="12"/>
                    </a:cubicBezTo>
                    <a:cubicBezTo>
                      <a:pt x="214" y="13"/>
                      <a:pt x="217" y="13"/>
                      <a:pt x="217" y="13"/>
                    </a:cubicBezTo>
                    <a:cubicBezTo>
                      <a:pt x="214" y="14"/>
                      <a:pt x="210" y="13"/>
                      <a:pt x="207" y="12"/>
                    </a:cubicBezTo>
                    <a:cubicBezTo>
                      <a:pt x="204" y="11"/>
                      <a:pt x="201" y="11"/>
                      <a:pt x="198" y="10"/>
                    </a:cubicBezTo>
                    <a:cubicBezTo>
                      <a:pt x="195" y="9"/>
                      <a:pt x="192" y="9"/>
                      <a:pt x="189" y="8"/>
                    </a:cubicBezTo>
                    <a:cubicBezTo>
                      <a:pt x="185" y="7"/>
                      <a:pt x="181" y="8"/>
                      <a:pt x="178" y="8"/>
                    </a:cubicBezTo>
                    <a:cubicBezTo>
                      <a:pt x="179" y="9"/>
                      <a:pt x="178" y="10"/>
                      <a:pt x="179" y="10"/>
                    </a:cubicBezTo>
                    <a:cubicBezTo>
                      <a:pt x="180" y="11"/>
                      <a:pt x="183" y="12"/>
                      <a:pt x="185" y="12"/>
                    </a:cubicBezTo>
                    <a:cubicBezTo>
                      <a:pt x="181" y="13"/>
                      <a:pt x="178" y="13"/>
                      <a:pt x="175" y="12"/>
                    </a:cubicBezTo>
                    <a:cubicBezTo>
                      <a:pt x="177" y="13"/>
                      <a:pt x="179" y="13"/>
                      <a:pt x="181" y="14"/>
                    </a:cubicBezTo>
                    <a:cubicBezTo>
                      <a:pt x="179" y="15"/>
                      <a:pt x="177" y="13"/>
                      <a:pt x="175" y="13"/>
                    </a:cubicBezTo>
                    <a:cubicBezTo>
                      <a:pt x="172" y="12"/>
                      <a:pt x="169" y="12"/>
                      <a:pt x="166" y="12"/>
                    </a:cubicBezTo>
                    <a:cubicBezTo>
                      <a:pt x="165" y="12"/>
                      <a:pt x="164" y="11"/>
                      <a:pt x="163" y="11"/>
                    </a:cubicBezTo>
                    <a:cubicBezTo>
                      <a:pt x="162" y="12"/>
                      <a:pt x="162" y="13"/>
                      <a:pt x="160" y="13"/>
                    </a:cubicBezTo>
                    <a:cubicBezTo>
                      <a:pt x="159" y="13"/>
                      <a:pt x="156" y="15"/>
                      <a:pt x="154" y="15"/>
                    </a:cubicBezTo>
                    <a:cubicBezTo>
                      <a:pt x="155" y="13"/>
                      <a:pt x="158" y="13"/>
                      <a:pt x="159" y="11"/>
                    </a:cubicBezTo>
                    <a:cubicBezTo>
                      <a:pt x="160" y="8"/>
                      <a:pt x="149" y="9"/>
                      <a:pt x="148" y="9"/>
                    </a:cubicBezTo>
                    <a:cubicBezTo>
                      <a:pt x="151" y="9"/>
                      <a:pt x="145" y="10"/>
                      <a:pt x="144" y="10"/>
                    </a:cubicBezTo>
                    <a:cubicBezTo>
                      <a:pt x="142" y="10"/>
                      <a:pt x="140" y="10"/>
                      <a:pt x="138" y="10"/>
                    </a:cubicBezTo>
                    <a:cubicBezTo>
                      <a:pt x="132" y="11"/>
                      <a:pt x="127" y="10"/>
                      <a:pt x="121" y="12"/>
                    </a:cubicBezTo>
                    <a:cubicBezTo>
                      <a:pt x="122" y="12"/>
                      <a:pt x="123" y="12"/>
                      <a:pt x="125" y="12"/>
                    </a:cubicBezTo>
                    <a:cubicBezTo>
                      <a:pt x="126" y="12"/>
                      <a:pt x="126" y="13"/>
                      <a:pt x="127" y="14"/>
                    </a:cubicBezTo>
                    <a:cubicBezTo>
                      <a:pt x="128" y="14"/>
                      <a:pt x="129" y="14"/>
                      <a:pt x="130" y="14"/>
                    </a:cubicBezTo>
                    <a:cubicBezTo>
                      <a:pt x="132" y="15"/>
                      <a:pt x="134" y="16"/>
                      <a:pt x="135" y="16"/>
                    </a:cubicBezTo>
                    <a:cubicBezTo>
                      <a:pt x="132" y="16"/>
                      <a:pt x="129" y="15"/>
                      <a:pt x="126" y="14"/>
                    </a:cubicBezTo>
                    <a:cubicBezTo>
                      <a:pt x="125" y="14"/>
                      <a:pt x="125" y="14"/>
                      <a:pt x="124" y="13"/>
                    </a:cubicBezTo>
                    <a:cubicBezTo>
                      <a:pt x="123" y="12"/>
                      <a:pt x="121" y="12"/>
                      <a:pt x="120" y="12"/>
                    </a:cubicBezTo>
                    <a:cubicBezTo>
                      <a:pt x="117" y="12"/>
                      <a:pt x="114" y="12"/>
                      <a:pt x="111" y="12"/>
                    </a:cubicBezTo>
                    <a:cubicBezTo>
                      <a:pt x="110" y="12"/>
                      <a:pt x="105" y="15"/>
                      <a:pt x="109" y="15"/>
                    </a:cubicBezTo>
                    <a:cubicBezTo>
                      <a:pt x="108" y="16"/>
                      <a:pt x="106" y="16"/>
                      <a:pt x="105" y="17"/>
                    </a:cubicBezTo>
                    <a:cubicBezTo>
                      <a:pt x="106" y="18"/>
                      <a:pt x="106" y="18"/>
                      <a:pt x="106" y="18"/>
                    </a:cubicBezTo>
                    <a:cubicBezTo>
                      <a:pt x="102" y="19"/>
                      <a:pt x="99" y="18"/>
                      <a:pt x="95" y="17"/>
                    </a:cubicBezTo>
                    <a:cubicBezTo>
                      <a:pt x="94" y="17"/>
                      <a:pt x="92" y="17"/>
                      <a:pt x="90" y="18"/>
                    </a:cubicBezTo>
                    <a:cubicBezTo>
                      <a:pt x="89" y="19"/>
                      <a:pt x="90" y="20"/>
                      <a:pt x="91" y="21"/>
                    </a:cubicBezTo>
                    <a:cubicBezTo>
                      <a:pt x="90" y="20"/>
                      <a:pt x="89" y="19"/>
                      <a:pt x="88" y="18"/>
                    </a:cubicBezTo>
                    <a:cubicBezTo>
                      <a:pt x="87" y="17"/>
                      <a:pt x="85" y="19"/>
                      <a:pt x="83" y="19"/>
                    </a:cubicBezTo>
                    <a:cubicBezTo>
                      <a:pt x="79" y="19"/>
                      <a:pt x="75" y="21"/>
                      <a:pt x="71" y="21"/>
                    </a:cubicBezTo>
                    <a:cubicBezTo>
                      <a:pt x="68" y="22"/>
                      <a:pt x="65" y="22"/>
                      <a:pt x="62" y="23"/>
                    </a:cubicBezTo>
                    <a:cubicBezTo>
                      <a:pt x="60" y="23"/>
                      <a:pt x="56" y="24"/>
                      <a:pt x="55" y="25"/>
                    </a:cubicBezTo>
                    <a:cubicBezTo>
                      <a:pt x="57" y="25"/>
                      <a:pt x="58" y="26"/>
                      <a:pt x="60" y="26"/>
                    </a:cubicBezTo>
                    <a:cubicBezTo>
                      <a:pt x="62" y="26"/>
                      <a:pt x="63" y="27"/>
                      <a:pt x="65" y="27"/>
                    </a:cubicBezTo>
                    <a:cubicBezTo>
                      <a:pt x="70" y="27"/>
                      <a:pt x="74" y="25"/>
                      <a:pt x="78" y="26"/>
                    </a:cubicBezTo>
                    <a:cubicBezTo>
                      <a:pt x="75" y="26"/>
                      <a:pt x="71" y="26"/>
                      <a:pt x="69" y="28"/>
                    </a:cubicBezTo>
                    <a:cubicBezTo>
                      <a:pt x="68" y="29"/>
                      <a:pt x="68" y="30"/>
                      <a:pt x="67" y="31"/>
                    </a:cubicBezTo>
                    <a:cubicBezTo>
                      <a:pt x="65" y="32"/>
                      <a:pt x="63" y="32"/>
                      <a:pt x="61" y="33"/>
                    </a:cubicBezTo>
                    <a:cubicBezTo>
                      <a:pt x="57" y="34"/>
                      <a:pt x="54" y="35"/>
                      <a:pt x="49" y="34"/>
                    </a:cubicBezTo>
                    <a:cubicBezTo>
                      <a:pt x="47" y="34"/>
                      <a:pt x="45" y="35"/>
                      <a:pt x="42" y="35"/>
                    </a:cubicBezTo>
                    <a:cubicBezTo>
                      <a:pt x="39" y="35"/>
                      <a:pt x="36" y="35"/>
                      <a:pt x="33" y="36"/>
                    </a:cubicBezTo>
                    <a:cubicBezTo>
                      <a:pt x="36" y="36"/>
                      <a:pt x="32" y="37"/>
                      <a:pt x="31" y="37"/>
                    </a:cubicBezTo>
                    <a:cubicBezTo>
                      <a:pt x="30" y="37"/>
                      <a:pt x="28" y="37"/>
                      <a:pt x="26" y="37"/>
                    </a:cubicBezTo>
                    <a:cubicBezTo>
                      <a:pt x="25" y="37"/>
                      <a:pt x="23" y="37"/>
                      <a:pt x="22" y="38"/>
                    </a:cubicBezTo>
                    <a:cubicBezTo>
                      <a:pt x="21" y="38"/>
                      <a:pt x="20" y="39"/>
                      <a:pt x="18" y="39"/>
                    </a:cubicBezTo>
                    <a:cubicBezTo>
                      <a:pt x="16" y="39"/>
                      <a:pt x="14" y="39"/>
                      <a:pt x="11" y="39"/>
                    </a:cubicBezTo>
                    <a:cubicBezTo>
                      <a:pt x="10" y="39"/>
                      <a:pt x="8" y="39"/>
                      <a:pt x="7" y="39"/>
                    </a:cubicBezTo>
                    <a:cubicBezTo>
                      <a:pt x="5" y="40"/>
                      <a:pt x="4" y="41"/>
                      <a:pt x="3" y="41"/>
                    </a:cubicBezTo>
                    <a:cubicBezTo>
                      <a:pt x="5" y="42"/>
                      <a:pt x="0" y="43"/>
                      <a:pt x="0" y="43"/>
                    </a:cubicBezTo>
                    <a:cubicBezTo>
                      <a:pt x="1" y="43"/>
                      <a:pt x="2" y="44"/>
                      <a:pt x="4" y="45"/>
                    </a:cubicBezTo>
                    <a:cubicBezTo>
                      <a:pt x="5" y="45"/>
                      <a:pt x="8" y="45"/>
                      <a:pt x="9" y="45"/>
                    </a:cubicBezTo>
                    <a:cubicBezTo>
                      <a:pt x="8" y="45"/>
                      <a:pt x="8" y="46"/>
                      <a:pt x="7" y="46"/>
                    </a:cubicBezTo>
                    <a:cubicBezTo>
                      <a:pt x="10" y="47"/>
                      <a:pt x="14" y="45"/>
                      <a:pt x="17" y="45"/>
                    </a:cubicBezTo>
                    <a:cubicBezTo>
                      <a:pt x="16" y="46"/>
                      <a:pt x="14" y="46"/>
                      <a:pt x="12" y="47"/>
                    </a:cubicBezTo>
                    <a:cubicBezTo>
                      <a:pt x="14" y="48"/>
                      <a:pt x="17" y="47"/>
                      <a:pt x="19" y="46"/>
                    </a:cubicBezTo>
                    <a:cubicBezTo>
                      <a:pt x="17" y="48"/>
                      <a:pt x="15" y="47"/>
                      <a:pt x="13" y="48"/>
                    </a:cubicBezTo>
                    <a:cubicBezTo>
                      <a:pt x="16" y="49"/>
                      <a:pt x="19" y="49"/>
                      <a:pt x="22" y="49"/>
                    </a:cubicBezTo>
                    <a:cubicBezTo>
                      <a:pt x="23" y="49"/>
                      <a:pt x="24" y="49"/>
                      <a:pt x="24" y="47"/>
                    </a:cubicBezTo>
                    <a:cubicBezTo>
                      <a:pt x="25" y="47"/>
                      <a:pt x="26" y="48"/>
                      <a:pt x="27" y="48"/>
                    </a:cubicBezTo>
                    <a:cubicBezTo>
                      <a:pt x="30" y="49"/>
                      <a:pt x="33" y="48"/>
                      <a:pt x="35" y="47"/>
                    </a:cubicBezTo>
                    <a:cubicBezTo>
                      <a:pt x="37" y="47"/>
                      <a:pt x="41" y="46"/>
                      <a:pt x="41" y="49"/>
                    </a:cubicBezTo>
                    <a:cubicBezTo>
                      <a:pt x="40" y="49"/>
                      <a:pt x="39" y="49"/>
                      <a:pt x="38" y="49"/>
                    </a:cubicBezTo>
                    <a:cubicBezTo>
                      <a:pt x="36" y="49"/>
                      <a:pt x="37" y="51"/>
                      <a:pt x="38" y="50"/>
                    </a:cubicBezTo>
                    <a:cubicBezTo>
                      <a:pt x="36" y="51"/>
                      <a:pt x="32" y="49"/>
                      <a:pt x="30" y="49"/>
                    </a:cubicBezTo>
                    <a:cubicBezTo>
                      <a:pt x="26" y="50"/>
                      <a:pt x="23" y="50"/>
                      <a:pt x="19" y="50"/>
                    </a:cubicBezTo>
                    <a:cubicBezTo>
                      <a:pt x="21" y="52"/>
                      <a:pt x="25" y="51"/>
                      <a:pt x="27" y="51"/>
                    </a:cubicBezTo>
                    <a:cubicBezTo>
                      <a:pt x="31" y="51"/>
                      <a:pt x="34" y="52"/>
                      <a:pt x="38" y="51"/>
                    </a:cubicBezTo>
                    <a:cubicBezTo>
                      <a:pt x="34" y="53"/>
                      <a:pt x="1" y="49"/>
                      <a:pt x="1" y="53"/>
                    </a:cubicBezTo>
                    <a:cubicBezTo>
                      <a:pt x="2" y="53"/>
                      <a:pt x="3" y="54"/>
                      <a:pt x="5" y="54"/>
                    </a:cubicBezTo>
                    <a:cubicBezTo>
                      <a:pt x="4" y="54"/>
                      <a:pt x="3" y="54"/>
                      <a:pt x="2" y="54"/>
                    </a:cubicBezTo>
                    <a:cubicBezTo>
                      <a:pt x="6" y="57"/>
                      <a:pt x="9" y="52"/>
                      <a:pt x="13" y="53"/>
                    </a:cubicBezTo>
                    <a:cubicBezTo>
                      <a:pt x="11" y="53"/>
                      <a:pt x="9" y="54"/>
                      <a:pt x="8" y="5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95" name="Freeform 4130"/>
              <p:cNvSpPr>
                <a:spLocks/>
              </p:cNvSpPr>
              <p:nvPr/>
            </p:nvSpPr>
            <p:spPr bwMode="auto">
              <a:xfrm>
                <a:off x="2207" y="1686"/>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96" name="Freeform 4131"/>
              <p:cNvSpPr>
                <a:spLocks/>
              </p:cNvSpPr>
              <p:nvPr/>
            </p:nvSpPr>
            <p:spPr bwMode="auto">
              <a:xfrm>
                <a:off x="2207" y="1686"/>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97" name="Freeform 4132"/>
              <p:cNvSpPr>
                <a:spLocks/>
              </p:cNvSpPr>
              <p:nvPr/>
            </p:nvSpPr>
            <p:spPr bwMode="auto">
              <a:xfrm>
                <a:off x="2207" y="1684"/>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1"/>
                      <a:pt x="0" y="1"/>
                      <a:pt x="0"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98" name="Freeform 4133"/>
              <p:cNvSpPr>
                <a:spLocks/>
              </p:cNvSpPr>
              <p:nvPr/>
            </p:nvSpPr>
            <p:spPr bwMode="auto">
              <a:xfrm>
                <a:off x="2212" y="1698"/>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99" name="Freeform 4134"/>
              <p:cNvSpPr>
                <a:spLocks/>
              </p:cNvSpPr>
              <p:nvPr/>
            </p:nvSpPr>
            <p:spPr bwMode="auto">
              <a:xfrm>
                <a:off x="2212" y="1702"/>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00" name="Freeform 4135"/>
              <p:cNvSpPr>
                <a:spLocks/>
              </p:cNvSpPr>
              <p:nvPr/>
            </p:nvSpPr>
            <p:spPr bwMode="auto">
              <a:xfrm>
                <a:off x="2212" y="1702"/>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01" name="Freeform 4136"/>
              <p:cNvSpPr>
                <a:spLocks/>
              </p:cNvSpPr>
              <p:nvPr/>
            </p:nvSpPr>
            <p:spPr bwMode="auto">
              <a:xfrm>
                <a:off x="2215" y="1706"/>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02" name="Freeform 4137"/>
              <p:cNvSpPr>
                <a:spLocks/>
              </p:cNvSpPr>
              <p:nvPr/>
            </p:nvSpPr>
            <p:spPr bwMode="auto">
              <a:xfrm>
                <a:off x="2215" y="1706"/>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03" name="Freeform 4138"/>
              <p:cNvSpPr>
                <a:spLocks/>
              </p:cNvSpPr>
              <p:nvPr/>
            </p:nvSpPr>
            <p:spPr bwMode="auto">
              <a:xfrm>
                <a:off x="2216" y="1711"/>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0" y="0"/>
                      <a:pt x="0"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04" name="Freeform 4139"/>
              <p:cNvSpPr>
                <a:spLocks/>
              </p:cNvSpPr>
              <p:nvPr/>
            </p:nvSpPr>
            <p:spPr bwMode="auto">
              <a:xfrm>
                <a:off x="2252" y="1723"/>
                <a:ext cx="2" cy="3"/>
              </a:xfrm>
              <a:custGeom>
                <a:avLst/>
                <a:gdLst>
                  <a:gd name="T0" fmla="*/ 2 w 2"/>
                  <a:gd name="T1" fmla="*/ 0 h 2"/>
                  <a:gd name="T2" fmla="*/ 0 w 2"/>
                  <a:gd name="T3" fmla="*/ 3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0" y="2"/>
                      <a:pt x="0" y="2"/>
                      <a:pt x="0" y="2"/>
                    </a:cubicBezTo>
                    <a:cubicBezTo>
                      <a:pt x="0" y="1"/>
                      <a:pt x="1"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05" name="Freeform 4140"/>
              <p:cNvSpPr>
                <a:spLocks/>
              </p:cNvSpPr>
              <p:nvPr/>
            </p:nvSpPr>
            <p:spPr bwMode="auto">
              <a:xfrm>
                <a:off x="2261" y="1727"/>
                <a:ext cx="0" cy="2"/>
              </a:xfrm>
              <a:custGeom>
                <a:avLst/>
                <a:gdLst>
                  <a:gd name="T0" fmla="*/ 0 h 1"/>
                  <a:gd name="T1" fmla="*/ 2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1"/>
                      <a:pt x="0" y="1"/>
                      <a:pt x="0"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06" name="Freeform 4141"/>
              <p:cNvSpPr>
                <a:spLocks/>
              </p:cNvSpPr>
              <p:nvPr/>
            </p:nvSpPr>
            <p:spPr bwMode="auto">
              <a:xfrm>
                <a:off x="2268" y="1730"/>
                <a:ext cx="1" cy="1"/>
              </a:xfrm>
              <a:custGeom>
                <a:avLst/>
                <a:gdLst>
                  <a:gd name="T0" fmla="*/ 0 w 1"/>
                  <a:gd name="T1" fmla="*/ 0 h 1"/>
                  <a:gd name="T2" fmla="*/ 0 w 1"/>
                  <a:gd name="T3" fmla="*/ 1 h 1"/>
                  <a:gd name="T4" fmla="*/ 1 w 1"/>
                  <a:gd name="T5" fmla="*/ 0 h 1"/>
                  <a:gd name="T6" fmla="*/ 0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0"/>
                    </a:moveTo>
                    <a:cubicBezTo>
                      <a:pt x="0" y="1"/>
                      <a:pt x="0" y="1"/>
                      <a:pt x="0" y="1"/>
                    </a:cubicBezTo>
                    <a:cubicBezTo>
                      <a:pt x="1" y="1"/>
                      <a:pt x="1" y="0"/>
                      <a:pt x="1" y="0"/>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07" name="Freeform 4142"/>
              <p:cNvSpPr>
                <a:spLocks/>
              </p:cNvSpPr>
              <p:nvPr/>
            </p:nvSpPr>
            <p:spPr bwMode="auto">
              <a:xfrm>
                <a:off x="2279" y="1717"/>
                <a:ext cx="3" cy="1"/>
              </a:xfrm>
              <a:custGeom>
                <a:avLst/>
                <a:gdLst>
                  <a:gd name="T0" fmla="*/ 0 w 2"/>
                  <a:gd name="T1" fmla="*/ 0 h 1"/>
                  <a:gd name="T2" fmla="*/ 3 w 2"/>
                  <a:gd name="T3" fmla="*/ 0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1"/>
                      <a:pt x="1" y="1"/>
                      <a:pt x="2" y="0"/>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08" name="Freeform 4143"/>
              <p:cNvSpPr>
                <a:spLocks/>
              </p:cNvSpPr>
              <p:nvPr/>
            </p:nvSpPr>
            <p:spPr bwMode="auto">
              <a:xfrm>
                <a:off x="2198" y="1649"/>
                <a:ext cx="2" cy="2"/>
              </a:xfrm>
              <a:custGeom>
                <a:avLst/>
                <a:gdLst>
                  <a:gd name="T0" fmla="*/ 0 w 2"/>
                  <a:gd name="T1" fmla="*/ 2 h 1"/>
                  <a:gd name="T2" fmla="*/ 2 w 2"/>
                  <a:gd name="T3" fmla="*/ 0 h 1"/>
                  <a:gd name="T4" fmla="*/ 0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1"/>
                      <a:pt x="2" y="0"/>
                    </a:cubicBezTo>
                    <a:cubicBezTo>
                      <a:pt x="1"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09" name="Freeform 4144"/>
              <p:cNvSpPr>
                <a:spLocks/>
              </p:cNvSpPr>
              <p:nvPr/>
            </p:nvSpPr>
            <p:spPr bwMode="auto">
              <a:xfrm>
                <a:off x="2198" y="1651"/>
                <a:ext cx="2" cy="2"/>
              </a:xfrm>
              <a:custGeom>
                <a:avLst/>
                <a:gdLst>
                  <a:gd name="T0" fmla="*/ 1 w 2"/>
                  <a:gd name="T1" fmla="*/ 2 h 2"/>
                  <a:gd name="T2" fmla="*/ 0 w 2"/>
                  <a:gd name="T3" fmla="*/ 1 h 2"/>
                  <a:gd name="T4" fmla="*/ 1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2" y="1"/>
                      <a:pt x="2" y="0"/>
                      <a:pt x="0" y="1"/>
                    </a:cubicBezTo>
                    <a:cubicBezTo>
                      <a:pt x="1" y="2"/>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10" name="Freeform 4145"/>
              <p:cNvSpPr>
                <a:spLocks/>
              </p:cNvSpPr>
              <p:nvPr/>
            </p:nvSpPr>
            <p:spPr bwMode="auto">
              <a:xfrm>
                <a:off x="2203" y="1656"/>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0" y="0"/>
                      <a:pt x="0" y="1"/>
                    </a:cubicBezTo>
                    <a:cubicBezTo>
                      <a:pt x="0" y="1"/>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11" name="Freeform 4146"/>
              <p:cNvSpPr>
                <a:spLocks/>
              </p:cNvSpPr>
              <p:nvPr/>
            </p:nvSpPr>
            <p:spPr bwMode="auto">
              <a:xfrm>
                <a:off x="2206" y="1668"/>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2" y="0"/>
                      <a:pt x="1" y="0"/>
                      <a:pt x="0" y="1"/>
                    </a:cubicBezTo>
                    <a:cubicBezTo>
                      <a:pt x="1" y="1"/>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12" name="Freeform 4147"/>
              <p:cNvSpPr>
                <a:spLocks/>
              </p:cNvSpPr>
              <p:nvPr/>
            </p:nvSpPr>
            <p:spPr bwMode="auto">
              <a:xfrm>
                <a:off x="2207" y="1664"/>
                <a:ext cx="5" cy="4"/>
              </a:xfrm>
              <a:custGeom>
                <a:avLst/>
                <a:gdLst>
                  <a:gd name="T0" fmla="*/ 5 w 4"/>
                  <a:gd name="T1" fmla="*/ 1 h 3"/>
                  <a:gd name="T2" fmla="*/ 0 w 4"/>
                  <a:gd name="T3" fmla="*/ 4 h 3"/>
                  <a:gd name="T4" fmla="*/ 5 w 4"/>
                  <a:gd name="T5" fmla="*/ 1 h 3"/>
                  <a:gd name="T6" fmla="*/ 0 60000 65536"/>
                  <a:gd name="T7" fmla="*/ 0 60000 65536"/>
                  <a:gd name="T8" fmla="*/ 0 60000 65536"/>
                </a:gdLst>
                <a:ahLst/>
                <a:cxnLst>
                  <a:cxn ang="T6">
                    <a:pos x="T0" y="T1"/>
                  </a:cxn>
                  <a:cxn ang="T7">
                    <a:pos x="T2" y="T3"/>
                  </a:cxn>
                  <a:cxn ang="T8">
                    <a:pos x="T4" y="T5"/>
                  </a:cxn>
                </a:cxnLst>
                <a:rect l="0" t="0" r="r" b="b"/>
                <a:pathLst>
                  <a:path w="4" h="3">
                    <a:moveTo>
                      <a:pt x="4" y="1"/>
                    </a:moveTo>
                    <a:cubicBezTo>
                      <a:pt x="3" y="0"/>
                      <a:pt x="1" y="2"/>
                      <a:pt x="0" y="3"/>
                    </a:cubicBezTo>
                    <a:cubicBezTo>
                      <a:pt x="2" y="3"/>
                      <a:pt x="3" y="2"/>
                      <a:pt x="4"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13" name="Freeform 4148"/>
              <p:cNvSpPr>
                <a:spLocks/>
              </p:cNvSpPr>
              <p:nvPr/>
            </p:nvSpPr>
            <p:spPr bwMode="auto">
              <a:xfrm>
                <a:off x="2209" y="1664"/>
                <a:ext cx="7" cy="5"/>
              </a:xfrm>
              <a:custGeom>
                <a:avLst/>
                <a:gdLst>
                  <a:gd name="T0" fmla="*/ 7 w 5"/>
                  <a:gd name="T1" fmla="*/ 1 h 4"/>
                  <a:gd name="T2" fmla="*/ 0 w 5"/>
                  <a:gd name="T3" fmla="*/ 5 h 4"/>
                  <a:gd name="T4" fmla="*/ 7 w 5"/>
                  <a:gd name="T5" fmla="*/ 1 h 4"/>
                  <a:gd name="T6" fmla="*/ 0 60000 65536"/>
                  <a:gd name="T7" fmla="*/ 0 60000 65536"/>
                  <a:gd name="T8" fmla="*/ 0 60000 65536"/>
                </a:gdLst>
                <a:ahLst/>
                <a:cxnLst>
                  <a:cxn ang="T6">
                    <a:pos x="T0" y="T1"/>
                  </a:cxn>
                  <a:cxn ang="T7">
                    <a:pos x="T2" y="T3"/>
                  </a:cxn>
                  <a:cxn ang="T8">
                    <a:pos x="T4" y="T5"/>
                  </a:cxn>
                </a:cxnLst>
                <a:rect l="0" t="0" r="r" b="b"/>
                <a:pathLst>
                  <a:path w="5" h="4">
                    <a:moveTo>
                      <a:pt x="5" y="1"/>
                    </a:moveTo>
                    <a:cubicBezTo>
                      <a:pt x="3" y="0"/>
                      <a:pt x="1" y="4"/>
                      <a:pt x="0" y="4"/>
                    </a:cubicBezTo>
                    <a:cubicBezTo>
                      <a:pt x="1" y="4"/>
                      <a:pt x="3" y="2"/>
                      <a:pt x="5"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14" name="Freeform 4149"/>
              <p:cNvSpPr>
                <a:spLocks/>
              </p:cNvSpPr>
              <p:nvPr/>
            </p:nvSpPr>
            <p:spPr bwMode="auto">
              <a:xfrm>
                <a:off x="2217" y="1710"/>
                <a:ext cx="3" cy="1"/>
              </a:xfrm>
              <a:custGeom>
                <a:avLst/>
                <a:gdLst>
                  <a:gd name="T0" fmla="*/ 3 w 2"/>
                  <a:gd name="T1" fmla="*/ 0 h 1"/>
                  <a:gd name="T2" fmla="*/ 0 w 2"/>
                  <a:gd name="T3" fmla="*/ 0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0"/>
                    </a:cubicBezTo>
                    <a:cubicBezTo>
                      <a:pt x="1" y="1"/>
                      <a:pt x="1"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15" name="Freeform 4150"/>
              <p:cNvSpPr>
                <a:spLocks/>
              </p:cNvSpPr>
              <p:nvPr/>
            </p:nvSpPr>
            <p:spPr bwMode="auto">
              <a:xfrm>
                <a:off x="2220" y="1718"/>
                <a:ext cx="5" cy="3"/>
              </a:xfrm>
              <a:custGeom>
                <a:avLst/>
                <a:gdLst>
                  <a:gd name="T0" fmla="*/ 5 w 4"/>
                  <a:gd name="T1" fmla="*/ 0 h 2"/>
                  <a:gd name="T2" fmla="*/ 0 w 4"/>
                  <a:gd name="T3" fmla="*/ 0 h 2"/>
                  <a:gd name="T4" fmla="*/ 5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4" y="0"/>
                    </a:moveTo>
                    <a:cubicBezTo>
                      <a:pt x="2" y="0"/>
                      <a:pt x="1" y="0"/>
                      <a:pt x="0" y="0"/>
                    </a:cubicBezTo>
                    <a:cubicBezTo>
                      <a:pt x="1" y="2"/>
                      <a:pt x="3" y="2"/>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16" name="Freeform 4151"/>
              <p:cNvSpPr>
                <a:spLocks/>
              </p:cNvSpPr>
              <p:nvPr/>
            </p:nvSpPr>
            <p:spPr bwMode="auto">
              <a:xfrm>
                <a:off x="2220" y="1714"/>
                <a:ext cx="3" cy="0"/>
              </a:xfrm>
              <a:custGeom>
                <a:avLst/>
                <a:gdLst>
                  <a:gd name="T0" fmla="*/ 2 w 2"/>
                  <a:gd name="T1" fmla="*/ 0 w 2"/>
                  <a:gd name="T2" fmla="*/ 3 w 2"/>
                  <a:gd name="T3" fmla="*/ 2 w 2"/>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2">
                    <a:moveTo>
                      <a:pt x="1" y="0"/>
                    </a:moveTo>
                    <a:cubicBezTo>
                      <a:pt x="1" y="0"/>
                      <a:pt x="1" y="0"/>
                      <a:pt x="0" y="0"/>
                    </a:cubicBezTo>
                    <a:cubicBezTo>
                      <a:pt x="1" y="0"/>
                      <a:pt x="2" y="0"/>
                      <a:pt x="2"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17" name="Freeform 4152"/>
              <p:cNvSpPr>
                <a:spLocks/>
              </p:cNvSpPr>
              <p:nvPr/>
            </p:nvSpPr>
            <p:spPr bwMode="auto">
              <a:xfrm>
                <a:off x="2236" y="1717"/>
                <a:ext cx="6" cy="2"/>
              </a:xfrm>
              <a:custGeom>
                <a:avLst/>
                <a:gdLst>
                  <a:gd name="T0" fmla="*/ 6 w 5"/>
                  <a:gd name="T1" fmla="*/ 0 h 2"/>
                  <a:gd name="T2" fmla="*/ 6 w 5"/>
                  <a:gd name="T3" fmla="*/ 0 h 2"/>
                  <a:gd name="T4" fmla="*/ 0 w 5"/>
                  <a:gd name="T5" fmla="*/ 2 h 2"/>
                  <a:gd name="T6" fmla="*/ 6 w 5"/>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2">
                    <a:moveTo>
                      <a:pt x="5" y="0"/>
                    </a:moveTo>
                    <a:cubicBezTo>
                      <a:pt x="5" y="0"/>
                      <a:pt x="5" y="0"/>
                      <a:pt x="5" y="0"/>
                    </a:cubicBezTo>
                    <a:cubicBezTo>
                      <a:pt x="3" y="0"/>
                      <a:pt x="1" y="0"/>
                      <a:pt x="0" y="2"/>
                    </a:cubicBezTo>
                    <a:cubicBezTo>
                      <a:pt x="1" y="1"/>
                      <a:pt x="3" y="1"/>
                      <a:pt x="5"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18" name="Freeform 4153"/>
              <p:cNvSpPr>
                <a:spLocks/>
              </p:cNvSpPr>
              <p:nvPr/>
            </p:nvSpPr>
            <p:spPr bwMode="auto">
              <a:xfrm>
                <a:off x="2239" y="1719"/>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1" y="0"/>
                      <a:pt x="1" y="0"/>
                      <a:pt x="0" y="0"/>
                    </a:cubicBezTo>
                    <a:cubicBezTo>
                      <a:pt x="1" y="0"/>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19" name="Freeform 4154"/>
              <p:cNvSpPr>
                <a:spLocks/>
              </p:cNvSpPr>
              <p:nvPr/>
            </p:nvSpPr>
            <p:spPr bwMode="auto">
              <a:xfrm>
                <a:off x="2241" y="1719"/>
                <a:ext cx="4" cy="2"/>
              </a:xfrm>
              <a:custGeom>
                <a:avLst/>
                <a:gdLst>
                  <a:gd name="T0" fmla="*/ 4 w 3"/>
                  <a:gd name="T1" fmla="*/ 0 h 1"/>
                  <a:gd name="T2" fmla="*/ 0 w 3"/>
                  <a:gd name="T3" fmla="*/ 2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0"/>
                      <a:pt x="1" y="0"/>
                      <a:pt x="0" y="1"/>
                    </a:cubicBezTo>
                    <a:cubicBezTo>
                      <a:pt x="1" y="1"/>
                      <a:pt x="2"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20" name="Freeform 4155"/>
              <p:cNvSpPr>
                <a:spLocks/>
              </p:cNvSpPr>
              <p:nvPr/>
            </p:nvSpPr>
            <p:spPr bwMode="auto">
              <a:xfrm>
                <a:off x="2248" y="1723"/>
                <a:ext cx="4" cy="4"/>
              </a:xfrm>
              <a:custGeom>
                <a:avLst/>
                <a:gdLst>
                  <a:gd name="T0" fmla="*/ 4 w 3"/>
                  <a:gd name="T1" fmla="*/ 1 h 3"/>
                  <a:gd name="T2" fmla="*/ 0 w 3"/>
                  <a:gd name="T3" fmla="*/ 4 h 3"/>
                  <a:gd name="T4" fmla="*/ 4 w 3"/>
                  <a:gd name="T5" fmla="*/ 1 h 3"/>
                  <a:gd name="T6" fmla="*/ 0 60000 65536"/>
                  <a:gd name="T7" fmla="*/ 0 60000 65536"/>
                  <a:gd name="T8" fmla="*/ 0 60000 65536"/>
                </a:gdLst>
                <a:ahLst/>
                <a:cxnLst>
                  <a:cxn ang="T6">
                    <a:pos x="T0" y="T1"/>
                  </a:cxn>
                  <a:cxn ang="T7">
                    <a:pos x="T2" y="T3"/>
                  </a:cxn>
                  <a:cxn ang="T8">
                    <a:pos x="T4" y="T5"/>
                  </a:cxn>
                </a:cxnLst>
                <a:rect l="0" t="0" r="r" b="b"/>
                <a:pathLst>
                  <a:path w="3" h="3">
                    <a:moveTo>
                      <a:pt x="3" y="1"/>
                    </a:moveTo>
                    <a:cubicBezTo>
                      <a:pt x="1" y="0"/>
                      <a:pt x="1" y="2"/>
                      <a:pt x="0" y="3"/>
                    </a:cubicBezTo>
                    <a:cubicBezTo>
                      <a:pt x="1" y="3"/>
                      <a:pt x="2" y="2"/>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21" name="Freeform 4156"/>
              <p:cNvSpPr>
                <a:spLocks/>
              </p:cNvSpPr>
              <p:nvPr/>
            </p:nvSpPr>
            <p:spPr bwMode="auto">
              <a:xfrm>
                <a:off x="2252" y="1723"/>
                <a:ext cx="1" cy="2"/>
              </a:xfrm>
              <a:custGeom>
                <a:avLst/>
                <a:gdLst>
                  <a:gd name="T0" fmla="*/ 1 w 1"/>
                  <a:gd name="T1" fmla="*/ 0 h 2"/>
                  <a:gd name="T2" fmla="*/ 0 w 1"/>
                  <a:gd name="T3" fmla="*/ 2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lnTo>
                      <a:pt x="0" y="2"/>
                    </a:lnTo>
                    <a:lnTo>
                      <a:pt x="1"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22" name="Freeform 4157"/>
              <p:cNvSpPr>
                <a:spLocks/>
              </p:cNvSpPr>
              <p:nvPr/>
            </p:nvSpPr>
            <p:spPr bwMode="auto">
              <a:xfrm>
                <a:off x="2252" y="1723"/>
                <a:ext cx="1" cy="2"/>
              </a:xfrm>
              <a:custGeom>
                <a:avLst/>
                <a:gdLst>
                  <a:gd name="T0" fmla="*/ 1 w 1"/>
                  <a:gd name="T1" fmla="*/ 0 h 2"/>
                  <a:gd name="T2" fmla="*/ 0 w 1"/>
                  <a:gd name="T3" fmla="*/ 2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lnTo>
                      <a:pt x="0" y="2"/>
                    </a:lnTo>
                    <a:lnTo>
                      <a:pt x="1"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23" name="Freeform 4158"/>
              <p:cNvSpPr>
                <a:spLocks/>
              </p:cNvSpPr>
              <p:nvPr/>
            </p:nvSpPr>
            <p:spPr bwMode="auto">
              <a:xfrm>
                <a:off x="2257" y="1727"/>
                <a:ext cx="3" cy="3"/>
              </a:xfrm>
              <a:custGeom>
                <a:avLst/>
                <a:gdLst>
                  <a:gd name="T0" fmla="*/ 0 w 2"/>
                  <a:gd name="T1" fmla="*/ 3 h 2"/>
                  <a:gd name="T2" fmla="*/ 3 w 2"/>
                  <a:gd name="T3" fmla="*/ 2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0" y="2"/>
                      <a:pt x="1" y="2"/>
                      <a:pt x="2" y="1"/>
                    </a:cubicBezTo>
                    <a:cubicBezTo>
                      <a:pt x="1" y="0"/>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24" name="Freeform 4159"/>
              <p:cNvSpPr>
                <a:spLocks/>
              </p:cNvSpPr>
              <p:nvPr/>
            </p:nvSpPr>
            <p:spPr bwMode="auto">
              <a:xfrm>
                <a:off x="2257" y="1730"/>
                <a:ext cx="5" cy="1"/>
              </a:xfrm>
              <a:custGeom>
                <a:avLst/>
                <a:gdLst>
                  <a:gd name="T0" fmla="*/ 1 w 4"/>
                  <a:gd name="T1" fmla="*/ 0 h 1"/>
                  <a:gd name="T2" fmla="*/ 0 w 4"/>
                  <a:gd name="T3" fmla="*/ 1 h 1"/>
                  <a:gd name="T4" fmla="*/ 5 w 4"/>
                  <a:gd name="T5" fmla="*/ 0 h 1"/>
                  <a:gd name="T6" fmla="*/ 1 w 4"/>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1" y="0"/>
                    </a:moveTo>
                    <a:cubicBezTo>
                      <a:pt x="0" y="1"/>
                      <a:pt x="0" y="1"/>
                      <a:pt x="0" y="1"/>
                    </a:cubicBezTo>
                    <a:cubicBezTo>
                      <a:pt x="1" y="1"/>
                      <a:pt x="3" y="0"/>
                      <a:pt x="4" y="0"/>
                    </a:cubicBezTo>
                    <a:cubicBezTo>
                      <a:pt x="3" y="0"/>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25" name="Freeform 4160"/>
              <p:cNvSpPr>
                <a:spLocks/>
              </p:cNvSpPr>
              <p:nvPr/>
            </p:nvSpPr>
            <p:spPr bwMode="auto">
              <a:xfrm>
                <a:off x="2260" y="1730"/>
                <a:ext cx="5" cy="3"/>
              </a:xfrm>
              <a:custGeom>
                <a:avLst/>
                <a:gdLst>
                  <a:gd name="T0" fmla="*/ 3 w 4"/>
                  <a:gd name="T1" fmla="*/ 3 h 2"/>
                  <a:gd name="T2" fmla="*/ 5 w 4"/>
                  <a:gd name="T3" fmla="*/ 2 h 2"/>
                  <a:gd name="T4" fmla="*/ 0 w 4"/>
                  <a:gd name="T5" fmla="*/ 3 h 2"/>
                  <a:gd name="T6" fmla="*/ 3 w 4"/>
                  <a:gd name="T7" fmla="*/ 2 h 2"/>
                  <a:gd name="T8" fmla="*/ 3 w 4"/>
                  <a:gd name="T9" fmla="*/ 3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
                    <a:moveTo>
                      <a:pt x="2" y="2"/>
                    </a:moveTo>
                    <a:cubicBezTo>
                      <a:pt x="3" y="2"/>
                      <a:pt x="3" y="2"/>
                      <a:pt x="4" y="1"/>
                    </a:cubicBezTo>
                    <a:cubicBezTo>
                      <a:pt x="2" y="0"/>
                      <a:pt x="1" y="1"/>
                      <a:pt x="0" y="2"/>
                    </a:cubicBezTo>
                    <a:cubicBezTo>
                      <a:pt x="1" y="2"/>
                      <a:pt x="1" y="2"/>
                      <a:pt x="2" y="1"/>
                    </a:cubicBezTo>
                    <a:cubicBezTo>
                      <a:pt x="2" y="2"/>
                      <a:pt x="2"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26" name="Freeform 4161"/>
              <p:cNvSpPr>
                <a:spLocks/>
              </p:cNvSpPr>
              <p:nvPr/>
            </p:nvSpPr>
            <p:spPr bwMode="auto">
              <a:xfrm>
                <a:off x="2269" y="1730"/>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1"/>
                      <a:pt x="0" y="1"/>
                      <a:pt x="0" y="1"/>
                    </a:cubicBezTo>
                    <a:cubicBezTo>
                      <a:pt x="0" y="1"/>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27" name="Freeform 4162"/>
              <p:cNvSpPr>
                <a:spLocks/>
              </p:cNvSpPr>
              <p:nvPr/>
            </p:nvSpPr>
            <p:spPr bwMode="auto">
              <a:xfrm>
                <a:off x="2295" y="1693"/>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28" name="Freeform 4163"/>
              <p:cNvSpPr>
                <a:spLocks/>
              </p:cNvSpPr>
              <p:nvPr/>
            </p:nvSpPr>
            <p:spPr bwMode="auto">
              <a:xfrm>
                <a:off x="2304" y="1686"/>
                <a:ext cx="3" cy="3"/>
              </a:xfrm>
              <a:custGeom>
                <a:avLst/>
                <a:gdLst>
                  <a:gd name="T0" fmla="*/ 0 w 2"/>
                  <a:gd name="T1" fmla="*/ 3 h 2"/>
                  <a:gd name="T2" fmla="*/ 3 w 2"/>
                  <a:gd name="T3" fmla="*/ 0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1" y="1"/>
                      <a:pt x="1" y="1"/>
                      <a:pt x="2" y="0"/>
                    </a:cubicBezTo>
                    <a:cubicBezTo>
                      <a:pt x="1" y="0"/>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29" name="Freeform 4164"/>
              <p:cNvSpPr>
                <a:spLocks/>
              </p:cNvSpPr>
              <p:nvPr/>
            </p:nvSpPr>
            <p:spPr bwMode="auto">
              <a:xfrm>
                <a:off x="2308" y="1684"/>
                <a:ext cx="2" cy="1"/>
              </a:xfrm>
              <a:custGeom>
                <a:avLst/>
                <a:gdLst>
                  <a:gd name="T0" fmla="*/ 2 w 1"/>
                  <a:gd name="T1" fmla="*/ 1 h 1"/>
                  <a:gd name="T2" fmla="*/ 0 w 1"/>
                  <a:gd name="T3" fmla="*/ 1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30" name="Freeform 4165"/>
              <p:cNvSpPr>
                <a:spLocks/>
              </p:cNvSpPr>
              <p:nvPr/>
            </p:nvSpPr>
            <p:spPr bwMode="auto">
              <a:xfrm>
                <a:off x="2261" y="1727"/>
                <a:ext cx="10" cy="6"/>
              </a:xfrm>
              <a:custGeom>
                <a:avLst/>
                <a:gdLst>
                  <a:gd name="T0" fmla="*/ 1 w 8"/>
                  <a:gd name="T1" fmla="*/ 3 h 4"/>
                  <a:gd name="T2" fmla="*/ 4 w 8"/>
                  <a:gd name="T3" fmla="*/ 3 h 4"/>
                  <a:gd name="T4" fmla="*/ 0 w 8"/>
                  <a:gd name="T5" fmla="*/ 2 h 4"/>
                  <a:gd name="T6" fmla="*/ 10 w 8"/>
                  <a:gd name="T7" fmla="*/ 3 h 4"/>
                  <a:gd name="T8" fmla="*/ 6 w 8"/>
                  <a:gd name="T9" fmla="*/ 2 h 4"/>
                  <a:gd name="T10" fmla="*/ 1 w 8"/>
                  <a:gd name="T11" fmla="*/ 3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4">
                    <a:moveTo>
                      <a:pt x="1" y="2"/>
                    </a:moveTo>
                    <a:cubicBezTo>
                      <a:pt x="2" y="2"/>
                      <a:pt x="2" y="2"/>
                      <a:pt x="3" y="2"/>
                    </a:cubicBezTo>
                    <a:cubicBezTo>
                      <a:pt x="2" y="2"/>
                      <a:pt x="1" y="1"/>
                      <a:pt x="0" y="1"/>
                    </a:cubicBezTo>
                    <a:cubicBezTo>
                      <a:pt x="1" y="0"/>
                      <a:pt x="8" y="0"/>
                      <a:pt x="8" y="2"/>
                    </a:cubicBezTo>
                    <a:cubicBezTo>
                      <a:pt x="7" y="2"/>
                      <a:pt x="6" y="1"/>
                      <a:pt x="5" y="1"/>
                    </a:cubicBezTo>
                    <a:cubicBezTo>
                      <a:pt x="5" y="4"/>
                      <a:pt x="3" y="3"/>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31" name="Freeform 4166"/>
              <p:cNvSpPr>
                <a:spLocks/>
              </p:cNvSpPr>
              <p:nvPr/>
            </p:nvSpPr>
            <p:spPr bwMode="auto">
              <a:xfrm>
                <a:off x="2295" y="1689"/>
                <a:ext cx="4" cy="3"/>
              </a:xfrm>
              <a:custGeom>
                <a:avLst/>
                <a:gdLst>
                  <a:gd name="T0" fmla="*/ 0 w 3"/>
                  <a:gd name="T1" fmla="*/ 3 h 2"/>
                  <a:gd name="T2" fmla="*/ 4 w 3"/>
                  <a:gd name="T3" fmla="*/ 2 h 2"/>
                  <a:gd name="T4" fmla="*/ 0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0" y="2"/>
                    </a:moveTo>
                    <a:cubicBezTo>
                      <a:pt x="0" y="0"/>
                      <a:pt x="2" y="0"/>
                      <a:pt x="3" y="1"/>
                    </a:cubicBezTo>
                    <a:cubicBezTo>
                      <a:pt x="2" y="1"/>
                      <a:pt x="1" y="2"/>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32" name="Freeform 4167"/>
              <p:cNvSpPr>
                <a:spLocks/>
              </p:cNvSpPr>
              <p:nvPr/>
            </p:nvSpPr>
            <p:spPr bwMode="auto">
              <a:xfrm>
                <a:off x="2306" y="1678"/>
                <a:ext cx="2" cy="3"/>
              </a:xfrm>
              <a:custGeom>
                <a:avLst/>
                <a:gdLst>
                  <a:gd name="T0" fmla="*/ 0 w 2"/>
                  <a:gd name="T1" fmla="*/ 3 h 2"/>
                  <a:gd name="T2" fmla="*/ 2 w 2"/>
                  <a:gd name="T3" fmla="*/ 3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0" y="1"/>
                      <a:pt x="1" y="0"/>
                      <a:pt x="2" y="2"/>
                    </a:cubicBezTo>
                    <a:cubicBezTo>
                      <a:pt x="1" y="1"/>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33" name="Freeform 4168"/>
              <p:cNvSpPr>
                <a:spLocks/>
              </p:cNvSpPr>
              <p:nvPr/>
            </p:nvSpPr>
            <p:spPr bwMode="auto">
              <a:xfrm>
                <a:off x="2580" y="1511"/>
                <a:ext cx="4" cy="1"/>
              </a:xfrm>
              <a:custGeom>
                <a:avLst/>
                <a:gdLst>
                  <a:gd name="T0" fmla="*/ 0 w 3"/>
                  <a:gd name="T1" fmla="*/ 0 h 1"/>
                  <a:gd name="T2" fmla="*/ 4 w 3"/>
                  <a:gd name="T3" fmla="*/ 1 h 1"/>
                  <a:gd name="T4" fmla="*/ 0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0" y="0"/>
                    </a:moveTo>
                    <a:cubicBezTo>
                      <a:pt x="1" y="0"/>
                      <a:pt x="2" y="0"/>
                      <a:pt x="3" y="1"/>
                    </a:cubicBezTo>
                    <a:cubicBezTo>
                      <a:pt x="2"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34" name="Freeform 4169"/>
              <p:cNvSpPr>
                <a:spLocks/>
              </p:cNvSpPr>
              <p:nvPr/>
            </p:nvSpPr>
            <p:spPr bwMode="auto">
              <a:xfrm>
                <a:off x="2728" y="2295"/>
                <a:ext cx="219" cy="189"/>
              </a:xfrm>
              <a:custGeom>
                <a:avLst/>
                <a:gdLst>
                  <a:gd name="T0" fmla="*/ 1 w 166"/>
                  <a:gd name="T1" fmla="*/ 136 h 143"/>
                  <a:gd name="T2" fmla="*/ 15 w 166"/>
                  <a:gd name="T3" fmla="*/ 133 h 143"/>
                  <a:gd name="T4" fmla="*/ 33 w 166"/>
                  <a:gd name="T5" fmla="*/ 131 h 143"/>
                  <a:gd name="T6" fmla="*/ 41 w 166"/>
                  <a:gd name="T7" fmla="*/ 130 h 143"/>
                  <a:gd name="T8" fmla="*/ 53 w 166"/>
                  <a:gd name="T9" fmla="*/ 124 h 143"/>
                  <a:gd name="T10" fmla="*/ 58 w 166"/>
                  <a:gd name="T11" fmla="*/ 100 h 143"/>
                  <a:gd name="T12" fmla="*/ 63 w 166"/>
                  <a:gd name="T13" fmla="*/ 69 h 143"/>
                  <a:gd name="T14" fmla="*/ 88 w 166"/>
                  <a:gd name="T15" fmla="*/ 57 h 143"/>
                  <a:gd name="T16" fmla="*/ 142 w 166"/>
                  <a:gd name="T17" fmla="*/ 15 h 143"/>
                  <a:gd name="T18" fmla="*/ 179 w 166"/>
                  <a:gd name="T19" fmla="*/ 5 h 143"/>
                  <a:gd name="T20" fmla="*/ 197 w 166"/>
                  <a:gd name="T21" fmla="*/ 15 h 143"/>
                  <a:gd name="T22" fmla="*/ 208 w 166"/>
                  <a:gd name="T23" fmla="*/ 30 h 143"/>
                  <a:gd name="T24" fmla="*/ 214 w 166"/>
                  <a:gd name="T25" fmla="*/ 41 h 143"/>
                  <a:gd name="T26" fmla="*/ 219 w 166"/>
                  <a:gd name="T27" fmla="*/ 50 h 143"/>
                  <a:gd name="T28" fmla="*/ 214 w 166"/>
                  <a:gd name="T29" fmla="*/ 85 h 143"/>
                  <a:gd name="T30" fmla="*/ 212 w 166"/>
                  <a:gd name="T31" fmla="*/ 106 h 143"/>
                  <a:gd name="T32" fmla="*/ 199 w 166"/>
                  <a:gd name="T33" fmla="*/ 122 h 143"/>
                  <a:gd name="T34" fmla="*/ 187 w 166"/>
                  <a:gd name="T35" fmla="*/ 144 h 143"/>
                  <a:gd name="T36" fmla="*/ 187 w 166"/>
                  <a:gd name="T37" fmla="*/ 156 h 143"/>
                  <a:gd name="T38" fmla="*/ 181 w 166"/>
                  <a:gd name="T39" fmla="*/ 159 h 143"/>
                  <a:gd name="T40" fmla="*/ 164 w 166"/>
                  <a:gd name="T41" fmla="*/ 164 h 143"/>
                  <a:gd name="T42" fmla="*/ 136 w 166"/>
                  <a:gd name="T43" fmla="*/ 165 h 143"/>
                  <a:gd name="T44" fmla="*/ 128 w 166"/>
                  <a:gd name="T45" fmla="*/ 170 h 143"/>
                  <a:gd name="T46" fmla="*/ 106 w 166"/>
                  <a:gd name="T47" fmla="*/ 163 h 143"/>
                  <a:gd name="T48" fmla="*/ 98 w 166"/>
                  <a:gd name="T49" fmla="*/ 167 h 143"/>
                  <a:gd name="T50" fmla="*/ 82 w 166"/>
                  <a:gd name="T51" fmla="*/ 156 h 143"/>
                  <a:gd name="T52" fmla="*/ 70 w 166"/>
                  <a:gd name="T53" fmla="*/ 156 h 143"/>
                  <a:gd name="T54" fmla="*/ 55 w 166"/>
                  <a:gd name="T55" fmla="*/ 163 h 143"/>
                  <a:gd name="T56" fmla="*/ 49 w 166"/>
                  <a:gd name="T57" fmla="*/ 178 h 143"/>
                  <a:gd name="T58" fmla="*/ 37 w 166"/>
                  <a:gd name="T59" fmla="*/ 177 h 143"/>
                  <a:gd name="T60" fmla="*/ 32 w 166"/>
                  <a:gd name="T61" fmla="*/ 180 h 143"/>
                  <a:gd name="T62" fmla="*/ 28 w 166"/>
                  <a:gd name="T63" fmla="*/ 180 h 143"/>
                  <a:gd name="T64" fmla="*/ 28 w 166"/>
                  <a:gd name="T65" fmla="*/ 172 h 143"/>
                  <a:gd name="T66" fmla="*/ 12 w 166"/>
                  <a:gd name="T67" fmla="*/ 161 h 143"/>
                  <a:gd name="T68" fmla="*/ 7 w 166"/>
                  <a:gd name="T69" fmla="*/ 156 h 143"/>
                  <a:gd name="T70" fmla="*/ 1 w 166"/>
                  <a:gd name="T71" fmla="*/ 145 h 14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66" h="143">
                    <a:moveTo>
                      <a:pt x="1" y="110"/>
                    </a:moveTo>
                    <a:cubicBezTo>
                      <a:pt x="0" y="108"/>
                      <a:pt x="1" y="105"/>
                      <a:pt x="1" y="103"/>
                    </a:cubicBezTo>
                    <a:cubicBezTo>
                      <a:pt x="3" y="103"/>
                      <a:pt x="5" y="103"/>
                      <a:pt x="7" y="103"/>
                    </a:cubicBezTo>
                    <a:cubicBezTo>
                      <a:pt x="9" y="103"/>
                      <a:pt x="10" y="102"/>
                      <a:pt x="11" y="101"/>
                    </a:cubicBezTo>
                    <a:cubicBezTo>
                      <a:pt x="13" y="99"/>
                      <a:pt x="15" y="99"/>
                      <a:pt x="17" y="99"/>
                    </a:cubicBezTo>
                    <a:cubicBezTo>
                      <a:pt x="20" y="99"/>
                      <a:pt x="22" y="99"/>
                      <a:pt x="25" y="99"/>
                    </a:cubicBezTo>
                    <a:cubicBezTo>
                      <a:pt x="27" y="99"/>
                      <a:pt x="28" y="99"/>
                      <a:pt x="29" y="99"/>
                    </a:cubicBezTo>
                    <a:cubicBezTo>
                      <a:pt x="32" y="99"/>
                      <a:pt x="29" y="98"/>
                      <a:pt x="31" y="98"/>
                    </a:cubicBezTo>
                    <a:cubicBezTo>
                      <a:pt x="33" y="97"/>
                      <a:pt x="35" y="100"/>
                      <a:pt x="36" y="98"/>
                    </a:cubicBezTo>
                    <a:cubicBezTo>
                      <a:pt x="37" y="96"/>
                      <a:pt x="39" y="95"/>
                      <a:pt x="40" y="94"/>
                    </a:cubicBezTo>
                    <a:cubicBezTo>
                      <a:pt x="41" y="92"/>
                      <a:pt x="41" y="90"/>
                      <a:pt x="42" y="88"/>
                    </a:cubicBezTo>
                    <a:cubicBezTo>
                      <a:pt x="44" y="84"/>
                      <a:pt x="43" y="80"/>
                      <a:pt x="44" y="76"/>
                    </a:cubicBezTo>
                    <a:cubicBezTo>
                      <a:pt x="44" y="70"/>
                      <a:pt x="44" y="64"/>
                      <a:pt x="44" y="57"/>
                    </a:cubicBezTo>
                    <a:cubicBezTo>
                      <a:pt x="44" y="54"/>
                      <a:pt x="44" y="53"/>
                      <a:pt x="48" y="52"/>
                    </a:cubicBezTo>
                    <a:cubicBezTo>
                      <a:pt x="51" y="51"/>
                      <a:pt x="55" y="51"/>
                      <a:pt x="58" y="50"/>
                    </a:cubicBezTo>
                    <a:cubicBezTo>
                      <a:pt x="62" y="49"/>
                      <a:pt x="64" y="45"/>
                      <a:pt x="67" y="43"/>
                    </a:cubicBezTo>
                    <a:cubicBezTo>
                      <a:pt x="71" y="39"/>
                      <a:pt x="75" y="34"/>
                      <a:pt x="80" y="31"/>
                    </a:cubicBezTo>
                    <a:cubicBezTo>
                      <a:pt x="89" y="24"/>
                      <a:pt x="99" y="17"/>
                      <a:pt x="108" y="11"/>
                    </a:cubicBezTo>
                    <a:cubicBezTo>
                      <a:pt x="113" y="8"/>
                      <a:pt x="117" y="5"/>
                      <a:pt x="122" y="2"/>
                    </a:cubicBezTo>
                    <a:cubicBezTo>
                      <a:pt x="126" y="0"/>
                      <a:pt x="132" y="2"/>
                      <a:pt x="136" y="4"/>
                    </a:cubicBezTo>
                    <a:cubicBezTo>
                      <a:pt x="140" y="5"/>
                      <a:pt x="144" y="7"/>
                      <a:pt x="146" y="10"/>
                    </a:cubicBezTo>
                    <a:cubicBezTo>
                      <a:pt x="147" y="12"/>
                      <a:pt x="148" y="12"/>
                      <a:pt x="149" y="11"/>
                    </a:cubicBezTo>
                    <a:cubicBezTo>
                      <a:pt x="151" y="9"/>
                      <a:pt x="153" y="8"/>
                      <a:pt x="156" y="7"/>
                    </a:cubicBezTo>
                    <a:cubicBezTo>
                      <a:pt x="157" y="12"/>
                      <a:pt x="157" y="17"/>
                      <a:pt x="158" y="23"/>
                    </a:cubicBezTo>
                    <a:cubicBezTo>
                      <a:pt x="158" y="25"/>
                      <a:pt x="159" y="26"/>
                      <a:pt x="160" y="28"/>
                    </a:cubicBezTo>
                    <a:cubicBezTo>
                      <a:pt x="161" y="29"/>
                      <a:pt x="162" y="30"/>
                      <a:pt x="162" y="31"/>
                    </a:cubicBezTo>
                    <a:cubicBezTo>
                      <a:pt x="162" y="32"/>
                      <a:pt x="161" y="33"/>
                      <a:pt x="162" y="34"/>
                    </a:cubicBezTo>
                    <a:cubicBezTo>
                      <a:pt x="163" y="35"/>
                      <a:pt x="165" y="36"/>
                      <a:pt x="166" y="38"/>
                    </a:cubicBezTo>
                    <a:cubicBezTo>
                      <a:pt x="166" y="40"/>
                      <a:pt x="164" y="43"/>
                      <a:pt x="164" y="45"/>
                    </a:cubicBezTo>
                    <a:cubicBezTo>
                      <a:pt x="163" y="51"/>
                      <a:pt x="162" y="58"/>
                      <a:pt x="162" y="64"/>
                    </a:cubicBezTo>
                    <a:cubicBezTo>
                      <a:pt x="162" y="67"/>
                      <a:pt x="162" y="70"/>
                      <a:pt x="162" y="73"/>
                    </a:cubicBezTo>
                    <a:cubicBezTo>
                      <a:pt x="162" y="75"/>
                      <a:pt x="162" y="78"/>
                      <a:pt x="161" y="80"/>
                    </a:cubicBezTo>
                    <a:cubicBezTo>
                      <a:pt x="160" y="82"/>
                      <a:pt x="159" y="83"/>
                      <a:pt x="157" y="85"/>
                    </a:cubicBezTo>
                    <a:cubicBezTo>
                      <a:pt x="155" y="87"/>
                      <a:pt x="153" y="90"/>
                      <a:pt x="151" y="92"/>
                    </a:cubicBezTo>
                    <a:cubicBezTo>
                      <a:pt x="148" y="96"/>
                      <a:pt x="145" y="101"/>
                      <a:pt x="144" y="105"/>
                    </a:cubicBezTo>
                    <a:cubicBezTo>
                      <a:pt x="143" y="107"/>
                      <a:pt x="143" y="108"/>
                      <a:pt x="142" y="109"/>
                    </a:cubicBezTo>
                    <a:cubicBezTo>
                      <a:pt x="141" y="109"/>
                      <a:pt x="141" y="109"/>
                      <a:pt x="140" y="110"/>
                    </a:cubicBezTo>
                    <a:cubicBezTo>
                      <a:pt x="139" y="111"/>
                      <a:pt x="142" y="116"/>
                      <a:pt x="142" y="118"/>
                    </a:cubicBezTo>
                    <a:cubicBezTo>
                      <a:pt x="141" y="118"/>
                      <a:pt x="140" y="118"/>
                      <a:pt x="139" y="119"/>
                    </a:cubicBezTo>
                    <a:cubicBezTo>
                      <a:pt x="138" y="119"/>
                      <a:pt x="138" y="120"/>
                      <a:pt x="137" y="120"/>
                    </a:cubicBezTo>
                    <a:cubicBezTo>
                      <a:pt x="135" y="121"/>
                      <a:pt x="133" y="122"/>
                      <a:pt x="131" y="124"/>
                    </a:cubicBezTo>
                    <a:cubicBezTo>
                      <a:pt x="129" y="127"/>
                      <a:pt x="127" y="126"/>
                      <a:pt x="124" y="124"/>
                    </a:cubicBezTo>
                    <a:cubicBezTo>
                      <a:pt x="120" y="123"/>
                      <a:pt x="116" y="123"/>
                      <a:pt x="112" y="122"/>
                    </a:cubicBezTo>
                    <a:cubicBezTo>
                      <a:pt x="109" y="122"/>
                      <a:pt x="106" y="123"/>
                      <a:pt x="103" y="125"/>
                    </a:cubicBezTo>
                    <a:cubicBezTo>
                      <a:pt x="102" y="126"/>
                      <a:pt x="102" y="127"/>
                      <a:pt x="101" y="128"/>
                    </a:cubicBezTo>
                    <a:cubicBezTo>
                      <a:pt x="100" y="130"/>
                      <a:pt x="99" y="129"/>
                      <a:pt x="97" y="129"/>
                    </a:cubicBezTo>
                    <a:cubicBezTo>
                      <a:pt x="93" y="129"/>
                      <a:pt x="92" y="127"/>
                      <a:pt x="88" y="126"/>
                    </a:cubicBezTo>
                    <a:cubicBezTo>
                      <a:pt x="86" y="125"/>
                      <a:pt x="83" y="121"/>
                      <a:pt x="80" y="123"/>
                    </a:cubicBezTo>
                    <a:cubicBezTo>
                      <a:pt x="79" y="124"/>
                      <a:pt x="78" y="125"/>
                      <a:pt x="77" y="125"/>
                    </a:cubicBezTo>
                    <a:cubicBezTo>
                      <a:pt x="76" y="126"/>
                      <a:pt x="75" y="125"/>
                      <a:pt x="74" y="126"/>
                    </a:cubicBezTo>
                    <a:cubicBezTo>
                      <a:pt x="73" y="129"/>
                      <a:pt x="70" y="125"/>
                      <a:pt x="69" y="124"/>
                    </a:cubicBezTo>
                    <a:cubicBezTo>
                      <a:pt x="68" y="120"/>
                      <a:pt x="66" y="119"/>
                      <a:pt x="62" y="118"/>
                    </a:cubicBezTo>
                    <a:cubicBezTo>
                      <a:pt x="60" y="118"/>
                      <a:pt x="59" y="116"/>
                      <a:pt x="57" y="116"/>
                    </a:cubicBezTo>
                    <a:cubicBezTo>
                      <a:pt x="55" y="116"/>
                      <a:pt x="55" y="118"/>
                      <a:pt x="53" y="118"/>
                    </a:cubicBezTo>
                    <a:cubicBezTo>
                      <a:pt x="49" y="118"/>
                      <a:pt x="46" y="118"/>
                      <a:pt x="44" y="120"/>
                    </a:cubicBezTo>
                    <a:cubicBezTo>
                      <a:pt x="43" y="121"/>
                      <a:pt x="42" y="122"/>
                      <a:pt x="42" y="123"/>
                    </a:cubicBezTo>
                    <a:cubicBezTo>
                      <a:pt x="42" y="125"/>
                      <a:pt x="42" y="127"/>
                      <a:pt x="41" y="128"/>
                    </a:cubicBezTo>
                    <a:cubicBezTo>
                      <a:pt x="39" y="131"/>
                      <a:pt x="37" y="132"/>
                      <a:pt x="37" y="135"/>
                    </a:cubicBezTo>
                    <a:cubicBezTo>
                      <a:pt x="37" y="136"/>
                      <a:pt x="37" y="143"/>
                      <a:pt x="36" y="142"/>
                    </a:cubicBezTo>
                    <a:cubicBezTo>
                      <a:pt x="34" y="141"/>
                      <a:pt x="30" y="134"/>
                      <a:pt x="28" y="134"/>
                    </a:cubicBezTo>
                    <a:cubicBezTo>
                      <a:pt x="28" y="134"/>
                      <a:pt x="27" y="135"/>
                      <a:pt x="27" y="135"/>
                    </a:cubicBezTo>
                    <a:cubicBezTo>
                      <a:pt x="26" y="135"/>
                      <a:pt x="24" y="135"/>
                      <a:pt x="24" y="136"/>
                    </a:cubicBezTo>
                    <a:cubicBezTo>
                      <a:pt x="23" y="136"/>
                      <a:pt x="25" y="140"/>
                      <a:pt x="24" y="140"/>
                    </a:cubicBezTo>
                    <a:cubicBezTo>
                      <a:pt x="23" y="140"/>
                      <a:pt x="21" y="137"/>
                      <a:pt x="21" y="136"/>
                    </a:cubicBezTo>
                    <a:cubicBezTo>
                      <a:pt x="20" y="134"/>
                      <a:pt x="21" y="134"/>
                      <a:pt x="22" y="134"/>
                    </a:cubicBezTo>
                    <a:cubicBezTo>
                      <a:pt x="22" y="133"/>
                      <a:pt x="22" y="131"/>
                      <a:pt x="21" y="130"/>
                    </a:cubicBezTo>
                    <a:cubicBezTo>
                      <a:pt x="19" y="129"/>
                      <a:pt x="18" y="132"/>
                      <a:pt x="16" y="132"/>
                    </a:cubicBezTo>
                    <a:cubicBezTo>
                      <a:pt x="13" y="131"/>
                      <a:pt x="8" y="126"/>
                      <a:pt x="9" y="122"/>
                    </a:cubicBezTo>
                    <a:cubicBezTo>
                      <a:pt x="10" y="123"/>
                      <a:pt x="11" y="123"/>
                      <a:pt x="12" y="123"/>
                    </a:cubicBezTo>
                    <a:cubicBezTo>
                      <a:pt x="12" y="122"/>
                      <a:pt x="5" y="118"/>
                      <a:pt x="5" y="118"/>
                    </a:cubicBezTo>
                    <a:cubicBezTo>
                      <a:pt x="6" y="117"/>
                      <a:pt x="3" y="116"/>
                      <a:pt x="3" y="114"/>
                    </a:cubicBezTo>
                    <a:cubicBezTo>
                      <a:pt x="3" y="113"/>
                      <a:pt x="3" y="111"/>
                      <a:pt x="1" y="11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35" name="Freeform 4170"/>
              <p:cNvSpPr>
                <a:spLocks/>
              </p:cNvSpPr>
              <p:nvPr/>
            </p:nvSpPr>
            <p:spPr bwMode="auto">
              <a:xfrm>
                <a:off x="2861" y="1803"/>
                <a:ext cx="5" cy="3"/>
              </a:xfrm>
              <a:custGeom>
                <a:avLst/>
                <a:gdLst>
                  <a:gd name="T0" fmla="*/ 0 w 4"/>
                  <a:gd name="T1" fmla="*/ 0 h 3"/>
                  <a:gd name="T2" fmla="*/ 4 w 4"/>
                  <a:gd name="T3" fmla="*/ 2 h 3"/>
                  <a:gd name="T4" fmla="*/ 0 w 4"/>
                  <a:gd name="T5" fmla="*/ 0 h 3"/>
                  <a:gd name="T6" fmla="*/ 0 60000 65536"/>
                  <a:gd name="T7" fmla="*/ 0 60000 65536"/>
                  <a:gd name="T8" fmla="*/ 0 60000 65536"/>
                </a:gdLst>
                <a:ahLst/>
                <a:cxnLst>
                  <a:cxn ang="T6">
                    <a:pos x="T0" y="T1"/>
                  </a:cxn>
                  <a:cxn ang="T7">
                    <a:pos x="T2" y="T3"/>
                  </a:cxn>
                  <a:cxn ang="T8">
                    <a:pos x="T4" y="T5"/>
                  </a:cxn>
                </a:cxnLst>
                <a:rect l="0" t="0" r="r" b="b"/>
                <a:pathLst>
                  <a:path w="4" h="3">
                    <a:moveTo>
                      <a:pt x="0" y="0"/>
                    </a:moveTo>
                    <a:cubicBezTo>
                      <a:pt x="1" y="1"/>
                      <a:pt x="2" y="3"/>
                      <a:pt x="3" y="2"/>
                    </a:cubicBezTo>
                    <a:cubicBezTo>
                      <a:pt x="4" y="1"/>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36" name="Freeform 4171"/>
              <p:cNvSpPr>
                <a:spLocks/>
              </p:cNvSpPr>
              <p:nvPr/>
            </p:nvSpPr>
            <p:spPr bwMode="auto">
              <a:xfrm>
                <a:off x="2843" y="1773"/>
                <a:ext cx="34" cy="33"/>
              </a:xfrm>
              <a:custGeom>
                <a:avLst/>
                <a:gdLst>
                  <a:gd name="T0" fmla="*/ 1 w 26"/>
                  <a:gd name="T1" fmla="*/ 7 h 25"/>
                  <a:gd name="T2" fmla="*/ 1 w 26"/>
                  <a:gd name="T3" fmla="*/ 5 h 25"/>
                  <a:gd name="T4" fmla="*/ 5 w 26"/>
                  <a:gd name="T5" fmla="*/ 7 h 25"/>
                  <a:gd name="T6" fmla="*/ 8 w 26"/>
                  <a:gd name="T7" fmla="*/ 7 h 25"/>
                  <a:gd name="T8" fmla="*/ 12 w 26"/>
                  <a:gd name="T9" fmla="*/ 5 h 25"/>
                  <a:gd name="T10" fmla="*/ 14 w 26"/>
                  <a:gd name="T11" fmla="*/ 8 h 25"/>
                  <a:gd name="T12" fmla="*/ 13 w 26"/>
                  <a:gd name="T13" fmla="*/ 5 h 25"/>
                  <a:gd name="T14" fmla="*/ 13 w 26"/>
                  <a:gd name="T15" fmla="*/ 1 h 25"/>
                  <a:gd name="T16" fmla="*/ 16 w 26"/>
                  <a:gd name="T17" fmla="*/ 0 h 25"/>
                  <a:gd name="T18" fmla="*/ 20 w 26"/>
                  <a:gd name="T19" fmla="*/ 0 h 25"/>
                  <a:gd name="T20" fmla="*/ 24 w 26"/>
                  <a:gd name="T21" fmla="*/ 0 h 25"/>
                  <a:gd name="T22" fmla="*/ 26 w 26"/>
                  <a:gd name="T23" fmla="*/ 4 h 25"/>
                  <a:gd name="T24" fmla="*/ 21 w 26"/>
                  <a:gd name="T25" fmla="*/ 5 h 25"/>
                  <a:gd name="T26" fmla="*/ 25 w 26"/>
                  <a:gd name="T27" fmla="*/ 5 h 25"/>
                  <a:gd name="T28" fmla="*/ 24 w 26"/>
                  <a:gd name="T29" fmla="*/ 8 h 25"/>
                  <a:gd name="T30" fmla="*/ 33 w 26"/>
                  <a:gd name="T31" fmla="*/ 8 h 25"/>
                  <a:gd name="T32" fmla="*/ 30 w 26"/>
                  <a:gd name="T33" fmla="*/ 12 h 25"/>
                  <a:gd name="T34" fmla="*/ 29 w 26"/>
                  <a:gd name="T35" fmla="*/ 13 h 25"/>
                  <a:gd name="T36" fmla="*/ 27 w 26"/>
                  <a:gd name="T37" fmla="*/ 12 h 25"/>
                  <a:gd name="T38" fmla="*/ 25 w 26"/>
                  <a:gd name="T39" fmla="*/ 15 h 25"/>
                  <a:gd name="T40" fmla="*/ 21 w 26"/>
                  <a:gd name="T41" fmla="*/ 17 h 25"/>
                  <a:gd name="T42" fmla="*/ 22 w 26"/>
                  <a:gd name="T43" fmla="*/ 20 h 25"/>
                  <a:gd name="T44" fmla="*/ 17 w 26"/>
                  <a:gd name="T45" fmla="*/ 20 h 25"/>
                  <a:gd name="T46" fmla="*/ 20 w 26"/>
                  <a:gd name="T47" fmla="*/ 21 h 25"/>
                  <a:gd name="T48" fmla="*/ 18 w 26"/>
                  <a:gd name="T49" fmla="*/ 25 h 25"/>
                  <a:gd name="T50" fmla="*/ 16 w 26"/>
                  <a:gd name="T51" fmla="*/ 29 h 25"/>
                  <a:gd name="T52" fmla="*/ 20 w 26"/>
                  <a:gd name="T53" fmla="*/ 33 h 25"/>
                  <a:gd name="T54" fmla="*/ 17 w 26"/>
                  <a:gd name="T55" fmla="*/ 32 h 25"/>
                  <a:gd name="T56" fmla="*/ 12 w 26"/>
                  <a:gd name="T57" fmla="*/ 33 h 25"/>
                  <a:gd name="T58" fmla="*/ 7 w 26"/>
                  <a:gd name="T59" fmla="*/ 29 h 25"/>
                  <a:gd name="T60" fmla="*/ 4 w 26"/>
                  <a:gd name="T61" fmla="*/ 28 h 25"/>
                  <a:gd name="T62" fmla="*/ 3 w 26"/>
                  <a:gd name="T63" fmla="*/ 21 h 25"/>
                  <a:gd name="T64" fmla="*/ 1 w 26"/>
                  <a:gd name="T65" fmla="*/ 20 h 25"/>
                  <a:gd name="T66" fmla="*/ 0 w 26"/>
                  <a:gd name="T67" fmla="*/ 16 h 25"/>
                  <a:gd name="T68" fmla="*/ 4 w 26"/>
                  <a:gd name="T69" fmla="*/ 17 h 25"/>
                  <a:gd name="T70" fmla="*/ 0 w 26"/>
                  <a:gd name="T71" fmla="*/ 15 h 25"/>
                  <a:gd name="T72" fmla="*/ 1 w 26"/>
                  <a:gd name="T73" fmla="*/ 7 h 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6" h="25">
                    <a:moveTo>
                      <a:pt x="1" y="5"/>
                    </a:moveTo>
                    <a:cubicBezTo>
                      <a:pt x="1" y="4"/>
                      <a:pt x="1" y="4"/>
                      <a:pt x="1" y="4"/>
                    </a:cubicBezTo>
                    <a:cubicBezTo>
                      <a:pt x="2" y="5"/>
                      <a:pt x="3" y="6"/>
                      <a:pt x="4" y="5"/>
                    </a:cubicBezTo>
                    <a:cubicBezTo>
                      <a:pt x="5" y="7"/>
                      <a:pt x="6" y="6"/>
                      <a:pt x="6" y="5"/>
                    </a:cubicBezTo>
                    <a:cubicBezTo>
                      <a:pt x="7" y="2"/>
                      <a:pt x="11" y="3"/>
                      <a:pt x="9" y="4"/>
                    </a:cubicBezTo>
                    <a:cubicBezTo>
                      <a:pt x="9" y="4"/>
                      <a:pt x="11" y="4"/>
                      <a:pt x="11" y="6"/>
                    </a:cubicBezTo>
                    <a:cubicBezTo>
                      <a:pt x="11" y="4"/>
                      <a:pt x="11" y="4"/>
                      <a:pt x="10" y="4"/>
                    </a:cubicBezTo>
                    <a:cubicBezTo>
                      <a:pt x="10" y="3"/>
                      <a:pt x="9" y="1"/>
                      <a:pt x="10" y="1"/>
                    </a:cubicBezTo>
                    <a:cubicBezTo>
                      <a:pt x="11" y="0"/>
                      <a:pt x="12" y="0"/>
                      <a:pt x="12" y="0"/>
                    </a:cubicBezTo>
                    <a:cubicBezTo>
                      <a:pt x="13" y="0"/>
                      <a:pt x="14" y="0"/>
                      <a:pt x="15" y="0"/>
                    </a:cubicBezTo>
                    <a:cubicBezTo>
                      <a:pt x="16" y="0"/>
                      <a:pt x="17" y="0"/>
                      <a:pt x="18" y="0"/>
                    </a:cubicBezTo>
                    <a:cubicBezTo>
                      <a:pt x="19" y="1"/>
                      <a:pt x="19" y="2"/>
                      <a:pt x="20" y="3"/>
                    </a:cubicBezTo>
                    <a:cubicBezTo>
                      <a:pt x="18" y="3"/>
                      <a:pt x="17" y="4"/>
                      <a:pt x="16" y="4"/>
                    </a:cubicBezTo>
                    <a:cubicBezTo>
                      <a:pt x="17" y="4"/>
                      <a:pt x="18" y="3"/>
                      <a:pt x="19" y="4"/>
                    </a:cubicBezTo>
                    <a:cubicBezTo>
                      <a:pt x="20" y="4"/>
                      <a:pt x="19" y="6"/>
                      <a:pt x="18" y="6"/>
                    </a:cubicBezTo>
                    <a:cubicBezTo>
                      <a:pt x="19" y="4"/>
                      <a:pt x="24" y="5"/>
                      <a:pt x="25" y="6"/>
                    </a:cubicBezTo>
                    <a:cubicBezTo>
                      <a:pt x="26" y="7"/>
                      <a:pt x="24" y="9"/>
                      <a:pt x="23" y="9"/>
                    </a:cubicBezTo>
                    <a:cubicBezTo>
                      <a:pt x="22" y="9"/>
                      <a:pt x="22" y="9"/>
                      <a:pt x="22" y="10"/>
                    </a:cubicBezTo>
                    <a:cubicBezTo>
                      <a:pt x="21" y="10"/>
                      <a:pt x="20" y="9"/>
                      <a:pt x="21" y="9"/>
                    </a:cubicBezTo>
                    <a:cubicBezTo>
                      <a:pt x="19" y="8"/>
                      <a:pt x="19" y="10"/>
                      <a:pt x="19" y="11"/>
                    </a:cubicBezTo>
                    <a:cubicBezTo>
                      <a:pt x="19" y="13"/>
                      <a:pt x="17" y="13"/>
                      <a:pt x="16" y="13"/>
                    </a:cubicBezTo>
                    <a:cubicBezTo>
                      <a:pt x="16" y="13"/>
                      <a:pt x="18" y="14"/>
                      <a:pt x="17" y="15"/>
                    </a:cubicBezTo>
                    <a:cubicBezTo>
                      <a:pt x="16" y="16"/>
                      <a:pt x="14" y="15"/>
                      <a:pt x="13" y="15"/>
                    </a:cubicBezTo>
                    <a:cubicBezTo>
                      <a:pt x="14" y="15"/>
                      <a:pt x="15" y="16"/>
                      <a:pt x="15" y="16"/>
                    </a:cubicBezTo>
                    <a:cubicBezTo>
                      <a:pt x="14" y="18"/>
                      <a:pt x="13" y="17"/>
                      <a:pt x="14" y="19"/>
                    </a:cubicBezTo>
                    <a:cubicBezTo>
                      <a:pt x="15" y="21"/>
                      <a:pt x="12" y="21"/>
                      <a:pt x="12" y="22"/>
                    </a:cubicBezTo>
                    <a:cubicBezTo>
                      <a:pt x="13" y="22"/>
                      <a:pt x="15" y="23"/>
                      <a:pt x="15" y="25"/>
                    </a:cubicBezTo>
                    <a:cubicBezTo>
                      <a:pt x="14" y="25"/>
                      <a:pt x="14" y="24"/>
                      <a:pt x="13" y="24"/>
                    </a:cubicBezTo>
                    <a:cubicBezTo>
                      <a:pt x="12" y="25"/>
                      <a:pt x="11" y="25"/>
                      <a:pt x="9" y="25"/>
                    </a:cubicBezTo>
                    <a:cubicBezTo>
                      <a:pt x="8" y="24"/>
                      <a:pt x="4" y="24"/>
                      <a:pt x="5" y="22"/>
                    </a:cubicBezTo>
                    <a:cubicBezTo>
                      <a:pt x="4" y="22"/>
                      <a:pt x="4" y="22"/>
                      <a:pt x="3" y="21"/>
                    </a:cubicBezTo>
                    <a:cubicBezTo>
                      <a:pt x="8" y="21"/>
                      <a:pt x="2" y="17"/>
                      <a:pt x="2" y="16"/>
                    </a:cubicBezTo>
                    <a:cubicBezTo>
                      <a:pt x="2" y="18"/>
                      <a:pt x="1" y="16"/>
                      <a:pt x="1" y="15"/>
                    </a:cubicBezTo>
                    <a:cubicBezTo>
                      <a:pt x="0" y="14"/>
                      <a:pt x="1" y="13"/>
                      <a:pt x="0" y="12"/>
                    </a:cubicBezTo>
                    <a:cubicBezTo>
                      <a:pt x="1" y="13"/>
                      <a:pt x="2" y="14"/>
                      <a:pt x="3" y="13"/>
                    </a:cubicBezTo>
                    <a:cubicBezTo>
                      <a:pt x="3" y="12"/>
                      <a:pt x="0" y="9"/>
                      <a:pt x="0" y="11"/>
                    </a:cubicBezTo>
                    <a:cubicBezTo>
                      <a:pt x="0" y="10"/>
                      <a:pt x="0" y="7"/>
                      <a:pt x="1" y="5"/>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37" name="Freeform 4172"/>
              <p:cNvSpPr>
                <a:spLocks/>
              </p:cNvSpPr>
              <p:nvPr/>
            </p:nvSpPr>
            <p:spPr bwMode="auto">
              <a:xfrm>
                <a:off x="2848" y="1775"/>
                <a:ext cx="4" cy="4"/>
              </a:xfrm>
              <a:custGeom>
                <a:avLst/>
                <a:gdLst>
                  <a:gd name="T0" fmla="*/ 1 w 3"/>
                  <a:gd name="T1" fmla="*/ 4 h 3"/>
                  <a:gd name="T2" fmla="*/ 4 w 3"/>
                  <a:gd name="T3" fmla="*/ 0 h 3"/>
                  <a:gd name="T4" fmla="*/ 1 w 3"/>
                  <a:gd name="T5" fmla="*/ 1 h 3"/>
                  <a:gd name="T6" fmla="*/ 0 w 3"/>
                  <a:gd name="T7" fmla="*/ 3 h 3"/>
                  <a:gd name="T8" fmla="*/ 1 w 3"/>
                  <a:gd name="T9" fmla="*/ 4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3">
                    <a:moveTo>
                      <a:pt x="1" y="3"/>
                    </a:moveTo>
                    <a:cubicBezTo>
                      <a:pt x="2" y="3"/>
                      <a:pt x="3" y="1"/>
                      <a:pt x="3" y="0"/>
                    </a:cubicBezTo>
                    <a:cubicBezTo>
                      <a:pt x="3" y="0"/>
                      <a:pt x="2" y="0"/>
                      <a:pt x="1" y="1"/>
                    </a:cubicBezTo>
                    <a:cubicBezTo>
                      <a:pt x="1" y="1"/>
                      <a:pt x="1" y="2"/>
                      <a:pt x="0" y="2"/>
                    </a:cubicBezTo>
                    <a:cubicBezTo>
                      <a:pt x="0" y="2"/>
                      <a:pt x="1" y="3"/>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38" name="Freeform 4173"/>
              <p:cNvSpPr>
                <a:spLocks/>
              </p:cNvSpPr>
              <p:nvPr/>
            </p:nvSpPr>
            <p:spPr bwMode="auto">
              <a:xfrm>
                <a:off x="2861" y="1793"/>
                <a:ext cx="15" cy="10"/>
              </a:xfrm>
              <a:custGeom>
                <a:avLst/>
                <a:gdLst>
                  <a:gd name="T0" fmla="*/ 0 w 11"/>
                  <a:gd name="T1" fmla="*/ 3 h 7"/>
                  <a:gd name="T2" fmla="*/ 4 w 11"/>
                  <a:gd name="T3" fmla="*/ 9 h 7"/>
                  <a:gd name="T4" fmla="*/ 5 w 11"/>
                  <a:gd name="T5" fmla="*/ 10 h 7"/>
                  <a:gd name="T6" fmla="*/ 11 w 11"/>
                  <a:gd name="T7" fmla="*/ 10 h 7"/>
                  <a:gd name="T8" fmla="*/ 11 w 11"/>
                  <a:gd name="T9" fmla="*/ 4 h 7"/>
                  <a:gd name="T10" fmla="*/ 12 w 11"/>
                  <a:gd name="T11" fmla="*/ 3 h 7"/>
                  <a:gd name="T12" fmla="*/ 11 w 11"/>
                  <a:gd name="T13" fmla="*/ 1 h 7"/>
                  <a:gd name="T14" fmla="*/ 8 w 11"/>
                  <a:gd name="T15" fmla="*/ 4 h 7"/>
                  <a:gd name="T16" fmla="*/ 0 w 11"/>
                  <a:gd name="T17" fmla="*/ 3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 h="7">
                    <a:moveTo>
                      <a:pt x="0" y="2"/>
                    </a:moveTo>
                    <a:cubicBezTo>
                      <a:pt x="0" y="4"/>
                      <a:pt x="3" y="5"/>
                      <a:pt x="3" y="6"/>
                    </a:cubicBezTo>
                    <a:cubicBezTo>
                      <a:pt x="3" y="5"/>
                      <a:pt x="4" y="6"/>
                      <a:pt x="4" y="7"/>
                    </a:cubicBezTo>
                    <a:cubicBezTo>
                      <a:pt x="4" y="7"/>
                      <a:pt x="7" y="7"/>
                      <a:pt x="8" y="7"/>
                    </a:cubicBezTo>
                    <a:cubicBezTo>
                      <a:pt x="10" y="7"/>
                      <a:pt x="11" y="3"/>
                      <a:pt x="8" y="3"/>
                    </a:cubicBezTo>
                    <a:cubicBezTo>
                      <a:pt x="9" y="2"/>
                      <a:pt x="9" y="2"/>
                      <a:pt x="9" y="2"/>
                    </a:cubicBezTo>
                    <a:cubicBezTo>
                      <a:pt x="9" y="2"/>
                      <a:pt x="9" y="1"/>
                      <a:pt x="8" y="1"/>
                    </a:cubicBezTo>
                    <a:cubicBezTo>
                      <a:pt x="8" y="2"/>
                      <a:pt x="8" y="3"/>
                      <a:pt x="6" y="3"/>
                    </a:cubicBezTo>
                    <a:cubicBezTo>
                      <a:pt x="8" y="0"/>
                      <a:pt x="1" y="2"/>
                      <a:pt x="0" y="2"/>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39" name="Freeform 4174"/>
              <p:cNvSpPr>
                <a:spLocks/>
              </p:cNvSpPr>
              <p:nvPr/>
            </p:nvSpPr>
            <p:spPr bwMode="auto">
              <a:xfrm>
                <a:off x="2866" y="1804"/>
                <a:ext cx="4" cy="2"/>
              </a:xfrm>
              <a:custGeom>
                <a:avLst/>
                <a:gdLst>
                  <a:gd name="T0" fmla="*/ 3 w 3"/>
                  <a:gd name="T1" fmla="*/ 2 h 2"/>
                  <a:gd name="T2" fmla="*/ 0 w 3"/>
                  <a:gd name="T3" fmla="*/ 0 h 2"/>
                  <a:gd name="T4" fmla="*/ 3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2" y="2"/>
                    </a:moveTo>
                    <a:cubicBezTo>
                      <a:pt x="3" y="1"/>
                      <a:pt x="1" y="0"/>
                      <a:pt x="0" y="0"/>
                    </a:cubicBezTo>
                    <a:cubicBezTo>
                      <a:pt x="1" y="1"/>
                      <a:pt x="2" y="1"/>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40" name="Freeform 4175"/>
              <p:cNvSpPr>
                <a:spLocks/>
              </p:cNvSpPr>
              <p:nvPr/>
            </p:nvSpPr>
            <p:spPr bwMode="auto">
              <a:xfrm>
                <a:off x="2870" y="1803"/>
                <a:ext cx="3" cy="1"/>
              </a:xfrm>
              <a:custGeom>
                <a:avLst/>
                <a:gdLst>
                  <a:gd name="T0" fmla="*/ 0 w 2"/>
                  <a:gd name="T1" fmla="*/ 1 h 1"/>
                  <a:gd name="T2" fmla="*/ 2 w 2"/>
                  <a:gd name="T3" fmla="*/ 1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1" y="1"/>
                    </a:cubicBezTo>
                    <a:cubicBezTo>
                      <a:pt x="2"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41" name="Freeform 4176"/>
              <p:cNvSpPr>
                <a:spLocks/>
              </p:cNvSpPr>
              <p:nvPr/>
            </p:nvSpPr>
            <p:spPr bwMode="auto">
              <a:xfrm>
                <a:off x="2870" y="1789"/>
                <a:ext cx="3" cy="3"/>
              </a:xfrm>
              <a:custGeom>
                <a:avLst/>
                <a:gdLst>
                  <a:gd name="T0" fmla="*/ 3 w 2"/>
                  <a:gd name="T1" fmla="*/ 2 h 2"/>
                  <a:gd name="T2" fmla="*/ 0 w 2"/>
                  <a:gd name="T3" fmla="*/ 0 h 2"/>
                  <a:gd name="T4" fmla="*/ 0 w 2"/>
                  <a:gd name="T5" fmla="*/ 3 h 2"/>
                  <a:gd name="T6" fmla="*/ 3 w 2"/>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1"/>
                    </a:moveTo>
                    <a:cubicBezTo>
                      <a:pt x="1" y="1"/>
                      <a:pt x="1" y="0"/>
                      <a:pt x="0" y="0"/>
                    </a:cubicBezTo>
                    <a:cubicBezTo>
                      <a:pt x="1" y="0"/>
                      <a:pt x="1" y="1"/>
                      <a:pt x="0" y="2"/>
                    </a:cubicBezTo>
                    <a:cubicBezTo>
                      <a:pt x="1" y="2"/>
                      <a:pt x="2" y="2"/>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42" name="Freeform 4177"/>
              <p:cNvSpPr>
                <a:spLocks/>
              </p:cNvSpPr>
              <p:nvPr/>
            </p:nvSpPr>
            <p:spPr bwMode="auto">
              <a:xfrm>
                <a:off x="2872" y="1803"/>
                <a:ext cx="4" cy="5"/>
              </a:xfrm>
              <a:custGeom>
                <a:avLst/>
                <a:gdLst>
                  <a:gd name="T0" fmla="*/ 1 w 3"/>
                  <a:gd name="T1" fmla="*/ 3 h 4"/>
                  <a:gd name="T2" fmla="*/ 1 w 3"/>
                  <a:gd name="T3" fmla="*/ 5 h 4"/>
                  <a:gd name="T4" fmla="*/ 4 w 3"/>
                  <a:gd name="T5" fmla="*/ 0 h 4"/>
                  <a:gd name="T6" fmla="*/ 1 w 3"/>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4">
                    <a:moveTo>
                      <a:pt x="1" y="2"/>
                    </a:moveTo>
                    <a:cubicBezTo>
                      <a:pt x="0" y="2"/>
                      <a:pt x="0" y="3"/>
                      <a:pt x="1" y="4"/>
                    </a:cubicBezTo>
                    <a:cubicBezTo>
                      <a:pt x="2" y="3"/>
                      <a:pt x="3" y="1"/>
                      <a:pt x="3" y="0"/>
                    </a:cubicBezTo>
                    <a:cubicBezTo>
                      <a:pt x="2" y="1"/>
                      <a:pt x="2"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43" name="Freeform 4178"/>
              <p:cNvSpPr>
                <a:spLocks/>
              </p:cNvSpPr>
              <p:nvPr/>
            </p:nvSpPr>
            <p:spPr bwMode="auto">
              <a:xfrm>
                <a:off x="2874" y="1769"/>
                <a:ext cx="3" cy="2"/>
              </a:xfrm>
              <a:custGeom>
                <a:avLst/>
                <a:gdLst>
                  <a:gd name="T0" fmla="*/ 2 w 2"/>
                  <a:gd name="T1" fmla="*/ 2 h 1"/>
                  <a:gd name="T2" fmla="*/ 3 w 2"/>
                  <a:gd name="T3" fmla="*/ 0 h 1"/>
                  <a:gd name="T4" fmla="*/ 0 w 2"/>
                  <a:gd name="T5" fmla="*/ 0 h 1"/>
                  <a:gd name="T6" fmla="*/ 2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0"/>
                      <a:pt x="2" y="0"/>
                    </a:cubicBezTo>
                    <a:cubicBezTo>
                      <a:pt x="2" y="0"/>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44" name="Freeform 4179"/>
              <p:cNvSpPr>
                <a:spLocks/>
              </p:cNvSpPr>
              <p:nvPr/>
            </p:nvSpPr>
            <p:spPr bwMode="auto">
              <a:xfrm>
                <a:off x="2876" y="1785"/>
                <a:ext cx="21" cy="25"/>
              </a:xfrm>
              <a:custGeom>
                <a:avLst/>
                <a:gdLst>
                  <a:gd name="T0" fmla="*/ 1 w 16"/>
                  <a:gd name="T1" fmla="*/ 13 h 19"/>
                  <a:gd name="T2" fmla="*/ 4 w 16"/>
                  <a:gd name="T3" fmla="*/ 16 h 19"/>
                  <a:gd name="T4" fmla="*/ 8 w 16"/>
                  <a:gd name="T5" fmla="*/ 16 h 19"/>
                  <a:gd name="T6" fmla="*/ 8 w 16"/>
                  <a:gd name="T7" fmla="*/ 17 h 19"/>
                  <a:gd name="T8" fmla="*/ 11 w 16"/>
                  <a:gd name="T9" fmla="*/ 18 h 19"/>
                  <a:gd name="T10" fmla="*/ 9 w 16"/>
                  <a:gd name="T11" fmla="*/ 18 h 19"/>
                  <a:gd name="T12" fmla="*/ 12 w 16"/>
                  <a:gd name="T13" fmla="*/ 25 h 19"/>
                  <a:gd name="T14" fmla="*/ 14 w 16"/>
                  <a:gd name="T15" fmla="*/ 21 h 19"/>
                  <a:gd name="T16" fmla="*/ 12 w 16"/>
                  <a:gd name="T17" fmla="*/ 18 h 19"/>
                  <a:gd name="T18" fmla="*/ 14 w 16"/>
                  <a:gd name="T19" fmla="*/ 18 h 19"/>
                  <a:gd name="T20" fmla="*/ 17 w 16"/>
                  <a:gd name="T21" fmla="*/ 14 h 19"/>
                  <a:gd name="T22" fmla="*/ 16 w 16"/>
                  <a:gd name="T23" fmla="*/ 12 h 19"/>
                  <a:gd name="T24" fmla="*/ 18 w 16"/>
                  <a:gd name="T25" fmla="*/ 8 h 19"/>
                  <a:gd name="T26" fmla="*/ 20 w 16"/>
                  <a:gd name="T27" fmla="*/ 3 h 19"/>
                  <a:gd name="T28" fmla="*/ 12 w 16"/>
                  <a:gd name="T29" fmla="*/ 4 h 19"/>
                  <a:gd name="T30" fmla="*/ 12 w 16"/>
                  <a:gd name="T31" fmla="*/ 8 h 19"/>
                  <a:gd name="T32" fmla="*/ 12 w 16"/>
                  <a:gd name="T33" fmla="*/ 5 h 19"/>
                  <a:gd name="T34" fmla="*/ 9 w 16"/>
                  <a:gd name="T35" fmla="*/ 8 h 19"/>
                  <a:gd name="T36" fmla="*/ 9 w 16"/>
                  <a:gd name="T37" fmla="*/ 4 h 19"/>
                  <a:gd name="T38" fmla="*/ 5 w 16"/>
                  <a:gd name="T39" fmla="*/ 4 h 19"/>
                  <a:gd name="T40" fmla="*/ 7 w 16"/>
                  <a:gd name="T41" fmla="*/ 5 h 19"/>
                  <a:gd name="T42" fmla="*/ 0 w 16"/>
                  <a:gd name="T43" fmla="*/ 8 h 19"/>
                  <a:gd name="T44" fmla="*/ 1 w 16"/>
                  <a:gd name="T45" fmla="*/ 13 h 1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6" h="19">
                    <a:moveTo>
                      <a:pt x="1" y="10"/>
                    </a:moveTo>
                    <a:cubicBezTo>
                      <a:pt x="2" y="10"/>
                      <a:pt x="2" y="11"/>
                      <a:pt x="3" y="12"/>
                    </a:cubicBezTo>
                    <a:cubicBezTo>
                      <a:pt x="4" y="12"/>
                      <a:pt x="5" y="12"/>
                      <a:pt x="6" y="12"/>
                    </a:cubicBezTo>
                    <a:cubicBezTo>
                      <a:pt x="8" y="11"/>
                      <a:pt x="8" y="14"/>
                      <a:pt x="6" y="13"/>
                    </a:cubicBezTo>
                    <a:cubicBezTo>
                      <a:pt x="7" y="13"/>
                      <a:pt x="8" y="13"/>
                      <a:pt x="8" y="14"/>
                    </a:cubicBezTo>
                    <a:cubicBezTo>
                      <a:pt x="8" y="14"/>
                      <a:pt x="8" y="14"/>
                      <a:pt x="7" y="14"/>
                    </a:cubicBezTo>
                    <a:cubicBezTo>
                      <a:pt x="7" y="15"/>
                      <a:pt x="9" y="18"/>
                      <a:pt x="9" y="19"/>
                    </a:cubicBezTo>
                    <a:cubicBezTo>
                      <a:pt x="9" y="18"/>
                      <a:pt x="11" y="16"/>
                      <a:pt x="11" y="16"/>
                    </a:cubicBezTo>
                    <a:cubicBezTo>
                      <a:pt x="11" y="15"/>
                      <a:pt x="9" y="15"/>
                      <a:pt x="9" y="14"/>
                    </a:cubicBezTo>
                    <a:cubicBezTo>
                      <a:pt x="10" y="14"/>
                      <a:pt x="10" y="14"/>
                      <a:pt x="11" y="14"/>
                    </a:cubicBezTo>
                    <a:cubicBezTo>
                      <a:pt x="10" y="12"/>
                      <a:pt x="11" y="12"/>
                      <a:pt x="13" y="11"/>
                    </a:cubicBezTo>
                    <a:cubicBezTo>
                      <a:pt x="14" y="10"/>
                      <a:pt x="12" y="10"/>
                      <a:pt x="12" y="9"/>
                    </a:cubicBezTo>
                    <a:cubicBezTo>
                      <a:pt x="10" y="8"/>
                      <a:pt x="13" y="7"/>
                      <a:pt x="14" y="6"/>
                    </a:cubicBezTo>
                    <a:cubicBezTo>
                      <a:pt x="16" y="5"/>
                      <a:pt x="13" y="3"/>
                      <a:pt x="15" y="2"/>
                    </a:cubicBezTo>
                    <a:cubicBezTo>
                      <a:pt x="13" y="0"/>
                      <a:pt x="11" y="2"/>
                      <a:pt x="9" y="3"/>
                    </a:cubicBezTo>
                    <a:cubicBezTo>
                      <a:pt x="10" y="3"/>
                      <a:pt x="11" y="6"/>
                      <a:pt x="9" y="6"/>
                    </a:cubicBezTo>
                    <a:cubicBezTo>
                      <a:pt x="9" y="6"/>
                      <a:pt x="10" y="5"/>
                      <a:pt x="9" y="4"/>
                    </a:cubicBezTo>
                    <a:cubicBezTo>
                      <a:pt x="9" y="4"/>
                      <a:pt x="8" y="7"/>
                      <a:pt x="7" y="6"/>
                    </a:cubicBezTo>
                    <a:cubicBezTo>
                      <a:pt x="6" y="6"/>
                      <a:pt x="7" y="4"/>
                      <a:pt x="7" y="3"/>
                    </a:cubicBezTo>
                    <a:cubicBezTo>
                      <a:pt x="6" y="3"/>
                      <a:pt x="5" y="3"/>
                      <a:pt x="4" y="3"/>
                    </a:cubicBezTo>
                    <a:cubicBezTo>
                      <a:pt x="4" y="3"/>
                      <a:pt x="5" y="3"/>
                      <a:pt x="5" y="4"/>
                    </a:cubicBezTo>
                    <a:cubicBezTo>
                      <a:pt x="5" y="5"/>
                      <a:pt x="1" y="6"/>
                      <a:pt x="0" y="6"/>
                    </a:cubicBezTo>
                    <a:cubicBezTo>
                      <a:pt x="1" y="6"/>
                      <a:pt x="4" y="10"/>
                      <a:pt x="1" y="10"/>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45" name="Freeform 4180"/>
              <p:cNvSpPr>
                <a:spLocks/>
              </p:cNvSpPr>
              <p:nvPr/>
            </p:nvSpPr>
            <p:spPr bwMode="auto">
              <a:xfrm>
                <a:off x="2877" y="1803"/>
                <a:ext cx="12" cy="7"/>
              </a:xfrm>
              <a:custGeom>
                <a:avLst/>
                <a:gdLst>
                  <a:gd name="T0" fmla="*/ 0 w 9"/>
                  <a:gd name="T1" fmla="*/ 4 h 6"/>
                  <a:gd name="T2" fmla="*/ 9 w 9"/>
                  <a:gd name="T3" fmla="*/ 5 h 6"/>
                  <a:gd name="T4" fmla="*/ 7 w 9"/>
                  <a:gd name="T5" fmla="*/ 4 h 6"/>
                  <a:gd name="T6" fmla="*/ 0 w 9"/>
                  <a:gd name="T7" fmla="*/ 2 h 6"/>
                  <a:gd name="T8" fmla="*/ 1 w 9"/>
                  <a:gd name="T9" fmla="*/ 4 h 6"/>
                  <a:gd name="T10" fmla="*/ 0 w 9"/>
                  <a:gd name="T11" fmla="*/ 4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6">
                    <a:moveTo>
                      <a:pt x="0" y="3"/>
                    </a:moveTo>
                    <a:cubicBezTo>
                      <a:pt x="1" y="4"/>
                      <a:pt x="6" y="6"/>
                      <a:pt x="7" y="4"/>
                    </a:cubicBezTo>
                    <a:cubicBezTo>
                      <a:pt x="9" y="3"/>
                      <a:pt x="6" y="3"/>
                      <a:pt x="5" y="3"/>
                    </a:cubicBezTo>
                    <a:cubicBezTo>
                      <a:pt x="3" y="3"/>
                      <a:pt x="2" y="0"/>
                      <a:pt x="0" y="2"/>
                    </a:cubicBezTo>
                    <a:cubicBezTo>
                      <a:pt x="1" y="3"/>
                      <a:pt x="1" y="3"/>
                      <a:pt x="1" y="3"/>
                    </a:cubicBezTo>
                    <a:cubicBezTo>
                      <a:pt x="0" y="3"/>
                      <a:pt x="0" y="3"/>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46" name="Freeform 4181"/>
              <p:cNvSpPr>
                <a:spLocks/>
              </p:cNvSpPr>
              <p:nvPr/>
            </p:nvSpPr>
            <p:spPr bwMode="auto">
              <a:xfrm>
                <a:off x="2890" y="1803"/>
                <a:ext cx="4" cy="2"/>
              </a:xfrm>
              <a:custGeom>
                <a:avLst/>
                <a:gdLst>
                  <a:gd name="T0" fmla="*/ 0 w 3"/>
                  <a:gd name="T1" fmla="*/ 1 h 2"/>
                  <a:gd name="T2" fmla="*/ 0 w 3"/>
                  <a:gd name="T3" fmla="*/ 2 h 2"/>
                  <a:gd name="T4" fmla="*/ 4 w 3"/>
                  <a:gd name="T5" fmla="*/ 1 h 2"/>
                  <a:gd name="T6" fmla="*/ 0 w 3"/>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0" y="1"/>
                    </a:moveTo>
                    <a:cubicBezTo>
                      <a:pt x="0" y="1"/>
                      <a:pt x="0" y="2"/>
                      <a:pt x="0" y="2"/>
                    </a:cubicBezTo>
                    <a:cubicBezTo>
                      <a:pt x="0" y="2"/>
                      <a:pt x="3" y="1"/>
                      <a:pt x="3" y="1"/>
                    </a:cubicBezTo>
                    <a:cubicBezTo>
                      <a:pt x="3" y="0"/>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47" name="Freeform 4182"/>
              <p:cNvSpPr>
                <a:spLocks/>
              </p:cNvSpPr>
              <p:nvPr/>
            </p:nvSpPr>
            <p:spPr bwMode="auto">
              <a:xfrm>
                <a:off x="2894" y="1795"/>
                <a:ext cx="1" cy="1"/>
              </a:xfrm>
              <a:custGeom>
                <a:avLst/>
                <a:gdLst>
                  <a:gd name="T0" fmla="*/ 0 w 1"/>
                  <a:gd name="T1" fmla="*/ 0 h 1"/>
                  <a:gd name="T2" fmla="*/ 1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1" y="1"/>
                      <a:pt x="1" y="1"/>
                      <a:pt x="1" y="0"/>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48" name="Freeform 4183"/>
              <p:cNvSpPr>
                <a:spLocks/>
              </p:cNvSpPr>
              <p:nvPr/>
            </p:nvSpPr>
            <p:spPr bwMode="auto">
              <a:xfrm>
                <a:off x="2918" y="1800"/>
                <a:ext cx="8" cy="5"/>
              </a:xfrm>
              <a:custGeom>
                <a:avLst/>
                <a:gdLst>
                  <a:gd name="T0" fmla="*/ 5 w 6"/>
                  <a:gd name="T1" fmla="*/ 1 h 4"/>
                  <a:gd name="T2" fmla="*/ 3 w 6"/>
                  <a:gd name="T3" fmla="*/ 3 h 4"/>
                  <a:gd name="T4" fmla="*/ 5 w 6"/>
                  <a:gd name="T5" fmla="*/ 1 h 4"/>
                  <a:gd name="T6" fmla="*/ 0 60000 65536"/>
                  <a:gd name="T7" fmla="*/ 0 60000 65536"/>
                  <a:gd name="T8" fmla="*/ 0 60000 65536"/>
                </a:gdLst>
                <a:ahLst/>
                <a:cxnLst>
                  <a:cxn ang="T6">
                    <a:pos x="T0" y="T1"/>
                  </a:cxn>
                  <a:cxn ang="T7">
                    <a:pos x="T2" y="T3"/>
                  </a:cxn>
                  <a:cxn ang="T8">
                    <a:pos x="T4" y="T5"/>
                  </a:cxn>
                </a:cxnLst>
                <a:rect l="0" t="0" r="r" b="b"/>
                <a:pathLst>
                  <a:path w="6" h="4">
                    <a:moveTo>
                      <a:pt x="4" y="1"/>
                    </a:moveTo>
                    <a:cubicBezTo>
                      <a:pt x="3" y="0"/>
                      <a:pt x="0" y="1"/>
                      <a:pt x="2" y="2"/>
                    </a:cubicBezTo>
                    <a:cubicBezTo>
                      <a:pt x="5" y="4"/>
                      <a:pt x="6" y="1"/>
                      <a:pt x="4"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49" name="Freeform 4184"/>
              <p:cNvSpPr>
                <a:spLocks/>
              </p:cNvSpPr>
              <p:nvPr/>
            </p:nvSpPr>
            <p:spPr bwMode="auto">
              <a:xfrm>
                <a:off x="2844" y="1763"/>
                <a:ext cx="28" cy="17"/>
              </a:xfrm>
              <a:custGeom>
                <a:avLst/>
                <a:gdLst>
                  <a:gd name="T0" fmla="*/ 3 w 21"/>
                  <a:gd name="T1" fmla="*/ 16 h 13"/>
                  <a:gd name="T2" fmla="*/ 4 w 21"/>
                  <a:gd name="T3" fmla="*/ 10 h 13"/>
                  <a:gd name="T4" fmla="*/ 13 w 21"/>
                  <a:gd name="T5" fmla="*/ 9 h 13"/>
                  <a:gd name="T6" fmla="*/ 19 w 21"/>
                  <a:gd name="T7" fmla="*/ 4 h 13"/>
                  <a:gd name="T8" fmla="*/ 28 w 21"/>
                  <a:gd name="T9" fmla="*/ 0 h 13"/>
                  <a:gd name="T10" fmla="*/ 27 w 21"/>
                  <a:gd name="T11" fmla="*/ 8 h 13"/>
                  <a:gd name="T12" fmla="*/ 20 w 21"/>
                  <a:gd name="T13" fmla="*/ 9 h 13"/>
                  <a:gd name="T14" fmla="*/ 15 w 21"/>
                  <a:gd name="T15" fmla="*/ 10 h 13"/>
                  <a:gd name="T16" fmla="*/ 11 w 21"/>
                  <a:gd name="T17" fmla="*/ 10 h 13"/>
                  <a:gd name="T18" fmla="*/ 5 w 21"/>
                  <a:gd name="T19" fmla="*/ 12 h 13"/>
                  <a:gd name="T20" fmla="*/ 3 w 21"/>
                  <a:gd name="T21" fmla="*/ 16 h 13"/>
                  <a:gd name="T22" fmla="*/ 4 w 21"/>
                  <a:gd name="T23" fmla="*/ 17 h 13"/>
                  <a:gd name="T24" fmla="*/ 3 w 21"/>
                  <a:gd name="T25" fmla="*/ 16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13">
                    <a:moveTo>
                      <a:pt x="2" y="12"/>
                    </a:moveTo>
                    <a:cubicBezTo>
                      <a:pt x="0" y="11"/>
                      <a:pt x="2" y="8"/>
                      <a:pt x="3" y="8"/>
                    </a:cubicBezTo>
                    <a:cubicBezTo>
                      <a:pt x="5" y="6"/>
                      <a:pt x="8" y="7"/>
                      <a:pt x="10" y="7"/>
                    </a:cubicBezTo>
                    <a:cubicBezTo>
                      <a:pt x="12" y="6"/>
                      <a:pt x="13" y="4"/>
                      <a:pt x="14" y="3"/>
                    </a:cubicBezTo>
                    <a:cubicBezTo>
                      <a:pt x="15" y="2"/>
                      <a:pt x="19" y="1"/>
                      <a:pt x="21" y="0"/>
                    </a:cubicBezTo>
                    <a:cubicBezTo>
                      <a:pt x="19" y="2"/>
                      <a:pt x="21" y="3"/>
                      <a:pt x="20" y="6"/>
                    </a:cubicBezTo>
                    <a:cubicBezTo>
                      <a:pt x="19" y="8"/>
                      <a:pt x="18" y="8"/>
                      <a:pt x="15" y="7"/>
                    </a:cubicBezTo>
                    <a:cubicBezTo>
                      <a:pt x="14" y="7"/>
                      <a:pt x="13" y="7"/>
                      <a:pt x="11" y="8"/>
                    </a:cubicBezTo>
                    <a:cubicBezTo>
                      <a:pt x="10" y="8"/>
                      <a:pt x="9" y="8"/>
                      <a:pt x="8" y="8"/>
                    </a:cubicBezTo>
                    <a:cubicBezTo>
                      <a:pt x="6" y="8"/>
                      <a:pt x="5" y="8"/>
                      <a:pt x="4" y="9"/>
                    </a:cubicBezTo>
                    <a:cubicBezTo>
                      <a:pt x="3" y="10"/>
                      <a:pt x="3" y="12"/>
                      <a:pt x="2" y="12"/>
                    </a:cubicBezTo>
                    <a:cubicBezTo>
                      <a:pt x="3" y="12"/>
                      <a:pt x="3" y="12"/>
                      <a:pt x="3" y="13"/>
                    </a:cubicBezTo>
                    <a:cubicBezTo>
                      <a:pt x="3" y="13"/>
                      <a:pt x="2" y="12"/>
                      <a:pt x="2" y="12"/>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50" name="Freeform 4185"/>
              <p:cNvSpPr>
                <a:spLocks/>
              </p:cNvSpPr>
              <p:nvPr/>
            </p:nvSpPr>
            <p:spPr bwMode="auto">
              <a:xfrm>
                <a:off x="2992" y="1758"/>
                <a:ext cx="84" cy="37"/>
              </a:xfrm>
              <a:custGeom>
                <a:avLst/>
                <a:gdLst>
                  <a:gd name="T0" fmla="*/ 0 w 64"/>
                  <a:gd name="T1" fmla="*/ 24 h 28"/>
                  <a:gd name="T2" fmla="*/ 0 w 64"/>
                  <a:gd name="T3" fmla="*/ 25 h 28"/>
                  <a:gd name="T4" fmla="*/ 1 w 64"/>
                  <a:gd name="T5" fmla="*/ 19 h 28"/>
                  <a:gd name="T6" fmla="*/ 4 w 64"/>
                  <a:gd name="T7" fmla="*/ 16 h 28"/>
                  <a:gd name="T8" fmla="*/ 4 w 64"/>
                  <a:gd name="T9" fmla="*/ 12 h 28"/>
                  <a:gd name="T10" fmla="*/ 11 w 64"/>
                  <a:gd name="T11" fmla="*/ 7 h 28"/>
                  <a:gd name="T12" fmla="*/ 17 w 64"/>
                  <a:gd name="T13" fmla="*/ 5 h 28"/>
                  <a:gd name="T14" fmla="*/ 22 w 64"/>
                  <a:gd name="T15" fmla="*/ 11 h 28"/>
                  <a:gd name="T16" fmla="*/ 29 w 64"/>
                  <a:gd name="T17" fmla="*/ 16 h 28"/>
                  <a:gd name="T18" fmla="*/ 35 w 64"/>
                  <a:gd name="T19" fmla="*/ 15 h 28"/>
                  <a:gd name="T20" fmla="*/ 37 w 64"/>
                  <a:gd name="T21" fmla="*/ 7 h 28"/>
                  <a:gd name="T22" fmla="*/ 35 w 64"/>
                  <a:gd name="T23" fmla="*/ 4 h 28"/>
                  <a:gd name="T24" fmla="*/ 39 w 64"/>
                  <a:gd name="T25" fmla="*/ 3 h 28"/>
                  <a:gd name="T26" fmla="*/ 46 w 64"/>
                  <a:gd name="T27" fmla="*/ 1 h 28"/>
                  <a:gd name="T28" fmla="*/ 51 w 64"/>
                  <a:gd name="T29" fmla="*/ 3 h 28"/>
                  <a:gd name="T30" fmla="*/ 58 w 64"/>
                  <a:gd name="T31" fmla="*/ 7 h 28"/>
                  <a:gd name="T32" fmla="*/ 63 w 64"/>
                  <a:gd name="T33" fmla="*/ 8 h 28"/>
                  <a:gd name="T34" fmla="*/ 71 w 64"/>
                  <a:gd name="T35" fmla="*/ 8 h 28"/>
                  <a:gd name="T36" fmla="*/ 77 w 64"/>
                  <a:gd name="T37" fmla="*/ 13 h 28"/>
                  <a:gd name="T38" fmla="*/ 76 w 64"/>
                  <a:gd name="T39" fmla="*/ 19 h 28"/>
                  <a:gd name="T40" fmla="*/ 80 w 64"/>
                  <a:gd name="T41" fmla="*/ 20 h 28"/>
                  <a:gd name="T42" fmla="*/ 84 w 64"/>
                  <a:gd name="T43" fmla="*/ 30 h 28"/>
                  <a:gd name="T44" fmla="*/ 80 w 64"/>
                  <a:gd name="T45" fmla="*/ 29 h 28"/>
                  <a:gd name="T46" fmla="*/ 77 w 64"/>
                  <a:gd name="T47" fmla="*/ 33 h 28"/>
                  <a:gd name="T48" fmla="*/ 77 w 64"/>
                  <a:gd name="T49" fmla="*/ 34 h 28"/>
                  <a:gd name="T50" fmla="*/ 70 w 64"/>
                  <a:gd name="T51" fmla="*/ 34 h 28"/>
                  <a:gd name="T52" fmla="*/ 63 w 64"/>
                  <a:gd name="T53" fmla="*/ 36 h 28"/>
                  <a:gd name="T54" fmla="*/ 55 w 64"/>
                  <a:gd name="T55" fmla="*/ 30 h 28"/>
                  <a:gd name="T56" fmla="*/ 47 w 64"/>
                  <a:gd name="T57" fmla="*/ 28 h 28"/>
                  <a:gd name="T58" fmla="*/ 42 w 64"/>
                  <a:gd name="T59" fmla="*/ 25 h 28"/>
                  <a:gd name="T60" fmla="*/ 37 w 64"/>
                  <a:gd name="T61" fmla="*/ 26 h 28"/>
                  <a:gd name="T62" fmla="*/ 29 w 64"/>
                  <a:gd name="T63" fmla="*/ 25 h 28"/>
                  <a:gd name="T64" fmla="*/ 24 w 64"/>
                  <a:gd name="T65" fmla="*/ 25 h 28"/>
                  <a:gd name="T66" fmla="*/ 16 w 64"/>
                  <a:gd name="T67" fmla="*/ 25 h 28"/>
                  <a:gd name="T68" fmla="*/ 8 w 64"/>
                  <a:gd name="T69" fmla="*/ 26 h 28"/>
                  <a:gd name="T70" fmla="*/ 4 w 64"/>
                  <a:gd name="T71" fmla="*/ 29 h 28"/>
                  <a:gd name="T72" fmla="*/ 1 w 64"/>
                  <a:gd name="T73" fmla="*/ 29 h 28"/>
                  <a:gd name="T74" fmla="*/ 0 w 64"/>
                  <a:gd name="T75" fmla="*/ 24 h 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4" h="28">
                    <a:moveTo>
                      <a:pt x="0" y="18"/>
                    </a:moveTo>
                    <a:cubicBezTo>
                      <a:pt x="0" y="19"/>
                      <a:pt x="0" y="19"/>
                      <a:pt x="0" y="19"/>
                    </a:cubicBezTo>
                    <a:cubicBezTo>
                      <a:pt x="0" y="17"/>
                      <a:pt x="0" y="15"/>
                      <a:pt x="1" y="14"/>
                    </a:cubicBezTo>
                    <a:cubicBezTo>
                      <a:pt x="2" y="13"/>
                      <a:pt x="3" y="13"/>
                      <a:pt x="3" y="12"/>
                    </a:cubicBezTo>
                    <a:cubicBezTo>
                      <a:pt x="3" y="11"/>
                      <a:pt x="3" y="10"/>
                      <a:pt x="3" y="9"/>
                    </a:cubicBezTo>
                    <a:cubicBezTo>
                      <a:pt x="4" y="7"/>
                      <a:pt x="6" y="6"/>
                      <a:pt x="8" y="5"/>
                    </a:cubicBezTo>
                    <a:cubicBezTo>
                      <a:pt x="9" y="5"/>
                      <a:pt x="12" y="3"/>
                      <a:pt x="13" y="4"/>
                    </a:cubicBezTo>
                    <a:cubicBezTo>
                      <a:pt x="14" y="6"/>
                      <a:pt x="15" y="7"/>
                      <a:pt x="17" y="8"/>
                    </a:cubicBezTo>
                    <a:cubicBezTo>
                      <a:pt x="19" y="10"/>
                      <a:pt x="19" y="12"/>
                      <a:pt x="22" y="12"/>
                    </a:cubicBezTo>
                    <a:cubicBezTo>
                      <a:pt x="24" y="13"/>
                      <a:pt x="25" y="12"/>
                      <a:pt x="27" y="11"/>
                    </a:cubicBezTo>
                    <a:cubicBezTo>
                      <a:pt x="29" y="10"/>
                      <a:pt x="29" y="8"/>
                      <a:pt x="28" y="5"/>
                    </a:cubicBezTo>
                    <a:cubicBezTo>
                      <a:pt x="28" y="4"/>
                      <a:pt x="27" y="4"/>
                      <a:pt x="27" y="3"/>
                    </a:cubicBezTo>
                    <a:cubicBezTo>
                      <a:pt x="28" y="3"/>
                      <a:pt x="29" y="2"/>
                      <a:pt x="30" y="2"/>
                    </a:cubicBezTo>
                    <a:cubicBezTo>
                      <a:pt x="31" y="1"/>
                      <a:pt x="34" y="0"/>
                      <a:pt x="35" y="1"/>
                    </a:cubicBezTo>
                    <a:cubicBezTo>
                      <a:pt x="36" y="1"/>
                      <a:pt x="38" y="1"/>
                      <a:pt x="39" y="2"/>
                    </a:cubicBezTo>
                    <a:cubicBezTo>
                      <a:pt x="41" y="3"/>
                      <a:pt x="42" y="3"/>
                      <a:pt x="44" y="5"/>
                    </a:cubicBezTo>
                    <a:cubicBezTo>
                      <a:pt x="45" y="6"/>
                      <a:pt x="47" y="7"/>
                      <a:pt x="48" y="6"/>
                    </a:cubicBezTo>
                    <a:cubicBezTo>
                      <a:pt x="50" y="5"/>
                      <a:pt x="52" y="6"/>
                      <a:pt x="54" y="6"/>
                    </a:cubicBezTo>
                    <a:cubicBezTo>
                      <a:pt x="56" y="6"/>
                      <a:pt x="59" y="9"/>
                      <a:pt x="59" y="10"/>
                    </a:cubicBezTo>
                    <a:cubicBezTo>
                      <a:pt x="59" y="11"/>
                      <a:pt x="58" y="13"/>
                      <a:pt x="58" y="14"/>
                    </a:cubicBezTo>
                    <a:cubicBezTo>
                      <a:pt x="61" y="13"/>
                      <a:pt x="59" y="15"/>
                      <a:pt x="61" y="15"/>
                    </a:cubicBezTo>
                    <a:cubicBezTo>
                      <a:pt x="62" y="16"/>
                      <a:pt x="64" y="21"/>
                      <a:pt x="64" y="23"/>
                    </a:cubicBezTo>
                    <a:cubicBezTo>
                      <a:pt x="63" y="23"/>
                      <a:pt x="62" y="22"/>
                      <a:pt x="61" y="22"/>
                    </a:cubicBezTo>
                    <a:cubicBezTo>
                      <a:pt x="60" y="23"/>
                      <a:pt x="60" y="24"/>
                      <a:pt x="59" y="25"/>
                    </a:cubicBezTo>
                    <a:cubicBezTo>
                      <a:pt x="59" y="25"/>
                      <a:pt x="59" y="26"/>
                      <a:pt x="59" y="26"/>
                    </a:cubicBezTo>
                    <a:cubicBezTo>
                      <a:pt x="57" y="27"/>
                      <a:pt x="55" y="25"/>
                      <a:pt x="53" y="26"/>
                    </a:cubicBezTo>
                    <a:cubicBezTo>
                      <a:pt x="51" y="27"/>
                      <a:pt x="50" y="28"/>
                      <a:pt x="48" y="27"/>
                    </a:cubicBezTo>
                    <a:cubicBezTo>
                      <a:pt x="46" y="25"/>
                      <a:pt x="44" y="24"/>
                      <a:pt x="42" y="23"/>
                    </a:cubicBezTo>
                    <a:cubicBezTo>
                      <a:pt x="40" y="22"/>
                      <a:pt x="38" y="22"/>
                      <a:pt x="36" y="21"/>
                    </a:cubicBezTo>
                    <a:cubicBezTo>
                      <a:pt x="35" y="20"/>
                      <a:pt x="35" y="18"/>
                      <a:pt x="32" y="19"/>
                    </a:cubicBezTo>
                    <a:cubicBezTo>
                      <a:pt x="31" y="20"/>
                      <a:pt x="30" y="20"/>
                      <a:pt x="28" y="20"/>
                    </a:cubicBezTo>
                    <a:cubicBezTo>
                      <a:pt x="26" y="21"/>
                      <a:pt x="24" y="19"/>
                      <a:pt x="22" y="19"/>
                    </a:cubicBezTo>
                    <a:cubicBezTo>
                      <a:pt x="20" y="19"/>
                      <a:pt x="20" y="20"/>
                      <a:pt x="18" y="19"/>
                    </a:cubicBezTo>
                    <a:cubicBezTo>
                      <a:pt x="17" y="19"/>
                      <a:pt x="13" y="19"/>
                      <a:pt x="12" y="19"/>
                    </a:cubicBezTo>
                    <a:cubicBezTo>
                      <a:pt x="10" y="19"/>
                      <a:pt x="8" y="19"/>
                      <a:pt x="6" y="20"/>
                    </a:cubicBezTo>
                    <a:cubicBezTo>
                      <a:pt x="5" y="20"/>
                      <a:pt x="3" y="20"/>
                      <a:pt x="3" y="22"/>
                    </a:cubicBezTo>
                    <a:cubicBezTo>
                      <a:pt x="2" y="23"/>
                      <a:pt x="1" y="23"/>
                      <a:pt x="1" y="22"/>
                    </a:cubicBezTo>
                    <a:cubicBezTo>
                      <a:pt x="0" y="21"/>
                      <a:pt x="0" y="19"/>
                      <a:pt x="0" y="1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51" name="Freeform 4186"/>
              <p:cNvSpPr>
                <a:spLocks/>
              </p:cNvSpPr>
              <p:nvPr/>
            </p:nvSpPr>
            <p:spPr bwMode="auto">
              <a:xfrm>
                <a:off x="2993" y="1906"/>
                <a:ext cx="119" cy="72"/>
              </a:xfrm>
              <a:custGeom>
                <a:avLst/>
                <a:gdLst>
                  <a:gd name="T0" fmla="*/ 0 w 90"/>
                  <a:gd name="T1" fmla="*/ 34 h 55"/>
                  <a:gd name="T2" fmla="*/ 4 w 90"/>
                  <a:gd name="T3" fmla="*/ 33 h 55"/>
                  <a:gd name="T4" fmla="*/ 7 w 90"/>
                  <a:gd name="T5" fmla="*/ 31 h 55"/>
                  <a:gd name="T6" fmla="*/ 11 w 90"/>
                  <a:gd name="T7" fmla="*/ 30 h 55"/>
                  <a:gd name="T8" fmla="*/ 12 w 90"/>
                  <a:gd name="T9" fmla="*/ 26 h 55"/>
                  <a:gd name="T10" fmla="*/ 15 w 90"/>
                  <a:gd name="T11" fmla="*/ 24 h 55"/>
                  <a:gd name="T12" fmla="*/ 17 w 90"/>
                  <a:gd name="T13" fmla="*/ 18 h 55"/>
                  <a:gd name="T14" fmla="*/ 20 w 90"/>
                  <a:gd name="T15" fmla="*/ 14 h 55"/>
                  <a:gd name="T16" fmla="*/ 21 w 90"/>
                  <a:gd name="T17" fmla="*/ 12 h 55"/>
                  <a:gd name="T18" fmla="*/ 24 w 90"/>
                  <a:gd name="T19" fmla="*/ 9 h 55"/>
                  <a:gd name="T20" fmla="*/ 29 w 90"/>
                  <a:gd name="T21" fmla="*/ 8 h 55"/>
                  <a:gd name="T22" fmla="*/ 32 w 90"/>
                  <a:gd name="T23" fmla="*/ 4 h 55"/>
                  <a:gd name="T24" fmla="*/ 38 w 90"/>
                  <a:gd name="T25" fmla="*/ 4 h 55"/>
                  <a:gd name="T26" fmla="*/ 44 w 90"/>
                  <a:gd name="T27" fmla="*/ 5 h 55"/>
                  <a:gd name="T28" fmla="*/ 52 w 90"/>
                  <a:gd name="T29" fmla="*/ 7 h 55"/>
                  <a:gd name="T30" fmla="*/ 60 w 90"/>
                  <a:gd name="T31" fmla="*/ 7 h 55"/>
                  <a:gd name="T32" fmla="*/ 70 w 90"/>
                  <a:gd name="T33" fmla="*/ 5 h 55"/>
                  <a:gd name="T34" fmla="*/ 73 w 90"/>
                  <a:gd name="T35" fmla="*/ 3 h 55"/>
                  <a:gd name="T36" fmla="*/ 78 w 90"/>
                  <a:gd name="T37" fmla="*/ 1 h 55"/>
                  <a:gd name="T38" fmla="*/ 85 w 90"/>
                  <a:gd name="T39" fmla="*/ 8 h 55"/>
                  <a:gd name="T40" fmla="*/ 91 w 90"/>
                  <a:gd name="T41" fmla="*/ 16 h 55"/>
                  <a:gd name="T42" fmla="*/ 98 w 90"/>
                  <a:gd name="T43" fmla="*/ 27 h 55"/>
                  <a:gd name="T44" fmla="*/ 98 w 90"/>
                  <a:gd name="T45" fmla="*/ 33 h 55"/>
                  <a:gd name="T46" fmla="*/ 98 w 90"/>
                  <a:gd name="T47" fmla="*/ 39 h 55"/>
                  <a:gd name="T48" fmla="*/ 102 w 90"/>
                  <a:gd name="T49" fmla="*/ 46 h 55"/>
                  <a:gd name="T50" fmla="*/ 107 w 90"/>
                  <a:gd name="T51" fmla="*/ 47 h 55"/>
                  <a:gd name="T52" fmla="*/ 118 w 90"/>
                  <a:gd name="T53" fmla="*/ 46 h 55"/>
                  <a:gd name="T54" fmla="*/ 110 w 90"/>
                  <a:gd name="T55" fmla="*/ 55 h 55"/>
                  <a:gd name="T56" fmla="*/ 110 w 90"/>
                  <a:gd name="T57" fmla="*/ 51 h 55"/>
                  <a:gd name="T58" fmla="*/ 108 w 90"/>
                  <a:gd name="T59" fmla="*/ 56 h 55"/>
                  <a:gd name="T60" fmla="*/ 111 w 90"/>
                  <a:gd name="T61" fmla="*/ 55 h 55"/>
                  <a:gd name="T62" fmla="*/ 108 w 90"/>
                  <a:gd name="T63" fmla="*/ 58 h 55"/>
                  <a:gd name="T64" fmla="*/ 110 w 90"/>
                  <a:gd name="T65" fmla="*/ 56 h 55"/>
                  <a:gd name="T66" fmla="*/ 107 w 90"/>
                  <a:gd name="T67" fmla="*/ 62 h 55"/>
                  <a:gd name="T68" fmla="*/ 106 w 90"/>
                  <a:gd name="T69" fmla="*/ 71 h 55"/>
                  <a:gd name="T70" fmla="*/ 103 w 90"/>
                  <a:gd name="T71" fmla="*/ 69 h 55"/>
                  <a:gd name="T72" fmla="*/ 98 w 90"/>
                  <a:gd name="T73" fmla="*/ 67 h 55"/>
                  <a:gd name="T74" fmla="*/ 93 w 90"/>
                  <a:gd name="T75" fmla="*/ 65 h 55"/>
                  <a:gd name="T76" fmla="*/ 82 w 90"/>
                  <a:gd name="T77" fmla="*/ 65 h 55"/>
                  <a:gd name="T78" fmla="*/ 69 w 90"/>
                  <a:gd name="T79" fmla="*/ 72 h 55"/>
                  <a:gd name="T80" fmla="*/ 60 w 90"/>
                  <a:gd name="T81" fmla="*/ 71 h 55"/>
                  <a:gd name="T82" fmla="*/ 50 w 90"/>
                  <a:gd name="T83" fmla="*/ 71 h 55"/>
                  <a:gd name="T84" fmla="*/ 42 w 90"/>
                  <a:gd name="T85" fmla="*/ 69 h 55"/>
                  <a:gd name="T86" fmla="*/ 34 w 90"/>
                  <a:gd name="T87" fmla="*/ 68 h 55"/>
                  <a:gd name="T88" fmla="*/ 33 w 90"/>
                  <a:gd name="T89" fmla="*/ 63 h 55"/>
                  <a:gd name="T90" fmla="*/ 29 w 90"/>
                  <a:gd name="T91" fmla="*/ 60 h 55"/>
                  <a:gd name="T92" fmla="*/ 32 w 90"/>
                  <a:gd name="T93" fmla="*/ 58 h 55"/>
                  <a:gd name="T94" fmla="*/ 28 w 90"/>
                  <a:gd name="T95" fmla="*/ 56 h 55"/>
                  <a:gd name="T96" fmla="*/ 25 w 90"/>
                  <a:gd name="T97" fmla="*/ 59 h 55"/>
                  <a:gd name="T98" fmla="*/ 20 w 90"/>
                  <a:gd name="T99" fmla="*/ 56 h 55"/>
                  <a:gd name="T100" fmla="*/ 15 w 90"/>
                  <a:gd name="T101" fmla="*/ 54 h 55"/>
                  <a:gd name="T102" fmla="*/ 15 w 90"/>
                  <a:gd name="T103" fmla="*/ 51 h 55"/>
                  <a:gd name="T104" fmla="*/ 13 w 90"/>
                  <a:gd name="T105" fmla="*/ 47 h 55"/>
                  <a:gd name="T106" fmla="*/ 5 w 90"/>
                  <a:gd name="T107" fmla="*/ 43 h 55"/>
                  <a:gd name="T108" fmla="*/ 0 w 90"/>
                  <a:gd name="T109" fmla="*/ 34 h 5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0" h="55">
                    <a:moveTo>
                      <a:pt x="0" y="26"/>
                    </a:moveTo>
                    <a:cubicBezTo>
                      <a:pt x="1" y="25"/>
                      <a:pt x="2" y="25"/>
                      <a:pt x="3" y="25"/>
                    </a:cubicBezTo>
                    <a:cubicBezTo>
                      <a:pt x="4" y="25"/>
                      <a:pt x="4" y="24"/>
                      <a:pt x="5" y="24"/>
                    </a:cubicBezTo>
                    <a:cubicBezTo>
                      <a:pt x="6" y="23"/>
                      <a:pt x="7" y="24"/>
                      <a:pt x="8" y="23"/>
                    </a:cubicBezTo>
                    <a:cubicBezTo>
                      <a:pt x="9" y="23"/>
                      <a:pt x="9" y="21"/>
                      <a:pt x="9" y="20"/>
                    </a:cubicBezTo>
                    <a:cubicBezTo>
                      <a:pt x="10" y="19"/>
                      <a:pt x="11" y="19"/>
                      <a:pt x="11" y="18"/>
                    </a:cubicBezTo>
                    <a:cubicBezTo>
                      <a:pt x="12" y="16"/>
                      <a:pt x="12" y="15"/>
                      <a:pt x="13" y="14"/>
                    </a:cubicBezTo>
                    <a:cubicBezTo>
                      <a:pt x="14" y="13"/>
                      <a:pt x="14" y="12"/>
                      <a:pt x="15" y="11"/>
                    </a:cubicBezTo>
                    <a:cubicBezTo>
                      <a:pt x="15" y="10"/>
                      <a:pt x="15" y="9"/>
                      <a:pt x="16" y="9"/>
                    </a:cubicBezTo>
                    <a:cubicBezTo>
                      <a:pt x="17" y="8"/>
                      <a:pt x="17" y="8"/>
                      <a:pt x="18" y="7"/>
                    </a:cubicBezTo>
                    <a:cubicBezTo>
                      <a:pt x="19" y="6"/>
                      <a:pt x="20" y="7"/>
                      <a:pt x="22" y="6"/>
                    </a:cubicBezTo>
                    <a:cubicBezTo>
                      <a:pt x="23" y="5"/>
                      <a:pt x="23" y="4"/>
                      <a:pt x="24" y="3"/>
                    </a:cubicBezTo>
                    <a:cubicBezTo>
                      <a:pt x="26" y="2"/>
                      <a:pt x="28" y="3"/>
                      <a:pt x="29" y="3"/>
                    </a:cubicBezTo>
                    <a:cubicBezTo>
                      <a:pt x="31" y="4"/>
                      <a:pt x="32" y="4"/>
                      <a:pt x="33" y="4"/>
                    </a:cubicBezTo>
                    <a:cubicBezTo>
                      <a:pt x="35" y="4"/>
                      <a:pt x="37" y="3"/>
                      <a:pt x="39" y="5"/>
                    </a:cubicBezTo>
                    <a:cubicBezTo>
                      <a:pt x="42" y="6"/>
                      <a:pt x="42" y="8"/>
                      <a:pt x="45" y="5"/>
                    </a:cubicBezTo>
                    <a:cubicBezTo>
                      <a:pt x="47" y="3"/>
                      <a:pt x="50" y="4"/>
                      <a:pt x="53" y="4"/>
                    </a:cubicBezTo>
                    <a:cubicBezTo>
                      <a:pt x="54" y="4"/>
                      <a:pt x="54" y="2"/>
                      <a:pt x="55" y="2"/>
                    </a:cubicBezTo>
                    <a:cubicBezTo>
                      <a:pt x="56" y="1"/>
                      <a:pt x="57" y="0"/>
                      <a:pt x="59" y="1"/>
                    </a:cubicBezTo>
                    <a:cubicBezTo>
                      <a:pt x="61" y="1"/>
                      <a:pt x="63" y="4"/>
                      <a:pt x="64" y="6"/>
                    </a:cubicBezTo>
                    <a:cubicBezTo>
                      <a:pt x="65" y="8"/>
                      <a:pt x="67" y="11"/>
                      <a:pt x="69" y="12"/>
                    </a:cubicBezTo>
                    <a:cubicBezTo>
                      <a:pt x="72" y="15"/>
                      <a:pt x="73" y="17"/>
                      <a:pt x="74" y="21"/>
                    </a:cubicBezTo>
                    <a:cubicBezTo>
                      <a:pt x="75" y="22"/>
                      <a:pt x="74" y="24"/>
                      <a:pt x="74" y="25"/>
                    </a:cubicBezTo>
                    <a:cubicBezTo>
                      <a:pt x="73" y="27"/>
                      <a:pt x="74" y="28"/>
                      <a:pt x="74" y="30"/>
                    </a:cubicBezTo>
                    <a:cubicBezTo>
                      <a:pt x="74" y="32"/>
                      <a:pt x="75" y="33"/>
                      <a:pt x="77" y="35"/>
                    </a:cubicBezTo>
                    <a:cubicBezTo>
                      <a:pt x="78" y="35"/>
                      <a:pt x="79" y="36"/>
                      <a:pt x="81" y="36"/>
                    </a:cubicBezTo>
                    <a:cubicBezTo>
                      <a:pt x="82" y="35"/>
                      <a:pt x="88" y="31"/>
                      <a:pt x="89" y="35"/>
                    </a:cubicBezTo>
                    <a:cubicBezTo>
                      <a:pt x="90" y="40"/>
                      <a:pt x="88" y="42"/>
                      <a:pt x="83" y="42"/>
                    </a:cubicBezTo>
                    <a:cubicBezTo>
                      <a:pt x="84" y="41"/>
                      <a:pt x="84" y="39"/>
                      <a:pt x="83" y="39"/>
                    </a:cubicBezTo>
                    <a:cubicBezTo>
                      <a:pt x="82" y="39"/>
                      <a:pt x="83" y="42"/>
                      <a:pt x="82" y="43"/>
                    </a:cubicBezTo>
                    <a:cubicBezTo>
                      <a:pt x="82" y="43"/>
                      <a:pt x="83" y="43"/>
                      <a:pt x="84" y="42"/>
                    </a:cubicBezTo>
                    <a:cubicBezTo>
                      <a:pt x="83" y="43"/>
                      <a:pt x="81" y="43"/>
                      <a:pt x="82" y="44"/>
                    </a:cubicBezTo>
                    <a:cubicBezTo>
                      <a:pt x="83" y="43"/>
                      <a:pt x="83" y="43"/>
                      <a:pt x="83" y="43"/>
                    </a:cubicBezTo>
                    <a:cubicBezTo>
                      <a:pt x="83" y="45"/>
                      <a:pt x="81" y="46"/>
                      <a:pt x="81" y="47"/>
                    </a:cubicBezTo>
                    <a:cubicBezTo>
                      <a:pt x="80" y="49"/>
                      <a:pt x="82" y="52"/>
                      <a:pt x="80" y="54"/>
                    </a:cubicBezTo>
                    <a:cubicBezTo>
                      <a:pt x="80" y="53"/>
                      <a:pt x="78" y="54"/>
                      <a:pt x="78" y="53"/>
                    </a:cubicBezTo>
                    <a:cubicBezTo>
                      <a:pt x="77" y="53"/>
                      <a:pt x="75" y="52"/>
                      <a:pt x="74" y="51"/>
                    </a:cubicBezTo>
                    <a:cubicBezTo>
                      <a:pt x="73" y="50"/>
                      <a:pt x="71" y="51"/>
                      <a:pt x="70" y="50"/>
                    </a:cubicBezTo>
                    <a:cubicBezTo>
                      <a:pt x="68" y="49"/>
                      <a:pt x="65" y="48"/>
                      <a:pt x="62" y="50"/>
                    </a:cubicBezTo>
                    <a:cubicBezTo>
                      <a:pt x="56" y="50"/>
                      <a:pt x="55" y="54"/>
                      <a:pt x="52" y="55"/>
                    </a:cubicBezTo>
                    <a:cubicBezTo>
                      <a:pt x="50" y="55"/>
                      <a:pt x="47" y="54"/>
                      <a:pt x="45" y="54"/>
                    </a:cubicBezTo>
                    <a:cubicBezTo>
                      <a:pt x="41" y="53"/>
                      <a:pt x="40" y="54"/>
                      <a:pt x="38" y="54"/>
                    </a:cubicBezTo>
                    <a:cubicBezTo>
                      <a:pt x="37" y="54"/>
                      <a:pt x="35" y="53"/>
                      <a:pt x="32" y="53"/>
                    </a:cubicBezTo>
                    <a:cubicBezTo>
                      <a:pt x="31" y="53"/>
                      <a:pt x="27" y="54"/>
                      <a:pt x="26" y="52"/>
                    </a:cubicBezTo>
                    <a:cubicBezTo>
                      <a:pt x="24" y="50"/>
                      <a:pt x="30" y="50"/>
                      <a:pt x="25" y="48"/>
                    </a:cubicBezTo>
                    <a:cubicBezTo>
                      <a:pt x="24" y="48"/>
                      <a:pt x="23" y="48"/>
                      <a:pt x="22" y="46"/>
                    </a:cubicBezTo>
                    <a:cubicBezTo>
                      <a:pt x="20" y="44"/>
                      <a:pt x="24" y="44"/>
                      <a:pt x="24" y="44"/>
                    </a:cubicBezTo>
                    <a:cubicBezTo>
                      <a:pt x="23" y="43"/>
                      <a:pt x="22" y="42"/>
                      <a:pt x="21" y="43"/>
                    </a:cubicBezTo>
                    <a:cubicBezTo>
                      <a:pt x="20" y="43"/>
                      <a:pt x="20" y="45"/>
                      <a:pt x="19" y="45"/>
                    </a:cubicBezTo>
                    <a:cubicBezTo>
                      <a:pt x="18" y="45"/>
                      <a:pt x="16" y="43"/>
                      <a:pt x="15" y="43"/>
                    </a:cubicBezTo>
                    <a:cubicBezTo>
                      <a:pt x="14" y="42"/>
                      <a:pt x="12" y="42"/>
                      <a:pt x="11" y="41"/>
                    </a:cubicBezTo>
                    <a:cubicBezTo>
                      <a:pt x="12" y="40"/>
                      <a:pt x="12" y="39"/>
                      <a:pt x="11" y="39"/>
                    </a:cubicBezTo>
                    <a:cubicBezTo>
                      <a:pt x="12" y="38"/>
                      <a:pt x="12" y="37"/>
                      <a:pt x="10" y="36"/>
                    </a:cubicBezTo>
                    <a:cubicBezTo>
                      <a:pt x="8" y="35"/>
                      <a:pt x="6" y="34"/>
                      <a:pt x="4" y="33"/>
                    </a:cubicBezTo>
                    <a:cubicBezTo>
                      <a:pt x="6" y="30"/>
                      <a:pt x="1" y="28"/>
                      <a:pt x="0" y="26"/>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52" name="Freeform 4187"/>
              <p:cNvSpPr>
                <a:spLocks/>
              </p:cNvSpPr>
              <p:nvPr/>
            </p:nvSpPr>
            <p:spPr bwMode="auto">
              <a:xfrm>
                <a:off x="3030" y="2800"/>
                <a:ext cx="165" cy="158"/>
              </a:xfrm>
              <a:custGeom>
                <a:avLst/>
                <a:gdLst>
                  <a:gd name="T0" fmla="*/ 1 w 125"/>
                  <a:gd name="T1" fmla="*/ 80 h 120"/>
                  <a:gd name="T2" fmla="*/ 9 w 125"/>
                  <a:gd name="T3" fmla="*/ 75 h 120"/>
                  <a:gd name="T4" fmla="*/ 29 w 125"/>
                  <a:gd name="T5" fmla="*/ 67 h 120"/>
                  <a:gd name="T6" fmla="*/ 29 w 125"/>
                  <a:gd name="T7" fmla="*/ 41 h 120"/>
                  <a:gd name="T8" fmla="*/ 34 w 125"/>
                  <a:gd name="T9" fmla="*/ 50 h 120"/>
                  <a:gd name="T10" fmla="*/ 49 w 125"/>
                  <a:gd name="T11" fmla="*/ 46 h 120"/>
                  <a:gd name="T12" fmla="*/ 54 w 125"/>
                  <a:gd name="T13" fmla="*/ 55 h 120"/>
                  <a:gd name="T14" fmla="*/ 71 w 125"/>
                  <a:gd name="T15" fmla="*/ 55 h 120"/>
                  <a:gd name="T16" fmla="*/ 79 w 125"/>
                  <a:gd name="T17" fmla="*/ 62 h 120"/>
                  <a:gd name="T18" fmla="*/ 90 w 125"/>
                  <a:gd name="T19" fmla="*/ 66 h 120"/>
                  <a:gd name="T20" fmla="*/ 98 w 125"/>
                  <a:gd name="T21" fmla="*/ 80 h 120"/>
                  <a:gd name="T22" fmla="*/ 108 w 125"/>
                  <a:gd name="T23" fmla="*/ 82 h 120"/>
                  <a:gd name="T24" fmla="*/ 110 w 125"/>
                  <a:gd name="T25" fmla="*/ 62 h 120"/>
                  <a:gd name="T26" fmla="*/ 106 w 125"/>
                  <a:gd name="T27" fmla="*/ 66 h 120"/>
                  <a:gd name="T28" fmla="*/ 91 w 125"/>
                  <a:gd name="T29" fmla="*/ 47 h 120"/>
                  <a:gd name="T30" fmla="*/ 94 w 125"/>
                  <a:gd name="T31" fmla="*/ 30 h 120"/>
                  <a:gd name="T32" fmla="*/ 98 w 125"/>
                  <a:gd name="T33" fmla="*/ 4 h 120"/>
                  <a:gd name="T34" fmla="*/ 120 w 125"/>
                  <a:gd name="T35" fmla="*/ 3 h 120"/>
                  <a:gd name="T36" fmla="*/ 125 w 125"/>
                  <a:gd name="T37" fmla="*/ 7 h 120"/>
                  <a:gd name="T38" fmla="*/ 136 w 125"/>
                  <a:gd name="T39" fmla="*/ 9 h 120"/>
                  <a:gd name="T40" fmla="*/ 141 w 125"/>
                  <a:gd name="T41" fmla="*/ 12 h 120"/>
                  <a:gd name="T42" fmla="*/ 152 w 125"/>
                  <a:gd name="T43" fmla="*/ 16 h 120"/>
                  <a:gd name="T44" fmla="*/ 154 w 125"/>
                  <a:gd name="T45" fmla="*/ 20 h 120"/>
                  <a:gd name="T46" fmla="*/ 160 w 125"/>
                  <a:gd name="T47" fmla="*/ 28 h 120"/>
                  <a:gd name="T48" fmla="*/ 164 w 125"/>
                  <a:gd name="T49" fmla="*/ 36 h 120"/>
                  <a:gd name="T50" fmla="*/ 160 w 125"/>
                  <a:gd name="T51" fmla="*/ 45 h 120"/>
                  <a:gd name="T52" fmla="*/ 162 w 125"/>
                  <a:gd name="T53" fmla="*/ 65 h 120"/>
                  <a:gd name="T54" fmla="*/ 154 w 125"/>
                  <a:gd name="T55" fmla="*/ 78 h 120"/>
                  <a:gd name="T56" fmla="*/ 152 w 125"/>
                  <a:gd name="T57" fmla="*/ 90 h 120"/>
                  <a:gd name="T58" fmla="*/ 115 w 125"/>
                  <a:gd name="T59" fmla="*/ 107 h 120"/>
                  <a:gd name="T60" fmla="*/ 111 w 125"/>
                  <a:gd name="T61" fmla="*/ 117 h 120"/>
                  <a:gd name="T62" fmla="*/ 95 w 125"/>
                  <a:gd name="T63" fmla="*/ 125 h 120"/>
                  <a:gd name="T64" fmla="*/ 88 w 125"/>
                  <a:gd name="T65" fmla="*/ 133 h 120"/>
                  <a:gd name="T66" fmla="*/ 63 w 125"/>
                  <a:gd name="T67" fmla="*/ 154 h 120"/>
                  <a:gd name="T68" fmla="*/ 54 w 125"/>
                  <a:gd name="T69" fmla="*/ 154 h 120"/>
                  <a:gd name="T70" fmla="*/ 45 w 125"/>
                  <a:gd name="T71" fmla="*/ 150 h 120"/>
                  <a:gd name="T72" fmla="*/ 33 w 125"/>
                  <a:gd name="T73" fmla="*/ 146 h 120"/>
                  <a:gd name="T74" fmla="*/ 20 w 125"/>
                  <a:gd name="T75" fmla="*/ 147 h 120"/>
                  <a:gd name="T76" fmla="*/ 4 w 125"/>
                  <a:gd name="T77" fmla="*/ 132 h 12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25" h="120">
                    <a:moveTo>
                      <a:pt x="1" y="95"/>
                    </a:moveTo>
                    <a:cubicBezTo>
                      <a:pt x="1" y="84"/>
                      <a:pt x="1" y="72"/>
                      <a:pt x="1" y="61"/>
                    </a:cubicBezTo>
                    <a:cubicBezTo>
                      <a:pt x="1" y="60"/>
                      <a:pt x="0" y="57"/>
                      <a:pt x="2" y="57"/>
                    </a:cubicBezTo>
                    <a:cubicBezTo>
                      <a:pt x="4" y="56"/>
                      <a:pt x="5" y="57"/>
                      <a:pt x="7" y="57"/>
                    </a:cubicBezTo>
                    <a:cubicBezTo>
                      <a:pt x="12" y="57"/>
                      <a:pt x="17" y="58"/>
                      <a:pt x="22" y="56"/>
                    </a:cubicBezTo>
                    <a:cubicBezTo>
                      <a:pt x="21" y="54"/>
                      <a:pt x="21" y="53"/>
                      <a:pt x="22" y="51"/>
                    </a:cubicBezTo>
                    <a:cubicBezTo>
                      <a:pt x="23" y="49"/>
                      <a:pt x="22" y="47"/>
                      <a:pt x="22" y="45"/>
                    </a:cubicBezTo>
                    <a:cubicBezTo>
                      <a:pt x="22" y="40"/>
                      <a:pt x="24" y="35"/>
                      <a:pt x="22" y="31"/>
                    </a:cubicBezTo>
                    <a:cubicBezTo>
                      <a:pt x="24" y="31"/>
                      <a:pt x="24" y="33"/>
                      <a:pt x="25" y="33"/>
                    </a:cubicBezTo>
                    <a:cubicBezTo>
                      <a:pt x="27" y="34"/>
                      <a:pt x="26" y="36"/>
                      <a:pt x="26" y="38"/>
                    </a:cubicBezTo>
                    <a:cubicBezTo>
                      <a:pt x="28" y="38"/>
                      <a:pt x="28" y="38"/>
                      <a:pt x="30" y="37"/>
                    </a:cubicBezTo>
                    <a:cubicBezTo>
                      <a:pt x="32" y="36"/>
                      <a:pt x="34" y="36"/>
                      <a:pt x="37" y="35"/>
                    </a:cubicBezTo>
                    <a:cubicBezTo>
                      <a:pt x="36" y="37"/>
                      <a:pt x="36" y="40"/>
                      <a:pt x="37" y="41"/>
                    </a:cubicBezTo>
                    <a:cubicBezTo>
                      <a:pt x="38" y="42"/>
                      <a:pt x="40" y="42"/>
                      <a:pt x="41" y="42"/>
                    </a:cubicBezTo>
                    <a:cubicBezTo>
                      <a:pt x="43" y="43"/>
                      <a:pt x="44" y="44"/>
                      <a:pt x="46" y="44"/>
                    </a:cubicBezTo>
                    <a:cubicBezTo>
                      <a:pt x="50" y="44"/>
                      <a:pt x="53" y="46"/>
                      <a:pt x="54" y="42"/>
                    </a:cubicBezTo>
                    <a:cubicBezTo>
                      <a:pt x="55" y="37"/>
                      <a:pt x="57" y="42"/>
                      <a:pt x="58" y="44"/>
                    </a:cubicBezTo>
                    <a:cubicBezTo>
                      <a:pt x="59" y="45"/>
                      <a:pt x="59" y="46"/>
                      <a:pt x="60" y="47"/>
                    </a:cubicBezTo>
                    <a:cubicBezTo>
                      <a:pt x="61" y="49"/>
                      <a:pt x="63" y="48"/>
                      <a:pt x="64" y="48"/>
                    </a:cubicBezTo>
                    <a:cubicBezTo>
                      <a:pt x="65" y="49"/>
                      <a:pt x="66" y="50"/>
                      <a:pt x="68" y="50"/>
                    </a:cubicBezTo>
                    <a:cubicBezTo>
                      <a:pt x="70" y="50"/>
                      <a:pt x="69" y="54"/>
                      <a:pt x="71" y="55"/>
                    </a:cubicBezTo>
                    <a:cubicBezTo>
                      <a:pt x="73" y="57"/>
                      <a:pt x="73" y="59"/>
                      <a:pt x="74" y="61"/>
                    </a:cubicBezTo>
                    <a:cubicBezTo>
                      <a:pt x="76" y="64"/>
                      <a:pt x="80" y="58"/>
                      <a:pt x="82" y="60"/>
                    </a:cubicBezTo>
                    <a:cubicBezTo>
                      <a:pt x="81" y="61"/>
                      <a:pt x="81" y="62"/>
                      <a:pt x="82" y="62"/>
                    </a:cubicBezTo>
                    <a:cubicBezTo>
                      <a:pt x="84" y="63"/>
                      <a:pt x="83" y="59"/>
                      <a:pt x="83" y="59"/>
                    </a:cubicBezTo>
                    <a:cubicBezTo>
                      <a:pt x="83" y="55"/>
                      <a:pt x="83" y="51"/>
                      <a:pt x="83" y="47"/>
                    </a:cubicBezTo>
                    <a:cubicBezTo>
                      <a:pt x="83" y="47"/>
                      <a:pt x="82" y="47"/>
                      <a:pt x="81" y="47"/>
                    </a:cubicBezTo>
                    <a:cubicBezTo>
                      <a:pt x="80" y="48"/>
                      <a:pt x="80" y="49"/>
                      <a:pt x="80" y="50"/>
                    </a:cubicBezTo>
                    <a:cubicBezTo>
                      <a:pt x="79" y="51"/>
                      <a:pt x="74" y="48"/>
                      <a:pt x="74" y="47"/>
                    </a:cubicBezTo>
                    <a:cubicBezTo>
                      <a:pt x="71" y="44"/>
                      <a:pt x="67" y="41"/>
                      <a:pt x="69" y="36"/>
                    </a:cubicBezTo>
                    <a:cubicBezTo>
                      <a:pt x="70" y="33"/>
                      <a:pt x="71" y="31"/>
                      <a:pt x="71" y="29"/>
                    </a:cubicBezTo>
                    <a:cubicBezTo>
                      <a:pt x="72" y="27"/>
                      <a:pt x="71" y="24"/>
                      <a:pt x="71" y="23"/>
                    </a:cubicBezTo>
                    <a:cubicBezTo>
                      <a:pt x="71" y="20"/>
                      <a:pt x="73" y="14"/>
                      <a:pt x="69" y="12"/>
                    </a:cubicBezTo>
                    <a:cubicBezTo>
                      <a:pt x="70" y="9"/>
                      <a:pt x="77" y="7"/>
                      <a:pt x="74" y="3"/>
                    </a:cubicBezTo>
                    <a:cubicBezTo>
                      <a:pt x="80" y="1"/>
                      <a:pt x="85" y="1"/>
                      <a:pt x="92" y="0"/>
                    </a:cubicBezTo>
                    <a:cubicBezTo>
                      <a:pt x="92" y="1"/>
                      <a:pt x="91" y="2"/>
                      <a:pt x="91" y="2"/>
                    </a:cubicBezTo>
                    <a:cubicBezTo>
                      <a:pt x="91" y="3"/>
                      <a:pt x="93" y="2"/>
                      <a:pt x="92" y="4"/>
                    </a:cubicBezTo>
                    <a:cubicBezTo>
                      <a:pt x="92" y="4"/>
                      <a:pt x="93" y="2"/>
                      <a:pt x="95" y="5"/>
                    </a:cubicBezTo>
                    <a:cubicBezTo>
                      <a:pt x="98" y="7"/>
                      <a:pt x="99" y="5"/>
                      <a:pt x="98" y="4"/>
                    </a:cubicBezTo>
                    <a:cubicBezTo>
                      <a:pt x="101" y="4"/>
                      <a:pt x="102" y="5"/>
                      <a:pt x="103" y="7"/>
                    </a:cubicBezTo>
                    <a:cubicBezTo>
                      <a:pt x="104" y="8"/>
                      <a:pt x="104" y="8"/>
                      <a:pt x="105" y="7"/>
                    </a:cubicBezTo>
                    <a:cubicBezTo>
                      <a:pt x="106" y="7"/>
                      <a:pt x="106" y="9"/>
                      <a:pt x="107" y="9"/>
                    </a:cubicBezTo>
                    <a:cubicBezTo>
                      <a:pt x="109" y="10"/>
                      <a:pt x="112" y="10"/>
                      <a:pt x="113" y="12"/>
                    </a:cubicBezTo>
                    <a:cubicBezTo>
                      <a:pt x="113" y="12"/>
                      <a:pt x="114" y="12"/>
                      <a:pt x="115" y="12"/>
                    </a:cubicBezTo>
                    <a:cubicBezTo>
                      <a:pt x="116" y="13"/>
                      <a:pt x="117" y="13"/>
                      <a:pt x="117" y="13"/>
                    </a:cubicBezTo>
                    <a:cubicBezTo>
                      <a:pt x="118" y="14"/>
                      <a:pt x="118" y="15"/>
                      <a:pt x="117" y="15"/>
                    </a:cubicBezTo>
                    <a:cubicBezTo>
                      <a:pt x="117" y="17"/>
                      <a:pt x="121" y="16"/>
                      <a:pt x="121" y="19"/>
                    </a:cubicBezTo>
                    <a:cubicBezTo>
                      <a:pt x="122" y="20"/>
                      <a:pt x="121" y="20"/>
                      <a:pt x="121" y="21"/>
                    </a:cubicBezTo>
                    <a:cubicBezTo>
                      <a:pt x="121" y="22"/>
                      <a:pt x="122" y="22"/>
                      <a:pt x="123" y="23"/>
                    </a:cubicBezTo>
                    <a:cubicBezTo>
                      <a:pt x="124" y="24"/>
                      <a:pt x="124" y="26"/>
                      <a:pt x="124" y="27"/>
                    </a:cubicBezTo>
                    <a:cubicBezTo>
                      <a:pt x="125" y="29"/>
                      <a:pt x="123" y="30"/>
                      <a:pt x="121" y="31"/>
                    </a:cubicBezTo>
                    <a:cubicBezTo>
                      <a:pt x="119" y="31"/>
                      <a:pt x="120" y="33"/>
                      <a:pt x="121" y="34"/>
                    </a:cubicBezTo>
                    <a:cubicBezTo>
                      <a:pt x="122" y="36"/>
                      <a:pt x="120" y="37"/>
                      <a:pt x="120" y="39"/>
                    </a:cubicBezTo>
                    <a:cubicBezTo>
                      <a:pt x="120" y="42"/>
                      <a:pt x="119" y="48"/>
                      <a:pt x="123" y="49"/>
                    </a:cubicBezTo>
                    <a:cubicBezTo>
                      <a:pt x="121" y="51"/>
                      <a:pt x="116" y="52"/>
                      <a:pt x="116" y="54"/>
                    </a:cubicBezTo>
                    <a:cubicBezTo>
                      <a:pt x="117" y="56"/>
                      <a:pt x="117" y="57"/>
                      <a:pt x="117" y="59"/>
                    </a:cubicBezTo>
                    <a:cubicBezTo>
                      <a:pt x="116" y="62"/>
                      <a:pt x="114" y="63"/>
                      <a:pt x="114" y="65"/>
                    </a:cubicBezTo>
                    <a:cubicBezTo>
                      <a:pt x="113" y="66"/>
                      <a:pt x="114" y="67"/>
                      <a:pt x="115" y="68"/>
                    </a:cubicBezTo>
                    <a:cubicBezTo>
                      <a:pt x="117" y="69"/>
                      <a:pt x="117" y="68"/>
                      <a:pt x="118" y="69"/>
                    </a:cubicBezTo>
                    <a:cubicBezTo>
                      <a:pt x="108" y="74"/>
                      <a:pt x="97" y="77"/>
                      <a:pt x="87" y="81"/>
                    </a:cubicBezTo>
                    <a:cubicBezTo>
                      <a:pt x="86" y="82"/>
                      <a:pt x="89" y="86"/>
                      <a:pt x="89" y="88"/>
                    </a:cubicBezTo>
                    <a:cubicBezTo>
                      <a:pt x="88" y="89"/>
                      <a:pt x="85" y="89"/>
                      <a:pt x="84" y="89"/>
                    </a:cubicBezTo>
                    <a:cubicBezTo>
                      <a:pt x="82" y="88"/>
                      <a:pt x="80" y="89"/>
                      <a:pt x="78" y="90"/>
                    </a:cubicBezTo>
                    <a:cubicBezTo>
                      <a:pt x="76" y="90"/>
                      <a:pt x="73" y="92"/>
                      <a:pt x="72" y="95"/>
                    </a:cubicBezTo>
                    <a:cubicBezTo>
                      <a:pt x="72" y="96"/>
                      <a:pt x="72" y="97"/>
                      <a:pt x="72" y="98"/>
                    </a:cubicBezTo>
                    <a:cubicBezTo>
                      <a:pt x="71" y="100"/>
                      <a:pt x="69" y="100"/>
                      <a:pt x="67" y="101"/>
                    </a:cubicBezTo>
                    <a:cubicBezTo>
                      <a:pt x="65" y="102"/>
                      <a:pt x="61" y="104"/>
                      <a:pt x="60" y="106"/>
                    </a:cubicBezTo>
                    <a:cubicBezTo>
                      <a:pt x="58" y="109"/>
                      <a:pt x="53" y="120"/>
                      <a:pt x="48" y="117"/>
                    </a:cubicBezTo>
                    <a:cubicBezTo>
                      <a:pt x="47" y="117"/>
                      <a:pt x="46" y="116"/>
                      <a:pt x="45" y="116"/>
                    </a:cubicBezTo>
                    <a:cubicBezTo>
                      <a:pt x="44" y="115"/>
                      <a:pt x="42" y="117"/>
                      <a:pt x="41" y="117"/>
                    </a:cubicBezTo>
                    <a:cubicBezTo>
                      <a:pt x="40" y="116"/>
                      <a:pt x="40" y="114"/>
                      <a:pt x="39" y="115"/>
                    </a:cubicBezTo>
                    <a:cubicBezTo>
                      <a:pt x="38" y="115"/>
                      <a:pt x="35" y="115"/>
                      <a:pt x="34" y="114"/>
                    </a:cubicBezTo>
                    <a:cubicBezTo>
                      <a:pt x="32" y="112"/>
                      <a:pt x="31" y="111"/>
                      <a:pt x="30" y="111"/>
                    </a:cubicBezTo>
                    <a:cubicBezTo>
                      <a:pt x="28" y="111"/>
                      <a:pt x="27" y="112"/>
                      <a:pt x="25" y="111"/>
                    </a:cubicBezTo>
                    <a:cubicBezTo>
                      <a:pt x="23" y="110"/>
                      <a:pt x="21" y="111"/>
                      <a:pt x="19" y="112"/>
                    </a:cubicBezTo>
                    <a:cubicBezTo>
                      <a:pt x="18" y="112"/>
                      <a:pt x="16" y="112"/>
                      <a:pt x="15" y="112"/>
                    </a:cubicBezTo>
                    <a:cubicBezTo>
                      <a:pt x="12" y="111"/>
                      <a:pt x="9" y="107"/>
                      <a:pt x="7" y="104"/>
                    </a:cubicBezTo>
                    <a:cubicBezTo>
                      <a:pt x="5" y="102"/>
                      <a:pt x="4" y="101"/>
                      <a:pt x="3" y="100"/>
                    </a:cubicBezTo>
                    <a:cubicBezTo>
                      <a:pt x="1" y="98"/>
                      <a:pt x="1" y="97"/>
                      <a:pt x="1" y="9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53" name="Freeform 4188"/>
              <p:cNvSpPr>
                <a:spLocks/>
              </p:cNvSpPr>
              <p:nvPr/>
            </p:nvSpPr>
            <p:spPr bwMode="auto">
              <a:xfrm>
                <a:off x="3449" y="2244"/>
                <a:ext cx="3" cy="0"/>
              </a:xfrm>
              <a:custGeom>
                <a:avLst/>
                <a:gdLst>
                  <a:gd name="T0" fmla="*/ 2 w 2"/>
                  <a:gd name="T1" fmla="*/ 3 w 2"/>
                  <a:gd name="T2" fmla="*/ 0 w 2"/>
                  <a:gd name="T3" fmla="*/ 2 w 2"/>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2">
                    <a:moveTo>
                      <a:pt x="1" y="0"/>
                    </a:moveTo>
                    <a:cubicBezTo>
                      <a:pt x="2" y="0"/>
                      <a:pt x="2" y="0"/>
                      <a:pt x="2" y="0"/>
                    </a:cubicBezTo>
                    <a:cubicBezTo>
                      <a:pt x="2" y="0"/>
                      <a:pt x="1" y="0"/>
                      <a:pt x="0"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54" name="Freeform 4189"/>
              <p:cNvSpPr>
                <a:spLocks/>
              </p:cNvSpPr>
              <p:nvPr/>
            </p:nvSpPr>
            <p:spPr bwMode="auto">
              <a:xfrm>
                <a:off x="3460" y="2248"/>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55" name="Freeform 4190"/>
              <p:cNvSpPr>
                <a:spLocks/>
              </p:cNvSpPr>
              <p:nvPr/>
            </p:nvSpPr>
            <p:spPr bwMode="auto">
              <a:xfrm>
                <a:off x="3478" y="2240"/>
                <a:ext cx="14" cy="10"/>
              </a:xfrm>
              <a:custGeom>
                <a:avLst/>
                <a:gdLst>
                  <a:gd name="T0" fmla="*/ 7 w 10"/>
                  <a:gd name="T1" fmla="*/ 3 h 8"/>
                  <a:gd name="T2" fmla="*/ 0 w 10"/>
                  <a:gd name="T3" fmla="*/ 6 h 8"/>
                  <a:gd name="T4" fmla="*/ 6 w 10"/>
                  <a:gd name="T5" fmla="*/ 6 h 8"/>
                  <a:gd name="T6" fmla="*/ 10 w 10"/>
                  <a:gd name="T7" fmla="*/ 5 h 8"/>
                  <a:gd name="T8" fmla="*/ 14 w 10"/>
                  <a:gd name="T9" fmla="*/ 1 h 8"/>
                  <a:gd name="T10" fmla="*/ 7 w 10"/>
                  <a:gd name="T11" fmla="*/ 3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8">
                    <a:moveTo>
                      <a:pt x="5" y="2"/>
                    </a:moveTo>
                    <a:cubicBezTo>
                      <a:pt x="4" y="3"/>
                      <a:pt x="2" y="5"/>
                      <a:pt x="0" y="5"/>
                    </a:cubicBezTo>
                    <a:cubicBezTo>
                      <a:pt x="0" y="8"/>
                      <a:pt x="3" y="5"/>
                      <a:pt x="4" y="5"/>
                    </a:cubicBezTo>
                    <a:cubicBezTo>
                      <a:pt x="5" y="4"/>
                      <a:pt x="6" y="5"/>
                      <a:pt x="7" y="4"/>
                    </a:cubicBezTo>
                    <a:cubicBezTo>
                      <a:pt x="8" y="4"/>
                      <a:pt x="8" y="2"/>
                      <a:pt x="10" y="1"/>
                    </a:cubicBezTo>
                    <a:cubicBezTo>
                      <a:pt x="8" y="0"/>
                      <a:pt x="7" y="3"/>
                      <a:pt x="5"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56" name="Freeform 4191"/>
              <p:cNvSpPr>
                <a:spLocks/>
              </p:cNvSpPr>
              <p:nvPr/>
            </p:nvSpPr>
            <p:spPr bwMode="auto">
              <a:xfrm>
                <a:off x="3304" y="2038"/>
                <a:ext cx="283" cy="235"/>
              </a:xfrm>
              <a:custGeom>
                <a:avLst/>
                <a:gdLst>
                  <a:gd name="T0" fmla="*/ 9 w 214"/>
                  <a:gd name="T1" fmla="*/ 3 h 178"/>
                  <a:gd name="T2" fmla="*/ 25 w 214"/>
                  <a:gd name="T3" fmla="*/ 15 h 178"/>
                  <a:gd name="T4" fmla="*/ 44 w 214"/>
                  <a:gd name="T5" fmla="*/ 7 h 178"/>
                  <a:gd name="T6" fmla="*/ 56 w 214"/>
                  <a:gd name="T7" fmla="*/ 13 h 178"/>
                  <a:gd name="T8" fmla="*/ 65 w 214"/>
                  <a:gd name="T9" fmla="*/ 22 h 178"/>
                  <a:gd name="T10" fmla="*/ 89 w 214"/>
                  <a:gd name="T11" fmla="*/ 44 h 178"/>
                  <a:gd name="T12" fmla="*/ 135 w 214"/>
                  <a:gd name="T13" fmla="*/ 46 h 178"/>
                  <a:gd name="T14" fmla="*/ 134 w 214"/>
                  <a:gd name="T15" fmla="*/ 38 h 178"/>
                  <a:gd name="T16" fmla="*/ 152 w 214"/>
                  <a:gd name="T17" fmla="*/ 28 h 178"/>
                  <a:gd name="T18" fmla="*/ 173 w 214"/>
                  <a:gd name="T19" fmla="*/ 25 h 178"/>
                  <a:gd name="T20" fmla="*/ 192 w 214"/>
                  <a:gd name="T21" fmla="*/ 34 h 178"/>
                  <a:gd name="T22" fmla="*/ 216 w 214"/>
                  <a:gd name="T23" fmla="*/ 44 h 178"/>
                  <a:gd name="T24" fmla="*/ 233 w 214"/>
                  <a:gd name="T25" fmla="*/ 59 h 178"/>
                  <a:gd name="T26" fmla="*/ 234 w 214"/>
                  <a:gd name="T27" fmla="*/ 74 h 178"/>
                  <a:gd name="T28" fmla="*/ 230 w 214"/>
                  <a:gd name="T29" fmla="*/ 90 h 178"/>
                  <a:gd name="T30" fmla="*/ 238 w 214"/>
                  <a:gd name="T31" fmla="*/ 120 h 178"/>
                  <a:gd name="T32" fmla="*/ 254 w 214"/>
                  <a:gd name="T33" fmla="*/ 143 h 178"/>
                  <a:gd name="T34" fmla="*/ 247 w 214"/>
                  <a:gd name="T35" fmla="*/ 161 h 178"/>
                  <a:gd name="T36" fmla="*/ 272 w 214"/>
                  <a:gd name="T37" fmla="*/ 182 h 178"/>
                  <a:gd name="T38" fmla="*/ 282 w 214"/>
                  <a:gd name="T39" fmla="*/ 207 h 178"/>
                  <a:gd name="T40" fmla="*/ 263 w 214"/>
                  <a:gd name="T41" fmla="*/ 228 h 178"/>
                  <a:gd name="T42" fmla="*/ 249 w 214"/>
                  <a:gd name="T43" fmla="*/ 230 h 178"/>
                  <a:gd name="T44" fmla="*/ 230 w 214"/>
                  <a:gd name="T45" fmla="*/ 228 h 178"/>
                  <a:gd name="T46" fmla="*/ 214 w 214"/>
                  <a:gd name="T47" fmla="*/ 226 h 178"/>
                  <a:gd name="T48" fmla="*/ 198 w 214"/>
                  <a:gd name="T49" fmla="*/ 207 h 178"/>
                  <a:gd name="T50" fmla="*/ 179 w 214"/>
                  <a:gd name="T51" fmla="*/ 206 h 178"/>
                  <a:gd name="T52" fmla="*/ 159 w 214"/>
                  <a:gd name="T53" fmla="*/ 207 h 178"/>
                  <a:gd name="T54" fmla="*/ 138 w 214"/>
                  <a:gd name="T55" fmla="*/ 197 h 178"/>
                  <a:gd name="T56" fmla="*/ 122 w 214"/>
                  <a:gd name="T57" fmla="*/ 189 h 178"/>
                  <a:gd name="T58" fmla="*/ 110 w 214"/>
                  <a:gd name="T59" fmla="*/ 172 h 178"/>
                  <a:gd name="T60" fmla="*/ 103 w 214"/>
                  <a:gd name="T61" fmla="*/ 161 h 178"/>
                  <a:gd name="T62" fmla="*/ 87 w 214"/>
                  <a:gd name="T63" fmla="*/ 152 h 178"/>
                  <a:gd name="T64" fmla="*/ 82 w 214"/>
                  <a:gd name="T65" fmla="*/ 148 h 178"/>
                  <a:gd name="T66" fmla="*/ 78 w 214"/>
                  <a:gd name="T67" fmla="*/ 156 h 178"/>
                  <a:gd name="T68" fmla="*/ 67 w 214"/>
                  <a:gd name="T69" fmla="*/ 140 h 178"/>
                  <a:gd name="T70" fmla="*/ 56 w 214"/>
                  <a:gd name="T71" fmla="*/ 116 h 178"/>
                  <a:gd name="T72" fmla="*/ 40 w 214"/>
                  <a:gd name="T73" fmla="*/ 107 h 178"/>
                  <a:gd name="T74" fmla="*/ 30 w 214"/>
                  <a:gd name="T75" fmla="*/ 90 h 178"/>
                  <a:gd name="T76" fmla="*/ 32 w 214"/>
                  <a:gd name="T77" fmla="*/ 83 h 178"/>
                  <a:gd name="T78" fmla="*/ 36 w 214"/>
                  <a:gd name="T79" fmla="*/ 75 h 178"/>
                  <a:gd name="T80" fmla="*/ 38 w 214"/>
                  <a:gd name="T81" fmla="*/ 63 h 178"/>
                  <a:gd name="T82" fmla="*/ 24 w 214"/>
                  <a:gd name="T83" fmla="*/ 61 h 178"/>
                  <a:gd name="T84" fmla="*/ 15 w 214"/>
                  <a:gd name="T85" fmla="*/ 41 h 178"/>
                  <a:gd name="T86" fmla="*/ 5 w 214"/>
                  <a:gd name="T87" fmla="*/ 29 h 178"/>
                  <a:gd name="T88" fmla="*/ 3 w 214"/>
                  <a:gd name="T89" fmla="*/ 12 h 17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14" h="178">
                    <a:moveTo>
                      <a:pt x="0" y="5"/>
                    </a:moveTo>
                    <a:cubicBezTo>
                      <a:pt x="3" y="5"/>
                      <a:pt x="4" y="7"/>
                      <a:pt x="4" y="2"/>
                    </a:cubicBezTo>
                    <a:cubicBezTo>
                      <a:pt x="4" y="0"/>
                      <a:pt x="6" y="1"/>
                      <a:pt x="7" y="2"/>
                    </a:cubicBezTo>
                    <a:cubicBezTo>
                      <a:pt x="8" y="3"/>
                      <a:pt x="9" y="4"/>
                      <a:pt x="10" y="5"/>
                    </a:cubicBezTo>
                    <a:cubicBezTo>
                      <a:pt x="11" y="6"/>
                      <a:pt x="12" y="7"/>
                      <a:pt x="13" y="8"/>
                    </a:cubicBezTo>
                    <a:cubicBezTo>
                      <a:pt x="15" y="10"/>
                      <a:pt x="16" y="11"/>
                      <a:pt x="19" y="11"/>
                    </a:cubicBezTo>
                    <a:cubicBezTo>
                      <a:pt x="21" y="12"/>
                      <a:pt x="24" y="12"/>
                      <a:pt x="25" y="11"/>
                    </a:cubicBezTo>
                    <a:cubicBezTo>
                      <a:pt x="26" y="11"/>
                      <a:pt x="30" y="8"/>
                      <a:pt x="30" y="7"/>
                    </a:cubicBezTo>
                    <a:cubicBezTo>
                      <a:pt x="31" y="6"/>
                      <a:pt x="32" y="6"/>
                      <a:pt x="33" y="5"/>
                    </a:cubicBezTo>
                    <a:cubicBezTo>
                      <a:pt x="34" y="4"/>
                      <a:pt x="35" y="3"/>
                      <a:pt x="36" y="2"/>
                    </a:cubicBezTo>
                    <a:cubicBezTo>
                      <a:pt x="39" y="0"/>
                      <a:pt x="41" y="3"/>
                      <a:pt x="43" y="5"/>
                    </a:cubicBezTo>
                    <a:cubicBezTo>
                      <a:pt x="39" y="7"/>
                      <a:pt x="44" y="10"/>
                      <a:pt x="42" y="10"/>
                    </a:cubicBezTo>
                    <a:cubicBezTo>
                      <a:pt x="38" y="11"/>
                      <a:pt x="42" y="13"/>
                      <a:pt x="44" y="14"/>
                    </a:cubicBezTo>
                    <a:cubicBezTo>
                      <a:pt x="45" y="15"/>
                      <a:pt x="46" y="16"/>
                      <a:pt x="47" y="17"/>
                    </a:cubicBezTo>
                    <a:cubicBezTo>
                      <a:pt x="48" y="17"/>
                      <a:pt x="49" y="17"/>
                      <a:pt x="49" y="17"/>
                    </a:cubicBezTo>
                    <a:cubicBezTo>
                      <a:pt x="51" y="20"/>
                      <a:pt x="51" y="25"/>
                      <a:pt x="54" y="27"/>
                    </a:cubicBezTo>
                    <a:cubicBezTo>
                      <a:pt x="57" y="29"/>
                      <a:pt x="60" y="28"/>
                      <a:pt x="63" y="29"/>
                    </a:cubicBezTo>
                    <a:cubicBezTo>
                      <a:pt x="65" y="30"/>
                      <a:pt x="66" y="32"/>
                      <a:pt x="67" y="33"/>
                    </a:cubicBezTo>
                    <a:cubicBezTo>
                      <a:pt x="69" y="35"/>
                      <a:pt x="72" y="36"/>
                      <a:pt x="74" y="36"/>
                    </a:cubicBezTo>
                    <a:cubicBezTo>
                      <a:pt x="77" y="38"/>
                      <a:pt x="82" y="39"/>
                      <a:pt x="86" y="38"/>
                    </a:cubicBezTo>
                    <a:cubicBezTo>
                      <a:pt x="91" y="37"/>
                      <a:pt x="97" y="34"/>
                      <a:pt x="102" y="35"/>
                    </a:cubicBezTo>
                    <a:cubicBezTo>
                      <a:pt x="101" y="36"/>
                      <a:pt x="100" y="35"/>
                      <a:pt x="99" y="36"/>
                    </a:cubicBezTo>
                    <a:cubicBezTo>
                      <a:pt x="100" y="36"/>
                      <a:pt x="103" y="37"/>
                      <a:pt x="103" y="36"/>
                    </a:cubicBezTo>
                    <a:cubicBezTo>
                      <a:pt x="103" y="34"/>
                      <a:pt x="101" y="31"/>
                      <a:pt x="101" y="29"/>
                    </a:cubicBezTo>
                    <a:cubicBezTo>
                      <a:pt x="103" y="30"/>
                      <a:pt x="105" y="30"/>
                      <a:pt x="107" y="29"/>
                    </a:cubicBezTo>
                    <a:cubicBezTo>
                      <a:pt x="110" y="28"/>
                      <a:pt x="108" y="27"/>
                      <a:pt x="109" y="25"/>
                    </a:cubicBezTo>
                    <a:cubicBezTo>
                      <a:pt x="111" y="23"/>
                      <a:pt x="113" y="22"/>
                      <a:pt x="115" y="21"/>
                    </a:cubicBezTo>
                    <a:cubicBezTo>
                      <a:pt x="118" y="20"/>
                      <a:pt x="121" y="21"/>
                      <a:pt x="124" y="21"/>
                    </a:cubicBezTo>
                    <a:cubicBezTo>
                      <a:pt x="123" y="19"/>
                      <a:pt x="125" y="19"/>
                      <a:pt x="126" y="19"/>
                    </a:cubicBezTo>
                    <a:cubicBezTo>
                      <a:pt x="127" y="19"/>
                      <a:pt x="129" y="19"/>
                      <a:pt x="131" y="19"/>
                    </a:cubicBezTo>
                    <a:cubicBezTo>
                      <a:pt x="133" y="19"/>
                      <a:pt x="133" y="19"/>
                      <a:pt x="134" y="21"/>
                    </a:cubicBezTo>
                    <a:cubicBezTo>
                      <a:pt x="135" y="23"/>
                      <a:pt x="138" y="23"/>
                      <a:pt x="140" y="23"/>
                    </a:cubicBezTo>
                    <a:cubicBezTo>
                      <a:pt x="142" y="24"/>
                      <a:pt x="143" y="26"/>
                      <a:pt x="145" y="26"/>
                    </a:cubicBezTo>
                    <a:cubicBezTo>
                      <a:pt x="148" y="26"/>
                      <a:pt x="150" y="26"/>
                      <a:pt x="152" y="27"/>
                    </a:cubicBezTo>
                    <a:cubicBezTo>
                      <a:pt x="154" y="28"/>
                      <a:pt x="155" y="29"/>
                      <a:pt x="156" y="31"/>
                    </a:cubicBezTo>
                    <a:cubicBezTo>
                      <a:pt x="158" y="33"/>
                      <a:pt x="161" y="32"/>
                      <a:pt x="163" y="33"/>
                    </a:cubicBezTo>
                    <a:cubicBezTo>
                      <a:pt x="164" y="35"/>
                      <a:pt x="165" y="37"/>
                      <a:pt x="166" y="38"/>
                    </a:cubicBezTo>
                    <a:cubicBezTo>
                      <a:pt x="168" y="39"/>
                      <a:pt x="173" y="37"/>
                      <a:pt x="174" y="38"/>
                    </a:cubicBezTo>
                    <a:cubicBezTo>
                      <a:pt x="176" y="39"/>
                      <a:pt x="176" y="43"/>
                      <a:pt x="176" y="45"/>
                    </a:cubicBezTo>
                    <a:cubicBezTo>
                      <a:pt x="176" y="46"/>
                      <a:pt x="175" y="46"/>
                      <a:pt x="176" y="47"/>
                    </a:cubicBezTo>
                    <a:cubicBezTo>
                      <a:pt x="177" y="47"/>
                      <a:pt x="178" y="50"/>
                      <a:pt x="178" y="51"/>
                    </a:cubicBezTo>
                    <a:cubicBezTo>
                      <a:pt x="178" y="53"/>
                      <a:pt x="177" y="54"/>
                      <a:pt x="177" y="56"/>
                    </a:cubicBezTo>
                    <a:cubicBezTo>
                      <a:pt x="177" y="58"/>
                      <a:pt x="178" y="63"/>
                      <a:pt x="175" y="63"/>
                    </a:cubicBezTo>
                    <a:cubicBezTo>
                      <a:pt x="175" y="64"/>
                      <a:pt x="176" y="65"/>
                      <a:pt x="176" y="65"/>
                    </a:cubicBezTo>
                    <a:cubicBezTo>
                      <a:pt x="176" y="66"/>
                      <a:pt x="174" y="67"/>
                      <a:pt x="174" y="68"/>
                    </a:cubicBezTo>
                    <a:cubicBezTo>
                      <a:pt x="173" y="70"/>
                      <a:pt x="174" y="75"/>
                      <a:pt x="177" y="75"/>
                    </a:cubicBezTo>
                    <a:cubicBezTo>
                      <a:pt x="180" y="75"/>
                      <a:pt x="177" y="78"/>
                      <a:pt x="177" y="80"/>
                    </a:cubicBezTo>
                    <a:cubicBezTo>
                      <a:pt x="176" y="82"/>
                      <a:pt x="179" y="88"/>
                      <a:pt x="180" y="91"/>
                    </a:cubicBezTo>
                    <a:cubicBezTo>
                      <a:pt x="181" y="94"/>
                      <a:pt x="181" y="97"/>
                      <a:pt x="183" y="99"/>
                    </a:cubicBezTo>
                    <a:cubicBezTo>
                      <a:pt x="184" y="101"/>
                      <a:pt x="188" y="100"/>
                      <a:pt x="191" y="101"/>
                    </a:cubicBezTo>
                    <a:cubicBezTo>
                      <a:pt x="193" y="103"/>
                      <a:pt x="193" y="106"/>
                      <a:pt x="192" y="108"/>
                    </a:cubicBezTo>
                    <a:cubicBezTo>
                      <a:pt x="192" y="110"/>
                      <a:pt x="190" y="112"/>
                      <a:pt x="189" y="114"/>
                    </a:cubicBezTo>
                    <a:cubicBezTo>
                      <a:pt x="188" y="115"/>
                      <a:pt x="186" y="119"/>
                      <a:pt x="185" y="119"/>
                    </a:cubicBezTo>
                    <a:cubicBezTo>
                      <a:pt x="186" y="121"/>
                      <a:pt x="187" y="121"/>
                      <a:pt x="187" y="122"/>
                    </a:cubicBezTo>
                    <a:cubicBezTo>
                      <a:pt x="192" y="126"/>
                      <a:pt x="194" y="133"/>
                      <a:pt x="198" y="135"/>
                    </a:cubicBezTo>
                    <a:cubicBezTo>
                      <a:pt x="199" y="136"/>
                      <a:pt x="200" y="136"/>
                      <a:pt x="202" y="137"/>
                    </a:cubicBezTo>
                    <a:cubicBezTo>
                      <a:pt x="203" y="137"/>
                      <a:pt x="204" y="138"/>
                      <a:pt x="206" y="138"/>
                    </a:cubicBezTo>
                    <a:cubicBezTo>
                      <a:pt x="208" y="139"/>
                      <a:pt x="208" y="145"/>
                      <a:pt x="208" y="147"/>
                    </a:cubicBezTo>
                    <a:cubicBezTo>
                      <a:pt x="208" y="153"/>
                      <a:pt x="210" y="151"/>
                      <a:pt x="213" y="151"/>
                    </a:cubicBezTo>
                    <a:cubicBezTo>
                      <a:pt x="214" y="151"/>
                      <a:pt x="214" y="155"/>
                      <a:pt x="213" y="157"/>
                    </a:cubicBezTo>
                    <a:cubicBezTo>
                      <a:pt x="213" y="160"/>
                      <a:pt x="203" y="157"/>
                      <a:pt x="204" y="162"/>
                    </a:cubicBezTo>
                    <a:cubicBezTo>
                      <a:pt x="203" y="161"/>
                      <a:pt x="201" y="162"/>
                      <a:pt x="201" y="163"/>
                    </a:cubicBezTo>
                    <a:cubicBezTo>
                      <a:pt x="199" y="165"/>
                      <a:pt x="199" y="170"/>
                      <a:pt x="199" y="173"/>
                    </a:cubicBezTo>
                    <a:cubicBezTo>
                      <a:pt x="199" y="174"/>
                      <a:pt x="199" y="176"/>
                      <a:pt x="198" y="175"/>
                    </a:cubicBezTo>
                    <a:cubicBezTo>
                      <a:pt x="199" y="178"/>
                      <a:pt x="193" y="176"/>
                      <a:pt x="192" y="175"/>
                    </a:cubicBezTo>
                    <a:cubicBezTo>
                      <a:pt x="191" y="175"/>
                      <a:pt x="189" y="175"/>
                      <a:pt x="188" y="174"/>
                    </a:cubicBezTo>
                    <a:cubicBezTo>
                      <a:pt x="188" y="172"/>
                      <a:pt x="186" y="173"/>
                      <a:pt x="187" y="174"/>
                    </a:cubicBezTo>
                    <a:cubicBezTo>
                      <a:pt x="186" y="174"/>
                      <a:pt x="181" y="174"/>
                      <a:pt x="181" y="174"/>
                    </a:cubicBezTo>
                    <a:cubicBezTo>
                      <a:pt x="179" y="172"/>
                      <a:pt x="176" y="172"/>
                      <a:pt x="174" y="173"/>
                    </a:cubicBezTo>
                    <a:cubicBezTo>
                      <a:pt x="173" y="173"/>
                      <a:pt x="172" y="173"/>
                      <a:pt x="170" y="172"/>
                    </a:cubicBezTo>
                    <a:cubicBezTo>
                      <a:pt x="169" y="171"/>
                      <a:pt x="167" y="171"/>
                      <a:pt x="166" y="171"/>
                    </a:cubicBezTo>
                    <a:cubicBezTo>
                      <a:pt x="164" y="170"/>
                      <a:pt x="163" y="172"/>
                      <a:pt x="162" y="171"/>
                    </a:cubicBezTo>
                    <a:cubicBezTo>
                      <a:pt x="161" y="171"/>
                      <a:pt x="160" y="169"/>
                      <a:pt x="159" y="170"/>
                    </a:cubicBezTo>
                    <a:cubicBezTo>
                      <a:pt x="159" y="168"/>
                      <a:pt x="155" y="169"/>
                      <a:pt x="154" y="168"/>
                    </a:cubicBezTo>
                    <a:cubicBezTo>
                      <a:pt x="151" y="166"/>
                      <a:pt x="151" y="160"/>
                      <a:pt x="150" y="157"/>
                    </a:cubicBezTo>
                    <a:cubicBezTo>
                      <a:pt x="149" y="153"/>
                      <a:pt x="146" y="151"/>
                      <a:pt x="142" y="152"/>
                    </a:cubicBezTo>
                    <a:cubicBezTo>
                      <a:pt x="140" y="152"/>
                      <a:pt x="139" y="153"/>
                      <a:pt x="137" y="154"/>
                    </a:cubicBezTo>
                    <a:cubicBezTo>
                      <a:pt x="136" y="154"/>
                      <a:pt x="134" y="154"/>
                      <a:pt x="135" y="156"/>
                    </a:cubicBezTo>
                    <a:cubicBezTo>
                      <a:pt x="136" y="157"/>
                      <a:pt x="132" y="156"/>
                      <a:pt x="132" y="157"/>
                    </a:cubicBezTo>
                    <a:cubicBezTo>
                      <a:pt x="130" y="157"/>
                      <a:pt x="129" y="159"/>
                      <a:pt x="128" y="160"/>
                    </a:cubicBezTo>
                    <a:cubicBezTo>
                      <a:pt x="125" y="161"/>
                      <a:pt x="123" y="157"/>
                      <a:pt x="120" y="157"/>
                    </a:cubicBezTo>
                    <a:cubicBezTo>
                      <a:pt x="117" y="157"/>
                      <a:pt x="116" y="158"/>
                      <a:pt x="114" y="155"/>
                    </a:cubicBezTo>
                    <a:cubicBezTo>
                      <a:pt x="113" y="154"/>
                      <a:pt x="111" y="153"/>
                      <a:pt x="109" y="152"/>
                    </a:cubicBezTo>
                    <a:cubicBezTo>
                      <a:pt x="107" y="151"/>
                      <a:pt x="105" y="150"/>
                      <a:pt x="104" y="149"/>
                    </a:cubicBezTo>
                    <a:cubicBezTo>
                      <a:pt x="105" y="148"/>
                      <a:pt x="101" y="146"/>
                      <a:pt x="100" y="146"/>
                    </a:cubicBezTo>
                    <a:cubicBezTo>
                      <a:pt x="99" y="145"/>
                      <a:pt x="98" y="144"/>
                      <a:pt x="97" y="144"/>
                    </a:cubicBezTo>
                    <a:cubicBezTo>
                      <a:pt x="95" y="144"/>
                      <a:pt x="94" y="144"/>
                      <a:pt x="92" y="143"/>
                    </a:cubicBezTo>
                    <a:cubicBezTo>
                      <a:pt x="90" y="141"/>
                      <a:pt x="89" y="139"/>
                      <a:pt x="87" y="137"/>
                    </a:cubicBezTo>
                    <a:cubicBezTo>
                      <a:pt x="86" y="135"/>
                      <a:pt x="87" y="134"/>
                      <a:pt x="86" y="133"/>
                    </a:cubicBezTo>
                    <a:cubicBezTo>
                      <a:pt x="85" y="132"/>
                      <a:pt x="83" y="131"/>
                      <a:pt x="83" y="130"/>
                    </a:cubicBezTo>
                    <a:cubicBezTo>
                      <a:pt x="85" y="130"/>
                      <a:pt x="85" y="129"/>
                      <a:pt x="84" y="128"/>
                    </a:cubicBezTo>
                    <a:cubicBezTo>
                      <a:pt x="83" y="128"/>
                      <a:pt x="81" y="128"/>
                      <a:pt x="82" y="127"/>
                    </a:cubicBezTo>
                    <a:cubicBezTo>
                      <a:pt x="83" y="125"/>
                      <a:pt x="79" y="123"/>
                      <a:pt x="78" y="122"/>
                    </a:cubicBezTo>
                    <a:cubicBezTo>
                      <a:pt x="77" y="120"/>
                      <a:pt x="76" y="119"/>
                      <a:pt x="75" y="116"/>
                    </a:cubicBezTo>
                    <a:cubicBezTo>
                      <a:pt x="73" y="113"/>
                      <a:pt x="70" y="119"/>
                      <a:pt x="69" y="117"/>
                    </a:cubicBezTo>
                    <a:cubicBezTo>
                      <a:pt x="68" y="116"/>
                      <a:pt x="66" y="117"/>
                      <a:pt x="66" y="115"/>
                    </a:cubicBezTo>
                    <a:cubicBezTo>
                      <a:pt x="65" y="114"/>
                      <a:pt x="63" y="114"/>
                      <a:pt x="62" y="113"/>
                    </a:cubicBezTo>
                    <a:cubicBezTo>
                      <a:pt x="64" y="113"/>
                      <a:pt x="65" y="113"/>
                      <a:pt x="66" y="113"/>
                    </a:cubicBezTo>
                    <a:cubicBezTo>
                      <a:pt x="65" y="112"/>
                      <a:pt x="64" y="111"/>
                      <a:pt x="62" y="112"/>
                    </a:cubicBezTo>
                    <a:cubicBezTo>
                      <a:pt x="63" y="113"/>
                      <a:pt x="63" y="113"/>
                      <a:pt x="63" y="113"/>
                    </a:cubicBezTo>
                    <a:cubicBezTo>
                      <a:pt x="60" y="113"/>
                      <a:pt x="65" y="119"/>
                      <a:pt x="60" y="117"/>
                    </a:cubicBezTo>
                    <a:cubicBezTo>
                      <a:pt x="60" y="118"/>
                      <a:pt x="59" y="119"/>
                      <a:pt x="59" y="118"/>
                    </a:cubicBezTo>
                    <a:cubicBezTo>
                      <a:pt x="58" y="118"/>
                      <a:pt x="57" y="116"/>
                      <a:pt x="57" y="115"/>
                    </a:cubicBezTo>
                    <a:cubicBezTo>
                      <a:pt x="56" y="113"/>
                      <a:pt x="53" y="113"/>
                      <a:pt x="53" y="111"/>
                    </a:cubicBezTo>
                    <a:cubicBezTo>
                      <a:pt x="53" y="109"/>
                      <a:pt x="54" y="106"/>
                      <a:pt x="51" y="106"/>
                    </a:cubicBezTo>
                    <a:cubicBezTo>
                      <a:pt x="48" y="106"/>
                      <a:pt x="49" y="101"/>
                      <a:pt x="49" y="99"/>
                    </a:cubicBezTo>
                    <a:cubicBezTo>
                      <a:pt x="50" y="95"/>
                      <a:pt x="48" y="95"/>
                      <a:pt x="46" y="92"/>
                    </a:cubicBezTo>
                    <a:cubicBezTo>
                      <a:pt x="44" y="90"/>
                      <a:pt x="45" y="89"/>
                      <a:pt x="42" y="88"/>
                    </a:cubicBezTo>
                    <a:cubicBezTo>
                      <a:pt x="39" y="88"/>
                      <a:pt x="38" y="85"/>
                      <a:pt x="36" y="84"/>
                    </a:cubicBezTo>
                    <a:cubicBezTo>
                      <a:pt x="35" y="83"/>
                      <a:pt x="34" y="82"/>
                      <a:pt x="32" y="82"/>
                    </a:cubicBezTo>
                    <a:cubicBezTo>
                      <a:pt x="30" y="83"/>
                      <a:pt x="31" y="81"/>
                      <a:pt x="30" y="81"/>
                    </a:cubicBezTo>
                    <a:cubicBezTo>
                      <a:pt x="33" y="80"/>
                      <a:pt x="26" y="74"/>
                      <a:pt x="25" y="73"/>
                    </a:cubicBezTo>
                    <a:cubicBezTo>
                      <a:pt x="24" y="72"/>
                      <a:pt x="24" y="72"/>
                      <a:pt x="23" y="71"/>
                    </a:cubicBezTo>
                    <a:cubicBezTo>
                      <a:pt x="22" y="70"/>
                      <a:pt x="23" y="69"/>
                      <a:pt x="23" y="68"/>
                    </a:cubicBezTo>
                    <a:cubicBezTo>
                      <a:pt x="24" y="67"/>
                      <a:pt x="23" y="66"/>
                      <a:pt x="22" y="65"/>
                    </a:cubicBezTo>
                    <a:cubicBezTo>
                      <a:pt x="21" y="65"/>
                      <a:pt x="22" y="64"/>
                      <a:pt x="22" y="63"/>
                    </a:cubicBezTo>
                    <a:cubicBezTo>
                      <a:pt x="23" y="63"/>
                      <a:pt x="24" y="63"/>
                      <a:pt x="24" y="63"/>
                    </a:cubicBezTo>
                    <a:cubicBezTo>
                      <a:pt x="24" y="62"/>
                      <a:pt x="24" y="61"/>
                      <a:pt x="24" y="61"/>
                    </a:cubicBezTo>
                    <a:cubicBezTo>
                      <a:pt x="24" y="59"/>
                      <a:pt x="25" y="59"/>
                      <a:pt x="25" y="58"/>
                    </a:cubicBezTo>
                    <a:cubicBezTo>
                      <a:pt x="26" y="56"/>
                      <a:pt x="26" y="57"/>
                      <a:pt x="27" y="57"/>
                    </a:cubicBezTo>
                    <a:cubicBezTo>
                      <a:pt x="28" y="57"/>
                      <a:pt x="28" y="56"/>
                      <a:pt x="28" y="55"/>
                    </a:cubicBezTo>
                    <a:cubicBezTo>
                      <a:pt x="27" y="54"/>
                      <a:pt x="25" y="52"/>
                      <a:pt x="26" y="51"/>
                    </a:cubicBezTo>
                    <a:cubicBezTo>
                      <a:pt x="26" y="49"/>
                      <a:pt x="28" y="50"/>
                      <a:pt x="29" y="48"/>
                    </a:cubicBezTo>
                    <a:cubicBezTo>
                      <a:pt x="28" y="48"/>
                      <a:pt x="27" y="48"/>
                      <a:pt x="26" y="48"/>
                    </a:cubicBezTo>
                    <a:cubicBezTo>
                      <a:pt x="25" y="48"/>
                      <a:pt x="24" y="48"/>
                      <a:pt x="23" y="48"/>
                    </a:cubicBezTo>
                    <a:cubicBezTo>
                      <a:pt x="21" y="47"/>
                      <a:pt x="21" y="45"/>
                      <a:pt x="18" y="46"/>
                    </a:cubicBezTo>
                    <a:cubicBezTo>
                      <a:pt x="20" y="42"/>
                      <a:pt x="14" y="41"/>
                      <a:pt x="14" y="39"/>
                    </a:cubicBezTo>
                    <a:cubicBezTo>
                      <a:pt x="15" y="38"/>
                      <a:pt x="15" y="37"/>
                      <a:pt x="13" y="37"/>
                    </a:cubicBezTo>
                    <a:cubicBezTo>
                      <a:pt x="13" y="36"/>
                      <a:pt x="11" y="32"/>
                      <a:pt x="11" y="31"/>
                    </a:cubicBezTo>
                    <a:cubicBezTo>
                      <a:pt x="12" y="29"/>
                      <a:pt x="10" y="30"/>
                      <a:pt x="9" y="29"/>
                    </a:cubicBezTo>
                    <a:cubicBezTo>
                      <a:pt x="8" y="27"/>
                      <a:pt x="9" y="25"/>
                      <a:pt x="7" y="24"/>
                    </a:cubicBezTo>
                    <a:cubicBezTo>
                      <a:pt x="7" y="24"/>
                      <a:pt x="4" y="23"/>
                      <a:pt x="4" y="22"/>
                    </a:cubicBezTo>
                    <a:cubicBezTo>
                      <a:pt x="5" y="21"/>
                      <a:pt x="5" y="19"/>
                      <a:pt x="6" y="18"/>
                    </a:cubicBezTo>
                    <a:cubicBezTo>
                      <a:pt x="3" y="17"/>
                      <a:pt x="5" y="13"/>
                      <a:pt x="3" y="12"/>
                    </a:cubicBezTo>
                    <a:cubicBezTo>
                      <a:pt x="3" y="11"/>
                      <a:pt x="3" y="10"/>
                      <a:pt x="2" y="9"/>
                    </a:cubicBezTo>
                    <a:cubicBezTo>
                      <a:pt x="2" y="9"/>
                      <a:pt x="1" y="7"/>
                      <a:pt x="0" y="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57" name="Freeform 4192"/>
              <p:cNvSpPr>
                <a:spLocks/>
              </p:cNvSpPr>
              <p:nvPr/>
            </p:nvSpPr>
            <p:spPr bwMode="auto">
              <a:xfrm>
                <a:off x="4001" y="2345"/>
                <a:ext cx="1" cy="2"/>
              </a:xfrm>
              <a:custGeom>
                <a:avLst/>
                <a:gdLst>
                  <a:gd name="T0" fmla="*/ 0 w 1"/>
                  <a:gd name="T1" fmla="*/ 0 h 1"/>
                  <a:gd name="T2" fmla="*/ 1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0"/>
                      <a:pt x="0" y="0"/>
                      <a:pt x="1" y="1"/>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58" name="Freeform 4193"/>
              <p:cNvSpPr>
                <a:spLocks/>
              </p:cNvSpPr>
              <p:nvPr/>
            </p:nvSpPr>
            <p:spPr bwMode="auto">
              <a:xfrm>
                <a:off x="4003" y="2351"/>
                <a:ext cx="2" cy="4"/>
              </a:xfrm>
              <a:custGeom>
                <a:avLst/>
                <a:gdLst>
                  <a:gd name="T0" fmla="*/ 0 w 1"/>
                  <a:gd name="T1" fmla="*/ 1 h 3"/>
                  <a:gd name="T2" fmla="*/ 2 w 1"/>
                  <a:gd name="T3" fmla="*/ 4 h 3"/>
                  <a:gd name="T4" fmla="*/ 0 w 1"/>
                  <a:gd name="T5" fmla="*/ 0 h 3"/>
                  <a:gd name="T6" fmla="*/ 0 w 1"/>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3">
                    <a:moveTo>
                      <a:pt x="0" y="1"/>
                    </a:moveTo>
                    <a:cubicBezTo>
                      <a:pt x="1" y="1"/>
                      <a:pt x="1" y="2"/>
                      <a:pt x="1" y="3"/>
                    </a:cubicBezTo>
                    <a:cubicBezTo>
                      <a:pt x="1" y="2"/>
                      <a:pt x="1" y="1"/>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59" name="Freeform 4194"/>
              <p:cNvSpPr>
                <a:spLocks/>
              </p:cNvSpPr>
              <p:nvPr/>
            </p:nvSpPr>
            <p:spPr bwMode="auto">
              <a:xfrm>
                <a:off x="4010" y="2352"/>
                <a:ext cx="3" cy="4"/>
              </a:xfrm>
              <a:custGeom>
                <a:avLst/>
                <a:gdLst>
                  <a:gd name="T0" fmla="*/ 0 w 2"/>
                  <a:gd name="T1" fmla="*/ 0 h 3"/>
                  <a:gd name="T2" fmla="*/ 3 w 2"/>
                  <a:gd name="T3" fmla="*/ 4 h 3"/>
                  <a:gd name="T4" fmla="*/ 0 w 2"/>
                  <a:gd name="T5" fmla="*/ 0 h 3"/>
                  <a:gd name="T6" fmla="*/ 0 60000 65536"/>
                  <a:gd name="T7" fmla="*/ 0 60000 65536"/>
                  <a:gd name="T8" fmla="*/ 0 60000 65536"/>
                </a:gdLst>
                <a:ahLst/>
                <a:cxnLst>
                  <a:cxn ang="T6">
                    <a:pos x="T0" y="T1"/>
                  </a:cxn>
                  <a:cxn ang="T7">
                    <a:pos x="T2" y="T3"/>
                  </a:cxn>
                  <a:cxn ang="T8">
                    <a:pos x="T4" y="T5"/>
                  </a:cxn>
                </a:cxnLst>
                <a:rect l="0" t="0" r="r" b="b"/>
                <a:pathLst>
                  <a:path w="2" h="3">
                    <a:moveTo>
                      <a:pt x="0" y="0"/>
                    </a:moveTo>
                    <a:cubicBezTo>
                      <a:pt x="0" y="1"/>
                      <a:pt x="1" y="2"/>
                      <a:pt x="2" y="3"/>
                    </a:cubicBezTo>
                    <a:cubicBezTo>
                      <a:pt x="2" y="2"/>
                      <a:pt x="1"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60" name="Freeform 4195"/>
              <p:cNvSpPr>
                <a:spLocks/>
              </p:cNvSpPr>
              <p:nvPr/>
            </p:nvSpPr>
            <p:spPr bwMode="auto">
              <a:xfrm>
                <a:off x="4014" y="2369"/>
                <a:ext cx="4" cy="5"/>
              </a:xfrm>
              <a:custGeom>
                <a:avLst/>
                <a:gdLst>
                  <a:gd name="T0" fmla="*/ 1 w 3"/>
                  <a:gd name="T1" fmla="*/ 0 h 4"/>
                  <a:gd name="T2" fmla="*/ 0 w 3"/>
                  <a:gd name="T3" fmla="*/ 1 h 4"/>
                  <a:gd name="T4" fmla="*/ 1 w 3"/>
                  <a:gd name="T5" fmla="*/ 0 h 4"/>
                  <a:gd name="T6" fmla="*/ 0 60000 65536"/>
                  <a:gd name="T7" fmla="*/ 0 60000 65536"/>
                  <a:gd name="T8" fmla="*/ 0 60000 65536"/>
                </a:gdLst>
                <a:ahLst/>
                <a:cxnLst>
                  <a:cxn ang="T6">
                    <a:pos x="T0" y="T1"/>
                  </a:cxn>
                  <a:cxn ang="T7">
                    <a:pos x="T2" y="T3"/>
                  </a:cxn>
                  <a:cxn ang="T8">
                    <a:pos x="T4" y="T5"/>
                  </a:cxn>
                </a:cxnLst>
                <a:rect l="0" t="0" r="r" b="b"/>
                <a:pathLst>
                  <a:path w="3" h="4">
                    <a:moveTo>
                      <a:pt x="1" y="0"/>
                    </a:moveTo>
                    <a:cubicBezTo>
                      <a:pt x="1" y="0"/>
                      <a:pt x="0" y="0"/>
                      <a:pt x="0" y="1"/>
                    </a:cubicBezTo>
                    <a:cubicBezTo>
                      <a:pt x="3" y="4"/>
                      <a:pt x="3"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61" name="Freeform 4196"/>
              <p:cNvSpPr>
                <a:spLocks/>
              </p:cNvSpPr>
              <p:nvPr/>
            </p:nvSpPr>
            <p:spPr bwMode="auto">
              <a:xfrm>
                <a:off x="4014" y="2358"/>
                <a:ext cx="5" cy="6"/>
              </a:xfrm>
              <a:custGeom>
                <a:avLst/>
                <a:gdLst>
                  <a:gd name="T0" fmla="*/ 5 w 4"/>
                  <a:gd name="T1" fmla="*/ 3 h 4"/>
                  <a:gd name="T2" fmla="*/ 1 w 4"/>
                  <a:gd name="T3" fmla="*/ 0 h 4"/>
                  <a:gd name="T4" fmla="*/ 5 w 4"/>
                  <a:gd name="T5" fmla="*/ 3 h 4"/>
                  <a:gd name="T6" fmla="*/ 0 60000 65536"/>
                  <a:gd name="T7" fmla="*/ 0 60000 65536"/>
                  <a:gd name="T8" fmla="*/ 0 60000 65536"/>
                </a:gdLst>
                <a:ahLst/>
                <a:cxnLst>
                  <a:cxn ang="T6">
                    <a:pos x="T0" y="T1"/>
                  </a:cxn>
                  <a:cxn ang="T7">
                    <a:pos x="T2" y="T3"/>
                  </a:cxn>
                  <a:cxn ang="T8">
                    <a:pos x="T4" y="T5"/>
                  </a:cxn>
                </a:cxnLst>
                <a:rect l="0" t="0" r="r" b="b"/>
                <a:pathLst>
                  <a:path w="4" h="4">
                    <a:moveTo>
                      <a:pt x="4" y="2"/>
                    </a:moveTo>
                    <a:cubicBezTo>
                      <a:pt x="3" y="1"/>
                      <a:pt x="2" y="1"/>
                      <a:pt x="1" y="0"/>
                    </a:cubicBezTo>
                    <a:cubicBezTo>
                      <a:pt x="0" y="2"/>
                      <a:pt x="3" y="4"/>
                      <a:pt x="4"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62" name="Freeform 4197"/>
              <p:cNvSpPr>
                <a:spLocks/>
              </p:cNvSpPr>
              <p:nvPr/>
            </p:nvSpPr>
            <p:spPr bwMode="auto">
              <a:xfrm>
                <a:off x="4030" y="2411"/>
                <a:ext cx="5" cy="6"/>
              </a:xfrm>
              <a:custGeom>
                <a:avLst/>
                <a:gdLst>
                  <a:gd name="T0" fmla="*/ 5 w 4"/>
                  <a:gd name="T1" fmla="*/ 0 h 4"/>
                  <a:gd name="T2" fmla="*/ 3 w 4"/>
                  <a:gd name="T3" fmla="*/ 6 h 4"/>
                  <a:gd name="T4" fmla="*/ 5 w 4"/>
                  <a:gd name="T5" fmla="*/ 0 h 4"/>
                  <a:gd name="T6" fmla="*/ 0 60000 65536"/>
                  <a:gd name="T7" fmla="*/ 0 60000 65536"/>
                  <a:gd name="T8" fmla="*/ 0 60000 65536"/>
                </a:gdLst>
                <a:ahLst/>
                <a:cxnLst>
                  <a:cxn ang="T6">
                    <a:pos x="T0" y="T1"/>
                  </a:cxn>
                  <a:cxn ang="T7">
                    <a:pos x="T2" y="T3"/>
                  </a:cxn>
                  <a:cxn ang="T8">
                    <a:pos x="T4" y="T5"/>
                  </a:cxn>
                </a:cxnLst>
                <a:rect l="0" t="0" r="r" b="b"/>
                <a:pathLst>
                  <a:path w="4" h="4">
                    <a:moveTo>
                      <a:pt x="4" y="0"/>
                    </a:moveTo>
                    <a:cubicBezTo>
                      <a:pt x="3" y="1"/>
                      <a:pt x="0" y="3"/>
                      <a:pt x="2" y="4"/>
                    </a:cubicBezTo>
                    <a:cubicBezTo>
                      <a:pt x="3" y="3"/>
                      <a:pt x="4" y="2"/>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63" name="Freeform 4198"/>
              <p:cNvSpPr>
                <a:spLocks/>
              </p:cNvSpPr>
              <p:nvPr/>
            </p:nvSpPr>
            <p:spPr bwMode="auto">
              <a:xfrm>
                <a:off x="4036" y="2417"/>
                <a:ext cx="2" cy="1"/>
              </a:xfrm>
              <a:custGeom>
                <a:avLst/>
                <a:gdLst>
                  <a:gd name="T0" fmla="*/ 2 w 1"/>
                  <a:gd name="T1" fmla="*/ 0 h 1"/>
                  <a:gd name="T2" fmla="*/ 2 w 1"/>
                  <a:gd name="T3" fmla="*/ 1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0" y="0"/>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64" name="Freeform 4199"/>
              <p:cNvSpPr>
                <a:spLocks/>
              </p:cNvSpPr>
              <p:nvPr/>
            </p:nvSpPr>
            <p:spPr bwMode="auto">
              <a:xfrm>
                <a:off x="4073" y="2407"/>
                <a:ext cx="3" cy="3"/>
              </a:xfrm>
              <a:custGeom>
                <a:avLst/>
                <a:gdLst>
                  <a:gd name="T0" fmla="*/ 0 w 2"/>
                  <a:gd name="T1" fmla="*/ 0 h 2"/>
                  <a:gd name="T2" fmla="*/ 0 w 2"/>
                  <a:gd name="T3" fmla="*/ 3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0" y="0"/>
                      <a:pt x="0" y="2"/>
                      <a:pt x="0" y="2"/>
                    </a:cubicBezTo>
                    <a:cubicBezTo>
                      <a:pt x="2" y="2"/>
                      <a:pt x="2"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65" name="Freeform 4200"/>
              <p:cNvSpPr>
                <a:spLocks/>
              </p:cNvSpPr>
              <p:nvPr/>
            </p:nvSpPr>
            <p:spPr bwMode="auto">
              <a:xfrm>
                <a:off x="4085" y="2472"/>
                <a:ext cx="3" cy="1"/>
              </a:xfrm>
              <a:custGeom>
                <a:avLst/>
                <a:gdLst>
                  <a:gd name="T0" fmla="*/ 2 w 2"/>
                  <a:gd name="T1" fmla="*/ 1 h 1"/>
                  <a:gd name="T2" fmla="*/ 3 w 2"/>
                  <a:gd name="T3" fmla="*/ 0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1" y="1"/>
                      <a:pt x="2" y="1"/>
                      <a:pt x="2" y="0"/>
                    </a:cubicBezTo>
                    <a:cubicBezTo>
                      <a:pt x="0" y="0"/>
                      <a:pt x="0"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66" name="Freeform 4201"/>
              <p:cNvSpPr>
                <a:spLocks/>
              </p:cNvSpPr>
              <p:nvPr/>
            </p:nvSpPr>
            <p:spPr bwMode="auto">
              <a:xfrm>
                <a:off x="4088" y="2481"/>
                <a:ext cx="0" cy="3"/>
              </a:xfrm>
              <a:custGeom>
                <a:avLst/>
                <a:gdLst>
                  <a:gd name="T0" fmla="*/ 3 h 2"/>
                  <a:gd name="T1" fmla="*/ 0 h 2"/>
                  <a:gd name="T2" fmla="*/ 3 h 2"/>
                  <a:gd name="T3" fmla="*/ 0 60000 65536"/>
                  <a:gd name="T4" fmla="*/ 0 60000 65536"/>
                  <a:gd name="T5" fmla="*/ 0 60000 65536"/>
                </a:gdLst>
                <a:ahLst/>
                <a:cxnLst>
                  <a:cxn ang="T3">
                    <a:pos x="0" y="T0"/>
                  </a:cxn>
                  <a:cxn ang="T4">
                    <a:pos x="0" y="T1"/>
                  </a:cxn>
                  <a:cxn ang="T5">
                    <a:pos x="0" y="T2"/>
                  </a:cxn>
                </a:cxnLst>
                <a:rect l="0" t="0" r="r" b="b"/>
                <a:pathLst>
                  <a:path h="2">
                    <a:moveTo>
                      <a:pt x="0" y="2"/>
                    </a:moveTo>
                    <a:cubicBezTo>
                      <a:pt x="0" y="1"/>
                      <a:pt x="0" y="0"/>
                      <a:pt x="0" y="0"/>
                    </a:cubicBezTo>
                    <a:cubicBezTo>
                      <a:pt x="0" y="1"/>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67" name="Freeform 4202"/>
              <p:cNvSpPr>
                <a:spLocks/>
              </p:cNvSpPr>
              <p:nvPr/>
            </p:nvSpPr>
            <p:spPr bwMode="auto">
              <a:xfrm>
                <a:off x="4088" y="2475"/>
                <a:ext cx="1" cy="1"/>
              </a:xfrm>
              <a:custGeom>
                <a:avLst/>
                <a:gdLst>
                  <a:gd name="T0" fmla="*/ 0 w 1"/>
                  <a:gd name="T1" fmla="*/ 1 h 1"/>
                  <a:gd name="T2" fmla="*/ 1 w 1"/>
                  <a:gd name="T3" fmla="*/ 1 h 1"/>
                  <a:gd name="T4" fmla="*/ 0 w 1"/>
                  <a:gd name="T5" fmla="*/ 0 h 1"/>
                  <a:gd name="T6" fmla="*/ 0 w 1"/>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1"/>
                    </a:moveTo>
                    <a:cubicBezTo>
                      <a:pt x="1" y="1"/>
                      <a:pt x="1" y="1"/>
                      <a:pt x="1" y="1"/>
                    </a:cubicBezTo>
                    <a:cubicBezTo>
                      <a:pt x="0" y="0"/>
                      <a:pt x="0" y="0"/>
                      <a:pt x="0" y="0"/>
                    </a:cubicBezTo>
                    <a:cubicBezTo>
                      <a:pt x="0"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68" name="Freeform 4203"/>
              <p:cNvSpPr>
                <a:spLocks/>
              </p:cNvSpPr>
              <p:nvPr/>
            </p:nvSpPr>
            <p:spPr bwMode="auto">
              <a:xfrm>
                <a:off x="4089" y="2460"/>
                <a:ext cx="2" cy="3"/>
              </a:xfrm>
              <a:custGeom>
                <a:avLst/>
                <a:gdLst>
                  <a:gd name="T0" fmla="*/ 0 w 1"/>
                  <a:gd name="T1" fmla="*/ 3 h 2"/>
                  <a:gd name="T2" fmla="*/ 0 w 1"/>
                  <a:gd name="T3" fmla="*/ 0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1" y="1"/>
                      <a:pt x="1" y="0"/>
                      <a:pt x="0" y="0"/>
                    </a:cubicBezTo>
                    <a:cubicBezTo>
                      <a:pt x="0" y="1"/>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69" name="Freeform 4204"/>
              <p:cNvSpPr>
                <a:spLocks/>
              </p:cNvSpPr>
              <p:nvPr/>
            </p:nvSpPr>
            <p:spPr bwMode="auto">
              <a:xfrm>
                <a:off x="4089" y="2495"/>
                <a:ext cx="4" cy="3"/>
              </a:xfrm>
              <a:custGeom>
                <a:avLst/>
                <a:gdLst>
                  <a:gd name="T0" fmla="*/ 4 w 3"/>
                  <a:gd name="T1" fmla="*/ 3 h 3"/>
                  <a:gd name="T2" fmla="*/ 1 w 3"/>
                  <a:gd name="T3" fmla="*/ 0 h 3"/>
                  <a:gd name="T4" fmla="*/ 0 w 3"/>
                  <a:gd name="T5" fmla="*/ 1 h 3"/>
                  <a:gd name="T6" fmla="*/ 4 w 3"/>
                  <a:gd name="T7" fmla="*/ 3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3" y="3"/>
                    </a:moveTo>
                    <a:cubicBezTo>
                      <a:pt x="3" y="2"/>
                      <a:pt x="2" y="1"/>
                      <a:pt x="1" y="0"/>
                    </a:cubicBezTo>
                    <a:cubicBezTo>
                      <a:pt x="1" y="1"/>
                      <a:pt x="1" y="1"/>
                      <a:pt x="0" y="1"/>
                    </a:cubicBezTo>
                    <a:cubicBezTo>
                      <a:pt x="2" y="1"/>
                      <a:pt x="2" y="2"/>
                      <a:pt x="3"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70" name="Freeform 4205"/>
              <p:cNvSpPr>
                <a:spLocks/>
              </p:cNvSpPr>
              <p:nvPr/>
            </p:nvSpPr>
            <p:spPr bwMode="auto">
              <a:xfrm>
                <a:off x="4091" y="2481"/>
                <a:ext cx="1" cy="6"/>
              </a:xfrm>
              <a:custGeom>
                <a:avLst/>
                <a:gdLst>
                  <a:gd name="T0" fmla="*/ 0 w 1"/>
                  <a:gd name="T1" fmla="*/ 6 h 4"/>
                  <a:gd name="T2" fmla="*/ 1 w 1"/>
                  <a:gd name="T3" fmla="*/ 0 h 4"/>
                  <a:gd name="T4" fmla="*/ 0 w 1"/>
                  <a:gd name="T5" fmla="*/ 6 h 4"/>
                  <a:gd name="T6" fmla="*/ 0 60000 65536"/>
                  <a:gd name="T7" fmla="*/ 0 60000 65536"/>
                  <a:gd name="T8" fmla="*/ 0 60000 65536"/>
                </a:gdLst>
                <a:ahLst/>
                <a:cxnLst>
                  <a:cxn ang="T6">
                    <a:pos x="T0" y="T1"/>
                  </a:cxn>
                  <a:cxn ang="T7">
                    <a:pos x="T2" y="T3"/>
                  </a:cxn>
                  <a:cxn ang="T8">
                    <a:pos x="T4" y="T5"/>
                  </a:cxn>
                </a:cxnLst>
                <a:rect l="0" t="0" r="r" b="b"/>
                <a:pathLst>
                  <a:path w="1" h="4">
                    <a:moveTo>
                      <a:pt x="0" y="4"/>
                    </a:moveTo>
                    <a:cubicBezTo>
                      <a:pt x="1" y="4"/>
                      <a:pt x="1" y="1"/>
                      <a:pt x="1" y="0"/>
                    </a:cubicBezTo>
                    <a:cubicBezTo>
                      <a:pt x="0" y="2"/>
                      <a:pt x="0" y="3"/>
                      <a:pt x="0"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71" name="Freeform 4206"/>
              <p:cNvSpPr>
                <a:spLocks/>
              </p:cNvSpPr>
              <p:nvPr/>
            </p:nvSpPr>
            <p:spPr bwMode="auto">
              <a:xfrm>
                <a:off x="4091" y="2468"/>
                <a:ext cx="3" cy="5"/>
              </a:xfrm>
              <a:custGeom>
                <a:avLst/>
                <a:gdLst>
                  <a:gd name="T0" fmla="*/ 0 w 3"/>
                  <a:gd name="T1" fmla="*/ 4 h 4"/>
                  <a:gd name="T2" fmla="*/ 0 w 3"/>
                  <a:gd name="T3" fmla="*/ 0 h 4"/>
                  <a:gd name="T4" fmla="*/ 0 w 3"/>
                  <a:gd name="T5" fmla="*/ 4 h 4"/>
                  <a:gd name="T6" fmla="*/ 0 60000 65536"/>
                  <a:gd name="T7" fmla="*/ 0 60000 65536"/>
                  <a:gd name="T8" fmla="*/ 0 60000 65536"/>
                </a:gdLst>
                <a:ahLst/>
                <a:cxnLst>
                  <a:cxn ang="T6">
                    <a:pos x="T0" y="T1"/>
                  </a:cxn>
                  <a:cxn ang="T7">
                    <a:pos x="T2" y="T3"/>
                  </a:cxn>
                  <a:cxn ang="T8">
                    <a:pos x="T4" y="T5"/>
                  </a:cxn>
                </a:cxnLst>
                <a:rect l="0" t="0" r="r" b="b"/>
                <a:pathLst>
                  <a:path w="3" h="4">
                    <a:moveTo>
                      <a:pt x="0" y="3"/>
                    </a:moveTo>
                    <a:cubicBezTo>
                      <a:pt x="1" y="4"/>
                      <a:pt x="3" y="0"/>
                      <a:pt x="0" y="0"/>
                    </a:cubicBezTo>
                    <a:cubicBezTo>
                      <a:pt x="0" y="1"/>
                      <a:pt x="1" y="2"/>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72" name="Freeform 4207"/>
              <p:cNvSpPr>
                <a:spLocks/>
              </p:cNvSpPr>
              <p:nvPr/>
            </p:nvSpPr>
            <p:spPr bwMode="auto">
              <a:xfrm>
                <a:off x="4092" y="2509"/>
                <a:ext cx="1" cy="3"/>
              </a:xfrm>
              <a:custGeom>
                <a:avLst/>
                <a:gdLst>
                  <a:gd name="T0" fmla="*/ 0 w 1"/>
                  <a:gd name="T1" fmla="*/ 2 h 2"/>
                  <a:gd name="T2" fmla="*/ 0 w 1"/>
                  <a:gd name="T3" fmla="*/ 3 h 2"/>
                  <a:gd name="T4" fmla="*/ 1 w 1"/>
                  <a:gd name="T5" fmla="*/ 0 h 2"/>
                  <a:gd name="T6" fmla="*/ 0 w 1"/>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1"/>
                    </a:moveTo>
                    <a:cubicBezTo>
                      <a:pt x="0" y="2"/>
                      <a:pt x="0" y="2"/>
                      <a:pt x="0" y="2"/>
                    </a:cubicBezTo>
                    <a:cubicBezTo>
                      <a:pt x="1" y="1"/>
                      <a:pt x="1" y="1"/>
                      <a:pt x="1" y="0"/>
                    </a:cubicBezTo>
                    <a:cubicBezTo>
                      <a:pt x="1" y="0"/>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73" name="Freeform 4208"/>
              <p:cNvSpPr>
                <a:spLocks/>
              </p:cNvSpPr>
              <p:nvPr/>
            </p:nvSpPr>
            <p:spPr bwMode="auto">
              <a:xfrm>
                <a:off x="4091" y="2481"/>
                <a:ext cx="5" cy="4"/>
              </a:xfrm>
              <a:custGeom>
                <a:avLst/>
                <a:gdLst>
                  <a:gd name="T0" fmla="*/ 3 w 4"/>
                  <a:gd name="T1" fmla="*/ 3 h 3"/>
                  <a:gd name="T2" fmla="*/ 5 w 4"/>
                  <a:gd name="T3" fmla="*/ 4 h 3"/>
                  <a:gd name="T4" fmla="*/ 3 w 4"/>
                  <a:gd name="T5" fmla="*/ 3 h 3"/>
                  <a:gd name="T6" fmla="*/ 0 60000 65536"/>
                  <a:gd name="T7" fmla="*/ 0 60000 65536"/>
                  <a:gd name="T8" fmla="*/ 0 60000 65536"/>
                </a:gdLst>
                <a:ahLst/>
                <a:cxnLst>
                  <a:cxn ang="T6">
                    <a:pos x="T0" y="T1"/>
                  </a:cxn>
                  <a:cxn ang="T7">
                    <a:pos x="T2" y="T3"/>
                  </a:cxn>
                  <a:cxn ang="T8">
                    <a:pos x="T4" y="T5"/>
                  </a:cxn>
                </a:cxnLst>
                <a:rect l="0" t="0" r="r" b="b"/>
                <a:pathLst>
                  <a:path w="4" h="3">
                    <a:moveTo>
                      <a:pt x="2" y="2"/>
                    </a:moveTo>
                    <a:cubicBezTo>
                      <a:pt x="3" y="3"/>
                      <a:pt x="3" y="3"/>
                      <a:pt x="4" y="3"/>
                    </a:cubicBezTo>
                    <a:cubicBezTo>
                      <a:pt x="4" y="0"/>
                      <a:pt x="0" y="0"/>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74" name="Freeform 4209"/>
              <p:cNvSpPr>
                <a:spLocks/>
              </p:cNvSpPr>
              <p:nvPr/>
            </p:nvSpPr>
            <p:spPr bwMode="auto">
              <a:xfrm>
                <a:off x="4093" y="2477"/>
                <a:ext cx="3" cy="3"/>
              </a:xfrm>
              <a:custGeom>
                <a:avLst/>
                <a:gdLst>
                  <a:gd name="T0" fmla="*/ 0 w 2"/>
                  <a:gd name="T1" fmla="*/ 2 h 2"/>
                  <a:gd name="T2" fmla="*/ 2 w 2"/>
                  <a:gd name="T3" fmla="*/ 3 h 2"/>
                  <a:gd name="T4" fmla="*/ 3 w 2"/>
                  <a:gd name="T5" fmla="*/ 2 h 2"/>
                  <a:gd name="T6" fmla="*/ 0 w 2"/>
                  <a:gd name="T7" fmla="*/ 0 h 2"/>
                  <a:gd name="T8" fmla="*/ 0 w 2"/>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
                    <a:moveTo>
                      <a:pt x="0" y="1"/>
                    </a:moveTo>
                    <a:cubicBezTo>
                      <a:pt x="0" y="1"/>
                      <a:pt x="1" y="2"/>
                      <a:pt x="1" y="2"/>
                    </a:cubicBezTo>
                    <a:cubicBezTo>
                      <a:pt x="1" y="2"/>
                      <a:pt x="2" y="2"/>
                      <a:pt x="2" y="1"/>
                    </a:cubicBezTo>
                    <a:cubicBezTo>
                      <a:pt x="1" y="1"/>
                      <a:pt x="0" y="0"/>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75" name="Freeform 4210"/>
              <p:cNvSpPr>
                <a:spLocks/>
              </p:cNvSpPr>
              <p:nvPr/>
            </p:nvSpPr>
            <p:spPr bwMode="auto">
              <a:xfrm>
                <a:off x="4093" y="2471"/>
                <a:ext cx="1" cy="1"/>
              </a:xfrm>
              <a:custGeom>
                <a:avLst/>
                <a:gdLst>
                  <a:gd name="T0" fmla="*/ 0 w 1"/>
                  <a:gd name="T1" fmla="*/ 1 h 1"/>
                  <a:gd name="T2" fmla="*/ 0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0"/>
                      <a:pt x="1" y="0"/>
                      <a:pt x="0" y="0"/>
                    </a:cubicBezTo>
                    <a:cubicBezTo>
                      <a:pt x="0"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76" name="Freeform 4211"/>
              <p:cNvSpPr>
                <a:spLocks/>
              </p:cNvSpPr>
              <p:nvPr/>
            </p:nvSpPr>
            <p:spPr bwMode="auto">
              <a:xfrm>
                <a:off x="3990" y="2216"/>
                <a:ext cx="124" cy="294"/>
              </a:xfrm>
              <a:custGeom>
                <a:avLst/>
                <a:gdLst>
                  <a:gd name="T0" fmla="*/ 7 w 94"/>
                  <a:gd name="T1" fmla="*/ 115 h 223"/>
                  <a:gd name="T2" fmla="*/ 9 w 94"/>
                  <a:gd name="T3" fmla="*/ 104 h 223"/>
                  <a:gd name="T4" fmla="*/ 11 w 94"/>
                  <a:gd name="T5" fmla="*/ 87 h 223"/>
                  <a:gd name="T6" fmla="*/ 12 w 94"/>
                  <a:gd name="T7" fmla="*/ 73 h 223"/>
                  <a:gd name="T8" fmla="*/ 25 w 94"/>
                  <a:gd name="T9" fmla="*/ 53 h 223"/>
                  <a:gd name="T10" fmla="*/ 29 w 94"/>
                  <a:gd name="T11" fmla="*/ 30 h 223"/>
                  <a:gd name="T12" fmla="*/ 38 w 94"/>
                  <a:gd name="T13" fmla="*/ 22 h 223"/>
                  <a:gd name="T14" fmla="*/ 54 w 94"/>
                  <a:gd name="T15" fmla="*/ 24 h 223"/>
                  <a:gd name="T16" fmla="*/ 53 w 94"/>
                  <a:gd name="T17" fmla="*/ 7 h 223"/>
                  <a:gd name="T18" fmla="*/ 65 w 94"/>
                  <a:gd name="T19" fmla="*/ 7 h 223"/>
                  <a:gd name="T20" fmla="*/ 70 w 94"/>
                  <a:gd name="T21" fmla="*/ 15 h 223"/>
                  <a:gd name="T22" fmla="*/ 77 w 94"/>
                  <a:gd name="T23" fmla="*/ 40 h 223"/>
                  <a:gd name="T24" fmla="*/ 73 w 94"/>
                  <a:gd name="T25" fmla="*/ 47 h 223"/>
                  <a:gd name="T26" fmla="*/ 67 w 94"/>
                  <a:gd name="T27" fmla="*/ 63 h 223"/>
                  <a:gd name="T28" fmla="*/ 70 w 94"/>
                  <a:gd name="T29" fmla="*/ 74 h 223"/>
                  <a:gd name="T30" fmla="*/ 84 w 94"/>
                  <a:gd name="T31" fmla="*/ 75 h 223"/>
                  <a:gd name="T32" fmla="*/ 91 w 94"/>
                  <a:gd name="T33" fmla="*/ 86 h 223"/>
                  <a:gd name="T34" fmla="*/ 96 w 94"/>
                  <a:gd name="T35" fmla="*/ 103 h 223"/>
                  <a:gd name="T36" fmla="*/ 109 w 94"/>
                  <a:gd name="T37" fmla="*/ 112 h 223"/>
                  <a:gd name="T38" fmla="*/ 121 w 94"/>
                  <a:gd name="T39" fmla="*/ 113 h 223"/>
                  <a:gd name="T40" fmla="*/ 113 w 94"/>
                  <a:gd name="T41" fmla="*/ 124 h 223"/>
                  <a:gd name="T42" fmla="*/ 103 w 94"/>
                  <a:gd name="T43" fmla="*/ 133 h 223"/>
                  <a:gd name="T44" fmla="*/ 95 w 94"/>
                  <a:gd name="T45" fmla="*/ 138 h 223"/>
                  <a:gd name="T46" fmla="*/ 82 w 94"/>
                  <a:gd name="T47" fmla="*/ 145 h 223"/>
                  <a:gd name="T48" fmla="*/ 83 w 94"/>
                  <a:gd name="T49" fmla="*/ 158 h 223"/>
                  <a:gd name="T50" fmla="*/ 83 w 94"/>
                  <a:gd name="T51" fmla="*/ 166 h 223"/>
                  <a:gd name="T52" fmla="*/ 96 w 94"/>
                  <a:gd name="T53" fmla="*/ 185 h 223"/>
                  <a:gd name="T54" fmla="*/ 102 w 94"/>
                  <a:gd name="T55" fmla="*/ 196 h 223"/>
                  <a:gd name="T56" fmla="*/ 98 w 94"/>
                  <a:gd name="T57" fmla="*/ 211 h 223"/>
                  <a:gd name="T58" fmla="*/ 107 w 94"/>
                  <a:gd name="T59" fmla="*/ 229 h 223"/>
                  <a:gd name="T60" fmla="*/ 115 w 94"/>
                  <a:gd name="T61" fmla="*/ 252 h 223"/>
                  <a:gd name="T62" fmla="*/ 116 w 94"/>
                  <a:gd name="T63" fmla="*/ 274 h 223"/>
                  <a:gd name="T64" fmla="*/ 107 w 94"/>
                  <a:gd name="T65" fmla="*/ 294 h 223"/>
                  <a:gd name="T66" fmla="*/ 107 w 94"/>
                  <a:gd name="T67" fmla="*/ 279 h 223"/>
                  <a:gd name="T68" fmla="*/ 108 w 94"/>
                  <a:gd name="T69" fmla="*/ 265 h 223"/>
                  <a:gd name="T70" fmla="*/ 107 w 94"/>
                  <a:gd name="T71" fmla="*/ 258 h 223"/>
                  <a:gd name="T72" fmla="*/ 106 w 94"/>
                  <a:gd name="T73" fmla="*/ 254 h 223"/>
                  <a:gd name="T74" fmla="*/ 99 w 94"/>
                  <a:gd name="T75" fmla="*/ 236 h 223"/>
                  <a:gd name="T76" fmla="*/ 96 w 94"/>
                  <a:gd name="T77" fmla="*/ 233 h 223"/>
                  <a:gd name="T78" fmla="*/ 92 w 94"/>
                  <a:gd name="T79" fmla="*/ 219 h 223"/>
                  <a:gd name="T80" fmla="*/ 86 w 94"/>
                  <a:gd name="T81" fmla="*/ 199 h 223"/>
                  <a:gd name="T82" fmla="*/ 82 w 94"/>
                  <a:gd name="T83" fmla="*/ 190 h 223"/>
                  <a:gd name="T84" fmla="*/ 73 w 94"/>
                  <a:gd name="T85" fmla="*/ 175 h 223"/>
                  <a:gd name="T86" fmla="*/ 69 w 94"/>
                  <a:gd name="T87" fmla="*/ 191 h 223"/>
                  <a:gd name="T88" fmla="*/ 63 w 94"/>
                  <a:gd name="T89" fmla="*/ 192 h 223"/>
                  <a:gd name="T90" fmla="*/ 54 w 94"/>
                  <a:gd name="T91" fmla="*/ 196 h 223"/>
                  <a:gd name="T92" fmla="*/ 51 w 94"/>
                  <a:gd name="T93" fmla="*/ 196 h 223"/>
                  <a:gd name="T94" fmla="*/ 46 w 94"/>
                  <a:gd name="T95" fmla="*/ 202 h 223"/>
                  <a:gd name="T96" fmla="*/ 44 w 94"/>
                  <a:gd name="T97" fmla="*/ 199 h 223"/>
                  <a:gd name="T98" fmla="*/ 40 w 94"/>
                  <a:gd name="T99" fmla="*/ 199 h 223"/>
                  <a:gd name="T100" fmla="*/ 40 w 94"/>
                  <a:gd name="T101" fmla="*/ 170 h 223"/>
                  <a:gd name="T102" fmla="*/ 34 w 94"/>
                  <a:gd name="T103" fmla="*/ 156 h 223"/>
                  <a:gd name="T104" fmla="*/ 29 w 94"/>
                  <a:gd name="T105" fmla="*/ 149 h 223"/>
                  <a:gd name="T106" fmla="*/ 24 w 94"/>
                  <a:gd name="T107" fmla="*/ 146 h 223"/>
                  <a:gd name="T108" fmla="*/ 26 w 94"/>
                  <a:gd name="T109" fmla="*/ 140 h 223"/>
                  <a:gd name="T110" fmla="*/ 20 w 94"/>
                  <a:gd name="T111" fmla="*/ 136 h 223"/>
                  <a:gd name="T112" fmla="*/ 16 w 94"/>
                  <a:gd name="T113" fmla="*/ 136 h 223"/>
                  <a:gd name="T114" fmla="*/ 13 w 94"/>
                  <a:gd name="T115" fmla="*/ 132 h 223"/>
                  <a:gd name="T116" fmla="*/ 15 w 94"/>
                  <a:gd name="T117" fmla="*/ 127 h 223"/>
                  <a:gd name="T118" fmla="*/ 9 w 94"/>
                  <a:gd name="T119" fmla="*/ 127 h 223"/>
                  <a:gd name="T120" fmla="*/ 1 w 94"/>
                  <a:gd name="T121" fmla="*/ 117 h 22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94" h="223">
                    <a:moveTo>
                      <a:pt x="1" y="89"/>
                    </a:moveTo>
                    <a:cubicBezTo>
                      <a:pt x="1" y="88"/>
                      <a:pt x="0" y="86"/>
                      <a:pt x="2" y="86"/>
                    </a:cubicBezTo>
                    <a:cubicBezTo>
                      <a:pt x="3" y="85"/>
                      <a:pt x="4" y="87"/>
                      <a:pt x="5" y="87"/>
                    </a:cubicBezTo>
                    <a:cubicBezTo>
                      <a:pt x="4" y="85"/>
                      <a:pt x="4" y="82"/>
                      <a:pt x="4" y="79"/>
                    </a:cubicBezTo>
                    <a:cubicBezTo>
                      <a:pt x="3" y="79"/>
                      <a:pt x="5" y="78"/>
                      <a:pt x="4" y="77"/>
                    </a:cubicBezTo>
                    <a:cubicBezTo>
                      <a:pt x="5" y="77"/>
                      <a:pt x="6" y="79"/>
                      <a:pt x="7" y="79"/>
                    </a:cubicBezTo>
                    <a:cubicBezTo>
                      <a:pt x="8" y="79"/>
                      <a:pt x="8" y="77"/>
                      <a:pt x="8" y="76"/>
                    </a:cubicBezTo>
                    <a:cubicBezTo>
                      <a:pt x="10" y="78"/>
                      <a:pt x="9" y="75"/>
                      <a:pt x="9" y="74"/>
                    </a:cubicBezTo>
                    <a:cubicBezTo>
                      <a:pt x="8" y="71"/>
                      <a:pt x="8" y="69"/>
                      <a:pt x="8" y="66"/>
                    </a:cubicBezTo>
                    <a:cubicBezTo>
                      <a:pt x="10" y="68"/>
                      <a:pt x="10" y="65"/>
                      <a:pt x="10" y="63"/>
                    </a:cubicBezTo>
                    <a:cubicBezTo>
                      <a:pt x="10" y="60"/>
                      <a:pt x="9" y="57"/>
                      <a:pt x="8" y="54"/>
                    </a:cubicBezTo>
                    <a:cubicBezTo>
                      <a:pt x="8" y="54"/>
                      <a:pt x="9" y="55"/>
                      <a:pt x="9" y="55"/>
                    </a:cubicBezTo>
                    <a:cubicBezTo>
                      <a:pt x="10" y="55"/>
                      <a:pt x="10" y="55"/>
                      <a:pt x="11" y="55"/>
                    </a:cubicBezTo>
                    <a:cubicBezTo>
                      <a:pt x="12" y="55"/>
                      <a:pt x="16" y="56"/>
                      <a:pt x="17" y="57"/>
                    </a:cubicBezTo>
                    <a:cubicBezTo>
                      <a:pt x="17" y="52"/>
                      <a:pt x="23" y="44"/>
                      <a:pt x="19" y="40"/>
                    </a:cubicBezTo>
                    <a:cubicBezTo>
                      <a:pt x="17" y="38"/>
                      <a:pt x="21" y="36"/>
                      <a:pt x="22" y="34"/>
                    </a:cubicBezTo>
                    <a:cubicBezTo>
                      <a:pt x="22" y="32"/>
                      <a:pt x="23" y="30"/>
                      <a:pt x="22" y="29"/>
                    </a:cubicBezTo>
                    <a:cubicBezTo>
                      <a:pt x="21" y="27"/>
                      <a:pt x="21" y="24"/>
                      <a:pt x="22" y="23"/>
                    </a:cubicBezTo>
                    <a:cubicBezTo>
                      <a:pt x="23" y="22"/>
                      <a:pt x="25" y="23"/>
                      <a:pt x="25" y="22"/>
                    </a:cubicBezTo>
                    <a:cubicBezTo>
                      <a:pt x="25" y="21"/>
                      <a:pt x="27" y="20"/>
                      <a:pt x="27" y="20"/>
                    </a:cubicBezTo>
                    <a:cubicBezTo>
                      <a:pt x="28" y="19"/>
                      <a:pt x="29" y="18"/>
                      <a:pt x="29" y="17"/>
                    </a:cubicBezTo>
                    <a:cubicBezTo>
                      <a:pt x="30" y="15"/>
                      <a:pt x="33" y="15"/>
                      <a:pt x="35" y="15"/>
                    </a:cubicBezTo>
                    <a:cubicBezTo>
                      <a:pt x="35" y="15"/>
                      <a:pt x="36" y="14"/>
                      <a:pt x="37" y="15"/>
                    </a:cubicBezTo>
                    <a:cubicBezTo>
                      <a:pt x="38" y="16"/>
                      <a:pt x="39" y="18"/>
                      <a:pt x="41" y="18"/>
                    </a:cubicBezTo>
                    <a:cubicBezTo>
                      <a:pt x="41" y="16"/>
                      <a:pt x="39" y="15"/>
                      <a:pt x="38" y="14"/>
                    </a:cubicBezTo>
                    <a:cubicBezTo>
                      <a:pt x="37" y="12"/>
                      <a:pt x="38" y="11"/>
                      <a:pt x="39" y="9"/>
                    </a:cubicBezTo>
                    <a:cubicBezTo>
                      <a:pt x="41" y="7"/>
                      <a:pt x="40" y="7"/>
                      <a:pt x="40" y="5"/>
                    </a:cubicBezTo>
                    <a:cubicBezTo>
                      <a:pt x="40" y="4"/>
                      <a:pt x="41" y="4"/>
                      <a:pt x="41" y="4"/>
                    </a:cubicBezTo>
                    <a:cubicBezTo>
                      <a:pt x="41" y="3"/>
                      <a:pt x="42" y="1"/>
                      <a:pt x="42" y="0"/>
                    </a:cubicBezTo>
                    <a:cubicBezTo>
                      <a:pt x="43" y="2"/>
                      <a:pt x="47" y="3"/>
                      <a:pt x="49" y="5"/>
                    </a:cubicBezTo>
                    <a:cubicBezTo>
                      <a:pt x="49" y="6"/>
                      <a:pt x="49" y="7"/>
                      <a:pt x="50" y="8"/>
                    </a:cubicBezTo>
                    <a:cubicBezTo>
                      <a:pt x="50" y="10"/>
                      <a:pt x="51" y="11"/>
                      <a:pt x="52" y="12"/>
                    </a:cubicBezTo>
                    <a:cubicBezTo>
                      <a:pt x="53" y="12"/>
                      <a:pt x="53" y="11"/>
                      <a:pt x="53" y="11"/>
                    </a:cubicBezTo>
                    <a:cubicBezTo>
                      <a:pt x="57" y="12"/>
                      <a:pt x="57" y="17"/>
                      <a:pt x="58" y="21"/>
                    </a:cubicBezTo>
                    <a:cubicBezTo>
                      <a:pt x="59" y="23"/>
                      <a:pt x="59" y="24"/>
                      <a:pt x="59" y="27"/>
                    </a:cubicBezTo>
                    <a:cubicBezTo>
                      <a:pt x="59" y="28"/>
                      <a:pt x="60" y="30"/>
                      <a:pt x="58" y="30"/>
                    </a:cubicBezTo>
                    <a:cubicBezTo>
                      <a:pt x="58" y="30"/>
                      <a:pt x="62" y="34"/>
                      <a:pt x="58" y="33"/>
                    </a:cubicBezTo>
                    <a:cubicBezTo>
                      <a:pt x="58" y="33"/>
                      <a:pt x="57" y="34"/>
                      <a:pt x="57" y="35"/>
                    </a:cubicBezTo>
                    <a:cubicBezTo>
                      <a:pt x="57" y="36"/>
                      <a:pt x="55" y="36"/>
                      <a:pt x="55" y="36"/>
                    </a:cubicBezTo>
                    <a:cubicBezTo>
                      <a:pt x="55" y="36"/>
                      <a:pt x="54" y="42"/>
                      <a:pt x="52" y="40"/>
                    </a:cubicBezTo>
                    <a:cubicBezTo>
                      <a:pt x="52" y="42"/>
                      <a:pt x="51" y="43"/>
                      <a:pt x="52" y="45"/>
                    </a:cubicBezTo>
                    <a:cubicBezTo>
                      <a:pt x="50" y="45"/>
                      <a:pt x="51" y="46"/>
                      <a:pt x="51" y="48"/>
                    </a:cubicBezTo>
                    <a:cubicBezTo>
                      <a:pt x="51" y="49"/>
                      <a:pt x="52" y="49"/>
                      <a:pt x="52" y="50"/>
                    </a:cubicBezTo>
                    <a:cubicBezTo>
                      <a:pt x="53" y="51"/>
                      <a:pt x="53" y="53"/>
                      <a:pt x="53" y="53"/>
                    </a:cubicBezTo>
                    <a:cubicBezTo>
                      <a:pt x="53" y="54"/>
                      <a:pt x="51" y="55"/>
                      <a:pt x="53" y="56"/>
                    </a:cubicBezTo>
                    <a:cubicBezTo>
                      <a:pt x="53" y="57"/>
                      <a:pt x="57" y="54"/>
                      <a:pt x="57" y="54"/>
                    </a:cubicBezTo>
                    <a:cubicBezTo>
                      <a:pt x="60" y="52"/>
                      <a:pt x="63" y="55"/>
                      <a:pt x="65" y="53"/>
                    </a:cubicBezTo>
                    <a:cubicBezTo>
                      <a:pt x="65" y="54"/>
                      <a:pt x="63" y="55"/>
                      <a:pt x="64" y="57"/>
                    </a:cubicBezTo>
                    <a:cubicBezTo>
                      <a:pt x="64" y="58"/>
                      <a:pt x="65" y="58"/>
                      <a:pt x="66" y="59"/>
                    </a:cubicBezTo>
                    <a:cubicBezTo>
                      <a:pt x="66" y="59"/>
                      <a:pt x="65" y="60"/>
                      <a:pt x="66" y="61"/>
                    </a:cubicBezTo>
                    <a:cubicBezTo>
                      <a:pt x="68" y="62"/>
                      <a:pt x="67" y="65"/>
                      <a:pt x="69" y="65"/>
                    </a:cubicBezTo>
                    <a:cubicBezTo>
                      <a:pt x="71" y="66"/>
                      <a:pt x="73" y="64"/>
                      <a:pt x="74" y="68"/>
                    </a:cubicBezTo>
                    <a:cubicBezTo>
                      <a:pt x="72" y="68"/>
                      <a:pt x="73" y="71"/>
                      <a:pt x="73" y="73"/>
                    </a:cubicBezTo>
                    <a:cubicBezTo>
                      <a:pt x="73" y="74"/>
                      <a:pt x="71" y="78"/>
                      <a:pt x="73" y="78"/>
                    </a:cubicBezTo>
                    <a:cubicBezTo>
                      <a:pt x="74" y="78"/>
                      <a:pt x="79" y="77"/>
                      <a:pt x="80" y="78"/>
                    </a:cubicBezTo>
                    <a:cubicBezTo>
                      <a:pt x="82" y="80"/>
                      <a:pt x="79" y="83"/>
                      <a:pt x="83" y="83"/>
                    </a:cubicBezTo>
                    <a:cubicBezTo>
                      <a:pt x="82" y="83"/>
                      <a:pt x="83" y="85"/>
                      <a:pt x="83" y="85"/>
                    </a:cubicBezTo>
                    <a:cubicBezTo>
                      <a:pt x="84" y="86"/>
                      <a:pt x="85" y="84"/>
                      <a:pt x="86" y="85"/>
                    </a:cubicBezTo>
                    <a:cubicBezTo>
                      <a:pt x="88" y="86"/>
                      <a:pt x="91" y="83"/>
                      <a:pt x="92" y="82"/>
                    </a:cubicBezTo>
                    <a:cubicBezTo>
                      <a:pt x="93" y="83"/>
                      <a:pt x="94" y="84"/>
                      <a:pt x="92" y="86"/>
                    </a:cubicBezTo>
                    <a:cubicBezTo>
                      <a:pt x="92" y="86"/>
                      <a:pt x="90" y="87"/>
                      <a:pt x="89" y="88"/>
                    </a:cubicBezTo>
                    <a:cubicBezTo>
                      <a:pt x="89" y="88"/>
                      <a:pt x="87" y="93"/>
                      <a:pt x="89" y="92"/>
                    </a:cubicBezTo>
                    <a:cubicBezTo>
                      <a:pt x="89" y="94"/>
                      <a:pt x="86" y="93"/>
                      <a:pt x="86" y="94"/>
                    </a:cubicBezTo>
                    <a:cubicBezTo>
                      <a:pt x="84" y="95"/>
                      <a:pt x="85" y="97"/>
                      <a:pt x="84" y="99"/>
                    </a:cubicBezTo>
                    <a:cubicBezTo>
                      <a:pt x="83" y="97"/>
                      <a:pt x="81" y="99"/>
                      <a:pt x="78" y="99"/>
                    </a:cubicBezTo>
                    <a:cubicBezTo>
                      <a:pt x="79" y="100"/>
                      <a:pt x="79" y="101"/>
                      <a:pt x="78" y="101"/>
                    </a:cubicBezTo>
                    <a:cubicBezTo>
                      <a:pt x="77" y="102"/>
                      <a:pt x="76" y="102"/>
                      <a:pt x="75" y="102"/>
                    </a:cubicBezTo>
                    <a:cubicBezTo>
                      <a:pt x="74" y="102"/>
                      <a:pt x="74" y="104"/>
                      <a:pt x="74" y="105"/>
                    </a:cubicBezTo>
                    <a:cubicBezTo>
                      <a:pt x="74" y="106"/>
                      <a:pt x="73" y="106"/>
                      <a:pt x="72" y="105"/>
                    </a:cubicBezTo>
                    <a:cubicBezTo>
                      <a:pt x="72" y="105"/>
                      <a:pt x="70" y="106"/>
                      <a:pt x="69" y="107"/>
                    </a:cubicBezTo>
                    <a:cubicBezTo>
                      <a:pt x="68" y="107"/>
                      <a:pt x="64" y="106"/>
                      <a:pt x="64" y="106"/>
                    </a:cubicBezTo>
                    <a:cubicBezTo>
                      <a:pt x="65" y="105"/>
                      <a:pt x="62" y="109"/>
                      <a:pt x="62" y="110"/>
                    </a:cubicBezTo>
                    <a:cubicBezTo>
                      <a:pt x="62" y="111"/>
                      <a:pt x="63" y="112"/>
                      <a:pt x="63" y="112"/>
                    </a:cubicBezTo>
                    <a:cubicBezTo>
                      <a:pt x="63" y="113"/>
                      <a:pt x="62" y="115"/>
                      <a:pt x="62" y="116"/>
                    </a:cubicBezTo>
                    <a:cubicBezTo>
                      <a:pt x="62" y="117"/>
                      <a:pt x="64" y="119"/>
                      <a:pt x="63" y="120"/>
                    </a:cubicBezTo>
                    <a:cubicBezTo>
                      <a:pt x="62" y="121"/>
                      <a:pt x="59" y="121"/>
                      <a:pt x="59" y="120"/>
                    </a:cubicBezTo>
                    <a:cubicBezTo>
                      <a:pt x="59" y="121"/>
                      <a:pt x="60" y="124"/>
                      <a:pt x="62" y="123"/>
                    </a:cubicBezTo>
                    <a:cubicBezTo>
                      <a:pt x="62" y="124"/>
                      <a:pt x="62" y="125"/>
                      <a:pt x="63" y="126"/>
                    </a:cubicBezTo>
                    <a:cubicBezTo>
                      <a:pt x="64" y="127"/>
                      <a:pt x="63" y="128"/>
                      <a:pt x="64" y="129"/>
                    </a:cubicBezTo>
                    <a:cubicBezTo>
                      <a:pt x="64" y="131"/>
                      <a:pt x="67" y="134"/>
                      <a:pt x="69" y="135"/>
                    </a:cubicBezTo>
                    <a:cubicBezTo>
                      <a:pt x="70" y="137"/>
                      <a:pt x="72" y="138"/>
                      <a:pt x="73" y="140"/>
                    </a:cubicBezTo>
                    <a:cubicBezTo>
                      <a:pt x="74" y="143"/>
                      <a:pt x="74" y="145"/>
                      <a:pt x="76" y="147"/>
                    </a:cubicBezTo>
                    <a:cubicBezTo>
                      <a:pt x="77" y="147"/>
                      <a:pt x="77" y="146"/>
                      <a:pt x="77" y="145"/>
                    </a:cubicBezTo>
                    <a:cubicBezTo>
                      <a:pt x="79" y="146"/>
                      <a:pt x="78" y="148"/>
                      <a:pt x="77" y="149"/>
                    </a:cubicBezTo>
                    <a:cubicBezTo>
                      <a:pt x="76" y="150"/>
                      <a:pt x="75" y="149"/>
                      <a:pt x="75" y="152"/>
                    </a:cubicBezTo>
                    <a:cubicBezTo>
                      <a:pt x="76" y="153"/>
                      <a:pt x="76" y="156"/>
                      <a:pt x="76" y="157"/>
                    </a:cubicBezTo>
                    <a:cubicBezTo>
                      <a:pt x="76" y="159"/>
                      <a:pt x="74" y="158"/>
                      <a:pt x="74" y="160"/>
                    </a:cubicBezTo>
                    <a:cubicBezTo>
                      <a:pt x="73" y="159"/>
                      <a:pt x="73" y="160"/>
                      <a:pt x="72" y="161"/>
                    </a:cubicBezTo>
                    <a:cubicBezTo>
                      <a:pt x="72" y="162"/>
                      <a:pt x="73" y="164"/>
                      <a:pt x="74" y="165"/>
                    </a:cubicBezTo>
                    <a:cubicBezTo>
                      <a:pt x="76" y="169"/>
                      <a:pt x="79" y="171"/>
                      <a:pt x="81" y="174"/>
                    </a:cubicBezTo>
                    <a:cubicBezTo>
                      <a:pt x="84" y="177"/>
                      <a:pt x="85" y="180"/>
                      <a:pt x="85" y="184"/>
                    </a:cubicBezTo>
                    <a:cubicBezTo>
                      <a:pt x="84" y="185"/>
                      <a:pt x="84" y="185"/>
                      <a:pt x="85" y="187"/>
                    </a:cubicBezTo>
                    <a:cubicBezTo>
                      <a:pt x="86" y="189"/>
                      <a:pt x="86" y="190"/>
                      <a:pt x="87" y="191"/>
                    </a:cubicBezTo>
                    <a:cubicBezTo>
                      <a:pt x="88" y="193"/>
                      <a:pt x="89" y="194"/>
                      <a:pt x="89" y="195"/>
                    </a:cubicBezTo>
                    <a:cubicBezTo>
                      <a:pt x="89" y="197"/>
                      <a:pt x="90" y="200"/>
                      <a:pt x="91" y="201"/>
                    </a:cubicBezTo>
                    <a:cubicBezTo>
                      <a:pt x="92" y="203"/>
                      <a:pt x="90" y="206"/>
                      <a:pt x="88" y="208"/>
                    </a:cubicBezTo>
                    <a:cubicBezTo>
                      <a:pt x="87" y="209"/>
                      <a:pt x="86" y="211"/>
                      <a:pt x="84" y="214"/>
                    </a:cubicBezTo>
                    <a:cubicBezTo>
                      <a:pt x="83" y="216"/>
                      <a:pt x="84" y="216"/>
                      <a:pt x="84" y="218"/>
                    </a:cubicBezTo>
                    <a:cubicBezTo>
                      <a:pt x="83" y="219"/>
                      <a:pt x="83" y="221"/>
                      <a:pt x="81" y="223"/>
                    </a:cubicBezTo>
                    <a:cubicBezTo>
                      <a:pt x="80" y="221"/>
                      <a:pt x="80" y="218"/>
                      <a:pt x="80" y="216"/>
                    </a:cubicBezTo>
                    <a:cubicBezTo>
                      <a:pt x="80" y="215"/>
                      <a:pt x="79" y="215"/>
                      <a:pt x="80" y="214"/>
                    </a:cubicBezTo>
                    <a:cubicBezTo>
                      <a:pt x="81" y="214"/>
                      <a:pt x="80" y="213"/>
                      <a:pt x="81" y="212"/>
                    </a:cubicBezTo>
                    <a:cubicBezTo>
                      <a:pt x="82" y="211"/>
                      <a:pt x="82" y="209"/>
                      <a:pt x="82" y="207"/>
                    </a:cubicBezTo>
                    <a:cubicBezTo>
                      <a:pt x="82" y="206"/>
                      <a:pt x="81" y="202"/>
                      <a:pt x="83" y="202"/>
                    </a:cubicBezTo>
                    <a:cubicBezTo>
                      <a:pt x="82" y="202"/>
                      <a:pt x="82" y="201"/>
                      <a:pt x="82" y="201"/>
                    </a:cubicBezTo>
                    <a:cubicBezTo>
                      <a:pt x="82" y="202"/>
                      <a:pt x="81" y="202"/>
                      <a:pt x="80" y="202"/>
                    </a:cubicBezTo>
                    <a:cubicBezTo>
                      <a:pt x="80" y="201"/>
                      <a:pt x="82" y="200"/>
                      <a:pt x="80" y="200"/>
                    </a:cubicBezTo>
                    <a:cubicBezTo>
                      <a:pt x="82" y="199"/>
                      <a:pt x="79" y="197"/>
                      <a:pt x="81" y="196"/>
                    </a:cubicBezTo>
                    <a:cubicBezTo>
                      <a:pt x="80" y="197"/>
                      <a:pt x="79" y="196"/>
                      <a:pt x="79" y="195"/>
                    </a:cubicBezTo>
                    <a:cubicBezTo>
                      <a:pt x="80" y="195"/>
                      <a:pt x="80" y="195"/>
                      <a:pt x="81" y="195"/>
                    </a:cubicBezTo>
                    <a:cubicBezTo>
                      <a:pt x="80" y="194"/>
                      <a:pt x="79" y="193"/>
                      <a:pt x="80" y="193"/>
                    </a:cubicBezTo>
                    <a:cubicBezTo>
                      <a:pt x="79" y="192"/>
                      <a:pt x="80" y="191"/>
                      <a:pt x="80" y="190"/>
                    </a:cubicBezTo>
                    <a:cubicBezTo>
                      <a:pt x="79" y="188"/>
                      <a:pt x="79" y="186"/>
                      <a:pt x="78" y="185"/>
                    </a:cubicBezTo>
                    <a:cubicBezTo>
                      <a:pt x="77" y="183"/>
                      <a:pt x="76" y="181"/>
                      <a:pt x="75" y="179"/>
                    </a:cubicBezTo>
                    <a:cubicBezTo>
                      <a:pt x="75" y="178"/>
                      <a:pt x="74" y="176"/>
                      <a:pt x="73" y="174"/>
                    </a:cubicBezTo>
                    <a:cubicBezTo>
                      <a:pt x="74" y="176"/>
                      <a:pt x="74" y="179"/>
                      <a:pt x="73" y="180"/>
                    </a:cubicBezTo>
                    <a:cubicBezTo>
                      <a:pt x="74" y="179"/>
                      <a:pt x="73" y="178"/>
                      <a:pt x="73" y="177"/>
                    </a:cubicBezTo>
                    <a:cubicBezTo>
                      <a:pt x="73" y="176"/>
                      <a:pt x="73" y="174"/>
                      <a:pt x="72" y="173"/>
                    </a:cubicBezTo>
                    <a:cubicBezTo>
                      <a:pt x="72" y="172"/>
                      <a:pt x="68" y="165"/>
                      <a:pt x="71" y="167"/>
                    </a:cubicBezTo>
                    <a:cubicBezTo>
                      <a:pt x="70" y="166"/>
                      <a:pt x="70" y="166"/>
                      <a:pt x="70" y="166"/>
                    </a:cubicBezTo>
                    <a:cubicBezTo>
                      <a:pt x="69" y="166"/>
                      <a:pt x="69" y="166"/>
                      <a:pt x="69" y="166"/>
                    </a:cubicBezTo>
                    <a:cubicBezTo>
                      <a:pt x="67" y="162"/>
                      <a:pt x="68" y="157"/>
                      <a:pt x="66" y="153"/>
                    </a:cubicBezTo>
                    <a:cubicBezTo>
                      <a:pt x="66" y="152"/>
                      <a:pt x="65" y="152"/>
                      <a:pt x="65" y="151"/>
                    </a:cubicBezTo>
                    <a:cubicBezTo>
                      <a:pt x="64" y="150"/>
                      <a:pt x="65" y="149"/>
                      <a:pt x="65" y="149"/>
                    </a:cubicBezTo>
                    <a:cubicBezTo>
                      <a:pt x="65" y="147"/>
                      <a:pt x="64" y="145"/>
                      <a:pt x="65" y="144"/>
                    </a:cubicBezTo>
                    <a:cubicBezTo>
                      <a:pt x="64" y="144"/>
                      <a:pt x="62" y="145"/>
                      <a:pt x="62" y="144"/>
                    </a:cubicBezTo>
                    <a:cubicBezTo>
                      <a:pt x="60" y="142"/>
                      <a:pt x="59" y="140"/>
                      <a:pt x="59" y="137"/>
                    </a:cubicBezTo>
                    <a:cubicBezTo>
                      <a:pt x="58" y="138"/>
                      <a:pt x="58" y="136"/>
                      <a:pt x="57" y="136"/>
                    </a:cubicBezTo>
                    <a:cubicBezTo>
                      <a:pt x="56" y="135"/>
                      <a:pt x="55" y="134"/>
                      <a:pt x="55" y="133"/>
                    </a:cubicBezTo>
                    <a:cubicBezTo>
                      <a:pt x="55" y="134"/>
                      <a:pt x="55" y="136"/>
                      <a:pt x="55" y="136"/>
                    </a:cubicBezTo>
                    <a:cubicBezTo>
                      <a:pt x="55" y="138"/>
                      <a:pt x="56" y="140"/>
                      <a:pt x="55" y="142"/>
                    </a:cubicBezTo>
                    <a:cubicBezTo>
                      <a:pt x="55" y="143"/>
                      <a:pt x="54" y="145"/>
                      <a:pt x="52" y="145"/>
                    </a:cubicBezTo>
                    <a:cubicBezTo>
                      <a:pt x="51" y="145"/>
                      <a:pt x="49" y="143"/>
                      <a:pt x="50" y="141"/>
                    </a:cubicBezTo>
                    <a:cubicBezTo>
                      <a:pt x="48" y="142"/>
                      <a:pt x="50" y="143"/>
                      <a:pt x="50" y="144"/>
                    </a:cubicBezTo>
                    <a:cubicBezTo>
                      <a:pt x="51" y="146"/>
                      <a:pt x="49" y="148"/>
                      <a:pt x="48" y="146"/>
                    </a:cubicBezTo>
                    <a:cubicBezTo>
                      <a:pt x="49" y="147"/>
                      <a:pt x="46" y="149"/>
                      <a:pt x="45" y="148"/>
                    </a:cubicBezTo>
                    <a:cubicBezTo>
                      <a:pt x="45" y="150"/>
                      <a:pt x="44" y="155"/>
                      <a:pt x="41" y="154"/>
                    </a:cubicBezTo>
                    <a:cubicBezTo>
                      <a:pt x="40" y="154"/>
                      <a:pt x="41" y="150"/>
                      <a:pt x="41" y="149"/>
                    </a:cubicBezTo>
                    <a:cubicBezTo>
                      <a:pt x="41" y="149"/>
                      <a:pt x="40" y="154"/>
                      <a:pt x="40" y="151"/>
                    </a:cubicBezTo>
                    <a:cubicBezTo>
                      <a:pt x="40" y="152"/>
                      <a:pt x="40" y="153"/>
                      <a:pt x="40" y="153"/>
                    </a:cubicBezTo>
                    <a:cubicBezTo>
                      <a:pt x="39" y="153"/>
                      <a:pt x="38" y="150"/>
                      <a:pt x="39" y="149"/>
                    </a:cubicBezTo>
                    <a:cubicBezTo>
                      <a:pt x="38" y="148"/>
                      <a:pt x="38" y="155"/>
                      <a:pt x="36" y="154"/>
                    </a:cubicBezTo>
                    <a:cubicBezTo>
                      <a:pt x="35" y="153"/>
                      <a:pt x="36" y="148"/>
                      <a:pt x="37" y="148"/>
                    </a:cubicBezTo>
                    <a:cubicBezTo>
                      <a:pt x="36" y="148"/>
                      <a:pt x="35" y="151"/>
                      <a:pt x="35" y="153"/>
                    </a:cubicBezTo>
                    <a:cubicBezTo>
                      <a:pt x="34" y="152"/>
                      <a:pt x="34" y="152"/>
                      <a:pt x="33" y="152"/>
                    </a:cubicBezTo>
                    <a:cubicBezTo>
                      <a:pt x="35" y="151"/>
                      <a:pt x="35" y="150"/>
                      <a:pt x="35" y="149"/>
                    </a:cubicBezTo>
                    <a:cubicBezTo>
                      <a:pt x="35" y="150"/>
                      <a:pt x="34" y="151"/>
                      <a:pt x="33" y="151"/>
                    </a:cubicBezTo>
                    <a:cubicBezTo>
                      <a:pt x="34" y="149"/>
                      <a:pt x="34" y="147"/>
                      <a:pt x="34" y="145"/>
                    </a:cubicBezTo>
                    <a:cubicBezTo>
                      <a:pt x="33" y="145"/>
                      <a:pt x="33" y="145"/>
                      <a:pt x="33" y="145"/>
                    </a:cubicBezTo>
                    <a:cubicBezTo>
                      <a:pt x="34" y="146"/>
                      <a:pt x="32" y="150"/>
                      <a:pt x="30" y="151"/>
                    </a:cubicBezTo>
                    <a:cubicBezTo>
                      <a:pt x="28" y="151"/>
                      <a:pt x="30" y="142"/>
                      <a:pt x="30" y="141"/>
                    </a:cubicBezTo>
                    <a:cubicBezTo>
                      <a:pt x="31" y="140"/>
                      <a:pt x="30" y="137"/>
                      <a:pt x="31" y="136"/>
                    </a:cubicBezTo>
                    <a:cubicBezTo>
                      <a:pt x="32" y="135"/>
                      <a:pt x="31" y="131"/>
                      <a:pt x="30" y="129"/>
                    </a:cubicBezTo>
                    <a:cubicBezTo>
                      <a:pt x="29" y="127"/>
                      <a:pt x="29" y="124"/>
                      <a:pt x="28" y="123"/>
                    </a:cubicBezTo>
                    <a:cubicBezTo>
                      <a:pt x="27" y="122"/>
                      <a:pt x="27" y="121"/>
                      <a:pt x="27" y="120"/>
                    </a:cubicBezTo>
                    <a:cubicBezTo>
                      <a:pt x="26" y="119"/>
                      <a:pt x="24" y="118"/>
                      <a:pt x="26" y="118"/>
                    </a:cubicBezTo>
                    <a:cubicBezTo>
                      <a:pt x="25" y="117"/>
                      <a:pt x="23" y="117"/>
                      <a:pt x="23" y="115"/>
                    </a:cubicBezTo>
                    <a:cubicBezTo>
                      <a:pt x="23" y="114"/>
                      <a:pt x="23" y="112"/>
                      <a:pt x="23" y="111"/>
                    </a:cubicBezTo>
                    <a:cubicBezTo>
                      <a:pt x="23" y="112"/>
                      <a:pt x="23" y="114"/>
                      <a:pt x="22" y="113"/>
                    </a:cubicBezTo>
                    <a:cubicBezTo>
                      <a:pt x="22" y="113"/>
                      <a:pt x="23" y="115"/>
                      <a:pt x="22" y="117"/>
                    </a:cubicBezTo>
                    <a:cubicBezTo>
                      <a:pt x="20" y="116"/>
                      <a:pt x="19" y="113"/>
                      <a:pt x="17" y="111"/>
                    </a:cubicBezTo>
                    <a:cubicBezTo>
                      <a:pt x="17" y="110"/>
                      <a:pt x="18" y="110"/>
                      <a:pt x="18" y="111"/>
                    </a:cubicBezTo>
                    <a:cubicBezTo>
                      <a:pt x="19" y="111"/>
                      <a:pt x="20" y="111"/>
                      <a:pt x="20" y="112"/>
                    </a:cubicBezTo>
                    <a:cubicBezTo>
                      <a:pt x="21" y="112"/>
                      <a:pt x="23" y="111"/>
                      <a:pt x="22" y="110"/>
                    </a:cubicBezTo>
                    <a:cubicBezTo>
                      <a:pt x="21" y="109"/>
                      <a:pt x="18" y="108"/>
                      <a:pt x="20" y="106"/>
                    </a:cubicBezTo>
                    <a:cubicBezTo>
                      <a:pt x="19" y="106"/>
                      <a:pt x="18" y="106"/>
                      <a:pt x="18" y="106"/>
                    </a:cubicBezTo>
                    <a:cubicBezTo>
                      <a:pt x="18" y="105"/>
                      <a:pt x="18" y="105"/>
                      <a:pt x="18" y="104"/>
                    </a:cubicBezTo>
                    <a:cubicBezTo>
                      <a:pt x="17" y="104"/>
                      <a:pt x="16" y="103"/>
                      <a:pt x="15" y="103"/>
                    </a:cubicBezTo>
                    <a:cubicBezTo>
                      <a:pt x="14" y="101"/>
                      <a:pt x="13" y="102"/>
                      <a:pt x="12" y="102"/>
                    </a:cubicBezTo>
                    <a:cubicBezTo>
                      <a:pt x="13" y="103"/>
                      <a:pt x="13" y="104"/>
                      <a:pt x="13" y="105"/>
                    </a:cubicBezTo>
                    <a:cubicBezTo>
                      <a:pt x="13" y="104"/>
                      <a:pt x="13" y="104"/>
                      <a:pt x="12" y="103"/>
                    </a:cubicBezTo>
                    <a:cubicBezTo>
                      <a:pt x="12" y="104"/>
                      <a:pt x="12" y="104"/>
                      <a:pt x="13" y="105"/>
                    </a:cubicBezTo>
                    <a:cubicBezTo>
                      <a:pt x="11" y="103"/>
                      <a:pt x="11" y="102"/>
                      <a:pt x="12" y="100"/>
                    </a:cubicBezTo>
                    <a:cubicBezTo>
                      <a:pt x="11" y="100"/>
                      <a:pt x="11" y="100"/>
                      <a:pt x="10" y="100"/>
                    </a:cubicBezTo>
                    <a:cubicBezTo>
                      <a:pt x="11" y="100"/>
                      <a:pt x="11" y="99"/>
                      <a:pt x="11" y="98"/>
                    </a:cubicBezTo>
                    <a:cubicBezTo>
                      <a:pt x="11" y="99"/>
                      <a:pt x="11" y="99"/>
                      <a:pt x="11" y="99"/>
                    </a:cubicBezTo>
                    <a:cubicBezTo>
                      <a:pt x="11" y="98"/>
                      <a:pt x="11" y="97"/>
                      <a:pt x="11" y="96"/>
                    </a:cubicBezTo>
                    <a:cubicBezTo>
                      <a:pt x="10" y="98"/>
                      <a:pt x="10" y="100"/>
                      <a:pt x="9" y="101"/>
                    </a:cubicBezTo>
                    <a:cubicBezTo>
                      <a:pt x="8" y="101"/>
                      <a:pt x="9" y="100"/>
                      <a:pt x="9" y="99"/>
                    </a:cubicBezTo>
                    <a:cubicBezTo>
                      <a:pt x="9" y="98"/>
                      <a:pt x="8" y="97"/>
                      <a:pt x="7" y="96"/>
                    </a:cubicBezTo>
                    <a:cubicBezTo>
                      <a:pt x="7" y="97"/>
                      <a:pt x="8" y="98"/>
                      <a:pt x="7" y="99"/>
                    </a:cubicBezTo>
                    <a:cubicBezTo>
                      <a:pt x="7" y="97"/>
                      <a:pt x="5" y="96"/>
                      <a:pt x="4" y="95"/>
                    </a:cubicBezTo>
                    <a:cubicBezTo>
                      <a:pt x="2" y="94"/>
                      <a:pt x="2" y="91"/>
                      <a:pt x="1" y="8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77" name="Freeform 4212"/>
              <p:cNvSpPr>
                <a:spLocks/>
              </p:cNvSpPr>
              <p:nvPr/>
            </p:nvSpPr>
            <p:spPr bwMode="auto">
              <a:xfrm>
                <a:off x="3186" y="2432"/>
                <a:ext cx="208" cy="183"/>
              </a:xfrm>
              <a:custGeom>
                <a:avLst/>
                <a:gdLst>
                  <a:gd name="T0" fmla="*/ 3 w 158"/>
                  <a:gd name="T1" fmla="*/ 106 h 138"/>
                  <a:gd name="T2" fmla="*/ 14 w 158"/>
                  <a:gd name="T3" fmla="*/ 101 h 138"/>
                  <a:gd name="T4" fmla="*/ 16 w 158"/>
                  <a:gd name="T5" fmla="*/ 81 h 138"/>
                  <a:gd name="T6" fmla="*/ 17 w 158"/>
                  <a:gd name="T7" fmla="*/ 70 h 138"/>
                  <a:gd name="T8" fmla="*/ 24 w 158"/>
                  <a:gd name="T9" fmla="*/ 68 h 138"/>
                  <a:gd name="T10" fmla="*/ 28 w 158"/>
                  <a:gd name="T11" fmla="*/ 54 h 138"/>
                  <a:gd name="T12" fmla="*/ 34 w 158"/>
                  <a:gd name="T13" fmla="*/ 38 h 138"/>
                  <a:gd name="T14" fmla="*/ 42 w 158"/>
                  <a:gd name="T15" fmla="*/ 34 h 138"/>
                  <a:gd name="T16" fmla="*/ 45 w 158"/>
                  <a:gd name="T17" fmla="*/ 21 h 138"/>
                  <a:gd name="T18" fmla="*/ 54 w 158"/>
                  <a:gd name="T19" fmla="*/ 9 h 138"/>
                  <a:gd name="T20" fmla="*/ 61 w 158"/>
                  <a:gd name="T21" fmla="*/ 13 h 138"/>
                  <a:gd name="T22" fmla="*/ 68 w 158"/>
                  <a:gd name="T23" fmla="*/ 3 h 138"/>
                  <a:gd name="T24" fmla="*/ 76 w 158"/>
                  <a:gd name="T25" fmla="*/ 7 h 138"/>
                  <a:gd name="T26" fmla="*/ 82 w 158"/>
                  <a:gd name="T27" fmla="*/ 4 h 138"/>
                  <a:gd name="T28" fmla="*/ 93 w 158"/>
                  <a:gd name="T29" fmla="*/ 7 h 138"/>
                  <a:gd name="T30" fmla="*/ 115 w 158"/>
                  <a:gd name="T31" fmla="*/ 23 h 138"/>
                  <a:gd name="T32" fmla="*/ 124 w 158"/>
                  <a:gd name="T33" fmla="*/ 33 h 138"/>
                  <a:gd name="T34" fmla="*/ 121 w 158"/>
                  <a:gd name="T35" fmla="*/ 57 h 138"/>
                  <a:gd name="T36" fmla="*/ 132 w 158"/>
                  <a:gd name="T37" fmla="*/ 61 h 138"/>
                  <a:gd name="T38" fmla="*/ 134 w 158"/>
                  <a:gd name="T39" fmla="*/ 70 h 138"/>
                  <a:gd name="T40" fmla="*/ 145 w 158"/>
                  <a:gd name="T41" fmla="*/ 88 h 138"/>
                  <a:gd name="T42" fmla="*/ 155 w 158"/>
                  <a:gd name="T43" fmla="*/ 94 h 138"/>
                  <a:gd name="T44" fmla="*/ 195 w 158"/>
                  <a:gd name="T45" fmla="*/ 110 h 138"/>
                  <a:gd name="T46" fmla="*/ 170 w 158"/>
                  <a:gd name="T47" fmla="*/ 156 h 138"/>
                  <a:gd name="T48" fmla="*/ 141 w 158"/>
                  <a:gd name="T49" fmla="*/ 164 h 138"/>
                  <a:gd name="T50" fmla="*/ 128 w 158"/>
                  <a:gd name="T51" fmla="*/ 171 h 138"/>
                  <a:gd name="T52" fmla="*/ 113 w 158"/>
                  <a:gd name="T53" fmla="*/ 172 h 138"/>
                  <a:gd name="T54" fmla="*/ 104 w 158"/>
                  <a:gd name="T55" fmla="*/ 171 h 138"/>
                  <a:gd name="T56" fmla="*/ 92 w 158"/>
                  <a:gd name="T57" fmla="*/ 183 h 138"/>
                  <a:gd name="T58" fmla="*/ 79 w 158"/>
                  <a:gd name="T59" fmla="*/ 179 h 138"/>
                  <a:gd name="T60" fmla="*/ 55 w 158"/>
                  <a:gd name="T61" fmla="*/ 167 h 138"/>
                  <a:gd name="T62" fmla="*/ 39 w 158"/>
                  <a:gd name="T63" fmla="*/ 160 h 138"/>
                  <a:gd name="T64" fmla="*/ 33 w 158"/>
                  <a:gd name="T65" fmla="*/ 153 h 138"/>
                  <a:gd name="T66" fmla="*/ 26 w 158"/>
                  <a:gd name="T67" fmla="*/ 138 h 138"/>
                  <a:gd name="T68" fmla="*/ 22 w 158"/>
                  <a:gd name="T69" fmla="*/ 130 h 138"/>
                  <a:gd name="T70" fmla="*/ 18 w 158"/>
                  <a:gd name="T71" fmla="*/ 127 h 138"/>
                  <a:gd name="T72" fmla="*/ 12 w 158"/>
                  <a:gd name="T73" fmla="*/ 117 h 138"/>
                  <a:gd name="T74" fmla="*/ 0 w 158"/>
                  <a:gd name="T75" fmla="*/ 111 h 13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58" h="138">
                    <a:moveTo>
                      <a:pt x="0" y="84"/>
                    </a:moveTo>
                    <a:cubicBezTo>
                      <a:pt x="0" y="83"/>
                      <a:pt x="2" y="82"/>
                      <a:pt x="2" y="80"/>
                    </a:cubicBezTo>
                    <a:cubicBezTo>
                      <a:pt x="2" y="77"/>
                      <a:pt x="4" y="77"/>
                      <a:pt x="6" y="77"/>
                    </a:cubicBezTo>
                    <a:cubicBezTo>
                      <a:pt x="8" y="78"/>
                      <a:pt x="10" y="78"/>
                      <a:pt x="11" y="76"/>
                    </a:cubicBezTo>
                    <a:cubicBezTo>
                      <a:pt x="12" y="75"/>
                      <a:pt x="12" y="72"/>
                      <a:pt x="12" y="70"/>
                    </a:cubicBezTo>
                    <a:cubicBezTo>
                      <a:pt x="11" y="67"/>
                      <a:pt x="11" y="64"/>
                      <a:pt x="12" y="61"/>
                    </a:cubicBezTo>
                    <a:cubicBezTo>
                      <a:pt x="12" y="60"/>
                      <a:pt x="13" y="59"/>
                      <a:pt x="13" y="58"/>
                    </a:cubicBezTo>
                    <a:cubicBezTo>
                      <a:pt x="14" y="56"/>
                      <a:pt x="13" y="55"/>
                      <a:pt x="13" y="53"/>
                    </a:cubicBezTo>
                    <a:cubicBezTo>
                      <a:pt x="13" y="52"/>
                      <a:pt x="14" y="50"/>
                      <a:pt x="15" y="49"/>
                    </a:cubicBezTo>
                    <a:cubicBezTo>
                      <a:pt x="16" y="47"/>
                      <a:pt x="18" y="49"/>
                      <a:pt x="18" y="51"/>
                    </a:cubicBezTo>
                    <a:cubicBezTo>
                      <a:pt x="19" y="50"/>
                      <a:pt x="22" y="46"/>
                      <a:pt x="20" y="44"/>
                    </a:cubicBezTo>
                    <a:cubicBezTo>
                      <a:pt x="19" y="44"/>
                      <a:pt x="21" y="42"/>
                      <a:pt x="21" y="41"/>
                    </a:cubicBezTo>
                    <a:cubicBezTo>
                      <a:pt x="21" y="39"/>
                      <a:pt x="20" y="38"/>
                      <a:pt x="22" y="36"/>
                    </a:cubicBezTo>
                    <a:cubicBezTo>
                      <a:pt x="24" y="34"/>
                      <a:pt x="25" y="32"/>
                      <a:pt x="26" y="29"/>
                    </a:cubicBezTo>
                    <a:cubicBezTo>
                      <a:pt x="27" y="28"/>
                      <a:pt x="27" y="27"/>
                      <a:pt x="28" y="27"/>
                    </a:cubicBezTo>
                    <a:cubicBezTo>
                      <a:pt x="29" y="27"/>
                      <a:pt x="32" y="27"/>
                      <a:pt x="32" y="26"/>
                    </a:cubicBezTo>
                    <a:cubicBezTo>
                      <a:pt x="33" y="24"/>
                      <a:pt x="32" y="22"/>
                      <a:pt x="33" y="19"/>
                    </a:cubicBezTo>
                    <a:cubicBezTo>
                      <a:pt x="33" y="18"/>
                      <a:pt x="33" y="17"/>
                      <a:pt x="34" y="16"/>
                    </a:cubicBezTo>
                    <a:cubicBezTo>
                      <a:pt x="35" y="14"/>
                      <a:pt x="35" y="12"/>
                      <a:pt x="35" y="10"/>
                    </a:cubicBezTo>
                    <a:cubicBezTo>
                      <a:pt x="36" y="6"/>
                      <a:pt x="38" y="7"/>
                      <a:pt x="41" y="7"/>
                    </a:cubicBezTo>
                    <a:cubicBezTo>
                      <a:pt x="42" y="7"/>
                      <a:pt x="42" y="5"/>
                      <a:pt x="44" y="6"/>
                    </a:cubicBezTo>
                    <a:cubicBezTo>
                      <a:pt x="45" y="7"/>
                      <a:pt x="46" y="8"/>
                      <a:pt x="46" y="10"/>
                    </a:cubicBezTo>
                    <a:cubicBezTo>
                      <a:pt x="48" y="7"/>
                      <a:pt x="49" y="3"/>
                      <a:pt x="50" y="0"/>
                    </a:cubicBezTo>
                    <a:cubicBezTo>
                      <a:pt x="50" y="1"/>
                      <a:pt x="51" y="2"/>
                      <a:pt x="52" y="2"/>
                    </a:cubicBezTo>
                    <a:cubicBezTo>
                      <a:pt x="52" y="3"/>
                      <a:pt x="53" y="2"/>
                      <a:pt x="54" y="3"/>
                    </a:cubicBezTo>
                    <a:cubicBezTo>
                      <a:pt x="55" y="6"/>
                      <a:pt x="56" y="6"/>
                      <a:pt x="58" y="5"/>
                    </a:cubicBezTo>
                    <a:cubicBezTo>
                      <a:pt x="59" y="5"/>
                      <a:pt x="60" y="5"/>
                      <a:pt x="61" y="4"/>
                    </a:cubicBezTo>
                    <a:cubicBezTo>
                      <a:pt x="61" y="4"/>
                      <a:pt x="61" y="3"/>
                      <a:pt x="62" y="3"/>
                    </a:cubicBezTo>
                    <a:cubicBezTo>
                      <a:pt x="62" y="3"/>
                      <a:pt x="64" y="5"/>
                      <a:pt x="64" y="6"/>
                    </a:cubicBezTo>
                    <a:cubicBezTo>
                      <a:pt x="66" y="3"/>
                      <a:pt x="69" y="6"/>
                      <a:pt x="71" y="5"/>
                    </a:cubicBezTo>
                    <a:cubicBezTo>
                      <a:pt x="74" y="5"/>
                      <a:pt x="77" y="8"/>
                      <a:pt x="80" y="9"/>
                    </a:cubicBezTo>
                    <a:cubicBezTo>
                      <a:pt x="83" y="10"/>
                      <a:pt x="84" y="14"/>
                      <a:pt x="87" y="17"/>
                    </a:cubicBezTo>
                    <a:cubicBezTo>
                      <a:pt x="88" y="18"/>
                      <a:pt x="90" y="19"/>
                      <a:pt x="91" y="21"/>
                    </a:cubicBezTo>
                    <a:cubicBezTo>
                      <a:pt x="92" y="23"/>
                      <a:pt x="93" y="24"/>
                      <a:pt x="94" y="25"/>
                    </a:cubicBezTo>
                    <a:cubicBezTo>
                      <a:pt x="97" y="27"/>
                      <a:pt x="98" y="29"/>
                      <a:pt x="96" y="32"/>
                    </a:cubicBezTo>
                    <a:cubicBezTo>
                      <a:pt x="94" y="36"/>
                      <a:pt x="91" y="38"/>
                      <a:pt x="92" y="43"/>
                    </a:cubicBezTo>
                    <a:cubicBezTo>
                      <a:pt x="92" y="45"/>
                      <a:pt x="91" y="48"/>
                      <a:pt x="95" y="47"/>
                    </a:cubicBezTo>
                    <a:cubicBezTo>
                      <a:pt x="97" y="47"/>
                      <a:pt x="98" y="46"/>
                      <a:pt x="100" y="46"/>
                    </a:cubicBezTo>
                    <a:cubicBezTo>
                      <a:pt x="102" y="45"/>
                      <a:pt x="102" y="47"/>
                      <a:pt x="104" y="46"/>
                    </a:cubicBezTo>
                    <a:cubicBezTo>
                      <a:pt x="104" y="49"/>
                      <a:pt x="101" y="51"/>
                      <a:pt x="102" y="53"/>
                    </a:cubicBezTo>
                    <a:cubicBezTo>
                      <a:pt x="104" y="57"/>
                      <a:pt x="105" y="58"/>
                      <a:pt x="107" y="61"/>
                    </a:cubicBezTo>
                    <a:cubicBezTo>
                      <a:pt x="108" y="62"/>
                      <a:pt x="109" y="65"/>
                      <a:pt x="110" y="66"/>
                    </a:cubicBezTo>
                    <a:cubicBezTo>
                      <a:pt x="111" y="67"/>
                      <a:pt x="111" y="66"/>
                      <a:pt x="112" y="67"/>
                    </a:cubicBezTo>
                    <a:cubicBezTo>
                      <a:pt x="114" y="68"/>
                      <a:pt x="116" y="71"/>
                      <a:pt x="118" y="71"/>
                    </a:cubicBezTo>
                    <a:cubicBezTo>
                      <a:pt x="125" y="74"/>
                      <a:pt x="131" y="76"/>
                      <a:pt x="138" y="79"/>
                    </a:cubicBezTo>
                    <a:cubicBezTo>
                      <a:pt x="141" y="80"/>
                      <a:pt x="144" y="82"/>
                      <a:pt x="148" y="83"/>
                    </a:cubicBezTo>
                    <a:cubicBezTo>
                      <a:pt x="151" y="83"/>
                      <a:pt x="155" y="83"/>
                      <a:pt x="158" y="83"/>
                    </a:cubicBezTo>
                    <a:cubicBezTo>
                      <a:pt x="129" y="118"/>
                      <a:pt x="129" y="118"/>
                      <a:pt x="129" y="118"/>
                    </a:cubicBezTo>
                    <a:cubicBezTo>
                      <a:pt x="127" y="120"/>
                      <a:pt x="125" y="120"/>
                      <a:pt x="123" y="120"/>
                    </a:cubicBezTo>
                    <a:cubicBezTo>
                      <a:pt x="118" y="119"/>
                      <a:pt x="113" y="119"/>
                      <a:pt x="107" y="124"/>
                    </a:cubicBezTo>
                    <a:cubicBezTo>
                      <a:pt x="106" y="126"/>
                      <a:pt x="105" y="127"/>
                      <a:pt x="103" y="128"/>
                    </a:cubicBezTo>
                    <a:cubicBezTo>
                      <a:pt x="101" y="128"/>
                      <a:pt x="99" y="128"/>
                      <a:pt x="97" y="129"/>
                    </a:cubicBezTo>
                    <a:cubicBezTo>
                      <a:pt x="95" y="130"/>
                      <a:pt x="95" y="132"/>
                      <a:pt x="93" y="131"/>
                    </a:cubicBezTo>
                    <a:cubicBezTo>
                      <a:pt x="91" y="131"/>
                      <a:pt x="88" y="133"/>
                      <a:pt x="86" y="130"/>
                    </a:cubicBezTo>
                    <a:cubicBezTo>
                      <a:pt x="85" y="130"/>
                      <a:pt x="84" y="128"/>
                      <a:pt x="83" y="128"/>
                    </a:cubicBezTo>
                    <a:cubicBezTo>
                      <a:pt x="82" y="128"/>
                      <a:pt x="80" y="129"/>
                      <a:pt x="79" y="129"/>
                    </a:cubicBezTo>
                    <a:cubicBezTo>
                      <a:pt x="77" y="130"/>
                      <a:pt x="74" y="132"/>
                      <a:pt x="73" y="133"/>
                    </a:cubicBezTo>
                    <a:cubicBezTo>
                      <a:pt x="72" y="135"/>
                      <a:pt x="71" y="137"/>
                      <a:pt x="70" y="138"/>
                    </a:cubicBezTo>
                    <a:cubicBezTo>
                      <a:pt x="69" y="137"/>
                      <a:pt x="66" y="136"/>
                      <a:pt x="64" y="137"/>
                    </a:cubicBezTo>
                    <a:cubicBezTo>
                      <a:pt x="62" y="137"/>
                      <a:pt x="62" y="136"/>
                      <a:pt x="60" y="135"/>
                    </a:cubicBezTo>
                    <a:cubicBezTo>
                      <a:pt x="59" y="135"/>
                      <a:pt x="58" y="136"/>
                      <a:pt x="56" y="136"/>
                    </a:cubicBezTo>
                    <a:cubicBezTo>
                      <a:pt x="51" y="135"/>
                      <a:pt x="56" y="134"/>
                      <a:pt x="42" y="126"/>
                    </a:cubicBezTo>
                    <a:cubicBezTo>
                      <a:pt x="40" y="125"/>
                      <a:pt x="37" y="127"/>
                      <a:pt x="34" y="126"/>
                    </a:cubicBezTo>
                    <a:cubicBezTo>
                      <a:pt x="32" y="125"/>
                      <a:pt x="30" y="123"/>
                      <a:pt x="30" y="121"/>
                    </a:cubicBezTo>
                    <a:cubicBezTo>
                      <a:pt x="29" y="120"/>
                      <a:pt x="30" y="118"/>
                      <a:pt x="30" y="116"/>
                    </a:cubicBezTo>
                    <a:cubicBezTo>
                      <a:pt x="29" y="114"/>
                      <a:pt x="26" y="113"/>
                      <a:pt x="25" y="115"/>
                    </a:cubicBezTo>
                    <a:cubicBezTo>
                      <a:pt x="24" y="114"/>
                      <a:pt x="23" y="112"/>
                      <a:pt x="23" y="111"/>
                    </a:cubicBezTo>
                    <a:cubicBezTo>
                      <a:pt x="21" y="109"/>
                      <a:pt x="21" y="106"/>
                      <a:pt x="20" y="104"/>
                    </a:cubicBezTo>
                    <a:cubicBezTo>
                      <a:pt x="20" y="103"/>
                      <a:pt x="19" y="101"/>
                      <a:pt x="18" y="99"/>
                    </a:cubicBezTo>
                    <a:cubicBezTo>
                      <a:pt x="18" y="98"/>
                      <a:pt x="17" y="98"/>
                      <a:pt x="17" y="98"/>
                    </a:cubicBezTo>
                    <a:cubicBezTo>
                      <a:pt x="16" y="97"/>
                      <a:pt x="16" y="97"/>
                      <a:pt x="15" y="96"/>
                    </a:cubicBezTo>
                    <a:cubicBezTo>
                      <a:pt x="15" y="96"/>
                      <a:pt x="15" y="96"/>
                      <a:pt x="14" y="96"/>
                    </a:cubicBezTo>
                    <a:cubicBezTo>
                      <a:pt x="13" y="95"/>
                      <a:pt x="13" y="94"/>
                      <a:pt x="13" y="93"/>
                    </a:cubicBezTo>
                    <a:cubicBezTo>
                      <a:pt x="11" y="92"/>
                      <a:pt x="10" y="89"/>
                      <a:pt x="9" y="88"/>
                    </a:cubicBezTo>
                    <a:cubicBezTo>
                      <a:pt x="7" y="87"/>
                      <a:pt x="6" y="86"/>
                      <a:pt x="4" y="86"/>
                    </a:cubicBezTo>
                    <a:cubicBezTo>
                      <a:pt x="3" y="86"/>
                      <a:pt x="1" y="86"/>
                      <a:pt x="0" y="8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78" name="Freeform 4213"/>
              <p:cNvSpPr>
                <a:spLocks/>
              </p:cNvSpPr>
              <p:nvPr/>
            </p:nvSpPr>
            <p:spPr bwMode="auto">
              <a:xfrm>
                <a:off x="1448" y="2385"/>
                <a:ext cx="58" cy="66"/>
              </a:xfrm>
              <a:custGeom>
                <a:avLst/>
                <a:gdLst>
                  <a:gd name="T0" fmla="*/ 0 w 44"/>
                  <a:gd name="T1" fmla="*/ 53 h 50"/>
                  <a:gd name="T2" fmla="*/ 3 w 44"/>
                  <a:gd name="T3" fmla="*/ 48 h 50"/>
                  <a:gd name="T4" fmla="*/ 4 w 44"/>
                  <a:gd name="T5" fmla="*/ 45 h 50"/>
                  <a:gd name="T6" fmla="*/ 4 w 44"/>
                  <a:gd name="T7" fmla="*/ 40 h 50"/>
                  <a:gd name="T8" fmla="*/ 9 w 44"/>
                  <a:gd name="T9" fmla="*/ 30 h 50"/>
                  <a:gd name="T10" fmla="*/ 18 w 44"/>
                  <a:gd name="T11" fmla="*/ 29 h 50"/>
                  <a:gd name="T12" fmla="*/ 28 w 44"/>
                  <a:gd name="T13" fmla="*/ 29 h 50"/>
                  <a:gd name="T14" fmla="*/ 29 w 44"/>
                  <a:gd name="T15" fmla="*/ 22 h 50"/>
                  <a:gd name="T16" fmla="*/ 26 w 44"/>
                  <a:gd name="T17" fmla="*/ 21 h 50"/>
                  <a:gd name="T18" fmla="*/ 24 w 44"/>
                  <a:gd name="T19" fmla="*/ 17 h 50"/>
                  <a:gd name="T20" fmla="*/ 17 w 44"/>
                  <a:gd name="T21" fmla="*/ 11 h 50"/>
                  <a:gd name="T22" fmla="*/ 24 w 44"/>
                  <a:gd name="T23" fmla="*/ 9 h 50"/>
                  <a:gd name="T24" fmla="*/ 25 w 44"/>
                  <a:gd name="T25" fmla="*/ 1 h 50"/>
                  <a:gd name="T26" fmla="*/ 36 w 44"/>
                  <a:gd name="T27" fmla="*/ 1 h 50"/>
                  <a:gd name="T28" fmla="*/ 50 w 44"/>
                  <a:gd name="T29" fmla="*/ 1 h 50"/>
                  <a:gd name="T30" fmla="*/ 47 w 44"/>
                  <a:gd name="T31" fmla="*/ 16 h 50"/>
                  <a:gd name="T32" fmla="*/ 45 w 44"/>
                  <a:gd name="T33" fmla="*/ 32 h 50"/>
                  <a:gd name="T34" fmla="*/ 53 w 44"/>
                  <a:gd name="T35" fmla="*/ 34 h 50"/>
                  <a:gd name="T36" fmla="*/ 54 w 44"/>
                  <a:gd name="T37" fmla="*/ 33 h 50"/>
                  <a:gd name="T38" fmla="*/ 54 w 44"/>
                  <a:gd name="T39" fmla="*/ 32 h 50"/>
                  <a:gd name="T40" fmla="*/ 58 w 44"/>
                  <a:gd name="T41" fmla="*/ 34 h 50"/>
                  <a:gd name="T42" fmla="*/ 47 w 44"/>
                  <a:gd name="T43" fmla="*/ 44 h 50"/>
                  <a:gd name="T44" fmla="*/ 44 w 44"/>
                  <a:gd name="T45" fmla="*/ 49 h 50"/>
                  <a:gd name="T46" fmla="*/ 42 w 44"/>
                  <a:gd name="T47" fmla="*/ 53 h 50"/>
                  <a:gd name="T48" fmla="*/ 37 w 44"/>
                  <a:gd name="T49" fmla="*/ 57 h 50"/>
                  <a:gd name="T50" fmla="*/ 36 w 44"/>
                  <a:gd name="T51" fmla="*/ 59 h 50"/>
                  <a:gd name="T52" fmla="*/ 34 w 44"/>
                  <a:gd name="T53" fmla="*/ 61 h 50"/>
                  <a:gd name="T54" fmla="*/ 29 w 44"/>
                  <a:gd name="T55" fmla="*/ 66 h 50"/>
                  <a:gd name="T56" fmla="*/ 22 w 44"/>
                  <a:gd name="T57" fmla="*/ 63 h 50"/>
                  <a:gd name="T58" fmla="*/ 15 w 44"/>
                  <a:gd name="T59" fmla="*/ 63 h 50"/>
                  <a:gd name="T60" fmla="*/ 0 w 44"/>
                  <a:gd name="T61" fmla="*/ 53 h 5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44" h="50">
                    <a:moveTo>
                      <a:pt x="0" y="40"/>
                    </a:moveTo>
                    <a:cubicBezTo>
                      <a:pt x="1" y="39"/>
                      <a:pt x="1" y="37"/>
                      <a:pt x="2" y="36"/>
                    </a:cubicBezTo>
                    <a:cubicBezTo>
                      <a:pt x="2" y="35"/>
                      <a:pt x="3" y="35"/>
                      <a:pt x="3" y="34"/>
                    </a:cubicBezTo>
                    <a:cubicBezTo>
                      <a:pt x="2" y="32"/>
                      <a:pt x="2" y="32"/>
                      <a:pt x="3" y="30"/>
                    </a:cubicBezTo>
                    <a:cubicBezTo>
                      <a:pt x="5" y="28"/>
                      <a:pt x="6" y="25"/>
                      <a:pt x="7" y="23"/>
                    </a:cubicBezTo>
                    <a:cubicBezTo>
                      <a:pt x="8" y="21"/>
                      <a:pt x="12" y="22"/>
                      <a:pt x="14" y="22"/>
                    </a:cubicBezTo>
                    <a:cubicBezTo>
                      <a:pt x="15" y="22"/>
                      <a:pt x="21" y="23"/>
                      <a:pt x="21" y="22"/>
                    </a:cubicBezTo>
                    <a:cubicBezTo>
                      <a:pt x="22" y="17"/>
                      <a:pt x="22" y="17"/>
                      <a:pt x="22" y="17"/>
                    </a:cubicBezTo>
                    <a:cubicBezTo>
                      <a:pt x="21" y="17"/>
                      <a:pt x="20" y="17"/>
                      <a:pt x="20" y="16"/>
                    </a:cubicBezTo>
                    <a:cubicBezTo>
                      <a:pt x="20" y="15"/>
                      <a:pt x="20" y="14"/>
                      <a:pt x="18" y="13"/>
                    </a:cubicBezTo>
                    <a:cubicBezTo>
                      <a:pt x="16" y="12"/>
                      <a:pt x="15" y="10"/>
                      <a:pt x="13" y="8"/>
                    </a:cubicBezTo>
                    <a:cubicBezTo>
                      <a:pt x="14" y="8"/>
                      <a:pt x="17" y="8"/>
                      <a:pt x="18" y="7"/>
                    </a:cubicBezTo>
                    <a:cubicBezTo>
                      <a:pt x="18" y="5"/>
                      <a:pt x="17" y="3"/>
                      <a:pt x="19" y="1"/>
                    </a:cubicBezTo>
                    <a:cubicBezTo>
                      <a:pt x="20" y="0"/>
                      <a:pt x="26" y="1"/>
                      <a:pt x="27" y="1"/>
                    </a:cubicBezTo>
                    <a:cubicBezTo>
                      <a:pt x="31" y="1"/>
                      <a:pt x="34" y="1"/>
                      <a:pt x="38" y="1"/>
                    </a:cubicBezTo>
                    <a:cubicBezTo>
                      <a:pt x="37" y="5"/>
                      <a:pt x="37" y="9"/>
                      <a:pt x="36" y="12"/>
                    </a:cubicBezTo>
                    <a:cubicBezTo>
                      <a:pt x="35" y="16"/>
                      <a:pt x="35" y="20"/>
                      <a:pt x="34" y="24"/>
                    </a:cubicBezTo>
                    <a:cubicBezTo>
                      <a:pt x="36" y="24"/>
                      <a:pt x="40" y="24"/>
                      <a:pt x="40" y="26"/>
                    </a:cubicBezTo>
                    <a:cubicBezTo>
                      <a:pt x="40" y="26"/>
                      <a:pt x="41" y="25"/>
                      <a:pt x="41" y="25"/>
                    </a:cubicBezTo>
                    <a:cubicBezTo>
                      <a:pt x="41" y="24"/>
                      <a:pt x="41" y="24"/>
                      <a:pt x="41" y="24"/>
                    </a:cubicBezTo>
                    <a:cubicBezTo>
                      <a:pt x="42" y="24"/>
                      <a:pt x="43" y="25"/>
                      <a:pt x="44" y="26"/>
                    </a:cubicBezTo>
                    <a:cubicBezTo>
                      <a:pt x="41" y="28"/>
                      <a:pt x="39" y="31"/>
                      <a:pt x="36" y="33"/>
                    </a:cubicBezTo>
                    <a:cubicBezTo>
                      <a:pt x="34" y="34"/>
                      <a:pt x="32" y="35"/>
                      <a:pt x="33" y="37"/>
                    </a:cubicBezTo>
                    <a:cubicBezTo>
                      <a:pt x="33" y="38"/>
                      <a:pt x="33" y="39"/>
                      <a:pt x="32" y="40"/>
                    </a:cubicBezTo>
                    <a:cubicBezTo>
                      <a:pt x="31" y="41"/>
                      <a:pt x="28" y="42"/>
                      <a:pt x="28" y="43"/>
                    </a:cubicBezTo>
                    <a:cubicBezTo>
                      <a:pt x="28" y="44"/>
                      <a:pt x="28" y="44"/>
                      <a:pt x="27" y="45"/>
                    </a:cubicBezTo>
                    <a:cubicBezTo>
                      <a:pt x="26" y="46"/>
                      <a:pt x="26" y="46"/>
                      <a:pt x="26" y="46"/>
                    </a:cubicBezTo>
                    <a:cubicBezTo>
                      <a:pt x="25" y="47"/>
                      <a:pt x="21" y="47"/>
                      <a:pt x="22" y="50"/>
                    </a:cubicBezTo>
                    <a:cubicBezTo>
                      <a:pt x="20" y="49"/>
                      <a:pt x="19" y="48"/>
                      <a:pt x="17" y="48"/>
                    </a:cubicBezTo>
                    <a:cubicBezTo>
                      <a:pt x="15" y="47"/>
                      <a:pt x="13" y="48"/>
                      <a:pt x="11" y="48"/>
                    </a:cubicBezTo>
                    <a:cubicBezTo>
                      <a:pt x="7" y="47"/>
                      <a:pt x="3" y="43"/>
                      <a:pt x="0" y="4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79" name="Freeform 4214"/>
              <p:cNvSpPr>
                <a:spLocks/>
              </p:cNvSpPr>
              <p:nvPr/>
            </p:nvSpPr>
            <p:spPr bwMode="auto">
              <a:xfrm>
                <a:off x="1915" y="2572"/>
                <a:ext cx="57" cy="69"/>
              </a:xfrm>
              <a:custGeom>
                <a:avLst/>
                <a:gdLst>
                  <a:gd name="T0" fmla="*/ 4 w 43"/>
                  <a:gd name="T1" fmla="*/ 40 h 52"/>
                  <a:gd name="T2" fmla="*/ 0 w 43"/>
                  <a:gd name="T3" fmla="*/ 32 h 52"/>
                  <a:gd name="T4" fmla="*/ 0 w 43"/>
                  <a:gd name="T5" fmla="*/ 20 h 52"/>
                  <a:gd name="T6" fmla="*/ 8 w 43"/>
                  <a:gd name="T7" fmla="*/ 17 h 52"/>
                  <a:gd name="T8" fmla="*/ 9 w 43"/>
                  <a:gd name="T9" fmla="*/ 12 h 52"/>
                  <a:gd name="T10" fmla="*/ 19 w 43"/>
                  <a:gd name="T11" fmla="*/ 1 h 52"/>
                  <a:gd name="T12" fmla="*/ 30 w 43"/>
                  <a:gd name="T13" fmla="*/ 7 h 52"/>
                  <a:gd name="T14" fmla="*/ 33 w 43"/>
                  <a:gd name="T15" fmla="*/ 1 h 52"/>
                  <a:gd name="T16" fmla="*/ 41 w 43"/>
                  <a:gd name="T17" fmla="*/ 4 h 52"/>
                  <a:gd name="T18" fmla="*/ 45 w 43"/>
                  <a:gd name="T19" fmla="*/ 4 h 52"/>
                  <a:gd name="T20" fmla="*/ 41 w 43"/>
                  <a:gd name="T21" fmla="*/ 1 h 52"/>
                  <a:gd name="T22" fmla="*/ 53 w 43"/>
                  <a:gd name="T23" fmla="*/ 3 h 52"/>
                  <a:gd name="T24" fmla="*/ 54 w 43"/>
                  <a:gd name="T25" fmla="*/ 11 h 52"/>
                  <a:gd name="T26" fmla="*/ 50 w 43"/>
                  <a:gd name="T27" fmla="*/ 21 h 52"/>
                  <a:gd name="T28" fmla="*/ 52 w 43"/>
                  <a:gd name="T29" fmla="*/ 33 h 52"/>
                  <a:gd name="T30" fmla="*/ 54 w 43"/>
                  <a:gd name="T31" fmla="*/ 42 h 52"/>
                  <a:gd name="T32" fmla="*/ 53 w 43"/>
                  <a:gd name="T33" fmla="*/ 46 h 52"/>
                  <a:gd name="T34" fmla="*/ 53 w 43"/>
                  <a:gd name="T35" fmla="*/ 52 h 52"/>
                  <a:gd name="T36" fmla="*/ 48 w 43"/>
                  <a:gd name="T37" fmla="*/ 60 h 52"/>
                  <a:gd name="T38" fmla="*/ 42 w 43"/>
                  <a:gd name="T39" fmla="*/ 57 h 52"/>
                  <a:gd name="T40" fmla="*/ 34 w 43"/>
                  <a:gd name="T41" fmla="*/ 57 h 52"/>
                  <a:gd name="T42" fmla="*/ 29 w 43"/>
                  <a:gd name="T43" fmla="*/ 57 h 52"/>
                  <a:gd name="T44" fmla="*/ 27 w 43"/>
                  <a:gd name="T45" fmla="*/ 58 h 52"/>
                  <a:gd name="T46" fmla="*/ 28 w 43"/>
                  <a:gd name="T47" fmla="*/ 65 h 52"/>
                  <a:gd name="T48" fmla="*/ 20 w 43"/>
                  <a:gd name="T49" fmla="*/ 65 h 52"/>
                  <a:gd name="T50" fmla="*/ 16 w 43"/>
                  <a:gd name="T51" fmla="*/ 62 h 52"/>
                  <a:gd name="T52" fmla="*/ 15 w 43"/>
                  <a:gd name="T53" fmla="*/ 60 h 52"/>
                  <a:gd name="T54" fmla="*/ 11 w 43"/>
                  <a:gd name="T55" fmla="*/ 50 h 52"/>
                  <a:gd name="T56" fmla="*/ 8 w 43"/>
                  <a:gd name="T57" fmla="*/ 44 h 52"/>
                  <a:gd name="T58" fmla="*/ 5 w 43"/>
                  <a:gd name="T59" fmla="*/ 42 h 52"/>
                  <a:gd name="T60" fmla="*/ 4 w 43"/>
                  <a:gd name="T61" fmla="*/ 40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43" h="52">
                    <a:moveTo>
                      <a:pt x="3" y="30"/>
                    </a:moveTo>
                    <a:cubicBezTo>
                      <a:pt x="2" y="29"/>
                      <a:pt x="0" y="25"/>
                      <a:pt x="0" y="24"/>
                    </a:cubicBezTo>
                    <a:cubicBezTo>
                      <a:pt x="0" y="22"/>
                      <a:pt x="0" y="17"/>
                      <a:pt x="0" y="15"/>
                    </a:cubicBezTo>
                    <a:cubicBezTo>
                      <a:pt x="0" y="12"/>
                      <a:pt x="4" y="13"/>
                      <a:pt x="6" y="13"/>
                    </a:cubicBezTo>
                    <a:cubicBezTo>
                      <a:pt x="8" y="13"/>
                      <a:pt x="9" y="10"/>
                      <a:pt x="7" y="9"/>
                    </a:cubicBezTo>
                    <a:cubicBezTo>
                      <a:pt x="10" y="6"/>
                      <a:pt x="9" y="0"/>
                      <a:pt x="14" y="1"/>
                    </a:cubicBezTo>
                    <a:cubicBezTo>
                      <a:pt x="15" y="1"/>
                      <a:pt x="23" y="2"/>
                      <a:pt x="23" y="5"/>
                    </a:cubicBezTo>
                    <a:cubicBezTo>
                      <a:pt x="24" y="3"/>
                      <a:pt x="22" y="1"/>
                      <a:pt x="25" y="1"/>
                    </a:cubicBezTo>
                    <a:cubicBezTo>
                      <a:pt x="27" y="1"/>
                      <a:pt x="31" y="1"/>
                      <a:pt x="31" y="3"/>
                    </a:cubicBezTo>
                    <a:cubicBezTo>
                      <a:pt x="31" y="2"/>
                      <a:pt x="33" y="3"/>
                      <a:pt x="34" y="3"/>
                    </a:cubicBezTo>
                    <a:cubicBezTo>
                      <a:pt x="33" y="2"/>
                      <a:pt x="31" y="1"/>
                      <a:pt x="31" y="1"/>
                    </a:cubicBezTo>
                    <a:cubicBezTo>
                      <a:pt x="33" y="0"/>
                      <a:pt x="38" y="2"/>
                      <a:pt x="40" y="2"/>
                    </a:cubicBezTo>
                    <a:cubicBezTo>
                      <a:pt x="43" y="3"/>
                      <a:pt x="43" y="5"/>
                      <a:pt x="41" y="8"/>
                    </a:cubicBezTo>
                    <a:cubicBezTo>
                      <a:pt x="40" y="10"/>
                      <a:pt x="37" y="12"/>
                      <a:pt x="38" y="16"/>
                    </a:cubicBezTo>
                    <a:cubicBezTo>
                      <a:pt x="38" y="19"/>
                      <a:pt x="37" y="22"/>
                      <a:pt x="39" y="25"/>
                    </a:cubicBezTo>
                    <a:cubicBezTo>
                      <a:pt x="40" y="27"/>
                      <a:pt x="43" y="29"/>
                      <a:pt x="41" y="32"/>
                    </a:cubicBezTo>
                    <a:cubicBezTo>
                      <a:pt x="41" y="33"/>
                      <a:pt x="40" y="34"/>
                      <a:pt x="40" y="35"/>
                    </a:cubicBezTo>
                    <a:cubicBezTo>
                      <a:pt x="40" y="36"/>
                      <a:pt x="40" y="38"/>
                      <a:pt x="40" y="39"/>
                    </a:cubicBezTo>
                    <a:cubicBezTo>
                      <a:pt x="39" y="42"/>
                      <a:pt x="37" y="45"/>
                      <a:pt x="36" y="45"/>
                    </a:cubicBezTo>
                    <a:cubicBezTo>
                      <a:pt x="35" y="45"/>
                      <a:pt x="32" y="43"/>
                      <a:pt x="32" y="43"/>
                    </a:cubicBezTo>
                    <a:cubicBezTo>
                      <a:pt x="30" y="41"/>
                      <a:pt x="28" y="43"/>
                      <a:pt x="26" y="43"/>
                    </a:cubicBezTo>
                    <a:cubicBezTo>
                      <a:pt x="24" y="44"/>
                      <a:pt x="24" y="44"/>
                      <a:pt x="22" y="43"/>
                    </a:cubicBezTo>
                    <a:cubicBezTo>
                      <a:pt x="21" y="42"/>
                      <a:pt x="21" y="43"/>
                      <a:pt x="20" y="44"/>
                    </a:cubicBezTo>
                    <a:cubicBezTo>
                      <a:pt x="19" y="46"/>
                      <a:pt x="21" y="46"/>
                      <a:pt x="21" y="49"/>
                    </a:cubicBezTo>
                    <a:cubicBezTo>
                      <a:pt x="22" y="52"/>
                      <a:pt x="17" y="50"/>
                      <a:pt x="15" y="49"/>
                    </a:cubicBezTo>
                    <a:cubicBezTo>
                      <a:pt x="14" y="49"/>
                      <a:pt x="13" y="48"/>
                      <a:pt x="12" y="47"/>
                    </a:cubicBezTo>
                    <a:cubicBezTo>
                      <a:pt x="11" y="46"/>
                      <a:pt x="11" y="46"/>
                      <a:pt x="11" y="45"/>
                    </a:cubicBezTo>
                    <a:cubicBezTo>
                      <a:pt x="11" y="43"/>
                      <a:pt x="8" y="40"/>
                      <a:pt x="8" y="38"/>
                    </a:cubicBezTo>
                    <a:cubicBezTo>
                      <a:pt x="8" y="37"/>
                      <a:pt x="7" y="33"/>
                      <a:pt x="6" y="33"/>
                    </a:cubicBezTo>
                    <a:cubicBezTo>
                      <a:pt x="6" y="32"/>
                      <a:pt x="4" y="33"/>
                      <a:pt x="4" y="32"/>
                    </a:cubicBezTo>
                    <a:cubicBezTo>
                      <a:pt x="3" y="32"/>
                      <a:pt x="3" y="31"/>
                      <a:pt x="3" y="3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80" name="Freeform 4215"/>
              <p:cNvSpPr>
                <a:spLocks/>
              </p:cNvSpPr>
              <p:nvPr/>
            </p:nvSpPr>
            <p:spPr bwMode="auto">
              <a:xfrm>
                <a:off x="2492" y="2229"/>
                <a:ext cx="121" cy="111"/>
              </a:xfrm>
              <a:custGeom>
                <a:avLst/>
                <a:gdLst>
                  <a:gd name="T0" fmla="*/ 3 w 92"/>
                  <a:gd name="T1" fmla="*/ 111 h 84"/>
                  <a:gd name="T2" fmla="*/ 4 w 92"/>
                  <a:gd name="T3" fmla="*/ 96 h 84"/>
                  <a:gd name="T4" fmla="*/ 7 w 92"/>
                  <a:gd name="T5" fmla="*/ 89 h 84"/>
                  <a:gd name="T6" fmla="*/ 12 w 92"/>
                  <a:gd name="T7" fmla="*/ 82 h 84"/>
                  <a:gd name="T8" fmla="*/ 14 w 92"/>
                  <a:gd name="T9" fmla="*/ 77 h 84"/>
                  <a:gd name="T10" fmla="*/ 16 w 92"/>
                  <a:gd name="T11" fmla="*/ 73 h 84"/>
                  <a:gd name="T12" fmla="*/ 21 w 92"/>
                  <a:gd name="T13" fmla="*/ 62 h 84"/>
                  <a:gd name="T14" fmla="*/ 18 w 92"/>
                  <a:gd name="T15" fmla="*/ 65 h 84"/>
                  <a:gd name="T16" fmla="*/ 30 w 92"/>
                  <a:gd name="T17" fmla="*/ 52 h 84"/>
                  <a:gd name="T18" fmla="*/ 37 w 92"/>
                  <a:gd name="T19" fmla="*/ 34 h 84"/>
                  <a:gd name="T20" fmla="*/ 46 w 92"/>
                  <a:gd name="T21" fmla="*/ 21 h 84"/>
                  <a:gd name="T22" fmla="*/ 57 w 92"/>
                  <a:gd name="T23" fmla="*/ 9 h 84"/>
                  <a:gd name="T24" fmla="*/ 59 w 92"/>
                  <a:gd name="T25" fmla="*/ 1 h 84"/>
                  <a:gd name="T26" fmla="*/ 121 w 92"/>
                  <a:gd name="T27" fmla="*/ 0 h 84"/>
                  <a:gd name="T28" fmla="*/ 120 w 92"/>
                  <a:gd name="T29" fmla="*/ 28 h 84"/>
                  <a:gd name="T30" fmla="*/ 75 w 92"/>
                  <a:gd name="T31" fmla="*/ 28 h 84"/>
                  <a:gd name="T32" fmla="*/ 72 w 92"/>
                  <a:gd name="T33" fmla="*/ 67 h 84"/>
                  <a:gd name="T34" fmla="*/ 63 w 92"/>
                  <a:gd name="T35" fmla="*/ 71 h 84"/>
                  <a:gd name="T36" fmla="*/ 58 w 92"/>
                  <a:gd name="T37" fmla="*/ 82 h 84"/>
                  <a:gd name="T38" fmla="*/ 57 w 92"/>
                  <a:gd name="T39" fmla="*/ 102 h 84"/>
                  <a:gd name="T40" fmla="*/ 7 w 92"/>
                  <a:gd name="T41" fmla="*/ 102 h 84"/>
                  <a:gd name="T42" fmla="*/ 3 w 92"/>
                  <a:gd name="T43" fmla="*/ 111 h 8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2" h="84">
                    <a:moveTo>
                      <a:pt x="2" y="84"/>
                    </a:moveTo>
                    <a:cubicBezTo>
                      <a:pt x="0" y="81"/>
                      <a:pt x="2" y="76"/>
                      <a:pt x="3" y="73"/>
                    </a:cubicBezTo>
                    <a:cubicBezTo>
                      <a:pt x="3" y="71"/>
                      <a:pt x="4" y="69"/>
                      <a:pt x="5" y="67"/>
                    </a:cubicBezTo>
                    <a:cubicBezTo>
                      <a:pt x="6" y="65"/>
                      <a:pt x="9" y="65"/>
                      <a:pt x="9" y="62"/>
                    </a:cubicBezTo>
                    <a:cubicBezTo>
                      <a:pt x="10" y="61"/>
                      <a:pt x="10" y="59"/>
                      <a:pt x="11" y="58"/>
                    </a:cubicBezTo>
                    <a:cubicBezTo>
                      <a:pt x="12" y="57"/>
                      <a:pt x="12" y="56"/>
                      <a:pt x="12" y="55"/>
                    </a:cubicBezTo>
                    <a:cubicBezTo>
                      <a:pt x="13" y="53"/>
                      <a:pt x="17" y="49"/>
                      <a:pt x="16" y="47"/>
                    </a:cubicBezTo>
                    <a:cubicBezTo>
                      <a:pt x="15" y="47"/>
                      <a:pt x="15" y="48"/>
                      <a:pt x="14" y="49"/>
                    </a:cubicBezTo>
                    <a:cubicBezTo>
                      <a:pt x="16" y="45"/>
                      <a:pt x="20" y="42"/>
                      <a:pt x="23" y="39"/>
                    </a:cubicBezTo>
                    <a:cubicBezTo>
                      <a:pt x="27" y="35"/>
                      <a:pt x="26" y="31"/>
                      <a:pt x="28" y="26"/>
                    </a:cubicBezTo>
                    <a:cubicBezTo>
                      <a:pt x="30" y="23"/>
                      <a:pt x="31" y="18"/>
                      <a:pt x="35" y="16"/>
                    </a:cubicBezTo>
                    <a:cubicBezTo>
                      <a:pt x="39" y="14"/>
                      <a:pt x="41" y="12"/>
                      <a:pt x="43" y="7"/>
                    </a:cubicBezTo>
                    <a:cubicBezTo>
                      <a:pt x="44" y="4"/>
                      <a:pt x="46" y="0"/>
                      <a:pt x="45" y="1"/>
                    </a:cubicBezTo>
                    <a:cubicBezTo>
                      <a:pt x="92" y="0"/>
                      <a:pt x="92" y="0"/>
                      <a:pt x="92" y="0"/>
                    </a:cubicBezTo>
                    <a:cubicBezTo>
                      <a:pt x="91" y="21"/>
                      <a:pt x="91" y="21"/>
                      <a:pt x="91" y="21"/>
                    </a:cubicBezTo>
                    <a:cubicBezTo>
                      <a:pt x="57" y="21"/>
                      <a:pt x="57" y="21"/>
                      <a:pt x="57" y="21"/>
                    </a:cubicBezTo>
                    <a:cubicBezTo>
                      <a:pt x="55" y="51"/>
                      <a:pt x="55" y="51"/>
                      <a:pt x="55" y="51"/>
                    </a:cubicBezTo>
                    <a:cubicBezTo>
                      <a:pt x="53" y="53"/>
                      <a:pt x="50" y="53"/>
                      <a:pt x="48" y="54"/>
                    </a:cubicBezTo>
                    <a:cubicBezTo>
                      <a:pt x="45" y="56"/>
                      <a:pt x="43" y="59"/>
                      <a:pt x="44" y="62"/>
                    </a:cubicBezTo>
                    <a:cubicBezTo>
                      <a:pt x="44" y="65"/>
                      <a:pt x="45" y="76"/>
                      <a:pt x="43" y="77"/>
                    </a:cubicBezTo>
                    <a:cubicBezTo>
                      <a:pt x="5" y="77"/>
                      <a:pt x="5" y="77"/>
                      <a:pt x="5" y="77"/>
                    </a:cubicBezTo>
                    <a:cubicBezTo>
                      <a:pt x="2" y="77"/>
                      <a:pt x="1" y="82"/>
                      <a:pt x="2" y="8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81" name="Freeform 4216"/>
              <p:cNvSpPr>
                <a:spLocks/>
              </p:cNvSpPr>
              <p:nvPr/>
            </p:nvSpPr>
            <p:spPr bwMode="auto">
              <a:xfrm>
                <a:off x="2890" y="1863"/>
                <a:ext cx="85" cy="39"/>
              </a:xfrm>
              <a:custGeom>
                <a:avLst/>
                <a:gdLst>
                  <a:gd name="T0" fmla="*/ 0 w 64"/>
                  <a:gd name="T1" fmla="*/ 11 h 29"/>
                  <a:gd name="T2" fmla="*/ 3 w 64"/>
                  <a:gd name="T3" fmla="*/ 13 h 29"/>
                  <a:gd name="T4" fmla="*/ 12 w 64"/>
                  <a:gd name="T5" fmla="*/ 9 h 29"/>
                  <a:gd name="T6" fmla="*/ 28 w 64"/>
                  <a:gd name="T7" fmla="*/ 1 h 29"/>
                  <a:gd name="T8" fmla="*/ 27 w 64"/>
                  <a:gd name="T9" fmla="*/ 0 h 29"/>
                  <a:gd name="T10" fmla="*/ 29 w 64"/>
                  <a:gd name="T11" fmla="*/ 1 h 29"/>
                  <a:gd name="T12" fmla="*/ 33 w 64"/>
                  <a:gd name="T13" fmla="*/ 3 h 29"/>
                  <a:gd name="T14" fmla="*/ 35 w 64"/>
                  <a:gd name="T15" fmla="*/ 1 h 29"/>
                  <a:gd name="T16" fmla="*/ 37 w 64"/>
                  <a:gd name="T17" fmla="*/ 1 h 29"/>
                  <a:gd name="T18" fmla="*/ 40 w 64"/>
                  <a:gd name="T19" fmla="*/ 3 h 29"/>
                  <a:gd name="T20" fmla="*/ 48 w 64"/>
                  <a:gd name="T21" fmla="*/ 7 h 29"/>
                  <a:gd name="T22" fmla="*/ 52 w 64"/>
                  <a:gd name="T23" fmla="*/ 7 h 29"/>
                  <a:gd name="T24" fmla="*/ 50 w 64"/>
                  <a:gd name="T25" fmla="*/ 9 h 29"/>
                  <a:gd name="T26" fmla="*/ 54 w 64"/>
                  <a:gd name="T27" fmla="*/ 13 h 29"/>
                  <a:gd name="T28" fmla="*/ 60 w 64"/>
                  <a:gd name="T29" fmla="*/ 12 h 29"/>
                  <a:gd name="T30" fmla="*/ 58 w 64"/>
                  <a:gd name="T31" fmla="*/ 9 h 29"/>
                  <a:gd name="T32" fmla="*/ 69 w 64"/>
                  <a:gd name="T33" fmla="*/ 12 h 29"/>
                  <a:gd name="T34" fmla="*/ 70 w 64"/>
                  <a:gd name="T35" fmla="*/ 16 h 29"/>
                  <a:gd name="T36" fmla="*/ 76 w 64"/>
                  <a:gd name="T37" fmla="*/ 17 h 29"/>
                  <a:gd name="T38" fmla="*/ 80 w 64"/>
                  <a:gd name="T39" fmla="*/ 20 h 29"/>
                  <a:gd name="T40" fmla="*/ 85 w 64"/>
                  <a:gd name="T41" fmla="*/ 24 h 29"/>
                  <a:gd name="T42" fmla="*/ 76 w 64"/>
                  <a:gd name="T43" fmla="*/ 27 h 29"/>
                  <a:gd name="T44" fmla="*/ 73 w 64"/>
                  <a:gd name="T45" fmla="*/ 32 h 29"/>
                  <a:gd name="T46" fmla="*/ 65 w 64"/>
                  <a:gd name="T47" fmla="*/ 35 h 29"/>
                  <a:gd name="T48" fmla="*/ 60 w 64"/>
                  <a:gd name="T49" fmla="*/ 38 h 29"/>
                  <a:gd name="T50" fmla="*/ 50 w 64"/>
                  <a:gd name="T51" fmla="*/ 36 h 29"/>
                  <a:gd name="T52" fmla="*/ 44 w 64"/>
                  <a:gd name="T53" fmla="*/ 34 h 29"/>
                  <a:gd name="T54" fmla="*/ 36 w 64"/>
                  <a:gd name="T55" fmla="*/ 32 h 29"/>
                  <a:gd name="T56" fmla="*/ 36 w 64"/>
                  <a:gd name="T57" fmla="*/ 35 h 29"/>
                  <a:gd name="T58" fmla="*/ 32 w 64"/>
                  <a:gd name="T59" fmla="*/ 39 h 29"/>
                  <a:gd name="T60" fmla="*/ 27 w 64"/>
                  <a:gd name="T61" fmla="*/ 39 h 29"/>
                  <a:gd name="T62" fmla="*/ 23 w 64"/>
                  <a:gd name="T63" fmla="*/ 35 h 29"/>
                  <a:gd name="T64" fmla="*/ 16 w 64"/>
                  <a:gd name="T65" fmla="*/ 32 h 29"/>
                  <a:gd name="T66" fmla="*/ 11 w 64"/>
                  <a:gd name="T67" fmla="*/ 27 h 29"/>
                  <a:gd name="T68" fmla="*/ 4 w 64"/>
                  <a:gd name="T69" fmla="*/ 20 h 29"/>
                  <a:gd name="T70" fmla="*/ 0 w 64"/>
                  <a:gd name="T71" fmla="*/ 11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4" h="29">
                    <a:moveTo>
                      <a:pt x="0" y="8"/>
                    </a:moveTo>
                    <a:cubicBezTo>
                      <a:pt x="1" y="8"/>
                      <a:pt x="2" y="9"/>
                      <a:pt x="2" y="10"/>
                    </a:cubicBezTo>
                    <a:cubicBezTo>
                      <a:pt x="2" y="7"/>
                      <a:pt x="8" y="8"/>
                      <a:pt x="9" y="7"/>
                    </a:cubicBezTo>
                    <a:cubicBezTo>
                      <a:pt x="12" y="4"/>
                      <a:pt x="17" y="3"/>
                      <a:pt x="21" y="1"/>
                    </a:cubicBezTo>
                    <a:cubicBezTo>
                      <a:pt x="20" y="0"/>
                      <a:pt x="20" y="0"/>
                      <a:pt x="20" y="0"/>
                    </a:cubicBezTo>
                    <a:cubicBezTo>
                      <a:pt x="21" y="0"/>
                      <a:pt x="22" y="0"/>
                      <a:pt x="22" y="1"/>
                    </a:cubicBezTo>
                    <a:cubicBezTo>
                      <a:pt x="23" y="1"/>
                      <a:pt x="24" y="3"/>
                      <a:pt x="25" y="2"/>
                    </a:cubicBezTo>
                    <a:cubicBezTo>
                      <a:pt x="25" y="2"/>
                      <a:pt x="26" y="2"/>
                      <a:pt x="26" y="1"/>
                    </a:cubicBezTo>
                    <a:cubicBezTo>
                      <a:pt x="27" y="0"/>
                      <a:pt x="27" y="1"/>
                      <a:pt x="28" y="1"/>
                    </a:cubicBezTo>
                    <a:cubicBezTo>
                      <a:pt x="29" y="1"/>
                      <a:pt x="29" y="1"/>
                      <a:pt x="30" y="2"/>
                    </a:cubicBezTo>
                    <a:cubicBezTo>
                      <a:pt x="31" y="5"/>
                      <a:pt x="36" y="2"/>
                      <a:pt x="36" y="5"/>
                    </a:cubicBezTo>
                    <a:cubicBezTo>
                      <a:pt x="37" y="5"/>
                      <a:pt x="38" y="4"/>
                      <a:pt x="39" y="5"/>
                    </a:cubicBezTo>
                    <a:cubicBezTo>
                      <a:pt x="41" y="5"/>
                      <a:pt x="39" y="7"/>
                      <a:pt x="38" y="7"/>
                    </a:cubicBezTo>
                    <a:cubicBezTo>
                      <a:pt x="39" y="8"/>
                      <a:pt x="40" y="9"/>
                      <a:pt x="41" y="10"/>
                    </a:cubicBezTo>
                    <a:cubicBezTo>
                      <a:pt x="42" y="12"/>
                      <a:pt x="44" y="10"/>
                      <a:pt x="45" y="9"/>
                    </a:cubicBezTo>
                    <a:cubicBezTo>
                      <a:pt x="45" y="9"/>
                      <a:pt x="44" y="8"/>
                      <a:pt x="44" y="7"/>
                    </a:cubicBezTo>
                    <a:cubicBezTo>
                      <a:pt x="47" y="8"/>
                      <a:pt x="49" y="10"/>
                      <a:pt x="52" y="9"/>
                    </a:cubicBezTo>
                    <a:cubicBezTo>
                      <a:pt x="52" y="10"/>
                      <a:pt x="52" y="12"/>
                      <a:pt x="53" y="12"/>
                    </a:cubicBezTo>
                    <a:cubicBezTo>
                      <a:pt x="55" y="12"/>
                      <a:pt x="55" y="12"/>
                      <a:pt x="57" y="13"/>
                    </a:cubicBezTo>
                    <a:cubicBezTo>
                      <a:pt x="59" y="13"/>
                      <a:pt x="59" y="13"/>
                      <a:pt x="60" y="15"/>
                    </a:cubicBezTo>
                    <a:cubicBezTo>
                      <a:pt x="59" y="14"/>
                      <a:pt x="62" y="15"/>
                      <a:pt x="64" y="18"/>
                    </a:cubicBezTo>
                    <a:cubicBezTo>
                      <a:pt x="62" y="19"/>
                      <a:pt x="59" y="19"/>
                      <a:pt x="57" y="20"/>
                    </a:cubicBezTo>
                    <a:cubicBezTo>
                      <a:pt x="56" y="21"/>
                      <a:pt x="56" y="23"/>
                      <a:pt x="55" y="24"/>
                    </a:cubicBezTo>
                    <a:cubicBezTo>
                      <a:pt x="54" y="24"/>
                      <a:pt x="52" y="26"/>
                      <a:pt x="49" y="26"/>
                    </a:cubicBezTo>
                    <a:cubicBezTo>
                      <a:pt x="48" y="26"/>
                      <a:pt x="46" y="26"/>
                      <a:pt x="45" y="28"/>
                    </a:cubicBezTo>
                    <a:cubicBezTo>
                      <a:pt x="44" y="25"/>
                      <a:pt x="40" y="27"/>
                      <a:pt x="38" y="27"/>
                    </a:cubicBezTo>
                    <a:cubicBezTo>
                      <a:pt x="36" y="26"/>
                      <a:pt x="34" y="25"/>
                      <a:pt x="33" y="25"/>
                    </a:cubicBezTo>
                    <a:cubicBezTo>
                      <a:pt x="31" y="24"/>
                      <a:pt x="29" y="24"/>
                      <a:pt x="27" y="24"/>
                    </a:cubicBezTo>
                    <a:cubicBezTo>
                      <a:pt x="27" y="25"/>
                      <a:pt x="27" y="26"/>
                      <a:pt x="27" y="26"/>
                    </a:cubicBezTo>
                    <a:cubicBezTo>
                      <a:pt x="25" y="26"/>
                      <a:pt x="24" y="27"/>
                      <a:pt x="24" y="29"/>
                    </a:cubicBezTo>
                    <a:cubicBezTo>
                      <a:pt x="22" y="28"/>
                      <a:pt x="22" y="29"/>
                      <a:pt x="20" y="29"/>
                    </a:cubicBezTo>
                    <a:cubicBezTo>
                      <a:pt x="19" y="28"/>
                      <a:pt x="18" y="27"/>
                      <a:pt x="17" y="26"/>
                    </a:cubicBezTo>
                    <a:cubicBezTo>
                      <a:pt x="15" y="25"/>
                      <a:pt x="14" y="25"/>
                      <a:pt x="12" y="24"/>
                    </a:cubicBezTo>
                    <a:cubicBezTo>
                      <a:pt x="11" y="23"/>
                      <a:pt x="9" y="21"/>
                      <a:pt x="8" y="20"/>
                    </a:cubicBezTo>
                    <a:cubicBezTo>
                      <a:pt x="6" y="20"/>
                      <a:pt x="5" y="16"/>
                      <a:pt x="3" y="15"/>
                    </a:cubicBezTo>
                    <a:cubicBezTo>
                      <a:pt x="6" y="12"/>
                      <a:pt x="0" y="12"/>
                      <a:pt x="0" y="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82" name="Freeform 4217"/>
              <p:cNvSpPr>
                <a:spLocks/>
              </p:cNvSpPr>
              <p:nvPr/>
            </p:nvSpPr>
            <p:spPr bwMode="auto">
              <a:xfrm>
                <a:off x="2913" y="2298"/>
                <a:ext cx="146" cy="252"/>
              </a:xfrm>
              <a:custGeom>
                <a:avLst/>
                <a:gdLst>
                  <a:gd name="T0" fmla="*/ 3 w 111"/>
                  <a:gd name="T1" fmla="*/ 140 h 191"/>
                  <a:gd name="T2" fmla="*/ 7 w 111"/>
                  <a:gd name="T3" fmla="*/ 132 h 191"/>
                  <a:gd name="T4" fmla="*/ 28 w 111"/>
                  <a:gd name="T5" fmla="*/ 98 h 191"/>
                  <a:gd name="T6" fmla="*/ 33 w 111"/>
                  <a:gd name="T7" fmla="*/ 51 h 191"/>
                  <a:gd name="T8" fmla="*/ 29 w 111"/>
                  <a:gd name="T9" fmla="*/ 42 h 191"/>
                  <a:gd name="T10" fmla="*/ 24 w 111"/>
                  <a:gd name="T11" fmla="*/ 30 h 191"/>
                  <a:gd name="T12" fmla="*/ 21 w 111"/>
                  <a:gd name="T13" fmla="*/ 9 h 191"/>
                  <a:gd name="T14" fmla="*/ 36 w 111"/>
                  <a:gd name="T15" fmla="*/ 0 h 191"/>
                  <a:gd name="T16" fmla="*/ 146 w 111"/>
                  <a:gd name="T17" fmla="*/ 121 h 191"/>
                  <a:gd name="T18" fmla="*/ 132 w 111"/>
                  <a:gd name="T19" fmla="*/ 124 h 191"/>
                  <a:gd name="T20" fmla="*/ 126 w 111"/>
                  <a:gd name="T21" fmla="*/ 139 h 191"/>
                  <a:gd name="T22" fmla="*/ 122 w 111"/>
                  <a:gd name="T23" fmla="*/ 157 h 191"/>
                  <a:gd name="T24" fmla="*/ 117 w 111"/>
                  <a:gd name="T25" fmla="*/ 169 h 191"/>
                  <a:gd name="T26" fmla="*/ 125 w 111"/>
                  <a:gd name="T27" fmla="*/ 172 h 191"/>
                  <a:gd name="T28" fmla="*/ 126 w 111"/>
                  <a:gd name="T29" fmla="*/ 179 h 191"/>
                  <a:gd name="T30" fmla="*/ 128 w 111"/>
                  <a:gd name="T31" fmla="*/ 189 h 191"/>
                  <a:gd name="T32" fmla="*/ 132 w 111"/>
                  <a:gd name="T33" fmla="*/ 198 h 191"/>
                  <a:gd name="T34" fmla="*/ 122 w 111"/>
                  <a:gd name="T35" fmla="*/ 198 h 191"/>
                  <a:gd name="T36" fmla="*/ 114 w 111"/>
                  <a:gd name="T37" fmla="*/ 203 h 191"/>
                  <a:gd name="T38" fmla="*/ 108 w 111"/>
                  <a:gd name="T39" fmla="*/ 214 h 191"/>
                  <a:gd name="T40" fmla="*/ 93 w 111"/>
                  <a:gd name="T41" fmla="*/ 227 h 191"/>
                  <a:gd name="T42" fmla="*/ 76 w 111"/>
                  <a:gd name="T43" fmla="*/ 231 h 191"/>
                  <a:gd name="T44" fmla="*/ 75 w 111"/>
                  <a:gd name="T45" fmla="*/ 239 h 191"/>
                  <a:gd name="T46" fmla="*/ 63 w 111"/>
                  <a:gd name="T47" fmla="*/ 244 h 191"/>
                  <a:gd name="T48" fmla="*/ 47 w 111"/>
                  <a:gd name="T49" fmla="*/ 251 h 191"/>
                  <a:gd name="T50" fmla="*/ 41 w 111"/>
                  <a:gd name="T51" fmla="*/ 249 h 191"/>
                  <a:gd name="T52" fmla="*/ 29 w 111"/>
                  <a:gd name="T53" fmla="*/ 252 h 191"/>
                  <a:gd name="T54" fmla="*/ 24 w 111"/>
                  <a:gd name="T55" fmla="*/ 235 h 191"/>
                  <a:gd name="T56" fmla="*/ 12 w 111"/>
                  <a:gd name="T57" fmla="*/ 223 h 191"/>
                  <a:gd name="T58" fmla="*/ 13 w 111"/>
                  <a:gd name="T59" fmla="*/ 212 h 191"/>
                  <a:gd name="T60" fmla="*/ 28 w 111"/>
                  <a:gd name="T61" fmla="*/ 214 h 191"/>
                  <a:gd name="T62" fmla="*/ 22 w 111"/>
                  <a:gd name="T63" fmla="*/ 193 h 191"/>
                  <a:gd name="T64" fmla="*/ 22 w 111"/>
                  <a:gd name="T65" fmla="*/ 183 h 191"/>
                  <a:gd name="T66" fmla="*/ 20 w 111"/>
                  <a:gd name="T67" fmla="*/ 178 h 191"/>
                  <a:gd name="T68" fmla="*/ 16 w 111"/>
                  <a:gd name="T69" fmla="*/ 169 h 191"/>
                  <a:gd name="T70" fmla="*/ 8 w 111"/>
                  <a:gd name="T71" fmla="*/ 164 h 191"/>
                  <a:gd name="T72" fmla="*/ 0 w 111"/>
                  <a:gd name="T73" fmla="*/ 142 h 19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11" h="191">
                    <a:moveTo>
                      <a:pt x="0" y="108"/>
                    </a:moveTo>
                    <a:cubicBezTo>
                      <a:pt x="1" y="107"/>
                      <a:pt x="2" y="107"/>
                      <a:pt x="2" y="106"/>
                    </a:cubicBezTo>
                    <a:cubicBezTo>
                      <a:pt x="2" y="106"/>
                      <a:pt x="3" y="105"/>
                      <a:pt x="3" y="104"/>
                    </a:cubicBezTo>
                    <a:cubicBezTo>
                      <a:pt x="4" y="104"/>
                      <a:pt x="4" y="101"/>
                      <a:pt x="5" y="100"/>
                    </a:cubicBezTo>
                    <a:cubicBezTo>
                      <a:pt x="7" y="95"/>
                      <a:pt x="11" y="90"/>
                      <a:pt x="14" y="86"/>
                    </a:cubicBezTo>
                    <a:cubicBezTo>
                      <a:pt x="18" y="83"/>
                      <a:pt x="21" y="79"/>
                      <a:pt x="21" y="74"/>
                    </a:cubicBezTo>
                    <a:cubicBezTo>
                      <a:pt x="22" y="68"/>
                      <a:pt x="22" y="61"/>
                      <a:pt x="22" y="55"/>
                    </a:cubicBezTo>
                    <a:cubicBezTo>
                      <a:pt x="23" y="50"/>
                      <a:pt x="22" y="44"/>
                      <a:pt x="25" y="39"/>
                    </a:cubicBezTo>
                    <a:cubicBezTo>
                      <a:pt x="26" y="37"/>
                      <a:pt x="25" y="36"/>
                      <a:pt x="24" y="34"/>
                    </a:cubicBezTo>
                    <a:cubicBezTo>
                      <a:pt x="23" y="33"/>
                      <a:pt x="23" y="33"/>
                      <a:pt x="22" y="32"/>
                    </a:cubicBezTo>
                    <a:cubicBezTo>
                      <a:pt x="21" y="31"/>
                      <a:pt x="22" y="30"/>
                      <a:pt x="22" y="29"/>
                    </a:cubicBezTo>
                    <a:cubicBezTo>
                      <a:pt x="21" y="27"/>
                      <a:pt x="19" y="25"/>
                      <a:pt x="18" y="23"/>
                    </a:cubicBezTo>
                    <a:cubicBezTo>
                      <a:pt x="17" y="21"/>
                      <a:pt x="18" y="19"/>
                      <a:pt x="18" y="17"/>
                    </a:cubicBezTo>
                    <a:cubicBezTo>
                      <a:pt x="17" y="14"/>
                      <a:pt x="16" y="11"/>
                      <a:pt x="16" y="7"/>
                    </a:cubicBezTo>
                    <a:cubicBezTo>
                      <a:pt x="16" y="7"/>
                      <a:pt x="15" y="6"/>
                      <a:pt x="16" y="5"/>
                    </a:cubicBezTo>
                    <a:cubicBezTo>
                      <a:pt x="27" y="0"/>
                      <a:pt x="27" y="0"/>
                      <a:pt x="27" y="0"/>
                    </a:cubicBezTo>
                    <a:cubicBezTo>
                      <a:pt x="110" y="47"/>
                      <a:pt x="110" y="47"/>
                      <a:pt x="110" y="47"/>
                    </a:cubicBezTo>
                    <a:cubicBezTo>
                      <a:pt x="111" y="92"/>
                      <a:pt x="111" y="92"/>
                      <a:pt x="111" y="92"/>
                    </a:cubicBezTo>
                    <a:cubicBezTo>
                      <a:pt x="108" y="92"/>
                      <a:pt x="108" y="92"/>
                      <a:pt x="105" y="92"/>
                    </a:cubicBezTo>
                    <a:cubicBezTo>
                      <a:pt x="103" y="93"/>
                      <a:pt x="100" y="92"/>
                      <a:pt x="100" y="94"/>
                    </a:cubicBezTo>
                    <a:cubicBezTo>
                      <a:pt x="99" y="95"/>
                      <a:pt x="101" y="98"/>
                      <a:pt x="100" y="99"/>
                    </a:cubicBezTo>
                    <a:cubicBezTo>
                      <a:pt x="99" y="100"/>
                      <a:pt x="97" y="104"/>
                      <a:pt x="96" y="105"/>
                    </a:cubicBezTo>
                    <a:cubicBezTo>
                      <a:pt x="93" y="106"/>
                      <a:pt x="94" y="109"/>
                      <a:pt x="96" y="111"/>
                    </a:cubicBezTo>
                    <a:cubicBezTo>
                      <a:pt x="92" y="114"/>
                      <a:pt x="90" y="115"/>
                      <a:pt x="93" y="119"/>
                    </a:cubicBezTo>
                    <a:cubicBezTo>
                      <a:pt x="95" y="122"/>
                      <a:pt x="90" y="123"/>
                      <a:pt x="89" y="125"/>
                    </a:cubicBezTo>
                    <a:cubicBezTo>
                      <a:pt x="88" y="127"/>
                      <a:pt x="88" y="127"/>
                      <a:pt x="89" y="128"/>
                    </a:cubicBezTo>
                    <a:cubicBezTo>
                      <a:pt x="90" y="129"/>
                      <a:pt x="92" y="128"/>
                      <a:pt x="93" y="128"/>
                    </a:cubicBezTo>
                    <a:cubicBezTo>
                      <a:pt x="95" y="128"/>
                      <a:pt x="96" y="129"/>
                      <a:pt x="95" y="130"/>
                    </a:cubicBezTo>
                    <a:cubicBezTo>
                      <a:pt x="94" y="132"/>
                      <a:pt x="96" y="134"/>
                      <a:pt x="95" y="136"/>
                    </a:cubicBezTo>
                    <a:cubicBezTo>
                      <a:pt x="96" y="136"/>
                      <a:pt x="96" y="136"/>
                      <a:pt x="96" y="136"/>
                    </a:cubicBezTo>
                    <a:cubicBezTo>
                      <a:pt x="97" y="137"/>
                      <a:pt x="96" y="139"/>
                      <a:pt x="96" y="140"/>
                    </a:cubicBezTo>
                    <a:cubicBezTo>
                      <a:pt x="96" y="142"/>
                      <a:pt x="96" y="142"/>
                      <a:pt x="97" y="143"/>
                    </a:cubicBezTo>
                    <a:cubicBezTo>
                      <a:pt x="98" y="144"/>
                      <a:pt x="100" y="143"/>
                      <a:pt x="100" y="146"/>
                    </a:cubicBezTo>
                    <a:cubicBezTo>
                      <a:pt x="101" y="147"/>
                      <a:pt x="99" y="149"/>
                      <a:pt x="100" y="150"/>
                    </a:cubicBezTo>
                    <a:cubicBezTo>
                      <a:pt x="99" y="149"/>
                      <a:pt x="96" y="148"/>
                      <a:pt x="95" y="149"/>
                    </a:cubicBezTo>
                    <a:cubicBezTo>
                      <a:pt x="94" y="149"/>
                      <a:pt x="93" y="150"/>
                      <a:pt x="93" y="150"/>
                    </a:cubicBezTo>
                    <a:cubicBezTo>
                      <a:pt x="92" y="151"/>
                      <a:pt x="92" y="151"/>
                      <a:pt x="91" y="152"/>
                    </a:cubicBezTo>
                    <a:cubicBezTo>
                      <a:pt x="90" y="153"/>
                      <a:pt x="88" y="152"/>
                      <a:pt x="87" y="154"/>
                    </a:cubicBezTo>
                    <a:cubicBezTo>
                      <a:pt x="87" y="155"/>
                      <a:pt x="88" y="156"/>
                      <a:pt x="87" y="157"/>
                    </a:cubicBezTo>
                    <a:cubicBezTo>
                      <a:pt x="87" y="159"/>
                      <a:pt x="84" y="160"/>
                      <a:pt x="82" y="162"/>
                    </a:cubicBezTo>
                    <a:cubicBezTo>
                      <a:pt x="81" y="164"/>
                      <a:pt x="80" y="166"/>
                      <a:pt x="78" y="167"/>
                    </a:cubicBezTo>
                    <a:cubicBezTo>
                      <a:pt x="76" y="170"/>
                      <a:pt x="74" y="171"/>
                      <a:pt x="71" y="172"/>
                    </a:cubicBezTo>
                    <a:cubicBezTo>
                      <a:pt x="69" y="173"/>
                      <a:pt x="64" y="173"/>
                      <a:pt x="62" y="173"/>
                    </a:cubicBezTo>
                    <a:cubicBezTo>
                      <a:pt x="61" y="173"/>
                      <a:pt x="56" y="174"/>
                      <a:pt x="58" y="175"/>
                    </a:cubicBezTo>
                    <a:cubicBezTo>
                      <a:pt x="59" y="175"/>
                      <a:pt x="60" y="176"/>
                      <a:pt x="60" y="177"/>
                    </a:cubicBezTo>
                    <a:cubicBezTo>
                      <a:pt x="60" y="178"/>
                      <a:pt x="58" y="180"/>
                      <a:pt x="57" y="181"/>
                    </a:cubicBezTo>
                    <a:cubicBezTo>
                      <a:pt x="56" y="182"/>
                      <a:pt x="55" y="184"/>
                      <a:pt x="54" y="184"/>
                    </a:cubicBezTo>
                    <a:cubicBezTo>
                      <a:pt x="52" y="185"/>
                      <a:pt x="50" y="185"/>
                      <a:pt x="48" y="185"/>
                    </a:cubicBezTo>
                    <a:cubicBezTo>
                      <a:pt x="45" y="185"/>
                      <a:pt x="43" y="186"/>
                      <a:pt x="40" y="187"/>
                    </a:cubicBezTo>
                    <a:cubicBezTo>
                      <a:pt x="39" y="188"/>
                      <a:pt x="36" y="189"/>
                      <a:pt x="36" y="190"/>
                    </a:cubicBezTo>
                    <a:cubicBezTo>
                      <a:pt x="35" y="189"/>
                      <a:pt x="34" y="188"/>
                      <a:pt x="33" y="186"/>
                    </a:cubicBezTo>
                    <a:cubicBezTo>
                      <a:pt x="32" y="187"/>
                      <a:pt x="32" y="188"/>
                      <a:pt x="31" y="189"/>
                    </a:cubicBezTo>
                    <a:cubicBezTo>
                      <a:pt x="31" y="189"/>
                      <a:pt x="29" y="189"/>
                      <a:pt x="29" y="189"/>
                    </a:cubicBezTo>
                    <a:cubicBezTo>
                      <a:pt x="26" y="191"/>
                      <a:pt x="25" y="190"/>
                      <a:pt x="22" y="191"/>
                    </a:cubicBezTo>
                    <a:cubicBezTo>
                      <a:pt x="24" y="188"/>
                      <a:pt x="22" y="188"/>
                      <a:pt x="21" y="186"/>
                    </a:cubicBezTo>
                    <a:cubicBezTo>
                      <a:pt x="20" y="183"/>
                      <a:pt x="20" y="180"/>
                      <a:pt x="18" y="178"/>
                    </a:cubicBezTo>
                    <a:cubicBezTo>
                      <a:pt x="17" y="176"/>
                      <a:pt x="15" y="175"/>
                      <a:pt x="13" y="174"/>
                    </a:cubicBezTo>
                    <a:cubicBezTo>
                      <a:pt x="11" y="172"/>
                      <a:pt x="10" y="170"/>
                      <a:pt x="9" y="169"/>
                    </a:cubicBezTo>
                    <a:cubicBezTo>
                      <a:pt x="8" y="168"/>
                      <a:pt x="5" y="165"/>
                      <a:pt x="6" y="164"/>
                    </a:cubicBezTo>
                    <a:cubicBezTo>
                      <a:pt x="8" y="162"/>
                      <a:pt x="8" y="161"/>
                      <a:pt x="10" y="161"/>
                    </a:cubicBezTo>
                    <a:cubicBezTo>
                      <a:pt x="13" y="161"/>
                      <a:pt x="15" y="162"/>
                      <a:pt x="18" y="161"/>
                    </a:cubicBezTo>
                    <a:cubicBezTo>
                      <a:pt x="19" y="161"/>
                      <a:pt x="20" y="161"/>
                      <a:pt x="21" y="162"/>
                    </a:cubicBezTo>
                    <a:cubicBezTo>
                      <a:pt x="22" y="162"/>
                      <a:pt x="23" y="161"/>
                      <a:pt x="24" y="161"/>
                    </a:cubicBezTo>
                    <a:cubicBezTo>
                      <a:pt x="19" y="158"/>
                      <a:pt x="17" y="152"/>
                      <a:pt x="17" y="146"/>
                    </a:cubicBezTo>
                    <a:cubicBezTo>
                      <a:pt x="17" y="145"/>
                      <a:pt x="17" y="144"/>
                      <a:pt x="18" y="143"/>
                    </a:cubicBezTo>
                    <a:cubicBezTo>
                      <a:pt x="18" y="141"/>
                      <a:pt x="17" y="140"/>
                      <a:pt x="17" y="139"/>
                    </a:cubicBezTo>
                    <a:cubicBezTo>
                      <a:pt x="17" y="138"/>
                      <a:pt x="18" y="137"/>
                      <a:pt x="17" y="136"/>
                    </a:cubicBezTo>
                    <a:cubicBezTo>
                      <a:pt x="17" y="135"/>
                      <a:pt x="15" y="136"/>
                      <a:pt x="15" y="135"/>
                    </a:cubicBezTo>
                    <a:cubicBezTo>
                      <a:pt x="16" y="133"/>
                      <a:pt x="15" y="131"/>
                      <a:pt x="15" y="130"/>
                    </a:cubicBezTo>
                    <a:cubicBezTo>
                      <a:pt x="14" y="129"/>
                      <a:pt x="13" y="129"/>
                      <a:pt x="12" y="128"/>
                    </a:cubicBezTo>
                    <a:cubicBezTo>
                      <a:pt x="10" y="127"/>
                      <a:pt x="13" y="125"/>
                      <a:pt x="8" y="124"/>
                    </a:cubicBezTo>
                    <a:cubicBezTo>
                      <a:pt x="7" y="124"/>
                      <a:pt x="8" y="125"/>
                      <a:pt x="6" y="124"/>
                    </a:cubicBezTo>
                    <a:cubicBezTo>
                      <a:pt x="5" y="122"/>
                      <a:pt x="3" y="118"/>
                      <a:pt x="2" y="117"/>
                    </a:cubicBezTo>
                    <a:cubicBezTo>
                      <a:pt x="1" y="114"/>
                      <a:pt x="1" y="111"/>
                      <a:pt x="0" y="10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83" name="Freeform 4218"/>
              <p:cNvSpPr>
                <a:spLocks/>
              </p:cNvSpPr>
              <p:nvPr/>
            </p:nvSpPr>
            <p:spPr bwMode="auto">
              <a:xfrm>
                <a:off x="2984" y="1991"/>
                <a:ext cx="25" cy="49"/>
              </a:xfrm>
              <a:custGeom>
                <a:avLst/>
                <a:gdLst>
                  <a:gd name="T0" fmla="*/ 0 w 19"/>
                  <a:gd name="T1" fmla="*/ 33 h 37"/>
                  <a:gd name="T2" fmla="*/ 1 w 19"/>
                  <a:gd name="T3" fmla="*/ 29 h 37"/>
                  <a:gd name="T4" fmla="*/ 3 w 19"/>
                  <a:gd name="T5" fmla="*/ 24 h 37"/>
                  <a:gd name="T6" fmla="*/ 1 w 19"/>
                  <a:gd name="T7" fmla="*/ 21 h 37"/>
                  <a:gd name="T8" fmla="*/ 3 w 19"/>
                  <a:gd name="T9" fmla="*/ 19 h 37"/>
                  <a:gd name="T10" fmla="*/ 0 w 19"/>
                  <a:gd name="T11" fmla="*/ 15 h 37"/>
                  <a:gd name="T12" fmla="*/ 1 w 19"/>
                  <a:gd name="T13" fmla="*/ 5 h 37"/>
                  <a:gd name="T14" fmla="*/ 5 w 19"/>
                  <a:gd name="T15" fmla="*/ 4 h 37"/>
                  <a:gd name="T16" fmla="*/ 11 w 19"/>
                  <a:gd name="T17" fmla="*/ 5 h 37"/>
                  <a:gd name="T18" fmla="*/ 12 w 19"/>
                  <a:gd name="T19" fmla="*/ 7 h 37"/>
                  <a:gd name="T20" fmla="*/ 16 w 19"/>
                  <a:gd name="T21" fmla="*/ 9 h 37"/>
                  <a:gd name="T22" fmla="*/ 17 w 19"/>
                  <a:gd name="T23" fmla="*/ 15 h 37"/>
                  <a:gd name="T24" fmla="*/ 14 w 19"/>
                  <a:gd name="T25" fmla="*/ 20 h 37"/>
                  <a:gd name="T26" fmla="*/ 16 w 19"/>
                  <a:gd name="T27" fmla="*/ 21 h 37"/>
                  <a:gd name="T28" fmla="*/ 16 w 19"/>
                  <a:gd name="T29" fmla="*/ 23 h 37"/>
                  <a:gd name="T30" fmla="*/ 17 w 19"/>
                  <a:gd name="T31" fmla="*/ 26 h 37"/>
                  <a:gd name="T32" fmla="*/ 20 w 19"/>
                  <a:gd name="T33" fmla="*/ 29 h 37"/>
                  <a:gd name="T34" fmla="*/ 22 w 19"/>
                  <a:gd name="T35" fmla="*/ 32 h 37"/>
                  <a:gd name="T36" fmla="*/ 20 w 19"/>
                  <a:gd name="T37" fmla="*/ 38 h 37"/>
                  <a:gd name="T38" fmla="*/ 17 w 19"/>
                  <a:gd name="T39" fmla="*/ 42 h 37"/>
                  <a:gd name="T40" fmla="*/ 16 w 19"/>
                  <a:gd name="T41" fmla="*/ 46 h 37"/>
                  <a:gd name="T42" fmla="*/ 13 w 19"/>
                  <a:gd name="T43" fmla="*/ 49 h 37"/>
                  <a:gd name="T44" fmla="*/ 9 w 19"/>
                  <a:gd name="T45" fmla="*/ 46 h 37"/>
                  <a:gd name="T46" fmla="*/ 0 w 19"/>
                  <a:gd name="T47" fmla="*/ 37 h 37"/>
                  <a:gd name="T48" fmla="*/ 3 w 19"/>
                  <a:gd name="T49" fmla="*/ 38 h 37"/>
                  <a:gd name="T50" fmla="*/ 3 w 19"/>
                  <a:gd name="T51" fmla="*/ 36 h 37"/>
                  <a:gd name="T52" fmla="*/ 0 w 19"/>
                  <a:gd name="T53" fmla="*/ 33 h 3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9" h="37">
                    <a:moveTo>
                      <a:pt x="0" y="25"/>
                    </a:moveTo>
                    <a:cubicBezTo>
                      <a:pt x="1" y="24"/>
                      <a:pt x="1" y="23"/>
                      <a:pt x="1" y="22"/>
                    </a:cubicBezTo>
                    <a:cubicBezTo>
                      <a:pt x="3" y="23"/>
                      <a:pt x="2" y="19"/>
                      <a:pt x="2" y="18"/>
                    </a:cubicBezTo>
                    <a:cubicBezTo>
                      <a:pt x="2" y="17"/>
                      <a:pt x="1" y="17"/>
                      <a:pt x="1" y="16"/>
                    </a:cubicBezTo>
                    <a:cubicBezTo>
                      <a:pt x="2" y="15"/>
                      <a:pt x="2" y="15"/>
                      <a:pt x="2" y="14"/>
                    </a:cubicBezTo>
                    <a:cubicBezTo>
                      <a:pt x="3" y="12"/>
                      <a:pt x="2" y="11"/>
                      <a:pt x="0" y="11"/>
                    </a:cubicBezTo>
                    <a:cubicBezTo>
                      <a:pt x="0" y="9"/>
                      <a:pt x="0" y="6"/>
                      <a:pt x="1" y="4"/>
                    </a:cubicBezTo>
                    <a:cubicBezTo>
                      <a:pt x="2" y="2"/>
                      <a:pt x="2" y="0"/>
                      <a:pt x="4" y="3"/>
                    </a:cubicBezTo>
                    <a:cubicBezTo>
                      <a:pt x="5" y="5"/>
                      <a:pt x="7" y="1"/>
                      <a:pt x="8" y="4"/>
                    </a:cubicBezTo>
                    <a:cubicBezTo>
                      <a:pt x="8" y="4"/>
                      <a:pt x="8" y="5"/>
                      <a:pt x="9" y="5"/>
                    </a:cubicBezTo>
                    <a:cubicBezTo>
                      <a:pt x="10" y="6"/>
                      <a:pt x="11" y="5"/>
                      <a:pt x="12" y="7"/>
                    </a:cubicBezTo>
                    <a:cubicBezTo>
                      <a:pt x="12" y="7"/>
                      <a:pt x="13" y="10"/>
                      <a:pt x="13" y="11"/>
                    </a:cubicBezTo>
                    <a:cubicBezTo>
                      <a:pt x="11" y="12"/>
                      <a:pt x="13" y="14"/>
                      <a:pt x="11" y="15"/>
                    </a:cubicBezTo>
                    <a:cubicBezTo>
                      <a:pt x="11" y="15"/>
                      <a:pt x="12" y="16"/>
                      <a:pt x="12" y="16"/>
                    </a:cubicBezTo>
                    <a:cubicBezTo>
                      <a:pt x="12" y="17"/>
                      <a:pt x="12" y="17"/>
                      <a:pt x="12" y="17"/>
                    </a:cubicBezTo>
                    <a:cubicBezTo>
                      <a:pt x="12" y="18"/>
                      <a:pt x="13" y="20"/>
                      <a:pt x="13" y="20"/>
                    </a:cubicBezTo>
                    <a:cubicBezTo>
                      <a:pt x="14" y="21"/>
                      <a:pt x="14" y="22"/>
                      <a:pt x="15" y="22"/>
                    </a:cubicBezTo>
                    <a:cubicBezTo>
                      <a:pt x="17" y="22"/>
                      <a:pt x="17" y="23"/>
                      <a:pt x="17" y="24"/>
                    </a:cubicBezTo>
                    <a:cubicBezTo>
                      <a:pt x="19" y="27"/>
                      <a:pt x="16" y="27"/>
                      <a:pt x="15" y="29"/>
                    </a:cubicBezTo>
                    <a:cubicBezTo>
                      <a:pt x="15" y="30"/>
                      <a:pt x="14" y="32"/>
                      <a:pt x="13" y="32"/>
                    </a:cubicBezTo>
                    <a:cubicBezTo>
                      <a:pt x="11" y="33"/>
                      <a:pt x="11" y="33"/>
                      <a:pt x="12" y="35"/>
                    </a:cubicBezTo>
                    <a:cubicBezTo>
                      <a:pt x="10" y="35"/>
                      <a:pt x="12" y="37"/>
                      <a:pt x="10" y="37"/>
                    </a:cubicBezTo>
                    <a:cubicBezTo>
                      <a:pt x="8" y="37"/>
                      <a:pt x="7" y="36"/>
                      <a:pt x="7" y="35"/>
                    </a:cubicBezTo>
                    <a:cubicBezTo>
                      <a:pt x="7" y="32"/>
                      <a:pt x="2" y="31"/>
                      <a:pt x="0" y="28"/>
                    </a:cubicBezTo>
                    <a:cubicBezTo>
                      <a:pt x="1" y="28"/>
                      <a:pt x="2" y="29"/>
                      <a:pt x="2" y="29"/>
                    </a:cubicBezTo>
                    <a:cubicBezTo>
                      <a:pt x="3" y="28"/>
                      <a:pt x="1" y="27"/>
                      <a:pt x="2" y="27"/>
                    </a:cubicBezTo>
                    <a:cubicBezTo>
                      <a:pt x="1" y="27"/>
                      <a:pt x="1" y="26"/>
                      <a:pt x="0" y="2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84" name="Freeform 4219"/>
              <p:cNvSpPr>
                <a:spLocks/>
              </p:cNvSpPr>
              <p:nvPr/>
            </p:nvSpPr>
            <p:spPr bwMode="auto">
              <a:xfrm>
                <a:off x="2971" y="1726"/>
                <a:ext cx="1" cy="1"/>
              </a:xfrm>
              <a:custGeom>
                <a:avLst/>
                <a:gdLst>
                  <a:gd name="T0" fmla="*/ 1 w 1"/>
                  <a:gd name="T1" fmla="*/ 0 h 1"/>
                  <a:gd name="T2" fmla="*/ 1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0" y="1"/>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85" name="Freeform 4220"/>
              <p:cNvSpPr>
                <a:spLocks/>
              </p:cNvSpPr>
              <p:nvPr/>
            </p:nvSpPr>
            <p:spPr bwMode="auto">
              <a:xfrm>
                <a:off x="2972" y="1725"/>
                <a:ext cx="9" cy="4"/>
              </a:xfrm>
              <a:custGeom>
                <a:avLst/>
                <a:gdLst>
                  <a:gd name="T0" fmla="*/ 3 w 7"/>
                  <a:gd name="T1" fmla="*/ 4 h 3"/>
                  <a:gd name="T2" fmla="*/ 4 w 7"/>
                  <a:gd name="T3" fmla="*/ 1 h 3"/>
                  <a:gd name="T4" fmla="*/ 6 w 7"/>
                  <a:gd name="T5" fmla="*/ 3 h 3"/>
                  <a:gd name="T6" fmla="*/ 3 w 7"/>
                  <a:gd name="T7" fmla="*/ 0 h 3"/>
                  <a:gd name="T8" fmla="*/ 3 w 7"/>
                  <a:gd name="T9" fmla="*/ 3 h 3"/>
                  <a:gd name="T10" fmla="*/ 0 w 7"/>
                  <a:gd name="T11" fmla="*/ 1 h 3"/>
                  <a:gd name="T12" fmla="*/ 3 w 7"/>
                  <a:gd name="T13" fmla="*/ 4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3">
                    <a:moveTo>
                      <a:pt x="2" y="3"/>
                    </a:moveTo>
                    <a:cubicBezTo>
                      <a:pt x="4" y="3"/>
                      <a:pt x="4" y="2"/>
                      <a:pt x="3" y="1"/>
                    </a:cubicBezTo>
                    <a:cubicBezTo>
                      <a:pt x="4" y="1"/>
                      <a:pt x="5" y="2"/>
                      <a:pt x="5" y="2"/>
                    </a:cubicBezTo>
                    <a:cubicBezTo>
                      <a:pt x="7" y="1"/>
                      <a:pt x="2" y="0"/>
                      <a:pt x="2" y="0"/>
                    </a:cubicBezTo>
                    <a:cubicBezTo>
                      <a:pt x="2" y="0"/>
                      <a:pt x="3" y="1"/>
                      <a:pt x="2" y="2"/>
                    </a:cubicBezTo>
                    <a:cubicBezTo>
                      <a:pt x="2" y="1"/>
                      <a:pt x="1" y="0"/>
                      <a:pt x="0" y="1"/>
                    </a:cubicBezTo>
                    <a:cubicBezTo>
                      <a:pt x="1" y="2"/>
                      <a:pt x="1" y="3"/>
                      <a:pt x="2" y="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86" name="Freeform 4221"/>
              <p:cNvSpPr>
                <a:spLocks/>
              </p:cNvSpPr>
              <p:nvPr/>
            </p:nvSpPr>
            <p:spPr bwMode="auto">
              <a:xfrm>
                <a:off x="2976" y="1727"/>
                <a:ext cx="5" cy="4"/>
              </a:xfrm>
              <a:custGeom>
                <a:avLst/>
                <a:gdLst>
                  <a:gd name="T0" fmla="*/ 0 w 4"/>
                  <a:gd name="T1" fmla="*/ 1 h 3"/>
                  <a:gd name="T2" fmla="*/ 0 w 4"/>
                  <a:gd name="T3" fmla="*/ 1 h 3"/>
                  <a:gd name="T4" fmla="*/ 0 60000 65536"/>
                  <a:gd name="T5" fmla="*/ 0 60000 65536"/>
                </a:gdLst>
                <a:ahLst/>
                <a:cxnLst>
                  <a:cxn ang="T4">
                    <a:pos x="T0" y="T1"/>
                  </a:cxn>
                  <a:cxn ang="T5">
                    <a:pos x="T2" y="T3"/>
                  </a:cxn>
                </a:cxnLst>
                <a:rect l="0" t="0" r="r" b="b"/>
                <a:pathLst>
                  <a:path w="4" h="3">
                    <a:moveTo>
                      <a:pt x="0" y="1"/>
                    </a:moveTo>
                    <a:cubicBezTo>
                      <a:pt x="4" y="3"/>
                      <a:pt x="2"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87" name="Freeform 4222"/>
              <p:cNvSpPr>
                <a:spLocks/>
              </p:cNvSpPr>
              <p:nvPr/>
            </p:nvSpPr>
            <p:spPr bwMode="auto">
              <a:xfrm>
                <a:off x="2980" y="1730"/>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1" y="0"/>
                      <a:pt x="1" y="0"/>
                      <a:pt x="1" y="0"/>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88" name="Freeform 4223"/>
              <p:cNvSpPr>
                <a:spLocks/>
              </p:cNvSpPr>
              <p:nvPr/>
            </p:nvSpPr>
            <p:spPr bwMode="auto">
              <a:xfrm>
                <a:off x="2985" y="1681"/>
                <a:ext cx="4" cy="4"/>
              </a:xfrm>
              <a:custGeom>
                <a:avLst/>
                <a:gdLst>
                  <a:gd name="T0" fmla="*/ 1 w 3"/>
                  <a:gd name="T1" fmla="*/ 4 h 3"/>
                  <a:gd name="T2" fmla="*/ 0 w 3"/>
                  <a:gd name="T3" fmla="*/ 3 h 3"/>
                  <a:gd name="T4" fmla="*/ 1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1" y="3"/>
                    </a:moveTo>
                    <a:cubicBezTo>
                      <a:pt x="3" y="2"/>
                      <a:pt x="2" y="0"/>
                      <a:pt x="0" y="2"/>
                    </a:cubicBezTo>
                    <a:cubicBezTo>
                      <a:pt x="1" y="2"/>
                      <a:pt x="1"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89" name="Freeform 4224"/>
              <p:cNvSpPr>
                <a:spLocks/>
              </p:cNvSpPr>
              <p:nvPr/>
            </p:nvSpPr>
            <p:spPr bwMode="auto">
              <a:xfrm>
                <a:off x="2992" y="1721"/>
                <a:ext cx="1" cy="1"/>
              </a:xfrm>
              <a:custGeom>
                <a:avLst/>
                <a:gdLst>
                  <a:gd name="T0" fmla="*/ 0 w 1"/>
                  <a:gd name="T1" fmla="*/ 1 h 1"/>
                  <a:gd name="T2" fmla="*/ 1 w 1"/>
                  <a:gd name="T3" fmla="*/ 1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1"/>
                      <a:pt x="0" y="1"/>
                      <a:pt x="1" y="1"/>
                    </a:cubicBezTo>
                    <a:cubicBezTo>
                      <a:pt x="0"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90" name="Freeform 4225"/>
              <p:cNvSpPr>
                <a:spLocks/>
              </p:cNvSpPr>
              <p:nvPr/>
            </p:nvSpPr>
            <p:spPr bwMode="auto">
              <a:xfrm>
                <a:off x="2994" y="1681"/>
                <a:ext cx="2" cy="1"/>
              </a:xfrm>
              <a:custGeom>
                <a:avLst/>
                <a:gdLst>
                  <a:gd name="T0" fmla="*/ 2 w 1"/>
                  <a:gd name="T1" fmla="*/ 0 h 1"/>
                  <a:gd name="T2" fmla="*/ 0 w 1"/>
                  <a:gd name="T3" fmla="*/ 1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0" y="1"/>
                      <a:pt x="0" y="1"/>
                    </a:cubicBezTo>
                    <a:cubicBezTo>
                      <a:pt x="0"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91" name="Freeform 4226"/>
              <p:cNvSpPr>
                <a:spLocks/>
              </p:cNvSpPr>
              <p:nvPr/>
            </p:nvSpPr>
            <p:spPr bwMode="auto">
              <a:xfrm>
                <a:off x="2996" y="1682"/>
                <a:ext cx="2" cy="2"/>
              </a:xfrm>
              <a:custGeom>
                <a:avLst/>
                <a:gdLst>
                  <a:gd name="T0" fmla="*/ 1 w 2"/>
                  <a:gd name="T1" fmla="*/ 0 h 1"/>
                  <a:gd name="T2" fmla="*/ 0 w 2"/>
                  <a:gd name="T3" fmla="*/ 0 h 1"/>
                  <a:gd name="T4" fmla="*/ 1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0" y="0"/>
                      <a:pt x="0" y="0"/>
                      <a:pt x="0" y="0"/>
                    </a:cubicBezTo>
                    <a:cubicBezTo>
                      <a:pt x="1" y="1"/>
                      <a:pt x="2"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92" name="Freeform 4227"/>
              <p:cNvSpPr>
                <a:spLocks/>
              </p:cNvSpPr>
              <p:nvPr/>
            </p:nvSpPr>
            <p:spPr bwMode="auto">
              <a:xfrm>
                <a:off x="2996" y="1723"/>
                <a:ext cx="4" cy="2"/>
              </a:xfrm>
              <a:custGeom>
                <a:avLst/>
                <a:gdLst>
                  <a:gd name="T0" fmla="*/ 3 w 3"/>
                  <a:gd name="T1" fmla="*/ 2 h 1"/>
                  <a:gd name="T2" fmla="*/ 1 w 3"/>
                  <a:gd name="T3" fmla="*/ 0 h 1"/>
                  <a:gd name="T4" fmla="*/ 4 w 3"/>
                  <a:gd name="T5" fmla="*/ 2 h 1"/>
                  <a:gd name="T6" fmla="*/ 3 w 3"/>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1"/>
                    </a:moveTo>
                    <a:cubicBezTo>
                      <a:pt x="2" y="0"/>
                      <a:pt x="1" y="0"/>
                      <a:pt x="1" y="0"/>
                    </a:cubicBezTo>
                    <a:cubicBezTo>
                      <a:pt x="0" y="1"/>
                      <a:pt x="2" y="1"/>
                      <a:pt x="3" y="1"/>
                    </a:cubicBezTo>
                    <a:cubicBezTo>
                      <a:pt x="2" y="1"/>
                      <a:pt x="2"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93" name="Freeform 4228"/>
              <p:cNvSpPr>
                <a:spLocks/>
              </p:cNvSpPr>
              <p:nvPr/>
            </p:nvSpPr>
            <p:spPr bwMode="auto">
              <a:xfrm>
                <a:off x="2997" y="172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94" name="Freeform 4229"/>
              <p:cNvSpPr>
                <a:spLocks/>
              </p:cNvSpPr>
              <p:nvPr/>
            </p:nvSpPr>
            <p:spPr bwMode="auto">
              <a:xfrm>
                <a:off x="2997" y="172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95" name="Freeform 4230"/>
              <p:cNvSpPr>
                <a:spLocks/>
              </p:cNvSpPr>
              <p:nvPr/>
            </p:nvSpPr>
            <p:spPr bwMode="auto">
              <a:xfrm>
                <a:off x="2998" y="1727"/>
                <a:ext cx="2" cy="0"/>
              </a:xfrm>
              <a:custGeom>
                <a:avLst/>
                <a:gdLst>
                  <a:gd name="T0" fmla="*/ 0 w 1"/>
                  <a:gd name="T1" fmla="*/ 2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1" y="0"/>
                      <a:pt x="1" y="0"/>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96" name="Freeform 4231"/>
              <p:cNvSpPr>
                <a:spLocks/>
              </p:cNvSpPr>
              <p:nvPr/>
            </p:nvSpPr>
            <p:spPr bwMode="auto">
              <a:xfrm>
                <a:off x="3002" y="1674"/>
                <a:ext cx="3" cy="2"/>
              </a:xfrm>
              <a:custGeom>
                <a:avLst/>
                <a:gdLst>
                  <a:gd name="T0" fmla="*/ 2 w 2"/>
                  <a:gd name="T1" fmla="*/ 0 h 1"/>
                  <a:gd name="T2" fmla="*/ 0 w 2"/>
                  <a:gd name="T3" fmla="*/ 2 h 1"/>
                  <a:gd name="T4" fmla="*/ 2 w 2"/>
                  <a:gd name="T5" fmla="*/ 2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1" y="0"/>
                      <a:pt x="0" y="0"/>
                      <a:pt x="0" y="1"/>
                    </a:cubicBezTo>
                    <a:cubicBezTo>
                      <a:pt x="0" y="1"/>
                      <a:pt x="1" y="1"/>
                      <a:pt x="1" y="1"/>
                    </a:cubicBezTo>
                    <a:cubicBezTo>
                      <a:pt x="1" y="1"/>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97" name="Freeform 4232"/>
              <p:cNvSpPr>
                <a:spLocks/>
              </p:cNvSpPr>
              <p:nvPr/>
            </p:nvSpPr>
            <p:spPr bwMode="auto">
              <a:xfrm>
                <a:off x="3002" y="1725"/>
                <a:ext cx="2" cy="1"/>
              </a:xfrm>
              <a:custGeom>
                <a:avLst/>
                <a:gdLst>
                  <a:gd name="T0" fmla="*/ 0 w 1"/>
                  <a:gd name="T1" fmla="*/ 0 h 1"/>
                  <a:gd name="T2" fmla="*/ 2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1" y="1"/>
                      <a:pt x="1" y="1"/>
                      <a:pt x="1" y="1"/>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98" name="Freeform 4233"/>
              <p:cNvSpPr>
                <a:spLocks/>
              </p:cNvSpPr>
              <p:nvPr/>
            </p:nvSpPr>
            <p:spPr bwMode="auto">
              <a:xfrm>
                <a:off x="3002" y="1726"/>
                <a:ext cx="8" cy="4"/>
              </a:xfrm>
              <a:custGeom>
                <a:avLst/>
                <a:gdLst>
                  <a:gd name="T0" fmla="*/ 1 w 6"/>
                  <a:gd name="T1" fmla="*/ 4 h 3"/>
                  <a:gd name="T2" fmla="*/ 4 w 6"/>
                  <a:gd name="T3" fmla="*/ 4 h 3"/>
                  <a:gd name="T4" fmla="*/ 8 w 6"/>
                  <a:gd name="T5" fmla="*/ 0 h 3"/>
                  <a:gd name="T6" fmla="*/ 1 w 6"/>
                  <a:gd name="T7" fmla="*/ 1 h 3"/>
                  <a:gd name="T8" fmla="*/ 1 w 6"/>
                  <a:gd name="T9" fmla="*/ 4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3">
                    <a:moveTo>
                      <a:pt x="1" y="3"/>
                    </a:moveTo>
                    <a:cubicBezTo>
                      <a:pt x="2" y="3"/>
                      <a:pt x="3" y="3"/>
                      <a:pt x="3" y="3"/>
                    </a:cubicBezTo>
                    <a:cubicBezTo>
                      <a:pt x="5" y="3"/>
                      <a:pt x="4" y="1"/>
                      <a:pt x="6" y="0"/>
                    </a:cubicBezTo>
                    <a:cubicBezTo>
                      <a:pt x="4" y="1"/>
                      <a:pt x="3" y="1"/>
                      <a:pt x="1" y="1"/>
                    </a:cubicBezTo>
                    <a:cubicBezTo>
                      <a:pt x="4" y="2"/>
                      <a:pt x="0" y="1"/>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499" name="Freeform 4234"/>
              <p:cNvSpPr>
                <a:spLocks/>
              </p:cNvSpPr>
              <p:nvPr/>
            </p:nvSpPr>
            <p:spPr bwMode="auto">
              <a:xfrm>
                <a:off x="3008" y="1730"/>
                <a:ext cx="3" cy="3"/>
              </a:xfrm>
              <a:custGeom>
                <a:avLst/>
                <a:gdLst>
                  <a:gd name="T0" fmla="*/ 0 w 3"/>
                  <a:gd name="T1" fmla="*/ 0 h 2"/>
                  <a:gd name="T2" fmla="*/ 3 w 3"/>
                  <a:gd name="T3" fmla="*/ 0 h 2"/>
                  <a:gd name="T4" fmla="*/ 0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0" y="0"/>
                    </a:moveTo>
                    <a:cubicBezTo>
                      <a:pt x="1" y="1"/>
                      <a:pt x="3" y="2"/>
                      <a:pt x="3" y="0"/>
                    </a:cubicBezTo>
                    <a:cubicBezTo>
                      <a:pt x="2"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00" name="Freeform 4235"/>
              <p:cNvSpPr>
                <a:spLocks/>
              </p:cNvSpPr>
              <p:nvPr/>
            </p:nvSpPr>
            <p:spPr bwMode="auto">
              <a:xfrm>
                <a:off x="3019" y="1657"/>
                <a:ext cx="6" cy="3"/>
              </a:xfrm>
              <a:custGeom>
                <a:avLst/>
                <a:gdLst>
                  <a:gd name="T0" fmla="*/ 0 w 4"/>
                  <a:gd name="T1" fmla="*/ 2 h 2"/>
                  <a:gd name="T2" fmla="*/ 6 w 4"/>
                  <a:gd name="T3" fmla="*/ 2 h 2"/>
                  <a:gd name="T4" fmla="*/ 0 w 4"/>
                  <a:gd name="T5" fmla="*/ 2 h 2"/>
                  <a:gd name="T6" fmla="*/ 0 60000 65536"/>
                  <a:gd name="T7" fmla="*/ 0 60000 65536"/>
                  <a:gd name="T8" fmla="*/ 0 60000 65536"/>
                </a:gdLst>
                <a:ahLst/>
                <a:cxnLst>
                  <a:cxn ang="T6">
                    <a:pos x="T0" y="T1"/>
                  </a:cxn>
                  <a:cxn ang="T7">
                    <a:pos x="T2" y="T3"/>
                  </a:cxn>
                  <a:cxn ang="T8">
                    <a:pos x="T4" y="T5"/>
                  </a:cxn>
                </a:cxnLst>
                <a:rect l="0" t="0" r="r" b="b"/>
                <a:pathLst>
                  <a:path w="4" h="2">
                    <a:moveTo>
                      <a:pt x="0" y="1"/>
                    </a:moveTo>
                    <a:cubicBezTo>
                      <a:pt x="2" y="2"/>
                      <a:pt x="2" y="0"/>
                      <a:pt x="4" y="1"/>
                    </a:cubicBezTo>
                    <a:cubicBezTo>
                      <a:pt x="3"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01" name="Freeform 4236"/>
              <p:cNvSpPr>
                <a:spLocks/>
              </p:cNvSpPr>
              <p:nvPr/>
            </p:nvSpPr>
            <p:spPr bwMode="auto">
              <a:xfrm>
                <a:off x="2973" y="1589"/>
                <a:ext cx="127" cy="144"/>
              </a:xfrm>
              <a:custGeom>
                <a:avLst/>
                <a:gdLst>
                  <a:gd name="T0" fmla="*/ 5 w 96"/>
                  <a:gd name="T1" fmla="*/ 15 h 109"/>
                  <a:gd name="T2" fmla="*/ 17 w 96"/>
                  <a:gd name="T3" fmla="*/ 17 h 109"/>
                  <a:gd name="T4" fmla="*/ 33 w 96"/>
                  <a:gd name="T5" fmla="*/ 18 h 109"/>
                  <a:gd name="T6" fmla="*/ 45 w 96"/>
                  <a:gd name="T7" fmla="*/ 21 h 109"/>
                  <a:gd name="T8" fmla="*/ 52 w 96"/>
                  <a:gd name="T9" fmla="*/ 15 h 109"/>
                  <a:gd name="T10" fmla="*/ 61 w 96"/>
                  <a:gd name="T11" fmla="*/ 3 h 109"/>
                  <a:gd name="T12" fmla="*/ 75 w 96"/>
                  <a:gd name="T13" fmla="*/ 4 h 109"/>
                  <a:gd name="T14" fmla="*/ 86 w 96"/>
                  <a:gd name="T15" fmla="*/ 15 h 109"/>
                  <a:gd name="T16" fmla="*/ 83 w 96"/>
                  <a:gd name="T17" fmla="*/ 20 h 109"/>
                  <a:gd name="T18" fmla="*/ 90 w 96"/>
                  <a:gd name="T19" fmla="*/ 28 h 109"/>
                  <a:gd name="T20" fmla="*/ 91 w 96"/>
                  <a:gd name="T21" fmla="*/ 45 h 109"/>
                  <a:gd name="T22" fmla="*/ 101 w 96"/>
                  <a:gd name="T23" fmla="*/ 61 h 109"/>
                  <a:gd name="T24" fmla="*/ 103 w 96"/>
                  <a:gd name="T25" fmla="*/ 69 h 109"/>
                  <a:gd name="T26" fmla="*/ 107 w 96"/>
                  <a:gd name="T27" fmla="*/ 74 h 109"/>
                  <a:gd name="T28" fmla="*/ 107 w 96"/>
                  <a:gd name="T29" fmla="*/ 87 h 109"/>
                  <a:gd name="T30" fmla="*/ 124 w 96"/>
                  <a:gd name="T31" fmla="*/ 102 h 109"/>
                  <a:gd name="T32" fmla="*/ 97 w 96"/>
                  <a:gd name="T33" fmla="*/ 128 h 109"/>
                  <a:gd name="T34" fmla="*/ 90 w 96"/>
                  <a:gd name="T35" fmla="*/ 133 h 109"/>
                  <a:gd name="T36" fmla="*/ 82 w 96"/>
                  <a:gd name="T37" fmla="*/ 133 h 109"/>
                  <a:gd name="T38" fmla="*/ 75 w 96"/>
                  <a:gd name="T39" fmla="*/ 135 h 109"/>
                  <a:gd name="T40" fmla="*/ 69 w 96"/>
                  <a:gd name="T41" fmla="*/ 135 h 109"/>
                  <a:gd name="T42" fmla="*/ 69 w 96"/>
                  <a:gd name="T43" fmla="*/ 137 h 109"/>
                  <a:gd name="T44" fmla="*/ 60 w 96"/>
                  <a:gd name="T45" fmla="*/ 139 h 109"/>
                  <a:gd name="T46" fmla="*/ 53 w 96"/>
                  <a:gd name="T47" fmla="*/ 141 h 109"/>
                  <a:gd name="T48" fmla="*/ 41 w 96"/>
                  <a:gd name="T49" fmla="*/ 143 h 109"/>
                  <a:gd name="T50" fmla="*/ 37 w 96"/>
                  <a:gd name="T51" fmla="*/ 144 h 109"/>
                  <a:gd name="T52" fmla="*/ 40 w 96"/>
                  <a:gd name="T53" fmla="*/ 140 h 109"/>
                  <a:gd name="T54" fmla="*/ 38 w 96"/>
                  <a:gd name="T55" fmla="*/ 136 h 109"/>
                  <a:gd name="T56" fmla="*/ 24 w 96"/>
                  <a:gd name="T57" fmla="*/ 133 h 109"/>
                  <a:gd name="T58" fmla="*/ 19 w 96"/>
                  <a:gd name="T59" fmla="*/ 132 h 109"/>
                  <a:gd name="T60" fmla="*/ 21 w 96"/>
                  <a:gd name="T61" fmla="*/ 119 h 109"/>
                  <a:gd name="T62" fmla="*/ 16 w 96"/>
                  <a:gd name="T63" fmla="*/ 107 h 109"/>
                  <a:gd name="T64" fmla="*/ 19 w 96"/>
                  <a:gd name="T65" fmla="*/ 98 h 109"/>
                  <a:gd name="T66" fmla="*/ 26 w 96"/>
                  <a:gd name="T67" fmla="*/ 94 h 109"/>
                  <a:gd name="T68" fmla="*/ 25 w 96"/>
                  <a:gd name="T69" fmla="*/ 91 h 109"/>
                  <a:gd name="T70" fmla="*/ 36 w 96"/>
                  <a:gd name="T71" fmla="*/ 86 h 109"/>
                  <a:gd name="T72" fmla="*/ 40 w 96"/>
                  <a:gd name="T73" fmla="*/ 82 h 109"/>
                  <a:gd name="T74" fmla="*/ 49 w 96"/>
                  <a:gd name="T75" fmla="*/ 73 h 109"/>
                  <a:gd name="T76" fmla="*/ 54 w 96"/>
                  <a:gd name="T77" fmla="*/ 71 h 109"/>
                  <a:gd name="T78" fmla="*/ 54 w 96"/>
                  <a:gd name="T79" fmla="*/ 67 h 109"/>
                  <a:gd name="T80" fmla="*/ 45 w 96"/>
                  <a:gd name="T81" fmla="*/ 59 h 109"/>
                  <a:gd name="T82" fmla="*/ 36 w 96"/>
                  <a:gd name="T83" fmla="*/ 53 h 109"/>
                  <a:gd name="T84" fmla="*/ 33 w 96"/>
                  <a:gd name="T85" fmla="*/ 40 h 109"/>
                  <a:gd name="T86" fmla="*/ 30 w 96"/>
                  <a:gd name="T87" fmla="*/ 34 h 109"/>
                  <a:gd name="T88" fmla="*/ 32 w 96"/>
                  <a:gd name="T89" fmla="*/ 30 h 109"/>
                  <a:gd name="T90" fmla="*/ 25 w 96"/>
                  <a:gd name="T91" fmla="*/ 24 h 109"/>
                  <a:gd name="T92" fmla="*/ 12 w 96"/>
                  <a:gd name="T93" fmla="*/ 21 h 1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6" h="109">
                    <a:moveTo>
                      <a:pt x="0" y="11"/>
                    </a:moveTo>
                    <a:cubicBezTo>
                      <a:pt x="1" y="10"/>
                      <a:pt x="2" y="11"/>
                      <a:pt x="4" y="11"/>
                    </a:cubicBezTo>
                    <a:cubicBezTo>
                      <a:pt x="3" y="10"/>
                      <a:pt x="3" y="10"/>
                      <a:pt x="3" y="10"/>
                    </a:cubicBezTo>
                    <a:cubicBezTo>
                      <a:pt x="7" y="8"/>
                      <a:pt x="10" y="10"/>
                      <a:pt x="13" y="13"/>
                    </a:cubicBezTo>
                    <a:cubicBezTo>
                      <a:pt x="15" y="15"/>
                      <a:pt x="18" y="16"/>
                      <a:pt x="21" y="15"/>
                    </a:cubicBezTo>
                    <a:cubicBezTo>
                      <a:pt x="23" y="15"/>
                      <a:pt x="24" y="15"/>
                      <a:pt x="25" y="14"/>
                    </a:cubicBezTo>
                    <a:cubicBezTo>
                      <a:pt x="26" y="13"/>
                      <a:pt x="29" y="14"/>
                      <a:pt x="30" y="15"/>
                    </a:cubicBezTo>
                    <a:cubicBezTo>
                      <a:pt x="32" y="15"/>
                      <a:pt x="32" y="16"/>
                      <a:pt x="34" y="16"/>
                    </a:cubicBezTo>
                    <a:cubicBezTo>
                      <a:pt x="35" y="15"/>
                      <a:pt x="35" y="13"/>
                      <a:pt x="37" y="13"/>
                    </a:cubicBezTo>
                    <a:cubicBezTo>
                      <a:pt x="38" y="13"/>
                      <a:pt x="39" y="13"/>
                      <a:pt x="39" y="11"/>
                    </a:cubicBezTo>
                    <a:cubicBezTo>
                      <a:pt x="39" y="9"/>
                      <a:pt x="40" y="7"/>
                      <a:pt x="40" y="5"/>
                    </a:cubicBezTo>
                    <a:cubicBezTo>
                      <a:pt x="41" y="3"/>
                      <a:pt x="44" y="2"/>
                      <a:pt x="46" y="2"/>
                    </a:cubicBezTo>
                    <a:cubicBezTo>
                      <a:pt x="48" y="3"/>
                      <a:pt x="50" y="2"/>
                      <a:pt x="52" y="1"/>
                    </a:cubicBezTo>
                    <a:cubicBezTo>
                      <a:pt x="54" y="0"/>
                      <a:pt x="55" y="2"/>
                      <a:pt x="57" y="3"/>
                    </a:cubicBezTo>
                    <a:cubicBezTo>
                      <a:pt x="59" y="4"/>
                      <a:pt x="61" y="4"/>
                      <a:pt x="64" y="5"/>
                    </a:cubicBezTo>
                    <a:cubicBezTo>
                      <a:pt x="70" y="6"/>
                      <a:pt x="62" y="9"/>
                      <a:pt x="65" y="11"/>
                    </a:cubicBezTo>
                    <a:cubicBezTo>
                      <a:pt x="63" y="12"/>
                      <a:pt x="61" y="12"/>
                      <a:pt x="60" y="13"/>
                    </a:cubicBezTo>
                    <a:cubicBezTo>
                      <a:pt x="61" y="13"/>
                      <a:pt x="64" y="13"/>
                      <a:pt x="63" y="15"/>
                    </a:cubicBezTo>
                    <a:cubicBezTo>
                      <a:pt x="61" y="16"/>
                      <a:pt x="61" y="17"/>
                      <a:pt x="62" y="19"/>
                    </a:cubicBezTo>
                    <a:cubicBezTo>
                      <a:pt x="64" y="20"/>
                      <a:pt x="67" y="20"/>
                      <a:pt x="68" y="21"/>
                    </a:cubicBezTo>
                    <a:cubicBezTo>
                      <a:pt x="70" y="22"/>
                      <a:pt x="72" y="23"/>
                      <a:pt x="74" y="25"/>
                    </a:cubicBezTo>
                    <a:cubicBezTo>
                      <a:pt x="78" y="27"/>
                      <a:pt x="67" y="31"/>
                      <a:pt x="69" y="34"/>
                    </a:cubicBezTo>
                    <a:cubicBezTo>
                      <a:pt x="72" y="38"/>
                      <a:pt x="77" y="40"/>
                      <a:pt x="79" y="46"/>
                    </a:cubicBezTo>
                    <a:cubicBezTo>
                      <a:pt x="78" y="46"/>
                      <a:pt x="77" y="46"/>
                      <a:pt x="76" y="46"/>
                    </a:cubicBezTo>
                    <a:cubicBezTo>
                      <a:pt x="77" y="47"/>
                      <a:pt x="76" y="49"/>
                      <a:pt x="76" y="50"/>
                    </a:cubicBezTo>
                    <a:cubicBezTo>
                      <a:pt x="75" y="51"/>
                      <a:pt x="77" y="51"/>
                      <a:pt x="78" y="52"/>
                    </a:cubicBezTo>
                    <a:cubicBezTo>
                      <a:pt x="76" y="52"/>
                      <a:pt x="76" y="54"/>
                      <a:pt x="77" y="55"/>
                    </a:cubicBezTo>
                    <a:cubicBezTo>
                      <a:pt x="78" y="56"/>
                      <a:pt x="80" y="54"/>
                      <a:pt x="81" y="56"/>
                    </a:cubicBezTo>
                    <a:cubicBezTo>
                      <a:pt x="77" y="58"/>
                      <a:pt x="83" y="60"/>
                      <a:pt x="84" y="61"/>
                    </a:cubicBezTo>
                    <a:cubicBezTo>
                      <a:pt x="88" y="62"/>
                      <a:pt x="83" y="66"/>
                      <a:pt x="81" y="66"/>
                    </a:cubicBezTo>
                    <a:cubicBezTo>
                      <a:pt x="86" y="69"/>
                      <a:pt x="90" y="71"/>
                      <a:pt x="94" y="74"/>
                    </a:cubicBezTo>
                    <a:cubicBezTo>
                      <a:pt x="96" y="75"/>
                      <a:pt x="95" y="76"/>
                      <a:pt x="94" y="77"/>
                    </a:cubicBezTo>
                    <a:cubicBezTo>
                      <a:pt x="93" y="80"/>
                      <a:pt x="92" y="81"/>
                      <a:pt x="90" y="83"/>
                    </a:cubicBezTo>
                    <a:cubicBezTo>
                      <a:pt x="85" y="88"/>
                      <a:pt x="80" y="93"/>
                      <a:pt x="73" y="97"/>
                    </a:cubicBezTo>
                    <a:cubicBezTo>
                      <a:pt x="72" y="98"/>
                      <a:pt x="70" y="99"/>
                      <a:pt x="69" y="100"/>
                    </a:cubicBezTo>
                    <a:cubicBezTo>
                      <a:pt x="69" y="100"/>
                      <a:pt x="68" y="101"/>
                      <a:pt x="68" y="101"/>
                    </a:cubicBezTo>
                    <a:cubicBezTo>
                      <a:pt x="67" y="102"/>
                      <a:pt x="66" y="101"/>
                      <a:pt x="65" y="102"/>
                    </a:cubicBezTo>
                    <a:cubicBezTo>
                      <a:pt x="63" y="102"/>
                      <a:pt x="63" y="100"/>
                      <a:pt x="62" y="101"/>
                    </a:cubicBezTo>
                    <a:cubicBezTo>
                      <a:pt x="61" y="102"/>
                      <a:pt x="60" y="102"/>
                      <a:pt x="58" y="102"/>
                    </a:cubicBezTo>
                    <a:cubicBezTo>
                      <a:pt x="58" y="102"/>
                      <a:pt x="57" y="102"/>
                      <a:pt x="57" y="102"/>
                    </a:cubicBezTo>
                    <a:cubicBezTo>
                      <a:pt x="57" y="102"/>
                      <a:pt x="56" y="103"/>
                      <a:pt x="56" y="103"/>
                    </a:cubicBezTo>
                    <a:cubicBezTo>
                      <a:pt x="55" y="103"/>
                      <a:pt x="53" y="102"/>
                      <a:pt x="52" y="102"/>
                    </a:cubicBezTo>
                    <a:cubicBezTo>
                      <a:pt x="53" y="103"/>
                      <a:pt x="53" y="103"/>
                      <a:pt x="52" y="103"/>
                    </a:cubicBezTo>
                    <a:cubicBezTo>
                      <a:pt x="52" y="104"/>
                      <a:pt x="52" y="104"/>
                      <a:pt x="52" y="104"/>
                    </a:cubicBezTo>
                    <a:cubicBezTo>
                      <a:pt x="51" y="105"/>
                      <a:pt x="50" y="104"/>
                      <a:pt x="50" y="103"/>
                    </a:cubicBezTo>
                    <a:cubicBezTo>
                      <a:pt x="49" y="105"/>
                      <a:pt x="46" y="105"/>
                      <a:pt x="45" y="105"/>
                    </a:cubicBezTo>
                    <a:cubicBezTo>
                      <a:pt x="44" y="105"/>
                      <a:pt x="43" y="105"/>
                      <a:pt x="42" y="106"/>
                    </a:cubicBezTo>
                    <a:cubicBezTo>
                      <a:pt x="41" y="106"/>
                      <a:pt x="41" y="107"/>
                      <a:pt x="40" y="107"/>
                    </a:cubicBezTo>
                    <a:cubicBezTo>
                      <a:pt x="39" y="107"/>
                      <a:pt x="39" y="106"/>
                      <a:pt x="37" y="107"/>
                    </a:cubicBezTo>
                    <a:cubicBezTo>
                      <a:pt x="35" y="107"/>
                      <a:pt x="33" y="108"/>
                      <a:pt x="31" y="108"/>
                    </a:cubicBezTo>
                    <a:cubicBezTo>
                      <a:pt x="31" y="108"/>
                      <a:pt x="32" y="107"/>
                      <a:pt x="32" y="107"/>
                    </a:cubicBezTo>
                    <a:cubicBezTo>
                      <a:pt x="31" y="108"/>
                      <a:pt x="29" y="109"/>
                      <a:pt x="28" y="109"/>
                    </a:cubicBezTo>
                    <a:cubicBezTo>
                      <a:pt x="28" y="109"/>
                      <a:pt x="29" y="108"/>
                      <a:pt x="29" y="108"/>
                    </a:cubicBezTo>
                    <a:cubicBezTo>
                      <a:pt x="30" y="106"/>
                      <a:pt x="28" y="107"/>
                      <a:pt x="30" y="106"/>
                    </a:cubicBezTo>
                    <a:cubicBezTo>
                      <a:pt x="29" y="107"/>
                      <a:pt x="28" y="106"/>
                      <a:pt x="28" y="106"/>
                    </a:cubicBezTo>
                    <a:cubicBezTo>
                      <a:pt x="26" y="105"/>
                      <a:pt x="28" y="104"/>
                      <a:pt x="29" y="103"/>
                    </a:cubicBezTo>
                    <a:cubicBezTo>
                      <a:pt x="28" y="103"/>
                      <a:pt x="22" y="105"/>
                      <a:pt x="24" y="103"/>
                    </a:cubicBezTo>
                    <a:cubicBezTo>
                      <a:pt x="22" y="102"/>
                      <a:pt x="20" y="102"/>
                      <a:pt x="18" y="101"/>
                    </a:cubicBezTo>
                    <a:cubicBezTo>
                      <a:pt x="18" y="101"/>
                      <a:pt x="16" y="99"/>
                      <a:pt x="16" y="101"/>
                    </a:cubicBezTo>
                    <a:cubicBezTo>
                      <a:pt x="16" y="101"/>
                      <a:pt x="14" y="100"/>
                      <a:pt x="14" y="100"/>
                    </a:cubicBezTo>
                    <a:cubicBezTo>
                      <a:pt x="15" y="99"/>
                      <a:pt x="13" y="96"/>
                      <a:pt x="13" y="95"/>
                    </a:cubicBezTo>
                    <a:cubicBezTo>
                      <a:pt x="16" y="95"/>
                      <a:pt x="12" y="88"/>
                      <a:pt x="16" y="90"/>
                    </a:cubicBezTo>
                    <a:cubicBezTo>
                      <a:pt x="14" y="89"/>
                      <a:pt x="12" y="87"/>
                      <a:pt x="12" y="85"/>
                    </a:cubicBezTo>
                    <a:cubicBezTo>
                      <a:pt x="11" y="84"/>
                      <a:pt x="12" y="83"/>
                      <a:pt x="12" y="81"/>
                    </a:cubicBezTo>
                    <a:cubicBezTo>
                      <a:pt x="11" y="80"/>
                      <a:pt x="10" y="79"/>
                      <a:pt x="10" y="78"/>
                    </a:cubicBezTo>
                    <a:cubicBezTo>
                      <a:pt x="10" y="77"/>
                      <a:pt x="12" y="73"/>
                      <a:pt x="14" y="74"/>
                    </a:cubicBezTo>
                    <a:cubicBezTo>
                      <a:pt x="13" y="73"/>
                      <a:pt x="12" y="72"/>
                      <a:pt x="13" y="71"/>
                    </a:cubicBezTo>
                    <a:cubicBezTo>
                      <a:pt x="14" y="73"/>
                      <a:pt x="18" y="72"/>
                      <a:pt x="20" y="71"/>
                    </a:cubicBezTo>
                    <a:cubicBezTo>
                      <a:pt x="19" y="71"/>
                      <a:pt x="17" y="68"/>
                      <a:pt x="20" y="70"/>
                    </a:cubicBezTo>
                    <a:cubicBezTo>
                      <a:pt x="19" y="69"/>
                      <a:pt x="19" y="69"/>
                      <a:pt x="19" y="69"/>
                    </a:cubicBezTo>
                    <a:cubicBezTo>
                      <a:pt x="20" y="70"/>
                      <a:pt x="21" y="67"/>
                      <a:pt x="23" y="68"/>
                    </a:cubicBezTo>
                    <a:cubicBezTo>
                      <a:pt x="23" y="66"/>
                      <a:pt x="26" y="65"/>
                      <a:pt x="27" y="65"/>
                    </a:cubicBezTo>
                    <a:cubicBezTo>
                      <a:pt x="27" y="64"/>
                      <a:pt x="27" y="64"/>
                      <a:pt x="27" y="63"/>
                    </a:cubicBezTo>
                    <a:cubicBezTo>
                      <a:pt x="28" y="63"/>
                      <a:pt x="29" y="63"/>
                      <a:pt x="30" y="62"/>
                    </a:cubicBezTo>
                    <a:cubicBezTo>
                      <a:pt x="31" y="60"/>
                      <a:pt x="33" y="59"/>
                      <a:pt x="34" y="58"/>
                    </a:cubicBezTo>
                    <a:cubicBezTo>
                      <a:pt x="35" y="57"/>
                      <a:pt x="35" y="56"/>
                      <a:pt x="37" y="55"/>
                    </a:cubicBezTo>
                    <a:cubicBezTo>
                      <a:pt x="38" y="54"/>
                      <a:pt x="40" y="55"/>
                      <a:pt x="42" y="55"/>
                    </a:cubicBezTo>
                    <a:cubicBezTo>
                      <a:pt x="41" y="54"/>
                      <a:pt x="41" y="54"/>
                      <a:pt x="41" y="54"/>
                    </a:cubicBezTo>
                    <a:cubicBezTo>
                      <a:pt x="42" y="54"/>
                      <a:pt x="42" y="53"/>
                      <a:pt x="42" y="53"/>
                    </a:cubicBezTo>
                    <a:cubicBezTo>
                      <a:pt x="42" y="52"/>
                      <a:pt x="40" y="52"/>
                      <a:pt x="41" y="51"/>
                    </a:cubicBezTo>
                    <a:cubicBezTo>
                      <a:pt x="41" y="50"/>
                      <a:pt x="41" y="49"/>
                      <a:pt x="40" y="48"/>
                    </a:cubicBezTo>
                    <a:cubicBezTo>
                      <a:pt x="39" y="47"/>
                      <a:pt x="35" y="47"/>
                      <a:pt x="34" y="45"/>
                    </a:cubicBezTo>
                    <a:cubicBezTo>
                      <a:pt x="33" y="46"/>
                      <a:pt x="31" y="45"/>
                      <a:pt x="30" y="44"/>
                    </a:cubicBezTo>
                    <a:cubicBezTo>
                      <a:pt x="29" y="42"/>
                      <a:pt x="28" y="41"/>
                      <a:pt x="27" y="40"/>
                    </a:cubicBezTo>
                    <a:cubicBezTo>
                      <a:pt x="25" y="38"/>
                      <a:pt x="30" y="35"/>
                      <a:pt x="27" y="33"/>
                    </a:cubicBezTo>
                    <a:cubicBezTo>
                      <a:pt x="26" y="32"/>
                      <a:pt x="25" y="31"/>
                      <a:pt x="25" y="30"/>
                    </a:cubicBezTo>
                    <a:cubicBezTo>
                      <a:pt x="25" y="29"/>
                      <a:pt x="27" y="28"/>
                      <a:pt x="26" y="28"/>
                    </a:cubicBezTo>
                    <a:cubicBezTo>
                      <a:pt x="24" y="27"/>
                      <a:pt x="24" y="28"/>
                      <a:pt x="23" y="26"/>
                    </a:cubicBezTo>
                    <a:cubicBezTo>
                      <a:pt x="23" y="25"/>
                      <a:pt x="23" y="24"/>
                      <a:pt x="23" y="24"/>
                    </a:cubicBezTo>
                    <a:cubicBezTo>
                      <a:pt x="23" y="23"/>
                      <a:pt x="24" y="23"/>
                      <a:pt x="24" y="23"/>
                    </a:cubicBezTo>
                    <a:cubicBezTo>
                      <a:pt x="24" y="22"/>
                      <a:pt x="21" y="21"/>
                      <a:pt x="21" y="20"/>
                    </a:cubicBezTo>
                    <a:cubicBezTo>
                      <a:pt x="20" y="20"/>
                      <a:pt x="20" y="19"/>
                      <a:pt x="19" y="18"/>
                    </a:cubicBezTo>
                    <a:cubicBezTo>
                      <a:pt x="17" y="18"/>
                      <a:pt x="16" y="18"/>
                      <a:pt x="15" y="18"/>
                    </a:cubicBezTo>
                    <a:cubicBezTo>
                      <a:pt x="13" y="17"/>
                      <a:pt x="11" y="16"/>
                      <a:pt x="9" y="16"/>
                    </a:cubicBezTo>
                    <a:cubicBezTo>
                      <a:pt x="6" y="14"/>
                      <a:pt x="3" y="12"/>
                      <a:pt x="0" y="1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02" name="Freeform 4237"/>
              <p:cNvSpPr>
                <a:spLocks/>
              </p:cNvSpPr>
              <p:nvPr/>
            </p:nvSpPr>
            <p:spPr bwMode="auto">
              <a:xfrm>
                <a:off x="3000" y="1725"/>
                <a:ext cx="2" cy="1"/>
              </a:xfrm>
              <a:custGeom>
                <a:avLst/>
                <a:gdLst>
                  <a:gd name="T0" fmla="*/ 1 w 2"/>
                  <a:gd name="T1" fmla="*/ 1 h 1"/>
                  <a:gd name="T2" fmla="*/ 0 w 2"/>
                  <a:gd name="T3" fmla="*/ 1 h 1"/>
                  <a:gd name="T4" fmla="*/ 2 w 2"/>
                  <a:gd name="T5" fmla="*/ 1 h 1"/>
                  <a:gd name="T6" fmla="*/ 1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1" y="1"/>
                      <a:pt x="1" y="1"/>
                      <a:pt x="0" y="1"/>
                    </a:cubicBezTo>
                    <a:cubicBezTo>
                      <a:pt x="1" y="0"/>
                      <a:pt x="2" y="0"/>
                      <a:pt x="2"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03" name="Freeform 4238"/>
              <p:cNvSpPr>
                <a:spLocks/>
              </p:cNvSpPr>
              <p:nvPr/>
            </p:nvSpPr>
            <p:spPr bwMode="auto">
              <a:xfrm>
                <a:off x="3004" y="1725"/>
                <a:ext cx="0" cy="0"/>
              </a:xfrm>
              <a:custGeom>
                <a:avLst/>
                <a:gdLst>
                  <a:gd name="T0" fmla="*/ 0 60000 65536"/>
                  <a:gd name="T1" fmla="*/ 0 60000 65536"/>
                  <a:gd name="T2" fmla="*/ 0 60000 65536"/>
                </a:gdLst>
                <a:ahLst/>
                <a:cxnLst>
                  <a:cxn ang="T0">
                    <a:pos x="0" y="0"/>
                  </a:cxn>
                  <a:cxn ang="T1">
                    <a:pos x="0" y="0"/>
                  </a:cxn>
                  <a:cxn ang="T2">
                    <a:pos x="0" y="0"/>
                  </a:cxn>
                </a:cxnLst>
                <a:rect l="0" t="0" r="r" b="b"/>
                <a:pathLst>
                  <a:path>
                    <a:moveTo>
                      <a:pt x="0" y="0"/>
                    </a:moveTo>
                    <a:lnTo>
                      <a:pt x="0"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04" name="Freeform 4239"/>
              <p:cNvSpPr>
                <a:spLocks/>
              </p:cNvSpPr>
              <p:nvPr/>
            </p:nvSpPr>
            <p:spPr bwMode="auto">
              <a:xfrm>
                <a:off x="3004" y="1725"/>
                <a:ext cx="0" cy="0"/>
              </a:xfrm>
              <a:custGeom>
                <a:avLst/>
                <a:gdLst>
                  <a:gd name="T0" fmla="*/ 0 60000 65536"/>
                  <a:gd name="T1" fmla="*/ 0 60000 65536"/>
                  <a:gd name="T2" fmla="*/ 0 60000 65536"/>
                </a:gdLst>
                <a:ahLst/>
                <a:cxnLst>
                  <a:cxn ang="T0">
                    <a:pos x="0" y="0"/>
                  </a:cxn>
                  <a:cxn ang="T1">
                    <a:pos x="0" y="0"/>
                  </a:cxn>
                  <a:cxn ang="T2">
                    <a:pos x="0" y="0"/>
                  </a:cxn>
                </a:cxnLst>
                <a:rect l="0" t="0" r="r" b="b"/>
                <a:pathLst>
                  <a:path>
                    <a:moveTo>
                      <a:pt x="0" y="0"/>
                    </a:moveTo>
                    <a:lnTo>
                      <a:pt x="0"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05" name="Freeform 4240"/>
              <p:cNvSpPr>
                <a:spLocks/>
              </p:cNvSpPr>
              <p:nvPr/>
            </p:nvSpPr>
            <p:spPr bwMode="auto">
              <a:xfrm>
                <a:off x="3204" y="2075"/>
                <a:ext cx="83" cy="84"/>
              </a:xfrm>
              <a:custGeom>
                <a:avLst/>
                <a:gdLst>
                  <a:gd name="T0" fmla="*/ 1 w 63"/>
                  <a:gd name="T1" fmla="*/ 67 h 64"/>
                  <a:gd name="T2" fmla="*/ 7 w 63"/>
                  <a:gd name="T3" fmla="*/ 62 h 64"/>
                  <a:gd name="T4" fmla="*/ 11 w 63"/>
                  <a:gd name="T5" fmla="*/ 58 h 64"/>
                  <a:gd name="T6" fmla="*/ 12 w 63"/>
                  <a:gd name="T7" fmla="*/ 51 h 64"/>
                  <a:gd name="T8" fmla="*/ 9 w 63"/>
                  <a:gd name="T9" fmla="*/ 47 h 64"/>
                  <a:gd name="T10" fmla="*/ 8 w 63"/>
                  <a:gd name="T11" fmla="*/ 45 h 64"/>
                  <a:gd name="T12" fmla="*/ 3 w 63"/>
                  <a:gd name="T13" fmla="*/ 41 h 64"/>
                  <a:gd name="T14" fmla="*/ 1 w 63"/>
                  <a:gd name="T15" fmla="*/ 32 h 64"/>
                  <a:gd name="T16" fmla="*/ 1 w 63"/>
                  <a:gd name="T17" fmla="*/ 25 h 64"/>
                  <a:gd name="T18" fmla="*/ 4 w 63"/>
                  <a:gd name="T19" fmla="*/ 26 h 64"/>
                  <a:gd name="T20" fmla="*/ 7 w 63"/>
                  <a:gd name="T21" fmla="*/ 24 h 64"/>
                  <a:gd name="T22" fmla="*/ 7 w 63"/>
                  <a:gd name="T23" fmla="*/ 20 h 64"/>
                  <a:gd name="T24" fmla="*/ 11 w 63"/>
                  <a:gd name="T25" fmla="*/ 20 h 64"/>
                  <a:gd name="T26" fmla="*/ 9 w 63"/>
                  <a:gd name="T27" fmla="*/ 14 h 64"/>
                  <a:gd name="T28" fmla="*/ 11 w 63"/>
                  <a:gd name="T29" fmla="*/ 11 h 64"/>
                  <a:gd name="T30" fmla="*/ 13 w 63"/>
                  <a:gd name="T31" fmla="*/ 11 h 64"/>
                  <a:gd name="T32" fmla="*/ 17 w 63"/>
                  <a:gd name="T33" fmla="*/ 13 h 64"/>
                  <a:gd name="T34" fmla="*/ 24 w 63"/>
                  <a:gd name="T35" fmla="*/ 12 h 64"/>
                  <a:gd name="T36" fmla="*/ 32 w 63"/>
                  <a:gd name="T37" fmla="*/ 9 h 64"/>
                  <a:gd name="T38" fmla="*/ 37 w 63"/>
                  <a:gd name="T39" fmla="*/ 12 h 64"/>
                  <a:gd name="T40" fmla="*/ 45 w 63"/>
                  <a:gd name="T41" fmla="*/ 12 h 64"/>
                  <a:gd name="T42" fmla="*/ 61 w 63"/>
                  <a:gd name="T43" fmla="*/ 7 h 64"/>
                  <a:gd name="T44" fmla="*/ 69 w 63"/>
                  <a:gd name="T45" fmla="*/ 7 h 64"/>
                  <a:gd name="T46" fmla="*/ 76 w 63"/>
                  <a:gd name="T47" fmla="*/ 5 h 64"/>
                  <a:gd name="T48" fmla="*/ 83 w 63"/>
                  <a:gd name="T49" fmla="*/ 7 h 64"/>
                  <a:gd name="T50" fmla="*/ 79 w 63"/>
                  <a:gd name="T51" fmla="*/ 12 h 64"/>
                  <a:gd name="T52" fmla="*/ 72 w 63"/>
                  <a:gd name="T53" fmla="*/ 16 h 64"/>
                  <a:gd name="T54" fmla="*/ 72 w 63"/>
                  <a:gd name="T55" fmla="*/ 28 h 64"/>
                  <a:gd name="T56" fmla="*/ 72 w 63"/>
                  <a:gd name="T57" fmla="*/ 34 h 64"/>
                  <a:gd name="T58" fmla="*/ 72 w 63"/>
                  <a:gd name="T59" fmla="*/ 45 h 64"/>
                  <a:gd name="T60" fmla="*/ 28 w 63"/>
                  <a:gd name="T61" fmla="*/ 75 h 64"/>
                  <a:gd name="T62" fmla="*/ 12 w 63"/>
                  <a:gd name="T63" fmla="*/ 80 h 64"/>
                  <a:gd name="T64" fmla="*/ 7 w 63"/>
                  <a:gd name="T65" fmla="*/ 76 h 64"/>
                  <a:gd name="T66" fmla="*/ 3 w 63"/>
                  <a:gd name="T67" fmla="*/ 76 h 64"/>
                  <a:gd name="T68" fmla="*/ 1 w 63"/>
                  <a:gd name="T69" fmla="*/ 76 h 64"/>
                  <a:gd name="T70" fmla="*/ 1 w 63"/>
                  <a:gd name="T71" fmla="*/ 67 h 6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3" h="64">
                    <a:moveTo>
                      <a:pt x="1" y="51"/>
                    </a:moveTo>
                    <a:cubicBezTo>
                      <a:pt x="1" y="49"/>
                      <a:pt x="3" y="47"/>
                      <a:pt x="5" y="47"/>
                    </a:cubicBezTo>
                    <a:cubicBezTo>
                      <a:pt x="2" y="45"/>
                      <a:pt x="6" y="43"/>
                      <a:pt x="8" y="44"/>
                    </a:cubicBezTo>
                    <a:cubicBezTo>
                      <a:pt x="6" y="42"/>
                      <a:pt x="9" y="42"/>
                      <a:pt x="9" y="39"/>
                    </a:cubicBezTo>
                    <a:cubicBezTo>
                      <a:pt x="9" y="38"/>
                      <a:pt x="8" y="36"/>
                      <a:pt x="7" y="36"/>
                    </a:cubicBezTo>
                    <a:cubicBezTo>
                      <a:pt x="5" y="36"/>
                      <a:pt x="8" y="33"/>
                      <a:pt x="6" y="34"/>
                    </a:cubicBezTo>
                    <a:cubicBezTo>
                      <a:pt x="2" y="35"/>
                      <a:pt x="2" y="33"/>
                      <a:pt x="2" y="31"/>
                    </a:cubicBezTo>
                    <a:cubicBezTo>
                      <a:pt x="1" y="29"/>
                      <a:pt x="3" y="26"/>
                      <a:pt x="1" y="24"/>
                    </a:cubicBezTo>
                    <a:cubicBezTo>
                      <a:pt x="0" y="23"/>
                      <a:pt x="1" y="21"/>
                      <a:pt x="1" y="19"/>
                    </a:cubicBezTo>
                    <a:cubicBezTo>
                      <a:pt x="1" y="18"/>
                      <a:pt x="3" y="20"/>
                      <a:pt x="3" y="20"/>
                    </a:cubicBezTo>
                    <a:cubicBezTo>
                      <a:pt x="3" y="20"/>
                      <a:pt x="4" y="19"/>
                      <a:pt x="5" y="18"/>
                    </a:cubicBezTo>
                    <a:cubicBezTo>
                      <a:pt x="6" y="18"/>
                      <a:pt x="5" y="16"/>
                      <a:pt x="5" y="15"/>
                    </a:cubicBezTo>
                    <a:cubicBezTo>
                      <a:pt x="6" y="15"/>
                      <a:pt x="7" y="15"/>
                      <a:pt x="8" y="15"/>
                    </a:cubicBezTo>
                    <a:cubicBezTo>
                      <a:pt x="7" y="13"/>
                      <a:pt x="7" y="13"/>
                      <a:pt x="7" y="11"/>
                    </a:cubicBezTo>
                    <a:cubicBezTo>
                      <a:pt x="7" y="10"/>
                      <a:pt x="7" y="8"/>
                      <a:pt x="8" y="8"/>
                    </a:cubicBezTo>
                    <a:cubicBezTo>
                      <a:pt x="8" y="8"/>
                      <a:pt x="9" y="8"/>
                      <a:pt x="10" y="8"/>
                    </a:cubicBezTo>
                    <a:cubicBezTo>
                      <a:pt x="11" y="9"/>
                      <a:pt x="12" y="11"/>
                      <a:pt x="13" y="10"/>
                    </a:cubicBezTo>
                    <a:cubicBezTo>
                      <a:pt x="15" y="10"/>
                      <a:pt x="17" y="10"/>
                      <a:pt x="18" y="9"/>
                    </a:cubicBezTo>
                    <a:cubicBezTo>
                      <a:pt x="20" y="8"/>
                      <a:pt x="22" y="7"/>
                      <a:pt x="24" y="7"/>
                    </a:cubicBezTo>
                    <a:cubicBezTo>
                      <a:pt x="26" y="7"/>
                      <a:pt x="27" y="9"/>
                      <a:pt x="28" y="9"/>
                    </a:cubicBezTo>
                    <a:cubicBezTo>
                      <a:pt x="30" y="10"/>
                      <a:pt x="33" y="10"/>
                      <a:pt x="34" y="9"/>
                    </a:cubicBezTo>
                    <a:cubicBezTo>
                      <a:pt x="39" y="9"/>
                      <a:pt x="42" y="7"/>
                      <a:pt x="46" y="5"/>
                    </a:cubicBezTo>
                    <a:cubicBezTo>
                      <a:pt x="48" y="4"/>
                      <a:pt x="50" y="4"/>
                      <a:pt x="52" y="5"/>
                    </a:cubicBezTo>
                    <a:cubicBezTo>
                      <a:pt x="54" y="5"/>
                      <a:pt x="56" y="5"/>
                      <a:pt x="58" y="4"/>
                    </a:cubicBezTo>
                    <a:cubicBezTo>
                      <a:pt x="60" y="3"/>
                      <a:pt x="63" y="0"/>
                      <a:pt x="63" y="5"/>
                    </a:cubicBezTo>
                    <a:cubicBezTo>
                      <a:pt x="63" y="6"/>
                      <a:pt x="61" y="9"/>
                      <a:pt x="60" y="9"/>
                    </a:cubicBezTo>
                    <a:cubicBezTo>
                      <a:pt x="58" y="11"/>
                      <a:pt x="57" y="11"/>
                      <a:pt x="55" y="12"/>
                    </a:cubicBezTo>
                    <a:cubicBezTo>
                      <a:pt x="51" y="14"/>
                      <a:pt x="55" y="18"/>
                      <a:pt x="55" y="21"/>
                    </a:cubicBezTo>
                    <a:cubicBezTo>
                      <a:pt x="56" y="22"/>
                      <a:pt x="55" y="24"/>
                      <a:pt x="55" y="26"/>
                    </a:cubicBezTo>
                    <a:cubicBezTo>
                      <a:pt x="55" y="28"/>
                      <a:pt x="55" y="32"/>
                      <a:pt x="55" y="34"/>
                    </a:cubicBezTo>
                    <a:cubicBezTo>
                      <a:pt x="55" y="39"/>
                      <a:pt x="33" y="49"/>
                      <a:pt x="21" y="57"/>
                    </a:cubicBezTo>
                    <a:cubicBezTo>
                      <a:pt x="18" y="59"/>
                      <a:pt x="13" y="64"/>
                      <a:pt x="9" y="61"/>
                    </a:cubicBezTo>
                    <a:cubicBezTo>
                      <a:pt x="8" y="60"/>
                      <a:pt x="7" y="59"/>
                      <a:pt x="5" y="58"/>
                    </a:cubicBezTo>
                    <a:cubicBezTo>
                      <a:pt x="4" y="57"/>
                      <a:pt x="2" y="57"/>
                      <a:pt x="2" y="58"/>
                    </a:cubicBezTo>
                    <a:cubicBezTo>
                      <a:pt x="1" y="58"/>
                      <a:pt x="1" y="58"/>
                      <a:pt x="1" y="58"/>
                    </a:cubicBezTo>
                    <a:cubicBezTo>
                      <a:pt x="1" y="57"/>
                      <a:pt x="2" y="51"/>
                      <a:pt x="1" y="5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06" name="Freeform 4241"/>
              <p:cNvSpPr>
                <a:spLocks/>
              </p:cNvSpPr>
              <p:nvPr/>
            </p:nvSpPr>
            <p:spPr bwMode="auto">
              <a:xfrm>
                <a:off x="3629" y="1983"/>
                <a:ext cx="132" cy="65"/>
              </a:xfrm>
              <a:custGeom>
                <a:avLst/>
                <a:gdLst>
                  <a:gd name="T0" fmla="*/ 12 w 100"/>
                  <a:gd name="T1" fmla="*/ 49 h 49"/>
                  <a:gd name="T2" fmla="*/ 21 w 100"/>
                  <a:gd name="T3" fmla="*/ 48 h 49"/>
                  <a:gd name="T4" fmla="*/ 28 w 100"/>
                  <a:gd name="T5" fmla="*/ 49 h 49"/>
                  <a:gd name="T6" fmla="*/ 34 w 100"/>
                  <a:gd name="T7" fmla="*/ 48 h 49"/>
                  <a:gd name="T8" fmla="*/ 38 w 100"/>
                  <a:gd name="T9" fmla="*/ 42 h 49"/>
                  <a:gd name="T10" fmla="*/ 45 w 100"/>
                  <a:gd name="T11" fmla="*/ 38 h 49"/>
                  <a:gd name="T12" fmla="*/ 33 w 100"/>
                  <a:gd name="T13" fmla="*/ 36 h 49"/>
                  <a:gd name="T14" fmla="*/ 24 w 100"/>
                  <a:gd name="T15" fmla="*/ 28 h 49"/>
                  <a:gd name="T16" fmla="*/ 22 w 100"/>
                  <a:gd name="T17" fmla="*/ 32 h 49"/>
                  <a:gd name="T18" fmla="*/ 13 w 100"/>
                  <a:gd name="T19" fmla="*/ 31 h 49"/>
                  <a:gd name="T20" fmla="*/ 5 w 100"/>
                  <a:gd name="T21" fmla="*/ 28 h 49"/>
                  <a:gd name="T22" fmla="*/ 12 w 100"/>
                  <a:gd name="T23" fmla="*/ 12 h 49"/>
                  <a:gd name="T24" fmla="*/ 18 w 100"/>
                  <a:gd name="T25" fmla="*/ 8 h 49"/>
                  <a:gd name="T26" fmla="*/ 34 w 100"/>
                  <a:gd name="T27" fmla="*/ 11 h 49"/>
                  <a:gd name="T28" fmla="*/ 44 w 100"/>
                  <a:gd name="T29" fmla="*/ 13 h 49"/>
                  <a:gd name="T30" fmla="*/ 49 w 100"/>
                  <a:gd name="T31" fmla="*/ 0 h 49"/>
                  <a:gd name="T32" fmla="*/ 70 w 100"/>
                  <a:gd name="T33" fmla="*/ 8 h 49"/>
                  <a:gd name="T34" fmla="*/ 79 w 100"/>
                  <a:gd name="T35" fmla="*/ 7 h 49"/>
                  <a:gd name="T36" fmla="*/ 91 w 100"/>
                  <a:gd name="T37" fmla="*/ 5 h 49"/>
                  <a:gd name="T38" fmla="*/ 104 w 100"/>
                  <a:gd name="T39" fmla="*/ 7 h 49"/>
                  <a:gd name="T40" fmla="*/ 121 w 100"/>
                  <a:gd name="T41" fmla="*/ 13 h 49"/>
                  <a:gd name="T42" fmla="*/ 131 w 100"/>
                  <a:gd name="T43" fmla="*/ 19 h 49"/>
                  <a:gd name="T44" fmla="*/ 114 w 100"/>
                  <a:gd name="T45" fmla="*/ 28 h 49"/>
                  <a:gd name="T46" fmla="*/ 107 w 100"/>
                  <a:gd name="T47" fmla="*/ 36 h 49"/>
                  <a:gd name="T48" fmla="*/ 95 w 100"/>
                  <a:gd name="T49" fmla="*/ 36 h 49"/>
                  <a:gd name="T50" fmla="*/ 84 w 100"/>
                  <a:gd name="T51" fmla="*/ 46 h 49"/>
                  <a:gd name="T52" fmla="*/ 75 w 100"/>
                  <a:gd name="T53" fmla="*/ 45 h 49"/>
                  <a:gd name="T54" fmla="*/ 70 w 100"/>
                  <a:gd name="T55" fmla="*/ 46 h 49"/>
                  <a:gd name="T56" fmla="*/ 61 w 100"/>
                  <a:gd name="T57" fmla="*/ 52 h 49"/>
                  <a:gd name="T58" fmla="*/ 55 w 100"/>
                  <a:gd name="T59" fmla="*/ 61 h 49"/>
                  <a:gd name="T60" fmla="*/ 41 w 100"/>
                  <a:gd name="T61" fmla="*/ 65 h 49"/>
                  <a:gd name="T62" fmla="*/ 33 w 100"/>
                  <a:gd name="T63" fmla="*/ 60 h 49"/>
                  <a:gd name="T64" fmla="*/ 30 w 100"/>
                  <a:gd name="T65" fmla="*/ 58 h 49"/>
                  <a:gd name="T66" fmla="*/ 20 w 100"/>
                  <a:gd name="T67" fmla="*/ 60 h 49"/>
                  <a:gd name="T68" fmla="*/ 13 w 100"/>
                  <a:gd name="T69" fmla="*/ 58 h 49"/>
                  <a:gd name="T70" fmla="*/ 3 w 100"/>
                  <a:gd name="T71" fmla="*/ 60 h 49"/>
                  <a:gd name="T72" fmla="*/ 3 w 100"/>
                  <a:gd name="T73" fmla="*/ 50 h 4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 h="49">
                    <a:moveTo>
                      <a:pt x="2" y="38"/>
                    </a:moveTo>
                    <a:cubicBezTo>
                      <a:pt x="4" y="36"/>
                      <a:pt x="7" y="36"/>
                      <a:pt x="9" y="37"/>
                    </a:cubicBezTo>
                    <a:cubicBezTo>
                      <a:pt x="9" y="37"/>
                      <a:pt x="13" y="39"/>
                      <a:pt x="12" y="40"/>
                    </a:cubicBezTo>
                    <a:cubicBezTo>
                      <a:pt x="13" y="39"/>
                      <a:pt x="15" y="37"/>
                      <a:pt x="16" y="36"/>
                    </a:cubicBezTo>
                    <a:cubicBezTo>
                      <a:pt x="17" y="35"/>
                      <a:pt x="18" y="35"/>
                      <a:pt x="20" y="36"/>
                    </a:cubicBezTo>
                    <a:cubicBezTo>
                      <a:pt x="20" y="36"/>
                      <a:pt x="21" y="36"/>
                      <a:pt x="21" y="37"/>
                    </a:cubicBezTo>
                    <a:cubicBezTo>
                      <a:pt x="22" y="37"/>
                      <a:pt x="22" y="35"/>
                      <a:pt x="23" y="37"/>
                    </a:cubicBezTo>
                    <a:cubicBezTo>
                      <a:pt x="23" y="37"/>
                      <a:pt x="25" y="36"/>
                      <a:pt x="26" y="36"/>
                    </a:cubicBezTo>
                    <a:cubicBezTo>
                      <a:pt x="23" y="35"/>
                      <a:pt x="29" y="34"/>
                      <a:pt x="29" y="34"/>
                    </a:cubicBezTo>
                    <a:cubicBezTo>
                      <a:pt x="29" y="33"/>
                      <a:pt x="29" y="33"/>
                      <a:pt x="29" y="32"/>
                    </a:cubicBezTo>
                    <a:cubicBezTo>
                      <a:pt x="30" y="33"/>
                      <a:pt x="32" y="33"/>
                      <a:pt x="33" y="31"/>
                    </a:cubicBezTo>
                    <a:cubicBezTo>
                      <a:pt x="33" y="31"/>
                      <a:pt x="36" y="30"/>
                      <a:pt x="34" y="29"/>
                    </a:cubicBezTo>
                    <a:cubicBezTo>
                      <a:pt x="34" y="29"/>
                      <a:pt x="32" y="29"/>
                      <a:pt x="31" y="29"/>
                    </a:cubicBezTo>
                    <a:cubicBezTo>
                      <a:pt x="29" y="29"/>
                      <a:pt x="28" y="26"/>
                      <a:pt x="25" y="27"/>
                    </a:cubicBezTo>
                    <a:cubicBezTo>
                      <a:pt x="25" y="25"/>
                      <a:pt x="24" y="26"/>
                      <a:pt x="22" y="24"/>
                    </a:cubicBezTo>
                    <a:cubicBezTo>
                      <a:pt x="21" y="23"/>
                      <a:pt x="19" y="22"/>
                      <a:pt x="18" y="21"/>
                    </a:cubicBezTo>
                    <a:cubicBezTo>
                      <a:pt x="18" y="21"/>
                      <a:pt x="19" y="22"/>
                      <a:pt x="18" y="23"/>
                    </a:cubicBezTo>
                    <a:cubicBezTo>
                      <a:pt x="18" y="24"/>
                      <a:pt x="18" y="24"/>
                      <a:pt x="17" y="24"/>
                    </a:cubicBezTo>
                    <a:cubicBezTo>
                      <a:pt x="17" y="24"/>
                      <a:pt x="17" y="25"/>
                      <a:pt x="17" y="26"/>
                    </a:cubicBezTo>
                    <a:cubicBezTo>
                      <a:pt x="15" y="24"/>
                      <a:pt x="12" y="26"/>
                      <a:pt x="10" y="23"/>
                    </a:cubicBezTo>
                    <a:cubicBezTo>
                      <a:pt x="10" y="22"/>
                      <a:pt x="9" y="22"/>
                      <a:pt x="8" y="22"/>
                    </a:cubicBezTo>
                    <a:cubicBezTo>
                      <a:pt x="7" y="22"/>
                      <a:pt x="5" y="21"/>
                      <a:pt x="4" y="21"/>
                    </a:cubicBezTo>
                    <a:cubicBezTo>
                      <a:pt x="5" y="18"/>
                      <a:pt x="10" y="15"/>
                      <a:pt x="12" y="13"/>
                    </a:cubicBezTo>
                    <a:cubicBezTo>
                      <a:pt x="10" y="11"/>
                      <a:pt x="8" y="13"/>
                      <a:pt x="9" y="9"/>
                    </a:cubicBezTo>
                    <a:cubicBezTo>
                      <a:pt x="10" y="8"/>
                      <a:pt x="9" y="7"/>
                      <a:pt x="10" y="7"/>
                    </a:cubicBezTo>
                    <a:cubicBezTo>
                      <a:pt x="12" y="6"/>
                      <a:pt x="13" y="6"/>
                      <a:pt x="14" y="6"/>
                    </a:cubicBezTo>
                    <a:cubicBezTo>
                      <a:pt x="16" y="4"/>
                      <a:pt x="22" y="6"/>
                      <a:pt x="24" y="7"/>
                    </a:cubicBezTo>
                    <a:cubicBezTo>
                      <a:pt x="25" y="7"/>
                      <a:pt x="25" y="8"/>
                      <a:pt x="26" y="8"/>
                    </a:cubicBezTo>
                    <a:cubicBezTo>
                      <a:pt x="27" y="9"/>
                      <a:pt x="28" y="8"/>
                      <a:pt x="29" y="9"/>
                    </a:cubicBezTo>
                    <a:cubicBezTo>
                      <a:pt x="31" y="9"/>
                      <a:pt x="32" y="11"/>
                      <a:pt x="33" y="10"/>
                    </a:cubicBezTo>
                    <a:cubicBezTo>
                      <a:pt x="32" y="9"/>
                      <a:pt x="31" y="4"/>
                      <a:pt x="33" y="2"/>
                    </a:cubicBezTo>
                    <a:cubicBezTo>
                      <a:pt x="33" y="2"/>
                      <a:pt x="38" y="1"/>
                      <a:pt x="37" y="0"/>
                    </a:cubicBezTo>
                    <a:cubicBezTo>
                      <a:pt x="40" y="1"/>
                      <a:pt x="43" y="3"/>
                      <a:pt x="46" y="4"/>
                    </a:cubicBezTo>
                    <a:cubicBezTo>
                      <a:pt x="47" y="5"/>
                      <a:pt x="52" y="6"/>
                      <a:pt x="53" y="6"/>
                    </a:cubicBezTo>
                    <a:cubicBezTo>
                      <a:pt x="54" y="5"/>
                      <a:pt x="53" y="4"/>
                      <a:pt x="54" y="4"/>
                    </a:cubicBezTo>
                    <a:cubicBezTo>
                      <a:pt x="56" y="4"/>
                      <a:pt x="58" y="5"/>
                      <a:pt x="60" y="5"/>
                    </a:cubicBezTo>
                    <a:cubicBezTo>
                      <a:pt x="62" y="4"/>
                      <a:pt x="63" y="4"/>
                      <a:pt x="65" y="4"/>
                    </a:cubicBezTo>
                    <a:cubicBezTo>
                      <a:pt x="66" y="4"/>
                      <a:pt x="67" y="5"/>
                      <a:pt x="69" y="4"/>
                    </a:cubicBezTo>
                    <a:cubicBezTo>
                      <a:pt x="70" y="4"/>
                      <a:pt x="72" y="4"/>
                      <a:pt x="73" y="5"/>
                    </a:cubicBezTo>
                    <a:cubicBezTo>
                      <a:pt x="75" y="5"/>
                      <a:pt x="77" y="5"/>
                      <a:pt x="79" y="5"/>
                    </a:cubicBezTo>
                    <a:cubicBezTo>
                      <a:pt x="82" y="5"/>
                      <a:pt x="86" y="6"/>
                      <a:pt x="89" y="8"/>
                    </a:cubicBezTo>
                    <a:cubicBezTo>
                      <a:pt x="90" y="9"/>
                      <a:pt x="90" y="10"/>
                      <a:pt x="92" y="10"/>
                    </a:cubicBezTo>
                    <a:cubicBezTo>
                      <a:pt x="93" y="10"/>
                      <a:pt x="94" y="10"/>
                      <a:pt x="95" y="10"/>
                    </a:cubicBezTo>
                    <a:cubicBezTo>
                      <a:pt x="96" y="11"/>
                      <a:pt x="99" y="13"/>
                      <a:pt x="99" y="14"/>
                    </a:cubicBezTo>
                    <a:cubicBezTo>
                      <a:pt x="100" y="15"/>
                      <a:pt x="96" y="16"/>
                      <a:pt x="95" y="17"/>
                    </a:cubicBezTo>
                    <a:cubicBezTo>
                      <a:pt x="92" y="19"/>
                      <a:pt x="89" y="19"/>
                      <a:pt x="86" y="21"/>
                    </a:cubicBezTo>
                    <a:cubicBezTo>
                      <a:pt x="85" y="22"/>
                      <a:pt x="84" y="23"/>
                      <a:pt x="84" y="24"/>
                    </a:cubicBezTo>
                    <a:cubicBezTo>
                      <a:pt x="84" y="25"/>
                      <a:pt x="83" y="27"/>
                      <a:pt x="81" y="27"/>
                    </a:cubicBezTo>
                    <a:cubicBezTo>
                      <a:pt x="80" y="27"/>
                      <a:pt x="78" y="27"/>
                      <a:pt x="77" y="27"/>
                    </a:cubicBezTo>
                    <a:cubicBezTo>
                      <a:pt x="75" y="27"/>
                      <a:pt x="74" y="27"/>
                      <a:pt x="72" y="27"/>
                    </a:cubicBezTo>
                    <a:cubicBezTo>
                      <a:pt x="70" y="27"/>
                      <a:pt x="70" y="29"/>
                      <a:pt x="70" y="31"/>
                    </a:cubicBezTo>
                    <a:cubicBezTo>
                      <a:pt x="69" y="36"/>
                      <a:pt x="67" y="34"/>
                      <a:pt x="64" y="35"/>
                    </a:cubicBezTo>
                    <a:cubicBezTo>
                      <a:pt x="61" y="36"/>
                      <a:pt x="61" y="33"/>
                      <a:pt x="60" y="32"/>
                    </a:cubicBezTo>
                    <a:cubicBezTo>
                      <a:pt x="59" y="31"/>
                      <a:pt x="57" y="33"/>
                      <a:pt x="57" y="34"/>
                    </a:cubicBezTo>
                    <a:cubicBezTo>
                      <a:pt x="55" y="34"/>
                      <a:pt x="54" y="33"/>
                      <a:pt x="53" y="33"/>
                    </a:cubicBezTo>
                    <a:cubicBezTo>
                      <a:pt x="52" y="34"/>
                      <a:pt x="53" y="34"/>
                      <a:pt x="53" y="35"/>
                    </a:cubicBezTo>
                    <a:cubicBezTo>
                      <a:pt x="52" y="35"/>
                      <a:pt x="51" y="36"/>
                      <a:pt x="50" y="37"/>
                    </a:cubicBezTo>
                    <a:cubicBezTo>
                      <a:pt x="49" y="39"/>
                      <a:pt x="47" y="38"/>
                      <a:pt x="46" y="39"/>
                    </a:cubicBezTo>
                    <a:cubicBezTo>
                      <a:pt x="44" y="41"/>
                      <a:pt x="48" y="44"/>
                      <a:pt x="46" y="45"/>
                    </a:cubicBezTo>
                    <a:cubicBezTo>
                      <a:pt x="45" y="46"/>
                      <a:pt x="43" y="45"/>
                      <a:pt x="42" y="46"/>
                    </a:cubicBezTo>
                    <a:cubicBezTo>
                      <a:pt x="41" y="47"/>
                      <a:pt x="39" y="47"/>
                      <a:pt x="38" y="46"/>
                    </a:cubicBezTo>
                    <a:cubicBezTo>
                      <a:pt x="36" y="46"/>
                      <a:pt x="32" y="46"/>
                      <a:pt x="31" y="49"/>
                    </a:cubicBezTo>
                    <a:cubicBezTo>
                      <a:pt x="29" y="46"/>
                      <a:pt x="27" y="48"/>
                      <a:pt x="26" y="47"/>
                    </a:cubicBezTo>
                    <a:cubicBezTo>
                      <a:pt x="26" y="47"/>
                      <a:pt x="26" y="46"/>
                      <a:pt x="25" y="45"/>
                    </a:cubicBezTo>
                    <a:cubicBezTo>
                      <a:pt x="25" y="46"/>
                      <a:pt x="24" y="45"/>
                      <a:pt x="23" y="45"/>
                    </a:cubicBezTo>
                    <a:cubicBezTo>
                      <a:pt x="23" y="45"/>
                      <a:pt x="23" y="44"/>
                      <a:pt x="23" y="44"/>
                    </a:cubicBezTo>
                    <a:cubicBezTo>
                      <a:pt x="22" y="44"/>
                      <a:pt x="18" y="47"/>
                      <a:pt x="17" y="46"/>
                    </a:cubicBezTo>
                    <a:cubicBezTo>
                      <a:pt x="16" y="46"/>
                      <a:pt x="15" y="46"/>
                      <a:pt x="15" y="45"/>
                    </a:cubicBezTo>
                    <a:cubicBezTo>
                      <a:pt x="14" y="44"/>
                      <a:pt x="12" y="44"/>
                      <a:pt x="10" y="45"/>
                    </a:cubicBezTo>
                    <a:cubicBezTo>
                      <a:pt x="10" y="44"/>
                      <a:pt x="10" y="44"/>
                      <a:pt x="10" y="44"/>
                    </a:cubicBezTo>
                    <a:cubicBezTo>
                      <a:pt x="10" y="44"/>
                      <a:pt x="8" y="44"/>
                      <a:pt x="7" y="44"/>
                    </a:cubicBezTo>
                    <a:cubicBezTo>
                      <a:pt x="4" y="44"/>
                      <a:pt x="3" y="45"/>
                      <a:pt x="2" y="45"/>
                    </a:cubicBezTo>
                    <a:cubicBezTo>
                      <a:pt x="0" y="44"/>
                      <a:pt x="0" y="38"/>
                      <a:pt x="2" y="40"/>
                    </a:cubicBezTo>
                    <a:cubicBezTo>
                      <a:pt x="2" y="39"/>
                      <a:pt x="2" y="39"/>
                      <a:pt x="2" y="3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07" name="Freeform 4242"/>
              <p:cNvSpPr>
                <a:spLocks/>
              </p:cNvSpPr>
              <p:nvPr/>
            </p:nvSpPr>
            <p:spPr bwMode="auto">
              <a:xfrm>
                <a:off x="4906" y="2789"/>
                <a:ext cx="6" cy="5"/>
              </a:xfrm>
              <a:custGeom>
                <a:avLst/>
                <a:gdLst>
                  <a:gd name="T0" fmla="*/ 4 w 5"/>
                  <a:gd name="T1" fmla="*/ 5 h 4"/>
                  <a:gd name="T2" fmla="*/ 5 w 5"/>
                  <a:gd name="T3" fmla="*/ 3 h 4"/>
                  <a:gd name="T4" fmla="*/ 2 w 5"/>
                  <a:gd name="T5" fmla="*/ 0 h 4"/>
                  <a:gd name="T6" fmla="*/ 4 w 5"/>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4">
                    <a:moveTo>
                      <a:pt x="3" y="4"/>
                    </a:moveTo>
                    <a:cubicBezTo>
                      <a:pt x="3" y="3"/>
                      <a:pt x="5" y="2"/>
                      <a:pt x="4" y="2"/>
                    </a:cubicBezTo>
                    <a:cubicBezTo>
                      <a:pt x="4" y="1"/>
                      <a:pt x="3" y="0"/>
                      <a:pt x="2" y="0"/>
                    </a:cubicBezTo>
                    <a:cubicBezTo>
                      <a:pt x="0" y="0"/>
                      <a:pt x="2" y="4"/>
                      <a:pt x="3"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08" name="Freeform 4243"/>
              <p:cNvSpPr>
                <a:spLocks/>
              </p:cNvSpPr>
              <p:nvPr/>
            </p:nvSpPr>
            <p:spPr bwMode="auto">
              <a:xfrm>
                <a:off x="4907" y="2794"/>
                <a:ext cx="1" cy="4"/>
              </a:xfrm>
              <a:custGeom>
                <a:avLst/>
                <a:gdLst>
                  <a:gd name="T0" fmla="*/ 1 w 1"/>
                  <a:gd name="T1" fmla="*/ 4 h 3"/>
                  <a:gd name="T2" fmla="*/ 0 w 1"/>
                  <a:gd name="T3" fmla="*/ 0 h 3"/>
                  <a:gd name="T4" fmla="*/ 1 w 1"/>
                  <a:gd name="T5" fmla="*/ 4 h 3"/>
                  <a:gd name="T6" fmla="*/ 0 60000 65536"/>
                  <a:gd name="T7" fmla="*/ 0 60000 65536"/>
                  <a:gd name="T8" fmla="*/ 0 60000 65536"/>
                </a:gdLst>
                <a:ahLst/>
                <a:cxnLst>
                  <a:cxn ang="T6">
                    <a:pos x="T0" y="T1"/>
                  </a:cxn>
                  <a:cxn ang="T7">
                    <a:pos x="T2" y="T3"/>
                  </a:cxn>
                  <a:cxn ang="T8">
                    <a:pos x="T4" y="T5"/>
                  </a:cxn>
                </a:cxnLst>
                <a:rect l="0" t="0" r="r" b="b"/>
                <a:pathLst>
                  <a:path w="1" h="3">
                    <a:moveTo>
                      <a:pt x="1" y="3"/>
                    </a:moveTo>
                    <a:cubicBezTo>
                      <a:pt x="1" y="2"/>
                      <a:pt x="1" y="1"/>
                      <a:pt x="0" y="0"/>
                    </a:cubicBezTo>
                    <a:cubicBezTo>
                      <a:pt x="0" y="1"/>
                      <a:pt x="0"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09" name="Freeform 4244"/>
              <p:cNvSpPr>
                <a:spLocks/>
              </p:cNvSpPr>
              <p:nvPr/>
            </p:nvSpPr>
            <p:spPr bwMode="auto">
              <a:xfrm>
                <a:off x="4907" y="2773"/>
                <a:ext cx="15" cy="15"/>
              </a:xfrm>
              <a:custGeom>
                <a:avLst/>
                <a:gdLst>
                  <a:gd name="T0" fmla="*/ 5 w 11"/>
                  <a:gd name="T1" fmla="*/ 8 h 11"/>
                  <a:gd name="T2" fmla="*/ 15 w 11"/>
                  <a:gd name="T3" fmla="*/ 12 h 11"/>
                  <a:gd name="T4" fmla="*/ 11 w 11"/>
                  <a:gd name="T5" fmla="*/ 10 h 11"/>
                  <a:gd name="T6" fmla="*/ 8 w 11"/>
                  <a:gd name="T7" fmla="*/ 4 h 11"/>
                  <a:gd name="T8" fmla="*/ 1 w 11"/>
                  <a:gd name="T9" fmla="*/ 0 h 11"/>
                  <a:gd name="T10" fmla="*/ 5 w 11"/>
                  <a:gd name="T11" fmla="*/ 8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1">
                    <a:moveTo>
                      <a:pt x="4" y="6"/>
                    </a:moveTo>
                    <a:cubicBezTo>
                      <a:pt x="6" y="8"/>
                      <a:pt x="9" y="11"/>
                      <a:pt x="11" y="9"/>
                    </a:cubicBezTo>
                    <a:cubicBezTo>
                      <a:pt x="10" y="9"/>
                      <a:pt x="9" y="8"/>
                      <a:pt x="8" y="7"/>
                    </a:cubicBezTo>
                    <a:cubicBezTo>
                      <a:pt x="7" y="6"/>
                      <a:pt x="8" y="5"/>
                      <a:pt x="6" y="3"/>
                    </a:cubicBezTo>
                    <a:cubicBezTo>
                      <a:pt x="5" y="2"/>
                      <a:pt x="3" y="1"/>
                      <a:pt x="1" y="0"/>
                    </a:cubicBezTo>
                    <a:cubicBezTo>
                      <a:pt x="0" y="2"/>
                      <a:pt x="4" y="5"/>
                      <a:pt x="4" y="6"/>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10" name="Freeform 4245"/>
              <p:cNvSpPr>
                <a:spLocks/>
              </p:cNvSpPr>
              <p:nvPr/>
            </p:nvSpPr>
            <p:spPr bwMode="auto">
              <a:xfrm>
                <a:off x="4912" y="2793"/>
                <a:ext cx="6" cy="5"/>
              </a:xfrm>
              <a:custGeom>
                <a:avLst/>
                <a:gdLst>
                  <a:gd name="T0" fmla="*/ 5 w 4"/>
                  <a:gd name="T1" fmla="*/ 5 h 4"/>
                  <a:gd name="T2" fmla="*/ 3 w 4"/>
                  <a:gd name="T3" fmla="*/ 0 h 4"/>
                  <a:gd name="T4" fmla="*/ 5 w 4"/>
                  <a:gd name="T5" fmla="*/ 5 h 4"/>
                  <a:gd name="T6" fmla="*/ 0 60000 65536"/>
                  <a:gd name="T7" fmla="*/ 0 60000 65536"/>
                  <a:gd name="T8" fmla="*/ 0 60000 65536"/>
                </a:gdLst>
                <a:ahLst/>
                <a:cxnLst>
                  <a:cxn ang="T6">
                    <a:pos x="T0" y="T1"/>
                  </a:cxn>
                  <a:cxn ang="T7">
                    <a:pos x="T2" y="T3"/>
                  </a:cxn>
                  <a:cxn ang="T8">
                    <a:pos x="T4" y="T5"/>
                  </a:cxn>
                </a:cxnLst>
                <a:rect l="0" t="0" r="r" b="b"/>
                <a:pathLst>
                  <a:path w="4" h="4">
                    <a:moveTo>
                      <a:pt x="3" y="4"/>
                    </a:moveTo>
                    <a:cubicBezTo>
                      <a:pt x="3" y="3"/>
                      <a:pt x="4" y="0"/>
                      <a:pt x="2" y="0"/>
                    </a:cubicBezTo>
                    <a:cubicBezTo>
                      <a:pt x="0" y="0"/>
                      <a:pt x="1" y="4"/>
                      <a:pt x="3"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11" name="Freeform 4246"/>
              <p:cNvSpPr>
                <a:spLocks/>
              </p:cNvSpPr>
              <p:nvPr/>
            </p:nvSpPr>
            <p:spPr bwMode="auto">
              <a:xfrm>
                <a:off x="4916" y="2802"/>
                <a:ext cx="3" cy="5"/>
              </a:xfrm>
              <a:custGeom>
                <a:avLst/>
                <a:gdLst>
                  <a:gd name="T0" fmla="*/ 2 w 2"/>
                  <a:gd name="T1" fmla="*/ 5 h 4"/>
                  <a:gd name="T2" fmla="*/ 3 w 2"/>
                  <a:gd name="T3" fmla="*/ 0 h 4"/>
                  <a:gd name="T4" fmla="*/ 2 w 2"/>
                  <a:gd name="T5" fmla="*/ 5 h 4"/>
                  <a:gd name="T6" fmla="*/ 0 60000 65536"/>
                  <a:gd name="T7" fmla="*/ 0 60000 65536"/>
                  <a:gd name="T8" fmla="*/ 0 60000 65536"/>
                </a:gdLst>
                <a:ahLst/>
                <a:cxnLst>
                  <a:cxn ang="T6">
                    <a:pos x="T0" y="T1"/>
                  </a:cxn>
                  <a:cxn ang="T7">
                    <a:pos x="T2" y="T3"/>
                  </a:cxn>
                  <a:cxn ang="T8">
                    <a:pos x="T4" y="T5"/>
                  </a:cxn>
                </a:cxnLst>
                <a:rect l="0" t="0" r="r" b="b"/>
                <a:pathLst>
                  <a:path w="2" h="4">
                    <a:moveTo>
                      <a:pt x="1" y="4"/>
                    </a:moveTo>
                    <a:cubicBezTo>
                      <a:pt x="0" y="2"/>
                      <a:pt x="2" y="1"/>
                      <a:pt x="2" y="0"/>
                    </a:cubicBezTo>
                    <a:cubicBezTo>
                      <a:pt x="0" y="1"/>
                      <a:pt x="0" y="2"/>
                      <a:pt x="1"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12" name="Freeform 4247"/>
              <p:cNvSpPr>
                <a:spLocks/>
              </p:cNvSpPr>
              <p:nvPr/>
            </p:nvSpPr>
            <p:spPr bwMode="auto">
              <a:xfrm>
                <a:off x="4916" y="2794"/>
                <a:ext cx="9" cy="11"/>
              </a:xfrm>
              <a:custGeom>
                <a:avLst/>
                <a:gdLst>
                  <a:gd name="T0" fmla="*/ 8 w 7"/>
                  <a:gd name="T1" fmla="*/ 11 h 8"/>
                  <a:gd name="T2" fmla="*/ 9 w 7"/>
                  <a:gd name="T3" fmla="*/ 8 h 8"/>
                  <a:gd name="T4" fmla="*/ 5 w 7"/>
                  <a:gd name="T5" fmla="*/ 4 h 8"/>
                  <a:gd name="T6" fmla="*/ 3 w 7"/>
                  <a:gd name="T7" fmla="*/ 1 h 8"/>
                  <a:gd name="T8" fmla="*/ 0 w 7"/>
                  <a:gd name="T9" fmla="*/ 7 h 8"/>
                  <a:gd name="T10" fmla="*/ 5 w 7"/>
                  <a:gd name="T11" fmla="*/ 7 h 8"/>
                  <a:gd name="T12" fmla="*/ 5 w 7"/>
                  <a:gd name="T13" fmla="*/ 8 h 8"/>
                  <a:gd name="T14" fmla="*/ 8 w 7"/>
                  <a:gd name="T15" fmla="*/ 11 h 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 h="8">
                    <a:moveTo>
                      <a:pt x="6" y="8"/>
                    </a:moveTo>
                    <a:cubicBezTo>
                      <a:pt x="7" y="8"/>
                      <a:pt x="7" y="7"/>
                      <a:pt x="7" y="6"/>
                    </a:cubicBezTo>
                    <a:cubicBezTo>
                      <a:pt x="7" y="4"/>
                      <a:pt x="5" y="4"/>
                      <a:pt x="4" y="3"/>
                    </a:cubicBezTo>
                    <a:cubicBezTo>
                      <a:pt x="4" y="2"/>
                      <a:pt x="4" y="0"/>
                      <a:pt x="2" y="1"/>
                    </a:cubicBezTo>
                    <a:cubicBezTo>
                      <a:pt x="2" y="2"/>
                      <a:pt x="0" y="3"/>
                      <a:pt x="0" y="5"/>
                    </a:cubicBezTo>
                    <a:cubicBezTo>
                      <a:pt x="1" y="5"/>
                      <a:pt x="3" y="3"/>
                      <a:pt x="4" y="5"/>
                    </a:cubicBezTo>
                    <a:cubicBezTo>
                      <a:pt x="4" y="6"/>
                      <a:pt x="4" y="6"/>
                      <a:pt x="4" y="6"/>
                    </a:cubicBezTo>
                    <a:cubicBezTo>
                      <a:pt x="4" y="7"/>
                      <a:pt x="5" y="7"/>
                      <a:pt x="6" y="8"/>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13" name="Freeform 4248"/>
              <p:cNvSpPr>
                <a:spLocks/>
              </p:cNvSpPr>
              <p:nvPr/>
            </p:nvSpPr>
            <p:spPr bwMode="auto">
              <a:xfrm>
                <a:off x="4920" y="2806"/>
                <a:ext cx="2" cy="1"/>
              </a:xfrm>
              <a:custGeom>
                <a:avLst/>
                <a:gdLst>
                  <a:gd name="T0" fmla="*/ 2 w 1"/>
                  <a:gd name="T1" fmla="*/ 1 h 1"/>
                  <a:gd name="T2" fmla="*/ 0 w 1"/>
                  <a:gd name="T3" fmla="*/ 1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14" name="Freeform 4249"/>
              <p:cNvSpPr>
                <a:spLocks/>
              </p:cNvSpPr>
              <p:nvPr/>
            </p:nvSpPr>
            <p:spPr bwMode="auto">
              <a:xfrm>
                <a:off x="4922" y="2785"/>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15" name="Freeform 4250"/>
              <p:cNvSpPr>
                <a:spLocks/>
              </p:cNvSpPr>
              <p:nvPr/>
            </p:nvSpPr>
            <p:spPr bwMode="auto">
              <a:xfrm>
                <a:off x="4924" y="2786"/>
                <a:ext cx="1" cy="2"/>
              </a:xfrm>
              <a:custGeom>
                <a:avLst/>
                <a:gdLst>
                  <a:gd name="T0" fmla="*/ 0 w 1"/>
                  <a:gd name="T1" fmla="*/ 2 h 1"/>
                  <a:gd name="T2" fmla="*/ 0 w 1"/>
                  <a:gd name="T3" fmla="*/ 0 h 1"/>
                  <a:gd name="T4" fmla="*/ 0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1"/>
                      <a:pt x="1" y="0"/>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16" name="Freeform 4251"/>
              <p:cNvSpPr>
                <a:spLocks/>
              </p:cNvSpPr>
              <p:nvPr/>
            </p:nvSpPr>
            <p:spPr bwMode="auto">
              <a:xfrm>
                <a:off x="4924" y="2804"/>
                <a:ext cx="4" cy="3"/>
              </a:xfrm>
              <a:custGeom>
                <a:avLst/>
                <a:gdLst>
                  <a:gd name="T0" fmla="*/ 3 w 3"/>
                  <a:gd name="T1" fmla="*/ 3 h 3"/>
                  <a:gd name="T2" fmla="*/ 4 w 3"/>
                  <a:gd name="T3" fmla="*/ 0 h 3"/>
                  <a:gd name="T4" fmla="*/ 3 w 3"/>
                  <a:gd name="T5" fmla="*/ 3 h 3"/>
                  <a:gd name="T6" fmla="*/ 0 60000 65536"/>
                  <a:gd name="T7" fmla="*/ 0 60000 65536"/>
                  <a:gd name="T8" fmla="*/ 0 60000 65536"/>
                </a:gdLst>
                <a:ahLst/>
                <a:cxnLst>
                  <a:cxn ang="T6">
                    <a:pos x="T0" y="T1"/>
                  </a:cxn>
                  <a:cxn ang="T7">
                    <a:pos x="T2" y="T3"/>
                  </a:cxn>
                  <a:cxn ang="T8">
                    <a:pos x="T4" y="T5"/>
                  </a:cxn>
                </a:cxnLst>
                <a:rect l="0" t="0" r="r" b="b"/>
                <a:pathLst>
                  <a:path w="3" h="3">
                    <a:moveTo>
                      <a:pt x="2" y="3"/>
                    </a:moveTo>
                    <a:cubicBezTo>
                      <a:pt x="3" y="3"/>
                      <a:pt x="2" y="1"/>
                      <a:pt x="3" y="0"/>
                    </a:cubicBezTo>
                    <a:cubicBezTo>
                      <a:pt x="1" y="0"/>
                      <a:pt x="0" y="2"/>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17" name="Freeform 4252"/>
              <p:cNvSpPr>
                <a:spLocks/>
              </p:cNvSpPr>
              <p:nvPr/>
            </p:nvSpPr>
            <p:spPr bwMode="auto">
              <a:xfrm>
                <a:off x="4933" y="2788"/>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0"/>
                      <a:pt x="0"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18" name="Freeform 4253"/>
              <p:cNvSpPr>
                <a:spLocks/>
              </p:cNvSpPr>
              <p:nvPr/>
            </p:nvSpPr>
            <p:spPr bwMode="auto">
              <a:xfrm>
                <a:off x="4933" y="2789"/>
                <a:ext cx="3" cy="1"/>
              </a:xfrm>
              <a:custGeom>
                <a:avLst/>
                <a:gdLst>
                  <a:gd name="T0" fmla="*/ 3 w 2"/>
                  <a:gd name="T1" fmla="*/ 1 h 1"/>
                  <a:gd name="T2" fmla="*/ 0 w 2"/>
                  <a:gd name="T3" fmla="*/ 0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0"/>
                      <a:pt x="0" y="0"/>
                      <a:pt x="0" y="0"/>
                    </a:cubicBezTo>
                    <a:cubicBezTo>
                      <a:pt x="0" y="0"/>
                      <a:pt x="1" y="0"/>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19" name="Freeform 4254"/>
              <p:cNvSpPr>
                <a:spLocks/>
              </p:cNvSpPr>
              <p:nvPr/>
            </p:nvSpPr>
            <p:spPr bwMode="auto">
              <a:xfrm>
                <a:off x="4935" y="2788"/>
                <a:ext cx="18" cy="16"/>
              </a:xfrm>
              <a:custGeom>
                <a:avLst/>
                <a:gdLst>
                  <a:gd name="T0" fmla="*/ 8 w 14"/>
                  <a:gd name="T1" fmla="*/ 9 h 12"/>
                  <a:gd name="T2" fmla="*/ 17 w 14"/>
                  <a:gd name="T3" fmla="*/ 16 h 12"/>
                  <a:gd name="T4" fmla="*/ 10 w 14"/>
                  <a:gd name="T5" fmla="*/ 7 h 12"/>
                  <a:gd name="T6" fmla="*/ 5 w 14"/>
                  <a:gd name="T7" fmla="*/ 3 h 12"/>
                  <a:gd name="T8" fmla="*/ 3 w 14"/>
                  <a:gd name="T9" fmla="*/ 1 h 12"/>
                  <a:gd name="T10" fmla="*/ 0 w 14"/>
                  <a:gd name="T11" fmla="*/ 0 h 12"/>
                  <a:gd name="T12" fmla="*/ 8 w 14"/>
                  <a:gd name="T13" fmla="*/ 9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12">
                    <a:moveTo>
                      <a:pt x="6" y="7"/>
                    </a:moveTo>
                    <a:cubicBezTo>
                      <a:pt x="8" y="9"/>
                      <a:pt x="11" y="10"/>
                      <a:pt x="13" y="12"/>
                    </a:cubicBezTo>
                    <a:cubicBezTo>
                      <a:pt x="14" y="10"/>
                      <a:pt x="11" y="6"/>
                      <a:pt x="8" y="5"/>
                    </a:cubicBezTo>
                    <a:cubicBezTo>
                      <a:pt x="7" y="5"/>
                      <a:pt x="5" y="3"/>
                      <a:pt x="4" y="2"/>
                    </a:cubicBezTo>
                    <a:cubicBezTo>
                      <a:pt x="3" y="2"/>
                      <a:pt x="3" y="1"/>
                      <a:pt x="2" y="1"/>
                    </a:cubicBezTo>
                    <a:cubicBezTo>
                      <a:pt x="1" y="1"/>
                      <a:pt x="1" y="1"/>
                      <a:pt x="0" y="0"/>
                    </a:cubicBezTo>
                    <a:cubicBezTo>
                      <a:pt x="1" y="3"/>
                      <a:pt x="3" y="6"/>
                      <a:pt x="6" y="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20" name="Freeform 4255"/>
              <p:cNvSpPr>
                <a:spLocks/>
              </p:cNvSpPr>
              <p:nvPr/>
            </p:nvSpPr>
            <p:spPr bwMode="auto">
              <a:xfrm>
                <a:off x="4940" y="2811"/>
                <a:ext cx="3" cy="2"/>
              </a:xfrm>
              <a:custGeom>
                <a:avLst/>
                <a:gdLst>
                  <a:gd name="T0" fmla="*/ 2 w 2"/>
                  <a:gd name="T1" fmla="*/ 2 h 1"/>
                  <a:gd name="T2" fmla="*/ 3 w 2"/>
                  <a:gd name="T3" fmla="*/ 0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1"/>
                      <a:pt x="2" y="1"/>
                      <a:pt x="2" y="0"/>
                    </a:cubicBezTo>
                    <a:cubicBezTo>
                      <a:pt x="1" y="0"/>
                      <a:pt x="0"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21" name="Freeform 4256"/>
              <p:cNvSpPr>
                <a:spLocks/>
              </p:cNvSpPr>
              <p:nvPr/>
            </p:nvSpPr>
            <p:spPr bwMode="auto">
              <a:xfrm>
                <a:off x="4945" y="2815"/>
                <a:ext cx="20" cy="12"/>
              </a:xfrm>
              <a:custGeom>
                <a:avLst/>
                <a:gdLst>
                  <a:gd name="T0" fmla="*/ 8 w 15"/>
                  <a:gd name="T1" fmla="*/ 9 h 9"/>
                  <a:gd name="T2" fmla="*/ 13 w 15"/>
                  <a:gd name="T3" fmla="*/ 9 h 9"/>
                  <a:gd name="T4" fmla="*/ 19 w 15"/>
                  <a:gd name="T5" fmla="*/ 9 h 9"/>
                  <a:gd name="T6" fmla="*/ 13 w 15"/>
                  <a:gd name="T7" fmla="*/ 3 h 9"/>
                  <a:gd name="T8" fmla="*/ 5 w 15"/>
                  <a:gd name="T9" fmla="*/ 1 h 9"/>
                  <a:gd name="T10" fmla="*/ 3 w 15"/>
                  <a:gd name="T11" fmla="*/ 1 h 9"/>
                  <a:gd name="T12" fmla="*/ 8 w 15"/>
                  <a:gd name="T13" fmla="*/ 9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 h="9">
                    <a:moveTo>
                      <a:pt x="6" y="7"/>
                    </a:moveTo>
                    <a:cubicBezTo>
                      <a:pt x="7" y="7"/>
                      <a:pt x="9" y="6"/>
                      <a:pt x="10" y="7"/>
                    </a:cubicBezTo>
                    <a:cubicBezTo>
                      <a:pt x="11" y="8"/>
                      <a:pt x="13" y="9"/>
                      <a:pt x="14" y="7"/>
                    </a:cubicBezTo>
                    <a:cubicBezTo>
                      <a:pt x="15" y="5"/>
                      <a:pt x="11" y="2"/>
                      <a:pt x="10" y="2"/>
                    </a:cubicBezTo>
                    <a:cubicBezTo>
                      <a:pt x="8" y="2"/>
                      <a:pt x="6" y="3"/>
                      <a:pt x="4" y="1"/>
                    </a:cubicBezTo>
                    <a:cubicBezTo>
                      <a:pt x="4" y="0"/>
                      <a:pt x="3" y="0"/>
                      <a:pt x="2" y="1"/>
                    </a:cubicBezTo>
                    <a:cubicBezTo>
                      <a:pt x="0" y="3"/>
                      <a:pt x="4" y="6"/>
                      <a:pt x="6" y="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22" name="Freeform 4257"/>
              <p:cNvSpPr>
                <a:spLocks/>
              </p:cNvSpPr>
              <p:nvPr/>
            </p:nvSpPr>
            <p:spPr bwMode="auto">
              <a:xfrm>
                <a:off x="4948" y="2801"/>
                <a:ext cx="3" cy="3"/>
              </a:xfrm>
              <a:custGeom>
                <a:avLst/>
                <a:gdLst>
                  <a:gd name="T0" fmla="*/ 3 w 2"/>
                  <a:gd name="T1" fmla="*/ 3 h 2"/>
                  <a:gd name="T2" fmla="*/ 2 w 2"/>
                  <a:gd name="T3" fmla="*/ 0 h 2"/>
                  <a:gd name="T4" fmla="*/ 3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2"/>
                      <a:pt x="1" y="1"/>
                      <a:pt x="1" y="0"/>
                    </a:cubicBezTo>
                    <a:cubicBezTo>
                      <a:pt x="0" y="0"/>
                      <a:pt x="1"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23" name="Freeform 4258"/>
              <p:cNvSpPr>
                <a:spLocks/>
              </p:cNvSpPr>
              <p:nvPr/>
            </p:nvSpPr>
            <p:spPr bwMode="auto">
              <a:xfrm>
                <a:off x="4949" y="2848"/>
                <a:ext cx="8" cy="8"/>
              </a:xfrm>
              <a:custGeom>
                <a:avLst/>
                <a:gdLst>
                  <a:gd name="T0" fmla="*/ 0 w 6"/>
                  <a:gd name="T1" fmla="*/ 4 h 6"/>
                  <a:gd name="T2" fmla="*/ 4 w 6"/>
                  <a:gd name="T3" fmla="*/ 4 h 6"/>
                  <a:gd name="T4" fmla="*/ 7 w 6"/>
                  <a:gd name="T5" fmla="*/ 8 h 6"/>
                  <a:gd name="T6" fmla="*/ 0 w 6"/>
                  <a:gd name="T7" fmla="*/ 4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6">
                    <a:moveTo>
                      <a:pt x="0" y="3"/>
                    </a:moveTo>
                    <a:cubicBezTo>
                      <a:pt x="1" y="3"/>
                      <a:pt x="2" y="3"/>
                      <a:pt x="3" y="3"/>
                    </a:cubicBezTo>
                    <a:cubicBezTo>
                      <a:pt x="4" y="4"/>
                      <a:pt x="4" y="6"/>
                      <a:pt x="5" y="6"/>
                    </a:cubicBezTo>
                    <a:cubicBezTo>
                      <a:pt x="6" y="4"/>
                      <a:pt x="0" y="0"/>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24" name="Freeform 4259"/>
              <p:cNvSpPr>
                <a:spLocks/>
              </p:cNvSpPr>
              <p:nvPr/>
            </p:nvSpPr>
            <p:spPr bwMode="auto">
              <a:xfrm>
                <a:off x="4956" y="2811"/>
                <a:ext cx="2" cy="2"/>
              </a:xfrm>
              <a:custGeom>
                <a:avLst/>
                <a:gdLst>
                  <a:gd name="T0" fmla="*/ 1 w 2"/>
                  <a:gd name="T1" fmla="*/ 2 h 1"/>
                  <a:gd name="T2" fmla="*/ 0 w 2"/>
                  <a:gd name="T3" fmla="*/ 0 h 1"/>
                  <a:gd name="T4" fmla="*/ 1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1"/>
                      <a:pt x="1" y="0"/>
                      <a:pt x="0" y="0"/>
                    </a:cubicBezTo>
                    <a:cubicBezTo>
                      <a:pt x="0" y="1"/>
                      <a:pt x="0"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25" name="Freeform 4260"/>
              <p:cNvSpPr>
                <a:spLocks/>
              </p:cNvSpPr>
              <p:nvPr/>
            </p:nvSpPr>
            <p:spPr bwMode="auto">
              <a:xfrm>
                <a:off x="4957" y="2813"/>
                <a:ext cx="3" cy="1"/>
              </a:xfrm>
              <a:custGeom>
                <a:avLst/>
                <a:gdLst>
                  <a:gd name="T0" fmla="*/ 0 w 2"/>
                  <a:gd name="T1" fmla="*/ 1 h 1"/>
                  <a:gd name="T2" fmla="*/ 3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26" name="Freeform 4261"/>
              <p:cNvSpPr>
                <a:spLocks/>
              </p:cNvSpPr>
              <p:nvPr/>
            </p:nvSpPr>
            <p:spPr bwMode="auto">
              <a:xfrm>
                <a:off x="4962" y="2800"/>
                <a:ext cx="11" cy="21"/>
              </a:xfrm>
              <a:custGeom>
                <a:avLst/>
                <a:gdLst>
                  <a:gd name="T0" fmla="*/ 4 w 8"/>
                  <a:gd name="T1" fmla="*/ 14 h 16"/>
                  <a:gd name="T2" fmla="*/ 10 w 8"/>
                  <a:gd name="T3" fmla="*/ 21 h 16"/>
                  <a:gd name="T4" fmla="*/ 8 w 8"/>
                  <a:gd name="T5" fmla="*/ 12 h 16"/>
                  <a:gd name="T6" fmla="*/ 6 w 8"/>
                  <a:gd name="T7" fmla="*/ 9 h 16"/>
                  <a:gd name="T8" fmla="*/ 6 w 8"/>
                  <a:gd name="T9" fmla="*/ 5 h 16"/>
                  <a:gd name="T10" fmla="*/ 4 w 8"/>
                  <a:gd name="T11" fmla="*/ 1 h 16"/>
                  <a:gd name="T12" fmla="*/ 1 w 8"/>
                  <a:gd name="T13" fmla="*/ 1 h 16"/>
                  <a:gd name="T14" fmla="*/ 4 w 8"/>
                  <a:gd name="T15" fmla="*/ 14 h 1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 h="16">
                    <a:moveTo>
                      <a:pt x="3" y="11"/>
                    </a:moveTo>
                    <a:cubicBezTo>
                      <a:pt x="5" y="12"/>
                      <a:pt x="6" y="14"/>
                      <a:pt x="7" y="16"/>
                    </a:cubicBezTo>
                    <a:cubicBezTo>
                      <a:pt x="8" y="15"/>
                      <a:pt x="7" y="11"/>
                      <a:pt x="6" y="9"/>
                    </a:cubicBezTo>
                    <a:cubicBezTo>
                      <a:pt x="6" y="9"/>
                      <a:pt x="5" y="7"/>
                      <a:pt x="4" y="7"/>
                    </a:cubicBezTo>
                    <a:cubicBezTo>
                      <a:pt x="3" y="6"/>
                      <a:pt x="5" y="5"/>
                      <a:pt x="4" y="4"/>
                    </a:cubicBezTo>
                    <a:cubicBezTo>
                      <a:pt x="4" y="3"/>
                      <a:pt x="4" y="2"/>
                      <a:pt x="3" y="1"/>
                    </a:cubicBezTo>
                    <a:cubicBezTo>
                      <a:pt x="2" y="1"/>
                      <a:pt x="0" y="0"/>
                      <a:pt x="1" y="1"/>
                    </a:cubicBezTo>
                    <a:cubicBezTo>
                      <a:pt x="2" y="4"/>
                      <a:pt x="1" y="8"/>
                      <a:pt x="3" y="1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27" name="Freeform 4262"/>
              <p:cNvSpPr>
                <a:spLocks/>
              </p:cNvSpPr>
              <p:nvPr/>
            </p:nvSpPr>
            <p:spPr bwMode="auto">
              <a:xfrm>
                <a:off x="4970" y="2829"/>
                <a:ext cx="14" cy="12"/>
              </a:xfrm>
              <a:custGeom>
                <a:avLst/>
                <a:gdLst>
                  <a:gd name="T0" fmla="*/ 7 w 10"/>
                  <a:gd name="T1" fmla="*/ 11 h 9"/>
                  <a:gd name="T2" fmla="*/ 14 w 10"/>
                  <a:gd name="T3" fmla="*/ 12 h 9"/>
                  <a:gd name="T4" fmla="*/ 7 w 10"/>
                  <a:gd name="T5" fmla="*/ 5 h 9"/>
                  <a:gd name="T6" fmla="*/ 0 w 10"/>
                  <a:gd name="T7" fmla="*/ 3 h 9"/>
                  <a:gd name="T8" fmla="*/ 1 w 10"/>
                  <a:gd name="T9" fmla="*/ 5 h 9"/>
                  <a:gd name="T10" fmla="*/ 7 w 10"/>
                  <a:gd name="T11" fmla="*/ 11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5" y="8"/>
                    </a:moveTo>
                    <a:cubicBezTo>
                      <a:pt x="6" y="8"/>
                      <a:pt x="8" y="8"/>
                      <a:pt x="10" y="9"/>
                    </a:cubicBezTo>
                    <a:cubicBezTo>
                      <a:pt x="9" y="6"/>
                      <a:pt x="8" y="5"/>
                      <a:pt x="5" y="4"/>
                    </a:cubicBezTo>
                    <a:cubicBezTo>
                      <a:pt x="4" y="3"/>
                      <a:pt x="0" y="0"/>
                      <a:pt x="0" y="2"/>
                    </a:cubicBezTo>
                    <a:cubicBezTo>
                      <a:pt x="0" y="3"/>
                      <a:pt x="1" y="3"/>
                      <a:pt x="1" y="4"/>
                    </a:cubicBezTo>
                    <a:cubicBezTo>
                      <a:pt x="2" y="6"/>
                      <a:pt x="3" y="7"/>
                      <a:pt x="5" y="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28" name="Freeform 4263"/>
              <p:cNvSpPr>
                <a:spLocks/>
              </p:cNvSpPr>
              <p:nvPr/>
            </p:nvSpPr>
            <p:spPr bwMode="auto">
              <a:xfrm>
                <a:off x="4973" y="2818"/>
                <a:ext cx="3" cy="5"/>
              </a:xfrm>
              <a:custGeom>
                <a:avLst/>
                <a:gdLst>
                  <a:gd name="T0" fmla="*/ 2 w 2"/>
                  <a:gd name="T1" fmla="*/ 5 h 4"/>
                  <a:gd name="T2" fmla="*/ 0 w 2"/>
                  <a:gd name="T3" fmla="*/ 0 h 4"/>
                  <a:gd name="T4" fmla="*/ 0 w 2"/>
                  <a:gd name="T5" fmla="*/ 4 h 4"/>
                  <a:gd name="T6" fmla="*/ 2 w 2"/>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4">
                    <a:moveTo>
                      <a:pt x="1" y="4"/>
                    </a:moveTo>
                    <a:cubicBezTo>
                      <a:pt x="2" y="3"/>
                      <a:pt x="1" y="1"/>
                      <a:pt x="0" y="0"/>
                    </a:cubicBezTo>
                    <a:cubicBezTo>
                      <a:pt x="0" y="1"/>
                      <a:pt x="0" y="2"/>
                      <a:pt x="0" y="3"/>
                    </a:cubicBezTo>
                    <a:cubicBezTo>
                      <a:pt x="0" y="3"/>
                      <a:pt x="1" y="4"/>
                      <a:pt x="1"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29" name="Freeform 4264"/>
              <p:cNvSpPr>
                <a:spLocks/>
              </p:cNvSpPr>
              <p:nvPr/>
            </p:nvSpPr>
            <p:spPr bwMode="auto">
              <a:xfrm>
                <a:off x="5031" y="2838"/>
                <a:ext cx="5" cy="3"/>
              </a:xfrm>
              <a:custGeom>
                <a:avLst/>
                <a:gdLst>
                  <a:gd name="T0" fmla="*/ 1 w 4"/>
                  <a:gd name="T1" fmla="*/ 3 h 2"/>
                  <a:gd name="T2" fmla="*/ 5 w 4"/>
                  <a:gd name="T3" fmla="*/ 0 h 2"/>
                  <a:gd name="T4" fmla="*/ 0 w 4"/>
                  <a:gd name="T5" fmla="*/ 3 h 2"/>
                  <a:gd name="T6" fmla="*/ 1 w 4"/>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1" y="2"/>
                    </a:moveTo>
                    <a:cubicBezTo>
                      <a:pt x="2" y="1"/>
                      <a:pt x="4" y="2"/>
                      <a:pt x="4" y="0"/>
                    </a:cubicBezTo>
                    <a:cubicBezTo>
                      <a:pt x="3" y="0"/>
                      <a:pt x="1" y="0"/>
                      <a:pt x="0" y="2"/>
                    </a:cubicBezTo>
                    <a:cubicBezTo>
                      <a:pt x="1" y="2"/>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30" name="Freeform 4265"/>
              <p:cNvSpPr>
                <a:spLocks/>
              </p:cNvSpPr>
              <p:nvPr/>
            </p:nvSpPr>
            <p:spPr bwMode="auto">
              <a:xfrm>
                <a:off x="5043" y="2852"/>
                <a:ext cx="3" cy="2"/>
              </a:xfrm>
              <a:custGeom>
                <a:avLst/>
                <a:gdLst>
                  <a:gd name="T0" fmla="*/ 2 w 2"/>
                  <a:gd name="T1" fmla="*/ 2 h 1"/>
                  <a:gd name="T2" fmla="*/ 3 w 2"/>
                  <a:gd name="T3" fmla="*/ 2 h 1"/>
                  <a:gd name="T4" fmla="*/ 0 w 2"/>
                  <a:gd name="T5" fmla="*/ 0 h 1"/>
                  <a:gd name="T6" fmla="*/ 2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1"/>
                      <a:pt x="2" y="1"/>
                    </a:cubicBezTo>
                    <a:cubicBezTo>
                      <a:pt x="2" y="0"/>
                      <a:pt x="1" y="0"/>
                      <a:pt x="0" y="0"/>
                    </a:cubicBezTo>
                    <a:cubicBezTo>
                      <a:pt x="0"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31" name="Freeform 4266"/>
              <p:cNvSpPr>
                <a:spLocks/>
              </p:cNvSpPr>
              <p:nvPr/>
            </p:nvSpPr>
            <p:spPr bwMode="auto">
              <a:xfrm>
                <a:off x="3531" y="2341"/>
                <a:ext cx="5" cy="8"/>
              </a:xfrm>
              <a:custGeom>
                <a:avLst/>
                <a:gdLst>
                  <a:gd name="T0" fmla="*/ 1 w 4"/>
                  <a:gd name="T1" fmla="*/ 8 h 6"/>
                  <a:gd name="T2" fmla="*/ 4 w 4"/>
                  <a:gd name="T3" fmla="*/ 4 h 6"/>
                  <a:gd name="T4" fmla="*/ 5 w 4"/>
                  <a:gd name="T5" fmla="*/ 3 h 6"/>
                  <a:gd name="T6" fmla="*/ 4 w 4"/>
                  <a:gd name="T7" fmla="*/ 0 h 6"/>
                  <a:gd name="T8" fmla="*/ 1 w 4"/>
                  <a:gd name="T9" fmla="*/ 8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6">
                    <a:moveTo>
                      <a:pt x="1" y="6"/>
                    </a:moveTo>
                    <a:cubicBezTo>
                      <a:pt x="2" y="5"/>
                      <a:pt x="2" y="4"/>
                      <a:pt x="3" y="3"/>
                    </a:cubicBezTo>
                    <a:cubicBezTo>
                      <a:pt x="4" y="2"/>
                      <a:pt x="4" y="2"/>
                      <a:pt x="4" y="2"/>
                    </a:cubicBezTo>
                    <a:cubicBezTo>
                      <a:pt x="4" y="1"/>
                      <a:pt x="3" y="0"/>
                      <a:pt x="3" y="0"/>
                    </a:cubicBezTo>
                    <a:cubicBezTo>
                      <a:pt x="3" y="2"/>
                      <a:pt x="0" y="3"/>
                      <a:pt x="1"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32" name="Freeform 4267"/>
              <p:cNvSpPr>
                <a:spLocks/>
              </p:cNvSpPr>
              <p:nvPr/>
            </p:nvSpPr>
            <p:spPr bwMode="auto">
              <a:xfrm>
                <a:off x="3490" y="2250"/>
                <a:ext cx="7" cy="13"/>
              </a:xfrm>
              <a:custGeom>
                <a:avLst/>
                <a:gdLst>
                  <a:gd name="T0" fmla="*/ 0 w 5"/>
                  <a:gd name="T1" fmla="*/ 5 h 10"/>
                  <a:gd name="T2" fmla="*/ 1 w 5"/>
                  <a:gd name="T3" fmla="*/ 3 h 10"/>
                  <a:gd name="T4" fmla="*/ 3 w 5"/>
                  <a:gd name="T5" fmla="*/ 0 h 10"/>
                  <a:gd name="T6" fmla="*/ 4 w 5"/>
                  <a:gd name="T7" fmla="*/ 4 h 10"/>
                  <a:gd name="T8" fmla="*/ 3 w 5"/>
                  <a:gd name="T9" fmla="*/ 12 h 10"/>
                  <a:gd name="T10" fmla="*/ 0 w 5"/>
                  <a:gd name="T11" fmla="*/ 5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0">
                    <a:moveTo>
                      <a:pt x="0" y="4"/>
                    </a:moveTo>
                    <a:cubicBezTo>
                      <a:pt x="0" y="3"/>
                      <a:pt x="1" y="2"/>
                      <a:pt x="1" y="2"/>
                    </a:cubicBezTo>
                    <a:cubicBezTo>
                      <a:pt x="2" y="3"/>
                      <a:pt x="3" y="1"/>
                      <a:pt x="2" y="0"/>
                    </a:cubicBezTo>
                    <a:cubicBezTo>
                      <a:pt x="3" y="1"/>
                      <a:pt x="5" y="4"/>
                      <a:pt x="3" y="3"/>
                    </a:cubicBezTo>
                    <a:cubicBezTo>
                      <a:pt x="4" y="4"/>
                      <a:pt x="3" y="10"/>
                      <a:pt x="2" y="9"/>
                    </a:cubicBezTo>
                    <a:cubicBezTo>
                      <a:pt x="0" y="9"/>
                      <a:pt x="2" y="4"/>
                      <a:pt x="0"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33" name="Freeform 4268"/>
              <p:cNvSpPr>
                <a:spLocks/>
              </p:cNvSpPr>
              <p:nvPr/>
            </p:nvSpPr>
            <p:spPr bwMode="auto">
              <a:xfrm>
                <a:off x="3443" y="2273"/>
                <a:ext cx="107" cy="132"/>
              </a:xfrm>
              <a:custGeom>
                <a:avLst/>
                <a:gdLst>
                  <a:gd name="T0" fmla="*/ 0 w 81"/>
                  <a:gd name="T1" fmla="*/ 94 h 100"/>
                  <a:gd name="T2" fmla="*/ 40 w 81"/>
                  <a:gd name="T3" fmla="*/ 79 h 100"/>
                  <a:gd name="T4" fmla="*/ 41 w 81"/>
                  <a:gd name="T5" fmla="*/ 75 h 100"/>
                  <a:gd name="T6" fmla="*/ 45 w 81"/>
                  <a:gd name="T7" fmla="*/ 58 h 100"/>
                  <a:gd name="T8" fmla="*/ 46 w 81"/>
                  <a:gd name="T9" fmla="*/ 45 h 100"/>
                  <a:gd name="T10" fmla="*/ 40 w 81"/>
                  <a:gd name="T11" fmla="*/ 36 h 100"/>
                  <a:gd name="T12" fmla="*/ 42 w 81"/>
                  <a:gd name="T13" fmla="*/ 17 h 100"/>
                  <a:gd name="T14" fmla="*/ 49 w 81"/>
                  <a:gd name="T15" fmla="*/ 15 h 100"/>
                  <a:gd name="T16" fmla="*/ 48 w 81"/>
                  <a:gd name="T17" fmla="*/ 12 h 100"/>
                  <a:gd name="T18" fmla="*/ 46 w 81"/>
                  <a:gd name="T19" fmla="*/ 1 h 100"/>
                  <a:gd name="T20" fmla="*/ 49 w 81"/>
                  <a:gd name="T21" fmla="*/ 3 h 100"/>
                  <a:gd name="T22" fmla="*/ 52 w 81"/>
                  <a:gd name="T23" fmla="*/ 1 h 100"/>
                  <a:gd name="T24" fmla="*/ 54 w 81"/>
                  <a:gd name="T25" fmla="*/ 3 h 100"/>
                  <a:gd name="T26" fmla="*/ 61 w 81"/>
                  <a:gd name="T27" fmla="*/ 12 h 100"/>
                  <a:gd name="T28" fmla="*/ 77 w 81"/>
                  <a:gd name="T29" fmla="*/ 20 h 100"/>
                  <a:gd name="T30" fmla="*/ 85 w 81"/>
                  <a:gd name="T31" fmla="*/ 21 h 100"/>
                  <a:gd name="T32" fmla="*/ 92 w 81"/>
                  <a:gd name="T33" fmla="*/ 29 h 100"/>
                  <a:gd name="T34" fmla="*/ 96 w 81"/>
                  <a:gd name="T35" fmla="*/ 36 h 100"/>
                  <a:gd name="T36" fmla="*/ 102 w 81"/>
                  <a:gd name="T37" fmla="*/ 38 h 100"/>
                  <a:gd name="T38" fmla="*/ 99 w 81"/>
                  <a:gd name="T39" fmla="*/ 51 h 100"/>
                  <a:gd name="T40" fmla="*/ 90 w 81"/>
                  <a:gd name="T41" fmla="*/ 67 h 100"/>
                  <a:gd name="T42" fmla="*/ 86 w 81"/>
                  <a:gd name="T43" fmla="*/ 73 h 100"/>
                  <a:gd name="T44" fmla="*/ 82 w 81"/>
                  <a:gd name="T45" fmla="*/ 70 h 100"/>
                  <a:gd name="T46" fmla="*/ 78 w 81"/>
                  <a:gd name="T47" fmla="*/ 81 h 100"/>
                  <a:gd name="T48" fmla="*/ 79 w 81"/>
                  <a:gd name="T49" fmla="*/ 91 h 100"/>
                  <a:gd name="T50" fmla="*/ 77 w 81"/>
                  <a:gd name="T51" fmla="*/ 95 h 100"/>
                  <a:gd name="T52" fmla="*/ 65 w 81"/>
                  <a:gd name="T53" fmla="*/ 103 h 100"/>
                  <a:gd name="T54" fmla="*/ 62 w 81"/>
                  <a:gd name="T55" fmla="*/ 110 h 100"/>
                  <a:gd name="T56" fmla="*/ 54 w 81"/>
                  <a:gd name="T57" fmla="*/ 112 h 100"/>
                  <a:gd name="T58" fmla="*/ 48 w 81"/>
                  <a:gd name="T59" fmla="*/ 116 h 100"/>
                  <a:gd name="T60" fmla="*/ 46 w 81"/>
                  <a:gd name="T61" fmla="*/ 121 h 100"/>
                  <a:gd name="T62" fmla="*/ 42 w 81"/>
                  <a:gd name="T63" fmla="*/ 127 h 100"/>
                  <a:gd name="T64" fmla="*/ 40 w 81"/>
                  <a:gd name="T65" fmla="*/ 127 h 100"/>
                  <a:gd name="T66" fmla="*/ 34 w 81"/>
                  <a:gd name="T67" fmla="*/ 125 h 100"/>
                  <a:gd name="T68" fmla="*/ 17 w 81"/>
                  <a:gd name="T69" fmla="*/ 132 h 100"/>
                  <a:gd name="T70" fmla="*/ 12 w 81"/>
                  <a:gd name="T71" fmla="*/ 121 h 100"/>
                  <a:gd name="T72" fmla="*/ 8 w 81"/>
                  <a:gd name="T73" fmla="*/ 112 h 100"/>
                  <a:gd name="T74" fmla="*/ 0 w 81"/>
                  <a:gd name="T75" fmla="*/ 94 h 10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1" h="100">
                    <a:moveTo>
                      <a:pt x="0" y="71"/>
                    </a:moveTo>
                    <a:cubicBezTo>
                      <a:pt x="15" y="67"/>
                      <a:pt x="24" y="64"/>
                      <a:pt x="30" y="60"/>
                    </a:cubicBezTo>
                    <a:cubicBezTo>
                      <a:pt x="33" y="55"/>
                      <a:pt x="30" y="63"/>
                      <a:pt x="31" y="57"/>
                    </a:cubicBezTo>
                    <a:cubicBezTo>
                      <a:pt x="32" y="53"/>
                      <a:pt x="33" y="48"/>
                      <a:pt x="34" y="44"/>
                    </a:cubicBezTo>
                    <a:cubicBezTo>
                      <a:pt x="35" y="40"/>
                      <a:pt x="37" y="37"/>
                      <a:pt x="35" y="34"/>
                    </a:cubicBezTo>
                    <a:cubicBezTo>
                      <a:pt x="34" y="32"/>
                      <a:pt x="31" y="30"/>
                      <a:pt x="30" y="27"/>
                    </a:cubicBezTo>
                    <a:cubicBezTo>
                      <a:pt x="29" y="24"/>
                      <a:pt x="35" y="14"/>
                      <a:pt x="32" y="13"/>
                    </a:cubicBezTo>
                    <a:cubicBezTo>
                      <a:pt x="33" y="11"/>
                      <a:pt x="36" y="13"/>
                      <a:pt x="37" y="11"/>
                    </a:cubicBezTo>
                    <a:cubicBezTo>
                      <a:pt x="38" y="10"/>
                      <a:pt x="36" y="10"/>
                      <a:pt x="36" y="9"/>
                    </a:cubicBezTo>
                    <a:cubicBezTo>
                      <a:pt x="35" y="7"/>
                      <a:pt x="34" y="3"/>
                      <a:pt x="35" y="1"/>
                    </a:cubicBezTo>
                    <a:cubicBezTo>
                      <a:pt x="36" y="0"/>
                      <a:pt x="37" y="1"/>
                      <a:pt x="37" y="2"/>
                    </a:cubicBezTo>
                    <a:cubicBezTo>
                      <a:pt x="36" y="4"/>
                      <a:pt x="39" y="2"/>
                      <a:pt x="39" y="1"/>
                    </a:cubicBezTo>
                    <a:cubicBezTo>
                      <a:pt x="40" y="0"/>
                      <a:pt x="40" y="0"/>
                      <a:pt x="41" y="2"/>
                    </a:cubicBezTo>
                    <a:cubicBezTo>
                      <a:pt x="42" y="5"/>
                      <a:pt x="44" y="7"/>
                      <a:pt x="46" y="9"/>
                    </a:cubicBezTo>
                    <a:cubicBezTo>
                      <a:pt x="49" y="13"/>
                      <a:pt x="53" y="14"/>
                      <a:pt x="58" y="15"/>
                    </a:cubicBezTo>
                    <a:cubicBezTo>
                      <a:pt x="60" y="15"/>
                      <a:pt x="61" y="16"/>
                      <a:pt x="64" y="16"/>
                    </a:cubicBezTo>
                    <a:cubicBezTo>
                      <a:pt x="66" y="17"/>
                      <a:pt x="68" y="20"/>
                      <a:pt x="70" y="22"/>
                    </a:cubicBezTo>
                    <a:cubicBezTo>
                      <a:pt x="71" y="24"/>
                      <a:pt x="72" y="25"/>
                      <a:pt x="73" y="27"/>
                    </a:cubicBezTo>
                    <a:cubicBezTo>
                      <a:pt x="74" y="28"/>
                      <a:pt x="75" y="29"/>
                      <a:pt x="77" y="29"/>
                    </a:cubicBezTo>
                    <a:cubicBezTo>
                      <a:pt x="81" y="31"/>
                      <a:pt x="76" y="37"/>
                      <a:pt x="75" y="39"/>
                    </a:cubicBezTo>
                    <a:cubicBezTo>
                      <a:pt x="74" y="44"/>
                      <a:pt x="69" y="46"/>
                      <a:pt x="68" y="51"/>
                    </a:cubicBezTo>
                    <a:cubicBezTo>
                      <a:pt x="67" y="52"/>
                      <a:pt x="67" y="56"/>
                      <a:pt x="65" y="55"/>
                    </a:cubicBezTo>
                    <a:cubicBezTo>
                      <a:pt x="64" y="55"/>
                      <a:pt x="64" y="52"/>
                      <a:pt x="62" y="53"/>
                    </a:cubicBezTo>
                    <a:cubicBezTo>
                      <a:pt x="60" y="55"/>
                      <a:pt x="60" y="59"/>
                      <a:pt x="59" y="61"/>
                    </a:cubicBezTo>
                    <a:cubicBezTo>
                      <a:pt x="58" y="64"/>
                      <a:pt x="59" y="66"/>
                      <a:pt x="60" y="69"/>
                    </a:cubicBezTo>
                    <a:cubicBezTo>
                      <a:pt x="61" y="71"/>
                      <a:pt x="61" y="72"/>
                      <a:pt x="58" y="72"/>
                    </a:cubicBezTo>
                    <a:cubicBezTo>
                      <a:pt x="54" y="73"/>
                      <a:pt x="50" y="74"/>
                      <a:pt x="49" y="78"/>
                    </a:cubicBezTo>
                    <a:cubicBezTo>
                      <a:pt x="49" y="80"/>
                      <a:pt x="48" y="82"/>
                      <a:pt x="47" y="83"/>
                    </a:cubicBezTo>
                    <a:cubicBezTo>
                      <a:pt x="46" y="85"/>
                      <a:pt x="43" y="85"/>
                      <a:pt x="41" y="85"/>
                    </a:cubicBezTo>
                    <a:cubicBezTo>
                      <a:pt x="38" y="85"/>
                      <a:pt x="37" y="86"/>
                      <a:pt x="36" y="88"/>
                    </a:cubicBezTo>
                    <a:cubicBezTo>
                      <a:pt x="34" y="90"/>
                      <a:pt x="35" y="90"/>
                      <a:pt x="35" y="92"/>
                    </a:cubicBezTo>
                    <a:cubicBezTo>
                      <a:pt x="35" y="94"/>
                      <a:pt x="33" y="95"/>
                      <a:pt x="32" y="96"/>
                    </a:cubicBezTo>
                    <a:cubicBezTo>
                      <a:pt x="31" y="96"/>
                      <a:pt x="31" y="97"/>
                      <a:pt x="30" y="96"/>
                    </a:cubicBezTo>
                    <a:cubicBezTo>
                      <a:pt x="29" y="95"/>
                      <a:pt x="28" y="95"/>
                      <a:pt x="26" y="95"/>
                    </a:cubicBezTo>
                    <a:cubicBezTo>
                      <a:pt x="22" y="95"/>
                      <a:pt x="18" y="100"/>
                      <a:pt x="13" y="100"/>
                    </a:cubicBezTo>
                    <a:cubicBezTo>
                      <a:pt x="11" y="100"/>
                      <a:pt x="12" y="93"/>
                      <a:pt x="9" y="92"/>
                    </a:cubicBezTo>
                    <a:cubicBezTo>
                      <a:pt x="10" y="91"/>
                      <a:pt x="7" y="86"/>
                      <a:pt x="6" y="85"/>
                    </a:cubicBezTo>
                    <a:cubicBezTo>
                      <a:pt x="4" y="81"/>
                      <a:pt x="1" y="75"/>
                      <a:pt x="0" y="7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34" name="Freeform 4269"/>
              <p:cNvSpPr>
                <a:spLocks/>
              </p:cNvSpPr>
              <p:nvPr/>
            </p:nvSpPr>
            <p:spPr bwMode="auto">
              <a:xfrm>
                <a:off x="1568" y="2516"/>
                <a:ext cx="82" cy="39"/>
              </a:xfrm>
              <a:custGeom>
                <a:avLst/>
                <a:gdLst>
                  <a:gd name="T0" fmla="*/ 1 w 62"/>
                  <a:gd name="T1" fmla="*/ 22 h 30"/>
                  <a:gd name="T2" fmla="*/ 3 w 62"/>
                  <a:gd name="T3" fmla="*/ 18 h 30"/>
                  <a:gd name="T4" fmla="*/ 4 w 62"/>
                  <a:gd name="T5" fmla="*/ 12 h 30"/>
                  <a:gd name="T6" fmla="*/ 3 w 62"/>
                  <a:gd name="T7" fmla="*/ 9 h 30"/>
                  <a:gd name="T8" fmla="*/ 3 w 62"/>
                  <a:gd name="T9" fmla="*/ 1 h 30"/>
                  <a:gd name="T10" fmla="*/ 8 w 62"/>
                  <a:gd name="T11" fmla="*/ 1 h 30"/>
                  <a:gd name="T12" fmla="*/ 11 w 62"/>
                  <a:gd name="T13" fmla="*/ 4 h 30"/>
                  <a:gd name="T14" fmla="*/ 11 w 62"/>
                  <a:gd name="T15" fmla="*/ 7 h 30"/>
                  <a:gd name="T16" fmla="*/ 12 w 62"/>
                  <a:gd name="T17" fmla="*/ 8 h 30"/>
                  <a:gd name="T18" fmla="*/ 19 w 62"/>
                  <a:gd name="T19" fmla="*/ 12 h 30"/>
                  <a:gd name="T20" fmla="*/ 16 w 62"/>
                  <a:gd name="T21" fmla="*/ 9 h 30"/>
                  <a:gd name="T22" fmla="*/ 24 w 62"/>
                  <a:gd name="T23" fmla="*/ 13 h 30"/>
                  <a:gd name="T24" fmla="*/ 37 w 62"/>
                  <a:gd name="T25" fmla="*/ 8 h 30"/>
                  <a:gd name="T26" fmla="*/ 46 w 62"/>
                  <a:gd name="T27" fmla="*/ 4 h 30"/>
                  <a:gd name="T28" fmla="*/ 50 w 62"/>
                  <a:gd name="T29" fmla="*/ 1 h 30"/>
                  <a:gd name="T30" fmla="*/ 58 w 62"/>
                  <a:gd name="T31" fmla="*/ 1 h 30"/>
                  <a:gd name="T32" fmla="*/ 57 w 62"/>
                  <a:gd name="T33" fmla="*/ 4 h 30"/>
                  <a:gd name="T34" fmla="*/ 71 w 62"/>
                  <a:gd name="T35" fmla="*/ 8 h 30"/>
                  <a:gd name="T36" fmla="*/ 79 w 62"/>
                  <a:gd name="T37" fmla="*/ 16 h 30"/>
                  <a:gd name="T38" fmla="*/ 81 w 62"/>
                  <a:gd name="T39" fmla="*/ 23 h 30"/>
                  <a:gd name="T40" fmla="*/ 75 w 62"/>
                  <a:gd name="T41" fmla="*/ 33 h 30"/>
                  <a:gd name="T42" fmla="*/ 74 w 62"/>
                  <a:gd name="T43" fmla="*/ 30 h 30"/>
                  <a:gd name="T44" fmla="*/ 73 w 62"/>
                  <a:gd name="T45" fmla="*/ 33 h 30"/>
                  <a:gd name="T46" fmla="*/ 71 w 62"/>
                  <a:gd name="T47" fmla="*/ 38 h 30"/>
                  <a:gd name="T48" fmla="*/ 63 w 62"/>
                  <a:gd name="T49" fmla="*/ 25 h 30"/>
                  <a:gd name="T50" fmla="*/ 67 w 62"/>
                  <a:gd name="T51" fmla="*/ 21 h 30"/>
                  <a:gd name="T52" fmla="*/ 74 w 62"/>
                  <a:gd name="T53" fmla="*/ 23 h 30"/>
                  <a:gd name="T54" fmla="*/ 71 w 62"/>
                  <a:gd name="T55" fmla="*/ 22 h 30"/>
                  <a:gd name="T56" fmla="*/ 69 w 62"/>
                  <a:gd name="T57" fmla="*/ 17 h 30"/>
                  <a:gd name="T58" fmla="*/ 67 w 62"/>
                  <a:gd name="T59" fmla="*/ 20 h 30"/>
                  <a:gd name="T60" fmla="*/ 65 w 62"/>
                  <a:gd name="T61" fmla="*/ 17 h 30"/>
                  <a:gd name="T62" fmla="*/ 65 w 62"/>
                  <a:gd name="T63" fmla="*/ 21 h 30"/>
                  <a:gd name="T64" fmla="*/ 61 w 62"/>
                  <a:gd name="T65" fmla="*/ 13 h 30"/>
                  <a:gd name="T66" fmla="*/ 57 w 62"/>
                  <a:gd name="T67" fmla="*/ 12 h 30"/>
                  <a:gd name="T68" fmla="*/ 54 w 62"/>
                  <a:gd name="T69" fmla="*/ 10 h 30"/>
                  <a:gd name="T70" fmla="*/ 46 w 62"/>
                  <a:gd name="T71" fmla="*/ 14 h 30"/>
                  <a:gd name="T72" fmla="*/ 38 w 62"/>
                  <a:gd name="T73" fmla="*/ 21 h 30"/>
                  <a:gd name="T74" fmla="*/ 40 w 62"/>
                  <a:gd name="T75" fmla="*/ 30 h 30"/>
                  <a:gd name="T76" fmla="*/ 41 w 62"/>
                  <a:gd name="T77" fmla="*/ 34 h 30"/>
                  <a:gd name="T78" fmla="*/ 37 w 62"/>
                  <a:gd name="T79" fmla="*/ 35 h 30"/>
                  <a:gd name="T80" fmla="*/ 29 w 62"/>
                  <a:gd name="T81" fmla="*/ 38 h 30"/>
                  <a:gd name="T82" fmla="*/ 29 w 62"/>
                  <a:gd name="T83" fmla="*/ 33 h 30"/>
                  <a:gd name="T84" fmla="*/ 28 w 62"/>
                  <a:gd name="T85" fmla="*/ 27 h 30"/>
                  <a:gd name="T86" fmla="*/ 25 w 62"/>
                  <a:gd name="T87" fmla="*/ 27 h 30"/>
                  <a:gd name="T88" fmla="*/ 20 w 62"/>
                  <a:gd name="T89" fmla="*/ 29 h 30"/>
                  <a:gd name="T90" fmla="*/ 15 w 62"/>
                  <a:gd name="T91" fmla="*/ 22 h 30"/>
                  <a:gd name="T92" fmla="*/ 12 w 62"/>
                  <a:gd name="T93" fmla="*/ 22 h 30"/>
                  <a:gd name="T94" fmla="*/ 8 w 62"/>
                  <a:gd name="T95" fmla="*/ 21 h 30"/>
                  <a:gd name="T96" fmla="*/ 4 w 62"/>
                  <a:gd name="T97" fmla="*/ 21 h 30"/>
                  <a:gd name="T98" fmla="*/ 1 w 62"/>
                  <a:gd name="T99" fmla="*/ 26 h 30"/>
                  <a:gd name="T100" fmla="*/ 1 w 62"/>
                  <a:gd name="T101" fmla="*/ 22 h 3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62" h="30">
                    <a:moveTo>
                      <a:pt x="1" y="17"/>
                    </a:moveTo>
                    <a:cubicBezTo>
                      <a:pt x="0" y="16"/>
                      <a:pt x="2" y="14"/>
                      <a:pt x="2" y="14"/>
                    </a:cubicBezTo>
                    <a:cubicBezTo>
                      <a:pt x="3" y="12"/>
                      <a:pt x="1" y="10"/>
                      <a:pt x="3" y="9"/>
                    </a:cubicBezTo>
                    <a:cubicBezTo>
                      <a:pt x="5" y="8"/>
                      <a:pt x="2" y="7"/>
                      <a:pt x="2" y="7"/>
                    </a:cubicBezTo>
                    <a:cubicBezTo>
                      <a:pt x="2" y="5"/>
                      <a:pt x="3" y="2"/>
                      <a:pt x="2" y="1"/>
                    </a:cubicBezTo>
                    <a:cubicBezTo>
                      <a:pt x="4" y="0"/>
                      <a:pt x="5" y="3"/>
                      <a:pt x="6" y="1"/>
                    </a:cubicBezTo>
                    <a:cubicBezTo>
                      <a:pt x="7" y="2"/>
                      <a:pt x="8" y="2"/>
                      <a:pt x="8" y="3"/>
                    </a:cubicBezTo>
                    <a:cubicBezTo>
                      <a:pt x="8" y="4"/>
                      <a:pt x="8" y="5"/>
                      <a:pt x="8" y="5"/>
                    </a:cubicBezTo>
                    <a:cubicBezTo>
                      <a:pt x="8" y="6"/>
                      <a:pt x="9" y="5"/>
                      <a:pt x="9" y="6"/>
                    </a:cubicBezTo>
                    <a:cubicBezTo>
                      <a:pt x="8" y="9"/>
                      <a:pt x="12" y="8"/>
                      <a:pt x="14" y="9"/>
                    </a:cubicBezTo>
                    <a:cubicBezTo>
                      <a:pt x="13" y="8"/>
                      <a:pt x="13" y="7"/>
                      <a:pt x="12" y="7"/>
                    </a:cubicBezTo>
                    <a:cubicBezTo>
                      <a:pt x="14" y="6"/>
                      <a:pt x="16" y="10"/>
                      <a:pt x="18" y="10"/>
                    </a:cubicBezTo>
                    <a:cubicBezTo>
                      <a:pt x="22" y="11"/>
                      <a:pt x="24" y="8"/>
                      <a:pt x="28" y="6"/>
                    </a:cubicBezTo>
                    <a:cubicBezTo>
                      <a:pt x="30" y="6"/>
                      <a:pt x="33" y="5"/>
                      <a:pt x="35" y="3"/>
                    </a:cubicBezTo>
                    <a:cubicBezTo>
                      <a:pt x="36" y="2"/>
                      <a:pt x="37" y="1"/>
                      <a:pt x="38" y="1"/>
                    </a:cubicBezTo>
                    <a:cubicBezTo>
                      <a:pt x="40" y="1"/>
                      <a:pt x="42" y="1"/>
                      <a:pt x="44" y="1"/>
                    </a:cubicBezTo>
                    <a:cubicBezTo>
                      <a:pt x="43" y="2"/>
                      <a:pt x="43" y="2"/>
                      <a:pt x="43" y="3"/>
                    </a:cubicBezTo>
                    <a:cubicBezTo>
                      <a:pt x="46" y="2"/>
                      <a:pt x="51" y="3"/>
                      <a:pt x="54" y="6"/>
                    </a:cubicBezTo>
                    <a:cubicBezTo>
                      <a:pt x="55" y="7"/>
                      <a:pt x="58" y="12"/>
                      <a:pt x="60" y="12"/>
                    </a:cubicBezTo>
                    <a:cubicBezTo>
                      <a:pt x="58" y="14"/>
                      <a:pt x="60" y="15"/>
                      <a:pt x="61" y="18"/>
                    </a:cubicBezTo>
                    <a:cubicBezTo>
                      <a:pt x="62" y="21"/>
                      <a:pt x="59" y="24"/>
                      <a:pt x="57" y="25"/>
                    </a:cubicBezTo>
                    <a:cubicBezTo>
                      <a:pt x="57" y="25"/>
                      <a:pt x="56" y="24"/>
                      <a:pt x="56" y="23"/>
                    </a:cubicBezTo>
                    <a:cubicBezTo>
                      <a:pt x="55" y="24"/>
                      <a:pt x="56" y="25"/>
                      <a:pt x="55" y="25"/>
                    </a:cubicBezTo>
                    <a:cubicBezTo>
                      <a:pt x="55" y="26"/>
                      <a:pt x="54" y="27"/>
                      <a:pt x="54" y="29"/>
                    </a:cubicBezTo>
                    <a:cubicBezTo>
                      <a:pt x="51" y="27"/>
                      <a:pt x="49" y="22"/>
                      <a:pt x="48" y="19"/>
                    </a:cubicBezTo>
                    <a:cubicBezTo>
                      <a:pt x="51" y="20"/>
                      <a:pt x="50" y="17"/>
                      <a:pt x="51" y="16"/>
                    </a:cubicBezTo>
                    <a:cubicBezTo>
                      <a:pt x="52" y="15"/>
                      <a:pt x="55" y="18"/>
                      <a:pt x="56" y="18"/>
                    </a:cubicBezTo>
                    <a:cubicBezTo>
                      <a:pt x="55" y="18"/>
                      <a:pt x="54" y="17"/>
                      <a:pt x="54" y="17"/>
                    </a:cubicBezTo>
                    <a:cubicBezTo>
                      <a:pt x="52" y="16"/>
                      <a:pt x="53" y="14"/>
                      <a:pt x="52" y="13"/>
                    </a:cubicBezTo>
                    <a:cubicBezTo>
                      <a:pt x="52" y="14"/>
                      <a:pt x="52" y="15"/>
                      <a:pt x="51" y="15"/>
                    </a:cubicBezTo>
                    <a:cubicBezTo>
                      <a:pt x="52" y="13"/>
                      <a:pt x="50" y="15"/>
                      <a:pt x="49" y="13"/>
                    </a:cubicBezTo>
                    <a:cubicBezTo>
                      <a:pt x="49" y="14"/>
                      <a:pt x="49" y="15"/>
                      <a:pt x="49" y="16"/>
                    </a:cubicBezTo>
                    <a:cubicBezTo>
                      <a:pt x="48" y="14"/>
                      <a:pt x="48" y="11"/>
                      <a:pt x="46" y="10"/>
                    </a:cubicBezTo>
                    <a:cubicBezTo>
                      <a:pt x="45" y="10"/>
                      <a:pt x="44" y="9"/>
                      <a:pt x="43" y="9"/>
                    </a:cubicBezTo>
                    <a:cubicBezTo>
                      <a:pt x="42" y="8"/>
                      <a:pt x="43" y="8"/>
                      <a:pt x="41" y="8"/>
                    </a:cubicBezTo>
                    <a:cubicBezTo>
                      <a:pt x="39" y="8"/>
                      <a:pt x="35" y="8"/>
                      <a:pt x="35" y="11"/>
                    </a:cubicBezTo>
                    <a:cubicBezTo>
                      <a:pt x="34" y="13"/>
                      <a:pt x="31" y="17"/>
                      <a:pt x="29" y="16"/>
                    </a:cubicBezTo>
                    <a:cubicBezTo>
                      <a:pt x="25" y="16"/>
                      <a:pt x="29" y="22"/>
                      <a:pt x="30" y="23"/>
                    </a:cubicBezTo>
                    <a:cubicBezTo>
                      <a:pt x="31" y="23"/>
                      <a:pt x="32" y="25"/>
                      <a:pt x="31" y="26"/>
                    </a:cubicBezTo>
                    <a:cubicBezTo>
                      <a:pt x="31" y="27"/>
                      <a:pt x="29" y="26"/>
                      <a:pt x="28" y="27"/>
                    </a:cubicBezTo>
                    <a:cubicBezTo>
                      <a:pt x="27" y="28"/>
                      <a:pt x="24" y="30"/>
                      <a:pt x="22" y="29"/>
                    </a:cubicBezTo>
                    <a:cubicBezTo>
                      <a:pt x="22" y="29"/>
                      <a:pt x="22" y="26"/>
                      <a:pt x="22" y="25"/>
                    </a:cubicBezTo>
                    <a:cubicBezTo>
                      <a:pt x="21" y="24"/>
                      <a:pt x="21" y="22"/>
                      <a:pt x="21" y="21"/>
                    </a:cubicBezTo>
                    <a:cubicBezTo>
                      <a:pt x="20" y="22"/>
                      <a:pt x="20" y="22"/>
                      <a:pt x="19" y="21"/>
                    </a:cubicBezTo>
                    <a:cubicBezTo>
                      <a:pt x="21" y="24"/>
                      <a:pt x="17" y="25"/>
                      <a:pt x="15" y="22"/>
                    </a:cubicBezTo>
                    <a:cubicBezTo>
                      <a:pt x="14" y="20"/>
                      <a:pt x="14" y="18"/>
                      <a:pt x="11" y="17"/>
                    </a:cubicBezTo>
                    <a:cubicBezTo>
                      <a:pt x="10" y="17"/>
                      <a:pt x="9" y="18"/>
                      <a:pt x="9" y="17"/>
                    </a:cubicBezTo>
                    <a:cubicBezTo>
                      <a:pt x="8" y="16"/>
                      <a:pt x="7" y="17"/>
                      <a:pt x="6" y="16"/>
                    </a:cubicBezTo>
                    <a:cubicBezTo>
                      <a:pt x="5" y="17"/>
                      <a:pt x="4" y="16"/>
                      <a:pt x="3" y="16"/>
                    </a:cubicBezTo>
                    <a:cubicBezTo>
                      <a:pt x="1" y="17"/>
                      <a:pt x="2" y="19"/>
                      <a:pt x="1" y="20"/>
                    </a:cubicBezTo>
                    <a:cubicBezTo>
                      <a:pt x="1" y="18"/>
                      <a:pt x="1" y="17"/>
                      <a:pt x="1" y="1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35" name="Freeform 4270"/>
              <p:cNvSpPr>
                <a:spLocks/>
              </p:cNvSpPr>
              <p:nvPr/>
            </p:nvSpPr>
            <p:spPr bwMode="auto">
              <a:xfrm>
                <a:off x="1578" y="2538"/>
                <a:ext cx="0" cy="1"/>
              </a:xfrm>
              <a:custGeom>
                <a:avLst/>
                <a:gdLst>
                  <a:gd name="T0" fmla="*/ 0 h 1"/>
                  <a:gd name="T1" fmla="*/ 0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1"/>
                      <a:pt x="0" y="1"/>
                      <a:pt x="0"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36" name="Freeform 4271"/>
              <p:cNvSpPr>
                <a:spLocks/>
              </p:cNvSpPr>
              <p:nvPr/>
            </p:nvSpPr>
            <p:spPr bwMode="auto">
              <a:xfrm>
                <a:off x="1584" y="2547"/>
                <a:ext cx="3" cy="6"/>
              </a:xfrm>
              <a:custGeom>
                <a:avLst/>
                <a:gdLst>
                  <a:gd name="T0" fmla="*/ 2 w 2"/>
                  <a:gd name="T1" fmla="*/ 0 h 4"/>
                  <a:gd name="T2" fmla="*/ 0 w 2"/>
                  <a:gd name="T3" fmla="*/ 3 h 4"/>
                  <a:gd name="T4" fmla="*/ 3 w 2"/>
                  <a:gd name="T5" fmla="*/ 5 h 4"/>
                  <a:gd name="T6" fmla="*/ 2 w 2"/>
                  <a:gd name="T7" fmla="*/ 0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4">
                    <a:moveTo>
                      <a:pt x="1" y="0"/>
                    </a:moveTo>
                    <a:cubicBezTo>
                      <a:pt x="1" y="1"/>
                      <a:pt x="0" y="1"/>
                      <a:pt x="0" y="2"/>
                    </a:cubicBezTo>
                    <a:cubicBezTo>
                      <a:pt x="0" y="3"/>
                      <a:pt x="1" y="4"/>
                      <a:pt x="2" y="3"/>
                    </a:cubicBezTo>
                    <a:cubicBezTo>
                      <a:pt x="1" y="2"/>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37" name="Freeform 4272"/>
              <p:cNvSpPr>
                <a:spLocks/>
              </p:cNvSpPr>
              <p:nvPr/>
            </p:nvSpPr>
            <p:spPr bwMode="auto">
              <a:xfrm>
                <a:off x="1592" y="2549"/>
                <a:ext cx="3" cy="1"/>
              </a:xfrm>
              <a:custGeom>
                <a:avLst/>
                <a:gdLst>
                  <a:gd name="T0" fmla="*/ 0 w 2"/>
                  <a:gd name="T1" fmla="*/ 1 h 1"/>
                  <a:gd name="T2" fmla="*/ 3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0"/>
                      <a:pt x="2" y="0"/>
                    </a:cubicBezTo>
                    <a:cubicBezTo>
                      <a:pt x="2" y="0"/>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38" name="Freeform 4273"/>
              <p:cNvSpPr>
                <a:spLocks/>
              </p:cNvSpPr>
              <p:nvPr/>
            </p:nvSpPr>
            <p:spPr bwMode="auto">
              <a:xfrm>
                <a:off x="1625" y="2534"/>
                <a:ext cx="3" cy="4"/>
              </a:xfrm>
              <a:custGeom>
                <a:avLst/>
                <a:gdLst>
                  <a:gd name="T0" fmla="*/ 2 w 2"/>
                  <a:gd name="T1" fmla="*/ 0 h 3"/>
                  <a:gd name="T2" fmla="*/ 0 w 2"/>
                  <a:gd name="T3" fmla="*/ 3 h 3"/>
                  <a:gd name="T4" fmla="*/ 2 w 2"/>
                  <a:gd name="T5" fmla="*/ 0 h 3"/>
                  <a:gd name="T6" fmla="*/ 0 60000 65536"/>
                  <a:gd name="T7" fmla="*/ 0 60000 65536"/>
                  <a:gd name="T8" fmla="*/ 0 60000 65536"/>
                </a:gdLst>
                <a:ahLst/>
                <a:cxnLst>
                  <a:cxn ang="T6">
                    <a:pos x="T0" y="T1"/>
                  </a:cxn>
                  <a:cxn ang="T7">
                    <a:pos x="T2" y="T3"/>
                  </a:cxn>
                  <a:cxn ang="T8">
                    <a:pos x="T4" y="T5"/>
                  </a:cxn>
                </a:cxnLst>
                <a:rect l="0" t="0" r="r" b="b"/>
                <a:pathLst>
                  <a:path w="2" h="3">
                    <a:moveTo>
                      <a:pt x="1" y="0"/>
                    </a:moveTo>
                    <a:cubicBezTo>
                      <a:pt x="0" y="0"/>
                      <a:pt x="0" y="2"/>
                      <a:pt x="0" y="2"/>
                    </a:cubicBezTo>
                    <a:cubicBezTo>
                      <a:pt x="2" y="3"/>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39" name="Freeform 4274"/>
              <p:cNvSpPr>
                <a:spLocks/>
              </p:cNvSpPr>
              <p:nvPr/>
            </p:nvSpPr>
            <p:spPr bwMode="auto">
              <a:xfrm>
                <a:off x="1931" y="328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1" y="0"/>
                      <a:pt x="0"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40" name="Freeform 4275"/>
              <p:cNvSpPr>
                <a:spLocks/>
              </p:cNvSpPr>
              <p:nvPr/>
            </p:nvSpPr>
            <p:spPr bwMode="auto">
              <a:xfrm>
                <a:off x="1932" y="3288"/>
                <a:ext cx="3" cy="3"/>
              </a:xfrm>
              <a:custGeom>
                <a:avLst/>
                <a:gdLst>
                  <a:gd name="T0" fmla="*/ 3 w 2"/>
                  <a:gd name="T1" fmla="*/ 3 h 2"/>
                  <a:gd name="T2" fmla="*/ 0 w 2"/>
                  <a:gd name="T3" fmla="*/ 0 h 2"/>
                  <a:gd name="T4" fmla="*/ 3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0"/>
                      <a:pt x="1" y="0"/>
                      <a:pt x="0" y="0"/>
                    </a:cubicBezTo>
                    <a:cubicBezTo>
                      <a:pt x="0" y="1"/>
                      <a:pt x="1" y="1"/>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41" name="Freeform 4276"/>
              <p:cNvSpPr>
                <a:spLocks/>
              </p:cNvSpPr>
              <p:nvPr/>
            </p:nvSpPr>
            <p:spPr bwMode="auto">
              <a:xfrm>
                <a:off x="1787" y="3014"/>
                <a:ext cx="215" cy="480"/>
              </a:xfrm>
              <a:custGeom>
                <a:avLst/>
                <a:gdLst>
                  <a:gd name="T0" fmla="*/ 8 w 163"/>
                  <a:gd name="T1" fmla="*/ 98 h 364"/>
                  <a:gd name="T2" fmla="*/ 13 w 163"/>
                  <a:gd name="T3" fmla="*/ 75 h 364"/>
                  <a:gd name="T4" fmla="*/ 15 w 163"/>
                  <a:gd name="T5" fmla="*/ 40 h 364"/>
                  <a:gd name="T6" fmla="*/ 22 w 163"/>
                  <a:gd name="T7" fmla="*/ 17 h 364"/>
                  <a:gd name="T8" fmla="*/ 51 w 163"/>
                  <a:gd name="T9" fmla="*/ 5 h 364"/>
                  <a:gd name="T10" fmla="*/ 70 w 163"/>
                  <a:gd name="T11" fmla="*/ 4 h 364"/>
                  <a:gd name="T12" fmla="*/ 91 w 163"/>
                  <a:gd name="T13" fmla="*/ 15 h 364"/>
                  <a:gd name="T14" fmla="*/ 115 w 163"/>
                  <a:gd name="T15" fmla="*/ 34 h 364"/>
                  <a:gd name="T16" fmla="*/ 146 w 163"/>
                  <a:gd name="T17" fmla="*/ 49 h 364"/>
                  <a:gd name="T18" fmla="*/ 157 w 163"/>
                  <a:gd name="T19" fmla="*/ 65 h 364"/>
                  <a:gd name="T20" fmla="*/ 158 w 163"/>
                  <a:gd name="T21" fmla="*/ 87 h 364"/>
                  <a:gd name="T22" fmla="*/ 183 w 163"/>
                  <a:gd name="T23" fmla="*/ 87 h 364"/>
                  <a:gd name="T24" fmla="*/ 198 w 163"/>
                  <a:gd name="T25" fmla="*/ 78 h 364"/>
                  <a:gd name="T26" fmla="*/ 207 w 163"/>
                  <a:gd name="T27" fmla="*/ 61 h 364"/>
                  <a:gd name="T28" fmla="*/ 214 w 163"/>
                  <a:gd name="T29" fmla="*/ 86 h 364"/>
                  <a:gd name="T30" fmla="*/ 197 w 163"/>
                  <a:gd name="T31" fmla="*/ 96 h 364"/>
                  <a:gd name="T32" fmla="*/ 183 w 163"/>
                  <a:gd name="T33" fmla="*/ 115 h 364"/>
                  <a:gd name="T34" fmla="*/ 169 w 163"/>
                  <a:gd name="T35" fmla="*/ 137 h 364"/>
                  <a:gd name="T36" fmla="*/ 169 w 163"/>
                  <a:gd name="T37" fmla="*/ 153 h 364"/>
                  <a:gd name="T38" fmla="*/ 171 w 163"/>
                  <a:gd name="T39" fmla="*/ 177 h 364"/>
                  <a:gd name="T40" fmla="*/ 175 w 163"/>
                  <a:gd name="T41" fmla="*/ 203 h 364"/>
                  <a:gd name="T42" fmla="*/ 204 w 163"/>
                  <a:gd name="T43" fmla="*/ 236 h 364"/>
                  <a:gd name="T44" fmla="*/ 178 w 163"/>
                  <a:gd name="T45" fmla="*/ 268 h 364"/>
                  <a:gd name="T46" fmla="*/ 141 w 163"/>
                  <a:gd name="T47" fmla="*/ 272 h 364"/>
                  <a:gd name="T48" fmla="*/ 145 w 163"/>
                  <a:gd name="T49" fmla="*/ 286 h 364"/>
                  <a:gd name="T50" fmla="*/ 150 w 163"/>
                  <a:gd name="T51" fmla="*/ 298 h 364"/>
                  <a:gd name="T52" fmla="*/ 113 w 163"/>
                  <a:gd name="T53" fmla="*/ 303 h 364"/>
                  <a:gd name="T54" fmla="*/ 136 w 163"/>
                  <a:gd name="T55" fmla="*/ 326 h 364"/>
                  <a:gd name="T56" fmla="*/ 142 w 163"/>
                  <a:gd name="T57" fmla="*/ 332 h 364"/>
                  <a:gd name="T58" fmla="*/ 135 w 163"/>
                  <a:gd name="T59" fmla="*/ 335 h 364"/>
                  <a:gd name="T60" fmla="*/ 129 w 163"/>
                  <a:gd name="T61" fmla="*/ 352 h 364"/>
                  <a:gd name="T62" fmla="*/ 128 w 163"/>
                  <a:gd name="T63" fmla="*/ 361 h 364"/>
                  <a:gd name="T64" fmla="*/ 120 w 163"/>
                  <a:gd name="T65" fmla="*/ 393 h 364"/>
                  <a:gd name="T66" fmla="*/ 141 w 163"/>
                  <a:gd name="T67" fmla="*/ 410 h 364"/>
                  <a:gd name="T68" fmla="*/ 132 w 163"/>
                  <a:gd name="T69" fmla="*/ 426 h 364"/>
                  <a:gd name="T70" fmla="*/ 129 w 163"/>
                  <a:gd name="T71" fmla="*/ 446 h 364"/>
                  <a:gd name="T72" fmla="*/ 127 w 163"/>
                  <a:gd name="T73" fmla="*/ 446 h 364"/>
                  <a:gd name="T74" fmla="*/ 123 w 163"/>
                  <a:gd name="T75" fmla="*/ 468 h 364"/>
                  <a:gd name="T76" fmla="*/ 138 w 163"/>
                  <a:gd name="T77" fmla="*/ 479 h 364"/>
                  <a:gd name="T78" fmla="*/ 98 w 163"/>
                  <a:gd name="T79" fmla="*/ 473 h 364"/>
                  <a:gd name="T80" fmla="*/ 80 w 163"/>
                  <a:gd name="T81" fmla="*/ 454 h 364"/>
                  <a:gd name="T82" fmla="*/ 65 w 163"/>
                  <a:gd name="T83" fmla="*/ 444 h 364"/>
                  <a:gd name="T84" fmla="*/ 61 w 163"/>
                  <a:gd name="T85" fmla="*/ 433 h 364"/>
                  <a:gd name="T86" fmla="*/ 66 w 163"/>
                  <a:gd name="T87" fmla="*/ 421 h 364"/>
                  <a:gd name="T88" fmla="*/ 66 w 163"/>
                  <a:gd name="T89" fmla="*/ 401 h 364"/>
                  <a:gd name="T90" fmla="*/ 58 w 163"/>
                  <a:gd name="T91" fmla="*/ 384 h 364"/>
                  <a:gd name="T92" fmla="*/ 59 w 163"/>
                  <a:gd name="T93" fmla="*/ 369 h 364"/>
                  <a:gd name="T94" fmla="*/ 58 w 163"/>
                  <a:gd name="T95" fmla="*/ 360 h 364"/>
                  <a:gd name="T96" fmla="*/ 46 w 163"/>
                  <a:gd name="T97" fmla="*/ 347 h 364"/>
                  <a:gd name="T98" fmla="*/ 34 w 163"/>
                  <a:gd name="T99" fmla="*/ 327 h 364"/>
                  <a:gd name="T100" fmla="*/ 26 w 163"/>
                  <a:gd name="T101" fmla="*/ 299 h 364"/>
                  <a:gd name="T102" fmla="*/ 25 w 163"/>
                  <a:gd name="T103" fmla="*/ 282 h 364"/>
                  <a:gd name="T104" fmla="*/ 20 w 163"/>
                  <a:gd name="T105" fmla="*/ 251 h 364"/>
                  <a:gd name="T106" fmla="*/ 20 w 163"/>
                  <a:gd name="T107" fmla="*/ 228 h 364"/>
                  <a:gd name="T108" fmla="*/ 17 w 163"/>
                  <a:gd name="T109" fmla="*/ 214 h 364"/>
                  <a:gd name="T110" fmla="*/ 20 w 163"/>
                  <a:gd name="T111" fmla="*/ 193 h 364"/>
                  <a:gd name="T112" fmla="*/ 12 w 163"/>
                  <a:gd name="T113" fmla="*/ 174 h 364"/>
                  <a:gd name="T114" fmla="*/ 1 w 163"/>
                  <a:gd name="T115" fmla="*/ 150 h 364"/>
                  <a:gd name="T116" fmla="*/ 1 w 163"/>
                  <a:gd name="T117" fmla="*/ 119 h 36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63" h="364">
                    <a:moveTo>
                      <a:pt x="1" y="90"/>
                    </a:moveTo>
                    <a:cubicBezTo>
                      <a:pt x="1" y="89"/>
                      <a:pt x="2" y="89"/>
                      <a:pt x="3" y="88"/>
                    </a:cubicBezTo>
                    <a:cubicBezTo>
                      <a:pt x="3" y="86"/>
                      <a:pt x="2" y="85"/>
                      <a:pt x="2" y="83"/>
                    </a:cubicBezTo>
                    <a:cubicBezTo>
                      <a:pt x="2" y="79"/>
                      <a:pt x="5" y="78"/>
                      <a:pt x="6" y="74"/>
                    </a:cubicBezTo>
                    <a:cubicBezTo>
                      <a:pt x="7" y="72"/>
                      <a:pt x="7" y="70"/>
                      <a:pt x="7" y="68"/>
                    </a:cubicBezTo>
                    <a:cubicBezTo>
                      <a:pt x="8" y="67"/>
                      <a:pt x="8" y="66"/>
                      <a:pt x="8" y="65"/>
                    </a:cubicBezTo>
                    <a:cubicBezTo>
                      <a:pt x="9" y="64"/>
                      <a:pt x="10" y="64"/>
                      <a:pt x="11" y="64"/>
                    </a:cubicBezTo>
                    <a:cubicBezTo>
                      <a:pt x="15" y="62"/>
                      <a:pt x="11" y="60"/>
                      <a:pt x="10" y="57"/>
                    </a:cubicBezTo>
                    <a:cubicBezTo>
                      <a:pt x="8" y="55"/>
                      <a:pt x="11" y="53"/>
                      <a:pt x="10" y="51"/>
                    </a:cubicBezTo>
                    <a:cubicBezTo>
                      <a:pt x="9" y="49"/>
                      <a:pt x="4" y="41"/>
                      <a:pt x="9" y="40"/>
                    </a:cubicBezTo>
                    <a:cubicBezTo>
                      <a:pt x="8" y="39"/>
                      <a:pt x="6" y="37"/>
                      <a:pt x="6" y="36"/>
                    </a:cubicBezTo>
                    <a:cubicBezTo>
                      <a:pt x="7" y="33"/>
                      <a:pt x="9" y="31"/>
                      <a:pt x="11" y="30"/>
                    </a:cubicBezTo>
                    <a:cubicBezTo>
                      <a:pt x="13" y="29"/>
                      <a:pt x="17" y="29"/>
                      <a:pt x="18" y="26"/>
                    </a:cubicBezTo>
                    <a:cubicBezTo>
                      <a:pt x="19" y="24"/>
                      <a:pt x="18" y="21"/>
                      <a:pt x="19" y="18"/>
                    </a:cubicBezTo>
                    <a:cubicBezTo>
                      <a:pt x="19" y="17"/>
                      <a:pt x="19" y="15"/>
                      <a:pt x="18" y="14"/>
                    </a:cubicBezTo>
                    <a:cubicBezTo>
                      <a:pt x="18" y="13"/>
                      <a:pt x="16" y="13"/>
                      <a:pt x="17" y="13"/>
                    </a:cubicBezTo>
                    <a:cubicBezTo>
                      <a:pt x="17" y="13"/>
                      <a:pt x="20" y="6"/>
                      <a:pt x="22" y="5"/>
                    </a:cubicBezTo>
                    <a:cubicBezTo>
                      <a:pt x="25" y="4"/>
                      <a:pt x="25" y="4"/>
                      <a:pt x="26" y="0"/>
                    </a:cubicBezTo>
                    <a:cubicBezTo>
                      <a:pt x="28" y="1"/>
                      <a:pt x="29" y="3"/>
                      <a:pt x="31" y="4"/>
                    </a:cubicBezTo>
                    <a:cubicBezTo>
                      <a:pt x="34" y="5"/>
                      <a:pt x="36" y="4"/>
                      <a:pt x="39" y="4"/>
                    </a:cubicBezTo>
                    <a:cubicBezTo>
                      <a:pt x="44" y="5"/>
                      <a:pt x="44" y="9"/>
                      <a:pt x="47" y="13"/>
                    </a:cubicBezTo>
                    <a:cubicBezTo>
                      <a:pt x="47" y="11"/>
                      <a:pt x="47" y="10"/>
                      <a:pt x="48" y="8"/>
                    </a:cubicBezTo>
                    <a:cubicBezTo>
                      <a:pt x="48" y="7"/>
                      <a:pt x="49" y="4"/>
                      <a:pt x="50" y="3"/>
                    </a:cubicBezTo>
                    <a:cubicBezTo>
                      <a:pt x="51" y="3"/>
                      <a:pt x="52" y="3"/>
                      <a:pt x="53" y="3"/>
                    </a:cubicBezTo>
                    <a:cubicBezTo>
                      <a:pt x="55" y="2"/>
                      <a:pt x="56" y="3"/>
                      <a:pt x="58" y="3"/>
                    </a:cubicBezTo>
                    <a:cubicBezTo>
                      <a:pt x="59" y="3"/>
                      <a:pt x="61" y="2"/>
                      <a:pt x="61" y="3"/>
                    </a:cubicBezTo>
                    <a:cubicBezTo>
                      <a:pt x="62" y="5"/>
                      <a:pt x="65" y="7"/>
                      <a:pt x="66" y="8"/>
                    </a:cubicBezTo>
                    <a:cubicBezTo>
                      <a:pt x="67" y="9"/>
                      <a:pt x="68" y="9"/>
                      <a:pt x="69" y="11"/>
                    </a:cubicBezTo>
                    <a:cubicBezTo>
                      <a:pt x="69" y="12"/>
                      <a:pt x="70" y="13"/>
                      <a:pt x="71" y="14"/>
                    </a:cubicBezTo>
                    <a:cubicBezTo>
                      <a:pt x="73" y="17"/>
                      <a:pt x="76" y="19"/>
                      <a:pt x="79" y="21"/>
                    </a:cubicBezTo>
                    <a:cubicBezTo>
                      <a:pt x="80" y="22"/>
                      <a:pt x="81" y="23"/>
                      <a:pt x="83" y="24"/>
                    </a:cubicBezTo>
                    <a:cubicBezTo>
                      <a:pt x="84" y="25"/>
                      <a:pt x="86" y="25"/>
                      <a:pt x="87" y="26"/>
                    </a:cubicBezTo>
                    <a:cubicBezTo>
                      <a:pt x="89" y="27"/>
                      <a:pt x="90" y="27"/>
                      <a:pt x="93" y="27"/>
                    </a:cubicBezTo>
                    <a:cubicBezTo>
                      <a:pt x="94" y="27"/>
                      <a:pt x="95" y="29"/>
                      <a:pt x="97" y="29"/>
                    </a:cubicBezTo>
                    <a:cubicBezTo>
                      <a:pt x="100" y="31"/>
                      <a:pt x="103" y="35"/>
                      <a:pt x="107" y="36"/>
                    </a:cubicBezTo>
                    <a:cubicBezTo>
                      <a:pt x="108" y="36"/>
                      <a:pt x="110" y="36"/>
                      <a:pt x="111" y="37"/>
                    </a:cubicBezTo>
                    <a:cubicBezTo>
                      <a:pt x="112" y="39"/>
                      <a:pt x="113" y="38"/>
                      <a:pt x="114" y="39"/>
                    </a:cubicBezTo>
                    <a:cubicBezTo>
                      <a:pt x="115" y="39"/>
                      <a:pt x="117" y="40"/>
                      <a:pt x="118" y="41"/>
                    </a:cubicBezTo>
                    <a:cubicBezTo>
                      <a:pt x="119" y="42"/>
                      <a:pt x="120" y="43"/>
                      <a:pt x="120" y="43"/>
                    </a:cubicBezTo>
                    <a:cubicBezTo>
                      <a:pt x="122" y="45"/>
                      <a:pt x="119" y="47"/>
                      <a:pt x="119" y="49"/>
                    </a:cubicBezTo>
                    <a:cubicBezTo>
                      <a:pt x="118" y="52"/>
                      <a:pt x="115" y="53"/>
                      <a:pt x="116" y="57"/>
                    </a:cubicBezTo>
                    <a:cubicBezTo>
                      <a:pt x="117" y="60"/>
                      <a:pt x="114" y="61"/>
                      <a:pt x="113" y="64"/>
                    </a:cubicBezTo>
                    <a:cubicBezTo>
                      <a:pt x="113" y="65"/>
                      <a:pt x="113" y="65"/>
                      <a:pt x="113" y="67"/>
                    </a:cubicBezTo>
                    <a:cubicBezTo>
                      <a:pt x="115" y="66"/>
                      <a:pt x="118" y="66"/>
                      <a:pt x="120" y="66"/>
                    </a:cubicBezTo>
                    <a:cubicBezTo>
                      <a:pt x="123" y="67"/>
                      <a:pt x="127" y="69"/>
                      <a:pt x="131" y="68"/>
                    </a:cubicBezTo>
                    <a:cubicBezTo>
                      <a:pt x="132" y="68"/>
                      <a:pt x="132" y="69"/>
                      <a:pt x="134" y="68"/>
                    </a:cubicBezTo>
                    <a:cubicBezTo>
                      <a:pt x="135" y="68"/>
                      <a:pt x="136" y="70"/>
                      <a:pt x="137" y="70"/>
                    </a:cubicBezTo>
                    <a:cubicBezTo>
                      <a:pt x="137" y="69"/>
                      <a:pt x="138" y="67"/>
                      <a:pt x="139" y="66"/>
                    </a:cubicBezTo>
                    <a:cubicBezTo>
                      <a:pt x="141" y="66"/>
                      <a:pt x="142" y="68"/>
                      <a:pt x="143" y="68"/>
                    </a:cubicBezTo>
                    <a:cubicBezTo>
                      <a:pt x="145" y="67"/>
                      <a:pt x="144" y="65"/>
                      <a:pt x="145" y="64"/>
                    </a:cubicBezTo>
                    <a:cubicBezTo>
                      <a:pt x="145" y="62"/>
                      <a:pt x="149" y="62"/>
                      <a:pt x="148" y="62"/>
                    </a:cubicBezTo>
                    <a:cubicBezTo>
                      <a:pt x="150" y="59"/>
                      <a:pt x="150" y="59"/>
                      <a:pt x="150" y="59"/>
                    </a:cubicBezTo>
                    <a:cubicBezTo>
                      <a:pt x="152" y="59"/>
                      <a:pt x="152" y="56"/>
                      <a:pt x="152" y="54"/>
                    </a:cubicBezTo>
                    <a:cubicBezTo>
                      <a:pt x="152" y="52"/>
                      <a:pt x="152" y="50"/>
                      <a:pt x="151" y="48"/>
                    </a:cubicBezTo>
                    <a:cubicBezTo>
                      <a:pt x="151" y="45"/>
                      <a:pt x="152" y="46"/>
                      <a:pt x="153" y="47"/>
                    </a:cubicBezTo>
                    <a:cubicBezTo>
                      <a:pt x="154" y="45"/>
                      <a:pt x="156" y="45"/>
                      <a:pt x="157" y="46"/>
                    </a:cubicBezTo>
                    <a:cubicBezTo>
                      <a:pt x="160" y="46"/>
                      <a:pt x="160" y="49"/>
                      <a:pt x="161" y="51"/>
                    </a:cubicBezTo>
                    <a:cubicBezTo>
                      <a:pt x="162" y="53"/>
                      <a:pt x="162" y="55"/>
                      <a:pt x="162" y="58"/>
                    </a:cubicBezTo>
                    <a:cubicBezTo>
                      <a:pt x="162" y="60"/>
                      <a:pt x="163" y="61"/>
                      <a:pt x="162" y="63"/>
                    </a:cubicBezTo>
                    <a:cubicBezTo>
                      <a:pt x="162" y="63"/>
                      <a:pt x="162" y="64"/>
                      <a:pt x="162" y="65"/>
                    </a:cubicBezTo>
                    <a:cubicBezTo>
                      <a:pt x="161" y="65"/>
                      <a:pt x="161" y="65"/>
                      <a:pt x="161" y="65"/>
                    </a:cubicBezTo>
                    <a:cubicBezTo>
                      <a:pt x="159" y="66"/>
                      <a:pt x="158" y="67"/>
                      <a:pt x="156" y="68"/>
                    </a:cubicBezTo>
                    <a:cubicBezTo>
                      <a:pt x="155" y="68"/>
                      <a:pt x="152" y="69"/>
                      <a:pt x="152" y="71"/>
                    </a:cubicBezTo>
                    <a:cubicBezTo>
                      <a:pt x="152" y="72"/>
                      <a:pt x="150" y="73"/>
                      <a:pt x="149" y="73"/>
                    </a:cubicBezTo>
                    <a:cubicBezTo>
                      <a:pt x="148" y="74"/>
                      <a:pt x="148" y="75"/>
                      <a:pt x="147" y="75"/>
                    </a:cubicBezTo>
                    <a:cubicBezTo>
                      <a:pt x="146" y="76"/>
                      <a:pt x="145" y="77"/>
                      <a:pt x="144" y="78"/>
                    </a:cubicBezTo>
                    <a:cubicBezTo>
                      <a:pt x="145" y="78"/>
                      <a:pt x="145" y="79"/>
                      <a:pt x="145" y="80"/>
                    </a:cubicBezTo>
                    <a:cubicBezTo>
                      <a:pt x="143" y="78"/>
                      <a:pt x="140" y="85"/>
                      <a:pt x="139" y="87"/>
                    </a:cubicBezTo>
                    <a:cubicBezTo>
                      <a:pt x="137" y="89"/>
                      <a:pt x="136" y="95"/>
                      <a:pt x="133" y="96"/>
                    </a:cubicBezTo>
                    <a:cubicBezTo>
                      <a:pt x="131" y="97"/>
                      <a:pt x="132" y="99"/>
                      <a:pt x="131" y="100"/>
                    </a:cubicBezTo>
                    <a:cubicBezTo>
                      <a:pt x="130" y="101"/>
                      <a:pt x="130" y="101"/>
                      <a:pt x="129" y="101"/>
                    </a:cubicBezTo>
                    <a:cubicBezTo>
                      <a:pt x="130" y="102"/>
                      <a:pt x="129" y="104"/>
                      <a:pt x="128" y="104"/>
                    </a:cubicBezTo>
                    <a:cubicBezTo>
                      <a:pt x="126" y="106"/>
                      <a:pt x="129" y="106"/>
                      <a:pt x="129" y="109"/>
                    </a:cubicBezTo>
                    <a:cubicBezTo>
                      <a:pt x="129" y="110"/>
                      <a:pt x="128" y="110"/>
                      <a:pt x="128" y="111"/>
                    </a:cubicBezTo>
                    <a:cubicBezTo>
                      <a:pt x="128" y="112"/>
                      <a:pt x="128" y="112"/>
                      <a:pt x="129" y="113"/>
                    </a:cubicBezTo>
                    <a:cubicBezTo>
                      <a:pt x="129" y="114"/>
                      <a:pt x="129" y="115"/>
                      <a:pt x="128" y="116"/>
                    </a:cubicBezTo>
                    <a:cubicBezTo>
                      <a:pt x="127" y="117"/>
                      <a:pt x="129" y="116"/>
                      <a:pt x="129" y="118"/>
                    </a:cubicBezTo>
                    <a:cubicBezTo>
                      <a:pt x="129" y="120"/>
                      <a:pt x="127" y="121"/>
                      <a:pt x="128" y="123"/>
                    </a:cubicBezTo>
                    <a:cubicBezTo>
                      <a:pt x="128" y="125"/>
                      <a:pt x="129" y="126"/>
                      <a:pt x="129" y="128"/>
                    </a:cubicBezTo>
                    <a:cubicBezTo>
                      <a:pt x="128" y="130"/>
                      <a:pt x="129" y="132"/>
                      <a:pt x="130" y="134"/>
                    </a:cubicBezTo>
                    <a:cubicBezTo>
                      <a:pt x="132" y="136"/>
                      <a:pt x="128" y="135"/>
                      <a:pt x="128" y="137"/>
                    </a:cubicBezTo>
                    <a:cubicBezTo>
                      <a:pt x="129" y="139"/>
                      <a:pt x="127" y="141"/>
                      <a:pt x="128" y="143"/>
                    </a:cubicBezTo>
                    <a:cubicBezTo>
                      <a:pt x="129" y="144"/>
                      <a:pt x="133" y="150"/>
                      <a:pt x="130" y="150"/>
                    </a:cubicBezTo>
                    <a:cubicBezTo>
                      <a:pt x="131" y="152"/>
                      <a:pt x="131" y="153"/>
                      <a:pt x="133" y="154"/>
                    </a:cubicBezTo>
                    <a:cubicBezTo>
                      <a:pt x="135" y="156"/>
                      <a:pt x="137" y="157"/>
                      <a:pt x="140" y="158"/>
                    </a:cubicBezTo>
                    <a:cubicBezTo>
                      <a:pt x="143" y="159"/>
                      <a:pt x="148" y="162"/>
                      <a:pt x="146" y="167"/>
                    </a:cubicBezTo>
                    <a:cubicBezTo>
                      <a:pt x="145" y="170"/>
                      <a:pt x="149" y="176"/>
                      <a:pt x="153" y="175"/>
                    </a:cubicBezTo>
                    <a:cubicBezTo>
                      <a:pt x="154" y="174"/>
                      <a:pt x="155" y="179"/>
                      <a:pt x="155" y="179"/>
                    </a:cubicBezTo>
                    <a:cubicBezTo>
                      <a:pt x="156" y="182"/>
                      <a:pt x="155" y="185"/>
                      <a:pt x="154" y="187"/>
                    </a:cubicBezTo>
                    <a:cubicBezTo>
                      <a:pt x="153" y="189"/>
                      <a:pt x="151" y="192"/>
                      <a:pt x="150" y="194"/>
                    </a:cubicBezTo>
                    <a:cubicBezTo>
                      <a:pt x="150" y="196"/>
                      <a:pt x="151" y="197"/>
                      <a:pt x="148" y="198"/>
                    </a:cubicBezTo>
                    <a:cubicBezTo>
                      <a:pt x="145" y="201"/>
                      <a:pt x="140" y="203"/>
                      <a:pt x="135" y="203"/>
                    </a:cubicBezTo>
                    <a:cubicBezTo>
                      <a:pt x="130" y="205"/>
                      <a:pt x="124" y="206"/>
                      <a:pt x="119" y="207"/>
                    </a:cubicBezTo>
                    <a:cubicBezTo>
                      <a:pt x="116" y="207"/>
                      <a:pt x="114" y="207"/>
                      <a:pt x="112" y="206"/>
                    </a:cubicBezTo>
                    <a:cubicBezTo>
                      <a:pt x="110" y="206"/>
                      <a:pt x="108" y="205"/>
                      <a:pt x="106" y="204"/>
                    </a:cubicBezTo>
                    <a:cubicBezTo>
                      <a:pt x="106" y="205"/>
                      <a:pt x="106" y="205"/>
                      <a:pt x="107" y="206"/>
                    </a:cubicBezTo>
                    <a:cubicBezTo>
                      <a:pt x="108" y="206"/>
                      <a:pt x="107" y="208"/>
                      <a:pt x="107" y="208"/>
                    </a:cubicBezTo>
                    <a:cubicBezTo>
                      <a:pt x="107" y="209"/>
                      <a:pt x="112" y="212"/>
                      <a:pt x="109" y="211"/>
                    </a:cubicBezTo>
                    <a:cubicBezTo>
                      <a:pt x="110" y="212"/>
                      <a:pt x="111" y="213"/>
                      <a:pt x="111" y="214"/>
                    </a:cubicBezTo>
                    <a:cubicBezTo>
                      <a:pt x="112" y="216"/>
                      <a:pt x="112" y="218"/>
                      <a:pt x="110" y="217"/>
                    </a:cubicBezTo>
                    <a:cubicBezTo>
                      <a:pt x="110" y="218"/>
                      <a:pt x="111" y="219"/>
                      <a:pt x="111" y="220"/>
                    </a:cubicBezTo>
                    <a:cubicBezTo>
                      <a:pt x="110" y="221"/>
                      <a:pt x="109" y="222"/>
                      <a:pt x="110" y="223"/>
                    </a:cubicBezTo>
                    <a:cubicBezTo>
                      <a:pt x="111" y="224"/>
                      <a:pt x="112" y="224"/>
                      <a:pt x="112" y="225"/>
                    </a:cubicBezTo>
                    <a:cubicBezTo>
                      <a:pt x="113" y="226"/>
                      <a:pt x="113" y="227"/>
                      <a:pt x="114" y="226"/>
                    </a:cubicBezTo>
                    <a:cubicBezTo>
                      <a:pt x="113" y="231"/>
                      <a:pt x="108" y="232"/>
                      <a:pt x="104" y="232"/>
                    </a:cubicBezTo>
                    <a:cubicBezTo>
                      <a:pt x="99" y="233"/>
                      <a:pt x="94" y="229"/>
                      <a:pt x="89" y="228"/>
                    </a:cubicBezTo>
                    <a:cubicBezTo>
                      <a:pt x="91" y="228"/>
                      <a:pt x="89" y="227"/>
                      <a:pt x="88" y="227"/>
                    </a:cubicBezTo>
                    <a:cubicBezTo>
                      <a:pt x="87" y="228"/>
                      <a:pt x="86" y="229"/>
                      <a:pt x="86" y="230"/>
                    </a:cubicBezTo>
                    <a:cubicBezTo>
                      <a:pt x="86" y="233"/>
                      <a:pt x="90" y="235"/>
                      <a:pt x="90" y="238"/>
                    </a:cubicBezTo>
                    <a:cubicBezTo>
                      <a:pt x="91" y="240"/>
                      <a:pt x="91" y="243"/>
                      <a:pt x="93" y="244"/>
                    </a:cubicBezTo>
                    <a:cubicBezTo>
                      <a:pt x="95" y="245"/>
                      <a:pt x="98" y="245"/>
                      <a:pt x="97" y="247"/>
                    </a:cubicBezTo>
                    <a:cubicBezTo>
                      <a:pt x="98" y="247"/>
                      <a:pt x="103" y="248"/>
                      <a:pt x="103" y="247"/>
                    </a:cubicBezTo>
                    <a:cubicBezTo>
                      <a:pt x="102" y="246"/>
                      <a:pt x="100" y="246"/>
                      <a:pt x="99" y="245"/>
                    </a:cubicBezTo>
                    <a:cubicBezTo>
                      <a:pt x="101" y="245"/>
                      <a:pt x="102" y="244"/>
                      <a:pt x="103" y="244"/>
                    </a:cubicBezTo>
                    <a:cubicBezTo>
                      <a:pt x="105" y="243"/>
                      <a:pt x="107" y="246"/>
                      <a:pt x="107" y="247"/>
                    </a:cubicBezTo>
                    <a:cubicBezTo>
                      <a:pt x="107" y="248"/>
                      <a:pt x="109" y="250"/>
                      <a:pt x="108" y="252"/>
                    </a:cubicBezTo>
                    <a:cubicBezTo>
                      <a:pt x="107" y="253"/>
                      <a:pt x="105" y="253"/>
                      <a:pt x="104" y="253"/>
                    </a:cubicBezTo>
                    <a:cubicBezTo>
                      <a:pt x="102" y="253"/>
                      <a:pt x="103" y="251"/>
                      <a:pt x="102" y="250"/>
                    </a:cubicBezTo>
                    <a:cubicBezTo>
                      <a:pt x="100" y="248"/>
                      <a:pt x="99" y="248"/>
                      <a:pt x="97" y="249"/>
                    </a:cubicBezTo>
                    <a:cubicBezTo>
                      <a:pt x="93" y="252"/>
                      <a:pt x="100" y="254"/>
                      <a:pt x="102" y="254"/>
                    </a:cubicBezTo>
                    <a:cubicBezTo>
                      <a:pt x="102" y="255"/>
                      <a:pt x="101" y="256"/>
                      <a:pt x="100" y="256"/>
                    </a:cubicBezTo>
                    <a:cubicBezTo>
                      <a:pt x="97" y="257"/>
                      <a:pt x="97" y="258"/>
                      <a:pt x="97" y="260"/>
                    </a:cubicBezTo>
                    <a:cubicBezTo>
                      <a:pt x="96" y="262"/>
                      <a:pt x="96" y="263"/>
                      <a:pt x="97" y="265"/>
                    </a:cubicBezTo>
                    <a:cubicBezTo>
                      <a:pt x="97" y="265"/>
                      <a:pt x="98" y="266"/>
                      <a:pt x="98" y="267"/>
                    </a:cubicBezTo>
                    <a:cubicBezTo>
                      <a:pt x="98" y="268"/>
                      <a:pt x="98" y="268"/>
                      <a:pt x="98" y="269"/>
                    </a:cubicBezTo>
                    <a:cubicBezTo>
                      <a:pt x="99" y="269"/>
                      <a:pt x="99" y="270"/>
                      <a:pt x="99" y="271"/>
                    </a:cubicBezTo>
                    <a:cubicBezTo>
                      <a:pt x="99" y="271"/>
                      <a:pt x="99" y="272"/>
                      <a:pt x="99" y="273"/>
                    </a:cubicBezTo>
                    <a:cubicBezTo>
                      <a:pt x="98" y="273"/>
                      <a:pt x="97" y="273"/>
                      <a:pt x="97" y="274"/>
                    </a:cubicBezTo>
                    <a:cubicBezTo>
                      <a:pt x="97" y="276"/>
                      <a:pt x="99" y="276"/>
                      <a:pt x="99" y="277"/>
                    </a:cubicBezTo>
                    <a:cubicBezTo>
                      <a:pt x="98" y="279"/>
                      <a:pt x="89" y="277"/>
                      <a:pt x="91" y="280"/>
                    </a:cubicBezTo>
                    <a:cubicBezTo>
                      <a:pt x="86" y="279"/>
                      <a:pt x="85" y="285"/>
                      <a:pt x="85" y="288"/>
                    </a:cubicBezTo>
                    <a:cubicBezTo>
                      <a:pt x="84" y="293"/>
                      <a:pt x="87" y="295"/>
                      <a:pt x="91" y="298"/>
                    </a:cubicBezTo>
                    <a:cubicBezTo>
                      <a:pt x="93" y="299"/>
                      <a:pt x="95" y="301"/>
                      <a:pt x="97" y="302"/>
                    </a:cubicBezTo>
                    <a:cubicBezTo>
                      <a:pt x="100" y="303"/>
                      <a:pt x="103" y="301"/>
                      <a:pt x="106" y="303"/>
                    </a:cubicBezTo>
                    <a:cubicBezTo>
                      <a:pt x="109" y="305"/>
                      <a:pt x="110" y="312"/>
                      <a:pt x="104" y="312"/>
                    </a:cubicBezTo>
                    <a:cubicBezTo>
                      <a:pt x="105" y="312"/>
                      <a:pt x="106" y="311"/>
                      <a:pt x="107" y="311"/>
                    </a:cubicBezTo>
                    <a:cubicBezTo>
                      <a:pt x="108" y="311"/>
                      <a:pt x="109" y="312"/>
                      <a:pt x="110" y="313"/>
                    </a:cubicBezTo>
                    <a:cubicBezTo>
                      <a:pt x="109" y="313"/>
                      <a:pt x="109" y="313"/>
                      <a:pt x="109" y="314"/>
                    </a:cubicBezTo>
                    <a:cubicBezTo>
                      <a:pt x="107" y="314"/>
                      <a:pt x="104" y="318"/>
                      <a:pt x="103" y="319"/>
                    </a:cubicBezTo>
                    <a:cubicBezTo>
                      <a:pt x="102" y="320"/>
                      <a:pt x="101" y="322"/>
                      <a:pt x="100" y="323"/>
                    </a:cubicBezTo>
                    <a:cubicBezTo>
                      <a:pt x="99" y="324"/>
                      <a:pt x="98" y="325"/>
                      <a:pt x="99" y="326"/>
                    </a:cubicBezTo>
                    <a:cubicBezTo>
                      <a:pt x="99" y="328"/>
                      <a:pt x="99" y="329"/>
                      <a:pt x="98" y="329"/>
                    </a:cubicBezTo>
                    <a:cubicBezTo>
                      <a:pt x="99" y="329"/>
                      <a:pt x="99" y="329"/>
                      <a:pt x="99" y="328"/>
                    </a:cubicBezTo>
                    <a:cubicBezTo>
                      <a:pt x="99" y="331"/>
                      <a:pt x="103" y="336"/>
                      <a:pt x="98" y="338"/>
                    </a:cubicBezTo>
                    <a:cubicBezTo>
                      <a:pt x="95" y="339"/>
                      <a:pt x="94" y="334"/>
                      <a:pt x="91" y="333"/>
                    </a:cubicBezTo>
                    <a:cubicBezTo>
                      <a:pt x="92" y="334"/>
                      <a:pt x="94" y="335"/>
                      <a:pt x="93" y="336"/>
                    </a:cubicBezTo>
                    <a:cubicBezTo>
                      <a:pt x="93" y="337"/>
                      <a:pt x="91" y="336"/>
                      <a:pt x="90" y="337"/>
                    </a:cubicBezTo>
                    <a:cubicBezTo>
                      <a:pt x="93" y="336"/>
                      <a:pt x="94" y="337"/>
                      <a:pt x="96" y="338"/>
                    </a:cubicBezTo>
                    <a:cubicBezTo>
                      <a:pt x="96" y="340"/>
                      <a:pt x="93" y="340"/>
                      <a:pt x="93" y="342"/>
                    </a:cubicBezTo>
                    <a:cubicBezTo>
                      <a:pt x="92" y="344"/>
                      <a:pt x="94" y="346"/>
                      <a:pt x="92" y="349"/>
                    </a:cubicBezTo>
                    <a:cubicBezTo>
                      <a:pt x="94" y="346"/>
                      <a:pt x="97" y="352"/>
                      <a:pt x="98" y="353"/>
                    </a:cubicBezTo>
                    <a:cubicBezTo>
                      <a:pt x="99" y="356"/>
                      <a:pt x="94" y="354"/>
                      <a:pt x="93" y="355"/>
                    </a:cubicBezTo>
                    <a:cubicBezTo>
                      <a:pt x="94" y="355"/>
                      <a:pt x="97" y="356"/>
                      <a:pt x="98" y="356"/>
                    </a:cubicBezTo>
                    <a:cubicBezTo>
                      <a:pt x="99" y="355"/>
                      <a:pt x="100" y="357"/>
                      <a:pt x="102" y="358"/>
                    </a:cubicBezTo>
                    <a:cubicBezTo>
                      <a:pt x="104" y="360"/>
                      <a:pt x="107" y="361"/>
                      <a:pt x="108" y="364"/>
                    </a:cubicBezTo>
                    <a:cubicBezTo>
                      <a:pt x="107" y="363"/>
                      <a:pt x="106" y="363"/>
                      <a:pt x="105" y="363"/>
                    </a:cubicBezTo>
                    <a:cubicBezTo>
                      <a:pt x="103" y="363"/>
                      <a:pt x="102" y="362"/>
                      <a:pt x="100" y="361"/>
                    </a:cubicBezTo>
                    <a:cubicBezTo>
                      <a:pt x="96" y="360"/>
                      <a:pt x="91" y="360"/>
                      <a:pt x="86" y="360"/>
                    </a:cubicBezTo>
                    <a:cubicBezTo>
                      <a:pt x="85" y="360"/>
                      <a:pt x="83" y="360"/>
                      <a:pt x="81" y="360"/>
                    </a:cubicBezTo>
                    <a:cubicBezTo>
                      <a:pt x="79" y="360"/>
                      <a:pt x="75" y="360"/>
                      <a:pt x="74" y="359"/>
                    </a:cubicBezTo>
                    <a:cubicBezTo>
                      <a:pt x="72" y="358"/>
                      <a:pt x="70" y="355"/>
                      <a:pt x="67" y="354"/>
                    </a:cubicBezTo>
                    <a:cubicBezTo>
                      <a:pt x="68" y="353"/>
                      <a:pt x="67" y="351"/>
                      <a:pt x="66" y="350"/>
                    </a:cubicBezTo>
                    <a:cubicBezTo>
                      <a:pt x="64" y="349"/>
                      <a:pt x="66" y="348"/>
                      <a:pt x="65" y="346"/>
                    </a:cubicBezTo>
                    <a:cubicBezTo>
                      <a:pt x="64" y="345"/>
                      <a:pt x="63" y="343"/>
                      <a:pt x="61" y="344"/>
                    </a:cubicBezTo>
                    <a:cubicBezTo>
                      <a:pt x="60" y="344"/>
                      <a:pt x="60" y="344"/>
                      <a:pt x="59" y="344"/>
                    </a:cubicBezTo>
                    <a:cubicBezTo>
                      <a:pt x="58" y="344"/>
                      <a:pt x="58" y="345"/>
                      <a:pt x="57" y="345"/>
                    </a:cubicBezTo>
                    <a:cubicBezTo>
                      <a:pt x="56" y="346"/>
                      <a:pt x="54" y="342"/>
                      <a:pt x="53" y="342"/>
                    </a:cubicBezTo>
                    <a:cubicBezTo>
                      <a:pt x="52" y="340"/>
                      <a:pt x="49" y="339"/>
                      <a:pt x="49" y="337"/>
                    </a:cubicBezTo>
                    <a:cubicBezTo>
                      <a:pt x="49" y="336"/>
                      <a:pt x="48" y="336"/>
                      <a:pt x="48" y="336"/>
                    </a:cubicBezTo>
                    <a:cubicBezTo>
                      <a:pt x="48" y="335"/>
                      <a:pt x="48" y="334"/>
                      <a:pt x="48" y="334"/>
                    </a:cubicBezTo>
                    <a:cubicBezTo>
                      <a:pt x="47" y="333"/>
                      <a:pt x="46" y="332"/>
                      <a:pt x="46" y="331"/>
                    </a:cubicBezTo>
                    <a:cubicBezTo>
                      <a:pt x="46" y="330"/>
                      <a:pt x="46" y="329"/>
                      <a:pt x="46" y="328"/>
                    </a:cubicBezTo>
                    <a:cubicBezTo>
                      <a:pt x="47" y="329"/>
                      <a:pt x="48" y="328"/>
                      <a:pt x="48" y="326"/>
                    </a:cubicBezTo>
                    <a:cubicBezTo>
                      <a:pt x="48" y="326"/>
                      <a:pt x="48" y="325"/>
                      <a:pt x="48" y="324"/>
                    </a:cubicBezTo>
                    <a:cubicBezTo>
                      <a:pt x="49" y="324"/>
                      <a:pt x="50" y="324"/>
                      <a:pt x="50" y="324"/>
                    </a:cubicBezTo>
                    <a:cubicBezTo>
                      <a:pt x="52" y="322"/>
                      <a:pt x="50" y="320"/>
                      <a:pt x="50" y="319"/>
                    </a:cubicBezTo>
                    <a:cubicBezTo>
                      <a:pt x="49" y="318"/>
                      <a:pt x="51" y="318"/>
                      <a:pt x="51" y="317"/>
                    </a:cubicBezTo>
                    <a:cubicBezTo>
                      <a:pt x="51" y="316"/>
                      <a:pt x="50" y="314"/>
                      <a:pt x="49" y="314"/>
                    </a:cubicBezTo>
                    <a:cubicBezTo>
                      <a:pt x="47" y="312"/>
                      <a:pt x="47" y="312"/>
                      <a:pt x="47" y="310"/>
                    </a:cubicBezTo>
                    <a:cubicBezTo>
                      <a:pt x="47" y="308"/>
                      <a:pt x="47" y="303"/>
                      <a:pt x="50" y="304"/>
                    </a:cubicBezTo>
                    <a:cubicBezTo>
                      <a:pt x="49" y="303"/>
                      <a:pt x="48" y="303"/>
                      <a:pt x="48" y="301"/>
                    </a:cubicBezTo>
                    <a:cubicBezTo>
                      <a:pt x="48" y="301"/>
                      <a:pt x="47" y="300"/>
                      <a:pt x="48" y="299"/>
                    </a:cubicBezTo>
                    <a:cubicBezTo>
                      <a:pt x="48" y="299"/>
                      <a:pt x="48" y="299"/>
                      <a:pt x="49" y="298"/>
                    </a:cubicBezTo>
                    <a:cubicBezTo>
                      <a:pt x="50" y="296"/>
                      <a:pt x="46" y="292"/>
                      <a:pt x="44" y="291"/>
                    </a:cubicBezTo>
                    <a:cubicBezTo>
                      <a:pt x="46" y="291"/>
                      <a:pt x="47" y="289"/>
                      <a:pt x="45" y="288"/>
                    </a:cubicBezTo>
                    <a:cubicBezTo>
                      <a:pt x="44" y="288"/>
                      <a:pt x="42" y="285"/>
                      <a:pt x="43" y="284"/>
                    </a:cubicBezTo>
                    <a:cubicBezTo>
                      <a:pt x="44" y="283"/>
                      <a:pt x="45" y="284"/>
                      <a:pt x="45" y="283"/>
                    </a:cubicBezTo>
                    <a:cubicBezTo>
                      <a:pt x="46" y="281"/>
                      <a:pt x="46" y="281"/>
                      <a:pt x="45" y="280"/>
                    </a:cubicBezTo>
                    <a:cubicBezTo>
                      <a:pt x="44" y="279"/>
                      <a:pt x="43" y="279"/>
                      <a:pt x="42" y="278"/>
                    </a:cubicBezTo>
                    <a:cubicBezTo>
                      <a:pt x="40" y="277"/>
                      <a:pt x="38" y="278"/>
                      <a:pt x="37" y="276"/>
                    </a:cubicBezTo>
                    <a:cubicBezTo>
                      <a:pt x="36" y="275"/>
                      <a:pt x="43" y="276"/>
                      <a:pt x="44" y="275"/>
                    </a:cubicBezTo>
                    <a:cubicBezTo>
                      <a:pt x="44" y="275"/>
                      <a:pt x="44" y="272"/>
                      <a:pt x="44" y="273"/>
                    </a:cubicBezTo>
                    <a:cubicBezTo>
                      <a:pt x="43" y="269"/>
                      <a:pt x="38" y="273"/>
                      <a:pt x="36" y="269"/>
                    </a:cubicBezTo>
                    <a:cubicBezTo>
                      <a:pt x="36" y="269"/>
                      <a:pt x="36" y="268"/>
                      <a:pt x="36" y="268"/>
                    </a:cubicBezTo>
                    <a:cubicBezTo>
                      <a:pt x="35" y="267"/>
                      <a:pt x="37" y="266"/>
                      <a:pt x="36" y="265"/>
                    </a:cubicBezTo>
                    <a:cubicBezTo>
                      <a:pt x="35" y="264"/>
                      <a:pt x="33" y="264"/>
                      <a:pt x="35" y="263"/>
                    </a:cubicBezTo>
                    <a:cubicBezTo>
                      <a:pt x="36" y="261"/>
                      <a:pt x="29" y="260"/>
                      <a:pt x="32" y="258"/>
                    </a:cubicBezTo>
                    <a:cubicBezTo>
                      <a:pt x="33" y="257"/>
                      <a:pt x="31" y="256"/>
                      <a:pt x="30" y="256"/>
                    </a:cubicBezTo>
                    <a:cubicBezTo>
                      <a:pt x="28" y="255"/>
                      <a:pt x="27" y="255"/>
                      <a:pt x="27" y="253"/>
                    </a:cubicBezTo>
                    <a:cubicBezTo>
                      <a:pt x="26" y="251"/>
                      <a:pt x="26" y="249"/>
                      <a:pt x="26" y="248"/>
                    </a:cubicBezTo>
                    <a:cubicBezTo>
                      <a:pt x="25" y="246"/>
                      <a:pt x="23" y="246"/>
                      <a:pt x="25" y="244"/>
                    </a:cubicBezTo>
                    <a:cubicBezTo>
                      <a:pt x="26" y="244"/>
                      <a:pt x="28" y="244"/>
                      <a:pt x="27" y="243"/>
                    </a:cubicBezTo>
                    <a:cubicBezTo>
                      <a:pt x="25" y="241"/>
                      <a:pt x="23" y="239"/>
                      <a:pt x="23" y="237"/>
                    </a:cubicBezTo>
                    <a:cubicBezTo>
                      <a:pt x="24" y="234"/>
                      <a:pt x="20" y="231"/>
                      <a:pt x="20" y="227"/>
                    </a:cubicBezTo>
                    <a:cubicBezTo>
                      <a:pt x="19" y="226"/>
                      <a:pt x="19" y="225"/>
                      <a:pt x="20" y="223"/>
                    </a:cubicBezTo>
                    <a:cubicBezTo>
                      <a:pt x="21" y="222"/>
                      <a:pt x="18" y="221"/>
                      <a:pt x="18" y="220"/>
                    </a:cubicBezTo>
                    <a:cubicBezTo>
                      <a:pt x="20" y="220"/>
                      <a:pt x="19" y="217"/>
                      <a:pt x="18" y="216"/>
                    </a:cubicBezTo>
                    <a:cubicBezTo>
                      <a:pt x="17" y="215"/>
                      <a:pt x="17" y="214"/>
                      <a:pt x="19" y="214"/>
                    </a:cubicBezTo>
                    <a:cubicBezTo>
                      <a:pt x="18" y="213"/>
                      <a:pt x="19" y="209"/>
                      <a:pt x="18" y="207"/>
                    </a:cubicBezTo>
                    <a:cubicBezTo>
                      <a:pt x="17" y="205"/>
                      <a:pt x="20" y="204"/>
                      <a:pt x="21" y="203"/>
                    </a:cubicBezTo>
                    <a:cubicBezTo>
                      <a:pt x="23" y="202"/>
                      <a:pt x="19" y="199"/>
                      <a:pt x="19" y="197"/>
                    </a:cubicBezTo>
                    <a:cubicBezTo>
                      <a:pt x="18" y="195"/>
                      <a:pt x="14" y="192"/>
                      <a:pt x="15" y="190"/>
                    </a:cubicBezTo>
                    <a:cubicBezTo>
                      <a:pt x="15" y="188"/>
                      <a:pt x="14" y="184"/>
                      <a:pt x="13" y="183"/>
                    </a:cubicBezTo>
                    <a:cubicBezTo>
                      <a:pt x="12" y="181"/>
                      <a:pt x="12" y="178"/>
                      <a:pt x="13" y="176"/>
                    </a:cubicBezTo>
                    <a:cubicBezTo>
                      <a:pt x="14" y="176"/>
                      <a:pt x="14" y="176"/>
                      <a:pt x="15" y="175"/>
                    </a:cubicBezTo>
                    <a:cubicBezTo>
                      <a:pt x="15" y="175"/>
                      <a:pt x="15" y="174"/>
                      <a:pt x="15" y="173"/>
                    </a:cubicBezTo>
                    <a:cubicBezTo>
                      <a:pt x="16" y="173"/>
                      <a:pt x="17" y="172"/>
                      <a:pt x="17" y="172"/>
                    </a:cubicBezTo>
                    <a:cubicBezTo>
                      <a:pt x="17" y="170"/>
                      <a:pt x="16" y="168"/>
                      <a:pt x="16" y="167"/>
                    </a:cubicBezTo>
                    <a:cubicBezTo>
                      <a:pt x="15" y="166"/>
                      <a:pt x="15" y="164"/>
                      <a:pt x="14" y="163"/>
                    </a:cubicBezTo>
                    <a:cubicBezTo>
                      <a:pt x="13" y="162"/>
                      <a:pt x="13" y="162"/>
                      <a:pt x="13" y="162"/>
                    </a:cubicBezTo>
                    <a:cubicBezTo>
                      <a:pt x="13" y="161"/>
                      <a:pt x="14" y="161"/>
                      <a:pt x="14" y="160"/>
                    </a:cubicBezTo>
                    <a:cubicBezTo>
                      <a:pt x="14" y="159"/>
                      <a:pt x="14" y="158"/>
                      <a:pt x="14" y="157"/>
                    </a:cubicBezTo>
                    <a:cubicBezTo>
                      <a:pt x="14" y="155"/>
                      <a:pt x="14" y="150"/>
                      <a:pt x="16" y="150"/>
                    </a:cubicBezTo>
                    <a:cubicBezTo>
                      <a:pt x="18" y="151"/>
                      <a:pt x="15" y="146"/>
                      <a:pt x="15" y="146"/>
                    </a:cubicBezTo>
                    <a:cubicBezTo>
                      <a:pt x="14" y="144"/>
                      <a:pt x="15" y="139"/>
                      <a:pt x="13" y="138"/>
                    </a:cubicBezTo>
                    <a:cubicBezTo>
                      <a:pt x="12" y="138"/>
                      <a:pt x="13" y="139"/>
                      <a:pt x="11" y="138"/>
                    </a:cubicBezTo>
                    <a:cubicBezTo>
                      <a:pt x="10" y="136"/>
                      <a:pt x="11" y="136"/>
                      <a:pt x="11" y="134"/>
                    </a:cubicBezTo>
                    <a:cubicBezTo>
                      <a:pt x="11" y="133"/>
                      <a:pt x="10" y="132"/>
                      <a:pt x="9" y="132"/>
                    </a:cubicBezTo>
                    <a:cubicBezTo>
                      <a:pt x="8" y="131"/>
                      <a:pt x="9" y="130"/>
                      <a:pt x="8" y="129"/>
                    </a:cubicBezTo>
                    <a:cubicBezTo>
                      <a:pt x="8" y="127"/>
                      <a:pt x="5" y="126"/>
                      <a:pt x="5" y="123"/>
                    </a:cubicBezTo>
                    <a:cubicBezTo>
                      <a:pt x="7" y="124"/>
                      <a:pt x="4" y="121"/>
                      <a:pt x="4" y="121"/>
                    </a:cubicBezTo>
                    <a:cubicBezTo>
                      <a:pt x="1" y="120"/>
                      <a:pt x="1" y="116"/>
                      <a:pt x="1" y="114"/>
                    </a:cubicBezTo>
                    <a:cubicBezTo>
                      <a:pt x="1" y="112"/>
                      <a:pt x="2" y="113"/>
                      <a:pt x="2" y="110"/>
                    </a:cubicBezTo>
                    <a:cubicBezTo>
                      <a:pt x="2" y="108"/>
                      <a:pt x="3" y="105"/>
                      <a:pt x="2" y="103"/>
                    </a:cubicBezTo>
                    <a:cubicBezTo>
                      <a:pt x="5" y="105"/>
                      <a:pt x="4" y="100"/>
                      <a:pt x="4" y="98"/>
                    </a:cubicBezTo>
                    <a:cubicBezTo>
                      <a:pt x="3" y="96"/>
                      <a:pt x="0" y="92"/>
                      <a:pt x="1" y="90"/>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42" name="Freeform 4277"/>
              <p:cNvSpPr>
                <a:spLocks/>
              </p:cNvSpPr>
              <p:nvPr/>
            </p:nvSpPr>
            <p:spPr bwMode="auto">
              <a:xfrm>
                <a:off x="1930" y="3498"/>
                <a:ext cx="55" cy="36"/>
              </a:xfrm>
              <a:custGeom>
                <a:avLst/>
                <a:gdLst>
                  <a:gd name="T0" fmla="*/ 0 w 42"/>
                  <a:gd name="T1" fmla="*/ 0 h 27"/>
                  <a:gd name="T2" fmla="*/ 8 w 42"/>
                  <a:gd name="T3" fmla="*/ 7 h 27"/>
                  <a:gd name="T4" fmla="*/ 8 w 42"/>
                  <a:gd name="T5" fmla="*/ 9 h 27"/>
                  <a:gd name="T6" fmla="*/ 13 w 42"/>
                  <a:gd name="T7" fmla="*/ 15 h 27"/>
                  <a:gd name="T8" fmla="*/ 21 w 42"/>
                  <a:gd name="T9" fmla="*/ 19 h 27"/>
                  <a:gd name="T10" fmla="*/ 39 w 42"/>
                  <a:gd name="T11" fmla="*/ 28 h 27"/>
                  <a:gd name="T12" fmla="*/ 48 w 42"/>
                  <a:gd name="T13" fmla="*/ 31 h 27"/>
                  <a:gd name="T14" fmla="*/ 54 w 42"/>
                  <a:gd name="T15" fmla="*/ 31 h 27"/>
                  <a:gd name="T16" fmla="*/ 55 w 42"/>
                  <a:gd name="T17" fmla="*/ 35 h 27"/>
                  <a:gd name="T18" fmla="*/ 48 w 42"/>
                  <a:gd name="T19" fmla="*/ 35 h 27"/>
                  <a:gd name="T20" fmla="*/ 41 w 42"/>
                  <a:gd name="T21" fmla="*/ 36 h 27"/>
                  <a:gd name="T22" fmla="*/ 31 w 42"/>
                  <a:gd name="T23" fmla="*/ 35 h 27"/>
                  <a:gd name="T24" fmla="*/ 20 w 42"/>
                  <a:gd name="T25" fmla="*/ 33 h 27"/>
                  <a:gd name="T26" fmla="*/ 14 w 42"/>
                  <a:gd name="T27" fmla="*/ 32 h 27"/>
                  <a:gd name="T28" fmla="*/ 10 w 42"/>
                  <a:gd name="T29" fmla="*/ 23 h 27"/>
                  <a:gd name="T30" fmla="*/ 0 w 42"/>
                  <a:gd name="T31" fmla="*/ 0 h 2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2" h="27">
                    <a:moveTo>
                      <a:pt x="0" y="0"/>
                    </a:moveTo>
                    <a:cubicBezTo>
                      <a:pt x="2" y="2"/>
                      <a:pt x="4" y="3"/>
                      <a:pt x="6" y="5"/>
                    </a:cubicBezTo>
                    <a:cubicBezTo>
                      <a:pt x="4" y="3"/>
                      <a:pt x="1" y="7"/>
                      <a:pt x="6" y="7"/>
                    </a:cubicBezTo>
                    <a:cubicBezTo>
                      <a:pt x="8" y="7"/>
                      <a:pt x="9" y="9"/>
                      <a:pt x="10" y="11"/>
                    </a:cubicBezTo>
                    <a:cubicBezTo>
                      <a:pt x="12" y="12"/>
                      <a:pt x="14" y="12"/>
                      <a:pt x="16" y="14"/>
                    </a:cubicBezTo>
                    <a:cubicBezTo>
                      <a:pt x="19" y="17"/>
                      <a:pt x="25" y="19"/>
                      <a:pt x="30" y="21"/>
                    </a:cubicBezTo>
                    <a:cubicBezTo>
                      <a:pt x="32" y="22"/>
                      <a:pt x="35" y="23"/>
                      <a:pt x="37" y="23"/>
                    </a:cubicBezTo>
                    <a:cubicBezTo>
                      <a:pt x="38" y="23"/>
                      <a:pt x="40" y="23"/>
                      <a:pt x="41" y="23"/>
                    </a:cubicBezTo>
                    <a:cubicBezTo>
                      <a:pt x="42" y="23"/>
                      <a:pt x="42" y="25"/>
                      <a:pt x="42" y="26"/>
                    </a:cubicBezTo>
                    <a:cubicBezTo>
                      <a:pt x="40" y="25"/>
                      <a:pt x="39" y="26"/>
                      <a:pt x="37" y="26"/>
                    </a:cubicBezTo>
                    <a:cubicBezTo>
                      <a:pt x="35" y="25"/>
                      <a:pt x="33" y="27"/>
                      <a:pt x="31" y="27"/>
                    </a:cubicBezTo>
                    <a:cubicBezTo>
                      <a:pt x="29" y="26"/>
                      <a:pt x="27" y="26"/>
                      <a:pt x="24" y="26"/>
                    </a:cubicBezTo>
                    <a:cubicBezTo>
                      <a:pt x="21" y="26"/>
                      <a:pt x="18" y="26"/>
                      <a:pt x="15" y="25"/>
                    </a:cubicBezTo>
                    <a:cubicBezTo>
                      <a:pt x="14" y="24"/>
                      <a:pt x="12" y="26"/>
                      <a:pt x="11" y="24"/>
                    </a:cubicBezTo>
                    <a:cubicBezTo>
                      <a:pt x="10" y="22"/>
                      <a:pt x="9" y="19"/>
                      <a:pt x="8" y="17"/>
                    </a:cubicBezTo>
                    <a:cubicBezTo>
                      <a:pt x="5" y="11"/>
                      <a:pt x="2" y="6"/>
                      <a:pt x="0" y="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43" name="Freeform 4278"/>
              <p:cNvSpPr>
                <a:spLocks/>
              </p:cNvSpPr>
              <p:nvPr/>
            </p:nvSpPr>
            <p:spPr bwMode="auto">
              <a:xfrm>
                <a:off x="1991" y="3529"/>
                <a:ext cx="10" cy="4"/>
              </a:xfrm>
              <a:custGeom>
                <a:avLst/>
                <a:gdLst>
                  <a:gd name="T0" fmla="*/ 1 w 8"/>
                  <a:gd name="T1" fmla="*/ 4 h 3"/>
                  <a:gd name="T2" fmla="*/ 10 w 8"/>
                  <a:gd name="T3" fmla="*/ 1 h 3"/>
                  <a:gd name="T4" fmla="*/ 0 w 8"/>
                  <a:gd name="T5" fmla="*/ 3 h 3"/>
                  <a:gd name="T6" fmla="*/ 1 w 8"/>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3">
                    <a:moveTo>
                      <a:pt x="1" y="3"/>
                    </a:moveTo>
                    <a:cubicBezTo>
                      <a:pt x="3" y="1"/>
                      <a:pt x="6" y="2"/>
                      <a:pt x="8" y="1"/>
                    </a:cubicBezTo>
                    <a:cubicBezTo>
                      <a:pt x="5" y="0"/>
                      <a:pt x="3" y="1"/>
                      <a:pt x="0" y="2"/>
                    </a:cubicBezTo>
                    <a:cubicBezTo>
                      <a:pt x="1" y="2"/>
                      <a:pt x="1" y="3"/>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44" name="Freeform 4279"/>
              <p:cNvSpPr>
                <a:spLocks/>
              </p:cNvSpPr>
              <p:nvPr/>
            </p:nvSpPr>
            <p:spPr bwMode="auto">
              <a:xfrm>
                <a:off x="2653" y="1799"/>
                <a:ext cx="31" cy="21"/>
              </a:xfrm>
              <a:custGeom>
                <a:avLst/>
                <a:gdLst>
                  <a:gd name="T0" fmla="*/ 0 w 24"/>
                  <a:gd name="T1" fmla="*/ 13 h 16"/>
                  <a:gd name="T2" fmla="*/ 5 w 24"/>
                  <a:gd name="T3" fmla="*/ 11 h 16"/>
                  <a:gd name="T4" fmla="*/ 3 w 24"/>
                  <a:gd name="T5" fmla="*/ 9 h 16"/>
                  <a:gd name="T6" fmla="*/ 9 w 24"/>
                  <a:gd name="T7" fmla="*/ 5 h 16"/>
                  <a:gd name="T8" fmla="*/ 14 w 24"/>
                  <a:gd name="T9" fmla="*/ 3 h 16"/>
                  <a:gd name="T10" fmla="*/ 23 w 24"/>
                  <a:gd name="T11" fmla="*/ 3 h 16"/>
                  <a:gd name="T12" fmla="*/ 26 w 24"/>
                  <a:gd name="T13" fmla="*/ 7 h 16"/>
                  <a:gd name="T14" fmla="*/ 28 w 24"/>
                  <a:gd name="T15" fmla="*/ 8 h 16"/>
                  <a:gd name="T16" fmla="*/ 26 w 24"/>
                  <a:gd name="T17" fmla="*/ 11 h 16"/>
                  <a:gd name="T18" fmla="*/ 30 w 24"/>
                  <a:gd name="T19" fmla="*/ 11 h 16"/>
                  <a:gd name="T20" fmla="*/ 30 w 24"/>
                  <a:gd name="T21" fmla="*/ 14 h 16"/>
                  <a:gd name="T22" fmla="*/ 27 w 24"/>
                  <a:gd name="T23" fmla="*/ 12 h 16"/>
                  <a:gd name="T24" fmla="*/ 27 w 24"/>
                  <a:gd name="T25" fmla="*/ 14 h 16"/>
                  <a:gd name="T26" fmla="*/ 28 w 24"/>
                  <a:gd name="T27" fmla="*/ 14 h 16"/>
                  <a:gd name="T28" fmla="*/ 26 w 24"/>
                  <a:gd name="T29" fmla="*/ 17 h 16"/>
                  <a:gd name="T30" fmla="*/ 22 w 24"/>
                  <a:gd name="T31" fmla="*/ 20 h 16"/>
                  <a:gd name="T32" fmla="*/ 19 w 24"/>
                  <a:gd name="T33" fmla="*/ 20 h 16"/>
                  <a:gd name="T34" fmla="*/ 16 w 24"/>
                  <a:gd name="T35" fmla="*/ 17 h 16"/>
                  <a:gd name="T36" fmla="*/ 10 w 24"/>
                  <a:gd name="T37" fmla="*/ 16 h 16"/>
                  <a:gd name="T38" fmla="*/ 0 w 24"/>
                  <a:gd name="T39" fmla="*/ 13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4" h="16">
                    <a:moveTo>
                      <a:pt x="0" y="10"/>
                    </a:moveTo>
                    <a:cubicBezTo>
                      <a:pt x="0" y="9"/>
                      <a:pt x="2" y="9"/>
                      <a:pt x="4" y="8"/>
                    </a:cubicBezTo>
                    <a:cubicBezTo>
                      <a:pt x="3" y="8"/>
                      <a:pt x="3" y="8"/>
                      <a:pt x="2" y="7"/>
                    </a:cubicBezTo>
                    <a:cubicBezTo>
                      <a:pt x="5" y="8"/>
                      <a:pt x="6" y="5"/>
                      <a:pt x="7" y="4"/>
                    </a:cubicBezTo>
                    <a:cubicBezTo>
                      <a:pt x="8" y="2"/>
                      <a:pt x="11" y="4"/>
                      <a:pt x="11" y="2"/>
                    </a:cubicBezTo>
                    <a:cubicBezTo>
                      <a:pt x="13" y="3"/>
                      <a:pt x="16" y="0"/>
                      <a:pt x="18" y="2"/>
                    </a:cubicBezTo>
                    <a:cubicBezTo>
                      <a:pt x="19" y="2"/>
                      <a:pt x="20" y="4"/>
                      <a:pt x="20" y="5"/>
                    </a:cubicBezTo>
                    <a:cubicBezTo>
                      <a:pt x="20" y="5"/>
                      <a:pt x="22" y="7"/>
                      <a:pt x="22" y="6"/>
                    </a:cubicBezTo>
                    <a:cubicBezTo>
                      <a:pt x="22" y="7"/>
                      <a:pt x="20" y="8"/>
                      <a:pt x="20" y="8"/>
                    </a:cubicBezTo>
                    <a:cubicBezTo>
                      <a:pt x="20" y="8"/>
                      <a:pt x="22" y="7"/>
                      <a:pt x="23" y="8"/>
                    </a:cubicBezTo>
                    <a:cubicBezTo>
                      <a:pt x="23" y="9"/>
                      <a:pt x="24" y="11"/>
                      <a:pt x="23" y="11"/>
                    </a:cubicBezTo>
                    <a:cubicBezTo>
                      <a:pt x="23" y="10"/>
                      <a:pt x="22" y="9"/>
                      <a:pt x="21" y="9"/>
                    </a:cubicBezTo>
                    <a:cubicBezTo>
                      <a:pt x="22" y="10"/>
                      <a:pt x="22" y="10"/>
                      <a:pt x="21" y="11"/>
                    </a:cubicBezTo>
                    <a:cubicBezTo>
                      <a:pt x="22" y="11"/>
                      <a:pt x="22" y="11"/>
                      <a:pt x="22" y="11"/>
                    </a:cubicBezTo>
                    <a:cubicBezTo>
                      <a:pt x="23" y="12"/>
                      <a:pt x="21" y="13"/>
                      <a:pt x="20" y="13"/>
                    </a:cubicBezTo>
                    <a:cubicBezTo>
                      <a:pt x="19" y="13"/>
                      <a:pt x="19" y="15"/>
                      <a:pt x="17" y="15"/>
                    </a:cubicBezTo>
                    <a:cubicBezTo>
                      <a:pt x="16" y="14"/>
                      <a:pt x="16" y="14"/>
                      <a:pt x="15" y="15"/>
                    </a:cubicBezTo>
                    <a:cubicBezTo>
                      <a:pt x="14" y="15"/>
                      <a:pt x="12" y="14"/>
                      <a:pt x="12" y="13"/>
                    </a:cubicBezTo>
                    <a:cubicBezTo>
                      <a:pt x="12" y="13"/>
                      <a:pt x="8" y="9"/>
                      <a:pt x="8" y="12"/>
                    </a:cubicBezTo>
                    <a:cubicBezTo>
                      <a:pt x="7" y="16"/>
                      <a:pt x="1" y="12"/>
                      <a:pt x="0" y="10"/>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45" name="Freeform 4280"/>
              <p:cNvSpPr>
                <a:spLocks/>
              </p:cNvSpPr>
              <p:nvPr/>
            </p:nvSpPr>
            <p:spPr bwMode="auto">
              <a:xfrm>
                <a:off x="2663" y="1766"/>
                <a:ext cx="6" cy="7"/>
              </a:xfrm>
              <a:custGeom>
                <a:avLst/>
                <a:gdLst>
                  <a:gd name="T0" fmla="*/ 5 w 4"/>
                  <a:gd name="T1" fmla="*/ 6 h 6"/>
                  <a:gd name="T2" fmla="*/ 6 w 4"/>
                  <a:gd name="T3" fmla="*/ 4 h 6"/>
                  <a:gd name="T4" fmla="*/ 5 w 4"/>
                  <a:gd name="T5" fmla="*/ 6 h 6"/>
                  <a:gd name="T6" fmla="*/ 0 60000 65536"/>
                  <a:gd name="T7" fmla="*/ 0 60000 65536"/>
                  <a:gd name="T8" fmla="*/ 0 60000 65536"/>
                </a:gdLst>
                <a:ahLst/>
                <a:cxnLst>
                  <a:cxn ang="T6">
                    <a:pos x="T0" y="T1"/>
                  </a:cxn>
                  <a:cxn ang="T7">
                    <a:pos x="T2" y="T3"/>
                  </a:cxn>
                  <a:cxn ang="T8">
                    <a:pos x="T4" y="T5"/>
                  </a:cxn>
                </a:cxnLst>
                <a:rect l="0" t="0" r="r" b="b"/>
                <a:pathLst>
                  <a:path w="4" h="6">
                    <a:moveTo>
                      <a:pt x="3" y="5"/>
                    </a:moveTo>
                    <a:cubicBezTo>
                      <a:pt x="2" y="5"/>
                      <a:pt x="2" y="3"/>
                      <a:pt x="4" y="3"/>
                    </a:cubicBezTo>
                    <a:cubicBezTo>
                      <a:pt x="2" y="0"/>
                      <a:pt x="0" y="6"/>
                      <a:pt x="3"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46" name="Freeform 4281"/>
              <p:cNvSpPr>
                <a:spLocks/>
              </p:cNvSpPr>
              <p:nvPr/>
            </p:nvSpPr>
            <p:spPr bwMode="auto">
              <a:xfrm>
                <a:off x="2665" y="1763"/>
                <a:ext cx="5" cy="4"/>
              </a:xfrm>
              <a:custGeom>
                <a:avLst/>
                <a:gdLst>
                  <a:gd name="T0" fmla="*/ 4 w 4"/>
                  <a:gd name="T1" fmla="*/ 4 h 3"/>
                  <a:gd name="T2" fmla="*/ 5 w 4"/>
                  <a:gd name="T3" fmla="*/ 1 h 3"/>
                  <a:gd name="T4" fmla="*/ 1 w 4"/>
                  <a:gd name="T5" fmla="*/ 3 h 3"/>
                  <a:gd name="T6" fmla="*/ 4 w 4"/>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3" y="3"/>
                    </a:moveTo>
                    <a:cubicBezTo>
                      <a:pt x="3" y="2"/>
                      <a:pt x="4" y="1"/>
                      <a:pt x="4" y="1"/>
                    </a:cubicBezTo>
                    <a:cubicBezTo>
                      <a:pt x="3" y="1"/>
                      <a:pt x="0" y="0"/>
                      <a:pt x="1" y="2"/>
                    </a:cubicBezTo>
                    <a:cubicBezTo>
                      <a:pt x="1" y="2"/>
                      <a:pt x="2" y="2"/>
                      <a:pt x="3"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47" name="Freeform 4282"/>
              <p:cNvSpPr>
                <a:spLocks/>
              </p:cNvSpPr>
              <p:nvPr/>
            </p:nvSpPr>
            <p:spPr bwMode="auto">
              <a:xfrm>
                <a:off x="2666" y="1767"/>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48" name="Freeform 4283"/>
              <p:cNvSpPr>
                <a:spLocks/>
              </p:cNvSpPr>
              <p:nvPr/>
            </p:nvSpPr>
            <p:spPr bwMode="auto">
              <a:xfrm>
                <a:off x="2670" y="1780"/>
                <a:ext cx="2" cy="3"/>
              </a:xfrm>
              <a:custGeom>
                <a:avLst/>
                <a:gdLst>
                  <a:gd name="T0" fmla="*/ 0 w 2"/>
                  <a:gd name="T1" fmla="*/ 3 h 2"/>
                  <a:gd name="T2" fmla="*/ 2 w 2"/>
                  <a:gd name="T3" fmla="*/ 2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1" y="1"/>
                      <a:pt x="1" y="1"/>
                      <a:pt x="2" y="1"/>
                    </a:cubicBezTo>
                    <a:cubicBezTo>
                      <a:pt x="1" y="0"/>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49" name="Freeform 4284"/>
              <p:cNvSpPr>
                <a:spLocks/>
              </p:cNvSpPr>
              <p:nvPr/>
            </p:nvSpPr>
            <p:spPr bwMode="auto">
              <a:xfrm>
                <a:off x="2670" y="1751"/>
                <a:ext cx="13" cy="13"/>
              </a:xfrm>
              <a:custGeom>
                <a:avLst/>
                <a:gdLst>
                  <a:gd name="T0" fmla="*/ 5 w 10"/>
                  <a:gd name="T1" fmla="*/ 8 h 10"/>
                  <a:gd name="T2" fmla="*/ 7 w 10"/>
                  <a:gd name="T3" fmla="*/ 7 h 10"/>
                  <a:gd name="T4" fmla="*/ 9 w 10"/>
                  <a:gd name="T5" fmla="*/ 4 h 10"/>
                  <a:gd name="T6" fmla="*/ 9 w 10"/>
                  <a:gd name="T7" fmla="*/ 1 h 10"/>
                  <a:gd name="T8" fmla="*/ 5 w 10"/>
                  <a:gd name="T9" fmla="*/ 4 h 10"/>
                  <a:gd name="T10" fmla="*/ 3 w 10"/>
                  <a:gd name="T11" fmla="*/ 7 h 10"/>
                  <a:gd name="T12" fmla="*/ 3 w 10"/>
                  <a:gd name="T13" fmla="*/ 5 h 10"/>
                  <a:gd name="T14" fmla="*/ 0 w 10"/>
                  <a:gd name="T15" fmla="*/ 7 h 10"/>
                  <a:gd name="T16" fmla="*/ 0 w 10"/>
                  <a:gd name="T17" fmla="*/ 8 h 10"/>
                  <a:gd name="T18" fmla="*/ 3 w 10"/>
                  <a:gd name="T19" fmla="*/ 9 h 10"/>
                  <a:gd name="T20" fmla="*/ 0 w 10"/>
                  <a:gd name="T21" fmla="*/ 10 h 10"/>
                  <a:gd name="T22" fmla="*/ 5 w 10"/>
                  <a:gd name="T23" fmla="*/ 8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0">
                    <a:moveTo>
                      <a:pt x="4" y="6"/>
                    </a:moveTo>
                    <a:cubicBezTo>
                      <a:pt x="5" y="9"/>
                      <a:pt x="7" y="4"/>
                      <a:pt x="5" y="5"/>
                    </a:cubicBezTo>
                    <a:cubicBezTo>
                      <a:pt x="6" y="5"/>
                      <a:pt x="10" y="4"/>
                      <a:pt x="7" y="3"/>
                    </a:cubicBezTo>
                    <a:cubicBezTo>
                      <a:pt x="9" y="2"/>
                      <a:pt x="9" y="0"/>
                      <a:pt x="7" y="1"/>
                    </a:cubicBezTo>
                    <a:cubicBezTo>
                      <a:pt x="6" y="2"/>
                      <a:pt x="5" y="2"/>
                      <a:pt x="4" y="3"/>
                    </a:cubicBezTo>
                    <a:cubicBezTo>
                      <a:pt x="3" y="3"/>
                      <a:pt x="4" y="4"/>
                      <a:pt x="2" y="5"/>
                    </a:cubicBezTo>
                    <a:cubicBezTo>
                      <a:pt x="2" y="4"/>
                      <a:pt x="2" y="4"/>
                      <a:pt x="2" y="4"/>
                    </a:cubicBezTo>
                    <a:cubicBezTo>
                      <a:pt x="2" y="4"/>
                      <a:pt x="1" y="4"/>
                      <a:pt x="0" y="5"/>
                    </a:cubicBezTo>
                    <a:cubicBezTo>
                      <a:pt x="1" y="5"/>
                      <a:pt x="2" y="6"/>
                      <a:pt x="0" y="6"/>
                    </a:cubicBezTo>
                    <a:cubicBezTo>
                      <a:pt x="1" y="6"/>
                      <a:pt x="2" y="7"/>
                      <a:pt x="2" y="7"/>
                    </a:cubicBezTo>
                    <a:cubicBezTo>
                      <a:pt x="2" y="8"/>
                      <a:pt x="1" y="8"/>
                      <a:pt x="0" y="8"/>
                    </a:cubicBezTo>
                    <a:cubicBezTo>
                      <a:pt x="1" y="10"/>
                      <a:pt x="4" y="8"/>
                      <a:pt x="4" y="6"/>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50" name="Freeform 4285"/>
              <p:cNvSpPr>
                <a:spLocks/>
              </p:cNvSpPr>
              <p:nvPr/>
            </p:nvSpPr>
            <p:spPr bwMode="auto">
              <a:xfrm>
                <a:off x="2672" y="1779"/>
                <a:ext cx="3" cy="1"/>
              </a:xfrm>
              <a:custGeom>
                <a:avLst/>
                <a:gdLst>
                  <a:gd name="T0" fmla="*/ 0 w 2"/>
                  <a:gd name="T1" fmla="*/ 1 h 1"/>
                  <a:gd name="T2" fmla="*/ 3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0"/>
                      <a:pt x="2" y="0"/>
                    </a:cubicBezTo>
                    <a:cubicBezTo>
                      <a:pt x="1"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51" name="Freeform 4286"/>
              <p:cNvSpPr>
                <a:spLocks/>
              </p:cNvSpPr>
              <p:nvPr/>
            </p:nvSpPr>
            <p:spPr bwMode="auto">
              <a:xfrm>
                <a:off x="2674" y="1789"/>
                <a:ext cx="6" cy="6"/>
              </a:xfrm>
              <a:custGeom>
                <a:avLst/>
                <a:gdLst>
                  <a:gd name="T0" fmla="*/ 1 w 5"/>
                  <a:gd name="T1" fmla="*/ 6 h 4"/>
                  <a:gd name="T2" fmla="*/ 2 w 5"/>
                  <a:gd name="T3" fmla="*/ 2 h 4"/>
                  <a:gd name="T4" fmla="*/ 0 w 5"/>
                  <a:gd name="T5" fmla="*/ 5 h 4"/>
                  <a:gd name="T6" fmla="*/ 2 w 5"/>
                  <a:gd name="T7" fmla="*/ 3 h 4"/>
                  <a:gd name="T8" fmla="*/ 1 w 5"/>
                  <a:gd name="T9" fmla="*/ 6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4">
                    <a:moveTo>
                      <a:pt x="1" y="4"/>
                    </a:moveTo>
                    <a:cubicBezTo>
                      <a:pt x="3" y="4"/>
                      <a:pt x="5" y="2"/>
                      <a:pt x="2" y="1"/>
                    </a:cubicBezTo>
                    <a:cubicBezTo>
                      <a:pt x="1" y="0"/>
                      <a:pt x="0" y="2"/>
                      <a:pt x="0" y="3"/>
                    </a:cubicBezTo>
                    <a:cubicBezTo>
                      <a:pt x="0" y="3"/>
                      <a:pt x="1" y="3"/>
                      <a:pt x="2" y="2"/>
                    </a:cubicBezTo>
                    <a:cubicBezTo>
                      <a:pt x="2" y="3"/>
                      <a:pt x="2" y="4"/>
                      <a:pt x="1"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52" name="Freeform 4287"/>
              <p:cNvSpPr>
                <a:spLocks/>
              </p:cNvSpPr>
              <p:nvPr/>
            </p:nvSpPr>
            <p:spPr bwMode="auto">
              <a:xfrm>
                <a:off x="2674" y="1764"/>
                <a:ext cx="12" cy="9"/>
              </a:xfrm>
              <a:custGeom>
                <a:avLst/>
                <a:gdLst>
                  <a:gd name="T0" fmla="*/ 8 w 9"/>
                  <a:gd name="T1" fmla="*/ 9 h 7"/>
                  <a:gd name="T2" fmla="*/ 11 w 9"/>
                  <a:gd name="T3" fmla="*/ 5 h 7"/>
                  <a:gd name="T4" fmla="*/ 4 w 9"/>
                  <a:gd name="T5" fmla="*/ 0 h 7"/>
                  <a:gd name="T6" fmla="*/ 4 w 9"/>
                  <a:gd name="T7" fmla="*/ 3 h 7"/>
                  <a:gd name="T8" fmla="*/ 0 w 9"/>
                  <a:gd name="T9" fmla="*/ 3 h 7"/>
                  <a:gd name="T10" fmla="*/ 4 w 9"/>
                  <a:gd name="T11" fmla="*/ 5 h 7"/>
                  <a:gd name="T12" fmla="*/ 5 w 9"/>
                  <a:gd name="T13" fmla="*/ 6 h 7"/>
                  <a:gd name="T14" fmla="*/ 9 w 9"/>
                  <a:gd name="T15" fmla="*/ 6 h 7"/>
                  <a:gd name="T16" fmla="*/ 8 w 9"/>
                  <a:gd name="T17" fmla="*/ 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 h="7">
                    <a:moveTo>
                      <a:pt x="6" y="7"/>
                    </a:moveTo>
                    <a:cubicBezTo>
                      <a:pt x="7" y="7"/>
                      <a:pt x="9" y="6"/>
                      <a:pt x="8" y="4"/>
                    </a:cubicBezTo>
                    <a:cubicBezTo>
                      <a:pt x="4" y="6"/>
                      <a:pt x="6" y="1"/>
                      <a:pt x="3" y="0"/>
                    </a:cubicBezTo>
                    <a:cubicBezTo>
                      <a:pt x="3" y="0"/>
                      <a:pt x="3" y="1"/>
                      <a:pt x="3" y="2"/>
                    </a:cubicBezTo>
                    <a:cubicBezTo>
                      <a:pt x="1" y="1"/>
                      <a:pt x="1" y="2"/>
                      <a:pt x="0" y="2"/>
                    </a:cubicBezTo>
                    <a:cubicBezTo>
                      <a:pt x="0" y="4"/>
                      <a:pt x="2" y="3"/>
                      <a:pt x="3" y="4"/>
                    </a:cubicBezTo>
                    <a:cubicBezTo>
                      <a:pt x="1" y="4"/>
                      <a:pt x="3" y="5"/>
                      <a:pt x="4" y="5"/>
                    </a:cubicBezTo>
                    <a:cubicBezTo>
                      <a:pt x="5" y="5"/>
                      <a:pt x="6" y="5"/>
                      <a:pt x="7" y="5"/>
                    </a:cubicBezTo>
                    <a:cubicBezTo>
                      <a:pt x="6" y="6"/>
                      <a:pt x="6" y="6"/>
                      <a:pt x="6" y="7"/>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53" name="Freeform 4288"/>
              <p:cNvSpPr>
                <a:spLocks/>
              </p:cNvSpPr>
              <p:nvPr/>
            </p:nvSpPr>
            <p:spPr bwMode="auto">
              <a:xfrm>
                <a:off x="2675" y="1750"/>
                <a:ext cx="92" cy="129"/>
              </a:xfrm>
              <a:custGeom>
                <a:avLst/>
                <a:gdLst>
                  <a:gd name="T0" fmla="*/ 18 w 70"/>
                  <a:gd name="T1" fmla="*/ 122 h 98"/>
                  <a:gd name="T2" fmla="*/ 32 w 70"/>
                  <a:gd name="T3" fmla="*/ 118 h 98"/>
                  <a:gd name="T4" fmla="*/ 43 w 70"/>
                  <a:gd name="T5" fmla="*/ 118 h 98"/>
                  <a:gd name="T6" fmla="*/ 58 w 70"/>
                  <a:gd name="T7" fmla="*/ 117 h 98"/>
                  <a:gd name="T8" fmla="*/ 78 w 70"/>
                  <a:gd name="T9" fmla="*/ 116 h 98"/>
                  <a:gd name="T10" fmla="*/ 76 w 70"/>
                  <a:gd name="T11" fmla="*/ 108 h 98"/>
                  <a:gd name="T12" fmla="*/ 79 w 70"/>
                  <a:gd name="T13" fmla="*/ 107 h 98"/>
                  <a:gd name="T14" fmla="*/ 85 w 70"/>
                  <a:gd name="T15" fmla="*/ 101 h 98"/>
                  <a:gd name="T16" fmla="*/ 89 w 70"/>
                  <a:gd name="T17" fmla="*/ 95 h 98"/>
                  <a:gd name="T18" fmla="*/ 75 w 70"/>
                  <a:gd name="T19" fmla="*/ 87 h 98"/>
                  <a:gd name="T20" fmla="*/ 63 w 70"/>
                  <a:gd name="T21" fmla="*/ 74 h 98"/>
                  <a:gd name="T22" fmla="*/ 66 w 70"/>
                  <a:gd name="T23" fmla="*/ 62 h 98"/>
                  <a:gd name="T24" fmla="*/ 45 w 70"/>
                  <a:gd name="T25" fmla="*/ 39 h 98"/>
                  <a:gd name="T26" fmla="*/ 30 w 70"/>
                  <a:gd name="T27" fmla="*/ 37 h 98"/>
                  <a:gd name="T28" fmla="*/ 35 w 70"/>
                  <a:gd name="T29" fmla="*/ 33 h 98"/>
                  <a:gd name="T30" fmla="*/ 54 w 70"/>
                  <a:gd name="T31" fmla="*/ 16 h 98"/>
                  <a:gd name="T32" fmla="*/ 28 w 70"/>
                  <a:gd name="T33" fmla="*/ 17 h 98"/>
                  <a:gd name="T34" fmla="*/ 32 w 70"/>
                  <a:gd name="T35" fmla="*/ 12 h 98"/>
                  <a:gd name="T36" fmla="*/ 35 w 70"/>
                  <a:gd name="T37" fmla="*/ 7 h 98"/>
                  <a:gd name="T38" fmla="*/ 26 w 70"/>
                  <a:gd name="T39" fmla="*/ 1 h 98"/>
                  <a:gd name="T40" fmla="*/ 22 w 70"/>
                  <a:gd name="T41" fmla="*/ 1 h 98"/>
                  <a:gd name="T42" fmla="*/ 20 w 70"/>
                  <a:gd name="T43" fmla="*/ 5 h 98"/>
                  <a:gd name="T44" fmla="*/ 12 w 70"/>
                  <a:gd name="T45" fmla="*/ 13 h 98"/>
                  <a:gd name="T46" fmla="*/ 12 w 70"/>
                  <a:gd name="T47" fmla="*/ 18 h 98"/>
                  <a:gd name="T48" fmla="*/ 13 w 70"/>
                  <a:gd name="T49" fmla="*/ 22 h 98"/>
                  <a:gd name="T50" fmla="*/ 8 w 70"/>
                  <a:gd name="T51" fmla="*/ 28 h 98"/>
                  <a:gd name="T52" fmla="*/ 5 w 70"/>
                  <a:gd name="T53" fmla="*/ 29 h 98"/>
                  <a:gd name="T54" fmla="*/ 13 w 70"/>
                  <a:gd name="T55" fmla="*/ 30 h 98"/>
                  <a:gd name="T56" fmla="*/ 12 w 70"/>
                  <a:gd name="T57" fmla="*/ 33 h 98"/>
                  <a:gd name="T58" fmla="*/ 9 w 70"/>
                  <a:gd name="T59" fmla="*/ 38 h 98"/>
                  <a:gd name="T60" fmla="*/ 9 w 70"/>
                  <a:gd name="T61" fmla="*/ 47 h 98"/>
                  <a:gd name="T62" fmla="*/ 12 w 70"/>
                  <a:gd name="T63" fmla="*/ 39 h 98"/>
                  <a:gd name="T64" fmla="*/ 14 w 70"/>
                  <a:gd name="T65" fmla="*/ 41 h 98"/>
                  <a:gd name="T66" fmla="*/ 18 w 70"/>
                  <a:gd name="T67" fmla="*/ 39 h 98"/>
                  <a:gd name="T68" fmla="*/ 20 w 70"/>
                  <a:gd name="T69" fmla="*/ 46 h 98"/>
                  <a:gd name="T70" fmla="*/ 16 w 70"/>
                  <a:gd name="T71" fmla="*/ 59 h 98"/>
                  <a:gd name="T72" fmla="*/ 29 w 70"/>
                  <a:gd name="T73" fmla="*/ 55 h 98"/>
                  <a:gd name="T74" fmla="*/ 32 w 70"/>
                  <a:gd name="T75" fmla="*/ 59 h 98"/>
                  <a:gd name="T76" fmla="*/ 37 w 70"/>
                  <a:gd name="T77" fmla="*/ 66 h 98"/>
                  <a:gd name="T78" fmla="*/ 37 w 70"/>
                  <a:gd name="T79" fmla="*/ 72 h 98"/>
                  <a:gd name="T80" fmla="*/ 22 w 70"/>
                  <a:gd name="T81" fmla="*/ 80 h 98"/>
                  <a:gd name="T82" fmla="*/ 14 w 70"/>
                  <a:gd name="T83" fmla="*/ 87 h 98"/>
                  <a:gd name="T84" fmla="*/ 24 w 70"/>
                  <a:gd name="T85" fmla="*/ 91 h 98"/>
                  <a:gd name="T86" fmla="*/ 8 w 70"/>
                  <a:gd name="T87" fmla="*/ 101 h 98"/>
                  <a:gd name="T88" fmla="*/ 8 w 70"/>
                  <a:gd name="T89" fmla="*/ 104 h 98"/>
                  <a:gd name="T90" fmla="*/ 18 w 70"/>
                  <a:gd name="T91" fmla="*/ 104 h 98"/>
                  <a:gd name="T92" fmla="*/ 34 w 70"/>
                  <a:gd name="T93" fmla="*/ 107 h 98"/>
                  <a:gd name="T94" fmla="*/ 32 w 70"/>
                  <a:gd name="T95" fmla="*/ 111 h 98"/>
                  <a:gd name="T96" fmla="*/ 17 w 70"/>
                  <a:gd name="T97" fmla="*/ 115 h 98"/>
                  <a:gd name="T98" fmla="*/ 8 w 70"/>
                  <a:gd name="T99" fmla="*/ 122 h 98"/>
                  <a:gd name="T100" fmla="*/ 0 w 70"/>
                  <a:gd name="T101" fmla="*/ 129 h 9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70" h="98">
                    <a:moveTo>
                      <a:pt x="3" y="98"/>
                    </a:moveTo>
                    <a:cubicBezTo>
                      <a:pt x="5" y="98"/>
                      <a:pt x="6" y="96"/>
                      <a:pt x="7" y="95"/>
                    </a:cubicBezTo>
                    <a:cubicBezTo>
                      <a:pt x="9" y="94"/>
                      <a:pt x="13" y="95"/>
                      <a:pt x="14" y="93"/>
                    </a:cubicBezTo>
                    <a:cubicBezTo>
                      <a:pt x="14" y="94"/>
                      <a:pt x="16" y="96"/>
                      <a:pt x="17" y="96"/>
                    </a:cubicBezTo>
                    <a:cubicBezTo>
                      <a:pt x="19" y="96"/>
                      <a:pt x="21" y="92"/>
                      <a:pt x="21" y="90"/>
                    </a:cubicBezTo>
                    <a:cubicBezTo>
                      <a:pt x="21" y="92"/>
                      <a:pt x="23" y="90"/>
                      <a:pt x="24" y="90"/>
                    </a:cubicBezTo>
                    <a:cubicBezTo>
                      <a:pt x="26" y="89"/>
                      <a:pt x="28" y="90"/>
                      <a:pt x="30" y="92"/>
                    </a:cubicBezTo>
                    <a:cubicBezTo>
                      <a:pt x="30" y="90"/>
                      <a:pt x="31" y="91"/>
                      <a:pt x="32" y="91"/>
                    </a:cubicBezTo>
                    <a:cubicBezTo>
                      <a:pt x="33" y="91"/>
                      <a:pt x="36" y="90"/>
                      <a:pt x="33" y="90"/>
                    </a:cubicBezTo>
                    <a:cubicBezTo>
                      <a:pt x="35" y="90"/>
                      <a:pt x="42" y="90"/>
                      <a:pt x="40" y="88"/>
                    </a:cubicBezTo>
                    <a:cubicBezTo>
                      <a:pt x="41" y="89"/>
                      <a:pt x="42" y="88"/>
                      <a:pt x="44" y="88"/>
                    </a:cubicBezTo>
                    <a:cubicBezTo>
                      <a:pt x="44" y="89"/>
                      <a:pt x="44" y="89"/>
                      <a:pt x="44" y="89"/>
                    </a:cubicBezTo>
                    <a:cubicBezTo>
                      <a:pt x="44" y="90"/>
                      <a:pt x="47" y="89"/>
                      <a:pt x="47" y="89"/>
                    </a:cubicBezTo>
                    <a:cubicBezTo>
                      <a:pt x="49" y="89"/>
                      <a:pt x="51" y="89"/>
                      <a:pt x="53" y="89"/>
                    </a:cubicBezTo>
                    <a:cubicBezTo>
                      <a:pt x="55" y="90"/>
                      <a:pt x="57" y="88"/>
                      <a:pt x="59" y="88"/>
                    </a:cubicBezTo>
                    <a:cubicBezTo>
                      <a:pt x="60" y="88"/>
                      <a:pt x="61" y="87"/>
                      <a:pt x="62" y="86"/>
                    </a:cubicBezTo>
                    <a:cubicBezTo>
                      <a:pt x="63" y="85"/>
                      <a:pt x="65" y="85"/>
                      <a:pt x="66" y="84"/>
                    </a:cubicBezTo>
                    <a:cubicBezTo>
                      <a:pt x="66" y="82"/>
                      <a:pt x="59" y="82"/>
                      <a:pt x="58" y="82"/>
                    </a:cubicBezTo>
                    <a:cubicBezTo>
                      <a:pt x="58" y="82"/>
                      <a:pt x="59" y="82"/>
                      <a:pt x="59" y="81"/>
                    </a:cubicBezTo>
                    <a:cubicBezTo>
                      <a:pt x="58" y="81"/>
                      <a:pt x="57" y="81"/>
                      <a:pt x="56" y="81"/>
                    </a:cubicBezTo>
                    <a:cubicBezTo>
                      <a:pt x="57" y="81"/>
                      <a:pt x="59" y="81"/>
                      <a:pt x="60" y="81"/>
                    </a:cubicBezTo>
                    <a:cubicBezTo>
                      <a:pt x="62" y="80"/>
                      <a:pt x="62" y="78"/>
                      <a:pt x="60" y="78"/>
                    </a:cubicBezTo>
                    <a:cubicBezTo>
                      <a:pt x="60" y="78"/>
                      <a:pt x="61" y="78"/>
                      <a:pt x="61" y="77"/>
                    </a:cubicBezTo>
                    <a:cubicBezTo>
                      <a:pt x="63" y="77"/>
                      <a:pt x="63" y="78"/>
                      <a:pt x="65" y="77"/>
                    </a:cubicBezTo>
                    <a:cubicBezTo>
                      <a:pt x="64" y="76"/>
                      <a:pt x="64" y="76"/>
                      <a:pt x="63" y="76"/>
                    </a:cubicBezTo>
                    <a:cubicBezTo>
                      <a:pt x="64" y="76"/>
                      <a:pt x="66" y="76"/>
                      <a:pt x="64" y="75"/>
                    </a:cubicBezTo>
                    <a:cubicBezTo>
                      <a:pt x="67" y="76"/>
                      <a:pt x="67" y="74"/>
                      <a:pt x="68" y="72"/>
                    </a:cubicBezTo>
                    <a:cubicBezTo>
                      <a:pt x="70" y="69"/>
                      <a:pt x="70" y="67"/>
                      <a:pt x="66" y="65"/>
                    </a:cubicBezTo>
                    <a:cubicBezTo>
                      <a:pt x="65" y="64"/>
                      <a:pt x="61" y="63"/>
                      <a:pt x="59" y="64"/>
                    </a:cubicBezTo>
                    <a:cubicBezTo>
                      <a:pt x="58" y="65"/>
                      <a:pt x="58" y="66"/>
                      <a:pt x="57" y="66"/>
                    </a:cubicBezTo>
                    <a:cubicBezTo>
                      <a:pt x="56" y="67"/>
                      <a:pt x="55" y="65"/>
                      <a:pt x="54" y="65"/>
                    </a:cubicBezTo>
                    <a:cubicBezTo>
                      <a:pt x="55" y="63"/>
                      <a:pt x="59" y="62"/>
                      <a:pt x="56" y="59"/>
                    </a:cubicBezTo>
                    <a:cubicBezTo>
                      <a:pt x="54" y="56"/>
                      <a:pt x="51" y="56"/>
                      <a:pt x="48" y="56"/>
                    </a:cubicBezTo>
                    <a:cubicBezTo>
                      <a:pt x="50" y="55"/>
                      <a:pt x="54" y="56"/>
                      <a:pt x="56" y="57"/>
                    </a:cubicBezTo>
                    <a:cubicBezTo>
                      <a:pt x="55" y="56"/>
                      <a:pt x="51" y="52"/>
                      <a:pt x="54" y="51"/>
                    </a:cubicBezTo>
                    <a:cubicBezTo>
                      <a:pt x="52" y="50"/>
                      <a:pt x="51" y="48"/>
                      <a:pt x="50" y="47"/>
                    </a:cubicBezTo>
                    <a:cubicBezTo>
                      <a:pt x="49" y="46"/>
                      <a:pt x="47" y="46"/>
                      <a:pt x="45" y="46"/>
                    </a:cubicBezTo>
                    <a:cubicBezTo>
                      <a:pt x="43" y="45"/>
                      <a:pt x="42" y="39"/>
                      <a:pt x="42" y="37"/>
                    </a:cubicBezTo>
                    <a:cubicBezTo>
                      <a:pt x="41" y="33"/>
                      <a:pt x="37" y="30"/>
                      <a:pt x="34" y="30"/>
                    </a:cubicBezTo>
                    <a:cubicBezTo>
                      <a:pt x="33" y="29"/>
                      <a:pt x="32" y="28"/>
                      <a:pt x="31" y="29"/>
                    </a:cubicBezTo>
                    <a:cubicBezTo>
                      <a:pt x="31" y="30"/>
                      <a:pt x="30" y="30"/>
                      <a:pt x="29" y="30"/>
                    </a:cubicBezTo>
                    <a:cubicBezTo>
                      <a:pt x="27" y="30"/>
                      <a:pt x="24" y="30"/>
                      <a:pt x="23" y="28"/>
                    </a:cubicBezTo>
                    <a:cubicBezTo>
                      <a:pt x="26" y="31"/>
                      <a:pt x="28" y="27"/>
                      <a:pt x="32" y="27"/>
                    </a:cubicBezTo>
                    <a:cubicBezTo>
                      <a:pt x="33" y="27"/>
                      <a:pt x="33" y="26"/>
                      <a:pt x="32" y="25"/>
                    </a:cubicBezTo>
                    <a:cubicBezTo>
                      <a:pt x="30" y="24"/>
                      <a:pt x="29" y="26"/>
                      <a:pt x="27" y="25"/>
                    </a:cubicBezTo>
                    <a:cubicBezTo>
                      <a:pt x="31" y="25"/>
                      <a:pt x="35" y="23"/>
                      <a:pt x="37" y="20"/>
                    </a:cubicBezTo>
                    <a:cubicBezTo>
                      <a:pt x="38" y="18"/>
                      <a:pt x="39" y="17"/>
                      <a:pt x="39" y="15"/>
                    </a:cubicBezTo>
                    <a:cubicBezTo>
                      <a:pt x="40" y="14"/>
                      <a:pt x="42" y="14"/>
                      <a:pt x="41" y="12"/>
                    </a:cubicBezTo>
                    <a:cubicBezTo>
                      <a:pt x="41" y="9"/>
                      <a:pt x="35" y="10"/>
                      <a:pt x="33" y="11"/>
                    </a:cubicBezTo>
                    <a:cubicBezTo>
                      <a:pt x="31" y="11"/>
                      <a:pt x="29" y="10"/>
                      <a:pt x="26" y="11"/>
                    </a:cubicBezTo>
                    <a:cubicBezTo>
                      <a:pt x="25" y="11"/>
                      <a:pt x="22" y="12"/>
                      <a:pt x="21" y="13"/>
                    </a:cubicBezTo>
                    <a:cubicBezTo>
                      <a:pt x="21" y="12"/>
                      <a:pt x="22" y="12"/>
                      <a:pt x="22" y="11"/>
                    </a:cubicBezTo>
                    <a:cubicBezTo>
                      <a:pt x="21" y="11"/>
                      <a:pt x="20" y="11"/>
                      <a:pt x="19" y="12"/>
                    </a:cubicBezTo>
                    <a:cubicBezTo>
                      <a:pt x="20" y="10"/>
                      <a:pt x="23" y="11"/>
                      <a:pt x="24" y="9"/>
                    </a:cubicBezTo>
                    <a:cubicBezTo>
                      <a:pt x="23" y="9"/>
                      <a:pt x="21" y="9"/>
                      <a:pt x="20" y="8"/>
                    </a:cubicBezTo>
                    <a:cubicBezTo>
                      <a:pt x="22" y="9"/>
                      <a:pt x="21" y="9"/>
                      <a:pt x="23" y="7"/>
                    </a:cubicBezTo>
                    <a:cubicBezTo>
                      <a:pt x="24" y="7"/>
                      <a:pt x="26" y="6"/>
                      <a:pt x="27" y="5"/>
                    </a:cubicBezTo>
                    <a:cubicBezTo>
                      <a:pt x="28" y="5"/>
                      <a:pt x="34" y="1"/>
                      <a:pt x="31" y="0"/>
                    </a:cubicBezTo>
                    <a:cubicBezTo>
                      <a:pt x="29" y="0"/>
                      <a:pt x="26" y="1"/>
                      <a:pt x="24" y="1"/>
                    </a:cubicBezTo>
                    <a:cubicBezTo>
                      <a:pt x="23" y="1"/>
                      <a:pt x="22" y="1"/>
                      <a:pt x="20" y="1"/>
                    </a:cubicBezTo>
                    <a:cubicBezTo>
                      <a:pt x="19" y="1"/>
                      <a:pt x="19" y="1"/>
                      <a:pt x="19" y="1"/>
                    </a:cubicBezTo>
                    <a:cubicBezTo>
                      <a:pt x="19" y="1"/>
                      <a:pt x="18" y="2"/>
                      <a:pt x="17" y="2"/>
                    </a:cubicBezTo>
                    <a:cubicBezTo>
                      <a:pt x="18" y="0"/>
                      <a:pt x="17" y="1"/>
                      <a:pt x="17" y="1"/>
                    </a:cubicBezTo>
                    <a:cubicBezTo>
                      <a:pt x="16" y="1"/>
                      <a:pt x="16" y="0"/>
                      <a:pt x="15" y="0"/>
                    </a:cubicBezTo>
                    <a:cubicBezTo>
                      <a:pt x="14" y="0"/>
                      <a:pt x="15" y="3"/>
                      <a:pt x="14" y="4"/>
                    </a:cubicBezTo>
                    <a:cubicBezTo>
                      <a:pt x="14" y="4"/>
                      <a:pt x="15" y="4"/>
                      <a:pt x="15" y="4"/>
                    </a:cubicBezTo>
                    <a:cubicBezTo>
                      <a:pt x="12" y="3"/>
                      <a:pt x="13" y="6"/>
                      <a:pt x="11" y="7"/>
                    </a:cubicBezTo>
                    <a:cubicBezTo>
                      <a:pt x="12" y="7"/>
                      <a:pt x="13" y="8"/>
                      <a:pt x="13" y="9"/>
                    </a:cubicBezTo>
                    <a:cubicBezTo>
                      <a:pt x="12" y="9"/>
                      <a:pt x="8" y="8"/>
                      <a:pt x="9" y="10"/>
                    </a:cubicBezTo>
                    <a:cubicBezTo>
                      <a:pt x="8" y="8"/>
                      <a:pt x="6" y="11"/>
                      <a:pt x="9" y="12"/>
                    </a:cubicBezTo>
                    <a:cubicBezTo>
                      <a:pt x="8" y="12"/>
                      <a:pt x="7" y="12"/>
                      <a:pt x="7" y="12"/>
                    </a:cubicBezTo>
                    <a:cubicBezTo>
                      <a:pt x="6" y="14"/>
                      <a:pt x="8" y="14"/>
                      <a:pt x="9" y="14"/>
                    </a:cubicBezTo>
                    <a:cubicBezTo>
                      <a:pt x="9" y="14"/>
                      <a:pt x="8" y="15"/>
                      <a:pt x="7" y="15"/>
                    </a:cubicBezTo>
                    <a:cubicBezTo>
                      <a:pt x="8" y="15"/>
                      <a:pt x="9" y="15"/>
                      <a:pt x="10" y="16"/>
                    </a:cubicBezTo>
                    <a:cubicBezTo>
                      <a:pt x="9" y="14"/>
                      <a:pt x="7" y="17"/>
                      <a:pt x="10" y="17"/>
                    </a:cubicBezTo>
                    <a:cubicBezTo>
                      <a:pt x="9" y="17"/>
                      <a:pt x="5" y="17"/>
                      <a:pt x="8" y="19"/>
                    </a:cubicBezTo>
                    <a:cubicBezTo>
                      <a:pt x="7" y="17"/>
                      <a:pt x="5" y="20"/>
                      <a:pt x="7" y="20"/>
                    </a:cubicBezTo>
                    <a:cubicBezTo>
                      <a:pt x="6" y="20"/>
                      <a:pt x="6" y="20"/>
                      <a:pt x="6" y="21"/>
                    </a:cubicBezTo>
                    <a:cubicBezTo>
                      <a:pt x="5" y="21"/>
                      <a:pt x="3" y="21"/>
                      <a:pt x="2" y="22"/>
                    </a:cubicBezTo>
                    <a:cubicBezTo>
                      <a:pt x="4" y="22"/>
                      <a:pt x="6" y="21"/>
                      <a:pt x="7" y="22"/>
                    </a:cubicBezTo>
                    <a:cubicBezTo>
                      <a:pt x="6" y="21"/>
                      <a:pt x="6" y="23"/>
                      <a:pt x="4" y="22"/>
                    </a:cubicBezTo>
                    <a:cubicBezTo>
                      <a:pt x="5" y="26"/>
                      <a:pt x="10" y="21"/>
                      <a:pt x="12" y="20"/>
                    </a:cubicBezTo>
                    <a:cubicBezTo>
                      <a:pt x="11" y="21"/>
                      <a:pt x="11" y="22"/>
                      <a:pt x="13" y="22"/>
                    </a:cubicBezTo>
                    <a:cubicBezTo>
                      <a:pt x="12" y="22"/>
                      <a:pt x="8" y="24"/>
                      <a:pt x="10" y="23"/>
                    </a:cubicBezTo>
                    <a:cubicBezTo>
                      <a:pt x="9" y="24"/>
                      <a:pt x="9" y="24"/>
                      <a:pt x="9" y="24"/>
                    </a:cubicBezTo>
                    <a:cubicBezTo>
                      <a:pt x="10" y="24"/>
                      <a:pt x="11" y="24"/>
                      <a:pt x="11" y="24"/>
                    </a:cubicBezTo>
                    <a:cubicBezTo>
                      <a:pt x="11" y="24"/>
                      <a:pt x="9" y="24"/>
                      <a:pt x="9" y="25"/>
                    </a:cubicBezTo>
                    <a:cubicBezTo>
                      <a:pt x="9" y="25"/>
                      <a:pt x="8" y="25"/>
                      <a:pt x="8" y="26"/>
                    </a:cubicBezTo>
                    <a:cubicBezTo>
                      <a:pt x="7" y="26"/>
                      <a:pt x="8" y="27"/>
                      <a:pt x="8" y="28"/>
                    </a:cubicBezTo>
                    <a:cubicBezTo>
                      <a:pt x="7" y="28"/>
                      <a:pt x="5" y="32"/>
                      <a:pt x="7" y="29"/>
                    </a:cubicBezTo>
                    <a:cubicBezTo>
                      <a:pt x="6" y="30"/>
                      <a:pt x="6" y="33"/>
                      <a:pt x="8" y="32"/>
                    </a:cubicBezTo>
                    <a:cubicBezTo>
                      <a:pt x="6" y="33"/>
                      <a:pt x="6" y="35"/>
                      <a:pt x="5" y="36"/>
                    </a:cubicBezTo>
                    <a:cubicBezTo>
                      <a:pt x="4" y="37"/>
                      <a:pt x="6" y="38"/>
                      <a:pt x="7" y="36"/>
                    </a:cubicBezTo>
                    <a:cubicBezTo>
                      <a:pt x="7" y="34"/>
                      <a:pt x="9" y="33"/>
                      <a:pt x="8" y="31"/>
                    </a:cubicBezTo>
                    <a:cubicBezTo>
                      <a:pt x="8" y="29"/>
                      <a:pt x="11" y="28"/>
                      <a:pt x="12" y="27"/>
                    </a:cubicBezTo>
                    <a:cubicBezTo>
                      <a:pt x="11" y="28"/>
                      <a:pt x="9" y="29"/>
                      <a:pt x="9" y="30"/>
                    </a:cubicBezTo>
                    <a:cubicBezTo>
                      <a:pt x="9" y="31"/>
                      <a:pt x="10" y="31"/>
                      <a:pt x="10" y="31"/>
                    </a:cubicBezTo>
                    <a:cubicBezTo>
                      <a:pt x="11" y="32"/>
                      <a:pt x="11" y="32"/>
                      <a:pt x="12" y="33"/>
                    </a:cubicBezTo>
                    <a:cubicBezTo>
                      <a:pt x="12" y="32"/>
                      <a:pt x="11" y="31"/>
                      <a:pt x="11" y="31"/>
                    </a:cubicBezTo>
                    <a:cubicBezTo>
                      <a:pt x="11" y="30"/>
                      <a:pt x="12" y="30"/>
                      <a:pt x="12" y="31"/>
                    </a:cubicBezTo>
                    <a:cubicBezTo>
                      <a:pt x="13" y="30"/>
                      <a:pt x="13" y="27"/>
                      <a:pt x="14" y="28"/>
                    </a:cubicBezTo>
                    <a:cubicBezTo>
                      <a:pt x="13" y="28"/>
                      <a:pt x="13" y="29"/>
                      <a:pt x="14" y="30"/>
                    </a:cubicBezTo>
                    <a:cubicBezTo>
                      <a:pt x="14" y="28"/>
                      <a:pt x="15" y="30"/>
                      <a:pt x="16" y="30"/>
                    </a:cubicBezTo>
                    <a:cubicBezTo>
                      <a:pt x="15" y="30"/>
                      <a:pt x="13" y="30"/>
                      <a:pt x="13" y="31"/>
                    </a:cubicBezTo>
                    <a:cubicBezTo>
                      <a:pt x="12" y="33"/>
                      <a:pt x="14" y="33"/>
                      <a:pt x="15" y="35"/>
                    </a:cubicBezTo>
                    <a:cubicBezTo>
                      <a:pt x="16" y="37"/>
                      <a:pt x="10" y="39"/>
                      <a:pt x="11" y="42"/>
                    </a:cubicBezTo>
                    <a:cubicBezTo>
                      <a:pt x="11" y="42"/>
                      <a:pt x="10" y="40"/>
                      <a:pt x="9" y="41"/>
                    </a:cubicBezTo>
                    <a:cubicBezTo>
                      <a:pt x="9" y="42"/>
                      <a:pt x="11" y="44"/>
                      <a:pt x="12" y="45"/>
                    </a:cubicBezTo>
                    <a:cubicBezTo>
                      <a:pt x="11" y="43"/>
                      <a:pt x="12" y="42"/>
                      <a:pt x="14" y="43"/>
                    </a:cubicBezTo>
                    <a:cubicBezTo>
                      <a:pt x="16" y="44"/>
                      <a:pt x="16" y="44"/>
                      <a:pt x="16" y="42"/>
                    </a:cubicBezTo>
                    <a:cubicBezTo>
                      <a:pt x="18" y="44"/>
                      <a:pt x="20" y="43"/>
                      <a:pt x="22" y="42"/>
                    </a:cubicBezTo>
                    <a:cubicBezTo>
                      <a:pt x="23" y="42"/>
                      <a:pt x="24" y="42"/>
                      <a:pt x="24" y="41"/>
                    </a:cubicBezTo>
                    <a:cubicBezTo>
                      <a:pt x="25" y="41"/>
                      <a:pt x="27" y="41"/>
                      <a:pt x="29" y="41"/>
                    </a:cubicBezTo>
                    <a:cubicBezTo>
                      <a:pt x="27" y="42"/>
                      <a:pt x="25" y="43"/>
                      <a:pt x="24" y="45"/>
                    </a:cubicBezTo>
                    <a:cubicBezTo>
                      <a:pt x="23" y="46"/>
                      <a:pt x="24" y="51"/>
                      <a:pt x="26" y="49"/>
                    </a:cubicBezTo>
                    <a:cubicBezTo>
                      <a:pt x="26" y="50"/>
                      <a:pt x="26" y="51"/>
                      <a:pt x="27" y="51"/>
                    </a:cubicBezTo>
                    <a:cubicBezTo>
                      <a:pt x="27" y="51"/>
                      <a:pt x="27" y="50"/>
                      <a:pt x="28" y="50"/>
                    </a:cubicBezTo>
                    <a:cubicBezTo>
                      <a:pt x="28" y="51"/>
                      <a:pt x="29" y="50"/>
                      <a:pt x="30" y="50"/>
                    </a:cubicBezTo>
                    <a:cubicBezTo>
                      <a:pt x="29" y="51"/>
                      <a:pt x="29" y="52"/>
                      <a:pt x="28" y="53"/>
                    </a:cubicBezTo>
                    <a:cubicBezTo>
                      <a:pt x="28" y="53"/>
                      <a:pt x="26" y="56"/>
                      <a:pt x="28" y="55"/>
                    </a:cubicBezTo>
                    <a:cubicBezTo>
                      <a:pt x="26" y="57"/>
                      <a:pt x="27" y="61"/>
                      <a:pt x="30" y="60"/>
                    </a:cubicBezTo>
                    <a:cubicBezTo>
                      <a:pt x="28" y="61"/>
                      <a:pt x="24" y="57"/>
                      <a:pt x="26" y="61"/>
                    </a:cubicBezTo>
                    <a:cubicBezTo>
                      <a:pt x="24" y="59"/>
                      <a:pt x="20" y="61"/>
                      <a:pt x="17" y="61"/>
                    </a:cubicBezTo>
                    <a:cubicBezTo>
                      <a:pt x="18" y="60"/>
                      <a:pt x="14" y="58"/>
                      <a:pt x="13" y="59"/>
                    </a:cubicBezTo>
                    <a:cubicBezTo>
                      <a:pt x="12" y="61"/>
                      <a:pt x="15" y="63"/>
                      <a:pt x="16" y="61"/>
                    </a:cubicBezTo>
                    <a:cubicBezTo>
                      <a:pt x="15" y="63"/>
                      <a:pt x="12" y="64"/>
                      <a:pt x="11" y="66"/>
                    </a:cubicBezTo>
                    <a:cubicBezTo>
                      <a:pt x="13" y="66"/>
                      <a:pt x="15" y="64"/>
                      <a:pt x="17" y="65"/>
                    </a:cubicBezTo>
                    <a:cubicBezTo>
                      <a:pt x="16" y="66"/>
                      <a:pt x="17" y="67"/>
                      <a:pt x="17" y="67"/>
                    </a:cubicBezTo>
                    <a:cubicBezTo>
                      <a:pt x="16" y="68"/>
                      <a:pt x="16" y="69"/>
                      <a:pt x="18" y="69"/>
                    </a:cubicBezTo>
                    <a:cubicBezTo>
                      <a:pt x="17" y="69"/>
                      <a:pt x="17" y="70"/>
                      <a:pt x="16" y="71"/>
                    </a:cubicBezTo>
                    <a:cubicBezTo>
                      <a:pt x="16" y="72"/>
                      <a:pt x="14" y="73"/>
                      <a:pt x="13" y="73"/>
                    </a:cubicBezTo>
                    <a:cubicBezTo>
                      <a:pt x="11" y="74"/>
                      <a:pt x="7" y="75"/>
                      <a:pt x="6" y="77"/>
                    </a:cubicBezTo>
                    <a:cubicBezTo>
                      <a:pt x="7" y="77"/>
                      <a:pt x="7" y="78"/>
                      <a:pt x="6" y="78"/>
                    </a:cubicBezTo>
                    <a:cubicBezTo>
                      <a:pt x="7" y="79"/>
                      <a:pt x="8" y="79"/>
                      <a:pt x="9" y="78"/>
                    </a:cubicBezTo>
                    <a:cubicBezTo>
                      <a:pt x="9" y="79"/>
                      <a:pt x="8" y="79"/>
                      <a:pt x="6" y="79"/>
                    </a:cubicBezTo>
                    <a:cubicBezTo>
                      <a:pt x="8" y="81"/>
                      <a:pt x="12" y="79"/>
                      <a:pt x="13" y="78"/>
                    </a:cubicBezTo>
                    <a:cubicBezTo>
                      <a:pt x="13" y="79"/>
                      <a:pt x="15" y="79"/>
                      <a:pt x="16" y="79"/>
                    </a:cubicBezTo>
                    <a:cubicBezTo>
                      <a:pt x="16" y="79"/>
                      <a:pt x="15" y="80"/>
                      <a:pt x="14" y="79"/>
                    </a:cubicBezTo>
                    <a:cubicBezTo>
                      <a:pt x="15" y="81"/>
                      <a:pt x="16" y="80"/>
                      <a:pt x="17" y="80"/>
                    </a:cubicBezTo>
                    <a:cubicBezTo>
                      <a:pt x="18" y="79"/>
                      <a:pt x="19" y="81"/>
                      <a:pt x="21" y="82"/>
                    </a:cubicBezTo>
                    <a:cubicBezTo>
                      <a:pt x="23" y="83"/>
                      <a:pt x="24" y="81"/>
                      <a:pt x="26" y="81"/>
                    </a:cubicBezTo>
                    <a:cubicBezTo>
                      <a:pt x="28" y="80"/>
                      <a:pt x="29" y="79"/>
                      <a:pt x="31" y="78"/>
                    </a:cubicBezTo>
                    <a:cubicBezTo>
                      <a:pt x="30" y="80"/>
                      <a:pt x="27" y="81"/>
                      <a:pt x="25" y="83"/>
                    </a:cubicBezTo>
                    <a:cubicBezTo>
                      <a:pt x="25" y="84"/>
                      <a:pt x="25" y="84"/>
                      <a:pt x="24" y="84"/>
                    </a:cubicBezTo>
                    <a:cubicBezTo>
                      <a:pt x="23" y="84"/>
                      <a:pt x="22" y="85"/>
                      <a:pt x="21" y="84"/>
                    </a:cubicBezTo>
                    <a:cubicBezTo>
                      <a:pt x="19" y="84"/>
                      <a:pt x="16" y="83"/>
                      <a:pt x="15" y="84"/>
                    </a:cubicBezTo>
                    <a:cubicBezTo>
                      <a:pt x="14" y="85"/>
                      <a:pt x="14" y="86"/>
                      <a:pt x="13" y="87"/>
                    </a:cubicBezTo>
                    <a:cubicBezTo>
                      <a:pt x="12" y="87"/>
                      <a:pt x="11" y="85"/>
                      <a:pt x="11" y="88"/>
                    </a:cubicBezTo>
                    <a:cubicBezTo>
                      <a:pt x="11" y="89"/>
                      <a:pt x="8" y="92"/>
                      <a:pt x="7" y="92"/>
                    </a:cubicBezTo>
                    <a:cubicBezTo>
                      <a:pt x="6" y="92"/>
                      <a:pt x="6" y="92"/>
                      <a:pt x="6" y="93"/>
                    </a:cubicBezTo>
                    <a:cubicBezTo>
                      <a:pt x="5" y="94"/>
                      <a:pt x="4" y="95"/>
                      <a:pt x="2" y="95"/>
                    </a:cubicBezTo>
                    <a:cubicBezTo>
                      <a:pt x="1" y="96"/>
                      <a:pt x="0" y="96"/>
                      <a:pt x="0" y="97"/>
                    </a:cubicBezTo>
                    <a:cubicBezTo>
                      <a:pt x="0" y="98"/>
                      <a:pt x="0" y="98"/>
                      <a:pt x="0" y="98"/>
                    </a:cubicBezTo>
                    <a:cubicBezTo>
                      <a:pt x="1" y="97"/>
                      <a:pt x="3" y="96"/>
                      <a:pt x="3" y="98"/>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54" name="Freeform 4289"/>
              <p:cNvSpPr>
                <a:spLocks/>
              </p:cNvSpPr>
              <p:nvPr/>
            </p:nvSpPr>
            <p:spPr bwMode="auto">
              <a:xfrm>
                <a:off x="2676" y="1773"/>
                <a:ext cx="2" cy="2"/>
              </a:xfrm>
              <a:custGeom>
                <a:avLst/>
                <a:gdLst>
                  <a:gd name="T0" fmla="*/ 2 w 1"/>
                  <a:gd name="T1" fmla="*/ 2 h 1"/>
                  <a:gd name="T2" fmla="*/ 2 w 1"/>
                  <a:gd name="T3" fmla="*/ 2 h 1"/>
                  <a:gd name="T4" fmla="*/ 0 w 1"/>
                  <a:gd name="T5" fmla="*/ 0 h 1"/>
                  <a:gd name="T6" fmla="*/ 2 w 1"/>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1"/>
                    </a:moveTo>
                    <a:cubicBezTo>
                      <a:pt x="1" y="1"/>
                      <a:pt x="1" y="1"/>
                      <a:pt x="1" y="1"/>
                    </a:cubicBezTo>
                    <a:cubicBezTo>
                      <a:pt x="1" y="0"/>
                      <a:pt x="0"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55" name="Freeform 4290"/>
              <p:cNvSpPr>
                <a:spLocks/>
              </p:cNvSpPr>
              <p:nvPr/>
            </p:nvSpPr>
            <p:spPr bwMode="auto">
              <a:xfrm>
                <a:off x="2676" y="1777"/>
                <a:ext cx="8" cy="7"/>
              </a:xfrm>
              <a:custGeom>
                <a:avLst/>
                <a:gdLst>
                  <a:gd name="T0" fmla="*/ 1 w 6"/>
                  <a:gd name="T1" fmla="*/ 7 h 5"/>
                  <a:gd name="T2" fmla="*/ 8 w 6"/>
                  <a:gd name="T3" fmla="*/ 6 h 5"/>
                  <a:gd name="T4" fmla="*/ 0 w 6"/>
                  <a:gd name="T5" fmla="*/ 3 h 5"/>
                  <a:gd name="T6" fmla="*/ 3 w 6"/>
                  <a:gd name="T7" fmla="*/ 4 h 5"/>
                  <a:gd name="T8" fmla="*/ 3 w 6"/>
                  <a:gd name="T9" fmla="*/ 6 h 5"/>
                  <a:gd name="T10" fmla="*/ 1 w 6"/>
                  <a:gd name="T11" fmla="*/ 7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5">
                    <a:moveTo>
                      <a:pt x="1" y="5"/>
                    </a:moveTo>
                    <a:cubicBezTo>
                      <a:pt x="2" y="5"/>
                      <a:pt x="4" y="5"/>
                      <a:pt x="6" y="4"/>
                    </a:cubicBezTo>
                    <a:cubicBezTo>
                      <a:pt x="5" y="2"/>
                      <a:pt x="1" y="0"/>
                      <a:pt x="0" y="2"/>
                    </a:cubicBezTo>
                    <a:cubicBezTo>
                      <a:pt x="1" y="3"/>
                      <a:pt x="2" y="3"/>
                      <a:pt x="2" y="3"/>
                    </a:cubicBezTo>
                    <a:cubicBezTo>
                      <a:pt x="2" y="4"/>
                      <a:pt x="1" y="5"/>
                      <a:pt x="2" y="4"/>
                    </a:cubicBezTo>
                    <a:cubicBezTo>
                      <a:pt x="2" y="5"/>
                      <a:pt x="1" y="5"/>
                      <a:pt x="1"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56" name="Freeform 4291"/>
              <p:cNvSpPr>
                <a:spLocks/>
              </p:cNvSpPr>
              <p:nvPr/>
            </p:nvSpPr>
            <p:spPr bwMode="auto">
              <a:xfrm>
                <a:off x="2678" y="1787"/>
                <a:ext cx="5" cy="5"/>
              </a:xfrm>
              <a:custGeom>
                <a:avLst/>
                <a:gdLst>
                  <a:gd name="T0" fmla="*/ 1 w 4"/>
                  <a:gd name="T1" fmla="*/ 5 h 4"/>
                  <a:gd name="T2" fmla="*/ 5 w 4"/>
                  <a:gd name="T3" fmla="*/ 0 h 4"/>
                  <a:gd name="T4" fmla="*/ 0 w 4"/>
                  <a:gd name="T5" fmla="*/ 4 h 4"/>
                  <a:gd name="T6" fmla="*/ 1 w 4"/>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4">
                    <a:moveTo>
                      <a:pt x="1" y="4"/>
                    </a:moveTo>
                    <a:cubicBezTo>
                      <a:pt x="2" y="3"/>
                      <a:pt x="4" y="2"/>
                      <a:pt x="4" y="0"/>
                    </a:cubicBezTo>
                    <a:cubicBezTo>
                      <a:pt x="3" y="1"/>
                      <a:pt x="2" y="2"/>
                      <a:pt x="0" y="3"/>
                    </a:cubicBezTo>
                    <a:cubicBezTo>
                      <a:pt x="1" y="3"/>
                      <a:pt x="1" y="4"/>
                      <a:pt x="1"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57" name="Freeform 4292"/>
              <p:cNvSpPr>
                <a:spLocks/>
              </p:cNvSpPr>
              <p:nvPr/>
            </p:nvSpPr>
            <p:spPr bwMode="auto">
              <a:xfrm>
                <a:off x="2680" y="1767"/>
                <a:ext cx="2" cy="2"/>
              </a:xfrm>
              <a:custGeom>
                <a:avLst/>
                <a:gdLst>
                  <a:gd name="T0" fmla="*/ 2 w 1"/>
                  <a:gd name="T1" fmla="*/ 2 h 2"/>
                  <a:gd name="T2" fmla="*/ 2 w 1"/>
                  <a:gd name="T3" fmla="*/ 0 h 2"/>
                  <a:gd name="T4" fmla="*/ 2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0"/>
                      <a:pt x="1" y="0"/>
                    </a:cubicBezTo>
                    <a:cubicBezTo>
                      <a:pt x="1" y="0"/>
                      <a:pt x="0"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58" name="Freeform 4293"/>
              <p:cNvSpPr>
                <a:spLocks/>
              </p:cNvSpPr>
              <p:nvPr/>
            </p:nvSpPr>
            <p:spPr bwMode="auto">
              <a:xfrm>
                <a:off x="2686" y="1793"/>
                <a:ext cx="4" cy="4"/>
              </a:xfrm>
              <a:custGeom>
                <a:avLst/>
                <a:gdLst>
                  <a:gd name="T0" fmla="*/ 3 w 3"/>
                  <a:gd name="T1" fmla="*/ 4 h 3"/>
                  <a:gd name="T2" fmla="*/ 1 w 3"/>
                  <a:gd name="T3" fmla="*/ 0 h 3"/>
                  <a:gd name="T4" fmla="*/ 3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2" y="3"/>
                    </a:moveTo>
                    <a:cubicBezTo>
                      <a:pt x="3" y="2"/>
                      <a:pt x="3" y="0"/>
                      <a:pt x="1" y="0"/>
                    </a:cubicBezTo>
                    <a:cubicBezTo>
                      <a:pt x="0" y="0"/>
                      <a:pt x="0" y="3"/>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59" name="Freeform 4294"/>
              <p:cNvSpPr>
                <a:spLocks/>
              </p:cNvSpPr>
              <p:nvPr/>
            </p:nvSpPr>
            <p:spPr bwMode="auto">
              <a:xfrm>
                <a:off x="2713" y="1746"/>
                <a:ext cx="3" cy="2"/>
              </a:xfrm>
              <a:custGeom>
                <a:avLst/>
                <a:gdLst>
                  <a:gd name="T0" fmla="*/ 3 w 2"/>
                  <a:gd name="T1" fmla="*/ 2 h 2"/>
                  <a:gd name="T2" fmla="*/ 2 w 2"/>
                  <a:gd name="T3" fmla="*/ 0 h 2"/>
                  <a:gd name="T4" fmla="*/ 3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1"/>
                      <a:pt x="1" y="0"/>
                      <a:pt x="1" y="0"/>
                    </a:cubicBezTo>
                    <a:cubicBezTo>
                      <a:pt x="0" y="1"/>
                      <a:pt x="1" y="1"/>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60" name="Freeform 4295"/>
              <p:cNvSpPr>
                <a:spLocks/>
              </p:cNvSpPr>
              <p:nvPr/>
            </p:nvSpPr>
            <p:spPr bwMode="auto">
              <a:xfrm>
                <a:off x="2713" y="1742"/>
                <a:ext cx="8" cy="5"/>
              </a:xfrm>
              <a:custGeom>
                <a:avLst/>
                <a:gdLst>
                  <a:gd name="T0" fmla="*/ 3 w 6"/>
                  <a:gd name="T1" fmla="*/ 3 h 4"/>
                  <a:gd name="T2" fmla="*/ 8 w 6"/>
                  <a:gd name="T3" fmla="*/ 3 h 4"/>
                  <a:gd name="T4" fmla="*/ 4 w 6"/>
                  <a:gd name="T5" fmla="*/ 1 h 4"/>
                  <a:gd name="T6" fmla="*/ 3 w 6"/>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4">
                    <a:moveTo>
                      <a:pt x="2" y="2"/>
                    </a:moveTo>
                    <a:cubicBezTo>
                      <a:pt x="3" y="3"/>
                      <a:pt x="5" y="4"/>
                      <a:pt x="6" y="2"/>
                    </a:cubicBezTo>
                    <a:cubicBezTo>
                      <a:pt x="5" y="2"/>
                      <a:pt x="3" y="2"/>
                      <a:pt x="3" y="1"/>
                    </a:cubicBezTo>
                    <a:cubicBezTo>
                      <a:pt x="3" y="0"/>
                      <a:pt x="0" y="1"/>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61" name="Freeform 4296"/>
              <p:cNvSpPr>
                <a:spLocks/>
              </p:cNvSpPr>
              <p:nvPr/>
            </p:nvSpPr>
            <p:spPr bwMode="auto">
              <a:xfrm>
                <a:off x="2717" y="1747"/>
                <a:ext cx="2" cy="1"/>
              </a:xfrm>
              <a:custGeom>
                <a:avLst/>
                <a:gdLst>
                  <a:gd name="T0" fmla="*/ 2 w 1"/>
                  <a:gd name="T1" fmla="*/ 1 h 1"/>
                  <a:gd name="T2" fmla="*/ 2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1" y="0"/>
                    </a:cubicBezTo>
                    <a:cubicBezTo>
                      <a:pt x="0" y="0"/>
                      <a:pt x="0"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62" name="Freeform 4297"/>
              <p:cNvSpPr>
                <a:spLocks/>
              </p:cNvSpPr>
              <p:nvPr/>
            </p:nvSpPr>
            <p:spPr bwMode="auto">
              <a:xfrm>
                <a:off x="2719" y="1739"/>
                <a:ext cx="1" cy="3"/>
              </a:xfrm>
              <a:custGeom>
                <a:avLst/>
                <a:gdLst>
                  <a:gd name="T0" fmla="*/ 1 w 1"/>
                  <a:gd name="T1" fmla="*/ 3 h 2"/>
                  <a:gd name="T2" fmla="*/ 0 w 1"/>
                  <a:gd name="T3" fmla="*/ 0 h 2"/>
                  <a:gd name="T4" fmla="*/ 1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0"/>
                      <a:pt x="0" y="0"/>
                    </a:cubicBezTo>
                    <a:cubicBezTo>
                      <a:pt x="0" y="1"/>
                      <a:pt x="0"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63" name="Freeform 4298"/>
              <p:cNvSpPr>
                <a:spLocks/>
              </p:cNvSpPr>
              <p:nvPr/>
            </p:nvSpPr>
            <p:spPr bwMode="auto">
              <a:xfrm>
                <a:off x="2723" y="1740"/>
                <a:ext cx="2" cy="2"/>
              </a:xfrm>
              <a:custGeom>
                <a:avLst/>
                <a:gdLst>
                  <a:gd name="T0" fmla="*/ 0 w 2"/>
                  <a:gd name="T1" fmla="*/ 2 h 1"/>
                  <a:gd name="T2" fmla="*/ 2 w 2"/>
                  <a:gd name="T3" fmla="*/ 0 h 1"/>
                  <a:gd name="T4" fmla="*/ 0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0" y="1"/>
                      <a:pt x="1" y="0"/>
                      <a:pt x="2" y="0"/>
                    </a:cubicBezTo>
                    <a:cubicBezTo>
                      <a:pt x="1"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64" name="Freeform 4299"/>
              <p:cNvSpPr>
                <a:spLocks/>
              </p:cNvSpPr>
              <p:nvPr/>
            </p:nvSpPr>
            <p:spPr bwMode="auto">
              <a:xfrm>
                <a:off x="2734" y="1721"/>
                <a:ext cx="8" cy="10"/>
              </a:xfrm>
              <a:custGeom>
                <a:avLst/>
                <a:gdLst>
                  <a:gd name="T0" fmla="*/ 4 w 6"/>
                  <a:gd name="T1" fmla="*/ 9 h 8"/>
                  <a:gd name="T2" fmla="*/ 3 w 6"/>
                  <a:gd name="T3" fmla="*/ 10 h 8"/>
                  <a:gd name="T4" fmla="*/ 8 w 6"/>
                  <a:gd name="T5" fmla="*/ 4 h 8"/>
                  <a:gd name="T6" fmla="*/ 5 w 6"/>
                  <a:gd name="T7" fmla="*/ 3 h 8"/>
                  <a:gd name="T8" fmla="*/ 4 w 6"/>
                  <a:gd name="T9" fmla="*/ 3 h 8"/>
                  <a:gd name="T10" fmla="*/ 5 w 6"/>
                  <a:gd name="T11" fmla="*/ 0 h 8"/>
                  <a:gd name="T12" fmla="*/ 3 w 6"/>
                  <a:gd name="T13" fmla="*/ 1 h 8"/>
                  <a:gd name="T14" fmla="*/ 5 w 6"/>
                  <a:gd name="T15" fmla="*/ 4 h 8"/>
                  <a:gd name="T16" fmla="*/ 0 w 6"/>
                  <a:gd name="T17" fmla="*/ 5 h 8"/>
                  <a:gd name="T18" fmla="*/ 3 w 6"/>
                  <a:gd name="T19" fmla="*/ 6 h 8"/>
                  <a:gd name="T20" fmla="*/ 4 w 6"/>
                  <a:gd name="T21" fmla="*/ 9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3" y="7"/>
                    </a:moveTo>
                    <a:cubicBezTo>
                      <a:pt x="3" y="7"/>
                      <a:pt x="3" y="8"/>
                      <a:pt x="2" y="8"/>
                    </a:cubicBezTo>
                    <a:cubicBezTo>
                      <a:pt x="5" y="8"/>
                      <a:pt x="5" y="4"/>
                      <a:pt x="6" y="3"/>
                    </a:cubicBezTo>
                    <a:cubicBezTo>
                      <a:pt x="5" y="3"/>
                      <a:pt x="4" y="2"/>
                      <a:pt x="4" y="2"/>
                    </a:cubicBezTo>
                    <a:cubicBezTo>
                      <a:pt x="3" y="2"/>
                      <a:pt x="3" y="2"/>
                      <a:pt x="3" y="2"/>
                    </a:cubicBezTo>
                    <a:cubicBezTo>
                      <a:pt x="3" y="2"/>
                      <a:pt x="3" y="1"/>
                      <a:pt x="4" y="0"/>
                    </a:cubicBezTo>
                    <a:cubicBezTo>
                      <a:pt x="3" y="0"/>
                      <a:pt x="3" y="2"/>
                      <a:pt x="2" y="1"/>
                    </a:cubicBezTo>
                    <a:cubicBezTo>
                      <a:pt x="2" y="2"/>
                      <a:pt x="3" y="3"/>
                      <a:pt x="4" y="3"/>
                    </a:cubicBezTo>
                    <a:cubicBezTo>
                      <a:pt x="3" y="3"/>
                      <a:pt x="2" y="4"/>
                      <a:pt x="0" y="4"/>
                    </a:cubicBezTo>
                    <a:cubicBezTo>
                      <a:pt x="1" y="5"/>
                      <a:pt x="1" y="4"/>
                      <a:pt x="2" y="5"/>
                    </a:cubicBezTo>
                    <a:cubicBezTo>
                      <a:pt x="3" y="5"/>
                      <a:pt x="4" y="6"/>
                      <a:pt x="3" y="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65" name="Freeform 4300"/>
              <p:cNvSpPr>
                <a:spLocks/>
              </p:cNvSpPr>
              <p:nvPr/>
            </p:nvSpPr>
            <p:spPr bwMode="auto">
              <a:xfrm>
                <a:off x="2741" y="1719"/>
                <a:ext cx="3" cy="4"/>
              </a:xfrm>
              <a:custGeom>
                <a:avLst/>
                <a:gdLst>
                  <a:gd name="T0" fmla="*/ 0 w 2"/>
                  <a:gd name="T1" fmla="*/ 4 h 3"/>
                  <a:gd name="T2" fmla="*/ 0 w 2"/>
                  <a:gd name="T3" fmla="*/ 0 h 3"/>
                  <a:gd name="T4" fmla="*/ 0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0" y="3"/>
                    </a:moveTo>
                    <a:cubicBezTo>
                      <a:pt x="1" y="2"/>
                      <a:pt x="2" y="0"/>
                      <a:pt x="0" y="0"/>
                    </a:cubicBezTo>
                    <a:cubicBezTo>
                      <a:pt x="0" y="1"/>
                      <a:pt x="0" y="2"/>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66" name="Freeform 4301"/>
              <p:cNvSpPr>
                <a:spLocks/>
              </p:cNvSpPr>
              <p:nvPr/>
            </p:nvSpPr>
            <p:spPr bwMode="auto">
              <a:xfrm>
                <a:off x="2741" y="1717"/>
                <a:ext cx="5" cy="4"/>
              </a:xfrm>
              <a:custGeom>
                <a:avLst/>
                <a:gdLst>
                  <a:gd name="T0" fmla="*/ 4 w 4"/>
                  <a:gd name="T1" fmla="*/ 4 h 3"/>
                  <a:gd name="T2" fmla="*/ 4 w 4"/>
                  <a:gd name="T3" fmla="*/ 4 h 3"/>
                  <a:gd name="T4" fmla="*/ 0 60000 65536"/>
                  <a:gd name="T5" fmla="*/ 0 60000 65536"/>
                </a:gdLst>
                <a:ahLst/>
                <a:cxnLst>
                  <a:cxn ang="T4">
                    <a:pos x="T0" y="T1"/>
                  </a:cxn>
                  <a:cxn ang="T5">
                    <a:pos x="T2" y="T3"/>
                  </a:cxn>
                </a:cxnLst>
                <a:rect l="0" t="0" r="r" b="b"/>
                <a:pathLst>
                  <a:path w="4" h="3">
                    <a:moveTo>
                      <a:pt x="3" y="3"/>
                    </a:moveTo>
                    <a:cubicBezTo>
                      <a:pt x="4" y="0"/>
                      <a:pt x="0" y="2"/>
                      <a:pt x="3"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67" name="Freeform 4302"/>
              <p:cNvSpPr>
                <a:spLocks/>
              </p:cNvSpPr>
              <p:nvPr/>
            </p:nvSpPr>
            <p:spPr bwMode="auto">
              <a:xfrm>
                <a:off x="2744" y="1721"/>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0"/>
                      <a:pt x="1" y="0"/>
                      <a:pt x="1" y="0"/>
                    </a:cubicBezTo>
                    <a:cubicBezTo>
                      <a:pt x="0"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68" name="Freeform 4303"/>
              <p:cNvSpPr>
                <a:spLocks/>
              </p:cNvSpPr>
              <p:nvPr/>
            </p:nvSpPr>
            <p:spPr bwMode="auto">
              <a:xfrm>
                <a:off x="2725" y="1867"/>
                <a:ext cx="7" cy="3"/>
              </a:xfrm>
              <a:custGeom>
                <a:avLst/>
                <a:gdLst>
                  <a:gd name="T0" fmla="*/ 3 w 5"/>
                  <a:gd name="T1" fmla="*/ 3 h 2"/>
                  <a:gd name="T2" fmla="*/ 7 w 5"/>
                  <a:gd name="T3" fmla="*/ 2 h 2"/>
                  <a:gd name="T4" fmla="*/ 0 w 5"/>
                  <a:gd name="T5" fmla="*/ 2 h 2"/>
                  <a:gd name="T6" fmla="*/ 3 w 5"/>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2">
                    <a:moveTo>
                      <a:pt x="2" y="2"/>
                    </a:moveTo>
                    <a:cubicBezTo>
                      <a:pt x="3" y="2"/>
                      <a:pt x="4" y="2"/>
                      <a:pt x="5" y="1"/>
                    </a:cubicBezTo>
                    <a:cubicBezTo>
                      <a:pt x="3" y="0"/>
                      <a:pt x="2" y="1"/>
                      <a:pt x="0" y="1"/>
                    </a:cubicBezTo>
                    <a:cubicBezTo>
                      <a:pt x="1" y="2"/>
                      <a:pt x="2"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69" name="Freeform 4304"/>
              <p:cNvSpPr>
                <a:spLocks/>
              </p:cNvSpPr>
              <p:nvPr/>
            </p:nvSpPr>
            <p:spPr bwMode="auto">
              <a:xfrm>
                <a:off x="1530" y="2491"/>
                <a:ext cx="46" cy="51"/>
              </a:xfrm>
              <a:custGeom>
                <a:avLst/>
                <a:gdLst>
                  <a:gd name="T0" fmla="*/ 1 w 35"/>
                  <a:gd name="T1" fmla="*/ 13 h 39"/>
                  <a:gd name="T2" fmla="*/ 4 w 35"/>
                  <a:gd name="T3" fmla="*/ 9 h 39"/>
                  <a:gd name="T4" fmla="*/ 3 w 35"/>
                  <a:gd name="T5" fmla="*/ 5 h 39"/>
                  <a:gd name="T6" fmla="*/ 5 w 35"/>
                  <a:gd name="T7" fmla="*/ 1 h 39"/>
                  <a:gd name="T8" fmla="*/ 12 w 35"/>
                  <a:gd name="T9" fmla="*/ 3 h 39"/>
                  <a:gd name="T10" fmla="*/ 18 w 35"/>
                  <a:gd name="T11" fmla="*/ 3 h 39"/>
                  <a:gd name="T12" fmla="*/ 22 w 35"/>
                  <a:gd name="T13" fmla="*/ 4 h 39"/>
                  <a:gd name="T14" fmla="*/ 26 w 35"/>
                  <a:gd name="T15" fmla="*/ 8 h 39"/>
                  <a:gd name="T16" fmla="*/ 32 w 35"/>
                  <a:gd name="T17" fmla="*/ 5 h 39"/>
                  <a:gd name="T18" fmla="*/ 33 w 35"/>
                  <a:gd name="T19" fmla="*/ 9 h 39"/>
                  <a:gd name="T20" fmla="*/ 35 w 35"/>
                  <a:gd name="T21" fmla="*/ 13 h 39"/>
                  <a:gd name="T22" fmla="*/ 39 w 35"/>
                  <a:gd name="T23" fmla="*/ 20 h 39"/>
                  <a:gd name="T24" fmla="*/ 45 w 35"/>
                  <a:gd name="T25" fmla="*/ 26 h 39"/>
                  <a:gd name="T26" fmla="*/ 45 w 35"/>
                  <a:gd name="T27" fmla="*/ 27 h 39"/>
                  <a:gd name="T28" fmla="*/ 41 w 35"/>
                  <a:gd name="T29" fmla="*/ 26 h 39"/>
                  <a:gd name="T30" fmla="*/ 41 w 35"/>
                  <a:gd name="T31" fmla="*/ 33 h 39"/>
                  <a:gd name="T32" fmla="*/ 42 w 35"/>
                  <a:gd name="T33" fmla="*/ 37 h 39"/>
                  <a:gd name="T34" fmla="*/ 41 w 35"/>
                  <a:gd name="T35" fmla="*/ 44 h 39"/>
                  <a:gd name="T36" fmla="*/ 39 w 35"/>
                  <a:gd name="T37" fmla="*/ 51 h 39"/>
                  <a:gd name="T38" fmla="*/ 38 w 35"/>
                  <a:gd name="T39" fmla="*/ 47 h 39"/>
                  <a:gd name="T40" fmla="*/ 37 w 35"/>
                  <a:gd name="T41" fmla="*/ 46 h 39"/>
                  <a:gd name="T42" fmla="*/ 37 w 35"/>
                  <a:gd name="T43" fmla="*/ 43 h 39"/>
                  <a:gd name="T44" fmla="*/ 33 w 35"/>
                  <a:gd name="T45" fmla="*/ 39 h 39"/>
                  <a:gd name="T46" fmla="*/ 34 w 35"/>
                  <a:gd name="T47" fmla="*/ 44 h 39"/>
                  <a:gd name="T48" fmla="*/ 29 w 35"/>
                  <a:gd name="T49" fmla="*/ 42 h 39"/>
                  <a:gd name="T50" fmla="*/ 32 w 35"/>
                  <a:gd name="T51" fmla="*/ 37 h 39"/>
                  <a:gd name="T52" fmla="*/ 25 w 35"/>
                  <a:gd name="T53" fmla="*/ 30 h 39"/>
                  <a:gd name="T54" fmla="*/ 21 w 35"/>
                  <a:gd name="T55" fmla="*/ 27 h 39"/>
                  <a:gd name="T56" fmla="*/ 17 w 35"/>
                  <a:gd name="T57" fmla="*/ 24 h 39"/>
                  <a:gd name="T58" fmla="*/ 9 w 35"/>
                  <a:gd name="T59" fmla="*/ 14 h 39"/>
                  <a:gd name="T60" fmla="*/ 9 w 35"/>
                  <a:gd name="T61" fmla="*/ 18 h 39"/>
                  <a:gd name="T62" fmla="*/ 13 w 35"/>
                  <a:gd name="T63" fmla="*/ 21 h 39"/>
                  <a:gd name="T64" fmla="*/ 12 w 35"/>
                  <a:gd name="T65" fmla="*/ 25 h 39"/>
                  <a:gd name="T66" fmla="*/ 7 w 35"/>
                  <a:gd name="T67" fmla="*/ 22 h 39"/>
                  <a:gd name="T68" fmla="*/ 1 w 35"/>
                  <a:gd name="T69" fmla="*/ 13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5" h="39">
                    <a:moveTo>
                      <a:pt x="1" y="10"/>
                    </a:moveTo>
                    <a:cubicBezTo>
                      <a:pt x="1" y="10"/>
                      <a:pt x="3" y="8"/>
                      <a:pt x="3" y="7"/>
                    </a:cubicBezTo>
                    <a:cubicBezTo>
                      <a:pt x="3" y="6"/>
                      <a:pt x="1" y="4"/>
                      <a:pt x="2" y="4"/>
                    </a:cubicBezTo>
                    <a:cubicBezTo>
                      <a:pt x="3" y="3"/>
                      <a:pt x="3" y="2"/>
                      <a:pt x="4" y="1"/>
                    </a:cubicBezTo>
                    <a:cubicBezTo>
                      <a:pt x="4" y="0"/>
                      <a:pt x="8" y="2"/>
                      <a:pt x="9" y="2"/>
                    </a:cubicBezTo>
                    <a:cubicBezTo>
                      <a:pt x="12" y="4"/>
                      <a:pt x="11" y="3"/>
                      <a:pt x="14" y="2"/>
                    </a:cubicBezTo>
                    <a:cubicBezTo>
                      <a:pt x="15" y="2"/>
                      <a:pt x="15" y="4"/>
                      <a:pt x="17" y="3"/>
                    </a:cubicBezTo>
                    <a:cubicBezTo>
                      <a:pt x="18" y="4"/>
                      <a:pt x="19" y="5"/>
                      <a:pt x="20" y="6"/>
                    </a:cubicBezTo>
                    <a:cubicBezTo>
                      <a:pt x="22" y="6"/>
                      <a:pt x="25" y="6"/>
                      <a:pt x="24" y="4"/>
                    </a:cubicBezTo>
                    <a:cubicBezTo>
                      <a:pt x="25" y="5"/>
                      <a:pt x="24" y="6"/>
                      <a:pt x="25" y="7"/>
                    </a:cubicBezTo>
                    <a:cubicBezTo>
                      <a:pt x="26" y="8"/>
                      <a:pt x="26" y="9"/>
                      <a:pt x="27" y="10"/>
                    </a:cubicBezTo>
                    <a:cubicBezTo>
                      <a:pt x="28" y="13"/>
                      <a:pt x="29" y="13"/>
                      <a:pt x="30" y="15"/>
                    </a:cubicBezTo>
                    <a:cubicBezTo>
                      <a:pt x="32" y="16"/>
                      <a:pt x="32" y="19"/>
                      <a:pt x="34" y="20"/>
                    </a:cubicBezTo>
                    <a:cubicBezTo>
                      <a:pt x="35" y="20"/>
                      <a:pt x="35" y="21"/>
                      <a:pt x="34" y="21"/>
                    </a:cubicBezTo>
                    <a:cubicBezTo>
                      <a:pt x="33" y="21"/>
                      <a:pt x="33" y="19"/>
                      <a:pt x="31" y="20"/>
                    </a:cubicBezTo>
                    <a:cubicBezTo>
                      <a:pt x="32" y="21"/>
                      <a:pt x="31" y="23"/>
                      <a:pt x="31" y="25"/>
                    </a:cubicBezTo>
                    <a:cubicBezTo>
                      <a:pt x="31" y="27"/>
                      <a:pt x="35" y="27"/>
                      <a:pt x="32" y="28"/>
                    </a:cubicBezTo>
                    <a:cubicBezTo>
                      <a:pt x="30" y="30"/>
                      <a:pt x="33" y="32"/>
                      <a:pt x="31" y="34"/>
                    </a:cubicBezTo>
                    <a:cubicBezTo>
                      <a:pt x="29" y="35"/>
                      <a:pt x="31" y="36"/>
                      <a:pt x="30" y="39"/>
                    </a:cubicBezTo>
                    <a:cubicBezTo>
                      <a:pt x="30" y="37"/>
                      <a:pt x="30" y="37"/>
                      <a:pt x="29" y="36"/>
                    </a:cubicBezTo>
                    <a:cubicBezTo>
                      <a:pt x="29" y="35"/>
                      <a:pt x="28" y="35"/>
                      <a:pt x="28" y="35"/>
                    </a:cubicBezTo>
                    <a:cubicBezTo>
                      <a:pt x="28" y="34"/>
                      <a:pt x="28" y="34"/>
                      <a:pt x="28" y="33"/>
                    </a:cubicBezTo>
                    <a:cubicBezTo>
                      <a:pt x="28" y="32"/>
                      <a:pt x="26" y="29"/>
                      <a:pt x="25" y="30"/>
                    </a:cubicBezTo>
                    <a:cubicBezTo>
                      <a:pt x="25" y="32"/>
                      <a:pt x="27" y="33"/>
                      <a:pt x="26" y="34"/>
                    </a:cubicBezTo>
                    <a:cubicBezTo>
                      <a:pt x="25" y="34"/>
                      <a:pt x="23" y="33"/>
                      <a:pt x="22" y="32"/>
                    </a:cubicBezTo>
                    <a:cubicBezTo>
                      <a:pt x="22" y="30"/>
                      <a:pt x="24" y="29"/>
                      <a:pt x="24" y="28"/>
                    </a:cubicBezTo>
                    <a:cubicBezTo>
                      <a:pt x="24" y="25"/>
                      <a:pt x="21" y="24"/>
                      <a:pt x="19" y="23"/>
                    </a:cubicBezTo>
                    <a:cubicBezTo>
                      <a:pt x="17" y="22"/>
                      <a:pt x="17" y="21"/>
                      <a:pt x="16" y="21"/>
                    </a:cubicBezTo>
                    <a:cubicBezTo>
                      <a:pt x="14" y="21"/>
                      <a:pt x="13" y="20"/>
                      <a:pt x="13" y="18"/>
                    </a:cubicBezTo>
                    <a:cubicBezTo>
                      <a:pt x="13" y="14"/>
                      <a:pt x="8" y="14"/>
                      <a:pt x="7" y="11"/>
                    </a:cubicBezTo>
                    <a:cubicBezTo>
                      <a:pt x="7" y="12"/>
                      <a:pt x="7" y="13"/>
                      <a:pt x="7" y="14"/>
                    </a:cubicBezTo>
                    <a:cubicBezTo>
                      <a:pt x="8" y="15"/>
                      <a:pt x="9" y="15"/>
                      <a:pt x="10" y="16"/>
                    </a:cubicBezTo>
                    <a:cubicBezTo>
                      <a:pt x="11" y="17"/>
                      <a:pt x="10" y="19"/>
                      <a:pt x="9" y="19"/>
                    </a:cubicBezTo>
                    <a:cubicBezTo>
                      <a:pt x="7" y="20"/>
                      <a:pt x="6" y="17"/>
                      <a:pt x="5" y="17"/>
                    </a:cubicBezTo>
                    <a:cubicBezTo>
                      <a:pt x="2" y="16"/>
                      <a:pt x="0" y="13"/>
                      <a:pt x="1" y="1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70" name="Freeform 4305"/>
              <p:cNvSpPr>
                <a:spLocks/>
              </p:cNvSpPr>
              <p:nvPr/>
            </p:nvSpPr>
            <p:spPr bwMode="auto">
              <a:xfrm>
                <a:off x="1872" y="2973"/>
                <a:ext cx="117" cy="133"/>
              </a:xfrm>
              <a:custGeom>
                <a:avLst/>
                <a:gdLst>
                  <a:gd name="T0" fmla="*/ 0 w 89"/>
                  <a:gd name="T1" fmla="*/ 49 h 101"/>
                  <a:gd name="T2" fmla="*/ 3 w 89"/>
                  <a:gd name="T3" fmla="*/ 33 h 101"/>
                  <a:gd name="T4" fmla="*/ 1 w 89"/>
                  <a:gd name="T5" fmla="*/ 24 h 101"/>
                  <a:gd name="T6" fmla="*/ 4 w 89"/>
                  <a:gd name="T7" fmla="*/ 16 h 101"/>
                  <a:gd name="T8" fmla="*/ 11 w 89"/>
                  <a:gd name="T9" fmla="*/ 7 h 101"/>
                  <a:gd name="T10" fmla="*/ 26 w 89"/>
                  <a:gd name="T11" fmla="*/ 3 h 101"/>
                  <a:gd name="T12" fmla="*/ 50 w 89"/>
                  <a:gd name="T13" fmla="*/ 5 h 101"/>
                  <a:gd name="T14" fmla="*/ 57 w 89"/>
                  <a:gd name="T15" fmla="*/ 13 h 101"/>
                  <a:gd name="T16" fmla="*/ 62 w 89"/>
                  <a:gd name="T17" fmla="*/ 24 h 101"/>
                  <a:gd name="T18" fmla="*/ 63 w 89"/>
                  <a:gd name="T19" fmla="*/ 28 h 101"/>
                  <a:gd name="T20" fmla="*/ 63 w 89"/>
                  <a:gd name="T21" fmla="*/ 34 h 101"/>
                  <a:gd name="T22" fmla="*/ 63 w 89"/>
                  <a:gd name="T23" fmla="*/ 37 h 101"/>
                  <a:gd name="T24" fmla="*/ 63 w 89"/>
                  <a:gd name="T25" fmla="*/ 41 h 101"/>
                  <a:gd name="T26" fmla="*/ 62 w 89"/>
                  <a:gd name="T27" fmla="*/ 45 h 101"/>
                  <a:gd name="T28" fmla="*/ 74 w 89"/>
                  <a:gd name="T29" fmla="*/ 49 h 101"/>
                  <a:gd name="T30" fmla="*/ 80 w 89"/>
                  <a:gd name="T31" fmla="*/ 50 h 101"/>
                  <a:gd name="T32" fmla="*/ 83 w 89"/>
                  <a:gd name="T33" fmla="*/ 47 h 101"/>
                  <a:gd name="T34" fmla="*/ 91 w 89"/>
                  <a:gd name="T35" fmla="*/ 50 h 101"/>
                  <a:gd name="T36" fmla="*/ 93 w 89"/>
                  <a:gd name="T37" fmla="*/ 53 h 101"/>
                  <a:gd name="T38" fmla="*/ 95 w 89"/>
                  <a:gd name="T39" fmla="*/ 59 h 101"/>
                  <a:gd name="T40" fmla="*/ 99 w 89"/>
                  <a:gd name="T41" fmla="*/ 66 h 101"/>
                  <a:gd name="T42" fmla="*/ 104 w 89"/>
                  <a:gd name="T43" fmla="*/ 76 h 101"/>
                  <a:gd name="T44" fmla="*/ 112 w 89"/>
                  <a:gd name="T45" fmla="*/ 74 h 101"/>
                  <a:gd name="T46" fmla="*/ 117 w 89"/>
                  <a:gd name="T47" fmla="*/ 76 h 101"/>
                  <a:gd name="T48" fmla="*/ 117 w 89"/>
                  <a:gd name="T49" fmla="*/ 80 h 101"/>
                  <a:gd name="T50" fmla="*/ 116 w 89"/>
                  <a:gd name="T51" fmla="*/ 84 h 101"/>
                  <a:gd name="T52" fmla="*/ 116 w 89"/>
                  <a:gd name="T53" fmla="*/ 92 h 101"/>
                  <a:gd name="T54" fmla="*/ 114 w 89"/>
                  <a:gd name="T55" fmla="*/ 100 h 101"/>
                  <a:gd name="T56" fmla="*/ 117 w 89"/>
                  <a:gd name="T57" fmla="*/ 113 h 101"/>
                  <a:gd name="T58" fmla="*/ 114 w 89"/>
                  <a:gd name="T59" fmla="*/ 117 h 101"/>
                  <a:gd name="T60" fmla="*/ 112 w 89"/>
                  <a:gd name="T61" fmla="*/ 122 h 101"/>
                  <a:gd name="T62" fmla="*/ 108 w 89"/>
                  <a:gd name="T63" fmla="*/ 124 h 101"/>
                  <a:gd name="T64" fmla="*/ 106 w 89"/>
                  <a:gd name="T65" fmla="*/ 125 h 101"/>
                  <a:gd name="T66" fmla="*/ 103 w 89"/>
                  <a:gd name="T67" fmla="*/ 130 h 101"/>
                  <a:gd name="T68" fmla="*/ 96 w 89"/>
                  <a:gd name="T69" fmla="*/ 133 h 101"/>
                  <a:gd name="T70" fmla="*/ 92 w 89"/>
                  <a:gd name="T71" fmla="*/ 130 h 101"/>
                  <a:gd name="T72" fmla="*/ 89 w 89"/>
                  <a:gd name="T73" fmla="*/ 130 h 101"/>
                  <a:gd name="T74" fmla="*/ 85 w 89"/>
                  <a:gd name="T75" fmla="*/ 132 h 101"/>
                  <a:gd name="T76" fmla="*/ 82 w 89"/>
                  <a:gd name="T77" fmla="*/ 130 h 101"/>
                  <a:gd name="T78" fmla="*/ 68 w 89"/>
                  <a:gd name="T79" fmla="*/ 128 h 101"/>
                  <a:gd name="T80" fmla="*/ 64 w 89"/>
                  <a:gd name="T81" fmla="*/ 128 h 101"/>
                  <a:gd name="T82" fmla="*/ 66 w 89"/>
                  <a:gd name="T83" fmla="*/ 122 h 101"/>
                  <a:gd name="T84" fmla="*/ 70 w 89"/>
                  <a:gd name="T85" fmla="*/ 109 h 101"/>
                  <a:gd name="T86" fmla="*/ 74 w 89"/>
                  <a:gd name="T87" fmla="*/ 101 h 101"/>
                  <a:gd name="T88" fmla="*/ 70 w 89"/>
                  <a:gd name="T89" fmla="*/ 93 h 101"/>
                  <a:gd name="T90" fmla="*/ 62 w 89"/>
                  <a:gd name="T91" fmla="*/ 91 h 101"/>
                  <a:gd name="T92" fmla="*/ 58 w 89"/>
                  <a:gd name="T93" fmla="*/ 88 h 101"/>
                  <a:gd name="T94" fmla="*/ 53 w 89"/>
                  <a:gd name="T95" fmla="*/ 86 h 101"/>
                  <a:gd name="T96" fmla="*/ 43 w 89"/>
                  <a:gd name="T97" fmla="*/ 79 h 101"/>
                  <a:gd name="T98" fmla="*/ 32 w 89"/>
                  <a:gd name="T99" fmla="*/ 75 h 101"/>
                  <a:gd name="T100" fmla="*/ 24 w 89"/>
                  <a:gd name="T101" fmla="*/ 72 h 101"/>
                  <a:gd name="T102" fmla="*/ 13 w 89"/>
                  <a:gd name="T103" fmla="*/ 63 h 101"/>
                  <a:gd name="T104" fmla="*/ 7 w 89"/>
                  <a:gd name="T105" fmla="*/ 55 h 101"/>
                  <a:gd name="T106" fmla="*/ 0 w 89"/>
                  <a:gd name="T107" fmla="*/ 49 h 10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89" h="101">
                    <a:moveTo>
                      <a:pt x="0" y="37"/>
                    </a:moveTo>
                    <a:cubicBezTo>
                      <a:pt x="1" y="33"/>
                      <a:pt x="1" y="29"/>
                      <a:pt x="2" y="25"/>
                    </a:cubicBezTo>
                    <a:cubicBezTo>
                      <a:pt x="2" y="22"/>
                      <a:pt x="2" y="20"/>
                      <a:pt x="1" y="18"/>
                    </a:cubicBezTo>
                    <a:cubicBezTo>
                      <a:pt x="1" y="16"/>
                      <a:pt x="2" y="14"/>
                      <a:pt x="3" y="12"/>
                    </a:cubicBezTo>
                    <a:cubicBezTo>
                      <a:pt x="5" y="9"/>
                      <a:pt x="4" y="6"/>
                      <a:pt x="8" y="5"/>
                    </a:cubicBezTo>
                    <a:cubicBezTo>
                      <a:pt x="12" y="5"/>
                      <a:pt x="16" y="4"/>
                      <a:pt x="20" y="2"/>
                    </a:cubicBezTo>
                    <a:cubicBezTo>
                      <a:pt x="27" y="0"/>
                      <a:pt x="32" y="1"/>
                      <a:pt x="38" y="4"/>
                    </a:cubicBezTo>
                    <a:cubicBezTo>
                      <a:pt x="40" y="5"/>
                      <a:pt x="43" y="7"/>
                      <a:pt x="43" y="10"/>
                    </a:cubicBezTo>
                    <a:cubicBezTo>
                      <a:pt x="44" y="12"/>
                      <a:pt x="45" y="18"/>
                      <a:pt x="47" y="18"/>
                    </a:cubicBezTo>
                    <a:cubicBezTo>
                      <a:pt x="46" y="20"/>
                      <a:pt x="48" y="20"/>
                      <a:pt x="48" y="21"/>
                    </a:cubicBezTo>
                    <a:cubicBezTo>
                      <a:pt x="48" y="22"/>
                      <a:pt x="48" y="25"/>
                      <a:pt x="48" y="26"/>
                    </a:cubicBezTo>
                    <a:cubicBezTo>
                      <a:pt x="48" y="26"/>
                      <a:pt x="48" y="27"/>
                      <a:pt x="48" y="28"/>
                    </a:cubicBezTo>
                    <a:cubicBezTo>
                      <a:pt x="48" y="29"/>
                      <a:pt x="48" y="30"/>
                      <a:pt x="48" y="31"/>
                    </a:cubicBezTo>
                    <a:cubicBezTo>
                      <a:pt x="48" y="32"/>
                      <a:pt x="47" y="33"/>
                      <a:pt x="47" y="34"/>
                    </a:cubicBezTo>
                    <a:cubicBezTo>
                      <a:pt x="47" y="35"/>
                      <a:pt x="55" y="37"/>
                      <a:pt x="56" y="37"/>
                    </a:cubicBezTo>
                    <a:cubicBezTo>
                      <a:pt x="57" y="37"/>
                      <a:pt x="59" y="38"/>
                      <a:pt x="61" y="38"/>
                    </a:cubicBezTo>
                    <a:cubicBezTo>
                      <a:pt x="62" y="38"/>
                      <a:pt x="62" y="34"/>
                      <a:pt x="63" y="36"/>
                    </a:cubicBezTo>
                    <a:cubicBezTo>
                      <a:pt x="65" y="37"/>
                      <a:pt x="67" y="38"/>
                      <a:pt x="69" y="38"/>
                    </a:cubicBezTo>
                    <a:cubicBezTo>
                      <a:pt x="71" y="38"/>
                      <a:pt x="71" y="39"/>
                      <a:pt x="71" y="40"/>
                    </a:cubicBezTo>
                    <a:cubicBezTo>
                      <a:pt x="71" y="42"/>
                      <a:pt x="72" y="43"/>
                      <a:pt x="72" y="45"/>
                    </a:cubicBezTo>
                    <a:cubicBezTo>
                      <a:pt x="73" y="47"/>
                      <a:pt x="75" y="48"/>
                      <a:pt x="75" y="50"/>
                    </a:cubicBezTo>
                    <a:cubicBezTo>
                      <a:pt x="75" y="53"/>
                      <a:pt x="76" y="58"/>
                      <a:pt x="79" y="58"/>
                    </a:cubicBezTo>
                    <a:cubicBezTo>
                      <a:pt x="81" y="58"/>
                      <a:pt x="83" y="56"/>
                      <a:pt x="85" y="56"/>
                    </a:cubicBezTo>
                    <a:cubicBezTo>
                      <a:pt x="86" y="56"/>
                      <a:pt x="88" y="58"/>
                      <a:pt x="89" y="58"/>
                    </a:cubicBezTo>
                    <a:cubicBezTo>
                      <a:pt x="88" y="59"/>
                      <a:pt x="88" y="60"/>
                      <a:pt x="89" y="61"/>
                    </a:cubicBezTo>
                    <a:cubicBezTo>
                      <a:pt x="89" y="62"/>
                      <a:pt x="88" y="63"/>
                      <a:pt x="88" y="64"/>
                    </a:cubicBezTo>
                    <a:cubicBezTo>
                      <a:pt x="89" y="66"/>
                      <a:pt x="88" y="69"/>
                      <a:pt x="88" y="70"/>
                    </a:cubicBezTo>
                    <a:cubicBezTo>
                      <a:pt x="87" y="72"/>
                      <a:pt x="87" y="75"/>
                      <a:pt x="87" y="76"/>
                    </a:cubicBezTo>
                    <a:cubicBezTo>
                      <a:pt x="89" y="86"/>
                      <a:pt x="89" y="86"/>
                      <a:pt x="89" y="86"/>
                    </a:cubicBezTo>
                    <a:cubicBezTo>
                      <a:pt x="89" y="87"/>
                      <a:pt x="88" y="89"/>
                      <a:pt x="87" y="89"/>
                    </a:cubicBezTo>
                    <a:cubicBezTo>
                      <a:pt x="86" y="90"/>
                      <a:pt x="85" y="92"/>
                      <a:pt x="85" y="93"/>
                    </a:cubicBezTo>
                    <a:cubicBezTo>
                      <a:pt x="85" y="93"/>
                      <a:pt x="83" y="94"/>
                      <a:pt x="82" y="94"/>
                    </a:cubicBezTo>
                    <a:cubicBezTo>
                      <a:pt x="82" y="94"/>
                      <a:pt x="81" y="95"/>
                      <a:pt x="81" y="95"/>
                    </a:cubicBezTo>
                    <a:cubicBezTo>
                      <a:pt x="81" y="96"/>
                      <a:pt x="80" y="100"/>
                      <a:pt x="78" y="99"/>
                    </a:cubicBezTo>
                    <a:cubicBezTo>
                      <a:pt x="75" y="96"/>
                      <a:pt x="74" y="98"/>
                      <a:pt x="73" y="101"/>
                    </a:cubicBezTo>
                    <a:cubicBezTo>
                      <a:pt x="72" y="101"/>
                      <a:pt x="71" y="99"/>
                      <a:pt x="70" y="99"/>
                    </a:cubicBezTo>
                    <a:cubicBezTo>
                      <a:pt x="69" y="100"/>
                      <a:pt x="69" y="101"/>
                      <a:pt x="68" y="99"/>
                    </a:cubicBezTo>
                    <a:cubicBezTo>
                      <a:pt x="67" y="98"/>
                      <a:pt x="66" y="100"/>
                      <a:pt x="65" y="100"/>
                    </a:cubicBezTo>
                    <a:cubicBezTo>
                      <a:pt x="64" y="100"/>
                      <a:pt x="63" y="99"/>
                      <a:pt x="62" y="99"/>
                    </a:cubicBezTo>
                    <a:cubicBezTo>
                      <a:pt x="58" y="98"/>
                      <a:pt x="55" y="97"/>
                      <a:pt x="52" y="97"/>
                    </a:cubicBezTo>
                    <a:cubicBezTo>
                      <a:pt x="50" y="98"/>
                      <a:pt x="49" y="99"/>
                      <a:pt x="49" y="97"/>
                    </a:cubicBezTo>
                    <a:cubicBezTo>
                      <a:pt x="49" y="96"/>
                      <a:pt x="50" y="93"/>
                      <a:pt x="50" y="93"/>
                    </a:cubicBezTo>
                    <a:cubicBezTo>
                      <a:pt x="54" y="90"/>
                      <a:pt x="50" y="84"/>
                      <a:pt x="53" y="83"/>
                    </a:cubicBezTo>
                    <a:cubicBezTo>
                      <a:pt x="55" y="82"/>
                      <a:pt x="55" y="79"/>
                      <a:pt x="56" y="77"/>
                    </a:cubicBezTo>
                    <a:cubicBezTo>
                      <a:pt x="57" y="74"/>
                      <a:pt x="55" y="73"/>
                      <a:pt x="53" y="71"/>
                    </a:cubicBezTo>
                    <a:cubicBezTo>
                      <a:pt x="51" y="70"/>
                      <a:pt x="49" y="70"/>
                      <a:pt x="47" y="69"/>
                    </a:cubicBezTo>
                    <a:cubicBezTo>
                      <a:pt x="46" y="68"/>
                      <a:pt x="45" y="68"/>
                      <a:pt x="44" y="67"/>
                    </a:cubicBezTo>
                    <a:cubicBezTo>
                      <a:pt x="42" y="67"/>
                      <a:pt x="41" y="66"/>
                      <a:pt x="40" y="65"/>
                    </a:cubicBezTo>
                    <a:cubicBezTo>
                      <a:pt x="37" y="64"/>
                      <a:pt x="35" y="62"/>
                      <a:pt x="33" y="60"/>
                    </a:cubicBezTo>
                    <a:cubicBezTo>
                      <a:pt x="30" y="58"/>
                      <a:pt x="27" y="59"/>
                      <a:pt x="24" y="57"/>
                    </a:cubicBezTo>
                    <a:cubicBezTo>
                      <a:pt x="22" y="57"/>
                      <a:pt x="20" y="56"/>
                      <a:pt x="18" y="55"/>
                    </a:cubicBezTo>
                    <a:cubicBezTo>
                      <a:pt x="15" y="52"/>
                      <a:pt x="11" y="50"/>
                      <a:pt x="10" y="48"/>
                    </a:cubicBezTo>
                    <a:cubicBezTo>
                      <a:pt x="8" y="46"/>
                      <a:pt x="5" y="44"/>
                      <a:pt x="5" y="42"/>
                    </a:cubicBezTo>
                    <a:cubicBezTo>
                      <a:pt x="4" y="39"/>
                      <a:pt x="1" y="39"/>
                      <a:pt x="0" y="3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71" name="Freeform 4306"/>
              <p:cNvSpPr>
                <a:spLocks/>
              </p:cNvSpPr>
              <p:nvPr/>
            </p:nvSpPr>
            <p:spPr bwMode="auto">
              <a:xfrm>
                <a:off x="2516" y="2495"/>
                <a:ext cx="2" cy="3"/>
              </a:xfrm>
              <a:custGeom>
                <a:avLst/>
                <a:gdLst>
                  <a:gd name="T0" fmla="*/ 1 w 2"/>
                  <a:gd name="T1" fmla="*/ 0 h 3"/>
                  <a:gd name="T2" fmla="*/ 2 w 2"/>
                  <a:gd name="T3" fmla="*/ 3 h 3"/>
                  <a:gd name="T4" fmla="*/ 2 w 2"/>
                  <a:gd name="T5" fmla="*/ 0 h 3"/>
                  <a:gd name="T6" fmla="*/ 1 w 2"/>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3">
                    <a:moveTo>
                      <a:pt x="1" y="0"/>
                    </a:moveTo>
                    <a:cubicBezTo>
                      <a:pt x="0" y="1"/>
                      <a:pt x="1" y="2"/>
                      <a:pt x="2" y="3"/>
                    </a:cubicBezTo>
                    <a:cubicBezTo>
                      <a:pt x="1" y="2"/>
                      <a:pt x="2" y="1"/>
                      <a:pt x="2" y="0"/>
                    </a:cubicBezTo>
                    <a:cubicBezTo>
                      <a:pt x="2"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72" name="Freeform 4307"/>
              <p:cNvSpPr>
                <a:spLocks/>
              </p:cNvSpPr>
              <p:nvPr/>
            </p:nvSpPr>
            <p:spPr bwMode="auto">
              <a:xfrm>
                <a:off x="2517" y="2468"/>
                <a:ext cx="101" cy="87"/>
              </a:xfrm>
              <a:custGeom>
                <a:avLst/>
                <a:gdLst>
                  <a:gd name="T0" fmla="*/ 4 w 77"/>
                  <a:gd name="T1" fmla="*/ 18 h 66"/>
                  <a:gd name="T2" fmla="*/ 17 w 77"/>
                  <a:gd name="T3" fmla="*/ 16 h 66"/>
                  <a:gd name="T4" fmla="*/ 14 w 77"/>
                  <a:gd name="T5" fmla="*/ 7 h 66"/>
                  <a:gd name="T6" fmla="*/ 18 w 77"/>
                  <a:gd name="T7" fmla="*/ 0 h 66"/>
                  <a:gd name="T8" fmla="*/ 28 w 77"/>
                  <a:gd name="T9" fmla="*/ 0 h 66"/>
                  <a:gd name="T10" fmla="*/ 34 w 77"/>
                  <a:gd name="T11" fmla="*/ 4 h 66"/>
                  <a:gd name="T12" fmla="*/ 43 w 77"/>
                  <a:gd name="T13" fmla="*/ 4 h 66"/>
                  <a:gd name="T14" fmla="*/ 51 w 77"/>
                  <a:gd name="T15" fmla="*/ 11 h 66"/>
                  <a:gd name="T16" fmla="*/ 63 w 77"/>
                  <a:gd name="T17" fmla="*/ 9 h 66"/>
                  <a:gd name="T18" fmla="*/ 76 w 77"/>
                  <a:gd name="T19" fmla="*/ 8 h 66"/>
                  <a:gd name="T20" fmla="*/ 81 w 77"/>
                  <a:gd name="T21" fmla="*/ 3 h 66"/>
                  <a:gd name="T22" fmla="*/ 85 w 77"/>
                  <a:gd name="T23" fmla="*/ 9 h 66"/>
                  <a:gd name="T24" fmla="*/ 92 w 77"/>
                  <a:gd name="T25" fmla="*/ 21 h 66"/>
                  <a:gd name="T26" fmla="*/ 88 w 77"/>
                  <a:gd name="T27" fmla="*/ 26 h 66"/>
                  <a:gd name="T28" fmla="*/ 93 w 77"/>
                  <a:gd name="T29" fmla="*/ 30 h 66"/>
                  <a:gd name="T30" fmla="*/ 98 w 77"/>
                  <a:gd name="T31" fmla="*/ 38 h 66"/>
                  <a:gd name="T32" fmla="*/ 94 w 77"/>
                  <a:gd name="T33" fmla="*/ 46 h 66"/>
                  <a:gd name="T34" fmla="*/ 101 w 77"/>
                  <a:gd name="T35" fmla="*/ 57 h 66"/>
                  <a:gd name="T36" fmla="*/ 101 w 77"/>
                  <a:gd name="T37" fmla="*/ 67 h 66"/>
                  <a:gd name="T38" fmla="*/ 97 w 77"/>
                  <a:gd name="T39" fmla="*/ 74 h 66"/>
                  <a:gd name="T40" fmla="*/ 96 w 77"/>
                  <a:gd name="T41" fmla="*/ 78 h 66"/>
                  <a:gd name="T42" fmla="*/ 91 w 77"/>
                  <a:gd name="T43" fmla="*/ 80 h 66"/>
                  <a:gd name="T44" fmla="*/ 85 w 77"/>
                  <a:gd name="T45" fmla="*/ 82 h 66"/>
                  <a:gd name="T46" fmla="*/ 76 w 77"/>
                  <a:gd name="T47" fmla="*/ 84 h 66"/>
                  <a:gd name="T48" fmla="*/ 76 w 77"/>
                  <a:gd name="T49" fmla="*/ 73 h 66"/>
                  <a:gd name="T50" fmla="*/ 76 w 77"/>
                  <a:gd name="T51" fmla="*/ 69 h 66"/>
                  <a:gd name="T52" fmla="*/ 67 w 77"/>
                  <a:gd name="T53" fmla="*/ 66 h 66"/>
                  <a:gd name="T54" fmla="*/ 59 w 77"/>
                  <a:gd name="T55" fmla="*/ 70 h 66"/>
                  <a:gd name="T56" fmla="*/ 59 w 77"/>
                  <a:gd name="T57" fmla="*/ 55 h 66"/>
                  <a:gd name="T58" fmla="*/ 46 w 77"/>
                  <a:gd name="T59" fmla="*/ 42 h 66"/>
                  <a:gd name="T60" fmla="*/ 34 w 77"/>
                  <a:gd name="T61" fmla="*/ 46 h 66"/>
                  <a:gd name="T62" fmla="*/ 28 w 77"/>
                  <a:gd name="T63" fmla="*/ 55 h 66"/>
                  <a:gd name="T64" fmla="*/ 25 w 77"/>
                  <a:gd name="T65" fmla="*/ 55 h 66"/>
                  <a:gd name="T66" fmla="*/ 24 w 77"/>
                  <a:gd name="T67" fmla="*/ 55 h 66"/>
                  <a:gd name="T68" fmla="*/ 22 w 77"/>
                  <a:gd name="T69" fmla="*/ 53 h 66"/>
                  <a:gd name="T70" fmla="*/ 18 w 77"/>
                  <a:gd name="T71" fmla="*/ 45 h 66"/>
                  <a:gd name="T72" fmla="*/ 18 w 77"/>
                  <a:gd name="T73" fmla="*/ 42 h 66"/>
                  <a:gd name="T74" fmla="*/ 13 w 77"/>
                  <a:gd name="T75" fmla="*/ 40 h 66"/>
                  <a:gd name="T76" fmla="*/ 7 w 77"/>
                  <a:gd name="T77" fmla="*/ 34 h 66"/>
                  <a:gd name="T78" fmla="*/ 7 w 77"/>
                  <a:gd name="T79" fmla="*/ 28 h 66"/>
                  <a:gd name="T80" fmla="*/ 4 w 77"/>
                  <a:gd name="T81" fmla="*/ 30 h 66"/>
                  <a:gd name="T82" fmla="*/ 0 w 77"/>
                  <a:gd name="T83" fmla="*/ 26 h 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7" h="66">
                    <a:moveTo>
                      <a:pt x="0" y="20"/>
                    </a:moveTo>
                    <a:cubicBezTo>
                      <a:pt x="2" y="18"/>
                      <a:pt x="2" y="16"/>
                      <a:pt x="3" y="14"/>
                    </a:cubicBezTo>
                    <a:cubicBezTo>
                      <a:pt x="4" y="13"/>
                      <a:pt x="7" y="13"/>
                      <a:pt x="8" y="12"/>
                    </a:cubicBezTo>
                    <a:cubicBezTo>
                      <a:pt x="10" y="11"/>
                      <a:pt x="11" y="12"/>
                      <a:pt x="13" y="12"/>
                    </a:cubicBezTo>
                    <a:cubicBezTo>
                      <a:pt x="13" y="11"/>
                      <a:pt x="14" y="10"/>
                      <a:pt x="14" y="9"/>
                    </a:cubicBezTo>
                    <a:cubicBezTo>
                      <a:pt x="14" y="7"/>
                      <a:pt x="11" y="7"/>
                      <a:pt x="11" y="5"/>
                    </a:cubicBezTo>
                    <a:cubicBezTo>
                      <a:pt x="12" y="4"/>
                      <a:pt x="14" y="5"/>
                      <a:pt x="15" y="3"/>
                    </a:cubicBezTo>
                    <a:cubicBezTo>
                      <a:pt x="15" y="2"/>
                      <a:pt x="14" y="0"/>
                      <a:pt x="14" y="0"/>
                    </a:cubicBezTo>
                    <a:cubicBezTo>
                      <a:pt x="19" y="0"/>
                      <a:pt x="19" y="0"/>
                      <a:pt x="19" y="0"/>
                    </a:cubicBezTo>
                    <a:cubicBezTo>
                      <a:pt x="20" y="0"/>
                      <a:pt x="21" y="0"/>
                      <a:pt x="21" y="0"/>
                    </a:cubicBezTo>
                    <a:cubicBezTo>
                      <a:pt x="22" y="1"/>
                      <a:pt x="21" y="3"/>
                      <a:pt x="22" y="2"/>
                    </a:cubicBezTo>
                    <a:cubicBezTo>
                      <a:pt x="23" y="1"/>
                      <a:pt x="26" y="3"/>
                      <a:pt x="26" y="3"/>
                    </a:cubicBezTo>
                    <a:cubicBezTo>
                      <a:pt x="28" y="4"/>
                      <a:pt x="28" y="4"/>
                      <a:pt x="28" y="4"/>
                    </a:cubicBezTo>
                    <a:cubicBezTo>
                      <a:pt x="30" y="4"/>
                      <a:pt x="31" y="3"/>
                      <a:pt x="33" y="3"/>
                    </a:cubicBezTo>
                    <a:cubicBezTo>
                      <a:pt x="35" y="3"/>
                      <a:pt x="37" y="2"/>
                      <a:pt x="39" y="3"/>
                    </a:cubicBezTo>
                    <a:cubicBezTo>
                      <a:pt x="38" y="5"/>
                      <a:pt x="37" y="6"/>
                      <a:pt x="39" y="8"/>
                    </a:cubicBezTo>
                    <a:cubicBezTo>
                      <a:pt x="40" y="9"/>
                      <a:pt x="42" y="5"/>
                      <a:pt x="43" y="5"/>
                    </a:cubicBezTo>
                    <a:cubicBezTo>
                      <a:pt x="47" y="6"/>
                      <a:pt x="45" y="11"/>
                      <a:pt x="48" y="7"/>
                    </a:cubicBezTo>
                    <a:cubicBezTo>
                      <a:pt x="52" y="3"/>
                      <a:pt x="54" y="8"/>
                      <a:pt x="55" y="7"/>
                    </a:cubicBezTo>
                    <a:cubicBezTo>
                      <a:pt x="56" y="7"/>
                      <a:pt x="57" y="6"/>
                      <a:pt x="58" y="6"/>
                    </a:cubicBezTo>
                    <a:cubicBezTo>
                      <a:pt x="58" y="5"/>
                      <a:pt x="60" y="5"/>
                      <a:pt x="60" y="4"/>
                    </a:cubicBezTo>
                    <a:cubicBezTo>
                      <a:pt x="61" y="3"/>
                      <a:pt x="58" y="1"/>
                      <a:pt x="62" y="2"/>
                    </a:cubicBezTo>
                    <a:cubicBezTo>
                      <a:pt x="63" y="2"/>
                      <a:pt x="64" y="3"/>
                      <a:pt x="64" y="4"/>
                    </a:cubicBezTo>
                    <a:cubicBezTo>
                      <a:pt x="64" y="5"/>
                      <a:pt x="65" y="7"/>
                      <a:pt x="65" y="7"/>
                    </a:cubicBezTo>
                    <a:cubicBezTo>
                      <a:pt x="67" y="9"/>
                      <a:pt x="65" y="13"/>
                      <a:pt x="67" y="12"/>
                    </a:cubicBezTo>
                    <a:cubicBezTo>
                      <a:pt x="67" y="14"/>
                      <a:pt x="71" y="14"/>
                      <a:pt x="70" y="16"/>
                    </a:cubicBezTo>
                    <a:cubicBezTo>
                      <a:pt x="69" y="16"/>
                      <a:pt x="69" y="16"/>
                      <a:pt x="69" y="17"/>
                    </a:cubicBezTo>
                    <a:cubicBezTo>
                      <a:pt x="68" y="18"/>
                      <a:pt x="67" y="19"/>
                      <a:pt x="67" y="20"/>
                    </a:cubicBezTo>
                    <a:cubicBezTo>
                      <a:pt x="68" y="20"/>
                      <a:pt x="69" y="19"/>
                      <a:pt x="70" y="19"/>
                    </a:cubicBezTo>
                    <a:cubicBezTo>
                      <a:pt x="72" y="19"/>
                      <a:pt x="71" y="21"/>
                      <a:pt x="71" y="23"/>
                    </a:cubicBezTo>
                    <a:cubicBezTo>
                      <a:pt x="71" y="24"/>
                      <a:pt x="71" y="26"/>
                      <a:pt x="72" y="27"/>
                    </a:cubicBezTo>
                    <a:cubicBezTo>
                      <a:pt x="73" y="27"/>
                      <a:pt x="74" y="28"/>
                      <a:pt x="75" y="29"/>
                    </a:cubicBezTo>
                    <a:cubicBezTo>
                      <a:pt x="75" y="30"/>
                      <a:pt x="74" y="30"/>
                      <a:pt x="73" y="31"/>
                    </a:cubicBezTo>
                    <a:cubicBezTo>
                      <a:pt x="72" y="32"/>
                      <a:pt x="72" y="34"/>
                      <a:pt x="72" y="35"/>
                    </a:cubicBezTo>
                    <a:cubicBezTo>
                      <a:pt x="72" y="36"/>
                      <a:pt x="73" y="40"/>
                      <a:pt x="75" y="39"/>
                    </a:cubicBezTo>
                    <a:cubicBezTo>
                      <a:pt x="75" y="41"/>
                      <a:pt x="75" y="41"/>
                      <a:pt x="77" y="43"/>
                    </a:cubicBezTo>
                    <a:cubicBezTo>
                      <a:pt x="75" y="43"/>
                      <a:pt x="75" y="45"/>
                      <a:pt x="74" y="46"/>
                    </a:cubicBezTo>
                    <a:cubicBezTo>
                      <a:pt x="77" y="47"/>
                      <a:pt x="77" y="49"/>
                      <a:pt x="77" y="51"/>
                    </a:cubicBezTo>
                    <a:cubicBezTo>
                      <a:pt x="76" y="51"/>
                      <a:pt x="72" y="49"/>
                      <a:pt x="71" y="51"/>
                    </a:cubicBezTo>
                    <a:cubicBezTo>
                      <a:pt x="70" y="52"/>
                      <a:pt x="73" y="54"/>
                      <a:pt x="74" y="56"/>
                    </a:cubicBezTo>
                    <a:cubicBezTo>
                      <a:pt x="73" y="55"/>
                      <a:pt x="72" y="57"/>
                      <a:pt x="72" y="57"/>
                    </a:cubicBezTo>
                    <a:cubicBezTo>
                      <a:pt x="73" y="58"/>
                      <a:pt x="73" y="58"/>
                      <a:pt x="73" y="59"/>
                    </a:cubicBezTo>
                    <a:cubicBezTo>
                      <a:pt x="73" y="59"/>
                      <a:pt x="71" y="61"/>
                      <a:pt x="71" y="61"/>
                    </a:cubicBezTo>
                    <a:cubicBezTo>
                      <a:pt x="71" y="61"/>
                      <a:pt x="70" y="60"/>
                      <a:pt x="69" y="61"/>
                    </a:cubicBezTo>
                    <a:cubicBezTo>
                      <a:pt x="68" y="61"/>
                      <a:pt x="69" y="60"/>
                      <a:pt x="67" y="60"/>
                    </a:cubicBezTo>
                    <a:cubicBezTo>
                      <a:pt x="66" y="59"/>
                      <a:pt x="66" y="62"/>
                      <a:pt x="65" y="62"/>
                    </a:cubicBezTo>
                    <a:cubicBezTo>
                      <a:pt x="65" y="64"/>
                      <a:pt x="64" y="65"/>
                      <a:pt x="62" y="66"/>
                    </a:cubicBezTo>
                    <a:cubicBezTo>
                      <a:pt x="62" y="63"/>
                      <a:pt x="60" y="63"/>
                      <a:pt x="58" y="64"/>
                    </a:cubicBezTo>
                    <a:cubicBezTo>
                      <a:pt x="58" y="62"/>
                      <a:pt x="59" y="60"/>
                      <a:pt x="59" y="59"/>
                    </a:cubicBezTo>
                    <a:cubicBezTo>
                      <a:pt x="59" y="58"/>
                      <a:pt x="59" y="55"/>
                      <a:pt x="58" y="55"/>
                    </a:cubicBezTo>
                    <a:cubicBezTo>
                      <a:pt x="58" y="55"/>
                      <a:pt x="58" y="56"/>
                      <a:pt x="58" y="54"/>
                    </a:cubicBezTo>
                    <a:cubicBezTo>
                      <a:pt x="58" y="54"/>
                      <a:pt x="57" y="53"/>
                      <a:pt x="58" y="52"/>
                    </a:cubicBezTo>
                    <a:cubicBezTo>
                      <a:pt x="55" y="48"/>
                      <a:pt x="55" y="50"/>
                      <a:pt x="54" y="50"/>
                    </a:cubicBezTo>
                    <a:cubicBezTo>
                      <a:pt x="53" y="51"/>
                      <a:pt x="53" y="50"/>
                      <a:pt x="51" y="50"/>
                    </a:cubicBezTo>
                    <a:cubicBezTo>
                      <a:pt x="50" y="50"/>
                      <a:pt x="49" y="50"/>
                      <a:pt x="48" y="51"/>
                    </a:cubicBezTo>
                    <a:cubicBezTo>
                      <a:pt x="48" y="51"/>
                      <a:pt x="45" y="52"/>
                      <a:pt x="45" y="53"/>
                    </a:cubicBezTo>
                    <a:cubicBezTo>
                      <a:pt x="45" y="51"/>
                      <a:pt x="48" y="48"/>
                      <a:pt x="47" y="47"/>
                    </a:cubicBezTo>
                    <a:cubicBezTo>
                      <a:pt x="45" y="45"/>
                      <a:pt x="48" y="44"/>
                      <a:pt x="45" y="42"/>
                    </a:cubicBezTo>
                    <a:cubicBezTo>
                      <a:pt x="45" y="42"/>
                      <a:pt x="46" y="41"/>
                      <a:pt x="45" y="40"/>
                    </a:cubicBezTo>
                    <a:cubicBezTo>
                      <a:pt x="42" y="35"/>
                      <a:pt x="41" y="31"/>
                      <a:pt x="35" y="32"/>
                    </a:cubicBezTo>
                    <a:cubicBezTo>
                      <a:pt x="33" y="32"/>
                      <a:pt x="32" y="33"/>
                      <a:pt x="31" y="33"/>
                    </a:cubicBezTo>
                    <a:cubicBezTo>
                      <a:pt x="28" y="34"/>
                      <a:pt x="27" y="32"/>
                      <a:pt x="26" y="35"/>
                    </a:cubicBezTo>
                    <a:cubicBezTo>
                      <a:pt x="25" y="37"/>
                      <a:pt x="24" y="39"/>
                      <a:pt x="23" y="40"/>
                    </a:cubicBezTo>
                    <a:cubicBezTo>
                      <a:pt x="22" y="41"/>
                      <a:pt x="22" y="41"/>
                      <a:pt x="21" y="42"/>
                    </a:cubicBezTo>
                    <a:cubicBezTo>
                      <a:pt x="21" y="44"/>
                      <a:pt x="19" y="43"/>
                      <a:pt x="18" y="43"/>
                    </a:cubicBezTo>
                    <a:cubicBezTo>
                      <a:pt x="18" y="43"/>
                      <a:pt x="18" y="42"/>
                      <a:pt x="19" y="42"/>
                    </a:cubicBezTo>
                    <a:cubicBezTo>
                      <a:pt x="19" y="41"/>
                      <a:pt x="19" y="41"/>
                      <a:pt x="18" y="41"/>
                    </a:cubicBezTo>
                    <a:cubicBezTo>
                      <a:pt x="18" y="42"/>
                      <a:pt x="18" y="42"/>
                      <a:pt x="18" y="42"/>
                    </a:cubicBezTo>
                    <a:cubicBezTo>
                      <a:pt x="18" y="41"/>
                      <a:pt x="18" y="40"/>
                      <a:pt x="18" y="40"/>
                    </a:cubicBezTo>
                    <a:cubicBezTo>
                      <a:pt x="17" y="40"/>
                      <a:pt x="17" y="40"/>
                      <a:pt x="17" y="40"/>
                    </a:cubicBezTo>
                    <a:cubicBezTo>
                      <a:pt x="17" y="39"/>
                      <a:pt x="15" y="38"/>
                      <a:pt x="16" y="37"/>
                    </a:cubicBezTo>
                    <a:cubicBezTo>
                      <a:pt x="14" y="39"/>
                      <a:pt x="15" y="34"/>
                      <a:pt x="14" y="34"/>
                    </a:cubicBezTo>
                    <a:cubicBezTo>
                      <a:pt x="14" y="35"/>
                      <a:pt x="14" y="35"/>
                      <a:pt x="13" y="35"/>
                    </a:cubicBezTo>
                    <a:cubicBezTo>
                      <a:pt x="13" y="34"/>
                      <a:pt x="14" y="33"/>
                      <a:pt x="14" y="32"/>
                    </a:cubicBezTo>
                    <a:cubicBezTo>
                      <a:pt x="13" y="34"/>
                      <a:pt x="12" y="33"/>
                      <a:pt x="12" y="33"/>
                    </a:cubicBezTo>
                    <a:cubicBezTo>
                      <a:pt x="10" y="32"/>
                      <a:pt x="11" y="31"/>
                      <a:pt x="10" y="30"/>
                    </a:cubicBezTo>
                    <a:cubicBezTo>
                      <a:pt x="10" y="30"/>
                      <a:pt x="9" y="31"/>
                      <a:pt x="9" y="31"/>
                    </a:cubicBezTo>
                    <a:cubicBezTo>
                      <a:pt x="9" y="29"/>
                      <a:pt x="4" y="29"/>
                      <a:pt x="5" y="26"/>
                    </a:cubicBezTo>
                    <a:cubicBezTo>
                      <a:pt x="5" y="26"/>
                      <a:pt x="4" y="26"/>
                      <a:pt x="4" y="26"/>
                    </a:cubicBezTo>
                    <a:cubicBezTo>
                      <a:pt x="4" y="25"/>
                      <a:pt x="5" y="23"/>
                      <a:pt x="5" y="21"/>
                    </a:cubicBezTo>
                    <a:cubicBezTo>
                      <a:pt x="5" y="22"/>
                      <a:pt x="4" y="23"/>
                      <a:pt x="4" y="23"/>
                    </a:cubicBezTo>
                    <a:cubicBezTo>
                      <a:pt x="4" y="22"/>
                      <a:pt x="3" y="23"/>
                      <a:pt x="3" y="23"/>
                    </a:cubicBezTo>
                    <a:cubicBezTo>
                      <a:pt x="3" y="22"/>
                      <a:pt x="2" y="20"/>
                      <a:pt x="4" y="20"/>
                    </a:cubicBezTo>
                    <a:cubicBezTo>
                      <a:pt x="3" y="20"/>
                      <a:pt x="1" y="20"/>
                      <a:pt x="0" y="2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73" name="Freeform 4308"/>
              <p:cNvSpPr>
                <a:spLocks/>
              </p:cNvSpPr>
              <p:nvPr/>
            </p:nvSpPr>
            <p:spPr bwMode="auto">
              <a:xfrm>
                <a:off x="2649" y="1804"/>
                <a:ext cx="0" cy="1"/>
              </a:xfrm>
              <a:custGeom>
                <a:avLst/>
                <a:gdLst>
                  <a:gd name="T0" fmla="*/ 0 h 1"/>
                  <a:gd name="T1" fmla="*/ 0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0"/>
                      <a:pt x="0" y="1"/>
                      <a:pt x="0"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74" name="Freeform 4309"/>
              <p:cNvSpPr>
                <a:spLocks/>
              </p:cNvSpPr>
              <p:nvPr/>
            </p:nvSpPr>
            <p:spPr bwMode="auto">
              <a:xfrm>
                <a:off x="2626" y="1818"/>
                <a:ext cx="6" cy="2"/>
              </a:xfrm>
              <a:custGeom>
                <a:avLst/>
                <a:gdLst>
                  <a:gd name="T0" fmla="*/ 3 w 4"/>
                  <a:gd name="T1" fmla="*/ 2 h 1"/>
                  <a:gd name="T2" fmla="*/ 0 w 4"/>
                  <a:gd name="T3" fmla="*/ 2 h 1"/>
                  <a:gd name="T4" fmla="*/ 3 w 4"/>
                  <a:gd name="T5" fmla="*/ 2 h 1"/>
                  <a:gd name="T6" fmla="*/ 0 60000 65536"/>
                  <a:gd name="T7" fmla="*/ 0 60000 65536"/>
                  <a:gd name="T8" fmla="*/ 0 60000 65536"/>
                </a:gdLst>
                <a:ahLst/>
                <a:cxnLst>
                  <a:cxn ang="T6">
                    <a:pos x="T0" y="T1"/>
                  </a:cxn>
                  <a:cxn ang="T7">
                    <a:pos x="T2" y="T3"/>
                  </a:cxn>
                  <a:cxn ang="T8">
                    <a:pos x="T4" y="T5"/>
                  </a:cxn>
                </a:cxnLst>
                <a:rect l="0" t="0" r="r" b="b"/>
                <a:pathLst>
                  <a:path w="4" h="1">
                    <a:moveTo>
                      <a:pt x="2" y="1"/>
                    </a:moveTo>
                    <a:cubicBezTo>
                      <a:pt x="4" y="1"/>
                      <a:pt x="1" y="0"/>
                      <a:pt x="0" y="1"/>
                    </a:cubicBezTo>
                    <a:cubicBezTo>
                      <a:pt x="1" y="1"/>
                      <a:pt x="2"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75" name="Freeform 4310"/>
              <p:cNvSpPr>
                <a:spLocks/>
              </p:cNvSpPr>
              <p:nvPr/>
            </p:nvSpPr>
            <p:spPr bwMode="auto">
              <a:xfrm>
                <a:off x="2620" y="1799"/>
                <a:ext cx="56" cy="58"/>
              </a:xfrm>
              <a:custGeom>
                <a:avLst/>
                <a:gdLst>
                  <a:gd name="T0" fmla="*/ 4 w 43"/>
                  <a:gd name="T1" fmla="*/ 57 h 44"/>
                  <a:gd name="T2" fmla="*/ 1 w 43"/>
                  <a:gd name="T3" fmla="*/ 54 h 44"/>
                  <a:gd name="T4" fmla="*/ 1 w 43"/>
                  <a:gd name="T5" fmla="*/ 49 h 44"/>
                  <a:gd name="T6" fmla="*/ 5 w 43"/>
                  <a:gd name="T7" fmla="*/ 46 h 44"/>
                  <a:gd name="T8" fmla="*/ 8 w 43"/>
                  <a:gd name="T9" fmla="*/ 44 h 44"/>
                  <a:gd name="T10" fmla="*/ 22 w 43"/>
                  <a:gd name="T11" fmla="*/ 40 h 44"/>
                  <a:gd name="T12" fmla="*/ 9 w 43"/>
                  <a:gd name="T13" fmla="*/ 42 h 44"/>
                  <a:gd name="T14" fmla="*/ 21 w 43"/>
                  <a:gd name="T15" fmla="*/ 32 h 44"/>
                  <a:gd name="T16" fmla="*/ 10 w 43"/>
                  <a:gd name="T17" fmla="*/ 30 h 44"/>
                  <a:gd name="T18" fmla="*/ 7 w 43"/>
                  <a:gd name="T19" fmla="*/ 29 h 44"/>
                  <a:gd name="T20" fmla="*/ 7 w 43"/>
                  <a:gd name="T21" fmla="*/ 28 h 44"/>
                  <a:gd name="T22" fmla="*/ 12 w 43"/>
                  <a:gd name="T23" fmla="*/ 26 h 44"/>
                  <a:gd name="T24" fmla="*/ 13 w 43"/>
                  <a:gd name="T25" fmla="*/ 24 h 44"/>
                  <a:gd name="T26" fmla="*/ 12 w 43"/>
                  <a:gd name="T27" fmla="*/ 21 h 44"/>
                  <a:gd name="T28" fmla="*/ 10 w 43"/>
                  <a:gd name="T29" fmla="*/ 17 h 44"/>
                  <a:gd name="T30" fmla="*/ 10 w 43"/>
                  <a:gd name="T31" fmla="*/ 16 h 44"/>
                  <a:gd name="T32" fmla="*/ 20 w 43"/>
                  <a:gd name="T33" fmla="*/ 18 h 44"/>
                  <a:gd name="T34" fmla="*/ 26 w 43"/>
                  <a:gd name="T35" fmla="*/ 15 h 44"/>
                  <a:gd name="T36" fmla="*/ 25 w 43"/>
                  <a:gd name="T37" fmla="*/ 11 h 44"/>
                  <a:gd name="T38" fmla="*/ 30 w 43"/>
                  <a:gd name="T39" fmla="*/ 8 h 44"/>
                  <a:gd name="T40" fmla="*/ 38 w 43"/>
                  <a:gd name="T41" fmla="*/ 3 h 44"/>
                  <a:gd name="T42" fmla="*/ 39 w 43"/>
                  <a:gd name="T43" fmla="*/ 5 h 44"/>
                  <a:gd name="T44" fmla="*/ 47 w 43"/>
                  <a:gd name="T45" fmla="*/ 1 h 44"/>
                  <a:gd name="T46" fmla="*/ 35 w 43"/>
                  <a:gd name="T47" fmla="*/ 9 h 44"/>
                  <a:gd name="T48" fmla="*/ 34 w 43"/>
                  <a:gd name="T49" fmla="*/ 15 h 44"/>
                  <a:gd name="T50" fmla="*/ 42 w 43"/>
                  <a:gd name="T51" fmla="*/ 16 h 44"/>
                  <a:gd name="T52" fmla="*/ 48 w 43"/>
                  <a:gd name="T53" fmla="*/ 17 h 44"/>
                  <a:gd name="T54" fmla="*/ 55 w 43"/>
                  <a:gd name="T55" fmla="*/ 20 h 44"/>
                  <a:gd name="T56" fmla="*/ 52 w 43"/>
                  <a:gd name="T57" fmla="*/ 24 h 44"/>
                  <a:gd name="T58" fmla="*/ 52 w 43"/>
                  <a:gd name="T59" fmla="*/ 40 h 44"/>
                  <a:gd name="T60" fmla="*/ 47 w 43"/>
                  <a:gd name="T61" fmla="*/ 47 h 44"/>
                  <a:gd name="T62" fmla="*/ 35 w 43"/>
                  <a:gd name="T63" fmla="*/ 49 h 44"/>
                  <a:gd name="T64" fmla="*/ 26 w 43"/>
                  <a:gd name="T65" fmla="*/ 53 h 44"/>
                  <a:gd name="T66" fmla="*/ 25 w 43"/>
                  <a:gd name="T67" fmla="*/ 54 h 44"/>
                  <a:gd name="T68" fmla="*/ 21 w 43"/>
                  <a:gd name="T69" fmla="*/ 55 h 44"/>
                  <a:gd name="T70" fmla="*/ 8 w 43"/>
                  <a:gd name="T71" fmla="*/ 58 h 44"/>
                  <a:gd name="T72" fmla="*/ 8 w 43"/>
                  <a:gd name="T73" fmla="*/ 57 h 44"/>
                  <a:gd name="T74" fmla="*/ 5 w 43"/>
                  <a:gd name="T75" fmla="*/ 57 h 4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3" h="44">
                    <a:moveTo>
                      <a:pt x="4" y="43"/>
                    </a:moveTo>
                    <a:cubicBezTo>
                      <a:pt x="3" y="43"/>
                      <a:pt x="3" y="43"/>
                      <a:pt x="3" y="43"/>
                    </a:cubicBezTo>
                    <a:cubicBezTo>
                      <a:pt x="4" y="42"/>
                      <a:pt x="6" y="40"/>
                      <a:pt x="8" y="40"/>
                    </a:cubicBezTo>
                    <a:cubicBezTo>
                      <a:pt x="6" y="40"/>
                      <a:pt x="3" y="42"/>
                      <a:pt x="1" y="41"/>
                    </a:cubicBezTo>
                    <a:cubicBezTo>
                      <a:pt x="0" y="39"/>
                      <a:pt x="5" y="36"/>
                      <a:pt x="7" y="37"/>
                    </a:cubicBezTo>
                    <a:cubicBezTo>
                      <a:pt x="5" y="36"/>
                      <a:pt x="2" y="37"/>
                      <a:pt x="1" y="37"/>
                    </a:cubicBezTo>
                    <a:cubicBezTo>
                      <a:pt x="0" y="36"/>
                      <a:pt x="2" y="35"/>
                      <a:pt x="3" y="35"/>
                    </a:cubicBezTo>
                    <a:cubicBezTo>
                      <a:pt x="3" y="35"/>
                      <a:pt x="4" y="35"/>
                      <a:pt x="4" y="35"/>
                    </a:cubicBezTo>
                    <a:cubicBezTo>
                      <a:pt x="5" y="35"/>
                      <a:pt x="6" y="36"/>
                      <a:pt x="7" y="35"/>
                    </a:cubicBezTo>
                    <a:cubicBezTo>
                      <a:pt x="7" y="35"/>
                      <a:pt x="6" y="34"/>
                      <a:pt x="6" y="33"/>
                    </a:cubicBezTo>
                    <a:cubicBezTo>
                      <a:pt x="8" y="33"/>
                      <a:pt x="8" y="31"/>
                      <a:pt x="10" y="32"/>
                    </a:cubicBezTo>
                    <a:cubicBezTo>
                      <a:pt x="12" y="32"/>
                      <a:pt x="15" y="31"/>
                      <a:pt x="17" y="30"/>
                    </a:cubicBezTo>
                    <a:cubicBezTo>
                      <a:pt x="16" y="30"/>
                      <a:pt x="15" y="30"/>
                      <a:pt x="15" y="29"/>
                    </a:cubicBezTo>
                    <a:cubicBezTo>
                      <a:pt x="12" y="31"/>
                      <a:pt x="10" y="31"/>
                      <a:pt x="7" y="32"/>
                    </a:cubicBezTo>
                    <a:cubicBezTo>
                      <a:pt x="8" y="31"/>
                      <a:pt x="12" y="29"/>
                      <a:pt x="12" y="27"/>
                    </a:cubicBezTo>
                    <a:cubicBezTo>
                      <a:pt x="11" y="25"/>
                      <a:pt x="15" y="25"/>
                      <a:pt x="16" y="24"/>
                    </a:cubicBezTo>
                    <a:cubicBezTo>
                      <a:pt x="14" y="24"/>
                      <a:pt x="13" y="24"/>
                      <a:pt x="11" y="24"/>
                    </a:cubicBezTo>
                    <a:cubicBezTo>
                      <a:pt x="10" y="24"/>
                      <a:pt x="9" y="23"/>
                      <a:pt x="8" y="23"/>
                    </a:cubicBezTo>
                    <a:cubicBezTo>
                      <a:pt x="8" y="22"/>
                      <a:pt x="8" y="22"/>
                      <a:pt x="8" y="22"/>
                    </a:cubicBezTo>
                    <a:cubicBezTo>
                      <a:pt x="7" y="22"/>
                      <a:pt x="6" y="23"/>
                      <a:pt x="5" y="22"/>
                    </a:cubicBezTo>
                    <a:cubicBezTo>
                      <a:pt x="6" y="21"/>
                      <a:pt x="6" y="21"/>
                      <a:pt x="6" y="21"/>
                    </a:cubicBezTo>
                    <a:cubicBezTo>
                      <a:pt x="5" y="21"/>
                      <a:pt x="5" y="21"/>
                      <a:pt x="5" y="21"/>
                    </a:cubicBezTo>
                    <a:cubicBezTo>
                      <a:pt x="7" y="20"/>
                      <a:pt x="6" y="20"/>
                      <a:pt x="7" y="20"/>
                    </a:cubicBezTo>
                    <a:cubicBezTo>
                      <a:pt x="8" y="19"/>
                      <a:pt x="9" y="20"/>
                      <a:pt x="9" y="20"/>
                    </a:cubicBezTo>
                    <a:cubicBezTo>
                      <a:pt x="8" y="20"/>
                      <a:pt x="7" y="19"/>
                      <a:pt x="8" y="18"/>
                    </a:cubicBezTo>
                    <a:cubicBezTo>
                      <a:pt x="9" y="18"/>
                      <a:pt x="10" y="18"/>
                      <a:pt x="10" y="18"/>
                    </a:cubicBezTo>
                    <a:cubicBezTo>
                      <a:pt x="13" y="17"/>
                      <a:pt x="8" y="16"/>
                      <a:pt x="8" y="17"/>
                    </a:cubicBezTo>
                    <a:cubicBezTo>
                      <a:pt x="8" y="16"/>
                      <a:pt x="9" y="16"/>
                      <a:pt x="9" y="16"/>
                    </a:cubicBezTo>
                    <a:cubicBezTo>
                      <a:pt x="8" y="15"/>
                      <a:pt x="9" y="14"/>
                      <a:pt x="8" y="14"/>
                    </a:cubicBezTo>
                    <a:cubicBezTo>
                      <a:pt x="8" y="14"/>
                      <a:pt x="8" y="13"/>
                      <a:pt x="8" y="13"/>
                    </a:cubicBezTo>
                    <a:cubicBezTo>
                      <a:pt x="7" y="14"/>
                      <a:pt x="7" y="14"/>
                      <a:pt x="7" y="14"/>
                    </a:cubicBezTo>
                    <a:cubicBezTo>
                      <a:pt x="7" y="13"/>
                      <a:pt x="7" y="12"/>
                      <a:pt x="8" y="12"/>
                    </a:cubicBezTo>
                    <a:cubicBezTo>
                      <a:pt x="8" y="13"/>
                      <a:pt x="10" y="12"/>
                      <a:pt x="12" y="12"/>
                    </a:cubicBezTo>
                    <a:cubicBezTo>
                      <a:pt x="13" y="11"/>
                      <a:pt x="15" y="12"/>
                      <a:pt x="15" y="14"/>
                    </a:cubicBezTo>
                    <a:cubicBezTo>
                      <a:pt x="16" y="10"/>
                      <a:pt x="19" y="14"/>
                      <a:pt x="21" y="12"/>
                    </a:cubicBezTo>
                    <a:cubicBezTo>
                      <a:pt x="21" y="12"/>
                      <a:pt x="20" y="12"/>
                      <a:pt x="20" y="11"/>
                    </a:cubicBezTo>
                    <a:cubicBezTo>
                      <a:pt x="21" y="10"/>
                      <a:pt x="24" y="10"/>
                      <a:pt x="24" y="8"/>
                    </a:cubicBezTo>
                    <a:cubicBezTo>
                      <a:pt x="23" y="8"/>
                      <a:pt x="21" y="9"/>
                      <a:pt x="19" y="8"/>
                    </a:cubicBezTo>
                    <a:cubicBezTo>
                      <a:pt x="20" y="7"/>
                      <a:pt x="21" y="6"/>
                      <a:pt x="22" y="7"/>
                    </a:cubicBezTo>
                    <a:cubicBezTo>
                      <a:pt x="22" y="6"/>
                      <a:pt x="22" y="5"/>
                      <a:pt x="23" y="6"/>
                    </a:cubicBezTo>
                    <a:cubicBezTo>
                      <a:pt x="22" y="5"/>
                      <a:pt x="23" y="3"/>
                      <a:pt x="24" y="2"/>
                    </a:cubicBezTo>
                    <a:cubicBezTo>
                      <a:pt x="26" y="1"/>
                      <a:pt x="27" y="2"/>
                      <a:pt x="29" y="2"/>
                    </a:cubicBezTo>
                    <a:cubicBezTo>
                      <a:pt x="28" y="1"/>
                      <a:pt x="30" y="0"/>
                      <a:pt x="30" y="1"/>
                    </a:cubicBezTo>
                    <a:cubicBezTo>
                      <a:pt x="31" y="3"/>
                      <a:pt x="30" y="3"/>
                      <a:pt x="30" y="4"/>
                    </a:cubicBezTo>
                    <a:cubicBezTo>
                      <a:pt x="31" y="4"/>
                      <a:pt x="32" y="2"/>
                      <a:pt x="31" y="1"/>
                    </a:cubicBezTo>
                    <a:cubicBezTo>
                      <a:pt x="33" y="0"/>
                      <a:pt x="34" y="1"/>
                      <a:pt x="36" y="1"/>
                    </a:cubicBezTo>
                    <a:cubicBezTo>
                      <a:pt x="35" y="2"/>
                      <a:pt x="32" y="3"/>
                      <a:pt x="32" y="4"/>
                    </a:cubicBezTo>
                    <a:cubicBezTo>
                      <a:pt x="31" y="6"/>
                      <a:pt x="29" y="8"/>
                      <a:pt x="27" y="7"/>
                    </a:cubicBezTo>
                    <a:cubicBezTo>
                      <a:pt x="28" y="8"/>
                      <a:pt x="28" y="8"/>
                      <a:pt x="29" y="8"/>
                    </a:cubicBezTo>
                    <a:cubicBezTo>
                      <a:pt x="27" y="9"/>
                      <a:pt x="24" y="9"/>
                      <a:pt x="26" y="11"/>
                    </a:cubicBezTo>
                    <a:cubicBezTo>
                      <a:pt x="27" y="12"/>
                      <a:pt x="29" y="13"/>
                      <a:pt x="30" y="13"/>
                    </a:cubicBezTo>
                    <a:cubicBezTo>
                      <a:pt x="31" y="14"/>
                      <a:pt x="32" y="14"/>
                      <a:pt x="32" y="12"/>
                    </a:cubicBezTo>
                    <a:cubicBezTo>
                      <a:pt x="33" y="11"/>
                      <a:pt x="32" y="10"/>
                      <a:pt x="34" y="11"/>
                    </a:cubicBezTo>
                    <a:cubicBezTo>
                      <a:pt x="36" y="11"/>
                      <a:pt x="37" y="13"/>
                      <a:pt x="37" y="13"/>
                    </a:cubicBezTo>
                    <a:cubicBezTo>
                      <a:pt x="37" y="15"/>
                      <a:pt x="39" y="15"/>
                      <a:pt x="40" y="14"/>
                    </a:cubicBezTo>
                    <a:cubicBezTo>
                      <a:pt x="41" y="14"/>
                      <a:pt x="41" y="14"/>
                      <a:pt x="42" y="15"/>
                    </a:cubicBezTo>
                    <a:cubicBezTo>
                      <a:pt x="41" y="15"/>
                      <a:pt x="40" y="15"/>
                      <a:pt x="40" y="16"/>
                    </a:cubicBezTo>
                    <a:cubicBezTo>
                      <a:pt x="39" y="16"/>
                      <a:pt x="41" y="17"/>
                      <a:pt x="40" y="18"/>
                    </a:cubicBezTo>
                    <a:cubicBezTo>
                      <a:pt x="40" y="19"/>
                      <a:pt x="43" y="22"/>
                      <a:pt x="40" y="23"/>
                    </a:cubicBezTo>
                    <a:cubicBezTo>
                      <a:pt x="42" y="25"/>
                      <a:pt x="41" y="27"/>
                      <a:pt x="40" y="30"/>
                    </a:cubicBezTo>
                    <a:cubicBezTo>
                      <a:pt x="40" y="31"/>
                      <a:pt x="39" y="34"/>
                      <a:pt x="37" y="34"/>
                    </a:cubicBezTo>
                    <a:cubicBezTo>
                      <a:pt x="39" y="34"/>
                      <a:pt x="37" y="36"/>
                      <a:pt x="36" y="36"/>
                    </a:cubicBezTo>
                    <a:cubicBezTo>
                      <a:pt x="34" y="36"/>
                      <a:pt x="32" y="37"/>
                      <a:pt x="32" y="35"/>
                    </a:cubicBezTo>
                    <a:cubicBezTo>
                      <a:pt x="33" y="37"/>
                      <a:pt x="28" y="36"/>
                      <a:pt x="27" y="37"/>
                    </a:cubicBezTo>
                    <a:cubicBezTo>
                      <a:pt x="26" y="37"/>
                      <a:pt x="27" y="38"/>
                      <a:pt x="25" y="38"/>
                    </a:cubicBezTo>
                    <a:cubicBezTo>
                      <a:pt x="23" y="38"/>
                      <a:pt x="22" y="41"/>
                      <a:pt x="20" y="40"/>
                    </a:cubicBezTo>
                    <a:cubicBezTo>
                      <a:pt x="22" y="39"/>
                      <a:pt x="19" y="39"/>
                      <a:pt x="19" y="40"/>
                    </a:cubicBezTo>
                    <a:cubicBezTo>
                      <a:pt x="20" y="40"/>
                      <a:pt x="20" y="41"/>
                      <a:pt x="19" y="41"/>
                    </a:cubicBezTo>
                    <a:cubicBezTo>
                      <a:pt x="18" y="41"/>
                      <a:pt x="18" y="42"/>
                      <a:pt x="18" y="42"/>
                    </a:cubicBezTo>
                    <a:cubicBezTo>
                      <a:pt x="17" y="43"/>
                      <a:pt x="17" y="42"/>
                      <a:pt x="16" y="42"/>
                    </a:cubicBezTo>
                    <a:cubicBezTo>
                      <a:pt x="15" y="43"/>
                      <a:pt x="13" y="43"/>
                      <a:pt x="11" y="44"/>
                    </a:cubicBezTo>
                    <a:cubicBezTo>
                      <a:pt x="10" y="44"/>
                      <a:pt x="8" y="44"/>
                      <a:pt x="6" y="44"/>
                    </a:cubicBezTo>
                    <a:cubicBezTo>
                      <a:pt x="7" y="44"/>
                      <a:pt x="7" y="43"/>
                      <a:pt x="8" y="43"/>
                    </a:cubicBezTo>
                    <a:cubicBezTo>
                      <a:pt x="7" y="43"/>
                      <a:pt x="7" y="43"/>
                      <a:pt x="6" y="43"/>
                    </a:cubicBezTo>
                    <a:cubicBezTo>
                      <a:pt x="7" y="43"/>
                      <a:pt x="8" y="42"/>
                      <a:pt x="9" y="42"/>
                    </a:cubicBezTo>
                    <a:cubicBezTo>
                      <a:pt x="8" y="41"/>
                      <a:pt x="5" y="42"/>
                      <a:pt x="4" y="43"/>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76" name="Freeform 4311"/>
              <p:cNvSpPr>
                <a:spLocks/>
              </p:cNvSpPr>
              <p:nvPr/>
            </p:nvSpPr>
            <p:spPr bwMode="auto">
              <a:xfrm>
                <a:off x="2826" y="2598"/>
                <a:ext cx="2" cy="1"/>
              </a:xfrm>
              <a:custGeom>
                <a:avLst/>
                <a:gdLst>
                  <a:gd name="T0" fmla="*/ 0 w 2"/>
                  <a:gd name="T1" fmla="*/ 1 h 1"/>
                  <a:gd name="T2" fmla="*/ 1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0"/>
                      <a:pt x="1" y="0"/>
                    </a:cubicBezTo>
                    <a:cubicBezTo>
                      <a:pt x="0" y="0"/>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77" name="Freeform 4312"/>
              <p:cNvSpPr>
                <a:spLocks/>
              </p:cNvSpPr>
              <p:nvPr/>
            </p:nvSpPr>
            <p:spPr bwMode="auto">
              <a:xfrm>
                <a:off x="2828" y="2598"/>
                <a:ext cx="3" cy="1"/>
              </a:xfrm>
              <a:custGeom>
                <a:avLst/>
                <a:gdLst>
                  <a:gd name="T0" fmla="*/ 2 w 2"/>
                  <a:gd name="T1" fmla="*/ 1 h 1"/>
                  <a:gd name="T2" fmla="*/ 3 w 2"/>
                  <a:gd name="T3" fmla="*/ 0 h 1"/>
                  <a:gd name="T4" fmla="*/ 0 w 2"/>
                  <a:gd name="T5" fmla="*/ 1 h 1"/>
                  <a:gd name="T6" fmla="*/ 2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0"/>
                      <a:pt x="2" y="0"/>
                      <a:pt x="2" y="0"/>
                    </a:cubicBezTo>
                    <a:cubicBezTo>
                      <a:pt x="1" y="0"/>
                      <a:pt x="0"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78" name="Freeform 4313"/>
              <p:cNvSpPr>
                <a:spLocks/>
              </p:cNvSpPr>
              <p:nvPr/>
            </p:nvSpPr>
            <p:spPr bwMode="auto">
              <a:xfrm>
                <a:off x="2762" y="2448"/>
                <a:ext cx="170" cy="155"/>
              </a:xfrm>
              <a:custGeom>
                <a:avLst/>
                <a:gdLst>
                  <a:gd name="T0" fmla="*/ 3 w 129"/>
                  <a:gd name="T1" fmla="*/ 78 h 117"/>
                  <a:gd name="T2" fmla="*/ 8 w 129"/>
                  <a:gd name="T3" fmla="*/ 69 h 117"/>
                  <a:gd name="T4" fmla="*/ 14 w 129"/>
                  <a:gd name="T5" fmla="*/ 60 h 117"/>
                  <a:gd name="T6" fmla="*/ 16 w 129"/>
                  <a:gd name="T7" fmla="*/ 49 h 117"/>
                  <a:gd name="T8" fmla="*/ 13 w 129"/>
                  <a:gd name="T9" fmla="*/ 41 h 117"/>
                  <a:gd name="T10" fmla="*/ 14 w 129"/>
                  <a:gd name="T11" fmla="*/ 25 h 117"/>
                  <a:gd name="T12" fmla="*/ 21 w 129"/>
                  <a:gd name="T13" fmla="*/ 11 h 117"/>
                  <a:gd name="T14" fmla="*/ 32 w 129"/>
                  <a:gd name="T15" fmla="*/ 3 h 117"/>
                  <a:gd name="T16" fmla="*/ 46 w 129"/>
                  <a:gd name="T17" fmla="*/ 3 h 117"/>
                  <a:gd name="T18" fmla="*/ 58 w 129"/>
                  <a:gd name="T19" fmla="*/ 12 h 117"/>
                  <a:gd name="T20" fmla="*/ 65 w 129"/>
                  <a:gd name="T21" fmla="*/ 12 h 117"/>
                  <a:gd name="T22" fmla="*/ 80 w 129"/>
                  <a:gd name="T23" fmla="*/ 13 h 117"/>
                  <a:gd name="T24" fmla="*/ 90 w 129"/>
                  <a:gd name="T25" fmla="*/ 17 h 117"/>
                  <a:gd name="T26" fmla="*/ 103 w 129"/>
                  <a:gd name="T27" fmla="*/ 12 h 117"/>
                  <a:gd name="T28" fmla="*/ 129 w 129"/>
                  <a:gd name="T29" fmla="*/ 11 h 117"/>
                  <a:gd name="T30" fmla="*/ 142 w 129"/>
                  <a:gd name="T31" fmla="*/ 8 h 117"/>
                  <a:gd name="T32" fmla="*/ 148 w 129"/>
                  <a:gd name="T33" fmla="*/ 4 h 117"/>
                  <a:gd name="T34" fmla="*/ 159 w 129"/>
                  <a:gd name="T35" fmla="*/ 20 h 117"/>
                  <a:gd name="T36" fmla="*/ 165 w 129"/>
                  <a:gd name="T37" fmla="*/ 25 h 117"/>
                  <a:gd name="T38" fmla="*/ 159 w 129"/>
                  <a:gd name="T39" fmla="*/ 41 h 117"/>
                  <a:gd name="T40" fmla="*/ 152 w 129"/>
                  <a:gd name="T41" fmla="*/ 58 h 117"/>
                  <a:gd name="T42" fmla="*/ 148 w 129"/>
                  <a:gd name="T43" fmla="*/ 69 h 117"/>
                  <a:gd name="T44" fmla="*/ 142 w 129"/>
                  <a:gd name="T45" fmla="*/ 79 h 117"/>
                  <a:gd name="T46" fmla="*/ 134 w 129"/>
                  <a:gd name="T47" fmla="*/ 87 h 117"/>
                  <a:gd name="T48" fmla="*/ 129 w 129"/>
                  <a:gd name="T49" fmla="*/ 103 h 117"/>
                  <a:gd name="T50" fmla="*/ 124 w 129"/>
                  <a:gd name="T51" fmla="*/ 115 h 117"/>
                  <a:gd name="T52" fmla="*/ 119 w 129"/>
                  <a:gd name="T53" fmla="*/ 119 h 117"/>
                  <a:gd name="T54" fmla="*/ 113 w 129"/>
                  <a:gd name="T55" fmla="*/ 111 h 117"/>
                  <a:gd name="T56" fmla="*/ 108 w 129"/>
                  <a:gd name="T57" fmla="*/ 111 h 117"/>
                  <a:gd name="T58" fmla="*/ 98 w 129"/>
                  <a:gd name="T59" fmla="*/ 118 h 117"/>
                  <a:gd name="T60" fmla="*/ 86 w 129"/>
                  <a:gd name="T61" fmla="*/ 138 h 117"/>
                  <a:gd name="T62" fmla="*/ 80 w 129"/>
                  <a:gd name="T63" fmla="*/ 144 h 117"/>
                  <a:gd name="T64" fmla="*/ 75 w 129"/>
                  <a:gd name="T65" fmla="*/ 148 h 117"/>
                  <a:gd name="T66" fmla="*/ 66 w 129"/>
                  <a:gd name="T67" fmla="*/ 148 h 117"/>
                  <a:gd name="T68" fmla="*/ 62 w 129"/>
                  <a:gd name="T69" fmla="*/ 150 h 117"/>
                  <a:gd name="T70" fmla="*/ 61 w 129"/>
                  <a:gd name="T71" fmla="*/ 151 h 117"/>
                  <a:gd name="T72" fmla="*/ 58 w 129"/>
                  <a:gd name="T73" fmla="*/ 151 h 117"/>
                  <a:gd name="T74" fmla="*/ 57 w 129"/>
                  <a:gd name="T75" fmla="*/ 148 h 117"/>
                  <a:gd name="T76" fmla="*/ 54 w 129"/>
                  <a:gd name="T77" fmla="*/ 150 h 117"/>
                  <a:gd name="T78" fmla="*/ 50 w 129"/>
                  <a:gd name="T79" fmla="*/ 150 h 117"/>
                  <a:gd name="T80" fmla="*/ 45 w 129"/>
                  <a:gd name="T81" fmla="*/ 151 h 117"/>
                  <a:gd name="T82" fmla="*/ 40 w 129"/>
                  <a:gd name="T83" fmla="*/ 140 h 117"/>
                  <a:gd name="T84" fmla="*/ 40 w 129"/>
                  <a:gd name="T85" fmla="*/ 136 h 117"/>
                  <a:gd name="T86" fmla="*/ 37 w 129"/>
                  <a:gd name="T87" fmla="*/ 135 h 117"/>
                  <a:gd name="T88" fmla="*/ 37 w 129"/>
                  <a:gd name="T89" fmla="*/ 131 h 117"/>
                  <a:gd name="T90" fmla="*/ 34 w 129"/>
                  <a:gd name="T91" fmla="*/ 131 h 117"/>
                  <a:gd name="T92" fmla="*/ 34 w 129"/>
                  <a:gd name="T93" fmla="*/ 130 h 117"/>
                  <a:gd name="T94" fmla="*/ 16 w 129"/>
                  <a:gd name="T95" fmla="*/ 119 h 117"/>
                  <a:gd name="T96" fmla="*/ 16 w 129"/>
                  <a:gd name="T97" fmla="*/ 115 h 117"/>
                  <a:gd name="T98" fmla="*/ 11 w 129"/>
                  <a:gd name="T99" fmla="*/ 119 h 117"/>
                  <a:gd name="T100" fmla="*/ 3 w 129"/>
                  <a:gd name="T101" fmla="*/ 114 h 117"/>
                  <a:gd name="T102" fmla="*/ 0 w 129"/>
                  <a:gd name="T103" fmla="*/ 95 h 11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29" h="117">
                    <a:moveTo>
                      <a:pt x="0" y="72"/>
                    </a:moveTo>
                    <a:cubicBezTo>
                      <a:pt x="2" y="68"/>
                      <a:pt x="0" y="63"/>
                      <a:pt x="2" y="59"/>
                    </a:cubicBezTo>
                    <a:cubicBezTo>
                      <a:pt x="2" y="58"/>
                      <a:pt x="4" y="58"/>
                      <a:pt x="5" y="57"/>
                    </a:cubicBezTo>
                    <a:cubicBezTo>
                      <a:pt x="6" y="56"/>
                      <a:pt x="5" y="54"/>
                      <a:pt x="6" y="52"/>
                    </a:cubicBezTo>
                    <a:cubicBezTo>
                      <a:pt x="7" y="51"/>
                      <a:pt x="7" y="49"/>
                      <a:pt x="9" y="49"/>
                    </a:cubicBezTo>
                    <a:cubicBezTo>
                      <a:pt x="10" y="48"/>
                      <a:pt x="12" y="46"/>
                      <a:pt x="11" y="45"/>
                    </a:cubicBezTo>
                    <a:cubicBezTo>
                      <a:pt x="11" y="43"/>
                      <a:pt x="10" y="42"/>
                      <a:pt x="12" y="42"/>
                    </a:cubicBezTo>
                    <a:cubicBezTo>
                      <a:pt x="14" y="41"/>
                      <a:pt x="12" y="38"/>
                      <a:pt x="12" y="37"/>
                    </a:cubicBezTo>
                    <a:cubicBezTo>
                      <a:pt x="12" y="36"/>
                      <a:pt x="12" y="35"/>
                      <a:pt x="12" y="34"/>
                    </a:cubicBezTo>
                    <a:cubicBezTo>
                      <a:pt x="11" y="33"/>
                      <a:pt x="10" y="32"/>
                      <a:pt x="10" y="31"/>
                    </a:cubicBezTo>
                    <a:cubicBezTo>
                      <a:pt x="9" y="29"/>
                      <a:pt x="10" y="27"/>
                      <a:pt x="11" y="26"/>
                    </a:cubicBezTo>
                    <a:cubicBezTo>
                      <a:pt x="11" y="23"/>
                      <a:pt x="11" y="21"/>
                      <a:pt x="11" y="19"/>
                    </a:cubicBezTo>
                    <a:cubicBezTo>
                      <a:pt x="11" y="16"/>
                      <a:pt x="12" y="16"/>
                      <a:pt x="14" y="14"/>
                    </a:cubicBezTo>
                    <a:cubicBezTo>
                      <a:pt x="16" y="12"/>
                      <a:pt x="16" y="10"/>
                      <a:pt x="16" y="8"/>
                    </a:cubicBezTo>
                    <a:cubicBezTo>
                      <a:pt x="16" y="6"/>
                      <a:pt x="17" y="5"/>
                      <a:pt x="19" y="4"/>
                    </a:cubicBezTo>
                    <a:cubicBezTo>
                      <a:pt x="20" y="2"/>
                      <a:pt x="22" y="2"/>
                      <a:pt x="24" y="2"/>
                    </a:cubicBezTo>
                    <a:cubicBezTo>
                      <a:pt x="27" y="2"/>
                      <a:pt x="28" y="1"/>
                      <a:pt x="31" y="0"/>
                    </a:cubicBezTo>
                    <a:cubicBezTo>
                      <a:pt x="32" y="0"/>
                      <a:pt x="34" y="1"/>
                      <a:pt x="35" y="2"/>
                    </a:cubicBezTo>
                    <a:cubicBezTo>
                      <a:pt x="37" y="3"/>
                      <a:pt x="39" y="2"/>
                      <a:pt x="41" y="4"/>
                    </a:cubicBezTo>
                    <a:cubicBezTo>
                      <a:pt x="42" y="6"/>
                      <a:pt x="43" y="7"/>
                      <a:pt x="44" y="9"/>
                    </a:cubicBezTo>
                    <a:cubicBezTo>
                      <a:pt x="45" y="10"/>
                      <a:pt x="45" y="11"/>
                      <a:pt x="46" y="11"/>
                    </a:cubicBezTo>
                    <a:cubicBezTo>
                      <a:pt x="47" y="11"/>
                      <a:pt x="48" y="10"/>
                      <a:pt x="49" y="9"/>
                    </a:cubicBezTo>
                    <a:cubicBezTo>
                      <a:pt x="53" y="9"/>
                      <a:pt x="55" y="5"/>
                      <a:pt x="59" y="8"/>
                    </a:cubicBezTo>
                    <a:cubicBezTo>
                      <a:pt x="60" y="9"/>
                      <a:pt x="61" y="9"/>
                      <a:pt x="61" y="10"/>
                    </a:cubicBezTo>
                    <a:cubicBezTo>
                      <a:pt x="63" y="10"/>
                      <a:pt x="63" y="10"/>
                      <a:pt x="63" y="10"/>
                    </a:cubicBezTo>
                    <a:cubicBezTo>
                      <a:pt x="65" y="11"/>
                      <a:pt x="66" y="13"/>
                      <a:pt x="68" y="13"/>
                    </a:cubicBezTo>
                    <a:cubicBezTo>
                      <a:pt x="69" y="13"/>
                      <a:pt x="72" y="14"/>
                      <a:pt x="74" y="13"/>
                    </a:cubicBezTo>
                    <a:cubicBezTo>
                      <a:pt x="76" y="12"/>
                      <a:pt x="76" y="10"/>
                      <a:pt x="78" y="9"/>
                    </a:cubicBezTo>
                    <a:cubicBezTo>
                      <a:pt x="81" y="6"/>
                      <a:pt x="87" y="6"/>
                      <a:pt x="91" y="6"/>
                    </a:cubicBezTo>
                    <a:cubicBezTo>
                      <a:pt x="93" y="6"/>
                      <a:pt x="96" y="7"/>
                      <a:pt x="98" y="8"/>
                    </a:cubicBezTo>
                    <a:cubicBezTo>
                      <a:pt x="99" y="9"/>
                      <a:pt x="101" y="10"/>
                      <a:pt x="103" y="10"/>
                    </a:cubicBezTo>
                    <a:cubicBezTo>
                      <a:pt x="105" y="9"/>
                      <a:pt x="106" y="7"/>
                      <a:pt x="108" y="6"/>
                    </a:cubicBezTo>
                    <a:cubicBezTo>
                      <a:pt x="109" y="5"/>
                      <a:pt x="110" y="4"/>
                      <a:pt x="111" y="4"/>
                    </a:cubicBezTo>
                    <a:cubicBezTo>
                      <a:pt x="112" y="4"/>
                      <a:pt x="111" y="4"/>
                      <a:pt x="112" y="3"/>
                    </a:cubicBezTo>
                    <a:cubicBezTo>
                      <a:pt x="116" y="1"/>
                      <a:pt x="117" y="4"/>
                      <a:pt x="118" y="7"/>
                    </a:cubicBezTo>
                    <a:cubicBezTo>
                      <a:pt x="119" y="9"/>
                      <a:pt x="122" y="9"/>
                      <a:pt x="121" y="15"/>
                    </a:cubicBezTo>
                    <a:cubicBezTo>
                      <a:pt x="121" y="15"/>
                      <a:pt x="122" y="18"/>
                      <a:pt x="123" y="18"/>
                    </a:cubicBezTo>
                    <a:cubicBezTo>
                      <a:pt x="123" y="19"/>
                      <a:pt x="124" y="18"/>
                      <a:pt x="125" y="19"/>
                    </a:cubicBezTo>
                    <a:cubicBezTo>
                      <a:pt x="129" y="20"/>
                      <a:pt x="125" y="25"/>
                      <a:pt x="127" y="27"/>
                    </a:cubicBezTo>
                    <a:cubicBezTo>
                      <a:pt x="128" y="30"/>
                      <a:pt x="123" y="32"/>
                      <a:pt x="121" y="31"/>
                    </a:cubicBezTo>
                    <a:cubicBezTo>
                      <a:pt x="118" y="31"/>
                      <a:pt x="117" y="38"/>
                      <a:pt x="116" y="40"/>
                    </a:cubicBezTo>
                    <a:cubicBezTo>
                      <a:pt x="115" y="42"/>
                      <a:pt x="115" y="43"/>
                      <a:pt x="115" y="44"/>
                    </a:cubicBezTo>
                    <a:cubicBezTo>
                      <a:pt x="114" y="46"/>
                      <a:pt x="112" y="46"/>
                      <a:pt x="112" y="47"/>
                    </a:cubicBezTo>
                    <a:cubicBezTo>
                      <a:pt x="112" y="49"/>
                      <a:pt x="113" y="51"/>
                      <a:pt x="112" y="52"/>
                    </a:cubicBezTo>
                    <a:cubicBezTo>
                      <a:pt x="111" y="53"/>
                      <a:pt x="109" y="54"/>
                      <a:pt x="108" y="55"/>
                    </a:cubicBezTo>
                    <a:cubicBezTo>
                      <a:pt x="109" y="55"/>
                      <a:pt x="108" y="59"/>
                      <a:pt x="108" y="60"/>
                    </a:cubicBezTo>
                    <a:cubicBezTo>
                      <a:pt x="107" y="62"/>
                      <a:pt x="106" y="63"/>
                      <a:pt x="103" y="64"/>
                    </a:cubicBezTo>
                    <a:cubicBezTo>
                      <a:pt x="104" y="65"/>
                      <a:pt x="103" y="65"/>
                      <a:pt x="102" y="66"/>
                    </a:cubicBezTo>
                    <a:cubicBezTo>
                      <a:pt x="101" y="67"/>
                      <a:pt x="102" y="68"/>
                      <a:pt x="101" y="70"/>
                    </a:cubicBezTo>
                    <a:cubicBezTo>
                      <a:pt x="101" y="73"/>
                      <a:pt x="100" y="76"/>
                      <a:pt x="98" y="78"/>
                    </a:cubicBezTo>
                    <a:cubicBezTo>
                      <a:pt x="96" y="80"/>
                      <a:pt x="99" y="81"/>
                      <a:pt x="95" y="83"/>
                    </a:cubicBezTo>
                    <a:cubicBezTo>
                      <a:pt x="94" y="84"/>
                      <a:pt x="95" y="85"/>
                      <a:pt x="94" y="87"/>
                    </a:cubicBezTo>
                    <a:cubicBezTo>
                      <a:pt x="94" y="88"/>
                      <a:pt x="93" y="89"/>
                      <a:pt x="92" y="90"/>
                    </a:cubicBezTo>
                    <a:cubicBezTo>
                      <a:pt x="92" y="90"/>
                      <a:pt x="90" y="90"/>
                      <a:pt x="90" y="90"/>
                    </a:cubicBezTo>
                    <a:cubicBezTo>
                      <a:pt x="89" y="89"/>
                      <a:pt x="89" y="87"/>
                      <a:pt x="89" y="86"/>
                    </a:cubicBezTo>
                    <a:cubicBezTo>
                      <a:pt x="89" y="86"/>
                      <a:pt x="86" y="85"/>
                      <a:pt x="86" y="84"/>
                    </a:cubicBezTo>
                    <a:cubicBezTo>
                      <a:pt x="85" y="82"/>
                      <a:pt x="85" y="83"/>
                      <a:pt x="84" y="81"/>
                    </a:cubicBezTo>
                    <a:cubicBezTo>
                      <a:pt x="84" y="82"/>
                      <a:pt x="84" y="84"/>
                      <a:pt x="82" y="84"/>
                    </a:cubicBezTo>
                    <a:cubicBezTo>
                      <a:pt x="81" y="85"/>
                      <a:pt x="80" y="83"/>
                      <a:pt x="79" y="83"/>
                    </a:cubicBezTo>
                    <a:cubicBezTo>
                      <a:pt x="76" y="84"/>
                      <a:pt x="76" y="88"/>
                      <a:pt x="74" y="89"/>
                    </a:cubicBezTo>
                    <a:cubicBezTo>
                      <a:pt x="72" y="90"/>
                      <a:pt x="65" y="97"/>
                      <a:pt x="66" y="98"/>
                    </a:cubicBezTo>
                    <a:cubicBezTo>
                      <a:pt x="68" y="100"/>
                      <a:pt x="65" y="103"/>
                      <a:pt x="65" y="104"/>
                    </a:cubicBezTo>
                    <a:cubicBezTo>
                      <a:pt x="65" y="106"/>
                      <a:pt x="64" y="107"/>
                      <a:pt x="62" y="111"/>
                    </a:cubicBezTo>
                    <a:cubicBezTo>
                      <a:pt x="61" y="111"/>
                      <a:pt x="61" y="109"/>
                      <a:pt x="61" y="109"/>
                    </a:cubicBezTo>
                    <a:cubicBezTo>
                      <a:pt x="60" y="109"/>
                      <a:pt x="59" y="108"/>
                      <a:pt x="59" y="108"/>
                    </a:cubicBezTo>
                    <a:cubicBezTo>
                      <a:pt x="60" y="111"/>
                      <a:pt x="61" y="112"/>
                      <a:pt x="57" y="112"/>
                    </a:cubicBezTo>
                    <a:cubicBezTo>
                      <a:pt x="55" y="112"/>
                      <a:pt x="51" y="113"/>
                      <a:pt x="52" y="110"/>
                    </a:cubicBezTo>
                    <a:cubicBezTo>
                      <a:pt x="51" y="112"/>
                      <a:pt x="51" y="112"/>
                      <a:pt x="50" y="112"/>
                    </a:cubicBezTo>
                    <a:cubicBezTo>
                      <a:pt x="48" y="112"/>
                      <a:pt x="48" y="111"/>
                      <a:pt x="47" y="110"/>
                    </a:cubicBezTo>
                    <a:cubicBezTo>
                      <a:pt x="47" y="111"/>
                      <a:pt x="48" y="114"/>
                      <a:pt x="47" y="113"/>
                    </a:cubicBezTo>
                    <a:cubicBezTo>
                      <a:pt x="45" y="112"/>
                      <a:pt x="47" y="110"/>
                      <a:pt x="45" y="111"/>
                    </a:cubicBezTo>
                    <a:cubicBezTo>
                      <a:pt x="46" y="112"/>
                      <a:pt x="46" y="113"/>
                      <a:pt x="46" y="114"/>
                    </a:cubicBezTo>
                    <a:cubicBezTo>
                      <a:pt x="45" y="114"/>
                      <a:pt x="43" y="110"/>
                      <a:pt x="44" y="109"/>
                    </a:cubicBezTo>
                    <a:cubicBezTo>
                      <a:pt x="43" y="110"/>
                      <a:pt x="45" y="113"/>
                      <a:pt x="44" y="114"/>
                    </a:cubicBezTo>
                    <a:cubicBezTo>
                      <a:pt x="43" y="116"/>
                      <a:pt x="43" y="112"/>
                      <a:pt x="43" y="112"/>
                    </a:cubicBezTo>
                    <a:cubicBezTo>
                      <a:pt x="43" y="112"/>
                      <a:pt x="43" y="115"/>
                      <a:pt x="43" y="112"/>
                    </a:cubicBezTo>
                    <a:cubicBezTo>
                      <a:pt x="43" y="113"/>
                      <a:pt x="42" y="114"/>
                      <a:pt x="42" y="115"/>
                    </a:cubicBezTo>
                    <a:cubicBezTo>
                      <a:pt x="42" y="114"/>
                      <a:pt x="42" y="113"/>
                      <a:pt x="41" y="113"/>
                    </a:cubicBezTo>
                    <a:cubicBezTo>
                      <a:pt x="42" y="114"/>
                      <a:pt x="42" y="115"/>
                      <a:pt x="40" y="115"/>
                    </a:cubicBezTo>
                    <a:cubicBezTo>
                      <a:pt x="38" y="115"/>
                      <a:pt x="39" y="115"/>
                      <a:pt x="38" y="113"/>
                    </a:cubicBezTo>
                    <a:cubicBezTo>
                      <a:pt x="38" y="115"/>
                      <a:pt x="36" y="117"/>
                      <a:pt x="36" y="114"/>
                    </a:cubicBezTo>
                    <a:cubicBezTo>
                      <a:pt x="36" y="116"/>
                      <a:pt x="36" y="115"/>
                      <a:pt x="34" y="114"/>
                    </a:cubicBezTo>
                    <a:cubicBezTo>
                      <a:pt x="33" y="113"/>
                      <a:pt x="32" y="112"/>
                      <a:pt x="31" y="110"/>
                    </a:cubicBezTo>
                    <a:cubicBezTo>
                      <a:pt x="30" y="109"/>
                      <a:pt x="29" y="108"/>
                      <a:pt x="30" y="106"/>
                    </a:cubicBezTo>
                    <a:cubicBezTo>
                      <a:pt x="30" y="105"/>
                      <a:pt x="30" y="104"/>
                      <a:pt x="29" y="105"/>
                    </a:cubicBezTo>
                    <a:cubicBezTo>
                      <a:pt x="28" y="104"/>
                      <a:pt x="29" y="103"/>
                      <a:pt x="30" y="103"/>
                    </a:cubicBezTo>
                    <a:cubicBezTo>
                      <a:pt x="32" y="102"/>
                      <a:pt x="30" y="102"/>
                      <a:pt x="31" y="101"/>
                    </a:cubicBezTo>
                    <a:cubicBezTo>
                      <a:pt x="30" y="101"/>
                      <a:pt x="29" y="102"/>
                      <a:pt x="28" y="102"/>
                    </a:cubicBezTo>
                    <a:cubicBezTo>
                      <a:pt x="25" y="101"/>
                      <a:pt x="29" y="100"/>
                      <a:pt x="30" y="100"/>
                    </a:cubicBezTo>
                    <a:cubicBezTo>
                      <a:pt x="30" y="99"/>
                      <a:pt x="29" y="99"/>
                      <a:pt x="28" y="99"/>
                    </a:cubicBezTo>
                    <a:cubicBezTo>
                      <a:pt x="28" y="99"/>
                      <a:pt x="28" y="99"/>
                      <a:pt x="28" y="98"/>
                    </a:cubicBezTo>
                    <a:cubicBezTo>
                      <a:pt x="28" y="99"/>
                      <a:pt x="27" y="100"/>
                      <a:pt x="26" y="99"/>
                    </a:cubicBezTo>
                    <a:cubicBezTo>
                      <a:pt x="25" y="97"/>
                      <a:pt x="27" y="97"/>
                      <a:pt x="28" y="96"/>
                    </a:cubicBezTo>
                    <a:cubicBezTo>
                      <a:pt x="27" y="96"/>
                      <a:pt x="26" y="97"/>
                      <a:pt x="26" y="98"/>
                    </a:cubicBezTo>
                    <a:cubicBezTo>
                      <a:pt x="24" y="95"/>
                      <a:pt x="21" y="91"/>
                      <a:pt x="18" y="90"/>
                    </a:cubicBezTo>
                    <a:cubicBezTo>
                      <a:pt x="16" y="90"/>
                      <a:pt x="14" y="90"/>
                      <a:pt x="12" y="90"/>
                    </a:cubicBezTo>
                    <a:cubicBezTo>
                      <a:pt x="11" y="90"/>
                      <a:pt x="9" y="90"/>
                      <a:pt x="8" y="89"/>
                    </a:cubicBezTo>
                    <a:cubicBezTo>
                      <a:pt x="9" y="90"/>
                      <a:pt x="12" y="89"/>
                      <a:pt x="12" y="87"/>
                    </a:cubicBezTo>
                    <a:cubicBezTo>
                      <a:pt x="11" y="87"/>
                      <a:pt x="10" y="89"/>
                      <a:pt x="8" y="88"/>
                    </a:cubicBezTo>
                    <a:cubicBezTo>
                      <a:pt x="8" y="89"/>
                      <a:pt x="8" y="89"/>
                      <a:pt x="8" y="90"/>
                    </a:cubicBezTo>
                    <a:cubicBezTo>
                      <a:pt x="6" y="90"/>
                      <a:pt x="3" y="90"/>
                      <a:pt x="1" y="90"/>
                    </a:cubicBezTo>
                    <a:cubicBezTo>
                      <a:pt x="1" y="89"/>
                      <a:pt x="2" y="88"/>
                      <a:pt x="2" y="86"/>
                    </a:cubicBezTo>
                    <a:cubicBezTo>
                      <a:pt x="2" y="85"/>
                      <a:pt x="1" y="84"/>
                      <a:pt x="1" y="82"/>
                    </a:cubicBezTo>
                    <a:cubicBezTo>
                      <a:pt x="2" y="79"/>
                      <a:pt x="2" y="74"/>
                      <a:pt x="0" y="7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79" name="Freeform 4314"/>
              <p:cNvSpPr>
                <a:spLocks/>
              </p:cNvSpPr>
              <p:nvPr/>
            </p:nvSpPr>
            <p:spPr bwMode="auto">
              <a:xfrm>
                <a:off x="2831" y="2077"/>
                <a:ext cx="57" cy="112"/>
              </a:xfrm>
              <a:custGeom>
                <a:avLst/>
                <a:gdLst>
                  <a:gd name="T0" fmla="*/ 1 w 43"/>
                  <a:gd name="T1" fmla="*/ 51 h 85"/>
                  <a:gd name="T2" fmla="*/ 4 w 43"/>
                  <a:gd name="T3" fmla="*/ 49 h 85"/>
                  <a:gd name="T4" fmla="*/ 8 w 43"/>
                  <a:gd name="T5" fmla="*/ 45 h 85"/>
                  <a:gd name="T6" fmla="*/ 12 w 43"/>
                  <a:gd name="T7" fmla="*/ 40 h 85"/>
                  <a:gd name="T8" fmla="*/ 12 w 43"/>
                  <a:gd name="T9" fmla="*/ 29 h 85"/>
                  <a:gd name="T10" fmla="*/ 12 w 43"/>
                  <a:gd name="T11" fmla="*/ 22 h 85"/>
                  <a:gd name="T12" fmla="*/ 11 w 43"/>
                  <a:gd name="T13" fmla="*/ 13 h 85"/>
                  <a:gd name="T14" fmla="*/ 16 w 43"/>
                  <a:gd name="T15" fmla="*/ 8 h 85"/>
                  <a:gd name="T16" fmla="*/ 17 w 43"/>
                  <a:gd name="T17" fmla="*/ 5 h 85"/>
                  <a:gd name="T18" fmla="*/ 20 w 43"/>
                  <a:gd name="T19" fmla="*/ 5 h 85"/>
                  <a:gd name="T20" fmla="*/ 27 w 43"/>
                  <a:gd name="T21" fmla="*/ 1 h 85"/>
                  <a:gd name="T22" fmla="*/ 32 w 43"/>
                  <a:gd name="T23" fmla="*/ 0 h 85"/>
                  <a:gd name="T24" fmla="*/ 32 w 43"/>
                  <a:gd name="T25" fmla="*/ 3 h 85"/>
                  <a:gd name="T26" fmla="*/ 33 w 43"/>
                  <a:gd name="T27" fmla="*/ 1 h 85"/>
                  <a:gd name="T28" fmla="*/ 37 w 43"/>
                  <a:gd name="T29" fmla="*/ 4 h 85"/>
                  <a:gd name="T30" fmla="*/ 37 w 43"/>
                  <a:gd name="T31" fmla="*/ 5 h 85"/>
                  <a:gd name="T32" fmla="*/ 37 w 43"/>
                  <a:gd name="T33" fmla="*/ 8 h 85"/>
                  <a:gd name="T34" fmla="*/ 40 w 43"/>
                  <a:gd name="T35" fmla="*/ 9 h 85"/>
                  <a:gd name="T36" fmla="*/ 44 w 43"/>
                  <a:gd name="T37" fmla="*/ 7 h 85"/>
                  <a:gd name="T38" fmla="*/ 46 w 43"/>
                  <a:gd name="T39" fmla="*/ 4 h 85"/>
                  <a:gd name="T40" fmla="*/ 48 w 43"/>
                  <a:gd name="T41" fmla="*/ 9 h 85"/>
                  <a:gd name="T42" fmla="*/ 40 w 43"/>
                  <a:gd name="T43" fmla="*/ 18 h 85"/>
                  <a:gd name="T44" fmla="*/ 44 w 43"/>
                  <a:gd name="T45" fmla="*/ 25 h 85"/>
                  <a:gd name="T46" fmla="*/ 48 w 43"/>
                  <a:gd name="T47" fmla="*/ 30 h 85"/>
                  <a:gd name="T48" fmla="*/ 42 w 43"/>
                  <a:gd name="T49" fmla="*/ 43 h 85"/>
                  <a:gd name="T50" fmla="*/ 36 w 43"/>
                  <a:gd name="T51" fmla="*/ 54 h 85"/>
                  <a:gd name="T52" fmla="*/ 40 w 43"/>
                  <a:gd name="T53" fmla="*/ 58 h 85"/>
                  <a:gd name="T54" fmla="*/ 42 w 43"/>
                  <a:gd name="T55" fmla="*/ 58 h 85"/>
                  <a:gd name="T56" fmla="*/ 44 w 43"/>
                  <a:gd name="T57" fmla="*/ 61 h 85"/>
                  <a:gd name="T58" fmla="*/ 48 w 43"/>
                  <a:gd name="T59" fmla="*/ 58 h 85"/>
                  <a:gd name="T60" fmla="*/ 49 w 43"/>
                  <a:gd name="T61" fmla="*/ 61 h 85"/>
                  <a:gd name="T62" fmla="*/ 49 w 43"/>
                  <a:gd name="T63" fmla="*/ 65 h 85"/>
                  <a:gd name="T64" fmla="*/ 54 w 43"/>
                  <a:gd name="T65" fmla="*/ 66 h 85"/>
                  <a:gd name="T66" fmla="*/ 54 w 43"/>
                  <a:gd name="T67" fmla="*/ 74 h 85"/>
                  <a:gd name="T68" fmla="*/ 53 w 43"/>
                  <a:gd name="T69" fmla="*/ 79 h 85"/>
                  <a:gd name="T70" fmla="*/ 42 w 43"/>
                  <a:gd name="T71" fmla="*/ 84 h 85"/>
                  <a:gd name="T72" fmla="*/ 41 w 43"/>
                  <a:gd name="T73" fmla="*/ 88 h 85"/>
                  <a:gd name="T74" fmla="*/ 36 w 43"/>
                  <a:gd name="T75" fmla="*/ 95 h 85"/>
                  <a:gd name="T76" fmla="*/ 37 w 43"/>
                  <a:gd name="T77" fmla="*/ 104 h 85"/>
                  <a:gd name="T78" fmla="*/ 28 w 43"/>
                  <a:gd name="T79" fmla="*/ 112 h 85"/>
                  <a:gd name="T80" fmla="*/ 24 w 43"/>
                  <a:gd name="T81" fmla="*/ 92 h 85"/>
                  <a:gd name="T82" fmla="*/ 16 w 43"/>
                  <a:gd name="T83" fmla="*/ 79 h 85"/>
                  <a:gd name="T84" fmla="*/ 12 w 43"/>
                  <a:gd name="T85" fmla="*/ 72 h 85"/>
                  <a:gd name="T86" fmla="*/ 7 w 43"/>
                  <a:gd name="T87" fmla="*/ 67 h 85"/>
                  <a:gd name="T88" fmla="*/ 4 w 43"/>
                  <a:gd name="T89" fmla="*/ 65 h 85"/>
                  <a:gd name="T90" fmla="*/ 3 w 43"/>
                  <a:gd name="T91" fmla="*/ 59 h 85"/>
                  <a:gd name="T92" fmla="*/ 1 w 43"/>
                  <a:gd name="T93" fmla="*/ 51 h 8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3" h="85">
                    <a:moveTo>
                      <a:pt x="1" y="39"/>
                    </a:moveTo>
                    <a:cubicBezTo>
                      <a:pt x="1" y="38"/>
                      <a:pt x="2" y="38"/>
                      <a:pt x="3" y="37"/>
                    </a:cubicBezTo>
                    <a:cubicBezTo>
                      <a:pt x="4" y="36"/>
                      <a:pt x="5" y="35"/>
                      <a:pt x="6" y="34"/>
                    </a:cubicBezTo>
                    <a:cubicBezTo>
                      <a:pt x="7" y="33"/>
                      <a:pt x="8" y="31"/>
                      <a:pt x="9" y="30"/>
                    </a:cubicBezTo>
                    <a:cubicBezTo>
                      <a:pt x="9" y="27"/>
                      <a:pt x="9" y="25"/>
                      <a:pt x="9" y="22"/>
                    </a:cubicBezTo>
                    <a:cubicBezTo>
                      <a:pt x="9" y="20"/>
                      <a:pt x="8" y="18"/>
                      <a:pt x="9" y="17"/>
                    </a:cubicBezTo>
                    <a:cubicBezTo>
                      <a:pt x="9" y="15"/>
                      <a:pt x="11" y="11"/>
                      <a:pt x="8" y="10"/>
                    </a:cubicBezTo>
                    <a:cubicBezTo>
                      <a:pt x="9" y="9"/>
                      <a:pt x="11" y="8"/>
                      <a:pt x="12" y="6"/>
                    </a:cubicBezTo>
                    <a:cubicBezTo>
                      <a:pt x="12" y="6"/>
                      <a:pt x="12" y="5"/>
                      <a:pt x="13" y="4"/>
                    </a:cubicBezTo>
                    <a:cubicBezTo>
                      <a:pt x="14" y="4"/>
                      <a:pt x="14" y="4"/>
                      <a:pt x="15" y="4"/>
                    </a:cubicBezTo>
                    <a:cubicBezTo>
                      <a:pt x="16" y="2"/>
                      <a:pt x="18" y="1"/>
                      <a:pt x="20" y="1"/>
                    </a:cubicBezTo>
                    <a:cubicBezTo>
                      <a:pt x="21" y="0"/>
                      <a:pt x="23" y="0"/>
                      <a:pt x="24" y="0"/>
                    </a:cubicBezTo>
                    <a:cubicBezTo>
                      <a:pt x="25" y="1"/>
                      <a:pt x="24" y="1"/>
                      <a:pt x="24" y="2"/>
                    </a:cubicBezTo>
                    <a:cubicBezTo>
                      <a:pt x="25" y="2"/>
                      <a:pt x="25" y="2"/>
                      <a:pt x="25" y="1"/>
                    </a:cubicBezTo>
                    <a:cubicBezTo>
                      <a:pt x="27" y="1"/>
                      <a:pt x="27" y="1"/>
                      <a:pt x="28" y="3"/>
                    </a:cubicBezTo>
                    <a:cubicBezTo>
                      <a:pt x="28" y="3"/>
                      <a:pt x="27" y="3"/>
                      <a:pt x="28" y="4"/>
                    </a:cubicBezTo>
                    <a:cubicBezTo>
                      <a:pt x="29" y="5"/>
                      <a:pt x="29" y="6"/>
                      <a:pt x="28" y="6"/>
                    </a:cubicBezTo>
                    <a:cubicBezTo>
                      <a:pt x="28" y="6"/>
                      <a:pt x="29" y="7"/>
                      <a:pt x="30" y="7"/>
                    </a:cubicBezTo>
                    <a:cubicBezTo>
                      <a:pt x="31" y="7"/>
                      <a:pt x="32" y="6"/>
                      <a:pt x="33" y="5"/>
                    </a:cubicBezTo>
                    <a:cubicBezTo>
                      <a:pt x="34" y="4"/>
                      <a:pt x="35" y="3"/>
                      <a:pt x="35" y="3"/>
                    </a:cubicBezTo>
                    <a:cubicBezTo>
                      <a:pt x="37" y="4"/>
                      <a:pt x="37" y="5"/>
                      <a:pt x="36" y="7"/>
                    </a:cubicBezTo>
                    <a:cubicBezTo>
                      <a:pt x="35" y="9"/>
                      <a:pt x="31" y="11"/>
                      <a:pt x="30" y="14"/>
                    </a:cubicBezTo>
                    <a:cubicBezTo>
                      <a:pt x="30" y="15"/>
                      <a:pt x="31" y="18"/>
                      <a:pt x="33" y="19"/>
                    </a:cubicBezTo>
                    <a:cubicBezTo>
                      <a:pt x="36" y="20"/>
                      <a:pt x="36" y="20"/>
                      <a:pt x="36" y="23"/>
                    </a:cubicBezTo>
                    <a:cubicBezTo>
                      <a:pt x="37" y="27"/>
                      <a:pt x="34" y="31"/>
                      <a:pt x="32" y="33"/>
                    </a:cubicBezTo>
                    <a:cubicBezTo>
                      <a:pt x="29" y="36"/>
                      <a:pt x="24" y="37"/>
                      <a:pt x="27" y="41"/>
                    </a:cubicBezTo>
                    <a:cubicBezTo>
                      <a:pt x="28" y="42"/>
                      <a:pt x="29" y="43"/>
                      <a:pt x="30" y="44"/>
                    </a:cubicBezTo>
                    <a:cubicBezTo>
                      <a:pt x="31" y="44"/>
                      <a:pt x="31" y="44"/>
                      <a:pt x="32" y="44"/>
                    </a:cubicBezTo>
                    <a:cubicBezTo>
                      <a:pt x="33" y="44"/>
                      <a:pt x="33" y="45"/>
                      <a:pt x="33" y="46"/>
                    </a:cubicBezTo>
                    <a:cubicBezTo>
                      <a:pt x="34" y="47"/>
                      <a:pt x="35" y="44"/>
                      <a:pt x="36" y="44"/>
                    </a:cubicBezTo>
                    <a:cubicBezTo>
                      <a:pt x="37" y="45"/>
                      <a:pt x="37" y="46"/>
                      <a:pt x="37" y="46"/>
                    </a:cubicBezTo>
                    <a:cubicBezTo>
                      <a:pt x="37" y="48"/>
                      <a:pt x="39" y="48"/>
                      <a:pt x="37" y="49"/>
                    </a:cubicBezTo>
                    <a:cubicBezTo>
                      <a:pt x="38" y="50"/>
                      <a:pt x="40" y="49"/>
                      <a:pt x="41" y="50"/>
                    </a:cubicBezTo>
                    <a:cubicBezTo>
                      <a:pt x="42" y="51"/>
                      <a:pt x="40" y="54"/>
                      <a:pt x="41" y="56"/>
                    </a:cubicBezTo>
                    <a:cubicBezTo>
                      <a:pt x="41" y="58"/>
                      <a:pt x="43" y="58"/>
                      <a:pt x="40" y="60"/>
                    </a:cubicBezTo>
                    <a:cubicBezTo>
                      <a:pt x="38" y="61"/>
                      <a:pt x="34" y="62"/>
                      <a:pt x="32" y="64"/>
                    </a:cubicBezTo>
                    <a:cubicBezTo>
                      <a:pt x="32" y="65"/>
                      <a:pt x="32" y="67"/>
                      <a:pt x="31" y="67"/>
                    </a:cubicBezTo>
                    <a:cubicBezTo>
                      <a:pt x="29" y="68"/>
                      <a:pt x="27" y="69"/>
                      <a:pt x="27" y="72"/>
                    </a:cubicBezTo>
                    <a:cubicBezTo>
                      <a:pt x="28" y="75"/>
                      <a:pt x="29" y="77"/>
                      <a:pt x="28" y="79"/>
                    </a:cubicBezTo>
                    <a:cubicBezTo>
                      <a:pt x="26" y="82"/>
                      <a:pt x="24" y="84"/>
                      <a:pt x="21" y="85"/>
                    </a:cubicBezTo>
                    <a:cubicBezTo>
                      <a:pt x="20" y="80"/>
                      <a:pt x="19" y="75"/>
                      <a:pt x="18" y="70"/>
                    </a:cubicBezTo>
                    <a:cubicBezTo>
                      <a:pt x="17" y="65"/>
                      <a:pt x="16" y="62"/>
                      <a:pt x="12" y="60"/>
                    </a:cubicBezTo>
                    <a:cubicBezTo>
                      <a:pt x="10" y="59"/>
                      <a:pt x="9" y="57"/>
                      <a:pt x="9" y="55"/>
                    </a:cubicBezTo>
                    <a:cubicBezTo>
                      <a:pt x="8" y="53"/>
                      <a:pt x="7" y="52"/>
                      <a:pt x="5" y="51"/>
                    </a:cubicBezTo>
                    <a:cubicBezTo>
                      <a:pt x="5" y="50"/>
                      <a:pt x="4" y="50"/>
                      <a:pt x="3" y="49"/>
                    </a:cubicBezTo>
                    <a:cubicBezTo>
                      <a:pt x="2" y="48"/>
                      <a:pt x="3" y="46"/>
                      <a:pt x="2" y="45"/>
                    </a:cubicBezTo>
                    <a:cubicBezTo>
                      <a:pt x="1" y="43"/>
                      <a:pt x="0" y="41"/>
                      <a:pt x="1" y="3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80" name="Freeform 4315"/>
              <p:cNvSpPr>
                <a:spLocks/>
              </p:cNvSpPr>
              <p:nvPr/>
            </p:nvSpPr>
            <p:spPr bwMode="auto">
              <a:xfrm>
                <a:off x="2873" y="2131"/>
                <a:ext cx="7" cy="4"/>
              </a:xfrm>
              <a:custGeom>
                <a:avLst/>
                <a:gdLst>
                  <a:gd name="T0" fmla="*/ 4 w 5"/>
                  <a:gd name="T1" fmla="*/ 4 h 3"/>
                  <a:gd name="T2" fmla="*/ 1 w 5"/>
                  <a:gd name="T3" fmla="*/ 3 h 3"/>
                  <a:gd name="T4" fmla="*/ 3 w 5"/>
                  <a:gd name="T5" fmla="*/ 0 h 3"/>
                  <a:gd name="T6" fmla="*/ 4 w 5"/>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3">
                    <a:moveTo>
                      <a:pt x="3" y="3"/>
                    </a:moveTo>
                    <a:cubicBezTo>
                      <a:pt x="2" y="2"/>
                      <a:pt x="1" y="3"/>
                      <a:pt x="1" y="2"/>
                    </a:cubicBezTo>
                    <a:cubicBezTo>
                      <a:pt x="0" y="1"/>
                      <a:pt x="1" y="0"/>
                      <a:pt x="2" y="0"/>
                    </a:cubicBezTo>
                    <a:cubicBezTo>
                      <a:pt x="5" y="0"/>
                      <a:pt x="4" y="2"/>
                      <a:pt x="3"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81" name="Freeform 4316"/>
              <p:cNvSpPr>
                <a:spLocks/>
              </p:cNvSpPr>
              <p:nvPr/>
            </p:nvSpPr>
            <p:spPr bwMode="auto">
              <a:xfrm>
                <a:off x="2914" y="1805"/>
                <a:ext cx="123" cy="90"/>
              </a:xfrm>
              <a:custGeom>
                <a:avLst/>
                <a:gdLst>
                  <a:gd name="T0" fmla="*/ 0 w 93"/>
                  <a:gd name="T1" fmla="*/ 30 h 68"/>
                  <a:gd name="T2" fmla="*/ 3 w 93"/>
                  <a:gd name="T3" fmla="*/ 23 h 68"/>
                  <a:gd name="T4" fmla="*/ 1 w 93"/>
                  <a:gd name="T5" fmla="*/ 19 h 68"/>
                  <a:gd name="T6" fmla="*/ 5 w 93"/>
                  <a:gd name="T7" fmla="*/ 19 h 68"/>
                  <a:gd name="T8" fmla="*/ 5 w 93"/>
                  <a:gd name="T9" fmla="*/ 16 h 68"/>
                  <a:gd name="T10" fmla="*/ 5 w 93"/>
                  <a:gd name="T11" fmla="*/ 16 h 68"/>
                  <a:gd name="T12" fmla="*/ 3 w 93"/>
                  <a:gd name="T13" fmla="*/ 16 h 68"/>
                  <a:gd name="T14" fmla="*/ 1 w 93"/>
                  <a:gd name="T15" fmla="*/ 15 h 68"/>
                  <a:gd name="T16" fmla="*/ 12 w 93"/>
                  <a:gd name="T17" fmla="*/ 12 h 68"/>
                  <a:gd name="T18" fmla="*/ 25 w 93"/>
                  <a:gd name="T19" fmla="*/ 8 h 68"/>
                  <a:gd name="T20" fmla="*/ 37 w 93"/>
                  <a:gd name="T21" fmla="*/ 3 h 68"/>
                  <a:gd name="T22" fmla="*/ 53 w 93"/>
                  <a:gd name="T23" fmla="*/ 4 h 68"/>
                  <a:gd name="T24" fmla="*/ 49 w 93"/>
                  <a:gd name="T25" fmla="*/ 3 h 68"/>
                  <a:gd name="T26" fmla="*/ 54 w 93"/>
                  <a:gd name="T27" fmla="*/ 8 h 68"/>
                  <a:gd name="T28" fmla="*/ 65 w 93"/>
                  <a:gd name="T29" fmla="*/ 7 h 68"/>
                  <a:gd name="T30" fmla="*/ 61 w 93"/>
                  <a:gd name="T31" fmla="*/ 8 h 68"/>
                  <a:gd name="T32" fmla="*/ 63 w 93"/>
                  <a:gd name="T33" fmla="*/ 9 h 68"/>
                  <a:gd name="T34" fmla="*/ 78 w 93"/>
                  <a:gd name="T35" fmla="*/ 8 h 68"/>
                  <a:gd name="T36" fmla="*/ 103 w 93"/>
                  <a:gd name="T37" fmla="*/ 9 h 68"/>
                  <a:gd name="T38" fmla="*/ 111 w 93"/>
                  <a:gd name="T39" fmla="*/ 16 h 68"/>
                  <a:gd name="T40" fmla="*/ 116 w 93"/>
                  <a:gd name="T41" fmla="*/ 33 h 68"/>
                  <a:gd name="T42" fmla="*/ 111 w 93"/>
                  <a:gd name="T43" fmla="*/ 37 h 68"/>
                  <a:gd name="T44" fmla="*/ 111 w 93"/>
                  <a:gd name="T45" fmla="*/ 41 h 68"/>
                  <a:gd name="T46" fmla="*/ 114 w 93"/>
                  <a:gd name="T47" fmla="*/ 52 h 68"/>
                  <a:gd name="T48" fmla="*/ 122 w 93"/>
                  <a:gd name="T49" fmla="*/ 61 h 68"/>
                  <a:gd name="T50" fmla="*/ 119 w 93"/>
                  <a:gd name="T51" fmla="*/ 62 h 68"/>
                  <a:gd name="T52" fmla="*/ 119 w 93"/>
                  <a:gd name="T53" fmla="*/ 68 h 68"/>
                  <a:gd name="T54" fmla="*/ 111 w 93"/>
                  <a:gd name="T55" fmla="*/ 74 h 68"/>
                  <a:gd name="T56" fmla="*/ 106 w 93"/>
                  <a:gd name="T57" fmla="*/ 83 h 68"/>
                  <a:gd name="T58" fmla="*/ 107 w 93"/>
                  <a:gd name="T59" fmla="*/ 87 h 68"/>
                  <a:gd name="T60" fmla="*/ 108 w 93"/>
                  <a:gd name="T61" fmla="*/ 90 h 68"/>
                  <a:gd name="T62" fmla="*/ 101 w 93"/>
                  <a:gd name="T63" fmla="*/ 87 h 68"/>
                  <a:gd name="T64" fmla="*/ 94 w 93"/>
                  <a:gd name="T65" fmla="*/ 83 h 68"/>
                  <a:gd name="T66" fmla="*/ 87 w 93"/>
                  <a:gd name="T67" fmla="*/ 83 h 68"/>
                  <a:gd name="T68" fmla="*/ 81 w 93"/>
                  <a:gd name="T69" fmla="*/ 83 h 68"/>
                  <a:gd name="T70" fmla="*/ 75 w 93"/>
                  <a:gd name="T71" fmla="*/ 85 h 68"/>
                  <a:gd name="T72" fmla="*/ 73 w 93"/>
                  <a:gd name="T73" fmla="*/ 86 h 68"/>
                  <a:gd name="T74" fmla="*/ 70 w 93"/>
                  <a:gd name="T75" fmla="*/ 85 h 68"/>
                  <a:gd name="T76" fmla="*/ 67 w 93"/>
                  <a:gd name="T77" fmla="*/ 81 h 68"/>
                  <a:gd name="T78" fmla="*/ 61 w 93"/>
                  <a:gd name="T79" fmla="*/ 83 h 68"/>
                  <a:gd name="T80" fmla="*/ 53 w 93"/>
                  <a:gd name="T81" fmla="*/ 75 h 68"/>
                  <a:gd name="T82" fmla="*/ 48 w 93"/>
                  <a:gd name="T83" fmla="*/ 74 h 68"/>
                  <a:gd name="T84" fmla="*/ 45 w 93"/>
                  <a:gd name="T85" fmla="*/ 70 h 68"/>
                  <a:gd name="T86" fmla="*/ 34 w 93"/>
                  <a:gd name="T87" fmla="*/ 68 h 68"/>
                  <a:gd name="T88" fmla="*/ 36 w 93"/>
                  <a:gd name="T89" fmla="*/ 70 h 68"/>
                  <a:gd name="T90" fmla="*/ 30 w 93"/>
                  <a:gd name="T91" fmla="*/ 71 h 68"/>
                  <a:gd name="T92" fmla="*/ 26 w 93"/>
                  <a:gd name="T93" fmla="*/ 68 h 68"/>
                  <a:gd name="T94" fmla="*/ 28 w 93"/>
                  <a:gd name="T95" fmla="*/ 65 h 68"/>
                  <a:gd name="T96" fmla="*/ 24 w 93"/>
                  <a:gd name="T97" fmla="*/ 65 h 68"/>
                  <a:gd name="T98" fmla="*/ 16 w 93"/>
                  <a:gd name="T99" fmla="*/ 62 h 68"/>
                  <a:gd name="T100" fmla="*/ 13 w 93"/>
                  <a:gd name="T101" fmla="*/ 60 h 68"/>
                  <a:gd name="T102" fmla="*/ 9 w 93"/>
                  <a:gd name="T103" fmla="*/ 61 h 68"/>
                  <a:gd name="T104" fmla="*/ 9 w 93"/>
                  <a:gd name="T105" fmla="*/ 52 h 68"/>
                  <a:gd name="T106" fmla="*/ 7 w 93"/>
                  <a:gd name="T107" fmla="*/ 48 h 68"/>
                  <a:gd name="T108" fmla="*/ 8 w 93"/>
                  <a:gd name="T109" fmla="*/ 44 h 68"/>
                  <a:gd name="T110" fmla="*/ 7 w 93"/>
                  <a:gd name="T111" fmla="*/ 40 h 68"/>
                  <a:gd name="T112" fmla="*/ 5 w 93"/>
                  <a:gd name="T113" fmla="*/ 38 h 68"/>
                  <a:gd name="T114" fmla="*/ 5 w 93"/>
                  <a:gd name="T115" fmla="*/ 34 h 68"/>
                  <a:gd name="T116" fmla="*/ 0 w 93"/>
                  <a:gd name="T117" fmla="*/ 30 h 6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3" h="68">
                    <a:moveTo>
                      <a:pt x="0" y="23"/>
                    </a:moveTo>
                    <a:cubicBezTo>
                      <a:pt x="0" y="21"/>
                      <a:pt x="4" y="20"/>
                      <a:pt x="2" y="17"/>
                    </a:cubicBezTo>
                    <a:cubicBezTo>
                      <a:pt x="2" y="16"/>
                      <a:pt x="1" y="15"/>
                      <a:pt x="1" y="14"/>
                    </a:cubicBezTo>
                    <a:cubicBezTo>
                      <a:pt x="1" y="13"/>
                      <a:pt x="3" y="14"/>
                      <a:pt x="4" y="14"/>
                    </a:cubicBezTo>
                    <a:cubicBezTo>
                      <a:pt x="4" y="13"/>
                      <a:pt x="4" y="13"/>
                      <a:pt x="4" y="12"/>
                    </a:cubicBezTo>
                    <a:cubicBezTo>
                      <a:pt x="4" y="12"/>
                      <a:pt x="4" y="12"/>
                      <a:pt x="4" y="12"/>
                    </a:cubicBezTo>
                    <a:cubicBezTo>
                      <a:pt x="3" y="12"/>
                      <a:pt x="3" y="12"/>
                      <a:pt x="2" y="12"/>
                    </a:cubicBezTo>
                    <a:cubicBezTo>
                      <a:pt x="2" y="13"/>
                      <a:pt x="1" y="12"/>
                      <a:pt x="1" y="11"/>
                    </a:cubicBezTo>
                    <a:cubicBezTo>
                      <a:pt x="3" y="12"/>
                      <a:pt x="6" y="10"/>
                      <a:pt x="9" y="9"/>
                    </a:cubicBezTo>
                    <a:cubicBezTo>
                      <a:pt x="11" y="8"/>
                      <a:pt x="17" y="8"/>
                      <a:pt x="19" y="6"/>
                    </a:cubicBezTo>
                    <a:cubicBezTo>
                      <a:pt x="21" y="4"/>
                      <a:pt x="25" y="3"/>
                      <a:pt x="28" y="2"/>
                    </a:cubicBezTo>
                    <a:cubicBezTo>
                      <a:pt x="32" y="1"/>
                      <a:pt x="37" y="0"/>
                      <a:pt x="40" y="3"/>
                    </a:cubicBezTo>
                    <a:cubicBezTo>
                      <a:pt x="40" y="2"/>
                      <a:pt x="39" y="1"/>
                      <a:pt x="37" y="2"/>
                    </a:cubicBezTo>
                    <a:cubicBezTo>
                      <a:pt x="39" y="3"/>
                      <a:pt x="39" y="5"/>
                      <a:pt x="41" y="6"/>
                    </a:cubicBezTo>
                    <a:cubicBezTo>
                      <a:pt x="43" y="7"/>
                      <a:pt x="46" y="6"/>
                      <a:pt x="49" y="5"/>
                    </a:cubicBezTo>
                    <a:cubicBezTo>
                      <a:pt x="48" y="6"/>
                      <a:pt x="46" y="6"/>
                      <a:pt x="46" y="6"/>
                    </a:cubicBezTo>
                    <a:cubicBezTo>
                      <a:pt x="44" y="7"/>
                      <a:pt x="47" y="7"/>
                      <a:pt x="48" y="7"/>
                    </a:cubicBezTo>
                    <a:cubicBezTo>
                      <a:pt x="51" y="5"/>
                      <a:pt x="54" y="6"/>
                      <a:pt x="59" y="6"/>
                    </a:cubicBezTo>
                    <a:cubicBezTo>
                      <a:pt x="64" y="6"/>
                      <a:pt x="72" y="7"/>
                      <a:pt x="78" y="7"/>
                    </a:cubicBezTo>
                    <a:cubicBezTo>
                      <a:pt x="82" y="6"/>
                      <a:pt x="83" y="8"/>
                      <a:pt x="84" y="12"/>
                    </a:cubicBezTo>
                    <a:cubicBezTo>
                      <a:pt x="85" y="16"/>
                      <a:pt x="90" y="20"/>
                      <a:pt x="88" y="25"/>
                    </a:cubicBezTo>
                    <a:cubicBezTo>
                      <a:pt x="88" y="27"/>
                      <a:pt x="85" y="26"/>
                      <a:pt x="84" y="28"/>
                    </a:cubicBezTo>
                    <a:cubicBezTo>
                      <a:pt x="83" y="29"/>
                      <a:pt x="82" y="31"/>
                      <a:pt x="84" y="31"/>
                    </a:cubicBezTo>
                    <a:cubicBezTo>
                      <a:pt x="89" y="32"/>
                      <a:pt x="85" y="36"/>
                      <a:pt x="86" y="39"/>
                    </a:cubicBezTo>
                    <a:cubicBezTo>
                      <a:pt x="88" y="41"/>
                      <a:pt x="88" y="44"/>
                      <a:pt x="92" y="46"/>
                    </a:cubicBezTo>
                    <a:cubicBezTo>
                      <a:pt x="92" y="47"/>
                      <a:pt x="91" y="47"/>
                      <a:pt x="90" y="47"/>
                    </a:cubicBezTo>
                    <a:cubicBezTo>
                      <a:pt x="92" y="49"/>
                      <a:pt x="93" y="50"/>
                      <a:pt x="90" y="51"/>
                    </a:cubicBezTo>
                    <a:cubicBezTo>
                      <a:pt x="88" y="52"/>
                      <a:pt x="86" y="54"/>
                      <a:pt x="84" y="56"/>
                    </a:cubicBezTo>
                    <a:cubicBezTo>
                      <a:pt x="82" y="58"/>
                      <a:pt x="79" y="60"/>
                      <a:pt x="80" y="63"/>
                    </a:cubicBezTo>
                    <a:cubicBezTo>
                      <a:pt x="81" y="64"/>
                      <a:pt x="81" y="65"/>
                      <a:pt x="81" y="66"/>
                    </a:cubicBezTo>
                    <a:cubicBezTo>
                      <a:pt x="81" y="67"/>
                      <a:pt x="82" y="67"/>
                      <a:pt x="82" y="68"/>
                    </a:cubicBezTo>
                    <a:cubicBezTo>
                      <a:pt x="80" y="67"/>
                      <a:pt x="78" y="67"/>
                      <a:pt x="76" y="66"/>
                    </a:cubicBezTo>
                    <a:cubicBezTo>
                      <a:pt x="74" y="65"/>
                      <a:pt x="73" y="64"/>
                      <a:pt x="71" y="63"/>
                    </a:cubicBezTo>
                    <a:cubicBezTo>
                      <a:pt x="70" y="63"/>
                      <a:pt x="67" y="63"/>
                      <a:pt x="66" y="63"/>
                    </a:cubicBezTo>
                    <a:cubicBezTo>
                      <a:pt x="63" y="64"/>
                      <a:pt x="63" y="63"/>
                      <a:pt x="61" y="63"/>
                    </a:cubicBezTo>
                    <a:cubicBezTo>
                      <a:pt x="59" y="63"/>
                      <a:pt x="58" y="63"/>
                      <a:pt x="57" y="64"/>
                    </a:cubicBezTo>
                    <a:cubicBezTo>
                      <a:pt x="56" y="65"/>
                      <a:pt x="56" y="65"/>
                      <a:pt x="55" y="65"/>
                    </a:cubicBezTo>
                    <a:cubicBezTo>
                      <a:pt x="54" y="66"/>
                      <a:pt x="54" y="64"/>
                      <a:pt x="53" y="64"/>
                    </a:cubicBezTo>
                    <a:cubicBezTo>
                      <a:pt x="53" y="63"/>
                      <a:pt x="52" y="62"/>
                      <a:pt x="51" y="61"/>
                    </a:cubicBezTo>
                    <a:cubicBezTo>
                      <a:pt x="50" y="60"/>
                      <a:pt x="47" y="63"/>
                      <a:pt x="46" y="63"/>
                    </a:cubicBezTo>
                    <a:cubicBezTo>
                      <a:pt x="46" y="62"/>
                      <a:pt x="41" y="57"/>
                      <a:pt x="40" y="57"/>
                    </a:cubicBezTo>
                    <a:cubicBezTo>
                      <a:pt x="38" y="56"/>
                      <a:pt x="37" y="56"/>
                      <a:pt x="36" y="56"/>
                    </a:cubicBezTo>
                    <a:cubicBezTo>
                      <a:pt x="34" y="57"/>
                      <a:pt x="34" y="54"/>
                      <a:pt x="34" y="53"/>
                    </a:cubicBezTo>
                    <a:cubicBezTo>
                      <a:pt x="31" y="54"/>
                      <a:pt x="29" y="52"/>
                      <a:pt x="26" y="51"/>
                    </a:cubicBezTo>
                    <a:cubicBezTo>
                      <a:pt x="26" y="52"/>
                      <a:pt x="27" y="53"/>
                      <a:pt x="27" y="53"/>
                    </a:cubicBezTo>
                    <a:cubicBezTo>
                      <a:pt x="26" y="54"/>
                      <a:pt x="24" y="56"/>
                      <a:pt x="23" y="54"/>
                    </a:cubicBezTo>
                    <a:cubicBezTo>
                      <a:pt x="22" y="53"/>
                      <a:pt x="21" y="52"/>
                      <a:pt x="20" y="51"/>
                    </a:cubicBezTo>
                    <a:cubicBezTo>
                      <a:pt x="20" y="51"/>
                      <a:pt x="22" y="50"/>
                      <a:pt x="21" y="49"/>
                    </a:cubicBezTo>
                    <a:cubicBezTo>
                      <a:pt x="21" y="48"/>
                      <a:pt x="19" y="49"/>
                      <a:pt x="18" y="49"/>
                    </a:cubicBezTo>
                    <a:cubicBezTo>
                      <a:pt x="18" y="46"/>
                      <a:pt x="13" y="48"/>
                      <a:pt x="12" y="47"/>
                    </a:cubicBezTo>
                    <a:cubicBezTo>
                      <a:pt x="11" y="45"/>
                      <a:pt x="12" y="46"/>
                      <a:pt x="10" y="45"/>
                    </a:cubicBezTo>
                    <a:cubicBezTo>
                      <a:pt x="8" y="44"/>
                      <a:pt x="9" y="47"/>
                      <a:pt x="7" y="46"/>
                    </a:cubicBezTo>
                    <a:cubicBezTo>
                      <a:pt x="9" y="42"/>
                      <a:pt x="10" y="41"/>
                      <a:pt x="7" y="39"/>
                    </a:cubicBezTo>
                    <a:cubicBezTo>
                      <a:pt x="5" y="38"/>
                      <a:pt x="6" y="37"/>
                      <a:pt x="5" y="36"/>
                    </a:cubicBezTo>
                    <a:cubicBezTo>
                      <a:pt x="4" y="35"/>
                      <a:pt x="5" y="35"/>
                      <a:pt x="6" y="33"/>
                    </a:cubicBezTo>
                    <a:cubicBezTo>
                      <a:pt x="6" y="33"/>
                      <a:pt x="6" y="31"/>
                      <a:pt x="5" y="30"/>
                    </a:cubicBezTo>
                    <a:cubicBezTo>
                      <a:pt x="5" y="30"/>
                      <a:pt x="4" y="30"/>
                      <a:pt x="4" y="29"/>
                    </a:cubicBezTo>
                    <a:cubicBezTo>
                      <a:pt x="4" y="28"/>
                      <a:pt x="5" y="27"/>
                      <a:pt x="4" y="26"/>
                    </a:cubicBezTo>
                    <a:cubicBezTo>
                      <a:pt x="3" y="25"/>
                      <a:pt x="1" y="24"/>
                      <a:pt x="0" y="2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82" name="Freeform 4317"/>
              <p:cNvSpPr>
                <a:spLocks/>
              </p:cNvSpPr>
              <p:nvPr/>
            </p:nvSpPr>
            <p:spPr bwMode="auto">
              <a:xfrm>
                <a:off x="2889" y="2937"/>
                <a:ext cx="186" cy="190"/>
              </a:xfrm>
              <a:custGeom>
                <a:avLst/>
                <a:gdLst>
                  <a:gd name="T0" fmla="*/ 0 w 141"/>
                  <a:gd name="T1" fmla="*/ 5 h 144"/>
                  <a:gd name="T2" fmla="*/ 5 w 141"/>
                  <a:gd name="T3" fmla="*/ 4 h 144"/>
                  <a:gd name="T4" fmla="*/ 11 w 141"/>
                  <a:gd name="T5" fmla="*/ 5 h 144"/>
                  <a:gd name="T6" fmla="*/ 22 w 141"/>
                  <a:gd name="T7" fmla="*/ 1 h 144"/>
                  <a:gd name="T8" fmla="*/ 30 w 141"/>
                  <a:gd name="T9" fmla="*/ 7 h 144"/>
                  <a:gd name="T10" fmla="*/ 42 w 141"/>
                  <a:gd name="T11" fmla="*/ 7 h 144"/>
                  <a:gd name="T12" fmla="*/ 87 w 141"/>
                  <a:gd name="T13" fmla="*/ 7 h 144"/>
                  <a:gd name="T14" fmla="*/ 95 w 141"/>
                  <a:gd name="T15" fmla="*/ 11 h 144"/>
                  <a:gd name="T16" fmla="*/ 104 w 141"/>
                  <a:gd name="T17" fmla="*/ 15 h 144"/>
                  <a:gd name="T18" fmla="*/ 121 w 141"/>
                  <a:gd name="T19" fmla="*/ 16 h 144"/>
                  <a:gd name="T20" fmla="*/ 128 w 141"/>
                  <a:gd name="T21" fmla="*/ 16 h 144"/>
                  <a:gd name="T22" fmla="*/ 133 w 141"/>
                  <a:gd name="T23" fmla="*/ 16 h 144"/>
                  <a:gd name="T24" fmla="*/ 139 w 141"/>
                  <a:gd name="T25" fmla="*/ 16 h 144"/>
                  <a:gd name="T26" fmla="*/ 168 w 141"/>
                  <a:gd name="T27" fmla="*/ 9 h 144"/>
                  <a:gd name="T28" fmla="*/ 174 w 141"/>
                  <a:gd name="T29" fmla="*/ 9 h 144"/>
                  <a:gd name="T30" fmla="*/ 178 w 141"/>
                  <a:gd name="T31" fmla="*/ 9 h 144"/>
                  <a:gd name="T32" fmla="*/ 186 w 141"/>
                  <a:gd name="T33" fmla="*/ 13 h 144"/>
                  <a:gd name="T34" fmla="*/ 181 w 141"/>
                  <a:gd name="T35" fmla="*/ 15 h 144"/>
                  <a:gd name="T36" fmla="*/ 175 w 141"/>
                  <a:gd name="T37" fmla="*/ 17 h 144"/>
                  <a:gd name="T38" fmla="*/ 164 w 141"/>
                  <a:gd name="T39" fmla="*/ 25 h 144"/>
                  <a:gd name="T40" fmla="*/ 157 w 141"/>
                  <a:gd name="T41" fmla="*/ 17 h 144"/>
                  <a:gd name="T42" fmla="*/ 144 w 141"/>
                  <a:gd name="T43" fmla="*/ 20 h 144"/>
                  <a:gd name="T44" fmla="*/ 128 w 141"/>
                  <a:gd name="T45" fmla="*/ 22 h 144"/>
                  <a:gd name="T46" fmla="*/ 127 w 141"/>
                  <a:gd name="T47" fmla="*/ 80 h 144"/>
                  <a:gd name="T48" fmla="*/ 113 w 141"/>
                  <a:gd name="T49" fmla="*/ 80 h 144"/>
                  <a:gd name="T50" fmla="*/ 111 w 141"/>
                  <a:gd name="T51" fmla="*/ 179 h 144"/>
                  <a:gd name="T52" fmla="*/ 106 w 141"/>
                  <a:gd name="T53" fmla="*/ 185 h 144"/>
                  <a:gd name="T54" fmla="*/ 102 w 141"/>
                  <a:gd name="T55" fmla="*/ 187 h 144"/>
                  <a:gd name="T56" fmla="*/ 102 w 141"/>
                  <a:gd name="T57" fmla="*/ 190 h 144"/>
                  <a:gd name="T58" fmla="*/ 95 w 141"/>
                  <a:gd name="T59" fmla="*/ 189 h 144"/>
                  <a:gd name="T60" fmla="*/ 86 w 141"/>
                  <a:gd name="T61" fmla="*/ 189 h 144"/>
                  <a:gd name="T62" fmla="*/ 75 w 141"/>
                  <a:gd name="T63" fmla="*/ 185 h 144"/>
                  <a:gd name="T64" fmla="*/ 75 w 141"/>
                  <a:gd name="T65" fmla="*/ 181 h 144"/>
                  <a:gd name="T66" fmla="*/ 74 w 141"/>
                  <a:gd name="T67" fmla="*/ 179 h 144"/>
                  <a:gd name="T68" fmla="*/ 70 w 141"/>
                  <a:gd name="T69" fmla="*/ 175 h 144"/>
                  <a:gd name="T70" fmla="*/ 67 w 141"/>
                  <a:gd name="T71" fmla="*/ 182 h 144"/>
                  <a:gd name="T72" fmla="*/ 61 w 141"/>
                  <a:gd name="T73" fmla="*/ 183 h 144"/>
                  <a:gd name="T74" fmla="*/ 54 w 141"/>
                  <a:gd name="T75" fmla="*/ 174 h 144"/>
                  <a:gd name="T76" fmla="*/ 49 w 141"/>
                  <a:gd name="T77" fmla="*/ 166 h 144"/>
                  <a:gd name="T78" fmla="*/ 47 w 141"/>
                  <a:gd name="T79" fmla="*/ 161 h 144"/>
                  <a:gd name="T80" fmla="*/ 45 w 141"/>
                  <a:gd name="T81" fmla="*/ 156 h 144"/>
                  <a:gd name="T82" fmla="*/ 44 w 141"/>
                  <a:gd name="T83" fmla="*/ 149 h 144"/>
                  <a:gd name="T84" fmla="*/ 44 w 141"/>
                  <a:gd name="T85" fmla="*/ 146 h 144"/>
                  <a:gd name="T86" fmla="*/ 42 w 141"/>
                  <a:gd name="T87" fmla="*/ 140 h 144"/>
                  <a:gd name="T88" fmla="*/ 42 w 141"/>
                  <a:gd name="T89" fmla="*/ 135 h 144"/>
                  <a:gd name="T90" fmla="*/ 42 w 141"/>
                  <a:gd name="T91" fmla="*/ 128 h 144"/>
                  <a:gd name="T92" fmla="*/ 38 w 141"/>
                  <a:gd name="T93" fmla="*/ 117 h 144"/>
                  <a:gd name="T94" fmla="*/ 37 w 141"/>
                  <a:gd name="T95" fmla="*/ 106 h 144"/>
                  <a:gd name="T96" fmla="*/ 37 w 141"/>
                  <a:gd name="T97" fmla="*/ 99 h 144"/>
                  <a:gd name="T98" fmla="*/ 38 w 141"/>
                  <a:gd name="T99" fmla="*/ 91 h 144"/>
                  <a:gd name="T100" fmla="*/ 34 w 141"/>
                  <a:gd name="T101" fmla="*/ 80 h 144"/>
                  <a:gd name="T102" fmla="*/ 30 w 141"/>
                  <a:gd name="T103" fmla="*/ 77 h 144"/>
                  <a:gd name="T104" fmla="*/ 28 w 141"/>
                  <a:gd name="T105" fmla="*/ 71 h 144"/>
                  <a:gd name="T106" fmla="*/ 17 w 141"/>
                  <a:gd name="T107" fmla="*/ 49 h 144"/>
                  <a:gd name="T108" fmla="*/ 7 w 141"/>
                  <a:gd name="T109" fmla="*/ 28 h 144"/>
                  <a:gd name="T110" fmla="*/ 0 w 141"/>
                  <a:gd name="T111" fmla="*/ 5 h 14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41" h="144">
                    <a:moveTo>
                      <a:pt x="0" y="4"/>
                    </a:moveTo>
                    <a:cubicBezTo>
                      <a:pt x="2" y="4"/>
                      <a:pt x="3" y="2"/>
                      <a:pt x="4" y="3"/>
                    </a:cubicBezTo>
                    <a:cubicBezTo>
                      <a:pt x="6" y="3"/>
                      <a:pt x="7" y="4"/>
                      <a:pt x="8" y="4"/>
                    </a:cubicBezTo>
                    <a:cubicBezTo>
                      <a:pt x="11" y="3"/>
                      <a:pt x="13" y="0"/>
                      <a:pt x="17" y="1"/>
                    </a:cubicBezTo>
                    <a:cubicBezTo>
                      <a:pt x="19" y="1"/>
                      <a:pt x="21" y="4"/>
                      <a:pt x="23" y="5"/>
                    </a:cubicBezTo>
                    <a:cubicBezTo>
                      <a:pt x="25" y="6"/>
                      <a:pt x="30" y="5"/>
                      <a:pt x="32" y="5"/>
                    </a:cubicBezTo>
                    <a:cubicBezTo>
                      <a:pt x="43" y="6"/>
                      <a:pt x="55" y="6"/>
                      <a:pt x="66" y="5"/>
                    </a:cubicBezTo>
                    <a:cubicBezTo>
                      <a:pt x="69" y="5"/>
                      <a:pt x="70" y="5"/>
                      <a:pt x="72" y="8"/>
                    </a:cubicBezTo>
                    <a:cubicBezTo>
                      <a:pt x="74" y="11"/>
                      <a:pt x="76" y="10"/>
                      <a:pt x="79" y="11"/>
                    </a:cubicBezTo>
                    <a:cubicBezTo>
                      <a:pt x="84" y="11"/>
                      <a:pt x="88" y="11"/>
                      <a:pt x="92" y="12"/>
                    </a:cubicBezTo>
                    <a:cubicBezTo>
                      <a:pt x="94" y="13"/>
                      <a:pt x="95" y="13"/>
                      <a:pt x="97" y="12"/>
                    </a:cubicBezTo>
                    <a:cubicBezTo>
                      <a:pt x="98" y="11"/>
                      <a:pt x="99" y="12"/>
                      <a:pt x="101" y="12"/>
                    </a:cubicBezTo>
                    <a:cubicBezTo>
                      <a:pt x="102" y="13"/>
                      <a:pt x="103" y="12"/>
                      <a:pt x="105" y="12"/>
                    </a:cubicBezTo>
                    <a:cubicBezTo>
                      <a:pt x="112" y="10"/>
                      <a:pt x="120" y="9"/>
                      <a:pt x="127" y="7"/>
                    </a:cubicBezTo>
                    <a:cubicBezTo>
                      <a:pt x="129" y="7"/>
                      <a:pt x="130" y="6"/>
                      <a:pt x="132" y="7"/>
                    </a:cubicBezTo>
                    <a:cubicBezTo>
                      <a:pt x="133" y="7"/>
                      <a:pt x="134" y="8"/>
                      <a:pt x="135" y="7"/>
                    </a:cubicBezTo>
                    <a:cubicBezTo>
                      <a:pt x="138" y="6"/>
                      <a:pt x="139" y="9"/>
                      <a:pt x="141" y="10"/>
                    </a:cubicBezTo>
                    <a:cubicBezTo>
                      <a:pt x="140" y="10"/>
                      <a:pt x="138" y="10"/>
                      <a:pt x="137" y="11"/>
                    </a:cubicBezTo>
                    <a:cubicBezTo>
                      <a:pt x="135" y="12"/>
                      <a:pt x="135" y="14"/>
                      <a:pt x="133" y="13"/>
                    </a:cubicBezTo>
                    <a:cubicBezTo>
                      <a:pt x="131" y="10"/>
                      <a:pt x="126" y="18"/>
                      <a:pt x="124" y="19"/>
                    </a:cubicBezTo>
                    <a:cubicBezTo>
                      <a:pt x="123" y="17"/>
                      <a:pt x="122" y="13"/>
                      <a:pt x="119" y="13"/>
                    </a:cubicBezTo>
                    <a:cubicBezTo>
                      <a:pt x="116" y="13"/>
                      <a:pt x="112" y="14"/>
                      <a:pt x="109" y="15"/>
                    </a:cubicBezTo>
                    <a:cubicBezTo>
                      <a:pt x="105" y="16"/>
                      <a:pt x="101" y="16"/>
                      <a:pt x="97" y="17"/>
                    </a:cubicBezTo>
                    <a:cubicBezTo>
                      <a:pt x="96" y="61"/>
                      <a:pt x="96" y="61"/>
                      <a:pt x="96" y="61"/>
                    </a:cubicBezTo>
                    <a:cubicBezTo>
                      <a:pt x="86" y="61"/>
                      <a:pt x="86" y="61"/>
                      <a:pt x="86" y="61"/>
                    </a:cubicBezTo>
                    <a:cubicBezTo>
                      <a:pt x="84" y="136"/>
                      <a:pt x="84" y="136"/>
                      <a:pt x="84" y="136"/>
                    </a:cubicBezTo>
                    <a:cubicBezTo>
                      <a:pt x="84" y="139"/>
                      <a:pt x="81" y="138"/>
                      <a:pt x="80" y="140"/>
                    </a:cubicBezTo>
                    <a:cubicBezTo>
                      <a:pt x="79" y="140"/>
                      <a:pt x="79" y="141"/>
                      <a:pt x="77" y="142"/>
                    </a:cubicBezTo>
                    <a:cubicBezTo>
                      <a:pt x="76" y="142"/>
                      <a:pt x="76" y="143"/>
                      <a:pt x="77" y="144"/>
                    </a:cubicBezTo>
                    <a:cubicBezTo>
                      <a:pt x="74" y="144"/>
                      <a:pt x="74" y="143"/>
                      <a:pt x="72" y="143"/>
                    </a:cubicBezTo>
                    <a:cubicBezTo>
                      <a:pt x="70" y="143"/>
                      <a:pt x="68" y="144"/>
                      <a:pt x="65" y="143"/>
                    </a:cubicBezTo>
                    <a:cubicBezTo>
                      <a:pt x="60" y="142"/>
                      <a:pt x="57" y="141"/>
                      <a:pt x="57" y="140"/>
                    </a:cubicBezTo>
                    <a:cubicBezTo>
                      <a:pt x="57" y="138"/>
                      <a:pt x="57" y="138"/>
                      <a:pt x="57" y="137"/>
                    </a:cubicBezTo>
                    <a:cubicBezTo>
                      <a:pt x="57" y="136"/>
                      <a:pt x="56" y="136"/>
                      <a:pt x="56" y="136"/>
                    </a:cubicBezTo>
                    <a:cubicBezTo>
                      <a:pt x="55" y="135"/>
                      <a:pt x="54" y="133"/>
                      <a:pt x="53" y="133"/>
                    </a:cubicBezTo>
                    <a:cubicBezTo>
                      <a:pt x="51" y="135"/>
                      <a:pt x="52" y="138"/>
                      <a:pt x="51" y="138"/>
                    </a:cubicBezTo>
                    <a:cubicBezTo>
                      <a:pt x="49" y="139"/>
                      <a:pt x="48" y="141"/>
                      <a:pt x="46" y="139"/>
                    </a:cubicBezTo>
                    <a:cubicBezTo>
                      <a:pt x="45" y="137"/>
                      <a:pt x="42" y="135"/>
                      <a:pt x="41" y="132"/>
                    </a:cubicBezTo>
                    <a:cubicBezTo>
                      <a:pt x="39" y="130"/>
                      <a:pt x="38" y="128"/>
                      <a:pt x="37" y="126"/>
                    </a:cubicBezTo>
                    <a:cubicBezTo>
                      <a:pt x="36" y="124"/>
                      <a:pt x="36" y="123"/>
                      <a:pt x="36" y="122"/>
                    </a:cubicBezTo>
                    <a:cubicBezTo>
                      <a:pt x="36" y="120"/>
                      <a:pt x="35" y="120"/>
                      <a:pt x="34" y="118"/>
                    </a:cubicBezTo>
                    <a:cubicBezTo>
                      <a:pt x="34" y="116"/>
                      <a:pt x="35" y="115"/>
                      <a:pt x="33" y="113"/>
                    </a:cubicBezTo>
                    <a:cubicBezTo>
                      <a:pt x="33" y="112"/>
                      <a:pt x="33" y="112"/>
                      <a:pt x="33" y="111"/>
                    </a:cubicBezTo>
                    <a:cubicBezTo>
                      <a:pt x="33" y="109"/>
                      <a:pt x="32" y="108"/>
                      <a:pt x="32" y="106"/>
                    </a:cubicBezTo>
                    <a:cubicBezTo>
                      <a:pt x="32" y="105"/>
                      <a:pt x="32" y="103"/>
                      <a:pt x="32" y="102"/>
                    </a:cubicBezTo>
                    <a:cubicBezTo>
                      <a:pt x="31" y="101"/>
                      <a:pt x="32" y="99"/>
                      <a:pt x="32" y="97"/>
                    </a:cubicBezTo>
                    <a:cubicBezTo>
                      <a:pt x="31" y="94"/>
                      <a:pt x="30" y="92"/>
                      <a:pt x="29" y="89"/>
                    </a:cubicBezTo>
                    <a:cubicBezTo>
                      <a:pt x="28" y="86"/>
                      <a:pt x="29" y="83"/>
                      <a:pt x="28" y="80"/>
                    </a:cubicBezTo>
                    <a:cubicBezTo>
                      <a:pt x="28" y="78"/>
                      <a:pt x="28" y="76"/>
                      <a:pt x="28" y="75"/>
                    </a:cubicBezTo>
                    <a:cubicBezTo>
                      <a:pt x="28" y="74"/>
                      <a:pt x="29" y="69"/>
                      <a:pt x="29" y="69"/>
                    </a:cubicBezTo>
                    <a:cubicBezTo>
                      <a:pt x="29" y="66"/>
                      <a:pt x="27" y="64"/>
                      <a:pt x="26" y="61"/>
                    </a:cubicBezTo>
                    <a:cubicBezTo>
                      <a:pt x="25" y="60"/>
                      <a:pt x="24" y="59"/>
                      <a:pt x="23" y="58"/>
                    </a:cubicBezTo>
                    <a:cubicBezTo>
                      <a:pt x="22" y="56"/>
                      <a:pt x="22" y="55"/>
                      <a:pt x="21" y="54"/>
                    </a:cubicBezTo>
                    <a:cubicBezTo>
                      <a:pt x="17" y="49"/>
                      <a:pt x="16" y="42"/>
                      <a:pt x="13" y="37"/>
                    </a:cubicBezTo>
                    <a:cubicBezTo>
                      <a:pt x="11" y="32"/>
                      <a:pt x="10" y="25"/>
                      <a:pt x="5" y="21"/>
                    </a:cubicBezTo>
                    <a:cubicBezTo>
                      <a:pt x="0" y="16"/>
                      <a:pt x="0" y="10"/>
                      <a:pt x="0" y="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83" name="Freeform 4318"/>
              <p:cNvSpPr>
                <a:spLocks/>
              </p:cNvSpPr>
              <p:nvPr/>
            </p:nvSpPr>
            <p:spPr bwMode="auto">
              <a:xfrm>
                <a:off x="2952" y="3019"/>
                <a:ext cx="222" cy="202"/>
              </a:xfrm>
              <a:custGeom>
                <a:avLst/>
                <a:gdLst>
                  <a:gd name="T0" fmla="*/ 4 w 168"/>
                  <a:gd name="T1" fmla="*/ 99 h 153"/>
                  <a:gd name="T2" fmla="*/ 11 w 168"/>
                  <a:gd name="T3" fmla="*/ 98 h 153"/>
                  <a:gd name="T4" fmla="*/ 22 w 168"/>
                  <a:gd name="T5" fmla="*/ 107 h 153"/>
                  <a:gd name="T6" fmla="*/ 38 w 168"/>
                  <a:gd name="T7" fmla="*/ 108 h 153"/>
                  <a:gd name="T8" fmla="*/ 44 w 168"/>
                  <a:gd name="T9" fmla="*/ 102 h 153"/>
                  <a:gd name="T10" fmla="*/ 49 w 168"/>
                  <a:gd name="T11" fmla="*/ 42 h 153"/>
                  <a:gd name="T12" fmla="*/ 58 w 168"/>
                  <a:gd name="T13" fmla="*/ 57 h 153"/>
                  <a:gd name="T14" fmla="*/ 58 w 168"/>
                  <a:gd name="T15" fmla="*/ 77 h 153"/>
                  <a:gd name="T16" fmla="*/ 73 w 168"/>
                  <a:gd name="T17" fmla="*/ 73 h 153"/>
                  <a:gd name="T18" fmla="*/ 81 w 168"/>
                  <a:gd name="T19" fmla="*/ 66 h 153"/>
                  <a:gd name="T20" fmla="*/ 89 w 168"/>
                  <a:gd name="T21" fmla="*/ 51 h 153"/>
                  <a:gd name="T22" fmla="*/ 103 w 168"/>
                  <a:gd name="T23" fmla="*/ 57 h 153"/>
                  <a:gd name="T24" fmla="*/ 123 w 168"/>
                  <a:gd name="T25" fmla="*/ 57 h 153"/>
                  <a:gd name="T26" fmla="*/ 128 w 168"/>
                  <a:gd name="T27" fmla="*/ 45 h 153"/>
                  <a:gd name="T28" fmla="*/ 137 w 168"/>
                  <a:gd name="T29" fmla="*/ 40 h 153"/>
                  <a:gd name="T30" fmla="*/ 145 w 168"/>
                  <a:gd name="T31" fmla="*/ 24 h 153"/>
                  <a:gd name="T32" fmla="*/ 157 w 168"/>
                  <a:gd name="T33" fmla="*/ 15 h 153"/>
                  <a:gd name="T34" fmla="*/ 169 w 168"/>
                  <a:gd name="T35" fmla="*/ 7 h 153"/>
                  <a:gd name="T36" fmla="*/ 177 w 168"/>
                  <a:gd name="T37" fmla="*/ 1 h 153"/>
                  <a:gd name="T38" fmla="*/ 205 w 168"/>
                  <a:gd name="T39" fmla="*/ 8 h 153"/>
                  <a:gd name="T40" fmla="*/ 210 w 168"/>
                  <a:gd name="T41" fmla="*/ 29 h 153"/>
                  <a:gd name="T42" fmla="*/ 211 w 168"/>
                  <a:gd name="T43" fmla="*/ 57 h 153"/>
                  <a:gd name="T44" fmla="*/ 207 w 168"/>
                  <a:gd name="T45" fmla="*/ 61 h 153"/>
                  <a:gd name="T46" fmla="*/ 198 w 168"/>
                  <a:gd name="T47" fmla="*/ 65 h 153"/>
                  <a:gd name="T48" fmla="*/ 200 w 168"/>
                  <a:gd name="T49" fmla="*/ 79 h 153"/>
                  <a:gd name="T50" fmla="*/ 211 w 168"/>
                  <a:gd name="T51" fmla="*/ 75 h 153"/>
                  <a:gd name="T52" fmla="*/ 222 w 168"/>
                  <a:gd name="T53" fmla="*/ 75 h 153"/>
                  <a:gd name="T54" fmla="*/ 209 w 168"/>
                  <a:gd name="T55" fmla="*/ 106 h 153"/>
                  <a:gd name="T56" fmla="*/ 204 w 168"/>
                  <a:gd name="T57" fmla="*/ 111 h 153"/>
                  <a:gd name="T58" fmla="*/ 192 w 168"/>
                  <a:gd name="T59" fmla="*/ 128 h 153"/>
                  <a:gd name="T60" fmla="*/ 173 w 168"/>
                  <a:gd name="T61" fmla="*/ 151 h 153"/>
                  <a:gd name="T62" fmla="*/ 145 w 168"/>
                  <a:gd name="T63" fmla="*/ 177 h 153"/>
                  <a:gd name="T64" fmla="*/ 123 w 168"/>
                  <a:gd name="T65" fmla="*/ 185 h 153"/>
                  <a:gd name="T66" fmla="*/ 111 w 168"/>
                  <a:gd name="T67" fmla="*/ 189 h 153"/>
                  <a:gd name="T68" fmla="*/ 90 w 168"/>
                  <a:gd name="T69" fmla="*/ 189 h 153"/>
                  <a:gd name="T70" fmla="*/ 82 w 168"/>
                  <a:gd name="T71" fmla="*/ 189 h 153"/>
                  <a:gd name="T72" fmla="*/ 70 w 168"/>
                  <a:gd name="T73" fmla="*/ 194 h 153"/>
                  <a:gd name="T74" fmla="*/ 52 w 168"/>
                  <a:gd name="T75" fmla="*/ 195 h 153"/>
                  <a:gd name="T76" fmla="*/ 42 w 168"/>
                  <a:gd name="T77" fmla="*/ 201 h 153"/>
                  <a:gd name="T78" fmla="*/ 36 w 168"/>
                  <a:gd name="T79" fmla="*/ 198 h 153"/>
                  <a:gd name="T80" fmla="*/ 26 w 168"/>
                  <a:gd name="T81" fmla="*/ 190 h 153"/>
                  <a:gd name="T82" fmla="*/ 25 w 168"/>
                  <a:gd name="T83" fmla="*/ 186 h 153"/>
                  <a:gd name="T84" fmla="*/ 21 w 168"/>
                  <a:gd name="T85" fmla="*/ 176 h 153"/>
                  <a:gd name="T86" fmla="*/ 19 w 168"/>
                  <a:gd name="T87" fmla="*/ 168 h 153"/>
                  <a:gd name="T88" fmla="*/ 20 w 168"/>
                  <a:gd name="T89" fmla="*/ 148 h 153"/>
                  <a:gd name="T90" fmla="*/ 5 w 168"/>
                  <a:gd name="T91" fmla="*/ 114 h 15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8" h="153">
                    <a:moveTo>
                      <a:pt x="0" y="78"/>
                    </a:moveTo>
                    <a:cubicBezTo>
                      <a:pt x="1" y="77"/>
                      <a:pt x="3" y="77"/>
                      <a:pt x="3" y="75"/>
                    </a:cubicBezTo>
                    <a:cubicBezTo>
                      <a:pt x="3" y="74"/>
                      <a:pt x="4" y="72"/>
                      <a:pt x="5" y="71"/>
                    </a:cubicBezTo>
                    <a:cubicBezTo>
                      <a:pt x="7" y="71"/>
                      <a:pt x="7" y="73"/>
                      <a:pt x="8" y="74"/>
                    </a:cubicBezTo>
                    <a:cubicBezTo>
                      <a:pt x="10" y="74"/>
                      <a:pt x="8" y="77"/>
                      <a:pt x="9" y="78"/>
                    </a:cubicBezTo>
                    <a:cubicBezTo>
                      <a:pt x="11" y="80"/>
                      <a:pt x="14" y="80"/>
                      <a:pt x="17" y="81"/>
                    </a:cubicBezTo>
                    <a:cubicBezTo>
                      <a:pt x="19" y="82"/>
                      <a:pt x="21" y="81"/>
                      <a:pt x="24" y="81"/>
                    </a:cubicBezTo>
                    <a:cubicBezTo>
                      <a:pt x="26" y="81"/>
                      <a:pt x="27" y="82"/>
                      <a:pt x="29" y="82"/>
                    </a:cubicBezTo>
                    <a:cubicBezTo>
                      <a:pt x="27" y="80"/>
                      <a:pt x="29" y="80"/>
                      <a:pt x="30" y="79"/>
                    </a:cubicBezTo>
                    <a:cubicBezTo>
                      <a:pt x="31" y="79"/>
                      <a:pt x="31" y="77"/>
                      <a:pt x="33" y="77"/>
                    </a:cubicBezTo>
                    <a:cubicBezTo>
                      <a:pt x="34" y="77"/>
                      <a:pt x="36" y="76"/>
                      <a:pt x="36" y="75"/>
                    </a:cubicBezTo>
                    <a:cubicBezTo>
                      <a:pt x="37" y="32"/>
                      <a:pt x="37" y="32"/>
                      <a:pt x="37" y="32"/>
                    </a:cubicBezTo>
                    <a:cubicBezTo>
                      <a:pt x="38" y="34"/>
                      <a:pt x="40" y="34"/>
                      <a:pt x="41" y="36"/>
                    </a:cubicBezTo>
                    <a:cubicBezTo>
                      <a:pt x="43" y="38"/>
                      <a:pt x="43" y="41"/>
                      <a:pt x="44" y="43"/>
                    </a:cubicBezTo>
                    <a:cubicBezTo>
                      <a:pt x="45" y="45"/>
                      <a:pt x="46" y="48"/>
                      <a:pt x="45" y="50"/>
                    </a:cubicBezTo>
                    <a:cubicBezTo>
                      <a:pt x="43" y="53"/>
                      <a:pt x="42" y="54"/>
                      <a:pt x="44" y="58"/>
                    </a:cubicBezTo>
                    <a:cubicBezTo>
                      <a:pt x="46" y="55"/>
                      <a:pt x="52" y="59"/>
                      <a:pt x="54" y="56"/>
                    </a:cubicBezTo>
                    <a:cubicBezTo>
                      <a:pt x="55" y="56"/>
                      <a:pt x="55" y="55"/>
                      <a:pt x="55" y="55"/>
                    </a:cubicBezTo>
                    <a:cubicBezTo>
                      <a:pt x="56" y="55"/>
                      <a:pt x="57" y="55"/>
                      <a:pt x="57" y="54"/>
                    </a:cubicBezTo>
                    <a:cubicBezTo>
                      <a:pt x="59" y="53"/>
                      <a:pt x="59" y="51"/>
                      <a:pt x="61" y="50"/>
                    </a:cubicBezTo>
                    <a:cubicBezTo>
                      <a:pt x="63" y="49"/>
                      <a:pt x="65" y="47"/>
                      <a:pt x="65" y="45"/>
                    </a:cubicBezTo>
                    <a:cubicBezTo>
                      <a:pt x="65" y="43"/>
                      <a:pt x="65" y="41"/>
                      <a:pt x="67" y="39"/>
                    </a:cubicBezTo>
                    <a:cubicBezTo>
                      <a:pt x="69" y="38"/>
                      <a:pt x="71" y="38"/>
                      <a:pt x="73" y="39"/>
                    </a:cubicBezTo>
                    <a:cubicBezTo>
                      <a:pt x="74" y="39"/>
                      <a:pt x="76" y="43"/>
                      <a:pt x="78" y="43"/>
                    </a:cubicBezTo>
                    <a:cubicBezTo>
                      <a:pt x="81" y="42"/>
                      <a:pt x="85" y="46"/>
                      <a:pt x="88" y="44"/>
                    </a:cubicBezTo>
                    <a:cubicBezTo>
                      <a:pt x="89" y="43"/>
                      <a:pt x="91" y="44"/>
                      <a:pt x="93" y="43"/>
                    </a:cubicBezTo>
                    <a:cubicBezTo>
                      <a:pt x="95" y="42"/>
                      <a:pt x="96" y="39"/>
                      <a:pt x="97" y="37"/>
                    </a:cubicBezTo>
                    <a:cubicBezTo>
                      <a:pt x="97" y="36"/>
                      <a:pt x="97" y="35"/>
                      <a:pt x="97" y="34"/>
                    </a:cubicBezTo>
                    <a:cubicBezTo>
                      <a:pt x="98" y="32"/>
                      <a:pt x="97" y="32"/>
                      <a:pt x="99" y="32"/>
                    </a:cubicBezTo>
                    <a:cubicBezTo>
                      <a:pt x="100" y="31"/>
                      <a:pt x="103" y="31"/>
                      <a:pt x="104" y="30"/>
                    </a:cubicBezTo>
                    <a:cubicBezTo>
                      <a:pt x="105" y="28"/>
                      <a:pt x="107" y="27"/>
                      <a:pt x="108" y="25"/>
                    </a:cubicBezTo>
                    <a:cubicBezTo>
                      <a:pt x="109" y="23"/>
                      <a:pt x="109" y="21"/>
                      <a:pt x="110" y="18"/>
                    </a:cubicBezTo>
                    <a:cubicBezTo>
                      <a:pt x="111" y="17"/>
                      <a:pt x="113" y="17"/>
                      <a:pt x="114" y="15"/>
                    </a:cubicBezTo>
                    <a:cubicBezTo>
                      <a:pt x="116" y="14"/>
                      <a:pt x="118" y="12"/>
                      <a:pt x="119" y="11"/>
                    </a:cubicBezTo>
                    <a:cubicBezTo>
                      <a:pt x="121" y="9"/>
                      <a:pt x="121" y="7"/>
                      <a:pt x="123" y="7"/>
                    </a:cubicBezTo>
                    <a:cubicBezTo>
                      <a:pt x="125" y="6"/>
                      <a:pt x="127" y="6"/>
                      <a:pt x="128" y="5"/>
                    </a:cubicBezTo>
                    <a:cubicBezTo>
                      <a:pt x="130" y="4"/>
                      <a:pt x="130" y="4"/>
                      <a:pt x="131" y="2"/>
                    </a:cubicBezTo>
                    <a:cubicBezTo>
                      <a:pt x="131" y="1"/>
                      <a:pt x="133" y="1"/>
                      <a:pt x="134" y="1"/>
                    </a:cubicBezTo>
                    <a:cubicBezTo>
                      <a:pt x="139" y="0"/>
                      <a:pt x="142" y="3"/>
                      <a:pt x="146" y="3"/>
                    </a:cubicBezTo>
                    <a:cubicBezTo>
                      <a:pt x="150" y="3"/>
                      <a:pt x="154" y="1"/>
                      <a:pt x="155" y="6"/>
                    </a:cubicBezTo>
                    <a:cubicBezTo>
                      <a:pt x="156" y="9"/>
                      <a:pt x="157" y="12"/>
                      <a:pt x="157" y="15"/>
                    </a:cubicBezTo>
                    <a:cubicBezTo>
                      <a:pt x="157" y="17"/>
                      <a:pt x="158" y="19"/>
                      <a:pt x="159" y="22"/>
                    </a:cubicBezTo>
                    <a:cubicBezTo>
                      <a:pt x="161" y="27"/>
                      <a:pt x="161" y="32"/>
                      <a:pt x="161" y="37"/>
                    </a:cubicBezTo>
                    <a:cubicBezTo>
                      <a:pt x="160" y="39"/>
                      <a:pt x="161" y="41"/>
                      <a:pt x="160" y="43"/>
                    </a:cubicBezTo>
                    <a:cubicBezTo>
                      <a:pt x="160" y="45"/>
                      <a:pt x="159" y="44"/>
                      <a:pt x="160" y="47"/>
                    </a:cubicBezTo>
                    <a:cubicBezTo>
                      <a:pt x="160" y="48"/>
                      <a:pt x="159" y="46"/>
                      <a:pt x="157" y="46"/>
                    </a:cubicBezTo>
                    <a:cubicBezTo>
                      <a:pt x="156" y="45"/>
                      <a:pt x="155" y="45"/>
                      <a:pt x="154" y="45"/>
                    </a:cubicBezTo>
                    <a:cubicBezTo>
                      <a:pt x="153" y="47"/>
                      <a:pt x="151" y="47"/>
                      <a:pt x="150" y="49"/>
                    </a:cubicBezTo>
                    <a:cubicBezTo>
                      <a:pt x="149" y="51"/>
                      <a:pt x="148" y="55"/>
                      <a:pt x="148" y="55"/>
                    </a:cubicBezTo>
                    <a:cubicBezTo>
                      <a:pt x="150" y="57"/>
                      <a:pt x="150" y="58"/>
                      <a:pt x="151" y="60"/>
                    </a:cubicBezTo>
                    <a:cubicBezTo>
                      <a:pt x="153" y="62"/>
                      <a:pt x="156" y="63"/>
                      <a:pt x="158" y="61"/>
                    </a:cubicBezTo>
                    <a:cubicBezTo>
                      <a:pt x="159" y="60"/>
                      <a:pt x="158" y="60"/>
                      <a:pt x="160" y="57"/>
                    </a:cubicBezTo>
                    <a:cubicBezTo>
                      <a:pt x="162" y="57"/>
                      <a:pt x="162" y="57"/>
                      <a:pt x="162" y="57"/>
                    </a:cubicBezTo>
                    <a:cubicBezTo>
                      <a:pt x="168" y="57"/>
                      <a:pt x="168" y="57"/>
                      <a:pt x="168" y="57"/>
                    </a:cubicBezTo>
                    <a:cubicBezTo>
                      <a:pt x="167" y="63"/>
                      <a:pt x="166" y="67"/>
                      <a:pt x="164" y="73"/>
                    </a:cubicBezTo>
                    <a:cubicBezTo>
                      <a:pt x="164" y="75"/>
                      <a:pt x="162" y="81"/>
                      <a:pt x="158" y="80"/>
                    </a:cubicBezTo>
                    <a:cubicBezTo>
                      <a:pt x="159" y="82"/>
                      <a:pt x="157" y="82"/>
                      <a:pt x="157" y="82"/>
                    </a:cubicBezTo>
                    <a:cubicBezTo>
                      <a:pt x="156" y="82"/>
                      <a:pt x="155" y="83"/>
                      <a:pt x="154" y="84"/>
                    </a:cubicBezTo>
                    <a:cubicBezTo>
                      <a:pt x="152" y="87"/>
                      <a:pt x="150" y="89"/>
                      <a:pt x="148" y="93"/>
                    </a:cubicBezTo>
                    <a:cubicBezTo>
                      <a:pt x="148" y="94"/>
                      <a:pt x="146" y="96"/>
                      <a:pt x="145" y="97"/>
                    </a:cubicBezTo>
                    <a:cubicBezTo>
                      <a:pt x="144" y="100"/>
                      <a:pt x="143" y="102"/>
                      <a:pt x="141" y="104"/>
                    </a:cubicBezTo>
                    <a:cubicBezTo>
                      <a:pt x="138" y="108"/>
                      <a:pt x="135" y="111"/>
                      <a:pt x="131" y="114"/>
                    </a:cubicBezTo>
                    <a:cubicBezTo>
                      <a:pt x="128" y="117"/>
                      <a:pt x="126" y="121"/>
                      <a:pt x="123" y="124"/>
                    </a:cubicBezTo>
                    <a:cubicBezTo>
                      <a:pt x="119" y="127"/>
                      <a:pt x="115" y="130"/>
                      <a:pt x="110" y="134"/>
                    </a:cubicBezTo>
                    <a:cubicBezTo>
                      <a:pt x="107" y="136"/>
                      <a:pt x="103" y="139"/>
                      <a:pt x="99" y="140"/>
                    </a:cubicBezTo>
                    <a:cubicBezTo>
                      <a:pt x="97" y="140"/>
                      <a:pt x="95" y="139"/>
                      <a:pt x="93" y="140"/>
                    </a:cubicBezTo>
                    <a:cubicBezTo>
                      <a:pt x="91" y="140"/>
                      <a:pt x="89" y="142"/>
                      <a:pt x="91" y="143"/>
                    </a:cubicBezTo>
                    <a:cubicBezTo>
                      <a:pt x="89" y="144"/>
                      <a:pt x="86" y="141"/>
                      <a:pt x="84" y="143"/>
                    </a:cubicBezTo>
                    <a:cubicBezTo>
                      <a:pt x="81" y="144"/>
                      <a:pt x="81" y="145"/>
                      <a:pt x="77" y="144"/>
                    </a:cubicBezTo>
                    <a:cubicBezTo>
                      <a:pt x="75" y="143"/>
                      <a:pt x="71" y="142"/>
                      <a:pt x="68" y="143"/>
                    </a:cubicBezTo>
                    <a:cubicBezTo>
                      <a:pt x="67" y="144"/>
                      <a:pt x="68" y="144"/>
                      <a:pt x="66" y="144"/>
                    </a:cubicBezTo>
                    <a:cubicBezTo>
                      <a:pt x="65" y="143"/>
                      <a:pt x="63" y="144"/>
                      <a:pt x="62" y="143"/>
                    </a:cubicBezTo>
                    <a:cubicBezTo>
                      <a:pt x="62" y="143"/>
                      <a:pt x="62" y="143"/>
                      <a:pt x="62" y="143"/>
                    </a:cubicBezTo>
                    <a:cubicBezTo>
                      <a:pt x="59" y="143"/>
                      <a:pt x="54" y="144"/>
                      <a:pt x="53" y="147"/>
                    </a:cubicBezTo>
                    <a:cubicBezTo>
                      <a:pt x="52" y="149"/>
                      <a:pt x="45" y="147"/>
                      <a:pt x="43" y="148"/>
                    </a:cubicBezTo>
                    <a:cubicBezTo>
                      <a:pt x="42" y="148"/>
                      <a:pt x="40" y="148"/>
                      <a:pt x="39" y="148"/>
                    </a:cubicBezTo>
                    <a:cubicBezTo>
                      <a:pt x="38" y="149"/>
                      <a:pt x="36" y="150"/>
                      <a:pt x="35" y="151"/>
                    </a:cubicBezTo>
                    <a:cubicBezTo>
                      <a:pt x="33" y="153"/>
                      <a:pt x="34" y="152"/>
                      <a:pt x="32" y="152"/>
                    </a:cubicBezTo>
                    <a:cubicBezTo>
                      <a:pt x="31" y="152"/>
                      <a:pt x="30" y="152"/>
                      <a:pt x="30" y="152"/>
                    </a:cubicBezTo>
                    <a:cubicBezTo>
                      <a:pt x="29" y="151"/>
                      <a:pt x="28" y="150"/>
                      <a:pt x="27" y="150"/>
                    </a:cubicBezTo>
                    <a:cubicBezTo>
                      <a:pt x="29" y="147"/>
                      <a:pt x="23" y="147"/>
                      <a:pt x="22" y="147"/>
                    </a:cubicBezTo>
                    <a:cubicBezTo>
                      <a:pt x="23" y="145"/>
                      <a:pt x="22" y="143"/>
                      <a:pt x="20" y="144"/>
                    </a:cubicBezTo>
                    <a:cubicBezTo>
                      <a:pt x="18" y="144"/>
                      <a:pt x="19" y="146"/>
                      <a:pt x="19" y="147"/>
                    </a:cubicBezTo>
                    <a:cubicBezTo>
                      <a:pt x="16" y="146"/>
                      <a:pt x="18" y="142"/>
                      <a:pt x="19" y="141"/>
                    </a:cubicBezTo>
                    <a:cubicBezTo>
                      <a:pt x="19" y="139"/>
                      <a:pt x="18" y="138"/>
                      <a:pt x="17" y="136"/>
                    </a:cubicBezTo>
                    <a:cubicBezTo>
                      <a:pt x="17" y="136"/>
                      <a:pt x="13" y="131"/>
                      <a:pt x="16" y="133"/>
                    </a:cubicBezTo>
                    <a:cubicBezTo>
                      <a:pt x="15" y="132"/>
                      <a:pt x="15" y="131"/>
                      <a:pt x="13" y="131"/>
                    </a:cubicBezTo>
                    <a:cubicBezTo>
                      <a:pt x="12" y="131"/>
                      <a:pt x="14" y="128"/>
                      <a:pt x="14" y="127"/>
                    </a:cubicBezTo>
                    <a:cubicBezTo>
                      <a:pt x="17" y="129"/>
                      <a:pt x="18" y="126"/>
                      <a:pt x="18" y="123"/>
                    </a:cubicBezTo>
                    <a:cubicBezTo>
                      <a:pt x="18" y="119"/>
                      <a:pt x="17" y="115"/>
                      <a:pt x="15" y="112"/>
                    </a:cubicBezTo>
                    <a:cubicBezTo>
                      <a:pt x="11" y="106"/>
                      <a:pt x="8" y="101"/>
                      <a:pt x="7" y="95"/>
                    </a:cubicBezTo>
                    <a:cubicBezTo>
                      <a:pt x="6" y="92"/>
                      <a:pt x="5" y="89"/>
                      <a:pt x="4" y="86"/>
                    </a:cubicBezTo>
                    <a:cubicBezTo>
                      <a:pt x="3" y="83"/>
                      <a:pt x="0" y="81"/>
                      <a:pt x="0" y="7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84" name="Freeform 4319"/>
              <p:cNvSpPr>
                <a:spLocks/>
              </p:cNvSpPr>
              <p:nvPr/>
            </p:nvSpPr>
            <p:spPr bwMode="auto">
              <a:xfrm>
                <a:off x="3060" y="2167"/>
                <a:ext cx="157" cy="157"/>
              </a:xfrm>
              <a:custGeom>
                <a:avLst/>
                <a:gdLst>
                  <a:gd name="T0" fmla="*/ 5 w 119"/>
                  <a:gd name="T1" fmla="*/ 13 h 119"/>
                  <a:gd name="T2" fmla="*/ 13 w 119"/>
                  <a:gd name="T3" fmla="*/ 1 h 119"/>
                  <a:gd name="T4" fmla="*/ 36 w 119"/>
                  <a:gd name="T5" fmla="*/ 4 h 119"/>
                  <a:gd name="T6" fmla="*/ 42 w 119"/>
                  <a:gd name="T7" fmla="*/ 8 h 119"/>
                  <a:gd name="T8" fmla="*/ 49 w 119"/>
                  <a:gd name="T9" fmla="*/ 9 h 119"/>
                  <a:gd name="T10" fmla="*/ 69 w 119"/>
                  <a:gd name="T11" fmla="*/ 9 h 119"/>
                  <a:gd name="T12" fmla="*/ 75 w 119"/>
                  <a:gd name="T13" fmla="*/ 7 h 119"/>
                  <a:gd name="T14" fmla="*/ 77 w 119"/>
                  <a:gd name="T15" fmla="*/ 3 h 119"/>
                  <a:gd name="T16" fmla="*/ 79 w 119"/>
                  <a:gd name="T17" fmla="*/ 4 h 119"/>
                  <a:gd name="T18" fmla="*/ 94 w 119"/>
                  <a:gd name="T19" fmla="*/ 3 h 119"/>
                  <a:gd name="T20" fmla="*/ 102 w 119"/>
                  <a:gd name="T21" fmla="*/ 5 h 119"/>
                  <a:gd name="T22" fmla="*/ 98 w 119"/>
                  <a:gd name="T23" fmla="*/ 7 h 119"/>
                  <a:gd name="T24" fmla="*/ 102 w 119"/>
                  <a:gd name="T25" fmla="*/ 5 h 119"/>
                  <a:gd name="T26" fmla="*/ 115 w 119"/>
                  <a:gd name="T27" fmla="*/ 9 h 119"/>
                  <a:gd name="T28" fmla="*/ 128 w 119"/>
                  <a:gd name="T29" fmla="*/ 5 h 119"/>
                  <a:gd name="T30" fmla="*/ 136 w 119"/>
                  <a:gd name="T31" fmla="*/ 49 h 119"/>
                  <a:gd name="T32" fmla="*/ 132 w 119"/>
                  <a:gd name="T33" fmla="*/ 62 h 119"/>
                  <a:gd name="T34" fmla="*/ 123 w 119"/>
                  <a:gd name="T35" fmla="*/ 54 h 119"/>
                  <a:gd name="T36" fmla="*/ 112 w 119"/>
                  <a:gd name="T37" fmla="*/ 38 h 119"/>
                  <a:gd name="T38" fmla="*/ 106 w 119"/>
                  <a:gd name="T39" fmla="*/ 34 h 119"/>
                  <a:gd name="T40" fmla="*/ 117 w 119"/>
                  <a:gd name="T41" fmla="*/ 54 h 119"/>
                  <a:gd name="T42" fmla="*/ 121 w 119"/>
                  <a:gd name="T43" fmla="*/ 61 h 119"/>
                  <a:gd name="T44" fmla="*/ 128 w 119"/>
                  <a:gd name="T45" fmla="*/ 73 h 119"/>
                  <a:gd name="T46" fmla="*/ 129 w 119"/>
                  <a:gd name="T47" fmla="*/ 79 h 119"/>
                  <a:gd name="T48" fmla="*/ 135 w 119"/>
                  <a:gd name="T49" fmla="*/ 88 h 119"/>
                  <a:gd name="T50" fmla="*/ 150 w 119"/>
                  <a:gd name="T51" fmla="*/ 117 h 119"/>
                  <a:gd name="T52" fmla="*/ 152 w 119"/>
                  <a:gd name="T53" fmla="*/ 121 h 119"/>
                  <a:gd name="T54" fmla="*/ 149 w 119"/>
                  <a:gd name="T55" fmla="*/ 140 h 119"/>
                  <a:gd name="T56" fmla="*/ 144 w 119"/>
                  <a:gd name="T57" fmla="*/ 145 h 119"/>
                  <a:gd name="T58" fmla="*/ 136 w 119"/>
                  <a:gd name="T59" fmla="*/ 150 h 119"/>
                  <a:gd name="T60" fmla="*/ 120 w 119"/>
                  <a:gd name="T61" fmla="*/ 153 h 119"/>
                  <a:gd name="T62" fmla="*/ 99 w 119"/>
                  <a:gd name="T63" fmla="*/ 150 h 119"/>
                  <a:gd name="T64" fmla="*/ 83 w 119"/>
                  <a:gd name="T65" fmla="*/ 153 h 119"/>
                  <a:gd name="T66" fmla="*/ 7 w 119"/>
                  <a:gd name="T67" fmla="*/ 54 h 119"/>
                  <a:gd name="T68" fmla="*/ 3 w 119"/>
                  <a:gd name="T69" fmla="*/ 26 h 11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9" h="119">
                    <a:moveTo>
                      <a:pt x="2" y="20"/>
                    </a:moveTo>
                    <a:cubicBezTo>
                      <a:pt x="0" y="17"/>
                      <a:pt x="4" y="13"/>
                      <a:pt x="4" y="10"/>
                    </a:cubicBezTo>
                    <a:cubicBezTo>
                      <a:pt x="3" y="7"/>
                      <a:pt x="0" y="4"/>
                      <a:pt x="5" y="0"/>
                    </a:cubicBezTo>
                    <a:cubicBezTo>
                      <a:pt x="5" y="3"/>
                      <a:pt x="8" y="2"/>
                      <a:pt x="10" y="1"/>
                    </a:cubicBezTo>
                    <a:cubicBezTo>
                      <a:pt x="13" y="0"/>
                      <a:pt x="15" y="1"/>
                      <a:pt x="18" y="2"/>
                    </a:cubicBezTo>
                    <a:cubicBezTo>
                      <a:pt x="21" y="2"/>
                      <a:pt x="24" y="3"/>
                      <a:pt x="27" y="3"/>
                    </a:cubicBezTo>
                    <a:cubicBezTo>
                      <a:pt x="28" y="4"/>
                      <a:pt x="28" y="5"/>
                      <a:pt x="29" y="5"/>
                    </a:cubicBezTo>
                    <a:cubicBezTo>
                      <a:pt x="30" y="6"/>
                      <a:pt x="31" y="6"/>
                      <a:pt x="32" y="6"/>
                    </a:cubicBezTo>
                    <a:cubicBezTo>
                      <a:pt x="33" y="5"/>
                      <a:pt x="33" y="7"/>
                      <a:pt x="34" y="7"/>
                    </a:cubicBezTo>
                    <a:cubicBezTo>
                      <a:pt x="35" y="7"/>
                      <a:pt x="36" y="7"/>
                      <a:pt x="37" y="7"/>
                    </a:cubicBezTo>
                    <a:cubicBezTo>
                      <a:pt x="40" y="7"/>
                      <a:pt x="42" y="9"/>
                      <a:pt x="45" y="10"/>
                    </a:cubicBezTo>
                    <a:cubicBezTo>
                      <a:pt x="48" y="10"/>
                      <a:pt x="50" y="8"/>
                      <a:pt x="52" y="7"/>
                    </a:cubicBezTo>
                    <a:cubicBezTo>
                      <a:pt x="53" y="6"/>
                      <a:pt x="54" y="5"/>
                      <a:pt x="55" y="4"/>
                    </a:cubicBezTo>
                    <a:cubicBezTo>
                      <a:pt x="56" y="5"/>
                      <a:pt x="56" y="5"/>
                      <a:pt x="57" y="5"/>
                    </a:cubicBezTo>
                    <a:cubicBezTo>
                      <a:pt x="57" y="5"/>
                      <a:pt x="57" y="5"/>
                      <a:pt x="56" y="5"/>
                    </a:cubicBezTo>
                    <a:cubicBezTo>
                      <a:pt x="57" y="4"/>
                      <a:pt x="58" y="3"/>
                      <a:pt x="58" y="2"/>
                    </a:cubicBezTo>
                    <a:cubicBezTo>
                      <a:pt x="60" y="3"/>
                      <a:pt x="62" y="1"/>
                      <a:pt x="63" y="1"/>
                    </a:cubicBezTo>
                    <a:cubicBezTo>
                      <a:pt x="62" y="2"/>
                      <a:pt x="61" y="2"/>
                      <a:pt x="60" y="3"/>
                    </a:cubicBezTo>
                    <a:cubicBezTo>
                      <a:pt x="61" y="3"/>
                      <a:pt x="68" y="1"/>
                      <a:pt x="64" y="1"/>
                    </a:cubicBezTo>
                    <a:cubicBezTo>
                      <a:pt x="67" y="0"/>
                      <a:pt x="68" y="3"/>
                      <a:pt x="71" y="2"/>
                    </a:cubicBezTo>
                    <a:cubicBezTo>
                      <a:pt x="72" y="2"/>
                      <a:pt x="73" y="1"/>
                      <a:pt x="74" y="2"/>
                    </a:cubicBezTo>
                    <a:cubicBezTo>
                      <a:pt x="75" y="2"/>
                      <a:pt x="76" y="4"/>
                      <a:pt x="77" y="4"/>
                    </a:cubicBezTo>
                    <a:cubicBezTo>
                      <a:pt x="76" y="4"/>
                      <a:pt x="75" y="2"/>
                      <a:pt x="73" y="2"/>
                    </a:cubicBezTo>
                    <a:cubicBezTo>
                      <a:pt x="74" y="3"/>
                      <a:pt x="72" y="5"/>
                      <a:pt x="74" y="5"/>
                    </a:cubicBezTo>
                    <a:cubicBezTo>
                      <a:pt x="76" y="6"/>
                      <a:pt x="75" y="6"/>
                      <a:pt x="76" y="7"/>
                    </a:cubicBezTo>
                    <a:cubicBezTo>
                      <a:pt x="76" y="7"/>
                      <a:pt x="79" y="6"/>
                      <a:pt x="77" y="4"/>
                    </a:cubicBezTo>
                    <a:cubicBezTo>
                      <a:pt x="79" y="5"/>
                      <a:pt x="80" y="7"/>
                      <a:pt x="83" y="7"/>
                    </a:cubicBezTo>
                    <a:cubicBezTo>
                      <a:pt x="84" y="7"/>
                      <a:pt x="87" y="5"/>
                      <a:pt x="87" y="7"/>
                    </a:cubicBezTo>
                    <a:cubicBezTo>
                      <a:pt x="88" y="6"/>
                      <a:pt x="90" y="7"/>
                      <a:pt x="92" y="6"/>
                    </a:cubicBezTo>
                    <a:cubicBezTo>
                      <a:pt x="94" y="6"/>
                      <a:pt x="96" y="5"/>
                      <a:pt x="97" y="4"/>
                    </a:cubicBezTo>
                    <a:cubicBezTo>
                      <a:pt x="106" y="26"/>
                      <a:pt x="106" y="26"/>
                      <a:pt x="106" y="26"/>
                    </a:cubicBezTo>
                    <a:cubicBezTo>
                      <a:pt x="104" y="29"/>
                      <a:pt x="104" y="34"/>
                      <a:pt x="103" y="37"/>
                    </a:cubicBezTo>
                    <a:cubicBezTo>
                      <a:pt x="102" y="39"/>
                      <a:pt x="102" y="40"/>
                      <a:pt x="102" y="42"/>
                    </a:cubicBezTo>
                    <a:cubicBezTo>
                      <a:pt x="102" y="44"/>
                      <a:pt x="100" y="45"/>
                      <a:pt x="100" y="47"/>
                    </a:cubicBezTo>
                    <a:cubicBezTo>
                      <a:pt x="99" y="46"/>
                      <a:pt x="98" y="46"/>
                      <a:pt x="97" y="45"/>
                    </a:cubicBezTo>
                    <a:cubicBezTo>
                      <a:pt x="95" y="44"/>
                      <a:pt x="94" y="42"/>
                      <a:pt x="93" y="41"/>
                    </a:cubicBezTo>
                    <a:cubicBezTo>
                      <a:pt x="92" y="39"/>
                      <a:pt x="88" y="38"/>
                      <a:pt x="89" y="35"/>
                    </a:cubicBezTo>
                    <a:cubicBezTo>
                      <a:pt x="89" y="33"/>
                      <a:pt x="87" y="31"/>
                      <a:pt x="85" y="29"/>
                    </a:cubicBezTo>
                    <a:cubicBezTo>
                      <a:pt x="84" y="26"/>
                      <a:pt x="82" y="23"/>
                      <a:pt x="82" y="20"/>
                    </a:cubicBezTo>
                    <a:cubicBezTo>
                      <a:pt x="80" y="21"/>
                      <a:pt x="79" y="24"/>
                      <a:pt x="80" y="26"/>
                    </a:cubicBezTo>
                    <a:cubicBezTo>
                      <a:pt x="82" y="28"/>
                      <a:pt x="82" y="31"/>
                      <a:pt x="84" y="34"/>
                    </a:cubicBezTo>
                    <a:cubicBezTo>
                      <a:pt x="86" y="37"/>
                      <a:pt x="87" y="39"/>
                      <a:pt x="89" y="41"/>
                    </a:cubicBezTo>
                    <a:cubicBezTo>
                      <a:pt x="90" y="42"/>
                      <a:pt x="91" y="43"/>
                      <a:pt x="92" y="44"/>
                    </a:cubicBezTo>
                    <a:cubicBezTo>
                      <a:pt x="93" y="45"/>
                      <a:pt x="94" y="47"/>
                      <a:pt x="92" y="46"/>
                    </a:cubicBezTo>
                    <a:cubicBezTo>
                      <a:pt x="94" y="47"/>
                      <a:pt x="93" y="49"/>
                      <a:pt x="94" y="50"/>
                    </a:cubicBezTo>
                    <a:cubicBezTo>
                      <a:pt x="95" y="52"/>
                      <a:pt x="96" y="53"/>
                      <a:pt x="97" y="55"/>
                    </a:cubicBezTo>
                    <a:cubicBezTo>
                      <a:pt x="97" y="56"/>
                      <a:pt x="98" y="57"/>
                      <a:pt x="98" y="57"/>
                    </a:cubicBezTo>
                    <a:cubicBezTo>
                      <a:pt x="99" y="58"/>
                      <a:pt x="98" y="59"/>
                      <a:pt x="98" y="60"/>
                    </a:cubicBezTo>
                    <a:cubicBezTo>
                      <a:pt x="98" y="60"/>
                      <a:pt x="99" y="62"/>
                      <a:pt x="99" y="62"/>
                    </a:cubicBezTo>
                    <a:cubicBezTo>
                      <a:pt x="100" y="64"/>
                      <a:pt x="101" y="66"/>
                      <a:pt x="102" y="67"/>
                    </a:cubicBezTo>
                    <a:cubicBezTo>
                      <a:pt x="105" y="72"/>
                      <a:pt x="108" y="78"/>
                      <a:pt x="110" y="83"/>
                    </a:cubicBezTo>
                    <a:cubicBezTo>
                      <a:pt x="111" y="85"/>
                      <a:pt x="113" y="87"/>
                      <a:pt x="114" y="89"/>
                    </a:cubicBezTo>
                    <a:cubicBezTo>
                      <a:pt x="115" y="90"/>
                      <a:pt x="117" y="91"/>
                      <a:pt x="119" y="93"/>
                    </a:cubicBezTo>
                    <a:cubicBezTo>
                      <a:pt x="118" y="93"/>
                      <a:pt x="116" y="93"/>
                      <a:pt x="115" y="92"/>
                    </a:cubicBezTo>
                    <a:cubicBezTo>
                      <a:pt x="115" y="95"/>
                      <a:pt x="115" y="100"/>
                      <a:pt x="117" y="101"/>
                    </a:cubicBezTo>
                    <a:cubicBezTo>
                      <a:pt x="118" y="103"/>
                      <a:pt x="115" y="106"/>
                      <a:pt x="113" y="106"/>
                    </a:cubicBezTo>
                    <a:cubicBezTo>
                      <a:pt x="112" y="106"/>
                      <a:pt x="111" y="106"/>
                      <a:pt x="110" y="107"/>
                    </a:cubicBezTo>
                    <a:cubicBezTo>
                      <a:pt x="110" y="108"/>
                      <a:pt x="109" y="109"/>
                      <a:pt x="109" y="110"/>
                    </a:cubicBezTo>
                    <a:cubicBezTo>
                      <a:pt x="108" y="111"/>
                      <a:pt x="108" y="113"/>
                      <a:pt x="106" y="113"/>
                    </a:cubicBezTo>
                    <a:cubicBezTo>
                      <a:pt x="105" y="113"/>
                      <a:pt x="103" y="113"/>
                      <a:pt x="103" y="114"/>
                    </a:cubicBezTo>
                    <a:cubicBezTo>
                      <a:pt x="101" y="117"/>
                      <a:pt x="102" y="119"/>
                      <a:pt x="99" y="119"/>
                    </a:cubicBezTo>
                    <a:cubicBezTo>
                      <a:pt x="95" y="119"/>
                      <a:pt x="93" y="116"/>
                      <a:pt x="91" y="116"/>
                    </a:cubicBezTo>
                    <a:cubicBezTo>
                      <a:pt x="84" y="116"/>
                      <a:pt x="80" y="117"/>
                      <a:pt x="74" y="116"/>
                    </a:cubicBezTo>
                    <a:cubicBezTo>
                      <a:pt x="75" y="115"/>
                      <a:pt x="75" y="114"/>
                      <a:pt x="75" y="114"/>
                    </a:cubicBezTo>
                    <a:cubicBezTo>
                      <a:pt x="74" y="112"/>
                      <a:pt x="73" y="115"/>
                      <a:pt x="73" y="115"/>
                    </a:cubicBezTo>
                    <a:cubicBezTo>
                      <a:pt x="72" y="117"/>
                      <a:pt x="65" y="116"/>
                      <a:pt x="63" y="116"/>
                    </a:cubicBezTo>
                    <a:cubicBezTo>
                      <a:pt x="7" y="116"/>
                      <a:pt x="7" y="116"/>
                      <a:pt x="7" y="116"/>
                    </a:cubicBezTo>
                    <a:cubicBezTo>
                      <a:pt x="5" y="41"/>
                      <a:pt x="5" y="41"/>
                      <a:pt x="5" y="41"/>
                    </a:cubicBezTo>
                    <a:cubicBezTo>
                      <a:pt x="5" y="37"/>
                      <a:pt x="5" y="33"/>
                      <a:pt x="5" y="30"/>
                    </a:cubicBezTo>
                    <a:cubicBezTo>
                      <a:pt x="4" y="27"/>
                      <a:pt x="4" y="23"/>
                      <a:pt x="2" y="2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85" name="Freeform 4320"/>
              <p:cNvSpPr>
                <a:spLocks/>
              </p:cNvSpPr>
              <p:nvPr/>
            </p:nvSpPr>
            <p:spPr bwMode="auto">
              <a:xfrm>
                <a:off x="3271" y="2760"/>
                <a:ext cx="7" cy="12"/>
              </a:xfrm>
              <a:custGeom>
                <a:avLst/>
                <a:gdLst>
                  <a:gd name="T0" fmla="*/ 1 w 5"/>
                  <a:gd name="T1" fmla="*/ 4 h 9"/>
                  <a:gd name="T2" fmla="*/ 4 w 5"/>
                  <a:gd name="T3" fmla="*/ 11 h 9"/>
                  <a:gd name="T4" fmla="*/ 4 w 5"/>
                  <a:gd name="T5" fmla="*/ 7 h 9"/>
                  <a:gd name="T6" fmla="*/ 3 w 5"/>
                  <a:gd name="T7" fmla="*/ 0 h 9"/>
                  <a:gd name="T8" fmla="*/ 1 w 5"/>
                  <a:gd name="T9" fmla="*/ 4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1" y="3"/>
                    </a:moveTo>
                    <a:cubicBezTo>
                      <a:pt x="1" y="6"/>
                      <a:pt x="1" y="6"/>
                      <a:pt x="3" y="8"/>
                    </a:cubicBezTo>
                    <a:cubicBezTo>
                      <a:pt x="5" y="9"/>
                      <a:pt x="5" y="3"/>
                      <a:pt x="3" y="5"/>
                    </a:cubicBezTo>
                    <a:cubicBezTo>
                      <a:pt x="3" y="4"/>
                      <a:pt x="3" y="1"/>
                      <a:pt x="2" y="0"/>
                    </a:cubicBezTo>
                    <a:cubicBezTo>
                      <a:pt x="2" y="1"/>
                      <a:pt x="0"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86" name="Freeform 4321"/>
              <p:cNvSpPr>
                <a:spLocks/>
              </p:cNvSpPr>
              <p:nvPr/>
            </p:nvSpPr>
            <p:spPr bwMode="auto">
              <a:xfrm>
                <a:off x="3278" y="2790"/>
                <a:ext cx="4" cy="6"/>
              </a:xfrm>
              <a:custGeom>
                <a:avLst/>
                <a:gdLst>
                  <a:gd name="T0" fmla="*/ 0 w 3"/>
                  <a:gd name="T1" fmla="*/ 6 h 4"/>
                  <a:gd name="T2" fmla="*/ 3 w 3"/>
                  <a:gd name="T3" fmla="*/ 0 h 4"/>
                  <a:gd name="T4" fmla="*/ 0 w 3"/>
                  <a:gd name="T5" fmla="*/ 6 h 4"/>
                  <a:gd name="T6" fmla="*/ 0 60000 65536"/>
                  <a:gd name="T7" fmla="*/ 0 60000 65536"/>
                  <a:gd name="T8" fmla="*/ 0 60000 65536"/>
                </a:gdLst>
                <a:ahLst/>
                <a:cxnLst>
                  <a:cxn ang="T6">
                    <a:pos x="T0" y="T1"/>
                  </a:cxn>
                  <a:cxn ang="T7">
                    <a:pos x="T2" y="T3"/>
                  </a:cxn>
                  <a:cxn ang="T8">
                    <a:pos x="T4" y="T5"/>
                  </a:cxn>
                </a:cxnLst>
                <a:rect l="0" t="0" r="r" b="b"/>
                <a:pathLst>
                  <a:path w="3" h="4">
                    <a:moveTo>
                      <a:pt x="0" y="4"/>
                    </a:moveTo>
                    <a:cubicBezTo>
                      <a:pt x="1" y="3"/>
                      <a:pt x="3" y="2"/>
                      <a:pt x="2" y="0"/>
                    </a:cubicBezTo>
                    <a:cubicBezTo>
                      <a:pt x="2" y="2"/>
                      <a:pt x="0" y="2"/>
                      <a:pt x="0"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87" name="Freeform 4322"/>
              <p:cNvSpPr>
                <a:spLocks/>
              </p:cNvSpPr>
              <p:nvPr/>
            </p:nvSpPr>
            <p:spPr bwMode="auto">
              <a:xfrm>
                <a:off x="3278" y="2747"/>
                <a:ext cx="4" cy="9"/>
              </a:xfrm>
              <a:custGeom>
                <a:avLst/>
                <a:gdLst>
                  <a:gd name="T0" fmla="*/ 1 w 3"/>
                  <a:gd name="T1" fmla="*/ 1 h 7"/>
                  <a:gd name="T2" fmla="*/ 1 w 3"/>
                  <a:gd name="T3" fmla="*/ 4 h 7"/>
                  <a:gd name="T4" fmla="*/ 3 w 3"/>
                  <a:gd name="T5" fmla="*/ 5 h 7"/>
                  <a:gd name="T6" fmla="*/ 3 w 3"/>
                  <a:gd name="T7" fmla="*/ 6 h 7"/>
                  <a:gd name="T8" fmla="*/ 1 w 3"/>
                  <a:gd name="T9" fmla="*/ 0 h 7"/>
                  <a:gd name="T10" fmla="*/ 1 w 3"/>
                  <a:gd name="T11" fmla="*/ 1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7">
                    <a:moveTo>
                      <a:pt x="1" y="1"/>
                    </a:moveTo>
                    <a:cubicBezTo>
                      <a:pt x="1" y="2"/>
                      <a:pt x="2" y="3"/>
                      <a:pt x="1" y="3"/>
                    </a:cubicBezTo>
                    <a:cubicBezTo>
                      <a:pt x="2" y="4"/>
                      <a:pt x="2" y="4"/>
                      <a:pt x="2" y="4"/>
                    </a:cubicBezTo>
                    <a:cubicBezTo>
                      <a:pt x="0" y="5"/>
                      <a:pt x="1" y="7"/>
                      <a:pt x="2" y="5"/>
                    </a:cubicBezTo>
                    <a:cubicBezTo>
                      <a:pt x="3" y="3"/>
                      <a:pt x="3" y="1"/>
                      <a:pt x="1"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88" name="Freeform 4323"/>
              <p:cNvSpPr>
                <a:spLocks/>
              </p:cNvSpPr>
              <p:nvPr/>
            </p:nvSpPr>
            <p:spPr bwMode="auto">
              <a:xfrm>
                <a:off x="3138" y="2683"/>
                <a:ext cx="152" cy="172"/>
              </a:xfrm>
              <a:custGeom>
                <a:avLst/>
                <a:gdLst>
                  <a:gd name="T0" fmla="*/ 0 w 115"/>
                  <a:gd name="T1" fmla="*/ 62 h 130"/>
                  <a:gd name="T2" fmla="*/ 7 w 115"/>
                  <a:gd name="T3" fmla="*/ 53 h 130"/>
                  <a:gd name="T4" fmla="*/ 12 w 115"/>
                  <a:gd name="T5" fmla="*/ 42 h 130"/>
                  <a:gd name="T6" fmla="*/ 17 w 115"/>
                  <a:gd name="T7" fmla="*/ 37 h 130"/>
                  <a:gd name="T8" fmla="*/ 13 w 115"/>
                  <a:gd name="T9" fmla="*/ 28 h 130"/>
                  <a:gd name="T10" fmla="*/ 17 w 115"/>
                  <a:gd name="T11" fmla="*/ 21 h 130"/>
                  <a:gd name="T12" fmla="*/ 15 w 115"/>
                  <a:gd name="T13" fmla="*/ 1 h 130"/>
                  <a:gd name="T14" fmla="*/ 30 w 115"/>
                  <a:gd name="T15" fmla="*/ 9 h 130"/>
                  <a:gd name="T16" fmla="*/ 29 w 115"/>
                  <a:gd name="T17" fmla="*/ 21 h 130"/>
                  <a:gd name="T18" fmla="*/ 34 w 115"/>
                  <a:gd name="T19" fmla="*/ 29 h 130"/>
                  <a:gd name="T20" fmla="*/ 38 w 115"/>
                  <a:gd name="T21" fmla="*/ 21 h 130"/>
                  <a:gd name="T22" fmla="*/ 46 w 115"/>
                  <a:gd name="T23" fmla="*/ 25 h 130"/>
                  <a:gd name="T24" fmla="*/ 45 w 115"/>
                  <a:gd name="T25" fmla="*/ 32 h 130"/>
                  <a:gd name="T26" fmla="*/ 54 w 115"/>
                  <a:gd name="T27" fmla="*/ 25 h 130"/>
                  <a:gd name="T28" fmla="*/ 56 w 115"/>
                  <a:gd name="T29" fmla="*/ 20 h 130"/>
                  <a:gd name="T30" fmla="*/ 56 w 115"/>
                  <a:gd name="T31" fmla="*/ 17 h 130"/>
                  <a:gd name="T32" fmla="*/ 57 w 115"/>
                  <a:gd name="T33" fmla="*/ 13 h 130"/>
                  <a:gd name="T34" fmla="*/ 58 w 115"/>
                  <a:gd name="T35" fmla="*/ 12 h 130"/>
                  <a:gd name="T36" fmla="*/ 61 w 115"/>
                  <a:gd name="T37" fmla="*/ 9 h 130"/>
                  <a:gd name="T38" fmla="*/ 61 w 115"/>
                  <a:gd name="T39" fmla="*/ 7 h 130"/>
                  <a:gd name="T40" fmla="*/ 63 w 115"/>
                  <a:gd name="T41" fmla="*/ 1 h 130"/>
                  <a:gd name="T42" fmla="*/ 114 w 115"/>
                  <a:gd name="T43" fmla="*/ 36 h 130"/>
                  <a:gd name="T44" fmla="*/ 115 w 115"/>
                  <a:gd name="T45" fmla="*/ 44 h 130"/>
                  <a:gd name="T46" fmla="*/ 135 w 115"/>
                  <a:gd name="T47" fmla="*/ 61 h 130"/>
                  <a:gd name="T48" fmla="*/ 130 w 115"/>
                  <a:gd name="T49" fmla="*/ 78 h 130"/>
                  <a:gd name="T50" fmla="*/ 130 w 115"/>
                  <a:gd name="T51" fmla="*/ 83 h 130"/>
                  <a:gd name="T52" fmla="*/ 137 w 115"/>
                  <a:gd name="T53" fmla="*/ 99 h 130"/>
                  <a:gd name="T54" fmla="*/ 137 w 115"/>
                  <a:gd name="T55" fmla="*/ 114 h 130"/>
                  <a:gd name="T56" fmla="*/ 136 w 115"/>
                  <a:gd name="T57" fmla="*/ 127 h 130"/>
                  <a:gd name="T58" fmla="*/ 139 w 115"/>
                  <a:gd name="T59" fmla="*/ 134 h 130"/>
                  <a:gd name="T60" fmla="*/ 141 w 115"/>
                  <a:gd name="T61" fmla="*/ 140 h 130"/>
                  <a:gd name="T62" fmla="*/ 144 w 115"/>
                  <a:gd name="T63" fmla="*/ 147 h 130"/>
                  <a:gd name="T64" fmla="*/ 133 w 115"/>
                  <a:gd name="T65" fmla="*/ 163 h 130"/>
                  <a:gd name="T66" fmla="*/ 123 w 115"/>
                  <a:gd name="T67" fmla="*/ 167 h 130"/>
                  <a:gd name="T68" fmla="*/ 110 w 115"/>
                  <a:gd name="T69" fmla="*/ 171 h 130"/>
                  <a:gd name="T70" fmla="*/ 96 w 115"/>
                  <a:gd name="T71" fmla="*/ 172 h 130"/>
                  <a:gd name="T72" fmla="*/ 83 w 115"/>
                  <a:gd name="T73" fmla="*/ 168 h 130"/>
                  <a:gd name="T74" fmla="*/ 73 w 115"/>
                  <a:gd name="T75" fmla="*/ 167 h 130"/>
                  <a:gd name="T76" fmla="*/ 69 w 115"/>
                  <a:gd name="T77" fmla="*/ 155 h 130"/>
                  <a:gd name="T78" fmla="*/ 62 w 115"/>
                  <a:gd name="T79" fmla="*/ 136 h 130"/>
                  <a:gd name="T80" fmla="*/ 53 w 115"/>
                  <a:gd name="T81" fmla="*/ 136 h 130"/>
                  <a:gd name="T82" fmla="*/ 41 w 115"/>
                  <a:gd name="T83" fmla="*/ 132 h 130"/>
                  <a:gd name="T84" fmla="*/ 37 w 115"/>
                  <a:gd name="T85" fmla="*/ 130 h 130"/>
                  <a:gd name="T86" fmla="*/ 32 w 115"/>
                  <a:gd name="T87" fmla="*/ 127 h 130"/>
                  <a:gd name="T88" fmla="*/ 26 w 115"/>
                  <a:gd name="T89" fmla="*/ 124 h 130"/>
                  <a:gd name="T90" fmla="*/ 15 w 115"/>
                  <a:gd name="T91" fmla="*/ 105 h 130"/>
                  <a:gd name="T92" fmla="*/ 5 w 115"/>
                  <a:gd name="T93" fmla="*/ 87 h 130"/>
                  <a:gd name="T94" fmla="*/ 3 w 115"/>
                  <a:gd name="T95" fmla="*/ 71 h 13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5" h="130">
                    <a:moveTo>
                      <a:pt x="2" y="54"/>
                    </a:moveTo>
                    <a:cubicBezTo>
                      <a:pt x="3" y="48"/>
                      <a:pt x="3" y="52"/>
                      <a:pt x="0" y="47"/>
                    </a:cubicBezTo>
                    <a:cubicBezTo>
                      <a:pt x="0" y="46"/>
                      <a:pt x="1" y="44"/>
                      <a:pt x="1" y="42"/>
                    </a:cubicBezTo>
                    <a:cubicBezTo>
                      <a:pt x="3" y="42"/>
                      <a:pt x="3" y="42"/>
                      <a:pt x="5" y="40"/>
                    </a:cubicBezTo>
                    <a:cubicBezTo>
                      <a:pt x="6" y="38"/>
                      <a:pt x="8" y="36"/>
                      <a:pt x="9" y="35"/>
                    </a:cubicBezTo>
                    <a:cubicBezTo>
                      <a:pt x="10" y="34"/>
                      <a:pt x="8" y="33"/>
                      <a:pt x="9" y="32"/>
                    </a:cubicBezTo>
                    <a:cubicBezTo>
                      <a:pt x="9" y="31"/>
                      <a:pt x="11" y="32"/>
                      <a:pt x="11" y="30"/>
                    </a:cubicBezTo>
                    <a:cubicBezTo>
                      <a:pt x="11" y="30"/>
                      <a:pt x="13" y="28"/>
                      <a:pt x="13" y="28"/>
                    </a:cubicBezTo>
                    <a:cubicBezTo>
                      <a:pt x="14" y="27"/>
                      <a:pt x="13" y="26"/>
                      <a:pt x="14" y="25"/>
                    </a:cubicBezTo>
                    <a:cubicBezTo>
                      <a:pt x="10" y="25"/>
                      <a:pt x="8" y="23"/>
                      <a:pt x="10" y="21"/>
                    </a:cubicBezTo>
                    <a:cubicBezTo>
                      <a:pt x="9" y="21"/>
                      <a:pt x="10" y="20"/>
                      <a:pt x="10" y="19"/>
                    </a:cubicBezTo>
                    <a:cubicBezTo>
                      <a:pt x="11" y="17"/>
                      <a:pt x="13" y="18"/>
                      <a:pt x="13" y="16"/>
                    </a:cubicBezTo>
                    <a:cubicBezTo>
                      <a:pt x="15" y="14"/>
                      <a:pt x="13" y="10"/>
                      <a:pt x="12" y="7"/>
                    </a:cubicBezTo>
                    <a:cubicBezTo>
                      <a:pt x="11" y="6"/>
                      <a:pt x="8" y="2"/>
                      <a:pt x="11" y="1"/>
                    </a:cubicBezTo>
                    <a:cubicBezTo>
                      <a:pt x="14" y="0"/>
                      <a:pt x="21" y="1"/>
                      <a:pt x="24" y="1"/>
                    </a:cubicBezTo>
                    <a:cubicBezTo>
                      <a:pt x="26" y="6"/>
                      <a:pt x="23" y="6"/>
                      <a:pt x="23" y="7"/>
                    </a:cubicBezTo>
                    <a:cubicBezTo>
                      <a:pt x="24" y="9"/>
                      <a:pt x="22" y="12"/>
                      <a:pt x="22" y="12"/>
                    </a:cubicBezTo>
                    <a:cubicBezTo>
                      <a:pt x="23" y="13"/>
                      <a:pt x="22" y="15"/>
                      <a:pt x="22" y="16"/>
                    </a:cubicBezTo>
                    <a:cubicBezTo>
                      <a:pt x="23" y="18"/>
                      <a:pt x="24" y="16"/>
                      <a:pt x="24" y="22"/>
                    </a:cubicBezTo>
                    <a:cubicBezTo>
                      <a:pt x="24" y="21"/>
                      <a:pt x="25" y="20"/>
                      <a:pt x="26" y="22"/>
                    </a:cubicBezTo>
                    <a:cubicBezTo>
                      <a:pt x="26" y="19"/>
                      <a:pt x="26" y="19"/>
                      <a:pt x="28" y="19"/>
                    </a:cubicBezTo>
                    <a:cubicBezTo>
                      <a:pt x="26" y="19"/>
                      <a:pt x="27" y="17"/>
                      <a:pt x="29" y="16"/>
                    </a:cubicBezTo>
                    <a:cubicBezTo>
                      <a:pt x="29" y="16"/>
                      <a:pt x="31" y="20"/>
                      <a:pt x="33" y="18"/>
                    </a:cubicBezTo>
                    <a:cubicBezTo>
                      <a:pt x="33" y="18"/>
                      <a:pt x="34" y="19"/>
                      <a:pt x="35" y="19"/>
                    </a:cubicBezTo>
                    <a:cubicBezTo>
                      <a:pt x="35" y="21"/>
                      <a:pt x="35" y="24"/>
                      <a:pt x="34" y="23"/>
                    </a:cubicBezTo>
                    <a:cubicBezTo>
                      <a:pt x="34" y="24"/>
                      <a:pt x="34" y="24"/>
                      <a:pt x="34" y="24"/>
                    </a:cubicBezTo>
                    <a:cubicBezTo>
                      <a:pt x="35" y="23"/>
                      <a:pt x="34" y="23"/>
                      <a:pt x="37" y="23"/>
                    </a:cubicBezTo>
                    <a:cubicBezTo>
                      <a:pt x="35" y="23"/>
                      <a:pt x="32" y="14"/>
                      <a:pt x="41" y="19"/>
                    </a:cubicBezTo>
                    <a:cubicBezTo>
                      <a:pt x="41" y="17"/>
                      <a:pt x="47" y="15"/>
                      <a:pt x="45" y="14"/>
                    </a:cubicBezTo>
                    <a:cubicBezTo>
                      <a:pt x="43" y="14"/>
                      <a:pt x="43" y="15"/>
                      <a:pt x="42" y="15"/>
                    </a:cubicBezTo>
                    <a:cubicBezTo>
                      <a:pt x="39" y="14"/>
                      <a:pt x="39" y="14"/>
                      <a:pt x="39" y="14"/>
                    </a:cubicBezTo>
                    <a:cubicBezTo>
                      <a:pt x="40" y="13"/>
                      <a:pt x="39" y="13"/>
                      <a:pt x="42" y="13"/>
                    </a:cubicBezTo>
                    <a:cubicBezTo>
                      <a:pt x="42" y="11"/>
                      <a:pt x="39" y="12"/>
                      <a:pt x="40" y="12"/>
                    </a:cubicBezTo>
                    <a:cubicBezTo>
                      <a:pt x="40" y="12"/>
                      <a:pt x="39" y="11"/>
                      <a:pt x="43" y="10"/>
                    </a:cubicBezTo>
                    <a:cubicBezTo>
                      <a:pt x="43" y="10"/>
                      <a:pt x="44" y="10"/>
                      <a:pt x="43" y="9"/>
                    </a:cubicBezTo>
                    <a:cubicBezTo>
                      <a:pt x="43" y="8"/>
                      <a:pt x="44" y="9"/>
                      <a:pt x="44" y="9"/>
                    </a:cubicBezTo>
                    <a:cubicBezTo>
                      <a:pt x="42" y="7"/>
                      <a:pt x="44" y="7"/>
                      <a:pt x="44" y="6"/>
                    </a:cubicBezTo>
                    <a:cubicBezTo>
                      <a:pt x="44" y="6"/>
                      <a:pt x="45" y="7"/>
                      <a:pt x="46" y="7"/>
                    </a:cubicBezTo>
                    <a:cubicBezTo>
                      <a:pt x="46" y="7"/>
                      <a:pt x="45" y="6"/>
                      <a:pt x="46" y="5"/>
                    </a:cubicBezTo>
                    <a:cubicBezTo>
                      <a:pt x="46" y="4"/>
                      <a:pt x="46" y="5"/>
                      <a:pt x="46" y="5"/>
                    </a:cubicBezTo>
                    <a:cubicBezTo>
                      <a:pt x="46" y="4"/>
                      <a:pt x="46" y="3"/>
                      <a:pt x="46" y="3"/>
                    </a:cubicBezTo>
                    <a:cubicBezTo>
                      <a:pt x="47" y="2"/>
                      <a:pt x="47" y="2"/>
                      <a:pt x="48" y="1"/>
                    </a:cubicBezTo>
                    <a:cubicBezTo>
                      <a:pt x="80" y="21"/>
                      <a:pt x="80" y="21"/>
                      <a:pt x="80" y="21"/>
                    </a:cubicBezTo>
                    <a:cubicBezTo>
                      <a:pt x="82" y="23"/>
                      <a:pt x="86" y="24"/>
                      <a:pt x="86" y="27"/>
                    </a:cubicBezTo>
                    <a:cubicBezTo>
                      <a:pt x="87" y="29"/>
                      <a:pt x="86" y="29"/>
                      <a:pt x="85" y="30"/>
                    </a:cubicBezTo>
                    <a:cubicBezTo>
                      <a:pt x="85" y="31"/>
                      <a:pt x="87" y="32"/>
                      <a:pt x="87" y="33"/>
                    </a:cubicBezTo>
                    <a:cubicBezTo>
                      <a:pt x="89" y="35"/>
                      <a:pt x="92" y="37"/>
                      <a:pt x="95" y="39"/>
                    </a:cubicBezTo>
                    <a:cubicBezTo>
                      <a:pt x="96" y="40"/>
                      <a:pt x="102" y="44"/>
                      <a:pt x="102" y="46"/>
                    </a:cubicBezTo>
                    <a:cubicBezTo>
                      <a:pt x="102" y="49"/>
                      <a:pt x="101" y="52"/>
                      <a:pt x="99" y="55"/>
                    </a:cubicBezTo>
                    <a:cubicBezTo>
                      <a:pt x="99" y="56"/>
                      <a:pt x="98" y="57"/>
                      <a:pt x="98" y="59"/>
                    </a:cubicBezTo>
                    <a:cubicBezTo>
                      <a:pt x="98" y="59"/>
                      <a:pt x="97" y="60"/>
                      <a:pt x="97" y="61"/>
                    </a:cubicBezTo>
                    <a:cubicBezTo>
                      <a:pt x="97" y="62"/>
                      <a:pt x="98" y="63"/>
                      <a:pt x="98" y="63"/>
                    </a:cubicBezTo>
                    <a:cubicBezTo>
                      <a:pt x="97" y="67"/>
                      <a:pt x="103" y="67"/>
                      <a:pt x="103" y="71"/>
                    </a:cubicBezTo>
                    <a:cubicBezTo>
                      <a:pt x="106" y="70"/>
                      <a:pt x="105" y="74"/>
                      <a:pt x="104" y="75"/>
                    </a:cubicBezTo>
                    <a:cubicBezTo>
                      <a:pt x="102" y="78"/>
                      <a:pt x="103" y="80"/>
                      <a:pt x="102" y="83"/>
                    </a:cubicBezTo>
                    <a:cubicBezTo>
                      <a:pt x="104" y="81"/>
                      <a:pt x="104" y="85"/>
                      <a:pt x="104" y="86"/>
                    </a:cubicBezTo>
                    <a:cubicBezTo>
                      <a:pt x="103" y="87"/>
                      <a:pt x="102" y="89"/>
                      <a:pt x="102" y="91"/>
                    </a:cubicBezTo>
                    <a:cubicBezTo>
                      <a:pt x="103" y="93"/>
                      <a:pt x="105" y="95"/>
                      <a:pt x="103" y="96"/>
                    </a:cubicBezTo>
                    <a:cubicBezTo>
                      <a:pt x="105" y="96"/>
                      <a:pt x="104" y="98"/>
                      <a:pt x="105" y="98"/>
                    </a:cubicBezTo>
                    <a:cubicBezTo>
                      <a:pt x="106" y="98"/>
                      <a:pt x="106" y="100"/>
                      <a:pt x="105" y="101"/>
                    </a:cubicBezTo>
                    <a:cubicBezTo>
                      <a:pt x="105" y="102"/>
                      <a:pt x="106" y="103"/>
                      <a:pt x="107" y="104"/>
                    </a:cubicBezTo>
                    <a:cubicBezTo>
                      <a:pt x="107" y="105"/>
                      <a:pt x="106" y="106"/>
                      <a:pt x="107" y="106"/>
                    </a:cubicBezTo>
                    <a:cubicBezTo>
                      <a:pt x="107" y="107"/>
                      <a:pt x="107" y="108"/>
                      <a:pt x="106" y="109"/>
                    </a:cubicBezTo>
                    <a:cubicBezTo>
                      <a:pt x="108" y="108"/>
                      <a:pt x="109" y="110"/>
                      <a:pt x="109" y="111"/>
                    </a:cubicBezTo>
                    <a:cubicBezTo>
                      <a:pt x="109" y="109"/>
                      <a:pt x="115" y="112"/>
                      <a:pt x="113" y="115"/>
                    </a:cubicBezTo>
                    <a:cubicBezTo>
                      <a:pt x="109" y="118"/>
                      <a:pt x="105" y="120"/>
                      <a:pt x="101" y="123"/>
                    </a:cubicBezTo>
                    <a:cubicBezTo>
                      <a:pt x="100" y="123"/>
                      <a:pt x="100" y="122"/>
                      <a:pt x="98" y="123"/>
                    </a:cubicBezTo>
                    <a:cubicBezTo>
                      <a:pt x="97" y="123"/>
                      <a:pt x="95" y="125"/>
                      <a:pt x="93" y="126"/>
                    </a:cubicBezTo>
                    <a:cubicBezTo>
                      <a:pt x="92" y="126"/>
                      <a:pt x="90" y="123"/>
                      <a:pt x="88" y="124"/>
                    </a:cubicBezTo>
                    <a:cubicBezTo>
                      <a:pt x="86" y="125"/>
                      <a:pt x="85" y="128"/>
                      <a:pt x="83" y="129"/>
                    </a:cubicBezTo>
                    <a:cubicBezTo>
                      <a:pt x="80" y="130"/>
                      <a:pt x="79" y="129"/>
                      <a:pt x="78" y="128"/>
                    </a:cubicBezTo>
                    <a:cubicBezTo>
                      <a:pt x="76" y="127"/>
                      <a:pt x="75" y="130"/>
                      <a:pt x="73" y="130"/>
                    </a:cubicBezTo>
                    <a:cubicBezTo>
                      <a:pt x="70" y="129"/>
                      <a:pt x="69" y="130"/>
                      <a:pt x="67" y="128"/>
                    </a:cubicBezTo>
                    <a:cubicBezTo>
                      <a:pt x="66" y="126"/>
                      <a:pt x="65" y="126"/>
                      <a:pt x="63" y="127"/>
                    </a:cubicBezTo>
                    <a:cubicBezTo>
                      <a:pt x="62" y="128"/>
                      <a:pt x="58" y="128"/>
                      <a:pt x="56" y="128"/>
                    </a:cubicBezTo>
                    <a:cubicBezTo>
                      <a:pt x="56" y="127"/>
                      <a:pt x="55" y="126"/>
                      <a:pt x="55" y="126"/>
                    </a:cubicBezTo>
                    <a:cubicBezTo>
                      <a:pt x="54" y="125"/>
                      <a:pt x="54" y="124"/>
                      <a:pt x="53" y="122"/>
                    </a:cubicBezTo>
                    <a:cubicBezTo>
                      <a:pt x="52" y="121"/>
                      <a:pt x="53" y="119"/>
                      <a:pt x="52" y="117"/>
                    </a:cubicBezTo>
                    <a:cubicBezTo>
                      <a:pt x="52" y="115"/>
                      <a:pt x="52" y="112"/>
                      <a:pt x="52" y="110"/>
                    </a:cubicBezTo>
                    <a:cubicBezTo>
                      <a:pt x="51" y="107"/>
                      <a:pt x="49" y="105"/>
                      <a:pt x="47" y="103"/>
                    </a:cubicBezTo>
                    <a:cubicBezTo>
                      <a:pt x="45" y="102"/>
                      <a:pt x="45" y="105"/>
                      <a:pt x="45" y="105"/>
                    </a:cubicBezTo>
                    <a:cubicBezTo>
                      <a:pt x="43" y="103"/>
                      <a:pt x="41" y="105"/>
                      <a:pt x="40" y="103"/>
                    </a:cubicBezTo>
                    <a:cubicBezTo>
                      <a:pt x="39" y="102"/>
                      <a:pt x="37" y="102"/>
                      <a:pt x="36" y="102"/>
                    </a:cubicBezTo>
                    <a:cubicBezTo>
                      <a:pt x="34" y="101"/>
                      <a:pt x="33" y="100"/>
                      <a:pt x="31" y="100"/>
                    </a:cubicBezTo>
                    <a:cubicBezTo>
                      <a:pt x="30" y="99"/>
                      <a:pt x="30" y="99"/>
                      <a:pt x="30" y="99"/>
                    </a:cubicBezTo>
                    <a:cubicBezTo>
                      <a:pt x="29" y="98"/>
                      <a:pt x="29" y="98"/>
                      <a:pt x="28" y="98"/>
                    </a:cubicBezTo>
                    <a:cubicBezTo>
                      <a:pt x="27" y="98"/>
                      <a:pt x="26" y="98"/>
                      <a:pt x="25" y="97"/>
                    </a:cubicBezTo>
                    <a:cubicBezTo>
                      <a:pt x="25" y="97"/>
                      <a:pt x="24" y="96"/>
                      <a:pt x="24" y="96"/>
                    </a:cubicBezTo>
                    <a:cubicBezTo>
                      <a:pt x="23" y="95"/>
                      <a:pt x="22" y="96"/>
                      <a:pt x="22" y="96"/>
                    </a:cubicBezTo>
                    <a:cubicBezTo>
                      <a:pt x="21" y="96"/>
                      <a:pt x="21" y="94"/>
                      <a:pt x="20" y="94"/>
                    </a:cubicBezTo>
                    <a:cubicBezTo>
                      <a:pt x="19" y="92"/>
                      <a:pt x="18" y="92"/>
                      <a:pt x="17" y="92"/>
                    </a:cubicBezTo>
                    <a:cubicBezTo>
                      <a:pt x="16" y="91"/>
                      <a:pt x="12" y="84"/>
                      <a:pt x="11" y="79"/>
                    </a:cubicBezTo>
                    <a:cubicBezTo>
                      <a:pt x="9" y="76"/>
                      <a:pt x="10" y="68"/>
                      <a:pt x="5" y="66"/>
                    </a:cubicBezTo>
                    <a:cubicBezTo>
                      <a:pt x="4" y="66"/>
                      <a:pt x="5" y="67"/>
                      <a:pt x="4" y="66"/>
                    </a:cubicBezTo>
                    <a:cubicBezTo>
                      <a:pt x="2" y="66"/>
                      <a:pt x="0" y="63"/>
                      <a:pt x="3" y="60"/>
                    </a:cubicBezTo>
                    <a:cubicBezTo>
                      <a:pt x="5" y="58"/>
                      <a:pt x="2" y="56"/>
                      <a:pt x="2" y="5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89" name="Freeform 4324"/>
              <p:cNvSpPr>
                <a:spLocks/>
              </p:cNvSpPr>
              <p:nvPr/>
            </p:nvSpPr>
            <p:spPr bwMode="auto">
              <a:xfrm>
                <a:off x="3245" y="1976"/>
                <a:ext cx="90" cy="44"/>
              </a:xfrm>
              <a:custGeom>
                <a:avLst/>
                <a:gdLst>
                  <a:gd name="T0" fmla="*/ 0 w 68"/>
                  <a:gd name="T1" fmla="*/ 6 h 34"/>
                  <a:gd name="T2" fmla="*/ 17 w 68"/>
                  <a:gd name="T3" fmla="*/ 6 h 34"/>
                  <a:gd name="T4" fmla="*/ 26 w 68"/>
                  <a:gd name="T5" fmla="*/ 9 h 34"/>
                  <a:gd name="T6" fmla="*/ 32 w 68"/>
                  <a:gd name="T7" fmla="*/ 9 h 34"/>
                  <a:gd name="T8" fmla="*/ 37 w 68"/>
                  <a:gd name="T9" fmla="*/ 10 h 34"/>
                  <a:gd name="T10" fmla="*/ 45 w 68"/>
                  <a:gd name="T11" fmla="*/ 14 h 34"/>
                  <a:gd name="T12" fmla="*/ 49 w 68"/>
                  <a:gd name="T13" fmla="*/ 17 h 34"/>
                  <a:gd name="T14" fmla="*/ 50 w 68"/>
                  <a:gd name="T15" fmla="*/ 18 h 34"/>
                  <a:gd name="T16" fmla="*/ 62 w 68"/>
                  <a:gd name="T17" fmla="*/ 18 h 34"/>
                  <a:gd name="T18" fmla="*/ 68 w 68"/>
                  <a:gd name="T19" fmla="*/ 17 h 34"/>
                  <a:gd name="T20" fmla="*/ 69 w 68"/>
                  <a:gd name="T21" fmla="*/ 19 h 34"/>
                  <a:gd name="T22" fmla="*/ 74 w 68"/>
                  <a:gd name="T23" fmla="*/ 21 h 34"/>
                  <a:gd name="T24" fmla="*/ 75 w 68"/>
                  <a:gd name="T25" fmla="*/ 25 h 34"/>
                  <a:gd name="T26" fmla="*/ 83 w 68"/>
                  <a:gd name="T27" fmla="*/ 28 h 34"/>
                  <a:gd name="T28" fmla="*/ 83 w 68"/>
                  <a:gd name="T29" fmla="*/ 34 h 34"/>
                  <a:gd name="T30" fmla="*/ 90 w 68"/>
                  <a:gd name="T31" fmla="*/ 40 h 34"/>
                  <a:gd name="T32" fmla="*/ 83 w 68"/>
                  <a:gd name="T33" fmla="*/ 40 h 34"/>
                  <a:gd name="T34" fmla="*/ 74 w 68"/>
                  <a:gd name="T35" fmla="*/ 36 h 34"/>
                  <a:gd name="T36" fmla="*/ 70 w 68"/>
                  <a:gd name="T37" fmla="*/ 38 h 34"/>
                  <a:gd name="T38" fmla="*/ 66 w 68"/>
                  <a:gd name="T39" fmla="*/ 40 h 34"/>
                  <a:gd name="T40" fmla="*/ 60 w 68"/>
                  <a:gd name="T41" fmla="*/ 40 h 34"/>
                  <a:gd name="T42" fmla="*/ 53 w 68"/>
                  <a:gd name="T43" fmla="*/ 40 h 34"/>
                  <a:gd name="T44" fmla="*/ 48 w 68"/>
                  <a:gd name="T45" fmla="*/ 40 h 34"/>
                  <a:gd name="T46" fmla="*/ 45 w 68"/>
                  <a:gd name="T47" fmla="*/ 39 h 34"/>
                  <a:gd name="T48" fmla="*/ 44 w 68"/>
                  <a:gd name="T49" fmla="*/ 38 h 34"/>
                  <a:gd name="T50" fmla="*/ 40 w 68"/>
                  <a:gd name="T51" fmla="*/ 35 h 34"/>
                  <a:gd name="T52" fmla="*/ 36 w 68"/>
                  <a:gd name="T53" fmla="*/ 36 h 34"/>
                  <a:gd name="T54" fmla="*/ 29 w 68"/>
                  <a:gd name="T55" fmla="*/ 35 h 34"/>
                  <a:gd name="T56" fmla="*/ 26 w 68"/>
                  <a:gd name="T57" fmla="*/ 36 h 34"/>
                  <a:gd name="T58" fmla="*/ 23 w 68"/>
                  <a:gd name="T59" fmla="*/ 35 h 34"/>
                  <a:gd name="T60" fmla="*/ 24 w 68"/>
                  <a:gd name="T61" fmla="*/ 34 h 34"/>
                  <a:gd name="T62" fmla="*/ 24 w 68"/>
                  <a:gd name="T63" fmla="*/ 26 h 34"/>
                  <a:gd name="T64" fmla="*/ 20 w 68"/>
                  <a:gd name="T65" fmla="*/ 17 h 34"/>
                  <a:gd name="T66" fmla="*/ 13 w 68"/>
                  <a:gd name="T67" fmla="*/ 13 h 34"/>
                  <a:gd name="T68" fmla="*/ 7 w 68"/>
                  <a:gd name="T69" fmla="*/ 10 h 34"/>
                  <a:gd name="T70" fmla="*/ 0 w 68"/>
                  <a:gd name="T71" fmla="*/ 6 h 3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8" h="34">
                    <a:moveTo>
                      <a:pt x="0" y="5"/>
                    </a:moveTo>
                    <a:cubicBezTo>
                      <a:pt x="0" y="0"/>
                      <a:pt x="11" y="5"/>
                      <a:pt x="13" y="5"/>
                    </a:cubicBezTo>
                    <a:cubicBezTo>
                      <a:pt x="15" y="7"/>
                      <a:pt x="17" y="7"/>
                      <a:pt x="20" y="7"/>
                    </a:cubicBezTo>
                    <a:cubicBezTo>
                      <a:pt x="22" y="7"/>
                      <a:pt x="23" y="6"/>
                      <a:pt x="24" y="7"/>
                    </a:cubicBezTo>
                    <a:cubicBezTo>
                      <a:pt x="25" y="8"/>
                      <a:pt x="27" y="7"/>
                      <a:pt x="28" y="8"/>
                    </a:cubicBezTo>
                    <a:cubicBezTo>
                      <a:pt x="31" y="9"/>
                      <a:pt x="33" y="10"/>
                      <a:pt x="34" y="11"/>
                    </a:cubicBezTo>
                    <a:cubicBezTo>
                      <a:pt x="34" y="11"/>
                      <a:pt x="35" y="11"/>
                      <a:pt x="37" y="13"/>
                    </a:cubicBezTo>
                    <a:cubicBezTo>
                      <a:pt x="38" y="14"/>
                      <a:pt x="36" y="13"/>
                      <a:pt x="38" y="14"/>
                    </a:cubicBezTo>
                    <a:cubicBezTo>
                      <a:pt x="41" y="15"/>
                      <a:pt x="45" y="10"/>
                      <a:pt x="47" y="14"/>
                    </a:cubicBezTo>
                    <a:cubicBezTo>
                      <a:pt x="48" y="11"/>
                      <a:pt x="50" y="13"/>
                      <a:pt x="51" y="13"/>
                    </a:cubicBezTo>
                    <a:cubicBezTo>
                      <a:pt x="51" y="14"/>
                      <a:pt x="52" y="14"/>
                      <a:pt x="52" y="15"/>
                    </a:cubicBezTo>
                    <a:cubicBezTo>
                      <a:pt x="54" y="15"/>
                      <a:pt x="56" y="14"/>
                      <a:pt x="56" y="16"/>
                    </a:cubicBezTo>
                    <a:cubicBezTo>
                      <a:pt x="57" y="17"/>
                      <a:pt x="55" y="18"/>
                      <a:pt x="57" y="19"/>
                    </a:cubicBezTo>
                    <a:cubicBezTo>
                      <a:pt x="59" y="21"/>
                      <a:pt x="61" y="21"/>
                      <a:pt x="63" y="22"/>
                    </a:cubicBezTo>
                    <a:cubicBezTo>
                      <a:pt x="66" y="23"/>
                      <a:pt x="61" y="24"/>
                      <a:pt x="63" y="26"/>
                    </a:cubicBezTo>
                    <a:cubicBezTo>
                      <a:pt x="64" y="27"/>
                      <a:pt x="68" y="29"/>
                      <a:pt x="68" y="31"/>
                    </a:cubicBezTo>
                    <a:cubicBezTo>
                      <a:pt x="68" y="34"/>
                      <a:pt x="64" y="30"/>
                      <a:pt x="63" y="31"/>
                    </a:cubicBezTo>
                    <a:cubicBezTo>
                      <a:pt x="60" y="32"/>
                      <a:pt x="58" y="29"/>
                      <a:pt x="56" y="28"/>
                    </a:cubicBezTo>
                    <a:cubicBezTo>
                      <a:pt x="55" y="28"/>
                      <a:pt x="54" y="28"/>
                      <a:pt x="53" y="29"/>
                    </a:cubicBezTo>
                    <a:cubicBezTo>
                      <a:pt x="52" y="29"/>
                      <a:pt x="50" y="30"/>
                      <a:pt x="50" y="31"/>
                    </a:cubicBezTo>
                    <a:cubicBezTo>
                      <a:pt x="49" y="31"/>
                      <a:pt x="47" y="30"/>
                      <a:pt x="45" y="31"/>
                    </a:cubicBezTo>
                    <a:cubicBezTo>
                      <a:pt x="43" y="31"/>
                      <a:pt x="42" y="31"/>
                      <a:pt x="40" y="31"/>
                    </a:cubicBezTo>
                    <a:cubicBezTo>
                      <a:pt x="38" y="31"/>
                      <a:pt x="38" y="31"/>
                      <a:pt x="36" y="31"/>
                    </a:cubicBezTo>
                    <a:cubicBezTo>
                      <a:pt x="36" y="31"/>
                      <a:pt x="33" y="31"/>
                      <a:pt x="34" y="30"/>
                    </a:cubicBezTo>
                    <a:cubicBezTo>
                      <a:pt x="34" y="30"/>
                      <a:pt x="34" y="29"/>
                      <a:pt x="33" y="29"/>
                    </a:cubicBezTo>
                    <a:cubicBezTo>
                      <a:pt x="33" y="29"/>
                      <a:pt x="31" y="27"/>
                      <a:pt x="30" y="27"/>
                    </a:cubicBezTo>
                    <a:cubicBezTo>
                      <a:pt x="30" y="25"/>
                      <a:pt x="27" y="26"/>
                      <a:pt x="27" y="28"/>
                    </a:cubicBezTo>
                    <a:cubicBezTo>
                      <a:pt x="27" y="29"/>
                      <a:pt x="23" y="27"/>
                      <a:pt x="22" y="27"/>
                    </a:cubicBezTo>
                    <a:cubicBezTo>
                      <a:pt x="21" y="27"/>
                      <a:pt x="21" y="29"/>
                      <a:pt x="20" y="28"/>
                    </a:cubicBezTo>
                    <a:cubicBezTo>
                      <a:pt x="19" y="28"/>
                      <a:pt x="18" y="27"/>
                      <a:pt x="17" y="27"/>
                    </a:cubicBezTo>
                    <a:cubicBezTo>
                      <a:pt x="17" y="27"/>
                      <a:pt x="18" y="27"/>
                      <a:pt x="18" y="26"/>
                    </a:cubicBezTo>
                    <a:cubicBezTo>
                      <a:pt x="19" y="24"/>
                      <a:pt x="20" y="22"/>
                      <a:pt x="18" y="20"/>
                    </a:cubicBezTo>
                    <a:cubicBezTo>
                      <a:pt x="17" y="18"/>
                      <a:pt x="16" y="15"/>
                      <a:pt x="15" y="13"/>
                    </a:cubicBezTo>
                    <a:cubicBezTo>
                      <a:pt x="14" y="12"/>
                      <a:pt x="12" y="12"/>
                      <a:pt x="10" y="10"/>
                    </a:cubicBezTo>
                    <a:cubicBezTo>
                      <a:pt x="9" y="9"/>
                      <a:pt x="7" y="8"/>
                      <a:pt x="5" y="8"/>
                    </a:cubicBezTo>
                    <a:cubicBezTo>
                      <a:pt x="3" y="8"/>
                      <a:pt x="2" y="5"/>
                      <a:pt x="0" y="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90" name="Freeform 4325"/>
              <p:cNvSpPr>
                <a:spLocks/>
              </p:cNvSpPr>
              <p:nvPr/>
            </p:nvSpPr>
            <p:spPr bwMode="auto">
              <a:xfrm>
                <a:off x="3303" y="2402"/>
                <a:ext cx="7" cy="4"/>
              </a:xfrm>
              <a:custGeom>
                <a:avLst/>
                <a:gdLst>
                  <a:gd name="T0" fmla="*/ 7 w 5"/>
                  <a:gd name="T1" fmla="*/ 4 h 3"/>
                  <a:gd name="T2" fmla="*/ 4 w 5"/>
                  <a:gd name="T3" fmla="*/ 0 h 3"/>
                  <a:gd name="T4" fmla="*/ 4 w 5"/>
                  <a:gd name="T5" fmla="*/ 1 h 3"/>
                  <a:gd name="T6" fmla="*/ 0 w 5"/>
                  <a:gd name="T7" fmla="*/ 0 h 3"/>
                  <a:gd name="T8" fmla="*/ 7 w 5"/>
                  <a:gd name="T9" fmla="*/ 4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3">
                    <a:moveTo>
                      <a:pt x="5" y="3"/>
                    </a:moveTo>
                    <a:cubicBezTo>
                      <a:pt x="5" y="2"/>
                      <a:pt x="4" y="1"/>
                      <a:pt x="3" y="0"/>
                    </a:cubicBezTo>
                    <a:cubicBezTo>
                      <a:pt x="3" y="1"/>
                      <a:pt x="3" y="1"/>
                      <a:pt x="3" y="1"/>
                    </a:cubicBezTo>
                    <a:cubicBezTo>
                      <a:pt x="2" y="1"/>
                      <a:pt x="1" y="0"/>
                      <a:pt x="0" y="0"/>
                    </a:cubicBezTo>
                    <a:cubicBezTo>
                      <a:pt x="1" y="1"/>
                      <a:pt x="4" y="1"/>
                      <a:pt x="5"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91" name="Freeform 4326"/>
              <p:cNvSpPr>
                <a:spLocks/>
              </p:cNvSpPr>
              <p:nvPr/>
            </p:nvSpPr>
            <p:spPr bwMode="auto">
              <a:xfrm>
                <a:off x="3196" y="2159"/>
                <a:ext cx="294" cy="250"/>
              </a:xfrm>
              <a:custGeom>
                <a:avLst/>
                <a:gdLst>
                  <a:gd name="T0" fmla="*/ 120 w 223"/>
                  <a:gd name="T1" fmla="*/ 243 h 189"/>
                  <a:gd name="T2" fmla="*/ 107 w 223"/>
                  <a:gd name="T3" fmla="*/ 226 h 189"/>
                  <a:gd name="T4" fmla="*/ 99 w 223"/>
                  <a:gd name="T5" fmla="*/ 214 h 189"/>
                  <a:gd name="T6" fmla="*/ 95 w 223"/>
                  <a:gd name="T7" fmla="*/ 205 h 189"/>
                  <a:gd name="T8" fmla="*/ 92 w 223"/>
                  <a:gd name="T9" fmla="*/ 200 h 189"/>
                  <a:gd name="T10" fmla="*/ 90 w 223"/>
                  <a:gd name="T11" fmla="*/ 196 h 189"/>
                  <a:gd name="T12" fmla="*/ 78 w 223"/>
                  <a:gd name="T13" fmla="*/ 187 h 189"/>
                  <a:gd name="T14" fmla="*/ 69 w 223"/>
                  <a:gd name="T15" fmla="*/ 169 h 189"/>
                  <a:gd name="T16" fmla="*/ 66 w 223"/>
                  <a:gd name="T17" fmla="*/ 153 h 189"/>
                  <a:gd name="T18" fmla="*/ 65 w 223"/>
                  <a:gd name="T19" fmla="*/ 147 h 189"/>
                  <a:gd name="T20" fmla="*/ 61 w 223"/>
                  <a:gd name="T21" fmla="*/ 139 h 189"/>
                  <a:gd name="T22" fmla="*/ 45 w 223"/>
                  <a:gd name="T23" fmla="*/ 124 h 189"/>
                  <a:gd name="T24" fmla="*/ 38 w 223"/>
                  <a:gd name="T25" fmla="*/ 116 h 189"/>
                  <a:gd name="T26" fmla="*/ 32 w 223"/>
                  <a:gd name="T27" fmla="*/ 99 h 189"/>
                  <a:gd name="T28" fmla="*/ 13 w 223"/>
                  <a:gd name="T29" fmla="*/ 71 h 189"/>
                  <a:gd name="T30" fmla="*/ 1 w 223"/>
                  <a:gd name="T31" fmla="*/ 66 h 189"/>
                  <a:gd name="T32" fmla="*/ 4 w 223"/>
                  <a:gd name="T33" fmla="*/ 49 h 189"/>
                  <a:gd name="T34" fmla="*/ 20 w 223"/>
                  <a:gd name="T35" fmla="*/ 46 h 189"/>
                  <a:gd name="T36" fmla="*/ 38 w 223"/>
                  <a:gd name="T37" fmla="*/ 33 h 189"/>
                  <a:gd name="T38" fmla="*/ 30 w 223"/>
                  <a:gd name="T39" fmla="*/ 11 h 189"/>
                  <a:gd name="T40" fmla="*/ 75 w 223"/>
                  <a:gd name="T41" fmla="*/ 4 h 189"/>
                  <a:gd name="T42" fmla="*/ 132 w 223"/>
                  <a:gd name="T43" fmla="*/ 44 h 189"/>
                  <a:gd name="T44" fmla="*/ 158 w 223"/>
                  <a:gd name="T45" fmla="*/ 49 h 189"/>
                  <a:gd name="T46" fmla="*/ 171 w 223"/>
                  <a:gd name="T47" fmla="*/ 50 h 189"/>
                  <a:gd name="T48" fmla="*/ 185 w 223"/>
                  <a:gd name="T49" fmla="*/ 57 h 189"/>
                  <a:gd name="T50" fmla="*/ 194 w 223"/>
                  <a:gd name="T51" fmla="*/ 70 h 189"/>
                  <a:gd name="T52" fmla="*/ 194 w 223"/>
                  <a:gd name="T53" fmla="*/ 73 h 189"/>
                  <a:gd name="T54" fmla="*/ 204 w 223"/>
                  <a:gd name="T55" fmla="*/ 78 h 189"/>
                  <a:gd name="T56" fmla="*/ 211 w 223"/>
                  <a:gd name="T57" fmla="*/ 86 h 189"/>
                  <a:gd name="T58" fmla="*/ 211 w 223"/>
                  <a:gd name="T59" fmla="*/ 95 h 189"/>
                  <a:gd name="T60" fmla="*/ 215 w 223"/>
                  <a:gd name="T61" fmla="*/ 103 h 189"/>
                  <a:gd name="T62" fmla="*/ 219 w 223"/>
                  <a:gd name="T63" fmla="*/ 107 h 189"/>
                  <a:gd name="T64" fmla="*/ 227 w 223"/>
                  <a:gd name="T65" fmla="*/ 120 h 189"/>
                  <a:gd name="T66" fmla="*/ 233 w 223"/>
                  <a:gd name="T67" fmla="*/ 120 h 189"/>
                  <a:gd name="T68" fmla="*/ 237 w 223"/>
                  <a:gd name="T69" fmla="*/ 130 h 189"/>
                  <a:gd name="T70" fmla="*/ 283 w 223"/>
                  <a:gd name="T71" fmla="*/ 151 h 189"/>
                  <a:gd name="T72" fmla="*/ 293 w 223"/>
                  <a:gd name="T73" fmla="*/ 159 h 189"/>
                  <a:gd name="T74" fmla="*/ 286 w 223"/>
                  <a:gd name="T75" fmla="*/ 193 h 189"/>
                  <a:gd name="T76" fmla="*/ 198 w 223"/>
                  <a:gd name="T77" fmla="*/ 220 h 189"/>
                  <a:gd name="T78" fmla="*/ 181 w 223"/>
                  <a:gd name="T79" fmla="*/ 241 h 189"/>
                  <a:gd name="T80" fmla="*/ 169 w 223"/>
                  <a:gd name="T81" fmla="*/ 235 h 189"/>
                  <a:gd name="T82" fmla="*/ 148 w 223"/>
                  <a:gd name="T83" fmla="*/ 233 h 189"/>
                  <a:gd name="T84" fmla="*/ 131 w 223"/>
                  <a:gd name="T85" fmla="*/ 233 h 189"/>
                  <a:gd name="T86" fmla="*/ 127 w 223"/>
                  <a:gd name="T87" fmla="*/ 246 h 189"/>
                  <a:gd name="T88" fmla="*/ 121 w 223"/>
                  <a:gd name="T89" fmla="*/ 250 h 18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3" h="189">
                    <a:moveTo>
                      <a:pt x="92" y="189"/>
                    </a:moveTo>
                    <a:cubicBezTo>
                      <a:pt x="93" y="188"/>
                      <a:pt x="92" y="185"/>
                      <a:pt x="91" y="184"/>
                    </a:cubicBezTo>
                    <a:cubicBezTo>
                      <a:pt x="90" y="184"/>
                      <a:pt x="87" y="178"/>
                      <a:pt x="87" y="181"/>
                    </a:cubicBezTo>
                    <a:cubicBezTo>
                      <a:pt x="87" y="175"/>
                      <a:pt x="84" y="174"/>
                      <a:pt x="81" y="171"/>
                    </a:cubicBezTo>
                    <a:cubicBezTo>
                      <a:pt x="80" y="169"/>
                      <a:pt x="78" y="168"/>
                      <a:pt x="78" y="166"/>
                    </a:cubicBezTo>
                    <a:cubicBezTo>
                      <a:pt x="77" y="164"/>
                      <a:pt x="76" y="163"/>
                      <a:pt x="75" y="162"/>
                    </a:cubicBezTo>
                    <a:cubicBezTo>
                      <a:pt x="74" y="161"/>
                      <a:pt x="75" y="160"/>
                      <a:pt x="74" y="159"/>
                    </a:cubicBezTo>
                    <a:cubicBezTo>
                      <a:pt x="74" y="158"/>
                      <a:pt x="73" y="156"/>
                      <a:pt x="72" y="155"/>
                    </a:cubicBezTo>
                    <a:cubicBezTo>
                      <a:pt x="72" y="154"/>
                      <a:pt x="72" y="153"/>
                      <a:pt x="72" y="152"/>
                    </a:cubicBezTo>
                    <a:cubicBezTo>
                      <a:pt x="71" y="152"/>
                      <a:pt x="70" y="151"/>
                      <a:pt x="70" y="151"/>
                    </a:cubicBezTo>
                    <a:cubicBezTo>
                      <a:pt x="70" y="150"/>
                      <a:pt x="70" y="149"/>
                      <a:pt x="70" y="149"/>
                    </a:cubicBezTo>
                    <a:cubicBezTo>
                      <a:pt x="69" y="148"/>
                      <a:pt x="68" y="148"/>
                      <a:pt x="68" y="148"/>
                    </a:cubicBezTo>
                    <a:cubicBezTo>
                      <a:pt x="66" y="146"/>
                      <a:pt x="65" y="145"/>
                      <a:pt x="64" y="144"/>
                    </a:cubicBezTo>
                    <a:cubicBezTo>
                      <a:pt x="62" y="142"/>
                      <a:pt x="60" y="143"/>
                      <a:pt x="59" y="141"/>
                    </a:cubicBezTo>
                    <a:cubicBezTo>
                      <a:pt x="56" y="139"/>
                      <a:pt x="54" y="136"/>
                      <a:pt x="53" y="133"/>
                    </a:cubicBezTo>
                    <a:cubicBezTo>
                      <a:pt x="52" y="131"/>
                      <a:pt x="52" y="130"/>
                      <a:pt x="52" y="128"/>
                    </a:cubicBezTo>
                    <a:cubicBezTo>
                      <a:pt x="52" y="127"/>
                      <a:pt x="50" y="125"/>
                      <a:pt x="50" y="123"/>
                    </a:cubicBezTo>
                    <a:cubicBezTo>
                      <a:pt x="50" y="121"/>
                      <a:pt x="51" y="118"/>
                      <a:pt x="50" y="116"/>
                    </a:cubicBezTo>
                    <a:cubicBezTo>
                      <a:pt x="50" y="114"/>
                      <a:pt x="50" y="113"/>
                      <a:pt x="49" y="113"/>
                    </a:cubicBezTo>
                    <a:cubicBezTo>
                      <a:pt x="49" y="112"/>
                      <a:pt x="47" y="109"/>
                      <a:pt x="49" y="111"/>
                    </a:cubicBezTo>
                    <a:cubicBezTo>
                      <a:pt x="48" y="110"/>
                      <a:pt x="47" y="110"/>
                      <a:pt x="47" y="109"/>
                    </a:cubicBezTo>
                    <a:cubicBezTo>
                      <a:pt x="47" y="107"/>
                      <a:pt x="46" y="106"/>
                      <a:pt x="46" y="105"/>
                    </a:cubicBezTo>
                    <a:cubicBezTo>
                      <a:pt x="44" y="102"/>
                      <a:pt x="42" y="99"/>
                      <a:pt x="39" y="97"/>
                    </a:cubicBezTo>
                    <a:cubicBezTo>
                      <a:pt x="38" y="95"/>
                      <a:pt x="36" y="95"/>
                      <a:pt x="34" y="94"/>
                    </a:cubicBezTo>
                    <a:cubicBezTo>
                      <a:pt x="33" y="94"/>
                      <a:pt x="32" y="92"/>
                      <a:pt x="32" y="92"/>
                    </a:cubicBezTo>
                    <a:cubicBezTo>
                      <a:pt x="31" y="90"/>
                      <a:pt x="30" y="89"/>
                      <a:pt x="29" y="88"/>
                    </a:cubicBezTo>
                    <a:cubicBezTo>
                      <a:pt x="33" y="86"/>
                      <a:pt x="28" y="81"/>
                      <a:pt x="27" y="79"/>
                    </a:cubicBezTo>
                    <a:cubicBezTo>
                      <a:pt x="26" y="78"/>
                      <a:pt x="24" y="77"/>
                      <a:pt x="24" y="75"/>
                    </a:cubicBezTo>
                    <a:cubicBezTo>
                      <a:pt x="24" y="73"/>
                      <a:pt x="21" y="72"/>
                      <a:pt x="20" y="70"/>
                    </a:cubicBezTo>
                    <a:cubicBezTo>
                      <a:pt x="18" y="64"/>
                      <a:pt x="13" y="59"/>
                      <a:pt x="10" y="54"/>
                    </a:cubicBezTo>
                    <a:cubicBezTo>
                      <a:pt x="9" y="52"/>
                      <a:pt x="8" y="49"/>
                      <a:pt x="6" y="49"/>
                    </a:cubicBezTo>
                    <a:cubicBezTo>
                      <a:pt x="5" y="48"/>
                      <a:pt x="1" y="48"/>
                      <a:pt x="1" y="50"/>
                    </a:cubicBezTo>
                    <a:cubicBezTo>
                      <a:pt x="0" y="48"/>
                      <a:pt x="2" y="45"/>
                      <a:pt x="2" y="44"/>
                    </a:cubicBezTo>
                    <a:cubicBezTo>
                      <a:pt x="3" y="42"/>
                      <a:pt x="2" y="39"/>
                      <a:pt x="3" y="37"/>
                    </a:cubicBezTo>
                    <a:cubicBezTo>
                      <a:pt x="3" y="33"/>
                      <a:pt x="3" y="35"/>
                      <a:pt x="3" y="33"/>
                    </a:cubicBezTo>
                    <a:cubicBezTo>
                      <a:pt x="6" y="34"/>
                      <a:pt x="12" y="36"/>
                      <a:pt x="15" y="35"/>
                    </a:cubicBezTo>
                    <a:cubicBezTo>
                      <a:pt x="19" y="34"/>
                      <a:pt x="19" y="27"/>
                      <a:pt x="24" y="27"/>
                    </a:cubicBezTo>
                    <a:cubicBezTo>
                      <a:pt x="25" y="27"/>
                      <a:pt x="30" y="27"/>
                      <a:pt x="29" y="25"/>
                    </a:cubicBezTo>
                    <a:cubicBezTo>
                      <a:pt x="29" y="20"/>
                      <a:pt x="31" y="21"/>
                      <a:pt x="34" y="20"/>
                    </a:cubicBezTo>
                    <a:cubicBezTo>
                      <a:pt x="30" y="16"/>
                      <a:pt x="26" y="12"/>
                      <a:pt x="23" y="8"/>
                    </a:cubicBezTo>
                    <a:cubicBezTo>
                      <a:pt x="30" y="6"/>
                      <a:pt x="35" y="5"/>
                      <a:pt x="43" y="0"/>
                    </a:cubicBezTo>
                    <a:cubicBezTo>
                      <a:pt x="47" y="1"/>
                      <a:pt x="53" y="1"/>
                      <a:pt x="57" y="3"/>
                    </a:cubicBezTo>
                    <a:cubicBezTo>
                      <a:pt x="70" y="9"/>
                      <a:pt x="81" y="19"/>
                      <a:pt x="93" y="27"/>
                    </a:cubicBezTo>
                    <a:cubicBezTo>
                      <a:pt x="95" y="29"/>
                      <a:pt x="98" y="31"/>
                      <a:pt x="100" y="33"/>
                    </a:cubicBezTo>
                    <a:cubicBezTo>
                      <a:pt x="102" y="35"/>
                      <a:pt x="104" y="35"/>
                      <a:pt x="108" y="36"/>
                    </a:cubicBezTo>
                    <a:cubicBezTo>
                      <a:pt x="112" y="36"/>
                      <a:pt x="116" y="37"/>
                      <a:pt x="120" y="37"/>
                    </a:cubicBezTo>
                    <a:cubicBezTo>
                      <a:pt x="121" y="37"/>
                      <a:pt x="122" y="36"/>
                      <a:pt x="123" y="37"/>
                    </a:cubicBezTo>
                    <a:cubicBezTo>
                      <a:pt x="126" y="37"/>
                      <a:pt x="128" y="37"/>
                      <a:pt x="130" y="38"/>
                    </a:cubicBezTo>
                    <a:cubicBezTo>
                      <a:pt x="132" y="38"/>
                      <a:pt x="132" y="41"/>
                      <a:pt x="133" y="42"/>
                    </a:cubicBezTo>
                    <a:cubicBezTo>
                      <a:pt x="134" y="45"/>
                      <a:pt x="138" y="43"/>
                      <a:pt x="140" y="43"/>
                    </a:cubicBezTo>
                    <a:cubicBezTo>
                      <a:pt x="142" y="43"/>
                      <a:pt x="142" y="45"/>
                      <a:pt x="143" y="46"/>
                    </a:cubicBezTo>
                    <a:cubicBezTo>
                      <a:pt x="144" y="48"/>
                      <a:pt x="147" y="51"/>
                      <a:pt x="147" y="53"/>
                    </a:cubicBezTo>
                    <a:cubicBezTo>
                      <a:pt x="146" y="52"/>
                      <a:pt x="146" y="52"/>
                      <a:pt x="146" y="52"/>
                    </a:cubicBezTo>
                    <a:cubicBezTo>
                      <a:pt x="146" y="53"/>
                      <a:pt x="147" y="53"/>
                      <a:pt x="147" y="55"/>
                    </a:cubicBezTo>
                    <a:cubicBezTo>
                      <a:pt x="147" y="55"/>
                      <a:pt x="153" y="55"/>
                      <a:pt x="151" y="57"/>
                    </a:cubicBezTo>
                    <a:cubicBezTo>
                      <a:pt x="152" y="57"/>
                      <a:pt x="154" y="62"/>
                      <a:pt x="155" y="59"/>
                    </a:cubicBezTo>
                    <a:cubicBezTo>
                      <a:pt x="154" y="62"/>
                      <a:pt x="160" y="65"/>
                      <a:pt x="161" y="66"/>
                    </a:cubicBezTo>
                    <a:cubicBezTo>
                      <a:pt x="161" y="66"/>
                      <a:pt x="160" y="65"/>
                      <a:pt x="160" y="65"/>
                    </a:cubicBezTo>
                    <a:cubicBezTo>
                      <a:pt x="160" y="67"/>
                      <a:pt x="161" y="67"/>
                      <a:pt x="162" y="70"/>
                    </a:cubicBezTo>
                    <a:cubicBezTo>
                      <a:pt x="162" y="71"/>
                      <a:pt x="162" y="73"/>
                      <a:pt x="160" y="72"/>
                    </a:cubicBezTo>
                    <a:cubicBezTo>
                      <a:pt x="160" y="73"/>
                      <a:pt x="160" y="74"/>
                      <a:pt x="161" y="74"/>
                    </a:cubicBezTo>
                    <a:cubicBezTo>
                      <a:pt x="161" y="74"/>
                      <a:pt x="163" y="77"/>
                      <a:pt x="163" y="78"/>
                    </a:cubicBezTo>
                    <a:cubicBezTo>
                      <a:pt x="163" y="78"/>
                      <a:pt x="162" y="77"/>
                      <a:pt x="162" y="77"/>
                    </a:cubicBezTo>
                    <a:cubicBezTo>
                      <a:pt x="163" y="79"/>
                      <a:pt x="165" y="79"/>
                      <a:pt x="166" y="81"/>
                    </a:cubicBezTo>
                    <a:cubicBezTo>
                      <a:pt x="167" y="83"/>
                      <a:pt x="167" y="85"/>
                      <a:pt x="168" y="86"/>
                    </a:cubicBezTo>
                    <a:cubicBezTo>
                      <a:pt x="169" y="88"/>
                      <a:pt x="170" y="90"/>
                      <a:pt x="172" y="91"/>
                    </a:cubicBezTo>
                    <a:cubicBezTo>
                      <a:pt x="173" y="91"/>
                      <a:pt x="176" y="90"/>
                      <a:pt x="175" y="92"/>
                    </a:cubicBezTo>
                    <a:cubicBezTo>
                      <a:pt x="175" y="91"/>
                      <a:pt x="176" y="91"/>
                      <a:pt x="177" y="91"/>
                    </a:cubicBezTo>
                    <a:cubicBezTo>
                      <a:pt x="176" y="92"/>
                      <a:pt x="175" y="95"/>
                      <a:pt x="178" y="94"/>
                    </a:cubicBezTo>
                    <a:cubicBezTo>
                      <a:pt x="180" y="98"/>
                      <a:pt x="180" y="98"/>
                      <a:pt x="180" y="98"/>
                    </a:cubicBezTo>
                    <a:cubicBezTo>
                      <a:pt x="184" y="103"/>
                      <a:pt x="189" y="110"/>
                      <a:pt x="191" y="111"/>
                    </a:cubicBezTo>
                    <a:cubicBezTo>
                      <a:pt x="203" y="112"/>
                      <a:pt x="208" y="113"/>
                      <a:pt x="215" y="114"/>
                    </a:cubicBezTo>
                    <a:cubicBezTo>
                      <a:pt x="216" y="114"/>
                      <a:pt x="217" y="113"/>
                      <a:pt x="217" y="113"/>
                    </a:cubicBezTo>
                    <a:cubicBezTo>
                      <a:pt x="218" y="116"/>
                      <a:pt x="222" y="118"/>
                      <a:pt x="222" y="120"/>
                    </a:cubicBezTo>
                    <a:cubicBezTo>
                      <a:pt x="223" y="122"/>
                      <a:pt x="223" y="124"/>
                      <a:pt x="222" y="126"/>
                    </a:cubicBezTo>
                    <a:cubicBezTo>
                      <a:pt x="220" y="133"/>
                      <a:pt x="219" y="145"/>
                      <a:pt x="217" y="146"/>
                    </a:cubicBezTo>
                    <a:cubicBezTo>
                      <a:pt x="200" y="156"/>
                      <a:pt x="178" y="159"/>
                      <a:pt x="157" y="162"/>
                    </a:cubicBezTo>
                    <a:cubicBezTo>
                      <a:pt x="155" y="163"/>
                      <a:pt x="152" y="165"/>
                      <a:pt x="150" y="166"/>
                    </a:cubicBezTo>
                    <a:cubicBezTo>
                      <a:pt x="146" y="168"/>
                      <a:pt x="142" y="174"/>
                      <a:pt x="141" y="178"/>
                    </a:cubicBezTo>
                    <a:cubicBezTo>
                      <a:pt x="141" y="180"/>
                      <a:pt x="139" y="182"/>
                      <a:pt x="137" y="182"/>
                    </a:cubicBezTo>
                    <a:cubicBezTo>
                      <a:pt x="135" y="182"/>
                      <a:pt x="134" y="179"/>
                      <a:pt x="133" y="178"/>
                    </a:cubicBezTo>
                    <a:cubicBezTo>
                      <a:pt x="131" y="178"/>
                      <a:pt x="129" y="178"/>
                      <a:pt x="128" y="178"/>
                    </a:cubicBezTo>
                    <a:cubicBezTo>
                      <a:pt x="125" y="178"/>
                      <a:pt x="122" y="178"/>
                      <a:pt x="120" y="177"/>
                    </a:cubicBezTo>
                    <a:cubicBezTo>
                      <a:pt x="117" y="176"/>
                      <a:pt x="115" y="176"/>
                      <a:pt x="112" y="176"/>
                    </a:cubicBezTo>
                    <a:cubicBezTo>
                      <a:pt x="109" y="176"/>
                      <a:pt x="107" y="178"/>
                      <a:pt x="104" y="178"/>
                    </a:cubicBezTo>
                    <a:cubicBezTo>
                      <a:pt x="101" y="178"/>
                      <a:pt x="100" y="176"/>
                      <a:pt x="99" y="176"/>
                    </a:cubicBezTo>
                    <a:cubicBezTo>
                      <a:pt x="96" y="177"/>
                      <a:pt x="96" y="180"/>
                      <a:pt x="96" y="181"/>
                    </a:cubicBezTo>
                    <a:cubicBezTo>
                      <a:pt x="95" y="183"/>
                      <a:pt x="98" y="184"/>
                      <a:pt x="96" y="186"/>
                    </a:cubicBezTo>
                    <a:cubicBezTo>
                      <a:pt x="95" y="186"/>
                      <a:pt x="95" y="189"/>
                      <a:pt x="92" y="189"/>
                    </a:cubicBezTo>
                    <a:cubicBezTo>
                      <a:pt x="92" y="189"/>
                      <a:pt x="92" y="189"/>
                      <a:pt x="92" y="18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592" name="Freeform 4327"/>
              <p:cNvSpPr>
                <a:spLocks/>
              </p:cNvSpPr>
              <p:nvPr/>
            </p:nvSpPr>
            <p:spPr bwMode="auto">
              <a:xfrm>
                <a:off x="3304" y="2399"/>
                <a:ext cx="2" cy="0"/>
              </a:xfrm>
              <a:custGeom>
                <a:avLst/>
                <a:gdLst>
                  <a:gd name="T0" fmla="*/ 0 w 1"/>
                  <a:gd name="T1" fmla="*/ 2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1" y="0"/>
                      <a:pt x="1" y="0"/>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grpSp>
        <p:grpSp>
          <p:nvGrpSpPr>
            <p:cNvPr id="2106" name="Group 4529"/>
            <p:cNvGrpSpPr>
              <a:grpSpLocks/>
            </p:cNvGrpSpPr>
            <p:nvPr/>
          </p:nvGrpSpPr>
          <p:grpSpPr bwMode="auto">
            <a:xfrm>
              <a:off x="2697164" y="2300287"/>
              <a:ext cx="4862513" cy="1722438"/>
              <a:chOff x="1699" y="1449"/>
              <a:chExt cx="3063" cy="1085"/>
            </a:xfrm>
          </p:grpSpPr>
          <p:sp>
            <p:nvSpPr>
              <p:cNvPr id="3193" name="Freeform 4329"/>
              <p:cNvSpPr>
                <a:spLocks/>
              </p:cNvSpPr>
              <p:nvPr/>
            </p:nvSpPr>
            <p:spPr bwMode="auto">
              <a:xfrm>
                <a:off x="3304" y="2399"/>
                <a:ext cx="2" cy="3"/>
              </a:xfrm>
              <a:custGeom>
                <a:avLst/>
                <a:gdLst>
                  <a:gd name="T0" fmla="*/ 2 w 1"/>
                  <a:gd name="T1" fmla="*/ 0 h 2"/>
                  <a:gd name="T2" fmla="*/ 2 w 1"/>
                  <a:gd name="T3" fmla="*/ 3 h 2"/>
                  <a:gd name="T4" fmla="*/ 0 w 1"/>
                  <a:gd name="T5" fmla="*/ 2 h 2"/>
                  <a:gd name="T6" fmla="*/ 2 w 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1" y="0"/>
                    </a:moveTo>
                    <a:cubicBezTo>
                      <a:pt x="1" y="1"/>
                      <a:pt x="1" y="1"/>
                      <a:pt x="1" y="2"/>
                    </a:cubicBezTo>
                    <a:cubicBezTo>
                      <a:pt x="1" y="2"/>
                      <a:pt x="0" y="2"/>
                      <a:pt x="0"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94" name="Freeform 4330"/>
              <p:cNvSpPr>
                <a:spLocks/>
              </p:cNvSpPr>
              <p:nvPr/>
            </p:nvSpPr>
            <p:spPr bwMode="auto">
              <a:xfrm>
                <a:off x="3399" y="2234"/>
                <a:ext cx="3" cy="2"/>
              </a:xfrm>
              <a:custGeom>
                <a:avLst/>
                <a:gdLst>
                  <a:gd name="T0" fmla="*/ 0 w 2"/>
                  <a:gd name="T1" fmla="*/ 2 h 1"/>
                  <a:gd name="T2" fmla="*/ 3 w 2"/>
                  <a:gd name="T3" fmla="*/ 2 h 1"/>
                  <a:gd name="T4" fmla="*/ 0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0" y="0"/>
                      <a:pt x="1" y="1"/>
                      <a:pt x="2" y="1"/>
                    </a:cubicBezTo>
                    <a:cubicBezTo>
                      <a:pt x="1"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95" name="Freeform 4331"/>
              <p:cNvSpPr>
                <a:spLocks/>
              </p:cNvSpPr>
              <p:nvPr/>
            </p:nvSpPr>
            <p:spPr bwMode="auto">
              <a:xfrm>
                <a:off x="4203" y="2514"/>
                <a:ext cx="2" cy="3"/>
              </a:xfrm>
              <a:custGeom>
                <a:avLst/>
                <a:gdLst>
                  <a:gd name="T0" fmla="*/ 0 w 2"/>
                  <a:gd name="T1" fmla="*/ 0 h 2"/>
                  <a:gd name="T2" fmla="*/ 2 w 2"/>
                  <a:gd name="T3" fmla="*/ 3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0" y="1"/>
                      <a:pt x="1" y="2"/>
                      <a:pt x="2" y="2"/>
                    </a:cubicBezTo>
                    <a:cubicBezTo>
                      <a:pt x="1" y="2"/>
                      <a:pt x="0"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96" name="Freeform 4332"/>
              <p:cNvSpPr>
                <a:spLocks/>
              </p:cNvSpPr>
              <p:nvPr/>
            </p:nvSpPr>
            <p:spPr bwMode="auto">
              <a:xfrm>
                <a:off x="4211" y="2500"/>
                <a:ext cx="1" cy="4"/>
              </a:xfrm>
              <a:custGeom>
                <a:avLst/>
                <a:gdLst>
                  <a:gd name="T0" fmla="*/ 0 w 1"/>
                  <a:gd name="T1" fmla="*/ 0 h 3"/>
                  <a:gd name="T2" fmla="*/ 1 w 1"/>
                  <a:gd name="T3" fmla="*/ 4 h 3"/>
                  <a:gd name="T4" fmla="*/ 0 w 1"/>
                  <a:gd name="T5" fmla="*/ 0 h 3"/>
                  <a:gd name="T6" fmla="*/ 0 60000 65536"/>
                  <a:gd name="T7" fmla="*/ 0 60000 65536"/>
                  <a:gd name="T8" fmla="*/ 0 60000 65536"/>
                </a:gdLst>
                <a:ahLst/>
                <a:cxnLst>
                  <a:cxn ang="T6">
                    <a:pos x="T0" y="T1"/>
                  </a:cxn>
                  <a:cxn ang="T7">
                    <a:pos x="T2" y="T3"/>
                  </a:cxn>
                  <a:cxn ang="T8">
                    <a:pos x="T4" y="T5"/>
                  </a:cxn>
                </a:cxnLst>
                <a:rect l="0" t="0" r="r" b="b"/>
                <a:pathLst>
                  <a:path w="1" h="3">
                    <a:moveTo>
                      <a:pt x="0" y="0"/>
                    </a:moveTo>
                    <a:cubicBezTo>
                      <a:pt x="1" y="1"/>
                      <a:pt x="0" y="2"/>
                      <a:pt x="1" y="3"/>
                    </a:cubicBezTo>
                    <a:cubicBezTo>
                      <a:pt x="1" y="2"/>
                      <a:pt x="1"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97" name="Freeform 4333"/>
              <p:cNvSpPr>
                <a:spLocks/>
              </p:cNvSpPr>
              <p:nvPr/>
            </p:nvSpPr>
            <p:spPr bwMode="auto">
              <a:xfrm>
                <a:off x="4213" y="2502"/>
                <a:ext cx="0" cy="2"/>
              </a:xfrm>
              <a:custGeom>
                <a:avLst/>
                <a:gdLst>
                  <a:gd name="T0" fmla="*/ 0 h 2"/>
                  <a:gd name="T1" fmla="*/ 2 h 2"/>
                  <a:gd name="T2" fmla="*/ 0 h 2"/>
                  <a:gd name="T3" fmla="*/ 0 60000 65536"/>
                  <a:gd name="T4" fmla="*/ 0 60000 65536"/>
                  <a:gd name="T5" fmla="*/ 0 60000 65536"/>
                </a:gdLst>
                <a:ahLst/>
                <a:cxnLst>
                  <a:cxn ang="T3">
                    <a:pos x="0" y="T0"/>
                  </a:cxn>
                  <a:cxn ang="T4">
                    <a:pos x="0" y="T1"/>
                  </a:cxn>
                  <a:cxn ang="T5">
                    <a:pos x="0" y="T2"/>
                  </a:cxn>
                </a:cxnLst>
                <a:rect l="0" t="0" r="r" b="b"/>
                <a:pathLst>
                  <a:path h="2">
                    <a:moveTo>
                      <a:pt x="0" y="0"/>
                    </a:moveTo>
                    <a:lnTo>
                      <a:pt x="0" y="2"/>
                    </a:lnTo>
                    <a:lnTo>
                      <a:pt x="0"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98" name="Freeform 4334"/>
              <p:cNvSpPr>
                <a:spLocks/>
              </p:cNvSpPr>
              <p:nvPr/>
            </p:nvSpPr>
            <p:spPr bwMode="auto">
              <a:xfrm>
                <a:off x="4213" y="2502"/>
                <a:ext cx="0" cy="2"/>
              </a:xfrm>
              <a:custGeom>
                <a:avLst/>
                <a:gdLst>
                  <a:gd name="T0" fmla="*/ 0 h 2"/>
                  <a:gd name="T1" fmla="*/ 2 h 2"/>
                  <a:gd name="T2" fmla="*/ 0 h 2"/>
                  <a:gd name="T3" fmla="*/ 0 60000 65536"/>
                  <a:gd name="T4" fmla="*/ 0 60000 65536"/>
                  <a:gd name="T5" fmla="*/ 0 60000 65536"/>
                </a:gdLst>
                <a:ahLst/>
                <a:cxnLst>
                  <a:cxn ang="T3">
                    <a:pos x="0" y="T0"/>
                  </a:cxn>
                  <a:cxn ang="T4">
                    <a:pos x="0" y="T1"/>
                  </a:cxn>
                  <a:cxn ang="T5">
                    <a:pos x="0" y="T2"/>
                  </a:cxn>
                </a:cxnLst>
                <a:rect l="0" t="0" r="r" b="b"/>
                <a:pathLst>
                  <a:path h="2">
                    <a:moveTo>
                      <a:pt x="0" y="0"/>
                    </a:moveTo>
                    <a:lnTo>
                      <a:pt x="0" y="2"/>
                    </a:lnTo>
                    <a:lnTo>
                      <a:pt x="0"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99" name="Freeform 4335"/>
              <p:cNvSpPr>
                <a:spLocks/>
              </p:cNvSpPr>
              <p:nvPr/>
            </p:nvSpPr>
            <p:spPr bwMode="auto">
              <a:xfrm>
                <a:off x="4244" y="2468"/>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1" y="1"/>
                      <a:pt x="1"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00" name="Freeform 4336"/>
              <p:cNvSpPr>
                <a:spLocks/>
              </p:cNvSpPr>
              <p:nvPr/>
            </p:nvSpPr>
            <p:spPr bwMode="auto">
              <a:xfrm>
                <a:off x="4125" y="2298"/>
                <a:ext cx="120" cy="236"/>
              </a:xfrm>
              <a:custGeom>
                <a:avLst/>
                <a:gdLst>
                  <a:gd name="T0" fmla="*/ 9 w 91"/>
                  <a:gd name="T1" fmla="*/ 13 h 179"/>
                  <a:gd name="T2" fmla="*/ 21 w 91"/>
                  <a:gd name="T3" fmla="*/ 11 h 179"/>
                  <a:gd name="T4" fmla="*/ 36 w 91"/>
                  <a:gd name="T5" fmla="*/ 8 h 179"/>
                  <a:gd name="T6" fmla="*/ 49 w 91"/>
                  <a:gd name="T7" fmla="*/ 7 h 179"/>
                  <a:gd name="T8" fmla="*/ 61 w 91"/>
                  <a:gd name="T9" fmla="*/ 13 h 179"/>
                  <a:gd name="T10" fmla="*/ 74 w 91"/>
                  <a:gd name="T11" fmla="*/ 29 h 179"/>
                  <a:gd name="T12" fmla="*/ 84 w 91"/>
                  <a:gd name="T13" fmla="*/ 30 h 179"/>
                  <a:gd name="T14" fmla="*/ 74 w 91"/>
                  <a:gd name="T15" fmla="*/ 37 h 179"/>
                  <a:gd name="T16" fmla="*/ 65 w 91"/>
                  <a:gd name="T17" fmla="*/ 38 h 179"/>
                  <a:gd name="T18" fmla="*/ 65 w 91"/>
                  <a:gd name="T19" fmla="*/ 44 h 179"/>
                  <a:gd name="T20" fmla="*/ 59 w 91"/>
                  <a:gd name="T21" fmla="*/ 54 h 179"/>
                  <a:gd name="T22" fmla="*/ 58 w 91"/>
                  <a:gd name="T23" fmla="*/ 75 h 179"/>
                  <a:gd name="T24" fmla="*/ 69 w 91"/>
                  <a:gd name="T25" fmla="*/ 84 h 179"/>
                  <a:gd name="T26" fmla="*/ 75 w 91"/>
                  <a:gd name="T27" fmla="*/ 96 h 179"/>
                  <a:gd name="T28" fmla="*/ 86 w 91"/>
                  <a:gd name="T29" fmla="*/ 107 h 179"/>
                  <a:gd name="T30" fmla="*/ 99 w 91"/>
                  <a:gd name="T31" fmla="*/ 115 h 179"/>
                  <a:gd name="T32" fmla="*/ 108 w 91"/>
                  <a:gd name="T33" fmla="*/ 131 h 179"/>
                  <a:gd name="T34" fmla="*/ 116 w 91"/>
                  <a:gd name="T35" fmla="*/ 150 h 179"/>
                  <a:gd name="T36" fmla="*/ 117 w 91"/>
                  <a:gd name="T37" fmla="*/ 157 h 179"/>
                  <a:gd name="T38" fmla="*/ 120 w 91"/>
                  <a:gd name="T39" fmla="*/ 171 h 179"/>
                  <a:gd name="T40" fmla="*/ 116 w 91"/>
                  <a:gd name="T41" fmla="*/ 174 h 179"/>
                  <a:gd name="T42" fmla="*/ 117 w 91"/>
                  <a:gd name="T43" fmla="*/ 183 h 179"/>
                  <a:gd name="T44" fmla="*/ 113 w 91"/>
                  <a:gd name="T45" fmla="*/ 191 h 179"/>
                  <a:gd name="T46" fmla="*/ 104 w 91"/>
                  <a:gd name="T47" fmla="*/ 198 h 179"/>
                  <a:gd name="T48" fmla="*/ 92 w 91"/>
                  <a:gd name="T49" fmla="*/ 206 h 179"/>
                  <a:gd name="T50" fmla="*/ 88 w 91"/>
                  <a:gd name="T51" fmla="*/ 203 h 179"/>
                  <a:gd name="T52" fmla="*/ 83 w 91"/>
                  <a:gd name="T53" fmla="*/ 204 h 179"/>
                  <a:gd name="T54" fmla="*/ 87 w 91"/>
                  <a:gd name="T55" fmla="*/ 210 h 179"/>
                  <a:gd name="T56" fmla="*/ 86 w 91"/>
                  <a:gd name="T57" fmla="*/ 215 h 179"/>
                  <a:gd name="T58" fmla="*/ 74 w 91"/>
                  <a:gd name="T59" fmla="*/ 212 h 179"/>
                  <a:gd name="T60" fmla="*/ 67 w 91"/>
                  <a:gd name="T61" fmla="*/ 232 h 179"/>
                  <a:gd name="T62" fmla="*/ 62 w 91"/>
                  <a:gd name="T63" fmla="*/ 231 h 179"/>
                  <a:gd name="T64" fmla="*/ 61 w 91"/>
                  <a:gd name="T65" fmla="*/ 216 h 179"/>
                  <a:gd name="T66" fmla="*/ 53 w 91"/>
                  <a:gd name="T67" fmla="*/ 204 h 179"/>
                  <a:gd name="T68" fmla="*/ 71 w 91"/>
                  <a:gd name="T69" fmla="*/ 196 h 179"/>
                  <a:gd name="T70" fmla="*/ 78 w 91"/>
                  <a:gd name="T71" fmla="*/ 196 h 179"/>
                  <a:gd name="T72" fmla="*/ 74 w 91"/>
                  <a:gd name="T73" fmla="*/ 185 h 179"/>
                  <a:gd name="T74" fmla="*/ 83 w 91"/>
                  <a:gd name="T75" fmla="*/ 181 h 179"/>
                  <a:gd name="T76" fmla="*/ 94 w 91"/>
                  <a:gd name="T77" fmla="*/ 175 h 179"/>
                  <a:gd name="T78" fmla="*/ 92 w 91"/>
                  <a:gd name="T79" fmla="*/ 153 h 179"/>
                  <a:gd name="T80" fmla="*/ 91 w 91"/>
                  <a:gd name="T81" fmla="*/ 138 h 179"/>
                  <a:gd name="T82" fmla="*/ 87 w 91"/>
                  <a:gd name="T83" fmla="*/ 124 h 179"/>
                  <a:gd name="T84" fmla="*/ 82 w 91"/>
                  <a:gd name="T85" fmla="*/ 113 h 179"/>
                  <a:gd name="T86" fmla="*/ 74 w 91"/>
                  <a:gd name="T87" fmla="*/ 105 h 179"/>
                  <a:gd name="T88" fmla="*/ 59 w 91"/>
                  <a:gd name="T89" fmla="*/ 88 h 179"/>
                  <a:gd name="T90" fmla="*/ 51 w 91"/>
                  <a:gd name="T91" fmla="*/ 80 h 179"/>
                  <a:gd name="T92" fmla="*/ 34 w 91"/>
                  <a:gd name="T93" fmla="*/ 66 h 179"/>
                  <a:gd name="T94" fmla="*/ 37 w 91"/>
                  <a:gd name="T95" fmla="*/ 59 h 179"/>
                  <a:gd name="T96" fmla="*/ 41 w 91"/>
                  <a:gd name="T97" fmla="*/ 50 h 179"/>
                  <a:gd name="T98" fmla="*/ 38 w 91"/>
                  <a:gd name="T99" fmla="*/ 45 h 179"/>
                  <a:gd name="T100" fmla="*/ 26 w 91"/>
                  <a:gd name="T101" fmla="*/ 44 h 179"/>
                  <a:gd name="T102" fmla="*/ 13 w 91"/>
                  <a:gd name="T103" fmla="*/ 30 h 179"/>
                  <a:gd name="T104" fmla="*/ 7 w 91"/>
                  <a:gd name="T105" fmla="*/ 22 h 17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1" h="179">
                    <a:moveTo>
                      <a:pt x="0" y="12"/>
                    </a:moveTo>
                    <a:cubicBezTo>
                      <a:pt x="2" y="12"/>
                      <a:pt x="2" y="9"/>
                      <a:pt x="3" y="8"/>
                    </a:cubicBezTo>
                    <a:cubicBezTo>
                      <a:pt x="4" y="7"/>
                      <a:pt x="6" y="9"/>
                      <a:pt x="7" y="10"/>
                    </a:cubicBezTo>
                    <a:cubicBezTo>
                      <a:pt x="9" y="12"/>
                      <a:pt x="10" y="11"/>
                      <a:pt x="11" y="9"/>
                    </a:cubicBezTo>
                    <a:cubicBezTo>
                      <a:pt x="12" y="7"/>
                      <a:pt x="13" y="9"/>
                      <a:pt x="14" y="10"/>
                    </a:cubicBezTo>
                    <a:cubicBezTo>
                      <a:pt x="14" y="9"/>
                      <a:pt x="14" y="7"/>
                      <a:pt x="16" y="8"/>
                    </a:cubicBezTo>
                    <a:cubicBezTo>
                      <a:pt x="17" y="9"/>
                      <a:pt x="17" y="10"/>
                      <a:pt x="18" y="11"/>
                    </a:cubicBezTo>
                    <a:cubicBezTo>
                      <a:pt x="19" y="11"/>
                      <a:pt x="19" y="7"/>
                      <a:pt x="21" y="7"/>
                    </a:cubicBezTo>
                    <a:cubicBezTo>
                      <a:pt x="21" y="10"/>
                      <a:pt x="26" y="7"/>
                      <a:pt x="27" y="6"/>
                    </a:cubicBezTo>
                    <a:cubicBezTo>
                      <a:pt x="27" y="5"/>
                      <a:pt x="26" y="5"/>
                      <a:pt x="27" y="4"/>
                    </a:cubicBezTo>
                    <a:cubicBezTo>
                      <a:pt x="27" y="2"/>
                      <a:pt x="30" y="2"/>
                      <a:pt x="31" y="0"/>
                    </a:cubicBezTo>
                    <a:cubicBezTo>
                      <a:pt x="33" y="2"/>
                      <a:pt x="34" y="4"/>
                      <a:pt x="37" y="5"/>
                    </a:cubicBezTo>
                    <a:cubicBezTo>
                      <a:pt x="38" y="6"/>
                      <a:pt x="40" y="4"/>
                      <a:pt x="41" y="6"/>
                    </a:cubicBezTo>
                    <a:cubicBezTo>
                      <a:pt x="43" y="7"/>
                      <a:pt x="45" y="5"/>
                      <a:pt x="46" y="7"/>
                    </a:cubicBezTo>
                    <a:cubicBezTo>
                      <a:pt x="47" y="7"/>
                      <a:pt x="48" y="11"/>
                      <a:pt x="46" y="10"/>
                    </a:cubicBezTo>
                    <a:cubicBezTo>
                      <a:pt x="46" y="13"/>
                      <a:pt x="47" y="15"/>
                      <a:pt x="48" y="17"/>
                    </a:cubicBezTo>
                    <a:cubicBezTo>
                      <a:pt x="49" y="16"/>
                      <a:pt x="52" y="17"/>
                      <a:pt x="52" y="19"/>
                    </a:cubicBezTo>
                    <a:cubicBezTo>
                      <a:pt x="52" y="20"/>
                      <a:pt x="55" y="20"/>
                      <a:pt x="56" y="22"/>
                    </a:cubicBezTo>
                    <a:cubicBezTo>
                      <a:pt x="57" y="21"/>
                      <a:pt x="57" y="21"/>
                      <a:pt x="57" y="21"/>
                    </a:cubicBezTo>
                    <a:cubicBezTo>
                      <a:pt x="57" y="22"/>
                      <a:pt x="58" y="21"/>
                      <a:pt x="59" y="21"/>
                    </a:cubicBezTo>
                    <a:cubicBezTo>
                      <a:pt x="61" y="21"/>
                      <a:pt x="66" y="22"/>
                      <a:pt x="64" y="23"/>
                    </a:cubicBezTo>
                    <a:cubicBezTo>
                      <a:pt x="63" y="24"/>
                      <a:pt x="61" y="22"/>
                      <a:pt x="60" y="23"/>
                    </a:cubicBezTo>
                    <a:cubicBezTo>
                      <a:pt x="59" y="24"/>
                      <a:pt x="59" y="25"/>
                      <a:pt x="57" y="26"/>
                    </a:cubicBezTo>
                    <a:cubicBezTo>
                      <a:pt x="56" y="26"/>
                      <a:pt x="57" y="27"/>
                      <a:pt x="56" y="28"/>
                    </a:cubicBezTo>
                    <a:cubicBezTo>
                      <a:pt x="56" y="29"/>
                      <a:pt x="53" y="30"/>
                      <a:pt x="54" y="28"/>
                    </a:cubicBezTo>
                    <a:cubicBezTo>
                      <a:pt x="53" y="28"/>
                      <a:pt x="52" y="30"/>
                      <a:pt x="52" y="30"/>
                    </a:cubicBezTo>
                    <a:cubicBezTo>
                      <a:pt x="51" y="30"/>
                      <a:pt x="50" y="28"/>
                      <a:pt x="49" y="29"/>
                    </a:cubicBezTo>
                    <a:cubicBezTo>
                      <a:pt x="50" y="29"/>
                      <a:pt x="50" y="29"/>
                      <a:pt x="51" y="30"/>
                    </a:cubicBezTo>
                    <a:cubicBezTo>
                      <a:pt x="50" y="31"/>
                      <a:pt x="50" y="31"/>
                      <a:pt x="51" y="32"/>
                    </a:cubicBezTo>
                    <a:cubicBezTo>
                      <a:pt x="52" y="33"/>
                      <a:pt x="50" y="33"/>
                      <a:pt x="49" y="33"/>
                    </a:cubicBezTo>
                    <a:cubicBezTo>
                      <a:pt x="50" y="34"/>
                      <a:pt x="50" y="37"/>
                      <a:pt x="49" y="37"/>
                    </a:cubicBezTo>
                    <a:cubicBezTo>
                      <a:pt x="49" y="37"/>
                      <a:pt x="49" y="37"/>
                      <a:pt x="49" y="37"/>
                    </a:cubicBezTo>
                    <a:cubicBezTo>
                      <a:pt x="49" y="38"/>
                      <a:pt x="46" y="41"/>
                      <a:pt x="45" y="41"/>
                    </a:cubicBezTo>
                    <a:cubicBezTo>
                      <a:pt x="44" y="41"/>
                      <a:pt x="43" y="44"/>
                      <a:pt x="43" y="46"/>
                    </a:cubicBezTo>
                    <a:cubicBezTo>
                      <a:pt x="43" y="48"/>
                      <a:pt x="44" y="49"/>
                      <a:pt x="43" y="52"/>
                    </a:cubicBezTo>
                    <a:cubicBezTo>
                      <a:pt x="41" y="54"/>
                      <a:pt x="44" y="55"/>
                      <a:pt x="44" y="57"/>
                    </a:cubicBezTo>
                    <a:cubicBezTo>
                      <a:pt x="45" y="55"/>
                      <a:pt x="45" y="58"/>
                      <a:pt x="46" y="59"/>
                    </a:cubicBezTo>
                    <a:cubicBezTo>
                      <a:pt x="46" y="60"/>
                      <a:pt x="47" y="61"/>
                      <a:pt x="49" y="61"/>
                    </a:cubicBezTo>
                    <a:cubicBezTo>
                      <a:pt x="50" y="62"/>
                      <a:pt x="51" y="63"/>
                      <a:pt x="52" y="64"/>
                    </a:cubicBezTo>
                    <a:cubicBezTo>
                      <a:pt x="53" y="65"/>
                      <a:pt x="53" y="67"/>
                      <a:pt x="53" y="68"/>
                    </a:cubicBezTo>
                    <a:cubicBezTo>
                      <a:pt x="53" y="68"/>
                      <a:pt x="52" y="68"/>
                      <a:pt x="51" y="68"/>
                    </a:cubicBezTo>
                    <a:cubicBezTo>
                      <a:pt x="54" y="68"/>
                      <a:pt x="55" y="71"/>
                      <a:pt x="57" y="73"/>
                    </a:cubicBezTo>
                    <a:cubicBezTo>
                      <a:pt x="58" y="74"/>
                      <a:pt x="63" y="76"/>
                      <a:pt x="61" y="78"/>
                    </a:cubicBezTo>
                    <a:cubicBezTo>
                      <a:pt x="63" y="78"/>
                      <a:pt x="65" y="81"/>
                      <a:pt x="66" y="82"/>
                    </a:cubicBezTo>
                    <a:cubicBezTo>
                      <a:pt x="66" y="81"/>
                      <a:pt x="65" y="81"/>
                      <a:pt x="65" y="81"/>
                    </a:cubicBezTo>
                    <a:cubicBezTo>
                      <a:pt x="67" y="82"/>
                      <a:pt x="68" y="84"/>
                      <a:pt x="70" y="85"/>
                    </a:cubicBezTo>
                    <a:cubicBezTo>
                      <a:pt x="71" y="83"/>
                      <a:pt x="75" y="88"/>
                      <a:pt x="74" y="89"/>
                    </a:cubicBezTo>
                    <a:cubicBezTo>
                      <a:pt x="75" y="88"/>
                      <a:pt x="73" y="86"/>
                      <a:pt x="75" y="87"/>
                    </a:cubicBezTo>
                    <a:cubicBezTo>
                      <a:pt x="72" y="90"/>
                      <a:pt x="81" y="95"/>
                      <a:pt x="81" y="97"/>
                    </a:cubicBezTo>
                    <a:cubicBezTo>
                      <a:pt x="81" y="95"/>
                      <a:pt x="82" y="97"/>
                      <a:pt x="82" y="97"/>
                    </a:cubicBezTo>
                    <a:cubicBezTo>
                      <a:pt x="83" y="99"/>
                      <a:pt x="82" y="98"/>
                      <a:pt x="82" y="99"/>
                    </a:cubicBezTo>
                    <a:cubicBezTo>
                      <a:pt x="83" y="101"/>
                      <a:pt x="84" y="102"/>
                      <a:pt x="85" y="104"/>
                    </a:cubicBezTo>
                    <a:cubicBezTo>
                      <a:pt x="86" y="106"/>
                      <a:pt x="86" y="109"/>
                      <a:pt x="87" y="111"/>
                    </a:cubicBezTo>
                    <a:cubicBezTo>
                      <a:pt x="88" y="112"/>
                      <a:pt x="88" y="113"/>
                      <a:pt x="88" y="114"/>
                    </a:cubicBezTo>
                    <a:cubicBezTo>
                      <a:pt x="88" y="114"/>
                      <a:pt x="88" y="117"/>
                      <a:pt x="88" y="114"/>
                    </a:cubicBezTo>
                    <a:cubicBezTo>
                      <a:pt x="88" y="116"/>
                      <a:pt x="89" y="120"/>
                      <a:pt x="88" y="117"/>
                    </a:cubicBezTo>
                    <a:cubicBezTo>
                      <a:pt x="88" y="118"/>
                      <a:pt x="89" y="119"/>
                      <a:pt x="89" y="119"/>
                    </a:cubicBezTo>
                    <a:cubicBezTo>
                      <a:pt x="87" y="120"/>
                      <a:pt x="89" y="121"/>
                      <a:pt x="89" y="122"/>
                    </a:cubicBezTo>
                    <a:cubicBezTo>
                      <a:pt x="90" y="123"/>
                      <a:pt x="90" y="124"/>
                      <a:pt x="91" y="126"/>
                    </a:cubicBezTo>
                    <a:cubicBezTo>
                      <a:pt x="91" y="126"/>
                      <a:pt x="91" y="129"/>
                      <a:pt x="91" y="130"/>
                    </a:cubicBezTo>
                    <a:cubicBezTo>
                      <a:pt x="91" y="129"/>
                      <a:pt x="90" y="128"/>
                      <a:pt x="90" y="128"/>
                    </a:cubicBezTo>
                    <a:cubicBezTo>
                      <a:pt x="88" y="129"/>
                      <a:pt x="90" y="131"/>
                      <a:pt x="90" y="132"/>
                    </a:cubicBezTo>
                    <a:cubicBezTo>
                      <a:pt x="90" y="132"/>
                      <a:pt x="89" y="132"/>
                      <a:pt x="88" y="132"/>
                    </a:cubicBezTo>
                    <a:cubicBezTo>
                      <a:pt x="89" y="132"/>
                      <a:pt x="90" y="137"/>
                      <a:pt x="90" y="138"/>
                    </a:cubicBezTo>
                    <a:cubicBezTo>
                      <a:pt x="90" y="137"/>
                      <a:pt x="89" y="137"/>
                      <a:pt x="89" y="136"/>
                    </a:cubicBezTo>
                    <a:cubicBezTo>
                      <a:pt x="90" y="137"/>
                      <a:pt x="89" y="138"/>
                      <a:pt x="89" y="139"/>
                    </a:cubicBezTo>
                    <a:cubicBezTo>
                      <a:pt x="90" y="139"/>
                      <a:pt x="90" y="140"/>
                      <a:pt x="90" y="141"/>
                    </a:cubicBezTo>
                    <a:cubicBezTo>
                      <a:pt x="89" y="141"/>
                      <a:pt x="88" y="142"/>
                      <a:pt x="88" y="142"/>
                    </a:cubicBezTo>
                    <a:cubicBezTo>
                      <a:pt x="88" y="144"/>
                      <a:pt x="88" y="144"/>
                      <a:pt x="86" y="145"/>
                    </a:cubicBezTo>
                    <a:cubicBezTo>
                      <a:pt x="86" y="146"/>
                      <a:pt x="85" y="146"/>
                      <a:pt x="84" y="146"/>
                    </a:cubicBezTo>
                    <a:cubicBezTo>
                      <a:pt x="84" y="147"/>
                      <a:pt x="83" y="148"/>
                      <a:pt x="83" y="148"/>
                    </a:cubicBezTo>
                    <a:cubicBezTo>
                      <a:pt x="81" y="149"/>
                      <a:pt x="80" y="149"/>
                      <a:pt x="79" y="150"/>
                    </a:cubicBezTo>
                    <a:cubicBezTo>
                      <a:pt x="79" y="150"/>
                      <a:pt x="78" y="152"/>
                      <a:pt x="78" y="152"/>
                    </a:cubicBezTo>
                    <a:cubicBezTo>
                      <a:pt x="77" y="152"/>
                      <a:pt x="75" y="153"/>
                      <a:pt x="74" y="154"/>
                    </a:cubicBezTo>
                    <a:cubicBezTo>
                      <a:pt x="73" y="155"/>
                      <a:pt x="71" y="155"/>
                      <a:pt x="70" y="156"/>
                    </a:cubicBezTo>
                    <a:cubicBezTo>
                      <a:pt x="70" y="155"/>
                      <a:pt x="68" y="155"/>
                      <a:pt x="68" y="153"/>
                    </a:cubicBezTo>
                    <a:cubicBezTo>
                      <a:pt x="68" y="154"/>
                      <a:pt x="67" y="154"/>
                      <a:pt x="67" y="155"/>
                    </a:cubicBezTo>
                    <a:cubicBezTo>
                      <a:pt x="67" y="155"/>
                      <a:pt x="67" y="154"/>
                      <a:pt x="67" y="154"/>
                    </a:cubicBezTo>
                    <a:cubicBezTo>
                      <a:pt x="67" y="155"/>
                      <a:pt x="67" y="155"/>
                      <a:pt x="66" y="153"/>
                    </a:cubicBezTo>
                    <a:cubicBezTo>
                      <a:pt x="67" y="153"/>
                      <a:pt x="65" y="153"/>
                      <a:pt x="65" y="153"/>
                    </a:cubicBezTo>
                    <a:cubicBezTo>
                      <a:pt x="65" y="154"/>
                      <a:pt x="65" y="155"/>
                      <a:pt x="63" y="155"/>
                    </a:cubicBezTo>
                    <a:cubicBezTo>
                      <a:pt x="64" y="156"/>
                      <a:pt x="65" y="154"/>
                      <a:pt x="66" y="156"/>
                    </a:cubicBezTo>
                    <a:cubicBezTo>
                      <a:pt x="66" y="158"/>
                      <a:pt x="63" y="157"/>
                      <a:pt x="62" y="157"/>
                    </a:cubicBezTo>
                    <a:cubicBezTo>
                      <a:pt x="63" y="158"/>
                      <a:pt x="65" y="158"/>
                      <a:pt x="66" y="159"/>
                    </a:cubicBezTo>
                    <a:cubicBezTo>
                      <a:pt x="65" y="160"/>
                      <a:pt x="65" y="162"/>
                      <a:pt x="63" y="161"/>
                    </a:cubicBezTo>
                    <a:cubicBezTo>
                      <a:pt x="62" y="160"/>
                      <a:pt x="62" y="158"/>
                      <a:pt x="61" y="158"/>
                    </a:cubicBezTo>
                    <a:cubicBezTo>
                      <a:pt x="61" y="159"/>
                      <a:pt x="65" y="162"/>
                      <a:pt x="65" y="163"/>
                    </a:cubicBezTo>
                    <a:cubicBezTo>
                      <a:pt x="62" y="162"/>
                      <a:pt x="61" y="160"/>
                      <a:pt x="59" y="158"/>
                    </a:cubicBezTo>
                    <a:cubicBezTo>
                      <a:pt x="59" y="160"/>
                      <a:pt x="66" y="164"/>
                      <a:pt x="63" y="166"/>
                    </a:cubicBezTo>
                    <a:cubicBezTo>
                      <a:pt x="61" y="167"/>
                      <a:pt x="57" y="162"/>
                      <a:pt x="56" y="161"/>
                    </a:cubicBezTo>
                    <a:cubicBezTo>
                      <a:pt x="57" y="163"/>
                      <a:pt x="61" y="165"/>
                      <a:pt x="60" y="168"/>
                    </a:cubicBezTo>
                    <a:cubicBezTo>
                      <a:pt x="60" y="169"/>
                      <a:pt x="57" y="170"/>
                      <a:pt x="55" y="171"/>
                    </a:cubicBezTo>
                    <a:cubicBezTo>
                      <a:pt x="53" y="172"/>
                      <a:pt x="53" y="174"/>
                      <a:pt x="51" y="176"/>
                    </a:cubicBezTo>
                    <a:cubicBezTo>
                      <a:pt x="50" y="177"/>
                      <a:pt x="47" y="179"/>
                      <a:pt x="46" y="178"/>
                    </a:cubicBezTo>
                    <a:cubicBezTo>
                      <a:pt x="46" y="177"/>
                      <a:pt x="47" y="176"/>
                      <a:pt x="48" y="176"/>
                    </a:cubicBezTo>
                    <a:cubicBezTo>
                      <a:pt x="48" y="176"/>
                      <a:pt x="47" y="175"/>
                      <a:pt x="47" y="175"/>
                    </a:cubicBezTo>
                    <a:cubicBezTo>
                      <a:pt x="47" y="175"/>
                      <a:pt x="47" y="175"/>
                      <a:pt x="46" y="176"/>
                    </a:cubicBezTo>
                    <a:cubicBezTo>
                      <a:pt x="46" y="173"/>
                      <a:pt x="46" y="171"/>
                      <a:pt x="46" y="168"/>
                    </a:cubicBezTo>
                    <a:cubicBezTo>
                      <a:pt x="46" y="167"/>
                      <a:pt x="46" y="165"/>
                      <a:pt x="46" y="164"/>
                    </a:cubicBezTo>
                    <a:cubicBezTo>
                      <a:pt x="46" y="164"/>
                      <a:pt x="48" y="160"/>
                      <a:pt x="48" y="163"/>
                    </a:cubicBezTo>
                    <a:cubicBezTo>
                      <a:pt x="48" y="159"/>
                      <a:pt x="41" y="159"/>
                      <a:pt x="42" y="156"/>
                    </a:cubicBezTo>
                    <a:cubicBezTo>
                      <a:pt x="42" y="156"/>
                      <a:pt x="41" y="156"/>
                      <a:pt x="40" y="155"/>
                    </a:cubicBezTo>
                    <a:cubicBezTo>
                      <a:pt x="41" y="155"/>
                      <a:pt x="42" y="154"/>
                      <a:pt x="43" y="154"/>
                    </a:cubicBezTo>
                    <a:cubicBezTo>
                      <a:pt x="49" y="154"/>
                      <a:pt x="46" y="151"/>
                      <a:pt x="47" y="149"/>
                    </a:cubicBezTo>
                    <a:cubicBezTo>
                      <a:pt x="49" y="151"/>
                      <a:pt x="52" y="149"/>
                      <a:pt x="54" y="149"/>
                    </a:cubicBezTo>
                    <a:cubicBezTo>
                      <a:pt x="55" y="149"/>
                      <a:pt x="55" y="149"/>
                      <a:pt x="55" y="150"/>
                    </a:cubicBezTo>
                    <a:cubicBezTo>
                      <a:pt x="56" y="151"/>
                      <a:pt x="58" y="151"/>
                      <a:pt x="59" y="151"/>
                    </a:cubicBezTo>
                    <a:cubicBezTo>
                      <a:pt x="59" y="150"/>
                      <a:pt x="58" y="149"/>
                      <a:pt x="59" y="149"/>
                    </a:cubicBezTo>
                    <a:cubicBezTo>
                      <a:pt x="59" y="147"/>
                      <a:pt x="56" y="147"/>
                      <a:pt x="56" y="146"/>
                    </a:cubicBezTo>
                    <a:cubicBezTo>
                      <a:pt x="55" y="145"/>
                      <a:pt x="55" y="143"/>
                      <a:pt x="54" y="142"/>
                    </a:cubicBezTo>
                    <a:cubicBezTo>
                      <a:pt x="54" y="141"/>
                      <a:pt x="55" y="141"/>
                      <a:pt x="56" y="140"/>
                    </a:cubicBezTo>
                    <a:cubicBezTo>
                      <a:pt x="57" y="139"/>
                      <a:pt x="60" y="141"/>
                      <a:pt x="61" y="141"/>
                    </a:cubicBezTo>
                    <a:cubicBezTo>
                      <a:pt x="60" y="140"/>
                      <a:pt x="61" y="138"/>
                      <a:pt x="60" y="137"/>
                    </a:cubicBezTo>
                    <a:cubicBezTo>
                      <a:pt x="61" y="137"/>
                      <a:pt x="62" y="137"/>
                      <a:pt x="63" y="137"/>
                    </a:cubicBezTo>
                    <a:cubicBezTo>
                      <a:pt x="64" y="137"/>
                      <a:pt x="65" y="136"/>
                      <a:pt x="66" y="135"/>
                    </a:cubicBezTo>
                    <a:cubicBezTo>
                      <a:pt x="67" y="134"/>
                      <a:pt x="67" y="134"/>
                      <a:pt x="69" y="133"/>
                    </a:cubicBezTo>
                    <a:cubicBezTo>
                      <a:pt x="70" y="133"/>
                      <a:pt x="71" y="133"/>
                      <a:pt x="71" y="133"/>
                    </a:cubicBezTo>
                    <a:cubicBezTo>
                      <a:pt x="73" y="131"/>
                      <a:pt x="70" y="126"/>
                      <a:pt x="71" y="123"/>
                    </a:cubicBezTo>
                    <a:cubicBezTo>
                      <a:pt x="71" y="121"/>
                      <a:pt x="72" y="120"/>
                      <a:pt x="71" y="118"/>
                    </a:cubicBezTo>
                    <a:cubicBezTo>
                      <a:pt x="70" y="118"/>
                      <a:pt x="70" y="117"/>
                      <a:pt x="70" y="116"/>
                    </a:cubicBezTo>
                    <a:cubicBezTo>
                      <a:pt x="69" y="115"/>
                      <a:pt x="69" y="115"/>
                      <a:pt x="69" y="114"/>
                    </a:cubicBezTo>
                    <a:cubicBezTo>
                      <a:pt x="68" y="112"/>
                      <a:pt x="68" y="112"/>
                      <a:pt x="68" y="111"/>
                    </a:cubicBezTo>
                    <a:cubicBezTo>
                      <a:pt x="67" y="108"/>
                      <a:pt x="69" y="107"/>
                      <a:pt x="69" y="105"/>
                    </a:cubicBezTo>
                    <a:cubicBezTo>
                      <a:pt x="69" y="105"/>
                      <a:pt x="69" y="102"/>
                      <a:pt x="69" y="102"/>
                    </a:cubicBezTo>
                    <a:cubicBezTo>
                      <a:pt x="67" y="101"/>
                      <a:pt x="69" y="101"/>
                      <a:pt x="69" y="100"/>
                    </a:cubicBezTo>
                    <a:cubicBezTo>
                      <a:pt x="70" y="97"/>
                      <a:pt x="68" y="95"/>
                      <a:pt x="66" y="94"/>
                    </a:cubicBezTo>
                    <a:cubicBezTo>
                      <a:pt x="65" y="94"/>
                      <a:pt x="63" y="93"/>
                      <a:pt x="63" y="91"/>
                    </a:cubicBezTo>
                    <a:cubicBezTo>
                      <a:pt x="64" y="90"/>
                      <a:pt x="66" y="90"/>
                      <a:pt x="66" y="88"/>
                    </a:cubicBezTo>
                    <a:cubicBezTo>
                      <a:pt x="65" y="88"/>
                      <a:pt x="63" y="87"/>
                      <a:pt x="62" y="86"/>
                    </a:cubicBezTo>
                    <a:cubicBezTo>
                      <a:pt x="61" y="85"/>
                      <a:pt x="61" y="85"/>
                      <a:pt x="60" y="84"/>
                    </a:cubicBezTo>
                    <a:cubicBezTo>
                      <a:pt x="59" y="83"/>
                      <a:pt x="59" y="84"/>
                      <a:pt x="57" y="83"/>
                    </a:cubicBezTo>
                    <a:cubicBezTo>
                      <a:pt x="57" y="83"/>
                      <a:pt x="56" y="81"/>
                      <a:pt x="56" y="80"/>
                    </a:cubicBezTo>
                    <a:cubicBezTo>
                      <a:pt x="55" y="78"/>
                      <a:pt x="54" y="76"/>
                      <a:pt x="52" y="74"/>
                    </a:cubicBezTo>
                    <a:cubicBezTo>
                      <a:pt x="52" y="73"/>
                      <a:pt x="50" y="73"/>
                      <a:pt x="49" y="72"/>
                    </a:cubicBezTo>
                    <a:cubicBezTo>
                      <a:pt x="48" y="71"/>
                      <a:pt x="46" y="69"/>
                      <a:pt x="45" y="67"/>
                    </a:cubicBezTo>
                    <a:cubicBezTo>
                      <a:pt x="44" y="66"/>
                      <a:pt x="44" y="65"/>
                      <a:pt x="43" y="63"/>
                    </a:cubicBezTo>
                    <a:cubicBezTo>
                      <a:pt x="42" y="63"/>
                      <a:pt x="42" y="62"/>
                      <a:pt x="41" y="63"/>
                    </a:cubicBezTo>
                    <a:cubicBezTo>
                      <a:pt x="41" y="62"/>
                      <a:pt x="39" y="62"/>
                      <a:pt x="39" y="61"/>
                    </a:cubicBezTo>
                    <a:cubicBezTo>
                      <a:pt x="38" y="60"/>
                      <a:pt x="37" y="58"/>
                      <a:pt x="38" y="57"/>
                    </a:cubicBezTo>
                    <a:cubicBezTo>
                      <a:pt x="39" y="56"/>
                      <a:pt x="34" y="56"/>
                      <a:pt x="34" y="55"/>
                    </a:cubicBezTo>
                    <a:cubicBezTo>
                      <a:pt x="31" y="55"/>
                      <a:pt x="29" y="51"/>
                      <a:pt x="26" y="50"/>
                    </a:cubicBezTo>
                    <a:cubicBezTo>
                      <a:pt x="25" y="50"/>
                      <a:pt x="23" y="49"/>
                      <a:pt x="24" y="48"/>
                    </a:cubicBezTo>
                    <a:cubicBezTo>
                      <a:pt x="27" y="47"/>
                      <a:pt x="24" y="46"/>
                      <a:pt x="24" y="45"/>
                    </a:cubicBezTo>
                    <a:cubicBezTo>
                      <a:pt x="24" y="44"/>
                      <a:pt x="28" y="45"/>
                      <a:pt x="28" y="45"/>
                    </a:cubicBezTo>
                    <a:cubicBezTo>
                      <a:pt x="30" y="45"/>
                      <a:pt x="34" y="43"/>
                      <a:pt x="32" y="42"/>
                    </a:cubicBezTo>
                    <a:cubicBezTo>
                      <a:pt x="32" y="42"/>
                      <a:pt x="34" y="41"/>
                      <a:pt x="34" y="40"/>
                    </a:cubicBezTo>
                    <a:cubicBezTo>
                      <a:pt x="34" y="39"/>
                      <a:pt x="32" y="38"/>
                      <a:pt x="31" y="38"/>
                    </a:cubicBezTo>
                    <a:cubicBezTo>
                      <a:pt x="30" y="38"/>
                      <a:pt x="30" y="38"/>
                      <a:pt x="30" y="37"/>
                    </a:cubicBezTo>
                    <a:cubicBezTo>
                      <a:pt x="29" y="36"/>
                      <a:pt x="28" y="36"/>
                      <a:pt x="27" y="36"/>
                    </a:cubicBezTo>
                    <a:cubicBezTo>
                      <a:pt x="27" y="34"/>
                      <a:pt x="29" y="35"/>
                      <a:pt x="29" y="34"/>
                    </a:cubicBezTo>
                    <a:cubicBezTo>
                      <a:pt x="29" y="32"/>
                      <a:pt x="27" y="32"/>
                      <a:pt x="26" y="31"/>
                    </a:cubicBezTo>
                    <a:cubicBezTo>
                      <a:pt x="25" y="30"/>
                      <a:pt x="24" y="29"/>
                      <a:pt x="23" y="30"/>
                    </a:cubicBezTo>
                    <a:cubicBezTo>
                      <a:pt x="20" y="30"/>
                      <a:pt x="21" y="31"/>
                      <a:pt x="20" y="33"/>
                    </a:cubicBezTo>
                    <a:cubicBezTo>
                      <a:pt x="18" y="32"/>
                      <a:pt x="17" y="31"/>
                      <a:pt x="16" y="31"/>
                    </a:cubicBezTo>
                    <a:cubicBezTo>
                      <a:pt x="14" y="31"/>
                      <a:pt x="12" y="29"/>
                      <a:pt x="11" y="28"/>
                    </a:cubicBezTo>
                    <a:cubicBezTo>
                      <a:pt x="10" y="27"/>
                      <a:pt x="9" y="24"/>
                      <a:pt x="10" y="23"/>
                    </a:cubicBezTo>
                    <a:cubicBezTo>
                      <a:pt x="10" y="20"/>
                      <a:pt x="8" y="21"/>
                      <a:pt x="8" y="19"/>
                    </a:cubicBezTo>
                    <a:cubicBezTo>
                      <a:pt x="8" y="20"/>
                      <a:pt x="8" y="20"/>
                      <a:pt x="8" y="21"/>
                    </a:cubicBezTo>
                    <a:cubicBezTo>
                      <a:pt x="6" y="20"/>
                      <a:pt x="6" y="18"/>
                      <a:pt x="5" y="17"/>
                    </a:cubicBezTo>
                    <a:cubicBezTo>
                      <a:pt x="3" y="16"/>
                      <a:pt x="1" y="14"/>
                      <a:pt x="0" y="1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01" name="Freeform 4337"/>
              <p:cNvSpPr>
                <a:spLocks/>
              </p:cNvSpPr>
              <p:nvPr/>
            </p:nvSpPr>
            <p:spPr bwMode="auto">
              <a:xfrm>
                <a:off x="4192" y="2337"/>
                <a:ext cx="0" cy="2"/>
              </a:xfrm>
              <a:custGeom>
                <a:avLst/>
                <a:gdLst>
                  <a:gd name="T0" fmla="*/ 2 h 1"/>
                  <a:gd name="T1" fmla="*/ 0 h 1"/>
                  <a:gd name="T2" fmla="*/ 2 h 1"/>
                  <a:gd name="T3" fmla="*/ 0 60000 65536"/>
                  <a:gd name="T4" fmla="*/ 0 60000 65536"/>
                  <a:gd name="T5" fmla="*/ 0 60000 65536"/>
                </a:gdLst>
                <a:ahLst/>
                <a:cxnLst>
                  <a:cxn ang="T3">
                    <a:pos x="0" y="T0"/>
                  </a:cxn>
                  <a:cxn ang="T4">
                    <a:pos x="0" y="T1"/>
                  </a:cxn>
                  <a:cxn ang="T5">
                    <a:pos x="0" y="T2"/>
                  </a:cxn>
                </a:cxnLst>
                <a:rect l="0" t="0" r="r" b="b"/>
                <a:pathLst>
                  <a:path h="1">
                    <a:moveTo>
                      <a:pt x="0" y="1"/>
                    </a:moveTo>
                    <a:cubicBezTo>
                      <a:pt x="0" y="0"/>
                      <a:pt x="0" y="0"/>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02" name="Freeform 4338"/>
              <p:cNvSpPr>
                <a:spLocks/>
              </p:cNvSpPr>
              <p:nvPr/>
            </p:nvSpPr>
            <p:spPr bwMode="auto">
              <a:xfrm>
                <a:off x="4193" y="2339"/>
                <a:ext cx="4" cy="1"/>
              </a:xfrm>
              <a:custGeom>
                <a:avLst/>
                <a:gdLst>
                  <a:gd name="T0" fmla="*/ 0 w 3"/>
                  <a:gd name="T1" fmla="*/ 0 h 1"/>
                  <a:gd name="T2" fmla="*/ 3 w 3"/>
                  <a:gd name="T3" fmla="*/ 1 h 1"/>
                  <a:gd name="T4" fmla="*/ 0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0" y="0"/>
                    </a:moveTo>
                    <a:cubicBezTo>
                      <a:pt x="1" y="0"/>
                      <a:pt x="1" y="1"/>
                      <a:pt x="2" y="1"/>
                    </a:cubicBezTo>
                    <a:cubicBezTo>
                      <a:pt x="3"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03" name="Freeform 4339"/>
              <p:cNvSpPr>
                <a:spLocks/>
              </p:cNvSpPr>
              <p:nvPr/>
            </p:nvSpPr>
            <p:spPr bwMode="auto">
              <a:xfrm>
                <a:off x="4200" y="2332"/>
                <a:ext cx="3" cy="3"/>
              </a:xfrm>
              <a:custGeom>
                <a:avLst/>
                <a:gdLst>
                  <a:gd name="T0" fmla="*/ 0 w 2"/>
                  <a:gd name="T1" fmla="*/ 0 h 2"/>
                  <a:gd name="T2" fmla="*/ 0 w 2"/>
                  <a:gd name="T3" fmla="*/ 3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0" y="0"/>
                      <a:pt x="0" y="1"/>
                      <a:pt x="0" y="2"/>
                    </a:cubicBezTo>
                    <a:cubicBezTo>
                      <a:pt x="1" y="2"/>
                      <a:pt x="2"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04" name="Freeform 4340"/>
              <p:cNvSpPr>
                <a:spLocks/>
              </p:cNvSpPr>
              <p:nvPr/>
            </p:nvSpPr>
            <p:spPr bwMode="auto">
              <a:xfrm>
                <a:off x="4200" y="2335"/>
                <a:ext cx="3" cy="2"/>
              </a:xfrm>
              <a:custGeom>
                <a:avLst/>
                <a:gdLst>
                  <a:gd name="T0" fmla="*/ 3 w 2"/>
                  <a:gd name="T1" fmla="*/ 0 h 2"/>
                  <a:gd name="T2" fmla="*/ 0 w 2"/>
                  <a:gd name="T3" fmla="*/ 2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1"/>
                      <a:pt x="1" y="1"/>
                      <a:pt x="0" y="2"/>
                    </a:cubicBezTo>
                    <a:cubicBezTo>
                      <a:pt x="1" y="2"/>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05" name="Freeform 4341"/>
              <p:cNvSpPr>
                <a:spLocks/>
              </p:cNvSpPr>
              <p:nvPr/>
            </p:nvSpPr>
            <p:spPr bwMode="auto">
              <a:xfrm>
                <a:off x="4205" y="2329"/>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06" name="Freeform 4342"/>
              <p:cNvSpPr>
                <a:spLocks/>
              </p:cNvSpPr>
              <p:nvPr/>
            </p:nvSpPr>
            <p:spPr bwMode="auto">
              <a:xfrm>
                <a:off x="4205" y="2329"/>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07" name="Freeform 4343"/>
              <p:cNvSpPr>
                <a:spLocks/>
              </p:cNvSpPr>
              <p:nvPr/>
            </p:nvSpPr>
            <p:spPr bwMode="auto">
              <a:xfrm>
                <a:off x="3135" y="1656"/>
                <a:ext cx="4" cy="3"/>
              </a:xfrm>
              <a:custGeom>
                <a:avLst/>
                <a:gdLst>
                  <a:gd name="T0" fmla="*/ 3 w 3"/>
                  <a:gd name="T1" fmla="*/ 3 h 2"/>
                  <a:gd name="T2" fmla="*/ 4 w 3"/>
                  <a:gd name="T3" fmla="*/ 3 h 2"/>
                  <a:gd name="T4" fmla="*/ 0 w 3"/>
                  <a:gd name="T5" fmla="*/ 0 h 2"/>
                  <a:gd name="T6" fmla="*/ 3 w 3"/>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2" y="2"/>
                    </a:moveTo>
                    <a:cubicBezTo>
                      <a:pt x="2" y="2"/>
                      <a:pt x="3" y="2"/>
                      <a:pt x="3" y="2"/>
                    </a:cubicBezTo>
                    <a:cubicBezTo>
                      <a:pt x="3" y="0"/>
                      <a:pt x="2" y="0"/>
                      <a:pt x="0" y="0"/>
                    </a:cubicBezTo>
                    <a:cubicBezTo>
                      <a:pt x="1" y="1"/>
                      <a:pt x="1"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08" name="Freeform 4344"/>
              <p:cNvSpPr>
                <a:spLocks/>
              </p:cNvSpPr>
              <p:nvPr/>
            </p:nvSpPr>
            <p:spPr bwMode="auto">
              <a:xfrm>
                <a:off x="3139" y="1659"/>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lnTo>
                      <a:pt x="0" y="0"/>
                    </a:lnTo>
                    <a:lnTo>
                      <a:pt x="2"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09" name="Freeform 4345"/>
              <p:cNvSpPr>
                <a:spLocks/>
              </p:cNvSpPr>
              <p:nvPr/>
            </p:nvSpPr>
            <p:spPr bwMode="auto">
              <a:xfrm>
                <a:off x="3139" y="1659"/>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lnTo>
                      <a:pt x="0" y="0"/>
                    </a:lnTo>
                    <a:lnTo>
                      <a:pt x="2"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10" name="Freeform 4346"/>
              <p:cNvSpPr>
                <a:spLocks/>
              </p:cNvSpPr>
              <p:nvPr/>
            </p:nvSpPr>
            <p:spPr bwMode="auto">
              <a:xfrm>
                <a:off x="3184" y="1661"/>
                <a:ext cx="6" cy="4"/>
              </a:xfrm>
              <a:custGeom>
                <a:avLst/>
                <a:gdLst>
                  <a:gd name="T0" fmla="*/ 0 w 4"/>
                  <a:gd name="T1" fmla="*/ 3 h 3"/>
                  <a:gd name="T2" fmla="*/ 6 w 4"/>
                  <a:gd name="T3" fmla="*/ 4 h 3"/>
                  <a:gd name="T4" fmla="*/ 5 w 4"/>
                  <a:gd name="T5" fmla="*/ 1 h 3"/>
                  <a:gd name="T6" fmla="*/ 3 w 4"/>
                  <a:gd name="T7" fmla="*/ 3 h 3"/>
                  <a:gd name="T8" fmla="*/ 0 w 4"/>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3">
                    <a:moveTo>
                      <a:pt x="0" y="2"/>
                    </a:moveTo>
                    <a:cubicBezTo>
                      <a:pt x="2" y="2"/>
                      <a:pt x="3" y="2"/>
                      <a:pt x="4" y="3"/>
                    </a:cubicBezTo>
                    <a:cubicBezTo>
                      <a:pt x="4" y="2"/>
                      <a:pt x="4" y="1"/>
                      <a:pt x="3" y="1"/>
                    </a:cubicBezTo>
                    <a:cubicBezTo>
                      <a:pt x="2" y="0"/>
                      <a:pt x="1" y="1"/>
                      <a:pt x="2" y="2"/>
                    </a:cubicBezTo>
                    <a:cubicBezTo>
                      <a:pt x="2" y="1"/>
                      <a:pt x="1"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11" name="Freeform 4347"/>
              <p:cNvSpPr>
                <a:spLocks/>
              </p:cNvSpPr>
              <p:nvPr/>
            </p:nvSpPr>
            <p:spPr bwMode="auto">
              <a:xfrm>
                <a:off x="3186" y="1659"/>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1" y="1"/>
                      <a:pt x="1" y="1"/>
                    </a:cubicBezTo>
                    <a:cubicBezTo>
                      <a:pt x="1" y="1"/>
                      <a:pt x="1"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12" name="Freeform 4348"/>
              <p:cNvSpPr>
                <a:spLocks/>
              </p:cNvSpPr>
              <p:nvPr/>
            </p:nvSpPr>
            <p:spPr bwMode="auto">
              <a:xfrm>
                <a:off x="4345" y="1801"/>
                <a:ext cx="4" cy="4"/>
              </a:xfrm>
              <a:custGeom>
                <a:avLst/>
                <a:gdLst>
                  <a:gd name="T0" fmla="*/ 0 w 3"/>
                  <a:gd name="T1" fmla="*/ 3 h 3"/>
                  <a:gd name="T2" fmla="*/ 0 w 3"/>
                  <a:gd name="T3" fmla="*/ 4 h 3"/>
                  <a:gd name="T4" fmla="*/ 4 w 3"/>
                  <a:gd name="T5" fmla="*/ 4 h 3"/>
                  <a:gd name="T6" fmla="*/ 4 w 3"/>
                  <a:gd name="T7" fmla="*/ 1 h 3"/>
                  <a:gd name="T8" fmla="*/ 0 w 3"/>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3">
                    <a:moveTo>
                      <a:pt x="0" y="2"/>
                    </a:moveTo>
                    <a:cubicBezTo>
                      <a:pt x="0" y="3"/>
                      <a:pt x="0" y="3"/>
                      <a:pt x="0" y="3"/>
                    </a:cubicBezTo>
                    <a:cubicBezTo>
                      <a:pt x="1" y="2"/>
                      <a:pt x="2" y="2"/>
                      <a:pt x="3" y="3"/>
                    </a:cubicBezTo>
                    <a:cubicBezTo>
                      <a:pt x="2" y="2"/>
                      <a:pt x="2" y="2"/>
                      <a:pt x="3" y="1"/>
                    </a:cubicBezTo>
                    <a:cubicBezTo>
                      <a:pt x="1" y="0"/>
                      <a:pt x="1"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13" name="Freeform 4349"/>
              <p:cNvSpPr>
                <a:spLocks/>
              </p:cNvSpPr>
              <p:nvPr/>
            </p:nvSpPr>
            <p:spPr bwMode="auto">
              <a:xfrm>
                <a:off x="4352" y="1801"/>
                <a:ext cx="10" cy="8"/>
              </a:xfrm>
              <a:custGeom>
                <a:avLst/>
                <a:gdLst>
                  <a:gd name="T0" fmla="*/ 0 w 8"/>
                  <a:gd name="T1" fmla="*/ 3 h 6"/>
                  <a:gd name="T2" fmla="*/ 1 w 8"/>
                  <a:gd name="T3" fmla="*/ 5 h 6"/>
                  <a:gd name="T4" fmla="*/ 8 w 8"/>
                  <a:gd name="T5" fmla="*/ 8 h 6"/>
                  <a:gd name="T6" fmla="*/ 6 w 8"/>
                  <a:gd name="T7" fmla="*/ 3 h 6"/>
                  <a:gd name="T8" fmla="*/ 1 w 8"/>
                  <a:gd name="T9" fmla="*/ 0 h 6"/>
                  <a:gd name="T10" fmla="*/ 0 w 8"/>
                  <a:gd name="T11" fmla="*/ 3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6">
                    <a:moveTo>
                      <a:pt x="0" y="2"/>
                    </a:moveTo>
                    <a:cubicBezTo>
                      <a:pt x="0" y="3"/>
                      <a:pt x="0" y="3"/>
                      <a:pt x="1" y="4"/>
                    </a:cubicBezTo>
                    <a:cubicBezTo>
                      <a:pt x="3" y="2"/>
                      <a:pt x="4" y="6"/>
                      <a:pt x="6" y="6"/>
                    </a:cubicBezTo>
                    <a:cubicBezTo>
                      <a:pt x="8" y="5"/>
                      <a:pt x="6" y="0"/>
                      <a:pt x="5" y="2"/>
                    </a:cubicBezTo>
                    <a:cubicBezTo>
                      <a:pt x="5" y="0"/>
                      <a:pt x="2" y="0"/>
                      <a:pt x="1" y="0"/>
                    </a:cubicBezTo>
                    <a:cubicBezTo>
                      <a:pt x="0" y="0"/>
                      <a:pt x="1"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14" name="Freeform 4350"/>
              <p:cNvSpPr>
                <a:spLocks/>
              </p:cNvSpPr>
              <p:nvPr/>
            </p:nvSpPr>
            <p:spPr bwMode="auto">
              <a:xfrm>
                <a:off x="4360" y="1810"/>
                <a:ext cx="2" cy="3"/>
              </a:xfrm>
              <a:custGeom>
                <a:avLst/>
                <a:gdLst>
                  <a:gd name="T0" fmla="*/ 2 w 2"/>
                  <a:gd name="T1" fmla="*/ 3 h 2"/>
                  <a:gd name="T2" fmla="*/ 0 w 2"/>
                  <a:gd name="T3" fmla="*/ 0 h 2"/>
                  <a:gd name="T4" fmla="*/ 2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1"/>
                      <a:pt x="1" y="0"/>
                      <a:pt x="0" y="0"/>
                    </a:cubicBezTo>
                    <a:cubicBezTo>
                      <a:pt x="1" y="1"/>
                      <a:pt x="1"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15" name="Freeform 4351"/>
              <p:cNvSpPr>
                <a:spLocks/>
              </p:cNvSpPr>
              <p:nvPr/>
            </p:nvSpPr>
            <p:spPr bwMode="auto">
              <a:xfrm>
                <a:off x="4364" y="1810"/>
                <a:ext cx="1" cy="3"/>
              </a:xfrm>
              <a:custGeom>
                <a:avLst/>
                <a:gdLst>
                  <a:gd name="T0" fmla="*/ 0 w 1"/>
                  <a:gd name="T1" fmla="*/ 3 h 2"/>
                  <a:gd name="T2" fmla="*/ 1 w 1"/>
                  <a:gd name="T3" fmla="*/ 2 h 2"/>
                  <a:gd name="T4" fmla="*/ 0 w 1"/>
                  <a:gd name="T5" fmla="*/ 0 h 2"/>
                  <a:gd name="T6" fmla="*/ 0 w 1"/>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2"/>
                    </a:moveTo>
                    <a:cubicBezTo>
                      <a:pt x="0" y="2"/>
                      <a:pt x="1" y="1"/>
                      <a:pt x="1" y="1"/>
                    </a:cubicBezTo>
                    <a:cubicBezTo>
                      <a:pt x="1" y="1"/>
                      <a:pt x="0" y="1"/>
                      <a:pt x="0" y="0"/>
                    </a:cubicBezTo>
                    <a:cubicBezTo>
                      <a:pt x="0" y="1"/>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16" name="Freeform 4352"/>
              <p:cNvSpPr>
                <a:spLocks/>
              </p:cNvSpPr>
              <p:nvPr/>
            </p:nvSpPr>
            <p:spPr bwMode="auto">
              <a:xfrm>
                <a:off x="4419" y="1813"/>
                <a:ext cx="107" cy="129"/>
              </a:xfrm>
              <a:custGeom>
                <a:avLst/>
                <a:gdLst>
                  <a:gd name="T0" fmla="*/ 7 w 81"/>
                  <a:gd name="T1" fmla="*/ 5 h 98"/>
                  <a:gd name="T2" fmla="*/ 11 w 81"/>
                  <a:gd name="T3" fmla="*/ 8 h 98"/>
                  <a:gd name="T4" fmla="*/ 13 w 81"/>
                  <a:gd name="T5" fmla="*/ 11 h 98"/>
                  <a:gd name="T6" fmla="*/ 11 w 81"/>
                  <a:gd name="T7" fmla="*/ 11 h 98"/>
                  <a:gd name="T8" fmla="*/ 13 w 81"/>
                  <a:gd name="T9" fmla="*/ 13 h 98"/>
                  <a:gd name="T10" fmla="*/ 12 w 81"/>
                  <a:gd name="T11" fmla="*/ 16 h 98"/>
                  <a:gd name="T12" fmla="*/ 9 w 81"/>
                  <a:gd name="T13" fmla="*/ 13 h 98"/>
                  <a:gd name="T14" fmla="*/ 9 w 81"/>
                  <a:gd name="T15" fmla="*/ 18 h 98"/>
                  <a:gd name="T16" fmla="*/ 16 w 81"/>
                  <a:gd name="T17" fmla="*/ 28 h 98"/>
                  <a:gd name="T18" fmla="*/ 20 w 81"/>
                  <a:gd name="T19" fmla="*/ 36 h 98"/>
                  <a:gd name="T20" fmla="*/ 37 w 81"/>
                  <a:gd name="T21" fmla="*/ 47 h 98"/>
                  <a:gd name="T22" fmla="*/ 41 w 81"/>
                  <a:gd name="T23" fmla="*/ 55 h 98"/>
                  <a:gd name="T24" fmla="*/ 49 w 81"/>
                  <a:gd name="T25" fmla="*/ 65 h 98"/>
                  <a:gd name="T26" fmla="*/ 58 w 81"/>
                  <a:gd name="T27" fmla="*/ 82 h 98"/>
                  <a:gd name="T28" fmla="*/ 71 w 81"/>
                  <a:gd name="T29" fmla="*/ 96 h 98"/>
                  <a:gd name="T30" fmla="*/ 74 w 81"/>
                  <a:gd name="T31" fmla="*/ 104 h 98"/>
                  <a:gd name="T32" fmla="*/ 79 w 81"/>
                  <a:gd name="T33" fmla="*/ 112 h 98"/>
                  <a:gd name="T34" fmla="*/ 83 w 81"/>
                  <a:gd name="T35" fmla="*/ 120 h 98"/>
                  <a:gd name="T36" fmla="*/ 92 w 81"/>
                  <a:gd name="T37" fmla="*/ 129 h 98"/>
                  <a:gd name="T38" fmla="*/ 91 w 81"/>
                  <a:gd name="T39" fmla="*/ 125 h 98"/>
                  <a:gd name="T40" fmla="*/ 90 w 81"/>
                  <a:gd name="T41" fmla="*/ 120 h 98"/>
                  <a:gd name="T42" fmla="*/ 92 w 81"/>
                  <a:gd name="T43" fmla="*/ 118 h 98"/>
                  <a:gd name="T44" fmla="*/ 102 w 81"/>
                  <a:gd name="T45" fmla="*/ 120 h 98"/>
                  <a:gd name="T46" fmla="*/ 107 w 81"/>
                  <a:gd name="T47" fmla="*/ 126 h 98"/>
                  <a:gd name="T48" fmla="*/ 104 w 81"/>
                  <a:gd name="T49" fmla="*/ 120 h 98"/>
                  <a:gd name="T50" fmla="*/ 102 w 81"/>
                  <a:gd name="T51" fmla="*/ 116 h 98"/>
                  <a:gd name="T52" fmla="*/ 96 w 81"/>
                  <a:gd name="T53" fmla="*/ 115 h 98"/>
                  <a:gd name="T54" fmla="*/ 99 w 81"/>
                  <a:gd name="T55" fmla="*/ 116 h 98"/>
                  <a:gd name="T56" fmla="*/ 91 w 81"/>
                  <a:gd name="T57" fmla="*/ 109 h 98"/>
                  <a:gd name="T58" fmla="*/ 78 w 81"/>
                  <a:gd name="T59" fmla="*/ 100 h 98"/>
                  <a:gd name="T60" fmla="*/ 71 w 81"/>
                  <a:gd name="T61" fmla="*/ 83 h 98"/>
                  <a:gd name="T62" fmla="*/ 70 w 81"/>
                  <a:gd name="T63" fmla="*/ 78 h 98"/>
                  <a:gd name="T64" fmla="*/ 75 w 81"/>
                  <a:gd name="T65" fmla="*/ 76 h 98"/>
                  <a:gd name="T66" fmla="*/ 70 w 81"/>
                  <a:gd name="T67" fmla="*/ 76 h 98"/>
                  <a:gd name="T68" fmla="*/ 83 w 81"/>
                  <a:gd name="T69" fmla="*/ 79 h 98"/>
                  <a:gd name="T70" fmla="*/ 91 w 81"/>
                  <a:gd name="T71" fmla="*/ 83 h 98"/>
                  <a:gd name="T72" fmla="*/ 96 w 81"/>
                  <a:gd name="T73" fmla="*/ 87 h 98"/>
                  <a:gd name="T74" fmla="*/ 92 w 81"/>
                  <a:gd name="T75" fmla="*/ 83 h 98"/>
                  <a:gd name="T76" fmla="*/ 87 w 81"/>
                  <a:gd name="T77" fmla="*/ 80 h 98"/>
                  <a:gd name="T78" fmla="*/ 75 w 81"/>
                  <a:gd name="T79" fmla="*/ 68 h 98"/>
                  <a:gd name="T80" fmla="*/ 52 w 81"/>
                  <a:gd name="T81" fmla="*/ 46 h 98"/>
                  <a:gd name="T82" fmla="*/ 49 w 81"/>
                  <a:gd name="T83" fmla="*/ 46 h 98"/>
                  <a:gd name="T84" fmla="*/ 45 w 81"/>
                  <a:gd name="T85" fmla="*/ 41 h 98"/>
                  <a:gd name="T86" fmla="*/ 46 w 81"/>
                  <a:gd name="T87" fmla="*/ 42 h 98"/>
                  <a:gd name="T88" fmla="*/ 44 w 81"/>
                  <a:gd name="T89" fmla="*/ 41 h 98"/>
                  <a:gd name="T90" fmla="*/ 40 w 81"/>
                  <a:gd name="T91" fmla="*/ 38 h 98"/>
                  <a:gd name="T92" fmla="*/ 33 w 81"/>
                  <a:gd name="T93" fmla="*/ 28 h 98"/>
                  <a:gd name="T94" fmla="*/ 34 w 81"/>
                  <a:gd name="T95" fmla="*/ 30 h 98"/>
                  <a:gd name="T96" fmla="*/ 21 w 81"/>
                  <a:gd name="T97" fmla="*/ 16 h 98"/>
                  <a:gd name="T98" fmla="*/ 30 w 81"/>
                  <a:gd name="T99" fmla="*/ 22 h 98"/>
                  <a:gd name="T100" fmla="*/ 22 w 81"/>
                  <a:gd name="T101" fmla="*/ 16 h 98"/>
                  <a:gd name="T102" fmla="*/ 12 w 81"/>
                  <a:gd name="T103" fmla="*/ 8 h 98"/>
                  <a:gd name="T104" fmla="*/ 16 w 81"/>
                  <a:gd name="T105" fmla="*/ 11 h 98"/>
                  <a:gd name="T106" fmla="*/ 12 w 81"/>
                  <a:gd name="T107" fmla="*/ 8 h 98"/>
                  <a:gd name="T108" fmla="*/ 11 w 81"/>
                  <a:gd name="T109" fmla="*/ 4 h 98"/>
                  <a:gd name="T110" fmla="*/ 4 w 81"/>
                  <a:gd name="T111" fmla="*/ 0 h 98"/>
                  <a:gd name="T112" fmla="*/ 0 w 81"/>
                  <a:gd name="T113" fmla="*/ 1 h 98"/>
                  <a:gd name="T114" fmla="*/ 7 w 81"/>
                  <a:gd name="T115" fmla="*/ 5 h 9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1" h="98">
                    <a:moveTo>
                      <a:pt x="5" y="4"/>
                    </a:moveTo>
                    <a:cubicBezTo>
                      <a:pt x="6" y="4"/>
                      <a:pt x="7" y="5"/>
                      <a:pt x="8" y="6"/>
                    </a:cubicBezTo>
                    <a:cubicBezTo>
                      <a:pt x="8" y="7"/>
                      <a:pt x="9" y="7"/>
                      <a:pt x="10" y="8"/>
                    </a:cubicBezTo>
                    <a:cubicBezTo>
                      <a:pt x="9" y="8"/>
                      <a:pt x="8" y="8"/>
                      <a:pt x="8" y="8"/>
                    </a:cubicBezTo>
                    <a:cubicBezTo>
                      <a:pt x="8" y="9"/>
                      <a:pt x="10" y="9"/>
                      <a:pt x="10" y="10"/>
                    </a:cubicBezTo>
                    <a:cubicBezTo>
                      <a:pt x="10" y="10"/>
                      <a:pt x="10" y="11"/>
                      <a:pt x="9" y="12"/>
                    </a:cubicBezTo>
                    <a:cubicBezTo>
                      <a:pt x="8" y="12"/>
                      <a:pt x="8" y="10"/>
                      <a:pt x="7" y="10"/>
                    </a:cubicBezTo>
                    <a:cubicBezTo>
                      <a:pt x="3" y="9"/>
                      <a:pt x="5" y="13"/>
                      <a:pt x="7" y="14"/>
                    </a:cubicBezTo>
                    <a:cubicBezTo>
                      <a:pt x="9" y="16"/>
                      <a:pt x="11" y="18"/>
                      <a:pt x="12" y="21"/>
                    </a:cubicBezTo>
                    <a:cubicBezTo>
                      <a:pt x="13" y="23"/>
                      <a:pt x="14" y="25"/>
                      <a:pt x="15" y="27"/>
                    </a:cubicBezTo>
                    <a:cubicBezTo>
                      <a:pt x="18" y="31"/>
                      <a:pt x="24" y="33"/>
                      <a:pt x="28" y="36"/>
                    </a:cubicBezTo>
                    <a:cubicBezTo>
                      <a:pt x="29" y="38"/>
                      <a:pt x="30" y="40"/>
                      <a:pt x="31" y="42"/>
                    </a:cubicBezTo>
                    <a:cubicBezTo>
                      <a:pt x="32" y="45"/>
                      <a:pt x="35" y="47"/>
                      <a:pt x="37" y="49"/>
                    </a:cubicBezTo>
                    <a:cubicBezTo>
                      <a:pt x="40" y="53"/>
                      <a:pt x="42" y="57"/>
                      <a:pt x="44" y="62"/>
                    </a:cubicBezTo>
                    <a:cubicBezTo>
                      <a:pt x="46" y="67"/>
                      <a:pt x="51" y="68"/>
                      <a:pt x="54" y="73"/>
                    </a:cubicBezTo>
                    <a:cubicBezTo>
                      <a:pt x="55" y="75"/>
                      <a:pt x="54" y="77"/>
                      <a:pt x="56" y="79"/>
                    </a:cubicBezTo>
                    <a:cubicBezTo>
                      <a:pt x="57" y="81"/>
                      <a:pt x="59" y="82"/>
                      <a:pt x="60" y="85"/>
                    </a:cubicBezTo>
                    <a:cubicBezTo>
                      <a:pt x="61" y="87"/>
                      <a:pt x="61" y="89"/>
                      <a:pt x="63" y="91"/>
                    </a:cubicBezTo>
                    <a:cubicBezTo>
                      <a:pt x="65" y="94"/>
                      <a:pt x="67" y="96"/>
                      <a:pt x="70" y="98"/>
                    </a:cubicBezTo>
                    <a:cubicBezTo>
                      <a:pt x="69" y="97"/>
                      <a:pt x="69" y="96"/>
                      <a:pt x="69" y="95"/>
                    </a:cubicBezTo>
                    <a:cubicBezTo>
                      <a:pt x="68" y="93"/>
                      <a:pt x="68" y="92"/>
                      <a:pt x="68" y="91"/>
                    </a:cubicBezTo>
                    <a:cubicBezTo>
                      <a:pt x="68" y="90"/>
                      <a:pt x="69" y="87"/>
                      <a:pt x="70" y="90"/>
                    </a:cubicBezTo>
                    <a:cubicBezTo>
                      <a:pt x="72" y="91"/>
                      <a:pt x="75" y="90"/>
                      <a:pt x="77" y="91"/>
                    </a:cubicBezTo>
                    <a:cubicBezTo>
                      <a:pt x="78" y="92"/>
                      <a:pt x="80" y="94"/>
                      <a:pt x="81" y="96"/>
                    </a:cubicBezTo>
                    <a:cubicBezTo>
                      <a:pt x="81" y="94"/>
                      <a:pt x="80" y="92"/>
                      <a:pt x="79" y="91"/>
                    </a:cubicBezTo>
                    <a:cubicBezTo>
                      <a:pt x="78" y="90"/>
                      <a:pt x="77" y="89"/>
                      <a:pt x="77" y="88"/>
                    </a:cubicBezTo>
                    <a:cubicBezTo>
                      <a:pt x="75" y="87"/>
                      <a:pt x="74" y="88"/>
                      <a:pt x="73" y="87"/>
                    </a:cubicBezTo>
                    <a:cubicBezTo>
                      <a:pt x="74" y="88"/>
                      <a:pt x="74" y="88"/>
                      <a:pt x="75" y="88"/>
                    </a:cubicBezTo>
                    <a:cubicBezTo>
                      <a:pt x="73" y="90"/>
                      <a:pt x="70" y="85"/>
                      <a:pt x="69" y="83"/>
                    </a:cubicBezTo>
                    <a:cubicBezTo>
                      <a:pt x="66" y="80"/>
                      <a:pt x="62" y="79"/>
                      <a:pt x="59" y="76"/>
                    </a:cubicBezTo>
                    <a:cubicBezTo>
                      <a:pt x="56" y="73"/>
                      <a:pt x="56" y="67"/>
                      <a:pt x="54" y="63"/>
                    </a:cubicBezTo>
                    <a:cubicBezTo>
                      <a:pt x="53" y="62"/>
                      <a:pt x="52" y="60"/>
                      <a:pt x="53" y="59"/>
                    </a:cubicBezTo>
                    <a:cubicBezTo>
                      <a:pt x="54" y="58"/>
                      <a:pt x="56" y="58"/>
                      <a:pt x="57" y="58"/>
                    </a:cubicBezTo>
                    <a:cubicBezTo>
                      <a:pt x="56" y="58"/>
                      <a:pt x="54" y="58"/>
                      <a:pt x="53" y="58"/>
                    </a:cubicBezTo>
                    <a:cubicBezTo>
                      <a:pt x="55" y="56"/>
                      <a:pt x="62" y="59"/>
                      <a:pt x="63" y="60"/>
                    </a:cubicBezTo>
                    <a:cubicBezTo>
                      <a:pt x="65" y="61"/>
                      <a:pt x="67" y="62"/>
                      <a:pt x="69" y="63"/>
                    </a:cubicBezTo>
                    <a:cubicBezTo>
                      <a:pt x="70" y="64"/>
                      <a:pt x="71" y="66"/>
                      <a:pt x="73" y="66"/>
                    </a:cubicBezTo>
                    <a:cubicBezTo>
                      <a:pt x="72" y="65"/>
                      <a:pt x="71" y="64"/>
                      <a:pt x="70" y="63"/>
                    </a:cubicBezTo>
                    <a:cubicBezTo>
                      <a:pt x="69" y="62"/>
                      <a:pt x="67" y="62"/>
                      <a:pt x="66" y="61"/>
                    </a:cubicBezTo>
                    <a:cubicBezTo>
                      <a:pt x="62" y="58"/>
                      <a:pt x="60" y="55"/>
                      <a:pt x="57" y="52"/>
                    </a:cubicBezTo>
                    <a:cubicBezTo>
                      <a:pt x="51" y="47"/>
                      <a:pt x="44" y="41"/>
                      <a:pt x="39" y="35"/>
                    </a:cubicBezTo>
                    <a:cubicBezTo>
                      <a:pt x="41" y="38"/>
                      <a:pt x="38" y="35"/>
                      <a:pt x="37" y="35"/>
                    </a:cubicBezTo>
                    <a:cubicBezTo>
                      <a:pt x="37" y="33"/>
                      <a:pt x="36" y="32"/>
                      <a:pt x="34" y="31"/>
                    </a:cubicBezTo>
                    <a:cubicBezTo>
                      <a:pt x="35" y="32"/>
                      <a:pt x="35" y="32"/>
                      <a:pt x="35" y="32"/>
                    </a:cubicBezTo>
                    <a:cubicBezTo>
                      <a:pt x="34" y="33"/>
                      <a:pt x="33" y="32"/>
                      <a:pt x="33" y="31"/>
                    </a:cubicBezTo>
                    <a:cubicBezTo>
                      <a:pt x="32" y="30"/>
                      <a:pt x="32" y="29"/>
                      <a:pt x="30" y="29"/>
                    </a:cubicBezTo>
                    <a:cubicBezTo>
                      <a:pt x="28" y="27"/>
                      <a:pt x="25" y="24"/>
                      <a:pt x="25" y="21"/>
                    </a:cubicBezTo>
                    <a:cubicBezTo>
                      <a:pt x="25" y="22"/>
                      <a:pt x="26" y="23"/>
                      <a:pt x="26" y="23"/>
                    </a:cubicBezTo>
                    <a:cubicBezTo>
                      <a:pt x="26" y="17"/>
                      <a:pt x="17" y="17"/>
                      <a:pt x="16" y="12"/>
                    </a:cubicBezTo>
                    <a:cubicBezTo>
                      <a:pt x="18" y="12"/>
                      <a:pt x="21" y="16"/>
                      <a:pt x="23" y="17"/>
                    </a:cubicBezTo>
                    <a:cubicBezTo>
                      <a:pt x="21" y="15"/>
                      <a:pt x="19" y="13"/>
                      <a:pt x="17" y="12"/>
                    </a:cubicBezTo>
                    <a:cubicBezTo>
                      <a:pt x="14" y="10"/>
                      <a:pt x="12" y="8"/>
                      <a:pt x="9" y="6"/>
                    </a:cubicBezTo>
                    <a:cubicBezTo>
                      <a:pt x="10" y="7"/>
                      <a:pt x="11" y="7"/>
                      <a:pt x="12" y="8"/>
                    </a:cubicBezTo>
                    <a:cubicBezTo>
                      <a:pt x="11" y="7"/>
                      <a:pt x="10" y="6"/>
                      <a:pt x="9" y="6"/>
                    </a:cubicBezTo>
                    <a:cubicBezTo>
                      <a:pt x="8" y="5"/>
                      <a:pt x="9" y="4"/>
                      <a:pt x="8" y="3"/>
                    </a:cubicBezTo>
                    <a:cubicBezTo>
                      <a:pt x="7" y="1"/>
                      <a:pt x="4" y="1"/>
                      <a:pt x="3" y="0"/>
                    </a:cubicBezTo>
                    <a:cubicBezTo>
                      <a:pt x="3" y="1"/>
                      <a:pt x="1" y="1"/>
                      <a:pt x="0" y="1"/>
                    </a:cubicBezTo>
                    <a:cubicBezTo>
                      <a:pt x="2" y="2"/>
                      <a:pt x="4" y="3"/>
                      <a:pt x="5" y="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17" name="Freeform 4353"/>
              <p:cNvSpPr>
                <a:spLocks/>
              </p:cNvSpPr>
              <p:nvPr/>
            </p:nvSpPr>
            <p:spPr bwMode="auto">
              <a:xfrm>
                <a:off x="4447" y="1739"/>
                <a:ext cx="5" cy="7"/>
              </a:xfrm>
              <a:custGeom>
                <a:avLst/>
                <a:gdLst>
                  <a:gd name="T0" fmla="*/ 1 w 4"/>
                  <a:gd name="T1" fmla="*/ 6 h 5"/>
                  <a:gd name="T2" fmla="*/ 1 w 4"/>
                  <a:gd name="T3" fmla="*/ 6 h 5"/>
                  <a:gd name="T4" fmla="*/ 0 60000 65536"/>
                  <a:gd name="T5" fmla="*/ 0 60000 65536"/>
                </a:gdLst>
                <a:ahLst/>
                <a:cxnLst>
                  <a:cxn ang="T4">
                    <a:pos x="T0" y="T1"/>
                  </a:cxn>
                  <a:cxn ang="T5">
                    <a:pos x="T2" y="T3"/>
                  </a:cxn>
                </a:cxnLst>
                <a:rect l="0" t="0" r="r" b="b"/>
                <a:pathLst>
                  <a:path w="4" h="5">
                    <a:moveTo>
                      <a:pt x="1" y="4"/>
                    </a:moveTo>
                    <a:cubicBezTo>
                      <a:pt x="4" y="5"/>
                      <a:pt x="0" y="0"/>
                      <a:pt x="1"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18" name="Freeform 4354"/>
              <p:cNvSpPr>
                <a:spLocks/>
              </p:cNvSpPr>
              <p:nvPr/>
            </p:nvSpPr>
            <p:spPr bwMode="auto">
              <a:xfrm>
                <a:off x="4573" y="1965"/>
                <a:ext cx="10" cy="12"/>
              </a:xfrm>
              <a:custGeom>
                <a:avLst/>
                <a:gdLst>
                  <a:gd name="T0" fmla="*/ 3 w 7"/>
                  <a:gd name="T1" fmla="*/ 0 h 9"/>
                  <a:gd name="T2" fmla="*/ 1 w 7"/>
                  <a:gd name="T3" fmla="*/ 8 h 9"/>
                  <a:gd name="T4" fmla="*/ 3 w 7"/>
                  <a:gd name="T5" fmla="*/ 12 h 9"/>
                  <a:gd name="T6" fmla="*/ 10 w 7"/>
                  <a:gd name="T7" fmla="*/ 1 h 9"/>
                  <a:gd name="T8" fmla="*/ 10 w 7"/>
                  <a:gd name="T9" fmla="*/ 0 h 9"/>
                  <a:gd name="T10" fmla="*/ 3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2" y="0"/>
                    </a:moveTo>
                    <a:cubicBezTo>
                      <a:pt x="1" y="2"/>
                      <a:pt x="2" y="4"/>
                      <a:pt x="1" y="6"/>
                    </a:cubicBezTo>
                    <a:cubicBezTo>
                      <a:pt x="1" y="7"/>
                      <a:pt x="0" y="9"/>
                      <a:pt x="2" y="9"/>
                    </a:cubicBezTo>
                    <a:cubicBezTo>
                      <a:pt x="1" y="7"/>
                      <a:pt x="4" y="1"/>
                      <a:pt x="7" y="1"/>
                    </a:cubicBezTo>
                    <a:cubicBezTo>
                      <a:pt x="7" y="1"/>
                      <a:pt x="7" y="1"/>
                      <a:pt x="7" y="0"/>
                    </a:cubicBezTo>
                    <a:cubicBezTo>
                      <a:pt x="5" y="1"/>
                      <a:pt x="4" y="0"/>
                      <a:pt x="2" y="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19" name="Freeform 4355"/>
              <p:cNvSpPr>
                <a:spLocks/>
              </p:cNvSpPr>
              <p:nvPr/>
            </p:nvSpPr>
            <p:spPr bwMode="auto">
              <a:xfrm>
                <a:off x="4584" y="1948"/>
                <a:ext cx="20" cy="18"/>
              </a:xfrm>
              <a:custGeom>
                <a:avLst/>
                <a:gdLst>
                  <a:gd name="T0" fmla="*/ 15 w 15"/>
                  <a:gd name="T1" fmla="*/ 1 h 14"/>
                  <a:gd name="T2" fmla="*/ 11 w 15"/>
                  <a:gd name="T3" fmla="*/ 4 h 14"/>
                  <a:gd name="T4" fmla="*/ 5 w 15"/>
                  <a:gd name="T5" fmla="*/ 3 h 14"/>
                  <a:gd name="T6" fmla="*/ 5 w 15"/>
                  <a:gd name="T7" fmla="*/ 4 h 14"/>
                  <a:gd name="T8" fmla="*/ 5 w 15"/>
                  <a:gd name="T9" fmla="*/ 8 h 14"/>
                  <a:gd name="T10" fmla="*/ 4 w 15"/>
                  <a:gd name="T11" fmla="*/ 8 h 14"/>
                  <a:gd name="T12" fmla="*/ 3 w 15"/>
                  <a:gd name="T13" fmla="*/ 14 h 14"/>
                  <a:gd name="T14" fmla="*/ 3 w 15"/>
                  <a:gd name="T15" fmla="*/ 18 h 14"/>
                  <a:gd name="T16" fmla="*/ 5 w 15"/>
                  <a:gd name="T17" fmla="*/ 9 h 14"/>
                  <a:gd name="T18" fmla="*/ 12 w 15"/>
                  <a:gd name="T19" fmla="*/ 5 h 14"/>
                  <a:gd name="T20" fmla="*/ 15 w 15"/>
                  <a:gd name="T21" fmla="*/ 1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 h="14">
                    <a:moveTo>
                      <a:pt x="11" y="1"/>
                    </a:moveTo>
                    <a:cubicBezTo>
                      <a:pt x="10" y="0"/>
                      <a:pt x="9" y="2"/>
                      <a:pt x="8" y="3"/>
                    </a:cubicBezTo>
                    <a:cubicBezTo>
                      <a:pt x="7" y="5"/>
                      <a:pt x="5" y="3"/>
                      <a:pt x="4" y="2"/>
                    </a:cubicBezTo>
                    <a:cubicBezTo>
                      <a:pt x="4" y="3"/>
                      <a:pt x="4" y="3"/>
                      <a:pt x="4" y="3"/>
                    </a:cubicBezTo>
                    <a:cubicBezTo>
                      <a:pt x="5" y="4"/>
                      <a:pt x="4" y="5"/>
                      <a:pt x="4" y="6"/>
                    </a:cubicBezTo>
                    <a:cubicBezTo>
                      <a:pt x="4" y="6"/>
                      <a:pt x="3" y="6"/>
                      <a:pt x="3" y="6"/>
                    </a:cubicBezTo>
                    <a:cubicBezTo>
                      <a:pt x="3" y="7"/>
                      <a:pt x="0" y="10"/>
                      <a:pt x="2" y="11"/>
                    </a:cubicBezTo>
                    <a:cubicBezTo>
                      <a:pt x="1" y="11"/>
                      <a:pt x="0" y="13"/>
                      <a:pt x="2" y="14"/>
                    </a:cubicBezTo>
                    <a:cubicBezTo>
                      <a:pt x="2" y="12"/>
                      <a:pt x="6" y="10"/>
                      <a:pt x="4" y="7"/>
                    </a:cubicBezTo>
                    <a:cubicBezTo>
                      <a:pt x="7" y="8"/>
                      <a:pt x="7" y="5"/>
                      <a:pt x="9" y="4"/>
                    </a:cubicBezTo>
                    <a:cubicBezTo>
                      <a:pt x="9" y="4"/>
                      <a:pt x="15" y="2"/>
                      <a:pt x="11" y="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20" name="Freeform 4356"/>
              <p:cNvSpPr>
                <a:spLocks/>
              </p:cNvSpPr>
              <p:nvPr/>
            </p:nvSpPr>
            <p:spPr bwMode="auto">
              <a:xfrm>
                <a:off x="4589" y="1974"/>
                <a:ext cx="3" cy="3"/>
              </a:xfrm>
              <a:custGeom>
                <a:avLst/>
                <a:gdLst>
                  <a:gd name="T0" fmla="*/ 3 w 2"/>
                  <a:gd name="T1" fmla="*/ 0 h 2"/>
                  <a:gd name="T2" fmla="*/ 0 w 2"/>
                  <a:gd name="T3" fmla="*/ 2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0"/>
                      <a:pt x="0" y="1"/>
                      <a:pt x="0" y="1"/>
                    </a:cubicBezTo>
                    <a:cubicBezTo>
                      <a:pt x="1" y="2"/>
                      <a:pt x="2" y="2"/>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21" name="Freeform 4357"/>
              <p:cNvSpPr>
                <a:spLocks/>
              </p:cNvSpPr>
              <p:nvPr/>
            </p:nvSpPr>
            <p:spPr bwMode="auto">
              <a:xfrm>
                <a:off x="4605" y="1937"/>
                <a:ext cx="8" cy="13"/>
              </a:xfrm>
              <a:custGeom>
                <a:avLst/>
                <a:gdLst>
                  <a:gd name="T0" fmla="*/ 3 w 6"/>
                  <a:gd name="T1" fmla="*/ 3 h 10"/>
                  <a:gd name="T2" fmla="*/ 1 w 6"/>
                  <a:gd name="T3" fmla="*/ 10 h 10"/>
                  <a:gd name="T4" fmla="*/ 8 w 6"/>
                  <a:gd name="T5" fmla="*/ 1 h 10"/>
                  <a:gd name="T6" fmla="*/ 3 w 6"/>
                  <a:gd name="T7" fmla="*/ 3 h 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10">
                    <a:moveTo>
                      <a:pt x="2" y="2"/>
                    </a:moveTo>
                    <a:cubicBezTo>
                      <a:pt x="2" y="4"/>
                      <a:pt x="0" y="5"/>
                      <a:pt x="1" y="8"/>
                    </a:cubicBezTo>
                    <a:cubicBezTo>
                      <a:pt x="2" y="10"/>
                      <a:pt x="6" y="1"/>
                      <a:pt x="6" y="1"/>
                    </a:cubicBezTo>
                    <a:cubicBezTo>
                      <a:pt x="4" y="0"/>
                      <a:pt x="4" y="2"/>
                      <a:pt x="2" y="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22" name="Freeform 4358"/>
              <p:cNvSpPr>
                <a:spLocks/>
              </p:cNvSpPr>
              <p:nvPr/>
            </p:nvSpPr>
            <p:spPr bwMode="auto">
              <a:xfrm>
                <a:off x="4618" y="1865"/>
                <a:ext cx="4" cy="2"/>
              </a:xfrm>
              <a:custGeom>
                <a:avLst/>
                <a:gdLst>
                  <a:gd name="T0" fmla="*/ 0 w 3"/>
                  <a:gd name="T1" fmla="*/ 1 h 2"/>
                  <a:gd name="T2" fmla="*/ 4 w 3"/>
                  <a:gd name="T3" fmla="*/ 2 h 2"/>
                  <a:gd name="T4" fmla="*/ 0 w 3"/>
                  <a:gd name="T5" fmla="*/ 1 h 2"/>
                  <a:gd name="T6" fmla="*/ 0 60000 65536"/>
                  <a:gd name="T7" fmla="*/ 0 60000 65536"/>
                  <a:gd name="T8" fmla="*/ 0 60000 65536"/>
                </a:gdLst>
                <a:ahLst/>
                <a:cxnLst>
                  <a:cxn ang="T6">
                    <a:pos x="T0" y="T1"/>
                  </a:cxn>
                  <a:cxn ang="T7">
                    <a:pos x="T2" y="T3"/>
                  </a:cxn>
                  <a:cxn ang="T8">
                    <a:pos x="T4" y="T5"/>
                  </a:cxn>
                </a:cxnLst>
                <a:rect l="0" t="0" r="r" b="b"/>
                <a:pathLst>
                  <a:path w="3" h="2">
                    <a:moveTo>
                      <a:pt x="0" y="1"/>
                    </a:moveTo>
                    <a:cubicBezTo>
                      <a:pt x="1" y="2"/>
                      <a:pt x="2" y="2"/>
                      <a:pt x="3" y="2"/>
                    </a:cubicBezTo>
                    <a:cubicBezTo>
                      <a:pt x="2" y="1"/>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23" name="Freeform 4359"/>
              <p:cNvSpPr>
                <a:spLocks/>
              </p:cNvSpPr>
              <p:nvPr/>
            </p:nvSpPr>
            <p:spPr bwMode="auto">
              <a:xfrm>
                <a:off x="4621" y="1924"/>
                <a:ext cx="4" cy="5"/>
              </a:xfrm>
              <a:custGeom>
                <a:avLst/>
                <a:gdLst>
                  <a:gd name="T0" fmla="*/ 3 w 3"/>
                  <a:gd name="T1" fmla="*/ 0 h 4"/>
                  <a:gd name="T2" fmla="*/ 0 w 3"/>
                  <a:gd name="T3" fmla="*/ 4 h 4"/>
                  <a:gd name="T4" fmla="*/ 1 w 3"/>
                  <a:gd name="T5" fmla="*/ 5 h 4"/>
                  <a:gd name="T6" fmla="*/ 4 w 3"/>
                  <a:gd name="T7" fmla="*/ 0 h 4"/>
                  <a:gd name="T8" fmla="*/ 3 w 3"/>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4">
                    <a:moveTo>
                      <a:pt x="2" y="0"/>
                    </a:moveTo>
                    <a:cubicBezTo>
                      <a:pt x="2" y="1"/>
                      <a:pt x="1" y="3"/>
                      <a:pt x="0" y="3"/>
                    </a:cubicBezTo>
                    <a:cubicBezTo>
                      <a:pt x="0" y="3"/>
                      <a:pt x="0" y="4"/>
                      <a:pt x="1" y="4"/>
                    </a:cubicBezTo>
                    <a:cubicBezTo>
                      <a:pt x="2" y="3"/>
                      <a:pt x="2" y="1"/>
                      <a:pt x="3" y="0"/>
                    </a:cubicBezTo>
                    <a:cubicBezTo>
                      <a:pt x="2" y="0"/>
                      <a:pt x="2"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24" name="Freeform 4360"/>
              <p:cNvSpPr>
                <a:spLocks/>
              </p:cNvSpPr>
              <p:nvPr/>
            </p:nvSpPr>
            <p:spPr bwMode="auto">
              <a:xfrm>
                <a:off x="4621" y="1866"/>
                <a:ext cx="12" cy="13"/>
              </a:xfrm>
              <a:custGeom>
                <a:avLst/>
                <a:gdLst>
                  <a:gd name="T0" fmla="*/ 8 w 9"/>
                  <a:gd name="T1" fmla="*/ 13 h 10"/>
                  <a:gd name="T2" fmla="*/ 11 w 9"/>
                  <a:gd name="T3" fmla="*/ 9 h 10"/>
                  <a:gd name="T4" fmla="*/ 5 w 9"/>
                  <a:gd name="T5" fmla="*/ 3 h 10"/>
                  <a:gd name="T6" fmla="*/ 4 w 9"/>
                  <a:gd name="T7" fmla="*/ 8 h 10"/>
                  <a:gd name="T8" fmla="*/ 8 w 9"/>
                  <a:gd name="T9" fmla="*/ 13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0">
                    <a:moveTo>
                      <a:pt x="6" y="10"/>
                    </a:moveTo>
                    <a:cubicBezTo>
                      <a:pt x="5" y="8"/>
                      <a:pt x="8" y="8"/>
                      <a:pt x="8" y="7"/>
                    </a:cubicBezTo>
                    <a:cubicBezTo>
                      <a:pt x="9" y="5"/>
                      <a:pt x="6" y="0"/>
                      <a:pt x="4" y="2"/>
                    </a:cubicBezTo>
                    <a:cubicBezTo>
                      <a:pt x="3" y="4"/>
                      <a:pt x="7" y="5"/>
                      <a:pt x="3" y="6"/>
                    </a:cubicBezTo>
                    <a:cubicBezTo>
                      <a:pt x="0" y="7"/>
                      <a:pt x="6" y="9"/>
                      <a:pt x="6" y="1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25" name="Freeform 4361"/>
              <p:cNvSpPr>
                <a:spLocks/>
              </p:cNvSpPr>
              <p:nvPr/>
            </p:nvSpPr>
            <p:spPr bwMode="auto">
              <a:xfrm>
                <a:off x="4625" y="1908"/>
                <a:ext cx="2" cy="1"/>
              </a:xfrm>
              <a:custGeom>
                <a:avLst/>
                <a:gdLst>
                  <a:gd name="T0" fmla="*/ 1 w 2"/>
                  <a:gd name="T1" fmla="*/ 1 h 1"/>
                  <a:gd name="T2" fmla="*/ 0 w 2"/>
                  <a:gd name="T3" fmla="*/ 0 h 1"/>
                  <a:gd name="T4" fmla="*/ 1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1"/>
                      <a:pt x="2" y="1"/>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26" name="Freeform 4362"/>
              <p:cNvSpPr>
                <a:spLocks/>
              </p:cNvSpPr>
              <p:nvPr/>
            </p:nvSpPr>
            <p:spPr bwMode="auto">
              <a:xfrm>
                <a:off x="4626" y="1913"/>
                <a:ext cx="1" cy="2"/>
              </a:xfrm>
              <a:custGeom>
                <a:avLst/>
                <a:gdLst>
                  <a:gd name="T0" fmla="*/ 0 w 1"/>
                  <a:gd name="T1" fmla="*/ 2 h 1"/>
                  <a:gd name="T2" fmla="*/ 1 w 1"/>
                  <a:gd name="T3" fmla="*/ 2 h 1"/>
                  <a:gd name="T4" fmla="*/ 0 w 1"/>
                  <a:gd name="T5" fmla="*/ 0 h 1"/>
                  <a:gd name="T6" fmla="*/ 0 w 1"/>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1"/>
                    </a:moveTo>
                    <a:cubicBezTo>
                      <a:pt x="1" y="1"/>
                      <a:pt x="1" y="1"/>
                      <a:pt x="1" y="1"/>
                    </a:cubicBezTo>
                    <a:cubicBezTo>
                      <a:pt x="1" y="0"/>
                      <a:pt x="1" y="0"/>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27" name="Freeform 4363"/>
              <p:cNvSpPr>
                <a:spLocks/>
              </p:cNvSpPr>
              <p:nvPr/>
            </p:nvSpPr>
            <p:spPr bwMode="auto">
              <a:xfrm>
                <a:off x="4626" y="1884"/>
                <a:ext cx="5" cy="8"/>
              </a:xfrm>
              <a:custGeom>
                <a:avLst/>
                <a:gdLst>
                  <a:gd name="T0" fmla="*/ 1 w 4"/>
                  <a:gd name="T1" fmla="*/ 5 h 6"/>
                  <a:gd name="T2" fmla="*/ 0 w 4"/>
                  <a:gd name="T3" fmla="*/ 0 h 6"/>
                  <a:gd name="T4" fmla="*/ 1 w 4"/>
                  <a:gd name="T5" fmla="*/ 5 h 6"/>
                  <a:gd name="T6" fmla="*/ 0 60000 65536"/>
                  <a:gd name="T7" fmla="*/ 0 60000 65536"/>
                  <a:gd name="T8" fmla="*/ 0 60000 65536"/>
                </a:gdLst>
                <a:ahLst/>
                <a:cxnLst>
                  <a:cxn ang="T6">
                    <a:pos x="T0" y="T1"/>
                  </a:cxn>
                  <a:cxn ang="T7">
                    <a:pos x="T2" y="T3"/>
                  </a:cxn>
                  <a:cxn ang="T8">
                    <a:pos x="T4" y="T5"/>
                  </a:cxn>
                </a:cxnLst>
                <a:rect l="0" t="0" r="r" b="b"/>
                <a:pathLst>
                  <a:path w="4" h="6">
                    <a:moveTo>
                      <a:pt x="1" y="4"/>
                    </a:moveTo>
                    <a:cubicBezTo>
                      <a:pt x="4" y="6"/>
                      <a:pt x="2" y="1"/>
                      <a:pt x="0" y="0"/>
                    </a:cubicBezTo>
                    <a:cubicBezTo>
                      <a:pt x="1" y="2"/>
                      <a:pt x="0" y="3"/>
                      <a:pt x="1"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28" name="Freeform 4364"/>
              <p:cNvSpPr>
                <a:spLocks/>
              </p:cNvSpPr>
              <p:nvPr/>
            </p:nvSpPr>
            <p:spPr bwMode="auto">
              <a:xfrm>
                <a:off x="4627" y="1896"/>
                <a:ext cx="2" cy="3"/>
              </a:xfrm>
              <a:custGeom>
                <a:avLst/>
                <a:gdLst>
                  <a:gd name="T0" fmla="*/ 0 w 1"/>
                  <a:gd name="T1" fmla="*/ 3 h 2"/>
                  <a:gd name="T2" fmla="*/ 0 w 1"/>
                  <a:gd name="T3" fmla="*/ 0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0" y="1"/>
                      <a:pt x="1" y="1"/>
                      <a:pt x="0" y="0"/>
                    </a:cubicBezTo>
                    <a:cubicBezTo>
                      <a:pt x="0" y="1"/>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29" name="Freeform 4365"/>
              <p:cNvSpPr>
                <a:spLocks/>
              </p:cNvSpPr>
              <p:nvPr/>
            </p:nvSpPr>
            <p:spPr bwMode="auto">
              <a:xfrm>
                <a:off x="4627" y="1892"/>
                <a:ext cx="2" cy="2"/>
              </a:xfrm>
              <a:custGeom>
                <a:avLst/>
                <a:gdLst>
                  <a:gd name="T0" fmla="*/ 0 w 1"/>
                  <a:gd name="T1" fmla="*/ 0 h 1"/>
                  <a:gd name="T2" fmla="*/ 2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1" y="0"/>
                      <a:pt x="1" y="1"/>
                      <a:pt x="1" y="1"/>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30" name="Freeform 4366"/>
              <p:cNvSpPr>
                <a:spLocks/>
              </p:cNvSpPr>
              <p:nvPr/>
            </p:nvSpPr>
            <p:spPr bwMode="auto">
              <a:xfrm>
                <a:off x="4629" y="1866"/>
                <a:ext cx="5" cy="4"/>
              </a:xfrm>
              <a:custGeom>
                <a:avLst/>
                <a:gdLst>
                  <a:gd name="T0" fmla="*/ 3 w 4"/>
                  <a:gd name="T1" fmla="*/ 0 h 3"/>
                  <a:gd name="T2" fmla="*/ 1 w 4"/>
                  <a:gd name="T3" fmla="*/ 1 h 3"/>
                  <a:gd name="T4" fmla="*/ 5 w 4"/>
                  <a:gd name="T5" fmla="*/ 4 h 3"/>
                  <a:gd name="T6" fmla="*/ 3 w 4"/>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2" y="0"/>
                    </a:moveTo>
                    <a:cubicBezTo>
                      <a:pt x="1" y="0"/>
                      <a:pt x="0" y="0"/>
                      <a:pt x="1" y="1"/>
                    </a:cubicBezTo>
                    <a:cubicBezTo>
                      <a:pt x="1" y="3"/>
                      <a:pt x="2" y="3"/>
                      <a:pt x="4" y="3"/>
                    </a:cubicBezTo>
                    <a:cubicBezTo>
                      <a:pt x="3" y="2"/>
                      <a:pt x="3"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31" name="Freeform 4367"/>
              <p:cNvSpPr>
                <a:spLocks/>
              </p:cNvSpPr>
              <p:nvPr/>
            </p:nvSpPr>
            <p:spPr bwMode="auto">
              <a:xfrm>
                <a:off x="4598" y="1740"/>
                <a:ext cx="11" cy="12"/>
              </a:xfrm>
              <a:custGeom>
                <a:avLst/>
                <a:gdLst>
                  <a:gd name="T0" fmla="*/ 3 w 8"/>
                  <a:gd name="T1" fmla="*/ 11 h 9"/>
                  <a:gd name="T2" fmla="*/ 6 w 8"/>
                  <a:gd name="T3" fmla="*/ 9 h 9"/>
                  <a:gd name="T4" fmla="*/ 11 w 8"/>
                  <a:gd name="T5" fmla="*/ 5 h 9"/>
                  <a:gd name="T6" fmla="*/ 6 w 8"/>
                  <a:gd name="T7" fmla="*/ 1 h 9"/>
                  <a:gd name="T8" fmla="*/ 0 w 8"/>
                  <a:gd name="T9" fmla="*/ 4 h 9"/>
                  <a:gd name="T10" fmla="*/ 3 w 8"/>
                  <a:gd name="T11" fmla="*/ 11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2" y="8"/>
                    </a:moveTo>
                    <a:cubicBezTo>
                      <a:pt x="3" y="9"/>
                      <a:pt x="4" y="7"/>
                      <a:pt x="4" y="7"/>
                    </a:cubicBezTo>
                    <a:cubicBezTo>
                      <a:pt x="5" y="5"/>
                      <a:pt x="6" y="4"/>
                      <a:pt x="8" y="4"/>
                    </a:cubicBezTo>
                    <a:cubicBezTo>
                      <a:pt x="8" y="3"/>
                      <a:pt x="5" y="0"/>
                      <a:pt x="4" y="1"/>
                    </a:cubicBezTo>
                    <a:cubicBezTo>
                      <a:pt x="3" y="1"/>
                      <a:pt x="1" y="3"/>
                      <a:pt x="0" y="3"/>
                    </a:cubicBezTo>
                    <a:cubicBezTo>
                      <a:pt x="1" y="3"/>
                      <a:pt x="3" y="7"/>
                      <a:pt x="2" y="8"/>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32" name="Freeform 4368"/>
              <p:cNvSpPr>
                <a:spLocks/>
              </p:cNvSpPr>
              <p:nvPr/>
            </p:nvSpPr>
            <p:spPr bwMode="auto">
              <a:xfrm>
                <a:off x="4680" y="1799"/>
                <a:ext cx="19" cy="9"/>
              </a:xfrm>
              <a:custGeom>
                <a:avLst/>
                <a:gdLst>
                  <a:gd name="T0" fmla="*/ 4 w 14"/>
                  <a:gd name="T1" fmla="*/ 0 h 7"/>
                  <a:gd name="T2" fmla="*/ 0 w 14"/>
                  <a:gd name="T3" fmla="*/ 0 h 7"/>
                  <a:gd name="T4" fmla="*/ 19 w 14"/>
                  <a:gd name="T5" fmla="*/ 9 h 7"/>
                  <a:gd name="T6" fmla="*/ 11 w 14"/>
                  <a:gd name="T7" fmla="*/ 5 h 7"/>
                  <a:gd name="T8" fmla="*/ 7 w 14"/>
                  <a:gd name="T9" fmla="*/ 3 h 7"/>
                  <a:gd name="T10" fmla="*/ 4 w 14"/>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7">
                    <a:moveTo>
                      <a:pt x="3" y="0"/>
                    </a:moveTo>
                    <a:cubicBezTo>
                      <a:pt x="2" y="0"/>
                      <a:pt x="1" y="0"/>
                      <a:pt x="0" y="0"/>
                    </a:cubicBezTo>
                    <a:cubicBezTo>
                      <a:pt x="4" y="3"/>
                      <a:pt x="9" y="6"/>
                      <a:pt x="14" y="7"/>
                    </a:cubicBezTo>
                    <a:cubicBezTo>
                      <a:pt x="12" y="6"/>
                      <a:pt x="10" y="5"/>
                      <a:pt x="8" y="4"/>
                    </a:cubicBezTo>
                    <a:cubicBezTo>
                      <a:pt x="7" y="3"/>
                      <a:pt x="6" y="3"/>
                      <a:pt x="5" y="2"/>
                    </a:cubicBezTo>
                    <a:cubicBezTo>
                      <a:pt x="4" y="2"/>
                      <a:pt x="4"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33" name="Freeform 4369"/>
              <p:cNvSpPr>
                <a:spLocks/>
              </p:cNvSpPr>
              <p:nvPr/>
            </p:nvSpPr>
            <p:spPr bwMode="auto">
              <a:xfrm>
                <a:off x="4705" y="1805"/>
                <a:ext cx="12" cy="5"/>
              </a:xfrm>
              <a:custGeom>
                <a:avLst/>
                <a:gdLst>
                  <a:gd name="T0" fmla="*/ 0 w 9"/>
                  <a:gd name="T1" fmla="*/ 0 h 4"/>
                  <a:gd name="T2" fmla="*/ 12 w 9"/>
                  <a:gd name="T3" fmla="*/ 5 h 4"/>
                  <a:gd name="T4" fmla="*/ 0 w 9"/>
                  <a:gd name="T5" fmla="*/ 0 h 4"/>
                  <a:gd name="T6" fmla="*/ 0 60000 65536"/>
                  <a:gd name="T7" fmla="*/ 0 60000 65536"/>
                  <a:gd name="T8" fmla="*/ 0 60000 65536"/>
                </a:gdLst>
                <a:ahLst/>
                <a:cxnLst>
                  <a:cxn ang="T6">
                    <a:pos x="T0" y="T1"/>
                  </a:cxn>
                  <a:cxn ang="T7">
                    <a:pos x="T2" y="T3"/>
                  </a:cxn>
                  <a:cxn ang="T8">
                    <a:pos x="T4" y="T5"/>
                  </a:cxn>
                </a:cxnLst>
                <a:rect l="0" t="0" r="r" b="b"/>
                <a:pathLst>
                  <a:path w="9" h="4">
                    <a:moveTo>
                      <a:pt x="0" y="0"/>
                    </a:moveTo>
                    <a:cubicBezTo>
                      <a:pt x="2" y="3"/>
                      <a:pt x="6" y="3"/>
                      <a:pt x="9" y="4"/>
                    </a:cubicBezTo>
                    <a:cubicBezTo>
                      <a:pt x="7" y="3"/>
                      <a:pt x="3"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34" name="Freeform 4370"/>
              <p:cNvSpPr>
                <a:spLocks/>
              </p:cNvSpPr>
              <p:nvPr/>
            </p:nvSpPr>
            <p:spPr bwMode="auto">
              <a:xfrm>
                <a:off x="4104" y="1534"/>
                <a:ext cx="12" cy="7"/>
              </a:xfrm>
              <a:custGeom>
                <a:avLst/>
                <a:gdLst>
                  <a:gd name="T0" fmla="*/ 8 w 9"/>
                  <a:gd name="T1" fmla="*/ 7 h 5"/>
                  <a:gd name="T2" fmla="*/ 12 w 9"/>
                  <a:gd name="T3" fmla="*/ 4 h 5"/>
                  <a:gd name="T4" fmla="*/ 0 w 9"/>
                  <a:gd name="T5" fmla="*/ 1 h 5"/>
                  <a:gd name="T6" fmla="*/ 8 w 9"/>
                  <a:gd name="T7" fmla="*/ 7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5">
                    <a:moveTo>
                      <a:pt x="6" y="5"/>
                    </a:moveTo>
                    <a:cubicBezTo>
                      <a:pt x="7" y="4"/>
                      <a:pt x="8" y="4"/>
                      <a:pt x="9" y="3"/>
                    </a:cubicBezTo>
                    <a:cubicBezTo>
                      <a:pt x="6" y="2"/>
                      <a:pt x="3" y="0"/>
                      <a:pt x="0" y="1"/>
                    </a:cubicBezTo>
                    <a:cubicBezTo>
                      <a:pt x="0" y="4"/>
                      <a:pt x="4" y="4"/>
                      <a:pt x="6"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35" name="Freeform 4371"/>
              <p:cNvSpPr>
                <a:spLocks/>
              </p:cNvSpPr>
              <p:nvPr/>
            </p:nvSpPr>
            <p:spPr bwMode="auto">
              <a:xfrm>
                <a:off x="4034" y="1516"/>
                <a:ext cx="9" cy="7"/>
              </a:xfrm>
              <a:custGeom>
                <a:avLst/>
                <a:gdLst>
                  <a:gd name="T0" fmla="*/ 5 w 7"/>
                  <a:gd name="T1" fmla="*/ 7 h 5"/>
                  <a:gd name="T2" fmla="*/ 9 w 7"/>
                  <a:gd name="T3" fmla="*/ 6 h 5"/>
                  <a:gd name="T4" fmla="*/ 6 w 7"/>
                  <a:gd name="T5" fmla="*/ 3 h 5"/>
                  <a:gd name="T6" fmla="*/ 0 w 7"/>
                  <a:gd name="T7" fmla="*/ 0 h 5"/>
                  <a:gd name="T8" fmla="*/ 5 w 7"/>
                  <a:gd name="T9" fmla="*/ 7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5">
                    <a:moveTo>
                      <a:pt x="4" y="5"/>
                    </a:moveTo>
                    <a:cubicBezTo>
                      <a:pt x="5" y="5"/>
                      <a:pt x="6" y="5"/>
                      <a:pt x="7" y="4"/>
                    </a:cubicBezTo>
                    <a:cubicBezTo>
                      <a:pt x="6" y="4"/>
                      <a:pt x="7" y="2"/>
                      <a:pt x="5" y="2"/>
                    </a:cubicBezTo>
                    <a:cubicBezTo>
                      <a:pt x="3" y="2"/>
                      <a:pt x="2" y="1"/>
                      <a:pt x="0" y="0"/>
                    </a:cubicBezTo>
                    <a:cubicBezTo>
                      <a:pt x="1" y="2"/>
                      <a:pt x="3" y="3"/>
                      <a:pt x="4"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36" name="Freeform 4372"/>
              <p:cNvSpPr>
                <a:spLocks/>
              </p:cNvSpPr>
              <p:nvPr/>
            </p:nvSpPr>
            <p:spPr bwMode="auto">
              <a:xfrm>
                <a:off x="4048" y="1511"/>
                <a:ext cx="83" cy="21"/>
              </a:xfrm>
              <a:custGeom>
                <a:avLst/>
                <a:gdLst>
                  <a:gd name="T0" fmla="*/ 1 w 63"/>
                  <a:gd name="T1" fmla="*/ 9 h 16"/>
                  <a:gd name="T2" fmla="*/ 5 w 63"/>
                  <a:gd name="T3" fmla="*/ 11 h 16"/>
                  <a:gd name="T4" fmla="*/ 9 w 63"/>
                  <a:gd name="T5" fmla="*/ 12 h 16"/>
                  <a:gd name="T6" fmla="*/ 5 w 63"/>
                  <a:gd name="T7" fmla="*/ 12 h 16"/>
                  <a:gd name="T8" fmla="*/ 16 w 63"/>
                  <a:gd name="T9" fmla="*/ 16 h 16"/>
                  <a:gd name="T10" fmla="*/ 26 w 63"/>
                  <a:gd name="T11" fmla="*/ 18 h 16"/>
                  <a:gd name="T12" fmla="*/ 38 w 63"/>
                  <a:gd name="T13" fmla="*/ 20 h 16"/>
                  <a:gd name="T14" fmla="*/ 37 w 63"/>
                  <a:gd name="T15" fmla="*/ 16 h 16"/>
                  <a:gd name="T16" fmla="*/ 43 w 63"/>
                  <a:gd name="T17" fmla="*/ 18 h 16"/>
                  <a:gd name="T18" fmla="*/ 50 w 63"/>
                  <a:gd name="T19" fmla="*/ 17 h 16"/>
                  <a:gd name="T20" fmla="*/ 63 w 63"/>
                  <a:gd name="T21" fmla="*/ 17 h 16"/>
                  <a:gd name="T22" fmla="*/ 61 w 63"/>
                  <a:gd name="T23" fmla="*/ 17 h 16"/>
                  <a:gd name="T24" fmla="*/ 67 w 63"/>
                  <a:gd name="T25" fmla="*/ 17 h 16"/>
                  <a:gd name="T26" fmla="*/ 76 w 63"/>
                  <a:gd name="T27" fmla="*/ 17 h 16"/>
                  <a:gd name="T28" fmla="*/ 62 w 63"/>
                  <a:gd name="T29" fmla="*/ 14 h 16"/>
                  <a:gd name="T30" fmla="*/ 54 w 63"/>
                  <a:gd name="T31" fmla="*/ 12 h 16"/>
                  <a:gd name="T32" fmla="*/ 47 w 63"/>
                  <a:gd name="T33" fmla="*/ 8 h 16"/>
                  <a:gd name="T34" fmla="*/ 47 w 63"/>
                  <a:gd name="T35" fmla="*/ 8 h 16"/>
                  <a:gd name="T36" fmla="*/ 49 w 63"/>
                  <a:gd name="T37" fmla="*/ 8 h 16"/>
                  <a:gd name="T38" fmla="*/ 55 w 63"/>
                  <a:gd name="T39" fmla="*/ 11 h 16"/>
                  <a:gd name="T40" fmla="*/ 75 w 63"/>
                  <a:gd name="T41" fmla="*/ 16 h 16"/>
                  <a:gd name="T42" fmla="*/ 80 w 63"/>
                  <a:gd name="T43" fmla="*/ 14 h 16"/>
                  <a:gd name="T44" fmla="*/ 76 w 63"/>
                  <a:gd name="T45" fmla="*/ 11 h 16"/>
                  <a:gd name="T46" fmla="*/ 80 w 63"/>
                  <a:gd name="T47" fmla="*/ 9 h 16"/>
                  <a:gd name="T48" fmla="*/ 69 w 63"/>
                  <a:gd name="T49" fmla="*/ 7 h 16"/>
                  <a:gd name="T50" fmla="*/ 57 w 63"/>
                  <a:gd name="T51" fmla="*/ 5 h 16"/>
                  <a:gd name="T52" fmla="*/ 33 w 63"/>
                  <a:gd name="T53" fmla="*/ 3 h 16"/>
                  <a:gd name="T54" fmla="*/ 37 w 63"/>
                  <a:gd name="T55" fmla="*/ 4 h 16"/>
                  <a:gd name="T56" fmla="*/ 32 w 63"/>
                  <a:gd name="T57" fmla="*/ 4 h 16"/>
                  <a:gd name="T58" fmla="*/ 38 w 63"/>
                  <a:gd name="T59" fmla="*/ 8 h 16"/>
                  <a:gd name="T60" fmla="*/ 34 w 63"/>
                  <a:gd name="T61" fmla="*/ 8 h 16"/>
                  <a:gd name="T62" fmla="*/ 30 w 63"/>
                  <a:gd name="T63" fmla="*/ 7 h 16"/>
                  <a:gd name="T64" fmla="*/ 25 w 63"/>
                  <a:gd name="T65" fmla="*/ 7 h 16"/>
                  <a:gd name="T66" fmla="*/ 21 w 63"/>
                  <a:gd name="T67" fmla="*/ 4 h 16"/>
                  <a:gd name="T68" fmla="*/ 12 w 63"/>
                  <a:gd name="T69" fmla="*/ 3 h 16"/>
                  <a:gd name="T70" fmla="*/ 7 w 63"/>
                  <a:gd name="T71" fmla="*/ 3 h 16"/>
                  <a:gd name="T72" fmla="*/ 3 w 63"/>
                  <a:gd name="T73" fmla="*/ 3 h 16"/>
                  <a:gd name="T74" fmla="*/ 0 w 63"/>
                  <a:gd name="T75" fmla="*/ 4 h 16"/>
                  <a:gd name="T76" fmla="*/ 5 w 63"/>
                  <a:gd name="T77" fmla="*/ 7 h 16"/>
                  <a:gd name="T78" fmla="*/ 0 w 63"/>
                  <a:gd name="T79" fmla="*/ 8 h 16"/>
                  <a:gd name="T80" fmla="*/ 1 w 63"/>
                  <a:gd name="T81" fmla="*/ 9 h 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63" h="16">
                    <a:moveTo>
                      <a:pt x="1" y="7"/>
                    </a:moveTo>
                    <a:cubicBezTo>
                      <a:pt x="2" y="6"/>
                      <a:pt x="3" y="7"/>
                      <a:pt x="4" y="8"/>
                    </a:cubicBezTo>
                    <a:cubicBezTo>
                      <a:pt x="5" y="9"/>
                      <a:pt x="6" y="8"/>
                      <a:pt x="7" y="9"/>
                    </a:cubicBezTo>
                    <a:cubicBezTo>
                      <a:pt x="6" y="9"/>
                      <a:pt x="5" y="9"/>
                      <a:pt x="4" y="9"/>
                    </a:cubicBezTo>
                    <a:cubicBezTo>
                      <a:pt x="6" y="11"/>
                      <a:pt x="9" y="11"/>
                      <a:pt x="12" y="12"/>
                    </a:cubicBezTo>
                    <a:cubicBezTo>
                      <a:pt x="15" y="12"/>
                      <a:pt x="17" y="14"/>
                      <a:pt x="20" y="14"/>
                    </a:cubicBezTo>
                    <a:cubicBezTo>
                      <a:pt x="23" y="15"/>
                      <a:pt x="26" y="16"/>
                      <a:pt x="29" y="15"/>
                    </a:cubicBezTo>
                    <a:cubicBezTo>
                      <a:pt x="31" y="15"/>
                      <a:pt x="28" y="13"/>
                      <a:pt x="28" y="12"/>
                    </a:cubicBezTo>
                    <a:cubicBezTo>
                      <a:pt x="30" y="12"/>
                      <a:pt x="31" y="14"/>
                      <a:pt x="33" y="14"/>
                    </a:cubicBezTo>
                    <a:cubicBezTo>
                      <a:pt x="34" y="14"/>
                      <a:pt x="36" y="13"/>
                      <a:pt x="38" y="13"/>
                    </a:cubicBezTo>
                    <a:cubicBezTo>
                      <a:pt x="41" y="12"/>
                      <a:pt x="45" y="11"/>
                      <a:pt x="48" y="13"/>
                    </a:cubicBezTo>
                    <a:cubicBezTo>
                      <a:pt x="47" y="13"/>
                      <a:pt x="46" y="13"/>
                      <a:pt x="46" y="13"/>
                    </a:cubicBezTo>
                    <a:cubicBezTo>
                      <a:pt x="47" y="13"/>
                      <a:pt x="49" y="14"/>
                      <a:pt x="51" y="13"/>
                    </a:cubicBezTo>
                    <a:cubicBezTo>
                      <a:pt x="52" y="12"/>
                      <a:pt x="56" y="14"/>
                      <a:pt x="58" y="13"/>
                    </a:cubicBezTo>
                    <a:cubicBezTo>
                      <a:pt x="54" y="11"/>
                      <a:pt x="50" y="12"/>
                      <a:pt x="47" y="11"/>
                    </a:cubicBezTo>
                    <a:cubicBezTo>
                      <a:pt x="45" y="10"/>
                      <a:pt x="43" y="10"/>
                      <a:pt x="41" y="9"/>
                    </a:cubicBezTo>
                    <a:cubicBezTo>
                      <a:pt x="40" y="8"/>
                      <a:pt x="38" y="6"/>
                      <a:pt x="36" y="6"/>
                    </a:cubicBezTo>
                    <a:cubicBezTo>
                      <a:pt x="38" y="6"/>
                      <a:pt x="38" y="6"/>
                      <a:pt x="36" y="6"/>
                    </a:cubicBezTo>
                    <a:cubicBezTo>
                      <a:pt x="37" y="6"/>
                      <a:pt x="40" y="6"/>
                      <a:pt x="37" y="6"/>
                    </a:cubicBezTo>
                    <a:cubicBezTo>
                      <a:pt x="39" y="6"/>
                      <a:pt x="45" y="5"/>
                      <a:pt x="42" y="8"/>
                    </a:cubicBezTo>
                    <a:cubicBezTo>
                      <a:pt x="47" y="10"/>
                      <a:pt x="52" y="12"/>
                      <a:pt x="57" y="12"/>
                    </a:cubicBezTo>
                    <a:cubicBezTo>
                      <a:pt x="58" y="12"/>
                      <a:pt x="61" y="12"/>
                      <a:pt x="61" y="11"/>
                    </a:cubicBezTo>
                    <a:cubicBezTo>
                      <a:pt x="63" y="9"/>
                      <a:pt x="59" y="9"/>
                      <a:pt x="58" y="8"/>
                    </a:cubicBezTo>
                    <a:cubicBezTo>
                      <a:pt x="59" y="8"/>
                      <a:pt x="60" y="7"/>
                      <a:pt x="61" y="7"/>
                    </a:cubicBezTo>
                    <a:cubicBezTo>
                      <a:pt x="58" y="6"/>
                      <a:pt x="55" y="6"/>
                      <a:pt x="52" y="5"/>
                    </a:cubicBezTo>
                    <a:cubicBezTo>
                      <a:pt x="49" y="5"/>
                      <a:pt x="46" y="3"/>
                      <a:pt x="43" y="4"/>
                    </a:cubicBezTo>
                    <a:cubicBezTo>
                      <a:pt x="37" y="7"/>
                      <a:pt x="31" y="2"/>
                      <a:pt x="25" y="2"/>
                    </a:cubicBezTo>
                    <a:cubicBezTo>
                      <a:pt x="26" y="2"/>
                      <a:pt x="27" y="2"/>
                      <a:pt x="28" y="3"/>
                    </a:cubicBezTo>
                    <a:cubicBezTo>
                      <a:pt x="27" y="3"/>
                      <a:pt x="25" y="2"/>
                      <a:pt x="24" y="3"/>
                    </a:cubicBezTo>
                    <a:cubicBezTo>
                      <a:pt x="25" y="5"/>
                      <a:pt x="27" y="5"/>
                      <a:pt x="29" y="6"/>
                    </a:cubicBezTo>
                    <a:cubicBezTo>
                      <a:pt x="28" y="6"/>
                      <a:pt x="27" y="7"/>
                      <a:pt x="26" y="6"/>
                    </a:cubicBezTo>
                    <a:cubicBezTo>
                      <a:pt x="24" y="6"/>
                      <a:pt x="24" y="5"/>
                      <a:pt x="23" y="5"/>
                    </a:cubicBezTo>
                    <a:cubicBezTo>
                      <a:pt x="22" y="4"/>
                      <a:pt x="20" y="5"/>
                      <a:pt x="19" y="5"/>
                    </a:cubicBezTo>
                    <a:cubicBezTo>
                      <a:pt x="18" y="4"/>
                      <a:pt x="17" y="4"/>
                      <a:pt x="16" y="3"/>
                    </a:cubicBezTo>
                    <a:cubicBezTo>
                      <a:pt x="14" y="3"/>
                      <a:pt x="11" y="3"/>
                      <a:pt x="9" y="2"/>
                    </a:cubicBezTo>
                    <a:cubicBezTo>
                      <a:pt x="8" y="2"/>
                      <a:pt x="2" y="0"/>
                      <a:pt x="5" y="2"/>
                    </a:cubicBezTo>
                    <a:cubicBezTo>
                      <a:pt x="4" y="2"/>
                      <a:pt x="2" y="1"/>
                      <a:pt x="2" y="2"/>
                    </a:cubicBezTo>
                    <a:cubicBezTo>
                      <a:pt x="3" y="3"/>
                      <a:pt x="1" y="3"/>
                      <a:pt x="0" y="3"/>
                    </a:cubicBezTo>
                    <a:cubicBezTo>
                      <a:pt x="0" y="4"/>
                      <a:pt x="3" y="5"/>
                      <a:pt x="4" y="5"/>
                    </a:cubicBezTo>
                    <a:cubicBezTo>
                      <a:pt x="3" y="5"/>
                      <a:pt x="1" y="5"/>
                      <a:pt x="0" y="6"/>
                    </a:cubicBezTo>
                    <a:cubicBezTo>
                      <a:pt x="1" y="7"/>
                      <a:pt x="1" y="7"/>
                      <a:pt x="1" y="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37" name="Freeform 4373"/>
              <p:cNvSpPr>
                <a:spLocks/>
              </p:cNvSpPr>
              <p:nvPr/>
            </p:nvSpPr>
            <p:spPr bwMode="auto">
              <a:xfrm>
                <a:off x="4058" y="1536"/>
                <a:ext cx="13" cy="5"/>
              </a:xfrm>
              <a:custGeom>
                <a:avLst/>
                <a:gdLst>
                  <a:gd name="T0" fmla="*/ 0 w 10"/>
                  <a:gd name="T1" fmla="*/ 0 h 4"/>
                  <a:gd name="T2" fmla="*/ 13 w 10"/>
                  <a:gd name="T3" fmla="*/ 5 h 4"/>
                  <a:gd name="T4" fmla="*/ 0 w 10"/>
                  <a:gd name="T5" fmla="*/ 0 h 4"/>
                  <a:gd name="T6" fmla="*/ 0 60000 65536"/>
                  <a:gd name="T7" fmla="*/ 0 60000 65536"/>
                  <a:gd name="T8" fmla="*/ 0 60000 65536"/>
                </a:gdLst>
                <a:ahLst/>
                <a:cxnLst>
                  <a:cxn ang="T6">
                    <a:pos x="T0" y="T1"/>
                  </a:cxn>
                  <a:cxn ang="T7">
                    <a:pos x="T2" y="T3"/>
                  </a:cxn>
                  <a:cxn ang="T8">
                    <a:pos x="T4" y="T5"/>
                  </a:cxn>
                </a:cxnLst>
                <a:rect l="0" t="0" r="r" b="b"/>
                <a:pathLst>
                  <a:path w="10" h="4">
                    <a:moveTo>
                      <a:pt x="0" y="0"/>
                    </a:moveTo>
                    <a:cubicBezTo>
                      <a:pt x="3" y="3"/>
                      <a:pt x="7" y="2"/>
                      <a:pt x="10" y="4"/>
                    </a:cubicBezTo>
                    <a:cubicBezTo>
                      <a:pt x="10" y="1"/>
                      <a:pt x="2"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38" name="Freeform 4374"/>
              <p:cNvSpPr>
                <a:spLocks/>
              </p:cNvSpPr>
              <p:nvPr/>
            </p:nvSpPr>
            <p:spPr bwMode="auto">
              <a:xfrm>
                <a:off x="4081" y="1519"/>
                <a:ext cx="3" cy="0"/>
              </a:xfrm>
              <a:custGeom>
                <a:avLst/>
                <a:gdLst>
                  <a:gd name="T0" fmla="*/ 3 w 2"/>
                  <a:gd name="T1" fmla="*/ 0 w 2"/>
                  <a:gd name="T2" fmla="*/ 3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1" y="0"/>
                      <a:pt x="0" y="0"/>
                      <a:pt x="0" y="0"/>
                    </a:cubicBezTo>
                    <a:cubicBezTo>
                      <a:pt x="0" y="0"/>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39" name="Freeform 4375"/>
              <p:cNvSpPr>
                <a:spLocks/>
              </p:cNvSpPr>
              <p:nvPr/>
            </p:nvSpPr>
            <p:spPr bwMode="auto">
              <a:xfrm>
                <a:off x="4112" y="1540"/>
                <a:ext cx="41" cy="9"/>
              </a:xfrm>
              <a:custGeom>
                <a:avLst/>
                <a:gdLst>
                  <a:gd name="T0" fmla="*/ 3 w 31"/>
                  <a:gd name="T1" fmla="*/ 6 h 7"/>
                  <a:gd name="T2" fmla="*/ 0 w 31"/>
                  <a:gd name="T3" fmla="*/ 6 h 7"/>
                  <a:gd name="T4" fmla="*/ 9 w 31"/>
                  <a:gd name="T5" fmla="*/ 6 h 7"/>
                  <a:gd name="T6" fmla="*/ 20 w 31"/>
                  <a:gd name="T7" fmla="*/ 8 h 7"/>
                  <a:gd name="T8" fmla="*/ 41 w 31"/>
                  <a:gd name="T9" fmla="*/ 9 h 7"/>
                  <a:gd name="T10" fmla="*/ 15 w 31"/>
                  <a:gd name="T11" fmla="*/ 0 h 7"/>
                  <a:gd name="T12" fmla="*/ 7 w 31"/>
                  <a:gd name="T13" fmla="*/ 1 h 7"/>
                  <a:gd name="T14" fmla="*/ 7 w 31"/>
                  <a:gd name="T15" fmla="*/ 5 h 7"/>
                  <a:gd name="T16" fmla="*/ 3 w 31"/>
                  <a:gd name="T17" fmla="*/ 6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 h="7">
                    <a:moveTo>
                      <a:pt x="2" y="5"/>
                    </a:moveTo>
                    <a:cubicBezTo>
                      <a:pt x="2" y="5"/>
                      <a:pt x="1" y="5"/>
                      <a:pt x="0" y="5"/>
                    </a:cubicBezTo>
                    <a:cubicBezTo>
                      <a:pt x="2" y="7"/>
                      <a:pt x="5" y="5"/>
                      <a:pt x="7" y="5"/>
                    </a:cubicBezTo>
                    <a:cubicBezTo>
                      <a:pt x="9" y="5"/>
                      <a:pt x="12" y="6"/>
                      <a:pt x="15" y="6"/>
                    </a:cubicBezTo>
                    <a:cubicBezTo>
                      <a:pt x="20" y="7"/>
                      <a:pt x="26" y="7"/>
                      <a:pt x="31" y="7"/>
                    </a:cubicBezTo>
                    <a:cubicBezTo>
                      <a:pt x="25" y="3"/>
                      <a:pt x="18" y="1"/>
                      <a:pt x="11" y="0"/>
                    </a:cubicBezTo>
                    <a:cubicBezTo>
                      <a:pt x="10" y="0"/>
                      <a:pt x="6" y="0"/>
                      <a:pt x="5" y="1"/>
                    </a:cubicBezTo>
                    <a:cubicBezTo>
                      <a:pt x="4" y="2"/>
                      <a:pt x="5" y="3"/>
                      <a:pt x="5" y="4"/>
                    </a:cubicBezTo>
                    <a:cubicBezTo>
                      <a:pt x="5" y="5"/>
                      <a:pt x="3" y="5"/>
                      <a:pt x="2" y="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40" name="Freeform 4376"/>
              <p:cNvSpPr>
                <a:spLocks/>
              </p:cNvSpPr>
              <p:nvPr/>
            </p:nvSpPr>
            <p:spPr bwMode="auto">
              <a:xfrm>
                <a:off x="4118" y="1569"/>
                <a:ext cx="9" cy="4"/>
              </a:xfrm>
              <a:custGeom>
                <a:avLst/>
                <a:gdLst>
                  <a:gd name="T0" fmla="*/ 9 w 7"/>
                  <a:gd name="T1" fmla="*/ 3 h 3"/>
                  <a:gd name="T2" fmla="*/ 0 w 7"/>
                  <a:gd name="T3" fmla="*/ 1 h 3"/>
                  <a:gd name="T4" fmla="*/ 4 w 7"/>
                  <a:gd name="T5" fmla="*/ 3 h 3"/>
                  <a:gd name="T6" fmla="*/ 5 w 7"/>
                  <a:gd name="T7" fmla="*/ 3 h 3"/>
                  <a:gd name="T8" fmla="*/ 9 w 7"/>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3">
                    <a:moveTo>
                      <a:pt x="7" y="2"/>
                    </a:moveTo>
                    <a:cubicBezTo>
                      <a:pt x="5" y="0"/>
                      <a:pt x="2" y="1"/>
                      <a:pt x="0" y="1"/>
                    </a:cubicBezTo>
                    <a:cubicBezTo>
                      <a:pt x="1" y="2"/>
                      <a:pt x="2" y="2"/>
                      <a:pt x="3" y="2"/>
                    </a:cubicBezTo>
                    <a:cubicBezTo>
                      <a:pt x="1" y="2"/>
                      <a:pt x="3" y="2"/>
                      <a:pt x="4" y="2"/>
                    </a:cubicBezTo>
                    <a:cubicBezTo>
                      <a:pt x="5" y="2"/>
                      <a:pt x="6" y="3"/>
                      <a:pt x="7"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41" name="Freeform 4377"/>
              <p:cNvSpPr>
                <a:spLocks/>
              </p:cNvSpPr>
              <p:nvPr/>
            </p:nvSpPr>
            <p:spPr bwMode="auto">
              <a:xfrm>
                <a:off x="4127" y="1569"/>
                <a:ext cx="4" cy="0"/>
              </a:xfrm>
              <a:custGeom>
                <a:avLst/>
                <a:gdLst>
                  <a:gd name="T0" fmla="*/ 3 w 3"/>
                  <a:gd name="T1" fmla="*/ 4 w 3"/>
                  <a:gd name="T2" fmla="*/ 0 w 3"/>
                  <a:gd name="T3" fmla="*/ 3 w 3"/>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3">
                    <a:moveTo>
                      <a:pt x="2" y="0"/>
                    </a:moveTo>
                    <a:cubicBezTo>
                      <a:pt x="2" y="0"/>
                      <a:pt x="2" y="0"/>
                      <a:pt x="3" y="0"/>
                    </a:cubicBezTo>
                    <a:cubicBezTo>
                      <a:pt x="2" y="0"/>
                      <a:pt x="1" y="0"/>
                      <a:pt x="0" y="0"/>
                    </a:cubicBezTo>
                    <a:cubicBezTo>
                      <a:pt x="1" y="0"/>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42" name="Freeform 4378"/>
              <p:cNvSpPr>
                <a:spLocks/>
              </p:cNvSpPr>
              <p:nvPr/>
            </p:nvSpPr>
            <p:spPr bwMode="auto">
              <a:xfrm>
                <a:off x="4135" y="1504"/>
                <a:ext cx="8" cy="4"/>
              </a:xfrm>
              <a:custGeom>
                <a:avLst/>
                <a:gdLst>
                  <a:gd name="T0" fmla="*/ 0 w 6"/>
                  <a:gd name="T1" fmla="*/ 3 h 3"/>
                  <a:gd name="T2" fmla="*/ 8 w 6"/>
                  <a:gd name="T3" fmla="*/ 3 h 3"/>
                  <a:gd name="T4" fmla="*/ 0 w 6"/>
                  <a:gd name="T5" fmla="*/ 3 h 3"/>
                  <a:gd name="T6" fmla="*/ 0 60000 65536"/>
                  <a:gd name="T7" fmla="*/ 0 60000 65536"/>
                  <a:gd name="T8" fmla="*/ 0 60000 65536"/>
                </a:gdLst>
                <a:ahLst/>
                <a:cxnLst>
                  <a:cxn ang="T6">
                    <a:pos x="T0" y="T1"/>
                  </a:cxn>
                  <a:cxn ang="T7">
                    <a:pos x="T2" y="T3"/>
                  </a:cxn>
                  <a:cxn ang="T8">
                    <a:pos x="T4" y="T5"/>
                  </a:cxn>
                </a:cxnLst>
                <a:rect l="0" t="0" r="r" b="b"/>
                <a:pathLst>
                  <a:path w="6" h="3">
                    <a:moveTo>
                      <a:pt x="0" y="2"/>
                    </a:moveTo>
                    <a:cubicBezTo>
                      <a:pt x="1" y="3"/>
                      <a:pt x="5" y="2"/>
                      <a:pt x="6" y="2"/>
                    </a:cubicBezTo>
                    <a:cubicBezTo>
                      <a:pt x="6" y="0"/>
                      <a:pt x="1"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43" name="Freeform 4379"/>
              <p:cNvSpPr>
                <a:spLocks/>
              </p:cNvSpPr>
              <p:nvPr/>
            </p:nvSpPr>
            <p:spPr bwMode="auto">
              <a:xfrm>
                <a:off x="4138" y="1519"/>
                <a:ext cx="51" cy="10"/>
              </a:xfrm>
              <a:custGeom>
                <a:avLst/>
                <a:gdLst>
                  <a:gd name="T0" fmla="*/ 41 w 39"/>
                  <a:gd name="T1" fmla="*/ 10 h 8"/>
                  <a:gd name="T2" fmla="*/ 51 w 39"/>
                  <a:gd name="T3" fmla="*/ 9 h 8"/>
                  <a:gd name="T4" fmla="*/ 48 w 39"/>
                  <a:gd name="T5" fmla="*/ 6 h 8"/>
                  <a:gd name="T6" fmla="*/ 41 w 39"/>
                  <a:gd name="T7" fmla="*/ 5 h 8"/>
                  <a:gd name="T8" fmla="*/ 33 w 39"/>
                  <a:gd name="T9" fmla="*/ 5 h 8"/>
                  <a:gd name="T10" fmla="*/ 25 w 39"/>
                  <a:gd name="T11" fmla="*/ 5 h 8"/>
                  <a:gd name="T12" fmla="*/ 13 w 39"/>
                  <a:gd name="T13" fmla="*/ 3 h 8"/>
                  <a:gd name="T14" fmla="*/ 0 w 39"/>
                  <a:gd name="T15" fmla="*/ 1 h 8"/>
                  <a:gd name="T16" fmla="*/ 5 w 39"/>
                  <a:gd name="T17" fmla="*/ 5 h 8"/>
                  <a:gd name="T18" fmla="*/ 16 w 39"/>
                  <a:gd name="T19" fmla="*/ 8 h 8"/>
                  <a:gd name="T20" fmla="*/ 41 w 39"/>
                  <a:gd name="T21" fmla="*/ 1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9" h="8">
                    <a:moveTo>
                      <a:pt x="31" y="8"/>
                    </a:moveTo>
                    <a:cubicBezTo>
                      <a:pt x="34" y="8"/>
                      <a:pt x="37" y="8"/>
                      <a:pt x="39" y="7"/>
                    </a:cubicBezTo>
                    <a:cubicBezTo>
                      <a:pt x="38" y="6"/>
                      <a:pt x="39" y="4"/>
                      <a:pt x="37" y="5"/>
                    </a:cubicBezTo>
                    <a:cubicBezTo>
                      <a:pt x="35" y="5"/>
                      <a:pt x="33" y="4"/>
                      <a:pt x="31" y="4"/>
                    </a:cubicBezTo>
                    <a:cubicBezTo>
                      <a:pt x="29" y="4"/>
                      <a:pt x="27" y="4"/>
                      <a:pt x="25" y="4"/>
                    </a:cubicBezTo>
                    <a:cubicBezTo>
                      <a:pt x="23" y="4"/>
                      <a:pt x="21" y="5"/>
                      <a:pt x="19" y="4"/>
                    </a:cubicBezTo>
                    <a:cubicBezTo>
                      <a:pt x="17" y="2"/>
                      <a:pt x="12" y="1"/>
                      <a:pt x="10" y="2"/>
                    </a:cubicBezTo>
                    <a:cubicBezTo>
                      <a:pt x="6" y="5"/>
                      <a:pt x="3" y="0"/>
                      <a:pt x="0" y="1"/>
                    </a:cubicBezTo>
                    <a:cubicBezTo>
                      <a:pt x="1" y="1"/>
                      <a:pt x="2" y="4"/>
                      <a:pt x="4" y="4"/>
                    </a:cubicBezTo>
                    <a:cubicBezTo>
                      <a:pt x="6" y="5"/>
                      <a:pt x="10" y="5"/>
                      <a:pt x="12" y="6"/>
                    </a:cubicBezTo>
                    <a:cubicBezTo>
                      <a:pt x="18" y="7"/>
                      <a:pt x="25" y="8"/>
                      <a:pt x="31" y="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44" name="Freeform 4380"/>
              <p:cNvSpPr>
                <a:spLocks/>
              </p:cNvSpPr>
              <p:nvPr/>
            </p:nvSpPr>
            <p:spPr bwMode="auto">
              <a:xfrm>
                <a:off x="4183" y="1512"/>
                <a:ext cx="2" cy="1"/>
              </a:xfrm>
              <a:custGeom>
                <a:avLst/>
                <a:gdLst>
                  <a:gd name="T0" fmla="*/ 1 w 2"/>
                  <a:gd name="T1" fmla="*/ 1 h 1"/>
                  <a:gd name="T2" fmla="*/ 2 w 2"/>
                  <a:gd name="T3" fmla="*/ 1 h 1"/>
                  <a:gd name="T4" fmla="*/ 0 w 2"/>
                  <a:gd name="T5" fmla="*/ 0 h 1"/>
                  <a:gd name="T6" fmla="*/ 1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1"/>
                      <a:pt x="2" y="1"/>
                    </a:cubicBezTo>
                    <a:cubicBezTo>
                      <a:pt x="2" y="0"/>
                      <a:pt x="1" y="0"/>
                      <a:pt x="0" y="0"/>
                    </a:cubicBezTo>
                    <a:cubicBezTo>
                      <a:pt x="1" y="0"/>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45" name="Freeform 4381"/>
              <p:cNvSpPr>
                <a:spLocks/>
              </p:cNvSpPr>
              <p:nvPr/>
            </p:nvSpPr>
            <p:spPr bwMode="auto">
              <a:xfrm>
                <a:off x="3443" y="1472"/>
                <a:ext cx="13" cy="3"/>
              </a:xfrm>
              <a:custGeom>
                <a:avLst/>
                <a:gdLst>
                  <a:gd name="T0" fmla="*/ 5 w 10"/>
                  <a:gd name="T1" fmla="*/ 2 h 2"/>
                  <a:gd name="T2" fmla="*/ 13 w 10"/>
                  <a:gd name="T3" fmla="*/ 2 h 2"/>
                  <a:gd name="T4" fmla="*/ 0 w 10"/>
                  <a:gd name="T5" fmla="*/ 0 h 2"/>
                  <a:gd name="T6" fmla="*/ 5 w 10"/>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 h="2">
                    <a:moveTo>
                      <a:pt x="4" y="1"/>
                    </a:moveTo>
                    <a:cubicBezTo>
                      <a:pt x="6" y="2"/>
                      <a:pt x="9" y="1"/>
                      <a:pt x="10" y="1"/>
                    </a:cubicBezTo>
                    <a:cubicBezTo>
                      <a:pt x="7" y="0"/>
                      <a:pt x="3" y="1"/>
                      <a:pt x="0" y="0"/>
                    </a:cubicBezTo>
                    <a:cubicBezTo>
                      <a:pt x="1" y="1"/>
                      <a:pt x="3" y="1"/>
                      <a:pt x="4"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46" name="Freeform 4382"/>
              <p:cNvSpPr>
                <a:spLocks/>
              </p:cNvSpPr>
              <p:nvPr/>
            </p:nvSpPr>
            <p:spPr bwMode="auto">
              <a:xfrm>
                <a:off x="3456" y="1457"/>
                <a:ext cx="12" cy="3"/>
              </a:xfrm>
              <a:custGeom>
                <a:avLst/>
                <a:gdLst>
                  <a:gd name="T0" fmla="*/ 1 w 9"/>
                  <a:gd name="T1" fmla="*/ 1 h 3"/>
                  <a:gd name="T2" fmla="*/ 0 w 9"/>
                  <a:gd name="T3" fmla="*/ 2 h 3"/>
                  <a:gd name="T4" fmla="*/ 12 w 9"/>
                  <a:gd name="T5" fmla="*/ 2 h 3"/>
                  <a:gd name="T6" fmla="*/ 1 w 9"/>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3">
                    <a:moveTo>
                      <a:pt x="1" y="1"/>
                    </a:moveTo>
                    <a:cubicBezTo>
                      <a:pt x="0" y="2"/>
                      <a:pt x="0" y="2"/>
                      <a:pt x="0" y="2"/>
                    </a:cubicBezTo>
                    <a:cubicBezTo>
                      <a:pt x="3" y="3"/>
                      <a:pt x="6" y="3"/>
                      <a:pt x="9" y="2"/>
                    </a:cubicBezTo>
                    <a:cubicBezTo>
                      <a:pt x="6" y="0"/>
                      <a:pt x="3" y="2"/>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47" name="Freeform 4383"/>
              <p:cNvSpPr>
                <a:spLocks/>
              </p:cNvSpPr>
              <p:nvPr/>
            </p:nvSpPr>
            <p:spPr bwMode="auto">
              <a:xfrm>
                <a:off x="3547" y="1454"/>
                <a:ext cx="13" cy="5"/>
              </a:xfrm>
              <a:custGeom>
                <a:avLst/>
                <a:gdLst>
                  <a:gd name="T0" fmla="*/ 0 w 10"/>
                  <a:gd name="T1" fmla="*/ 1 h 4"/>
                  <a:gd name="T2" fmla="*/ 13 w 10"/>
                  <a:gd name="T3" fmla="*/ 3 h 4"/>
                  <a:gd name="T4" fmla="*/ 0 w 10"/>
                  <a:gd name="T5" fmla="*/ 1 h 4"/>
                  <a:gd name="T6" fmla="*/ 0 60000 65536"/>
                  <a:gd name="T7" fmla="*/ 0 60000 65536"/>
                  <a:gd name="T8" fmla="*/ 0 60000 65536"/>
                </a:gdLst>
                <a:ahLst/>
                <a:cxnLst>
                  <a:cxn ang="T6">
                    <a:pos x="T0" y="T1"/>
                  </a:cxn>
                  <a:cxn ang="T7">
                    <a:pos x="T2" y="T3"/>
                  </a:cxn>
                  <a:cxn ang="T8">
                    <a:pos x="T4" y="T5"/>
                  </a:cxn>
                </a:cxnLst>
                <a:rect l="0" t="0" r="r" b="b"/>
                <a:pathLst>
                  <a:path w="10" h="4">
                    <a:moveTo>
                      <a:pt x="0" y="1"/>
                    </a:moveTo>
                    <a:cubicBezTo>
                      <a:pt x="1" y="4"/>
                      <a:pt x="8" y="3"/>
                      <a:pt x="10" y="2"/>
                    </a:cubicBezTo>
                    <a:cubicBezTo>
                      <a:pt x="8" y="0"/>
                      <a:pt x="2"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48" name="Freeform 4384"/>
              <p:cNvSpPr>
                <a:spLocks/>
              </p:cNvSpPr>
              <p:nvPr/>
            </p:nvSpPr>
            <p:spPr bwMode="auto">
              <a:xfrm>
                <a:off x="3957" y="1540"/>
                <a:ext cx="3" cy="1"/>
              </a:xfrm>
              <a:custGeom>
                <a:avLst/>
                <a:gdLst>
                  <a:gd name="T0" fmla="*/ 3 w 2"/>
                  <a:gd name="T1" fmla="*/ 1 h 1"/>
                  <a:gd name="T2" fmla="*/ 0 w 2"/>
                  <a:gd name="T3" fmla="*/ 0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1"/>
                      <a:pt x="1" y="0"/>
                      <a:pt x="0" y="0"/>
                    </a:cubicBezTo>
                    <a:cubicBezTo>
                      <a:pt x="1"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49" name="Freeform 4385"/>
              <p:cNvSpPr>
                <a:spLocks/>
              </p:cNvSpPr>
              <p:nvPr/>
            </p:nvSpPr>
            <p:spPr bwMode="auto">
              <a:xfrm>
                <a:off x="3976" y="1544"/>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0" y="0"/>
                      <a:pt x="0" y="0"/>
                    </a:cubicBezTo>
                    <a:cubicBezTo>
                      <a:pt x="0" y="1"/>
                      <a:pt x="0"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50" name="Freeform 4386"/>
              <p:cNvSpPr>
                <a:spLocks/>
              </p:cNvSpPr>
              <p:nvPr/>
            </p:nvSpPr>
            <p:spPr bwMode="auto">
              <a:xfrm>
                <a:off x="3993" y="1545"/>
                <a:ext cx="5" cy="1"/>
              </a:xfrm>
              <a:custGeom>
                <a:avLst/>
                <a:gdLst>
                  <a:gd name="T0" fmla="*/ 0 w 4"/>
                  <a:gd name="T1" fmla="*/ 0 h 1"/>
                  <a:gd name="T2" fmla="*/ 5 w 4"/>
                  <a:gd name="T3" fmla="*/ 0 h 1"/>
                  <a:gd name="T4" fmla="*/ 0 w 4"/>
                  <a:gd name="T5" fmla="*/ 0 h 1"/>
                  <a:gd name="T6" fmla="*/ 0 60000 65536"/>
                  <a:gd name="T7" fmla="*/ 0 60000 65536"/>
                  <a:gd name="T8" fmla="*/ 0 60000 65536"/>
                </a:gdLst>
                <a:ahLst/>
                <a:cxnLst>
                  <a:cxn ang="T6">
                    <a:pos x="T0" y="T1"/>
                  </a:cxn>
                  <a:cxn ang="T7">
                    <a:pos x="T2" y="T3"/>
                  </a:cxn>
                  <a:cxn ang="T8">
                    <a:pos x="T4" y="T5"/>
                  </a:cxn>
                </a:cxnLst>
                <a:rect l="0" t="0" r="r" b="b"/>
                <a:pathLst>
                  <a:path w="4" h="1">
                    <a:moveTo>
                      <a:pt x="0" y="0"/>
                    </a:moveTo>
                    <a:cubicBezTo>
                      <a:pt x="1" y="0"/>
                      <a:pt x="3" y="1"/>
                      <a:pt x="4" y="0"/>
                    </a:cubicBezTo>
                    <a:cubicBezTo>
                      <a:pt x="3"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51" name="Freeform 4387"/>
              <p:cNvSpPr>
                <a:spLocks/>
              </p:cNvSpPr>
              <p:nvPr/>
            </p:nvSpPr>
            <p:spPr bwMode="auto">
              <a:xfrm>
                <a:off x="4015" y="1553"/>
                <a:ext cx="3" cy="0"/>
              </a:xfrm>
              <a:custGeom>
                <a:avLst/>
                <a:gdLst>
                  <a:gd name="T0" fmla="*/ 2 w 2"/>
                  <a:gd name="T1" fmla="*/ 3 w 2"/>
                  <a:gd name="T2" fmla="*/ 0 w 2"/>
                  <a:gd name="T3" fmla="*/ 2 w 2"/>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2">
                    <a:moveTo>
                      <a:pt x="1" y="0"/>
                    </a:moveTo>
                    <a:cubicBezTo>
                      <a:pt x="2" y="0"/>
                      <a:pt x="2" y="0"/>
                      <a:pt x="2" y="0"/>
                    </a:cubicBezTo>
                    <a:cubicBezTo>
                      <a:pt x="2" y="0"/>
                      <a:pt x="1" y="0"/>
                      <a:pt x="0" y="0"/>
                    </a:cubicBezTo>
                    <a:cubicBezTo>
                      <a:pt x="0"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52" name="Freeform 4388"/>
              <p:cNvSpPr>
                <a:spLocks/>
              </p:cNvSpPr>
              <p:nvPr/>
            </p:nvSpPr>
            <p:spPr bwMode="auto">
              <a:xfrm>
                <a:off x="4019" y="1553"/>
                <a:ext cx="3" cy="1"/>
              </a:xfrm>
              <a:custGeom>
                <a:avLst/>
                <a:gdLst>
                  <a:gd name="T0" fmla="*/ 3 w 2"/>
                  <a:gd name="T1" fmla="*/ 1 h 1"/>
                  <a:gd name="T2" fmla="*/ 0 w 2"/>
                  <a:gd name="T3" fmla="*/ 0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0"/>
                      <a:pt x="1" y="0"/>
                      <a:pt x="0" y="0"/>
                    </a:cubicBezTo>
                    <a:cubicBezTo>
                      <a:pt x="1" y="0"/>
                      <a:pt x="1" y="0"/>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53" name="Freeform 4389"/>
              <p:cNvSpPr>
                <a:spLocks/>
              </p:cNvSpPr>
              <p:nvPr/>
            </p:nvSpPr>
            <p:spPr bwMode="auto">
              <a:xfrm>
                <a:off x="3924" y="1549"/>
                <a:ext cx="6" cy="3"/>
              </a:xfrm>
              <a:custGeom>
                <a:avLst/>
                <a:gdLst>
                  <a:gd name="T0" fmla="*/ 3 w 4"/>
                  <a:gd name="T1" fmla="*/ 2 h 2"/>
                  <a:gd name="T2" fmla="*/ 0 w 4"/>
                  <a:gd name="T3" fmla="*/ 2 h 2"/>
                  <a:gd name="T4" fmla="*/ 6 w 4"/>
                  <a:gd name="T5" fmla="*/ 2 h 2"/>
                  <a:gd name="T6" fmla="*/ 3 w 4"/>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2" y="1"/>
                    </a:moveTo>
                    <a:cubicBezTo>
                      <a:pt x="1" y="0"/>
                      <a:pt x="0" y="1"/>
                      <a:pt x="0" y="1"/>
                    </a:cubicBezTo>
                    <a:cubicBezTo>
                      <a:pt x="1" y="2"/>
                      <a:pt x="3" y="2"/>
                      <a:pt x="4" y="1"/>
                    </a:cubicBezTo>
                    <a:cubicBezTo>
                      <a:pt x="3" y="1"/>
                      <a:pt x="3"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54" name="Freeform 4390"/>
              <p:cNvSpPr>
                <a:spLocks/>
              </p:cNvSpPr>
              <p:nvPr/>
            </p:nvSpPr>
            <p:spPr bwMode="auto">
              <a:xfrm>
                <a:off x="3802" y="1507"/>
                <a:ext cx="8" cy="2"/>
              </a:xfrm>
              <a:custGeom>
                <a:avLst/>
                <a:gdLst>
                  <a:gd name="T0" fmla="*/ 0 w 6"/>
                  <a:gd name="T1" fmla="*/ 0 h 2"/>
                  <a:gd name="T2" fmla="*/ 8 w 6"/>
                  <a:gd name="T3" fmla="*/ 2 h 2"/>
                  <a:gd name="T4" fmla="*/ 0 w 6"/>
                  <a:gd name="T5" fmla="*/ 0 h 2"/>
                  <a:gd name="T6" fmla="*/ 0 60000 65536"/>
                  <a:gd name="T7" fmla="*/ 0 60000 65536"/>
                  <a:gd name="T8" fmla="*/ 0 60000 65536"/>
                </a:gdLst>
                <a:ahLst/>
                <a:cxnLst>
                  <a:cxn ang="T6">
                    <a:pos x="T0" y="T1"/>
                  </a:cxn>
                  <a:cxn ang="T7">
                    <a:pos x="T2" y="T3"/>
                  </a:cxn>
                  <a:cxn ang="T8">
                    <a:pos x="T4" y="T5"/>
                  </a:cxn>
                </a:cxnLst>
                <a:rect l="0" t="0" r="r" b="b"/>
                <a:pathLst>
                  <a:path w="6" h="2">
                    <a:moveTo>
                      <a:pt x="0" y="0"/>
                    </a:moveTo>
                    <a:cubicBezTo>
                      <a:pt x="2" y="1"/>
                      <a:pt x="4" y="2"/>
                      <a:pt x="6" y="2"/>
                    </a:cubicBezTo>
                    <a:cubicBezTo>
                      <a:pt x="4" y="1"/>
                      <a:pt x="3"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55" name="Freeform 4391"/>
              <p:cNvSpPr>
                <a:spLocks/>
              </p:cNvSpPr>
              <p:nvPr/>
            </p:nvSpPr>
            <p:spPr bwMode="auto">
              <a:xfrm>
                <a:off x="3816" y="1509"/>
                <a:ext cx="3" cy="2"/>
              </a:xfrm>
              <a:custGeom>
                <a:avLst/>
                <a:gdLst>
                  <a:gd name="T0" fmla="*/ 0 w 2"/>
                  <a:gd name="T1" fmla="*/ 2 h 1"/>
                  <a:gd name="T2" fmla="*/ 3 w 2"/>
                  <a:gd name="T3" fmla="*/ 2 h 1"/>
                  <a:gd name="T4" fmla="*/ 0 w 2"/>
                  <a:gd name="T5" fmla="*/ 0 h 1"/>
                  <a:gd name="T6" fmla="*/ 0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1"/>
                    </a:moveTo>
                    <a:cubicBezTo>
                      <a:pt x="0" y="1"/>
                      <a:pt x="1" y="1"/>
                      <a:pt x="2" y="1"/>
                    </a:cubicBezTo>
                    <a:cubicBezTo>
                      <a:pt x="1" y="1"/>
                      <a:pt x="0" y="0"/>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56" name="Freeform 4392"/>
              <p:cNvSpPr>
                <a:spLocks/>
              </p:cNvSpPr>
              <p:nvPr/>
            </p:nvSpPr>
            <p:spPr bwMode="auto">
              <a:xfrm>
                <a:off x="3829" y="1532"/>
                <a:ext cx="20" cy="6"/>
              </a:xfrm>
              <a:custGeom>
                <a:avLst/>
                <a:gdLst>
                  <a:gd name="T0" fmla="*/ 16 w 15"/>
                  <a:gd name="T1" fmla="*/ 6 h 5"/>
                  <a:gd name="T2" fmla="*/ 15 w 15"/>
                  <a:gd name="T3" fmla="*/ 1 h 5"/>
                  <a:gd name="T4" fmla="*/ 3 w 15"/>
                  <a:gd name="T5" fmla="*/ 0 h 5"/>
                  <a:gd name="T6" fmla="*/ 0 w 15"/>
                  <a:gd name="T7" fmla="*/ 2 h 5"/>
                  <a:gd name="T8" fmla="*/ 16 w 15"/>
                  <a:gd name="T9" fmla="*/ 6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5">
                    <a:moveTo>
                      <a:pt x="12" y="5"/>
                    </a:moveTo>
                    <a:cubicBezTo>
                      <a:pt x="12" y="3"/>
                      <a:pt x="15" y="2"/>
                      <a:pt x="11" y="1"/>
                    </a:cubicBezTo>
                    <a:cubicBezTo>
                      <a:pt x="8" y="0"/>
                      <a:pt x="5" y="1"/>
                      <a:pt x="2" y="0"/>
                    </a:cubicBezTo>
                    <a:cubicBezTo>
                      <a:pt x="3" y="2"/>
                      <a:pt x="1" y="2"/>
                      <a:pt x="0" y="2"/>
                    </a:cubicBezTo>
                    <a:cubicBezTo>
                      <a:pt x="1" y="5"/>
                      <a:pt x="9" y="5"/>
                      <a:pt x="12" y="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57" name="Freeform 4393"/>
              <p:cNvSpPr>
                <a:spLocks/>
              </p:cNvSpPr>
              <p:nvPr/>
            </p:nvSpPr>
            <p:spPr bwMode="auto">
              <a:xfrm>
                <a:off x="3872" y="1534"/>
                <a:ext cx="1" cy="2"/>
              </a:xfrm>
              <a:custGeom>
                <a:avLst/>
                <a:gdLst>
                  <a:gd name="T0" fmla="*/ 0 w 1"/>
                  <a:gd name="T1" fmla="*/ 2 h 1"/>
                  <a:gd name="T2" fmla="*/ 1 w 1"/>
                  <a:gd name="T3" fmla="*/ 2 h 1"/>
                  <a:gd name="T4" fmla="*/ 0 w 1"/>
                  <a:gd name="T5" fmla="*/ 0 h 1"/>
                  <a:gd name="T6" fmla="*/ 0 w 1"/>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1"/>
                    </a:moveTo>
                    <a:cubicBezTo>
                      <a:pt x="0" y="1"/>
                      <a:pt x="1" y="1"/>
                      <a:pt x="1" y="1"/>
                    </a:cubicBezTo>
                    <a:cubicBezTo>
                      <a:pt x="1" y="1"/>
                      <a:pt x="0" y="0"/>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58" name="Freeform 4394"/>
              <p:cNvSpPr>
                <a:spLocks/>
              </p:cNvSpPr>
              <p:nvPr/>
            </p:nvSpPr>
            <p:spPr bwMode="auto">
              <a:xfrm>
                <a:off x="3633" y="1516"/>
                <a:ext cx="2" cy="1"/>
              </a:xfrm>
              <a:custGeom>
                <a:avLst/>
                <a:gdLst>
                  <a:gd name="T0" fmla="*/ 2 w 2"/>
                  <a:gd name="T1" fmla="*/ 0 h 1"/>
                  <a:gd name="T2" fmla="*/ 0 w 2"/>
                  <a:gd name="T3" fmla="*/ 0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0"/>
                    </a:cubicBezTo>
                    <a:cubicBezTo>
                      <a:pt x="1" y="1"/>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59" name="Freeform 4395"/>
              <p:cNvSpPr>
                <a:spLocks/>
              </p:cNvSpPr>
              <p:nvPr/>
            </p:nvSpPr>
            <p:spPr bwMode="auto">
              <a:xfrm>
                <a:off x="3645" y="1500"/>
                <a:ext cx="10" cy="3"/>
              </a:xfrm>
              <a:custGeom>
                <a:avLst/>
                <a:gdLst>
                  <a:gd name="T0" fmla="*/ 8 w 8"/>
                  <a:gd name="T1" fmla="*/ 0 h 2"/>
                  <a:gd name="T2" fmla="*/ 0 w 8"/>
                  <a:gd name="T3" fmla="*/ 3 h 2"/>
                  <a:gd name="T4" fmla="*/ 5 w 8"/>
                  <a:gd name="T5" fmla="*/ 3 h 2"/>
                  <a:gd name="T6" fmla="*/ 8 w 8"/>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2">
                    <a:moveTo>
                      <a:pt x="6" y="0"/>
                    </a:moveTo>
                    <a:cubicBezTo>
                      <a:pt x="4" y="1"/>
                      <a:pt x="2" y="0"/>
                      <a:pt x="0" y="2"/>
                    </a:cubicBezTo>
                    <a:cubicBezTo>
                      <a:pt x="1" y="2"/>
                      <a:pt x="3" y="2"/>
                      <a:pt x="4" y="2"/>
                    </a:cubicBezTo>
                    <a:cubicBezTo>
                      <a:pt x="5" y="2"/>
                      <a:pt x="8" y="1"/>
                      <a:pt x="6"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60" name="Freeform 4396"/>
              <p:cNvSpPr>
                <a:spLocks/>
              </p:cNvSpPr>
              <p:nvPr/>
            </p:nvSpPr>
            <p:spPr bwMode="auto">
              <a:xfrm>
                <a:off x="3645" y="1507"/>
                <a:ext cx="2" cy="0"/>
              </a:xfrm>
              <a:custGeom>
                <a:avLst/>
                <a:gdLst>
                  <a:gd name="T0" fmla="*/ 1 w 2"/>
                  <a:gd name="T1" fmla="*/ 0 w 2"/>
                  <a:gd name="T2" fmla="*/ 2 w 2"/>
                  <a:gd name="T3" fmla="*/ 1 w 2"/>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2">
                    <a:moveTo>
                      <a:pt x="1" y="0"/>
                    </a:moveTo>
                    <a:cubicBezTo>
                      <a:pt x="1" y="0"/>
                      <a:pt x="0" y="0"/>
                      <a:pt x="0" y="0"/>
                    </a:cubicBezTo>
                    <a:cubicBezTo>
                      <a:pt x="0" y="0"/>
                      <a:pt x="1" y="0"/>
                      <a:pt x="2" y="0"/>
                    </a:cubicBezTo>
                    <a:cubicBezTo>
                      <a:pt x="2"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61" name="Freeform 4397"/>
              <p:cNvSpPr>
                <a:spLocks/>
              </p:cNvSpPr>
              <p:nvPr/>
            </p:nvSpPr>
            <p:spPr bwMode="auto">
              <a:xfrm>
                <a:off x="3646" y="1512"/>
                <a:ext cx="4" cy="0"/>
              </a:xfrm>
              <a:custGeom>
                <a:avLst/>
                <a:gdLst>
                  <a:gd name="T0" fmla="*/ 1 w 3"/>
                  <a:gd name="T1" fmla="*/ 0 w 3"/>
                  <a:gd name="T2" fmla="*/ 4 w 3"/>
                  <a:gd name="T3" fmla="*/ 1 w 3"/>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3">
                    <a:moveTo>
                      <a:pt x="1" y="0"/>
                    </a:moveTo>
                    <a:cubicBezTo>
                      <a:pt x="0" y="0"/>
                      <a:pt x="0" y="0"/>
                      <a:pt x="0" y="0"/>
                    </a:cubicBezTo>
                    <a:cubicBezTo>
                      <a:pt x="1" y="0"/>
                      <a:pt x="2" y="0"/>
                      <a:pt x="3" y="0"/>
                    </a:cubicBezTo>
                    <a:cubicBezTo>
                      <a:pt x="2" y="0"/>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62" name="Freeform 4398"/>
              <p:cNvSpPr>
                <a:spLocks/>
              </p:cNvSpPr>
              <p:nvPr/>
            </p:nvSpPr>
            <p:spPr bwMode="auto">
              <a:xfrm>
                <a:off x="3650" y="1505"/>
                <a:ext cx="3" cy="2"/>
              </a:xfrm>
              <a:custGeom>
                <a:avLst/>
                <a:gdLst>
                  <a:gd name="T0" fmla="*/ 2 w 2"/>
                  <a:gd name="T1" fmla="*/ 2 h 1"/>
                  <a:gd name="T2" fmla="*/ 0 w 2"/>
                  <a:gd name="T3" fmla="*/ 0 h 1"/>
                  <a:gd name="T4" fmla="*/ 3 w 2"/>
                  <a:gd name="T5" fmla="*/ 2 h 1"/>
                  <a:gd name="T6" fmla="*/ 2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0" y="0"/>
                      <a:pt x="0" y="0"/>
                      <a:pt x="0" y="0"/>
                    </a:cubicBezTo>
                    <a:cubicBezTo>
                      <a:pt x="1" y="1"/>
                      <a:pt x="1" y="1"/>
                      <a:pt x="2" y="1"/>
                    </a:cubicBezTo>
                    <a:cubicBezTo>
                      <a:pt x="2"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63" name="Freeform 4399"/>
              <p:cNvSpPr>
                <a:spLocks/>
              </p:cNvSpPr>
              <p:nvPr/>
            </p:nvSpPr>
            <p:spPr bwMode="auto">
              <a:xfrm>
                <a:off x="3651" y="1503"/>
                <a:ext cx="3" cy="1"/>
              </a:xfrm>
              <a:custGeom>
                <a:avLst/>
                <a:gdLst>
                  <a:gd name="T0" fmla="*/ 3 w 2"/>
                  <a:gd name="T1" fmla="*/ 1 h 1"/>
                  <a:gd name="T2" fmla="*/ 0 w 2"/>
                  <a:gd name="T3" fmla="*/ 1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0"/>
                      <a:pt x="0" y="1"/>
                    </a:cubicBezTo>
                    <a:cubicBezTo>
                      <a:pt x="1" y="1"/>
                      <a:pt x="2"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64" name="Freeform 4400"/>
              <p:cNvSpPr>
                <a:spLocks/>
              </p:cNvSpPr>
              <p:nvPr/>
            </p:nvSpPr>
            <p:spPr bwMode="auto">
              <a:xfrm>
                <a:off x="3654" y="1507"/>
                <a:ext cx="4" cy="1"/>
              </a:xfrm>
              <a:custGeom>
                <a:avLst/>
                <a:gdLst>
                  <a:gd name="T0" fmla="*/ 4 w 3"/>
                  <a:gd name="T1" fmla="*/ 0 h 1"/>
                  <a:gd name="T2" fmla="*/ 0 w 3"/>
                  <a:gd name="T3" fmla="*/ 0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0"/>
                      <a:pt x="1" y="0"/>
                      <a:pt x="0" y="0"/>
                    </a:cubicBezTo>
                    <a:cubicBezTo>
                      <a:pt x="1" y="0"/>
                      <a:pt x="3"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65" name="Freeform 4401"/>
              <p:cNvSpPr>
                <a:spLocks/>
              </p:cNvSpPr>
              <p:nvPr/>
            </p:nvSpPr>
            <p:spPr bwMode="auto">
              <a:xfrm>
                <a:off x="3654" y="1508"/>
                <a:ext cx="12" cy="5"/>
              </a:xfrm>
              <a:custGeom>
                <a:avLst/>
                <a:gdLst>
                  <a:gd name="T0" fmla="*/ 11 w 9"/>
                  <a:gd name="T1" fmla="*/ 5 h 4"/>
                  <a:gd name="T2" fmla="*/ 9 w 9"/>
                  <a:gd name="T3" fmla="*/ 4 h 4"/>
                  <a:gd name="T4" fmla="*/ 12 w 9"/>
                  <a:gd name="T5" fmla="*/ 5 h 4"/>
                  <a:gd name="T6" fmla="*/ 0 w 9"/>
                  <a:gd name="T7" fmla="*/ 3 h 4"/>
                  <a:gd name="T8" fmla="*/ 11 w 9"/>
                  <a:gd name="T9" fmla="*/ 5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4">
                    <a:moveTo>
                      <a:pt x="8" y="4"/>
                    </a:moveTo>
                    <a:cubicBezTo>
                      <a:pt x="8" y="4"/>
                      <a:pt x="7" y="3"/>
                      <a:pt x="7" y="3"/>
                    </a:cubicBezTo>
                    <a:cubicBezTo>
                      <a:pt x="8" y="3"/>
                      <a:pt x="9" y="3"/>
                      <a:pt x="9" y="4"/>
                    </a:cubicBezTo>
                    <a:cubicBezTo>
                      <a:pt x="8" y="0"/>
                      <a:pt x="2" y="4"/>
                      <a:pt x="0" y="2"/>
                    </a:cubicBezTo>
                    <a:cubicBezTo>
                      <a:pt x="2" y="4"/>
                      <a:pt x="6" y="3"/>
                      <a:pt x="8"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66" name="Freeform 4402"/>
              <p:cNvSpPr>
                <a:spLocks/>
              </p:cNvSpPr>
              <p:nvPr/>
            </p:nvSpPr>
            <p:spPr bwMode="auto">
              <a:xfrm>
                <a:off x="3664" y="1505"/>
                <a:ext cx="3" cy="0"/>
              </a:xfrm>
              <a:custGeom>
                <a:avLst/>
                <a:gdLst>
                  <a:gd name="T0" fmla="*/ 3 w 2"/>
                  <a:gd name="T1" fmla="*/ 0 w 2"/>
                  <a:gd name="T2" fmla="*/ 3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1" y="0"/>
                      <a:pt x="0" y="0"/>
                      <a:pt x="0" y="0"/>
                    </a:cubicBezTo>
                    <a:cubicBezTo>
                      <a:pt x="0" y="0"/>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67" name="Freeform 4403"/>
              <p:cNvSpPr>
                <a:spLocks/>
              </p:cNvSpPr>
              <p:nvPr/>
            </p:nvSpPr>
            <p:spPr bwMode="auto">
              <a:xfrm>
                <a:off x="3664" y="1511"/>
                <a:ext cx="6" cy="2"/>
              </a:xfrm>
              <a:custGeom>
                <a:avLst/>
                <a:gdLst>
                  <a:gd name="T0" fmla="*/ 3 w 4"/>
                  <a:gd name="T1" fmla="*/ 1 h 2"/>
                  <a:gd name="T2" fmla="*/ 5 w 4"/>
                  <a:gd name="T3" fmla="*/ 1 h 2"/>
                  <a:gd name="T4" fmla="*/ 3 w 4"/>
                  <a:gd name="T5" fmla="*/ 0 h 2"/>
                  <a:gd name="T6" fmla="*/ 3 w 4"/>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2" y="1"/>
                    </a:moveTo>
                    <a:cubicBezTo>
                      <a:pt x="3" y="1"/>
                      <a:pt x="3" y="1"/>
                      <a:pt x="3" y="1"/>
                    </a:cubicBezTo>
                    <a:cubicBezTo>
                      <a:pt x="0" y="2"/>
                      <a:pt x="4" y="0"/>
                      <a:pt x="2" y="0"/>
                    </a:cubicBezTo>
                    <a:cubicBezTo>
                      <a:pt x="1" y="0"/>
                      <a:pt x="2"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68" name="Freeform 4404"/>
              <p:cNvSpPr>
                <a:spLocks/>
              </p:cNvSpPr>
              <p:nvPr/>
            </p:nvSpPr>
            <p:spPr bwMode="auto">
              <a:xfrm>
                <a:off x="3667" y="1505"/>
                <a:ext cx="3" cy="3"/>
              </a:xfrm>
              <a:custGeom>
                <a:avLst/>
                <a:gdLst>
                  <a:gd name="T0" fmla="*/ 3 w 2"/>
                  <a:gd name="T1" fmla="*/ 3 h 2"/>
                  <a:gd name="T2" fmla="*/ 0 w 2"/>
                  <a:gd name="T3" fmla="*/ 0 h 2"/>
                  <a:gd name="T4" fmla="*/ 3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1" y="1"/>
                      <a:pt x="0" y="1"/>
                      <a:pt x="0" y="0"/>
                    </a:cubicBezTo>
                    <a:cubicBezTo>
                      <a:pt x="0" y="2"/>
                      <a:pt x="1"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69" name="Freeform 4405"/>
              <p:cNvSpPr>
                <a:spLocks/>
              </p:cNvSpPr>
              <p:nvPr/>
            </p:nvSpPr>
            <p:spPr bwMode="auto">
              <a:xfrm>
                <a:off x="3670" y="1513"/>
                <a:ext cx="4" cy="2"/>
              </a:xfrm>
              <a:custGeom>
                <a:avLst/>
                <a:gdLst>
                  <a:gd name="T0" fmla="*/ 4 w 3"/>
                  <a:gd name="T1" fmla="*/ 0 h 1"/>
                  <a:gd name="T2" fmla="*/ 0 w 3"/>
                  <a:gd name="T3" fmla="*/ 2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0"/>
                      <a:pt x="1" y="1"/>
                      <a:pt x="0" y="1"/>
                    </a:cubicBezTo>
                    <a:cubicBezTo>
                      <a:pt x="1" y="1"/>
                      <a:pt x="2"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70" name="Freeform 4406"/>
              <p:cNvSpPr>
                <a:spLocks/>
              </p:cNvSpPr>
              <p:nvPr/>
            </p:nvSpPr>
            <p:spPr bwMode="auto">
              <a:xfrm>
                <a:off x="3568" y="1467"/>
                <a:ext cx="25" cy="5"/>
              </a:xfrm>
              <a:custGeom>
                <a:avLst/>
                <a:gdLst>
                  <a:gd name="T0" fmla="*/ 1 w 19"/>
                  <a:gd name="T1" fmla="*/ 1 h 4"/>
                  <a:gd name="T2" fmla="*/ 7 w 19"/>
                  <a:gd name="T3" fmla="*/ 3 h 4"/>
                  <a:gd name="T4" fmla="*/ 14 w 19"/>
                  <a:gd name="T5" fmla="*/ 4 h 4"/>
                  <a:gd name="T6" fmla="*/ 12 w 19"/>
                  <a:gd name="T7" fmla="*/ 4 h 4"/>
                  <a:gd name="T8" fmla="*/ 25 w 19"/>
                  <a:gd name="T9" fmla="*/ 3 h 4"/>
                  <a:gd name="T10" fmla="*/ 14 w 19"/>
                  <a:gd name="T11" fmla="*/ 1 h 4"/>
                  <a:gd name="T12" fmla="*/ 0 w 19"/>
                  <a:gd name="T13" fmla="*/ 0 h 4"/>
                  <a:gd name="T14" fmla="*/ 1 w 19"/>
                  <a:gd name="T15" fmla="*/ 1 h 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9" h="4">
                    <a:moveTo>
                      <a:pt x="1" y="1"/>
                    </a:moveTo>
                    <a:cubicBezTo>
                      <a:pt x="3" y="1"/>
                      <a:pt x="4" y="2"/>
                      <a:pt x="5" y="2"/>
                    </a:cubicBezTo>
                    <a:cubicBezTo>
                      <a:pt x="7" y="3"/>
                      <a:pt x="9" y="2"/>
                      <a:pt x="11" y="3"/>
                    </a:cubicBezTo>
                    <a:cubicBezTo>
                      <a:pt x="11" y="3"/>
                      <a:pt x="10" y="3"/>
                      <a:pt x="9" y="3"/>
                    </a:cubicBezTo>
                    <a:cubicBezTo>
                      <a:pt x="12" y="4"/>
                      <a:pt x="16" y="4"/>
                      <a:pt x="19" y="2"/>
                    </a:cubicBezTo>
                    <a:cubicBezTo>
                      <a:pt x="18" y="0"/>
                      <a:pt x="14" y="1"/>
                      <a:pt x="11" y="1"/>
                    </a:cubicBezTo>
                    <a:cubicBezTo>
                      <a:pt x="8" y="1"/>
                      <a:pt x="4" y="1"/>
                      <a:pt x="0" y="0"/>
                    </a:cubicBezTo>
                    <a:cubicBezTo>
                      <a:pt x="0" y="0"/>
                      <a:pt x="1"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71" name="Freeform 4407"/>
              <p:cNvSpPr>
                <a:spLocks/>
              </p:cNvSpPr>
              <p:nvPr/>
            </p:nvSpPr>
            <p:spPr bwMode="auto">
              <a:xfrm>
                <a:off x="3569" y="1454"/>
                <a:ext cx="51" cy="14"/>
              </a:xfrm>
              <a:custGeom>
                <a:avLst/>
                <a:gdLst>
                  <a:gd name="T0" fmla="*/ 1 w 38"/>
                  <a:gd name="T1" fmla="*/ 11 h 11"/>
                  <a:gd name="T2" fmla="*/ 16 w 38"/>
                  <a:gd name="T3" fmla="*/ 11 h 11"/>
                  <a:gd name="T4" fmla="*/ 5 w 38"/>
                  <a:gd name="T5" fmla="*/ 11 h 11"/>
                  <a:gd name="T6" fmla="*/ 13 w 38"/>
                  <a:gd name="T7" fmla="*/ 13 h 11"/>
                  <a:gd name="T8" fmla="*/ 7 w 38"/>
                  <a:gd name="T9" fmla="*/ 13 h 11"/>
                  <a:gd name="T10" fmla="*/ 19 w 38"/>
                  <a:gd name="T11" fmla="*/ 14 h 11"/>
                  <a:gd name="T12" fmla="*/ 31 w 38"/>
                  <a:gd name="T13" fmla="*/ 13 h 11"/>
                  <a:gd name="T14" fmla="*/ 42 w 38"/>
                  <a:gd name="T15" fmla="*/ 11 h 11"/>
                  <a:gd name="T16" fmla="*/ 51 w 38"/>
                  <a:gd name="T17" fmla="*/ 10 h 11"/>
                  <a:gd name="T18" fmla="*/ 44 w 38"/>
                  <a:gd name="T19" fmla="*/ 8 h 11"/>
                  <a:gd name="T20" fmla="*/ 51 w 38"/>
                  <a:gd name="T21" fmla="*/ 6 h 11"/>
                  <a:gd name="T22" fmla="*/ 35 w 38"/>
                  <a:gd name="T23" fmla="*/ 4 h 11"/>
                  <a:gd name="T24" fmla="*/ 20 w 38"/>
                  <a:gd name="T25" fmla="*/ 1 h 11"/>
                  <a:gd name="T26" fmla="*/ 24 w 38"/>
                  <a:gd name="T27" fmla="*/ 1 h 11"/>
                  <a:gd name="T28" fmla="*/ 4 w 38"/>
                  <a:gd name="T29" fmla="*/ 5 h 11"/>
                  <a:gd name="T30" fmla="*/ 9 w 38"/>
                  <a:gd name="T31" fmla="*/ 6 h 11"/>
                  <a:gd name="T32" fmla="*/ 8 w 38"/>
                  <a:gd name="T33" fmla="*/ 9 h 11"/>
                  <a:gd name="T34" fmla="*/ 3 w 38"/>
                  <a:gd name="T35" fmla="*/ 9 h 11"/>
                  <a:gd name="T36" fmla="*/ 8 w 38"/>
                  <a:gd name="T37" fmla="*/ 10 h 11"/>
                  <a:gd name="T38" fmla="*/ 0 w 38"/>
                  <a:gd name="T39" fmla="*/ 10 h 11"/>
                  <a:gd name="T40" fmla="*/ 1 w 38"/>
                  <a:gd name="T41" fmla="*/ 11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8" h="11">
                    <a:moveTo>
                      <a:pt x="1" y="9"/>
                    </a:moveTo>
                    <a:cubicBezTo>
                      <a:pt x="4" y="8"/>
                      <a:pt x="9" y="7"/>
                      <a:pt x="12" y="9"/>
                    </a:cubicBezTo>
                    <a:cubicBezTo>
                      <a:pt x="9" y="8"/>
                      <a:pt x="7" y="8"/>
                      <a:pt x="4" y="9"/>
                    </a:cubicBezTo>
                    <a:cubicBezTo>
                      <a:pt x="6" y="9"/>
                      <a:pt x="8" y="9"/>
                      <a:pt x="10" y="10"/>
                    </a:cubicBezTo>
                    <a:cubicBezTo>
                      <a:pt x="8" y="9"/>
                      <a:pt x="7" y="9"/>
                      <a:pt x="5" y="10"/>
                    </a:cubicBezTo>
                    <a:cubicBezTo>
                      <a:pt x="8" y="9"/>
                      <a:pt x="11" y="10"/>
                      <a:pt x="14" y="11"/>
                    </a:cubicBezTo>
                    <a:cubicBezTo>
                      <a:pt x="17" y="11"/>
                      <a:pt x="20" y="10"/>
                      <a:pt x="23" y="10"/>
                    </a:cubicBezTo>
                    <a:cubicBezTo>
                      <a:pt x="26" y="9"/>
                      <a:pt x="29" y="9"/>
                      <a:pt x="31" y="9"/>
                    </a:cubicBezTo>
                    <a:cubicBezTo>
                      <a:pt x="33" y="9"/>
                      <a:pt x="37" y="10"/>
                      <a:pt x="38" y="8"/>
                    </a:cubicBezTo>
                    <a:cubicBezTo>
                      <a:pt x="37" y="8"/>
                      <a:pt x="34" y="7"/>
                      <a:pt x="33" y="6"/>
                    </a:cubicBezTo>
                    <a:cubicBezTo>
                      <a:pt x="35" y="6"/>
                      <a:pt x="37" y="6"/>
                      <a:pt x="38" y="5"/>
                    </a:cubicBezTo>
                    <a:cubicBezTo>
                      <a:pt x="34" y="4"/>
                      <a:pt x="30" y="4"/>
                      <a:pt x="26" y="3"/>
                    </a:cubicBezTo>
                    <a:cubicBezTo>
                      <a:pt x="23" y="1"/>
                      <a:pt x="18" y="0"/>
                      <a:pt x="15" y="1"/>
                    </a:cubicBezTo>
                    <a:cubicBezTo>
                      <a:pt x="16" y="1"/>
                      <a:pt x="17" y="1"/>
                      <a:pt x="18" y="1"/>
                    </a:cubicBezTo>
                    <a:cubicBezTo>
                      <a:pt x="13" y="1"/>
                      <a:pt x="8" y="3"/>
                      <a:pt x="3" y="4"/>
                    </a:cubicBezTo>
                    <a:cubicBezTo>
                      <a:pt x="3" y="6"/>
                      <a:pt x="5" y="5"/>
                      <a:pt x="7" y="5"/>
                    </a:cubicBezTo>
                    <a:cubicBezTo>
                      <a:pt x="6" y="5"/>
                      <a:pt x="5" y="6"/>
                      <a:pt x="6" y="7"/>
                    </a:cubicBezTo>
                    <a:cubicBezTo>
                      <a:pt x="5" y="7"/>
                      <a:pt x="3" y="7"/>
                      <a:pt x="2" y="7"/>
                    </a:cubicBezTo>
                    <a:cubicBezTo>
                      <a:pt x="3" y="8"/>
                      <a:pt x="5" y="7"/>
                      <a:pt x="6" y="8"/>
                    </a:cubicBezTo>
                    <a:cubicBezTo>
                      <a:pt x="4" y="8"/>
                      <a:pt x="1" y="7"/>
                      <a:pt x="0" y="8"/>
                    </a:cubicBezTo>
                    <a:cubicBezTo>
                      <a:pt x="0" y="8"/>
                      <a:pt x="0" y="9"/>
                      <a:pt x="1" y="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72" name="Freeform 4408"/>
              <p:cNvSpPr>
                <a:spLocks/>
              </p:cNvSpPr>
              <p:nvPr/>
            </p:nvSpPr>
            <p:spPr bwMode="auto">
              <a:xfrm>
                <a:off x="3573" y="1471"/>
                <a:ext cx="7" cy="1"/>
              </a:xfrm>
              <a:custGeom>
                <a:avLst/>
                <a:gdLst>
                  <a:gd name="T0" fmla="*/ 6 w 5"/>
                  <a:gd name="T1" fmla="*/ 1 h 1"/>
                  <a:gd name="T2" fmla="*/ 7 w 5"/>
                  <a:gd name="T3" fmla="*/ 1 h 1"/>
                  <a:gd name="T4" fmla="*/ 0 w 5"/>
                  <a:gd name="T5" fmla="*/ 0 h 1"/>
                  <a:gd name="T6" fmla="*/ 6 w 5"/>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1">
                    <a:moveTo>
                      <a:pt x="4" y="1"/>
                    </a:moveTo>
                    <a:cubicBezTo>
                      <a:pt x="4" y="1"/>
                      <a:pt x="4" y="1"/>
                      <a:pt x="5" y="1"/>
                    </a:cubicBezTo>
                    <a:cubicBezTo>
                      <a:pt x="3" y="0"/>
                      <a:pt x="2" y="0"/>
                      <a:pt x="0" y="0"/>
                    </a:cubicBezTo>
                    <a:cubicBezTo>
                      <a:pt x="1" y="1"/>
                      <a:pt x="3" y="1"/>
                      <a:pt x="4"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73" name="Freeform 4409"/>
              <p:cNvSpPr>
                <a:spLocks/>
              </p:cNvSpPr>
              <p:nvPr/>
            </p:nvSpPr>
            <p:spPr bwMode="auto">
              <a:xfrm>
                <a:off x="3583" y="1474"/>
                <a:ext cx="5" cy="1"/>
              </a:xfrm>
              <a:custGeom>
                <a:avLst/>
                <a:gdLst>
                  <a:gd name="T0" fmla="*/ 0 w 4"/>
                  <a:gd name="T1" fmla="*/ 1 h 1"/>
                  <a:gd name="T2" fmla="*/ 5 w 4"/>
                  <a:gd name="T3" fmla="*/ 1 h 1"/>
                  <a:gd name="T4" fmla="*/ 0 w 4"/>
                  <a:gd name="T5" fmla="*/ 1 h 1"/>
                  <a:gd name="T6" fmla="*/ 0 60000 65536"/>
                  <a:gd name="T7" fmla="*/ 0 60000 65536"/>
                  <a:gd name="T8" fmla="*/ 0 60000 65536"/>
                </a:gdLst>
                <a:ahLst/>
                <a:cxnLst>
                  <a:cxn ang="T6">
                    <a:pos x="T0" y="T1"/>
                  </a:cxn>
                  <a:cxn ang="T7">
                    <a:pos x="T2" y="T3"/>
                  </a:cxn>
                  <a:cxn ang="T8">
                    <a:pos x="T4" y="T5"/>
                  </a:cxn>
                </a:cxnLst>
                <a:rect l="0" t="0" r="r" b="b"/>
                <a:pathLst>
                  <a:path w="4" h="1">
                    <a:moveTo>
                      <a:pt x="0" y="1"/>
                    </a:moveTo>
                    <a:cubicBezTo>
                      <a:pt x="1" y="1"/>
                      <a:pt x="3" y="1"/>
                      <a:pt x="4" y="1"/>
                    </a:cubicBezTo>
                    <a:cubicBezTo>
                      <a:pt x="3" y="0"/>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74" name="Freeform 4410"/>
              <p:cNvSpPr>
                <a:spLocks/>
              </p:cNvSpPr>
              <p:nvPr/>
            </p:nvSpPr>
            <p:spPr bwMode="auto">
              <a:xfrm>
                <a:off x="3591" y="1475"/>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cubicBezTo>
                      <a:pt x="0" y="0"/>
                      <a:pt x="1" y="0"/>
                      <a:pt x="2" y="0"/>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75" name="Freeform 4411"/>
              <p:cNvSpPr>
                <a:spLocks/>
              </p:cNvSpPr>
              <p:nvPr/>
            </p:nvSpPr>
            <p:spPr bwMode="auto">
              <a:xfrm>
                <a:off x="3591" y="1466"/>
                <a:ext cx="69" cy="17"/>
              </a:xfrm>
              <a:custGeom>
                <a:avLst/>
                <a:gdLst>
                  <a:gd name="T0" fmla="*/ 10 w 53"/>
                  <a:gd name="T1" fmla="*/ 3 h 13"/>
                  <a:gd name="T2" fmla="*/ 7 w 53"/>
                  <a:gd name="T3" fmla="*/ 4 h 13"/>
                  <a:gd name="T4" fmla="*/ 12 w 53"/>
                  <a:gd name="T5" fmla="*/ 4 h 13"/>
                  <a:gd name="T6" fmla="*/ 0 w 53"/>
                  <a:gd name="T7" fmla="*/ 8 h 13"/>
                  <a:gd name="T8" fmla="*/ 4 w 53"/>
                  <a:gd name="T9" fmla="*/ 8 h 13"/>
                  <a:gd name="T10" fmla="*/ 9 w 53"/>
                  <a:gd name="T11" fmla="*/ 8 h 13"/>
                  <a:gd name="T12" fmla="*/ 12 w 53"/>
                  <a:gd name="T13" fmla="*/ 8 h 13"/>
                  <a:gd name="T14" fmla="*/ 17 w 53"/>
                  <a:gd name="T15" fmla="*/ 10 h 13"/>
                  <a:gd name="T16" fmla="*/ 27 w 53"/>
                  <a:gd name="T17" fmla="*/ 12 h 13"/>
                  <a:gd name="T18" fmla="*/ 33 w 53"/>
                  <a:gd name="T19" fmla="*/ 13 h 13"/>
                  <a:gd name="T20" fmla="*/ 39 w 53"/>
                  <a:gd name="T21" fmla="*/ 13 h 13"/>
                  <a:gd name="T22" fmla="*/ 46 w 53"/>
                  <a:gd name="T23" fmla="*/ 14 h 13"/>
                  <a:gd name="T24" fmla="*/ 48 w 53"/>
                  <a:gd name="T25" fmla="*/ 16 h 13"/>
                  <a:gd name="T26" fmla="*/ 60 w 53"/>
                  <a:gd name="T27" fmla="*/ 16 h 13"/>
                  <a:gd name="T28" fmla="*/ 69 w 53"/>
                  <a:gd name="T29" fmla="*/ 14 h 13"/>
                  <a:gd name="T30" fmla="*/ 57 w 53"/>
                  <a:gd name="T31" fmla="*/ 10 h 13"/>
                  <a:gd name="T32" fmla="*/ 61 w 53"/>
                  <a:gd name="T33" fmla="*/ 10 h 13"/>
                  <a:gd name="T34" fmla="*/ 57 w 53"/>
                  <a:gd name="T35" fmla="*/ 5 h 13"/>
                  <a:gd name="T36" fmla="*/ 59 w 53"/>
                  <a:gd name="T37" fmla="*/ 5 h 13"/>
                  <a:gd name="T38" fmla="*/ 42 w 53"/>
                  <a:gd name="T39" fmla="*/ 3 h 13"/>
                  <a:gd name="T40" fmla="*/ 43 w 53"/>
                  <a:gd name="T41" fmla="*/ 4 h 13"/>
                  <a:gd name="T42" fmla="*/ 39 w 53"/>
                  <a:gd name="T43" fmla="*/ 4 h 13"/>
                  <a:gd name="T44" fmla="*/ 36 w 53"/>
                  <a:gd name="T45" fmla="*/ 5 h 13"/>
                  <a:gd name="T46" fmla="*/ 38 w 53"/>
                  <a:gd name="T47" fmla="*/ 1 h 13"/>
                  <a:gd name="T48" fmla="*/ 31 w 53"/>
                  <a:gd name="T49" fmla="*/ 0 h 13"/>
                  <a:gd name="T50" fmla="*/ 22 w 53"/>
                  <a:gd name="T51" fmla="*/ 1 h 13"/>
                  <a:gd name="T52" fmla="*/ 10 w 53"/>
                  <a:gd name="T53" fmla="*/ 3 h 1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3" h="13">
                    <a:moveTo>
                      <a:pt x="8" y="2"/>
                    </a:moveTo>
                    <a:cubicBezTo>
                      <a:pt x="7" y="2"/>
                      <a:pt x="6" y="2"/>
                      <a:pt x="5" y="3"/>
                    </a:cubicBezTo>
                    <a:cubicBezTo>
                      <a:pt x="7" y="3"/>
                      <a:pt x="8" y="3"/>
                      <a:pt x="9" y="3"/>
                    </a:cubicBezTo>
                    <a:cubicBezTo>
                      <a:pt x="6" y="4"/>
                      <a:pt x="3" y="6"/>
                      <a:pt x="0" y="6"/>
                    </a:cubicBezTo>
                    <a:cubicBezTo>
                      <a:pt x="1" y="6"/>
                      <a:pt x="2" y="6"/>
                      <a:pt x="3" y="6"/>
                    </a:cubicBezTo>
                    <a:cubicBezTo>
                      <a:pt x="3" y="6"/>
                      <a:pt x="10" y="6"/>
                      <a:pt x="7" y="6"/>
                    </a:cubicBezTo>
                    <a:cubicBezTo>
                      <a:pt x="8" y="7"/>
                      <a:pt x="8" y="6"/>
                      <a:pt x="9" y="6"/>
                    </a:cubicBezTo>
                    <a:cubicBezTo>
                      <a:pt x="11" y="6"/>
                      <a:pt x="11" y="7"/>
                      <a:pt x="13" y="8"/>
                    </a:cubicBezTo>
                    <a:cubicBezTo>
                      <a:pt x="15" y="9"/>
                      <a:pt x="18" y="10"/>
                      <a:pt x="21" y="9"/>
                    </a:cubicBezTo>
                    <a:cubicBezTo>
                      <a:pt x="22" y="9"/>
                      <a:pt x="23" y="10"/>
                      <a:pt x="25" y="10"/>
                    </a:cubicBezTo>
                    <a:cubicBezTo>
                      <a:pt x="27" y="11"/>
                      <a:pt x="29" y="10"/>
                      <a:pt x="30" y="10"/>
                    </a:cubicBezTo>
                    <a:cubicBezTo>
                      <a:pt x="32" y="10"/>
                      <a:pt x="34" y="11"/>
                      <a:pt x="35" y="11"/>
                    </a:cubicBezTo>
                    <a:cubicBezTo>
                      <a:pt x="36" y="11"/>
                      <a:pt x="40" y="12"/>
                      <a:pt x="37" y="12"/>
                    </a:cubicBezTo>
                    <a:cubicBezTo>
                      <a:pt x="40" y="12"/>
                      <a:pt x="43" y="12"/>
                      <a:pt x="46" y="12"/>
                    </a:cubicBezTo>
                    <a:cubicBezTo>
                      <a:pt x="48" y="12"/>
                      <a:pt x="51" y="13"/>
                      <a:pt x="53" y="11"/>
                    </a:cubicBezTo>
                    <a:cubicBezTo>
                      <a:pt x="50" y="9"/>
                      <a:pt x="47" y="9"/>
                      <a:pt x="44" y="8"/>
                    </a:cubicBezTo>
                    <a:cubicBezTo>
                      <a:pt x="45" y="8"/>
                      <a:pt x="46" y="8"/>
                      <a:pt x="47" y="8"/>
                    </a:cubicBezTo>
                    <a:cubicBezTo>
                      <a:pt x="47" y="6"/>
                      <a:pt x="45" y="5"/>
                      <a:pt x="44" y="4"/>
                    </a:cubicBezTo>
                    <a:cubicBezTo>
                      <a:pt x="45" y="4"/>
                      <a:pt x="45" y="4"/>
                      <a:pt x="45" y="4"/>
                    </a:cubicBezTo>
                    <a:cubicBezTo>
                      <a:pt x="42" y="2"/>
                      <a:pt x="36" y="0"/>
                      <a:pt x="32" y="2"/>
                    </a:cubicBezTo>
                    <a:cubicBezTo>
                      <a:pt x="33" y="2"/>
                      <a:pt x="33" y="2"/>
                      <a:pt x="33" y="3"/>
                    </a:cubicBezTo>
                    <a:cubicBezTo>
                      <a:pt x="32" y="3"/>
                      <a:pt x="31" y="3"/>
                      <a:pt x="30" y="3"/>
                    </a:cubicBezTo>
                    <a:cubicBezTo>
                      <a:pt x="30" y="4"/>
                      <a:pt x="29" y="4"/>
                      <a:pt x="28" y="4"/>
                    </a:cubicBezTo>
                    <a:cubicBezTo>
                      <a:pt x="29" y="4"/>
                      <a:pt x="29" y="2"/>
                      <a:pt x="29" y="1"/>
                    </a:cubicBezTo>
                    <a:cubicBezTo>
                      <a:pt x="28" y="1"/>
                      <a:pt x="26" y="0"/>
                      <a:pt x="24" y="0"/>
                    </a:cubicBezTo>
                    <a:cubicBezTo>
                      <a:pt x="22" y="0"/>
                      <a:pt x="20" y="1"/>
                      <a:pt x="17" y="1"/>
                    </a:cubicBezTo>
                    <a:cubicBezTo>
                      <a:pt x="15" y="1"/>
                      <a:pt x="10" y="0"/>
                      <a:pt x="8" y="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76" name="Freeform 4412"/>
              <p:cNvSpPr>
                <a:spLocks/>
              </p:cNvSpPr>
              <p:nvPr/>
            </p:nvSpPr>
            <p:spPr bwMode="auto">
              <a:xfrm>
                <a:off x="3651" y="1471"/>
                <a:ext cx="3" cy="1"/>
              </a:xfrm>
              <a:custGeom>
                <a:avLst/>
                <a:gdLst>
                  <a:gd name="T0" fmla="*/ 0 w 2"/>
                  <a:gd name="T1" fmla="*/ 0 h 1"/>
                  <a:gd name="T2" fmla="*/ 3 w 2"/>
                  <a:gd name="T3" fmla="*/ 1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1"/>
                      <a:pt x="1" y="1"/>
                      <a:pt x="2" y="1"/>
                    </a:cubicBezTo>
                    <a:cubicBezTo>
                      <a:pt x="1" y="1"/>
                      <a:pt x="0"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77" name="Freeform 4413"/>
              <p:cNvSpPr>
                <a:spLocks/>
              </p:cNvSpPr>
              <p:nvPr/>
            </p:nvSpPr>
            <p:spPr bwMode="auto">
              <a:xfrm>
                <a:off x="3667" y="1475"/>
                <a:ext cx="49" cy="17"/>
              </a:xfrm>
              <a:custGeom>
                <a:avLst/>
                <a:gdLst>
                  <a:gd name="T0" fmla="*/ 1 w 37"/>
                  <a:gd name="T1" fmla="*/ 12 h 13"/>
                  <a:gd name="T2" fmla="*/ 3 w 37"/>
                  <a:gd name="T3" fmla="*/ 12 h 13"/>
                  <a:gd name="T4" fmla="*/ 0 w 37"/>
                  <a:gd name="T5" fmla="*/ 16 h 13"/>
                  <a:gd name="T6" fmla="*/ 13 w 37"/>
                  <a:gd name="T7" fmla="*/ 14 h 13"/>
                  <a:gd name="T8" fmla="*/ 28 w 37"/>
                  <a:gd name="T9" fmla="*/ 13 h 13"/>
                  <a:gd name="T10" fmla="*/ 37 w 37"/>
                  <a:gd name="T11" fmla="*/ 13 h 13"/>
                  <a:gd name="T12" fmla="*/ 49 w 37"/>
                  <a:gd name="T13" fmla="*/ 10 h 13"/>
                  <a:gd name="T14" fmla="*/ 41 w 37"/>
                  <a:gd name="T15" fmla="*/ 7 h 13"/>
                  <a:gd name="T16" fmla="*/ 37 w 37"/>
                  <a:gd name="T17" fmla="*/ 7 h 13"/>
                  <a:gd name="T18" fmla="*/ 32 w 37"/>
                  <a:gd name="T19" fmla="*/ 4 h 13"/>
                  <a:gd name="T20" fmla="*/ 23 w 37"/>
                  <a:gd name="T21" fmla="*/ 3 h 13"/>
                  <a:gd name="T22" fmla="*/ 17 w 37"/>
                  <a:gd name="T23" fmla="*/ 7 h 13"/>
                  <a:gd name="T24" fmla="*/ 17 w 37"/>
                  <a:gd name="T25" fmla="*/ 1 h 13"/>
                  <a:gd name="T26" fmla="*/ 12 w 37"/>
                  <a:gd name="T27" fmla="*/ 0 h 13"/>
                  <a:gd name="T28" fmla="*/ 9 w 37"/>
                  <a:gd name="T29" fmla="*/ 1 h 13"/>
                  <a:gd name="T30" fmla="*/ 4 w 37"/>
                  <a:gd name="T31" fmla="*/ 0 h 13"/>
                  <a:gd name="T32" fmla="*/ 1 w 37"/>
                  <a:gd name="T33" fmla="*/ 3 h 13"/>
                  <a:gd name="T34" fmla="*/ 5 w 37"/>
                  <a:gd name="T35" fmla="*/ 4 h 13"/>
                  <a:gd name="T36" fmla="*/ 1 w 37"/>
                  <a:gd name="T37" fmla="*/ 5 h 13"/>
                  <a:gd name="T38" fmla="*/ 5 w 37"/>
                  <a:gd name="T39" fmla="*/ 8 h 13"/>
                  <a:gd name="T40" fmla="*/ 0 w 37"/>
                  <a:gd name="T41" fmla="*/ 8 h 13"/>
                  <a:gd name="T42" fmla="*/ 1 w 37"/>
                  <a:gd name="T43" fmla="*/ 12 h 1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7" h="13">
                    <a:moveTo>
                      <a:pt x="1" y="9"/>
                    </a:moveTo>
                    <a:cubicBezTo>
                      <a:pt x="2" y="9"/>
                      <a:pt x="2" y="9"/>
                      <a:pt x="2" y="9"/>
                    </a:cubicBezTo>
                    <a:cubicBezTo>
                      <a:pt x="1" y="10"/>
                      <a:pt x="0" y="11"/>
                      <a:pt x="0" y="12"/>
                    </a:cubicBezTo>
                    <a:cubicBezTo>
                      <a:pt x="3" y="13"/>
                      <a:pt x="6" y="12"/>
                      <a:pt x="10" y="11"/>
                    </a:cubicBezTo>
                    <a:cubicBezTo>
                      <a:pt x="14" y="10"/>
                      <a:pt x="17" y="10"/>
                      <a:pt x="21" y="10"/>
                    </a:cubicBezTo>
                    <a:cubicBezTo>
                      <a:pt x="23" y="10"/>
                      <a:pt x="25" y="10"/>
                      <a:pt x="28" y="10"/>
                    </a:cubicBezTo>
                    <a:cubicBezTo>
                      <a:pt x="31" y="9"/>
                      <a:pt x="34" y="9"/>
                      <a:pt x="37" y="8"/>
                    </a:cubicBezTo>
                    <a:cubicBezTo>
                      <a:pt x="36" y="6"/>
                      <a:pt x="33" y="5"/>
                      <a:pt x="31" y="5"/>
                    </a:cubicBezTo>
                    <a:cubicBezTo>
                      <a:pt x="30" y="5"/>
                      <a:pt x="29" y="5"/>
                      <a:pt x="28" y="5"/>
                    </a:cubicBezTo>
                    <a:cubicBezTo>
                      <a:pt x="27" y="5"/>
                      <a:pt x="25" y="4"/>
                      <a:pt x="24" y="3"/>
                    </a:cubicBezTo>
                    <a:cubicBezTo>
                      <a:pt x="22" y="3"/>
                      <a:pt x="19" y="1"/>
                      <a:pt x="17" y="2"/>
                    </a:cubicBezTo>
                    <a:cubicBezTo>
                      <a:pt x="16" y="3"/>
                      <a:pt x="14" y="5"/>
                      <a:pt x="13" y="5"/>
                    </a:cubicBezTo>
                    <a:cubicBezTo>
                      <a:pt x="13" y="3"/>
                      <a:pt x="11" y="2"/>
                      <a:pt x="13" y="1"/>
                    </a:cubicBezTo>
                    <a:cubicBezTo>
                      <a:pt x="11" y="1"/>
                      <a:pt x="10" y="0"/>
                      <a:pt x="9" y="0"/>
                    </a:cubicBezTo>
                    <a:cubicBezTo>
                      <a:pt x="8" y="0"/>
                      <a:pt x="4" y="0"/>
                      <a:pt x="7" y="1"/>
                    </a:cubicBezTo>
                    <a:cubicBezTo>
                      <a:pt x="5" y="1"/>
                      <a:pt x="4" y="0"/>
                      <a:pt x="3" y="0"/>
                    </a:cubicBezTo>
                    <a:cubicBezTo>
                      <a:pt x="2" y="0"/>
                      <a:pt x="2" y="2"/>
                      <a:pt x="1" y="2"/>
                    </a:cubicBezTo>
                    <a:cubicBezTo>
                      <a:pt x="1" y="3"/>
                      <a:pt x="3" y="3"/>
                      <a:pt x="4" y="3"/>
                    </a:cubicBezTo>
                    <a:cubicBezTo>
                      <a:pt x="3" y="3"/>
                      <a:pt x="2" y="3"/>
                      <a:pt x="1" y="4"/>
                    </a:cubicBezTo>
                    <a:cubicBezTo>
                      <a:pt x="1" y="4"/>
                      <a:pt x="4" y="5"/>
                      <a:pt x="4" y="6"/>
                    </a:cubicBezTo>
                    <a:cubicBezTo>
                      <a:pt x="4" y="5"/>
                      <a:pt x="0" y="5"/>
                      <a:pt x="0" y="6"/>
                    </a:cubicBezTo>
                    <a:cubicBezTo>
                      <a:pt x="0" y="7"/>
                      <a:pt x="1" y="8"/>
                      <a:pt x="1" y="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78" name="Freeform 4414"/>
              <p:cNvSpPr>
                <a:spLocks/>
              </p:cNvSpPr>
              <p:nvPr/>
            </p:nvSpPr>
            <p:spPr bwMode="auto">
              <a:xfrm>
                <a:off x="3724" y="1487"/>
                <a:ext cx="5" cy="1"/>
              </a:xfrm>
              <a:custGeom>
                <a:avLst/>
                <a:gdLst>
                  <a:gd name="T0" fmla="*/ 3 w 4"/>
                  <a:gd name="T1" fmla="*/ 1 h 1"/>
                  <a:gd name="T2" fmla="*/ 5 w 4"/>
                  <a:gd name="T3" fmla="*/ 1 h 1"/>
                  <a:gd name="T4" fmla="*/ 0 w 4"/>
                  <a:gd name="T5" fmla="*/ 1 h 1"/>
                  <a:gd name="T6" fmla="*/ 3 w 4"/>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2" y="1"/>
                    </a:moveTo>
                    <a:cubicBezTo>
                      <a:pt x="2" y="1"/>
                      <a:pt x="3" y="1"/>
                      <a:pt x="4" y="1"/>
                    </a:cubicBezTo>
                    <a:cubicBezTo>
                      <a:pt x="3" y="0"/>
                      <a:pt x="2" y="1"/>
                      <a:pt x="0" y="1"/>
                    </a:cubicBezTo>
                    <a:cubicBezTo>
                      <a:pt x="1"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79" name="Freeform 4415"/>
              <p:cNvSpPr>
                <a:spLocks/>
              </p:cNvSpPr>
              <p:nvPr/>
            </p:nvSpPr>
            <p:spPr bwMode="auto">
              <a:xfrm>
                <a:off x="3729" y="1487"/>
                <a:ext cx="12" cy="4"/>
              </a:xfrm>
              <a:custGeom>
                <a:avLst/>
                <a:gdLst>
                  <a:gd name="T0" fmla="*/ 11 w 9"/>
                  <a:gd name="T1" fmla="*/ 4 h 3"/>
                  <a:gd name="T2" fmla="*/ 12 w 9"/>
                  <a:gd name="T3" fmla="*/ 3 h 3"/>
                  <a:gd name="T4" fmla="*/ 0 w 9"/>
                  <a:gd name="T5" fmla="*/ 3 h 3"/>
                  <a:gd name="T6" fmla="*/ 11 w 9"/>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3">
                    <a:moveTo>
                      <a:pt x="8" y="3"/>
                    </a:moveTo>
                    <a:cubicBezTo>
                      <a:pt x="9" y="2"/>
                      <a:pt x="9" y="2"/>
                      <a:pt x="9" y="2"/>
                    </a:cubicBezTo>
                    <a:cubicBezTo>
                      <a:pt x="6" y="0"/>
                      <a:pt x="3" y="2"/>
                      <a:pt x="0" y="2"/>
                    </a:cubicBezTo>
                    <a:cubicBezTo>
                      <a:pt x="2" y="3"/>
                      <a:pt x="5" y="1"/>
                      <a:pt x="8"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80" name="Freeform 4416"/>
              <p:cNvSpPr>
                <a:spLocks/>
              </p:cNvSpPr>
              <p:nvPr/>
            </p:nvSpPr>
            <p:spPr bwMode="auto">
              <a:xfrm>
                <a:off x="3740" y="1497"/>
                <a:ext cx="4" cy="2"/>
              </a:xfrm>
              <a:custGeom>
                <a:avLst/>
                <a:gdLst>
                  <a:gd name="T0" fmla="*/ 0 w 3"/>
                  <a:gd name="T1" fmla="*/ 2 h 1"/>
                  <a:gd name="T2" fmla="*/ 4 w 3"/>
                  <a:gd name="T3" fmla="*/ 0 h 1"/>
                  <a:gd name="T4" fmla="*/ 0 w 3"/>
                  <a:gd name="T5" fmla="*/ 0 h 1"/>
                  <a:gd name="T6" fmla="*/ 0 w 3"/>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0" y="1"/>
                    </a:moveTo>
                    <a:cubicBezTo>
                      <a:pt x="1" y="1"/>
                      <a:pt x="2" y="0"/>
                      <a:pt x="3" y="0"/>
                    </a:cubicBezTo>
                    <a:cubicBezTo>
                      <a:pt x="2" y="0"/>
                      <a:pt x="1" y="0"/>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81" name="Freeform 4417"/>
              <p:cNvSpPr>
                <a:spLocks/>
              </p:cNvSpPr>
              <p:nvPr/>
            </p:nvSpPr>
            <p:spPr bwMode="auto">
              <a:xfrm>
                <a:off x="3749" y="1499"/>
                <a:ext cx="4" cy="1"/>
              </a:xfrm>
              <a:custGeom>
                <a:avLst/>
                <a:gdLst>
                  <a:gd name="T0" fmla="*/ 1 w 3"/>
                  <a:gd name="T1" fmla="*/ 1 h 1"/>
                  <a:gd name="T2" fmla="*/ 4 w 3"/>
                  <a:gd name="T3" fmla="*/ 1 h 1"/>
                  <a:gd name="T4" fmla="*/ 0 w 3"/>
                  <a:gd name="T5" fmla="*/ 0 h 1"/>
                  <a:gd name="T6" fmla="*/ 0 w 3"/>
                  <a:gd name="T7" fmla="*/ 1 h 1"/>
                  <a:gd name="T8" fmla="*/ 1 w 3"/>
                  <a:gd name="T9" fmla="*/ 1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1">
                    <a:moveTo>
                      <a:pt x="1" y="1"/>
                    </a:moveTo>
                    <a:cubicBezTo>
                      <a:pt x="2" y="1"/>
                      <a:pt x="2" y="1"/>
                      <a:pt x="3" y="1"/>
                    </a:cubicBezTo>
                    <a:cubicBezTo>
                      <a:pt x="2" y="0"/>
                      <a:pt x="1" y="0"/>
                      <a:pt x="0" y="0"/>
                    </a:cubicBezTo>
                    <a:cubicBezTo>
                      <a:pt x="1" y="0"/>
                      <a:pt x="1" y="1"/>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82" name="Freeform 4418"/>
              <p:cNvSpPr>
                <a:spLocks/>
              </p:cNvSpPr>
              <p:nvPr/>
            </p:nvSpPr>
            <p:spPr bwMode="auto">
              <a:xfrm>
                <a:off x="3283" y="1611"/>
                <a:ext cx="6" cy="1"/>
              </a:xfrm>
              <a:custGeom>
                <a:avLst/>
                <a:gdLst>
                  <a:gd name="T0" fmla="*/ 0 w 4"/>
                  <a:gd name="T1" fmla="*/ 1 h 1"/>
                  <a:gd name="T2" fmla="*/ 6 w 4"/>
                  <a:gd name="T3" fmla="*/ 0 h 1"/>
                  <a:gd name="T4" fmla="*/ 0 w 4"/>
                  <a:gd name="T5" fmla="*/ 1 h 1"/>
                  <a:gd name="T6" fmla="*/ 0 60000 65536"/>
                  <a:gd name="T7" fmla="*/ 0 60000 65536"/>
                  <a:gd name="T8" fmla="*/ 0 60000 65536"/>
                </a:gdLst>
                <a:ahLst/>
                <a:cxnLst>
                  <a:cxn ang="T6">
                    <a:pos x="T0" y="T1"/>
                  </a:cxn>
                  <a:cxn ang="T7">
                    <a:pos x="T2" y="T3"/>
                  </a:cxn>
                  <a:cxn ang="T8">
                    <a:pos x="T4" y="T5"/>
                  </a:cxn>
                </a:cxnLst>
                <a:rect l="0" t="0" r="r" b="b"/>
                <a:pathLst>
                  <a:path w="4" h="1">
                    <a:moveTo>
                      <a:pt x="0" y="1"/>
                    </a:moveTo>
                    <a:cubicBezTo>
                      <a:pt x="1" y="1"/>
                      <a:pt x="3" y="0"/>
                      <a:pt x="4" y="0"/>
                    </a:cubicBezTo>
                    <a:cubicBezTo>
                      <a:pt x="3"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83" name="Freeform 4419"/>
              <p:cNvSpPr>
                <a:spLocks/>
              </p:cNvSpPr>
              <p:nvPr/>
            </p:nvSpPr>
            <p:spPr bwMode="auto">
              <a:xfrm>
                <a:off x="3318" y="1515"/>
                <a:ext cx="3" cy="1"/>
              </a:xfrm>
              <a:custGeom>
                <a:avLst/>
                <a:gdLst>
                  <a:gd name="T0" fmla="*/ 0 w 3"/>
                  <a:gd name="T1" fmla="*/ 1 h 1"/>
                  <a:gd name="T2" fmla="*/ 3 w 3"/>
                  <a:gd name="T3" fmla="*/ 0 h 1"/>
                  <a:gd name="T4" fmla="*/ 0 w 3"/>
                  <a:gd name="T5" fmla="*/ 1 h 1"/>
                  <a:gd name="T6" fmla="*/ 0 60000 65536"/>
                  <a:gd name="T7" fmla="*/ 0 60000 65536"/>
                  <a:gd name="T8" fmla="*/ 0 60000 65536"/>
                </a:gdLst>
                <a:ahLst/>
                <a:cxnLst>
                  <a:cxn ang="T6">
                    <a:pos x="T0" y="T1"/>
                  </a:cxn>
                  <a:cxn ang="T7">
                    <a:pos x="T2" y="T3"/>
                  </a:cxn>
                  <a:cxn ang="T8">
                    <a:pos x="T4" y="T5"/>
                  </a:cxn>
                </a:cxnLst>
                <a:rect l="0" t="0" r="r" b="b"/>
                <a:pathLst>
                  <a:path w="3" h="1">
                    <a:moveTo>
                      <a:pt x="0" y="1"/>
                    </a:moveTo>
                    <a:cubicBezTo>
                      <a:pt x="1" y="1"/>
                      <a:pt x="2" y="1"/>
                      <a:pt x="3" y="0"/>
                    </a:cubicBezTo>
                    <a:cubicBezTo>
                      <a:pt x="2" y="0"/>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84" name="Freeform 4420"/>
              <p:cNvSpPr>
                <a:spLocks/>
              </p:cNvSpPr>
              <p:nvPr/>
            </p:nvSpPr>
            <p:spPr bwMode="auto">
              <a:xfrm>
                <a:off x="3320" y="1516"/>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1" y="0"/>
                      <a:pt x="1" y="0"/>
                      <a:pt x="1" y="0"/>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85" name="Freeform 4421"/>
              <p:cNvSpPr>
                <a:spLocks/>
              </p:cNvSpPr>
              <p:nvPr/>
            </p:nvSpPr>
            <p:spPr bwMode="auto">
              <a:xfrm>
                <a:off x="3324" y="1513"/>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1" y="0"/>
                      <a:pt x="1" y="0"/>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86" name="Freeform 4422"/>
              <p:cNvSpPr>
                <a:spLocks/>
              </p:cNvSpPr>
              <p:nvPr/>
            </p:nvSpPr>
            <p:spPr bwMode="auto">
              <a:xfrm>
                <a:off x="3325" y="1604"/>
                <a:ext cx="3" cy="2"/>
              </a:xfrm>
              <a:custGeom>
                <a:avLst/>
                <a:gdLst>
                  <a:gd name="T0" fmla="*/ 0 w 2"/>
                  <a:gd name="T1" fmla="*/ 0 h 1"/>
                  <a:gd name="T2" fmla="*/ 3 w 2"/>
                  <a:gd name="T3" fmla="*/ 2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1"/>
                      <a:pt x="1" y="0"/>
                      <a:pt x="2" y="1"/>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87" name="Freeform 4423"/>
              <p:cNvSpPr>
                <a:spLocks/>
              </p:cNvSpPr>
              <p:nvPr/>
            </p:nvSpPr>
            <p:spPr bwMode="auto">
              <a:xfrm>
                <a:off x="3328" y="1512"/>
                <a:ext cx="4" cy="3"/>
              </a:xfrm>
              <a:custGeom>
                <a:avLst/>
                <a:gdLst>
                  <a:gd name="T0" fmla="*/ 0 w 3"/>
                  <a:gd name="T1" fmla="*/ 2 h 2"/>
                  <a:gd name="T2" fmla="*/ 4 w 3"/>
                  <a:gd name="T3" fmla="*/ 0 h 2"/>
                  <a:gd name="T4" fmla="*/ 0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0" y="1"/>
                    </a:moveTo>
                    <a:cubicBezTo>
                      <a:pt x="0" y="2"/>
                      <a:pt x="2" y="0"/>
                      <a:pt x="3" y="0"/>
                    </a:cubicBezTo>
                    <a:cubicBezTo>
                      <a:pt x="2" y="0"/>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88" name="Freeform 4424"/>
              <p:cNvSpPr>
                <a:spLocks/>
              </p:cNvSpPr>
              <p:nvPr/>
            </p:nvSpPr>
            <p:spPr bwMode="auto">
              <a:xfrm>
                <a:off x="3333" y="1583"/>
                <a:ext cx="3" cy="2"/>
              </a:xfrm>
              <a:custGeom>
                <a:avLst/>
                <a:gdLst>
                  <a:gd name="T0" fmla="*/ 2 w 2"/>
                  <a:gd name="T1" fmla="*/ 2 h 1"/>
                  <a:gd name="T2" fmla="*/ 3 w 2"/>
                  <a:gd name="T3" fmla="*/ 0 h 1"/>
                  <a:gd name="T4" fmla="*/ 0 w 2"/>
                  <a:gd name="T5" fmla="*/ 0 h 1"/>
                  <a:gd name="T6" fmla="*/ 2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1" y="0"/>
                      <a:pt x="2" y="0"/>
                      <a:pt x="2" y="0"/>
                    </a:cubicBezTo>
                    <a:cubicBezTo>
                      <a:pt x="1" y="0"/>
                      <a:pt x="1" y="0"/>
                      <a:pt x="0" y="0"/>
                    </a:cubicBezTo>
                    <a:cubicBezTo>
                      <a:pt x="0" y="0"/>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89" name="Freeform 4425"/>
              <p:cNvSpPr>
                <a:spLocks/>
              </p:cNvSpPr>
              <p:nvPr/>
            </p:nvSpPr>
            <p:spPr bwMode="auto">
              <a:xfrm>
                <a:off x="3207" y="1467"/>
                <a:ext cx="2" cy="1"/>
              </a:xfrm>
              <a:custGeom>
                <a:avLst/>
                <a:gdLst>
                  <a:gd name="T0" fmla="*/ 0 w 2"/>
                  <a:gd name="T1" fmla="*/ 0 h 1"/>
                  <a:gd name="T2" fmla="*/ 2 w 2"/>
                  <a:gd name="T3" fmla="*/ 0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1"/>
                      <a:pt x="1" y="1"/>
                      <a:pt x="2" y="0"/>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90" name="Freeform 4426"/>
              <p:cNvSpPr>
                <a:spLocks/>
              </p:cNvSpPr>
              <p:nvPr/>
            </p:nvSpPr>
            <p:spPr bwMode="auto">
              <a:xfrm>
                <a:off x="3229" y="1464"/>
                <a:ext cx="3" cy="0"/>
              </a:xfrm>
              <a:custGeom>
                <a:avLst/>
                <a:gdLst>
                  <a:gd name="T0" fmla="*/ 0 w 2"/>
                  <a:gd name="T1" fmla="*/ 3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cubicBezTo>
                      <a:pt x="1" y="0"/>
                      <a:pt x="2" y="0"/>
                      <a:pt x="2" y="0"/>
                    </a:cubicBezTo>
                    <a:cubicBezTo>
                      <a:pt x="2"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91" name="Freeform 4427"/>
              <p:cNvSpPr>
                <a:spLocks/>
              </p:cNvSpPr>
              <p:nvPr/>
            </p:nvSpPr>
            <p:spPr bwMode="auto">
              <a:xfrm>
                <a:off x="3249" y="1463"/>
                <a:ext cx="3" cy="1"/>
              </a:xfrm>
              <a:custGeom>
                <a:avLst/>
                <a:gdLst>
                  <a:gd name="T0" fmla="*/ 0 w 2"/>
                  <a:gd name="T1" fmla="*/ 1 h 1"/>
                  <a:gd name="T2" fmla="*/ 3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0" y="1"/>
                      <a:pt x="1" y="1"/>
                      <a:pt x="2" y="0"/>
                    </a:cubicBezTo>
                    <a:cubicBezTo>
                      <a:pt x="1"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92" name="Freeform 4428"/>
              <p:cNvSpPr>
                <a:spLocks/>
              </p:cNvSpPr>
              <p:nvPr/>
            </p:nvSpPr>
            <p:spPr bwMode="auto">
              <a:xfrm>
                <a:off x="3254" y="1463"/>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93" name="Freeform 4429"/>
              <p:cNvSpPr>
                <a:spLocks/>
              </p:cNvSpPr>
              <p:nvPr/>
            </p:nvSpPr>
            <p:spPr bwMode="auto">
              <a:xfrm>
                <a:off x="3254" y="1463"/>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94" name="Freeform 4430"/>
              <p:cNvSpPr>
                <a:spLocks/>
              </p:cNvSpPr>
              <p:nvPr/>
            </p:nvSpPr>
            <p:spPr bwMode="auto">
              <a:xfrm>
                <a:off x="3259" y="1463"/>
                <a:ext cx="6" cy="1"/>
              </a:xfrm>
              <a:custGeom>
                <a:avLst/>
                <a:gdLst>
                  <a:gd name="T0" fmla="*/ 0 w 4"/>
                  <a:gd name="T1" fmla="*/ 1 h 1"/>
                  <a:gd name="T2" fmla="*/ 6 w 4"/>
                  <a:gd name="T3" fmla="*/ 1 h 1"/>
                  <a:gd name="T4" fmla="*/ 0 w 4"/>
                  <a:gd name="T5" fmla="*/ 1 h 1"/>
                  <a:gd name="T6" fmla="*/ 0 60000 65536"/>
                  <a:gd name="T7" fmla="*/ 0 60000 65536"/>
                  <a:gd name="T8" fmla="*/ 0 60000 65536"/>
                </a:gdLst>
                <a:ahLst/>
                <a:cxnLst>
                  <a:cxn ang="T6">
                    <a:pos x="T0" y="T1"/>
                  </a:cxn>
                  <a:cxn ang="T7">
                    <a:pos x="T2" y="T3"/>
                  </a:cxn>
                  <a:cxn ang="T8">
                    <a:pos x="T4" y="T5"/>
                  </a:cxn>
                </a:cxnLst>
                <a:rect l="0" t="0" r="r" b="b"/>
                <a:pathLst>
                  <a:path w="4" h="1">
                    <a:moveTo>
                      <a:pt x="0" y="1"/>
                    </a:moveTo>
                    <a:cubicBezTo>
                      <a:pt x="2" y="1"/>
                      <a:pt x="3" y="1"/>
                      <a:pt x="4" y="1"/>
                    </a:cubicBezTo>
                    <a:cubicBezTo>
                      <a:pt x="3" y="1"/>
                      <a:pt x="2"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95" name="Freeform 4431"/>
              <p:cNvSpPr>
                <a:spLocks/>
              </p:cNvSpPr>
              <p:nvPr/>
            </p:nvSpPr>
            <p:spPr bwMode="auto">
              <a:xfrm>
                <a:off x="3266" y="1463"/>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0" y="0"/>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96" name="Freeform 4432"/>
              <p:cNvSpPr>
                <a:spLocks/>
              </p:cNvSpPr>
              <p:nvPr/>
            </p:nvSpPr>
            <p:spPr bwMode="auto">
              <a:xfrm>
                <a:off x="3266" y="1455"/>
                <a:ext cx="8" cy="3"/>
              </a:xfrm>
              <a:custGeom>
                <a:avLst/>
                <a:gdLst>
                  <a:gd name="T0" fmla="*/ 0 w 6"/>
                  <a:gd name="T1" fmla="*/ 2 h 2"/>
                  <a:gd name="T2" fmla="*/ 8 w 6"/>
                  <a:gd name="T3" fmla="*/ 0 h 2"/>
                  <a:gd name="T4" fmla="*/ 0 w 6"/>
                  <a:gd name="T5" fmla="*/ 2 h 2"/>
                  <a:gd name="T6" fmla="*/ 0 60000 65536"/>
                  <a:gd name="T7" fmla="*/ 0 60000 65536"/>
                  <a:gd name="T8" fmla="*/ 0 60000 65536"/>
                </a:gdLst>
                <a:ahLst/>
                <a:cxnLst>
                  <a:cxn ang="T6">
                    <a:pos x="T0" y="T1"/>
                  </a:cxn>
                  <a:cxn ang="T7">
                    <a:pos x="T2" y="T3"/>
                  </a:cxn>
                  <a:cxn ang="T8">
                    <a:pos x="T4" y="T5"/>
                  </a:cxn>
                </a:cxnLst>
                <a:rect l="0" t="0" r="r" b="b"/>
                <a:pathLst>
                  <a:path w="6" h="2">
                    <a:moveTo>
                      <a:pt x="0" y="1"/>
                    </a:moveTo>
                    <a:cubicBezTo>
                      <a:pt x="2" y="2"/>
                      <a:pt x="4" y="1"/>
                      <a:pt x="6" y="0"/>
                    </a:cubicBezTo>
                    <a:cubicBezTo>
                      <a:pt x="4" y="0"/>
                      <a:pt x="2"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97" name="Freeform 4433"/>
              <p:cNvSpPr>
                <a:spLocks/>
              </p:cNvSpPr>
              <p:nvPr/>
            </p:nvSpPr>
            <p:spPr bwMode="auto">
              <a:xfrm>
                <a:off x="3274" y="1457"/>
                <a:ext cx="7" cy="2"/>
              </a:xfrm>
              <a:custGeom>
                <a:avLst/>
                <a:gdLst>
                  <a:gd name="T0" fmla="*/ 0 w 5"/>
                  <a:gd name="T1" fmla="*/ 1 h 2"/>
                  <a:gd name="T2" fmla="*/ 7 w 5"/>
                  <a:gd name="T3" fmla="*/ 1 h 2"/>
                  <a:gd name="T4" fmla="*/ 0 w 5"/>
                  <a:gd name="T5" fmla="*/ 1 h 2"/>
                  <a:gd name="T6" fmla="*/ 0 60000 65536"/>
                  <a:gd name="T7" fmla="*/ 0 60000 65536"/>
                  <a:gd name="T8" fmla="*/ 0 60000 65536"/>
                </a:gdLst>
                <a:ahLst/>
                <a:cxnLst>
                  <a:cxn ang="T6">
                    <a:pos x="T0" y="T1"/>
                  </a:cxn>
                  <a:cxn ang="T7">
                    <a:pos x="T2" y="T3"/>
                  </a:cxn>
                  <a:cxn ang="T8">
                    <a:pos x="T4" y="T5"/>
                  </a:cxn>
                </a:cxnLst>
                <a:rect l="0" t="0" r="r" b="b"/>
                <a:pathLst>
                  <a:path w="5" h="2">
                    <a:moveTo>
                      <a:pt x="0" y="1"/>
                    </a:moveTo>
                    <a:cubicBezTo>
                      <a:pt x="1" y="1"/>
                      <a:pt x="4" y="2"/>
                      <a:pt x="5" y="1"/>
                    </a:cubicBezTo>
                    <a:cubicBezTo>
                      <a:pt x="3"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98" name="Freeform 4434"/>
              <p:cNvSpPr>
                <a:spLocks/>
              </p:cNvSpPr>
              <p:nvPr/>
            </p:nvSpPr>
            <p:spPr bwMode="auto">
              <a:xfrm>
                <a:off x="3274" y="1451"/>
                <a:ext cx="3" cy="2"/>
              </a:xfrm>
              <a:custGeom>
                <a:avLst/>
                <a:gdLst>
                  <a:gd name="T0" fmla="*/ 0 w 2"/>
                  <a:gd name="T1" fmla="*/ 2 h 1"/>
                  <a:gd name="T2" fmla="*/ 3 w 2"/>
                  <a:gd name="T3" fmla="*/ 0 h 1"/>
                  <a:gd name="T4" fmla="*/ 0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299" name="Freeform 4435"/>
              <p:cNvSpPr>
                <a:spLocks/>
              </p:cNvSpPr>
              <p:nvPr/>
            </p:nvSpPr>
            <p:spPr bwMode="auto">
              <a:xfrm>
                <a:off x="3277" y="1457"/>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cubicBezTo>
                      <a:pt x="0" y="0"/>
                      <a:pt x="1" y="0"/>
                      <a:pt x="2" y="0"/>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00" name="Freeform 4436"/>
              <p:cNvSpPr>
                <a:spLocks/>
              </p:cNvSpPr>
              <p:nvPr/>
            </p:nvSpPr>
            <p:spPr bwMode="auto">
              <a:xfrm>
                <a:off x="3282" y="1462"/>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1" y="0"/>
                      <a:pt x="1" y="0"/>
                      <a:pt x="1" y="0"/>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01" name="Freeform 4437"/>
              <p:cNvSpPr>
                <a:spLocks/>
              </p:cNvSpPr>
              <p:nvPr/>
            </p:nvSpPr>
            <p:spPr bwMode="auto">
              <a:xfrm>
                <a:off x="3298" y="1466"/>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cubicBezTo>
                      <a:pt x="0" y="0"/>
                      <a:pt x="1" y="0"/>
                      <a:pt x="2" y="0"/>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02" name="Freeform 4438"/>
              <p:cNvSpPr>
                <a:spLocks/>
              </p:cNvSpPr>
              <p:nvPr/>
            </p:nvSpPr>
            <p:spPr bwMode="auto">
              <a:xfrm>
                <a:off x="3303" y="1451"/>
                <a:ext cx="3" cy="2"/>
              </a:xfrm>
              <a:custGeom>
                <a:avLst/>
                <a:gdLst>
                  <a:gd name="T0" fmla="*/ 0 w 2"/>
                  <a:gd name="T1" fmla="*/ 0 h 1"/>
                  <a:gd name="T2" fmla="*/ 3 w 2"/>
                  <a:gd name="T3" fmla="*/ 2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1" y="1"/>
                      <a:pt x="1" y="1"/>
                      <a:pt x="2" y="1"/>
                    </a:cubicBezTo>
                    <a:cubicBezTo>
                      <a:pt x="2"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03" name="Freeform 4439"/>
              <p:cNvSpPr>
                <a:spLocks/>
              </p:cNvSpPr>
              <p:nvPr/>
            </p:nvSpPr>
            <p:spPr bwMode="auto">
              <a:xfrm>
                <a:off x="3306" y="1450"/>
                <a:ext cx="13" cy="4"/>
              </a:xfrm>
              <a:custGeom>
                <a:avLst/>
                <a:gdLst>
                  <a:gd name="T0" fmla="*/ 0 w 10"/>
                  <a:gd name="T1" fmla="*/ 1 h 3"/>
                  <a:gd name="T2" fmla="*/ 13 w 10"/>
                  <a:gd name="T3" fmla="*/ 1 h 3"/>
                  <a:gd name="T4" fmla="*/ 0 w 10"/>
                  <a:gd name="T5" fmla="*/ 1 h 3"/>
                  <a:gd name="T6" fmla="*/ 0 60000 65536"/>
                  <a:gd name="T7" fmla="*/ 0 60000 65536"/>
                  <a:gd name="T8" fmla="*/ 0 60000 65536"/>
                </a:gdLst>
                <a:ahLst/>
                <a:cxnLst>
                  <a:cxn ang="T6">
                    <a:pos x="T0" y="T1"/>
                  </a:cxn>
                  <a:cxn ang="T7">
                    <a:pos x="T2" y="T3"/>
                  </a:cxn>
                  <a:cxn ang="T8">
                    <a:pos x="T4" y="T5"/>
                  </a:cxn>
                </a:cxnLst>
                <a:rect l="0" t="0" r="r" b="b"/>
                <a:pathLst>
                  <a:path w="10" h="3">
                    <a:moveTo>
                      <a:pt x="0" y="1"/>
                    </a:moveTo>
                    <a:cubicBezTo>
                      <a:pt x="3" y="1"/>
                      <a:pt x="8" y="3"/>
                      <a:pt x="10" y="1"/>
                    </a:cubicBezTo>
                    <a:cubicBezTo>
                      <a:pt x="7" y="0"/>
                      <a:pt x="3" y="0"/>
                      <a:pt x="0" y="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04" name="Freeform 4440"/>
              <p:cNvSpPr>
                <a:spLocks/>
              </p:cNvSpPr>
              <p:nvPr/>
            </p:nvSpPr>
            <p:spPr bwMode="auto">
              <a:xfrm>
                <a:off x="2980" y="1796"/>
                <a:ext cx="42" cy="20"/>
              </a:xfrm>
              <a:custGeom>
                <a:avLst/>
                <a:gdLst>
                  <a:gd name="T0" fmla="*/ 0 w 32"/>
                  <a:gd name="T1" fmla="*/ 16 h 15"/>
                  <a:gd name="T2" fmla="*/ 4 w 32"/>
                  <a:gd name="T3" fmla="*/ 11 h 15"/>
                  <a:gd name="T4" fmla="*/ 5 w 32"/>
                  <a:gd name="T5" fmla="*/ 8 h 15"/>
                  <a:gd name="T6" fmla="*/ 12 w 32"/>
                  <a:gd name="T7" fmla="*/ 7 h 15"/>
                  <a:gd name="T8" fmla="*/ 16 w 32"/>
                  <a:gd name="T9" fmla="*/ 3 h 15"/>
                  <a:gd name="T10" fmla="*/ 11 w 32"/>
                  <a:gd name="T11" fmla="*/ 8 h 15"/>
                  <a:gd name="T12" fmla="*/ 18 w 32"/>
                  <a:gd name="T13" fmla="*/ 5 h 15"/>
                  <a:gd name="T14" fmla="*/ 26 w 32"/>
                  <a:gd name="T15" fmla="*/ 5 h 15"/>
                  <a:gd name="T16" fmla="*/ 39 w 32"/>
                  <a:gd name="T17" fmla="*/ 8 h 15"/>
                  <a:gd name="T18" fmla="*/ 39 w 32"/>
                  <a:gd name="T19" fmla="*/ 12 h 15"/>
                  <a:gd name="T20" fmla="*/ 41 w 32"/>
                  <a:gd name="T21" fmla="*/ 19 h 15"/>
                  <a:gd name="T22" fmla="*/ 1 w 32"/>
                  <a:gd name="T23" fmla="*/ 17 h 15"/>
                  <a:gd name="T24" fmla="*/ 4 w 32"/>
                  <a:gd name="T25" fmla="*/ 15 h 15"/>
                  <a:gd name="T26" fmla="*/ 9 w 32"/>
                  <a:gd name="T27" fmla="*/ 12 h 15"/>
                  <a:gd name="T28" fmla="*/ 4 w 32"/>
                  <a:gd name="T29" fmla="*/ 12 h 15"/>
                  <a:gd name="T30" fmla="*/ 0 w 32"/>
                  <a:gd name="T31" fmla="*/ 16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2" h="15">
                    <a:moveTo>
                      <a:pt x="0" y="12"/>
                    </a:moveTo>
                    <a:cubicBezTo>
                      <a:pt x="1" y="11"/>
                      <a:pt x="3" y="10"/>
                      <a:pt x="3" y="8"/>
                    </a:cubicBezTo>
                    <a:cubicBezTo>
                      <a:pt x="3" y="7"/>
                      <a:pt x="3" y="6"/>
                      <a:pt x="4" y="6"/>
                    </a:cubicBezTo>
                    <a:cubicBezTo>
                      <a:pt x="6" y="6"/>
                      <a:pt x="7" y="6"/>
                      <a:pt x="9" y="5"/>
                    </a:cubicBezTo>
                    <a:cubicBezTo>
                      <a:pt x="10" y="5"/>
                      <a:pt x="11" y="2"/>
                      <a:pt x="12" y="2"/>
                    </a:cubicBezTo>
                    <a:cubicBezTo>
                      <a:pt x="11" y="3"/>
                      <a:pt x="9" y="5"/>
                      <a:pt x="8" y="6"/>
                    </a:cubicBezTo>
                    <a:cubicBezTo>
                      <a:pt x="12" y="6"/>
                      <a:pt x="14" y="8"/>
                      <a:pt x="14" y="4"/>
                    </a:cubicBezTo>
                    <a:cubicBezTo>
                      <a:pt x="14" y="0"/>
                      <a:pt x="19" y="4"/>
                      <a:pt x="20" y="4"/>
                    </a:cubicBezTo>
                    <a:cubicBezTo>
                      <a:pt x="23" y="6"/>
                      <a:pt x="27" y="4"/>
                      <a:pt x="30" y="6"/>
                    </a:cubicBezTo>
                    <a:cubicBezTo>
                      <a:pt x="31" y="7"/>
                      <a:pt x="32" y="7"/>
                      <a:pt x="30" y="9"/>
                    </a:cubicBezTo>
                    <a:cubicBezTo>
                      <a:pt x="29" y="10"/>
                      <a:pt x="30" y="13"/>
                      <a:pt x="31" y="14"/>
                    </a:cubicBezTo>
                    <a:cubicBezTo>
                      <a:pt x="21" y="15"/>
                      <a:pt x="11" y="14"/>
                      <a:pt x="1" y="13"/>
                    </a:cubicBezTo>
                    <a:cubicBezTo>
                      <a:pt x="2" y="12"/>
                      <a:pt x="3" y="11"/>
                      <a:pt x="3" y="11"/>
                    </a:cubicBezTo>
                    <a:cubicBezTo>
                      <a:pt x="5" y="10"/>
                      <a:pt x="6" y="11"/>
                      <a:pt x="7" y="9"/>
                    </a:cubicBezTo>
                    <a:cubicBezTo>
                      <a:pt x="6" y="9"/>
                      <a:pt x="4" y="9"/>
                      <a:pt x="3" y="9"/>
                    </a:cubicBezTo>
                    <a:cubicBezTo>
                      <a:pt x="2" y="9"/>
                      <a:pt x="1" y="12"/>
                      <a:pt x="0" y="1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05" name="Freeform 4441"/>
              <p:cNvSpPr>
                <a:spLocks/>
              </p:cNvSpPr>
              <p:nvPr/>
            </p:nvSpPr>
            <p:spPr bwMode="auto">
              <a:xfrm>
                <a:off x="3052" y="1493"/>
                <a:ext cx="1710" cy="523"/>
              </a:xfrm>
              <a:custGeom>
                <a:avLst/>
                <a:gdLst>
                  <a:gd name="T0" fmla="*/ 50 w 1296"/>
                  <a:gd name="T1" fmla="*/ 108 h 396"/>
                  <a:gd name="T2" fmla="*/ 61 w 1296"/>
                  <a:gd name="T3" fmla="*/ 141 h 396"/>
                  <a:gd name="T4" fmla="*/ 83 w 1296"/>
                  <a:gd name="T5" fmla="*/ 174 h 396"/>
                  <a:gd name="T6" fmla="*/ 139 w 1296"/>
                  <a:gd name="T7" fmla="*/ 151 h 396"/>
                  <a:gd name="T8" fmla="*/ 177 w 1296"/>
                  <a:gd name="T9" fmla="*/ 128 h 396"/>
                  <a:gd name="T10" fmla="*/ 256 w 1296"/>
                  <a:gd name="T11" fmla="*/ 112 h 396"/>
                  <a:gd name="T12" fmla="*/ 323 w 1296"/>
                  <a:gd name="T13" fmla="*/ 102 h 396"/>
                  <a:gd name="T14" fmla="*/ 385 w 1296"/>
                  <a:gd name="T15" fmla="*/ 94 h 396"/>
                  <a:gd name="T16" fmla="*/ 457 w 1296"/>
                  <a:gd name="T17" fmla="*/ 115 h 396"/>
                  <a:gd name="T18" fmla="*/ 476 w 1296"/>
                  <a:gd name="T19" fmla="*/ 112 h 396"/>
                  <a:gd name="T20" fmla="*/ 450 w 1296"/>
                  <a:gd name="T21" fmla="*/ 87 h 396"/>
                  <a:gd name="T22" fmla="*/ 472 w 1296"/>
                  <a:gd name="T23" fmla="*/ 69 h 396"/>
                  <a:gd name="T24" fmla="*/ 542 w 1296"/>
                  <a:gd name="T25" fmla="*/ 42 h 396"/>
                  <a:gd name="T26" fmla="*/ 594 w 1296"/>
                  <a:gd name="T27" fmla="*/ 21 h 396"/>
                  <a:gd name="T28" fmla="*/ 645 w 1296"/>
                  <a:gd name="T29" fmla="*/ 8 h 396"/>
                  <a:gd name="T30" fmla="*/ 773 w 1296"/>
                  <a:gd name="T31" fmla="*/ 21 h 396"/>
                  <a:gd name="T32" fmla="*/ 743 w 1296"/>
                  <a:gd name="T33" fmla="*/ 58 h 396"/>
                  <a:gd name="T34" fmla="*/ 859 w 1296"/>
                  <a:gd name="T35" fmla="*/ 53 h 396"/>
                  <a:gd name="T36" fmla="*/ 963 w 1296"/>
                  <a:gd name="T37" fmla="*/ 57 h 396"/>
                  <a:gd name="T38" fmla="*/ 1023 w 1296"/>
                  <a:gd name="T39" fmla="*/ 75 h 396"/>
                  <a:gd name="T40" fmla="*/ 1081 w 1296"/>
                  <a:gd name="T41" fmla="*/ 65 h 396"/>
                  <a:gd name="T42" fmla="*/ 1165 w 1296"/>
                  <a:gd name="T43" fmla="*/ 67 h 396"/>
                  <a:gd name="T44" fmla="*/ 1347 w 1296"/>
                  <a:gd name="T45" fmla="*/ 102 h 396"/>
                  <a:gd name="T46" fmla="*/ 1471 w 1296"/>
                  <a:gd name="T47" fmla="*/ 99 h 396"/>
                  <a:gd name="T48" fmla="*/ 1640 w 1296"/>
                  <a:gd name="T49" fmla="*/ 141 h 396"/>
                  <a:gd name="T50" fmla="*/ 1693 w 1296"/>
                  <a:gd name="T51" fmla="*/ 153 h 396"/>
                  <a:gd name="T52" fmla="*/ 1643 w 1296"/>
                  <a:gd name="T53" fmla="*/ 157 h 396"/>
                  <a:gd name="T54" fmla="*/ 1595 w 1296"/>
                  <a:gd name="T55" fmla="*/ 168 h 396"/>
                  <a:gd name="T56" fmla="*/ 1632 w 1296"/>
                  <a:gd name="T57" fmla="*/ 185 h 396"/>
                  <a:gd name="T58" fmla="*/ 1611 w 1296"/>
                  <a:gd name="T59" fmla="*/ 214 h 396"/>
                  <a:gd name="T60" fmla="*/ 1553 w 1296"/>
                  <a:gd name="T61" fmla="*/ 232 h 396"/>
                  <a:gd name="T62" fmla="*/ 1564 w 1296"/>
                  <a:gd name="T63" fmla="*/ 277 h 396"/>
                  <a:gd name="T64" fmla="*/ 1574 w 1296"/>
                  <a:gd name="T65" fmla="*/ 339 h 396"/>
                  <a:gd name="T66" fmla="*/ 1492 w 1296"/>
                  <a:gd name="T67" fmla="*/ 269 h 396"/>
                  <a:gd name="T68" fmla="*/ 1504 w 1296"/>
                  <a:gd name="T69" fmla="*/ 201 h 396"/>
                  <a:gd name="T70" fmla="*/ 1454 w 1296"/>
                  <a:gd name="T71" fmla="*/ 210 h 396"/>
                  <a:gd name="T72" fmla="*/ 1416 w 1296"/>
                  <a:gd name="T73" fmla="*/ 252 h 396"/>
                  <a:gd name="T74" fmla="*/ 1301 w 1296"/>
                  <a:gd name="T75" fmla="*/ 251 h 396"/>
                  <a:gd name="T76" fmla="*/ 1308 w 1296"/>
                  <a:gd name="T77" fmla="*/ 324 h 396"/>
                  <a:gd name="T78" fmla="*/ 1384 w 1296"/>
                  <a:gd name="T79" fmla="*/ 361 h 396"/>
                  <a:gd name="T80" fmla="*/ 1379 w 1296"/>
                  <a:gd name="T81" fmla="*/ 498 h 396"/>
                  <a:gd name="T82" fmla="*/ 1352 w 1296"/>
                  <a:gd name="T83" fmla="*/ 450 h 396"/>
                  <a:gd name="T84" fmla="*/ 1268 w 1296"/>
                  <a:gd name="T85" fmla="*/ 396 h 396"/>
                  <a:gd name="T86" fmla="*/ 1120 w 1296"/>
                  <a:gd name="T87" fmla="*/ 343 h 396"/>
                  <a:gd name="T88" fmla="*/ 1044 w 1296"/>
                  <a:gd name="T89" fmla="*/ 399 h 396"/>
                  <a:gd name="T90" fmla="*/ 877 w 1296"/>
                  <a:gd name="T91" fmla="*/ 376 h 396"/>
                  <a:gd name="T92" fmla="*/ 777 w 1296"/>
                  <a:gd name="T93" fmla="*/ 394 h 396"/>
                  <a:gd name="T94" fmla="*/ 669 w 1296"/>
                  <a:gd name="T95" fmla="*/ 371 h 396"/>
                  <a:gd name="T96" fmla="*/ 563 w 1296"/>
                  <a:gd name="T97" fmla="*/ 328 h 396"/>
                  <a:gd name="T98" fmla="*/ 484 w 1296"/>
                  <a:gd name="T99" fmla="*/ 313 h 396"/>
                  <a:gd name="T100" fmla="*/ 416 w 1296"/>
                  <a:gd name="T101" fmla="*/ 345 h 396"/>
                  <a:gd name="T102" fmla="*/ 372 w 1296"/>
                  <a:gd name="T103" fmla="*/ 370 h 396"/>
                  <a:gd name="T104" fmla="*/ 278 w 1296"/>
                  <a:gd name="T105" fmla="*/ 376 h 396"/>
                  <a:gd name="T106" fmla="*/ 294 w 1296"/>
                  <a:gd name="T107" fmla="*/ 448 h 396"/>
                  <a:gd name="T108" fmla="*/ 300 w 1296"/>
                  <a:gd name="T109" fmla="*/ 519 h 396"/>
                  <a:gd name="T110" fmla="*/ 149 w 1296"/>
                  <a:gd name="T111" fmla="*/ 460 h 396"/>
                  <a:gd name="T112" fmla="*/ 165 w 1296"/>
                  <a:gd name="T113" fmla="*/ 423 h 396"/>
                  <a:gd name="T114" fmla="*/ 117 w 1296"/>
                  <a:gd name="T115" fmla="*/ 370 h 396"/>
                  <a:gd name="T116" fmla="*/ 57 w 1296"/>
                  <a:gd name="T117" fmla="*/ 306 h 396"/>
                  <a:gd name="T118" fmla="*/ 37 w 1296"/>
                  <a:gd name="T119" fmla="*/ 238 h 396"/>
                  <a:gd name="T120" fmla="*/ 12 w 1296"/>
                  <a:gd name="T121" fmla="*/ 124 h 39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296" h="396">
                    <a:moveTo>
                      <a:pt x="0" y="85"/>
                    </a:moveTo>
                    <a:cubicBezTo>
                      <a:pt x="2" y="84"/>
                      <a:pt x="5" y="84"/>
                      <a:pt x="6" y="83"/>
                    </a:cubicBezTo>
                    <a:cubicBezTo>
                      <a:pt x="7" y="82"/>
                      <a:pt x="6" y="81"/>
                      <a:pt x="8" y="80"/>
                    </a:cubicBezTo>
                    <a:cubicBezTo>
                      <a:pt x="9" y="80"/>
                      <a:pt x="14" y="80"/>
                      <a:pt x="12" y="77"/>
                    </a:cubicBezTo>
                    <a:cubicBezTo>
                      <a:pt x="14" y="78"/>
                      <a:pt x="15" y="79"/>
                      <a:pt x="17" y="78"/>
                    </a:cubicBezTo>
                    <a:cubicBezTo>
                      <a:pt x="19" y="78"/>
                      <a:pt x="18" y="76"/>
                      <a:pt x="17" y="76"/>
                    </a:cubicBezTo>
                    <a:cubicBezTo>
                      <a:pt x="18" y="76"/>
                      <a:pt x="20" y="76"/>
                      <a:pt x="22" y="77"/>
                    </a:cubicBezTo>
                    <a:cubicBezTo>
                      <a:pt x="22" y="77"/>
                      <a:pt x="24" y="76"/>
                      <a:pt x="24" y="76"/>
                    </a:cubicBezTo>
                    <a:cubicBezTo>
                      <a:pt x="24" y="75"/>
                      <a:pt x="25" y="75"/>
                      <a:pt x="26" y="75"/>
                    </a:cubicBezTo>
                    <a:cubicBezTo>
                      <a:pt x="25" y="74"/>
                      <a:pt x="25" y="74"/>
                      <a:pt x="25" y="74"/>
                    </a:cubicBezTo>
                    <a:cubicBezTo>
                      <a:pt x="26" y="74"/>
                      <a:pt x="28" y="75"/>
                      <a:pt x="29" y="75"/>
                    </a:cubicBezTo>
                    <a:cubicBezTo>
                      <a:pt x="31" y="76"/>
                      <a:pt x="33" y="76"/>
                      <a:pt x="35" y="76"/>
                    </a:cubicBezTo>
                    <a:cubicBezTo>
                      <a:pt x="34" y="79"/>
                      <a:pt x="28" y="78"/>
                      <a:pt x="27" y="76"/>
                    </a:cubicBezTo>
                    <a:cubicBezTo>
                      <a:pt x="26" y="76"/>
                      <a:pt x="26" y="77"/>
                      <a:pt x="26" y="77"/>
                    </a:cubicBezTo>
                    <a:cubicBezTo>
                      <a:pt x="27" y="78"/>
                      <a:pt x="29" y="78"/>
                      <a:pt x="30" y="79"/>
                    </a:cubicBezTo>
                    <a:cubicBezTo>
                      <a:pt x="29" y="79"/>
                      <a:pt x="29" y="79"/>
                      <a:pt x="28" y="79"/>
                    </a:cubicBezTo>
                    <a:cubicBezTo>
                      <a:pt x="29" y="79"/>
                      <a:pt x="30" y="79"/>
                      <a:pt x="31" y="79"/>
                    </a:cubicBezTo>
                    <a:cubicBezTo>
                      <a:pt x="32" y="79"/>
                      <a:pt x="33" y="79"/>
                      <a:pt x="34" y="79"/>
                    </a:cubicBezTo>
                    <a:cubicBezTo>
                      <a:pt x="34" y="80"/>
                      <a:pt x="34" y="80"/>
                      <a:pt x="34" y="80"/>
                    </a:cubicBezTo>
                    <a:cubicBezTo>
                      <a:pt x="35" y="79"/>
                      <a:pt x="37" y="79"/>
                      <a:pt x="38" y="80"/>
                    </a:cubicBezTo>
                    <a:cubicBezTo>
                      <a:pt x="37" y="81"/>
                      <a:pt x="37" y="81"/>
                      <a:pt x="38" y="81"/>
                    </a:cubicBezTo>
                    <a:cubicBezTo>
                      <a:pt x="36" y="81"/>
                      <a:pt x="37" y="82"/>
                      <a:pt x="38" y="82"/>
                    </a:cubicBezTo>
                    <a:cubicBezTo>
                      <a:pt x="37" y="83"/>
                      <a:pt x="34" y="83"/>
                      <a:pt x="35" y="84"/>
                    </a:cubicBezTo>
                    <a:cubicBezTo>
                      <a:pt x="36" y="82"/>
                      <a:pt x="39" y="83"/>
                      <a:pt x="39" y="80"/>
                    </a:cubicBezTo>
                    <a:cubicBezTo>
                      <a:pt x="41" y="81"/>
                      <a:pt x="42" y="80"/>
                      <a:pt x="44" y="80"/>
                    </a:cubicBezTo>
                    <a:cubicBezTo>
                      <a:pt x="45" y="80"/>
                      <a:pt x="47" y="81"/>
                      <a:pt x="48" y="81"/>
                    </a:cubicBezTo>
                    <a:cubicBezTo>
                      <a:pt x="52" y="82"/>
                      <a:pt x="55" y="81"/>
                      <a:pt x="58" y="82"/>
                    </a:cubicBezTo>
                    <a:cubicBezTo>
                      <a:pt x="63" y="84"/>
                      <a:pt x="67" y="85"/>
                      <a:pt x="71" y="86"/>
                    </a:cubicBezTo>
                    <a:cubicBezTo>
                      <a:pt x="74" y="88"/>
                      <a:pt x="77" y="90"/>
                      <a:pt x="81" y="91"/>
                    </a:cubicBezTo>
                    <a:cubicBezTo>
                      <a:pt x="81" y="91"/>
                      <a:pt x="80" y="90"/>
                      <a:pt x="80" y="90"/>
                    </a:cubicBezTo>
                    <a:cubicBezTo>
                      <a:pt x="83" y="92"/>
                      <a:pt x="87" y="94"/>
                      <a:pt x="90" y="93"/>
                    </a:cubicBezTo>
                    <a:cubicBezTo>
                      <a:pt x="90" y="93"/>
                      <a:pt x="90" y="93"/>
                      <a:pt x="89" y="92"/>
                    </a:cubicBezTo>
                    <a:cubicBezTo>
                      <a:pt x="91" y="93"/>
                      <a:pt x="93" y="94"/>
                      <a:pt x="94" y="95"/>
                    </a:cubicBezTo>
                    <a:cubicBezTo>
                      <a:pt x="95" y="96"/>
                      <a:pt x="97" y="96"/>
                      <a:pt x="98" y="97"/>
                    </a:cubicBezTo>
                    <a:cubicBezTo>
                      <a:pt x="100" y="97"/>
                      <a:pt x="100" y="97"/>
                      <a:pt x="101" y="99"/>
                    </a:cubicBezTo>
                    <a:cubicBezTo>
                      <a:pt x="101" y="99"/>
                      <a:pt x="102" y="102"/>
                      <a:pt x="103" y="102"/>
                    </a:cubicBezTo>
                    <a:cubicBezTo>
                      <a:pt x="106" y="103"/>
                      <a:pt x="104" y="106"/>
                      <a:pt x="102" y="108"/>
                    </a:cubicBezTo>
                    <a:cubicBezTo>
                      <a:pt x="100" y="110"/>
                      <a:pt x="97" y="112"/>
                      <a:pt x="93" y="113"/>
                    </a:cubicBezTo>
                    <a:cubicBezTo>
                      <a:pt x="89" y="114"/>
                      <a:pt x="86" y="114"/>
                      <a:pt x="81" y="114"/>
                    </a:cubicBezTo>
                    <a:cubicBezTo>
                      <a:pt x="76" y="113"/>
                      <a:pt x="72" y="112"/>
                      <a:pt x="67" y="111"/>
                    </a:cubicBezTo>
                    <a:cubicBezTo>
                      <a:pt x="63" y="111"/>
                      <a:pt x="60" y="111"/>
                      <a:pt x="56" y="109"/>
                    </a:cubicBezTo>
                    <a:cubicBezTo>
                      <a:pt x="55" y="109"/>
                      <a:pt x="52" y="109"/>
                      <a:pt x="52" y="109"/>
                    </a:cubicBezTo>
                    <a:cubicBezTo>
                      <a:pt x="51" y="107"/>
                      <a:pt x="48" y="108"/>
                      <a:pt x="49" y="107"/>
                    </a:cubicBezTo>
                    <a:cubicBezTo>
                      <a:pt x="48" y="108"/>
                      <a:pt x="47" y="108"/>
                      <a:pt x="46" y="107"/>
                    </a:cubicBezTo>
                    <a:cubicBezTo>
                      <a:pt x="45" y="106"/>
                      <a:pt x="43" y="107"/>
                      <a:pt x="42" y="107"/>
                    </a:cubicBezTo>
                    <a:cubicBezTo>
                      <a:pt x="42" y="106"/>
                      <a:pt x="36" y="103"/>
                      <a:pt x="39" y="103"/>
                    </a:cubicBezTo>
                    <a:cubicBezTo>
                      <a:pt x="37" y="103"/>
                      <a:pt x="35" y="103"/>
                      <a:pt x="34" y="103"/>
                    </a:cubicBezTo>
                    <a:cubicBezTo>
                      <a:pt x="33" y="102"/>
                      <a:pt x="31" y="103"/>
                      <a:pt x="30" y="103"/>
                    </a:cubicBezTo>
                    <a:cubicBezTo>
                      <a:pt x="32" y="103"/>
                      <a:pt x="34" y="103"/>
                      <a:pt x="36" y="104"/>
                    </a:cubicBezTo>
                    <a:cubicBezTo>
                      <a:pt x="35" y="105"/>
                      <a:pt x="35" y="105"/>
                      <a:pt x="35" y="105"/>
                    </a:cubicBezTo>
                    <a:cubicBezTo>
                      <a:pt x="36" y="105"/>
                      <a:pt x="40" y="107"/>
                      <a:pt x="38" y="107"/>
                    </a:cubicBezTo>
                    <a:cubicBezTo>
                      <a:pt x="39" y="107"/>
                      <a:pt x="41" y="107"/>
                      <a:pt x="42" y="108"/>
                    </a:cubicBezTo>
                    <a:cubicBezTo>
                      <a:pt x="41" y="108"/>
                      <a:pt x="40" y="109"/>
                      <a:pt x="39" y="108"/>
                    </a:cubicBezTo>
                    <a:cubicBezTo>
                      <a:pt x="40" y="109"/>
                      <a:pt x="42" y="108"/>
                      <a:pt x="44" y="109"/>
                    </a:cubicBezTo>
                    <a:cubicBezTo>
                      <a:pt x="42" y="109"/>
                      <a:pt x="41" y="109"/>
                      <a:pt x="40" y="109"/>
                    </a:cubicBezTo>
                    <a:cubicBezTo>
                      <a:pt x="41" y="110"/>
                      <a:pt x="44" y="110"/>
                      <a:pt x="45" y="110"/>
                    </a:cubicBezTo>
                    <a:cubicBezTo>
                      <a:pt x="46" y="111"/>
                      <a:pt x="44" y="111"/>
                      <a:pt x="43" y="111"/>
                    </a:cubicBezTo>
                    <a:cubicBezTo>
                      <a:pt x="46" y="112"/>
                      <a:pt x="50" y="112"/>
                      <a:pt x="53" y="114"/>
                    </a:cubicBezTo>
                    <a:cubicBezTo>
                      <a:pt x="54" y="114"/>
                      <a:pt x="59" y="118"/>
                      <a:pt x="56" y="118"/>
                    </a:cubicBezTo>
                    <a:cubicBezTo>
                      <a:pt x="57" y="120"/>
                      <a:pt x="53" y="121"/>
                      <a:pt x="54" y="122"/>
                    </a:cubicBezTo>
                    <a:cubicBezTo>
                      <a:pt x="55" y="122"/>
                      <a:pt x="58" y="124"/>
                      <a:pt x="57" y="125"/>
                    </a:cubicBezTo>
                    <a:cubicBezTo>
                      <a:pt x="58" y="126"/>
                      <a:pt x="58" y="128"/>
                      <a:pt x="60" y="128"/>
                    </a:cubicBezTo>
                    <a:cubicBezTo>
                      <a:pt x="59" y="128"/>
                      <a:pt x="59" y="128"/>
                      <a:pt x="58" y="128"/>
                    </a:cubicBezTo>
                    <a:cubicBezTo>
                      <a:pt x="59" y="129"/>
                      <a:pt x="59" y="129"/>
                      <a:pt x="60" y="129"/>
                    </a:cubicBezTo>
                    <a:cubicBezTo>
                      <a:pt x="59" y="130"/>
                      <a:pt x="59" y="130"/>
                      <a:pt x="59" y="130"/>
                    </a:cubicBezTo>
                    <a:cubicBezTo>
                      <a:pt x="60" y="130"/>
                      <a:pt x="61" y="131"/>
                      <a:pt x="63" y="132"/>
                    </a:cubicBezTo>
                    <a:cubicBezTo>
                      <a:pt x="64" y="133"/>
                      <a:pt x="65" y="131"/>
                      <a:pt x="67" y="132"/>
                    </a:cubicBezTo>
                    <a:cubicBezTo>
                      <a:pt x="67" y="132"/>
                      <a:pt x="68" y="133"/>
                      <a:pt x="68" y="133"/>
                    </a:cubicBezTo>
                    <a:cubicBezTo>
                      <a:pt x="69" y="134"/>
                      <a:pt x="69" y="133"/>
                      <a:pt x="70" y="133"/>
                    </a:cubicBezTo>
                    <a:cubicBezTo>
                      <a:pt x="71" y="134"/>
                      <a:pt x="72" y="135"/>
                      <a:pt x="74" y="136"/>
                    </a:cubicBezTo>
                    <a:cubicBezTo>
                      <a:pt x="76" y="137"/>
                      <a:pt x="78" y="137"/>
                      <a:pt x="80" y="137"/>
                    </a:cubicBezTo>
                    <a:cubicBezTo>
                      <a:pt x="82" y="138"/>
                      <a:pt x="82" y="137"/>
                      <a:pt x="83" y="137"/>
                    </a:cubicBezTo>
                    <a:cubicBezTo>
                      <a:pt x="88" y="137"/>
                      <a:pt x="84" y="134"/>
                      <a:pt x="85" y="133"/>
                    </a:cubicBezTo>
                    <a:cubicBezTo>
                      <a:pt x="84" y="132"/>
                      <a:pt x="83" y="131"/>
                      <a:pt x="81" y="132"/>
                    </a:cubicBezTo>
                    <a:cubicBezTo>
                      <a:pt x="80" y="132"/>
                      <a:pt x="79" y="132"/>
                      <a:pt x="78" y="131"/>
                    </a:cubicBezTo>
                    <a:cubicBezTo>
                      <a:pt x="75" y="129"/>
                      <a:pt x="73" y="128"/>
                      <a:pt x="71" y="126"/>
                    </a:cubicBezTo>
                    <a:cubicBezTo>
                      <a:pt x="73" y="126"/>
                      <a:pt x="73" y="125"/>
                      <a:pt x="74" y="124"/>
                    </a:cubicBezTo>
                    <a:cubicBezTo>
                      <a:pt x="75" y="122"/>
                      <a:pt x="77" y="123"/>
                      <a:pt x="78" y="124"/>
                    </a:cubicBezTo>
                    <a:cubicBezTo>
                      <a:pt x="81" y="124"/>
                      <a:pt x="83" y="128"/>
                      <a:pt x="87" y="127"/>
                    </a:cubicBezTo>
                    <a:cubicBezTo>
                      <a:pt x="86" y="127"/>
                      <a:pt x="85" y="127"/>
                      <a:pt x="84" y="127"/>
                    </a:cubicBezTo>
                    <a:cubicBezTo>
                      <a:pt x="85" y="129"/>
                      <a:pt x="87" y="128"/>
                      <a:pt x="88" y="127"/>
                    </a:cubicBezTo>
                    <a:cubicBezTo>
                      <a:pt x="90" y="127"/>
                      <a:pt x="92" y="128"/>
                      <a:pt x="95" y="129"/>
                    </a:cubicBezTo>
                    <a:cubicBezTo>
                      <a:pt x="96" y="130"/>
                      <a:pt x="97" y="129"/>
                      <a:pt x="99" y="129"/>
                    </a:cubicBezTo>
                    <a:cubicBezTo>
                      <a:pt x="101" y="129"/>
                      <a:pt x="104" y="130"/>
                      <a:pt x="105" y="130"/>
                    </a:cubicBezTo>
                    <a:cubicBezTo>
                      <a:pt x="104" y="128"/>
                      <a:pt x="103" y="126"/>
                      <a:pt x="101" y="125"/>
                    </a:cubicBezTo>
                    <a:cubicBezTo>
                      <a:pt x="100" y="124"/>
                      <a:pt x="96" y="122"/>
                      <a:pt x="96" y="120"/>
                    </a:cubicBezTo>
                    <a:cubicBezTo>
                      <a:pt x="96" y="119"/>
                      <a:pt x="99" y="118"/>
                      <a:pt x="100" y="117"/>
                    </a:cubicBezTo>
                    <a:cubicBezTo>
                      <a:pt x="101" y="116"/>
                      <a:pt x="103" y="115"/>
                      <a:pt x="105" y="114"/>
                    </a:cubicBezTo>
                    <a:cubicBezTo>
                      <a:pt x="107" y="114"/>
                      <a:pt x="109" y="113"/>
                      <a:pt x="111" y="112"/>
                    </a:cubicBezTo>
                    <a:cubicBezTo>
                      <a:pt x="112" y="110"/>
                      <a:pt x="113" y="109"/>
                      <a:pt x="115" y="109"/>
                    </a:cubicBezTo>
                    <a:cubicBezTo>
                      <a:pt x="117" y="110"/>
                      <a:pt x="118" y="110"/>
                      <a:pt x="120" y="110"/>
                    </a:cubicBezTo>
                    <a:cubicBezTo>
                      <a:pt x="122" y="110"/>
                      <a:pt x="125" y="111"/>
                      <a:pt x="125" y="112"/>
                    </a:cubicBezTo>
                    <a:cubicBezTo>
                      <a:pt x="124" y="113"/>
                      <a:pt x="124" y="113"/>
                      <a:pt x="123" y="114"/>
                    </a:cubicBezTo>
                    <a:cubicBezTo>
                      <a:pt x="123" y="114"/>
                      <a:pt x="124" y="114"/>
                      <a:pt x="124" y="114"/>
                    </a:cubicBezTo>
                    <a:cubicBezTo>
                      <a:pt x="124" y="113"/>
                      <a:pt x="126" y="113"/>
                      <a:pt x="127" y="113"/>
                    </a:cubicBezTo>
                    <a:cubicBezTo>
                      <a:pt x="129" y="113"/>
                      <a:pt x="129" y="115"/>
                      <a:pt x="131" y="116"/>
                    </a:cubicBezTo>
                    <a:cubicBezTo>
                      <a:pt x="129" y="114"/>
                      <a:pt x="128" y="109"/>
                      <a:pt x="131" y="108"/>
                    </a:cubicBezTo>
                    <a:cubicBezTo>
                      <a:pt x="130" y="107"/>
                      <a:pt x="130" y="105"/>
                      <a:pt x="129" y="104"/>
                    </a:cubicBezTo>
                    <a:cubicBezTo>
                      <a:pt x="128" y="103"/>
                      <a:pt x="126" y="103"/>
                      <a:pt x="124" y="102"/>
                    </a:cubicBezTo>
                    <a:cubicBezTo>
                      <a:pt x="122" y="102"/>
                      <a:pt x="123" y="100"/>
                      <a:pt x="124" y="99"/>
                    </a:cubicBezTo>
                    <a:cubicBezTo>
                      <a:pt x="124" y="98"/>
                      <a:pt x="124" y="97"/>
                      <a:pt x="124" y="97"/>
                    </a:cubicBezTo>
                    <a:cubicBezTo>
                      <a:pt x="124" y="96"/>
                      <a:pt x="123" y="95"/>
                      <a:pt x="125" y="95"/>
                    </a:cubicBezTo>
                    <a:cubicBezTo>
                      <a:pt x="124" y="94"/>
                      <a:pt x="123" y="94"/>
                      <a:pt x="125" y="93"/>
                    </a:cubicBezTo>
                    <a:cubicBezTo>
                      <a:pt x="123" y="93"/>
                      <a:pt x="125" y="91"/>
                      <a:pt x="123" y="91"/>
                    </a:cubicBezTo>
                    <a:cubicBezTo>
                      <a:pt x="121" y="89"/>
                      <a:pt x="118" y="88"/>
                      <a:pt x="116" y="88"/>
                    </a:cubicBezTo>
                    <a:cubicBezTo>
                      <a:pt x="117" y="86"/>
                      <a:pt x="120" y="88"/>
                      <a:pt x="122" y="88"/>
                    </a:cubicBezTo>
                    <a:cubicBezTo>
                      <a:pt x="125" y="89"/>
                      <a:pt x="128" y="88"/>
                      <a:pt x="131" y="88"/>
                    </a:cubicBezTo>
                    <a:cubicBezTo>
                      <a:pt x="134" y="88"/>
                      <a:pt x="136" y="89"/>
                      <a:pt x="138" y="91"/>
                    </a:cubicBezTo>
                    <a:cubicBezTo>
                      <a:pt x="141" y="92"/>
                      <a:pt x="143" y="93"/>
                      <a:pt x="145" y="96"/>
                    </a:cubicBezTo>
                    <a:cubicBezTo>
                      <a:pt x="141" y="97"/>
                      <a:pt x="137" y="96"/>
                      <a:pt x="134" y="97"/>
                    </a:cubicBezTo>
                    <a:cubicBezTo>
                      <a:pt x="134" y="97"/>
                      <a:pt x="134" y="98"/>
                      <a:pt x="134" y="98"/>
                    </a:cubicBezTo>
                    <a:cubicBezTo>
                      <a:pt x="133" y="98"/>
                      <a:pt x="131" y="99"/>
                      <a:pt x="132" y="101"/>
                    </a:cubicBezTo>
                    <a:cubicBezTo>
                      <a:pt x="134" y="102"/>
                      <a:pt x="136" y="101"/>
                      <a:pt x="137" y="102"/>
                    </a:cubicBezTo>
                    <a:cubicBezTo>
                      <a:pt x="139" y="103"/>
                      <a:pt x="139" y="104"/>
                      <a:pt x="140" y="105"/>
                    </a:cubicBezTo>
                    <a:cubicBezTo>
                      <a:pt x="142" y="106"/>
                      <a:pt x="145" y="106"/>
                      <a:pt x="147" y="106"/>
                    </a:cubicBezTo>
                    <a:cubicBezTo>
                      <a:pt x="146" y="107"/>
                      <a:pt x="146" y="107"/>
                      <a:pt x="146" y="107"/>
                    </a:cubicBezTo>
                    <a:cubicBezTo>
                      <a:pt x="147" y="106"/>
                      <a:pt x="149" y="106"/>
                      <a:pt x="150" y="106"/>
                    </a:cubicBezTo>
                    <a:cubicBezTo>
                      <a:pt x="151" y="105"/>
                      <a:pt x="153" y="106"/>
                      <a:pt x="154" y="105"/>
                    </a:cubicBezTo>
                    <a:cubicBezTo>
                      <a:pt x="156" y="104"/>
                      <a:pt x="154" y="103"/>
                      <a:pt x="154" y="102"/>
                    </a:cubicBezTo>
                    <a:cubicBezTo>
                      <a:pt x="155" y="100"/>
                      <a:pt x="156" y="99"/>
                      <a:pt x="154" y="98"/>
                    </a:cubicBezTo>
                    <a:cubicBezTo>
                      <a:pt x="155" y="97"/>
                      <a:pt x="156" y="98"/>
                      <a:pt x="157" y="98"/>
                    </a:cubicBezTo>
                    <a:cubicBezTo>
                      <a:pt x="158" y="97"/>
                      <a:pt x="162" y="97"/>
                      <a:pt x="164" y="98"/>
                    </a:cubicBezTo>
                    <a:cubicBezTo>
                      <a:pt x="163" y="97"/>
                      <a:pt x="161" y="96"/>
                      <a:pt x="160" y="95"/>
                    </a:cubicBezTo>
                    <a:cubicBezTo>
                      <a:pt x="163" y="96"/>
                      <a:pt x="165" y="94"/>
                      <a:pt x="169" y="93"/>
                    </a:cubicBezTo>
                    <a:cubicBezTo>
                      <a:pt x="171" y="93"/>
                      <a:pt x="173" y="90"/>
                      <a:pt x="176" y="90"/>
                    </a:cubicBezTo>
                    <a:cubicBezTo>
                      <a:pt x="177" y="90"/>
                      <a:pt x="179" y="90"/>
                      <a:pt x="180" y="89"/>
                    </a:cubicBezTo>
                    <a:cubicBezTo>
                      <a:pt x="181" y="89"/>
                      <a:pt x="183" y="88"/>
                      <a:pt x="185" y="88"/>
                    </a:cubicBezTo>
                    <a:cubicBezTo>
                      <a:pt x="186" y="89"/>
                      <a:pt x="185" y="90"/>
                      <a:pt x="185" y="90"/>
                    </a:cubicBezTo>
                    <a:cubicBezTo>
                      <a:pt x="186" y="92"/>
                      <a:pt x="188" y="90"/>
                      <a:pt x="189" y="89"/>
                    </a:cubicBezTo>
                    <a:cubicBezTo>
                      <a:pt x="188" y="89"/>
                      <a:pt x="187" y="88"/>
                      <a:pt x="186" y="88"/>
                    </a:cubicBezTo>
                    <a:cubicBezTo>
                      <a:pt x="189" y="84"/>
                      <a:pt x="196" y="84"/>
                      <a:pt x="201" y="84"/>
                    </a:cubicBezTo>
                    <a:cubicBezTo>
                      <a:pt x="199" y="85"/>
                      <a:pt x="196" y="84"/>
                      <a:pt x="194" y="85"/>
                    </a:cubicBezTo>
                    <a:cubicBezTo>
                      <a:pt x="195" y="85"/>
                      <a:pt x="197" y="85"/>
                      <a:pt x="198" y="85"/>
                    </a:cubicBezTo>
                    <a:cubicBezTo>
                      <a:pt x="195" y="86"/>
                      <a:pt x="198" y="89"/>
                      <a:pt x="199" y="89"/>
                    </a:cubicBezTo>
                    <a:cubicBezTo>
                      <a:pt x="197" y="91"/>
                      <a:pt x="194" y="89"/>
                      <a:pt x="194" y="91"/>
                    </a:cubicBezTo>
                    <a:cubicBezTo>
                      <a:pt x="196" y="92"/>
                      <a:pt x="200" y="92"/>
                      <a:pt x="201" y="91"/>
                    </a:cubicBezTo>
                    <a:cubicBezTo>
                      <a:pt x="201" y="92"/>
                      <a:pt x="203" y="91"/>
                      <a:pt x="204" y="91"/>
                    </a:cubicBezTo>
                    <a:cubicBezTo>
                      <a:pt x="204" y="90"/>
                      <a:pt x="206" y="93"/>
                      <a:pt x="207" y="92"/>
                    </a:cubicBezTo>
                    <a:cubicBezTo>
                      <a:pt x="206" y="87"/>
                      <a:pt x="217" y="87"/>
                      <a:pt x="220" y="88"/>
                    </a:cubicBezTo>
                    <a:cubicBezTo>
                      <a:pt x="221" y="88"/>
                      <a:pt x="222" y="88"/>
                      <a:pt x="223" y="88"/>
                    </a:cubicBezTo>
                    <a:cubicBezTo>
                      <a:pt x="225" y="88"/>
                      <a:pt x="225" y="87"/>
                      <a:pt x="226" y="87"/>
                    </a:cubicBezTo>
                    <a:cubicBezTo>
                      <a:pt x="227" y="87"/>
                      <a:pt x="228" y="86"/>
                      <a:pt x="228" y="86"/>
                    </a:cubicBezTo>
                    <a:cubicBezTo>
                      <a:pt x="228" y="84"/>
                      <a:pt x="231" y="86"/>
                      <a:pt x="231" y="86"/>
                    </a:cubicBezTo>
                    <a:cubicBezTo>
                      <a:pt x="230" y="85"/>
                      <a:pt x="230" y="85"/>
                      <a:pt x="230" y="85"/>
                    </a:cubicBezTo>
                    <a:cubicBezTo>
                      <a:pt x="232" y="83"/>
                      <a:pt x="235" y="84"/>
                      <a:pt x="237" y="84"/>
                    </a:cubicBezTo>
                    <a:cubicBezTo>
                      <a:pt x="234" y="84"/>
                      <a:pt x="239" y="86"/>
                      <a:pt x="240" y="86"/>
                    </a:cubicBezTo>
                    <a:cubicBezTo>
                      <a:pt x="237" y="87"/>
                      <a:pt x="239" y="90"/>
                      <a:pt x="241" y="90"/>
                    </a:cubicBezTo>
                    <a:cubicBezTo>
                      <a:pt x="242" y="90"/>
                      <a:pt x="244" y="91"/>
                      <a:pt x="245" y="90"/>
                    </a:cubicBezTo>
                    <a:cubicBezTo>
                      <a:pt x="245" y="89"/>
                      <a:pt x="244" y="88"/>
                      <a:pt x="243" y="87"/>
                    </a:cubicBezTo>
                    <a:cubicBezTo>
                      <a:pt x="244" y="86"/>
                      <a:pt x="253" y="87"/>
                      <a:pt x="250" y="83"/>
                    </a:cubicBezTo>
                    <a:cubicBezTo>
                      <a:pt x="249" y="82"/>
                      <a:pt x="248" y="83"/>
                      <a:pt x="246" y="81"/>
                    </a:cubicBezTo>
                    <a:cubicBezTo>
                      <a:pt x="245" y="80"/>
                      <a:pt x="243" y="79"/>
                      <a:pt x="242" y="78"/>
                    </a:cubicBezTo>
                    <a:cubicBezTo>
                      <a:pt x="242" y="77"/>
                      <a:pt x="243" y="78"/>
                      <a:pt x="244" y="77"/>
                    </a:cubicBezTo>
                    <a:cubicBezTo>
                      <a:pt x="244" y="77"/>
                      <a:pt x="244" y="77"/>
                      <a:pt x="245" y="77"/>
                    </a:cubicBezTo>
                    <a:cubicBezTo>
                      <a:pt x="245" y="76"/>
                      <a:pt x="245" y="76"/>
                      <a:pt x="245" y="76"/>
                    </a:cubicBezTo>
                    <a:cubicBezTo>
                      <a:pt x="246" y="75"/>
                      <a:pt x="248" y="75"/>
                      <a:pt x="249" y="75"/>
                    </a:cubicBezTo>
                    <a:cubicBezTo>
                      <a:pt x="251" y="76"/>
                      <a:pt x="254" y="76"/>
                      <a:pt x="256" y="76"/>
                    </a:cubicBezTo>
                    <a:cubicBezTo>
                      <a:pt x="260" y="76"/>
                      <a:pt x="264" y="76"/>
                      <a:pt x="268" y="77"/>
                    </a:cubicBezTo>
                    <a:cubicBezTo>
                      <a:pt x="272" y="78"/>
                      <a:pt x="276" y="80"/>
                      <a:pt x="280" y="80"/>
                    </a:cubicBezTo>
                    <a:cubicBezTo>
                      <a:pt x="278" y="81"/>
                      <a:pt x="280" y="83"/>
                      <a:pt x="280" y="82"/>
                    </a:cubicBezTo>
                    <a:cubicBezTo>
                      <a:pt x="281" y="80"/>
                      <a:pt x="286" y="82"/>
                      <a:pt x="287" y="82"/>
                    </a:cubicBezTo>
                    <a:cubicBezTo>
                      <a:pt x="284" y="82"/>
                      <a:pt x="289" y="84"/>
                      <a:pt x="290" y="84"/>
                    </a:cubicBezTo>
                    <a:cubicBezTo>
                      <a:pt x="292" y="84"/>
                      <a:pt x="294" y="85"/>
                      <a:pt x="296" y="85"/>
                    </a:cubicBezTo>
                    <a:cubicBezTo>
                      <a:pt x="300" y="85"/>
                      <a:pt x="304" y="88"/>
                      <a:pt x="308" y="89"/>
                    </a:cubicBezTo>
                    <a:cubicBezTo>
                      <a:pt x="308" y="89"/>
                      <a:pt x="314" y="94"/>
                      <a:pt x="313" y="90"/>
                    </a:cubicBezTo>
                    <a:cubicBezTo>
                      <a:pt x="313" y="89"/>
                      <a:pt x="313" y="88"/>
                      <a:pt x="314" y="87"/>
                    </a:cubicBezTo>
                    <a:cubicBezTo>
                      <a:pt x="314" y="86"/>
                      <a:pt x="312" y="85"/>
                      <a:pt x="314" y="85"/>
                    </a:cubicBezTo>
                    <a:cubicBezTo>
                      <a:pt x="313" y="84"/>
                      <a:pt x="312" y="85"/>
                      <a:pt x="311" y="85"/>
                    </a:cubicBezTo>
                    <a:cubicBezTo>
                      <a:pt x="309" y="85"/>
                      <a:pt x="308" y="84"/>
                      <a:pt x="307" y="83"/>
                    </a:cubicBezTo>
                    <a:cubicBezTo>
                      <a:pt x="306" y="83"/>
                      <a:pt x="305" y="82"/>
                      <a:pt x="304" y="81"/>
                    </a:cubicBezTo>
                    <a:cubicBezTo>
                      <a:pt x="303" y="81"/>
                      <a:pt x="304" y="79"/>
                      <a:pt x="303" y="78"/>
                    </a:cubicBezTo>
                    <a:cubicBezTo>
                      <a:pt x="302" y="79"/>
                      <a:pt x="299" y="78"/>
                      <a:pt x="298" y="78"/>
                    </a:cubicBezTo>
                    <a:cubicBezTo>
                      <a:pt x="297" y="78"/>
                      <a:pt x="293" y="76"/>
                      <a:pt x="293" y="78"/>
                    </a:cubicBezTo>
                    <a:cubicBezTo>
                      <a:pt x="291" y="77"/>
                      <a:pt x="291" y="75"/>
                      <a:pt x="291" y="74"/>
                    </a:cubicBezTo>
                    <a:cubicBezTo>
                      <a:pt x="292" y="74"/>
                      <a:pt x="295" y="74"/>
                      <a:pt x="294" y="73"/>
                    </a:cubicBezTo>
                    <a:cubicBezTo>
                      <a:pt x="293" y="72"/>
                      <a:pt x="293" y="72"/>
                      <a:pt x="292" y="71"/>
                    </a:cubicBezTo>
                    <a:cubicBezTo>
                      <a:pt x="291" y="71"/>
                      <a:pt x="291" y="69"/>
                      <a:pt x="291" y="69"/>
                    </a:cubicBezTo>
                    <a:cubicBezTo>
                      <a:pt x="290" y="67"/>
                      <a:pt x="291" y="65"/>
                      <a:pt x="288" y="66"/>
                    </a:cubicBezTo>
                    <a:cubicBezTo>
                      <a:pt x="286" y="66"/>
                      <a:pt x="283" y="65"/>
                      <a:pt x="285" y="64"/>
                    </a:cubicBezTo>
                    <a:cubicBezTo>
                      <a:pt x="283" y="64"/>
                      <a:pt x="285" y="61"/>
                      <a:pt x="286" y="60"/>
                    </a:cubicBezTo>
                    <a:cubicBezTo>
                      <a:pt x="289" y="60"/>
                      <a:pt x="291" y="59"/>
                      <a:pt x="293" y="57"/>
                    </a:cubicBezTo>
                    <a:cubicBezTo>
                      <a:pt x="294" y="55"/>
                      <a:pt x="292" y="51"/>
                      <a:pt x="292" y="48"/>
                    </a:cubicBezTo>
                    <a:cubicBezTo>
                      <a:pt x="292" y="47"/>
                      <a:pt x="293" y="46"/>
                      <a:pt x="294" y="45"/>
                    </a:cubicBezTo>
                    <a:cubicBezTo>
                      <a:pt x="295" y="44"/>
                      <a:pt x="298" y="45"/>
                      <a:pt x="295" y="45"/>
                    </a:cubicBezTo>
                    <a:cubicBezTo>
                      <a:pt x="299" y="46"/>
                      <a:pt x="302" y="45"/>
                      <a:pt x="306" y="45"/>
                    </a:cubicBezTo>
                    <a:cubicBezTo>
                      <a:pt x="308" y="45"/>
                      <a:pt x="310" y="45"/>
                      <a:pt x="312" y="46"/>
                    </a:cubicBezTo>
                    <a:cubicBezTo>
                      <a:pt x="313" y="46"/>
                      <a:pt x="315" y="46"/>
                      <a:pt x="317" y="46"/>
                    </a:cubicBezTo>
                    <a:cubicBezTo>
                      <a:pt x="319" y="46"/>
                      <a:pt x="323" y="49"/>
                      <a:pt x="323" y="52"/>
                    </a:cubicBezTo>
                    <a:cubicBezTo>
                      <a:pt x="323" y="53"/>
                      <a:pt x="323" y="55"/>
                      <a:pt x="322" y="55"/>
                    </a:cubicBezTo>
                    <a:cubicBezTo>
                      <a:pt x="322" y="56"/>
                      <a:pt x="323" y="57"/>
                      <a:pt x="322" y="58"/>
                    </a:cubicBezTo>
                    <a:cubicBezTo>
                      <a:pt x="322" y="58"/>
                      <a:pt x="321" y="58"/>
                      <a:pt x="320" y="59"/>
                    </a:cubicBezTo>
                    <a:cubicBezTo>
                      <a:pt x="323" y="63"/>
                      <a:pt x="330" y="61"/>
                      <a:pt x="332" y="66"/>
                    </a:cubicBezTo>
                    <a:cubicBezTo>
                      <a:pt x="332" y="67"/>
                      <a:pt x="332" y="68"/>
                      <a:pt x="333" y="69"/>
                    </a:cubicBezTo>
                    <a:cubicBezTo>
                      <a:pt x="334" y="70"/>
                      <a:pt x="332" y="70"/>
                      <a:pt x="332" y="71"/>
                    </a:cubicBezTo>
                    <a:cubicBezTo>
                      <a:pt x="333" y="73"/>
                      <a:pt x="336" y="74"/>
                      <a:pt x="336" y="76"/>
                    </a:cubicBezTo>
                    <a:cubicBezTo>
                      <a:pt x="336" y="78"/>
                      <a:pt x="337" y="78"/>
                      <a:pt x="338" y="79"/>
                    </a:cubicBezTo>
                    <a:cubicBezTo>
                      <a:pt x="338" y="80"/>
                      <a:pt x="339" y="80"/>
                      <a:pt x="338" y="81"/>
                    </a:cubicBezTo>
                    <a:cubicBezTo>
                      <a:pt x="337" y="84"/>
                      <a:pt x="345" y="86"/>
                      <a:pt x="346" y="87"/>
                    </a:cubicBezTo>
                    <a:cubicBezTo>
                      <a:pt x="347" y="87"/>
                      <a:pt x="349" y="87"/>
                      <a:pt x="350" y="88"/>
                    </a:cubicBezTo>
                    <a:cubicBezTo>
                      <a:pt x="351" y="89"/>
                      <a:pt x="350" y="90"/>
                      <a:pt x="349" y="91"/>
                    </a:cubicBezTo>
                    <a:cubicBezTo>
                      <a:pt x="349" y="92"/>
                      <a:pt x="349" y="92"/>
                      <a:pt x="349" y="93"/>
                    </a:cubicBezTo>
                    <a:cubicBezTo>
                      <a:pt x="351" y="94"/>
                      <a:pt x="350" y="96"/>
                      <a:pt x="351" y="97"/>
                    </a:cubicBezTo>
                    <a:cubicBezTo>
                      <a:pt x="348" y="97"/>
                      <a:pt x="348" y="101"/>
                      <a:pt x="346" y="102"/>
                    </a:cubicBezTo>
                    <a:cubicBezTo>
                      <a:pt x="346" y="102"/>
                      <a:pt x="347" y="102"/>
                      <a:pt x="347" y="103"/>
                    </a:cubicBezTo>
                    <a:cubicBezTo>
                      <a:pt x="346" y="103"/>
                      <a:pt x="346" y="103"/>
                      <a:pt x="345" y="103"/>
                    </a:cubicBezTo>
                    <a:cubicBezTo>
                      <a:pt x="348" y="103"/>
                      <a:pt x="343" y="105"/>
                      <a:pt x="342" y="105"/>
                    </a:cubicBezTo>
                    <a:cubicBezTo>
                      <a:pt x="340" y="105"/>
                      <a:pt x="338" y="107"/>
                      <a:pt x="336" y="107"/>
                    </a:cubicBezTo>
                    <a:cubicBezTo>
                      <a:pt x="334" y="108"/>
                      <a:pt x="333" y="106"/>
                      <a:pt x="331" y="106"/>
                    </a:cubicBezTo>
                    <a:cubicBezTo>
                      <a:pt x="328" y="106"/>
                      <a:pt x="326" y="105"/>
                      <a:pt x="324" y="106"/>
                    </a:cubicBezTo>
                    <a:cubicBezTo>
                      <a:pt x="326" y="107"/>
                      <a:pt x="327" y="109"/>
                      <a:pt x="330" y="109"/>
                    </a:cubicBezTo>
                    <a:cubicBezTo>
                      <a:pt x="332" y="110"/>
                      <a:pt x="335" y="111"/>
                      <a:pt x="338" y="111"/>
                    </a:cubicBezTo>
                    <a:cubicBezTo>
                      <a:pt x="340" y="111"/>
                      <a:pt x="343" y="111"/>
                      <a:pt x="346" y="111"/>
                    </a:cubicBezTo>
                    <a:cubicBezTo>
                      <a:pt x="347" y="111"/>
                      <a:pt x="349" y="112"/>
                      <a:pt x="350" y="112"/>
                    </a:cubicBezTo>
                    <a:cubicBezTo>
                      <a:pt x="351" y="112"/>
                      <a:pt x="353" y="111"/>
                      <a:pt x="352" y="110"/>
                    </a:cubicBezTo>
                    <a:cubicBezTo>
                      <a:pt x="352" y="108"/>
                      <a:pt x="354" y="109"/>
                      <a:pt x="355" y="107"/>
                    </a:cubicBezTo>
                    <a:cubicBezTo>
                      <a:pt x="357" y="106"/>
                      <a:pt x="360" y="106"/>
                      <a:pt x="361" y="104"/>
                    </a:cubicBezTo>
                    <a:cubicBezTo>
                      <a:pt x="361" y="102"/>
                      <a:pt x="359" y="100"/>
                      <a:pt x="362" y="98"/>
                    </a:cubicBezTo>
                    <a:cubicBezTo>
                      <a:pt x="367" y="96"/>
                      <a:pt x="361" y="92"/>
                      <a:pt x="359" y="91"/>
                    </a:cubicBezTo>
                    <a:cubicBezTo>
                      <a:pt x="357" y="90"/>
                      <a:pt x="358" y="89"/>
                      <a:pt x="357" y="88"/>
                    </a:cubicBezTo>
                    <a:cubicBezTo>
                      <a:pt x="356" y="85"/>
                      <a:pt x="360" y="86"/>
                      <a:pt x="361" y="85"/>
                    </a:cubicBezTo>
                    <a:cubicBezTo>
                      <a:pt x="364" y="85"/>
                      <a:pt x="367" y="83"/>
                      <a:pt x="370" y="84"/>
                    </a:cubicBezTo>
                    <a:cubicBezTo>
                      <a:pt x="372" y="84"/>
                      <a:pt x="374" y="86"/>
                      <a:pt x="375" y="87"/>
                    </a:cubicBezTo>
                    <a:cubicBezTo>
                      <a:pt x="378" y="88"/>
                      <a:pt x="379" y="88"/>
                      <a:pt x="380" y="90"/>
                    </a:cubicBezTo>
                    <a:cubicBezTo>
                      <a:pt x="381" y="91"/>
                      <a:pt x="381" y="92"/>
                      <a:pt x="382" y="94"/>
                    </a:cubicBezTo>
                    <a:cubicBezTo>
                      <a:pt x="382" y="94"/>
                      <a:pt x="384" y="96"/>
                      <a:pt x="382" y="95"/>
                    </a:cubicBezTo>
                    <a:cubicBezTo>
                      <a:pt x="385" y="100"/>
                      <a:pt x="393" y="98"/>
                      <a:pt x="398" y="98"/>
                    </a:cubicBezTo>
                    <a:cubicBezTo>
                      <a:pt x="397" y="98"/>
                      <a:pt x="396" y="97"/>
                      <a:pt x="395" y="98"/>
                    </a:cubicBezTo>
                    <a:cubicBezTo>
                      <a:pt x="394" y="98"/>
                      <a:pt x="394" y="97"/>
                      <a:pt x="394" y="97"/>
                    </a:cubicBezTo>
                    <a:cubicBezTo>
                      <a:pt x="391" y="97"/>
                      <a:pt x="389" y="97"/>
                      <a:pt x="386" y="96"/>
                    </a:cubicBezTo>
                    <a:cubicBezTo>
                      <a:pt x="385" y="96"/>
                      <a:pt x="384" y="94"/>
                      <a:pt x="384" y="93"/>
                    </a:cubicBezTo>
                    <a:cubicBezTo>
                      <a:pt x="384" y="91"/>
                      <a:pt x="387" y="92"/>
                      <a:pt x="386" y="91"/>
                    </a:cubicBezTo>
                    <a:cubicBezTo>
                      <a:pt x="386" y="90"/>
                      <a:pt x="384" y="89"/>
                      <a:pt x="383" y="89"/>
                    </a:cubicBezTo>
                    <a:cubicBezTo>
                      <a:pt x="382" y="87"/>
                      <a:pt x="381" y="85"/>
                      <a:pt x="379" y="85"/>
                    </a:cubicBezTo>
                    <a:cubicBezTo>
                      <a:pt x="376" y="84"/>
                      <a:pt x="374" y="83"/>
                      <a:pt x="372" y="82"/>
                    </a:cubicBezTo>
                    <a:cubicBezTo>
                      <a:pt x="370" y="82"/>
                      <a:pt x="367" y="82"/>
                      <a:pt x="365" y="81"/>
                    </a:cubicBezTo>
                    <a:cubicBezTo>
                      <a:pt x="362" y="81"/>
                      <a:pt x="361" y="82"/>
                      <a:pt x="358" y="82"/>
                    </a:cubicBezTo>
                    <a:cubicBezTo>
                      <a:pt x="356" y="83"/>
                      <a:pt x="353" y="83"/>
                      <a:pt x="350" y="83"/>
                    </a:cubicBezTo>
                    <a:cubicBezTo>
                      <a:pt x="348" y="83"/>
                      <a:pt x="348" y="80"/>
                      <a:pt x="347" y="79"/>
                    </a:cubicBezTo>
                    <a:cubicBezTo>
                      <a:pt x="345" y="77"/>
                      <a:pt x="343" y="77"/>
                      <a:pt x="343" y="74"/>
                    </a:cubicBezTo>
                    <a:cubicBezTo>
                      <a:pt x="343" y="73"/>
                      <a:pt x="343" y="72"/>
                      <a:pt x="343" y="71"/>
                    </a:cubicBezTo>
                    <a:cubicBezTo>
                      <a:pt x="343" y="70"/>
                      <a:pt x="345" y="69"/>
                      <a:pt x="345" y="68"/>
                    </a:cubicBezTo>
                    <a:cubicBezTo>
                      <a:pt x="344" y="67"/>
                      <a:pt x="342" y="66"/>
                      <a:pt x="341" y="66"/>
                    </a:cubicBezTo>
                    <a:cubicBezTo>
                      <a:pt x="337" y="63"/>
                      <a:pt x="334" y="61"/>
                      <a:pt x="329" y="60"/>
                    </a:cubicBezTo>
                    <a:cubicBezTo>
                      <a:pt x="330" y="59"/>
                      <a:pt x="331" y="58"/>
                      <a:pt x="331" y="57"/>
                    </a:cubicBezTo>
                    <a:cubicBezTo>
                      <a:pt x="332" y="57"/>
                      <a:pt x="331" y="56"/>
                      <a:pt x="332" y="55"/>
                    </a:cubicBezTo>
                    <a:cubicBezTo>
                      <a:pt x="334" y="54"/>
                      <a:pt x="336" y="54"/>
                      <a:pt x="338" y="53"/>
                    </a:cubicBezTo>
                    <a:cubicBezTo>
                      <a:pt x="343" y="51"/>
                      <a:pt x="336" y="47"/>
                      <a:pt x="334" y="46"/>
                    </a:cubicBezTo>
                    <a:cubicBezTo>
                      <a:pt x="338" y="44"/>
                      <a:pt x="345" y="49"/>
                      <a:pt x="344" y="53"/>
                    </a:cubicBezTo>
                    <a:cubicBezTo>
                      <a:pt x="344" y="56"/>
                      <a:pt x="344" y="56"/>
                      <a:pt x="346" y="57"/>
                    </a:cubicBezTo>
                    <a:cubicBezTo>
                      <a:pt x="347" y="58"/>
                      <a:pt x="348" y="60"/>
                      <a:pt x="346" y="59"/>
                    </a:cubicBezTo>
                    <a:cubicBezTo>
                      <a:pt x="348" y="61"/>
                      <a:pt x="351" y="61"/>
                      <a:pt x="354" y="62"/>
                    </a:cubicBezTo>
                    <a:cubicBezTo>
                      <a:pt x="356" y="62"/>
                      <a:pt x="360" y="61"/>
                      <a:pt x="361" y="63"/>
                    </a:cubicBezTo>
                    <a:cubicBezTo>
                      <a:pt x="361" y="59"/>
                      <a:pt x="376" y="69"/>
                      <a:pt x="377" y="64"/>
                    </a:cubicBezTo>
                    <a:cubicBezTo>
                      <a:pt x="376" y="64"/>
                      <a:pt x="375" y="64"/>
                      <a:pt x="373" y="64"/>
                    </a:cubicBezTo>
                    <a:cubicBezTo>
                      <a:pt x="373" y="64"/>
                      <a:pt x="373" y="63"/>
                      <a:pt x="373" y="63"/>
                    </a:cubicBezTo>
                    <a:cubicBezTo>
                      <a:pt x="371" y="64"/>
                      <a:pt x="371" y="62"/>
                      <a:pt x="370" y="61"/>
                    </a:cubicBezTo>
                    <a:cubicBezTo>
                      <a:pt x="369" y="61"/>
                      <a:pt x="367" y="62"/>
                      <a:pt x="367" y="60"/>
                    </a:cubicBezTo>
                    <a:cubicBezTo>
                      <a:pt x="365" y="62"/>
                      <a:pt x="360" y="60"/>
                      <a:pt x="358" y="59"/>
                    </a:cubicBezTo>
                    <a:cubicBezTo>
                      <a:pt x="357" y="59"/>
                      <a:pt x="355" y="59"/>
                      <a:pt x="354" y="58"/>
                    </a:cubicBezTo>
                    <a:cubicBezTo>
                      <a:pt x="352" y="58"/>
                      <a:pt x="350" y="56"/>
                      <a:pt x="349" y="55"/>
                    </a:cubicBezTo>
                    <a:cubicBezTo>
                      <a:pt x="351" y="54"/>
                      <a:pt x="354" y="53"/>
                      <a:pt x="357" y="54"/>
                    </a:cubicBezTo>
                    <a:cubicBezTo>
                      <a:pt x="359" y="55"/>
                      <a:pt x="362" y="57"/>
                      <a:pt x="365" y="55"/>
                    </a:cubicBezTo>
                    <a:cubicBezTo>
                      <a:pt x="364" y="53"/>
                      <a:pt x="362" y="52"/>
                      <a:pt x="360" y="53"/>
                    </a:cubicBezTo>
                    <a:cubicBezTo>
                      <a:pt x="360" y="53"/>
                      <a:pt x="357" y="54"/>
                      <a:pt x="358" y="52"/>
                    </a:cubicBezTo>
                    <a:cubicBezTo>
                      <a:pt x="359" y="53"/>
                      <a:pt x="362" y="50"/>
                      <a:pt x="363" y="50"/>
                    </a:cubicBezTo>
                    <a:cubicBezTo>
                      <a:pt x="365" y="50"/>
                      <a:pt x="368" y="50"/>
                      <a:pt x="370" y="50"/>
                    </a:cubicBezTo>
                    <a:cubicBezTo>
                      <a:pt x="373" y="51"/>
                      <a:pt x="375" y="52"/>
                      <a:pt x="378" y="52"/>
                    </a:cubicBezTo>
                    <a:cubicBezTo>
                      <a:pt x="379" y="52"/>
                      <a:pt x="380" y="52"/>
                      <a:pt x="382" y="52"/>
                    </a:cubicBezTo>
                    <a:cubicBezTo>
                      <a:pt x="382" y="53"/>
                      <a:pt x="385" y="54"/>
                      <a:pt x="382" y="54"/>
                    </a:cubicBezTo>
                    <a:cubicBezTo>
                      <a:pt x="385" y="54"/>
                      <a:pt x="387" y="55"/>
                      <a:pt x="390" y="56"/>
                    </a:cubicBezTo>
                    <a:cubicBezTo>
                      <a:pt x="393" y="57"/>
                      <a:pt x="396" y="57"/>
                      <a:pt x="400" y="56"/>
                    </a:cubicBezTo>
                    <a:cubicBezTo>
                      <a:pt x="399" y="55"/>
                      <a:pt x="398" y="54"/>
                      <a:pt x="397" y="54"/>
                    </a:cubicBezTo>
                    <a:cubicBezTo>
                      <a:pt x="395" y="53"/>
                      <a:pt x="395" y="53"/>
                      <a:pt x="394" y="52"/>
                    </a:cubicBezTo>
                    <a:cubicBezTo>
                      <a:pt x="391" y="50"/>
                      <a:pt x="388" y="51"/>
                      <a:pt x="384" y="50"/>
                    </a:cubicBezTo>
                    <a:cubicBezTo>
                      <a:pt x="382" y="50"/>
                      <a:pt x="379" y="49"/>
                      <a:pt x="378" y="46"/>
                    </a:cubicBezTo>
                    <a:cubicBezTo>
                      <a:pt x="377" y="44"/>
                      <a:pt x="375" y="42"/>
                      <a:pt x="372" y="42"/>
                    </a:cubicBezTo>
                    <a:cubicBezTo>
                      <a:pt x="375" y="42"/>
                      <a:pt x="372" y="41"/>
                      <a:pt x="371" y="41"/>
                    </a:cubicBezTo>
                    <a:cubicBezTo>
                      <a:pt x="371" y="41"/>
                      <a:pt x="374" y="39"/>
                      <a:pt x="372" y="40"/>
                    </a:cubicBezTo>
                    <a:cubicBezTo>
                      <a:pt x="374" y="37"/>
                      <a:pt x="381" y="38"/>
                      <a:pt x="383" y="38"/>
                    </a:cubicBezTo>
                    <a:cubicBezTo>
                      <a:pt x="388" y="38"/>
                      <a:pt x="394" y="38"/>
                      <a:pt x="399" y="37"/>
                    </a:cubicBezTo>
                    <a:cubicBezTo>
                      <a:pt x="401" y="37"/>
                      <a:pt x="403" y="38"/>
                      <a:pt x="405" y="37"/>
                    </a:cubicBezTo>
                    <a:cubicBezTo>
                      <a:pt x="406" y="37"/>
                      <a:pt x="407" y="36"/>
                      <a:pt x="409" y="36"/>
                    </a:cubicBezTo>
                    <a:cubicBezTo>
                      <a:pt x="411" y="36"/>
                      <a:pt x="415" y="37"/>
                      <a:pt x="417" y="36"/>
                    </a:cubicBezTo>
                    <a:cubicBezTo>
                      <a:pt x="416" y="35"/>
                      <a:pt x="416" y="35"/>
                      <a:pt x="415" y="34"/>
                    </a:cubicBezTo>
                    <a:cubicBezTo>
                      <a:pt x="416" y="34"/>
                      <a:pt x="417" y="34"/>
                      <a:pt x="417" y="34"/>
                    </a:cubicBezTo>
                    <a:cubicBezTo>
                      <a:pt x="415" y="34"/>
                      <a:pt x="413" y="33"/>
                      <a:pt x="411" y="32"/>
                    </a:cubicBezTo>
                    <a:cubicBezTo>
                      <a:pt x="409" y="32"/>
                      <a:pt x="407" y="33"/>
                      <a:pt x="405" y="31"/>
                    </a:cubicBezTo>
                    <a:cubicBezTo>
                      <a:pt x="406" y="31"/>
                      <a:pt x="407" y="31"/>
                      <a:pt x="408" y="32"/>
                    </a:cubicBezTo>
                    <a:cubicBezTo>
                      <a:pt x="407" y="31"/>
                      <a:pt x="406" y="31"/>
                      <a:pt x="405" y="31"/>
                    </a:cubicBezTo>
                    <a:cubicBezTo>
                      <a:pt x="407" y="31"/>
                      <a:pt x="408" y="30"/>
                      <a:pt x="409" y="31"/>
                    </a:cubicBezTo>
                    <a:cubicBezTo>
                      <a:pt x="410" y="31"/>
                      <a:pt x="410" y="31"/>
                      <a:pt x="411" y="32"/>
                    </a:cubicBezTo>
                    <a:cubicBezTo>
                      <a:pt x="411" y="32"/>
                      <a:pt x="413" y="31"/>
                      <a:pt x="413" y="31"/>
                    </a:cubicBezTo>
                    <a:cubicBezTo>
                      <a:pt x="413" y="30"/>
                      <a:pt x="412" y="30"/>
                      <a:pt x="411" y="30"/>
                    </a:cubicBezTo>
                    <a:cubicBezTo>
                      <a:pt x="410" y="30"/>
                      <a:pt x="406" y="29"/>
                      <a:pt x="409" y="29"/>
                    </a:cubicBezTo>
                    <a:cubicBezTo>
                      <a:pt x="408" y="29"/>
                      <a:pt x="406" y="29"/>
                      <a:pt x="405" y="29"/>
                    </a:cubicBezTo>
                    <a:cubicBezTo>
                      <a:pt x="404" y="29"/>
                      <a:pt x="403" y="29"/>
                      <a:pt x="403" y="28"/>
                    </a:cubicBezTo>
                    <a:cubicBezTo>
                      <a:pt x="400" y="27"/>
                      <a:pt x="405" y="28"/>
                      <a:pt x="402" y="27"/>
                    </a:cubicBezTo>
                    <a:cubicBezTo>
                      <a:pt x="404" y="26"/>
                      <a:pt x="407" y="30"/>
                      <a:pt x="409" y="28"/>
                    </a:cubicBezTo>
                    <a:cubicBezTo>
                      <a:pt x="409" y="28"/>
                      <a:pt x="408" y="27"/>
                      <a:pt x="410" y="28"/>
                    </a:cubicBezTo>
                    <a:cubicBezTo>
                      <a:pt x="408" y="26"/>
                      <a:pt x="411" y="25"/>
                      <a:pt x="409" y="25"/>
                    </a:cubicBezTo>
                    <a:cubicBezTo>
                      <a:pt x="410" y="25"/>
                      <a:pt x="411" y="26"/>
                      <a:pt x="412" y="26"/>
                    </a:cubicBezTo>
                    <a:cubicBezTo>
                      <a:pt x="412" y="24"/>
                      <a:pt x="407" y="25"/>
                      <a:pt x="406" y="24"/>
                    </a:cubicBezTo>
                    <a:cubicBezTo>
                      <a:pt x="408" y="23"/>
                      <a:pt x="411" y="25"/>
                      <a:pt x="414" y="24"/>
                    </a:cubicBezTo>
                    <a:cubicBezTo>
                      <a:pt x="415" y="23"/>
                      <a:pt x="416" y="21"/>
                      <a:pt x="419" y="21"/>
                    </a:cubicBezTo>
                    <a:cubicBezTo>
                      <a:pt x="416" y="21"/>
                      <a:pt x="421" y="21"/>
                      <a:pt x="421" y="21"/>
                    </a:cubicBezTo>
                    <a:cubicBezTo>
                      <a:pt x="422" y="21"/>
                      <a:pt x="425" y="21"/>
                      <a:pt x="424" y="20"/>
                    </a:cubicBezTo>
                    <a:cubicBezTo>
                      <a:pt x="429" y="19"/>
                      <a:pt x="433" y="19"/>
                      <a:pt x="438" y="18"/>
                    </a:cubicBezTo>
                    <a:cubicBezTo>
                      <a:pt x="442" y="18"/>
                      <a:pt x="446" y="18"/>
                      <a:pt x="450" y="16"/>
                    </a:cubicBezTo>
                    <a:cubicBezTo>
                      <a:pt x="448" y="17"/>
                      <a:pt x="447" y="17"/>
                      <a:pt x="445" y="16"/>
                    </a:cubicBezTo>
                    <a:cubicBezTo>
                      <a:pt x="445" y="16"/>
                      <a:pt x="440" y="16"/>
                      <a:pt x="443" y="17"/>
                    </a:cubicBezTo>
                    <a:cubicBezTo>
                      <a:pt x="442" y="17"/>
                      <a:pt x="440" y="16"/>
                      <a:pt x="442" y="15"/>
                    </a:cubicBezTo>
                    <a:cubicBezTo>
                      <a:pt x="443" y="15"/>
                      <a:pt x="446" y="16"/>
                      <a:pt x="448" y="15"/>
                    </a:cubicBezTo>
                    <a:cubicBezTo>
                      <a:pt x="447" y="15"/>
                      <a:pt x="446" y="15"/>
                      <a:pt x="445" y="15"/>
                    </a:cubicBezTo>
                    <a:cubicBezTo>
                      <a:pt x="451" y="16"/>
                      <a:pt x="457" y="13"/>
                      <a:pt x="463" y="15"/>
                    </a:cubicBezTo>
                    <a:cubicBezTo>
                      <a:pt x="462" y="16"/>
                      <a:pt x="462" y="16"/>
                      <a:pt x="461" y="17"/>
                    </a:cubicBezTo>
                    <a:cubicBezTo>
                      <a:pt x="462" y="17"/>
                      <a:pt x="463" y="17"/>
                      <a:pt x="464" y="16"/>
                    </a:cubicBezTo>
                    <a:cubicBezTo>
                      <a:pt x="466" y="16"/>
                      <a:pt x="467" y="17"/>
                      <a:pt x="468" y="17"/>
                    </a:cubicBezTo>
                    <a:cubicBezTo>
                      <a:pt x="469" y="17"/>
                      <a:pt x="470" y="16"/>
                      <a:pt x="472" y="16"/>
                    </a:cubicBezTo>
                    <a:cubicBezTo>
                      <a:pt x="473" y="16"/>
                      <a:pt x="474" y="16"/>
                      <a:pt x="475" y="16"/>
                    </a:cubicBezTo>
                    <a:cubicBezTo>
                      <a:pt x="475" y="16"/>
                      <a:pt x="474" y="15"/>
                      <a:pt x="473" y="15"/>
                    </a:cubicBezTo>
                    <a:cubicBezTo>
                      <a:pt x="474" y="15"/>
                      <a:pt x="479" y="15"/>
                      <a:pt x="475" y="15"/>
                    </a:cubicBezTo>
                    <a:cubicBezTo>
                      <a:pt x="480" y="13"/>
                      <a:pt x="484" y="15"/>
                      <a:pt x="489" y="15"/>
                    </a:cubicBezTo>
                    <a:cubicBezTo>
                      <a:pt x="486" y="13"/>
                      <a:pt x="481" y="14"/>
                      <a:pt x="479" y="11"/>
                    </a:cubicBezTo>
                    <a:cubicBezTo>
                      <a:pt x="483" y="12"/>
                      <a:pt x="487" y="12"/>
                      <a:pt x="491" y="11"/>
                    </a:cubicBezTo>
                    <a:cubicBezTo>
                      <a:pt x="492" y="11"/>
                      <a:pt x="494" y="12"/>
                      <a:pt x="496" y="12"/>
                    </a:cubicBezTo>
                    <a:cubicBezTo>
                      <a:pt x="498" y="12"/>
                      <a:pt x="500" y="12"/>
                      <a:pt x="503" y="12"/>
                    </a:cubicBezTo>
                    <a:cubicBezTo>
                      <a:pt x="501" y="12"/>
                      <a:pt x="492" y="11"/>
                      <a:pt x="492" y="10"/>
                    </a:cubicBezTo>
                    <a:cubicBezTo>
                      <a:pt x="492" y="9"/>
                      <a:pt x="491" y="9"/>
                      <a:pt x="490" y="9"/>
                    </a:cubicBezTo>
                    <a:cubicBezTo>
                      <a:pt x="488" y="8"/>
                      <a:pt x="487" y="6"/>
                      <a:pt x="490" y="7"/>
                    </a:cubicBezTo>
                    <a:cubicBezTo>
                      <a:pt x="489" y="6"/>
                      <a:pt x="489" y="6"/>
                      <a:pt x="489" y="6"/>
                    </a:cubicBezTo>
                    <a:cubicBezTo>
                      <a:pt x="489" y="5"/>
                      <a:pt x="490" y="5"/>
                      <a:pt x="491" y="4"/>
                    </a:cubicBezTo>
                    <a:cubicBezTo>
                      <a:pt x="491" y="4"/>
                      <a:pt x="490" y="4"/>
                      <a:pt x="490" y="4"/>
                    </a:cubicBezTo>
                    <a:cubicBezTo>
                      <a:pt x="492" y="4"/>
                      <a:pt x="494" y="2"/>
                      <a:pt x="496" y="1"/>
                    </a:cubicBezTo>
                    <a:cubicBezTo>
                      <a:pt x="498" y="1"/>
                      <a:pt x="501" y="0"/>
                      <a:pt x="503" y="1"/>
                    </a:cubicBezTo>
                    <a:cubicBezTo>
                      <a:pt x="506" y="1"/>
                      <a:pt x="508" y="1"/>
                      <a:pt x="511" y="2"/>
                    </a:cubicBezTo>
                    <a:cubicBezTo>
                      <a:pt x="514" y="3"/>
                      <a:pt x="517" y="2"/>
                      <a:pt x="519" y="4"/>
                    </a:cubicBezTo>
                    <a:cubicBezTo>
                      <a:pt x="518" y="4"/>
                      <a:pt x="516" y="5"/>
                      <a:pt x="515" y="5"/>
                    </a:cubicBezTo>
                    <a:cubicBezTo>
                      <a:pt x="512" y="6"/>
                      <a:pt x="510" y="5"/>
                      <a:pt x="508" y="6"/>
                    </a:cubicBezTo>
                    <a:cubicBezTo>
                      <a:pt x="512" y="6"/>
                      <a:pt x="516" y="6"/>
                      <a:pt x="520" y="6"/>
                    </a:cubicBezTo>
                    <a:cubicBezTo>
                      <a:pt x="520" y="7"/>
                      <a:pt x="519" y="7"/>
                      <a:pt x="518" y="7"/>
                    </a:cubicBezTo>
                    <a:cubicBezTo>
                      <a:pt x="522" y="7"/>
                      <a:pt x="527" y="6"/>
                      <a:pt x="531" y="7"/>
                    </a:cubicBezTo>
                    <a:cubicBezTo>
                      <a:pt x="534" y="8"/>
                      <a:pt x="531" y="11"/>
                      <a:pt x="530" y="11"/>
                    </a:cubicBezTo>
                    <a:cubicBezTo>
                      <a:pt x="532" y="12"/>
                      <a:pt x="534" y="11"/>
                      <a:pt x="537" y="11"/>
                    </a:cubicBezTo>
                    <a:cubicBezTo>
                      <a:pt x="538" y="11"/>
                      <a:pt x="541" y="11"/>
                      <a:pt x="539" y="9"/>
                    </a:cubicBezTo>
                    <a:cubicBezTo>
                      <a:pt x="542" y="9"/>
                      <a:pt x="545" y="9"/>
                      <a:pt x="548" y="9"/>
                    </a:cubicBezTo>
                    <a:cubicBezTo>
                      <a:pt x="551" y="9"/>
                      <a:pt x="554" y="9"/>
                      <a:pt x="557" y="9"/>
                    </a:cubicBezTo>
                    <a:cubicBezTo>
                      <a:pt x="559" y="9"/>
                      <a:pt x="571" y="10"/>
                      <a:pt x="571" y="12"/>
                    </a:cubicBezTo>
                    <a:cubicBezTo>
                      <a:pt x="572" y="11"/>
                      <a:pt x="575" y="12"/>
                      <a:pt x="576" y="13"/>
                    </a:cubicBezTo>
                    <a:cubicBezTo>
                      <a:pt x="577" y="13"/>
                      <a:pt x="579" y="15"/>
                      <a:pt x="579" y="15"/>
                    </a:cubicBezTo>
                    <a:cubicBezTo>
                      <a:pt x="580" y="14"/>
                      <a:pt x="581" y="15"/>
                      <a:pt x="582" y="15"/>
                    </a:cubicBezTo>
                    <a:cubicBezTo>
                      <a:pt x="581" y="14"/>
                      <a:pt x="580" y="14"/>
                      <a:pt x="579" y="14"/>
                    </a:cubicBezTo>
                    <a:cubicBezTo>
                      <a:pt x="582" y="13"/>
                      <a:pt x="584" y="15"/>
                      <a:pt x="586" y="16"/>
                    </a:cubicBezTo>
                    <a:cubicBezTo>
                      <a:pt x="587" y="17"/>
                      <a:pt x="588" y="17"/>
                      <a:pt x="589" y="17"/>
                    </a:cubicBezTo>
                    <a:cubicBezTo>
                      <a:pt x="590" y="17"/>
                      <a:pt x="590" y="19"/>
                      <a:pt x="591" y="20"/>
                    </a:cubicBezTo>
                    <a:cubicBezTo>
                      <a:pt x="587" y="20"/>
                      <a:pt x="583" y="17"/>
                      <a:pt x="579" y="17"/>
                    </a:cubicBezTo>
                    <a:cubicBezTo>
                      <a:pt x="581" y="18"/>
                      <a:pt x="583" y="18"/>
                      <a:pt x="584" y="19"/>
                    </a:cubicBezTo>
                    <a:cubicBezTo>
                      <a:pt x="586" y="20"/>
                      <a:pt x="587" y="19"/>
                      <a:pt x="589" y="20"/>
                    </a:cubicBezTo>
                    <a:cubicBezTo>
                      <a:pt x="590" y="20"/>
                      <a:pt x="595" y="21"/>
                      <a:pt x="593" y="24"/>
                    </a:cubicBezTo>
                    <a:cubicBezTo>
                      <a:pt x="592" y="25"/>
                      <a:pt x="592" y="25"/>
                      <a:pt x="590" y="26"/>
                    </a:cubicBezTo>
                    <a:cubicBezTo>
                      <a:pt x="590" y="26"/>
                      <a:pt x="588" y="26"/>
                      <a:pt x="588" y="27"/>
                    </a:cubicBezTo>
                    <a:cubicBezTo>
                      <a:pt x="587" y="27"/>
                      <a:pt x="588" y="28"/>
                      <a:pt x="587" y="28"/>
                    </a:cubicBezTo>
                    <a:cubicBezTo>
                      <a:pt x="586" y="29"/>
                      <a:pt x="585" y="28"/>
                      <a:pt x="584" y="28"/>
                    </a:cubicBezTo>
                    <a:cubicBezTo>
                      <a:pt x="582" y="29"/>
                      <a:pt x="581" y="30"/>
                      <a:pt x="578" y="30"/>
                    </a:cubicBezTo>
                    <a:cubicBezTo>
                      <a:pt x="579" y="30"/>
                      <a:pt x="579" y="31"/>
                      <a:pt x="580" y="31"/>
                    </a:cubicBezTo>
                    <a:cubicBezTo>
                      <a:pt x="578" y="32"/>
                      <a:pt x="577" y="31"/>
                      <a:pt x="575" y="32"/>
                    </a:cubicBezTo>
                    <a:cubicBezTo>
                      <a:pt x="576" y="32"/>
                      <a:pt x="577" y="32"/>
                      <a:pt x="578" y="32"/>
                    </a:cubicBezTo>
                    <a:cubicBezTo>
                      <a:pt x="578" y="35"/>
                      <a:pt x="574" y="34"/>
                      <a:pt x="572" y="36"/>
                    </a:cubicBezTo>
                    <a:cubicBezTo>
                      <a:pt x="572" y="37"/>
                      <a:pt x="572" y="37"/>
                      <a:pt x="571" y="38"/>
                    </a:cubicBezTo>
                    <a:cubicBezTo>
                      <a:pt x="569" y="38"/>
                      <a:pt x="567" y="38"/>
                      <a:pt x="566" y="38"/>
                    </a:cubicBezTo>
                    <a:cubicBezTo>
                      <a:pt x="565" y="39"/>
                      <a:pt x="564" y="39"/>
                      <a:pt x="564" y="41"/>
                    </a:cubicBezTo>
                    <a:cubicBezTo>
                      <a:pt x="564" y="42"/>
                      <a:pt x="561" y="41"/>
                      <a:pt x="561" y="41"/>
                    </a:cubicBezTo>
                    <a:cubicBezTo>
                      <a:pt x="559" y="41"/>
                      <a:pt x="560" y="43"/>
                      <a:pt x="560" y="44"/>
                    </a:cubicBezTo>
                    <a:cubicBezTo>
                      <a:pt x="560" y="45"/>
                      <a:pt x="557" y="46"/>
                      <a:pt x="556" y="46"/>
                    </a:cubicBezTo>
                    <a:cubicBezTo>
                      <a:pt x="559" y="47"/>
                      <a:pt x="561" y="46"/>
                      <a:pt x="563" y="44"/>
                    </a:cubicBezTo>
                    <a:cubicBezTo>
                      <a:pt x="562" y="44"/>
                      <a:pt x="561" y="42"/>
                      <a:pt x="563" y="42"/>
                    </a:cubicBezTo>
                    <a:cubicBezTo>
                      <a:pt x="564" y="42"/>
                      <a:pt x="565" y="43"/>
                      <a:pt x="567" y="42"/>
                    </a:cubicBezTo>
                    <a:cubicBezTo>
                      <a:pt x="568" y="42"/>
                      <a:pt x="570" y="43"/>
                      <a:pt x="572" y="42"/>
                    </a:cubicBezTo>
                    <a:cubicBezTo>
                      <a:pt x="573" y="42"/>
                      <a:pt x="578" y="42"/>
                      <a:pt x="575" y="41"/>
                    </a:cubicBezTo>
                    <a:cubicBezTo>
                      <a:pt x="576" y="41"/>
                      <a:pt x="577" y="41"/>
                      <a:pt x="578" y="41"/>
                    </a:cubicBezTo>
                    <a:cubicBezTo>
                      <a:pt x="580" y="41"/>
                      <a:pt x="581" y="40"/>
                      <a:pt x="582" y="40"/>
                    </a:cubicBezTo>
                    <a:cubicBezTo>
                      <a:pt x="582" y="40"/>
                      <a:pt x="581" y="40"/>
                      <a:pt x="580" y="39"/>
                    </a:cubicBezTo>
                    <a:cubicBezTo>
                      <a:pt x="584" y="40"/>
                      <a:pt x="587" y="39"/>
                      <a:pt x="591" y="37"/>
                    </a:cubicBezTo>
                    <a:cubicBezTo>
                      <a:pt x="588" y="35"/>
                      <a:pt x="582" y="40"/>
                      <a:pt x="580" y="36"/>
                    </a:cubicBezTo>
                    <a:cubicBezTo>
                      <a:pt x="581" y="36"/>
                      <a:pt x="581" y="35"/>
                      <a:pt x="581" y="35"/>
                    </a:cubicBezTo>
                    <a:cubicBezTo>
                      <a:pt x="582" y="34"/>
                      <a:pt x="585" y="34"/>
                      <a:pt x="586" y="35"/>
                    </a:cubicBezTo>
                    <a:cubicBezTo>
                      <a:pt x="587" y="35"/>
                      <a:pt x="590" y="36"/>
                      <a:pt x="590" y="35"/>
                    </a:cubicBezTo>
                    <a:cubicBezTo>
                      <a:pt x="590" y="34"/>
                      <a:pt x="591" y="34"/>
                      <a:pt x="592" y="34"/>
                    </a:cubicBezTo>
                    <a:cubicBezTo>
                      <a:pt x="589" y="35"/>
                      <a:pt x="596" y="37"/>
                      <a:pt x="597" y="38"/>
                    </a:cubicBezTo>
                    <a:cubicBezTo>
                      <a:pt x="599" y="38"/>
                      <a:pt x="603" y="38"/>
                      <a:pt x="605" y="37"/>
                    </a:cubicBezTo>
                    <a:cubicBezTo>
                      <a:pt x="604" y="36"/>
                      <a:pt x="603" y="36"/>
                      <a:pt x="603" y="35"/>
                    </a:cubicBezTo>
                    <a:cubicBezTo>
                      <a:pt x="605" y="36"/>
                      <a:pt x="608" y="36"/>
                      <a:pt x="610" y="38"/>
                    </a:cubicBezTo>
                    <a:cubicBezTo>
                      <a:pt x="611" y="39"/>
                      <a:pt x="610" y="40"/>
                      <a:pt x="612" y="40"/>
                    </a:cubicBezTo>
                    <a:cubicBezTo>
                      <a:pt x="614" y="41"/>
                      <a:pt x="614" y="41"/>
                      <a:pt x="617" y="41"/>
                    </a:cubicBezTo>
                    <a:cubicBezTo>
                      <a:pt x="615" y="41"/>
                      <a:pt x="613" y="40"/>
                      <a:pt x="612" y="39"/>
                    </a:cubicBezTo>
                    <a:cubicBezTo>
                      <a:pt x="620" y="37"/>
                      <a:pt x="628" y="38"/>
                      <a:pt x="636" y="38"/>
                    </a:cubicBezTo>
                    <a:cubicBezTo>
                      <a:pt x="640" y="39"/>
                      <a:pt x="649" y="37"/>
                      <a:pt x="651" y="40"/>
                    </a:cubicBezTo>
                    <a:cubicBezTo>
                      <a:pt x="650" y="40"/>
                      <a:pt x="649" y="39"/>
                      <a:pt x="648" y="40"/>
                    </a:cubicBezTo>
                    <a:cubicBezTo>
                      <a:pt x="651" y="43"/>
                      <a:pt x="655" y="43"/>
                      <a:pt x="658" y="43"/>
                    </a:cubicBezTo>
                    <a:cubicBezTo>
                      <a:pt x="662" y="44"/>
                      <a:pt x="667" y="44"/>
                      <a:pt x="671" y="45"/>
                    </a:cubicBezTo>
                    <a:cubicBezTo>
                      <a:pt x="675" y="45"/>
                      <a:pt x="679" y="45"/>
                      <a:pt x="683" y="44"/>
                    </a:cubicBezTo>
                    <a:cubicBezTo>
                      <a:pt x="684" y="44"/>
                      <a:pt x="686" y="45"/>
                      <a:pt x="688" y="45"/>
                    </a:cubicBezTo>
                    <a:cubicBezTo>
                      <a:pt x="691" y="44"/>
                      <a:pt x="686" y="43"/>
                      <a:pt x="689" y="42"/>
                    </a:cubicBezTo>
                    <a:cubicBezTo>
                      <a:pt x="687" y="42"/>
                      <a:pt x="682" y="40"/>
                      <a:pt x="683" y="37"/>
                    </a:cubicBezTo>
                    <a:cubicBezTo>
                      <a:pt x="684" y="38"/>
                      <a:pt x="685" y="39"/>
                      <a:pt x="686" y="38"/>
                    </a:cubicBezTo>
                    <a:cubicBezTo>
                      <a:pt x="686" y="37"/>
                      <a:pt x="685" y="37"/>
                      <a:pt x="685" y="37"/>
                    </a:cubicBezTo>
                    <a:cubicBezTo>
                      <a:pt x="686" y="37"/>
                      <a:pt x="688" y="37"/>
                      <a:pt x="690" y="37"/>
                    </a:cubicBezTo>
                    <a:cubicBezTo>
                      <a:pt x="692" y="38"/>
                      <a:pt x="695" y="38"/>
                      <a:pt x="697" y="39"/>
                    </a:cubicBezTo>
                    <a:cubicBezTo>
                      <a:pt x="698" y="39"/>
                      <a:pt x="698" y="39"/>
                      <a:pt x="699" y="39"/>
                    </a:cubicBezTo>
                    <a:cubicBezTo>
                      <a:pt x="700" y="39"/>
                      <a:pt x="700" y="40"/>
                      <a:pt x="700" y="40"/>
                    </a:cubicBezTo>
                    <a:cubicBezTo>
                      <a:pt x="702" y="40"/>
                      <a:pt x="704" y="38"/>
                      <a:pt x="706" y="39"/>
                    </a:cubicBezTo>
                    <a:cubicBezTo>
                      <a:pt x="703" y="40"/>
                      <a:pt x="706" y="40"/>
                      <a:pt x="707" y="40"/>
                    </a:cubicBezTo>
                    <a:cubicBezTo>
                      <a:pt x="708" y="41"/>
                      <a:pt x="709" y="40"/>
                      <a:pt x="710" y="40"/>
                    </a:cubicBezTo>
                    <a:cubicBezTo>
                      <a:pt x="710" y="40"/>
                      <a:pt x="710" y="40"/>
                      <a:pt x="709" y="39"/>
                    </a:cubicBezTo>
                    <a:cubicBezTo>
                      <a:pt x="711" y="38"/>
                      <a:pt x="715" y="40"/>
                      <a:pt x="717" y="40"/>
                    </a:cubicBezTo>
                    <a:cubicBezTo>
                      <a:pt x="718" y="40"/>
                      <a:pt x="719" y="40"/>
                      <a:pt x="721" y="41"/>
                    </a:cubicBezTo>
                    <a:cubicBezTo>
                      <a:pt x="723" y="42"/>
                      <a:pt x="725" y="42"/>
                      <a:pt x="727" y="42"/>
                    </a:cubicBezTo>
                    <a:cubicBezTo>
                      <a:pt x="728" y="43"/>
                      <a:pt x="728" y="43"/>
                      <a:pt x="728" y="43"/>
                    </a:cubicBezTo>
                    <a:cubicBezTo>
                      <a:pt x="729" y="44"/>
                      <a:pt x="729" y="43"/>
                      <a:pt x="730" y="43"/>
                    </a:cubicBezTo>
                    <a:cubicBezTo>
                      <a:pt x="730" y="45"/>
                      <a:pt x="729" y="45"/>
                      <a:pt x="727" y="45"/>
                    </a:cubicBezTo>
                    <a:cubicBezTo>
                      <a:pt x="730" y="46"/>
                      <a:pt x="732" y="45"/>
                      <a:pt x="734" y="46"/>
                    </a:cubicBezTo>
                    <a:cubicBezTo>
                      <a:pt x="733" y="46"/>
                      <a:pt x="732" y="46"/>
                      <a:pt x="731" y="46"/>
                    </a:cubicBezTo>
                    <a:cubicBezTo>
                      <a:pt x="733" y="47"/>
                      <a:pt x="734" y="47"/>
                      <a:pt x="736" y="47"/>
                    </a:cubicBezTo>
                    <a:cubicBezTo>
                      <a:pt x="735" y="48"/>
                      <a:pt x="734" y="47"/>
                      <a:pt x="734" y="47"/>
                    </a:cubicBezTo>
                    <a:cubicBezTo>
                      <a:pt x="734" y="48"/>
                      <a:pt x="735" y="48"/>
                      <a:pt x="735" y="48"/>
                    </a:cubicBezTo>
                    <a:cubicBezTo>
                      <a:pt x="734" y="49"/>
                      <a:pt x="732" y="48"/>
                      <a:pt x="731" y="48"/>
                    </a:cubicBezTo>
                    <a:cubicBezTo>
                      <a:pt x="733" y="50"/>
                      <a:pt x="735" y="49"/>
                      <a:pt x="738" y="49"/>
                    </a:cubicBezTo>
                    <a:cubicBezTo>
                      <a:pt x="740" y="50"/>
                      <a:pt x="741" y="51"/>
                      <a:pt x="744" y="52"/>
                    </a:cubicBezTo>
                    <a:cubicBezTo>
                      <a:pt x="743" y="52"/>
                      <a:pt x="742" y="53"/>
                      <a:pt x="744" y="53"/>
                    </a:cubicBezTo>
                    <a:cubicBezTo>
                      <a:pt x="740" y="55"/>
                      <a:pt x="737" y="52"/>
                      <a:pt x="733" y="52"/>
                    </a:cubicBezTo>
                    <a:cubicBezTo>
                      <a:pt x="735" y="53"/>
                      <a:pt x="744" y="58"/>
                      <a:pt x="745" y="56"/>
                    </a:cubicBezTo>
                    <a:cubicBezTo>
                      <a:pt x="744" y="55"/>
                      <a:pt x="743" y="54"/>
                      <a:pt x="742" y="54"/>
                    </a:cubicBezTo>
                    <a:cubicBezTo>
                      <a:pt x="744" y="54"/>
                      <a:pt x="746" y="55"/>
                      <a:pt x="748" y="57"/>
                    </a:cubicBezTo>
                    <a:cubicBezTo>
                      <a:pt x="747" y="56"/>
                      <a:pt x="746" y="57"/>
                      <a:pt x="745" y="57"/>
                    </a:cubicBezTo>
                    <a:cubicBezTo>
                      <a:pt x="745" y="58"/>
                      <a:pt x="746" y="58"/>
                      <a:pt x="747" y="58"/>
                    </a:cubicBezTo>
                    <a:cubicBezTo>
                      <a:pt x="749" y="58"/>
                      <a:pt x="750" y="59"/>
                      <a:pt x="751" y="60"/>
                    </a:cubicBezTo>
                    <a:cubicBezTo>
                      <a:pt x="755" y="62"/>
                      <a:pt x="759" y="62"/>
                      <a:pt x="762" y="64"/>
                    </a:cubicBezTo>
                    <a:cubicBezTo>
                      <a:pt x="765" y="65"/>
                      <a:pt x="768" y="65"/>
                      <a:pt x="771" y="66"/>
                    </a:cubicBezTo>
                    <a:cubicBezTo>
                      <a:pt x="775" y="68"/>
                      <a:pt x="772" y="62"/>
                      <a:pt x="774" y="62"/>
                    </a:cubicBezTo>
                    <a:cubicBezTo>
                      <a:pt x="772" y="61"/>
                      <a:pt x="770" y="58"/>
                      <a:pt x="770" y="57"/>
                    </a:cubicBezTo>
                    <a:cubicBezTo>
                      <a:pt x="769" y="53"/>
                      <a:pt x="773" y="56"/>
                      <a:pt x="775" y="57"/>
                    </a:cubicBezTo>
                    <a:cubicBezTo>
                      <a:pt x="778" y="58"/>
                      <a:pt x="781" y="59"/>
                      <a:pt x="785" y="60"/>
                    </a:cubicBezTo>
                    <a:cubicBezTo>
                      <a:pt x="787" y="60"/>
                      <a:pt x="791" y="59"/>
                      <a:pt x="793" y="61"/>
                    </a:cubicBezTo>
                    <a:cubicBezTo>
                      <a:pt x="792" y="60"/>
                      <a:pt x="791" y="59"/>
                      <a:pt x="793" y="59"/>
                    </a:cubicBezTo>
                    <a:cubicBezTo>
                      <a:pt x="794" y="59"/>
                      <a:pt x="796" y="58"/>
                      <a:pt x="797" y="57"/>
                    </a:cubicBezTo>
                    <a:cubicBezTo>
                      <a:pt x="799" y="57"/>
                      <a:pt x="800" y="58"/>
                      <a:pt x="802" y="58"/>
                    </a:cubicBezTo>
                    <a:cubicBezTo>
                      <a:pt x="808" y="59"/>
                      <a:pt x="814" y="61"/>
                      <a:pt x="820" y="62"/>
                    </a:cubicBezTo>
                    <a:cubicBezTo>
                      <a:pt x="819" y="62"/>
                      <a:pt x="818" y="62"/>
                      <a:pt x="817" y="62"/>
                    </a:cubicBezTo>
                    <a:cubicBezTo>
                      <a:pt x="817" y="61"/>
                      <a:pt x="818" y="61"/>
                      <a:pt x="819" y="62"/>
                    </a:cubicBezTo>
                    <a:cubicBezTo>
                      <a:pt x="818" y="61"/>
                      <a:pt x="818" y="61"/>
                      <a:pt x="818" y="61"/>
                    </a:cubicBezTo>
                    <a:cubicBezTo>
                      <a:pt x="818" y="61"/>
                      <a:pt x="819" y="60"/>
                      <a:pt x="820" y="61"/>
                    </a:cubicBezTo>
                    <a:cubicBezTo>
                      <a:pt x="817" y="60"/>
                      <a:pt x="816" y="61"/>
                      <a:pt x="815" y="58"/>
                    </a:cubicBezTo>
                    <a:cubicBezTo>
                      <a:pt x="816" y="58"/>
                      <a:pt x="817" y="57"/>
                      <a:pt x="818" y="58"/>
                    </a:cubicBezTo>
                    <a:cubicBezTo>
                      <a:pt x="818" y="56"/>
                      <a:pt x="822" y="58"/>
                      <a:pt x="823" y="59"/>
                    </a:cubicBezTo>
                    <a:cubicBezTo>
                      <a:pt x="825" y="60"/>
                      <a:pt x="828" y="58"/>
                      <a:pt x="830" y="59"/>
                    </a:cubicBezTo>
                    <a:cubicBezTo>
                      <a:pt x="827" y="57"/>
                      <a:pt x="823" y="55"/>
                      <a:pt x="820" y="54"/>
                    </a:cubicBezTo>
                    <a:cubicBezTo>
                      <a:pt x="820" y="54"/>
                      <a:pt x="821" y="54"/>
                      <a:pt x="822" y="54"/>
                    </a:cubicBezTo>
                    <a:cubicBezTo>
                      <a:pt x="821" y="54"/>
                      <a:pt x="820" y="53"/>
                      <a:pt x="821" y="52"/>
                    </a:cubicBezTo>
                    <a:cubicBezTo>
                      <a:pt x="822" y="52"/>
                      <a:pt x="822" y="52"/>
                      <a:pt x="823" y="52"/>
                    </a:cubicBezTo>
                    <a:cubicBezTo>
                      <a:pt x="822" y="52"/>
                      <a:pt x="821" y="52"/>
                      <a:pt x="819" y="52"/>
                    </a:cubicBezTo>
                    <a:cubicBezTo>
                      <a:pt x="819" y="52"/>
                      <a:pt x="815" y="52"/>
                      <a:pt x="817" y="53"/>
                    </a:cubicBezTo>
                    <a:cubicBezTo>
                      <a:pt x="816" y="52"/>
                      <a:pt x="812" y="50"/>
                      <a:pt x="815" y="49"/>
                    </a:cubicBezTo>
                    <a:cubicBezTo>
                      <a:pt x="816" y="49"/>
                      <a:pt x="818" y="49"/>
                      <a:pt x="819" y="49"/>
                    </a:cubicBezTo>
                    <a:cubicBezTo>
                      <a:pt x="821" y="49"/>
                      <a:pt x="823" y="48"/>
                      <a:pt x="825" y="48"/>
                    </a:cubicBezTo>
                    <a:cubicBezTo>
                      <a:pt x="823" y="48"/>
                      <a:pt x="822" y="47"/>
                      <a:pt x="821" y="47"/>
                    </a:cubicBezTo>
                    <a:cubicBezTo>
                      <a:pt x="820" y="46"/>
                      <a:pt x="818" y="46"/>
                      <a:pt x="817" y="45"/>
                    </a:cubicBezTo>
                    <a:cubicBezTo>
                      <a:pt x="821" y="46"/>
                      <a:pt x="826" y="47"/>
                      <a:pt x="829" y="47"/>
                    </a:cubicBezTo>
                    <a:cubicBezTo>
                      <a:pt x="834" y="47"/>
                      <a:pt x="839" y="47"/>
                      <a:pt x="843" y="47"/>
                    </a:cubicBezTo>
                    <a:cubicBezTo>
                      <a:pt x="852" y="48"/>
                      <a:pt x="862" y="47"/>
                      <a:pt x="870" y="51"/>
                    </a:cubicBezTo>
                    <a:cubicBezTo>
                      <a:pt x="867" y="51"/>
                      <a:pt x="863" y="51"/>
                      <a:pt x="860" y="50"/>
                    </a:cubicBezTo>
                    <a:cubicBezTo>
                      <a:pt x="858" y="50"/>
                      <a:pt x="853" y="48"/>
                      <a:pt x="854" y="52"/>
                    </a:cubicBezTo>
                    <a:cubicBezTo>
                      <a:pt x="853" y="51"/>
                      <a:pt x="852" y="51"/>
                      <a:pt x="851" y="51"/>
                    </a:cubicBezTo>
                    <a:cubicBezTo>
                      <a:pt x="853" y="52"/>
                      <a:pt x="854" y="52"/>
                      <a:pt x="856" y="52"/>
                    </a:cubicBezTo>
                    <a:cubicBezTo>
                      <a:pt x="858" y="51"/>
                      <a:pt x="861" y="51"/>
                      <a:pt x="864" y="51"/>
                    </a:cubicBezTo>
                    <a:cubicBezTo>
                      <a:pt x="867" y="51"/>
                      <a:pt x="872" y="50"/>
                      <a:pt x="870" y="55"/>
                    </a:cubicBezTo>
                    <a:cubicBezTo>
                      <a:pt x="869" y="55"/>
                      <a:pt x="869" y="52"/>
                      <a:pt x="867" y="52"/>
                    </a:cubicBezTo>
                    <a:cubicBezTo>
                      <a:pt x="867" y="52"/>
                      <a:pt x="867" y="53"/>
                      <a:pt x="867" y="53"/>
                    </a:cubicBezTo>
                    <a:cubicBezTo>
                      <a:pt x="866" y="52"/>
                      <a:pt x="864" y="51"/>
                      <a:pt x="863" y="52"/>
                    </a:cubicBezTo>
                    <a:cubicBezTo>
                      <a:pt x="864" y="52"/>
                      <a:pt x="864" y="53"/>
                      <a:pt x="865" y="53"/>
                    </a:cubicBezTo>
                    <a:cubicBezTo>
                      <a:pt x="866" y="54"/>
                      <a:pt x="867" y="54"/>
                      <a:pt x="868" y="55"/>
                    </a:cubicBezTo>
                    <a:cubicBezTo>
                      <a:pt x="865" y="55"/>
                      <a:pt x="863" y="55"/>
                      <a:pt x="861" y="54"/>
                    </a:cubicBezTo>
                    <a:cubicBezTo>
                      <a:pt x="862" y="55"/>
                      <a:pt x="865" y="56"/>
                      <a:pt x="863" y="56"/>
                    </a:cubicBezTo>
                    <a:cubicBezTo>
                      <a:pt x="865" y="57"/>
                      <a:pt x="872" y="57"/>
                      <a:pt x="872" y="54"/>
                    </a:cubicBezTo>
                    <a:cubicBezTo>
                      <a:pt x="872" y="52"/>
                      <a:pt x="872" y="51"/>
                      <a:pt x="875" y="51"/>
                    </a:cubicBezTo>
                    <a:cubicBezTo>
                      <a:pt x="877" y="51"/>
                      <a:pt x="880" y="51"/>
                      <a:pt x="883" y="51"/>
                    </a:cubicBezTo>
                    <a:cubicBezTo>
                      <a:pt x="888" y="51"/>
                      <a:pt x="892" y="52"/>
                      <a:pt x="897" y="54"/>
                    </a:cubicBezTo>
                    <a:cubicBezTo>
                      <a:pt x="898" y="54"/>
                      <a:pt x="901" y="56"/>
                      <a:pt x="899" y="56"/>
                    </a:cubicBezTo>
                    <a:cubicBezTo>
                      <a:pt x="897" y="56"/>
                      <a:pt x="896" y="55"/>
                      <a:pt x="895" y="55"/>
                    </a:cubicBezTo>
                    <a:cubicBezTo>
                      <a:pt x="895" y="57"/>
                      <a:pt x="894" y="56"/>
                      <a:pt x="893" y="56"/>
                    </a:cubicBezTo>
                    <a:cubicBezTo>
                      <a:pt x="894" y="59"/>
                      <a:pt x="901" y="56"/>
                      <a:pt x="903" y="58"/>
                    </a:cubicBezTo>
                    <a:cubicBezTo>
                      <a:pt x="905" y="59"/>
                      <a:pt x="906" y="58"/>
                      <a:pt x="908" y="59"/>
                    </a:cubicBezTo>
                    <a:cubicBezTo>
                      <a:pt x="911" y="59"/>
                      <a:pt x="911" y="60"/>
                      <a:pt x="908" y="61"/>
                    </a:cubicBezTo>
                    <a:cubicBezTo>
                      <a:pt x="910" y="61"/>
                      <a:pt x="911" y="61"/>
                      <a:pt x="912" y="60"/>
                    </a:cubicBezTo>
                    <a:cubicBezTo>
                      <a:pt x="914" y="59"/>
                      <a:pt x="916" y="60"/>
                      <a:pt x="918" y="60"/>
                    </a:cubicBezTo>
                    <a:cubicBezTo>
                      <a:pt x="921" y="61"/>
                      <a:pt x="925" y="62"/>
                      <a:pt x="927" y="64"/>
                    </a:cubicBezTo>
                    <a:cubicBezTo>
                      <a:pt x="926" y="64"/>
                      <a:pt x="925" y="64"/>
                      <a:pt x="924" y="64"/>
                    </a:cubicBezTo>
                    <a:cubicBezTo>
                      <a:pt x="930" y="65"/>
                      <a:pt x="936" y="66"/>
                      <a:pt x="942" y="65"/>
                    </a:cubicBezTo>
                    <a:cubicBezTo>
                      <a:pt x="948" y="63"/>
                      <a:pt x="955" y="62"/>
                      <a:pt x="962" y="63"/>
                    </a:cubicBezTo>
                    <a:cubicBezTo>
                      <a:pt x="968" y="63"/>
                      <a:pt x="975" y="64"/>
                      <a:pt x="982" y="65"/>
                    </a:cubicBezTo>
                    <a:cubicBezTo>
                      <a:pt x="985" y="66"/>
                      <a:pt x="988" y="67"/>
                      <a:pt x="991" y="68"/>
                    </a:cubicBezTo>
                    <a:cubicBezTo>
                      <a:pt x="994" y="69"/>
                      <a:pt x="996" y="71"/>
                      <a:pt x="999" y="72"/>
                    </a:cubicBezTo>
                    <a:cubicBezTo>
                      <a:pt x="998" y="72"/>
                      <a:pt x="997" y="72"/>
                      <a:pt x="996" y="72"/>
                    </a:cubicBezTo>
                    <a:cubicBezTo>
                      <a:pt x="997" y="72"/>
                      <a:pt x="998" y="72"/>
                      <a:pt x="999" y="73"/>
                    </a:cubicBezTo>
                    <a:cubicBezTo>
                      <a:pt x="999" y="73"/>
                      <a:pt x="999" y="75"/>
                      <a:pt x="1000" y="75"/>
                    </a:cubicBezTo>
                    <a:cubicBezTo>
                      <a:pt x="1002" y="76"/>
                      <a:pt x="1004" y="76"/>
                      <a:pt x="1006" y="76"/>
                    </a:cubicBezTo>
                    <a:cubicBezTo>
                      <a:pt x="1008" y="77"/>
                      <a:pt x="1010" y="77"/>
                      <a:pt x="1013" y="78"/>
                    </a:cubicBezTo>
                    <a:cubicBezTo>
                      <a:pt x="1015" y="79"/>
                      <a:pt x="1018" y="77"/>
                      <a:pt x="1021" y="77"/>
                    </a:cubicBezTo>
                    <a:cubicBezTo>
                      <a:pt x="1023" y="77"/>
                      <a:pt x="1026" y="77"/>
                      <a:pt x="1029" y="77"/>
                    </a:cubicBezTo>
                    <a:cubicBezTo>
                      <a:pt x="1031" y="77"/>
                      <a:pt x="1034" y="76"/>
                      <a:pt x="1037" y="77"/>
                    </a:cubicBezTo>
                    <a:cubicBezTo>
                      <a:pt x="1042" y="78"/>
                      <a:pt x="1048" y="77"/>
                      <a:pt x="1053" y="78"/>
                    </a:cubicBezTo>
                    <a:cubicBezTo>
                      <a:pt x="1055" y="79"/>
                      <a:pt x="1061" y="80"/>
                      <a:pt x="1062" y="77"/>
                    </a:cubicBezTo>
                    <a:cubicBezTo>
                      <a:pt x="1063" y="74"/>
                      <a:pt x="1070" y="79"/>
                      <a:pt x="1071" y="80"/>
                    </a:cubicBezTo>
                    <a:cubicBezTo>
                      <a:pt x="1075" y="83"/>
                      <a:pt x="1080" y="81"/>
                      <a:pt x="1085" y="83"/>
                    </a:cubicBezTo>
                    <a:cubicBezTo>
                      <a:pt x="1087" y="84"/>
                      <a:pt x="1088" y="85"/>
                      <a:pt x="1090" y="86"/>
                    </a:cubicBezTo>
                    <a:cubicBezTo>
                      <a:pt x="1093" y="87"/>
                      <a:pt x="1096" y="85"/>
                      <a:pt x="1099" y="86"/>
                    </a:cubicBezTo>
                    <a:cubicBezTo>
                      <a:pt x="1098" y="86"/>
                      <a:pt x="1097" y="85"/>
                      <a:pt x="1097" y="85"/>
                    </a:cubicBezTo>
                    <a:cubicBezTo>
                      <a:pt x="1098" y="85"/>
                      <a:pt x="1098" y="85"/>
                      <a:pt x="1099" y="86"/>
                    </a:cubicBezTo>
                    <a:cubicBezTo>
                      <a:pt x="1098" y="85"/>
                      <a:pt x="1098" y="85"/>
                      <a:pt x="1097" y="84"/>
                    </a:cubicBezTo>
                    <a:cubicBezTo>
                      <a:pt x="1097" y="84"/>
                      <a:pt x="1098" y="84"/>
                      <a:pt x="1098" y="83"/>
                    </a:cubicBezTo>
                    <a:cubicBezTo>
                      <a:pt x="1095" y="81"/>
                      <a:pt x="1092" y="80"/>
                      <a:pt x="1088" y="78"/>
                    </a:cubicBezTo>
                    <a:cubicBezTo>
                      <a:pt x="1087" y="78"/>
                      <a:pt x="1086" y="78"/>
                      <a:pt x="1084" y="78"/>
                    </a:cubicBezTo>
                    <a:cubicBezTo>
                      <a:pt x="1082" y="78"/>
                      <a:pt x="1082" y="76"/>
                      <a:pt x="1084" y="76"/>
                    </a:cubicBezTo>
                    <a:cubicBezTo>
                      <a:pt x="1082" y="74"/>
                      <a:pt x="1080" y="73"/>
                      <a:pt x="1078" y="72"/>
                    </a:cubicBezTo>
                    <a:cubicBezTo>
                      <a:pt x="1083" y="72"/>
                      <a:pt x="1089" y="73"/>
                      <a:pt x="1095" y="74"/>
                    </a:cubicBezTo>
                    <a:cubicBezTo>
                      <a:pt x="1097" y="74"/>
                      <a:pt x="1098" y="74"/>
                      <a:pt x="1100" y="75"/>
                    </a:cubicBezTo>
                    <a:cubicBezTo>
                      <a:pt x="1101" y="75"/>
                      <a:pt x="1104" y="76"/>
                      <a:pt x="1105" y="75"/>
                    </a:cubicBezTo>
                    <a:cubicBezTo>
                      <a:pt x="1104" y="75"/>
                      <a:pt x="1103" y="75"/>
                      <a:pt x="1102" y="74"/>
                    </a:cubicBezTo>
                    <a:cubicBezTo>
                      <a:pt x="1104" y="74"/>
                      <a:pt x="1106" y="75"/>
                      <a:pt x="1108" y="75"/>
                    </a:cubicBezTo>
                    <a:cubicBezTo>
                      <a:pt x="1111" y="75"/>
                      <a:pt x="1113" y="75"/>
                      <a:pt x="1115" y="75"/>
                    </a:cubicBezTo>
                    <a:cubicBezTo>
                      <a:pt x="1120" y="75"/>
                      <a:pt x="1123" y="75"/>
                      <a:pt x="1128" y="76"/>
                    </a:cubicBezTo>
                    <a:cubicBezTo>
                      <a:pt x="1133" y="77"/>
                      <a:pt x="1137" y="77"/>
                      <a:pt x="1142" y="78"/>
                    </a:cubicBezTo>
                    <a:cubicBezTo>
                      <a:pt x="1146" y="79"/>
                      <a:pt x="1151" y="78"/>
                      <a:pt x="1155" y="80"/>
                    </a:cubicBezTo>
                    <a:cubicBezTo>
                      <a:pt x="1154" y="80"/>
                      <a:pt x="1153" y="80"/>
                      <a:pt x="1152" y="80"/>
                    </a:cubicBezTo>
                    <a:cubicBezTo>
                      <a:pt x="1154" y="82"/>
                      <a:pt x="1157" y="80"/>
                      <a:pt x="1159" y="81"/>
                    </a:cubicBezTo>
                    <a:cubicBezTo>
                      <a:pt x="1162" y="82"/>
                      <a:pt x="1164" y="82"/>
                      <a:pt x="1167" y="84"/>
                    </a:cubicBezTo>
                    <a:cubicBezTo>
                      <a:pt x="1166" y="83"/>
                      <a:pt x="1164" y="83"/>
                      <a:pt x="1163" y="83"/>
                    </a:cubicBezTo>
                    <a:cubicBezTo>
                      <a:pt x="1170" y="85"/>
                      <a:pt x="1178" y="85"/>
                      <a:pt x="1185" y="88"/>
                    </a:cubicBezTo>
                    <a:cubicBezTo>
                      <a:pt x="1184" y="88"/>
                      <a:pt x="1183" y="87"/>
                      <a:pt x="1182" y="87"/>
                    </a:cubicBezTo>
                    <a:cubicBezTo>
                      <a:pt x="1185" y="88"/>
                      <a:pt x="1187" y="88"/>
                      <a:pt x="1190" y="89"/>
                    </a:cubicBezTo>
                    <a:cubicBezTo>
                      <a:pt x="1191" y="90"/>
                      <a:pt x="1194" y="92"/>
                      <a:pt x="1196" y="90"/>
                    </a:cubicBezTo>
                    <a:cubicBezTo>
                      <a:pt x="1193" y="90"/>
                      <a:pt x="1191" y="89"/>
                      <a:pt x="1189" y="89"/>
                    </a:cubicBezTo>
                    <a:cubicBezTo>
                      <a:pt x="1192" y="89"/>
                      <a:pt x="1195" y="90"/>
                      <a:pt x="1198" y="91"/>
                    </a:cubicBezTo>
                    <a:cubicBezTo>
                      <a:pt x="1195" y="90"/>
                      <a:pt x="1198" y="92"/>
                      <a:pt x="1199" y="92"/>
                    </a:cubicBezTo>
                    <a:cubicBezTo>
                      <a:pt x="1200" y="91"/>
                      <a:pt x="1201" y="92"/>
                      <a:pt x="1202" y="92"/>
                    </a:cubicBezTo>
                    <a:cubicBezTo>
                      <a:pt x="1204" y="93"/>
                      <a:pt x="1205" y="92"/>
                      <a:pt x="1206" y="93"/>
                    </a:cubicBezTo>
                    <a:cubicBezTo>
                      <a:pt x="1208" y="93"/>
                      <a:pt x="1210" y="94"/>
                      <a:pt x="1212" y="94"/>
                    </a:cubicBezTo>
                    <a:cubicBezTo>
                      <a:pt x="1215" y="95"/>
                      <a:pt x="1219" y="95"/>
                      <a:pt x="1222" y="97"/>
                    </a:cubicBezTo>
                    <a:cubicBezTo>
                      <a:pt x="1223" y="97"/>
                      <a:pt x="1229" y="101"/>
                      <a:pt x="1230" y="100"/>
                    </a:cubicBezTo>
                    <a:cubicBezTo>
                      <a:pt x="1229" y="99"/>
                      <a:pt x="1229" y="99"/>
                      <a:pt x="1229" y="99"/>
                    </a:cubicBezTo>
                    <a:cubicBezTo>
                      <a:pt x="1232" y="100"/>
                      <a:pt x="1234" y="101"/>
                      <a:pt x="1235" y="103"/>
                    </a:cubicBezTo>
                    <a:cubicBezTo>
                      <a:pt x="1238" y="104"/>
                      <a:pt x="1241" y="105"/>
                      <a:pt x="1243" y="107"/>
                    </a:cubicBezTo>
                    <a:cubicBezTo>
                      <a:pt x="1240" y="106"/>
                      <a:pt x="1244" y="108"/>
                      <a:pt x="1245" y="108"/>
                    </a:cubicBezTo>
                    <a:cubicBezTo>
                      <a:pt x="1248" y="109"/>
                      <a:pt x="1249" y="111"/>
                      <a:pt x="1252" y="111"/>
                    </a:cubicBezTo>
                    <a:cubicBezTo>
                      <a:pt x="1251" y="108"/>
                      <a:pt x="1256" y="112"/>
                      <a:pt x="1257" y="112"/>
                    </a:cubicBezTo>
                    <a:cubicBezTo>
                      <a:pt x="1256" y="111"/>
                      <a:pt x="1255" y="110"/>
                      <a:pt x="1254" y="110"/>
                    </a:cubicBezTo>
                    <a:cubicBezTo>
                      <a:pt x="1252" y="109"/>
                      <a:pt x="1250" y="109"/>
                      <a:pt x="1249" y="108"/>
                    </a:cubicBezTo>
                    <a:cubicBezTo>
                      <a:pt x="1251" y="106"/>
                      <a:pt x="1239" y="103"/>
                      <a:pt x="1239" y="103"/>
                    </a:cubicBezTo>
                    <a:cubicBezTo>
                      <a:pt x="1241" y="103"/>
                      <a:pt x="1244" y="103"/>
                      <a:pt x="1246" y="103"/>
                    </a:cubicBezTo>
                    <a:cubicBezTo>
                      <a:pt x="1246" y="103"/>
                      <a:pt x="1247" y="104"/>
                      <a:pt x="1248" y="104"/>
                    </a:cubicBezTo>
                    <a:cubicBezTo>
                      <a:pt x="1249" y="104"/>
                      <a:pt x="1250" y="103"/>
                      <a:pt x="1251" y="104"/>
                    </a:cubicBezTo>
                    <a:cubicBezTo>
                      <a:pt x="1248" y="104"/>
                      <a:pt x="1252" y="106"/>
                      <a:pt x="1253" y="105"/>
                    </a:cubicBezTo>
                    <a:cubicBezTo>
                      <a:pt x="1253" y="105"/>
                      <a:pt x="1252" y="105"/>
                      <a:pt x="1252" y="104"/>
                    </a:cubicBezTo>
                    <a:cubicBezTo>
                      <a:pt x="1254" y="105"/>
                      <a:pt x="1256" y="105"/>
                      <a:pt x="1258" y="105"/>
                    </a:cubicBezTo>
                    <a:cubicBezTo>
                      <a:pt x="1256" y="104"/>
                      <a:pt x="1254" y="104"/>
                      <a:pt x="1252" y="104"/>
                    </a:cubicBezTo>
                    <a:cubicBezTo>
                      <a:pt x="1253" y="104"/>
                      <a:pt x="1258" y="104"/>
                      <a:pt x="1255" y="104"/>
                    </a:cubicBezTo>
                    <a:cubicBezTo>
                      <a:pt x="1258" y="104"/>
                      <a:pt x="1262" y="104"/>
                      <a:pt x="1266" y="105"/>
                    </a:cubicBezTo>
                    <a:cubicBezTo>
                      <a:pt x="1268" y="106"/>
                      <a:pt x="1270" y="107"/>
                      <a:pt x="1272" y="108"/>
                    </a:cubicBezTo>
                    <a:cubicBezTo>
                      <a:pt x="1273" y="108"/>
                      <a:pt x="1284" y="110"/>
                      <a:pt x="1283" y="112"/>
                    </a:cubicBezTo>
                    <a:cubicBezTo>
                      <a:pt x="1284" y="111"/>
                      <a:pt x="1285" y="111"/>
                      <a:pt x="1286" y="112"/>
                    </a:cubicBezTo>
                    <a:cubicBezTo>
                      <a:pt x="1286" y="112"/>
                      <a:pt x="1289" y="113"/>
                      <a:pt x="1286" y="113"/>
                    </a:cubicBezTo>
                    <a:cubicBezTo>
                      <a:pt x="1288" y="113"/>
                      <a:pt x="1290" y="113"/>
                      <a:pt x="1291" y="114"/>
                    </a:cubicBezTo>
                    <a:cubicBezTo>
                      <a:pt x="1288" y="116"/>
                      <a:pt x="1292" y="117"/>
                      <a:pt x="1292" y="119"/>
                    </a:cubicBezTo>
                    <a:cubicBezTo>
                      <a:pt x="1289" y="119"/>
                      <a:pt x="1286" y="117"/>
                      <a:pt x="1283" y="116"/>
                    </a:cubicBezTo>
                    <a:cubicBezTo>
                      <a:pt x="1285" y="118"/>
                      <a:pt x="1290" y="117"/>
                      <a:pt x="1291" y="120"/>
                    </a:cubicBezTo>
                    <a:cubicBezTo>
                      <a:pt x="1290" y="120"/>
                      <a:pt x="1289" y="119"/>
                      <a:pt x="1288" y="119"/>
                    </a:cubicBezTo>
                    <a:cubicBezTo>
                      <a:pt x="1286" y="119"/>
                      <a:pt x="1285" y="120"/>
                      <a:pt x="1284" y="120"/>
                    </a:cubicBezTo>
                    <a:cubicBezTo>
                      <a:pt x="1286" y="119"/>
                      <a:pt x="1282" y="119"/>
                      <a:pt x="1280" y="119"/>
                    </a:cubicBezTo>
                    <a:cubicBezTo>
                      <a:pt x="1278" y="118"/>
                      <a:pt x="1276" y="117"/>
                      <a:pt x="1274" y="118"/>
                    </a:cubicBezTo>
                    <a:cubicBezTo>
                      <a:pt x="1276" y="118"/>
                      <a:pt x="1278" y="119"/>
                      <a:pt x="1280" y="120"/>
                    </a:cubicBezTo>
                    <a:cubicBezTo>
                      <a:pt x="1281" y="121"/>
                      <a:pt x="1282" y="120"/>
                      <a:pt x="1283" y="120"/>
                    </a:cubicBezTo>
                    <a:cubicBezTo>
                      <a:pt x="1284" y="121"/>
                      <a:pt x="1285" y="122"/>
                      <a:pt x="1286" y="123"/>
                    </a:cubicBezTo>
                    <a:cubicBezTo>
                      <a:pt x="1285" y="122"/>
                      <a:pt x="1284" y="122"/>
                      <a:pt x="1283" y="123"/>
                    </a:cubicBezTo>
                    <a:cubicBezTo>
                      <a:pt x="1285" y="123"/>
                      <a:pt x="1287" y="123"/>
                      <a:pt x="1289" y="125"/>
                    </a:cubicBezTo>
                    <a:cubicBezTo>
                      <a:pt x="1289" y="125"/>
                      <a:pt x="1289" y="126"/>
                      <a:pt x="1288" y="126"/>
                    </a:cubicBezTo>
                    <a:cubicBezTo>
                      <a:pt x="1287" y="126"/>
                      <a:pt x="1285" y="126"/>
                      <a:pt x="1285" y="127"/>
                    </a:cubicBezTo>
                    <a:cubicBezTo>
                      <a:pt x="1286" y="126"/>
                      <a:pt x="1289" y="127"/>
                      <a:pt x="1288" y="129"/>
                    </a:cubicBezTo>
                    <a:cubicBezTo>
                      <a:pt x="1290" y="128"/>
                      <a:pt x="1295" y="130"/>
                      <a:pt x="1296" y="131"/>
                    </a:cubicBezTo>
                    <a:cubicBezTo>
                      <a:pt x="1295" y="132"/>
                      <a:pt x="1293" y="130"/>
                      <a:pt x="1291" y="131"/>
                    </a:cubicBezTo>
                    <a:cubicBezTo>
                      <a:pt x="1292" y="131"/>
                      <a:pt x="1293" y="132"/>
                      <a:pt x="1294" y="133"/>
                    </a:cubicBezTo>
                    <a:cubicBezTo>
                      <a:pt x="1290" y="134"/>
                      <a:pt x="1288" y="130"/>
                      <a:pt x="1286" y="129"/>
                    </a:cubicBezTo>
                    <a:cubicBezTo>
                      <a:pt x="1291" y="132"/>
                      <a:pt x="1285" y="132"/>
                      <a:pt x="1282" y="131"/>
                    </a:cubicBezTo>
                    <a:cubicBezTo>
                      <a:pt x="1278" y="129"/>
                      <a:pt x="1273" y="129"/>
                      <a:pt x="1269" y="127"/>
                    </a:cubicBezTo>
                    <a:cubicBezTo>
                      <a:pt x="1272" y="128"/>
                      <a:pt x="1266" y="127"/>
                      <a:pt x="1266" y="127"/>
                    </a:cubicBezTo>
                    <a:cubicBezTo>
                      <a:pt x="1263" y="126"/>
                      <a:pt x="1261" y="125"/>
                      <a:pt x="1259" y="124"/>
                    </a:cubicBezTo>
                    <a:cubicBezTo>
                      <a:pt x="1255" y="122"/>
                      <a:pt x="1250" y="120"/>
                      <a:pt x="1245" y="119"/>
                    </a:cubicBezTo>
                    <a:cubicBezTo>
                      <a:pt x="1244" y="119"/>
                      <a:pt x="1243" y="119"/>
                      <a:pt x="1242" y="119"/>
                    </a:cubicBezTo>
                    <a:cubicBezTo>
                      <a:pt x="1241" y="119"/>
                      <a:pt x="1240" y="120"/>
                      <a:pt x="1239" y="120"/>
                    </a:cubicBezTo>
                    <a:cubicBezTo>
                      <a:pt x="1237" y="121"/>
                      <a:pt x="1234" y="120"/>
                      <a:pt x="1232" y="120"/>
                    </a:cubicBezTo>
                    <a:cubicBezTo>
                      <a:pt x="1230" y="119"/>
                      <a:pt x="1229" y="117"/>
                      <a:pt x="1227" y="117"/>
                    </a:cubicBezTo>
                    <a:cubicBezTo>
                      <a:pt x="1225" y="117"/>
                      <a:pt x="1223" y="115"/>
                      <a:pt x="1221" y="115"/>
                    </a:cubicBezTo>
                    <a:cubicBezTo>
                      <a:pt x="1223" y="115"/>
                      <a:pt x="1220" y="111"/>
                      <a:pt x="1218" y="111"/>
                    </a:cubicBezTo>
                    <a:cubicBezTo>
                      <a:pt x="1218" y="111"/>
                      <a:pt x="1219" y="112"/>
                      <a:pt x="1219" y="113"/>
                    </a:cubicBezTo>
                    <a:cubicBezTo>
                      <a:pt x="1216" y="113"/>
                      <a:pt x="1215" y="111"/>
                      <a:pt x="1213" y="110"/>
                    </a:cubicBezTo>
                    <a:cubicBezTo>
                      <a:pt x="1214" y="111"/>
                      <a:pt x="1214" y="111"/>
                      <a:pt x="1214" y="111"/>
                    </a:cubicBezTo>
                    <a:cubicBezTo>
                      <a:pt x="1214" y="111"/>
                      <a:pt x="1213" y="111"/>
                      <a:pt x="1212" y="111"/>
                    </a:cubicBezTo>
                    <a:cubicBezTo>
                      <a:pt x="1213" y="112"/>
                      <a:pt x="1214" y="112"/>
                      <a:pt x="1215" y="113"/>
                    </a:cubicBezTo>
                    <a:cubicBezTo>
                      <a:pt x="1214" y="113"/>
                      <a:pt x="1213" y="114"/>
                      <a:pt x="1212" y="113"/>
                    </a:cubicBezTo>
                    <a:cubicBezTo>
                      <a:pt x="1213" y="115"/>
                      <a:pt x="1215" y="116"/>
                      <a:pt x="1217" y="117"/>
                    </a:cubicBezTo>
                    <a:cubicBezTo>
                      <a:pt x="1219" y="117"/>
                      <a:pt x="1224" y="118"/>
                      <a:pt x="1225" y="120"/>
                    </a:cubicBezTo>
                    <a:cubicBezTo>
                      <a:pt x="1225" y="122"/>
                      <a:pt x="1218" y="120"/>
                      <a:pt x="1223" y="122"/>
                    </a:cubicBezTo>
                    <a:cubicBezTo>
                      <a:pt x="1220" y="121"/>
                      <a:pt x="1224" y="121"/>
                      <a:pt x="1225" y="121"/>
                    </a:cubicBezTo>
                    <a:cubicBezTo>
                      <a:pt x="1226" y="121"/>
                      <a:pt x="1228" y="123"/>
                      <a:pt x="1227" y="124"/>
                    </a:cubicBezTo>
                    <a:cubicBezTo>
                      <a:pt x="1226" y="124"/>
                      <a:pt x="1225" y="124"/>
                      <a:pt x="1225" y="125"/>
                    </a:cubicBezTo>
                    <a:cubicBezTo>
                      <a:pt x="1225" y="126"/>
                      <a:pt x="1225" y="126"/>
                      <a:pt x="1224" y="127"/>
                    </a:cubicBezTo>
                    <a:cubicBezTo>
                      <a:pt x="1224" y="128"/>
                      <a:pt x="1221" y="129"/>
                      <a:pt x="1220" y="129"/>
                    </a:cubicBezTo>
                    <a:cubicBezTo>
                      <a:pt x="1221" y="128"/>
                      <a:pt x="1221" y="128"/>
                      <a:pt x="1221" y="128"/>
                    </a:cubicBezTo>
                    <a:cubicBezTo>
                      <a:pt x="1217" y="129"/>
                      <a:pt x="1213" y="129"/>
                      <a:pt x="1209" y="127"/>
                    </a:cubicBezTo>
                    <a:cubicBezTo>
                      <a:pt x="1206" y="125"/>
                      <a:pt x="1200" y="123"/>
                      <a:pt x="1196" y="125"/>
                    </a:cubicBezTo>
                    <a:cubicBezTo>
                      <a:pt x="1197" y="124"/>
                      <a:pt x="1198" y="125"/>
                      <a:pt x="1199" y="125"/>
                    </a:cubicBezTo>
                    <a:cubicBezTo>
                      <a:pt x="1200" y="125"/>
                      <a:pt x="1201" y="125"/>
                      <a:pt x="1202" y="125"/>
                    </a:cubicBezTo>
                    <a:cubicBezTo>
                      <a:pt x="1203" y="125"/>
                      <a:pt x="1206" y="126"/>
                      <a:pt x="1207" y="127"/>
                    </a:cubicBezTo>
                    <a:cubicBezTo>
                      <a:pt x="1205" y="128"/>
                      <a:pt x="1203" y="126"/>
                      <a:pt x="1201" y="127"/>
                    </a:cubicBezTo>
                    <a:cubicBezTo>
                      <a:pt x="1200" y="127"/>
                      <a:pt x="1197" y="126"/>
                      <a:pt x="1196" y="126"/>
                    </a:cubicBezTo>
                    <a:cubicBezTo>
                      <a:pt x="1198" y="126"/>
                      <a:pt x="1200" y="127"/>
                      <a:pt x="1202" y="128"/>
                    </a:cubicBezTo>
                    <a:cubicBezTo>
                      <a:pt x="1201" y="129"/>
                      <a:pt x="1201" y="129"/>
                      <a:pt x="1201" y="129"/>
                    </a:cubicBezTo>
                    <a:cubicBezTo>
                      <a:pt x="1202" y="129"/>
                      <a:pt x="1203" y="128"/>
                      <a:pt x="1204" y="129"/>
                    </a:cubicBezTo>
                    <a:cubicBezTo>
                      <a:pt x="1205" y="129"/>
                      <a:pt x="1206" y="130"/>
                      <a:pt x="1207" y="129"/>
                    </a:cubicBezTo>
                    <a:cubicBezTo>
                      <a:pt x="1208" y="126"/>
                      <a:pt x="1211" y="128"/>
                      <a:pt x="1212" y="130"/>
                    </a:cubicBezTo>
                    <a:cubicBezTo>
                      <a:pt x="1214" y="132"/>
                      <a:pt x="1220" y="134"/>
                      <a:pt x="1223" y="133"/>
                    </a:cubicBezTo>
                    <a:cubicBezTo>
                      <a:pt x="1222" y="133"/>
                      <a:pt x="1222" y="133"/>
                      <a:pt x="1222" y="132"/>
                    </a:cubicBezTo>
                    <a:cubicBezTo>
                      <a:pt x="1224" y="133"/>
                      <a:pt x="1227" y="134"/>
                      <a:pt x="1229" y="135"/>
                    </a:cubicBezTo>
                    <a:cubicBezTo>
                      <a:pt x="1227" y="134"/>
                      <a:pt x="1228" y="136"/>
                      <a:pt x="1229" y="136"/>
                    </a:cubicBezTo>
                    <a:cubicBezTo>
                      <a:pt x="1230" y="136"/>
                      <a:pt x="1230" y="136"/>
                      <a:pt x="1231" y="137"/>
                    </a:cubicBezTo>
                    <a:cubicBezTo>
                      <a:pt x="1232" y="137"/>
                      <a:pt x="1233" y="138"/>
                      <a:pt x="1234" y="138"/>
                    </a:cubicBezTo>
                    <a:cubicBezTo>
                      <a:pt x="1235" y="139"/>
                      <a:pt x="1236" y="139"/>
                      <a:pt x="1236" y="140"/>
                    </a:cubicBezTo>
                    <a:cubicBezTo>
                      <a:pt x="1235" y="139"/>
                      <a:pt x="1235" y="140"/>
                      <a:pt x="1236" y="140"/>
                    </a:cubicBezTo>
                    <a:cubicBezTo>
                      <a:pt x="1235" y="140"/>
                      <a:pt x="1234" y="139"/>
                      <a:pt x="1234" y="141"/>
                    </a:cubicBezTo>
                    <a:cubicBezTo>
                      <a:pt x="1236" y="139"/>
                      <a:pt x="1237" y="142"/>
                      <a:pt x="1239" y="141"/>
                    </a:cubicBezTo>
                    <a:cubicBezTo>
                      <a:pt x="1238" y="141"/>
                      <a:pt x="1237" y="141"/>
                      <a:pt x="1237" y="140"/>
                    </a:cubicBezTo>
                    <a:cubicBezTo>
                      <a:pt x="1239" y="141"/>
                      <a:pt x="1241" y="142"/>
                      <a:pt x="1243" y="143"/>
                    </a:cubicBezTo>
                    <a:cubicBezTo>
                      <a:pt x="1242" y="143"/>
                      <a:pt x="1241" y="142"/>
                      <a:pt x="1240" y="143"/>
                    </a:cubicBezTo>
                    <a:cubicBezTo>
                      <a:pt x="1242" y="143"/>
                      <a:pt x="1244" y="143"/>
                      <a:pt x="1246" y="144"/>
                    </a:cubicBezTo>
                    <a:cubicBezTo>
                      <a:pt x="1248" y="144"/>
                      <a:pt x="1248" y="146"/>
                      <a:pt x="1250" y="147"/>
                    </a:cubicBezTo>
                    <a:cubicBezTo>
                      <a:pt x="1252" y="148"/>
                      <a:pt x="1254" y="148"/>
                      <a:pt x="1256" y="149"/>
                    </a:cubicBezTo>
                    <a:cubicBezTo>
                      <a:pt x="1257" y="150"/>
                      <a:pt x="1257" y="152"/>
                      <a:pt x="1255" y="152"/>
                    </a:cubicBezTo>
                    <a:cubicBezTo>
                      <a:pt x="1256" y="152"/>
                      <a:pt x="1257" y="153"/>
                      <a:pt x="1257" y="154"/>
                    </a:cubicBezTo>
                    <a:cubicBezTo>
                      <a:pt x="1253" y="152"/>
                      <a:pt x="1249" y="152"/>
                      <a:pt x="1245" y="151"/>
                    </a:cubicBezTo>
                    <a:cubicBezTo>
                      <a:pt x="1243" y="151"/>
                      <a:pt x="1241" y="152"/>
                      <a:pt x="1239" y="150"/>
                    </a:cubicBezTo>
                    <a:cubicBezTo>
                      <a:pt x="1239" y="150"/>
                      <a:pt x="1235" y="147"/>
                      <a:pt x="1237" y="150"/>
                    </a:cubicBezTo>
                    <a:cubicBezTo>
                      <a:pt x="1235" y="150"/>
                      <a:pt x="1234" y="148"/>
                      <a:pt x="1232" y="148"/>
                    </a:cubicBezTo>
                    <a:cubicBezTo>
                      <a:pt x="1233" y="148"/>
                      <a:pt x="1234" y="149"/>
                      <a:pt x="1234" y="150"/>
                    </a:cubicBezTo>
                    <a:cubicBezTo>
                      <a:pt x="1236" y="151"/>
                      <a:pt x="1237" y="151"/>
                      <a:pt x="1239" y="151"/>
                    </a:cubicBezTo>
                    <a:cubicBezTo>
                      <a:pt x="1236" y="151"/>
                      <a:pt x="1235" y="152"/>
                      <a:pt x="1233" y="154"/>
                    </a:cubicBezTo>
                    <a:cubicBezTo>
                      <a:pt x="1232" y="155"/>
                      <a:pt x="1230" y="156"/>
                      <a:pt x="1228" y="156"/>
                    </a:cubicBezTo>
                    <a:cubicBezTo>
                      <a:pt x="1229" y="156"/>
                      <a:pt x="1229" y="157"/>
                      <a:pt x="1229" y="157"/>
                    </a:cubicBezTo>
                    <a:cubicBezTo>
                      <a:pt x="1228" y="158"/>
                      <a:pt x="1226" y="158"/>
                      <a:pt x="1225" y="158"/>
                    </a:cubicBezTo>
                    <a:cubicBezTo>
                      <a:pt x="1226" y="158"/>
                      <a:pt x="1226" y="158"/>
                      <a:pt x="1227" y="159"/>
                    </a:cubicBezTo>
                    <a:cubicBezTo>
                      <a:pt x="1226" y="160"/>
                      <a:pt x="1224" y="159"/>
                      <a:pt x="1222" y="159"/>
                    </a:cubicBezTo>
                    <a:cubicBezTo>
                      <a:pt x="1224" y="160"/>
                      <a:pt x="1223" y="161"/>
                      <a:pt x="1222" y="161"/>
                    </a:cubicBezTo>
                    <a:cubicBezTo>
                      <a:pt x="1221" y="161"/>
                      <a:pt x="1220" y="160"/>
                      <a:pt x="1219" y="160"/>
                    </a:cubicBezTo>
                    <a:cubicBezTo>
                      <a:pt x="1220" y="161"/>
                      <a:pt x="1220" y="162"/>
                      <a:pt x="1221" y="162"/>
                    </a:cubicBezTo>
                    <a:cubicBezTo>
                      <a:pt x="1220" y="162"/>
                      <a:pt x="1220" y="163"/>
                      <a:pt x="1221" y="163"/>
                    </a:cubicBezTo>
                    <a:cubicBezTo>
                      <a:pt x="1219" y="164"/>
                      <a:pt x="1218" y="163"/>
                      <a:pt x="1217" y="163"/>
                    </a:cubicBezTo>
                    <a:cubicBezTo>
                      <a:pt x="1218" y="164"/>
                      <a:pt x="1219" y="164"/>
                      <a:pt x="1220" y="165"/>
                    </a:cubicBezTo>
                    <a:cubicBezTo>
                      <a:pt x="1219" y="165"/>
                      <a:pt x="1218" y="165"/>
                      <a:pt x="1218" y="165"/>
                    </a:cubicBezTo>
                    <a:cubicBezTo>
                      <a:pt x="1218" y="165"/>
                      <a:pt x="1219" y="165"/>
                      <a:pt x="1219" y="166"/>
                    </a:cubicBezTo>
                    <a:cubicBezTo>
                      <a:pt x="1218" y="166"/>
                      <a:pt x="1217" y="166"/>
                      <a:pt x="1217" y="166"/>
                    </a:cubicBezTo>
                    <a:cubicBezTo>
                      <a:pt x="1218" y="166"/>
                      <a:pt x="1218" y="167"/>
                      <a:pt x="1217" y="167"/>
                    </a:cubicBezTo>
                    <a:cubicBezTo>
                      <a:pt x="1218" y="167"/>
                      <a:pt x="1218" y="167"/>
                      <a:pt x="1219" y="168"/>
                    </a:cubicBezTo>
                    <a:cubicBezTo>
                      <a:pt x="1218" y="168"/>
                      <a:pt x="1217" y="167"/>
                      <a:pt x="1216" y="167"/>
                    </a:cubicBezTo>
                    <a:cubicBezTo>
                      <a:pt x="1216" y="168"/>
                      <a:pt x="1217" y="168"/>
                      <a:pt x="1218" y="168"/>
                    </a:cubicBezTo>
                    <a:cubicBezTo>
                      <a:pt x="1219" y="169"/>
                      <a:pt x="1218" y="170"/>
                      <a:pt x="1217" y="169"/>
                    </a:cubicBezTo>
                    <a:cubicBezTo>
                      <a:pt x="1217" y="169"/>
                      <a:pt x="1216" y="171"/>
                      <a:pt x="1215" y="171"/>
                    </a:cubicBezTo>
                    <a:cubicBezTo>
                      <a:pt x="1217" y="172"/>
                      <a:pt x="1213" y="174"/>
                      <a:pt x="1212" y="173"/>
                    </a:cubicBezTo>
                    <a:cubicBezTo>
                      <a:pt x="1212" y="174"/>
                      <a:pt x="1213" y="175"/>
                      <a:pt x="1211" y="174"/>
                    </a:cubicBezTo>
                    <a:cubicBezTo>
                      <a:pt x="1213" y="175"/>
                      <a:pt x="1216" y="178"/>
                      <a:pt x="1215" y="180"/>
                    </a:cubicBezTo>
                    <a:cubicBezTo>
                      <a:pt x="1210" y="178"/>
                      <a:pt x="1205" y="174"/>
                      <a:pt x="1199" y="173"/>
                    </a:cubicBezTo>
                    <a:cubicBezTo>
                      <a:pt x="1196" y="172"/>
                      <a:pt x="1193" y="172"/>
                      <a:pt x="1191" y="173"/>
                    </a:cubicBezTo>
                    <a:cubicBezTo>
                      <a:pt x="1189" y="173"/>
                      <a:pt x="1186" y="175"/>
                      <a:pt x="1184" y="174"/>
                    </a:cubicBezTo>
                    <a:cubicBezTo>
                      <a:pt x="1185" y="175"/>
                      <a:pt x="1185" y="175"/>
                      <a:pt x="1185" y="175"/>
                    </a:cubicBezTo>
                    <a:cubicBezTo>
                      <a:pt x="1184" y="175"/>
                      <a:pt x="1183" y="175"/>
                      <a:pt x="1182" y="175"/>
                    </a:cubicBezTo>
                    <a:cubicBezTo>
                      <a:pt x="1183" y="176"/>
                      <a:pt x="1184" y="179"/>
                      <a:pt x="1182" y="181"/>
                    </a:cubicBezTo>
                    <a:cubicBezTo>
                      <a:pt x="1181" y="182"/>
                      <a:pt x="1178" y="177"/>
                      <a:pt x="1177" y="176"/>
                    </a:cubicBezTo>
                    <a:cubicBezTo>
                      <a:pt x="1177" y="175"/>
                      <a:pt x="1174" y="173"/>
                      <a:pt x="1173" y="174"/>
                    </a:cubicBezTo>
                    <a:cubicBezTo>
                      <a:pt x="1172" y="174"/>
                      <a:pt x="1172" y="176"/>
                      <a:pt x="1171" y="177"/>
                    </a:cubicBezTo>
                    <a:cubicBezTo>
                      <a:pt x="1170" y="178"/>
                      <a:pt x="1170" y="178"/>
                      <a:pt x="1168" y="178"/>
                    </a:cubicBezTo>
                    <a:cubicBezTo>
                      <a:pt x="1169" y="178"/>
                      <a:pt x="1171" y="178"/>
                      <a:pt x="1171" y="179"/>
                    </a:cubicBezTo>
                    <a:cubicBezTo>
                      <a:pt x="1172" y="180"/>
                      <a:pt x="1171" y="181"/>
                      <a:pt x="1170" y="181"/>
                    </a:cubicBezTo>
                    <a:cubicBezTo>
                      <a:pt x="1169" y="180"/>
                      <a:pt x="1168" y="179"/>
                      <a:pt x="1167" y="179"/>
                    </a:cubicBezTo>
                    <a:cubicBezTo>
                      <a:pt x="1165" y="178"/>
                      <a:pt x="1162" y="178"/>
                      <a:pt x="1164" y="179"/>
                    </a:cubicBezTo>
                    <a:cubicBezTo>
                      <a:pt x="1163" y="180"/>
                      <a:pt x="1160" y="177"/>
                      <a:pt x="1158" y="179"/>
                    </a:cubicBezTo>
                    <a:cubicBezTo>
                      <a:pt x="1159" y="179"/>
                      <a:pt x="1159" y="179"/>
                      <a:pt x="1160" y="179"/>
                    </a:cubicBezTo>
                    <a:cubicBezTo>
                      <a:pt x="1160" y="180"/>
                      <a:pt x="1159" y="180"/>
                      <a:pt x="1158" y="180"/>
                    </a:cubicBezTo>
                    <a:cubicBezTo>
                      <a:pt x="1158" y="182"/>
                      <a:pt x="1161" y="182"/>
                      <a:pt x="1160" y="184"/>
                    </a:cubicBezTo>
                    <a:cubicBezTo>
                      <a:pt x="1160" y="184"/>
                      <a:pt x="1164" y="186"/>
                      <a:pt x="1164" y="187"/>
                    </a:cubicBezTo>
                    <a:cubicBezTo>
                      <a:pt x="1161" y="186"/>
                      <a:pt x="1165" y="189"/>
                      <a:pt x="1165" y="189"/>
                    </a:cubicBezTo>
                    <a:cubicBezTo>
                      <a:pt x="1165" y="189"/>
                      <a:pt x="1164" y="189"/>
                      <a:pt x="1163" y="189"/>
                    </a:cubicBezTo>
                    <a:cubicBezTo>
                      <a:pt x="1164" y="189"/>
                      <a:pt x="1165" y="190"/>
                      <a:pt x="1166" y="190"/>
                    </a:cubicBezTo>
                    <a:cubicBezTo>
                      <a:pt x="1162" y="189"/>
                      <a:pt x="1166" y="198"/>
                      <a:pt x="1166" y="198"/>
                    </a:cubicBezTo>
                    <a:cubicBezTo>
                      <a:pt x="1167" y="200"/>
                      <a:pt x="1169" y="201"/>
                      <a:pt x="1171" y="202"/>
                    </a:cubicBezTo>
                    <a:cubicBezTo>
                      <a:pt x="1172" y="203"/>
                      <a:pt x="1175" y="203"/>
                      <a:pt x="1175" y="205"/>
                    </a:cubicBezTo>
                    <a:cubicBezTo>
                      <a:pt x="1175" y="203"/>
                      <a:pt x="1173" y="201"/>
                      <a:pt x="1176" y="202"/>
                    </a:cubicBezTo>
                    <a:cubicBezTo>
                      <a:pt x="1178" y="202"/>
                      <a:pt x="1181" y="203"/>
                      <a:pt x="1183" y="204"/>
                    </a:cubicBezTo>
                    <a:cubicBezTo>
                      <a:pt x="1184" y="206"/>
                      <a:pt x="1183" y="206"/>
                      <a:pt x="1183" y="208"/>
                    </a:cubicBezTo>
                    <a:cubicBezTo>
                      <a:pt x="1183" y="209"/>
                      <a:pt x="1184" y="210"/>
                      <a:pt x="1185" y="210"/>
                    </a:cubicBezTo>
                    <a:cubicBezTo>
                      <a:pt x="1186" y="211"/>
                      <a:pt x="1187" y="212"/>
                      <a:pt x="1188" y="214"/>
                    </a:cubicBezTo>
                    <a:cubicBezTo>
                      <a:pt x="1190" y="215"/>
                      <a:pt x="1191" y="215"/>
                      <a:pt x="1193" y="215"/>
                    </a:cubicBezTo>
                    <a:cubicBezTo>
                      <a:pt x="1195" y="216"/>
                      <a:pt x="1202" y="220"/>
                      <a:pt x="1201" y="222"/>
                    </a:cubicBezTo>
                    <a:cubicBezTo>
                      <a:pt x="1199" y="224"/>
                      <a:pt x="1196" y="222"/>
                      <a:pt x="1195" y="221"/>
                    </a:cubicBezTo>
                    <a:cubicBezTo>
                      <a:pt x="1194" y="219"/>
                      <a:pt x="1195" y="219"/>
                      <a:pt x="1195" y="218"/>
                    </a:cubicBezTo>
                    <a:cubicBezTo>
                      <a:pt x="1195" y="217"/>
                      <a:pt x="1194" y="218"/>
                      <a:pt x="1194" y="218"/>
                    </a:cubicBezTo>
                    <a:cubicBezTo>
                      <a:pt x="1193" y="218"/>
                      <a:pt x="1192" y="218"/>
                      <a:pt x="1191" y="219"/>
                    </a:cubicBezTo>
                    <a:cubicBezTo>
                      <a:pt x="1195" y="220"/>
                      <a:pt x="1191" y="222"/>
                      <a:pt x="1192" y="223"/>
                    </a:cubicBezTo>
                    <a:cubicBezTo>
                      <a:pt x="1193" y="226"/>
                      <a:pt x="1194" y="228"/>
                      <a:pt x="1195" y="230"/>
                    </a:cubicBezTo>
                    <a:cubicBezTo>
                      <a:pt x="1198" y="232"/>
                      <a:pt x="1200" y="233"/>
                      <a:pt x="1202" y="234"/>
                    </a:cubicBezTo>
                    <a:cubicBezTo>
                      <a:pt x="1204" y="235"/>
                      <a:pt x="1206" y="236"/>
                      <a:pt x="1207" y="237"/>
                    </a:cubicBezTo>
                    <a:cubicBezTo>
                      <a:pt x="1207" y="238"/>
                      <a:pt x="1206" y="239"/>
                      <a:pt x="1206" y="240"/>
                    </a:cubicBezTo>
                    <a:cubicBezTo>
                      <a:pt x="1205" y="240"/>
                      <a:pt x="1204" y="240"/>
                      <a:pt x="1203" y="241"/>
                    </a:cubicBezTo>
                    <a:cubicBezTo>
                      <a:pt x="1202" y="241"/>
                      <a:pt x="1201" y="240"/>
                      <a:pt x="1200" y="239"/>
                    </a:cubicBezTo>
                    <a:cubicBezTo>
                      <a:pt x="1197" y="239"/>
                      <a:pt x="1197" y="242"/>
                      <a:pt x="1196" y="243"/>
                    </a:cubicBezTo>
                    <a:cubicBezTo>
                      <a:pt x="1194" y="245"/>
                      <a:pt x="1196" y="247"/>
                      <a:pt x="1197" y="249"/>
                    </a:cubicBezTo>
                    <a:cubicBezTo>
                      <a:pt x="1198" y="249"/>
                      <a:pt x="1203" y="253"/>
                      <a:pt x="1200" y="252"/>
                    </a:cubicBezTo>
                    <a:cubicBezTo>
                      <a:pt x="1202" y="253"/>
                      <a:pt x="1205" y="254"/>
                      <a:pt x="1206" y="256"/>
                    </a:cubicBezTo>
                    <a:cubicBezTo>
                      <a:pt x="1205" y="256"/>
                      <a:pt x="1204" y="256"/>
                      <a:pt x="1203" y="255"/>
                    </a:cubicBezTo>
                    <a:cubicBezTo>
                      <a:pt x="1203" y="254"/>
                      <a:pt x="1202" y="255"/>
                      <a:pt x="1201" y="255"/>
                    </a:cubicBezTo>
                    <a:cubicBezTo>
                      <a:pt x="1199" y="255"/>
                      <a:pt x="1197" y="257"/>
                      <a:pt x="1196" y="259"/>
                    </a:cubicBezTo>
                    <a:cubicBezTo>
                      <a:pt x="1195" y="258"/>
                      <a:pt x="1194" y="257"/>
                      <a:pt x="1193" y="257"/>
                    </a:cubicBezTo>
                    <a:cubicBezTo>
                      <a:pt x="1193" y="258"/>
                      <a:pt x="1194" y="258"/>
                      <a:pt x="1195" y="258"/>
                    </a:cubicBezTo>
                    <a:cubicBezTo>
                      <a:pt x="1196" y="258"/>
                      <a:pt x="1196" y="260"/>
                      <a:pt x="1197" y="261"/>
                    </a:cubicBezTo>
                    <a:cubicBezTo>
                      <a:pt x="1198" y="261"/>
                      <a:pt x="1197" y="262"/>
                      <a:pt x="1198" y="263"/>
                    </a:cubicBezTo>
                    <a:cubicBezTo>
                      <a:pt x="1199" y="264"/>
                      <a:pt x="1200" y="264"/>
                      <a:pt x="1201" y="265"/>
                    </a:cubicBezTo>
                    <a:cubicBezTo>
                      <a:pt x="1202" y="268"/>
                      <a:pt x="1203" y="272"/>
                      <a:pt x="1201" y="274"/>
                    </a:cubicBezTo>
                    <a:cubicBezTo>
                      <a:pt x="1200" y="275"/>
                      <a:pt x="1201" y="276"/>
                      <a:pt x="1201" y="277"/>
                    </a:cubicBezTo>
                    <a:cubicBezTo>
                      <a:pt x="1200" y="278"/>
                      <a:pt x="1200" y="280"/>
                      <a:pt x="1198" y="281"/>
                    </a:cubicBezTo>
                    <a:cubicBezTo>
                      <a:pt x="1198" y="279"/>
                      <a:pt x="1195" y="279"/>
                      <a:pt x="1194" y="277"/>
                    </a:cubicBezTo>
                    <a:cubicBezTo>
                      <a:pt x="1192" y="276"/>
                      <a:pt x="1190" y="274"/>
                      <a:pt x="1189" y="273"/>
                    </a:cubicBezTo>
                    <a:cubicBezTo>
                      <a:pt x="1187" y="271"/>
                      <a:pt x="1186" y="269"/>
                      <a:pt x="1184" y="267"/>
                    </a:cubicBezTo>
                    <a:cubicBezTo>
                      <a:pt x="1183" y="267"/>
                      <a:pt x="1182" y="266"/>
                      <a:pt x="1181" y="265"/>
                    </a:cubicBezTo>
                    <a:cubicBezTo>
                      <a:pt x="1180" y="264"/>
                      <a:pt x="1178" y="263"/>
                      <a:pt x="1180" y="263"/>
                    </a:cubicBezTo>
                    <a:cubicBezTo>
                      <a:pt x="1175" y="263"/>
                      <a:pt x="1170" y="255"/>
                      <a:pt x="1166" y="252"/>
                    </a:cubicBezTo>
                    <a:cubicBezTo>
                      <a:pt x="1161" y="247"/>
                      <a:pt x="1155" y="243"/>
                      <a:pt x="1150" y="238"/>
                    </a:cubicBezTo>
                    <a:cubicBezTo>
                      <a:pt x="1145" y="234"/>
                      <a:pt x="1141" y="230"/>
                      <a:pt x="1138" y="225"/>
                    </a:cubicBezTo>
                    <a:cubicBezTo>
                      <a:pt x="1136" y="223"/>
                      <a:pt x="1135" y="221"/>
                      <a:pt x="1133" y="219"/>
                    </a:cubicBezTo>
                    <a:cubicBezTo>
                      <a:pt x="1133" y="218"/>
                      <a:pt x="1132" y="217"/>
                      <a:pt x="1132" y="216"/>
                    </a:cubicBezTo>
                    <a:cubicBezTo>
                      <a:pt x="1131" y="216"/>
                      <a:pt x="1131" y="213"/>
                      <a:pt x="1132" y="215"/>
                    </a:cubicBezTo>
                    <a:cubicBezTo>
                      <a:pt x="1132" y="214"/>
                      <a:pt x="1132" y="211"/>
                      <a:pt x="1133" y="211"/>
                    </a:cubicBezTo>
                    <a:cubicBezTo>
                      <a:pt x="1132" y="210"/>
                      <a:pt x="1133" y="208"/>
                      <a:pt x="1131" y="207"/>
                    </a:cubicBezTo>
                    <a:cubicBezTo>
                      <a:pt x="1130" y="206"/>
                      <a:pt x="1128" y="205"/>
                      <a:pt x="1127" y="203"/>
                    </a:cubicBezTo>
                    <a:cubicBezTo>
                      <a:pt x="1128" y="203"/>
                      <a:pt x="1130" y="204"/>
                      <a:pt x="1131" y="204"/>
                    </a:cubicBezTo>
                    <a:cubicBezTo>
                      <a:pt x="1132" y="203"/>
                      <a:pt x="1131" y="202"/>
                      <a:pt x="1132" y="201"/>
                    </a:cubicBezTo>
                    <a:cubicBezTo>
                      <a:pt x="1133" y="202"/>
                      <a:pt x="1135" y="200"/>
                      <a:pt x="1137" y="201"/>
                    </a:cubicBezTo>
                    <a:cubicBezTo>
                      <a:pt x="1135" y="201"/>
                      <a:pt x="1136" y="200"/>
                      <a:pt x="1137" y="199"/>
                    </a:cubicBezTo>
                    <a:cubicBezTo>
                      <a:pt x="1137" y="198"/>
                      <a:pt x="1137" y="197"/>
                      <a:pt x="1138" y="197"/>
                    </a:cubicBezTo>
                    <a:cubicBezTo>
                      <a:pt x="1138" y="196"/>
                      <a:pt x="1138" y="195"/>
                      <a:pt x="1139" y="196"/>
                    </a:cubicBezTo>
                    <a:cubicBezTo>
                      <a:pt x="1137" y="194"/>
                      <a:pt x="1140" y="192"/>
                      <a:pt x="1138" y="191"/>
                    </a:cubicBezTo>
                    <a:cubicBezTo>
                      <a:pt x="1136" y="189"/>
                      <a:pt x="1138" y="187"/>
                      <a:pt x="1138" y="185"/>
                    </a:cubicBezTo>
                    <a:cubicBezTo>
                      <a:pt x="1137" y="183"/>
                      <a:pt x="1138" y="184"/>
                      <a:pt x="1139" y="183"/>
                    </a:cubicBezTo>
                    <a:cubicBezTo>
                      <a:pt x="1140" y="182"/>
                      <a:pt x="1139" y="180"/>
                      <a:pt x="1140" y="179"/>
                    </a:cubicBezTo>
                    <a:cubicBezTo>
                      <a:pt x="1140" y="178"/>
                      <a:pt x="1141" y="177"/>
                      <a:pt x="1141" y="177"/>
                    </a:cubicBezTo>
                    <a:cubicBezTo>
                      <a:pt x="1140" y="176"/>
                      <a:pt x="1139" y="175"/>
                      <a:pt x="1139" y="174"/>
                    </a:cubicBezTo>
                    <a:cubicBezTo>
                      <a:pt x="1140" y="174"/>
                      <a:pt x="1141" y="173"/>
                      <a:pt x="1142" y="172"/>
                    </a:cubicBezTo>
                    <a:cubicBezTo>
                      <a:pt x="1142" y="172"/>
                      <a:pt x="1142" y="171"/>
                      <a:pt x="1143" y="170"/>
                    </a:cubicBezTo>
                    <a:cubicBezTo>
                      <a:pt x="1144" y="170"/>
                      <a:pt x="1145" y="170"/>
                      <a:pt x="1146" y="170"/>
                    </a:cubicBezTo>
                    <a:cubicBezTo>
                      <a:pt x="1146" y="171"/>
                      <a:pt x="1147" y="169"/>
                      <a:pt x="1148" y="169"/>
                    </a:cubicBezTo>
                    <a:cubicBezTo>
                      <a:pt x="1147" y="169"/>
                      <a:pt x="1145" y="168"/>
                      <a:pt x="1145" y="167"/>
                    </a:cubicBezTo>
                    <a:cubicBezTo>
                      <a:pt x="1144" y="165"/>
                      <a:pt x="1146" y="165"/>
                      <a:pt x="1144" y="164"/>
                    </a:cubicBezTo>
                    <a:cubicBezTo>
                      <a:pt x="1143" y="163"/>
                      <a:pt x="1141" y="164"/>
                      <a:pt x="1140" y="162"/>
                    </a:cubicBezTo>
                    <a:cubicBezTo>
                      <a:pt x="1140" y="160"/>
                      <a:pt x="1140" y="159"/>
                      <a:pt x="1138" y="158"/>
                    </a:cubicBezTo>
                    <a:cubicBezTo>
                      <a:pt x="1137" y="157"/>
                      <a:pt x="1133" y="154"/>
                      <a:pt x="1136" y="152"/>
                    </a:cubicBezTo>
                    <a:cubicBezTo>
                      <a:pt x="1137" y="151"/>
                      <a:pt x="1141" y="153"/>
                      <a:pt x="1143" y="154"/>
                    </a:cubicBezTo>
                    <a:cubicBezTo>
                      <a:pt x="1142" y="153"/>
                      <a:pt x="1141" y="153"/>
                      <a:pt x="1140" y="152"/>
                    </a:cubicBezTo>
                    <a:cubicBezTo>
                      <a:pt x="1141" y="152"/>
                      <a:pt x="1143" y="153"/>
                      <a:pt x="1144" y="152"/>
                    </a:cubicBezTo>
                    <a:cubicBezTo>
                      <a:pt x="1141" y="152"/>
                      <a:pt x="1137" y="152"/>
                      <a:pt x="1134" y="150"/>
                    </a:cubicBezTo>
                    <a:cubicBezTo>
                      <a:pt x="1130" y="149"/>
                      <a:pt x="1127" y="150"/>
                      <a:pt x="1123" y="151"/>
                    </a:cubicBezTo>
                    <a:cubicBezTo>
                      <a:pt x="1124" y="153"/>
                      <a:pt x="1125" y="153"/>
                      <a:pt x="1126" y="153"/>
                    </a:cubicBezTo>
                    <a:cubicBezTo>
                      <a:pt x="1125" y="155"/>
                      <a:pt x="1128" y="157"/>
                      <a:pt x="1129" y="158"/>
                    </a:cubicBezTo>
                    <a:cubicBezTo>
                      <a:pt x="1131" y="160"/>
                      <a:pt x="1133" y="159"/>
                      <a:pt x="1135" y="161"/>
                    </a:cubicBezTo>
                    <a:cubicBezTo>
                      <a:pt x="1134" y="161"/>
                      <a:pt x="1134" y="161"/>
                      <a:pt x="1134" y="161"/>
                    </a:cubicBezTo>
                    <a:cubicBezTo>
                      <a:pt x="1134" y="162"/>
                      <a:pt x="1134" y="162"/>
                      <a:pt x="1134" y="162"/>
                    </a:cubicBezTo>
                    <a:cubicBezTo>
                      <a:pt x="1133" y="162"/>
                      <a:pt x="1132" y="161"/>
                      <a:pt x="1131" y="161"/>
                    </a:cubicBezTo>
                    <a:cubicBezTo>
                      <a:pt x="1130" y="160"/>
                      <a:pt x="1128" y="161"/>
                      <a:pt x="1130" y="161"/>
                    </a:cubicBezTo>
                    <a:cubicBezTo>
                      <a:pt x="1128" y="161"/>
                      <a:pt x="1126" y="162"/>
                      <a:pt x="1126" y="164"/>
                    </a:cubicBezTo>
                    <a:cubicBezTo>
                      <a:pt x="1126" y="166"/>
                      <a:pt x="1123" y="169"/>
                      <a:pt x="1125" y="171"/>
                    </a:cubicBezTo>
                    <a:cubicBezTo>
                      <a:pt x="1124" y="170"/>
                      <a:pt x="1122" y="171"/>
                      <a:pt x="1122" y="173"/>
                    </a:cubicBezTo>
                    <a:cubicBezTo>
                      <a:pt x="1121" y="172"/>
                      <a:pt x="1121" y="171"/>
                      <a:pt x="1120" y="170"/>
                    </a:cubicBezTo>
                    <a:cubicBezTo>
                      <a:pt x="1119" y="170"/>
                      <a:pt x="1119" y="168"/>
                      <a:pt x="1118" y="168"/>
                    </a:cubicBezTo>
                    <a:cubicBezTo>
                      <a:pt x="1116" y="167"/>
                      <a:pt x="1115" y="170"/>
                      <a:pt x="1114" y="168"/>
                    </a:cubicBezTo>
                    <a:cubicBezTo>
                      <a:pt x="1113" y="166"/>
                      <a:pt x="1112" y="165"/>
                      <a:pt x="1110" y="165"/>
                    </a:cubicBezTo>
                    <a:cubicBezTo>
                      <a:pt x="1114" y="165"/>
                      <a:pt x="1110" y="164"/>
                      <a:pt x="1111" y="164"/>
                    </a:cubicBezTo>
                    <a:cubicBezTo>
                      <a:pt x="1109" y="163"/>
                      <a:pt x="1111" y="163"/>
                      <a:pt x="1110" y="162"/>
                    </a:cubicBezTo>
                    <a:cubicBezTo>
                      <a:pt x="1110" y="161"/>
                      <a:pt x="1109" y="159"/>
                      <a:pt x="1108" y="158"/>
                    </a:cubicBezTo>
                    <a:cubicBezTo>
                      <a:pt x="1106" y="157"/>
                      <a:pt x="1106" y="158"/>
                      <a:pt x="1105" y="160"/>
                    </a:cubicBezTo>
                    <a:cubicBezTo>
                      <a:pt x="1104" y="162"/>
                      <a:pt x="1103" y="160"/>
                      <a:pt x="1102" y="159"/>
                    </a:cubicBezTo>
                    <a:cubicBezTo>
                      <a:pt x="1100" y="159"/>
                      <a:pt x="1099" y="158"/>
                      <a:pt x="1098" y="158"/>
                    </a:cubicBezTo>
                    <a:cubicBezTo>
                      <a:pt x="1096" y="158"/>
                      <a:pt x="1095" y="159"/>
                      <a:pt x="1093" y="159"/>
                    </a:cubicBezTo>
                    <a:cubicBezTo>
                      <a:pt x="1092" y="159"/>
                      <a:pt x="1091" y="160"/>
                      <a:pt x="1090" y="160"/>
                    </a:cubicBezTo>
                    <a:cubicBezTo>
                      <a:pt x="1088" y="159"/>
                      <a:pt x="1086" y="159"/>
                      <a:pt x="1085" y="159"/>
                    </a:cubicBezTo>
                    <a:cubicBezTo>
                      <a:pt x="1085" y="160"/>
                      <a:pt x="1085" y="160"/>
                      <a:pt x="1085" y="160"/>
                    </a:cubicBezTo>
                    <a:cubicBezTo>
                      <a:pt x="1083" y="160"/>
                      <a:pt x="1083" y="162"/>
                      <a:pt x="1082" y="163"/>
                    </a:cubicBezTo>
                    <a:cubicBezTo>
                      <a:pt x="1082" y="163"/>
                      <a:pt x="1085" y="165"/>
                      <a:pt x="1083" y="166"/>
                    </a:cubicBezTo>
                    <a:cubicBezTo>
                      <a:pt x="1082" y="167"/>
                      <a:pt x="1083" y="169"/>
                      <a:pt x="1084" y="171"/>
                    </a:cubicBezTo>
                    <a:cubicBezTo>
                      <a:pt x="1084" y="171"/>
                      <a:pt x="1083" y="173"/>
                      <a:pt x="1083" y="173"/>
                    </a:cubicBezTo>
                    <a:cubicBezTo>
                      <a:pt x="1082" y="174"/>
                      <a:pt x="1080" y="174"/>
                      <a:pt x="1080" y="176"/>
                    </a:cubicBezTo>
                    <a:cubicBezTo>
                      <a:pt x="1080" y="178"/>
                      <a:pt x="1081" y="179"/>
                      <a:pt x="1082" y="180"/>
                    </a:cubicBezTo>
                    <a:cubicBezTo>
                      <a:pt x="1079" y="180"/>
                      <a:pt x="1083" y="183"/>
                      <a:pt x="1084" y="183"/>
                    </a:cubicBezTo>
                    <a:cubicBezTo>
                      <a:pt x="1082" y="182"/>
                      <a:pt x="1083" y="185"/>
                      <a:pt x="1084" y="185"/>
                    </a:cubicBezTo>
                    <a:cubicBezTo>
                      <a:pt x="1085" y="185"/>
                      <a:pt x="1086" y="185"/>
                      <a:pt x="1087" y="185"/>
                    </a:cubicBezTo>
                    <a:cubicBezTo>
                      <a:pt x="1087" y="185"/>
                      <a:pt x="1087" y="185"/>
                      <a:pt x="1086" y="185"/>
                    </a:cubicBezTo>
                    <a:cubicBezTo>
                      <a:pt x="1089" y="182"/>
                      <a:pt x="1094" y="187"/>
                      <a:pt x="1096" y="187"/>
                    </a:cubicBezTo>
                    <a:cubicBezTo>
                      <a:pt x="1093" y="189"/>
                      <a:pt x="1092" y="187"/>
                      <a:pt x="1089" y="188"/>
                    </a:cubicBezTo>
                    <a:cubicBezTo>
                      <a:pt x="1091" y="190"/>
                      <a:pt x="1084" y="188"/>
                      <a:pt x="1083" y="188"/>
                    </a:cubicBezTo>
                    <a:cubicBezTo>
                      <a:pt x="1081" y="187"/>
                      <a:pt x="1082" y="187"/>
                      <a:pt x="1080" y="188"/>
                    </a:cubicBezTo>
                    <a:cubicBezTo>
                      <a:pt x="1079" y="189"/>
                      <a:pt x="1078" y="190"/>
                      <a:pt x="1080" y="191"/>
                    </a:cubicBezTo>
                    <a:cubicBezTo>
                      <a:pt x="1078" y="190"/>
                      <a:pt x="1074" y="189"/>
                      <a:pt x="1072" y="190"/>
                    </a:cubicBezTo>
                    <a:cubicBezTo>
                      <a:pt x="1073" y="191"/>
                      <a:pt x="1073" y="191"/>
                      <a:pt x="1073" y="191"/>
                    </a:cubicBezTo>
                    <a:cubicBezTo>
                      <a:pt x="1069" y="191"/>
                      <a:pt x="1066" y="191"/>
                      <a:pt x="1062" y="189"/>
                    </a:cubicBezTo>
                    <a:cubicBezTo>
                      <a:pt x="1064" y="189"/>
                      <a:pt x="1065" y="188"/>
                      <a:pt x="1067" y="188"/>
                    </a:cubicBezTo>
                    <a:cubicBezTo>
                      <a:pt x="1068" y="188"/>
                      <a:pt x="1070" y="189"/>
                      <a:pt x="1071" y="188"/>
                    </a:cubicBezTo>
                    <a:cubicBezTo>
                      <a:pt x="1069" y="186"/>
                      <a:pt x="1067" y="187"/>
                      <a:pt x="1065" y="186"/>
                    </a:cubicBezTo>
                    <a:cubicBezTo>
                      <a:pt x="1062" y="185"/>
                      <a:pt x="1059" y="183"/>
                      <a:pt x="1056" y="184"/>
                    </a:cubicBezTo>
                    <a:cubicBezTo>
                      <a:pt x="1057" y="186"/>
                      <a:pt x="1049" y="183"/>
                      <a:pt x="1048" y="183"/>
                    </a:cubicBezTo>
                    <a:cubicBezTo>
                      <a:pt x="1046" y="182"/>
                      <a:pt x="1042" y="181"/>
                      <a:pt x="1040" y="182"/>
                    </a:cubicBezTo>
                    <a:cubicBezTo>
                      <a:pt x="1038" y="184"/>
                      <a:pt x="1041" y="184"/>
                      <a:pt x="1042" y="185"/>
                    </a:cubicBezTo>
                    <a:cubicBezTo>
                      <a:pt x="1041" y="184"/>
                      <a:pt x="1039" y="185"/>
                      <a:pt x="1038" y="184"/>
                    </a:cubicBezTo>
                    <a:cubicBezTo>
                      <a:pt x="1038" y="186"/>
                      <a:pt x="1041" y="186"/>
                      <a:pt x="1042" y="187"/>
                    </a:cubicBezTo>
                    <a:cubicBezTo>
                      <a:pt x="1041" y="187"/>
                      <a:pt x="1039" y="188"/>
                      <a:pt x="1038" y="187"/>
                    </a:cubicBezTo>
                    <a:cubicBezTo>
                      <a:pt x="1036" y="185"/>
                      <a:pt x="1034" y="185"/>
                      <a:pt x="1031" y="186"/>
                    </a:cubicBezTo>
                    <a:cubicBezTo>
                      <a:pt x="1032" y="186"/>
                      <a:pt x="1032" y="187"/>
                      <a:pt x="1032" y="187"/>
                    </a:cubicBezTo>
                    <a:cubicBezTo>
                      <a:pt x="1031" y="186"/>
                      <a:pt x="1030" y="187"/>
                      <a:pt x="1029" y="187"/>
                    </a:cubicBezTo>
                    <a:cubicBezTo>
                      <a:pt x="1027" y="186"/>
                      <a:pt x="1025" y="186"/>
                      <a:pt x="1024" y="186"/>
                    </a:cubicBezTo>
                    <a:cubicBezTo>
                      <a:pt x="1021" y="186"/>
                      <a:pt x="1017" y="184"/>
                      <a:pt x="1021" y="188"/>
                    </a:cubicBezTo>
                    <a:cubicBezTo>
                      <a:pt x="1019" y="187"/>
                      <a:pt x="1018" y="189"/>
                      <a:pt x="1016" y="188"/>
                    </a:cubicBezTo>
                    <a:cubicBezTo>
                      <a:pt x="1015" y="187"/>
                      <a:pt x="1015" y="186"/>
                      <a:pt x="1013" y="186"/>
                    </a:cubicBezTo>
                    <a:cubicBezTo>
                      <a:pt x="1009" y="185"/>
                      <a:pt x="1005" y="186"/>
                      <a:pt x="1000" y="186"/>
                    </a:cubicBezTo>
                    <a:cubicBezTo>
                      <a:pt x="998" y="185"/>
                      <a:pt x="997" y="186"/>
                      <a:pt x="995" y="186"/>
                    </a:cubicBezTo>
                    <a:cubicBezTo>
                      <a:pt x="994" y="186"/>
                      <a:pt x="993" y="186"/>
                      <a:pt x="991" y="186"/>
                    </a:cubicBezTo>
                    <a:cubicBezTo>
                      <a:pt x="989" y="187"/>
                      <a:pt x="987" y="188"/>
                      <a:pt x="986" y="190"/>
                    </a:cubicBezTo>
                    <a:cubicBezTo>
                      <a:pt x="986" y="191"/>
                      <a:pt x="987" y="193"/>
                      <a:pt x="986" y="194"/>
                    </a:cubicBezTo>
                    <a:cubicBezTo>
                      <a:pt x="985" y="196"/>
                      <a:pt x="983" y="196"/>
                      <a:pt x="983" y="198"/>
                    </a:cubicBezTo>
                    <a:cubicBezTo>
                      <a:pt x="982" y="199"/>
                      <a:pt x="983" y="201"/>
                      <a:pt x="984" y="202"/>
                    </a:cubicBezTo>
                    <a:cubicBezTo>
                      <a:pt x="985" y="203"/>
                      <a:pt x="985" y="204"/>
                      <a:pt x="983" y="204"/>
                    </a:cubicBezTo>
                    <a:cubicBezTo>
                      <a:pt x="982" y="204"/>
                      <a:pt x="982" y="206"/>
                      <a:pt x="982" y="207"/>
                    </a:cubicBezTo>
                    <a:cubicBezTo>
                      <a:pt x="981" y="208"/>
                      <a:pt x="981" y="209"/>
                      <a:pt x="980" y="209"/>
                    </a:cubicBezTo>
                    <a:cubicBezTo>
                      <a:pt x="979" y="210"/>
                      <a:pt x="979" y="212"/>
                      <a:pt x="978" y="213"/>
                    </a:cubicBezTo>
                    <a:cubicBezTo>
                      <a:pt x="977" y="213"/>
                      <a:pt x="977" y="215"/>
                      <a:pt x="977" y="216"/>
                    </a:cubicBezTo>
                    <a:cubicBezTo>
                      <a:pt x="977" y="218"/>
                      <a:pt x="978" y="218"/>
                      <a:pt x="979" y="219"/>
                    </a:cubicBezTo>
                    <a:cubicBezTo>
                      <a:pt x="976" y="219"/>
                      <a:pt x="977" y="223"/>
                      <a:pt x="976" y="224"/>
                    </a:cubicBezTo>
                    <a:cubicBezTo>
                      <a:pt x="975" y="225"/>
                      <a:pt x="974" y="226"/>
                      <a:pt x="974" y="227"/>
                    </a:cubicBezTo>
                    <a:cubicBezTo>
                      <a:pt x="973" y="228"/>
                      <a:pt x="972" y="228"/>
                      <a:pt x="972" y="228"/>
                    </a:cubicBezTo>
                    <a:cubicBezTo>
                      <a:pt x="971" y="229"/>
                      <a:pt x="972" y="230"/>
                      <a:pt x="971" y="231"/>
                    </a:cubicBezTo>
                    <a:cubicBezTo>
                      <a:pt x="970" y="232"/>
                      <a:pt x="969" y="233"/>
                      <a:pt x="968" y="233"/>
                    </a:cubicBezTo>
                    <a:cubicBezTo>
                      <a:pt x="965" y="236"/>
                      <a:pt x="969" y="238"/>
                      <a:pt x="971" y="238"/>
                    </a:cubicBezTo>
                    <a:cubicBezTo>
                      <a:pt x="974" y="239"/>
                      <a:pt x="976" y="239"/>
                      <a:pt x="979" y="239"/>
                    </a:cubicBezTo>
                    <a:cubicBezTo>
                      <a:pt x="981" y="239"/>
                      <a:pt x="985" y="239"/>
                      <a:pt x="986" y="242"/>
                    </a:cubicBezTo>
                    <a:cubicBezTo>
                      <a:pt x="986" y="242"/>
                      <a:pt x="987" y="243"/>
                      <a:pt x="987" y="244"/>
                    </a:cubicBezTo>
                    <a:cubicBezTo>
                      <a:pt x="988" y="245"/>
                      <a:pt x="989" y="246"/>
                      <a:pt x="989" y="247"/>
                    </a:cubicBezTo>
                    <a:cubicBezTo>
                      <a:pt x="990" y="250"/>
                      <a:pt x="992" y="248"/>
                      <a:pt x="994" y="248"/>
                    </a:cubicBezTo>
                    <a:cubicBezTo>
                      <a:pt x="994" y="247"/>
                      <a:pt x="994" y="246"/>
                      <a:pt x="993" y="246"/>
                    </a:cubicBezTo>
                    <a:cubicBezTo>
                      <a:pt x="993" y="245"/>
                      <a:pt x="992" y="246"/>
                      <a:pt x="991" y="245"/>
                    </a:cubicBezTo>
                    <a:cubicBezTo>
                      <a:pt x="990" y="242"/>
                      <a:pt x="994" y="243"/>
                      <a:pt x="995" y="243"/>
                    </a:cubicBezTo>
                    <a:cubicBezTo>
                      <a:pt x="995" y="244"/>
                      <a:pt x="994" y="245"/>
                      <a:pt x="993" y="245"/>
                    </a:cubicBezTo>
                    <a:cubicBezTo>
                      <a:pt x="994" y="247"/>
                      <a:pt x="997" y="246"/>
                      <a:pt x="999" y="247"/>
                    </a:cubicBezTo>
                    <a:cubicBezTo>
                      <a:pt x="999" y="247"/>
                      <a:pt x="997" y="251"/>
                      <a:pt x="997" y="251"/>
                    </a:cubicBezTo>
                    <a:cubicBezTo>
                      <a:pt x="999" y="252"/>
                      <a:pt x="1002" y="251"/>
                      <a:pt x="1004" y="250"/>
                    </a:cubicBezTo>
                    <a:cubicBezTo>
                      <a:pt x="1005" y="249"/>
                      <a:pt x="1004" y="246"/>
                      <a:pt x="1006" y="247"/>
                    </a:cubicBezTo>
                    <a:cubicBezTo>
                      <a:pt x="1007" y="247"/>
                      <a:pt x="1007" y="251"/>
                      <a:pt x="1007" y="252"/>
                    </a:cubicBezTo>
                    <a:cubicBezTo>
                      <a:pt x="1010" y="251"/>
                      <a:pt x="1009" y="250"/>
                      <a:pt x="1007" y="248"/>
                    </a:cubicBezTo>
                    <a:cubicBezTo>
                      <a:pt x="1007" y="246"/>
                      <a:pt x="1006" y="246"/>
                      <a:pt x="1005" y="245"/>
                    </a:cubicBezTo>
                    <a:cubicBezTo>
                      <a:pt x="1004" y="244"/>
                      <a:pt x="1005" y="243"/>
                      <a:pt x="1003" y="243"/>
                    </a:cubicBezTo>
                    <a:cubicBezTo>
                      <a:pt x="1005" y="242"/>
                      <a:pt x="1006" y="243"/>
                      <a:pt x="1008" y="244"/>
                    </a:cubicBezTo>
                    <a:cubicBezTo>
                      <a:pt x="1010" y="244"/>
                      <a:pt x="1011" y="243"/>
                      <a:pt x="1013" y="243"/>
                    </a:cubicBezTo>
                    <a:cubicBezTo>
                      <a:pt x="1016" y="243"/>
                      <a:pt x="1020" y="247"/>
                      <a:pt x="1022" y="248"/>
                    </a:cubicBezTo>
                    <a:cubicBezTo>
                      <a:pt x="1024" y="249"/>
                      <a:pt x="1025" y="250"/>
                      <a:pt x="1027" y="250"/>
                    </a:cubicBezTo>
                    <a:cubicBezTo>
                      <a:pt x="1029" y="251"/>
                      <a:pt x="1030" y="252"/>
                      <a:pt x="1032" y="253"/>
                    </a:cubicBezTo>
                    <a:cubicBezTo>
                      <a:pt x="1033" y="253"/>
                      <a:pt x="1039" y="254"/>
                      <a:pt x="1039" y="257"/>
                    </a:cubicBezTo>
                    <a:cubicBezTo>
                      <a:pt x="1038" y="258"/>
                      <a:pt x="1038" y="255"/>
                      <a:pt x="1038" y="258"/>
                    </a:cubicBezTo>
                    <a:cubicBezTo>
                      <a:pt x="1036" y="257"/>
                      <a:pt x="1034" y="256"/>
                      <a:pt x="1033" y="256"/>
                    </a:cubicBezTo>
                    <a:cubicBezTo>
                      <a:pt x="1036" y="258"/>
                      <a:pt x="1042" y="259"/>
                      <a:pt x="1043" y="264"/>
                    </a:cubicBezTo>
                    <a:cubicBezTo>
                      <a:pt x="1043" y="265"/>
                      <a:pt x="1046" y="266"/>
                      <a:pt x="1047" y="266"/>
                    </a:cubicBezTo>
                    <a:cubicBezTo>
                      <a:pt x="1049" y="267"/>
                      <a:pt x="1047" y="269"/>
                      <a:pt x="1050" y="270"/>
                    </a:cubicBezTo>
                    <a:cubicBezTo>
                      <a:pt x="1049" y="271"/>
                      <a:pt x="1050" y="272"/>
                      <a:pt x="1049" y="273"/>
                    </a:cubicBezTo>
                    <a:cubicBezTo>
                      <a:pt x="1048" y="274"/>
                      <a:pt x="1049" y="276"/>
                      <a:pt x="1050" y="276"/>
                    </a:cubicBezTo>
                    <a:cubicBezTo>
                      <a:pt x="1048" y="277"/>
                      <a:pt x="1050" y="279"/>
                      <a:pt x="1051" y="280"/>
                    </a:cubicBezTo>
                    <a:cubicBezTo>
                      <a:pt x="1052" y="281"/>
                      <a:pt x="1052" y="283"/>
                      <a:pt x="1053" y="285"/>
                    </a:cubicBezTo>
                    <a:cubicBezTo>
                      <a:pt x="1054" y="286"/>
                      <a:pt x="1057" y="292"/>
                      <a:pt x="1059" y="291"/>
                    </a:cubicBezTo>
                    <a:cubicBezTo>
                      <a:pt x="1058" y="294"/>
                      <a:pt x="1061" y="295"/>
                      <a:pt x="1062" y="297"/>
                    </a:cubicBezTo>
                    <a:cubicBezTo>
                      <a:pt x="1063" y="298"/>
                      <a:pt x="1063" y="299"/>
                      <a:pt x="1063" y="301"/>
                    </a:cubicBezTo>
                    <a:cubicBezTo>
                      <a:pt x="1064" y="301"/>
                      <a:pt x="1065" y="303"/>
                      <a:pt x="1064" y="304"/>
                    </a:cubicBezTo>
                    <a:cubicBezTo>
                      <a:pt x="1066" y="303"/>
                      <a:pt x="1066" y="307"/>
                      <a:pt x="1067" y="308"/>
                    </a:cubicBezTo>
                    <a:cubicBezTo>
                      <a:pt x="1069" y="311"/>
                      <a:pt x="1067" y="313"/>
                      <a:pt x="1065" y="316"/>
                    </a:cubicBezTo>
                    <a:cubicBezTo>
                      <a:pt x="1064" y="319"/>
                      <a:pt x="1066" y="322"/>
                      <a:pt x="1064" y="325"/>
                    </a:cubicBezTo>
                    <a:cubicBezTo>
                      <a:pt x="1064" y="327"/>
                      <a:pt x="1064" y="329"/>
                      <a:pt x="1065" y="331"/>
                    </a:cubicBezTo>
                    <a:cubicBezTo>
                      <a:pt x="1065" y="331"/>
                      <a:pt x="1065" y="332"/>
                      <a:pt x="1065" y="332"/>
                    </a:cubicBezTo>
                    <a:cubicBezTo>
                      <a:pt x="1065" y="333"/>
                      <a:pt x="1065" y="334"/>
                      <a:pt x="1065" y="335"/>
                    </a:cubicBezTo>
                    <a:cubicBezTo>
                      <a:pt x="1066" y="338"/>
                      <a:pt x="1065" y="342"/>
                      <a:pt x="1063" y="344"/>
                    </a:cubicBezTo>
                    <a:cubicBezTo>
                      <a:pt x="1063" y="345"/>
                      <a:pt x="1063" y="346"/>
                      <a:pt x="1062" y="347"/>
                    </a:cubicBezTo>
                    <a:cubicBezTo>
                      <a:pt x="1061" y="348"/>
                      <a:pt x="1061" y="349"/>
                      <a:pt x="1061" y="351"/>
                    </a:cubicBezTo>
                    <a:cubicBezTo>
                      <a:pt x="1061" y="351"/>
                      <a:pt x="1061" y="353"/>
                      <a:pt x="1060" y="353"/>
                    </a:cubicBezTo>
                    <a:cubicBezTo>
                      <a:pt x="1059" y="354"/>
                      <a:pt x="1061" y="356"/>
                      <a:pt x="1060" y="357"/>
                    </a:cubicBezTo>
                    <a:cubicBezTo>
                      <a:pt x="1058" y="358"/>
                      <a:pt x="1058" y="358"/>
                      <a:pt x="1058" y="359"/>
                    </a:cubicBezTo>
                    <a:cubicBezTo>
                      <a:pt x="1058" y="360"/>
                      <a:pt x="1059" y="362"/>
                      <a:pt x="1057" y="363"/>
                    </a:cubicBezTo>
                    <a:cubicBezTo>
                      <a:pt x="1059" y="364"/>
                      <a:pt x="1057" y="369"/>
                      <a:pt x="1055" y="370"/>
                    </a:cubicBezTo>
                    <a:cubicBezTo>
                      <a:pt x="1052" y="373"/>
                      <a:pt x="1049" y="375"/>
                      <a:pt x="1045" y="377"/>
                    </a:cubicBezTo>
                    <a:cubicBezTo>
                      <a:pt x="1044" y="378"/>
                      <a:pt x="1043" y="379"/>
                      <a:pt x="1042" y="377"/>
                    </a:cubicBezTo>
                    <a:cubicBezTo>
                      <a:pt x="1038" y="376"/>
                      <a:pt x="1038" y="376"/>
                      <a:pt x="1038" y="376"/>
                    </a:cubicBezTo>
                    <a:cubicBezTo>
                      <a:pt x="1037" y="376"/>
                      <a:pt x="1035" y="375"/>
                      <a:pt x="1034" y="376"/>
                    </a:cubicBezTo>
                    <a:cubicBezTo>
                      <a:pt x="1034" y="376"/>
                      <a:pt x="1032" y="371"/>
                      <a:pt x="1031" y="371"/>
                    </a:cubicBezTo>
                    <a:cubicBezTo>
                      <a:pt x="1031" y="371"/>
                      <a:pt x="1030" y="374"/>
                      <a:pt x="1030" y="374"/>
                    </a:cubicBezTo>
                    <a:cubicBezTo>
                      <a:pt x="1028" y="374"/>
                      <a:pt x="1029" y="371"/>
                      <a:pt x="1027" y="371"/>
                    </a:cubicBezTo>
                    <a:cubicBezTo>
                      <a:pt x="1025" y="371"/>
                      <a:pt x="1028" y="376"/>
                      <a:pt x="1025" y="375"/>
                    </a:cubicBezTo>
                    <a:cubicBezTo>
                      <a:pt x="1026" y="376"/>
                      <a:pt x="1026" y="378"/>
                      <a:pt x="1025" y="379"/>
                    </a:cubicBezTo>
                    <a:cubicBezTo>
                      <a:pt x="1024" y="379"/>
                      <a:pt x="1021" y="378"/>
                      <a:pt x="1020" y="379"/>
                    </a:cubicBezTo>
                    <a:cubicBezTo>
                      <a:pt x="1022" y="380"/>
                      <a:pt x="1023" y="381"/>
                      <a:pt x="1023" y="383"/>
                    </a:cubicBezTo>
                    <a:cubicBezTo>
                      <a:pt x="1021" y="381"/>
                      <a:pt x="1020" y="379"/>
                      <a:pt x="1017" y="378"/>
                    </a:cubicBezTo>
                    <a:cubicBezTo>
                      <a:pt x="1018" y="376"/>
                      <a:pt x="1020" y="376"/>
                      <a:pt x="1021" y="376"/>
                    </a:cubicBezTo>
                    <a:cubicBezTo>
                      <a:pt x="1023" y="376"/>
                      <a:pt x="1022" y="374"/>
                      <a:pt x="1022" y="374"/>
                    </a:cubicBezTo>
                    <a:cubicBezTo>
                      <a:pt x="1022" y="370"/>
                      <a:pt x="1019" y="369"/>
                      <a:pt x="1018" y="365"/>
                    </a:cubicBezTo>
                    <a:cubicBezTo>
                      <a:pt x="1016" y="362"/>
                      <a:pt x="1014" y="358"/>
                      <a:pt x="1011" y="355"/>
                    </a:cubicBezTo>
                    <a:cubicBezTo>
                      <a:pt x="1011" y="355"/>
                      <a:pt x="1007" y="352"/>
                      <a:pt x="1008" y="352"/>
                    </a:cubicBezTo>
                    <a:cubicBezTo>
                      <a:pt x="1010" y="351"/>
                      <a:pt x="1011" y="352"/>
                      <a:pt x="1012" y="350"/>
                    </a:cubicBezTo>
                    <a:cubicBezTo>
                      <a:pt x="1012" y="350"/>
                      <a:pt x="1013" y="347"/>
                      <a:pt x="1013" y="347"/>
                    </a:cubicBezTo>
                    <a:cubicBezTo>
                      <a:pt x="1015" y="347"/>
                      <a:pt x="1018" y="349"/>
                      <a:pt x="1019" y="349"/>
                    </a:cubicBezTo>
                    <a:cubicBezTo>
                      <a:pt x="1020" y="349"/>
                      <a:pt x="1027" y="352"/>
                      <a:pt x="1026" y="349"/>
                    </a:cubicBezTo>
                    <a:cubicBezTo>
                      <a:pt x="1025" y="347"/>
                      <a:pt x="1023" y="345"/>
                      <a:pt x="1025" y="344"/>
                    </a:cubicBezTo>
                    <a:cubicBezTo>
                      <a:pt x="1027" y="344"/>
                      <a:pt x="1026" y="342"/>
                      <a:pt x="1025" y="341"/>
                    </a:cubicBezTo>
                    <a:cubicBezTo>
                      <a:pt x="1024" y="340"/>
                      <a:pt x="1027" y="339"/>
                      <a:pt x="1025" y="337"/>
                    </a:cubicBezTo>
                    <a:cubicBezTo>
                      <a:pt x="1027" y="336"/>
                      <a:pt x="1025" y="335"/>
                      <a:pt x="1024" y="334"/>
                    </a:cubicBezTo>
                    <a:cubicBezTo>
                      <a:pt x="1024" y="333"/>
                      <a:pt x="1024" y="332"/>
                      <a:pt x="1024" y="331"/>
                    </a:cubicBezTo>
                    <a:cubicBezTo>
                      <a:pt x="1024" y="330"/>
                      <a:pt x="1023" y="329"/>
                      <a:pt x="1023" y="328"/>
                    </a:cubicBezTo>
                    <a:cubicBezTo>
                      <a:pt x="1022" y="327"/>
                      <a:pt x="1022" y="326"/>
                      <a:pt x="1022" y="326"/>
                    </a:cubicBezTo>
                    <a:cubicBezTo>
                      <a:pt x="1022" y="325"/>
                      <a:pt x="1021" y="324"/>
                      <a:pt x="1021" y="323"/>
                    </a:cubicBezTo>
                    <a:cubicBezTo>
                      <a:pt x="1022" y="321"/>
                      <a:pt x="1024" y="322"/>
                      <a:pt x="1023" y="320"/>
                    </a:cubicBezTo>
                    <a:cubicBezTo>
                      <a:pt x="1023" y="318"/>
                      <a:pt x="1021" y="317"/>
                      <a:pt x="1020" y="316"/>
                    </a:cubicBezTo>
                    <a:cubicBezTo>
                      <a:pt x="1019" y="315"/>
                      <a:pt x="1019" y="314"/>
                      <a:pt x="1019" y="313"/>
                    </a:cubicBezTo>
                    <a:cubicBezTo>
                      <a:pt x="1019" y="312"/>
                      <a:pt x="1018" y="312"/>
                      <a:pt x="1017" y="312"/>
                    </a:cubicBezTo>
                    <a:cubicBezTo>
                      <a:pt x="1015" y="311"/>
                      <a:pt x="1013" y="311"/>
                      <a:pt x="1011" y="312"/>
                    </a:cubicBezTo>
                    <a:cubicBezTo>
                      <a:pt x="1008" y="315"/>
                      <a:pt x="1008" y="315"/>
                      <a:pt x="1008" y="315"/>
                    </a:cubicBezTo>
                    <a:cubicBezTo>
                      <a:pt x="1006" y="314"/>
                      <a:pt x="1002" y="315"/>
                      <a:pt x="1002" y="318"/>
                    </a:cubicBezTo>
                    <a:cubicBezTo>
                      <a:pt x="1002" y="320"/>
                      <a:pt x="997" y="319"/>
                      <a:pt x="996" y="319"/>
                    </a:cubicBezTo>
                    <a:cubicBezTo>
                      <a:pt x="994" y="320"/>
                      <a:pt x="994" y="320"/>
                      <a:pt x="993" y="319"/>
                    </a:cubicBezTo>
                    <a:cubicBezTo>
                      <a:pt x="992" y="318"/>
                      <a:pt x="990" y="319"/>
                      <a:pt x="990" y="319"/>
                    </a:cubicBezTo>
                    <a:cubicBezTo>
                      <a:pt x="988" y="319"/>
                      <a:pt x="982" y="315"/>
                      <a:pt x="982" y="314"/>
                    </a:cubicBezTo>
                    <a:cubicBezTo>
                      <a:pt x="982" y="311"/>
                      <a:pt x="980" y="310"/>
                      <a:pt x="978" y="309"/>
                    </a:cubicBezTo>
                    <a:cubicBezTo>
                      <a:pt x="975" y="307"/>
                      <a:pt x="978" y="305"/>
                      <a:pt x="974" y="305"/>
                    </a:cubicBezTo>
                    <a:cubicBezTo>
                      <a:pt x="971" y="305"/>
                      <a:pt x="969" y="304"/>
                      <a:pt x="966" y="302"/>
                    </a:cubicBezTo>
                    <a:cubicBezTo>
                      <a:pt x="965" y="301"/>
                      <a:pt x="965" y="301"/>
                      <a:pt x="963" y="300"/>
                    </a:cubicBezTo>
                    <a:cubicBezTo>
                      <a:pt x="963" y="300"/>
                      <a:pt x="959" y="297"/>
                      <a:pt x="961" y="300"/>
                    </a:cubicBezTo>
                    <a:cubicBezTo>
                      <a:pt x="959" y="299"/>
                      <a:pt x="957" y="299"/>
                      <a:pt x="955" y="298"/>
                    </a:cubicBezTo>
                    <a:cubicBezTo>
                      <a:pt x="954" y="297"/>
                      <a:pt x="953" y="297"/>
                      <a:pt x="951" y="297"/>
                    </a:cubicBezTo>
                    <a:cubicBezTo>
                      <a:pt x="949" y="297"/>
                      <a:pt x="948" y="297"/>
                      <a:pt x="945" y="297"/>
                    </a:cubicBezTo>
                    <a:cubicBezTo>
                      <a:pt x="943" y="296"/>
                      <a:pt x="941" y="295"/>
                      <a:pt x="940" y="293"/>
                    </a:cubicBezTo>
                    <a:cubicBezTo>
                      <a:pt x="939" y="292"/>
                      <a:pt x="938" y="290"/>
                      <a:pt x="937" y="290"/>
                    </a:cubicBezTo>
                    <a:cubicBezTo>
                      <a:pt x="935" y="288"/>
                      <a:pt x="934" y="288"/>
                      <a:pt x="933" y="286"/>
                    </a:cubicBezTo>
                    <a:cubicBezTo>
                      <a:pt x="931" y="282"/>
                      <a:pt x="926" y="281"/>
                      <a:pt x="923" y="277"/>
                    </a:cubicBezTo>
                    <a:cubicBezTo>
                      <a:pt x="923" y="277"/>
                      <a:pt x="921" y="275"/>
                      <a:pt x="920" y="274"/>
                    </a:cubicBezTo>
                    <a:cubicBezTo>
                      <a:pt x="919" y="274"/>
                      <a:pt x="917" y="272"/>
                      <a:pt x="916" y="271"/>
                    </a:cubicBezTo>
                    <a:cubicBezTo>
                      <a:pt x="914" y="270"/>
                      <a:pt x="914" y="268"/>
                      <a:pt x="912" y="267"/>
                    </a:cubicBezTo>
                    <a:cubicBezTo>
                      <a:pt x="910" y="266"/>
                      <a:pt x="909" y="265"/>
                      <a:pt x="907" y="263"/>
                    </a:cubicBezTo>
                    <a:cubicBezTo>
                      <a:pt x="906" y="263"/>
                      <a:pt x="905" y="263"/>
                      <a:pt x="904" y="262"/>
                    </a:cubicBezTo>
                    <a:cubicBezTo>
                      <a:pt x="904" y="261"/>
                      <a:pt x="904" y="261"/>
                      <a:pt x="903" y="260"/>
                    </a:cubicBezTo>
                    <a:cubicBezTo>
                      <a:pt x="901" y="259"/>
                      <a:pt x="899" y="259"/>
                      <a:pt x="898" y="258"/>
                    </a:cubicBezTo>
                    <a:cubicBezTo>
                      <a:pt x="898" y="257"/>
                      <a:pt x="895" y="256"/>
                      <a:pt x="894" y="256"/>
                    </a:cubicBezTo>
                    <a:cubicBezTo>
                      <a:pt x="893" y="255"/>
                      <a:pt x="891" y="255"/>
                      <a:pt x="891" y="257"/>
                    </a:cubicBezTo>
                    <a:cubicBezTo>
                      <a:pt x="889" y="256"/>
                      <a:pt x="887" y="256"/>
                      <a:pt x="885" y="255"/>
                    </a:cubicBezTo>
                    <a:cubicBezTo>
                      <a:pt x="884" y="255"/>
                      <a:pt x="883" y="254"/>
                      <a:pt x="883" y="254"/>
                    </a:cubicBezTo>
                    <a:cubicBezTo>
                      <a:pt x="882" y="253"/>
                      <a:pt x="880" y="253"/>
                      <a:pt x="880" y="253"/>
                    </a:cubicBezTo>
                    <a:cubicBezTo>
                      <a:pt x="875" y="250"/>
                      <a:pt x="871" y="253"/>
                      <a:pt x="866" y="252"/>
                    </a:cubicBezTo>
                    <a:cubicBezTo>
                      <a:pt x="863" y="252"/>
                      <a:pt x="859" y="254"/>
                      <a:pt x="855" y="254"/>
                    </a:cubicBezTo>
                    <a:cubicBezTo>
                      <a:pt x="851" y="255"/>
                      <a:pt x="853" y="259"/>
                      <a:pt x="849" y="260"/>
                    </a:cubicBezTo>
                    <a:cubicBezTo>
                      <a:pt x="851" y="262"/>
                      <a:pt x="851" y="262"/>
                      <a:pt x="853" y="262"/>
                    </a:cubicBezTo>
                    <a:cubicBezTo>
                      <a:pt x="855" y="262"/>
                      <a:pt x="857" y="262"/>
                      <a:pt x="858" y="263"/>
                    </a:cubicBezTo>
                    <a:cubicBezTo>
                      <a:pt x="858" y="265"/>
                      <a:pt x="861" y="266"/>
                      <a:pt x="861" y="268"/>
                    </a:cubicBezTo>
                    <a:cubicBezTo>
                      <a:pt x="862" y="271"/>
                      <a:pt x="860" y="270"/>
                      <a:pt x="859" y="273"/>
                    </a:cubicBezTo>
                    <a:cubicBezTo>
                      <a:pt x="858" y="274"/>
                      <a:pt x="859" y="277"/>
                      <a:pt x="859" y="278"/>
                    </a:cubicBezTo>
                    <a:cubicBezTo>
                      <a:pt x="859" y="279"/>
                      <a:pt x="860" y="280"/>
                      <a:pt x="859" y="281"/>
                    </a:cubicBezTo>
                    <a:cubicBezTo>
                      <a:pt x="859" y="282"/>
                      <a:pt x="860" y="283"/>
                      <a:pt x="860" y="284"/>
                    </a:cubicBezTo>
                    <a:cubicBezTo>
                      <a:pt x="859" y="285"/>
                      <a:pt x="859" y="286"/>
                      <a:pt x="859" y="288"/>
                    </a:cubicBezTo>
                    <a:cubicBezTo>
                      <a:pt x="860" y="289"/>
                      <a:pt x="862" y="289"/>
                      <a:pt x="863" y="290"/>
                    </a:cubicBezTo>
                    <a:cubicBezTo>
                      <a:pt x="864" y="292"/>
                      <a:pt x="859" y="293"/>
                      <a:pt x="858" y="293"/>
                    </a:cubicBezTo>
                    <a:cubicBezTo>
                      <a:pt x="856" y="294"/>
                      <a:pt x="855" y="296"/>
                      <a:pt x="854" y="297"/>
                    </a:cubicBezTo>
                    <a:cubicBezTo>
                      <a:pt x="853" y="299"/>
                      <a:pt x="849" y="297"/>
                      <a:pt x="848" y="296"/>
                    </a:cubicBezTo>
                    <a:cubicBezTo>
                      <a:pt x="846" y="296"/>
                      <a:pt x="843" y="296"/>
                      <a:pt x="841" y="295"/>
                    </a:cubicBezTo>
                    <a:cubicBezTo>
                      <a:pt x="839" y="293"/>
                      <a:pt x="838" y="292"/>
                      <a:pt x="835" y="292"/>
                    </a:cubicBezTo>
                    <a:cubicBezTo>
                      <a:pt x="833" y="292"/>
                      <a:pt x="831" y="294"/>
                      <a:pt x="829" y="293"/>
                    </a:cubicBezTo>
                    <a:cubicBezTo>
                      <a:pt x="827" y="293"/>
                      <a:pt x="825" y="291"/>
                      <a:pt x="823" y="290"/>
                    </a:cubicBezTo>
                    <a:cubicBezTo>
                      <a:pt x="818" y="288"/>
                      <a:pt x="814" y="290"/>
                      <a:pt x="810" y="293"/>
                    </a:cubicBezTo>
                    <a:cubicBezTo>
                      <a:pt x="809" y="294"/>
                      <a:pt x="809" y="295"/>
                      <a:pt x="808" y="296"/>
                    </a:cubicBezTo>
                    <a:cubicBezTo>
                      <a:pt x="807" y="299"/>
                      <a:pt x="805" y="298"/>
                      <a:pt x="803" y="298"/>
                    </a:cubicBezTo>
                    <a:cubicBezTo>
                      <a:pt x="801" y="298"/>
                      <a:pt x="798" y="298"/>
                      <a:pt x="797" y="299"/>
                    </a:cubicBezTo>
                    <a:cubicBezTo>
                      <a:pt x="796" y="300"/>
                      <a:pt x="795" y="299"/>
                      <a:pt x="794" y="300"/>
                    </a:cubicBezTo>
                    <a:cubicBezTo>
                      <a:pt x="793" y="300"/>
                      <a:pt x="792" y="301"/>
                      <a:pt x="791" y="302"/>
                    </a:cubicBezTo>
                    <a:cubicBezTo>
                      <a:pt x="790" y="302"/>
                      <a:pt x="788" y="301"/>
                      <a:pt x="786" y="301"/>
                    </a:cubicBezTo>
                    <a:cubicBezTo>
                      <a:pt x="783" y="301"/>
                      <a:pt x="780" y="301"/>
                      <a:pt x="777" y="301"/>
                    </a:cubicBezTo>
                    <a:cubicBezTo>
                      <a:pt x="773" y="299"/>
                      <a:pt x="769" y="301"/>
                      <a:pt x="765" y="298"/>
                    </a:cubicBezTo>
                    <a:cubicBezTo>
                      <a:pt x="764" y="297"/>
                      <a:pt x="762" y="297"/>
                      <a:pt x="761" y="295"/>
                    </a:cubicBezTo>
                    <a:cubicBezTo>
                      <a:pt x="759" y="293"/>
                      <a:pt x="759" y="292"/>
                      <a:pt x="756" y="292"/>
                    </a:cubicBezTo>
                    <a:cubicBezTo>
                      <a:pt x="754" y="292"/>
                      <a:pt x="752" y="292"/>
                      <a:pt x="750" y="291"/>
                    </a:cubicBezTo>
                    <a:cubicBezTo>
                      <a:pt x="748" y="290"/>
                      <a:pt x="747" y="288"/>
                      <a:pt x="745" y="288"/>
                    </a:cubicBezTo>
                    <a:cubicBezTo>
                      <a:pt x="743" y="288"/>
                      <a:pt x="741" y="288"/>
                      <a:pt x="739" y="288"/>
                    </a:cubicBezTo>
                    <a:cubicBezTo>
                      <a:pt x="737" y="287"/>
                      <a:pt x="733" y="287"/>
                      <a:pt x="730" y="287"/>
                    </a:cubicBezTo>
                    <a:cubicBezTo>
                      <a:pt x="725" y="288"/>
                      <a:pt x="720" y="292"/>
                      <a:pt x="715" y="290"/>
                    </a:cubicBezTo>
                    <a:cubicBezTo>
                      <a:pt x="713" y="289"/>
                      <a:pt x="713" y="289"/>
                      <a:pt x="711" y="288"/>
                    </a:cubicBezTo>
                    <a:cubicBezTo>
                      <a:pt x="710" y="288"/>
                      <a:pt x="708" y="288"/>
                      <a:pt x="707" y="287"/>
                    </a:cubicBezTo>
                    <a:cubicBezTo>
                      <a:pt x="706" y="286"/>
                      <a:pt x="704" y="286"/>
                      <a:pt x="703" y="285"/>
                    </a:cubicBezTo>
                    <a:cubicBezTo>
                      <a:pt x="703" y="284"/>
                      <a:pt x="702" y="283"/>
                      <a:pt x="701" y="282"/>
                    </a:cubicBezTo>
                    <a:cubicBezTo>
                      <a:pt x="699" y="280"/>
                      <a:pt x="698" y="276"/>
                      <a:pt x="695" y="276"/>
                    </a:cubicBezTo>
                    <a:cubicBezTo>
                      <a:pt x="692" y="275"/>
                      <a:pt x="689" y="275"/>
                      <a:pt x="686" y="274"/>
                    </a:cubicBezTo>
                    <a:cubicBezTo>
                      <a:pt x="682" y="273"/>
                      <a:pt x="678" y="273"/>
                      <a:pt x="674" y="271"/>
                    </a:cubicBezTo>
                    <a:cubicBezTo>
                      <a:pt x="670" y="270"/>
                      <a:pt x="667" y="269"/>
                      <a:pt x="663" y="267"/>
                    </a:cubicBezTo>
                    <a:cubicBezTo>
                      <a:pt x="663" y="268"/>
                      <a:pt x="664" y="271"/>
                      <a:pt x="662" y="272"/>
                    </a:cubicBezTo>
                    <a:cubicBezTo>
                      <a:pt x="660" y="272"/>
                      <a:pt x="660" y="273"/>
                      <a:pt x="661" y="275"/>
                    </a:cubicBezTo>
                    <a:cubicBezTo>
                      <a:pt x="658" y="274"/>
                      <a:pt x="660" y="281"/>
                      <a:pt x="662" y="282"/>
                    </a:cubicBezTo>
                    <a:cubicBezTo>
                      <a:pt x="663" y="283"/>
                      <a:pt x="663" y="285"/>
                      <a:pt x="665" y="285"/>
                    </a:cubicBezTo>
                    <a:cubicBezTo>
                      <a:pt x="667" y="286"/>
                      <a:pt x="668" y="287"/>
                      <a:pt x="668" y="289"/>
                    </a:cubicBezTo>
                    <a:cubicBezTo>
                      <a:pt x="668" y="290"/>
                      <a:pt x="668" y="292"/>
                      <a:pt x="666" y="293"/>
                    </a:cubicBezTo>
                    <a:cubicBezTo>
                      <a:pt x="664" y="293"/>
                      <a:pt x="664" y="295"/>
                      <a:pt x="663" y="295"/>
                    </a:cubicBezTo>
                    <a:cubicBezTo>
                      <a:pt x="661" y="295"/>
                      <a:pt x="659" y="294"/>
                      <a:pt x="657" y="293"/>
                    </a:cubicBezTo>
                    <a:cubicBezTo>
                      <a:pt x="654" y="293"/>
                      <a:pt x="652" y="292"/>
                      <a:pt x="649" y="292"/>
                    </a:cubicBezTo>
                    <a:cubicBezTo>
                      <a:pt x="648" y="292"/>
                      <a:pt x="647" y="292"/>
                      <a:pt x="645" y="293"/>
                    </a:cubicBezTo>
                    <a:cubicBezTo>
                      <a:pt x="645" y="294"/>
                      <a:pt x="640" y="292"/>
                      <a:pt x="639" y="292"/>
                    </a:cubicBezTo>
                    <a:cubicBezTo>
                      <a:pt x="637" y="292"/>
                      <a:pt x="635" y="291"/>
                      <a:pt x="633" y="289"/>
                    </a:cubicBezTo>
                    <a:cubicBezTo>
                      <a:pt x="632" y="288"/>
                      <a:pt x="631" y="286"/>
                      <a:pt x="629" y="286"/>
                    </a:cubicBezTo>
                    <a:cubicBezTo>
                      <a:pt x="626" y="284"/>
                      <a:pt x="621" y="286"/>
                      <a:pt x="618" y="285"/>
                    </a:cubicBezTo>
                    <a:cubicBezTo>
                      <a:pt x="617" y="284"/>
                      <a:pt x="617" y="282"/>
                      <a:pt x="616" y="284"/>
                    </a:cubicBezTo>
                    <a:cubicBezTo>
                      <a:pt x="613" y="285"/>
                      <a:pt x="613" y="282"/>
                      <a:pt x="611" y="282"/>
                    </a:cubicBezTo>
                    <a:cubicBezTo>
                      <a:pt x="611" y="284"/>
                      <a:pt x="609" y="284"/>
                      <a:pt x="607" y="284"/>
                    </a:cubicBezTo>
                    <a:cubicBezTo>
                      <a:pt x="607" y="284"/>
                      <a:pt x="606" y="284"/>
                      <a:pt x="605" y="285"/>
                    </a:cubicBezTo>
                    <a:cubicBezTo>
                      <a:pt x="604" y="287"/>
                      <a:pt x="604" y="286"/>
                      <a:pt x="602" y="287"/>
                    </a:cubicBezTo>
                    <a:cubicBezTo>
                      <a:pt x="601" y="287"/>
                      <a:pt x="600" y="288"/>
                      <a:pt x="600" y="289"/>
                    </a:cubicBezTo>
                    <a:cubicBezTo>
                      <a:pt x="599" y="290"/>
                      <a:pt x="598" y="290"/>
                      <a:pt x="597" y="290"/>
                    </a:cubicBezTo>
                    <a:cubicBezTo>
                      <a:pt x="594" y="291"/>
                      <a:pt x="594" y="291"/>
                      <a:pt x="594" y="291"/>
                    </a:cubicBezTo>
                    <a:cubicBezTo>
                      <a:pt x="594" y="293"/>
                      <a:pt x="592" y="292"/>
                      <a:pt x="591" y="293"/>
                    </a:cubicBezTo>
                    <a:cubicBezTo>
                      <a:pt x="591" y="294"/>
                      <a:pt x="592" y="295"/>
                      <a:pt x="593" y="295"/>
                    </a:cubicBezTo>
                    <a:cubicBezTo>
                      <a:pt x="591" y="296"/>
                      <a:pt x="590" y="296"/>
                      <a:pt x="588" y="297"/>
                    </a:cubicBezTo>
                    <a:cubicBezTo>
                      <a:pt x="589" y="298"/>
                      <a:pt x="589" y="298"/>
                      <a:pt x="589" y="298"/>
                    </a:cubicBezTo>
                    <a:cubicBezTo>
                      <a:pt x="588" y="298"/>
                      <a:pt x="587" y="298"/>
                      <a:pt x="586" y="298"/>
                    </a:cubicBezTo>
                    <a:cubicBezTo>
                      <a:pt x="586" y="300"/>
                      <a:pt x="584" y="298"/>
                      <a:pt x="583" y="298"/>
                    </a:cubicBezTo>
                    <a:cubicBezTo>
                      <a:pt x="581" y="298"/>
                      <a:pt x="580" y="298"/>
                      <a:pt x="580" y="300"/>
                    </a:cubicBezTo>
                    <a:cubicBezTo>
                      <a:pt x="580" y="302"/>
                      <a:pt x="576" y="303"/>
                      <a:pt x="574" y="303"/>
                    </a:cubicBezTo>
                    <a:cubicBezTo>
                      <a:pt x="572" y="302"/>
                      <a:pt x="573" y="301"/>
                      <a:pt x="571" y="301"/>
                    </a:cubicBezTo>
                    <a:cubicBezTo>
                      <a:pt x="569" y="301"/>
                      <a:pt x="569" y="299"/>
                      <a:pt x="567" y="298"/>
                    </a:cubicBezTo>
                    <a:cubicBezTo>
                      <a:pt x="566" y="297"/>
                      <a:pt x="564" y="298"/>
                      <a:pt x="565" y="296"/>
                    </a:cubicBezTo>
                    <a:cubicBezTo>
                      <a:pt x="565" y="295"/>
                      <a:pt x="564" y="294"/>
                      <a:pt x="563" y="295"/>
                    </a:cubicBezTo>
                    <a:cubicBezTo>
                      <a:pt x="563" y="296"/>
                      <a:pt x="562" y="296"/>
                      <a:pt x="562" y="297"/>
                    </a:cubicBezTo>
                    <a:cubicBezTo>
                      <a:pt x="561" y="299"/>
                      <a:pt x="560" y="297"/>
                      <a:pt x="559" y="297"/>
                    </a:cubicBezTo>
                    <a:cubicBezTo>
                      <a:pt x="557" y="297"/>
                      <a:pt x="553" y="297"/>
                      <a:pt x="551" y="296"/>
                    </a:cubicBezTo>
                    <a:cubicBezTo>
                      <a:pt x="550" y="295"/>
                      <a:pt x="549" y="293"/>
                      <a:pt x="547" y="291"/>
                    </a:cubicBezTo>
                    <a:cubicBezTo>
                      <a:pt x="545" y="289"/>
                      <a:pt x="541" y="290"/>
                      <a:pt x="539" y="288"/>
                    </a:cubicBezTo>
                    <a:cubicBezTo>
                      <a:pt x="536" y="284"/>
                      <a:pt x="532" y="281"/>
                      <a:pt x="527" y="280"/>
                    </a:cubicBezTo>
                    <a:cubicBezTo>
                      <a:pt x="527" y="280"/>
                      <a:pt x="526" y="280"/>
                      <a:pt x="526" y="281"/>
                    </a:cubicBezTo>
                    <a:cubicBezTo>
                      <a:pt x="525" y="282"/>
                      <a:pt x="525" y="281"/>
                      <a:pt x="524" y="282"/>
                    </a:cubicBezTo>
                    <a:cubicBezTo>
                      <a:pt x="523" y="282"/>
                      <a:pt x="522" y="283"/>
                      <a:pt x="521" y="283"/>
                    </a:cubicBezTo>
                    <a:cubicBezTo>
                      <a:pt x="520" y="283"/>
                      <a:pt x="520" y="283"/>
                      <a:pt x="519" y="284"/>
                    </a:cubicBezTo>
                    <a:cubicBezTo>
                      <a:pt x="518" y="284"/>
                      <a:pt x="517" y="283"/>
                      <a:pt x="516" y="283"/>
                    </a:cubicBezTo>
                    <a:cubicBezTo>
                      <a:pt x="515" y="283"/>
                      <a:pt x="513" y="284"/>
                      <a:pt x="512" y="283"/>
                    </a:cubicBezTo>
                    <a:cubicBezTo>
                      <a:pt x="511" y="283"/>
                      <a:pt x="511" y="281"/>
                      <a:pt x="509" y="281"/>
                    </a:cubicBezTo>
                    <a:cubicBezTo>
                      <a:pt x="509" y="281"/>
                      <a:pt x="507" y="281"/>
                      <a:pt x="507" y="281"/>
                    </a:cubicBezTo>
                    <a:cubicBezTo>
                      <a:pt x="507" y="279"/>
                      <a:pt x="508" y="278"/>
                      <a:pt x="506" y="278"/>
                    </a:cubicBezTo>
                    <a:cubicBezTo>
                      <a:pt x="505" y="278"/>
                      <a:pt x="504" y="277"/>
                      <a:pt x="503" y="277"/>
                    </a:cubicBezTo>
                    <a:cubicBezTo>
                      <a:pt x="503" y="277"/>
                      <a:pt x="501" y="278"/>
                      <a:pt x="501" y="278"/>
                    </a:cubicBezTo>
                    <a:cubicBezTo>
                      <a:pt x="500" y="279"/>
                      <a:pt x="502" y="280"/>
                      <a:pt x="501" y="281"/>
                    </a:cubicBezTo>
                    <a:cubicBezTo>
                      <a:pt x="500" y="282"/>
                      <a:pt x="498" y="282"/>
                      <a:pt x="499" y="283"/>
                    </a:cubicBezTo>
                    <a:cubicBezTo>
                      <a:pt x="496" y="282"/>
                      <a:pt x="492" y="277"/>
                      <a:pt x="489" y="274"/>
                    </a:cubicBezTo>
                    <a:cubicBezTo>
                      <a:pt x="485" y="271"/>
                      <a:pt x="481" y="267"/>
                      <a:pt x="477" y="263"/>
                    </a:cubicBezTo>
                    <a:cubicBezTo>
                      <a:pt x="473" y="260"/>
                      <a:pt x="470" y="256"/>
                      <a:pt x="465" y="253"/>
                    </a:cubicBezTo>
                    <a:cubicBezTo>
                      <a:pt x="460" y="250"/>
                      <a:pt x="455" y="248"/>
                      <a:pt x="450" y="245"/>
                    </a:cubicBezTo>
                    <a:cubicBezTo>
                      <a:pt x="451" y="244"/>
                      <a:pt x="452" y="245"/>
                      <a:pt x="452" y="244"/>
                    </a:cubicBezTo>
                    <a:cubicBezTo>
                      <a:pt x="453" y="244"/>
                      <a:pt x="453" y="242"/>
                      <a:pt x="452" y="242"/>
                    </a:cubicBezTo>
                    <a:cubicBezTo>
                      <a:pt x="452" y="242"/>
                      <a:pt x="452" y="241"/>
                      <a:pt x="453" y="241"/>
                    </a:cubicBezTo>
                    <a:cubicBezTo>
                      <a:pt x="451" y="241"/>
                      <a:pt x="450" y="243"/>
                      <a:pt x="448" y="242"/>
                    </a:cubicBezTo>
                    <a:cubicBezTo>
                      <a:pt x="446" y="244"/>
                      <a:pt x="446" y="244"/>
                      <a:pt x="446" y="244"/>
                    </a:cubicBezTo>
                    <a:cubicBezTo>
                      <a:pt x="445" y="244"/>
                      <a:pt x="443" y="245"/>
                      <a:pt x="441" y="245"/>
                    </a:cubicBezTo>
                    <a:cubicBezTo>
                      <a:pt x="443" y="247"/>
                      <a:pt x="440" y="248"/>
                      <a:pt x="439" y="248"/>
                    </a:cubicBezTo>
                    <a:cubicBezTo>
                      <a:pt x="437" y="249"/>
                      <a:pt x="435" y="249"/>
                      <a:pt x="435" y="252"/>
                    </a:cubicBezTo>
                    <a:cubicBezTo>
                      <a:pt x="434" y="252"/>
                      <a:pt x="434" y="252"/>
                      <a:pt x="434" y="251"/>
                    </a:cubicBezTo>
                    <a:cubicBezTo>
                      <a:pt x="433" y="250"/>
                      <a:pt x="432" y="251"/>
                      <a:pt x="431" y="251"/>
                    </a:cubicBezTo>
                    <a:cubicBezTo>
                      <a:pt x="430" y="249"/>
                      <a:pt x="428" y="252"/>
                      <a:pt x="427" y="253"/>
                    </a:cubicBezTo>
                    <a:cubicBezTo>
                      <a:pt x="426" y="251"/>
                      <a:pt x="424" y="251"/>
                      <a:pt x="424" y="250"/>
                    </a:cubicBezTo>
                    <a:cubicBezTo>
                      <a:pt x="423" y="248"/>
                      <a:pt x="426" y="247"/>
                      <a:pt x="427" y="248"/>
                    </a:cubicBezTo>
                    <a:cubicBezTo>
                      <a:pt x="427" y="247"/>
                      <a:pt x="426" y="246"/>
                      <a:pt x="426" y="245"/>
                    </a:cubicBezTo>
                    <a:cubicBezTo>
                      <a:pt x="424" y="250"/>
                      <a:pt x="417" y="241"/>
                      <a:pt x="416" y="246"/>
                    </a:cubicBezTo>
                    <a:cubicBezTo>
                      <a:pt x="416" y="245"/>
                      <a:pt x="417" y="246"/>
                      <a:pt x="418" y="246"/>
                    </a:cubicBezTo>
                    <a:cubicBezTo>
                      <a:pt x="417" y="246"/>
                      <a:pt x="416" y="247"/>
                      <a:pt x="416" y="247"/>
                    </a:cubicBezTo>
                    <a:cubicBezTo>
                      <a:pt x="415" y="246"/>
                      <a:pt x="414" y="246"/>
                      <a:pt x="415" y="245"/>
                    </a:cubicBezTo>
                    <a:cubicBezTo>
                      <a:pt x="413" y="244"/>
                      <a:pt x="412" y="242"/>
                      <a:pt x="411" y="242"/>
                    </a:cubicBezTo>
                    <a:cubicBezTo>
                      <a:pt x="411" y="243"/>
                      <a:pt x="411" y="243"/>
                      <a:pt x="412" y="244"/>
                    </a:cubicBezTo>
                    <a:cubicBezTo>
                      <a:pt x="411" y="244"/>
                      <a:pt x="409" y="243"/>
                      <a:pt x="409" y="243"/>
                    </a:cubicBezTo>
                    <a:cubicBezTo>
                      <a:pt x="408" y="244"/>
                      <a:pt x="407" y="245"/>
                      <a:pt x="406" y="245"/>
                    </a:cubicBezTo>
                    <a:cubicBezTo>
                      <a:pt x="404" y="244"/>
                      <a:pt x="403" y="245"/>
                      <a:pt x="401" y="243"/>
                    </a:cubicBezTo>
                    <a:cubicBezTo>
                      <a:pt x="404" y="243"/>
                      <a:pt x="400" y="240"/>
                      <a:pt x="402" y="238"/>
                    </a:cubicBezTo>
                    <a:cubicBezTo>
                      <a:pt x="401" y="238"/>
                      <a:pt x="399" y="237"/>
                      <a:pt x="399" y="237"/>
                    </a:cubicBezTo>
                    <a:cubicBezTo>
                      <a:pt x="398" y="235"/>
                      <a:pt x="398" y="234"/>
                      <a:pt x="396" y="233"/>
                    </a:cubicBezTo>
                    <a:cubicBezTo>
                      <a:pt x="394" y="231"/>
                      <a:pt x="393" y="231"/>
                      <a:pt x="391" y="233"/>
                    </a:cubicBezTo>
                    <a:cubicBezTo>
                      <a:pt x="390" y="234"/>
                      <a:pt x="387" y="232"/>
                      <a:pt x="385" y="231"/>
                    </a:cubicBezTo>
                    <a:cubicBezTo>
                      <a:pt x="384" y="231"/>
                      <a:pt x="383" y="231"/>
                      <a:pt x="381" y="230"/>
                    </a:cubicBezTo>
                    <a:cubicBezTo>
                      <a:pt x="380" y="231"/>
                      <a:pt x="379" y="230"/>
                      <a:pt x="378" y="230"/>
                    </a:cubicBezTo>
                    <a:cubicBezTo>
                      <a:pt x="378" y="231"/>
                      <a:pt x="378" y="231"/>
                      <a:pt x="378" y="231"/>
                    </a:cubicBezTo>
                    <a:cubicBezTo>
                      <a:pt x="378" y="231"/>
                      <a:pt x="377" y="231"/>
                      <a:pt x="376" y="231"/>
                    </a:cubicBezTo>
                    <a:cubicBezTo>
                      <a:pt x="377" y="232"/>
                      <a:pt x="375" y="232"/>
                      <a:pt x="374" y="233"/>
                    </a:cubicBezTo>
                    <a:cubicBezTo>
                      <a:pt x="374" y="233"/>
                      <a:pt x="372" y="234"/>
                      <a:pt x="374" y="234"/>
                    </a:cubicBezTo>
                    <a:cubicBezTo>
                      <a:pt x="373" y="235"/>
                      <a:pt x="369" y="236"/>
                      <a:pt x="367" y="237"/>
                    </a:cubicBezTo>
                    <a:cubicBezTo>
                      <a:pt x="365" y="237"/>
                      <a:pt x="362" y="238"/>
                      <a:pt x="360" y="238"/>
                    </a:cubicBezTo>
                    <a:cubicBezTo>
                      <a:pt x="358" y="239"/>
                      <a:pt x="349" y="238"/>
                      <a:pt x="349" y="241"/>
                    </a:cubicBezTo>
                    <a:cubicBezTo>
                      <a:pt x="349" y="242"/>
                      <a:pt x="349" y="243"/>
                      <a:pt x="348" y="242"/>
                    </a:cubicBezTo>
                    <a:cubicBezTo>
                      <a:pt x="347" y="241"/>
                      <a:pt x="346" y="242"/>
                      <a:pt x="345" y="242"/>
                    </a:cubicBezTo>
                    <a:cubicBezTo>
                      <a:pt x="343" y="242"/>
                      <a:pt x="343" y="242"/>
                      <a:pt x="341" y="242"/>
                    </a:cubicBezTo>
                    <a:cubicBezTo>
                      <a:pt x="340" y="243"/>
                      <a:pt x="340" y="243"/>
                      <a:pt x="339" y="243"/>
                    </a:cubicBezTo>
                    <a:cubicBezTo>
                      <a:pt x="339" y="244"/>
                      <a:pt x="339" y="244"/>
                      <a:pt x="339" y="244"/>
                    </a:cubicBezTo>
                    <a:cubicBezTo>
                      <a:pt x="338" y="244"/>
                      <a:pt x="332" y="243"/>
                      <a:pt x="332" y="245"/>
                    </a:cubicBezTo>
                    <a:cubicBezTo>
                      <a:pt x="332" y="246"/>
                      <a:pt x="327" y="244"/>
                      <a:pt x="327" y="247"/>
                    </a:cubicBezTo>
                    <a:cubicBezTo>
                      <a:pt x="326" y="247"/>
                      <a:pt x="326" y="246"/>
                      <a:pt x="324" y="246"/>
                    </a:cubicBezTo>
                    <a:cubicBezTo>
                      <a:pt x="323" y="246"/>
                      <a:pt x="322" y="247"/>
                      <a:pt x="321" y="247"/>
                    </a:cubicBezTo>
                    <a:cubicBezTo>
                      <a:pt x="320" y="247"/>
                      <a:pt x="315" y="245"/>
                      <a:pt x="315" y="247"/>
                    </a:cubicBezTo>
                    <a:cubicBezTo>
                      <a:pt x="315" y="247"/>
                      <a:pt x="314" y="247"/>
                      <a:pt x="313" y="247"/>
                    </a:cubicBezTo>
                    <a:cubicBezTo>
                      <a:pt x="314" y="248"/>
                      <a:pt x="317" y="250"/>
                      <a:pt x="314" y="250"/>
                    </a:cubicBezTo>
                    <a:cubicBezTo>
                      <a:pt x="315" y="251"/>
                      <a:pt x="316" y="251"/>
                      <a:pt x="317" y="251"/>
                    </a:cubicBezTo>
                    <a:cubicBezTo>
                      <a:pt x="318" y="251"/>
                      <a:pt x="319" y="251"/>
                      <a:pt x="320" y="252"/>
                    </a:cubicBezTo>
                    <a:cubicBezTo>
                      <a:pt x="319" y="252"/>
                      <a:pt x="314" y="253"/>
                      <a:pt x="318" y="254"/>
                    </a:cubicBezTo>
                    <a:cubicBezTo>
                      <a:pt x="321" y="255"/>
                      <a:pt x="323" y="255"/>
                      <a:pt x="326" y="256"/>
                    </a:cubicBezTo>
                    <a:cubicBezTo>
                      <a:pt x="328" y="258"/>
                      <a:pt x="323" y="258"/>
                      <a:pt x="323" y="258"/>
                    </a:cubicBezTo>
                    <a:cubicBezTo>
                      <a:pt x="322" y="258"/>
                      <a:pt x="321" y="257"/>
                      <a:pt x="320" y="257"/>
                    </a:cubicBezTo>
                    <a:cubicBezTo>
                      <a:pt x="319" y="257"/>
                      <a:pt x="318" y="258"/>
                      <a:pt x="317" y="258"/>
                    </a:cubicBezTo>
                    <a:cubicBezTo>
                      <a:pt x="318" y="259"/>
                      <a:pt x="316" y="260"/>
                      <a:pt x="315" y="261"/>
                    </a:cubicBezTo>
                    <a:cubicBezTo>
                      <a:pt x="315" y="261"/>
                      <a:pt x="319" y="265"/>
                      <a:pt x="319" y="265"/>
                    </a:cubicBezTo>
                    <a:cubicBezTo>
                      <a:pt x="319" y="266"/>
                      <a:pt x="318" y="266"/>
                      <a:pt x="318" y="267"/>
                    </a:cubicBezTo>
                    <a:cubicBezTo>
                      <a:pt x="317" y="267"/>
                      <a:pt x="316" y="267"/>
                      <a:pt x="315" y="268"/>
                    </a:cubicBezTo>
                    <a:cubicBezTo>
                      <a:pt x="311" y="270"/>
                      <a:pt x="311" y="270"/>
                      <a:pt x="311" y="270"/>
                    </a:cubicBezTo>
                    <a:cubicBezTo>
                      <a:pt x="311" y="271"/>
                      <a:pt x="315" y="271"/>
                      <a:pt x="316" y="272"/>
                    </a:cubicBezTo>
                    <a:cubicBezTo>
                      <a:pt x="317" y="274"/>
                      <a:pt x="318" y="273"/>
                      <a:pt x="320" y="273"/>
                    </a:cubicBezTo>
                    <a:cubicBezTo>
                      <a:pt x="322" y="274"/>
                      <a:pt x="322" y="275"/>
                      <a:pt x="324" y="275"/>
                    </a:cubicBezTo>
                    <a:cubicBezTo>
                      <a:pt x="327" y="276"/>
                      <a:pt x="327" y="277"/>
                      <a:pt x="329" y="278"/>
                    </a:cubicBezTo>
                    <a:cubicBezTo>
                      <a:pt x="327" y="278"/>
                      <a:pt x="328" y="281"/>
                      <a:pt x="328" y="282"/>
                    </a:cubicBezTo>
                    <a:cubicBezTo>
                      <a:pt x="328" y="284"/>
                      <a:pt x="323" y="285"/>
                      <a:pt x="321" y="285"/>
                    </a:cubicBezTo>
                    <a:cubicBezTo>
                      <a:pt x="320" y="284"/>
                      <a:pt x="319" y="284"/>
                      <a:pt x="318" y="284"/>
                    </a:cubicBezTo>
                    <a:cubicBezTo>
                      <a:pt x="317" y="283"/>
                      <a:pt x="316" y="282"/>
                      <a:pt x="315" y="282"/>
                    </a:cubicBezTo>
                    <a:cubicBezTo>
                      <a:pt x="314" y="282"/>
                      <a:pt x="315" y="284"/>
                      <a:pt x="315" y="284"/>
                    </a:cubicBezTo>
                    <a:cubicBezTo>
                      <a:pt x="315" y="286"/>
                      <a:pt x="313" y="286"/>
                      <a:pt x="312" y="286"/>
                    </a:cubicBezTo>
                    <a:cubicBezTo>
                      <a:pt x="313" y="285"/>
                      <a:pt x="309" y="284"/>
                      <a:pt x="308" y="284"/>
                    </a:cubicBezTo>
                    <a:cubicBezTo>
                      <a:pt x="306" y="284"/>
                      <a:pt x="303" y="284"/>
                      <a:pt x="302" y="282"/>
                    </a:cubicBezTo>
                    <a:cubicBezTo>
                      <a:pt x="301" y="281"/>
                      <a:pt x="300" y="278"/>
                      <a:pt x="298" y="279"/>
                    </a:cubicBezTo>
                    <a:cubicBezTo>
                      <a:pt x="295" y="281"/>
                      <a:pt x="294" y="277"/>
                      <a:pt x="294" y="282"/>
                    </a:cubicBezTo>
                    <a:cubicBezTo>
                      <a:pt x="293" y="281"/>
                      <a:pt x="293" y="282"/>
                      <a:pt x="292" y="282"/>
                    </a:cubicBezTo>
                    <a:cubicBezTo>
                      <a:pt x="291" y="282"/>
                      <a:pt x="289" y="281"/>
                      <a:pt x="289" y="280"/>
                    </a:cubicBezTo>
                    <a:cubicBezTo>
                      <a:pt x="288" y="279"/>
                      <a:pt x="284" y="279"/>
                      <a:pt x="284" y="281"/>
                    </a:cubicBezTo>
                    <a:cubicBezTo>
                      <a:pt x="283" y="280"/>
                      <a:pt x="283" y="280"/>
                      <a:pt x="282" y="280"/>
                    </a:cubicBezTo>
                    <a:cubicBezTo>
                      <a:pt x="282" y="282"/>
                      <a:pt x="280" y="282"/>
                      <a:pt x="280" y="283"/>
                    </a:cubicBezTo>
                    <a:cubicBezTo>
                      <a:pt x="279" y="286"/>
                      <a:pt x="276" y="286"/>
                      <a:pt x="275" y="285"/>
                    </a:cubicBezTo>
                    <a:cubicBezTo>
                      <a:pt x="274" y="284"/>
                      <a:pt x="272" y="284"/>
                      <a:pt x="270" y="283"/>
                    </a:cubicBezTo>
                    <a:cubicBezTo>
                      <a:pt x="269" y="282"/>
                      <a:pt x="266" y="279"/>
                      <a:pt x="265" y="281"/>
                    </a:cubicBezTo>
                    <a:cubicBezTo>
                      <a:pt x="265" y="282"/>
                      <a:pt x="266" y="283"/>
                      <a:pt x="267" y="284"/>
                    </a:cubicBezTo>
                    <a:cubicBezTo>
                      <a:pt x="267" y="284"/>
                      <a:pt x="267" y="287"/>
                      <a:pt x="265" y="286"/>
                    </a:cubicBezTo>
                    <a:cubicBezTo>
                      <a:pt x="265" y="285"/>
                      <a:pt x="264" y="284"/>
                      <a:pt x="265" y="283"/>
                    </a:cubicBezTo>
                    <a:cubicBezTo>
                      <a:pt x="265" y="282"/>
                      <a:pt x="261" y="281"/>
                      <a:pt x="260" y="280"/>
                    </a:cubicBezTo>
                    <a:cubicBezTo>
                      <a:pt x="259" y="278"/>
                      <a:pt x="258" y="279"/>
                      <a:pt x="256" y="278"/>
                    </a:cubicBezTo>
                    <a:cubicBezTo>
                      <a:pt x="255" y="277"/>
                      <a:pt x="254" y="275"/>
                      <a:pt x="252" y="275"/>
                    </a:cubicBezTo>
                    <a:cubicBezTo>
                      <a:pt x="248" y="274"/>
                      <a:pt x="244" y="277"/>
                      <a:pt x="242" y="272"/>
                    </a:cubicBezTo>
                    <a:cubicBezTo>
                      <a:pt x="241" y="272"/>
                      <a:pt x="240" y="272"/>
                      <a:pt x="239" y="273"/>
                    </a:cubicBezTo>
                    <a:cubicBezTo>
                      <a:pt x="238" y="273"/>
                      <a:pt x="238" y="275"/>
                      <a:pt x="237" y="275"/>
                    </a:cubicBezTo>
                    <a:cubicBezTo>
                      <a:pt x="236" y="273"/>
                      <a:pt x="234" y="276"/>
                      <a:pt x="234" y="274"/>
                    </a:cubicBezTo>
                    <a:cubicBezTo>
                      <a:pt x="233" y="272"/>
                      <a:pt x="230" y="272"/>
                      <a:pt x="228" y="272"/>
                    </a:cubicBezTo>
                    <a:cubicBezTo>
                      <a:pt x="228" y="272"/>
                      <a:pt x="229" y="273"/>
                      <a:pt x="229" y="274"/>
                    </a:cubicBezTo>
                    <a:cubicBezTo>
                      <a:pt x="226" y="273"/>
                      <a:pt x="227" y="275"/>
                      <a:pt x="226" y="276"/>
                    </a:cubicBezTo>
                    <a:cubicBezTo>
                      <a:pt x="225" y="278"/>
                      <a:pt x="224" y="277"/>
                      <a:pt x="223" y="278"/>
                    </a:cubicBezTo>
                    <a:cubicBezTo>
                      <a:pt x="222" y="278"/>
                      <a:pt x="221" y="279"/>
                      <a:pt x="220" y="279"/>
                    </a:cubicBezTo>
                    <a:cubicBezTo>
                      <a:pt x="219" y="279"/>
                      <a:pt x="218" y="279"/>
                      <a:pt x="218" y="280"/>
                    </a:cubicBezTo>
                    <a:cubicBezTo>
                      <a:pt x="217" y="281"/>
                      <a:pt x="219" y="282"/>
                      <a:pt x="218" y="283"/>
                    </a:cubicBezTo>
                    <a:cubicBezTo>
                      <a:pt x="216" y="284"/>
                      <a:pt x="214" y="285"/>
                      <a:pt x="211" y="285"/>
                    </a:cubicBezTo>
                    <a:cubicBezTo>
                      <a:pt x="213" y="285"/>
                      <a:pt x="214" y="288"/>
                      <a:pt x="214" y="290"/>
                    </a:cubicBezTo>
                    <a:cubicBezTo>
                      <a:pt x="215" y="291"/>
                      <a:pt x="216" y="292"/>
                      <a:pt x="215" y="292"/>
                    </a:cubicBezTo>
                    <a:cubicBezTo>
                      <a:pt x="214" y="294"/>
                      <a:pt x="212" y="294"/>
                      <a:pt x="211" y="294"/>
                    </a:cubicBezTo>
                    <a:cubicBezTo>
                      <a:pt x="208" y="292"/>
                      <a:pt x="206" y="287"/>
                      <a:pt x="203" y="287"/>
                    </a:cubicBezTo>
                    <a:cubicBezTo>
                      <a:pt x="199" y="287"/>
                      <a:pt x="202" y="291"/>
                      <a:pt x="200" y="292"/>
                    </a:cubicBezTo>
                    <a:cubicBezTo>
                      <a:pt x="198" y="294"/>
                      <a:pt x="197" y="295"/>
                      <a:pt x="198" y="299"/>
                    </a:cubicBezTo>
                    <a:cubicBezTo>
                      <a:pt x="198" y="300"/>
                      <a:pt x="202" y="302"/>
                      <a:pt x="200" y="303"/>
                    </a:cubicBezTo>
                    <a:cubicBezTo>
                      <a:pt x="198" y="305"/>
                      <a:pt x="197" y="308"/>
                      <a:pt x="198" y="310"/>
                    </a:cubicBezTo>
                    <a:cubicBezTo>
                      <a:pt x="199" y="311"/>
                      <a:pt x="200" y="312"/>
                      <a:pt x="201" y="312"/>
                    </a:cubicBezTo>
                    <a:cubicBezTo>
                      <a:pt x="204" y="312"/>
                      <a:pt x="203" y="313"/>
                      <a:pt x="205" y="315"/>
                    </a:cubicBezTo>
                    <a:cubicBezTo>
                      <a:pt x="204" y="315"/>
                      <a:pt x="204" y="315"/>
                      <a:pt x="204" y="315"/>
                    </a:cubicBezTo>
                    <a:cubicBezTo>
                      <a:pt x="204" y="316"/>
                      <a:pt x="206" y="320"/>
                      <a:pt x="207" y="318"/>
                    </a:cubicBezTo>
                    <a:cubicBezTo>
                      <a:pt x="208" y="317"/>
                      <a:pt x="210" y="318"/>
                      <a:pt x="211" y="318"/>
                    </a:cubicBezTo>
                    <a:cubicBezTo>
                      <a:pt x="216" y="319"/>
                      <a:pt x="218" y="323"/>
                      <a:pt x="221" y="326"/>
                    </a:cubicBezTo>
                    <a:cubicBezTo>
                      <a:pt x="222" y="327"/>
                      <a:pt x="224" y="328"/>
                      <a:pt x="224" y="330"/>
                    </a:cubicBezTo>
                    <a:cubicBezTo>
                      <a:pt x="225" y="332"/>
                      <a:pt x="221" y="329"/>
                      <a:pt x="220" y="331"/>
                    </a:cubicBezTo>
                    <a:cubicBezTo>
                      <a:pt x="219" y="332"/>
                      <a:pt x="227" y="334"/>
                      <a:pt x="228" y="336"/>
                    </a:cubicBezTo>
                    <a:cubicBezTo>
                      <a:pt x="227" y="336"/>
                      <a:pt x="227" y="335"/>
                      <a:pt x="227" y="335"/>
                    </a:cubicBezTo>
                    <a:cubicBezTo>
                      <a:pt x="227" y="336"/>
                      <a:pt x="227" y="337"/>
                      <a:pt x="227" y="337"/>
                    </a:cubicBezTo>
                    <a:cubicBezTo>
                      <a:pt x="226" y="337"/>
                      <a:pt x="224" y="337"/>
                      <a:pt x="224" y="338"/>
                    </a:cubicBezTo>
                    <a:cubicBezTo>
                      <a:pt x="224" y="338"/>
                      <a:pt x="223" y="338"/>
                      <a:pt x="222" y="338"/>
                    </a:cubicBezTo>
                    <a:cubicBezTo>
                      <a:pt x="223" y="338"/>
                      <a:pt x="223" y="339"/>
                      <a:pt x="223" y="339"/>
                    </a:cubicBezTo>
                    <a:cubicBezTo>
                      <a:pt x="224" y="339"/>
                      <a:pt x="224" y="340"/>
                      <a:pt x="224" y="341"/>
                    </a:cubicBezTo>
                    <a:cubicBezTo>
                      <a:pt x="224" y="341"/>
                      <a:pt x="219" y="339"/>
                      <a:pt x="221" y="341"/>
                    </a:cubicBezTo>
                    <a:cubicBezTo>
                      <a:pt x="220" y="341"/>
                      <a:pt x="220" y="342"/>
                      <a:pt x="219" y="342"/>
                    </a:cubicBezTo>
                    <a:cubicBezTo>
                      <a:pt x="218" y="343"/>
                      <a:pt x="216" y="341"/>
                      <a:pt x="216" y="343"/>
                    </a:cubicBezTo>
                    <a:cubicBezTo>
                      <a:pt x="215" y="343"/>
                      <a:pt x="214" y="342"/>
                      <a:pt x="213" y="342"/>
                    </a:cubicBezTo>
                    <a:cubicBezTo>
                      <a:pt x="214" y="342"/>
                      <a:pt x="214" y="343"/>
                      <a:pt x="214" y="344"/>
                    </a:cubicBezTo>
                    <a:cubicBezTo>
                      <a:pt x="213" y="343"/>
                      <a:pt x="213" y="342"/>
                      <a:pt x="211" y="342"/>
                    </a:cubicBezTo>
                    <a:cubicBezTo>
                      <a:pt x="214" y="346"/>
                      <a:pt x="211" y="349"/>
                      <a:pt x="210" y="353"/>
                    </a:cubicBezTo>
                    <a:cubicBezTo>
                      <a:pt x="209" y="352"/>
                      <a:pt x="209" y="352"/>
                      <a:pt x="209" y="352"/>
                    </a:cubicBezTo>
                    <a:cubicBezTo>
                      <a:pt x="210" y="353"/>
                      <a:pt x="207" y="354"/>
                      <a:pt x="207" y="356"/>
                    </a:cubicBezTo>
                    <a:cubicBezTo>
                      <a:pt x="207" y="358"/>
                      <a:pt x="209" y="358"/>
                      <a:pt x="211" y="359"/>
                    </a:cubicBezTo>
                    <a:cubicBezTo>
                      <a:pt x="213" y="360"/>
                      <a:pt x="213" y="361"/>
                      <a:pt x="215" y="362"/>
                    </a:cubicBezTo>
                    <a:cubicBezTo>
                      <a:pt x="215" y="363"/>
                      <a:pt x="216" y="364"/>
                      <a:pt x="216" y="366"/>
                    </a:cubicBezTo>
                    <a:cubicBezTo>
                      <a:pt x="216" y="367"/>
                      <a:pt x="215" y="368"/>
                      <a:pt x="217" y="368"/>
                    </a:cubicBezTo>
                    <a:cubicBezTo>
                      <a:pt x="217" y="367"/>
                      <a:pt x="216" y="363"/>
                      <a:pt x="218" y="364"/>
                    </a:cubicBezTo>
                    <a:cubicBezTo>
                      <a:pt x="218" y="365"/>
                      <a:pt x="216" y="370"/>
                      <a:pt x="219" y="371"/>
                    </a:cubicBezTo>
                    <a:cubicBezTo>
                      <a:pt x="218" y="371"/>
                      <a:pt x="217" y="374"/>
                      <a:pt x="218" y="375"/>
                    </a:cubicBezTo>
                    <a:cubicBezTo>
                      <a:pt x="220" y="376"/>
                      <a:pt x="220" y="377"/>
                      <a:pt x="221" y="379"/>
                    </a:cubicBezTo>
                    <a:cubicBezTo>
                      <a:pt x="222" y="380"/>
                      <a:pt x="224" y="381"/>
                      <a:pt x="225" y="382"/>
                    </a:cubicBezTo>
                    <a:cubicBezTo>
                      <a:pt x="227" y="383"/>
                      <a:pt x="228" y="385"/>
                      <a:pt x="229" y="386"/>
                    </a:cubicBezTo>
                    <a:cubicBezTo>
                      <a:pt x="230" y="387"/>
                      <a:pt x="231" y="388"/>
                      <a:pt x="230" y="389"/>
                    </a:cubicBezTo>
                    <a:cubicBezTo>
                      <a:pt x="230" y="391"/>
                      <a:pt x="228" y="392"/>
                      <a:pt x="227" y="393"/>
                    </a:cubicBezTo>
                    <a:cubicBezTo>
                      <a:pt x="227" y="394"/>
                      <a:pt x="226" y="395"/>
                      <a:pt x="225" y="396"/>
                    </a:cubicBezTo>
                    <a:cubicBezTo>
                      <a:pt x="224" y="396"/>
                      <a:pt x="222" y="395"/>
                      <a:pt x="220" y="395"/>
                    </a:cubicBezTo>
                    <a:cubicBezTo>
                      <a:pt x="219" y="394"/>
                      <a:pt x="219" y="392"/>
                      <a:pt x="218" y="392"/>
                    </a:cubicBezTo>
                    <a:cubicBezTo>
                      <a:pt x="217" y="391"/>
                      <a:pt x="216" y="391"/>
                      <a:pt x="215" y="390"/>
                    </a:cubicBezTo>
                    <a:cubicBezTo>
                      <a:pt x="212" y="387"/>
                      <a:pt x="209" y="387"/>
                      <a:pt x="206" y="386"/>
                    </a:cubicBezTo>
                    <a:cubicBezTo>
                      <a:pt x="205" y="385"/>
                      <a:pt x="202" y="384"/>
                      <a:pt x="202" y="383"/>
                    </a:cubicBezTo>
                    <a:cubicBezTo>
                      <a:pt x="202" y="382"/>
                      <a:pt x="203" y="381"/>
                      <a:pt x="202" y="380"/>
                    </a:cubicBezTo>
                    <a:cubicBezTo>
                      <a:pt x="200" y="379"/>
                      <a:pt x="199" y="381"/>
                      <a:pt x="197" y="379"/>
                    </a:cubicBezTo>
                    <a:cubicBezTo>
                      <a:pt x="196" y="377"/>
                      <a:pt x="193" y="377"/>
                      <a:pt x="193" y="379"/>
                    </a:cubicBezTo>
                    <a:cubicBezTo>
                      <a:pt x="191" y="375"/>
                      <a:pt x="186" y="381"/>
                      <a:pt x="183" y="379"/>
                    </a:cubicBezTo>
                    <a:cubicBezTo>
                      <a:pt x="184" y="377"/>
                      <a:pt x="176" y="374"/>
                      <a:pt x="175" y="373"/>
                    </a:cubicBezTo>
                    <a:cubicBezTo>
                      <a:pt x="174" y="372"/>
                      <a:pt x="173" y="373"/>
                      <a:pt x="171" y="373"/>
                    </a:cubicBezTo>
                    <a:cubicBezTo>
                      <a:pt x="170" y="372"/>
                      <a:pt x="169" y="372"/>
                      <a:pt x="168" y="372"/>
                    </a:cubicBezTo>
                    <a:cubicBezTo>
                      <a:pt x="167" y="372"/>
                      <a:pt x="165" y="372"/>
                      <a:pt x="164" y="372"/>
                    </a:cubicBezTo>
                    <a:cubicBezTo>
                      <a:pt x="162" y="372"/>
                      <a:pt x="160" y="371"/>
                      <a:pt x="158" y="370"/>
                    </a:cubicBezTo>
                    <a:cubicBezTo>
                      <a:pt x="156" y="369"/>
                      <a:pt x="145" y="365"/>
                      <a:pt x="146" y="370"/>
                    </a:cubicBezTo>
                    <a:cubicBezTo>
                      <a:pt x="141" y="368"/>
                      <a:pt x="138" y="363"/>
                      <a:pt x="133" y="360"/>
                    </a:cubicBezTo>
                    <a:cubicBezTo>
                      <a:pt x="131" y="359"/>
                      <a:pt x="129" y="359"/>
                      <a:pt x="127" y="358"/>
                    </a:cubicBezTo>
                    <a:cubicBezTo>
                      <a:pt x="125" y="357"/>
                      <a:pt x="124" y="355"/>
                      <a:pt x="122" y="354"/>
                    </a:cubicBezTo>
                    <a:cubicBezTo>
                      <a:pt x="124" y="356"/>
                      <a:pt x="119" y="355"/>
                      <a:pt x="118" y="353"/>
                    </a:cubicBezTo>
                    <a:cubicBezTo>
                      <a:pt x="116" y="350"/>
                      <a:pt x="113" y="351"/>
                      <a:pt x="111" y="349"/>
                    </a:cubicBezTo>
                    <a:cubicBezTo>
                      <a:pt x="111" y="348"/>
                      <a:pt x="112" y="348"/>
                      <a:pt x="113" y="348"/>
                    </a:cubicBezTo>
                    <a:cubicBezTo>
                      <a:pt x="112" y="348"/>
                      <a:pt x="112" y="347"/>
                      <a:pt x="112" y="346"/>
                    </a:cubicBezTo>
                    <a:cubicBezTo>
                      <a:pt x="111" y="347"/>
                      <a:pt x="111" y="347"/>
                      <a:pt x="111" y="347"/>
                    </a:cubicBezTo>
                    <a:cubicBezTo>
                      <a:pt x="111" y="344"/>
                      <a:pt x="115" y="347"/>
                      <a:pt x="116" y="348"/>
                    </a:cubicBezTo>
                    <a:cubicBezTo>
                      <a:pt x="114" y="346"/>
                      <a:pt x="120" y="347"/>
                      <a:pt x="120" y="347"/>
                    </a:cubicBezTo>
                    <a:cubicBezTo>
                      <a:pt x="121" y="346"/>
                      <a:pt x="120" y="345"/>
                      <a:pt x="120" y="344"/>
                    </a:cubicBezTo>
                    <a:cubicBezTo>
                      <a:pt x="119" y="347"/>
                      <a:pt x="119" y="344"/>
                      <a:pt x="119" y="343"/>
                    </a:cubicBezTo>
                    <a:cubicBezTo>
                      <a:pt x="121" y="344"/>
                      <a:pt x="121" y="339"/>
                      <a:pt x="122" y="338"/>
                    </a:cubicBezTo>
                    <a:cubicBezTo>
                      <a:pt x="123" y="339"/>
                      <a:pt x="123" y="340"/>
                      <a:pt x="123" y="340"/>
                    </a:cubicBezTo>
                    <a:cubicBezTo>
                      <a:pt x="123" y="340"/>
                      <a:pt x="123" y="338"/>
                      <a:pt x="124" y="337"/>
                    </a:cubicBezTo>
                    <a:cubicBezTo>
                      <a:pt x="125" y="337"/>
                      <a:pt x="126" y="339"/>
                      <a:pt x="127" y="339"/>
                    </a:cubicBezTo>
                    <a:cubicBezTo>
                      <a:pt x="127" y="337"/>
                      <a:pt x="124" y="336"/>
                      <a:pt x="123" y="335"/>
                    </a:cubicBezTo>
                    <a:cubicBezTo>
                      <a:pt x="121" y="334"/>
                      <a:pt x="120" y="334"/>
                      <a:pt x="119" y="331"/>
                    </a:cubicBezTo>
                    <a:cubicBezTo>
                      <a:pt x="120" y="332"/>
                      <a:pt x="121" y="331"/>
                      <a:pt x="122" y="331"/>
                    </a:cubicBezTo>
                    <a:cubicBezTo>
                      <a:pt x="124" y="331"/>
                      <a:pt x="124" y="331"/>
                      <a:pt x="126" y="331"/>
                    </a:cubicBezTo>
                    <a:cubicBezTo>
                      <a:pt x="126" y="329"/>
                      <a:pt x="123" y="329"/>
                      <a:pt x="127" y="329"/>
                    </a:cubicBezTo>
                    <a:cubicBezTo>
                      <a:pt x="129" y="329"/>
                      <a:pt x="132" y="327"/>
                      <a:pt x="133" y="326"/>
                    </a:cubicBezTo>
                    <a:cubicBezTo>
                      <a:pt x="131" y="326"/>
                      <a:pt x="133" y="324"/>
                      <a:pt x="130" y="324"/>
                    </a:cubicBezTo>
                    <a:cubicBezTo>
                      <a:pt x="128" y="325"/>
                      <a:pt x="127" y="326"/>
                      <a:pt x="125" y="326"/>
                    </a:cubicBezTo>
                    <a:cubicBezTo>
                      <a:pt x="125" y="325"/>
                      <a:pt x="126" y="324"/>
                      <a:pt x="127" y="324"/>
                    </a:cubicBezTo>
                    <a:cubicBezTo>
                      <a:pt x="126" y="324"/>
                      <a:pt x="125" y="325"/>
                      <a:pt x="124" y="326"/>
                    </a:cubicBezTo>
                    <a:cubicBezTo>
                      <a:pt x="123" y="326"/>
                      <a:pt x="122" y="325"/>
                      <a:pt x="123" y="324"/>
                    </a:cubicBezTo>
                    <a:cubicBezTo>
                      <a:pt x="121" y="323"/>
                      <a:pt x="123" y="320"/>
                      <a:pt x="125" y="320"/>
                    </a:cubicBezTo>
                    <a:cubicBezTo>
                      <a:pt x="126" y="319"/>
                      <a:pt x="126" y="319"/>
                      <a:pt x="126" y="318"/>
                    </a:cubicBezTo>
                    <a:cubicBezTo>
                      <a:pt x="127" y="316"/>
                      <a:pt x="129" y="318"/>
                      <a:pt x="130" y="317"/>
                    </a:cubicBezTo>
                    <a:cubicBezTo>
                      <a:pt x="132" y="317"/>
                      <a:pt x="133" y="318"/>
                      <a:pt x="135" y="317"/>
                    </a:cubicBezTo>
                    <a:cubicBezTo>
                      <a:pt x="136" y="317"/>
                      <a:pt x="137" y="313"/>
                      <a:pt x="137" y="312"/>
                    </a:cubicBezTo>
                    <a:cubicBezTo>
                      <a:pt x="136" y="312"/>
                      <a:pt x="136" y="312"/>
                      <a:pt x="136" y="312"/>
                    </a:cubicBezTo>
                    <a:cubicBezTo>
                      <a:pt x="138" y="310"/>
                      <a:pt x="134" y="309"/>
                      <a:pt x="133" y="308"/>
                    </a:cubicBezTo>
                    <a:cubicBezTo>
                      <a:pt x="133" y="307"/>
                      <a:pt x="135" y="306"/>
                      <a:pt x="136" y="306"/>
                    </a:cubicBezTo>
                    <a:cubicBezTo>
                      <a:pt x="136" y="304"/>
                      <a:pt x="134" y="306"/>
                      <a:pt x="134" y="305"/>
                    </a:cubicBezTo>
                    <a:cubicBezTo>
                      <a:pt x="133" y="303"/>
                      <a:pt x="134" y="303"/>
                      <a:pt x="135" y="303"/>
                    </a:cubicBezTo>
                    <a:cubicBezTo>
                      <a:pt x="138" y="302"/>
                      <a:pt x="134" y="298"/>
                      <a:pt x="136" y="297"/>
                    </a:cubicBezTo>
                    <a:cubicBezTo>
                      <a:pt x="135" y="296"/>
                      <a:pt x="135" y="297"/>
                      <a:pt x="134" y="297"/>
                    </a:cubicBezTo>
                    <a:cubicBezTo>
                      <a:pt x="133" y="297"/>
                      <a:pt x="131" y="297"/>
                      <a:pt x="130" y="296"/>
                    </a:cubicBezTo>
                    <a:cubicBezTo>
                      <a:pt x="129" y="294"/>
                      <a:pt x="128" y="296"/>
                      <a:pt x="126" y="294"/>
                    </a:cubicBezTo>
                    <a:cubicBezTo>
                      <a:pt x="125" y="295"/>
                      <a:pt x="121" y="293"/>
                      <a:pt x="120" y="293"/>
                    </a:cubicBezTo>
                    <a:cubicBezTo>
                      <a:pt x="117" y="291"/>
                      <a:pt x="118" y="292"/>
                      <a:pt x="116" y="293"/>
                    </a:cubicBezTo>
                    <a:cubicBezTo>
                      <a:pt x="115" y="292"/>
                      <a:pt x="113" y="292"/>
                      <a:pt x="112" y="291"/>
                    </a:cubicBezTo>
                    <a:cubicBezTo>
                      <a:pt x="112" y="290"/>
                      <a:pt x="111" y="287"/>
                      <a:pt x="109" y="287"/>
                    </a:cubicBezTo>
                    <a:cubicBezTo>
                      <a:pt x="106" y="287"/>
                      <a:pt x="104" y="290"/>
                      <a:pt x="102" y="290"/>
                    </a:cubicBezTo>
                    <a:cubicBezTo>
                      <a:pt x="99" y="288"/>
                      <a:pt x="99" y="288"/>
                      <a:pt x="99" y="288"/>
                    </a:cubicBezTo>
                    <a:cubicBezTo>
                      <a:pt x="98" y="288"/>
                      <a:pt x="97" y="286"/>
                      <a:pt x="95" y="287"/>
                    </a:cubicBezTo>
                    <a:cubicBezTo>
                      <a:pt x="93" y="288"/>
                      <a:pt x="92" y="287"/>
                      <a:pt x="91" y="286"/>
                    </a:cubicBezTo>
                    <a:cubicBezTo>
                      <a:pt x="91" y="284"/>
                      <a:pt x="89" y="281"/>
                      <a:pt x="89" y="280"/>
                    </a:cubicBezTo>
                    <a:cubicBezTo>
                      <a:pt x="87" y="280"/>
                      <a:pt x="87" y="277"/>
                      <a:pt x="84" y="278"/>
                    </a:cubicBezTo>
                    <a:cubicBezTo>
                      <a:pt x="83" y="279"/>
                      <a:pt x="80" y="278"/>
                      <a:pt x="79" y="278"/>
                    </a:cubicBezTo>
                    <a:cubicBezTo>
                      <a:pt x="80" y="277"/>
                      <a:pt x="77" y="274"/>
                      <a:pt x="77" y="273"/>
                    </a:cubicBezTo>
                    <a:cubicBezTo>
                      <a:pt x="78" y="272"/>
                      <a:pt x="79" y="272"/>
                      <a:pt x="80" y="272"/>
                    </a:cubicBezTo>
                    <a:cubicBezTo>
                      <a:pt x="79" y="270"/>
                      <a:pt x="77" y="270"/>
                      <a:pt x="76" y="269"/>
                    </a:cubicBezTo>
                    <a:cubicBezTo>
                      <a:pt x="76" y="267"/>
                      <a:pt x="74" y="264"/>
                      <a:pt x="72" y="265"/>
                    </a:cubicBezTo>
                    <a:cubicBezTo>
                      <a:pt x="70" y="266"/>
                      <a:pt x="69" y="264"/>
                      <a:pt x="67" y="265"/>
                    </a:cubicBezTo>
                    <a:cubicBezTo>
                      <a:pt x="64" y="266"/>
                      <a:pt x="63" y="265"/>
                      <a:pt x="60" y="265"/>
                    </a:cubicBezTo>
                    <a:cubicBezTo>
                      <a:pt x="60" y="268"/>
                      <a:pt x="58" y="269"/>
                      <a:pt x="56" y="268"/>
                    </a:cubicBezTo>
                    <a:cubicBezTo>
                      <a:pt x="54" y="267"/>
                      <a:pt x="53" y="264"/>
                      <a:pt x="52" y="262"/>
                    </a:cubicBezTo>
                    <a:cubicBezTo>
                      <a:pt x="52" y="260"/>
                      <a:pt x="53" y="260"/>
                      <a:pt x="51" y="259"/>
                    </a:cubicBezTo>
                    <a:cubicBezTo>
                      <a:pt x="50" y="258"/>
                      <a:pt x="48" y="257"/>
                      <a:pt x="50" y="256"/>
                    </a:cubicBezTo>
                    <a:cubicBezTo>
                      <a:pt x="52" y="254"/>
                      <a:pt x="54" y="257"/>
                      <a:pt x="57" y="256"/>
                    </a:cubicBezTo>
                    <a:cubicBezTo>
                      <a:pt x="58" y="256"/>
                      <a:pt x="62" y="254"/>
                      <a:pt x="62" y="253"/>
                    </a:cubicBezTo>
                    <a:cubicBezTo>
                      <a:pt x="61" y="252"/>
                      <a:pt x="60" y="251"/>
                      <a:pt x="59" y="251"/>
                    </a:cubicBezTo>
                    <a:cubicBezTo>
                      <a:pt x="58" y="250"/>
                      <a:pt x="60" y="249"/>
                      <a:pt x="57" y="249"/>
                    </a:cubicBezTo>
                    <a:cubicBezTo>
                      <a:pt x="56" y="248"/>
                      <a:pt x="55" y="248"/>
                      <a:pt x="54" y="249"/>
                    </a:cubicBezTo>
                    <a:cubicBezTo>
                      <a:pt x="52" y="249"/>
                      <a:pt x="53" y="247"/>
                      <a:pt x="53" y="246"/>
                    </a:cubicBezTo>
                    <a:cubicBezTo>
                      <a:pt x="53" y="245"/>
                      <a:pt x="51" y="245"/>
                      <a:pt x="50" y="244"/>
                    </a:cubicBezTo>
                    <a:cubicBezTo>
                      <a:pt x="48" y="244"/>
                      <a:pt x="47" y="242"/>
                      <a:pt x="46" y="241"/>
                    </a:cubicBezTo>
                    <a:cubicBezTo>
                      <a:pt x="45" y="239"/>
                      <a:pt x="41" y="236"/>
                      <a:pt x="43" y="235"/>
                    </a:cubicBezTo>
                    <a:cubicBezTo>
                      <a:pt x="44" y="235"/>
                      <a:pt x="43" y="233"/>
                      <a:pt x="43" y="232"/>
                    </a:cubicBezTo>
                    <a:cubicBezTo>
                      <a:pt x="42" y="231"/>
                      <a:pt x="42" y="230"/>
                      <a:pt x="42" y="229"/>
                    </a:cubicBezTo>
                    <a:cubicBezTo>
                      <a:pt x="42" y="228"/>
                      <a:pt x="37" y="225"/>
                      <a:pt x="36" y="225"/>
                    </a:cubicBezTo>
                    <a:cubicBezTo>
                      <a:pt x="34" y="225"/>
                      <a:pt x="29" y="228"/>
                      <a:pt x="28" y="226"/>
                    </a:cubicBezTo>
                    <a:cubicBezTo>
                      <a:pt x="28" y="225"/>
                      <a:pt x="29" y="224"/>
                      <a:pt x="28" y="224"/>
                    </a:cubicBezTo>
                    <a:cubicBezTo>
                      <a:pt x="27" y="223"/>
                      <a:pt x="25" y="223"/>
                      <a:pt x="24" y="223"/>
                    </a:cubicBezTo>
                    <a:cubicBezTo>
                      <a:pt x="22" y="224"/>
                      <a:pt x="21" y="222"/>
                      <a:pt x="19" y="223"/>
                    </a:cubicBezTo>
                    <a:cubicBezTo>
                      <a:pt x="17" y="223"/>
                      <a:pt x="17" y="219"/>
                      <a:pt x="17" y="218"/>
                    </a:cubicBezTo>
                    <a:cubicBezTo>
                      <a:pt x="16" y="217"/>
                      <a:pt x="14" y="213"/>
                      <a:pt x="12" y="214"/>
                    </a:cubicBezTo>
                    <a:cubicBezTo>
                      <a:pt x="13" y="212"/>
                      <a:pt x="13" y="209"/>
                      <a:pt x="11" y="208"/>
                    </a:cubicBezTo>
                    <a:cubicBezTo>
                      <a:pt x="7" y="206"/>
                      <a:pt x="9" y="205"/>
                      <a:pt x="12" y="202"/>
                    </a:cubicBezTo>
                    <a:cubicBezTo>
                      <a:pt x="10" y="202"/>
                      <a:pt x="10" y="200"/>
                      <a:pt x="9" y="199"/>
                    </a:cubicBezTo>
                    <a:cubicBezTo>
                      <a:pt x="8" y="199"/>
                      <a:pt x="8" y="198"/>
                      <a:pt x="8" y="197"/>
                    </a:cubicBezTo>
                    <a:cubicBezTo>
                      <a:pt x="9" y="195"/>
                      <a:pt x="7" y="194"/>
                      <a:pt x="7" y="193"/>
                    </a:cubicBezTo>
                    <a:cubicBezTo>
                      <a:pt x="7" y="191"/>
                      <a:pt x="9" y="191"/>
                      <a:pt x="10" y="189"/>
                    </a:cubicBezTo>
                    <a:cubicBezTo>
                      <a:pt x="11" y="188"/>
                      <a:pt x="10" y="186"/>
                      <a:pt x="13" y="186"/>
                    </a:cubicBezTo>
                    <a:cubicBezTo>
                      <a:pt x="12" y="185"/>
                      <a:pt x="12" y="185"/>
                      <a:pt x="11" y="185"/>
                    </a:cubicBezTo>
                    <a:cubicBezTo>
                      <a:pt x="12" y="184"/>
                      <a:pt x="11" y="183"/>
                      <a:pt x="11" y="182"/>
                    </a:cubicBezTo>
                    <a:cubicBezTo>
                      <a:pt x="10" y="180"/>
                      <a:pt x="12" y="182"/>
                      <a:pt x="13" y="182"/>
                    </a:cubicBezTo>
                    <a:cubicBezTo>
                      <a:pt x="14" y="182"/>
                      <a:pt x="14" y="182"/>
                      <a:pt x="14" y="181"/>
                    </a:cubicBezTo>
                    <a:cubicBezTo>
                      <a:pt x="15" y="180"/>
                      <a:pt x="16" y="181"/>
                      <a:pt x="17" y="181"/>
                    </a:cubicBezTo>
                    <a:cubicBezTo>
                      <a:pt x="19" y="181"/>
                      <a:pt x="19" y="179"/>
                      <a:pt x="22" y="179"/>
                    </a:cubicBezTo>
                    <a:cubicBezTo>
                      <a:pt x="24" y="179"/>
                      <a:pt x="26" y="180"/>
                      <a:pt x="28" y="180"/>
                    </a:cubicBezTo>
                    <a:cubicBezTo>
                      <a:pt x="31" y="180"/>
                      <a:pt x="26" y="178"/>
                      <a:pt x="26" y="178"/>
                    </a:cubicBezTo>
                    <a:cubicBezTo>
                      <a:pt x="23" y="176"/>
                      <a:pt x="21" y="178"/>
                      <a:pt x="19" y="177"/>
                    </a:cubicBezTo>
                    <a:cubicBezTo>
                      <a:pt x="17" y="176"/>
                      <a:pt x="14" y="174"/>
                      <a:pt x="13" y="173"/>
                    </a:cubicBezTo>
                    <a:cubicBezTo>
                      <a:pt x="14" y="173"/>
                      <a:pt x="15" y="174"/>
                      <a:pt x="15" y="174"/>
                    </a:cubicBezTo>
                    <a:cubicBezTo>
                      <a:pt x="15" y="173"/>
                      <a:pt x="14" y="172"/>
                      <a:pt x="15" y="171"/>
                    </a:cubicBezTo>
                    <a:cubicBezTo>
                      <a:pt x="15" y="171"/>
                      <a:pt x="13" y="172"/>
                      <a:pt x="12" y="172"/>
                    </a:cubicBezTo>
                    <a:cubicBezTo>
                      <a:pt x="11" y="173"/>
                      <a:pt x="10" y="173"/>
                      <a:pt x="8" y="173"/>
                    </a:cubicBezTo>
                    <a:cubicBezTo>
                      <a:pt x="11" y="169"/>
                      <a:pt x="16" y="167"/>
                      <a:pt x="20" y="164"/>
                    </a:cubicBezTo>
                    <a:cubicBezTo>
                      <a:pt x="24" y="161"/>
                      <a:pt x="27" y="157"/>
                      <a:pt x="31" y="154"/>
                    </a:cubicBezTo>
                    <a:cubicBezTo>
                      <a:pt x="33" y="152"/>
                      <a:pt x="34" y="151"/>
                      <a:pt x="35" y="149"/>
                    </a:cubicBezTo>
                    <a:cubicBezTo>
                      <a:pt x="36" y="147"/>
                      <a:pt x="35" y="146"/>
                      <a:pt x="33" y="145"/>
                    </a:cubicBezTo>
                    <a:cubicBezTo>
                      <a:pt x="29" y="143"/>
                      <a:pt x="25" y="141"/>
                      <a:pt x="21" y="138"/>
                    </a:cubicBezTo>
                    <a:cubicBezTo>
                      <a:pt x="22" y="138"/>
                      <a:pt x="28" y="135"/>
                      <a:pt x="24" y="133"/>
                    </a:cubicBezTo>
                    <a:cubicBezTo>
                      <a:pt x="23" y="132"/>
                      <a:pt x="17" y="130"/>
                      <a:pt x="21" y="128"/>
                    </a:cubicBezTo>
                    <a:cubicBezTo>
                      <a:pt x="20" y="127"/>
                      <a:pt x="19" y="128"/>
                      <a:pt x="18" y="127"/>
                    </a:cubicBezTo>
                    <a:cubicBezTo>
                      <a:pt x="16" y="127"/>
                      <a:pt x="15" y="124"/>
                      <a:pt x="18" y="124"/>
                    </a:cubicBezTo>
                    <a:cubicBezTo>
                      <a:pt x="17" y="123"/>
                      <a:pt x="15" y="123"/>
                      <a:pt x="16" y="122"/>
                    </a:cubicBezTo>
                    <a:cubicBezTo>
                      <a:pt x="16" y="121"/>
                      <a:pt x="17" y="119"/>
                      <a:pt x="16" y="118"/>
                    </a:cubicBezTo>
                    <a:cubicBezTo>
                      <a:pt x="17" y="118"/>
                      <a:pt x="18" y="118"/>
                      <a:pt x="19" y="118"/>
                    </a:cubicBezTo>
                    <a:cubicBezTo>
                      <a:pt x="17" y="113"/>
                      <a:pt x="12" y="110"/>
                      <a:pt x="9" y="106"/>
                    </a:cubicBezTo>
                    <a:cubicBezTo>
                      <a:pt x="6" y="102"/>
                      <a:pt x="16" y="100"/>
                      <a:pt x="14" y="97"/>
                    </a:cubicBezTo>
                    <a:cubicBezTo>
                      <a:pt x="13" y="96"/>
                      <a:pt x="10" y="95"/>
                      <a:pt x="9" y="94"/>
                    </a:cubicBezTo>
                    <a:cubicBezTo>
                      <a:pt x="7" y="92"/>
                      <a:pt x="5" y="92"/>
                      <a:pt x="3" y="91"/>
                    </a:cubicBezTo>
                    <a:cubicBezTo>
                      <a:pt x="1" y="90"/>
                      <a:pt x="1" y="88"/>
                      <a:pt x="2" y="87"/>
                    </a:cubicBezTo>
                    <a:cubicBezTo>
                      <a:pt x="4" y="85"/>
                      <a:pt x="1" y="85"/>
                      <a:pt x="0" y="8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06" name="Freeform 4442"/>
              <p:cNvSpPr>
                <a:spLocks/>
              </p:cNvSpPr>
              <p:nvPr/>
            </p:nvSpPr>
            <p:spPr bwMode="auto">
              <a:xfrm>
                <a:off x="3141" y="1656"/>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1" y="0"/>
                      <a:pt x="0" y="0"/>
                      <a:pt x="0" y="0"/>
                    </a:cubicBezTo>
                    <a:cubicBezTo>
                      <a:pt x="0" y="0"/>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07" name="Freeform 4443"/>
              <p:cNvSpPr>
                <a:spLocks/>
              </p:cNvSpPr>
              <p:nvPr/>
            </p:nvSpPr>
            <p:spPr bwMode="auto">
              <a:xfrm>
                <a:off x="3166" y="1459"/>
                <a:ext cx="33" cy="5"/>
              </a:xfrm>
              <a:custGeom>
                <a:avLst/>
                <a:gdLst>
                  <a:gd name="T0" fmla="*/ 0 w 25"/>
                  <a:gd name="T1" fmla="*/ 3 h 4"/>
                  <a:gd name="T2" fmla="*/ 5 w 25"/>
                  <a:gd name="T3" fmla="*/ 3 h 4"/>
                  <a:gd name="T4" fmla="*/ 13 w 25"/>
                  <a:gd name="T5" fmla="*/ 4 h 4"/>
                  <a:gd name="T6" fmla="*/ 22 w 25"/>
                  <a:gd name="T7" fmla="*/ 1 h 4"/>
                  <a:gd name="T8" fmla="*/ 32 w 25"/>
                  <a:gd name="T9" fmla="*/ 3 h 4"/>
                  <a:gd name="T10" fmla="*/ 29 w 25"/>
                  <a:gd name="T11" fmla="*/ 1 h 4"/>
                  <a:gd name="T12" fmla="*/ 25 w 25"/>
                  <a:gd name="T13" fmla="*/ 0 h 4"/>
                  <a:gd name="T14" fmla="*/ 17 w 25"/>
                  <a:gd name="T15" fmla="*/ 1 h 4"/>
                  <a:gd name="T16" fmla="*/ 0 w 25"/>
                  <a:gd name="T17" fmla="*/ 3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5" h="4">
                    <a:moveTo>
                      <a:pt x="0" y="2"/>
                    </a:moveTo>
                    <a:cubicBezTo>
                      <a:pt x="0" y="3"/>
                      <a:pt x="4" y="2"/>
                      <a:pt x="4" y="2"/>
                    </a:cubicBezTo>
                    <a:cubicBezTo>
                      <a:pt x="7" y="2"/>
                      <a:pt x="8" y="4"/>
                      <a:pt x="10" y="3"/>
                    </a:cubicBezTo>
                    <a:cubicBezTo>
                      <a:pt x="12" y="2"/>
                      <a:pt x="15" y="1"/>
                      <a:pt x="17" y="1"/>
                    </a:cubicBezTo>
                    <a:cubicBezTo>
                      <a:pt x="19" y="0"/>
                      <a:pt x="22" y="2"/>
                      <a:pt x="24" y="2"/>
                    </a:cubicBezTo>
                    <a:cubicBezTo>
                      <a:pt x="24" y="1"/>
                      <a:pt x="23" y="1"/>
                      <a:pt x="22" y="1"/>
                    </a:cubicBezTo>
                    <a:cubicBezTo>
                      <a:pt x="25" y="1"/>
                      <a:pt x="20" y="0"/>
                      <a:pt x="19" y="0"/>
                    </a:cubicBezTo>
                    <a:cubicBezTo>
                      <a:pt x="17" y="0"/>
                      <a:pt x="15" y="0"/>
                      <a:pt x="13" y="1"/>
                    </a:cubicBezTo>
                    <a:cubicBezTo>
                      <a:pt x="9" y="2"/>
                      <a:pt x="4"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08" name="Freeform 4444"/>
              <p:cNvSpPr>
                <a:spLocks/>
              </p:cNvSpPr>
              <p:nvPr/>
            </p:nvSpPr>
            <p:spPr bwMode="auto">
              <a:xfrm>
                <a:off x="3182" y="1458"/>
                <a:ext cx="41" cy="9"/>
              </a:xfrm>
              <a:custGeom>
                <a:avLst/>
                <a:gdLst>
                  <a:gd name="T0" fmla="*/ 9 w 31"/>
                  <a:gd name="T1" fmla="*/ 9 h 7"/>
                  <a:gd name="T2" fmla="*/ 16 w 31"/>
                  <a:gd name="T3" fmla="*/ 9 h 7"/>
                  <a:gd name="T4" fmla="*/ 19 w 31"/>
                  <a:gd name="T5" fmla="*/ 8 h 7"/>
                  <a:gd name="T6" fmla="*/ 21 w 31"/>
                  <a:gd name="T7" fmla="*/ 9 h 7"/>
                  <a:gd name="T8" fmla="*/ 17 w 31"/>
                  <a:gd name="T9" fmla="*/ 8 h 7"/>
                  <a:gd name="T10" fmla="*/ 26 w 31"/>
                  <a:gd name="T11" fmla="*/ 5 h 7"/>
                  <a:gd name="T12" fmla="*/ 41 w 31"/>
                  <a:gd name="T13" fmla="*/ 4 h 7"/>
                  <a:gd name="T14" fmla="*/ 29 w 31"/>
                  <a:gd name="T15" fmla="*/ 3 h 7"/>
                  <a:gd name="T16" fmla="*/ 33 w 31"/>
                  <a:gd name="T17" fmla="*/ 1 h 7"/>
                  <a:gd name="T18" fmla="*/ 26 w 31"/>
                  <a:gd name="T19" fmla="*/ 1 h 7"/>
                  <a:gd name="T20" fmla="*/ 29 w 31"/>
                  <a:gd name="T21" fmla="*/ 1 h 7"/>
                  <a:gd name="T22" fmla="*/ 19 w 31"/>
                  <a:gd name="T23" fmla="*/ 3 h 7"/>
                  <a:gd name="T24" fmla="*/ 22 w 31"/>
                  <a:gd name="T25" fmla="*/ 3 h 7"/>
                  <a:gd name="T26" fmla="*/ 13 w 31"/>
                  <a:gd name="T27" fmla="*/ 4 h 7"/>
                  <a:gd name="T28" fmla="*/ 5 w 31"/>
                  <a:gd name="T29" fmla="*/ 5 h 7"/>
                  <a:gd name="T30" fmla="*/ 13 w 31"/>
                  <a:gd name="T31" fmla="*/ 5 h 7"/>
                  <a:gd name="T32" fmla="*/ 9 w 31"/>
                  <a:gd name="T33" fmla="*/ 6 h 7"/>
                  <a:gd name="T34" fmla="*/ 12 w 31"/>
                  <a:gd name="T35" fmla="*/ 6 h 7"/>
                  <a:gd name="T36" fmla="*/ 0 w 31"/>
                  <a:gd name="T37" fmla="*/ 6 h 7"/>
                  <a:gd name="T38" fmla="*/ 12 w 31"/>
                  <a:gd name="T39" fmla="*/ 8 h 7"/>
                  <a:gd name="T40" fmla="*/ 9 w 31"/>
                  <a:gd name="T41" fmla="*/ 9 h 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 h="7">
                    <a:moveTo>
                      <a:pt x="7" y="7"/>
                    </a:moveTo>
                    <a:cubicBezTo>
                      <a:pt x="9" y="7"/>
                      <a:pt x="10" y="7"/>
                      <a:pt x="12" y="7"/>
                    </a:cubicBezTo>
                    <a:cubicBezTo>
                      <a:pt x="12" y="7"/>
                      <a:pt x="13" y="7"/>
                      <a:pt x="14" y="6"/>
                    </a:cubicBezTo>
                    <a:cubicBezTo>
                      <a:pt x="14" y="6"/>
                      <a:pt x="15" y="7"/>
                      <a:pt x="16" y="7"/>
                    </a:cubicBezTo>
                    <a:cubicBezTo>
                      <a:pt x="15" y="5"/>
                      <a:pt x="14" y="6"/>
                      <a:pt x="13" y="6"/>
                    </a:cubicBezTo>
                    <a:cubicBezTo>
                      <a:pt x="15" y="4"/>
                      <a:pt x="18" y="5"/>
                      <a:pt x="20" y="4"/>
                    </a:cubicBezTo>
                    <a:cubicBezTo>
                      <a:pt x="24" y="3"/>
                      <a:pt x="27" y="4"/>
                      <a:pt x="31" y="3"/>
                    </a:cubicBezTo>
                    <a:cubicBezTo>
                      <a:pt x="28" y="1"/>
                      <a:pt x="25" y="3"/>
                      <a:pt x="22" y="2"/>
                    </a:cubicBezTo>
                    <a:cubicBezTo>
                      <a:pt x="23" y="2"/>
                      <a:pt x="24" y="1"/>
                      <a:pt x="25" y="1"/>
                    </a:cubicBezTo>
                    <a:cubicBezTo>
                      <a:pt x="24" y="0"/>
                      <a:pt x="22" y="1"/>
                      <a:pt x="20" y="1"/>
                    </a:cubicBezTo>
                    <a:cubicBezTo>
                      <a:pt x="21" y="1"/>
                      <a:pt x="21" y="1"/>
                      <a:pt x="22" y="1"/>
                    </a:cubicBezTo>
                    <a:cubicBezTo>
                      <a:pt x="19" y="0"/>
                      <a:pt x="17" y="1"/>
                      <a:pt x="14" y="2"/>
                    </a:cubicBezTo>
                    <a:cubicBezTo>
                      <a:pt x="15" y="2"/>
                      <a:pt x="16" y="3"/>
                      <a:pt x="17" y="2"/>
                    </a:cubicBezTo>
                    <a:cubicBezTo>
                      <a:pt x="14" y="3"/>
                      <a:pt x="14" y="4"/>
                      <a:pt x="10" y="3"/>
                    </a:cubicBezTo>
                    <a:cubicBezTo>
                      <a:pt x="8" y="3"/>
                      <a:pt x="6" y="4"/>
                      <a:pt x="4" y="4"/>
                    </a:cubicBezTo>
                    <a:cubicBezTo>
                      <a:pt x="6" y="4"/>
                      <a:pt x="8" y="4"/>
                      <a:pt x="10" y="4"/>
                    </a:cubicBezTo>
                    <a:cubicBezTo>
                      <a:pt x="9" y="5"/>
                      <a:pt x="8" y="5"/>
                      <a:pt x="7" y="5"/>
                    </a:cubicBezTo>
                    <a:cubicBezTo>
                      <a:pt x="7" y="5"/>
                      <a:pt x="8" y="5"/>
                      <a:pt x="9" y="5"/>
                    </a:cubicBezTo>
                    <a:cubicBezTo>
                      <a:pt x="6" y="7"/>
                      <a:pt x="3" y="4"/>
                      <a:pt x="0" y="5"/>
                    </a:cubicBezTo>
                    <a:cubicBezTo>
                      <a:pt x="3" y="7"/>
                      <a:pt x="6" y="5"/>
                      <a:pt x="9" y="6"/>
                    </a:cubicBezTo>
                    <a:cubicBezTo>
                      <a:pt x="8" y="6"/>
                      <a:pt x="8" y="7"/>
                      <a:pt x="7" y="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09" name="Freeform 4445"/>
              <p:cNvSpPr>
                <a:spLocks/>
              </p:cNvSpPr>
              <p:nvPr/>
            </p:nvSpPr>
            <p:spPr bwMode="auto">
              <a:xfrm>
                <a:off x="3204" y="1633"/>
                <a:ext cx="1" cy="2"/>
              </a:xfrm>
              <a:custGeom>
                <a:avLst/>
                <a:gdLst>
                  <a:gd name="T0" fmla="*/ 0 w 1"/>
                  <a:gd name="T1" fmla="*/ 0 h 1"/>
                  <a:gd name="T2" fmla="*/ 1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10" name="Freeform 4446"/>
              <p:cNvSpPr>
                <a:spLocks/>
              </p:cNvSpPr>
              <p:nvPr/>
            </p:nvSpPr>
            <p:spPr bwMode="auto">
              <a:xfrm>
                <a:off x="3208" y="1466"/>
                <a:ext cx="5" cy="1"/>
              </a:xfrm>
              <a:custGeom>
                <a:avLst/>
                <a:gdLst>
                  <a:gd name="T0" fmla="*/ 3 w 4"/>
                  <a:gd name="T1" fmla="*/ 1 h 1"/>
                  <a:gd name="T2" fmla="*/ 5 w 4"/>
                  <a:gd name="T3" fmla="*/ 0 h 1"/>
                  <a:gd name="T4" fmla="*/ 0 w 4"/>
                  <a:gd name="T5" fmla="*/ 1 h 1"/>
                  <a:gd name="T6" fmla="*/ 3 w 4"/>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2" y="1"/>
                    </a:moveTo>
                    <a:cubicBezTo>
                      <a:pt x="3" y="1"/>
                      <a:pt x="4" y="1"/>
                      <a:pt x="4" y="0"/>
                    </a:cubicBezTo>
                    <a:cubicBezTo>
                      <a:pt x="3" y="0"/>
                      <a:pt x="1" y="0"/>
                      <a:pt x="0" y="1"/>
                    </a:cubicBezTo>
                    <a:cubicBezTo>
                      <a:pt x="1"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11" name="Freeform 4447"/>
              <p:cNvSpPr>
                <a:spLocks/>
              </p:cNvSpPr>
              <p:nvPr/>
            </p:nvSpPr>
            <p:spPr bwMode="auto">
              <a:xfrm>
                <a:off x="3209" y="1457"/>
                <a:ext cx="6" cy="1"/>
              </a:xfrm>
              <a:custGeom>
                <a:avLst/>
                <a:gdLst>
                  <a:gd name="T0" fmla="*/ 0 w 4"/>
                  <a:gd name="T1" fmla="*/ 1 h 1"/>
                  <a:gd name="T2" fmla="*/ 6 w 4"/>
                  <a:gd name="T3" fmla="*/ 0 h 1"/>
                  <a:gd name="T4" fmla="*/ 0 w 4"/>
                  <a:gd name="T5" fmla="*/ 1 h 1"/>
                  <a:gd name="T6" fmla="*/ 0 60000 65536"/>
                  <a:gd name="T7" fmla="*/ 0 60000 65536"/>
                  <a:gd name="T8" fmla="*/ 0 60000 65536"/>
                </a:gdLst>
                <a:ahLst/>
                <a:cxnLst>
                  <a:cxn ang="T6">
                    <a:pos x="T0" y="T1"/>
                  </a:cxn>
                  <a:cxn ang="T7">
                    <a:pos x="T2" y="T3"/>
                  </a:cxn>
                  <a:cxn ang="T8">
                    <a:pos x="T4" y="T5"/>
                  </a:cxn>
                </a:cxnLst>
                <a:rect l="0" t="0" r="r" b="b"/>
                <a:pathLst>
                  <a:path w="4" h="1">
                    <a:moveTo>
                      <a:pt x="0" y="1"/>
                    </a:moveTo>
                    <a:cubicBezTo>
                      <a:pt x="1" y="1"/>
                      <a:pt x="3" y="0"/>
                      <a:pt x="4" y="0"/>
                    </a:cubicBezTo>
                    <a:cubicBezTo>
                      <a:pt x="2"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12" name="Freeform 4448"/>
              <p:cNvSpPr>
                <a:spLocks/>
              </p:cNvSpPr>
              <p:nvPr/>
            </p:nvSpPr>
            <p:spPr bwMode="auto">
              <a:xfrm>
                <a:off x="3213" y="1467"/>
                <a:ext cx="12" cy="3"/>
              </a:xfrm>
              <a:custGeom>
                <a:avLst/>
                <a:gdLst>
                  <a:gd name="T0" fmla="*/ 4 w 9"/>
                  <a:gd name="T1" fmla="*/ 2 h 2"/>
                  <a:gd name="T2" fmla="*/ 0 w 9"/>
                  <a:gd name="T3" fmla="*/ 2 h 2"/>
                  <a:gd name="T4" fmla="*/ 12 w 9"/>
                  <a:gd name="T5" fmla="*/ 2 h 2"/>
                  <a:gd name="T6" fmla="*/ 4 w 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
                    <a:moveTo>
                      <a:pt x="3" y="1"/>
                    </a:moveTo>
                    <a:cubicBezTo>
                      <a:pt x="2" y="1"/>
                      <a:pt x="1" y="1"/>
                      <a:pt x="0" y="1"/>
                    </a:cubicBezTo>
                    <a:cubicBezTo>
                      <a:pt x="3" y="1"/>
                      <a:pt x="6" y="2"/>
                      <a:pt x="9" y="1"/>
                    </a:cubicBezTo>
                    <a:cubicBezTo>
                      <a:pt x="7" y="1"/>
                      <a:pt x="5" y="0"/>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13" name="Freeform 4449"/>
              <p:cNvSpPr>
                <a:spLocks/>
              </p:cNvSpPr>
              <p:nvPr/>
            </p:nvSpPr>
            <p:spPr bwMode="auto">
              <a:xfrm>
                <a:off x="3229" y="1464"/>
                <a:ext cx="15" cy="3"/>
              </a:xfrm>
              <a:custGeom>
                <a:avLst/>
                <a:gdLst>
                  <a:gd name="T0" fmla="*/ 3 w 11"/>
                  <a:gd name="T1" fmla="*/ 2 h 2"/>
                  <a:gd name="T2" fmla="*/ 15 w 11"/>
                  <a:gd name="T3" fmla="*/ 2 h 2"/>
                  <a:gd name="T4" fmla="*/ 8 w 11"/>
                  <a:gd name="T5" fmla="*/ 0 h 2"/>
                  <a:gd name="T6" fmla="*/ 5 w 11"/>
                  <a:gd name="T7" fmla="*/ 0 h 2"/>
                  <a:gd name="T8" fmla="*/ 0 w 11"/>
                  <a:gd name="T9" fmla="*/ 2 h 2"/>
                  <a:gd name="T10" fmla="*/ 3 w 11"/>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2">
                    <a:moveTo>
                      <a:pt x="2" y="1"/>
                    </a:moveTo>
                    <a:cubicBezTo>
                      <a:pt x="5" y="2"/>
                      <a:pt x="8" y="2"/>
                      <a:pt x="11" y="1"/>
                    </a:cubicBezTo>
                    <a:cubicBezTo>
                      <a:pt x="9" y="1"/>
                      <a:pt x="8" y="0"/>
                      <a:pt x="6" y="0"/>
                    </a:cubicBezTo>
                    <a:cubicBezTo>
                      <a:pt x="5" y="0"/>
                      <a:pt x="4" y="0"/>
                      <a:pt x="4" y="0"/>
                    </a:cubicBezTo>
                    <a:cubicBezTo>
                      <a:pt x="3" y="1"/>
                      <a:pt x="2" y="0"/>
                      <a:pt x="0" y="1"/>
                    </a:cubicBezTo>
                    <a:cubicBezTo>
                      <a:pt x="1"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14" name="Freeform 4450"/>
              <p:cNvSpPr>
                <a:spLocks/>
              </p:cNvSpPr>
              <p:nvPr/>
            </p:nvSpPr>
            <p:spPr bwMode="auto">
              <a:xfrm>
                <a:off x="3236" y="1462"/>
                <a:ext cx="4" cy="1"/>
              </a:xfrm>
              <a:custGeom>
                <a:avLst/>
                <a:gdLst>
                  <a:gd name="T0" fmla="*/ 1 w 3"/>
                  <a:gd name="T1" fmla="*/ 1 h 1"/>
                  <a:gd name="T2" fmla="*/ 4 w 3"/>
                  <a:gd name="T3" fmla="*/ 1 h 1"/>
                  <a:gd name="T4" fmla="*/ 0 w 3"/>
                  <a:gd name="T5" fmla="*/ 0 h 1"/>
                  <a:gd name="T6" fmla="*/ 1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1"/>
                    </a:moveTo>
                    <a:cubicBezTo>
                      <a:pt x="2" y="1"/>
                      <a:pt x="2" y="1"/>
                      <a:pt x="3" y="1"/>
                    </a:cubicBezTo>
                    <a:cubicBezTo>
                      <a:pt x="2" y="0"/>
                      <a:pt x="1" y="0"/>
                      <a:pt x="0" y="0"/>
                    </a:cubicBezTo>
                    <a:cubicBezTo>
                      <a:pt x="0" y="0"/>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15" name="Freeform 4451"/>
              <p:cNvSpPr>
                <a:spLocks/>
              </p:cNvSpPr>
              <p:nvPr/>
            </p:nvSpPr>
            <p:spPr bwMode="auto">
              <a:xfrm>
                <a:off x="3240" y="1454"/>
                <a:ext cx="2" cy="1"/>
              </a:xfrm>
              <a:custGeom>
                <a:avLst/>
                <a:gdLst>
                  <a:gd name="T0" fmla="*/ 1 w 2"/>
                  <a:gd name="T1" fmla="*/ 1 h 1"/>
                  <a:gd name="T2" fmla="*/ 2 w 2"/>
                  <a:gd name="T3" fmla="*/ 1 h 1"/>
                  <a:gd name="T4" fmla="*/ 0 w 2"/>
                  <a:gd name="T5" fmla="*/ 0 h 1"/>
                  <a:gd name="T6" fmla="*/ 1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1"/>
                      <a:pt x="2" y="1"/>
                    </a:cubicBezTo>
                    <a:cubicBezTo>
                      <a:pt x="2" y="1"/>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16" name="Freeform 4452"/>
              <p:cNvSpPr>
                <a:spLocks/>
              </p:cNvSpPr>
              <p:nvPr/>
            </p:nvSpPr>
            <p:spPr bwMode="auto">
              <a:xfrm>
                <a:off x="3242" y="1458"/>
                <a:ext cx="17" cy="2"/>
              </a:xfrm>
              <a:custGeom>
                <a:avLst/>
                <a:gdLst>
                  <a:gd name="T0" fmla="*/ 0 w 13"/>
                  <a:gd name="T1" fmla="*/ 1 h 2"/>
                  <a:gd name="T2" fmla="*/ 7 w 13"/>
                  <a:gd name="T3" fmla="*/ 2 h 2"/>
                  <a:gd name="T4" fmla="*/ 17 w 13"/>
                  <a:gd name="T5" fmla="*/ 2 h 2"/>
                  <a:gd name="T6" fmla="*/ 0 w 13"/>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2">
                    <a:moveTo>
                      <a:pt x="0" y="1"/>
                    </a:moveTo>
                    <a:cubicBezTo>
                      <a:pt x="0" y="2"/>
                      <a:pt x="4" y="2"/>
                      <a:pt x="5" y="2"/>
                    </a:cubicBezTo>
                    <a:cubicBezTo>
                      <a:pt x="7" y="2"/>
                      <a:pt x="10" y="2"/>
                      <a:pt x="13" y="2"/>
                    </a:cubicBezTo>
                    <a:cubicBezTo>
                      <a:pt x="8" y="1"/>
                      <a:pt x="4"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17" name="Freeform 4453"/>
              <p:cNvSpPr>
                <a:spLocks/>
              </p:cNvSpPr>
              <p:nvPr/>
            </p:nvSpPr>
            <p:spPr bwMode="auto">
              <a:xfrm>
                <a:off x="3242" y="1462"/>
                <a:ext cx="6" cy="2"/>
              </a:xfrm>
              <a:custGeom>
                <a:avLst/>
                <a:gdLst>
                  <a:gd name="T0" fmla="*/ 0 w 4"/>
                  <a:gd name="T1" fmla="*/ 1 h 2"/>
                  <a:gd name="T2" fmla="*/ 6 w 4"/>
                  <a:gd name="T3" fmla="*/ 1 h 2"/>
                  <a:gd name="T4" fmla="*/ 0 w 4"/>
                  <a:gd name="T5" fmla="*/ 1 h 2"/>
                  <a:gd name="T6" fmla="*/ 0 60000 65536"/>
                  <a:gd name="T7" fmla="*/ 0 60000 65536"/>
                  <a:gd name="T8" fmla="*/ 0 60000 65536"/>
                </a:gdLst>
                <a:ahLst/>
                <a:cxnLst>
                  <a:cxn ang="T6">
                    <a:pos x="T0" y="T1"/>
                  </a:cxn>
                  <a:cxn ang="T7">
                    <a:pos x="T2" y="T3"/>
                  </a:cxn>
                  <a:cxn ang="T8">
                    <a:pos x="T4" y="T5"/>
                  </a:cxn>
                </a:cxnLst>
                <a:rect l="0" t="0" r="r" b="b"/>
                <a:pathLst>
                  <a:path w="4" h="2">
                    <a:moveTo>
                      <a:pt x="0" y="1"/>
                    </a:moveTo>
                    <a:cubicBezTo>
                      <a:pt x="1" y="2"/>
                      <a:pt x="3" y="2"/>
                      <a:pt x="4" y="1"/>
                    </a:cubicBezTo>
                    <a:cubicBezTo>
                      <a:pt x="2"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18" name="Freeform 4454"/>
              <p:cNvSpPr>
                <a:spLocks/>
              </p:cNvSpPr>
              <p:nvPr/>
            </p:nvSpPr>
            <p:spPr bwMode="auto">
              <a:xfrm>
                <a:off x="3245" y="1455"/>
                <a:ext cx="29" cy="8"/>
              </a:xfrm>
              <a:custGeom>
                <a:avLst/>
                <a:gdLst>
                  <a:gd name="T0" fmla="*/ 0 w 22"/>
                  <a:gd name="T1" fmla="*/ 3 h 6"/>
                  <a:gd name="T2" fmla="*/ 16 w 22"/>
                  <a:gd name="T3" fmla="*/ 4 h 6"/>
                  <a:gd name="T4" fmla="*/ 29 w 22"/>
                  <a:gd name="T5" fmla="*/ 4 h 6"/>
                  <a:gd name="T6" fmla="*/ 12 w 22"/>
                  <a:gd name="T7" fmla="*/ 3 h 6"/>
                  <a:gd name="T8" fmla="*/ 0 w 22"/>
                  <a:gd name="T9" fmla="*/ 3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
                    <a:moveTo>
                      <a:pt x="0" y="2"/>
                    </a:moveTo>
                    <a:cubicBezTo>
                      <a:pt x="3" y="3"/>
                      <a:pt x="8" y="3"/>
                      <a:pt x="12" y="3"/>
                    </a:cubicBezTo>
                    <a:cubicBezTo>
                      <a:pt x="15" y="4"/>
                      <a:pt x="19" y="6"/>
                      <a:pt x="22" y="3"/>
                    </a:cubicBezTo>
                    <a:cubicBezTo>
                      <a:pt x="18" y="3"/>
                      <a:pt x="13" y="2"/>
                      <a:pt x="9" y="2"/>
                    </a:cubicBezTo>
                    <a:cubicBezTo>
                      <a:pt x="8" y="2"/>
                      <a:pt x="1" y="0"/>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19" name="Freeform 4455"/>
              <p:cNvSpPr>
                <a:spLocks/>
              </p:cNvSpPr>
              <p:nvPr/>
            </p:nvSpPr>
            <p:spPr bwMode="auto">
              <a:xfrm>
                <a:off x="3250" y="1462"/>
                <a:ext cx="4" cy="1"/>
              </a:xfrm>
              <a:custGeom>
                <a:avLst/>
                <a:gdLst>
                  <a:gd name="T0" fmla="*/ 0 w 3"/>
                  <a:gd name="T1" fmla="*/ 1 h 1"/>
                  <a:gd name="T2" fmla="*/ 4 w 3"/>
                  <a:gd name="T3" fmla="*/ 1 h 1"/>
                  <a:gd name="T4" fmla="*/ 0 w 3"/>
                  <a:gd name="T5" fmla="*/ 1 h 1"/>
                  <a:gd name="T6" fmla="*/ 0 60000 65536"/>
                  <a:gd name="T7" fmla="*/ 0 60000 65536"/>
                  <a:gd name="T8" fmla="*/ 0 60000 65536"/>
                </a:gdLst>
                <a:ahLst/>
                <a:cxnLst>
                  <a:cxn ang="T6">
                    <a:pos x="T0" y="T1"/>
                  </a:cxn>
                  <a:cxn ang="T7">
                    <a:pos x="T2" y="T3"/>
                  </a:cxn>
                  <a:cxn ang="T8">
                    <a:pos x="T4" y="T5"/>
                  </a:cxn>
                </a:cxnLst>
                <a:rect l="0" t="0" r="r" b="b"/>
                <a:pathLst>
                  <a:path w="3" h="1">
                    <a:moveTo>
                      <a:pt x="0" y="1"/>
                    </a:moveTo>
                    <a:cubicBezTo>
                      <a:pt x="1" y="1"/>
                      <a:pt x="2" y="1"/>
                      <a:pt x="3" y="1"/>
                    </a:cubicBezTo>
                    <a:cubicBezTo>
                      <a:pt x="2"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20" name="Freeform 4456"/>
              <p:cNvSpPr>
                <a:spLocks/>
              </p:cNvSpPr>
              <p:nvPr/>
            </p:nvSpPr>
            <p:spPr bwMode="auto">
              <a:xfrm>
                <a:off x="3252" y="1454"/>
                <a:ext cx="21" cy="3"/>
              </a:xfrm>
              <a:custGeom>
                <a:avLst/>
                <a:gdLst>
                  <a:gd name="T0" fmla="*/ 1 w 16"/>
                  <a:gd name="T1" fmla="*/ 2 h 2"/>
                  <a:gd name="T2" fmla="*/ 9 w 16"/>
                  <a:gd name="T3" fmla="*/ 3 h 2"/>
                  <a:gd name="T4" fmla="*/ 21 w 16"/>
                  <a:gd name="T5" fmla="*/ 2 h 2"/>
                  <a:gd name="T6" fmla="*/ 7 w 16"/>
                  <a:gd name="T7" fmla="*/ 0 h 2"/>
                  <a:gd name="T8" fmla="*/ 9 w 16"/>
                  <a:gd name="T9" fmla="*/ 2 h 2"/>
                  <a:gd name="T10" fmla="*/ 0 w 16"/>
                  <a:gd name="T11" fmla="*/ 2 h 2"/>
                  <a:gd name="T12" fmla="*/ 1 w 16"/>
                  <a:gd name="T13" fmla="*/ 2 h 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 h="2">
                    <a:moveTo>
                      <a:pt x="1" y="1"/>
                    </a:moveTo>
                    <a:cubicBezTo>
                      <a:pt x="3" y="2"/>
                      <a:pt x="5" y="2"/>
                      <a:pt x="7" y="2"/>
                    </a:cubicBezTo>
                    <a:cubicBezTo>
                      <a:pt x="10" y="1"/>
                      <a:pt x="13" y="2"/>
                      <a:pt x="16" y="1"/>
                    </a:cubicBezTo>
                    <a:cubicBezTo>
                      <a:pt x="12" y="0"/>
                      <a:pt x="9" y="0"/>
                      <a:pt x="5" y="0"/>
                    </a:cubicBezTo>
                    <a:cubicBezTo>
                      <a:pt x="6" y="1"/>
                      <a:pt x="7" y="1"/>
                      <a:pt x="7" y="1"/>
                    </a:cubicBezTo>
                    <a:cubicBezTo>
                      <a:pt x="5" y="1"/>
                      <a:pt x="2" y="0"/>
                      <a:pt x="0" y="1"/>
                    </a:cubicBezTo>
                    <a:cubicBezTo>
                      <a:pt x="0"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21" name="Freeform 4457"/>
              <p:cNvSpPr>
                <a:spLocks/>
              </p:cNvSpPr>
              <p:nvPr/>
            </p:nvSpPr>
            <p:spPr bwMode="auto">
              <a:xfrm>
                <a:off x="3252" y="1596"/>
                <a:ext cx="23" cy="12"/>
              </a:xfrm>
              <a:custGeom>
                <a:avLst/>
                <a:gdLst>
                  <a:gd name="T0" fmla="*/ 18 w 18"/>
                  <a:gd name="T1" fmla="*/ 4 h 9"/>
                  <a:gd name="T2" fmla="*/ 6 w 18"/>
                  <a:gd name="T3" fmla="*/ 1 h 9"/>
                  <a:gd name="T4" fmla="*/ 3 w 18"/>
                  <a:gd name="T5" fmla="*/ 3 h 9"/>
                  <a:gd name="T6" fmla="*/ 3 w 18"/>
                  <a:gd name="T7" fmla="*/ 8 h 9"/>
                  <a:gd name="T8" fmla="*/ 12 w 18"/>
                  <a:gd name="T9" fmla="*/ 11 h 9"/>
                  <a:gd name="T10" fmla="*/ 17 w 18"/>
                  <a:gd name="T11" fmla="*/ 9 h 9"/>
                  <a:gd name="T12" fmla="*/ 22 w 18"/>
                  <a:gd name="T13" fmla="*/ 7 h 9"/>
                  <a:gd name="T14" fmla="*/ 18 w 18"/>
                  <a:gd name="T15" fmla="*/ 4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8" h="9">
                    <a:moveTo>
                      <a:pt x="14" y="3"/>
                    </a:moveTo>
                    <a:cubicBezTo>
                      <a:pt x="11" y="2"/>
                      <a:pt x="8" y="0"/>
                      <a:pt x="5" y="1"/>
                    </a:cubicBezTo>
                    <a:cubicBezTo>
                      <a:pt x="3" y="1"/>
                      <a:pt x="2" y="2"/>
                      <a:pt x="2" y="2"/>
                    </a:cubicBezTo>
                    <a:cubicBezTo>
                      <a:pt x="0" y="4"/>
                      <a:pt x="2" y="5"/>
                      <a:pt x="2" y="6"/>
                    </a:cubicBezTo>
                    <a:cubicBezTo>
                      <a:pt x="2" y="9"/>
                      <a:pt x="7" y="8"/>
                      <a:pt x="9" y="8"/>
                    </a:cubicBezTo>
                    <a:cubicBezTo>
                      <a:pt x="10" y="8"/>
                      <a:pt x="12" y="8"/>
                      <a:pt x="13" y="7"/>
                    </a:cubicBezTo>
                    <a:cubicBezTo>
                      <a:pt x="14" y="6"/>
                      <a:pt x="16" y="3"/>
                      <a:pt x="17" y="5"/>
                    </a:cubicBezTo>
                    <a:cubicBezTo>
                      <a:pt x="18" y="4"/>
                      <a:pt x="15" y="3"/>
                      <a:pt x="14"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22" name="Freeform 4458"/>
              <p:cNvSpPr>
                <a:spLocks/>
              </p:cNvSpPr>
              <p:nvPr/>
            </p:nvSpPr>
            <p:spPr bwMode="auto">
              <a:xfrm>
                <a:off x="3253" y="1464"/>
                <a:ext cx="4" cy="2"/>
              </a:xfrm>
              <a:custGeom>
                <a:avLst/>
                <a:gdLst>
                  <a:gd name="T0" fmla="*/ 0 w 3"/>
                  <a:gd name="T1" fmla="*/ 2 h 1"/>
                  <a:gd name="T2" fmla="*/ 4 w 3"/>
                  <a:gd name="T3" fmla="*/ 0 h 1"/>
                  <a:gd name="T4" fmla="*/ 0 w 3"/>
                  <a:gd name="T5" fmla="*/ 2 h 1"/>
                  <a:gd name="T6" fmla="*/ 0 60000 65536"/>
                  <a:gd name="T7" fmla="*/ 0 60000 65536"/>
                  <a:gd name="T8" fmla="*/ 0 60000 65536"/>
                </a:gdLst>
                <a:ahLst/>
                <a:cxnLst>
                  <a:cxn ang="T6">
                    <a:pos x="T0" y="T1"/>
                  </a:cxn>
                  <a:cxn ang="T7">
                    <a:pos x="T2" y="T3"/>
                  </a:cxn>
                  <a:cxn ang="T8">
                    <a:pos x="T4" y="T5"/>
                  </a:cxn>
                </a:cxnLst>
                <a:rect l="0" t="0" r="r" b="b"/>
                <a:pathLst>
                  <a:path w="3" h="1">
                    <a:moveTo>
                      <a:pt x="0" y="1"/>
                    </a:moveTo>
                    <a:cubicBezTo>
                      <a:pt x="1" y="1"/>
                      <a:pt x="3" y="1"/>
                      <a:pt x="3" y="0"/>
                    </a:cubicBezTo>
                    <a:cubicBezTo>
                      <a:pt x="2" y="0"/>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23" name="Freeform 4459"/>
              <p:cNvSpPr>
                <a:spLocks/>
              </p:cNvSpPr>
              <p:nvPr/>
            </p:nvSpPr>
            <p:spPr bwMode="auto">
              <a:xfrm>
                <a:off x="3256" y="1460"/>
                <a:ext cx="11" cy="3"/>
              </a:xfrm>
              <a:custGeom>
                <a:avLst/>
                <a:gdLst>
                  <a:gd name="T0" fmla="*/ 0 w 9"/>
                  <a:gd name="T1" fmla="*/ 0 h 2"/>
                  <a:gd name="T2" fmla="*/ 11 w 9"/>
                  <a:gd name="T3" fmla="*/ 0 h 2"/>
                  <a:gd name="T4" fmla="*/ 0 w 9"/>
                  <a:gd name="T5" fmla="*/ 0 h 2"/>
                  <a:gd name="T6" fmla="*/ 0 60000 65536"/>
                  <a:gd name="T7" fmla="*/ 0 60000 65536"/>
                  <a:gd name="T8" fmla="*/ 0 60000 65536"/>
                </a:gdLst>
                <a:ahLst/>
                <a:cxnLst>
                  <a:cxn ang="T6">
                    <a:pos x="T0" y="T1"/>
                  </a:cxn>
                  <a:cxn ang="T7">
                    <a:pos x="T2" y="T3"/>
                  </a:cxn>
                  <a:cxn ang="T8">
                    <a:pos x="T4" y="T5"/>
                  </a:cxn>
                </a:cxnLst>
                <a:rect l="0" t="0" r="r" b="b"/>
                <a:pathLst>
                  <a:path w="9" h="2">
                    <a:moveTo>
                      <a:pt x="0" y="0"/>
                    </a:moveTo>
                    <a:cubicBezTo>
                      <a:pt x="2" y="1"/>
                      <a:pt x="7" y="2"/>
                      <a:pt x="9" y="0"/>
                    </a:cubicBezTo>
                    <a:cubicBezTo>
                      <a:pt x="6" y="0"/>
                      <a:pt x="3"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24" name="Freeform 4460"/>
              <p:cNvSpPr>
                <a:spLocks/>
              </p:cNvSpPr>
              <p:nvPr/>
            </p:nvSpPr>
            <p:spPr bwMode="auto">
              <a:xfrm>
                <a:off x="3258" y="1457"/>
                <a:ext cx="19" cy="3"/>
              </a:xfrm>
              <a:custGeom>
                <a:avLst/>
                <a:gdLst>
                  <a:gd name="T0" fmla="*/ 0 w 14"/>
                  <a:gd name="T1" fmla="*/ 0 h 3"/>
                  <a:gd name="T2" fmla="*/ 19 w 14"/>
                  <a:gd name="T3" fmla="*/ 2 h 3"/>
                  <a:gd name="T4" fmla="*/ 0 w 14"/>
                  <a:gd name="T5" fmla="*/ 0 h 3"/>
                  <a:gd name="T6" fmla="*/ 0 60000 65536"/>
                  <a:gd name="T7" fmla="*/ 0 60000 65536"/>
                  <a:gd name="T8" fmla="*/ 0 60000 65536"/>
                </a:gdLst>
                <a:ahLst/>
                <a:cxnLst>
                  <a:cxn ang="T6">
                    <a:pos x="T0" y="T1"/>
                  </a:cxn>
                  <a:cxn ang="T7">
                    <a:pos x="T2" y="T3"/>
                  </a:cxn>
                  <a:cxn ang="T8">
                    <a:pos x="T4" y="T5"/>
                  </a:cxn>
                </a:cxnLst>
                <a:rect l="0" t="0" r="r" b="b"/>
                <a:pathLst>
                  <a:path w="14" h="3">
                    <a:moveTo>
                      <a:pt x="0" y="0"/>
                    </a:moveTo>
                    <a:cubicBezTo>
                      <a:pt x="5" y="1"/>
                      <a:pt x="10" y="3"/>
                      <a:pt x="14" y="2"/>
                    </a:cubicBezTo>
                    <a:cubicBezTo>
                      <a:pt x="10" y="1"/>
                      <a:pt x="5" y="0"/>
                      <a:pt x="0" y="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25" name="Freeform 4461"/>
              <p:cNvSpPr>
                <a:spLocks/>
              </p:cNvSpPr>
              <p:nvPr/>
            </p:nvSpPr>
            <p:spPr bwMode="auto">
              <a:xfrm>
                <a:off x="3262" y="1463"/>
                <a:ext cx="12" cy="5"/>
              </a:xfrm>
              <a:custGeom>
                <a:avLst/>
                <a:gdLst>
                  <a:gd name="T0" fmla="*/ 0 w 9"/>
                  <a:gd name="T1" fmla="*/ 4 h 4"/>
                  <a:gd name="T2" fmla="*/ 12 w 9"/>
                  <a:gd name="T3" fmla="*/ 4 h 4"/>
                  <a:gd name="T4" fmla="*/ 0 w 9"/>
                  <a:gd name="T5" fmla="*/ 1 h 4"/>
                  <a:gd name="T6" fmla="*/ 1 w 9"/>
                  <a:gd name="T7" fmla="*/ 3 h 4"/>
                  <a:gd name="T8" fmla="*/ 0 w 9"/>
                  <a:gd name="T9" fmla="*/ 4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4">
                    <a:moveTo>
                      <a:pt x="0" y="3"/>
                    </a:moveTo>
                    <a:cubicBezTo>
                      <a:pt x="0" y="4"/>
                      <a:pt x="7" y="3"/>
                      <a:pt x="9" y="3"/>
                    </a:cubicBezTo>
                    <a:cubicBezTo>
                      <a:pt x="7" y="1"/>
                      <a:pt x="3" y="0"/>
                      <a:pt x="0" y="1"/>
                    </a:cubicBezTo>
                    <a:cubicBezTo>
                      <a:pt x="1" y="2"/>
                      <a:pt x="1" y="2"/>
                      <a:pt x="1" y="2"/>
                    </a:cubicBezTo>
                    <a:cubicBezTo>
                      <a:pt x="1" y="2"/>
                      <a:pt x="0" y="3"/>
                      <a:pt x="0" y="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26" name="Freeform 4462"/>
              <p:cNvSpPr>
                <a:spLocks/>
              </p:cNvSpPr>
              <p:nvPr/>
            </p:nvSpPr>
            <p:spPr bwMode="auto">
              <a:xfrm>
                <a:off x="3262" y="1451"/>
                <a:ext cx="15" cy="3"/>
              </a:xfrm>
              <a:custGeom>
                <a:avLst/>
                <a:gdLst>
                  <a:gd name="T0" fmla="*/ 12 w 11"/>
                  <a:gd name="T1" fmla="*/ 3 h 2"/>
                  <a:gd name="T2" fmla="*/ 15 w 11"/>
                  <a:gd name="T3" fmla="*/ 3 h 2"/>
                  <a:gd name="T4" fmla="*/ 0 w 11"/>
                  <a:gd name="T5" fmla="*/ 3 h 2"/>
                  <a:gd name="T6" fmla="*/ 12 w 11"/>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2">
                    <a:moveTo>
                      <a:pt x="9" y="2"/>
                    </a:moveTo>
                    <a:cubicBezTo>
                      <a:pt x="9" y="2"/>
                      <a:pt x="10" y="2"/>
                      <a:pt x="11" y="2"/>
                    </a:cubicBezTo>
                    <a:cubicBezTo>
                      <a:pt x="7" y="1"/>
                      <a:pt x="3" y="0"/>
                      <a:pt x="0" y="2"/>
                    </a:cubicBezTo>
                    <a:cubicBezTo>
                      <a:pt x="3" y="2"/>
                      <a:pt x="6" y="2"/>
                      <a:pt x="9"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27" name="Freeform 4463"/>
              <p:cNvSpPr>
                <a:spLocks/>
              </p:cNvSpPr>
              <p:nvPr/>
            </p:nvSpPr>
            <p:spPr bwMode="auto">
              <a:xfrm>
                <a:off x="3270" y="1449"/>
                <a:ext cx="12" cy="4"/>
              </a:xfrm>
              <a:custGeom>
                <a:avLst/>
                <a:gdLst>
                  <a:gd name="T0" fmla="*/ 1 w 9"/>
                  <a:gd name="T1" fmla="*/ 3 h 3"/>
                  <a:gd name="T2" fmla="*/ 12 w 9"/>
                  <a:gd name="T3" fmla="*/ 1 h 3"/>
                  <a:gd name="T4" fmla="*/ 0 w 9"/>
                  <a:gd name="T5" fmla="*/ 1 h 3"/>
                  <a:gd name="T6" fmla="*/ 0 w 9"/>
                  <a:gd name="T7" fmla="*/ 3 h 3"/>
                  <a:gd name="T8" fmla="*/ 1 w 9"/>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3">
                    <a:moveTo>
                      <a:pt x="1" y="2"/>
                    </a:moveTo>
                    <a:cubicBezTo>
                      <a:pt x="3" y="2"/>
                      <a:pt x="7" y="3"/>
                      <a:pt x="9" y="1"/>
                    </a:cubicBezTo>
                    <a:cubicBezTo>
                      <a:pt x="6" y="0"/>
                      <a:pt x="3" y="0"/>
                      <a:pt x="0" y="1"/>
                    </a:cubicBezTo>
                    <a:cubicBezTo>
                      <a:pt x="1" y="1"/>
                      <a:pt x="1" y="1"/>
                      <a:pt x="0" y="2"/>
                    </a:cubicBezTo>
                    <a:cubicBezTo>
                      <a:pt x="0" y="2"/>
                      <a:pt x="0"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28" name="Freeform 4464"/>
              <p:cNvSpPr>
                <a:spLocks/>
              </p:cNvSpPr>
              <p:nvPr/>
            </p:nvSpPr>
            <p:spPr bwMode="auto">
              <a:xfrm>
                <a:off x="3270" y="1462"/>
                <a:ext cx="20" cy="5"/>
              </a:xfrm>
              <a:custGeom>
                <a:avLst/>
                <a:gdLst>
                  <a:gd name="T0" fmla="*/ 8 w 15"/>
                  <a:gd name="T1" fmla="*/ 5 h 4"/>
                  <a:gd name="T2" fmla="*/ 12 w 15"/>
                  <a:gd name="T3" fmla="*/ 4 h 4"/>
                  <a:gd name="T4" fmla="*/ 20 w 15"/>
                  <a:gd name="T5" fmla="*/ 3 h 4"/>
                  <a:gd name="T6" fmla="*/ 0 w 15"/>
                  <a:gd name="T7" fmla="*/ 1 h 4"/>
                  <a:gd name="T8" fmla="*/ 8 w 15"/>
                  <a:gd name="T9" fmla="*/ 5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4">
                    <a:moveTo>
                      <a:pt x="6" y="4"/>
                    </a:moveTo>
                    <a:cubicBezTo>
                      <a:pt x="7" y="4"/>
                      <a:pt x="12" y="3"/>
                      <a:pt x="9" y="3"/>
                    </a:cubicBezTo>
                    <a:cubicBezTo>
                      <a:pt x="11" y="2"/>
                      <a:pt x="13" y="2"/>
                      <a:pt x="15" y="2"/>
                    </a:cubicBezTo>
                    <a:cubicBezTo>
                      <a:pt x="10" y="0"/>
                      <a:pt x="5" y="0"/>
                      <a:pt x="0" y="1"/>
                    </a:cubicBezTo>
                    <a:cubicBezTo>
                      <a:pt x="2" y="1"/>
                      <a:pt x="3" y="4"/>
                      <a:pt x="6"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29" name="Freeform 4465"/>
              <p:cNvSpPr>
                <a:spLocks/>
              </p:cNvSpPr>
              <p:nvPr/>
            </p:nvSpPr>
            <p:spPr bwMode="auto">
              <a:xfrm>
                <a:off x="3271" y="1462"/>
                <a:ext cx="7" cy="1"/>
              </a:xfrm>
              <a:custGeom>
                <a:avLst/>
                <a:gdLst>
                  <a:gd name="T0" fmla="*/ 0 w 5"/>
                  <a:gd name="T1" fmla="*/ 0 h 1"/>
                  <a:gd name="T2" fmla="*/ 7 w 5"/>
                  <a:gd name="T3" fmla="*/ 0 h 1"/>
                  <a:gd name="T4" fmla="*/ 0 w 5"/>
                  <a:gd name="T5" fmla="*/ 0 h 1"/>
                  <a:gd name="T6" fmla="*/ 0 60000 65536"/>
                  <a:gd name="T7" fmla="*/ 0 60000 65536"/>
                  <a:gd name="T8" fmla="*/ 0 60000 65536"/>
                </a:gdLst>
                <a:ahLst/>
                <a:cxnLst>
                  <a:cxn ang="T6">
                    <a:pos x="T0" y="T1"/>
                  </a:cxn>
                  <a:cxn ang="T7">
                    <a:pos x="T2" y="T3"/>
                  </a:cxn>
                  <a:cxn ang="T8">
                    <a:pos x="T4" y="T5"/>
                  </a:cxn>
                </a:cxnLst>
                <a:rect l="0" t="0" r="r" b="b"/>
                <a:pathLst>
                  <a:path w="5" h="1">
                    <a:moveTo>
                      <a:pt x="0" y="0"/>
                    </a:moveTo>
                    <a:cubicBezTo>
                      <a:pt x="1" y="1"/>
                      <a:pt x="4" y="1"/>
                      <a:pt x="5" y="0"/>
                    </a:cubicBezTo>
                    <a:cubicBezTo>
                      <a:pt x="3" y="0"/>
                      <a:pt x="2"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30" name="Freeform 4466"/>
              <p:cNvSpPr>
                <a:spLocks/>
              </p:cNvSpPr>
              <p:nvPr/>
            </p:nvSpPr>
            <p:spPr bwMode="auto">
              <a:xfrm>
                <a:off x="3270" y="1545"/>
                <a:ext cx="70" cy="40"/>
              </a:xfrm>
              <a:custGeom>
                <a:avLst/>
                <a:gdLst>
                  <a:gd name="T0" fmla="*/ 9 w 53"/>
                  <a:gd name="T1" fmla="*/ 11 h 30"/>
                  <a:gd name="T2" fmla="*/ 15 w 53"/>
                  <a:gd name="T3" fmla="*/ 12 h 30"/>
                  <a:gd name="T4" fmla="*/ 11 w 53"/>
                  <a:gd name="T5" fmla="*/ 12 h 30"/>
                  <a:gd name="T6" fmla="*/ 13 w 53"/>
                  <a:gd name="T7" fmla="*/ 12 h 30"/>
                  <a:gd name="T8" fmla="*/ 11 w 53"/>
                  <a:gd name="T9" fmla="*/ 13 h 30"/>
                  <a:gd name="T10" fmla="*/ 12 w 53"/>
                  <a:gd name="T11" fmla="*/ 16 h 30"/>
                  <a:gd name="T12" fmla="*/ 9 w 53"/>
                  <a:gd name="T13" fmla="*/ 16 h 30"/>
                  <a:gd name="T14" fmla="*/ 9 w 53"/>
                  <a:gd name="T15" fmla="*/ 19 h 30"/>
                  <a:gd name="T16" fmla="*/ 3 w 53"/>
                  <a:gd name="T17" fmla="*/ 19 h 30"/>
                  <a:gd name="T18" fmla="*/ 4 w 53"/>
                  <a:gd name="T19" fmla="*/ 25 h 30"/>
                  <a:gd name="T20" fmla="*/ 8 w 53"/>
                  <a:gd name="T21" fmla="*/ 27 h 30"/>
                  <a:gd name="T22" fmla="*/ 11 w 53"/>
                  <a:gd name="T23" fmla="*/ 25 h 30"/>
                  <a:gd name="T24" fmla="*/ 18 w 53"/>
                  <a:gd name="T25" fmla="*/ 28 h 30"/>
                  <a:gd name="T26" fmla="*/ 20 w 53"/>
                  <a:gd name="T27" fmla="*/ 27 h 30"/>
                  <a:gd name="T28" fmla="*/ 21 w 53"/>
                  <a:gd name="T29" fmla="*/ 28 h 30"/>
                  <a:gd name="T30" fmla="*/ 22 w 53"/>
                  <a:gd name="T31" fmla="*/ 27 h 30"/>
                  <a:gd name="T32" fmla="*/ 28 w 53"/>
                  <a:gd name="T33" fmla="*/ 28 h 30"/>
                  <a:gd name="T34" fmla="*/ 25 w 53"/>
                  <a:gd name="T35" fmla="*/ 29 h 30"/>
                  <a:gd name="T36" fmla="*/ 32 w 53"/>
                  <a:gd name="T37" fmla="*/ 32 h 30"/>
                  <a:gd name="T38" fmla="*/ 30 w 53"/>
                  <a:gd name="T39" fmla="*/ 32 h 30"/>
                  <a:gd name="T40" fmla="*/ 26 w 53"/>
                  <a:gd name="T41" fmla="*/ 32 h 30"/>
                  <a:gd name="T42" fmla="*/ 29 w 53"/>
                  <a:gd name="T43" fmla="*/ 35 h 30"/>
                  <a:gd name="T44" fmla="*/ 26 w 53"/>
                  <a:gd name="T45" fmla="*/ 35 h 30"/>
                  <a:gd name="T46" fmla="*/ 33 w 53"/>
                  <a:gd name="T47" fmla="*/ 36 h 30"/>
                  <a:gd name="T48" fmla="*/ 37 w 53"/>
                  <a:gd name="T49" fmla="*/ 36 h 30"/>
                  <a:gd name="T50" fmla="*/ 41 w 53"/>
                  <a:gd name="T51" fmla="*/ 37 h 30"/>
                  <a:gd name="T52" fmla="*/ 38 w 53"/>
                  <a:gd name="T53" fmla="*/ 36 h 30"/>
                  <a:gd name="T54" fmla="*/ 46 w 53"/>
                  <a:gd name="T55" fmla="*/ 37 h 30"/>
                  <a:gd name="T56" fmla="*/ 50 w 53"/>
                  <a:gd name="T57" fmla="*/ 37 h 30"/>
                  <a:gd name="T58" fmla="*/ 52 w 53"/>
                  <a:gd name="T59" fmla="*/ 37 h 30"/>
                  <a:gd name="T60" fmla="*/ 61 w 53"/>
                  <a:gd name="T61" fmla="*/ 39 h 30"/>
                  <a:gd name="T62" fmla="*/ 55 w 53"/>
                  <a:gd name="T63" fmla="*/ 36 h 30"/>
                  <a:gd name="T64" fmla="*/ 67 w 53"/>
                  <a:gd name="T65" fmla="*/ 39 h 30"/>
                  <a:gd name="T66" fmla="*/ 62 w 53"/>
                  <a:gd name="T67" fmla="*/ 37 h 30"/>
                  <a:gd name="T68" fmla="*/ 66 w 53"/>
                  <a:gd name="T69" fmla="*/ 37 h 30"/>
                  <a:gd name="T70" fmla="*/ 67 w 53"/>
                  <a:gd name="T71" fmla="*/ 36 h 30"/>
                  <a:gd name="T72" fmla="*/ 66 w 53"/>
                  <a:gd name="T73" fmla="*/ 35 h 30"/>
                  <a:gd name="T74" fmla="*/ 59 w 53"/>
                  <a:gd name="T75" fmla="*/ 33 h 30"/>
                  <a:gd name="T76" fmla="*/ 50 w 53"/>
                  <a:gd name="T77" fmla="*/ 29 h 30"/>
                  <a:gd name="T78" fmla="*/ 40 w 53"/>
                  <a:gd name="T79" fmla="*/ 20 h 30"/>
                  <a:gd name="T80" fmla="*/ 40 w 53"/>
                  <a:gd name="T81" fmla="*/ 17 h 30"/>
                  <a:gd name="T82" fmla="*/ 36 w 53"/>
                  <a:gd name="T83" fmla="*/ 13 h 30"/>
                  <a:gd name="T84" fmla="*/ 38 w 53"/>
                  <a:gd name="T85" fmla="*/ 13 h 30"/>
                  <a:gd name="T86" fmla="*/ 36 w 53"/>
                  <a:gd name="T87" fmla="*/ 12 h 30"/>
                  <a:gd name="T88" fmla="*/ 38 w 53"/>
                  <a:gd name="T89" fmla="*/ 13 h 30"/>
                  <a:gd name="T90" fmla="*/ 38 w 53"/>
                  <a:gd name="T91" fmla="*/ 11 h 30"/>
                  <a:gd name="T92" fmla="*/ 41 w 53"/>
                  <a:gd name="T93" fmla="*/ 11 h 30"/>
                  <a:gd name="T94" fmla="*/ 37 w 53"/>
                  <a:gd name="T95" fmla="*/ 9 h 30"/>
                  <a:gd name="T96" fmla="*/ 42 w 53"/>
                  <a:gd name="T97" fmla="*/ 8 h 30"/>
                  <a:gd name="T98" fmla="*/ 37 w 53"/>
                  <a:gd name="T99" fmla="*/ 7 h 30"/>
                  <a:gd name="T100" fmla="*/ 42 w 53"/>
                  <a:gd name="T101" fmla="*/ 7 h 30"/>
                  <a:gd name="T102" fmla="*/ 38 w 53"/>
                  <a:gd name="T103" fmla="*/ 7 h 30"/>
                  <a:gd name="T104" fmla="*/ 44 w 53"/>
                  <a:gd name="T105" fmla="*/ 5 h 30"/>
                  <a:gd name="T106" fmla="*/ 36 w 53"/>
                  <a:gd name="T107" fmla="*/ 3 h 30"/>
                  <a:gd name="T108" fmla="*/ 22 w 53"/>
                  <a:gd name="T109" fmla="*/ 3 h 30"/>
                  <a:gd name="T110" fmla="*/ 12 w 53"/>
                  <a:gd name="T111" fmla="*/ 4 h 30"/>
                  <a:gd name="T112" fmla="*/ 15 w 53"/>
                  <a:gd name="T113" fmla="*/ 8 h 30"/>
                  <a:gd name="T114" fmla="*/ 7 w 53"/>
                  <a:gd name="T115" fmla="*/ 11 h 30"/>
                  <a:gd name="T116" fmla="*/ 9 w 53"/>
                  <a:gd name="T117" fmla="*/ 11 h 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3" h="30">
                    <a:moveTo>
                      <a:pt x="7" y="8"/>
                    </a:moveTo>
                    <a:cubicBezTo>
                      <a:pt x="8" y="8"/>
                      <a:pt x="10" y="8"/>
                      <a:pt x="11" y="9"/>
                    </a:cubicBezTo>
                    <a:cubicBezTo>
                      <a:pt x="10" y="8"/>
                      <a:pt x="9" y="8"/>
                      <a:pt x="8" y="9"/>
                    </a:cubicBezTo>
                    <a:cubicBezTo>
                      <a:pt x="9" y="9"/>
                      <a:pt x="9" y="9"/>
                      <a:pt x="10" y="9"/>
                    </a:cubicBezTo>
                    <a:cubicBezTo>
                      <a:pt x="9" y="10"/>
                      <a:pt x="9" y="10"/>
                      <a:pt x="8" y="10"/>
                    </a:cubicBezTo>
                    <a:cubicBezTo>
                      <a:pt x="8" y="11"/>
                      <a:pt x="9" y="11"/>
                      <a:pt x="9" y="12"/>
                    </a:cubicBezTo>
                    <a:cubicBezTo>
                      <a:pt x="9" y="12"/>
                      <a:pt x="8" y="12"/>
                      <a:pt x="7" y="12"/>
                    </a:cubicBezTo>
                    <a:cubicBezTo>
                      <a:pt x="7" y="13"/>
                      <a:pt x="8" y="14"/>
                      <a:pt x="7" y="14"/>
                    </a:cubicBezTo>
                    <a:cubicBezTo>
                      <a:pt x="5" y="15"/>
                      <a:pt x="3" y="13"/>
                      <a:pt x="2" y="14"/>
                    </a:cubicBezTo>
                    <a:cubicBezTo>
                      <a:pt x="0" y="16"/>
                      <a:pt x="2" y="18"/>
                      <a:pt x="3" y="19"/>
                    </a:cubicBezTo>
                    <a:cubicBezTo>
                      <a:pt x="4" y="20"/>
                      <a:pt x="5" y="20"/>
                      <a:pt x="6" y="20"/>
                    </a:cubicBezTo>
                    <a:cubicBezTo>
                      <a:pt x="7" y="20"/>
                      <a:pt x="10" y="20"/>
                      <a:pt x="8" y="19"/>
                    </a:cubicBezTo>
                    <a:cubicBezTo>
                      <a:pt x="10" y="20"/>
                      <a:pt x="12" y="19"/>
                      <a:pt x="14" y="21"/>
                    </a:cubicBezTo>
                    <a:cubicBezTo>
                      <a:pt x="15" y="20"/>
                      <a:pt x="15" y="20"/>
                      <a:pt x="15" y="20"/>
                    </a:cubicBezTo>
                    <a:cubicBezTo>
                      <a:pt x="16" y="21"/>
                      <a:pt x="16" y="21"/>
                      <a:pt x="16" y="21"/>
                    </a:cubicBezTo>
                    <a:cubicBezTo>
                      <a:pt x="16" y="20"/>
                      <a:pt x="16" y="19"/>
                      <a:pt x="17" y="20"/>
                    </a:cubicBezTo>
                    <a:cubicBezTo>
                      <a:pt x="16" y="23"/>
                      <a:pt x="20" y="21"/>
                      <a:pt x="21" y="21"/>
                    </a:cubicBezTo>
                    <a:cubicBezTo>
                      <a:pt x="20" y="21"/>
                      <a:pt x="19" y="22"/>
                      <a:pt x="19" y="22"/>
                    </a:cubicBezTo>
                    <a:cubicBezTo>
                      <a:pt x="21" y="23"/>
                      <a:pt x="23" y="23"/>
                      <a:pt x="24" y="24"/>
                    </a:cubicBezTo>
                    <a:cubicBezTo>
                      <a:pt x="24" y="23"/>
                      <a:pt x="20" y="23"/>
                      <a:pt x="23" y="24"/>
                    </a:cubicBezTo>
                    <a:cubicBezTo>
                      <a:pt x="22" y="24"/>
                      <a:pt x="21" y="24"/>
                      <a:pt x="20" y="24"/>
                    </a:cubicBezTo>
                    <a:cubicBezTo>
                      <a:pt x="21" y="24"/>
                      <a:pt x="23" y="25"/>
                      <a:pt x="22" y="26"/>
                    </a:cubicBezTo>
                    <a:cubicBezTo>
                      <a:pt x="21" y="26"/>
                      <a:pt x="21" y="26"/>
                      <a:pt x="20" y="26"/>
                    </a:cubicBezTo>
                    <a:cubicBezTo>
                      <a:pt x="22" y="26"/>
                      <a:pt x="24" y="27"/>
                      <a:pt x="25" y="27"/>
                    </a:cubicBezTo>
                    <a:cubicBezTo>
                      <a:pt x="26" y="27"/>
                      <a:pt x="27" y="27"/>
                      <a:pt x="28" y="27"/>
                    </a:cubicBezTo>
                    <a:cubicBezTo>
                      <a:pt x="29" y="28"/>
                      <a:pt x="30" y="28"/>
                      <a:pt x="31" y="28"/>
                    </a:cubicBezTo>
                    <a:cubicBezTo>
                      <a:pt x="30" y="28"/>
                      <a:pt x="30" y="27"/>
                      <a:pt x="29" y="27"/>
                    </a:cubicBezTo>
                    <a:cubicBezTo>
                      <a:pt x="31" y="28"/>
                      <a:pt x="34" y="30"/>
                      <a:pt x="35" y="28"/>
                    </a:cubicBezTo>
                    <a:cubicBezTo>
                      <a:pt x="36" y="27"/>
                      <a:pt x="37" y="27"/>
                      <a:pt x="38" y="28"/>
                    </a:cubicBezTo>
                    <a:cubicBezTo>
                      <a:pt x="38" y="28"/>
                      <a:pt x="42" y="29"/>
                      <a:pt x="39" y="28"/>
                    </a:cubicBezTo>
                    <a:cubicBezTo>
                      <a:pt x="40" y="28"/>
                      <a:pt x="44" y="30"/>
                      <a:pt x="46" y="29"/>
                    </a:cubicBezTo>
                    <a:cubicBezTo>
                      <a:pt x="45" y="28"/>
                      <a:pt x="43" y="28"/>
                      <a:pt x="42" y="27"/>
                    </a:cubicBezTo>
                    <a:cubicBezTo>
                      <a:pt x="45" y="27"/>
                      <a:pt x="48" y="29"/>
                      <a:pt x="51" y="29"/>
                    </a:cubicBezTo>
                    <a:cubicBezTo>
                      <a:pt x="50" y="28"/>
                      <a:pt x="48" y="29"/>
                      <a:pt x="47" y="28"/>
                    </a:cubicBezTo>
                    <a:cubicBezTo>
                      <a:pt x="48" y="28"/>
                      <a:pt x="49" y="28"/>
                      <a:pt x="50" y="28"/>
                    </a:cubicBezTo>
                    <a:cubicBezTo>
                      <a:pt x="51" y="28"/>
                      <a:pt x="53" y="28"/>
                      <a:pt x="51" y="27"/>
                    </a:cubicBezTo>
                    <a:cubicBezTo>
                      <a:pt x="53" y="27"/>
                      <a:pt x="50" y="26"/>
                      <a:pt x="50" y="26"/>
                    </a:cubicBezTo>
                    <a:cubicBezTo>
                      <a:pt x="48" y="26"/>
                      <a:pt x="47" y="25"/>
                      <a:pt x="45" y="25"/>
                    </a:cubicBezTo>
                    <a:cubicBezTo>
                      <a:pt x="43" y="24"/>
                      <a:pt x="40" y="23"/>
                      <a:pt x="38" y="22"/>
                    </a:cubicBezTo>
                    <a:cubicBezTo>
                      <a:pt x="36" y="19"/>
                      <a:pt x="33" y="17"/>
                      <a:pt x="30" y="15"/>
                    </a:cubicBezTo>
                    <a:cubicBezTo>
                      <a:pt x="30" y="15"/>
                      <a:pt x="30" y="13"/>
                      <a:pt x="30" y="13"/>
                    </a:cubicBezTo>
                    <a:cubicBezTo>
                      <a:pt x="29" y="12"/>
                      <a:pt x="29" y="11"/>
                      <a:pt x="27" y="10"/>
                    </a:cubicBezTo>
                    <a:cubicBezTo>
                      <a:pt x="28" y="10"/>
                      <a:pt x="28" y="10"/>
                      <a:pt x="29" y="10"/>
                    </a:cubicBezTo>
                    <a:cubicBezTo>
                      <a:pt x="29" y="10"/>
                      <a:pt x="28" y="9"/>
                      <a:pt x="27" y="9"/>
                    </a:cubicBezTo>
                    <a:cubicBezTo>
                      <a:pt x="28" y="9"/>
                      <a:pt x="28" y="9"/>
                      <a:pt x="29" y="10"/>
                    </a:cubicBezTo>
                    <a:cubicBezTo>
                      <a:pt x="30" y="10"/>
                      <a:pt x="30" y="8"/>
                      <a:pt x="29" y="8"/>
                    </a:cubicBezTo>
                    <a:cubicBezTo>
                      <a:pt x="29" y="8"/>
                      <a:pt x="30" y="8"/>
                      <a:pt x="31" y="8"/>
                    </a:cubicBezTo>
                    <a:cubicBezTo>
                      <a:pt x="30" y="7"/>
                      <a:pt x="29" y="8"/>
                      <a:pt x="28" y="7"/>
                    </a:cubicBezTo>
                    <a:cubicBezTo>
                      <a:pt x="28" y="7"/>
                      <a:pt x="33" y="8"/>
                      <a:pt x="32" y="6"/>
                    </a:cubicBezTo>
                    <a:cubicBezTo>
                      <a:pt x="32" y="5"/>
                      <a:pt x="29" y="6"/>
                      <a:pt x="28" y="5"/>
                    </a:cubicBezTo>
                    <a:cubicBezTo>
                      <a:pt x="29" y="6"/>
                      <a:pt x="31" y="5"/>
                      <a:pt x="32" y="5"/>
                    </a:cubicBezTo>
                    <a:cubicBezTo>
                      <a:pt x="31" y="5"/>
                      <a:pt x="30" y="5"/>
                      <a:pt x="29" y="5"/>
                    </a:cubicBezTo>
                    <a:cubicBezTo>
                      <a:pt x="31" y="4"/>
                      <a:pt x="32" y="5"/>
                      <a:pt x="33" y="4"/>
                    </a:cubicBezTo>
                    <a:cubicBezTo>
                      <a:pt x="32" y="2"/>
                      <a:pt x="29" y="2"/>
                      <a:pt x="27" y="2"/>
                    </a:cubicBezTo>
                    <a:cubicBezTo>
                      <a:pt x="23" y="2"/>
                      <a:pt x="21" y="0"/>
                      <a:pt x="17" y="2"/>
                    </a:cubicBezTo>
                    <a:cubicBezTo>
                      <a:pt x="15" y="3"/>
                      <a:pt x="11" y="1"/>
                      <a:pt x="9" y="3"/>
                    </a:cubicBezTo>
                    <a:cubicBezTo>
                      <a:pt x="9" y="4"/>
                      <a:pt x="10" y="6"/>
                      <a:pt x="11" y="6"/>
                    </a:cubicBezTo>
                    <a:cubicBezTo>
                      <a:pt x="9" y="6"/>
                      <a:pt x="6" y="6"/>
                      <a:pt x="5" y="8"/>
                    </a:cubicBezTo>
                    <a:cubicBezTo>
                      <a:pt x="6" y="8"/>
                      <a:pt x="6" y="8"/>
                      <a:pt x="7" y="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31" name="Freeform 4467"/>
              <p:cNvSpPr>
                <a:spLocks/>
              </p:cNvSpPr>
              <p:nvPr/>
            </p:nvSpPr>
            <p:spPr bwMode="auto">
              <a:xfrm>
                <a:off x="3275" y="1459"/>
                <a:ext cx="10" cy="3"/>
              </a:xfrm>
              <a:custGeom>
                <a:avLst/>
                <a:gdLst>
                  <a:gd name="T0" fmla="*/ 0 w 7"/>
                  <a:gd name="T1" fmla="*/ 0 h 2"/>
                  <a:gd name="T2" fmla="*/ 10 w 7"/>
                  <a:gd name="T3" fmla="*/ 0 h 2"/>
                  <a:gd name="T4" fmla="*/ 0 w 7"/>
                  <a:gd name="T5" fmla="*/ 0 h 2"/>
                  <a:gd name="T6" fmla="*/ 0 60000 65536"/>
                  <a:gd name="T7" fmla="*/ 0 60000 65536"/>
                  <a:gd name="T8" fmla="*/ 0 60000 65536"/>
                </a:gdLst>
                <a:ahLst/>
                <a:cxnLst>
                  <a:cxn ang="T6">
                    <a:pos x="T0" y="T1"/>
                  </a:cxn>
                  <a:cxn ang="T7">
                    <a:pos x="T2" y="T3"/>
                  </a:cxn>
                  <a:cxn ang="T8">
                    <a:pos x="T4" y="T5"/>
                  </a:cxn>
                </a:cxnLst>
                <a:rect l="0" t="0" r="r" b="b"/>
                <a:pathLst>
                  <a:path w="7" h="2">
                    <a:moveTo>
                      <a:pt x="0" y="0"/>
                    </a:moveTo>
                    <a:cubicBezTo>
                      <a:pt x="1" y="2"/>
                      <a:pt x="6" y="1"/>
                      <a:pt x="7" y="0"/>
                    </a:cubicBezTo>
                    <a:cubicBezTo>
                      <a:pt x="5" y="0"/>
                      <a:pt x="2" y="0"/>
                      <a:pt x="0" y="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32" name="Freeform 4468"/>
              <p:cNvSpPr>
                <a:spLocks/>
              </p:cNvSpPr>
              <p:nvPr/>
            </p:nvSpPr>
            <p:spPr bwMode="auto">
              <a:xfrm>
                <a:off x="3277" y="1454"/>
                <a:ext cx="8" cy="1"/>
              </a:xfrm>
              <a:custGeom>
                <a:avLst/>
                <a:gdLst>
                  <a:gd name="T0" fmla="*/ 0 w 6"/>
                  <a:gd name="T1" fmla="*/ 0 h 1"/>
                  <a:gd name="T2" fmla="*/ 8 w 6"/>
                  <a:gd name="T3" fmla="*/ 0 h 1"/>
                  <a:gd name="T4" fmla="*/ 0 w 6"/>
                  <a:gd name="T5" fmla="*/ 0 h 1"/>
                  <a:gd name="T6" fmla="*/ 0 60000 65536"/>
                  <a:gd name="T7" fmla="*/ 0 60000 65536"/>
                  <a:gd name="T8" fmla="*/ 0 60000 65536"/>
                </a:gdLst>
                <a:ahLst/>
                <a:cxnLst>
                  <a:cxn ang="T6">
                    <a:pos x="T0" y="T1"/>
                  </a:cxn>
                  <a:cxn ang="T7">
                    <a:pos x="T2" y="T3"/>
                  </a:cxn>
                  <a:cxn ang="T8">
                    <a:pos x="T4" y="T5"/>
                  </a:cxn>
                </a:cxnLst>
                <a:rect l="0" t="0" r="r" b="b"/>
                <a:pathLst>
                  <a:path w="6" h="1">
                    <a:moveTo>
                      <a:pt x="0" y="0"/>
                    </a:moveTo>
                    <a:cubicBezTo>
                      <a:pt x="2" y="1"/>
                      <a:pt x="4" y="1"/>
                      <a:pt x="6" y="0"/>
                    </a:cubicBezTo>
                    <a:cubicBezTo>
                      <a:pt x="4" y="0"/>
                      <a:pt x="2"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33" name="Freeform 4469"/>
              <p:cNvSpPr>
                <a:spLocks/>
              </p:cNvSpPr>
              <p:nvPr/>
            </p:nvSpPr>
            <p:spPr bwMode="auto">
              <a:xfrm>
                <a:off x="3279" y="1457"/>
                <a:ext cx="2" cy="0"/>
              </a:xfrm>
              <a:custGeom>
                <a:avLst/>
                <a:gdLst>
                  <a:gd name="T0" fmla="*/ 0 w 1"/>
                  <a:gd name="T1" fmla="*/ 2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1" y="0"/>
                      <a:pt x="1" y="0"/>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34" name="Freeform 4470"/>
              <p:cNvSpPr>
                <a:spLocks/>
              </p:cNvSpPr>
              <p:nvPr/>
            </p:nvSpPr>
            <p:spPr bwMode="auto">
              <a:xfrm>
                <a:off x="3282" y="1455"/>
                <a:ext cx="8" cy="2"/>
              </a:xfrm>
              <a:custGeom>
                <a:avLst/>
                <a:gdLst>
                  <a:gd name="T0" fmla="*/ 0 w 6"/>
                  <a:gd name="T1" fmla="*/ 0 h 1"/>
                  <a:gd name="T2" fmla="*/ 8 w 6"/>
                  <a:gd name="T3" fmla="*/ 2 h 1"/>
                  <a:gd name="T4" fmla="*/ 0 w 6"/>
                  <a:gd name="T5" fmla="*/ 0 h 1"/>
                  <a:gd name="T6" fmla="*/ 0 60000 65536"/>
                  <a:gd name="T7" fmla="*/ 0 60000 65536"/>
                  <a:gd name="T8" fmla="*/ 0 60000 65536"/>
                </a:gdLst>
                <a:ahLst/>
                <a:cxnLst>
                  <a:cxn ang="T6">
                    <a:pos x="T0" y="T1"/>
                  </a:cxn>
                  <a:cxn ang="T7">
                    <a:pos x="T2" y="T3"/>
                  </a:cxn>
                  <a:cxn ang="T8">
                    <a:pos x="T4" y="T5"/>
                  </a:cxn>
                </a:cxnLst>
                <a:rect l="0" t="0" r="r" b="b"/>
                <a:pathLst>
                  <a:path w="6" h="1">
                    <a:moveTo>
                      <a:pt x="0" y="0"/>
                    </a:moveTo>
                    <a:cubicBezTo>
                      <a:pt x="2" y="1"/>
                      <a:pt x="4" y="1"/>
                      <a:pt x="6" y="1"/>
                    </a:cubicBezTo>
                    <a:cubicBezTo>
                      <a:pt x="4" y="0"/>
                      <a:pt x="2"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35" name="Freeform 4471"/>
              <p:cNvSpPr>
                <a:spLocks/>
              </p:cNvSpPr>
              <p:nvPr/>
            </p:nvSpPr>
            <p:spPr bwMode="auto">
              <a:xfrm>
                <a:off x="3283" y="1503"/>
                <a:ext cx="124" cy="46"/>
              </a:xfrm>
              <a:custGeom>
                <a:avLst/>
                <a:gdLst>
                  <a:gd name="T0" fmla="*/ 8 w 94"/>
                  <a:gd name="T1" fmla="*/ 43 h 35"/>
                  <a:gd name="T2" fmla="*/ 15 w 94"/>
                  <a:gd name="T3" fmla="*/ 43 h 35"/>
                  <a:gd name="T4" fmla="*/ 24 w 94"/>
                  <a:gd name="T5" fmla="*/ 43 h 35"/>
                  <a:gd name="T6" fmla="*/ 32 w 94"/>
                  <a:gd name="T7" fmla="*/ 45 h 35"/>
                  <a:gd name="T8" fmla="*/ 30 w 94"/>
                  <a:gd name="T9" fmla="*/ 41 h 35"/>
                  <a:gd name="T10" fmla="*/ 28 w 94"/>
                  <a:gd name="T11" fmla="*/ 38 h 35"/>
                  <a:gd name="T12" fmla="*/ 38 w 94"/>
                  <a:gd name="T13" fmla="*/ 39 h 35"/>
                  <a:gd name="T14" fmla="*/ 33 w 94"/>
                  <a:gd name="T15" fmla="*/ 34 h 35"/>
                  <a:gd name="T16" fmla="*/ 41 w 94"/>
                  <a:gd name="T17" fmla="*/ 34 h 35"/>
                  <a:gd name="T18" fmla="*/ 45 w 94"/>
                  <a:gd name="T19" fmla="*/ 34 h 35"/>
                  <a:gd name="T20" fmla="*/ 45 w 94"/>
                  <a:gd name="T21" fmla="*/ 30 h 35"/>
                  <a:gd name="T22" fmla="*/ 46 w 94"/>
                  <a:gd name="T23" fmla="*/ 28 h 35"/>
                  <a:gd name="T24" fmla="*/ 50 w 94"/>
                  <a:gd name="T25" fmla="*/ 26 h 35"/>
                  <a:gd name="T26" fmla="*/ 55 w 94"/>
                  <a:gd name="T27" fmla="*/ 25 h 35"/>
                  <a:gd name="T28" fmla="*/ 53 w 94"/>
                  <a:gd name="T29" fmla="*/ 24 h 35"/>
                  <a:gd name="T30" fmla="*/ 59 w 94"/>
                  <a:gd name="T31" fmla="*/ 24 h 35"/>
                  <a:gd name="T32" fmla="*/ 66 w 94"/>
                  <a:gd name="T33" fmla="*/ 20 h 35"/>
                  <a:gd name="T34" fmla="*/ 80 w 94"/>
                  <a:gd name="T35" fmla="*/ 16 h 35"/>
                  <a:gd name="T36" fmla="*/ 124 w 94"/>
                  <a:gd name="T37" fmla="*/ 5 h 35"/>
                  <a:gd name="T38" fmla="*/ 111 w 94"/>
                  <a:gd name="T39" fmla="*/ 0 h 35"/>
                  <a:gd name="T40" fmla="*/ 98 w 94"/>
                  <a:gd name="T41" fmla="*/ 5 h 35"/>
                  <a:gd name="T42" fmla="*/ 88 w 94"/>
                  <a:gd name="T43" fmla="*/ 7 h 35"/>
                  <a:gd name="T44" fmla="*/ 75 w 94"/>
                  <a:gd name="T45" fmla="*/ 8 h 35"/>
                  <a:gd name="T46" fmla="*/ 55 w 94"/>
                  <a:gd name="T47" fmla="*/ 8 h 35"/>
                  <a:gd name="T48" fmla="*/ 50 w 94"/>
                  <a:gd name="T49" fmla="*/ 12 h 35"/>
                  <a:gd name="T50" fmla="*/ 45 w 94"/>
                  <a:gd name="T51" fmla="*/ 12 h 35"/>
                  <a:gd name="T52" fmla="*/ 40 w 94"/>
                  <a:gd name="T53" fmla="*/ 13 h 35"/>
                  <a:gd name="T54" fmla="*/ 30 w 94"/>
                  <a:gd name="T55" fmla="*/ 17 h 35"/>
                  <a:gd name="T56" fmla="*/ 28 w 94"/>
                  <a:gd name="T57" fmla="*/ 20 h 35"/>
                  <a:gd name="T58" fmla="*/ 21 w 94"/>
                  <a:gd name="T59" fmla="*/ 21 h 35"/>
                  <a:gd name="T60" fmla="*/ 17 w 94"/>
                  <a:gd name="T61" fmla="*/ 24 h 35"/>
                  <a:gd name="T62" fmla="*/ 15 w 94"/>
                  <a:gd name="T63" fmla="*/ 26 h 35"/>
                  <a:gd name="T64" fmla="*/ 25 w 94"/>
                  <a:gd name="T65" fmla="*/ 28 h 35"/>
                  <a:gd name="T66" fmla="*/ 13 w 94"/>
                  <a:gd name="T67" fmla="*/ 28 h 35"/>
                  <a:gd name="T68" fmla="*/ 12 w 94"/>
                  <a:gd name="T69" fmla="*/ 32 h 35"/>
                  <a:gd name="T70" fmla="*/ 11 w 94"/>
                  <a:gd name="T71" fmla="*/ 33 h 35"/>
                  <a:gd name="T72" fmla="*/ 12 w 94"/>
                  <a:gd name="T73" fmla="*/ 34 h 35"/>
                  <a:gd name="T74" fmla="*/ 0 w 94"/>
                  <a:gd name="T75" fmla="*/ 39 h 35"/>
                  <a:gd name="T76" fmla="*/ 15 w 94"/>
                  <a:gd name="T77" fmla="*/ 39 h 3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94" h="35">
                    <a:moveTo>
                      <a:pt x="8" y="31"/>
                    </a:moveTo>
                    <a:cubicBezTo>
                      <a:pt x="7" y="31"/>
                      <a:pt x="4" y="32"/>
                      <a:pt x="6" y="33"/>
                    </a:cubicBezTo>
                    <a:cubicBezTo>
                      <a:pt x="5" y="33"/>
                      <a:pt x="5" y="34"/>
                      <a:pt x="4" y="34"/>
                    </a:cubicBezTo>
                    <a:cubicBezTo>
                      <a:pt x="6" y="35"/>
                      <a:pt x="9" y="33"/>
                      <a:pt x="11" y="33"/>
                    </a:cubicBezTo>
                    <a:cubicBezTo>
                      <a:pt x="12" y="33"/>
                      <a:pt x="13" y="33"/>
                      <a:pt x="14" y="34"/>
                    </a:cubicBezTo>
                    <a:cubicBezTo>
                      <a:pt x="15" y="34"/>
                      <a:pt x="20" y="35"/>
                      <a:pt x="18" y="33"/>
                    </a:cubicBezTo>
                    <a:cubicBezTo>
                      <a:pt x="19" y="34"/>
                      <a:pt x="20" y="34"/>
                      <a:pt x="21" y="35"/>
                    </a:cubicBezTo>
                    <a:cubicBezTo>
                      <a:pt x="22" y="35"/>
                      <a:pt x="25" y="35"/>
                      <a:pt x="24" y="34"/>
                    </a:cubicBezTo>
                    <a:cubicBezTo>
                      <a:pt x="25" y="35"/>
                      <a:pt x="27" y="33"/>
                      <a:pt x="27" y="32"/>
                    </a:cubicBezTo>
                    <a:cubicBezTo>
                      <a:pt x="26" y="32"/>
                      <a:pt x="24" y="32"/>
                      <a:pt x="23" y="31"/>
                    </a:cubicBezTo>
                    <a:cubicBezTo>
                      <a:pt x="24" y="31"/>
                      <a:pt x="27" y="33"/>
                      <a:pt x="29" y="31"/>
                    </a:cubicBezTo>
                    <a:cubicBezTo>
                      <a:pt x="30" y="30"/>
                      <a:pt x="22" y="29"/>
                      <a:pt x="21" y="29"/>
                    </a:cubicBezTo>
                    <a:cubicBezTo>
                      <a:pt x="23" y="29"/>
                      <a:pt x="24" y="29"/>
                      <a:pt x="26" y="29"/>
                    </a:cubicBezTo>
                    <a:cubicBezTo>
                      <a:pt x="27" y="30"/>
                      <a:pt x="28" y="30"/>
                      <a:pt x="29" y="30"/>
                    </a:cubicBezTo>
                    <a:cubicBezTo>
                      <a:pt x="32" y="29"/>
                      <a:pt x="26" y="27"/>
                      <a:pt x="25" y="27"/>
                    </a:cubicBezTo>
                    <a:cubicBezTo>
                      <a:pt x="27" y="27"/>
                      <a:pt x="26" y="26"/>
                      <a:pt x="25" y="26"/>
                    </a:cubicBezTo>
                    <a:cubicBezTo>
                      <a:pt x="27" y="26"/>
                      <a:pt x="29" y="28"/>
                      <a:pt x="31" y="27"/>
                    </a:cubicBezTo>
                    <a:cubicBezTo>
                      <a:pt x="31" y="26"/>
                      <a:pt x="31" y="26"/>
                      <a:pt x="31" y="26"/>
                    </a:cubicBezTo>
                    <a:cubicBezTo>
                      <a:pt x="32" y="27"/>
                      <a:pt x="34" y="26"/>
                      <a:pt x="32" y="26"/>
                    </a:cubicBezTo>
                    <a:cubicBezTo>
                      <a:pt x="32" y="26"/>
                      <a:pt x="33" y="26"/>
                      <a:pt x="34" y="26"/>
                    </a:cubicBezTo>
                    <a:cubicBezTo>
                      <a:pt x="33" y="23"/>
                      <a:pt x="31" y="23"/>
                      <a:pt x="29" y="22"/>
                    </a:cubicBezTo>
                    <a:cubicBezTo>
                      <a:pt x="30" y="23"/>
                      <a:pt x="32" y="23"/>
                      <a:pt x="34" y="23"/>
                    </a:cubicBezTo>
                    <a:cubicBezTo>
                      <a:pt x="35" y="23"/>
                      <a:pt x="37" y="22"/>
                      <a:pt x="35" y="21"/>
                    </a:cubicBezTo>
                    <a:cubicBezTo>
                      <a:pt x="36" y="22"/>
                      <a:pt x="36" y="21"/>
                      <a:pt x="35" y="21"/>
                    </a:cubicBezTo>
                    <a:cubicBezTo>
                      <a:pt x="36" y="21"/>
                      <a:pt x="39" y="23"/>
                      <a:pt x="40" y="21"/>
                    </a:cubicBezTo>
                    <a:cubicBezTo>
                      <a:pt x="39" y="21"/>
                      <a:pt x="39" y="21"/>
                      <a:pt x="38" y="20"/>
                    </a:cubicBezTo>
                    <a:cubicBezTo>
                      <a:pt x="39" y="21"/>
                      <a:pt x="40" y="21"/>
                      <a:pt x="41" y="21"/>
                    </a:cubicBezTo>
                    <a:cubicBezTo>
                      <a:pt x="42" y="21"/>
                      <a:pt x="45" y="20"/>
                      <a:pt x="42" y="19"/>
                    </a:cubicBezTo>
                    <a:cubicBezTo>
                      <a:pt x="43" y="19"/>
                      <a:pt x="43" y="19"/>
                      <a:pt x="44" y="19"/>
                    </a:cubicBezTo>
                    <a:cubicBezTo>
                      <a:pt x="44" y="17"/>
                      <a:pt x="41" y="19"/>
                      <a:pt x="40" y="18"/>
                    </a:cubicBezTo>
                    <a:cubicBezTo>
                      <a:pt x="41" y="18"/>
                      <a:pt x="42" y="18"/>
                      <a:pt x="43" y="17"/>
                    </a:cubicBezTo>
                    <a:cubicBezTo>
                      <a:pt x="43" y="18"/>
                      <a:pt x="44" y="18"/>
                      <a:pt x="45" y="18"/>
                    </a:cubicBezTo>
                    <a:cubicBezTo>
                      <a:pt x="44" y="16"/>
                      <a:pt x="47" y="17"/>
                      <a:pt x="47" y="15"/>
                    </a:cubicBezTo>
                    <a:cubicBezTo>
                      <a:pt x="48" y="16"/>
                      <a:pt x="49" y="15"/>
                      <a:pt x="50" y="15"/>
                    </a:cubicBezTo>
                    <a:cubicBezTo>
                      <a:pt x="52" y="14"/>
                      <a:pt x="54" y="14"/>
                      <a:pt x="56" y="13"/>
                    </a:cubicBezTo>
                    <a:cubicBezTo>
                      <a:pt x="57" y="13"/>
                      <a:pt x="60" y="13"/>
                      <a:pt x="61" y="12"/>
                    </a:cubicBezTo>
                    <a:cubicBezTo>
                      <a:pt x="61" y="12"/>
                      <a:pt x="65" y="12"/>
                      <a:pt x="66" y="11"/>
                    </a:cubicBezTo>
                    <a:cubicBezTo>
                      <a:pt x="75" y="9"/>
                      <a:pt x="85" y="9"/>
                      <a:pt x="94" y="4"/>
                    </a:cubicBezTo>
                    <a:cubicBezTo>
                      <a:pt x="93" y="4"/>
                      <a:pt x="92" y="2"/>
                      <a:pt x="91" y="2"/>
                    </a:cubicBezTo>
                    <a:cubicBezTo>
                      <a:pt x="89" y="0"/>
                      <a:pt x="86" y="0"/>
                      <a:pt x="84" y="0"/>
                    </a:cubicBezTo>
                    <a:cubicBezTo>
                      <a:pt x="80" y="0"/>
                      <a:pt x="75" y="0"/>
                      <a:pt x="72" y="3"/>
                    </a:cubicBezTo>
                    <a:cubicBezTo>
                      <a:pt x="72" y="3"/>
                      <a:pt x="73" y="4"/>
                      <a:pt x="74" y="4"/>
                    </a:cubicBezTo>
                    <a:cubicBezTo>
                      <a:pt x="72" y="4"/>
                      <a:pt x="71" y="4"/>
                      <a:pt x="69" y="4"/>
                    </a:cubicBezTo>
                    <a:cubicBezTo>
                      <a:pt x="68" y="4"/>
                      <a:pt x="68" y="5"/>
                      <a:pt x="67" y="5"/>
                    </a:cubicBezTo>
                    <a:cubicBezTo>
                      <a:pt x="66" y="4"/>
                      <a:pt x="65" y="6"/>
                      <a:pt x="64" y="6"/>
                    </a:cubicBezTo>
                    <a:cubicBezTo>
                      <a:pt x="62" y="6"/>
                      <a:pt x="59" y="6"/>
                      <a:pt x="57" y="6"/>
                    </a:cubicBezTo>
                    <a:cubicBezTo>
                      <a:pt x="54" y="7"/>
                      <a:pt x="51" y="7"/>
                      <a:pt x="47" y="7"/>
                    </a:cubicBezTo>
                    <a:cubicBezTo>
                      <a:pt x="46" y="6"/>
                      <a:pt x="44" y="6"/>
                      <a:pt x="42" y="6"/>
                    </a:cubicBezTo>
                    <a:cubicBezTo>
                      <a:pt x="41" y="6"/>
                      <a:pt x="39" y="8"/>
                      <a:pt x="41" y="8"/>
                    </a:cubicBezTo>
                    <a:cubicBezTo>
                      <a:pt x="40" y="8"/>
                      <a:pt x="39" y="9"/>
                      <a:pt x="38" y="9"/>
                    </a:cubicBezTo>
                    <a:cubicBezTo>
                      <a:pt x="38" y="8"/>
                      <a:pt x="39" y="8"/>
                      <a:pt x="39" y="8"/>
                    </a:cubicBezTo>
                    <a:cubicBezTo>
                      <a:pt x="37" y="8"/>
                      <a:pt x="36" y="8"/>
                      <a:pt x="34" y="9"/>
                    </a:cubicBezTo>
                    <a:cubicBezTo>
                      <a:pt x="35" y="9"/>
                      <a:pt x="36" y="9"/>
                      <a:pt x="37" y="9"/>
                    </a:cubicBezTo>
                    <a:cubicBezTo>
                      <a:pt x="34" y="9"/>
                      <a:pt x="32" y="9"/>
                      <a:pt x="30" y="10"/>
                    </a:cubicBezTo>
                    <a:cubicBezTo>
                      <a:pt x="28" y="11"/>
                      <a:pt x="26" y="11"/>
                      <a:pt x="25" y="11"/>
                    </a:cubicBezTo>
                    <a:cubicBezTo>
                      <a:pt x="24" y="12"/>
                      <a:pt x="20" y="12"/>
                      <a:pt x="23" y="13"/>
                    </a:cubicBezTo>
                    <a:cubicBezTo>
                      <a:pt x="22" y="13"/>
                      <a:pt x="21" y="13"/>
                      <a:pt x="20" y="14"/>
                    </a:cubicBezTo>
                    <a:cubicBezTo>
                      <a:pt x="20" y="14"/>
                      <a:pt x="21" y="14"/>
                      <a:pt x="21" y="15"/>
                    </a:cubicBezTo>
                    <a:cubicBezTo>
                      <a:pt x="19" y="15"/>
                      <a:pt x="17" y="13"/>
                      <a:pt x="15" y="15"/>
                    </a:cubicBezTo>
                    <a:cubicBezTo>
                      <a:pt x="16" y="16"/>
                      <a:pt x="16" y="16"/>
                      <a:pt x="16" y="16"/>
                    </a:cubicBezTo>
                    <a:cubicBezTo>
                      <a:pt x="14" y="19"/>
                      <a:pt x="11" y="15"/>
                      <a:pt x="9" y="17"/>
                    </a:cubicBezTo>
                    <a:cubicBezTo>
                      <a:pt x="8" y="19"/>
                      <a:pt x="17" y="18"/>
                      <a:pt x="13" y="18"/>
                    </a:cubicBezTo>
                    <a:cubicBezTo>
                      <a:pt x="14" y="19"/>
                      <a:pt x="15" y="19"/>
                      <a:pt x="15" y="19"/>
                    </a:cubicBezTo>
                    <a:cubicBezTo>
                      <a:pt x="14" y="19"/>
                      <a:pt x="12" y="19"/>
                      <a:pt x="11" y="20"/>
                    </a:cubicBezTo>
                    <a:cubicBezTo>
                      <a:pt x="13" y="21"/>
                      <a:pt x="14" y="20"/>
                      <a:pt x="15" y="20"/>
                    </a:cubicBezTo>
                    <a:cubicBezTo>
                      <a:pt x="16" y="21"/>
                      <a:pt x="18" y="21"/>
                      <a:pt x="19" y="21"/>
                    </a:cubicBezTo>
                    <a:cubicBezTo>
                      <a:pt x="17" y="21"/>
                      <a:pt x="16" y="21"/>
                      <a:pt x="14" y="21"/>
                    </a:cubicBezTo>
                    <a:cubicBezTo>
                      <a:pt x="13" y="21"/>
                      <a:pt x="11" y="21"/>
                      <a:pt x="10" y="21"/>
                    </a:cubicBezTo>
                    <a:cubicBezTo>
                      <a:pt x="9" y="23"/>
                      <a:pt x="15" y="23"/>
                      <a:pt x="15" y="23"/>
                    </a:cubicBezTo>
                    <a:cubicBezTo>
                      <a:pt x="13" y="23"/>
                      <a:pt x="11" y="23"/>
                      <a:pt x="9" y="24"/>
                    </a:cubicBezTo>
                    <a:cubicBezTo>
                      <a:pt x="10" y="24"/>
                      <a:pt x="11" y="25"/>
                      <a:pt x="12" y="25"/>
                    </a:cubicBezTo>
                    <a:cubicBezTo>
                      <a:pt x="11" y="25"/>
                      <a:pt x="9" y="24"/>
                      <a:pt x="8" y="25"/>
                    </a:cubicBezTo>
                    <a:cubicBezTo>
                      <a:pt x="10" y="25"/>
                      <a:pt x="12" y="26"/>
                      <a:pt x="14" y="27"/>
                    </a:cubicBezTo>
                    <a:cubicBezTo>
                      <a:pt x="13" y="27"/>
                      <a:pt x="11" y="26"/>
                      <a:pt x="9" y="26"/>
                    </a:cubicBezTo>
                    <a:cubicBezTo>
                      <a:pt x="8" y="26"/>
                      <a:pt x="5" y="28"/>
                      <a:pt x="7" y="28"/>
                    </a:cubicBezTo>
                    <a:cubicBezTo>
                      <a:pt x="5" y="29"/>
                      <a:pt x="2" y="29"/>
                      <a:pt x="0" y="30"/>
                    </a:cubicBezTo>
                    <a:cubicBezTo>
                      <a:pt x="2" y="30"/>
                      <a:pt x="3" y="32"/>
                      <a:pt x="5" y="31"/>
                    </a:cubicBezTo>
                    <a:cubicBezTo>
                      <a:pt x="7" y="30"/>
                      <a:pt x="9" y="30"/>
                      <a:pt x="11" y="30"/>
                    </a:cubicBezTo>
                    <a:cubicBezTo>
                      <a:pt x="10" y="30"/>
                      <a:pt x="9" y="31"/>
                      <a:pt x="8" y="3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36" name="Freeform 4472"/>
              <p:cNvSpPr>
                <a:spLocks/>
              </p:cNvSpPr>
              <p:nvPr/>
            </p:nvSpPr>
            <p:spPr bwMode="auto">
              <a:xfrm>
                <a:off x="3283" y="1571"/>
                <a:ext cx="11" cy="7"/>
              </a:xfrm>
              <a:custGeom>
                <a:avLst/>
                <a:gdLst>
                  <a:gd name="T0" fmla="*/ 8 w 8"/>
                  <a:gd name="T1" fmla="*/ 7 h 5"/>
                  <a:gd name="T2" fmla="*/ 4 w 8"/>
                  <a:gd name="T3" fmla="*/ 1 h 5"/>
                  <a:gd name="T4" fmla="*/ 7 w 8"/>
                  <a:gd name="T5" fmla="*/ 3 h 5"/>
                  <a:gd name="T6" fmla="*/ 0 w 8"/>
                  <a:gd name="T7" fmla="*/ 3 h 5"/>
                  <a:gd name="T8" fmla="*/ 8 w 8"/>
                  <a:gd name="T9" fmla="*/ 7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5">
                    <a:moveTo>
                      <a:pt x="6" y="5"/>
                    </a:moveTo>
                    <a:cubicBezTo>
                      <a:pt x="8" y="2"/>
                      <a:pt x="5" y="2"/>
                      <a:pt x="3" y="1"/>
                    </a:cubicBezTo>
                    <a:cubicBezTo>
                      <a:pt x="4" y="1"/>
                      <a:pt x="5" y="2"/>
                      <a:pt x="5" y="2"/>
                    </a:cubicBezTo>
                    <a:cubicBezTo>
                      <a:pt x="4" y="1"/>
                      <a:pt x="0" y="0"/>
                      <a:pt x="0" y="2"/>
                    </a:cubicBezTo>
                    <a:cubicBezTo>
                      <a:pt x="2" y="3"/>
                      <a:pt x="5" y="3"/>
                      <a:pt x="6"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37" name="Freeform 4473"/>
              <p:cNvSpPr>
                <a:spLocks/>
              </p:cNvSpPr>
              <p:nvPr/>
            </p:nvSpPr>
            <p:spPr bwMode="auto">
              <a:xfrm>
                <a:off x="3285" y="1468"/>
                <a:ext cx="6" cy="2"/>
              </a:xfrm>
              <a:custGeom>
                <a:avLst/>
                <a:gdLst>
                  <a:gd name="T0" fmla="*/ 1 w 5"/>
                  <a:gd name="T1" fmla="*/ 0 h 1"/>
                  <a:gd name="T2" fmla="*/ 0 w 5"/>
                  <a:gd name="T3" fmla="*/ 0 h 1"/>
                  <a:gd name="T4" fmla="*/ 6 w 5"/>
                  <a:gd name="T5" fmla="*/ 2 h 1"/>
                  <a:gd name="T6" fmla="*/ 1 w 5"/>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1">
                    <a:moveTo>
                      <a:pt x="1" y="0"/>
                    </a:moveTo>
                    <a:cubicBezTo>
                      <a:pt x="0" y="0"/>
                      <a:pt x="0" y="0"/>
                      <a:pt x="0" y="0"/>
                    </a:cubicBezTo>
                    <a:cubicBezTo>
                      <a:pt x="2" y="0"/>
                      <a:pt x="3" y="1"/>
                      <a:pt x="5" y="1"/>
                    </a:cubicBezTo>
                    <a:cubicBezTo>
                      <a:pt x="3" y="1"/>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38" name="Freeform 4474"/>
              <p:cNvSpPr>
                <a:spLocks/>
              </p:cNvSpPr>
              <p:nvPr/>
            </p:nvSpPr>
            <p:spPr bwMode="auto">
              <a:xfrm>
                <a:off x="3287" y="1455"/>
                <a:ext cx="8" cy="2"/>
              </a:xfrm>
              <a:custGeom>
                <a:avLst/>
                <a:gdLst>
                  <a:gd name="T0" fmla="*/ 1 w 6"/>
                  <a:gd name="T1" fmla="*/ 0 h 1"/>
                  <a:gd name="T2" fmla="*/ 0 w 6"/>
                  <a:gd name="T3" fmla="*/ 0 h 1"/>
                  <a:gd name="T4" fmla="*/ 8 w 6"/>
                  <a:gd name="T5" fmla="*/ 0 h 1"/>
                  <a:gd name="T6" fmla="*/ 1 w 6"/>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1">
                    <a:moveTo>
                      <a:pt x="1" y="0"/>
                    </a:moveTo>
                    <a:cubicBezTo>
                      <a:pt x="0" y="0"/>
                      <a:pt x="0" y="0"/>
                      <a:pt x="0" y="0"/>
                    </a:cubicBezTo>
                    <a:cubicBezTo>
                      <a:pt x="2" y="0"/>
                      <a:pt x="4" y="1"/>
                      <a:pt x="6" y="0"/>
                    </a:cubicBezTo>
                    <a:cubicBezTo>
                      <a:pt x="4" y="0"/>
                      <a:pt x="3"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39" name="Freeform 4475"/>
              <p:cNvSpPr>
                <a:spLocks/>
              </p:cNvSpPr>
              <p:nvPr/>
            </p:nvSpPr>
            <p:spPr bwMode="auto">
              <a:xfrm>
                <a:off x="3289" y="1457"/>
                <a:ext cx="25" cy="7"/>
              </a:xfrm>
              <a:custGeom>
                <a:avLst/>
                <a:gdLst>
                  <a:gd name="T0" fmla="*/ 1 w 19"/>
                  <a:gd name="T1" fmla="*/ 6 h 6"/>
                  <a:gd name="T2" fmla="*/ 14 w 19"/>
                  <a:gd name="T3" fmla="*/ 6 h 6"/>
                  <a:gd name="T4" fmla="*/ 25 w 19"/>
                  <a:gd name="T5" fmla="*/ 4 h 6"/>
                  <a:gd name="T6" fmla="*/ 5 w 19"/>
                  <a:gd name="T7" fmla="*/ 2 h 6"/>
                  <a:gd name="T8" fmla="*/ 4 w 19"/>
                  <a:gd name="T9" fmla="*/ 2 h 6"/>
                  <a:gd name="T10" fmla="*/ 0 w 19"/>
                  <a:gd name="T11" fmla="*/ 5 h 6"/>
                  <a:gd name="T12" fmla="*/ 1 w 19"/>
                  <a:gd name="T13" fmla="*/ 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 h="6">
                    <a:moveTo>
                      <a:pt x="1" y="5"/>
                    </a:moveTo>
                    <a:cubicBezTo>
                      <a:pt x="4" y="6"/>
                      <a:pt x="8" y="5"/>
                      <a:pt x="11" y="5"/>
                    </a:cubicBezTo>
                    <a:cubicBezTo>
                      <a:pt x="14" y="5"/>
                      <a:pt x="18" y="5"/>
                      <a:pt x="19" y="3"/>
                    </a:cubicBezTo>
                    <a:cubicBezTo>
                      <a:pt x="14" y="0"/>
                      <a:pt x="9" y="3"/>
                      <a:pt x="4" y="2"/>
                    </a:cubicBezTo>
                    <a:cubicBezTo>
                      <a:pt x="7" y="2"/>
                      <a:pt x="3" y="2"/>
                      <a:pt x="3" y="2"/>
                    </a:cubicBezTo>
                    <a:cubicBezTo>
                      <a:pt x="2" y="2"/>
                      <a:pt x="1" y="3"/>
                      <a:pt x="0" y="4"/>
                    </a:cubicBezTo>
                    <a:cubicBezTo>
                      <a:pt x="0" y="4"/>
                      <a:pt x="0" y="4"/>
                      <a:pt x="1" y="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40" name="Freeform 4476"/>
              <p:cNvSpPr>
                <a:spLocks/>
              </p:cNvSpPr>
              <p:nvPr/>
            </p:nvSpPr>
            <p:spPr bwMode="auto">
              <a:xfrm>
                <a:off x="3289" y="1466"/>
                <a:ext cx="9" cy="4"/>
              </a:xfrm>
              <a:custGeom>
                <a:avLst/>
                <a:gdLst>
                  <a:gd name="T0" fmla="*/ 0 w 7"/>
                  <a:gd name="T1" fmla="*/ 3 h 3"/>
                  <a:gd name="T2" fmla="*/ 9 w 7"/>
                  <a:gd name="T3" fmla="*/ 3 h 3"/>
                  <a:gd name="T4" fmla="*/ 0 w 7"/>
                  <a:gd name="T5" fmla="*/ 3 h 3"/>
                  <a:gd name="T6" fmla="*/ 0 60000 65536"/>
                  <a:gd name="T7" fmla="*/ 0 60000 65536"/>
                  <a:gd name="T8" fmla="*/ 0 60000 65536"/>
                </a:gdLst>
                <a:ahLst/>
                <a:cxnLst>
                  <a:cxn ang="T6">
                    <a:pos x="T0" y="T1"/>
                  </a:cxn>
                  <a:cxn ang="T7">
                    <a:pos x="T2" y="T3"/>
                  </a:cxn>
                  <a:cxn ang="T8">
                    <a:pos x="T4" y="T5"/>
                  </a:cxn>
                </a:cxnLst>
                <a:rect l="0" t="0" r="r" b="b"/>
                <a:pathLst>
                  <a:path w="7" h="3">
                    <a:moveTo>
                      <a:pt x="0" y="2"/>
                    </a:moveTo>
                    <a:cubicBezTo>
                      <a:pt x="3" y="2"/>
                      <a:pt x="5" y="3"/>
                      <a:pt x="7" y="2"/>
                    </a:cubicBezTo>
                    <a:cubicBezTo>
                      <a:pt x="5" y="1"/>
                      <a:pt x="2" y="0"/>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41" name="Freeform 4477"/>
              <p:cNvSpPr>
                <a:spLocks/>
              </p:cNvSpPr>
              <p:nvPr/>
            </p:nvSpPr>
            <p:spPr bwMode="auto">
              <a:xfrm>
                <a:off x="3292" y="1457"/>
                <a:ext cx="14" cy="3"/>
              </a:xfrm>
              <a:custGeom>
                <a:avLst/>
                <a:gdLst>
                  <a:gd name="T0" fmla="*/ 0 w 10"/>
                  <a:gd name="T1" fmla="*/ 1 h 3"/>
                  <a:gd name="T2" fmla="*/ 14 w 10"/>
                  <a:gd name="T3" fmla="*/ 0 h 3"/>
                  <a:gd name="T4" fmla="*/ 0 w 10"/>
                  <a:gd name="T5" fmla="*/ 1 h 3"/>
                  <a:gd name="T6" fmla="*/ 0 60000 65536"/>
                  <a:gd name="T7" fmla="*/ 0 60000 65536"/>
                  <a:gd name="T8" fmla="*/ 0 60000 65536"/>
                </a:gdLst>
                <a:ahLst/>
                <a:cxnLst>
                  <a:cxn ang="T6">
                    <a:pos x="T0" y="T1"/>
                  </a:cxn>
                  <a:cxn ang="T7">
                    <a:pos x="T2" y="T3"/>
                  </a:cxn>
                  <a:cxn ang="T8">
                    <a:pos x="T4" y="T5"/>
                  </a:cxn>
                </a:cxnLst>
                <a:rect l="0" t="0" r="r" b="b"/>
                <a:pathLst>
                  <a:path w="10" h="3">
                    <a:moveTo>
                      <a:pt x="0" y="1"/>
                    </a:moveTo>
                    <a:cubicBezTo>
                      <a:pt x="3" y="2"/>
                      <a:pt x="8" y="3"/>
                      <a:pt x="10" y="0"/>
                    </a:cubicBezTo>
                    <a:cubicBezTo>
                      <a:pt x="7" y="0"/>
                      <a:pt x="4" y="0"/>
                      <a:pt x="0" y="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42" name="Freeform 4478"/>
              <p:cNvSpPr>
                <a:spLocks/>
              </p:cNvSpPr>
              <p:nvPr/>
            </p:nvSpPr>
            <p:spPr bwMode="auto">
              <a:xfrm>
                <a:off x="3315" y="1455"/>
                <a:ext cx="24" cy="7"/>
              </a:xfrm>
              <a:custGeom>
                <a:avLst/>
                <a:gdLst>
                  <a:gd name="T0" fmla="*/ 0 w 18"/>
                  <a:gd name="T1" fmla="*/ 4 h 5"/>
                  <a:gd name="T2" fmla="*/ 11 w 18"/>
                  <a:gd name="T3" fmla="*/ 6 h 5"/>
                  <a:gd name="T4" fmla="*/ 24 w 18"/>
                  <a:gd name="T5" fmla="*/ 4 h 5"/>
                  <a:gd name="T6" fmla="*/ 13 w 18"/>
                  <a:gd name="T7" fmla="*/ 1 h 5"/>
                  <a:gd name="T8" fmla="*/ 11 w 18"/>
                  <a:gd name="T9" fmla="*/ 3 h 5"/>
                  <a:gd name="T10" fmla="*/ 0 w 18"/>
                  <a:gd name="T11" fmla="*/ 4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5">
                    <a:moveTo>
                      <a:pt x="0" y="3"/>
                    </a:moveTo>
                    <a:cubicBezTo>
                      <a:pt x="2" y="5"/>
                      <a:pt x="6" y="4"/>
                      <a:pt x="8" y="4"/>
                    </a:cubicBezTo>
                    <a:cubicBezTo>
                      <a:pt x="12" y="4"/>
                      <a:pt x="15" y="4"/>
                      <a:pt x="18" y="3"/>
                    </a:cubicBezTo>
                    <a:cubicBezTo>
                      <a:pt x="17" y="0"/>
                      <a:pt x="12" y="0"/>
                      <a:pt x="10" y="1"/>
                    </a:cubicBezTo>
                    <a:cubicBezTo>
                      <a:pt x="8" y="1"/>
                      <a:pt x="10" y="2"/>
                      <a:pt x="8" y="2"/>
                    </a:cubicBezTo>
                    <a:cubicBezTo>
                      <a:pt x="5" y="2"/>
                      <a:pt x="3" y="2"/>
                      <a:pt x="0" y="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43" name="Freeform 4479"/>
              <p:cNvSpPr>
                <a:spLocks/>
              </p:cNvSpPr>
              <p:nvPr/>
            </p:nvSpPr>
            <p:spPr bwMode="auto">
              <a:xfrm>
                <a:off x="3347" y="1607"/>
                <a:ext cx="5" cy="1"/>
              </a:xfrm>
              <a:custGeom>
                <a:avLst/>
                <a:gdLst>
                  <a:gd name="T0" fmla="*/ 0 w 4"/>
                  <a:gd name="T1" fmla="*/ 0 h 1"/>
                  <a:gd name="T2" fmla="*/ 5 w 4"/>
                  <a:gd name="T3" fmla="*/ 0 h 1"/>
                  <a:gd name="T4" fmla="*/ 0 w 4"/>
                  <a:gd name="T5" fmla="*/ 0 h 1"/>
                  <a:gd name="T6" fmla="*/ 0 60000 65536"/>
                  <a:gd name="T7" fmla="*/ 0 60000 65536"/>
                  <a:gd name="T8" fmla="*/ 0 60000 65536"/>
                </a:gdLst>
                <a:ahLst/>
                <a:cxnLst>
                  <a:cxn ang="T6">
                    <a:pos x="T0" y="T1"/>
                  </a:cxn>
                  <a:cxn ang="T7">
                    <a:pos x="T2" y="T3"/>
                  </a:cxn>
                  <a:cxn ang="T8">
                    <a:pos x="T4" y="T5"/>
                  </a:cxn>
                </a:cxnLst>
                <a:rect l="0" t="0" r="r" b="b"/>
                <a:pathLst>
                  <a:path w="4" h="1">
                    <a:moveTo>
                      <a:pt x="0" y="0"/>
                    </a:moveTo>
                    <a:cubicBezTo>
                      <a:pt x="1" y="1"/>
                      <a:pt x="4" y="0"/>
                      <a:pt x="4" y="0"/>
                    </a:cubicBezTo>
                    <a:cubicBezTo>
                      <a:pt x="3" y="0"/>
                      <a:pt x="2"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44" name="Freeform 4480"/>
              <p:cNvSpPr>
                <a:spLocks/>
              </p:cNvSpPr>
              <p:nvPr/>
            </p:nvSpPr>
            <p:spPr bwMode="auto">
              <a:xfrm>
                <a:off x="3351" y="1585"/>
                <a:ext cx="26" cy="10"/>
              </a:xfrm>
              <a:custGeom>
                <a:avLst/>
                <a:gdLst>
                  <a:gd name="T0" fmla="*/ 4 w 20"/>
                  <a:gd name="T1" fmla="*/ 6 h 8"/>
                  <a:gd name="T2" fmla="*/ 8 w 20"/>
                  <a:gd name="T3" fmla="*/ 8 h 8"/>
                  <a:gd name="T4" fmla="*/ 12 w 20"/>
                  <a:gd name="T5" fmla="*/ 8 h 8"/>
                  <a:gd name="T6" fmla="*/ 16 w 20"/>
                  <a:gd name="T7" fmla="*/ 10 h 8"/>
                  <a:gd name="T8" fmla="*/ 22 w 20"/>
                  <a:gd name="T9" fmla="*/ 8 h 8"/>
                  <a:gd name="T10" fmla="*/ 12 w 20"/>
                  <a:gd name="T11" fmla="*/ 3 h 8"/>
                  <a:gd name="T12" fmla="*/ 4 w 20"/>
                  <a:gd name="T13" fmla="*/ 0 h 8"/>
                  <a:gd name="T14" fmla="*/ 0 w 20"/>
                  <a:gd name="T15" fmla="*/ 1 h 8"/>
                  <a:gd name="T16" fmla="*/ 3 w 20"/>
                  <a:gd name="T17" fmla="*/ 3 h 8"/>
                  <a:gd name="T18" fmla="*/ 0 w 20"/>
                  <a:gd name="T19" fmla="*/ 3 h 8"/>
                  <a:gd name="T20" fmla="*/ 4 w 20"/>
                  <a:gd name="T21" fmla="*/ 6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 h="8">
                    <a:moveTo>
                      <a:pt x="3" y="5"/>
                    </a:moveTo>
                    <a:cubicBezTo>
                      <a:pt x="4" y="5"/>
                      <a:pt x="5" y="5"/>
                      <a:pt x="6" y="6"/>
                    </a:cubicBezTo>
                    <a:cubicBezTo>
                      <a:pt x="3" y="4"/>
                      <a:pt x="8" y="6"/>
                      <a:pt x="9" y="6"/>
                    </a:cubicBezTo>
                    <a:cubicBezTo>
                      <a:pt x="10" y="6"/>
                      <a:pt x="11" y="8"/>
                      <a:pt x="12" y="8"/>
                    </a:cubicBezTo>
                    <a:cubicBezTo>
                      <a:pt x="13" y="8"/>
                      <a:pt x="20" y="8"/>
                      <a:pt x="17" y="6"/>
                    </a:cubicBezTo>
                    <a:cubicBezTo>
                      <a:pt x="14" y="4"/>
                      <a:pt x="11" y="3"/>
                      <a:pt x="9" y="2"/>
                    </a:cubicBezTo>
                    <a:cubicBezTo>
                      <a:pt x="7" y="2"/>
                      <a:pt x="5" y="0"/>
                      <a:pt x="3" y="0"/>
                    </a:cubicBezTo>
                    <a:cubicBezTo>
                      <a:pt x="2" y="0"/>
                      <a:pt x="1" y="2"/>
                      <a:pt x="0" y="1"/>
                    </a:cubicBezTo>
                    <a:cubicBezTo>
                      <a:pt x="0" y="1"/>
                      <a:pt x="1" y="2"/>
                      <a:pt x="2" y="2"/>
                    </a:cubicBezTo>
                    <a:cubicBezTo>
                      <a:pt x="1" y="2"/>
                      <a:pt x="1" y="2"/>
                      <a:pt x="0" y="2"/>
                    </a:cubicBezTo>
                    <a:cubicBezTo>
                      <a:pt x="1" y="3"/>
                      <a:pt x="1" y="4"/>
                      <a:pt x="3"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45" name="Freeform 4481"/>
              <p:cNvSpPr>
                <a:spLocks/>
              </p:cNvSpPr>
              <p:nvPr/>
            </p:nvSpPr>
            <p:spPr bwMode="auto">
              <a:xfrm>
                <a:off x="3360" y="1599"/>
                <a:ext cx="5" cy="3"/>
              </a:xfrm>
              <a:custGeom>
                <a:avLst/>
                <a:gdLst>
                  <a:gd name="T0" fmla="*/ 5 w 4"/>
                  <a:gd name="T1" fmla="*/ 3 h 2"/>
                  <a:gd name="T2" fmla="*/ 0 w 4"/>
                  <a:gd name="T3" fmla="*/ 0 h 2"/>
                  <a:gd name="T4" fmla="*/ 5 w 4"/>
                  <a:gd name="T5" fmla="*/ 3 h 2"/>
                  <a:gd name="T6" fmla="*/ 0 60000 65536"/>
                  <a:gd name="T7" fmla="*/ 0 60000 65536"/>
                  <a:gd name="T8" fmla="*/ 0 60000 65536"/>
                </a:gdLst>
                <a:ahLst/>
                <a:cxnLst>
                  <a:cxn ang="T6">
                    <a:pos x="T0" y="T1"/>
                  </a:cxn>
                  <a:cxn ang="T7">
                    <a:pos x="T2" y="T3"/>
                  </a:cxn>
                  <a:cxn ang="T8">
                    <a:pos x="T4" y="T5"/>
                  </a:cxn>
                </a:cxnLst>
                <a:rect l="0" t="0" r="r" b="b"/>
                <a:pathLst>
                  <a:path w="4" h="2">
                    <a:moveTo>
                      <a:pt x="4" y="2"/>
                    </a:moveTo>
                    <a:cubicBezTo>
                      <a:pt x="3" y="1"/>
                      <a:pt x="1" y="1"/>
                      <a:pt x="0" y="0"/>
                    </a:cubicBezTo>
                    <a:cubicBezTo>
                      <a:pt x="1" y="1"/>
                      <a:pt x="2" y="2"/>
                      <a:pt x="4"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46" name="Freeform 4482"/>
              <p:cNvSpPr>
                <a:spLocks/>
              </p:cNvSpPr>
              <p:nvPr/>
            </p:nvSpPr>
            <p:spPr bwMode="auto">
              <a:xfrm>
                <a:off x="3434" y="1603"/>
                <a:ext cx="6" cy="1"/>
              </a:xfrm>
              <a:custGeom>
                <a:avLst/>
                <a:gdLst>
                  <a:gd name="T0" fmla="*/ 0 w 5"/>
                  <a:gd name="T1" fmla="*/ 0 h 1"/>
                  <a:gd name="T2" fmla="*/ 6 w 5"/>
                  <a:gd name="T3" fmla="*/ 1 h 1"/>
                  <a:gd name="T4" fmla="*/ 0 w 5"/>
                  <a:gd name="T5" fmla="*/ 0 h 1"/>
                  <a:gd name="T6" fmla="*/ 0 60000 65536"/>
                  <a:gd name="T7" fmla="*/ 0 60000 65536"/>
                  <a:gd name="T8" fmla="*/ 0 60000 65536"/>
                </a:gdLst>
                <a:ahLst/>
                <a:cxnLst>
                  <a:cxn ang="T6">
                    <a:pos x="T0" y="T1"/>
                  </a:cxn>
                  <a:cxn ang="T7">
                    <a:pos x="T2" y="T3"/>
                  </a:cxn>
                  <a:cxn ang="T8">
                    <a:pos x="T4" y="T5"/>
                  </a:cxn>
                </a:cxnLst>
                <a:rect l="0" t="0" r="r" b="b"/>
                <a:pathLst>
                  <a:path w="5" h="1">
                    <a:moveTo>
                      <a:pt x="0" y="0"/>
                    </a:moveTo>
                    <a:cubicBezTo>
                      <a:pt x="1" y="0"/>
                      <a:pt x="3" y="1"/>
                      <a:pt x="5" y="1"/>
                    </a:cubicBezTo>
                    <a:cubicBezTo>
                      <a:pt x="3" y="1"/>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47" name="Freeform 4483"/>
              <p:cNvSpPr>
                <a:spLocks/>
              </p:cNvSpPr>
              <p:nvPr/>
            </p:nvSpPr>
            <p:spPr bwMode="auto">
              <a:xfrm>
                <a:off x="3442" y="1595"/>
                <a:ext cx="2" cy="3"/>
              </a:xfrm>
              <a:custGeom>
                <a:avLst/>
                <a:gdLst>
                  <a:gd name="T0" fmla="*/ 0 w 2"/>
                  <a:gd name="T1" fmla="*/ 3 h 2"/>
                  <a:gd name="T2" fmla="*/ 2 w 2"/>
                  <a:gd name="T3" fmla="*/ 3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1" y="2"/>
                      <a:pt x="1" y="2"/>
                      <a:pt x="2" y="2"/>
                    </a:cubicBezTo>
                    <a:cubicBezTo>
                      <a:pt x="2" y="0"/>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48" name="Freeform 4484"/>
              <p:cNvSpPr>
                <a:spLocks/>
              </p:cNvSpPr>
              <p:nvPr/>
            </p:nvSpPr>
            <p:spPr bwMode="auto">
              <a:xfrm>
                <a:off x="3442" y="1545"/>
                <a:ext cx="18" cy="8"/>
              </a:xfrm>
              <a:custGeom>
                <a:avLst/>
                <a:gdLst>
                  <a:gd name="T0" fmla="*/ 0 w 14"/>
                  <a:gd name="T1" fmla="*/ 1 h 6"/>
                  <a:gd name="T2" fmla="*/ 3 w 14"/>
                  <a:gd name="T3" fmla="*/ 5 h 6"/>
                  <a:gd name="T4" fmla="*/ 4 w 14"/>
                  <a:gd name="T5" fmla="*/ 5 h 6"/>
                  <a:gd name="T6" fmla="*/ 18 w 14"/>
                  <a:gd name="T7" fmla="*/ 4 h 6"/>
                  <a:gd name="T8" fmla="*/ 13 w 14"/>
                  <a:gd name="T9" fmla="*/ 4 h 6"/>
                  <a:gd name="T10" fmla="*/ 12 w 14"/>
                  <a:gd name="T11" fmla="*/ 1 h 6"/>
                  <a:gd name="T12" fmla="*/ 0 w 14"/>
                  <a:gd name="T13" fmla="*/ 1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6">
                    <a:moveTo>
                      <a:pt x="0" y="1"/>
                    </a:moveTo>
                    <a:cubicBezTo>
                      <a:pt x="1" y="3"/>
                      <a:pt x="2" y="3"/>
                      <a:pt x="2" y="4"/>
                    </a:cubicBezTo>
                    <a:cubicBezTo>
                      <a:pt x="1" y="6"/>
                      <a:pt x="3" y="4"/>
                      <a:pt x="3" y="4"/>
                    </a:cubicBezTo>
                    <a:cubicBezTo>
                      <a:pt x="7" y="5"/>
                      <a:pt x="10" y="4"/>
                      <a:pt x="14" y="3"/>
                    </a:cubicBezTo>
                    <a:cubicBezTo>
                      <a:pt x="12" y="2"/>
                      <a:pt x="12" y="3"/>
                      <a:pt x="10" y="3"/>
                    </a:cubicBezTo>
                    <a:cubicBezTo>
                      <a:pt x="9" y="3"/>
                      <a:pt x="8" y="2"/>
                      <a:pt x="9" y="1"/>
                    </a:cubicBezTo>
                    <a:cubicBezTo>
                      <a:pt x="6" y="0"/>
                      <a:pt x="3"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49" name="Freeform 4485"/>
              <p:cNvSpPr>
                <a:spLocks/>
              </p:cNvSpPr>
              <p:nvPr/>
            </p:nvSpPr>
            <p:spPr bwMode="auto">
              <a:xfrm>
                <a:off x="3453" y="1546"/>
                <a:ext cx="2" cy="3"/>
              </a:xfrm>
              <a:custGeom>
                <a:avLst/>
                <a:gdLst>
                  <a:gd name="T0" fmla="*/ 0 w 1"/>
                  <a:gd name="T1" fmla="*/ 2 h 2"/>
                  <a:gd name="T2" fmla="*/ 2 w 1"/>
                  <a:gd name="T3" fmla="*/ 0 h 2"/>
                  <a:gd name="T4" fmla="*/ 0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0" y="1"/>
                    </a:moveTo>
                    <a:cubicBezTo>
                      <a:pt x="1" y="2"/>
                      <a:pt x="1" y="2"/>
                      <a:pt x="1" y="0"/>
                    </a:cubicBezTo>
                    <a:cubicBezTo>
                      <a:pt x="1" y="1"/>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50" name="Freeform 4486"/>
              <p:cNvSpPr>
                <a:spLocks/>
              </p:cNvSpPr>
              <p:nvPr/>
            </p:nvSpPr>
            <p:spPr bwMode="auto">
              <a:xfrm>
                <a:off x="3482" y="1633"/>
                <a:ext cx="12" cy="6"/>
              </a:xfrm>
              <a:custGeom>
                <a:avLst/>
                <a:gdLst>
                  <a:gd name="T0" fmla="*/ 8 w 9"/>
                  <a:gd name="T1" fmla="*/ 2 h 4"/>
                  <a:gd name="T2" fmla="*/ 4 w 9"/>
                  <a:gd name="T3" fmla="*/ 2 h 4"/>
                  <a:gd name="T4" fmla="*/ 0 w 9"/>
                  <a:gd name="T5" fmla="*/ 2 h 4"/>
                  <a:gd name="T6" fmla="*/ 7 w 9"/>
                  <a:gd name="T7" fmla="*/ 5 h 4"/>
                  <a:gd name="T8" fmla="*/ 8 w 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4">
                    <a:moveTo>
                      <a:pt x="6" y="1"/>
                    </a:moveTo>
                    <a:cubicBezTo>
                      <a:pt x="5" y="1"/>
                      <a:pt x="4" y="1"/>
                      <a:pt x="3" y="1"/>
                    </a:cubicBezTo>
                    <a:cubicBezTo>
                      <a:pt x="2" y="1"/>
                      <a:pt x="1" y="0"/>
                      <a:pt x="0" y="1"/>
                    </a:cubicBezTo>
                    <a:cubicBezTo>
                      <a:pt x="2" y="0"/>
                      <a:pt x="3" y="2"/>
                      <a:pt x="5" y="3"/>
                    </a:cubicBezTo>
                    <a:cubicBezTo>
                      <a:pt x="7" y="4"/>
                      <a:pt x="9" y="2"/>
                      <a:pt x="6"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51" name="Freeform 4487"/>
              <p:cNvSpPr>
                <a:spLocks/>
              </p:cNvSpPr>
              <p:nvPr/>
            </p:nvSpPr>
            <p:spPr bwMode="auto">
              <a:xfrm>
                <a:off x="3485" y="1549"/>
                <a:ext cx="7" cy="5"/>
              </a:xfrm>
              <a:custGeom>
                <a:avLst/>
                <a:gdLst>
                  <a:gd name="T0" fmla="*/ 0 w 5"/>
                  <a:gd name="T1" fmla="*/ 3 h 4"/>
                  <a:gd name="T2" fmla="*/ 7 w 5"/>
                  <a:gd name="T3" fmla="*/ 5 h 4"/>
                  <a:gd name="T4" fmla="*/ 7 w 5"/>
                  <a:gd name="T5" fmla="*/ 1 h 4"/>
                  <a:gd name="T6" fmla="*/ 0 w 5"/>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4">
                    <a:moveTo>
                      <a:pt x="0" y="2"/>
                    </a:moveTo>
                    <a:cubicBezTo>
                      <a:pt x="1" y="3"/>
                      <a:pt x="3" y="3"/>
                      <a:pt x="5" y="4"/>
                    </a:cubicBezTo>
                    <a:cubicBezTo>
                      <a:pt x="4" y="3"/>
                      <a:pt x="3" y="1"/>
                      <a:pt x="5" y="1"/>
                    </a:cubicBezTo>
                    <a:cubicBezTo>
                      <a:pt x="3" y="1"/>
                      <a:pt x="1" y="0"/>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52" name="Freeform 4488"/>
              <p:cNvSpPr>
                <a:spLocks/>
              </p:cNvSpPr>
              <p:nvPr/>
            </p:nvSpPr>
            <p:spPr bwMode="auto">
              <a:xfrm>
                <a:off x="3493" y="1545"/>
                <a:ext cx="5" cy="3"/>
              </a:xfrm>
              <a:custGeom>
                <a:avLst/>
                <a:gdLst>
                  <a:gd name="T0" fmla="*/ 0 w 4"/>
                  <a:gd name="T1" fmla="*/ 2 h 2"/>
                  <a:gd name="T2" fmla="*/ 5 w 4"/>
                  <a:gd name="T3" fmla="*/ 0 h 2"/>
                  <a:gd name="T4" fmla="*/ 0 w 4"/>
                  <a:gd name="T5" fmla="*/ 2 h 2"/>
                  <a:gd name="T6" fmla="*/ 0 60000 65536"/>
                  <a:gd name="T7" fmla="*/ 0 60000 65536"/>
                  <a:gd name="T8" fmla="*/ 0 60000 65536"/>
                </a:gdLst>
                <a:ahLst/>
                <a:cxnLst>
                  <a:cxn ang="T6">
                    <a:pos x="T0" y="T1"/>
                  </a:cxn>
                  <a:cxn ang="T7">
                    <a:pos x="T2" y="T3"/>
                  </a:cxn>
                  <a:cxn ang="T8">
                    <a:pos x="T4" y="T5"/>
                  </a:cxn>
                </a:cxnLst>
                <a:rect l="0" t="0" r="r" b="b"/>
                <a:pathLst>
                  <a:path w="4" h="2">
                    <a:moveTo>
                      <a:pt x="0" y="1"/>
                    </a:moveTo>
                    <a:cubicBezTo>
                      <a:pt x="1" y="0"/>
                      <a:pt x="4" y="2"/>
                      <a:pt x="4" y="0"/>
                    </a:cubicBezTo>
                    <a:cubicBezTo>
                      <a:pt x="3"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53" name="Freeform 4489"/>
              <p:cNvSpPr>
                <a:spLocks/>
              </p:cNvSpPr>
              <p:nvPr/>
            </p:nvSpPr>
            <p:spPr bwMode="auto">
              <a:xfrm>
                <a:off x="3494" y="1635"/>
                <a:ext cx="7" cy="4"/>
              </a:xfrm>
              <a:custGeom>
                <a:avLst/>
                <a:gdLst>
                  <a:gd name="T0" fmla="*/ 3 w 5"/>
                  <a:gd name="T1" fmla="*/ 0 h 3"/>
                  <a:gd name="T2" fmla="*/ 0 w 5"/>
                  <a:gd name="T3" fmla="*/ 1 h 3"/>
                  <a:gd name="T4" fmla="*/ 7 w 5"/>
                  <a:gd name="T5" fmla="*/ 3 h 3"/>
                  <a:gd name="T6" fmla="*/ 3 w 5"/>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3">
                    <a:moveTo>
                      <a:pt x="2" y="0"/>
                    </a:moveTo>
                    <a:cubicBezTo>
                      <a:pt x="1" y="0"/>
                      <a:pt x="1" y="1"/>
                      <a:pt x="0" y="1"/>
                    </a:cubicBezTo>
                    <a:cubicBezTo>
                      <a:pt x="1" y="2"/>
                      <a:pt x="4" y="3"/>
                      <a:pt x="5" y="2"/>
                    </a:cubicBezTo>
                    <a:cubicBezTo>
                      <a:pt x="4" y="1"/>
                      <a:pt x="3"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54" name="Freeform 4490"/>
              <p:cNvSpPr>
                <a:spLocks/>
              </p:cNvSpPr>
              <p:nvPr/>
            </p:nvSpPr>
            <p:spPr bwMode="auto">
              <a:xfrm>
                <a:off x="3500" y="1545"/>
                <a:ext cx="7" cy="1"/>
              </a:xfrm>
              <a:custGeom>
                <a:avLst/>
                <a:gdLst>
                  <a:gd name="T0" fmla="*/ 0 w 6"/>
                  <a:gd name="T1" fmla="*/ 0 h 1"/>
                  <a:gd name="T2" fmla="*/ 7 w 6"/>
                  <a:gd name="T3" fmla="*/ 1 h 1"/>
                  <a:gd name="T4" fmla="*/ 0 w 6"/>
                  <a:gd name="T5" fmla="*/ 0 h 1"/>
                  <a:gd name="T6" fmla="*/ 0 60000 65536"/>
                  <a:gd name="T7" fmla="*/ 0 60000 65536"/>
                  <a:gd name="T8" fmla="*/ 0 60000 65536"/>
                </a:gdLst>
                <a:ahLst/>
                <a:cxnLst>
                  <a:cxn ang="T6">
                    <a:pos x="T0" y="T1"/>
                  </a:cxn>
                  <a:cxn ang="T7">
                    <a:pos x="T2" y="T3"/>
                  </a:cxn>
                  <a:cxn ang="T8">
                    <a:pos x="T4" y="T5"/>
                  </a:cxn>
                </a:cxnLst>
                <a:rect l="0" t="0" r="r" b="b"/>
                <a:pathLst>
                  <a:path w="6" h="1">
                    <a:moveTo>
                      <a:pt x="0" y="0"/>
                    </a:moveTo>
                    <a:cubicBezTo>
                      <a:pt x="2" y="1"/>
                      <a:pt x="4" y="1"/>
                      <a:pt x="6" y="1"/>
                    </a:cubicBezTo>
                    <a:cubicBezTo>
                      <a:pt x="4" y="0"/>
                      <a:pt x="2"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55" name="Freeform 4491"/>
              <p:cNvSpPr>
                <a:spLocks/>
              </p:cNvSpPr>
              <p:nvPr/>
            </p:nvSpPr>
            <p:spPr bwMode="auto">
              <a:xfrm>
                <a:off x="3504" y="1549"/>
                <a:ext cx="3" cy="1"/>
              </a:xfrm>
              <a:custGeom>
                <a:avLst/>
                <a:gdLst>
                  <a:gd name="T0" fmla="*/ 0 w 3"/>
                  <a:gd name="T1" fmla="*/ 1 h 1"/>
                  <a:gd name="T2" fmla="*/ 3 w 3"/>
                  <a:gd name="T3" fmla="*/ 0 h 1"/>
                  <a:gd name="T4" fmla="*/ 0 w 3"/>
                  <a:gd name="T5" fmla="*/ 1 h 1"/>
                  <a:gd name="T6" fmla="*/ 0 60000 65536"/>
                  <a:gd name="T7" fmla="*/ 0 60000 65536"/>
                  <a:gd name="T8" fmla="*/ 0 60000 65536"/>
                </a:gdLst>
                <a:ahLst/>
                <a:cxnLst>
                  <a:cxn ang="T6">
                    <a:pos x="T0" y="T1"/>
                  </a:cxn>
                  <a:cxn ang="T7">
                    <a:pos x="T2" y="T3"/>
                  </a:cxn>
                  <a:cxn ang="T8">
                    <a:pos x="T4" y="T5"/>
                  </a:cxn>
                </a:cxnLst>
                <a:rect l="0" t="0" r="r" b="b"/>
                <a:pathLst>
                  <a:path w="3" h="1">
                    <a:moveTo>
                      <a:pt x="0" y="1"/>
                    </a:moveTo>
                    <a:cubicBezTo>
                      <a:pt x="1" y="1"/>
                      <a:pt x="2" y="1"/>
                      <a:pt x="3" y="0"/>
                    </a:cubicBezTo>
                    <a:cubicBezTo>
                      <a:pt x="2"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56" name="Freeform 4492"/>
              <p:cNvSpPr>
                <a:spLocks/>
              </p:cNvSpPr>
              <p:nvPr/>
            </p:nvSpPr>
            <p:spPr bwMode="auto">
              <a:xfrm>
                <a:off x="3517" y="1557"/>
                <a:ext cx="14" cy="6"/>
              </a:xfrm>
              <a:custGeom>
                <a:avLst/>
                <a:gdLst>
                  <a:gd name="T0" fmla="*/ 0 w 11"/>
                  <a:gd name="T1" fmla="*/ 4 h 5"/>
                  <a:gd name="T2" fmla="*/ 14 w 11"/>
                  <a:gd name="T3" fmla="*/ 1 h 5"/>
                  <a:gd name="T4" fmla="*/ 6 w 11"/>
                  <a:gd name="T5" fmla="*/ 0 h 5"/>
                  <a:gd name="T6" fmla="*/ 0 w 11"/>
                  <a:gd name="T7" fmla="*/ 4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5">
                    <a:moveTo>
                      <a:pt x="0" y="3"/>
                    </a:moveTo>
                    <a:cubicBezTo>
                      <a:pt x="3" y="5"/>
                      <a:pt x="9" y="3"/>
                      <a:pt x="11" y="1"/>
                    </a:cubicBezTo>
                    <a:cubicBezTo>
                      <a:pt x="9" y="0"/>
                      <a:pt x="7" y="0"/>
                      <a:pt x="5" y="0"/>
                    </a:cubicBezTo>
                    <a:cubicBezTo>
                      <a:pt x="3" y="0"/>
                      <a:pt x="2" y="2"/>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57" name="Freeform 4493"/>
              <p:cNvSpPr>
                <a:spLocks/>
              </p:cNvSpPr>
              <p:nvPr/>
            </p:nvSpPr>
            <p:spPr bwMode="auto">
              <a:xfrm>
                <a:off x="3519" y="1496"/>
                <a:ext cx="3" cy="1"/>
              </a:xfrm>
              <a:custGeom>
                <a:avLst/>
                <a:gdLst>
                  <a:gd name="T0" fmla="*/ 0 w 2"/>
                  <a:gd name="T1" fmla="*/ 0 h 1"/>
                  <a:gd name="T2" fmla="*/ 3 w 2"/>
                  <a:gd name="T3" fmla="*/ 1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1"/>
                      <a:pt x="1" y="1"/>
                      <a:pt x="2" y="1"/>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58" name="Freeform 4494"/>
              <p:cNvSpPr>
                <a:spLocks/>
              </p:cNvSpPr>
              <p:nvPr/>
            </p:nvSpPr>
            <p:spPr bwMode="auto">
              <a:xfrm>
                <a:off x="3519" y="1532"/>
                <a:ext cx="4" cy="1"/>
              </a:xfrm>
              <a:custGeom>
                <a:avLst/>
                <a:gdLst>
                  <a:gd name="T0" fmla="*/ 0 w 3"/>
                  <a:gd name="T1" fmla="*/ 0 h 1"/>
                  <a:gd name="T2" fmla="*/ 4 w 3"/>
                  <a:gd name="T3" fmla="*/ 1 h 1"/>
                  <a:gd name="T4" fmla="*/ 0 w 3"/>
                  <a:gd name="T5" fmla="*/ 0 h 1"/>
                  <a:gd name="T6" fmla="*/ 0 w 3"/>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0" y="0"/>
                    </a:moveTo>
                    <a:cubicBezTo>
                      <a:pt x="1" y="0"/>
                      <a:pt x="2" y="1"/>
                      <a:pt x="3" y="1"/>
                    </a:cubicBezTo>
                    <a:cubicBezTo>
                      <a:pt x="2" y="0"/>
                      <a:pt x="1" y="0"/>
                      <a:pt x="0" y="0"/>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59" name="Freeform 4495"/>
              <p:cNvSpPr>
                <a:spLocks/>
              </p:cNvSpPr>
              <p:nvPr/>
            </p:nvSpPr>
            <p:spPr bwMode="auto">
              <a:xfrm>
                <a:off x="3530" y="1516"/>
                <a:ext cx="5" cy="0"/>
              </a:xfrm>
              <a:custGeom>
                <a:avLst/>
                <a:gdLst>
                  <a:gd name="T0" fmla="*/ 0 w 4"/>
                  <a:gd name="T1" fmla="*/ 5 w 4"/>
                  <a:gd name="T2" fmla="*/ 0 w 4"/>
                  <a:gd name="T3" fmla="*/ 0 60000 65536"/>
                  <a:gd name="T4" fmla="*/ 0 60000 65536"/>
                  <a:gd name="T5" fmla="*/ 0 60000 65536"/>
                </a:gdLst>
                <a:ahLst/>
                <a:cxnLst>
                  <a:cxn ang="T3">
                    <a:pos x="T0" y="0"/>
                  </a:cxn>
                  <a:cxn ang="T4">
                    <a:pos x="T1" y="0"/>
                  </a:cxn>
                  <a:cxn ang="T5">
                    <a:pos x="T2" y="0"/>
                  </a:cxn>
                </a:cxnLst>
                <a:rect l="0" t="0" r="r" b="b"/>
                <a:pathLst>
                  <a:path w="4">
                    <a:moveTo>
                      <a:pt x="0" y="0"/>
                    </a:moveTo>
                    <a:cubicBezTo>
                      <a:pt x="1" y="0"/>
                      <a:pt x="3" y="0"/>
                      <a:pt x="4" y="0"/>
                    </a:cubicBezTo>
                    <a:cubicBezTo>
                      <a:pt x="3"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60" name="Freeform 4496"/>
              <p:cNvSpPr>
                <a:spLocks/>
              </p:cNvSpPr>
              <p:nvPr/>
            </p:nvSpPr>
            <p:spPr bwMode="auto">
              <a:xfrm>
                <a:off x="3530" y="1550"/>
                <a:ext cx="9" cy="6"/>
              </a:xfrm>
              <a:custGeom>
                <a:avLst/>
                <a:gdLst>
                  <a:gd name="T0" fmla="*/ 0 w 7"/>
                  <a:gd name="T1" fmla="*/ 3 h 4"/>
                  <a:gd name="T2" fmla="*/ 9 w 7"/>
                  <a:gd name="T3" fmla="*/ 6 h 4"/>
                  <a:gd name="T4" fmla="*/ 6 w 7"/>
                  <a:gd name="T5" fmla="*/ 2 h 4"/>
                  <a:gd name="T6" fmla="*/ 0 w 7"/>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4">
                    <a:moveTo>
                      <a:pt x="0" y="2"/>
                    </a:moveTo>
                    <a:cubicBezTo>
                      <a:pt x="1" y="4"/>
                      <a:pt x="5" y="4"/>
                      <a:pt x="7" y="4"/>
                    </a:cubicBezTo>
                    <a:cubicBezTo>
                      <a:pt x="7" y="3"/>
                      <a:pt x="6" y="2"/>
                      <a:pt x="5" y="1"/>
                    </a:cubicBezTo>
                    <a:cubicBezTo>
                      <a:pt x="3" y="0"/>
                      <a:pt x="2"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61" name="Freeform 4497"/>
              <p:cNvSpPr>
                <a:spLocks/>
              </p:cNvSpPr>
              <p:nvPr/>
            </p:nvSpPr>
            <p:spPr bwMode="auto">
              <a:xfrm>
                <a:off x="3535" y="1520"/>
                <a:ext cx="7" cy="4"/>
              </a:xfrm>
              <a:custGeom>
                <a:avLst/>
                <a:gdLst>
                  <a:gd name="T0" fmla="*/ 4 w 5"/>
                  <a:gd name="T1" fmla="*/ 0 h 3"/>
                  <a:gd name="T2" fmla="*/ 3 w 5"/>
                  <a:gd name="T3" fmla="*/ 0 h 3"/>
                  <a:gd name="T4" fmla="*/ 0 w 5"/>
                  <a:gd name="T5" fmla="*/ 1 h 3"/>
                  <a:gd name="T6" fmla="*/ 3 w 5"/>
                  <a:gd name="T7" fmla="*/ 3 h 3"/>
                  <a:gd name="T8" fmla="*/ 6 w 5"/>
                  <a:gd name="T9" fmla="*/ 4 h 3"/>
                  <a:gd name="T10" fmla="*/ 6 w 5"/>
                  <a:gd name="T11" fmla="*/ 3 h 3"/>
                  <a:gd name="T12" fmla="*/ 7 w 5"/>
                  <a:gd name="T13" fmla="*/ 3 h 3"/>
                  <a:gd name="T14" fmla="*/ 4 w 5"/>
                  <a:gd name="T15" fmla="*/ 1 h 3"/>
                  <a:gd name="T16" fmla="*/ 4 w 5"/>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3">
                    <a:moveTo>
                      <a:pt x="3" y="0"/>
                    </a:moveTo>
                    <a:cubicBezTo>
                      <a:pt x="3" y="0"/>
                      <a:pt x="2" y="0"/>
                      <a:pt x="2" y="0"/>
                    </a:cubicBezTo>
                    <a:cubicBezTo>
                      <a:pt x="3" y="2"/>
                      <a:pt x="1" y="1"/>
                      <a:pt x="0" y="1"/>
                    </a:cubicBezTo>
                    <a:cubicBezTo>
                      <a:pt x="0" y="2"/>
                      <a:pt x="1" y="3"/>
                      <a:pt x="2" y="2"/>
                    </a:cubicBezTo>
                    <a:cubicBezTo>
                      <a:pt x="3" y="2"/>
                      <a:pt x="4" y="3"/>
                      <a:pt x="4" y="3"/>
                    </a:cubicBezTo>
                    <a:cubicBezTo>
                      <a:pt x="4" y="2"/>
                      <a:pt x="4" y="2"/>
                      <a:pt x="4" y="2"/>
                    </a:cubicBezTo>
                    <a:cubicBezTo>
                      <a:pt x="4" y="2"/>
                      <a:pt x="4" y="2"/>
                      <a:pt x="5" y="2"/>
                    </a:cubicBezTo>
                    <a:cubicBezTo>
                      <a:pt x="4" y="1"/>
                      <a:pt x="3" y="1"/>
                      <a:pt x="3" y="1"/>
                    </a:cubicBezTo>
                    <a:cubicBezTo>
                      <a:pt x="3" y="0"/>
                      <a:pt x="3" y="0"/>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62" name="Freeform 4498"/>
              <p:cNvSpPr>
                <a:spLocks/>
              </p:cNvSpPr>
              <p:nvPr/>
            </p:nvSpPr>
            <p:spPr bwMode="auto">
              <a:xfrm>
                <a:off x="3536" y="1515"/>
                <a:ext cx="8" cy="1"/>
              </a:xfrm>
              <a:custGeom>
                <a:avLst/>
                <a:gdLst>
                  <a:gd name="T0" fmla="*/ 5 w 6"/>
                  <a:gd name="T1" fmla="*/ 1 h 1"/>
                  <a:gd name="T2" fmla="*/ 8 w 6"/>
                  <a:gd name="T3" fmla="*/ 1 h 1"/>
                  <a:gd name="T4" fmla="*/ 0 w 6"/>
                  <a:gd name="T5" fmla="*/ 0 h 1"/>
                  <a:gd name="T6" fmla="*/ 5 w 6"/>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1">
                    <a:moveTo>
                      <a:pt x="4" y="1"/>
                    </a:moveTo>
                    <a:cubicBezTo>
                      <a:pt x="5" y="1"/>
                      <a:pt x="5" y="1"/>
                      <a:pt x="6" y="1"/>
                    </a:cubicBezTo>
                    <a:cubicBezTo>
                      <a:pt x="4" y="0"/>
                      <a:pt x="2" y="0"/>
                      <a:pt x="0" y="0"/>
                    </a:cubicBezTo>
                    <a:cubicBezTo>
                      <a:pt x="1" y="1"/>
                      <a:pt x="3" y="0"/>
                      <a:pt x="4"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63" name="Freeform 4499"/>
              <p:cNvSpPr>
                <a:spLocks/>
              </p:cNvSpPr>
              <p:nvPr/>
            </p:nvSpPr>
            <p:spPr bwMode="auto">
              <a:xfrm>
                <a:off x="3538" y="1545"/>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2" y="0"/>
                      <a:pt x="1" y="0"/>
                      <a:pt x="0" y="0"/>
                    </a:cubicBezTo>
                    <a:cubicBezTo>
                      <a:pt x="1" y="0"/>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64" name="Freeform 4500"/>
              <p:cNvSpPr>
                <a:spLocks/>
              </p:cNvSpPr>
              <p:nvPr/>
            </p:nvSpPr>
            <p:spPr bwMode="auto">
              <a:xfrm>
                <a:off x="3555" y="1537"/>
                <a:ext cx="3" cy="1"/>
              </a:xfrm>
              <a:custGeom>
                <a:avLst/>
                <a:gdLst>
                  <a:gd name="T0" fmla="*/ 2 w 2"/>
                  <a:gd name="T1" fmla="*/ 0 h 1"/>
                  <a:gd name="T2" fmla="*/ 0 w 2"/>
                  <a:gd name="T3" fmla="*/ 0 h 1"/>
                  <a:gd name="T4" fmla="*/ 3 w 2"/>
                  <a:gd name="T5" fmla="*/ 1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0" y="0"/>
                      <a:pt x="0" y="0"/>
                      <a:pt x="0" y="0"/>
                    </a:cubicBezTo>
                    <a:cubicBezTo>
                      <a:pt x="0" y="1"/>
                      <a:pt x="1" y="1"/>
                      <a:pt x="2" y="1"/>
                    </a:cubicBezTo>
                    <a:cubicBezTo>
                      <a:pt x="2" y="1"/>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65" name="Freeform 4501"/>
              <p:cNvSpPr>
                <a:spLocks/>
              </p:cNvSpPr>
              <p:nvPr/>
            </p:nvSpPr>
            <p:spPr bwMode="auto">
              <a:xfrm>
                <a:off x="3559" y="1537"/>
                <a:ext cx="7" cy="3"/>
              </a:xfrm>
              <a:custGeom>
                <a:avLst/>
                <a:gdLst>
                  <a:gd name="T0" fmla="*/ 0 w 5"/>
                  <a:gd name="T1" fmla="*/ 2 h 2"/>
                  <a:gd name="T2" fmla="*/ 7 w 5"/>
                  <a:gd name="T3" fmla="*/ 2 h 2"/>
                  <a:gd name="T4" fmla="*/ 0 w 5"/>
                  <a:gd name="T5" fmla="*/ 2 h 2"/>
                  <a:gd name="T6" fmla="*/ 0 60000 65536"/>
                  <a:gd name="T7" fmla="*/ 0 60000 65536"/>
                  <a:gd name="T8" fmla="*/ 0 60000 65536"/>
                </a:gdLst>
                <a:ahLst/>
                <a:cxnLst>
                  <a:cxn ang="T6">
                    <a:pos x="T0" y="T1"/>
                  </a:cxn>
                  <a:cxn ang="T7">
                    <a:pos x="T2" y="T3"/>
                  </a:cxn>
                  <a:cxn ang="T8">
                    <a:pos x="T4" y="T5"/>
                  </a:cxn>
                </a:cxnLst>
                <a:rect l="0" t="0" r="r" b="b"/>
                <a:pathLst>
                  <a:path w="5" h="2">
                    <a:moveTo>
                      <a:pt x="0" y="1"/>
                    </a:moveTo>
                    <a:cubicBezTo>
                      <a:pt x="2" y="1"/>
                      <a:pt x="4" y="2"/>
                      <a:pt x="5" y="1"/>
                    </a:cubicBezTo>
                    <a:cubicBezTo>
                      <a:pt x="4"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66" name="Freeform 4502"/>
              <p:cNvSpPr>
                <a:spLocks/>
              </p:cNvSpPr>
              <p:nvPr/>
            </p:nvSpPr>
            <p:spPr bwMode="auto">
              <a:xfrm>
                <a:off x="3571" y="1538"/>
                <a:ext cx="4" cy="2"/>
              </a:xfrm>
              <a:custGeom>
                <a:avLst/>
                <a:gdLst>
                  <a:gd name="T0" fmla="*/ 0 w 3"/>
                  <a:gd name="T1" fmla="*/ 0 h 1"/>
                  <a:gd name="T2" fmla="*/ 4 w 3"/>
                  <a:gd name="T3" fmla="*/ 2 h 1"/>
                  <a:gd name="T4" fmla="*/ 0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0" y="0"/>
                    </a:moveTo>
                    <a:cubicBezTo>
                      <a:pt x="1" y="1"/>
                      <a:pt x="2" y="1"/>
                      <a:pt x="3" y="1"/>
                    </a:cubicBezTo>
                    <a:cubicBezTo>
                      <a:pt x="2" y="0"/>
                      <a:pt x="1"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67" name="Freeform 4503"/>
              <p:cNvSpPr>
                <a:spLocks/>
              </p:cNvSpPr>
              <p:nvPr/>
            </p:nvSpPr>
            <p:spPr bwMode="auto">
              <a:xfrm>
                <a:off x="3571" y="1533"/>
                <a:ext cx="4" cy="1"/>
              </a:xfrm>
              <a:custGeom>
                <a:avLst/>
                <a:gdLst>
                  <a:gd name="T0" fmla="*/ 3 w 3"/>
                  <a:gd name="T1" fmla="*/ 0 h 1"/>
                  <a:gd name="T2" fmla="*/ 0 w 3"/>
                  <a:gd name="T3" fmla="*/ 0 h 1"/>
                  <a:gd name="T4" fmla="*/ 4 w 3"/>
                  <a:gd name="T5" fmla="*/ 1 h 1"/>
                  <a:gd name="T6" fmla="*/ 4 w 3"/>
                  <a:gd name="T7" fmla="*/ 0 h 1"/>
                  <a:gd name="T8" fmla="*/ 3 w 3"/>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1">
                    <a:moveTo>
                      <a:pt x="2" y="0"/>
                    </a:moveTo>
                    <a:cubicBezTo>
                      <a:pt x="1" y="0"/>
                      <a:pt x="1" y="0"/>
                      <a:pt x="0" y="0"/>
                    </a:cubicBezTo>
                    <a:cubicBezTo>
                      <a:pt x="1" y="1"/>
                      <a:pt x="2" y="1"/>
                      <a:pt x="3" y="1"/>
                    </a:cubicBezTo>
                    <a:cubicBezTo>
                      <a:pt x="1" y="0"/>
                      <a:pt x="1" y="0"/>
                      <a:pt x="3" y="0"/>
                    </a:cubicBezTo>
                    <a:cubicBezTo>
                      <a:pt x="2" y="0"/>
                      <a:pt x="2"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68" name="Freeform 4504"/>
              <p:cNvSpPr>
                <a:spLocks/>
              </p:cNvSpPr>
              <p:nvPr/>
            </p:nvSpPr>
            <p:spPr bwMode="auto">
              <a:xfrm>
                <a:off x="3573" y="1532"/>
                <a:ext cx="2" cy="0"/>
              </a:xfrm>
              <a:custGeom>
                <a:avLst/>
                <a:gdLst>
                  <a:gd name="T0" fmla="*/ 2 w 1"/>
                  <a:gd name="T1" fmla="*/ 0 w 1"/>
                  <a:gd name="T2" fmla="*/ 2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0"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69" name="Freeform 4505"/>
              <p:cNvSpPr>
                <a:spLocks/>
              </p:cNvSpPr>
              <p:nvPr/>
            </p:nvSpPr>
            <p:spPr bwMode="auto">
              <a:xfrm>
                <a:off x="3575" y="1529"/>
                <a:ext cx="5" cy="1"/>
              </a:xfrm>
              <a:custGeom>
                <a:avLst/>
                <a:gdLst>
                  <a:gd name="T0" fmla="*/ 3 w 4"/>
                  <a:gd name="T1" fmla="*/ 0 h 1"/>
                  <a:gd name="T2" fmla="*/ 0 w 4"/>
                  <a:gd name="T3" fmla="*/ 0 h 1"/>
                  <a:gd name="T4" fmla="*/ 5 w 4"/>
                  <a:gd name="T5" fmla="*/ 1 h 1"/>
                  <a:gd name="T6" fmla="*/ 3 w 4"/>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2" y="0"/>
                    </a:moveTo>
                    <a:cubicBezTo>
                      <a:pt x="1" y="0"/>
                      <a:pt x="0" y="0"/>
                      <a:pt x="0" y="0"/>
                    </a:cubicBezTo>
                    <a:cubicBezTo>
                      <a:pt x="1" y="1"/>
                      <a:pt x="3" y="1"/>
                      <a:pt x="4" y="1"/>
                    </a:cubicBezTo>
                    <a:cubicBezTo>
                      <a:pt x="3" y="0"/>
                      <a:pt x="3"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70" name="Freeform 4506"/>
              <p:cNvSpPr>
                <a:spLocks/>
              </p:cNvSpPr>
              <p:nvPr/>
            </p:nvSpPr>
            <p:spPr bwMode="auto">
              <a:xfrm>
                <a:off x="3577" y="1532"/>
                <a:ext cx="4" cy="2"/>
              </a:xfrm>
              <a:custGeom>
                <a:avLst/>
                <a:gdLst>
                  <a:gd name="T0" fmla="*/ 4 w 3"/>
                  <a:gd name="T1" fmla="*/ 0 h 2"/>
                  <a:gd name="T2" fmla="*/ 0 w 3"/>
                  <a:gd name="T3" fmla="*/ 0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0"/>
                      <a:pt x="1" y="0"/>
                      <a:pt x="0" y="0"/>
                    </a:cubicBezTo>
                    <a:cubicBezTo>
                      <a:pt x="0" y="1"/>
                      <a:pt x="3" y="2"/>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71" name="Freeform 4507"/>
              <p:cNvSpPr>
                <a:spLocks/>
              </p:cNvSpPr>
              <p:nvPr/>
            </p:nvSpPr>
            <p:spPr bwMode="auto">
              <a:xfrm>
                <a:off x="3579" y="1533"/>
                <a:ext cx="2" cy="1"/>
              </a:xfrm>
              <a:custGeom>
                <a:avLst/>
                <a:gdLst>
                  <a:gd name="T0" fmla="*/ 0 w 2"/>
                  <a:gd name="T1" fmla="*/ 1 h 1"/>
                  <a:gd name="T2" fmla="*/ 2 w 2"/>
                  <a:gd name="T3" fmla="*/ 1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0" y="1"/>
                      <a:pt x="1" y="1"/>
                      <a:pt x="2" y="1"/>
                    </a:cubicBezTo>
                    <a:cubicBezTo>
                      <a:pt x="1"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72" name="Freeform 4508"/>
              <p:cNvSpPr>
                <a:spLocks/>
              </p:cNvSpPr>
              <p:nvPr/>
            </p:nvSpPr>
            <p:spPr bwMode="auto">
              <a:xfrm>
                <a:off x="3583" y="1500"/>
                <a:ext cx="1" cy="3"/>
              </a:xfrm>
              <a:custGeom>
                <a:avLst/>
                <a:gdLst>
                  <a:gd name="T0" fmla="*/ 1 w 1"/>
                  <a:gd name="T1" fmla="*/ 2 h 2"/>
                  <a:gd name="T2" fmla="*/ 0 w 1"/>
                  <a:gd name="T3" fmla="*/ 3 h 2"/>
                  <a:gd name="T4" fmla="*/ 1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1" y="1"/>
                    </a:moveTo>
                    <a:cubicBezTo>
                      <a:pt x="0" y="0"/>
                      <a:pt x="0" y="1"/>
                      <a:pt x="0" y="2"/>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73" name="Freeform 4509"/>
              <p:cNvSpPr>
                <a:spLocks/>
              </p:cNvSpPr>
              <p:nvPr/>
            </p:nvSpPr>
            <p:spPr bwMode="auto">
              <a:xfrm>
                <a:off x="3583" y="1532"/>
                <a:ext cx="2" cy="1"/>
              </a:xfrm>
              <a:custGeom>
                <a:avLst/>
                <a:gdLst>
                  <a:gd name="T0" fmla="*/ 1 w 2"/>
                  <a:gd name="T1" fmla="*/ 1 h 1"/>
                  <a:gd name="T2" fmla="*/ 2 w 2"/>
                  <a:gd name="T3" fmla="*/ 1 h 1"/>
                  <a:gd name="T4" fmla="*/ 0 w 2"/>
                  <a:gd name="T5" fmla="*/ 1 h 1"/>
                  <a:gd name="T6" fmla="*/ 1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1"/>
                      <a:pt x="2" y="1"/>
                    </a:cubicBezTo>
                    <a:cubicBezTo>
                      <a:pt x="2" y="0"/>
                      <a:pt x="0"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74" name="Freeform 4510"/>
              <p:cNvSpPr>
                <a:spLocks/>
              </p:cNvSpPr>
              <p:nvPr/>
            </p:nvSpPr>
            <p:spPr bwMode="auto">
              <a:xfrm>
                <a:off x="3583" y="1537"/>
                <a:ext cx="4" cy="0"/>
              </a:xfrm>
              <a:custGeom>
                <a:avLst/>
                <a:gdLst>
                  <a:gd name="T0" fmla="*/ 4 w 3"/>
                  <a:gd name="T1" fmla="*/ 0 w 3"/>
                  <a:gd name="T2" fmla="*/ 4 w 3"/>
                  <a:gd name="T3" fmla="*/ 0 60000 65536"/>
                  <a:gd name="T4" fmla="*/ 0 60000 65536"/>
                  <a:gd name="T5" fmla="*/ 0 60000 65536"/>
                </a:gdLst>
                <a:ahLst/>
                <a:cxnLst>
                  <a:cxn ang="T3">
                    <a:pos x="T0" y="0"/>
                  </a:cxn>
                  <a:cxn ang="T4">
                    <a:pos x="T1" y="0"/>
                  </a:cxn>
                  <a:cxn ang="T5">
                    <a:pos x="T2" y="0"/>
                  </a:cxn>
                </a:cxnLst>
                <a:rect l="0" t="0" r="r" b="b"/>
                <a:pathLst>
                  <a:path w="3">
                    <a:moveTo>
                      <a:pt x="3" y="0"/>
                    </a:moveTo>
                    <a:cubicBezTo>
                      <a:pt x="2" y="0"/>
                      <a:pt x="1" y="0"/>
                      <a:pt x="0" y="0"/>
                    </a:cubicBezTo>
                    <a:cubicBezTo>
                      <a:pt x="1" y="0"/>
                      <a:pt x="2" y="0"/>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75" name="Freeform 4511"/>
              <p:cNvSpPr>
                <a:spLocks/>
              </p:cNvSpPr>
              <p:nvPr/>
            </p:nvSpPr>
            <p:spPr bwMode="auto">
              <a:xfrm>
                <a:off x="3584" y="1526"/>
                <a:ext cx="7" cy="3"/>
              </a:xfrm>
              <a:custGeom>
                <a:avLst/>
                <a:gdLst>
                  <a:gd name="T0" fmla="*/ 6 w 5"/>
                  <a:gd name="T1" fmla="*/ 0 h 2"/>
                  <a:gd name="T2" fmla="*/ 0 w 5"/>
                  <a:gd name="T3" fmla="*/ 2 h 2"/>
                  <a:gd name="T4" fmla="*/ 6 w 5"/>
                  <a:gd name="T5" fmla="*/ 3 h 2"/>
                  <a:gd name="T6" fmla="*/ 7 w 5"/>
                  <a:gd name="T7" fmla="*/ 2 h 2"/>
                  <a:gd name="T8" fmla="*/ 6 w 5"/>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
                    <a:moveTo>
                      <a:pt x="4" y="0"/>
                    </a:moveTo>
                    <a:cubicBezTo>
                      <a:pt x="3" y="0"/>
                      <a:pt x="1" y="0"/>
                      <a:pt x="0" y="1"/>
                    </a:cubicBezTo>
                    <a:cubicBezTo>
                      <a:pt x="1" y="2"/>
                      <a:pt x="3" y="2"/>
                      <a:pt x="4" y="2"/>
                    </a:cubicBezTo>
                    <a:cubicBezTo>
                      <a:pt x="2" y="1"/>
                      <a:pt x="5" y="1"/>
                      <a:pt x="5" y="1"/>
                    </a:cubicBezTo>
                    <a:cubicBezTo>
                      <a:pt x="4" y="0"/>
                      <a:pt x="4" y="0"/>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76" name="Freeform 4512"/>
              <p:cNvSpPr>
                <a:spLocks/>
              </p:cNvSpPr>
              <p:nvPr/>
            </p:nvSpPr>
            <p:spPr bwMode="auto">
              <a:xfrm>
                <a:off x="3585" y="1499"/>
                <a:ext cx="4" cy="2"/>
              </a:xfrm>
              <a:custGeom>
                <a:avLst/>
                <a:gdLst>
                  <a:gd name="T0" fmla="*/ 1 w 3"/>
                  <a:gd name="T1" fmla="*/ 1 h 2"/>
                  <a:gd name="T2" fmla="*/ 4 w 3"/>
                  <a:gd name="T3" fmla="*/ 0 h 2"/>
                  <a:gd name="T4" fmla="*/ 0 w 3"/>
                  <a:gd name="T5" fmla="*/ 0 h 2"/>
                  <a:gd name="T6" fmla="*/ 1 w 3"/>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1" y="1"/>
                    </a:moveTo>
                    <a:cubicBezTo>
                      <a:pt x="2" y="1"/>
                      <a:pt x="3" y="2"/>
                      <a:pt x="3" y="0"/>
                    </a:cubicBezTo>
                    <a:cubicBezTo>
                      <a:pt x="2" y="0"/>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77" name="Freeform 4513"/>
              <p:cNvSpPr>
                <a:spLocks/>
              </p:cNvSpPr>
              <p:nvPr/>
            </p:nvSpPr>
            <p:spPr bwMode="auto">
              <a:xfrm>
                <a:off x="3587" y="1529"/>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cubicBezTo>
                      <a:pt x="0" y="0"/>
                      <a:pt x="1" y="0"/>
                      <a:pt x="2" y="0"/>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78" name="Freeform 4514"/>
              <p:cNvSpPr>
                <a:spLocks/>
              </p:cNvSpPr>
              <p:nvPr/>
            </p:nvSpPr>
            <p:spPr bwMode="auto">
              <a:xfrm>
                <a:off x="3592" y="1501"/>
                <a:ext cx="4" cy="0"/>
              </a:xfrm>
              <a:custGeom>
                <a:avLst/>
                <a:gdLst>
                  <a:gd name="T0" fmla="*/ 3 w 3"/>
                  <a:gd name="T1" fmla="*/ 0 w 3"/>
                  <a:gd name="T2" fmla="*/ 4 w 3"/>
                  <a:gd name="T3" fmla="*/ 3 w 3"/>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3">
                    <a:moveTo>
                      <a:pt x="2" y="0"/>
                    </a:moveTo>
                    <a:cubicBezTo>
                      <a:pt x="1" y="0"/>
                      <a:pt x="1" y="0"/>
                      <a:pt x="0" y="0"/>
                    </a:cubicBezTo>
                    <a:cubicBezTo>
                      <a:pt x="1" y="0"/>
                      <a:pt x="2" y="0"/>
                      <a:pt x="3" y="0"/>
                    </a:cubicBezTo>
                    <a:cubicBezTo>
                      <a:pt x="2" y="0"/>
                      <a:pt x="2"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79" name="Freeform 4515"/>
              <p:cNvSpPr>
                <a:spLocks/>
              </p:cNvSpPr>
              <p:nvPr/>
            </p:nvSpPr>
            <p:spPr bwMode="auto">
              <a:xfrm>
                <a:off x="3593" y="1540"/>
                <a:ext cx="3" cy="0"/>
              </a:xfrm>
              <a:custGeom>
                <a:avLst/>
                <a:gdLst>
                  <a:gd name="T0" fmla="*/ 3 w 2"/>
                  <a:gd name="T1" fmla="*/ 0 w 2"/>
                  <a:gd name="T2" fmla="*/ 3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1" y="0"/>
                      <a:pt x="0" y="0"/>
                      <a:pt x="0" y="0"/>
                    </a:cubicBezTo>
                    <a:cubicBezTo>
                      <a:pt x="0" y="0"/>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80" name="Freeform 4516"/>
              <p:cNvSpPr>
                <a:spLocks/>
              </p:cNvSpPr>
              <p:nvPr/>
            </p:nvSpPr>
            <p:spPr bwMode="auto">
              <a:xfrm>
                <a:off x="3498" y="1632"/>
                <a:ext cx="9" cy="7"/>
              </a:xfrm>
              <a:custGeom>
                <a:avLst/>
                <a:gdLst>
                  <a:gd name="T0" fmla="*/ 0 w 7"/>
                  <a:gd name="T1" fmla="*/ 3 h 5"/>
                  <a:gd name="T2" fmla="*/ 9 w 7"/>
                  <a:gd name="T3" fmla="*/ 4 h 5"/>
                  <a:gd name="T4" fmla="*/ 0 w 7"/>
                  <a:gd name="T5" fmla="*/ 3 h 5"/>
                  <a:gd name="T6" fmla="*/ 0 60000 65536"/>
                  <a:gd name="T7" fmla="*/ 0 60000 65536"/>
                  <a:gd name="T8" fmla="*/ 0 60000 65536"/>
                </a:gdLst>
                <a:ahLst/>
                <a:cxnLst>
                  <a:cxn ang="T6">
                    <a:pos x="T0" y="T1"/>
                  </a:cxn>
                  <a:cxn ang="T7">
                    <a:pos x="T2" y="T3"/>
                  </a:cxn>
                  <a:cxn ang="T8">
                    <a:pos x="T4" y="T5"/>
                  </a:cxn>
                </a:cxnLst>
                <a:rect l="0" t="0" r="r" b="b"/>
                <a:pathLst>
                  <a:path w="7" h="5">
                    <a:moveTo>
                      <a:pt x="0" y="2"/>
                    </a:moveTo>
                    <a:cubicBezTo>
                      <a:pt x="2" y="0"/>
                      <a:pt x="6" y="0"/>
                      <a:pt x="7" y="3"/>
                    </a:cubicBezTo>
                    <a:cubicBezTo>
                      <a:pt x="5" y="3"/>
                      <a:pt x="0" y="5"/>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81" name="Freeform 4517"/>
              <p:cNvSpPr>
                <a:spLocks/>
              </p:cNvSpPr>
              <p:nvPr/>
            </p:nvSpPr>
            <p:spPr bwMode="auto">
              <a:xfrm>
                <a:off x="4360" y="1578"/>
                <a:ext cx="4" cy="3"/>
              </a:xfrm>
              <a:custGeom>
                <a:avLst/>
                <a:gdLst>
                  <a:gd name="T0" fmla="*/ 4 w 3"/>
                  <a:gd name="T1" fmla="*/ 2 h 2"/>
                  <a:gd name="T2" fmla="*/ 0 w 3"/>
                  <a:gd name="T3" fmla="*/ 0 h 2"/>
                  <a:gd name="T4" fmla="*/ 4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3" y="1"/>
                    </a:moveTo>
                    <a:cubicBezTo>
                      <a:pt x="2" y="1"/>
                      <a:pt x="1" y="1"/>
                      <a:pt x="0" y="0"/>
                    </a:cubicBezTo>
                    <a:cubicBezTo>
                      <a:pt x="1" y="1"/>
                      <a:pt x="2" y="2"/>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82" name="Freeform 4518"/>
              <p:cNvSpPr>
                <a:spLocks/>
              </p:cNvSpPr>
              <p:nvPr/>
            </p:nvSpPr>
            <p:spPr bwMode="auto">
              <a:xfrm>
                <a:off x="4451" y="1590"/>
                <a:ext cx="21" cy="6"/>
              </a:xfrm>
              <a:custGeom>
                <a:avLst/>
                <a:gdLst>
                  <a:gd name="T0" fmla="*/ 3 w 16"/>
                  <a:gd name="T1" fmla="*/ 1 h 5"/>
                  <a:gd name="T2" fmla="*/ 21 w 16"/>
                  <a:gd name="T3" fmla="*/ 6 h 5"/>
                  <a:gd name="T4" fmla="*/ 16 w 16"/>
                  <a:gd name="T5" fmla="*/ 2 h 5"/>
                  <a:gd name="T6" fmla="*/ 3 w 16"/>
                  <a:gd name="T7" fmla="*/ 1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 h="5">
                    <a:moveTo>
                      <a:pt x="2" y="1"/>
                    </a:moveTo>
                    <a:cubicBezTo>
                      <a:pt x="0" y="3"/>
                      <a:pt x="16" y="5"/>
                      <a:pt x="16" y="5"/>
                    </a:cubicBezTo>
                    <a:cubicBezTo>
                      <a:pt x="16" y="3"/>
                      <a:pt x="13" y="2"/>
                      <a:pt x="12" y="2"/>
                    </a:cubicBezTo>
                    <a:cubicBezTo>
                      <a:pt x="9" y="1"/>
                      <a:pt x="5" y="0"/>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83" name="Freeform 4519"/>
              <p:cNvSpPr>
                <a:spLocks/>
              </p:cNvSpPr>
              <p:nvPr/>
            </p:nvSpPr>
            <p:spPr bwMode="auto">
              <a:xfrm>
                <a:off x="4535" y="1569"/>
                <a:ext cx="38" cy="10"/>
              </a:xfrm>
              <a:custGeom>
                <a:avLst/>
                <a:gdLst>
                  <a:gd name="T0" fmla="*/ 5 w 29"/>
                  <a:gd name="T1" fmla="*/ 1 h 8"/>
                  <a:gd name="T2" fmla="*/ 4 w 29"/>
                  <a:gd name="T3" fmla="*/ 9 h 8"/>
                  <a:gd name="T4" fmla="*/ 9 w 29"/>
                  <a:gd name="T5" fmla="*/ 10 h 8"/>
                  <a:gd name="T6" fmla="*/ 16 w 29"/>
                  <a:gd name="T7" fmla="*/ 9 h 8"/>
                  <a:gd name="T8" fmla="*/ 25 w 29"/>
                  <a:gd name="T9" fmla="*/ 9 h 8"/>
                  <a:gd name="T10" fmla="*/ 38 w 29"/>
                  <a:gd name="T11" fmla="*/ 6 h 8"/>
                  <a:gd name="T12" fmla="*/ 24 w 29"/>
                  <a:gd name="T13" fmla="*/ 3 h 8"/>
                  <a:gd name="T14" fmla="*/ 16 w 29"/>
                  <a:gd name="T15" fmla="*/ 1 h 8"/>
                  <a:gd name="T16" fmla="*/ 5 w 29"/>
                  <a:gd name="T17" fmla="*/ 1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 h="8">
                    <a:moveTo>
                      <a:pt x="4" y="1"/>
                    </a:moveTo>
                    <a:cubicBezTo>
                      <a:pt x="2" y="3"/>
                      <a:pt x="0" y="5"/>
                      <a:pt x="3" y="7"/>
                    </a:cubicBezTo>
                    <a:cubicBezTo>
                      <a:pt x="4" y="7"/>
                      <a:pt x="6" y="8"/>
                      <a:pt x="7" y="8"/>
                    </a:cubicBezTo>
                    <a:cubicBezTo>
                      <a:pt x="8" y="8"/>
                      <a:pt x="12" y="8"/>
                      <a:pt x="12" y="7"/>
                    </a:cubicBezTo>
                    <a:cubicBezTo>
                      <a:pt x="14" y="6"/>
                      <a:pt x="18" y="7"/>
                      <a:pt x="19" y="7"/>
                    </a:cubicBezTo>
                    <a:cubicBezTo>
                      <a:pt x="21" y="8"/>
                      <a:pt x="27" y="7"/>
                      <a:pt x="29" y="5"/>
                    </a:cubicBezTo>
                    <a:cubicBezTo>
                      <a:pt x="27" y="2"/>
                      <a:pt x="21" y="3"/>
                      <a:pt x="18" y="2"/>
                    </a:cubicBezTo>
                    <a:cubicBezTo>
                      <a:pt x="16" y="1"/>
                      <a:pt x="14" y="1"/>
                      <a:pt x="12" y="1"/>
                    </a:cubicBezTo>
                    <a:cubicBezTo>
                      <a:pt x="10" y="1"/>
                      <a:pt x="6" y="0"/>
                      <a:pt x="4" y="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84" name="Freeform 4520"/>
              <p:cNvSpPr>
                <a:spLocks/>
              </p:cNvSpPr>
              <p:nvPr/>
            </p:nvSpPr>
            <p:spPr bwMode="auto">
              <a:xfrm>
                <a:off x="4753" y="1659"/>
                <a:ext cx="5" cy="4"/>
              </a:xfrm>
              <a:custGeom>
                <a:avLst/>
                <a:gdLst>
                  <a:gd name="T0" fmla="*/ 1 w 4"/>
                  <a:gd name="T1" fmla="*/ 4 h 3"/>
                  <a:gd name="T2" fmla="*/ 5 w 4"/>
                  <a:gd name="T3" fmla="*/ 4 h 3"/>
                  <a:gd name="T4" fmla="*/ 1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1" y="3"/>
                    </a:moveTo>
                    <a:cubicBezTo>
                      <a:pt x="2" y="3"/>
                      <a:pt x="3" y="3"/>
                      <a:pt x="4" y="3"/>
                    </a:cubicBezTo>
                    <a:cubicBezTo>
                      <a:pt x="3" y="2"/>
                      <a:pt x="0" y="0"/>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85" name="Freeform 4521"/>
              <p:cNvSpPr>
                <a:spLocks/>
              </p:cNvSpPr>
              <p:nvPr/>
            </p:nvSpPr>
            <p:spPr bwMode="auto">
              <a:xfrm>
                <a:off x="4754" y="1664"/>
                <a:ext cx="3" cy="0"/>
              </a:xfrm>
              <a:custGeom>
                <a:avLst/>
                <a:gdLst>
                  <a:gd name="T0" fmla="*/ 0 w 2"/>
                  <a:gd name="T1" fmla="*/ 3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cubicBezTo>
                      <a:pt x="1" y="0"/>
                      <a:pt x="1" y="0"/>
                      <a:pt x="2" y="0"/>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86" name="Freeform 4522"/>
              <p:cNvSpPr>
                <a:spLocks/>
              </p:cNvSpPr>
              <p:nvPr/>
            </p:nvSpPr>
            <p:spPr bwMode="auto">
              <a:xfrm>
                <a:off x="4586" y="1730"/>
                <a:ext cx="2" cy="1"/>
              </a:xfrm>
              <a:custGeom>
                <a:avLst/>
                <a:gdLst>
                  <a:gd name="T0" fmla="*/ 0 w 1"/>
                  <a:gd name="T1" fmla="*/ 0 h 1"/>
                  <a:gd name="T2" fmla="*/ 2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1" y="1"/>
                      <a:pt x="1" y="1"/>
                      <a:pt x="1" y="1"/>
                    </a:cubicBezTo>
                    <a:cubicBezTo>
                      <a:pt x="0" y="1"/>
                      <a:pt x="0"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87" name="Freeform 4523"/>
              <p:cNvSpPr>
                <a:spLocks/>
              </p:cNvSpPr>
              <p:nvPr/>
            </p:nvSpPr>
            <p:spPr bwMode="auto">
              <a:xfrm>
                <a:off x="4408" y="1987"/>
                <a:ext cx="3" cy="2"/>
              </a:xfrm>
              <a:custGeom>
                <a:avLst/>
                <a:gdLst>
                  <a:gd name="T0" fmla="*/ 3 w 2"/>
                  <a:gd name="T1" fmla="*/ 0 h 1"/>
                  <a:gd name="T2" fmla="*/ 2 w 2"/>
                  <a:gd name="T3" fmla="*/ 0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1" y="0"/>
                    </a:cubicBezTo>
                    <a:cubicBezTo>
                      <a:pt x="0" y="1"/>
                      <a:pt x="1"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88" name="Freeform 4524"/>
              <p:cNvSpPr>
                <a:spLocks/>
              </p:cNvSpPr>
              <p:nvPr/>
            </p:nvSpPr>
            <p:spPr bwMode="auto">
              <a:xfrm>
                <a:off x="1699" y="2351"/>
                <a:ext cx="44" cy="34"/>
              </a:xfrm>
              <a:custGeom>
                <a:avLst/>
                <a:gdLst>
                  <a:gd name="T0" fmla="*/ 8 w 33"/>
                  <a:gd name="T1" fmla="*/ 22 h 26"/>
                  <a:gd name="T2" fmla="*/ 16 w 33"/>
                  <a:gd name="T3" fmla="*/ 24 h 26"/>
                  <a:gd name="T4" fmla="*/ 17 w 33"/>
                  <a:gd name="T5" fmla="*/ 25 h 26"/>
                  <a:gd name="T6" fmla="*/ 24 w 33"/>
                  <a:gd name="T7" fmla="*/ 26 h 26"/>
                  <a:gd name="T8" fmla="*/ 29 w 33"/>
                  <a:gd name="T9" fmla="*/ 24 h 26"/>
                  <a:gd name="T10" fmla="*/ 32 w 33"/>
                  <a:gd name="T11" fmla="*/ 24 h 26"/>
                  <a:gd name="T12" fmla="*/ 28 w 33"/>
                  <a:gd name="T13" fmla="*/ 14 h 26"/>
                  <a:gd name="T14" fmla="*/ 24 w 33"/>
                  <a:gd name="T15" fmla="*/ 7 h 26"/>
                  <a:gd name="T16" fmla="*/ 21 w 33"/>
                  <a:gd name="T17" fmla="*/ 4 h 26"/>
                  <a:gd name="T18" fmla="*/ 35 w 33"/>
                  <a:gd name="T19" fmla="*/ 4 h 26"/>
                  <a:gd name="T20" fmla="*/ 44 w 33"/>
                  <a:gd name="T21" fmla="*/ 8 h 26"/>
                  <a:gd name="T22" fmla="*/ 43 w 33"/>
                  <a:gd name="T23" fmla="*/ 13 h 26"/>
                  <a:gd name="T24" fmla="*/ 41 w 33"/>
                  <a:gd name="T25" fmla="*/ 17 h 26"/>
                  <a:gd name="T26" fmla="*/ 41 w 33"/>
                  <a:gd name="T27" fmla="*/ 20 h 26"/>
                  <a:gd name="T28" fmla="*/ 37 w 33"/>
                  <a:gd name="T29" fmla="*/ 24 h 26"/>
                  <a:gd name="T30" fmla="*/ 40 w 33"/>
                  <a:gd name="T31" fmla="*/ 31 h 26"/>
                  <a:gd name="T32" fmla="*/ 28 w 33"/>
                  <a:gd name="T33" fmla="*/ 30 h 26"/>
                  <a:gd name="T34" fmla="*/ 12 w 33"/>
                  <a:gd name="T35" fmla="*/ 30 h 26"/>
                  <a:gd name="T36" fmla="*/ 5 w 33"/>
                  <a:gd name="T37" fmla="*/ 27 h 26"/>
                  <a:gd name="T38" fmla="*/ 8 w 33"/>
                  <a:gd name="T39" fmla="*/ 22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3" h="26">
                    <a:moveTo>
                      <a:pt x="6" y="17"/>
                    </a:moveTo>
                    <a:cubicBezTo>
                      <a:pt x="8" y="18"/>
                      <a:pt x="9" y="18"/>
                      <a:pt x="12" y="18"/>
                    </a:cubicBezTo>
                    <a:cubicBezTo>
                      <a:pt x="9" y="18"/>
                      <a:pt x="13" y="19"/>
                      <a:pt x="13" y="19"/>
                    </a:cubicBezTo>
                    <a:cubicBezTo>
                      <a:pt x="15" y="19"/>
                      <a:pt x="17" y="19"/>
                      <a:pt x="18" y="20"/>
                    </a:cubicBezTo>
                    <a:cubicBezTo>
                      <a:pt x="20" y="20"/>
                      <a:pt x="20" y="19"/>
                      <a:pt x="22" y="18"/>
                    </a:cubicBezTo>
                    <a:cubicBezTo>
                      <a:pt x="23" y="18"/>
                      <a:pt x="24" y="19"/>
                      <a:pt x="24" y="18"/>
                    </a:cubicBezTo>
                    <a:cubicBezTo>
                      <a:pt x="25" y="15"/>
                      <a:pt x="20" y="14"/>
                      <a:pt x="21" y="11"/>
                    </a:cubicBezTo>
                    <a:cubicBezTo>
                      <a:pt x="21" y="8"/>
                      <a:pt x="22" y="6"/>
                      <a:pt x="18" y="5"/>
                    </a:cubicBezTo>
                    <a:cubicBezTo>
                      <a:pt x="16" y="5"/>
                      <a:pt x="13" y="5"/>
                      <a:pt x="16" y="3"/>
                    </a:cubicBezTo>
                    <a:cubicBezTo>
                      <a:pt x="19" y="0"/>
                      <a:pt x="22" y="2"/>
                      <a:pt x="26" y="3"/>
                    </a:cubicBezTo>
                    <a:cubicBezTo>
                      <a:pt x="28" y="4"/>
                      <a:pt x="32" y="3"/>
                      <a:pt x="33" y="6"/>
                    </a:cubicBezTo>
                    <a:cubicBezTo>
                      <a:pt x="33" y="7"/>
                      <a:pt x="32" y="9"/>
                      <a:pt x="32" y="10"/>
                    </a:cubicBezTo>
                    <a:cubicBezTo>
                      <a:pt x="33" y="12"/>
                      <a:pt x="31" y="12"/>
                      <a:pt x="31" y="13"/>
                    </a:cubicBezTo>
                    <a:cubicBezTo>
                      <a:pt x="31" y="14"/>
                      <a:pt x="32" y="14"/>
                      <a:pt x="31" y="15"/>
                    </a:cubicBezTo>
                    <a:cubicBezTo>
                      <a:pt x="31" y="17"/>
                      <a:pt x="30" y="18"/>
                      <a:pt x="28" y="18"/>
                    </a:cubicBezTo>
                    <a:cubicBezTo>
                      <a:pt x="30" y="19"/>
                      <a:pt x="31" y="22"/>
                      <a:pt x="30" y="24"/>
                    </a:cubicBezTo>
                    <a:cubicBezTo>
                      <a:pt x="28" y="21"/>
                      <a:pt x="24" y="22"/>
                      <a:pt x="21" y="23"/>
                    </a:cubicBezTo>
                    <a:cubicBezTo>
                      <a:pt x="18" y="23"/>
                      <a:pt x="11" y="20"/>
                      <a:pt x="9" y="23"/>
                    </a:cubicBezTo>
                    <a:cubicBezTo>
                      <a:pt x="7" y="26"/>
                      <a:pt x="6" y="21"/>
                      <a:pt x="4" y="21"/>
                    </a:cubicBezTo>
                    <a:cubicBezTo>
                      <a:pt x="0" y="20"/>
                      <a:pt x="4" y="16"/>
                      <a:pt x="6" y="1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89" name="Freeform 4525"/>
              <p:cNvSpPr>
                <a:spLocks/>
              </p:cNvSpPr>
              <p:nvPr/>
            </p:nvSpPr>
            <p:spPr bwMode="auto">
              <a:xfrm>
                <a:off x="1712" y="2382"/>
                <a:ext cx="2" cy="0"/>
              </a:xfrm>
              <a:custGeom>
                <a:avLst/>
                <a:gdLst>
                  <a:gd name="T0" fmla="*/ 2 w 1"/>
                  <a:gd name="T1" fmla="*/ 0 w 1"/>
                  <a:gd name="T2" fmla="*/ 2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0" y="0"/>
                      <a:pt x="0"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90" name="Freeform 4526"/>
              <p:cNvSpPr>
                <a:spLocks/>
              </p:cNvSpPr>
              <p:nvPr/>
            </p:nvSpPr>
            <p:spPr bwMode="auto">
              <a:xfrm>
                <a:off x="1717" y="2368"/>
                <a:ext cx="10" cy="5"/>
              </a:xfrm>
              <a:custGeom>
                <a:avLst/>
                <a:gdLst>
                  <a:gd name="T0" fmla="*/ 9 w 7"/>
                  <a:gd name="T1" fmla="*/ 5 h 4"/>
                  <a:gd name="T2" fmla="*/ 3 w 7"/>
                  <a:gd name="T3" fmla="*/ 0 h 4"/>
                  <a:gd name="T4" fmla="*/ 9 w 7"/>
                  <a:gd name="T5" fmla="*/ 5 h 4"/>
                  <a:gd name="T6" fmla="*/ 0 60000 65536"/>
                  <a:gd name="T7" fmla="*/ 0 60000 65536"/>
                  <a:gd name="T8" fmla="*/ 0 60000 65536"/>
                </a:gdLst>
                <a:ahLst/>
                <a:cxnLst>
                  <a:cxn ang="T6">
                    <a:pos x="T0" y="T1"/>
                  </a:cxn>
                  <a:cxn ang="T7">
                    <a:pos x="T2" y="T3"/>
                  </a:cxn>
                  <a:cxn ang="T8">
                    <a:pos x="T4" y="T5"/>
                  </a:cxn>
                </a:cxnLst>
                <a:rect l="0" t="0" r="r" b="b"/>
                <a:pathLst>
                  <a:path w="7" h="4">
                    <a:moveTo>
                      <a:pt x="6" y="4"/>
                    </a:moveTo>
                    <a:cubicBezTo>
                      <a:pt x="5" y="3"/>
                      <a:pt x="0" y="1"/>
                      <a:pt x="2" y="0"/>
                    </a:cubicBezTo>
                    <a:cubicBezTo>
                      <a:pt x="3" y="0"/>
                      <a:pt x="7" y="2"/>
                      <a:pt x="6"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91" name="Freeform 4527"/>
              <p:cNvSpPr>
                <a:spLocks/>
              </p:cNvSpPr>
              <p:nvPr/>
            </p:nvSpPr>
            <p:spPr bwMode="auto">
              <a:xfrm>
                <a:off x="1727" y="2351"/>
                <a:ext cx="4" cy="1"/>
              </a:xfrm>
              <a:custGeom>
                <a:avLst/>
                <a:gdLst>
                  <a:gd name="T0" fmla="*/ 1 w 3"/>
                  <a:gd name="T1" fmla="*/ 1 h 1"/>
                  <a:gd name="T2" fmla="*/ 0 w 3"/>
                  <a:gd name="T3" fmla="*/ 1 h 1"/>
                  <a:gd name="T4" fmla="*/ 4 w 3"/>
                  <a:gd name="T5" fmla="*/ 1 h 1"/>
                  <a:gd name="T6" fmla="*/ 1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1"/>
                    </a:moveTo>
                    <a:cubicBezTo>
                      <a:pt x="0" y="1"/>
                      <a:pt x="0" y="1"/>
                      <a:pt x="0" y="1"/>
                    </a:cubicBezTo>
                    <a:cubicBezTo>
                      <a:pt x="1" y="0"/>
                      <a:pt x="2" y="0"/>
                      <a:pt x="3" y="1"/>
                    </a:cubicBezTo>
                    <a:cubicBezTo>
                      <a:pt x="2" y="1"/>
                      <a:pt x="2"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392" name="Freeform 4528"/>
              <p:cNvSpPr>
                <a:spLocks/>
              </p:cNvSpPr>
              <p:nvPr/>
            </p:nvSpPr>
            <p:spPr bwMode="auto">
              <a:xfrm>
                <a:off x="2936" y="1952"/>
                <a:ext cx="53" cy="43"/>
              </a:xfrm>
              <a:custGeom>
                <a:avLst/>
                <a:gdLst>
                  <a:gd name="T0" fmla="*/ 1 w 40"/>
                  <a:gd name="T1" fmla="*/ 4 h 33"/>
                  <a:gd name="T2" fmla="*/ 5 w 40"/>
                  <a:gd name="T3" fmla="*/ 4 h 33"/>
                  <a:gd name="T4" fmla="*/ 9 w 40"/>
                  <a:gd name="T5" fmla="*/ 3 h 33"/>
                  <a:gd name="T6" fmla="*/ 15 w 40"/>
                  <a:gd name="T7" fmla="*/ 1 h 33"/>
                  <a:gd name="T8" fmla="*/ 24 w 40"/>
                  <a:gd name="T9" fmla="*/ 3 h 33"/>
                  <a:gd name="T10" fmla="*/ 28 w 40"/>
                  <a:gd name="T11" fmla="*/ 4 h 33"/>
                  <a:gd name="T12" fmla="*/ 30 w 40"/>
                  <a:gd name="T13" fmla="*/ 4 h 33"/>
                  <a:gd name="T14" fmla="*/ 37 w 40"/>
                  <a:gd name="T15" fmla="*/ 4 h 33"/>
                  <a:gd name="T16" fmla="*/ 41 w 40"/>
                  <a:gd name="T17" fmla="*/ 7 h 33"/>
                  <a:gd name="T18" fmla="*/ 45 w 40"/>
                  <a:gd name="T19" fmla="*/ 7 h 33"/>
                  <a:gd name="T20" fmla="*/ 45 w 40"/>
                  <a:gd name="T21" fmla="*/ 10 h 33"/>
                  <a:gd name="T22" fmla="*/ 48 w 40"/>
                  <a:gd name="T23" fmla="*/ 18 h 33"/>
                  <a:gd name="T24" fmla="*/ 45 w 40"/>
                  <a:gd name="T25" fmla="*/ 21 h 33"/>
                  <a:gd name="T26" fmla="*/ 49 w 40"/>
                  <a:gd name="T27" fmla="*/ 26 h 33"/>
                  <a:gd name="T28" fmla="*/ 41 w 40"/>
                  <a:gd name="T29" fmla="*/ 27 h 33"/>
                  <a:gd name="T30" fmla="*/ 42 w 40"/>
                  <a:gd name="T31" fmla="*/ 31 h 33"/>
                  <a:gd name="T32" fmla="*/ 38 w 40"/>
                  <a:gd name="T33" fmla="*/ 35 h 33"/>
                  <a:gd name="T34" fmla="*/ 37 w 40"/>
                  <a:gd name="T35" fmla="*/ 43 h 33"/>
                  <a:gd name="T36" fmla="*/ 29 w 40"/>
                  <a:gd name="T37" fmla="*/ 39 h 33"/>
                  <a:gd name="T38" fmla="*/ 28 w 40"/>
                  <a:gd name="T39" fmla="*/ 38 h 33"/>
                  <a:gd name="T40" fmla="*/ 25 w 40"/>
                  <a:gd name="T41" fmla="*/ 36 h 33"/>
                  <a:gd name="T42" fmla="*/ 21 w 40"/>
                  <a:gd name="T43" fmla="*/ 30 h 33"/>
                  <a:gd name="T44" fmla="*/ 13 w 40"/>
                  <a:gd name="T45" fmla="*/ 22 h 33"/>
                  <a:gd name="T46" fmla="*/ 8 w 40"/>
                  <a:gd name="T47" fmla="*/ 18 h 33"/>
                  <a:gd name="T48" fmla="*/ 5 w 40"/>
                  <a:gd name="T49" fmla="*/ 12 h 33"/>
                  <a:gd name="T50" fmla="*/ 1 w 40"/>
                  <a:gd name="T51" fmla="*/ 9 h 33"/>
                  <a:gd name="T52" fmla="*/ 1 w 40"/>
                  <a:gd name="T53" fmla="*/ 4 h 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0" h="33">
                    <a:moveTo>
                      <a:pt x="1" y="3"/>
                    </a:moveTo>
                    <a:cubicBezTo>
                      <a:pt x="0" y="0"/>
                      <a:pt x="3" y="2"/>
                      <a:pt x="4" y="3"/>
                    </a:cubicBezTo>
                    <a:cubicBezTo>
                      <a:pt x="6" y="4"/>
                      <a:pt x="7" y="3"/>
                      <a:pt x="7" y="2"/>
                    </a:cubicBezTo>
                    <a:cubicBezTo>
                      <a:pt x="8" y="0"/>
                      <a:pt x="10" y="1"/>
                      <a:pt x="11" y="1"/>
                    </a:cubicBezTo>
                    <a:cubicBezTo>
                      <a:pt x="11" y="0"/>
                      <a:pt x="16" y="2"/>
                      <a:pt x="18" y="2"/>
                    </a:cubicBezTo>
                    <a:cubicBezTo>
                      <a:pt x="19" y="2"/>
                      <a:pt x="20" y="3"/>
                      <a:pt x="21" y="3"/>
                    </a:cubicBezTo>
                    <a:cubicBezTo>
                      <a:pt x="22" y="2"/>
                      <a:pt x="22" y="3"/>
                      <a:pt x="23" y="3"/>
                    </a:cubicBezTo>
                    <a:cubicBezTo>
                      <a:pt x="25" y="2"/>
                      <a:pt x="27" y="3"/>
                      <a:pt x="28" y="3"/>
                    </a:cubicBezTo>
                    <a:cubicBezTo>
                      <a:pt x="30" y="4"/>
                      <a:pt x="29" y="5"/>
                      <a:pt x="31" y="5"/>
                    </a:cubicBezTo>
                    <a:cubicBezTo>
                      <a:pt x="32" y="5"/>
                      <a:pt x="33" y="4"/>
                      <a:pt x="34" y="5"/>
                    </a:cubicBezTo>
                    <a:cubicBezTo>
                      <a:pt x="36" y="5"/>
                      <a:pt x="34" y="8"/>
                      <a:pt x="34" y="8"/>
                    </a:cubicBezTo>
                    <a:cubicBezTo>
                      <a:pt x="32" y="11"/>
                      <a:pt x="34" y="12"/>
                      <a:pt x="36" y="14"/>
                    </a:cubicBezTo>
                    <a:cubicBezTo>
                      <a:pt x="40" y="17"/>
                      <a:pt x="35" y="15"/>
                      <a:pt x="34" y="16"/>
                    </a:cubicBezTo>
                    <a:cubicBezTo>
                      <a:pt x="34" y="16"/>
                      <a:pt x="37" y="19"/>
                      <a:pt x="37" y="20"/>
                    </a:cubicBezTo>
                    <a:cubicBezTo>
                      <a:pt x="37" y="21"/>
                      <a:pt x="32" y="22"/>
                      <a:pt x="31" y="21"/>
                    </a:cubicBezTo>
                    <a:cubicBezTo>
                      <a:pt x="31" y="23"/>
                      <a:pt x="33" y="23"/>
                      <a:pt x="32" y="24"/>
                    </a:cubicBezTo>
                    <a:cubicBezTo>
                      <a:pt x="31" y="22"/>
                      <a:pt x="28" y="25"/>
                      <a:pt x="29" y="27"/>
                    </a:cubicBezTo>
                    <a:cubicBezTo>
                      <a:pt x="25" y="26"/>
                      <a:pt x="30" y="33"/>
                      <a:pt x="28" y="33"/>
                    </a:cubicBezTo>
                    <a:cubicBezTo>
                      <a:pt x="26" y="33"/>
                      <a:pt x="23" y="31"/>
                      <a:pt x="22" y="30"/>
                    </a:cubicBezTo>
                    <a:cubicBezTo>
                      <a:pt x="21" y="29"/>
                      <a:pt x="21" y="29"/>
                      <a:pt x="21" y="29"/>
                    </a:cubicBezTo>
                    <a:cubicBezTo>
                      <a:pt x="20" y="28"/>
                      <a:pt x="19" y="29"/>
                      <a:pt x="19" y="28"/>
                    </a:cubicBezTo>
                    <a:cubicBezTo>
                      <a:pt x="21" y="28"/>
                      <a:pt x="16" y="24"/>
                      <a:pt x="16" y="23"/>
                    </a:cubicBezTo>
                    <a:cubicBezTo>
                      <a:pt x="14" y="20"/>
                      <a:pt x="12" y="19"/>
                      <a:pt x="10" y="17"/>
                    </a:cubicBezTo>
                    <a:cubicBezTo>
                      <a:pt x="9" y="16"/>
                      <a:pt x="7" y="15"/>
                      <a:pt x="6" y="14"/>
                    </a:cubicBezTo>
                    <a:cubicBezTo>
                      <a:pt x="5" y="13"/>
                      <a:pt x="6" y="10"/>
                      <a:pt x="4" y="9"/>
                    </a:cubicBezTo>
                    <a:cubicBezTo>
                      <a:pt x="3" y="8"/>
                      <a:pt x="2" y="7"/>
                      <a:pt x="1" y="7"/>
                    </a:cubicBezTo>
                    <a:cubicBezTo>
                      <a:pt x="0" y="6"/>
                      <a:pt x="1" y="4"/>
                      <a:pt x="1" y="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grpSp>
        <p:grpSp>
          <p:nvGrpSpPr>
            <p:cNvPr id="2107" name="Group 4730"/>
            <p:cNvGrpSpPr>
              <a:grpSpLocks/>
            </p:cNvGrpSpPr>
            <p:nvPr/>
          </p:nvGrpSpPr>
          <p:grpSpPr bwMode="auto">
            <a:xfrm>
              <a:off x="1890714" y="2281237"/>
              <a:ext cx="5105400" cy="1785938"/>
              <a:chOff x="1191" y="1437"/>
              <a:chExt cx="3216" cy="1125"/>
            </a:xfrm>
          </p:grpSpPr>
          <p:sp>
            <p:nvSpPr>
              <p:cNvPr id="2993" name="Freeform 4530"/>
              <p:cNvSpPr>
                <a:spLocks/>
              </p:cNvSpPr>
              <p:nvPr/>
            </p:nvSpPr>
            <p:spPr bwMode="auto">
              <a:xfrm>
                <a:off x="4018" y="2476"/>
                <a:ext cx="1" cy="1"/>
              </a:xfrm>
              <a:custGeom>
                <a:avLst/>
                <a:gdLst>
                  <a:gd name="T0" fmla="*/ 1 w 1"/>
                  <a:gd name="T1" fmla="*/ 0 h 1"/>
                  <a:gd name="T2" fmla="*/ 1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94" name="Freeform 4531"/>
              <p:cNvSpPr>
                <a:spLocks/>
              </p:cNvSpPr>
              <p:nvPr/>
            </p:nvSpPr>
            <p:spPr bwMode="auto">
              <a:xfrm>
                <a:off x="4030" y="2533"/>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lnTo>
                      <a:pt x="0" y="1"/>
                    </a:lnTo>
                    <a:lnTo>
                      <a:pt x="0"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95" name="Freeform 4532"/>
              <p:cNvSpPr>
                <a:spLocks/>
              </p:cNvSpPr>
              <p:nvPr/>
            </p:nvSpPr>
            <p:spPr bwMode="auto">
              <a:xfrm>
                <a:off x="4030" y="2533"/>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lnTo>
                      <a:pt x="0" y="1"/>
                    </a:lnTo>
                    <a:lnTo>
                      <a:pt x="0"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96" name="Freeform 4533"/>
              <p:cNvSpPr>
                <a:spLocks/>
              </p:cNvSpPr>
              <p:nvPr/>
            </p:nvSpPr>
            <p:spPr bwMode="auto">
              <a:xfrm>
                <a:off x="4010" y="2496"/>
                <a:ext cx="4" cy="8"/>
              </a:xfrm>
              <a:custGeom>
                <a:avLst/>
                <a:gdLst>
                  <a:gd name="T0" fmla="*/ 3 w 3"/>
                  <a:gd name="T1" fmla="*/ 1 h 6"/>
                  <a:gd name="T2" fmla="*/ 1 w 3"/>
                  <a:gd name="T3" fmla="*/ 0 h 6"/>
                  <a:gd name="T4" fmla="*/ 0 w 3"/>
                  <a:gd name="T5" fmla="*/ 4 h 6"/>
                  <a:gd name="T6" fmla="*/ 3 w 3"/>
                  <a:gd name="T7" fmla="*/ 1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6">
                    <a:moveTo>
                      <a:pt x="2" y="1"/>
                    </a:moveTo>
                    <a:cubicBezTo>
                      <a:pt x="2" y="1"/>
                      <a:pt x="2" y="1"/>
                      <a:pt x="1" y="0"/>
                    </a:cubicBezTo>
                    <a:cubicBezTo>
                      <a:pt x="1" y="1"/>
                      <a:pt x="0" y="2"/>
                      <a:pt x="0" y="3"/>
                    </a:cubicBezTo>
                    <a:cubicBezTo>
                      <a:pt x="1" y="6"/>
                      <a:pt x="3" y="3"/>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97" name="Freeform 4534"/>
              <p:cNvSpPr>
                <a:spLocks/>
              </p:cNvSpPr>
              <p:nvPr/>
            </p:nvSpPr>
            <p:spPr bwMode="auto">
              <a:xfrm>
                <a:off x="4010" y="2454"/>
                <a:ext cx="9" cy="31"/>
              </a:xfrm>
              <a:custGeom>
                <a:avLst/>
                <a:gdLst>
                  <a:gd name="T0" fmla="*/ 4 w 7"/>
                  <a:gd name="T1" fmla="*/ 10 h 24"/>
                  <a:gd name="T2" fmla="*/ 4 w 7"/>
                  <a:gd name="T3" fmla="*/ 22 h 24"/>
                  <a:gd name="T4" fmla="*/ 5 w 7"/>
                  <a:gd name="T5" fmla="*/ 31 h 24"/>
                  <a:gd name="T6" fmla="*/ 5 w 7"/>
                  <a:gd name="T7" fmla="*/ 28 h 24"/>
                  <a:gd name="T8" fmla="*/ 4 w 7"/>
                  <a:gd name="T9" fmla="*/ 23 h 24"/>
                  <a:gd name="T10" fmla="*/ 5 w 7"/>
                  <a:gd name="T11" fmla="*/ 19 h 24"/>
                  <a:gd name="T12" fmla="*/ 6 w 7"/>
                  <a:gd name="T13" fmla="*/ 16 h 24"/>
                  <a:gd name="T14" fmla="*/ 5 w 7"/>
                  <a:gd name="T15" fmla="*/ 10 h 24"/>
                  <a:gd name="T16" fmla="*/ 5 w 7"/>
                  <a:gd name="T17" fmla="*/ 4 h 24"/>
                  <a:gd name="T18" fmla="*/ 5 w 7"/>
                  <a:gd name="T19" fmla="*/ 0 h 24"/>
                  <a:gd name="T20" fmla="*/ 4 w 7"/>
                  <a:gd name="T21" fmla="*/ 10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24">
                    <a:moveTo>
                      <a:pt x="3" y="8"/>
                    </a:moveTo>
                    <a:cubicBezTo>
                      <a:pt x="1" y="10"/>
                      <a:pt x="3" y="15"/>
                      <a:pt x="3" y="17"/>
                    </a:cubicBezTo>
                    <a:cubicBezTo>
                      <a:pt x="1" y="16"/>
                      <a:pt x="0" y="24"/>
                      <a:pt x="4" y="24"/>
                    </a:cubicBezTo>
                    <a:cubicBezTo>
                      <a:pt x="2" y="23"/>
                      <a:pt x="4" y="23"/>
                      <a:pt x="4" y="22"/>
                    </a:cubicBezTo>
                    <a:cubicBezTo>
                      <a:pt x="4" y="21"/>
                      <a:pt x="3" y="19"/>
                      <a:pt x="3" y="18"/>
                    </a:cubicBezTo>
                    <a:cubicBezTo>
                      <a:pt x="4" y="17"/>
                      <a:pt x="5" y="16"/>
                      <a:pt x="4" y="15"/>
                    </a:cubicBezTo>
                    <a:cubicBezTo>
                      <a:pt x="4" y="13"/>
                      <a:pt x="5" y="14"/>
                      <a:pt x="5" y="12"/>
                    </a:cubicBezTo>
                    <a:cubicBezTo>
                      <a:pt x="6" y="11"/>
                      <a:pt x="4" y="9"/>
                      <a:pt x="4" y="8"/>
                    </a:cubicBezTo>
                    <a:cubicBezTo>
                      <a:pt x="4" y="6"/>
                      <a:pt x="7" y="4"/>
                      <a:pt x="4" y="3"/>
                    </a:cubicBezTo>
                    <a:cubicBezTo>
                      <a:pt x="5" y="2"/>
                      <a:pt x="5" y="1"/>
                      <a:pt x="4" y="0"/>
                    </a:cubicBezTo>
                    <a:cubicBezTo>
                      <a:pt x="2" y="2"/>
                      <a:pt x="4" y="5"/>
                      <a:pt x="3" y="8"/>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98" name="Freeform 4535"/>
              <p:cNvSpPr>
                <a:spLocks/>
              </p:cNvSpPr>
              <p:nvPr/>
            </p:nvSpPr>
            <p:spPr bwMode="auto">
              <a:xfrm>
                <a:off x="4013" y="2463"/>
                <a:ext cx="0" cy="1"/>
              </a:xfrm>
              <a:custGeom>
                <a:avLst/>
                <a:gdLst>
                  <a:gd name="T0" fmla="*/ 0 h 1"/>
                  <a:gd name="T1" fmla="*/ 0 h 1"/>
                  <a:gd name="T2" fmla="*/ 1 h 1"/>
                  <a:gd name="T3" fmla="*/ 0 h 1"/>
                  <a:gd name="T4" fmla="*/ 0 60000 65536"/>
                  <a:gd name="T5" fmla="*/ 0 60000 65536"/>
                  <a:gd name="T6" fmla="*/ 0 60000 65536"/>
                  <a:gd name="T7" fmla="*/ 0 60000 65536"/>
                </a:gdLst>
                <a:ahLst/>
                <a:cxnLst>
                  <a:cxn ang="T4">
                    <a:pos x="0" y="T0"/>
                  </a:cxn>
                  <a:cxn ang="T5">
                    <a:pos x="0" y="T1"/>
                  </a:cxn>
                  <a:cxn ang="T6">
                    <a:pos x="0" y="T2"/>
                  </a:cxn>
                  <a:cxn ang="T7">
                    <a:pos x="0" y="T3"/>
                  </a:cxn>
                </a:cxnLst>
                <a:rect l="0" t="0" r="r" b="b"/>
                <a:pathLst>
                  <a:path h="1">
                    <a:moveTo>
                      <a:pt x="0" y="0"/>
                    </a:moveTo>
                    <a:cubicBezTo>
                      <a:pt x="0" y="0"/>
                      <a:pt x="0" y="0"/>
                      <a:pt x="0" y="0"/>
                    </a:cubicBezTo>
                    <a:cubicBezTo>
                      <a:pt x="0" y="1"/>
                      <a:pt x="0" y="1"/>
                      <a:pt x="0" y="1"/>
                    </a:cubicBezTo>
                    <a:cubicBezTo>
                      <a:pt x="0" y="1"/>
                      <a:pt x="0"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99" name="Freeform 4536"/>
              <p:cNvSpPr>
                <a:spLocks/>
              </p:cNvSpPr>
              <p:nvPr/>
            </p:nvSpPr>
            <p:spPr bwMode="auto">
              <a:xfrm>
                <a:off x="4017" y="2522"/>
                <a:ext cx="1" cy="2"/>
              </a:xfrm>
              <a:custGeom>
                <a:avLst/>
                <a:gdLst>
                  <a:gd name="T0" fmla="*/ 1 w 1"/>
                  <a:gd name="T1" fmla="*/ 0 h 1"/>
                  <a:gd name="T2" fmla="*/ 0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1"/>
                      <a:pt x="0" y="1"/>
                    </a:cubicBezTo>
                    <a:cubicBezTo>
                      <a:pt x="1"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00" name="Freeform 4537"/>
              <p:cNvSpPr>
                <a:spLocks/>
              </p:cNvSpPr>
              <p:nvPr/>
            </p:nvSpPr>
            <p:spPr bwMode="auto">
              <a:xfrm>
                <a:off x="4017" y="2479"/>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1" y="0"/>
                      <a:pt x="1" y="0"/>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01" name="Freeform 4538"/>
              <p:cNvSpPr>
                <a:spLocks/>
              </p:cNvSpPr>
              <p:nvPr/>
            </p:nvSpPr>
            <p:spPr bwMode="auto">
              <a:xfrm>
                <a:off x="4023" y="2542"/>
                <a:ext cx="8" cy="3"/>
              </a:xfrm>
              <a:custGeom>
                <a:avLst/>
                <a:gdLst>
                  <a:gd name="T0" fmla="*/ 4 w 6"/>
                  <a:gd name="T1" fmla="*/ 0 h 2"/>
                  <a:gd name="T2" fmla="*/ 4 w 6"/>
                  <a:gd name="T3" fmla="*/ 0 h 2"/>
                  <a:gd name="T4" fmla="*/ 0 60000 65536"/>
                  <a:gd name="T5" fmla="*/ 0 60000 65536"/>
                </a:gdLst>
                <a:ahLst/>
                <a:cxnLst>
                  <a:cxn ang="T4">
                    <a:pos x="T0" y="T1"/>
                  </a:cxn>
                  <a:cxn ang="T5">
                    <a:pos x="T2" y="T3"/>
                  </a:cxn>
                </a:cxnLst>
                <a:rect l="0" t="0" r="r" b="b"/>
                <a:pathLst>
                  <a:path w="6" h="2">
                    <a:moveTo>
                      <a:pt x="3" y="0"/>
                    </a:moveTo>
                    <a:cubicBezTo>
                      <a:pt x="0" y="1"/>
                      <a:pt x="6" y="2"/>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02" name="Freeform 4539"/>
              <p:cNvSpPr>
                <a:spLocks/>
              </p:cNvSpPr>
              <p:nvPr/>
            </p:nvSpPr>
            <p:spPr bwMode="auto">
              <a:xfrm>
                <a:off x="4027" y="2538"/>
                <a:ext cx="2" cy="3"/>
              </a:xfrm>
              <a:custGeom>
                <a:avLst/>
                <a:gdLst>
                  <a:gd name="T0" fmla="*/ 2 w 1"/>
                  <a:gd name="T1" fmla="*/ 0 h 2"/>
                  <a:gd name="T2" fmla="*/ 2 w 1"/>
                  <a:gd name="T3" fmla="*/ 3 h 2"/>
                  <a:gd name="T4" fmla="*/ 2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0"/>
                      <a:pt x="1" y="2"/>
                      <a:pt x="1" y="2"/>
                    </a:cubicBezTo>
                    <a:cubicBezTo>
                      <a:pt x="1" y="2"/>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03" name="Freeform 4540"/>
              <p:cNvSpPr>
                <a:spLocks/>
              </p:cNvSpPr>
              <p:nvPr/>
            </p:nvSpPr>
            <p:spPr bwMode="auto">
              <a:xfrm>
                <a:off x="4031" y="2551"/>
                <a:ext cx="1" cy="3"/>
              </a:xfrm>
              <a:custGeom>
                <a:avLst/>
                <a:gdLst>
                  <a:gd name="T0" fmla="*/ 1 w 1"/>
                  <a:gd name="T1" fmla="*/ 0 h 2"/>
                  <a:gd name="T2" fmla="*/ 0 w 1"/>
                  <a:gd name="T3" fmla="*/ 3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0"/>
                      <a:pt x="0" y="1"/>
                      <a:pt x="0" y="2"/>
                    </a:cubicBezTo>
                    <a:cubicBezTo>
                      <a:pt x="1"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04" name="Freeform 4541"/>
              <p:cNvSpPr>
                <a:spLocks/>
              </p:cNvSpPr>
              <p:nvPr/>
            </p:nvSpPr>
            <p:spPr bwMode="auto">
              <a:xfrm>
                <a:off x="4030" y="2553"/>
                <a:ext cx="6" cy="9"/>
              </a:xfrm>
              <a:custGeom>
                <a:avLst/>
                <a:gdLst>
                  <a:gd name="T0" fmla="*/ 4 w 5"/>
                  <a:gd name="T1" fmla="*/ 3 h 7"/>
                  <a:gd name="T2" fmla="*/ 4 w 5"/>
                  <a:gd name="T3" fmla="*/ 9 h 7"/>
                  <a:gd name="T4" fmla="*/ 4 w 5"/>
                  <a:gd name="T5" fmla="*/ 3 h 7"/>
                  <a:gd name="T6" fmla="*/ 0 60000 65536"/>
                  <a:gd name="T7" fmla="*/ 0 60000 65536"/>
                  <a:gd name="T8" fmla="*/ 0 60000 65536"/>
                </a:gdLst>
                <a:ahLst/>
                <a:cxnLst>
                  <a:cxn ang="T6">
                    <a:pos x="T0" y="T1"/>
                  </a:cxn>
                  <a:cxn ang="T7">
                    <a:pos x="T2" y="T3"/>
                  </a:cxn>
                  <a:cxn ang="T8">
                    <a:pos x="T4" y="T5"/>
                  </a:cxn>
                </a:cxnLst>
                <a:rect l="0" t="0" r="r" b="b"/>
                <a:pathLst>
                  <a:path w="5" h="7">
                    <a:moveTo>
                      <a:pt x="3" y="2"/>
                    </a:moveTo>
                    <a:cubicBezTo>
                      <a:pt x="0" y="0"/>
                      <a:pt x="3" y="6"/>
                      <a:pt x="3" y="7"/>
                    </a:cubicBezTo>
                    <a:cubicBezTo>
                      <a:pt x="5" y="4"/>
                      <a:pt x="3" y="4"/>
                      <a:pt x="3"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05" name="Freeform 4542"/>
              <p:cNvSpPr>
                <a:spLocks/>
              </p:cNvSpPr>
              <p:nvPr/>
            </p:nvSpPr>
            <p:spPr bwMode="auto">
              <a:xfrm>
                <a:off x="3658" y="2106"/>
                <a:ext cx="386" cy="435"/>
              </a:xfrm>
              <a:custGeom>
                <a:avLst/>
                <a:gdLst>
                  <a:gd name="T0" fmla="*/ 26 w 293"/>
                  <a:gd name="T1" fmla="*/ 177 h 329"/>
                  <a:gd name="T2" fmla="*/ 22 w 293"/>
                  <a:gd name="T3" fmla="*/ 151 h 329"/>
                  <a:gd name="T4" fmla="*/ 29 w 293"/>
                  <a:gd name="T5" fmla="*/ 123 h 329"/>
                  <a:gd name="T6" fmla="*/ 61 w 293"/>
                  <a:gd name="T7" fmla="*/ 87 h 329"/>
                  <a:gd name="T8" fmla="*/ 67 w 293"/>
                  <a:gd name="T9" fmla="*/ 59 h 329"/>
                  <a:gd name="T10" fmla="*/ 57 w 293"/>
                  <a:gd name="T11" fmla="*/ 36 h 329"/>
                  <a:gd name="T12" fmla="*/ 53 w 293"/>
                  <a:gd name="T13" fmla="*/ 12 h 329"/>
                  <a:gd name="T14" fmla="*/ 95 w 293"/>
                  <a:gd name="T15" fmla="*/ 3 h 329"/>
                  <a:gd name="T16" fmla="*/ 117 w 293"/>
                  <a:gd name="T17" fmla="*/ 21 h 329"/>
                  <a:gd name="T18" fmla="*/ 128 w 293"/>
                  <a:gd name="T19" fmla="*/ 48 h 329"/>
                  <a:gd name="T20" fmla="*/ 128 w 293"/>
                  <a:gd name="T21" fmla="*/ 66 h 329"/>
                  <a:gd name="T22" fmla="*/ 148 w 293"/>
                  <a:gd name="T23" fmla="*/ 77 h 329"/>
                  <a:gd name="T24" fmla="*/ 152 w 293"/>
                  <a:gd name="T25" fmla="*/ 106 h 329"/>
                  <a:gd name="T26" fmla="*/ 190 w 293"/>
                  <a:gd name="T27" fmla="*/ 124 h 329"/>
                  <a:gd name="T28" fmla="*/ 225 w 293"/>
                  <a:gd name="T29" fmla="*/ 138 h 329"/>
                  <a:gd name="T30" fmla="*/ 262 w 293"/>
                  <a:gd name="T31" fmla="*/ 144 h 329"/>
                  <a:gd name="T32" fmla="*/ 273 w 293"/>
                  <a:gd name="T33" fmla="*/ 128 h 329"/>
                  <a:gd name="T34" fmla="*/ 295 w 293"/>
                  <a:gd name="T35" fmla="*/ 136 h 329"/>
                  <a:gd name="T36" fmla="*/ 311 w 293"/>
                  <a:gd name="T37" fmla="*/ 123 h 329"/>
                  <a:gd name="T38" fmla="*/ 345 w 293"/>
                  <a:gd name="T39" fmla="*/ 98 h 329"/>
                  <a:gd name="T40" fmla="*/ 369 w 293"/>
                  <a:gd name="T41" fmla="*/ 99 h 329"/>
                  <a:gd name="T42" fmla="*/ 382 w 293"/>
                  <a:gd name="T43" fmla="*/ 114 h 329"/>
                  <a:gd name="T44" fmla="*/ 370 w 293"/>
                  <a:gd name="T45" fmla="*/ 132 h 329"/>
                  <a:gd name="T46" fmla="*/ 362 w 293"/>
                  <a:gd name="T47" fmla="*/ 149 h 329"/>
                  <a:gd name="T48" fmla="*/ 345 w 293"/>
                  <a:gd name="T49" fmla="*/ 182 h 329"/>
                  <a:gd name="T50" fmla="*/ 337 w 293"/>
                  <a:gd name="T51" fmla="*/ 212 h 329"/>
                  <a:gd name="T52" fmla="*/ 321 w 293"/>
                  <a:gd name="T53" fmla="*/ 198 h 329"/>
                  <a:gd name="T54" fmla="*/ 323 w 293"/>
                  <a:gd name="T55" fmla="*/ 180 h 329"/>
                  <a:gd name="T56" fmla="*/ 291 w 293"/>
                  <a:gd name="T57" fmla="*/ 159 h 329"/>
                  <a:gd name="T58" fmla="*/ 274 w 293"/>
                  <a:gd name="T59" fmla="*/ 145 h 329"/>
                  <a:gd name="T60" fmla="*/ 274 w 293"/>
                  <a:gd name="T61" fmla="*/ 159 h 329"/>
                  <a:gd name="T62" fmla="*/ 271 w 293"/>
                  <a:gd name="T63" fmla="*/ 175 h 329"/>
                  <a:gd name="T64" fmla="*/ 283 w 293"/>
                  <a:gd name="T65" fmla="*/ 194 h 329"/>
                  <a:gd name="T66" fmla="*/ 289 w 293"/>
                  <a:gd name="T67" fmla="*/ 219 h 329"/>
                  <a:gd name="T68" fmla="*/ 282 w 293"/>
                  <a:gd name="T69" fmla="*/ 222 h 329"/>
                  <a:gd name="T70" fmla="*/ 277 w 293"/>
                  <a:gd name="T71" fmla="*/ 214 h 329"/>
                  <a:gd name="T72" fmla="*/ 260 w 293"/>
                  <a:gd name="T73" fmla="*/ 238 h 329"/>
                  <a:gd name="T74" fmla="*/ 240 w 293"/>
                  <a:gd name="T75" fmla="*/ 254 h 329"/>
                  <a:gd name="T76" fmla="*/ 207 w 293"/>
                  <a:gd name="T77" fmla="*/ 290 h 329"/>
                  <a:gd name="T78" fmla="*/ 187 w 293"/>
                  <a:gd name="T79" fmla="*/ 309 h 329"/>
                  <a:gd name="T80" fmla="*/ 179 w 293"/>
                  <a:gd name="T81" fmla="*/ 346 h 329"/>
                  <a:gd name="T82" fmla="*/ 177 w 293"/>
                  <a:gd name="T83" fmla="*/ 382 h 329"/>
                  <a:gd name="T84" fmla="*/ 170 w 293"/>
                  <a:gd name="T85" fmla="*/ 403 h 329"/>
                  <a:gd name="T86" fmla="*/ 155 w 293"/>
                  <a:gd name="T87" fmla="*/ 430 h 329"/>
                  <a:gd name="T88" fmla="*/ 130 w 293"/>
                  <a:gd name="T89" fmla="*/ 409 h 329"/>
                  <a:gd name="T90" fmla="*/ 123 w 293"/>
                  <a:gd name="T91" fmla="*/ 389 h 329"/>
                  <a:gd name="T92" fmla="*/ 97 w 293"/>
                  <a:gd name="T93" fmla="*/ 331 h 329"/>
                  <a:gd name="T94" fmla="*/ 87 w 293"/>
                  <a:gd name="T95" fmla="*/ 313 h 329"/>
                  <a:gd name="T96" fmla="*/ 74 w 293"/>
                  <a:gd name="T97" fmla="*/ 270 h 329"/>
                  <a:gd name="T98" fmla="*/ 74 w 293"/>
                  <a:gd name="T99" fmla="*/ 258 h 329"/>
                  <a:gd name="T100" fmla="*/ 66 w 293"/>
                  <a:gd name="T101" fmla="*/ 229 h 329"/>
                  <a:gd name="T102" fmla="*/ 66 w 293"/>
                  <a:gd name="T103" fmla="*/ 210 h 329"/>
                  <a:gd name="T104" fmla="*/ 55 w 293"/>
                  <a:gd name="T105" fmla="*/ 217 h 329"/>
                  <a:gd name="T106" fmla="*/ 16 w 293"/>
                  <a:gd name="T107" fmla="*/ 213 h 329"/>
                  <a:gd name="T108" fmla="*/ 33 w 293"/>
                  <a:gd name="T109" fmla="*/ 196 h 329"/>
                  <a:gd name="T110" fmla="*/ 5 w 293"/>
                  <a:gd name="T111" fmla="*/ 193 h 32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3" h="329">
                    <a:moveTo>
                      <a:pt x="0" y="141"/>
                    </a:moveTo>
                    <a:cubicBezTo>
                      <a:pt x="0" y="138"/>
                      <a:pt x="3" y="138"/>
                      <a:pt x="5" y="138"/>
                    </a:cubicBezTo>
                    <a:cubicBezTo>
                      <a:pt x="7" y="138"/>
                      <a:pt x="6" y="135"/>
                      <a:pt x="6" y="134"/>
                    </a:cubicBezTo>
                    <a:cubicBezTo>
                      <a:pt x="7" y="135"/>
                      <a:pt x="10" y="134"/>
                      <a:pt x="11" y="134"/>
                    </a:cubicBezTo>
                    <a:cubicBezTo>
                      <a:pt x="14" y="135"/>
                      <a:pt x="16" y="136"/>
                      <a:pt x="19" y="136"/>
                    </a:cubicBezTo>
                    <a:cubicBezTo>
                      <a:pt x="19" y="136"/>
                      <a:pt x="19" y="134"/>
                      <a:pt x="20" y="134"/>
                    </a:cubicBezTo>
                    <a:cubicBezTo>
                      <a:pt x="21" y="134"/>
                      <a:pt x="23" y="132"/>
                      <a:pt x="24" y="133"/>
                    </a:cubicBezTo>
                    <a:cubicBezTo>
                      <a:pt x="26" y="136"/>
                      <a:pt x="27" y="135"/>
                      <a:pt x="30" y="133"/>
                    </a:cubicBezTo>
                    <a:cubicBezTo>
                      <a:pt x="26" y="131"/>
                      <a:pt x="29" y="130"/>
                      <a:pt x="29" y="129"/>
                    </a:cubicBezTo>
                    <a:cubicBezTo>
                      <a:pt x="28" y="125"/>
                      <a:pt x="25" y="123"/>
                      <a:pt x="24" y="121"/>
                    </a:cubicBezTo>
                    <a:cubicBezTo>
                      <a:pt x="24" y="120"/>
                      <a:pt x="24" y="117"/>
                      <a:pt x="22" y="118"/>
                    </a:cubicBezTo>
                    <a:cubicBezTo>
                      <a:pt x="18" y="118"/>
                      <a:pt x="17" y="116"/>
                      <a:pt x="17" y="114"/>
                    </a:cubicBezTo>
                    <a:cubicBezTo>
                      <a:pt x="17" y="112"/>
                      <a:pt x="18" y="109"/>
                      <a:pt x="17" y="108"/>
                    </a:cubicBezTo>
                    <a:cubicBezTo>
                      <a:pt x="14" y="106"/>
                      <a:pt x="11" y="107"/>
                      <a:pt x="10" y="103"/>
                    </a:cubicBezTo>
                    <a:cubicBezTo>
                      <a:pt x="9" y="101"/>
                      <a:pt x="11" y="98"/>
                      <a:pt x="12" y="96"/>
                    </a:cubicBezTo>
                    <a:cubicBezTo>
                      <a:pt x="13" y="95"/>
                      <a:pt x="14" y="94"/>
                      <a:pt x="14" y="92"/>
                    </a:cubicBezTo>
                    <a:cubicBezTo>
                      <a:pt x="15" y="91"/>
                      <a:pt x="17" y="89"/>
                      <a:pt x="18" y="89"/>
                    </a:cubicBezTo>
                    <a:cubicBezTo>
                      <a:pt x="20" y="90"/>
                      <a:pt x="20" y="93"/>
                      <a:pt x="22" y="93"/>
                    </a:cubicBezTo>
                    <a:cubicBezTo>
                      <a:pt x="23" y="93"/>
                      <a:pt x="24" y="92"/>
                      <a:pt x="25" y="92"/>
                    </a:cubicBezTo>
                    <a:cubicBezTo>
                      <a:pt x="27" y="91"/>
                      <a:pt x="28" y="92"/>
                      <a:pt x="30" y="91"/>
                    </a:cubicBezTo>
                    <a:cubicBezTo>
                      <a:pt x="32" y="91"/>
                      <a:pt x="32" y="88"/>
                      <a:pt x="34" y="86"/>
                    </a:cubicBezTo>
                    <a:cubicBezTo>
                      <a:pt x="36" y="84"/>
                      <a:pt x="35" y="81"/>
                      <a:pt x="38" y="79"/>
                    </a:cubicBezTo>
                    <a:cubicBezTo>
                      <a:pt x="41" y="78"/>
                      <a:pt x="42" y="75"/>
                      <a:pt x="43" y="72"/>
                    </a:cubicBezTo>
                    <a:cubicBezTo>
                      <a:pt x="44" y="70"/>
                      <a:pt x="43" y="67"/>
                      <a:pt x="46" y="66"/>
                    </a:cubicBezTo>
                    <a:cubicBezTo>
                      <a:pt x="47" y="65"/>
                      <a:pt x="48" y="65"/>
                      <a:pt x="49" y="64"/>
                    </a:cubicBezTo>
                    <a:cubicBezTo>
                      <a:pt x="50" y="62"/>
                      <a:pt x="48" y="62"/>
                      <a:pt x="48" y="61"/>
                    </a:cubicBezTo>
                    <a:cubicBezTo>
                      <a:pt x="48" y="61"/>
                      <a:pt x="50" y="57"/>
                      <a:pt x="51" y="57"/>
                    </a:cubicBezTo>
                    <a:cubicBezTo>
                      <a:pt x="52" y="55"/>
                      <a:pt x="54" y="54"/>
                      <a:pt x="55" y="53"/>
                    </a:cubicBezTo>
                    <a:cubicBezTo>
                      <a:pt x="53" y="53"/>
                      <a:pt x="53" y="51"/>
                      <a:pt x="53" y="49"/>
                    </a:cubicBezTo>
                    <a:cubicBezTo>
                      <a:pt x="53" y="47"/>
                      <a:pt x="51" y="46"/>
                      <a:pt x="51" y="45"/>
                    </a:cubicBezTo>
                    <a:cubicBezTo>
                      <a:pt x="52" y="42"/>
                      <a:pt x="57" y="41"/>
                      <a:pt x="58" y="40"/>
                    </a:cubicBezTo>
                    <a:cubicBezTo>
                      <a:pt x="61" y="37"/>
                      <a:pt x="54" y="37"/>
                      <a:pt x="52" y="36"/>
                    </a:cubicBezTo>
                    <a:cubicBezTo>
                      <a:pt x="51" y="36"/>
                      <a:pt x="51" y="34"/>
                      <a:pt x="50" y="33"/>
                    </a:cubicBezTo>
                    <a:cubicBezTo>
                      <a:pt x="49" y="32"/>
                      <a:pt x="48" y="32"/>
                      <a:pt x="47" y="32"/>
                    </a:cubicBezTo>
                    <a:cubicBezTo>
                      <a:pt x="47" y="31"/>
                      <a:pt x="47" y="30"/>
                      <a:pt x="46" y="30"/>
                    </a:cubicBezTo>
                    <a:cubicBezTo>
                      <a:pt x="45" y="29"/>
                      <a:pt x="42" y="28"/>
                      <a:pt x="43" y="27"/>
                    </a:cubicBezTo>
                    <a:cubicBezTo>
                      <a:pt x="44" y="25"/>
                      <a:pt x="44" y="24"/>
                      <a:pt x="43" y="23"/>
                    </a:cubicBezTo>
                    <a:cubicBezTo>
                      <a:pt x="42" y="22"/>
                      <a:pt x="41" y="21"/>
                      <a:pt x="42" y="20"/>
                    </a:cubicBezTo>
                    <a:cubicBezTo>
                      <a:pt x="42" y="20"/>
                      <a:pt x="45" y="18"/>
                      <a:pt x="43" y="18"/>
                    </a:cubicBezTo>
                    <a:cubicBezTo>
                      <a:pt x="42" y="18"/>
                      <a:pt x="39" y="18"/>
                      <a:pt x="40" y="16"/>
                    </a:cubicBezTo>
                    <a:cubicBezTo>
                      <a:pt x="41" y="14"/>
                      <a:pt x="39" y="15"/>
                      <a:pt x="38" y="14"/>
                    </a:cubicBezTo>
                    <a:cubicBezTo>
                      <a:pt x="37" y="13"/>
                      <a:pt x="39" y="10"/>
                      <a:pt x="40" y="9"/>
                    </a:cubicBezTo>
                    <a:cubicBezTo>
                      <a:pt x="42" y="8"/>
                      <a:pt x="45" y="9"/>
                      <a:pt x="47" y="10"/>
                    </a:cubicBezTo>
                    <a:cubicBezTo>
                      <a:pt x="50" y="10"/>
                      <a:pt x="52" y="11"/>
                      <a:pt x="55" y="12"/>
                    </a:cubicBezTo>
                    <a:cubicBezTo>
                      <a:pt x="57" y="12"/>
                      <a:pt x="58" y="11"/>
                      <a:pt x="60" y="10"/>
                    </a:cubicBezTo>
                    <a:cubicBezTo>
                      <a:pt x="62" y="9"/>
                      <a:pt x="64" y="9"/>
                      <a:pt x="66" y="9"/>
                    </a:cubicBezTo>
                    <a:cubicBezTo>
                      <a:pt x="66" y="9"/>
                      <a:pt x="69" y="6"/>
                      <a:pt x="69" y="5"/>
                    </a:cubicBezTo>
                    <a:cubicBezTo>
                      <a:pt x="68" y="4"/>
                      <a:pt x="71" y="2"/>
                      <a:pt x="72" y="2"/>
                    </a:cubicBezTo>
                    <a:cubicBezTo>
                      <a:pt x="73" y="1"/>
                      <a:pt x="74" y="1"/>
                      <a:pt x="75" y="0"/>
                    </a:cubicBezTo>
                    <a:cubicBezTo>
                      <a:pt x="75" y="0"/>
                      <a:pt x="75" y="0"/>
                      <a:pt x="76" y="1"/>
                    </a:cubicBezTo>
                    <a:cubicBezTo>
                      <a:pt x="78" y="2"/>
                      <a:pt x="78" y="3"/>
                      <a:pt x="79" y="4"/>
                    </a:cubicBezTo>
                    <a:cubicBezTo>
                      <a:pt x="80" y="5"/>
                      <a:pt x="80" y="8"/>
                      <a:pt x="82" y="9"/>
                    </a:cubicBezTo>
                    <a:cubicBezTo>
                      <a:pt x="84" y="11"/>
                      <a:pt x="88" y="13"/>
                      <a:pt x="91" y="15"/>
                    </a:cubicBezTo>
                    <a:cubicBezTo>
                      <a:pt x="91" y="15"/>
                      <a:pt x="90" y="16"/>
                      <a:pt x="89" y="16"/>
                    </a:cubicBezTo>
                    <a:cubicBezTo>
                      <a:pt x="88" y="17"/>
                      <a:pt x="89" y="17"/>
                      <a:pt x="89" y="20"/>
                    </a:cubicBezTo>
                    <a:cubicBezTo>
                      <a:pt x="90" y="22"/>
                      <a:pt x="91" y="24"/>
                      <a:pt x="92" y="25"/>
                    </a:cubicBezTo>
                    <a:cubicBezTo>
                      <a:pt x="94" y="27"/>
                      <a:pt x="96" y="27"/>
                      <a:pt x="97" y="28"/>
                    </a:cubicBezTo>
                    <a:cubicBezTo>
                      <a:pt x="98" y="28"/>
                      <a:pt x="98" y="29"/>
                      <a:pt x="98" y="30"/>
                    </a:cubicBezTo>
                    <a:cubicBezTo>
                      <a:pt x="98" y="31"/>
                      <a:pt x="99" y="31"/>
                      <a:pt x="99" y="32"/>
                    </a:cubicBezTo>
                    <a:cubicBezTo>
                      <a:pt x="101" y="34"/>
                      <a:pt x="98" y="35"/>
                      <a:pt x="97" y="36"/>
                    </a:cubicBezTo>
                    <a:cubicBezTo>
                      <a:pt x="96" y="37"/>
                      <a:pt x="95" y="39"/>
                      <a:pt x="93" y="36"/>
                    </a:cubicBezTo>
                    <a:cubicBezTo>
                      <a:pt x="92" y="34"/>
                      <a:pt x="91" y="34"/>
                      <a:pt x="89" y="35"/>
                    </a:cubicBezTo>
                    <a:cubicBezTo>
                      <a:pt x="90" y="36"/>
                      <a:pt x="90" y="37"/>
                      <a:pt x="90" y="38"/>
                    </a:cubicBezTo>
                    <a:cubicBezTo>
                      <a:pt x="90" y="39"/>
                      <a:pt x="91" y="40"/>
                      <a:pt x="92" y="41"/>
                    </a:cubicBezTo>
                    <a:cubicBezTo>
                      <a:pt x="95" y="43"/>
                      <a:pt x="93" y="44"/>
                      <a:pt x="95" y="46"/>
                    </a:cubicBezTo>
                    <a:cubicBezTo>
                      <a:pt x="96" y="47"/>
                      <a:pt x="95" y="51"/>
                      <a:pt x="97" y="50"/>
                    </a:cubicBezTo>
                    <a:cubicBezTo>
                      <a:pt x="97" y="50"/>
                      <a:pt x="98" y="49"/>
                      <a:pt x="99" y="49"/>
                    </a:cubicBezTo>
                    <a:cubicBezTo>
                      <a:pt x="100" y="49"/>
                      <a:pt x="100" y="50"/>
                      <a:pt x="101" y="51"/>
                    </a:cubicBezTo>
                    <a:cubicBezTo>
                      <a:pt x="101" y="52"/>
                      <a:pt x="103" y="54"/>
                      <a:pt x="105" y="54"/>
                    </a:cubicBezTo>
                    <a:cubicBezTo>
                      <a:pt x="106" y="55"/>
                      <a:pt x="107" y="54"/>
                      <a:pt x="109" y="55"/>
                    </a:cubicBezTo>
                    <a:cubicBezTo>
                      <a:pt x="109" y="56"/>
                      <a:pt x="110" y="56"/>
                      <a:pt x="111" y="56"/>
                    </a:cubicBezTo>
                    <a:cubicBezTo>
                      <a:pt x="112" y="57"/>
                      <a:pt x="112" y="58"/>
                      <a:pt x="112" y="58"/>
                    </a:cubicBezTo>
                    <a:cubicBezTo>
                      <a:pt x="112" y="59"/>
                      <a:pt x="113" y="59"/>
                      <a:pt x="114" y="60"/>
                    </a:cubicBezTo>
                    <a:cubicBezTo>
                      <a:pt x="117" y="60"/>
                      <a:pt x="119" y="61"/>
                      <a:pt x="121" y="63"/>
                    </a:cubicBezTo>
                    <a:cubicBezTo>
                      <a:pt x="118" y="64"/>
                      <a:pt x="118" y="69"/>
                      <a:pt x="116" y="70"/>
                    </a:cubicBezTo>
                    <a:cubicBezTo>
                      <a:pt x="116" y="70"/>
                      <a:pt x="116" y="72"/>
                      <a:pt x="115" y="72"/>
                    </a:cubicBezTo>
                    <a:cubicBezTo>
                      <a:pt x="115" y="74"/>
                      <a:pt x="116" y="74"/>
                      <a:pt x="116" y="75"/>
                    </a:cubicBezTo>
                    <a:cubicBezTo>
                      <a:pt x="116" y="77"/>
                      <a:pt x="114" y="78"/>
                      <a:pt x="115" y="80"/>
                    </a:cubicBezTo>
                    <a:cubicBezTo>
                      <a:pt x="116" y="81"/>
                      <a:pt x="119" y="84"/>
                      <a:pt x="119" y="82"/>
                    </a:cubicBezTo>
                    <a:cubicBezTo>
                      <a:pt x="121" y="83"/>
                      <a:pt x="123" y="84"/>
                      <a:pt x="125" y="85"/>
                    </a:cubicBezTo>
                    <a:cubicBezTo>
                      <a:pt x="127" y="86"/>
                      <a:pt x="128" y="87"/>
                      <a:pt x="130" y="89"/>
                    </a:cubicBezTo>
                    <a:cubicBezTo>
                      <a:pt x="131" y="89"/>
                      <a:pt x="134" y="91"/>
                      <a:pt x="135" y="91"/>
                    </a:cubicBezTo>
                    <a:cubicBezTo>
                      <a:pt x="137" y="90"/>
                      <a:pt x="139" y="92"/>
                      <a:pt x="140" y="93"/>
                    </a:cubicBezTo>
                    <a:cubicBezTo>
                      <a:pt x="141" y="93"/>
                      <a:pt x="143" y="93"/>
                      <a:pt x="144" y="94"/>
                    </a:cubicBezTo>
                    <a:cubicBezTo>
                      <a:pt x="145" y="95"/>
                      <a:pt x="145" y="96"/>
                      <a:pt x="148" y="96"/>
                    </a:cubicBezTo>
                    <a:cubicBezTo>
                      <a:pt x="149" y="97"/>
                      <a:pt x="150" y="98"/>
                      <a:pt x="151" y="97"/>
                    </a:cubicBezTo>
                    <a:cubicBezTo>
                      <a:pt x="153" y="95"/>
                      <a:pt x="154" y="97"/>
                      <a:pt x="156" y="98"/>
                    </a:cubicBezTo>
                    <a:cubicBezTo>
                      <a:pt x="155" y="94"/>
                      <a:pt x="163" y="98"/>
                      <a:pt x="163" y="98"/>
                    </a:cubicBezTo>
                    <a:cubicBezTo>
                      <a:pt x="165" y="98"/>
                      <a:pt x="165" y="101"/>
                      <a:pt x="167" y="102"/>
                    </a:cubicBezTo>
                    <a:cubicBezTo>
                      <a:pt x="168" y="102"/>
                      <a:pt x="170" y="103"/>
                      <a:pt x="171" y="104"/>
                    </a:cubicBezTo>
                    <a:cubicBezTo>
                      <a:pt x="172" y="106"/>
                      <a:pt x="174" y="104"/>
                      <a:pt x="175" y="104"/>
                    </a:cubicBezTo>
                    <a:cubicBezTo>
                      <a:pt x="177" y="104"/>
                      <a:pt x="176" y="107"/>
                      <a:pt x="180" y="106"/>
                    </a:cubicBezTo>
                    <a:cubicBezTo>
                      <a:pt x="180" y="106"/>
                      <a:pt x="185" y="107"/>
                      <a:pt x="186" y="108"/>
                    </a:cubicBezTo>
                    <a:cubicBezTo>
                      <a:pt x="188" y="109"/>
                      <a:pt x="188" y="108"/>
                      <a:pt x="191" y="107"/>
                    </a:cubicBezTo>
                    <a:cubicBezTo>
                      <a:pt x="191" y="109"/>
                      <a:pt x="193" y="110"/>
                      <a:pt x="195" y="109"/>
                    </a:cubicBezTo>
                    <a:cubicBezTo>
                      <a:pt x="195" y="109"/>
                      <a:pt x="198" y="109"/>
                      <a:pt x="199" y="109"/>
                    </a:cubicBezTo>
                    <a:cubicBezTo>
                      <a:pt x="201" y="109"/>
                      <a:pt x="201" y="109"/>
                      <a:pt x="201" y="107"/>
                    </a:cubicBezTo>
                    <a:cubicBezTo>
                      <a:pt x="202" y="104"/>
                      <a:pt x="200" y="103"/>
                      <a:pt x="199" y="100"/>
                    </a:cubicBezTo>
                    <a:cubicBezTo>
                      <a:pt x="198" y="99"/>
                      <a:pt x="199" y="97"/>
                      <a:pt x="199" y="95"/>
                    </a:cubicBezTo>
                    <a:cubicBezTo>
                      <a:pt x="199" y="94"/>
                      <a:pt x="199" y="92"/>
                      <a:pt x="199" y="90"/>
                    </a:cubicBezTo>
                    <a:cubicBezTo>
                      <a:pt x="201" y="90"/>
                      <a:pt x="203" y="89"/>
                      <a:pt x="205" y="89"/>
                    </a:cubicBezTo>
                    <a:cubicBezTo>
                      <a:pt x="208" y="90"/>
                      <a:pt x="205" y="95"/>
                      <a:pt x="207" y="97"/>
                    </a:cubicBezTo>
                    <a:cubicBezTo>
                      <a:pt x="207" y="97"/>
                      <a:pt x="208" y="98"/>
                      <a:pt x="208" y="98"/>
                    </a:cubicBezTo>
                    <a:cubicBezTo>
                      <a:pt x="207" y="99"/>
                      <a:pt x="207" y="99"/>
                      <a:pt x="207" y="101"/>
                    </a:cubicBezTo>
                    <a:cubicBezTo>
                      <a:pt x="209" y="103"/>
                      <a:pt x="211" y="103"/>
                      <a:pt x="214" y="104"/>
                    </a:cubicBezTo>
                    <a:cubicBezTo>
                      <a:pt x="216" y="104"/>
                      <a:pt x="217" y="106"/>
                      <a:pt x="219" y="105"/>
                    </a:cubicBezTo>
                    <a:cubicBezTo>
                      <a:pt x="219" y="105"/>
                      <a:pt x="221" y="105"/>
                      <a:pt x="221" y="105"/>
                    </a:cubicBezTo>
                    <a:cubicBezTo>
                      <a:pt x="222" y="104"/>
                      <a:pt x="223" y="103"/>
                      <a:pt x="224" y="103"/>
                    </a:cubicBezTo>
                    <a:cubicBezTo>
                      <a:pt x="227" y="105"/>
                      <a:pt x="230" y="104"/>
                      <a:pt x="233" y="104"/>
                    </a:cubicBezTo>
                    <a:cubicBezTo>
                      <a:pt x="234" y="104"/>
                      <a:pt x="235" y="103"/>
                      <a:pt x="236" y="104"/>
                    </a:cubicBezTo>
                    <a:cubicBezTo>
                      <a:pt x="237" y="105"/>
                      <a:pt x="239" y="104"/>
                      <a:pt x="240" y="104"/>
                    </a:cubicBezTo>
                    <a:cubicBezTo>
                      <a:pt x="243" y="103"/>
                      <a:pt x="240" y="102"/>
                      <a:pt x="240" y="100"/>
                    </a:cubicBezTo>
                    <a:cubicBezTo>
                      <a:pt x="241" y="95"/>
                      <a:pt x="236" y="98"/>
                      <a:pt x="236" y="95"/>
                    </a:cubicBezTo>
                    <a:cubicBezTo>
                      <a:pt x="235" y="94"/>
                      <a:pt x="234" y="92"/>
                      <a:pt x="236" y="93"/>
                    </a:cubicBezTo>
                    <a:cubicBezTo>
                      <a:pt x="238" y="93"/>
                      <a:pt x="239" y="93"/>
                      <a:pt x="241" y="92"/>
                    </a:cubicBezTo>
                    <a:cubicBezTo>
                      <a:pt x="243" y="92"/>
                      <a:pt x="244" y="93"/>
                      <a:pt x="245" y="89"/>
                    </a:cubicBezTo>
                    <a:cubicBezTo>
                      <a:pt x="245" y="87"/>
                      <a:pt x="249" y="86"/>
                      <a:pt x="249" y="84"/>
                    </a:cubicBezTo>
                    <a:cubicBezTo>
                      <a:pt x="249" y="80"/>
                      <a:pt x="254" y="82"/>
                      <a:pt x="255" y="80"/>
                    </a:cubicBezTo>
                    <a:cubicBezTo>
                      <a:pt x="257" y="79"/>
                      <a:pt x="258" y="77"/>
                      <a:pt x="260" y="76"/>
                    </a:cubicBezTo>
                    <a:cubicBezTo>
                      <a:pt x="260" y="75"/>
                      <a:pt x="261" y="75"/>
                      <a:pt x="262" y="74"/>
                    </a:cubicBezTo>
                    <a:cubicBezTo>
                      <a:pt x="262" y="74"/>
                      <a:pt x="265" y="76"/>
                      <a:pt x="266" y="76"/>
                    </a:cubicBezTo>
                    <a:cubicBezTo>
                      <a:pt x="265" y="76"/>
                      <a:pt x="266" y="75"/>
                      <a:pt x="267" y="76"/>
                    </a:cubicBezTo>
                    <a:cubicBezTo>
                      <a:pt x="268" y="77"/>
                      <a:pt x="269" y="77"/>
                      <a:pt x="270" y="77"/>
                    </a:cubicBezTo>
                    <a:cubicBezTo>
                      <a:pt x="271" y="77"/>
                      <a:pt x="271" y="76"/>
                      <a:pt x="272" y="75"/>
                    </a:cubicBezTo>
                    <a:cubicBezTo>
                      <a:pt x="272" y="74"/>
                      <a:pt x="275" y="73"/>
                      <a:pt x="276" y="72"/>
                    </a:cubicBezTo>
                    <a:cubicBezTo>
                      <a:pt x="280" y="75"/>
                      <a:pt x="280" y="75"/>
                      <a:pt x="280" y="75"/>
                    </a:cubicBezTo>
                    <a:cubicBezTo>
                      <a:pt x="277" y="77"/>
                      <a:pt x="278" y="77"/>
                      <a:pt x="278" y="78"/>
                    </a:cubicBezTo>
                    <a:cubicBezTo>
                      <a:pt x="279" y="79"/>
                      <a:pt x="281" y="77"/>
                      <a:pt x="282" y="77"/>
                    </a:cubicBezTo>
                    <a:cubicBezTo>
                      <a:pt x="281" y="78"/>
                      <a:pt x="284" y="79"/>
                      <a:pt x="283" y="81"/>
                    </a:cubicBezTo>
                    <a:cubicBezTo>
                      <a:pt x="283" y="82"/>
                      <a:pt x="282" y="83"/>
                      <a:pt x="281" y="85"/>
                    </a:cubicBezTo>
                    <a:cubicBezTo>
                      <a:pt x="281" y="86"/>
                      <a:pt x="283" y="84"/>
                      <a:pt x="284" y="84"/>
                    </a:cubicBezTo>
                    <a:cubicBezTo>
                      <a:pt x="286" y="84"/>
                      <a:pt x="288" y="86"/>
                      <a:pt x="290" y="86"/>
                    </a:cubicBezTo>
                    <a:cubicBezTo>
                      <a:pt x="291" y="85"/>
                      <a:pt x="292" y="87"/>
                      <a:pt x="292" y="89"/>
                    </a:cubicBezTo>
                    <a:cubicBezTo>
                      <a:pt x="292" y="89"/>
                      <a:pt x="293" y="90"/>
                      <a:pt x="293" y="90"/>
                    </a:cubicBezTo>
                    <a:cubicBezTo>
                      <a:pt x="293" y="91"/>
                      <a:pt x="291" y="92"/>
                      <a:pt x="291" y="93"/>
                    </a:cubicBezTo>
                    <a:cubicBezTo>
                      <a:pt x="287" y="96"/>
                      <a:pt x="292" y="98"/>
                      <a:pt x="293" y="101"/>
                    </a:cubicBezTo>
                    <a:cubicBezTo>
                      <a:pt x="291" y="102"/>
                      <a:pt x="290" y="98"/>
                      <a:pt x="288" y="98"/>
                    </a:cubicBezTo>
                    <a:cubicBezTo>
                      <a:pt x="283" y="99"/>
                      <a:pt x="282" y="99"/>
                      <a:pt x="281" y="100"/>
                    </a:cubicBezTo>
                    <a:cubicBezTo>
                      <a:pt x="280" y="102"/>
                      <a:pt x="280" y="103"/>
                      <a:pt x="279" y="103"/>
                    </a:cubicBezTo>
                    <a:cubicBezTo>
                      <a:pt x="278" y="104"/>
                      <a:pt x="278" y="104"/>
                      <a:pt x="277" y="104"/>
                    </a:cubicBezTo>
                    <a:cubicBezTo>
                      <a:pt x="277" y="105"/>
                      <a:pt x="277" y="105"/>
                      <a:pt x="276" y="106"/>
                    </a:cubicBezTo>
                    <a:cubicBezTo>
                      <a:pt x="276" y="106"/>
                      <a:pt x="274" y="105"/>
                      <a:pt x="273" y="107"/>
                    </a:cubicBezTo>
                    <a:cubicBezTo>
                      <a:pt x="273" y="108"/>
                      <a:pt x="273" y="109"/>
                      <a:pt x="274" y="111"/>
                    </a:cubicBezTo>
                    <a:cubicBezTo>
                      <a:pt x="274" y="111"/>
                      <a:pt x="274" y="112"/>
                      <a:pt x="275" y="113"/>
                    </a:cubicBezTo>
                    <a:cubicBezTo>
                      <a:pt x="275" y="114"/>
                      <a:pt x="274" y="115"/>
                      <a:pt x="274" y="116"/>
                    </a:cubicBezTo>
                    <a:cubicBezTo>
                      <a:pt x="274" y="119"/>
                      <a:pt x="270" y="121"/>
                      <a:pt x="271" y="123"/>
                    </a:cubicBezTo>
                    <a:cubicBezTo>
                      <a:pt x="272" y="124"/>
                      <a:pt x="273" y="125"/>
                      <a:pt x="273" y="126"/>
                    </a:cubicBezTo>
                    <a:cubicBezTo>
                      <a:pt x="272" y="131"/>
                      <a:pt x="270" y="135"/>
                      <a:pt x="269" y="140"/>
                    </a:cubicBezTo>
                    <a:cubicBezTo>
                      <a:pt x="268" y="139"/>
                      <a:pt x="265" y="138"/>
                      <a:pt x="264" y="138"/>
                    </a:cubicBezTo>
                    <a:cubicBezTo>
                      <a:pt x="263" y="138"/>
                      <a:pt x="262" y="138"/>
                      <a:pt x="262" y="138"/>
                    </a:cubicBezTo>
                    <a:cubicBezTo>
                      <a:pt x="261" y="138"/>
                      <a:pt x="261" y="137"/>
                      <a:pt x="260" y="138"/>
                    </a:cubicBezTo>
                    <a:cubicBezTo>
                      <a:pt x="261" y="140"/>
                      <a:pt x="261" y="143"/>
                      <a:pt x="262" y="146"/>
                    </a:cubicBezTo>
                    <a:cubicBezTo>
                      <a:pt x="262" y="147"/>
                      <a:pt x="262" y="151"/>
                      <a:pt x="260" y="149"/>
                    </a:cubicBezTo>
                    <a:cubicBezTo>
                      <a:pt x="260" y="152"/>
                      <a:pt x="260" y="154"/>
                      <a:pt x="261" y="157"/>
                    </a:cubicBezTo>
                    <a:cubicBezTo>
                      <a:pt x="261" y="158"/>
                      <a:pt x="262" y="161"/>
                      <a:pt x="260" y="159"/>
                    </a:cubicBezTo>
                    <a:cubicBezTo>
                      <a:pt x="260" y="164"/>
                      <a:pt x="258" y="162"/>
                      <a:pt x="256" y="160"/>
                    </a:cubicBezTo>
                    <a:cubicBezTo>
                      <a:pt x="257" y="161"/>
                      <a:pt x="256" y="162"/>
                      <a:pt x="256" y="162"/>
                    </a:cubicBezTo>
                    <a:cubicBezTo>
                      <a:pt x="254" y="155"/>
                      <a:pt x="252" y="149"/>
                      <a:pt x="250" y="142"/>
                    </a:cubicBezTo>
                    <a:cubicBezTo>
                      <a:pt x="249" y="140"/>
                      <a:pt x="247" y="143"/>
                      <a:pt x="246" y="142"/>
                    </a:cubicBezTo>
                    <a:cubicBezTo>
                      <a:pt x="247" y="143"/>
                      <a:pt x="246" y="144"/>
                      <a:pt x="246" y="145"/>
                    </a:cubicBezTo>
                    <a:cubicBezTo>
                      <a:pt x="245" y="146"/>
                      <a:pt x="246" y="147"/>
                      <a:pt x="246" y="148"/>
                    </a:cubicBezTo>
                    <a:cubicBezTo>
                      <a:pt x="246" y="150"/>
                      <a:pt x="245" y="151"/>
                      <a:pt x="244" y="150"/>
                    </a:cubicBezTo>
                    <a:cubicBezTo>
                      <a:pt x="242" y="149"/>
                      <a:pt x="242" y="148"/>
                      <a:pt x="241" y="147"/>
                    </a:cubicBezTo>
                    <a:cubicBezTo>
                      <a:pt x="241" y="147"/>
                      <a:pt x="241" y="148"/>
                      <a:pt x="241" y="149"/>
                    </a:cubicBezTo>
                    <a:cubicBezTo>
                      <a:pt x="240" y="147"/>
                      <a:pt x="239" y="145"/>
                      <a:pt x="238" y="143"/>
                    </a:cubicBezTo>
                    <a:cubicBezTo>
                      <a:pt x="238" y="140"/>
                      <a:pt x="240" y="138"/>
                      <a:pt x="240" y="137"/>
                    </a:cubicBezTo>
                    <a:cubicBezTo>
                      <a:pt x="241" y="137"/>
                      <a:pt x="242" y="137"/>
                      <a:pt x="242" y="135"/>
                    </a:cubicBezTo>
                    <a:cubicBezTo>
                      <a:pt x="243" y="136"/>
                      <a:pt x="244" y="135"/>
                      <a:pt x="245" y="136"/>
                    </a:cubicBezTo>
                    <a:cubicBezTo>
                      <a:pt x="245" y="133"/>
                      <a:pt x="249" y="130"/>
                      <a:pt x="247" y="127"/>
                    </a:cubicBezTo>
                    <a:cubicBezTo>
                      <a:pt x="248" y="127"/>
                      <a:pt x="250" y="127"/>
                      <a:pt x="249" y="126"/>
                    </a:cubicBezTo>
                    <a:cubicBezTo>
                      <a:pt x="247" y="125"/>
                      <a:pt x="245" y="124"/>
                      <a:pt x="243" y="124"/>
                    </a:cubicBezTo>
                    <a:cubicBezTo>
                      <a:pt x="241" y="124"/>
                      <a:pt x="240" y="124"/>
                      <a:pt x="238" y="124"/>
                    </a:cubicBezTo>
                    <a:cubicBezTo>
                      <a:pt x="236" y="124"/>
                      <a:pt x="234" y="124"/>
                      <a:pt x="231" y="124"/>
                    </a:cubicBezTo>
                    <a:cubicBezTo>
                      <a:pt x="228" y="124"/>
                      <a:pt x="221" y="124"/>
                      <a:pt x="221" y="120"/>
                    </a:cubicBezTo>
                    <a:cubicBezTo>
                      <a:pt x="221" y="118"/>
                      <a:pt x="221" y="112"/>
                      <a:pt x="218" y="112"/>
                    </a:cubicBezTo>
                    <a:cubicBezTo>
                      <a:pt x="218" y="113"/>
                      <a:pt x="218" y="114"/>
                      <a:pt x="217" y="114"/>
                    </a:cubicBezTo>
                    <a:cubicBezTo>
                      <a:pt x="216" y="114"/>
                      <a:pt x="214" y="113"/>
                      <a:pt x="213" y="112"/>
                    </a:cubicBezTo>
                    <a:cubicBezTo>
                      <a:pt x="212" y="111"/>
                      <a:pt x="212" y="109"/>
                      <a:pt x="210" y="109"/>
                    </a:cubicBezTo>
                    <a:cubicBezTo>
                      <a:pt x="211" y="110"/>
                      <a:pt x="211" y="110"/>
                      <a:pt x="211" y="111"/>
                    </a:cubicBezTo>
                    <a:cubicBezTo>
                      <a:pt x="211" y="111"/>
                      <a:pt x="210" y="111"/>
                      <a:pt x="208" y="110"/>
                    </a:cubicBezTo>
                    <a:cubicBezTo>
                      <a:pt x="208" y="110"/>
                      <a:pt x="207" y="109"/>
                      <a:pt x="207" y="108"/>
                    </a:cubicBezTo>
                    <a:cubicBezTo>
                      <a:pt x="206" y="108"/>
                      <a:pt x="205" y="107"/>
                      <a:pt x="204" y="107"/>
                    </a:cubicBezTo>
                    <a:cubicBezTo>
                      <a:pt x="204" y="108"/>
                      <a:pt x="204" y="108"/>
                      <a:pt x="204" y="108"/>
                    </a:cubicBezTo>
                    <a:cubicBezTo>
                      <a:pt x="204" y="108"/>
                      <a:pt x="206" y="108"/>
                      <a:pt x="206" y="109"/>
                    </a:cubicBezTo>
                    <a:cubicBezTo>
                      <a:pt x="203" y="111"/>
                      <a:pt x="201" y="115"/>
                      <a:pt x="205" y="117"/>
                    </a:cubicBezTo>
                    <a:cubicBezTo>
                      <a:pt x="206" y="117"/>
                      <a:pt x="207" y="119"/>
                      <a:pt x="208" y="120"/>
                    </a:cubicBezTo>
                    <a:cubicBezTo>
                      <a:pt x="209" y="120"/>
                      <a:pt x="211" y="119"/>
                      <a:pt x="211" y="121"/>
                    </a:cubicBezTo>
                    <a:cubicBezTo>
                      <a:pt x="211" y="123"/>
                      <a:pt x="214" y="122"/>
                      <a:pt x="213" y="124"/>
                    </a:cubicBezTo>
                    <a:cubicBezTo>
                      <a:pt x="212" y="123"/>
                      <a:pt x="210" y="124"/>
                      <a:pt x="209" y="124"/>
                    </a:cubicBezTo>
                    <a:cubicBezTo>
                      <a:pt x="208" y="124"/>
                      <a:pt x="208" y="124"/>
                      <a:pt x="208" y="125"/>
                    </a:cubicBezTo>
                    <a:cubicBezTo>
                      <a:pt x="208" y="126"/>
                      <a:pt x="206" y="129"/>
                      <a:pt x="205" y="126"/>
                    </a:cubicBezTo>
                    <a:cubicBezTo>
                      <a:pt x="205" y="128"/>
                      <a:pt x="203" y="130"/>
                      <a:pt x="206" y="132"/>
                    </a:cubicBezTo>
                    <a:cubicBezTo>
                      <a:pt x="207" y="133"/>
                      <a:pt x="210" y="133"/>
                      <a:pt x="211" y="134"/>
                    </a:cubicBezTo>
                    <a:cubicBezTo>
                      <a:pt x="213" y="136"/>
                      <a:pt x="212" y="137"/>
                      <a:pt x="213" y="138"/>
                    </a:cubicBezTo>
                    <a:cubicBezTo>
                      <a:pt x="213" y="139"/>
                      <a:pt x="210" y="140"/>
                      <a:pt x="212" y="142"/>
                    </a:cubicBezTo>
                    <a:cubicBezTo>
                      <a:pt x="213" y="143"/>
                      <a:pt x="213" y="143"/>
                      <a:pt x="214" y="144"/>
                    </a:cubicBezTo>
                    <a:cubicBezTo>
                      <a:pt x="214" y="144"/>
                      <a:pt x="214" y="146"/>
                      <a:pt x="214" y="147"/>
                    </a:cubicBezTo>
                    <a:cubicBezTo>
                      <a:pt x="214" y="147"/>
                      <a:pt x="215" y="147"/>
                      <a:pt x="215" y="147"/>
                    </a:cubicBezTo>
                    <a:cubicBezTo>
                      <a:pt x="217" y="147"/>
                      <a:pt x="216" y="149"/>
                      <a:pt x="216" y="150"/>
                    </a:cubicBezTo>
                    <a:cubicBezTo>
                      <a:pt x="216" y="151"/>
                      <a:pt x="217" y="152"/>
                      <a:pt x="217" y="153"/>
                    </a:cubicBezTo>
                    <a:cubicBezTo>
                      <a:pt x="217" y="155"/>
                      <a:pt x="218" y="156"/>
                      <a:pt x="218" y="157"/>
                    </a:cubicBezTo>
                    <a:cubicBezTo>
                      <a:pt x="219" y="159"/>
                      <a:pt x="219" y="161"/>
                      <a:pt x="219" y="163"/>
                    </a:cubicBezTo>
                    <a:cubicBezTo>
                      <a:pt x="218" y="163"/>
                      <a:pt x="218" y="162"/>
                      <a:pt x="217" y="162"/>
                    </a:cubicBezTo>
                    <a:cubicBezTo>
                      <a:pt x="218" y="163"/>
                      <a:pt x="220" y="165"/>
                      <a:pt x="219" y="166"/>
                    </a:cubicBezTo>
                    <a:cubicBezTo>
                      <a:pt x="218" y="167"/>
                      <a:pt x="217" y="165"/>
                      <a:pt x="217" y="165"/>
                    </a:cubicBezTo>
                    <a:cubicBezTo>
                      <a:pt x="217" y="166"/>
                      <a:pt x="216" y="167"/>
                      <a:pt x="216" y="165"/>
                    </a:cubicBezTo>
                    <a:cubicBezTo>
                      <a:pt x="215" y="164"/>
                      <a:pt x="216" y="162"/>
                      <a:pt x="216" y="160"/>
                    </a:cubicBezTo>
                    <a:cubicBezTo>
                      <a:pt x="215" y="161"/>
                      <a:pt x="216" y="162"/>
                      <a:pt x="215" y="163"/>
                    </a:cubicBezTo>
                    <a:cubicBezTo>
                      <a:pt x="215" y="162"/>
                      <a:pt x="214" y="161"/>
                      <a:pt x="215" y="159"/>
                    </a:cubicBezTo>
                    <a:cubicBezTo>
                      <a:pt x="213" y="161"/>
                      <a:pt x="215" y="166"/>
                      <a:pt x="214" y="168"/>
                    </a:cubicBezTo>
                    <a:cubicBezTo>
                      <a:pt x="214" y="166"/>
                      <a:pt x="214" y="164"/>
                      <a:pt x="213" y="163"/>
                    </a:cubicBezTo>
                    <a:cubicBezTo>
                      <a:pt x="213" y="163"/>
                      <a:pt x="213" y="167"/>
                      <a:pt x="213" y="166"/>
                    </a:cubicBezTo>
                    <a:cubicBezTo>
                      <a:pt x="212" y="166"/>
                      <a:pt x="212" y="166"/>
                      <a:pt x="212" y="166"/>
                    </a:cubicBezTo>
                    <a:cubicBezTo>
                      <a:pt x="211" y="164"/>
                      <a:pt x="212" y="168"/>
                      <a:pt x="211" y="165"/>
                    </a:cubicBezTo>
                    <a:cubicBezTo>
                      <a:pt x="212" y="166"/>
                      <a:pt x="212" y="167"/>
                      <a:pt x="211" y="167"/>
                    </a:cubicBezTo>
                    <a:cubicBezTo>
                      <a:pt x="210" y="166"/>
                      <a:pt x="210" y="163"/>
                      <a:pt x="210" y="162"/>
                    </a:cubicBezTo>
                    <a:cubicBezTo>
                      <a:pt x="209" y="159"/>
                      <a:pt x="207" y="160"/>
                      <a:pt x="207" y="157"/>
                    </a:cubicBezTo>
                    <a:cubicBezTo>
                      <a:pt x="207" y="160"/>
                      <a:pt x="210" y="159"/>
                      <a:pt x="209" y="162"/>
                    </a:cubicBezTo>
                    <a:cubicBezTo>
                      <a:pt x="207" y="165"/>
                      <a:pt x="205" y="166"/>
                      <a:pt x="202" y="167"/>
                    </a:cubicBezTo>
                    <a:cubicBezTo>
                      <a:pt x="200" y="168"/>
                      <a:pt x="198" y="169"/>
                      <a:pt x="197" y="171"/>
                    </a:cubicBezTo>
                    <a:cubicBezTo>
                      <a:pt x="197" y="172"/>
                      <a:pt x="198" y="177"/>
                      <a:pt x="199" y="178"/>
                    </a:cubicBezTo>
                    <a:cubicBezTo>
                      <a:pt x="199" y="179"/>
                      <a:pt x="198" y="179"/>
                      <a:pt x="197" y="180"/>
                    </a:cubicBezTo>
                    <a:cubicBezTo>
                      <a:pt x="197" y="181"/>
                      <a:pt x="198" y="181"/>
                      <a:pt x="196" y="183"/>
                    </a:cubicBezTo>
                    <a:cubicBezTo>
                      <a:pt x="195" y="184"/>
                      <a:pt x="194" y="187"/>
                      <a:pt x="191" y="184"/>
                    </a:cubicBezTo>
                    <a:cubicBezTo>
                      <a:pt x="192" y="185"/>
                      <a:pt x="193" y="186"/>
                      <a:pt x="194" y="186"/>
                    </a:cubicBezTo>
                    <a:cubicBezTo>
                      <a:pt x="191" y="188"/>
                      <a:pt x="188" y="189"/>
                      <a:pt x="185" y="190"/>
                    </a:cubicBezTo>
                    <a:cubicBezTo>
                      <a:pt x="186" y="189"/>
                      <a:pt x="186" y="187"/>
                      <a:pt x="184" y="187"/>
                    </a:cubicBezTo>
                    <a:cubicBezTo>
                      <a:pt x="183" y="188"/>
                      <a:pt x="181" y="190"/>
                      <a:pt x="182" y="192"/>
                    </a:cubicBezTo>
                    <a:cubicBezTo>
                      <a:pt x="182" y="191"/>
                      <a:pt x="184" y="189"/>
                      <a:pt x="184" y="190"/>
                    </a:cubicBezTo>
                    <a:cubicBezTo>
                      <a:pt x="183" y="191"/>
                      <a:pt x="182" y="193"/>
                      <a:pt x="181" y="194"/>
                    </a:cubicBezTo>
                    <a:cubicBezTo>
                      <a:pt x="178" y="196"/>
                      <a:pt x="177" y="199"/>
                      <a:pt x="176" y="201"/>
                    </a:cubicBezTo>
                    <a:cubicBezTo>
                      <a:pt x="174" y="204"/>
                      <a:pt x="172" y="207"/>
                      <a:pt x="170" y="208"/>
                    </a:cubicBezTo>
                    <a:cubicBezTo>
                      <a:pt x="167" y="209"/>
                      <a:pt x="167" y="212"/>
                      <a:pt x="164" y="214"/>
                    </a:cubicBezTo>
                    <a:cubicBezTo>
                      <a:pt x="166" y="215"/>
                      <a:pt x="158" y="218"/>
                      <a:pt x="157" y="219"/>
                    </a:cubicBezTo>
                    <a:cubicBezTo>
                      <a:pt x="156" y="220"/>
                      <a:pt x="156" y="221"/>
                      <a:pt x="155" y="222"/>
                    </a:cubicBezTo>
                    <a:cubicBezTo>
                      <a:pt x="154" y="224"/>
                      <a:pt x="157" y="224"/>
                      <a:pt x="156" y="226"/>
                    </a:cubicBezTo>
                    <a:cubicBezTo>
                      <a:pt x="154" y="230"/>
                      <a:pt x="150" y="230"/>
                      <a:pt x="147" y="230"/>
                    </a:cubicBezTo>
                    <a:cubicBezTo>
                      <a:pt x="145" y="230"/>
                      <a:pt x="145" y="231"/>
                      <a:pt x="145" y="232"/>
                    </a:cubicBezTo>
                    <a:cubicBezTo>
                      <a:pt x="144" y="233"/>
                      <a:pt x="143" y="235"/>
                      <a:pt x="143" y="237"/>
                    </a:cubicBezTo>
                    <a:cubicBezTo>
                      <a:pt x="142" y="236"/>
                      <a:pt x="142" y="235"/>
                      <a:pt x="142" y="234"/>
                    </a:cubicBezTo>
                    <a:cubicBezTo>
                      <a:pt x="142" y="235"/>
                      <a:pt x="141" y="236"/>
                      <a:pt x="141" y="237"/>
                    </a:cubicBezTo>
                    <a:cubicBezTo>
                      <a:pt x="142" y="234"/>
                      <a:pt x="137" y="236"/>
                      <a:pt x="136" y="237"/>
                    </a:cubicBezTo>
                    <a:cubicBezTo>
                      <a:pt x="135" y="240"/>
                      <a:pt x="133" y="243"/>
                      <a:pt x="134" y="246"/>
                    </a:cubicBezTo>
                    <a:cubicBezTo>
                      <a:pt x="135" y="248"/>
                      <a:pt x="136" y="251"/>
                      <a:pt x="136" y="253"/>
                    </a:cubicBezTo>
                    <a:cubicBezTo>
                      <a:pt x="136" y="257"/>
                      <a:pt x="137" y="260"/>
                      <a:pt x="138" y="264"/>
                    </a:cubicBezTo>
                    <a:cubicBezTo>
                      <a:pt x="137" y="263"/>
                      <a:pt x="136" y="260"/>
                      <a:pt x="136" y="262"/>
                    </a:cubicBezTo>
                    <a:cubicBezTo>
                      <a:pt x="135" y="261"/>
                      <a:pt x="135" y="263"/>
                      <a:pt x="136" y="263"/>
                    </a:cubicBezTo>
                    <a:cubicBezTo>
                      <a:pt x="137" y="264"/>
                      <a:pt x="137" y="264"/>
                      <a:pt x="138" y="265"/>
                    </a:cubicBezTo>
                    <a:cubicBezTo>
                      <a:pt x="139" y="267"/>
                      <a:pt x="138" y="271"/>
                      <a:pt x="138" y="273"/>
                    </a:cubicBezTo>
                    <a:cubicBezTo>
                      <a:pt x="137" y="276"/>
                      <a:pt x="135" y="279"/>
                      <a:pt x="134" y="282"/>
                    </a:cubicBezTo>
                    <a:cubicBezTo>
                      <a:pt x="134" y="285"/>
                      <a:pt x="135" y="288"/>
                      <a:pt x="133" y="290"/>
                    </a:cubicBezTo>
                    <a:cubicBezTo>
                      <a:pt x="134" y="289"/>
                      <a:pt x="134" y="289"/>
                      <a:pt x="134" y="289"/>
                    </a:cubicBezTo>
                    <a:cubicBezTo>
                      <a:pt x="135" y="291"/>
                      <a:pt x="135" y="293"/>
                      <a:pt x="135" y="294"/>
                    </a:cubicBezTo>
                    <a:cubicBezTo>
                      <a:pt x="135" y="297"/>
                      <a:pt x="136" y="300"/>
                      <a:pt x="136" y="302"/>
                    </a:cubicBezTo>
                    <a:cubicBezTo>
                      <a:pt x="135" y="302"/>
                      <a:pt x="134" y="302"/>
                      <a:pt x="134" y="302"/>
                    </a:cubicBezTo>
                    <a:cubicBezTo>
                      <a:pt x="136" y="303"/>
                      <a:pt x="134" y="302"/>
                      <a:pt x="133" y="302"/>
                    </a:cubicBezTo>
                    <a:cubicBezTo>
                      <a:pt x="132" y="302"/>
                      <a:pt x="131" y="301"/>
                      <a:pt x="130" y="303"/>
                    </a:cubicBezTo>
                    <a:cubicBezTo>
                      <a:pt x="130" y="303"/>
                      <a:pt x="129" y="304"/>
                      <a:pt x="129" y="305"/>
                    </a:cubicBezTo>
                    <a:cubicBezTo>
                      <a:pt x="130" y="306"/>
                      <a:pt x="128" y="307"/>
                      <a:pt x="128" y="308"/>
                    </a:cubicBezTo>
                    <a:cubicBezTo>
                      <a:pt x="127" y="309"/>
                      <a:pt x="125" y="313"/>
                      <a:pt x="128" y="314"/>
                    </a:cubicBezTo>
                    <a:cubicBezTo>
                      <a:pt x="129" y="315"/>
                      <a:pt x="129" y="314"/>
                      <a:pt x="130" y="314"/>
                    </a:cubicBezTo>
                    <a:cubicBezTo>
                      <a:pt x="131" y="314"/>
                      <a:pt x="132" y="316"/>
                      <a:pt x="132" y="316"/>
                    </a:cubicBezTo>
                    <a:cubicBezTo>
                      <a:pt x="129" y="313"/>
                      <a:pt x="125" y="315"/>
                      <a:pt x="122" y="316"/>
                    </a:cubicBezTo>
                    <a:cubicBezTo>
                      <a:pt x="118" y="318"/>
                      <a:pt x="120" y="322"/>
                      <a:pt x="118" y="325"/>
                    </a:cubicBezTo>
                    <a:cubicBezTo>
                      <a:pt x="117" y="326"/>
                      <a:pt x="115" y="327"/>
                      <a:pt x="113" y="328"/>
                    </a:cubicBezTo>
                    <a:cubicBezTo>
                      <a:pt x="111" y="329"/>
                      <a:pt x="110" y="328"/>
                      <a:pt x="108" y="326"/>
                    </a:cubicBezTo>
                    <a:cubicBezTo>
                      <a:pt x="107" y="326"/>
                      <a:pt x="100" y="319"/>
                      <a:pt x="103" y="318"/>
                    </a:cubicBezTo>
                    <a:cubicBezTo>
                      <a:pt x="101" y="319"/>
                      <a:pt x="100" y="315"/>
                      <a:pt x="99" y="314"/>
                    </a:cubicBezTo>
                    <a:cubicBezTo>
                      <a:pt x="98" y="311"/>
                      <a:pt x="97" y="309"/>
                      <a:pt x="98" y="306"/>
                    </a:cubicBezTo>
                    <a:cubicBezTo>
                      <a:pt x="99" y="307"/>
                      <a:pt x="99" y="308"/>
                      <a:pt x="99" y="309"/>
                    </a:cubicBezTo>
                    <a:cubicBezTo>
                      <a:pt x="99" y="307"/>
                      <a:pt x="99" y="312"/>
                      <a:pt x="100" y="312"/>
                    </a:cubicBezTo>
                    <a:cubicBezTo>
                      <a:pt x="100" y="311"/>
                      <a:pt x="100" y="309"/>
                      <a:pt x="99" y="308"/>
                    </a:cubicBezTo>
                    <a:cubicBezTo>
                      <a:pt x="99" y="307"/>
                      <a:pt x="98" y="306"/>
                      <a:pt x="98" y="305"/>
                    </a:cubicBezTo>
                    <a:cubicBezTo>
                      <a:pt x="98" y="307"/>
                      <a:pt x="97" y="305"/>
                      <a:pt x="97" y="304"/>
                    </a:cubicBezTo>
                    <a:cubicBezTo>
                      <a:pt x="97" y="303"/>
                      <a:pt x="96" y="303"/>
                      <a:pt x="96" y="301"/>
                    </a:cubicBezTo>
                    <a:cubicBezTo>
                      <a:pt x="95" y="299"/>
                      <a:pt x="94" y="296"/>
                      <a:pt x="93" y="294"/>
                    </a:cubicBezTo>
                    <a:cubicBezTo>
                      <a:pt x="93" y="293"/>
                      <a:pt x="87" y="283"/>
                      <a:pt x="87" y="283"/>
                    </a:cubicBezTo>
                    <a:cubicBezTo>
                      <a:pt x="83" y="278"/>
                      <a:pt x="81" y="273"/>
                      <a:pt x="80" y="267"/>
                    </a:cubicBezTo>
                    <a:cubicBezTo>
                      <a:pt x="79" y="265"/>
                      <a:pt x="79" y="263"/>
                      <a:pt x="78" y="261"/>
                    </a:cubicBezTo>
                    <a:cubicBezTo>
                      <a:pt x="78" y="260"/>
                      <a:pt x="77" y="259"/>
                      <a:pt x="77" y="258"/>
                    </a:cubicBezTo>
                    <a:cubicBezTo>
                      <a:pt x="76" y="257"/>
                      <a:pt x="75" y="254"/>
                      <a:pt x="76" y="255"/>
                    </a:cubicBezTo>
                    <a:cubicBezTo>
                      <a:pt x="75" y="254"/>
                      <a:pt x="75" y="252"/>
                      <a:pt x="74" y="250"/>
                    </a:cubicBezTo>
                    <a:cubicBezTo>
                      <a:pt x="73" y="250"/>
                      <a:pt x="70" y="248"/>
                      <a:pt x="73" y="247"/>
                    </a:cubicBezTo>
                    <a:cubicBezTo>
                      <a:pt x="71" y="248"/>
                      <a:pt x="71" y="246"/>
                      <a:pt x="70" y="245"/>
                    </a:cubicBezTo>
                    <a:cubicBezTo>
                      <a:pt x="70" y="244"/>
                      <a:pt x="70" y="243"/>
                      <a:pt x="69" y="243"/>
                    </a:cubicBezTo>
                    <a:cubicBezTo>
                      <a:pt x="69" y="242"/>
                      <a:pt x="67" y="241"/>
                      <a:pt x="69" y="241"/>
                    </a:cubicBezTo>
                    <a:cubicBezTo>
                      <a:pt x="68" y="241"/>
                      <a:pt x="67" y="240"/>
                      <a:pt x="67" y="239"/>
                    </a:cubicBezTo>
                    <a:cubicBezTo>
                      <a:pt x="67" y="238"/>
                      <a:pt x="67" y="238"/>
                      <a:pt x="66" y="237"/>
                    </a:cubicBezTo>
                    <a:cubicBezTo>
                      <a:pt x="64" y="234"/>
                      <a:pt x="63" y="231"/>
                      <a:pt x="62" y="229"/>
                    </a:cubicBezTo>
                    <a:cubicBezTo>
                      <a:pt x="62" y="227"/>
                      <a:pt x="61" y="225"/>
                      <a:pt x="61" y="223"/>
                    </a:cubicBezTo>
                    <a:cubicBezTo>
                      <a:pt x="61" y="221"/>
                      <a:pt x="60" y="219"/>
                      <a:pt x="60" y="217"/>
                    </a:cubicBezTo>
                    <a:cubicBezTo>
                      <a:pt x="59" y="215"/>
                      <a:pt x="58" y="213"/>
                      <a:pt x="58" y="211"/>
                    </a:cubicBezTo>
                    <a:cubicBezTo>
                      <a:pt x="57" y="210"/>
                      <a:pt x="55" y="206"/>
                      <a:pt x="57" y="207"/>
                    </a:cubicBezTo>
                    <a:cubicBezTo>
                      <a:pt x="57" y="207"/>
                      <a:pt x="54" y="203"/>
                      <a:pt x="56" y="204"/>
                    </a:cubicBezTo>
                    <a:cubicBezTo>
                      <a:pt x="56" y="203"/>
                      <a:pt x="54" y="202"/>
                      <a:pt x="55" y="200"/>
                    </a:cubicBezTo>
                    <a:cubicBezTo>
                      <a:pt x="56" y="201"/>
                      <a:pt x="56" y="201"/>
                      <a:pt x="56" y="201"/>
                    </a:cubicBezTo>
                    <a:cubicBezTo>
                      <a:pt x="56" y="200"/>
                      <a:pt x="56" y="199"/>
                      <a:pt x="55" y="199"/>
                    </a:cubicBezTo>
                    <a:cubicBezTo>
                      <a:pt x="56" y="198"/>
                      <a:pt x="56" y="197"/>
                      <a:pt x="55" y="196"/>
                    </a:cubicBezTo>
                    <a:cubicBezTo>
                      <a:pt x="55" y="197"/>
                      <a:pt x="55" y="198"/>
                      <a:pt x="54" y="198"/>
                    </a:cubicBezTo>
                    <a:cubicBezTo>
                      <a:pt x="53" y="196"/>
                      <a:pt x="54" y="192"/>
                      <a:pt x="56" y="195"/>
                    </a:cubicBezTo>
                    <a:cubicBezTo>
                      <a:pt x="56" y="194"/>
                      <a:pt x="52" y="194"/>
                      <a:pt x="53" y="192"/>
                    </a:cubicBezTo>
                    <a:cubicBezTo>
                      <a:pt x="54" y="192"/>
                      <a:pt x="52" y="190"/>
                      <a:pt x="52" y="189"/>
                    </a:cubicBezTo>
                    <a:cubicBezTo>
                      <a:pt x="51" y="188"/>
                      <a:pt x="51" y="186"/>
                      <a:pt x="52" y="184"/>
                    </a:cubicBezTo>
                    <a:cubicBezTo>
                      <a:pt x="52" y="182"/>
                      <a:pt x="54" y="179"/>
                      <a:pt x="53" y="176"/>
                    </a:cubicBezTo>
                    <a:cubicBezTo>
                      <a:pt x="52" y="176"/>
                      <a:pt x="52" y="171"/>
                      <a:pt x="50" y="173"/>
                    </a:cubicBezTo>
                    <a:cubicBezTo>
                      <a:pt x="51" y="172"/>
                      <a:pt x="51" y="172"/>
                      <a:pt x="50" y="173"/>
                    </a:cubicBezTo>
                    <a:cubicBezTo>
                      <a:pt x="51" y="171"/>
                      <a:pt x="49" y="171"/>
                      <a:pt x="49" y="170"/>
                    </a:cubicBezTo>
                    <a:cubicBezTo>
                      <a:pt x="49" y="169"/>
                      <a:pt x="49" y="168"/>
                      <a:pt x="50" y="168"/>
                    </a:cubicBezTo>
                    <a:cubicBezTo>
                      <a:pt x="50" y="167"/>
                      <a:pt x="53" y="166"/>
                      <a:pt x="54" y="165"/>
                    </a:cubicBezTo>
                    <a:cubicBezTo>
                      <a:pt x="51" y="167"/>
                      <a:pt x="45" y="165"/>
                      <a:pt x="49" y="162"/>
                    </a:cubicBezTo>
                    <a:cubicBezTo>
                      <a:pt x="48" y="163"/>
                      <a:pt x="46" y="162"/>
                      <a:pt x="47" y="160"/>
                    </a:cubicBezTo>
                    <a:cubicBezTo>
                      <a:pt x="48" y="159"/>
                      <a:pt x="50" y="160"/>
                      <a:pt x="50" y="159"/>
                    </a:cubicBezTo>
                    <a:cubicBezTo>
                      <a:pt x="49" y="159"/>
                      <a:pt x="46" y="159"/>
                      <a:pt x="45" y="157"/>
                    </a:cubicBezTo>
                    <a:cubicBezTo>
                      <a:pt x="45" y="158"/>
                      <a:pt x="44" y="158"/>
                      <a:pt x="44" y="158"/>
                    </a:cubicBezTo>
                    <a:cubicBezTo>
                      <a:pt x="44" y="159"/>
                      <a:pt x="45" y="159"/>
                      <a:pt x="45" y="160"/>
                    </a:cubicBezTo>
                    <a:cubicBezTo>
                      <a:pt x="45" y="161"/>
                      <a:pt x="44" y="162"/>
                      <a:pt x="43" y="162"/>
                    </a:cubicBezTo>
                    <a:cubicBezTo>
                      <a:pt x="44" y="163"/>
                      <a:pt x="44" y="163"/>
                      <a:pt x="44" y="163"/>
                    </a:cubicBezTo>
                    <a:cubicBezTo>
                      <a:pt x="43" y="163"/>
                      <a:pt x="42" y="163"/>
                      <a:pt x="42" y="164"/>
                    </a:cubicBezTo>
                    <a:cubicBezTo>
                      <a:pt x="45" y="165"/>
                      <a:pt x="46" y="167"/>
                      <a:pt x="44" y="170"/>
                    </a:cubicBezTo>
                    <a:cubicBezTo>
                      <a:pt x="44" y="170"/>
                      <a:pt x="44" y="172"/>
                      <a:pt x="43" y="172"/>
                    </a:cubicBezTo>
                    <a:cubicBezTo>
                      <a:pt x="41" y="173"/>
                      <a:pt x="40" y="174"/>
                      <a:pt x="38" y="175"/>
                    </a:cubicBezTo>
                    <a:cubicBezTo>
                      <a:pt x="36" y="176"/>
                      <a:pt x="33" y="178"/>
                      <a:pt x="30" y="177"/>
                    </a:cubicBezTo>
                    <a:cubicBezTo>
                      <a:pt x="27" y="176"/>
                      <a:pt x="23" y="173"/>
                      <a:pt x="21" y="171"/>
                    </a:cubicBezTo>
                    <a:cubicBezTo>
                      <a:pt x="19" y="167"/>
                      <a:pt x="15" y="164"/>
                      <a:pt x="12" y="161"/>
                    </a:cubicBezTo>
                    <a:cubicBezTo>
                      <a:pt x="11" y="160"/>
                      <a:pt x="8" y="157"/>
                      <a:pt x="11" y="156"/>
                    </a:cubicBezTo>
                    <a:cubicBezTo>
                      <a:pt x="12" y="156"/>
                      <a:pt x="12" y="158"/>
                      <a:pt x="13" y="158"/>
                    </a:cubicBezTo>
                    <a:cubicBezTo>
                      <a:pt x="14" y="159"/>
                      <a:pt x="16" y="158"/>
                      <a:pt x="16" y="157"/>
                    </a:cubicBezTo>
                    <a:cubicBezTo>
                      <a:pt x="17" y="158"/>
                      <a:pt x="22" y="155"/>
                      <a:pt x="23" y="154"/>
                    </a:cubicBezTo>
                    <a:cubicBezTo>
                      <a:pt x="23" y="154"/>
                      <a:pt x="23" y="152"/>
                      <a:pt x="24" y="151"/>
                    </a:cubicBezTo>
                    <a:cubicBezTo>
                      <a:pt x="25" y="150"/>
                      <a:pt x="26" y="150"/>
                      <a:pt x="25" y="148"/>
                    </a:cubicBezTo>
                    <a:cubicBezTo>
                      <a:pt x="24" y="149"/>
                      <a:pt x="25" y="151"/>
                      <a:pt x="23" y="151"/>
                    </a:cubicBezTo>
                    <a:cubicBezTo>
                      <a:pt x="22" y="151"/>
                      <a:pt x="21" y="151"/>
                      <a:pt x="19" y="151"/>
                    </a:cubicBezTo>
                    <a:cubicBezTo>
                      <a:pt x="18" y="152"/>
                      <a:pt x="18" y="153"/>
                      <a:pt x="16" y="153"/>
                    </a:cubicBezTo>
                    <a:cubicBezTo>
                      <a:pt x="15" y="153"/>
                      <a:pt x="13" y="152"/>
                      <a:pt x="11" y="151"/>
                    </a:cubicBezTo>
                    <a:cubicBezTo>
                      <a:pt x="10" y="150"/>
                      <a:pt x="8" y="150"/>
                      <a:pt x="7" y="149"/>
                    </a:cubicBezTo>
                    <a:cubicBezTo>
                      <a:pt x="6" y="148"/>
                      <a:pt x="6" y="146"/>
                      <a:pt x="4" y="146"/>
                    </a:cubicBezTo>
                    <a:cubicBezTo>
                      <a:pt x="0" y="144"/>
                      <a:pt x="5" y="141"/>
                      <a:pt x="6" y="140"/>
                    </a:cubicBezTo>
                    <a:cubicBezTo>
                      <a:pt x="4" y="139"/>
                      <a:pt x="3" y="144"/>
                      <a:pt x="0" y="143"/>
                    </a:cubicBezTo>
                    <a:cubicBezTo>
                      <a:pt x="1" y="142"/>
                      <a:pt x="1" y="141"/>
                      <a:pt x="0" y="141"/>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06" name="Freeform 4543"/>
              <p:cNvSpPr>
                <a:spLocks/>
              </p:cNvSpPr>
              <p:nvPr/>
            </p:nvSpPr>
            <p:spPr bwMode="auto">
              <a:xfrm>
                <a:off x="4304" y="2044"/>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0"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07" name="Freeform 4544"/>
              <p:cNvSpPr>
                <a:spLocks/>
              </p:cNvSpPr>
              <p:nvPr/>
            </p:nvSpPr>
            <p:spPr bwMode="auto">
              <a:xfrm>
                <a:off x="4320" y="204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08" name="Freeform 4545"/>
              <p:cNvSpPr>
                <a:spLocks/>
              </p:cNvSpPr>
              <p:nvPr/>
            </p:nvSpPr>
            <p:spPr bwMode="auto">
              <a:xfrm>
                <a:off x="4348" y="2163"/>
                <a:ext cx="12" cy="9"/>
              </a:xfrm>
              <a:custGeom>
                <a:avLst/>
                <a:gdLst>
                  <a:gd name="T0" fmla="*/ 0 w 9"/>
                  <a:gd name="T1" fmla="*/ 1 h 7"/>
                  <a:gd name="T2" fmla="*/ 12 w 9"/>
                  <a:gd name="T3" fmla="*/ 6 h 7"/>
                  <a:gd name="T4" fmla="*/ 0 w 9"/>
                  <a:gd name="T5" fmla="*/ 1 h 7"/>
                  <a:gd name="T6" fmla="*/ 0 60000 65536"/>
                  <a:gd name="T7" fmla="*/ 0 60000 65536"/>
                  <a:gd name="T8" fmla="*/ 0 60000 65536"/>
                </a:gdLst>
                <a:ahLst/>
                <a:cxnLst>
                  <a:cxn ang="T6">
                    <a:pos x="T0" y="T1"/>
                  </a:cxn>
                  <a:cxn ang="T7">
                    <a:pos x="T2" y="T3"/>
                  </a:cxn>
                  <a:cxn ang="T8">
                    <a:pos x="T4" y="T5"/>
                  </a:cxn>
                </a:cxnLst>
                <a:rect l="0" t="0" r="r" b="b"/>
                <a:pathLst>
                  <a:path w="9" h="7">
                    <a:moveTo>
                      <a:pt x="0" y="1"/>
                    </a:moveTo>
                    <a:cubicBezTo>
                      <a:pt x="2" y="2"/>
                      <a:pt x="6" y="7"/>
                      <a:pt x="9" y="5"/>
                    </a:cubicBezTo>
                    <a:cubicBezTo>
                      <a:pt x="7" y="4"/>
                      <a:pt x="2"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09" name="Freeform 4546"/>
              <p:cNvSpPr>
                <a:spLocks/>
              </p:cNvSpPr>
              <p:nvPr/>
            </p:nvSpPr>
            <p:spPr bwMode="auto">
              <a:xfrm>
                <a:off x="4365" y="2221"/>
                <a:ext cx="3" cy="3"/>
              </a:xfrm>
              <a:custGeom>
                <a:avLst/>
                <a:gdLst>
                  <a:gd name="T0" fmla="*/ 0 w 2"/>
                  <a:gd name="T1" fmla="*/ 3 h 2"/>
                  <a:gd name="T2" fmla="*/ 0 w 2"/>
                  <a:gd name="T3" fmla="*/ 3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0" y="2"/>
                      <a:pt x="0" y="2"/>
                      <a:pt x="0" y="2"/>
                    </a:cubicBezTo>
                    <a:cubicBezTo>
                      <a:pt x="2" y="2"/>
                      <a:pt x="0" y="0"/>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10" name="Freeform 4547"/>
              <p:cNvSpPr>
                <a:spLocks/>
              </p:cNvSpPr>
              <p:nvPr/>
            </p:nvSpPr>
            <p:spPr bwMode="auto">
              <a:xfrm>
                <a:off x="4368" y="2191"/>
                <a:ext cx="5" cy="2"/>
              </a:xfrm>
              <a:custGeom>
                <a:avLst/>
                <a:gdLst>
                  <a:gd name="T0" fmla="*/ 1 w 4"/>
                  <a:gd name="T1" fmla="*/ 2 h 2"/>
                  <a:gd name="T2" fmla="*/ 5 w 4"/>
                  <a:gd name="T3" fmla="*/ 2 h 2"/>
                  <a:gd name="T4" fmla="*/ 0 w 4"/>
                  <a:gd name="T5" fmla="*/ 1 h 2"/>
                  <a:gd name="T6" fmla="*/ 1 w 4"/>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1" y="2"/>
                    </a:moveTo>
                    <a:cubicBezTo>
                      <a:pt x="2" y="2"/>
                      <a:pt x="3" y="2"/>
                      <a:pt x="4" y="2"/>
                    </a:cubicBezTo>
                    <a:cubicBezTo>
                      <a:pt x="3" y="1"/>
                      <a:pt x="1" y="0"/>
                      <a:pt x="0" y="1"/>
                    </a:cubicBezTo>
                    <a:cubicBezTo>
                      <a:pt x="1" y="2"/>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11" name="Freeform 4548"/>
              <p:cNvSpPr>
                <a:spLocks/>
              </p:cNvSpPr>
              <p:nvPr/>
            </p:nvSpPr>
            <p:spPr bwMode="auto">
              <a:xfrm>
                <a:off x="4368" y="2188"/>
                <a:ext cx="2" cy="1"/>
              </a:xfrm>
              <a:custGeom>
                <a:avLst/>
                <a:gdLst>
                  <a:gd name="T0" fmla="*/ 0 w 2"/>
                  <a:gd name="T1" fmla="*/ 0 h 1"/>
                  <a:gd name="T2" fmla="*/ 2 w 2"/>
                  <a:gd name="T3" fmla="*/ 1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1" y="1"/>
                      <a:pt x="1" y="1"/>
                      <a:pt x="2" y="1"/>
                    </a:cubicBezTo>
                    <a:cubicBezTo>
                      <a:pt x="2"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12" name="Freeform 4549"/>
              <p:cNvSpPr>
                <a:spLocks/>
              </p:cNvSpPr>
              <p:nvPr/>
            </p:nvSpPr>
            <p:spPr bwMode="auto">
              <a:xfrm>
                <a:off x="4370" y="2197"/>
                <a:ext cx="1" cy="2"/>
              </a:xfrm>
              <a:custGeom>
                <a:avLst/>
                <a:gdLst>
                  <a:gd name="T0" fmla="*/ 1 w 1"/>
                  <a:gd name="T1" fmla="*/ 2 h 1"/>
                  <a:gd name="T2" fmla="*/ 0 w 1"/>
                  <a:gd name="T3" fmla="*/ 0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13" name="Freeform 4550"/>
              <p:cNvSpPr>
                <a:spLocks/>
              </p:cNvSpPr>
              <p:nvPr/>
            </p:nvSpPr>
            <p:spPr bwMode="auto">
              <a:xfrm>
                <a:off x="4329" y="2291"/>
                <a:ext cx="3" cy="3"/>
              </a:xfrm>
              <a:custGeom>
                <a:avLst/>
                <a:gdLst>
                  <a:gd name="T0" fmla="*/ 0 w 2"/>
                  <a:gd name="T1" fmla="*/ 2 h 2"/>
                  <a:gd name="T2" fmla="*/ 2 w 2"/>
                  <a:gd name="T3" fmla="*/ 3 h 2"/>
                  <a:gd name="T4" fmla="*/ 0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0" y="1"/>
                    </a:moveTo>
                    <a:cubicBezTo>
                      <a:pt x="1" y="2"/>
                      <a:pt x="1" y="2"/>
                      <a:pt x="1" y="2"/>
                    </a:cubicBezTo>
                    <a:cubicBezTo>
                      <a:pt x="2" y="1"/>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14" name="Freeform 4551"/>
              <p:cNvSpPr>
                <a:spLocks/>
              </p:cNvSpPr>
              <p:nvPr/>
            </p:nvSpPr>
            <p:spPr bwMode="auto">
              <a:xfrm>
                <a:off x="4356" y="2263"/>
                <a:ext cx="1" cy="4"/>
              </a:xfrm>
              <a:custGeom>
                <a:avLst/>
                <a:gdLst>
                  <a:gd name="T0" fmla="*/ 0 w 1"/>
                  <a:gd name="T1" fmla="*/ 1 h 3"/>
                  <a:gd name="T2" fmla="*/ 1 w 1"/>
                  <a:gd name="T3" fmla="*/ 0 h 3"/>
                  <a:gd name="T4" fmla="*/ 0 w 1"/>
                  <a:gd name="T5" fmla="*/ 0 h 3"/>
                  <a:gd name="T6" fmla="*/ 1 w 1"/>
                  <a:gd name="T7" fmla="*/ 1 h 3"/>
                  <a:gd name="T8" fmla="*/ 0 w 1"/>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 h="3">
                    <a:moveTo>
                      <a:pt x="0" y="1"/>
                    </a:moveTo>
                    <a:cubicBezTo>
                      <a:pt x="1" y="3"/>
                      <a:pt x="1" y="0"/>
                      <a:pt x="1" y="0"/>
                    </a:cubicBezTo>
                    <a:cubicBezTo>
                      <a:pt x="0" y="0"/>
                      <a:pt x="0" y="0"/>
                      <a:pt x="0" y="0"/>
                    </a:cubicBezTo>
                    <a:cubicBezTo>
                      <a:pt x="0" y="0"/>
                      <a:pt x="0" y="0"/>
                      <a:pt x="1" y="1"/>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15" name="Freeform 4552"/>
              <p:cNvSpPr>
                <a:spLocks/>
              </p:cNvSpPr>
              <p:nvPr/>
            </p:nvSpPr>
            <p:spPr bwMode="auto">
              <a:xfrm>
                <a:off x="4346" y="2255"/>
                <a:ext cx="3" cy="2"/>
              </a:xfrm>
              <a:custGeom>
                <a:avLst/>
                <a:gdLst>
                  <a:gd name="T0" fmla="*/ 0 w 2"/>
                  <a:gd name="T1" fmla="*/ 0 h 1"/>
                  <a:gd name="T2" fmla="*/ 3 w 2"/>
                  <a:gd name="T3" fmla="*/ 2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1" y="0"/>
                      <a:pt x="2" y="1"/>
                      <a:pt x="2" y="1"/>
                    </a:cubicBezTo>
                    <a:cubicBezTo>
                      <a:pt x="1" y="1"/>
                      <a:pt x="1"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16" name="Freeform 4553"/>
              <p:cNvSpPr>
                <a:spLocks/>
              </p:cNvSpPr>
              <p:nvPr/>
            </p:nvSpPr>
            <p:spPr bwMode="auto">
              <a:xfrm>
                <a:off x="4336" y="2279"/>
                <a:ext cx="2" cy="3"/>
              </a:xfrm>
              <a:custGeom>
                <a:avLst/>
                <a:gdLst>
                  <a:gd name="T0" fmla="*/ 1 w 2"/>
                  <a:gd name="T1" fmla="*/ 0 h 2"/>
                  <a:gd name="T2" fmla="*/ 2 w 2"/>
                  <a:gd name="T3" fmla="*/ 3 h 2"/>
                  <a:gd name="T4" fmla="*/ 1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0" y="1"/>
                      <a:pt x="1" y="2"/>
                      <a:pt x="2" y="2"/>
                    </a:cubicBezTo>
                    <a:cubicBezTo>
                      <a:pt x="2" y="1"/>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17" name="Freeform 4554"/>
              <p:cNvSpPr>
                <a:spLocks/>
              </p:cNvSpPr>
              <p:nvPr/>
            </p:nvSpPr>
            <p:spPr bwMode="auto">
              <a:xfrm>
                <a:off x="4221" y="2348"/>
                <a:ext cx="33" cy="32"/>
              </a:xfrm>
              <a:custGeom>
                <a:avLst/>
                <a:gdLst>
                  <a:gd name="T0" fmla="*/ 0 w 25"/>
                  <a:gd name="T1" fmla="*/ 15 h 24"/>
                  <a:gd name="T2" fmla="*/ 1 w 25"/>
                  <a:gd name="T3" fmla="*/ 21 h 24"/>
                  <a:gd name="T4" fmla="*/ 3 w 25"/>
                  <a:gd name="T5" fmla="*/ 28 h 24"/>
                  <a:gd name="T6" fmla="*/ 11 w 25"/>
                  <a:gd name="T7" fmla="*/ 31 h 24"/>
                  <a:gd name="T8" fmla="*/ 17 w 25"/>
                  <a:gd name="T9" fmla="*/ 32 h 24"/>
                  <a:gd name="T10" fmla="*/ 21 w 25"/>
                  <a:gd name="T11" fmla="*/ 29 h 24"/>
                  <a:gd name="T12" fmla="*/ 25 w 25"/>
                  <a:gd name="T13" fmla="*/ 24 h 24"/>
                  <a:gd name="T14" fmla="*/ 26 w 25"/>
                  <a:gd name="T15" fmla="*/ 17 h 24"/>
                  <a:gd name="T16" fmla="*/ 29 w 25"/>
                  <a:gd name="T17" fmla="*/ 9 h 24"/>
                  <a:gd name="T18" fmla="*/ 30 w 25"/>
                  <a:gd name="T19" fmla="*/ 4 h 24"/>
                  <a:gd name="T20" fmla="*/ 25 w 25"/>
                  <a:gd name="T21" fmla="*/ 5 h 24"/>
                  <a:gd name="T22" fmla="*/ 22 w 25"/>
                  <a:gd name="T23" fmla="*/ 5 h 24"/>
                  <a:gd name="T24" fmla="*/ 17 w 25"/>
                  <a:gd name="T25" fmla="*/ 5 h 24"/>
                  <a:gd name="T26" fmla="*/ 11 w 25"/>
                  <a:gd name="T27" fmla="*/ 5 h 24"/>
                  <a:gd name="T28" fmla="*/ 12 w 25"/>
                  <a:gd name="T29" fmla="*/ 7 h 24"/>
                  <a:gd name="T30" fmla="*/ 8 w 25"/>
                  <a:gd name="T31" fmla="*/ 5 h 24"/>
                  <a:gd name="T32" fmla="*/ 8 w 25"/>
                  <a:gd name="T33" fmla="*/ 8 h 24"/>
                  <a:gd name="T34" fmla="*/ 0 w 25"/>
                  <a:gd name="T35" fmla="*/ 15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5" h="24">
                    <a:moveTo>
                      <a:pt x="0" y="11"/>
                    </a:moveTo>
                    <a:cubicBezTo>
                      <a:pt x="0" y="12"/>
                      <a:pt x="1" y="15"/>
                      <a:pt x="1" y="16"/>
                    </a:cubicBezTo>
                    <a:cubicBezTo>
                      <a:pt x="1" y="18"/>
                      <a:pt x="1" y="20"/>
                      <a:pt x="2" y="21"/>
                    </a:cubicBezTo>
                    <a:cubicBezTo>
                      <a:pt x="4" y="22"/>
                      <a:pt x="6" y="22"/>
                      <a:pt x="8" y="23"/>
                    </a:cubicBezTo>
                    <a:cubicBezTo>
                      <a:pt x="9" y="24"/>
                      <a:pt x="12" y="24"/>
                      <a:pt x="13" y="24"/>
                    </a:cubicBezTo>
                    <a:cubicBezTo>
                      <a:pt x="13" y="22"/>
                      <a:pt x="15" y="21"/>
                      <a:pt x="16" y="22"/>
                    </a:cubicBezTo>
                    <a:cubicBezTo>
                      <a:pt x="15" y="21"/>
                      <a:pt x="19" y="19"/>
                      <a:pt x="19" y="18"/>
                    </a:cubicBezTo>
                    <a:cubicBezTo>
                      <a:pt x="20" y="17"/>
                      <a:pt x="21" y="13"/>
                      <a:pt x="20" y="13"/>
                    </a:cubicBezTo>
                    <a:cubicBezTo>
                      <a:pt x="21" y="12"/>
                      <a:pt x="22" y="9"/>
                      <a:pt x="22" y="7"/>
                    </a:cubicBezTo>
                    <a:cubicBezTo>
                      <a:pt x="25" y="9"/>
                      <a:pt x="23" y="4"/>
                      <a:pt x="23" y="3"/>
                    </a:cubicBezTo>
                    <a:cubicBezTo>
                      <a:pt x="22" y="2"/>
                      <a:pt x="18" y="0"/>
                      <a:pt x="19" y="4"/>
                    </a:cubicBezTo>
                    <a:cubicBezTo>
                      <a:pt x="19" y="3"/>
                      <a:pt x="16" y="2"/>
                      <a:pt x="17" y="4"/>
                    </a:cubicBezTo>
                    <a:cubicBezTo>
                      <a:pt x="16" y="1"/>
                      <a:pt x="14" y="3"/>
                      <a:pt x="13" y="4"/>
                    </a:cubicBezTo>
                    <a:cubicBezTo>
                      <a:pt x="12" y="2"/>
                      <a:pt x="9" y="3"/>
                      <a:pt x="8" y="4"/>
                    </a:cubicBezTo>
                    <a:cubicBezTo>
                      <a:pt x="8" y="4"/>
                      <a:pt x="8" y="4"/>
                      <a:pt x="9" y="5"/>
                    </a:cubicBezTo>
                    <a:cubicBezTo>
                      <a:pt x="8" y="5"/>
                      <a:pt x="7" y="4"/>
                      <a:pt x="6" y="4"/>
                    </a:cubicBezTo>
                    <a:cubicBezTo>
                      <a:pt x="4" y="4"/>
                      <a:pt x="5" y="6"/>
                      <a:pt x="6" y="6"/>
                    </a:cubicBezTo>
                    <a:cubicBezTo>
                      <a:pt x="4" y="7"/>
                      <a:pt x="2" y="9"/>
                      <a:pt x="0" y="1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18" name="Freeform 4555"/>
              <p:cNvSpPr>
                <a:spLocks/>
              </p:cNvSpPr>
              <p:nvPr/>
            </p:nvSpPr>
            <p:spPr bwMode="auto">
              <a:xfrm>
                <a:off x="4238" y="2335"/>
                <a:ext cx="6" cy="2"/>
              </a:xfrm>
              <a:custGeom>
                <a:avLst/>
                <a:gdLst>
                  <a:gd name="T0" fmla="*/ 0 w 4"/>
                  <a:gd name="T1" fmla="*/ 1 h 2"/>
                  <a:gd name="T2" fmla="*/ 5 w 4"/>
                  <a:gd name="T3" fmla="*/ 2 h 2"/>
                  <a:gd name="T4" fmla="*/ 0 w 4"/>
                  <a:gd name="T5" fmla="*/ 1 h 2"/>
                  <a:gd name="T6" fmla="*/ 0 60000 65536"/>
                  <a:gd name="T7" fmla="*/ 0 60000 65536"/>
                  <a:gd name="T8" fmla="*/ 0 60000 65536"/>
                </a:gdLst>
                <a:ahLst/>
                <a:cxnLst>
                  <a:cxn ang="T6">
                    <a:pos x="T0" y="T1"/>
                  </a:cxn>
                  <a:cxn ang="T7">
                    <a:pos x="T2" y="T3"/>
                  </a:cxn>
                  <a:cxn ang="T8">
                    <a:pos x="T4" y="T5"/>
                  </a:cxn>
                </a:cxnLst>
                <a:rect l="0" t="0" r="r" b="b"/>
                <a:pathLst>
                  <a:path w="4" h="2">
                    <a:moveTo>
                      <a:pt x="0" y="1"/>
                    </a:moveTo>
                    <a:cubicBezTo>
                      <a:pt x="2" y="1"/>
                      <a:pt x="3" y="1"/>
                      <a:pt x="3" y="2"/>
                    </a:cubicBezTo>
                    <a:cubicBezTo>
                      <a:pt x="4"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19" name="Freeform 4556"/>
              <p:cNvSpPr>
                <a:spLocks/>
              </p:cNvSpPr>
              <p:nvPr/>
            </p:nvSpPr>
            <p:spPr bwMode="auto">
              <a:xfrm>
                <a:off x="4241" y="2332"/>
                <a:ext cx="3" cy="1"/>
              </a:xfrm>
              <a:custGeom>
                <a:avLst/>
                <a:gdLst>
                  <a:gd name="T0" fmla="*/ 2 w 2"/>
                  <a:gd name="T1" fmla="*/ 0 h 1"/>
                  <a:gd name="T2" fmla="*/ 3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0" y="1"/>
                      <a:pt x="1" y="1"/>
                      <a:pt x="2"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20" name="Freeform 4557"/>
              <p:cNvSpPr>
                <a:spLocks/>
              </p:cNvSpPr>
              <p:nvPr/>
            </p:nvSpPr>
            <p:spPr bwMode="auto">
              <a:xfrm>
                <a:off x="4259" y="2325"/>
                <a:ext cx="2" cy="2"/>
              </a:xfrm>
              <a:custGeom>
                <a:avLst/>
                <a:gdLst>
                  <a:gd name="T0" fmla="*/ 0 w 1"/>
                  <a:gd name="T1" fmla="*/ 2 h 1"/>
                  <a:gd name="T2" fmla="*/ 2 w 1"/>
                  <a:gd name="T3" fmla="*/ 0 h 1"/>
                  <a:gd name="T4" fmla="*/ 0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1"/>
                      <a:pt x="1" y="0"/>
                      <a:pt x="1" y="0"/>
                    </a:cubicBezTo>
                    <a:cubicBezTo>
                      <a:pt x="0"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21" name="Freeform 4558"/>
              <p:cNvSpPr>
                <a:spLocks/>
              </p:cNvSpPr>
              <p:nvPr/>
            </p:nvSpPr>
            <p:spPr bwMode="auto">
              <a:xfrm>
                <a:off x="4269" y="2324"/>
                <a:ext cx="1" cy="3"/>
              </a:xfrm>
              <a:custGeom>
                <a:avLst/>
                <a:gdLst>
                  <a:gd name="T0" fmla="*/ 1 w 1"/>
                  <a:gd name="T1" fmla="*/ 0 h 2"/>
                  <a:gd name="T2" fmla="*/ 0 w 1"/>
                  <a:gd name="T3" fmla="*/ 3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1" y="1"/>
                      <a:pt x="0" y="1"/>
                      <a:pt x="0" y="2"/>
                    </a:cubicBezTo>
                    <a:cubicBezTo>
                      <a:pt x="1" y="2"/>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22" name="Freeform 4559"/>
              <p:cNvSpPr>
                <a:spLocks/>
              </p:cNvSpPr>
              <p:nvPr/>
            </p:nvSpPr>
            <p:spPr bwMode="auto">
              <a:xfrm>
                <a:off x="4271" y="2324"/>
                <a:ext cx="2" cy="3"/>
              </a:xfrm>
              <a:custGeom>
                <a:avLst/>
                <a:gdLst>
                  <a:gd name="T0" fmla="*/ 2 w 1"/>
                  <a:gd name="T1" fmla="*/ 3 h 2"/>
                  <a:gd name="T2" fmla="*/ 0 w 1"/>
                  <a:gd name="T3" fmla="*/ 0 h 2"/>
                  <a:gd name="T4" fmla="*/ 2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0"/>
                      <a:pt x="0" y="0"/>
                    </a:cubicBezTo>
                    <a:cubicBezTo>
                      <a:pt x="0" y="1"/>
                      <a:pt x="1"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23" name="Freeform 4560"/>
              <p:cNvSpPr>
                <a:spLocks/>
              </p:cNvSpPr>
              <p:nvPr/>
            </p:nvSpPr>
            <p:spPr bwMode="auto">
              <a:xfrm>
                <a:off x="4278" y="2306"/>
                <a:ext cx="2" cy="2"/>
              </a:xfrm>
              <a:custGeom>
                <a:avLst/>
                <a:gdLst>
                  <a:gd name="T0" fmla="*/ 0 w 2"/>
                  <a:gd name="T1" fmla="*/ 0 h 2"/>
                  <a:gd name="T2" fmla="*/ 2 w 2"/>
                  <a:gd name="T3" fmla="*/ 2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0" y="0"/>
                      <a:pt x="1" y="2"/>
                      <a:pt x="2" y="2"/>
                    </a:cubicBezTo>
                    <a:cubicBezTo>
                      <a:pt x="1" y="1"/>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24" name="Freeform 4561"/>
              <p:cNvSpPr>
                <a:spLocks/>
              </p:cNvSpPr>
              <p:nvPr/>
            </p:nvSpPr>
            <p:spPr bwMode="auto">
              <a:xfrm>
                <a:off x="4279" y="2308"/>
                <a:ext cx="1" cy="2"/>
              </a:xfrm>
              <a:custGeom>
                <a:avLst/>
                <a:gdLst>
                  <a:gd name="T0" fmla="*/ 0 w 1"/>
                  <a:gd name="T1" fmla="*/ 0 h 1"/>
                  <a:gd name="T2" fmla="*/ 1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25" name="Freeform 4562"/>
              <p:cNvSpPr>
                <a:spLocks/>
              </p:cNvSpPr>
              <p:nvPr/>
            </p:nvSpPr>
            <p:spPr bwMode="auto">
              <a:xfrm>
                <a:off x="3687" y="1824"/>
                <a:ext cx="720" cy="524"/>
              </a:xfrm>
              <a:custGeom>
                <a:avLst/>
                <a:gdLst>
                  <a:gd name="T0" fmla="*/ 30 w 546"/>
                  <a:gd name="T1" fmla="*/ 206 h 397"/>
                  <a:gd name="T2" fmla="*/ 74 w 546"/>
                  <a:gd name="T3" fmla="*/ 166 h 397"/>
                  <a:gd name="T4" fmla="*/ 78 w 546"/>
                  <a:gd name="T5" fmla="*/ 131 h 397"/>
                  <a:gd name="T6" fmla="*/ 107 w 546"/>
                  <a:gd name="T7" fmla="*/ 103 h 397"/>
                  <a:gd name="T8" fmla="*/ 135 w 546"/>
                  <a:gd name="T9" fmla="*/ 78 h 397"/>
                  <a:gd name="T10" fmla="*/ 193 w 546"/>
                  <a:gd name="T11" fmla="*/ 129 h 397"/>
                  <a:gd name="T12" fmla="*/ 265 w 546"/>
                  <a:gd name="T13" fmla="*/ 158 h 397"/>
                  <a:gd name="T14" fmla="*/ 361 w 546"/>
                  <a:gd name="T15" fmla="*/ 180 h 397"/>
                  <a:gd name="T16" fmla="*/ 460 w 546"/>
                  <a:gd name="T17" fmla="*/ 157 h 397"/>
                  <a:gd name="T18" fmla="*/ 492 w 546"/>
                  <a:gd name="T19" fmla="*/ 127 h 397"/>
                  <a:gd name="T20" fmla="*/ 537 w 546"/>
                  <a:gd name="T21" fmla="*/ 108 h 397"/>
                  <a:gd name="T22" fmla="*/ 475 w 546"/>
                  <a:gd name="T23" fmla="*/ 58 h 397"/>
                  <a:gd name="T24" fmla="*/ 497 w 546"/>
                  <a:gd name="T25" fmla="*/ 18 h 397"/>
                  <a:gd name="T26" fmla="*/ 559 w 546"/>
                  <a:gd name="T27" fmla="*/ 16 h 397"/>
                  <a:gd name="T28" fmla="*/ 624 w 546"/>
                  <a:gd name="T29" fmla="*/ 62 h 397"/>
                  <a:gd name="T30" fmla="*/ 679 w 546"/>
                  <a:gd name="T31" fmla="*/ 91 h 397"/>
                  <a:gd name="T32" fmla="*/ 713 w 546"/>
                  <a:gd name="T33" fmla="*/ 100 h 397"/>
                  <a:gd name="T34" fmla="*/ 700 w 546"/>
                  <a:gd name="T35" fmla="*/ 133 h 397"/>
                  <a:gd name="T36" fmla="*/ 700 w 546"/>
                  <a:gd name="T37" fmla="*/ 173 h 397"/>
                  <a:gd name="T38" fmla="*/ 665 w 546"/>
                  <a:gd name="T39" fmla="*/ 197 h 397"/>
                  <a:gd name="T40" fmla="*/ 629 w 546"/>
                  <a:gd name="T41" fmla="*/ 224 h 397"/>
                  <a:gd name="T42" fmla="*/ 621 w 546"/>
                  <a:gd name="T43" fmla="*/ 206 h 397"/>
                  <a:gd name="T44" fmla="*/ 574 w 546"/>
                  <a:gd name="T45" fmla="*/ 232 h 397"/>
                  <a:gd name="T46" fmla="*/ 620 w 546"/>
                  <a:gd name="T47" fmla="*/ 246 h 397"/>
                  <a:gd name="T48" fmla="*/ 644 w 546"/>
                  <a:gd name="T49" fmla="*/ 259 h 397"/>
                  <a:gd name="T50" fmla="*/ 624 w 546"/>
                  <a:gd name="T51" fmla="*/ 271 h 397"/>
                  <a:gd name="T52" fmla="*/ 651 w 546"/>
                  <a:gd name="T53" fmla="*/ 326 h 397"/>
                  <a:gd name="T54" fmla="*/ 638 w 546"/>
                  <a:gd name="T55" fmla="*/ 335 h 397"/>
                  <a:gd name="T56" fmla="*/ 675 w 546"/>
                  <a:gd name="T57" fmla="*/ 355 h 397"/>
                  <a:gd name="T58" fmla="*/ 671 w 546"/>
                  <a:gd name="T59" fmla="*/ 366 h 397"/>
                  <a:gd name="T60" fmla="*/ 683 w 546"/>
                  <a:gd name="T61" fmla="*/ 383 h 397"/>
                  <a:gd name="T62" fmla="*/ 678 w 546"/>
                  <a:gd name="T63" fmla="*/ 391 h 397"/>
                  <a:gd name="T64" fmla="*/ 673 w 546"/>
                  <a:gd name="T65" fmla="*/ 414 h 397"/>
                  <a:gd name="T66" fmla="*/ 665 w 546"/>
                  <a:gd name="T67" fmla="*/ 426 h 397"/>
                  <a:gd name="T68" fmla="*/ 662 w 546"/>
                  <a:gd name="T69" fmla="*/ 440 h 397"/>
                  <a:gd name="T70" fmla="*/ 650 w 546"/>
                  <a:gd name="T71" fmla="*/ 454 h 397"/>
                  <a:gd name="T72" fmla="*/ 638 w 546"/>
                  <a:gd name="T73" fmla="*/ 471 h 397"/>
                  <a:gd name="T74" fmla="*/ 618 w 546"/>
                  <a:gd name="T75" fmla="*/ 486 h 397"/>
                  <a:gd name="T76" fmla="*/ 592 w 546"/>
                  <a:gd name="T77" fmla="*/ 480 h 397"/>
                  <a:gd name="T78" fmla="*/ 588 w 546"/>
                  <a:gd name="T79" fmla="*/ 492 h 397"/>
                  <a:gd name="T80" fmla="*/ 562 w 546"/>
                  <a:gd name="T81" fmla="*/ 504 h 397"/>
                  <a:gd name="T82" fmla="*/ 550 w 546"/>
                  <a:gd name="T83" fmla="*/ 524 h 397"/>
                  <a:gd name="T84" fmla="*/ 537 w 546"/>
                  <a:gd name="T85" fmla="*/ 504 h 397"/>
                  <a:gd name="T86" fmla="*/ 522 w 546"/>
                  <a:gd name="T87" fmla="*/ 504 h 397"/>
                  <a:gd name="T88" fmla="*/ 487 w 546"/>
                  <a:gd name="T89" fmla="*/ 480 h 397"/>
                  <a:gd name="T90" fmla="*/ 439 w 546"/>
                  <a:gd name="T91" fmla="*/ 490 h 397"/>
                  <a:gd name="T92" fmla="*/ 427 w 546"/>
                  <a:gd name="T93" fmla="*/ 507 h 397"/>
                  <a:gd name="T94" fmla="*/ 390 w 546"/>
                  <a:gd name="T95" fmla="*/ 474 h 397"/>
                  <a:gd name="T96" fmla="*/ 372 w 546"/>
                  <a:gd name="T97" fmla="*/ 445 h 397"/>
                  <a:gd name="T98" fmla="*/ 368 w 546"/>
                  <a:gd name="T99" fmla="*/ 403 h 397"/>
                  <a:gd name="T100" fmla="*/ 344 w 546"/>
                  <a:gd name="T101" fmla="*/ 389 h 397"/>
                  <a:gd name="T102" fmla="*/ 314 w 546"/>
                  <a:gd name="T103" fmla="*/ 383 h 397"/>
                  <a:gd name="T104" fmla="*/ 270 w 546"/>
                  <a:gd name="T105" fmla="*/ 401 h 397"/>
                  <a:gd name="T106" fmla="*/ 216 w 546"/>
                  <a:gd name="T107" fmla="*/ 401 h 397"/>
                  <a:gd name="T108" fmla="*/ 170 w 546"/>
                  <a:gd name="T109" fmla="*/ 383 h 397"/>
                  <a:gd name="T110" fmla="*/ 115 w 546"/>
                  <a:gd name="T111" fmla="*/ 355 h 397"/>
                  <a:gd name="T112" fmla="*/ 102 w 546"/>
                  <a:gd name="T113" fmla="*/ 327 h 397"/>
                  <a:gd name="T114" fmla="*/ 44 w 546"/>
                  <a:gd name="T115" fmla="*/ 273 h 397"/>
                  <a:gd name="T116" fmla="*/ 21 w 546"/>
                  <a:gd name="T117" fmla="*/ 240 h 3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46" h="397">
                    <a:moveTo>
                      <a:pt x="0" y="167"/>
                    </a:moveTo>
                    <a:cubicBezTo>
                      <a:pt x="2" y="167"/>
                      <a:pt x="3" y="166"/>
                      <a:pt x="2" y="164"/>
                    </a:cubicBezTo>
                    <a:cubicBezTo>
                      <a:pt x="2" y="162"/>
                      <a:pt x="1" y="163"/>
                      <a:pt x="2" y="161"/>
                    </a:cubicBezTo>
                    <a:cubicBezTo>
                      <a:pt x="2" y="159"/>
                      <a:pt x="4" y="159"/>
                      <a:pt x="5" y="159"/>
                    </a:cubicBezTo>
                    <a:cubicBezTo>
                      <a:pt x="6" y="158"/>
                      <a:pt x="7" y="156"/>
                      <a:pt x="9" y="156"/>
                    </a:cubicBezTo>
                    <a:cubicBezTo>
                      <a:pt x="9" y="155"/>
                      <a:pt x="8" y="155"/>
                      <a:pt x="9" y="154"/>
                    </a:cubicBezTo>
                    <a:cubicBezTo>
                      <a:pt x="10" y="154"/>
                      <a:pt x="12" y="155"/>
                      <a:pt x="13" y="154"/>
                    </a:cubicBezTo>
                    <a:cubicBezTo>
                      <a:pt x="13" y="154"/>
                      <a:pt x="14" y="153"/>
                      <a:pt x="15" y="153"/>
                    </a:cubicBezTo>
                    <a:cubicBezTo>
                      <a:pt x="16" y="152"/>
                      <a:pt x="17" y="155"/>
                      <a:pt x="17" y="156"/>
                    </a:cubicBezTo>
                    <a:cubicBezTo>
                      <a:pt x="19" y="157"/>
                      <a:pt x="21" y="155"/>
                      <a:pt x="23" y="156"/>
                    </a:cubicBezTo>
                    <a:cubicBezTo>
                      <a:pt x="25" y="156"/>
                      <a:pt x="26" y="152"/>
                      <a:pt x="26" y="150"/>
                    </a:cubicBezTo>
                    <a:cubicBezTo>
                      <a:pt x="26" y="148"/>
                      <a:pt x="27" y="148"/>
                      <a:pt x="29" y="148"/>
                    </a:cubicBezTo>
                    <a:cubicBezTo>
                      <a:pt x="31" y="148"/>
                      <a:pt x="33" y="148"/>
                      <a:pt x="35" y="148"/>
                    </a:cubicBezTo>
                    <a:cubicBezTo>
                      <a:pt x="37" y="147"/>
                      <a:pt x="38" y="148"/>
                      <a:pt x="39" y="147"/>
                    </a:cubicBezTo>
                    <a:cubicBezTo>
                      <a:pt x="40" y="146"/>
                      <a:pt x="40" y="144"/>
                      <a:pt x="41" y="143"/>
                    </a:cubicBezTo>
                    <a:cubicBezTo>
                      <a:pt x="43" y="140"/>
                      <a:pt x="48" y="140"/>
                      <a:pt x="51" y="137"/>
                    </a:cubicBezTo>
                    <a:cubicBezTo>
                      <a:pt x="52" y="136"/>
                      <a:pt x="53" y="136"/>
                      <a:pt x="54" y="136"/>
                    </a:cubicBezTo>
                    <a:cubicBezTo>
                      <a:pt x="56" y="136"/>
                      <a:pt x="56" y="135"/>
                      <a:pt x="55" y="134"/>
                    </a:cubicBezTo>
                    <a:cubicBezTo>
                      <a:pt x="54" y="132"/>
                      <a:pt x="54" y="131"/>
                      <a:pt x="53" y="129"/>
                    </a:cubicBezTo>
                    <a:cubicBezTo>
                      <a:pt x="52" y="127"/>
                      <a:pt x="54" y="126"/>
                      <a:pt x="56" y="126"/>
                    </a:cubicBezTo>
                    <a:cubicBezTo>
                      <a:pt x="55" y="125"/>
                      <a:pt x="54" y="125"/>
                      <a:pt x="54" y="125"/>
                    </a:cubicBezTo>
                    <a:cubicBezTo>
                      <a:pt x="54" y="124"/>
                      <a:pt x="55" y="122"/>
                      <a:pt x="56" y="123"/>
                    </a:cubicBezTo>
                    <a:cubicBezTo>
                      <a:pt x="57" y="121"/>
                      <a:pt x="55" y="121"/>
                      <a:pt x="55" y="120"/>
                    </a:cubicBezTo>
                    <a:cubicBezTo>
                      <a:pt x="55" y="118"/>
                      <a:pt x="53" y="116"/>
                      <a:pt x="52" y="115"/>
                    </a:cubicBezTo>
                    <a:cubicBezTo>
                      <a:pt x="50" y="113"/>
                      <a:pt x="49" y="111"/>
                      <a:pt x="48" y="108"/>
                    </a:cubicBezTo>
                    <a:cubicBezTo>
                      <a:pt x="47" y="107"/>
                      <a:pt x="48" y="104"/>
                      <a:pt x="47" y="103"/>
                    </a:cubicBezTo>
                    <a:cubicBezTo>
                      <a:pt x="45" y="103"/>
                      <a:pt x="40" y="103"/>
                      <a:pt x="42" y="101"/>
                    </a:cubicBezTo>
                    <a:cubicBezTo>
                      <a:pt x="42" y="100"/>
                      <a:pt x="46" y="100"/>
                      <a:pt x="47" y="99"/>
                    </a:cubicBezTo>
                    <a:cubicBezTo>
                      <a:pt x="49" y="99"/>
                      <a:pt x="52" y="98"/>
                      <a:pt x="54" y="97"/>
                    </a:cubicBezTo>
                    <a:cubicBezTo>
                      <a:pt x="57" y="97"/>
                      <a:pt x="57" y="98"/>
                      <a:pt x="59" y="99"/>
                    </a:cubicBezTo>
                    <a:cubicBezTo>
                      <a:pt x="61" y="99"/>
                      <a:pt x="62" y="98"/>
                      <a:pt x="64" y="99"/>
                    </a:cubicBezTo>
                    <a:cubicBezTo>
                      <a:pt x="66" y="100"/>
                      <a:pt x="66" y="98"/>
                      <a:pt x="66" y="97"/>
                    </a:cubicBezTo>
                    <a:cubicBezTo>
                      <a:pt x="65" y="95"/>
                      <a:pt x="63" y="96"/>
                      <a:pt x="62" y="94"/>
                    </a:cubicBezTo>
                    <a:cubicBezTo>
                      <a:pt x="61" y="93"/>
                      <a:pt x="62" y="91"/>
                      <a:pt x="62" y="89"/>
                    </a:cubicBezTo>
                    <a:cubicBezTo>
                      <a:pt x="62" y="87"/>
                      <a:pt x="61" y="85"/>
                      <a:pt x="61" y="83"/>
                    </a:cubicBezTo>
                    <a:cubicBezTo>
                      <a:pt x="61" y="81"/>
                      <a:pt x="62" y="79"/>
                      <a:pt x="62" y="77"/>
                    </a:cubicBezTo>
                    <a:cubicBezTo>
                      <a:pt x="61" y="75"/>
                      <a:pt x="63" y="74"/>
                      <a:pt x="65" y="75"/>
                    </a:cubicBezTo>
                    <a:cubicBezTo>
                      <a:pt x="66" y="76"/>
                      <a:pt x="68" y="77"/>
                      <a:pt x="70" y="77"/>
                    </a:cubicBezTo>
                    <a:cubicBezTo>
                      <a:pt x="72" y="78"/>
                      <a:pt x="74" y="77"/>
                      <a:pt x="77" y="77"/>
                    </a:cubicBezTo>
                    <a:cubicBezTo>
                      <a:pt x="79" y="77"/>
                      <a:pt x="79" y="80"/>
                      <a:pt x="81" y="78"/>
                    </a:cubicBezTo>
                    <a:cubicBezTo>
                      <a:pt x="82" y="77"/>
                      <a:pt x="84" y="77"/>
                      <a:pt x="85" y="76"/>
                    </a:cubicBezTo>
                    <a:cubicBezTo>
                      <a:pt x="88" y="74"/>
                      <a:pt x="82" y="68"/>
                      <a:pt x="81" y="66"/>
                    </a:cubicBezTo>
                    <a:cubicBezTo>
                      <a:pt x="81" y="65"/>
                      <a:pt x="81" y="62"/>
                      <a:pt x="82" y="61"/>
                    </a:cubicBezTo>
                    <a:cubicBezTo>
                      <a:pt x="83" y="60"/>
                      <a:pt x="85" y="61"/>
                      <a:pt x="86" y="60"/>
                    </a:cubicBezTo>
                    <a:cubicBezTo>
                      <a:pt x="89" y="59"/>
                      <a:pt x="89" y="57"/>
                      <a:pt x="88" y="54"/>
                    </a:cubicBezTo>
                    <a:cubicBezTo>
                      <a:pt x="87" y="52"/>
                      <a:pt x="90" y="52"/>
                      <a:pt x="91" y="52"/>
                    </a:cubicBezTo>
                    <a:cubicBezTo>
                      <a:pt x="92" y="52"/>
                      <a:pt x="94" y="53"/>
                      <a:pt x="97" y="52"/>
                    </a:cubicBezTo>
                    <a:cubicBezTo>
                      <a:pt x="98" y="53"/>
                      <a:pt x="99" y="54"/>
                      <a:pt x="98" y="54"/>
                    </a:cubicBezTo>
                    <a:cubicBezTo>
                      <a:pt x="96" y="55"/>
                      <a:pt x="100" y="56"/>
                      <a:pt x="100" y="56"/>
                    </a:cubicBezTo>
                    <a:cubicBezTo>
                      <a:pt x="102" y="57"/>
                      <a:pt x="100" y="58"/>
                      <a:pt x="102" y="59"/>
                    </a:cubicBezTo>
                    <a:cubicBezTo>
                      <a:pt x="104" y="60"/>
                      <a:pt x="106" y="60"/>
                      <a:pt x="108" y="62"/>
                    </a:cubicBezTo>
                    <a:cubicBezTo>
                      <a:pt x="109" y="64"/>
                      <a:pt x="114" y="66"/>
                      <a:pt x="116" y="65"/>
                    </a:cubicBezTo>
                    <a:cubicBezTo>
                      <a:pt x="119" y="65"/>
                      <a:pt x="122" y="69"/>
                      <a:pt x="123" y="67"/>
                    </a:cubicBezTo>
                    <a:cubicBezTo>
                      <a:pt x="124" y="67"/>
                      <a:pt x="127" y="69"/>
                      <a:pt x="128" y="70"/>
                    </a:cubicBezTo>
                    <a:cubicBezTo>
                      <a:pt x="130" y="71"/>
                      <a:pt x="131" y="74"/>
                      <a:pt x="132" y="75"/>
                    </a:cubicBezTo>
                    <a:cubicBezTo>
                      <a:pt x="134" y="76"/>
                      <a:pt x="136" y="78"/>
                      <a:pt x="137" y="80"/>
                    </a:cubicBezTo>
                    <a:cubicBezTo>
                      <a:pt x="140" y="82"/>
                      <a:pt x="139" y="81"/>
                      <a:pt x="140" y="83"/>
                    </a:cubicBezTo>
                    <a:cubicBezTo>
                      <a:pt x="140" y="88"/>
                      <a:pt x="142" y="88"/>
                      <a:pt x="141" y="90"/>
                    </a:cubicBezTo>
                    <a:cubicBezTo>
                      <a:pt x="140" y="92"/>
                      <a:pt x="140" y="94"/>
                      <a:pt x="141" y="95"/>
                    </a:cubicBezTo>
                    <a:cubicBezTo>
                      <a:pt x="143" y="96"/>
                      <a:pt x="144" y="98"/>
                      <a:pt x="146" y="98"/>
                    </a:cubicBezTo>
                    <a:cubicBezTo>
                      <a:pt x="148" y="99"/>
                      <a:pt x="150" y="99"/>
                      <a:pt x="153" y="100"/>
                    </a:cubicBezTo>
                    <a:cubicBezTo>
                      <a:pt x="155" y="100"/>
                      <a:pt x="158" y="100"/>
                      <a:pt x="160" y="101"/>
                    </a:cubicBezTo>
                    <a:cubicBezTo>
                      <a:pt x="162" y="101"/>
                      <a:pt x="164" y="100"/>
                      <a:pt x="166" y="100"/>
                    </a:cubicBezTo>
                    <a:cubicBezTo>
                      <a:pt x="170" y="101"/>
                      <a:pt x="174" y="103"/>
                      <a:pt x="177" y="104"/>
                    </a:cubicBezTo>
                    <a:cubicBezTo>
                      <a:pt x="178" y="105"/>
                      <a:pt x="179" y="105"/>
                      <a:pt x="180" y="105"/>
                    </a:cubicBezTo>
                    <a:cubicBezTo>
                      <a:pt x="182" y="107"/>
                      <a:pt x="184" y="108"/>
                      <a:pt x="186" y="109"/>
                    </a:cubicBezTo>
                    <a:cubicBezTo>
                      <a:pt x="187" y="109"/>
                      <a:pt x="189" y="109"/>
                      <a:pt x="190" y="109"/>
                    </a:cubicBezTo>
                    <a:cubicBezTo>
                      <a:pt x="192" y="109"/>
                      <a:pt x="191" y="111"/>
                      <a:pt x="192" y="112"/>
                    </a:cubicBezTo>
                    <a:cubicBezTo>
                      <a:pt x="194" y="113"/>
                      <a:pt x="196" y="114"/>
                      <a:pt x="197" y="116"/>
                    </a:cubicBezTo>
                    <a:cubicBezTo>
                      <a:pt x="198" y="117"/>
                      <a:pt x="200" y="119"/>
                      <a:pt x="201" y="120"/>
                    </a:cubicBezTo>
                    <a:cubicBezTo>
                      <a:pt x="202" y="122"/>
                      <a:pt x="205" y="123"/>
                      <a:pt x="207" y="125"/>
                    </a:cubicBezTo>
                    <a:cubicBezTo>
                      <a:pt x="208" y="126"/>
                      <a:pt x="208" y="127"/>
                      <a:pt x="209" y="127"/>
                    </a:cubicBezTo>
                    <a:cubicBezTo>
                      <a:pt x="211" y="128"/>
                      <a:pt x="214" y="127"/>
                      <a:pt x="216" y="127"/>
                    </a:cubicBezTo>
                    <a:cubicBezTo>
                      <a:pt x="219" y="127"/>
                      <a:pt x="226" y="129"/>
                      <a:pt x="231" y="129"/>
                    </a:cubicBezTo>
                    <a:cubicBezTo>
                      <a:pt x="233" y="129"/>
                      <a:pt x="236" y="129"/>
                      <a:pt x="238" y="129"/>
                    </a:cubicBezTo>
                    <a:cubicBezTo>
                      <a:pt x="241" y="129"/>
                      <a:pt x="242" y="128"/>
                      <a:pt x="245" y="128"/>
                    </a:cubicBezTo>
                    <a:cubicBezTo>
                      <a:pt x="248" y="128"/>
                      <a:pt x="250" y="129"/>
                      <a:pt x="253" y="129"/>
                    </a:cubicBezTo>
                    <a:cubicBezTo>
                      <a:pt x="255" y="130"/>
                      <a:pt x="257" y="129"/>
                      <a:pt x="260" y="130"/>
                    </a:cubicBezTo>
                    <a:cubicBezTo>
                      <a:pt x="262" y="131"/>
                      <a:pt x="263" y="133"/>
                      <a:pt x="265" y="134"/>
                    </a:cubicBezTo>
                    <a:cubicBezTo>
                      <a:pt x="268" y="135"/>
                      <a:pt x="271" y="135"/>
                      <a:pt x="274" y="136"/>
                    </a:cubicBezTo>
                    <a:cubicBezTo>
                      <a:pt x="279" y="137"/>
                      <a:pt x="283" y="139"/>
                      <a:pt x="288" y="138"/>
                    </a:cubicBezTo>
                    <a:cubicBezTo>
                      <a:pt x="290" y="138"/>
                      <a:pt x="290" y="139"/>
                      <a:pt x="292" y="140"/>
                    </a:cubicBezTo>
                    <a:cubicBezTo>
                      <a:pt x="294" y="141"/>
                      <a:pt x="298" y="141"/>
                      <a:pt x="297" y="141"/>
                    </a:cubicBezTo>
                    <a:cubicBezTo>
                      <a:pt x="295" y="141"/>
                      <a:pt x="306" y="135"/>
                      <a:pt x="309" y="134"/>
                    </a:cubicBezTo>
                    <a:cubicBezTo>
                      <a:pt x="310" y="133"/>
                      <a:pt x="313" y="132"/>
                      <a:pt x="316" y="132"/>
                    </a:cubicBezTo>
                    <a:cubicBezTo>
                      <a:pt x="319" y="132"/>
                      <a:pt x="321" y="131"/>
                      <a:pt x="324" y="131"/>
                    </a:cubicBezTo>
                    <a:cubicBezTo>
                      <a:pt x="329" y="131"/>
                      <a:pt x="334" y="132"/>
                      <a:pt x="337" y="130"/>
                    </a:cubicBezTo>
                    <a:cubicBezTo>
                      <a:pt x="339" y="129"/>
                      <a:pt x="341" y="128"/>
                      <a:pt x="343" y="127"/>
                    </a:cubicBezTo>
                    <a:cubicBezTo>
                      <a:pt x="344" y="125"/>
                      <a:pt x="344" y="123"/>
                      <a:pt x="345" y="121"/>
                    </a:cubicBezTo>
                    <a:cubicBezTo>
                      <a:pt x="346" y="120"/>
                      <a:pt x="347" y="120"/>
                      <a:pt x="349" y="119"/>
                    </a:cubicBezTo>
                    <a:cubicBezTo>
                      <a:pt x="350" y="118"/>
                      <a:pt x="350" y="117"/>
                      <a:pt x="351" y="117"/>
                    </a:cubicBezTo>
                    <a:cubicBezTo>
                      <a:pt x="351" y="116"/>
                      <a:pt x="352" y="116"/>
                      <a:pt x="352" y="116"/>
                    </a:cubicBezTo>
                    <a:cubicBezTo>
                      <a:pt x="353" y="113"/>
                      <a:pt x="346" y="110"/>
                      <a:pt x="344" y="108"/>
                    </a:cubicBezTo>
                    <a:cubicBezTo>
                      <a:pt x="343" y="107"/>
                      <a:pt x="344" y="106"/>
                      <a:pt x="343" y="104"/>
                    </a:cubicBezTo>
                    <a:cubicBezTo>
                      <a:pt x="342" y="102"/>
                      <a:pt x="344" y="100"/>
                      <a:pt x="346" y="100"/>
                    </a:cubicBezTo>
                    <a:cubicBezTo>
                      <a:pt x="349" y="99"/>
                      <a:pt x="350" y="102"/>
                      <a:pt x="359" y="103"/>
                    </a:cubicBezTo>
                    <a:cubicBezTo>
                      <a:pt x="360" y="104"/>
                      <a:pt x="363" y="104"/>
                      <a:pt x="363" y="103"/>
                    </a:cubicBezTo>
                    <a:cubicBezTo>
                      <a:pt x="363" y="101"/>
                      <a:pt x="366" y="101"/>
                      <a:pt x="367" y="100"/>
                    </a:cubicBezTo>
                    <a:cubicBezTo>
                      <a:pt x="367" y="99"/>
                      <a:pt x="367" y="97"/>
                      <a:pt x="368" y="96"/>
                    </a:cubicBezTo>
                    <a:cubicBezTo>
                      <a:pt x="369" y="95"/>
                      <a:pt x="371" y="96"/>
                      <a:pt x="373" y="96"/>
                    </a:cubicBezTo>
                    <a:cubicBezTo>
                      <a:pt x="376" y="96"/>
                      <a:pt x="379" y="95"/>
                      <a:pt x="381" y="92"/>
                    </a:cubicBezTo>
                    <a:cubicBezTo>
                      <a:pt x="382" y="91"/>
                      <a:pt x="379" y="90"/>
                      <a:pt x="380" y="87"/>
                    </a:cubicBezTo>
                    <a:cubicBezTo>
                      <a:pt x="381" y="86"/>
                      <a:pt x="381" y="84"/>
                      <a:pt x="385" y="84"/>
                    </a:cubicBezTo>
                    <a:cubicBezTo>
                      <a:pt x="386" y="85"/>
                      <a:pt x="387" y="85"/>
                      <a:pt x="388" y="83"/>
                    </a:cubicBezTo>
                    <a:cubicBezTo>
                      <a:pt x="388" y="81"/>
                      <a:pt x="390" y="82"/>
                      <a:pt x="391" y="82"/>
                    </a:cubicBezTo>
                    <a:cubicBezTo>
                      <a:pt x="391" y="82"/>
                      <a:pt x="394" y="81"/>
                      <a:pt x="395" y="81"/>
                    </a:cubicBezTo>
                    <a:cubicBezTo>
                      <a:pt x="396" y="80"/>
                      <a:pt x="396" y="80"/>
                      <a:pt x="397" y="81"/>
                    </a:cubicBezTo>
                    <a:cubicBezTo>
                      <a:pt x="399" y="81"/>
                      <a:pt x="400" y="80"/>
                      <a:pt x="400" y="80"/>
                    </a:cubicBezTo>
                    <a:cubicBezTo>
                      <a:pt x="401" y="80"/>
                      <a:pt x="402" y="81"/>
                      <a:pt x="403" y="81"/>
                    </a:cubicBezTo>
                    <a:cubicBezTo>
                      <a:pt x="404" y="81"/>
                      <a:pt x="406" y="82"/>
                      <a:pt x="407" y="82"/>
                    </a:cubicBezTo>
                    <a:cubicBezTo>
                      <a:pt x="412" y="81"/>
                      <a:pt x="407" y="77"/>
                      <a:pt x="406" y="76"/>
                    </a:cubicBezTo>
                    <a:cubicBezTo>
                      <a:pt x="400" y="72"/>
                      <a:pt x="395" y="69"/>
                      <a:pt x="389" y="66"/>
                    </a:cubicBezTo>
                    <a:cubicBezTo>
                      <a:pt x="387" y="65"/>
                      <a:pt x="383" y="64"/>
                      <a:pt x="381" y="67"/>
                    </a:cubicBezTo>
                    <a:cubicBezTo>
                      <a:pt x="379" y="71"/>
                      <a:pt x="376" y="66"/>
                      <a:pt x="373" y="67"/>
                    </a:cubicBezTo>
                    <a:cubicBezTo>
                      <a:pt x="372" y="67"/>
                      <a:pt x="369" y="67"/>
                      <a:pt x="368" y="67"/>
                    </a:cubicBezTo>
                    <a:cubicBezTo>
                      <a:pt x="367" y="68"/>
                      <a:pt x="367" y="69"/>
                      <a:pt x="365" y="68"/>
                    </a:cubicBezTo>
                    <a:cubicBezTo>
                      <a:pt x="364" y="68"/>
                      <a:pt x="359" y="66"/>
                      <a:pt x="360" y="64"/>
                    </a:cubicBezTo>
                    <a:cubicBezTo>
                      <a:pt x="361" y="63"/>
                      <a:pt x="362" y="63"/>
                      <a:pt x="361" y="61"/>
                    </a:cubicBezTo>
                    <a:cubicBezTo>
                      <a:pt x="360" y="60"/>
                      <a:pt x="360" y="59"/>
                      <a:pt x="360" y="57"/>
                    </a:cubicBezTo>
                    <a:cubicBezTo>
                      <a:pt x="360" y="53"/>
                      <a:pt x="360" y="49"/>
                      <a:pt x="360" y="44"/>
                    </a:cubicBezTo>
                    <a:cubicBezTo>
                      <a:pt x="363" y="46"/>
                      <a:pt x="367" y="46"/>
                      <a:pt x="370" y="47"/>
                    </a:cubicBezTo>
                    <a:cubicBezTo>
                      <a:pt x="373" y="49"/>
                      <a:pt x="374" y="46"/>
                      <a:pt x="376" y="44"/>
                    </a:cubicBezTo>
                    <a:cubicBezTo>
                      <a:pt x="377" y="42"/>
                      <a:pt x="381" y="42"/>
                      <a:pt x="382" y="41"/>
                    </a:cubicBezTo>
                    <a:cubicBezTo>
                      <a:pt x="382" y="39"/>
                      <a:pt x="379" y="39"/>
                      <a:pt x="379" y="38"/>
                    </a:cubicBezTo>
                    <a:cubicBezTo>
                      <a:pt x="378" y="37"/>
                      <a:pt x="378" y="37"/>
                      <a:pt x="378" y="36"/>
                    </a:cubicBezTo>
                    <a:cubicBezTo>
                      <a:pt x="378" y="35"/>
                      <a:pt x="379" y="34"/>
                      <a:pt x="378" y="33"/>
                    </a:cubicBezTo>
                    <a:cubicBezTo>
                      <a:pt x="378" y="32"/>
                      <a:pt x="378" y="32"/>
                      <a:pt x="378" y="31"/>
                    </a:cubicBezTo>
                    <a:cubicBezTo>
                      <a:pt x="379" y="30"/>
                      <a:pt x="378" y="29"/>
                      <a:pt x="378" y="28"/>
                    </a:cubicBezTo>
                    <a:cubicBezTo>
                      <a:pt x="378" y="25"/>
                      <a:pt x="377" y="23"/>
                      <a:pt x="379" y="21"/>
                    </a:cubicBezTo>
                    <a:cubicBezTo>
                      <a:pt x="382" y="19"/>
                      <a:pt x="378" y="16"/>
                      <a:pt x="377" y="14"/>
                    </a:cubicBezTo>
                    <a:cubicBezTo>
                      <a:pt x="376" y="13"/>
                      <a:pt x="374" y="11"/>
                      <a:pt x="372" y="12"/>
                    </a:cubicBezTo>
                    <a:cubicBezTo>
                      <a:pt x="370" y="13"/>
                      <a:pt x="369" y="11"/>
                      <a:pt x="368" y="10"/>
                    </a:cubicBezTo>
                    <a:cubicBezTo>
                      <a:pt x="371" y="9"/>
                      <a:pt x="370" y="5"/>
                      <a:pt x="374" y="4"/>
                    </a:cubicBezTo>
                    <a:cubicBezTo>
                      <a:pt x="378" y="3"/>
                      <a:pt x="381" y="2"/>
                      <a:pt x="386" y="2"/>
                    </a:cubicBezTo>
                    <a:cubicBezTo>
                      <a:pt x="390" y="2"/>
                      <a:pt x="393" y="0"/>
                      <a:pt x="397" y="2"/>
                    </a:cubicBezTo>
                    <a:cubicBezTo>
                      <a:pt x="398" y="3"/>
                      <a:pt x="401" y="3"/>
                      <a:pt x="403" y="4"/>
                    </a:cubicBezTo>
                    <a:cubicBezTo>
                      <a:pt x="405" y="6"/>
                      <a:pt x="407" y="5"/>
                      <a:pt x="410" y="7"/>
                    </a:cubicBezTo>
                    <a:cubicBezTo>
                      <a:pt x="409" y="4"/>
                      <a:pt x="418" y="7"/>
                      <a:pt x="418" y="8"/>
                    </a:cubicBezTo>
                    <a:cubicBezTo>
                      <a:pt x="417" y="9"/>
                      <a:pt x="422" y="10"/>
                      <a:pt x="423" y="10"/>
                    </a:cubicBezTo>
                    <a:cubicBezTo>
                      <a:pt x="423" y="11"/>
                      <a:pt x="423" y="11"/>
                      <a:pt x="424" y="12"/>
                    </a:cubicBezTo>
                    <a:cubicBezTo>
                      <a:pt x="425" y="12"/>
                      <a:pt x="426" y="13"/>
                      <a:pt x="427" y="14"/>
                    </a:cubicBezTo>
                    <a:cubicBezTo>
                      <a:pt x="429" y="15"/>
                      <a:pt x="432" y="17"/>
                      <a:pt x="433" y="18"/>
                    </a:cubicBezTo>
                    <a:cubicBezTo>
                      <a:pt x="434" y="20"/>
                      <a:pt x="435" y="21"/>
                      <a:pt x="436" y="22"/>
                    </a:cubicBezTo>
                    <a:cubicBezTo>
                      <a:pt x="438" y="23"/>
                      <a:pt x="438" y="24"/>
                      <a:pt x="440" y="25"/>
                    </a:cubicBezTo>
                    <a:cubicBezTo>
                      <a:pt x="442" y="26"/>
                      <a:pt x="443" y="28"/>
                      <a:pt x="445" y="30"/>
                    </a:cubicBezTo>
                    <a:cubicBezTo>
                      <a:pt x="447" y="31"/>
                      <a:pt x="449" y="32"/>
                      <a:pt x="451" y="34"/>
                    </a:cubicBezTo>
                    <a:cubicBezTo>
                      <a:pt x="452" y="35"/>
                      <a:pt x="452" y="37"/>
                      <a:pt x="454" y="38"/>
                    </a:cubicBezTo>
                    <a:cubicBezTo>
                      <a:pt x="455" y="39"/>
                      <a:pt x="457" y="39"/>
                      <a:pt x="457" y="41"/>
                    </a:cubicBezTo>
                    <a:cubicBezTo>
                      <a:pt x="459" y="45"/>
                      <a:pt x="464" y="48"/>
                      <a:pt x="468" y="47"/>
                    </a:cubicBezTo>
                    <a:cubicBezTo>
                      <a:pt x="469" y="47"/>
                      <a:pt x="472" y="47"/>
                      <a:pt x="473" y="47"/>
                    </a:cubicBezTo>
                    <a:cubicBezTo>
                      <a:pt x="475" y="49"/>
                      <a:pt x="477" y="49"/>
                      <a:pt x="480" y="50"/>
                    </a:cubicBezTo>
                    <a:cubicBezTo>
                      <a:pt x="478" y="47"/>
                      <a:pt x="482" y="51"/>
                      <a:pt x="483" y="51"/>
                    </a:cubicBezTo>
                    <a:cubicBezTo>
                      <a:pt x="485" y="51"/>
                      <a:pt x="487" y="53"/>
                      <a:pt x="488" y="54"/>
                    </a:cubicBezTo>
                    <a:cubicBezTo>
                      <a:pt x="491" y="56"/>
                      <a:pt x="493" y="54"/>
                      <a:pt x="495" y="55"/>
                    </a:cubicBezTo>
                    <a:cubicBezTo>
                      <a:pt x="496" y="56"/>
                      <a:pt x="496" y="57"/>
                      <a:pt x="496" y="58"/>
                    </a:cubicBezTo>
                    <a:cubicBezTo>
                      <a:pt x="497" y="59"/>
                      <a:pt x="498" y="59"/>
                      <a:pt x="499" y="60"/>
                    </a:cubicBezTo>
                    <a:cubicBezTo>
                      <a:pt x="501" y="61"/>
                      <a:pt x="501" y="62"/>
                      <a:pt x="501" y="64"/>
                    </a:cubicBezTo>
                    <a:cubicBezTo>
                      <a:pt x="502" y="66"/>
                      <a:pt x="507" y="69"/>
                      <a:pt x="508" y="69"/>
                    </a:cubicBezTo>
                    <a:cubicBezTo>
                      <a:pt x="509" y="70"/>
                      <a:pt x="510" y="69"/>
                      <a:pt x="511" y="69"/>
                    </a:cubicBezTo>
                    <a:cubicBezTo>
                      <a:pt x="512" y="69"/>
                      <a:pt x="513" y="70"/>
                      <a:pt x="515" y="69"/>
                    </a:cubicBezTo>
                    <a:cubicBezTo>
                      <a:pt x="516" y="69"/>
                      <a:pt x="522" y="69"/>
                      <a:pt x="521" y="67"/>
                    </a:cubicBezTo>
                    <a:cubicBezTo>
                      <a:pt x="521" y="65"/>
                      <a:pt x="524" y="64"/>
                      <a:pt x="526" y="64"/>
                    </a:cubicBezTo>
                    <a:cubicBezTo>
                      <a:pt x="526" y="64"/>
                      <a:pt x="528" y="65"/>
                      <a:pt x="528" y="64"/>
                    </a:cubicBezTo>
                    <a:cubicBezTo>
                      <a:pt x="528" y="63"/>
                      <a:pt x="528" y="63"/>
                      <a:pt x="529" y="63"/>
                    </a:cubicBezTo>
                    <a:cubicBezTo>
                      <a:pt x="530" y="62"/>
                      <a:pt x="532" y="61"/>
                      <a:pt x="534" y="61"/>
                    </a:cubicBezTo>
                    <a:cubicBezTo>
                      <a:pt x="535" y="61"/>
                      <a:pt x="537" y="62"/>
                      <a:pt x="538" y="62"/>
                    </a:cubicBezTo>
                    <a:cubicBezTo>
                      <a:pt x="538" y="64"/>
                      <a:pt x="538" y="65"/>
                      <a:pt x="539" y="66"/>
                    </a:cubicBezTo>
                    <a:cubicBezTo>
                      <a:pt x="540" y="67"/>
                      <a:pt x="543" y="69"/>
                      <a:pt x="542" y="71"/>
                    </a:cubicBezTo>
                    <a:cubicBezTo>
                      <a:pt x="542" y="72"/>
                      <a:pt x="541" y="72"/>
                      <a:pt x="540" y="73"/>
                    </a:cubicBezTo>
                    <a:cubicBezTo>
                      <a:pt x="539" y="74"/>
                      <a:pt x="541" y="75"/>
                      <a:pt x="541" y="76"/>
                    </a:cubicBezTo>
                    <a:cubicBezTo>
                      <a:pt x="541" y="76"/>
                      <a:pt x="541" y="77"/>
                      <a:pt x="541" y="78"/>
                    </a:cubicBezTo>
                    <a:cubicBezTo>
                      <a:pt x="542" y="79"/>
                      <a:pt x="543" y="80"/>
                      <a:pt x="543" y="82"/>
                    </a:cubicBezTo>
                    <a:cubicBezTo>
                      <a:pt x="543" y="84"/>
                      <a:pt x="546" y="86"/>
                      <a:pt x="544" y="87"/>
                    </a:cubicBezTo>
                    <a:cubicBezTo>
                      <a:pt x="545" y="89"/>
                      <a:pt x="544" y="89"/>
                      <a:pt x="544" y="91"/>
                    </a:cubicBezTo>
                    <a:cubicBezTo>
                      <a:pt x="544" y="92"/>
                      <a:pt x="546" y="93"/>
                      <a:pt x="545" y="94"/>
                    </a:cubicBezTo>
                    <a:cubicBezTo>
                      <a:pt x="545" y="95"/>
                      <a:pt x="543" y="94"/>
                      <a:pt x="544" y="97"/>
                    </a:cubicBezTo>
                    <a:cubicBezTo>
                      <a:pt x="544" y="98"/>
                      <a:pt x="545" y="99"/>
                      <a:pt x="545" y="100"/>
                    </a:cubicBezTo>
                    <a:cubicBezTo>
                      <a:pt x="545" y="101"/>
                      <a:pt x="538" y="99"/>
                      <a:pt x="536" y="99"/>
                    </a:cubicBezTo>
                    <a:cubicBezTo>
                      <a:pt x="536" y="98"/>
                      <a:pt x="532" y="97"/>
                      <a:pt x="532" y="97"/>
                    </a:cubicBezTo>
                    <a:cubicBezTo>
                      <a:pt x="532" y="98"/>
                      <a:pt x="532" y="100"/>
                      <a:pt x="531" y="101"/>
                    </a:cubicBezTo>
                    <a:cubicBezTo>
                      <a:pt x="530" y="101"/>
                      <a:pt x="528" y="102"/>
                      <a:pt x="528" y="102"/>
                    </a:cubicBezTo>
                    <a:cubicBezTo>
                      <a:pt x="527" y="103"/>
                      <a:pt x="529" y="105"/>
                      <a:pt x="530" y="105"/>
                    </a:cubicBezTo>
                    <a:cubicBezTo>
                      <a:pt x="533" y="108"/>
                      <a:pt x="535" y="111"/>
                      <a:pt x="537" y="115"/>
                    </a:cubicBezTo>
                    <a:cubicBezTo>
                      <a:pt x="538" y="118"/>
                      <a:pt x="541" y="120"/>
                      <a:pt x="541" y="124"/>
                    </a:cubicBezTo>
                    <a:cubicBezTo>
                      <a:pt x="541" y="126"/>
                      <a:pt x="542" y="126"/>
                      <a:pt x="540" y="126"/>
                    </a:cubicBezTo>
                    <a:cubicBezTo>
                      <a:pt x="538" y="126"/>
                      <a:pt x="537" y="126"/>
                      <a:pt x="536" y="128"/>
                    </a:cubicBezTo>
                    <a:cubicBezTo>
                      <a:pt x="539" y="129"/>
                      <a:pt x="540" y="131"/>
                      <a:pt x="542" y="133"/>
                    </a:cubicBezTo>
                    <a:cubicBezTo>
                      <a:pt x="543" y="134"/>
                      <a:pt x="535" y="129"/>
                      <a:pt x="534" y="127"/>
                    </a:cubicBezTo>
                    <a:cubicBezTo>
                      <a:pt x="533" y="125"/>
                      <a:pt x="531" y="125"/>
                      <a:pt x="529" y="125"/>
                    </a:cubicBezTo>
                    <a:cubicBezTo>
                      <a:pt x="530" y="126"/>
                      <a:pt x="532" y="130"/>
                      <a:pt x="531" y="131"/>
                    </a:cubicBezTo>
                    <a:cubicBezTo>
                      <a:pt x="530" y="132"/>
                      <a:pt x="528" y="131"/>
                      <a:pt x="527" y="132"/>
                    </a:cubicBezTo>
                    <a:cubicBezTo>
                      <a:pt x="526" y="133"/>
                      <a:pt x="528" y="135"/>
                      <a:pt x="526" y="136"/>
                    </a:cubicBezTo>
                    <a:cubicBezTo>
                      <a:pt x="523" y="136"/>
                      <a:pt x="520" y="136"/>
                      <a:pt x="518" y="136"/>
                    </a:cubicBezTo>
                    <a:cubicBezTo>
                      <a:pt x="519" y="138"/>
                      <a:pt x="524" y="140"/>
                      <a:pt x="524" y="143"/>
                    </a:cubicBezTo>
                    <a:cubicBezTo>
                      <a:pt x="523" y="144"/>
                      <a:pt x="517" y="143"/>
                      <a:pt x="516" y="143"/>
                    </a:cubicBezTo>
                    <a:cubicBezTo>
                      <a:pt x="515" y="143"/>
                      <a:pt x="514" y="142"/>
                      <a:pt x="513" y="142"/>
                    </a:cubicBezTo>
                    <a:cubicBezTo>
                      <a:pt x="511" y="141"/>
                      <a:pt x="510" y="139"/>
                      <a:pt x="508" y="139"/>
                    </a:cubicBezTo>
                    <a:cubicBezTo>
                      <a:pt x="507" y="139"/>
                      <a:pt x="507" y="140"/>
                      <a:pt x="506" y="140"/>
                    </a:cubicBezTo>
                    <a:cubicBezTo>
                      <a:pt x="506" y="142"/>
                      <a:pt x="506" y="144"/>
                      <a:pt x="506" y="146"/>
                    </a:cubicBezTo>
                    <a:cubicBezTo>
                      <a:pt x="505" y="147"/>
                      <a:pt x="505" y="149"/>
                      <a:pt x="504" y="149"/>
                    </a:cubicBezTo>
                    <a:cubicBezTo>
                      <a:pt x="504" y="150"/>
                      <a:pt x="502" y="150"/>
                      <a:pt x="502" y="150"/>
                    </a:cubicBezTo>
                    <a:cubicBezTo>
                      <a:pt x="502" y="151"/>
                      <a:pt x="501" y="151"/>
                      <a:pt x="501" y="152"/>
                    </a:cubicBezTo>
                    <a:cubicBezTo>
                      <a:pt x="500" y="152"/>
                      <a:pt x="500" y="153"/>
                      <a:pt x="499" y="153"/>
                    </a:cubicBezTo>
                    <a:cubicBezTo>
                      <a:pt x="498" y="153"/>
                      <a:pt x="498" y="155"/>
                      <a:pt x="497" y="155"/>
                    </a:cubicBezTo>
                    <a:cubicBezTo>
                      <a:pt x="495" y="155"/>
                      <a:pt x="494" y="158"/>
                      <a:pt x="494" y="160"/>
                    </a:cubicBezTo>
                    <a:cubicBezTo>
                      <a:pt x="494" y="163"/>
                      <a:pt x="489" y="163"/>
                      <a:pt x="488" y="161"/>
                    </a:cubicBezTo>
                    <a:cubicBezTo>
                      <a:pt x="488" y="163"/>
                      <a:pt x="486" y="163"/>
                      <a:pt x="485" y="163"/>
                    </a:cubicBezTo>
                    <a:cubicBezTo>
                      <a:pt x="485" y="164"/>
                      <a:pt x="484" y="164"/>
                      <a:pt x="483" y="164"/>
                    </a:cubicBezTo>
                    <a:cubicBezTo>
                      <a:pt x="482" y="164"/>
                      <a:pt x="480" y="166"/>
                      <a:pt x="479" y="167"/>
                    </a:cubicBezTo>
                    <a:cubicBezTo>
                      <a:pt x="478" y="168"/>
                      <a:pt x="477" y="168"/>
                      <a:pt x="477" y="170"/>
                    </a:cubicBezTo>
                    <a:cubicBezTo>
                      <a:pt x="476" y="171"/>
                      <a:pt x="475" y="171"/>
                      <a:pt x="475" y="173"/>
                    </a:cubicBezTo>
                    <a:cubicBezTo>
                      <a:pt x="475" y="172"/>
                      <a:pt x="474" y="172"/>
                      <a:pt x="473" y="172"/>
                    </a:cubicBezTo>
                    <a:cubicBezTo>
                      <a:pt x="474" y="173"/>
                      <a:pt x="470" y="177"/>
                      <a:pt x="468" y="174"/>
                    </a:cubicBezTo>
                    <a:cubicBezTo>
                      <a:pt x="468" y="172"/>
                      <a:pt x="471" y="172"/>
                      <a:pt x="472" y="171"/>
                    </a:cubicBezTo>
                    <a:cubicBezTo>
                      <a:pt x="473" y="171"/>
                      <a:pt x="472" y="170"/>
                      <a:pt x="472" y="169"/>
                    </a:cubicBezTo>
                    <a:cubicBezTo>
                      <a:pt x="471" y="168"/>
                      <a:pt x="473" y="168"/>
                      <a:pt x="473" y="167"/>
                    </a:cubicBezTo>
                    <a:cubicBezTo>
                      <a:pt x="470" y="168"/>
                      <a:pt x="469" y="166"/>
                      <a:pt x="466" y="166"/>
                    </a:cubicBezTo>
                    <a:cubicBezTo>
                      <a:pt x="466" y="165"/>
                      <a:pt x="467" y="165"/>
                      <a:pt x="468" y="164"/>
                    </a:cubicBezTo>
                    <a:cubicBezTo>
                      <a:pt x="466" y="162"/>
                      <a:pt x="468" y="162"/>
                      <a:pt x="469" y="160"/>
                    </a:cubicBezTo>
                    <a:cubicBezTo>
                      <a:pt x="470" y="159"/>
                      <a:pt x="471" y="157"/>
                      <a:pt x="471" y="156"/>
                    </a:cubicBezTo>
                    <a:cubicBezTo>
                      <a:pt x="471" y="151"/>
                      <a:pt x="464" y="152"/>
                      <a:pt x="464" y="148"/>
                    </a:cubicBezTo>
                    <a:cubicBezTo>
                      <a:pt x="464" y="151"/>
                      <a:pt x="462" y="150"/>
                      <a:pt x="460" y="149"/>
                    </a:cubicBezTo>
                    <a:cubicBezTo>
                      <a:pt x="459" y="149"/>
                      <a:pt x="455" y="151"/>
                      <a:pt x="458" y="152"/>
                    </a:cubicBezTo>
                    <a:cubicBezTo>
                      <a:pt x="456" y="152"/>
                      <a:pt x="454" y="155"/>
                      <a:pt x="455" y="157"/>
                    </a:cubicBezTo>
                    <a:cubicBezTo>
                      <a:pt x="455" y="158"/>
                      <a:pt x="450" y="160"/>
                      <a:pt x="449" y="161"/>
                    </a:cubicBezTo>
                    <a:cubicBezTo>
                      <a:pt x="448" y="161"/>
                      <a:pt x="447" y="162"/>
                      <a:pt x="447" y="163"/>
                    </a:cubicBezTo>
                    <a:cubicBezTo>
                      <a:pt x="446" y="165"/>
                      <a:pt x="448" y="166"/>
                      <a:pt x="447" y="167"/>
                    </a:cubicBezTo>
                    <a:cubicBezTo>
                      <a:pt x="446" y="171"/>
                      <a:pt x="443" y="169"/>
                      <a:pt x="441" y="171"/>
                    </a:cubicBezTo>
                    <a:cubicBezTo>
                      <a:pt x="439" y="172"/>
                      <a:pt x="437" y="169"/>
                      <a:pt x="435" y="170"/>
                    </a:cubicBezTo>
                    <a:cubicBezTo>
                      <a:pt x="433" y="170"/>
                      <a:pt x="434" y="175"/>
                      <a:pt x="435" y="176"/>
                    </a:cubicBezTo>
                    <a:cubicBezTo>
                      <a:pt x="436" y="179"/>
                      <a:pt x="439" y="180"/>
                      <a:pt x="441" y="182"/>
                    </a:cubicBezTo>
                    <a:cubicBezTo>
                      <a:pt x="442" y="183"/>
                      <a:pt x="444" y="183"/>
                      <a:pt x="445" y="182"/>
                    </a:cubicBezTo>
                    <a:cubicBezTo>
                      <a:pt x="446" y="182"/>
                      <a:pt x="447" y="184"/>
                      <a:pt x="448" y="184"/>
                    </a:cubicBezTo>
                    <a:cubicBezTo>
                      <a:pt x="448" y="183"/>
                      <a:pt x="448" y="183"/>
                      <a:pt x="448" y="182"/>
                    </a:cubicBezTo>
                    <a:cubicBezTo>
                      <a:pt x="450" y="182"/>
                      <a:pt x="453" y="184"/>
                      <a:pt x="454" y="186"/>
                    </a:cubicBezTo>
                    <a:cubicBezTo>
                      <a:pt x="455" y="188"/>
                      <a:pt x="453" y="191"/>
                      <a:pt x="456" y="193"/>
                    </a:cubicBezTo>
                    <a:cubicBezTo>
                      <a:pt x="457" y="194"/>
                      <a:pt x="460" y="195"/>
                      <a:pt x="462" y="194"/>
                    </a:cubicBezTo>
                    <a:cubicBezTo>
                      <a:pt x="463" y="194"/>
                      <a:pt x="465" y="193"/>
                      <a:pt x="464" y="192"/>
                    </a:cubicBezTo>
                    <a:cubicBezTo>
                      <a:pt x="464" y="191"/>
                      <a:pt x="468" y="188"/>
                      <a:pt x="465" y="188"/>
                    </a:cubicBezTo>
                    <a:cubicBezTo>
                      <a:pt x="467" y="188"/>
                      <a:pt x="469" y="187"/>
                      <a:pt x="470" y="186"/>
                    </a:cubicBezTo>
                    <a:cubicBezTo>
                      <a:pt x="472" y="186"/>
                      <a:pt x="474" y="187"/>
                      <a:pt x="475" y="188"/>
                    </a:cubicBezTo>
                    <a:cubicBezTo>
                      <a:pt x="475" y="189"/>
                      <a:pt x="476" y="189"/>
                      <a:pt x="477" y="189"/>
                    </a:cubicBezTo>
                    <a:cubicBezTo>
                      <a:pt x="478" y="189"/>
                      <a:pt x="478" y="190"/>
                      <a:pt x="479" y="190"/>
                    </a:cubicBezTo>
                    <a:cubicBezTo>
                      <a:pt x="480" y="191"/>
                      <a:pt x="482" y="189"/>
                      <a:pt x="484" y="191"/>
                    </a:cubicBezTo>
                    <a:cubicBezTo>
                      <a:pt x="484" y="190"/>
                      <a:pt x="484" y="190"/>
                      <a:pt x="484" y="190"/>
                    </a:cubicBezTo>
                    <a:cubicBezTo>
                      <a:pt x="486" y="191"/>
                      <a:pt x="489" y="190"/>
                      <a:pt x="491" y="191"/>
                    </a:cubicBezTo>
                    <a:cubicBezTo>
                      <a:pt x="491" y="192"/>
                      <a:pt x="491" y="192"/>
                      <a:pt x="490" y="192"/>
                    </a:cubicBezTo>
                    <a:cubicBezTo>
                      <a:pt x="492" y="194"/>
                      <a:pt x="489" y="194"/>
                      <a:pt x="491" y="196"/>
                    </a:cubicBezTo>
                    <a:cubicBezTo>
                      <a:pt x="492" y="196"/>
                      <a:pt x="492" y="197"/>
                      <a:pt x="491" y="198"/>
                    </a:cubicBezTo>
                    <a:cubicBezTo>
                      <a:pt x="489" y="198"/>
                      <a:pt x="489" y="197"/>
                      <a:pt x="488" y="196"/>
                    </a:cubicBezTo>
                    <a:cubicBezTo>
                      <a:pt x="488" y="196"/>
                      <a:pt x="488" y="197"/>
                      <a:pt x="487" y="197"/>
                    </a:cubicBezTo>
                    <a:cubicBezTo>
                      <a:pt x="487" y="196"/>
                      <a:pt x="486" y="196"/>
                      <a:pt x="485" y="197"/>
                    </a:cubicBezTo>
                    <a:cubicBezTo>
                      <a:pt x="485" y="197"/>
                      <a:pt x="481" y="200"/>
                      <a:pt x="483" y="198"/>
                    </a:cubicBezTo>
                    <a:cubicBezTo>
                      <a:pt x="482" y="198"/>
                      <a:pt x="480" y="200"/>
                      <a:pt x="479" y="201"/>
                    </a:cubicBezTo>
                    <a:cubicBezTo>
                      <a:pt x="478" y="201"/>
                      <a:pt x="476" y="200"/>
                      <a:pt x="476" y="201"/>
                    </a:cubicBezTo>
                    <a:cubicBezTo>
                      <a:pt x="478" y="200"/>
                      <a:pt x="479" y="202"/>
                      <a:pt x="478" y="203"/>
                    </a:cubicBezTo>
                    <a:cubicBezTo>
                      <a:pt x="478" y="202"/>
                      <a:pt x="477" y="202"/>
                      <a:pt x="476" y="204"/>
                    </a:cubicBezTo>
                    <a:cubicBezTo>
                      <a:pt x="476" y="205"/>
                      <a:pt x="477" y="205"/>
                      <a:pt x="477" y="206"/>
                    </a:cubicBezTo>
                    <a:cubicBezTo>
                      <a:pt x="477" y="207"/>
                      <a:pt x="475" y="207"/>
                      <a:pt x="475" y="207"/>
                    </a:cubicBezTo>
                    <a:cubicBezTo>
                      <a:pt x="474" y="207"/>
                      <a:pt x="474" y="205"/>
                      <a:pt x="473" y="205"/>
                    </a:cubicBezTo>
                    <a:cubicBezTo>
                      <a:pt x="474" y="207"/>
                      <a:pt x="472" y="205"/>
                      <a:pt x="471" y="205"/>
                    </a:cubicBezTo>
                    <a:cubicBezTo>
                      <a:pt x="471" y="207"/>
                      <a:pt x="473" y="208"/>
                      <a:pt x="474" y="208"/>
                    </a:cubicBezTo>
                    <a:cubicBezTo>
                      <a:pt x="472" y="209"/>
                      <a:pt x="473" y="214"/>
                      <a:pt x="470" y="213"/>
                    </a:cubicBezTo>
                    <a:cubicBezTo>
                      <a:pt x="470" y="214"/>
                      <a:pt x="470" y="217"/>
                      <a:pt x="469" y="218"/>
                    </a:cubicBezTo>
                    <a:cubicBezTo>
                      <a:pt x="468" y="220"/>
                      <a:pt x="469" y="221"/>
                      <a:pt x="469" y="223"/>
                    </a:cubicBezTo>
                    <a:cubicBezTo>
                      <a:pt x="471" y="222"/>
                      <a:pt x="473" y="224"/>
                      <a:pt x="474" y="225"/>
                    </a:cubicBezTo>
                    <a:cubicBezTo>
                      <a:pt x="476" y="227"/>
                      <a:pt x="479" y="227"/>
                      <a:pt x="482" y="228"/>
                    </a:cubicBezTo>
                    <a:cubicBezTo>
                      <a:pt x="483" y="229"/>
                      <a:pt x="484" y="232"/>
                      <a:pt x="485" y="234"/>
                    </a:cubicBezTo>
                    <a:cubicBezTo>
                      <a:pt x="487" y="236"/>
                      <a:pt x="489" y="239"/>
                      <a:pt x="491" y="241"/>
                    </a:cubicBezTo>
                    <a:cubicBezTo>
                      <a:pt x="493" y="243"/>
                      <a:pt x="494" y="245"/>
                      <a:pt x="494" y="247"/>
                    </a:cubicBezTo>
                    <a:cubicBezTo>
                      <a:pt x="495" y="249"/>
                      <a:pt x="498" y="250"/>
                      <a:pt x="500" y="251"/>
                    </a:cubicBezTo>
                    <a:cubicBezTo>
                      <a:pt x="502" y="251"/>
                      <a:pt x="501" y="252"/>
                      <a:pt x="502" y="253"/>
                    </a:cubicBezTo>
                    <a:cubicBezTo>
                      <a:pt x="502" y="254"/>
                      <a:pt x="503" y="254"/>
                      <a:pt x="504" y="255"/>
                    </a:cubicBezTo>
                    <a:cubicBezTo>
                      <a:pt x="506" y="256"/>
                      <a:pt x="509" y="257"/>
                      <a:pt x="508" y="260"/>
                    </a:cubicBezTo>
                    <a:cubicBezTo>
                      <a:pt x="506" y="259"/>
                      <a:pt x="504" y="257"/>
                      <a:pt x="501" y="257"/>
                    </a:cubicBezTo>
                    <a:cubicBezTo>
                      <a:pt x="498" y="258"/>
                      <a:pt x="498" y="256"/>
                      <a:pt x="496" y="255"/>
                    </a:cubicBezTo>
                    <a:cubicBezTo>
                      <a:pt x="493" y="254"/>
                      <a:pt x="492" y="258"/>
                      <a:pt x="489" y="256"/>
                    </a:cubicBezTo>
                    <a:cubicBezTo>
                      <a:pt x="488" y="256"/>
                      <a:pt x="488" y="255"/>
                      <a:pt x="487" y="254"/>
                    </a:cubicBezTo>
                    <a:cubicBezTo>
                      <a:pt x="486" y="252"/>
                      <a:pt x="485" y="252"/>
                      <a:pt x="484" y="252"/>
                    </a:cubicBezTo>
                    <a:cubicBezTo>
                      <a:pt x="484" y="252"/>
                      <a:pt x="484" y="253"/>
                      <a:pt x="484" y="254"/>
                    </a:cubicBezTo>
                    <a:cubicBezTo>
                      <a:pt x="485" y="253"/>
                      <a:pt x="485" y="253"/>
                      <a:pt x="486" y="254"/>
                    </a:cubicBezTo>
                    <a:cubicBezTo>
                      <a:pt x="485" y="253"/>
                      <a:pt x="485" y="253"/>
                      <a:pt x="485" y="253"/>
                    </a:cubicBezTo>
                    <a:cubicBezTo>
                      <a:pt x="486" y="252"/>
                      <a:pt x="488" y="255"/>
                      <a:pt x="486" y="254"/>
                    </a:cubicBezTo>
                    <a:cubicBezTo>
                      <a:pt x="488" y="255"/>
                      <a:pt x="490" y="258"/>
                      <a:pt x="492" y="257"/>
                    </a:cubicBezTo>
                    <a:cubicBezTo>
                      <a:pt x="493" y="256"/>
                      <a:pt x="493" y="256"/>
                      <a:pt x="494" y="256"/>
                    </a:cubicBezTo>
                    <a:cubicBezTo>
                      <a:pt x="495" y="256"/>
                      <a:pt x="496" y="256"/>
                      <a:pt x="497" y="257"/>
                    </a:cubicBezTo>
                    <a:cubicBezTo>
                      <a:pt x="497" y="257"/>
                      <a:pt x="497" y="258"/>
                      <a:pt x="497" y="258"/>
                    </a:cubicBezTo>
                    <a:cubicBezTo>
                      <a:pt x="498" y="259"/>
                      <a:pt x="500" y="259"/>
                      <a:pt x="501" y="260"/>
                    </a:cubicBezTo>
                    <a:cubicBezTo>
                      <a:pt x="503" y="260"/>
                      <a:pt x="505" y="263"/>
                      <a:pt x="508" y="264"/>
                    </a:cubicBezTo>
                    <a:cubicBezTo>
                      <a:pt x="509" y="265"/>
                      <a:pt x="512" y="267"/>
                      <a:pt x="512" y="269"/>
                    </a:cubicBezTo>
                    <a:cubicBezTo>
                      <a:pt x="512" y="270"/>
                      <a:pt x="510" y="270"/>
                      <a:pt x="510" y="270"/>
                    </a:cubicBezTo>
                    <a:cubicBezTo>
                      <a:pt x="508" y="270"/>
                      <a:pt x="507" y="271"/>
                      <a:pt x="506" y="272"/>
                    </a:cubicBezTo>
                    <a:cubicBezTo>
                      <a:pt x="505" y="273"/>
                      <a:pt x="504" y="273"/>
                      <a:pt x="504" y="274"/>
                    </a:cubicBezTo>
                    <a:cubicBezTo>
                      <a:pt x="504" y="275"/>
                      <a:pt x="504" y="276"/>
                      <a:pt x="503" y="276"/>
                    </a:cubicBezTo>
                    <a:cubicBezTo>
                      <a:pt x="502" y="276"/>
                      <a:pt x="501" y="275"/>
                      <a:pt x="500" y="275"/>
                    </a:cubicBezTo>
                    <a:cubicBezTo>
                      <a:pt x="499" y="276"/>
                      <a:pt x="498" y="277"/>
                      <a:pt x="497" y="278"/>
                    </a:cubicBezTo>
                    <a:cubicBezTo>
                      <a:pt x="498" y="277"/>
                      <a:pt x="500" y="275"/>
                      <a:pt x="501" y="276"/>
                    </a:cubicBezTo>
                    <a:cubicBezTo>
                      <a:pt x="502" y="277"/>
                      <a:pt x="502" y="279"/>
                      <a:pt x="504" y="279"/>
                    </a:cubicBezTo>
                    <a:cubicBezTo>
                      <a:pt x="504" y="279"/>
                      <a:pt x="503" y="279"/>
                      <a:pt x="503" y="278"/>
                    </a:cubicBezTo>
                    <a:cubicBezTo>
                      <a:pt x="505" y="279"/>
                      <a:pt x="507" y="276"/>
                      <a:pt x="509" y="277"/>
                    </a:cubicBezTo>
                    <a:cubicBezTo>
                      <a:pt x="510" y="277"/>
                      <a:pt x="511" y="278"/>
                      <a:pt x="512" y="279"/>
                    </a:cubicBezTo>
                    <a:cubicBezTo>
                      <a:pt x="514" y="281"/>
                      <a:pt x="516" y="281"/>
                      <a:pt x="518" y="281"/>
                    </a:cubicBezTo>
                    <a:cubicBezTo>
                      <a:pt x="517" y="282"/>
                      <a:pt x="516" y="283"/>
                      <a:pt x="516" y="284"/>
                    </a:cubicBezTo>
                    <a:cubicBezTo>
                      <a:pt x="515" y="284"/>
                      <a:pt x="515" y="285"/>
                      <a:pt x="515" y="285"/>
                    </a:cubicBezTo>
                    <a:cubicBezTo>
                      <a:pt x="514" y="286"/>
                      <a:pt x="513" y="285"/>
                      <a:pt x="513" y="286"/>
                    </a:cubicBezTo>
                    <a:cubicBezTo>
                      <a:pt x="513" y="286"/>
                      <a:pt x="513" y="287"/>
                      <a:pt x="513" y="287"/>
                    </a:cubicBezTo>
                    <a:cubicBezTo>
                      <a:pt x="514" y="286"/>
                      <a:pt x="515" y="285"/>
                      <a:pt x="516" y="286"/>
                    </a:cubicBezTo>
                    <a:cubicBezTo>
                      <a:pt x="516" y="285"/>
                      <a:pt x="516" y="284"/>
                      <a:pt x="517" y="284"/>
                    </a:cubicBezTo>
                    <a:cubicBezTo>
                      <a:pt x="518" y="285"/>
                      <a:pt x="517" y="286"/>
                      <a:pt x="518" y="287"/>
                    </a:cubicBezTo>
                    <a:cubicBezTo>
                      <a:pt x="518" y="287"/>
                      <a:pt x="519" y="291"/>
                      <a:pt x="518" y="290"/>
                    </a:cubicBezTo>
                    <a:cubicBezTo>
                      <a:pt x="517" y="289"/>
                      <a:pt x="517" y="288"/>
                      <a:pt x="516" y="288"/>
                    </a:cubicBezTo>
                    <a:cubicBezTo>
                      <a:pt x="517" y="288"/>
                      <a:pt x="517" y="289"/>
                      <a:pt x="517" y="290"/>
                    </a:cubicBezTo>
                    <a:cubicBezTo>
                      <a:pt x="516" y="290"/>
                      <a:pt x="515" y="289"/>
                      <a:pt x="515" y="288"/>
                    </a:cubicBezTo>
                    <a:cubicBezTo>
                      <a:pt x="515" y="290"/>
                      <a:pt x="515" y="289"/>
                      <a:pt x="514" y="288"/>
                    </a:cubicBezTo>
                    <a:cubicBezTo>
                      <a:pt x="514" y="289"/>
                      <a:pt x="514" y="290"/>
                      <a:pt x="513" y="291"/>
                    </a:cubicBezTo>
                    <a:cubicBezTo>
                      <a:pt x="515" y="290"/>
                      <a:pt x="517" y="292"/>
                      <a:pt x="517" y="293"/>
                    </a:cubicBezTo>
                    <a:cubicBezTo>
                      <a:pt x="516" y="292"/>
                      <a:pt x="516" y="292"/>
                      <a:pt x="515" y="293"/>
                    </a:cubicBezTo>
                    <a:cubicBezTo>
                      <a:pt x="517" y="293"/>
                      <a:pt x="518" y="294"/>
                      <a:pt x="517" y="295"/>
                    </a:cubicBezTo>
                    <a:cubicBezTo>
                      <a:pt x="515" y="296"/>
                      <a:pt x="513" y="294"/>
                      <a:pt x="512" y="294"/>
                    </a:cubicBezTo>
                    <a:cubicBezTo>
                      <a:pt x="512" y="294"/>
                      <a:pt x="513" y="295"/>
                      <a:pt x="514" y="296"/>
                    </a:cubicBezTo>
                    <a:cubicBezTo>
                      <a:pt x="515" y="296"/>
                      <a:pt x="516" y="295"/>
                      <a:pt x="516" y="297"/>
                    </a:cubicBezTo>
                    <a:cubicBezTo>
                      <a:pt x="517" y="297"/>
                      <a:pt x="518" y="299"/>
                      <a:pt x="518" y="300"/>
                    </a:cubicBezTo>
                    <a:cubicBezTo>
                      <a:pt x="517" y="301"/>
                      <a:pt x="516" y="301"/>
                      <a:pt x="516" y="302"/>
                    </a:cubicBezTo>
                    <a:cubicBezTo>
                      <a:pt x="515" y="302"/>
                      <a:pt x="515" y="300"/>
                      <a:pt x="513" y="299"/>
                    </a:cubicBezTo>
                    <a:cubicBezTo>
                      <a:pt x="513" y="300"/>
                      <a:pt x="513" y="300"/>
                      <a:pt x="512" y="300"/>
                    </a:cubicBezTo>
                    <a:cubicBezTo>
                      <a:pt x="514" y="301"/>
                      <a:pt x="511" y="307"/>
                      <a:pt x="508" y="303"/>
                    </a:cubicBezTo>
                    <a:cubicBezTo>
                      <a:pt x="509" y="304"/>
                      <a:pt x="512" y="304"/>
                      <a:pt x="511" y="305"/>
                    </a:cubicBezTo>
                    <a:cubicBezTo>
                      <a:pt x="511" y="307"/>
                      <a:pt x="509" y="310"/>
                      <a:pt x="511" y="310"/>
                    </a:cubicBezTo>
                    <a:cubicBezTo>
                      <a:pt x="510" y="311"/>
                      <a:pt x="510" y="312"/>
                      <a:pt x="510" y="313"/>
                    </a:cubicBezTo>
                    <a:cubicBezTo>
                      <a:pt x="511" y="315"/>
                      <a:pt x="509" y="312"/>
                      <a:pt x="510" y="314"/>
                    </a:cubicBezTo>
                    <a:cubicBezTo>
                      <a:pt x="509" y="313"/>
                      <a:pt x="508" y="313"/>
                      <a:pt x="508" y="312"/>
                    </a:cubicBezTo>
                    <a:cubicBezTo>
                      <a:pt x="508" y="313"/>
                      <a:pt x="511" y="315"/>
                      <a:pt x="508" y="315"/>
                    </a:cubicBezTo>
                    <a:cubicBezTo>
                      <a:pt x="509" y="316"/>
                      <a:pt x="508" y="317"/>
                      <a:pt x="507" y="317"/>
                    </a:cubicBezTo>
                    <a:cubicBezTo>
                      <a:pt x="508" y="319"/>
                      <a:pt x="509" y="322"/>
                      <a:pt x="505" y="321"/>
                    </a:cubicBezTo>
                    <a:cubicBezTo>
                      <a:pt x="506" y="321"/>
                      <a:pt x="507" y="320"/>
                      <a:pt x="506" y="318"/>
                    </a:cubicBezTo>
                    <a:cubicBezTo>
                      <a:pt x="506" y="319"/>
                      <a:pt x="506" y="319"/>
                      <a:pt x="505" y="320"/>
                    </a:cubicBezTo>
                    <a:cubicBezTo>
                      <a:pt x="505" y="319"/>
                      <a:pt x="504" y="319"/>
                      <a:pt x="504" y="318"/>
                    </a:cubicBezTo>
                    <a:cubicBezTo>
                      <a:pt x="503" y="319"/>
                      <a:pt x="503" y="319"/>
                      <a:pt x="502" y="319"/>
                    </a:cubicBezTo>
                    <a:cubicBezTo>
                      <a:pt x="502" y="319"/>
                      <a:pt x="503" y="320"/>
                      <a:pt x="502" y="321"/>
                    </a:cubicBezTo>
                    <a:cubicBezTo>
                      <a:pt x="504" y="320"/>
                      <a:pt x="506" y="323"/>
                      <a:pt x="504" y="323"/>
                    </a:cubicBezTo>
                    <a:cubicBezTo>
                      <a:pt x="504" y="324"/>
                      <a:pt x="505" y="324"/>
                      <a:pt x="506" y="323"/>
                    </a:cubicBezTo>
                    <a:cubicBezTo>
                      <a:pt x="507" y="324"/>
                      <a:pt x="506" y="324"/>
                      <a:pt x="505" y="325"/>
                    </a:cubicBezTo>
                    <a:cubicBezTo>
                      <a:pt x="504" y="326"/>
                      <a:pt x="503" y="327"/>
                      <a:pt x="503" y="328"/>
                    </a:cubicBezTo>
                    <a:cubicBezTo>
                      <a:pt x="502" y="327"/>
                      <a:pt x="500" y="327"/>
                      <a:pt x="499" y="326"/>
                    </a:cubicBezTo>
                    <a:cubicBezTo>
                      <a:pt x="500" y="327"/>
                      <a:pt x="501" y="329"/>
                      <a:pt x="502" y="328"/>
                    </a:cubicBezTo>
                    <a:cubicBezTo>
                      <a:pt x="504" y="328"/>
                      <a:pt x="504" y="327"/>
                      <a:pt x="505" y="329"/>
                    </a:cubicBezTo>
                    <a:cubicBezTo>
                      <a:pt x="504" y="329"/>
                      <a:pt x="505" y="331"/>
                      <a:pt x="505" y="332"/>
                    </a:cubicBezTo>
                    <a:cubicBezTo>
                      <a:pt x="504" y="333"/>
                      <a:pt x="507" y="333"/>
                      <a:pt x="506" y="335"/>
                    </a:cubicBezTo>
                    <a:cubicBezTo>
                      <a:pt x="506" y="334"/>
                      <a:pt x="505" y="334"/>
                      <a:pt x="505" y="335"/>
                    </a:cubicBezTo>
                    <a:cubicBezTo>
                      <a:pt x="504" y="334"/>
                      <a:pt x="503" y="334"/>
                      <a:pt x="502" y="333"/>
                    </a:cubicBezTo>
                    <a:cubicBezTo>
                      <a:pt x="502" y="334"/>
                      <a:pt x="502" y="335"/>
                      <a:pt x="501" y="335"/>
                    </a:cubicBezTo>
                    <a:cubicBezTo>
                      <a:pt x="502" y="336"/>
                      <a:pt x="504" y="336"/>
                      <a:pt x="503" y="337"/>
                    </a:cubicBezTo>
                    <a:cubicBezTo>
                      <a:pt x="503" y="339"/>
                      <a:pt x="501" y="336"/>
                      <a:pt x="501" y="339"/>
                    </a:cubicBezTo>
                    <a:cubicBezTo>
                      <a:pt x="501" y="337"/>
                      <a:pt x="500" y="336"/>
                      <a:pt x="499" y="337"/>
                    </a:cubicBezTo>
                    <a:cubicBezTo>
                      <a:pt x="501" y="338"/>
                      <a:pt x="499" y="340"/>
                      <a:pt x="501" y="340"/>
                    </a:cubicBezTo>
                    <a:cubicBezTo>
                      <a:pt x="501" y="341"/>
                      <a:pt x="498" y="343"/>
                      <a:pt x="498" y="341"/>
                    </a:cubicBezTo>
                    <a:cubicBezTo>
                      <a:pt x="497" y="342"/>
                      <a:pt x="497" y="342"/>
                      <a:pt x="498" y="342"/>
                    </a:cubicBezTo>
                    <a:cubicBezTo>
                      <a:pt x="499" y="343"/>
                      <a:pt x="499" y="345"/>
                      <a:pt x="498" y="346"/>
                    </a:cubicBezTo>
                    <a:cubicBezTo>
                      <a:pt x="497" y="345"/>
                      <a:pt x="497" y="344"/>
                      <a:pt x="496" y="344"/>
                    </a:cubicBezTo>
                    <a:cubicBezTo>
                      <a:pt x="496" y="345"/>
                      <a:pt x="494" y="346"/>
                      <a:pt x="493" y="344"/>
                    </a:cubicBezTo>
                    <a:cubicBezTo>
                      <a:pt x="493" y="346"/>
                      <a:pt x="491" y="345"/>
                      <a:pt x="492" y="346"/>
                    </a:cubicBezTo>
                    <a:cubicBezTo>
                      <a:pt x="491" y="346"/>
                      <a:pt x="490" y="346"/>
                      <a:pt x="490" y="346"/>
                    </a:cubicBezTo>
                    <a:cubicBezTo>
                      <a:pt x="490" y="347"/>
                      <a:pt x="491" y="347"/>
                      <a:pt x="492" y="347"/>
                    </a:cubicBezTo>
                    <a:cubicBezTo>
                      <a:pt x="492" y="348"/>
                      <a:pt x="493" y="348"/>
                      <a:pt x="493" y="348"/>
                    </a:cubicBezTo>
                    <a:cubicBezTo>
                      <a:pt x="493" y="349"/>
                      <a:pt x="492" y="349"/>
                      <a:pt x="492" y="349"/>
                    </a:cubicBezTo>
                    <a:cubicBezTo>
                      <a:pt x="491" y="350"/>
                      <a:pt x="492" y="352"/>
                      <a:pt x="490" y="352"/>
                    </a:cubicBezTo>
                    <a:cubicBezTo>
                      <a:pt x="491" y="351"/>
                      <a:pt x="491" y="351"/>
                      <a:pt x="489" y="351"/>
                    </a:cubicBezTo>
                    <a:cubicBezTo>
                      <a:pt x="490" y="352"/>
                      <a:pt x="489" y="353"/>
                      <a:pt x="489" y="354"/>
                    </a:cubicBezTo>
                    <a:cubicBezTo>
                      <a:pt x="489" y="352"/>
                      <a:pt x="487" y="354"/>
                      <a:pt x="486" y="354"/>
                    </a:cubicBezTo>
                    <a:cubicBezTo>
                      <a:pt x="486" y="355"/>
                      <a:pt x="485" y="358"/>
                      <a:pt x="484" y="357"/>
                    </a:cubicBezTo>
                    <a:cubicBezTo>
                      <a:pt x="483" y="356"/>
                      <a:pt x="482" y="356"/>
                      <a:pt x="482" y="357"/>
                    </a:cubicBezTo>
                    <a:cubicBezTo>
                      <a:pt x="482" y="359"/>
                      <a:pt x="481" y="360"/>
                      <a:pt x="479" y="359"/>
                    </a:cubicBezTo>
                    <a:cubicBezTo>
                      <a:pt x="480" y="360"/>
                      <a:pt x="482" y="360"/>
                      <a:pt x="482" y="361"/>
                    </a:cubicBezTo>
                    <a:cubicBezTo>
                      <a:pt x="481" y="360"/>
                      <a:pt x="481" y="362"/>
                      <a:pt x="480" y="361"/>
                    </a:cubicBezTo>
                    <a:cubicBezTo>
                      <a:pt x="480" y="363"/>
                      <a:pt x="480" y="364"/>
                      <a:pt x="479" y="365"/>
                    </a:cubicBezTo>
                    <a:cubicBezTo>
                      <a:pt x="478" y="365"/>
                      <a:pt x="476" y="365"/>
                      <a:pt x="475" y="365"/>
                    </a:cubicBezTo>
                    <a:cubicBezTo>
                      <a:pt x="476" y="366"/>
                      <a:pt x="470" y="367"/>
                      <a:pt x="472" y="365"/>
                    </a:cubicBezTo>
                    <a:cubicBezTo>
                      <a:pt x="471" y="366"/>
                      <a:pt x="470" y="365"/>
                      <a:pt x="469" y="365"/>
                    </a:cubicBezTo>
                    <a:cubicBezTo>
                      <a:pt x="469" y="366"/>
                      <a:pt x="471" y="367"/>
                      <a:pt x="471" y="368"/>
                    </a:cubicBezTo>
                    <a:cubicBezTo>
                      <a:pt x="470" y="368"/>
                      <a:pt x="469" y="368"/>
                      <a:pt x="469" y="368"/>
                    </a:cubicBezTo>
                    <a:cubicBezTo>
                      <a:pt x="468" y="367"/>
                      <a:pt x="467" y="367"/>
                      <a:pt x="467" y="365"/>
                    </a:cubicBezTo>
                    <a:cubicBezTo>
                      <a:pt x="466" y="366"/>
                      <a:pt x="464" y="368"/>
                      <a:pt x="463" y="367"/>
                    </a:cubicBezTo>
                    <a:cubicBezTo>
                      <a:pt x="465" y="368"/>
                      <a:pt x="464" y="369"/>
                      <a:pt x="463" y="369"/>
                    </a:cubicBezTo>
                    <a:cubicBezTo>
                      <a:pt x="462" y="369"/>
                      <a:pt x="462" y="367"/>
                      <a:pt x="462" y="366"/>
                    </a:cubicBezTo>
                    <a:cubicBezTo>
                      <a:pt x="461" y="366"/>
                      <a:pt x="460" y="367"/>
                      <a:pt x="460" y="368"/>
                    </a:cubicBezTo>
                    <a:cubicBezTo>
                      <a:pt x="461" y="368"/>
                      <a:pt x="459" y="369"/>
                      <a:pt x="461" y="370"/>
                    </a:cubicBezTo>
                    <a:cubicBezTo>
                      <a:pt x="461" y="370"/>
                      <a:pt x="460" y="370"/>
                      <a:pt x="460" y="370"/>
                    </a:cubicBezTo>
                    <a:cubicBezTo>
                      <a:pt x="459" y="368"/>
                      <a:pt x="454" y="369"/>
                      <a:pt x="453" y="370"/>
                    </a:cubicBezTo>
                    <a:cubicBezTo>
                      <a:pt x="453" y="367"/>
                      <a:pt x="449" y="367"/>
                      <a:pt x="450" y="363"/>
                    </a:cubicBezTo>
                    <a:cubicBezTo>
                      <a:pt x="449" y="365"/>
                      <a:pt x="450" y="364"/>
                      <a:pt x="449" y="364"/>
                    </a:cubicBezTo>
                    <a:cubicBezTo>
                      <a:pt x="449" y="362"/>
                      <a:pt x="450" y="362"/>
                      <a:pt x="452" y="362"/>
                    </a:cubicBezTo>
                    <a:cubicBezTo>
                      <a:pt x="450" y="361"/>
                      <a:pt x="449" y="364"/>
                      <a:pt x="447" y="363"/>
                    </a:cubicBezTo>
                    <a:cubicBezTo>
                      <a:pt x="449" y="364"/>
                      <a:pt x="447" y="366"/>
                      <a:pt x="446" y="365"/>
                    </a:cubicBezTo>
                    <a:cubicBezTo>
                      <a:pt x="446" y="365"/>
                      <a:pt x="448" y="366"/>
                      <a:pt x="448" y="367"/>
                    </a:cubicBezTo>
                    <a:cubicBezTo>
                      <a:pt x="448" y="367"/>
                      <a:pt x="448" y="367"/>
                      <a:pt x="448" y="367"/>
                    </a:cubicBezTo>
                    <a:cubicBezTo>
                      <a:pt x="449" y="368"/>
                      <a:pt x="452" y="372"/>
                      <a:pt x="451" y="373"/>
                    </a:cubicBezTo>
                    <a:cubicBezTo>
                      <a:pt x="449" y="375"/>
                      <a:pt x="447" y="370"/>
                      <a:pt x="446" y="369"/>
                    </a:cubicBezTo>
                    <a:cubicBezTo>
                      <a:pt x="446" y="371"/>
                      <a:pt x="448" y="372"/>
                      <a:pt x="449" y="374"/>
                    </a:cubicBezTo>
                    <a:cubicBezTo>
                      <a:pt x="448" y="374"/>
                      <a:pt x="447" y="375"/>
                      <a:pt x="447" y="375"/>
                    </a:cubicBezTo>
                    <a:cubicBezTo>
                      <a:pt x="447" y="375"/>
                      <a:pt x="446" y="374"/>
                      <a:pt x="446" y="373"/>
                    </a:cubicBezTo>
                    <a:cubicBezTo>
                      <a:pt x="444" y="374"/>
                      <a:pt x="446" y="376"/>
                      <a:pt x="445" y="377"/>
                    </a:cubicBezTo>
                    <a:cubicBezTo>
                      <a:pt x="444" y="376"/>
                      <a:pt x="443" y="377"/>
                      <a:pt x="442" y="378"/>
                    </a:cubicBezTo>
                    <a:cubicBezTo>
                      <a:pt x="441" y="379"/>
                      <a:pt x="439" y="377"/>
                      <a:pt x="440" y="376"/>
                    </a:cubicBezTo>
                    <a:cubicBezTo>
                      <a:pt x="439" y="377"/>
                      <a:pt x="439" y="376"/>
                      <a:pt x="439" y="375"/>
                    </a:cubicBezTo>
                    <a:cubicBezTo>
                      <a:pt x="439" y="376"/>
                      <a:pt x="439" y="378"/>
                      <a:pt x="439" y="379"/>
                    </a:cubicBezTo>
                    <a:cubicBezTo>
                      <a:pt x="439" y="380"/>
                      <a:pt x="435" y="378"/>
                      <a:pt x="434" y="377"/>
                    </a:cubicBezTo>
                    <a:cubicBezTo>
                      <a:pt x="436" y="380"/>
                      <a:pt x="433" y="379"/>
                      <a:pt x="432" y="379"/>
                    </a:cubicBezTo>
                    <a:cubicBezTo>
                      <a:pt x="434" y="380"/>
                      <a:pt x="431" y="383"/>
                      <a:pt x="430" y="381"/>
                    </a:cubicBezTo>
                    <a:cubicBezTo>
                      <a:pt x="429" y="382"/>
                      <a:pt x="429" y="382"/>
                      <a:pt x="428" y="383"/>
                    </a:cubicBezTo>
                    <a:cubicBezTo>
                      <a:pt x="429" y="381"/>
                      <a:pt x="427" y="382"/>
                      <a:pt x="426" y="382"/>
                    </a:cubicBezTo>
                    <a:cubicBezTo>
                      <a:pt x="425" y="383"/>
                      <a:pt x="423" y="383"/>
                      <a:pt x="422" y="384"/>
                    </a:cubicBezTo>
                    <a:cubicBezTo>
                      <a:pt x="422" y="384"/>
                      <a:pt x="423" y="383"/>
                      <a:pt x="423" y="383"/>
                    </a:cubicBezTo>
                    <a:cubicBezTo>
                      <a:pt x="422" y="383"/>
                      <a:pt x="422" y="384"/>
                      <a:pt x="422" y="385"/>
                    </a:cubicBezTo>
                    <a:cubicBezTo>
                      <a:pt x="420" y="386"/>
                      <a:pt x="421" y="384"/>
                      <a:pt x="419" y="383"/>
                    </a:cubicBezTo>
                    <a:cubicBezTo>
                      <a:pt x="419" y="384"/>
                      <a:pt x="421" y="385"/>
                      <a:pt x="420" y="386"/>
                    </a:cubicBezTo>
                    <a:cubicBezTo>
                      <a:pt x="419" y="387"/>
                      <a:pt x="417" y="388"/>
                      <a:pt x="418" y="389"/>
                    </a:cubicBezTo>
                    <a:cubicBezTo>
                      <a:pt x="418" y="390"/>
                      <a:pt x="419" y="390"/>
                      <a:pt x="420" y="390"/>
                    </a:cubicBezTo>
                    <a:cubicBezTo>
                      <a:pt x="421" y="390"/>
                      <a:pt x="421" y="392"/>
                      <a:pt x="420" y="390"/>
                    </a:cubicBezTo>
                    <a:cubicBezTo>
                      <a:pt x="420" y="392"/>
                      <a:pt x="422" y="393"/>
                      <a:pt x="422" y="395"/>
                    </a:cubicBezTo>
                    <a:cubicBezTo>
                      <a:pt x="422" y="397"/>
                      <a:pt x="418" y="396"/>
                      <a:pt x="417" y="397"/>
                    </a:cubicBezTo>
                    <a:cubicBezTo>
                      <a:pt x="417" y="396"/>
                      <a:pt x="415" y="394"/>
                      <a:pt x="417" y="395"/>
                    </a:cubicBezTo>
                    <a:cubicBezTo>
                      <a:pt x="417" y="393"/>
                      <a:pt x="414" y="394"/>
                      <a:pt x="415" y="391"/>
                    </a:cubicBezTo>
                    <a:cubicBezTo>
                      <a:pt x="414" y="392"/>
                      <a:pt x="414" y="390"/>
                      <a:pt x="413" y="390"/>
                    </a:cubicBezTo>
                    <a:cubicBezTo>
                      <a:pt x="413" y="389"/>
                      <a:pt x="412" y="387"/>
                      <a:pt x="413" y="386"/>
                    </a:cubicBezTo>
                    <a:cubicBezTo>
                      <a:pt x="414" y="385"/>
                      <a:pt x="413" y="384"/>
                      <a:pt x="414" y="384"/>
                    </a:cubicBezTo>
                    <a:cubicBezTo>
                      <a:pt x="416" y="382"/>
                      <a:pt x="413" y="382"/>
                      <a:pt x="412" y="381"/>
                    </a:cubicBezTo>
                    <a:cubicBezTo>
                      <a:pt x="412" y="381"/>
                      <a:pt x="413" y="382"/>
                      <a:pt x="413" y="382"/>
                    </a:cubicBezTo>
                    <a:cubicBezTo>
                      <a:pt x="411" y="382"/>
                      <a:pt x="411" y="380"/>
                      <a:pt x="410" y="379"/>
                    </a:cubicBezTo>
                    <a:cubicBezTo>
                      <a:pt x="409" y="380"/>
                      <a:pt x="410" y="381"/>
                      <a:pt x="411" y="381"/>
                    </a:cubicBezTo>
                    <a:cubicBezTo>
                      <a:pt x="410" y="382"/>
                      <a:pt x="408" y="383"/>
                      <a:pt x="407" y="382"/>
                    </a:cubicBezTo>
                    <a:cubicBezTo>
                      <a:pt x="406" y="385"/>
                      <a:pt x="406" y="381"/>
                      <a:pt x="405" y="380"/>
                    </a:cubicBezTo>
                    <a:cubicBezTo>
                      <a:pt x="404" y="380"/>
                      <a:pt x="402" y="381"/>
                      <a:pt x="403" y="379"/>
                    </a:cubicBezTo>
                    <a:cubicBezTo>
                      <a:pt x="403" y="379"/>
                      <a:pt x="403" y="378"/>
                      <a:pt x="402" y="378"/>
                    </a:cubicBezTo>
                    <a:cubicBezTo>
                      <a:pt x="402" y="379"/>
                      <a:pt x="402" y="380"/>
                      <a:pt x="403" y="380"/>
                    </a:cubicBezTo>
                    <a:cubicBezTo>
                      <a:pt x="402" y="380"/>
                      <a:pt x="401" y="378"/>
                      <a:pt x="400" y="378"/>
                    </a:cubicBezTo>
                    <a:cubicBezTo>
                      <a:pt x="400" y="377"/>
                      <a:pt x="400" y="377"/>
                      <a:pt x="399" y="376"/>
                    </a:cubicBezTo>
                    <a:cubicBezTo>
                      <a:pt x="399" y="377"/>
                      <a:pt x="399" y="378"/>
                      <a:pt x="398" y="377"/>
                    </a:cubicBezTo>
                    <a:cubicBezTo>
                      <a:pt x="398" y="378"/>
                      <a:pt x="400" y="379"/>
                      <a:pt x="400" y="381"/>
                    </a:cubicBezTo>
                    <a:cubicBezTo>
                      <a:pt x="399" y="381"/>
                      <a:pt x="398" y="380"/>
                      <a:pt x="397" y="380"/>
                    </a:cubicBezTo>
                    <a:cubicBezTo>
                      <a:pt x="398" y="381"/>
                      <a:pt x="397" y="381"/>
                      <a:pt x="396" y="382"/>
                    </a:cubicBezTo>
                    <a:cubicBezTo>
                      <a:pt x="396" y="381"/>
                      <a:pt x="394" y="381"/>
                      <a:pt x="393" y="380"/>
                    </a:cubicBezTo>
                    <a:cubicBezTo>
                      <a:pt x="390" y="379"/>
                      <a:pt x="389" y="382"/>
                      <a:pt x="389" y="380"/>
                    </a:cubicBezTo>
                    <a:cubicBezTo>
                      <a:pt x="388" y="381"/>
                      <a:pt x="388" y="381"/>
                      <a:pt x="388" y="381"/>
                    </a:cubicBezTo>
                    <a:cubicBezTo>
                      <a:pt x="387" y="379"/>
                      <a:pt x="385" y="379"/>
                      <a:pt x="384" y="378"/>
                    </a:cubicBezTo>
                    <a:cubicBezTo>
                      <a:pt x="384" y="378"/>
                      <a:pt x="384" y="378"/>
                      <a:pt x="383" y="377"/>
                    </a:cubicBezTo>
                    <a:cubicBezTo>
                      <a:pt x="383" y="377"/>
                      <a:pt x="381" y="376"/>
                      <a:pt x="380" y="376"/>
                    </a:cubicBezTo>
                    <a:cubicBezTo>
                      <a:pt x="379" y="374"/>
                      <a:pt x="378" y="372"/>
                      <a:pt x="378" y="369"/>
                    </a:cubicBezTo>
                    <a:cubicBezTo>
                      <a:pt x="380" y="370"/>
                      <a:pt x="379" y="364"/>
                      <a:pt x="375" y="365"/>
                    </a:cubicBezTo>
                    <a:cubicBezTo>
                      <a:pt x="374" y="366"/>
                      <a:pt x="374" y="365"/>
                      <a:pt x="373" y="364"/>
                    </a:cubicBezTo>
                    <a:cubicBezTo>
                      <a:pt x="371" y="364"/>
                      <a:pt x="371" y="365"/>
                      <a:pt x="369" y="364"/>
                    </a:cubicBezTo>
                    <a:cubicBezTo>
                      <a:pt x="366" y="363"/>
                      <a:pt x="365" y="362"/>
                      <a:pt x="363" y="359"/>
                    </a:cubicBezTo>
                    <a:cubicBezTo>
                      <a:pt x="362" y="361"/>
                      <a:pt x="360" y="361"/>
                      <a:pt x="359" y="362"/>
                    </a:cubicBezTo>
                    <a:cubicBezTo>
                      <a:pt x="358" y="363"/>
                      <a:pt x="360" y="364"/>
                      <a:pt x="359" y="365"/>
                    </a:cubicBezTo>
                    <a:cubicBezTo>
                      <a:pt x="358" y="366"/>
                      <a:pt x="353" y="369"/>
                      <a:pt x="353" y="366"/>
                    </a:cubicBezTo>
                    <a:cubicBezTo>
                      <a:pt x="351" y="366"/>
                      <a:pt x="351" y="370"/>
                      <a:pt x="350" y="370"/>
                    </a:cubicBezTo>
                    <a:cubicBezTo>
                      <a:pt x="349" y="369"/>
                      <a:pt x="349" y="368"/>
                      <a:pt x="348" y="367"/>
                    </a:cubicBezTo>
                    <a:cubicBezTo>
                      <a:pt x="346" y="366"/>
                      <a:pt x="346" y="368"/>
                      <a:pt x="346" y="369"/>
                    </a:cubicBezTo>
                    <a:cubicBezTo>
                      <a:pt x="344" y="367"/>
                      <a:pt x="344" y="366"/>
                      <a:pt x="342" y="369"/>
                    </a:cubicBezTo>
                    <a:cubicBezTo>
                      <a:pt x="341" y="372"/>
                      <a:pt x="339" y="369"/>
                      <a:pt x="338" y="368"/>
                    </a:cubicBezTo>
                    <a:cubicBezTo>
                      <a:pt x="335" y="365"/>
                      <a:pt x="334" y="369"/>
                      <a:pt x="333" y="371"/>
                    </a:cubicBezTo>
                    <a:cubicBezTo>
                      <a:pt x="332" y="372"/>
                      <a:pt x="332" y="371"/>
                      <a:pt x="331" y="371"/>
                    </a:cubicBezTo>
                    <a:cubicBezTo>
                      <a:pt x="330" y="371"/>
                      <a:pt x="330" y="371"/>
                      <a:pt x="329" y="371"/>
                    </a:cubicBezTo>
                    <a:cubicBezTo>
                      <a:pt x="328" y="371"/>
                      <a:pt x="329" y="370"/>
                      <a:pt x="328" y="370"/>
                    </a:cubicBezTo>
                    <a:cubicBezTo>
                      <a:pt x="325" y="370"/>
                      <a:pt x="327" y="375"/>
                      <a:pt x="327" y="376"/>
                    </a:cubicBezTo>
                    <a:cubicBezTo>
                      <a:pt x="328" y="377"/>
                      <a:pt x="329" y="378"/>
                      <a:pt x="329" y="379"/>
                    </a:cubicBezTo>
                    <a:cubicBezTo>
                      <a:pt x="330" y="380"/>
                      <a:pt x="330" y="380"/>
                      <a:pt x="330" y="381"/>
                    </a:cubicBezTo>
                    <a:cubicBezTo>
                      <a:pt x="330" y="381"/>
                      <a:pt x="330" y="382"/>
                      <a:pt x="330" y="383"/>
                    </a:cubicBezTo>
                    <a:cubicBezTo>
                      <a:pt x="330" y="383"/>
                      <a:pt x="331" y="385"/>
                      <a:pt x="331" y="386"/>
                    </a:cubicBezTo>
                    <a:cubicBezTo>
                      <a:pt x="330" y="387"/>
                      <a:pt x="328" y="385"/>
                      <a:pt x="327" y="385"/>
                    </a:cubicBezTo>
                    <a:cubicBezTo>
                      <a:pt x="325" y="386"/>
                      <a:pt x="325" y="386"/>
                      <a:pt x="324" y="384"/>
                    </a:cubicBezTo>
                    <a:cubicBezTo>
                      <a:pt x="324" y="382"/>
                      <a:pt x="323" y="380"/>
                      <a:pt x="322" y="379"/>
                    </a:cubicBezTo>
                    <a:cubicBezTo>
                      <a:pt x="321" y="380"/>
                      <a:pt x="318" y="383"/>
                      <a:pt x="316" y="382"/>
                    </a:cubicBezTo>
                    <a:cubicBezTo>
                      <a:pt x="315" y="381"/>
                      <a:pt x="314" y="383"/>
                      <a:pt x="313" y="383"/>
                    </a:cubicBezTo>
                    <a:cubicBezTo>
                      <a:pt x="313" y="382"/>
                      <a:pt x="312" y="380"/>
                      <a:pt x="313" y="380"/>
                    </a:cubicBezTo>
                    <a:cubicBezTo>
                      <a:pt x="309" y="380"/>
                      <a:pt x="312" y="376"/>
                      <a:pt x="310" y="375"/>
                    </a:cubicBezTo>
                    <a:cubicBezTo>
                      <a:pt x="308" y="374"/>
                      <a:pt x="305" y="375"/>
                      <a:pt x="303" y="375"/>
                    </a:cubicBezTo>
                    <a:cubicBezTo>
                      <a:pt x="300" y="375"/>
                      <a:pt x="303" y="371"/>
                      <a:pt x="303" y="370"/>
                    </a:cubicBezTo>
                    <a:cubicBezTo>
                      <a:pt x="303" y="369"/>
                      <a:pt x="301" y="365"/>
                      <a:pt x="304" y="365"/>
                    </a:cubicBezTo>
                    <a:cubicBezTo>
                      <a:pt x="303" y="363"/>
                      <a:pt x="302" y="363"/>
                      <a:pt x="300" y="363"/>
                    </a:cubicBezTo>
                    <a:cubicBezTo>
                      <a:pt x="297" y="363"/>
                      <a:pt x="298" y="360"/>
                      <a:pt x="296" y="359"/>
                    </a:cubicBezTo>
                    <a:cubicBezTo>
                      <a:pt x="296" y="357"/>
                      <a:pt x="296" y="357"/>
                      <a:pt x="296" y="357"/>
                    </a:cubicBezTo>
                    <a:cubicBezTo>
                      <a:pt x="297" y="356"/>
                      <a:pt x="295" y="355"/>
                      <a:pt x="294" y="354"/>
                    </a:cubicBezTo>
                    <a:cubicBezTo>
                      <a:pt x="293" y="352"/>
                      <a:pt x="296" y="352"/>
                      <a:pt x="295" y="350"/>
                    </a:cubicBezTo>
                    <a:cubicBezTo>
                      <a:pt x="293" y="352"/>
                      <a:pt x="290" y="349"/>
                      <a:pt x="287" y="351"/>
                    </a:cubicBezTo>
                    <a:cubicBezTo>
                      <a:pt x="287" y="351"/>
                      <a:pt x="283" y="354"/>
                      <a:pt x="283" y="353"/>
                    </a:cubicBezTo>
                    <a:cubicBezTo>
                      <a:pt x="281" y="352"/>
                      <a:pt x="283" y="351"/>
                      <a:pt x="283" y="350"/>
                    </a:cubicBezTo>
                    <a:cubicBezTo>
                      <a:pt x="283" y="349"/>
                      <a:pt x="283" y="348"/>
                      <a:pt x="282" y="347"/>
                    </a:cubicBezTo>
                    <a:cubicBezTo>
                      <a:pt x="281" y="346"/>
                      <a:pt x="281" y="346"/>
                      <a:pt x="281" y="344"/>
                    </a:cubicBezTo>
                    <a:cubicBezTo>
                      <a:pt x="280" y="343"/>
                      <a:pt x="281" y="342"/>
                      <a:pt x="282" y="342"/>
                    </a:cubicBezTo>
                    <a:cubicBezTo>
                      <a:pt x="281" y="340"/>
                      <a:pt x="282" y="339"/>
                      <a:pt x="282" y="337"/>
                    </a:cubicBezTo>
                    <a:cubicBezTo>
                      <a:pt x="284" y="339"/>
                      <a:pt x="285" y="333"/>
                      <a:pt x="285" y="333"/>
                    </a:cubicBezTo>
                    <a:cubicBezTo>
                      <a:pt x="288" y="333"/>
                      <a:pt x="286" y="332"/>
                      <a:pt x="288" y="330"/>
                    </a:cubicBezTo>
                    <a:cubicBezTo>
                      <a:pt x="288" y="330"/>
                      <a:pt x="290" y="330"/>
                      <a:pt x="290" y="330"/>
                    </a:cubicBezTo>
                    <a:cubicBezTo>
                      <a:pt x="290" y="328"/>
                      <a:pt x="288" y="328"/>
                      <a:pt x="288" y="327"/>
                    </a:cubicBezTo>
                    <a:cubicBezTo>
                      <a:pt x="290" y="327"/>
                      <a:pt x="289" y="324"/>
                      <a:pt x="289" y="323"/>
                    </a:cubicBezTo>
                    <a:cubicBezTo>
                      <a:pt x="289" y="320"/>
                      <a:pt x="288" y="318"/>
                      <a:pt x="288" y="316"/>
                    </a:cubicBezTo>
                    <a:cubicBezTo>
                      <a:pt x="287" y="314"/>
                      <a:pt x="287" y="312"/>
                      <a:pt x="286" y="311"/>
                    </a:cubicBezTo>
                    <a:cubicBezTo>
                      <a:pt x="285" y="310"/>
                      <a:pt x="285" y="308"/>
                      <a:pt x="283" y="308"/>
                    </a:cubicBezTo>
                    <a:cubicBezTo>
                      <a:pt x="283" y="308"/>
                      <a:pt x="283" y="309"/>
                      <a:pt x="282" y="309"/>
                    </a:cubicBezTo>
                    <a:cubicBezTo>
                      <a:pt x="281" y="308"/>
                      <a:pt x="280" y="306"/>
                      <a:pt x="279" y="305"/>
                    </a:cubicBezTo>
                    <a:cubicBezTo>
                      <a:pt x="279" y="304"/>
                      <a:pt x="279" y="302"/>
                      <a:pt x="278" y="301"/>
                    </a:cubicBezTo>
                    <a:cubicBezTo>
                      <a:pt x="276" y="300"/>
                      <a:pt x="273" y="299"/>
                      <a:pt x="272" y="297"/>
                    </a:cubicBezTo>
                    <a:cubicBezTo>
                      <a:pt x="271" y="298"/>
                      <a:pt x="271" y="300"/>
                      <a:pt x="271" y="301"/>
                    </a:cubicBezTo>
                    <a:cubicBezTo>
                      <a:pt x="270" y="302"/>
                      <a:pt x="270" y="302"/>
                      <a:pt x="270" y="302"/>
                    </a:cubicBezTo>
                    <a:cubicBezTo>
                      <a:pt x="270" y="302"/>
                      <a:pt x="270" y="301"/>
                      <a:pt x="269" y="300"/>
                    </a:cubicBezTo>
                    <a:cubicBezTo>
                      <a:pt x="268" y="299"/>
                      <a:pt x="267" y="300"/>
                      <a:pt x="266" y="300"/>
                    </a:cubicBezTo>
                    <a:cubicBezTo>
                      <a:pt x="265" y="299"/>
                      <a:pt x="264" y="298"/>
                      <a:pt x="262" y="298"/>
                    </a:cubicBezTo>
                    <a:cubicBezTo>
                      <a:pt x="261" y="298"/>
                      <a:pt x="261" y="300"/>
                      <a:pt x="260" y="299"/>
                    </a:cubicBezTo>
                    <a:cubicBezTo>
                      <a:pt x="259" y="299"/>
                      <a:pt x="259" y="298"/>
                      <a:pt x="260" y="297"/>
                    </a:cubicBezTo>
                    <a:cubicBezTo>
                      <a:pt x="260" y="296"/>
                      <a:pt x="261" y="296"/>
                      <a:pt x="261" y="295"/>
                    </a:cubicBezTo>
                    <a:cubicBezTo>
                      <a:pt x="262" y="293"/>
                      <a:pt x="259" y="293"/>
                      <a:pt x="260" y="291"/>
                    </a:cubicBezTo>
                    <a:cubicBezTo>
                      <a:pt x="259" y="291"/>
                      <a:pt x="258" y="292"/>
                      <a:pt x="257" y="292"/>
                    </a:cubicBezTo>
                    <a:cubicBezTo>
                      <a:pt x="254" y="292"/>
                      <a:pt x="257" y="290"/>
                      <a:pt x="258" y="289"/>
                    </a:cubicBezTo>
                    <a:cubicBezTo>
                      <a:pt x="257" y="288"/>
                      <a:pt x="256" y="287"/>
                      <a:pt x="255" y="287"/>
                    </a:cubicBezTo>
                    <a:cubicBezTo>
                      <a:pt x="254" y="286"/>
                      <a:pt x="251" y="288"/>
                      <a:pt x="250" y="289"/>
                    </a:cubicBezTo>
                    <a:cubicBezTo>
                      <a:pt x="249" y="289"/>
                      <a:pt x="250" y="291"/>
                      <a:pt x="249" y="291"/>
                    </a:cubicBezTo>
                    <a:cubicBezTo>
                      <a:pt x="248" y="292"/>
                      <a:pt x="247" y="291"/>
                      <a:pt x="246" y="291"/>
                    </a:cubicBezTo>
                    <a:cubicBezTo>
                      <a:pt x="246" y="291"/>
                      <a:pt x="243" y="289"/>
                      <a:pt x="244" y="290"/>
                    </a:cubicBezTo>
                    <a:cubicBezTo>
                      <a:pt x="243" y="290"/>
                      <a:pt x="242" y="289"/>
                      <a:pt x="241" y="288"/>
                    </a:cubicBezTo>
                    <a:cubicBezTo>
                      <a:pt x="240" y="288"/>
                      <a:pt x="239" y="289"/>
                      <a:pt x="238" y="290"/>
                    </a:cubicBezTo>
                    <a:cubicBezTo>
                      <a:pt x="236" y="291"/>
                      <a:pt x="235" y="292"/>
                      <a:pt x="234" y="294"/>
                    </a:cubicBezTo>
                    <a:cubicBezTo>
                      <a:pt x="233" y="295"/>
                      <a:pt x="231" y="295"/>
                      <a:pt x="229" y="296"/>
                    </a:cubicBezTo>
                    <a:cubicBezTo>
                      <a:pt x="227" y="296"/>
                      <a:pt x="228" y="298"/>
                      <a:pt x="227" y="299"/>
                    </a:cubicBezTo>
                    <a:cubicBezTo>
                      <a:pt x="226" y="300"/>
                      <a:pt x="224" y="301"/>
                      <a:pt x="223" y="303"/>
                    </a:cubicBezTo>
                    <a:cubicBezTo>
                      <a:pt x="223" y="305"/>
                      <a:pt x="223" y="306"/>
                      <a:pt x="220" y="306"/>
                    </a:cubicBezTo>
                    <a:cubicBezTo>
                      <a:pt x="218" y="306"/>
                      <a:pt x="217" y="307"/>
                      <a:pt x="215" y="307"/>
                    </a:cubicBezTo>
                    <a:cubicBezTo>
                      <a:pt x="215" y="307"/>
                      <a:pt x="214" y="307"/>
                      <a:pt x="213" y="307"/>
                    </a:cubicBezTo>
                    <a:cubicBezTo>
                      <a:pt x="213" y="307"/>
                      <a:pt x="213" y="306"/>
                      <a:pt x="213" y="305"/>
                    </a:cubicBezTo>
                    <a:cubicBezTo>
                      <a:pt x="213" y="304"/>
                      <a:pt x="210" y="303"/>
                      <a:pt x="209" y="303"/>
                    </a:cubicBezTo>
                    <a:cubicBezTo>
                      <a:pt x="207" y="303"/>
                      <a:pt x="208" y="305"/>
                      <a:pt x="205" y="304"/>
                    </a:cubicBezTo>
                    <a:cubicBezTo>
                      <a:pt x="202" y="304"/>
                      <a:pt x="201" y="304"/>
                      <a:pt x="200" y="303"/>
                    </a:cubicBezTo>
                    <a:cubicBezTo>
                      <a:pt x="198" y="302"/>
                      <a:pt x="200" y="301"/>
                      <a:pt x="198" y="301"/>
                    </a:cubicBezTo>
                    <a:cubicBezTo>
                      <a:pt x="196" y="300"/>
                      <a:pt x="194" y="300"/>
                      <a:pt x="193" y="302"/>
                    </a:cubicBezTo>
                    <a:cubicBezTo>
                      <a:pt x="191" y="303"/>
                      <a:pt x="190" y="306"/>
                      <a:pt x="189" y="308"/>
                    </a:cubicBezTo>
                    <a:cubicBezTo>
                      <a:pt x="188" y="309"/>
                      <a:pt x="186" y="311"/>
                      <a:pt x="186" y="312"/>
                    </a:cubicBezTo>
                    <a:cubicBezTo>
                      <a:pt x="182" y="309"/>
                      <a:pt x="185" y="307"/>
                      <a:pt x="184" y="305"/>
                    </a:cubicBezTo>
                    <a:cubicBezTo>
                      <a:pt x="183" y="302"/>
                      <a:pt x="179" y="304"/>
                      <a:pt x="177" y="304"/>
                    </a:cubicBezTo>
                    <a:cubicBezTo>
                      <a:pt x="177" y="305"/>
                      <a:pt x="177" y="305"/>
                      <a:pt x="177" y="305"/>
                    </a:cubicBezTo>
                    <a:cubicBezTo>
                      <a:pt x="175" y="305"/>
                      <a:pt x="172" y="306"/>
                      <a:pt x="169" y="306"/>
                    </a:cubicBezTo>
                    <a:cubicBezTo>
                      <a:pt x="167" y="306"/>
                      <a:pt x="166" y="305"/>
                      <a:pt x="164" y="304"/>
                    </a:cubicBezTo>
                    <a:cubicBezTo>
                      <a:pt x="163" y="303"/>
                      <a:pt x="162" y="303"/>
                      <a:pt x="161" y="303"/>
                    </a:cubicBezTo>
                    <a:cubicBezTo>
                      <a:pt x="160" y="303"/>
                      <a:pt x="161" y="305"/>
                      <a:pt x="160" y="305"/>
                    </a:cubicBezTo>
                    <a:cubicBezTo>
                      <a:pt x="159" y="305"/>
                      <a:pt x="156" y="303"/>
                      <a:pt x="156" y="302"/>
                    </a:cubicBezTo>
                    <a:cubicBezTo>
                      <a:pt x="156" y="302"/>
                      <a:pt x="156" y="306"/>
                      <a:pt x="155" y="305"/>
                    </a:cubicBezTo>
                    <a:cubicBezTo>
                      <a:pt x="154" y="303"/>
                      <a:pt x="152" y="302"/>
                      <a:pt x="151" y="300"/>
                    </a:cubicBezTo>
                    <a:cubicBezTo>
                      <a:pt x="151" y="301"/>
                      <a:pt x="145" y="301"/>
                      <a:pt x="145" y="299"/>
                    </a:cubicBezTo>
                    <a:cubicBezTo>
                      <a:pt x="145" y="299"/>
                      <a:pt x="145" y="297"/>
                      <a:pt x="145" y="297"/>
                    </a:cubicBezTo>
                    <a:cubicBezTo>
                      <a:pt x="144" y="296"/>
                      <a:pt x="142" y="297"/>
                      <a:pt x="141" y="297"/>
                    </a:cubicBezTo>
                    <a:cubicBezTo>
                      <a:pt x="139" y="296"/>
                      <a:pt x="135" y="294"/>
                      <a:pt x="135" y="292"/>
                    </a:cubicBezTo>
                    <a:cubicBezTo>
                      <a:pt x="134" y="290"/>
                      <a:pt x="131" y="287"/>
                      <a:pt x="129" y="290"/>
                    </a:cubicBezTo>
                    <a:cubicBezTo>
                      <a:pt x="128" y="291"/>
                      <a:pt x="124" y="286"/>
                      <a:pt x="124" y="286"/>
                    </a:cubicBezTo>
                    <a:cubicBezTo>
                      <a:pt x="123" y="284"/>
                      <a:pt x="120" y="284"/>
                      <a:pt x="118" y="283"/>
                    </a:cubicBezTo>
                    <a:cubicBezTo>
                      <a:pt x="115" y="281"/>
                      <a:pt x="112" y="279"/>
                      <a:pt x="109" y="276"/>
                    </a:cubicBezTo>
                    <a:cubicBezTo>
                      <a:pt x="108" y="275"/>
                      <a:pt x="107" y="275"/>
                      <a:pt x="105" y="275"/>
                    </a:cubicBezTo>
                    <a:cubicBezTo>
                      <a:pt x="104" y="275"/>
                      <a:pt x="104" y="276"/>
                      <a:pt x="103" y="276"/>
                    </a:cubicBezTo>
                    <a:cubicBezTo>
                      <a:pt x="103" y="279"/>
                      <a:pt x="101" y="280"/>
                      <a:pt x="99" y="277"/>
                    </a:cubicBezTo>
                    <a:cubicBezTo>
                      <a:pt x="97" y="275"/>
                      <a:pt x="95" y="274"/>
                      <a:pt x="92" y="274"/>
                    </a:cubicBezTo>
                    <a:cubicBezTo>
                      <a:pt x="92" y="274"/>
                      <a:pt x="90" y="273"/>
                      <a:pt x="90" y="273"/>
                    </a:cubicBezTo>
                    <a:cubicBezTo>
                      <a:pt x="89" y="272"/>
                      <a:pt x="90" y="271"/>
                      <a:pt x="89" y="270"/>
                    </a:cubicBezTo>
                    <a:cubicBezTo>
                      <a:pt x="88" y="270"/>
                      <a:pt x="88" y="270"/>
                      <a:pt x="87" y="269"/>
                    </a:cubicBezTo>
                    <a:cubicBezTo>
                      <a:pt x="85" y="268"/>
                      <a:pt x="84" y="269"/>
                      <a:pt x="83" y="268"/>
                    </a:cubicBezTo>
                    <a:cubicBezTo>
                      <a:pt x="80" y="268"/>
                      <a:pt x="79" y="265"/>
                      <a:pt x="78" y="263"/>
                    </a:cubicBezTo>
                    <a:cubicBezTo>
                      <a:pt x="76" y="262"/>
                      <a:pt x="74" y="266"/>
                      <a:pt x="73" y="263"/>
                    </a:cubicBezTo>
                    <a:cubicBezTo>
                      <a:pt x="73" y="262"/>
                      <a:pt x="73" y="261"/>
                      <a:pt x="73" y="260"/>
                    </a:cubicBezTo>
                    <a:cubicBezTo>
                      <a:pt x="72" y="259"/>
                      <a:pt x="72" y="258"/>
                      <a:pt x="71" y="257"/>
                    </a:cubicBezTo>
                    <a:cubicBezTo>
                      <a:pt x="71" y="255"/>
                      <a:pt x="70" y="255"/>
                      <a:pt x="69" y="254"/>
                    </a:cubicBezTo>
                    <a:cubicBezTo>
                      <a:pt x="68" y="253"/>
                      <a:pt x="68" y="251"/>
                      <a:pt x="67" y="249"/>
                    </a:cubicBezTo>
                    <a:cubicBezTo>
                      <a:pt x="70" y="247"/>
                      <a:pt x="70" y="249"/>
                      <a:pt x="72" y="251"/>
                    </a:cubicBezTo>
                    <a:cubicBezTo>
                      <a:pt x="72" y="252"/>
                      <a:pt x="74" y="252"/>
                      <a:pt x="74" y="251"/>
                    </a:cubicBezTo>
                    <a:cubicBezTo>
                      <a:pt x="75" y="249"/>
                      <a:pt x="76" y="250"/>
                      <a:pt x="77" y="248"/>
                    </a:cubicBezTo>
                    <a:cubicBezTo>
                      <a:pt x="78" y="247"/>
                      <a:pt x="77" y="246"/>
                      <a:pt x="76" y="245"/>
                    </a:cubicBezTo>
                    <a:cubicBezTo>
                      <a:pt x="75" y="244"/>
                      <a:pt x="76" y="242"/>
                      <a:pt x="75" y="242"/>
                    </a:cubicBezTo>
                    <a:cubicBezTo>
                      <a:pt x="72" y="241"/>
                      <a:pt x="72" y="241"/>
                      <a:pt x="70" y="239"/>
                    </a:cubicBezTo>
                    <a:cubicBezTo>
                      <a:pt x="67" y="236"/>
                      <a:pt x="67" y="231"/>
                      <a:pt x="67" y="230"/>
                    </a:cubicBezTo>
                    <a:cubicBezTo>
                      <a:pt x="67" y="230"/>
                      <a:pt x="70" y="229"/>
                      <a:pt x="67" y="228"/>
                    </a:cubicBezTo>
                    <a:cubicBezTo>
                      <a:pt x="65" y="227"/>
                      <a:pt x="63" y="225"/>
                      <a:pt x="60" y="224"/>
                    </a:cubicBezTo>
                    <a:cubicBezTo>
                      <a:pt x="57" y="222"/>
                      <a:pt x="58" y="217"/>
                      <a:pt x="53" y="214"/>
                    </a:cubicBezTo>
                    <a:cubicBezTo>
                      <a:pt x="49" y="214"/>
                      <a:pt x="40" y="214"/>
                      <a:pt x="40" y="209"/>
                    </a:cubicBezTo>
                    <a:cubicBezTo>
                      <a:pt x="39" y="209"/>
                      <a:pt x="37" y="211"/>
                      <a:pt x="36" y="210"/>
                    </a:cubicBezTo>
                    <a:cubicBezTo>
                      <a:pt x="35" y="209"/>
                      <a:pt x="33" y="208"/>
                      <a:pt x="33" y="207"/>
                    </a:cubicBezTo>
                    <a:cubicBezTo>
                      <a:pt x="33" y="206"/>
                      <a:pt x="33" y="204"/>
                      <a:pt x="32" y="203"/>
                    </a:cubicBezTo>
                    <a:cubicBezTo>
                      <a:pt x="32" y="202"/>
                      <a:pt x="31" y="201"/>
                      <a:pt x="30" y="200"/>
                    </a:cubicBezTo>
                    <a:cubicBezTo>
                      <a:pt x="29" y="199"/>
                      <a:pt x="26" y="199"/>
                      <a:pt x="25" y="198"/>
                    </a:cubicBezTo>
                    <a:cubicBezTo>
                      <a:pt x="24" y="197"/>
                      <a:pt x="21" y="195"/>
                      <a:pt x="20" y="197"/>
                    </a:cubicBezTo>
                    <a:cubicBezTo>
                      <a:pt x="19" y="195"/>
                      <a:pt x="16" y="196"/>
                      <a:pt x="15" y="195"/>
                    </a:cubicBezTo>
                    <a:cubicBezTo>
                      <a:pt x="14" y="192"/>
                      <a:pt x="18" y="193"/>
                      <a:pt x="19" y="193"/>
                    </a:cubicBezTo>
                    <a:cubicBezTo>
                      <a:pt x="22" y="193"/>
                      <a:pt x="21" y="190"/>
                      <a:pt x="19" y="189"/>
                    </a:cubicBezTo>
                    <a:cubicBezTo>
                      <a:pt x="18" y="189"/>
                      <a:pt x="18" y="188"/>
                      <a:pt x="18" y="187"/>
                    </a:cubicBezTo>
                    <a:cubicBezTo>
                      <a:pt x="18" y="186"/>
                      <a:pt x="17" y="185"/>
                      <a:pt x="17" y="184"/>
                    </a:cubicBezTo>
                    <a:cubicBezTo>
                      <a:pt x="17" y="183"/>
                      <a:pt x="16" y="183"/>
                      <a:pt x="16" y="182"/>
                    </a:cubicBezTo>
                    <a:cubicBezTo>
                      <a:pt x="15" y="181"/>
                      <a:pt x="16" y="180"/>
                      <a:pt x="15" y="179"/>
                    </a:cubicBezTo>
                    <a:cubicBezTo>
                      <a:pt x="15" y="177"/>
                      <a:pt x="12" y="176"/>
                      <a:pt x="10" y="176"/>
                    </a:cubicBezTo>
                    <a:cubicBezTo>
                      <a:pt x="8" y="176"/>
                      <a:pt x="6" y="179"/>
                      <a:pt x="4" y="176"/>
                    </a:cubicBezTo>
                    <a:cubicBezTo>
                      <a:pt x="4" y="176"/>
                      <a:pt x="2" y="173"/>
                      <a:pt x="4" y="173"/>
                    </a:cubicBezTo>
                    <a:cubicBezTo>
                      <a:pt x="3" y="172"/>
                      <a:pt x="2" y="171"/>
                      <a:pt x="1" y="170"/>
                    </a:cubicBezTo>
                    <a:cubicBezTo>
                      <a:pt x="0" y="169"/>
                      <a:pt x="1" y="168"/>
                      <a:pt x="0" y="167"/>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26" name="Freeform 4563"/>
              <p:cNvSpPr>
                <a:spLocks/>
              </p:cNvSpPr>
              <p:nvPr/>
            </p:nvSpPr>
            <p:spPr bwMode="auto">
              <a:xfrm>
                <a:off x="4284" y="2311"/>
                <a:ext cx="10" cy="4"/>
              </a:xfrm>
              <a:custGeom>
                <a:avLst/>
                <a:gdLst>
                  <a:gd name="T0" fmla="*/ 3 w 7"/>
                  <a:gd name="T1" fmla="*/ 1 h 3"/>
                  <a:gd name="T2" fmla="*/ 7 w 7"/>
                  <a:gd name="T3" fmla="*/ 1 h 3"/>
                  <a:gd name="T4" fmla="*/ 6 w 7"/>
                  <a:gd name="T5" fmla="*/ 3 h 3"/>
                  <a:gd name="T6" fmla="*/ 9 w 7"/>
                  <a:gd name="T7" fmla="*/ 3 h 3"/>
                  <a:gd name="T8" fmla="*/ 7 w 7"/>
                  <a:gd name="T9" fmla="*/ 4 h 3"/>
                  <a:gd name="T10" fmla="*/ 3 w 7"/>
                  <a:gd name="T11" fmla="*/ 1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3">
                    <a:moveTo>
                      <a:pt x="2" y="1"/>
                    </a:moveTo>
                    <a:cubicBezTo>
                      <a:pt x="3" y="0"/>
                      <a:pt x="4" y="0"/>
                      <a:pt x="5" y="1"/>
                    </a:cubicBezTo>
                    <a:cubicBezTo>
                      <a:pt x="4" y="2"/>
                      <a:pt x="4" y="2"/>
                      <a:pt x="4" y="2"/>
                    </a:cubicBezTo>
                    <a:cubicBezTo>
                      <a:pt x="4" y="1"/>
                      <a:pt x="5" y="1"/>
                      <a:pt x="6" y="2"/>
                    </a:cubicBezTo>
                    <a:cubicBezTo>
                      <a:pt x="7" y="3"/>
                      <a:pt x="4" y="2"/>
                      <a:pt x="5" y="3"/>
                    </a:cubicBezTo>
                    <a:cubicBezTo>
                      <a:pt x="4" y="3"/>
                      <a:pt x="0" y="2"/>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27" name="Freeform 4564"/>
              <p:cNvSpPr>
                <a:spLocks/>
              </p:cNvSpPr>
              <p:nvPr/>
            </p:nvSpPr>
            <p:spPr bwMode="auto">
              <a:xfrm>
                <a:off x="4284" y="2315"/>
                <a:ext cx="4" cy="3"/>
              </a:xfrm>
              <a:custGeom>
                <a:avLst/>
                <a:gdLst>
                  <a:gd name="T0" fmla="*/ 1 w 3"/>
                  <a:gd name="T1" fmla="*/ 2 h 2"/>
                  <a:gd name="T2" fmla="*/ 3 w 3"/>
                  <a:gd name="T3" fmla="*/ 0 h 2"/>
                  <a:gd name="T4" fmla="*/ 1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1" y="1"/>
                    </a:moveTo>
                    <a:cubicBezTo>
                      <a:pt x="0" y="0"/>
                      <a:pt x="2" y="0"/>
                      <a:pt x="2" y="0"/>
                    </a:cubicBezTo>
                    <a:cubicBezTo>
                      <a:pt x="3" y="1"/>
                      <a:pt x="2" y="2"/>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28" name="Freeform 4565"/>
              <p:cNvSpPr>
                <a:spLocks/>
              </p:cNvSpPr>
              <p:nvPr/>
            </p:nvSpPr>
            <p:spPr bwMode="auto">
              <a:xfrm>
                <a:off x="4290" y="2315"/>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1" y="1"/>
                      <a:pt x="0"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29" name="Freeform 4566"/>
              <p:cNvSpPr>
                <a:spLocks/>
              </p:cNvSpPr>
              <p:nvPr/>
            </p:nvSpPr>
            <p:spPr bwMode="auto">
              <a:xfrm>
                <a:off x="4280" y="2316"/>
                <a:ext cx="2" cy="2"/>
              </a:xfrm>
              <a:custGeom>
                <a:avLst/>
                <a:gdLst>
                  <a:gd name="T0" fmla="*/ 0 w 1"/>
                  <a:gd name="T1" fmla="*/ 0 h 1"/>
                  <a:gd name="T2" fmla="*/ 2 w 1"/>
                  <a:gd name="T3" fmla="*/ 0 h 1"/>
                  <a:gd name="T4" fmla="*/ 2 w 1"/>
                  <a:gd name="T5" fmla="*/ 2 h 1"/>
                  <a:gd name="T6" fmla="*/ 0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0"/>
                    </a:moveTo>
                    <a:cubicBezTo>
                      <a:pt x="1" y="0"/>
                      <a:pt x="1" y="1"/>
                      <a:pt x="1" y="0"/>
                    </a:cubicBezTo>
                    <a:cubicBezTo>
                      <a:pt x="1" y="1"/>
                      <a:pt x="1" y="1"/>
                      <a:pt x="1"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30" name="Freeform 4567"/>
              <p:cNvSpPr>
                <a:spLocks/>
              </p:cNvSpPr>
              <p:nvPr/>
            </p:nvSpPr>
            <p:spPr bwMode="auto">
              <a:xfrm>
                <a:off x="1221" y="1806"/>
                <a:ext cx="3" cy="2"/>
              </a:xfrm>
              <a:custGeom>
                <a:avLst/>
                <a:gdLst>
                  <a:gd name="T0" fmla="*/ 3 w 2"/>
                  <a:gd name="T1" fmla="*/ 2 h 1"/>
                  <a:gd name="T2" fmla="*/ 0 w 2"/>
                  <a:gd name="T3" fmla="*/ 2 h 1"/>
                  <a:gd name="T4" fmla="*/ 3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1"/>
                      <a:pt x="0" y="1"/>
                    </a:cubicBezTo>
                    <a:cubicBezTo>
                      <a:pt x="1" y="1"/>
                      <a:pt x="2"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31" name="Freeform 4568"/>
              <p:cNvSpPr>
                <a:spLocks/>
              </p:cNvSpPr>
              <p:nvPr/>
            </p:nvSpPr>
            <p:spPr bwMode="auto">
              <a:xfrm>
                <a:off x="1212" y="1809"/>
                <a:ext cx="4" cy="3"/>
              </a:xfrm>
              <a:custGeom>
                <a:avLst/>
                <a:gdLst>
                  <a:gd name="T0" fmla="*/ 4 w 3"/>
                  <a:gd name="T1" fmla="*/ 0 h 2"/>
                  <a:gd name="T2" fmla="*/ 0 w 3"/>
                  <a:gd name="T3" fmla="*/ 3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0"/>
                      <a:pt x="1" y="1"/>
                      <a:pt x="0" y="2"/>
                    </a:cubicBezTo>
                    <a:cubicBezTo>
                      <a:pt x="1" y="1"/>
                      <a:pt x="2"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32" name="Freeform 4569"/>
              <p:cNvSpPr>
                <a:spLocks/>
              </p:cNvSpPr>
              <p:nvPr/>
            </p:nvSpPr>
            <p:spPr bwMode="auto">
              <a:xfrm>
                <a:off x="1191" y="1866"/>
                <a:ext cx="42" cy="40"/>
              </a:xfrm>
              <a:custGeom>
                <a:avLst/>
                <a:gdLst>
                  <a:gd name="T0" fmla="*/ 9 w 32"/>
                  <a:gd name="T1" fmla="*/ 13 h 30"/>
                  <a:gd name="T2" fmla="*/ 8 w 32"/>
                  <a:gd name="T3" fmla="*/ 15 h 30"/>
                  <a:gd name="T4" fmla="*/ 12 w 32"/>
                  <a:gd name="T5" fmla="*/ 15 h 30"/>
                  <a:gd name="T6" fmla="*/ 14 w 32"/>
                  <a:gd name="T7" fmla="*/ 15 h 30"/>
                  <a:gd name="T8" fmla="*/ 13 w 32"/>
                  <a:gd name="T9" fmla="*/ 19 h 30"/>
                  <a:gd name="T10" fmla="*/ 18 w 32"/>
                  <a:gd name="T11" fmla="*/ 19 h 30"/>
                  <a:gd name="T12" fmla="*/ 9 w 32"/>
                  <a:gd name="T13" fmla="*/ 23 h 30"/>
                  <a:gd name="T14" fmla="*/ 17 w 32"/>
                  <a:gd name="T15" fmla="*/ 23 h 30"/>
                  <a:gd name="T16" fmla="*/ 16 w 32"/>
                  <a:gd name="T17" fmla="*/ 24 h 30"/>
                  <a:gd name="T18" fmla="*/ 18 w 32"/>
                  <a:gd name="T19" fmla="*/ 23 h 30"/>
                  <a:gd name="T20" fmla="*/ 16 w 32"/>
                  <a:gd name="T21" fmla="*/ 24 h 30"/>
                  <a:gd name="T22" fmla="*/ 18 w 32"/>
                  <a:gd name="T23" fmla="*/ 24 h 30"/>
                  <a:gd name="T24" fmla="*/ 20 w 32"/>
                  <a:gd name="T25" fmla="*/ 25 h 30"/>
                  <a:gd name="T26" fmla="*/ 14 w 32"/>
                  <a:gd name="T27" fmla="*/ 28 h 30"/>
                  <a:gd name="T28" fmla="*/ 21 w 32"/>
                  <a:gd name="T29" fmla="*/ 29 h 30"/>
                  <a:gd name="T30" fmla="*/ 25 w 32"/>
                  <a:gd name="T31" fmla="*/ 29 h 30"/>
                  <a:gd name="T32" fmla="*/ 29 w 32"/>
                  <a:gd name="T33" fmla="*/ 25 h 30"/>
                  <a:gd name="T34" fmla="*/ 22 w 32"/>
                  <a:gd name="T35" fmla="*/ 31 h 30"/>
                  <a:gd name="T36" fmla="*/ 21 w 32"/>
                  <a:gd name="T37" fmla="*/ 33 h 30"/>
                  <a:gd name="T38" fmla="*/ 26 w 32"/>
                  <a:gd name="T39" fmla="*/ 36 h 30"/>
                  <a:gd name="T40" fmla="*/ 34 w 32"/>
                  <a:gd name="T41" fmla="*/ 40 h 30"/>
                  <a:gd name="T42" fmla="*/ 38 w 32"/>
                  <a:gd name="T43" fmla="*/ 39 h 30"/>
                  <a:gd name="T44" fmla="*/ 41 w 32"/>
                  <a:gd name="T45" fmla="*/ 35 h 30"/>
                  <a:gd name="T46" fmla="*/ 38 w 32"/>
                  <a:gd name="T47" fmla="*/ 36 h 30"/>
                  <a:gd name="T48" fmla="*/ 38 w 32"/>
                  <a:gd name="T49" fmla="*/ 29 h 30"/>
                  <a:gd name="T50" fmla="*/ 37 w 32"/>
                  <a:gd name="T51" fmla="*/ 24 h 30"/>
                  <a:gd name="T52" fmla="*/ 33 w 32"/>
                  <a:gd name="T53" fmla="*/ 19 h 30"/>
                  <a:gd name="T54" fmla="*/ 33 w 32"/>
                  <a:gd name="T55" fmla="*/ 15 h 30"/>
                  <a:gd name="T56" fmla="*/ 33 w 32"/>
                  <a:gd name="T57" fmla="*/ 9 h 30"/>
                  <a:gd name="T58" fmla="*/ 25 w 32"/>
                  <a:gd name="T59" fmla="*/ 7 h 30"/>
                  <a:gd name="T60" fmla="*/ 16 w 32"/>
                  <a:gd name="T61" fmla="*/ 4 h 30"/>
                  <a:gd name="T62" fmla="*/ 7 w 32"/>
                  <a:gd name="T63" fmla="*/ 0 h 30"/>
                  <a:gd name="T64" fmla="*/ 4 w 32"/>
                  <a:gd name="T65" fmla="*/ 7 h 30"/>
                  <a:gd name="T66" fmla="*/ 7 w 32"/>
                  <a:gd name="T67" fmla="*/ 7 h 30"/>
                  <a:gd name="T68" fmla="*/ 9 w 32"/>
                  <a:gd name="T69" fmla="*/ 4 h 30"/>
                  <a:gd name="T70" fmla="*/ 13 w 32"/>
                  <a:gd name="T71" fmla="*/ 4 h 30"/>
                  <a:gd name="T72" fmla="*/ 11 w 32"/>
                  <a:gd name="T73" fmla="*/ 8 h 30"/>
                  <a:gd name="T74" fmla="*/ 5 w 32"/>
                  <a:gd name="T75" fmla="*/ 8 h 30"/>
                  <a:gd name="T76" fmla="*/ 1 w 32"/>
                  <a:gd name="T77" fmla="*/ 12 h 30"/>
                  <a:gd name="T78" fmla="*/ 8 w 32"/>
                  <a:gd name="T79" fmla="*/ 13 h 30"/>
                  <a:gd name="T80" fmla="*/ 12 w 32"/>
                  <a:gd name="T81" fmla="*/ 12 h 30"/>
                  <a:gd name="T82" fmla="*/ 9 w 32"/>
                  <a:gd name="T83" fmla="*/ 13 h 3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32" h="30">
                    <a:moveTo>
                      <a:pt x="7" y="10"/>
                    </a:moveTo>
                    <a:cubicBezTo>
                      <a:pt x="6" y="10"/>
                      <a:pt x="6" y="11"/>
                      <a:pt x="6" y="11"/>
                    </a:cubicBezTo>
                    <a:cubicBezTo>
                      <a:pt x="7" y="12"/>
                      <a:pt x="8" y="12"/>
                      <a:pt x="9" y="11"/>
                    </a:cubicBezTo>
                    <a:cubicBezTo>
                      <a:pt x="8" y="13"/>
                      <a:pt x="10" y="11"/>
                      <a:pt x="11" y="11"/>
                    </a:cubicBezTo>
                    <a:cubicBezTo>
                      <a:pt x="10" y="12"/>
                      <a:pt x="10" y="13"/>
                      <a:pt x="10" y="14"/>
                    </a:cubicBezTo>
                    <a:cubicBezTo>
                      <a:pt x="11" y="13"/>
                      <a:pt x="12" y="14"/>
                      <a:pt x="14" y="14"/>
                    </a:cubicBezTo>
                    <a:cubicBezTo>
                      <a:pt x="11" y="15"/>
                      <a:pt x="9" y="14"/>
                      <a:pt x="7" y="17"/>
                    </a:cubicBezTo>
                    <a:cubicBezTo>
                      <a:pt x="9" y="17"/>
                      <a:pt x="11" y="17"/>
                      <a:pt x="13" y="17"/>
                    </a:cubicBezTo>
                    <a:cubicBezTo>
                      <a:pt x="12" y="17"/>
                      <a:pt x="12" y="17"/>
                      <a:pt x="12" y="18"/>
                    </a:cubicBezTo>
                    <a:cubicBezTo>
                      <a:pt x="12" y="18"/>
                      <a:pt x="13" y="17"/>
                      <a:pt x="14" y="17"/>
                    </a:cubicBezTo>
                    <a:cubicBezTo>
                      <a:pt x="13" y="18"/>
                      <a:pt x="12" y="18"/>
                      <a:pt x="12" y="18"/>
                    </a:cubicBezTo>
                    <a:cubicBezTo>
                      <a:pt x="12" y="19"/>
                      <a:pt x="13" y="19"/>
                      <a:pt x="14" y="18"/>
                    </a:cubicBezTo>
                    <a:cubicBezTo>
                      <a:pt x="13" y="19"/>
                      <a:pt x="14" y="19"/>
                      <a:pt x="15" y="19"/>
                    </a:cubicBezTo>
                    <a:cubicBezTo>
                      <a:pt x="14" y="20"/>
                      <a:pt x="13" y="21"/>
                      <a:pt x="11" y="21"/>
                    </a:cubicBezTo>
                    <a:cubicBezTo>
                      <a:pt x="13" y="23"/>
                      <a:pt x="13" y="22"/>
                      <a:pt x="16" y="22"/>
                    </a:cubicBezTo>
                    <a:cubicBezTo>
                      <a:pt x="13" y="23"/>
                      <a:pt x="18" y="22"/>
                      <a:pt x="19" y="22"/>
                    </a:cubicBezTo>
                    <a:cubicBezTo>
                      <a:pt x="20" y="22"/>
                      <a:pt x="22" y="20"/>
                      <a:pt x="22" y="19"/>
                    </a:cubicBezTo>
                    <a:cubicBezTo>
                      <a:pt x="22" y="22"/>
                      <a:pt x="18" y="22"/>
                      <a:pt x="17" y="23"/>
                    </a:cubicBezTo>
                    <a:cubicBezTo>
                      <a:pt x="15" y="24"/>
                      <a:pt x="15" y="24"/>
                      <a:pt x="16" y="25"/>
                    </a:cubicBezTo>
                    <a:cubicBezTo>
                      <a:pt x="17" y="26"/>
                      <a:pt x="19" y="28"/>
                      <a:pt x="20" y="27"/>
                    </a:cubicBezTo>
                    <a:cubicBezTo>
                      <a:pt x="20" y="27"/>
                      <a:pt x="24" y="30"/>
                      <a:pt x="26" y="30"/>
                    </a:cubicBezTo>
                    <a:cubicBezTo>
                      <a:pt x="27" y="29"/>
                      <a:pt x="28" y="29"/>
                      <a:pt x="29" y="29"/>
                    </a:cubicBezTo>
                    <a:cubicBezTo>
                      <a:pt x="30" y="28"/>
                      <a:pt x="30" y="27"/>
                      <a:pt x="31" y="26"/>
                    </a:cubicBezTo>
                    <a:cubicBezTo>
                      <a:pt x="30" y="26"/>
                      <a:pt x="29" y="27"/>
                      <a:pt x="29" y="27"/>
                    </a:cubicBezTo>
                    <a:cubicBezTo>
                      <a:pt x="29" y="26"/>
                      <a:pt x="31" y="24"/>
                      <a:pt x="29" y="22"/>
                    </a:cubicBezTo>
                    <a:cubicBezTo>
                      <a:pt x="32" y="21"/>
                      <a:pt x="29" y="19"/>
                      <a:pt x="28" y="18"/>
                    </a:cubicBezTo>
                    <a:cubicBezTo>
                      <a:pt x="26" y="17"/>
                      <a:pt x="23" y="17"/>
                      <a:pt x="25" y="14"/>
                    </a:cubicBezTo>
                    <a:cubicBezTo>
                      <a:pt x="26" y="13"/>
                      <a:pt x="25" y="12"/>
                      <a:pt x="25" y="11"/>
                    </a:cubicBezTo>
                    <a:cubicBezTo>
                      <a:pt x="25" y="10"/>
                      <a:pt x="26" y="8"/>
                      <a:pt x="25" y="7"/>
                    </a:cubicBezTo>
                    <a:cubicBezTo>
                      <a:pt x="25" y="6"/>
                      <a:pt x="19" y="5"/>
                      <a:pt x="19" y="5"/>
                    </a:cubicBezTo>
                    <a:cubicBezTo>
                      <a:pt x="17" y="5"/>
                      <a:pt x="13" y="4"/>
                      <a:pt x="12" y="3"/>
                    </a:cubicBezTo>
                    <a:cubicBezTo>
                      <a:pt x="9" y="1"/>
                      <a:pt x="8" y="0"/>
                      <a:pt x="5" y="0"/>
                    </a:cubicBezTo>
                    <a:cubicBezTo>
                      <a:pt x="3" y="1"/>
                      <a:pt x="0" y="3"/>
                      <a:pt x="3" y="5"/>
                    </a:cubicBezTo>
                    <a:cubicBezTo>
                      <a:pt x="4" y="5"/>
                      <a:pt x="5" y="5"/>
                      <a:pt x="5" y="5"/>
                    </a:cubicBezTo>
                    <a:cubicBezTo>
                      <a:pt x="6" y="5"/>
                      <a:pt x="9" y="3"/>
                      <a:pt x="7" y="3"/>
                    </a:cubicBezTo>
                    <a:cubicBezTo>
                      <a:pt x="8" y="3"/>
                      <a:pt x="9" y="4"/>
                      <a:pt x="10" y="3"/>
                    </a:cubicBezTo>
                    <a:cubicBezTo>
                      <a:pt x="9" y="4"/>
                      <a:pt x="8" y="4"/>
                      <a:pt x="8" y="6"/>
                    </a:cubicBezTo>
                    <a:cubicBezTo>
                      <a:pt x="8" y="2"/>
                      <a:pt x="0" y="7"/>
                      <a:pt x="4" y="6"/>
                    </a:cubicBezTo>
                    <a:cubicBezTo>
                      <a:pt x="4" y="8"/>
                      <a:pt x="2" y="8"/>
                      <a:pt x="1" y="9"/>
                    </a:cubicBezTo>
                    <a:cubicBezTo>
                      <a:pt x="3" y="9"/>
                      <a:pt x="6" y="8"/>
                      <a:pt x="6" y="10"/>
                    </a:cubicBezTo>
                    <a:cubicBezTo>
                      <a:pt x="7" y="9"/>
                      <a:pt x="8" y="9"/>
                      <a:pt x="9" y="9"/>
                    </a:cubicBezTo>
                    <a:cubicBezTo>
                      <a:pt x="8" y="9"/>
                      <a:pt x="7" y="10"/>
                      <a:pt x="7" y="1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33" name="Freeform 4570"/>
              <p:cNvSpPr>
                <a:spLocks/>
              </p:cNvSpPr>
              <p:nvPr/>
            </p:nvSpPr>
            <p:spPr bwMode="auto">
              <a:xfrm>
                <a:off x="1210" y="1826"/>
                <a:ext cx="13" cy="15"/>
              </a:xfrm>
              <a:custGeom>
                <a:avLst/>
                <a:gdLst>
                  <a:gd name="T0" fmla="*/ 3 w 10"/>
                  <a:gd name="T1" fmla="*/ 14 h 11"/>
                  <a:gd name="T2" fmla="*/ 9 w 10"/>
                  <a:gd name="T3" fmla="*/ 8 h 11"/>
                  <a:gd name="T4" fmla="*/ 4 w 10"/>
                  <a:gd name="T5" fmla="*/ 14 h 11"/>
                  <a:gd name="T6" fmla="*/ 12 w 10"/>
                  <a:gd name="T7" fmla="*/ 5 h 11"/>
                  <a:gd name="T8" fmla="*/ 3 w 10"/>
                  <a:gd name="T9" fmla="*/ 8 h 11"/>
                  <a:gd name="T10" fmla="*/ 7 w 10"/>
                  <a:gd name="T11" fmla="*/ 5 h 11"/>
                  <a:gd name="T12" fmla="*/ 8 w 10"/>
                  <a:gd name="T13" fmla="*/ 7 h 11"/>
                  <a:gd name="T14" fmla="*/ 3 w 10"/>
                  <a:gd name="T15" fmla="*/ 14 h 1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 h="11">
                    <a:moveTo>
                      <a:pt x="2" y="10"/>
                    </a:moveTo>
                    <a:cubicBezTo>
                      <a:pt x="4" y="10"/>
                      <a:pt x="5" y="7"/>
                      <a:pt x="7" y="6"/>
                    </a:cubicBezTo>
                    <a:cubicBezTo>
                      <a:pt x="6" y="7"/>
                      <a:pt x="4" y="8"/>
                      <a:pt x="3" y="10"/>
                    </a:cubicBezTo>
                    <a:cubicBezTo>
                      <a:pt x="5" y="11"/>
                      <a:pt x="10" y="6"/>
                      <a:pt x="9" y="4"/>
                    </a:cubicBezTo>
                    <a:cubicBezTo>
                      <a:pt x="9" y="0"/>
                      <a:pt x="3" y="5"/>
                      <a:pt x="2" y="6"/>
                    </a:cubicBezTo>
                    <a:cubicBezTo>
                      <a:pt x="3" y="7"/>
                      <a:pt x="6" y="6"/>
                      <a:pt x="5" y="4"/>
                    </a:cubicBezTo>
                    <a:cubicBezTo>
                      <a:pt x="6" y="5"/>
                      <a:pt x="6" y="5"/>
                      <a:pt x="6" y="5"/>
                    </a:cubicBezTo>
                    <a:cubicBezTo>
                      <a:pt x="5" y="5"/>
                      <a:pt x="0" y="7"/>
                      <a:pt x="2" y="1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34" name="Freeform 4571"/>
              <p:cNvSpPr>
                <a:spLocks/>
              </p:cNvSpPr>
              <p:nvPr/>
            </p:nvSpPr>
            <p:spPr bwMode="auto">
              <a:xfrm>
                <a:off x="1215" y="1837"/>
                <a:ext cx="5" cy="6"/>
              </a:xfrm>
              <a:custGeom>
                <a:avLst/>
                <a:gdLst>
                  <a:gd name="T0" fmla="*/ 5 w 4"/>
                  <a:gd name="T1" fmla="*/ 0 h 5"/>
                  <a:gd name="T2" fmla="*/ 0 w 4"/>
                  <a:gd name="T3" fmla="*/ 6 h 5"/>
                  <a:gd name="T4" fmla="*/ 5 w 4"/>
                  <a:gd name="T5" fmla="*/ 0 h 5"/>
                  <a:gd name="T6" fmla="*/ 0 60000 65536"/>
                  <a:gd name="T7" fmla="*/ 0 60000 65536"/>
                  <a:gd name="T8" fmla="*/ 0 60000 65536"/>
                </a:gdLst>
                <a:ahLst/>
                <a:cxnLst>
                  <a:cxn ang="T6">
                    <a:pos x="T0" y="T1"/>
                  </a:cxn>
                  <a:cxn ang="T7">
                    <a:pos x="T2" y="T3"/>
                  </a:cxn>
                  <a:cxn ang="T8">
                    <a:pos x="T4" y="T5"/>
                  </a:cxn>
                </a:cxnLst>
                <a:rect l="0" t="0" r="r" b="b"/>
                <a:pathLst>
                  <a:path w="4" h="5">
                    <a:moveTo>
                      <a:pt x="4" y="0"/>
                    </a:moveTo>
                    <a:cubicBezTo>
                      <a:pt x="2" y="0"/>
                      <a:pt x="0" y="3"/>
                      <a:pt x="0" y="5"/>
                    </a:cubicBezTo>
                    <a:cubicBezTo>
                      <a:pt x="2" y="4"/>
                      <a:pt x="3" y="2"/>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35" name="Freeform 4572"/>
              <p:cNvSpPr>
                <a:spLocks/>
              </p:cNvSpPr>
              <p:nvPr/>
            </p:nvSpPr>
            <p:spPr bwMode="auto">
              <a:xfrm>
                <a:off x="1215" y="1842"/>
                <a:ext cx="14" cy="8"/>
              </a:xfrm>
              <a:custGeom>
                <a:avLst/>
                <a:gdLst>
                  <a:gd name="T0" fmla="*/ 6 w 11"/>
                  <a:gd name="T1" fmla="*/ 4 h 6"/>
                  <a:gd name="T2" fmla="*/ 14 w 11"/>
                  <a:gd name="T3" fmla="*/ 0 h 6"/>
                  <a:gd name="T4" fmla="*/ 0 w 11"/>
                  <a:gd name="T5" fmla="*/ 8 h 6"/>
                  <a:gd name="T6" fmla="*/ 6 w 11"/>
                  <a:gd name="T7" fmla="*/ 4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6">
                    <a:moveTo>
                      <a:pt x="5" y="3"/>
                    </a:moveTo>
                    <a:cubicBezTo>
                      <a:pt x="7" y="3"/>
                      <a:pt x="10" y="2"/>
                      <a:pt x="11" y="0"/>
                    </a:cubicBezTo>
                    <a:cubicBezTo>
                      <a:pt x="7" y="0"/>
                      <a:pt x="3" y="3"/>
                      <a:pt x="0" y="6"/>
                    </a:cubicBezTo>
                    <a:cubicBezTo>
                      <a:pt x="2" y="6"/>
                      <a:pt x="3" y="4"/>
                      <a:pt x="5"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36" name="Freeform 4573"/>
              <p:cNvSpPr>
                <a:spLocks/>
              </p:cNvSpPr>
              <p:nvPr/>
            </p:nvSpPr>
            <p:spPr bwMode="auto">
              <a:xfrm>
                <a:off x="1218" y="1826"/>
                <a:ext cx="5" cy="3"/>
              </a:xfrm>
              <a:custGeom>
                <a:avLst/>
                <a:gdLst>
                  <a:gd name="T0" fmla="*/ 5 w 4"/>
                  <a:gd name="T1" fmla="*/ 0 h 2"/>
                  <a:gd name="T2" fmla="*/ 0 w 4"/>
                  <a:gd name="T3" fmla="*/ 3 h 2"/>
                  <a:gd name="T4" fmla="*/ 5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4" y="0"/>
                    </a:moveTo>
                    <a:cubicBezTo>
                      <a:pt x="3" y="0"/>
                      <a:pt x="1" y="1"/>
                      <a:pt x="0" y="2"/>
                    </a:cubicBezTo>
                    <a:cubicBezTo>
                      <a:pt x="2" y="1"/>
                      <a:pt x="3" y="1"/>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37" name="Freeform 4574"/>
              <p:cNvSpPr>
                <a:spLocks/>
              </p:cNvSpPr>
              <p:nvPr/>
            </p:nvSpPr>
            <p:spPr bwMode="auto">
              <a:xfrm>
                <a:off x="1219" y="1837"/>
                <a:ext cx="4" cy="2"/>
              </a:xfrm>
              <a:custGeom>
                <a:avLst/>
                <a:gdLst>
                  <a:gd name="T0" fmla="*/ 4 w 3"/>
                  <a:gd name="T1" fmla="*/ 0 h 2"/>
                  <a:gd name="T2" fmla="*/ 3 w 3"/>
                  <a:gd name="T3" fmla="*/ 0 h 2"/>
                  <a:gd name="T4" fmla="*/ 0 w 3"/>
                  <a:gd name="T5" fmla="*/ 2 h 2"/>
                  <a:gd name="T6" fmla="*/ 4 w 3"/>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3" y="0"/>
                    </a:moveTo>
                    <a:cubicBezTo>
                      <a:pt x="3" y="0"/>
                      <a:pt x="2" y="0"/>
                      <a:pt x="2" y="0"/>
                    </a:cubicBezTo>
                    <a:cubicBezTo>
                      <a:pt x="1" y="0"/>
                      <a:pt x="1" y="2"/>
                      <a:pt x="0" y="2"/>
                    </a:cubicBezTo>
                    <a:cubicBezTo>
                      <a:pt x="1" y="1"/>
                      <a:pt x="2"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38" name="Freeform 4575"/>
              <p:cNvSpPr>
                <a:spLocks/>
              </p:cNvSpPr>
              <p:nvPr/>
            </p:nvSpPr>
            <p:spPr bwMode="auto">
              <a:xfrm>
                <a:off x="1221" y="1872"/>
                <a:ext cx="4" cy="2"/>
              </a:xfrm>
              <a:custGeom>
                <a:avLst/>
                <a:gdLst>
                  <a:gd name="T0" fmla="*/ 1 w 3"/>
                  <a:gd name="T1" fmla="*/ 2 h 1"/>
                  <a:gd name="T2" fmla="*/ 4 w 3"/>
                  <a:gd name="T3" fmla="*/ 0 h 1"/>
                  <a:gd name="T4" fmla="*/ 0 w 3"/>
                  <a:gd name="T5" fmla="*/ 2 h 1"/>
                  <a:gd name="T6" fmla="*/ 1 w 3"/>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1"/>
                    </a:moveTo>
                    <a:cubicBezTo>
                      <a:pt x="2" y="1"/>
                      <a:pt x="2" y="0"/>
                      <a:pt x="3" y="0"/>
                    </a:cubicBezTo>
                    <a:cubicBezTo>
                      <a:pt x="2" y="0"/>
                      <a:pt x="1" y="1"/>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39" name="Freeform 4576"/>
              <p:cNvSpPr>
                <a:spLocks/>
              </p:cNvSpPr>
              <p:nvPr/>
            </p:nvSpPr>
            <p:spPr bwMode="auto">
              <a:xfrm>
                <a:off x="1224" y="1886"/>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0"/>
                      <a:pt x="0" y="1"/>
                      <a:pt x="0" y="1"/>
                    </a:cubicBezTo>
                    <a:cubicBezTo>
                      <a:pt x="0" y="1"/>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40" name="Freeform 4577"/>
              <p:cNvSpPr>
                <a:spLocks/>
              </p:cNvSpPr>
              <p:nvPr/>
            </p:nvSpPr>
            <p:spPr bwMode="auto">
              <a:xfrm>
                <a:off x="1224" y="1875"/>
                <a:ext cx="3" cy="4"/>
              </a:xfrm>
              <a:custGeom>
                <a:avLst/>
                <a:gdLst>
                  <a:gd name="T0" fmla="*/ 0 w 2"/>
                  <a:gd name="T1" fmla="*/ 4 h 3"/>
                  <a:gd name="T2" fmla="*/ 3 w 2"/>
                  <a:gd name="T3" fmla="*/ 0 h 3"/>
                  <a:gd name="T4" fmla="*/ 0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0" y="3"/>
                    </a:moveTo>
                    <a:cubicBezTo>
                      <a:pt x="1" y="3"/>
                      <a:pt x="2" y="1"/>
                      <a:pt x="2" y="0"/>
                    </a:cubicBezTo>
                    <a:cubicBezTo>
                      <a:pt x="0" y="0"/>
                      <a:pt x="1" y="2"/>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41" name="Freeform 4578"/>
              <p:cNvSpPr>
                <a:spLocks/>
              </p:cNvSpPr>
              <p:nvPr/>
            </p:nvSpPr>
            <p:spPr bwMode="auto">
              <a:xfrm>
                <a:off x="1224" y="1872"/>
                <a:ext cx="4" cy="2"/>
              </a:xfrm>
              <a:custGeom>
                <a:avLst/>
                <a:gdLst>
                  <a:gd name="T0" fmla="*/ 4 w 3"/>
                  <a:gd name="T1" fmla="*/ 0 h 1"/>
                  <a:gd name="T2" fmla="*/ 0 w 3"/>
                  <a:gd name="T3" fmla="*/ 2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0"/>
                      <a:pt x="1" y="0"/>
                      <a:pt x="0" y="1"/>
                    </a:cubicBezTo>
                    <a:cubicBezTo>
                      <a:pt x="1" y="1"/>
                      <a:pt x="2"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42" name="Freeform 4579"/>
              <p:cNvSpPr>
                <a:spLocks/>
              </p:cNvSpPr>
              <p:nvPr/>
            </p:nvSpPr>
            <p:spPr bwMode="auto">
              <a:xfrm>
                <a:off x="1225" y="1872"/>
                <a:ext cx="4" cy="4"/>
              </a:xfrm>
              <a:custGeom>
                <a:avLst/>
                <a:gdLst>
                  <a:gd name="T0" fmla="*/ 3 w 3"/>
                  <a:gd name="T1" fmla="*/ 0 h 3"/>
                  <a:gd name="T2" fmla="*/ 0 w 3"/>
                  <a:gd name="T3" fmla="*/ 1 h 3"/>
                  <a:gd name="T4" fmla="*/ 1 w 3"/>
                  <a:gd name="T5" fmla="*/ 4 h 3"/>
                  <a:gd name="T6" fmla="*/ 3 w 3"/>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2" y="0"/>
                    </a:moveTo>
                    <a:cubicBezTo>
                      <a:pt x="2" y="1"/>
                      <a:pt x="1" y="1"/>
                      <a:pt x="0" y="1"/>
                    </a:cubicBezTo>
                    <a:cubicBezTo>
                      <a:pt x="2" y="1"/>
                      <a:pt x="2" y="3"/>
                      <a:pt x="1" y="3"/>
                    </a:cubicBezTo>
                    <a:cubicBezTo>
                      <a:pt x="2" y="3"/>
                      <a:pt x="3"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43" name="Freeform 4580"/>
              <p:cNvSpPr>
                <a:spLocks/>
              </p:cNvSpPr>
              <p:nvPr/>
            </p:nvSpPr>
            <p:spPr bwMode="auto">
              <a:xfrm>
                <a:off x="1228" y="1876"/>
                <a:ext cx="1" cy="3"/>
              </a:xfrm>
              <a:custGeom>
                <a:avLst/>
                <a:gdLst>
                  <a:gd name="T0" fmla="*/ 1 w 1"/>
                  <a:gd name="T1" fmla="*/ 0 h 2"/>
                  <a:gd name="T2" fmla="*/ 0 w 1"/>
                  <a:gd name="T3" fmla="*/ 3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0"/>
                      <a:pt x="0" y="1"/>
                      <a:pt x="0" y="2"/>
                    </a:cubicBezTo>
                    <a:cubicBezTo>
                      <a:pt x="0"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44" name="Freeform 4581"/>
              <p:cNvSpPr>
                <a:spLocks/>
              </p:cNvSpPr>
              <p:nvPr/>
            </p:nvSpPr>
            <p:spPr bwMode="auto">
              <a:xfrm>
                <a:off x="1228" y="1883"/>
                <a:ext cx="4" cy="4"/>
              </a:xfrm>
              <a:custGeom>
                <a:avLst/>
                <a:gdLst>
                  <a:gd name="T0" fmla="*/ 4 w 3"/>
                  <a:gd name="T1" fmla="*/ 4 h 3"/>
                  <a:gd name="T2" fmla="*/ 0 w 3"/>
                  <a:gd name="T3" fmla="*/ 0 h 3"/>
                  <a:gd name="T4" fmla="*/ 4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3" y="3"/>
                    </a:moveTo>
                    <a:cubicBezTo>
                      <a:pt x="3" y="1"/>
                      <a:pt x="2" y="1"/>
                      <a:pt x="0" y="0"/>
                    </a:cubicBezTo>
                    <a:cubicBezTo>
                      <a:pt x="0" y="1"/>
                      <a:pt x="2" y="2"/>
                      <a:pt x="3"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45" name="Freeform 4582"/>
              <p:cNvSpPr>
                <a:spLocks/>
              </p:cNvSpPr>
              <p:nvPr/>
            </p:nvSpPr>
            <p:spPr bwMode="auto">
              <a:xfrm>
                <a:off x="1229" y="1887"/>
                <a:ext cx="2" cy="1"/>
              </a:xfrm>
              <a:custGeom>
                <a:avLst/>
                <a:gdLst>
                  <a:gd name="T0" fmla="*/ 0 w 1"/>
                  <a:gd name="T1" fmla="*/ 0 h 1"/>
                  <a:gd name="T2" fmla="*/ 2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46" name="Freeform 4583"/>
              <p:cNvSpPr>
                <a:spLocks/>
              </p:cNvSpPr>
              <p:nvPr/>
            </p:nvSpPr>
            <p:spPr bwMode="auto">
              <a:xfrm>
                <a:off x="1229" y="1875"/>
                <a:ext cx="2" cy="3"/>
              </a:xfrm>
              <a:custGeom>
                <a:avLst/>
                <a:gdLst>
                  <a:gd name="T0" fmla="*/ 2 w 1"/>
                  <a:gd name="T1" fmla="*/ 0 h 2"/>
                  <a:gd name="T2" fmla="*/ 2 w 1"/>
                  <a:gd name="T3" fmla="*/ 3 h 2"/>
                  <a:gd name="T4" fmla="*/ 2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1" y="0"/>
                      <a:pt x="0" y="1"/>
                      <a:pt x="1" y="2"/>
                    </a:cubicBezTo>
                    <a:cubicBezTo>
                      <a:pt x="1"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47" name="Freeform 4584"/>
              <p:cNvSpPr>
                <a:spLocks/>
              </p:cNvSpPr>
              <p:nvPr/>
            </p:nvSpPr>
            <p:spPr bwMode="auto">
              <a:xfrm>
                <a:off x="1231" y="1896"/>
                <a:ext cx="2" cy="3"/>
              </a:xfrm>
              <a:custGeom>
                <a:avLst/>
                <a:gdLst>
                  <a:gd name="T0" fmla="*/ 1 w 2"/>
                  <a:gd name="T1" fmla="*/ 0 h 2"/>
                  <a:gd name="T2" fmla="*/ 0 w 2"/>
                  <a:gd name="T3" fmla="*/ 3 h 2"/>
                  <a:gd name="T4" fmla="*/ 1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0" y="0"/>
                      <a:pt x="0" y="1"/>
                      <a:pt x="0" y="2"/>
                    </a:cubicBezTo>
                    <a:cubicBezTo>
                      <a:pt x="2" y="2"/>
                      <a:pt x="2"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48" name="Freeform 4585"/>
              <p:cNvSpPr>
                <a:spLocks/>
              </p:cNvSpPr>
              <p:nvPr/>
            </p:nvSpPr>
            <p:spPr bwMode="auto">
              <a:xfrm>
                <a:off x="1232" y="1875"/>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0" y="0"/>
                      <a:pt x="0" y="1"/>
                    </a:cubicBezTo>
                    <a:cubicBezTo>
                      <a:pt x="1"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49" name="Freeform 4586"/>
              <p:cNvSpPr>
                <a:spLocks/>
              </p:cNvSpPr>
              <p:nvPr/>
            </p:nvSpPr>
            <p:spPr bwMode="auto">
              <a:xfrm>
                <a:off x="1233" y="1895"/>
                <a:ext cx="2" cy="1"/>
              </a:xfrm>
              <a:custGeom>
                <a:avLst/>
                <a:gdLst>
                  <a:gd name="T0" fmla="*/ 0 w 1"/>
                  <a:gd name="T1" fmla="*/ 0 h 1"/>
                  <a:gd name="T2" fmla="*/ 2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1" y="1"/>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50" name="Freeform 4587"/>
              <p:cNvSpPr>
                <a:spLocks/>
              </p:cNvSpPr>
              <p:nvPr/>
            </p:nvSpPr>
            <p:spPr bwMode="auto">
              <a:xfrm>
                <a:off x="1233" y="1883"/>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1"/>
                    </a:cubicBezTo>
                    <a:cubicBezTo>
                      <a:pt x="1" y="1"/>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51" name="Freeform 4588"/>
              <p:cNvSpPr>
                <a:spLocks/>
              </p:cNvSpPr>
              <p:nvPr/>
            </p:nvSpPr>
            <p:spPr bwMode="auto">
              <a:xfrm>
                <a:off x="1239" y="1888"/>
                <a:ext cx="1" cy="2"/>
              </a:xfrm>
              <a:custGeom>
                <a:avLst/>
                <a:gdLst>
                  <a:gd name="T0" fmla="*/ 1 w 1"/>
                  <a:gd name="T1" fmla="*/ 0 h 2"/>
                  <a:gd name="T2" fmla="*/ 0 w 1"/>
                  <a:gd name="T3" fmla="*/ 2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lnTo>
                      <a:pt x="0" y="2"/>
                    </a:lnTo>
                    <a:lnTo>
                      <a:pt x="1"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52" name="Freeform 4589"/>
              <p:cNvSpPr>
                <a:spLocks/>
              </p:cNvSpPr>
              <p:nvPr/>
            </p:nvSpPr>
            <p:spPr bwMode="auto">
              <a:xfrm>
                <a:off x="1239" y="1888"/>
                <a:ext cx="1" cy="2"/>
              </a:xfrm>
              <a:custGeom>
                <a:avLst/>
                <a:gdLst>
                  <a:gd name="T0" fmla="*/ 1 w 1"/>
                  <a:gd name="T1" fmla="*/ 0 h 2"/>
                  <a:gd name="T2" fmla="*/ 0 w 1"/>
                  <a:gd name="T3" fmla="*/ 2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lnTo>
                      <a:pt x="0" y="2"/>
                    </a:lnTo>
                    <a:lnTo>
                      <a:pt x="1"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53" name="Freeform 4590"/>
              <p:cNvSpPr>
                <a:spLocks/>
              </p:cNvSpPr>
              <p:nvPr/>
            </p:nvSpPr>
            <p:spPr bwMode="auto">
              <a:xfrm>
                <a:off x="1240" y="188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0" y="0"/>
                      <a:pt x="0" y="0"/>
                    </a:cubicBezTo>
                    <a:cubicBezTo>
                      <a:pt x="0"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54" name="Freeform 4591"/>
              <p:cNvSpPr>
                <a:spLocks/>
              </p:cNvSpPr>
              <p:nvPr/>
            </p:nvSpPr>
            <p:spPr bwMode="auto">
              <a:xfrm>
                <a:off x="1969" y="1742"/>
                <a:ext cx="4" cy="4"/>
              </a:xfrm>
              <a:custGeom>
                <a:avLst/>
                <a:gdLst>
                  <a:gd name="T0" fmla="*/ 4 w 3"/>
                  <a:gd name="T1" fmla="*/ 1 h 3"/>
                  <a:gd name="T2" fmla="*/ 0 w 3"/>
                  <a:gd name="T3" fmla="*/ 4 h 3"/>
                  <a:gd name="T4" fmla="*/ 4 w 3"/>
                  <a:gd name="T5" fmla="*/ 1 h 3"/>
                  <a:gd name="T6" fmla="*/ 0 60000 65536"/>
                  <a:gd name="T7" fmla="*/ 0 60000 65536"/>
                  <a:gd name="T8" fmla="*/ 0 60000 65536"/>
                </a:gdLst>
                <a:ahLst/>
                <a:cxnLst>
                  <a:cxn ang="T6">
                    <a:pos x="T0" y="T1"/>
                  </a:cxn>
                  <a:cxn ang="T7">
                    <a:pos x="T2" y="T3"/>
                  </a:cxn>
                  <a:cxn ang="T8">
                    <a:pos x="T4" y="T5"/>
                  </a:cxn>
                </a:cxnLst>
                <a:rect l="0" t="0" r="r" b="b"/>
                <a:pathLst>
                  <a:path w="3" h="3">
                    <a:moveTo>
                      <a:pt x="3" y="1"/>
                    </a:moveTo>
                    <a:cubicBezTo>
                      <a:pt x="2" y="0"/>
                      <a:pt x="1" y="2"/>
                      <a:pt x="0" y="3"/>
                    </a:cubicBezTo>
                    <a:cubicBezTo>
                      <a:pt x="2" y="3"/>
                      <a:pt x="3" y="2"/>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55" name="Freeform 4592"/>
              <p:cNvSpPr>
                <a:spLocks/>
              </p:cNvSpPr>
              <p:nvPr/>
            </p:nvSpPr>
            <p:spPr bwMode="auto">
              <a:xfrm>
                <a:off x="1733" y="1702"/>
                <a:ext cx="3" cy="1"/>
              </a:xfrm>
              <a:custGeom>
                <a:avLst/>
                <a:gdLst>
                  <a:gd name="T0" fmla="*/ 0 w 2"/>
                  <a:gd name="T1" fmla="*/ 1 h 1"/>
                  <a:gd name="T2" fmla="*/ 3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56" name="Freeform 4593"/>
              <p:cNvSpPr>
                <a:spLocks/>
              </p:cNvSpPr>
              <p:nvPr/>
            </p:nvSpPr>
            <p:spPr bwMode="auto">
              <a:xfrm>
                <a:off x="1770" y="1830"/>
                <a:ext cx="19" cy="8"/>
              </a:xfrm>
              <a:custGeom>
                <a:avLst/>
                <a:gdLst>
                  <a:gd name="T0" fmla="*/ 16 w 14"/>
                  <a:gd name="T1" fmla="*/ 1 h 6"/>
                  <a:gd name="T2" fmla="*/ 8 w 14"/>
                  <a:gd name="T3" fmla="*/ 0 h 6"/>
                  <a:gd name="T4" fmla="*/ 5 w 14"/>
                  <a:gd name="T5" fmla="*/ 5 h 6"/>
                  <a:gd name="T6" fmla="*/ 16 w 14"/>
                  <a:gd name="T7" fmla="*/ 8 h 6"/>
                  <a:gd name="T8" fmla="*/ 16 w 14"/>
                  <a:gd name="T9" fmla="*/ 1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6">
                    <a:moveTo>
                      <a:pt x="12" y="1"/>
                    </a:moveTo>
                    <a:cubicBezTo>
                      <a:pt x="10" y="0"/>
                      <a:pt x="8" y="0"/>
                      <a:pt x="6" y="0"/>
                    </a:cubicBezTo>
                    <a:cubicBezTo>
                      <a:pt x="4" y="1"/>
                      <a:pt x="0" y="2"/>
                      <a:pt x="4" y="4"/>
                    </a:cubicBezTo>
                    <a:cubicBezTo>
                      <a:pt x="6" y="4"/>
                      <a:pt x="9" y="6"/>
                      <a:pt x="12" y="6"/>
                    </a:cubicBezTo>
                    <a:cubicBezTo>
                      <a:pt x="14" y="5"/>
                      <a:pt x="12" y="2"/>
                      <a:pt x="1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57" name="Freeform 4594"/>
              <p:cNvSpPr>
                <a:spLocks/>
              </p:cNvSpPr>
              <p:nvPr/>
            </p:nvSpPr>
            <p:spPr bwMode="auto">
              <a:xfrm>
                <a:off x="1793" y="1847"/>
                <a:ext cx="5" cy="3"/>
              </a:xfrm>
              <a:custGeom>
                <a:avLst/>
                <a:gdLst>
                  <a:gd name="T0" fmla="*/ 5 w 4"/>
                  <a:gd name="T1" fmla="*/ 0 h 2"/>
                  <a:gd name="T2" fmla="*/ 0 w 4"/>
                  <a:gd name="T3" fmla="*/ 3 h 2"/>
                  <a:gd name="T4" fmla="*/ 5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4" y="0"/>
                    </a:moveTo>
                    <a:cubicBezTo>
                      <a:pt x="3" y="0"/>
                      <a:pt x="0" y="1"/>
                      <a:pt x="0" y="2"/>
                    </a:cubicBezTo>
                    <a:cubicBezTo>
                      <a:pt x="1" y="1"/>
                      <a:pt x="3" y="2"/>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58" name="Freeform 4595"/>
              <p:cNvSpPr>
                <a:spLocks/>
              </p:cNvSpPr>
              <p:nvPr/>
            </p:nvSpPr>
            <p:spPr bwMode="auto">
              <a:xfrm>
                <a:off x="1799" y="1832"/>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0"/>
                      <a:pt x="0" y="0"/>
                      <a:pt x="0"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59" name="Freeform 4596"/>
              <p:cNvSpPr>
                <a:spLocks/>
              </p:cNvSpPr>
              <p:nvPr/>
            </p:nvSpPr>
            <p:spPr bwMode="auto">
              <a:xfrm>
                <a:off x="1799" y="1828"/>
                <a:ext cx="2" cy="2"/>
              </a:xfrm>
              <a:custGeom>
                <a:avLst/>
                <a:gdLst>
                  <a:gd name="T0" fmla="*/ 0 w 1"/>
                  <a:gd name="T1" fmla="*/ 2 h 2"/>
                  <a:gd name="T2" fmla="*/ 0 w 1"/>
                  <a:gd name="T3" fmla="*/ 0 h 2"/>
                  <a:gd name="T4" fmla="*/ 0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1" y="2"/>
                      <a:pt x="1" y="1"/>
                      <a:pt x="0" y="0"/>
                    </a:cubicBezTo>
                    <a:cubicBezTo>
                      <a:pt x="0" y="1"/>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60" name="Freeform 4597"/>
              <p:cNvSpPr>
                <a:spLocks/>
              </p:cNvSpPr>
              <p:nvPr/>
            </p:nvSpPr>
            <p:spPr bwMode="auto">
              <a:xfrm>
                <a:off x="1822" y="1780"/>
                <a:ext cx="17" cy="12"/>
              </a:xfrm>
              <a:custGeom>
                <a:avLst/>
                <a:gdLst>
                  <a:gd name="T0" fmla="*/ 0 w 13"/>
                  <a:gd name="T1" fmla="*/ 11 h 9"/>
                  <a:gd name="T2" fmla="*/ 7 w 13"/>
                  <a:gd name="T3" fmla="*/ 7 h 9"/>
                  <a:gd name="T4" fmla="*/ 3 w 13"/>
                  <a:gd name="T5" fmla="*/ 12 h 9"/>
                  <a:gd name="T6" fmla="*/ 7 w 13"/>
                  <a:gd name="T7" fmla="*/ 11 h 9"/>
                  <a:gd name="T8" fmla="*/ 12 w 13"/>
                  <a:gd name="T9" fmla="*/ 5 h 9"/>
                  <a:gd name="T10" fmla="*/ 9 w 13"/>
                  <a:gd name="T11" fmla="*/ 9 h 9"/>
                  <a:gd name="T12" fmla="*/ 16 w 13"/>
                  <a:gd name="T13" fmla="*/ 4 h 9"/>
                  <a:gd name="T14" fmla="*/ 9 w 13"/>
                  <a:gd name="T15" fmla="*/ 11 h 9"/>
                  <a:gd name="T16" fmla="*/ 16 w 13"/>
                  <a:gd name="T17" fmla="*/ 4 h 9"/>
                  <a:gd name="T18" fmla="*/ 16 w 13"/>
                  <a:gd name="T19" fmla="*/ 0 h 9"/>
                  <a:gd name="T20" fmla="*/ 8 w 13"/>
                  <a:gd name="T21" fmla="*/ 7 h 9"/>
                  <a:gd name="T22" fmla="*/ 12 w 13"/>
                  <a:gd name="T23" fmla="*/ 1 h 9"/>
                  <a:gd name="T24" fmla="*/ 0 w 13"/>
                  <a:gd name="T25" fmla="*/ 11 h 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 h="9">
                    <a:moveTo>
                      <a:pt x="0" y="8"/>
                    </a:moveTo>
                    <a:cubicBezTo>
                      <a:pt x="2" y="9"/>
                      <a:pt x="4" y="6"/>
                      <a:pt x="5" y="5"/>
                    </a:cubicBezTo>
                    <a:cubicBezTo>
                      <a:pt x="5" y="7"/>
                      <a:pt x="3" y="8"/>
                      <a:pt x="2" y="9"/>
                    </a:cubicBezTo>
                    <a:cubicBezTo>
                      <a:pt x="3" y="8"/>
                      <a:pt x="4" y="8"/>
                      <a:pt x="5" y="8"/>
                    </a:cubicBezTo>
                    <a:cubicBezTo>
                      <a:pt x="6" y="7"/>
                      <a:pt x="8" y="6"/>
                      <a:pt x="9" y="4"/>
                    </a:cubicBezTo>
                    <a:cubicBezTo>
                      <a:pt x="9" y="6"/>
                      <a:pt x="8" y="7"/>
                      <a:pt x="7" y="7"/>
                    </a:cubicBezTo>
                    <a:cubicBezTo>
                      <a:pt x="9" y="6"/>
                      <a:pt x="10" y="4"/>
                      <a:pt x="12" y="3"/>
                    </a:cubicBezTo>
                    <a:cubicBezTo>
                      <a:pt x="12" y="5"/>
                      <a:pt x="9" y="6"/>
                      <a:pt x="7" y="8"/>
                    </a:cubicBezTo>
                    <a:cubicBezTo>
                      <a:pt x="9" y="6"/>
                      <a:pt x="10" y="5"/>
                      <a:pt x="12" y="3"/>
                    </a:cubicBezTo>
                    <a:cubicBezTo>
                      <a:pt x="13" y="3"/>
                      <a:pt x="12" y="1"/>
                      <a:pt x="12" y="0"/>
                    </a:cubicBezTo>
                    <a:cubicBezTo>
                      <a:pt x="12" y="0"/>
                      <a:pt x="6" y="5"/>
                      <a:pt x="6" y="5"/>
                    </a:cubicBezTo>
                    <a:cubicBezTo>
                      <a:pt x="7" y="4"/>
                      <a:pt x="9" y="2"/>
                      <a:pt x="9" y="1"/>
                    </a:cubicBezTo>
                    <a:cubicBezTo>
                      <a:pt x="7" y="4"/>
                      <a:pt x="3" y="5"/>
                      <a:pt x="0" y="8"/>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61" name="Freeform 4598"/>
              <p:cNvSpPr>
                <a:spLocks/>
              </p:cNvSpPr>
              <p:nvPr/>
            </p:nvSpPr>
            <p:spPr bwMode="auto">
              <a:xfrm>
                <a:off x="1831" y="1776"/>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0"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62" name="Freeform 4599"/>
              <p:cNvSpPr>
                <a:spLocks/>
              </p:cNvSpPr>
              <p:nvPr/>
            </p:nvSpPr>
            <p:spPr bwMode="auto">
              <a:xfrm>
                <a:off x="1831" y="1788"/>
                <a:ext cx="4" cy="4"/>
              </a:xfrm>
              <a:custGeom>
                <a:avLst/>
                <a:gdLst>
                  <a:gd name="T0" fmla="*/ 4 w 3"/>
                  <a:gd name="T1" fmla="*/ 0 h 3"/>
                  <a:gd name="T2" fmla="*/ 0 w 3"/>
                  <a:gd name="T3" fmla="*/ 4 h 3"/>
                  <a:gd name="T4" fmla="*/ 4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3" y="0"/>
                    </a:moveTo>
                    <a:cubicBezTo>
                      <a:pt x="2" y="1"/>
                      <a:pt x="1" y="2"/>
                      <a:pt x="0" y="3"/>
                    </a:cubicBezTo>
                    <a:cubicBezTo>
                      <a:pt x="2" y="2"/>
                      <a:pt x="3"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63" name="Freeform 4600"/>
              <p:cNvSpPr>
                <a:spLocks/>
              </p:cNvSpPr>
              <p:nvPr/>
            </p:nvSpPr>
            <p:spPr bwMode="auto">
              <a:xfrm>
                <a:off x="1832" y="1775"/>
                <a:ext cx="2" cy="1"/>
              </a:xfrm>
              <a:custGeom>
                <a:avLst/>
                <a:gdLst>
                  <a:gd name="T0" fmla="*/ 2 w 1"/>
                  <a:gd name="T1" fmla="*/ 0 h 1"/>
                  <a:gd name="T2" fmla="*/ 0 w 1"/>
                  <a:gd name="T3" fmla="*/ 1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0" y="0"/>
                      <a:pt x="0" y="1"/>
                    </a:cubicBezTo>
                    <a:cubicBezTo>
                      <a:pt x="1"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64" name="Freeform 4601"/>
              <p:cNvSpPr>
                <a:spLocks/>
              </p:cNvSpPr>
              <p:nvPr/>
            </p:nvSpPr>
            <p:spPr bwMode="auto">
              <a:xfrm>
                <a:off x="1836" y="1781"/>
                <a:ext cx="5" cy="6"/>
              </a:xfrm>
              <a:custGeom>
                <a:avLst/>
                <a:gdLst>
                  <a:gd name="T0" fmla="*/ 5 w 4"/>
                  <a:gd name="T1" fmla="*/ 2 h 4"/>
                  <a:gd name="T2" fmla="*/ 0 w 4"/>
                  <a:gd name="T3" fmla="*/ 6 h 4"/>
                  <a:gd name="T4" fmla="*/ 5 w 4"/>
                  <a:gd name="T5" fmla="*/ 2 h 4"/>
                  <a:gd name="T6" fmla="*/ 0 60000 65536"/>
                  <a:gd name="T7" fmla="*/ 0 60000 65536"/>
                  <a:gd name="T8" fmla="*/ 0 60000 65536"/>
                </a:gdLst>
                <a:ahLst/>
                <a:cxnLst>
                  <a:cxn ang="T6">
                    <a:pos x="T0" y="T1"/>
                  </a:cxn>
                  <a:cxn ang="T7">
                    <a:pos x="T2" y="T3"/>
                  </a:cxn>
                  <a:cxn ang="T8">
                    <a:pos x="T4" y="T5"/>
                  </a:cxn>
                </a:cxnLst>
                <a:rect l="0" t="0" r="r" b="b"/>
                <a:pathLst>
                  <a:path w="4" h="4">
                    <a:moveTo>
                      <a:pt x="4" y="1"/>
                    </a:moveTo>
                    <a:cubicBezTo>
                      <a:pt x="3" y="0"/>
                      <a:pt x="1" y="3"/>
                      <a:pt x="0" y="4"/>
                    </a:cubicBezTo>
                    <a:cubicBezTo>
                      <a:pt x="2" y="4"/>
                      <a:pt x="4" y="3"/>
                      <a:pt x="4"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65" name="Freeform 4602"/>
              <p:cNvSpPr>
                <a:spLocks/>
              </p:cNvSpPr>
              <p:nvPr/>
            </p:nvSpPr>
            <p:spPr bwMode="auto">
              <a:xfrm>
                <a:off x="1944" y="1911"/>
                <a:ext cx="4" cy="2"/>
              </a:xfrm>
              <a:custGeom>
                <a:avLst/>
                <a:gdLst>
                  <a:gd name="T0" fmla="*/ 4 w 3"/>
                  <a:gd name="T1" fmla="*/ 0 h 2"/>
                  <a:gd name="T2" fmla="*/ 1 w 3"/>
                  <a:gd name="T3" fmla="*/ 2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3" y="1"/>
                      <a:pt x="2" y="2"/>
                      <a:pt x="1" y="2"/>
                    </a:cubicBezTo>
                    <a:cubicBezTo>
                      <a:pt x="0" y="1"/>
                      <a:pt x="2"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66" name="Freeform 4603"/>
              <p:cNvSpPr>
                <a:spLocks/>
              </p:cNvSpPr>
              <p:nvPr/>
            </p:nvSpPr>
            <p:spPr bwMode="auto">
              <a:xfrm>
                <a:off x="1948" y="1909"/>
                <a:ext cx="0" cy="2"/>
              </a:xfrm>
              <a:custGeom>
                <a:avLst/>
                <a:gdLst>
                  <a:gd name="T0" fmla="*/ 0 h 1"/>
                  <a:gd name="T1" fmla="*/ 2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1"/>
                      <a:pt x="0" y="1"/>
                      <a:pt x="0" y="1"/>
                    </a:cubicBezTo>
                    <a:cubicBezTo>
                      <a:pt x="0" y="1"/>
                      <a:pt x="0"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67" name="Freeform 4604"/>
              <p:cNvSpPr>
                <a:spLocks/>
              </p:cNvSpPr>
              <p:nvPr/>
            </p:nvSpPr>
            <p:spPr bwMode="auto">
              <a:xfrm>
                <a:off x="1900" y="1960"/>
                <a:ext cx="2" cy="2"/>
              </a:xfrm>
              <a:custGeom>
                <a:avLst/>
                <a:gdLst>
                  <a:gd name="T0" fmla="*/ 2 w 2"/>
                  <a:gd name="T1" fmla="*/ 0 h 2"/>
                  <a:gd name="T2" fmla="*/ 0 w 2"/>
                  <a:gd name="T3" fmla="*/ 2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2" y="1"/>
                      <a:pt x="1" y="1"/>
                      <a:pt x="0" y="2"/>
                    </a:cubicBezTo>
                    <a:cubicBezTo>
                      <a:pt x="0" y="1"/>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68" name="Freeform 4605"/>
              <p:cNvSpPr>
                <a:spLocks/>
              </p:cNvSpPr>
              <p:nvPr/>
            </p:nvSpPr>
            <p:spPr bwMode="auto">
              <a:xfrm>
                <a:off x="1905" y="1966"/>
                <a:ext cx="1" cy="2"/>
              </a:xfrm>
              <a:custGeom>
                <a:avLst/>
                <a:gdLst>
                  <a:gd name="T0" fmla="*/ 1 w 1"/>
                  <a:gd name="T1" fmla="*/ 0 h 1"/>
                  <a:gd name="T2" fmla="*/ 0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1"/>
                      <a:pt x="0" y="1"/>
                      <a:pt x="0" y="1"/>
                    </a:cubicBezTo>
                    <a:cubicBezTo>
                      <a:pt x="0" y="1"/>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69" name="Freeform 4606"/>
              <p:cNvSpPr>
                <a:spLocks/>
              </p:cNvSpPr>
              <p:nvPr/>
            </p:nvSpPr>
            <p:spPr bwMode="auto">
              <a:xfrm>
                <a:off x="1856" y="1731"/>
                <a:ext cx="3" cy="3"/>
              </a:xfrm>
              <a:custGeom>
                <a:avLst/>
                <a:gdLst>
                  <a:gd name="T0" fmla="*/ 2 w 2"/>
                  <a:gd name="T1" fmla="*/ 2 h 2"/>
                  <a:gd name="T2" fmla="*/ 3 w 2"/>
                  <a:gd name="T3" fmla="*/ 0 h 2"/>
                  <a:gd name="T4" fmla="*/ 0 w 2"/>
                  <a:gd name="T5" fmla="*/ 3 h 2"/>
                  <a:gd name="T6" fmla="*/ 2 w 2"/>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1"/>
                    </a:moveTo>
                    <a:cubicBezTo>
                      <a:pt x="2" y="1"/>
                      <a:pt x="2" y="1"/>
                      <a:pt x="2" y="0"/>
                    </a:cubicBezTo>
                    <a:cubicBezTo>
                      <a:pt x="1" y="0"/>
                      <a:pt x="1" y="1"/>
                      <a:pt x="0" y="2"/>
                    </a:cubicBezTo>
                    <a:cubicBezTo>
                      <a:pt x="1" y="2"/>
                      <a:pt x="1" y="2"/>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70" name="Freeform 4607"/>
              <p:cNvSpPr>
                <a:spLocks/>
              </p:cNvSpPr>
              <p:nvPr/>
            </p:nvSpPr>
            <p:spPr bwMode="auto">
              <a:xfrm>
                <a:off x="1882" y="1718"/>
                <a:ext cx="6" cy="1"/>
              </a:xfrm>
              <a:custGeom>
                <a:avLst/>
                <a:gdLst>
                  <a:gd name="T0" fmla="*/ 6 w 4"/>
                  <a:gd name="T1" fmla="*/ 0 h 1"/>
                  <a:gd name="T2" fmla="*/ 0 w 4"/>
                  <a:gd name="T3" fmla="*/ 1 h 1"/>
                  <a:gd name="T4" fmla="*/ 6 w 4"/>
                  <a:gd name="T5" fmla="*/ 0 h 1"/>
                  <a:gd name="T6" fmla="*/ 0 60000 65536"/>
                  <a:gd name="T7" fmla="*/ 0 60000 65536"/>
                  <a:gd name="T8" fmla="*/ 0 60000 65536"/>
                </a:gdLst>
                <a:ahLst/>
                <a:cxnLst>
                  <a:cxn ang="T6">
                    <a:pos x="T0" y="T1"/>
                  </a:cxn>
                  <a:cxn ang="T7">
                    <a:pos x="T2" y="T3"/>
                  </a:cxn>
                  <a:cxn ang="T8">
                    <a:pos x="T4" y="T5"/>
                  </a:cxn>
                </a:cxnLst>
                <a:rect l="0" t="0" r="r" b="b"/>
                <a:pathLst>
                  <a:path w="4" h="1">
                    <a:moveTo>
                      <a:pt x="4" y="0"/>
                    </a:moveTo>
                    <a:cubicBezTo>
                      <a:pt x="2" y="0"/>
                      <a:pt x="1" y="0"/>
                      <a:pt x="0" y="1"/>
                    </a:cubicBezTo>
                    <a:cubicBezTo>
                      <a:pt x="1" y="1"/>
                      <a:pt x="3" y="1"/>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71" name="Freeform 4608"/>
              <p:cNvSpPr>
                <a:spLocks/>
              </p:cNvSpPr>
              <p:nvPr/>
            </p:nvSpPr>
            <p:spPr bwMode="auto">
              <a:xfrm>
                <a:off x="1839" y="1764"/>
                <a:ext cx="1" cy="2"/>
              </a:xfrm>
              <a:custGeom>
                <a:avLst/>
                <a:gdLst>
                  <a:gd name="T0" fmla="*/ 0 w 1"/>
                  <a:gd name="T1" fmla="*/ 2 h 1"/>
                  <a:gd name="T2" fmla="*/ 1 w 1"/>
                  <a:gd name="T3" fmla="*/ 0 h 1"/>
                  <a:gd name="T4" fmla="*/ 0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1"/>
                      <a:pt x="1" y="1"/>
                      <a:pt x="1"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72" name="Freeform 4609"/>
              <p:cNvSpPr>
                <a:spLocks/>
              </p:cNvSpPr>
              <p:nvPr/>
            </p:nvSpPr>
            <p:spPr bwMode="auto">
              <a:xfrm>
                <a:off x="1824" y="1781"/>
                <a:ext cx="8" cy="4"/>
              </a:xfrm>
              <a:custGeom>
                <a:avLst/>
                <a:gdLst>
                  <a:gd name="T0" fmla="*/ 0 w 6"/>
                  <a:gd name="T1" fmla="*/ 4 h 3"/>
                  <a:gd name="T2" fmla="*/ 8 w 6"/>
                  <a:gd name="T3" fmla="*/ 0 h 3"/>
                  <a:gd name="T4" fmla="*/ 0 w 6"/>
                  <a:gd name="T5" fmla="*/ 4 h 3"/>
                  <a:gd name="T6" fmla="*/ 0 60000 65536"/>
                  <a:gd name="T7" fmla="*/ 0 60000 65536"/>
                  <a:gd name="T8" fmla="*/ 0 60000 65536"/>
                </a:gdLst>
                <a:ahLst/>
                <a:cxnLst>
                  <a:cxn ang="T6">
                    <a:pos x="T0" y="T1"/>
                  </a:cxn>
                  <a:cxn ang="T7">
                    <a:pos x="T2" y="T3"/>
                  </a:cxn>
                  <a:cxn ang="T8">
                    <a:pos x="T4" y="T5"/>
                  </a:cxn>
                </a:cxnLst>
                <a:rect l="0" t="0" r="r" b="b"/>
                <a:pathLst>
                  <a:path w="6" h="3">
                    <a:moveTo>
                      <a:pt x="0" y="3"/>
                    </a:moveTo>
                    <a:cubicBezTo>
                      <a:pt x="3" y="3"/>
                      <a:pt x="5" y="2"/>
                      <a:pt x="6" y="0"/>
                    </a:cubicBezTo>
                    <a:cubicBezTo>
                      <a:pt x="5" y="1"/>
                      <a:pt x="0" y="2"/>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73" name="Freeform 4610"/>
              <p:cNvSpPr>
                <a:spLocks/>
              </p:cNvSpPr>
              <p:nvPr/>
            </p:nvSpPr>
            <p:spPr bwMode="auto">
              <a:xfrm>
                <a:off x="1906" y="1466"/>
                <a:ext cx="15" cy="5"/>
              </a:xfrm>
              <a:custGeom>
                <a:avLst/>
                <a:gdLst>
                  <a:gd name="T0" fmla="*/ 0 w 11"/>
                  <a:gd name="T1" fmla="*/ 4 h 4"/>
                  <a:gd name="T2" fmla="*/ 5 w 11"/>
                  <a:gd name="T3" fmla="*/ 4 h 4"/>
                  <a:gd name="T4" fmla="*/ 8 w 11"/>
                  <a:gd name="T5" fmla="*/ 5 h 4"/>
                  <a:gd name="T6" fmla="*/ 14 w 11"/>
                  <a:gd name="T7" fmla="*/ 3 h 4"/>
                  <a:gd name="T8" fmla="*/ 10 w 11"/>
                  <a:gd name="T9" fmla="*/ 1 h 4"/>
                  <a:gd name="T10" fmla="*/ 0 w 11"/>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4">
                    <a:moveTo>
                      <a:pt x="0" y="3"/>
                    </a:moveTo>
                    <a:cubicBezTo>
                      <a:pt x="1" y="3"/>
                      <a:pt x="3" y="2"/>
                      <a:pt x="4" y="3"/>
                    </a:cubicBezTo>
                    <a:cubicBezTo>
                      <a:pt x="5" y="4"/>
                      <a:pt x="4" y="4"/>
                      <a:pt x="6" y="4"/>
                    </a:cubicBezTo>
                    <a:cubicBezTo>
                      <a:pt x="7" y="4"/>
                      <a:pt x="10" y="3"/>
                      <a:pt x="10" y="2"/>
                    </a:cubicBezTo>
                    <a:cubicBezTo>
                      <a:pt x="11" y="1"/>
                      <a:pt x="8" y="1"/>
                      <a:pt x="7" y="1"/>
                    </a:cubicBezTo>
                    <a:cubicBezTo>
                      <a:pt x="5" y="0"/>
                      <a:pt x="2" y="1"/>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74" name="Freeform 4611"/>
              <p:cNvSpPr>
                <a:spLocks/>
              </p:cNvSpPr>
              <p:nvPr/>
            </p:nvSpPr>
            <p:spPr bwMode="auto">
              <a:xfrm>
                <a:off x="1929" y="1488"/>
                <a:ext cx="1" cy="2"/>
              </a:xfrm>
              <a:custGeom>
                <a:avLst/>
                <a:gdLst>
                  <a:gd name="T0" fmla="*/ 1 w 1"/>
                  <a:gd name="T1" fmla="*/ 0 h 1"/>
                  <a:gd name="T2" fmla="*/ 0 w 1"/>
                  <a:gd name="T3" fmla="*/ 0 h 1"/>
                  <a:gd name="T4" fmla="*/ 1 w 1"/>
                  <a:gd name="T5" fmla="*/ 2 h 1"/>
                  <a:gd name="T6" fmla="*/ 1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0" y="0"/>
                      <a:pt x="0" y="0"/>
                      <a:pt x="0" y="0"/>
                    </a:cubicBezTo>
                    <a:cubicBezTo>
                      <a:pt x="0" y="0"/>
                      <a:pt x="0" y="0"/>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75" name="Freeform 4612"/>
              <p:cNvSpPr>
                <a:spLocks/>
              </p:cNvSpPr>
              <p:nvPr/>
            </p:nvSpPr>
            <p:spPr bwMode="auto">
              <a:xfrm>
                <a:off x="1936" y="1454"/>
                <a:ext cx="94" cy="36"/>
              </a:xfrm>
              <a:custGeom>
                <a:avLst/>
                <a:gdLst>
                  <a:gd name="T0" fmla="*/ 5 w 71"/>
                  <a:gd name="T1" fmla="*/ 16 h 27"/>
                  <a:gd name="T2" fmla="*/ 3 w 71"/>
                  <a:gd name="T3" fmla="*/ 17 h 27"/>
                  <a:gd name="T4" fmla="*/ 19 w 71"/>
                  <a:gd name="T5" fmla="*/ 17 h 27"/>
                  <a:gd name="T6" fmla="*/ 4 w 71"/>
                  <a:gd name="T7" fmla="*/ 21 h 27"/>
                  <a:gd name="T8" fmla="*/ 16 w 71"/>
                  <a:gd name="T9" fmla="*/ 21 h 27"/>
                  <a:gd name="T10" fmla="*/ 21 w 71"/>
                  <a:gd name="T11" fmla="*/ 21 h 27"/>
                  <a:gd name="T12" fmla="*/ 25 w 71"/>
                  <a:gd name="T13" fmla="*/ 20 h 27"/>
                  <a:gd name="T14" fmla="*/ 32 w 71"/>
                  <a:gd name="T15" fmla="*/ 21 h 27"/>
                  <a:gd name="T16" fmla="*/ 40 w 71"/>
                  <a:gd name="T17" fmla="*/ 21 h 27"/>
                  <a:gd name="T18" fmla="*/ 34 w 71"/>
                  <a:gd name="T19" fmla="*/ 23 h 27"/>
                  <a:gd name="T20" fmla="*/ 36 w 71"/>
                  <a:gd name="T21" fmla="*/ 24 h 27"/>
                  <a:gd name="T22" fmla="*/ 7 w 71"/>
                  <a:gd name="T23" fmla="*/ 25 h 27"/>
                  <a:gd name="T24" fmla="*/ 8 w 71"/>
                  <a:gd name="T25" fmla="*/ 28 h 27"/>
                  <a:gd name="T26" fmla="*/ 23 w 71"/>
                  <a:gd name="T27" fmla="*/ 31 h 27"/>
                  <a:gd name="T28" fmla="*/ 19 w 71"/>
                  <a:gd name="T29" fmla="*/ 35 h 27"/>
                  <a:gd name="T30" fmla="*/ 29 w 71"/>
                  <a:gd name="T31" fmla="*/ 35 h 27"/>
                  <a:gd name="T32" fmla="*/ 38 w 71"/>
                  <a:gd name="T33" fmla="*/ 31 h 27"/>
                  <a:gd name="T34" fmla="*/ 50 w 71"/>
                  <a:gd name="T35" fmla="*/ 31 h 27"/>
                  <a:gd name="T36" fmla="*/ 56 w 71"/>
                  <a:gd name="T37" fmla="*/ 29 h 27"/>
                  <a:gd name="T38" fmla="*/ 60 w 71"/>
                  <a:gd name="T39" fmla="*/ 29 h 27"/>
                  <a:gd name="T40" fmla="*/ 82 w 71"/>
                  <a:gd name="T41" fmla="*/ 24 h 27"/>
                  <a:gd name="T42" fmla="*/ 86 w 71"/>
                  <a:gd name="T43" fmla="*/ 21 h 27"/>
                  <a:gd name="T44" fmla="*/ 75 w 71"/>
                  <a:gd name="T45" fmla="*/ 20 h 27"/>
                  <a:gd name="T46" fmla="*/ 79 w 71"/>
                  <a:gd name="T47" fmla="*/ 16 h 27"/>
                  <a:gd name="T48" fmla="*/ 79 w 71"/>
                  <a:gd name="T49" fmla="*/ 13 h 27"/>
                  <a:gd name="T50" fmla="*/ 75 w 71"/>
                  <a:gd name="T51" fmla="*/ 11 h 27"/>
                  <a:gd name="T52" fmla="*/ 70 w 71"/>
                  <a:gd name="T53" fmla="*/ 12 h 27"/>
                  <a:gd name="T54" fmla="*/ 68 w 71"/>
                  <a:gd name="T55" fmla="*/ 9 h 27"/>
                  <a:gd name="T56" fmla="*/ 62 w 71"/>
                  <a:gd name="T57" fmla="*/ 7 h 27"/>
                  <a:gd name="T58" fmla="*/ 53 w 71"/>
                  <a:gd name="T59" fmla="*/ 0 h 27"/>
                  <a:gd name="T60" fmla="*/ 50 w 71"/>
                  <a:gd name="T61" fmla="*/ 3 h 27"/>
                  <a:gd name="T62" fmla="*/ 41 w 71"/>
                  <a:gd name="T63" fmla="*/ 4 h 27"/>
                  <a:gd name="T64" fmla="*/ 33 w 71"/>
                  <a:gd name="T65" fmla="*/ 4 h 27"/>
                  <a:gd name="T66" fmla="*/ 25 w 71"/>
                  <a:gd name="T67" fmla="*/ 5 h 27"/>
                  <a:gd name="T68" fmla="*/ 34 w 71"/>
                  <a:gd name="T69" fmla="*/ 7 h 27"/>
                  <a:gd name="T70" fmla="*/ 34 w 71"/>
                  <a:gd name="T71" fmla="*/ 8 h 27"/>
                  <a:gd name="T72" fmla="*/ 15 w 71"/>
                  <a:gd name="T73" fmla="*/ 9 h 27"/>
                  <a:gd name="T74" fmla="*/ 7 w 71"/>
                  <a:gd name="T75" fmla="*/ 11 h 27"/>
                  <a:gd name="T76" fmla="*/ 17 w 71"/>
                  <a:gd name="T77" fmla="*/ 12 h 27"/>
                  <a:gd name="T78" fmla="*/ 26 w 71"/>
                  <a:gd name="T79" fmla="*/ 12 h 27"/>
                  <a:gd name="T80" fmla="*/ 21 w 71"/>
                  <a:gd name="T81" fmla="*/ 15 h 27"/>
                  <a:gd name="T82" fmla="*/ 3 w 71"/>
                  <a:gd name="T83" fmla="*/ 15 h 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1" h="27">
                    <a:moveTo>
                      <a:pt x="2" y="11"/>
                    </a:moveTo>
                    <a:cubicBezTo>
                      <a:pt x="2" y="11"/>
                      <a:pt x="3" y="11"/>
                      <a:pt x="4" y="12"/>
                    </a:cubicBezTo>
                    <a:cubicBezTo>
                      <a:pt x="3" y="12"/>
                      <a:pt x="1" y="12"/>
                      <a:pt x="0" y="12"/>
                    </a:cubicBezTo>
                    <a:cubicBezTo>
                      <a:pt x="3" y="12"/>
                      <a:pt x="0" y="13"/>
                      <a:pt x="2" y="13"/>
                    </a:cubicBezTo>
                    <a:cubicBezTo>
                      <a:pt x="2" y="14"/>
                      <a:pt x="4" y="14"/>
                      <a:pt x="5" y="14"/>
                    </a:cubicBezTo>
                    <a:cubicBezTo>
                      <a:pt x="8" y="14"/>
                      <a:pt x="11" y="14"/>
                      <a:pt x="14" y="13"/>
                    </a:cubicBezTo>
                    <a:cubicBezTo>
                      <a:pt x="11" y="16"/>
                      <a:pt x="5" y="13"/>
                      <a:pt x="1" y="15"/>
                    </a:cubicBezTo>
                    <a:cubicBezTo>
                      <a:pt x="1" y="16"/>
                      <a:pt x="2" y="16"/>
                      <a:pt x="3" y="16"/>
                    </a:cubicBezTo>
                    <a:cubicBezTo>
                      <a:pt x="2" y="17"/>
                      <a:pt x="2" y="17"/>
                      <a:pt x="2" y="17"/>
                    </a:cubicBezTo>
                    <a:cubicBezTo>
                      <a:pt x="5" y="18"/>
                      <a:pt x="10" y="16"/>
                      <a:pt x="12" y="16"/>
                    </a:cubicBezTo>
                    <a:cubicBezTo>
                      <a:pt x="11" y="16"/>
                      <a:pt x="10" y="16"/>
                      <a:pt x="9" y="17"/>
                    </a:cubicBezTo>
                    <a:cubicBezTo>
                      <a:pt x="11" y="18"/>
                      <a:pt x="14" y="17"/>
                      <a:pt x="16" y="16"/>
                    </a:cubicBezTo>
                    <a:cubicBezTo>
                      <a:pt x="15" y="16"/>
                      <a:pt x="15" y="17"/>
                      <a:pt x="16" y="16"/>
                    </a:cubicBezTo>
                    <a:cubicBezTo>
                      <a:pt x="17" y="16"/>
                      <a:pt x="18" y="15"/>
                      <a:pt x="19" y="15"/>
                    </a:cubicBezTo>
                    <a:cubicBezTo>
                      <a:pt x="19" y="15"/>
                      <a:pt x="20" y="16"/>
                      <a:pt x="21" y="16"/>
                    </a:cubicBezTo>
                    <a:cubicBezTo>
                      <a:pt x="22" y="16"/>
                      <a:pt x="23" y="15"/>
                      <a:pt x="24" y="16"/>
                    </a:cubicBezTo>
                    <a:cubicBezTo>
                      <a:pt x="23" y="16"/>
                      <a:pt x="22" y="16"/>
                      <a:pt x="21" y="16"/>
                    </a:cubicBezTo>
                    <a:cubicBezTo>
                      <a:pt x="24" y="16"/>
                      <a:pt x="27" y="16"/>
                      <a:pt x="30" y="16"/>
                    </a:cubicBezTo>
                    <a:cubicBezTo>
                      <a:pt x="26" y="17"/>
                      <a:pt x="22" y="16"/>
                      <a:pt x="19" y="17"/>
                    </a:cubicBezTo>
                    <a:cubicBezTo>
                      <a:pt x="21" y="18"/>
                      <a:pt x="24" y="17"/>
                      <a:pt x="26" y="17"/>
                    </a:cubicBezTo>
                    <a:cubicBezTo>
                      <a:pt x="29" y="18"/>
                      <a:pt x="31" y="17"/>
                      <a:pt x="34" y="17"/>
                    </a:cubicBezTo>
                    <a:cubicBezTo>
                      <a:pt x="31" y="18"/>
                      <a:pt x="29" y="18"/>
                      <a:pt x="27" y="18"/>
                    </a:cubicBezTo>
                    <a:cubicBezTo>
                      <a:pt x="24" y="18"/>
                      <a:pt x="22" y="18"/>
                      <a:pt x="19" y="18"/>
                    </a:cubicBezTo>
                    <a:cubicBezTo>
                      <a:pt x="14" y="18"/>
                      <a:pt x="10" y="18"/>
                      <a:pt x="5" y="19"/>
                    </a:cubicBezTo>
                    <a:cubicBezTo>
                      <a:pt x="6" y="21"/>
                      <a:pt x="8" y="21"/>
                      <a:pt x="10" y="21"/>
                    </a:cubicBezTo>
                    <a:cubicBezTo>
                      <a:pt x="9" y="22"/>
                      <a:pt x="7" y="21"/>
                      <a:pt x="6" y="21"/>
                    </a:cubicBezTo>
                    <a:cubicBezTo>
                      <a:pt x="7" y="23"/>
                      <a:pt x="8" y="23"/>
                      <a:pt x="10" y="23"/>
                    </a:cubicBezTo>
                    <a:cubicBezTo>
                      <a:pt x="12" y="22"/>
                      <a:pt x="15" y="23"/>
                      <a:pt x="17" y="23"/>
                    </a:cubicBezTo>
                    <a:cubicBezTo>
                      <a:pt x="14" y="24"/>
                      <a:pt x="11" y="23"/>
                      <a:pt x="8" y="24"/>
                    </a:cubicBezTo>
                    <a:cubicBezTo>
                      <a:pt x="9" y="26"/>
                      <a:pt x="13" y="26"/>
                      <a:pt x="14" y="26"/>
                    </a:cubicBezTo>
                    <a:cubicBezTo>
                      <a:pt x="16" y="27"/>
                      <a:pt x="17" y="27"/>
                      <a:pt x="19" y="27"/>
                    </a:cubicBezTo>
                    <a:cubicBezTo>
                      <a:pt x="20" y="27"/>
                      <a:pt x="25" y="26"/>
                      <a:pt x="22" y="26"/>
                    </a:cubicBezTo>
                    <a:cubicBezTo>
                      <a:pt x="24" y="25"/>
                      <a:pt x="26" y="26"/>
                      <a:pt x="28" y="27"/>
                    </a:cubicBezTo>
                    <a:cubicBezTo>
                      <a:pt x="29" y="25"/>
                      <a:pt x="27" y="23"/>
                      <a:pt x="29" y="23"/>
                    </a:cubicBezTo>
                    <a:cubicBezTo>
                      <a:pt x="28" y="27"/>
                      <a:pt x="34" y="27"/>
                      <a:pt x="36" y="25"/>
                    </a:cubicBezTo>
                    <a:cubicBezTo>
                      <a:pt x="36" y="25"/>
                      <a:pt x="37" y="23"/>
                      <a:pt x="38" y="23"/>
                    </a:cubicBezTo>
                    <a:cubicBezTo>
                      <a:pt x="40" y="24"/>
                      <a:pt x="41" y="24"/>
                      <a:pt x="43" y="23"/>
                    </a:cubicBezTo>
                    <a:cubicBezTo>
                      <a:pt x="43" y="23"/>
                      <a:pt x="42" y="23"/>
                      <a:pt x="42" y="22"/>
                    </a:cubicBezTo>
                    <a:cubicBezTo>
                      <a:pt x="44" y="20"/>
                      <a:pt x="47" y="19"/>
                      <a:pt x="50" y="19"/>
                    </a:cubicBezTo>
                    <a:cubicBezTo>
                      <a:pt x="48" y="20"/>
                      <a:pt x="46" y="20"/>
                      <a:pt x="45" y="22"/>
                    </a:cubicBezTo>
                    <a:cubicBezTo>
                      <a:pt x="47" y="24"/>
                      <a:pt x="53" y="19"/>
                      <a:pt x="55" y="19"/>
                    </a:cubicBezTo>
                    <a:cubicBezTo>
                      <a:pt x="57" y="20"/>
                      <a:pt x="60" y="18"/>
                      <a:pt x="62" y="18"/>
                    </a:cubicBezTo>
                    <a:cubicBezTo>
                      <a:pt x="65" y="18"/>
                      <a:pt x="68" y="18"/>
                      <a:pt x="71" y="17"/>
                    </a:cubicBezTo>
                    <a:cubicBezTo>
                      <a:pt x="69" y="13"/>
                      <a:pt x="68" y="15"/>
                      <a:pt x="65" y="16"/>
                    </a:cubicBezTo>
                    <a:cubicBezTo>
                      <a:pt x="66" y="15"/>
                      <a:pt x="66" y="15"/>
                      <a:pt x="66" y="15"/>
                    </a:cubicBezTo>
                    <a:cubicBezTo>
                      <a:pt x="64" y="12"/>
                      <a:pt x="60" y="16"/>
                      <a:pt x="57" y="15"/>
                    </a:cubicBezTo>
                    <a:cubicBezTo>
                      <a:pt x="59" y="13"/>
                      <a:pt x="62" y="13"/>
                      <a:pt x="64" y="12"/>
                    </a:cubicBezTo>
                    <a:cubicBezTo>
                      <a:pt x="63" y="12"/>
                      <a:pt x="61" y="12"/>
                      <a:pt x="60" y="12"/>
                    </a:cubicBezTo>
                    <a:cubicBezTo>
                      <a:pt x="61" y="12"/>
                      <a:pt x="63" y="11"/>
                      <a:pt x="64" y="11"/>
                    </a:cubicBezTo>
                    <a:cubicBezTo>
                      <a:pt x="63" y="10"/>
                      <a:pt x="61" y="10"/>
                      <a:pt x="60" y="10"/>
                    </a:cubicBezTo>
                    <a:cubicBezTo>
                      <a:pt x="60" y="10"/>
                      <a:pt x="65" y="9"/>
                      <a:pt x="64" y="8"/>
                    </a:cubicBezTo>
                    <a:cubicBezTo>
                      <a:pt x="62" y="6"/>
                      <a:pt x="58" y="7"/>
                      <a:pt x="57" y="8"/>
                    </a:cubicBezTo>
                    <a:cubicBezTo>
                      <a:pt x="58" y="9"/>
                      <a:pt x="58" y="9"/>
                      <a:pt x="58" y="9"/>
                    </a:cubicBezTo>
                    <a:cubicBezTo>
                      <a:pt x="57" y="10"/>
                      <a:pt x="55" y="10"/>
                      <a:pt x="53" y="9"/>
                    </a:cubicBezTo>
                    <a:cubicBezTo>
                      <a:pt x="54" y="8"/>
                      <a:pt x="57" y="8"/>
                      <a:pt x="54" y="8"/>
                    </a:cubicBezTo>
                    <a:cubicBezTo>
                      <a:pt x="58" y="7"/>
                      <a:pt x="51" y="7"/>
                      <a:pt x="51" y="7"/>
                    </a:cubicBezTo>
                    <a:cubicBezTo>
                      <a:pt x="50" y="6"/>
                      <a:pt x="48" y="6"/>
                      <a:pt x="47" y="6"/>
                    </a:cubicBezTo>
                    <a:cubicBezTo>
                      <a:pt x="49" y="6"/>
                      <a:pt x="47" y="6"/>
                      <a:pt x="47" y="5"/>
                    </a:cubicBezTo>
                    <a:cubicBezTo>
                      <a:pt x="46" y="4"/>
                      <a:pt x="46" y="3"/>
                      <a:pt x="44" y="2"/>
                    </a:cubicBezTo>
                    <a:cubicBezTo>
                      <a:pt x="47" y="2"/>
                      <a:pt x="41" y="0"/>
                      <a:pt x="40" y="0"/>
                    </a:cubicBezTo>
                    <a:cubicBezTo>
                      <a:pt x="37" y="0"/>
                      <a:pt x="33" y="0"/>
                      <a:pt x="31" y="1"/>
                    </a:cubicBezTo>
                    <a:cubicBezTo>
                      <a:pt x="33" y="2"/>
                      <a:pt x="36" y="1"/>
                      <a:pt x="38" y="2"/>
                    </a:cubicBezTo>
                    <a:cubicBezTo>
                      <a:pt x="35" y="3"/>
                      <a:pt x="32" y="3"/>
                      <a:pt x="29" y="2"/>
                    </a:cubicBezTo>
                    <a:cubicBezTo>
                      <a:pt x="30" y="3"/>
                      <a:pt x="30" y="3"/>
                      <a:pt x="31" y="3"/>
                    </a:cubicBezTo>
                    <a:cubicBezTo>
                      <a:pt x="30" y="3"/>
                      <a:pt x="29" y="3"/>
                      <a:pt x="28" y="3"/>
                    </a:cubicBezTo>
                    <a:cubicBezTo>
                      <a:pt x="27" y="3"/>
                      <a:pt x="26" y="3"/>
                      <a:pt x="25" y="3"/>
                    </a:cubicBezTo>
                    <a:cubicBezTo>
                      <a:pt x="24" y="2"/>
                      <a:pt x="19" y="3"/>
                      <a:pt x="21" y="4"/>
                    </a:cubicBezTo>
                    <a:cubicBezTo>
                      <a:pt x="20" y="4"/>
                      <a:pt x="20" y="4"/>
                      <a:pt x="19" y="4"/>
                    </a:cubicBezTo>
                    <a:cubicBezTo>
                      <a:pt x="20" y="5"/>
                      <a:pt x="21" y="5"/>
                      <a:pt x="22" y="4"/>
                    </a:cubicBezTo>
                    <a:cubicBezTo>
                      <a:pt x="19" y="5"/>
                      <a:pt x="25" y="5"/>
                      <a:pt x="26" y="5"/>
                    </a:cubicBezTo>
                    <a:cubicBezTo>
                      <a:pt x="25" y="5"/>
                      <a:pt x="24" y="5"/>
                      <a:pt x="23" y="5"/>
                    </a:cubicBezTo>
                    <a:cubicBezTo>
                      <a:pt x="24" y="6"/>
                      <a:pt x="25" y="6"/>
                      <a:pt x="26" y="6"/>
                    </a:cubicBezTo>
                    <a:cubicBezTo>
                      <a:pt x="23" y="7"/>
                      <a:pt x="21" y="6"/>
                      <a:pt x="18" y="6"/>
                    </a:cubicBezTo>
                    <a:cubicBezTo>
                      <a:pt x="16" y="6"/>
                      <a:pt x="13" y="7"/>
                      <a:pt x="11" y="7"/>
                    </a:cubicBezTo>
                    <a:cubicBezTo>
                      <a:pt x="11" y="7"/>
                      <a:pt x="12" y="7"/>
                      <a:pt x="13" y="8"/>
                    </a:cubicBezTo>
                    <a:cubicBezTo>
                      <a:pt x="10" y="8"/>
                      <a:pt x="8" y="8"/>
                      <a:pt x="5" y="8"/>
                    </a:cubicBezTo>
                    <a:cubicBezTo>
                      <a:pt x="7" y="8"/>
                      <a:pt x="7" y="8"/>
                      <a:pt x="5" y="9"/>
                    </a:cubicBezTo>
                    <a:cubicBezTo>
                      <a:pt x="8" y="9"/>
                      <a:pt x="10" y="9"/>
                      <a:pt x="13" y="9"/>
                    </a:cubicBezTo>
                    <a:cubicBezTo>
                      <a:pt x="12" y="9"/>
                      <a:pt x="12" y="9"/>
                      <a:pt x="11" y="9"/>
                    </a:cubicBezTo>
                    <a:cubicBezTo>
                      <a:pt x="13" y="11"/>
                      <a:pt x="17" y="9"/>
                      <a:pt x="20" y="9"/>
                    </a:cubicBezTo>
                    <a:cubicBezTo>
                      <a:pt x="18" y="10"/>
                      <a:pt x="17" y="10"/>
                      <a:pt x="15" y="10"/>
                    </a:cubicBezTo>
                    <a:cubicBezTo>
                      <a:pt x="16" y="11"/>
                      <a:pt x="16" y="11"/>
                      <a:pt x="16" y="11"/>
                    </a:cubicBezTo>
                    <a:cubicBezTo>
                      <a:pt x="12" y="11"/>
                      <a:pt x="6" y="9"/>
                      <a:pt x="2" y="10"/>
                    </a:cubicBezTo>
                    <a:cubicBezTo>
                      <a:pt x="4" y="11"/>
                      <a:pt x="2" y="11"/>
                      <a:pt x="2" y="1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76" name="Freeform 4613"/>
              <p:cNvSpPr>
                <a:spLocks/>
              </p:cNvSpPr>
              <p:nvPr/>
            </p:nvSpPr>
            <p:spPr bwMode="auto">
              <a:xfrm>
                <a:off x="1954" y="1460"/>
                <a:ext cx="9" cy="2"/>
              </a:xfrm>
              <a:custGeom>
                <a:avLst/>
                <a:gdLst>
                  <a:gd name="T0" fmla="*/ 9 w 7"/>
                  <a:gd name="T1" fmla="*/ 0 h 1"/>
                  <a:gd name="T2" fmla="*/ 0 w 7"/>
                  <a:gd name="T3" fmla="*/ 0 h 1"/>
                  <a:gd name="T4" fmla="*/ 9 w 7"/>
                  <a:gd name="T5" fmla="*/ 0 h 1"/>
                  <a:gd name="T6" fmla="*/ 0 60000 65536"/>
                  <a:gd name="T7" fmla="*/ 0 60000 65536"/>
                  <a:gd name="T8" fmla="*/ 0 60000 65536"/>
                </a:gdLst>
                <a:ahLst/>
                <a:cxnLst>
                  <a:cxn ang="T6">
                    <a:pos x="T0" y="T1"/>
                  </a:cxn>
                  <a:cxn ang="T7">
                    <a:pos x="T2" y="T3"/>
                  </a:cxn>
                  <a:cxn ang="T8">
                    <a:pos x="T4" y="T5"/>
                  </a:cxn>
                </a:cxnLst>
                <a:rect l="0" t="0" r="r" b="b"/>
                <a:pathLst>
                  <a:path w="7" h="1">
                    <a:moveTo>
                      <a:pt x="7" y="0"/>
                    </a:moveTo>
                    <a:cubicBezTo>
                      <a:pt x="4" y="0"/>
                      <a:pt x="2" y="0"/>
                      <a:pt x="0" y="0"/>
                    </a:cubicBezTo>
                    <a:cubicBezTo>
                      <a:pt x="1" y="1"/>
                      <a:pt x="6" y="1"/>
                      <a:pt x="7"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77" name="Freeform 4614"/>
              <p:cNvSpPr>
                <a:spLocks/>
              </p:cNvSpPr>
              <p:nvPr/>
            </p:nvSpPr>
            <p:spPr bwMode="auto">
              <a:xfrm>
                <a:off x="1984" y="1486"/>
                <a:ext cx="7" cy="2"/>
              </a:xfrm>
              <a:custGeom>
                <a:avLst/>
                <a:gdLst>
                  <a:gd name="T0" fmla="*/ 7 w 5"/>
                  <a:gd name="T1" fmla="*/ 0 h 2"/>
                  <a:gd name="T2" fmla="*/ 0 w 5"/>
                  <a:gd name="T3" fmla="*/ 2 h 2"/>
                  <a:gd name="T4" fmla="*/ 7 w 5"/>
                  <a:gd name="T5" fmla="*/ 0 h 2"/>
                  <a:gd name="T6" fmla="*/ 0 60000 65536"/>
                  <a:gd name="T7" fmla="*/ 0 60000 65536"/>
                  <a:gd name="T8" fmla="*/ 0 60000 65536"/>
                </a:gdLst>
                <a:ahLst/>
                <a:cxnLst>
                  <a:cxn ang="T6">
                    <a:pos x="T0" y="T1"/>
                  </a:cxn>
                  <a:cxn ang="T7">
                    <a:pos x="T2" y="T3"/>
                  </a:cxn>
                  <a:cxn ang="T8">
                    <a:pos x="T4" y="T5"/>
                  </a:cxn>
                </a:cxnLst>
                <a:rect l="0" t="0" r="r" b="b"/>
                <a:pathLst>
                  <a:path w="5" h="2">
                    <a:moveTo>
                      <a:pt x="5" y="0"/>
                    </a:moveTo>
                    <a:cubicBezTo>
                      <a:pt x="3" y="0"/>
                      <a:pt x="1" y="1"/>
                      <a:pt x="0" y="2"/>
                    </a:cubicBezTo>
                    <a:cubicBezTo>
                      <a:pt x="2" y="2"/>
                      <a:pt x="3" y="1"/>
                      <a:pt x="5"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78" name="Freeform 4615"/>
              <p:cNvSpPr>
                <a:spLocks/>
              </p:cNvSpPr>
              <p:nvPr/>
            </p:nvSpPr>
            <p:spPr bwMode="auto">
              <a:xfrm>
                <a:off x="2010" y="1479"/>
                <a:ext cx="14" cy="3"/>
              </a:xfrm>
              <a:custGeom>
                <a:avLst/>
                <a:gdLst>
                  <a:gd name="T0" fmla="*/ 8 w 10"/>
                  <a:gd name="T1" fmla="*/ 0 h 2"/>
                  <a:gd name="T2" fmla="*/ 0 w 10"/>
                  <a:gd name="T3" fmla="*/ 2 h 2"/>
                  <a:gd name="T4" fmla="*/ 14 w 10"/>
                  <a:gd name="T5" fmla="*/ 0 h 2"/>
                  <a:gd name="T6" fmla="*/ 8 w 10"/>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 h="2">
                    <a:moveTo>
                      <a:pt x="6" y="0"/>
                    </a:moveTo>
                    <a:cubicBezTo>
                      <a:pt x="4" y="0"/>
                      <a:pt x="2" y="1"/>
                      <a:pt x="0" y="1"/>
                    </a:cubicBezTo>
                    <a:cubicBezTo>
                      <a:pt x="3" y="2"/>
                      <a:pt x="8" y="2"/>
                      <a:pt x="10" y="0"/>
                    </a:cubicBezTo>
                    <a:cubicBezTo>
                      <a:pt x="9" y="0"/>
                      <a:pt x="7" y="0"/>
                      <a:pt x="6"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79" name="Freeform 4616"/>
              <p:cNvSpPr>
                <a:spLocks/>
              </p:cNvSpPr>
              <p:nvPr/>
            </p:nvSpPr>
            <p:spPr bwMode="auto">
              <a:xfrm>
                <a:off x="1764" y="1482"/>
                <a:ext cx="41" cy="6"/>
              </a:xfrm>
              <a:custGeom>
                <a:avLst/>
                <a:gdLst>
                  <a:gd name="T0" fmla="*/ 29 w 31"/>
                  <a:gd name="T1" fmla="*/ 5 h 5"/>
                  <a:gd name="T2" fmla="*/ 36 w 31"/>
                  <a:gd name="T3" fmla="*/ 5 h 5"/>
                  <a:gd name="T4" fmla="*/ 29 w 31"/>
                  <a:gd name="T5" fmla="*/ 1 h 5"/>
                  <a:gd name="T6" fmla="*/ 16 w 31"/>
                  <a:gd name="T7" fmla="*/ 2 h 5"/>
                  <a:gd name="T8" fmla="*/ 0 w 31"/>
                  <a:gd name="T9" fmla="*/ 5 h 5"/>
                  <a:gd name="T10" fmla="*/ 7 w 31"/>
                  <a:gd name="T11" fmla="*/ 5 h 5"/>
                  <a:gd name="T12" fmla="*/ 15 w 31"/>
                  <a:gd name="T13" fmla="*/ 6 h 5"/>
                  <a:gd name="T14" fmla="*/ 21 w 31"/>
                  <a:gd name="T15" fmla="*/ 5 h 5"/>
                  <a:gd name="T16" fmla="*/ 29 w 31"/>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 h="5">
                    <a:moveTo>
                      <a:pt x="22" y="4"/>
                    </a:moveTo>
                    <a:cubicBezTo>
                      <a:pt x="23" y="5"/>
                      <a:pt x="26" y="5"/>
                      <a:pt x="27" y="4"/>
                    </a:cubicBezTo>
                    <a:cubicBezTo>
                      <a:pt x="31" y="2"/>
                      <a:pt x="24" y="0"/>
                      <a:pt x="22" y="1"/>
                    </a:cubicBezTo>
                    <a:cubicBezTo>
                      <a:pt x="19" y="1"/>
                      <a:pt x="15" y="2"/>
                      <a:pt x="12" y="2"/>
                    </a:cubicBezTo>
                    <a:cubicBezTo>
                      <a:pt x="8" y="3"/>
                      <a:pt x="4" y="3"/>
                      <a:pt x="0" y="4"/>
                    </a:cubicBezTo>
                    <a:cubicBezTo>
                      <a:pt x="1" y="5"/>
                      <a:pt x="3" y="4"/>
                      <a:pt x="5" y="4"/>
                    </a:cubicBezTo>
                    <a:cubicBezTo>
                      <a:pt x="7" y="4"/>
                      <a:pt x="9" y="5"/>
                      <a:pt x="11" y="5"/>
                    </a:cubicBezTo>
                    <a:cubicBezTo>
                      <a:pt x="13" y="5"/>
                      <a:pt x="14" y="3"/>
                      <a:pt x="16" y="4"/>
                    </a:cubicBezTo>
                    <a:cubicBezTo>
                      <a:pt x="17" y="5"/>
                      <a:pt x="20" y="4"/>
                      <a:pt x="22" y="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80" name="Freeform 4617"/>
              <p:cNvSpPr>
                <a:spLocks/>
              </p:cNvSpPr>
              <p:nvPr/>
            </p:nvSpPr>
            <p:spPr bwMode="auto">
              <a:xfrm>
                <a:off x="1533" y="1530"/>
                <a:ext cx="129" cy="48"/>
              </a:xfrm>
              <a:custGeom>
                <a:avLst/>
                <a:gdLst>
                  <a:gd name="T0" fmla="*/ 14 w 98"/>
                  <a:gd name="T1" fmla="*/ 28 h 36"/>
                  <a:gd name="T2" fmla="*/ 8 w 98"/>
                  <a:gd name="T3" fmla="*/ 31 h 36"/>
                  <a:gd name="T4" fmla="*/ 0 w 98"/>
                  <a:gd name="T5" fmla="*/ 35 h 36"/>
                  <a:gd name="T6" fmla="*/ 8 w 98"/>
                  <a:gd name="T7" fmla="*/ 35 h 36"/>
                  <a:gd name="T8" fmla="*/ 11 w 98"/>
                  <a:gd name="T9" fmla="*/ 37 h 36"/>
                  <a:gd name="T10" fmla="*/ 13 w 98"/>
                  <a:gd name="T11" fmla="*/ 40 h 36"/>
                  <a:gd name="T12" fmla="*/ 13 w 98"/>
                  <a:gd name="T13" fmla="*/ 47 h 36"/>
                  <a:gd name="T14" fmla="*/ 30 w 98"/>
                  <a:gd name="T15" fmla="*/ 43 h 36"/>
                  <a:gd name="T16" fmla="*/ 41 w 98"/>
                  <a:gd name="T17" fmla="*/ 41 h 36"/>
                  <a:gd name="T18" fmla="*/ 50 w 98"/>
                  <a:gd name="T19" fmla="*/ 37 h 36"/>
                  <a:gd name="T20" fmla="*/ 74 w 98"/>
                  <a:gd name="T21" fmla="*/ 28 h 36"/>
                  <a:gd name="T22" fmla="*/ 87 w 98"/>
                  <a:gd name="T23" fmla="*/ 24 h 36"/>
                  <a:gd name="T24" fmla="*/ 99 w 98"/>
                  <a:gd name="T25" fmla="*/ 21 h 36"/>
                  <a:gd name="T26" fmla="*/ 112 w 98"/>
                  <a:gd name="T27" fmla="*/ 19 h 36"/>
                  <a:gd name="T28" fmla="*/ 124 w 98"/>
                  <a:gd name="T29" fmla="*/ 16 h 36"/>
                  <a:gd name="T30" fmla="*/ 128 w 98"/>
                  <a:gd name="T31" fmla="*/ 13 h 36"/>
                  <a:gd name="T32" fmla="*/ 125 w 98"/>
                  <a:gd name="T33" fmla="*/ 12 h 36"/>
                  <a:gd name="T34" fmla="*/ 122 w 98"/>
                  <a:gd name="T35" fmla="*/ 8 h 36"/>
                  <a:gd name="T36" fmla="*/ 112 w 98"/>
                  <a:gd name="T37" fmla="*/ 5 h 36"/>
                  <a:gd name="T38" fmla="*/ 99 w 98"/>
                  <a:gd name="T39" fmla="*/ 9 h 36"/>
                  <a:gd name="T40" fmla="*/ 103 w 98"/>
                  <a:gd name="T41" fmla="*/ 7 h 36"/>
                  <a:gd name="T42" fmla="*/ 93 w 98"/>
                  <a:gd name="T43" fmla="*/ 8 h 36"/>
                  <a:gd name="T44" fmla="*/ 99 w 98"/>
                  <a:gd name="T45" fmla="*/ 5 h 36"/>
                  <a:gd name="T46" fmla="*/ 88 w 98"/>
                  <a:gd name="T47" fmla="*/ 3 h 36"/>
                  <a:gd name="T48" fmla="*/ 72 w 98"/>
                  <a:gd name="T49" fmla="*/ 3 h 36"/>
                  <a:gd name="T50" fmla="*/ 55 w 98"/>
                  <a:gd name="T51" fmla="*/ 4 h 36"/>
                  <a:gd name="T52" fmla="*/ 51 w 98"/>
                  <a:gd name="T53" fmla="*/ 12 h 36"/>
                  <a:gd name="T54" fmla="*/ 29 w 98"/>
                  <a:gd name="T55" fmla="*/ 21 h 36"/>
                  <a:gd name="T56" fmla="*/ 28 w 98"/>
                  <a:gd name="T57" fmla="*/ 23 h 36"/>
                  <a:gd name="T58" fmla="*/ 24 w 98"/>
                  <a:gd name="T59" fmla="*/ 23 h 36"/>
                  <a:gd name="T60" fmla="*/ 20 w 98"/>
                  <a:gd name="T61" fmla="*/ 27 h 36"/>
                  <a:gd name="T62" fmla="*/ 14 w 98"/>
                  <a:gd name="T63" fmla="*/ 28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8" h="36">
                    <a:moveTo>
                      <a:pt x="11" y="21"/>
                    </a:moveTo>
                    <a:cubicBezTo>
                      <a:pt x="10" y="22"/>
                      <a:pt x="8" y="23"/>
                      <a:pt x="6" y="23"/>
                    </a:cubicBezTo>
                    <a:cubicBezTo>
                      <a:pt x="4" y="24"/>
                      <a:pt x="2" y="26"/>
                      <a:pt x="0" y="26"/>
                    </a:cubicBezTo>
                    <a:cubicBezTo>
                      <a:pt x="2" y="27"/>
                      <a:pt x="4" y="26"/>
                      <a:pt x="6" y="26"/>
                    </a:cubicBezTo>
                    <a:cubicBezTo>
                      <a:pt x="3" y="27"/>
                      <a:pt x="7" y="28"/>
                      <a:pt x="8" y="28"/>
                    </a:cubicBezTo>
                    <a:cubicBezTo>
                      <a:pt x="9" y="28"/>
                      <a:pt x="10" y="29"/>
                      <a:pt x="10" y="30"/>
                    </a:cubicBezTo>
                    <a:cubicBezTo>
                      <a:pt x="10" y="32"/>
                      <a:pt x="7" y="34"/>
                      <a:pt x="10" y="35"/>
                    </a:cubicBezTo>
                    <a:cubicBezTo>
                      <a:pt x="14" y="36"/>
                      <a:pt x="19" y="33"/>
                      <a:pt x="23" y="32"/>
                    </a:cubicBezTo>
                    <a:cubicBezTo>
                      <a:pt x="25" y="31"/>
                      <a:pt x="28" y="32"/>
                      <a:pt x="31" y="31"/>
                    </a:cubicBezTo>
                    <a:cubicBezTo>
                      <a:pt x="34" y="31"/>
                      <a:pt x="36" y="30"/>
                      <a:pt x="38" y="28"/>
                    </a:cubicBezTo>
                    <a:cubicBezTo>
                      <a:pt x="44" y="24"/>
                      <a:pt x="50" y="24"/>
                      <a:pt x="56" y="21"/>
                    </a:cubicBezTo>
                    <a:cubicBezTo>
                      <a:pt x="59" y="19"/>
                      <a:pt x="63" y="19"/>
                      <a:pt x="66" y="18"/>
                    </a:cubicBezTo>
                    <a:cubicBezTo>
                      <a:pt x="68" y="17"/>
                      <a:pt x="72" y="16"/>
                      <a:pt x="75" y="16"/>
                    </a:cubicBezTo>
                    <a:cubicBezTo>
                      <a:pt x="78" y="15"/>
                      <a:pt x="82" y="14"/>
                      <a:pt x="85" y="14"/>
                    </a:cubicBezTo>
                    <a:cubicBezTo>
                      <a:pt x="88" y="13"/>
                      <a:pt x="91" y="13"/>
                      <a:pt x="94" y="12"/>
                    </a:cubicBezTo>
                    <a:cubicBezTo>
                      <a:pt x="95" y="12"/>
                      <a:pt x="98" y="11"/>
                      <a:pt x="97" y="10"/>
                    </a:cubicBezTo>
                    <a:cubicBezTo>
                      <a:pt x="97" y="10"/>
                      <a:pt x="96" y="9"/>
                      <a:pt x="95" y="9"/>
                    </a:cubicBezTo>
                    <a:cubicBezTo>
                      <a:pt x="94" y="8"/>
                      <a:pt x="94" y="7"/>
                      <a:pt x="93" y="6"/>
                    </a:cubicBezTo>
                    <a:cubicBezTo>
                      <a:pt x="91" y="4"/>
                      <a:pt x="87" y="4"/>
                      <a:pt x="85" y="4"/>
                    </a:cubicBezTo>
                    <a:cubicBezTo>
                      <a:pt x="81" y="4"/>
                      <a:pt x="78" y="6"/>
                      <a:pt x="75" y="7"/>
                    </a:cubicBezTo>
                    <a:cubicBezTo>
                      <a:pt x="76" y="6"/>
                      <a:pt x="78" y="6"/>
                      <a:pt x="78" y="5"/>
                    </a:cubicBezTo>
                    <a:cubicBezTo>
                      <a:pt x="76" y="5"/>
                      <a:pt x="73" y="5"/>
                      <a:pt x="71" y="6"/>
                    </a:cubicBezTo>
                    <a:cubicBezTo>
                      <a:pt x="72" y="5"/>
                      <a:pt x="74" y="5"/>
                      <a:pt x="75" y="4"/>
                    </a:cubicBezTo>
                    <a:cubicBezTo>
                      <a:pt x="72" y="5"/>
                      <a:pt x="70" y="3"/>
                      <a:pt x="67" y="2"/>
                    </a:cubicBezTo>
                    <a:cubicBezTo>
                      <a:pt x="64" y="0"/>
                      <a:pt x="59" y="2"/>
                      <a:pt x="55" y="2"/>
                    </a:cubicBezTo>
                    <a:cubicBezTo>
                      <a:pt x="51" y="2"/>
                      <a:pt x="46" y="2"/>
                      <a:pt x="42" y="3"/>
                    </a:cubicBezTo>
                    <a:cubicBezTo>
                      <a:pt x="40" y="3"/>
                      <a:pt x="35" y="8"/>
                      <a:pt x="39" y="9"/>
                    </a:cubicBezTo>
                    <a:cubicBezTo>
                      <a:pt x="34" y="12"/>
                      <a:pt x="26" y="12"/>
                      <a:pt x="22" y="16"/>
                    </a:cubicBezTo>
                    <a:cubicBezTo>
                      <a:pt x="24" y="16"/>
                      <a:pt x="22" y="17"/>
                      <a:pt x="21" y="17"/>
                    </a:cubicBezTo>
                    <a:cubicBezTo>
                      <a:pt x="20" y="17"/>
                      <a:pt x="19" y="17"/>
                      <a:pt x="18" y="17"/>
                    </a:cubicBezTo>
                    <a:cubicBezTo>
                      <a:pt x="17" y="18"/>
                      <a:pt x="16" y="19"/>
                      <a:pt x="15" y="20"/>
                    </a:cubicBezTo>
                    <a:cubicBezTo>
                      <a:pt x="14" y="20"/>
                      <a:pt x="13" y="21"/>
                      <a:pt x="11" y="2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81" name="Freeform 4618"/>
              <p:cNvSpPr>
                <a:spLocks/>
              </p:cNvSpPr>
              <p:nvPr/>
            </p:nvSpPr>
            <p:spPr bwMode="auto">
              <a:xfrm>
                <a:off x="1633" y="1493"/>
                <a:ext cx="91" cy="24"/>
              </a:xfrm>
              <a:custGeom>
                <a:avLst/>
                <a:gdLst>
                  <a:gd name="T0" fmla="*/ 24 w 69"/>
                  <a:gd name="T1" fmla="*/ 23 h 18"/>
                  <a:gd name="T2" fmla="*/ 30 w 69"/>
                  <a:gd name="T3" fmla="*/ 21 h 18"/>
                  <a:gd name="T4" fmla="*/ 37 w 69"/>
                  <a:gd name="T5" fmla="*/ 17 h 18"/>
                  <a:gd name="T6" fmla="*/ 36 w 69"/>
                  <a:gd name="T7" fmla="*/ 20 h 18"/>
                  <a:gd name="T8" fmla="*/ 41 w 69"/>
                  <a:gd name="T9" fmla="*/ 19 h 18"/>
                  <a:gd name="T10" fmla="*/ 46 w 69"/>
                  <a:gd name="T11" fmla="*/ 16 h 18"/>
                  <a:gd name="T12" fmla="*/ 45 w 69"/>
                  <a:gd name="T13" fmla="*/ 16 h 18"/>
                  <a:gd name="T14" fmla="*/ 53 w 69"/>
                  <a:gd name="T15" fmla="*/ 13 h 18"/>
                  <a:gd name="T16" fmla="*/ 61 w 69"/>
                  <a:gd name="T17" fmla="*/ 12 h 18"/>
                  <a:gd name="T18" fmla="*/ 51 w 69"/>
                  <a:gd name="T19" fmla="*/ 16 h 18"/>
                  <a:gd name="T20" fmla="*/ 67 w 69"/>
                  <a:gd name="T21" fmla="*/ 15 h 18"/>
                  <a:gd name="T22" fmla="*/ 74 w 69"/>
                  <a:gd name="T23" fmla="*/ 13 h 18"/>
                  <a:gd name="T24" fmla="*/ 76 w 69"/>
                  <a:gd name="T25" fmla="*/ 11 h 18"/>
                  <a:gd name="T26" fmla="*/ 82 w 69"/>
                  <a:gd name="T27" fmla="*/ 11 h 18"/>
                  <a:gd name="T28" fmla="*/ 80 w 69"/>
                  <a:gd name="T29" fmla="*/ 8 h 18"/>
                  <a:gd name="T30" fmla="*/ 91 w 69"/>
                  <a:gd name="T31" fmla="*/ 5 h 18"/>
                  <a:gd name="T32" fmla="*/ 79 w 69"/>
                  <a:gd name="T33" fmla="*/ 4 h 18"/>
                  <a:gd name="T34" fmla="*/ 80 w 69"/>
                  <a:gd name="T35" fmla="*/ 4 h 18"/>
                  <a:gd name="T36" fmla="*/ 74 w 69"/>
                  <a:gd name="T37" fmla="*/ 5 h 18"/>
                  <a:gd name="T38" fmla="*/ 65 w 69"/>
                  <a:gd name="T39" fmla="*/ 5 h 18"/>
                  <a:gd name="T40" fmla="*/ 41 w 69"/>
                  <a:gd name="T41" fmla="*/ 11 h 18"/>
                  <a:gd name="T42" fmla="*/ 22 w 69"/>
                  <a:gd name="T43" fmla="*/ 16 h 18"/>
                  <a:gd name="T44" fmla="*/ 11 w 69"/>
                  <a:gd name="T45" fmla="*/ 16 h 18"/>
                  <a:gd name="T46" fmla="*/ 0 w 69"/>
                  <a:gd name="T47" fmla="*/ 20 h 18"/>
                  <a:gd name="T48" fmla="*/ 5 w 69"/>
                  <a:gd name="T49" fmla="*/ 19 h 18"/>
                  <a:gd name="T50" fmla="*/ 5 w 69"/>
                  <a:gd name="T51" fmla="*/ 20 h 18"/>
                  <a:gd name="T52" fmla="*/ 1 w 69"/>
                  <a:gd name="T53" fmla="*/ 21 h 18"/>
                  <a:gd name="T54" fmla="*/ 11 w 69"/>
                  <a:gd name="T55" fmla="*/ 21 h 18"/>
                  <a:gd name="T56" fmla="*/ 17 w 69"/>
                  <a:gd name="T57" fmla="*/ 21 h 18"/>
                  <a:gd name="T58" fmla="*/ 22 w 69"/>
                  <a:gd name="T59" fmla="*/ 19 h 18"/>
                  <a:gd name="T60" fmla="*/ 21 w 69"/>
                  <a:gd name="T61" fmla="*/ 20 h 18"/>
                  <a:gd name="T62" fmla="*/ 22 w 69"/>
                  <a:gd name="T63" fmla="*/ 21 h 18"/>
                  <a:gd name="T64" fmla="*/ 20 w 69"/>
                  <a:gd name="T65" fmla="*/ 23 h 18"/>
                  <a:gd name="T66" fmla="*/ 24 w 69"/>
                  <a:gd name="T67" fmla="*/ 23 h 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9" h="18">
                    <a:moveTo>
                      <a:pt x="18" y="17"/>
                    </a:moveTo>
                    <a:cubicBezTo>
                      <a:pt x="19" y="17"/>
                      <a:pt x="23" y="17"/>
                      <a:pt x="23" y="16"/>
                    </a:cubicBezTo>
                    <a:cubicBezTo>
                      <a:pt x="23" y="15"/>
                      <a:pt x="27" y="13"/>
                      <a:pt x="28" y="13"/>
                    </a:cubicBezTo>
                    <a:cubicBezTo>
                      <a:pt x="27" y="14"/>
                      <a:pt x="27" y="14"/>
                      <a:pt x="27" y="15"/>
                    </a:cubicBezTo>
                    <a:cubicBezTo>
                      <a:pt x="28" y="15"/>
                      <a:pt x="29" y="15"/>
                      <a:pt x="31" y="14"/>
                    </a:cubicBezTo>
                    <a:cubicBezTo>
                      <a:pt x="32" y="13"/>
                      <a:pt x="34" y="13"/>
                      <a:pt x="35" y="12"/>
                    </a:cubicBezTo>
                    <a:cubicBezTo>
                      <a:pt x="35" y="12"/>
                      <a:pt x="34" y="12"/>
                      <a:pt x="34" y="12"/>
                    </a:cubicBezTo>
                    <a:cubicBezTo>
                      <a:pt x="36" y="11"/>
                      <a:pt x="38" y="11"/>
                      <a:pt x="40" y="10"/>
                    </a:cubicBezTo>
                    <a:cubicBezTo>
                      <a:pt x="42" y="9"/>
                      <a:pt x="44" y="10"/>
                      <a:pt x="46" y="9"/>
                    </a:cubicBezTo>
                    <a:cubicBezTo>
                      <a:pt x="44" y="10"/>
                      <a:pt x="41" y="11"/>
                      <a:pt x="39" y="12"/>
                    </a:cubicBezTo>
                    <a:cubicBezTo>
                      <a:pt x="43" y="15"/>
                      <a:pt x="46" y="11"/>
                      <a:pt x="51" y="11"/>
                    </a:cubicBezTo>
                    <a:cubicBezTo>
                      <a:pt x="53" y="11"/>
                      <a:pt x="54" y="11"/>
                      <a:pt x="56" y="10"/>
                    </a:cubicBezTo>
                    <a:cubicBezTo>
                      <a:pt x="57" y="10"/>
                      <a:pt x="60" y="9"/>
                      <a:pt x="58" y="8"/>
                    </a:cubicBezTo>
                    <a:cubicBezTo>
                      <a:pt x="59" y="7"/>
                      <a:pt x="61" y="8"/>
                      <a:pt x="62" y="8"/>
                    </a:cubicBezTo>
                    <a:cubicBezTo>
                      <a:pt x="61" y="7"/>
                      <a:pt x="61" y="7"/>
                      <a:pt x="61" y="6"/>
                    </a:cubicBezTo>
                    <a:cubicBezTo>
                      <a:pt x="64" y="5"/>
                      <a:pt x="67" y="5"/>
                      <a:pt x="69" y="4"/>
                    </a:cubicBezTo>
                    <a:cubicBezTo>
                      <a:pt x="69" y="0"/>
                      <a:pt x="63" y="3"/>
                      <a:pt x="60" y="3"/>
                    </a:cubicBezTo>
                    <a:cubicBezTo>
                      <a:pt x="61" y="3"/>
                      <a:pt x="61" y="3"/>
                      <a:pt x="61" y="3"/>
                    </a:cubicBezTo>
                    <a:cubicBezTo>
                      <a:pt x="61" y="4"/>
                      <a:pt x="57" y="4"/>
                      <a:pt x="56" y="4"/>
                    </a:cubicBezTo>
                    <a:cubicBezTo>
                      <a:pt x="54" y="4"/>
                      <a:pt x="51" y="4"/>
                      <a:pt x="49" y="4"/>
                    </a:cubicBezTo>
                    <a:cubicBezTo>
                      <a:pt x="43" y="4"/>
                      <a:pt x="37" y="7"/>
                      <a:pt x="31" y="8"/>
                    </a:cubicBezTo>
                    <a:cubicBezTo>
                      <a:pt x="26" y="9"/>
                      <a:pt x="22" y="10"/>
                      <a:pt x="17" y="12"/>
                    </a:cubicBezTo>
                    <a:cubicBezTo>
                      <a:pt x="14" y="12"/>
                      <a:pt x="11" y="12"/>
                      <a:pt x="8" y="12"/>
                    </a:cubicBezTo>
                    <a:cubicBezTo>
                      <a:pt x="5" y="13"/>
                      <a:pt x="3" y="14"/>
                      <a:pt x="0" y="15"/>
                    </a:cubicBezTo>
                    <a:cubicBezTo>
                      <a:pt x="1" y="15"/>
                      <a:pt x="2" y="15"/>
                      <a:pt x="4" y="14"/>
                    </a:cubicBezTo>
                    <a:cubicBezTo>
                      <a:pt x="3" y="15"/>
                      <a:pt x="3" y="15"/>
                      <a:pt x="4" y="15"/>
                    </a:cubicBezTo>
                    <a:cubicBezTo>
                      <a:pt x="3" y="15"/>
                      <a:pt x="2" y="16"/>
                      <a:pt x="1" y="16"/>
                    </a:cubicBezTo>
                    <a:cubicBezTo>
                      <a:pt x="3" y="18"/>
                      <a:pt x="6" y="15"/>
                      <a:pt x="8" y="16"/>
                    </a:cubicBezTo>
                    <a:cubicBezTo>
                      <a:pt x="10" y="16"/>
                      <a:pt x="11" y="17"/>
                      <a:pt x="13" y="16"/>
                    </a:cubicBezTo>
                    <a:cubicBezTo>
                      <a:pt x="14" y="15"/>
                      <a:pt x="15" y="14"/>
                      <a:pt x="17" y="14"/>
                    </a:cubicBezTo>
                    <a:cubicBezTo>
                      <a:pt x="16" y="15"/>
                      <a:pt x="16" y="15"/>
                      <a:pt x="16" y="15"/>
                    </a:cubicBezTo>
                    <a:cubicBezTo>
                      <a:pt x="17" y="16"/>
                      <a:pt x="17" y="16"/>
                      <a:pt x="17" y="16"/>
                    </a:cubicBezTo>
                    <a:cubicBezTo>
                      <a:pt x="16" y="16"/>
                      <a:pt x="15" y="17"/>
                      <a:pt x="15" y="17"/>
                    </a:cubicBezTo>
                    <a:cubicBezTo>
                      <a:pt x="16" y="18"/>
                      <a:pt x="17" y="17"/>
                      <a:pt x="18" y="1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82" name="Freeform 4619"/>
              <p:cNvSpPr>
                <a:spLocks/>
              </p:cNvSpPr>
              <p:nvPr/>
            </p:nvSpPr>
            <p:spPr bwMode="auto">
              <a:xfrm>
                <a:off x="1633" y="1513"/>
                <a:ext cx="3" cy="2"/>
              </a:xfrm>
              <a:custGeom>
                <a:avLst/>
                <a:gdLst>
                  <a:gd name="T0" fmla="*/ 2 w 2"/>
                  <a:gd name="T1" fmla="*/ 0 h 1"/>
                  <a:gd name="T2" fmla="*/ 0 w 2"/>
                  <a:gd name="T3" fmla="*/ 2 h 1"/>
                  <a:gd name="T4" fmla="*/ 3 w 2"/>
                  <a:gd name="T5" fmla="*/ 0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0" y="1"/>
                      <a:pt x="0" y="1"/>
                      <a:pt x="0" y="1"/>
                    </a:cubicBezTo>
                    <a:cubicBezTo>
                      <a:pt x="1" y="1"/>
                      <a:pt x="1" y="1"/>
                      <a:pt x="2" y="0"/>
                    </a:cubicBezTo>
                    <a:cubicBezTo>
                      <a:pt x="2"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83" name="Freeform 4620"/>
              <p:cNvSpPr>
                <a:spLocks/>
              </p:cNvSpPr>
              <p:nvPr/>
            </p:nvSpPr>
            <p:spPr bwMode="auto">
              <a:xfrm>
                <a:off x="1633" y="1516"/>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lnTo>
                      <a:pt x="1" y="0"/>
                    </a:lnTo>
                    <a:lnTo>
                      <a:pt x="0"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84" name="Freeform 4621"/>
              <p:cNvSpPr>
                <a:spLocks/>
              </p:cNvSpPr>
              <p:nvPr/>
            </p:nvSpPr>
            <p:spPr bwMode="auto">
              <a:xfrm>
                <a:off x="1633" y="1516"/>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lnTo>
                      <a:pt x="1" y="0"/>
                    </a:lnTo>
                    <a:lnTo>
                      <a:pt x="0"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85" name="Freeform 4622"/>
              <p:cNvSpPr>
                <a:spLocks/>
              </p:cNvSpPr>
              <p:nvPr/>
            </p:nvSpPr>
            <p:spPr bwMode="auto">
              <a:xfrm>
                <a:off x="1644" y="1515"/>
                <a:ext cx="5" cy="2"/>
              </a:xfrm>
              <a:custGeom>
                <a:avLst/>
                <a:gdLst>
                  <a:gd name="T0" fmla="*/ 5 w 4"/>
                  <a:gd name="T1" fmla="*/ 1 h 2"/>
                  <a:gd name="T2" fmla="*/ 0 w 4"/>
                  <a:gd name="T3" fmla="*/ 2 h 2"/>
                  <a:gd name="T4" fmla="*/ 5 w 4"/>
                  <a:gd name="T5" fmla="*/ 1 h 2"/>
                  <a:gd name="T6" fmla="*/ 0 60000 65536"/>
                  <a:gd name="T7" fmla="*/ 0 60000 65536"/>
                  <a:gd name="T8" fmla="*/ 0 60000 65536"/>
                </a:gdLst>
                <a:ahLst/>
                <a:cxnLst>
                  <a:cxn ang="T6">
                    <a:pos x="T0" y="T1"/>
                  </a:cxn>
                  <a:cxn ang="T7">
                    <a:pos x="T2" y="T3"/>
                  </a:cxn>
                  <a:cxn ang="T8">
                    <a:pos x="T4" y="T5"/>
                  </a:cxn>
                </a:cxnLst>
                <a:rect l="0" t="0" r="r" b="b"/>
                <a:pathLst>
                  <a:path w="4" h="2">
                    <a:moveTo>
                      <a:pt x="4" y="1"/>
                    </a:moveTo>
                    <a:cubicBezTo>
                      <a:pt x="3" y="0"/>
                      <a:pt x="1" y="2"/>
                      <a:pt x="0" y="2"/>
                    </a:cubicBezTo>
                    <a:cubicBezTo>
                      <a:pt x="2" y="2"/>
                      <a:pt x="3" y="2"/>
                      <a:pt x="4"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86" name="Freeform 4623"/>
              <p:cNvSpPr>
                <a:spLocks/>
              </p:cNvSpPr>
              <p:nvPr/>
            </p:nvSpPr>
            <p:spPr bwMode="auto">
              <a:xfrm>
                <a:off x="1658" y="1513"/>
                <a:ext cx="25" cy="8"/>
              </a:xfrm>
              <a:custGeom>
                <a:avLst/>
                <a:gdLst>
                  <a:gd name="T0" fmla="*/ 25 w 19"/>
                  <a:gd name="T1" fmla="*/ 0 h 6"/>
                  <a:gd name="T2" fmla="*/ 12 w 19"/>
                  <a:gd name="T3" fmla="*/ 3 h 6"/>
                  <a:gd name="T4" fmla="*/ 0 w 19"/>
                  <a:gd name="T5" fmla="*/ 7 h 6"/>
                  <a:gd name="T6" fmla="*/ 8 w 19"/>
                  <a:gd name="T7" fmla="*/ 7 h 6"/>
                  <a:gd name="T8" fmla="*/ 14 w 19"/>
                  <a:gd name="T9" fmla="*/ 4 h 6"/>
                  <a:gd name="T10" fmla="*/ 25 w 19"/>
                  <a:gd name="T11" fmla="*/ 0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6">
                    <a:moveTo>
                      <a:pt x="19" y="0"/>
                    </a:moveTo>
                    <a:cubicBezTo>
                      <a:pt x="16" y="0"/>
                      <a:pt x="12" y="1"/>
                      <a:pt x="9" y="2"/>
                    </a:cubicBezTo>
                    <a:cubicBezTo>
                      <a:pt x="6" y="2"/>
                      <a:pt x="2" y="3"/>
                      <a:pt x="0" y="5"/>
                    </a:cubicBezTo>
                    <a:cubicBezTo>
                      <a:pt x="2" y="5"/>
                      <a:pt x="4" y="6"/>
                      <a:pt x="6" y="5"/>
                    </a:cubicBezTo>
                    <a:cubicBezTo>
                      <a:pt x="8" y="5"/>
                      <a:pt x="9" y="4"/>
                      <a:pt x="11" y="3"/>
                    </a:cubicBezTo>
                    <a:cubicBezTo>
                      <a:pt x="14" y="3"/>
                      <a:pt x="17" y="2"/>
                      <a:pt x="19"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87" name="Freeform 4624"/>
              <p:cNvSpPr>
                <a:spLocks/>
              </p:cNvSpPr>
              <p:nvPr/>
            </p:nvSpPr>
            <p:spPr bwMode="auto">
              <a:xfrm>
                <a:off x="1667" y="1504"/>
                <a:ext cx="126" cy="34"/>
              </a:xfrm>
              <a:custGeom>
                <a:avLst/>
                <a:gdLst>
                  <a:gd name="T0" fmla="*/ 13 w 95"/>
                  <a:gd name="T1" fmla="*/ 21 h 26"/>
                  <a:gd name="T2" fmla="*/ 17 w 95"/>
                  <a:gd name="T3" fmla="*/ 21 h 26"/>
                  <a:gd name="T4" fmla="*/ 20 w 95"/>
                  <a:gd name="T5" fmla="*/ 22 h 26"/>
                  <a:gd name="T6" fmla="*/ 29 w 95"/>
                  <a:gd name="T7" fmla="*/ 20 h 26"/>
                  <a:gd name="T8" fmla="*/ 36 w 95"/>
                  <a:gd name="T9" fmla="*/ 18 h 26"/>
                  <a:gd name="T10" fmla="*/ 44 w 95"/>
                  <a:gd name="T11" fmla="*/ 17 h 26"/>
                  <a:gd name="T12" fmla="*/ 36 w 95"/>
                  <a:gd name="T13" fmla="*/ 20 h 26"/>
                  <a:gd name="T14" fmla="*/ 41 w 95"/>
                  <a:gd name="T15" fmla="*/ 21 h 26"/>
                  <a:gd name="T16" fmla="*/ 48 w 95"/>
                  <a:gd name="T17" fmla="*/ 21 h 26"/>
                  <a:gd name="T18" fmla="*/ 42 w 95"/>
                  <a:gd name="T19" fmla="*/ 22 h 26"/>
                  <a:gd name="T20" fmla="*/ 21 w 95"/>
                  <a:gd name="T21" fmla="*/ 26 h 26"/>
                  <a:gd name="T22" fmla="*/ 66 w 95"/>
                  <a:gd name="T23" fmla="*/ 25 h 26"/>
                  <a:gd name="T24" fmla="*/ 85 w 95"/>
                  <a:gd name="T25" fmla="*/ 24 h 26"/>
                  <a:gd name="T26" fmla="*/ 90 w 95"/>
                  <a:gd name="T27" fmla="*/ 22 h 26"/>
                  <a:gd name="T28" fmla="*/ 118 w 95"/>
                  <a:gd name="T29" fmla="*/ 17 h 26"/>
                  <a:gd name="T30" fmla="*/ 118 w 95"/>
                  <a:gd name="T31" fmla="*/ 9 h 26"/>
                  <a:gd name="T32" fmla="*/ 109 w 95"/>
                  <a:gd name="T33" fmla="*/ 14 h 26"/>
                  <a:gd name="T34" fmla="*/ 101 w 95"/>
                  <a:gd name="T35" fmla="*/ 13 h 26"/>
                  <a:gd name="T36" fmla="*/ 101 w 95"/>
                  <a:gd name="T37" fmla="*/ 9 h 26"/>
                  <a:gd name="T38" fmla="*/ 106 w 95"/>
                  <a:gd name="T39" fmla="*/ 5 h 26"/>
                  <a:gd name="T40" fmla="*/ 94 w 95"/>
                  <a:gd name="T41" fmla="*/ 5 h 26"/>
                  <a:gd name="T42" fmla="*/ 93 w 95"/>
                  <a:gd name="T43" fmla="*/ 9 h 26"/>
                  <a:gd name="T44" fmla="*/ 84 w 95"/>
                  <a:gd name="T45" fmla="*/ 12 h 26"/>
                  <a:gd name="T46" fmla="*/ 80 w 95"/>
                  <a:gd name="T47" fmla="*/ 16 h 26"/>
                  <a:gd name="T48" fmla="*/ 69 w 95"/>
                  <a:gd name="T49" fmla="*/ 13 h 26"/>
                  <a:gd name="T50" fmla="*/ 68 w 95"/>
                  <a:gd name="T51" fmla="*/ 12 h 26"/>
                  <a:gd name="T52" fmla="*/ 53 w 95"/>
                  <a:gd name="T53" fmla="*/ 5 h 26"/>
                  <a:gd name="T54" fmla="*/ 44 w 95"/>
                  <a:gd name="T55" fmla="*/ 8 h 26"/>
                  <a:gd name="T56" fmla="*/ 21 w 95"/>
                  <a:gd name="T57" fmla="*/ 12 h 26"/>
                  <a:gd name="T58" fmla="*/ 38 w 95"/>
                  <a:gd name="T59" fmla="*/ 12 h 26"/>
                  <a:gd name="T60" fmla="*/ 11 w 95"/>
                  <a:gd name="T61" fmla="*/ 14 h 26"/>
                  <a:gd name="T62" fmla="*/ 32 w 95"/>
                  <a:gd name="T63" fmla="*/ 14 h 26"/>
                  <a:gd name="T64" fmla="*/ 12 w 95"/>
                  <a:gd name="T65" fmla="*/ 20 h 26"/>
                  <a:gd name="T66" fmla="*/ 12 w 95"/>
                  <a:gd name="T67" fmla="*/ 21 h 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5" h="26">
                    <a:moveTo>
                      <a:pt x="9" y="16"/>
                    </a:moveTo>
                    <a:cubicBezTo>
                      <a:pt x="10" y="16"/>
                      <a:pt x="10" y="16"/>
                      <a:pt x="10" y="16"/>
                    </a:cubicBezTo>
                    <a:cubicBezTo>
                      <a:pt x="9" y="16"/>
                      <a:pt x="9" y="16"/>
                      <a:pt x="8" y="16"/>
                    </a:cubicBezTo>
                    <a:cubicBezTo>
                      <a:pt x="9" y="17"/>
                      <a:pt x="12" y="18"/>
                      <a:pt x="13" y="16"/>
                    </a:cubicBezTo>
                    <a:cubicBezTo>
                      <a:pt x="13" y="16"/>
                      <a:pt x="15" y="16"/>
                      <a:pt x="16" y="16"/>
                    </a:cubicBezTo>
                    <a:cubicBezTo>
                      <a:pt x="16" y="16"/>
                      <a:pt x="15" y="16"/>
                      <a:pt x="15" y="17"/>
                    </a:cubicBezTo>
                    <a:cubicBezTo>
                      <a:pt x="16" y="18"/>
                      <a:pt x="19" y="17"/>
                      <a:pt x="20" y="17"/>
                    </a:cubicBezTo>
                    <a:cubicBezTo>
                      <a:pt x="20" y="17"/>
                      <a:pt x="25" y="14"/>
                      <a:pt x="22" y="15"/>
                    </a:cubicBezTo>
                    <a:cubicBezTo>
                      <a:pt x="23" y="14"/>
                      <a:pt x="23" y="14"/>
                      <a:pt x="24" y="15"/>
                    </a:cubicBezTo>
                    <a:cubicBezTo>
                      <a:pt x="25" y="15"/>
                      <a:pt x="27" y="14"/>
                      <a:pt x="27" y="14"/>
                    </a:cubicBezTo>
                    <a:cubicBezTo>
                      <a:pt x="28" y="13"/>
                      <a:pt x="28" y="12"/>
                      <a:pt x="29" y="13"/>
                    </a:cubicBezTo>
                    <a:cubicBezTo>
                      <a:pt x="30" y="14"/>
                      <a:pt x="32" y="13"/>
                      <a:pt x="33" y="13"/>
                    </a:cubicBezTo>
                    <a:cubicBezTo>
                      <a:pt x="31" y="13"/>
                      <a:pt x="30" y="14"/>
                      <a:pt x="29" y="14"/>
                    </a:cubicBezTo>
                    <a:cubicBezTo>
                      <a:pt x="28" y="14"/>
                      <a:pt x="25" y="15"/>
                      <a:pt x="27" y="15"/>
                    </a:cubicBezTo>
                    <a:cubicBezTo>
                      <a:pt x="27" y="16"/>
                      <a:pt x="26" y="16"/>
                      <a:pt x="25" y="16"/>
                    </a:cubicBezTo>
                    <a:cubicBezTo>
                      <a:pt x="27" y="17"/>
                      <a:pt x="29" y="16"/>
                      <a:pt x="31" y="16"/>
                    </a:cubicBezTo>
                    <a:cubicBezTo>
                      <a:pt x="32" y="16"/>
                      <a:pt x="36" y="14"/>
                      <a:pt x="37" y="15"/>
                    </a:cubicBezTo>
                    <a:cubicBezTo>
                      <a:pt x="37" y="15"/>
                      <a:pt x="36" y="15"/>
                      <a:pt x="36" y="16"/>
                    </a:cubicBezTo>
                    <a:cubicBezTo>
                      <a:pt x="40" y="17"/>
                      <a:pt x="44" y="14"/>
                      <a:pt x="48" y="15"/>
                    </a:cubicBezTo>
                    <a:cubicBezTo>
                      <a:pt x="43" y="17"/>
                      <a:pt x="37" y="17"/>
                      <a:pt x="32" y="17"/>
                    </a:cubicBezTo>
                    <a:cubicBezTo>
                      <a:pt x="29" y="17"/>
                      <a:pt x="26" y="19"/>
                      <a:pt x="24" y="19"/>
                    </a:cubicBezTo>
                    <a:cubicBezTo>
                      <a:pt x="21" y="19"/>
                      <a:pt x="18" y="19"/>
                      <a:pt x="16" y="20"/>
                    </a:cubicBezTo>
                    <a:cubicBezTo>
                      <a:pt x="19" y="26"/>
                      <a:pt x="33" y="22"/>
                      <a:pt x="37" y="21"/>
                    </a:cubicBezTo>
                    <a:cubicBezTo>
                      <a:pt x="42" y="20"/>
                      <a:pt x="45" y="19"/>
                      <a:pt x="50" y="19"/>
                    </a:cubicBezTo>
                    <a:cubicBezTo>
                      <a:pt x="53" y="18"/>
                      <a:pt x="58" y="16"/>
                      <a:pt x="61" y="17"/>
                    </a:cubicBezTo>
                    <a:cubicBezTo>
                      <a:pt x="59" y="18"/>
                      <a:pt x="63" y="18"/>
                      <a:pt x="64" y="18"/>
                    </a:cubicBezTo>
                    <a:cubicBezTo>
                      <a:pt x="65" y="18"/>
                      <a:pt x="67" y="18"/>
                      <a:pt x="69" y="16"/>
                    </a:cubicBezTo>
                    <a:cubicBezTo>
                      <a:pt x="68" y="17"/>
                      <a:pt x="68" y="17"/>
                      <a:pt x="68" y="17"/>
                    </a:cubicBezTo>
                    <a:cubicBezTo>
                      <a:pt x="71" y="19"/>
                      <a:pt x="76" y="17"/>
                      <a:pt x="79" y="17"/>
                    </a:cubicBezTo>
                    <a:cubicBezTo>
                      <a:pt x="82" y="16"/>
                      <a:pt x="86" y="15"/>
                      <a:pt x="89" y="13"/>
                    </a:cubicBezTo>
                    <a:cubicBezTo>
                      <a:pt x="90" y="12"/>
                      <a:pt x="95" y="10"/>
                      <a:pt x="94" y="8"/>
                    </a:cubicBezTo>
                    <a:cubicBezTo>
                      <a:pt x="94" y="7"/>
                      <a:pt x="90" y="7"/>
                      <a:pt x="89" y="7"/>
                    </a:cubicBezTo>
                    <a:cubicBezTo>
                      <a:pt x="88" y="7"/>
                      <a:pt x="82" y="9"/>
                      <a:pt x="85" y="10"/>
                    </a:cubicBezTo>
                    <a:cubicBezTo>
                      <a:pt x="84" y="10"/>
                      <a:pt x="83" y="10"/>
                      <a:pt x="82" y="11"/>
                    </a:cubicBezTo>
                    <a:cubicBezTo>
                      <a:pt x="82" y="10"/>
                      <a:pt x="83" y="9"/>
                      <a:pt x="84" y="9"/>
                    </a:cubicBezTo>
                    <a:cubicBezTo>
                      <a:pt x="81" y="8"/>
                      <a:pt x="79" y="9"/>
                      <a:pt x="76" y="10"/>
                    </a:cubicBezTo>
                    <a:cubicBezTo>
                      <a:pt x="77" y="9"/>
                      <a:pt x="79" y="9"/>
                      <a:pt x="80" y="8"/>
                    </a:cubicBezTo>
                    <a:cubicBezTo>
                      <a:pt x="79" y="7"/>
                      <a:pt x="77" y="7"/>
                      <a:pt x="76" y="7"/>
                    </a:cubicBezTo>
                    <a:cubicBezTo>
                      <a:pt x="77" y="6"/>
                      <a:pt x="79" y="7"/>
                      <a:pt x="80" y="6"/>
                    </a:cubicBezTo>
                    <a:cubicBezTo>
                      <a:pt x="81" y="5"/>
                      <a:pt x="81" y="4"/>
                      <a:pt x="80" y="4"/>
                    </a:cubicBezTo>
                    <a:cubicBezTo>
                      <a:pt x="81" y="4"/>
                      <a:pt x="84" y="2"/>
                      <a:pt x="84" y="1"/>
                    </a:cubicBezTo>
                    <a:cubicBezTo>
                      <a:pt x="79" y="0"/>
                      <a:pt x="75" y="3"/>
                      <a:pt x="71" y="4"/>
                    </a:cubicBezTo>
                    <a:cubicBezTo>
                      <a:pt x="69" y="4"/>
                      <a:pt x="67" y="3"/>
                      <a:pt x="66" y="5"/>
                    </a:cubicBezTo>
                    <a:cubicBezTo>
                      <a:pt x="67" y="6"/>
                      <a:pt x="69" y="6"/>
                      <a:pt x="70" y="7"/>
                    </a:cubicBezTo>
                    <a:cubicBezTo>
                      <a:pt x="69" y="7"/>
                      <a:pt x="68" y="8"/>
                      <a:pt x="66" y="8"/>
                    </a:cubicBezTo>
                    <a:cubicBezTo>
                      <a:pt x="65" y="9"/>
                      <a:pt x="64" y="8"/>
                      <a:pt x="63" y="9"/>
                    </a:cubicBezTo>
                    <a:cubicBezTo>
                      <a:pt x="64" y="9"/>
                      <a:pt x="66" y="9"/>
                      <a:pt x="68" y="11"/>
                    </a:cubicBezTo>
                    <a:cubicBezTo>
                      <a:pt x="66" y="13"/>
                      <a:pt x="63" y="12"/>
                      <a:pt x="60" y="12"/>
                    </a:cubicBezTo>
                    <a:cubicBezTo>
                      <a:pt x="57" y="12"/>
                      <a:pt x="53" y="12"/>
                      <a:pt x="50" y="12"/>
                    </a:cubicBezTo>
                    <a:cubicBezTo>
                      <a:pt x="49" y="11"/>
                      <a:pt x="51" y="9"/>
                      <a:pt x="52" y="10"/>
                    </a:cubicBezTo>
                    <a:cubicBezTo>
                      <a:pt x="50" y="9"/>
                      <a:pt x="48" y="9"/>
                      <a:pt x="46" y="10"/>
                    </a:cubicBezTo>
                    <a:cubicBezTo>
                      <a:pt x="48" y="9"/>
                      <a:pt x="49" y="9"/>
                      <a:pt x="51" y="9"/>
                    </a:cubicBezTo>
                    <a:cubicBezTo>
                      <a:pt x="48" y="5"/>
                      <a:pt x="43" y="6"/>
                      <a:pt x="39" y="6"/>
                    </a:cubicBezTo>
                    <a:cubicBezTo>
                      <a:pt x="39" y="5"/>
                      <a:pt x="40" y="5"/>
                      <a:pt x="40" y="4"/>
                    </a:cubicBezTo>
                    <a:cubicBezTo>
                      <a:pt x="39" y="1"/>
                      <a:pt x="28" y="4"/>
                      <a:pt x="26" y="5"/>
                    </a:cubicBezTo>
                    <a:cubicBezTo>
                      <a:pt x="28" y="6"/>
                      <a:pt x="31" y="7"/>
                      <a:pt x="33" y="6"/>
                    </a:cubicBezTo>
                    <a:cubicBezTo>
                      <a:pt x="31" y="7"/>
                      <a:pt x="27" y="7"/>
                      <a:pt x="25" y="6"/>
                    </a:cubicBezTo>
                    <a:cubicBezTo>
                      <a:pt x="21" y="6"/>
                      <a:pt x="19" y="8"/>
                      <a:pt x="16" y="9"/>
                    </a:cubicBezTo>
                    <a:cubicBezTo>
                      <a:pt x="17" y="10"/>
                      <a:pt x="19" y="9"/>
                      <a:pt x="21" y="9"/>
                    </a:cubicBezTo>
                    <a:cubicBezTo>
                      <a:pt x="24" y="9"/>
                      <a:pt x="26" y="9"/>
                      <a:pt x="29" y="9"/>
                    </a:cubicBezTo>
                    <a:cubicBezTo>
                      <a:pt x="26" y="10"/>
                      <a:pt x="22" y="9"/>
                      <a:pt x="19" y="10"/>
                    </a:cubicBezTo>
                    <a:cubicBezTo>
                      <a:pt x="15" y="10"/>
                      <a:pt x="12" y="10"/>
                      <a:pt x="8" y="11"/>
                    </a:cubicBezTo>
                    <a:cubicBezTo>
                      <a:pt x="10" y="12"/>
                      <a:pt x="12" y="12"/>
                      <a:pt x="14" y="12"/>
                    </a:cubicBezTo>
                    <a:cubicBezTo>
                      <a:pt x="17" y="12"/>
                      <a:pt x="21" y="11"/>
                      <a:pt x="24" y="11"/>
                    </a:cubicBezTo>
                    <a:cubicBezTo>
                      <a:pt x="16" y="13"/>
                      <a:pt x="8" y="12"/>
                      <a:pt x="0" y="15"/>
                    </a:cubicBezTo>
                    <a:cubicBezTo>
                      <a:pt x="2" y="17"/>
                      <a:pt x="6" y="16"/>
                      <a:pt x="9" y="15"/>
                    </a:cubicBezTo>
                    <a:cubicBezTo>
                      <a:pt x="9" y="16"/>
                      <a:pt x="8" y="16"/>
                      <a:pt x="8" y="16"/>
                    </a:cubicBezTo>
                    <a:cubicBezTo>
                      <a:pt x="8" y="16"/>
                      <a:pt x="9" y="16"/>
                      <a:pt x="9" y="16"/>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88" name="Freeform 4625"/>
              <p:cNvSpPr>
                <a:spLocks/>
              </p:cNvSpPr>
              <p:nvPr/>
            </p:nvSpPr>
            <p:spPr bwMode="auto">
              <a:xfrm>
                <a:off x="1720" y="1503"/>
                <a:ext cx="13" cy="4"/>
              </a:xfrm>
              <a:custGeom>
                <a:avLst/>
                <a:gdLst>
                  <a:gd name="T0" fmla="*/ 7 w 10"/>
                  <a:gd name="T1" fmla="*/ 4 h 3"/>
                  <a:gd name="T2" fmla="*/ 13 w 10"/>
                  <a:gd name="T3" fmla="*/ 1 h 3"/>
                  <a:gd name="T4" fmla="*/ 0 w 10"/>
                  <a:gd name="T5" fmla="*/ 3 h 3"/>
                  <a:gd name="T6" fmla="*/ 7 w 10"/>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 h="3">
                    <a:moveTo>
                      <a:pt x="5" y="3"/>
                    </a:moveTo>
                    <a:cubicBezTo>
                      <a:pt x="7" y="2"/>
                      <a:pt x="9" y="3"/>
                      <a:pt x="10" y="1"/>
                    </a:cubicBezTo>
                    <a:cubicBezTo>
                      <a:pt x="8" y="0"/>
                      <a:pt x="3" y="1"/>
                      <a:pt x="0" y="2"/>
                    </a:cubicBezTo>
                    <a:cubicBezTo>
                      <a:pt x="2" y="2"/>
                      <a:pt x="3" y="2"/>
                      <a:pt x="5"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89" name="Freeform 4626"/>
              <p:cNvSpPr>
                <a:spLocks/>
              </p:cNvSpPr>
              <p:nvPr/>
            </p:nvSpPr>
            <p:spPr bwMode="auto">
              <a:xfrm>
                <a:off x="1732" y="1516"/>
                <a:ext cx="3" cy="0"/>
              </a:xfrm>
              <a:custGeom>
                <a:avLst/>
                <a:gdLst>
                  <a:gd name="T0" fmla="*/ 3 w 2"/>
                  <a:gd name="T1" fmla="*/ 0 w 2"/>
                  <a:gd name="T2" fmla="*/ 3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2" y="0"/>
                      <a:pt x="1" y="0"/>
                      <a:pt x="0" y="0"/>
                    </a:cubicBezTo>
                    <a:cubicBezTo>
                      <a:pt x="1" y="0"/>
                      <a:pt x="2"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90" name="Freeform 4627"/>
              <p:cNvSpPr>
                <a:spLocks/>
              </p:cNvSpPr>
              <p:nvPr/>
            </p:nvSpPr>
            <p:spPr bwMode="auto">
              <a:xfrm>
                <a:off x="1749" y="1488"/>
                <a:ext cx="42" cy="11"/>
              </a:xfrm>
              <a:custGeom>
                <a:avLst/>
                <a:gdLst>
                  <a:gd name="T0" fmla="*/ 35 w 32"/>
                  <a:gd name="T1" fmla="*/ 4 h 8"/>
                  <a:gd name="T2" fmla="*/ 42 w 32"/>
                  <a:gd name="T3" fmla="*/ 3 h 8"/>
                  <a:gd name="T4" fmla="*/ 33 w 32"/>
                  <a:gd name="T5" fmla="*/ 1 h 8"/>
                  <a:gd name="T6" fmla="*/ 21 w 32"/>
                  <a:gd name="T7" fmla="*/ 3 h 8"/>
                  <a:gd name="T8" fmla="*/ 1 w 32"/>
                  <a:gd name="T9" fmla="*/ 8 h 8"/>
                  <a:gd name="T10" fmla="*/ 5 w 32"/>
                  <a:gd name="T11" fmla="*/ 11 h 8"/>
                  <a:gd name="T12" fmla="*/ 13 w 32"/>
                  <a:gd name="T13" fmla="*/ 10 h 8"/>
                  <a:gd name="T14" fmla="*/ 32 w 32"/>
                  <a:gd name="T15" fmla="*/ 7 h 8"/>
                  <a:gd name="T16" fmla="*/ 26 w 32"/>
                  <a:gd name="T17" fmla="*/ 6 h 8"/>
                  <a:gd name="T18" fmla="*/ 35 w 32"/>
                  <a:gd name="T19" fmla="*/ 4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2" h="8">
                    <a:moveTo>
                      <a:pt x="27" y="3"/>
                    </a:moveTo>
                    <a:cubicBezTo>
                      <a:pt x="29" y="3"/>
                      <a:pt x="30" y="2"/>
                      <a:pt x="32" y="2"/>
                    </a:cubicBezTo>
                    <a:cubicBezTo>
                      <a:pt x="30" y="0"/>
                      <a:pt x="27" y="1"/>
                      <a:pt x="25" y="1"/>
                    </a:cubicBezTo>
                    <a:cubicBezTo>
                      <a:pt x="22" y="1"/>
                      <a:pt x="19" y="2"/>
                      <a:pt x="16" y="2"/>
                    </a:cubicBezTo>
                    <a:cubicBezTo>
                      <a:pt x="14" y="2"/>
                      <a:pt x="0" y="2"/>
                      <a:pt x="1" y="6"/>
                    </a:cubicBezTo>
                    <a:cubicBezTo>
                      <a:pt x="1" y="7"/>
                      <a:pt x="4" y="8"/>
                      <a:pt x="4" y="8"/>
                    </a:cubicBezTo>
                    <a:cubicBezTo>
                      <a:pt x="6" y="8"/>
                      <a:pt x="8" y="8"/>
                      <a:pt x="10" y="7"/>
                    </a:cubicBezTo>
                    <a:cubicBezTo>
                      <a:pt x="14" y="7"/>
                      <a:pt x="20" y="8"/>
                      <a:pt x="24" y="5"/>
                    </a:cubicBezTo>
                    <a:cubicBezTo>
                      <a:pt x="23" y="4"/>
                      <a:pt x="21" y="4"/>
                      <a:pt x="20" y="4"/>
                    </a:cubicBezTo>
                    <a:cubicBezTo>
                      <a:pt x="21" y="2"/>
                      <a:pt x="25" y="3"/>
                      <a:pt x="27" y="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91" name="Freeform 4628"/>
              <p:cNvSpPr>
                <a:spLocks/>
              </p:cNvSpPr>
              <p:nvPr/>
            </p:nvSpPr>
            <p:spPr bwMode="auto">
              <a:xfrm>
                <a:off x="1786" y="1521"/>
                <a:ext cx="15" cy="7"/>
              </a:xfrm>
              <a:custGeom>
                <a:avLst/>
                <a:gdLst>
                  <a:gd name="T0" fmla="*/ 10 w 11"/>
                  <a:gd name="T1" fmla="*/ 4 h 5"/>
                  <a:gd name="T2" fmla="*/ 11 w 11"/>
                  <a:gd name="T3" fmla="*/ 0 h 5"/>
                  <a:gd name="T4" fmla="*/ 0 w 11"/>
                  <a:gd name="T5" fmla="*/ 4 h 5"/>
                  <a:gd name="T6" fmla="*/ 10 w 11"/>
                  <a:gd name="T7" fmla="*/ 4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5">
                    <a:moveTo>
                      <a:pt x="7" y="3"/>
                    </a:moveTo>
                    <a:cubicBezTo>
                      <a:pt x="8" y="3"/>
                      <a:pt x="11" y="1"/>
                      <a:pt x="8" y="0"/>
                    </a:cubicBezTo>
                    <a:cubicBezTo>
                      <a:pt x="5" y="0"/>
                      <a:pt x="3" y="2"/>
                      <a:pt x="0" y="3"/>
                    </a:cubicBezTo>
                    <a:cubicBezTo>
                      <a:pt x="1" y="5"/>
                      <a:pt x="5" y="4"/>
                      <a:pt x="7"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92" name="Freeform 4629"/>
              <p:cNvSpPr>
                <a:spLocks/>
              </p:cNvSpPr>
              <p:nvPr/>
            </p:nvSpPr>
            <p:spPr bwMode="auto">
              <a:xfrm>
                <a:off x="1805" y="1511"/>
                <a:ext cx="19" cy="6"/>
              </a:xfrm>
              <a:custGeom>
                <a:avLst/>
                <a:gdLst>
                  <a:gd name="T0" fmla="*/ 0 w 15"/>
                  <a:gd name="T1" fmla="*/ 2 h 5"/>
                  <a:gd name="T2" fmla="*/ 19 w 15"/>
                  <a:gd name="T3" fmla="*/ 0 h 5"/>
                  <a:gd name="T4" fmla="*/ 10 w 15"/>
                  <a:gd name="T5" fmla="*/ 1 h 5"/>
                  <a:gd name="T6" fmla="*/ 0 w 15"/>
                  <a:gd name="T7" fmla="*/ 2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5">
                    <a:moveTo>
                      <a:pt x="0" y="2"/>
                    </a:moveTo>
                    <a:cubicBezTo>
                      <a:pt x="4" y="3"/>
                      <a:pt x="13" y="5"/>
                      <a:pt x="15" y="0"/>
                    </a:cubicBezTo>
                    <a:cubicBezTo>
                      <a:pt x="13" y="0"/>
                      <a:pt x="10" y="0"/>
                      <a:pt x="8" y="1"/>
                    </a:cubicBezTo>
                    <a:cubicBezTo>
                      <a:pt x="5" y="1"/>
                      <a:pt x="3" y="0"/>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93" name="Freeform 4630"/>
              <p:cNvSpPr>
                <a:spLocks/>
              </p:cNvSpPr>
              <p:nvPr/>
            </p:nvSpPr>
            <p:spPr bwMode="auto">
              <a:xfrm>
                <a:off x="1807" y="1513"/>
                <a:ext cx="17" cy="4"/>
              </a:xfrm>
              <a:custGeom>
                <a:avLst/>
                <a:gdLst>
                  <a:gd name="T0" fmla="*/ 17 w 13"/>
                  <a:gd name="T1" fmla="*/ 0 h 3"/>
                  <a:gd name="T2" fmla="*/ 8 w 13"/>
                  <a:gd name="T3" fmla="*/ 1 h 3"/>
                  <a:gd name="T4" fmla="*/ 0 w 13"/>
                  <a:gd name="T5" fmla="*/ 3 h 3"/>
                  <a:gd name="T6" fmla="*/ 17 w 13"/>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3">
                    <a:moveTo>
                      <a:pt x="13" y="0"/>
                    </a:moveTo>
                    <a:cubicBezTo>
                      <a:pt x="11" y="0"/>
                      <a:pt x="8" y="0"/>
                      <a:pt x="6" y="1"/>
                    </a:cubicBezTo>
                    <a:cubicBezTo>
                      <a:pt x="4" y="1"/>
                      <a:pt x="2" y="1"/>
                      <a:pt x="0" y="2"/>
                    </a:cubicBezTo>
                    <a:cubicBezTo>
                      <a:pt x="4" y="2"/>
                      <a:pt x="9" y="3"/>
                      <a:pt x="1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94" name="Freeform 4631"/>
              <p:cNvSpPr>
                <a:spLocks/>
              </p:cNvSpPr>
              <p:nvPr/>
            </p:nvSpPr>
            <p:spPr bwMode="auto">
              <a:xfrm>
                <a:off x="1807" y="1516"/>
                <a:ext cx="4" cy="1"/>
              </a:xfrm>
              <a:custGeom>
                <a:avLst/>
                <a:gdLst>
                  <a:gd name="T0" fmla="*/ 4 w 3"/>
                  <a:gd name="T1" fmla="*/ 0 h 1"/>
                  <a:gd name="T2" fmla="*/ 0 w 3"/>
                  <a:gd name="T3" fmla="*/ 0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0"/>
                      <a:pt x="1" y="0"/>
                      <a:pt x="0" y="0"/>
                    </a:cubicBezTo>
                    <a:cubicBezTo>
                      <a:pt x="1" y="1"/>
                      <a:pt x="2" y="0"/>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95" name="Freeform 4632"/>
              <p:cNvSpPr>
                <a:spLocks/>
              </p:cNvSpPr>
              <p:nvPr/>
            </p:nvSpPr>
            <p:spPr bwMode="auto">
              <a:xfrm>
                <a:off x="1810" y="1507"/>
                <a:ext cx="14" cy="4"/>
              </a:xfrm>
              <a:custGeom>
                <a:avLst/>
                <a:gdLst>
                  <a:gd name="T0" fmla="*/ 0 w 11"/>
                  <a:gd name="T1" fmla="*/ 4 h 3"/>
                  <a:gd name="T2" fmla="*/ 14 w 11"/>
                  <a:gd name="T3" fmla="*/ 3 h 3"/>
                  <a:gd name="T4" fmla="*/ 6 w 11"/>
                  <a:gd name="T5" fmla="*/ 1 h 3"/>
                  <a:gd name="T6" fmla="*/ 3 w 11"/>
                  <a:gd name="T7" fmla="*/ 0 h 3"/>
                  <a:gd name="T8" fmla="*/ 0 w 11"/>
                  <a:gd name="T9" fmla="*/ 4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3">
                    <a:moveTo>
                      <a:pt x="0" y="3"/>
                    </a:moveTo>
                    <a:cubicBezTo>
                      <a:pt x="3" y="3"/>
                      <a:pt x="7" y="3"/>
                      <a:pt x="11" y="2"/>
                    </a:cubicBezTo>
                    <a:cubicBezTo>
                      <a:pt x="10" y="1"/>
                      <a:pt x="7" y="0"/>
                      <a:pt x="5" y="1"/>
                    </a:cubicBezTo>
                    <a:cubicBezTo>
                      <a:pt x="8" y="0"/>
                      <a:pt x="3" y="0"/>
                      <a:pt x="2" y="0"/>
                    </a:cubicBezTo>
                    <a:cubicBezTo>
                      <a:pt x="0" y="1"/>
                      <a:pt x="1" y="2"/>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96" name="Freeform 4633"/>
              <p:cNvSpPr>
                <a:spLocks/>
              </p:cNvSpPr>
              <p:nvPr/>
            </p:nvSpPr>
            <p:spPr bwMode="auto">
              <a:xfrm>
                <a:off x="1810" y="1512"/>
                <a:ext cx="16" cy="7"/>
              </a:xfrm>
              <a:custGeom>
                <a:avLst/>
                <a:gdLst>
                  <a:gd name="T0" fmla="*/ 16 w 12"/>
                  <a:gd name="T1" fmla="*/ 3 h 5"/>
                  <a:gd name="T2" fmla="*/ 0 w 12"/>
                  <a:gd name="T3" fmla="*/ 6 h 5"/>
                  <a:gd name="T4" fmla="*/ 16 w 12"/>
                  <a:gd name="T5" fmla="*/ 3 h 5"/>
                  <a:gd name="T6" fmla="*/ 0 60000 65536"/>
                  <a:gd name="T7" fmla="*/ 0 60000 65536"/>
                  <a:gd name="T8" fmla="*/ 0 60000 65536"/>
                </a:gdLst>
                <a:ahLst/>
                <a:cxnLst>
                  <a:cxn ang="T6">
                    <a:pos x="T0" y="T1"/>
                  </a:cxn>
                  <a:cxn ang="T7">
                    <a:pos x="T2" y="T3"/>
                  </a:cxn>
                  <a:cxn ang="T8">
                    <a:pos x="T4" y="T5"/>
                  </a:cxn>
                </a:cxnLst>
                <a:rect l="0" t="0" r="r" b="b"/>
                <a:pathLst>
                  <a:path w="12" h="5">
                    <a:moveTo>
                      <a:pt x="12" y="2"/>
                    </a:moveTo>
                    <a:cubicBezTo>
                      <a:pt x="9" y="0"/>
                      <a:pt x="3" y="3"/>
                      <a:pt x="0" y="4"/>
                    </a:cubicBezTo>
                    <a:cubicBezTo>
                      <a:pt x="4" y="5"/>
                      <a:pt x="8" y="3"/>
                      <a:pt x="1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97" name="Freeform 4634"/>
              <p:cNvSpPr>
                <a:spLocks/>
              </p:cNvSpPr>
              <p:nvPr/>
            </p:nvSpPr>
            <p:spPr bwMode="auto">
              <a:xfrm>
                <a:off x="1815" y="1493"/>
                <a:ext cx="11" cy="8"/>
              </a:xfrm>
              <a:custGeom>
                <a:avLst/>
                <a:gdLst>
                  <a:gd name="T0" fmla="*/ 3 w 8"/>
                  <a:gd name="T1" fmla="*/ 8 h 6"/>
                  <a:gd name="T2" fmla="*/ 10 w 8"/>
                  <a:gd name="T3" fmla="*/ 7 h 6"/>
                  <a:gd name="T4" fmla="*/ 7 w 8"/>
                  <a:gd name="T5" fmla="*/ 4 h 6"/>
                  <a:gd name="T6" fmla="*/ 4 w 8"/>
                  <a:gd name="T7" fmla="*/ 0 h 6"/>
                  <a:gd name="T8" fmla="*/ 1 w 8"/>
                  <a:gd name="T9" fmla="*/ 4 h 6"/>
                  <a:gd name="T10" fmla="*/ 0 w 8"/>
                  <a:gd name="T11" fmla="*/ 7 h 6"/>
                  <a:gd name="T12" fmla="*/ 3 w 8"/>
                  <a:gd name="T13" fmla="*/ 8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6">
                    <a:moveTo>
                      <a:pt x="2" y="6"/>
                    </a:moveTo>
                    <a:cubicBezTo>
                      <a:pt x="4" y="6"/>
                      <a:pt x="6" y="6"/>
                      <a:pt x="7" y="5"/>
                    </a:cubicBezTo>
                    <a:cubicBezTo>
                      <a:pt x="8" y="4"/>
                      <a:pt x="6" y="3"/>
                      <a:pt x="5" y="3"/>
                    </a:cubicBezTo>
                    <a:cubicBezTo>
                      <a:pt x="8" y="2"/>
                      <a:pt x="5" y="0"/>
                      <a:pt x="3" y="0"/>
                    </a:cubicBezTo>
                    <a:cubicBezTo>
                      <a:pt x="2" y="0"/>
                      <a:pt x="1" y="2"/>
                      <a:pt x="1" y="3"/>
                    </a:cubicBezTo>
                    <a:cubicBezTo>
                      <a:pt x="0" y="3"/>
                      <a:pt x="0" y="4"/>
                      <a:pt x="0" y="5"/>
                    </a:cubicBezTo>
                    <a:cubicBezTo>
                      <a:pt x="0" y="5"/>
                      <a:pt x="2" y="5"/>
                      <a:pt x="2"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98" name="Freeform 4635"/>
              <p:cNvSpPr>
                <a:spLocks/>
              </p:cNvSpPr>
              <p:nvPr/>
            </p:nvSpPr>
            <p:spPr bwMode="auto">
              <a:xfrm>
                <a:off x="1823" y="1500"/>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1"/>
                      <a:pt x="0" y="1"/>
                    </a:cubicBezTo>
                    <a:cubicBezTo>
                      <a:pt x="1" y="1"/>
                      <a:pt x="1"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099" name="Freeform 4636"/>
              <p:cNvSpPr>
                <a:spLocks/>
              </p:cNvSpPr>
              <p:nvPr/>
            </p:nvSpPr>
            <p:spPr bwMode="auto">
              <a:xfrm>
                <a:off x="1838" y="1475"/>
                <a:ext cx="51" cy="18"/>
              </a:xfrm>
              <a:custGeom>
                <a:avLst/>
                <a:gdLst>
                  <a:gd name="T0" fmla="*/ 1 w 39"/>
                  <a:gd name="T1" fmla="*/ 10 h 14"/>
                  <a:gd name="T2" fmla="*/ 21 w 39"/>
                  <a:gd name="T3" fmla="*/ 12 h 14"/>
                  <a:gd name="T4" fmla="*/ 26 w 39"/>
                  <a:gd name="T5" fmla="*/ 13 h 14"/>
                  <a:gd name="T6" fmla="*/ 33 w 39"/>
                  <a:gd name="T7" fmla="*/ 14 h 14"/>
                  <a:gd name="T8" fmla="*/ 33 w 39"/>
                  <a:gd name="T9" fmla="*/ 17 h 14"/>
                  <a:gd name="T10" fmla="*/ 39 w 39"/>
                  <a:gd name="T11" fmla="*/ 18 h 14"/>
                  <a:gd name="T12" fmla="*/ 46 w 39"/>
                  <a:gd name="T13" fmla="*/ 15 h 14"/>
                  <a:gd name="T14" fmla="*/ 46 w 39"/>
                  <a:gd name="T15" fmla="*/ 13 h 14"/>
                  <a:gd name="T16" fmla="*/ 51 w 39"/>
                  <a:gd name="T17" fmla="*/ 9 h 14"/>
                  <a:gd name="T18" fmla="*/ 48 w 39"/>
                  <a:gd name="T19" fmla="*/ 9 h 14"/>
                  <a:gd name="T20" fmla="*/ 48 w 39"/>
                  <a:gd name="T21" fmla="*/ 6 h 14"/>
                  <a:gd name="T22" fmla="*/ 42 w 39"/>
                  <a:gd name="T23" fmla="*/ 6 h 14"/>
                  <a:gd name="T24" fmla="*/ 44 w 39"/>
                  <a:gd name="T25" fmla="*/ 5 h 14"/>
                  <a:gd name="T26" fmla="*/ 39 w 39"/>
                  <a:gd name="T27" fmla="*/ 4 h 14"/>
                  <a:gd name="T28" fmla="*/ 30 w 39"/>
                  <a:gd name="T29" fmla="*/ 5 h 14"/>
                  <a:gd name="T30" fmla="*/ 33 w 39"/>
                  <a:gd name="T31" fmla="*/ 3 h 14"/>
                  <a:gd name="T32" fmla="*/ 25 w 39"/>
                  <a:gd name="T33" fmla="*/ 0 h 14"/>
                  <a:gd name="T34" fmla="*/ 8 w 39"/>
                  <a:gd name="T35" fmla="*/ 3 h 14"/>
                  <a:gd name="T36" fmla="*/ 13 w 39"/>
                  <a:gd name="T37" fmla="*/ 4 h 14"/>
                  <a:gd name="T38" fmla="*/ 8 w 39"/>
                  <a:gd name="T39" fmla="*/ 6 h 14"/>
                  <a:gd name="T40" fmla="*/ 18 w 39"/>
                  <a:gd name="T41" fmla="*/ 5 h 14"/>
                  <a:gd name="T42" fmla="*/ 14 w 39"/>
                  <a:gd name="T43" fmla="*/ 6 h 14"/>
                  <a:gd name="T44" fmla="*/ 21 w 39"/>
                  <a:gd name="T45" fmla="*/ 6 h 14"/>
                  <a:gd name="T46" fmla="*/ 13 w 39"/>
                  <a:gd name="T47" fmla="*/ 8 h 14"/>
                  <a:gd name="T48" fmla="*/ 18 w 39"/>
                  <a:gd name="T49" fmla="*/ 9 h 14"/>
                  <a:gd name="T50" fmla="*/ 10 w 39"/>
                  <a:gd name="T51" fmla="*/ 9 h 14"/>
                  <a:gd name="T52" fmla="*/ 1 w 39"/>
                  <a:gd name="T53" fmla="*/ 10 h 1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9" h="14">
                    <a:moveTo>
                      <a:pt x="1" y="8"/>
                    </a:moveTo>
                    <a:cubicBezTo>
                      <a:pt x="0" y="12"/>
                      <a:pt x="14" y="9"/>
                      <a:pt x="16" y="9"/>
                    </a:cubicBezTo>
                    <a:cubicBezTo>
                      <a:pt x="13" y="9"/>
                      <a:pt x="19" y="10"/>
                      <a:pt x="20" y="10"/>
                    </a:cubicBezTo>
                    <a:cubicBezTo>
                      <a:pt x="21" y="10"/>
                      <a:pt x="24" y="10"/>
                      <a:pt x="25" y="11"/>
                    </a:cubicBezTo>
                    <a:cubicBezTo>
                      <a:pt x="24" y="12"/>
                      <a:pt x="24" y="12"/>
                      <a:pt x="25" y="13"/>
                    </a:cubicBezTo>
                    <a:cubicBezTo>
                      <a:pt x="26" y="14"/>
                      <a:pt x="29" y="14"/>
                      <a:pt x="30" y="14"/>
                    </a:cubicBezTo>
                    <a:cubicBezTo>
                      <a:pt x="32" y="14"/>
                      <a:pt x="34" y="13"/>
                      <a:pt x="35" y="12"/>
                    </a:cubicBezTo>
                    <a:cubicBezTo>
                      <a:pt x="37" y="12"/>
                      <a:pt x="37" y="9"/>
                      <a:pt x="35" y="10"/>
                    </a:cubicBezTo>
                    <a:cubicBezTo>
                      <a:pt x="36" y="8"/>
                      <a:pt x="38" y="8"/>
                      <a:pt x="39" y="7"/>
                    </a:cubicBezTo>
                    <a:cubicBezTo>
                      <a:pt x="38" y="7"/>
                      <a:pt x="38" y="6"/>
                      <a:pt x="37" y="7"/>
                    </a:cubicBezTo>
                    <a:cubicBezTo>
                      <a:pt x="38" y="6"/>
                      <a:pt x="39" y="6"/>
                      <a:pt x="37" y="5"/>
                    </a:cubicBezTo>
                    <a:cubicBezTo>
                      <a:pt x="35" y="5"/>
                      <a:pt x="34" y="6"/>
                      <a:pt x="32" y="5"/>
                    </a:cubicBezTo>
                    <a:cubicBezTo>
                      <a:pt x="33" y="5"/>
                      <a:pt x="33" y="4"/>
                      <a:pt x="34" y="4"/>
                    </a:cubicBezTo>
                    <a:cubicBezTo>
                      <a:pt x="33" y="4"/>
                      <a:pt x="31" y="3"/>
                      <a:pt x="30" y="3"/>
                    </a:cubicBezTo>
                    <a:cubicBezTo>
                      <a:pt x="27" y="3"/>
                      <a:pt x="25" y="4"/>
                      <a:pt x="23" y="4"/>
                    </a:cubicBezTo>
                    <a:cubicBezTo>
                      <a:pt x="24" y="3"/>
                      <a:pt x="25" y="3"/>
                      <a:pt x="25" y="2"/>
                    </a:cubicBezTo>
                    <a:cubicBezTo>
                      <a:pt x="24" y="0"/>
                      <a:pt x="21" y="1"/>
                      <a:pt x="19" y="0"/>
                    </a:cubicBezTo>
                    <a:cubicBezTo>
                      <a:pt x="15" y="0"/>
                      <a:pt x="10" y="0"/>
                      <a:pt x="6" y="2"/>
                    </a:cubicBezTo>
                    <a:cubicBezTo>
                      <a:pt x="7" y="4"/>
                      <a:pt x="8" y="3"/>
                      <a:pt x="10" y="3"/>
                    </a:cubicBezTo>
                    <a:cubicBezTo>
                      <a:pt x="9" y="4"/>
                      <a:pt x="7" y="4"/>
                      <a:pt x="6" y="5"/>
                    </a:cubicBezTo>
                    <a:cubicBezTo>
                      <a:pt x="9" y="6"/>
                      <a:pt x="11" y="3"/>
                      <a:pt x="14" y="4"/>
                    </a:cubicBezTo>
                    <a:cubicBezTo>
                      <a:pt x="13" y="5"/>
                      <a:pt x="12" y="5"/>
                      <a:pt x="11" y="5"/>
                    </a:cubicBezTo>
                    <a:cubicBezTo>
                      <a:pt x="12" y="6"/>
                      <a:pt x="15" y="5"/>
                      <a:pt x="16" y="5"/>
                    </a:cubicBezTo>
                    <a:cubicBezTo>
                      <a:pt x="14" y="6"/>
                      <a:pt x="12" y="6"/>
                      <a:pt x="10" y="6"/>
                    </a:cubicBezTo>
                    <a:cubicBezTo>
                      <a:pt x="11" y="7"/>
                      <a:pt x="12" y="7"/>
                      <a:pt x="14" y="7"/>
                    </a:cubicBezTo>
                    <a:cubicBezTo>
                      <a:pt x="12" y="8"/>
                      <a:pt x="10" y="8"/>
                      <a:pt x="8" y="7"/>
                    </a:cubicBezTo>
                    <a:cubicBezTo>
                      <a:pt x="6" y="7"/>
                      <a:pt x="4" y="7"/>
                      <a:pt x="1" y="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00" name="Freeform 4637"/>
              <p:cNvSpPr>
                <a:spLocks/>
              </p:cNvSpPr>
              <p:nvPr/>
            </p:nvSpPr>
            <p:spPr bwMode="auto">
              <a:xfrm>
                <a:off x="1839" y="1505"/>
                <a:ext cx="14" cy="3"/>
              </a:xfrm>
              <a:custGeom>
                <a:avLst/>
                <a:gdLst>
                  <a:gd name="T0" fmla="*/ 14 w 11"/>
                  <a:gd name="T1" fmla="*/ 0 h 2"/>
                  <a:gd name="T2" fmla="*/ 8 w 11"/>
                  <a:gd name="T3" fmla="*/ 0 h 2"/>
                  <a:gd name="T4" fmla="*/ 0 w 11"/>
                  <a:gd name="T5" fmla="*/ 3 h 2"/>
                  <a:gd name="T6" fmla="*/ 14 w 1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2">
                    <a:moveTo>
                      <a:pt x="11" y="0"/>
                    </a:moveTo>
                    <a:cubicBezTo>
                      <a:pt x="11" y="0"/>
                      <a:pt x="6" y="0"/>
                      <a:pt x="6" y="0"/>
                    </a:cubicBezTo>
                    <a:cubicBezTo>
                      <a:pt x="4" y="1"/>
                      <a:pt x="2" y="1"/>
                      <a:pt x="0" y="2"/>
                    </a:cubicBezTo>
                    <a:cubicBezTo>
                      <a:pt x="4" y="2"/>
                      <a:pt x="7" y="1"/>
                      <a:pt x="1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01" name="Freeform 4638"/>
              <p:cNvSpPr>
                <a:spLocks/>
              </p:cNvSpPr>
              <p:nvPr/>
            </p:nvSpPr>
            <p:spPr bwMode="auto">
              <a:xfrm>
                <a:off x="1851" y="1491"/>
                <a:ext cx="12" cy="5"/>
              </a:xfrm>
              <a:custGeom>
                <a:avLst/>
                <a:gdLst>
                  <a:gd name="T0" fmla="*/ 9 w 9"/>
                  <a:gd name="T1" fmla="*/ 1 h 4"/>
                  <a:gd name="T2" fmla="*/ 0 w 9"/>
                  <a:gd name="T3" fmla="*/ 3 h 4"/>
                  <a:gd name="T4" fmla="*/ 12 w 9"/>
                  <a:gd name="T5" fmla="*/ 3 h 4"/>
                  <a:gd name="T6" fmla="*/ 9 w 9"/>
                  <a:gd name="T7" fmla="*/ 1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4">
                    <a:moveTo>
                      <a:pt x="7" y="1"/>
                    </a:moveTo>
                    <a:cubicBezTo>
                      <a:pt x="5" y="1"/>
                      <a:pt x="0" y="0"/>
                      <a:pt x="0" y="2"/>
                    </a:cubicBezTo>
                    <a:cubicBezTo>
                      <a:pt x="3" y="4"/>
                      <a:pt x="6" y="3"/>
                      <a:pt x="9" y="2"/>
                    </a:cubicBezTo>
                    <a:cubicBezTo>
                      <a:pt x="9" y="1"/>
                      <a:pt x="8" y="1"/>
                      <a:pt x="7"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02" name="Freeform 4639"/>
              <p:cNvSpPr>
                <a:spLocks/>
              </p:cNvSpPr>
              <p:nvPr/>
            </p:nvSpPr>
            <p:spPr bwMode="auto">
              <a:xfrm>
                <a:off x="1856" y="1505"/>
                <a:ext cx="5" cy="2"/>
              </a:xfrm>
              <a:custGeom>
                <a:avLst/>
                <a:gdLst>
                  <a:gd name="T0" fmla="*/ 0 w 4"/>
                  <a:gd name="T1" fmla="*/ 0 h 1"/>
                  <a:gd name="T2" fmla="*/ 5 w 4"/>
                  <a:gd name="T3" fmla="*/ 0 h 1"/>
                  <a:gd name="T4" fmla="*/ 0 w 4"/>
                  <a:gd name="T5" fmla="*/ 0 h 1"/>
                  <a:gd name="T6" fmla="*/ 0 60000 65536"/>
                  <a:gd name="T7" fmla="*/ 0 60000 65536"/>
                  <a:gd name="T8" fmla="*/ 0 60000 65536"/>
                </a:gdLst>
                <a:ahLst/>
                <a:cxnLst>
                  <a:cxn ang="T6">
                    <a:pos x="T0" y="T1"/>
                  </a:cxn>
                  <a:cxn ang="T7">
                    <a:pos x="T2" y="T3"/>
                  </a:cxn>
                  <a:cxn ang="T8">
                    <a:pos x="T4" y="T5"/>
                  </a:cxn>
                </a:cxnLst>
                <a:rect l="0" t="0" r="r" b="b"/>
                <a:pathLst>
                  <a:path w="4" h="1">
                    <a:moveTo>
                      <a:pt x="0" y="0"/>
                    </a:moveTo>
                    <a:cubicBezTo>
                      <a:pt x="1" y="0"/>
                      <a:pt x="2" y="1"/>
                      <a:pt x="4" y="0"/>
                    </a:cubicBezTo>
                    <a:cubicBezTo>
                      <a:pt x="2"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03" name="Freeform 4640"/>
              <p:cNvSpPr>
                <a:spLocks/>
              </p:cNvSpPr>
              <p:nvPr/>
            </p:nvSpPr>
            <p:spPr bwMode="auto">
              <a:xfrm>
                <a:off x="1884" y="1503"/>
                <a:ext cx="2" cy="1"/>
              </a:xfrm>
              <a:custGeom>
                <a:avLst/>
                <a:gdLst>
                  <a:gd name="T0" fmla="*/ 2 w 2"/>
                  <a:gd name="T1" fmla="*/ 0 h 1"/>
                  <a:gd name="T2" fmla="*/ 0 w 2"/>
                  <a:gd name="T3" fmla="*/ 0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0"/>
                    </a:cubicBezTo>
                    <a:cubicBezTo>
                      <a:pt x="0" y="0"/>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04" name="Freeform 4641"/>
              <p:cNvSpPr>
                <a:spLocks/>
              </p:cNvSpPr>
              <p:nvPr/>
            </p:nvSpPr>
            <p:spPr bwMode="auto">
              <a:xfrm>
                <a:off x="1890" y="1515"/>
                <a:ext cx="6" cy="5"/>
              </a:xfrm>
              <a:custGeom>
                <a:avLst/>
                <a:gdLst>
                  <a:gd name="T0" fmla="*/ 6 w 4"/>
                  <a:gd name="T1" fmla="*/ 0 h 4"/>
                  <a:gd name="T2" fmla="*/ 0 w 4"/>
                  <a:gd name="T3" fmla="*/ 1 h 4"/>
                  <a:gd name="T4" fmla="*/ 6 w 4"/>
                  <a:gd name="T5" fmla="*/ 0 h 4"/>
                  <a:gd name="T6" fmla="*/ 0 60000 65536"/>
                  <a:gd name="T7" fmla="*/ 0 60000 65536"/>
                  <a:gd name="T8" fmla="*/ 0 60000 65536"/>
                </a:gdLst>
                <a:ahLst/>
                <a:cxnLst>
                  <a:cxn ang="T6">
                    <a:pos x="T0" y="T1"/>
                  </a:cxn>
                  <a:cxn ang="T7">
                    <a:pos x="T2" y="T3"/>
                  </a:cxn>
                  <a:cxn ang="T8">
                    <a:pos x="T4" y="T5"/>
                  </a:cxn>
                </a:cxnLst>
                <a:rect l="0" t="0" r="r" b="b"/>
                <a:pathLst>
                  <a:path w="4" h="4">
                    <a:moveTo>
                      <a:pt x="4" y="0"/>
                    </a:moveTo>
                    <a:cubicBezTo>
                      <a:pt x="3" y="0"/>
                      <a:pt x="1" y="0"/>
                      <a:pt x="0" y="1"/>
                    </a:cubicBezTo>
                    <a:cubicBezTo>
                      <a:pt x="2" y="4"/>
                      <a:pt x="3" y="1"/>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05" name="Freeform 4642"/>
              <p:cNvSpPr>
                <a:spLocks/>
              </p:cNvSpPr>
              <p:nvPr/>
            </p:nvSpPr>
            <p:spPr bwMode="auto">
              <a:xfrm>
                <a:off x="1892" y="1513"/>
                <a:ext cx="2" cy="2"/>
              </a:xfrm>
              <a:custGeom>
                <a:avLst/>
                <a:gdLst>
                  <a:gd name="T0" fmla="*/ 2 w 2"/>
                  <a:gd name="T1" fmla="*/ 0 h 1"/>
                  <a:gd name="T2" fmla="*/ 0 w 2"/>
                  <a:gd name="T3" fmla="*/ 0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0"/>
                    </a:cubicBezTo>
                    <a:cubicBezTo>
                      <a:pt x="1" y="1"/>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06" name="Freeform 4643"/>
              <p:cNvSpPr>
                <a:spLocks/>
              </p:cNvSpPr>
              <p:nvPr/>
            </p:nvSpPr>
            <p:spPr bwMode="auto">
              <a:xfrm>
                <a:off x="1897" y="1482"/>
                <a:ext cx="32" cy="11"/>
              </a:xfrm>
              <a:custGeom>
                <a:avLst/>
                <a:gdLst>
                  <a:gd name="T0" fmla="*/ 4 w 24"/>
                  <a:gd name="T1" fmla="*/ 11 h 9"/>
                  <a:gd name="T2" fmla="*/ 8 w 24"/>
                  <a:gd name="T3" fmla="*/ 10 h 9"/>
                  <a:gd name="T4" fmla="*/ 9 w 24"/>
                  <a:gd name="T5" fmla="*/ 10 h 9"/>
                  <a:gd name="T6" fmla="*/ 16 w 24"/>
                  <a:gd name="T7" fmla="*/ 10 h 9"/>
                  <a:gd name="T8" fmla="*/ 27 w 24"/>
                  <a:gd name="T9" fmla="*/ 7 h 9"/>
                  <a:gd name="T10" fmla="*/ 24 w 24"/>
                  <a:gd name="T11" fmla="*/ 6 h 9"/>
                  <a:gd name="T12" fmla="*/ 32 w 24"/>
                  <a:gd name="T13" fmla="*/ 5 h 9"/>
                  <a:gd name="T14" fmla="*/ 21 w 24"/>
                  <a:gd name="T15" fmla="*/ 2 h 9"/>
                  <a:gd name="T16" fmla="*/ 17 w 24"/>
                  <a:gd name="T17" fmla="*/ 0 h 9"/>
                  <a:gd name="T18" fmla="*/ 12 w 24"/>
                  <a:gd name="T19" fmla="*/ 0 h 9"/>
                  <a:gd name="T20" fmla="*/ 5 w 24"/>
                  <a:gd name="T21" fmla="*/ 2 h 9"/>
                  <a:gd name="T22" fmla="*/ 1 w 24"/>
                  <a:gd name="T23" fmla="*/ 4 h 9"/>
                  <a:gd name="T24" fmla="*/ 3 w 24"/>
                  <a:gd name="T25" fmla="*/ 5 h 9"/>
                  <a:gd name="T26" fmla="*/ 1 w 24"/>
                  <a:gd name="T27" fmla="*/ 6 h 9"/>
                  <a:gd name="T28" fmla="*/ 9 w 24"/>
                  <a:gd name="T29" fmla="*/ 7 h 9"/>
                  <a:gd name="T30" fmla="*/ 0 w 24"/>
                  <a:gd name="T31" fmla="*/ 9 h 9"/>
                  <a:gd name="T32" fmla="*/ 4 w 24"/>
                  <a:gd name="T33" fmla="*/ 10 h 9"/>
                  <a:gd name="T34" fmla="*/ 4 w 24"/>
                  <a:gd name="T35" fmla="*/ 11 h 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 h="9">
                    <a:moveTo>
                      <a:pt x="3" y="9"/>
                    </a:moveTo>
                    <a:cubicBezTo>
                      <a:pt x="4" y="9"/>
                      <a:pt x="5" y="8"/>
                      <a:pt x="6" y="8"/>
                    </a:cubicBezTo>
                    <a:cubicBezTo>
                      <a:pt x="3" y="8"/>
                      <a:pt x="7" y="8"/>
                      <a:pt x="7" y="8"/>
                    </a:cubicBezTo>
                    <a:cubicBezTo>
                      <a:pt x="9" y="8"/>
                      <a:pt x="11" y="8"/>
                      <a:pt x="12" y="8"/>
                    </a:cubicBezTo>
                    <a:cubicBezTo>
                      <a:pt x="15" y="8"/>
                      <a:pt x="18" y="8"/>
                      <a:pt x="20" y="6"/>
                    </a:cubicBezTo>
                    <a:cubicBezTo>
                      <a:pt x="20" y="5"/>
                      <a:pt x="19" y="5"/>
                      <a:pt x="18" y="5"/>
                    </a:cubicBezTo>
                    <a:cubicBezTo>
                      <a:pt x="20" y="5"/>
                      <a:pt x="22" y="5"/>
                      <a:pt x="24" y="4"/>
                    </a:cubicBezTo>
                    <a:cubicBezTo>
                      <a:pt x="22" y="2"/>
                      <a:pt x="19" y="3"/>
                      <a:pt x="16" y="2"/>
                    </a:cubicBezTo>
                    <a:cubicBezTo>
                      <a:pt x="19" y="2"/>
                      <a:pt x="14" y="1"/>
                      <a:pt x="13" y="0"/>
                    </a:cubicBezTo>
                    <a:cubicBezTo>
                      <a:pt x="11" y="0"/>
                      <a:pt x="10" y="0"/>
                      <a:pt x="9" y="0"/>
                    </a:cubicBezTo>
                    <a:cubicBezTo>
                      <a:pt x="8" y="0"/>
                      <a:pt x="2" y="0"/>
                      <a:pt x="4" y="2"/>
                    </a:cubicBezTo>
                    <a:cubicBezTo>
                      <a:pt x="3" y="3"/>
                      <a:pt x="2" y="2"/>
                      <a:pt x="1" y="3"/>
                    </a:cubicBezTo>
                    <a:cubicBezTo>
                      <a:pt x="1" y="3"/>
                      <a:pt x="2" y="3"/>
                      <a:pt x="2" y="4"/>
                    </a:cubicBezTo>
                    <a:cubicBezTo>
                      <a:pt x="0" y="5"/>
                      <a:pt x="4" y="4"/>
                      <a:pt x="1" y="5"/>
                    </a:cubicBezTo>
                    <a:cubicBezTo>
                      <a:pt x="3" y="5"/>
                      <a:pt x="5" y="5"/>
                      <a:pt x="7" y="6"/>
                    </a:cubicBezTo>
                    <a:cubicBezTo>
                      <a:pt x="5" y="8"/>
                      <a:pt x="2" y="6"/>
                      <a:pt x="0" y="7"/>
                    </a:cubicBezTo>
                    <a:cubicBezTo>
                      <a:pt x="1" y="7"/>
                      <a:pt x="2" y="8"/>
                      <a:pt x="3" y="8"/>
                    </a:cubicBezTo>
                    <a:cubicBezTo>
                      <a:pt x="2" y="8"/>
                      <a:pt x="2" y="8"/>
                      <a:pt x="3" y="9"/>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07" name="Freeform 4644"/>
              <p:cNvSpPr>
                <a:spLocks/>
              </p:cNvSpPr>
              <p:nvPr/>
            </p:nvSpPr>
            <p:spPr bwMode="auto">
              <a:xfrm>
                <a:off x="1812" y="1507"/>
                <a:ext cx="61" cy="19"/>
              </a:xfrm>
              <a:custGeom>
                <a:avLst/>
                <a:gdLst>
                  <a:gd name="T0" fmla="*/ 17 w 46"/>
                  <a:gd name="T1" fmla="*/ 19 h 15"/>
                  <a:gd name="T2" fmla="*/ 25 w 46"/>
                  <a:gd name="T3" fmla="*/ 18 h 15"/>
                  <a:gd name="T4" fmla="*/ 28 w 46"/>
                  <a:gd name="T5" fmla="*/ 19 h 15"/>
                  <a:gd name="T6" fmla="*/ 32 w 46"/>
                  <a:gd name="T7" fmla="*/ 19 h 15"/>
                  <a:gd name="T8" fmla="*/ 36 w 46"/>
                  <a:gd name="T9" fmla="*/ 19 h 15"/>
                  <a:gd name="T10" fmla="*/ 38 w 46"/>
                  <a:gd name="T11" fmla="*/ 16 h 15"/>
                  <a:gd name="T12" fmla="*/ 42 w 46"/>
                  <a:gd name="T13" fmla="*/ 18 h 15"/>
                  <a:gd name="T14" fmla="*/ 40 w 46"/>
                  <a:gd name="T15" fmla="*/ 15 h 15"/>
                  <a:gd name="T16" fmla="*/ 44 w 46"/>
                  <a:gd name="T17" fmla="*/ 14 h 15"/>
                  <a:gd name="T18" fmla="*/ 48 w 46"/>
                  <a:gd name="T19" fmla="*/ 13 h 15"/>
                  <a:gd name="T20" fmla="*/ 52 w 46"/>
                  <a:gd name="T21" fmla="*/ 11 h 15"/>
                  <a:gd name="T22" fmla="*/ 49 w 46"/>
                  <a:gd name="T23" fmla="*/ 10 h 15"/>
                  <a:gd name="T24" fmla="*/ 53 w 46"/>
                  <a:gd name="T25" fmla="*/ 9 h 15"/>
                  <a:gd name="T26" fmla="*/ 56 w 46"/>
                  <a:gd name="T27" fmla="*/ 8 h 15"/>
                  <a:gd name="T28" fmla="*/ 58 w 46"/>
                  <a:gd name="T29" fmla="*/ 6 h 15"/>
                  <a:gd name="T30" fmla="*/ 61 w 46"/>
                  <a:gd name="T31" fmla="*/ 3 h 15"/>
                  <a:gd name="T32" fmla="*/ 57 w 46"/>
                  <a:gd name="T33" fmla="*/ 1 h 15"/>
                  <a:gd name="T34" fmla="*/ 53 w 46"/>
                  <a:gd name="T35" fmla="*/ 0 h 15"/>
                  <a:gd name="T36" fmla="*/ 56 w 46"/>
                  <a:gd name="T37" fmla="*/ 0 h 15"/>
                  <a:gd name="T38" fmla="*/ 50 w 46"/>
                  <a:gd name="T39" fmla="*/ 1 h 15"/>
                  <a:gd name="T40" fmla="*/ 48 w 46"/>
                  <a:gd name="T41" fmla="*/ 3 h 15"/>
                  <a:gd name="T42" fmla="*/ 46 w 46"/>
                  <a:gd name="T43" fmla="*/ 1 h 15"/>
                  <a:gd name="T44" fmla="*/ 42 w 46"/>
                  <a:gd name="T45" fmla="*/ 0 h 15"/>
                  <a:gd name="T46" fmla="*/ 34 w 46"/>
                  <a:gd name="T47" fmla="*/ 1 h 15"/>
                  <a:gd name="T48" fmla="*/ 32 w 46"/>
                  <a:gd name="T49" fmla="*/ 3 h 15"/>
                  <a:gd name="T50" fmla="*/ 37 w 46"/>
                  <a:gd name="T51" fmla="*/ 4 h 15"/>
                  <a:gd name="T52" fmla="*/ 32 w 46"/>
                  <a:gd name="T53" fmla="*/ 4 h 15"/>
                  <a:gd name="T54" fmla="*/ 38 w 46"/>
                  <a:gd name="T55" fmla="*/ 6 h 15"/>
                  <a:gd name="T56" fmla="*/ 33 w 46"/>
                  <a:gd name="T57" fmla="*/ 8 h 15"/>
                  <a:gd name="T58" fmla="*/ 36 w 46"/>
                  <a:gd name="T59" fmla="*/ 8 h 15"/>
                  <a:gd name="T60" fmla="*/ 29 w 46"/>
                  <a:gd name="T61" fmla="*/ 9 h 15"/>
                  <a:gd name="T62" fmla="*/ 30 w 46"/>
                  <a:gd name="T63" fmla="*/ 6 h 15"/>
                  <a:gd name="T64" fmla="*/ 28 w 46"/>
                  <a:gd name="T65" fmla="*/ 6 h 15"/>
                  <a:gd name="T66" fmla="*/ 27 w 46"/>
                  <a:gd name="T67" fmla="*/ 5 h 15"/>
                  <a:gd name="T68" fmla="*/ 24 w 46"/>
                  <a:gd name="T69" fmla="*/ 3 h 15"/>
                  <a:gd name="T70" fmla="*/ 16 w 46"/>
                  <a:gd name="T71" fmla="*/ 5 h 15"/>
                  <a:gd name="T72" fmla="*/ 24 w 46"/>
                  <a:gd name="T73" fmla="*/ 5 h 15"/>
                  <a:gd name="T74" fmla="*/ 16 w 46"/>
                  <a:gd name="T75" fmla="*/ 8 h 15"/>
                  <a:gd name="T76" fmla="*/ 19 w 46"/>
                  <a:gd name="T77" fmla="*/ 8 h 15"/>
                  <a:gd name="T78" fmla="*/ 16 w 46"/>
                  <a:gd name="T79" fmla="*/ 9 h 15"/>
                  <a:gd name="T80" fmla="*/ 20 w 46"/>
                  <a:gd name="T81" fmla="*/ 10 h 15"/>
                  <a:gd name="T82" fmla="*/ 7 w 46"/>
                  <a:gd name="T83" fmla="*/ 10 h 15"/>
                  <a:gd name="T84" fmla="*/ 4 w 46"/>
                  <a:gd name="T85" fmla="*/ 11 h 15"/>
                  <a:gd name="T86" fmla="*/ 0 w 46"/>
                  <a:gd name="T87" fmla="*/ 13 h 15"/>
                  <a:gd name="T88" fmla="*/ 17 w 46"/>
                  <a:gd name="T89" fmla="*/ 13 h 15"/>
                  <a:gd name="T90" fmla="*/ 37 w 46"/>
                  <a:gd name="T91" fmla="*/ 11 h 15"/>
                  <a:gd name="T92" fmla="*/ 32 w 46"/>
                  <a:gd name="T93" fmla="*/ 11 h 15"/>
                  <a:gd name="T94" fmla="*/ 27 w 46"/>
                  <a:gd name="T95" fmla="*/ 13 h 15"/>
                  <a:gd name="T96" fmla="*/ 23 w 46"/>
                  <a:gd name="T97" fmla="*/ 13 h 15"/>
                  <a:gd name="T98" fmla="*/ 25 w 46"/>
                  <a:gd name="T99" fmla="*/ 13 h 15"/>
                  <a:gd name="T100" fmla="*/ 21 w 46"/>
                  <a:gd name="T101" fmla="*/ 14 h 15"/>
                  <a:gd name="T102" fmla="*/ 17 w 46"/>
                  <a:gd name="T103" fmla="*/ 14 h 15"/>
                  <a:gd name="T104" fmla="*/ 16 w 46"/>
                  <a:gd name="T105" fmla="*/ 15 h 15"/>
                  <a:gd name="T106" fmla="*/ 19 w 46"/>
                  <a:gd name="T107" fmla="*/ 15 h 15"/>
                  <a:gd name="T108" fmla="*/ 21 w 46"/>
                  <a:gd name="T109" fmla="*/ 16 h 15"/>
                  <a:gd name="T110" fmla="*/ 15 w 46"/>
                  <a:gd name="T111" fmla="*/ 16 h 15"/>
                  <a:gd name="T112" fmla="*/ 17 w 46"/>
                  <a:gd name="T113" fmla="*/ 19 h 1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15">
                    <a:moveTo>
                      <a:pt x="13" y="15"/>
                    </a:moveTo>
                    <a:cubicBezTo>
                      <a:pt x="15" y="15"/>
                      <a:pt x="17" y="15"/>
                      <a:pt x="19" y="14"/>
                    </a:cubicBezTo>
                    <a:cubicBezTo>
                      <a:pt x="16" y="15"/>
                      <a:pt x="20" y="15"/>
                      <a:pt x="21" y="15"/>
                    </a:cubicBezTo>
                    <a:cubicBezTo>
                      <a:pt x="22" y="14"/>
                      <a:pt x="23" y="15"/>
                      <a:pt x="24" y="15"/>
                    </a:cubicBezTo>
                    <a:cubicBezTo>
                      <a:pt x="25" y="15"/>
                      <a:pt x="26" y="15"/>
                      <a:pt x="27" y="15"/>
                    </a:cubicBezTo>
                    <a:cubicBezTo>
                      <a:pt x="28" y="15"/>
                      <a:pt x="29" y="13"/>
                      <a:pt x="29" y="13"/>
                    </a:cubicBezTo>
                    <a:cubicBezTo>
                      <a:pt x="29" y="15"/>
                      <a:pt x="31" y="14"/>
                      <a:pt x="32" y="14"/>
                    </a:cubicBezTo>
                    <a:cubicBezTo>
                      <a:pt x="32" y="13"/>
                      <a:pt x="31" y="13"/>
                      <a:pt x="30" y="12"/>
                    </a:cubicBezTo>
                    <a:cubicBezTo>
                      <a:pt x="31" y="12"/>
                      <a:pt x="32" y="11"/>
                      <a:pt x="33" y="11"/>
                    </a:cubicBezTo>
                    <a:cubicBezTo>
                      <a:pt x="31" y="11"/>
                      <a:pt x="35" y="10"/>
                      <a:pt x="36" y="10"/>
                    </a:cubicBezTo>
                    <a:cubicBezTo>
                      <a:pt x="36" y="12"/>
                      <a:pt x="38" y="9"/>
                      <a:pt x="39" y="9"/>
                    </a:cubicBezTo>
                    <a:cubicBezTo>
                      <a:pt x="38" y="9"/>
                      <a:pt x="38" y="9"/>
                      <a:pt x="37" y="8"/>
                    </a:cubicBezTo>
                    <a:cubicBezTo>
                      <a:pt x="38" y="8"/>
                      <a:pt x="39" y="8"/>
                      <a:pt x="40" y="7"/>
                    </a:cubicBezTo>
                    <a:cubicBezTo>
                      <a:pt x="41" y="6"/>
                      <a:pt x="41" y="6"/>
                      <a:pt x="42" y="6"/>
                    </a:cubicBezTo>
                    <a:cubicBezTo>
                      <a:pt x="42" y="5"/>
                      <a:pt x="43" y="5"/>
                      <a:pt x="44" y="5"/>
                    </a:cubicBezTo>
                    <a:cubicBezTo>
                      <a:pt x="45" y="4"/>
                      <a:pt x="44" y="2"/>
                      <a:pt x="46" y="2"/>
                    </a:cubicBezTo>
                    <a:cubicBezTo>
                      <a:pt x="45" y="1"/>
                      <a:pt x="44" y="1"/>
                      <a:pt x="43" y="1"/>
                    </a:cubicBezTo>
                    <a:cubicBezTo>
                      <a:pt x="45" y="1"/>
                      <a:pt x="41" y="0"/>
                      <a:pt x="40" y="0"/>
                    </a:cubicBezTo>
                    <a:cubicBezTo>
                      <a:pt x="41" y="0"/>
                      <a:pt x="42" y="0"/>
                      <a:pt x="42" y="0"/>
                    </a:cubicBezTo>
                    <a:cubicBezTo>
                      <a:pt x="41" y="0"/>
                      <a:pt x="39" y="0"/>
                      <a:pt x="38" y="1"/>
                    </a:cubicBezTo>
                    <a:cubicBezTo>
                      <a:pt x="37" y="2"/>
                      <a:pt x="37" y="2"/>
                      <a:pt x="36" y="2"/>
                    </a:cubicBezTo>
                    <a:cubicBezTo>
                      <a:pt x="36" y="1"/>
                      <a:pt x="36" y="1"/>
                      <a:pt x="35" y="1"/>
                    </a:cubicBezTo>
                    <a:cubicBezTo>
                      <a:pt x="34" y="1"/>
                      <a:pt x="33" y="0"/>
                      <a:pt x="32" y="0"/>
                    </a:cubicBezTo>
                    <a:cubicBezTo>
                      <a:pt x="30" y="0"/>
                      <a:pt x="28" y="0"/>
                      <a:pt x="26" y="1"/>
                    </a:cubicBezTo>
                    <a:cubicBezTo>
                      <a:pt x="26" y="1"/>
                      <a:pt x="23" y="1"/>
                      <a:pt x="24" y="2"/>
                    </a:cubicBezTo>
                    <a:cubicBezTo>
                      <a:pt x="24" y="3"/>
                      <a:pt x="27" y="2"/>
                      <a:pt x="28" y="3"/>
                    </a:cubicBezTo>
                    <a:cubicBezTo>
                      <a:pt x="27" y="4"/>
                      <a:pt x="25" y="3"/>
                      <a:pt x="24" y="3"/>
                    </a:cubicBezTo>
                    <a:cubicBezTo>
                      <a:pt x="25" y="4"/>
                      <a:pt x="28" y="5"/>
                      <a:pt x="29" y="5"/>
                    </a:cubicBezTo>
                    <a:cubicBezTo>
                      <a:pt x="27" y="5"/>
                      <a:pt x="25" y="4"/>
                      <a:pt x="25" y="6"/>
                    </a:cubicBezTo>
                    <a:cubicBezTo>
                      <a:pt x="25" y="6"/>
                      <a:pt x="26" y="6"/>
                      <a:pt x="27" y="6"/>
                    </a:cubicBezTo>
                    <a:cubicBezTo>
                      <a:pt x="25" y="7"/>
                      <a:pt x="24" y="7"/>
                      <a:pt x="22" y="7"/>
                    </a:cubicBezTo>
                    <a:cubicBezTo>
                      <a:pt x="24" y="5"/>
                      <a:pt x="20" y="5"/>
                      <a:pt x="23" y="5"/>
                    </a:cubicBezTo>
                    <a:cubicBezTo>
                      <a:pt x="22" y="5"/>
                      <a:pt x="21" y="5"/>
                      <a:pt x="21" y="5"/>
                    </a:cubicBezTo>
                    <a:cubicBezTo>
                      <a:pt x="21" y="4"/>
                      <a:pt x="21" y="4"/>
                      <a:pt x="20" y="4"/>
                    </a:cubicBezTo>
                    <a:cubicBezTo>
                      <a:pt x="21" y="3"/>
                      <a:pt x="19" y="2"/>
                      <a:pt x="18" y="2"/>
                    </a:cubicBezTo>
                    <a:cubicBezTo>
                      <a:pt x="16" y="2"/>
                      <a:pt x="14" y="2"/>
                      <a:pt x="12" y="4"/>
                    </a:cubicBezTo>
                    <a:cubicBezTo>
                      <a:pt x="14" y="4"/>
                      <a:pt x="16" y="4"/>
                      <a:pt x="18" y="4"/>
                    </a:cubicBezTo>
                    <a:cubicBezTo>
                      <a:pt x="17" y="4"/>
                      <a:pt x="11" y="5"/>
                      <a:pt x="12" y="6"/>
                    </a:cubicBezTo>
                    <a:cubicBezTo>
                      <a:pt x="13" y="6"/>
                      <a:pt x="14" y="6"/>
                      <a:pt x="14" y="6"/>
                    </a:cubicBezTo>
                    <a:cubicBezTo>
                      <a:pt x="14" y="6"/>
                      <a:pt x="13" y="6"/>
                      <a:pt x="12" y="7"/>
                    </a:cubicBezTo>
                    <a:cubicBezTo>
                      <a:pt x="13" y="8"/>
                      <a:pt x="14" y="8"/>
                      <a:pt x="15" y="8"/>
                    </a:cubicBezTo>
                    <a:cubicBezTo>
                      <a:pt x="12" y="9"/>
                      <a:pt x="9" y="6"/>
                      <a:pt x="5" y="8"/>
                    </a:cubicBezTo>
                    <a:cubicBezTo>
                      <a:pt x="8" y="8"/>
                      <a:pt x="4" y="9"/>
                      <a:pt x="3" y="9"/>
                    </a:cubicBezTo>
                    <a:cubicBezTo>
                      <a:pt x="2" y="9"/>
                      <a:pt x="0" y="9"/>
                      <a:pt x="0" y="10"/>
                    </a:cubicBezTo>
                    <a:cubicBezTo>
                      <a:pt x="4" y="11"/>
                      <a:pt x="9" y="10"/>
                      <a:pt x="13" y="10"/>
                    </a:cubicBezTo>
                    <a:cubicBezTo>
                      <a:pt x="18" y="9"/>
                      <a:pt x="23" y="9"/>
                      <a:pt x="28" y="9"/>
                    </a:cubicBezTo>
                    <a:cubicBezTo>
                      <a:pt x="27" y="9"/>
                      <a:pt x="25" y="9"/>
                      <a:pt x="24" y="9"/>
                    </a:cubicBezTo>
                    <a:cubicBezTo>
                      <a:pt x="23" y="9"/>
                      <a:pt x="18" y="10"/>
                      <a:pt x="20" y="10"/>
                    </a:cubicBezTo>
                    <a:cubicBezTo>
                      <a:pt x="19" y="10"/>
                      <a:pt x="18" y="10"/>
                      <a:pt x="17" y="10"/>
                    </a:cubicBezTo>
                    <a:cubicBezTo>
                      <a:pt x="17" y="10"/>
                      <a:pt x="18" y="10"/>
                      <a:pt x="19" y="10"/>
                    </a:cubicBezTo>
                    <a:cubicBezTo>
                      <a:pt x="18" y="11"/>
                      <a:pt x="17" y="11"/>
                      <a:pt x="16" y="11"/>
                    </a:cubicBezTo>
                    <a:cubicBezTo>
                      <a:pt x="19" y="11"/>
                      <a:pt x="14" y="11"/>
                      <a:pt x="13" y="11"/>
                    </a:cubicBezTo>
                    <a:cubicBezTo>
                      <a:pt x="16" y="12"/>
                      <a:pt x="13" y="12"/>
                      <a:pt x="12" y="12"/>
                    </a:cubicBezTo>
                    <a:cubicBezTo>
                      <a:pt x="13" y="12"/>
                      <a:pt x="13" y="12"/>
                      <a:pt x="14" y="12"/>
                    </a:cubicBezTo>
                    <a:cubicBezTo>
                      <a:pt x="11" y="13"/>
                      <a:pt x="15" y="13"/>
                      <a:pt x="16" y="13"/>
                    </a:cubicBezTo>
                    <a:cubicBezTo>
                      <a:pt x="14" y="13"/>
                      <a:pt x="12" y="12"/>
                      <a:pt x="11" y="13"/>
                    </a:cubicBezTo>
                    <a:cubicBezTo>
                      <a:pt x="11" y="14"/>
                      <a:pt x="12" y="15"/>
                      <a:pt x="13" y="1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08" name="Freeform 4645"/>
              <p:cNvSpPr>
                <a:spLocks/>
              </p:cNvSpPr>
              <p:nvPr/>
            </p:nvSpPr>
            <p:spPr bwMode="auto">
              <a:xfrm>
                <a:off x="1819" y="1537"/>
                <a:ext cx="20" cy="4"/>
              </a:xfrm>
              <a:custGeom>
                <a:avLst/>
                <a:gdLst>
                  <a:gd name="T0" fmla="*/ 20 w 15"/>
                  <a:gd name="T1" fmla="*/ 1 h 3"/>
                  <a:gd name="T2" fmla="*/ 11 w 15"/>
                  <a:gd name="T3" fmla="*/ 1 h 3"/>
                  <a:gd name="T4" fmla="*/ 1 w 15"/>
                  <a:gd name="T5" fmla="*/ 3 h 3"/>
                  <a:gd name="T6" fmla="*/ 4 w 15"/>
                  <a:gd name="T7" fmla="*/ 4 h 3"/>
                  <a:gd name="T8" fmla="*/ 5 w 15"/>
                  <a:gd name="T9" fmla="*/ 4 h 3"/>
                  <a:gd name="T10" fmla="*/ 11 w 15"/>
                  <a:gd name="T11" fmla="*/ 4 h 3"/>
                  <a:gd name="T12" fmla="*/ 20 w 15"/>
                  <a:gd name="T13" fmla="*/ 1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 h="3">
                    <a:moveTo>
                      <a:pt x="15" y="1"/>
                    </a:moveTo>
                    <a:cubicBezTo>
                      <a:pt x="13" y="0"/>
                      <a:pt x="10" y="1"/>
                      <a:pt x="8" y="1"/>
                    </a:cubicBezTo>
                    <a:cubicBezTo>
                      <a:pt x="6" y="1"/>
                      <a:pt x="3" y="2"/>
                      <a:pt x="1" y="2"/>
                    </a:cubicBezTo>
                    <a:cubicBezTo>
                      <a:pt x="1" y="3"/>
                      <a:pt x="2" y="3"/>
                      <a:pt x="3" y="3"/>
                    </a:cubicBezTo>
                    <a:cubicBezTo>
                      <a:pt x="0" y="3"/>
                      <a:pt x="3" y="3"/>
                      <a:pt x="4" y="3"/>
                    </a:cubicBezTo>
                    <a:cubicBezTo>
                      <a:pt x="5" y="3"/>
                      <a:pt x="6" y="3"/>
                      <a:pt x="8" y="3"/>
                    </a:cubicBezTo>
                    <a:cubicBezTo>
                      <a:pt x="10" y="3"/>
                      <a:pt x="13" y="2"/>
                      <a:pt x="15"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09" name="Freeform 4646"/>
              <p:cNvSpPr>
                <a:spLocks/>
              </p:cNvSpPr>
              <p:nvPr/>
            </p:nvSpPr>
            <p:spPr bwMode="auto">
              <a:xfrm>
                <a:off x="1828" y="1519"/>
                <a:ext cx="8" cy="1"/>
              </a:xfrm>
              <a:custGeom>
                <a:avLst/>
                <a:gdLst>
                  <a:gd name="T0" fmla="*/ 7 w 6"/>
                  <a:gd name="T1" fmla="*/ 1 h 1"/>
                  <a:gd name="T2" fmla="*/ 8 w 6"/>
                  <a:gd name="T3" fmla="*/ 0 h 1"/>
                  <a:gd name="T4" fmla="*/ 0 w 6"/>
                  <a:gd name="T5" fmla="*/ 1 h 1"/>
                  <a:gd name="T6" fmla="*/ 7 w 6"/>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1">
                    <a:moveTo>
                      <a:pt x="5" y="1"/>
                    </a:moveTo>
                    <a:cubicBezTo>
                      <a:pt x="5" y="1"/>
                      <a:pt x="6" y="1"/>
                      <a:pt x="6" y="0"/>
                    </a:cubicBezTo>
                    <a:cubicBezTo>
                      <a:pt x="4" y="1"/>
                      <a:pt x="2" y="1"/>
                      <a:pt x="0" y="1"/>
                    </a:cubicBezTo>
                    <a:cubicBezTo>
                      <a:pt x="2" y="1"/>
                      <a:pt x="3" y="1"/>
                      <a:pt x="5"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10" name="Freeform 4647"/>
              <p:cNvSpPr>
                <a:spLocks/>
              </p:cNvSpPr>
              <p:nvPr/>
            </p:nvSpPr>
            <p:spPr bwMode="auto">
              <a:xfrm>
                <a:off x="1831" y="1534"/>
                <a:ext cx="3" cy="2"/>
              </a:xfrm>
              <a:custGeom>
                <a:avLst/>
                <a:gdLst>
                  <a:gd name="T0" fmla="*/ 3 w 2"/>
                  <a:gd name="T1" fmla="*/ 0 h 1"/>
                  <a:gd name="T2" fmla="*/ 0 w 2"/>
                  <a:gd name="T3" fmla="*/ 2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1"/>
                    </a:cubicBezTo>
                    <a:cubicBezTo>
                      <a:pt x="0" y="1"/>
                      <a:pt x="1"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11" name="Freeform 4648"/>
              <p:cNvSpPr>
                <a:spLocks/>
              </p:cNvSpPr>
              <p:nvPr/>
            </p:nvSpPr>
            <p:spPr bwMode="auto">
              <a:xfrm>
                <a:off x="1843" y="1532"/>
                <a:ext cx="6" cy="1"/>
              </a:xfrm>
              <a:custGeom>
                <a:avLst/>
                <a:gdLst>
                  <a:gd name="T0" fmla="*/ 6 w 5"/>
                  <a:gd name="T1" fmla="*/ 0 h 1"/>
                  <a:gd name="T2" fmla="*/ 0 w 5"/>
                  <a:gd name="T3" fmla="*/ 1 h 1"/>
                  <a:gd name="T4" fmla="*/ 6 w 5"/>
                  <a:gd name="T5" fmla="*/ 0 h 1"/>
                  <a:gd name="T6" fmla="*/ 0 60000 65536"/>
                  <a:gd name="T7" fmla="*/ 0 60000 65536"/>
                  <a:gd name="T8" fmla="*/ 0 60000 65536"/>
                </a:gdLst>
                <a:ahLst/>
                <a:cxnLst>
                  <a:cxn ang="T6">
                    <a:pos x="T0" y="T1"/>
                  </a:cxn>
                  <a:cxn ang="T7">
                    <a:pos x="T2" y="T3"/>
                  </a:cxn>
                  <a:cxn ang="T8">
                    <a:pos x="T4" y="T5"/>
                  </a:cxn>
                </a:cxnLst>
                <a:rect l="0" t="0" r="r" b="b"/>
                <a:pathLst>
                  <a:path w="5" h="1">
                    <a:moveTo>
                      <a:pt x="5" y="0"/>
                    </a:moveTo>
                    <a:cubicBezTo>
                      <a:pt x="3" y="0"/>
                      <a:pt x="2" y="0"/>
                      <a:pt x="0" y="1"/>
                    </a:cubicBezTo>
                    <a:cubicBezTo>
                      <a:pt x="2" y="1"/>
                      <a:pt x="4" y="1"/>
                      <a:pt x="5"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12" name="Freeform 4649"/>
              <p:cNvSpPr>
                <a:spLocks/>
              </p:cNvSpPr>
              <p:nvPr/>
            </p:nvSpPr>
            <p:spPr bwMode="auto">
              <a:xfrm>
                <a:off x="1863" y="1519"/>
                <a:ext cx="35" cy="13"/>
              </a:xfrm>
              <a:custGeom>
                <a:avLst/>
                <a:gdLst>
                  <a:gd name="T0" fmla="*/ 23 w 27"/>
                  <a:gd name="T1" fmla="*/ 0 h 10"/>
                  <a:gd name="T2" fmla="*/ 9 w 27"/>
                  <a:gd name="T3" fmla="*/ 3 h 10"/>
                  <a:gd name="T4" fmla="*/ 12 w 27"/>
                  <a:gd name="T5" fmla="*/ 4 h 10"/>
                  <a:gd name="T6" fmla="*/ 8 w 27"/>
                  <a:gd name="T7" fmla="*/ 4 h 10"/>
                  <a:gd name="T8" fmla="*/ 5 w 27"/>
                  <a:gd name="T9" fmla="*/ 5 h 10"/>
                  <a:gd name="T10" fmla="*/ 0 w 27"/>
                  <a:gd name="T11" fmla="*/ 8 h 10"/>
                  <a:gd name="T12" fmla="*/ 4 w 27"/>
                  <a:gd name="T13" fmla="*/ 8 h 10"/>
                  <a:gd name="T14" fmla="*/ 8 w 27"/>
                  <a:gd name="T15" fmla="*/ 10 h 10"/>
                  <a:gd name="T16" fmla="*/ 19 w 27"/>
                  <a:gd name="T17" fmla="*/ 13 h 10"/>
                  <a:gd name="T18" fmla="*/ 23 w 27"/>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7" h="10">
                    <a:moveTo>
                      <a:pt x="18" y="0"/>
                    </a:moveTo>
                    <a:cubicBezTo>
                      <a:pt x="14" y="1"/>
                      <a:pt x="11" y="2"/>
                      <a:pt x="7" y="2"/>
                    </a:cubicBezTo>
                    <a:cubicBezTo>
                      <a:pt x="8" y="2"/>
                      <a:pt x="8" y="3"/>
                      <a:pt x="9" y="3"/>
                    </a:cubicBezTo>
                    <a:cubicBezTo>
                      <a:pt x="8" y="3"/>
                      <a:pt x="7" y="3"/>
                      <a:pt x="6" y="3"/>
                    </a:cubicBezTo>
                    <a:cubicBezTo>
                      <a:pt x="8" y="4"/>
                      <a:pt x="5" y="4"/>
                      <a:pt x="4" y="4"/>
                    </a:cubicBezTo>
                    <a:cubicBezTo>
                      <a:pt x="2" y="4"/>
                      <a:pt x="1" y="5"/>
                      <a:pt x="0" y="6"/>
                    </a:cubicBezTo>
                    <a:cubicBezTo>
                      <a:pt x="1" y="6"/>
                      <a:pt x="2" y="7"/>
                      <a:pt x="3" y="6"/>
                    </a:cubicBezTo>
                    <a:cubicBezTo>
                      <a:pt x="1" y="7"/>
                      <a:pt x="5" y="8"/>
                      <a:pt x="6" y="8"/>
                    </a:cubicBezTo>
                    <a:cubicBezTo>
                      <a:pt x="9" y="9"/>
                      <a:pt x="12" y="10"/>
                      <a:pt x="15" y="10"/>
                    </a:cubicBezTo>
                    <a:cubicBezTo>
                      <a:pt x="21" y="9"/>
                      <a:pt x="27" y="1"/>
                      <a:pt x="18"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13" name="Freeform 4650"/>
              <p:cNvSpPr>
                <a:spLocks/>
              </p:cNvSpPr>
              <p:nvPr/>
            </p:nvSpPr>
            <p:spPr bwMode="auto">
              <a:xfrm>
                <a:off x="1863" y="1530"/>
                <a:ext cx="5" cy="3"/>
              </a:xfrm>
              <a:custGeom>
                <a:avLst/>
                <a:gdLst>
                  <a:gd name="T0" fmla="*/ 3 w 4"/>
                  <a:gd name="T1" fmla="*/ 0 h 2"/>
                  <a:gd name="T2" fmla="*/ 0 w 4"/>
                  <a:gd name="T3" fmla="*/ 2 h 2"/>
                  <a:gd name="T4" fmla="*/ 4 w 4"/>
                  <a:gd name="T5" fmla="*/ 3 h 2"/>
                  <a:gd name="T6" fmla="*/ 3 w 4"/>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2" y="0"/>
                    </a:moveTo>
                    <a:cubicBezTo>
                      <a:pt x="2" y="1"/>
                      <a:pt x="1" y="1"/>
                      <a:pt x="0" y="1"/>
                    </a:cubicBezTo>
                    <a:cubicBezTo>
                      <a:pt x="1" y="2"/>
                      <a:pt x="2" y="2"/>
                      <a:pt x="3" y="2"/>
                    </a:cubicBezTo>
                    <a:cubicBezTo>
                      <a:pt x="4" y="1"/>
                      <a:pt x="3"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14" name="Freeform 4651"/>
              <p:cNvSpPr>
                <a:spLocks/>
              </p:cNvSpPr>
              <p:nvPr/>
            </p:nvSpPr>
            <p:spPr bwMode="auto">
              <a:xfrm>
                <a:off x="1864" y="1519"/>
                <a:ext cx="12" cy="4"/>
              </a:xfrm>
              <a:custGeom>
                <a:avLst/>
                <a:gdLst>
                  <a:gd name="T0" fmla="*/ 12 w 9"/>
                  <a:gd name="T1" fmla="*/ 1 h 3"/>
                  <a:gd name="T2" fmla="*/ 0 w 9"/>
                  <a:gd name="T3" fmla="*/ 4 h 3"/>
                  <a:gd name="T4" fmla="*/ 7 w 9"/>
                  <a:gd name="T5" fmla="*/ 1 h 3"/>
                  <a:gd name="T6" fmla="*/ 12 w 9"/>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3">
                    <a:moveTo>
                      <a:pt x="9" y="1"/>
                    </a:moveTo>
                    <a:cubicBezTo>
                      <a:pt x="7" y="0"/>
                      <a:pt x="0" y="0"/>
                      <a:pt x="0" y="3"/>
                    </a:cubicBezTo>
                    <a:cubicBezTo>
                      <a:pt x="2" y="3"/>
                      <a:pt x="4" y="1"/>
                      <a:pt x="5" y="1"/>
                    </a:cubicBezTo>
                    <a:cubicBezTo>
                      <a:pt x="6" y="1"/>
                      <a:pt x="9" y="2"/>
                      <a:pt x="9"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15" name="Freeform 4652"/>
              <p:cNvSpPr>
                <a:spLocks/>
              </p:cNvSpPr>
              <p:nvPr/>
            </p:nvSpPr>
            <p:spPr bwMode="auto">
              <a:xfrm>
                <a:off x="1885" y="1501"/>
                <a:ext cx="142" cy="33"/>
              </a:xfrm>
              <a:custGeom>
                <a:avLst/>
                <a:gdLst>
                  <a:gd name="T0" fmla="*/ 29 w 108"/>
                  <a:gd name="T1" fmla="*/ 9 h 25"/>
                  <a:gd name="T2" fmla="*/ 26 w 108"/>
                  <a:gd name="T3" fmla="*/ 18 h 25"/>
                  <a:gd name="T4" fmla="*/ 21 w 108"/>
                  <a:gd name="T5" fmla="*/ 24 h 25"/>
                  <a:gd name="T6" fmla="*/ 29 w 108"/>
                  <a:gd name="T7" fmla="*/ 26 h 25"/>
                  <a:gd name="T8" fmla="*/ 28 w 108"/>
                  <a:gd name="T9" fmla="*/ 30 h 25"/>
                  <a:gd name="T10" fmla="*/ 46 w 108"/>
                  <a:gd name="T11" fmla="*/ 28 h 25"/>
                  <a:gd name="T12" fmla="*/ 51 w 108"/>
                  <a:gd name="T13" fmla="*/ 28 h 25"/>
                  <a:gd name="T14" fmla="*/ 57 w 108"/>
                  <a:gd name="T15" fmla="*/ 32 h 25"/>
                  <a:gd name="T16" fmla="*/ 68 w 108"/>
                  <a:gd name="T17" fmla="*/ 30 h 25"/>
                  <a:gd name="T18" fmla="*/ 82 w 108"/>
                  <a:gd name="T19" fmla="*/ 29 h 25"/>
                  <a:gd name="T20" fmla="*/ 93 w 108"/>
                  <a:gd name="T21" fmla="*/ 30 h 25"/>
                  <a:gd name="T22" fmla="*/ 110 w 108"/>
                  <a:gd name="T23" fmla="*/ 32 h 25"/>
                  <a:gd name="T24" fmla="*/ 129 w 108"/>
                  <a:gd name="T25" fmla="*/ 28 h 25"/>
                  <a:gd name="T26" fmla="*/ 131 w 108"/>
                  <a:gd name="T27" fmla="*/ 28 h 25"/>
                  <a:gd name="T28" fmla="*/ 129 w 108"/>
                  <a:gd name="T29" fmla="*/ 26 h 25"/>
                  <a:gd name="T30" fmla="*/ 135 w 108"/>
                  <a:gd name="T31" fmla="*/ 20 h 25"/>
                  <a:gd name="T32" fmla="*/ 129 w 108"/>
                  <a:gd name="T33" fmla="*/ 17 h 25"/>
                  <a:gd name="T34" fmla="*/ 109 w 108"/>
                  <a:gd name="T35" fmla="*/ 16 h 25"/>
                  <a:gd name="T36" fmla="*/ 83 w 108"/>
                  <a:gd name="T37" fmla="*/ 18 h 25"/>
                  <a:gd name="T38" fmla="*/ 76 w 108"/>
                  <a:gd name="T39" fmla="*/ 21 h 25"/>
                  <a:gd name="T40" fmla="*/ 67 w 108"/>
                  <a:gd name="T41" fmla="*/ 20 h 25"/>
                  <a:gd name="T42" fmla="*/ 60 w 108"/>
                  <a:gd name="T43" fmla="*/ 17 h 25"/>
                  <a:gd name="T44" fmla="*/ 54 w 108"/>
                  <a:gd name="T45" fmla="*/ 18 h 25"/>
                  <a:gd name="T46" fmla="*/ 50 w 108"/>
                  <a:gd name="T47" fmla="*/ 17 h 25"/>
                  <a:gd name="T48" fmla="*/ 53 w 108"/>
                  <a:gd name="T49" fmla="*/ 16 h 25"/>
                  <a:gd name="T50" fmla="*/ 39 w 108"/>
                  <a:gd name="T51" fmla="*/ 15 h 25"/>
                  <a:gd name="T52" fmla="*/ 46 w 108"/>
                  <a:gd name="T53" fmla="*/ 12 h 25"/>
                  <a:gd name="T54" fmla="*/ 42 w 108"/>
                  <a:gd name="T55" fmla="*/ 11 h 25"/>
                  <a:gd name="T56" fmla="*/ 55 w 108"/>
                  <a:gd name="T57" fmla="*/ 11 h 25"/>
                  <a:gd name="T58" fmla="*/ 46 w 108"/>
                  <a:gd name="T59" fmla="*/ 8 h 25"/>
                  <a:gd name="T60" fmla="*/ 42 w 108"/>
                  <a:gd name="T61" fmla="*/ 5 h 25"/>
                  <a:gd name="T62" fmla="*/ 25 w 108"/>
                  <a:gd name="T63" fmla="*/ 8 h 25"/>
                  <a:gd name="T64" fmla="*/ 25 w 108"/>
                  <a:gd name="T65" fmla="*/ 3 h 25"/>
                  <a:gd name="T66" fmla="*/ 7 w 108"/>
                  <a:gd name="T67" fmla="*/ 1 h 25"/>
                  <a:gd name="T68" fmla="*/ 5 w 108"/>
                  <a:gd name="T69" fmla="*/ 4 h 25"/>
                  <a:gd name="T70" fmla="*/ 9 w 108"/>
                  <a:gd name="T71" fmla="*/ 5 h 25"/>
                  <a:gd name="T72" fmla="*/ 12 w 108"/>
                  <a:gd name="T73" fmla="*/ 9 h 25"/>
                  <a:gd name="T74" fmla="*/ 13 w 108"/>
                  <a:gd name="T75" fmla="*/ 9 h 2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8" h="25">
                    <a:moveTo>
                      <a:pt x="15" y="8"/>
                    </a:moveTo>
                    <a:cubicBezTo>
                      <a:pt x="17" y="8"/>
                      <a:pt x="20" y="6"/>
                      <a:pt x="22" y="7"/>
                    </a:cubicBezTo>
                    <a:cubicBezTo>
                      <a:pt x="23" y="8"/>
                      <a:pt x="21" y="11"/>
                      <a:pt x="23" y="11"/>
                    </a:cubicBezTo>
                    <a:cubicBezTo>
                      <a:pt x="22" y="12"/>
                      <a:pt x="22" y="14"/>
                      <a:pt x="20" y="14"/>
                    </a:cubicBezTo>
                    <a:cubicBezTo>
                      <a:pt x="18" y="14"/>
                      <a:pt x="15" y="15"/>
                      <a:pt x="14" y="17"/>
                    </a:cubicBezTo>
                    <a:cubicBezTo>
                      <a:pt x="15" y="18"/>
                      <a:pt x="15" y="18"/>
                      <a:pt x="16" y="18"/>
                    </a:cubicBezTo>
                    <a:cubicBezTo>
                      <a:pt x="15" y="19"/>
                      <a:pt x="11" y="21"/>
                      <a:pt x="14" y="22"/>
                    </a:cubicBezTo>
                    <a:cubicBezTo>
                      <a:pt x="17" y="23"/>
                      <a:pt x="19" y="21"/>
                      <a:pt x="22" y="20"/>
                    </a:cubicBezTo>
                    <a:cubicBezTo>
                      <a:pt x="22" y="21"/>
                      <a:pt x="21" y="21"/>
                      <a:pt x="20" y="21"/>
                    </a:cubicBezTo>
                    <a:cubicBezTo>
                      <a:pt x="21" y="21"/>
                      <a:pt x="20" y="22"/>
                      <a:pt x="21" y="23"/>
                    </a:cubicBezTo>
                    <a:cubicBezTo>
                      <a:pt x="22" y="23"/>
                      <a:pt x="24" y="23"/>
                      <a:pt x="25" y="23"/>
                    </a:cubicBezTo>
                    <a:cubicBezTo>
                      <a:pt x="29" y="24"/>
                      <a:pt x="31" y="22"/>
                      <a:pt x="35" y="21"/>
                    </a:cubicBezTo>
                    <a:cubicBezTo>
                      <a:pt x="35" y="21"/>
                      <a:pt x="34" y="22"/>
                      <a:pt x="34" y="22"/>
                    </a:cubicBezTo>
                    <a:cubicBezTo>
                      <a:pt x="36" y="22"/>
                      <a:pt x="38" y="19"/>
                      <a:pt x="39" y="21"/>
                    </a:cubicBezTo>
                    <a:cubicBezTo>
                      <a:pt x="38" y="21"/>
                      <a:pt x="36" y="23"/>
                      <a:pt x="35" y="24"/>
                    </a:cubicBezTo>
                    <a:cubicBezTo>
                      <a:pt x="37" y="25"/>
                      <a:pt x="41" y="24"/>
                      <a:pt x="43" y="24"/>
                    </a:cubicBezTo>
                    <a:cubicBezTo>
                      <a:pt x="44" y="23"/>
                      <a:pt x="48" y="25"/>
                      <a:pt x="48" y="23"/>
                    </a:cubicBezTo>
                    <a:cubicBezTo>
                      <a:pt x="49" y="24"/>
                      <a:pt x="51" y="24"/>
                      <a:pt x="52" y="23"/>
                    </a:cubicBezTo>
                    <a:cubicBezTo>
                      <a:pt x="52" y="25"/>
                      <a:pt x="57" y="24"/>
                      <a:pt x="58" y="23"/>
                    </a:cubicBezTo>
                    <a:cubicBezTo>
                      <a:pt x="57" y="25"/>
                      <a:pt x="61" y="23"/>
                      <a:pt x="62" y="22"/>
                    </a:cubicBezTo>
                    <a:cubicBezTo>
                      <a:pt x="62" y="22"/>
                      <a:pt x="61" y="23"/>
                      <a:pt x="61" y="23"/>
                    </a:cubicBezTo>
                    <a:cubicBezTo>
                      <a:pt x="63" y="25"/>
                      <a:pt x="68" y="24"/>
                      <a:pt x="71" y="23"/>
                    </a:cubicBezTo>
                    <a:cubicBezTo>
                      <a:pt x="73" y="23"/>
                      <a:pt x="75" y="20"/>
                      <a:pt x="76" y="21"/>
                    </a:cubicBezTo>
                    <a:cubicBezTo>
                      <a:pt x="74" y="24"/>
                      <a:pt x="82" y="24"/>
                      <a:pt x="84" y="24"/>
                    </a:cubicBezTo>
                    <a:cubicBezTo>
                      <a:pt x="86" y="24"/>
                      <a:pt x="88" y="23"/>
                      <a:pt x="91" y="23"/>
                    </a:cubicBezTo>
                    <a:cubicBezTo>
                      <a:pt x="93" y="23"/>
                      <a:pt x="95" y="23"/>
                      <a:pt x="98" y="21"/>
                    </a:cubicBezTo>
                    <a:cubicBezTo>
                      <a:pt x="97" y="21"/>
                      <a:pt x="97" y="21"/>
                      <a:pt x="97" y="20"/>
                    </a:cubicBezTo>
                    <a:cubicBezTo>
                      <a:pt x="98" y="19"/>
                      <a:pt x="99" y="20"/>
                      <a:pt x="100" y="21"/>
                    </a:cubicBezTo>
                    <a:cubicBezTo>
                      <a:pt x="101" y="21"/>
                      <a:pt x="103" y="21"/>
                      <a:pt x="104" y="20"/>
                    </a:cubicBezTo>
                    <a:cubicBezTo>
                      <a:pt x="104" y="18"/>
                      <a:pt x="100" y="20"/>
                      <a:pt x="98" y="20"/>
                    </a:cubicBezTo>
                    <a:cubicBezTo>
                      <a:pt x="99" y="17"/>
                      <a:pt x="106" y="18"/>
                      <a:pt x="108" y="16"/>
                    </a:cubicBezTo>
                    <a:cubicBezTo>
                      <a:pt x="107" y="14"/>
                      <a:pt x="105" y="15"/>
                      <a:pt x="103" y="15"/>
                    </a:cubicBezTo>
                    <a:cubicBezTo>
                      <a:pt x="104" y="15"/>
                      <a:pt x="105" y="15"/>
                      <a:pt x="106" y="14"/>
                    </a:cubicBezTo>
                    <a:cubicBezTo>
                      <a:pt x="104" y="12"/>
                      <a:pt x="101" y="14"/>
                      <a:pt x="98" y="13"/>
                    </a:cubicBezTo>
                    <a:cubicBezTo>
                      <a:pt x="99" y="12"/>
                      <a:pt x="99" y="12"/>
                      <a:pt x="99" y="12"/>
                    </a:cubicBezTo>
                    <a:cubicBezTo>
                      <a:pt x="95" y="9"/>
                      <a:pt x="88" y="13"/>
                      <a:pt x="83" y="12"/>
                    </a:cubicBezTo>
                    <a:cubicBezTo>
                      <a:pt x="80" y="11"/>
                      <a:pt x="77" y="13"/>
                      <a:pt x="73" y="13"/>
                    </a:cubicBezTo>
                    <a:cubicBezTo>
                      <a:pt x="70" y="13"/>
                      <a:pt x="66" y="14"/>
                      <a:pt x="63" y="14"/>
                    </a:cubicBezTo>
                    <a:cubicBezTo>
                      <a:pt x="63" y="15"/>
                      <a:pt x="64" y="15"/>
                      <a:pt x="65" y="15"/>
                    </a:cubicBezTo>
                    <a:cubicBezTo>
                      <a:pt x="63" y="16"/>
                      <a:pt x="60" y="16"/>
                      <a:pt x="58" y="16"/>
                    </a:cubicBezTo>
                    <a:cubicBezTo>
                      <a:pt x="60" y="16"/>
                      <a:pt x="56" y="14"/>
                      <a:pt x="56" y="14"/>
                    </a:cubicBezTo>
                    <a:cubicBezTo>
                      <a:pt x="54" y="13"/>
                      <a:pt x="52" y="14"/>
                      <a:pt x="51" y="15"/>
                    </a:cubicBezTo>
                    <a:cubicBezTo>
                      <a:pt x="53" y="13"/>
                      <a:pt x="47" y="15"/>
                      <a:pt x="46" y="15"/>
                    </a:cubicBezTo>
                    <a:cubicBezTo>
                      <a:pt x="48" y="14"/>
                      <a:pt x="46" y="13"/>
                      <a:pt x="46" y="13"/>
                    </a:cubicBezTo>
                    <a:cubicBezTo>
                      <a:pt x="44" y="12"/>
                      <a:pt x="44" y="14"/>
                      <a:pt x="43" y="15"/>
                    </a:cubicBezTo>
                    <a:cubicBezTo>
                      <a:pt x="42" y="15"/>
                      <a:pt x="42" y="15"/>
                      <a:pt x="41" y="14"/>
                    </a:cubicBezTo>
                    <a:cubicBezTo>
                      <a:pt x="40" y="13"/>
                      <a:pt x="38" y="14"/>
                      <a:pt x="37" y="14"/>
                    </a:cubicBezTo>
                    <a:cubicBezTo>
                      <a:pt x="41" y="13"/>
                      <a:pt x="35" y="14"/>
                      <a:pt x="38" y="13"/>
                    </a:cubicBezTo>
                    <a:cubicBezTo>
                      <a:pt x="40" y="13"/>
                      <a:pt x="41" y="13"/>
                      <a:pt x="43" y="12"/>
                    </a:cubicBezTo>
                    <a:cubicBezTo>
                      <a:pt x="42" y="11"/>
                      <a:pt x="41" y="11"/>
                      <a:pt x="40" y="12"/>
                    </a:cubicBezTo>
                    <a:cubicBezTo>
                      <a:pt x="42" y="10"/>
                      <a:pt x="39" y="10"/>
                      <a:pt x="38" y="10"/>
                    </a:cubicBezTo>
                    <a:cubicBezTo>
                      <a:pt x="36" y="10"/>
                      <a:pt x="32" y="10"/>
                      <a:pt x="30" y="11"/>
                    </a:cubicBezTo>
                    <a:cubicBezTo>
                      <a:pt x="33" y="9"/>
                      <a:pt x="36" y="10"/>
                      <a:pt x="39" y="9"/>
                    </a:cubicBezTo>
                    <a:cubicBezTo>
                      <a:pt x="37" y="9"/>
                      <a:pt x="36" y="9"/>
                      <a:pt x="35" y="9"/>
                    </a:cubicBezTo>
                    <a:cubicBezTo>
                      <a:pt x="37" y="9"/>
                      <a:pt x="32" y="8"/>
                      <a:pt x="31" y="9"/>
                    </a:cubicBezTo>
                    <a:cubicBezTo>
                      <a:pt x="33" y="8"/>
                      <a:pt x="33" y="8"/>
                      <a:pt x="32" y="8"/>
                    </a:cubicBezTo>
                    <a:cubicBezTo>
                      <a:pt x="34" y="7"/>
                      <a:pt x="37" y="9"/>
                      <a:pt x="40" y="9"/>
                    </a:cubicBezTo>
                    <a:cubicBezTo>
                      <a:pt x="37" y="8"/>
                      <a:pt x="42" y="8"/>
                      <a:pt x="42" y="8"/>
                    </a:cubicBezTo>
                    <a:cubicBezTo>
                      <a:pt x="44" y="9"/>
                      <a:pt x="46" y="9"/>
                      <a:pt x="47" y="8"/>
                    </a:cubicBezTo>
                    <a:cubicBezTo>
                      <a:pt x="45" y="5"/>
                      <a:pt x="38" y="6"/>
                      <a:pt x="35" y="6"/>
                    </a:cubicBezTo>
                    <a:cubicBezTo>
                      <a:pt x="37" y="5"/>
                      <a:pt x="39" y="6"/>
                      <a:pt x="41" y="6"/>
                    </a:cubicBezTo>
                    <a:cubicBezTo>
                      <a:pt x="40" y="2"/>
                      <a:pt x="35" y="4"/>
                      <a:pt x="32" y="4"/>
                    </a:cubicBezTo>
                    <a:cubicBezTo>
                      <a:pt x="30" y="4"/>
                      <a:pt x="28" y="4"/>
                      <a:pt x="26" y="4"/>
                    </a:cubicBezTo>
                    <a:cubicBezTo>
                      <a:pt x="24" y="4"/>
                      <a:pt x="21" y="5"/>
                      <a:pt x="19" y="6"/>
                    </a:cubicBezTo>
                    <a:cubicBezTo>
                      <a:pt x="21" y="5"/>
                      <a:pt x="23" y="5"/>
                      <a:pt x="24" y="4"/>
                    </a:cubicBezTo>
                    <a:cubicBezTo>
                      <a:pt x="27" y="2"/>
                      <a:pt x="20" y="2"/>
                      <a:pt x="19" y="2"/>
                    </a:cubicBezTo>
                    <a:cubicBezTo>
                      <a:pt x="16" y="1"/>
                      <a:pt x="13" y="0"/>
                      <a:pt x="10" y="0"/>
                    </a:cubicBezTo>
                    <a:cubicBezTo>
                      <a:pt x="8" y="0"/>
                      <a:pt x="6" y="0"/>
                      <a:pt x="5" y="1"/>
                    </a:cubicBezTo>
                    <a:cubicBezTo>
                      <a:pt x="4" y="1"/>
                      <a:pt x="3" y="1"/>
                      <a:pt x="3" y="2"/>
                    </a:cubicBezTo>
                    <a:cubicBezTo>
                      <a:pt x="3" y="2"/>
                      <a:pt x="3" y="3"/>
                      <a:pt x="4" y="3"/>
                    </a:cubicBezTo>
                    <a:cubicBezTo>
                      <a:pt x="3" y="3"/>
                      <a:pt x="0" y="3"/>
                      <a:pt x="0" y="3"/>
                    </a:cubicBezTo>
                    <a:cubicBezTo>
                      <a:pt x="2" y="4"/>
                      <a:pt x="5" y="5"/>
                      <a:pt x="7" y="4"/>
                    </a:cubicBezTo>
                    <a:cubicBezTo>
                      <a:pt x="6" y="5"/>
                      <a:pt x="4" y="5"/>
                      <a:pt x="3" y="5"/>
                    </a:cubicBezTo>
                    <a:cubicBezTo>
                      <a:pt x="3" y="7"/>
                      <a:pt x="8" y="7"/>
                      <a:pt x="9" y="7"/>
                    </a:cubicBezTo>
                    <a:cubicBezTo>
                      <a:pt x="8" y="7"/>
                      <a:pt x="7" y="7"/>
                      <a:pt x="5" y="7"/>
                    </a:cubicBezTo>
                    <a:cubicBezTo>
                      <a:pt x="7" y="8"/>
                      <a:pt x="8" y="7"/>
                      <a:pt x="10" y="7"/>
                    </a:cubicBezTo>
                    <a:cubicBezTo>
                      <a:pt x="11" y="7"/>
                      <a:pt x="13" y="8"/>
                      <a:pt x="15" y="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16" name="Freeform 4653"/>
              <p:cNvSpPr>
                <a:spLocks/>
              </p:cNvSpPr>
              <p:nvPr/>
            </p:nvSpPr>
            <p:spPr bwMode="auto">
              <a:xfrm>
                <a:off x="1903" y="1492"/>
                <a:ext cx="29" cy="7"/>
              </a:xfrm>
              <a:custGeom>
                <a:avLst/>
                <a:gdLst>
                  <a:gd name="T0" fmla="*/ 29 w 22"/>
                  <a:gd name="T1" fmla="*/ 3 h 5"/>
                  <a:gd name="T2" fmla="*/ 24 w 22"/>
                  <a:gd name="T3" fmla="*/ 1 h 5"/>
                  <a:gd name="T4" fmla="*/ 15 w 22"/>
                  <a:gd name="T5" fmla="*/ 1 h 5"/>
                  <a:gd name="T6" fmla="*/ 0 w 22"/>
                  <a:gd name="T7" fmla="*/ 4 h 5"/>
                  <a:gd name="T8" fmla="*/ 13 w 22"/>
                  <a:gd name="T9" fmla="*/ 6 h 5"/>
                  <a:gd name="T10" fmla="*/ 29 w 22"/>
                  <a:gd name="T11" fmla="*/ 3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5">
                    <a:moveTo>
                      <a:pt x="22" y="2"/>
                    </a:moveTo>
                    <a:cubicBezTo>
                      <a:pt x="21" y="1"/>
                      <a:pt x="19" y="1"/>
                      <a:pt x="18" y="1"/>
                    </a:cubicBezTo>
                    <a:cubicBezTo>
                      <a:pt x="15" y="1"/>
                      <a:pt x="13" y="1"/>
                      <a:pt x="11" y="1"/>
                    </a:cubicBezTo>
                    <a:cubicBezTo>
                      <a:pt x="7" y="1"/>
                      <a:pt x="3" y="0"/>
                      <a:pt x="0" y="3"/>
                    </a:cubicBezTo>
                    <a:cubicBezTo>
                      <a:pt x="1" y="5"/>
                      <a:pt x="8" y="4"/>
                      <a:pt x="10" y="4"/>
                    </a:cubicBezTo>
                    <a:cubicBezTo>
                      <a:pt x="14" y="3"/>
                      <a:pt x="18" y="5"/>
                      <a:pt x="22" y="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17" name="Freeform 4654"/>
              <p:cNvSpPr>
                <a:spLocks/>
              </p:cNvSpPr>
              <p:nvPr/>
            </p:nvSpPr>
            <p:spPr bwMode="auto">
              <a:xfrm>
                <a:off x="1939" y="1503"/>
                <a:ext cx="12" cy="6"/>
              </a:xfrm>
              <a:custGeom>
                <a:avLst/>
                <a:gdLst>
                  <a:gd name="T0" fmla="*/ 5 w 9"/>
                  <a:gd name="T1" fmla="*/ 6 h 5"/>
                  <a:gd name="T2" fmla="*/ 12 w 9"/>
                  <a:gd name="T3" fmla="*/ 2 h 5"/>
                  <a:gd name="T4" fmla="*/ 5 w 9"/>
                  <a:gd name="T5" fmla="*/ 6 h 5"/>
                  <a:gd name="T6" fmla="*/ 0 60000 65536"/>
                  <a:gd name="T7" fmla="*/ 0 60000 65536"/>
                  <a:gd name="T8" fmla="*/ 0 60000 65536"/>
                </a:gdLst>
                <a:ahLst/>
                <a:cxnLst>
                  <a:cxn ang="T6">
                    <a:pos x="T0" y="T1"/>
                  </a:cxn>
                  <a:cxn ang="T7">
                    <a:pos x="T2" y="T3"/>
                  </a:cxn>
                  <a:cxn ang="T8">
                    <a:pos x="T4" y="T5"/>
                  </a:cxn>
                </a:cxnLst>
                <a:rect l="0" t="0" r="r" b="b"/>
                <a:pathLst>
                  <a:path w="9" h="5">
                    <a:moveTo>
                      <a:pt x="4" y="5"/>
                    </a:moveTo>
                    <a:cubicBezTo>
                      <a:pt x="5" y="4"/>
                      <a:pt x="7" y="3"/>
                      <a:pt x="9" y="2"/>
                    </a:cubicBezTo>
                    <a:cubicBezTo>
                      <a:pt x="7" y="0"/>
                      <a:pt x="0" y="2"/>
                      <a:pt x="4"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18" name="Freeform 4655"/>
              <p:cNvSpPr>
                <a:spLocks/>
              </p:cNvSpPr>
              <p:nvPr/>
            </p:nvSpPr>
            <p:spPr bwMode="auto">
              <a:xfrm>
                <a:off x="1943" y="1500"/>
                <a:ext cx="4" cy="1"/>
              </a:xfrm>
              <a:custGeom>
                <a:avLst/>
                <a:gdLst>
                  <a:gd name="T0" fmla="*/ 3 w 3"/>
                  <a:gd name="T1" fmla="*/ 0 h 1"/>
                  <a:gd name="T2" fmla="*/ 0 w 3"/>
                  <a:gd name="T3" fmla="*/ 0 h 1"/>
                  <a:gd name="T4" fmla="*/ 4 w 3"/>
                  <a:gd name="T5" fmla="*/ 0 h 1"/>
                  <a:gd name="T6" fmla="*/ 3 w 3"/>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0"/>
                    </a:moveTo>
                    <a:cubicBezTo>
                      <a:pt x="1" y="0"/>
                      <a:pt x="0" y="0"/>
                      <a:pt x="0" y="0"/>
                    </a:cubicBezTo>
                    <a:cubicBezTo>
                      <a:pt x="1" y="1"/>
                      <a:pt x="2" y="1"/>
                      <a:pt x="3" y="0"/>
                    </a:cubicBezTo>
                    <a:cubicBezTo>
                      <a:pt x="3" y="0"/>
                      <a:pt x="2"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19" name="Freeform 4656"/>
              <p:cNvSpPr>
                <a:spLocks/>
              </p:cNvSpPr>
              <p:nvPr/>
            </p:nvSpPr>
            <p:spPr bwMode="auto">
              <a:xfrm>
                <a:off x="1944" y="1495"/>
                <a:ext cx="16" cy="5"/>
              </a:xfrm>
              <a:custGeom>
                <a:avLst/>
                <a:gdLst>
                  <a:gd name="T0" fmla="*/ 11 w 12"/>
                  <a:gd name="T1" fmla="*/ 5 h 4"/>
                  <a:gd name="T2" fmla="*/ 16 w 12"/>
                  <a:gd name="T3" fmla="*/ 3 h 4"/>
                  <a:gd name="T4" fmla="*/ 8 w 12"/>
                  <a:gd name="T5" fmla="*/ 0 h 4"/>
                  <a:gd name="T6" fmla="*/ 4 w 12"/>
                  <a:gd name="T7" fmla="*/ 3 h 4"/>
                  <a:gd name="T8" fmla="*/ 11 w 12"/>
                  <a:gd name="T9" fmla="*/ 5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4">
                    <a:moveTo>
                      <a:pt x="8" y="4"/>
                    </a:moveTo>
                    <a:cubicBezTo>
                      <a:pt x="9" y="4"/>
                      <a:pt x="12" y="3"/>
                      <a:pt x="12" y="2"/>
                    </a:cubicBezTo>
                    <a:cubicBezTo>
                      <a:pt x="11" y="0"/>
                      <a:pt x="8" y="0"/>
                      <a:pt x="6" y="0"/>
                    </a:cubicBezTo>
                    <a:cubicBezTo>
                      <a:pt x="5" y="0"/>
                      <a:pt x="4" y="1"/>
                      <a:pt x="3" y="2"/>
                    </a:cubicBezTo>
                    <a:cubicBezTo>
                      <a:pt x="0" y="4"/>
                      <a:pt x="7" y="4"/>
                      <a:pt x="8"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20" name="Freeform 4657"/>
              <p:cNvSpPr>
                <a:spLocks/>
              </p:cNvSpPr>
              <p:nvPr/>
            </p:nvSpPr>
            <p:spPr bwMode="auto">
              <a:xfrm>
                <a:off x="1950" y="1437"/>
                <a:ext cx="320" cy="76"/>
              </a:xfrm>
              <a:custGeom>
                <a:avLst/>
                <a:gdLst>
                  <a:gd name="T0" fmla="*/ 8 w 243"/>
                  <a:gd name="T1" fmla="*/ 72 h 58"/>
                  <a:gd name="T2" fmla="*/ 26 w 243"/>
                  <a:gd name="T3" fmla="*/ 72 h 58"/>
                  <a:gd name="T4" fmla="*/ 53 w 243"/>
                  <a:gd name="T5" fmla="*/ 72 h 58"/>
                  <a:gd name="T6" fmla="*/ 72 w 243"/>
                  <a:gd name="T7" fmla="*/ 69 h 58"/>
                  <a:gd name="T8" fmla="*/ 99 w 243"/>
                  <a:gd name="T9" fmla="*/ 71 h 58"/>
                  <a:gd name="T10" fmla="*/ 104 w 243"/>
                  <a:gd name="T11" fmla="*/ 63 h 58"/>
                  <a:gd name="T12" fmla="*/ 86 w 243"/>
                  <a:gd name="T13" fmla="*/ 62 h 58"/>
                  <a:gd name="T14" fmla="*/ 103 w 243"/>
                  <a:gd name="T15" fmla="*/ 62 h 58"/>
                  <a:gd name="T16" fmla="*/ 125 w 243"/>
                  <a:gd name="T17" fmla="*/ 55 h 58"/>
                  <a:gd name="T18" fmla="*/ 154 w 243"/>
                  <a:gd name="T19" fmla="*/ 50 h 58"/>
                  <a:gd name="T20" fmla="*/ 150 w 243"/>
                  <a:gd name="T21" fmla="*/ 43 h 58"/>
                  <a:gd name="T22" fmla="*/ 145 w 243"/>
                  <a:gd name="T23" fmla="*/ 42 h 58"/>
                  <a:gd name="T24" fmla="*/ 169 w 243"/>
                  <a:gd name="T25" fmla="*/ 41 h 58"/>
                  <a:gd name="T26" fmla="*/ 150 w 243"/>
                  <a:gd name="T27" fmla="*/ 37 h 58"/>
                  <a:gd name="T28" fmla="*/ 183 w 243"/>
                  <a:gd name="T29" fmla="*/ 37 h 58"/>
                  <a:gd name="T30" fmla="*/ 209 w 243"/>
                  <a:gd name="T31" fmla="*/ 33 h 58"/>
                  <a:gd name="T32" fmla="*/ 204 w 243"/>
                  <a:gd name="T33" fmla="*/ 30 h 58"/>
                  <a:gd name="T34" fmla="*/ 224 w 243"/>
                  <a:gd name="T35" fmla="*/ 28 h 58"/>
                  <a:gd name="T36" fmla="*/ 274 w 243"/>
                  <a:gd name="T37" fmla="*/ 16 h 58"/>
                  <a:gd name="T38" fmla="*/ 266 w 243"/>
                  <a:gd name="T39" fmla="*/ 16 h 58"/>
                  <a:gd name="T40" fmla="*/ 258 w 243"/>
                  <a:gd name="T41" fmla="*/ 16 h 58"/>
                  <a:gd name="T42" fmla="*/ 311 w 243"/>
                  <a:gd name="T43" fmla="*/ 7 h 58"/>
                  <a:gd name="T44" fmla="*/ 306 w 243"/>
                  <a:gd name="T45" fmla="*/ 4 h 58"/>
                  <a:gd name="T46" fmla="*/ 282 w 243"/>
                  <a:gd name="T47" fmla="*/ 3 h 58"/>
                  <a:gd name="T48" fmla="*/ 241 w 243"/>
                  <a:gd name="T49" fmla="*/ 1 h 58"/>
                  <a:gd name="T50" fmla="*/ 229 w 243"/>
                  <a:gd name="T51" fmla="*/ 4 h 58"/>
                  <a:gd name="T52" fmla="*/ 200 w 243"/>
                  <a:gd name="T53" fmla="*/ 4 h 58"/>
                  <a:gd name="T54" fmla="*/ 191 w 243"/>
                  <a:gd name="T55" fmla="*/ 4 h 58"/>
                  <a:gd name="T56" fmla="*/ 170 w 243"/>
                  <a:gd name="T57" fmla="*/ 4 h 58"/>
                  <a:gd name="T58" fmla="*/ 155 w 243"/>
                  <a:gd name="T59" fmla="*/ 4 h 58"/>
                  <a:gd name="T60" fmla="*/ 162 w 243"/>
                  <a:gd name="T61" fmla="*/ 13 h 58"/>
                  <a:gd name="T62" fmla="*/ 133 w 243"/>
                  <a:gd name="T63" fmla="*/ 10 h 58"/>
                  <a:gd name="T64" fmla="*/ 117 w 243"/>
                  <a:gd name="T65" fmla="*/ 8 h 58"/>
                  <a:gd name="T66" fmla="*/ 100 w 243"/>
                  <a:gd name="T67" fmla="*/ 12 h 58"/>
                  <a:gd name="T68" fmla="*/ 76 w 243"/>
                  <a:gd name="T69" fmla="*/ 12 h 58"/>
                  <a:gd name="T70" fmla="*/ 61 w 243"/>
                  <a:gd name="T71" fmla="*/ 17 h 58"/>
                  <a:gd name="T72" fmla="*/ 59 w 243"/>
                  <a:gd name="T73" fmla="*/ 20 h 58"/>
                  <a:gd name="T74" fmla="*/ 87 w 243"/>
                  <a:gd name="T75" fmla="*/ 21 h 58"/>
                  <a:gd name="T76" fmla="*/ 104 w 243"/>
                  <a:gd name="T77" fmla="*/ 21 h 58"/>
                  <a:gd name="T78" fmla="*/ 107 w 243"/>
                  <a:gd name="T79" fmla="*/ 25 h 58"/>
                  <a:gd name="T80" fmla="*/ 113 w 243"/>
                  <a:gd name="T81" fmla="*/ 26 h 58"/>
                  <a:gd name="T82" fmla="*/ 166 w 243"/>
                  <a:gd name="T83" fmla="*/ 17 h 58"/>
                  <a:gd name="T84" fmla="*/ 154 w 243"/>
                  <a:gd name="T85" fmla="*/ 22 h 58"/>
                  <a:gd name="T86" fmla="*/ 111 w 243"/>
                  <a:gd name="T87" fmla="*/ 28 h 58"/>
                  <a:gd name="T88" fmla="*/ 117 w 243"/>
                  <a:gd name="T89" fmla="*/ 35 h 58"/>
                  <a:gd name="T90" fmla="*/ 78 w 243"/>
                  <a:gd name="T91" fmla="*/ 30 h 58"/>
                  <a:gd name="T92" fmla="*/ 84 w 243"/>
                  <a:gd name="T93" fmla="*/ 41 h 58"/>
                  <a:gd name="T94" fmla="*/ 107 w 243"/>
                  <a:gd name="T95" fmla="*/ 42 h 58"/>
                  <a:gd name="T96" fmla="*/ 93 w 243"/>
                  <a:gd name="T97" fmla="*/ 47 h 58"/>
                  <a:gd name="T98" fmla="*/ 53 w 243"/>
                  <a:gd name="T99" fmla="*/ 47 h 58"/>
                  <a:gd name="T100" fmla="*/ 51 w 243"/>
                  <a:gd name="T101" fmla="*/ 54 h 58"/>
                  <a:gd name="T102" fmla="*/ 72 w 243"/>
                  <a:gd name="T103" fmla="*/ 52 h 58"/>
                  <a:gd name="T104" fmla="*/ 55 w 243"/>
                  <a:gd name="T105" fmla="*/ 56 h 58"/>
                  <a:gd name="T106" fmla="*/ 72 w 243"/>
                  <a:gd name="T107" fmla="*/ 58 h 58"/>
                  <a:gd name="T108" fmla="*/ 57 w 243"/>
                  <a:gd name="T109" fmla="*/ 62 h 58"/>
                  <a:gd name="T110" fmla="*/ 36 w 243"/>
                  <a:gd name="T111" fmla="*/ 62 h 58"/>
                  <a:gd name="T112" fmla="*/ 25 w 243"/>
                  <a:gd name="T113" fmla="*/ 64 h 58"/>
                  <a:gd name="T114" fmla="*/ 3 w 243"/>
                  <a:gd name="T115" fmla="*/ 72 h 5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43" h="58">
                    <a:moveTo>
                      <a:pt x="6" y="53"/>
                    </a:moveTo>
                    <a:cubicBezTo>
                      <a:pt x="6" y="54"/>
                      <a:pt x="5" y="55"/>
                      <a:pt x="4" y="55"/>
                    </a:cubicBezTo>
                    <a:cubicBezTo>
                      <a:pt x="5" y="55"/>
                      <a:pt x="6" y="55"/>
                      <a:pt x="6" y="54"/>
                    </a:cubicBezTo>
                    <a:cubicBezTo>
                      <a:pt x="6" y="53"/>
                      <a:pt x="9" y="52"/>
                      <a:pt x="10" y="52"/>
                    </a:cubicBezTo>
                    <a:cubicBezTo>
                      <a:pt x="8" y="53"/>
                      <a:pt x="8" y="55"/>
                      <a:pt x="6" y="55"/>
                    </a:cubicBezTo>
                    <a:cubicBezTo>
                      <a:pt x="8" y="55"/>
                      <a:pt x="10" y="56"/>
                      <a:pt x="11" y="56"/>
                    </a:cubicBezTo>
                    <a:cubicBezTo>
                      <a:pt x="12" y="56"/>
                      <a:pt x="13" y="54"/>
                      <a:pt x="14" y="54"/>
                    </a:cubicBezTo>
                    <a:cubicBezTo>
                      <a:pt x="14" y="56"/>
                      <a:pt x="17" y="56"/>
                      <a:pt x="18" y="55"/>
                    </a:cubicBezTo>
                    <a:cubicBezTo>
                      <a:pt x="20" y="55"/>
                      <a:pt x="22" y="53"/>
                      <a:pt x="23" y="54"/>
                    </a:cubicBezTo>
                    <a:cubicBezTo>
                      <a:pt x="22" y="54"/>
                      <a:pt x="21" y="55"/>
                      <a:pt x="20" y="55"/>
                    </a:cubicBezTo>
                    <a:cubicBezTo>
                      <a:pt x="25" y="56"/>
                      <a:pt x="29" y="57"/>
                      <a:pt x="33" y="56"/>
                    </a:cubicBezTo>
                    <a:cubicBezTo>
                      <a:pt x="32" y="56"/>
                      <a:pt x="31" y="55"/>
                      <a:pt x="30" y="55"/>
                    </a:cubicBezTo>
                    <a:cubicBezTo>
                      <a:pt x="31" y="54"/>
                      <a:pt x="31" y="54"/>
                      <a:pt x="32" y="54"/>
                    </a:cubicBezTo>
                    <a:cubicBezTo>
                      <a:pt x="32" y="57"/>
                      <a:pt x="37" y="53"/>
                      <a:pt x="38" y="53"/>
                    </a:cubicBezTo>
                    <a:cubicBezTo>
                      <a:pt x="39" y="53"/>
                      <a:pt x="38" y="55"/>
                      <a:pt x="40" y="55"/>
                    </a:cubicBezTo>
                    <a:cubicBezTo>
                      <a:pt x="42" y="55"/>
                      <a:pt x="44" y="55"/>
                      <a:pt x="44" y="53"/>
                    </a:cubicBezTo>
                    <a:cubicBezTo>
                      <a:pt x="45" y="53"/>
                      <a:pt x="45" y="54"/>
                      <a:pt x="44" y="55"/>
                    </a:cubicBezTo>
                    <a:cubicBezTo>
                      <a:pt x="46" y="56"/>
                      <a:pt x="50" y="56"/>
                      <a:pt x="51" y="53"/>
                    </a:cubicBezTo>
                    <a:cubicBezTo>
                      <a:pt x="50" y="53"/>
                      <a:pt x="50" y="53"/>
                      <a:pt x="51" y="52"/>
                    </a:cubicBezTo>
                    <a:cubicBezTo>
                      <a:pt x="51" y="54"/>
                      <a:pt x="53" y="53"/>
                      <a:pt x="55" y="53"/>
                    </a:cubicBezTo>
                    <a:cubicBezTo>
                      <a:pt x="54" y="53"/>
                      <a:pt x="52" y="53"/>
                      <a:pt x="52" y="54"/>
                    </a:cubicBezTo>
                    <a:cubicBezTo>
                      <a:pt x="54" y="55"/>
                      <a:pt x="59" y="53"/>
                      <a:pt x="59" y="55"/>
                    </a:cubicBezTo>
                    <a:cubicBezTo>
                      <a:pt x="58" y="56"/>
                      <a:pt x="56" y="57"/>
                      <a:pt x="55" y="58"/>
                    </a:cubicBezTo>
                    <a:cubicBezTo>
                      <a:pt x="59" y="57"/>
                      <a:pt x="64" y="56"/>
                      <a:pt x="68" y="56"/>
                    </a:cubicBezTo>
                    <a:cubicBezTo>
                      <a:pt x="69" y="56"/>
                      <a:pt x="74" y="53"/>
                      <a:pt x="75" y="54"/>
                    </a:cubicBezTo>
                    <a:cubicBezTo>
                      <a:pt x="77" y="56"/>
                      <a:pt x="84" y="53"/>
                      <a:pt x="84" y="51"/>
                    </a:cubicBezTo>
                    <a:cubicBezTo>
                      <a:pt x="86" y="49"/>
                      <a:pt x="77" y="51"/>
                      <a:pt x="77" y="51"/>
                    </a:cubicBezTo>
                    <a:cubicBezTo>
                      <a:pt x="77" y="51"/>
                      <a:pt x="77" y="51"/>
                      <a:pt x="78" y="51"/>
                    </a:cubicBezTo>
                    <a:cubicBezTo>
                      <a:pt x="77" y="51"/>
                      <a:pt x="76" y="51"/>
                      <a:pt x="75" y="50"/>
                    </a:cubicBezTo>
                    <a:cubicBezTo>
                      <a:pt x="76" y="50"/>
                      <a:pt x="78" y="49"/>
                      <a:pt x="79" y="48"/>
                    </a:cubicBezTo>
                    <a:cubicBezTo>
                      <a:pt x="76" y="46"/>
                      <a:pt x="73" y="49"/>
                      <a:pt x="69" y="49"/>
                    </a:cubicBezTo>
                    <a:cubicBezTo>
                      <a:pt x="70" y="49"/>
                      <a:pt x="71" y="48"/>
                      <a:pt x="72" y="48"/>
                    </a:cubicBezTo>
                    <a:cubicBezTo>
                      <a:pt x="69" y="48"/>
                      <a:pt x="67" y="47"/>
                      <a:pt x="65" y="48"/>
                    </a:cubicBezTo>
                    <a:cubicBezTo>
                      <a:pt x="62" y="48"/>
                      <a:pt x="61" y="48"/>
                      <a:pt x="59" y="47"/>
                    </a:cubicBezTo>
                    <a:cubicBezTo>
                      <a:pt x="61" y="47"/>
                      <a:pt x="63" y="48"/>
                      <a:pt x="65" y="47"/>
                    </a:cubicBezTo>
                    <a:cubicBezTo>
                      <a:pt x="64" y="47"/>
                      <a:pt x="64" y="47"/>
                      <a:pt x="63" y="46"/>
                    </a:cubicBezTo>
                    <a:cubicBezTo>
                      <a:pt x="64" y="45"/>
                      <a:pt x="64" y="45"/>
                      <a:pt x="64" y="44"/>
                    </a:cubicBezTo>
                    <a:cubicBezTo>
                      <a:pt x="65" y="45"/>
                      <a:pt x="66" y="46"/>
                      <a:pt x="67" y="46"/>
                    </a:cubicBezTo>
                    <a:cubicBezTo>
                      <a:pt x="69" y="47"/>
                      <a:pt x="71" y="47"/>
                      <a:pt x="73" y="47"/>
                    </a:cubicBezTo>
                    <a:cubicBezTo>
                      <a:pt x="74" y="48"/>
                      <a:pt x="76" y="47"/>
                      <a:pt x="78" y="47"/>
                    </a:cubicBezTo>
                    <a:cubicBezTo>
                      <a:pt x="79" y="47"/>
                      <a:pt x="85" y="46"/>
                      <a:pt x="82" y="47"/>
                    </a:cubicBezTo>
                    <a:cubicBezTo>
                      <a:pt x="84" y="47"/>
                      <a:pt x="85" y="47"/>
                      <a:pt x="87" y="46"/>
                    </a:cubicBezTo>
                    <a:cubicBezTo>
                      <a:pt x="88" y="46"/>
                      <a:pt x="93" y="44"/>
                      <a:pt x="91" y="44"/>
                    </a:cubicBezTo>
                    <a:cubicBezTo>
                      <a:pt x="92" y="44"/>
                      <a:pt x="92" y="42"/>
                      <a:pt x="91" y="42"/>
                    </a:cubicBezTo>
                    <a:cubicBezTo>
                      <a:pt x="92" y="42"/>
                      <a:pt x="93" y="42"/>
                      <a:pt x="95" y="42"/>
                    </a:cubicBezTo>
                    <a:cubicBezTo>
                      <a:pt x="97" y="42"/>
                      <a:pt x="99" y="42"/>
                      <a:pt x="101" y="42"/>
                    </a:cubicBezTo>
                    <a:cubicBezTo>
                      <a:pt x="103" y="42"/>
                      <a:pt x="104" y="41"/>
                      <a:pt x="106" y="41"/>
                    </a:cubicBezTo>
                    <a:cubicBezTo>
                      <a:pt x="108" y="41"/>
                      <a:pt x="110" y="41"/>
                      <a:pt x="111" y="40"/>
                    </a:cubicBezTo>
                    <a:cubicBezTo>
                      <a:pt x="109" y="40"/>
                      <a:pt x="106" y="40"/>
                      <a:pt x="104" y="39"/>
                    </a:cubicBezTo>
                    <a:cubicBezTo>
                      <a:pt x="107" y="39"/>
                      <a:pt x="115" y="40"/>
                      <a:pt x="117" y="38"/>
                    </a:cubicBezTo>
                    <a:cubicBezTo>
                      <a:pt x="114" y="37"/>
                      <a:pt x="111" y="37"/>
                      <a:pt x="109" y="36"/>
                    </a:cubicBezTo>
                    <a:cubicBezTo>
                      <a:pt x="112" y="36"/>
                      <a:pt x="115" y="37"/>
                      <a:pt x="118" y="36"/>
                    </a:cubicBezTo>
                    <a:cubicBezTo>
                      <a:pt x="119" y="36"/>
                      <a:pt x="120" y="36"/>
                      <a:pt x="121" y="36"/>
                    </a:cubicBezTo>
                    <a:cubicBezTo>
                      <a:pt x="122" y="35"/>
                      <a:pt x="123" y="34"/>
                      <a:pt x="124" y="34"/>
                    </a:cubicBezTo>
                    <a:cubicBezTo>
                      <a:pt x="121" y="33"/>
                      <a:pt x="117" y="33"/>
                      <a:pt x="114" y="33"/>
                    </a:cubicBezTo>
                    <a:cubicBezTo>
                      <a:pt x="115" y="33"/>
                      <a:pt x="117" y="33"/>
                      <a:pt x="118" y="33"/>
                    </a:cubicBezTo>
                    <a:cubicBezTo>
                      <a:pt x="112" y="31"/>
                      <a:pt x="107" y="34"/>
                      <a:pt x="101" y="34"/>
                    </a:cubicBezTo>
                    <a:cubicBezTo>
                      <a:pt x="103" y="33"/>
                      <a:pt x="104" y="33"/>
                      <a:pt x="106" y="32"/>
                    </a:cubicBezTo>
                    <a:cubicBezTo>
                      <a:pt x="104" y="31"/>
                      <a:pt x="102" y="32"/>
                      <a:pt x="99" y="32"/>
                    </a:cubicBezTo>
                    <a:cubicBezTo>
                      <a:pt x="103" y="32"/>
                      <a:pt x="106" y="32"/>
                      <a:pt x="110" y="32"/>
                    </a:cubicBezTo>
                    <a:cubicBezTo>
                      <a:pt x="112" y="32"/>
                      <a:pt x="115" y="32"/>
                      <a:pt x="118" y="31"/>
                    </a:cubicBezTo>
                    <a:cubicBezTo>
                      <a:pt x="114" y="30"/>
                      <a:pt x="109" y="31"/>
                      <a:pt x="105" y="31"/>
                    </a:cubicBezTo>
                    <a:cubicBezTo>
                      <a:pt x="109" y="31"/>
                      <a:pt x="114" y="30"/>
                      <a:pt x="118" y="31"/>
                    </a:cubicBezTo>
                    <a:cubicBezTo>
                      <a:pt x="121" y="31"/>
                      <a:pt x="125" y="34"/>
                      <a:pt x="129" y="32"/>
                    </a:cubicBezTo>
                    <a:cubicBezTo>
                      <a:pt x="128" y="31"/>
                      <a:pt x="128" y="31"/>
                      <a:pt x="128" y="31"/>
                    </a:cubicBezTo>
                    <a:cubicBezTo>
                      <a:pt x="128" y="31"/>
                      <a:pt x="129" y="31"/>
                      <a:pt x="130" y="30"/>
                    </a:cubicBezTo>
                    <a:cubicBezTo>
                      <a:pt x="123" y="30"/>
                      <a:pt x="117" y="30"/>
                      <a:pt x="110" y="30"/>
                    </a:cubicBezTo>
                    <a:cubicBezTo>
                      <a:pt x="113" y="30"/>
                      <a:pt x="108" y="30"/>
                      <a:pt x="108" y="29"/>
                    </a:cubicBezTo>
                    <a:cubicBezTo>
                      <a:pt x="109" y="29"/>
                      <a:pt x="111" y="30"/>
                      <a:pt x="112" y="30"/>
                    </a:cubicBezTo>
                    <a:cubicBezTo>
                      <a:pt x="113" y="30"/>
                      <a:pt x="113" y="28"/>
                      <a:pt x="114" y="28"/>
                    </a:cubicBezTo>
                    <a:cubicBezTo>
                      <a:pt x="115" y="29"/>
                      <a:pt x="116" y="29"/>
                      <a:pt x="117" y="30"/>
                    </a:cubicBezTo>
                    <a:cubicBezTo>
                      <a:pt x="119" y="30"/>
                      <a:pt x="120" y="30"/>
                      <a:pt x="122" y="29"/>
                    </a:cubicBezTo>
                    <a:cubicBezTo>
                      <a:pt x="120" y="27"/>
                      <a:pt x="117" y="29"/>
                      <a:pt x="115" y="28"/>
                    </a:cubicBezTo>
                    <a:cubicBezTo>
                      <a:pt x="120" y="28"/>
                      <a:pt x="125" y="29"/>
                      <a:pt x="130" y="29"/>
                    </a:cubicBezTo>
                    <a:cubicBezTo>
                      <a:pt x="133" y="28"/>
                      <a:pt x="136" y="28"/>
                      <a:pt x="139" y="28"/>
                    </a:cubicBezTo>
                    <a:cubicBezTo>
                      <a:pt x="141" y="28"/>
                      <a:pt x="144" y="27"/>
                      <a:pt x="141" y="26"/>
                    </a:cubicBezTo>
                    <a:cubicBezTo>
                      <a:pt x="139" y="25"/>
                      <a:pt x="136" y="26"/>
                      <a:pt x="134" y="26"/>
                    </a:cubicBezTo>
                    <a:cubicBezTo>
                      <a:pt x="137" y="24"/>
                      <a:pt x="141" y="26"/>
                      <a:pt x="145" y="25"/>
                    </a:cubicBezTo>
                    <a:cubicBezTo>
                      <a:pt x="145" y="26"/>
                      <a:pt x="145" y="26"/>
                      <a:pt x="145" y="26"/>
                    </a:cubicBezTo>
                    <a:cubicBezTo>
                      <a:pt x="149" y="28"/>
                      <a:pt x="155" y="26"/>
                      <a:pt x="159" y="25"/>
                    </a:cubicBezTo>
                    <a:cubicBezTo>
                      <a:pt x="158" y="25"/>
                      <a:pt x="158" y="25"/>
                      <a:pt x="157" y="25"/>
                    </a:cubicBezTo>
                    <a:cubicBezTo>
                      <a:pt x="159" y="24"/>
                      <a:pt x="161" y="25"/>
                      <a:pt x="163" y="23"/>
                    </a:cubicBezTo>
                    <a:cubicBezTo>
                      <a:pt x="162" y="22"/>
                      <a:pt x="160" y="23"/>
                      <a:pt x="159" y="23"/>
                    </a:cubicBezTo>
                    <a:cubicBezTo>
                      <a:pt x="156" y="23"/>
                      <a:pt x="154" y="23"/>
                      <a:pt x="152" y="23"/>
                    </a:cubicBezTo>
                    <a:cubicBezTo>
                      <a:pt x="153" y="23"/>
                      <a:pt x="154" y="23"/>
                      <a:pt x="155" y="23"/>
                    </a:cubicBezTo>
                    <a:cubicBezTo>
                      <a:pt x="154" y="23"/>
                      <a:pt x="154" y="22"/>
                      <a:pt x="153" y="22"/>
                    </a:cubicBezTo>
                    <a:cubicBezTo>
                      <a:pt x="156" y="23"/>
                      <a:pt x="158" y="23"/>
                      <a:pt x="161" y="22"/>
                    </a:cubicBezTo>
                    <a:cubicBezTo>
                      <a:pt x="163" y="22"/>
                      <a:pt x="166" y="23"/>
                      <a:pt x="168" y="22"/>
                    </a:cubicBezTo>
                    <a:cubicBezTo>
                      <a:pt x="167" y="22"/>
                      <a:pt x="168" y="20"/>
                      <a:pt x="166" y="20"/>
                    </a:cubicBezTo>
                    <a:cubicBezTo>
                      <a:pt x="168" y="19"/>
                      <a:pt x="169" y="20"/>
                      <a:pt x="170" y="21"/>
                    </a:cubicBezTo>
                    <a:cubicBezTo>
                      <a:pt x="171" y="21"/>
                      <a:pt x="173" y="21"/>
                      <a:pt x="174" y="21"/>
                    </a:cubicBezTo>
                    <a:cubicBezTo>
                      <a:pt x="179" y="19"/>
                      <a:pt x="183" y="18"/>
                      <a:pt x="188" y="17"/>
                    </a:cubicBezTo>
                    <a:cubicBezTo>
                      <a:pt x="192" y="17"/>
                      <a:pt x="197" y="15"/>
                      <a:pt x="202" y="15"/>
                    </a:cubicBezTo>
                    <a:cubicBezTo>
                      <a:pt x="206" y="14"/>
                      <a:pt x="211" y="14"/>
                      <a:pt x="215" y="13"/>
                    </a:cubicBezTo>
                    <a:cubicBezTo>
                      <a:pt x="213" y="11"/>
                      <a:pt x="210" y="12"/>
                      <a:pt x="208" y="12"/>
                    </a:cubicBezTo>
                    <a:cubicBezTo>
                      <a:pt x="205" y="13"/>
                      <a:pt x="202" y="13"/>
                      <a:pt x="198" y="13"/>
                    </a:cubicBezTo>
                    <a:cubicBezTo>
                      <a:pt x="191" y="13"/>
                      <a:pt x="184" y="15"/>
                      <a:pt x="176" y="15"/>
                    </a:cubicBezTo>
                    <a:cubicBezTo>
                      <a:pt x="177" y="15"/>
                      <a:pt x="178" y="15"/>
                      <a:pt x="178" y="15"/>
                    </a:cubicBezTo>
                    <a:cubicBezTo>
                      <a:pt x="177" y="15"/>
                      <a:pt x="177" y="15"/>
                      <a:pt x="176" y="15"/>
                    </a:cubicBezTo>
                    <a:cubicBezTo>
                      <a:pt x="184" y="14"/>
                      <a:pt x="193" y="13"/>
                      <a:pt x="202" y="12"/>
                    </a:cubicBezTo>
                    <a:cubicBezTo>
                      <a:pt x="197" y="11"/>
                      <a:pt x="192" y="13"/>
                      <a:pt x="188" y="12"/>
                    </a:cubicBezTo>
                    <a:cubicBezTo>
                      <a:pt x="189" y="12"/>
                      <a:pt x="189" y="12"/>
                      <a:pt x="190" y="12"/>
                    </a:cubicBezTo>
                    <a:cubicBezTo>
                      <a:pt x="189" y="11"/>
                      <a:pt x="187" y="11"/>
                      <a:pt x="186" y="11"/>
                    </a:cubicBezTo>
                    <a:cubicBezTo>
                      <a:pt x="187" y="10"/>
                      <a:pt x="189" y="11"/>
                      <a:pt x="190" y="12"/>
                    </a:cubicBezTo>
                    <a:cubicBezTo>
                      <a:pt x="192" y="12"/>
                      <a:pt x="194" y="12"/>
                      <a:pt x="196" y="12"/>
                    </a:cubicBezTo>
                    <a:cubicBezTo>
                      <a:pt x="201" y="11"/>
                      <a:pt x="206" y="11"/>
                      <a:pt x="210" y="11"/>
                    </a:cubicBezTo>
                    <a:cubicBezTo>
                      <a:pt x="209" y="11"/>
                      <a:pt x="208" y="11"/>
                      <a:pt x="207" y="11"/>
                    </a:cubicBezTo>
                    <a:cubicBezTo>
                      <a:pt x="216" y="10"/>
                      <a:pt x="225" y="10"/>
                      <a:pt x="234" y="8"/>
                    </a:cubicBezTo>
                    <a:cubicBezTo>
                      <a:pt x="235" y="8"/>
                      <a:pt x="243" y="7"/>
                      <a:pt x="243" y="6"/>
                    </a:cubicBezTo>
                    <a:cubicBezTo>
                      <a:pt x="242" y="4"/>
                      <a:pt x="238" y="5"/>
                      <a:pt x="236" y="5"/>
                    </a:cubicBezTo>
                    <a:cubicBezTo>
                      <a:pt x="240" y="4"/>
                      <a:pt x="235" y="5"/>
                      <a:pt x="235" y="5"/>
                    </a:cubicBezTo>
                    <a:cubicBezTo>
                      <a:pt x="233" y="5"/>
                      <a:pt x="231" y="5"/>
                      <a:pt x="230" y="5"/>
                    </a:cubicBezTo>
                    <a:cubicBezTo>
                      <a:pt x="231" y="5"/>
                      <a:pt x="232" y="5"/>
                      <a:pt x="233" y="5"/>
                    </a:cubicBezTo>
                    <a:cubicBezTo>
                      <a:pt x="232" y="4"/>
                      <a:pt x="231" y="4"/>
                      <a:pt x="229" y="3"/>
                    </a:cubicBezTo>
                    <a:cubicBezTo>
                      <a:pt x="230" y="3"/>
                      <a:pt x="231" y="3"/>
                      <a:pt x="232" y="3"/>
                    </a:cubicBezTo>
                    <a:cubicBezTo>
                      <a:pt x="230" y="2"/>
                      <a:pt x="227" y="3"/>
                      <a:pt x="225" y="3"/>
                    </a:cubicBezTo>
                    <a:cubicBezTo>
                      <a:pt x="224" y="3"/>
                      <a:pt x="223" y="2"/>
                      <a:pt x="222" y="2"/>
                    </a:cubicBezTo>
                    <a:cubicBezTo>
                      <a:pt x="221" y="3"/>
                      <a:pt x="220" y="3"/>
                      <a:pt x="219" y="3"/>
                    </a:cubicBezTo>
                    <a:cubicBezTo>
                      <a:pt x="212" y="2"/>
                      <a:pt x="204" y="3"/>
                      <a:pt x="198" y="4"/>
                    </a:cubicBezTo>
                    <a:cubicBezTo>
                      <a:pt x="203" y="2"/>
                      <a:pt x="209" y="5"/>
                      <a:pt x="214" y="2"/>
                    </a:cubicBezTo>
                    <a:cubicBezTo>
                      <a:pt x="212" y="2"/>
                      <a:pt x="209" y="1"/>
                      <a:pt x="206" y="2"/>
                    </a:cubicBezTo>
                    <a:cubicBezTo>
                      <a:pt x="202" y="2"/>
                      <a:pt x="198" y="1"/>
                      <a:pt x="195" y="1"/>
                    </a:cubicBezTo>
                    <a:cubicBezTo>
                      <a:pt x="196" y="1"/>
                      <a:pt x="196" y="1"/>
                      <a:pt x="195" y="1"/>
                    </a:cubicBezTo>
                    <a:cubicBezTo>
                      <a:pt x="193" y="1"/>
                      <a:pt x="192" y="1"/>
                      <a:pt x="190" y="1"/>
                    </a:cubicBezTo>
                    <a:cubicBezTo>
                      <a:pt x="188" y="1"/>
                      <a:pt x="185" y="1"/>
                      <a:pt x="183" y="1"/>
                    </a:cubicBezTo>
                    <a:cubicBezTo>
                      <a:pt x="184" y="2"/>
                      <a:pt x="185" y="2"/>
                      <a:pt x="186" y="2"/>
                    </a:cubicBezTo>
                    <a:cubicBezTo>
                      <a:pt x="184" y="2"/>
                      <a:pt x="183" y="2"/>
                      <a:pt x="181" y="2"/>
                    </a:cubicBezTo>
                    <a:cubicBezTo>
                      <a:pt x="182" y="1"/>
                      <a:pt x="182" y="1"/>
                      <a:pt x="182" y="1"/>
                    </a:cubicBezTo>
                    <a:cubicBezTo>
                      <a:pt x="178" y="0"/>
                      <a:pt x="173" y="1"/>
                      <a:pt x="168" y="2"/>
                    </a:cubicBezTo>
                    <a:cubicBezTo>
                      <a:pt x="170" y="2"/>
                      <a:pt x="172" y="3"/>
                      <a:pt x="174" y="3"/>
                    </a:cubicBezTo>
                    <a:cubicBezTo>
                      <a:pt x="172" y="4"/>
                      <a:pt x="169" y="3"/>
                      <a:pt x="168" y="3"/>
                    </a:cubicBezTo>
                    <a:cubicBezTo>
                      <a:pt x="165" y="2"/>
                      <a:pt x="163" y="1"/>
                      <a:pt x="160" y="1"/>
                    </a:cubicBezTo>
                    <a:cubicBezTo>
                      <a:pt x="157" y="2"/>
                      <a:pt x="155" y="1"/>
                      <a:pt x="152" y="1"/>
                    </a:cubicBezTo>
                    <a:cubicBezTo>
                      <a:pt x="150" y="1"/>
                      <a:pt x="147" y="0"/>
                      <a:pt x="145" y="2"/>
                    </a:cubicBezTo>
                    <a:cubicBezTo>
                      <a:pt x="147" y="2"/>
                      <a:pt x="149" y="3"/>
                      <a:pt x="152" y="3"/>
                    </a:cubicBezTo>
                    <a:cubicBezTo>
                      <a:pt x="151" y="3"/>
                      <a:pt x="150" y="3"/>
                      <a:pt x="149" y="3"/>
                    </a:cubicBezTo>
                    <a:cubicBezTo>
                      <a:pt x="151" y="4"/>
                      <a:pt x="152" y="4"/>
                      <a:pt x="154" y="4"/>
                    </a:cubicBezTo>
                    <a:cubicBezTo>
                      <a:pt x="152" y="4"/>
                      <a:pt x="150" y="5"/>
                      <a:pt x="148" y="5"/>
                    </a:cubicBezTo>
                    <a:cubicBezTo>
                      <a:pt x="148" y="5"/>
                      <a:pt x="149" y="5"/>
                      <a:pt x="150" y="4"/>
                    </a:cubicBezTo>
                    <a:cubicBezTo>
                      <a:pt x="148" y="4"/>
                      <a:pt x="147" y="3"/>
                      <a:pt x="145" y="3"/>
                    </a:cubicBezTo>
                    <a:cubicBezTo>
                      <a:pt x="143" y="2"/>
                      <a:pt x="140" y="3"/>
                      <a:pt x="139" y="2"/>
                    </a:cubicBezTo>
                    <a:cubicBezTo>
                      <a:pt x="139" y="2"/>
                      <a:pt x="140" y="2"/>
                      <a:pt x="141" y="2"/>
                    </a:cubicBezTo>
                    <a:cubicBezTo>
                      <a:pt x="139" y="1"/>
                      <a:pt x="136" y="3"/>
                      <a:pt x="134" y="2"/>
                    </a:cubicBezTo>
                    <a:cubicBezTo>
                      <a:pt x="132" y="1"/>
                      <a:pt x="128" y="2"/>
                      <a:pt x="126" y="2"/>
                    </a:cubicBezTo>
                    <a:cubicBezTo>
                      <a:pt x="127" y="3"/>
                      <a:pt x="128" y="3"/>
                      <a:pt x="129" y="3"/>
                    </a:cubicBezTo>
                    <a:cubicBezTo>
                      <a:pt x="126" y="3"/>
                      <a:pt x="130" y="3"/>
                      <a:pt x="131" y="3"/>
                    </a:cubicBezTo>
                    <a:cubicBezTo>
                      <a:pt x="132" y="4"/>
                      <a:pt x="134" y="4"/>
                      <a:pt x="136" y="4"/>
                    </a:cubicBezTo>
                    <a:cubicBezTo>
                      <a:pt x="134" y="4"/>
                      <a:pt x="133" y="4"/>
                      <a:pt x="131" y="3"/>
                    </a:cubicBezTo>
                    <a:cubicBezTo>
                      <a:pt x="130" y="3"/>
                      <a:pt x="128" y="4"/>
                      <a:pt x="127" y="4"/>
                    </a:cubicBezTo>
                    <a:cubicBezTo>
                      <a:pt x="124" y="3"/>
                      <a:pt x="121" y="2"/>
                      <a:pt x="118" y="3"/>
                    </a:cubicBezTo>
                    <a:cubicBezTo>
                      <a:pt x="119" y="3"/>
                      <a:pt x="120" y="4"/>
                      <a:pt x="121" y="5"/>
                    </a:cubicBezTo>
                    <a:cubicBezTo>
                      <a:pt x="118" y="5"/>
                      <a:pt x="114" y="2"/>
                      <a:pt x="111" y="4"/>
                    </a:cubicBezTo>
                    <a:cubicBezTo>
                      <a:pt x="113" y="5"/>
                      <a:pt x="114" y="5"/>
                      <a:pt x="115" y="5"/>
                    </a:cubicBezTo>
                    <a:cubicBezTo>
                      <a:pt x="112" y="5"/>
                      <a:pt x="109" y="4"/>
                      <a:pt x="107" y="6"/>
                    </a:cubicBezTo>
                    <a:cubicBezTo>
                      <a:pt x="112" y="8"/>
                      <a:pt x="118" y="7"/>
                      <a:pt x="123" y="10"/>
                    </a:cubicBezTo>
                    <a:cubicBezTo>
                      <a:pt x="122" y="10"/>
                      <a:pt x="121" y="9"/>
                      <a:pt x="119" y="9"/>
                    </a:cubicBezTo>
                    <a:cubicBezTo>
                      <a:pt x="117" y="8"/>
                      <a:pt x="115" y="8"/>
                      <a:pt x="113" y="8"/>
                    </a:cubicBezTo>
                    <a:cubicBezTo>
                      <a:pt x="111" y="8"/>
                      <a:pt x="106" y="5"/>
                      <a:pt x="104" y="7"/>
                    </a:cubicBezTo>
                    <a:cubicBezTo>
                      <a:pt x="105" y="8"/>
                      <a:pt x="106" y="8"/>
                      <a:pt x="108" y="8"/>
                    </a:cubicBezTo>
                    <a:cubicBezTo>
                      <a:pt x="106" y="8"/>
                      <a:pt x="103" y="8"/>
                      <a:pt x="101" y="8"/>
                    </a:cubicBezTo>
                    <a:cubicBezTo>
                      <a:pt x="102" y="7"/>
                      <a:pt x="102" y="7"/>
                      <a:pt x="102" y="7"/>
                    </a:cubicBezTo>
                    <a:cubicBezTo>
                      <a:pt x="100" y="5"/>
                      <a:pt x="96" y="6"/>
                      <a:pt x="94" y="5"/>
                    </a:cubicBezTo>
                    <a:cubicBezTo>
                      <a:pt x="97" y="5"/>
                      <a:pt x="93" y="5"/>
                      <a:pt x="92" y="5"/>
                    </a:cubicBezTo>
                    <a:cubicBezTo>
                      <a:pt x="90" y="5"/>
                      <a:pt x="88" y="5"/>
                      <a:pt x="87" y="5"/>
                    </a:cubicBezTo>
                    <a:cubicBezTo>
                      <a:pt x="88" y="5"/>
                      <a:pt x="88" y="6"/>
                      <a:pt x="89" y="6"/>
                    </a:cubicBezTo>
                    <a:cubicBezTo>
                      <a:pt x="86" y="7"/>
                      <a:pt x="81" y="5"/>
                      <a:pt x="79" y="8"/>
                    </a:cubicBezTo>
                    <a:cubicBezTo>
                      <a:pt x="82" y="8"/>
                      <a:pt x="86" y="7"/>
                      <a:pt x="89" y="9"/>
                    </a:cubicBezTo>
                    <a:cubicBezTo>
                      <a:pt x="88" y="10"/>
                      <a:pt x="83" y="8"/>
                      <a:pt x="84" y="10"/>
                    </a:cubicBezTo>
                    <a:cubicBezTo>
                      <a:pt x="83" y="9"/>
                      <a:pt x="81" y="8"/>
                      <a:pt x="79" y="8"/>
                    </a:cubicBezTo>
                    <a:cubicBezTo>
                      <a:pt x="78" y="8"/>
                      <a:pt x="73" y="9"/>
                      <a:pt x="76" y="9"/>
                    </a:cubicBezTo>
                    <a:cubicBezTo>
                      <a:pt x="75" y="9"/>
                      <a:pt x="74" y="8"/>
                      <a:pt x="73" y="8"/>
                    </a:cubicBezTo>
                    <a:cubicBezTo>
                      <a:pt x="72" y="8"/>
                      <a:pt x="70" y="8"/>
                      <a:pt x="69" y="8"/>
                    </a:cubicBezTo>
                    <a:cubicBezTo>
                      <a:pt x="67" y="8"/>
                      <a:pt x="66" y="8"/>
                      <a:pt x="64" y="8"/>
                    </a:cubicBezTo>
                    <a:cubicBezTo>
                      <a:pt x="63" y="9"/>
                      <a:pt x="60" y="9"/>
                      <a:pt x="60" y="9"/>
                    </a:cubicBezTo>
                    <a:cubicBezTo>
                      <a:pt x="63" y="9"/>
                      <a:pt x="58" y="9"/>
                      <a:pt x="58" y="9"/>
                    </a:cubicBezTo>
                    <a:cubicBezTo>
                      <a:pt x="56" y="9"/>
                      <a:pt x="54" y="9"/>
                      <a:pt x="52" y="9"/>
                    </a:cubicBezTo>
                    <a:cubicBezTo>
                      <a:pt x="48" y="10"/>
                      <a:pt x="44" y="11"/>
                      <a:pt x="40" y="11"/>
                    </a:cubicBezTo>
                    <a:cubicBezTo>
                      <a:pt x="43" y="11"/>
                      <a:pt x="44" y="12"/>
                      <a:pt x="47" y="11"/>
                    </a:cubicBezTo>
                    <a:cubicBezTo>
                      <a:pt x="50" y="11"/>
                      <a:pt x="52" y="11"/>
                      <a:pt x="55" y="11"/>
                    </a:cubicBezTo>
                    <a:cubicBezTo>
                      <a:pt x="52" y="12"/>
                      <a:pt x="49" y="11"/>
                      <a:pt x="46" y="13"/>
                    </a:cubicBezTo>
                    <a:cubicBezTo>
                      <a:pt x="48" y="14"/>
                      <a:pt x="52" y="13"/>
                      <a:pt x="54" y="13"/>
                    </a:cubicBezTo>
                    <a:cubicBezTo>
                      <a:pt x="59" y="12"/>
                      <a:pt x="63" y="12"/>
                      <a:pt x="68" y="12"/>
                    </a:cubicBezTo>
                    <a:cubicBezTo>
                      <a:pt x="62" y="12"/>
                      <a:pt x="56" y="12"/>
                      <a:pt x="50" y="14"/>
                    </a:cubicBezTo>
                    <a:cubicBezTo>
                      <a:pt x="52" y="14"/>
                      <a:pt x="53" y="14"/>
                      <a:pt x="55" y="14"/>
                    </a:cubicBezTo>
                    <a:cubicBezTo>
                      <a:pt x="52" y="14"/>
                      <a:pt x="48" y="14"/>
                      <a:pt x="45" y="15"/>
                    </a:cubicBezTo>
                    <a:cubicBezTo>
                      <a:pt x="46" y="17"/>
                      <a:pt x="50" y="16"/>
                      <a:pt x="51" y="16"/>
                    </a:cubicBezTo>
                    <a:cubicBezTo>
                      <a:pt x="55" y="16"/>
                      <a:pt x="58" y="16"/>
                      <a:pt x="62" y="15"/>
                    </a:cubicBezTo>
                    <a:cubicBezTo>
                      <a:pt x="66" y="15"/>
                      <a:pt x="70" y="15"/>
                      <a:pt x="73" y="14"/>
                    </a:cubicBezTo>
                    <a:cubicBezTo>
                      <a:pt x="76" y="14"/>
                      <a:pt x="80" y="13"/>
                      <a:pt x="83" y="14"/>
                    </a:cubicBezTo>
                    <a:cubicBezTo>
                      <a:pt x="78" y="15"/>
                      <a:pt x="71" y="16"/>
                      <a:pt x="66" y="16"/>
                    </a:cubicBezTo>
                    <a:cubicBezTo>
                      <a:pt x="60" y="16"/>
                      <a:pt x="54" y="15"/>
                      <a:pt x="49" y="17"/>
                    </a:cubicBezTo>
                    <a:cubicBezTo>
                      <a:pt x="55" y="21"/>
                      <a:pt x="63" y="18"/>
                      <a:pt x="70" y="16"/>
                    </a:cubicBezTo>
                    <a:cubicBezTo>
                      <a:pt x="74" y="15"/>
                      <a:pt x="79" y="16"/>
                      <a:pt x="84" y="15"/>
                    </a:cubicBezTo>
                    <a:cubicBezTo>
                      <a:pt x="88" y="15"/>
                      <a:pt x="92" y="14"/>
                      <a:pt x="96" y="15"/>
                    </a:cubicBezTo>
                    <a:cubicBezTo>
                      <a:pt x="90" y="14"/>
                      <a:pt x="85" y="16"/>
                      <a:pt x="79" y="16"/>
                    </a:cubicBezTo>
                    <a:cubicBezTo>
                      <a:pt x="76" y="16"/>
                      <a:pt x="73" y="17"/>
                      <a:pt x="70" y="17"/>
                    </a:cubicBezTo>
                    <a:cubicBezTo>
                      <a:pt x="68" y="17"/>
                      <a:pt x="65" y="18"/>
                      <a:pt x="64" y="19"/>
                    </a:cubicBezTo>
                    <a:cubicBezTo>
                      <a:pt x="65" y="19"/>
                      <a:pt x="66" y="19"/>
                      <a:pt x="68" y="19"/>
                    </a:cubicBezTo>
                    <a:cubicBezTo>
                      <a:pt x="68" y="19"/>
                      <a:pt x="72" y="18"/>
                      <a:pt x="69" y="20"/>
                    </a:cubicBezTo>
                    <a:cubicBezTo>
                      <a:pt x="73" y="20"/>
                      <a:pt x="77" y="21"/>
                      <a:pt x="81" y="19"/>
                    </a:cubicBezTo>
                    <a:cubicBezTo>
                      <a:pt x="83" y="19"/>
                      <a:pt x="83" y="18"/>
                      <a:pt x="85" y="18"/>
                    </a:cubicBezTo>
                    <a:cubicBezTo>
                      <a:pt x="86" y="17"/>
                      <a:pt x="87" y="17"/>
                      <a:pt x="88" y="17"/>
                    </a:cubicBezTo>
                    <a:cubicBezTo>
                      <a:pt x="87" y="18"/>
                      <a:pt x="86" y="18"/>
                      <a:pt x="85" y="18"/>
                    </a:cubicBezTo>
                    <a:cubicBezTo>
                      <a:pt x="89" y="18"/>
                      <a:pt x="94" y="16"/>
                      <a:pt x="97" y="17"/>
                    </a:cubicBezTo>
                    <a:cubicBezTo>
                      <a:pt x="94" y="18"/>
                      <a:pt x="89" y="17"/>
                      <a:pt x="86" y="20"/>
                    </a:cubicBezTo>
                    <a:cubicBezTo>
                      <a:pt x="91" y="20"/>
                      <a:pt x="97" y="19"/>
                      <a:pt x="102" y="19"/>
                    </a:cubicBezTo>
                    <a:cubicBezTo>
                      <a:pt x="107" y="18"/>
                      <a:pt x="112" y="17"/>
                      <a:pt x="118" y="15"/>
                    </a:cubicBezTo>
                    <a:cubicBezTo>
                      <a:pt x="117" y="15"/>
                      <a:pt x="117" y="15"/>
                      <a:pt x="116" y="15"/>
                    </a:cubicBezTo>
                    <a:cubicBezTo>
                      <a:pt x="120" y="16"/>
                      <a:pt x="124" y="14"/>
                      <a:pt x="127" y="13"/>
                    </a:cubicBezTo>
                    <a:cubicBezTo>
                      <a:pt x="127" y="13"/>
                      <a:pt x="126" y="13"/>
                      <a:pt x="126" y="13"/>
                    </a:cubicBezTo>
                    <a:cubicBezTo>
                      <a:pt x="128" y="13"/>
                      <a:pt x="131" y="12"/>
                      <a:pt x="134" y="13"/>
                    </a:cubicBezTo>
                    <a:cubicBezTo>
                      <a:pt x="131" y="13"/>
                      <a:pt x="128" y="14"/>
                      <a:pt x="125" y="14"/>
                    </a:cubicBezTo>
                    <a:cubicBezTo>
                      <a:pt x="128" y="14"/>
                      <a:pt x="126" y="14"/>
                      <a:pt x="125" y="14"/>
                    </a:cubicBezTo>
                    <a:cubicBezTo>
                      <a:pt x="124" y="15"/>
                      <a:pt x="123" y="15"/>
                      <a:pt x="122" y="15"/>
                    </a:cubicBezTo>
                    <a:cubicBezTo>
                      <a:pt x="120" y="15"/>
                      <a:pt x="117" y="16"/>
                      <a:pt x="117" y="17"/>
                    </a:cubicBezTo>
                    <a:cubicBezTo>
                      <a:pt x="121" y="17"/>
                      <a:pt x="126" y="16"/>
                      <a:pt x="130" y="17"/>
                    </a:cubicBezTo>
                    <a:cubicBezTo>
                      <a:pt x="123" y="17"/>
                      <a:pt x="115" y="17"/>
                      <a:pt x="108" y="19"/>
                    </a:cubicBezTo>
                    <a:cubicBezTo>
                      <a:pt x="112" y="20"/>
                      <a:pt x="116" y="19"/>
                      <a:pt x="120" y="19"/>
                    </a:cubicBezTo>
                    <a:cubicBezTo>
                      <a:pt x="113" y="20"/>
                      <a:pt x="107" y="20"/>
                      <a:pt x="101" y="20"/>
                    </a:cubicBezTo>
                    <a:cubicBezTo>
                      <a:pt x="96" y="21"/>
                      <a:pt x="89" y="20"/>
                      <a:pt x="84" y="21"/>
                    </a:cubicBezTo>
                    <a:cubicBezTo>
                      <a:pt x="86" y="23"/>
                      <a:pt x="88" y="23"/>
                      <a:pt x="91" y="24"/>
                    </a:cubicBezTo>
                    <a:cubicBezTo>
                      <a:pt x="90" y="24"/>
                      <a:pt x="89" y="25"/>
                      <a:pt x="88" y="26"/>
                    </a:cubicBezTo>
                    <a:cubicBezTo>
                      <a:pt x="91" y="28"/>
                      <a:pt x="96" y="27"/>
                      <a:pt x="100" y="26"/>
                    </a:cubicBezTo>
                    <a:cubicBezTo>
                      <a:pt x="97" y="27"/>
                      <a:pt x="95" y="27"/>
                      <a:pt x="92" y="27"/>
                    </a:cubicBezTo>
                    <a:cubicBezTo>
                      <a:pt x="91" y="27"/>
                      <a:pt x="90" y="27"/>
                      <a:pt x="89" y="27"/>
                    </a:cubicBezTo>
                    <a:cubicBezTo>
                      <a:pt x="88" y="27"/>
                      <a:pt x="87" y="27"/>
                      <a:pt x="86" y="27"/>
                    </a:cubicBezTo>
                    <a:cubicBezTo>
                      <a:pt x="88" y="26"/>
                      <a:pt x="85" y="26"/>
                      <a:pt x="85" y="25"/>
                    </a:cubicBezTo>
                    <a:cubicBezTo>
                      <a:pt x="83" y="24"/>
                      <a:pt x="82" y="23"/>
                      <a:pt x="80" y="22"/>
                    </a:cubicBezTo>
                    <a:cubicBezTo>
                      <a:pt x="77" y="21"/>
                      <a:pt x="73" y="22"/>
                      <a:pt x="69" y="22"/>
                    </a:cubicBezTo>
                    <a:cubicBezTo>
                      <a:pt x="66" y="21"/>
                      <a:pt x="62" y="20"/>
                      <a:pt x="59" y="23"/>
                    </a:cubicBezTo>
                    <a:cubicBezTo>
                      <a:pt x="58" y="24"/>
                      <a:pt x="64" y="24"/>
                      <a:pt x="65" y="25"/>
                    </a:cubicBezTo>
                    <a:cubicBezTo>
                      <a:pt x="63" y="24"/>
                      <a:pt x="57" y="23"/>
                      <a:pt x="57" y="26"/>
                    </a:cubicBezTo>
                    <a:cubicBezTo>
                      <a:pt x="58" y="26"/>
                      <a:pt x="60" y="26"/>
                      <a:pt x="62" y="27"/>
                    </a:cubicBezTo>
                    <a:cubicBezTo>
                      <a:pt x="63" y="27"/>
                      <a:pt x="64" y="29"/>
                      <a:pt x="65" y="29"/>
                    </a:cubicBezTo>
                    <a:cubicBezTo>
                      <a:pt x="65" y="29"/>
                      <a:pt x="64" y="30"/>
                      <a:pt x="64" y="31"/>
                    </a:cubicBezTo>
                    <a:cubicBezTo>
                      <a:pt x="65" y="31"/>
                      <a:pt x="67" y="32"/>
                      <a:pt x="68" y="32"/>
                    </a:cubicBezTo>
                    <a:cubicBezTo>
                      <a:pt x="65" y="32"/>
                      <a:pt x="62" y="30"/>
                      <a:pt x="60" y="32"/>
                    </a:cubicBezTo>
                    <a:cubicBezTo>
                      <a:pt x="63" y="33"/>
                      <a:pt x="67" y="33"/>
                      <a:pt x="70" y="33"/>
                    </a:cubicBezTo>
                    <a:cubicBezTo>
                      <a:pt x="72" y="33"/>
                      <a:pt x="74" y="33"/>
                      <a:pt x="75" y="33"/>
                    </a:cubicBezTo>
                    <a:cubicBezTo>
                      <a:pt x="77" y="33"/>
                      <a:pt x="79" y="32"/>
                      <a:pt x="81" y="32"/>
                    </a:cubicBezTo>
                    <a:cubicBezTo>
                      <a:pt x="79" y="32"/>
                      <a:pt x="77" y="34"/>
                      <a:pt x="75" y="34"/>
                    </a:cubicBezTo>
                    <a:cubicBezTo>
                      <a:pt x="73" y="34"/>
                      <a:pt x="69" y="33"/>
                      <a:pt x="67" y="34"/>
                    </a:cubicBezTo>
                    <a:cubicBezTo>
                      <a:pt x="69" y="34"/>
                      <a:pt x="71" y="34"/>
                      <a:pt x="73" y="35"/>
                    </a:cubicBezTo>
                    <a:cubicBezTo>
                      <a:pt x="72" y="35"/>
                      <a:pt x="71" y="35"/>
                      <a:pt x="70" y="35"/>
                    </a:cubicBezTo>
                    <a:cubicBezTo>
                      <a:pt x="71" y="36"/>
                      <a:pt x="71" y="36"/>
                      <a:pt x="71" y="36"/>
                    </a:cubicBezTo>
                    <a:cubicBezTo>
                      <a:pt x="70" y="36"/>
                      <a:pt x="66" y="34"/>
                      <a:pt x="65" y="34"/>
                    </a:cubicBezTo>
                    <a:cubicBezTo>
                      <a:pt x="62" y="33"/>
                      <a:pt x="58" y="33"/>
                      <a:pt x="55" y="33"/>
                    </a:cubicBezTo>
                    <a:cubicBezTo>
                      <a:pt x="52" y="33"/>
                      <a:pt x="49" y="33"/>
                      <a:pt x="46" y="34"/>
                    </a:cubicBezTo>
                    <a:cubicBezTo>
                      <a:pt x="44" y="34"/>
                      <a:pt x="43" y="34"/>
                      <a:pt x="42" y="35"/>
                    </a:cubicBezTo>
                    <a:cubicBezTo>
                      <a:pt x="41" y="35"/>
                      <a:pt x="37" y="36"/>
                      <a:pt x="40" y="36"/>
                    </a:cubicBezTo>
                    <a:cubicBezTo>
                      <a:pt x="38" y="36"/>
                      <a:pt x="37" y="36"/>
                      <a:pt x="36" y="37"/>
                    </a:cubicBezTo>
                    <a:cubicBezTo>
                      <a:pt x="35" y="37"/>
                      <a:pt x="31" y="40"/>
                      <a:pt x="34" y="39"/>
                    </a:cubicBezTo>
                    <a:cubicBezTo>
                      <a:pt x="33" y="39"/>
                      <a:pt x="32" y="39"/>
                      <a:pt x="31" y="40"/>
                    </a:cubicBezTo>
                    <a:cubicBezTo>
                      <a:pt x="36" y="40"/>
                      <a:pt x="40" y="39"/>
                      <a:pt x="45" y="38"/>
                    </a:cubicBezTo>
                    <a:cubicBezTo>
                      <a:pt x="43" y="39"/>
                      <a:pt x="41" y="39"/>
                      <a:pt x="39" y="41"/>
                    </a:cubicBezTo>
                    <a:cubicBezTo>
                      <a:pt x="42" y="40"/>
                      <a:pt x="45" y="40"/>
                      <a:pt x="47" y="39"/>
                    </a:cubicBezTo>
                    <a:cubicBezTo>
                      <a:pt x="50" y="38"/>
                      <a:pt x="52" y="36"/>
                      <a:pt x="55" y="36"/>
                    </a:cubicBezTo>
                    <a:cubicBezTo>
                      <a:pt x="54" y="36"/>
                      <a:pt x="50" y="38"/>
                      <a:pt x="53" y="38"/>
                    </a:cubicBezTo>
                    <a:cubicBezTo>
                      <a:pt x="52" y="38"/>
                      <a:pt x="50" y="38"/>
                      <a:pt x="50" y="39"/>
                    </a:cubicBezTo>
                    <a:cubicBezTo>
                      <a:pt x="51" y="39"/>
                      <a:pt x="53" y="40"/>
                      <a:pt x="55" y="40"/>
                    </a:cubicBezTo>
                    <a:cubicBezTo>
                      <a:pt x="53" y="40"/>
                      <a:pt x="49" y="38"/>
                      <a:pt x="47" y="40"/>
                    </a:cubicBezTo>
                    <a:cubicBezTo>
                      <a:pt x="49" y="41"/>
                      <a:pt x="51" y="40"/>
                      <a:pt x="52" y="40"/>
                    </a:cubicBezTo>
                    <a:cubicBezTo>
                      <a:pt x="49" y="40"/>
                      <a:pt x="44" y="40"/>
                      <a:pt x="41" y="42"/>
                    </a:cubicBezTo>
                    <a:cubicBezTo>
                      <a:pt x="44" y="43"/>
                      <a:pt x="47" y="41"/>
                      <a:pt x="50" y="42"/>
                    </a:cubicBezTo>
                    <a:cubicBezTo>
                      <a:pt x="48" y="42"/>
                      <a:pt x="44" y="41"/>
                      <a:pt x="42" y="43"/>
                    </a:cubicBezTo>
                    <a:cubicBezTo>
                      <a:pt x="43" y="43"/>
                      <a:pt x="44" y="43"/>
                      <a:pt x="44" y="43"/>
                    </a:cubicBezTo>
                    <a:cubicBezTo>
                      <a:pt x="43" y="43"/>
                      <a:pt x="42" y="43"/>
                      <a:pt x="41" y="44"/>
                    </a:cubicBezTo>
                    <a:cubicBezTo>
                      <a:pt x="43" y="45"/>
                      <a:pt x="45" y="44"/>
                      <a:pt x="47" y="44"/>
                    </a:cubicBezTo>
                    <a:cubicBezTo>
                      <a:pt x="45" y="44"/>
                      <a:pt x="44" y="45"/>
                      <a:pt x="43" y="45"/>
                    </a:cubicBezTo>
                    <a:cubicBezTo>
                      <a:pt x="47" y="46"/>
                      <a:pt x="51" y="45"/>
                      <a:pt x="55" y="44"/>
                    </a:cubicBezTo>
                    <a:cubicBezTo>
                      <a:pt x="58" y="43"/>
                      <a:pt x="62" y="40"/>
                      <a:pt x="65" y="41"/>
                    </a:cubicBezTo>
                    <a:cubicBezTo>
                      <a:pt x="62" y="41"/>
                      <a:pt x="59" y="43"/>
                      <a:pt x="56" y="44"/>
                    </a:cubicBezTo>
                    <a:cubicBezTo>
                      <a:pt x="55" y="45"/>
                      <a:pt x="54" y="45"/>
                      <a:pt x="52" y="45"/>
                    </a:cubicBezTo>
                    <a:cubicBezTo>
                      <a:pt x="51" y="45"/>
                      <a:pt x="47" y="46"/>
                      <a:pt x="50" y="47"/>
                    </a:cubicBezTo>
                    <a:cubicBezTo>
                      <a:pt x="48" y="47"/>
                      <a:pt x="45" y="46"/>
                      <a:pt x="43" y="47"/>
                    </a:cubicBezTo>
                    <a:cubicBezTo>
                      <a:pt x="42" y="48"/>
                      <a:pt x="37" y="46"/>
                      <a:pt x="35" y="46"/>
                    </a:cubicBezTo>
                    <a:cubicBezTo>
                      <a:pt x="39" y="44"/>
                      <a:pt x="34" y="43"/>
                      <a:pt x="32" y="42"/>
                    </a:cubicBezTo>
                    <a:cubicBezTo>
                      <a:pt x="29" y="42"/>
                      <a:pt x="24" y="42"/>
                      <a:pt x="21" y="44"/>
                    </a:cubicBezTo>
                    <a:cubicBezTo>
                      <a:pt x="23" y="45"/>
                      <a:pt x="23" y="46"/>
                      <a:pt x="21" y="47"/>
                    </a:cubicBezTo>
                    <a:cubicBezTo>
                      <a:pt x="23" y="47"/>
                      <a:pt x="25" y="46"/>
                      <a:pt x="27" y="47"/>
                    </a:cubicBezTo>
                    <a:cubicBezTo>
                      <a:pt x="26" y="47"/>
                      <a:pt x="26" y="47"/>
                      <a:pt x="25" y="47"/>
                    </a:cubicBezTo>
                    <a:cubicBezTo>
                      <a:pt x="22" y="48"/>
                      <a:pt x="28" y="47"/>
                      <a:pt x="24" y="48"/>
                    </a:cubicBezTo>
                    <a:cubicBezTo>
                      <a:pt x="24" y="48"/>
                      <a:pt x="25" y="48"/>
                      <a:pt x="26" y="48"/>
                    </a:cubicBezTo>
                    <a:cubicBezTo>
                      <a:pt x="25" y="49"/>
                      <a:pt x="24" y="48"/>
                      <a:pt x="23" y="48"/>
                    </a:cubicBezTo>
                    <a:cubicBezTo>
                      <a:pt x="22" y="48"/>
                      <a:pt x="21" y="49"/>
                      <a:pt x="19" y="49"/>
                    </a:cubicBezTo>
                    <a:cubicBezTo>
                      <a:pt x="17" y="49"/>
                      <a:pt x="14" y="49"/>
                      <a:pt x="11" y="50"/>
                    </a:cubicBezTo>
                    <a:cubicBezTo>
                      <a:pt x="9" y="50"/>
                      <a:pt x="6" y="50"/>
                      <a:pt x="4" y="51"/>
                    </a:cubicBezTo>
                    <a:cubicBezTo>
                      <a:pt x="3" y="51"/>
                      <a:pt x="3" y="52"/>
                      <a:pt x="3" y="52"/>
                    </a:cubicBezTo>
                    <a:cubicBezTo>
                      <a:pt x="2" y="53"/>
                      <a:pt x="0" y="53"/>
                      <a:pt x="0" y="54"/>
                    </a:cubicBezTo>
                    <a:cubicBezTo>
                      <a:pt x="1" y="54"/>
                      <a:pt x="1" y="55"/>
                      <a:pt x="2" y="55"/>
                    </a:cubicBezTo>
                    <a:cubicBezTo>
                      <a:pt x="4" y="56"/>
                      <a:pt x="5" y="54"/>
                      <a:pt x="6" y="5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21" name="Freeform 4658"/>
              <p:cNvSpPr>
                <a:spLocks/>
              </p:cNvSpPr>
              <p:nvPr/>
            </p:nvSpPr>
            <p:spPr bwMode="auto">
              <a:xfrm>
                <a:off x="2000" y="1496"/>
                <a:ext cx="6" cy="1"/>
              </a:xfrm>
              <a:custGeom>
                <a:avLst/>
                <a:gdLst>
                  <a:gd name="T0" fmla="*/ 2 w 5"/>
                  <a:gd name="T1" fmla="*/ 0 h 1"/>
                  <a:gd name="T2" fmla="*/ 0 w 5"/>
                  <a:gd name="T3" fmla="*/ 0 h 1"/>
                  <a:gd name="T4" fmla="*/ 6 w 5"/>
                  <a:gd name="T5" fmla="*/ 0 h 1"/>
                  <a:gd name="T6" fmla="*/ 2 w 5"/>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1">
                    <a:moveTo>
                      <a:pt x="2" y="0"/>
                    </a:moveTo>
                    <a:cubicBezTo>
                      <a:pt x="2" y="0"/>
                      <a:pt x="1" y="0"/>
                      <a:pt x="0" y="0"/>
                    </a:cubicBezTo>
                    <a:cubicBezTo>
                      <a:pt x="2" y="0"/>
                      <a:pt x="3" y="1"/>
                      <a:pt x="5" y="0"/>
                    </a:cubicBezTo>
                    <a:cubicBezTo>
                      <a:pt x="4" y="0"/>
                      <a:pt x="3"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22" name="Freeform 4659"/>
              <p:cNvSpPr>
                <a:spLocks/>
              </p:cNvSpPr>
              <p:nvPr/>
            </p:nvSpPr>
            <p:spPr bwMode="auto">
              <a:xfrm>
                <a:off x="2020" y="1512"/>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1" y="0"/>
                      <a:pt x="1" y="0"/>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23" name="Freeform 4660"/>
              <p:cNvSpPr>
                <a:spLocks/>
              </p:cNvSpPr>
              <p:nvPr/>
            </p:nvSpPr>
            <p:spPr bwMode="auto">
              <a:xfrm>
                <a:off x="2031" y="1512"/>
                <a:ext cx="11" cy="5"/>
              </a:xfrm>
              <a:custGeom>
                <a:avLst/>
                <a:gdLst>
                  <a:gd name="T0" fmla="*/ 11 w 8"/>
                  <a:gd name="T1" fmla="*/ 1 h 4"/>
                  <a:gd name="T2" fmla="*/ 0 w 8"/>
                  <a:gd name="T3" fmla="*/ 5 h 4"/>
                  <a:gd name="T4" fmla="*/ 4 w 8"/>
                  <a:gd name="T5" fmla="*/ 4 h 4"/>
                  <a:gd name="T6" fmla="*/ 8 w 8"/>
                  <a:gd name="T7" fmla="*/ 4 h 4"/>
                  <a:gd name="T8" fmla="*/ 7 w 8"/>
                  <a:gd name="T9" fmla="*/ 3 h 4"/>
                  <a:gd name="T10" fmla="*/ 11 w 8"/>
                  <a:gd name="T11" fmla="*/ 1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4">
                    <a:moveTo>
                      <a:pt x="8" y="1"/>
                    </a:moveTo>
                    <a:cubicBezTo>
                      <a:pt x="6" y="0"/>
                      <a:pt x="2" y="2"/>
                      <a:pt x="0" y="4"/>
                    </a:cubicBezTo>
                    <a:cubicBezTo>
                      <a:pt x="1" y="4"/>
                      <a:pt x="2" y="3"/>
                      <a:pt x="3" y="3"/>
                    </a:cubicBezTo>
                    <a:cubicBezTo>
                      <a:pt x="4" y="3"/>
                      <a:pt x="5" y="4"/>
                      <a:pt x="6" y="3"/>
                    </a:cubicBezTo>
                    <a:cubicBezTo>
                      <a:pt x="5" y="2"/>
                      <a:pt x="5" y="2"/>
                      <a:pt x="5" y="2"/>
                    </a:cubicBezTo>
                    <a:cubicBezTo>
                      <a:pt x="6" y="2"/>
                      <a:pt x="7" y="2"/>
                      <a:pt x="8"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24" name="Freeform 4661"/>
              <p:cNvSpPr>
                <a:spLocks/>
              </p:cNvSpPr>
              <p:nvPr/>
            </p:nvSpPr>
            <p:spPr bwMode="auto">
              <a:xfrm>
                <a:off x="2072" y="1492"/>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1"/>
                    </a:cubicBezTo>
                    <a:cubicBezTo>
                      <a:pt x="1" y="1"/>
                      <a:pt x="1"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25" name="Freeform 4662"/>
              <p:cNvSpPr>
                <a:spLocks/>
              </p:cNvSpPr>
              <p:nvPr/>
            </p:nvSpPr>
            <p:spPr bwMode="auto">
              <a:xfrm>
                <a:off x="1888" y="1587"/>
                <a:ext cx="9" cy="4"/>
              </a:xfrm>
              <a:custGeom>
                <a:avLst/>
                <a:gdLst>
                  <a:gd name="T0" fmla="*/ 1 w 7"/>
                  <a:gd name="T1" fmla="*/ 4 h 3"/>
                  <a:gd name="T2" fmla="*/ 5 w 7"/>
                  <a:gd name="T3" fmla="*/ 4 h 3"/>
                  <a:gd name="T4" fmla="*/ 8 w 7"/>
                  <a:gd name="T5" fmla="*/ 3 h 3"/>
                  <a:gd name="T6" fmla="*/ 1 w 7"/>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3">
                    <a:moveTo>
                      <a:pt x="1" y="3"/>
                    </a:moveTo>
                    <a:cubicBezTo>
                      <a:pt x="2" y="3"/>
                      <a:pt x="3" y="3"/>
                      <a:pt x="4" y="3"/>
                    </a:cubicBezTo>
                    <a:cubicBezTo>
                      <a:pt x="5" y="3"/>
                      <a:pt x="7" y="2"/>
                      <a:pt x="6" y="2"/>
                    </a:cubicBezTo>
                    <a:cubicBezTo>
                      <a:pt x="5" y="1"/>
                      <a:pt x="0" y="0"/>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26" name="Freeform 4663"/>
              <p:cNvSpPr>
                <a:spLocks/>
              </p:cNvSpPr>
              <p:nvPr/>
            </p:nvSpPr>
            <p:spPr bwMode="auto">
              <a:xfrm>
                <a:off x="1919" y="1593"/>
                <a:ext cx="3" cy="1"/>
              </a:xfrm>
              <a:custGeom>
                <a:avLst/>
                <a:gdLst>
                  <a:gd name="T0" fmla="*/ 3 w 2"/>
                  <a:gd name="T1" fmla="*/ 1 h 1"/>
                  <a:gd name="T2" fmla="*/ 0 w 2"/>
                  <a:gd name="T3" fmla="*/ 1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1"/>
                      <a:pt x="0" y="1"/>
                    </a:cubicBezTo>
                    <a:cubicBezTo>
                      <a:pt x="1" y="1"/>
                      <a:pt x="2"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27" name="Freeform 4664"/>
              <p:cNvSpPr>
                <a:spLocks/>
              </p:cNvSpPr>
              <p:nvPr/>
            </p:nvSpPr>
            <p:spPr bwMode="auto">
              <a:xfrm>
                <a:off x="1930" y="1594"/>
                <a:ext cx="2" cy="1"/>
              </a:xfrm>
              <a:custGeom>
                <a:avLst/>
                <a:gdLst>
                  <a:gd name="T0" fmla="*/ 0 w 2"/>
                  <a:gd name="T1" fmla="*/ 0 h 1"/>
                  <a:gd name="T2" fmla="*/ 2 w 2"/>
                  <a:gd name="T3" fmla="*/ 0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1" y="0"/>
                      <a:pt x="2" y="1"/>
                      <a:pt x="2" y="0"/>
                    </a:cubicBezTo>
                    <a:cubicBezTo>
                      <a:pt x="2"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28" name="Freeform 4665"/>
              <p:cNvSpPr>
                <a:spLocks/>
              </p:cNvSpPr>
              <p:nvPr/>
            </p:nvSpPr>
            <p:spPr bwMode="auto">
              <a:xfrm>
                <a:off x="1932" y="1593"/>
                <a:ext cx="2" cy="1"/>
              </a:xfrm>
              <a:custGeom>
                <a:avLst/>
                <a:gdLst>
                  <a:gd name="T0" fmla="*/ 0 w 1"/>
                  <a:gd name="T1" fmla="*/ 0 h 1"/>
                  <a:gd name="T2" fmla="*/ 2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29" name="Freeform 4666"/>
              <p:cNvSpPr>
                <a:spLocks/>
              </p:cNvSpPr>
              <p:nvPr/>
            </p:nvSpPr>
            <p:spPr bwMode="auto">
              <a:xfrm>
                <a:off x="1950" y="1594"/>
                <a:ext cx="14" cy="4"/>
              </a:xfrm>
              <a:custGeom>
                <a:avLst/>
                <a:gdLst>
                  <a:gd name="T0" fmla="*/ 5 w 11"/>
                  <a:gd name="T1" fmla="*/ 4 h 3"/>
                  <a:gd name="T2" fmla="*/ 14 w 11"/>
                  <a:gd name="T3" fmla="*/ 0 h 3"/>
                  <a:gd name="T4" fmla="*/ 9 w 11"/>
                  <a:gd name="T5" fmla="*/ 0 h 3"/>
                  <a:gd name="T6" fmla="*/ 5 w 11"/>
                  <a:gd name="T7" fmla="*/ 0 h 3"/>
                  <a:gd name="T8" fmla="*/ 4 w 11"/>
                  <a:gd name="T9" fmla="*/ 1 h 3"/>
                  <a:gd name="T10" fmla="*/ 0 w 11"/>
                  <a:gd name="T11" fmla="*/ 1 h 3"/>
                  <a:gd name="T12" fmla="*/ 5 w 11"/>
                  <a:gd name="T13" fmla="*/ 4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3">
                    <a:moveTo>
                      <a:pt x="4" y="3"/>
                    </a:moveTo>
                    <a:cubicBezTo>
                      <a:pt x="6" y="1"/>
                      <a:pt x="11" y="2"/>
                      <a:pt x="11" y="0"/>
                    </a:cubicBezTo>
                    <a:cubicBezTo>
                      <a:pt x="10" y="0"/>
                      <a:pt x="9" y="0"/>
                      <a:pt x="7" y="0"/>
                    </a:cubicBezTo>
                    <a:cubicBezTo>
                      <a:pt x="6" y="1"/>
                      <a:pt x="5" y="0"/>
                      <a:pt x="4" y="0"/>
                    </a:cubicBezTo>
                    <a:cubicBezTo>
                      <a:pt x="3" y="0"/>
                      <a:pt x="3" y="1"/>
                      <a:pt x="3" y="1"/>
                    </a:cubicBezTo>
                    <a:cubicBezTo>
                      <a:pt x="2" y="1"/>
                      <a:pt x="1" y="0"/>
                      <a:pt x="0" y="1"/>
                    </a:cubicBezTo>
                    <a:cubicBezTo>
                      <a:pt x="2" y="1"/>
                      <a:pt x="3" y="1"/>
                      <a:pt x="4"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30" name="Freeform 4667"/>
              <p:cNvSpPr>
                <a:spLocks/>
              </p:cNvSpPr>
              <p:nvPr/>
            </p:nvSpPr>
            <p:spPr bwMode="auto">
              <a:xfrm>
                <a:off x="1951" y="1612"/>
                <a:ext cx="4" cy="3"/>
              </a:xfrm>
              <a:custGeom>
                <a:avLst/>
                <a:gdLst>
                  <a:gd name="T0" fmla="*/ 1 w 3"/>
                  <a:gd name="T1" fmla="*/ 0 h 2"/>
                  <a:gd name="T2" fmla="*/ 0 w 3"/>
                  <a:gd name="T3" fmla="*/ 3 h 2"/>
                  <a:gd name="T4" fmla="*/ 3 w 3"/>
                  <a:gd name="T5" fmla="*/ 2 h 2"/>
                  <a:gd name="T6" fmla="*/ 1 w 3"/>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1" y="0"/>
                    </a:moveTo>
                    <a:cubicBezTo>
                      <a:pt x="0" y="1"/>
                      <a:pt x="0" y="1"/>
                      <a:pt x="0" y="2"/>
                    </a:cubicBezTo>
                    <a:cubicBezTo>
                      <a:pt x="1" y="2"/>
                      <a:pt x="1" y="2"/>
                      <a:pt x="2" y="1"/>
                    </a:cubicBezTo>
                    <a:cubicBezTo>
                      <a:pt x="3" y="1"/>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31" name="Freeform 4668"/>
              <p:cNvSpPr>
                <a:spLocks/>
              </p:cNvSpPr>
              <p:nvPr/>
            </p:nvSpPr>
            <p:spPr bwMode="auto">
              <a:xfrm>
                <a:off x="1955" y="1599"/>
                <a:ext cx="16" cy="8"/>
              </a:xfrm>
              <a:custGeom>
                <a:avLst/>
                <a:gdLst>
                  <a:gd name="T0" fmla="*/ 15 w 12"/>
                  <a:gd name="T1" fmla="*/ 0 h 6"/>
                  <a:gd name="T2" fmla="*/ 8 w 12"/>
                  <a:gd name="T3" fmla="*/ 3 h 6"/>
                  <a:gd name="T4" fmla="*/ 0 w 12"/>
                  <a:gd name="T5" fmla="*/ 7 h 6"/>
                  <a:gd name="T6" fmla="*/ 9 w 12"/>
                  <a:gd name="T7" fmla="*/ 4 h 6"/>
                  <a:gd name="T8" fmla="*/ 16 w 12"/>
                  <a:gd name="T9" fmla="*/ 0 h 6"/>
                  <a:gd name="T10" fmla="*/ 15 w 12"/>
                  <a:gd name="T11" fmla="*/ 0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6">
                    <a:moveTo>
                      <a:pt x="11" y="0"/>
                    </a:moveTo>
                    <a:cubicBezTo>
                      <a:pt x="9" y="0"/>
                      <a:pt x="8" y="2"/>
                      <a:pt x="6" y="2"/>
                    </a:cubicBezTo>
                    <a:cubicBezTo>
                      <a:pt x="4" y="3"/>
                      <a:pt x="1" y="3"/>
                      <a:pt x="0" y="5"/>
                    </a:cubicBezTo>
                    <a:cubicBezTo>
                      <a:pt x="2" y="6"/>
                      <a:pt x="5" y="5"/>
                      <a:pt x="7" y="3"/>
                    </a:cubicBezTo>
                    <a:cubicBezTo>
                      <a:pt x="8" y="2"/>
                      <a:pt x="11" y="2"/>
                      <a:pt x="12" y="0"/>
                    </a:cubicBezTo>
                    <a:cubicBezTo>
                      <a:pt x="12" y="0"/>
                      <a:pt x="12" y="0"/>
                      <a:pt x="1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32" name="Freeform 4669"/>
              <p:cNvSpPr>
                <a:spLocks/>
              </p:cNvSpPr>
              <p:nvPr/>
            </p:nvSpPr>
            <p:spPr bwMode="auto">
              <a:xfrm>
                <a:off x="1955" y="1608"/>
                <a:ext cx="7" cy="3"/>
              </a:xfrm>
              <a:custGeom>
                <a:avLst/>
                <a:gdLst>
                  <a:gd name="T0" fmla="*/ 1 w 5"/>
                  <a:gd name="T1" fmla="*/ 3 h 2"/>
                  <a:gd name="T2" fmla="*/ 6 w 5"/>
                  <a:gd name="T3" fmla="*/ 0 h 2"/>
                  <a:gd name="T4" fmla="*/ 3 w 5"/>
                  <a:gd name="T5" fmla="*/ 0 h 2"/>
                  <a:gd name="T6" fmla="*/ 0 w 5"/>
                  <a:gd name="T7" fmla="*/ 3 h 2"/>
                  <a:gd name="T8" fmla="*/ 1 w 5"/>
                  <a:gd name="T9" fmla="*/ 3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
                    <a:moveTo>
                      <a:pt x="1" y="2"/>
                    </a:moveTo>
                    <a:cubicBezTo>
                      <a:pt x="3" y="2"/>
                      <a:pt x="3" y="1"/>
                      <a:pt x="4" y="0"/>
                    </a:cubicBezTo>
                    <a:cubicBezTo>
                      <a:pt x="4" y="0"/>
                      <a:pt x="3" y="0"/>
                      <a:pt x="2" y="0"/>
                    </a:cubicBezTo>
                    <a:cubicBezTo>
                      <a:pt x="5" y="1"/>
                      <a:pt x="1" y="2"/>
                      <a:pt x="0" y="2"/>
                    </a:cubicBezTo>
                    <a:cubicBezTo>
                      <a:pt x="1" y="2"/>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33" name="Freeform 4670"/>
              <p:cNvSpPr>
                <a:spLocks/>
              </p:cNvSpPr>
              <p:nvPr/>
            </p:nvSpPr>
            <p:spPr bwMode="auto">
              <a:xfrm>
                <a:off x="1960" y="1612"/>
                <a:ext cx="32" cy="18"/>
              </a:xfrm>
              <a:custGeom>
                <a:avLst/>
                <a:gdLst>
                  <a:gd name="T0" fmla="*/ 3 w 24"/>
                  <a:gd name="T1" fmla="*/ 14 h 13"/>
                  <a:gd name="T2" fmla="*/ 17 w 24"/>
                  <a:gd name="T3" fmla="*/ 15 h 13"/>
                  <a:gd name="T4" fmla="*/ 27 w 24"/>
                  <a:gd name="T5" fmla="*/ 11 h 13"/>
                  <a:gd name="T6" fmla="*/ 29 w 24"/>
                  <a:gd name="T7" fmla="*/ 6 h 13"/>
                  <a:gd name="T8" fmla="*/ 32 w 24"/>
                  <a:gd name="T9" fmla="*/ 3 h 13"/>
                  <a:gd name="T10" fmla="*/ 19 w 24"/>
                  <a:gd name="T11" fmla="*/ 1 h 13"/>
                  <a:gd name="T12" fmla="*/ 3 w 24"/>
                  <a:gd name="T13" fmla="*/ 14 h 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 h="13">
                    <a:moveTo>
                      <a:pt x="2" y="10"/>
                    </a:moveTo>
                    <a:cubicBezTo>
                      <a:pt x="0" y="13"/>
                      <a:pt x="12" y="12"/>
                      <a:pt x="13" y="11"/>
                    </a:cubicBezTo>
                    <a:cubicBezTo>
                      <a:pt x="15" y="11"/>
                      <a:pt x="18" y="10"/>
                      <a:pt x="20" y="8"/>
                    </a:cubicBezTo>
                    <a:cubicBezTo>
                      <a:pt x="21" y="7"/>
                      <a:pt x="21" y="5"/>
                      <a:pt x="22" y="4"/>
                    </a:cubicBezTo>
                    <a:cubicBezTo>
                      <a:pt x="23" y="4"/>
                      <a:pt x="24" y="3"/>
                      <a:pt x="24" y="2"/>
                    </a:cubicBezTo>
                    <a:cubicBezTo>
                      <a:pt x="24" y="0"/>
                      <a:pt x="15" y="1"/>
                      <a:pt x="14" y="1"/>
                    </a:cubicBezTo>
                    <a:cubicBezTo>
                      <a:pt x="11" y="1"/>
                      <a:pt x="0" y="6"/>
                      <a:pt x="2" y="1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34" name="Freeform 4671"/>
              <p:cNvSpPr>
                <a:spLocks/>
              </p:cNvSpPr>
              <p:nvPr/>
            </p:nvSpPr>
            <p:spPr bwMode="auto">
              <a:xfrm>
                <a:off x="1967" y="1594"/>
                <a:ext cx="12" cy="4"/>
              </a:xfrm>
              <a:custGeom>
                <a:avLst/>
                <a:gdLst>
                  <a:gd name="T0" fmla="*/ 9 w 9"/>
                  <a:gd name="T1" fmla="*/ 0 h 3"/>
                  <a:gd name="T2" fmla="*/ 0 w 9"/>
                  <a:gd name="T3" fmla="*/ 4 h 3"/>
                  <a:gd name="T4" fmla="*/ 9 w 9"/>
                  <a:gd name="T5" fmla="*/ 0 h 3"/>
                  <a:gd name="T6" fmla="*/ 0 60000 65536"/>
                  <a:gd name="T7" fmla="*/ 0 60000 65536"/>
                  <a:gd name="T8" fmla="*/ 0 60000 65536"/>
                </a:gdLst>
                <a:ahLst/>
                <a:cxnLst>
                  <a:cxn ang="T6">
                    <a:pos x="T0" y="T1"/>
                  </a:cxn>
                  <a:cxn ang="T7">
                    <a:pos x="T2" y="T3"/>
                  </a:cxn>
                  <a:cxn ang="T8">
                    <a:pos x="T4" y="T5"/>
                  </a:cxn>
                </a:cxnLst>
                <a:rect l="0" t="0" r="r" b="b"/>
                <a:pathLst>
                  <a:path w="9" h="3">
                    <a:moveTo>
                      <a:pt x="7" y="0"/>
                    </a:moveTo>
                    <a:cubicBezTo>
                      <a:pt x="5" y="0"/>
                      <a:pt x="3" y="2"/>
                      <a:pt x="0" y="3"/>
                    </a:cubicBezTo>
                    <a:cubicBezTo>
                      <a:pt x="1" y="3"/>
                      <a:pt x="9" y="2"/>
                      <a:pt x="7"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35" name="Freeform 4672"/>
              <p:cNvSpPr>
                <a:spLocks/>
              </p:cNvSpPr>
              <p:nvPr/>
            </p:nvSpPr>
            <p:spPr bwMode="auto">
              <a:xfrm>
                <a:off x="1979" y="1598"/>
                <a:ext cx="8" cy="5"/>
              </a:xfrm>
              <a:custGeom>
                <a:avLst/>
                <a:gdLst>
                  <a:gd name="T0" fmla="*/ 5 w 6"/>
                  <a:gd name="T1" fmla="*/ 0 h 4"/>
                  <a:gd name="T2" fmla="*/ 1 w 6"/>
                  <a:gd name="T3" fmla="*/ 4 h 4"/>
                  <a:gd name="T4" fmla="*/ 8 w 6"/>
                  <a:gd name="T5" fmla="*/ 1 h 4"/>
                  <a:gd name="T6" fmla="*/ 5 w 6"/>
                  <a:gd name="T7" fmla="*/ 0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4">
                    <a:moveTo>
                      <a:pt x="4" y="0"/>
                    </a:moveTo>
                    <a:cubicBezTo>
                      <a:pt x="2" y="0"/>
                      <a:pt x="0" y="4"/>
                      <a:pt x="1" y="3"/>
                    </a:cubicBezTo>
                    <a:cubicBezTo>
                      <a:pt x="3" y="3"/>
                      <a:pt x="6" y="3"/>
                      <a:pt x="6" y="1"/>
                    </a:cubicBezTo>
                    <a:cubicBezTo>
                      <a:pt x="5" y="1"/>
                      <a:pt x="5" y="1"/>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36" name="Freeform 4673"/>
              <p:cNvSpPr>
                <a:spLocks/>
              </p:cNvSpPr>
              <p:nvPr/>
            </p:nvSpPr>
            <p:spPr bwMode="auto">
              <a:xfrm>
                <a:off x="1992" y="1608"/>
                <a:ext cx="8" cy="6"/>
              </a:xfrm>
              <a:custGeom>
                <a:avLst/>
                <a:gdLst>
                  <a:gd name="T0" fmla="*/ 3 w 6"/>
                  <a:gd name="T1" fmla="*/ 5 h 4"/>
                  <a:gd name="T2" fmla="*/ 5 w 6"/>
                  <a:gd name="T3" fmla="*/ 0 h 4"/>
                  <a:gd name="T4" fmla="*/ 1 w 6"/>
                  <a:gd name="T5" fmla="*/ 2 h 4"/>
                  <a:gd name="T6" fmla="*/ 3 w 6"/>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4">
                    <a:moveTo>
                      <a:pt x="2" y="3"/>
                    </a:moveTo>
                    <a:cubicBezTo>
                      <a:pt x="4" y="4"/>
                      <a:pt x="6" y="0"/>
                      <a:pt x="4" y="0"/>
                    </a:cubicBezTo>
                    <a:cubicBezTo>
                      <a:pt x="3" y="0"/>
                      <a:pt x="1" y="0"/>
                      <a:pt x="1" y="1"/>
                    </a:cubicBezTo>
                    <a:cubicBezTo>
                      <a:pt x="0" y="2"/>
                      <a:pt x="1" y="2"/>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37" name="Freeform 4674"/>
              <p:cNvSpPr>
                <a:spLocks/>
              </p:cNvSpPr>
              <p:nvPr/>
            </p:nvSpPr>
            <p:spPr bwMode="auto">
              <a:xfrm>
                <a:off x="1992" y="1615"/>
                <a:ext cx="14" cy="7"/>
              </a:xfrm>
              <a:custGeom>
                <a:avLst/>
                <a:gdLst>
                  <a:gd name="T0" fmla="*/ 13 w 11"/>
                  <a:gd name="T1" fmla="*/ 3 h 5"/>
                  <a:gd name="T2" fmla="*/ 8 w 11"/>
                  <a:gd name="T3" fmla="*/ 0 h 5"/>
                  <a:gd name="T4" fmla="*/ 5 w 11"/>
                  <a:gd name="T5" fmla="*/ 1 h 5"/>
                  <a:gd name="T6" fmla="*/ 3 w 11"/>
                  <a:gd name="T7" fmla="*/ 1 h 5"/>
                  <a:gd name="T8" fmla="*/ 4 w 11"/>
                  <a:gd name="T9" fmla="*/ 6 h 5"/>
                  <a:gd name="T10" fmla="*/ 14 w 11"/>
                  <a:gd name="T11" fmla="*/ 3 h 5"/>
                  <a:gd name="T12" fmla="*/ 13 w 11"/>
                  <a:gd name="T13" fmla="*/ 3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5">
                    <a:moveTo>
                      <a:pt x="10" y="2"/>
                    </a:moveTo>
                    <a:cubicBezTo>
                      <a:pt x="9" y="2"/>
                      <a:pt x="5" y="2"/>
                      <a:pt x="6" y="0"/>
                    </a:cubicBezTo>
                    <a:cubicBezTo>
                      <a:pt x="5" y="1"/>
                      <a:pt x="5" y="1"/>
                      <a:pt x="4" y="1"/>
                    </a:cubicBezTo>
                    <a:cubicBezTo>
                      <a:pt x="3" y="2"/>
                      <a:pt x="3" y="1"/>
                      <a:pt x="2" y="1"/>
                    </a:cubicBezTo>
                    <a:cubicBezTo>
                      <a:pt x="0" y="2"/>
                      <a:pt x="1" y="4"/>
                      <a:pt x="3" y="4"/>
                    </a:cubicBezTo>
                    <a:cubicBezTo>
                      <a:pt x="6" y="5"/>
                      <a:pt x="10" y="5"/>
                      <a:pt x="11" y="2"/>
                    </a:cubicBezTo>
                    <a:cubicBezTo>
                      <a:pt x="11" y="2"/>
                      <a:pt x="10" y="2"/>
                      <a:pt x="1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38" name="Freeform 4675"/>
              <p:cNvSpPr>
                <a:spLocks/>
              </p:cNvSpPr>
              <p:nvPr/>
            </p:nvSpPr>
            <p:spPr bwMode="auto">
              <a:xfrm>
                <a:off x="1998" y="1608"/>
                <a:ext cx="3" cy="2"/>
              </a:xfrm>
              <a:custGeom>
                <a:avLst/>
                <a:gdLst>
                  <a:gd name="T0" fmla="*/ 2 w 2"/>
                  <a:gd name="T1" fmla="*/ 0 h 1"/>
                  <a:gd name="T2" fmla="*/ 0 w 2"/>
                  <a:gd name="T3" fmla="*/ 2 h 1"/>
                  <a:gd name="T4" fmla="*/ 3 w 2"/>
                  <a:gd name="T5" fmla="*/ 2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1" y="0"/>
                      <a:pt x="0" y="1"/>
                      <a:pt x="0" y="1"/>
                    </a:cubicBezTo>
                    <a:cubicBezTo>
                      <a:pt x="1" y="1"/>
                      <a:pt x="1" y="1"/>
                      <a:pt x="2" y="1"/>
                    </a:cubicBezTo>
                    <a:cubicBezTo>
                      <a:pt x="2" y="1"/>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39" name="Freeform 4676"/>
              <p:cNvSpPr>
                <a:spLocks/>
              </p:cNvSpPr>
              <p:nvPr/>
            </p:nvSpPr>
            <p:spPr bwMode="auto">
              <a:xfrm>
                <a:off x="2001" y="1611"/>
                <a:ext cx="3" cy="3"/>
              </a:xfrm>
              <a:custGeom>
                <a:avLst/>
                <a:gdLst>
                  <a:gd name="T0" fmla="*/ 2 w 2"/>
                  <a:gd name="T1" fmla="*/ 0 h 2"/>
                  <a:gd name="T2" fmla="*/ 2 w 2"/>
                  <a:gd name="T3" fmla="*/ 3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0" y="1"/>
                      <a:pt x="0" y="2"/>
                      <a:pt x="1" y="2"/>
                    </a:cubicBezTo>
                    <a:cubicBezTo>
                      <a:pt x="2" y="2"/>
                      <a:pt x="2"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40" name="Freeform 4677"/>
              <p:cNvSpPr>
                <a:spLocks/>
              </p:cNvSpPr>
              <p:nvPr/>
            </p:nvSpPr>
            <p:spPr bwMode="auto">
              <a:xfrm>
                <a:off x="1909" y="1538"/>
                <a:ext cx="2" cy="2"/>
              </a:xfrm>
              <a:custGeom>
                <a:avLst/>
                <a:gdLst>
                  <a:gd name="T0" fmla="*/ 1 w 2"/>
                  <a:gd name="T1" fmla="*/ 2 h 1"/>
                  <a:gd name="T2" fmla="*/ 2 w 2"/>
                  <a:gd name="T3" fmla="*/ 0 h 1"/>
                  <a:gd name="T4" fmla="*/ 0 w 2"/>
                  <a:gd name="T5" fmla="*/ 2 h 1"/>
                  <a:gd name="T6" fmla="*/ 1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0"/>
                      <a:pt x="2" y="0"/>
                      <a:pt x="2" y="0"/>
                    </a:cubicBez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41" name="Freeform 4678"/>
              <p:cNvSpPr>
                <a:spLocks/>
              </p:cNvSpPr>
              <p:nvPr/>
            </p:nvSpPr>
            <p:spPr bwMode="auto">
              <a:xfrm>
                <a:off x="1991" y="1542"/>
                <a:ext cx="40" cy="15"/>
              </a:xfrm>
              <a:custGeom>
                <a:avLst/>
                <a:gdLst>
                  <a:gd name="T0" fmla="*/ 3 w 31"/>
                  <a:gd name="T1" fmla="*/ 11 h 11"/>
                  <a:gd name="T2" fmla="*/ 9 w 31"/>
                  <a:gd name="T3" fmla="*/ 12 h 11"/>
                  <a:gd name="T4" fmla="*/ 21 w 31"/>
                  <a:gd name="T5" fmla="*/ 11 h 11"/>
                  <a:gd name="T6" fmla="*/ 40 w 31"/>
                  <a:gd name="T7" fmla="*/ 11 h 11"/>
                  <a:gd name="T8" fmla="*/ 39 w 31"/>
                  <a:gd name="T9" fmla="*/ 10 h 11"/>
                  <a:gd name="T10" fmla="*/ 37 w 31"/>
                  <a:gd name="T11" fmla="*/ 8 h 11"/>
                  <a:gd name="T12" fmla="*/ 35 w 31"/>
                  <a:gd name="T13" fmla="*/ 3 h 11"/>
                  <a:gd name="T14" fmla="*/ 19 w 31"/>
                  <a:gd name="T15" fmla="*/ 1 h 11"/>
                  <a:gd name="T16" fmla="*/ 13 w 31"/>
                  <a:gd name="T17" fmla="*/ 1 h 11"/>
                  <a:gd name="T18" fmla="*/ 8 w 31"/>
                  <a:gd name="T19" fmla="*/ 0 h 11"/>
                  <a:gd name="T20" fmla="*/ 3 w 31"/>
                  <a:gd name="T21" fmla="*/ 3 h 11"/>
                  <a:gd name="T22" fmla="*/ 0 w 31"/>
                  <a:gd name="T23" fmla="*/ 5 h 11"/>
                  <a:gd name="T24" fmla="*/ 4 w 31"/>
                  <a:gd name="T25" fmla="*/ 7 h 11"/>
                  <a:gd name="T26" fmla="*/ 3 w 31"/>
                  <a:gd name="T27" fmla="*/ 11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1" h="11">
                    <a:moveTo>
                      <a:pt x="2" y="8"/>
                    </a:moveTo>
                    <a:cubicBezTo>
                      <a:pt x="4" y="9"/>
                      <a:pt x="5" y="10"/>
                      <a:pt x="7" y="9"/>
                    </a:cubicBezTo>
                    <a:cubicBezTo>
                      <a:pt x="10" y="9"/>
                      <a:pt x="13" y="8"/>
                      <a:pt x="16" y="8"/>
                    </a:cubicBezTo>
                    <a:cubicBezTo>
                      <a:pt x="20" y="8"/>
                      <a:pt x="27" y="11"/>
                      <a:pt x="31" y="8"/>
                    </a:cubicBezTo>
                    <a:cubicBezTo>
                      <a:pt x="29" y="8"/>
                      <a:pt x="29" y="8"/>
                      <a:pt x="30" y="7"/>
                    </a:cubicBezTo>
                    <a:cubicBezTo>
                      <a:pt x="30" y="6"/>
                      <a:pt x="29" y="6"/>
                      <a:pt x="29" y="6"/>
                    </a:cubicBezTo>
                    <a:cubicBezTo>
                      <a:pt x="29" y="4"/>
                      <a:pt x="28" y="3"/>
                      <a:pt x="27" y="2"/>
                    </a:cubicBezTo>
                    <a:cubicBezTo>
                      <a:pt x="24" y="0"/>
                      <a:pt x="18" y="1"/>
                      <a:pt x="15" y="1"/>
                    </a:cubicBezTo>
                    <a:cubicBezTo>
                      <a:pt x="14" y="1"/>
                      <a:pt x="12" y="1"/>
                      <a:pt x="10" y="1"/>
                    </a:cubicBezTo>
                    <a:cubicBezTo>
                      <a:pt x="9" y="1"/>
                      <a:pt x="7" y="0"/>
                      <a:pt x="6" y="0"/>
                    </a:cubicBezTo>
                    <a:cubicBezTo>
                      <a:pt x="5" y="0"/>
                      <a:pt x="2" y="1"/>
                      <a:pt x="2" y="2"/>
                    </a:cubicBezTo>
                    <a:cubicBezTo>
                      <a:pt x="1" y="3"/>
                      <a:pt x="0" y="3"/>
                      <a:pt x="0" y="4"/>
                    </a:cubicBezTo>
                    <a:cubicBezTo>
                      <a:pt x="0" y="5"/>
                      <a:pt x="2" y="4"/>
                      <a:pt x="3" y="5"/>
                    </a:cubicBezTo>
                    <a:cubicBezTo>
                      <a:pt x="3" y="6"/>
                      <a:pt x="2" y="8"/>
                      <a:pt x="2" y="8"/>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42" name="Freeform 4679"/>
              <p:cNvSpPr>
                <a:spLocks/>
              </p:cNvSpPr>
              <p:nvPr/>
            </p:nvSpPr>
            <p:spPr bwMode="auto">
              <a:xfrm>
                <a:off x="1992" y="1558"/>
                <a:ext cx="0" cy="2"/>
              </a:xfrm>
              <a:custGeom>
                <a:avLst/>
                <a:gdLst>
                  <a:gd name="T0" fmla="*/ 0 h 1"/>
                  <a:gd name="T1" fmla="*/ 2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1"/>
                      <a:pt x="0" y="1"/>
                      <a:pt x="0"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43" name="Freeform 4680"/>
              <p:cNvSpPr>
                <a:spLocks/>
              </p:cNvSpPr>
              <p:nvPr/>
            </p:nvSpPr>
            <p:spPr bwMode="auto">
              <a:xfrm>
                <a:off x="1997" y="1560"/>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0"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44" name="Freeform 4681"/>
              <p:cNvSpPr>
                <a:spLocks/>
              </p:cNvSpPr>
              <p:nvPr/>
            </p:nvSpPr>
            <p:spPr bwMode="auto">
              <a:xfrm>
                <a:off x="2034" y="1567"/>
                <a:ext cx="1" cy="2"/>
              </a:xfrm>
              <a:custGeom>
                <a:avLst/>
                <a:gdLst>
                  <a:gd name="T0" fmla="*/ 0 w 1"/>
                  <a:gd name="T1" fmla="*/ 0 h 1"/>
                  <a:gd name="T2" fmla="*/ 1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1" y="1"/>
                      <a:pt x="1" y="0"/>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45" name="Freeform 4682"/>
              <p:cNvSpPr>
                <a:spLocks/>
              </p:cNvSpPr>
              <p:nvPr/>
            </p:nvSpPr>
            <p:spPr bwMode="auto">
              <a:xfrm>
                <a:off x="2035" y="1562"/>
                <a:ext cx="2" cy="0"/>
              </a:xfrm>
              <a:custGeom>
                <a:avLst/>
                <a:gdLst>
                  <a:gd name="T0" fmla="*/ 2 w 1"/>
                  <a:gd name="T1" fmla="*/ 0 w 1"/>
                  <a:gd name="T2" fmla="*/ 2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0" y="0"/>
                      <a:pt x="0" y="0"/>
                    </a:cubicBezTo>
                    <a:cubicBezTo>
                      <a:pt x="0"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46" name="Freeform 4683"/>
              <p:cNvSpPr>
                <a:spLocks/>
              </p:cNvSpPr>
              <p:nvPr/>
            </p:nvSpPr>
            <p:spPr bwMode="auto">
              <a:xfrm>
                <a:off x="2041" y="1570"/>
                <a:ext cx="6" cy="4"/>
              </a:xfrm>
              <a:custGeom>
                <a:avLst/>
                <a:gdLst>
                  <a:gd name="T0" fmla="*/ 2 w 5"/>
                  <a:gd name="T1" fmla="*/ 4 h 3"/>
                  <a:gd name="T2" fmla="*/ 6 w 5"/>
                  <a:gd name="T3" fmla="*/ 1 h 3"/>
                  <a:gd name="T4" fmla="*/ 4 w 5"/>
                  <a:gd name="T5" fmla="*/ 1 h 3"/>
                  <a:gd name="T6" fmla="*/ 5 w 5"/>
                  <a:gd name="T7" fmla="*/ 0 h 3"/>
                  <a:gd name="T8" fmla="*/ 2 w 5"/>
                  <a:gd name="T9" fmla="*/ 4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3">
                    <a:moveTo>
                      <a:pt x="2" y="3"/>
                    </a:moveTo>
                    <a:cubicBezTo>
                      <a:pt x="3" y="3"/>
                      <a:pt x="4" y="1"/>
                      <a:pt x="5" y="1"/>
                    </a:cubicBezTo>
                    <a:cubicBezTo>
                      <a:pt x="4" y="1"/>
                      <a:pt x="3" y="1"/>
                      <a:pt x="3" y="1"/>
                    </a:cubicBezTo>
                    <a:cubicBezTo>
                      <a:pt x="4" y="0"/>
                      <a:pt x="4" y="0"/>
                      <a:pt x="4" y="0"/>
                    </a:cubicBezTo>
                    <a:cubicBezTo>
                      <a:pt x="3" y="0"/>
                      <a:pt x="0" y="2"/>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47" name="Freeform 4684"/>
              <p:cNvSpPr>
                <a:spLocks/>
              </p:cNvSpPr>
              <p:nvPr/>
            </p:nvSpPr>
            <p:spPr bwMode="auto">
              <a:xfrm>
                <a:off x="2043" y="1569"/>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1"/>
                    </a:cubicBezTo>
                    <a:cubicBezTo>
                      <a:pt x="1" y="1"/>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48" name="Freeform 4685"/>
              <p:cNvSpPr>
                <a:spLocks/>
              </p:cNvSpPr>
              <p:nvPr/>
            </p:nvSpPr>
            <p:spPr bwMode="auto">
              <a:xfrm>
                <a:off x="2047" y="1569"/>
                <a:ext cx="3" cy="2"/>
              </a:xfrm>
              <a:custGeom>
                <a:avLst/>
                <a:gdLst>
                  <a:gd name="T0" fmla="*/ 2 w 2"/>
                  <a:gd name="T1" fmla="*/ 0 h 2"/>
                  <a:gd name="T2" fmla="*/ 0 w 2"/>
                  <a:gd name="T3" fmla="*/ 1 h 2"/>
                  <a:gd name="T4" fmla="*/ 3 w 2"/>
                  <a:gd name="T5" fmla="*/ 0 h 2"/>
                  <a:gd name="T6" fmla="*/ 2 w 2"/>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0"/>
                    </a:moveTo>
                    <a:cubicBezTo>
                      <a:pt x="0" y="1"/>
                      <a:pt x="0" y="1"/>
                      <a:pt x="0" y="1"/>
                    </a:cubicBezTo>
                    <a:cubicBezTo>
                      <a:pt x="1" y="2"/>
                      <a:pt x="2" y="2"/>
                      <a:pt x="2" y="0"/>
                    </a:cubicBezTo>
                    <a:cubicBezTo>
                      <a:pt x="2"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49" name="Freeform 4686"/>
              <p:cNvSpPr>
                <a:spLocks/>
              </p:cNvSpPr>
              <p:nvPr/>
            </p:nvSpPr>
            <p:spPr bwMode="auto">
              <a:xfrm>
                <a:off x="2049" y="1577"/>
                <a:ext cx="7" cy="4"/>
              </a:xfrm>
              <a:custGeom>
                <a:avLst/>
                <a:gdLst>
                  <a:gd name="T0" fmla="*/ 5 w 6"/>
                  <a:gd name="T1" fmla="*/ 0 h 3"/>
                  <a:gd name="T2" fmla="*/ 0 w 6"/>
                  <a:gd name="T3" fmla="*/ 3 h 3"/>
                  <a:gd name="T4" fmla="*/ 7 w 6"/>
                  <a:gd name="T5" fmla="*/ 1 h 3"/>
                  <a:gd name="T6" fmla="*/ 5 w 6"/>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3">
                    <a:moveTo>
                      <a:pt x="4" y="0"/>
                    </a:moveTo>
                    <a:cubicBezTo>
                      <a:pt x="2" y="0"/>
                      <a:pt x="1" y="2"/>
                      <a:pt x="0" y="2"/>
                    </a:cubicBezTo>
                    <a:cubicBezTo>
                      <a:pt x="0" y="3"/>
                      <a:pt x="6" y="2"/>
                      <a:pt x="6" y="1"/>
                    </a:cubicBezTo>
                    <a:cubicBezTo>
                      <a:pt x="5" y="0"/>
                      <a:pt x="5" y="0"/>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50" name="Freeform 4687"/>
              <p:cNvSpPr>
                <a:spLocks/>
              </p:cNvSpPr>
              <p:nvPr/>
            </p:nvSpPr>
            <p:spPr bwMode="auto">
              <a:xfrm>
                <a:off x="2059" y="1575"/>
                <a:ext cx="3" cy="2"/>
              </a:xfrm>
              <a:custGeom>
                <a:avLst/>
                <a:gdLst>
                  <a:gd name="T0" fmla="*/ 3 w 2"/>
                  <a:gd name="T1" fmla="*/ 0 h 1"/>
                  <a:gd name="T2" fmla="*/ 0 w 2"/>
                  <a:gd name="T3" fmla="*/ 2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1"/>
                    </a:cubicBezTo>
                    <a:cubicBezTo>
                      <a:pt x="1" y="1"/>
                      <a:pt x="1"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51" name="Freeform 4688"/>
              <p:cNvSpPr>
                <a:spLocks/>
              </p:cNvSpPr>
              <p:nvPr/>
            </p:nvSpPr>
            <p:spPr bwMode="auto">
              <a:xfrm>
                <a:off x="2075" y="1595"/>
                <a:ext cx="5" cy="3"/>
              </a:xfrm>
              <a:custGeom>
                <a:avLst/>
                <a:gdLst>
                  <a:gd name="T0" fmla="*/ 5 w 4"/>
                  <a:gd name="T1" fmla="*/ 0 h 2"/>
                  <a:gd name="T2" fmla="*/ 0 w 4"/>
                  <a:gd name="T3" fmla="*/ 2 h 2"/>
                  <a:gd name="T4" fmla="*/ 5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4" y="0"/>
                    </a:moveTo>
                    <a:cubicBezTo>
                      <a:pt x="3" y="1"/>
                      <a:pt x="1" y="0"/>
                      <a:pt x="0" y="1"/>
                    </a:cubicBezTo>
                    <a:cubicBezTo>
                      <a:pt x="1" y="2"/>
                      <a:pt x="3" y="1"/>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52" name="Freeform 4689"/>
              <p:cNvSpPr>
                <a:spLocks/>
              </p:cNvSpPr>
              <p:nvPr/>
            </p:nvSpPr>
            <p:spPr bwMode="auto">
              <a:xfrm>
                <a:off x="2080" y="1596"/>
                <a:ext cx="3" cy="2"/>
              </a:xfrm>
              <a:custGeom>
                <a:avLst/>
                <a:gdLst>
                  <a:gd name="T0" fmla="*/ 3 w 2"/>
                  <a:gd name="T1" fmla="*/ 0 h 1"/>
                  <a:gd name="T2" fmla="*/ 0 w 2"/>
                  <a:gd name="T3" fmla="*/ 2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1"/>
                    </a:cubicBezTo>
                    <a:cubicBezTo>
                      <a:pt x="1" y="1"/>
                      <a:pt x="2"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53" name="Freeform 4690"/>
              <p:cNvSpPr>
                <a:spLocks/>
              </p:cNvSpPr>
              <p:nvPr/>
            </p:nvSpPr>
            <p:spPr bwMode="auto">
              <a:xfrm>
                <a:off x="2025" y="1635"/>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0" y="1"/>
                      <a:pt x="0" y="1"/>
                    </a:cubicBezTo>
                    <a:cubicBezTo>
                      <a:pt x="1"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54" name="Freeform 4691"/>
              <p:cNvSpPr>
                <a:spLocks/>
              </p:cNvSpPr>
              <p:nvPr/>
            </p:nvSpPr>
            <p:spPr bwMode="auto">
              <a:xfrm>
                <a:off x="2031" y="1703"/>
                <a:ext cx="3" cy="2"/>
              </a:xfrm>
              <a:custGeom>
                <a:avLst/>
                <a:gdLst>
                  <a:gd name="T0" fmla="*/ 3 w 2"/>
                  <a:gd name="T1" fmla="*/ 0 h 1"/>
                  <a:gd name="T2" fmla="*/ 0 w 2"/>
                  <a:gd name="T3" fmla="*/ 2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1"/>
                    </a:cubicBezTo>
                    <a:cubicBezTo>
                      <a:pt x="1" y="1"/>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55" name="Freeform 4692"/>
              <p:cNvSpPr>
                <a:spLocks/>
              </p:cNvSpPr>
              <p:nvPr/>
            </p:nvSpPr>
            <p:spPr bwMode="auto">
              <a:xfrm>
                <a:off x="2033" y="1723"/>
                <a:ext cx="5" cy="3"/>
              </a:xfrm>
              <a:custGeom>
                <a:avLst/>
                <a:gdLst>
                  <a:gd name="T0" fmla="*/ 3 w 4"/>
                  <a:gd name="T1" fmla="*/ 3 h 2"/>
                  <a:gd name="T2" fmla="*/ 0 w 4"/>
                  <a:gd name="T3" fmla="*/ 0 h 2"/>
                  <a:gd name="T4" fmla="*/ 3 w 4"/>
                  <a:gd name="T5" fmla="*/ 3 h 2"/>
                  <a:gd name="T6" fmla="*/ 0 60000 65536"/>
                  <a:gd name="T7" fmla="*/ 0 60000 65536"/>
                  <a:gd name="T8" fmla="*/ 0 60000 65536"/>
                </a:gdLst>
                <a:ahLst/>
                <a:cxnLst>
                  <a:cxn ang="T6">
                    <a:pos x="T0" y="T1"/>
                  </a:cxn>
                  <a:cxn ang="T7">
                    <a:pos x="T2" y="T3"/>
                  </a:cxn>
                  <a:cxn ang="T8">
                    <a:pos x="T4" y="T5"/>
                  </a:cxn>
                </a:cxnLst>
                <a:rect l="0" t="0" r="r" b="b"/>
                <a:pathLst>
                  <a:path w="4" h="2">
                    <a:moveTo>
                      <a:pt x="2" y="2"/>
                    </a:moveTo>
                    <a:cubicBezTo>
                      <a:pt x="4" y="1"/>
                      <a:pt x="1" y="0"/>
                      <a:pt x="0" y="0"/>
                    </a:cubicBezTo>
                    <a:cubicBezTo>
                      <a:pt x="0" y="1"/>
                      <a:pt x="1" y="1"/>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56" name="Freeform 4693"/>
              <p:cNvSpPr>
                <a:spLocks/>
              </p:cNvSpPr>
              <p:nvPr/>
            </p:nvSpPr>
            <p:spPr bwMode="auto">
              <a:xfrm>
                <a:off x="2039" y="1701"/>
                <a:ext cx="4" cy="4"/>
              </a:xfrm>
              <a:custGeom>
                <a:avLst/>
                <a:gdLst>
                  <a:gd name="T0" fmla="*/ 3 w 3"/>
                  <a:gd name="T1" fmla="*/ 1 h 3"/>
                  <a:gd name="T2" fmla="*/ 4 w 3"/>
                  <a:gd name="T3" fmla="*/ 4 h 3"/>
                  <a:gd name="T4" fmla="*/ 3 w 3"/>
                  <a:gd name="T5" fmla="*/ 1 h 3"/>
                  <a:gd name="T6" fmla="*/ 0 60000 65536"/>
                  <a:gd name="T7" fmla="*/ 0 60000 65536"/>
                  <a:gd name="T8" fmla="*/ 0 60000 65536"/>
                </a:gdLst>
                <a:ahLst/>
                <a:cxnLst>
                  <a:cxn ang="T6">
                    <a:pos x="T0" y="T1"/>
                  </a:cxn>
                  <a:cxn ang="T7">
                    <a:pos x="T2" y="T3"/>
                  </a:cxn>
                  <a:cxn ang="T8">
                    <a:pos x="T4" y="T5"/>
                  </a:cxn>
                </a:cxnLst>
                <a:rect l="0" t="0" r="r" b="b"/>
                <a:pathLst>
                  <a:path w="3" h="3">
                    <a:moveTo>
                      <a:pt x="2" y="1"/>
                    </a:moveTo>
                    <a:cubicBezTo>
                      <a:pt x="0" y="0"/>
                      <a:pt x="0" y="3"/>
                      <a:pt x="3" y="3"/>
                    </a:cubicBezTo>
                    <a:cubicBezTo>
                      <a:pt x="2" y="2"/>
                      <a:pt x="2" y="2"/>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57" name="Freeform 4694"/>
              <p:cNvSpPr>
                <a:spLocks/>
              </p:cNvSpPr>
              <p:nvPr/>
            </p:nvSpPr>
            <p:spPr bwMode="auto">
              <a:xfrm>
                <a:off x="2047" y="1648"/>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1"/>
                    </a:cubicBezTo>
                    <a:cubicBezTo>
                      <a:pt x="0" y="1"/>
                      <a:pt x="1"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58" name="Freeform 4695"/>
              <p:cNvSpPr>
                <a:spLocks/>
              </p:cNvSpPr>
              <p:nvPr/>
            </p:nvSpPr>
            <p:spPr bwMode="auto">
              <a:xfrm>
                <a:off x="2047" y="1693"/>
                <a:ext cx="3" cy="1"/>
              </a:xfrm>
              <a:custGeom>
                <a:avLst/>
                <a:gdLst>
                  <a:gd name="T0" fmla="*/ 3 w 2"/>
                  <a:gd name="T1" fmla="*/ 0 h 1"/>
                  <a:gd name="T2" fmla="*/ 0 w 2"/>
                  <a:gd name="T3" fmla="*/ 0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0"/>
                    </a:cubicBezTo>
                    <a:cubicBezTo>
                      <a:pt x="0" y="1"/>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59" name="Freeform 4696"/>
              <p:cNvSpPr>
                <a:spLocks/>
              </p:cNvSpPr>
              <p:nvPr/>
            </p:nvSpPr>
            <p:spPr bwMode="auto">
              <a:xfrm>
                <a:off x="2047" y="1693"/>
                <a:ext cx="7" cy="3"/>
              </a:xfrm>
              <a:custGeom>
                <a:avLst/>
                <a:gdLst>
                  <a:gd name="T0" fmla="*/ 7 w 5"/>
                  <a:gd name="T1" fmla="*/ 0 h 2"/>
                  <a:gd name="T2" fmla="*/ 0 w 5"/>
                  <a:gd name="T3" fmla="*/ 3 h 2"/>
                  <a:gd name="T4" fmla="*/ 7 w 5"/>
                  <a:gd name="T5" fmla="*/ 0 h 2"/>
                  <a:gd name="T6" fmla="*/ 0 60000 65536"/>
                  <a:gd name="T7" fmla="*/ 0 60000 65536"/>
                  <a:gd name="T8" fmla="*/ 0 60000 65536"/>
                </a:gdLst>
                <a:ahLst/>
                <a:cxnLst>
                  <a:cxn ang="T6">
                    <a:pos x="T0" y="T1"/>
                  </a:cxn>
                  <a:cxn ang="T7">
                    <a:pos x="T2" y="T3"/>
                  </a:cxn>
                  <a:cxn ang="T8">
                    <a:pos x="T4" y="T5"/>
                  </a:cxn>
                </a:cxnLst>
                <a:rect l="0" t="0" r="r" b="b"/>
                <a:pathLst>
                  <a:path w="5" h="2">
                    <a:moveTo>
                      <a:pt x="5" y="0"/>
                    </a:moveTo>
                    <a:cubicBezTo>
                      <a:pt x="4" y="0"/>
                      <a:pt x="2" y="1"/>
                      <a:pt x="0" y="2"/>
                    </a:cubicBezTo>
                    <a:cubicBezTo>
                      <a:pt x="2" y="2"/>
                      <a:pt x="3" y="1"/>
                      <a:pt x="5"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60" name="Freeform 4697"/>
              <p:cNvSpPr>
                <a:spLocks/>
              </p:cNvSpPr>
              <p:nvPr/>
            </p:nvSpPr>
            <p:spPr bwMode="auto">
              <a:xfrm>
                <a:off x="2055" y="1680"/>
                <a:ext cx="1" cy="1"/>
              </a:xfrm>
              <a:custGeom>
                <a:avLst/>
                <a:gdLst>
                  <a:gd name="T0" fmla="*/ 1 w 1"/>
                  <a:gd name="T1" fmla="*/ 0 h 1"/>
                  <a:gd name="T2" fmla="*/ 0 w 1"/>
                  <a:gd name="T3" fmla="*/ 0 h 1"/>
                  <a:gd name="T4" fmla="*/ 1 w 1"/>
                  <a:gd name="T5" fmla="*/ 1 h 1"/>
                  <a:gd name="T6" fmla="*/ 1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0" y="0"/>
                      <a:pt x="0" y="0"/>
                      <a:pt x="0" y="0"/>
                    </a:cubicBezTo>
                    <a:cubicBezTo>
                      <a:pt x="1" y="0"/>
                      <a:pt x="1" y="0"/>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61" name="Freeform 4698"/>
              <p:cNvSpPr>
                <a:spLocks/>
              </p:cNvSpPr>
              <p:nvPr/>
            </p:nvSpPr>
            <p:spPr bwMode="auto">
              <a:xfrm>
                <a:off x="2058" y="1661"/>
                <a:ext cx="5" cy="4"/>
              </a:xfrm>
              <a:custGeom>
                <a:avLst/>
                <a:gdLst>
                  <a:gd name="T0" fmla="*/ 5 w 4"/>
                  <a:gd name="T1" fmla="*/ 1 h 3"/>
                  <a:gd name="T2" fmla="*/ 0 w 4"/>
                  <a:gd name="T3" fmla="*/ 4 h 3"/>
                  <a:gd name="T4" fmla="*/ 5 w 4"/>
                  <a:gd name="T5" fmla="*/ 1 h 3"/>
                  <a:gd name="T6" fmla="*/ 0 60000 65536"/>
                  <a:gd name="T7" fmla="*/ 0 60000 65536"/>
                  <a:gd name="T8" fmla="*/ 0 60000 65536"/>
                </a:gdLst>
                <a:ahLst/>
                <a:cxnLst>
                  <a:cxn ang="T6">
                    <a:pos x="T0" y="T1"/>
                  </a:cxn>
                  <a:cxn ang="T7">
                    <a:pos x="T2" y="T3"/>
                  </a:cxn>
                  <a:cxn ang="T8">
                    <a:pos x="T4" y="T5"/>
                  </a:cxn>
                </a:cxnLst>
                <a:rect l="0" t="0" r="r" b="b"/>
                <a:pathLst>
                  <a:path w="4" h="3">
                    <a:moveTo>
                      <a:pt x="4" y="1"/>
                    </a:moveTo>
                    <a:cubicBezTo>
                      <a:pt x="3" y="0"/>
                      <a:pt x="0" y="2"/>
                      <a:pt x="0" y="3"/>
                    </a:cubicBezTo>
                    <a:cubicBezTo>
                      <a:pt x="1" y="3"/>
                      <a:pt x="3" y="3"/>
                      <a:pt x="4"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62" name="Freeform 4699"/>
              <p:cNvSpPr>
                <a:spLocks/>
              </p:cNvSpPr>
              <p:nvPr/>
            </p:nvSpPr>
            <p:spPr bwMode="auto">
              <a:xfrm>
                <a:off x="2059" y="1639"/>
                <a:ext cx="3" cy="1"/>
              </a:xfrm>
              <a:custGeom>
                <a:avLst/>
                <a:gdLst>
                  <a:gd name="T0" fmla="*/ 2 w 2"/>
                  <a:gd name="T1" fmla="*/ 1 h 1"/>
                  <a:gd name="T2" fmla="*/ 0 w 2"/>
                  <a:gd name="T3" fmla="*/ 0 h 1"/>
                  <a:gd name="T4" fmla="*/ 3 w 2"/>
                  <a:gd name="T5" fmla="*/ 1 h 1"/>
                  <a:gd name="T6" fmla="*/ 2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0" y="0"/>
                      <a:pt x="0" y="0"/>
                      <a:pt x="0" y="0"/>
                    </a:cubicBezTo>
                    <a:cubicBezTo>
                      <a:pt x="1" y="1"/>
                      <a:pt x="2" y="1"/>
                      <a:pt x="2"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63" name="Freeform 4700"/>
              <p:cNvSpPr>
                <a:spLocks/>
              </p:cNvSpPr>
              <p:nvPr/>
            </p:nvSpPr>
            <p:spPr bwMode="auto">
              <a:xfrm>
                <a:off x="2060" y="1668"/>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1"/>
                    </a:cubicBezTo>
                    <a:cubicBezTo>
                      <a:pt x="1" y="1"/>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64" name="Freeform 4701"/>
              <p:cNvSpPr>
                <a:spLocks/>
              </p:cNvSpPr>
              <p:nvPr/>
            </p:nvSpPr>
            <p:spPr bwMode="auto">
              <a:xfrm>
                <a:off x="2062" y="1677"/>
                <a:ext cx="2" cy="5"/>
              </a:xfrm>
              <a:custGeom>
                <a:avLst/>
                <a:gdLst>
                  <a:gd name="T0" fmla="*/ 2 w 2"/>
                  <a:gd name="T1" fmla="*/ 1 h 4"/>
                  <a:gd name="T2" fmla="*/ 0 w 2"/>
                  <a:gd name="T3" fmla="*/ 5 h 4"/>
                  <a:gd name="T4" fmla="*/ 2 w 2"/>
                  <a:gd name="T5" fmla="*/ 1 h 4"/>
                  <a:gd name="T6" fmla="*/ 0 60000 65536"/>
                  <a:gd name="T7" fmla="*/ 0 60000 65536"/>
                  <a:gd name="T8" fmla="*/ 0 60000 65536"/>
                </a:gdLst>
                <a:ahLst/>
                <a:cxnLst>
                  <a:cxn ang="T6">
                    <a:pos x="T0" y="T1"/>
                  </a:cxn>
                  <a:cxn ang="T7">
                    <a:pos x="T2" y="T3"/>
                  </a:cxn>
                  <a:cxn ang="T8">
                    <a:pos x="T4" y="T5"/>
                  </a:cxn>
                </a:cxnLst>
                <a:rect l="0" t="0" r="r" b="b"/>
                <a:pathLst>
                  <a:path w="2" h="4">
                    <a:moveTo>
                      <a:pt x="2" y="1"/>
                    </a:moveTo>
                    <a:cubicBezTo>
                      <a:pt x="0" y="0"/>
                      <a:pt x="0" y="3"/>
                      <a:pt x="0" y="4"/>
                    </a:cubicBezTo>
                    <a:cubicBezTo>
                      <a:pt x="2" y="4"/>
                      <a:pt x="1" y="2"/>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65" name="Freeform 4702"/>
              <p:cNvSpPr>
                <a:spLocks/>
              </p:cNvSpPr>
              <p:nvPr/>
            </p:nvSpPr>
            <p:spPr bwMode="auto">
              <a:xfrm>
                <a:off x="2063" y="1666"/>
                <a:ext cx="1" cy="2"/>
              </a:xfrm>
              <a:custGeom>
                <a:avLst/>
                <a:gdLst>
                  <a:gd name="T0" fmla="*/ 1 w 1"/>
                  <a:gd name="T1" fmla="*/ 0 h 1"/>
                  <a:gd name="T2" fmla="*/ 1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1"/>
                      <a:pt x="1" y="1"/>
                    </a:cubicBezTo>
                    <a:cubicBezTo>
                      <a:pt x="1"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66" name="Freeform 4703"/>
              <p:cNvSpPr>
                <a:spLocks/>
              </p:cNvSpPr>
              <p:nvPr/>
            </p:nvSpPr>
            <p:spPr bwMode="auto">
              <a:xfrm>
                <a:off x="2066" y="1607"/>
                <a:ext cx="5" cy="1"/>
              </a:xfrm>
              <a:custGeom>
                <a:avLst/>
                <a:gdLst>
                  <a:gd name="T0" fmla="*/ 0 w 4"/>
                  <a:gd name="T1" fmla="*/ 0 h 1"/>
                  <a:gd name="T2" fmla="*/ 5 w 4"/>
                  <a:gd name="T3" fmla="*/ 0 h 1"/>
                  <a:gd name="T4" fmla="*/ 0 w 4"/>
                  <a:gd name="T5" fmla="*/ 0 h 1"/>
                  <a:gd name="T6" fmla="*/ 0 60000 65536"/>
                  <a:gd name="T7" fmla="*/ 0 60000 65536"/>
                  <a:gd name="T8" fmla="*/ 0 60000 65536"/>
                </a:gdLst>
                <a:ahLst/>
                <a:cxnLst>
                  <a:cxn ang="T6">
                    <a:pos x="T0" y="T1"/>
                  </a:cxn>
                  <a:cxn ang="T7">
                    <a:pos x="T2" y="T3"/>
                  </a:cxn>
                  <a:cxn ang="T8">
                    <a:pos x="T4" y="T5"/>
                  </a:cxn>
                </a:cxnLst>
                <a:rect l="0" t="0" r="r" b="b"/>
                <a:pathLst>
                  <a:path w="4" h="1">
                    <a:moveTo>
                      <a:pt x="0" y="0"/>
                    </a:moveTo>
                    <a:cubicBezTo>
                      <a:pt x="1" y="1"/>
                      <a:pt x="4" y="1"/>
                      <a:pt x="4" y="0"/>
                    </a:cubicBezTo>
                    <a:cubicBezTo>
                      <a:pt x="3" y="0"/>
                      <a:pt x="2"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67" name="Freeform 4704"/>
              <p:cNvSpPr>
                <a:spLocks/>
              </p:cNvSpPr>
              <p:nvPr/>
            </p:nvSpPr>
            <p:spPr bwMode="auto">
              <a:xfrm>
                <a:off x="2067" y="167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0" y="0"/>
                      <a:pt x="0"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68" name="Freeform 4705"/>
              <p:cNvSpPr>
                <a:spLocks/>
              </p:cNvSpPr>
              <p:nvPr/>
            </p:nvSpPr>
            <p:spPr bwMode="auto">
              <a:xfrm>
                <a:off x="2068" y="1608"/>
                <a:ext cx="2" cy="2"/>
              </a:xfrm>
              <a:custGeom>
                <a:avLst/>
                <a:gdLst>
                  <a:gd name="T0" fmla="*/ 0 w 1"/>
                  <a:gd name="T1" fmla="*/ 0 h 1"/>
                  <a:gd name="T2" fmla="*/ 2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1" y="1"/>
                      <a:pt x="1" y="1"/>
                      <a:pt x="1" y="1"/>
                    </a:cubicBezTo>
                    <a:cubicBezTo>
                      <a:pt x="1" y="1"/>
                      <a:pt x="1"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69" name="Freeform 4706"/>
              <p:cNvSpPr>
                <a:spLocks/>
              </p:cNvSpPr>
              <p:nvPr/>
            </p:nvSpPr>
            <p:spPr bwMode="auto">
              <a:xfrm>
                <a:off x="2076" y="1614"/>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70" name="Freeform 4707"/>
              <p:cNvSpPr>
                <a:spLocks/>
              </p:cNvSpPr>
              <p:nvPr/>
            </p:nvSpPr>
            <p:spPr bwMode="auto">
              <a:xfrm>
                <a:off x="2076" y="1614"/>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71" name="Freeform 4708"/>
              <p:cNvSpPr>
                <a:spLocks/>
              </p:cNvSpPr>
              <p:nvPr/>
            </p:nvSpPr>
            <p:spPr bwMode="auto">
              <a:xfrm>
                <a:off x="2079" y="1614"/>
                <a:ext cx="4" cy="1"/>
              </a:xfrm>
              <a:custGeom>
                <a:avLst/>
                <a:gdLst>
                  <a:gd name="T0" fmla="*/ 3 w 3"/>
                  <a:gd name="T1" fmla="*/ 1 h 1"/>
                  <a:gd name="T2" fmla="*/ 4 w 3"/>
                  <a:gd name="T3" fmla="*/ 0 h 1"/>
                  <a:gd name="T4" fmla="*/ 0 w 3"/>
                  <a:gd name="T5" fmla="*/ 1 h 1"/>
                  <a:gd name="T6" fmla="*/ 3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1"/>
                    </a:moveTo>
                    <a:cubicBezTo>
                      <a:pt x="2" y="1"/>
                      <a:pt x="3" y="1"/>
                      <a:pt x="3" y="0"/>
                    </a:cubicBezTo>
                    <a:cubicBezTo>
                      <a:pt x="2" y="0"/>
                      <a:pt x="1" y="1"/>
                      <a:pt x="0" y="1"/>
                    </a:cubicBezTo>
                    <a:cubicBezTo>
                      <a:pt x="1"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72" name="Freeform 4709"/>
              <p:cNvSpPr>
                <a:spLocks/>
              </p:cNvSpPr>
              <p:nvPr/>
            </p:nvSpPr>
            <p:spPr bwMode="auto">
              <a:xfrm>
                <a:off x="2088" y="1615"/>
                <a:ext cx="1" cy="1"/>
              </a:xfrm>
              <a:custGeom>
                <a:avLst/>
                <a:gdLst>
                  <a:gd name="T0" fmla="*/ 0 w 1"/>
                  <a:gd name="T1" fmla="*/ 0 h 1"/>
                  <a:gd name="T2" fmla="*/ 1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73" name="Freeform 4710"/>
              <p:cNvSpPr>
                <a:spLocks/>
              </p:cNvSpPr>
              <p:nvPr/>
            </p:nvSpPr>
            <p:spPr bwMode="auto">
              <a:xfrm>
                <a:off x="2100" y="1623"/>
                <a:ext cx="3" cy="1"/>
              </a:xfrm>
              <a:custGeom>
                <a:avLst/>
                <a:gdLst>
                  <a:gd name="T0" fmla="*/ 2 w 2"/>
                  <a:gd name="T1" fmla="*/ 0 h 1"/>
                  <a:gd name="T2" fmla="*/ 0 w 2"/>
                  <a:gd name="T3" fmla="*/ 1 h 1"/>
                  <a:gd name="T4" fmla="*/ 3 w 2"/>
                  <a:gd name="T5" fmla="*/ 1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1" y="0"/>
                      <a:pt x="0" y="0"/>
                      <a:pt x="0" y="1"/>
                    </a:cubicBezTo>
                    <a:cubicBezTo>
                      <a:pt x="0" y="1"/>
                      <a:pt x="1" y="1"/>
                      <a:pt x="2"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74" name="Freeform 4711"/>
              <p:cNvSpPr>
                <a:spLocks/>
              </p:cNvSpPr>
              <p:nvPr/>
            </p:nvSpPr>
            <p:spPr bwMode="auto">
              <a:xfrm>
                <a:off x="2100" y="1626"/>
                <a:ext cx="5" cy="1"/>
              </a:xfrm>
              <a:custGeom>
                <a:avLst/>
                <a:gdLst>
                  <a:gd name="T0" fmla="*/ 4 w 4"/>
                  <a:gd name="T1" fmla="*/ 1 h 1"/>
                  <a:gd name="T2" fmla="*/ 5 w 4"/>
                  <a:gd name="T3" fmla="*/ 1 h 1"/>
                  <a:gd name="T4" fmla="*/ 0 w 4"/>
                  <a:gd name="T5" fmla="*/ 1 h 1"/>
                  <a:gd name="T6" fmla="*/ 4 w 4"/>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3" y="1"/>
                    </a:moveTo>
                    <a:cubicBezTo>
                      <a:pt x="4" y="1"/>
                      <a:pt x="4" y="1"/>
                      <a:pt x="4" y="1"/>
                    </a:cubicBezTo>
                    <a:cubicBezTo>
                      <a:pt x="2" y="1"/>
                      <a:pt x="1" y="0"/>
                      <a:pt x="0" y="1"/>
                    </a:cubicBezTo>
                    <a:cubicBezTo>
                      <a:pt x="1" y="1"/>
                      <a:pt x="2" y="1"/>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75" name="Freeform 4712"/>
              <p:cNvSpPr>
                <a:spLocks/>
              </p:cNvSpPr>
              <p:nvPr/>
            </p:nvSpPr>
            <p:spPr bwMode="auto">
              <a:xfrm>
                <a:off x="2101" y="1648"/>
                <a:ext cx="3" cy="3"/>
              </a:xfrm>
              <a:custGeom>
                <a:avLst/>
                <a:gdLst>
                  <a:gd name="T0" fmla="*/ 2 w 2"/>
                  <a:gd name="T1" fmla="*/ 0 h 2"/>
                  <a:gd name="T2" fmla="*/ 0 w 2"/>
                  <a:gd name="T3" fmla="*/ 2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1" y="0"/>
                      <a:pt x="0" y="0"/>
                      <a:pt x="0" y="1"/>
                    </a:cubicBezTo>
                    <a:cubicBezTo>
                      <a:pt x="0" y="2"/>
                      <a:pt x="2" y="2"/>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76" name="Freeform 4713"/>
              <p:cNvSpPr>
                <a:spLocks/>
              </p:cNvSpPr>
              <p:nvPr/>
            </p:nvSpPr>
            <p:spPr bwMode="auto">
              <a:xfrm>
                <a:off x="2105" y="1630"/>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77" name="Freeform 4714"/>
              <p:cNvSpPr>
                <a:spLocks/>
              </p:cNvSpPr>
              <p:nvPr/>
            </p:nvSpPr>
            <p:spPr bwMode="auto">
              <a:xfrm>
                <a:off x="2105" y="1630"/>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78" name="Freeform 4715"/>
              <p:cNvSpPr>
                <a:spLocks/>
              </p:cNvSpPr>
              <p:nvPr/>
            </p:nvSpPr>
            <p:spPr bwMode="auto">
              <a:xfrm>
                <a:off x="2105" y="1630"/>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0"/>
                      <a:pt x="0"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79" name="Freeform 4716"/>
              <p:cNvSpPr>
                <a:spLocks/>
              </p:cNvSpPr>
              <p:nvPr/>
            </p:nvSpPr>
            <p:spPr bwMode="auto">
              <a:xfrm>
                <a:off x="2107" y="1641"/>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0" y="0"/>
                      <a:pt x="0" y="0"/>
                    </a:cubicBezTo>
                    <a:cubicBezTo>
                      <a:pt x="0"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80" name="Freeform 4717"/>
              <p:cNvSpPr>
                <a:spLocks/>
              </p:cNvSpPr>
              <p:nvPr/>
            </p:nvSpPr>
            <p:spPr bwMode="auto">
              <a:xfrm>
                <a:off x="2108" y="1628"/>
                <a:ext cx="5" cy="3"/>
              </a:xfrm>
              <a:custGeom>
                <a:avLst/>
                <a:gdLst>
                  <a:gd name="T0" fmla="*/ 0 w 4"/>
                  <a:gd name="T1" fmla="*/ 3 h 2"/>
                  <a:gd name="T2" fmla="*/ 5 w 4"/>
                  <a:gd name="T3" fmla="*/ 0 h 2"/>
                  <a:gd name="T4" fmla="*/ 0 w 4"/>
                  <a:gd name="T5" fmla="*/ 3 h 2"/>
                  <a:gd name="T6" fmla="*/ 0 60000 65536"/>
                  <a:gd name="T7" fmla="*/ 0 60000 65536"/>
                  <a:gd name="T8" fmla="*/ 0 60000 65536"/>
                </a:gdLst>
                <a:ahLst/>
                <a:cxnLst>
                  <a:cxn ang="T6">
                    <a:pos x="T0" y="T1"/>
                  </a:cxn>
                  <a:cxn ang="T7">
                    <a:pos x="T2" y="T3"/>
                  </a:cxn>
                  <a:cxn ang="T8">
                    <a:pos x="T4" y="T5"/>
                  </a:cxn>
                </a:cxnLst>
                <a:rect l="0" t="0" r="r" b="b"/>
                <a:pathLst>
                  <a:path w="4" h="2">
                    <a:moveTo>
                      <a:pt x="0" y="2"/>
                    </a:moveTo>
                    <a:cubicBezTo>
                      <a:pt x="1" y="2"/>
                      <a:pt x="3" y="1"/>
                      <a:pt x="4" y="0"/>
                    </a:cubicBezTo>
                    <a:cubicBezTo>
                      <a:pt x="2" y="0"/>
                      <a:pt x="1"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81" name="Freeform 4718"/>
              <p:cNvSpPr>
                <a:spLocks/>
              </p:cNvSpPr>
              <p:nvPr/>
            </p:nvSpPr>
            <p:spPr bwMode="auto">
              <a:xfrm>
                <a:off x="2112" y="1628"/>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0" y="0"/>
                      <a:pt x="0" y="0"/>
                    </a:cubicBezTo>
                    <a:cubicBezTo>
                      <a:pt x="0"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82" name="Freeform 4719"/>
              <p:cNvSpPr>
                <a:spLocks/>
              </p:cNvSpPr>
              <p:nvPr/>
            </p:nvSpPr>
            <p:spPr bwMode="auto">
              <a:xfrm>
                <a:off x="1963" y="1665"/>
                <a:ext cx="1" cy="1"/>
              </a:xfrm>
              <a:custGeom>
                <a:avLst/>
                <a:gdLst>
                  <a:gd name="T0" fmla="*/ 1 w 1"/>
                  <a:gd name="T1" fmla="*/ 0 h 1"/>
                  <a:gd name="T2" fmla="*/ 0 w 1"/>
                  <a:gd name="T3" fmla="*/ 1 h 1"/>
                  <a:gd name="T4" fmla="*/ 1 w 1"/>
                  <a:gd name="T5" fmla="*/ 1 h 1"/>
                  <a:gd name="T6" fmla="*/ 1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1" y="1"/>
                      <a:pt x="1" y="1"/>
                      <a:pt x="0" y="1"/>
                    </a:cubicBezTo>
                    <a:cubicBezTo>
                      <a:pt x="1" y="1"/>
                      <a:pt x="1" y="1"/>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83" name="Freeform 4720"/>
              <p:cNvSpPr>
                <a:spLocks/>
              </p:cNvSpPr>
              <p:nvPr/>
            </p:nvSpPr>
            <p:spPr bwMode="auto">
              <a:xfrm>
                <a:off x="1971" y="1665"/>
                <a:ext cx="2" cy="3"/>
              </a:xfrm>
              <a:custGeom>
                <a:avLst/>
                <a:gdLst>
                  <a:gd name="T0" fmla="*/ 2 w 2"/>
                  <a:gd name="T1" fmla="*/ 0 h 2"/>
                  <a:gd name="T2" fmla="*/ 0 w 2"/>
                  <a:gd name="T3" fmla="*/ 3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0"/>
                      <a:pt x="1" y="1"/>
                      <a:pt x="0" y="2"/>
                    </a:cubicBezTo>
                    <a:cubicBezTo>
                      <a:pt x="1" y="2"/>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84" name="Freeform 4721"/>
              <p:cNvSpPr>
                <a:spLocks/>
              </p:cNvSpPr>
              <p:nvPr/>
            </p:nvSpPr>
            <p:spPr bwMode="auto">
              <a:xfrm>
                <a:off x="1984" y="1688"/>
                <a:ext cx="8" cy="6"/>
              </a:xfrm>
              <a:custGeom>
                <a:avLst/>
                <a:gdLst>
                  <a:gd name="T0" fmla="*/ 5 w 6"/>
                  <a:gd name="T1" fmla="*/ 2 h 5"/>
                  <a:gd name="T2" fmla="*/ 0 w 6"/>
                  <a:gd name="T3" fmla="*/ 2 h 5"/>
                  <a:gd name="T4" fmla="*/ 3 w 6"/>
                  <a:gd name="T5" fmla="*/ 2 h 5"/>
                  <a:gd name="T6" fmla="*/ 4 w 6"/>
                  <a:gd name="T7" fmla="*/ 5 h 5"/>
                  <a:gd name="T8" fmla="*/ 5 w 6"/>
                  <a:gd name="T9" fmla="*/ 2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5">
                    <a:moveTo>
                      <a:pt x="4" y="2"/>
                    </a:moveTo>
                    <a:cubicBezTo>
                      <a:pt x="3" y="1"/>
                      <a:pt x="1" y="0"/>
                      <a:pt x="0" y="2"/>
                    </a:cubicBezTo>
                    <a:cubicBezTo>
                      <a:pt x="1" y="1"/>
                      <a:pt x="1" y="2"/>
                      <a:pt x="2" y="2"/>
                    </a:cubicBezTo>
                    <a:cubicBezTo>
                      <a:pt x="0" y="2"/>
                      <a:pt x="1" y="5"/>
                      <a:pt x="3" y="4"/>
                    </a:cubicBezTo>
                    <a:cubicBezTo>
                      <a:pt x="5" y="4"/>
                      <a:pt x="6" y="2"/>
                      <a:pt x="4"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85" name="Freeform 4722"/>
              <p:cNvSpPr>
                <a:spLocks/>
              </p:cNvSpPr>
              <p:nvPr/>
            </p:nvSpPr>
            <p:spPr bwMode="auto">
              <a:xfrm>
                <a:off x="1984" y="1688"/>
                <a:ext cx="1" cy="1"/>
              </a:xfrm>
              <a:custGeom>
                <a:avLst/>
                <a:gdLst>
                  <a:gd name="T0" fmla="*/ 0 w 1"/>
                  <a:gd name="T1" fmla="*/ 0 h 1"/>
                  <a:gd name="T2" fmla="*/ 1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1" y="0"/>
                      <a:pt x="1" y="1"/>
                      <a:pt x="1" y="0"/>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86" name="Freeform 4723"/>
              <p:cNvSpPr>
                <a:spLocks/>
              </p:cNvSpPr>
              <p:nvPr/>
            </p:nvSpPr>
            <p:spPr bwMode="auto">
              <a:xfrm>
                <a:off x="1984" y="1688"/>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1" y="0"/>
                      <a:pt x="1" y="0"/>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87" name="Freeform 4724"/>
              <p:cNvSpPr>
                <a:spLocks/>
              </p:cNvSpPr>
              <p:nvPr/>
            </p:nvSpPr>
            <p:spPr bwMode="auto">
              <a:xfrm>
                <a:off x="1992" y="1721"/>
                <a:ext cx="10" cy="6"/>
              </a:xfrm>
              <a:custGeom>
                <a:avLst/>
                <a:gdLst>
                  <a:gd name="T0" fmla="*/ 8 w 8"/>
                  <a:gd name="T1" fmla="*/ 1 h 5"/>
                  <a:gd name="T2" fmla="*/ 0 w 8"/>
                  <a:gd name="T3" fmla="*/ 6 h 5"/>
                  <a:gd name="T4" fmla="*/ 8 w 8"/>
                  <a:gd name="T5" fmla="*/ 1 h 5"/>
                  <a:gd name="T6" fmla="*/ 0 60000 65536"/>
                  <a:gd name="T7" fmla="*/ 0 60000 65536"/>
                  <a:gd name="T8" fmla="*/ 0 60000 65536"/>
                </a:gdLst>
                <a:ahLst/>
                <a:cxnLst>
                  <a:cxn ang="T6">
                    <a:pos x="T0" y="T1"/>
                  </a:cxn>
                  <a:cxn ang="T7">
                    <a:pos x="T2" y="T3"/>
                  </a:cxn>
                  <a:cxn ang="T8">
                    <a:pos x="T4" y="T5"/>
                  </a:cxn>
                </a:cxnLst>
                <a:rect l="0" t="0" r="r" b="b"/>
                <a:pathLst>
                  <a:path w="8" h="5">
                    <a:moveTo>
                      <a:pt x="6" y="1"/>
                    </a:moveTo>
                    <a:cubicBezTo>
                      <a:pt x="4" y="0"/>
                      <a:pt x="1" y="3"/>
                      <a:pt x="0" y="5"/>
                    </a:cubicBezTo>
                    <a:cubicBezTo>
                      <a:pt x="1" y="5"/>
                      <a:pt x="8" y="3"/>
                      <a:pt x="6"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88" name="Freeform 4725"/>
              <p:cNvSpPr>
                <a:spLocks/>
              </p:cNvSpPr>
              <p:nvPr/>
            </p:nvSpPr>
            <p:spPr bwMode="auto">
              <a:xfrm>
                <a:off x="2035" y="1705"/>
                <a:ext cx="8" cy="5"/>
              </a:xfrm>
              <a:custGeom>
                <a:avLst/>
                <a:gdLst>
                  <a:gd name="T0" fmla="*/ 8 w 6"/>
                  <a:gd name="T1" fmla="*/ 3 h 4"/>
                  <a:gd name="T2" fmla="*/ 0 w 6"/>
                  <a:gd name="T3" fmla="*/ 1 h 4"/>
                  <a:gd name="T4" fmla="*/ 4 w 6"/>
                  <a:gd name="T5" fmla="*/ 5 h 4"/>
                  <a:gd name="T6" fmla="*/ 8 w 6"/>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4">
                    <a:moveTo>
                      <a:pt x="6" y="2"/>
                    </a:moveTo>
                    <a:cubicBezTo>
                      <a:pt x="5" y="0"/>
                      <a:pt x="1" y="0"/>
                      <a:pt x="0" y="1"/>
                    </a:cubicBezTo>
                    <a:cubicBezTo>
                      <a:pt x="0" y="2"/>
                      <a:pt x="2" y="3"/>
                      <a:pt x="3" y="4"/>
                    </a:cubicBezTo>
                    <a:cubicBezTo>
                      <a:pt x="5" y="4"/>
                      <a:pt x="5" y="3"/>
                      <a:pt x="6"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89" name="Freeform 4726"/>
              <p:cNvSpPr>
                <a:spLocks/>
              </p:cNvSpPr>
              <p:nvPr/>
            </p:nvSpPr>
            <p:spPr bwMode="auto">
              <a:xfrm>
                <a:off x="1690" y="1610"/>
                <a:ext cx="5" cy="2"/>
              </a:xfrm>
              <a:custGeom>
                <a:avLst/>
                <a:gdLst>
                  <a:gd name="T0" fmla="*/ 4 w 4"/>
                  <a:gd name="T1" fmla="*/ 0 h 2"/>
                  <a:gd name="T2" fmla="*/ 0 w 4"/>
                  <a:gd name="T3" fmla="*/ 1 h 2"/>
                  <a:gd name="T4" fmla="*/ 5 w 4"/>
                  <a:gd name="T5" fmla="*/ 1 h 2"/>
                  <a:gd name="T6" fmla="*/ 4 w 4"/>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3" y="0"/>
                    </a:moveTo>
                    <a:cubicBezTo>
                      <a:pt x="2" y="0"/>
                      <a:pt x="0" y="0"/>
                      <a:pt x="0" y="1"/>
                    </a:cubicBezTo>
                    <a:cubicBezTo>
                      <a:pt x="1" y="2"/>
                      <a:pt x="2" y="2"/>
                      <a:pt x="4" y="1"/>
                    </a:cubicBezTo>
                    <a:cubicBezTo>
                      <a:pt x="3" y="1"/>
                      <a:pt x="3" y="0"/>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90" name="Freeform 4727"/>
              <p:cNvSpPr>
                <a:spLocks/>
              </p:cNvSpPr>
              <p:nvPr/>
            </p:nvSpPr>
            <p:spPr bwMode="auto">
              <a:xfrm>
                <a:off x="1720" y="1606"/>
                <a:ext cx="7" cy="4"/>
              </a:xfrm>
              <a:custGeom>
                <a:avLst/>
                <a:gdLst>
                  <a:gd name="T0" fmla="*/ 7 w 5"/>
                  <a:gd name="T1" fmla="*/ 1 h 3"/>
                  <a:gd name="T2" fmla="*/ 0 w 5"/>
                  <a:gd name="T3" fmla="*/ 3 h 3"/>
                  <a:gd name="T4" fmla="*/ 7 w 5"/>
                  <a:gd name="T5" fmla="*/ 1 h 3"/>
                  <a:gd name="T6" fmla="*/ 0 60000 65536"/>
                  <a:gd name="T7" fmla="*/ 0 60000 65536"/>
                  <a:gd name="T8" fmla="*/ 0 60000 65536"/>
                </a:gdLst>
                <a:ahLst/>
                <a:cxnLst>
                  <a:cxn ang="T6">
                    <a:pos x="T0" y="T1"/>
                  </a:cxn>
                  <a:cxn ang="T7">
                    <a:pos x="T2" y="T3"/>
                  </a:cxn>
                  <a:cxn ang="T8">
                    <a:pos x="T4" y="T5"/>
                  </a:cxn>
                </a:cxnLst>
                <a:rect l="0" t="0" r="r" b="b"/>
                <a:pathLst>
                  <a:path w="5" h="3">
                    <a:moveTo>
                      <a:pt x="5" y="1"/>
                    </a:moveTo>
                    <a:cubicBezTo>
                      <a:pt x="3" y="0"/>
                      <a:pt x="1" y="1"/>
                      <a:pt x="0" y="2"/>
                    </a:cubicBezTo>
                    <a:cubicBezTo>
                      <a:pt x="2" y="3"/>
                      <a:pt x="4" y="3"/>
                      <a:pt x="5"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91" name="Freeform 4728"/>
              <p:cNvSpPr>
                <a:spLocks/>
              </p:cNvSpPr>
              <p:nvPr/>
            </p:nvSpPr>
            <p:spPr bwMode="auto">
              <a:xfrm>
                <a:off x="1731" y="1602"/>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2" y="0"/>
                      <a:pt x="1" y="0"/>
                      <a:pt x="0" y="1"/>
                    </a:cubicBezTo>
                    <a:cubicBezTo>
                      <a:pt x="1" y="1"/>
                      <a:pt x="2"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3192" name="Freeform 4729"/>
              <p:cNvSpPr>
                <a:spLocks/>
              </p:cNvSpPr>
              <p:nvPr/>
            </p:nvSpPr>
            <p:spPr bwMode="auto">
              <a:xfrm>
                <a:off x="1739" y="1603"/>
                <a:ext cx="6" cy="4"/>
              </a:xfrm>
              <a:custGeom>
                <a:avLst/>
                <a:gdLst>
                  <a:gd name="T0" fmla="*/ 5 w 5"/>
                  <a:gd name="T1" fmla="*/ 1 h 3"/>
                  <a:gd name="T2" fmla="*/ 0 w 5"/>
                  <a:gd name="T3" fmla="*/ 4 h 3"/>
                  <a:gd name="T4" fmla="*/ 5 w 5"/>
                  <a:gd name="T5" fmla="*/ 1 h 3"/>
                  <a:gd name="T6" fmla="*/ 0 60000 65536"/>
                  <a:gd name="T7" fmla="*/ 0 60000 65536"/>
                  <a:gd name="T8" fmla="*/ 0 60000 65536"/>
                </a:gdLst>
                <a:ahLst/>
                <a:cxnLst>
                  <a:cxn ang="T6">
                    <a:pos x="T0" y="T1"/>
                  </a:cxn>
                  <a:cxn ang="T7">
                    <a:pos x="T2" y="T3"/>
                  </a:cxn>
                  <a:cxn ang="T8">
                    <a:pos x="T4" y="T5"/>
                  </a:cxn>
                </a:cxnLst>
                <a:rect l="0" t="0" r="r" b="b"/>
                <a:pathLst>
                  <a:path w="5" h="3">
                    <a:moveTo>
                      <a:pt x="4" y="1"/>
                    </a:moveTo>
                    <a:cubicBezTo>
                      <a:pt x="3" y="0"/>
                      <a:pt x="0" y="2"/>
                      <a:pt x="0" y="3"/>
                    </a:cubicBezTo>
                    <a:cubicBezTo>
                      <a:pt x="0" y="3"/>
                      <a:pt x="5" y="3"/>
                      <a:pt x="4"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grpSp>
        <p:grpSp>
          <p:nvGrpSpPr>
            <p:cNvPr id="2108" name="Group 4931"/>
            <p:cNvGrpSpPr>
              <a:grpSpLocks/>
            </p:cNvGrpSpPr>
            <p:nvPr/>
          </p:nvGrpSpPr>
          <p:grpSpPr bwMode="auto">
            <a:xfrm>
              <a:off x="1863727" y="2439987"/>
              <a:ext cx="5267325" cy="2570163"/>
              <a:chOff x="1174" y="1537"/>
              <a:chExt cx="3318" cy="1619"/>
            </a:xfrm>
          </p:grpSpPr>
          <p:sp>
            <p:nvSpPr>
              <p:cNvPr id="2793" name="Freeform 4731"/>
              <p:cNvSpPr>
                <a:spLocks/>
              </p:cNvSpPr>
              <p:nvPr/>
            </p:nvSpPr>
            <p:spPr bwMode="auto">
              <a:xfrm>
                <a:off x="1740" y="1595"/>
                <a:ext cx="3" cy="4"/>
              </a:xfrm>
              <a:custGeom>
                <a:avLst/>
                <a:gdLst>
                  <a:gd name="T0" fmla="*/ 3 w 2"/>
                  <a:gd name="T1" fmla="*/ 3 h 3"/>
                  <a:gd name="T2" fmla="*/ 0 w 2"/>
                  <a:gd name="T3" fmla="*/ 4 h 3"/>
                  <a:gd name="T4" fmla="*/ 3 w 2"/>
                  <a:gd name="T5" fmla="*/ 3 h 3"/>
                  <a:gd name="T6" fmla="*/ 0 60000 65536"/>
                  <a:gd name="T7" fmla="*/ 0 60000 65536"/>
                  <a:gd name="T8" fmla="*/ 0 60000 65536"/>
                </a:gdLst>
                <a:ahLst/>
                <a:cxnLst>
                  <a:cxn ang="T6">
                    <a:pos x="T0" y="T1"/>
                  </a:cxn>
                  <a:cxn ang="T7">
                    <a:pos x="T2" y="T3"/>
                  </a:cxn>
                  <a:cxn ang="T8">
                    <a:pos x="T4" y="T5"/>
                  </a:cxn>
                </a:cxnLst>
                <a:rect l="0" t="0" r="r" b="b"/>
                <a:pathLst>
                  <a:path w="2" h="3">
                    <a:moveTo>
                      <a:pt x="2" y="2"/>
                    </a:moveTo>
                    <a:cubicBezTo>
                      <a:pt x="1" y="0"/>
                      <a:pt x="0" y="1"/>
                      <a:pt x="0" y="3"/>
                    </a:cubicBezTo>
                    <a:cubicBezTo>
                      <a:pt x="1" y="3"/>
                      <a:pt x="2"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94" name="Freeform 4732"/>
              <p:cNvSpPr>
                <a:spLocks/>
              </p:cNvSpPr>
              <p:nvPr/>
            </p:nvSpPr>
            <p:spPr bwMode="auto">
              <a:xfrm>
                <a:off x="1744" y="1602"/>
                <a:ext cx="4" cy="2"/>
              </a:xfrm>
              <a:custGeom>
                <a:avLst/>
                <a:gdLst>
                  <a:gd name="T0" fmla="*/ 3 w 3"/>
                  <a:gd name="T1" fmla="*/ 2 h 2"/>
                  <a:gd name="T2" fmla="*/ 3 w 3"/>
                  <a:gd name="T3" fmla="*/ 1 h 2"/>
                  <a:gd name="T4" fmla="*/ 3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2" y="2"/>
                    </a:moveTo>
                    <a:cubicBezTo>
                      <a:pt x="2" y="2"/>
                      <a:pt x="3" y="0"/>
                      <a:pt x="2" y="1"/>
                    </a:cubicBezTo>
                    <a:cubicBezTo>
                      <a:pt x="1" y="1"/>
                      <a:pt x="0"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95" name="Freeform 4733"/>
              <p:cNvSpPr>
                <a:spLocks/>
              </p:cNvSpPr>
              <p:nvPr/>
            </p:nvSpPr>
            <p:spPr bwMode="auto">
              <a:xfrm>
                <a:off x="1752" y="1590"/>
                <a:ext cx="42" cy="21"/>
              </a:xfrm>
              <a:custGeom>
                <a:avLst/>
                <a:gdLst>
                  <a:gd name="T0" fmla="*/ 24 w 32"/>
                  <a:gd name="T1" fmla="*/ 21 h 16"/>
                  <a:gd name="T2" fmla="*/ 33 w 32"/>
                  <a:gd name="T3" fmla="*/ 18 h 16"/>
                  <a:gd name="T4" fmla="*/ 42 w 32"/>
                  <a:gd name="T5" fmla="*/ 16 h 16"/>
                  <a:gd name="T6" fmla="*/ 35 w 32"/>
                  <a:gd name="T7" fmla="*/ 16 h 16"/>
                  <a:gd name="T8" fmla="*/ 38 w 32"/>
                  <a:gd name="T9" fmla="*/ 12 h 16"/>
                  <a:gd name="T10" fmla="*/ 35 w 32"/>
                  <a:gd name="T11" fmla="*/ 13 h 16"/>
                  <a:gd name="T12" fmla="*/ 35 w 32"/>
                  <a:gd name="T13" fmla="*/ 8 h 16"/>
                  <a:gd name="T14" fmla="*/ 33 w 32"/>
                  <a:gd name="T15" fmla="*/ 7 h 16"/>
                  <a:gd name="T16" fmla="*/ 30 w 32"/>
                  <a:gd name="T17" fmla="*/ 5 h 16"/>
                  <a:gd name="T18" fmla="*/ 20 w 32"/>
                  <a:gd name="T19" fmla="*/ 8 h 16"/>
                  <a:gd name="T20" fmla="*/ 16 w 32"/>
                  <a:gd name="T21" fmla="*/ 9 h 16"/>
                  <a:gd name="T22" fmla="*/ 1 w 32"/>
                  <a:gd name="T23" fmla="*/ 13 h 16"/>
                  <a:gd name="T24" fmla="*/ 1 w 32"/>
                  <a:gd name="T25" fmla="*/ 16 h 16"/>
                  <a:gd name="T26" fmla="*/ 5 w 32"/>
                  <a:gd name="T27" fmla="*/ 14 h 16"/>
                  <a:gd name="T28" fmla="*/ 4 w 32"/>
                  <a:gd name="T29" fmla="*/ 16 h 16"/>
                  <a:gd name="T30" fmla="*/ 11 w 32"/>
                  <a:gd name="T31" fmla="*/ 16 h 16"/>
                  <a:gd name="T32" fmla="*/ 14 w 32"/>
                  <a:gd name="T33" fmla="*/ 20 h 16"/>
                  <a:gd name="T34" fmla="*/ 24 w 32"/>
                  <a:gd name="T35" fmla="*/ 21 h 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2" h="16">
                    <a:moveTo>
                      <a:pt x="18" y="16"/>
                    </a:moveTo>
                    <a:cubicBezTo>
                      <a:pt x="20" y="16"/>
                      <a:pt x="23" y="15"/>
                      <a:pt x="25" y="14"/>
                    </a:cubicBezTo>
                    <a:cubicBezTo>
                      <a:pt x="27" y="13"/>
                      <a:pt x="30" y="14"/>
                      <a:pt x="32" y="12"/>
                    </a:cubicBezTo>
                    <a:cubicBezTo>
                      <a:pt x="30" y="11"/>
                      <a:pt x="29" y="13"/>
                      <a:pt x="27" y="12"/>
                    </a:cubicBezTo>
                    <a:cubicBezTo>
                      <a:pt x="28" y="11"/>
                      <a:pt x="28" y="10"/>
                      <a:pt x="29" y="9"/>
                    </a:cubicBezTo>
                    <a:cubicBezTo>
                      <a:pt x="28" y="9"/>
                      <a:pt x="27" y="9"/>
                      <a:pt x="27" y="10"/>
                    </a:cubicBezTo>
                    <a:cubicBezTo>
                      <a:pt x="27" y="8"/>
                      <a:pt x="29" y="8"/>
                      <a:pt x="27" y="6"/>
                    </a:cubicBezTo>
                    <a:cubicBezTo>
                      <a:pt x="26" y="6"/>
                      <a:pt x="25" y="6"/>
                      <a:pt x="25" y="5"/>
                    </a:cubicBezTo>
                    <a:cubicBezTo>
                      <a:pt x="24" y="5"/>
                      <a:pt x="24" y="3"/>
                      <a:pt x="23" y="4"/>
                    </a:cubicBezTo>
                    <a:cubicBezTo>
                      <a:pt x="25" y="0"/>
                      <a:pt x="12" y="3"/>
                      <a:pt x="15" y="6"/>
                    </a:cubicBezTo>
                    <a:cubicBezTo>
                      <a:pt x="14" y="5"/>
                      <a:pt x="10" y="6"/>
                      <a:pt x="12" y="7"/>
                    </a:cubicBezTo>
                    <a:cubicBezTo>
                      <a:pt x="8" y="9"/>
                      <a:pt x="4" y="8"/>
                      <a:pt x="1" y="10"/>
                    </a:cubicBezTo>
                    <a:cubicBezTo>
                      <a:pt x="0" y="10"/>
                      <a:pt x="0" y="12"/>
                      <a:pt x="1" y="12"/>
                    </a:cubicBezTo>
                    <a:cubicBezTo>
                      <a:pt x="2" y="12"/>
                      <a:pt x="3" y="11"/>
                      <a:pt x="4" y="11"/>
                    </a:cubicBezTo>
                    <a:cubicBezTo>
                      <a:pt x="3" y="12"/>
                      <a:pt x="3" y="12"/>
                      <a:pt x="3" y="12"/>
                    </a:cubicBezTo>
                    <a:cubicBezTo>
                      <a:pt x="5" y="13"/>
                      <a:pt x="6" y="13"/>
                      <a:pt x="8" y="12"/>
                    </a:cubicBezTo>
                    <a:cubicBezTo>
                      <a:pt x="6" y="14"/>
                      <a:pt x="10" y="14"/>
                      <a:pt x="11" y="15"/>
                    </a:cubicBezTo>
                    <a:cubicBezTo>
                      <a:pt x="11" y="16"/>
                      <a:pt x="16" y="16"/>
                      <a:pt x="18" y="16"/>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96" name="Freeform 4734"/>
              <p:cNvSpPr>
                <a:spLocks/>
              </p:cNvSpPr>
              <p:nvPr/>
            </p:nvSpPr>
            <p:spPr bwMode="auto">
              <a:xfrm>
                <a:off x="1761" y="1582"/>
                <a:ext cx="4" cy="3"/>
              </a:xfrm>
              <a:custGeom>
                <a:avLst/>
                <a:gdLst>
                  <a:gd name="T0" fmla="*/ 3 w 3"/>
                  <a:gd name="T1" fmla="*/ 0 h 2"/>
                  <a:gd name="T2" fmla="*/ 0 w 3"/>
                  <a:gd name="T3" fmla="*/ 2 h 2"/>
                  <a:gd name="T4" fmla="*/ 3 w 3"/>
                  <a:gd name="T5" fmla="*/ 3 h 2"/>
                  <a:gd name="T6" fmla="*/ 4 w 3"/>
                  <a:gd name="T7" fmla="*/ 2 h 2"/>
                  <a:gd name="T8" fmla="*/ 3 w 3"/>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2">
                    <a:moveTo>
                      <a:pt x="2" y="0"/>
                    </a:moveTo>
                    <a:cubicBezTo>
                      <a:pt x="1" y="0"/>
                      <a:pt x="0" y="0"/>
                      <a:pt x="0" y="1"/>
                    </a:cubicBezTo>
                    <a:cubicBezTo>
                      <a:pt x="1" y="2"/>
                      <a:pt x="1" y="2"/>
                      <a:pt x="2" y="2"/>
                    </a:cubicBezTo>
                    <a:cubicBezTo>
                      <a:pt x="2" y="1"/>
                      <a:pt x="2" y="0"/>
                      <a:pt x="3" y="1"/>
                    </a:cubicBezTo>
                    <a:cubicBezTo>
                      <a:pt x="2" y="0"/>
                      <a:pt x="2"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97" name="Freeform 4735"/>
              <p:cNvSpPr>
                <a:spLocks/>
              </p:cNvSpPr>
              <p:nvPr/>
            </p:nvSpPr>
            <p:spPr bwMode="auto">
              <a:xfrm>
                <a:off x="1787" y="1596"/>
                <a:ext cx="6" cy="3"/>
              </a:xfrm>
              <a:custGeom>
                <a:avLst/>
                <a:gdLst>
                  <a:gd name="T0" fmla="*/ 6 w 4"/>
                  <a:gd name="T1" fmla="*/ 0 h 2"/>
                  <a:gd name="T2" fmla="*/ 0 w 4"/>
                  <a:gd name="T3" fmla="*/ 0 h 2"/>
                  <a:gd name="T4" fmla="*/ 6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4" y="0"/>
                    </a:moveTo>
                    <a:cubicBezTo>
                      <a:pt x="3" y="0"/>
                      <a:pt x="1" y="0"/>
                      <a:pt x="0" y="0"/>
                    </a:cubicBezTo>
                    <a:cubicBezTo>
                      <a:pt x="1" y="2"/>
                      <a:pt x="3" y="2"/>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98" name="Freeform 4736"/>
              <p:cNvSpPr>
                <a:spLocks/>
              </p:cNvSpPr>
              <p:nvPr/>
            </p:nvSpPr>
            <p:spPr bwMode="auto">
              <a:xfrm>
                <a:off x="1793" y="1595"/>
                <a:ext cx="6" cy="4"/>
              </a:xfrm>
              <a:custGeom>
                <a:avLst/>
                <a:gdLst>
                  <a:gd name="T0" fmla="*/ 6 w 5"/>
                  <a:gd name="T1" fmla="*/ 1 h 3"/>
                  <a:gd name="T2" fmla="*/ 0 w 5"/>
                  <a:gd name="T3" fmla="*/ 4 h 3"/>
                  <a:gd name="T4" fmla="*/ 4 w 5"/>
                  <a:gd name="T5" fmla="*/ 1 h 3"/>
                  <a:gd name="T6" fmla="*/ 2 w 5"/>
                  <a:gd name="T7" fmla="*/ 4 h 3"/>
                  <a:gd name="T8" fmla="*/ 6 w 5"/>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3">
                    <a:moveTo>
                      <a:pt x="5" y="1"/>
                    </a:moveTo>
                    <a:cubicBezTo>
                      <a:pt x="4" y="0"/>
                      <a:pt x="0" y="1"/>
                      <a:pt x="0" y="3"/>
                    </a:cubicBezTo>
                    <a:cubicBezTo>
                      <a:pt x="2" y="3"/>
                      <a:pt x="2" y="1"/>
                      <a:pt x="3" y="1"/>
                    </a:cubicBezTo>
                    <a:cubicBezTo>
                      <a:pt x="3" y="2"/>
                      <a:pt x="2" y="3"/>
                      <a:pt x="2" y="3"/>
                    </a:cubicBezTo>
                    <a:cubicBezTo>
                      <a:pt x="3" y="3"/>
                      <a:pt x="5" y="3"/>
                      <a:pt x="5"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99" name="Freeform 4737"/>
              <p:cNvSpPr>
                <a:spLocks/>
              </p:cNvSpPr>
              <p:nvPr/>
            </p:nvSpPr>
            <p:spPr bwMode="auto">
              <a:xfrm>
                <a:off x="1732" y="1544"/>
                <a:ext cx="4" cy="1"/>
              </a:xfrm>
              <a:custGeom>
                <a:avLst/>
                <a:gdLst>
                  <a:gd name="T0" fmla="*/ 4 w 3"/>
                  <a:gd name="T1" fmla="*/ 1 h 1"/>
                  <a:gd name="T2" fmla="*/ 0 w 3"/>
                  <a:gd name="T3" fmla="*/ 1 h 1"/>
                  <a:gd name="T4" fmla="*/ 4 w 3"/>
                  <a:gd name="T5" fmla="*/ 1 h 1"/>
                  <a:gd name="T6" fmla="*/ 0 60000 65536"/>
                  <a:gd name="T7" fmla="*/ 0 60000 65536"/>
                  <a:gd name="T8" fmla="*/ 0 60000 65536"/>
                </a:gdLst>
                <a:ahLst/>
                <a:cxnLst>
                  <a:cxn ang="T6">
                    <a:pos x="T0" y="T1"/>
                  </a:cxn>
                  <a:cxn ang="T7">
                    <a:pos x="T2" y="T3"/>
                  </a:cxn>
                  <a:cxn ang="T8">
                    <a:pos x="T4" y="T5"/>
                  </a:cxn>
                </a:cxnLst>
                <a:rect l="0" t="0" r="r" b="b"/>
                <a:pathLst>
                  <a:path w="3" h="1">
                    <a:moveTo>
                      <a:pt x="3" y="1"/>
                    </a:moveTo>
                    <a:cubicBezTo>
                      <a:pt x="2" y="0"/>
                      <a:pt x="1" y="0"/>
                      <a:pt x="0" y="1"/>
                    </a:cubicBezTo>
                    <a:cubicBezTo>
                      <a:pt x="1" y="1"/>
                      <a:pt x="2" y="1"/>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00" name="Freeform 4738"/>
              <p:cNvSpPr>
                <a:spLocks/>
              </p:cNvSpPr>
              <p:nvPr/>
            </p:nvSpPr>
            <p:spPr bwMode="auto">
              <a:xfrm>
                <a:off x="1740" y="1540"/>
                <a:ext cx="28" cy="14"/>
              </a:xfrm>
              <a:custGeom>
                <a:avLst/>
                <a:gdLst>
                  <a:gd name="T0" fmla="*/ 0 w 21"/>
                  <a:gd name="T1" fmla="*/ 6 h 11"/>
                  <a:gd name="T2" fmla="*/ 5 w 21"/>
                  <a:gd name="T3" fmla="*/ 8 h 11"/>
                  <a:gd name="T4" fmla="*/ 5 w 21"/>
                  <a:gd name="T5" fmla="*/ 9 h 11"/>
                  <a:gd name="T6" fmla="*/ 8 w 21"/>
                  <a:gd name="T7" fmla="*/ 13 h 11"/>
                  <a:gd name="T8" fmla="*/ 15 w 21"/>
                  <a:gd name="T9" fmla="*/ 10 h 11"/>
                  <a:gd name="T10" fmla="*/ 24 w 21"/>
                  <a:gd name="T11" fmla="*/ 4 h 11"/>
                  <a:gd name="T12" fmla="*/ 0 w 21"/>
                  <a:gd name="T13" fmla="*/ 6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 h="11">
                    <a:moveTo>
                      <a:pt x="0" y="5"/>
                    </a:moveTo>
                    <a:cubicBezTo>
                      <a:pt x="2" y="4"/>
                      <a:pt x="3" y="5"/>
                      <a:pt x="4" y="6"/>
                    </a:cubicBezTo>
                    <a:cubicBezTo>
                      <a:pt x="4" y="7"/>
                      <a:pt x="4" y="7"/>
                      <a:pt x="4" y="7"/>
                    </a:cubicBezTo>
                    <a:cubicBezTo>
                      <a:pt x="6" y="7"/>
                      <a:pt x="4" y="10"/>
                      <a:pt x="6" y="10"/>
                    </a:cubicBezTo>
                    <a:cubicBezTo>
                      <a:pt x="7" y="11"/>
                      <a:pt x="9" y="9"/>
                      <a:pt x="11" y="8"/>
                    </a:cubicBezTo>
                    <a:cubicBezTo>
                      <a:pt x="12" y="8"/>
                      <a:pt x="21" y="5"/>
                      <a:pt x="18" y="3"/>
                    </a:cubicBezTo>
                    <a:cubicBezTo>
                      <a:pt x="15" y="0"/>
                      <a:pt x="3" y="1"/>
                      <a:pt x="0"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01" name="Freeform 4739"/>
              <p:cNvSpPr>
                <a:spLocks/>
              </p:cNvSpPr>
              <p:nvPr/>
            </p:nvSpPr>
            <p:spPr bwMode="auto">
              <a:xfrm>
                <a:off x="1770" y="1538"/>
                <a:ext cx="71" cy="36"/>
              </a:xfrm>
              <a:custGeom>
                <a:avLst/>
                <a:gdLst>
                  <a:gd name="T0" fmla="*/ 3 w 54"/>
                  <a:gd name="T1" fmla="*/ 21 h 27"/>
                  <a:gd name="T2" fmla="*/ 9 w 54"/>
                  <a:gd name="T3" fmla="*/ 24 h 27"/>
                  <a:gd name="T4" fmla="*/ 13 w 54"/>
                  <a:gd name="T5" fmla="*/ 28 h 27"/>
                  <a:gd name="T6" fmla="*/ 16 w 54"/>
                  <a:gd name="T7" fmla="*/ 35 h 27"/>
                  <a:gd name="T8" fmla="*/ 29 w 54"/>
                  <a:gd name="T9" fmla="*/ 33 h 27"/>
                  <a:gd name="T10" fmla="*/ 32 w 54"/>
                  <a:gd name="T11" fmla="*/ 28 h 27"/>
                  <a:gd name="T12" fmla="*/ 29 w 54"/>
                  <a:gd name="T13" fmla="*/ 29 h 27"/>
                  <a:gd name="T14" fmla="*/ 38 w 54"/>
                  <a:gd name="T15" fmla="*/ 31 h 27"/>
                  <a:gd name="T16" fmla="*/ 45 w 54"/>
                  <a:gd name="T17" fmla="*/ 29 h 27"/>
                  <a:gd name="T18" fmla="*/ 47 w 54"/>
                  <a:gd name="T19" fmla="*/ 28 h 27"/>
                  <a:gd name="T20" fmla="*/ 50 w 54"/>
                  <a:gd name="T21" fmla="*/ 27 h 27"/>
                  <a:gd name="T22" fmla="*/ 49 w 54"/>
                  <a:gd name="T23" fmla="*/ 27 h 27"/>
                  <a:gd name="T24" fmla="*/ 53 w 54"/>
                  <a:gd name="T25" fmla="*/ 25 h 27"/>
                  <a:gd name="T26" fmla="*/ 51 w 54"/>
                  <a:gd name="T27" fmla="*/ 23 h 27"/>
                  <a:gd name="T28" fmla="*/ 60 w 54"/>
                  <a:gd name="T29" fmla="*/ 17 h 27"/>
                  <a:gd name="T30" fmla="*/ 53 w 54"/>
                  <a:gd name="T31" fmla="*/ 19 h 27"/>
                  <a:gd name="T32" fmla="*/ 54 w 54"/>
                  <a:gd name="T33" fmla="*/ 16 h 27"/>
                  <a:gd name="T34" fmla="*/ 55 w 54"/>
                  <a:gd name="T35" fmla="*/ 13 h 27"/>
                  <a:gd name="T36" fmla="*/ 45 w 54"/>
                  <a:gd name="T37" fmla="*/ 15 h 27"/>
                  <a:gd name="T38" fmla="*/ 51 w 54"/>
                  <a:gd name="T39" fmla="*/ 12 h 27"/>
                  <a:gd name="T40" fmla="*/ 63 w 54"/>
                  <a:gd name="T41" fmla="*/ 8 h 27"/>
                  <a:gd name="T42" fmla="*/ 59 w 54"/>
                  <a:gd name="T43" fmla="*/ 8 h 27"/>
                  <a:gd name="T44" fmla="*/ 70 w 54"/>
                  <a:gd name="T45" fmla="*/ 5 h 27"/>
                  <a:gd name="T46" fmla="*/ 63 w 54"/>
                  <a:gd name="T47" fmla="*/ 3 h 27"/>
                  <a:gd name="T48" fmla="*/ 62 w 54"/>
                  <a:gd name="T49" fmla="*/ 3 h 27"/>
                  <a:gd name="T50" fmla="*/ 57 w 54"/>
                  <a:gd name="T51" fmla="*/ 4 h 27"/>
                  <a:gd name="T52" fmla="*/ 47 w 54"/>
                  <a:gd name="T53" fmla="*/ 5 h 27"/>
                  <a:gd name="T54" fmla="*/ 39 w 54"/>
                  <a:gd name="T55" fmla="*/ 3 h 27"/>
                  <a:gd name="T56" fmla="*/ 43 w 54"/>
                  <a:gd name="T57" fmla="*/ 3 h 27"/>
                  <a:gd name="T58" fmla="*/ 38 w 54"/>
                  <a:gd name="T59" fmla="*/ 3 h 27"/>
                  <a:gd name="T60" fmla="*/ 30 w 54"/>
                  <a:gd name="T61" fmla="*/ 4 h 27"/>
                  <a:gd name="T62" fmla="*/ 33 w 54"/>
                  <a:gd name="T63" fmla="*/ 5 h 27"/>
                  <a:gd name="T64" fmla="*/ 29 w 54"/>
                  <a:gd name="T65" fmla="*/ 7 h 27"/>
                  <a:gd name="T66" fmla="*/ 22 w 54"/>
                  <a:gd name="T67" fmla="*/ 7 h 27"/>
                  <a:gd name="T68" fmla="*/ 29 w 54"/>
                  <a:gd name="T69" fmla="*/ 9 h 27"/>
                  <a:gd name="T70" fmla="*/ 32 w 54"/>
                  <a:gd name="T71" fmla="*/ 9 h 27"/>
                  <a:gd name="T72" fmla="*/ 36 w 54"/>
                  <a:gd name="T73" fmla="*/ 11 h 27"/>
                  <a:gd name="T74" fmla="*/ 33 w 54"/>
                  <a:gd name="T75" fmla="*/ 11 h 27"/>
                  <a:gd name="T76" fmla="*/ 28 w 54"/>
                  <a:gd name="T77" fmla="*/ 11 h 27"/>
                  <a:gd name="T78" fmla="*/ 26 w 54"/>
                  <a:gd name="T79" fmla="*/ 15 h 27"/>
                  <a:gd name="T80" fmla="*/ 28 w 54"/>
                  <a:gd name="T81" fmla="*/ 13 h 27"/>
                  <a:gd name="T82" fmla="*/ 24 w 54"/>
                  <a:gd name="T83" fmla="*/ 16 h 27"/>
                  <a:gd name="T84" fmla="*/ 13 w 54"/>
                  <a:gd name="T85" fmla="*/ 17 h 27"/>
                  <a:gd name="T86" fmla="*/ 13 w 54"/>
                  <a:gd name="T87" fmla="*/ 13 h 27"/>
                  <a:gd name="T88" fmla="*/ 5 w 54"/>
                  <a:gd name="T89" fmla="*/ 13 h 27"/>
                  <a:gd name="T90" fmla="*/ 0 w 54"/>
                  <a:gd name="T91" fmla="*/ 17 h 27"/>
                  <a:gd name="T92" fmla="*/ 5 w 54"/>
                  <a:gd name="T93" fmla="*/ 21 h 27"/>
                  <a:gd name="T94" fmla="*/ 3 w 54"/>
                  <a:gd name="T95" fmla="*/ 21 h 2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4" h="27">
                    <a:moveTo>
                      <a:pt x="2" y="16"/>
                    </a:moveTo>
                    <a:cubicBezTo>
                      <a:pt x="3" y="17"/>
                      <a:pt x="9" y="16"/>
                      <a:pt x="7" y="18"/>
                    </a:cubicBezTo>
                    <a:cubicBezTo>
                      <a:pt x="10" y="17"/>
                      <a:pt x="9" y="19"/>
                      <a:pt x="10" y="21"/>
                    </a:cubicBezTo>
                    <a:cubicBezTo>
                      <a:pt x="12" y="23"/>
                      <a:pt x="13" y="23"/>
                      <a:pt x="12" y="26"/>
                    </a:cubicBezTo>
                    <a:cubicBezTo>
                      <a:pt x="15" y="27"/>
                      <a:pt x="18" y="27"/>
                      <a:pt x="22" y="25"/>
                    </a:cubicBezTo>
                    <a:cubicBezTo>
                      <a:pt x="20" y="23"/>
                      <a:pt x="23" y="22"/>
                      <a:pt x="24" y="21"/>
                    </a:cubicBezTo>
                    <a:cubicBezTo>
                      <a:pt x="24" y="21"/>
                      <a:pt x="23" y="22"/>
                      <a:pt x="22" y="22"/>
                    </a:cubicBezTo>
                    <a:cubicBezTo>
                      <a:pt x="23" y="24"/>
                      <a:pt x="27" y="24"/>
                      <a:pt x="29" y="23"/>
                    </a:cubicBezTo>
                    <a:cubicBezTo>
                      <a:pt x="31" y="23"/>
                      <a:pt x="32" y="22"/>
                      <a:pt x="34" y="22"/>
                    </a:cubicBezTo>
                    <a:cubicBezTo>
                      <a:pt x="34" y="22"/>
                      <a:pt x="39" y="21"/>
                      <a:pt x="36" y="21"/>
                    </a:cubicBezTo>
                    <a:cubicBezTo>
                      <a:pt x="37" y="20"/>
                      <a:pt x="37" y="20"/>
                      <a:pt x="38" y="20"/>
                    </a:cubicBezTo>
                    <a:cubicBezTo>
                      <a:pt x="38" y="20"/>
                      <a:pt x="37" y="20"/>
                      <a:pt x="37" y="20"/>
                    </a:cubicBezTo>
                    <a:cubicBezTo>
                      <a:pt x="38" y="19"/>
                      <a:pt x="39" y="19"/>
                      <a:pt x="40" y="19"/>
                    </a:cubicBezTo>
                    <a:cubicBezTo>
                      <a:pt x="40" y="18"/>
                      <a:pt x="40" y="17"/>
                      <a:pt x="39" y="17"/>
                    </a:cubicBezTo>
                    <a:cubicBezTo>
                      <a:pt x="42" y="17"/>
                      <a:pt x="45" y="16"/>
                      <a:pt x="46" y="13"/>
                    </a:cubicBezTo>
                    <a:cubicBezTo>
                      <a:pt x="44" y="13"/>
                      <a:pt x="42" y="13"/>
                      <a:pt x="40" y="14"/>
                    </a:cubicBezTo>
                    <a:cubicBezTo>
                      <a:pt x="41" y="13"/>
                      <a:pt x="43" y="12"/>
                      <a:pt x="41" y="12"/>
                    </a:cubicBezTo>
                    <a:cubicBezTo>
                      <a:pt x="42" y="12"/>
                      <a:pt x="42" y="11"/>
                      <a:pt x="42" y="10"/>
                    </a:cubicBezTo>
                    <a:cubicBezTo>
                      <a:pt x="39" y="9"/>
                      <a:pt x="37" y="10"/>
                      <a:pt x="34" y="11"/>
                    </a:cubicBezTo>
                    <a:cubicBezTo>
                      <a:pt x="34" y="9"/>
                      <a:pt x="37" y="9"/>
                      <a:pt x="39" y="9"/>
                    </a:cubicBezTo>
                    <a:cubicBezTo>
                      <a:pt x="42" y="8"/>
                      <a:pt x="45" y="7"/>
                      <a:pt x="48" y="6"/>
                    </a:cubicBezTo>
                    <a:cubicBezTo>
                      <a:pt x="48" y="5"/>
                      <a:pt x="46" y="6"/>
                      <a:pt x="45" y="6"/>
                    </a:cubicBezTo>
                    <a:cubicBezTo>
                      <a:pt x="47" y="4"/>
                      <a:pt x="51" y="5"/>
                      <a:pt x="53" y="4"/>
                    </a:cubicBezTo>
                    <a:cubicBezTo>
                      <a:pt x="54" y="2"/>
                      <a:pt x="49" y="2"/>
                      <a:pt x="48" y="2"/>
                    </a:cubicBezTo>
                    <a:cubicBezTo>
                      <a:pt x="51" y="1"/>
                      <a:pt x="47" y="2"/>
                      <a:pt x="47" y="2"/>
                    </a:cubicBezTo>
                    <a:cubicBezTo>
                      <a:pt x="46" y="2"/>
                      <a:pt x="44" y="2"/>
                      <a:pt x="43" y="3"/>
                    </a:cubicBezTo>
                    <a:cubicBezTo>
                      <a:pt x="41" y="3"/>
                      <a:pt x="38" y="2"/>
                      <a:pt x="36" y="4"/>
                    </a:cubicBezTo>
                    <a:cubicBezTo>
                      <a:pt x="36" y="0"/>
                      <a:pt x="32" y="1"/>
                      <a:pt x="30" y="2"/>
                    </a:cubicBezTo>
                    <a:cubicBezTo>
                      <a:pt x="31" y="2"/>
                      <a:pt x="32" y="2"/>
                      <a:pt x="33" y="2"/>
                    </a:cubicBezTo>
                    <a:cubicBezTo>
                      <a:pt x="32" y="3"/>
                      <a:pt x="31" y="2"/>
                      <a:pt x="29" y="2"/>
                    </a:cubicBezTo>
                    <a:cubicBezTo>
                      <a:pt x="27" y="2"/>
                      <a:pt x="25" y="2"/>
                      <a:pt x="23" y="3"/>
                    </a:cubicBezTo>
                    <a:cubicBezTo>
                      <a:pt x="24" y="4"/>
                      <a:pt x="24" y="4"/>
                      <a:pt x="25" y="4"/>
                    </a:cubicBezTo>
                    <a:cubicBezTo>
                      <a:pt x="24" y="6"/>
                      <a:pt x="23" y="5"/>
                      <a:pt x="22" y="5"/>
                    </a:cubicBezTo>
                    <a:cubicBezTo>
                      <a:pt x="20" y="4"/>
                      <a:pt x="18" y="5"/>
                      <a:pt x="17" y="5"/>
                    </a:cubicBezTo>
                    <a:cubicBezTo>
                      <a:pt x="18" y="7"/>
                      <a:pt x="20" y="8"/>
                      <a:pt x="22" y="7"/>
                    </a:cubicBezTo>
                    <a:cubicBezTo>
                      <a:pt x="23" y="7"/>
                      <a:pt x="23" y="7"/>
                      <a:pt x="24" y="7"/>
                    </a:cubicBezTo>
                    <a:cubicBezTo>
                      <a:pt x="25" y="7"/>
                      <a:pt x="25" y="8"/>
                      <a:pt x="27" y="8"/>
                    </a:cubicBezTo>
                    <a:cubicBezTo>
                      <a:pt x="26" y="8"/>
                      <a:pt x="26" y="8"/>
                      <a:pt x="25" y="8"/>
                    </a:cubicBezTo>
                    <a:cubicBezTo>
                      <a:pt x="24" y="7"/>
                      <a:pt x="22" y="8"/>
                      <a:pt x="21" y="8"/>
                    </a:cubicBezTo>
                    <a:cubicBezTo>
                      <a:pt x="24" y="9"/>
                      <a:pt x="21" y="12"/>
                      <a:pt x="20" y="11"/>
                    </a:cubicBezTo>
                    <a:cubicBezTo>
                      <a:pt x="20" y="11"/>
                      <a:pt x="21" y="11"/>
                      <a:pt x="21" y="10"/>
                    </a:cubicBezTo>
                    <a:cubicBezTo>
                      <a:pt x="19" y="10"/>
                      <a:pt x="20" y="11"/>
                      <a:pt x="18" y="12"/>
                    </a:cubicBezTo>
                    <a:cubicBezTo>
                      <a:pt x="16" y="13"/>
                      <a:pt x="12" y="13"/>
                      <a:pt x="10" y="13"/>
                    </a:cubicBezTo>
                    <a:cubicBezTo>
                      <a:pt x="11" y="12"/>
                      <a:pt x="11" y="12"/>
                      <a:pt x="10" y="10"/>
                    </a:cubicBezTo>
                    <a:cubicBezTo>
                      <a:pt x="10" y="8"/>
                      <a:pt x="5" y="10"/>
                      <a:pt x="4" y="10"/>
                    </a:cubicBezTo>
                    <a:cubicBezTo>
                      <a:pt x="3" y="11"/>
                      <a:pt x="0" y="12"/>
                      <a:pt x="0" y="13"/>
                    </a:cubicBezTo>
                    <a:cubicBezTo>
                      <a:pt x="0" y="15"/>
                      <a:pt x="3" y="14"/>
                      <a:pt x="4" y="16"/>
                    </a:cubicBezTo>
                    <a:cubicBezTo>
                      <a:pt x="3" y="16"/>
                      <a:pt x="3" y="16"/>
                      <a:pt x="2" y="16"/>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02" name="Freeform 4740"/>
              <p:cNvSpPr>
                <a:spLocks/>
              </p:cNvSpPr>
              <p:nvPr/>
            </p:nvSpPr>
            <p:spPr bwMode="auto">
              <a:xfrm>
                <a:off x="1818" y="1645"/>
                <a:ext cx="76" cy="43"/>
              </a:xfrm>
              <a:custGeom>
                <a:avLst/>
                <a:gdLst>
                  <a:gd name="T0" fmla="*/ 17 w 58"/>
                  <a:gd name="T1" fmla="*/ 31 h 32"/>
                  <a:gd name="T2" fmla="*/ 13 w 58"/>
                  <a:gd name="T3" fmla="*/ 39 h 32"/>
                  <a:gd name="T4" fmla="*/ 24 w 58"/>
                  <a:gd name="T5" fmla="*/ 38 h 32"/>
                  <a:gd name="T6" fmla="*/ 38 w 58"/>
                  <a:gd name="T7" fmla="*/ 31 h 32"/>
                  <a:gd name="T8" fmla="*/ 43 w 58"/>
                  <a:gd name="T9" fmla="*/ 27 h 32"/>
                  <a:gd name="T10" fmla="*/ 50 w 58"/>
                  <a:gd name="T11" fmla="*/ 26 h 32"/>
                  <a:gd name="T12" fmla="*/ 48 w 58"/>
                  <a:gd name="T13" fmla="*/ 27 h 32"/>
                  <a:gd name="T14" fmla="*/ 54 w 58"/>
                  <a:gd name="T15" fmla="*/ 30 h 32"/>
                  <a:gd name="T16" fmla="*/ 51 w 58"/>
                  <a:gd name="T17" fmla="*/ 32 h 32"/>
                  <a:gd name="T18" fmla="*/ 54 w 58"/>
                  <a:gd name="T19" fmla="*/ 32 h 32"/>
                  <a:gd name="T20" fmla="*/ 59 w 58"/>
                  <a:gd name="T21" fmla="*/ 34 h 32"/>
                  <a:gd name="T22" fmla="*/ 76 w 58"/>
                  <a:gd name="T23" fmla="*/ 31 h 32"/>
                  <a:gd name="T24" fmla="*/ 72 w 58"/>
                  <a:gd name="T25" fmla="*/ 30 h 32"/>
                  <a:gd name="T26" fmla="*/ 75 w 58"/>
                  <a:gd name="T27" fmla="*/ 28 h 32"/>
                  <a:gd name="T28" fmla="*/ 72 w 58"/>
                  <a:gd name="T29" fmla="*/ 27 h 32"/>
                  <a:gd name="T30" fmla="*/ 69 w 58"/>
                  <a:gd name="T31" fmla="*/ 27 h 32"/>
                  <a:gd name="T32" fmla="*/ 60 w 58"/>
                  <a:gd name="T33" fmla="*/ 28 h 32"/>
                  <a:gd name="T34" fmla="*/ 64 w 58"/>
                  <a:gd name="T35" fmla="*/ 24 h 32"/>
                  <a:gd name="T36" fmla="*/ 67 w 58"/>
                  <a:gd name="T37" fmla="*/ 20 h 32"/>
                  <a:gd name="T38" fmla="*/ 64 w 58"/>
                  <a:gd name="T39" fmla="*/ 17 h 32"/>
                  <a:gd name="T40" fmla="*/ 60 w 58"/>
                  <a:gd name="T41" fmla="*/ 16 h 32"/>
                  <a:gd name="T42" fmla="*/ 56 w 58"/>
                  <a:gd name="T43" fmla="*/ 15 h 32"/>
                  <a:gd name="T44" fmla="*/ 55 w 58"/>
                  <a:gd name="T45" fmla="*/ 11 h 32"/>
                  <a:gd name="T46" fmla="*/ 50 w 58"/>
                  <a:gd name="T47" fmla="*/ 11 h 32"/>
                  <a:gd name="T48" fmla="*/ 47 w 58"/>
                  <a:gd name="T49" fmla="*/ 7 h 32"/>
                  <a:gd name="T50" fmla="*/ 42 w 58"/>
                  <a:gd name="T51" fmla="*/ 11 h 32"/>
                  <a:gd name="T52" fmla="*/ 41 w 58"/>
                  <a:gd name="T53" fmla="*/ 7 h 32"/>
                  <a:gd name="T54" fmla="*/ 43 w 58"/>
                  <a:gd name="T55" fmla="*/ 5 h 32"/>
                  <a:gd name="T56" fmla="*/ 45 w 58"/>
                  <a:gd name="T57" fmla="*/ 3 h 32"/>
                  <a:gd name="T58" fmla="*/ 42 w 58"/>
                  <a:gd name="T59" fmla="*/ 3 h 32"/>
                  <a:gd name="T60" fmla="*/ 38 w 58"/>
                  <a:gd name="T61" fmla="*/ 1 h 32"/>
                  <a:gd name="T62" fmla="*/ 31 w 58"/>
                  <a:gd name="T63" fmla="*/ 7 h 32"/>
                  <a:gd name="T64" fmla="*/ 22 w 58"/>
                  <a:gd name="T65" fmla="*/ 16 h 32"/>
                  <a:gd name="T66" fmla="*/ 17 w 58"/>
                  <a:gd name="T67" fmla="*/ 22 h 32"/>
                  <a:gd name="T68" fmla="*/ 14 w 58"/>
                  <a:gd name="T69" fmla="*/ 27 h 32"/>
                  <a:gd name="T70" fmla="*/ 0 w 58"/>
                  <a:gd name="T71" fmla="*/ 34 h 32"/>
                  <a:gd name="T72" fmla="*/ 7 w 58"/>
                  <a:gd name="T73" fmla="*/ 32 h 32"/>
                  <a:gd name="T74" fmla="*/ 17 w 58"/>
                  <a:gd name="T75" fmla="*/ 31 h 3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8" h="32">
                    <a:moveTo>
                      <a:pt x="13" y="23"/>
                    </a:moveTo>
                    <a:cubicBezTo>
                      <a:pt x="14" y="25"/>
                      <a:pt x="10" y="27"/>
                      <a:pt x="10" y="29"/>
                    </a:cubicBezTo>
                    <a:cubicBezTo>
                      <a:pt x="9" y="32"/>
                      <a:pt x="18" y="29"/>
                      <a:pt x="18" y="28"/>
                    </a:cubicBezTo>
                    <a:cubicBezTo>
                      <a:pt x="22" y="26"/>
                      <a:pt x="25" y="24"/>
                      <a:pt x="29" y="23"/>
                    </a:cubicBezTo>
                    <a:cubicBezTo>
                      <a:pt x="31" y="23"/>
                      <a:pt x="31" y="21"/>
                      <a:pt x="33" y="20"/>
                    </a:cubicBezTo>
                    <a:cubicBezTo>
                      <a:pt x="34" y="19"/>
                      <a:pt x="36" y="20"/>
                      <a:pt x="38" y="19"/>
                    </a:cubicBezTo>
                    <a:cubicBezTo>
                      <a:pt x="38" y="20"/>
                      <a:pt x="37" y="20"/>
                      <a:pt x="37" y="20"/>
                    </a:cubicBezTo>
                    <a:cubicBezTo>
                      <a:pt x="38" y="21"/>
                      <a:pt x="39" y="21"/>
                      <a:pt x="41" y="22"/>
                    </a:cubicBezTo>
                    <a:cubicBezTo>
                      <a:pt x="42" y="22"/>
                      <a:pt x="39" y="23"/>
                      <a:pt x="39" y="24"/>
                    </a:cubicBezTo>
                    <a:cubicBezTo>
                      <a:pt x="39" y="24"/>
                      <a:pt x="40" y="24"/>
                      <a:pt x="41" y="24"/>
                    </a:cubicBezTo>
                    <a:cubicBezTo>
                      <a:pt x="43" y="24"/>
                      <a:pt x="44" y="25"/>
                      <a:pt x="45" y="25"/>
                    </a:cubicBezTo>
                    <a:cubicBezTo>
                      <a:pt x="50" y="27"/>
                      <a:pt x="53" y="24"/>
                      <a:pt x="58" y="23"/>
                    </a:cubicBezTo>
                    <a:cubicBezTo>
                      <a:pt x="58" y="22"/>
                      <a:pt x="56" y="22"/>
                      <a:pt x="55" y="22"/>
                    </a:cubicBezTo>
                    <a:cubicBezTo>
                      <a:pt x="56" y="22"/>
                      <a:pt x="57" y="22"/>
                      <a:pt x="57" y="21"/>
                    </a:cubicBezTo>
                    <a:cubicBezTo>
                      <a:pt x="56" y="21"/>
                      <a:pt x="56" y="20"/>
                      <a:pt x="55" y="20"/>
                    </a:cubicBezTo>
                    <a:cubicBezTo>
                      <a:pt x="54" y="19"/>
                      <a:pt x="54" y="20"/>
                      <a:pt x="53" y="20"/>
                    </a:cubicBezTo>
                    <a:cubicBezTo>
                      <a:pt x="50" y="20"/>
                      <a:pt x="48" y="21"/>
                      <a:pt x="46" y="21"/>
                    </a:cubicBezTo>
                    <a:cubicBezTo>
                      <a:pt x="47" y="19"/>
                      <a:pt x="50" y="20"/>
                      <a:pt x="49" y="18"/>
                    </a:cubicBezTo>
                    <a:cubicBezTo>
                      <a:pt x="49" y="17"/>
                      <a:pt x="51" y="17"/>
                      <a:pt x="51" y="15"/>
                    </a:cubicBezTo>
                    <a:cubicBezTo>
                      <a:pt x="51" y="14"/>
                      <a:pt x="50" y="14"/>
                      <a:pt x="49" y="13"/>
                    </a:cubicBezTo>
                    <a:cubicBezTo>
                      <a:pt x="48" y="13"/>
                      <a:pt x="47" y="13"/>
                      <a:pt x="46" y="12"/>
                    </a:cubicBezTo>
                    <a:cubicBezTo>
                      <a:pt x="45" y="11"/>
                      <a:pt x="44" y="11"/>
                      <a:pt x="43" y="11"/>
                    </a:cubicBezTo>
                    <a:cubicBezTo>
                      <a:pt x="42" y="10"/>
                      <a:pt x="43" y="9"/>
                      <a:pt x="42" y="8"/>
                    </a:cubicBezTo>
                    <a:cubicBezTo>
                      <a:pt x="41" y="8"/>
                      <a:pt x="39" y="8"/>
                      <a:pt x="38" y="8"/>
                    </a:cubicBezTo>
                    <a:cubicBezTo>
                      <a:pt x="38" y="7"/>
                      <a:pt x="37" y="5"/>
                      <a:pt x="36" y="5"/>
                    </a:cubicBezTo>
                    <a:cubicBezTo>
                      <a:pt x="35" y="5"/>
                      <a:pt x="33" y="7"/>
                      <a:pt x="32" y="8"/>
                    </a:cubicBezTo>
                    <a:cubicBezTo>
                      <a:pt x="31" y="7"/>
                      <a:pt x="33" y="6"/>
                      <a:pt x="31" y="5"/>
                    </a:cubicBezTo>
                    <a:cubicBezTo>
                      <a:pt x="32" y="4"/>
                      <a:pt x="33" y="4"/>
                      <a:pt x="33" y="4"/>
                    </a:cubicBezTo>
                    <a:cubicBezTo>
                      <a:pt x="34" y="3"/>
                      <a:pt x="33" y="2"/>
                      <a:pt x="34" y="2"/>
                    </a:cubicBezTo>
                    <a:cubicBezTo>
                      <a:pt x="33" y="1"/>
                      <a:pt x="32" y="1"/>
                      <a:pt x="32" y="2"/>
                    </a:cubicBezTo>
                    <a:cubicBezTo>
                      <a:pt x="33" y="0"/>
                      <a:pt x="30" y="1"/>
                      <a:pt x="29" y="1"/>
                    </a:cubicBezTo>
                    <a:cubicBezTo>
                      <a:pt x="27" y="2"/>
                      <a:pt x="26" y="3"/>
                      <a:pt x="24" y="5"/>
                    </a:cubicBezTo>
                    <a:cubicBezTo>
                      <a:pt x="22" y="7"/>
                      <a:pt x="19" y="10"/>
                      <a:pt x="17" y="12"/>
                    </a:cubicBezTo>
                    <a:cubicBezTo>
                      <a:pt x="15" y="14"/>
                      <a:pt x="14" y="15"/>
                      <a:pt x="13" y="16"/>
                    </a:cubicBezTo>
                    <a:cubicBezTo>
                      <a:pt x="12" y="17"/>
                      <a:pt x="13" y="19"/>
                      <a:pt x="11" y="20"/>
                    </a:cubicBezTo>
                    <a:cubicBezTo>
                      <a:pt x="7" y="21"/>
                      <a:pt x="3" y="21"/>
                      <a:pt x="0" y="25"/>
                    </a:cubicBezTo>
                    <a:cubicBezTo>
                      <a:pt x="1" y="26"/>
                      <a:pt x="4" y="25"/>
                      <a:pt x="5" y="24"/>
                    </a:cubicBezTo>
                    <a:cubicBezTo>
                      <a:pt x="8" y="24"/>
                      <a:pt x="11" y="25"/>
                      <a:pt x="13" y="2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03" name="Freeform 4741"/>
              <p:cNvSpPr>
                <a:spLocks/>
              </p:cNvSpPr>
              <p:nvPr/>
            </p:nvSpPr>
            <p:spPr bwMode="auto">
              <a:xfrm>
                <a:off x="1827" y="1553"/>
                <a:ext cx="4" cy="3"/>
              </a:xfrm>
              <a:custGeom>
                <a:avLst/>
                <a:gdLst>
                  <a:gd name="T0" fmla="*/ 4 w 3"/>
                  <a:gd name="T1" fmla="*/ 0 h 2"/>
                  <a:gd name="T2" fmla="*/ 0 w 3"/>
                  <a:gd name="T3" fmla="*/ 3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0"/>
                      <a:pt x="1" y="1"/>
                      <a:pt x="0" y="2"/>
                    </a:cubicBezTo>
                    <a:cubicBezTo>
                      <a:pt x="2" y="2"/>
                      <a:pt x="3"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04" name="Freeform 4742"/>
              <p:cNvSpPr>
                <a:spLocks/>
              </p:cNvSpPr>
              <p:nvPr/>
            </p:nvSpPr>
            <p:spPr bwMode="auto">
              <a:xfrm>
                <a:off x="1828" y="1549"/>
                <a:ext cx="8" cy="5"/>
              </a:xfrm>
              <a:custGeom>
                <a:avLst/>
                <a:gdLst>
                  <a:gd name="T0" fmla="*/ 7 w 6"/>
                  <a:gd name="T1" fmla="*/ 0 h 4"/>
                  <a:gd name="T2" fmla="*/ 0 w 6"/>
                  <a:gd name="T3" fmla="*/ 4 h 4"/>
                  <a:gd name="T4" fmla="*/ 7 w 6"/>
                  <a:gd name="T5" fmla="*/ 0 h 4"/>
                  <a:gd name="T6" fmla="*/ 0 60000 65536"/>
                  <a:gd name="T7" fmla="*/ 0 60000 65536"/>
                  <a:gd name="T8" fmla="*/ 0 60000 65536"/>
                </a:gdLst>
                <a:ahLst/>
                <a:cxnLst>
                  <a:cxn ang="T6">
                    <a:pos x="T0" y="T1"/>
                  </a:cxn>
                  <a:cxn ang="T7">
                    <a:pos x="T2" y="T3"/>
                  </a:cxn>
                  <a:cxn ang="T8">
                    <a:pos x="T4" y="T5"/>
                  </a:cxn>
                </a:cxnLst>
                <a:rect l="0" t="0" r="r" b="b"/>
                <a:pathLst>
                  <a:path w="6" h="4">
                    <a:moveTo>
                      <a:pt x="5" y="0"/>
                    </a:moveTo>
                    <a:cubicBezTo>
                      <a:pt x="4" y="0"/>
                      <a:pt x="0" y="1"/>
                      <a:pt x="0" y="3"/>
                    </a:cubicBezTo>
                    <a:cubicBezTo>
                      <a:pt x="1" y="4"/>
                      <a:pt x="6" y="2"/>
                      <a:pt x="5"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05" name="Freeform 4743"/>
              <p:cNvSpPr>
                <a:spLocks/>
              </p:cNvSpPr>
              <p:nvPr/>
            </p:nvSpPr>
            <p:spPr bwMode="auto">
              <a:xfrm>
                <a:off x="1835" y="1537"/>
                <a:ext cx="71" cy="28"/>
              </a:xfrm>
              <a:custGeom>
                <a:avLst/>
                <a:gdLst>
                  <a:gd name="T0" fmla="*/ 4 w 54"/>
                  <a:gd name="T1" fmla="*/ 25 h 21"/>
                  <a:gd name="T2" fmla="*/ 0 w 54"/>
                  <a:gd name="T3" fmla="*/ 27 h 21"/>
                  <a:gd name="T4" fmla="*/ 7 w 54"/>
                  <a:gd name="T5" fmla="*/ 28 h 21"/>
                  <a:gd name="T6" fmla="*/ 9 w 54"/>
                  <a:gd name="T7" fmla="*/ 28 h 21"/>
                  <a:gd name="T8" fmla="*/ 9 w 54"/>
                  <a:gd name="T9" fmla="*/ 28 h 21"/>
                  <a:gd name="T10" fmla="*/ 20 w 54"/>
                  <a:gd name="T11" fmla="*/ 23 h 21"/>
                  <a:gd name="T12" fmla="*/ 18 w 54"/>
                  <a:gd name="T13" fmla="*/ 19 h 21"/>
                  <a:gd name="T14" fmla="*/ 37 w 54"/>
                  <a:gd name="T15" fmla="*/ 19 h 21"/>
                  <a:gd name="T16" fmla="*/ 45 w 54"/>
                  <a:gd name="T17" fmla="*/ 16 h 21"/>
                  <a:gd name="T18" fmla="*/ 49 w 54"/>
                  <a:gd name="T19" fmla="*/ 15 h 21"/>
                  <a:gd name="T20" fmla="*/ 50 w 54"/>
                  <a:gd name="T21" fmla="*/ 12 h 21"/>
                  <a:gd name="T22" fmla="*/ 60 w 54"/>
                  <a:gd name="T23" fmla="*/ 8 h 21"/>
                  <a:gd name="T24" fmla="*/ 71 w 54"/>
                  <a:gd name="T25" fmla="*/ 4 h 21"/>
                  <a:gd name="T26" fmla="*/ 58 w 54"/>
                  <a:gd name="T27" fmla="*/ 1 h 21"/>
                  <a:gd name="T28" fmla="*/ 53 w 54"/>
                  <a:gd name="T29" fmla="*/ 3 h 21"/>
                  <a:gd name="T30" fmla="*/ 49 w 54"/>
                  <a:gd name="T31" fmla="*/ 0 h 21"/>
                  <a:gd name="T32" fmla="*/ 43 w 54"/>
                  <a:gd name="T33" fmla="*/ 0 h 21"/>
                  <a:gd name="T34" fmla="*/ 36 w 54"/>
                  <a:gd name="T35" fmla="*/ 0 h 21"/>
                  <a:gd name="T36" fmla="*/ 24 w 54"/>
                  <a:gd name="T37" fmla="*/ 3 h 21"/>
                  <a:gd name="T38" fmla="*/ 25 w 54"/>
                  <a:gd name="T39" fmla="*/ 4 h 21"/>
                  <a:gd name="T40" fmla="*/ 25 w 54"/>
                  <a:gd name="T41" fmla="*/ 7 h 21"/>
                  <a:gd name="T42" fmla="*/ 22 w 54"/>
                  <a:gd name="T43" fmla="*/ 5 h 21"/>
                  <a:gd name="T44" fmla="*/ 17 w 54"/>
                  <a:gd name="T45" fmla="*/ 5 h 21"/>
                  <a:gd name="T46" fmla="*/ 11 w 54"/>
                  <a:gd name="T47" fmla="*/ 13 h 21"/>
                  <a:gd name="T48" fmla="*/ 5 w 54"/>
                  <a:gd name="T49" fmla="*/ 19 h 21"/>
                  <a:gd name="T50" fmla="*/ 1 w 54"/>
                  <a:gd name="T51" fmla="*/ 25 h 21"/>
                  <a:gd name="T52" fmla="*/ 5 w 54"/>
                  <a:gd name="T53" fmla="*/ 25 h 21"/>
                  <a:gd name="T54" fmla="*/ 4 w 54"/>
                  <a:gd name="T55" fmla="*/ 25 h 2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4" h="21">
                    <a:moveTo>
                      <a:pt x="3" y="19"/>
                    </a:moveTo>
                    <a:cubicBezTo>
                      <a:pt x="2" y="20"/>
                      <a:pt x="1" y="20"/>
                      <a:pt x="0" y="20"/>
                    </a:cubicBezTo>
                    <a:cubicBezTo>
                      <a:pt x="1" y="21"/>
                      <a:pt x="3" y="21"/>
                      <a:pt x="5" y="21"/>
                    </a:cubicBezTo>
                    <a:cubicBezTo>
                      <a:pt x="5" y="21"/>
                      <a:pt x="6" y="21"/>
                      <a:pt x="7" y="21"/>
                    </a:cubicBezTo>
                    <a:cubicBezTo>
                      <a:pt x="8" y="21"/>
                      <a:pt x="10" y="20"/>
                      <a:pt x="7" y="21"/>
                    </a:cubicBezTo>
                    <a:cubicBezTo>
                      <a:pt x="10" y="19"/>
                      <a:pt x="13" y="18"/>
                      <a:pt x="15" y="17"/>
                    </a:cubicBezTo>
                    <a:cubicBezTo>
                      <a:pt x="19" y="16"/>
                      <a:pt x="16" y="14"/>
                      <a:pt x="14" y="14"/>
                    </a:cubicBezTo>
                    <a:cubicBezTo>
                      <a:pt x="18" y="12"/>
                      <a:pt x="23" y="14"/>
                      <a:pt x="28" y="14"/>
                    </a:cubicBezTo>
                    <a:cubicBezTo>
                      <a:pt x="30" y="14"/>
                      <a:pt x="32" y="13"/>
                      <a:pt x="34" y="12"/>
                    </a:cubicBezTo>
                    <a:cubicBezTo>
                      <a:pt x="35" y="12"/>
                      <a:pt x="36" y="11"/>
                      <a:pt x="37" y="11"/>
                    </a:cubicBezTo>
                    <a:cubicBezTo>
                      <a:pt x="37" y="10"/>
                      <a:pt x="40" y="9"/>
                      <a:pt x="38" y="9"/>
                    </a:cubicBezTo>
                    <a:cubicBezTo>
                      <a:pt x="41" y="9"/>
                      <a:pt x="43" y="6"/>
                      <a:pt x="46" y="6"/>
                    </a:cubicBezTo>
                    <a:cubicBezTo>
                      <a:pt x="49" y="6"/>
                      <a:pt x="51" y="2"/>
                      <a:pt x="54" y="3"/>
                    </a:cubicBezTo>
                    <a:cubicBezTo>
                      <a:pt x="52" y="1"/>
                      <a:pt x="47" y="1"/>
                      <a:pt x="44" y="1"/>
                    </a:cubicBezTo>
                    <a:cubicBezTo>
                      <a:pt x="43" y="2"/>
                      <a:pt x="41" y="3"/>
                      <a:pt x="40" y="2"/>
                    </a:cubicBezTo>
                    <a:cubicBezTo>
                      <a:pt x="40" y="0"/>
                      <a:pt x="39" y="1"/>
                      <a:pt x="37" y="0"/>
                    </a:cubicBezTo>
                    <a:cubicBezTo>
                      <a:pt x="36" y="0"/>
                      <a:pt x="34" y="0"/>
                      <a:pt x="33" y="0"/>
                    </a:cubicBezTo>
                    <a:cubicBezTo>
                      <a:pt x="31" y="0"/>
                      <a:pt x="29" y="0"/>
                      <a:pt x="27" y="0"/>
                    </a:cubicBezTo>
                    <a:cubicBezTo>
                      <a:pt x="24" y="1"/>
                      <a:pt x="20" y="0"/>
                      <a:pt x="18" y="2"/>
                    </a:cubicBezTo>
                    <a:cubicBezTo>
                      <a:pt x="18" y="3"/>
                      <a:pt x="19" y="3"/>
                      <a:pt x="19" y="3"/>
                    </a:cubicBezTo>
                    <a:cubicBezTo>
                      <a:pt x="18" y="4"/>
                      <a:pt x="19" y="4"/>
                      <a:pt x="19" y="5"/>
                    </a:cubicBezTo>
                    <a:cubicBezTo>
                      <a:pt x="18" y="5"/>
                      <a:pt x="17" y="5"/>
                      <a:pt x="17" y="4"/>
                    </a:cubicBezTo>
                    <a:cubicBezTo>
                      <a:pt x="16" y="3"/>
                      <a:pt x="14" y="4"/>
                      <a:pt x="13" y="4"/>
                    </a:cubicBezTo>
                    <a:cubicBezTo>
                      <a:pt x="11" y="5"/>
                      <a:pt x="10" y="9"/>
                      <a:pt x="8" y="10"/>
                    </a:cubicBezTo>
                    <a:cubicBezTo>
                      <a:pt x="7" y="11"/>
                      <a:pt x="3" y="12"/>
                      <a:pt x="4" y="14"/>
                    </a:cubicBezTo>
                    <a:cubicBezTo>
                      <a:pt x="5" y="16"/>
                      <a:pt x="2" y="18"/>
                      <a:pt x="1" y="19"/>
                    </a:cubicBezTo>
                    <a:cubicBezTo>
                      <a:pt x="2" y="19"/>
                      <a:pt x="3" y="19"/>
                      <a:pt x="4" y="19"/>
                    </a:cubicBezTo>
                    <a:cubicBezTo>
                      <a:pt x="4" y="19"/>
                      <a:pt x="3" y="19"/>
                      <a:pt x="3" y="1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06" name="Freeform 4744"/>
              <p:cNvSpPr>
                <a:spLocks/>
              </p:cNvSpPr>
              <p:nvPr/>
            </p:nvSpPr>
            <p:spPr bwMode="auto">
              <a:xfrm>
                <a:off x="1840" y="1685"/>
                <a:ext cx="28" cy="14"/>
              </a:xfrm>
              <a:custGeom>
                <a:avLst/>
                <a:gdLst>
                  <a:gd name="T0" fmla="*/ 1 w 21"/>
                  <a:gd name="T1" fmla="*/ 9 h 11"/>
                  <a:gd name="T2" fmla="*/ 0 w 21"/>
                  <a:gd name="T3" fmla="*/ 13 h 11"/>
                  <a:gd name="T4" fmla="*/ 7 w 21"/>
                  <a:gd name="T5" fmla="*/ 13 h 11"/>
                  <a:gd name="T6" fmla="*/ 13 w 21"/>
                  <a:gd name="T7" fmla="*/ 11 h 11"/>
                  <a:gd name="T8" fmla="*/ 28 w 21"/>
                  <a:gd name="T9" fmla="*/ 4 h 11"/>
                  <a:gd name="T10" fmla="*/ 13 w 21"/>
                  <a:gd name="T11" fmla="*/ 4 h 11"/>
                  <a:gd name="T12" fmla="*/ 8 w 21"/>
                  <a:gd name="T13" fmla="*/ 5 h 11"/>
                  <a:gd name="T14" fmla="*/ 1 w 21"/>
                  <a:gd name="T15" fmla="*/ 9 h 1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 h="11">
                    <a:moveTo>
                      <a:pt x="1" y="7"/>
                    </a:moveTo>
                    <a:cubicBezTo>
                      <a:pt x="0" y="8"/>
                      <a:pt x="1" y="9"/>
                      <a:pt x="0" y="10"/>
                    </a:cubicBezTo>
                    <a:cubicBezTo>
                      <a:pt x="2" y="11"/>
                      <a:pt x="3" y="9"/>
                      <a:pt x="5" y="10"/>
                    </a:cubicBezTo>
                    <a:cubicBezTo>
                      <a:pt x="6" y="11"/>
                      <a:pt x="9" y="9"/>
                      <a:pt x="10" y="9"/>
                    </a:cubicBezTo>
                    <a:cubicBezTo>
                      <a:pt x="13" y="6"/>
                      <a:pt x="17" y="5"/>
                      <a:pt x="21" y="3"/>
                    </a:cubicBezTo>
                    <a:cubicBezTo>
                      <a:pt x="17" y="0"/>
                      <a:pt x="14" y="3"/>
                      <a:pt x="10" y="3"/>
                    </a:cubicBezTo>
                    <a:cubicBezTo>
                      <a:pt x="8" y="3"/>
                      <a:pt x="8" y="2"/>
                      <a:pt x="6" y="4"/>
                    </a:cubicBezTo>
                    <a:cubicBezTo>
                      <a:pt x="4" y="6"/>
                      <a:pt x="3" y="6"/>
                      <a:pt x="1" y="7"/>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07" name="Freeform 4745"/>
              <p:cNvSpPr>
                <a:spLocks/>
              </p:cNvSpPr>
              <p:nvPr/>
            </p:nvSpPr>
            <p:spPr bwMode="auto">
              <a:xfrm>
                <a:off x="1841" y="1593"/>
                <a:ext cx="3" cy="1"/>
              </a:xfrm>
              <a:custGeom>
                <a:avLst/>
                <a:gdLst>
                  <a:gd name="T0" fmla="*/ 0 w 2"/>
                  <a:gd name="T1" fmla="*/ 1 h 1"/>
                  <a:gd name="T2" fmla="*/ 3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08" name="Freeform 4746"/>
              <p:cNvSpPr>
                <a:spLocks/>
              </p:cNvSpPr>
              <p:nvPr/>
            </p:nvSpPr>
            <p:spPr bwMode="auto">
              <a:xfrm>
                <a:off x="1844" y="1598"/>
                <a:ext cx="4" cy="4"/>
              </a:xfrm>
              <a:custGeom>
                <a:avLst/>
                <a:gdLst>
                  <a:gd name="T0" fmla="*/ 1 w 3"/>
                  <a:gd name="T1" fmla="*/ 4 h 3"/>
                  <a:gd name="T2" fmla="*/ 0 w 3"/>
                  <a:gd name="T3" fmla="*/ 3 h 3"/>
                  <a:gd name="T4" fmla="*/ 1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1" y="3"/>
                    </a:moveTo>
                    <a:cubicBezTo>
                      <a:pt x="3" y="2"/>
                      <a:pt x="2" y="0"/>
                      <a:pt x="0" y="2"/>
                    </a:cubicBezTo>
                    <a:cubicBezTo>
                      <a:pt x="1" y="1"/>
                      <a:pt x="1"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09" name="Freeform 4747"/>
              <p:cNvSpPr>
                <a:spLocks/>
              </p:cNvSpPr>
              <p:nvPr/>
            </p:nvSpPr>
            <p:spPr bwMode="auto">
              <a:xfrm>
                <a:off x="1844" y="1595"/>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1" y="1"/>
                      <a:pt x="0" y="1"/>
                    </a:cubicBezTo>
                    <a:cubicBezTo>
                      <a:pt x="1"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10" name="Freeform 4748"/>
              <p:cNvSpPr>
                <a:spLocks/>
              </p:cNvSpPr>
              <p:nvPr/>
            </p:nvSpPr>
            <p:spPr bwMode="auto">
              <a:xfrm>
                <a:off x="1845" y="1606"/>
                <a:ext cx="3" cy="2"/>
              </a:xfrm>
              <a:custGeom>
                <a:avLst/>
                <a:gdLst>
                  <a:gd name="T0" fmla="*/ 0 w 2"/>
                  <a:gd name="T1" fmla="*/ 1 h 2"/>
                  <a:gd name="T2" fmla="*/ 3 w 2"/>
                  <a:gd name="T3" fmla="*/ 1 h 2"/>
                  <a:gd name="T4" fmla="*/ 0 w 2"/>
                  <a:gd name="T5" fmla="*/ 1 h 2"/>
                  <a:gd name="T6" fmla="*/ 0 60000 65536"/>
                  <a:gd name="T7" fmla="*/ 0 60000 65536"/>
                  <a:gd name="T8" fmla="*/ 0 60000 65536"/>
                </a:gdLst>
                <a:ahLst/>
                <a:cxnLst>
                  <a:cxn ang="T6">
                    <a:pos x="T0" y="T1"/>
                  </a:cxn>
                  <a:cxn ang="T7">
                    <a:pos x="T2" y="T3"/>
                  </a:cxn>
                  <a:cxn ang="T8">
                    <a:pos x="T4" y="T5"/>
                  </a:cxn>
                </a:cxnLst>
                <a:rect l="0" t="0" r="r" b="b"/>
                <a:pathLst>
                  <a:path w="2" h="2">
                    <a:moveTo>
                      <a:pt x="0" y="1"/>
                    </a:moveTo>
                    <a:cubicBezTo>
                      <a:pt x="1" y="2"/>
                      <a:pt x="1" y="1"/>
                      <a:pt x="2" y="1"/>
                    </a:cubicBezTo>
                    <a:cubicBezTo>
                      <a:pt x="1" y="0"/>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11" name="Freeform 4749"/>
              <p:cNvSpPr>
                <a:spLocks/>
              </p:cNvSpPr>
              <p:nvPr/>
            </p:nvSpPr>
            <p:spPr bwMode="auto">
              <a:xfrm>
                <a:off x="1847" y="1598"/>
                <a:ext cx="4" cy="4"/>
              </a:xfrm>
              <a:custGeom>
                <a:avLst/>
                <a:gdLst>
                  <a:gd name="T0" fmla="*/ 4 w 3"/>
                  <a:gd name="T1" fmla="*/ 0 h 3"/>
                  <a:gd name="T2" fmla="*/ 0 w 3"/>
                  <a:gd name="T3" fmla="*/ 1 h 3"/>
                  <a:gd name="T4" fmla="*/ 4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3" y="0"/>
                    </a:moveTo>
                    <a:cubicBezTo>
                      <a:pt x="3" y="0"/>
                      <a:pt x="1" y="1"/>
                      <a:pt x="0" y="1"/>
                    </a:cubicBezTo>
                    <a:cubicBezTo>
                      <a:pt x="1" y="3"/>
                      <a:pt x="3"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12" name="Freeform 4750"/>
              <p:cNvSpPr>
                <a:spLocks/>
              </p:cNvSpPr>
              <p:nvPr/>
            </p:nvSpPr>
            <p:spPr bwMode="auto">
              <a:xfrm>
                <a:off x="1861" y="1644"/>
                <a:ext cx="7" cy="8"/>
              </a:xfrm>
              <a:custGeom>
                <a:avLst/>
                <a:gdLst>
                  <a:gd name="T0" fmla="*/ 7 w 5"/>
                  <a:gd name="T1" fmla="*/ 1 h 6"/>
                  <a:gd name="T2" fmla="*/ 3 w 5"/>
                  <a:gd name="T3" fmla="*/ 5 h 6"/>
                  <a:gd name="T4" fmla="*/ 7 w 5"/>
                  <a:gd name="T5" fmla="*/ 1 h 6"/>
                  <a:gd name="T6" fmla="*/ 0 60000 65536"/>
                  <a:gd name="T7" fmla="*/ 0 60000 65536"/>
                  <a:gd name="T8" fmla="*/ 0 60000 65536"/>
                </a:gdLst>
                <a:ahLst/>
                <a:cxnLst>
                  <a:cxn ang="T6">
                    <a:pos x="T0" y="T1"/>
                  </a:cxn>
                  <a:cxn ang="T7">
                    <a:pos x="T2" y="T3"/>
                  </a:cxn>
                  <a:cxn ang="T8">
                    <a:pos x="T4" y="T5"/>
                  </a:cxn>
                </a:cxnLst>
                <a:rect l="0" t="0" r="r" b="b"/>
                <a:pathLst>
                  <a:path w="5" h="6">
                    <a:moveTo>
                      <a:pt x="5" y="1"/>
                    </a:moveTo>
                    <a:cubicBezTo>
                      <a:pt x="3" y="0"/>
                      <a:pt x="0" y="2"/>
                      <a:pt x="2" y="4"/>
                    </a:cubicBezTo>
                    <a:cubicBezTo>
                      <a:pt x="5" y="6"/>
                      <a:pt x="5" y="2"/>
                      <a:pt x="5"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13" name="Freeform 4751"/>
              <p:cNvSpPr>
                <a:spLocks/>
              </p:cNvSpPr>
              <p:nvPr/>
            </p:nvSpPr>
            <p:spPr bwMode="auto">
              <a:xfrm>
                <a:off x="1867" y="1614"/>
                <a:ext cx="10" cy="8"/>
              </a:xfrm>
              <a:custGeom>
                <a:avLst/>
                <a:gdLst>
                  <a:gd name="T0" fmla="*/ 9 w 8"/>
                  <a:gd name="T1" fmla="*/ 1 h 6"/>
                  <a:gd name="T2" fmla="*/ 6 w 8"/>
                  <a:gd name="T3" fmla="*/ 0 h 6"/>
                  <a:gd name="T4" fmla="*/ 1 w 8"/>
                  <a:gd name="T5" fmla="*/ 4 h 6"/>
                  <a:gd name="T6" fmla="*/ 3 w 8"/>
                  <a:gd name="T7" fmla="*/ 8 h 6"/>
                  <a:gd name="T8" fmla="*/ 9 w 8"/>
                  <a:gd name="T9" fmla="*/ 1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6">
                    <a:moveTo>
                      <a:pt x="7" y="1"/>
                    </a:moveTo>
                    <a:cubicBezTo>
                      <a:pt x="8" y="0"/>
                      <a:pt x="6" y="0"/>
                      <a:pt x="5" y="0"/>
                    </a:cubicBezTo>
                    <a:cubicBezTo>
                      <a:pt x="3" y="1"/>
                      <a:pt x="2" y="2"/>
                      <a:pt x="1" y="3"/>
                    </a:cubicBezTo>
                    <a:cubicBezTo>
                      <a:pt x="1" y="4"/>
                      <a:pt x="0" y="6"/>
                      <a:pt x="2" y="6"/>
                    </a:cubicBezTo>
                    <a:cubicBezTo>
                      <a:pt x="4" y="5"/>
                      <a:pt x="5" y="3"/>
                      <a:pt x="7"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14" name="Freeform 4752"/>
              <p:cNvSpPr>
                <a:spLocks/>
              </p:cNvSpPr>
              <p:nvPr/>
            </p:nvSpPr>
            <p:spPr bwMode="auto">
              <a:xfrm>
                <a:off x="1873" y="1641"/>
                <a:ext cx="8" cy="10"/>
              </a:xfrm>
              <a:custGeom>
                <a:avLst/>
                <a:gdLst>
                  <a:gd name="T0" fmla="*/ 5 w 6"/>
                  <a:gd name="T1" fmla="*/ 3 h 7"/>
                  <a:gd name="T2" fmla="*/ 0 w 6"/>
                  <a:gd name="T3" fmla="*/ 3 h 7"/>
                  <a:gd name="T4" fmla="*/ 1 w 6"/>
                  <a:gd name="T5" fmla="*/ 4 h 7"/>
                  <a:gd name="T6" fmla="*/ 0 w 6"/>
                  <a:gd name="T7" fmla="*/ 7 h 7"/>
                  <a:gd name="T8" fmla="*/ 4 w 6"/>
                  <a:gd name="T9" fmla="*/ 7 h 7"/>
                  <a:gd name="T10" fmla="*/ 3 w 6"/>
                  <a:gd name="T11" fmla="*/ 9 h 7"/>
                  <a:gd name="T12" fmla="*/ 8 w 6"/>
                  <a:gd name="T13" fmla="*/ 7 h 7"/>
                  <a:gd name="T14" fmla="*/ 4 w 6"/>
                  <a:gd name="T15" fmla="*/ 7 h 7"/>
                  <a:gd name="T16" fmla="*/ 5 w 6"/>
                  <a:gd name="T17" fmla="*/ 3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 h="7">
                    <a:moveTo>
                      <a:pt x="4" y="2"/>
                    </a:moveTo>
                    <a:cubicBezTo>
                      <a:pt x="3" y="2"/>
                      <a:pt x="0" y="0"/>
                      <a:pt x="0" y="2"/>
                    </a:cubicBezTo>
                    <a:cubicBezTo>
                      <a:pt x="0" y="3"/>
                      <a:pt x="1" y="3"/>
                      <a:pt x="1" y="3"/>
                    </a:cubicBezTo>
                    <a:cubicBezTo>
                      <a:pt x="1" y="3"/>
                      <a:pt x="0" y="5"/>
                      <a:pt x="0" y="5"/>
                    </a:cubicBezTo>
                    <a:cubicBezTo>
                      <a:pt x="1" y="5"/>
                      <a:pt x="2" y="5"/>
                      <a:pt x="3" y="5"/>
                    </a:cubicBezTo>
                    <a:cubicBezTo>
                      <a:pt x="3" y="6"/>
                      <a:pt x="3" y="6"/>
                      <a:pt x="2" y="6"/>
                    </a:cubicBezTo>
                    <a:cubicBezTo>
                      <a:pt x="3" y="6"/>
                      <a:pt x="6" y="7"/>
                      <a:pt x="6" y="5"/>
                    </a:cubicBezTo>
                    <a:cubicBezTo>
                      <a:pt x="5" y="6"/>
                      <a:pt x="4" y="5"/>
                      <a:pt x="3" y="5"/>
                    </a:cubicBezTo>
                    <a:cubicBezTo>
                      <a:pt x="4" y="4"/>
                      <a:pt x="5" y="3"/>
                      <a:pt x="4"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15" name="Freeform 4753"/>
              <p:cNvSpPr>
                <a:spLocks/>
              </p:cNvSpPr>
              <p:nvPr/>
            </p:nvSpPr>
            <p:spPr bwMode="auto">
              <a:xfrm>
                <a:off x="1870" y="1694"/>
                <a:ext cx="22" cy="15"/>
              </a:xfrm>
              <a:custGeom>
                <a:avLst/>
                <a:gdLst>
                  <a:gd name="T0" fmla="*/ 6 w 16"/>
                  <a:gd name="T1" fmla="*/ 12 h 11"/>
                  <a:gd name="T2" fmla="*/ 15 w 16"/>
                  <a:gd name="T3" fmla="*/ 8 h 11"/>
                  <a:gd name="T4" fmla="*/ 18 w 16"/>
                  <a:gd name="T5" fmla="*/ 0 h 11"/>
                  <a:gd name="T6" fmla="*/ 6 w 16"/>
                  <a:gd name="T7" fmla="*/ 12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 h="11">
                    <a:moveTo>
                      <a:pt x="4" y="9"/>
                    </a:moveTo>
                    <a:cubicBezTo>
                      <a:pt x="6" y="11"/>
                      <a:pt x="9" y="7"/>
                      <a:pt x="11" y="6"/>
                    </a:cubicBezTo>
                    <a:cubicBezTo>
                      <a:pt x="12" y="5"/>
                      <a:pt x="16" y="1"/>
                      <a:pt x="13" y="0"/>
                    </a:cubicBezTo>
                    <a:cubicBezTo>
                      <a:pt x="10" y="0"/>
                      <a:pt x="0" y="7"/>
                      <a:pt x="4" y="9"/>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16" name="Freeform 4754"/>
              <p:cNvSpPr>
                <a:spLocks/>
              </p:cNvSpPr>
              <p:nvPr/>
            </p:nvSpPr>
            <p:spPr bwMode="auto">
              <a:xfrm>
                <a:off x="1876" y="1541"/>
                <a:ext cx="246" cy="162"/>
              </a:xfrm>
              <a:custGeom>
                <a:avLst/>
                <a:gdLst>
                  <a:gd name="T0" fmla="*/ 1 w 187"/>
                  <a:gd name="T1" fmla="*/ 42 h 123"/>
                  <a:gd name="T2" fmla="*/ 22 w 187"/>
                  <a:gd name="T3" fmla="*/ 47 h 123"/>
                  <a:gd name="T4" fmla="*/ 61 w 187"/>
                  <a:gd name="T5" fmla="*/ 53 h 123"/>
                  <a:gd name="T6" fmla="*/ 86 w 187"/>
                  <a:gd name="T7" fmla="*/ 50 h 123"/>
                  <a:gd name="T8" fmla="*/ 101 w 187"/>
                  <a:gd name="T9" fmla="*/ 43 h 123"/>
                  <a:gd name="T10" fmla="*/ 120 w 187"/>
                  <a:gd name="T11" fmla="*/ 54 h 123"/>
                  <a:gd name="T12" fmla="*/ 122 w 187"/>
                  <a:gd name="T13" fmla="*/ 65 h 123"/>
                  <a:gd name="T14" fmla="*/ 134 w 187"/>
                  <a:gd name="T15" fmla="*/ 67 h 123"/>
                  <a:gd name="T16" fmla="*/ 132 w 187"/>
                  <a:gd name="T17" fmla="*/ 88 h 123"/>
                  <a:gd name="T18" fmla="*/ 160 w 187"/>
                  <a:gd name="T19" fmla="*/ 96 h 123"/>
                  <a:gd name="T20" fmla="*/ 134 w 187"/>
                  <a:gd name="T21" fmla="*/ 104 h 123"/>
                  <a:gd name="T22" fmla="*/ 95 w 187"/>
                  <a:gd name="T23" fmla="*/ 113 h 123"/>
                  <a:gd name="T24" fmla="*/ 82 w 187"/>
                  <a:gd name="T25" fmla="*/ 117 h 123"/>
                  <a:gd name="T26" fmla="*/ 51 w 187"/>
                  <a:gd name="T27" fmla="*/ 126 h 123"/>
                  <a:gd name="T28" fmla="*/ 86 w 187"/>
                  <a:gd name="T29" fmla="*/ 125 h 123"/>
                  <a:gd name="T30" fmla="*/ 97 w 187"/>
                  <a:gd name="T31" fmla="*/ 122 h 123"/>
                  <a:gd name="T32" fmla="*/ 101 w 187"/>
                  <a:gd name="T33" fmla="*/ 133 h 123"/>
                  <a:gd name="T34" fmla="*/ 113 w 187"/>
                  <a:gd name="T35" fmla="*/ 144 h 123"/>
                  <a:gd name="T36" fmla="*/ 155 w 187"/>
                  <a:gd name="T37" fmla="*/ 158 h 123"/>
                  <a:gd name="T38" fmla="*/ 147 w 187"/>
                  <a:gd name="T39" fmla="*/ 146 h 123"/>
                  <a:gd name="T40" fmla="*/ 157 w 187"/>
                  <a:gd name="T41" fmla="*/ 144 h 123"/>
                  <a:gd name="T42" fmla="*/ 167 w 187"/>
                  <a:gd name="T43" fmla="*/ 145 h 123"/>
                  <a:gd name="T44" fmla="*/ 178 w 187"/>
                  <a:gd name="T45" fmla="*/ 140 h 123"/>
                  <a:gd name="T46" fmla="*/ 188 w 187"/>
                  <a:gd name="T47" fmla="*/ 136 h 123"/>
                  <a:gd name="T48" fmla="*/ 183 w 187"/>
                  <a:gd name="T49" fmla="*/ 126 h 123"/>
                  <a:gd name="T50" fmla="*/ 176 w 187"/>
                  <a:gd name="T51" fmla="*/ 121 h 123"/>
                  <a:gd name="T52" fmla="*/ 170 w 187"/>
                  <a:gd name="T53" fmla="*/ 113 h 123"/>
                  <a:gd name="T54" fmla="*/ 166 w 187"/>
                  <a:gd name="T55" fmla="*/ 103 h 123"/>
                  <a:gd name="T56" fmla="*/ 174 w 187"/>
                  <a:gd name="T57" fmla="*/ 97 h 123"/>
                  <a:gd name="T58" fmla="*/ 187 w 187"/>
                  <a:gd name="T59" fmla="*/ 100 h 123"/>
                  <a:gd name="T60" fmla="*/ 193 w 187"/>
                  <a:gd name="T61" fmla="*/ 108 h 123"/>
                  <a:gd name="T62" fmla="*/ 203 w 187"/>
                  <a:gd name="T63" fmla="*/ 112 h 123"/>
                  <a:gd name="T64" fmla="*/ 212 w 187"/>
                  <a:gd name="T65" fmla="*/ 113 h 123"/>
                  <a:gd name="T66" fmla="*/ 221 w 187"/>
                  <a:gd name="T67" fmla="*/ 108 h 123"/>
                  <a:gd name="T68" fmla="*/ 233 w 187"/>
                  <a:gd name="T69" fmla="*/ 99 h 123"/>
                  <a:gd name="T70" fmla="*/ 239 w 187"/>
                  <a:gd name="T71" fmla="*/ 92 h 123"/>
                  <a:gd name="T72" fmla="*/ 224 w 187"/>
                  <a:gd name="T73" fmla="*/ 94 h 123"/>
                  <a:gd name="T74" fmla="*/ 221 w 187"/>
                  <a:gd name="T75" fmla="*/ 87 h 123"/>
                  <a:gd name="T76" fmla="*/ 218 w 187"/>
                  <a:gd name="T77" fmla="*/ 80 h 123"/>
                  <a:gd name="T78" fmla="*/ 209 w 187"/>
                  <a:gd name="T79" fmla="*/ 74 h 123"/>
                  <a:gd name="T80" fmla="*/ 193 w 187"/>
                  <a:gd name="T81" fmla="*/ 74 h 123"/>
                  <a:gd name="T82" fmla="*/ 191 w 187"/>
                  <a:gd name="T83" fmla="*/ 71 h 123"/>
                  <a:gd name="T84" fmla="*/ 188 w 187"/>
                  <a:gd name="T85" fmla="*/ 66 h 123"/>
                  <a:gd name="T86" fmla="*/ 192 w 187"/>
                  <a:gd name="T87" fmla="*/ 61 h 123"/>
                  <a:gd name="T88" fmla="*/ 191 w 187"/>
                  <a:gd name="T89" fmla="*/ 55 h 123"/>
                  <a:gd name="T90" fmla="*/ 187 w 187"/>
                  <a:gd name="T91" fmla="*/ 53 h 123"/>
                  <a:gd name="T92" fmla="*/ 199 w 187"/>
                  <a:gd name="T93" fmla="*/ 46 h 123"/>
                  <a:gd name="T94" fmla="*/ 183 w 187"/>
                  <a:gd name="T95" fmla="*/ 41 h 123"/>
                  <a:gd name="T96" fmla="*/ 180 w 187"/>
                  <a:gd name="T97" fmla="*/ 38 h 123"/>
                  <a:gd name="T98" fmla="*/ 162 w 187"/>
                  <a:gd name="T99" fmla="*/ 36 h 123"/>
                  <a:gd name="T100" fmla="*/ 166 w 187"/>
                  <a:gd name="T101" fmla="*/ 28 h 123"/>
                  <a:gd name="T102" fmla="*/ 155 w 187"/>
                  <a:gd name="T103" fmla="*/ 29 h 123"/>
                  <a:gd name="T104" fmla="*/ 154 w 187"/>
                  <a:gd name="T105" fmla="*/ 22 h 123"/>
                  <a:gd name="T106" fmla="*/ 137 w 187"/>
                  <a:gd name="T107" fmla="*/ 21 h 123"/>
                  <a:gd name="T108" fmla="*/ 117 w 187"/>
                  <a:gd name="T109" fmla="*/ 24 h 123"/>
                  <a:gd name="T110" fmla="*/ 97 w 187"/>
                  <a:gd name="T111" fmla="*/ 25 h 123"/>
                  <a:gd name="T112" fmla="*/ 111 w 187"/>
                  <a:gd name="T113" fmla="*/ 8 h 123"/>
                  <a:gd name="T114" fmla="*/ 83 w 187"/>
                  <a:gd name="T115" fmla="*/ 11 h 123"/>
                  <a:gd name="T116" fmla="*/ 67 w 187"/>
                  <a:gd name="T117" fmla="*/ 18 h 123"/>
                  <a:gd name="T118" fmla="*/ 51 w 187"/>
                  <a:gd name="T119" fmla="*/ 33 h 123"/>
                  <a:gd name="T120" fmla="*/ 51 w 187"/>
                  <a:gd name="T121" fmla="*/ 32 h 123"/>
                  <a:gd name="T122" fmla="*/ 54 w 187"/>
                  <a:gd name="T123" fmla="*/ 1 h 12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87" h="123">
                    <a:moveTo>
                      <a:pt x="2" y="23"/>
                    </a:moveTo>
                    <a:cubicBezTo>
                      <a:pt x="1" y="26"/>
                      <a:pt x="16" y="25"/>
                      <a:pt x="16" y="25"/>
                    </a:cubicBezTo>
                    <a:cubicBezTo>
                      <a:pt x="14" y="27"/>
                      <a:pt x="19" y="28"/>
                      <a:pt x="20" y="28"/>
                    </a:cubicBezTo>
                    <a:cubicBezTo>
                      <a:pt x="17" y="28"/>
                      <a:pt x="13" y="29"/>
                      <a:pt x="10" y="28"/>
                    </a:cubicBezTo>
                    <a:cubicBezTo>
                      <a:pt x="8" y="28"/>
                      <a:pt x="5" y="26"/>
                      <a:pt x="2" y="27"/>
                    </a:cubicBezTo>
                    <a:cubicBezTo>
                      <a:pt x="3" y="28"/>
                      <a:pt x="3" y="28"/>
                      <a:pt x="3" y="28"/>
                    </a:cubicBezTo>
                    <a:cubicBezTo>
                      <a:pt x="2" y="28"/>
                      <a:pt x="1" y="29"/>
                      <a:pt x="1" y="29"/>
                    </a:cubicBezTo>
                    <a:cubicBezTo>
                      <a:pt x="0" y="30"/>
                      <a:pt x="2" y="31"/>
                      <a:pt x="1" y="32"/>
                    </a:cubicBezTo>
                    <a:cubicBezTo>
                      <a:pt x="1" y="34"/>
                      <a:pt x="6" y="34"/>
                      <a:pt x="7" y="34"/>
                    </a:cubicBezTo>
                    <a:cubicBezTo>
                      <a:pt x="6" y="34"/>
                      <a:pt x="5" y="34"/>
                      <a:pt x="5" y="34"/>
                    </a:cubicBezTo>
                    <a:cubicBezTo>
                      <a:pt x="5" y="35"/>
                      <a:pt x="10" y="35"/>
                      <a:pt x="8" y="35"/>
                    </a:cubicBezTo>
                    <a:cubicBezTo>
                      <a:pt x="10" y="34"/>
                      <a:pt x="12" y="35"/>
                      <a:pt x="14" y="35"/>
                    </a:cubicBezTo>
                    <a:cubicBezTo>
                      <a:pt x="13" y="34"/>
                      <a:pt x="13" y="34"/>
                      <a:pt x="13" y="34"/>
                    </a:cubicBezTo>
                    <a:cubicBezTo>
                      <a:pt x="14" y="33"/>
                      <a:pt x="17" y="34"/>
                      <a:pt x="15" y="34"/>
                    </a:cubicBezTo>
                    <a:cubicBezTo>
                      <a:pt x="17" y="35"/>
                      <a:pt x="19" y="33"/>
                      <a:pt x="20" y="33"/>
                    </a:cubicBezTo>
                    <a:cubicBezTo>
                      <a:pt x="19" y="33"/>
                      <a:pt x="16" y="34"/>
                      <a:pt x="17" y="36"/>
                    </a:cubicBezTo>
                    <a:cubicBezTo>
                      <a:pt x="18" y="38"/>
                      <a:pt x="22" y="38"/>
                      <a:pt x="24" y="38"/>
                    </a:cubicBezTo>
                    <a:cubicBezTo>
                      <a:pt x="23" y="37"/>
                      <a:pt x="22" y="37"/>
                      <a:pt x="21" y="37"/>
                    </a:cubicBezTo>
                    <a:cubicBezTo>
                      <a:pt x="22" y="36"/>
                      <a:pt x="24" y="37"/>
                      <a:pt x="25" y="37"/>
                    </a:cubicBezTo>
                    <a:cubicBezTo>
                      <a:pt x="27" y="37"/>
                      <a:pt x="28" y="36"/>
                      <a:pt x="29" y="37"/>
                    </a:cubicBezTo>
                    <a:cubicBezTo>
                      <a:pt x="30" y="39"/>
                      <a:pt x="34" y="38"/>
                      <a:pt x="35" y="38"/>
                    </a:cubicBezTo>
                    <a:cubicBezTo>
                      <a:pt x="38" y="38"/>
                      <a:pt x="40" y="37"/>
                      <a:pt x="42" y="38"/>
                    </a:cubicBezTo>
                    <a:cubicBezTo>
                      <a:pt x="43" y="38"/>
                      <a:pt x="44" y="38"/>
                      <a:pt x="44" y="39"/>
                    </a:cubicBezTo>
                    <a:cubicBezTo>
                      <a:pt x="46" y="40"/>
                      <a:pt x="46" y="40"/>
                      <a:pt x="46" y="40"/>
                    </a:cubicBezTo>
                    <a:cubicBezTo>
                      <a:pt x="47" y="40"/>
                      <a:pt x="50" y="39"/>
                      <a:pt x="51" y="38"/>
                    </a:cubicBezTo>
                    <a:cubicBezTo>
                      <a:pt x="50" y="38"/>
                      <a:pt x="49" y="37"/>
                      <a:pt x="48" y="37"/>
                    </a:cubicBezTo>
                    <a:cubicBezTo>
                      <a:pt x="47" y="36"/>
                      <a:pt x="45" y="36"/>
                      <a:pt x="44" y="35"/>
                    </a:cubicBezTo>
                    <a:cubicBezTo>
                      <a:pt x="48" y="36"/>
                      <a:pt x="51" y="38"/>
                      <a:pt x="54" y="40"/>
                    </a:cubicBezTo>
                    <a:cubicBezTo>
                      <a:pt x="55" y="40"/>
                      <a:pt x="57" y="40"/>
                      <a:pt x="56" y="39"/>
                    </a:cubicBezTo>
                    <a:cubicBezTo>
                      <a:pt x="55" y="38"/>
                      <a:pt x="55" y="38"/>
                      <a:pt x="54" y="37"/>
                    </a:cubicBezTo>
                    <a:cubicBezTo>
                      <a:pt x="53" y="37"/>
                      <a:pt x="53" y="38"/>
                      <a:pt x="52" y="37"/>
                    </a:cubicBezTo>
                    <a:cubicBezTo>
                      <a:pt x="56" y="34"/>
                      <a:pt x="62" y="40"/>
                      <a:pt x="65" y="38"/>
                    </a:cubicBezTo>
                    <a:cubicBezTo>
                      <a:pt x="65" y="40"/>
                      <a:pt x="72" y="39"/>
                      <a:pt x="73" y="39"/>
                    </a:cubicBezTo>
                    <a:cubicBezTo>
                      <a:pt x="74" y="38"/>
                      <a:pt x="75" y="36"/>
                      <a:pt x="75" y="35"/>
                    </a:cubicBezTo>
                    <a:cubicBezTo>
                      <a:pt x="75" y="34"/>
                      <a:pt x="72" y="34"/>
                      <a:pt x="71" y="34"/>
                    </a:cubicBezTo>
                    <a:cubicBezTo>
                      <a:pt x="71" y="33"/>
                      <a:pt x="72" y="33"/>
                      <a:pt x="73" y="33"/>
                    </a:cubicBezTo>
                    <a:cubicBezTo>
                      <a:pt x="73" y="33"/>
                      <a:pt x="74" y="34"/>
                      <a:pt x="74" y="33"/>
                    </a:cubicBezTo>
                    <a:cubicBezTo>
                      <a:pt x="75" y="32"/>
                      <a:pt x="77" y="30"/>
                      <a:pt x="78" y="31"/>
                    </a:cubicBezTo>
                    <a:cubicBezTo>
                      <a:pt x="77" y="32"/>
                      <a:pt x="77" y="32"/>
                      <a:pt x="76" y="32"/>
                    </a:cubicBezTo>
                    <a:cubicBezTo>
                      <a:pt x="76" y="33"/>
                      <a:pt x="76" y="33"/>
                      <a:pt x="77" y="33"/>
                    </a:cubicBezTo>
                    <a:cubicBezTo>
                      <a:pt x="78" y="33"/>
                      <a:pt x="77" y="35"/>
                      <a:pt x="78" y="34"/>
                    </a:cubicBezTo>
                    <a:cubicBezTo>
                      <a:pt x="78" y="36"/>
                      <a:pt x="81" y="35"/>
                      <a:pt x="82" y="35"/>
                    </a:cubicBezTo>
                    <a:cubicBezTo>
                      <a:pt x="85" y="35"/>
                      <a:pt x="81" y="39"/>
                      <a:pt x="81" y="40"/>
                    </a:cubicBezTo>
                    <a:cubicBezTo>
                      <a:pt x="83" y="40"/>
                      <a:pt x="85" y="38"/>
                      <a:pt x="87" y="38"/>
                    </a:cubicBezTo>
                    <a:cubicBezTo>
                      <a:pt x="86" y="39"/>
                      <a:pt x="85" y="39"/>
                      <a:pt x="84" y="39"/>
                    </a:cubicBezTo>
                    <a:cubicBezTo>
                      <a:pt x="85" y="40"/>
                      <a:pt x="86" y="39"/>
                      <a:pt x="87" y="40"/>
                    </a:cubicBezTo>
                    <a:cubicBezTo>
                      <a:pt x="87" y="41"/>
                      <a:pt x="85" y="41"/>
                      <a:pt x="83" y="41"/>
                    </a:cubicBezTo>
                    <a:cubicBezTo>
                      <a:pt x="85" y="43"/>
                      <a:pt x="89" y="41"/>
                      <a:pt x="91" y="41"/>
                    </a:cubicBezTo>
                    <a:cubicBezTo>
                      <a:pt x="90" y="42"/>
                      <a:pt x="88" y="41"/>
                      <a:pt x="87" y="42"/>
                    </a:cubicBezTo>
                    <a:cubicBezTo>
                      <a:pt x="86" y="43"/>
                      <a:pt x="92" y="44"/>
                      <a:pt x="92" y="46"/>
                    </a:cubicBezTo>
                    <a:cubicBezTo>
                      <a:pt x="91" y="48"/>
                      <a:pt x="86" y="47"/>
                      <a:pt x="85" y="47"/>
                    </a:cubicBezTo>
                    <a:cubicBezTo>
                      <a:pt x="84" y="47"/>
                      <a:pt x="82" y="47"/>
                      <a:pt x="82" y="48"/>
                    </a:cubicBezTo>
                    <a:cubicBezTo>
                      <a:pt x="82" y="49"/>
                      <a:pt x="82" y="49"/>
                      <a:pt x="82" y="49"/>
                    </a:cubicBezTo>
                    <a:cubicBezTo>
                      <a:pt x="82" y="50"/>
                      <a:pt x="80" y="50"/>
                      <a:pt x="80" y="51"/>
                    </a:cubicBezTo>
                    <a:cubicBezTo>
                      <a:pt x="83" y="51"/>
                      <a:pt x="88" y="50"/>
                      <a:pt x="91" y="48"/>
                    </a:cubicBezTo>
                    <a:cubicBezTo>
                      <a:pt x="92" y="47"/>
                      <a:pt x="92" y="49"/>
                      <a:pt x="93" y="49"/>
                    </a:cubicBezTo>
                    <a:cubicBezTo>
                      <a:pt x="95" y="49"/>
                      <a:pt x="96" y="46"/>
                      <a:pt x="97" y="47"/>
                    </a:cubicBezTo>
                    <a:cubicBezTo>
                      <a:pt x="97" y="48"/>
                      <a:pt x="92" y="49"/>
                      <a:pt x="95" y="48"/>
                    </a:cubicBezTo>
                    <a:cubicBezTo>
                      <a:pt x="93" y="49"/>
                      <a:pt x="96" y="48"/>
                      <a:pt x="96" y="48"/>
                    </a:cubicBezTo>
                    <a:cubicBezTo>
                      <a:pt x="96" y="49"/>
                      <a:pt x="95" y="49"/>
                      <a:pt x="94" y="50"/>
                    </a:cubicBezTo>
                    <a:cubicBezTo>
                      <a:pt x="95" y="50"/>
                      <a:pt x="96" y="50"/>
                      <a:pt x="96" y="49"/>
                    </a:cubicBezTo>
                    <a:cubicBezTo>
                      <a:pt x="94" y="50"/>
                      <a:pt x="96" y="52"/>
                      <a:pt x="97" y="52"/>
                    </a:cubicBezTo>
                    <a:cubicBezTo>
                      <a:pt x="99" y="53"/>
                      <a:pt x="101" y="52"/>
                      <a:pt x="99" y="51"/>
                    </a:cubicBezTo>
                    <a:cubicBezTo>
                      <a:pt x="100" y="51"/>
                      <a:pt x="101" y="51"/>
                      <a:pt x="102" y="51"/>
                    </a:cubicBezTo>
                    <a:cubicBezTo>
                      <a:pt x="102" y="51"/>
                      <a:pt x="100" y="53"/>
                      <a:pt x="100" y="53"/>
                    </a:cubicBezTo>
                    <a:cubicBezTo>
                      <a:pt x="98" y="55"/>
                      <a:pt x="100" y="54"/>
                      <a:pt x="100" y="55"/>
                    </a:cubicBezTo>
                    <a:cubicBezTo>
                      <a:pt x="101" y="55"/>
                      <a:pt x="102" y="55"/>
                      <a:pt x="104" y="54"/>
                    </a:cubicBezTo>
                    <a:cubicBezTo>
                      <a:pt x="103" y="55"/>
                      <a:pt x="102" y="55"/>
                      <a:pt x="102" y="55"/>
                    </a:cubicBezTo>
                    <a:cubicBezTo>
                      <a:pt x="103" y="55"/>
                      <a:pt x="103" y="56"/>
                      <a:pt x="105" y="56"/>
                    </a:cubicBezTo>
                    <a:cubicBezTo>
                      <a:pt x="104" y="57"/>
                      <a:pt x="104" y="58"/>
                      <a:pt x="103" y="59"/>
                    </a:cubicBezTo>
                    <a:cubicBezTo>
                      <a:pt x="105" y="60"/>
                      <a:pt x="102" y="64"/>
                      <a:pt x="104" y="65"/>
                    </a:cubicBezTo>
                    <a:cubicBezTo>
                      <a:pt x="102" y="66"/>
                      <a:pt x="101" y="67"/>
                      <a:pt x="100" y="67"/>
                    </a:cubicBezTo>
                    <a:cubicBezTo>
                      <a:pt x="98" y="68"/>
                      <a:pt x="97" y="68"/>
                      <a:pt x="96" y="69"/>
                    </a:cubicBezTo>
                    <a:cubicBezTo>
                      <a:pt x="93" y="71"/>
                      <a:pt x="97" y="71"/>
                      <a:pt x="99" y="71"/>
                    </a:cubicBezTo>
                    <a:cubicBezTo>
                      <a:pt x="101" y="71"/>
                      <a:pt x="104" y="73"/>
                      <a:pt x="107" y="71"/>
                    </a:cubicBezTo>
                    <a:cubicBezTo>
                      <a:pt x="110" y="69"/>
                      <a:pt x="110" y="67"/>
                      <a:pt x="114" y="68"/>
                    </a:cubicBezTo>
                    <a:cubicBezTo>
                      <a:pt x="111" y="69"/>
                      <a:pt x="114" y="69"/>
                      <a:pt x="113" y="70"/>
                    </a:cubicBezTo>
                    <a:cubicBezTo>
                      <a:pt x="113" y="70"/>
                      <a:pt x="113" y="71"/>
                      <a:pt x="114" y="71"/>
                    </a:cubicBezTo>
                    <a:cubicBezTo>
                      <a:pt x="115" y="71"/>
                      <a:pt x="122" y="73"/>
                      <a:pt x="120" y="73"/>
                    </a:cubicBezTo>
                    <a:cubicBezTo>
                      <a:pt x="120" y="73"/>
                      <a:pt x="121" y="73"/>
                      <a:pt x="122" y="73"/>
                    </a:cubicBezTo>
                    <a:cubicBezTo>
                      <a:pt x="121" y="73"/>
                      <a:pt x="119" y="73"/>
                      <a:pt x="118" y="74"/>
                    </a:cubicBezTo>
                    <a:cubicBezTo>
                      <a:pt x="119" y="74"/>
                      <a:pt x="120" y="73"/>
                      <a:pt x="121" y="74"/>
                    </a:cubicBezTo>
                    <a:cubicBezTo>
                      <a:pt x="121" y="74"/>
                      <a:pt x="120" y="74"/>
                      <a:pt x="119" y="74"/>
                    </a:cubicBezTo>
                    <a:cubicBezTo>
                      <a:pt x="120" y="75"/>
                      <a:pt x="121" y="74"/>
                      <a:pt x="122" y="75"/>
                    </a:cubicBezTo>
                    <a:cubicBezTo>
                      <a:pt x="120" y="75"/>
                      <a:pt x="119" y="76"/>
                      <a:pt x="118" y="76"/>
                    </a:cubicBezTo>
                    <a:cubicBezTo>
                      <a:pt x="116" y="77"/>
                      <a:pt x="115" y="76"/>
                      <a:pt x="113" y="76"/>
                    </a:cubicBezTo>
                    <a:cubicBezTo>
                      <a:pt x="111" y="77"/>
                      <a:pt x="110" y="75"/>
                      <a:pt x="108" y="76"/>
                    </a:cubicBezTo>
                    <a:cubicBezTo>
                      <a:pt x="106" y="77"/>
                      <a:pt x="104" y="79"/>
                      <a:pt x="102" y="79"/>
                    </a:cubicBezTo>
                    <a:cubicBezTo>
                      <a:pt x="103" y="78"/>
                      <a:pt x="104" y="78"/>
                      <a:pt x="104" y="78"/>
                    </a:cubicBezTo>
                    <a:cubicBezTo>
                      <a:pt x="103" y="77"/>
                      <a:pt x="105" y="77"/>
                      <a:pt x="105" y="75"/>
                    </a:cubicBezTo>
                    <a:cubicBezTo>
                      <a:pt x="106" y="74"/>
                      <a:pt x="106" y="73"/>
                      <a:pt x="105" y="73"/>
                    </a:cubicBezTo>
                    <a:cubicBezTo>
                      <a:pt x="102" y="72"/>
                      <a:pt x="99" y="71"/>
                      <a:pt x="96" y="71"/>
                    </a:cubicBezTo>
                    <a:cubicBezTo>
                      <a:pt x="93" y="71"/>
                      <a:pt x="78" y="75"/>
                      <a:pt x="78" y="78"/>
                    </a:cubicBezTo>
                    <a:cubicBezTo>
                      <a:pt x="78" y="79"/>
                      <a:pt x="81" y="80"/>
                      <a:pt x="81" y="81"/>
                    </a:cubicBezTo>
                    <a:cubicBezTo>
                      <a:pt x="82" y="85"/>
                      <a:pt x="78" y="83"/>
                      <a:pt x="76" y="84"/>
                    </a:cubicBezTo>
                    <a:cubicBezTo>
                      <a:pt x="75" y="84"/>
                      <a:pt x="73" y="85"/>
                      <a:pt x="72" y="86"/>
                    </a:cubicBezTo>
                    <a:cubicBezTo>
                      <a:pt x="71" y="86"/>
                      <a:pt x="68" y="85"/>
                      <a:pt x="68" y="85"/>
                    </a:cubicBezTo>
                    <a:cubicBezTo>
                      <a:pt x="66" y="85"/>
                      <a:pt x="67" y="87"/>
                      <a:pt x="65" y="86"/>
                    </a:cubicBezTo>
                    <a:cubicBezTo>
                      <a:pt x="63" y="86"/>
                      <a:pt x="62" y="85"/>
                      <a:pt x="60" y="86"/>
                    </a:cubicBezTo>
                    <a:cubicBezTo>
                      <a:pt x="62" y="87"/>
                      <a:pt x="63" y="89"/>
                      <a:pt x="64" y="89"/>
                    </a:cubicBezTo>
                    <a:cubicBezTo>
                      <a:pt x="63" y="90"/>
                      <a:pt x="62" y="89"/>
                      <a:pt x="61" y="90"/>
                    </a:cubicBezTo>
                    <a:cubicBezTo>
                      <a:pt x="61" y="91"/>
                      <a:pt x="61" y="91"/>
                      <a:pt x="61" y="92"/>
                    </a:cubicBezTo>
                    <a:cubicBezTo>
                      <a:pt x="60" y="92"/>
                      <a:pt x="60" y="91"/>
                      <a:pt x="60" y="90"/>
                    </a:cubicBezTo>
                    <a:cubicBezTo>
                      <a:pt x="60" y="89"/>
                      <a:pt x="62" y="90"/>
                      <a:pt x="62" y="89"/>
                    </a:cubicBezTo>
                    <a:cubicBezTo>
                      <a:pt x="63" y="87"/>
                      <a:pt x="59" y="86"/>
                      <a:pt x="58" y="86"/>
                    </a:cubicBezTo>
                    <a:cubicBezTo>
                      <a:pt x="57" y="86"/>
                      <a:pt x="49" y="83"/>
                      <a:pt x="49" y="85"/>
                    </a:cubicBezTo>
                    <a:cubicBezTo>
                      <a:pt x="48" y="85"/>
                      <a:pt x="48" y="86"/>
                      <a:pt x="47" y="87"/>
                    </a:cubicBezTo>
                    <a:cubicBezTo>
                      <a:pt x="46" y="88"/>
                      <a:pt x="45" y="88"/>
                      <a:pt x="44" y="88"/>
                    </a:cubicBezTo>
                    <a:cubicBezTo>
                      <a:pt x="43" y="88"/>
                      <a:pt x="41" y="89"/>
                      <a:pt x="40" y="89"/>
                    </a:cubicBezTo>
                    <a:cubicBezTo>
                      <a:pt x="39" y="90"/>
                      <a:pt x="38" y="92"/>
                      <a:pt x="37" y="92"/>
                    </a:cubicBezTo>
                    <a:cubicBezTo>
                      <a:pt x="39" y="92"/>
                      <a:pt x="37" y="93"/>
                      <a:pt x="37" y="94"/>
                    </a:cubicBezTo>
                    <a:cubicBezTo>
                      <a:pt x="37" y="95"/>
                      <a:pt x="38" y="96"/>
                      <a:pt x="39" y="96"/>
                    </a:cubicBezTo>
                    <a:cubicBezTo>
                      <a:pt x="41" y="97"/>
                      <a:pt x="43" y="97"/>
                      <a:pt x="45" y="98"/>
                    </a:cubicBezTo>
                    <a:cubicBezTo>
                      <a:pt x="46" y="98"/>
                      <a:pt x="46" y="97"/>
                      <a:pt x="47" y="97"/>
                    </a:cubicBezTo>
                    <a:cubicBezTo>
                      <a:pt x="48" y="96"/>
                      <a:pt x="49" y="97"/>
                      <a:pt x="50" y="97"/>
                    </a:cubicBezTo>
                    <a:cubicBezTo>
                      <a:pt x="51" y="97"/>
                      <a:pt x="52" y="96"/>
                      <a:pt x="53" y="96"/>
                    </a:cubicBezTo>
                    <a:cubicBezTo>
                      <a:pt x="53" y="96"/>
                      <a:pt x="54" y="96"/>
                      <a:pt x="55" y="96"/>
                    </a:cubicBezTo>
                    <a:cubicBezTo>
                      <a:pt x="54" y="95"/>
                      <a:pt x="55" y="94"/>
                      <a:pt x="56" y="95"/>
                    </a:cubicBezTo>
                    <a:cubicBezTo>
                      <a:pt x="54" y="92"/>
                      <a:pt x="60" y="95"/>
                      <a:pt x="60" y="95"/>
                    </a:cubicBezTo>
                    <a:cubicBezTo>
                      <a:pt x="62" y="95"/>
                      <a:pt x="64" y="96"/>
                      <a:pt x="65" y="95"/>
                    </a:cubicBezTo>
                    <a:cubicBezTo>
                      <a:pt x="66" y="93"/>
                      <a:pt x="65" y="93"/>
                      <a:pt x="64" y="91"/>
                    </a:cubicBezTo>
                    <a:cubicBezTo>
                      <a:pt x="66" y="91"/>
                      <a:pt x="67" y="90"/>
                      <a:pt x="68" y="90"/>
                    </a:cubicBezTo>
                    <a:cubicBezTo>
                      <a:pt x="67" y="91"/>
                      <a:pt x="65" y="92"/>
                      <a:pt x="67" y="93"/>
                    </a:cubicBezTo>
                    <a:cubicBezTo>
                      <a:pt x="68" y="94"/>
                      <a:pt x="70" y="93"/>
                      <a:pt x="70" y="92"/>
                    </a:cubicBezTo>
                    <a:cubicBezTo>
                      <a:pt x="70" y="93"/>
                      <a:pt x="68" y="93"/>
                      <a:pt x="70" y="94"/>
                    </a:cubicBezTo>
                    <a:cubicBezTo>
                      <a:pt x="69" y="94"/>
                      <a:pt x="69" y="95"/>
                      <a:pt x="68" y="96"/>
                    </a:cubicBezTo>
                    <a:cubicBezTo>
                      <a:pt x="69" y="96"/>
                      <a:pt x="71" y="95"/>
                      <a:pt x="71" y="93"/>
                    </a:cubicBezTo>
                    <a:cubicBezTo>
                      <a:pt x="72" y="94"/>
                      <a:pt x="73" y="94"/>
                      <a:pt x="74" y="93"/>
                    </a:cubicBezTo>
                    <a:cubicBezTo>
                      <a:pt x="74" y="93"/>
                      <a:pt x="75" y="94"/>
                      <a:pt x="74" y="94"/>
                    </a:cubicBezTo>
                    <a:cubicBezTo>
                      <a:pt x="75" y="94"/>
                      <a:pt x="76" y="93"/>
                      <a:pt x="77" y="93"/>
                    </a:cubicBezTo>
                    <a:cubicBezTo>
                      <a:pt x="76" y="94"/>
                      <a:pt x="75" y="94"/>
                      <a:pt x="74" y="95"/>
                    </a:cubicBezTo>
                    <a:cubicBezTo>
                      <a:pt x="74" y="95"/>
                      <a:pt x="75" y="97"/>
                      <a:pt x="75" y="98"/>
                    </a:cubicBezTo>
                    <a:cubicBezTo>
                      <a:pt x="76" y="98"/>
                      <a:pt x="76" y="98"/>
                      <a:pt x="76" y="98"/>
                    </a:cubicBezTo>
                    <a:cubicBezTo>
                      <a:pt x="76" y="97"/>
                      <a:pt x="76" y="100"/>
                      <a:pt x="76" y="100"/>
                    </a:cubicBezTo>
                    <a:cubicBezTo>
                      <a:pt x="77" y="99"/>
                      <a:pt x="77" y="99"/>
                      <a:pt x="77" y="99"/>
                    </a:cubicBezTo>
                    <a:cubicBezTo>
                      <a:pt x="78" y="100"/>
                      <a:pt x="77" y="100"/>
                      <a:pt x="77" y="101"/>
                    </a:cubicBezTo>
                    <a:cubicBezTo>
                      <a:pt x="78" y="102"/>
                      <a:pt x="79" y="101"/>
                      <a:pt x="81" y="101"/>
                    </a:cubicBezTo>
                    <a:cubicBezTo>
                      <a:pt x="79" y="101"/>
                      <a:pt x="78" y="102"/>
                      <a:pt x="78" y="103"/>
                    </a:cubicBezTo>
                    <a:cubicBezTo>
                      <a:pt x="79" y="103"/>
                      <a:pt x="81" y="103"/>
                      <a:pt x="82" y="102"/>
                    </a:cubicBezTo>
                    <a:cubicBezTo>
                      <a:pt x="80" y="102"/>
                      <a:pt x="81" y="102"/>
                      <a:pt x="82" y="102"/>
                    </a:cubicBezTo>
                    <a:cubicBezTo>
                      <a:pt x="82" y="103"/>
                      <a:pt x="85" y="103"/>
                      <a:pt x="86" y="104"/>
                    </a:cubicBezTo>
                    <a:cubicBezTo>
                      <a:pt x="84" y="106"/>
                      <a:pt x="81" y="106"/>
                      <a:pt x="78" y="106"/>
                    </a:cubicBezTo>
                    <a:cubicBezTo>
                      <a:pt x="80" y="106"/>
                      <a:pt x="79" y="107"/>
                      <a:pt x="80" y="109"/>
                    </a:cubicBezTo>
                    <a:cubicBezTo>
                      <a:pt x="82" y="110"/>
                      <a:pt x="84" y="110"/>
                      <a:pt x="86" y="109"/>
                    </a:cubicBezTo>
                    <a:cubicBezTo>
                      <a:pt x="85" y="110"/>
                      <a:pt x="84" y="110"/>
                      <a:pt x="83" y="110"/>
                    </a:cubicBezTo>
                    <a:cubicBezTo>
                      <a:pt x="85" y="110"/>
                      <a:pt x="86" y="112"/>
                      <a:pt x="88" y="113"/>
                    </a:cubicBezTo>
                    <a:cubicBezTo>
                      <a:pt x="91" y="114"/>
                      <a:pt x="93" y="113"/>
                      <a:pt x="96" y="113"/>
                    </a:cubicBezTo>
                    <a:cubicBezTo>
                      <a:pt x="93" y="113"/>
                      <a:pt x="94" y="115"/>
                      <a:pt x="96" y="116"/>
                    </a:cubicBezTo>
                    <a:cubicBezTo>
                      <a:pt x="97" y="118"/>
                      <a:pt x="100" y="119"/>
                      <a:pt x="102" y="119"/>
                    </a:cubicBezTo>
                    <a:cubicBezTo>
                      <a:pt x="105" y="119"/>
                      <a:pt x="108" y="119"/>
                      <a:pt x="110" y="121"/>
                    </a:cubicBezTo>
                    <a:cubicBezTo>
                      <a:pt x="113" y="122"/>
                      <a:pt x="116" y="123"/>
                      <a:pt x="119" y="122"/>
                    </a:cubicBezTo>
                    <a:cubicBezTo>
                      <a:pt x="118" y="122"/>
                      <a:pt x="118" y="121"/>
                      <a:pt x="118" y="120"/>
                    </a:cubicBezTo>
                    <a:cubicBezTo>
                      <a:pt x="119" y="120"/>
                      <a:pt x="120" y="120"/>
                      <a:pt x="120" y="119"/>
                    </a:cubicBezTo>
                    <a:cubicBezTo>
                      <a:pt x="119" y="119"/>
                      <a:pt x="119" y="119"/>
                      <a:pt x="119" y="118"/>
                    </a:cubicBezTo>
                    <a:cubicBezTo>
                      <a:pt x="118" y="117"/>
                      <a:pt x="118" y="117"/>
                      <a:pt x="117" y="118"/>
                    </a:cubicBezTo>
                    <a:cubicBezTo>
                      <a:pt x="118" y="117"/>
                      <a:pt x="118" y="117"/>
                      <a:pt x="118" y="117"/>
                    </a:cubicBezTo>
                    <a:cubicBezTo>
                      <a:pt x="117" y="116"/>
                      <a:pt x="118" y="116"/>
                      <a:pt x="118" y="115"/>
                    </a:cubicBezTo>
                    <a:cubicBezTo>
                      <a:pt x="117" y="114"/>
                      <a:pt x="115" y="114"/>
                      <a:pt x="114" y="114"/>
                    </a:cubicBezTo>
                    <a:cubicBezTo>
                      <a:pt x="115" y="113"/>
                      <a:pt x="115" y="113"/>
                      <a:pt x="115" y="113"/>
                    </a:cubicBezTo>
                    <a:cubicBezTo>
                      <a:pt x="113" y="113"/>
                      <a:pt x="114" y="110"/>
                      <a:pt x="112" y="111"/>
                    </a:cubicBezTo>
                    <a:cubicBezTo>
                      <a:pt x="114" y="110"/>
                      <a:pt x="111" y="110"/>
                      <a:pt x="110" y="111"/>
                    </a:cubicBezTo>
                    <a:cubicBezTo>
                      <a:pt x="111" y="110"/>
                      <a:pt x="111" y="110"/>
                      <a:pt x="112" y="110"/>
                    </a:cubicBezTo>
                    <a:cubicBezTo>
                      <a:pt x="109" y="109"/>
                      <a:pt x="107" y="107"/>
                      <a:pt x="106" y="104"/>
                    </a:cubicBezTo>
                    <a:cubicBezTo>
                      <a:pt x="105" y="101"/>
                      <a:pt x="110" y="104"/>
                      <a:pt x="111" y="103"/>
                    </a:cubicBezTo>
                    <a:cubicBezTo>
                      <a:pt x="111" y="104"/>
                      <a:pt x="113" y="106"/>
                      <a:pt x="114" y="106"/>
                    </a:cubicBezTo>
                    <a:cubicBezTo>
                      <a:pt x="114" y="105"/>
                      <a:pt x="114" y="104"/>
                      <a:pt x="114" y="102"/>
                    </a:cubicBezTo>
                    <a:cubicBezTo>
                      <a:pt x="115" y="104"/>
                      <a:pt x="118" y="110"/>
                      <a:pt x="119" y="106"/>
                    </a:cubicBezTo>
                    <a:cubicBezTo>
                      <a:pt x="119" y="107"/>
                      <a:pt x="119" y="108"/>
                      <a:pt x="119" y="109"/>
                    </a:cubicBezTo>
                    <a:cubicBezTo>
                      <a:pt x="120" y="108"/>
                      <a:pt x="120" y="108"/>
                      <a:pt x="120" y="108"/>
                    </a:cubicBezTo>
                    <a:cubicBezTo>
                      <a:pt x="120" y="109"/>
                      <a:pt x="119" y="110"/>
                      <a:pt x="120" y="110"/>
                    </a:cubicBezTo>
                    <a:cubicBezTo>
                      <a:pt x="119" y="109"/>
                      <a:pt x="122" y="109"/>
                      <a:pt x="121" y="107"/>
                    </a:cubicBezTo>
                    <a:cubicBezTo>
                      <a:pt x="122" y="109"/>
                      <a:pt x="121" y="110"/>
                      <a:pt x="123" y="111"/>
                    </a:cubicBezTo>
                    <a:cubicBezTo>
                      <a:pt x="124" y="110"/>
                      <a:pt x="124" y="110"/>
                      <a:pt x="123" y="109"/>
                    </a:cubicBezTo>
                    <a:cubicBezTo>
                      <a:pt x="124" y="110"/>
                      <a:pt x="125" y="111"/>
                      <a:pt x="126" y="110"/>
                    </a:cubicBezTo>
                    <a:cubicBezTo>
                      <a:pt x="126" y="110"/>
                      <a:pt x="126" y="111"/>
                      <a:pt x="125" y="111"/>
                    </a:cubicBezTo>
                    <a:cubicBezTo>
                      <a:pt x="126" y="111"/>
                      <a:pt x="127" y="111"/>
                      <a:pt x="127" y="110"/>
                    </a:cubicBezTo>
                    <a:cubicBezTo>
                      <a:pt x="126" y="112"/>
                      <a:pt x="129" y="113"/>
                      <a:pt x="130" y="111"/>
                    </a:cubicBezTo>
                    <a:cubicBezTo>
                      <a:pt x="130" y="112"/>
                      <a:pt x="127" y="116"/>
                      <a:pt x="131" y="115"/>
                    </a:cubicBezTo>
                    <a:cubicBezTo>
                      <a:pt x="132" y="115"/>
                      <a:pt x="131" y="112"/>
                      <a:pt x="131" y="110"/>
                    </a:cubicBezTo>
                    <a:cubicBezTo>
                      <a:pt x="132" y="110"/>
                      <a:pt x="133" y="112"/>
                      <a:pt x="134" y="112"/>
                    </a:cubicBezTo>
                    <a:cubicBezTo>
                      <a:pt x="136" y="112"/>
                      <a:pt x="135" y="109"/>
                      <a:pt x="135" y="108"/>
                    </a:cubicBezTo>
                    <a:cubicBezTo>
                      <a:pt x="134" y="109"/>
                      <a:pt x="134" y="108"/>
                      <a:pt x="134" y="108"/>
                    </a:cubicBezTo>
                    <a:cubicBezTo>
                      <a:pt x="135" y="108"/>
                      <a:pt x="135" y="107"/>
                      <a:pt x="136" y="107"/>
                    </a:cubicBezTo>
                    <a:cubicBezTo>
                      <a:pt x="136" y="106"/>
                      <a:pt x="135" y="106"/>
                      <a:pt x="135" y="106"/>
                    </a:cubicBezTo>
                    <a:cubicBezTo>
                      <a:pt x="136" y="106"/>
                      <a:pt x="136" y="104"/>
                      <a:pt x="137" y="104"/>
                    </a:cubicBezTo>
                    <a:cubicBezTo>
                      <a:pt x="137" y="103"/>
                      <a:pt x="136" y="103"/>
                      <a:pt x="136" y="102"/>
                    </a:cubicBezTo>
                    <a:cubicBezTo>
                      <a:pt x="137" y="103"/>
                      <a:pt x="137" y="104"/>
                      <a:pt x="138" y="105"/>
                    </a:cubicBezTo>
                    <a:cubicBezTo>
                      <a:pt x="138" y="106"/>
                      <a:pt x="137" y="106"/>
                      <a:pt x="138" y="107"/>
                    </a:cubicBezTo>
                    <a:cubicBezTo>
                      <a:pt x="138" y="108"/>
                      <a:pt x="139" y="107"/>
                      <a:pt x="139" y="106"/>
                    </a:cubicBezTo>
                    <a:cubicBezTo>
                      <a:pt x="141" y="106"/>
                      <a:pt x="140" y="104"/>
                      <a:pt x="141" y="103"/>
                    </a:cubicBezTo>
                    <a:cubicBezTo>
                      <a:pt x="141" y="102"/>
                      <a:pt x="140" y="102"/>
                      <a:pt x="139" y="102"/>
                    </a:cubicBezTo>
                    <a:cubicBezTo>
                      <a:pt x="140" y="101"/>
                      <a:pt x="141" y="103"/>
                      <a:pt x="143" y="103"/>
                    </a:cubicBezTo>
                    <a:cubicBezTo>
                      <a:pt x="142" y="103"/>
                      <a:pt x="142" y="102"/>
                      <a:pt x="141" y="102"/>
                    </a:cubicBezTo>
                    <a:cubicBezTo>
                      <a:pt x="142" y="102"/>
                      <a:pt x="143" y="101"/>
                      <a:pt x="143" y="101"/>
                    </a:cubicBezTo>
                    <a:cubicBezTo>
                      <a:pt x="143" y="100"/>
                      <a:pt x="140" y="102"/>
                      <a:pt x="139" y="101"/>
                    </a:cubicBezTo>
                    <a:cubicBezTo>
                      <a:pt x="140" y="101"/>
                      <a:pt x="141" y="100"/>
                      <a:pt x="142" y="100"/>
                    </a:cubicBezTo>
                    <a:cubicBezTo>
                      <a:pt x="141" y="99"/>
                      <a:pt x="140" y="99"/>
                      <a:pt x="138" y="100"/>
                    </a:cubicBezTo>
                    <a:cubicBezTo>
                      <a:pt x="140" y="99"/>
                      <a:pt x="138" y="98"/>
                      <a:pt x="138" y="98"/>
                    </a:cubicBezTo>
                    <a:cubicBezTo>
                      <a:pt x="139" y="97"/>
                      <a:pt x="138" y="97"/>
                      <a:pt x="137" y="97"/>
                    </a:cubicBezTo>
                    <a:cubicBezTo>
                      <a:pt x="138" y="96"/>
                      <a:pt x="138" y="97"/>
                      <a:pt x="139" y="96"/>
                    </a:cubicBezTo>
                    <a:cubicBezTo>
                      <a:pt x="140" y="96"/>
                      <a:pt x="141" y="95"/>
                      <a:pt x="142" y="94"/>
                    </a:cubicBezTo>
                    <a:cubicBezTo>
                      <a:pt x="141" y="95"/>
                      <a:pt x="140" y="94"/>
                      <a:pt x="139" y="95"/>
                    </a:cubicBezTo>
                    <a:cubicBezTo>
                      <a:pt x="141" y="93"/>
                      <a:pt x="138" y="94"/>
                      <a:pt x="137" y="95"/>
                    </a:cubicBezTo>
                    <a:cubicBezTo>
                      <a:pt x="137" y="93"/>
                      <a:pt x="139" y="93"/>
                      <a:pt x="139" y="92"/>
                    </a:cubicBezTo>
                    <a:cubicBezTo>
                      <a:pt x="137" y="92"/>
                      <a:pt x="141" y="90"/>
                      <a:pt x="138" y="91"/>
                    </a:cubicBezTo>
                    <a:cubicBezTo>
                      <a:pt x="137" y="91"/>
                      <a:pt x="137" y="92"/>
                      <a:pt x="136" y="92"/>
                    </a:cubicBezTo>
                    <a:cubicBezTo>
                      <a:pt x="136" y="92"/>
                      <a:pt x="136" y="91"/>
                      <a:pt x="136" y="91"/>
                    </a:cubicBezTo>
                    <a:cubicBezTo>
                      <a:pt x="136" y="91"/>
                      <a:pt x="135" y="92"/>
                      <a:pt x="134" y="92"/>
                    </a:cubicBezTo>
                    <a:cubicBezTo>
                      <a:pt x="135" y="92"/>
                      <a:pt x="135" y="91"/>
                      <a:pt x="136" y="90"/>
                    </a:cubicBezTo>
                    <a:cubicBezTo>
                      <a:pt x="135" y="91"/>
                      <a:pt x="133" y="90"/>
                      <a:pt x="133" y="89"/>
                    </a:cubicBezTo>
                    <a:cubicBezTo>
                      <a:pt x="132" y="89"/>
                      <a:pt x="132" y="90"/>
                      <a:pt x="131" y="91"/>
                    </a:cubicBezTo>
                    <a:cubicBezTo>
                      <a:pt x="131" y="89"/>
                      <a:pt x="133" y="89"/>
                      <a:pt x="131" y="89"/>
                    </a:cubicBezTo>
                    <a:cubicBezTo>
                      <a:pt x="132" y="89"/>
                      <a:pt x="132" y="88"/>
                      <a:pt x="133" y="88"/>
                    </a:cubicBezTo>
                    <a:cubicBezTo>
                      <a:pt x="132" y="88"/>
                      <a:pt x="131" y="89"/>
                      <a:pt x="130" y="88"/>
                    </a:cubicBezTo>
                    <a:cubicBezTo>
                      <a:pt x="131" y="88"/>
                      <a:pt x="131" y="88"/>
                      <a:pt x="132" y="87"/>
                    </a:cubicBezTo>
                    <a:cubicBezTo>
                      <a:pt x="130" y="87"/>
                      <a:pt x="131" y="85"/>
                      <a:pt x="129" y="86"/>
                    </a:cubicBezTo>
                    <a:cubicBezTo>
                      <a:pt x="130" y="85"/>
                      <a:pt x="132" y="86"/>
                      <a:pt x="132" y="84"/>
                    </a:cubicBezTo>
                    <a:cubicBezTo>
                      <a:pt x="132" y="84"/>
                      <a:pt x="131" y="84"/>
                      <a:pt x="130" y="84"/>
                    </a:cubicBezTo>
                    <a:cubicBezTo>
                      <a:pt x="130" y="84"/>
                      <a:pt x="131" y="83"/>
                      <a:pt x="131" y="83"/>
                    </a:cubicBezTo>
                    <a:cubicBezTo>
                      <a:pt x="130" y="81"/>
                      <a:pt x="127" y="83"/>
                      <a:pt x="125" y="84"/>
                    </a:cubicBezTo>
                    <a:cubicBezTo>
                      <a:pt x="126" y="83"/>
                      <a:pt x="127" y="82"/>
                      <a:pt x="128" y="81"/>
                    </a:cubicBezTo>
                    <a:cubicBezTo>
                      <a:pt x="128" y="81"/>
                      <a:pt x="127" y="81"/>
                      <a:pt x="126" y="81"/>
                    </a:cubicBezTo>
                    <a:cubicBezTo>
                      <a:pt x="127" y="80"/>
                      <a:pt x="127" y="79"/>
                      <a:pt x="125" y="80"/>
                    </a:cubicBezTo>
                    <a:cubicBezTo>
                      <a:pt x="127" y="79"/>
                      <a:pt x="127" y="79"/>
                      <a:pt x="126" y="78"/>
                    </a:cubicBezTo>
                    <a:cubicBezTo>
                      <a:pt x="127" y="79"/>
                      <a:pt x="128" y="79"/>
                      <a:pt x="128" y="78"/>
                    </a:cubicBezTo>
                    <a:cubicBezTo>
                      <a:pt x="128" y="78"/>
                      <a:pt x="127" y="77"/>
                      <a:pt x="126" y="77"/>
                    </a:cubicBezTo>
                    <a:cubicBezTo>
                      <a:pt x="125" y="76"/>
                      <a:pt x="124" y="77"/>
                      <a:pt x="123" y="77"/>
                    </a:cubicBezTo>
                    <a:cubicBezTo>
                      <a:pt x="126" y="76"/>
                      <a:pt x="127" y="77"/>
                      <a:pt x="129" y="78"/>
                    </a:cubicBezTo>
                    <a:cubicBezTo>
                      <a:pt x="128" y="78"/>
                      <a:pt x="128" y="80"/>
                      <a:pt x="129" y="80"/>
                    </a:cubicBezTo>
                    <a:cubicBezTo>
                      <a:pt x="130" y="80"/>
                      <a:pt x="133" y="80"/>
                      <a:pt x="134" y="79"/>
                    </a:cubicBezTo>
                    <a:cubicBezTo>
                      <a:pt x="136" y="78"/>
                      <a:pt x="134" y="77"/>
                      <a:pt x="133" y="77"/>
                    </a:cubicBezTo>
                    <a:cubicBezTo>
                      <a:pt x="132" y="76"/>
                      <a:pt x="133" y="75"/>
                      <a:pt x="132" y="74"/>
                    </a:cubicBezTo>
                    <a:cubicBezTo>
                      <a:pt x="134" y="74"/>
                      <a:pt x="135" y="76"/>
                      <a:pt x="137" y="75"/>
                    </a:cubicBezTo>
                    <a:cubicBezTo>
                      <a:pt x="136" y="74"/>
                      <a:pt x="136" y="74"/>
                      <a:pt x="136" y="74"/>
                    </a:cubicBezTo>
                    <a:cubicBezTo>
                      <a:pt x="137" y="74"/>
                      <a:pt x="137" y="74"/>
                      <a:pt x="138" y="74"/>
                    </a:cubicBezTo>
                    <a:cubicBezTo>
                      <a:pt x="137" y="73"/>
                      <a:pt x="136" y="73"/>
                      <a:pt x="135" y="73"/>
                    </a:cubicBezTo>
                    <a:cubicBezTo>
                      <a:pt x="137" y="72"/>
                      <a:pt x="141" y="74"/>
                      <a:pt x="140" y="72"/>
                    </a:cubicBezTo>
                    <a:cubicBezTo>
                      <a:pt x="141" y="72"/>
                      <a:pt x="141" y="72"/>
                      <a:pt x="142" y="72"/>
                    </a:cubicBezTo>
                    <a:cubicBezTo>
                      <a:pt x="140" y="73"/>
                      <a:pt x="141" y="75"/>
                      <a:pt x="143" y="74"/>
                    </a:cubicBezTo>
                    <a:cubicBezTo>
                      <a:pt x="143" y="75"/>
                      <a:pt x="142" y="76"/>
                      <a:pt x="142" y="76"/>
                    </a:cubicBezTo>
                    <a:cubicBezTo>
                      <a:pt x="143" y="77"/>
                      <a:pt x="144" y="76"/>
                      <a:pt x="145" y="76"/>
                    </a:cubicBezTo>
                    <a:cubicBezTo>
                      <a:pt x="142" y="76"/>
                      <a:pt x="145" y="78"/>
                      <a:pt x="147" y="77"/>
                    </a:cubicBezTo>
                    <a:cubicBezTo>
                      <a:pt x="148" y="77"/>
                      <a:pt x="150" y="76"/>
                      <a:pt x="151" y="75"/>
                    </a:cubicBezTo>
                    <a:cubicBezTo>
                      <a:pt x="150" y="76"/>
                      <a:pt x="144" y="77"/>
                      <a:pt x="145" y="79"/>
                    </a:cubicBezTo>
                    <a:cubicBezTo>
                      <a:pt x="148" y="78"/>
                      <a:pt x="151" y="79"/>
                      <a:pt x="153" y="78"/>
                    </a:cubicBezTo>
                    <a:cubicBezTo>
                      <a:pt x="156" y="77"/>
                      <a:pt x="157" y="75"/>
                      <a:pt x="160" y="75"/>
                    </a:cubicBezTo>
                    <a:cubicBezTo>
                      <a:pt x="158" y="76"/>
                      <a:pt x="154" y="76"/>
                      <a:pt x="154" y="79"/>
                    </a:cubicBezTo>
                    <a:cubicBezTo>
                      <a:pt x="152" y="79"/>
                      <a:pt x="147" y="79"/>
                      <a:pt x="147" y="82"/>
                    </a:cubicBezTo>
                    <a:cubicBezTo>
                      <a:pt x="148" y="82"/>
                      <a:pt x="150" y="81"/>
                      <a:pt x="152" y="81"/>
                    </a:cubicBezTo>
                    <a:cubicBezTo>
                      <a:pt x="150" y="82"/>
                      <a:pt x="149" y="83"/>
                      <a:pt x="148" y="82"/>
                    </a:cubicBezTo>
                    <a:cubicBezTo>
                      <a:pt x="149" y="84"/>
                      <a:pt x="150" y="83"/>
                      <a:pt x="152" y="82"/>
                    </a:cubicBezTo>
                    <a:cubicBezTo>
                      <a:pt x="151" y="82"/>
                      <a:pt x="147" y="84"/>
                      <a:pt x="148" y="85"/>
                    </a:cubicBezTo>
                    <a:cubicBezTo>
                      <a:pt x="148" y="86"/>
                      <a:pt x="152" y="84"/>
                      <a:pt x="153" y="84"/>
                    </a:cubicBezTo>
                    <a:cubicBezTo>
                      <a:pt x="151" y="84"/>
                      <a:pt x="150" y="85"/>
                      <a:pt x="149" y="86"/>
                    </a:cubicBezTo>
                    <a:cubicBezTo>
                      <a:pt x="151" y="86"/>
                      <a:pt x="148" y="88"/>
                      <a:pt x="151" y="87"/>
                    </a:cubicBezTo>
                    <a:cubicBezTo>
                      <a:pt x="152" y="87"/>
                      <a:pt x="153" y="86"/>
                      <a:pt x="154" y="85"/>
                    </a:cubicBezTo>
                    <a:cubicBezTo>
                      <a:pt x="153" y="85"/>
                      <a:pt x="153" y="86"/>
                      <a:pt x="152" y="87"/>
                    </a:cubicBezTo>
                    <a:cubicBezTo>
                      <a:pt x="153" y="87"/>
                      <a:pt x="154" y="87"/>
                      <a:pt x="154" y="87"/>
                    </a:cubicBezTo>
                    <a:cubicBezTo>
                      <a:pt x="153" y="87"/>
                      <a:pt x="153" y="88"/>
                      <a:pt x="153" y="89"/>
                    </a:cubicBezTo>
                    <a:cubicBezTo>
                      <a:pt x="154" y="88"/>
                      <a:pt x="155" y="88"/>
                      <a:pt x="156" y="87"/>
                    </a:cubicBezTo>
                    <a:cubicBezTo>
                      <a:pt x="154" y="89"/>
                      <a:pt x="158" y="88"/>
                      <a:pt x="155" y="89"/>
                    </a:cubicBezTo>
                    <a:cubicBezTo>
                      <a:pt x="156" y="89"/>
                      <a:pt x="157" y="90"/>
                      <a:pt x="157" y="90"/>
                    </a:cubicBezTo>
                    <a:cubicBezTo>
                      <a:pt x="158" y="89"/>
                      <a:pt x="159" y="89"/>
                      <a:pt x="160" y="88"/>
                    </a:cubicBezTo>
                    <a:cubicBezTo>
                      <a:pt x="160" y="87"/>
                      <a:pt x="161" y="87"/>
                      <a:pt x="161" y="86"/>
                    </a:cubicBezTo>
                    <a:cubicBezTo>
                      <a:pt x="161" y="85"/>
                      <a:pt x="160" y="84"/>
                      <a:pt x="162" y="85"/>
                    </a:cubicBezTo>
                    <a:cubicBezTo>
                      <a:pt x="161" y="84"/>
                      <a:pt x="161" y="84"/>
                      <a:pt x="161" y="84"/>
                    </a:cubicBezTo>
                    <a:cubicBezTo>
                      <a:pt x="161" y="84"/>
                      <a:pt x="162" y="83"/>
                      <a:pt x="163" y="83"/>
                    </a:cubicBezTo>
                    <a:cubicBezTo>
                      <a:pt x="162" y="83"/>
                      <a:pt x="162" y="82"/>
                      <a:pt x="161" y="82"/>
                    </a:cubicBezTo>
                    <a:cubicBezTo>
                      <a:pt x="162" y="82"/>
                      <a:pt x="164" y="82"/>
                      <a:pt x="163" y="80"/>
                    </a:cubicBezTo>
                    <a:cubicBezTo>
                      <a:pt x="164" y="81"/>
                      <a:pt x="167" y="85"/>
                      <a:pt x="167" y="81"/>
                    </a:cubicBezTo>
                    <a:cubicBezTo>
                      <a:pt x="167" y="83"/>
                      <a:pt x="168" y="83"/>
                      <a:pt x="169" y="82"/>
                    </a:cubicBezTo>
                    <a:cubicBezTo>
                      <a:pt x="169" y="82"/>
                      <a:pt x="168" y="82"/>
                      <a:pt x="168" y="82"/>
                    </a:cubicBezTo>
                    <a:cubicBezTo>
                      <a:pt x="169" y="82"/>
                      <a:pt x="169" y="81"/>
                      <a:pt x="169" y="80"/>
                    </a:cubicBezTo>
                    <a:cubicBezTo>
                      <a:pt x="169" y="81"/>
                      <a:pt x="174" y="80"/>
                      <a:pt x="172" y="79"/>
                    </a:cubicBezTo>
                    <a:cubicBezTo>
                      <a:pt x="172" y="79"/>
                      <a:pt x="170" y="79"/>
                      <a:pt x="170" y="77"/>
                    </a:cubicBezTo>
                    <a:cubicBezTo>
                      <a:pt x="171" y="79"/>
                      <a:pt x="174" y="78"/>
                      <a:pt x="176" y="78"/>
                    </a:cubicBezTo>
                    <a:cubicBezTo>
                      <a:pt x="176" y="76"/>
                      <a:pt x="171" y="78"/>
                      <a:pt x="171" y="75"/>
                    </a:cubicBezTo>
                    <a:cubicBezTo>
                      <a:pt x="172" y="77"/>
                      <a:pt x="174" y="76"/>
                      <a:pt x="175" y="76"/>
                    </a:cubicBezTo>
                    <a:cubicBezTo>
                      <a:pt x="175" y="75"/>
                      <a:pt x="175" y="74"/>
                      <a:pt x="174" y="75"/>
                    </a:cubicBezTo>
                    <a:cubicBezTo>
                      <a:pt x="175" y="74"/>
                      <a:pt x="176" y="75"/>
                      <a:pt x="177" y="75"/>
                    </a:cubicBezTo>
                    <a:cubicBezTo>
                      <a:pt x="179" y="76"/>
                      <a:pt x="181" y="75"/>
                      <a:pt x="182" y="75"/>
                    </a:cubicBezTo>
                    <a:cubicBezTo>
                      <a:pt x="181" y="74"/>
                      <a:pt x="180" y="74"/>
                      <a:pt x="179" y="74"/>
                    </a:cubicBezTo>
                    <a:cubicBezTo>
                      <a:pt x="180" y="74"/>
                      <a:pt x="181" y="74"/>
                      <a:pt x="182" y="74"/>
                    </a:cubicBezTo>
                    <a:cubicBezTo>
                      <a:pt x="182" y="72"/>
                      <a:pt x="180" y="72"/>
                      <a:pt x="179" y="72"/>
                    </a:cubicBezTo>
                    <a:cubicBezTo>
                      <a:pt x="180" y="72"/>
                      <a:pt x="181" y="71"/>
                      <a:pt x="182" y="72"/>
                    </a:cubicBezTo>
                    <a:cubicBezTo>
                      <a:pt x="183" y="73"/>
                      <a:pt x="183" y="73"/>
                      <a:pt x="185" y="73"/>
                    </a:cubicBezTo>
                    <a:cubicBezTo>
                      <a:pt x="187" y="72"/>
                      <a:pt x="185" y="70"/>
                      <a:pt x="184" y="70"/>
                    </a:cubicBezTo>
                    <a:cubicBezTo>
                      <a:pt x="186" y="69"/>
                      <a:pt x="182" y="69"/>
                      <a:pt x="182" y="70"/>
                    </a:cubicBezTo>
                    <a:cubicBezTo>
                      <a:pt x="182" y="69"/>
                      <a:pt x="183" y="69"/>
                      <a:pt x="184" y="69"/>
                    </a:cubicBezTo>
                    <a:cubicBezTo>
                      <a:pt x="183" y="68"/>
                      <a:pt x="182" y="69"/>
                      <a:pt x="182" y="69"/>
                    </a:cubicBezTo>
                    <a:cubicBezTo>
                      <a:pt x="183" y="68"/>
                      <a:pt x="181" y="68"/>
                      <a:pt x="180" y="68"/>
                    </a:cubicBezTo>
                    <a:cubicBezTo>
                      <a:pt x="179" y="69"/>
                      <a:pt x="178" y="69"/>
                      <a:pt x="178" y="71"/>
                    </a:cubicBezTo>
                    <a:cubicBezTo>
                      <a:pt x="178" y="70"/>
                      <a:pt x="178" y="69"/>
                      <a:pt x="177" y="69"/>
                    </a:cubicBezTo>
                    <a:cubicBezTo>
                      <a:pt x="175" y="69"/>
                      <a:pt x="175" y="72"/>
                      <a:pt x="173" y="72"/>
                    </a:cubicBezTo>
                    <a:cubicBezTo>
                      <a:pt x="174" y="71"/>
                      <a:pt x="175" y="70"/>
                      <a:pt x="175" y="69"/>
                    </a:cubicBezTo>
                    <a:cubicBezTo>
                      <a:pt x="173" y="68"/>
                      <a:pt x="171" y="70"/>
                      <a:pt x="170" y="71"/>
                    </a:cubicBezTo>
                    <a:cubicBezTo>
                      <a:pt x="171" y="69"/>
                      <a:pt x="168" y="70"/>
                      <a:pt x="167" y="70"/>
                    </a:cubicBezTo>
                    <a:cubicBezTo>
                      <a:pt x="168" y="70"/>
                      <a:pt x="171" y="69"/>
                      <a:pt x="172" y="69"/>
                    </a:cubicBezTo>
                    <a:cubicBezTo>
                      <a:pt x="173" y="68"/>
                      <a:pt x="173" y="67"/>
                      <a:pt x="174" y="67"/>
                    </a:cubicBezTo>
                    <a:cubicBezTo>
                      <a:pt x="175" y="66"/>
                      <a:pt x="176" y="66"/>
                      <a:pt x="176" y="65"/>
                    </a:cubicBezTo>
                    <a:cubicBezTo>
                      <a:pt x="175" y="64"/>
                      <a:pt x="171" y="67"/>
                      <a:pt x="169" y="68"/>
                    </a:cubicBezTo>
                    <a:cubicBezTo>
                      <a:pt x="170" y="67"/>
                      <a:pt x="171" y="67"/>
                      <a:pt x="172" y="66"/>
                    </a:cubicBezTo>
                    <a:cubicBezTo>
                      <a:pt x="170" y="64"/>
                      <a:pt x="164" y="67"/>
                      <a:pt x="161" y="68"/>
                    </a:cubicBezTo>
                    <a:cubicBezTo>
                      <a:pt x="162" y="66"/>
                      <a:pt x="166" y="66"/>
                      <a:pt x="168" y="66"/>
                    </a:cubicBezTo>
                    <a:cubicBezTo>
                      <a:pt x="166" y="65"/>
                      <a:pt x="164" y="66"/>
                      <a:pt x="162" y="66"/>
                    </a:cubicBezTo>
                    <a:cubicBezTo>
                      <a:pt x="163" y="66"/>
                      <a:pt x="165" y="66"/>
                      <a:pt x="166" y="65"/>
                    </a:cubicBezTo>
                    <a:cubicBezTo>
                      <a:pt x="165" y="65"/>
                      <a:pt x="164" y="65"/>
                      <a:pt x="163" y="65"/>
                    </a:cubicBezTo>
                    <a:cubicBezTo>
                      <a:pt x="165" y="65"/>
                      <a:pt x="166" y="65"/>
                      <a:pt x="168" y="65"/>
                    </a:cubicBezTo>
                    <a:cubicBezTo>
                      <a:pt x="170" y="65"/>
                      <a:pt x="169" y="63"/>
                      <a:pt x="167" y="64"/>
                    </a:cubicBezTo>
                    <a:cubicBezTo>
                      <a:pt x="168" y="63"/>
                      <a:pt x="169" y="63"/>
                      <a:pt x="170" y="62"/>
                    </a:cubicBezTo>
                    <a:cubicBezTo>
                      <a:pt x="169" y="62"/>
                      <a:pt x="169" y="62"/>
                      <a:pt x="169" y="61"/>
                    </a:cubicBezTo>
                    <a:cubicBezTo>
                      <a:pt x="168" y="61"/>
                      <a:pt x="167" y="61"/>
                      <a:pt x="166" y="61"/>
                    </a:cubicBezTo>
                    <a:cubicBezTo>
                      <a:pt x="167" y="61"/>
                      <a:pt x="167" y="61"/>
                      <a:pt x="168" y="61"/>
                    </a:cubicBezTo>
                    <a:cubicBezTo>
                      <a:pt x="168" y="59"/>
                      <a:pt x="166" y="60"/>
                      <a:pt x="165" y="61"/>
                    </a:cubicBezTo>
                    <a:cubicBezTo>
                      <a:pt x="165" y="59"/>
                      <a:pt x="163" y="61"/>
                      <a:pt x="162" y="62"/>
                    </a:cubicBezTo>
                    <a:cubicBezTo>
                      <a:pt x="162" y="60"/>
                      <a:pt x="165" y="58"/>
                      <a:pt x="167" y="58"/>
                    </a:cubicBezTo>
                    <a:cubicBezTo>
                      <a:pt x="165" y="56"/>
                      <a:pt x="160" y="59"/>
                      <a:pt x="160" y="62"/>
                    </a:cubicBezTo>
                    <a:cubicBezTo>
                      <a:pt x="159" y="61"/>
                      <a:pt x="160" y="59"/>
                      <a:pt x="161" y="59"/>
                    </a:cubicBezTo>
                    <a:cubicBezTo>
                      <a:pt x="159" y="57"/>
                      <a:pt x="156" y="61"/>
                      <a:pt x="155" y="62"/>
                    </a:cubicBezTo>
                    <a:cubicBezTo>
                      <a:pt x="156" y="59"/>
                      <a:pt x="159" y="58"/>
                      <a:pt x="159" y="56"/>
                    </a:cubicBezTo>
                    <a:cubicBezTo>
                      <a:pt x="158" y="58"/>
                      <a:pt x="153" y="60"/>
                      <a:pt x="151" y="59"/>
                    </a:cubicBezTo>
                    <a:cubicBezTo>
                      <a:pt x="153" y="59"/>
                      <a:pt x="154" y="58"/>
                      <a:pt x="156" y="58"/>
                    </a:cubicBezTo>
                    <a:cubicBezTo>
                      <a:pt x="155" y="57"/>
                      <a:pt x="154" y="57"/>
                      <a:pt x="156" y="57"/>
                    </a:cubicBezTo>
                    <a:cubicBezTo>
                      <a:pt x="155" y="56"/>
                      <a:pt x="153" y="56"/>
                      <a:pt x="153" y="58"/>
                    </a:cubicBezTo>
                    <a:cubicBezTo>
                      <a:pt x="154" y="56"/>
                      <a:pt x="152" y="57"/>
                      <a:pt x="151" y="57"/>
                    </a:cubicBezTo>
                    <a:cubicBezTo>
                      <a:pt x="152" y="57"/>
                      <a:pt x="152" y="56"/>
                      <a:pt x="153" y="55"/>
                    </a:cubicBezTo>
                    <a:cubicBezTo>
                      <a:pt x="152" y="55"/>
                      <a:pt x="151" y="55"/>
                      <a:pt x="150" y="55"/>
                    </a:cubicBezTo>
                    <a:cubicBezTo>
                      <a:pt x="149" y="56"/>
                      <a:pt x="148" y="57"/>
                      <a:pt x="147" y="56"/>
                    </a:cubicBezTo>
                    <a:cubicBezTo>
                      <a:pt x="148" y="57"/>
                      <a:pt x="149" y="55"/>
                      <a:pt x="151" y="55"/>
                    </a:cubicBezTo>
                    <a:cubicBezTo>
                      <a:pt x="150" y="54"/>
                      <a:pt x="148" y="54"/>
                      <a:pt x="147" y="55"/>
                    </a:cubicBezTo>
                    <a:cubicBezTo>
                      <a:pt x="149" y="54"/>
                      <a:pt x="146" y="55"/>
                      <a:pt x="146" y="55"/>
                    </a:cubicBezTo>
                    <a:cubicBezTo>
                      <a:pt x="149" y="53"/>
                      <a:pt x="152" y="54"/>
                      <a:pt x="155" y="54"/>
                    </a:cubicBezTo>
                    <a:cubicBezTo>
                      <a:pt x="153" y="53"/>
                      <a:pt x="152" y="54"/>
                      <a:pt x="150" y="54"/>
                    </a:cubicBezTo>
                    <a:cubicBezTo>
                      <a:pt x="149" y="53"/>
                      <a:pt x="149" y="52"/>
                      <a:pt x="148" y="54"/>
                    </a:cubicBezTo>
                    <a:cubicBezTo>
                      <a:pt x="148" y="53"/>
                      <a:pt x="148" y="53"/>
                      <a:pt x="149" y="53"/>
                    </a:cubicBezTo>
                    <a:cubicBezTo>
                      <a:pt x="147" y="52"/>
                      <a:pt x="146" y="53"/>
                      <a:pt x="145" y="54"/>
                    </a:cubicBezTo>
                    <a:cubicBezTo>
                      <a:pt x="145" y="54"/>
                      <a:pt x="146" y="53"/>
                      <a:pt x="146" y="53"/>
                    </a:cubicBezTo>
                    <a:cubicBezTo>
                      <a:pt x="144" y="52"/>
                      <a:pt x="143" y="52"/>
                      <a:pt x="141" y="52"/>
                    </a:cubicBezTo>
                    <a:cubicBezTo>
                      <a:pt x="143" y="52"/>
                      <a:pt x="140" y="52"/>
                      <a:pt x="140" y="52"/>
                    </a:cubicBezTo>
                    <a:cubicBezTo>
                      <a:pt x="141" y="51"/>
                      <a:pt x="144" y="51"/>
                      <a:pt x="146" y="51"/>
                    </a:cubicBezTo>
                    <a:cubicBezTo>
                      <a:pt x="145" y="50"/>
                      <a:pt x="143" y="50"/>
                      <a:pt x="142" y="50"/>
                    </a:cubicBezTo>
                    <a:cubicBezTo>
                      <a:pt x="140" y="50"/>
                      <a:pt x="139" y="50"/>
                      <a:pt x="138" y="50"/>
                    </a:cubicBezTo>
                    <a:cubicBezTo>
                      <a:pt x="139" y="50"/>
                      <a:pt x="139" y="49"/>
                      <a:pt x="137" y="49"/>
                    </a:cubicBezTo>
                    <a:cubicBezTo>
                      <a:pt x="139" y="49"/>
                      <a:pt x="141" y="50"/>
                      <a:pt x="143" y="50"/>
                    </a:cubicBezTo>
                    <a:cubicBezTo>
                      <a:pt x="144" y="50"/>
                      <a:pt x="146" y="50"/>
                      <a:pt x="148" y="50"/>
                    </a:cubicBezTo>
                    <a:cubicBezTo>
                      <a:pt x="147" y="49"/>
                      <a:pt x="146" y="49"/>
                      <a:pt x="145" y="49"/>
                    </a:cubicBezTo>
                    <a:cubicBezTo>
                      <a:pt x="146" y="49"/>
                      <a:pt x="147" y="49"/>
                      <a:pt x="148" y="49"/>
                    </a:cubicBezTo>
                    <a:cubicBezTo>
                      <a:pt x="147" y="48"/>
                      <a:pt x="146" y="48"/>
                      <a:pt x="145" y="48"/>
                    </a:cubicBezTo>
                    <a:cubicBezTo>
                      <a:pt x="147" y="47"/>
                      <a:pt x="149" y="48"/>
                      <a:pt x="151" y="48"/>
                    </a:cubicBezTo>
                    <a:cubicBezTo>
                      <a:pt x="149" y="46"/>
                      <a:pt x="144" y="45"/>
                      <a:pt x="142" y="48"/>
                    </a:cubicBezTo>
                    <a:cubicBezTo>
                      <a:pt x="143" y="47"/>
                      <a:pt x="143" y="46"/>
                      <a:pt x="141" y="47"/>
                    </a:cubicBezTo>
                    <a:cubicBezTo>
                      <a:pt x="143" y="47"/>
                      <a:pt x="144" y="47"/>
                      <a:pt x="146" y="46"/>
                    </a:cubicBezTo>
                    <a:cubicBezTo>
                      <a:pt x="145" y="46"/>
                      <a:pt x="144" y="46"/>
                      <a:pt x="144" y="46"/>
                    </a:cubicBezTo>
                    <a:cubicBezTo>
                      <a:pt x="146" y="45"/>
                      <a:pt x="147" y="46"/>
                      <a:pt x="149" y="46"/>
                    </a:cubicBezTo>
                    <a:cubicBezTo>
                      <a:pt x="148" y="44"/>
                      <a:pt x="144" y="44"/>
                      <a:pt x="142" y="45"/>
                    </a:cubicBezTo>
                    <a:cubicBezTo>
                      <a:pt x="144" y="43"/>
                      <a:pt x="149" y="44"/>
                      <a:pt x="151" y="45"/>
                    </a:cubicBezTo>
                    <a:cubicBezTo>
                      <a:pt x="153" y="46"/>
                      <a:pt x="155" y="46"/>
                      <a:pt x="156" y="46"/>
                    </a:cubicBezTo>
                    <a:cubicBezTo>
                      <a:pt x="157" y="46"/>
                      <a:pt x="162" y="47"/>
                      <a:pt x="160" y="44"/>
                    </a:cubicBezTo>
                    <a:cubicBezTo>
                      <a:pt x="158" y="42"/>
                      <a:pt x="153" y="43"/>
                      <a:pt x="150" y="42"/>
                    </a:cubicBezTo>
                    <a:cubicBezTo>
                      <a:pt x="148" y="42"/>
                      <a:pt x="147" y="42"/>
                      <a:pt x="145" y="42"/>
                    </a:cubicBezTo>
                    <a:cubicBezTo>
                      <a:pt x="142" y="43"/>
                      <a:pt x="140" y="42"/>
                      <a:pt x="137" y="42"/>
                    </a:cubicBezTo>
                    <a:cubicBezTo>
                      <a:pt x="139" y="42"/>
                      <a:pt x="142" y="42"/>
                      <a:pt x="145" y="42"/>
                    </a:cubicBezTo>
                    <a:cubicBezTo>
                      <a:pt x="148" y="42"/>
                      <a:pt x="150" y="41"/>
                      <a:pt x="153" y="40"/>
                    </a:cubicBezTo>
                    <a:cubicBezTo>
                      <a:pt x="154" y="40"/>
                      <a:pt x="161" y="41"/>
                      <a:pt x="161" y="39"/>
                    </a:cubicBezTo>
                    <a:cubicBezTo>
                      <a:pt x="161" y="38"/>
                      <a:pt x="160" y="35"/>
                      <a:pt x="158" y="35"/>
                    </a:cubicBezTo>
                    <a:cubicBezTo>
                      <a:pt x="156" y="34"/>
                      <a:pt x="153" y="37"/>
                      <a:pt x="151" y="38"/>
                    </a:cubicBezTo>
                    <a:cubicBezTo>
                      <a:pt x="149" y="39"/>
                      <a:pt x="147" y="38"/>
                      <a:pt x="145" y="39"/>
                    </a:cubicBezTo>
                    <a:cubicBezTo>
                      <a:pt x="144" y="40"/>
                      <a:pt x="143" y="40"/>
                      <a:pt x="142" y="40"/>
                    </a:cubicBezTo>
                    <a:cubicBezTo>
                      <a:pt x="140" y="40"/>
                      <a:pt x="139" y="41"/>
                      <a:pt x="138" y="41"/>
                    </a:cubicBezTo>
                    <a:cubicBezTo>
                      <a:pt x="141" y="38"/>
                      <a:pt x="147" y="40"/>
                      <a:pt x="151" y="36"/>
                    </a:cubicBezTo>
                    <a:cubicBezTo>
                      <a:pt x="150" y="35"/>
                      <a:pt x="146" y="36"/>
                      <a:pt x="144" y="36"/>
                    </a:cubicBezTo>
                    <a:cubicBezTo>
                      <a:pt x="143" y="37"/>
                      <a:pt x="142" y="38"/>
                      <a:pt x="141" y="38"/>
                    </a:cubicBezTo>
                    <a:cubicBezTo>
                      <a:pt x="139" y="38"/>
                      <a:pt x="138" y="39"/>
                      <a:pt x="136" y="39"/>
                    </a:cubicBezTo>
                    <a:cubicBezTo>
                      <a:pt x="138" y="38"/>
                      <a:pt x="140" y="38"/>
                      <a:pt x="142" y="38"/>
                    </a:cubicBezTo>
                    <a:cubicBezTo>
                      <a:pt x="141" y="37"/>
                      <a:pt x="141" y="37"/>
                      <a:pt x="140" y="37"/>
                    </a:cubicBezTo>
                    <a:cubicBezTo>
                      <a:pt x="143" y="36"/>
                      <a:pt x="147" y="35"/>
                      <a:pt x="151" y="35"/>
                    </a:cubicBezTo>
                    <a:cubicBezTo>
                      <a:pt x="152" y="34"/>
                      <a:pt x="154" y="33"/>
                      <a:pt x="155" y="33"/>
                    </a:cubicBezTo>
                    <a:cubicBezTo>
                      <a:pt x="156" y="33"/>
                      <a:pt x="158" y="33"/>
                      <a:pt x="157" y="32"/>
                    </a:cubicBezTo>
                    <a:cubicBezTo>
                      <a:pt x="155" y="31"/>
                      <a:pt x="151" y="30"/>
                      <a:pt x="149" y="30"/>
                    </a:cubicBezTo>
                    <a:cubicBezTo>
                      <a:pt x="147" y="30"/>
                      <a:pt x="146" y="31"/>
                      <a:pt x="144" y="31"/>
                    </a:cubicBezTo>
                    <a:cubicBezTo>
                      <a:pt x="143" y="31"/>
                      <a:pt x="143" y="31"/>
                      <a:pt x="142" y="32"/>
                    </a:cubicBezTo>
                    <a:cubicBezTo>
                      <a:pt x="141" y="32"/>
                      <a:pt x="142" y="33"/>
                      <a:pt x="141" y="33"/>
                    </a:cubicBezTo>
                    <a:cubicBezTo>
                      <a:pt x="141" y="30"/>
                      <a:pt x="146" y="31"/>
                      <a:pt x="148" y="30"/>
                    </a:cubicBezTo>
                    <a:cubicBezTo>
                      <a:pt x="146" y="28"/>
                      <a:pt x="141" y="30"/>
                      <a:pt x="139" y="31"/>
                    </a:cubicBezTo>
                    <a:cubicBezTo>
                      <a:pt x="136" y="32"/>
                      <a:pt x="133" y="36"/>
                      <a:pt x="129" y="37"/>
                    </a:cubicBezTo>
                    <a:cubicBezTo>
                      <a:pt x="132" y="36"/>
                      <a:pt x="133" y="34"/>
                      <a:pt x="135" y="33"/>
                    </a:cubicBezTo>
                    <a:cubicBezTo>
                      <a:pt x="133" y="31"/>
                      <a:pt x="131" y="34"/>
                      <a:pt x="129" y="35"/>
                    </a:cubicBezTo>
                    <a:cubicBezTo>
                      <a:pt x="130" y="34"/>
                      <a:pt x="130" y="34"/>
                      <a:pt x="129" y="34"/>
                    </a:cubicBezTo>
                    <a:cubicBezTo>
                      <a:pt x="130" y="33"/>
                      <a:pt x="132" y="31"/>
                      <a:pt x="134" y="32"/>
                    </a:cubicBezTo>
                    <a:cubicBezTo>
                      <a:pt x="135" y="32"/>
                      <a:pt x="136" y="31"/>
                      <a:pt x="138" y="31"/>
                    </a:cubicBezTo>
                    <a:cubicBezTo>
                      <a:pt x="139" y="30"/>
                      <a:pt x="143" y="29"/>
                      <a:pt x="144" y="28"/>
                    </a:cubicBezTo>
                    <a:cubicBezTo>
                      <a:pt x="145" y="25"/>
                      <a:pt x="138" y="28"/>
                      <a:pt x="137" y="29"/>
                    </a:cubicBezTo>
                    <a:cubicBezTo>
                      <a:pt x="135" y="29"/>
                      <a:pt x="133" y="29"/>
                      <a:pt x="131" y="30"/>
                    </a:cubicBezTo>
                    <a:cubicBezTo>
                      <a:pt x="129" y="30"/>
                      <a:pt x="127" y="31"/>
                      <a:pt x="125" y="31"/>
                    </a:cubicBezTo>
                    <a:cubicBezTo>
                      <a:pt x="127" y="31"/>
                      <a:pt x="128" y="30"/>
                      <a:pt x="130" y="30"/>
                    </a:cubicBezTo>
                    <a:cubicBezTo>
                      <a:pt x="129" y="29"/>
                      <a:pt x="127" y="29"/>
                      <a:pt x="126" y="29"/>
                    </a:cubicBezTo>
                    <a:cubicBezTo>
                      <a:pt x="129" y="29"/>
                      <a:pt x="133" y="26"/>
                      <a:pt x="136" y="27"/>
                    </a:cubicBezTo>
                    <a:cubicBezTo>
                      <a:pt x="137" y="27"/>
                      <a:pt x="140" y="26"/>
                      <a:pt x="141" y="25"/>
                    </a:cubicBezTo>
                    <a:cubicBezTo>
                      <a:pt x="142" y="22"/>
                      <a:pt x="135" y="21"/>
                      <a:pt x="133" y="22"/>
                    </a:cubicBezTo>
                    <a:cubicBezTo>
                      <a:pt x="129" y="23"/>
                      <a:pt x="127" y="26"/>
                      <a:pt x="123" y="27"/>
                    </a:cubicBezTo>
                    <a:cubicBezTo>
                      <a:pt x="124" y="27"/>
                      <a:pt x="125" y="25"/>
                      <a:pt x="127" y="25"/>
                    </a:cubicBezTo>
                    <a:cubicBezTo>
                      <a:pt x="124" y="23"/>
                      <a:pt x="122" y="27"/>
                      <a:pt x="120" y="27"/>
                    </a:cubicBezTo>
                    <a:cubicBezTo>
                      <a:pt x="121" y="27"/>
                      <a:pt x="123" y="25"/>
                      <a:pt x="125" y="24"/>
                    </a:cubicBezTo>
                    <a:cubicBezTo>
                      <a:pt x="122" y="25"/>
                      <a:pt x="125" y="23"/>
                      <a:pt x="125" y="22"/>
                    </a:cubicBezTo>
                    <a:cubicBezTo>
                      <a:pt x="123" y="21"/>
                      <a:pt x="120" y="25"/>
                      <a:pt x="118" y="26"/>
                    </a:cubicBezTo>
                    <a:cubicBezTo>
                      <a:pt x="119" y="25"/>
                      <a:pt x="120" y="24"/>
                      <a:pt x="121" y="23"/>
                    </a:cubicBezTo>
                    <a:cubicBezTo>
                      <a:pt x="120" y="23"/>
                      <a:pt x="119" y="23"/>
                      <a:pt x="119" y="24"/>
                    </a:cubicBezTo>
                    <a:cubicBezTo>
                      <a:pt x="121" y="23"/>
                      <a:pt x="124" y="21"/>
                      <a:pt x="126" y="21"/>
                    </a:cubicBezTo>
                    <a:cubicBezTo>
                      <a:pt x="124" y="19"/>
                      <a:pt x="122" y="21"/>
                      <a:pt x="121" y="22"/>
                    </a:cubicBezTo>
                    <a:cubicBezTo>
                      <a:pt x="121" y="22"/>
                      <a:pt x="121" y="21"/>
                      <a:pt x="122" y="21"/>
                    </a:cubicBezTo>
                    <a:cubicBezTo>
                      <a:pt x="121" y="20"/>
                      <a:pt x="118" y="21"/>
                      <a:pt x="117" y="22"/>
                    </a:cubicBezTo>
                    <a:cubicBezTo>
                      <a:pt x="117" y="22"/>
                      <a:pt x="116" y="23"/>
                      <a:pt x="116" y="24"/>
                    </a:cubicBezTo>
                    <a:cubicBezTo>
                      <a:pt x="115" y="25"/>
                      <a:pt x="113" y="25"/>
                      <a:pt x="112" y="26"/>
                    </a:cubicBezTo>
                    <a:cubicBezTo>
                      <a:pt x="113" y="25"/>
                      <a:pt x="114" y="25"/>
                      <a:pt x="115" y="24"/>
                    </a:cubicBezTo>
                    <a:cubicBezTo>
                      <a:pt x="116" y="24"/>
                      <a:pt x="114" y="22"/>
                      <a:pt x="113" y="23"/>
                    </a:cubicBezTo>
                    <a:cubicBezTo>
                      <a:pt x="115" y="22"/>
                      <a:pt x="116" y="22"/>
                      <a:pt x="118" y="22"/>
                    </a:cubicBezTo>
                    <a:cubicBezTo>
                      <a:pt x="116" y="21"/>
                      <a:pt x="113" y="22"/>
                      <a:pt x="112" y="23"/>
                    </a:cubicBezTo>
                    <a:cubicBezTo>
                      <a:pt x="113" y="22"/>
                      <a:pt x="114" y="22"/>
                      <a:pt x="116" y="21"/>
                    </a:cubicBezTo>
                    <a:cubicBezTo>
                      <a:pt x="115" y="21"/>
                      <a:pt x="114" y="21"/>
                      <a:pt x="113" y="21"/>
                    </a:cubicBezTo>
                    <a:cubicBezTo>
                      <a:pt x="115" y="21"/>
                      <a:pt x="118" y="20"/>
                      <a:pt x="120" y="20"/>
                    </a:cubicBezTo>
                    <a:cubicBezTo>
                      <a:pt x="122" y="19"/>
                      <a:pt x="123" y="19"/>
                      <a:pt x="125" y="18"/>
                    </a:cubicBezTo>
                    <a:cubicBezTo>
                      <a:pt x="122" y="13"/>
                      <a:pt x="112" y="21"/>
                      <a:pt x="108" y="21"/>
                    </a:cubicBezTo>
                    <a:cubicBezTo>
                      <a:pt x="110" y="21"/>
                      <a:pt x="111" y="20"/>
                      <a:pt x="113" y="19"/>
                    </a:cubicBezTo>
                    <a:cubicBezTo>
                      <a:pt x="114" y="18"/>
                      <a:pt x="116" y="18"/>
                      <a:pt x="117" y="17"/>
                    </a:cubicBezTo>
                    <a:cubicBezTo>
                      <a:pt x="113" y="16"/>
                      <a:pt x="110" y="18"/>
                      <a:pt x="107" y="19"/>
                    </a:cubicBezTo>
                    <a:cubicBezTo>
                      <a:pt x="109" y="18"/>
                      <a:pt x="112" y="17"/>
                      <a:pt x="114" y="17"/>
                    </a:cubicBezTo>
                    <a:cubicBezTo>
                      <a:pt x="116" y="16"/>
                      <a:pt x="118" y="17"/>
                      <a:pt x="120" y="16"/>
                    </a:cubicBezTo>
                    <a:cubicBezTo>
                      <a:pt x="123" y="13"/>
                      <a:pt x="116" y="11"/>
                      <a:pt x="114" y="13"/>
                    </a:cubicBezTo>
                    <a:cubicBezTo>
                      <a:pt x="115" y="11"/>
                      <a:pt x="108" y="11"/>
                      <a:pt x="107" y="11"/>
                    </a:cubicBezTo>
                    <a:cubicBezTo>
                      <a:pt x="104" y="11"/>
                      <a:pt x="102" y="11"/>
                      <a:pt x="99" y="12"/>
                    </a:cubicBezTo>
                    <a:cubicBezTo>
                      <a:pt x="99" y="12"/>
                      <a:pt x="95" y="13"/>
                      <a:pt x="96" y="14"/>
                    </a:cubicBezTo>
                    <a:cubicBezTo>
                      <a:pt x="97" y="16"/>
                      <a:pt x="102" y="15"/>
                      <a:pt x="104" y="16"/>
                    </a:cubicBezTo>
                    <a:cubicBezTo>
                      <a:pt x="103" y="16"/>
                      <a:pt x="100" y="16"/>
                      <a:pt x="99" y="17"/>
                    </a:cubicBezTo>
                    <a:cubicBezTo>
                      <a:pt x="100" y="17"/>
                      <a:pt x="100" y="16"/>
                      <a:pt x="100" y="16"/>
                    </a:cubicBezTo>
                    <a:cubicBezTo>
                      <a:pt x="99" y="15"/>
                      <a:pt x="95" y="14"/>
                      <a:pt x="94" y="16"/>
                    </a:cubicBezTo>
                    <a:cubicBezTo>
                      <a:pt x="95" y="14"/>
                      <a:pt x="93" y="14"/>
                      <a:pt x="92" y="16"/>
                    </a:cubicBezTo>
                    <a:cubicBezTo>
                      <a:pt x="92" y="16"/>
                      <a:pt x="96" y="19"/>
                      <a:pt x="96" y="20"/>
                    </a:cubicBezTo>
                    <a:cubicBezTo>
                      <a:pt x="95" y="20"/>
                      <a:pt x="95" y="18"/>
                      <a:pt x="94" y="18"/>
                    </a:cubicBezTo>
                    <a:cubicBezTo>
                      <a:pt x="93" y="19"/>
                      <a:pt x="94" y="20"/>
                      <a:pt x="94" y="20"/>
                    </a:cubicBezTo>
                    <a:cubicBezTo>
                      <a:pt x="92" y="20"/>
                      <a:pt x="94" y="14"/>
                      <a:pt x="89" y="18"/>
                    </a:cubicBezTo>
                    <a:cubicBezTo>
                      <a:pt x="90" y="18"/>
                      <a:pt x="90" y="18"/>
                      <a:pt x="90" y="18"/>
                    </a:cubicBezTo>
                    <a:cubicBezTo>
                      <a:pt x="89" y="19"/>
                      <a:pt x="88" y="18"/>
                      <a:pt x="87" y="18"/>
                    </a:cubicBezTo>
                    <a:cubicBezTo>
                      <a:pt x="88" y="17"/>
                      <a:pt x="90" y="17"/>
                      <a:pt x="91" y="15"/>
                    </a:cubicBezTo>
                    <a:cubicBezTo>
                      <a:pt x="90" y="13"/>
                      <a:pt x="87" y="15"/>
                      <a:pt x="85" y="16"/>
                    </a:cubicBezTo>
                    <a:cubicBezTo>
                      <a:pt x="86" y="15"/>
                      <a:pt x="86" y="14"/>
                      <a:pt x="87" y="13"/>
                    </a:cubicBezTo>
                    <a:cubicBezTo>
                      <a:pt x="86" y="13"/>
                      <a:pt x="81" y="15"/>
                      <a:pt x="84" y="16"/>
                    </a:cubicBezTo>
                    <a:cubicBezTo>
                      <a:pt x="82" y="17"/>
                      <a:pt x="82" y="14"/>
                      <a:pt x="80" y="16"/>
                    </a:cubicBezTo>
                    <a:cubicBezTo>
                      <a:pt x="78" y="18"/>
                      <a:pt x="76" y="19"/>
                      <a:pt x="74" y="19"/>
                    </a:cubicBezTo>
                    <a:cubicBezTo>
                      <a:pt x="74" y="19"/>
                      <a:pt x="74" y="18"/>
                      <a:pt x="75" y="18"/>
                    </a:cubicBezTo>
                    <a:cubicBezTo>
                      <a:pt x="74" y="18"/>
                      <a:pt x="74" y="18"/>
                      <a:pt x="74" y="17"/>
                    </a:cubicBezTo>
                    <a:cubicBezTo>
                      <a:pt x="75" y="17"/>
                      <a:pt x="76" y="17"/>
                      <a:pt x="78" y="17"/>
                    </a:cubicBezTo>
                    <a:cubicBezTo>
                      <a:pt x="75" y="16"/>
                      <a:pt x="81" y="14"/>
                      <a:pt x="81" y="14"/>
                    </a:cubicBezTo>
                    <a:cubicBezTo>
                      <a:pt x="79" y="12"/>
                      <a:pt x="76" y="15"/>
                      <a:pt x="74" y="15"/>
                    </a:cubicBezTo>
                    <a:cubicBezTo>
                      <a:pt x="78" y="14"/>
                      <a:pt x="81" y="12"/>
                      <a:pt x="86" y="11"/>
                    </a:cubicBezTo>
                    <a:cubicBezTo>
                      <a:pt x="84" y="9"/>
                      <a:pt x="86" y="8"/>
                      <a:pt x="87" y="7"/>
                    </a:cubicBezTo>
                    <a:cubicBezTo>
                      <a:pt x="86" y="6"/>
                      <a:pt x="85" y="6"/>
                      <a:pt x="84" y="6"/>
                    </a:cubicBezTo>
                    <a:cubicBezTo>
                      <a:pt x="87" y="2"/>
                      <a:pt x="85" y="1"/>
                      <a:pt x="80" y="1"/>
                    </a:cubicBezTo>
                    <a:cubicBezTo>
                      <a:pt x="78" y="1"/>
                      <a:pt x="76" y="1"/>
                      <a:pt x="73" y="2"/>
                    </a:cubicBezTo>
                    <a:cubicBezTo>
                      <a:pt x="71" y="2"/>
                      <a:pt x="68" y="3"/>
                      <a:pt x="66" y="3"/>
                    </a:cubicBezTo>
                    <a:cubicBezTo>
                      <a:pt x="66" y="3"/>
                      <a:pt x="67" y="4"/>
                      <a:pt x="66" y="5"/>
                    </a:cubicBezTo>
                    <a:cubicBezTo>
                      <a:pt x="65" y="3"/>
                      <a:pt x="62" y="3"/>
                      <a:pt x="60" y="4"/>
                    </a:cubicBezTo>
                    <a:cubicBezTo>
                      <a:pt x="59" y="5"/>
                      <a:pt x="59" y="6"/>
                      <a:pt x="58" y="5"/>
                    </a:cubicBezTo>
                    <a:cubicBezTo>
                      <a:pt x="57" y="4"/>
                      <a:pt x="55" y="5"/>
                      <a:pt x="54" y="6"/>
                    </a:cubicBezTo>
                    <a:cubicBezTo>
                      <a:pt x="57" y="8"/>
                      <a:pt x="60" y="6"/>
                      <a:pt x="63" y="8"/>
                    </a:cubicBezTo>
                    <a:cubicBezTo>
                      <a:pt x="60" y="8"/>
                      <a:pt x="57" y="8"/>
                      <a:pt x="55" y="7"/>
                    </a:cubicBezTo>
                    <a:cubicBezTo>
                      <a:pt x="54" y="7"/>
                      <a:pt x="51" y="7"/>
                      <a:pt x="50" y="8"/>
                    </a:cubicBezTo>
                    <a:cubicBezTo>
                      <a:pt x="52" y="9"/>
                      <a:pt x="56" y="10"/>
                      <a:pt x="58" y="10"/>
                    </a:cubicBezTo>
                    <a:cubicBezTo>
                      <a:pt x="55" y="11"/>
                      <a:pt x="53" y="9"/>
                      <a:pt x="50" y="8"/>
                    </a:cubicBezTo>
                    <a:cubicBezTo>
                      <a:pt x="49" y="8"/>
                      <a:pt x="43" y="11"/>
                      <a:pt x="46" y="12"/>
                    </a:cubicBezTo>
                    <a:cubicBezTo>
                      <a:pt x="45" y="12"/>
                      <a:pt x="44" y="13"/>
                      <a:pt x="45" y="13"/>
                    </a:cubicBezTo>
                    <a:cubicBezTo>
                      <a:pt x="46" y="15"/>
                      <a:pt x="48" y="14"/>
                      <a:pt x="50" y="13"/>
                    </a:cubicBezTo>
                    <a:cubicBezTo>
                      <a:pt x="47" y="14"/>
                      <a:pt x="50" y="14"/>
                      <a:pt x="51" y="14"/>
                    </a:cubicBezTo>
                    <a:cubicBezTo>
                      <a:pt x="45" y="15"/>
                      <a:pt x="52" y="16"/>
                      <a:pt x="50" y="18"/>
                    </a:cubicBezTo>
                    <a:cubicBezTo>
                      <a:pt x="49" y="16"/>
                      <a:pt x="46" y="16"/>
                      <a:pt x="45" y="15"/>
                    </a:cubicBezTo>
                    <a:cubicBezTo>
                      <a:pt x="43" y="15"/>
                      <a:pt x="43" y="15"/>
                      <a:pt x="42" y="16"/>
                    </a:cubicBezTo>
                    <a:cubicBezTo>
                      <a:pt x="40" y="18"/>
                      <a:pt x="39" y="18"/>
                      <a:pt x="37" y="18"/>
                    </a:cubicBezTo>
                    <a:cubicBezTo>
                      <a:pt x="37" y="18"/>
                      <a:pt x="39" y="19"/>
                      <a:pt x="39" y="20"/>
                    </a:cubicBezTo>
                    <a:cubicBezTo>
                      <a:pt x="39" y="20"/>
                      <a:pt x="38" y="20"/>
                      <a:pt x="38" y="20"/>
                    </a:cubicBezTo>
                    <a:cubicBezTo>
                      <a:pt x="39" y="21"/>
                      <a:pt x="41" y="22"/>
                      <a:pt x="43" y="21"/>
                    </a:cubicBezTo>
                    <a:cubicBezTo>
                      <a:pt x="43" y="23"/>
                      <a:pt x="41" y="24"/>
                      <a:pt x="39" y="25"/>
                    </a:cubicBezTo>
                    <a:cubicBezTo>
                      <a:pt x="39" y="26"/>
                      <a:pt x="36" y="29"/>
                      <a:pt x="35" y="29"/>
                    </a:cubicBezTo>
                    <a:cubicBezTo>
                      <a:pt x="35" y="28"/>
                      <a:pt x="36" y="27"/>
                      <a:pt x="35" y="27"/>
                    </a:cubicBezTo>
                    <a:cubicBezTo>
                      <a:pt x="36" y="27"/>
                      <a:pt x="36" y="27"/>
                      <a:pt x="37" y="27"/>
                    </a:cubicBezTo>
                    <a:cubicBezTo>
                      <a:pt x="34" y="24"/>
                      <a:pt x="25" y="28"/>
                      <a:pt x="22" y="28"/>
                    </a:cubicBezTo>
                    <a:cubicBezTo>
                      <a:pt x="23" y="27"/>
                      <a:pt x="25" y="27"/>
                      <a:pt x="26" y="27"/>
                    </a:cubicBezTo>
                    <a:cubicBezTo>
                      <a:pt x="28" y="27"/>
                      <a:pt x="29" y="26"/>
                      <a:pt x="31" y="26"/>
                    </a:cubicBezTo>
                    <a:cubicBezTo>
                      <a:pt x="33" y="26"/>
                      <a:pt x="34" y="26"/>
                      <a:pt x="36" y="25"/>
                    </a:cubicBezTo>
                    <a:cubicBezTo>
                      <a:pt x="36" y="25"/>
                      <a:pt x="39" y="25"/>
                      <a:pt x="39" y="24"/>
                    </a:cubicBezTo>
                    <a:cubicBezTo>
                      <a:pt x="40" y="23"/>
                      <a:pt x="31" y="21"/>
                      <a:pt x="35" y="16"/>
                    </a:cubicBezTo>
                    <a:cubicBezTo>
                      <a:pt x="36" y="15"/>
                      <a:pt x="37" y="15"/>
                      <a:pt x="38" y="14"/>
                    </a:cubicBezTo>
                    <a:cubicBezTo>
                      <a:pt x="40" y="13"/>
                      <a:pt x="37" y="12"/>
                      <a:pt x="38" y="11"/>
                    </a:cubicBezTo>
                    <a:cubicBezTo>
                      <a:pt x="40" y="9"/>
                      <a:pt x="42" y="9"/>
                      <a:pt x="43" y="8"/>
                    </a:cubicBezTo>
                    <a:cubicBezTo>
                      <a:pt x="46" y="7"/>
                      <a:pt x="48" y="5"/>
                      <a:pt x="51" y="4"/>
                    </a:cubicBezTo>
                    <a:cubicBezTo>
                      <a:pt x="54" y="3"/>
                      <a:pt x="56" y="3"/>
                      <a:pt x="59" y="2"/>
                    </a:cubicBezTo>
                    <a:cubicBezTo>
                      <a:pt x="62" y="1"/>
                      <a:pt x="59" y="0"/>
                      <a:pt x="58" y="0"/>
                    </a:cubicBezTo>
                    <a:cubicBezTo>
                      <a:pt x="52" y="0"/>
                      <a:pt x="47" y="0"/>
                      <a:pt x="41" y="1"/>
                    </a:cubicBezTo>
                    <a:cubicBezTo>
                      <a:pt x="35" y="2"/>
                      <a:pt x="30" y="4"/>
                      <a:pt x="25" y="6"/>
                    </a:cubicBezTo>
                    <a:cubicBezTo>
                      <a:pt x="23" y="7"/>
                      <a:pt x="21" y="8"/>
                      <a:pt x="20" y="10"/>
                    </a:cubicBezTo>
                    <a:cubicBezTo>
                      <a:pt x="19" y="11"/>
                      <a:pt x="18" y="10"/>
                      <a:pt x="17" y="11"/>
                    </a:cubicBezTo>
                    <a:cubicBezTo>
                      <a:pt x="15" y="12"/>
                      <a:pt x="14" y="13"/>
                      <a:pt x="13" y="13"/>
                    </a:cubicBezTo>
                    <a:cubicBezTo>
                      <a:pt x="12" y="14"/>
                      <a:pt x="8" y="16"/>
                      <a:pt x="11" y="16"/>
                    </a:cubicBezTo>
                    <a:cubicBezTo>
                      <a:pt x="9" y="17"/>
                      <a:pt x="7" y="17"/>
                      <a:pt x="6" y="19"/>
                    </a:cubicBezTo>
                    <a:cubicBezTo>
                      <a:pt x="4" y="21"/>
                      <a:pt x="3" y="22"/>
                      <a:pt x="2" y="2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17" name="Freeform 4755"/>
              <p:cNvSpPr>
                <a:spLocks/>
              </p:cNvSpPr>
              <p:nvPr/>
            </p:nvSpPr>
            <p:spPr bwMode="auto">
              <a:xfrm>
                <a:off x="1881" y="1647"/>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0" y="1"/>
                    </a:cubicBezTo>
                    <a:cubicBezTo>
                      <a:pt x="0" y="1"/>
                      <a:pt x="0"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18" name="Freeform 4756"/>
              <p:cNvSpPr>
                <a:spLocks/>
              </p:cNvSpPr>
              <p:nvPr/>
            </p:nvSpPr>
            <p:spPr bwMode="auto">
              <a:xfrm>
                <a:off x="1888" y="1640"/>
                <a:ext cx="2" cy="3"/>
              </a:xfrm>
              <a:custGeom>
                <a:avLst/>
                <a:gdLst>
                  <a:gd name="T0" fmla="*/ 2 w 2"/>
                  <a:gd name="T1" fmla="*/ 2 h 2"/>
                  <a:gd name="T2" fmla="*/ 0 w 2"/>
                  <a:gd name="T3" fmla="*/ 0 h 2"/>
                  <a:gd name="T4" fmla="*/ 2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2" y="1"/>
                    </a:moveTo>
                    <a:cubicBezTo>
                      <a:pt x="2" y="1"/>
                      <a:pt x="1" y="0"/>
                      <a:pt x="0" y="0"/>
                    </a:cubicBezTo>
                    <a:cubicBezTo>
                      <a:pt x="0" y="1"/>
                      <a:pt x="2" y="2"/>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19" name="Freeform 4757"/>
              <p:cNvSpPr>
                <a:spLocks/>
              </p:cNvSpPr>
              <p:nvPr/>
            </p:nvSpPr>
            <p:spPr bwMode="auto">
              <a:xfrm>
                <a:off x="1906" y="1693"/>
                <a:ext cx="1" cy="1"/>
              </a:xfrm>
              <a:custGeom>
                <a:avLst/>
                <a:gdLst>
                  <a:gd name="T0" fmla="*/ 0 w 1"/>
                  <a:gd name="T1" fmla="*/ 0 h 1"/>
                  <a:gd name="T2" fmla="*/ 1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20" name="Freeform 4758"/>
              <p:cNvSpPr>
                <a:spLocks/>
              </p:cNvSpPr>
              <p:nvPr/>
            </p:nvSpPr>
            <p:spPr bwMode="auto">
              <a:xfrm>
                <a:off x="1909" y="1693"/>
                <a:ext cx="1" cy="1"/>
              </a:xfrm>
              <a:custGeom>
                <a:avLst/>
                <a:gdLst>
                  <a:gd name="T0" fmla="*/ 0 w 1"/>
                  <a:gd name="T1" fmla="*/ 0 h 1"/>
                  <a:gd name="T2" fmla="*/ 1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21" name="Freeform 4759"/>
              <p:cNvSpPr>
                <a:spLocks/>
              </p:cNvSpPr>
              <p:nvPr/>
            </p:nvSpPr>
            <p:spPr bwMode="auto">
              <a:xfrm>
                <a:off x="1909" y="1680"/>
                <a:ext cx="13" cy="6"/>
              </a:xfrm>
              <a:custGeom>
                <a:avLst/>
                <a:gdLst>
                  <a:gd name="T0" fmla="*/ 4 w 10"/>
                  <a:gd name="T1" fmla="*/ 0 h 5"/>
                  <a:gd name="T2" fmla="*/ 0 w 10"/>
                  <a:gd name="T3" fmla="*/ 1 h 5"/>
                  <a:gd name="T4" fmla="*/ 8 w 10"/>
                  <a:gd name="T5" fmla="*/ 5 h 5"/>
                  <a:gd name="T6" fmla="*/ 4 w 10"/>
                  <a:gd name="T7" fmla="*/ 0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 h="5">
                    <a:moveTo>
                      <a:pt x="3" y="0"/>
                    </a:moveTo>
                    <a:cubicBezTo>
                      <a:pt x="2" y="0"/>
                      <a:pt x="1" y="1"/>
                      <a:pt x="0" y="1"/>
                    </a:cubicBezTo>
                    <a:cubicBezTo>
                      <a:pt x="0" y="4"/>
                      <a:pt x="3" y="5"/>
                      <a:pt x="6" y="4"/>
                    </a:cubicBezTo>
                    <a:cubicBezTo>
                      <a:pt x="10" y="1"/>
                      <a:pt x="5"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22" name="Freeform 4760"/>
              <p:cNvSpPr>
                <a:spLocks/>
              </p:cNvSpPr>
              <p:nvPr/>
            </p:nvSpPr>
            <p:spPr bwMode="auto">
              <a:xfrm>
                <a:off x="1919" y="1612"/>
                <a:ext cx="3" cy="2"/>
              </a:xfrm>
              <a:custGeom>
                <a:avLst/>
                <a:gdLst>
                  <a:gd name="T0" fmla="*/ 3 w 2"/>
                  <a:gd name="T1" fmla="*/ 0 h 1"/>
                  <a:gd name="T2" fmla="*/ 0 w 2"/>
                  <a:gd name="T3" fmla="*/ 0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2" y="0"/>
                      <a:pt x="1" y="0"/>
                      <a:pt x="0" y="0"/>
                    </a:cubicBezTo>
                    <a:cubicBezTo>
                      <a:pt x="1" y="1"/>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23" name="Freeform 4761"/>
              <p:cNvSpPr>
                <a:spLocks/>
              </p:cNvSpPr>
              <p:nvPr/>
            </p:nvSpPr>
            <p:spPr bwMode="auto">
              <a:xfrm>
                <a:off x="1921" y="1672"/>
                <a:ext cx="4" cy="1"/>
              </a:xfrm>
              <a:custGeom>
                <a:avLst/>
                <a:gdLst>
                  <a:gd name="T0" fmla="*/ 4 w 3"/>
                  <a:gd name="T1" fmla="*/ 1 h 1"/>
                  <a:gd name="T2" fmla="*/ 0 w 3"/>
                  <a:gd name="T3" fmla="*/ 1 h 1"/>
                  <a:gd name="T4" fmla="*/ 4 w 3"/>
                  <a:gd name="T5" fmla="*/ 1 h 1"/>
                  <a:gd name="T6" fmla="*/ 0 60000 65536"/>
                  <a:gd name="T7" fmla="*/ 0 60000 65536"/>
                  <a:gd name="T8" fmla="*/ 0 60000 65536"/>
                </a:gdLst>
                <a:ahLst/>
                <a:cxnLst>
                  <a:cxn ang="T6">
                    <a:pos x="T0" y="T1"/>
                  </a:cxn>
                  <a:cxn ang="T7">
                    <a:pos x="T2" y="T3"/>
                  </a:cxn>
                  <a:cxn ang="T8">
                    <a:pos x="T4" y="T5"/>
                  </a:cxn>
                </a:cxnLst>
                <a:rect l="0" t="0" r="r" b="b"/>
                <a:pathLst>
                  <a:path w="3" h="1">
                    <a:moveTo>
                      <a:pt x="3" y="1"/>
                    </a:moveTo>
                    <a:cubicBezTo>
                      <a:pt x="2" y="0"/>
                      <a:pt x="1" y="1"/>
                      <a:pt x="0" y="1"/>
                    </a:cubicBezTo>
                    <a:cubicBezTo>
                      <a:pt x="1" y="1"/>
                      <a:pt x="2" y="1"/>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24" name="Freeform 4762"/>
              <p:cNvSpPr>
                <a:spLocks/>
              </p:cNvSpPr>
              <p:nvPr/>
            </p:nvSpPr>
            <p:spPr bwMode="auto">
              <a:xfrm>
                <a:off x="1923" y="1677"/>
                <a:ext cx="8" cy="5"/>
              </a:xfrm>
              <a:custGeom>
                <a:avLst/>
                <a:gdLst>
                  <a:gd name="T0" fmla="*/ 7 w 6"/>
                  <a:gd name="T1" fmla="*/ 3 h 4"/>
                  <a:gd name="T2" fmla="*/ 0 w 6"/>
                  <a:gd name="T3" fmla="*/ 0 h 4"/>
                  <a:gd name="T4" fmla="*/ 7 w 6"/>
                  <a:gd name="T5" fmla="*/ 4 h 4"/>
                  <a:gd name="T6" fmla="*/ 7 w 6"/>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4">
                    <a:moveTo>
                      <a:pt x="5" y="2"/>
                    </a:moveTo>
                    <a:cubicBezTo>
                      <a:pt x="6" y="0"/>
                      <a:pt x="1" y="0"/>
                      <a:pt x="0" y="0"/>
                    </a:cubicBezTo>
                    <a:cubicBezTo>
                      <a:pt x="0" y="3"/>
                      <a:pt x="3" y="4"/>
                      <a:pt x="5" y="3"/>
                    </a:cubicBezTo>
                    <a:cubicBezTo>
                      <a:pt x="5" y="2"/>
                      <a:pt x="5" y="2"/>
                      <a:pt x="5"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25" name="Freeform 4763"/>
              <p:cNvSpPr>
                <a:spLocks/>
              </p:cNvSpPr>
              <p:nvPr/>
            </p:nvSpPr>
            <p:spPr bwMode="auto">
              <a:xfrm>
                <a:off x="1946" y="1690"/>
                <a:ext cx="5" cy="3"/>
              </a:xfrm>
              <a:custGeom>
                <a:avLst/>
                <a:gdLst>
                  <a:gd name="T0" fmla="*/ 1 w 4"/>
                  <a:gd name="T1" fmla="*/ 0 h 2"/>
                  <a:gd name="T2" fmla="*/ 0 w 4"/>
                  <a:gd name="T3" fmla="*/ 2 h 2"/>
                  <a:gd name="T4" fmla="*/ 5 w 4"/>
                  <a:gd name="T5" fmla="*/ 2 h 2"/>
                  <a:gd name="T6" fmla="*/ 1 w 4"/>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1" y="0"/>
                    </a:moveTo>
                    <a:cubicBezTo>
                      <a:pt x="0" y="1"/>
                      <a:pt x="0" y="1"/>
                      <a:pt x="0" y="1"/>
                    </a:cubicBezTo>
                    <a:cubicBezTo>
                      <a:pt x="1" y="1"/>
                      <a:pt x="3" y="2"/>
                      <a:pt x="4" y="1"/>
                    </a:cubicBezTo>
                    <a:cubicBezTo>
                      <a:pt x="3"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26" name="Freeform 4764"/>
              <p:cNvSpPr>
                <a:spLocks/>
              </p:cNvSpPr>
              <p:nvPr/>
            </p:nvSpPr>
            <p:spPr bwMode="auto">
              <a:xfrm>
                <a:off x="1948" y="1668"/>
                <a:ext cx="2" cy="0"/>
              </a:xfrm>
              <a:custGeom>
                <a:avLst/>
                <a:gdLst>
                  <a:gd name="T0" fmla="*/ 0 w 1"/>
                  <a:gd name="T1" fmla="*/ 2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1" y="0"/>
                      <a:pt x="1" y="0"/>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27" name="Freeform 4765"/>
              <p:cNvSpPr>
                <a:spLocks/>
              </p:cNvSpPr>
              <p:nvPr/>
            </p:nvSpPr>
            <p:spPr bwMode="auto">
              <a:xfrm>
                <a:off x="1410" y="1595"/>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lnTo>
                      <a:pt x="1" y="0"/>
                    </a:lnTo>
                    <a:lnTo>
                      <a:pt x="0" y="1"/>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28" name="Freeform 4766"/>
              <p:cNvSpPr>
                <a:spLocks/>
              </p:cNvSpPr>
              <p:nvPr/>
            </p:nvSpPr>
            <p:spPr bwMode="auto">
              <a:xfrm>
                <a:off x="1410" y="1595"/>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lnTo>
                      <a:pt x="1" y="0"/>
                    </a:lnTo>
                    <a:lnTo>
                      <a:pt x="0" y="1"/>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29" name="Freeform 4767"/>
              <p:cNvSpPr>
                <a:spLocks/>
              </p:cNvSpPr>
              <p:nvPr/>
            </p:nvSpPr>
            <p:spPr bwMode="auto">
              <a:xfrm>
                <a:off x="1411" y="1595"/>
                <a:ext cx="2" cy="1"/>
              </a:xfrm>
              <a:custGeom>
                <a:avLst/>
                <a:gdLst>
                  <a:gd name="T0" fmla="*/ 0 w 1"/>
                  <a:gd name="T1" fmla="*/ 1 h 1"/>
                  <a:gd name="T2" fmla="*/ 2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1"/>
                      <a:pt x="0" y="1"/>
                      <a:pt x="1"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30" name="Freeform 4768"/>
              <p:cNvSpPr>
                <a:spLocks/>
              </p:cNvSpPr>
              <p:nvPr/>
            </p:nvSpPr>
            <p:spPr bwMode="auto">
              <a:xfrm>
                <a:off x="1357" y="1595"/>
                <a:ext cx="4" cy="1"/>
              </a:xfrm>
              <a:custGeom>
                <a:avLst/>
                <a:gdLst>
                  <a:gd name="T0" fmla="*/ 1 w 3"/>
                  <a:gd name="T1" fmla="*/ 1 h 1"/>
                  <a:gd name="T2" fmla="*/ 4 w 3"/>
                  <a:gd name="T3" fmla="*/ 0 h 1"/>
                  <a:gd name="T4" fmla="*/ 0 w 3"/>
                  <a:gd name="T5" fmla="*/ 1 h 1"/>
                  <a:gd name="T6" fmla="*/ 1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1"/>
                    </a:moveTo>
                    <a:cubicBezTo>
                      <a:pt x="1" y="1"/>
                      <a:pt x="2" y="1"/>
                      <a:pt x="3" y="0"/>
                    </a:cubicBezTo>
                    <a:cubicBezTo>
                      <a:pt x="2"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31" name="Freeform 4769"/>
              <p:cNvSpPr>
                <a:spLocks/>
              </p:cNvSpPr>
              <p:nvPr/>
            </p:nvSpPr>
            <p:spPr bwMode="auto">
              <a:xfrm>
                <a:off x="1392" y="1596"/>
                <a:ext cx="1" cy="2"/>
              </a:xfrm>
              <a:custGeom>
                <a:avLst/>
                <a:gdLst>
                  <a:gd name="T0" fmla="*/ 1 w 1"/>
                  <a:gd name="T1" fmla="*/ 2 h 1"/>
                  <a:gd name="T2" fmla="*/ 0 w 1"/>
                  <a:gd name="T3" fmla="*/ 2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0" y="1"/>
                      <a:pt x="0"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32" name="Freeform 4770"/>
              <p:cNvSpPr>
                <a:spLocks/>
              </p:cNvSpPr>
              <p:nvPr/>
            </p:nvSpPr>
            <p:spPr bwMode="auto">
              <a:xfrm>
                <a:off x="1392" y="1598"/>
                <a:ext cx="1" cy="2"/>
              </a:xfrm>
              <a:custGeom>
                <a:avLst/>
                <a:gdLst>
                  <a:gd name="T0" fmla="*/ 1 w 1"/>
                  <a:gd name="T1" fmla="*/ 2 h 2"/>
                  <a:gd name="T2" fmla="*/ 0 w 1"/>
                  <a:gd name="T3" fmla="*/ 1 h 2"/>
                  <a:gd name="T4" fmla="*/ 1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0"/>
                      <a:pt x="0" y="1"/>
                    </a:cubicBezTo>
                    <a:cubicBezTo>
                      <a:pt x="0" y="1"/>
                      <a:pt x="1"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33" name="Freeform 4771"/>
              <p:cNvSpPr>
                <a:spLocks/>
              </p:cNvSpPr>
              <p:nvPr/>
            </p:nvSpPr>
            <p:spPr bwMode="auto">
              <a:xfrm>
                <a:off x="1396" y="1595"/>
                <a:ext cx="2" cy="1"/>
              </a:xfrm>
              <a:custGeom>
                <a:avLst/>
                <a:gdLst>
                  <a:gd name="T0" fmla="*/ 0 w 2"/>
                  <a:gd name="T1" fmla="*/ 1 h 1"/>
                  <a:gd name="T2" fmla="*/ 2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0" y="1"/>
                      <a:pt x="1" y="1"/>
                      <a:pt x="2" y="0"/>
                    </a:cubicBezTo>
                    <a:cubicBezTo>
                      <a:pt x="1"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34" name="Freeform 4772"/>
              <p:cNvSpPr>
                <a:spLocks/>
              </p:cNvSpPr>
              <p:nvPr/>
            </p:nvSpPr>
            <p:spPr bwMode="auto">
              <a:xfrm>
                <a:off x="1185" y="1563"/>
                <a:ext cx="902" cy="442"/>
              </a:xfrm>
              <a:custGeom>
                <a:avLst/>
                <a:gdLst>
                  <a:gd name="T0" fmla="*/ 236 w 684"/>
                  <a:gd name="T1" fmla="*/ 33 h 334"/>
                  <a:gd name="T2" fmla="*/ 252 w 684"/>
                  <a:gd name="T3" fmla="*/ 36 h 334"/>
                  <a:gd name="T4" fmla="*/ 320 w 684"/>
                  <a:gd name="T5" fmla="*/ 30 h 334"/>
                  <a:gd name="T6" fmla="*/ 396 w 684"/>
                  <a:gd name="T7" fmla="*/ 41 h 334"/>
                  <a:gd name="T8" fmla="*/ 444 w 684"/>
                  <a:gd name="T9" fmla="*/ 56 h 334"/>
                  <a:gd name="T10" fmla="*/ 456 w 684"/>
                  <a:gd name="T11" fmla="*/ 69 h 334"/>
                  <a:gd name="T12" fmla="*/ 473 w 684"/>
                  <a:gd name="T13" fmla="*/ 52 h 334"/>
                  <a:gd name="T14" fmla="*/ 549 w 684"/>
                  <a:gd name="T15" fmla="*/ 57 h 334"/>
                  <a:gd name="T16" fmla="*/ 588 w 684"/>
                  <a:gd name="T17" fmla="*/ 52 h 334"/>
                  <a:gd name="T18" fmla="*/ 591 w 684"/>
                  <a:gd name="T19" fmla="*/ 64 h 334"/>
                  <a:gd name="T20" fmla="*/ 634 w 684"/>
                  <a:gd name="T21" fmla="*/ 36 h 334"/>
                  <a:gd name="T22" fmla="*/ 636 w 684"/>
                  <a:gd name="T23" fmla="*/ 11 h 334"/>
                  <a:gd name="T24" fmla="*/ 658 w 684"/>
                  <a:gd name="T25" fmla="*/ 21 h 334"/>
                  <a:gd name="T26" fmla="*/ 654 w 684"/>
                  <a:gd name="T27" fmla="*/ 37 h 334"/>
                  <a:gd name="T28" fmla="*/ 674 w 684"/>
                  <a:gd name="T29" fmla="*/ 65 h 334"/>
                  <a:gd name="T30" fmla="*/ 731 w 684"/>
                  <a:gd name="T31" fmla="*/ 29 h 334"/>
                  <a:gd name="T32" fmla="*/ 736 w 684"/>
                  <a:gd name="T33" fmla="*/ 60 h 334"/>
                  <a:gd name="T34" fmla="*/ 698 w 684"/>
                  <a:gd name="T35" fmla="*/ 73 h 334"/>
                  <a:gd name="T36" fmla="*/ 629 w 684"/>
                  <a:gd name="T37" fmla="*/ 82 h 334"/>
                  <a:gd name="T38" fmla="*/ 611 w 684"/>
                  <a:gd name="T39" fmla="*/ 109 h 334"/>
                  <a:gd name="T40" fmla="*/ 591 w 684"/>
                  <a:gd name="T41" fmla="*/ 120 h 334"/>
                  <a:gd name="T42" fmla="*/ 535 w 684"/>
                  <a:gd name="T43" fmla="*/ 148 h 334"/>
                  <a:gd name="T44" fmla="*/ 509 w 684"/>
                  <a:gd name="T45" fmla="*/ 202 h 334"/>
                  <a:gd name="T46" fmla="*/ 589 w 684"/>
                  <a:gd name="T47" fmla="*/ 238 h 334"/>
                  <a:gd name="T48" fmla="*/ 584 w 684"/>
                  <a:gd name="T49" fmla="*/ 300 h 334"/>
                  <a:gd name="T50" fmla="*/ 626 w 684"/>
                  <a:gd name="T51" fmla="*/ 271 h 334"/>
                  <a:gd name="T52" fmla="*/ 683 w 684"/>
                  <a:gd name="T53" fmla="*/ 189 h 334"/>
                  <a:gd name="T54" fmla="*/ 712 w 684"/>
                  <a:gd name="T55" fmla="*/ 150 h 334"/>
                  <a:gd name="T56" fmla="*/ 778 w 684"/>
                  <a:gd name="T57" fmla="*/ 146 h 334"/>
                  <a:gd name="T58" fmla="*/ 786 w 684"/>
                  <a:gd name="T59" fmla="*/ 175 h 334"/>
                  <a:gd name="T60" fmla="*/ 799 w 684"/>
                  <a:gd name="T61" fmla="*/ 189 h 334"/>
                  <a:gd name="T62" fmla="*/ 835 w 684"/>
                  <a:gd name="T63" fmla="*/ 172 h 334"/>
                  <a:gd name="T64" fmla="*/ 853 w 684"/>
                  <a:gd name="T65" fmla="*/ 176 h 334"/>
                  <a:gd name="T66" fmla="*/ 847 w 684"/>
                  <a:gd name="T67" fmla="*/ 196 h 334"/>
                  <a:gd name="T68" fmla="*/ 848 w 684"/>
                  <a:gd name="T69" fmla="*/ 214 h 334"/>
                  <a:gd name="T70" fmla="*/ 860 w 684"/>
                  <a:gd name="T71" fmla="*/ 232 h 334"/>
                  <a:gd name="T72" fmla="*/ 870 w 684"/>
                  <a:gd name="T73" fmla="*/ 241 h 334"/>
                  <a:gd name="T74" fmla="*/ 852 w 684"/>
                  <a:gd name="T75" fmla="*/ 263 h 334"/>
                  <a:gd name="T76" fmla="*/ 895 w 684"/>
                  <a:gd name="T77" fmla="*/ 259 h 334"/>
                  <a:gd name="T78" fmla="*/ 877 w 684"/>
                  <a:gd name="T79" fmla="*/ 294 h 334"/>
                  <a:gd name="T80" fmla="*/ 808 w 684"/>
                  <a:gd name="T81" fmla="*/ 314 h 334"/>
                  <a:gd name="T82" fmla="*/ 686 w 684"/>
                  <a:gd name="T83" fmla="*/ 340 h 334"/>
                  <a:gd name="T84" fmla="*/ 770 w 684"/>
                  <a:gd name="T85" fmla="*/ 335 h 334"/>
                  <a:gd name="T86" fmla="*/ 753 w 684"/>
                  <a:gd name="T87" fmla="*/ 364 h 334"/>
                  <a:gd name="T88" fmla="*/ 764 w 684"/>
                  <a:gd name="T89" fmla="*/ 398 h 334"/>
                  <a:gd name="T90" fmla="*/ 721 w 684"/>
                  <a:gd name="T91" fmla="*/ 404 h 334"/>
                  <a:gd name="T92" fmla="*/ 740 w 684"/>
                  <a:gd name="T93" fmla="*/ 386 h 334"/>
                  <a:gd name="T94" fmla="*/ 691 w 684"/>
                  <a:gd name="T95" fmla="*/ 365 h 334"/>
                  <a:gd name="T96" fmla="*/ 578 w 684"/>
                  <a:gd name="T97" fmla="*/ 408 h 334"/>
                  <a:gd name="T98" fmla="*/ 495 w 684"/>
                  <a:gd name="T99" fmla="*/ 441 h 334"/>
                  <a:gd name="T100" fmla="*/ 553 w 684"/>
                  <a:gd name="T101" fmla="*/ 392 h 334"/>
                  <a:gd name="T102" fmla="*/ 506 w 684"/>
                  <a:gd name="T103" fmla="*/ 371 h 334"/>
                  <a:gd name="T104" fmla="*/ 475 w 684"/>
                  <a:gd name="T105" fmla="*/ 337 h 334"/>
                  <a:gd name="T106" fmla="*/ 401 w 684"/>
                  <a:gd name="T107" fmla="*/ 330 h 334"/>
                  <a:gd name="T108" fmla="*/ 55 w 684"/>
                  <a:gd name="T109" fmla="*/ 316 h 334"/>
                  <a:gd name="T110" fmla="*/ 45 w 684"/>
                  <a:gd name="T111" fmla="*/ 306 h 334"/>
                  <a:gd name="T112" fmla="*/ 32 w 684"/>
                  <a:gd name="T113" fmla="*/ 296 h 334"/>
                  <a:gd name="T114" fmla="*/ 53 w 684"/>
                  <a:gd name="T115" fmla="*/ 273 h 334"/>
                  <a:gd name="T116" fmla="*/ 47 w 684"/>
                  <a:gd name="T117" fmla="*/ 258 h 334"/>
                  <a:gd name="T118" fmla="*/ 50 w 684"/>
                  <a:gd name="T119" fmla="*/ 241 h 334"/>
                  <a:gd name="T120" fmla="*/ 54 w 684"/>
                  <a:gd name="T121" fmla="*/ 191 h 33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84" h="334">
                    <a:moveTo>
                      <a:pt x="6" y="124"/>
                    </a:moveTo>
                    <a:cubicBezTo>
                      <a:pt x="4" y="123"/>
                      <a:pt x="3" y="124"/>
                      <a:pt x="0" y="123"/>
                    </a:cubicBezTo>
                    <a:cubicBezTo>
                      <a:pt x="119" y="24"/>
                      <a:pt x="119" y="24"/>
                      <a:pt x="119" y="24"/>
                    </a:cubicBezTo>
                    <a:cubicBezTo>
                      <a:pt x="122" y="24"/>
                      <a:pt x="125" y="24"/>
                      <a:pt x="128" y="25"/>
                    </a:cubicBezTo>
                    <a:cubicBezTo>
                      <a:pt x="128" y="25"/>
                      <a:pt x="131" y="25"/>
                      <a:pt x="131" y="26"/>
                    </a:cubicBezTo>
                    <a:cubicBezTo>
                      <a:pt x="131" y="27"/>
                      <a:pt x="133" y="29"/>
                      <a:pt x="134" y="28"/>
                    </a:cubicBezTo>
                    <a:cubicBezTo>
                      <a:pt x="133" y="30"/>
                      <a:pt x="140" y="32"/>
                      <a:pt x="141" y="32"/>
                    </a:cubicBezTo>
                    <a:cubicBezTo>
                      <a:pt x="143" y="32"/>
                      <a:pt x="146" y="31"/>
                      <a:pt x="147" y="32"/>
                    </a:cubicBezTo>
                    <a:cubicBezTo>
                      <a:pt x="149" y="33"/>
                      <a:pt x="150" y="34"/>
                      <a:pt x="151" y="34"/>
                    </a:cubicBezTo>
                    <a:cubicBezTo>
                      <a:pt x="150" y="33"/>
                      <a:pt x="153" y="32"/>
                      <a:pt x="151" y="32"/>
                    </a:cubicBezTo>
                    <a:cubicBezTo>
                      <a:pt x="152" y="31"/>
                      <a:pt x="155" y="32"/>
                      <a:pt x="157" y="32"/>
                    </a:cubicBezTo>
                    <a:cubicBezTo>
                      <a:pt x="157" y="33"/>
                      <a:pt x="158" y="36"/>
                      <a:pt x="159" y="33"/>
                    </a:cubicBezTo>
                    <a:cubicBezTo>
                      <a:pt x="159" y="32"/>
                      <a:pt x="159" y="31"/>
                      <a:pt x="160" y="30"/>
                    </a:cubicBezTo>
                    <a:cubicBezTo>
                      <a:pt x="162" y="29"/>
                      <a:pt x="164" y="29"/>
                      <a:pt x="165" y="28"/>
                    </a:cubicBezTo>
                    <a:cubicBezTo>
                      <a:pt x="169" y="28"/>
                      <a:pt x="172" y="27"/>
                      <a:pt x="175" y="27"/>
                    </a:cubicBezTo>
                    <a:cubicBezTo>
                      <a:pt x="177" y="26"/>
                      <a:pt x="178" y="26"/>
                      <a:pt x="179" y="25"/>
                    </a:cubicBezTo>
                    <a:cubicBezTo>
                      <a:pt x="181" y="24"/>
                      <a:pt x="183" y="25"/>
                      <a:pt x="185" y="24"/>
                    </a:cubicBezTo>
                    <a:cubicBezTo>
                      <a:pt x="182" y="24"/>
                      <a:pt x="186" y="23"/>
                      <a:pt x="187" y="23"/>
                    </a:cubicBezTo>
                    <a:cubicBezTo>
                      <a:pt x="185" y="23"/>
                      <a:pt x="187" y="24"/>
                      <a:pt x="187" y="24"/>
                    </a:cubicBezTo>
                    <a:cubicBezTo>
                      <a:pt x="188" y="24"/>
                      <a:pt x="189" y="23"/>
                      <a:pt x="190" y="23"/>
                    </a:cubicBezTo>
                    <a:cubicBezTo>
                      <a:pt x="192" y="23"/>
                      <a:pt x="195" y="22"/>
                      <a:pt x="197" y="21"/>
                    </a:cubicBezTo>
                    <a:cubicBezTo>
                      <a:pt x="196" y="23"/>
                      <a:pt x="198" y="21"/>
                      <a:pt x="200" y="21"/>
                    </a:cubicBezTo>
                    <a:cubicBezTo>
                      <a:pt x="202" y="20"/>
                      <a:pt x="204" y="20"/>
                      <a:pt x="206" y="19"/>
                    </a:cubicBezTo>
                    <a:cubicBezTo>
                      <a:pt x="204" y="20"/>
                      <a:pt x="207" y="20"/>
                      <a:pt x="208" y="20"/>
                    </a:cubicBezTo>
                    <a:cubicBezTo>
                      <a:pt x="210" y="20"/>
                      <a:pt x="212" y="19"/>
                      <a:pt x="213" y="18"/>
                    </a:cubicBezTo>
                    <a:cubicBezTo>
                      <a:pt x="213" y="18"/>
                      <a:pt x="212" y="19"/>
                      <a:pt x="213" y="19"/>
                    </a:cubicBezTo>
                    <a:cubicBezTo>
                      <a:pt x="211" y="22"/>
                      <a:pt x="206" y="22"/>
                      <a:pt x="203" y="22"/>
                    </a:cubicBezTo>
                    <a:cubicBezTo>
                      <a:pt x="201" y="23"/>
                      <a:pt x="198" y="23"/>
                      <a:pt x="197" y="24"/>
                    </a:cubicBezTo>
                    <a:cubicBezTo>
                      <a:pt x="196" y="25"/>
                      <a:pt x="195" y="24"/>
                      <a:pt x="194" y="25"/>
                    </a:cubicBezTo>
                    <a:cubicBezTo>
                      <a:pt x="193" y="25"/>
                      <a:pt x="193" y="26"/>
                      <a:pt x="191" y="27"/>
                    </a:cubicBezTo>
                    <a:cubicBezTo>
                      <a:pt x="192" y="27"/>
                      <a:pt x="193" y="26"/>
                      <a:pt x="194" y="26"/>
                    </a:cubicBezTo>
                    <a:cubicBezTo>
                      <a:pt x="193" y="26"/>
                      <a:pt x="192" y="27"/>
                      <a:pt x="191" y="27"/>
                    </a:cubicBezTo>
                    <a:cubicBezTo>
                      <a:pt x="194" y="26"/>
                      <a:pt x="190" y="29"/>
                      <a:pt x="189" y="29"/>
                    </a:cubicBezTo>
                    <a:cubicBezTo>
                      <a:pt x="193" y="28"/>
                      <a:pt x="197" y="25"/>
                      <a:pt x="201" y="24"/>
                    </a:cubicBezTo>
                    <a:cubicBezTo>
                      <a:pt x="206" y="22"/>
                      <a:pt x="211" y="23"/>
                      <a:pt x="215" y="21"/>
                    </a:cubicBezTo>
                    <a:cubicBezTo>
                      <a:pt x="214" y="22"/>
                      <a:pt x="212" y="22"/>
                      <a:pt x="211" y="23"/>
                    </a:cubicBezTo>
                    <a:cubicBezTo>
                      <a:pt x="212" y="25"/>
                      <a:pt x="217" y="22"/>
                      <a:pt x="218" y="22"/>
                    </a:cubicBezTo>
                    <a:cubicBezTo>
                      <a:pt x="220" y="21"/>
                      <a:pt x="221" y="20"/>
                      <a:pt x="222" y="19"/>
                    </a:cubicBezTo>
                    <a:cubicBezTo>
                      <a:pt x="224" y="18"/>
                      <a:pt x="227" y="19"/>
                      <a:pt x="229" y="18"/>
                    </a:cubicBezTo>
                    <a:cubicBezTo>
                      <a:pt x="228" y="18"/>
                      <a:pt x="227" y="18"/>
                      <a:pt x="227" y="18"/>
                    </a:cubicBezTo>
                    <a:cubicBezTo>
                      <a:pt x="228" y="17"/>
                      <a:pt x="228" y="17"/>
                      <a:pt x="228" y="17"/>
                    </a:cubicBezTo>
                    <a:cubicBezTo>
                      <a:pt x="225" y="17"/>
                      <a:pt x="229" y="15"/>
                      <a:pt x="230" y="15"/>
                    </a:cubicBezTo>
                    <a:cubicBezTo>
                      <a:pt x="232" y="16"/>
                      <a:pt x="232" y="18"/>
                      <a:pt x="232" y="20"/>
                    </a:cubicBezTo>
                    <a:cubicBezTo>
                      <a:pt x="231" y="22"/>
                      <a:pt x="229" y="23"/>
                      <a:pt x="230" y="25"/>
                    </a:cubicBezTo>
                    <a:cubicBezTo>
                      <a:pt x="232" y="28"/>
                      <a:pt x="235" y="27"/>
                      <a:pt x="237" y="27"/>
                    </a:cubicBezTo>
                    <a:cubicBezTo>
                      <a:pt x="236" y="26"/>
                      <a:pt x="235" y="26"/>
                      <a:pt x="234" y="26"/>
                    </a:cubicBezTo>
                    <a:cubicBezTo>
                      <a:pt x="235" y="26"/>
                      <a:pt x="241" y="25"/>
                      <a:pt x="238" y="25"/>
                    </a:cubicBezTo>
                    <a:cubicBezTo>
                      <a:pt x="239" y="23"/>
                      <a:pt x="242" y="23"/>
                      <a:pt x="243" y="23"/>
                    </a:cubicBezTo>
                    <a:cubicBezTo>
                      <a:pt x="242" y="23"/>
                      <a:pt x="242" y="23"/>
                      <a:pt x="241" y="23"/>
                    </a:cubicBezTo>
                    <a:cubicBezTo>
                      <a:pt x="242" y="21"/>
                      <a:pt x="246" y="21"/>
                      <a:pt x="248" y="21"/>
                    </a:cubicBezTo>
                    <a:cubicBezTo>
                      <a:pt x="247" y="21"/>
                      <a:pt x="246" y="20"/>
                      <a:pt x="243" y="21"/>
                    </a:cubicBezTo>
                    <a:cubicBezTo>
                      <a:pt x="245" y="19"/>
                      <a:pt x="248" y="21"/>
                      <a:pt x="250" y="20"/>
                    </a:cubicBezTo>
                    <a:cubicBezTo>
                      <a:pt x="249" y="21"/>
                      <a:pt x="247" y="22"/>
                      <a:pt x="247" y="23"/>
                    </a:cubicBezTo>
                    <a:cubicBezTo>
                      <a:pt x="247" y="23"/>
                      <a:pt x="248" y="24"/>
                      <a:pt x="249" y="24"/>
                    </a:cubicBezTo>
                    <a:cubicBezTo>
                      <a:pt x="247" y="24"/>
                      <a:pt x="244" y="25"/>
                      <a:pt x="242" y="27"/>
                    </a:cubicBezTo>
                    <a:cubicBezTo>
                      <a:pt x="245" y="28"/>
                      <a:pt x="248" y="27"/>
                      <a:pt x="251" y="26"/>
                    </a:cubicBezTo>
                    <a:cubicBezTo>
                      <a:pt x="254" y="25"/>
                      <a:pt x="256" y="23"/>
                      <a:pt x="258" y="23"/>
                    </a:cubicBezTo>
                    <a:cubicBezTo>
                      <a:pt x="261" y="22"/>
                      <a:pt x="264" y="23"/>
                      <a:pt x="267" y="23"/>
                    </a:cubicBezTo>
                    <a:cubicBezTo>
                      <a:pt x="269" y="23"/>
                      <a:pt x="271" y="23"/>
                      <a:pt x="274" y="25"/>
                    </a:cubicBezTo>
                    <a:cubicBezTo>
                      <a:pt x="276" y="27"/>
                      <a:pt x="277" y="27"/>
                      <a:pt x="280" y="28"/>
                    </a:cubicBezTo>
                    <a:cubicBezTo>
                      <a:pt x="282" y="28"/>
                      <a:pt x="284" y="28"/>
                      <a:pt x="286" y="30"/>
                    </a:cubicBezTo>
                    <a:cubicBezTo>
                      <a:pt x="288" y="31"/>
                      <a:pt x="290" y="31"/>
                      <a:pt x="292" y="32"/>
                    </a:cubicBezTo>
                    <a:cubicBezTo>
                      <a:pt x="294" y="32"/>
                      <a:pt x="299" y="33"/>
                      <a:pt x="300" y="32"/>
                    </a:cubicBezTo>
                    <a:cubicBezTo>
                      <a:pt x="300" y="31"/>
                      <a:pt x="300" y="31"/>
                      <a:pt x="300" y="31"/>
                    </a:cubicBezTo>
                    <a:cubicBezTo>
                      <a:pt x="301" y="31"/>
                      <a:pt x="302" y="31"/>
                      <a:pt x="303" y="31"/>
                    </a:cubicBezTo>
                    <a:cubicBezTo>
                      <a:pt x="305" y="30"/>
                      <a:pt x="307" y="32"/>
                      <a:pt x="309" y="32"/>
                    </a:cubicBezTo>
                    <a:cubicBezTo>
                      <a:pt x="310" y="33"/>
                      <a:pt x="313" y="36"/>
                      <a:pt x="312" y="37"/>
                    </a:cubicBezTo>
                    <a:cubicBezTo>
                      <a:pt x="310" y="38"/>
                      <a:pt x="309" y="39"/>
                      <a:pt x="307" y="38"/>
                    </a:cubicBezTo>
                    <a:cubicBezTo>
                      <a:pt x="305" y="38"/>
                      <a:pt x="304" y="39"/>
                      <a:pt x="302" y="39"/>
                    </a:cubicBezTo>
                    <a:cubicBezTo>
                      <a:pt x="300" y="40"/>
                      <a:pt x="300" y="40"/>
                      <a:pt x="298" y="41"/>
                    </a:cubicBezTo>
                    <a:cubicBezTo>
                      <a:pt x="297" y="42"/>
                      <a:pt x="296" y="41"/>
                      <a:pt x="294" y="42"/>
                    </a:cubicBezTo>
                    <a:cubicBezTo>
                      <a:pt x="297" y="42"/>
                      <a:pt x="301" y="44"/>
                      <a:pt x="303" y="44"/>
                    </a:cubicBezTo>
                    <a:cubicBezTo>
                      <a:pt x="306" y="44"/>
                      <a:pt x="310" y="45"/>
                      <a:pt x="313" y="44"/>
                    </a:cubicBezTo>
                    <a:cubicBezTo>
                      <a:pt x="314" y="44"/>
                      <a:pt x="316" y="44"/>
                      <a:pt x="317" y="44"/>
                    </a:cubicBezTo>
                    <a:cubicBezTo>
                      <a:pt x="318" y="44"/>
                      <a:pt x="320" y="44"/>
                      <a:pt x="321" y="44"/>
                    </a:cubicBezTo>
                    <a:cubicBezTo>
                      <a:pt x="322" y="43"/>
                      <a:pt x="322" y="44"/>
                      <a:pt x="324" y="44"/>
                    </a:cubicBezTo>
                    <a:cubicBezTo>
                      <a:pt x="325" y="43"/>
                      <a:pt x="330" y="42"/>
                      <a:pt x="327" y="43"/>
                    </a:cubicBezTo>
                    <a:cubicBezTo>
                      <a:pt x="329" y="43"/>
                      <a:pt x="331" y="42"/>
                      <a:pt x="333" y="42"/>
                    </a:cubicBezTo>
                    <a:cubicBezTo>
                      <a:pt x="334" y="42"/>
                      <a:pt x="337" y="41"/>
                      <a:pt x="338" y="41"/>
                    </a:cubicBezTo>
                    <a:cubicBezTo>
                      <a:pt x="338" y="42"/>
                      <a:pt x="338" y="42"/>
                      <a:pt x="337" y="42"/>
                    </a:cubicBezTo>
                    <a:cubicBezTo>
                      <a:pt x="338" y="42"/>
                      <a:pt x="339" y="43"/>
                      <a:pt x="338" y="44"/>
                    </a:cubicBezTo>
                    <a:cubicBezTo>
                      <a:pt x="340" y="43"/>
                      <a:pt x="341" y="44"/>
                      <a:pt x="343" y="44"/>
                    </a:cubicBezTo>
                    <a:cubicBezTo>
                      <a:pt x="343" y="45"/>
                      <a:pt x="340" y="46"/>
                      <a:pt x="341" y="48"/>
                    </a:cubicBezTo>
                    <a:cubicBezTo>
                      <a:pt x="342" y="47"/>
                      <a:pt x="344" y="45"/>
                      <a:pt x="345" y="46"/>
                    </a:cubicBezTo>
                    <a:cubicBezTo>
                      <a:pt x="345" y="46"/>
                      <a:pt x="344" y="47"/>
                      <a:pt x="344" y="48"/>
                    </a:cubicBezTo>
                    <a:cubicBezTo>
                      <a:pt x="345" y="46"/>
                      <a:pt x="347" y="48"/>
                      <a:pt x="346" y="50"/>
                    </a:cubicBezTo>
                    <a:cubicBezTo>
                      <a:pt x="345" y="51"/>
                      <a:pt x="342" y="51"/>
                      <a:pt x="341" y="50"/>
                    </a:cubicBezTo>
                    <a:cubicBezTo>
                      <a:pt x="340" y="51"/>
                      <a:pt x="341" y="51"/>
                      <a:pt x="342" y="52"/>
                    </a:cubicBezTo>
                    <a:cubicBezTo>
                      <a:pt x="342" y="52"/>
                      <a:pt x="341" y="53"/>
                      <a:pt x="340" y="53"/>
                    </a:cubicBezTo>
                    <a:cubicBezTo>
                      <a:pt x="341" y="53"/>
                      <a:pt x="342" y="54"/>
                      <a:pt x="342" y="55"/>
                    </a:cubicBezTo>
                    <a:cubicBezTo>
                      <a:pt x="343" y="54"/>
                      <a:pt x="343" y="54"/>
                      <a:pt x="343" y="54"/>
                    </a:cubicBezTo>
                    <a:cubicBezTo>
                      <a:pt x="343" y="55"/>
                      <a:pt x="343" y="57"/>
                      <a:pt x="344" y="58"/>
                    </a:cubicBezTo>
                    <a:cubicBezTo>
                      <a:pt x="344" y="57"/>
                      <a:pt x="342" y="54"/>
                      <a:pt x="344" y="53"/>
                    </a:cubicBezTo>
                    <a:cubicBezTo>
                      <a:pt x="345" y="53"/>
                      <a:pt x="345" y="52"/>
                      <a:pt x="346" y="51"/>
                    </a:cubicBezTo>
                    <a:cubicBezTo>
                      <a:pt x="346" y="51"/>
                      <a:pt x="347" y="51"/>
                      <a:pt x="348" y="51"/>
                    </a:cubicBezTo>
                    <a:cubicBezTo>
                      <a:pt x="347" y="52"/>
                      <a:pt x="347" y="52"/>
                      <a:pt x="346" y="52"/>
                    </a:cubicBezTo>
                    <a:cubicBezTo>
                      <a:pt x="347" y="55"/>
                      <a:pt x="348" y="50"/>
                      <a:pt x="349" y="53"/>
                    </a:cubicBezTo>
                    <a:cubicBezTo>
                      <a:pt x="350" y="52"/>
                      <a:pt x="349" y="51"/>
                      <a:pt x="350" y="50"/>
                    </a:cubicBezTo>
                    <a:cubicBezTo>
                      <a:pt x="351" y="50"/>
                      <a:pt x="350" y="48"/>
                      <a:pt x="351" y="47"/>
                    </a:cubicBezTo>
                    <a:cubicBezTo>
                      <a:pt x="352" y="46"/>
                      <a:pt x="351" y="45"/>
                      <a:pt x="352" y="44"/>
                    </a:cubicBezTo>
                    <a:cubicBezTo>
                      <a:pt x="352" y="42"/>
                      <a:pt x="355" y="42"/>
                      <a:pt x="356" y="41"/>
                    </a:cubicBezTo>
                    <a:cubicBezTo>
                      <a:pt x="355" y="42"/>
                      <a:pt x="355" y="41"/>
                      <a:pt x="355" y="41"/>
                    </a:cubicBezTo>
                    <a:cubicBezTo>
                      <a:pt x="356" y="40"/>
                      <a:pt x="358" y="40"/>
                      <a:pt x="356" y="41"/>
                    </a:cubicBezTo>
                    <a:cubicBezTo>
                      <a:pt x="358" y="41"/>
                      <a:pt x="360" y="40"/>
                      <a:pt x="362" y="40"/>
                    </a:cubicBezTo>
                    <a:cubicBezTo>
                      <a:pt x="363" y="39"/>
                      <a:pt x="365" y="40"/>
                      <a:pt x="367" y="39"/>
                    </a:cubicBezTo>
                    <a:cubicBezTo>
                      <a:pt x="369" y="37"/>
                      <a:pt x="372" y="37"/>
                      <a:pt x="374" y="37"/>
                    </a:cubicBezTo>
                    <a:cubicBezTo>
                      <a:pt x="376" y="37"/>
                      <a:pt x="377" y="35"/>
                      <a:pt x="379" y="34"/>
                    </a:cubicBezTo>
                    <a:cubicBezTo>
                      <a:pt x="376" y="35"/>
                      <a:pt x="371" y="35"/>
                      <a:pt x="369" y="37"/>
                    </a:cubicBezTo>
                    <a:cubicBezTo>
                      <a:pt x="369" y="38"/>
                      <a:pt x="367" y="37"/>
                      <a:pt x="367" y="37"/>
                    </a:cubicBezTo>
                    <a:cubicBezTo>
                      <a:pt x="366" y="37"/>
                      <a:pt x="364" y="38"/>
                      <a:pt x="363" y="38"/>
                    </a:cubicBezTo>
                    <a:cubicBezTo>
                      <a:pt x="361" y="39"/>
                      <a:pt x="360" y="36"/>
                      <a:pt x="358" y="38"/>
                    </a:cubicBezTo>
                    <a:cubicBezTo>
                      <a:pt x="359" y="39"/>
                      <a:pt x="359" y="39"/>
                      <a:pt x="359" y="39"/>
                    </a:cubicBezTo>
                    <a:cubicBezTo>
                      <a:pt x="358" y="39"/>
                      <a:pt x="357" y="39"/>
                      <a:pt x="356" y="39"/>
                    </a:cubicBezTo>
                    <a:cubicBezTo>
                      <a:pt x="355" y="39"/>
                      <a:pt x="351" y="40"/>
                      <a:pt x="354" y="39"/>
                    </a:cubicBezTo>
                    <a:cubicBezTo>
                      <a:pt x="352" y="39"/>
                      <a:pt x="352" y="39"/>
                      <a:pt x="353" y="38"/>
                    </a:cubicBezTo>
                    <a:cubicBezTo>
                      <a:pt x="352" y="38"/>
                      <a:pt x="352" y="38"/>
                      <a:pt x="351" y="38"/>
                    </a:cubicBezTo>
                    <a:cubicBezTo>
                      <a:pt x="357" y="34"/>
                      <a:pt x="364" y="34"/>
                      <a:pt x="371" y="33"/>
                    </a:cubicBezTo>
                    <a:cubicBezTo>
                      <a:pt x="374" y="32"/>
                      <a:pt x="378" y="30"/>
                      <a:pt x="380" y="32"/>
                    </a:cubicBezTo>
                    <a:cubicBezTo>
                      <a:pt x="381" y="33"/>
                      <a:pt x="380" y="34"/>
                      <a:pt x="380" y="35"/>
                    </a:cubicBezTo>
                    <a:cubicBezTo>
                      <a:pt x="380" y="37"/>
                      <a:pt x="379" y="36"/>
                      <a:pt x="378" y="37"/>
                    </a:cubicBezTo>
                    <a:cubicBezTo>
                      <a:pt x="380" y="38"/>
                      <a:pt x="380" y="38"/>
                      <a:pt x="382" y="38"/>
                    </a:cubicBezTo>
                    <a:cubicBezTo>
                      <a:pt x="381" y="39"/>
                      <a:pt x="381" y="39"/>
                      <a:pt x="381" y="39"/>
                    </a:cubicBezTo>
                    <a:cubicBezTo>
                      <a:pt x="382" y="38"/>
                      <a:pt x="382" y="38"/>
                      <a:pt x="383" y="38"/>
                    </a:cubicBezTo>
                    <a:cubicBezTo>
                      <a:pt x="378" y="41"/>
                      <a:pt x="392" y="40"/>
                      <a:pt x="392" y="40"/>
                    </a:cubicBezTo>
                    <a:cubicBezTo>
                      <a:pt x="390" y="41"/>
                      <a:pt x="393" y="43"/>
                      <a:pt x="394" y="43"/>
                    </a:cubicBezTo>
                    <a:cubicBezTo>
                      <a:pt x="395" y="43"/>
                      <a:pt x="396" y="44"/>
                      <a:pt x="397" y="44"/>
                    </a:cubicBezTo>
                    <a:cubicBezTo>
                      <a:pt x="399" y="43"/>
                      <a:pt x="402" y="44"/>
                      <a:pt x="404" y="44"/>
                    </a:cubicBezTo>
                    <a:cubicBezTo>
                      <a:pt x="408" y="43"/>
                      <a:pt x="412" y="42"/>
                      <a:pt x="416" y="43"/>
                    </a:cubicBezTo>
                    <a:cubicBezTo>
                      <a:pt x="418" y="43"/>
                      <a:pt x="419" y="44"/>
                      <a:pt x="421" y="44"/>
                    </a:cubicBezTo>
                    <a:cubicBezTo>
                      <a:pt x="423" y="44"/>
                      <a:pt x="425" y="43"/>
                      <a:pt x="427" y="43"/>
                    </a:cubicBezTo>
                    <a:cubicBezTo>
                      <a:pt x="425" y="41"/>
                      <a:pt x="428" y="39"/>
                      <a:pt x="429" y="43"/>
                    </a:cubicBezTo>
                    <a:cubicBezTo>
                      <a:pt x="430" y="46"/>
                      <a:pt x="434" y="44"/>
                      <a:pt x="436" y="44"/>
                    </a:cubicBezTo>
                    <a:cubicBezTo>
                      <a:pt x="436" y="43"/>
                      <a:pt x="438" y="43"/>
                      <a:pt x="436" y="41"/>
                    </a:cubicBezTo>
                    <a:cubicBezTo>
                      <a:pt x="434" y="40"/>
                      <a:pt x="431" y="42"/>
                      <a:pt x="430" y="43"/>
                    </a:cubicBezTo>
                    <a:cubicBezTo>
                      <a:pt x="430" y="42"/>
                      <a:pt x="429" y="41"/>
                      <a:pt x="429" y="40"/>
                    </a:cubicBezTo>
                    <a:cubicBezTo>
                      <a:pt x="429" y="39"/>
                      <a:pt x="431" y="38"/>
                      <a:pt x="430" y="40"/>
                    </a:cubicBezTo>
                    <a:cubicBezTo>
                      <a:pt x="432" y="39"/>
                      <a:pt x="430" y="38"/>
                      <a:pt x="430" y="37"/>
                    </a:cubicBezTo>
                    <a:cubicBezTo>
                      <a:pt x="432" y="37"/>
                      <a:pt x="433" y="38"/>
                      <a:pt x="435" y="38"/>
                    </a:cubicBezTo>
                    <a:cubicBezTo>
                      <a:pt x="436" y="37"/>
                      <a:pt x="437" y="35"/>
                      <a:pt x="438" y="35"/>
                    </a:cubicBezTo>
                    <a:cubicBezTo>
                      <a:pt x="439" y="35"/>
                      <a:pt x="441" y="36"/>
                      <a:pt x="441" y="36"/>
                    </a:cubicBezTo>
                    <a:cubicBezTo>
                      <a:pt x="442" y="36"/>
                      <a:pt x="444" y="38"/>
                      <a:pt x="442" y="38"/>
                    </a:cubicBezTo>
                    <a:cubicBezTo>
                      <a:pt x="443" y="39"/>
                      <a:pt x="445" y="38"/>
                      <a:pt x="447" y="38"/>
                    </a:cubicBezTo>
                    <a:cubicBezTo>
                      <a:pt x="446" y="39"/>
                      <a:pt x="444" y="39"/>
                      <a:pt x="443" y="41"/>
                    </a:cubicBezTo>
                    <a:cubicBezTo>
                      <a:pt x="444" y="41"/>
                      <a:pt x="445" y="40"/>
                      <a:pt x="446" y="39"/>
                    </a:cubicBezTo>
                    <a:cubicBezTo>
                      <a:pt x="447" y="39"/>
                      <a:pt x="449" y="38"/>
                      <a:pt x="451" y="38"/>
                    </a:cubicBezTo>
                    <a:cubicBezTo>
                      <a:pt x="449" y="39"/>
                      <a:pt x="446" y="41"/>
                      <a:pt x="445" y="43"/>
                    </a:cubicBezTo>
                    <a:cubicBezTo>
                      <a:pt x="443" y="44"/>
                      <a:pt x="441" y="45"/>
                      <a:pt x="440" y="46"/>
                    </a:cubicBezTo>
                    <a:cubicBezTo>
                      <a:pt x="440" y="47"/>
                      <a:pt x="441" y="47"/>
                      <a:pt x="442" y="47"/>
                    </a:cubicBezTo>
                    <a:cubicBezTo>
                      <a:pt x="441" y="47"/>
                      <a:pt x="439" y="48"/>
                      <a:pt x="439" y="49"/>
                    </a:cubicBezTo>
                    <a:cubicBezTo>
                      <a:pt x="441" y="49"/>
                      <a:pt x="443" y="47"/>
                      <a:pt x="445" y="48"/>
                    </a:cubicBezTo>
                    <a:cubicBezTo>
                      <a:pt x="444" y="48"/>
                      <a:pt x="442" y="49"/>
                      <a:pt x="442" y="50"/>
                    </a:cubicBezTo>
                    <a:cubicBezTo>
                      <a:pt x="442" y="49"/>
                      <a:pt x="444" y="49"/>
                      <a:pt x="445" y="49"/>
                    </a:cubicBezTo>
                    <a:cubicBezTo>
                      <a:pt x="444" y="50"/>
                      <a:pt x="444" y="51"/>
                      <a:pt x="442" y="52"/>
                    </a:cubicBezTo>
                    <a:cubicBezTo>
                      <a:pt x="441" y="52"/>
                      <a:pt x="438" y="52"/>
                      <a:pt x="439" y="51"/>
                    </a:cubicBezTo>
                    <a:cubicBezTo>
                      <a:pt x="438" y="52"/>
                      <a:pt x="437" y="50"/>
                      <a:pt x="435" y="51"/>
                    </a:cubicBezTo>
                    <a:cubicBezTo>
                      <a:pt x="436" y="52"/>
                      <a:pt x="438" y="54"/>
                      <a:pt x="436" y="56"/>
                    </a:cubicBezTo>
                    <a:cubicBezTo>
                      <a:pt x="437" y="55"/>
                      <a:pt x="438" y="55"/>
                      <a:pt x="439" y="54"/>
                    </a:cubicBezTo>
                    <a:cubicBezTo>
                      <a:pt x="438" y="54"/>
                      <a:pt x="437" y="53"/>
                      <a:pt x="437" y="52"/>
                    </a:cubicBezTo>
                    <a:cubicBezTo>
                      <a:pt x="437" y="51"/>
                      <a:pt x="441" y="52"/>
                      <a:pt x="442" y="52"/>
                    </a:cubicBezTo>
                    <a:cubicBezTo>
                      <a:pt x="444" y="52"/>
                      <a:pt x="445" y="49"/>
                      <a:pt x="448" y="48"/>
                    </a:cubicBezTo>
                    <a:cubicBezTo>
                      <a:pt x="447" y="48"/>
                      <a:pt x="447" y="47"/>
                      <a:pt x="448" y="46"/>
                    </a:cubicBezTo>
                    <a:cubicBezTo>
                      <a:pt x="449" y="45"/>
                      <a:pt x="448" y="45"/>
                      <a:pt x="448" y="44"/>
                    </a:cubicBezTo>
                    <a:cubicBezTo>
                      <a:pt x="448" y="43"/>
                      <a:pt x="452" y="41"/>
                      <a:pt x="453" y="40"/>
                    </a:cubicBezTo>
                    <a:cubicBezTo>
                      <a:pt x="457" y="40"/>
                      <a:pt x="460" y="40"/>
                      <a:pt x="463" y="39"/>
                    </a:cubicBezTo>
                    <a:cubicBezTo>
                      <a:pt x="466" y="37"/>
                      <a:pt x="470" y="35"/>
                      <a:pt x="473" y="34"/>
                    </a:cubicBezTo>
                    <a:cubicBezTo>
                      <a:pt x="473" y="35"/>
                      <a:pt x="472" y="35"/>
                      <a:pt x="471" y="34"/>
                    </a:cubicBezTo>
                    <a:cubicBezTo>
                      <a:pt x="472" y="34"/>
                      <a:pt x="476" y="32"/>
                      <a:pt x="475" y="31"/>
                    </a:cubicBezTo>
                    <a:cubicBezTo>
                      <a:pt x="474" y="29"/>
                      <a:pt x="471" y="32"/>
                      <a:pt x="471" y="32"/>
                    </a:cubicBezTo>
                    <a:cubicBezTo>
                      <a:pt x="471" y="32"/>
                      <a:pt x="472" y="32"/>
                      <a:pt x="473" y="32"/>
                    </a:cubicBezTo>
                    <a:cubicBezTo>
                      <a:pt x="471" y="32"/>
                      <a:pt x="468" y="34"/>
                      <a:pt x="466" y="33"/>
                    </a:cubicBezTo>
                    <a:cubicBezTo>
                      <a:pt x="466" y="33"/>
                      <a:pt x="468" y="31"/>
                      <a:pt x="469" y="31"/>
                    </a:cubicBezTo>
                    <a:cubicBezTo>
                      <a:pt x="470" y="31"/>
                      <a:pt x="472" y="30"/>
                      <a:pt x="473" y="29"/>
                    </a:cubicBezTo>
                    <a:cubicBezTo>
                      <a:pt x="473" y="29"/>
                      <a:pt x="473" y="29"/>
                      <a:pt x="472" y="28"/>
                    </a:cubicBezTo>
                    <a:cubicBezTo>
                      <a:pt x="473" y="27"/>
                      <a:pt x="478" y="26"/>
                      <a:pt x="479" y="27"/>
                    </a:cubicBezTo>
                    <a:cubicBezTo>
                      <a:pt x="478" y="27"/>
                      <a:pt x="476" y="27"/>
                      <a:pt x="476" y="29"/>
                    </a:cubicBezTo>
                    <a:cubicBezTo>
                      <a:pt x="477" y="28"/>
                      <a:pt x="479" y="28"/>
                      <a:pt x="481" y="27"/>
                    </a:cubicBezTo>
                    <a:cubicBezTo>
                      <a:pt x="480" y="27"/>
                      <a:pt x="480" y="27"/>
                      <a:pt x="479" y="27"/>
                    </a:cubicBezTo>
                    <a:cubicBezTo>
                      <a:pt x="480" y="27"/>
                      <a:pt x="480" y="26"/>
                      <a:pt x="480" y="25"/>
                    </a:cubicBezTo>
                    <a:cubicBezTo>
                      <a:pt x="479" y="25"/>
                      <a:pt x="477" y="27"/>
                      <a:pt x="475" y="26"/>
                    </a:cubicBezTo>
                    <a:cubicBezTo>
                      <a:pt x="474" y="26"/>
                      <a:pt x="474" y="25"/>
                      <a:pt x="473" y="24"/>
                    </a:cubicBezTo>
                    <a:cubicBezTo>
                      <a:pt x="472" y="26"/>
                      <a:pt x="470" y="24"/>
                      <a:pt x="469" y="24"/>
                    </a:cubicBezTo>
                    <a:cubicBezTo>
                      <a:pt x="468" y="24"/>
                      <a:pt x="468" y="23"/>
                      <a:pt x="467" y="23"/>
                    </a:cubicBezTo>
                    <a:cubicBezTo>
                      <a:pt x="466" y="23"/>
                      <a:pt x="465" y="23"/>
                      <a:pt x="464" y="22"/>
                    </a:cubicBezTo>
                    <a:cubicBezTo>
                      <a:pt x="465" y="21"/>
                      <a:pt x="465" y="21"/>
                      <a:pt x="465" y="21"/>
                    </a:cubicBezTo>
                    <a:cubicBezTo>
                      <a:pt x="462" y="21"/>
                      <a:pt x="465" y="18"/>
                      <a:pt x="466" y="17"/>
                    </a:cubicBezTo>
                    <a:cubicBezTo>
                      <a:pt x="468" y="16"/>
                      <a:pt x="471" y="15"/>
                      <a:pt x="473" y="15"/>
                    </a:cubicBezTo>
                    <a:cubicBezTo>
                      <a:pt x="473" y="15"/>
                      <a:pt x="472" y="15"/>
                      <a:pt x="472" y="14"/>
                    </a:cubicBezTo>
                    <a:cubicBezTo>
                      <a:pt x="473" y="14"/>
                      <a:pt x="473" y="14"/>
                      <a:pt x="474" y="14"/>
                    </a:cubicBezTo>
                    <a:cubicBezTo>
                      <a:pt x="473" y="14"/>
                      <a:pt x="470" y="15"/>
                      <a:pt x="470" y="13"/>
                    </a:cubicBezTo>
                    <a:cubicBezTo>
                      <a:pt x="470" y="11"/>
                      <a:pt x="473" y="10"/>
                      <a:pt x="474" y="9"/>
                    </a:cubicBezTo>
                    <a:cubicBezTo>
                      <a:pt x="476" y="8"/>
                      <a:pt x="477" y="7"/>
                      <a:pt x="479" y="7"/>
                    </a:cubicBezTo>
                    <a:cubicBezTo>
                      <a:pt x="481" y="6"/>
                      <a:pt x="481" y="8"/>
                      <a:pt x="482" y="8"/>
                    </a:cubicBezTo>
                    <a:cubicBezTo>
                      <a:pt x="483" y="8"/>
                      <a:pt x="484" y="6"/>
                      <a:pt x="486" y="6"/>
                    </a:cubicBezTo>
                    <a:cubicBezTo>
                      <a:pt x="485" y="6"/>
                      <a:pt x="483" y="6"/>
                      <a:pt x="482" y="5"/>
                    </a:cubicBezTo>
                    <a:cubicBezTo>
                      <a:pt x="484" y="4"/>
                      <a:pt x="486" y="4"/>
                      <a:pt x="488" y="4"/>
                    </a:cubicBezTo>
                    <a:cubicBezTo>
                      <a:pt x="489" y="3"/>
                      <a:pt x="490" y="3"/>
                      <a:pt x="491" y="3"/>
                    </a:cubicBezTo>
                    <a:cubicBezTo>
                      <a:pt x="492" y="3"/>
                      <a:pt x="494" y="3"/>
                      <a:pt x="495" y="2"/>
                    </a:cubicBezTo>
                    <a:cubicBezTo>
                      <a:pt x="494" y="3"/>
                      <a:pt x="492" y="3"/>
                      <a:pt x="491" y="2"/>
                    </a:cubicBezTo>
                    <a:cubicBezTo>
                      <a:pt x="492" y="1"/>
                      <a:pt x="496" y="0"/>
                      <a:pt x="497" y="2"/>
                    </a:cubicBezTo>
                    <a:cubicBezTo>
                      <a:pt x="496" y="2"/>
                      <a:pt x="496" y="3"/>
                      <a:pt x="495" y="3"/>
                    </a:cubicBezTo>
                    <a:cubicBezTo>
                      <a:pt x="497" y="3"/>
                      <a:pt x="496" y="4"/>
                      <a:pt x="495" y="4"/>
                    </a:cubicBezTo>
                    <a:cubicBezTo>
                      <a:pt x="497" y="3"/>
                      <a:pt x="499" y="3"/>
                      <a:pt x="501" y="4"/>
                    </a:cubicBezTo>
                    <a:cubicBezTo>
                      <a:pt x="500" y="4"/>
                      <a:pt x="500" y="4"/>
                      <a:pt x="499" y="5"/>
                    </a:cubicBezTo>
                    <a:cubicBezTo>
                      <a:pt x="501" y="6"/>
                      <a:pt x="503" y="7"/>
                      <a:pt x="502" y="9"/>
                    </a:cubicBezTo>
                    <a:cubicBezTo>
                      <a:pt x="501" y="10"/>
                      <a:pt x="499" y="12"/>
                      <a:pt x="497" y="12"/>
                    </a:cubicBezTo>
                    <a:cubicBezTo>
                      <a:pt x="498" y="12"/>
                      <a:pt x="498" y="13"/>
                      <a:pt x="499" y="13"/>
                    </a:cubicBezTo>
                    <a:cubicBezTo>
                      <a:pt x="498" y="14"/>
                      <a:pt x="498" y="14"/>
                      <a:pt x="498" y="14"/>
                    </a:cubicBezTo>
                    <a:cubicBezTo>
                      <a:pt x="500" y="14"/>
                      <a:pt x="501" y="15"/>
                      <a:pt x="499" y="16"/>
                    </a:cubicBezTo>
                    <a:cubicBezTo>
                      <a:pt x="501" y="16"/>
                      <a:pt x="500" y="17"/>
                      <a:pt x="499" y="18"/>
                    </a:cubicBezTo>
                    <a:cubicBezTo>
                      <a:pt x="500" y="18"/>
                      <a:pt x="501" y="17"/>
                      <a:pt x="502" y="17"/>
                    </a:cubicBezTo>
                    <a:cubicBezTo>
                      <a:pt x="502" y="18"/>
                      <a:pt x="502" y="18"/>
                      <a:pt x="502" y="19"/>
                    </a:cubicBezTo>
                    <a:cubicBezTo>
                      <a:pt x="499" y="19"/>
                      <a:pt x="496" y="18"/>
                      <a:pt x="494" y="20"/>
                    </a:cubicBezTo>
                    <a:cubicBezTo>
                      <a:pt x="495" y="20"/>
                      <a:pt x="496" y="19"/>
                      <a:pt x="497" y="21"/>
                    </a:cubicBezTo>
                    <a:cubicBezTo>
                      <a:pt x="494" y="21"/>
                      <a:pt x="491" y="23"/>
                      <a:pt x="488" y="24"/>
                    </a:cubicBezTo>
                    <a:cubicBezTo>
                      <a:pt x="489" y="23"/>
                      <a:pt x="489" y="23"/>
                      <a:pt x="490" y="24"/>
                    </a:cubicBezTo>
                    <a:cubicBezTo>
                      <a:pt x="489" y="24"/>
                      <a:pt x="489" y="24"/>
                      <a:pt x="488" y="24"/>
                    </a:cubicBezTo>
                    <a:cubicBezTo>
                      <a:pt x="489" y="24"/>
                      <a:pt x="490" y="24"/>
                      <a:pt x="491" y="24"/>
                    </a:cubicBezTo>
                    <a:cubicBezTo>
                      <a:pt x="492" y="24"/>
                      <a:pt x="492" y="25"/>
                      <a:pt x="493" y="26"/>
                    </a:cubicBezTo>
                    <a:cubicBezTo>
                      <a:pt x="495" y="26"/>
                      <a:pt x="497" y="23"/>
                      <a:pt x="500" y="25"/>
                    </a:cubicBezTo>
                    <a:cubicBezTo>
                      <a:pt x="499" y="25"/>
                      <a:pt x="498" y="25"/>
                      <a:pt x="496" y="25"/>
                    </a:cubicBezTo>
                    <a:cubicBezTo>
                      <a:pt x="499" y="26"/>
                      <a:pt x="503" y="25"/>
                      <a:pt x="505" y="26"/>
                    </a:cubicBezTo>
                    <a:cubicBezTo>
                      <a:pt x="503" y="26"/>
                      <a:pt x="502" y="27"/>
                      <a:pt x="500" y="27"/>
                    </a:cubicBezTo>
                    <a:cubicBezTo>
                      <a:pt x="500" y="28"/>
                      <a:pt x="496" y="29"/>
                      <a:pt x="498" y="27"/>
                    </a:cubicBezTo>
                    <a:cubicBezTo>
                      <a:pt x="497" y="28"/>
                      <a:pt x="497" y="28"/>
                      <a:pt x="496" y="28"/>
                    </a:cubicBezTo>
                    <a:cubicBezTo>
                      <a:pt x="497" y="29"/>
                      <a:pt x="500" y="32"/>
                      <a:pt x="497" y="33"/>
                    </a:cubicBezTo>
                    <a:cubicBezTo>
                      <a:pt x="499" y="33"/>
                      <a:pt x="496" y="35"/>
                      <a:pt x="496" y="35"/>
                    </a:cubicBezTo>
                    <a:cubicBezTo>
                      <a:pt x="495" y="36"/>
                      <a:pt x="494" y="36"/>
                      <a:pt x="494" y="37"/>
                    </a:cubicBezTo>
                    <a:cubicBezTo>
                      <a:pt x="495" y="37"/>
                      <a:pt x="495" y="37"/>
                      <a:pt x="494" y="37"/>
                    </a:cubicBezTo>
                    <a:cubicBezTo>
                      <a:pt x="495" y="37"/>
                      <a:pt x="495" y="38"/>
                      <a:pt x="495" y="39"/>
                    </a:cubicBezTo>
                    <a:cubicBezTo>
                      <a:pt x="496" y="39"/>
                      <a:pt x="497" y="38"/>
                      <a:pt x="498" y="37"/>
                    </a:cubicBezTo>
                    <a:cubicBezTo>
                      <a:pt x="499" y="36"/>
                      <a:pt x="501" y="36"/>
                      <a:pt x="500" y="35"/>
                    </a:cubicBezTo>
                    <a:cubicBezTo>
                      <a:pt x="501" y="34"/>
                      <a:pt x="503" y="34"/>
                      <a:pt x="504" y="33"/>
                    </a:cubicBezTo>
                    <a:cubicBezTo>
                      <a:pt x="504" y="32"/>
                      <a:pt x="505" y="31"/>
                      <a:pt x="506" y="30"/>
                    </a:cubicBezTo>
                    <a:cubicBezTo>
                      <a:pt x="508" y="30"/>
                      <a:pt x="511" y="27"/>
                      <a:pt x="513" y="28"/>
                    </a:cubicBezTo>
                    <a:cubicBezTo>
                      <a:pt x="514" y="29"/>
                      <a:pt x="517" y="32"/>
                      <a:pt x="516" y="34"/>
                    </a:cubicBezTo>
                    <a:cubicBezTo>
                      <a:pt x="515" y="36"/>
                      <a:pt x="514" y="39"/>
                      <a:pt x="511" y="38"/>
                    </a:cubicBezTo>
                    <a:cubicBezTo>
                      <a:pt x="511" y="37"/>
                      <a:pt x="511" y="37"/>
                      <a:pt x="511" y="37"/>
                    </a:cubicBezTo>
                    <a:cubicBezTo>
                      <a:pt x="509" y="38"/>
                      <a:pt x="506" y="41"/>
                      <a:pt x="506" y="44"/>
                    </a:cubicBezTo>
                    <a:cubicBezTo>
                      <a:pt x="507" y="46"/>
                      <a:pt x="510" y="48"/>
                      <a:pt x="507" y="50"/>
                    </a:cubicBezTo>
                    <a:cubicBezTo>
                      <a:pt x="508" y="50"/>
                      <a:pt x="510" y="49"/>
                      <a:pt x="511" y="49"/>
                    </a:cubicBezTo>
                    <a:cubicBezTo>
                      <a:pt x="512" y="48"/>
                      <a:pt x="514" y="46"/>
                      <a:pt x="515" y="47"/>
                    </a:cubicBezTo>
                    <a:cubicBezTo>
                      <a:pt x="516" y="48"/>
                      <a:pt x="521" y="43"/>
                      <a:pt x="522" y="42"/>
                    </a:cubicBezTo>
                    <a:cubicBezTo>
                      <a:pt x="526" y="41"/>
                      <a:pt x="530" y="39"/>
                      <a:pt x="532" y="35"/>
                    </a:cubicBezTo>
                    <a:cubicBezTo>
                      <a:pt x="535" y="31"/>
                      <a:pt x="539" y="35"/>
                      <a:pt x="541" y="32"/>
                    </a:cubicBezTo>
                    <a:cubicBezTo>
                      <a:pt x="541" y="33"/>
                      <a:pt x="540" y="33"/>
                      <a:pt x="539" y="32"/>
                    </a:cubicBezTo>
                    <a:cubicBezTo>
                      <a:pt x="540" y="32"/>
                      <a:pt x="540" y="32"/>
                      <a:pt x="540" y="31"/>
                    </a:cubicBezTo>
                    <a:cubicBezTo>
                      <a:pt x="541" y="31"/>
                      <a:pt x="542" y="31"/>
                      <a:pt x="543" y="31"/>
                    </a:cubicBezTo>
                    <a:cubicBezTo>
                      <a:pt x="540" y="30"/>
                      <a:pt x="544" y="30"/>
                      <a:pt x="545" y="30"/>
                    </a:cubicBezTo>
                    <a:cubicBezTo>
                      <a:pt x="544" y="30"/>
                      <a:pt x="541" y="30"/>
                      <a:pt x="543" y="29"/>
                    </a:cubicBezTo>
                    <a:cubicBezTo>
                      <a:pt x="542" y="29"/>
                      <a:pt x="540" y="29"/>
                      <a:pt x="541" y="27"/>
                    </a:cubicBezTo>
                    <a:cubicBezTo>
                      <a:pt x="541" y="27"/>
                      <a:pt x="541" y="27"/>
                      <a:pt x="542" y="27"/>
                    </a:cubicBezTo>
                    <a:cubicBezTo>
                      <a:pt x="541" y="27"/>
                      <a:pt x="542" y="26"/>
                      <a:pt x="543" y="26"/>
                    </a:cubicBezTo>
                    <a:cubicBezTo>
                      <a:pt x="540" y="27"/>
                      <a:pt x="543" y="25"/>
                      <a:pt x="544" y="25"/>
                    </a:cubicBezTo>
                    <a:cubicBezTo>
                      <a:pt x="542" y="23"/>
                      <a:pt x="546" y="23"/>
                      <a:pt x="544" y="22"/>
                    </a:cubicBezTo>
                    <a:cubicBezTo>
                      <a:pt x="546" y="22"/>
                      <a:pt x="547" y="23"/>
                      <a:pt x="548" y="23"/>
                    </a:cubicBezTo>
                    <a:cubicBezTo>
                      <a:pt x="550" y="22"/>
                      <a:pt x="552" y="22"/>
                      <a:pt x="554" y="22"/>
                    </a:cubicBezTo>
                    <a:cubicBezTo>
                      <a:pt x="559" y="24"/>
                      <a:pt x="563" y="23"/>
                      <a:pt x="567" y="24"/>
                    </a:cubicBezTo>
                    <a:cubicBezTo>
                      <a:pt x="566" y="24"/>
                      <a:pt x="566" y="25"/>
                      <a:pt x="565" y="25"/>
                    </a:cubicBezTo>
                    <a:cubicBezTo>
                      <a:pt x="563" y="26"/>
                      <a:pt x="561" y="25"/>
                      <a:pt x="560" y="25"/>
                    </a:cubicBezTo>
                    <a:cubicBezTo>
                      <a:pt x="562" y="26"/>
                      <a:pt x="564" y="26"/>
                      <a:pt x="566" y="27"/>
                    </a:cubicBezTo>
                    <a:cubicBezTo>
                      <a:pt x="564" y="26"/>
                      <a:pt x="568" y="28"/>
                      <a:pt x="565" y="28"/>
                    </a:cubicBezTo>
                    <a:cubicBezTo>
                      <a:pt x="566" y="28"/>
                      <a:pt x="567" y="28"/>
                      <a:pt x="568" y="28"/>
                    </a:cubicBezTo>
                    <a:cubicBezTo>
                      <a:pt x="569" y="28"/>
                      <a:pt x="570" y="29"/>
                      <a:pt x="571" y="29"/>
                    </a:cubicBezTo>
                    <a:cubicBezTo>
                      <a:pt x="571" y="31"/>
                      <a:pt x="565" y="31"/>
                      <a:pt x="563" y="32"/>
                    </a:cubicBezTo>
                    <a:cubicBezTo>
                      <a:pt x="565" y="32"/>
                      <a:pt x="567" y="32"/>
                      <a:pt x="569" y="32"/>
                    </a:cubicBezTo>
                    <a:cubicBezTo>
                      <a:pt x="568" y="35"/>
                      <a:pt x="565" y="35"/>
                      <a:pt x="562" y="36"/>
                    </a:cubicBezTo>
                    <a:cubicBezTo>
                      <a:pt x="561" y="36"/>
                      <a:pt x="561" y="37"/>
                      <a:pt x="560" y="36"/>
                    </a:cubicBezTo>
                    <a:cubicBezTo>
                      <a:pt x="559" y="36"/>
                      <a:pt x="556" y="37"/>
                      <a:pt x="556" y="37"/>
                    </a:cubicBezTo>
                    <a:cubicBezTo>
                      <a:pt x="556" y="37"/>
                      <a:pt x="557" y="38"/>
                      <a:pt x="556" y="38"/>
                    </a:cubicBezTo>
                    <a:cubicBezTo>
                      <a:pt x="557" y="38"/>
                      <a:pt x="556" y="39"/>
                      <a:pt x="556" y="39"/>
                    </a:cubicBezTo>
                    <a:cubicBezTo>
                      <a:pt x="556" y="40"/>
                      <a:pt x="557" y="40"/>
                      <a:pt x="558" y="40"/>
                    </a:cubicBezTo>
                    <a:cubicBezTo>
                      <a:pt x="554" y="41"/>
                      <a:pt x="557" y="43"/>
                      <a:pt x="558" y="45"/>
                    </a:cubicBezTo>
                    <a:cubicBezTo>
                      <a:pt x="559" y="48"/>
                      <a:pt x="554" y="51"/>
                      <a:pt x="551" y="51"/>
                    </a:cubicBezTo>
                    <a:cubicBezTo>
                      <a:pt x="549" y="51"/>
                      <a:pt x="548" y="52"/>
                      <a:pt x="547" y="53"/>
                    </a:cubicBezTo>
                    <a:cubicBezTo>
                      <a:pt x="545" y="54"/>
                      <a:pt x="545" y="54"/>
                      <a:pt x="543" y="54"/>
                    </a:cubicBezTo>
                    <a:cubicBezTo>
                      <a:pt x="540" y="56"/>
                      <a:pt x="535" y="58"/>
                      <a:pt x="531" y="58"/>
                    </a:cubicBezTo>
                    <a:cubicBezTo>
                      <a:pt x="533" y="57"/>
                      <a:pt x="531" y="56"/>
                      <a:pt x="530" y="55"/>
                    </a:cubicBezTo>
                    <a:cubicBezTo>
                      <a:pt x="533" y="53"/>
                      <a:pt x="533" y="53"/>
                      <a:pt x="533" y="53"/>
                    </a:cubicBezTo>
                    <a:cubicBezTo>
                      <a:pt x="532" y="53"/>
                      <a:pt x="531" y="54"/>
                      <a:pt x="530" y="54"/>
                    </a:cubicBezTo>
                    <a:cubicBezTo>
                      <a:pt x="528" y="55"/>
                      <a:pt x="528" y="53"/>
                      <a:pt x="530" y="53"/>
                    </a:cubicBezTo>
                    <a:cubicBezTo>
                      <a:pt x="530" y="52"/>
                      <a:pt x="529" y="52"/>
                      <a:pt x="528" y="51"/>
                    </a:cubicBezTo>
                    <a:cubicBezTo>
                      <a:pt x="529" y="51"/>
                      <a:pt x="529" y="51"/>
                      <a:pt x="530" y="51"/>
                    </a:cubicBezTo>
                    <a:cubicBezTo>
                      <a:pt x="529" y="51"/>
                      <a:pt x="525" y="51"/>
                      <a:pt x="528" y="51"/>
                    </a:cubicBezTo>
                    <a:cubicBezTo>
                      <a:pt x="526" y="51"/>
                      <a:pt x="524" y="51"/>
                      <a:pt x="522" y="53"/>
                    </a:cubicBezTo>
                    <a:cubicBezTo>
                      <a:pt x="524" y="53"/>
                      <a:pt x="526" y="51"/>
                      <a:pt x="528" y="52"/>
                    </a:cubicBezTo>
                    <a:cubicBezTo>
                      <a:pt x="524" y="52"/>
                      <a:pt x="530" y="53"/>
                      <a:pt x="527" y="53"/>
                    </a:cubicBezTo>
                    <a:cubicBezTo>
                      <a:pt x="527" y="53"/>
                      <a:pt x="528" y="53"/>
                      <a:pt x="529" y="54"/>
                    </a:cubicBezTo>
                    <a:cubicBezTo>
                      <a:pt x="528" y="54"/>
                      <a:pt x="527" y="55"/>
                      <a:pt x="529" y="55"/>
                    </a:cubicBezTo>
                    <a:cubicBezTo>
                      <a:pt x="528" y="55"/>
                      <a:pt x="528" y="55"/>
                      <a:pt x="528" y="55"/>
                    </a:cubicBezTo>
                    <a:cubicBezTo>
                      <a:pt x="529" y="56"/>
                      <a:pt x="530" y="59"/>
                      <a:pt x="528" y="60"/>
                    </a:cubicBezTo>
                    <a:cubicBezTo>
                      <a:pt x="527" y="60"/>
                      <a:pt x="526" y="59"/>
                      <a:pt x="526" y="59"/>
                    </a:cubicBezTo>
                    <a:cubicBezTo>
                      <a:pt x="524" y="58"/>
                      <a:pt x="524" y="59"/>
                      <a:pt x="524" y="58"/>
                    </a:cubicBezTo>
                    <a:cubicBezTo>
                      <a:pt x="523" y="57"/>
                      <a:pt x="523" y="59"/>
                      <a:pt x="523" y="60"/>
                    </a:cubicBezTo>
                    <a:cubicBezTo>
                      <a:pt x="521" y="60"/>
                      <a:pt x="519" y="58"/>
                      <a:pt x="517" y="59"/>
                    </a:cubicBezTo>
                    <a:cubicBezTo>
                      <a:pt x="518" y="56"/>
                      <a:pt x="518" y="55"/>
                      <a:pt x="515" y="56"/>
                    </a:cubicBezTo>
                    <a:cubicBezTo>
                      <a:pt x="513" y="57"/>
                      <a:pt x="509" y="57"/>
                      <a:pt x="507" y="56"/>
                    </a:cubicBezTo>
                    <a:cubicBezTo>
                      <a:pt x="507" y="57"/>
                      <a:pt x="507" y="57"/>
                      <a:pt x="506" y="57"/>
                    </a:cubicBezTo>
                    <a:cubicBezTo>
                      <a:pt x="507" y="59"/>
                      <a:pt x="510" y="58"/>
                      <a:pt x="511" y="60"/>
                    </a:cubicBezTo>
                    <a:cubicBezTo>
                      <a:pt x="509" y="62"/>
                      <a:pt x="506" y="62"/>
                      <a:pt x="504" y="63"/>
                    </a:cubicBezTo>
                    <a:cubicBezTo>
                      <a:pt x="502" y="65"/>
                      <a:pt x="499" y="65"/>
                      <a:pt x="497" y="67"/>
                    </a:cubicBezTo>
                    <a:cubicBezTo>
                      <a:pt x="494" y="68"/>
                      <a:pt x="492" y="69"/>
                      <a:pt x="489" y="69"/>
                    </a:cubicBezTo>
                    <a:cubicBezTo>
                      <a:pt x="487" y="69"/>
                      <a:pt x="486" y="66"/>
                      <a:pt x="484" y="65"/>
                    </a:cubicBezTo>
                    <a:cubicBezTo>
                      <a:pt x="485" y="65"/>
                      <a:pt x="486" y="65"/>
                      <a:pt x="487" y="65"/>
                    </a:cubicBezTo>
                    <a:cubicBezTo>
                      <a:pt x="483" y="65"/>
                      <a:pt x="480" y="62"/>
                      <a:pt x="477" y="62"/>
                    </a:cubicBezTo>
                    <a:cubicBezTo>
                      <a:pt x="477" y="62"/>
                      <a:pt x="478" y="63"/>
                      <a:pt x="478" y="63"/>
                    </a:cubicBezTo>
                    <a:cubicBezTo>
                      <a:pt x="477" y="63"/>
                      <a:pt x="476" y="63"/>
                      <a:pt x="476" y="63"/>
                    </a:cubicBezTo>
                    <a:cubicBezTo>
                      <a:pt x="475" y="63"/>
                      <a:pt x="471" y="63"/>
                      <a:pt x="474" y="63"/>
                    </a:cubicBezTo>
                    <a:cubicBezTo>
                      <a:pt x="472" y="63"/>
                      <a:pt x="467" y="61"/>
                      <a:pt x="465" y="63"/>
                    </a:cubicBezTo>
                    <a:cubicBezTo>
                      <a:pt x="468" y="64"/>
                      <a:pt x="467" y="63"/>
                      <a:pt x="468" y="62"/>
                    </a:cubicBezTo>
                    <a:cubicBezTo>
                      <a:pt x="470" y="62"/>
                      <a:pt x="472" y="63"/>
                      <a:pt x="474" y="63"/>
                    </a:cubicBezTo>
                    <a:cubicBezTo>
                      <a:pt x="476" y="64"/>
                      <a:pt x="477" y="64"/>
                      <a:pt x="478" y="66"/>
                    </a:cubicBezTo>
                    <a:cubicBezTo>
                      <a:pt x="478" y="67"/>
                      <a:pt x="479" y="69"/>
                      <a:pt x="480" y="69"/>
                    </a:cubicBezTo>
                    <a:cubicBezTo>
                      <a:pt x="483" y="69"/>
                      <a:pt x="486" y="69"/>
                      <a:pt x="489" y="69"/>
                    </a:cubicBezTo>
                    <a:cubicBezTo>
                      <a:pt x="490" y="69"/>
                      <a:pt x="495" y="69"/>
                      <a:pt x="493" y="71"/>
                    </a:cubicBezTo>
                    <a:cubicBezTo>
                      <a:pt x="492" y="73"/>
                      <a:pt x="489" y="74"/>
                      <a:pt x="487" y="75"/>
                    </a:cubicBezTo>
                    <a:cubicBezTo>
                      <a:pt x="484" y="76"/>
                      <a:pt x="482" y="78"/>
                      <a:pt x="479" y="80"/>
                    </a:cubicBezTo>
                    <a:cubicBezTo>
                      <a:pt x="477" y="81"/>
                      <a:pt x="468" y="86"/>
                      <a:pt x="467" y="81"/>
                    </a:cubicBezTo>
                    <a:cubicBezTo>
                      <a:pt x="467" y="82"/>
                      <a:pt x="467" y="83"/>
                      <a:pt x="467" y="83"/>
                    </a:cubicBezTo>
                    <a:cubicBezTo>
                      <a:pt x="466" y="83"/>
                      <a:pt x="464" y="81"/>
                      <a:pt x="464" y="83"/>
                    </a:cubicBezTo>
                    <a:cubicBezTo>
                      <a:pt x="464" y="83"/>
                      <a:pt x="463" y="82"/>
                      <a:pt x="463" y="82"/>
                    </a:cubicBezTo>
                    <a:cubicBezTo>
                      <a:pt x="463" y="81"/>
                      <a:pt x="463" y="81"/>
                      <a:pt x="464" y="80"/>
                    </a:cubicBezTo>
                    <a:cubicBezTo>
                      <a:pt x="463" y="81"/>
                      <a:pt x="462" y="81"/>
                      <a:pt x="461" y="81"/>
                    </a:cubicBezTo>
                    <a:cubicBezTo>
                      <a:pt x="462" y="82"/>
                      <a:pt x="462" y="83"/>
                      <a:pt x="461" y="83"/>
                    </a:cubicBezTo>
                    <a:cubicBezTo>
                      <a:pt x="459" y="82"/>
                      <a:pt x="459" y="85"/>
                      <a:pt x="458" y="85"/>
                    </a:cubicBezTo>
                    <a:cubicBezTo>
                      <a:pt x="457" y="86"/>
                      <a:pt x="456" y="87"/>
                      <a:pt x="455" y="87"/>
                    </a:cubicBezTo>
                    <a:cubicBezTo>
                      <a:pt x="454" y="87"/>
                      <a:pt x="453" y="86"/>
                      <a:pt x="452" y="86"/>
                    </a:cubicBezTo>
                    <a:cubicBezTo>
                      <a:pt x="453" y="89"/>
                      <a:pt x="445" y="86"/>
                      <a:pt x="444" y="85"/>
                    </a:cubicBezTo>
                    <a:cubicBezTo>
                      <a:pt x="441" y="85"/>
                      <a:pt x="432" y="85"/>
                      <a:pt x="431" y="81"/>
                    </a:cubicBezTo>
                    <a:cubicBezTo>
                      <a:pt x="432" y="83"/>
                      <a:pt x="430" y="82"/>
                      <a:pt x="429" y="83"/>
                    </a:cubicBezTo>
                    <a:cubicBezTo>
                      <a:pt x="428" y="84"/>
                      <a:pt x="432" y="86"/>
                      <a:pt x="432" y="83"/>
                    </a:cubicBezTo>
                    <a:cubicBezTo>
                      <a:pt x="434" y="85"/>
                      <a:pt x="438" y="85"/>
                      <a:pt x="440" y="86"/>
                    </a:cubicBezTo>
                    <a:cubicBezTo>
                      <a:pt x="439" y="87"/>
                      <a:pt x="437" y="87"/>
                      <a:pt x="436" y="88"/>
                    </a:cubicBezTo>
                    <a:cubicBezTo>
                      <a:pt x="437" y="87"/>
                      <a:pt x="442" y="85"/>
                      <a:pt x="444" y="86"/>
                    </a:cubicBezTo>
                    <a:cubicBezTo>
                      <a:pt x="444" y="87"/>
                      <a:pt x="444" y="88"/>
                      <a:pt x="445" y="88"/>
                    </a:cubicBezTo>
                    <a:cubicBezTo>
                      <a:pt x="446" y="89"/>
                      <a:pt x="447" y="88"/>
                      <a:pt x="448" y="89"/>
                    </a:cubicBezTo>
                    <a:cubicBezTo>
                      <a:pt x="446" y="89"/>
                      <a:pt x="449" y="90"/>
                      <a:pt x="448" y="91"/>
                    </a:cubicBezTo>
                    <a:cubicBezTo>
                      <a:pt x="447" y="92"/>
                      <a:pt x="447" y="93"/>
                      <a:pt x="446" y="94"/>
                    </a:cubicBezTo>
                    <a:cubicBezTo>
                      <a:pt x="444" y="94"/>
                      <a:pt x="443" y="94"/>
                      <a:pt x="442" y="94"/>
                    </a:cubicBezTo>
                    <a:cubicBezTo>
                      <a:pt x="440" y="95"/>
                      <a:pt x="439" y="96"/>
                      <a:pt x="438" y="95"/>
                    </a:cubicBezTo>
                    <a:cubicBezTo>
                      <a:pt x="435" y="95"/>
                      <a:pt x="434" y="95"/>
                      <a:pt x="432" y="95"/>
                    </a:cubicBezTo>
                    <a:cubicBezTo>
                      <a:pt x="428" y="96"/>
                      <a:pt x="432" y="97"/>
                      <a:pt x="433" y="98"/>
                    </a:cubicBezTo>
                    <a:cubicBezTo>
                      <a:pt x="432" y="98"/>
                      <a:pt x="431" y="99"/>
                      <a:pt x="431" y="98"/>
                    </a:cubicBezTo>
                    <a:cubicBezTo>
                      <a:pt x="430" y="97"/>
                      <a:pt x="429" y="99"/>
                      <a:pt x="428" y="98"/>
                    </a:cubicBezTo>
                    <a:cubicBezTo>
                      <a:pt x="427" y="98"/>
                      <a:pt x="425" y="100"/>
                      <a:pt x="423" y="100"/>
                    </a:cubicBezTo>
                    <a:cubicBezTo>
                      <a:pt x="424" y="101"/>
                      <a:pt x="424" y="101"/>
                      <a:pt x="424" y="101"/>
                    </a:cubicBezTo>
                    <a:cubicBezTo>
                      <a:pt x="424" y="101"/>
                      <a:pt x="424" y="102"/>
                      <a:pt x="423" y="102"/>
                    </a:cubicBezTo>
                    <a:cubicBezTo>
                      <a:pt x="423" y="101"/>
                      <a:pt x="422" y="101"/>
                      <a:pt x="421" y="101"/>
                    </a:cubicBezTo>
                    <a:cubicBezTo>
                      <a:pt x="423" y="101"/>
                      <a:pt x="421" y="102"/>
                      <a:pt x="420" y="102"/>
                    </a:cubicBezTo>
                    <a:cubicBezTo>
                      <a:pt x="419" y="103"/>
                      <a:pt x="418" y="105"/>
                      <a:pt x="416" y="104"/>
                    </a:cubicBezTo>
                    <a:cubicBezTo>
                      <a:pt x="416" y="106"/>
                      <a:pt x="414" y="105"/>
                      <a:pt x="413" y="105"/>
                    </a:cubicBezTo>
                    <a:cubicBezTo>
                      <a:pt x="413" y="106"/>
                      <a:pt x="413" y="106"/>
                      <a:pt x="414" y="106"/>
                    </a:cubicBezTo>
                    <a:cubicBezTo>
                      <a:pt x="413" y="109"/>
                      <a:pt x="404" y="108"/>
                      <a:pt x="406" y="112"/>
                    </a:cubicBezTo>
                    <a:cubicBezTo>
                      <a:pt x="405" y="112"/>
                      <a:pt x="403" y="111"/>
                      <a:pt x="404" y="112"/>
                    </a:cubicBezTo>
                    <a:cubicBezTo>
                      <a:pt x="404" y="112"/>
                      <a:pt x="402" y="114"/>
                      <a:pt x="401" y="114"/>
                    </a:cubicBezTo>
                    <a:cubicBezTo>
                      <a:pt x="399" y="115"/>
                      <a:pt x="395" y="121"/>
                      <a:pt x="392" y="120"/>
                    </a:cubicBezTo>
                    <a:cubicBezTo>
                      <a:pt x="392" y="121"/>
                      <a:pt x="392" y="121"/>
                      <a:pt x="391" y="121"/>
                    </a:cubicBezTo>
                    <a:cubicBezTo>
                      <a:pt x="392" y="122"/>
                      <a:pt x="385" y="128"/>
                      <a:pt x="384" y="129"/>
                    </a:cubicBezTo>
                    <a:cubicBezTo>
                      <a:pt x="383" y="130"/>
                      <a:pt x="383" y="133"/>
                      <a:pt x="382" y="133"/>
                    </a:cubicBezTo>
                    <a:cubicBezTo>
                      <a:pt x="381" y="134"/>
                      <a:pt x="380" y="135"/>
                      <a:pt x="379" y="136"/>
                    </a:cubicBezTo>
                    <a:cubicBezTo>
                      <a:pt x="379" y="136"/>
                      <a:pt x="378" y="136"/>
                      <a:pt x="377" y="136"/>
                    </a:cubicBezTo>
                    <a:cubicBezTo>
                      <a:pt x="378" y="137"/>
                      <a:pt x="378" y="137"/>
                      <a:pt x="379" y="137"/>
                    </a:cubicBezTo>
                    <a:cubicBezTo>
                      <a:pt x="379" y="138"/>
                      <a:pt x="378" y="138"/>
                      <a:pt x="377" y="139"/>
                    </a:cubicBezTo>
                    <a:cubicBezTo>
                      <a:pt x="379" y="137"/>
                      <a:pt x="379" y="141"/>
                      <a:pt x="381" y="140"/>
                    </a:cubicBezTo>
                    <a:cubicBezTo>
                      <a:pt x="380" y="142"/>
                      <a:pt x="378" y="144"/>
                      <a:pt x="376" y="146"/>
                    </a:cubicBezTo>
                    <a:cubicBezTo>
                      <a:pt x="378" y="144"/>
                      <a:pt x="380" y="140"/>
                      <a:pt x="383" y="139"/>
                    </a:cubicBezTo>
                    <a:cubicBezTo>
                      <a:pt x="384" y="139"/>
                      <a:pt x="386" y="139"/>
                      <a:pt x="387" y="140"/>
                    </a:cubicBezTo>
                    <a:cubicBezTo>
                      <a:pt x="388" y="141"/>
                      <a:pt x="391" y="139"/>
                      <a:pt x="389" y="141"/>
                    </a:cubicBezTo>
                    <a:cubicBezTo>
                      <a:pt x="388" y="145"/>
                      <a:pt x="387" y="149"/>
                      <a:pt x="386" y="153"/>
                    </a:cubicBezTo>
                    <a:cubicBezTo>
                      <a:pt x="385" y="157"/>
                      <a:pt x="382" y="159"/>
                      <a:pt x="378" y="160"/>
                    </a:cubicBezTo>
                    <a:cubicBezTo>
                      <a:pt x="381" y="160"/>
                      <a:pt x="383" y="158"/>
                      <a:pt x="385" y="159"/>
                    </a:cubicBezTo>
                    <a:cubicBezTo>
                      <a:pt x="384" y="159"/>
                      <a:pt x="383" y="160"/>
                      <a:pt x="382" y="160"/>
                    </a:cubicBezTo>
                    <a:cubicBezTo>
                      <a:pt x="386" y="160"/>
                      <a:pt x="390" y="158"/>
                      <a:pt x="394" y="157"/>
                    </a:cubicBezTo>
                    <a:cubicBezTo>
                      <a:pt x="399" y="156"/>
                      <a:pt x="402" y="159"/>
                      <a:pt x="407" y="160"/>
                    </a:cubicBezTo>
                    <a:cubicBezTo>
                      <a:pt x="408" y="160"/>
                      <a:pt x="410" y="160"/>
                      <a:pt x="411" y="161"/>
                    </a:cubicBezTo>
                    <a:cubicBezTo>
                      <a:pt x="413" y="161"/>
                      <a:pt x="413" y="162"/>
                      <a:pt x="414" y="163"/>
                    </a:cubicBezTo>
                    <a:cubicBezTo>
                      <a:pt x="416" y="165"/>
                      <a:pt x="419" y="168"/>
                      <a:pt x="417" y="170"/>
                    </a:cubicBezTo>
                    <a:cubicBezTo>
                      <a:pt x="419" y="169"/>
                      <a:pt x="425" y="172"/>
                      <a:pt x="426" y="173"/>
                    </a:cubicBezTo>
                    <a:cubicBezTo>
                      <a:pt x="428" y="173"/>
                      <a:pt x="430" y="174"/>
                      <a:pt x="431" y="175"/>
                    </a:cubicBezTo>
                    <a:cubicBezTo>
                      <a:pt x="432" y="176"/>
                      <a:pt x="432" y="177"/>
                      <a:pt x="434" y="178"/>
                    </a:cubicBezTo>
                    <a:cubicBezTo>
                      <a:pt x="433" y="180"/>
                      <a:pt x="431" y="180"/>
                      <a:pt x="429" y="182"/>
                    </a:cubicBezTo>
                    <a:cubicBezTo>
                      <a:pt x="431" y="181"/>
                      <a:pt x="432" y="180"/>
                      <a:pt x="433" y="179"/>
                    </a:cubicBezTo>
                    <a:cubicBezTo>
                      <a:pt x="435" y="178"/>
                      <a:pt x="437" y="179"/>
                      <a:pt x="438" y="179"/>
                    </a:cubicBezTo>
                    <a:cubicBezTo>
                      <a:pt x="440" y="179"/>
                      <a:pt x="442" y="179"/>
                      <a:pt x="443" y="179"/>
                    </a:cubicBezTo>
                    <a:cubicBezTo>
                      <a:pt x="446" y="178"/>
                      <a:pt x="445" y="179"/>
                      <a:pt x="447" y="180"/>
                    </a:cubicBezTo>
                    <a:cubicBezTo>
                      <a:pt x="446" y="178"/>
                      <a:pt x="448" y="179"/>
                      <a:pt x="449" y="179"/>
                    </a:cubicBezTo>
                    <a:cubicBezTo>
                      <a:pt x="450" y="179"/>
                      <a:pt x="452" y="179"/>
                      <a:pt x="453" y="180"/>
                    </a:cubicBezTo>
                    <a:cubicBezTo>
                      <a:pt x="452" y="181"/>
                      <a:pt x="452" y="181"/>
                      <a:pt x="452" y="181"/>
                    </a:cubicBezTo>
                    <a:cubicBezTo>
                      <a:pt x="453" y="180"/>
                      <a:pt x="455" y="180"/>
                      <a:pt x="455" y="180"/>
                    </a:cubicBezTo>
                    <a:cubicBezTo>
                      <a:pt x="456" y="180"/>
                      <a:pt x="457" y="181"/>
                      <a:pt x="458" y="181"/>
                    </a:cubicBezTo>
                    <a:cubicBezTo>
                      <a:pt x="457" y="182"/>
                      <a:pt x="457" y="184"/>
                      <a:pt x="456" y="185"/>
                    </a:cubicBezTo>
                    <a:cubicBezTo>
                      <a:pt x="454" y="187"/>
                      <a:pt x="452" y="188"/>
                      <a:pt x="451" y="190"/>
                    </a:cubicBezTo>
                    <a:cubicBezTo>
                      <a:pt x="450" y="192"/>
                      <a:pt x="451" y="194"/>
                      <a:pt x="450" y="196"/>
                    </a:cubicBezTo>
                    <a:cubicBezTo>
                      <a:pt x="449" y="197"/>
                      <a:pt x="448" y="199"/>
                      <a:pt x="447" y="201"/>
                    </a:cubicBezTo>
                    <a:cubicBezTo>
                      <a:pt x="446" y="202"/>
                      <a:pt x="444" y="203"/>
                      <a:pt x="443" y="205"/>
                    </a:cubicBezTo>
                    <a:cubicBezTo>
                      <a:pt x="444" y="206"/>
                      <a:pt x="445" y="207"/>
                      <a:pt x="445" y="208"/>
                    </a:cubicBezTo>
                    <a:cubicBezTo>
                      <a:pt x="446" y="209"/>
                      <a:pt x="447" y="212"/>
                      <a:pt x="446" y="212"/>
                    </a:cubicBezTo>
                    <a:cubicBezTo>
                      <a:pt x="444" y="213"/>
                      <a:pt x="443" y="213"/>
                      <a:pt x="442" y="214"/>
                    </a:cubicBezTo>
                    <a:cubicBezTo>
                      <a:pt x="444" y="213"/>
                      <a:pt x="445" y="213"/>
                      <a:pt x="447" y="215"/>
                    </a:cubicBezTo>
                    <a:cubicBezTo>
                      <a:pt x="448" y="216"/>
                      <a:pt x="450" y="217"/>
                      <a:pt x="451" y="219"/>
                    </a:cubicBezTo>
                    <a:cubicBezTo>
                      <a:pt x="452" y="224"/>
                      <a:pt x="446" y="225"/>
                      <a:pt x="443" y="227"/>
                    </a:cubicBezTo>
                    <a:cubicBezTo>
                      <a:pt x="445" y="228"/>
                      <a:pt x="448" y="224"/>
                      <a:pt x="450" y="224"/>
                    </a:cubicBezTo>
                    <a:cubicBezTo>
                      <a:pt x="454" y="224"/>
                      <a:pt x="456" y="228"/>
                      <a:pt x="456" y="231"/>
                    </a:cubicBezTo>
                    <a:cubicBezTo>
                      <a:pt x="457" y="228"/>
                      <a:pt x="454" y="227"/>
                      <a:pt x="456" y="225"/>
                    </a:cubicBezTo>
                    <a:cubicBezTo>
                      <a:pt x="457" y="223"/>
                      <a:pt x="460" y="220"/>
                      <a:pt x="462" y="220"/>
                    </a:cubicBezTo>
                    <a:cubicBezTo>
                      <a:pt x="461" y="222"/>
                      <a:pt x="463" y="221"/>
                      <a:pt x="463" y="223"/>
                    </a:cubicBezTo>
                    <a:cubicBezTo>
                      <a:pt x="463" y="224"/>
                      <a:pt x="463" y="225"/>
                      <a:pt x="463" y="226"/>
                    </a:cubicBezTo>
                    <a:cubicBezTo>
                      <a:pt x="463" y="224"/>
                      <a:pt x="465" y="222"/>
                      <a:pt x="467" y="222"/>
                    </a:cubicBezTo>
                    <a:cubicBezTo>
                      <a:pt x="465" y="222"/>
                      <a:pt x="467" y="221"/>
                      <a:pt x="465" y="219"/>
                    </a:cubicBezTo>
                    <a:cubicBezTo>
                      <a:pt x="466" y="219"/>
                      <a:pt x="468" y="218"/>
                      <a:pt x="468" y="218"/>
                    </a:cubicBezTo>
                    <a:cubicBezTo>
                      <a:pt x="467" y="217"/>
                      <a:pt x="468" y="217"/>
                      <a:pt x="469" y="217"/>
                    </a:cubicBezTo>
                    <a:cubicBezTo>
                      <a:pt x="470" y="216"/>
                      <a:pt x="472" y="213"/>
                      <a:pt x="473" y="213"/>
                    </a:cubicBezTo>
                    <a:cubicBezTo>
                      <a:pt x="472" y="213"/>
                      <a:pt x="474" y="212"/>
                      <a:pt x="474" y="211"/>
                    </a:cubicBezTo>
                    <a:cubicBezTo>
                      <a:pt x="474" y="211"/>
                      <a:pt x="474" y="210"/>
                      <a:pt x="473" y="210"/>
                    </a:cubicBezTo>
                    <a:cubicBezTo>
                      <a:pt x="474" y="209"/>
                      <a:pt x="474" y="208"/>
                      <a:pt x="473" y="207"/>
                    </a:cubicBezTo>
                    <a:cubicBezTo>
                      <a:pt x="474" y="207"/>
                      <a:pt x="475" y="207"/>
                      <a:pt x="475" y="206"/>
                    </a:cubicBezTo>
                    <a:cubicBezTo>
                      <a:pt x="474" y="206"/>
                      <a:pt x="474" y="206"/>
                      <a:pt x="475" y="205"/>
                    </a:cubicBezTo>
                    <a:cubicBezTo>
                      <a:pt x="474" y="204"/>
                      <a:pt x="474" y="204"/>
                      <a:pt x="474" y="204"/>
                    </a:cubicBezTo>
                    <a:cubicBezTo>
                      <a:pt x="474" y="203"/>
                      <a:pt x="476" y="201"/>
                      <a:pt x="476" y="200"/>
                    </a:cubicBezTo>
                    <a:cubicBezTo>
                      <a:pt x="475" y="199"/>
                      <a:pt x="479" y="197"/>
                      <a:pt x="476" y="198"/>
                    </a:cubicBezTo>
                    <a:cubicBezTo>
                      <a:pt x="477" y="197"/>
                      <a:pt x="478" y="197"/>
                      <a:pt x="476" y="197"/>
                    </a:cubicBezTo>
                    <a:cubicBezTo>
                      <a:pt x="478" y="196"/>
                      <a:pt x="478" y="195"/>
                      <a:pt x="479" y="195"/>
                    </a:cubicBezTo>
                    <a:cubicBezTo>
                      <a:pt x="478" y="195"/>
                      <a:pt x="479" y="194"/>
                      <a:pt x="479" y="193"/>
                    </a:cubicBezTo>
                    <a:cubicBezTo>
                      <a:pt x="479" y="193"/>
                      <a:pt x="478" y="192"/>
                      <a:pt x="480" y="192"/>
                    </a:cubicBezTo>
                    <a:cubicBezTo>
                      <a:pt x="479" y="192"/>
                      <a:pt x="478" y="191"/>
                      <a:pt x="477" y="191"/>
                    </a:cubicBezTo>
                    <a:cubicBezTo>
                      <a:pt x="479" y="191"/>
                      <a:pt x="477" y="190"/>
                      <a:pt x="478" y="188"/>
                    </a:cubicBezTo>
                    <a:cubicBezTo>
                      <a:pt x="478" y="188"/>
                      <a:pt x="479" y="186"/>
                      <a:pt x="478" y="186"/>
                    </a:cubicBezTo>
                    <a:cubicBezTo>
                      <a:pt x="479" y="184"/>
                      <a:pt x="482" y="184"/>
                      <a:pt x="484" y="184"/>
                    </a:cubicBezTo>
                    <a:cubicBezTo>
                      <a:pt x="488" y="183"/>
                      <a:pt x="491" y="182"/>
                      <a:pt x="495" y="180"/>
                    </a:cubicBezTo>
                    <a:cubicBezTo>
                      <a:pt x="501" y="178"/>
                      <a:pt x="508" y="174"/>
                      <a:pt x="513" y="170"/>
                    </a:cubicBezTo>
                    <a:cubicBezTo>
                      <a:pt x="518" y="166"/>
                      <a:pt x="523" y="159"/>
                      <a:pt x="523" y="153"/>
                    </a:cubicBezTo>
                    <a:cubicBezTo>
                      <a:pt x="523" y="150"/>
                      <a:pt x="522" y="147"/>
                      <a:pt x="520" y="145"/>
                    </a:cubicBezTo>
                    <a:cubicBezTo>
                      <a:pt x="519" y="145"/>
                      <a:pt x="518" y="145"/>
                      <a:pt x="518" y="143"/>
                    </a:cubicBezTo>
                    <a:cubicBezTo>
                      <a:pt x="517" y="143"/>
                      <a:pt x="516" y="141"/>
                      <a:pt x="515" y="141"/>
                    </a:cubicBezTo>
                    <a:cubicBezTo>
                      <a:pt x="517" y="139"/>
                      <a:pt x="516" y="138"/>
                      <a:pt x="519" y="138"/>
                    </a:cubicBezTo>
                    <a:cubicBezTo>
                      <a:pt x="522" y="136"/>
                      <a:pt x="524" y="133"/>
                      <a:pt x="527" y="133"/>
                    </a:cubicBezTo>
                    <a:cubicBezTo>
                      <a:pt x="525" y="133"/>
                      <a:pt x="529" y="130"/>
                      <a:pt x="529" y="129"/>
                    </a:cubicBezTo>
                    <a:cubicBezTo>
                      <a:pt x="529" y="129"/>
                      <a:pt x="530" y="130"/>
                      <a:pt x="531" y="130"/>
                    </a:cubicBezTo>
                    <a:cubicBezTo>
                      <a:pt x="531" y="129"/>
                      <a:pt x="532" y="128"/>
                      <a:pt x="533" y="128"/>
                    </a:cubicBezTo>
                    <a:cubicBezTo>
                      <a:pt x="534" y="128"/>
                      <a:pt x="534" y="126"/>
                      <a:pt x="535" y="126"/>
                    </a:cubicBezTo>
                    <a:cubicBezTo>
                      <a:pt x="535" y="125"/>
                      <a:pt x="534" y="125"/>
                      <a:pt x="533" y="126"/>
                    </a:cubicBezTo>
                    <a:cubicBezTo>
                      <a:pt x="534" y="125"/>
                      <a:pt x="534" y="125"/>
                      <a:pt x="535" y="124"/>
                    </a:cubicBezTo>
                    <a:cubicBezTo>
                      <a:pt x="535" y="123"/>
                      <a:pt x="534" y="122"/>
                      <a:pt x="534" y="121"/>
                    </a:cubicBezTo>
                    <a:cubicBezTo>
                      <a:pt x="535" y="121"/>
                      <a:pt x="536" y="120"/>
                      <a:pt x="537" y="120"/>
                    </a:cubicBezTo>
                    <a:cubicBezTo>
                      <a:pt x="536" y="120"/>
                      <a:pt x="536" y="120"/>
                      <a:pt x="535" y="119"/>
                    </a:cubicBezTo>
                    <a:cubicBezTo>
                      <a:pt x="536" y="118"/>
                      <a:pt x="537" y="118"/>
                      <a:pt x="538" y="117"/>
                    </a:cubicBezTo>
                    <a:cubicBezTo>
                      <a:pt x="537" y="117"/>
                      <a:pt x="533" y="118"/>
                      <a:pt x="536" y="117"/>
                    </a:cubicBezTo>
                    <a:cubicBezTo>
                      <a:pt x="535" y="117"/>
                      <a:pt x="534" y="117"/>
                      <a:pt x="534" y="117"/>
                    </a:cubicBezTo>
                    <a:cubicBezTo>
                      <a:pt x="535" y="115"/>
                      <a:pt x="538" y="115"/>
                      <a:pt x="540" y="113"/>
                    </a:cubicBezTo>
                    <a:cubicBezTo>
                      <a:pt x="541" y="112"/>
                      <a:pt x="543" y="109"/>
                      <a:pt x="544" y="109"/>
                    </a:cubicBezTo>
                    <a:cubicBezTo>
                      <a:pt x="542" y="108"/>
                      <a:pt x="541" y="106"/>
                      <a:pt x="542" y="104"/>
                    </a:cubicBezTo>
                    <a:cubicBezTo>
                      <a:pt x="544" y="102"/>
                      <a:pt x="545" y="101"/>
                      <a:pt x="548" y="100"/>
                    </a:cubicBezTo>
                    <a:cubicBezTo>
                      <a:pt x="550" y="99"/>
                      <a:pt x="552" y="98"/>
                      <a:pt x="555" y="98"/>
                    </a:cubicBezTo>
                    <a:cubicBezTo>
                      <a:pt x="558" y="99"/>
                      <a:pt x="561" y="101"/>
                      <a:pt x="565" y="101"/>
                    </a:cubicBezTo>
                    <a:cubicBezTo>
                      <a:pt x="564" y="102"/>
                      <a:pt x="563" y="102"/>
                      <a:pt x="562" y="102"/>
                    </a:cubicBezTo>
                    <a:cubicBezTo>
                      <a:pt x="566" y="101"/>
                      <a:pt x="569" y="100"/>
                      <a:pt x="572" y="103"/>
                    </a:cubicBezTo>
                    <a:cubicBezTo>
                      <a:pt x="571" y="101"/>
                      <a:pt x="578" y="101"/>
                      <a:pt x="579" y="100"/>
                    </a:cubicBezTo>
                    <a:cubicBezTo>
                      <a:pt x="581" y="99"/>
                      <a:pt x="582" y="100"/>
                      <a:pt x="584" y="101"/>
                    </a:cubicBezTo>
                    <a:cubicBezTo>
                      <a:pt x="586" y="101"/>
                      <a:pt x="586" y="104"/>
                      <a:pt x="588" y="103"/>
                    </a:cubicBezTo>
                    <a:cubicBezTo>
                      <a:pt x="588" y="104"/>
                      <a:pt x="586" y="105"/>
                      <a:pt x="585" y="106"/>
                    </a:cubicBezTo>
                    <a:cubicBezTo>
                      <a:pt x="588" y="105"/>
                      <a:pt x="588" y="105"/>
                      <a:pt x="590" y="106"/>
                    </a:cubicBezTo>
                    <a:cubicBezTo>
                      <a:pt x="590" y="107"/>
                      <a:pt x="590" y="107"/>
                      <a:pt x="590" y="107"/>
                    </a:cubicBezTo>
                    <a:cubicBezTo>
                      <a:pt x="592" y="107"/>
                      <a:pt x="590" y="109"/>
                      <a:pt x="588" y="108"/>
                    </a:cubicBezTo>
                    <a:cubicBezTo>
                      <a:pt x="590" y="109"/>
                      <a:pt x="593" y="106"/>
                      <a:pt x="594" y="109"/>
                    </a:cubicBezTo>
                    <a:cubicBezTo>
                      <a:pt x="593" y="109"/>
                      <a:pt x="591" y="110"/>
                      <a:pt x="590" y="110"/>
                    </a:cubicBezTo>
                    <a:cubicBezTo>
                      <a:pt x="591" y="111"/>
                      <a:pt x="592" y="111"/>
                      <a:pt x="592" y="111"/>
                    </a:cubicBezTo>
                    <a:cubicBezTo>
                      <a:pt x="592" y="111"/>
                      <a:pt x="591" y="111"/>
                      <a:pt x="590" y="111"/>
                    </a:cubicBezTo>
                    <a:cubicBezTo>
                      <a:pt x="590" y="112"/>
                      <a:pt x="591" y="114"/>
                      <a:pt x="592" y="113"/>
                    </a:cubicBezTo>
                    <a:cubicBezTo>
                      <a:pt x="592" y="114"/>
                      <a:pt x="593" y="113"/>
                      <a:pt x="595" y="114"/>
                    </a:cubicBezTo>
                    <a:cubicBezTo>
                      <a:pt x="596" y="114"/>
                      <a:pt x="597" y="114"/>
                      <a:pt x="598" y="115"/>
                    </a:cubicBezTo>
                    <a:cubicBezTo>
                      <a:pt x="598" y="115"/>
                      <a:pt x="605" y="114"/>
                      <a:pt x="601" y="116"/>
                    </a:cubicBezTo>
                    <a:cubicBezTo>
                      <a:pt x="603" y="117"/>
                      <a:pt x="605" y="116"/>
                      <a:pt x="606" y="115"/>
                    </a:cubicBezTo>
                    <a:cubicBezTo>
                      <a:pt x="607" y="113"/>
                      <a:pt x="608" y="116"/>
                      <a:pt x="607" y="117"/>
                    </a:cubicBezTo>
                    <a:cubicBezTo>
                      <a:pt x="607" y="118"/>
                      <a:pt x="605" y="118"/>
                      <a:pt x="604" y="118"/>
                    </a:cubicBezTo>
                    <a:cubicBezTo>
                      <a:pt x="601" y="120"/>
                      <a:pt x="602" y="126"/>
                      <a:pt x="598" y="126"/>
                    </a:cubicBezTo>
                    <a:cubicBezTo>
                      <a:pt x="599" y="126"/>
                      <a:pt x="594" y="126"/>
                      <a:pt x="594" y="126"/>
                    </a:cubicBezTo>
                    <a:cubicBezTo>
                      <a:pt x="592" y="126"/>
                      <a:pt x="590" y="125"/>
                      <a:pt x="588" y="125"/>
                    </a:cubicBezTo>
                    <a:cubicBezTo>
                      <a:pt x="591" y="126"/>
                      <a:pt x="592" y="126"/>
                      <a:pt x="594" y="126"/>
                    </a:cubicBezTo>
                    <a:cubicBezTo>
                      <a:pt x="595" y="126"/>
                      <a:pt x="598" y="126"/>
                      <a:pt x="599" y="127"/>
                    </a:cubicBezTo>
                    <a:cubicBezTo>
                      <a:pt x="599" y="128"/>
                      <a:pt x="598" y="130"/>
                      <a:pt x="598" y="130"/>
                    </a:cubicBezTo>
                    <a:cubicBezTo>
                      <a:pt x="597" y="131"/>
                      <a:pt x="596" y="131"/>
                      <a:pt x="596" y="132"/>
                    </a:cubicBezTo>
                    <a:cubicBezTo>
                      <a:pt x="596" y="132"/>
                      <a:pt x="596" y="133"/>
                      <a:pt x="595" y="133"/>
                    </a:cubicBezTo>
                    <a:cubicBezTo>
                      <a:pt x="596" y="133"/>
                      <a:pt x="599" y="133"/>
                      <a:pt x="598" y="135"/>
                    </a:cubicBezTo>
                    <a:cubicBezTo>
                      <a:pt x="597" y="134"/>
                      <a:pt x="596" y="135"/>
                      <a:pt x="595" y="135"/>
                    </a:cubicBezTo>
                    <a:cubicBezTo>
                      <a:pt x="598" y="136"/>
                      <a:pt x="593" y="139"/>
                      <a:pt x="592" y="139"/>
                    </a:cubicBezTo>
                    <a:cubicBezTo>
                      <a:pt x="592" y="138"/>
                      <a:pt x="593" y="137"/>
                      <a:pt x="592" y="137"/>
                    </a:cubicBezTo>
                    <a:cubicBezTo>
                      <a:pt x="592" y="139"/>
                      <a:pt x="589" y="140"/>
                      <a:pt x="587" y="139"/>
                    </a:cubicBezTo>
                    <a:cubicBezTo>
                      <a:pt x="588" y="140"/>
                      <a:pt x="589" y="141"/>
                      <a:pt x="590" y="140"/>
                    </a:cubicBezTo>
                    <a:cubicBezTo>
                      <a:pt x="589" y="141"/>
                      <a:pt x="589" y="141"/>
                      <a:pt x="589" y="141"/>
                    </a:cubicBezTo>
                    <a:cubicBezTo>
                      <a:pt x="592" y="141"/>
                      <a:pt x="594" y="138"/>
                      <a:pt x="597" y="138"/>
                    </a:cubicBezTo>
                    <a:cubicBezTo>
                      <a:pt x="601" y="138"/>
                      <a:pt x="602" y="138"/>
                      <a:pt x="602" y="142"/>
                    </a:cubicBezTo>
                    <a:cubicBezTo>
                      <a:pt x="601" y="148"/>
                      <a:pt x="592" y="148"/>
                      <a:pt x="588" y="151"/>
                    </a:cubicBezTo>
                    <a:cubicBezTo>
                      <a:pt x="591" y="150"/>
                      <a:pt x="593" y="149"/>
                      <a:pt x="596" y="148"/>
                    </a:cubicBezTo>
                    <a:cubicBezTo>
                      <a:pt x="599" y="148"/>
                      <a:pt x="600" y="146"/>
                      <a:pt x="602" y="144"/>
                    </a:cubicBezTo>
                    <a:cubicBezTo>
                      <a:pt x="602" y="143"/>
                      <a:pt x="606" y="140"/>
                      <a:pt x="605" y="143"/>
                    </a:cubicBezTo>
                    <a:cubicBezTo>
                      <a:pt x="605" y="145"/>
                      <a:pt x="602" y="146"/>
                      <a:pt x="601" y="147"/>
                    </a:cubicBezTo>
                    <a:cubicBezTo>
                      <a:pt x="603" y="146"/>
                      <a:pt x="604" y="145"/>
                      <a:pt x="606" y="143"/>
                    </a:cubicBezTo>
                    <a:cubicBezTo>
                      <a:pt x="607" y="145"/>
                      <a:pt x="604" y="147"/>
                      <a:pt x="603" y="149"/>
                    </a:cubicBezTo>
                    <a:cubicBezTo>
                      <a:pt x="605" y="147"/>
                      <a:pt x="607" y="145"/>
                      <a:pt x="610" y="144"/>
                    </a:cubicBezTo>
                    <a:cubicBezTo>
                      <a:pt x="611" y="144"/>
                      <a:pt x="612" y="143"/>
                      <a:pt x="614" y="143"/>
                    </a:cubicBezTo>
                    <a:cubicBezTo>
                      <a:pt x="615" y="142"/>
                      <a:pt x="616" y="143"/>
                      <a:pt x="617" y="142"/>
                    </a:cubicBezTo>
                    <a:cubicBezTo>
                      <a:pt x="617" y="141"/>
                      <a:pt x="619" y="139"/>
                      <a:pt x="620" y="139"/>
                    </a:cubicBezTo>
                    <a:cubicBezTo>
                      <a:pt x="624" y="139"/>
                      <a:pt x="621" y="143"/>
                      <a:pt x="620" y="145"/>
                    </a:cubicBezTo>
                    <a:cubicBezTo>
                      <a:pt x="621" y="144"/>
                      <a:pt x="623" y="142"/>
                      <a:pt x="623" y="141"/>
                    </a:cubicBezTo>
                    <a:cubicBezTo>
                      <a:pt x="623" y="140"/>
                      <a:pt x="622" y="140"/>
                      <a:pt x="623" y="139"/>
                    </a:cubicBezTo>
                    <a:cubicBezTo>
                      <a:pt x="623" y="138"/>
                      <a:pt x="625" y="139"/>
                      <a:pt x="625" y="139"/>
                    </a:cubicBezTo>
                    <a:cubicBezTo>
                      <a:pt x="623" y="138"/>
                      <a:pt x="627" y="137"/>
                      <a:pt x="627" y="137"/>
                    </a:cubicBezTo>
                    <a:cubicBezTo>
                      <a:pt x="628" y="137"/>
                      <a:pt x="629" y="136"/>
                      <a:pt x="630" y="137"/>
                    </a:cubicBezTo>
                    <a:cubicBezTo>
                      <a:pt x="629" y="136"/>
                      <a:pt x="627" y="136"/>
                      <a:pt x="628" y="134"/>
                    </a:cubicBezTo>
                    <a:cubicBezTo>
                      <a:pt x="629" y="135"/>
                      <a:pt x="630" y="135"/>
                      <a:pt x="630" y="133"/>
                    </a:cubicBezTo>
                    <a:cubicBezTo>
                      <a:pt x="631" y="134"/>
                      <a:pt x="632" y="132"/>
                      <a:pt x="631" y="132"/>
                    </a:cubicBezTo>
                    <a:cubicBezTo>
                      <a:pt x="632" y="132"/>
                      <a:pt x="634" y="132"/>
                      <a:pt x="635" y="133"/>
                    </a:cubicBezTo>
                    <a:cubicBezTo>
                      <a:pt x="635" y="132"/>
                      <a:pt x="632" y="131"/>
                      <a:pt x="633" y="130"/>
                    </a:cubicBezTo>
                    <a:cubicBezTo>
                      <a:pt x="633" y="127"/>
                      <a:pt x="636" y="129"/>
                      <a:pt x="638" y="129"/>
                    </a:cubicBezTo>
                    <a:cubicBezTo>
                      <a:pt x="635" y="128"/>
                      <a:pt x="638" y="126"/>
                      <a:pt x="639" y="125"/>
                    </a:cubicBezTo>
                    <a:cubicBezTo>
                      <a:pt x="640" y="124"/>
                      <a:pt x="643" y="121"/>
                      <a:pt x="645" y="123"/>
                    </a:cubicBezTo>
                    <a:cubicBezTo>
                      <a:pt x="644" y="123"/>
                      <a:pt x="643" y="123"/>
                      <a:pt x="643" y="123"/>
                    </a:cubicBezTo>
                    <a:cubicBezTo>
                      <a:pt x="643" y="123"/>
                      <a:pt x="646" y="123"/>
                      <a:pt x="644" y="124"/>
                    </a:cubicBezTo>
                    <a:cubicBezTo>
                      <a:pt x="646" y="124"/>
                      <a:pt x="641" y="126"/>
                      <a:pt x="641" y="126"/>
                    </a:cubicBezTo>
                    <a:cubicBezTo>
                      <a:pt x="642" y="126"/>
                      <a:pt x="643" y="125"/>
                      <a:pt x="644" y="125"/>
                    </a:cubicBezTo>
                    <a:cubicBezTo>
                      <a:pt x="643" y="126"/>
                      <a:pt x="643" y="126"/>
                      <a:pt x="643" y="127"/>
                    </a:cubicBezTo>
                    <a:cubicBezTo>
                      <a:pt x="644" y="127"/>
                      <a:pt x="645" y="126"/>
                      <a:pt x="646" y="126"/>
                    </a:cubicBezTo>
                    <a:cubicBezTo>
                      <a:pt x="645" y="126"/>
                      <a:pt x="643" y="130"/>
                      <a:pt x="645" y="130"/>
                    </a:cubicBezTo>
                    <a:cubicBezTo>
                      <a:pt x="644" y="131"/>
                      <a:pt x="644" y="131"/>
                      <a:pt x="644" y="131"/>
                    </a:cubicBezTo>
                    <a:cubicBezTo>
                      <a:pt x="646" y="130"/>
                      <a:pt x="646" y="130"/>
                      <a:pt x="645" y="131"/>
                    </a:cubicBezTo>
                    <a:cubicBezTo>
                      <a:pt x="646" y="131"/>
                      <a:pt x="646" y="131"/>
                      <a:pt x="647" y="131"/>
                    </a:cubicBezTo>
                    <a:cubicBezTo>
                      <a:pt x="646" y="132"/>
                      <a:pt x="645" y="132"/>
                      <a:pt x="644" y="132"/>
                    </a:cubicBezTo>
                    <a:cubicBezTo>
                      <a:pt x="645" y="133"/>
                      <a:pt x="646" y="133"/>
                      <a:pt x="645" y="134"/>
                    </a:cubicBezTo>
                    <a:cubicBezTo>
                      <a:pt x="646" y="133"/>
                      <a:pt x="646" y="133"/>
                      <a:pt x="647" y="133"/>
                    </a:cubicBezTo>
                    <a:cubicBezTo>
                      <a:pt x="647" y="134"/>
                      <a:pt x="647" y="135"/>
                      <a:pt x="646" y="135"/>
                    </a:cubicBezTo>
                    <a:cubicBezTo>
                      <a:pt x="647" y="135"/>
                      <a:pt x="647" y="134"/>
                      <a:pt x="648" y="134"/>
                    </a:cubicBezTo>
                    <a:cubicBezTo>
                      <a:pt x="646" y="136"/>
                      <a:pt x="645" y="136"/>
                      <a:pt x="642" y="136"/>
                    </a:cubicBezTo>
                    <a:cubicBezTo>
                      <a:pt x="642" y="137"/>
                      <a:pt x="642" y="137"/>
                      <a:pt x="642" y="137"/>
                    </a:cubicBezTo>
                    <a:cubicBezTo>
                      <a:pt x="644" y="136"/>
                      <a:pt x="647" y="136"/>
                      <a:pt x="649" y="136"/>
                    </a:cubicBezTo>
                    <a:cubicBezTo>
                      <a:pt x="648" y="137"/>
                      <a:pt x="648" y="137"/>
                      <a:pt x="647" y="138"/>
                    </a:cubicBezTo>
                    <a:cubicBezTo>
                      <a:pt x="649" y="136"/>
                      <a:pt x="647" y="139"/>
                      <a:pt x="646" y="139"/>
                    </a:cubicBezTo>
                    <a:cubicBezTo>
                      <a:pt x="647" y="139"/>
                      <a:pt x="648" y="138"/>
                      <a:pt x="649" y="138"/>
                    </a:cubicBezTo>
                    <a:cubicBezTo>
                      <a:pt x="650" y="139"/>
                      <a:pt x="649" y="140"/>
                      <a:pt x="649" y="140"/>
                    </a:cubicBezTo>
                    <a:cubicBezTo>
                      <a:pt x="649" y="142"/>
                      <a:pt x="644" y="142"/>
                      <a:pt x="643" y="143"/>
                    </a:cubicBezTo>
                    <a:cubicBezTo>
                      <a:pt x="645" y="143"/>
                      <a:pt x="643" y="144"/>
                      <a:pt x="642" y="144"/>
                    </a:cubicBezTo>
                    <a:cubicBezTo>
                      <a:pt x="642" y="144"/>
                      <a:pt x="648" y="142"/>
                      <a:pt x="645" y="144"/>
                    </a:cubicBezTo>
                    <a:cubicBezTo>
                      <a:pt x="647" y="143"/>
                      <a:pt x="649" y="143"/>
                      <a:pt x="650" y="143"/>
                    </a:cubicBezTo>
                    <a:cubicBezTo>
                      <a:pt x="649" y="144"/>
                      <a:pt x="649" y="145"/>
                      <a:pt x="647" y="145"/>
                    </a:cubicBezTo>
                    <a:cubicBezTo>
                      <a:pt x="650" y="145"/>
                      <a:pt x="646" y="146"/>
                      <a:pt x="646" y="147"/>
                    </a:cubicBezTo>
                    <a:cubicBezTo>
                      <a:pt x="644" y="147"/>
                      <a:pt x="643" y="147"/>
                      <a:pt x="642" y="148"/>
                    </a:cubicBezTo>
                    <a:cubicBezTo>
                      <a:pt x="643" y="149"/>
                      <a:pt x="645" y="147"/>
                      <a:pt x="646" y="147"/>
                    </a:cubicBezTo>
                    <a:cubicBezTo>
                      <a:pt x="647" y="146"/>
                      <a:pt x="649" y="146"/>
                      <a:pt x="650" y="146"/>
                    </a:cubicBezTo>
                    <a:cubicBezTo>
                      <a:pt x="649" y="147"/>
                      <a:pt x="649" y="147"/>
                      <a:pt x="649" y="147"/>
                    </a:cubicBezTo>
                    <a:cubicBezTo>
                      <a:pt x="650" y="147"/>
                      <a:pt x="650" y="147"/>
                      <a:pt x="650" y="148"/>
                    </a:cubicBezTo>
                    <a:cubicBezTo>
                      <a:pt x="649" y="148"/>
                      <a:pt x="648" y="148"/>
                      <a:pt x="647" y="149"/>
                    </a:cubicBezTo>
                    <a:cubicBezTo>
                      <a:pt x="648" y="148"/>
                      <a:pt x="650" y="148"/>
                      <a:pt x="649" y="150"/>
                    </a:cubicBezTo>
                    <a:cubicBezTo>
                      <a:pt x="649" y="148"/>
                      <a:pt x="650" y="149"/>
                      <a:pt x="652" y="148"/>
                    </a:cubicBezTo>
                    <a:cubicBezTo>
                      <a:pt x="652" y="149"/>
                      <a:pt x="651" y="150"/>
                      <a:pt x="651" y="150"/>
                    </a:cubicBezTo>
                    <a:cubicBezTo>
                      <a:pt x="651" y="151"/>
                      <a:pt x="652" y="151"/>
                      <a:pt x="651" y="152"/>
                    </a:cubicBezTo>
                    <a:cubicBezTo>
                      <a:pt x="651" y="153"/>
                      <a:pt x="647" y="154"/>
                      <a:pt x="646" y="154"/>
                    </a:cubicBezTo>
                    <a:cubicBezTo>
                      <a:pt x="647" y="154"/>
                      <a:pt x="653" y="155"/>
                      <a:pt x="649" y="157"/>
                    </a:cubicBezTo>
                    <a:cubicBezTo>
                      <a:pt x="650" y="157"/>
                      <a:pt x="652" y="157"/>
                      <a:pt x="652" y="158"/>
                    </a:cubicBezTo>
                    <a:cubicBezTo>
                      <a:pt x="653" y="158"/>
                      <a:pt x="654" y="160"/>
                      <a:pt x="653" y="160"/>
                    </a:cubicBezTo>
                    <a:cubicBezTo>
                      <a:pt x="651" y="159"/>
                      <a:pt x="647" y="161"/>
                      <a:pt x="647" y="163"/>
                    </a:cubicBezTo>
                    <a:cubicBezTo>
                      <a:pt x="648" y="162"/>
                      <a:pt x="648" y="162"/>
                      <a:pt x="648" y="162"/>
                    </a:cubicBezTo>
                    <a:cubicBezTo>
                      <a:pt x="649" y="164"/>
                      <a:pt x="644" y="162"/>
                      <a:pt x="643" y="162"/>
                    </a:cubicBezTo>
                    <a:cubicBezTo>
                      <a:pt x="644" y="161"/>
                      <a:pt x="645" y="161"/>
                      <a:pt x="646" y="161"/>
                    </a:cubicBezTo>
                    <a:cubicBezTo>
                      <a:pt x="644" y="161"/>
                      <a:pt x="643" y="161"/>
                      <a:pt x="642" y="161"/>
                    </a:cubicBezTo>
                    <a:cubicBezTo>
                      <a:pt x="642" y="163"/>
                      <a:pt x="644" y="163"/>
                      <a:pt x="646" y="163"/>
                    </a:cubicBezTo>
                    <a:cubicBezTo>
                      <a:pt x="645" y="164"/>
                      <a:pt x="644" y="164"/>
                      <a:pt x="643" y="164"/>
                    </a:cubicBezTo>
                    <a:cubicBezTo>
                      <a:pt x="645" y="164"/>
                      <a:pt x="646" y="164"/>
                      <a:pt x="647" y="164"/>
                    </a:cubicBezTo>
                    <a:cubicBezTo>
                      <a:pt x="647" y="166"/>
                      <a:pt x="644" y="165"/>
                      <a:pt x="643" y="165"/>
                    </a:cubicBezTo>
                    <a:cubicBezTo>
                      <a:pt x="644" y="166"/>
                      <a:pt x="648" y="167"/>
                      <a:pt x="645" y="167"/>
                    </a:cubicBezTo>
                    <a:cubicBezTo>
                      <a:pt x="648" y="168"/>
                      <a:pt x="643" y="167"/>
                      <a:pt x="643" y="167"/>
                    </a:cubicBezTo>
                    <a:cubicBezTo>
                      <a:pt x="644" y="169"/>
                      <a:pt x="647" y="168"/>
                      <a:pt x="649" y="168"/>
                    </a:cubicBezTo>
                    <a:cubicBezTo>
                      <a:pt x="648" y="169"/>
                      <a:pt x="646" y="171"/>
                      <a:pt x="648" y="170"/>
                    </a:cubicBezTo>
                    <a:cubicBezTo>
                      <a:pt x="646" y="170"/>
                      <a:pt x="649" y="171"/>
                      <a:pt x="649" y="171"/>
                    </a:cubicBezTo>
                    <a:cubicBezTo>
                      <a:pt x="648" y="172"/>
                      <a:pt x="648" y="172"/>
                      <a:pt x="648" y="172"/>
                    </a:cubicBezTo>
                    <a:cubicBezTo>
                      <a:pt x="649" y="172"/>
                      <a:pt x="650" y="172"/>
                      <a:pt x="651" y="172"/>
                    </a:cubicBezTo>
                    <a:cubicBezTo>
                      <a:pt x="652" y="172"/>
                      <a:pt x="651" y="173"/>
                      <a:pt x="650" y="173"/>
                    </a:cubicBezTo>
                    <a:cubicBezTo>
                      <a:pt x="651" y="174"/>
                      <a:pt x="652" y="173"/>
                      <a:pt x="653" y="172"/>
                    </a:cubicBezTo>
                    <a:cubicBezTo>
                      <a:pt x="653" y="173"/>
                      <a:pt x="653" y="174"/>
                      <a:pt x="652" y="175"/>
                    </a:cubicBezTo>
                    <a:cubicBezTo>
                      <a:pt x="653" y="174"/>
                      <a:pt x="654" y="173"/>
                      <a:pt x="655" y="173"/>
                    </a:cubicBezTo>
                    <a:cubicBezTo>
                      <a:pt x="655" y="173"/>
                      <a:pt x="653" y="174"/>
                      <a:pt x="654" y="175"/>
                    </a:cubicBezTo>
                    <a:cubicBezTo>
                      <a:pt x="654" y="176"/>
                      <a:pt x="654" y="177"/>
                      <a:pt x="653" y="177"/>
                    </a:cubicBezTo>
                    <a:cubicBezTo>
                      <a:pt x="653" y="177"/>
                      <a:pt x="654" y="176"/>
                      <a:pt x="655" y="176"/>
                    </a:cubicBezTo>
                    <a:cubicBezTo>
                      <a:pt x="654" y="178"/>
                      <a:pt x="651" y="178"/>
                      <a:pt x="650" y="180"/>
                    </a:cubicBezTo>
                    <a:cubicBezTo>
                      <a:pt x="651" y="179"/>
                      <a:pt x="652" y="179"/>
                      <a:pt x="652" y="179"/>
                    </a:cubicBezTo>
                    <a:cubicBezTo>
                      <a:pt x="651" y="180"/>
                      <a:pt x="649" y="181"/>
                      <a:pt x="648" y="182"/>
                    </a:cubicBezTo>
                    <a:cubicBezTo>
                      <a:pt x="650" y="181"/>
                      <a:pt x="652" y="178"/>
                      <a:pt x="655" y="179"/>
                    </a:cubicBezTo>
                    <a:cubicBezTo>
                      <a:pt x="654" y="180"/>
                      <a:pt x="653" y="181"/>
                      <a:pt x="652" y="182"/>
                    </a:cubicBezTo>
                    <a:cubicBezTo>
                      <a:pt x="654" y="181"/>
                      <a:pt x="656" y="179"/>
                      <a:pt x="658" y="178"/>
                    </a:cubicBezTo>
                    <a:cubicBezTo>
                      <a:pt x="658" y="179"/>
                      <a:pt x="657" y="180"/>
                      <a:pt x="656" y="180"/>
                    </a:cubicBezTo>
                    <a:cubicBezTo>
                      <a:pt x="657" y="181"/>
                      <a:pt x="659" y="180"/>
                      <a:pt x="660" y="179"/>
                    </a:cubicBezTo>
                    <a:cubicBezTo>
                      <a:pt x="660" y="181"/>
                      <a:pt x="659" y="181"/>
                      <a:pt x="658" y="182"/>
                    </a:cubicBezTo>
                    <a:cubicBezTo>
                      <a:pt x="656" y="182"/>
                      <a:pt x="655" y="184"/>
                      <a:pt x="654" y="184"/>
                    </a:cubicBezTo>
                    <a:cubicBezTo>
                      <a:pt x="657" y="185"/>
                      <a:pt x="659" y="179"/>
                      <a:pt x="663" y="179"/>
                    </a:cubicBezTo>
                    <a:cubicBezTo>
                      <a:pt x="662" y="181"/>
                      <a:pt x="661" y="181"/>
                      <a:pt x="660" y="182"/>
                    </a:cubicBezTo>
                    <a:cubicBezTo>
                      <a:pt x="661" y="182"/>
                      <a:pt x="662" y="181"/>
                      <a:pt x="664" y="180"/>
                    </a:cubicBezTo>
                    <a:cubicBezTo>
                      <a:pt x="663" y="182"/>
                      <a:pt x="665" y="183"/>
                      <a:pt x="663" y="183"/>
                    </a:cubicBezTo>
                    <a:cubicBezTo>
                      <a:pt x="664" y="182"/>
                      <a:pt x="666" y="184"/>
                      <a:pt x="667" y="184"/>
                    </a:cubicBezTo>
                    <a:cubicBezTo>
                      <a:pt x="668" y="184"/>
                      <a:pt x="671" y="184"/>
                      <a:pt x="672" y="185"/>
                    </a:cubicBezTo>
                    <a:cubicBezTo>
                      <a:pt x="673" y="186"/>
                      <a:pt x="675" y="185"/>
                      <a:pt x="676" y="186"/>
                    </a:cubicBezTo>
                    <a:cubicBezTo>
                      <a:pt x="675" y="188"/>
                      <a:pt x="673" y="187"/>
                      <a:pt x="672" y="188"/>
                    </a:cubicBezTo>
                    <a:cubicBezTo>
                      <a:pt x="673" y="188"/>
                      <a:pt x="673" y="188"/>
                      <a:pt x="674" y="188"/>
                    </a:cubicBezTo>
                    <a:cubicBezTo>
                      <a:pt x="672" y="189"/>
                      <a:pt x="671" y="189"/>
                      <a:pt x="669" y="189"/>
                    </a:cubicBezTo>
                    <a:cubicBezTo>
                      <a:pt x="667" y="189"/>
                      <a:pt x="666" y="190"/>
                      <a:pt x="665" y="190"/>
                    </a:cubicBezTo>
                    <a:cubicBezTo>
                      <a:pt x="661" y="191"/>
                      <a:pt x="657" y="193"/>
                      <a:pt x="653" y="193"/>
                    </a:cubicBezTo>
                    <a:cubicBezTo>
                      <a:pt x="653" y="194"/>
                      <a:pt x="663" y="191"/>
                      <a:pt x="665" y="191"/>
                    </a:cubicBezTo>
                    <a:cubicBezTo>
                      <a:pt x="662" y="193"/>
                      <a:pt x="655" y="195"/>
                      <a:pt x="651" y="195"/>
                    </a:cubicBezTo>
                    <a:cubicBezTo>
                      <a:pt x="648" y="195"/>
                      <a:pt x="648" y="198"/>
                      <a:pt x="645" y="198"/>
                    </a:cubicBezTo>
                    <a:cubicBezTo>
                      <a:pt x="645" y="198"/>
                      <a:pt x="641" y="196"/>
                      <a:pt x="641" y="195"/>
                    </a:cubicBezTo>
                    <a:cubicBezTo>
                      <a:pt x="639" y="197"/>
                      <a:pt x="641" y="197"/>
                      <a:pt x="643" y="197"/>
                    </a:cubicBezTo>
                    <a:cubicBezTo>
                      <a:pt x="644" y="197"/>
                      <a:pt x="645" y="198"/>
                      <a:pt x="646" y="199"/>
                    </a:cubicBezTo>
                    <a:cubicBezTo>
                      <a:pt x="645" y="199"/>
                      <a:pt x="641" y="201"/>
                      <a:pt x="644" y="201"/>
                    </a:cubicBezTo>
                    <a:cubicBezTo>
                      <a:pt x="643" y="201"/>
                      <a:pt x="642" y="201"/>
                      <a:pt x="642" y="202"/>
                    </a:cubicBezTo>
                    <a:cubicBezTo>
                      <a:pt x="643" y="202"/>
                      <a:pt x="647" y="201"/>
                      <a:pt x="648" y="199"/>
                    </a:cubicBezTo>
                    <a:cubicBezTo>
                      <a:pt x="649" y="198"/>
                      <a:pt x="650" y="199"/>
                      <a:pt x="651" y="198"/>
                    </a:cubicBezTo>
                    <a:cubicBezTo>
                      <a:pt x="653" y="198"/>
                      <a:pt x="654" y="197"/>
                      <a:pt x="655" y="197"/>
                    </a:cubicBezTo>
                    <a:cubicBezTo>
                      <a:pt x="656" y="197"/>
                      <a:pt x="658" y="194"/>
                      <a:pt x="660" y="194"/>
                    </a:cubicBezTo>
                    <a:cubicBezTo>
                      <a:pt x="661" y="193"/>
                      <a:pt x="663" y="193"/>
                      <a:pt x="664" y="193"/>
                    </a:cubicBezTo>
                    <a:cubicBezTo>
                      <a:pt x="666" y="192"/>
                      <a:pt x="667" y="193"/>
                      <a:pt x="668" y="192"/>
                    </a:cubicBezTo>
                    <a:cubicBezTo>
                      <a:pt x="667" y="192"/>
                      <a:pt x="666" y="192"/>
                      <a:pt x="664" y="192"/>
                    </a:cubicBezTo>
                    <a:cubicBezTo>
                      <a:pt x="665" y="190"/>
                      <a:pt x="669" y="191"/>
                      <a:pt x="670" y="191"/>
                    </a:cubicBezTo>
                    <a:cubicBezTo>
                      <a:pt x="671" y="191"/>
                      <a:pt x="672" y="191"/>
                      <a:pt x="673" y="191"/>
                    </a:cubicBezTo>
                    <a:cubicBezTo>
                      <a:pt x="674" y="192"/>
                      <a:pt x="673" y="194"/>
                      <a:pt x="674" y="195"/>
                    </a:cubicBezTo>
                    <a:cubicBezTo>
                      <a:pt x="673" y="196"/>
                      <a:pt x="671" y="197"/>
                      <a:pt x="669" y="198"/>
                    </a:cubicBezTo>
                    <a:cubicBezTo>
                      <a:pt x="670" y="198"/>
                      <a:pt x="672" y="198"/>
                      <a:pt x="671" y="199"/>
                    </a:cubicBezTo>
                    <a:cubicBezTo>
                      <a:pt x="672" y="199"/>
                      <a:pt x="673" y="197"/>
                      <a:pt x="675" y="197"/>
                    </a:cubicBezTo>
                    <a:cubicBezTo>
                      <a:pt x="676" y="196"/>
                      <a:pt x="678" y="197"/>
                      <a:pt x="679" y="196"/>
                    </a:cubicBezTo>
                    <a:cubicBezTo>
                      <a:pt x="679" y="197"/>
                      <a:pt x="678" y="197"/>
                      <a:pt x="677" y="197"/>
                    </a:cubicBezTo>
                    <a:cubicBezTo>
                      <a:pt x="678" y="198"/>
                      <a:pt x="681" y="198"/>
                      <a:pt x="682" y="198"/>
                    </a:cubicBezTo>
                    <a:cubicBezTo>
                      <a:pt x="680" y="198"/>
                      <a:pt x="682" y="199"/>
                      <a:pt x="682" y="200"/>
                    </a:cubicBezTo>
                    <a:cubicBezTo>
                      <a:pt x="683" y="200"/>
                      <a:pt x="684" y="202"/>
                      <a:pt x="683" y="203"/>
                    </a:cubicBezTo>
                    <a:cubicBezTo>
                      <a:pt x="682" y="204"/>
                      <a:pt x="680" y="204"/>
                      <a:pt x="679" y="204"/>
                    </a:cubicBezTo>
                    <a:cubicBezTo>
                      <a:pt x="682" y="205"/>
                      <a:pt x="681" y="207"/>
                      <a:pt x="678" y="207"/>
                    </a:cubicBezTo>
                    <a:cubicBezTo>
                      <a:pt x="678" y="208"/>
                      <a:pt x="680" y="208"/>
                      <a:pt x="681" y="208"/>
                    </a:cubicBezTo>
                    <a:cubicBezTo>
                      <a:pt x="680" y="210"/>
                      <a:pt x="679" y="209"/>
                      <a:pt x="678" y="209"/>
                    </a:cubicBezTo>
                    <a:cubicBezTo>
                      <a:pt x="678" y="210"/>
                      <a:pt x="675" y="209"/>
                      <a:pt x="674" y="209"/>
                    </a:cubicBezTo>
                    <a:cubicBezTo>
                      <a:pt x="675" y="210"/>
                      <a:pt x="681" y="210"/>
                      <a:pt x="680" y="212"/>
                    </a:cubicBezTo>
                    <a:cubicBezTo>
                      <a:pt x="679" y="211"/>
                      <a:pt x="677" y="212"/>
                      <a:pt x="676" y="211"/>
                    </a:cubicBezTo>
                    <a:cubicBezTo>
                      <a:pt x="677" y="212"/>
                      <a:pt x="678" y="212"/>
                      <a:pt x="679" y="213"/>
                    </a:cubicBezTo>
                    <a:cubicBezTo>
                      <a:pt x="679" y="213"/>
                      <a:pt x="678" y="214"/>
                      <a:pt x="679" y="215"/>
                    </a:cubicBezTo>
                    <a:cubicBezTo>
                      <a:pt x="678" y="215"/>
                      <a:pt x="677" y="216"/>
                      <a:pt x="676" y="216"/>
                    </a:cubicBezTo>
                    <a:cubicBezTo>
                      <a:pt x="674" y="218"/>
                      <a:pt x="672" y="218"/>
                      <a:pt x="670" y="219"/>
                    </a:cubicBezTo>
                    <a:cubicBezTo>
                      <a:pt x="668" y="220"/>
                      <a:pt x="667" y="222"/>
                      <a:pt x="665" y="222"/>
                    </a:cubicBezTo>
                    <a:cubicBezTo>
                      <a:pt x="663" y="223"/>
                      <a:pt x="661" y="222"/>
                      <a:pt x="659" y="222"/>
                    </a:cubicBezTo>
                    <a:cubicBezTo>
                      <a:pt x="657" y="223"/>
                      <a:pt x="655" y="224"/>
                      <a:pt x="653" y="224"/>
                    </a:cubicBezTo>
                    <a:cubicBezTo>
                      <a:pt x="652" y="225"/>
                      <a:pt x="649" y="224"/>
                      <a:pt x="648" y="225"/>
                    </a:cubicBezTo>
                    <a:cubicBezTo>
                      <a:pt x="647" y="225"/>
                      <a:pt x="648" y="225"/>
                      <a:pt x="648" y="226"/>
                    </a:cubicBezTo>
                    <a:cubicBezTo>
                      <a:pt x="647" y="226"/>
                      <a:pt x="646" y="227"/>
                      <a:pt x="645" y="227"/>
                    </a:cubicBezTo>
                    <a:cubicBezTo>
                      <a:pt x="643" y="228"/>
                      <a:pt x="644" y="227"/>
                      <a:pt x="644" y="229"/>
                    </a:cubicBezTo>
                    <a:cubicBezTo>
                      <a:pt x="643" y="230"/>
                      <a:pt x="642" y="231"/>
                      <a:pt x="642" y="229"/>
                    </a:cubicBezTo>
                    <a:cubicBezTo>
                      <a:pt x="641" y="231"/>
                      <a:pt x="638" y="231"/>
                      <a:pt x="636" y="233"/>
                    </a:cubicBezTo>
                    <a:cubicBezTo>
                      <a:pt x="636" y="234"/>
                      <a:pt x="635" y="234"/>
                      <a:pt x="634" y="234"/>
                    </a:cubicBezTo>
                    <a:cubicBezTo>
                      <a:pt x="633" y="234"/>
                      <a:pt x="632" y="236"/>
                      <a:pt x="631" y="236"/>
                    </a:cubicBezTo>
                    <a:cubicBezTo>
                      <a:pt x="630" y="237"/>
                      <a:pt x="629" y="237"/>
                      <a:pt x="628" y="236"/>
                    </a:cubicBezTo>
                    <a:cubicBezTo>
                      <a:pt x="627" y="236"/>
                      <a:pt x="625" y="237"/>
                      <a:pt x="624" y="237"/>
                    </a:cubicBezTo>
                    <a:cubicBezTo>
                      <a:pt x="621" y="237"/>
                      <a:pt x="618" y="238"/>
                      <a:pt x="614" y="238"/>
                    </a:cubicBezTo>
                    <a:cubicBezTo>
                      <a:pt x="615" y="238"/>
                      <a:pt x="616" y="237"/>
                      <a:pt x="616" y="237"/>
                    </a:cubicBezTo>
                    <a:cubicBezTo>
                      <a:pt x="616" y="237"/>
                      <a:pt x="615" y="237"/>
                      <a:pt x="615" y="238"/>
                    </a:cubicBezTo>
                    <a:cubicBezTo>
                      <a:pt x="614" y="238"/>
                      <a:pt x="614" y="237"/>
                      <a:pt x="613" y="237"/>
                    </a:cubicBezTo>
                    <a:cubicBezTo>
                      <a:pt x="611" y="236"/>
                      <a:pt x="609" y="236"/>
                      <a:pt x="607" y="236"/>
                    </a:cubicBezTo>
                    <a:cubicBezTo>
                      <a:pt x="604" y="236"/>
                      <a:pt x="603" y="236"/>
                      <a:pt x="600" y="237"/>
                    </a:cubicBezTo>
                    <a:cubicBezTo>
                      <a:pt x="598" y="237"/>
                      <a:pt x="596" y="235"/>
                      <a:pt x="594" y="236"/>
                    </a:cubicBezTo>
                    <a:cubicBezTo>
                      <a:pt x="590" y="237"/>
                      <a:pt x="585" y="235"/>
                      <a:pt x="582" y="236"/>
                    </a:cubicBezTo>
                    <a:cubicBezTo>
                      <a:pt x="579" y="236"/>
                      <a:pt x="577" y="236"/>
                      <a:pt x="574" y="237"/>
                    </a:cubicBezTo>
                    <a:cubicBezTo>
                      <a:pt x="574" y="237"/>
                      <a:pt x="570" y="235"/>
                      <a:pt x="571" y="238"/>
                    </a:cubicBezTo>
                    <a:cubicBezTo>
                      <a:pt x="568" y="236"/>
                      <a:pt x="563" y="243"/>
                      <a:pt x="561" y="245"/>
                    </a:cubicBezTo>
                    <a:cubicBezTo>
                      <a:pt x="559" y="247"/>
                      <a:pt x="558" y="247"/>
                      <a:pt x="556" y="247"/>
                    </a:cubicBezTo>
                    <a:cubicBezTo>
                      <a:pt x="554" y="247"/>
                      <a:pt x="549" y="248"/>
                      <a:pt x="550" y="250"/>
                    </a:cubicBezTo>
                    <a:cubicBezTo>
                      <a:pt x="549" y="250"/>
                      <a:pt x="549" y="250"/>
                      <a:pt x="548" y="250"/>
                    </a:cubicBezTo>
                    <a:cubicBezTo>
                      <a:pt x="548" y="250"/>
                      <a:pt x="549" y="249"/>
                      <a:pt x="548" y="249"/>
                    </a:cubicBezTo>
                    <a:cubicBezTo>
                      <a:pt x="548" y="251"/>
                      <a:pt x="544" y="252"/>
                      <a:pt x="542" y="253"/>
                    </a:cubicBezTo>
                    <a:cubicBezTo>
                      <a:pt x="539" y="254"/>
                      <a:pt x="537" y="257"/>
                      <a:pt x="535" y="259"/>
                    </a:cubicBezTo>
                    <a:cubicBezTo>
                      <a:pt x="534" y="260"/>
                      <a:pt x="532" y="261"/>
                      <a:pt x="531" y="261"/>
                    </a:cubicBezTo>
                    <a:cubicBezTo>
                      <a:pt x="530" y="261"/>
                      <a:pt x="529" y="260"/>
                      <a:pt x="528" y="259"/>
                    </a:cubicBezTo>
                    <a:cubicBezTo>
                      <a:pt x="526" y="258"/>
                      <a:pt x="523" y="256"/>
                      <a:pt x="520" y="257"/>
                    </a:cubicBezTo>
                    <a:cubicBezTo>
                      <a:pt x="521" y="257"/>
                      <a:pt x="522" y="257"/>
                      <a:pt x="522" y="258"/>
                    </a:cubicBezTo>
                    <a:cubicBezTo>
                      <a:pt x="522" y="258"/>
                      <a:pt x="522" y="259"/>
                      <a:pt x="522" y="259"/>
                    </a:cubicBezTo>
                    <a:cubicBezTo>
                      <a:pt x="523" y="258"/>
                      <a:pt x="525" y="258"/>
                      <a:pt x="526" y="259"/>
                    </a:cubicBezTo>
                    <a:cubicBezTo>
                      <a:pt x="527" y="259"/>
                      <a:pt x="528" y="260"/>
                      <a:pt x="529" y="260"/>
                    </a:cubicBezTo>
                    <a:cubicBezTo>
                      <a:pt x="530" y="260"/>
                      <a:pt x="530" y="261"/>
                      <a:pt x="531" y="261"/>
                    </a:cubicBezTo>
                    <a:cubicBezTo>
                      <a:pt x="529" y="265"/>
                      <a:pt x="525" y="267"/>
                      <a:pt x="521" y="269"/>
                    </a:cubicBezTo>
                    <a:cubicBezTo>
                      <a:pt x="519" y="270"/>
                      <a:pt x="518" y="272"/>
                      <a:pt x="516" y="273"/>
                    </a:cubicBezTo>
                    <a:cubicBezTo>
                      <a:pt x="514" y="275"/>
                      <a:pt x="512" y="276"/>
                      <a:pt x="510" y="277"/>
                    </a:cubicBezTo>
                    <a:cubicBezTo>
                      <a:pt x="513" y="276"/>
                      <a:pt x="517" y="275"/>
                      <a:pt x="520" y="273"/>
                    </a:cubicBezTo>
                    <a:cubicBezTo>
                      <a:pt x="524" y="271"/>
                      <a:pt x="527" y="268"/>
                      <a:pt x="530" y="266"/>
                    </a:cubicBezTo>
                    <a:cubicBezTo>
                      <a:pt x="535" y="261"/>
                      <a:pt x="543" y="257"/>
                      <a:pt x="550" y="254"/>
                    </a:cubicBezTo>
                    <a:cubicBezTo>
                      <a:pt x="553" y="253"/>
                      <a:pt x="556" y="253"/>
                      <a:pt x="559" y="252"/>
                    </a:cubicBezTo>
                    <a:cubicBezTo>
                      <a:pt x="563" y="250"/>
                      <a:pt x="566" y="249"/>
                      <a:pt x="569" y="248"/>
                    </a:cubicBezTo>
                    <a:cubicBezTo>
                      <a:pt x="572" y="248"/>
                      <a:pt x="575" y="247"/>
                      <a:pt x="579" y="248"/>
                    </a:cubicBezTo>
                    <a:cubicBezTo>
                      <a:pt x="580" y="248"/>
                      <a:pt x="587" y="250"/>
                      <a:pt x="586" y="253"/>
                    </a:cubicBezTo>
                    <a:cubicBezTo>
                      <a:pt x="585" y="253"/>
                      <a:pt x="585" y="253"/>
                      <a:pt x="584" y="253"/>
                    </a:cubicBezTo>
                    <a:cubicBezTo>
                      <a:pt x="582" y="253"/>
                      <a:pt x="585" y="253"/>
                      <a:pt x="583" y="253"/>
                    </a:cubicBezTo>
                    <a:cubicBezTo>
                      <a:pt x="584" y="254"/>
                      <a:pt x="585" y="254"/>
                      <a:pt x="585" y="254"/>
                    </a:cubicBezTo>
                    <a:cubicBezTo>
                      <a:pt x="585" y="256"/>
                      <a:pt x="584" y="257"/>
                      <a:pt x="583" y="258"/>
                    </a:cubicBezTo>
                    <a:cubicBezTo>
                      <a:pt x="579" y="259"/>
                      <a:pt x="576" y="260"/>
                      <a:pt x="573" y="262"/>
                    </a:cubicBezTo>
                    <a:cubicBezTo>
                      <a:pt x="571" y="263"/>
                      <a:pt x="569" y="261"/>
                      <a:pt x="567" y="261"/>
                    </a:cubicBezTo>
                    <a:cubicBezTo>
                      <a:pt x="565" y="261"/>
                      <a:pt x="564" y="261"/>
                      <a:pt x="562" y="261"/>
                    </a:cubicBezTo>
                    <a:cubicBezTo>
                      <a:pt x="561" y="261"/>
                      <a:pt x="559" y="262"/>
                      <a:pt x="557" y="263"/>
                    </a:cubicBezTo>
                    <a:cubicBezTo>
                      <a:pt x="559" y="263"/>
                      <a:pt x="559" y="262"/>
                      <a:pt x="561" y="262"/>
                    </a:cubicBezTo>
                    <a:cubicBezTo>
                      <a:pt x="562" y="262"/>
                      <a:pt x="562" y="262"/>
                      <a:pt x="563" y="263"/>
                    </a:cubicBezTo>
                    <a:cubicBezTo>
                      <a:pt x="566" y="264"/>
                      <a:pt x="567" y="264"/>
                      <a:pt x="567" y="267"/>
                    </a:cubicBezTo>
                    <a:cubicBezTo>
                      <a:pt x="568" y="266"/>
                      <a:pt x="570" y="265"/>
                      <a:pt x="572" y="265"/>
                    </a:cubicBezTo>
                    <a:cubicBezTo>
                      <a:pt x="573" y="265"/>
                      <a:pt x="574" y="264"/>
                      <a:pt x="574" y="265"/>
                    </a:cubicBezTo>
                    <a:cubicBezTo>
                      <a:pt x="576" y="265"/>
                      <a:pt x="575" y="266"/>
                      <a:pt x="576" y="266"/>
                    </a:cubicBezTo>
                    <a:cubicBezTo>
                      <a:pt x="573" y="268"/>
                      <a:pt x="571" y="272"/>
                      <a:pt x="567" y="273"/>
                    </a:cubicBezTo>
                    <a:cubicBezTo>
                      <a:pt x="568" y="274"/>
                      <a:pt x="570" y="273"/>
                      <a:pt x="571" y="273"/>
                    </a:cubicBezTo>
                    <a:cubicBezTo>
                      <a:pt x="573" y="273"/>
                      <a:pt x="571" y="275"/>
                      <a:pt x="571" y="275"/>
                    </a:cubicBezTo>
                    <a:cubicBezTo>
                      <a:pt x="570" y="277"/>
                      <a:pt x="572" y="281"/>
                      <a:pt x="570" y="282"/>
                    </a:cubicBezTo>
                    <a:cubicBezTo>
                      <a:pt x="572" y="282"/>
                      <a:pt x="570" y="283"/>
                      <a:pt x="572" y="283"/>
                    </a:cubicBezTo>
                    <a:cubicBezTo>
                      <a:pt x="574" y="283"/>
                      <a:pt x="576" y="284"/>
                      <a:pt x="578" y="284"/>
                    </a:cubicBezTo>
                    <a:cubicBezTo>
                      <a:pt x="577" y="285"/>
                      <a:pt x="576" y="285"/>
                      <a:pt x="574" y="286"/>
                    </a:cubicBezTo>
                    <a:cubicBezTo>
                      <a:pt x="576" y="287"/>
                      <a:pt x="577" y="287"/>
                      <a:pt x="579" y="288"/>
                    </a:cubicBezTo>
                    <a:cubicBezTo>
                      <a:pt x="581" y="288"/>
                      <a:pt x="581" y="289"/>
                      <a:pt x="582" y="289"/>
                    </a:cubicBezTo>
                    <a:cubicBezTo>
                      <a:pt x="584" y="289"/>
                      <a:pt x="585" y="288"/>
                      <a:pt x="587" y="289"/>
                    </a:cubicBezTo>
                    <a:cubicBezTo>
                      <a:pt x="586" y="289"/>
                      <a:pt x="586" y="290"/>
                      <a:pt x="585" y="290"/>
                    </a:cubicBezTo>
                    <a:cubicBezTo>
                      <a:pt x="588" y="291"/>
                      <a:pt x="591" y="289"/>
                      <a:pt x="594" y="288"/>
                    </a:cubicBezTo>
                    <a:cubicBezTo>
                      <a:pt x="594" y="289"/>
                      <a:pt x="594" y="290"/>
                      <a:pt x="595" y="290"/>
                    </a:cubicBezTo>
                    <a:cubicBezTo>
                      <a:pt x="596" y="291"/>
                      <a:pt x="596" y="290"/>
                      <a:pt x="597" y="290"/>
                    </a:cubicBezTo>
                    <a:cubicBezTo>
                      <a:pt x="599" y="290"/>
                      <a:pt x="600" y="293"/>
                      <a:pt x="597" y="293"/>
                    </a:cubicBezTo>
                    <a:cubicBezTo>
                      <a:pt x="598" y="294"/>
                      <a:pt x="599" y="293"/>
                      <a:pt x="600" y="294"/>
                    </a:cubicBezTo>
                    <a:cubicBezTo>
                      <a:pt x="600" y="296"/>
                      <a:pt x="597" y="296"/>
                      <a:pt x="595" y="296"/>
                    </a:cubicBezTo>
                    <a:cubicBezTo>
                      <a:pt x="593" y="296"/>
                      <a:pt x="589" y="297"/>
                      <a:pt x="587" y="299"/>
                    </a:cubicBezTo>
                    <a:cubicBezTo>
                      <a:pt x="585" y="300"/>
                      <a:pt x="582" y="301"/>
                      <a:pt x="579" y="301"/>
                    </a:cubicBezTo>
                    <a:cubicBezTo>
                      <a:pt x="578" y="301"/>
                      <a:pt x="574" y="304"/>
                      <a:pt x="573" y="301"/>
                    </a:cubicBezTo>
                    <a:cubicBezTo>
                      <a:pt x="575" y="306"/>
                      <a:pt x="568" y="303"/>
                      <a:pt x="571" y="301"/>
                    </a:cubicBezTo>
                    <a:cubicBezTo>
                      <a:pt x="570" y="302"/>
                      <a:pt x="568" y="302"/>
                      <a:pt x="568" y="303"/>
                    </a:cubicBezTo>
                    <a:cubicBezTo>
                      <a:pt x="568" y="304"/>
                      <a:pt x="569" y="304"/>
                      <a:pt x="568" y="304"/>
                    </a:cubicBezTo>
                    <a:cubicBezTo>
                      <a:pt x="568" y="301"/>
                      <a:pt x="565" y="305"/>
                      <a:pt x="565" y="306"/>
                    </a:cubicBezTo>
                    <a:cubicBezTo>
                      <a:pt x="565" y="306"/>
                      <a:pt x="564" y="306"/>
                      <a:pt x="564" y="306"/>
                    </a:cubicBezTo>
                    <a:cubicBezTo>
                      <a:pt x="564" y="307"/>
                      <a:pt x="560" y="309"/>
                      <a:pt x="559" y="310"/>
                    </a:cubicBezTo>
                    <a:cubicBezTo>
                      <a:pt x="558" y="311"/>
                      <a:pt x="555" y="315"/>
                      <a:pt x="554" y="312"/>
                    </a:cubicBezTo>
                    <a:cubicBezTo>
                      <a:pt x="554" y="313"/>
                      <a:pt x="554" y="313"/>
                      <a:pt x="553" y="313"/>
                    </a:cubicBezTo>
                    <a:cubicBezTo>
                      <a:pt x="552" y="313"/>
                      <a:pt x="552" y="313"/>
                      <a:pt x="552" y="313"/>
                    </a:cubicBezTo>
                    <a:cubicBezTo>
                      <a:pt x="553" y="315"/>
                      <a:pt x="551" y="314"/>
                      <a:pt x="550" y="316"/>
                    </a:cubicBezTo>
                    <a:cubicBezTo>
                      <a:pt x="550" y="314"/>
                      <a:pt x="549" y="315"/>
                      <a:pt x="548" y="315"/>
                    </a:cubicBezTo>
                    <a:cubicBezTo>
                      <a:pt x="548" y="315"/>
                      <a:pt x="548" y="312"/>
                      <a:pt x="548" y="312"/>
                    </a:cubicBezTo>
                    <a:cubicBezTo>
                      <a:pt x="547" y="312"/>
                      <a:pt x="547" y="313"/>
                      <a:pt x="546" y="313"/>
                    </a:cubicBezTo>
                    <a:cubicBezTo>
                      <a:pt x="543" y="310"/>
                      <a:pt x="549" y="305"/>
                      <a:pt x="551" y="303"/>
                    </a:cubicBezTo>
                    <a:cubicBezTo>
                      <a:pt x="550" y="303"/>
                      <a:pt x="549" y="304"/>
                      <a:pt x="547" y="305"/>
                    </a:cubicBezTo>
                    <a:cubicBezTo>
                      <a:pt x="549" y="303"/>
                      <a:pt x="551" y="303"/>
                      <a:pt x="552" y="301"/>
                    </a:cubicBezTo>
                    <a:cubicBezTo>
                      <a:pt x="553" y="303"/>
                      <a:pt x="554" y="301"/>
                      <a:pt x="556" y="301"/>
                    </a:cubicBezTo>
                    <a:cubicBezTo>
                      <a:pt x="555" y="301"/>
                      <a:pt x="554" y="301"/>
                      <a:pt x="554" y="301"/>
                    </a:cubicBezTo>
                    <a:cubicBezTo>
                      <a:pt x="557" y="297"/>
                      <a:pt x="564" y="297"/>
                      <a:pt x="568" y="294"/>
                    </a:cubicBezTo>
                    <a:cubicBezTo>
                      <a:pt x="568" y="295"/>
                      <a:pt x="568" y="296"/>
                      <a:pt x="568" y="297"/>
                    </a:cubicBezTo>
                    <a:cubicBezTo>
                      <a:pt x="570" y="295"/>
                      <a:pt x="569" y="298"/>
                      <a:pt x="570" y="298"/>
                    </a:cubicBezTo>
                    <a:cubicBezTo>
                      <a:pt x="569" y="293"/>
                      <a:pt x="576" y="295"/>
                      <a:pt x="578" y="293"/>
                    </a:cubicBezTo>
                    <a:cubicBezTo>
                      <a:pt x="576" y="293"/>
                      <a:pt x="574" y="293"/>
                      <a:pt x="571" y="293"/>
                    </a:cubicBezTo>
                    <a:cubicBezTo>
                      <a:pt x="569" y="293"/>
                      <a:pt x="567" y="292"/>
                      <a:pt x="565" y="294"/>
                    </a:cubicBezTo>
                    <a:cubicBezTo>
                      <a:pt x="565" y="295"/>
                      <a:pt x="564" y="294"/>
                      <a:pt x="564" y="293"/>
                    </a:cubicBezTo>
                    <a:cubicBezTo>
                      <a:pt x="564" y="292"/>
                      <a:pt x="565" y="292"/>
                      <a:pt x="566" y="292"/>
                    </a:cubicBezTo>
                    <a:cubicBezTo>
                      <a:pt x="568" y="291"/>
                      <a:pt x="570" y="289"/>
                      <a:pt x="572" y="288"/>
                    </a:cubicBezTo>
                    <a:cubicBezTo>
                      <a:pt x="571" y="288"/>
                      <a:pt x="570" y="288"/>
                      <a:pt x="570" y="289"/>
                    </a:cubicBezTo>
                    <a:cubicBezTo>
                      <a:pt x="569" y="288"/>
                      <a:pt x="569" y="287"/>
                      <a:pt x="569" y="286"/>
                    </a:cubicBezTo>
                    <a:cubicBezTo>
                      <a:pt x="569" y="288"/>
                      <a:pt x="568" y="288"/>
                      <a:pt x="566" y="290"/>
                    </a:cubicBezTo>
                    <a:cubicBezTo>
                      <a:pt x="565" y="291"/>
                      <a:pt x="562" y="292"/>
                      <a:pt x="561" y="292"/>
                    </a:cubicBezTo>
                    <a:cubicBezTo>
                      <a:pt x="559" y="293"/>
                      <a:pt x="554" y="297"/>
                      <a:pt x="552" y="294"/>
                    </a:cubicBezTo>
                    <a:cubicBezTo>
                      <a:pt x="553" y="294"/>
                      <a:pt x="554" y="293"/>
                      <a:pt x="554" y="292"/>
                    </a:cubicBezTo>
                    <a:cubicBezTo>
                      <a:pt x="553" y="293"/>
                      <a:pt x="552" y="294"/>
                      <a:pt x="551" y="294"/>
                    </a:cubicBezTo>
                    <a:cubicBezTo>
                      <a:pt x="552" y="295"/>
                      <a:pt x="552" y="295"/>
                      <a:pt x="551" y="295"/>
                    </a:cubicBezTo>
                    <a:cubicBezTo>
                      <a:pt x="550" y="295"/>
                      <a:pt x="549" y="297"/>
                      <a:pt x="548" y="296"/>
                    </a:cubicBezTo>
                    <a:cubicBezTo>
                      <a:pt x="547" y="296"/>
                      <a:pt x="546" y="297"/>
                      <a:pt x="545" y="297"/>
                    </a:cubicBezTo>
                    <a:cubicBezTo>
                      <a:pt x="543" y="297"/>
                      <a:pt x="544" y="295"/>
                      <a:pt x="542" y="296"/>
                    </a:cubicBezTo>
                    <a:cubicBezTo>
                      <a:pt x="542" y="294"/>
                      <a:pt x="541" y="295"/>
                      <a:pt x="540" y="296"/>
                    </a:cubicBezTo>
                    <a:cubicBezTo>
                      <a:pt x="539" y="295"/>
                      <a:pt x="540" y="293"/>
                      <a:pt x="540" y="292"/>
                    </a:cubicBezTo>
                    <a:cubicBezTo>
                      <a:pt x="541" y="291"/>
                      <a:pt x="540" y="291"/>
                      <a:pt x="539" y="290"/>
                    </a:cubicBezTo>
                    <a:cubicBezTo>
                      <a:pt x="537" y="289"/>
                      <a:pt x="540" y="284"/>
                      <a:pt x="541" y="282"/>
                    </a:cubicBezTo>
                    <a:cubicBezTo>
                      <a:pt x="542" y="279"/>
                      <a:pt x="546" y="273"/>
                      <a:pt x="542" y="271"/>
                    </a:cubicBezTo>
                    <a:cubicBezTo>
                      <a:pt x="540" y="269"/>
                      <a:pt x="535" y="273"/>
                      <a:pt x="534" y="272"/>
                    </a:cubicBezTo>
                    <a:cubicBezTo>
                      <a:pt x="533" y="271"/>
                      <a:pt x="534" y="270"/>
                      <a:pt x="533" y="269"/>
                    </a:cubicBezTo>
                    <a:cubicBezTo>
                      <a:pt x="533" y="268"/>
                      <a:pt x="529" y="271"/>
                      <a:pt x="529" y="272"/>
                    </a:cubicBezTo>
                    <a:cubicBezTo>
                      <a:pt x="527" y="273"/>
                      <a:pt x="525" y="275"/>
                      <a:pt x="524" y="276"/>
                    </a:cubicBezTo>
                    <a:cubicBezTo>
                      <a:pt x="522" y="277"/>
                      <a:pt x="521" y="280"/>
                      <a:pt x="520" y="281"/>
                    </a:cubicBezTo>
                    <a:cubicBezTo>
                      <a:pt x="518" y="282"/>
                      <a:pt x="517" y="283"/>
                      <a:pt x="516" y="285"/>
                    </a:cubicBezTo>
                    <a:cubicBezTo>
                      <a:pt x="515" y="287"/>
                      <a:pt x="514" y="288"/>
                      <a:pt x="512" y="290"/>
                    </a:cubicBezTo>
                    <a:cubicBezTo>
                      <a:pt x="510" y="291"/>
                      <a:pt x="510" y="291"/>
                      <a:pt x="509" y="293"/>
                    </a:cubicBezTo>
                    <a:cubicBezTo>
                      <a:pt x="509" y="293"/>
                      <a:pt x="508" y="293"/>
                      <a:pt x="508" y="294"/>
                    </a:cubicBezTo>
                    <a:cubicBezTo>
                      <a:pt x="507" y="295"/>
                      <a:pt x="507" y="295"/>
                      <a:pt x="507" y="295"/>
                    </a:cubicBezTo>
                    <a:cubicBezTo>
                      <a:pt x="506" y="294"/>
                      <a:pt x="506" y="294"/>
                      <a:pt x="506" y="294"/>
                    </a:cubicBezTo>
                    <a:cubicBezTo>
                      <a:pt x="504" y="295"/>
                      <a:pt x="502" y="294"/>
                      <a:pt x="501" y="296"/>
                    </a:cubicBezTo>
                    <a:cubicBezTo>
                      <a:pt x="500" y="298"/>
                      <a:pt x="501" y="298"/>
                      <a:pt x="499" y="298"/>
                    </a:cubicBezTo>
                    <a:cubicBezTo>
                      <a:pt x="469" y="298"/>
                      <a:pt x="469" y="298"/>
                      <a:pt x="469" y="298"/>
                    </a:cubicBezTo>
                    <a:cubicBezTo>
                      <a:pt x="466" y="298"/>
                      <a:pt x="461" y="301"/>
                      <a:pt x="458" y="302"/>
                    </a:cubicBezTo>
                    <a:cubicBezTo>
                      <a:pt x="456" y="304"/>
                      <a:pt x="453" y="305"/>
                      <a:pt x="451" y="306"/>
                    </a:cubicBezTo>
                    <a:cubicBezTo>
                      <a:pt x="449" y="306"/>
                      <a:pt x="448" y="307"/>
                      <a:pt x="447" y="307"/>
                    </a:cubicBezTo>
                    <a:cubicBezTo>
                      <a:pt x="445" y="307"/>
                      <a:pt x="444" y="308"/>
                      <a:pt x="443" y="308"/>
                    </a:cubicBezTo>
                    <a:cubicBezTo>
                      <a:pt x="445" y="307"/>
                      <a:pt x="442" y="307"/>
                      <a:pt x="441" y="307"/>
                    </a:cubicBezTo>
                    <a:cubicBezTo>
                      <a:pt x="440" y="308"/>
                      <a:pt x="439" y="308"/>
                      <a:pt x="438" y="308"/>
                    </a:cubicBezTo>
                    <a:cubicBezTo>
                      <a:pt x="438" y="308"/>
                      <a:pt x="443" y="307"/>
                      <a:pt x="442" y="309"/>
                    </a:cubicBezTo>
                    <a:cubicBezTo>
                      <a:pt x="443" y="309"/>
                      <a:pt x="444" y="309"/>
                      <a:pt x="444" y="308"/>
                    </a:cubicBezTo>
                    <a:cubicBezTo>
                      <a:pt x="444" y="309"/>
                      <a:pt x="441" y="310"/>
                      <a:pt x="443" y="310"/>
                    </a:cubicBezTo>
                    <a:cubicBezTo>
                      <a:pt x="442" y="311"/>
                      <a:pt x="441" y="311"/>
                      <a:pt x="440" y="311"/>
                    </a:cubicBezTo>
                    <a:cubicBezTo>
                      <a:pt x="441" y="310"/>
                      <a:pt x="436" y="309"/>
                      <a:pt x="435" y="309"/>
                    </a:cubicBezTo>
                    <a:cubicBezTo>
                      <a:pt x="431" y="310"/>
                      <a:pt x="426" y="310"/>
                      <a:pt x="422" y="311"/>
                    </a:cubicBezTo>
                    <a:cubicBezTo>
                      <a:pt x="419" y="312"/>
                      <a:pt x="416" y="314"/>
                      <a:pt x="414" y="317"/>
                    </a:cubicBezTo>
                    <a:cubicBezTo>
                      <a:pt x="410" y="320"/>
                      <a:pt x="417" y="318"/>
                      <a:pt x="419" y="318"/>
                    </a:cubicBezTo>
                    <a:cubicBezTo>
                      <a:pt x="419" y="320"/>
                      <a:pt x="417" y="321"/>
                      <a:pt x="419" y="322"/>
                    </a:cubicBezTo>
                    <a:cubicBezTo>
                      <a:pt x="416" y="324"/>
                      <a:pt x="414" y="323"/>
                      <a:pt x="411" y="323"/>
                    </a:cubicBezTo>
                    <a:cubicBezTo>
                      <a:pt x="408" y="323"/>
                      <a:pt x="405" y="324"/>
                      <a:pt x="403" y="326"/>
                    </a:cubicBezTo>
                    <a:cubicBezTo>
                      <a:pt x="404" y="326"/>
                      <a:pt x="405" y="327"/>
                      <a:pt x="406" y="327"/>
                    </a:cubicBezTo>
                    <a:cubicBezTo>
                      <a:pt x="401" y="327"/>
                      <a:pt x="396" y="324"/>
                      <a:pt x="391" y="327"/>
                    </a:cubicBezTo>
                    <a:cubicBezTo>
                      <a:pt x="390" y="328"/>
                      <a:pt x="388" y="330"/>
                      <a:pt x="386" y="330"/>
                    </a:cubicBezTo>
                    <a:cubicBezTo>
                      <a:pt x="383" y="330"/>
                      <a:pt x="381" y="332"/>
                      <a:pt x="379" y="334"/>
                    </a:cubicBezTo>
                    <a:cubicBezTo>
                      <a:pt x="378" y="332"/>
                      <a:pt x="377" y="334"/>
                      <a:pt x="375" y="333"/>
                    </a:cubicBezTo>
                    <a:cubicBezTo>
                      <a:pt x="373" y="332"/>
                      <a:pt x="375" y="329"/>
                      <a:pt x="377" y="329"/>
                    </a:cubicBezTo>
                    <a:cubicBezTo>
                      <a:pt x="379" y="329"/>
                      <a:pt x="385" y="330"/>
                      <a:pt x="381" y="327"/>
                    </a:cubicBezTo>
                    <a:cubicBezTo>
                      <a:pt x="384" y="326"/>
                      <a:pt x="384" y="322"/>
                      <a:pt x="387" y="321"/>
                    </a:cubicBezTo>
                    <a:cubicBezTo>
                      <a:pt x="391" y="319"/>
                      <a:pt x="394" y="317"/>
                      <a:pt x="396" y="313"/>
                    </a:cubicBezTo>
                    <a:cubicBezTo>
                      <a:pt x="397" y="310"/>
                      <a:pt x="399" y="307"/>
                      <a:pt x="402" y="304"/>
                    </a:cubicBezTo>
                    <a:cubicBezTo>
                      <a:pt x="405" y="302"/>
                      <a:pt x="407" y="298"/>
                      <a:pt x="404" y="295"/>
                    </a:cubicBezTo>
                    <a:cubicBezTo>
                      <a:pt x="405" y="295"/>
                      <a:pt x="407" y="295"/>
                      <a:pt x="407" y="296"/>
                    </a:cubicBezTo>
                    <a:cubicBezTo>
                      <a:pt x="408" y="297"/>
                      <a:pt x="407" y="299"/>
                      <a:pt x="409" y="299"/>
                    </a:cubicBezTo>
                    <a:cubicBezTo>
                      <a:pt x="409" y="299"/>
                      <a:pt x="408" y="300"/>
                      <a:pt x="407" y="300"/>
                    </a:cubicBezTo>
                    <a:cubicBezTo>
                      <a:pt x="408" y="300"/>
                      <a:pt x="409" y="300"/>
                      <a:pt x="409" y="300"/>
                    </a:cubicBezTo>
                    <a:cubicBezTo>
                      <a:pt x="409" y="301"/>
                      <a:pt x="409" y="302"/>
                      <a:pt x="408" y="302"/>
                    </a:cubicBezTo>
                    <a:cubicBezTo>
                      <a:pt x="411" y="299"/>
                      <a:pt x="412" y="304"/>
                      <a:pt x="415" y="304"/>
                    </a:cubicBezTo>
                    <a:cubicBezTo>
                      <a:pt x="417" y="303"/>
                      <a:pt x="417" y="302"/>
                      <a:pt x="417" y="300"/>
                    </a:cubicBezTo>
                    <a:cubicBezTo>
                      <a:pt x="418" y="298"/>
                      <a:pt x="420" y="302"/>
                      <a:pt x="421" y="299"/>
                    </a:cubicBezTo>
                    <a:cubicBezTo>
                      <a:pt x="421" y="299"/>
                      <a:pt x="420" y="300"/>
                      <a:pt x="420" y="300"/>
                    </a:cubicBezTo>
                    <a:cubicBezTo>
                      <a:pt x="420" y="298"/>
                      <a:pt x="419" y="297"/>
                      <a:pt x="419" y="296"/>
                    </a:cubicBezTo>
                    <a:cubicBezTo>
                      <a:pt x="420" y="296"/>
                      <a:pt x="420" y="296"/>
                      <a:pt x="419" y="295"/>
                    </a:cubicBezTo>
                    <a:cubicBezTo>
                      <a:pt x="419" y="294"/>
                      <a:pt x="420" y="294"/>
                      <a:pt x="420" y="293"/>
                    </a:cubicBezTo>
                    <a:cubicBezTo>
                      <a:pt x="420" y="293"/>
                      <a:pt x="419" y="294"/>
                      <a:pt x="418" y="294"/>
                    </a:cubicBezTo>
                    <a:cubicBezTo>
                      <a:pt x="417" y="293"/>
                      <a:pt x="418" y="291"/>
                      <a:pt x="418" y="290"/>
                    </a:cubicBezTo>
                    <a:cubicBezTo>
                      <a:pt x="416" y="291"/>
                      <a:pt x="417" y="289"/>
                      <a:pt x="417" y="288"/>
                    </a:cubicBezTo>
                    <a:cubicBezTo>
                      <a:pt x="417" y="287"/>
                      <a:pt x="416" y="287"/>
                      <a:pt x="415" y="287"/>
                    </a:cubicBezTo>
                    <a:cubicBezTo>
                      <a:pt x="414" y="286"/>
                      <a:pt x="412" y="288"/>
                      <a:pt x="413" y="286"/>
                    </a:cubicBezTo>
                    <a:cubicBezTo>
                      <a:pt x="412" y="287"/>
                      <a:pt x="410" y="286"/>
                      <a:pt x="408" y="287"/>
                    </a:cubicBezTo>
                    <a:cubicBezTo>
                      <a:pt x="409" y="286"/>
                      <a:pt x="411" y="285"/>
                      <a:pt x="408" y="286"/>
                    </a:cubicBezTo>
                    <a:cubicBezTo>
                      <a:pt x="409" y="285"/>
                      <a:pt x="409" y="285"/>
                      <a:pt x="410" y="285"/>
                    </a:cubicBezTo>
                    <a:cubicBezTo>
                      <a:pt x="409" y="285"/>
                      <a:pt x="408" y="285"/>
                      <a:pt x="407" y="286"/>
                    </a:cubicBezTo>
                    <a:cubicBezTo>
                      <a:pt x="409" y="284"/>
                      <a:pt x="405" y="284"/>
                      <a:pt x="404" y="284"/>
                    </a:cubicBezTo>
                    <a:cubicBezTo>
                      <a:pt x="402" y="283"/>
                      <a:pt x="400" y="284"/>
                      <a:pt x="398" y="284"/>
                    </a:cubicBezTo>
                    <a:cubicBezTo>
                      <a:pt x="396" y="284"/>
                      <a:pt x="394" y="284"/>
                      <a:pt x="392" y="283"/>
                    </a:cubicBezTo>
                    <a:cubicBezTo>
                      <a:pt x="390" y="282"/>
                      <a:pt x="389" y="283"/>
                      <a:pt x="387" y="282"/>
                    </a:cubicBezTo>
                    <a:cubicBezTo>
                      <a:pt x="390" y="279"/>
                      <a:pt x="385" y="280"/>
                      <a:pt x="384" y="280"/>
                    </a:cubicBezTo>
                    <a:cubicBezTo>
                      <a:pt x="384" y="279"/>
                      <a:pt x="386" y="278"/>
                      <a:pt x="386" y="277"/>
                    </a:cubicBezTo>
                    <a:cubicBezTo>
                      <a:pt x="384" y="279"/>
                      <a:pt x="386" y="276"/>
                      <a:pt x="388" y="276"/>
                    </a:cubicBezTo>
                    <a:cubicBezTo>
                      <a:pt x="388" y="275"/>
                      <a:pt x="386" y="275"/>
                      <a:pt x="385" y="274"/>
                    </a:cubicBezTo>
                    <a:cubicBezTo>
                      <a:pt x="384" y="274"/>
                      <a:pt x="387" y="272"/>
                      <a:pt x="387" y="272"/>
                    </a:cubicBezTo>
                    <a:cubicBezTo>
                      <a:pt x="388" y="270"/>
                      <a:pt x="388" y="270"/>
                      <a:pt x="386" y="268"/>
                    </a:cubicBezTo>
                    <a:cubicBezTo>
                      <a:pt x="385" y="267"/>
                      <a:pt x="388" y="264"/>
                      <a:pt x="389" y="263"/>
                    </a:cubicBezTo>
                    <a:cubicBezTo>
                      <a:pt x="386" y="263"/>
                      <a:pt x="382" y="265"/>
                      <a:pt x="380" y="263"/>
                    </a:cubicBezTo>
                    <a:cubicBezTo>
                      <a:pt x="378" y="261"/>
                      <a:pt x="380" y="258"/>
                      <a:pt x="380" y="257"/>
                    </a:cubicBezTo>
                    <a:cubicBezTo>
                      <a:pt x="380" y="253"/>
                      <a:pt x="378" y="254"/>
                      <a:pt x="376" y="254"/>
                    </a:cubicBezTo>
                    <a:cubicBezTo>
                      <a:pt x="375" y="254"/>
                      <a:pt x="374" y="253"/>
                      <a:pt x="373" y="253"/>
                    </a:cubicBezTo>
                    <a:cubicBezTo>
                      <a:pt x="373" y="253"/>
                      <a:pt x="371" y="254"/>
                      <a:pt x="371" y="253"/>
                    </a:cubicBezTo>
                    <a:cubicBezTo>
                      <a:pt x="370" y="252"/>
                      <a:pt x="367" y="251"/>
                      <a:pt x="366" y="251"/>
                    </a:cubicBezTo>
                    <a:cubicBezTo>
                      <a:pt x="363" y="250"/>
                      <a:pt x="364" y="253"/>
                      <a:pt x="363" y="254"/>
                    </a:cubicBezTo>
                    <a:cubicBezTo>
                      <a:pt x="363" y="255"/>
                      <a:pt x="361" y="256"/>
                      <a:pt x="360" y="256"/>
                    </a:cubicBezTo>
                    <a:cubicBezTo>
                      <a:pt x="359" y="256"/>
                      <a:pt x="359" y="257"/>
                      <a:pt x="358" y="257"/>
                    </a:cubicBezTo>
                    <a:cubicBezTo>
                      <a:pt x="358" y="256"/>
                      <a:pt x="359" y="256"/>
                      <a:pt x="360" y="255"/>
                    </a:cubicBezTo>
                    <a:cubicBezTo>
                      <a:pt x="362" y="254"/>
                      <a:pt x="362" y="252"/>
                      <a:pt x="360" y="253"/>
                    </a:cubicBezTo>
                    <a:cubicBezTo>
                      <a:pt x="357" y="255"/>
                      <a:pt x="357" y="258"/>
                      <a:pt x="353" y="259"/>
                    </a:cubicBezTo>
                    <a:cubicBezTo>
                      <a:pt x="355" y="258"/>
                      <a:pt x="355" y="257"/>
                      <a:pt x="356" y="256"/>
                    </a:cubicBezTo>
                    <a:cubicBezTo>
                      <a:pt x="351" y="256"/>
                      <a:pt x="349" y="262"/>
                      <a:pt x="344" y="262"/>
                    </a:cubicBezTo>
                    <a:cubicBezTo>
                      <a:pt x="342" y="263"/>
                      <a:pt x="341" y="261"/>
                      <a:pt x="339" y="261"/>
                    </a:cubicBezTo>
                    <a:cubicBezTo>
                      <a:pt x="338" y="261"/>
                      <a:pt x="334" y="262"/>
                      <a:pt x="335" y="260"/>
                    </a:cubicBezTo>
                    <a:cubicBezTo>
                      <a:pt x="333" y="260"/>
                      <a:pt x="330" y="263"/>
                      <a:pt x="327" y="262"/>
                    </a:cubicBezTo>
                    <a:cubicBezTo>
                      <a:pt x="326" y="261"/>
                      <a:pt x="326" y="261"/>
                      <a:pt x="327" y="260"/>
                    </a:cubicBezTo>
                    <a:cubicBezTo>
                      <a:pt x="325" y="260"/>
                      <a:pt x="325" y="260"/>
                      <a:pt x="324" y="259"/>
                    </a:cubicBezTo>
                    <a:cubicBezTo>
                      <a:pt x="323" y="258"/>
                      <a:pt x="323" y="259"/>
                      <a:pt x="322" y="259"/>
                    </a:cubicBezTo>
                    <a:cubicBezTo>
                      <a:pt x="321" y="260"/>
                      <a:pt x="321" y="259"/>
                      <a:pt x="321" y="258"/>
                    </a:cubicBezTo>
                    <a:cubicBezTo>
                      <a:pt x="320" y="258"/>
                      <a:pt x="320" y="257"/>
                      <a:pt x="320" y="256"/>
                    </a:cubicBezTo>
                    <a:cubicBezTo>
                      <a:pt x="319" y="256"/>
                      <a:pt x="317" y="255"/>
                      <a:pt x="316" y="255"/>
                    </a:cubicBezTo>
                    <a:cubicBezTo>
                      <a:pt x="314" y="255"/>
                      <a:pt x="312" y="257"/>
                      <a:pt x="309" y="256"/>
                    </a:cubicBezTo>
                    <a:cubicBezTo>
                      <a:pt x="310" y="254"/>
                      <a:pt x="303" y="255"/>
                      <a:pt x="303" y="253"/>
                    </a:cubicBezTo>
                    <a:cubicBezTo>
                      <a:pt x="303" y="252"/>
                      <a:pt x="304" y="250"/>
                      <a:pt x="304" y="249"/>
                    </a:cubicBezTo>
                    <a:cubicBezTo>
                      <a:pt x="305" y="247"/>
                      <a:pt x="303" y="245"/>
                      <a:pt x="302" y="246"/>
                    </a:cubicBezTo>
                    <a:cubicBezTo>
                      <a:pt x="302" y="251"/>
                      <a:pt x="302" y="251"/>
                      <a:pt x="302" y="251"/>
                    </a:cubicBezTo>
                    <a:cubicBezTo>
                      <a:pt x="45" y="252"/>
                      <a:pt x="45" y="252"/>
                      <a:pt x="45" y="252"/>
                    </a:cubicBezTo>
                    <a:cubicBezTo>
                      <a:pt x="44" y="250"/>
                      <a:pt x="42" y="251"/>
                      <a:pt x="41" y="251"/>
                    </a:cubicBezTo>
                    <a:cubicBezTo>
                      <a:pt x="42" y="250"/>
                      <a:pt x="42" y="250"/>
                      <a:pt x="43" y="249"/>
                    </a:cubicBezTo>
                    <a:cubicBezTo>
                      <a:pt x="43" y="249"/>
                      <a:pt x="42" y="249"/>
                      <a:pt x="42" y="250"/>
                    </a:cubicBezTo>
                    <a:cubicBezTo>
                      <a:pt x="42" y="247"/>
                      <a:pt x="45" y="248"/>
                      <a:pt x="46" y="246"/>
                    </a:cubicBezTo>
                    <a:cubicBezTo>
                      <a:pt x="42" y="249"/>
                      <a:pt x="43" y="245"/>
                      <a:pt x="46" y="243"/>
                    </a:cubicBezTo>
                    <a:cubicBezTo>
                      <a:pt x="44" y="244"/>
                      <a:pt x="43" y="244"/>
                      <a:pt x="41" y="246"/>
                    </a:cubicBezTo>
                    <a:cubicBezTo>
                      <a:pt x="40" y="247"/>
                      <a:pt x="38" y="246"/>
                      <a:pt x="38" y="245"/>
                    </a:cubicBezTo>
                    <a:cubicBezTo>
                      <a:pt x="37" y="243"/>
                      <a:pt x="40" y="242"/>
                      <a:pt x="39" y="245"/>
                    </a:cubicBezTo>
                    <a:cubicBezTo>
                      <a:pt x="40" y="244"/>
                      <a:pt x="42" y="244"/>
                      <a:pt x="43" y="243"/>
                    </a:cubicBezTo>
                    <a:cubicBezTo>
                      <a:pt x="42" y="243"/>
                      <a:pt x="41" y="244"/>
                      <a:pt x="41" y="243"/>
                    </a:cubicBezTo>
                    <a:cubicBezTo>
                      <a:pt x="40" y="242"/>
                      <a:pt x="41" y="241"/>
                      <a:pt x="41" y="240"/>
                    </a:cubicBezTo>
                    <a:cubicBezTo>
                      <a:pt x="42" y="239"/>
                      <a:pt x="46" y="238"/>
                      <a:pt x="43" y="237"/>
                    </a:cubicBezTo>
                    <a:cubicBezTo>
                      <a:pt x="44" y="238"/>
                      <a:pt x="43" y="239"/>
                      <a:pt x="42" y="239"/>
                    </a:cubicBezTo>
                    <a:cubicBezTo>
                      <a:pt x="41" y="239"/>
                      <a:pt x="40" y="240"/>
                      <a:pt x="40" y="241"/>
                    </a:cubicBezTo>
                    <a:cubicBezTo>
                      <a:pt x="41" y="239"/>
                      <a:pt x="40" y="241"/>
                      <a:pt x="39" y="241"/>
                    </a:cubicBezTo>
                    <a:cubicBezTo>
                      <a:pt x="38" y="242"/>
                      <a:pt x="37" y="242"/>
                      <a:pt x="36" y="242"/>
                    </a:cubicBezTo>
                    <a:cubicBezTo>
                      <a:pt x="35" y="242"/>
                      <a:pt x="34" y="240"/>
                      <a:pt x="34" y="239"/>
                    </a:cubicBezTo>
                    <a:cubicBezTo>
                      <a:pt x="35" y="239"/>
                      <a:pt x="38" y="237"/>
                      <a:pt x="37" y="236"/>
                    </a:cubicBezTo>
                    <a:cubicBezTo>
                      <a:pt x="37" y="235"/>
                      <a:pt x="41" y="234"/>
                      <a:pt x="42" y="234"/>
                    </a:cubicBezTo>
                    <a:cubicBezTo>
                      <a:pt x="40" y="234"/>
                      <a:pt x="39" y="234"/>
                      <a:pt x="38" y="235"/>
                    </a:cubicBezTo>
                    <a:cubicBezTo>
                      <a:pt x="37" y="235"/>
                      <a:pt x="34" y="236"/>
                      <a:pt x="36" y="234"/>
                    </a:cubicBezTo>
                    <a:cubicBezTo>
                      <a:pt x="34" y="236"/>
                      <a:pt x="35" y="234"/>
                      <a:pt x="36" y="234"/>
                    </a:cubicBezTo>
                    <a:cubicBezTo>
                      <a:pt x="36" y="233"/>
                      <a:pt x="37" y="233"/>
                      <a:pt x="38" y="233"/>
                    </a:cubicBezTo>
                    <a:cubicBezTo>
                      <a:pt x="39" y="232"/>
                      <a:pt x="42" y="229"/>
                      <a:pt x="42" y="228"/>
                    </a:cubicBezTo>
                    <a:cubicBezTo>
                      <a:pt x="41" y="229"/>
                      <a:pt x="40" y="229"/>
                      <a:pt x="40" y="230"/>
                    </a:cubicBezTo>
                    <a:cubicBezTo>
                      <a:pt x="39" y="231"/>
                      <a:pt x="39" y="231"/>
                      <a:pt x="38" y="232"/>
                    </a:cubicBezTo>
                    <a:cubicBezTo>
                      <a:pt x="37" y="233"/>
                      <a:pt x="36" y="233"/>
                      <a:pt x="35" y="234"/>
                    </a:cubicBezTo>
                    <a:cubicBezTo>
                      <a:pt x="34" y="235"/>
                      <a:pt x="33" y="234"/>
                      <a:pt x="31" y="234"/>
                    </a:cubicBezTo>
                    <a:cubicBezTo>
                      <a:pt x="32" y="233"/>
                      <a:pt x="33" y="232"/>
                      <a:pt x="34" y="231"/>
                    </a:cubicBezTo>
                    <a:cubicBezTo>
                      <a:pt x="32" y="231"/>
                      <a:pt x="31" y="233"/>
                      <a:pt x="30" y="234"/>
                    </a:cubicBezTo>
                    <a:cubicBezTo>
                      <a:pt x="30" y="233"/>
                      <a:pt x="26" y="233"/>
                      <a:pt x="25" y="233"/>
                    </a:cubicBezTo>
                    <a:cubicBezTo>
                      <a:pt x="26" y="232"/>
                      <a:pt x="27" y="232"/>
                      <a:pt x="28" y="232"/>
                    </a:cubicBezTo>
                    <a:cubicBezTo>
                      <a:pt x="28" y="232"/>
                      <a:pt x="26" y="233"/>
                      <a:pt x="26" y="232"/>
                    </a:cubicBezTo>
                    <a:cubicBezTo>
                      <a:pt x="29" y="232"/>
                      <a:pt x="35" y="231"/>
                      <a:pt x="36" y="227"/>
                    </a:cubicBezTo>
                    <a:cubicBezTo>
                      <a:pt x="33" y="230"/>
                      <a:pt x="31" y="231"/>
                      <a:pt x="27" y="231"/>
                    </a:cubicBezTo>
                    <a:cubicBezTo>
                      <a:pt x="27" y="231"/>
                      <a:pt x="30" y="230"/>
                      <a:pt x="29" y="229"/>
                    </a:cubicBezTo>
                    <a:cubicBezTo>
                      <a:pt x="28" y="229"/>
                      <a:pt x="26" y="229"/>
                      <a:pt x="26" y="230"/>
                    </a:cubicBezTo>
                    <a:cubicBezTo>
                      <a:pt x="26" y="228"/>
                      <a:pt x="28" y="229"/>
                      <a:pt x="29" y="229"/>
                    </a:cubicBezTo>
                    <a:cubicBezTo>
                      <a:pt x="28" y="229"/>
                      <a:pt x="27" y="229"/>
                      <a:pt x="27" y="227"/>
                    </a:cubicBezTo>
                    <a:cubicBezTo>
                      <a:pt x="26" y="229"/>
                      <a:pt x="23" y="229"/>
                      <a:pt x="20" y="228"/>
                    </a:cubicBezTo>
                    <a:cubicBezTo>
                      <a:pt x="24" y="230"/>
                      <a:pt x="15" y="229"/>
                      <a:pt x="19" y="227"/>
                    </a:cubicBezTo>
                    <a:cubicBezTo>
                      <a:pt x="21" y="227"/>
                      <a:pt x="21" y="227"/>
                      <a:pt x="21" y="227"/>
                    </a:cubicBezTo>
                    <a:cubicBezTo>
                      <a:pt x="23" y="227"/>
                      <a:pt x="25" y="227"/>
                      <a:pt x="27" y="226"/>
                    </a:cubicBezTo>
                    <a:cubicBezTo>
                      <a:pt x="25" y="226"/>
                      <a:pt x="20" y="228"/>
                      <a:pt x="18" y="226"/>
                    </a:cubicBezTo>
                    <a:cubicBezTo>
                      <a:pt x="15" y="225"/>
                      <a:pt x="24" y="224"/>
                      <a:pt x="24" y="224"/>
                    </a:cubicBezTo>
                    <a:cubicBezTo>
                      <a:pt x="23" y="224"/>
                      <a:pt x="21" y="224"/>
                      <a:pt x="19" y="224"/>
                    </a:cubicBezTo>
                    <a:cubicBezTo>
                      <a:pt x="21" y="222"/>
                      <a:pt x="24" y="220"/>
                      <a:pt x="27" y="220"/>
                    </a:cubicBezTo>
                    <a:cubicBezTo>
                      <a:pt x="29" y="220"/>
                      <a:pt x="33" y="221"/>
                      <a:pt x="33" y="219"/>
                    </a:cubicBezTo>
                    <a:cubicBezTo>
                      <a:pt x="31" y="222"/>
                      <a:pt x="27" y="218"/>
                      <a:pt x="25" y="220"/>
                    </a:cubicBezTo>
                    <a:cubicBezTo>
                      <a:pt x="25" y="219"/>
                      <a:pt x="26" y="219"/>
                      <a:pt x="27" y="218"/>
                    </a:cubicBezTo>
                    <a:cubicBezTo>
                      <a:pt x="24" y="219"/>
                      <a:pt x="23" y="222"/>
                      <a:pt x="20" y="222"/>
                    </a:cubicBezTo>
                    <a:cubicBezTo>
                      <a:pt x="20" y="221"/>
                      <a:pt x="22" y="219"/>
                      <a:pt x="23" y="217"/>
                    </a:cubicBezTo>
                    <a:cubicBezTo>
                      <a:pt x="24" y="217"/>
                      <a:pt x="25" y="217"/>
                      <a:pt x="25" y="216"/>
                    </a:cubicBezTo>
                    <a:cubicBezTo>
                      <a:pt x="26" y="216"/>
                      <a:pt x="27" y="215"/>
                      <a:pt x="28" y="215"/>
                    </a:cubicBezTo>
                    <a:cubicBezTo>
                      <a:pt x="26" y="216"/>
                      <a:pt x="30" y="214"/>
                      <a:pt x="31" y="213"/>
                    </a:cubicBezTo>
                    <a:cubicBezTo>
                      <a:pt x="32" y="213"/>
                      <a:pt x="33" y="213"/>
                      <a:pt x="34" y="213"/>
                    </a:cubicBezTo>
                    <a:cubicBezTo>
                      <a:pt x="35" y="212"/>
                      <a:pt x="35" y="214"/>
                      <a:pt x="35" y="216"/>
                    </a:cubicBezTo>
                    <a:cubicBezTo>
                      <a:pt x="36" y="214"/>
                      <a:pt x="34" y="212"/>
                      <a:pt x="37" y="212"/>
                    </a:cubicBezTo>
                    <a:cubicBezTo>
                      <a:pt x="37" y="212"/>
                      <a:pt x="35" y="212"/>
                      <a:pt x="35" y="212"/>
                    </a:cubicBezTo>
                    <a:cubicBezTo>
                      <a:pt x="34" y="212"/>
                      <a:pt x="34" y="210"/>
                      <a:pt x="35" y="210"/>
                    </a:cubicBezTo>
                    <a:cubicBezTo>
                      <a:pt x="37" y="209"/>
                      <a:pt x="40" y="209"/>
                      <a:pt x="40" y="206"/>
                    </a:cubicBezTo>
                    <a:cubicBezTo>
                      <a:pt x="38" y="211"/>
                      <a:pt x="30" y="211"/>
                      <a:pt x="26" y="214"/>
                    </a:cubicBezTo>
                    <a:cubicBezTo>
                      <a:pt x="26" y="212"/>
                      <a:pt x="28" y="211"/>
                      <a:pt x="29" y="210"/>
                    </a:cubicBezTo>
                    <a:cubicBezTo>
                      <a:pt x="28" y="211"/>
                      <a:pt x="27" y="212"/>
                      <a:pt x="26" y="212"/>
                    </a:cubicBezTo>
                    <a:cubicBezTo>
                      <a:pt x="26" y="210"/>
                      <a:pt x="28" y="210"/>
                      <a:pt x="29" y="210"/>
                    </a:cubicBezTo>
                    <a:cubicBezTo>
                      <a:pt x="27" y="210"/>
                      <a:pt x="25" y="213"/>
                      <a:pt x="22" y="213"/>
                    </a:cubicBezTo>
                    <a:cubicBezTo>
                      <a:pt x="23" y="212"/>
                      <a:pt x="25" y="210"/>
                      <a:pt x="26" y="210"/>
                    </a:cubicBezTo>
                    <a:cubicBezTo>
                      <a:pt x="28" y="208"/>
                      <a:pt x="29" y="207"/>
                      <a:pt x="31" y="206"/>
                    </a:cubicBezTo>
                    <a:cubicBezTo>
                      <a:pt x="30" y="206"/>
                      <a:pt x="27" y="208"/>
                      <a:pt x="27" y="206"/>
                    </a:cubicBezTo>
                    <a:cubicBezTo>
                      <a:pt x="27" y="204"/>
                      <a:pt x="30" y="204"/>
                      <a:pt x="29" y="202"/>
                    </a:cubicBezTo>
                    <a:cubicBezTo>
                      <a:pt x="27" y="204"/>
                      <a:pt x="28" y="200"/>
                      <a:pt x="29" y="199"/>
                    </a:cubicBezTo>
                    <a:cubicBezTo>
                      <a:pt x="29" y="199"/>
                      <a:pt x="29" y="198"/>
                      <a:pt x="30" y="198"/>
                    </a:cubicBezTo>
                    <a:cubicBezTo>
                      <a:pt x="30" y="198"/>
                      <a:pt x="31" y="200"/>
                      <a:pt x="31" y="201"/>
                    </a:cubicBezTo>
                    <a:cubicBezTo>
                      <a:pt x="32" y="199"/>
                      <a:pt x="34" y="199"/>
                      <a:pt x="36" y="199"/>
                    </a:cubicBezTo>
                    <a:cubicBezTo>
                      <a:pt x="35" y="200"/>
                      <a:pt x="35" y="201"/>
                      <a:pt x="35" y="202"/>
                    </a:cubicBezTo>
                    <a:cubicBezTo>
                      <a:pt x="38" y="198"/>
                      <a:pt x="32" y="200"/>
                      <a:pt x="32" y="199"/>
                    </a:cubicBezTo>
                    <a:cubicBezTo>
                      <a:pt x="30" y="197"/>
                      <a:pt x="35" y="194"/>
                      <a:pt x="36" y="195"/>
                    </a:cubicBezTo>
                    <a:cubicBezTo>
                      <a:pt x="34" y="195"/>
                      <a:pt x="36" y="194"/>
                      <a:pt x="36" y="193"/>
                    </a:cubicBezTo>
                    <a:cubicBezTo>
                      <a:pt x="36" y="194"/>
                      <a:pt x="31" y="197"/>
                      <a:pt x="33" y="195"/>
                    </a:cubicBezTo>
                    <a:cubicBezTo>
                      <a:pt x="32" y="196"/>
                      <a:pt x="30" y="196"/>
                      <a:pt x="29" y="196"/>
                    </a:cubicBezTo>
                    <a:cubicBezTo>
                      <a:pt x="28" y="197"/>
                      <a:pt x="26" y="199"/>
                      <a:pt x="25" y="200"/>
                    </a:cubicBezTo>
                    <a:cubicBezTo>
                      <a:pt x="24" y="199"/>
                      <a:pt x="23" y="195"/>
                      <a:pt x="24" y="193"/>
                    </a:cubicBezTo>
                    <a:cubicBezTo>
                      <a:pt x="25" y="191"/>
                      <a:pt x="26" y="191"/>
                      <a:pt x="26" y="194"/>
                    </a:cubicBezTo>
                    <a:cubicBezTo>
                      <a:pt x="26" y="190"/>
                      <a:pt x="29" y="191"/>
                      <a:pt x="32" y="190"/>
                    </a:cubicBezTo>
                    <a:cubicBezTo>
                      <a:pt x="30" y="191"/>
                      <a:pt x="25" y="192"/>
                      <a:pt x="24" y="191"/>
                    </a:cubicBezTo>
                    <a:cubicBezTo>
                      <a:pt x="25" y="190"/>
                      <a:pt x="25" y="190"/>
                      <a:pt x="26" y="189"/>
                    </a:cubicBezTo>
                    <a:cubicBezTo>
                      <a:pt x="23" y="190"/>
                      <a:pt x="26" y="187"/>
                      <a:pt x="27" y="186"/>
                    </a:cubicBezTo>
                    <a:cubicBezTo>
                      <a:pt x="28" y="187"/>
                      <a:pt x="27" y="188"/>
                      <a:pt x="28" y="190"/>
                    </a:cubicBezTo>
                    <a:cubicBezTo>
                      <a:pt x="28" y="188"/>
                      <a:pt x="29" y="188"/>
                      <a:pt x="30" y="187"/>
                    </a:cubicBezTo>
                    <a:cubicBezTo>
                      <a:pt x="28" y="188"/>
                      <a:pt x="27" y="186"/>
                      <a:pt x="28" y="186"/>
                    </a:cubicBezTo>
                    <a:cubicBezTo>
                      <a:pt x="30" y="185"/>
                      <a:pt x="30" y="187"/>
                      <a:pt x="32" y="186"/>
                    </a:cubicBezTo>
                    <a:cubicBezTo>
                      <a:pt x="29" y="186"/>
                      <a:pt x="31" y="184"/>
                      <a:pt x="32" y="184"/>
                    </a:cubicBezTo>
                    <a:cubicBezTo>
                      <a:pt x="34" y="182"/>
                      <a:pt x="36" y="183"/>
                      <a:pt x="38" y="182"/>
                    </a:cubicBezTo>
                    <a:cubicBezTo>
                      <a:pt x="37" y="182"/>
                      <a:pt x="36" y="182"/>
                      <a:pt x="35" y="182"/>
                    </a:cubicBezTo>
                    <a:cubicBezTo>
                      <a:pt x="36" y="180"/>
                      <a:pt x="41" y="176"/>
                      <a:pt x="43" y="177"/>
                    </a:cubicBezTo>
                    <a:cubicBezTo>
                      <a:pt x="42" y="177"/>
                      <a:pt x="42" y="175"/>
                      <a:pt x="43" y="175"/>
                    </a:cubicBezTo>
                    <a:cubicBezTo>
                      <a:pt x="42" y="176"/>
                      <a:pt x="41" y="177"/>
                      <a:pt x="40" y="178"/>
                    </a:cubicBezTo>
                    <a:cubicBezTo>
                      <a:pt x="38" y="179"/>
                      <a:pt x="36" y="180"/>
                      <a:pt x="35" y="182"/>
                    </a:cubicBezTo>
                    <a:cubicBezTo>
                      <a:pt x="35" y="180"/>
                      <a:pt x="36" y="180"/>
                      <a:pt x="37" y="179"/>
                    </a:cubicBezTo>
                    <a:cubicBezTo>
                      <a:pt x="38" y="178"/>
                      <a:pt x="39" y="177"/>
                      <a:pt x="40" y="176"/>
                    </a:cubicBezTo>
                    <a:cubicBezTo>
                      <a:pt x="41" y="173"/>
                      <a:pt x="44" y="172"/>
                      <a:pt x="46" y="169"/>
                    </a:cubicBezTo>
                    <a:cubicBezTo>
                      <a:pt x="45" y="170"/>
                      <a:pt x="43" y="170"/>
                      <a:pt x="43" y="169"/>
                    </a:cubicBezTo>
                    <a:cubicBezTo>
                      <a:pt x="43" y="168"/>
                      <a:pt x="42" y="168"/>
                      <a:pt x="42" y="167"/>
                    </a:cubicBezTo>
                    <a:cubicBezTo>
                      <a:pt x="42" y="166"/>
                      <a:pt x="37" y="164"/>
                      <a:pt x="36" y="164"/>
                    </a:cubicBezTo>
                    <a:cubicBezTo>
                      <a:pt x="36" y="162"/>
                      <a:pt x="36" y="160"/>
                      <a:pt x="38" y="159"/>
                    </a:cubicBezTo>
                    <a:cubicBezTo>
                      <a:pt x="37" y="159"/>
                      <a:pt x="37" y="158"/>
                      <a:pt x="38" y="157"/>
                    </a:cubicBezTo>
                    <a:cubicBezTo>
                      <a:pt x="39" y="156"/>
                      <a:pt x="39" y="155"/>
                      <a:pt x="39" y="153"/>
                    </a:cubicBezTo>
                    <a:cubicBezTo>
                      <a:pt x="39" y="152"/>
                      <a:pt x="40" y="150"/>
                      <a:pt x="40" y="148"/>
                    </a:cubicBezTo>
                    <a:cubicBezTo>
                      <a:pt x="40" y="148"/>
                      <a:pt x="41" y="144"/>
                      <a:pt x="41" y="144"/>
                    </a:cubicBezTo>
                    <a:cubicBezTo>
                      <a:pt x="42" y="142"/>
                      <a:pt x="41" y="140"/>
                      <a:pt x="40" y="139"/>
                    </a:cubicBezTo>
                    <a:cubicBezTo>
                      <a:pt x="39" y="138"/>
                      <a:pt x="40" y="137"/>
                      <a:pt x="41" y="136"/>
                    </a:cubicBezTo>
                    <a:cubicBezTo>
                      <a:pt x="41" y="135"/>
                      <a:pt x="39" y="134"/>
                      <a:pt x="39" y="133"/>
                    </a:cubicBezTo>
                    <a:cubicBezTo>
                      <a:pt x="39" y="131"/>
                      <a:pt x="43" y="131"/>
                      <a:pt x="40" y="129"/>
                    </a:cubicBezTo>
                    <a:cubicBezTo>
                      <a:pt x="39" y="128"/>
                      <a:pt x="37" y="129"/>
                      <a:pt x="36" y="129"/>
                    </a:cubicBezTo>
                    <a:cubicBezTo>
                      <a:pt x="34" y="130"/>
                      <a:pt x="33" y="130"/>
                      <a:pt x="31" y="130"/>
                    </a:cubicBezTo>
                    <a:cubicBezTo>
                      <a:pt x="30" y="130"/>
                      <a:pt x="31" y="132"/>
                      <a:pt x="29" y="132"/>
                    </a:cubicBezTo>
                    <a:cubicBezTo>
                      <a:pt x="27" y="132"/>
                      <a:pt x="26" y="134"/>
                      <a:pt x="24" y="135"/>
                    </a:cubicBezTo>
                    <a:cubicBezTo>
                      <a:pt x="23" y="135"/>
                      <a:pt x="21" y="136"/>
                      <a:pt x="19" y="136"/>
                    </a:cubicBezTo>
                    <a:cubicBezTo>
                      <a:pt x="17" y="137"/>
                      <a:pt x="15" y="137"/>
                      <a:pt x="13" y="138"/>
                    </a:cubicBezTo>
                    <a:cubicBezTo>
                      <a:pt x="14" y="137"/>
                      <a:pt x="16" y="135"/>
                      <a:pt x="15" y="133"/>
                    </a:cubicBezTo>
                    <a:cubicBezTo>
                      <a:pt x="14" y="132"/>
                      <a:pt x="13" y="130"/>
                      <a:pt x="14" y="128"/>
                    </a:cubicBezTo>
                    <a:cubicBezTo>
                      <a:pt x="14" y="127"/>
                      <a:pt x="11" y="126"/>
                      <a:pt x="12" y="125"/>
                    </a:cubicBezTo>
                    <a:cubicBezTo>
                      <a:pt x="13" y="124"/>
                      <a:pt x="15" y="123"/>
                      <a:pt x="16" y="122"/>
                    </a:cubicBezTo>
                    <a:cubicBezTo>
                      <a:pt x="13" y="122"/>
                      <a:pt x="10" y="123"/>
                      <a:pt x="6" y="124"/>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35" name="Freeform 4773"/>
              <p:cNvSpPr>
                <a:spLocks/>
              </p:cNvSpPr>
              <p:nvPr/>
            </p:nvSpPr>
            <p:spPr bwMode="auto">
              <a:xfrm>
                <a:off x="1381" y="1594"/>
                <a:ext cx="32" cy="14"/>
              </a:xfrm>
              <a:custGeom>
                <a:avLst/>
                <a:gdLst>
                  <a:gd name="T0" fmla="*/ 0 w 24"/>
                  <a:gd name="T1" fmla="*/ 10 h 11"/>
                  <a:gd name="T2" fmla="*/ 5 w 24"/>
                  <a:gd name="T3" fmla="*/ 9 h 11"/>
                  <a:gd name="T4" fmla="*/ 4 w 24"/>
                  <a:gd name="T5" fmla="*/ 6 h 11"/>
                  <a:gd name="T6" fmla="*/ 8 w 24"/>
                  <a:gd name="T7" fmla="*/ 8 h 11"/>
                  <a:gd name="T8" fmla="*/ 7 w 24"/>
                  <a:gd name="T9" fmla="*/ 6 h 11"/>
                  <a:gd name="T10" fmla="*/ 9 w 24"/>
                  <a:gd name="T11" fmla="*/ 6 h 11"/>
                  <a:gd name="T12" fmla="*/ 12 w 24"/>
                  <a:gd name="T13" fmla="*/ 6 h 11"/>
                  <a:gd name="T14" fmla="*/ 15 w 24"/>
                  <a:gd name="T15" fmla="*/ 4 h 11"/>
                  <a:gd name="T16" fmla="*/ 21 w 24"/>
                  <a:gd name="T17" fmla="*/ 4 h 11"/>
                  <a:gd name="T18" fmla="*/ 29 w 24"/>
                  <a:gd name="T19" fmla="*/ 1 h 11"/>
                  <a:gd name="T20" fmla="*/ 29 w 24"/>
                  <a:gd name="T21" fmla="*/ 3 h 11"/>
                  <a:gd name="T22" fmla="*/ 32 w 24"/>
                  <a:gd name="T23" fmla="*/ 3 h 11"/>
                  <a:gd name="T24" fmla="*/ 13 w 24"/>
                  <a:gd name="T25" fmla="*/ 14 h 11"/>
                  <a:gd name="T26" fmla="*/ 9 w 24"/>
                  <a:gd name="T27" fmla="*/ 11 h 11"/>
                  <a:gd name="T28" fmla="*/ 4 w 24"/>
                  <a:gd name="T29" fmla="*/ 10 h 11"/>
                  <a:gd name="T30" fmla="*/ 0 w 24"/>
                  <a:gd name="T31" fmla="*/ 10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 h="11">
                    <a:moveTo>
                      <a:pt x="0" y="8"/>
                    </a:moveTo>
                    <a:cubicBezTo>
                      <a:pt x="0" y="7"/>
                      <a:pt x="3" y="8"/>
                      <a:pt x="4" y="7"/>
                    </a:cubicBezTo>
                    <a:cubicBezTo>
                      <a:pt x="2" y="8"/>
                      <a:pt x="2" y="6"/>
                      <a:pt x="3" y="5"/>
                    </a:cubicBezTo>
                    <a:cubicBezTo>
                      <a:pt x="4" y="5"/>
                      <a:pt x="5" y="7"/>
                      <a:pt x="6" y="6"/>
                    </a:cubicBezTo>
                    <a:cubicBezTo>
                      <a:pt x="5" y="6"/>
                      <a:pt x="4" y="6"/>
                      <a:pt x="5" y="5"/>
                    </a:cubicBezTo>
                    <a:cubicBezTo>
                      <a:pt x="5" y="4"/>
                      <a:pt x="6" y="5"/>
                      <a:pt x="7" y="5"/>
                    </a:cubicBezTo>
                    <a:cubicBezTo>
                      <a:pt x="8" y="4"/>
                      <a:pt x="8" y="4"/>
                      <a:pt x="9" y="5"/>
                    </a:cubicBezTo>
                    <a:cubicBezTo>
                      <a:pt x="10" y="5"/>
                      <a:pt x="10" y="4"/>
                      <a:pt x="11" y="3"/>
                    </a:cubicBezTo>
                    <a:cubicBezTo>
                      <a:pt x="13" y="3"/>
                      <a:pt x="15" y="3"/>
                      <a:pt x="16" y="3"/>
                    </a:cubicBezTo>
                    <a:cubicBezTo>
                      <a:pt x="18" y="3"/>
                      <a:pt x="20" y="0"/>
                      <a:pt x="22" y="1"/>
                    </a:cubicBezTo>
                    <a:cubicBezTo>
                      <a:pt x="21" y="1"/>
                      <a:pt x="21" y="2"/>
                      <a:pt x="22" y="2"/>
                    </a:cubicBezTo>
                    <a:cubicBezTo>
                      <a:pt x="23" y="3"/>
                      <a:pt x="23" y="2"/>
                      <a:pt x="24" y="2"/>
                    </a:cubicBezTo>
                    <a:cubicBezTo>
                      <a:pt x="22" y="4"/>
                      <a:pt x="7" y="6"/>
                      <a:pt x="10" y="11"/>
                    </a:cubicBezTo>
                    <a:cubicBezTo>
                      <a:pt x="7" y="10"/>
                      <a:pt x="10" y="7"/>
                      <a:pt x="7" y="9"/>
                    </a:cubicBezTo>
                    <a:cubicBezTo>
                      <a:pt x="5" y="9"/>
                      <a:pt x="5" y="8"/>
                      <a:pt x="3" y="8"/>
                    </a:cubicBezTo>
                    <a:cubicBezTo>
                      <a:pt x="2" y="8"/>
                      <a:pt x="1" y="9"/>
                      <a:pt x="0" y="8"/>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36" name="Freeform 4774"/>
              <p:cNvSpPr>
                <a:spLocks/>
              </p:cNvSpPr>
              <p:nvPr/>
            </p:nvSpPr>
            <p:spPr bwMode="auto">
              <a:xfrm>
                <a:off x="1582" y="1545"/>
                <a:ext cx="168" cy="67"/>
              </a:xfrm>
              <a:custGeom>
                <a:avLst/>
                <a:gdLst>
                  <a:gd name="T0" fmla="*/ 4 w 128"/>
                  <a:gd name="T1" fmla="*/ 50 h 51"/>
                  <a:gd name="T2" fmla="*/ 12 w 128"/>
                  <a:gd name="T3" fmla="*/ 55 h 51"/>
                  <a:gd name="T4" fmla="*/ 25 w 128"/>
                  <a:gd name="T5" fmla="*/ 60 h 51"/>
                  <a:gd name="T6" fmla="*/ 24 w 128"/>
                  <a:gd name="T7" fmla="*/ 66 h 51"/>
                  <a:gd name="T8" fmla="*/ 39 w 128"/>
                  <a:gd name="T9" fmla="*/ 66 h 51"/>
                  <a:gd name="T10" fmla="*/ 49 w 128"/>
                  <a:gd name="T11" fmla="*/ 64 h 51"/>
                  <a:gd name="T12" fmla="*/ 59 w 128"/>
                  <a:gd name="T13" fmla="*/ 64 h 51"/>
                  <a:gd name="T14" fmla="*/ 80 w 128"/>
                  <a:gd name="T15" fmla="*/ 59 h 51"/>
                  <a:gd name="T16" fmla="*/ 98 w 128"/>
                  <a:gd name="T17" fmla="*/ 54 h 51"/>
                  <a:gd name="T18" fmla="*/ 102 w 128"/>
                  <a:gd name="T19" fmla="*/ 56 h 51"/>
                  <a:gd name="T20" fmla="*/ 114 w 128"/>
                  <a:gd name="T21" fmla="*/ 58 h 51"/>
                  <a:gd name="T22" fmla="*/ 119 w 128"/>
                  <a:gd name="T23" fmla="*/ 59 h 51"/>
                  <a:gd name="T24" fmla="*/ 129 w 128"/>
                  <a:gd name="T25" fmla="*/ 60 h 51"/>
                  <a:gd name="T26" fmla="*/ 139 w 128"/>
                  <a:gd name="T27" fmla="*/ 59 h 51"/>
                  <a:gd name="T28" fmla="*/ 146 w 128"/>
                  <a:gd name="T29" fmla="*/ 56 h 51"/>
                  <a:gd name="T30" fmla="*/ 134 w 128"/>
                  <a:gd name="T31" fmla="*/ 58 h 51"/>
                  <a:gd name="T32" fmla="*/ 138 w 128"/>
                  <a:gd name="T33" fmla="*/ 51 h 51"/>
                  <a:gd name="T34" fmla="*/ 148 w 128"/>
                  <a:gd name="T35" fmla="*/ 49 h 51"/>
                  <a:gd name="T36" fmla="*/ 156 w 128"/>
                  <a:gd name="T37" fmla="*/ 49 h 51"/>
                  <a:gd name="T38" fmla="*/ 163 w 128"/>
                  <a:gd name="T39" fmla="*/ 50 h 51"/>
                  <a:gd name="T40" fmla="*/ 165 w 128"/>
                  <a:gd name="T41" fmla="*/ 43 h 51"/>
                  <a:gd name="T42" fmla="*/ 164 w 128"/>
                  <a:gd name="T43" fmla="*/ 42 h 51"/>
                  <a:gd name="T44" fmla="*/ 156 w 128"/>
                  <a:gd name="T45" fmla="*/ 39 h 51"/>
                  <a:gd name="T46" fmla="*/ 148 w 128"/>
                  <a:gd name="T47" fmla="*/ 35 h 51"/>
                  <a:gd name="T48" fmla="*/ 155 w 128"/>
                  <a:gd name="T49" fmla="*/ 26 h 51"/>
                  <a:gd name="T50" fmla="*/ 160 w 128"/>
                  <a:gd name="T51" fmla="*/ 14 h 51"/>
                  <a:gd name="T52" fmla="*/ 163 w 128"/>
                  <a:gd name="T53" fmla="*/ 9 h 51"/>
                  <a:gd name="T54" fmla="*/ 152 w 128"/>
                  <a:gd name="T55" fmla="*/ 4 h 51"/>
                  <a:gd name="T56" fmla="*/ 146 w 128"/>
                  <a:gd name="T57" fmla="*/ 4 h 51"/>
                  <a:gd name="T58" fmla="*/ 131 w 128"/>
                  <a:gd name="T59" fmla="*/ 21 h 51"/>
                  <a:gd name="T60" fmla="*/ 123 w 128"/>
                  <a:gd name="T61" fmla="*/ 20 h 51"/>
                  <a:gd name="T62" fmla="*/ 129 w 128"/>
                  <a:gd name="T63" fmla="*/ 13 h 51"/>
                  <a:gd name="T64" fmla="*/ 123 w 128"/>
                  <a:gd name="T65" fmla="*/ 8 h 51"/>
                  <a:gd name="T66" fmla="*/ 119 w 128"/>
                  <a:gd name="T67" fmla="*/ 11 h 51"/>
                  <a:gd name="T68" fmla="*/ 113 w 128"/>
                  <a:gd name="T69" fmla="*/ 12 h 51"/>
                  <a:gd name="T70" fmla="*/ 104 w 128"/>
                  <a:gd name="T71" fmla="*/ 14 h 51"/>
                  <a:gd name="T72" fmla="*/ 93 w 128"/>
                  <a:gd name="T73" fmla="*/ 17 h 51"/>
                  <a:gd name="T74" fmla="*/ 98 w 128"/>
                  <a:gd name="T75" fmla="*/ 13 h 51"/>
                  <a:gd name="T76" fmla="*/ 101 w 128"/>
                  <a:gd name="T77" fmla="*/ 8 h 51"/>
                  <a:gd name="T78" fmla="*/ 84 w 128"/>
                  <a:gd name="T79" fmla="*/ 9 h 51"/>
                  <a:gd name="T80" fmla="*/ 77 w 128"/>
                  <a:gd name="T81" fmla="*/ 12 h 51"/>
                  <a:gd name="T82" fmla="*/ 79 w 128"/>
                  <a:gd name="T83" fmla="*/ 9 h 51"/>
                  <a:gd name="T84" fmla="*/ 75 w 128"/>
                  <a:gd name="T85" fmla="*/ 3 h 51"/>
                  <a:gd name="T86" fmla="*/ 45 w 128"/>
                  <a:gd name="T87" fmla="*/ 9 h 51"/>
                  <a:gd name="T88" fmla="*/ 33 w 128"/>
                  <a:gd name="T89" fmla="*/ 16 h 51"/>
                  <a:gd name="T90" fmla="*/ 20 w 128"/>
                  <a:gd name="T91" fmla="*/ 25 h 51"/>
                  <a:gd name="T92" fmla="*/ 22 w 128"/>
                  <a:gd name="T93" fmla="*/ 25 h 51"/>
                  <a:gd name="T94" fmla="*/ 17 w 128"/>
                  <a:gd name="T95" fmla="*/ 26 h 51"/>
                  <a:gd name="T96" fmla="*/ 29 w 128"/>
                  <a:gd name="T97" fmla="*/ 28 h 51"/>
                  <a:gd name="T98" fmla="*/ 49 w 128"/>
                  <a:gd name="T99" fmla="*/ 26 h 51"/>
                  <a:gd name="T100" fmla="*/ 41 w 128"/>
                  <a:gd name="T101" fmla="*/ 28 h 51"/>
                  <a:gd name="T102" fmla="*/ 16 w 128"/>
                  <a:gd name="T103" fmla="*/ 30 h 51"/>
                  <a:gd name="T104" fmla="*/ 12 w 128"/>
                  <a:gd name="T105" fmla="*/ 37 h 51"/>
                  <a:gd name="T106" fmla="*/ 43 w 128"/>
                  <a:gd name="T107" fmla="*/ 37 h 51"/>
                  <a:gd name="T108" fmla="*/ 63 w 128"/>
                  <a:gd name="T109" fmla="*/ 39 h 51"/>
                  <a:gd name="T110" fmla="*/ 60 w 128"/>
                  <a:gd name="T111" fmla="*/ 42 h 51"/>
                  <a:gd name="T112" fmla="*/ 38 w 128"/>
                  <a:gd name="T113" fmla="*/ 41 h 51"/>
                  <a:gd name="T114" fmla="*/ 3 w 128"/>
                  <a:gd name="T115" fmla="*/ 46 h 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8" h="51">
                    <a:moveTo>
                      <a:pt x="2" y="35"/>
                    </a:moveTo>
                    <a:cubicBezTo>
                      <a:pt x="2" y="36"/>
                      <a:pt x="1" y="38"/>
                      <a:pt x="3" y="38"/>
                    </a:cubicBezTo>
                    <a:cubicBezTo>
                      <a:pt x="0" y="39"/>
                      <a:pt x="3" y="39"/>
                      <a:pt x="4" y="39"/>
                    </a:cubicBezTo>
                    <a:cubicBezTo>
                      <a:pt x="0" y="41"/>
                      <a:pt x="9" y="42"/>
                      <a:pt x="9" y="42"/>
                    </a:cubicBezTo>
                    <a:cubicBezTo>
                      <a:pt x="14" y="42"/>
                      <a:pt x="18" y="42"/>
                      <a:pt x="22" y="43"/>
                    </a:cubicBezTo>
                    <a:cubicBezTo>
                      <a:pt x="21" y="43"/>
                      <a:pt x="20" y="45"/>
                      <a:pt x="19" y="46"/>
                    </a:cubicBezTo>
                    <a:cubicBezTo>
                      <a:pt x="18" y="46"/>
                      <a:pt x="18" y="47"/>
                      <a:pt x="18" y="48"/>
                    </a:cubicBezTo>
                    <a:cubicBezTo>
                      <a:pt x="18" y="49"/>
                      <a:pt x="20" y="49"/>
                      <a:pt x="18" y="50"/>
                    </a:cubicBezTo>
                    <a:cubicBezTo>
                      <a:pt x="20" y="51"/>
                      <a:pt x="23" y="50"/>
                      <a:pt x="25" y="50"/>
                    </a:cubicBezTo>
                    <a:cubicBezTo>
                      <a:pt x="27" y="50"/>
                      <a:pt x="29" y="50"/>
                      <a:pt x="30" y="50"/>
                    </a:cubicBezTo>
                    <a:cubicBezTo>
                      <a:pt x="31" y="50"/>
                      <a:pt x="35" y="50"/>
                      <a:pt x="33" y="49"/>
                    </a:cubicBezTo>
                    <a:cubicBezTo>
                      <a:pt x="34" y="49"/>
                      <a:pt x="36" y="49"/>
                      <a:pt x="37" y="49"/>
                    </a:cubicBezTo>
                    <a:cubicBezTo>
                      <a:pt x="34" y="49"/>
                      <a:pt x="39" y="49"/>
                      <a:pt x="39" y="49"/>
                    </a:cubicBezTo>
                    <a:cubicBezTo>
                      <a:pt x="41" y="49"/>
                      <a:pt x="43" y="48"/>
                      <a:pt x="45" y="49"/>
                    </a:cubicBezTo>
                    <a:cubicBezTo>
                      <a:pt x="48" y="49"/>
                      <a:pt x="51" y="48"/>
                      <a:pt x="53" y="47"/>
                    </a:cubicBezTo>
                    <a:cubicBezTo>
                      <a:pt x="56" y="47"/>
                      <a:pt x="58" y="45"/>
                      <a:pt x="61" y="45"/>
                    </a:cubicBezTo>
                    <a:cubicBezTo>
                      <a:pt x="64" y="45"/>
                      <a:pt x="66" y="45"/>
                      <a:pt x="69" y="44"/>
                    </a:cubicBezTo>
                    <a:cubicBezTo>
                      <a:pt x="71" y="44"/>
                      <a:pt x="73" y="42"/>
                      <a:pt x="75" y="41"/>
                    </a:cubicBezTo>
                    <a:cubicBezTo>
                      <a:pt x="76" y="41"/>
                      <a:pt x="78" y="40"/>
                      <a:pt x="80" y="40"/>
                    </a:cubicBezTo>
                    <a:cubicBezTo>
                      <a:pt x="82" y="40"/>
                      <a:pt x="78" y="42"/>
                      <a:pt x="78" y="43"/>
                    </a:cubicBezTo>
                    <a:cubicBezTo>
                      <a:pt x="79" y="44"/>
                      <a:pt x="81" y="43"/>
                      <a:pt x="82" y="43"/>
                    </a:cubicBezTo>
                    <a:cubicBezTo>
                      <a:pt x="84" y="43"/>
                      <a:pt x="86" y="44"/>
                      <a:pt x="87" y="44"/>
                    </a:cubicBezTo>
                    <a:cubicBezTo>
                      <a:pt x="87" y="45"/>
                      <a:pt x="85" y="45"/>
                      <a:pt x="84" y="45"/>
                    </a:cubicBezTo>
                    <a:cubicBezTo>
                      <a:pt x="87" y="47"/>
                      <a:pt x="89" y="45"/>
                      <a:pt x="91" y="45"/>
                    </a:cubicBezTo>
                    <a:cubicBezTo>
                      <a:pt x="92" y="45"/>
                      <a:pt x="93" y="46"/>
                      <a:pt x="95" y="46"/>
                    </a:cubicBezTo>
                    <a:cubicBezTo>
                      <a:pt x="96" y="47"/>
                      <a:pt x="97" y="47"/>
                      <a:pt x="98" y="46"/>
                    </a:cubicBezTo>
                    <a:cubicBezTo>
                      <a:pt x="99" y="46"/>
                      <a:pt x="101" y="47"/>
                      <a:pt x="102" y="46"/>
                    </a:cubicBezTo>
                    <a:cubicBezTo>
                      <a:pt x="104" y="46"/>
                      <a:pt x="105" y="46"/>
                      <a:pt x="106" y="45"/>
                    </a:cubicBezTo>
                    <a:cubicBezTo>
                      <a:pt x="109" y="45"/>
                      <a:pt x="112" y="45"/>
                      <a:pt x="113" y="43"/>
                    </a:cubicBezTo>
                    <a:cubicBezTo>
                      <a:pt x="113" y="42"/>
                      <a:pt x="112" y="42"/>
                      <a:pt x="111" y="43"/>
                    </a:cubicBezTo>
                    <a:cubicBezTo>
                      <a:pt x="112" y="42"/>
                      <a:pt x="113" y="41"/>
                      <a:pt x="114" y="41"/>
                    </a:cubicBezTo>
                    <a:cubicBezTo>
                      <a:pt x="112" y="38"/>
                      <a:pt x="104" y="42"/>
                      <a:pt x="102" y="44"/>
                    </a:cubicBezTo>
                    <a:cubicBezTo>
                      <a:pt x="103" y="42"/>
                      <a:pt x="105" y="41"/>
                      <a:pt x="107" y="40"/>
                    </a:cubicBezTo>
                    <a:cubicBezTo>
                      <a:pt x="105" y="41"/>
                      <a:pt x="107" y="39"/>
                      <a:pt x="105" y="39"/>
                    </a:cubicBezTo>
                    <a:cubicBezTo>
                      <a:pt x="105" y="37"/>
                      <a:pt x="107" y="38"/>
                      <a:pt x="108" y="39"/>
                    </a:cubicBezTo>
                    <a:cubicBezTo>
                      <a:pt x="110" y="40"/>
                      <a:pt x="112" y="38"/>
                      <a:pt x="113" y="37"/>
                    </a:cubicBezTo>
                    <a:cubicBezTo>
                      <a:pt x="114" y="37"/>
                      <a:pt x="116" y="35"/>
                      <a:pt x="117" y="36"/>
                    </a:cubicBezTo>
                    <a:cubicBezTo>
                      <a:pt x="118" y="36"/>
                      <a:pt x="118" y="37"/>
                      <a:pt x="119" y="37"/>
                    </a:cubicBezTo>
                    <a:cubicBezTo>
                      <a:pt x="120" y="38"/>
                      <a:pt x="122" y="36"/>
                      <a:pt x="123" y="36"/>
                    </a:cubicBezTo>
                    <a:cubicBezTo>
                      <a:pt x="121" y="37"/>
                      <a:pt x="122" y="38"/>
                      <a:pt x="124" y="38"/>
                    </a:cubicBezTo>
                    <a:cubicBezTo>
                      <a:pt x="126" y="38"/>
                      <a:pt x="127" y="35"/>
                      <a:pt x="128" y="34"/>
                    </a:cubicBezTo>
                    <a:cubicBezTo>
                      <a:pt x="128" y="33"/>
                      <a:pt x="127" y="33"/>
                      <a:pt x="126" y="33"/>
                    </a:cubicBezTo>
                    <a:cubicBezTo>
                      <a:pt x="125" y="33"/>
                      <a:pt x="125" y="34"/>
                      <a:pt x="124" y="33"/>
                    </a:cubicBezTo>
                    <a:cubicBezTo>
                      <a:pt x="125" y="32"/>
                      <a:pt x="125" y="32"/>
                      <a:pt x="125" y="32"/>
                    </a:cubicBezTo>
                    <a:cubicBezTo>
                      <a:pt x="124" y="31"/>
                      <a:pt x="123" y="32"/>
                      <a:pt x="123" y="32"/>
                    </a:cubicBezTo>
                    <a:cubicBezTo>
                      <a:pt x="122" y="31"/>
                      <a:pt x="120" y="30"/>
                      <a:pt x="119" y="30"/>
                    </a:cubicBezTo>
                    <a:cubicBezTo>
                      <a:pt x="120" y="28"/>
                      <a:pt x="118" y="28"/>
                      <a:pt x="117" y="29"/>
                    </a:cubicBezTo>
                    <a:cubicBezTo>
                      <a:pt x="115" y="30"/>
                      <a:pt x="114" y="27"/>
                      <a:pt x="113" y="27"/>
                    </a:cubicBezTo>
                    <a:cubicBezTo>
                      <a:pt x="113" y="25"/>
                      <a:pt x="111" y="24"/>
                      <a:pt x="112" y="23"/>
                    </a:cubicBezTo>
                    <a:cubicBezTo>
                      <a:pt x="114" y="22"/>
                      <a:pt x="117" y="21"/>
                      <a:pt x="118" y="20"/>
                    </a:cubicBezTo>
                    <a:cubicBezTo>
                      <a:pt x="119" y="18"/>
                      <a:pt x="118" y="17"/>
                      <a:pt x="119" y="15"/>
                    </a:cubicBezTo>
                    <a:cubicBezTo>
                      <a:pt x="120" y="14"/>
                      <a:pt x="121" y="12"/>
                      <a:pt x="122" y="11"/>
                    </a:cubicBezTo>
                    <a:cubicBezTo>
                      <a:pt x="122" y="10"/>
                      <a:pt x="123" y="9"/>
                      <a:pt x="123" y="9"/>
                    </a:cubicBezTo>
                    <a:cubicBezTo>
                      <a:pt x="123" y="8"/>
                      <a:pt x="124" y="8"/>
                      <a:pt x="124" y="7"/>
                    </a:cubicBezTo>
                    <a:cubicBezTo>
                      <a:pt x="124" y="4"/>
                      <a:pt x="123" y="6"/>
                      <a:pt x="122" y="4"/>
                    </a:cubicBezTo>
                    <a:cubicBezTo>
                      <a:pt x="119" y="2"/>
                      <a:pt x="119" y="2"/>
                      <a:pt x="116" y="3"/>
                    </a:cubicBezTo>
                    <a:cubicBezTo>
                      <a:pt x="114" y="3"/>
                      <a:pt x="112" y="0"/>
                      <a:pt x="110" y="2"/>
                    </a:cubicBezTo>
                    <a:cubicBezTo>
                      <a:pt x="111" y="3"/>
                      <a:pt x="111" y="3"/>
                      <a:pt x="111" y="3"/>
                    </a:cubicBezTo>
                    <a:cubicBezTo>
                      <a:pt x="107" y="3"/>
                      <a:pt x="104" y="7"/>
                      <a:pt x="103" y="10"/>
                    </a:cubicBezTo>
                    <a:cubicBezTo>
                      <a:pt x="102" y="11"/>
                      <a:pt x="98" y="14"/>
                      <a:pt x="100" y="16"/>
                    </a:cubicBezTo>
                    <a:cubicBezTo>
                      <a:pt x="97" y="15"/>
                      <a:pt x="94" y="20"/>
                      <a:pt x="91" y="18"/>
                    </a:cubicBezTo>
                    <a:cubicBezTo>
                      <a:pt x="92" y="17"/>
                      <a:pt x="93" y="16"/>
                      <a:pt x="94" y="15"/>
                    </a:cubicBezTo>
                    <a:cubicBezTo>
                      <a:pt x="94" y="15"/>
                      <a:pt x="93" y="15"/>
                      <a:pt x="93" y="15"/>
                    </a:cubicBezTo>
                    <a:cubicBezTo>
                      <a:pt x="92" y="14"/>
                      <a:pt x="97" y="10"/>
                      <a:pt x="98" y="10"/>
                    </a:cubicBezTo>
                    <a:cubicBezTo>
                      <a:pt x="97" y="9"/>
                      <a:pt x="96" y="9"/>
                      <a:pt x="96" y="9"/>
                    </a:cubicBezTo>
                    <a:cubicBezTo>
                      <a:pt x="99" y="8"/>
                      <a:pt x="93" y="8"/>
                      <a:pt x="94" y="6"/>
                    </a:cubicBezTo>
                    <a:cubicBezTo>
                      <a:pt x="92" y="7"/>
                      <a:pt x="90" y="4"/>
                      <a:pt x="87" y="5"/>
                    </a:cubicBezTo>
                    <a:cubicBezTo>
                      <a:pt x="86" y="7"/>
                      <a:pt x="90" y="8"/>
                      <a:pt x="91" y="8"/>
                    </a:cubicBezTo>
                    <a:cubicBezTo>
                      <a:pt x="90" y="9"/>
                      <a:pt x="88" y="7"/>
                      <a:pt x="87" y="8"/>
                    </a:cubicBezTo>
                    <a:cubicBezTo>
                      <a:pt x="89" y="8"/>
                      <a:pt x="88" y="11"/>
                      <a:pt x="86" y="9"/>
                    </a:cubicBezTo>
                    <a:cubicBezTo>
                      <a:pt x="88" y="11"/>
                      <a:pt x="83" y="9"/>
                      <a:pt x="82" y="10"/>
                    </a:cubicBezTo>
                    <a:cubicBezTo>
                      <a:pt x="81" y="10"/>
                      <a:pt x="80" y="11"/>
                      <a:pt x="79" y="11"/>
                    </a:cubicBezTo>
                    <a:cubicBezTo>
                      <a:pt x="78" y="11"/>
                      <a:pt x="74" y="11"/>
                      <a:pt x="77" y="11"/>
                    </a:cubicBezTo>
                    <a:cubicBezTo>
                      <a:pt x="75" y="10"/>
                      <a:pt x="72" y="12"/>
                      <a:pt x="71" y="13"/>
                    </a:cubicBezTo>
                    <a:cubicBezTo>
                      <a:pt x="71" y="12"/>
                      <a:pt x="72" y="12"/>
                      <a:pt x="73" y="12"/>
                    </a:cubicBezTo>
                    <a:cubicBezTo>
                      <a:pt x="70" y="12"/>
                      <a:pt x="74" y="10"/>
                      <a:pt x="75" y="10"/>
                    </a:cubicBezTo>
                    <a:cubicBezTo>
                      <a:pt x="77" y="10"/>
                      <a:pt x="79" y="9"/>
                      <a:pt x="81" y="8"/>
                    </a:cubicBezTo>
                    <a:cubicBezTo>
                      <a:pt x="79" y="8"/>
                      <a:pt x="78" y="7"/>
                      <a:pt x="77" y="6"/>
                    </a:cubicBezTo>
                    <a:cubicBezTo>
                      <a:pt x="75" y="6"/>
                      <a:pt x="74" y="6"/>
                      <a:pt x="72" y="5"/>
                    </a:cubicBezTo>
                    <a:cubicBezTo>
                      <a:pt x="69" y="5"/>
                      <a:pt x="66" y="6"/>
                      <a:pt x="64" y="7"/>
                    </a:cubicBezTo>
                    <a:cubicBezTo>
                      <a:pt x="66" y="8"/>
                      <a:pt x="62" y="9"/>
                      <a:pt x="61" y="9"/>
                    </a:cubicBezTo>
                    <a:cubicBezTo>
                      <a:pt x="64" y="8"/>
                      <a:pt x="59" y="9"/>
                      <a:pt x="59" y="9"/>
                    </a:cubicBezTo>
                    <a:cubicBezTo>
                      <a:pt x="57" y="9"/>
                      <a:pt x="56" y="10"/>
                      <a:pt x="54" y="9"/>
                    </a:cubicBezTo>
                    <a:cubicBezTo>
                      <a:pt x="55" y="8"/>
                      <a:pt x="59" y="8"/>
                      <a:pt x="60" y="7"/>
                    </a:cubicBezTo>
                    <a:cubicBezTo>
                      <a:pt x="62" y="6"/>
                      <a:pt x="64" y="5"/>
                      <a:pt x="65" y="4"/>
                    </a:cubicBezTo>
                    <a:cubicBezTo>
                      <a:pt x="68" y="1"/>
                      <a:pt x="58" y="2"/>
                      <a:pt x="57" y="2"/>
                    </a:cubicBezTo>
                    <a:cubicBezTo>
                      <a:pt x="53" y="3"/>
                      <a:pt x="48" y="4"/>
                      <a:pt x="43" y="5"/>
                    </a:cubicBezTo>
                    <a:cubicBezTo>
                      <a:pt x="40" y="6"/>
                      <a:pt x="37" y="7"/>
                      <a:pt x="34" y="7"/>
                    </a:cubicBezTo>
                    <a:cubicBezTo>
                      <a:pt x="30" y="8"/>
                      <a:pt x="26" y="9"/>
                      <a:pt x="23" y="11"/>
                    </a:cubicBezTo>
                    <a:cubicBezTo>
                      <a:pt x="23" y="11"/>
                      <a:pt x="24" y="12"/>
                      <a:pt x="25" y="12"/>
                    </a:cubicBezTo>
                    <a:cubicBezTo>
                      <a:pt x="23" y="15"/>
                      <a:pt x="9" y="13"/>
                      <a:pt x="10" y="19"/>
                    </a:cubicBezTo>
                    <a:cubicBezTo>
                      <a:pt x="12" y="18"/>
                      <a:pt x="13" y="19"/>
                      <a:pt x="15" y="19"/>
                    </a:cubicBezTo>
                    <a:cubicBezTo>
                      <a:pt x="17" y="19"/>
                      <a:pt x="18" y="18"/>
                      <a:pt x="19" y="18"/>
                    </a:cubicBezTo>
                    <a:cubicBezTo>
                      <a:pt x="19" y="18"/>
                      <a:pt x="18" y="19"/>
                      <a:pt x="17" y="19"/>
                    </a:cubicBezTo>
                    <a:cubicBezTo>
                      <a:pt x="20" y="19"/>
                      <a:pt x="17" y="19"/>
                      <a:pt x="16" y="19"/>
                    </a:cubicBezTo>
                    <a:cubicBezTo>
                      <a:pt x="15" y="20"/>
                      <a:pt x="14" y="20"/>
                      <a:pt x="13" y="20"/>
                    </a:cubicBezTo>
                    <a:cubicBezTo>
                      <a:pt x="14" y="21"/>
                      <a:pt x="15" y="21"/>
                      <a:pt x="17" y="21"/>
                    </a:cubicBezTo>
                    <a:cubicBezTo>
                      <a:pt x="19" y="21"/>
                      <a:pt x="20" y="20"/>
                      <a:pt x="22" y="21"/>
                    </a:cubicBezTo>
                    <a:cubicBezTo>
                      <a:pt x="24" y="21"/>
                      <a:pt x="27" y="20"/>
                      <a:pt x="29" y="20"/>
                    </a:cubicBezTo>
                    <a:cubicBezTo>
                      <a:pt x="32" y="19"/>
                      <a:pt x="35" y="20"/>
                      <a:pt x="37" y="20"/>
                    </a:cubicBezTo>
                    <a:cubicBezTo>
                      <a:pt x="35" y="21"/>
                      <a:pt x="32" y="20"/>
                      <a:pt x="29" y="20"/>
                    </a:cubicBezTo>
                    <a:cubicBezTo>
                      <a:pt x="30" y="21"/>
                      <a:pt x="30" y="21"/>
                      <a:pt x="31" y="21"/>
                    </a:cubicBezTo>
                    <a:cubicBezTo>
                      <a:pt x="28" y="22"/>
                      <a:pt x="24" y="22"/>
                      <a:pt x="21" y="22"/>
                    </a:cubicBezTo>
                    <a:cubicBezTo>
                      <a:pt x="18" y="23"/>
                      <a:pt x="15" y="23"/>
                      <a:pt x="12" y="23"/>
                    </a:cubicBezTo>
                    <a:cubicBezTo>
                      <a:pt x="10" y="24"/>
                      <a:pt x="8" y="24"/>
                      <a:pt x="7" y="25"/>
                    </a:cubicBezTo>
                    <a:cubicBezTo>
                      <a:pt x="5" y="26"/>
                      <a:pt x="8" y="29"/>
                      <a:pt x="9" y="28"/>
                    </a:cubicBezTo>
                    <a:cubicBezTo>
                      <a:pt x="13" y="28"/>
                      <a:pt x="17" y="28"/>
                      <a:pt x="20" y="29"/>
                    </a:cubicBezTo>
                    <a:cubicBezTo>
                      <a:pt x="24" y="29"/>
                      <a:pt x="29" y="28"/>
                      <a:pt x="33" y="28"/>
                    </a:cubicBezTo>
                    <a:cubicBezTo>
                      <a:pt x="36" y="28"/>
                      <a:pt x="39" y="28"/>
                      <a:pt x="43" y="29"/>
                    </a:cubicBezTo>
                    <a:cubicBezTo>
                      <a:pt x="44" y="29"/>
                      <a:pt x="47" y="29"/>
                      <a:pt x="48" y="30"/>
                    </a:cubicBezTo>
                    <a:cubicBezTo>
                      <a:pt x="48" y="31"/>
                      <a:pt x="49" y="31"/>
                      <a:pt x="51" y="31"/>
                    </a:cubicBezTo>
                    <a:cubicBezTo>
                      <a:pt x="50" y="32"/>
                      <a:pt x="48" y="32"/>
                      <a:pt x="46" y="32"/>
                    </a:cubicBezTo>
                    <a:cubicBezTo>
                      <a:pt x="44" y="32"/>
                      <a:pt x="43" y="33"/>
                      <a:pt x="41" y="32"/>
                    </a:cubicBezTo>
                    <a:cubicBezTo>
                      <a:pt x="37" y="32"/>
                      <a:pt x="33" y="31"/>
                      <a:pt x="29" y="31"/>
                    </a:cubicBezTo>
                    <a:cubicBezTo>
                      <a:pt x="24" y="31"/>
                      <a:pt x="19" y="32"/>
                      <a:pt x="14" y="33"/>
                    </a:cubicBezTo>
                    <a:cubicBezTo>
                      <a:pt x="10" y="33"/>
                      <a:pt x="6" y="33"/>
                      <a:pt x="2" y="3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37" name="Freeform 4775"/>
              <p:cNvSpPr>
                <a:spLocks/>
              </p:cNvSpPr>
              <p:nvPr/>
            </p:nvSpPr>
            <p:spPr bwMode="auto">
              <a:xfrm>
                <a:off x="1617" y="1614"/>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1"/>
                    </a:cubicBezTo>
                    <a:cubicBezTo>
                      <a:pt x="0" y="0"/>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38" name="Freeform 4776"/>
              <p:cNvSpPr>
                <a:spLocks/>
              </p:cNvSpPr>
              <p:nvPr/>
            </p:nvSpPr>
            <p:spPr bwMode="auto">
              <a:xfrm>
                <a:off x="1619" y="1618"/>
                <a:ext cx="4" cy="1"/>
              </a:xfrm>
              <a:custGeom>
                <a:avLst/>
                <a:gdLst>
                  <a:gd name="T0" fmla="*/ 4 w 3"/>
                  <a:gd name="T1" fmla="*/ 0 h 1"/>
                  <a:gd name="T2" fmla="*/ 0 w 3"/>
                  <a:gd name="T3" fmla="*/ 1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1"/>
                      <a:pt x="0" y="1"/>
                      <a:pt x="0" y="1"/>
                    </a:cubicBezTo>
                    <a:cubicBezTo>
                      <a:pt x="1" y="1"/>
                      <a:pt x="2"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39" name="Freeform 4777"/>
              <p:cNvSpPr>
                <a:spLocks/>
              </p:cNvSpPr>
              <p:nvPr/>
            </p:nvSpPr>
            <p:spPr bwMode="auto">
              <a:xfrm>
                <a:off x="1626" y="1616"/>
                <a:ext cx="3" cy="2"/>
              </a:xfrm>
              <a:custGeom>
                <a:avLst/>
                <a:gdLst>
                  <a:gd name="T0" fmla="*/ 3 w 2"/>
                  <a:gd name="T1" fmla="*/ 0 h 1"/>
                  <a:gd name="T2" fmla="*/ 0 w 2"/>
                  <a:gd name="T3" fmla="*/ 2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1"/>
                      <a:pt x="1" y="1"/>
                      <a:pt x="0" y="1"/>
                    </a:cubicBezTo>
                    <a:cubicBezTo>
                      <a:pt x="1" y="1"/>
                      <a:pt x="1"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40" name="Freeform 4778"/>
              <p:cNvSpPr>
                <a:spLocks/>
              </p:cNvSpPr>
              <p:nvPr/>
            </p:nvSpPr>
            <p:spPr bwMode="auto">
              <a:xfrm>
                <a:off x="1628" y="1610"/>
                <a:ext cx="2" cy="1"/>
              </a:xfrm>
              <a:custGeom>
                <a:avLst/>
                <a:gdLst>
                  <a:gd name="T0" fmla="*/ 2 w 2"/>
                  <a:gd name="T1" fmla="*/ 1 h 1"/>
                  <a:gd name="T2" fmla="*/ 2 w 2"/>
                  <a:gd name="T3" fmla="*/ 0 h 1"/>
                  <a:gd name="T4" fmla="*/ 0 w 2"/>
                  <a:gd name="T5" fmla="*/ 1 h 1"/>
                  <a:gd name="T6" fmla="*/ 2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1"/>
                    </a:moveTo>
                    <a:cubicBezTo>
                      <a:pt x="2" y="0"/>
                      <a:pt x="2" y="0"/>
                      <a:pt x="2" y="0"/>
                    </a:cubicBezTo>
                    <a:cubicBezTo>
                      <a:pt x="1" y="0"/>
                      <a:pt x="1" y="1"/>
                      <a:pt x="0" y="1"/>
                    </a:cubicBezTo>
                    <a:cubicBezTo>
                      <a:pt x="1"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41" name="Freeform 4779"/>
              <p:cNvSpPr>
                <a:spLocks/>
              </p:cNvSpPr>
              <p:nvPr/>
            </p:nvSpPr>
            <p:spPr bwMode="auto">
              <a:xfrm>
                <a:off x="1629" y="1615"/>
                <a:ext cx="5" cy="1"/>
              </a:xfrm>
              <a:custGeom>
                <a:avLst/>
                <a:gdLst>
                  <a:gd name="T0" fmla="*/ 3 w 4"/>
                  <a:gd name="T1" fmla="*/ 1 h 1"/>
                  <a:gd name="T2" fmla="*/ 5 w 4"/>
                  <a:gd name="T3" fmla="*/ 0 h 1"/>
                  <a:gd name="T4" fmla="*/ 0 w 4"/>
                  <a:gd name="T5" fmla="*/ 1 h 1"/>
                  <a:gd name="T6" fmla="*/ 3 w 4"/>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2" y="1"/>
                    </a:moveTo>
                    <a:cubicBezTo>
                      <a:pt x="3" y="1"/>
                      <a:pt x="3" y="1"/>
                      <a:pt x="4" y="0"/>
                    </a:cubicBezTo>
                    <a:cubicBezTo>
                      <a:pt x="3" y="1"/>
                      <a:pt x="1" y="1"/>
                      <a:pt x="0" y="1"/>
                    </a:cubicBezTo>
                    <a:cubicBezTo>
                      <a:pt x="1" y="1"/>
                      <a:pt x="2"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42" name="Freeform 4780"/>
              <p:cNvSpPr>
                <a:spLocks/>
              </p:cNvSpPr>
              <p:nvPr/>
            </p:nvSpPr>
            <p:spPr bwMode="auto">
              <a:xfrm>
                <a:off x="1634" y="1614"/>
                <a:ext cx="4" cy="1"/>
              </a:xfrm>
              <a:custGeom>
                <a:avLst/>
                <a:gdLst>
                  <a:gd name="T0" fmla="*/ 4 w 3"/>
                  <a:gd name="T1" fmla="*/ 0 h 1"/>
                  <a:gd name="T2" fmla="*/ 0 w 3"/>
                  <a:gd name="T3" fmla="*/ 1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1"/>
                      <a:pt x="1" y="1"/>
                      <a:pt x="0" y="1"/>
                    </a:cubicBezTo>
                    <a:cubicBezTo>
                      <a:pt x="1" y="1"/>
                      <a:pt x="2"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43" name="Freeform 4781"/>
              <p:cNvSpPr>
                <a:spLocks/>
              </p:cNvSpPr>
              <p:nvPr/>
            </p:nvSpPr>
            <p:spPr bwMode="auto">
              <a:xfrm>
                <a:off x="1637" y="1620"/>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44" name="Freeform 4782"/>
              <p:cNvSpPr>
                <a:spLocks/>
              </p:cNvSpPr>
              <p:nvPr/>
            </p:nvSpPr>
            <p:spPr bwMode="auto">
              <a:xfrm>
                <a:off x="1637" y="1620"/>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45" name="Freeform 4783"/>
              <p:cNvSpPr>
                <a:spLocks/>
              </p:cNvSpPr>
              <p:nvPr/>
            </p:nvSpPr>
            <p:spPr bwMode="auto">
              <a:xfrm>
                <a:off x="1637" y="1631"/>
                <a:ext cx="1" cy="1"/>
              </a:xfrm>
              <a:custGeom>
                <a:avLst/>
                <a:gdLst>
                  <a:gd name="T0" fmla="*/ 0 w 1"/>
                  <a:gd name="T1" fmla="*/ 0 h 1"/>
                  <a:gd name="T2" fmla="*/ 0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0" y="1"/>
                    </a:cubicBezTo>
                    <a:cubicBezTo>
                      <a:pt x="1" y="1"/>
                      <a:pt x="1"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46" name="Freeform 4784"/>
              <p:cNvSpPr>
                <a:spLocks/>
              </p:cNvSpPr>
              <p:nvPr/>
            </p:nvSpPr>
            <p:spPr bwMode="auto">
              <a:xfrm>
                <a:off x="1637" y="1616"/>
                <a:ext cx="1" cy="2"/>
              </a:xfrm>
              <a:custGeom>
                <a:avLst/>
                <a:gdLst>
                  <a:gd name="T0" fmla="*/ 1 w 1"/>
                  <a:gd name="T1" fmla="*/ 0 h 1"/>
                  <a:gd name="T2" fmla="*/ 0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0" y="1"/>
                    </a:cubicBezTo>
                    <a:cubicBezTo>
                      <a:pt x="1"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47" name="Freeform 4785"/>
              <p:cNvSpPr>
                <a:spLocks/>
              </p:cNvSpPr>
              <p:nvPr/>
            </p:nvSpPr>
            <p:spPr bwMode="auto">
              <a:xfrm>
                <a:off x="1637" y="1631"/>
                <a:ext cx="3" cy="2"/>
              </a:xfrm>
              <a:custGeom>
                <a:avLst/>
                <a:gdLst>
                  <a:gd name="T0" fmla="*/ 3 w 2"/>
                  <a:gd name="T1" fmla="*/ 0 h 2"/>
                  <a:gd name="T2" fmla="*/ 0 w 2"/>
                  <a:gd name="T3" fmla="*/ 2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2" y="0"/>
                      <a:pt x="1" y="1"/>
                      <a:pt x="0" y="2"/>
                    </a:cubicBezTo>
                    <a:cubicBezTo>
                      <a:pt x="1" y="1"/>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48" name="Freeform 4786"/>
              <p:cNvSpPr>
                <a:spLocks/>
              </p:cNvSpPr>
              <p:nvPr/>
            </p:nvSpPr>
            <p:spPr bwMode="auto">
              <a:xfrm>
                <a:off x="1640" y="1618"/>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0" y="0"/>
                      <a:pt x="0" y="1"/>
                    </a:cubicBezTo>
                    <a:cubicBezTo>
                      <a:pt x="1"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49" name="Freeform 4787"/>
              <p:cNvSpPr>
                <a:spLocks/>
              </p:cNvSpPr>
              <p:nvPr/>
            </p:nvSpPr>
            <p:spPr bwMode="auto">
              <a:xfrm>
                <a:off x="1641" y="1624"/>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0" y="0"/>
                      <a:pt x="0" y="0"/>
                    </a:cubicBezTo>
                    <a:cubicBezTo>
                      <a:pt x="0"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50" name="Freeform 4788"/>
              <p:cNvSpPr>
                <a:spLocks/>
              </p:cNvSpPr>
              <p:nvPr/>
            </p:nvSpPr>
            <p:spPr bwMode="auto">
              <a:xfrm>
                <a:off x="1642" y="1623"/>
                <a:ext cx="2" cy="3"/>
              </a:xfrm>
              <a:custGeom>
                <a:avLst/>
                <a:gdLst>
                  <a:gd name="T0" fmla="*/ 2 w 1"/>
                  <a:gd name="T1" fmla="*/ 0 h 2"/>
                  <a:gd name="T2" fmla="*/ 0 w 1"/>
                  <a:gd name="T3" fmla="*/ 2 h 2"/>
                  <a:gd name="T4" fmla="*/ 2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1" y="1"/>
                      <a:pt x="0" y="1"/>
                      <a:pt x="0" y="1"/>
                    </a:cubicBezTo>
                    <a:cubicBezTo>
                      <a:pt x="0" y="2"/>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51" name="Freeform 4789"/>
              <p:cNvSpPr>
                <a:spLocks/>
              </p:cNvSpPr>
              <p:nvPr/>
            </p:nvSpPr>
            <p:spPr bwMode="auto">
              <a:xfrm>
                <a:off x="1642" y="1624"/>
                <a:ext cx="4" cy="3"/>
              </a:xfrm>
              <a:custGeom>
                <a:avLst/>
                <a:gdLst>
                  <a:gd name="T0" fmla="*/ 4 w 3"/>
                  <a:gd name="T1" fmla="*/ 0 h 2"/>
                  <a:gd name="T2" fmla="*/ 0 w 3"/>
                  <a:gd name="T3" fmla="*/ 3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0"/>
                      <a:pt x="1" y="1"/>
                      <a:pt x="0" y="2"/>
                    </a:cubicBezTo>
                    <a:cubicBezTo>
                      <a:pt x="1" y="1"/>
                      <a:pt x="2"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52" name="Freeform 4790"/>
              <p:cNvSpPr>
                <a:spLocks/>
              </p:cNvSpPr>
              <p:nvPr/>
            </p:nvSpPr>
            <p:spPr bwMode="auto">
              <a:xfrm>
                <a:off x="1644" y="1622"/>
                <a:ext cx="4" cy="2"/>
              </a:xfrm>
              <a:custGeom>
                <a:avLst/>
                <a:gdLst>
                  <a:gd name="T0" fmla="*/ 4 w 3"/>
                  <a:gd name="T1" fmla="*/ 1 h 2"/>
                  <a:gd name="T2" fmla="*/ 0 w 3"/>
                  <a:gd name="T3" fmla="*/ 2 h 2"/>
                  <a:gd name="T4" fmla="*/ 4 w 3"/>
                  <a:gd name="T5" fmla="*/ 1 h 2"/>
                  <a:gd name="T6" fmla="*/ 0 60000 65536"/>
                  <a:gd name="T7" fmla="*/ 0 60000 65536"/>
                  <a:gd name="T8" fmla="*/ 0 60000 65536"/>
                </a:gdLst>
                <a:ahLst/>
                <a:cxnLst>
                  <a:cxn ang="T6">
                    <a:pos x="T0" y="T1"/>
                  </a:cxn>
                  <a:cxn ang="T7">
                    <a:pos x="T2" y="T3"/>
                  </a:cxn>
                  <a:cxn ang="T8">
                    <a:pos x="T4" y="T5"/>
                  </a:cxn>
                </a:cxnLst>
                <a:rect l="0" t="0" r="r" b="b"/>
                <a:pathLst>
                  <a:path w="3" h="2">
                    <a:moveTo>
                      <a:pt x="3" y="1"/>
                    </a:moveTo>
                    <a:cubicBezTo>
                      <a:pt x="1" y="0"/>
                      <a:pt x="1" y="2"/>
                      <a:pt x="0" y="2"/>
                    </a:cubicBezTo>
                    <a:cubicBezTo>
                      <a:pt x="1" y="2"/>
                      <a:pt x="2" y="2"/>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53" name="Freeform 4791"/>
              <p:cNvSpPr>
                <a:spLocks/>
              </p:cNvSpPr>
              <p:nvPr/>
            </p:nvSpPr>
            <p:spPr bwMode="auto">
              <a:xfrm>
                <a:off x="1644" y="1618"/>
                <a:ext cx="2" cy="1"/>
              </a:xfrm>
              <a:custGeom>
                <a:avLst/>
                <a:gdLst>
                  <a:gd name="T0" fmla="*/ 2 w 2"/>
                  <a:gd name="T1" fmla="*/ 1 h 1"/>
                  <a:gd name="T2" fmla="*/ 0 w 2"/>
                  <a:gd name="T3" fmla="*/ 1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1"/>
                      <a:pt x="0" y="1"/>
                    </a:cubicBezTo>
                    <a:cubicBezTo>
                      <a:pt x="1" y="1"/>
                      <a:pt x="2"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54" name="Freeform 4792"/>
              <p:cNvSpPr>
                <a:spLocks/>
              </p:cNvSpPr>
              <p:nvPr/>
            </p:nvSpPr>
            <p:spPr bwMode="auto">
              <a:xfrm>
                <a:off x="1648" y="1618"/>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2" y="0"/>
                      <a:pt x="1" y="1"/>
                      <a:pt x="0" y="1"/>
                    </a:cubicBezTo>
                    <a:cubicBezTo>
                      <a:pt x="1" y="1"/>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55" name="Freeform 4793"/>
              <p:cNvSpPr>
                <a:spLocks/>
              </p:cNvSpPr>
              <p:nvPr/>
            </p:nvSpPr>
            <p:spPr bwMode="auto">
              <a:xfrm>
                <a:off x="1645" y="1628"/>
                <a:ext cx="1" cy="3"/>
              </a:xfrm>
              <a:custGeom>
                <a:avLst/>
                <a:gdLst>
                  <a:gd name="T0" fmla="*/ 0 w 1"/>
                  <a:gd name="T1" fmla="*/ 0 h 2"/>
                  <a:gd name="T2" fmla="*/ 1 w 1"/>
                  <a:gd name="T3" fmla="*/ 2 h 2"/>
                  <a:gd name="T4" fmla="*/ 0 w 1"/>
                  <a:gd name="T5" fmla="*/ 0 h 2"/>
                  <a:gd name="T6" fmla="*/ 0 w 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0"/>
                    </a:moveTo>
                    <a:cubicBezTo>
                      <a:pt x="1" y="0"/>
                      <a:pt x="1" y="1"/>
                      <a:pt x="1" y="1"/>
                    </a:cubicBezTo>
                    <a:cubicBezTo>
                      <a:pt x="0" y="2"/>
                      <a:pt x="0" y="1"/>
                      <a:pt x="0"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56" name="Freeform 4794"/>
              <p:cNvSpPr>
                <a:spLocks/>
              </p:cNvSpPr>
              <p:nvPr/>
            </p:nvSpPr>
            <p:spPr bwMode="auto">
              <a:xfrm>
                <a:off x="2034" y="1733"/>
                <a:ext cx="4" cy="1"/>
              </a:xfrm>
              <a:custGeom>
                <a:avLst/>
                <a:gdLst>
                  <a:gd name="T0" fmla="*/ 0 w 3"/>
                  <a:gd name="T1" fmla="*/ 1 h 1"/>
                  <a:gd name="T2" fmla="*/ 3 w 3"/>
                  <a:gd name="T3" fmla="*/ 0 h 1"/>
                  <a:gd name="T4" fmla="*/ 0 w 3"/>
                  <a:gd name="T5" fmla="*/ 1 h 1"/>
                  <a:gd name="T6" fmla="*/ 0 60000 65536"/>
                  <a:gd name="T7" fmla="*/ 0 60000 65536"/>
                  <a:gd name="T8" fmla="*/ 0 60000 65536"/>
                </a:gdLst>
                <a:ahLst/>
                <a:cxnLst>
                  <a:cxn ang="T6">
                    <a:pos x="T0" y="T1"/>
                  </a:cxn>
                  <a:cxn ang="T7">
                    <a:pos x="T2" y="T3"/>
                  </a:cxn>
                  <a:cxn ang="T8">
                    <a:pos x="T4" y="T5"/>
                  </a:cxn>
                </a:cxnLst>
                <a:rect l="0" t="0" r="r" b="b"/>
                <a:pathLst>
                  <a:path w="3" h="1">
                    <a:moveTo>
                      <a:pt x="0" y="1"/>
                    </a:moveTo>
                    <a:cubicBezTo>
                      <a:pt x="1" y="0"/>
                      <a:pt x="1" y="0"/>
                      <a:pt x="2" y="0"/>
                    </a:cubicBezTo>
                    <a:cubicBezTo>
                      <a:pt x="3" y="1"/>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57" name="Freeform 4795"/>
              <p:cNvSpPr>
                <a:spLocks/>
              </p:cNvSpPr>
              <p:nvPr/>
            </p:nvSpPr>
            <p:spPr bwMode="auto">
              <a:xfrm>
                <a:off x="2059" y="1673"/>
                <a:ext cx="5" cy="4"/>
              </a:xfrm>
              <a:custGeom>
                <a:avLst/>
                <a:gdLst>
                  <a:gd name="T0" fmla="*/ 0 w 4"/>
                  <a:gd name="T1" fmla="*/ 1 h 3"/>
                  <a:gd name="T2" fmla="*/ 3 w 4"/>
                  <a:gd name="T3" fmla="*/ 1 h 3"/>
                  <a:gd name="T4" fmla="*/ 3 w 4"/>
                  <a:gd name="T5" fmla="*/ 3 h 3"/>
                  <a:gd name="T6" fmla="*/ 5 w 4"/>
                  <a:gd name="T7" fmla="*/ 4 h 3"/>
                  <a:gd name="T8" fmla="*/ 0 w 4"/>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3">
                    <a:moveTo>
                      <a:pt x="0" y="1"/>
                    </a:moveTo>
                    <a:cubicBezTo>
                      <a:pt x="1" y="2"/>
                      <a:pt x="2" y="1"/>
                      <a:pt x="2" y="1"/>
                    </a:cubicBezTo>
                    <a:cubicBezTo>
                      <a:pt x="3" y="0"/>
                      <a:pt x="4" y="1"/>
                      <a:pt x="2" y="2"/>
                    </a:cubicBezTo>
                    <a:cubicBezTo>
                      <a:pt x="3" y="2"/>
                      <a:pt x="3" y="3"/>
                      <a:pt x="4" y="3"/>
                    </a:cubicBezTo>
                    <a:cubicBezTo>
                      <a:pt x="2" y="3"/>
                      <a:pt x="1" y="2"/>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58" name="Freeform 4796"/>
              <p:cNvSpPr>
                <a:spLocks/>
              </p:cNvSpPr>
              <p:nvPr/>
            </p:nvSpPr>
            <p:spPr bwMode="auto">
              <a:xfrm>
                <a:off x="2037" y="1783"/>
                <a:ext cx="4" cy="1"/>
              </a:xfrm>
              <a:custGeom>
                <a:avLst/>
                <a:gdLst>
                  <a:gd name="T0" fmla="*/ 3 w 3"/>
                  <a:gd name="T1" fmla="*/ 0 h 1"/>
                  <a:gd name="T2" fmla="*/ 0 w 3"/>
                  <a:gd name="T3" fmla="*/ 0 h 1"/>
                  <a:gd name="T4" fmla="*/ 4 w 3"/>
                  <a:gd name="T5" fmla="*/ 0 h 1"/>
                  <a:gd name="T6" fmla="*/ 3 w 3"/>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0"/>
                    </a:moveTo>
                    <a:cubicBezTo>
                      <a:pt x="1" y="0"/>
                      <a:pt x="1" y="0"/>
                      <a:pt x="0" y="0"/>
                    </a:cubicBezTo>
                    <a:cubicBezTo>
                      <a:pt x="1" y="1"/>
                      <a:pt x="2" y="1"/>
                      <a:pt x="3" y="0"/>
                    </a:cubicBezTo>
                    <a:cubicBezTo>
                      <a:pt x="2" y="0"/>
                      <a:pt x="2"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59" name="Freeform 4797"/>
              <p:cNvSpPr>
                <a:spLocks/>
              </p:cNvSpPr>
              <p:nvPr/>
            </p:nvSpPr>
            <p:spPr bwMode="auto">
              <a:xfrm>
                <a:off x="2039" y="1780"/>
                <a:ext cx="4" cy="3"/>
              </a:xfrm>
              <a:custGeom>
                <a:avLst/>
                <a:gdLst>
                  <a:gd name="T0" fmla="*/ 1 w 3"/>
                  <a:gd name="T1" fmla="*/ 0 h 2"/>
                  <a:gd name="T2" fmla="*/ 0 w 3"/>
                  <a:gd name="T3" fmla="*/ 2 h 2"/>
                  <a:gd name="T4" fmla="*/ 4 w 3"/>
                  <a:gd name="T5" fmla="*/ 3 h 2"/>
                  <a:gd name="T6" fmla="*/ 1 w 3"/>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1" y="0"/>
                    </a:moveTo>
                    <a:cubicBezTo>
                      <a:pt x="0" y="1"/>
                      <a:pt x="0" y="1"/>
                      <a:pt x="0" y="1"/>
                    </a:cubicBezTo>
                    <a:cubicBezTo>
                      <a:pt x="1" y="2"/>
                      <a:pt x="2" y="1"/>
                      <a:pt x="3" y="2"/>
                    </a:cubicBezTo>
                    <a:cubicBezTo>
                      <a:pt x="2" y="1"/>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60" name="Freeform 4798"/>
              <p:cNvSpPr>
                <a:spLocks/>
              </p:cNvSpPr>
              <p:nvPr/>
            </p:nvSpPr>
            <p:spPr bwMode="auto">
              <a:xfrm>
                <a:off x="2041" y="1773"/>
                <a:ext cx="5" cy="8"/>
              </a:xfrm>
              <a:custGeom>
                <a:avLst/>
                <a:gdLst>
                  <a:gd name="T0" fmla="*/ 5 w 4"/>
                  <a:gd name="T1" fmla="*/ 1 h 6"/>
                  <a:gd name="T2" fmla="*/ 1 w 4"/>
                  <a:gd name="T3" fmla="*/ 4 h 6"/>
                  <a:gd name="T4" fmla="*/ 3 w 4"/>
                  <a:gd name="T5" fmla="*/ 4 h 6"/>
                  <a:gd name="T6" fmla="*/ 5 w 4"/>
                  <a:gd name="T7" fmla="*/ 1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6">
                    <a:moveTo>
                      <a:pt x="4" y="1"/>
                    </a:moveTo>
                    <a:cubicBezTo>
                      <a:pt x="2" y="0"/>
                      <a:pt x="1" y="2"/>
                      <a:pt x="1" y="3"/>
                    </a:cubicBezTo>
                    <a:cubicBezTo>
                      <a:pt x="0" y="6"/>
                      <a:pt x="4" y="3"/>
                      <a:pt x="2" y="3"/>
                    </a:cubicBezTo>
                    <a:cubicBezTo>
                      <a:pt x="2" y="2"/>
                      <a:pt x="3" y="2"/>
                      <a:pt x="4"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61" name="Freeform 4799"/>
              <p:cNvSpPr>
                <a:spLocks/>
              </p:cNvSpPr>
              <p:nvPr/>
            </p:nvSpPr>
            <p:spPr bwMode="auto">
              <a:xfrm>
                <a:off x="2041" y="1787"/>
                <a:ext cx="4" cy="2"/>
              </a:xfrm>
              <a:custGeom>
                <a:avLst/>
                <a:gdLst>
                  <a:gd name="T0" fmla="*/ 3 w 3"/>
                  <a:gd name="T1" fmla="*/ 0 h 2"/>
                  <a:gd name="T2" fmla="*/ 0 w 3"/>
                  <a:gd name="T3" fmla="*/ 1 h 2"/>
                  <a:gd name="T4" fmla="*/ 3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2" y="0"/>
                    </a:moveTo>
                    <a:cubicBezTo>
                      <a:pt x="1" y="0"/>
                      <a:pt x="1" y="0"/>
                      <a:pt x="0" y="1"/>
                    </a:cubicBezTo>
                    <a:cubicBezTo>
                      <a:pt x="2" y="2"/>
                      <a:pt x="3"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62" name="Freeform 4800"/>
              <p:cNvSpPr>
                <a:spLocks/>
              </p:cNvSpPr>
              <p:nvPr/>
            </p:nvSpPr>
            <p:spPr bwMode="auto">
              <a:xfrm>
                <a:off x="2042" y="1766"/>
                <a:ext cx="3" cy="1"/>
              </a:xfrm>
              <a:custGeom>
                <a:avLst/>
                <a:gdLst>
                  <a:gd name="T0" fmla="*/ 2 w 2"/>
                  <a:gd name="T1" fmla="*/ 1 h 1"/>
                  <a:gd name="T2" fmla="*/ 3 w 2"/>
                  <a:gd name="T3" fmla="*/ 0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1" y="1"/>
                      <a:pt x="2" y="1"/>
                      <a:pt x="2" y="0"/>
                    </a:cubicBezTo>
                    <a:cubicBezTo>
                      <a:pt x="1" y="0"/>
                      <a:pt x="0"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63" name="Freeform 4801"/>
              <p:cNvSpPr>
                <a:spLocks/>
              </p:cNvSpPr>
              <p:nvPr/>
            </p:nvSpPr>
            <p:spPr bwMode="auto">
              <a:xfrm>
                <a:off x="2043" y="1760"/>
                <a:ext cx="3" cy="3"/>
              </a:xfrm>
              <a:custGeom>
                <a:avLst/>
                <a:gdLst>
                  <a:gd name="T0" fmla="*/ 3 w 2"/>
                  <a:gd name="T1" fmla="*/ 2 h 2"/>
                  <a:gd name="T2" fmla="*/ 0 w 2"/>
                  <a:gd name="T3" fmla="*/ 2 h 2"/>
                  <a:gd name="T4" fmla="*/ 3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2" y="1"/>
                    </a:moveTo>
                    <a:cubicBezTo>
                      <a:pt x="1" y="0"/>
                      <a:pt x="1" y="1"/>
                      <a:pt x="0" y="1"/>
                    </a:cubicBezTo>
                    <a:cubicBezTo>
                      <a:pt x="1" y="2"/>
                      <a:pt x="2"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64" name="Freeform 4802"/>
              <p:cNvSpPr>
                <a:spLocks/>
              </p:cNvSpPr>
              <p:nvPr/>
            </p:nvSpPr>
            <p:spPr bwMode="auto">
              <a:xfrm>
                <a:off x="2045" y="1767"/>
                <a:ext cx="0" cy="1"/>
              </a:xfrm>
              <a:custGeom>
                <a:avLst/>
                <a:gdLst>
                  <a:gd name="T0" fmla="*/ 0 h 1"/>
                  <a:gd name="T1" fmla="*/ 0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1"/>
                      <a:pt x="0" y="1"/>
                      <a:pt x="0"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65" name="Freeform 4803"/>
              <p:cNvSpPr>
                <a:spLocks/>
              </p:cNvSpPr>
              <p:nvPr/>
            </p:nvSpPr>
            <p:spPr bwMode="auto">
              <a:xfrm>
                <a:off x="2045" y="1766"/>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1"/>
                      <a:pt x="1" y="1"/>
                      <a:pt x="1" y="0"/>
                    </a:cubicBezTo>
                    <a:cubicBezTo>
                      <a:pt x="1" y="0"/>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66" name="Freeform 4804"/>
              <p:cNvSpPr>
                <a:spLocks/>
              </p:cNvSpPr>
              <p:nvPr/>
            </p:nvSpPr>
            <p:spPr bwMode="auto">
              <a:xfrm>
                <a:off x="2046" y="1760"/>
                <a:ext cx="3" cy="3"/>
              </a:xfrm>
              <a:custGeom>
                <a:avLst/>
                <a:gdLst>
                  <a:gd name="T0" fmla="*/ 3 w 2"/>
                  <a:gd name="T1" fmla="*/ 3 h 2"/>
                  <a:gd name="T2" fmla="*/ 0 w 2"/>
                  <a:gd name="T3" fmla="*/ 3 h 2"/>
                  <a:gd name="T4" fmla="*/ 3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0"/>
                      <a:pt x="0" y="1"/>
                      <a:pt x="0" y="2"/>
                    </a:cubicBezTo>
                    <a:cubicBezTo>
                      <a:pt x="0" y="2"/>
                      <a:pt x="1"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67" name="Freeform 4805"/>
              <p:cNvSpPr>
                <a:spLocks/>
              </p:cNvSpPr>
              <p:nvPr/>
            </p:nvSpPr>
            <p:spPr bwMode="auto">
              <a:xfrm>
                <a:off x="1942" y="1925"/>
                <a:ext cx="29" cy="17"/>
              </a:xfrm>
              <a:custGeom>
                <a:avLst/>
                <a:gdLst>
                  <a:gd name="T0" fmla="*/ 7 w 22"/>
                  <a:gd name="T1" fmla="*/ 12 h 13"/>
                  <a:gd name="T2" fmla="*/ 7 w 22"/>
                  <a:gd name="T3" fmla="*/ 9 h 13"/>
                  <a:gd name="T4" fmla="*/ 4 w 22"/>
                  <a:gd name="T5" fmla="*/ 7 h 13"/>
                  <a:gd name="T6" fmla="*/ 0 w 22"/>
                  <a:gd name="T7" fmla="*/ 5 h 13"/>
                  <a:gd name="T8" fmla="*/ 8 w 22"/>
                  <a:gd name="T9" fmla="*/ 0 h 13"/>
                  <a:gd name="T10" fmla="*/ 5 w 22"/>
                  <a:gd name="T11" fmla="*/ 4 h 13"/>
                  <a:gd name="T12" fmla="*/ 5 w 22"/>
                  <a:gd name="T13" fmla="*/ 8 h 13"/>
                  <a:gd name="T14" fmla="*/ 9 w 22"/>
                  <a:gd name="T15" fmla="*/ 7 h 13"/>
                  <a:gd name="T16" fmla="*/ 13 w 22"/>
                  <a:gd name="T17" fmla="*/ 8 h 13"/>
                  <a:gd name="T18" fmla="*/ 29 w 22"/>
                  <a:gd name="T19" fmla="*/ 9 h 13"/>
                  <a:gd name="T20" fmla="*/ 25 w 22"/>
                  <a:gd name="T21" fmla="*/ 10 h 13"/>
                  <a:gd name="T22" fmla="*/ 20 w 22"/>
                  <a:gd name="T23" fmla="*/ 13 h 13"/>
                  <a:gd name="T24" fmla="*/ 18 w 22"/>
                  <a:gd name="T25" fmla="*/ 16 h 13"/>
                  <a:gd name="T26" fmla="*/ 15 w 22"/>
                  <a:gd name="T27" fmla="*/ 14 h 13"/>
                  <a:gd name="T28" fmla="*/ 16 w 22"/>
                  <a:gd name="T29" fmla="*/ 13 h 13"/>
                  <a:gd name="T30" fmla="*/ 16 w 22"/>
                  <a:gd name="T31" fmla="*/ 10 h 13"/>
                  <a:gd name="T32" fmla="*/ 7 w 22"/>
                  <a:gd name="T33" fmla="*/ 12 h 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 h="13">
                    <a:moveTo>
                      <a:pt x="5" y="9"/>
                    </a:moveTo>
                    <a:cubicBezTo>
                      <a:pt x="5" y="8"/>
                      <a:pt x="5" y="8"/>
                      <a:pt x="5" y="7"/>
                    </a:cubicBezTo>
                    <a:cubicBezTo>
                      <a:pt x="2" y="7"/>
                      <a:pt x="2" y="7"/>
                      <a:pt x="3" y="5"/>
                    </a:cubicBezTo>
                    <a:cubicBezTo>
                      <a:pt x="2" y="5"/>
                      <a:pt x="1" y="5"/>
                      <a:pt x="0" y="4"/>
                    </a:cubicBezTo>
                    <a:cubicBezTo>
                      <a:pt x="1" y="2"/>
                      <a:pt x="4" y="1"/>
                      <a:pt x="6" y="0"/>
                    </a:cubicBezTo>
                    <a:cubicBezTo>
                      <a:pt x="5" y="1"/>
                      <a:pt x="5" y="2"/>
                      <a:pt x="4" y="3"/>
                    </a:cubicBezTo>
                    <a:cubicBezTo>
                      <a:pt x="4" y="4"/>
                      <a:pt x="6" y="5"/>
                      <a:pt x="4" y="6"/>
                    </a:cubicBezTo>
                    <a:cubicBezTo>
                      <a:pt x="5" y="7"/>
                      <a:pt x="6" y="5"/>
                      <a:pt x="7" y="5"/>
                    </a:cubicBezTo>
                    <a:cubicBezTo>
                      <a:pt x="10" y="6"/>
                      <a:pt x="10" y="6"/>
                      <a:pt x="10" y="6"/>
                    </a:cubicBezTo>
                    <a:cubicBezTo>
                      <a:pt x="13" y="9"/>
                      <a:pt x="19" y="6"/>
                      <a:pt x="22" y="7"/>
                    </a:cubicBezTo>
                    <a:cubicBezTo>
                      <a:pt x="21" y="7"/>
                      <a:pt x="20" y="8"/>
                      <a:pt x="19" y="8"/>
                    </a:cubicBezTo>
                    <a:cubicBezTo>
                      <a:pt x="17" y="8"/>
                      <a:pt x="16" y="9"/>
                      <a:pt x="15" y="10"/>
                    </a:cubicBezTo>
                    <a:cubicBezTo>
                      <a:pt x="18" y="10"/>
                      <a:pt x="15" y="12"/>
                      <a:pt x="14" y="12"/>
                    </a:cubicBezTo>
                    <a:cubicBezTo>
                      <a:pt x="12" y="13"/>
                      <a:pt x="12" y="11"/>
                      <a:pt x="11" y="11"/>
                    </a:cubicBezTo>
                    <a:cubicBezTo>
                      <a:pt x="12" y="11"/>
                      <a:pt x="12" y="11"/>
                      <a:pt x="12" y="10"/>
                    </a:cubicBezTo>
                    <a:cubicBezTo>
                      <a:pt x="11" y="9"/>
                      <a:pt x="10" y="10"/>
                      <a:pt x="12" y="8"/>
                    </a:cubicBezTo>
                    <a:cubicBezTo>
                      <a:pt x="9" y="10"/>
                      <a:pt x="8" y="11"/>
                      <a:pt x="5" y="9"/>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68" name="Freeform 4806"/>
              <p:cNvSpPr>
                <a:spLocks/>
              </p:cNvSpPr>
              <p:nvPr/>
            </p:nvSpPr>
            <p:spPr bwMode="auto">
              <a:xfrm>
                <a:off x="1971" y="1923"/>
                <a:ext cx="25" cy="25"/>
              </a:xfrm>
              <a:custGeom>
                <a:avLst/>
                <a:gdLst>
                  <a:gd name="T0" fmla="*/ 3 w 19"/>
                  <a:gd name="T1" fmla="*/ 25 h 19"/>
                  <a:gd name="T2" fmla="*/ 11 w 19"/>
                  <a:gd name="T3" fmla="*/ 12 h 19"/>
                  <a:gd name="T4" fmla="*/ 18 w 19"/>
                  <a:gd name="T5" fmla="*/ 4 h 19"/>
                  <a:gd name="T6" fmla="*/ 22 w 19"/>
                  <a:gd name="T7" fmla="*/ 5 h 19"/>
                  <a:gd name="T8" fmla="*/ 16 w 19"/>
                  <a:gd name="T9" fmla="*/ 16 h 19"/>
                  <a:gd name="T10" fmla="*/ 18 w 19"/>
                  <a:gd name="T11" fmla="*/ 14 h 19"/>
                  <a:gd name="T12" fmla="*/ 14 w 19"/>
                  <a:gd name="T13" fmla="*/ 17 h 19"/>
                  <a:gd name="T14" fmla="*/ 9 w 19"/>
                  <a:gd name="T15" fmla="*/ 20 h 19"/>
                  <a:gd name="T16" fmla="*/ 13 w 19"/>
                  <a:gd name="T17" fmla="*/ 18 h 19"/>
                  <a:gd name="T18" fmla="*/ 8 w 19"/>
                  <a:gd name="T19" fmla="*/ 22 h 19"/>
                  <a:gd name="T20" fmla="*/ 11 w 19"/>
                  <a:gd name="T21" fmla="*/ 24 h 19"/>
                  <a:gd name="T22" fmla="*/ 16 w 19"/>
                  <a:gd name="T23" fmla="*/ 18 h 19"/>
                  <a:gd name="T24" fmla="*/ 12 w 19"/>
                  <a:gd name="T25" fmla="*/ 20 h 19"/>
                  <a:gd name="T26" fmla="*/ 20 w 19"/>
                  <a:gd name="T27" fmla="*/ 14 h 19"/>
                  <a:gd name="T28" fmla="*/ 16 w 19"/>
                  <a:gd name="T29" fmla="*/ 17 h 19"/>
                  <a:gd name="T30" fmla="*/ 21 w 19"/>
                  <a:gd name="T31" fmla="*/ 16 h 19"/>
                  <a:gd name="T32" fmla="*/ 25 w 19"/>
                  <a:gd name="T33" fmla="*/ 16 h 19"/>
                  <a:gd name="T34" fmla="*/ 22 w 19"/>
                  <a:gd name="T35" fmla="*/ 18 h 19"/>
                  <a:gd name="T36" fmla="*/ 24 w 19"/>
                  <a:gd name="T37" fmla="*/ 20 h 19"/>
                  <a:gd name="T38" fmla="*/ 16 w 19"/>
                  <a:gd name="T39" fmla="*/ 24 h 19"/>
                  <a:gd name="T40" fmla="*/ 11 w 19"/>
                  <a:gd name="T41" fmla="*/ 25 h 19"/>
                  <a:gd name="T42" fmla="*/ 3 w 19"/>
                  <a:gd name="T43" fmla="*/ 25 h 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9" h="19">
                    <a:moveTo>
                      <a:pt x="2" y="19"/>
                    </a:moveTo>
                    <a:cubicBezTo>
                      <a:pt x="0" y="14"/>
                      <a:pt x="6" y="12"/>
                      <a:pt x="8" y="9"/>
                    </a:cubicBezTo>
                    <a:cubicBezTo>
                      <a:pt x="10" y="7"/>
                      <a:pt x="12" y="5"/>
                      <a:pt x="14" y="3"/>
                    </a:cubicBezTo>
                    <a:cubicBezTo>
                      <a:pt x="17" y="0"/>
                      <a:pt x="15" y="4"/>
                      <a:pt x="17" y="4"/>
                    </a:cubicBezTo>
                    <a:cubicBezTo>
                      <a:pt x="16" y="7"/>
                      <a:pt x="14" y="9"/>
                      <a:pt x="12" y="12"/>
                    </a:cubicBezTo>
                    <a:cubicBezTo>
                      <a:pt x="12" y="11"/>
                      <a:pt x="13" y="11"/>
                      <a:pt x="14" y="11"/>
                    </a:cubicBezTo>
                    <a:cubicBezTo>
                      <a:pt x="13" y="11"/>
                      <a:pt x="12" y="12"/>
                      <a:pt x="11" y="13"/>
                    </a:cubicBezTo>
                    <a:cubicBezTo>
                      <a:pt x="9" y="13"/>
                      <a:pt x="8" y="14"/>
                      <a:pt x="7" y="15"/>
                    </a:cubicBezTo>
                    <a:cubicBezTo>
                      <a:pt x="8" y="14"/>
                      <a:pt x="9" y="13"/>
                      <a:pt x="10" y="14"/>
                    </a:cubicBezTo>
                    <a:cubicBezTo>
                      <a:pt x="9" y="15"/>
                      <a:pt x="6" y="15"/>
                      <a:pt x="6" y="17"/>
                    </a:cubicBezTo>
                    <a:cubicBezTo>
                      <a:pt x="7" y="17"/>
                      <a:pt x="8" y="16"/>
                      <a:pt x="8" y="18"/>
                    </a:cubicBezTo>
                    <a:cubicBezTo>
                      <a:pt x="9" y="18"/>
                      <a:pt x="11" y="15"/>
                      <a:pt x="12" y="14"/>
                    </a:cubicBezTo>
                    <a:cubicBezTo>
                      <a:pt x="11" y="15"/>
                      <a:pt x="10" y="16"/>
                      <a:pt x="9" y="15"/>
                    </a:cubicBezTo>
                    <a:cubicBezTo>
                      <a:pt x="11" y="13"/>
                      <a:pt x="13" y="12"/>
                      <a:pt x="15" y="11"/>
                    </a:cubicBezTo>
                    <a:cubicBezTo>
                      <a:pt x="14" y="12"/>
                      <a:pt x="13" y="12"/>
                      <a:pt x="12" y="13"/>
                    </a:cubicBezTo>
                    <a:cubicBezTo>
                      <a:pt x="13" y="12"/>
                      <a:pt x="17" y="9"/>
                      <a:pt x="16" y="12"/>
                    </a:cubicBezTo>
                    <a:cubicBezTo>
                      <a:pt x="17" y="10"/>
                      <a:pt x="18" y="12"/>
                      <a:pt x="19" y="12"/>
                    </a:cubicBezTo>
                    <a:cubicBezTo>
                      <a:pt x="19" y="13"/>
                      <a:pt x="18" y="14"/>
                      <a:pt x="17" y="14"/>
                    </a:cubicBezTo>
                    <a:cubicBezTo>
                      <a:pt x="18" y="15"/>
                      <a:pt x="18" y="15"/>
                      <a:pt x="18" y="15"/>
                    </a:cubicBezTo>
                    <a:cubicBezTo>
                      <a:pt x="16" y="15"/>
                      <a:pt x="15" y="17"/>
                      <a:pt x="12" y="18"/>
                    </a:cubicBezTo>
                    <a:cubicBezTo>
                      <a:pt x="11" y="18"/>
                      <a:pt x="10" y="19"/>
                      <a:pt x="8" y="19"/>
                    </a:cubicBezTo>
                    <a:cubicBezTo>
                      <a:pt x="7" y="19"/>
                      <a:pt x="4" y="19"/>
                      <a:pt x="2" y="19"/>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69" name="Freeform 4807"/>
              <p:cNvSpPr>
                <a:spLocks/>
              </p:cNvSpPr>
              <p:nvPr/>
            </p:nvSpPr>
            <p:spPr bwMode="auto">
              <a:xfrm>
                <a:off x="1975" y="1916"/>
                <a:ext cx="10" cy="7"/>
              </a:xfrm>
              <a:custGeom>
                <a:avLst/>
                <a:gdLst>
                  <a:gd name="T0" fmla="*/ 1 w 8"/>
                  <a:gd name="T1" fmla="*/ 6 h 5"/>
                  <a:gd name="T2" fmla="*/ 10 w 8"/>
                  <a:gd name="T3" fmla="*/ 0 h 5"/>
                  <a:gd name="T4" fmla="*/ 6 w 8"/>
                  <a:gd name="T5" fmla="*/ 1 h 5"/>
                  <a:gd name="T6" fmla="*/ 3 w 8"/>
                  <a:gd name="T7" fmla="*/ 3 h 5"/>
                  <a:gd name="T8" fmla="*/ 6 w 8"/>
                  <a:gd name="T9" fmla="*/ 1 h 5"/>
                  <a:gd name="T10" fmla="*/ 1 w 8"/>
                  <a:gd name="T11" fmla="*/ 6 h 5"/>
                  <a:gd name="T12" fmla="*/ 3 w 8"/>
                  <a:gd name="T13" fmla="*/ 6 h 5"/>
                  <a:gd name="T14" fmla="*/ 0 w 8"/>
                  <a:gd name="T15" fmla="*/ 7 h 5"/>
                  <a:gd name="T16" fmla="*/ 1 w 8"/>
                  <a:gd name="T17" fmla="*/ 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 h="5">
                    <a:moveTo>
                      <a:pt x="1" y="4"/>
                    </a:moveTo>
                    <a:cubicBezTo>
                      <a:pt x="2" y="2"/>
                      <a:pt x="6" y="0"/>
                      <a:pt x="8" y="0"/>
                    </a:cubicBezTo>
                    <a:cubicBezTo>
                      <a:pt x="7" y="1"/>
                      <a:pt x="6" y="0"/>
                      <a:pt x="5" y="1"/>
                    </a:cubicBezTo>
                    <a:cubicBezTo>
                      <a:pt x="4" y="1"/>
                      <a:pt x="3" y="2"/>
                      <a:pt x="2" y="2"/>
                    </a:cubicBezTo>
                    <a:cubicBezTo>
                      <a:pt x="3" y="2"/>
                      <a:pt x="4" y="2"/>
                      <a:pt x="5" y="1"/>
                    </a:cubicBezTo>
                    <a:cubicBezTo>
                      <a:pt x="4" y="2"/>
                      <a:pt x="2" y="3"/>
                      <a:pt x="1" y="4"/>
                    </a:cubicBezTo>
                    <a:cubicBezTo>
                      <a:pt x="1" y="4"/>
                      <a:pt x="2" y="4"/>
                      <a:pt x="2" y="4"/>
                    </a:cubicBezTo>
                    <a:cubicBezTo>
                      <a:pt x="2" y="5"/>
                      <a:pt x="1" y="5"/>
                      <a:pt x="0" y="5"/>
                    </a:cubicBezTo>
                    <a:cubicBezTo>
                      <a:pt x="1" y="4"/>
                      <a:pt x="1" y="4"/>
                      <a:pt x="1"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70" name="Freeform 4808"/>
              <p:cNvSpPr>
                <a:spLocks/>
              </p:cNvSpPr>
              <p:nvPr/>
            </p:nvSpPr>
            <p:spPr bwMode="auto">
              <a:xfrm>
                <a:off x="1977" y="1948"/>
                <a:ext cx="2" cy="1"/>
              </a:xfrm>
              <a:custGeom>
                <a:avLst/>
                <a:gdLst>
                  <a:gd name="T0" fmla="*/ 2 w 1"/>
                  <a:gd name="T1" fmla="*/ 0 h 1"/>
                  <a:gd name="T2" fmla="*/ 0 w 1"/>
                  <a:gd name="T3" fmla="*/ 0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1"/>
                      <a:pt x="0" y="1"/>
                      <a:pt x="0" y="0"/>
                    </a:cubicBezTo>
                    <a:cubicBezTo>
                      <a:pt x="0"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71" name="Freeform 4809"/>
              <p:cNvSpPr>
                <a:spLocks/>
              </p:cNvSpPr>
              <p:nvPr/>
            </p:nvSpPr>
            <p:spPr bwMode="auto">
              <a:xfrm>
                <a:off x="1980" y="1973"/>
                <a:ext cx="5" cy="1"/>
              </a:xfrm>
              <a:custGeom>
                <a:avLst/>
                <a:gdLst>
                  <a:gd name="T0" fmla="*/ 1 w 4"/>
                  <a:gd name="T1" fmla="*/ 1 h 1"/>
                  <a:gd name="T2" fmla="*/ 0 w 4"/>
                  <a:gd name="T3" fmla="*/ 0 h 1"/>
                  <a:gd name="T4" fmla="*/ 5 w 4"/>
                  <a:gd name="T5" fmla="*/ 0 h 1"/>
                  <a:gd name="T6" fmla="*/ 1 w 4"/>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1" y="1"/>
                    </a:moveTo>
                    <a:cubicBezTo>
                      <a:pt x="0" y="0"/>
                      <a:pt x="0" y="0"/>
                      <a:pt x="0" y="0"/>
                    </a:cubicBezTo>
                    <a:cubicBezTo>
                      <a:pt x="2" y="1"/>
                      <a:pt x="3" y="0"/>
                      <a:pt x="4" y="0"/>
                    </a:cubicBezTo>
                    <a:cubicBezTo>
                      <a:pt x="3" y="1"/>
                      <a:pt x="2"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72" name="Freeform 4810"/>
              <p:cNvSpPr>
                <a:spLocks/>
              </p:cNvSpPr>
              <p:nvPr/>
            </p:nvSpPr>
            <p:spPr bwMode="auto">
              <a:xfrm>
                <a:off x="2071" y="1916"/>
                <a:ext cx="4" cy="4"/>
              </a:xfrm>
              <a:custGeom>
                <a:avLst/>
                <a:gdLst>
                  <a:gd name="T0" fmla="*/ 4 w 3"/>
                  <a:gd name="T1" fmla="*/ 0 h 3"/>
                  <a:gd name="T2" fmla="*/ 0 w 3"/>
                  <a:gd name="T3" fmla="*/ 4 h 3"/>
                  <a:gd name="T4" fmla="*/ 4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3" y="0"/>
                    </a:moveTo>
                    <a:cubicBezTo>
                      <a:pt x="2" y="1"/>
                      <a:pt x="1" y="2"/>
                      <a:pt x="0" y="3"/>
                    </a:cubicBezTo>
                    <a:cubicBezTo>
                      <a:pt x="1" y="2"/>
                      <a:pt x="1" y="0"/>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73" name="Freeform 4811"/>
              <p:cNvSpPr>
                <a:spLocks/>
              </p:cNvSpPr>
              <p:nvPr/>
            </p:nvSpPr>
            <p:spPr bwMode="auto">
              <a:xfrm>
                <a:off x="2080" y="1907"/>
                <a:ext cx="4" cy="2"/>
              </a:xfrm>
              <a:custGeom>
                <a:avLst/>
                <a:gdLst>
                  <a:gd name="T0" fmla="*/ 4 w 3"/>
                  <a:gd name="T1" fmla="*/ 0 h 2"/>
                  <a:gd name="T2" fmla="*/ 0 w 3"/>
                  <a:gd name="T3" fmla="*/ 1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3" y="2"/>
                      <a:pt x="0" y="2"/>
                      <a:pt x="0" y="1"/>
                    </a:cubicBezTo>
                    <a:cubicBezTo>
                      <a:pt x="1" y="0"/>
                      <a:pt x="2"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74" name="Freeform 4812"/>
              <p:cNvSpPr>
                <a:spLocks/>
              </p:cNvSpPr>
              <p:nvPr/>
            </p:nvSpPr>
            <p:spPr bwMode="auto">
              <a:xfrm>
                <a:off x="2067" y="1805"/>
                <a:ext cx="4" cy="3"/>
              </a:xfrm>
              <a:custGeom>
                <a:avLst/>
                <a:gdLst>
                  <a:gd name="T0" fmla="*/ 4 w 3"/>
                  <a:gd name="T1" fmla="*/ 0 h 2"/>
                  <a:gd name="T2" fmla="*/ 0 w 3"/>
                  <a:gd name="T3" fmla="*/ 2 h 2"/>
                  <a:gd name="T4" fmla="*/ 4 w 3"/>
                  <a:gd name="T5" fmla="*/ 2 h 2"/>
                  <a:gd name="T6" fmla="*/ 4 w 3"/>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3" y="0"/>
                    </a:moveTo>
                    <a:cubicBezTo>
                      <a:pt x="2" y="0"/>
                      <a:pt x="1" y="0"/>
                      <a:pt x="0" y="1"/>
                    </a:cubicBezTo>
                    <a:cubicBezTo>
                      <a:pt x="1" y="2"/>
                      <a:pt x="2" y="1"/>
                      <a:pt x="3" y="1"/>
                    </a:cubicBezTo>
                    <a:cubicBezTo>
                      <a:pt x="2" y="1"/>
                      <a:pt x="2"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75" name="Freeform 4813"/>
              <p:cNvSpPr>
                <a:spLocks/>
              </p:cNvSpPr>
              <p:nvPr/>
            </p:nvSpPr>
            <p:spPr bwMode="auto">
              <a:xfrm>
                <a:off x="2075" y="1810"/>
                <a:ext cx="1" cy="2"/>
              </a:xfrm>
              <a:custGeom>
                <a:avLst/>
                <a:gdLst>
                  <a:gd name="T0" fmla="*/ 1 w 1"/>
                  <a:gd name="T1" fmla="*/ 0 h 1"/>
                  <a:gd name="T2" fmla="*/ 0 w 1"/>
                  <a:gd name="T3" fmla="*/ 0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0" y="0"/>
                    </a:cubicBezTo>
                    <a:cubicBezTo>
                      <a:pt x="1" y="1"/>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76" name="Freeform 4814"/>
              <p:cNvSpPr>
                <a:spLocks/>
              </p:cNvSpPr>
              <p:nvPr/>
            </p:nvSpPr>
            <p:spPr bwMode="auto">
              <a:xfrm>
                <a:off x="2084" y="1826"/>
                <a:ext cx="3" cy="2"/>
              </a:xfrm>
              <a:custGeom>
                <a:avLst/>
                <a:gdLst>
                  <a:gd name="T0" fmla="*/ 2 w 2"/>
                  <a:gd name="T1" fmla="*/ 0 h 1"/>
                  <a:gd name="T2" fmla="*/ 0 w 2"/>
                  <a:gd name="T3" fmla="*/ 2 h 1"/>
                  <a:gd name="T4" fmla="*/ 3 w 2"/>
                  <a:gd name="T5" fmla="*/ 0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0" y="1"/>
                      <a:pt x="0" y="1"/>
                      <a:pt x="0" y="1"/>
                    </a:cubicBezTo>
                    <a:cubicBezTo>
                      <a:pt x="1" y="1"/>
                      <a:pt x="2" y="1"/>
                      <a:pt x="2"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77" name="Freeform 4815"/>
              <p:cNvSpPr>
                <a:spLocks/>
              </p:cNvSpPr>
              <p:nvPr/>
            </p:nvSpPr>
            <p:spPr bwMode="auto">
              <a:xfrm>
                <a:off x="1960" y="1879"/>
                <a:ext cx="31" cy="15"/>
              </a:xfrm>
              <a:custGeom>
                <a:avLst/>
                <a:gdLst>
                  <a:gd name="T0" fmla="*/ 12 w 23"/>
                  <a:gd name="T1" fmla="*/ 3 h 11"/>
                  <a:gd name="T2" fmla="*/ 27 w 23"/>
                  <a:gd name="T3" fmla="*/ 10 h 11"/>
                  <a:gd name="T4" fmla="*/ 26 w 23"/>
                  <a:gd name="T5" fmla="*/ 15 h 11"/>
                  <a:gd name="T6" fmla="*/ 11 w 23"/>
                  <a:gd name="T7" fmla="*/ 11 h 11"/>
                  <a:gd name="T8" fmla="*/ 5 w 23"/>
                  <a:gd name="T9" fmla="*/ 5 h 11"/>
                  <a:gd name="T10" fmla="*/ 0 w 23"/>
                  <a:gd name="T11" fmla="*/ 3 h 11"/>
                  <a:gd name="T12" fmla="*/ 12 w 23"/>
                  <a:gd name="T13" fmla="*/ 3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 h="11">
                    <a:moveTo>
                      <a:pt x="9" y="2"/>
                    </a:moveTo>
                    <a:cubicBezTo>
                      <a:pt x="13" y="2"/>
                      <a:pt x="16" y="6"/>
                      <a:pt x="20" y="7"/>
                    </a:cubicBezTo>
                    <a:cubicBezTo>
                      <a:pt x="23" y="9"/>
                      <a:pt x="23" y="11"/>
                      <a:pt x="19" y="11"/>
                    </a:cubicBezTo>
                    <a:cubicBezTo>
                      <a:pt x="15" y="11"/>
                      <a:pt x="11" y="10"/>
                      <a:pt x="8" y="8"/>
                    </a:cubicBezTo>
                    <a:cubicBezTo>
                      <a:pt x="6" y="7"/>
                      <a:pt x="6" y="5"/>
                      <a:pt x="4" y="4"/>
                    </a:cubicBezTo>
                    <a:cubicBezTo>
                      <a:pt x="3" y="3"/>
                      <a:pt x="1" y="2"/>
                      <a:pt x="0" y="2"/>
                    </a:cubicBezTo>
                    <a:cubicBezTo>
                      <a:pt x="3" y="0"/>
                      <a:pt x="6" y="2"/>
                      <a:pt x="9"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78" name="Freeform 4816"/>
              <p:cNvSpPr>
                <a:spLocks/>
              </p:cNvSpPr>
              <p:nvPr/>
            </p:nvSpPr>
            <p:spPr bwMode="auto">
              <a:xfrm>
                <a:off x="2008" y="1854"/>
                <a:ext cx="85" cy="78"/>
              </a:xfrm>
              <a:custGeom>
                <a:avLst/>
                <a:gdLst>
                  <a:gd name="T0" fmla="*/ 4 w 65"/>
                  <a:gd name="T1" fmla="*/ 58 h 59"/>
                  <a:gd name="T2" fmla="*/ 16 w 65"/>
                  <a:gd name="T3" fmla="*/ 49 h 59"/>
                  <a:gd name="T4" fmla="*/ 13 w 65"/>
                  <a:gd name="T5" fmla="*/ 46 h 59"/>
                  <a:gd name="T6" fmla="*/ 20 w 65"/>
                  <a:gd name="T7" fmla="*/ 42 h 59"/>
                  <a:gd name="T8" fmla="*/ 25 w 65"/>
                  <a:gd name="T9" fmla="*/ 40 h 59"/>
                  <a:gd name="T10" fmla="*/ 26 w 65"/>
                  <a:gd name="T11" fmla="*/ 34 h 59"/>
                  <a:gd name="T12" fmla="*/ 37 w 65"/>
                  <a:gd name="T13" fmla="*/ 24 h 59"/>
                  <a:gd name="T14" fmla="*/ 48 w 65"/>
                  <a:gd name="T15" fmla="*/ 13 h 59"/>
                  <a:gd name="T16" fmla="*/ 68 w 65"/>
                  <a:gd name="T17" fmla="*/ 3 h 59"/>
                  <a:gd name="T18" fmla="*/ 65 w 65"/>
                  <a:gd name="T19" fmla="*/ 8 h 59"/>
                  <a:gd name="T20" fmla="*/ 56 w 65"/>
                  <a:gd name="T21" fmla="*/ 17 h 59"/>
                  <a:gd name="T22" fmla="*/ 44 w 65"/>
                  <a:gd name="T23" fmla="*/ 29 h 59"/>
                  <a:gd name="T24" fmla="*/ 55 w 65"/>
                  <a:gd name="T25" fmla="*/ 25 h 59"/>
                  <a:gd name="T26" fmla="*/ 56 w 65"/>
                  <a:gd name="T27" fmla="*/ 30 h 59"/>
                  <a:gd name="T28" fmla="*/ 55 w 65"/>
                  <a:gd name="T29" fmla="*/ 33 h 59"/>
                  <a:gd name="T30" fmla="*/ 58 w 65"/>
                  <a:gd name="T31" fmla="*/ 36 h 59"/>
                  <a:gd name="T32" fmla="*/ 63 w 65"/>
                  <a:gd name="T33" fmla="*/ 32 h 59"/>
                  <a:gd name="T34" fmla="*/ 60 w 65"/>
                  <a:gd name="T35" fmla="*/ 37 h 59"/>
                  <a:gd name="T36" fmla="*/ 71 w 65"/>
                  <a:gd name="T37" fmla="*/ 37 h 59"/>
                  <a:gd name="T38" fmla="*/ 82 w 65"/>
                  <a:gd name="T39" fmla="*/ 37 h 59"/>
                  <a:gd name="T40" fmla="*/ 76 w 65"/>
                  <a:gd name="T41" fmla="*/ 44 h 59"/>
                  <a:gd name="T42" fmla="*/ 76 w 65"/>
                  <a:gd name="T43" fmla="*/ 45 h 59"/>
                  <a:gd name="T44" fmla="*/ 69 w 65"/>
                  <a:gd name="T45" fmla="*/ 50 h 59"/>
                  <a:gd name="T46" fmla="*/ 78 w 65"/>
                  <a:gd name="T47" fmla="*/ 48 h 59"/>
                  <a:gd name="T48" fmla="*/ 84 w 65"/>
                  <a:gd name="T49" fmla="*/ 46 h 59"/>
                  <a:gd name="T50" fmla="*/ 73 w 65"/>
                  <a:gd name="T51" fmla="*/ 53 h 59"/>
                  <a:gd name="T52" fmla="*/ 71 w 65"/>
                  <a:gd name="T53" fmla="*/ 56 h 59"/>
                  <a:gd name="T54" fmla="*/ 72 w 65"/>
                  <a:gd name="T55" fmla="*/ 61 h 59"/>
                  <a:gd name="T56" fmla="*/ 84 w 65"/>
                  <a:gd name="T57" fmla="*/ 54 h 59"/>
                  <a:gd name="T58" fmla="*/ 77 w 65"/>
                  <a:gd name="T59" fmla="*/ 65 h 59"/>
                  <a:gd name="T60" fmla="*/ 77 w 65"/>
                  <a:gd name="T61" fmla="*/ 73 h 59"/>
                  <a:gd name="T62" fmla="*/ 69 w 65"/>
                  <a:gd name="T63" fmla="*/ 74 h 59"/>
                  <a:gd name="T64" fmla="*/ 61 w 65"/>
                  <a:gd name="T65" fmla="*/ 74 h 59"/>
                  <a:gd name="T66" fmla="*/ 59 w 65"/>
                  <a:gd name="T67" fmla="*/ 66 h 59"/>
                  <a:gd name="T68" fmla="*/ 43 w 65"/>
                  <a:gd name="T69" fmla="*/ 74 h 59"/>
                  <a:gd name="T70" fmla="*/ 52 w 65"/>
                  <a:gd name="T71" fmla="*/ 65 h 59"/>
                  <a:gd name="T72" fmla="*/ 55 w 65"/>
                  <a:gd name="T73" fmla="*/ 62 h 59"/>
                  <a:gd name="T74" fmla="*/ 47 w 65"/>
                  <a:gd name="T75" fmla="*/ 66 h 59"/>
                  <a:gd name="T76" fmla="*/ 42 w 65"/>
                  <a:gd name="T77" fmla="*/ 65 h 59"/>
                  <a:gd name="T78" fmla="*/ 43 w 65"/>
                  <a:gd name="T79" fmla="*/ 61 h 59"/>
                  <a:gd name="T80" fmla="*/ 34 w 65"/>
                  <a:gd name="T81" fmla="*/ 63 h 59"/>
                  <a:gd name="T82" fmla="*/ 27 w 65"/>
                  <a:gd name="T83" fmla="*/ 62 h 59"/>
                  <a:gd name="T84" fmla="*/ 16 w 65"/>
                  <a:gd name="T85" fmla="*/ 61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5" h="59">
                    <a:moveTo>
                      <a:pt x="10" y="47"/>
                    </a:moveTo>
                    <a:cubicBezTo>
                      <a:pt x="10" y="47"/>
                      <a:pt x="9" y="47"/>
                      <a:pt x="8" y="47"/>
                    </a:cubicBezTo>
                    <a:cubicBezTo>
                      <a:pt x="4" y="48"/>
                      <a:pt x="0" y="48"/>
                      <a:pt x="3" y="44"/>
                    </a:cubicBezTo>
                    <a:cubicBezTo>
                      <a:pt x="4" y="42"/>
                      <a:pt x="6" y="41"/>
                      <a:pt x="8" y="41"/>
                    </a:cubicBezTo>
                    <a:cubicBezTo>
                      <a:pt x="10" y="39"/>
                      <a:pt x="12" y="37"/>
                      <a:pt x="15" y="37"/>
                    </a:cubicBezTo>
                    <a:cubicBezTo>
                      <a:pt x="14" y="37"/>
                      <a:pt x="13" y="37"/>
                      <a:pt x="12" y="37"/>
                    </a:cubicBezTo>
                    <a:cubicBezTo>
                      <a:pt x="10" y="36"/>
                      <a:pt x="9" y="36"/>
                      <a:pt x="7" y="37"/>
                    </a:cubicBezTo>
                    <a:cubicBezTo>
                      <a:pt x="7" y="35"/>
                      <a:pt x="10" y="34"/>
                      <a:pt x="12" y="34"/>
                    </a:cubicBezTo>
                    <a:cubicBezTo>
                      <a:pt x="11" y="34"/>
                      <a:pt x="10" y="35"/>
                      <a:pt x="10" y="35"/>
                    </a:cubicBezTo>
                    <a:cubicBezTo>
                      <a:pt x="10" y="35"/>
                      <a:pt x="10" y="35"/>
                      <a:pt x="11" y="36"/>
                    </a:cubicBezTo>
                    <a:cubicBezTo>
                      <a:pt x="11" y="36"/>
                      <a:pt x="12" y="36"/>
                      <a:pt x="12" y="35"/>
                    </a:cubicBezTo>
                    <a:cubicBezTo>
                      <a:pt x="13" y="34"/>
                      <a:pt x="14" y="33"/>
                      <a:pt x="15" y="32"/>
                    </a:cubicBezTo>
                    <a:cubicBezTo>
                      <a:pt x="16" y="31"/>
                      <a:pt x="16" y="30"/>
                      <a:pt x="18" y="30"/>
                    </a:cubicBezTo>
                    <a:cubicBezTo>
                      <a:pt x="19" y="30"/>
                      <a:pt x="20" y="32"/>
                      <a:pt x="21" y="31"/>
                    </a:cubicBezTo>
                    <a:cubicBezTo>
                      <a:pt x="20" y="31"/>
                      <a:pt x="19" y="31"/>
                      <a:pt x="19" y="30"/>
                    </a:cubicBezTo>
                    <a:cubicBezTo>
                      <a:pt x="20" y="30"/>
                      <a:pt x="20" y="29"/>
                      <a:pt x="21" y="29"/>
                    </a:cubicBezTo>
                    <a:cubicBezTo>
                      <a:pt x="19" y="29"/>
                      <a:pt x="21" y="29"/>
                      <a:pt x="21" y="28"/>
                    </a:cubicBezTo>
                    <a:cubicBezTo>
                      <a:pt x="19" y="29"/>
                      <a:pt x="19" y="28"/>
                      <a:pt x="20" y="26"/>
                    </a:cubicBezTo>
                    <a:cubicBezTo>
                      <a:pt x="21" y="25"/>
                      <a:pt x="23" y="24"/>
                      <a:pt x="23" y="26"/>
                    </a:cubicBezTo>
                    <a:cubicBezTo>
                      <a:pt x="24" y="25"/>
                      <a:pt x="23" y="23"/>
                      <a:pt x="24" y="22"/>
                    </a:cubicBezTo>
                    <a:cubicBezTo>
                      <a:pt x="25" y="21"/>
                      <a:pt x="27" y="20"/>
                      <a:pt x="28" y="18"/>
                    </a:cubicBezTo>
                    <a:cubicBezTo>
                      <a:pt x="29" y="17"/>
                      <a:pt x="32" y="11"/>
                      <a:pt x="34" y="12"/>
                    </a:cubicBezTo>
                    <a:cubicBezTo>
                      <a:pt x="34" y="12"/>
                      <a:pt x="34" y="12"/>
                      <a:pt x="33" y="11"/>
                    </a:cubicBezTo>
                    <a:cubicBezTo>
                      <a:pt x="35" y="11"/>
                      <a:pt x="36" y="10"/>
                      <a:pt x="37" y="10"/>
                    </a:cubicBezTo>
                    <a:cubicBezTo>
                      <a:pt x="38" y="8"/>
                      <a:pt x="39" y="6"/>
                      <a:pt x="41" y="5"/>
                    </a:cubicBezTo>
                    <a:cubicBezTo>
                      <a:pt x="43" y="2"/>
                      <a:pt x="48" y="3"/>
                      <a:pt x="51" y="0"/>
                    </a:cubicBezTo>
                    <a:cubicBezTo>
                      <a:pt x="51" y="1"/>
                      <a:pt x="51" y="2"/>
                      <a:pt x="52" y="2"/>
                    </a:cubicBezTo>
                    <a:cubicBezTo>
                      <a:pt x="52" y="0"/>
                      <a:pt x="55" y="1"/>
                      <a:pt x="54" y="3"/>
                    </a:cubicBezTo>
                    <a:cubicBezTo>
                      <a:pt x="51" y="5"/>
                      <a:pt x="48" y="2"/>
                      <a:pt x="48" y="5"/>
                    </a:cubicBezTo>
                    <a:cubicBezTo>
                      <a:pt x="48" y="5"/>
                      <a:pt x="52" y="5"/>
                      <a:pt x="50" y="6"/>
                    </a:cubicBezTo>
                    <a:cubicBezTo>
                      <a:pt x="49" y="7"/>
                      <a:pt x="49" y="7"/>
                      <a:pt x="48" y="8"/>
                    </a:cubicBezTo>
                    <a:cubicBezTo>
                      <a:pt x="48" y="9"/>
                      <a:pt x="46" y="11"/>
                      <a:pt x="45" y="9"/>
                    </a:cubicBezTo>
                    <a:cubicBezTo>
                      <a:pt x="44" y="10"/>
                      <a:pt x="44" y="12"/>
                      <a:pt x="43" y="13"/>
                    </a:cubicBezTo>
                    <a:cubicBezTo>
                      <a:pt x="41" y="14"/>
                      <a:pt x="40" y="16"/>
                      <a:pt x="39" y="17"/>
                    </a:cubicBezTo>
                    <a:cubicBezTo>
                      <a:pt x="37" y="18"/>
                      <a:pt x="37" y="19"/>
                      <a:pt x="36" y="20"/>
                    </a:cubicBezTo>
                    <a:cubicBezTo>
                      <a:pt x="35" y="21"/>
                      <a:pt x="34" y="21"/>
                      <a:pt x="34" y="22"/>
                    </a:cubicBezTo>
                    <a:cubicBezTo>
                      <a:pt x="33" y="23"/>
                      <a:pt x="34" y="23"/>
                      <a:pt x="34" y="24"/>
                    </a:cubicBezTo>
                    <a:cubicBezTo>
                      <a:pt x="36" y="22"/>
                      <a:pt x="39" y="20"/>
                      <a:pt x="42" y="18"/>
                    </a:cubicBezTo>
                    <a:cubicBezTo>
                      <a:pt x="42" y="18"/>
                      <a:pt x="42" y="19"/>
                      <a:pt x="42" y="19"/>
                    </a:cubicBezTo>
                    <a:cubicBezTo>
                      <a:pt x="44" y="19"/>
                      <a:pt x="46" y="20"/>
                      <a:pt x="47" y="19"/>
                    </a:cubicBezTo>
                    <a:cubicBezTo>
                      <a:pt x="47" y="21"/>
                      <a:pt x="41" y="23"/>
                      <a:pt x="40" y="24"/>
                    </a:cubicBezTo>
                    <a:cubicBezTo>
                      <a:pt x="41" y="23"/>
                      <a:pt x="42" y="22"/>
                      <a:pt x="43" y="23"/>
                    </a:cubicBezTo>
                    <a:cubicBezTo>
                      <a:pt x="42" y="23"/>
                      <a:pt x="42" y="24"/>
                      <a:pt x="41" y="25"/>
                    </a:cubicBezTo>
                    <a:cubicBezTo>
                      <a:pt x="41" y="25"/>
                      <a:pt x="40" y="25"/>
                      <a:pt x="39" y="26"/>
                    </a:cubicBezTo>
                    <a:cubicBezTo>
                      <a:pt x="40" y="26"/>
                      <a:pt x="41" y="25"/>
                      <a:pt x="42" y="25"/>
                    </a:cubicBezTo>
                    <a:cubicBezTo>
                      <a:pt x="42" y="25"/>
                      <a:pt x="43" y="25"/>
                      <a:pt x="43" y="25"/>
                    </a:cubicBezTo>
                    <a:cubicBezTo>
                      <a:pt x="43" y="25"/>
                      <a:pt x="44" y="26"/>
                      <a:pt x="44" y="25"/>
                    </a:cubicBezTo>
                    <a:cubicBezTo>
                      <a:pt x="44" y="26"/>
                      <a:pt x="44" y="26"/>
                      <a:pt x="44" y="27"/>
                    </a:cubicBezTo>
                    <a:cubicBezTo>
                      <a:pt x="45" y="26"/>
                      <a:pt x="45" y="25"/>
                      <a:pt x="46" y="25"/>
                    </a:cubicBezTo>
                    <a:cubicBezTo>
                      <a:pt x="46" y="26"/>
                      <a:pt x="46" y="26"/>
                      <a:pt x="46" y="27"/>
                    </a:cubicBezTo>
                    <a:cubicBezTo>
                      <a:pt x="47" y="27"/>
                      <a:pt x="47" y="25"/>
                      <a:pt x="48" y="24"/>
                    </a:cubicBezTo>
                    <a:cubicBezTo>
                      <a:pt x="49" y="26"/>
                      <a:pt x="45" y="29"/>
                      <a:pt x="44" y="30"/>
                    </a:cubicBezTo>
                    <a:cubicBezTo>
                      <a:pt x="45" y="30"/>
                      <a:pt x="46" y="30"/>
                      <a:pt x="47" y="29"/>
                    </a:cubicBezTo>
                    <a:cubicBezTo>
                      <a:pt x="46" y="28"/>
                      <a:pt x="46" y="28"/>
                      <a:pt x="46" y="28"/>
                    </a:cubicBezTo>
                    <a:cubicBezTo>
                      <a:pt x="47" y="28"/>
                      <a:pt x="50" y="28"/>
                      <a:pt x="50" y="27"/>
                    </a:cubicBezTo>
                    <a:cubicBezTo>
                      <a:pt x="51" y="29"/>
                      <a:pt x="53" y="25"/>
                      <a:pt x="55" y="25"/>
                    </a:cubicBezTo>
                    <a:cubicBezTo>
                      <a:pt x="55" y="26"/>
                      <a:pt x="54" y="27"/>
                      <a:pt x="54" y="28"/>
                    </a:cubicBezTo>
                    <a:cubicBezTo>
                      <a:pt x="54" y="27"/>
                      <a:pt x="55" y="26"/>
                      <a:pt x="56" y="26"/>
                    </a:cubicBezTo>
                    <a:cubicBezTo>
                      <a:pt x="56" y="26"/>
                      <a:pt x="57" y="26"/>
                      <a:pt x="58" y="26"/>
                    </a:cubicBezTo>
                    <a:cubicBezTo>
                      <a:pt x="60" y="25"/>
                      <a:pt x="62" y="27"/>
                      <a:pt x="63" y="28"/>
                    </a:cubicBezTo>
                    <a:cubicBezTo>
                      <a:pt x="61" y="29"/>
                      <a:pt x="57" y="33"/>
                      <a:pt x="55" y="33"/>
                    </a:cubicBezTo>
                    <a:cubicBezTo>
                      <a:pt x="55" y="33"/>
                      <a:pt x="56" y="33"/>
                      <a:pt x="57" y="33"/>
                    </a:cubicBezTo>
                    <a:cubicBezTo>
                      <a:pt x="57" y="33"/>
                      <a:pt x="57" y="33"/>
                      <a:pt x="58" y="33"/>
                    </a:cubicBezTo>
                    <a:cubicBezTo>
                      <a:pt x="58" y="34"/>
                      <a:pt x="57" y="34"/>
                      <a:pt x="56" y="34"/>
                    </a:cubicBezTo>
                    <a:cubicBezTo>
                      <a:pt x="56" y="34"/>
                      <a:pt x="56" y="35"/>
                      <a:pt x="56" y="35"/>
                    </a:cubicBezTo>
                    <a:cubicBezTo>
                      <a:pt x="57" y="35"/>
                      <a:pt x="58" y="35"/>
                      <a:pt x="58" y="34"/>
                    </a:cubicBezTo>
                    <a:cubicBezTo>
                      <a:pt x="58" y="35"/>
                      <a:pt x="59" y="35"/>
                      <a:pt x="59" y="34"/>
                    </a:cubicBezTo>
                    <a:cubicBezTo>
                      <a:pt x="58" y="35"/>
                      <a:pt x="57" y="36"/>
                      <a:pt x="56" y="36"/>
                    </a:cubicBezTo>
                    <a:cubicBezTo>
                      <a:pt x="58" y="36"/>
                      <a:pt x="54" y="37"/>
                      <a:pt x="53" y="38"/>
                    </a:cubicBezTo>
                    <a:cubicBezTo>
                      <a:pt x="54" y="38"/>
                      <a:pt x="58" y="36"/>
                      <a:pt x="56" y="38"/>
                    </a:cubicBezTo>
                    <a:cubicBezTo>
                      <a:pt x="56" y="38"/>
                      <a:pt x="57" y="37"/>
                      <a:pt x="58" y="37"/>
                    </a:cubicBezTo>
                    <a:cubicBezTo>
                      <a:pt x="57" y="39"/>
                      <a:pt x="60" y="37"/>
                      <a:pt x="60" y="36"/>
                    </a:cubicBezTo>
                    <a:cubicBezTo>
                      <a:pt x="61" y="35"/>
                      <a:pt x="61" y="35"/>
                      <a:pt x="62" y="36"/>
                    </a:cubicBezTo>
                    <a:cubicBezTo>
                      <a:pt x="62" y="37"/>
                      <a:pt x="63" y="36"/>
                      <a:pt x="63" y="36"/>
                    </a:cubicBezTo>
                    <a:cubicBezTo>
                      <a:pt x="64" y="35"/>
                      <a:pt x="64" y="35"/>
                      <a:pt x="64" y="35"/>
                    </a:cubicBezTo>
                    <a:cubicBezTo>
                      <a:pt x="65" y="36"/>
                      <a:pt x="64" y="37"/>
                      <a:pt x="63" y="37"/>
                    </a:cubicBezTo>
                    <a:cubicBezTo>
                      <a:pt x="62" y="38"/>
                      <a:pt x="60" y="39"/>
                      <a:pt x="59" y="40"/>
                    </a:cubicBezTo>
                    <a:cubicBezTo>
                      <a:pt x="58" y="40"/>
                      <a:pt x="57" y="41"/>
                      <a:pt x="56" y="40"/>
                    </a:cubicBezTo>
                    <a:cubicBezTo>
                      <a:pt x="55" y="40"/>
                      <a:pt x="54" y="40"/>
                      <a:pt x="55" y="41"/>
                    </a:cubicBezTo>
                    <a:cubicBezTo>
                      <a:pt x="55" y="41"/>
                      <a:pt x="55" y="42"/>
                      <a:pt x="56" y="42"/>
                    </a:cubicBezTo>
                    <a:cubicBezTo>
                      <a:pt x="56" y="42"/>
                      <a:pt x="55" y="42"/>
                      <a:pt x="54" y="42"/>
                    </a:cubicBezTo>
                    <a:cubicBezTo>
                      <a:pt x="55" y="42"/>
                      <a:pt x="56" y="42"/>
                      <a:pt x="56" y="42"/>
                    </a:cubicBezTo>
                    <a:cubicBezTo>
                      <a:pt x="56" y="43"/>
                      <a:pt x="55" y="45"/>
                      <a:pt x="54" y="44"/>
                    </a:cubicBezTo>
                    <a:cubicBezTo>
                      <a:pt x="54" y="45"/>
                      <a:pt x="53" y="47"/>
                      <a:pt x="55" y="46"/>
                    </a:cubicBezTo>
                    <a:cubicBezTo>
                      <a:pt x="54" y="47"/>
                      <a:pt x="54" y="49"/>
                      <a:pt x="55" y="48"/>
                    </a:cubicBezTo>
                    <a:cubicBezTo>
                      <a:pt x="56" y="48"/>
                      <a:pt x="57" y="45"/>
                      <a:pt x="58" y="45"/>
                    </a:cubicBezTo>
                    <a:cubicBezTo>
                      <a:pt x="59" y="43"/>
                      <a:pt x="62" y="40"/>
                      <a:pt x="64" y="41"/>
                    </a:cubicBezTo>
                    <a:cubicBezTo>
                      <a:pt x="63" y="42"/>
                      <a:pt x="61" y="44"/>
                      <a:pt x="60" y="45"/>
                    </a:cubicBezTo>
                    <a:cubicBezTo>
                      <a:pt x="60" y="46"/>
                      <a:pt x="59" y="46"/>
                      <a:pt x="59" y="47"/>
                    </a:cubicBezTo>
                    <a:cubicBezTo>
                      <a:pt x="58" y="48"/>
                      <a:pt x="59" y="48"/>
                      <a:pt x="59" y="49"/>
                    </a:cubicBezTo>
                    <a:cubicBezTo>
                      <a:pt x="61" y="49"/>
                      <a:pt x="62" y="46"/>
                      <a:pt x="64" y="45"/>
                    </a:cubicBezTo>
                    <a:cubicBezTo>
                      <a:pt x="64" y="47"/>
                      <a:pt x="64" y="48"/>
                      <a:pt x="63" y="49"/>
                    </a:cubicBezTo>
                    <a:cubicBezTo>
                      <a:pt x="62" y="51"/>
                      <a:pt x="61" y="53"/>
                      <a:pt x="59" y="55"/>
                    </a:cubicBezTo>
                    <a:cubicBezTo>
                      <a:pt x="59" y="56"/>
                      <a:pt x="57" y="59"/>
                      <a:pt x="56" y="58"/>
                    </a:cubicBezTo>
                    <a:cubicBezTo>
                      <a:pt x="55" y="57"/>
                      <a:pt x="53" y="58"/>
                      <a:pt x="52" y="59"/>
                    </a:cubicBezTo>
                    <a:cubicBezTo>
                      <a:pt x="51" y="58"/>
                      <a:pt x="52" y="56"/>
                      <a:pt x="53" y="56"/>
                    </a:cubicBezTo>
                    <a:cubicBezTo>
                      <a:pt x="51" y="58"/>
                      <a:pt x="53" y="55"/>
                      <a:pt x="54" y="55"/>
                    </a:cubicBezTo>
                    <a:cubicBezTo>
                      <a:pt x="51" y="55"/>
                      <a:pt x="54" y="53"/>
                      <a:pt x="54" y="52"/>
                    </a:cubicBezTo>
                    <a:cubicBezTo>
                      <a:pt x="52" y="53"/>
                      <a:pt x="50" y="57"/>
                      <a:pt x="47" y="56"/>
                    </a:cubicBezTo>
                    <a:cubicBezTo>
                      <a:pt x="48" y="52"/>
                      <a:pt x="53" y="51"/>
                      <a:pt x="53" y="47"/>
                    </a:cubicBezTo>
                    <a:cubicBezTo>
                      <a:pt x="52" y="46"/>
                      <a:pt x="52" y="43"/>
                      <a:pt x="51" y="44"/>
                    </a:cubicBezTo>
                    <a:cubicBezTo>
                      <a:pt x="49" y="46"/>
                      <a:pt x="48" y="49"/>
                      <a:pt x="45" y="50"/>
                    </a:cubicBezTo>
                    <a:cubicBezTo>
                      <a:pt x="46" y="49"/>
                      <a:pt x="46" y="49"/>
                      <a:pt x="47" y="48"/>
                    </a:cubicBezTo>
                    <a:cubicBezTo>
                      <a:pt x="44" y="50"/>
                      <a:pt x="42" y="49"/>
                      <a:pt x="40" y="52"/>
                    </a:cubicBezTo>
                    <a:cubicBezTo>
                      <a:pt x="38" y="55"/>
                      <a:pt x="36" y="56"/>
                      <a:pt x="33" y="56"/>
                    </a:cubicBezTo>
                    <a:cubicBezTo>
                      <a:pt x="32" y="56"/>
                      <a:pt x="30" y="56"/>
                      <a:pt x="31" y="54"/>
                    </a:cubicBezTo>
                    <a:cubicBezTo>
                      <a:pt x="32" y="53"/>
                      <a:pt x="34" y="53"/>
                      <a:pt x="36" y="52"/>
                    </a:cubicBezTo>
                    <a:cubicBezTo>
                      <a:pt x="38" y="51"/>
                      <a:pt x="38" y="50"/>
                      <a:pt x="40" y="49"/>
                    </a:cubicBezTo>
                    <a:cubicBezTo>
                      <a:pt x="41" y="48"/>
                      <a:pt x="42" y="49"/>
                      <a:pt x="43" y="48"/>
                    </a:cubicBezTo>
                    <a:cubicBezTo>
                      <a:pt x="44" y="48"/>
                      <a:pt x="44" y="47"/>
                      <a:pt x="45" y="47"/>
                    </a:cubicBezTo>
                    <a:cubicBezTo>
                      <a:pt x="44" y="47"/>
                      <a:pt x="43" y="47"/>
                      <a:pt x="42" y="47"/>
                    </a:cubicBezTo>
                    <a:cubicBezTo>
                      <a:pt x="42" y="46"/>
                      <a:pt x="43" y="46"/>
                      <a:pt x="43" y="45"/>
                    </a:cubicBezTo>
                    <a:cubicBezTo>
                      <a:pt x="41" y="47"/>
                      <a:pt x="41" y="47"/>
                      <a:pt x="38" y="47"/>
                    </a:cubicBezTo>
                    <a:cubicBezTo>
                      <a:pt x="39" y="48"/>
                      <a:pt x="37" y="48"/>
                      <a:pt x="36" y="50"/>
                    </a:cubicBezTo>
                    <a:cubicBezTo>
                      <a:pt x="36" y="48"/>
                      <a:pt x="35" y="49"/>
                      <a:pt x="34" y="49"/>
                    </a:cubicBezTo>
                    <a:cubicBezTo>
                      <a:pt x="35" y="48"/>
                      <a:pt x="35" y="48"/>
                      <a:pt x="35" y="48"/>
                    </a:cubicBezTo>
                    <a:cubicBezTo>
                      <a:pt x="33" y="48"/>
                      <a:pt x="33" y="48"/>
                      <a:pt x="32" y="49"/>
                    </a:cubicBezTo>
                    <a:cubicBezTo>
                      <a:pt x="32" y="47"/>
                      <a:pt x="34" y="47"/>
                      <a:pt x="36" y="47"/>
                    </a:cubicBezTo>
                    <a:cubicBezTo>
                      <a:pt x="34" y="48"/>
                      <a:pt x="36" y="44"/>
                      <a:pt x="36" y="44"/>
                    </a:cubicBezTo>
                    <a:cubicBezTo>
                      <a:pt x="35" y="45"/>
                      <a:pt x="34" y="45"/>
                      <a:pt x="33" y="46"/>
                    </a:cubicBezTo>
                    <a:cubicBezTo>
                      <a:pt x="33" y="45"/>
                      <a:pt x="33" y="45"/>
                      <a:pt x="33" y="45"/>
                    </a:cubicBezTo>
                    <a:cubicBezTo>
                      <a:pt x="32" y="46"/>
                      <a:pt x="29" y="48"/>
                      <a:pt x="31" y="46"/>
                    </a:cubicBezTo>
                    <a:cubicBezTo>
                      <a:pt x="30" y="48"/>
                      <a:pt x="27" y="47"/>
                      <a:pt x="26" y="48"/>
                    </a:cubicBezTo>
                    <a:cubicBezTo>
                      <a:pt x="25" y="48"/>
                      <a:pt x="24" y="48"/>
                      <a:pt x="23" y="47"/>
                    </a:cubicBezTo>
                    <a:cubicBezTo>
                      <a:pt x="22" y="47"/>
                      <a:pt x="22" y="47"/>
                      <a:pt x="22" y="47"/>
                    </a:cubicBezTo>
                    <a:cubicBezTo>
                      <a:pt x="21" y="47"/>
                      <a:pt x="20" y="48"/>
                      <a:pt x="21" y="47"/>
                    </a:cubicBezTo>
                    <a:cubicBezTo>
                      <a:pt x="19" y="47"/>
                      <a:pt x="17" y="47"/>
                      <a:pt x="16" y="47"/>
                    </a:cubicBezTo>
                    <a:cubicBezTo>
                      <a:pt x="15" y="47"/>
                      <a:pt x="14" y="47"/>
                      <a:pt x="14" y="47"/>
                    </a:cubicBezTo>
                    <a:cubicBezTo>
                      <a:pt x="12" y="47"/>
                      <a:pt x="11" y="47"/>
                      <a:pt x="12" y="46"/>
                    </a:cubicBezTo>
                    <a:cubicBezTo>
                      <a:pt x="11" y="46"/>
                      <a:pt x="11" y="46"/>
                      <a:pt x="10" y="4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79" name="Freeform 4817"/>
              <p:cNvSpPr>
                <a:spLocks/>
              </p:cNvSpPr>
              <p:nvPr/>
            </p:nvSpPr>
            <p:spPr bwMode="auto">
              <a:xfrm>
                <a:off x="2074" y="1867"/>
                <a:ext cx="1" cy="2"/>
              </a:xfrm>
              <a:custGeom>
                <a:avLst/>
                <a:gdLst>
                  <a:gd name="T0" fmla="*/ 1 w 1"/>
                  <a:gd name="T1" fmla="*/ 0 h 1"/>
                  <a:gd name="T2" fmla="*/ 0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0" y="1"/>
                      <a:pt x="0" y="1"/>
                    </a:cubicBezTo>
                    <a:cubicBezTo>
                      <a:pt x="0" y="0"/>
                      <a:pt x="0"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80" name="Freeform 4818"/>
              <p:cNvSpPr>
                <a:spLocks/>
              </p:cNvSpPr>
              <p:nvPr/>
            </p:nvSpPr>
            <p:spPr bwMode="auto">
              <a:xfrm>
                <a:off x="2075" y="1884"/>
                <a:ext cx="5" cy="4"/>
              </a:xfrm>
              <a:custGeom>
                <a:avLst/>
                <a:gdLst>
                  <a:gd name="T0" fmla="*/ 5 w 4"/>
                  <a:gd name="T1" fmla="*/ 0 h 3"/>
                  <a:gd name="T2" fmla="*/ 0 w 4"/>
                  <a:gd name="T3" fmla="*/ 1 h 3"/>
                  <a:gd name="T4" fmla="*/ 5 w 4"/>
                  <a:gd name="T5" fmla="*/ 0 h 3"/>
                  <a:gd name="T6" fmla="*/ 0 60000 65536"/>
                  <a:gd name="T7" fmla="*/ 0 60000 65536"/>
                  <a:gd name="T8" fmla="*/ 0 60000 65536"/>
                </a:gdLst>
                <a:ahLst/>
                <a:cxnLst>
                  <a:cxn ang="T6">
                    <a:pos x="T0" y="T1"/>
                  </a:cxn>
                  <a:cxn ang="T7">
                    <a:pos x="T2" y="T3"/>
                  </a:cxn>
                  <a:cxn ang="T8">
                    <a:pos x="T4" y="T5"/>
                  </a:cxn>
                </a:cxnLst>
                <a:rect l="0" t="0" r="r" b="b"/>
                <a:pathLst>
                  <a:path w="4" h="3">
                    <a:moveTo>
                      <a:pt x="4" y="0"/>
                    </a:moveTo>
                    <a:cubicBezTo>
                      <a:pt x="3" y="1"/>
                      <a:pt x="0" y="3"/>
                      <a:pt x="0" y="1"/>
                    </a:cubicBezTo>
                    <a:cubicBezTo>
                      <a:pt x="1" y="1"/>
                      <a:pt x="3" y="1"/>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81" name="Freeform 4819"/>
              <p:cNvSpPr>
                <a:spLocks/>
              </p:cNvSpPr>
              <p:nvPr/>
            </p:nvSpPr>
            <p:spPr bwMode="auto">
              <a:xfrm>
                <a:off x="2083" y="1883"/>
                <a:ext cx="4" cy="3"/>
              </a:xfrm>
              <a:custGeom>
                <a:avLst/>
                <a:gdLst>
                  <a:gd name="T0" fmla="*/ 3 w 3"/>
                  <a:gd name="T1" fmla="*/ 0 h 2"/>
                  <a:gd name="T2" fmla="*/ 4 w 3"/>
                  <a:gd name="T3" fmla="*/ 2 h 2"/>
                  <a:gd name="T4" fmla="*/ 0 w 3"/>
                  <a:gd name="T5" fmla="*/ 3 h 2"/>
                  <a:gd name="T6" fmla="*/ 3 w 3"/>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2" y="0"/>
                    </a:moveTo>
                    <a:cubicBezTo>
                      <a:pt x="3" y="1"/>
                      <a:pt x="3" y="1"/>
                      <a:pt x="3" y="1"/>
                    </a:cubicBezTo>
                    <a:cubicBezTo>
                      <a:pt x="2" y="1"/>
                      <a:pt x="1" y="2"/>
                      <a:pt x="0" y="2"/>
                    </a:cubicBezTo>
                    <a:cubicBezTo>
                      <a:pt x="0" y="1"/>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82" name="Freeform 4820"/>
              <p:cNvSpPr>
                <a:spLocks/>
              </p:cNvSpPr>
              <p:nvPr/>
            </p:nvSpPr>
            <p:spPr bwMode="auto">
              <a:xfrm>
                <a:off x="1199" y="1882"/>
                <a:ext cx="5" cy="5"/>
              </a:xfrm>
              <a:custGeom>
                <a:avLst/>
                <a:gdLst>
                  <a:gd name="T0" fmla="*/ 5 w 4"/>
                  <a:gd name="T1" fmla="*/ 0 h 4"/>
                  <a:gd name="T2" fmla="*/ 1 w 4"/>
                  <a:gd name="T3" fmla="*/ 4 h 4"/>
                  <a:gd name="T4" fmla="*/ 5 w 4"/>
                  <a:gd name="T5" fmla="*/ 0 h 4"/>
                  <a:gd name="T6" fmla="*/ 0 60000 65536"/>
                  <a:gd name="T7" fmla="*/ 0 60000 65536"/>
                  <a:gd name="T8" fmla="*/ 0 60000 65536"/>
                </a:gdLst>
                <a:ahLst/>
                <a:cxnLst>
                  <a:cxn ang="T6">
                    <a:pos x="T0" y="T1"/>
                  </a:cxn>
                  <a:cxn ang="T7">
                    <a:pos x="T2" y="T3"/>
                  </a:cxn>
                  <a:cxn ang="T8">
                    <a:pos x="T4" y="T5"/>
                  </a:cxn>
                </a:cxnLst>
                <a:rect l="0" t="0" r="r" b="b"/>
                <a:pathLst>
                  <a:path w="4" h="4">
                    <a:moveTo>
                      <a:pt x="4" y="0"/>
                    </a:moveTo>
                    <a:cubicBezTo>
                      <a:pt x="2" y="0"/>
                      <a:pt x="0" y="2"/>
                      <a:pt x="1" y="3"/>
                    </a:cubicBezTo>
                    <a:cubicBezTo>
                      <a:pt x="3" y="4"/>
                      <a:pt x="4" y="1"/>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83" name="Freeform 4821"/>
              <p:cNvSpPr>
                <a:spLocks/>
              </p:cNvSpPr>
              <p:nvPr/>
            </p:nvSpPr>
            <p:spPr bwMode="auto">
              <a:xfrm>
                <a:off x="1204" y="1888"/>
                <a:ext cx="2" cy="3"/>
              </a:xfrm>
              <a:custGeom>
                <a:avLst/>
                <a:gdLst>
                  <a:gd name="T0" fmla="*/ 2 w 1"/>
                  <a:gd name="T1" fmla="*/ 0 h 2"/>
                  <a:gd name="T2" fmla="*/ 0 w 1"/>
                  <a:gd name="T3" fmla="*/ 3 h 2"/>
                  <a:gd name="T4" fmla="*/ 2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1" y="0"/>
                      <a:pt x="0" y="1"/>
                      <a:pt x="0" y="2"/>
                    </a:cubicBezTo>
                    <a:cubicBezTo>
                      <a:pt x="1" y="2"/>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84" name="Freeform 4822"/>
              <p:cNvSpPr>
                <a:spLocks/>
              </p:cNvSpPr>
              <p:nvPr/>
            </p:nvSpPr>
            <p:spPr bwMode="auto">
              <a:xfrm>
                <a:off x="1207" y="1891"/>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lnTo>
                      <a:pt x="0" y="1"/>
                    </a:lnTo>
                    <a:lnTo>
                      <a:pt x="0"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85" name="Freeform 4823"/>
              <p:cNvSpPr>
                <a:spLocks/>
              </p:cNvSpPr>
              <p:nvPr/>
            </p:nvSpPr>
            <p:spPr bwMode="auto">
              <a:xfrm>
                <a:off x="1207" y="1891"/>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lnTo>
                      <a:pt x="0" y="1"/>
                    </a:lnTo>
                    <a:lnTo>
                      <a:pt x="0"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86" name="Freeform 4824"/>
              <p:cNvSpPr>
                <a:spLocks/>
              </p:cNvSpPr>
              <p:nvPr/>
            </p:nvSpPr>
            <p:spPr bwMode="auto">
              <a:xfrm>
                <a:off x="1207" y="1853"/>
                <a:ext cx="4" cy="5"/>
              </a:xfrm>
              <a:custGeom>
                <a:avLst/>
                <a:gdLst>
                  <a:gd name="T0" fmla="*/ 4 w 3"/>
                  <a:gd name="T1" fmla="*/ 0 h 4"/>
                  <a:gd name="T2" fmla="*/ 1 w 3"/>
                  <a:gd name="T3" fmla="*/ 5 h 4"/>
                  <a:gd name="T4" fmla="*/ 4 w 3"/>
                  <a:gd name="T5" fmla="*/ 0 h 4"/>
                  <a:gd name="T6" fmla="*/ 0 60000 65536"/>
                  <a:gd name="T7" fmla="*/ 0 60000 65536"/>
                  <a:gd name="T8" fmla="*/ 0 60000 65536"/>
                </a:gdLst>
                <a:ahLst/>
                <a:cxnLst>
                  <a:cxn ang="T6">
                    <a:pos x="T0" y="T1"/>
                  </a:cxn>
                  <a:cxn ang="T7">
                    <a:pos x="T2" y="T3"/>
                  </a:cxn>
                  <a:cxn ang="T8">
                    <a:pos x="T4" y="T5"/>
                  </a:cxn>
                </a:cxnLst>
                <a:rect l="0" t="0" r="r" b="b"/>
                <a:pathLst>
                  <a:path w="3" h="4">
                    <a:moveTo>
                      <a:pt x="3" y="0"/>
                    </a:moveTo>
                    <a:cubicBezTo>
                      <a:pt x="1" y="1"/>
                      <a:pt x="0" y="4"/>
                      <a:pt x="1" y="4"/>
                    </a:cubicBezTo>
                    <a:cubicBezTo>
                      <a:pt x="2" y="3"/>
                      <a:pt x="3"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87" name="Freeform 4825"/>
              <p:cNvSpPr>
                <a:spLocks/>
              </p:cNvSpPr>
              <p:nvPr/>
            </p:nvSpPr>
            <p:spPr bwMode="auto">
              <a:xfrm>
                <a:off x="1210" y="1869"/>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0"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88" name="Freeform 4826"/>
              <p:cNvSpPr>
                <a:spLocks/>
              </p:cNvSpPr>
              <p:nvPr/>
            </p:nvSpPr>
            <p:spPr bwMode="auto">
              <a:xfrm>
                <a:off x="1211" y="1847"/>
                <a:ext cx="5" cy="6"/>
              </a:xfrm>
              <a:custGeom>
                <a:avLst/>
                <a:gdLst>
                  <a:gd name="T0" fmla="*/ 5 w 4"/>
                  <a:gd name="T1" fmla="*/ 2 h 4"/>
                  <a:gd name="T2" fmla="*/ 0 w 4"/>
                  <a:gd name="T3" fmla="*/ 6 h 4"/>
                  <a:gd name="T4" fmla="*/ 5 w 4"/>
                  <a:gd name="T5" fmla="*/ 2 h 4"/>
                  <a:gd name="T6" fmla="*/ 0 60000 65536"/>
                  <a:gd name="T7" fmla="*/ 0 60000 65536"/>
                  <a:gd name="T8" fmla="*/ 0 60000 65536"/>
                </a:gdLst>
                <a:ahLst/>
                <a:cxnLst>
                  <a:cxn ang="T6">
                    <a:pos x="T0" y="T1"/>
                  </a:cxn>
                  <a:cxn ang="T7">
                    <a:pos x="T2" y="T3"/>
                  </a:cxn>
                  <a:cxn ang="T8">
                    <a:pos x="T4" y="T5"/>
                  </a:cxn>
                </a:cxnLst>
                <a:rect l="0" t="0" r="r" b="b"/>
                <a:pathLst>
                  <a:path w="4" h="4">
                    <a:moveTo>
                      <a:pt x="4" y="1"/>
                    </a:moveTo>
                    <a:cubicBezTo>
                      <a:pt x="1" y="0"/>
                      <a:pt x="1" y="2"/>
                      <a:pt x="0" y="4"/>
                    </a:cubicBezTo>
                    <a:cubicBezTo>
                      <a:pt x="1" y="4"/>
                      <a:pt x="3" y="2"/>
                      <a:pt x="4"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89" name="Freeform 4827"/>
              <p:cNvSpPr>
                <a:spLocks/>
              </p:cNvSpPr>
              <p:nvPr/>
            </p:nvSpPr>
            <p:spPr bwMode="auto">
              <a:xfrm>
                <a:off x="1211" y="1818"/>
                <a:ext cx="5" cy="14"/>
              </a:xfrm>
              <a:custGeom>
                <a:avLst/>
                <a:gdLst>
                  <a:gd name="T0" fmla="*/ 0 w 4"/>
                  <a:gd name="T1" fmla="*/ 7 h 10"/>
                  <a:gd name="T2" fmla="*/ 1 w 4"/>
                  <a:gd name="T3" fmla="*/ 7 h 10"/>
                  <a:gd name="T4" fmla="*/ 5 w 4"/>
                  <a:gd name="T5" fmla="*/ 10 h 10"/>
                  <a:gd name="T6" fmla="*/ 4 w 4"/>
                  <a:gd name="T7" fmla="*/ 8 h 10"/>
                  <a:gd name="T8" fmla="*/ 3 w 4"/>
                  <a:gd name="T9" fmla="*/ 3 h 10"/>
                  <a:gd name="T10" fmla="*/ 0 w 4"/>
                  <a:gd name="T11" fmla="*/ 7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0">
                    <a:moveTo>
                      <a:pt x="0" y="5"/>
                    </a:moveTo>
                    <a:cubicBezTo>
                      <a:pt x="1" y="5"/>
                      <a:pt x="1" y="5"/>
                      <a:pt x="1" y="5"/>
                    </a:cubicBezTo>
                    <a:cubicBezTo>
                      <a:pt x="0" y="8"/>
                      <a:pt x="0" y="10"/>
                      <a:pt x="4" y="7"/>
                    </a:cubicBezTo>
                    <a:cubicBezTo>
                      <a:pt x="3" y="6"/>
                      <a:pt x="3" y="6"/>
                      <a:pt x="3" y="6"/>
                    </a:cubicBezTo>
                    <a:cubicBezTo>
                      <a:pt x="4" y="6"/>
                      <a:pt x="3" y="3"/>
                      <a:pt x="2" y="2"/>
                    </a:cubicBezTo>
                    <a:cubicBezTo>
                      <a:pt x="1" y="0"/>
                      <a:pt x="1" y="5"/>
                      <a:pt x="0"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90" name="Freeform 4828"/>
              <p:cNvSpPr>
                <a:spLocks/>
              </p:cNvSpPr>
              <p:nvPr/>
            </p:nvSpPr>
            <p:spPr bwMode="auto">
              <a:xfrm>
                <a:off x="1212" y="1845"/>
                <a:ext cx="2" cy="2"/>
              </a:xfrm>
              <a:custGeom>
                <a:avLst/>
                <a:gdLst>
                  <a:gd name="T0" fmla="*/ 0 w 1"/>
                  <a:gd name="T1" fmla="*/ 2 h 2"/>
                  <a:gd name="T2" fmla="*/ 2 w 1"/>
                  <a:gd name="T3" fmla="*/ 1 h 2"/>
                  <a:gd name="T4" fmla="*/ 0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1" y="1"/>
                      <a:pt x="1" y="1"/>
                      <a:pt x="1" y="1"/>
                    </a:cubicBezTo>
                    <a:cubicBezTo>
                      <a:pt x="1" y="0"/>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91" name="Freeform 4829"/>
              <p:cNvSpPr>
                <a:spLocks/>
              </p:cNvSpPr>
              <p:nvPr/>
            </p:nvSpPr>
            <p:spPr bwMode="auto">
              <a:xfrm>
                <a:off x="1212" y="1846"/>
                <a:ext cx="3" cy="3"/>
              </a:xfrm>
              <a:custGeom>
                <a:avLst/>
                <a:gdLst>
                  <a:gd name="T0" fmla="*/ 3 w 2"/>
                  <a:gd name="T1" fmla="*/ 0 h 2"/>
                  <a:gd name="T2" fmla="*/ 0 w 2"/>
                  <a:gd name="T3" fmla="*/ 3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0"/>
                      <a:pt x="0" y="1"/>
                      <a:pt x="0" y="2"/>
                    </a:cubicBezTo>
                    <a:cubicBezTo>
                      <a:pt x="1" y="1"/>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92" name="Freeform 4830"/>
              <p:cNvSpPr>
                <a:spLocks/>
              </p:cNvSpPr>
              <p:nvPr/>
            </p:nvSpPr>
            <p:spPr bwMode="auto">
              <a:xfrm>
                <a:off x="1214" y="1866"/>
                <a:ext cx="2" cy="1"/>
              </a:xfrm>
              <a:custGeom>
                <a:avLst/>
                <a:gdLst>
                  <a:gd name="T0" fmla="*/ 0 w 2"/>
                  <a:gd name="T1" fmla="*/ 1 h 1"/>
                  <a:gd name="T2" fmla="*/ 2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1"/>
                      <a:pt x="2" y="0"/>
                    </a:cubicBezTo>
                    <a:cubicBezTo>
                      <a:pt x="2" y="0"/>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93" name="Freeform 4831"/>
              <p:cNvSpPr>
                <a:spLocks/>
              </p:cNvSpPr>
              <p:nvPr/>
            </p:nvSpPr>
            <p:spPr bwMode="auto">
              <a:xfrm>
                <a:off x="1214" y="1829"/>
                <a:ext cx="4" cy="4"/>
              </a:xfrm>
              <a:custGeom>
                <a:avLst/>
                <a:gdLst>
                  <a:gd name="T0" fmla="*/ 4 w 3"/>
                  <a:gd name="T1" fmla="*/ 0 h 3"/>
                  <a:gd name="T2" fmla="*/ 0 w 3"/>
                  <a:gd name="T3" fmla="*/ 4 h 3"/>
                  <a:gd name="T4" fmla="*/ 4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3" y="0"/>
                    </a:moveTo>
                    <a:cubicBezTo>
                      <a:pt x="2" y="0"/>
                      <a:pt x="0" y="1"/>
                      <a:pt x="0" y="3"/>
                    </a:cubicBezTo>
                    <a:cubicBezTo>
                      <a:pt x="1" y="2"/>
                      <a:pt x="3"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94" name="Freeform 4832"/>
              <p:cNvSpPr>
                <a:spLocks/>
              </p:cNvSpPr>
              <p:nvPr/>
            </p:nvSpPr>
            <p:spPr bwMode="auto">
              <a:xfrm>
                <a:off x="1214" y="1870"/>
                <a:ext cx="4" cy="1"/>
              </a:xfrm>
              <a:custGeom>
                <a:avLst/>
                <a:gdLst>
                  <a:gd name="T0" fmla="*/ 4 w 3"/>
                  <a:gd name="T1" fmla="*/ 0 h 1"/>
                  <a:gd name="T2" fmla="*/ 0 w 3"/>
                  <a:gd name="T3" fmla="*/ 1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0"/>
                      <a:pt x="1" y="1"/>
                      <a:pt x="0" y="1"/>
                    </a:cubicBezTo>
                    <a:cubicBezTo>
                      <a:pt x="2" y="1"/>
                      <a:pt x="3"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95" name="Freeform 4833"/>
              <p:cNvSpPr>
                <a:spLocks/>
              </p:cNvSpPr>
              <p:nvPr/>
            </p:nvSpPr>
            <p:spPr bwMode="auto">
              <a:xfrm>
                <a:off x="1215" y="1817"/>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0" y="1"/>
                      <a:pt x="0" y="1"/>
                    </a:cubicBezTo>
                    <a:cubicBezTo>
                      <a:pt x="0" y="1"/>
                      <a:pt x="0"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96" name="Freeform 4834"/>
              <p:cNvSpPr>
                <a:spLocks/>
              </p:cNvSpPr>
              <p:nvPr/>
            </p:nvSpPr>
            <p:spPr bwMode="auto">
              <a:xfrm>
                <a:off x="1215" y="1846"/>
                <a:ext cx="3" cy="1"/>
              </a:xfrm>
              <a:custGeom>
                <a:avLst/>
                <a:gdLst>
                  <a:gd name="T0" fmla="*/ 2 w 2"/>
                  <a:gd name="T1" fmla="*/ 0 h 1"/>
                  <a:gd name="T2" fmla="*/ 0 w 2"/>
                  <a:gd name="T3" fmla="*/ 1 h 1"/>
                  <a:gd name="T4" fmla="*/ 3 w 2"/>
                  <a:gd name="T5" fmla="*/ 0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1" y="0"/>
                      <a:pt x="0" y="1"/>
                      <a:pt x="0" y="1"/>
                    </a:cubicBezTo>
                    <a:cubicBezTo>
                      <a:pt x="1" y="1"/>
                      <a:pt x="2" y="1"/>
                      <a:pt x="2"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97" name="Freeform 4835"/>
              <p:cNvSpPr>
                <a:spLocks/>
              </p:cNvSpPr>
              <p:nvPr/>
            </p:nvSpPr>
            <p:spPr bwMode="auto">
              <a:xfrm>
                <a:off x="1215" y="1867"/>
                <a:ext cx="6" cy="3"/>
              </a:xfrm>
              <a:custGeom>
                <a:avLst/>
                <a:gdLst>
                  <a:gd name="T0" fmla="*/ 6 w 5"/>
                  <a:gd name="T1" fmla="*/ 0 h 2"/>
                  <a:gd name="T2" fmla="*/ 0 w 5"/>
                  <a:gd name="T3" fmla="*/ 3 h 2"/>
                  <a:gd name="T4" fmla="*/ 6 w 5"/>
                  <a:gd name="T5" fmla="*/ 0 h 2"/>
                  <a:gd name="T6" fmla="*/ 0 60000 65536"/>
                  <a:gd name="T7" fmla="*/ 0 60000 65536"/>
                  <a:gd name="T8" fmla="*/ 0 60000 65536"/>
                </a:gdLst>
                <a:ahLst/>
                <a:cxnLst>
                  <a:cxn ang="T6">
                    <a:pos x="T0" y="T1"/>
                  </a:cxn>
                  <a:cxn ang="T7">
                    <a:pos x="T2" y="T3"/>
                  </a:cxn>
                  <a:cxn ang="T8">
                    <a:pos x="T4" y="T5"/>
                  </a:cxn>
                </a:cxnLst>
                <a:rect l="0" t="0" r="r" b="b"/>
                <a:pathLst>
                  <a:path w="5" h="2">
                    <a:moveTo>
                      <a:pt x="5" y="0"/>
                    </a:moveTo>
                    <a:cubicBezTo>
                      <a:pt x="3" y="0"/>
                      <a:pt x="1" y="0"/>
                      <a:pt x="0" y="2"/>
                    </a:cubicBezTo>
                    <a:cubicBezTo>
                      <a:pt x="2" y="2"/>
                      <a:pt x="4" y="2"/>
                      <a:pt x="5"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98" name="Freeform 4836"/>
              <p:cNvSpPr>
                <a:spLocks/>
              </p:cNvSpPr>
              <p:nvPr/>
            </p:nvSpPr>
            <p:spPr bwMode="auto">
              <a:xfrm>
                <a:off x="1215" y="1867"/>
                <a:ext cx="1" cy="2"/>
              </a:xfrm>
              <a:custGeom>
                <a:avLst/>
                <a:gdLst>
                  <a:gd name="T0" fmla="*/ 0 w 1"/>
                  <a:gd name="T1" fmla="*/ 0 h 1"/>
                  <a:gd name="T2" fmla="*/ 0 w 1"/>
                  <a:gd name="T3" fmla="*/ 2 h 1"/>
                  <a:gd name="T4" fmla="*/ 1 w 1"/>
                  <a:gd name="T5" fmla="*/ 0 h 1"/>
                  <a:gd name="T6" fmla="*/ 0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0"/>
                    </a:moveTo>
                    <a:cubicBezTo>
                      <a:pt x="0" y="1"/>
                      <a:pt x="0" y="1"/>
                      <a:pt x="0" y="1"/>
                    </a:cubicBezTo>
                    <a:cubicBezTo>
                      <a:pt x="1" y="1"/>
                      <a:pt x="1" y="1"/>
                      <a:pt x="1" y="0"/>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899" name="Freeform 4837"/>
              <p:cNvSpPr>
                <a:spLocks/>
              </p:cNvSpPr>
              <p:nvPr/>
            </p:nvSpPr>
            <p:spPr bwMode="auto">
              <a:xfrm>
                <a:off x="1216" y="1828"/>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0"/>
                      <a:pt x="0" y="1"/>
                      <a:pt x="0"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00" name="Freeform 4838"/>
              <p:cNvSpPr>
                <a:spLocks/>
              </p:cNvSpPr>
              <p:nvPr/>
            </p:nvSpPr>
            <p:spPr bwMode="auto">
              <a:xfrm>
                <a:off x="1216" y="1842"/>
                <a:ext cx="3" cy="3"/>
              </a:xfrm>
              <a:custGeom>
                <a:avLst/>
                <a:gdLst>
                  <a:gd name="T0" fmla="*/ 3 w 2"/>
                  <a:gd name="T1" fmla="*/ 0 h 2"/>
                  <a:gd name="T2" fmla="*/ 0 w 2"/>
                  <a:gd name="T3" fmla="*/ 3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1"/>
                      <a:pt x="0" y="1"/>
                      <a:pt x="0" y="2"/>
                    </a:cubicBezTo>
                    <a:cubicBezTo>
                      <a:pt x="1" y="2"/>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01" name="Freeform 4839"/>
              <p:cNvSpPr>
                <a:spLocks/>
              </p:cNvSpPr>
              <p:nvPr/>
            </p:nvSpPr>
            <p:spPr bwMode="auto">
              <a:xfrm>
                <a:off x="1216" y="1843"/>
                <a:ext cx="3" cy="3"/>
              </a:xfrm>
              <a:custGeom>
                <a:avLst/>
                <a:gdLst>
                  <a:gd name="T0" fmla="*/ 3 w 2"/>
                  <a:gd name="T1" fmla="*/ 2 h 2"/>
                  <a:gd name="T2" fmla="*/ 0 w 2"/>
                  <a:gd name="T3" fmla="*/ 3 h 2"/>
                  <a:gd name="T4" fmla="*/ 3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2" y="1"/>
                    </a:moveTo>
                    <a:cubicBezTo>
                      <a:pt x="1" y="0"/>
                      <a:pt x="0" y="1"/>
                      <a:pt x="0" y="2"/>
                    </a:cubicBezTo>
                    <a:cubicBezTo>
                      <a:pt x="1" y="2"/>
                      <a:pt x="2" y="2"/>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02" name="Freeform 4840"/>
              <p:cNvSpPr>
                <a:spLocks/>
              </p:cNvSpPr>
              <p:nvPr/>
            </p:nvSpPr>
            <p:spPr bwMode="auto">
              <a:xfrm>
                <a:off x="1210" y="1841"/>
                <a:ext cx="2" cy="4"/>
              </a:xfrm>
              <a:custGeom>
                <a:avLst/>
                <a:gdLst>
                  <a:gd name="T0" fmla="*/ 2 w 2"/>
                  <a:gd name="T1" fmla="*/ 1 h 3"/>
                  <a:gd name="T2" fmla="*/ 1 w 2"/>
                  <a:gd name="T3" fmla="*/ 4 h 3"/>
                  <a:gd name="T4" fmla="*/ 2 w 2"/>
                  <a:gd name="T5" fmla="*/ 1 h 3"/>
                  <a:gd name="T6" fmla="*/ 0 60000 65536"/>
                  <a:gd name="T7" fmla="*/ 0 60000 65536"/>
                  <a:gd name="T8" fmla="*/ 0 60000 65536"/>
                </a:gdLst>
                <a:ahLst/>
                <a:cxnLst>
                  <a:cxn ang="T6">
                    <a:pos x="T0" y="T1"/>
                  </a:cxn>
                  <a:cxn ang="T7">
                    <a:pos x="T2" y="T3"/>
                  </a:cxn>
                  <a:cxn ang="T8">
                    <a:pos x="T4" y="T5"/>
                  </a:cxn>
                </a:cxnLst>
                <a:rect l="0" t="0" r="r" b="b"/>
                <a:pathLst>
                  <a:path w="2" h="3">
                    <a:moveTo>
                      <a:pt x="2" y="1"/>
                    </a:moveTo>
                    <a:cubicBezTo>
                      <a:pt x="2" y="2"/>
                      <a:pt x="1" y="2"/>
                      <a:pt x="1" y="3"/>
                    </a:cubicBezTo>
                    <a:cubicBezTo>
                      <a:pt x="0" y="2"/>
                      <a:pt x="1" y="0"/>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03" name="Freeform 4841"/>
              <p:cNvSpPr>
                <a:spLocks/>
              </p:cNvSpPr>
              <p:nvPr/>
            </p:nvSpPr>
            <p:spPr bwMode="auto">
              <a:xfrm>
                <a:off x="1212" y="1839"/>
                <a:ext cx="4" cy="4"/>
              </a:xfrm>
              <a:custGeom>
                <a:avLst/>
                <a:gdLst>
                  <a:gd name="T0" fmla="*/ 0 w 3"/>
                  <a:gd name="T1" fmla="*/ 3 h 3"/>
                  <a:gd name="T2" fmla="*/ 4 w 3"/>
                  <a:gd name="T3" fmla="*/ 0 h 3"/>
                  <a:gd name="T4" fmla="*/ 0 w 3"/>
                  <a:gd name="T5" fmla="*/ 3 h 3"/>
                  <a:gd name="T6" fmla="*/ 0 60000 65536"/>
                  <a:gd name="T7" fmla="*/ 0 60000 65536"/>
                  <a:gd name="T8" fmla="*/ 0 60000 65536"/>
                </a:gdLst>
                <a:ahLst/>
                <a:cxnLst>
                  <a:cxn ang="T6">
                    <a:pos x="T0" y="T1"/>
                  </a:cxn>
                  <a:cxn ang="T7">
                    <a:pos x="T2" y="T3"/>
                  </a:cxn>
                  <a:cxn ang="T8">
                    <a:pos x="T4" y="T5"/>
                  </a:cxn>
                </a:cxnLst>
                <a:rect l="0" t="0" r="r" b="b"/>
                <a:pathLst>
                  <a:path w="3" h="3">
                    <a:moveTo>
                      <a:pt x="0" y="2"/>
                    </a:moveTo>
                    <a:cubicBezTo>
                      <a:pt x="0" y="0"/>
                      <a:pt x="2" y="0"/>
                      <a:pt x="3" y="0"/>
                    </a:cubicBezTo>
                    <a:cubicBezTo>
                      <a:pt x="3" y="1"/>
                      <a:pt x="2" y="3"/>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04" name="Freeform 4842"/>
              <p:cNvSpPr>
                <a:spLocks/>
              </p:cNvSpPr>
              <p:nvPr/>
            </p:nvSpPr>
            <p:spPr bwMode="auto">
              <a:xfrm>
                <a:off x="1178" y="1846"/>
                <a:ext cx="1" cy="3"/>
              </a:xfrm>
              <a:custGeom>
                <a:avLst/>
                <a:gdLst>
                  <a:gd name="T0" fmla="*/ 1 w 1"/>
                  <a:gd name="T1" fmla="*/ 0 h 2"/>
                  <a:gd name="T2" fmla="*/ 0 w 1"/>
                  <a:gd name="T3" fmla="*/ 3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1" y="1"/>
                      <a:pt x="0" y="1"/>
                      <a:pt x="0" y="2"/>
                    </a:cubicBezTo>
                    <a:cubicBezTo>
                      <a:pt x="1" y="2"/>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05" name="Freeform 4843"/>
              <p:cNvSpPr>
                <a:spLocks/>
              </p:cNvSpPr>
              <p:nvPr/>
            </p:nvSpPr>
            <p:spPr bwMode="auto">
              <a:xfrm>
                <a:off x="1181" y="1838"/>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1"/>
                    </a:cubicBezTo>
                    <a:cubicBezTo>
                      <a:pt x="1" y="1"/>
                      <a:pt x="1"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06" name="Freeform 4844"/>
              <p:cNvSpPr>
                <a:spLocks/>
              </p:cNvSpPr>
              <p:nvPr/>
            </p:nvSpPr>
            <p:spPr bwMode="auto">
              <a:xfrm>
                <a:off x="1181" y="183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07" name="Freeform 4845"/>
              <p:cNvSpPr>
                <a:spLocks/>
              </p:cNvSpPr>
              <p:nvPr/>
            </p:nvSpPr>
            <p:spPr bwMode="auto">
              <a:xfrm>
                <a:off x="1181" y="183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08" name="Freeform 4846"/>
              <p:cNvSpPr>
                <a:spLocks/>
              </p:cNvSpPr>
              <p:nvPr/>
            </p:nvSpPr>
            <p:spPr bwMode="auto">
              <a:xfrm>
                <a:off x="1181" y="1833"/>
                <a:ext cx="4" cy="4"/>
              </a:xfrm>
              <a:custGeom>
                <a:avLst/>
                <a:gdLst>
                  <a:gd name="T0" fmla="*/ 0 w 3"/>
                  <a:gd name="T1" fmla="*/ 1 h 3"/>
                  <a:gd name="T2" fmla="*/ 4 w 3"/>
                  <a:gd name="T3" fmla="*/ 1 h 3"/>
                  <a:gd name="T4" fmla="*/ 0 w 3"/>
                  <a:gd name="T5" fmla="*/ 1 h 3"/>
                  <a:gd name="T6" fmla="*/ 0 60000 65536"/>
                  <a:gd name="T7" fmla="*/ 0 60000 65536"/>
                  <a:gd name="T8" fmla="*/ 0 60000 65536"/>
                </a:gdLst>
                <a:ahLst/>
                <a:cxnLst>
                  <a:cxn ang="T6">
                    <a:pos x="T0" y="T1"/>
                  </a:cxn>
                  <a:cxn ang="T7">
                    <a:pos x="T2" y="T3"/>
                  </a:cxn>
                  <a:cxn ang="T8">
                    <a:pos x="T4" y="T5"/>
                  </a:cxn>
                </a:cxnLst>
                <a:rect l="0" t="0" r="r" b="b"/>
                <a:pathLst>
                  <a:path w="3" h="3">
                    <a:moveTo>
                      <a:pt x="0" y="1"/>
                    </a:moveTo>
                    <a:cubicBezTo>
                      <a:pt x="1" y="3"/>
                      <a:pt x="2" y="2"/>
                      <a:pt x="3" y="1"/>
                    </a:cubicBezTo>
                    <a:cubicBezTo>
                      <a:pt x="2"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09" name="Freeform 4847"/>
              <p:cNvSpPr>
                <a:spLocks/>
              </p:cNvSpPr>
              <p:nvPr/>
            </p:nvSpPr>
            <p:spPr bwMode="auto">
              <a:xfrm>
                <a:off x="1204" y="1824"/>
                <a:ext cx="7" cy="8"/>
              </a:xfrm>
              <a:custGeom>
                <a:avLst/>
                <a:gdLst>
                  <a:gd name="T0" fmla="*/ 3 w 5"/>
                  <a:gd name="T1" fmla="*/ 7 h 6"/>
                  <a:gd name="T2" fmla="*/ 3 w 5"/>
                  <a:gd name="T3" fmla="*/ 8 h 6"/>
                  <a:gd name="T4" fmla="*/ 6 w 5"/>
                  <a:gd name="T5" fmla="*/ 4 h 6"/>
                  <a:gd name="T6" fmla="*/ 1 w 5"/>
                  <a:gd name="T7" fmla="*/ 0 h 6"/>
                  <a:gd name="T8" fmla="*/ 3 w 5"/>
                  <a:gd name="T9" fmla="*/ 7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6">
                    <a:moveTo>
                      <a:pt x="2" y="5"/>
                    </a:moveTo>
                    <a:cubicBezTo>
                      <a:pt x="2" y="6"/>
                      <a:pt x="2" y="6"/>
                      <a:pt x="2" y="6"/>
                    </a:cubicBezTo>
                    <a:cubicBezTo>
                      <a:pt x="3" y="6"/>
                      <a:pt x="5" y="5"/>
                      <a:pt x="4" y="3"/>
                    </a:cubicBezTo>
                    <a:cubicBezTo>
                      <a:pt x="4" y="2"/>
                      <a:pt x="2" y="0"/>
                      <a:pt x="1" y="0"/>
                    </a:cubicBezTo>
                    <a:cubicBezTo>
                      <a:pt x="0" y="1"/>
                      <a:pt x="2" y="4"/>
                      <a:pt x="2"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10" name="Freeform 4848"/>
              <p:cNvSpPr>
                <a:spLocks/>
              </p:cNvSpPr>
              <p:nvPr/>
            </p:nvSpPr>
            <p:spPr bwMode="auto">
              <a:xfrm>
                <a:off x="1207" y="1817"/>
                <a:ext cx="8" cy="4"/>
              </a:xfrm>
              <a:custGeom>
                <a:avLst/>
                <a:gdLst>
                  <a:gd name="T0" fmla="*/ 7 w 6"/>
                  <a:gd name="T1" fmla="*/ 0 h 3"/>
                  <a:gd name="T2" fmla="*/ 1 w 6"/>
                  <a:gd name="T3" fmla="*/ 4 h 3"/>
                  <a:gd name="T4" fmla="*/ 3 w 6"/>
                  <a:gd name="T5" fmla="*/ 3 h 3"/>
                  <a:gd name="T6" fmla="*/ 5 w 6"/>
                  <a:gd name="T7" fmla="*/ 3 h 3"/>
                  <a:gd name="T8" fmla="*/ 3 w 6"/>
                  <a:gd name="T9" fmla="*/ 4 h 3"/>
                  <a:gd name="T10" fmla="*/ 7 w 6"/>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
                    <a:moveTo>
                      <a:pt x="5" y="0"/>
                    </a:moveTo>
                    <a:cubicBezTo>
                      <a:pt x="4" y="0"/>
                      <a:pt x="0" y="1"/>
                      <a:pt x="1" y="3"/>
                    </a:cubicBezTo>
                    <a:cubicBezTo>
                      <a:pt x="1" y="1"/>
                      <a:pt x="1" y="3"/>
                      <a:pt x="2" y="2"/>
                    </a:cubicBezTo>
                    <a:cubicBezTo>
                      <a:pt x="3" y="2"/>
                      <a:pt x="3" y="1"/>
                      <a:pt x="4" y="2"/>
                    </a:cubicBezTo>
                    <a:cubicBezTo>
                      <a:pt x="3" y="2"/>
                      <a:pt x="2" y="2"/>
                      <a:pt x="2" y="3"/>
                    </a:cubicBezTo>
                    <a:cubicBezTo>
                      <a:pt x="3" y="3"/>
                      <a:pt x="6" y="2"/>
                      <a:pt x="5"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11" name="Freeform 4849"/>
              <p:cNvSpPr>
                <a:spLocks/>
              </p:cNvSpPr>
              <p:nvPr/>
            </p:nvSpPr>
            <p:spPr bwMode="auto">
              <a:xfrm>
                <a:off x="1207" y="1822"/>
                <a:ext cx="4" cy="4"/>
              </a:xfrm>
              <a:custGeom>
                <a:avLst/>
                <a:gdLst>
                  <a:gd name="T0" fmla="*/ 4 w 3"/>
                  <a:gd name="T1" fmla="*/ 0 h 3"/>
                  <a:gd name="T2" fmla="*/ 1 w 3"/>
                  <a:gd name="T3" fmla="*/ 3 h 3"/>
                  <a:gd name="T4" fmla="*/ 4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3" y="0"/>
                    </a:moveTo>
                    <a:cubicBezTo>
                      <a:pt x="2" y="0"/>
                      <a:pt x="0" y="1"/>
                      <a:pt x="1" y="2"/>
                    </a:cubicBezTo>
                    <a:cubicBezTo>
                      <a:pt x="2" y="3"/>
                      <a:pt x="3" y="0"/>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12" name="Freeform 4850"/>
              <p:cNvSpPr>
                <a:spLocks/>
              </p:cNvSpPr>
              <p:nvPr/>
            </p:nvSpPr>
            <p:spPr bwMode="auto">
              <a:xfrm>
                <a:off x="1208" y="1837"/>
                <a:ext cx="3" cy="5"/>
              </a:xfrm>
              <a:custGeom>
                <a:avLst/>
                <a:gdLst>
                  <a:gd name="T0" fmla="*/ 3 w 2"/>
                  <a:gd name="T1" fmla="*/ 0 h 4"/>
                  <a:gd name="T2" fmla="*/ 2 w 2"/>
                  <a:gd name="T3" fmla="*/ 5 h 4"/>
                  <a:gd name="T4" fmla="*/ 3 w 2"/>
                  <a:gd name="T5" fmla="*/ 0 h 4"/>
                  <a:gd name="T6" fmla="*/ 0 60000 65536"/>
                  <a:gd name="T7" fmla="*/ 0 60000 65536"/>
                  <a:gd name="T8" fmla="*/ 0 60000 65536"/>
                </a:gdLst>
                <a:ahLst/>
                <a:cxnLst>
                  <a:cxn ang="T6">
                    <a:pos x="T0" y="T1"/>
                  </a:cxn>
                  <a:cxn ang="T7">
                    <a:pos x="T2" y="T3"/>
                  </a:cxn>
                  <a:cxn ang="T8">
                    <a:pos x="T4" y="T5"/>
                  </a:cxn>
                </a:cxnLst>
                <a:rect l="0" t="0" r="r" b="b"/>
                <a:pathLst>
                  <a:path w="2" h="4">
                    <a:moveTo>
                      <a:pt x="2" y="0"/>
                    </a:moveTo>
                    <a:cubicBezTo>
                      <a:pt x="0" y="0"/>
                      <a:pt x="0" y="3"/>
                      <a:pt x="1" y="4"/>
                    </a:cubicBezTo>
                    <a:cubicBezTo>
                      <a:pt x="2" y="3"/>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13" name="Freeform 4851"/>
              <p:cNvSpPr>
                <a:spLocks/>
              </p:cNvSpPr>
              <p:nvPr/>
            </p:nvSpPr>
            <p:spPr bwMode="auto">
              <a:xfrm>
                <a:off x="1210" y="1825"/>
                <a:ext cx="2" cy="1"/>
              </a:xfrm>
              <a:custGeom>
                <a:avLst/>
                <a:gdLst>
                  <a:gd name="T0" fmla="*/ 0 w 2"/>
                  <a:gd name="T1" fmla="*/ 1 h 1"/>
                  <a:gd name="T2" fmla="*/ 2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14" name="Freeform 4852"/>
              <p:cNvSpPr>
                <a:spLocks/>
              </p:cNvSpPr>
              <p:nvPr/>
            </p:nvSpPr>
            <p:spPr bwMode="auto">
              <a:xfrm>
                <a:off x="1211" y="1832"/>
                <a:ext cx="1" cy="2"/>
              </a:xfrm>
              <a:custGeom>
                <a:avLst/>
                <a:gdLst>
                  <a:gd name="T0" fmla="*/ 1 w 1"/>
                  <a:gd name="T1" fmla="*/ 0 h 2"/>
                  <a:gd name="T2" fmla="*/ 0 w 1"/>
                  <a:gd name="T3" fmla="*/ 2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0"/>
                      <a:pt x="0" y="1"/>
                      <a:pt x="0" y="2"/>
                    </a:cubicBezTo>
                    <a:cubicBezTo>
                      <a:pt x="1" y="2"/>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15" name="Freeform 4853"/>
              <p:cNvSpPr>
                <a:spLocks/>
              </p:cNvSpPr>
              <p:nvPr/>
            </p:nvSpPr>
            <p:spPr bwMode="auto">
              <a:xfrm>
                <a:off x="1175" y="1816"/>
                <a:ext cx="24" cy="16"/>
              </a:xfrm>
              <a:custGeom>
                <a:avLst/>
                <a:gdLst>
                  <a:gd name="T0" fmla="*/ 3 w 18"/>
                  <a:gd name="T1" fmla="*/ 9 h 12"/>
                  <a:gd name="T2" fmla="*/ 12 w 18"/>
                  <a:gd name="T3" fmla="*/ 1 h 12"/>
                  <a:gd name="T4" fmla="*/ 11 w 18"/>
                  <a:gd name="T5" fmla="*/ 4 h 12"/>
                  <a:gd name="T6" fmla="*/ 16 w 18"/>
                  <a:gd name="T7" fmla="*/ 3 h 12"/>
                  <a:gd name="T8" fmla="*/ 7 w 18"/>
                  <a:gd name="T9" fmla="*/ 8 h 12"/>
                  <a:gd name="T10" fmla="*/ 9 w 18"/>
                  <a:gd name="T11" fmla="*/ 8 h 12"/>
                  <a:gd name="T12" fmla="*/ 7 w 18"/>
                  <a:gd name="T13" fmla="*/ 9 h 12"/>
                  <a:gd name="T14" fmla="*/ 16 w 18"/>
                  <a:gd name="T15" fmla="*/ 4 h 12"/>
                  <a:gd name="T16" fmla="*/ 24 w 18"/>
                  <a:gd name="T17" fmla="*/ 1 h 12"/>
                  <a:gd name="T18" fmla="*/ 13 w 18"/>
                  <a:gd name="T19" fmla="*/ 9 h 12"/>
                  <a:gd name="T20" fmla="*/ 1 w 18"/>
                  <a:gd name="T21" fmla="*/ 16 h 12"/>
                  <a:gd name="T22" fmla="*/ 0 w 18"/>
                  <a:gd name="T23" fmla="*/ 15 h 12"/>
                  <a:gd name="T24" fmla="*/ 1 w 18"/>
                  <a:gd name="T25" fmla="*/ 12 h 12"/>
                  <a:gd name="T26" fmla="*/ 4 w 18"/>
                  <a:gd name="T27" fmla="*/ 12 h 12"/>
                  <a:gd name="T28" fmla="*/ 1 w 18"/>
                  <a:gd name="T29" fmla="*/ 9 h 12"/>
                  <a:gd name="T30" fmla="*/ 3 w 18"/>
                  <a:gd name="T31" fmla="*/ 9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8" h="12">
                    <a:moveTo>
                      <a:pt x="2" y="7"/>
                    </a:moveTo>
                    <a:cubicBezTo>
                      <a:pt x="2" y="2"/>
                      <a:pt x="5" y="0"/>
                      <a:pt x="9" y="1"/>
                    </a:cubicBezTo>
                    <a:cubicBezTo>
                      <a:pt x="9" y="2"/>
                      <a:pt x="9" y="2"/>
                      <a:pt x="8" y="3"/>
                    </a:cubicBezTo>
                    <a:cubicBezTo>
                      <a:pt x="9" y="2"/>
                      <a:pt x="13" y="0"/>
                      <a:pt x="12" y="2"/>
                    </a:cubicBezTo>
                    <a:cubicBezTo>
                      <a:pt x="11" y="5"/>
                      <a:pt x="7" y="5"/>
                      <a:pt x="5" y="6"/>
                    </a:cubicBezTo>
                    <a:cubicBezTo>
                      <a:pt x="6" y="6"/>
                      <a:pt x="6" y="6"/>
                      <a:pt x="7" y="6"/>
                    </a:cubicBezTo>
                    <a:cubicBezTo>
                      <a:pt x="6" y="6"/>
                      <a:pt x="6" y="7"/>
                      <a:pt x="5" y="7"/>
                    </a:cubicBezTo>
                    <a:cubicBezTo>
                      <a:pt x="8" y="6"/>
                      <a:pt x="10" y="5"/>
                      <a:pt x="12" y="3"/>
                    </a:cubicBezTo>
                    <a:cubicBezTo>
                      <a:pt x="14" y="1"/>
                      <a:pt x="16" y="2"/>
                      <a:pt x="18" y="1"/>
                    </a:cubicBezTo>
                    <a:cubicBezTo>
                      <a:pt x="16" y="3"/>
                      <a:pt x="12" y="5"/>
                      <a:pt x="10" y="7"/>
                    </a:cubicBezTo>
                    <a:cubicBezTo>
                      <a:pt x="7" y="10"/>
                      <a:pt x="4" y="11"/>
                      <a:pt x="1" y="12"/>
                    </a:cubicBezTo>
                    <a:cubicBezTo>
                      <a:pt x="1" y="11"/>
                      <a:pt x="1" y="11"/>
                      <a:pt x="0" y="11"/>
                    </a:cubicBezTo>
                    <a:cubicBezTo>
                      <a:pt x="0" y="11"/>
                      <a:pt x="3" y="10"/>
                      <a:pt x="1" y="9"/>
                    </a:cubicBezTo>
                    <a:cubicBezTo>
                      <a:pt x="1" y="9"/>
                      <a:pt x="2" y="9"/>
                      <a:pt x="3" y="9"/>
                    </a:cubicBezTo>
                    <a:cubicBezTo>
                      <a:pt x="2" y="8"/>
                      <a:pt x="1" y="8"/>
                      <a:pt x="1" y="7"/>
                    </a:cubicBezTo>
                    <a:cubicBezTo>
                      <a:pt x="2" y="7"/>
                      <a:pt x="2" y="7"/>
                      <a:pt x="2" y="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16" name="Freeform 4854"/>
              <p:cNvSpPr>
                <a:spLocks/>
              </p:cNvSpPr>
              <p:nvPr/>
            </p:nvSpPr>
            <p:spPr bwMode="auto">
              <a:xfrm>
                <a:off x="1174" y="1829"/>
                <a:ext cx="12" cy="18"/>
              </a:xfrm>
              <a:custGeom>
                <a:avLst/>
                <a:gdLst>
                  <a:gd name="T0" fmla="*/ 4 w 9"/>
                  <a:gd name="T1" fmla="*/ 3 h 14"/>
                  <a:gd name="T2" fmla="*/ 12 w 9"/>
                  <a:gd name="T3" fmla="*/ 3 h 14"/>
                  <a:gd name="T4" fmla="*/ 8 w 9"/>
                  <a:gd name="T5" fmla="*/ 4 h 14"/>
                  <a:gd name="T6" fmla="*/ 4 w 9"/>
                  <a:gd name="T7" fmla="*/ 6 h 14"/>
                  <a:gd name="T8" fmla="*/ 5 w 9"/>
                  <a:gd name="T9" fmla="*/ 10 h 14"/>
                  <a:gd name="T10" fmla="*/ 7 w 9"/>
                  <a:gd name="T11" fmla="*/ 15 h 14"/>
                  <a:gd name="T12" fmla="*/ 5 w 9"/>
                  <a:gd name="T13" fmla="*/ 17 h 14"/>
                  <a:gd name="T14" fmla="*/ 4 w 9"/>
                  <a:gd name="T15" fmla="*/ 17 h 14"/>
                  <a:gd name="T16" fmla="*/ 3 w 9"/>
                  <a:gd name="T17" fmla="*/ 13 h 14"/>
                  <a:gd name="T18" fmla="*/ 3 w 9"/>
                  <a:gd name="T19" fmla="*/ 8 h 14"/>
                  <a:gd name="T20" fmla="*/ 1 w 9"/>
                  <a:gd name="T21" fmla="*/ 6 h 14"/>
                  <a:gd name="T22" fmla="*/ 4 w 9"/>
                  <a:gd name="T23" fmla="*/ 5 h 14"/>
                  <a:gd name="T24" fmla="*/ 0 w 9"/>
                  <a:gd name="T25" fmla="*/ 4 h 14"/>
                  <a:gd name="T26" fmla="*/ 4 w 9"/>
                  <a:gd name="T27" fmla="*/ 3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 h="14">
                    <a:moveTo>
                      <a:pt x="3" y="2"/>
                    </a:moveTo>
                    <a:cubicBezTo>
                      <a:pt x="4" y="2"/>
                      <a:pt x="9" y="0"/>
                      <a:pt x="9" y="2"/>
                    </a:cubicBezTo>
                    <a:cubicBezTo>
                      <a:pt x="8" y="4"/>
                      <a:pt x="7" y="3"/>
                      <a:pt x="6" y="3"/>
                    </a:cubicBezTo>
                    <a:cubicBezTo>
                      <a:pt x="5" y="3"/>
                      <a:pt x="5" y="5"/>
                      <a:pt x="3" y="5"/>
                    </a:cubicBezTo>
                    <a:cubicBezTo>
                      <a:pt x="5" y="5"/>
                      <a:pt x="4" y="7"/>
                      <a:pt x="4" y="8"/>
                    </a:cubicBezTo>
                    <a:cubicBezTo>
                      <a:pt x="3" y="9"/>
                      <a:pt x="4" y="12"/>
                      <a:pt x="5" y="12"/>
                    </a:cubicBezTo>
                    <a:cubicBezTo>
                      <a:pt x="5" y="13"/>
                      <a:pt x="2" y="14"/>
                      <a:pt x="4" y="13"/>
                    </a:cubicBezTo>
                    <a:cubicBezTo>
                      <a:pt x="3" y="13"/>
                      <a:pt x="3" y="13"/>
                      <a:pt x="3" y="13"/>
                    </a:cubicBezTo>
                    <a:cubicBezTo>
                      <a:pt x="2" y="12"/>
                      <a:pt x="3" y="11"/>
                      <a:pt x="2" y="10"/>
                    </a:cubicBezTo>
                    <a:cubicBezTo>
                      <a:pt x="1" y="9"/>
                      <a:pt x="0" y="7"/>
                      <a:pt x="2" y="6"/>
                    </a:cubicBezTo>
                    <a:cubicBezTo>
                      <a:pt x="0" y="7"/>
                      <a:pt x="1" y="6"/>
                      <a:pt x="1" y="5"/>
                    </a:cubicBezTo>
                    <a:cubicBezTo>
                      <a:pt x="2" y="4"/>
                      <a:pt x="3" y="4"/>
                      <a:pt x="3" y="4"/>
                    </a:cubicBezTo>
                    <a:cubicBezTo>
                      <a:pt x="2" y="3"/>
                      <a:pt x="1" y="3"/>
                      <a:pt x="0" y="3"/>
                    </a:cubicBezTo>
                    <a:cubicBezTo>
                      <a:pt x="1" y="2"/>
                      <a:pt x="2" y="2"/>
                      <a:pt x="3"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17" name="Freeform 4855"/>
              <p:cNvSpPr>
                <a:spLocks/>
              </p:cNvSpPr>
              <p:nvPr/>
            </p:nvSpPr>
            <p:spPr bwMode="auto">
              <a:xfrm>
                <a:off x="1683" y="1913"/>
                <a:ext cx="3" cy="2"/>
              </a:xfrm>
              <a:custGeom>
                <a:avLst/>
                <a:gdLst>
                  <a:gd name="T0" fmla="*/ 3 w 2"/>
                  <a:gd name="T1" fmla="*/ 0 h 1"/>
                  <a:gd name="T2" fmla="*/ 0 w 2"/>
                  <a:gd name="T3" fmla="*/ 2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1"/>
                    </a:cubicBezTo>
                    <a:cubicBezTo>
                      <a:pt x="1" y="1"/>
                      <a:pt x="2"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18" name="Freeform 4856"/>
              <p:cNvSpPr>
                <a:spLocks/>
              </p:cNvSpPr>
              <p:nvPr/>
            </p:nvSpPr>
            <p:spPr bwMode="auto">
              <a:xfrm>
                <a:off x="1694" y="1936"/>
                <a:ext cx="5" cy="4"/>
              </a:xfrm>
              <a:custGeom>
                <a:avLst/>
                <a:gdLst>
                  <a:gd name="T0" fmla="*/ 3 w 4"/>
                  <a:gd name="T1" fmla="*/ 4 h 3"/>
                  <a:gd name="T2" fmla="*/ 4 w 4"/>
                  <a:gd name="T3" fmla="*/ 1 h 3"/>
                  <a:gd name="T4" fmla="*/ 3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2" y="3"/>
                    </a:moveTo>
                    <a:cubicBezTo>
                      <a:pt x="2" y="3"/>
                      <a:pt x="4" y="1"/>
                      <a:pt x="3" y="1"/>
                    </a:cubicBezTo>
                    <a:cubicBezTo>
                      <a:pt x="2" y="0"/>
                      <a:pt x="0" y="2"/>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19" name="Freeform 4857"/>
              <p:cNvSpPr>
                <a:spLocks/>
              </p:cNvSpPr>
              <p:nvPr/>
            </p:nvSpPr>
            <p:spPr bwMode="auto">
              <a:xfrm>
                <a:off x="1700" y="1941"/>
                <a:ext cx="3" cy="3"/>
              </a:xfrm>
              <a:custGeom>
                <a:avLst/>
                <a:gdLst>
                  <a:gd name="T0" fmla="*/ 3 w 2"/>
                  <a:gd name="T1" fmla="*/ 0 h 2"/>
                  <a:gd name="T2" fmla="*/ 0 w 2"/>
                  <a:gd name="T3" fmla="*/ 2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0"/>
                      <a:pt x="0" y="1"/>
                      <a:pt x="0" y="1"/>
                    </a:cubicBezTo>
                    <a:cubicBezTo>
                      <a:pt x="0" y="2"/>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20" name="Freeform 4858"/>
              <p:cNvSpPr>
                <a:spLocks/>
              </p:cNvSpPr>
              <p:nvPr/>
            </p:nvSpPr>
            <p:spPr bwMode="auto">
              <a:xfrm>
                <a:off x="1703" y="1939"/>
                <a:ext cx="20" cy="10"/>
              </a:xfrm>
              <a:custGeom>
                <a:avLst/>
                <a:gdLst>
                  <a:gd name="T0" fmla="*/ 15 w 15"/>
                  <a:gd name="T1" fmla="*/ 10 h 8"/>
                  <a:gd name="T2" fmla="*/ 20 w 15"/>
                  <a:gd name="T3" fmla="*/ 5 h 8"/>
                  <a:gd name="T4" fmla="*/ 20 w 15"/>
                  <a:gd name="T5" fmla="*/ 4 h 8"/>
                  <a:gd name="T6" fmla="*/ 17 w 15"/>
                  <a:gd name="T7" fmla="*/ 6 h 8"/>
                  <a:gd name="T8" fmla="*/ 13 w 15"/>
                  <a:gd name="T9" fmla="*/ 5 h 8"/>
                  <a:gd name="T10" fmla="*/ 8 w 15"/>
                  <a:gd name="T11" fmla="*/ 5 h 8"/>
                  <a:gd name="T12" fmla="*/ 0 w 15"/>
                  <a:gd name="T13" fmla="*/ 4 h 8"/>
                  <a:gd name="T14" fmla="*/ 9 w 15"/>
                  <a:gd name="T15" fmla="*/ 8 h 8"/>
                  <a:gd name="T16" fmla="*/ 12 w 15"/>
                  <a:gd name="T17" fmla="*/ 9 h 8"/>
                  <a:gd name="T18" fmla="*/ 16 w 15"/>
                  <a:gd name="T19" fmla="*/ 8 h 8"/>
                  <a:gd name="T20" fmla="*/ 13 w 15"/>
                  <a:gd name="T21" fmla="*/ 9 h 8"/>
                  <a:gd name="T22" fmla="*/ 15 w 15"/>
                  <a:gd name="T23" fmla="*/ 1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 h="8">
                    <a:moveTo>
                      <a:pt x="11" y="8"/>
                    </a:moveTo>
                    <a:cubicBezTo>
                      <a:pt x="13" y="7"/>
                      <a:pt x="14" y="6"/>
                      <a:pt x="15" y="4"/>
                    </a:cubicBezTo>
                    <a:cubicBezTo>
                      <a:pt x="13" y="5"/>
                      <a:pt x="14" y="4"/>
                      <a:pt x="15" y="3"/>
                    </a:cubicBezTo>
                    <a:cubicBezTo>
                      <a:pt x="14" y="4"/>
                      <a:pt x="13" y="4"/>
                      <a:pt x="13" y="5"/>
                    </a:cubicBezTo>
                    <a:cubicBezTo>
                      <a:pt x="14" y="2"/>
                      <a:pt x="11" y="2"/>
                      <a:pt x="10" y="4"/>
                    </a:cubicBezTo>
                    <a:cubicBezTo>
                      <a:pt x="10" y="1"/>
                      <a:pt x="7" y="3"/>
                      <a:pt x="6" y="4"/>
                    </a:cubicBezTo>
                    <a:cubicBezTo>
                      <a:pt x="4" y="5"/>
                      <a:pt x="1" y="0"/>
                      <a:pt x="0" y="3"/>
                    </a:cubicBezTo>
                    <a:cubicBezTo>
                      <a:pt x="3" y="3"/>
                      <a:pt x="4" y="5"/>
                      <a:pt x="7" y="6"/>
                    </a:cubicBezTo>
                    <a:cubicBezTo>
                      <a:pt x="8" y="6"/>
                      <a:pt x="8" y="7"/>
                      <a:pt x="9" y="7"/>
                    </a:cubicBezTo>
                    <a:cubicBezTo>
                      <a:pt x="10" y="7"/>
                      <a:pt x="11" y="6"/>
                      <a:pt x="12" y="6"/>
                    </a:cubicBezTo>
                    <a:cubicBezTo>
                      <a:pt x="12" y="6"/>
                      <a:pt x="11" y="7"/>
                      <a:pt x="10" y="7"/>
                    </a:cubicBezTo>
                    <a:cubicBezTo>
                      <a:pt x="11" y="8"/>
                      <a:pt x="11" y="8"/>
                      <a:pt x="11" y="8"/>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21" name="Freeform 4859"/>
              <p:cNvSpPr>
                <a:spLocks/>
              </p:cNvSpPr>
              <p:nvPr/>
            </p:nvSpPr>
            <p:spPr bwMode="auto">
              <a:xfrm>
                <a:off x="1665" y="1896"/>
                <a:ext cx="4" cy="3"/>
              </a:xfrm>
              <a:custGeom>
                <a:avLst/>
                <a:gdLst>
                  <a:gd name="T0" fmla="*/ 4 w 3"/>
                  <a:gd name="T1" fmla="*/ 2 h 2"/>
                  <a:gd name="T2" fmla="*/ 0 w 3"/>
                  <a:gd name="T3" fmla="*/ 3 h 2"/>
                  <a:gd name="T4" fmla="*/ 4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3" y="1"/>
                    </a:moveTo>
                    <a:cubicBezTo>
                      <a:pt x="2" y="0"/>
                      <a:pt x="0" y="0"/>
                      <a:pt x="0" y="2"/>
                    </a:cubicBezTo>
                    <a:cubicBezTo>
                      <a:pt x="1" y="2"/>
                      <a:pt x="3" y="2"/>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22" name="Freeform 4860"/>
              <p:cNvSpPr>
                <a:spLocks/>
              </p:cNvSpPr>
              <p:nvPr/>
            </p:nvSpPr>
            <p:spPr bwMode="auto">
              <a:xfrm>
                <a:off x="1669" y="1898"/>
                <a:ext cx="1" cy="1"/>
              </a:xfrm>
              <a:custGeom>
                <a:avLst/>
                <a:gdLst>
                  <a:gd name="T0" fmla="*/ 1 w 1"/>
                  <a:gd name="T1" fmla="*/ 0 h 1"/>
                  <a:gd name="T2" fmla="*/ 1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23" name="Freeform 4861"/>
              <p:cNvSpPr>
                <a:spLocks/>
              </p:cNvSpPr>
              <p:nvPr/>
            </p:nvSpPr>
            <p:spPr bwMode="auto">
              <a:xfrm>
                <a:off x="1477" y="2439"/>
                <a:ext cx="33" cy="22"/>
              </a:xfrm>
              <a:custGeom>
                <a:avLst/>
                <a:gdLst>
                  <a:gd name="T0" fmla="*/ 0 w 25"/>
                  <a:gd name="T1" fmla="*/ 12 h 17"/>
                  <a:gd name="T2" fmla="*/ 1 w 25"/>
                  <a:gd name="T3" fmla="*/ 8 h 17"/>
                  <a:gd name="T4" fmla="*/ 5 w 25"/>
                  <a:gd name="T5" fmla="*/ 6 h 17"/>
                  <a:gd name="T6" fmla="*/ 8 w 25"/>
                  <a:gd name="T7" fmla="*/ 4 h 17"/>
                  <a:gd name="T8" fmla="*/ 8 w 25"/>
                  <a:gd name="T9" fmla="*/ 3 h 17"/>
                  <a:gd name="T10" fmla="*/ 12 w 25"/>
                  <a:gd name="T11" fmla="*/ 1 h 17"/>
                  <a:gd name="T12" fmla="*/ 22 w 25"/>
                  <a:gd name="T13" fmla="*/ 9 h 17"/>
                  <a:gd name="T14" fmla="*/ 29 w 25"/>
                  <a:gd name="T15" fmla="*/ 9 h 17"/>
                  <a:gd name="T16" fmla="*/ 33 w 25"/>
                  <a:gd name="T17" fmla="*/ 12 h 17"/>
                  <a:gd name="T18" fmla="*/ 30 w 25"/>
                  <a:gd name="T19" fmla="*/ 17 h 17"/>
                  <a:gd name="T20" fmla="*/ 28 w 25"/>
                  <a:gd name="T21" fmla="*/ 21 h 17"/>
                  <a:gd name="T22" fmla="*/ 18 w 25"/>
                  <a:gd name="T23" fmla="*/ 19 h 17"/>
                  <a:gd name="T24" fmla="*/ 16 w 25"/>
                  <a:gd name="T25" fmla="*/ 19 h 17"/>
                  <a:gd name="T26" fmla="*/ 11 w 25"/>
                  <a:gd name="T27" fmla="*/ 16 h 17"/>
                  <a:gd name="T28" fmla="*/ 4 w 25"/>
                  <a:gd name="T29" fmla="*/ 16 h 17"/>
                  <a:gd name="T30" fmla="*/ 0 w 25"/>
                  <a:gd name="T31" fmla="*/ 12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5" h="17">
                    <a:moveTo>
                      <a:pt x="0" y="9"/>
                    </a:moveTo>
                    <a:cubicBezTo>
                      <a:pt x="0" y="8"/>
                      <a:pt x="0" y="7"/>
                      <a:pt x="1" y="6"/>
                    </a:cubicBezTo>
                    <a:cubicBezTo>
                      <a:pt x="2" y="5"/>
                      <a:pt x="3" y="6"/>
                      <a:pt x="4" y="5"/>
                    </a:cubicBezTo>
                    <a:cubicBezTo>
                      <a:pt x="4" y="5"/>
                      <a:pt x="5" y="4"/>
                      <a:pt x="6" y="3"/>
                    </a:cubicBezTo>
                    <a:cubicBezTo>
                      <a:pt x="6" y="3"/>
                      <a:pt x="6" y="2"/>
                      <a:pt x="6" y="2"/>
                    </a:cubicBezTo>
                    <a:cubicBezTo>
                      <a:pt x="6" y="0"/>
                      <a:pt x="8" y="1"/>
                      <a:pt x="9" y="1"/>
                    </a:cubicBezTo>
                    <a:cubicBezTo>
                      <a:pt x="11" y="1"/>
                      <a:pt x="18" y="6"/>
                      <a:pt x="17" y="7"/>
                    </a:cubicBezTo>
                    <a:cubicBezTo>
                      <a:pt x="18" y="7"/>
                      <a:pt x="21" y="5"/>
                      <a:pt x="22" y="7"/>
                    </a:cubicBezTo>
                    <a:cubicBezTo>
                      <a:pt x="23" y="7"/>
                      <a:pt x="25" y="7"/>
                      <a:pt x="25" y="9"/>
                    </a:cubicBezTo>
                    <a:cubicBezTo>
                      <a:pt x="25" y="9"/>
                      <a:pt x="24" y="14"/>
                      <a:pt x="23" y="13"/>
                    </a:cubicBezTo>
                    <a:cubicBezTo>
                      <a:pt x="22" y="14"/>
                      <a:pt x="24" y="15"/>
                      <a:pt x="21" y="16"/>
                    </a:cubicBezTo>
                    <a:cubicBezTo>
                      <a:pt x="19" y="17"/>
                      <a:pt x="17" y="14"/>
                      <a:pt x="14" y="15"/>
                    </a:cubicBezTo>
                    <a:cubicBezTo>
                      <a:pt x="17" y="15"/>
                      <a:pt x="13" y="15"/>
                      <a:pt x="12" y="15"/>
                    </a:cubicBezTo>
                    <a:cubicBezTo>
                      <a:pt x="11" y="14"/>
                      <a:pt x="9" y="13"/>
                      <a:pt x="8" y="12"/>
                    </a:cubicBezTo>
                    <a:cubicBezTo>
                      <a:pt x="6" y="12"/>
                      <a:pt x="4" y="12"/>
                      <a:pt x="3" y="12"/>
                    </a:cubicBezTo>
                    <a:cubicBezTo>
                      <a:pt x="2" y="11"/>
                      <a:pt x="1" y="10"/>
                      <a:pt x="0" y="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24" name="Freeform 4862"/>
              <p:cNvSpPr>
                <a:spLocks/>
              </p:cNvSpPr>
              <p:nvPr/>
            </p:nvSpPr>
            <p:spPr bwMode="auto">
              <a:xfrm>
                <a:off x="1869" y="2533"/>
                <a:ext cx="66" cy="116"/>
              </a:xfrm>
              <a:custGeom>
                <a:avLst/>
                <a:gdLst>
                  <a:gd name="T0" fmla="*/ 0 w 50"/>
                  <a:gd name="T1" fmla="*/ 41 h 88"/>
                  <a:gd name="T2" fmla="*/ 3 w 50"/>
                  <a:gd name="T3" fmla="*/ 33 h 88"/>
                  <a:gd name="T4" fmla="*/ 5 w 50"/>
                  <a:gd name="T5" fmla="*/ 29 h 88"/>
                  <a:gd name="T6" fmla="*/ 8 w 50"/>
                  <a:gd name="T7" fmla="*/ 28 h 88"/>
                  <a:gd name="T8" fmla="*/ 11 w 50"/>
                  <a:gd name="T9" fmla="*/ 28 h 88"/>
                  <a:gd name="T10" fmla="*/ 15 w 50"/>
                  <a:gd name="T11" fmla="*/ 25 h 88"/>
                  <a:gd name="T12" fmla="*/ 13 w 50"/>
                  <a:gd name="T13" fmla="*/ 22 h 88"/>
                  <a:gd name="T14" fmla="*/ 11 w 50"/>
                  <a:gd name="T15" fmla="*/ 18 h 88"/>
                  <a:gd name="T16" fmla="*/ 12 w 50"/>
                  <a:gd name="T17" fmla="*/ 13 h 88"/>
                  <a:gd name="T18" fmla="*/ 15 w 50"/>
                  <a:gd name="T19" fmla="*/ 11 h 88"/>
                  <a:gd name="T20" fmla="*/ 21 w 50"/>
                  <a:gd name="T21" fmla="*/ 5 h 88"/>
                  <a:gd name="T22" fmla="*/ 20 w 50"/>
                  <a:gd name="T23" fmla="*/ 0 h 88"/>
                  <a:gd name="T24" fmla="*/ 28 w 50"/>
                  <a:gd name="T25" fmla="*/ 7 h 88"/>
                  <a:gd name="T26" fmla="*/ 24 w 50"/>
                  <a:gd name="T27" fmla="*/ 3 h 88"/>
                  <a:gd name="T28" fmla="*/ 32 w 50"/>
                  <a:gd name="T29" fmla="*/ 8 h 88"/>
                  <a:gd name="T30" fmla="*/ 38 w 50"/>
                  <a:gd name="T31" fmla="*/ 16 h 88"/>
                  <a:gd name="T32" fmla="*/ 41 w 50"/>
                  <a:gd name="T33" fmla="*/ 24 h 88"/>
                  <a:gd name="T34" fmla="*/ 38 w 50"/>
                  <a:gd name="T35" fmla="*/ 29 h 88"/>
                  <a:gd name="T36" fmla="*/ 37 w 50"/>
                  <a:gd name="T37" fmla="*/ 34 h 88"/>
                  <a:gd name="T38" fmla="*/ 44 w 50"/>
                  <a:gd name="T39" fmla="*/ 28 h 88"/>
                  <a:gd name="T40" fmla="*/ 54 w 50"/>
                  <a:gd name="T41" fmla="*/ 37 h 88"/>
                  <a:gd name="T42" fmla="*/ 58 w 50"/>
                  <a:gd name="T43" fmla="*/ 41 h 88"/>
                  <a:gd name="T44" fmla="*/ 55 w 50"/>
                  <a:gd name="T45" fmla="*/ 51 h 88"/>
                  <a:gd name="T46" fmla="*/ 55 w 50"/>
                  <a:gd name="T47" fmla="*/ 55 h 88"/>
                  <a:gd name="T48" fmla="*/ 46 w 50"/>
                  <a:gd name="T49" fmla="*/ 61 h 88"/>
                  <a:gd name="T50" fmla="*/ 46 w 50"/>
                  <a:gd name="T51" fmla="*/ 70 h 88"/>
                  <a:gd name="T52" fmla="*/ 49 w 50"/>
                  <a:gd name="T53" fmla="*/ 79 h 88"/>
                  <a:gd name="T54" fmla="*/ 53 w 50"/>
                  <a:gd name="T55" fmla="*/ 83 h 88"/>
                  <a:gd name="T56" fmla="*/ 55 w 50"/>
                  <a:gd name="T57" fmla="*/ 83 h 88"/>
                  <a:gd name="T58" fmla="*/ 57 w 50"/>
                  <a:gd name="T59" fmla="*/ 88 h 88"/>
                  <a:gd name="T60" fmla="*/ 61 w 50"/>
                  <a:gd name="T61" fmla="*/ 99 h 88"/>
                  <a:gd name="T62" fmla="*/ 66 w 50"/>
                  <a:gd name="T63" fmla="*/ 105 h 88"/>
                  <a:gd name="T64" fmla="*/ 53 w 50"/>
                  <a:gd name="T65" fmla="*/ 105 h 88"/>
                  <a:gd name="T66" fmla="*/ 51 w 50"/>
                  <a:gd name="T67" fmla="*/ 108 h 88"/>
                  <a:gd name="T68" fmla="*/ 48 w 50"/>
                  <a:gd name="T69" fmla="*/ 108 h 88"/>
                  <a:gd name="T70" fmla="*/ 41 w 50"/>
                  <a:gd name="T71" fmla="*/ 111 h 88"/>
                  <a:gd name="T72" fmla="*/ 40 w 50"/>
                  <a:gd name="T73" fmla="*/ 112 h 88"/>
                  <a:gd name="T74" fmla="*/ 38 w 50"/>
                  <a:gd name="T75" fmla="*/ 113 h 88"/>
                  <a:gd name="T76" fmla="*/ 38 w 50"/>
                  <a:gd name="T77" fmla="*/ 115 h 88"/>
                  <a:gd name="T78" fmla="*/ 33 w 50"/>
                  <a:gd name="T79" fmla="*/ 116 h 88"/>
                  <a:gd name="T80" fmla="*/ 30 w 50"/>
                  <a:gd name="T81" fmla="*/ 115 h 88"/>
                  <a:gd name="T82" fmla="*/ 26 w 50"/>
                  <a:gd name="T83" fmla="*/ 112 h 88"/>
                  <a:gd name="T84" fmla="*/ 21 w 50"/>
                  <a:gd name="T85" fmla="*/ 108 h 88"/>
                  <a:gd name="T86" fmla="*/ 22 w 50"/>
                  <a:gd name="T87" fmla="*/ 107 h 88"/>
                  <a:gd name="T88" fmla="*/ 21 w 50"/>
                  <a:gd name="T89" fmla="*/ 104 h 88"/>
                  <a:gd name="T90" fmla="*/ 20 w 50"/>
                  <a:gd name="T91" fmla="*/ 99 h 88"/>
                  <a:gd name="T92" fmla="*/ 18 w 50"/>
                  <a:gd name="T93" fmla="*/ 88 h 88"/>
                  <a:gd name="T94" fmla="*/ 20 w 50"/>
                  <a:gd name="T95" fmla="*/ 80 h 88"/>
                  <a:gd name="T96" fmla="*/ 22 w 50"/>
                  <a:gd name="T97" fmla="*/ 76 h 88"/>
                  <a:gd name="T98" fmla="*/ 24 w 50"/>
                  <a:gd name="T99" fmla="*/ 73 h 88"/>
                  <a:gd name="T100" fmla="*/ 21 w 50"/>
                  <a:gd name="T101" fmla="*/ 69 h 88"/>
                  <a:gd name="T102" fmla="*/ 21 w 50"/>
                  <a:gd name="T103" fmla="*/ 65 h 88"/>
                  <a:gd name="T104" fmla="*/ 17 w 50"/>
                  <a:gd name="T105" fmla="*/ 63 h 88"/>
                  <a:gd name="T106" fmla="*/ 18 w 50"/>
                  <a:gd name="T107" fmla="*/ 58 h 88"/>
                  <a:gd name="T108" fmla="*/ 17 w 50"/>
                  <a:gd name="T109" fmla="*/ 53 h 88"/>
                  <a:gd name="T110" fmla="*/ 8 w 50"/>
                  <a:gd name="T111" fmla="*/ 53 h 88"/>
                  <a:gd name="T112" fmla="*/ 0 w 50"/>
                  <a:gd name="T113" fmla="*/ 41 h 8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50" h="88">
                    <a:moveTo>
                      <a:pt x="0" y="31"/>
                    </a:moveTo>
                    <a:cubicBezTo>
                      <a:pt x="1" y="29"/>
                      <a:pt x="2" y="29"/>
                      <a:pt x="2" y="25"/>
                    </a:cubicBezTo>
                    <a:cubicBezTo>
                      <a:pt x="2" y="23"/>
                      <a:pt x="3" y="23"/>
                      <a:pt x="4" y="22"/>
                    </a:cubicBezTo>
                    <a:cubicBezTo>
                      <a:pt x="4" y="22"/>
                      <a:pt x="5" y="21"/>
                      <a:pt x="6" y="21"/>
                    </a:cubicBezTo>
                    <a:cubicBezTo>
                      <a:pt x="7" y="22"/>
                      <a:pt x="7" y="21"/>
                      <a:pt x="8" y="21"/>
                    </a:cubicBezTo>
                    <a:cubicBezTo>
                      <a:pt x="9" y="20"/>
                      <a:pt x="11" y="19"/>
                      <a:pt x="11" y="19"/>
                    </a:cubicBezTo>
                    <a:cubicBezTo>
                      <a:pt x="12" y="18"/>
                      <a:pt x="11" y="17"/>
                      <a:pt x="10" y="17"/>
                    </a:cubicBezTo>
                    <a:cubicBezTo>
                      <a:pt x="8" y="18"/>
                      <a:pt x="9" y="15"/>
                      <a:pt x="8" y="14"/>
                    </a:cubicBezTo>
                    <a:cubicBezTo>
                      <a:pt x="7" y="13"/>
                      <a:pt x="8" y="11"/>
                      <a:pt x="9" y="10"/>
                    </a:cubicBezTo>
                    <a:cubicBezTo>
                      <a:pt x="10" y="9"/>
                      <a:pt x="10" y="9"/>
                      <a:pt x="11" y="8"/>
                    </a:cubicBezTo>
                    <a:cubicBezTo>
                      <a:pt x="13" y="7"/>
                      <a:pt x="14" y="5"/>
                      <a:pt x="16" y="4"/>
                    </a:cubicBezTo>
                    <a:cubicBezTo>
                      <a:pt x="18" y="3"/>
                      <a:pt x="16" y="2"/>
                      <a:pt x="15" y="0"/>
                    </a:cubicBezTo>
                    <a:cubicBezTo>
                      <a:pt x="17" y="2"/>
                      <a:pt x="19" y="4"/>
                      <a:pt x="21" y="5"/>
                    </a:cubicBezTo>
                    <a:cubicBezTo>
                      <a:pt x="20" y="4"/>
                      <a:pt x="18" y="3"/>
                      <a:pt x="18" y="2"/>
                    </a:cubicBezTo>
                    <a:cubicBezTo>
                      <a:pt x="20" y="3"/>
                      <a:pt x="23" y="4"/>
                      <a:pt x="24" y="6"/>
                    </a:cubicBezTo>
                    <a:cubicBezTo>
                      <a:pt x="26" y="8"/>
                      <a:pt x="27" y="11"/>
                      <a:pt x="29" y="12"/>
                    </a:cubicBezTo>
                    <a:cubicBezTo>
                      <a:pt x="31" y="13"/>
                      <a:pt x="31" y="17"/>
                      <a:pt x="31" y="18"/>
                    </a:cubicBezTo>
                    <a:cubicBezTo>
                      <a:pt x="30" y="20"/>
                      <a:pt x="30" y="21"/>
                      <a:pt x="29" y="22"/>
                    </a:cubicBezTo>
                    <a:cubicBezTo>
                      <a:pt x="29" y="24"/>
                      <a:pt x="29" y="25"/>
                      <a:pt x="28" y="26"/>
                    </a:cubicBezTo>
                    <a:cubicBezTo>
                      <a:pt x="31" y="26"/>
                      <a:pt x="29" y="19"/>
                      <a:pt x="33" y="21"/>
                    </a:cubicBezTo>
                    <a:cubicBezTo>
                      <a:pt x="36" y="22"/>
                      <a:pt x="40" y="24"/>
                      <a:pt x="41" y="28"/>
                    </a:cubicBezTo>
                    <a:cubicBezTo>
                      <a:pt x="43" y="26"/>
                      <a:pt x="44" y="29"/>
                      <a:pt x="44" y="31"/>
                    </a:cubicBezTo>
                    <a:cubicBezTo>
                      <a:pt x="45" y="33"/>
                      <a:pt x="44" y="37"/>
                      <a:pt x="42" y="39"/>
                    </a:cubicBezTo>
                    <a:cubicBezTo>
                      <a:pt x="45" y="40"/>
                      <a:pt x="43" y="42"/>
                      <a:pt x="42" y="42"/>
                    </a:cubicBezTo>
                    <a:cubicBezTo>
                      <a:pt x="41" y="43"/>
                      <a:pt x="34" y="41"/>
                      <a:pt x="35" y="46"/>
                    </a:cubicBezTo>
                    <a:cubicBezTo>
                      <a:pt x="35" y="48"/>
                      <a:pt x="35" y="50"/>
                      <a:pt x="35" y="53"/>
                    </a:cubicBezTo>
                    <a:cubicBezTo>
                      <a:pt x="34" y="55"/>
                      <a:pt x="36" y="58"/>
                      <a:pt x="37" y="60"/>
                    </a:cubicBezTo>
                    <a:cubicBezTo>
                      <a:pt x="39" y="61"/>
                      <a:pt x="38" y="62"/>
                      <a:pt x="40" y="63"/>
                    </a:cubicBezTo>
                    <a:cubicBezTo>
                      <a:pt x="40" y="63"/>
                      <a:pt x="41" y="62"/>
                      <a:pt x="42" y="63"/>
                    </a:cubicBezTo>
                    <a:cubicBezTo>
                      <a:pt x="43" y="64"/>
                      <a:pt x="43" y="66"/>
                      <a:pt x="43" y="67"/>
                    </a:cubicBezTo>
                    <a:cubicBezTo>
                      <a:pt x="43" y="70"/>
                      <a:pt x="46" y="72"/>
                      <a:pt x="46" y="75"/>
                    </a:cubicBezTo>
                    <a:cubicBezTo>
                      <a:pt x="46" y="78"/>
                      <a:pt x="49" y="78"/>
                      <a:pt x="50" y="80"/>
                    </a:cubicBezTo>
                    <a:cubicBezTo>
                      <a:pt x="47" y="82"/>
                      <a:pt x="44" y="77"/>
                      <a:pt x="40" y="80"/>
                    </a:cubicBezTo>
                    <a:cubicBezTo>
                      <a:pt x="40" y="80"/>
                      <a:pt x="40" y="81"/>
                      <a:pt x="39" y="82"/>
                    </a:cubicBezTo>
                    <a:cubicBezTo>
                      <a:pt x="38" y="82"/>
                      <a:pt x="37" y="82"/>
                      <a:pt x="36" y="82"/>
                    </a:cubicBezTo>
                    <a:cubicBezTo>
                      <a:pt x="34" y="83"/>
                      <a:pt x="34" y="84"/>
                      <a:pt x="31" y="84"/>
                    </a:cubicBezTo>
                    <a:cubicBezTo>
                      <a:pt x="31" y="84"/>
                      <a:pt x="30" y="85"/>
                      <a:pt x="30" y="85"/>
                    </a:cubicBezTo>
                    <a:cubicBezTo>
                      <a:pt x="30" y="85"/>
                      <a:pt x="29" y="85"/>
                      <a:pt x="29" y="86"/>
                    </a:cubicBezTo>
                    <a:cubicBezTo>
                      <a:pt x="29" y="86"/>
                      <a:pt x="29" y="86"/>
                      <a:pt x="29" y="87"/>
                    </a:cubicBezTo>
                    <a:cubicBezTo>
                      <a:pt x="29" y="88"/>
                      <a:pt x="26" y="88"/>
                      <a:pt x="25" y="88"/>
                    </a:cubicBezTo>
                    <a:cubicBezTo>
                      <a:pt x="24" y="88"/>
                      <a:pt x="24" y="87"/>
                      <a:pt x="23" y="87"/>
                    </a:cubicBezTo>
                    <a:cubicBezTo>
                      <a:pt x="22" y="87"/>
                      <a:pt x="21" y="86"/>
                      <a:pt x="20" y="85"/>
                    </a:cubicBezTo>
                    <a:cubicBezTo>
                      <a:pt x="20" y="84"/>
                      <a:pt x="18" y="82"/>
                      <a:pt x="16" y="82"/>
                    </a:cubicBezTo>
                    <a:cubicBezTo>
                      <a:pt x="17" y="81"/>
                      <a:pt x="17" y="81"/>
                      <a:pt x="17" y="81"/>
                    </a:cubicBezTo>
                    <a:cubicBezTo>
                      <a:pt x="15" y="81"/>
                      <a:pt x="16" y="80"/>
                      <a:pt x="16" y="79"/>
                    </a:cubicBezTo>
                    <a:cubicBezTo>
                      <a:pt x="16" y="77"/>
                      <a:pt x="16" y="76"/>
                      <a:pt x="15" y="75"/>
                    </a:cubicBezTo>
                    <a:cubicBezTo>
                      <a:pt x="13" y="73"/>
                      <a:pt x="13" y="69"/>
                      <a:pt x="14" y="67"/>
                    </a:cubicBezTo>
                    <a:cubicBezTo>
                      <a:pt x="14" y="65"/>
                      <a:pt x="15" y="63"/>
                      <a:pt x="15" y="61"/>
                    </a:cubicBezTo>
                    <a:cubicBezTo>
                      <a:pt x="15" y="60"/>
                      <a:pt x="16" y="60"/>
                      <a:pt x="17" y="58"/>
                    </a:cubicBezTo>
                    <a:cubicBezTo>
                      <a:pt x="17" y="58"/>
                      <a:pt x="19" y="56"/>
                      <a:pt x="18" y="55"/>
                    </a:cubicBezTo>
                    <a:cubicBezTo>
                      <a:pt x="18" y="54"/>
                      <a:pt x="16" y="53"/>
                      <a:pt x="16" y="52"/>
                    </a:cubicBezTo>
                    <a:cubicBezTo>
                      <a:pt x="16" y="51"/>
                      <a:pt x="17" y="50"/>
                      <a:pt x="16" y="49"/>
                    </a:cubicBezTo>
                    <a:cubicBezTo>
                      <a:pt x="15" y="49"/>
                      <a:pt x="13" y="49"/>
                      <a:pt x="13" y="48"/>
                    </a:cubicBezTo>
                    <a:cubicBezTo>
                      <a:pt x="12" y="48"/>
                      <a:pt x="14" y="45"/>
                      <a:pt x="14" y="44"/>
                    </a:cubicBezTo>
                    <a:cubicBezTo>
                      <a:pt x="14" y="43"/>
                      <a:pt x="14" y="41"/>
                      <a:pt x="13" y="40"/>
                    </a:cubicBezTo>
                    <a:cubicBezTo>
                      <a:pt x="11" y="39"/>
                      <a:pt x="8" y="41"/>
                      <a:pt x="6" y="40"/>
                    </a:cubicBezTo>
                    <a:cubicBezTo>
                      <a:pt x="4" y="39"/>
                      <a:pt x="1" y="34"/>
                      <a:pt x="0" y="3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25" name="Freeform 4863"/>
              <p:cNvSpPr>
                <a:spLocks/>
              </p:cNvSpPr>
              <p:nvPr/>
            </p:nvSpPr>
            <p:spPr bwMode="auto">
              <a:xfrm>
                <a:off x="2774" y="1857"/>
                <a:ext cx="48" cy="30"/>
              </a:xfrm>
              <a:custGeom>
                <a:avLst/>
                <a:gdLst>
                  <a:gd name="T0" fmla="*/ 1 w 36"/>
                  <a:gd name="T1" fmla="*/ 7 h 23"/>
                  <a:gd name="T2" fmla="*/ 12 w 36"/>
                  <a:gd name="T3" fmla="*/ 1 h 23"/>
                  <a:gd name="T4" fmla="*/ 16 w 36"/>
                  <a:gd name="T5" fmla="*/ 4 h 23"/>
                  <a:gd name="T6" fmla="*/ 19 w 36"/>
                  <a:gd name="T7" fmla="*/ 4 h 23"/>
                  <a:gd name="T8" fmla="*/ 23 w 36"/>
                  <a:gd name="T9" fmla="*/ 4 h 23"/>
                  <a:gd name="T10" fmla="*/ 21 w 36"/>
                  <a:gd name="T11" fmla="*/ 1 h 23"/>
                  <a:gd name="T12" fmla="*/ 24 w 36"/>
                  <a:gd name="T13" fmla="*/ 0 h 23"/>
                  <a:gd name="T14" fmla="*/ 28 w 36"/>
                  <a:gd name="T15" fmla="*/ 0 h 23"/>
                  <a:gd name="T16" fmla="*/ 32 w 36"/>
                  <a:gd name="T17" fmla="*/ 0 h 23"/>
                  <a:gd name="T18" fmla="*/ 41 w 36"/>
                  <a:gd name="T19" fmla="*/ 5 h 23"/>
                  <a:gd name="T20" fmla="*/ 41 w 36"/>
                  <a:gd name="T21" fmla="*/ 10 h 23"/>
                  <a:gd name="T22" fmla="*/ 44 w 36"/>
                  <a:gd name="T23" fmla="*/ 10 h 23"/>
                  <a:gd name="T24" fmla="*/ 45 w 36"/>
                  <a:gd name="T25" fmla="*/ 14 h 23"/>
                  <a:gd name="T26" fmla="*/ 48 w 36"/>
                  <a:gd name="T27" fmla="*/ 17 h 23"/>
                  <a:gd name="T28" fmla="*/ 44 w 36"/>
                  <a:gd name="T29" fmla="*/ 20 h 23"/>
                  <a:gd name="T30" fmla="*/ 41 w 36"/>
                  <a:gd name="T31" fmla="*/ 21 h 23"/>
                  <a:gd name="T32" fmla="*/ 40 w 36"/>
                  <a:gd name="T33" fmla="*/ 25 h 23"/>
                  <a:gd name="T34" fmla="*/ 40 w 36"/>
                  <a:gd name="T35" fmla="*/ 30 h 23"/>
                  <a:gd name="T36" fmla="*/ 36 w 36"/>
                  <a:gd name="T37" fmla="*/ 30 h 23"/>
                  <a:gd name="T38" fmla="*/ 33 w 36"/>
                  <a:gd name="T39" fmla="*/ 27 h 23"/>
                  <a:gd name="T40" fmla="*/ 29 w 36"/>
                  <a:gd name="T41" fmla="*/ 25 h 23"/>
                  <a:gd name="T42" fmla="*/ 28 w 36"/>
                  <a:gd name="T43" fmla="*/ 20 h 23"/>
                  <a:gd name="T44" fmla="*/ 27 w 36"/>
                  <a:gd name="T45" fmla="*/ 22 h 23"/>
                  <a:gd name="T46" fmla="*/ 20 w 36"/>
                  <a:gd name="T47" fmla="*/ 22 h 23"/>
                  <a:gd name="T48" fmla="*/ 20 w 36"/>
                  <a:gd name="T49" fmla="*/ 18 h 23"/>
                  <a:gd name="T50" fmla="*/ 15 w 36"/>
                  <a:gd name="T51" fmla="*/ 17 h 23"/>
                  <a:gd name="T52" fmla="*/ 11 w 36"/>
                  <a:gd name="T53" fmla="*/ 14 h 23"/>
                  <a:gd name="T54" fmla="*/ 8 w 36"/>
                  <a:gd name="T55" fmla="*/ 12 h 23"/>
                  <a:gd name="T56" fmla="*/ 3 w 36"/>
                  <a:gd name="T57" fmla="*/ 12 h 23"/>
                  <a:gd name="T58" fmla="*/ 1 w 36"/>
                  <a:gd name="T59" fmla="*/ 7 h 2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6" h="23">
                    <a:moveTo>
                      <a:pt x="1" y="5"/>
                    </a:moveTo>
                    <a:cubicBezTo>
                      <a:pt x="3" y="3"/>
                      <a:pt x="6" y="2"/>
                      <a:pt x="9" y="1"/>
                    </a:cubicBezTo>
                    <a:cubicBezTo>
                      <a:pt x="7" y="3"/>
                      <a:pt x="11" y="2"/>
                      <a:pt x="12" y="3"/>
                    </a:cubicBezTo>
                    <a:cubicBezTo>
                      <a:pt x="12" y="3"/>
                      <a:pt x="13" y="3"/>
                      <a:pt x="14" y="3"/>
                    </a:cubicBezTo>
                    <a:cubicBezTo>
                      <a:pt x="15" y="3"/>
                      <a:pt x="16" y="1"/>
                      <a:pt x="17" y="3"/>
                    </a:cubicBezTo>
                    <a:cubicBezTo>
                      <a:pt x="17" y="2"/>
                      <a:pt x="17" y="2"/>
                      <a:pt x="16" y="1"/>
                    </a:cubicBezTo>
                    <a:cubicBezTo>
                      <a:pt x="17" y="1"/>
                      <a:pt x="18" y="1"/>
                      <a:pt x="18" y="0"/>
                    </a:cubicBezTo>
                    <a:cubicBezTo>
                      <a:pt x="19" y="1"/>
                      <a:pt x="20" y="1"/>
                      <a:pt x="21" y="0"/>
                    </a:cubicBezTo>
                    <a:cubicBezTo>
                      <a:pt x="21" y="1"/>
                      <a:pt x="23" y="1"/>
                      <a:pt x="24" y="0"/>
                    </a:cubicBezTo>
                    <a:cubicBezTo>
                      <a:pt x="24" y="3"/>
                      <a:pt x="29" y="3"/>
                      <a:pt x="31" y="4"/>
                    </a:cubicBezTo>
                    <a:cubicBezTo>
                      <a:pt x="30" y="5"/>
                      <a:pt x="28" y="7"/>
                      <a:pt x="31" y="8"/>
                    </a:cubicBezTo>
                    <a:cubicBezTo>
                      <a:pt x="31" y="9"/>
                      <a:pt x="32" y="9"/>
                      <a:pt x="33" y="8"/>
                    </a:cubicBezTo>
                    <a:cubicBezTo>
                      <a:pt x="32" y="9"/>
                      <a:pt x="35" y="10"/>
                      <a:pt x="34" y="11"/>
                    </a:cubicBezTo>
                    <a:cubicBezTo>
                      <a:pt x="35" y="11"/>
                      <a:pt x="35" y="13"/>
                      <a:pt x="36" y="13"/>
                    </a:cubicBezTo>
                    <a:cubicBezTo>
                      <a:pt x="34" y="14"/>
                      <a:pt x="34" y="15"/>
                      <a:pt x="33" y="15"/>
                    </a:cubicBezTo>
                    <a:cubicBezTo>
                      <a:pt x="33" y="16"/>
                      <a:pt x="32" y="15"/>
                      <a:pt x="31" y="16"/>
                    </a:cubicBezTo>
                    <a:cubicBezTo>
                      <a:pt x="30" y="18"/>
                      <a:pt x="30" y="18"/>
                      <a:pt x="30" y="19"/>
                    </a:cubicBezTo>
                    <a:cubicBezTo>
                      <a:pt x="30" y="20"/>
                      <a:pt x="32" y="22"/>
                      <a:pt x="30" y="23"/>
                    </a:cubicBezTo>
                    <a:cubicBezTo>
                      <a:pt x="29" y="23"/>
                      <a:pt x="28" y="23"/>
                      <a:pt x="27" y="23"/>
                    </a:cubicBezTo>
                    <a:cubicBezTo>
                      <a:pt x="27" y="22"/>
                      <a:pt x="26" y="21"/>
                      <a:pt x="25" y="21"/>
                    </a:cubicBezTo>
                    <a:cubicBezTo>
                      <a:pt x="24" y="20"/>
                      <a:pt x="22" y="20"/>
                      <a:pt x="22" y="19"/>
                    </a:cubicBezTo>
                    <a:cubicBezTo>
                      <a:pt x="21" y="19"/>
                      <a:pt x="21" y="16"/>
                      <a:pt x="21" y="15"/>
                    </a:cubicBezTo>
                    <a:cubicBezTo>
                      <a:pt x="20" y="16"/>
                      <a:pt x="20" y="16"/>
                      <a:pt x="20" y="17"/>
                    </a:cubicBezTo>
                    <a:cubicBezTo>
                      <a:pt x="18" y="18"/>
                      <a:pt x="16" y="18"/>
                      <a:pt x="15" y="17"/>
                    </a:cubicBezTo>
                    <a:cubicBezTo>
                      <a:pt x="15" y="16"/>
                      <a:pt x="16" y="14"/>
                      <a:pt x="15" y="14"/>
                    </a:cubicBezTo>
                    <a:cubicBezTo>
                      <a:pt x="14" y="13"/>
                      <a:pt x="12" y="13"/>
                      <a:pt x="11" y="13"/>
                    </a:cubicBezTo>
                    <a:cubicBezTo>
                      <a:pt x="11" y="12"/>
                      <a:pt x="10" y="12"/>
                      <a:pt x="8" y="11"/>
                    </a:cubicBezTo>
                    <a:cubicBezTo>
                      <a:pt x="7" y="11"/>
                      <a:pt x="7" y="11"/>
                      <a:pt x="6" y="9"/>
                    </a:cubicBezTo>
                    <a:cubicBezTo>
                      <a:pt x="6" y="9"/>
                      <a:pt x="3" y="9"/>
                      <a:pt x="2" y="9"/>
                    </a:cubicBezTo>
                    <a:cubicBezTo>
                      <a:pt x="0" y="7"/>
                      <a:pt x="2" y="5"/>
                      <a:pt x="1" y="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26" name="Freeform 4864"/>
              <p:cNvSpPr>
                <a:spLocks/>
              </p:cNvSpPr>
              <p:nvPr/>
            </p:nvSpPr>
            <p:spPr bwMode="auto">
              <a:xfrm>
                <a:off x="2841" y="2608"/>
                <a:ext cx="11" cy="9"/>
              </a:xfrm>
              <a:custGeom>
                <a:avLst/>
                <a:gdLst>
                  <a:gd name="T0" fmla="*/ 6 w 8"/>
                  <a:gd name="T1" fmla="*/ 9 h 7"/>
                  <a:gd name="T2" fmla="*/ 7 w 8"/>
                  <a:gd name="T3" fmla="*/ 1 h 7"/>
                  <a:gd name="T4" fmla="*/ 4 w 8"/>
                  <a:gd name="T5" fmla="*/ 4 h 7"/>
                  <a:gd name="T6" fmla="*/ 1 w 8"/>
                  <a:gd name="T7" fmla="*/ 6 h 7"/>
                  <a:gd name="T8" fmla="*/ 6 w 8"/>
                  <a:gd name="T9" fmla="*/ 9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7">
                    <a:moveTo>
                      <a:pt x="4" y="7"/>
                    </a:moveTo>
                    <a:cubicBezTo>
                      <a:pt x="5" y="7"/>
                      <a:pt x="8" y="0"/>
                      <a:pt x="5" y="1"/>
                    </a:cubicBezTo>
                    <a:cubicBezTo>
                      <a:pt x="4" y="1"/>
                      <a:pt x="3" y="2"/>
                      <a:pt x="3" y="3"/>
                    </a:cubicBezTo>
                    <a:cubicBezTo>
                      <a:pt x="3" y="4"/>
                      <a:pt x="2" y="4"/>
                      <a:pt x="1" y="5"/>
                    </a:cubicBezTo>
                    <a:cubicBezTo>
                      <a:pt x="0" y="6"/>
                      <a:pt x="3" y="7"/>
                      <a:pt x="4" y="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27" name="Freeform 4865"/>
              <p:cNvSpPr>
                <a:spLocks/>
              </p:cNvSpPr>
              <p:nvPr/>
            </p:nvSpPr>
            <p:spPr bwMode="auto">
              <a:xfrm>
                <a:off x="2855" y="2631"/>
                <a:ext cx="29" cy="23"/>
              </a:xfrm>
              <a:custGeom>
                <a:avLst/>
                <a:gdLst>
                  <a:gd name="T0" fmla="*/ 5 w 22"/>
                  <a:gd name="T1" fmla="*/ 13 h 18"/>
                  <a:gd name="T2" fmla="*/ 7 w 22"/>
                  <a:gd name="T3" fmla="*/ 13 h 18"/>
                  <a:gd name="T4" fmla="*/ 7 w 22"/>
                  <a:gd name="T5" fmla="*/ 9 h 18"/>
                  <a:gd name="T6" fmla="*/ 8 w 22"/>
                  <a:gd name="T7" fmla="*/ 0 h 18"/>
                  <a:gd name="T8" fmla="*/ 15 w 22"/>
                  <a:gd name="T9" fmla="*/ 4 h 18"/>
                  <a:gd name="T10" fmla="*/ 29 w 22"/>
                  <a:gd name="T11" fmla="*/ 4 h 18"/>
                  <a:gd name="T12" fmla="*/ 29 w 22"/>
                  <a:gd name="T13" fmla="*/ 22 h 18"/>
                  <a:gd name="T14" fmla="*/ 12 w 22"/>
                  <a:gd name="T15" fmla="*/ 20 h 18"/>
                  <a:gd name="T16" fmla="*/ 8 w 22"/>
                  <a:gd name="T17" fmla="*/ 20 h 18"/>
                  <a:gd name="T18" fmla="*/ 1 w 22"/>
                  <a:gd name="T19" fmla="*/ 19 h 18"/>
                  <a:gd name="T20" fmla="*/ 5 w 22"/>
                  <a:gd name="T21" fmla="*/ 13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 h="18">
                    <a:moveTo>
                      <a:pt x="4" y="10"/>
                    </a:moveTo>
                    <a:cubicBezTo>
                      <a:pt x="4" y="10"/>
                      <a:pt x="5" y="10"/>
                      <a:pt x="5" y="10"/>
                    </a:cubicBezTo>
                    <a:cubicBezTo>
                      <a:pt x="3" y="11"/>
                      <a:pt x="5" y="7"/>
                      <a:pt x="5" y="7"/>
                    </a:cubicBezTo>
                    <a:cubicBezTo>
                      <a:pt x="6" y="5"/>
                      <a:pt x="5" y="2"/>
                      <a:pt x="6" y="0"/>
                    </a:cubicBezTo>
                    <a:cubicBezTo>
                      <a:pt x="8" y="3"/>
                      <a:pt x="9" y="3"/>
                      <a:pt x="11" y="3"/>
                    </a:cubicBezTo>
                    <a:cubicBezTo>
                      <a:pt x="22" y="3"/>
                      <a:pt x="22" y="3"/>
                      <a:pt x="22" y="3"/>
                    </a:cubicBezTo>
                    <a:cubicBezTo>
                      <a:pt x="22" y="17"/>
                      <a:pt x="22" y="17"/>
                      <a:pt x="22" y="17"/>
                    </a:cubicBezTo>
                    <a:cubicBezTo>
                      <a:pt x="9" y="16"/>
                      <a:pt x="9" y="16"/>
                      <a:pt x="9" y="16"/>
                    </a:cubicBezTo>
                    <a:cubicBezTo>
                      <a:pt x="9" y="17"/>
                      <a:pt x="5" y="18"/>
                      <a:pt x="6" y="16"/>
                    </a:cubicBezTo>
                    <a:cubicBezTo>
                      <a:pt x="5" y="15"/>
                      <a:pt x="2" y="17"/>
                      <a:pt x="1" y="15"/>
                    </a:cubicBezTo>
                    <a:cubicBezTo>
                      <a:pt x="0" y="13"/>
                      <a:pt x="3" y="11"/>
                      <a:pt x="4" y="1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28" name="Freeform 4866"/>
              <p:cNvSpPr>
                <a:spLocks/>
              </p:cNvSpPr>
              <p:nvPr/>
            </p:nvSpPr>
            <p:spPr bwMode="auto">
              <a:xfrm>
                <a:off x="3093" y="3120"/>
                <a:ext cx="33" cy="36"/>
              </a:xfrm>
              <a:custGeom>
                <a:avLst/>
                <a:gdLst>
                  <a:gd name="T0" fmla="*/ 0 w 25"/>
                  <a:gd name="T1" fmla="*/ 19 h 27"/>
                  <a:gd name="T2" fmla="*/ 3 w 25"/>
                  <a:gd name="T3" fmla="*/ 24 h 27"/>
                  <a:gd name="T4" fmla="*/ 5 w 25"/>
                  <a:gd name="T5" fmla="*/ 29 h 27"/>
                  <a:gd name="T6" fmla="*/ 13 w 25"/>
                  <a:gd name="T7" fmla="*/ 33 h 27"/>
                  <a:gd name="T8" fmla="*/ 17 w 25"/>
                  <a:gd name="T9" fmla="*/ 28 h 27"/>
                  <a:gd name="T10" fmla="*/ 22 w 25"/>
                  <a:gd name="T11" fmla="*/ 25 h 27"/>
                  <a:gd name="T12" fmla="*/ 29 w 25"/>
                  <a:gd name="T13" fmla="*/ 23 h 27"/>
                  <a:gd name="T14" fmla="*/ 30 w 25"/>
                  <a:gd name="T15" fmla="*/ 17 h 27"/>
                  <a:gd name="T16" fmla="*/ 33 w 25"/>
                  <a:gd name="T17" fmla="*/ 13 h 27"/>
                  <a:gd name="T18" fmla="*/ 29 w 25"/>
                  <a:gd name="T19" fmla="*/ 7 h 27"/>
                  <a:gd name="T20" fmla="*/ 24 w 25"/>
                  <a:gd name="T21" fmla="*/ 1 h 27"/>
                  <a:gd name="T22" fmla="*/ 18 w 25"/>
                  <a:gd name="T23" fmla="*/ 3 h 27"/>
                  <a:gd name="T24" fmla="*/ 15 w 25"/>
                  <a:gd name="T25" fmla="*/ 5 h 27"/>
                  <a:gd name="T26" fmla="*/ 9 w 25"/>
                  <a:gd name="T27" fmla="*/ 8 h 27"/>
                  <a:gd name="T28" fmla="*/ 5 w 25"/>
                  <a:gd name="T29" fmla="*/ 13 h 27"/>
                  <a:gd name="T30" fmla="*/ 0 w 25"/>
                  <a:gd name="T31" fmla="*/ 19 h 2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5" h="27">
                    <a:moveTo>
                      <a:pt x="0" y="14"/>
                    </a:moveTo>
                    <a:cubicBezTo>
                      <a:pt x="1" y="15"/>
                      <a:pt x="1" y="17"/>
                      <a:pt x="2" y="18"/>
                    </a:cubicBezTo>
                    <a:cubicBezTo>
                      <a:pt x="3" y="19"/>
                      <a:pt x="3" y="21"/>
                      <a:pt x="4" y="22"/>
                    </a:cubicBezTo>
                    <a:cubicBezTo>
                      <a:pt x="5" y="23"/>
                      <a:pt x="8" y="27"/>
                      <a:pt x="10" y="25"/>
                    </a:cubicBezTo>
                    <a:cubicBezTo>
                      <a:pt x="11" y="25"/>
                      <a:pt x="12" y="22"/>
                      <a:pt x="13" y="21"/>
                    </a:cubicBezTo>
                    <a:cubicBezTo>
                      <a:pt x="14" y="19"/>
                      <a:pt x="16" y="20"/>
                      <a:pt x="17" y="19"/>
                    </a:cubicBezTo>
                    <a:cubicBezTo>
                      <a:pt x="18" y="19"/>
                      <a:pt x="21" y="18"/>
                      <a:pt x="22" y="17"/>
                    </a:cubicBezTo>
                    <a:cubicBezTo>
                      <a:pt x="22" y="15"/>
                      <a:pt x="22" y="14"/>
                      <a:pt x="23" y="13"/>
                    </a:cubicBezTo>
                    <a:cubicBezTo>
                      <a:pt x="24" y="12"/>
                      <a:pt x="25" y="10"/>
                      <a:pt x="25" y="10"/>
                    </a:cubicBezTo>
                    <a:cubicBezTo>
                      <a:pt x="24" y="7"/>
                      <a:pt x="23" y="7"/>
                      <a:pt x="22" y="5"/>
                    </a:cubicBezTo>
                    <a:cubicBezTo>
                      <a:pt x="20" y="4"/>
                      <a:pt x="19" y="3"/>
                      <a:pt x="18" y="1"/>
                    </a:cubicBezTo>
                    <a:cubicBezTo>
                      <a:pt x="17" y="0"/>
                      <a:pt x="15" y="2"/>
                      <a:pt x="14" y="2"/>
                    </a:cubicBezTo>
                    <a:cubicBezTo>
                      <a:pt x="12" y="3"/>
                      <a:pt x="12" y="3"/>
                      <a:pt x="11" y="4"/>
                    </a:cubicBezTo>
                    <a:cubicBezTo>
                      <a:pt x="10" y="5"/>
                      <a:pt x="8" y="4"/>
                      <a:pt x="7" y="6"/>
                    </a:cubicBezTo>
                    <a:cubicBezTo>
                      <a:pt x="6" y="7"/>
                      <a:pt x="5" y="9"/>
                      <a:pt x="4" y="10"/>
                    </a:cubicBezTo>
                    <a:cubicBezTo>
                      <a:pt x="3" y="12"/>
                      <a:pt x="2" y="12"/>
                      <a:pt x="0" y="1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29" name="Freeform 4867"/>
              <p:cNvSpPr>
                <a:spLocks/>
              </p:cNvSpPr>
              <p:nvPr/>
            </p:nvSpPr>
            <p:spPr bwMode="auto">
              <a:xfrm>
                <a:off x="3021" y="1969"/>
                <a:ext cx="79" cy="46"/>
              </a:xfrm>
              <a:custGeom>
                <a:avLst/>
                <a:gdLst>
                  <a:gd name="T0" fmla="*/ 0 w 60"/>
                  <a:gd name="T1" fmla="*/ 7 h 35"/>
                  <a:gd name="T2" fmla="*/ 4 w 60"/>
                  <a:gd name="T3" fmla="*/ 0 h 35"/>
                  <a:gd name="T4" fmla="*/ 8 w 60"/>
                  <a:gd name="T5" fmla="*/ 1 h 35"/>
                  <a:gd name="T6" fmla="*/ 7 w 60"/>
                  <a:gd name="T7" fmla="*/ 5 h 35"/>
                  <a:gd name="T8" fmla="*/ 16 w 60"/>
                  <a:gd name="T9" fmla="*/ 7 h 35"/>
                  <a:gd name="T10" fmla="*/ 25 w 60"/>
                  <a:gd name="T11" fmla="*/ 8 h 35"/>
                  <a:gd name="T12" fmla="*/ 34 w 60"/>
                  <a:gd name="T13" fmla="*/ 8 h 35"/>
                  <a:gd name="T14" fmla="*/ 43 w 60"/>
                  <a:gd name="T15" fmla="*/ 7 h 35"/>
                  <a:gd name="T16" fmla="*/ 51 w 60"/>
                  <a:gd name="T17" fmla="*/ 3 h 35"/>
                  <a:gd name="T18" fmla="*/ 62 w 60"/>
                  <a:gd name="T19" fmla="*/ 1 h 35"/>
                  <a:gd name="T20" fmla="*/ 70 w 60"/>
                  <a:gd name="T21" fmla="*/ 4 h 35"/>
                  <a:gd name="T22" fmla="*/ 74 w 60"/>
                  <a:gd name="T23" fmla="*/ 7 h 35"/>
                  <a:gd name="T24" fmla="*/ 79 w 60"/>
                  <a:gd name="T25" fmla="*/ 8 h 35"/>
                  <a:gd name="T26" fmla="*/ 76 w 60"/>
                  <a:gd name="T27" fmla="*/ 13 h 35"/>
                  <a:gd name="T28" fmla="*/ 71 w 60"/>
                  <a:gd name="T29" fmla="*/ 17 h 35"/>
                  <a:gd name="T30" fmla="*/ 70 w 60"/>
                  <a:gd name="T31" fmla="*/ 24 h 35"/>
                  <a:gd name="T32" fmla="*/ 68 w 60"/>
                  <a:gd name="T33" fmla="*/ 25 h 35"/>
                  <a:gd name="T34" fmla="*/ 66 w 60"/>
                  <a:gd name="T35" fmla="*/ 28 h 35"/>
                  <a:gd name="T36" fmla="*/ 72 w 60"/>
                  <a:gd name="T37" fmla="*/ 33 h 35"/>
                  <a:gd name="T38" fmla="*/ 67 w 60"/>
                  <a:gd name="T39" fmla="*/ 35 h 35"/>
                  <a:gd name="T40" fmla="*/ 62 w 60"/>
                  <a:gd name="T41" fmla="*/ 33 h 35"/>
                  <a:gd name="T42" fmla="*/ 57 w 60"/>
                  <a:gd name="T43" fmla="*/ 35 h 35"/>
                  <a:gd name="T44" fmla="*/ 55 w 60"/>
                  <a:gd name="T45" fmla="*/ 37 h 35"/>
                  <a:gd name="T46" fmla="*/ 54 w 60"/>
                  <a:gd name="T47" fmla="*/ 39 h 35"/>
                  <a:gd name="T48" fmla="*/ 49 w 60"/>
                  <a:gd name="T49" fmla="*/ 45 h 35"/>
                  <a:gd name="T50" fmla="*/ 41 w 60"/>
                  <a:gd name="T51" fmla="*/ 46 h 35"/>
                  <a:gd name="T52" fmla="*/ 36 w 60"/>
                  <a:gd name="T53" fmla="*/ 45 h 35"/>
                  <a:gd name="T54" fmla="*/ 30 w 60"/>
                  <a:gd name="T55" fmla="*/ 42 h 35"/>
                  <a:gd name="T56" fmla="*/ 26 w 60"/>
                  <a:gd name="T57" fmla="*/ 42 h 35"/>
                  <a:gd name="T58" fmla="*/ 20 w 60"/>
                  <a:gd name="T59" fmla="*/ 45 h 35"/>
                  <a:gd name="T60" fmla="*/ 13 w 60"/>
                  <a:gd name="T61" fmla="*/ 46 h 35"/>
                  <a:gd name="T62" fmla="*/ 9 w 60"/>
                  <a:gd name="T63" fmla="*/ 45 h 35"/>
                  <a:gd name="T64" fmla="*/ 9 w 60"/>
                  <a:gd name="T65" fmla="*/ 39 h 35"/>
                  <a:gd name="T66" fmla="*/ 5 w 60"/>
                  <a:gd name="T67" fmla="*/ 33 h 35"/>
                  <a:gd name="T68" fmla="*/ 1 w 60"/>
                  <a:gd name="T69" fmla="*/ 29 h 35"/>
                  <a:gd name="T70" fmla="*/ 3 w 60"/>
                  <a:gd name="T71" fmla="*/ 21 h 35"/>
                  <a:gd name="T72" fmla="*/ 5 w 60"/>
                  <a:gd name="T73" fmla="*/ 21 h 35"/>
                  <a:gd name="T74" fmla="*/ 9 w 60"/>
                  <a:gd name="T75" fmla="*/ 16 h 35"/>
                  <a:gd name="T76" fmla="*/ 0 w 60"/>
                  <a:gd name="T77" fmla="*/ 7 h 3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0" h="35">
                    <a:moveTo>
                      <a:pt x="0" y="5"/>
                    </a:moveTo>
                    <a:cubicBezTo>
                      <a:pt x="0" y="4"/>
                      <a:pt x="2" y="1"/>
                      <a:pt x="3" y="0"/>
                    </a:cubicBezTo>
                    <a:cubicBezTo>
                      <a:pt x="3" y="0"/>
                      <a:pt x="6" y="1"/>
                      <a:pt x="6" y="1"/>
                    </a:cubicBezTo>
                    <a:cubicBezTo>
                      <a:pt x="6" y="2"/>
                      <a:pt x="4" y="3"/>
                      <a:pt x="5" y="4"/>
                    </a:cubicBezTo>
                    <a:cubicBezTo>
                      <a:pt x="6" y="6"/>
                      <a:pt x="10" y="4"/>
                      <a:pt x="12" y="5"/>
                    </a:cubicBezTo>
                    <a:cubicBezTo>
                      <a:pt x="14" y="5"/>
                      <a:pt x="17" y="7"/>
                      <a:pt x="19" y="6"/>
                    </a:cubicBezTo>
                    <a:cubicBezTo>
                      <a:pt x="21" y="5"/>
                      <a:pt x="24" y="6"/>
                      <a:pt x="26" y="6"/>
                    </a:cubicBezTo>
                    <a:cubicBezTo>
                      <a:pt x="29" y="6"/>
                      <a:pt x="30" y="8"/>
                      <a:pt x="33" y="5"/>
                    </a:cubicBezTo>
                    <a:cubicBezTo>
                      <a:pt x="35" y="4"/>
                      <a:pt x="37" y="2"/>
                      <a:pt x="39" y="2"/>
                    </a:cubicBezTo>
                    <a:cubicBezTo>
                      <a:pt x="42" y="2"/>
                      <a:pt x="45" y="0"/>
                      <a:pt x="47" y="1"/>
                    </a:cubicBezTo>
                    <a:cubicBezTo>
                      <a:pt x="49" y="2"/>
                      <a:pt x="51" y="3"/>
                      <a:pt x="53" y="3"/>
                    </a:cubicBezTo>
                    <a:cubicBezTo>
                      <a:pt x="53" y="2"/>
                      <a:pt x="55" y="5"/>
                      <a:pt x="56" y="5"/>
                    </a:cubicBezTo>
                    <a:cubicBezTo>
                      <a:pt x="57" y="6"/>
                      <a:pt x="60" y="5"/>
                      <a:pt x="60" y="6"/>
                    </a:cubicBezTo>
                    <a:cubicBezTo>
                      <a:pt x="60" y="8"/>
                      <a:pt x="60" y="10"/>
                      <a:pt x="58" y="10"/>
                    </a:cubicBezTo>
                    <a:cubicBezTo>
                      <a:pt x="56" y="9"/>
                      <a:pt x="55" y="11"/>
                      <a:pt x="54" y="13"/>
                    </a:cubicBezTo>
                    <a:cubicBezTo>
                      <a:pt x="53" y="14"/>
                      <a:pt x="54" y="16"/>
                      <a:pt x="53" y="18"/>
                    </a:cubicBezTo>
                    <a:cubicBezTo>
                      <a:pt x="53" y="18"/>
                      <a:pt x="52" y="19"/>
                      <a:pt x="52" y="19"/>
                    </a:cubicBezTo>
                    <a:cubicBezTo>
                      <a:pt x="52" y="20"/>
                      <a:pt x="51" y="20"/>
                      <a:pt x="50" y="21"/>
                    </a:cubicBezTo>
                    <a:cubicBezTo>
                      <a:pt x="53" y="21"/>
                      <a:pt x="53" y="23"/>
                      <a:pt x="55" y="25"/>
                    </a:cubicBezTo>
                    <a:cubicBezTo>
                      <a:pt x="57" y="27"/>
                      <a:pt x="52" y="27"/>
                      <a:pt x="51" y="27"/>
                    </a:cubicBezTo>
                    <a:cubicBezTo>
                      <a:pt x="49" y="26"/>
                      <a:pt x="49" y="25"/>
                      <a:pt x="47" y="25"/>
                    </a:cubicBezTo>
                    <a:cubicBezTo>
                      <a:pt x="46" y="26"/>
                      <a:pt x="45" y="26"/>
                      <a:pt x="43" y="27"/>
                    </a:cubicBezTo>
                    <a:cubicBezTo>
                      <a:pt x="41" y="27"/>
                      <a:pt x="43" y="28"/>
                      <a:pt x="42" y="28"/>
                    </a:cubicBezTo>
                    <a:cubicBezTo>
                      <a:pt x="41" y="28"/>
                      <a:pt x="40" y="29"/>
                      <a:pt x="41" y="30"/>
                    </a:cubicBezTo>
                    <a:cubicBezTo>
                      <a:pt x="34" y="28"/>
                      <a:pt x="42" y="33"/>
                      <a:pt x="37" y="34"/>
                    </a:cubicBezTo>
                    <a:cubicBezTo>
                      <a:pt x="36" y="35"/>
                      <a:pt x="36" y="34"/>
                      <a:pt x="31" y="35"/>
                    </a:cubicBezTo>
                    <a:cubicBezTo>
                      <a:pt x="29" y="35"/>
                      <a:pt x="28" y="34"/>
                      <a:pt x="27" y="34"/>
                    </a:cubicBezTo>
                    <a:cubicBezTo>
                      <a:pt x="25" y="34"/>
                      <a:pt x="25" y="34"/>
                      <a:pt x="23" y="32"/>
                    </a:cubicBezTo>
                    <a:cubicBezTo>
                      <a:pt x="22" y="31"/>
                      <a:pt x="21" y="31"/>
                      <a:pt x="20" y="32"/>
                    </a:cubicBezTo>
                    <a:cubicBezTo>
                      <a:pt x="18" y="32"/>
                      <a:pt x="17" y="34"/>
                      <a:pt x="15" y="34"/>
                    </a:cubicBezTo>
                    <a:cubicBezTo>
                      <a:pt x="12" y="34"/>
                      <a:pt x="11" y="34"/>
                      <a:pt x="10" y="35"/>
                    </a:cubicBezTo>
                    <a:cubicBezTo>
                      <a:pt x="9" y="35"/>
                      <a:pt x="8" y="35"/>
                      <a:pt x="7" y="34"/>
                    </a:cubicBezTo>
                    <a:cubicBezTo>
                      <a:pt x="8" y="33"/>
                      <a:pt x="7" y="32"/>
                      <a:pt x="7" y="30"/>
                    </a:cubicBezTo>
                    <a:cubicBezTo>
                      <a:pt x="7" y="28"/>
                      <a:pt x="5" y="26"/>
                      <a:pt x="4" y="25"/>
                    </a:cubicBezTo>
                    <a:cubicBezTo>
                      <a:pt x="3" y="25"/>
                      <a:pt x="2" y="23"/>
                      <a:pt x="1" y="22"/>
                    </a:cubicBezTo>
                    <a:cubicBezTo>
                      <a:pt x="5" y="21"/>
                      <a:pt x="1" y="20"/>
                      <a:pt x="2" y="16"/>
                    </a:cubicBezTo>
                    <a:cubicBezTo>
                      <a:pt x="2" y="15"/>
                      <a:pt x="3" y="16"/>
                      <a:pt x="4" y="16"/>
                    </a:cubicBezTo>
                    <a:cubicBezTo>
                      <a:pt x="5" y="15"/>
                      <a:pt x="6" y="13"/>
                      <a:pt x="7" y="12"/>
                    </a:cubicBezTo>
                    <a:cubicBezTo>
                      <a:pt x="4" y="11"/>
                      <a:pt x="1" y="8"/>
                      <a:pt x="0" y="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30" name="Freeform 4868"/>
              <p:cNvSpPr>
                <a:spLocks/>
              </p:cNvSpPr>
              <p:nvPr/>
            </p:nvSpPr>
            <p:spPr bwMode="auto">
              <a:xfrm>
                <a:off x="3130" y="2704"/>
                <a:ext cx="28" cy="35"/>
              </a:xfrm>
              <a:custGeom>
                <a:avLst/>
                <a:gdLst>
                  <a:gd name="T0" fmla="*/ 0 w 21"/>
                  <a:gd name="T1" fmla="*/ 8 h 26"/>
                  <a:gd name="T2" fmla="*/ 5 w 21"/>
                  <a:gd name="T3" fmla="*/ 8 h 26"/>
                  <a:gd name="T4" fmla="*/ 13 w 21"/>
                  <a:gd name="T5" fmla="*/ 1 h 26"/>
                  <a:gd name="T6" fmla="*/ 24 w 21"/>
                  <a:gd name="T7" fmla="*/ 3 h 26"/>
                  <a:gd name="T8" fmla="*/ 21 w 21"/>
                  <a:gd name="T9" fmla="*/ 7 h 26"/>
                  <a:gd name="T10" fmla="*/ 27 w 21"/>
                  <a:gd name="T11" fmla="*/ 12 h 26"/>
                  <a:gd name="T12" fmla="*/ 25 w 21"/>
                  <a:gd name="T13" fmla="*/ 18 h 26"/>
                  <a:gd name="T14" fmla="*/ 23 w 21"/>
                  <a:gd name="T15" fmla="*/ 20 h 26"/>
                  <a:gd name="T16" fmla="*/ 20 w 21"/>
                  <a:gd name="T17" fmla="*/ 22 h 26"/>
                  <a:gd name="T18" fmla="*/ 21 w 21"/>
                  <a:gd name="T19" fmla="*/ 24 h 26"/>
                  <a:gd name="T20" fmla="*/ 19 w 21"/>
                  <a:gd name="T21" fmla="*/ 28 h 26"/>
                  <a:gd name="T22" fmla="*/ 13 w 21"/>
                  <a:gd name="T23" fmla="*/ 34 h 26"/>
                  <a:gd name="T24" fmla="*/ 9 w 21"/>
                  <a:gd name="T25" fmla="*/ 35 h 26"/>
                  <a:gd name="T26" fmla="*/ 5 w 21"/>
                  <a:gd name="T27" fmla="*/ 26 h 26"/>
                  <a:gd name="T28" fmla="*/ 3 w 21"/>
                  <a:gd name="T29" fmla="*/ 18 h 26"/>
                  <a:gd name="T30" fmla="*/ 3 w 21"/>
                  <a:gd name="T31" fmla="*/ 12 h 26"/>
                  <a:gd name="T32" fmla="*/ 0 w 21"/>
                  <a:gd name="T33" fmla="*/ 8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 h="26">
                    <a:moveTo>
                      <a:pt x="0" y="6"/>
                    </a:moveTo>
                    <a:cubicBezTo>
                      <a:pt x="2" y="2"/>
                      <a:pt x="4" y="6"/>
                      <a:pt x="4" y="6"/>
                    </a:cubicBezTo>
                    <a:cubicBezTo>
                      <a:pt x="9" y="7"/>
                      <a:pt x="10" y="5"/>
                      <a:pt x="10" y="1"/>
                    </a:cubicBezTo>
                    <a:cubicBezTo>
                      <a:pt x="13" y="3"/>
                      <a:pt x="12" y="0"/>
                      <a:pt x="18" y="2"/>
                    </a:cubicBezTo>
                    <a:cubicBezTo>
                      <a:pt x="17" y="2"/>
                      <a:pt x="14" y="5"/>
                      <a:pt x="16" y="5"/>
                    </a:cubicBezTo>
                    <a:cubicBezTo>
                      <a:pt x="15" y="9"/>
                      <a:pt x="18" y="9"/>
                      <a:pt x="20" y="9"/>
                    </a:cubicBezTo>
                    <a:cubicBezTo>
                      <a:pt x="19" y="10"/>
                      <a:pt x="21" y="11"/>
                      <a:pt x="19" y="13"/>
                    </a:cubicBezTo>
                    <a:cubicBezTo>
                      <a:pt x="17" y="14"/>
                      <a:pt x="17" y="13"/>
                      <a:pt x="17" y="15"/>
                    </a:cubicBezTo>
                    <a:cubicBezTo>
                      <a:pt x="17" y="15"/>
                      <a:pt x="15" y="15"/>
                      <a:pt x="15" y="16"/>
                    </a:cubicBezTo>
                    <a:cubicBezTo>
                      <a:pt x="15" y="16"/>
                      <a:pt x="16" y="18"/>
                      <a:pt x="16" y="18"/>
                    </a:cubicBezTo>
                    <a:cubicBezTo>
                      <a:pt x="16" y="19"/>
                      <a:pt x="15" y="20"/>
                      <a:pt x="14" y="21"/>
                    </a:cubicBezTo>
                    <a:cubicBezTo>
                      <a:pt x="12" y="22"/>
                      <a:pt x="12" y="24"/>
                      <a:pt x="10" y="25"/>
                    </a:cubicBezTo>
                    <a:cubicBezTo>
                      <a:pt x="9" y="26"/>
                      <a:pt x="7" y="26"/>
                      <a:pt x="7" y="26"/>
                    </a:cubicBezTo>
                    <a:cubicBezTo>
                      <a:pt x="6" y="25"/>
                      <a:pt x="4" y="20"/>
                      <a:pt x="4" y="19"/>
                    </a:cubicBezTo>
                    <a:cubicBezTo>
                      <a:pt x="3" y="17"/>
                      <a:pt x="4" y="14"/>
                      <a:pt x="2" y="13"/>
                    </a:cubicBezTo>
                    <a:cubicBezTo>
                      <a:pt x="3" y="11"/>
                      <a:pt x="3" y="10"/>
                      <a:pt x="2" y="9"/>
                    </a:cubicBezTo>
                    <a:cubicBezTo>
                      <a:pt x="2" y="8"/>
                      <a:pt x="1" y="7"/>
                      <a:pt x="0" y="6"/>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31" name="Freeform 4869"/>
              <p:cNvSpPr>
                <a:spLocks/>
              </p:cNvSpPr>
              <p:nvPr/>
            </p:nvSpPr>
            <p:spPr bwMode="auto">
              <a:xfrm>
                <a:off x="3306" y="2467"/>
                <a:ext cx="25" cy="30"/>
              </a:xfrm>
              <a:custGeom>
                <a:avLst/>
                <a:gdLst>
                  <a:gd name="T0" fmla="*/ 1 w 19"/>
                  <a:gd name="T1" fmla="*/ 26 h 23"/>
                  <a:gd name="T2" fmla="*/ 3 w 19"/>
                  <a:gd name="T3" fmla="*/ 14 h 23"/>
                  <a:gd name="T4" fmla="*/ 8 w 19"/>
                  <a:gd name="T5" fmla="*/ 7 h 23"/>
                  <a:gd name="T6" fmla="*/ 13 w 19"/>
                  <a:gd name="T7" fmla="*/ 5 h 23"/>
                  <a:gd name="T8" fmla="*/ 16 w 19"/>
                  <a:gd name="T9" fmla="*/ 3 h 23"/>
                  <a:gd name="T10" fmla="*/ 18 w 19"/>
                  <a:gd name="T11" fmla="*/ 0 h 23"/>
                  <a:gd name="T12" fmla="*/ 22 w 19"/>
                  <a:gd name="T13" fmla="*/ 12 h 23"/>
                  <a:gd name="T14" fmla="*/ 16 w 19"/>
                  <a:gd name="T15" fmla="*/ 16 h 23"/>
                  <a:gd name="T16" fmla="*/ 12 w 19"/>
                  <a:gd name="T17" fmla="*/ 18 h 23"/>
                  <a:gd name="T18" fmla="*/ 20 w 19"/>
                  <a:gd name="T19" fmla="*/ 18 h 23"/>
                  <a:gd name="T20" fmla="*/ 18 w 19"/>
                  <a:gd name="T21" fmla="*/ 26 h 23"/>
                  <a:gd name="T22" fmla="*/ 12 w 19"/>
                  <a:gd name="T23" fmla="*/ 26 h 23"/>
                  <a:gd name="T24" fmla="*/ 1 w 19"/>
                  <a:gd name="T25" fmla="*/ 2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23">
                    <a:moveTo>
                      <a:pt x="1" y="20"/>
                    </a:moveTo>
                    <a:cubicBezTo>
                      <a:pt x="1" y="17"/>
                      <a:pt x="0" y="14"/>
                      <a:pt x="2" y="11"/>
                    </a:cubicBezTo>
                    <a:cubicBezTo>
                      <a:pt x="3" y="9"/>
                      <a:pt x="5" y="7"/>
                      <a:pt x="6" y="5"/>
                    </a:cubicBezTo>
                    <a:cubicBezTo>
                      <a:pt x="7" y="2"/>
                      <a:pt x="8" y="3"/>
                      <a:pt x="10" y="4"/>
                    </a:cubicBezTo>
                    <a:cubicBezTo>
                      <a:pt x="11" y="4"/>
                      <a:pt x="11" y="3"/>
                      <a:pt x="12" y="2"/>
                    </a:cubicBezTo>
                    <a:cubicBezTo>
                      <a:pt x="12" y="1"/>
                      <a:pt x="13" y="1"/>
                      <a:pt x="14" y="0"/>
                    </a:cubicBezTo>
                    <a:cubicBezTo>
                      <a:pt x="15" y="2"/>
                      <a:pt x="19" y="6"/>
                      <a:pt x="17" y="9"/>
                    </a:cubicBezTo>
                    <a:cubicBezTo>
                      <a:pt x="16" y="10"/>
                      <a:pt x="13" y="11"/>
                      <a:pt x="12" y="12"/>
                    </a:cubicBezTo>
                    <a:cubicBezTo>
                      <a:pt x="10" y="12"/>
                      <a:pt x="10" y="14"/>
                      <a:pt x="9" y="14"/>
                    </a:cubicBezTo>
                    <a:cubicBezTo>
                      <a:pt x="10" y="16"/>
                      <a:pt x="13" y="13"/>
                      <a:pt x="15" y="14"/>
                    </a:cubicBezTo>
                    <a:cubicBezTo>
                      <a:pt x="17" y="15"/>
                      <a:pt x="15" y="18"/>
                      <a:pt x="14" y="20"/>
                    </a:cubicBezTo>
                    <a:cubicBezTo>
                      <a:pt x="13" y="22"/>
                      <a:pt x="11" y="19"/>
                      <a:pt x="9" y="20"/>
                    </a:cubicBezTo>
                    <a:cubicBezTo>
                      <a:pt x="7" y="20"/>
                      <a:pt x="2" y="23"/>
                      <a:pt x="1" y="2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32" name="Freeform 4870"/>
              <p:cNvSpPr>
                <a:spLocks/>
              </p:cNvSpPr>
              <p:nvPr/>
            </p:nvSpPr>
            <p:spPr bwMode="auto">
              <a:xfrm>
                <a:off x="3314" y="2005"/>
                <a:ext cx="71" cy="55"/>
              </a:xfrm>
              <a:custGeom>
                <a:avLst/>
                <a:gdLst>
                  <a:gd name="T0" fmla="*/ 0 w 54"/>
                  <a:gd name="T1" fmla="*/ 10 h 42"/>
                  <a:gd name="T2" fmla="*/ 9 w 54"/>
                  <a:gd name="T3" fmla="*/ 10 h 42"/>
                  <a:gd name="T4" fmla="*/ 16 w 54"/>
                  <a:gd name="T5" fmla="*/ 12 h 42"/>
                  <a:gd name="T6" fmla="*/ 20 w 54"/>
                  <a:gd name="T7" fmla="*/ 13 h 42"/>
                  <a:gd name="T8" fmla="*/ 16 w 54"/>
                  <a:gd name="T9" fmla="*/ 7 h 42"/>
                  <a:gd name="T10" fmla="*/ 13 w 54"/>
                  <a:gd name="T11" fmla="*/ 4 h 42"/>
                  <a:gd name="T12" fmla="*/ 16 w 54"/>
                  <a:gd name="T13" fmla="*/ 0 h 42"/>
                  <a:gd name="T14" fmla="*/ 24 w 54"/>
                  <a:gd name="T15" fmla="*/ 4 h 42"/>
                  <a:gd name="T16" fmla="*/ 28 w 54"/>
                  <a:gd name="T17" fmla="*/ 7 h 42"/>
                  <a:gd name="T18" fmla="*/ 30 w 54"/>
                  <a:gd name="T19" fmla="*/ 10 h 42"/>
                  <a:gd name="T20" fmla="*/ 36 w 54"/>
                  <a:gd name="T21" fmla="*/ 12 h 42"/>
                  <a:gd name="T22" fmla="*/ 38 w 54"/>
                  <a:gd name="T23" fmla="*/ 8 h 42"/>
                  <a:gd name="T24" fmla="*/ 43 w 54"/>
                  <a:gd name="T25" fmla="*/ 1 h 42"/>
                  <a:gd name="T26" fmla="*/ 50 w 54"/>
                  <a:gd name="T27" fmla="*/ 8 h 42"/>
                  <a:gd name="T28" fmla="*/ 57 w 54"/>
                  <a:gd name="T29" fmla="*/ 17 h 42"/>
                  <a:gd name="T30" fmla="*/ 58 w 54"/>
                  <a:gd name="T31" fmla="*/ 18 h 42"/>
                  <a:gd name="T32" fmla="*/ 58 w 54"/>
                  <a:gd name="T33" fmla="*/ 20 h 42"/>
                  <a:gd name="T34" fmla="*/ 63 w 54"/>
                  <a:gd name="T35" fmla="*/ 21 h 42"/>
                  <a:gd name="T36" fmla="*/ 71 w 54"/>
                  <a:gd name="T37" fmla="*/ 26 h 42"/>
                  <a:gd name="T38" fmla="*/ 63 w 54"/>
                  <a:gd name="T39" fmla="*/ 25 h 42"/>
                  <a:gd name="T40" fmla="*/ 59 w 54"/>
                  <a:gd name="T41" fmla="*/ 31 h 42"/>
                  <a:gd name="T42" fmla="*/ 59 w 54"/>
                  <a:gd name="T43" fmla="*/ 39 h 42"/>
                  <a:gd name="T44" fmla="*/ 58 w 54"/>
                  <a:gd name="T45" fmla="*/ 43 h 42"/>
                  <a:gd name="T46" fmla="*/ 57 w 54"/>
                  <a:gd name="T47" fmla="*/ 46 h 42"/>
                  <a:gd name="T48" fmla="*/ 55 w 54"/>
                  <a:gd name="T49" fmla="*/ 45 h 42"/>
                  <a:gd name="T50" fmla="*/ 55 w 54"/>
                  <a:gd name="T51" fmla="*/ 55 h 42"/>
                  <a:gd name="T52" fmla="*/ 53 w 54"/>
                  <a:gd name="T53" fmla="*/ 55 h 42"/>
                  <a:gd name="T54" fmla="*/ 43 w 54"/>
                  <a:gd name="T55" fmla="*/ 47 h 42"/>
                  <a:gd name="T56" fmla="*/ 46 w 54"/>
                  <a:gd name="T57" fmla="*/ 46 h 42"/>
                  <a:gd name="T58" fmla="*/ 47 w 54"/>
                  <a:gd name="T59" fmla="*/ 39 h 42"/>
                  <a:gd name="T60" fmla="*/ 37 w 54"/>
                  <a:gd name="T61" fmla="*/ 37 h 42"/>
                  <a:gd name="T62" fmla="*/ 32 w 54"/>
                  <a:gd name="T63" fmla="*/ 42 h 42"/>
                  <a:gd name="T64" fmla="*/ 25 w 54"/>
                  <a:gd name="T65" fmla="*/ 47 h 42"/>
                  <a:gd name="T66" fmla="*/ 25 w 54"/>
                  <a:gd name="T67" fmla="*/ 42 h 42"/>
                  <a:gd name="T68" fmla="*/ 22 w 54"/>
                  <a:gd name="T69" fmla="*/ 39 h 42"/>
                  <a:gd name="T70" fmla="*/ 22 w 54"/>
                  <a:gd name="T71" fmla="*/ 37 h 42"/>
                  <a:gd name="T72" fmla="*/ 20 w 54"/>
                  <a:gd name="T73" fmla="*/ 37 h 42"/>
                  <a:gd name="T74" fmla="*/ 11 w 54"/>
                  <a:gd name="T75" fmla="*/ 30 h 42"/>
                  <a:gd name="T76" fmla="*/ 14 w 54"/>
                  <a:gd name="T77" fmla="*/ 29 h 42"/>
                  <a:gd name="T78" fmla="*/ 12 w 54"/>
                  <a:gd name="T79" fmla="*/ 25 h 42"/>
                  <a:gd name="T80" fmla="*/ 8 w 54"/>
                  <a:gd name="T81" fmla="*/ 18 h 42"/>
                  <a:gd name="T82" fmla="*/ 1 w 54"/>
                  <a:gd name="T83" fmla="*/ 13 h 42"/>
                  <a:gd name="T84" fmla="*/ 0 w 54"/>
                  <a:gd name="T85" fmla="*/ 10 h 4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54" h="42">
                    <a:moveTo>
                      <a:pt x="0" y="8"/>
                    </a:moveTo>
                    <a:cubicBezTo>
                      <a:pt x="3" y="5"/>
                      <a:pt x="4" y="6"/>
                      <a:pt x="7" y="8"/>
                    </a:cubicBezTo>
                    <a:cubicBezTo>
                      <a:pt x="9" y="9"/>
                      <a:pt x="10" y="9"/>
                      <a:pt x="12" y="9"/>
                    </a:cubicBezTo>
                    <a:cubicBezTo>
                      <a:pt x="13" y="9"/>
                      <a:pt x="14" y="10"/>
                      <a:pt x="15" y="10"/>
                    </a:cubicBezTo>
                    <a:cubicBezTo>
                      <a:pt x="18" y="8"/>
                      <a:pt x="13" y="5"/>
                      <a:pt x="12" y="5"/>
                    </a:cubicBezTo>
                    <a:cubicBezTo>
                      <a:pt x="11" y="4"/>
                      <a:pt x="10" y="3"/>
                      <a:pt x="10" y="3"/>
                    </a:cubicBezTo>
                    <a:cubicBezTo>
                      <a:pt x="11" y="2"/>
                      <a:pt x="13" y="1"/>
                      <a:pt x="12" y="0"/>
                    </a:cubicBezTo>
                    <a:cubicBezTo>
                      <a:pt x="13" y="0"/>
                      <a:pt x="17" y="2"/>
                      <a:pt x="18" y="3"/>
                    </a:cubicBezTo>
                    <a:cubicBezTo>
                      <a:pt x="19" y="4"/>
                      <a:pt x="20" y="4"/>
                      <a:pt x="21" y="5"/>
                    </a:cubicBezTo>
                    <a:cubicBezTo>
                      <a:pt x="21" y="6"/>
                      <a:pt x="22" y="8"/>
                      <a:pt x="23" y="8"/>
                    </a:cubicBezTo>
                    <a:cubicBezTo>
                      <a:pt x="24" y="8"/>
                      <a:pt x="25" y="9"/>
                      <a:pt x="27" y="9"/>
                    </a:cubicBezTo>
                    <a:cubicBezTo>
                      <a:pt x="28" y="9"/>
                      <a:pt x="28" y="7"/>
                      <a:pt x="29" y="6"/>
                    </a:cubicBezTo>
                    <a:cubicBezTo>
                      <a:pt x="29" y="6"/>
                      <a:pt x="34" y="2"/>
                      <a:pt x="33" y="1"/>
                    </a:cubicBezTo>
                    <a:cubicBezTo>
                      <a:pt x="35" y="2"/>
                      <a:pt x="37" y="4"/>
                      <a:pt x="38" y="6"/>
                    </a:cubicBezTo>
                    <a:cubicBezTo>
                      <a:pt x="40" y="9"/>
                      <a:pt x="41" y="11"/>
                      <a:pt x="43" y="13"/>
                    </a:cubicBezTo>
                    <a:cubicBezTo>
                      <a:pt x="44" y="14"/>
                      <a:pt x="44" y="14"/>
                      <a:pt x="44" y="14"/>
                    </a:cubicBezTo>
                    <a:cubicBezTo>
                      <a:pt x="44" y="14"/>
                      <a:pt x="44" y="14"/>
                      <a:pt x="44" y="15"/>
                    </a:cubicBezTo>
                    <a:cubicBezTo>
                      <a:pt x="45" y="16"/>
                      <a:pt x="46" y="16"/>
                      <a:pt x="48" y="16"/>
                    </a:cubicBezTo>
                    <a:cubicBezTo>
                      <a:pt x="51" y="17"/>
                      <a:pt x="53" y="17"/>
                      <a:pt x="54" y="20"/>
                    </a:cubicBezTo>
                    <a:cubicBezTo>
                      <a:pt x="53" y="19"/>
                      <a:pt x="50" y="18"/>
                      <a:pt x="48" y="19"/>
                    </a:cubicBezTo>
                    <a:cubicBezTo>
                      <a:pt x="46" y="21"/>
                      <a:pt x="45" y="22"/>
                      <a:pt x="45" y="24"/>
                    </a:cubicBezTo>
                    <a:cubicBezTo>
                      <a:pt x="45" y="27"/>
                      <a:pt x="45" y="28"/>
                      <a:pt x="45" y="30"/>
                    </a:cubicBezTo>
                    <a:cubicBezTo>
                      <a:pt x="46" y="31"/>
                      <a:pt x="45" y="32"/>
                      <a:pt x="44" y="33"/>
                    </a:cubicBezTo>
                    <a:cubicBezTo>
                      <a:pt x="44" y="34"/>
                      <a:pt x="45" y="35"/>
                      <a:pt x="43" y="35"/>
                    </a:cubicBezTo>
                    <a:cubicBezTo>
                      <a:pt x="45" y="33"/>
                      <a:pt x="42" y="32"/>
                      <a:pt x="42" y="34"/>
                    </a:cubicBezTo>
                    <a:cubicBezTo>
                      <a:pt x="42" y="37"/>
                      <a:pt x="41" y="39"/>
                      <a:pt x="42" y="42"/>
                    </a:cubicBezTo>
                    <a:cubicBezTo>
                      <a:pt x="42" y="42"/>
                      <a:pt x="40" y="42"/>
                      <a:pt x="40" y="42"/>
                    </a:cubicBezTo>
                    <a:cubicBezTo>
                      <a:pt x="37" y="40"/>
                      <a:pt x="33" y="38"/>
                      <a:pt x="33" y="36"/>
                    </a:cubicBezTo>
                    <a:cubicBezTo>
                      <a:pt x="33" y="35"/>
                      <a:pt x="35" y="35"/>
                      <a:pt x="35" y="35"/>
                    </a:cubicBezTo>
                    <a:cubicBezTo>
                      <a:pt x="36" y="34"/>
                      <a:pt x="33" y="32"/>
                      <a:pt x="36" y="30"/>
                    </a:cubicBezTo>
                    <a:cubicBezTo>
                      <a:pt x="33" y="27"/>
                      <a:pt x="31" y="25"/>
                      <a:pt x="28" y="28"/>
                    </a:cubicBezTo>
                    <a:cubicBezTo>
                      <a:pt x="25" y="31"/>
                      <a:pt x="24" y="31"/>
                      <a:pt x="24" y="32"/>
                    </a:cubicBezTo>
                    <a:cubicBezTo>
                      <a:pt x="21" y="35"/>
                      <a:pt x="20" y="35"/>
                      <a:pt x="19" y="36"/>
                    </a:cubicBezTo>
                    <a:cubicBezTo>
                      <a:pt x="18" y="35"/>
                      <a:pt x="17" y="32"/>
                      <a:pt x="19" y="32"/>
                    </a:cubicBezTo>
                    <a:cubicBezTo>
                      <a:pt x="18" y="32"/>
                      <a:pt x="16" y="31"/>
                      <a:pt x="17" y="30"/>
                    </a:cubicBezTo>
                    <a:cubicBezTo>
                      <a:pt x="17" y="29"/>
                      <a:pt x="18" y="29"/>
                      <a:pt x="17" y="28"/>
                    </a:cubicBezTo>
                    <a:cubicBezTo>
                      <a:pt x="16" y="28"/>
                      <a:pt x="16" y="28"/>
                      <a:pt x="15" y="28"/>
                    </a:cubicBezTo>
                    <a:cubicBezTo>
                      <a:pt x="13" y="28"/>
                      <a:pt x="10" y="25"/>
                      <a:pt x="8" y="23"/>
                    </a:cubicBezTo>
                    <a:cubicBezTo>
                      <a:pt x="9" y="23"/>
                      <a:pt x="10" y="23"/>
                      <a:pt x="11" y="22"/>
                    </a:cubicBezTo>
                    <a:cubicBezTo>
                      <a:pt x="12" y="20"/>
                      <a:pt x="10" y="20"/>
                      <a:pt x="9" y="19"/>
                    </a:cubicBezTo>
                    <a:cubicBezTo>
                      <a:pt x="7" y="18"/>
                      <a:pt x="2" y="15"/>
                      <a:pt x="6" y="14"/>
                    </a:cubicBezTo>
                    <a:cubicBezTo>
                      <a:pt x="5" y="11"/>
                      <a:pt x="2" y="11"/>
                      <a:pt x="1" y="10"/>
                    </a:cubicBezTo>
                    <a:cubicBezTo>
                      <a:pt x="3" y="10"/>
                      <a:pt x="0" y="8"/>
                      <a:pt x="0" y="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33" name="Freeform 4871"/>
              <p:cNvSpPr>
                <a:spLocks/>
              </p:cNvSpPr>
              <p:nvPr/>
            </p:nvSpPr>
            <p:spPr bwMode="auto">
              <a:xfrm>
                <a:off x="3314" y="2038"/>
                <a:ext cx="19" cy="15"/>
              </a:xfrm>
              <a:custGeom>
                <a:avLst/>
                <a:gdLst>
                  <a:gd name="T0" fmla="*/ 0 w 15"/>
                  <a:gd name="T1" fmla="*/ 3 h 12"/>
                  <a:gd name="T2" fmla="*/ 5 w 15"/>
                  <a:gd name="T3" fmla="*/ 4 h 12"/>
                  <a:gd name="T4" fmla="*/ 9 w 15"/>
                  <a:gd name="T5" fmla="*/ 5 h 12"/>
                  <a:gd name="T6" fmla="*/ 14 w 15"/>
                  <a:gd name="T7" fmla="*/ 5 h 12"/>
                  <a:gd name="T8" fmla="*/ 15 w 15"/>
                  <a:gd name="T9" fmla="*/ 9 h 12"/>
                  <a:gd name="T10" fmla="*/ 19 w 15"/>
                  <a:gd name="T11" fmla="*/ 15 h 12"/>
                  <a:gd name="T12" fmla="*/ 8 w 15"/>
                  <a:gd name="T13" fmla="*/ 10 h 12"/>
                  <a:gd name="T14" fmla="*/ 0 w 15"/>
                  <a:gd name="T15" fmla="*/ 3 h 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 h="12">
                    <a:moveTo>
                      <a:pt x="0" y="2"/>
                    </a:moveTo>
                    <a:cubicBezTo>
                      <a:pt x="2" y="1"/>
                      <a:pt x="4" y="0"/>
                      <a:pt x="4" y="3"/>
                    </a:cubicBezTo>
                    <a:cubicBezTo>
                      <a:pt x="5" y="2"/>
                      <a:pt x="6" y="4"/>
                      <a:pt x="7" y="4"/>
                    </a:cubicBezTo>
                    <a:cubicBezTo>
                      <a:pt x="8" y="3"/>
                      <a:pt x="10" y="3"/>
                      <a:pt x="11" y="4"/>
                    </a:cubicBezTo>
                    <a:cubicBezTo>
                      <a:pt x="12" y="5"/>
                      <a:pt x="10" y="6"/>
                      <a:pt x="12" y="7"/>
                    </a:cubicBezTo>
                    <a:cubicBezTo>
                      <a:pt x="13" y="7"/>
                      <a:pt x="14" y="11"/>
                      <a:pt x="15" y="12"/>
                    </a:cubicBezTo>
                    <a:cubicBezTo>
                      <a:pt x="9" y="11"/>
                      <a:pt x="9" y="11"/>
                      <a:pt x="6" y="8"/>
                    </a:cubicBezTo>
                    <a:cubicBezTo>
                      <a:pt x="4" y="6"/>
                      <a:pt x="1" y="4"/>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34" name="Freeform 4872"/>
              <p:cNvSpPr>
                <a:spLocks/>
              </p:cNvSpPr>
              <p:nvPr/>
            </p:nvSpPr>
            <p:spPr bwMode="auto">
              <a:xfrm>
                <a:off x="4122" y="2562"/>
                <a:ext cx="62" cy="87"/>
              </a:xfrm>
              <a:custGeom>
                <a:avLst/>
                <a:gdLst>
                  <a:gd name="T0" fmla="*/ 0 w 47"/>
                  <a:gd name="T1" fmla="*/ 5 h 66"/>
                  <a:gd name="T2" fmla="*/ 1 w 47"/>
                  <a:gd name="T3" fmla="*/ 1 h 66"/>
                  <a:gd name="T4" fmla="*/ 4 w 47"/>
                  <a:gd name="T5" fmla="*/ 3 h 66"/>
                  <a:gd name="T6" fmla="*/ 8 w 47"/>
                  <a:gd name="T7" fmla="*/ 4 h 66"/>
                  <a:gd name="T8" fmla="*/ 11 w 47"/>
                  <a:gd name="T9" fmla="*/ 7 h 66"/>
                  <a:gd name="T10" fmla="*/ 15 w 47"/>
                  <a:gd name="T11" fmla="*/ 12 h 66"/>
                  <a:gd name="T12" fmla="*/ 16 w 47"/>
                  <a:gd name="T13" fmla="*/ 17 h 66"/>
                  <a:gd name="T14" fmla="*/ 20 w 47"/>
                  <a:gd name="T15" fmla="*/ 13 h 66"/>
                  <a:gd name="T16" fmla="*/ 24 w 47"/>
                  <a:gd name="T17" fmla="*/ 16 h 66"/>
                  <a:gd name="T18" fmla="*/ 26 w 47"/>
                  <a:gd name="T19" fmla="*/ 8 h 66"/>
                  <a:gd name="T20" fmla="*/ 32 w 47"/>
                  <a:gd name="T21" fmla="*/ 11 h 66"/>
                  <a:gd name="T22" fmla="*/ 36 w 47"/>
                  <a:gd name="T23" fmla="*/ 15 h 66"/>
                  <a:gd name="T24" fmla="*/ 45 w 47"/>
                  <a:gd name="T25" fmla="*/ 25 h 66"/>
                  <a:gd name="T26" fmla="*/ 49 w 47"/>
                  <a:gd name="T27" fmla="*/ 40 h 66"/>
                  <a:gd name="T28" fmla="*/ 47 w 47"/>
                  <a:gd name="T29" fmla="*/ 45 h 66"/>
                  <a:gd name="T30" fmla="*/ 49 w 47"/>
                  <a:gd name="T31" fmla="*/ 50 h 66"/>
                  <a:gd name="T32" fmla="*/ 49 w 47"/>
                  <a:gd name="T33" fmla="*/ 62 h 66"/>
                  <a:gd name="T34" fmla="*/ 55 w 47"/>
                  <a:gd name="T35" fmla="*/ 70 h 66"/>
                  <a:gd name="T36" fmla="*/ 61 w 47"/>
                  <a:gd name="T37" fmla="*/ 82 h 66"/>
                  <a:gd name="T38" fmla="*/ 58 w 47"/>
                  <a:gd name="T39" fmla="*/ 82 h 66"/>
                  <a:gd name="T40" fmla="*/ 57 w 47"/>
                  <a:gd name="T41" fmla="*/ 80 h 66"/>
                  <a:gd name="T42" fmla="*/ 55 w 47"/>
                  <a:gd name="T43" fmla="*/ 83 h 66"/>
                  <a:gd name="T44" fmla="*/ 49 w 47"/>
                  <a:gd name="T45" fmla="*/ 86 h 66"/>
                  <a:gd name="T46" fmla="*/ 38 w 47"/>
                  <a:gd name="T47" fmla="*/ 76 h 66"/>
                  <a:gd name="T48" fmla="*/ 36 w 47"/>
                  <a:gd name="T49" fmla="*/ 74 h 66"/>
                  <a:gd name="T50" fmla="*/ 30 w 47"/>
                  <a:gd name="T51" fmla="*/ 71 h 66"/>
                  <a:gd name="T52" fmla="*/ 26 w 47"/>
                  <a:gd name="T53" fmla="*/ 66 h 66"/>
                  <a:gd name="T54" fmla="*/ 24 w 47"/>
                  <a:gd name="T55" fmla="*/ 65 h 66"/>
                  <a:gd name="T56" fmla="*/ 20 w 47"/>
                  <a:gd name="T57" fmla="*/ 62 h 66"/>
                  <a:gd name="T58" fmla="*/ 20 w 47"/>
                  <a:gd name="T59" fmla="*/ 59 h 66"/>
                  <a:gd name="T60" fmla="*/ 18 w 47"/>
                  <a:gd name="T61" fmla="*/ 55 h 66"/>
                  <a:gd name="T62" fmla="*/ 12 w 47"/>
                  <a:gd name="T63" fmla="*/ 46 h 66"/>
                  <a:gd name="T64" fmla="*/ 12 w 47"/>
                  <a:gd name="T65" fmla="*/ 44 h 66"/>
                  <a:gd name="T66" fmla="*/ 8 w 47"/>
                  <a:gd name="T67" fmla="*/ 37 h 66"/>
                  <a:gd name="T68" fmla="*/ 5 w 47"/>
                  <a:gd name="T69" fmla="*/ 28 h 66"/>
                  <a:gd name="T70" fmla="*/ 4 w 47"/>
                  <a:gd name="T71" fmla="*/ 16 h 66"/>
                  <a:gd name="T72" fmla="*/ 0 w 47"/>
                  <a:gd name="T73" fmla="*/ 5 h 6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47" h="66">
                    <a:moveTo>
                      <a:pt x="0" y="4"/>
                    </a:moveTo>
                    <a:cubicBezTo>
                      <a:pt x="1" y="3"/>
                      <a:pt x="0" y="2"/>
                      <a:pt x="1" y="1"/>
                    </a:cubicBezTo>
                    <a:cubicBezTo>
                      <a:pt x="1" y="0"/>
                      <a:pt x="2" y="2"/>
                      <a:pt x="3" y="2"/>
                    </a:cubicBezTo>
                    <a:cubicBezTo>
                      <a:pt x="4" y="3"/>
                      <a:pt x="5" y="3"/>
                      <a:pt x="6" y="3"/>
                    </a:cubicBezTo>
                    <a:cubicBezTo>
                      <a:pt x="7" y="3"/>
                      <a:pt x="7" y="5"/>
                      <a:pt x="8" y="5"/>
                    </a:cubicBezTo>
                    <a:cubicBezTo>
                      <a:pt x="9" y="6"/>
                      <a:pt x="12" y="6"/>
                      <a:pt x="11" y="9"/>
                    </a:cubicBezTo>
                    <a:cubicBezTo>
                      <a:pt x="10" y="10"/>
                      <a:pt x="9" y="13"/>
                      <a:pt x="12" y="13"/>
                    </a:cubicBezTo>
                    <a:cubicBezTo>
                      <a:pt x="13" y="12"/>
                      <a:pt x="14" y="10"/>
                      <a:pt x="15" y="10"/>
                    </a:cubicBezTo>
                    <a:cubicBezTo>
                      <a:pt x="17" y="10"/>
                      <a:pt x="17" y="12"/>
                      <a:pt x="18" y="12"/>
                    </a:cubicBezTo>
                    <a:cubicBezTo>
                      <a:pt x="19" y="11"/>
                      <a:pt x="22" y="7"/>
                      <a:pt x="20" y="6"/>
                    </a:cubicBezTo>
                    <a:cubicBezTo>
                      <a:pt x="22" y="6"/>
                      <a:pt x="23" y="7"/>
                      <a:pt x="24" y="8"/>
                    </a:cubicBezTo>
                    <a:cubicBezTo>
                      <a:pt x="25" y="9"/>
                      <a:pt x="25" y="10"/>
                      <a:pt x="27" y="11"/>
                    </a:cubicBezTo>
                    <a:cubicBezTo>
                      <a:pt x="30" y="13"/>
                      <a:pt x="32" y="16"/>
                      <a:pt x="34" y="19"/>
                    </a:cubicBezTo>
                    <a:cubicBezTo>
                      <a:pt x="36" y="22"/>
                      <a:pt x="37" y="26"/>
                      <a:pt x="37" y="30"/>
                    </a:cubicBezTo>
                    <a:cubicBezTo>
                      <a:pt x="36" y="31"/>
                      <a:pt x="36" y="33"/>
                      <a:pt x="36" y="34"/>
                    </a:cubicBezTo>
                    <a:cubicBezTo>
                      <a:pt x="36" y="36"/>
                      <a:pt x="36" y="36"/>
                      <a:pt x="37" y="38"/>
                    </a:cubicBezTo>
                    <a:cubicBezTo>
                      <a:pt x="38" y="41"/>
                      <a:pt x="36" y="44"/>
                      <a:pt x="37" y="47"/>
                    </a:cubicBezTo>
                    <a:cubicBezTo>
                      <a:pt x="39" y="49"/>
                      <a:pt x="42" y="50"/>
                      <a:pt x="42" y="53"/>
                    </a:cubicBezTo>
                    <a:cubicBezTo>
                      <a:pt x="43" y="56"/>
                      <a:pt x="45" y="59"/>
                      <a:pt x="46" y="62"/>
                    </a:cubicBezTo>
                    <a:cubicBezTo>
                      <a:pt x="47" y="66"/>
                      <a:pt x="42" y="64"/>
                      <a:pt x="44" y="62"/>
                    </a:cubicBezTo>
                    <a:cubicBezTo>
                      <a:pt x="44" y="62"/>
                      <a:pt x="43" y="62"/>
                      <a:pt x="43" y="61"/>
                    </a:cubicBezTo>
                    <a:cubicBezTo>
                      <a:pt x="43" y="61"/>
                      <a:pt x="43" y="64"/>
                      <a:pt x="42" y="63"/>
                    </a:cubicBezTo>
                    <a:cubicBezTo>
                      <a:pt x="41" y="63"/>
                      <a:pt x="38" y="64"/>
                      <a:pt x="37" y="65"/>
                    </a:cubicBezTo>
                    <a:cubicBezTo>
                      <a:pt x="36" y="61"/>
                      <a:pt x="32" y="60"/>
                      <a:pt x="29" y="58"/>
                    </a:cubicBezTo>
                    <a:cubicBezTo>
                      <a:pt x="28" y="57"/>
                      <a:pt x="28" y="57"/>
                      <a:pt x="27" y="56"/>
                    </a:cubicBezTo>
                    <a:cubicBezTo>
                      <a:pt x="26" y="55"/>
                      <a:pt x="25" y="55"/>
                      <a:pt x="23" y="54"/>
                    </a:cubicBezTo>
                    <a:cubicBezTo>
                      <a:pt x="22" y="53"/>
                      <a:pt x="20" y="52"/>
                      <a:pt x="20" y="50"/>
                    </a:cubicBezTo>
                    <a:cubicBezTo>
                      <a:pt x="19" y="50"/>
                      <a:pt x="19" y="50"/>
                      <a:pt x="18" y="49"/>
                    </a:cubicBezTo>
                    <a:cubicBezTo>
                      <a:pt x="16" y="49"/>
                      <a:pt x="16" y="48"/>
                      <a:pt x="15" y="47"/>
                    </a:cubicBezTo>
                    <a:cubicBezTo>
                      <a:pt x="14" y="46"/>
                      <a:pt x="14" y="46"/>
                      <a:pt x="15" y="45"/>
                    </a:cubicBezTo>
                    <a:cubicBezTo>
                      <a:pt x="15" y="45"/>
                      <a:pt x="14" y="43"/>
                      <a:pt x="14" y="42"/>
                    </a:cubicBezTo>
                    <a:cubicBezTo>
                      <a:pt x="13" y="40"/>
                      <a:pt x="10" y="38"/>
                      <a:pt x="9" y="35"/>
                    </a:cubicBezTo>
                    <a:cubicBezTo>
                      <a:pt x="9" y="34"/>
                      <a:pt x="6" y="34"/>
                      <a:pt x="9" y="33"/>
                    </a:cubicBezTo>
                    <a:cubicBezTo>
                      <a:pt x="7" y="33"/>
                      <a:pt x="6" y="29"/>
                      <a:pt x="6" y="28"/>
                    </a:cubicBezTo>
                    <a:cubicBezTo>
                      <a:pt x="7" y="25"/>
                      <a:pt x="6" y="23"/>
                      <a:pt x="4" y="21"/>
                    </a:cubicBezTo>
                    <a:cubicBezTo>
                      <a:pt x="3" y="19"/>
                      <a:pt x="3" y="14"/>
                      <a:pt x="3" y="12"/>
                    </a:cubicBezTo>
                    <a:cubicBezTo>
                      <a:pt x="3" y="9"/>
                      <a:pt x="1" y="6"/>
                      <a:pt x="0" y="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35" name="Freeform 4873"/>
              <p:cNvSpPr>
                <a:spLocks/>
              </p:cNvSpPr>
              <p:nvPr/>
            </p:nvSpPr>
            <p:spPr bwMode="auto">
              <a:xfrm>
                <a:off x="4369" y="2601"/>
                <a:ext cx="2" cy="2"/>
              </a:xfrm>
              <a:custGeom>
                <a:avLst/>
                <a:gdLst>
                  <a:gd name="T0" fmla="*/ 0 w 2"/>
                  <a:gd name="T1" fmla="*/ 2 h 1"/>
                  <a:gd name="T2" fmla="*/ 0 w 2"/>
                  <a:gd name="T3" fmla="*/ 0 h 1"/>
                  <a:gd name="T4" fmla="*/ 2 w 2"/>
                  <a:gd name="T5" fmla="*/ 2 h 1"/>
                  <a:gd name="T6" fmla="*/ 0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1"/>
                    </a:moveTo>
                    <a:cubicBezTo>
                      <a:pt x="0" y="0"/>
                      <a:pt x="0" y="0"/>
                      <a:pt x="0" y="0"/>
                    </a:cubicBezTo>
                    <a:cubicBezTo>
                      <a:pt x="1" y="0"/>
                      <a:pt x="2" y="0"/>
                      <a:pt x="2" y="1"/>
                    </a:cubicBezTo>
                    <a:cubicBezTo>
                      <a:pt x="2" y="1"/>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36" name="Freeform 4874"/>
              <p:cNvSpPr>
                <a:spLocks/>
              </p:cNvSpPr>
              <p:nvPr/>
            </p:nvSpPr>
            <p:spPr bwMode="auto">
              <a:xfrm>
                <a:off x="4280" y="2625"/>
                <a:ext cx="2" cy="6"/>
              </a:xfrm>
              <a:custGeom>
                <a:avLst/>
                <a:gdLst>
                  <a:gd name="T0" fmla="*/ 0 w 1"/>
                  <a:gd name="T1" fmla="*/ 5 h 4"/>
                  <a:gd name="T2" fmla="*/ 2 w 1"/>
                  <a:gd name="T3" fmla="*/ 6 h 4"/>
                  <a:gd name="T4" fmla="*/ 0 w 1"/>
                  <a:gd name="T5" fmla="*/ 0 h 4"/>
                  <a:gd name="T6" fmla="*/ 0 w 1"/>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4">
                    <a:moveTo>
                      <a:pt x="0" y="3"/>
                    </a:moveTo>
                    <a:cubicBezTo>
                      <a:pt x="0" y="4"/>
                      <a:pt x="0" y="4"/>
                      <a:pt x="1" y="4"/>
                    </a:cubicBezTo>
                    <a:cubicBezTo>
                      <a:pt x="1" y="3"/>
                      <a:pt x="1" y="1"/>
                      <a:pt x="0" y="0"/>
                    </a:cubicBezTo>
                    <a:cubicBezTo>
                      <a:pt x="0" y="1"/>
                      <a:pt x="0" y="2"/>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37" name="Freeform 4875"/>
              <p:cNvSpPr>
                <a:spLocks/>
              </p:cNvSpPr>
              <p:nvPr/>
            </p:nvSpPr>
            <p:spPr bwMode="auto">
              <a:xfrm>
                <a:off x="4333" y="2583"/>
                <a:ext cx="2" cy="3"/>
              </a:xfrm>
              <a:custGeom>
                <a:avLst/>
                <a:gdLst>
                  <a:gd name="T0" fmla="*/ 0 w 1"/>
                  <a:gd name="T1" fmla="*/ 2 h 2"/>
                  <a:gd name="T2" fmla="*/ 0 w 1"/>
                  <a:gd name="T3" fmla="*/ 0 h 2"/>
                  <a:gd name="T4" fmla="*/ 0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0" y="1"/>
                    </a:moveTo>
                    <a:cubicBezTo>
                      <a:pt x="1" y="2"/>
                      <a:pt x="1" y="2"/>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38" name="Freeform 4876"/>
              <p:cNvSpPr>
                <a:spLocks/>
              </p:cNvSpPr>
              <p:nvPr/>
            </p:nvSpPr>
            <p:spPr bwMode="auto">
              <a:xfrm>
                <a:off x="4354" y="2553"/>
                <a:ext cx="3" cy="2"/>
              </a:xfrm>
              <a:custGeom>
                <a:avLst/>
                <a:gdLst>
                  <a:gd name="T0" fmla="*/ 2 w 2"/>
                  <a:gd name="T1" fmla="*/ 2 h 2"/>
                  <a:gd name="T2" fmla="*/ 3 w 2"/>
                  <a:gd name="T3" fmla="*/ 0 h 2"/>
                  <a:gd name="T4" fmla="*/ 2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1" y="1"/>
                      <a:pt x="2" y="1"/>
                      <a:pt x="2" y="0"/>
                    </a:cubicBezTo>
                    <a:cubicBezTo>
                      <a:pt x="1" y="0"/>
                      <a:pt x="0"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39" name="Freeform 4877"/>
              <p:cNvSpPr>
                <a:spLocks/>
              </p:cNvSpPr>
              <p:nvPr/>
            </p:nvSpPr>
            <p:spPr bwMode="auto">
              <a:xfrm>
                <a:off x="4358" y="2551"/>
                <a:ext cx="3" cy="4"/>
              </a:xfrm>
              <a:custGeom>
                <a:avLst/>
                <a:gdLst>
                  <a:gd name="T0" fmla="*/ 0 w 2"/>
                  <a:gd name="T1" fmla="*/ 1 h 3"/>
                  <a:gd name="T2" fmla="*/ 0 w 2"/>
                  <a:gd name="T3" fmla="*/ 4 h 3"/>
                  <a:gd name="T4" fmla="*/ 0 w 2"/>
                  <a:gd name="T5" fmla="*/ 1 h 3"/>
                  <a:gd name="T6" fmla="*/ 0 60000 65536"/>
                  <a:gd name="T7" fmla="*/ 0 60000 65536"/>
                  <a:gd name="T8" fmla="*/ 0 60000 65536"/>
                </a:gdLst>
                <a:ahLst/>
                <a:cxnLst>
                  <a:cxn ang="T6">
                    <a:pos x="T0" y="T1"/>
                  </a:cxn>
                  <a:cxn ang="T7">
                    <a:pos x="T2" y="T3"/>
                  </a:cxn>
                  <a:cxn ang="T8">
                    <a:pos x="T4" y="T5"/>
                  </a:cxn>
                </a:cxnLst>
                <a:rect l="0" t="0" r="r" b="b"/>
                <a:pathLst>
                  <a:path w="2" h="3">
                    <a:moveTo>
                      <a:pt x="0" y="1"/>
                    </a:moveTo>
                    <a:cubicBezTo>
                      <a:pt x="0" y="2"/>
                      <a:pt x="0" y="3"/>
                      <a:pt x="0" y="3"/>
                    </a:cubicBezTo>
                    <a:cubicBezTo>
                      <a:pt x="2" y="2"/>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40" name="Freeform 4878"/>
              <p:cNvSpPr>
                <a:spLocks/>
              </p:cNvSpPr>
              <p:nvPr/>
            </p:nvSpPr>
            <p:spPr bwMode="auto">
              <a:xfrm>
                <a:off x="4362" y="2562"/>
                <a:ext cx="2" cy="1"/>
              </a:xfrm>
              <a:custGeom>
                <a:avLst/>
                <a:gdLst>
                  <a:gd name="T0" fmla="*/ 0 w 1"/>
                  <a:gd name="T1" fmla="*/ 1 h 1"/>
                  <a:gd name="T2" fmla="*/ 2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1"/>
                      <a:pt x="1" y="1"/>
                      <a:pt x="1" y="0"/>
                    </a:cubicBezTo>
                    <a:cubicBezTo>
                      <a:pt x="1"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41" name="Freeform 4879"/>
              <p:cNvSpPr>
                <a:spLocks/>
              </p:cNvSpPr>
              <p:nvPr/>
            </p:nvSpPr>
            <p:spPr bwMode="auto">
              <a:xfrm>
                <a:off x="4378" y="2595"/>
                <a:ext cx="3" cy="0"/>
              </a:xfrm>
              <a:custGeom>
                <a:avLst/>
                <a:gdLst>
                  <a:gd name="T0" fmla="*/ 0 w 2"/>
                  <a:gd name="T1" fmla="*/ 3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cubicBezTo>
                      <a:pt x="1" y="0"/>
                      <a:pt x="2" y="0"/>
                      <a:pt x="2" y="0"/>
                    </a:cubicBezTo>
                    <a:cubicBezTo>
                      <a:pt x="2"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42" name="Freeform 4880"/>
              <p:cNvSpPr>
                <a:spLocks/>
              </p:cNvSpPr>
              <p:nvPr/>
            </p:nvSpPr>
            <p:spPr bwMode="auto">
              <a:xfrm>
                <a:off x="4203" y="2621"/>
                <a:ext cx="1" cy="3"/>
              </a:xfrm>
              <a:custGeom>
                <a:avLst/>
                <a:gdLst>
                  <a:gd name="T0" fmla="*/ 0 w 1"/>
                  <a:gd name="T1" fmla="*/ 3 h 2"/>
                  <a:gd name="T2" fmla="*/ 0 w 1"/>
                  <a:gd name="T3" fmla="*/ 0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1" y="1"/>
                      <a:pt x="1" y="0"/>
                      <a:pt x="0" y="0"/>
                    </a:cubicBezTo>
                    <a:cubicBezTo>
                      <a:pt x="0" y="0"/>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43" name="Freeform 4881"/>
              <p:cNvSpPr>
                <a:spLocks/>
              </p:cNvSpPr>
              <p:nvPr/>
            </p:nvSpPr>
            <p:spPr bwMode="auto">
              <a:xfrm>
                <a:off x="4245" y="2621"/>
                <a:ext cx="1" cy="2"/>
              </a:xfrm>
              <a:custGeom>
                <a:avLst/>
                <a:gdLst>
                  <a:gd name="T0" fmla="*/ 0 w 1"/>
                  <a:gd name="T1" fmla="*/ 2 h 1"/>
                  <a:gd name="T2" fmla="*/ 1 w 1"/>
                  <a:gd name="T3" fmla="*/ 2 h 1"/>
                  <a:gd name="T4" fmla="*/ 1 w 1"/>
                  <a:gd name="T5" fmla="*/ 0 h 1"/>
                  <a:gd name="T6" fmla="*/ 0 w 1"/>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1"/>
                    </a:moveTo>
                    <a:cubicBezTo>
                      <a:pt x="1" y="1"/>
                      <a:pt x="1" y="1"/>
                      <a:pt x="1" y="1"/>
                    </a:cubicBezTo>
                    <a:cubicBezTo>
                      <a:pt x="1" y="0"/>
                      <a:pt x="1" y="0"/>
                      <a:pt x="1"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44" name="Freeform 4882"/>
              <p:cNvSpPr>
                <a:spLocks/>
              </p:cNvSpPr>
              <p:nvPr/>
            </p:nvSpPr>
            <p:spPr bwMode="auto">
              <a:xfrm>
                <a:off x="4116" y="2566"/>
                <a:ext cx="5" cy="5"/>
              </a:xfrm>
              <a:custGeom>
                <a:avLst/>
                <a:gdLst>
                  <a:gd name="T0" fmla="*/ 3 w 4"/>
                  <a:gd name="T1" fmla="*/ 0 h 4"/>
                  <a:gd name="T2" fmla="*/ 0 w 4"/>
                  <a:gd name="T3" fmla="*/ 3 h 4"/>
                  <a:gd name="T4" fmla="*/ 3 w 4"/>
                  <a:gd name="T5" fmla="*/ 0 h 4"/>
                  <a:gd name="T6" fmla="*/ 0 60000 65536"/>
                  <a:gd name="T7" fmla="*/ 0 60000 65536"/>
                  <a:gd name="T8" fmla="*/ 0 60000 65536"/>
                </a:gdLst>
                <a:ahLst/>
                <a:cxnLst>
                  <a:cxn ang="T6">
                    <a:pos x="T0" y="T1"/>
                  </a:cxn>
                  <a:cxn ang="T7">
                    <a:pos x="T2" y="T3"/>
                  </a:cxn>
                  <a:cxn ang="T8">
                    <a:pos x="T4" y="T5"/>
                  </a:cxn>
                </a:cxnLst>
                <a:rect l="0" t="0" r="r" b="b"/>
                <a:pathLst>
                  <a:path w="4" h="4">
                    <a:moveTo>
                      <a:pt x="2" y="0"/>
                    </a:moveTo>
                    <a:cubicBezTo>
                      <a:pt x="2" y="1"/>
                      <a:pt x="1" y="1"/>
                      <a:pt x="0" y="2"/>
                    </a:cubicBezTo>
                    <a:cubicBezTo>
                      <a:pt x="2" y="4"/>
                      <a:pt x="4" y="2"/>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45" name="Freeform 4883"/>
              <p:cNvSpPr>
                <a:spLocks/>
              </p:cNvSpPr>
              <p:nvPr/>
            </p:nvSpPr>
            <p:spPr bwMode="auto">
              <a:xfrm>
                <a:off x="4123" y="2582"/>
                <a:ext cx="3" cy="5"/>
              </a:xfrm>
              <a:custGeom>
                <a:avLst/>
                <a:gdLst>
                  <a:gd name="T0" fmla="*/ 3 w 2"/>
                  <a:gd name="T1" fmla="*/ 0 h 4"/>
                  <a:gd name="T2" fmla="*/ 0 w 2"/>
                  <a:gd name="T3" fmla="*/ 3 h 4"/>
                  <a:gd name="T4" fmla="*/ 3 w 2"/>
                  <a:gd name="T5" fmla="*/ 0 h 4"/>
                  <a:gd name="T6" fmla="*/ 0 60000 65536"/>
                  <a:gd name="T7" fmla="*/ 0 60000 65536"/>
                  <a:gd name="T8" fmla="*/ 0 60000 65536"/>
                </a:gdLst>
                <a:ahLst/>
                <a:cxnLst>
                  <a:cxn ang="T6">
                    <a:pos x="T0" y="T1"/>
                  </a:cxn>
                  <a:cxn ang="T7">
                    <a:pos x="T2" y="T3"/>
                  </a:cxn>
                  <a:cxn ang="T8">
                    <a:pos x="T4" y="T5"/>
                  </a:cxn>
                </a:cxnLst>
                <a:rect l="0" t="0" r="r" b="b"/>
                <a:pathLst>
                  <a:path w="2" h="4">
                    <a:moveTo>
                      <a:pt x="2" y="0"/>
                    </a:moveTo>
                    <a:cubicBezTo>
                      <a:pt x="0" y="0"/>
                      <a:pt x="0" y="1"/>
                      <a:pt x="0" y="2"/>
                    </a:cubicBezTo>
                    <a:cubicBezTo>
                      <a:pt x="0" y="4"/>
                      <a:pt x="2" y="2"/>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46" name="Freeform 4884"/>
              <p:cNvSpPr>
                <a:spLocks/>
              </p:cNvSpPr>
              <p:nvPr/>
            </p:nvSpPr>
            <p:spPr bwMode="auto">
              <a:xfrm>
                <a:off x="4180" y="2623"/>
                <a:ext cx="2" cy="2"/>
              </a:xfrm>
              <a:custGeom>
                <a:avLst/>
                <a:gdLst>
                  <a:gd name="T0" fmla="*/ 2 w 1"/>
                  <a:gd name="T1" fmla="*/ 0 h 2"/>
                  <a:gd name="T2" fmla="*/ 0 w 1"/>
                  <a:gd name="T3" fmla="*/ 2 h 2"/>
                  <a:gd name="T4" fmla="*/ 2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1"/>
                      <a:pt x="0" y="1"/>
                      <a:pt x="0" y="2"/>
                    </a:cubicBezTo>
                    <a:cubicBezTo>
                      <a:pt x="1" y="2"/>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47" name="Freeform 4885"/>
              <p:cNvSpPr>
                <a:spLocks/>
              </p:cNvSpPr>
              <p:nvPr/>
            </p:nvSpPr>
            <p:spPr bwMode="auto">
              <a:xfrm>
                <a:off x="4255" y="2558"/>
                <a:ext cx="135" cy="98"/>
              </a:xfrm>
              <a:custGeom>
                <a:avLst/>
                <a:gdLst>
                  <a:gd name="T0" fmla="*/ 12 w 102"/>
                  <a:gd name="T1" fmla="*/ 82 h 74"/>
                  <a:gd name="T2" fmla="*/ 17 w 102"/>
                  <a:gd name="T3" fmla="*/ 87 h 74"/>
                  <a:gd name="T4" fmla="*/ 26 w 102"/>
                  <a:gd name="T5" fmla="*/ 90 h 74"/>
                  <a:gd name="T6" fmla="*/ 24 w 102"/>
                  <a:gd name="T7" fmla="*/ 85 h 74"/>
                  <a:gd name="T8" fmla="*/ 24 w 102"/>
                  <a:gd name="T9" fmla="*/ 79 h 74"/>
                  <a:gd name="T10" fmla="*/ 24 w 102"/>
                  <a:gd name="T11" fmla="*/ 77 h 74"/>
                  <a:gd name="T12" fmla="*/ 28 w 102"/>
                  <a:gd name="T13" fmla="*/ 74 h 74"/>
                  <a:gd name="T14" fmla="*/ 49 w 102"/>
                  <a:gd name="T15" fmla="*/ 61 h 74"/>
                  <a:gd name="T16" fmla="*/ 62 w 102"/>
                  <a:gd name="T17" fmla="*/ 38 h 74"/>
                  <a:gd name="T18" fmla="*/ 71 w 102"/>
                  <a:gd name="T19" fmla="*/ 46 h 74"/>
                  <a:gd name="T20" fmla="*/ 75 w 102"/>
                  <a:gd name="T21" fmla="*/ 33 h 74"/>
                  <a:gd name="T22" fmla="*/ 78 w 102"/>
                  <a:gd name="T23" fmla="*/ 34 h 74"/>
                  <a:gd name="T24" fmla="*/ 83 w 102"/>
                  <a:gd name="T25" fmla="*/ 28 h 74"/>
                  <a:gd name="T26" fmla="*/ 89 w 102"/>
                  <a:gd name="T27" fmla="*/ 20 h 74"/>
                  <a:gd name="T28" fmla="*/ 93 w 102"/>
                  <a:gd name="T29" fmla="*/ 12 h 74"/>
                  <a:gd name="T30" fmla="*/ 99 w 102"/>
                  <a:gd name="T31" fmla="*/ 0 h 74"/>
                  <a:gd name="T32" fmla="*/ 105 w 102"/>
                  <a:gd name="T33" fmla="*/ 0 h 74"/>
                  <a:gd name="T34" fmla="*/ 114 w 102"/>
                  <a:gd name="T35" fmla="*/ 11 h 74"/>
                  <a:gd name="T36" fmla="*/ 110 w 102"/>
                  <a:gd name="T37" fmla="*/ 17 h 74"/>
                  <a:gd name="T38" fmla="*/ 118 w 102"/>
                  <a:gd name="T39" fmla="*/ 16 h 74"/>
                  <a:gd name="T40" fmla="*/ 120 w 102"/>
                  <a:gd name="T41" fmla="*/ 19 h 74"/>
                  <a:gd name="T42" fmla="*/ 131 w 102"/>
                  <a:gd name="T43" fmla="*/ 25 h 74"/>
                  <a:gd name="T44" fmla="*/ 127 w 102"/>
                  <a:gd name="T45" fmla="*/ 32 h 74"/>
                  <a:gd name="T46" fmla="*/ 126 w 102"/>
                  <a:gd name="T47" fmla="*/ 40 h 74"/>
                  <a:gd name="T48" fmla="*/ 123 w 102"/>
                  <a:gd name="T49" fmla="*/ 42 h 74"/>
                  <a:gd name="T50" fmla="*/ 113 w 102"/>
                  <a:gd name="T51" fmla="*/ 45 h 74"/>
                  <a:gd name="T52" fmla="*/ 98 w 102"/>
                  <a:gd name="T53" fmla="*/ 41 h 74"/>
                  <a:gd name="T54" fmla="*/ 89 w 102"/>
                  <a:gd name="T55" fmla="*/ 41 h 74"/>
                  <a:gd name="T56" fmla="*/ 85 w 102"/>
                  <a:gd name="T57" fmla="*/ 50 h 74"/>
                  <a:gd name="T58" fmla="*/ 83 w 102"/>
                  <a:gd name="T59" fmla="*/ 58 h 74"/>
                  <a:gd name="T60" fmla="*/ 81 w 102"/>
                  <a:gd name="T61" fmla="*/ 72 h 74"/>
                  <a:gd name="T62" fmla="*/ 71 w 102"/>
                  <a:gd name="T63" fmla="*/ 87 h 74"/>
                  <a:gd name="T64" fmla="*/ 64 w 102"/>
                  <a:gd name="T65" fmla="*/ 89 h 74"/>
                  <a:gd name="T66" fmla="*/ 49 w 102"/>
                  <a:gd name="T67" fmla="*/ 87 h 74"/>
                  <a:gd name="T68" fmla="*/ 37 w 102"/>
                  <a:gd name="T69" fmla="*/ 93 h 74"/>
                  <a:gd name="T70" fmla="*/ 25 w 102"/>
                  <a:gd name="T71" fmla="*/ 94 h 74"/>
                  <a:gd name="T72" fmla="*/ 12 w 102"/>
                  <a:gd name="T73" fmla="*/ 95 h 74"/>
                  <a:gd name="T74" fmla="*/ 4 w 102"/>
                  <a:gd name="T75" fmla="*/ 87 h 74"/>
                  <a:gd name="T76" fmla="*/ 3 w 102"/>
                  <a:gd name="T77" fmla="*/ 78 h 7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2" h="74">
                    <a:moveTo>
                      <a:pt x="2" y="59"/>
                    </a:moveTo>
                    <a:cubicBezTo>
                      <a:pt x="1" y="62"/>
                      <a:pt x="9" y="65"/>
                      <a:pt x="9" y="62"/>
                    </a:cubicBezTo>
                    <a:cubicBezTo>
                      <a:pt x="9" y="63"/>
                      <a:pt x="10" y="63"/>
                      <a:pt x="10" y="64"/>
                    </a:cubicBezTo>
                    <a:cubicBezTo>
                      <a:pt x="10" y="65"/>
                      <a:pt x="12" y="65"/>
                      <a:pt x="13" y="66"/>
                    </a:cubicBezTo>
                    <a:cubicBezTo>
                      <a:pt x="14" y="66"/>
                      <a:pt x="15" y="65"/>
                      <a:pt x="16" y="66"/>
                    </a:cubicBezTo>
                    <a:cubicBezTo>
                      <a:pt x="17" y="67"/>
                      <a:pt x="19" y="68"/>
                      <a:pt x="20" y="68"/>
                    </a:cubicBezTo>
                    <a:cubicBezTo>
                      <a:pt x="19" y="66"/>
                      <a:pt x="17" y="68"/>
                      <a:pt x="17" y="65"/>
                    </a:cubicBezTo>
                    <a:cubicBezTo>
                      <a:pt x="16" y="64"/>
                      <a:pt x="17" y="63"/>
                      <a:pt x="18" y="64"/>
                    </a:cubicBezTo>
                    <a:cubicBezTo>
                      <a:pt x="17" y="64"/>
                      <a:pt x="17" y="62"/>
                      <a:pt x="18" y="61"/>
                    </a:cubicBezTo>
                    <a:cubicBezTo>
                      <a:pt x="18" y="61"/>
                      <a:pt x="18" y="60"/>
                      <a:pt x="18" y="60"/>
                    </a:cubicBezTo>
                    <a:cubicBezTo>
                      <a:pt x="18" y="58"/>
                      <a:pt x="19" y="59"/>
                      <a:pt x="20" y="58"/>
                    </a:cubicBezTo>
                    <a:cubicBezTo>
                      <a:pt x="19" y="58"/>
                      <a:pt x="19" y="58"/>
                      <a:pt x="18" y="58"/>
                    </a:cubicBezTo>
                    <a:cubicBezTo>
                      <a:pt x="19" y="57"/>
                      <a:pt x="18" y="56"/>
                      <a:pt x="18" y="55"/>
                    </a:cubicBezTo>
                    <a:cubicBezTo>
                      <a:pt x="19" y="55"/>
                      <a:pt x="20" y="56"/>
                      <a:pt x="21" y="56"/>
                    </a:cubicBezTo>
                    <a:cubicBezTo>
                      <a:pt x="18" y="53"/>
                      <a:pt x="23" y="50"/>
                      <a:pt x="25" y="49"/>
                    </a:cubicBezTo>
                    <a:cubicBezTo>
                      <a:pt x="29" y="49"/>
                      <a:pt x="34" y="48"/>
                      <a:pt x="37" y="46"/>
                    </a:cubicBezTo>
                    <a:cubicBezTo>
                      <a:pt x="40" y="44"/>
                      <a:pt x="40" y="40"/>
                      <a:pt x="42" y="38"/>
                    </a:cubicBezTo>
                    <a:cubicBezTo>
                      <a:pt x="45" y="36"/>
                      <a:pt x="46" y="33"/>
                      <a:pt x="47" y="29"/>
                    </a:cubicBezTo>
                    <a:cubicBezTo>
                      <a:pt x="50" y="29"/>
                      <a:pt x="49" y="30"/>
                      <a:pt x="50" y="31"/>
                    </a:cubicBezTo>
                    <a:cubicBezTo>
                      <a:pt x="50" y="32"/>
                      <a:pt x="53" y="35"/>
                      <a:pt x="54" y="35"/>
                    </a:cubicBezTo>
                    <a:cubicBezTo>
                      <a:pt x="56" y="36"/>
                      <a:pt x="56" y="31"/>
                      <a:pt x="55" y="30"/>
                    </a:cubicBezTo>
                    <a:cubicBezTo>
                      <a:pt x="54" y="27"/>
                      <a:pt x="56" y="26"/>
                      <a:pt x="57" y="25"/>
                    </a:cubicBezTo>
                    <a:cubicBezTo>
                      <a:pt x="58" y="27"/>
                      <a:pt x="57" y="31"/>
                      <a:pt x="61" y="32"/>
                    </a:cubicBezTo>
                    <a:cubicBezTo>
                      <a:pt x="60" y="30"/>
                      <a:pt x="60" y="28"/>
                      <a:pt x="59" y="26"/>
                    </a:cubicBezTo>
                    <a:cubicBezTo>
                      <a:pt x="58" y="24"/>
                      <a:pt x="61" y="25"/>
                      <a:pt x="61" y="24"/>
                    </a:cubicBezTo>
                    <a:cubicBezTo>
                      <a:pt x="62" y="24"/>
                      <a:pt x="65" y="22"/>
                      <a:pt x="63" y="21"/>
                    </a:cubicBezTo>
                    <a:cubicBezTo>
                      <a:pt x="60" y="20"/>
                      <a:pt x="62" y="18"/>
                      <a:pt x="63" y="17"/>
                    </a:cubicBezTo>
                    <a:cubicBezTo>
                      <a:pt x="63" y="19"/>
                      <a:pt x="66" y="16"/>
                      <a:pt x="67" y="15"/>
                    </a:cubicBezTo>
                    <a:cubicBezTo>
                      <a:pt x="68" y="14"/>
                      <a:pt x="68" y="12"/>
                      <a:pt x="69" y="10"/>
                    </a:cubicBezTo>
                    <a:cubicBezTo>
                      <a:pt x="69" y="9"/>
                      <a:pt x="70" y="10"/>
                      <a:pt x="70" y="9"/>
                    </a:cubicBezTo>
                    <a:cubicBezTo>
                      <a:pt x="71" y="8"/>
                      <a:pt x="71" y="7"/>
                      <a:pt x="72" y="6"/>
                    </a:cubicBezTo>
                    <a:cubicBezTo>
                      <a:pt x="73" y="4"/>
                      <a:pt x="73" y="2"/>
                      <a:pt x="75" y="0"/>
                    </a:cubicBezTo>
                    <a:cubicBezTo>
                      <a:pt x="76" y="1"/>
                      <a:pt x="75" y="3"/>
                      <a:pt x="75" y="5"/>
                    </a:cubicBezTo>
                    <a:cubicBezTo>
                      <a:pt x="77" y="4"/>
                      <a:pt x="78" y="0"/>
                      <a:pt x="79" y="0"/>
                    </a:cubicBezTo>
                    <a:cubicBezTo>
                      <a:pt x="79" y="0"/>
                      <a:pt x="82" y="8"/>
                      <a:pt x="83" y="4"/>
                    </a:cubicBezTo>
                    <a:cubicBezTo>
                      <a:pt x="83" y="6"/>
                      <a:pt x="86" y="6"/>
                      <a:pt x="86" y="8"/>
                    </a:cubicBezTo>
                    <a:cubicBezTo>
                      <a:pt x="85" y="9"/>
                      <a:pt x="84" y="9"/>
                      <a:pt x="84" y="10"/>
                    </a:cubicBezTo>
                    <a:cubicBezTo>
                      <a:pt x="85" y="12"/>
                      <a:pt x="85" y="13"/>
                      <a:pt x="83" y="13"/>
                    </a:cubicBezTo>
                    <a:cubicBezTo>
                      <a:pt x="84" y="13"/>
                      <a:pt x="85" y="13"/>
                      <a:pt x="86" y="13"/>
                    </a:cubicBezTo>
                    <a:cubicBezTo>
                      <a:pt x="87" y="12"/>
                      <a:pt x="87" y="11"/>
                      <a:pt x="89" y="12"/>
                    </a:cubicBezTo>
                    <a:cubicBezTo>
                      <a:pt x="91" y="13"/>
                      <a:pt x="89" y="14"/>
                      <a:pt x="88" y="15"/>
                    </a:cubicBezTo>
                    <a:cubicBezTo>
                      <a:pt x="88" y="17"/>
                      <a:pt x="90" y="15"/>
                      <a:pt x="91" y="14"/>
                    </a:cubicBezTo>
                    <a:cubicBezTo>
                      <a:pt x="93" y="13"/>
                      <a:pt x="95" y="16"/>
                      <a:pt x="95" y="17"/>
                    </a:cubicBezTo>
                    <a:cubicBezTo>
                      <a:pt x="96" y="16"/>
                      <a:pt x="98" y="18"/>
                      <a:pt x="99" y="19"/>
                    </a:cubicBezTo>
                    <a:cubicBezTo>
                      <a:pt x="100" y="18"/>
                      <a:pt x="102" y="19"/>
                      <a:pt x="102" y="20"/>
                    </a:cubicBezTo>
                    <a:cubicBezTo>
                      <a:pt x="102" y="23"/>
                      <a:pt x="97" y="25"/>
                      <a:pt x="96" y="24"/>
                    </a:cubicBezTo>
                    <a:cubicBezTo>
                      <a:pt x="94" y="24"/>
                      <a:pt x="90" y="23"/>
                      <a:pt x="91" y="26"/>
                    </a:cubicBezTo>
                    <a:cubicBezTo>
                      <a:pt x="92" y="28"/>
                      <a:pt x="95" y="28"/>
                      <a:pt x="95" y="30"/>
                    </a:cubicBezTo>
                    <a:cubicBezTo>
                      <a:pt x="96" y="29"/>
                      <a:pt x="96" y="30"/>
                      <a:pt x="96" y="31"/>
                    </a:cubicBezTo>
                    <a:cubicBezTo>
                      <a:pt x="95" y="32"/>
                      <a:pt x="94" y="32"/>
                      <a:pt x="93" y="32"/>
                    </a:cubicBezTo>
                    <a:cubicBezTo>
                      <a:pt x="90" y="32"/>
                      <a:pt x="88" y="33"/>
                      <a:pt x="86" y="31"/>
                    </a:cubicBezTo>
                    <a:cubicBezTo>
                      <a:pt x="85" y="31"/>
                      <a:pt x="86" y="33"/>
                      <a:pt x="85" y="34"/>
                    </a:cubicBezTo>
                    <a:cubicBezTo>
                      <a:pt x="84" y="34"/>
                      <a:pt x="82" y="33"/>
                      <a:pt x="81" y="32"/>
                    </a:cubicBezTo>
                    <a:cubicBezTo>
                      <a:pt x="80" y="31"/>
                      <a:pt x="76" y="33"/>
                      <a:pt x="74" y="31"/>
                    </a:cubicBezTo>
                    <a:cubicBezTo>
                      <a:pt x="74" y="34"/>
                      <a:pt x="72" y="31"/>
                      <a:pt x="71" y="31"/>
                    </a:cubicBezTo>
                    <a:cubicBezTo>
                      <a:pt x="69" y="33"/>
                      <a:pt x="68" y="32"/>
                      <a:pt x="67" y="31"/>
                    </a:cubicBezTo>
                    <a:cubicBezTo>
                      <a:pt x="67" y="32"/>
                      <a:pt x="66" y="33"/>
                      <a:pt x="65" y="33"/>
                    </a:cubicBezTo>
                    <a:cubicBezTo>
                      <a:pt x="65" y="35"/>
                      <a:pt x="64" y="36"/>
                      <a:pt x="64" y="38"/>
                    </a:cubicBezTo>
                    <a:cubicBezTo>
                      <a:pt x="64" y="39"/>
                      <a:pt x="64" y="41"/>
                      <a:pt x="65" y="42"/>
                    </a:cubicBezTo>
                    <a:cubicBezTo>
                      <a:pt x="65" y="43"/>
                      <a:pt x="64" y="43"/>
                      <a:pt x="63" y="44"/>
                    </a:cubicBezTo>
                    <a:cubicBezTo>
                      <a:pt x="63" y="46"/>
                      <a:pt x="64" y="47"/>
                      <a:pt x="61" y="48"/>
                    </a:cubicBezTo>
                    <a:cubicBezTo>
                      <a:pt x="58" y="48"/>
                      <a:pt x="60" y="53"/>
                      <a:pt x="61" y="54"/>
                    </a:cubicBezTo>
                    <a:cubicBezTo>
                      <a:pt x="59" y="54"/>
                      <a:pt x="55" y="57"/>
                      <a:pt x="57" y="59"/>
                    </a:cubicBezTo>
                    <a:cubicBezTo>
                      <a:pt x="58" y="60"/>
                      <a:pt x="54" y="64"/>
                      <a:pt x="54" y="66"/>
                    </a:cubicBezTo>
                    <a:cubicBezTo>
                      <a:pt x="53" y="66"/>
                      <a:pt x="53" y="65"/>
                      <a:pt x="51" y="66"/>
                    </a:cubicBezTo>
                    <a:cubicBezTo>
                      <a:pt x="50" y="67"/>
                      <a:pt x="49" y="66"/>
                      <a:pt x="48" y="67"/>
                    </a:cubicBezTo>
                    <a:cubicBezTo>
                      <a:pt x="46" y="68"/>
                      <a:pt x="45" y="69"/>
                      <a:pt x="43" y="69"/>
                    </a:cubicBezTo>
                    <a:cubicBezTo>
                      <a:pt x="41" y="68"/>
                      <a:pt x="38" y="67"/>
                      <a:pt x="37" y="66"/>
                    </a:cubicBezTo>
                    <a:cubicBezTo>
                      <a:pt x="37" y="64"/>
                      <a:pt x="31" y="65"/>
                      <a:pt x="29" y="67"/>
                    </a:cubicBezTo>
                    <a:cubicBezTo>
                      <a:pt x="29" y="68"/>
                      <a:pt x="29" y="69"/>
                      <a:pt x="28" y="70"/>
                    </a:cubicBezTo>
                    <a:cubicBezTo>
                      <a:pt x="25" y="72"/>
                      <a:pt x="25" y="72"/>
                      <a:pt x="25" y="72"/>
                    </a:cubicBezTo>
                    <a:cubicBezTo>
                      <a:pt x="23" y="72"/>
                      <a:pt x="21" y="71"/>
                      <a:pt x="19" y="71"/>
                    </a:cubicBezTo>
                    <a:cubicBezTo>
                      <a:pt x="17" y="71"/>
                      <a:pt x="16" y="72"/>
                      <a:pt x="14" y="73"/>
                    </a:cubicBezTo>
                    <a:cubicBezTo>
                      <a:pt x="12" y="74"/>
                      <a:pt x="10" y="72"/>
                      <a:pt x="9" y="72"/>
                    </a:cubicBezTo>
                    <a:cubicBezTo>
                      <a:pt x="9" y="72"/>
                      <a:pt x="8" y="70"/>
                      <a:pt x="7" y="69"/>
                    </a:cubicBezTo>
                    <a:cubicBezTo>
                      <a:pt x="6" y="68"/>
                      <a:pt x="4" y="67"/>
                      <a:pt x="3" y="66"/>
                    </a:cubicBezTo>
                    <a:cubicBezTo>
                      <a:pt x="3" y="65"/>
                      <a:pt x="2" y="63"/>
                      <a:pt x="2" y="62"/>
                    </a:cubicBezTo>
                    <a:cubicBezTo>
                      <a:pt x="0" y="61"/>
                      <a:pt x="2" y="60"/>
                      <a:pt x="2" y="5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48" name="Freeform 4886"/>
              <p:cNvSpPr>
                <a:spLocks/>
              </p:cNvSpPr>
              <p:nvPr/>
            </p:nvSpPr>
            <p:spPr bwMode="auto">
              <a:xfrm>
                <a:off x="4394" y="2591"/>
                <a:ext cx="0" cy="4"/>
              </a:xfrm>
              <a:custGeom>
                <a:avLst/>
                <a:gdLst>
                  <a:gd name="T0" fmla="*/ 4 h 3"/>
                  <a:gd name="T1" fmla="*/ 0 h 3"/>
                  <a:gd name="T2" fmla="*/ 4 h 3"/>
                  <a:gd name="T3" fmla="*/ 0 60000 65536"/>
                  <a:gd name="T4" fmla="*/ 0 60000 65536"/>
                  <a:gd name="T5" fmla="*/ 0 60000 65536"/>
                </a:gdLst>
                <a:ahLst/>
                <a:cxnLst>
                  <a:cxn ang="T3">
                    <a:pos x="0" y="T0"/>
                  </a:cxn>
                  <a:cxn ang="T4">
                    <a:pos x="0" y="T1"/>
                  </a:cxn>
                  <a:cxn ang="T5">
                    <a:pos x="0" y="T2"/>
                  </a:cxn>
                </a:cxnLst>
                <a:rect l="0" t="0" r="r" b="b"/>
                <a:pathLst>
                  <a:path h="3">
                    <a:moveTo>
                      <a:pt x="0" y="3"/>
                    </a:moveTo>
                    <a:cubicBezTo>
                      <a:pt x="0" y="2"/>
                      <a:pt x="0" y="1"/>
                      <a:pt x="0" y="0"/>
                    </a:cubicBezTo>
                    <a:cubicBezTo>
                      <a:pt x="0" y="1"/>
                      <a:pt x="0" y="2"/>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49" name="Freeform 4887"/>
              <p:cNvSpPr>
                <a:spLocks/>
              </p:cNvSpPr>
              <p:nvPr/>
            </p:nvSpPr>
            <p:spPr bwMode="auto">
              <a:xfrm>
                <a:off x="4461" y="2469"/>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lnTo>
                      <a:pt x="1" y="0"/>
                    </a:lnTo>
                    <a:lnTo>
                      <a:pt x="0"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50" name="Freeform 4888"/>
              <p:cNvSpPr>
                <a:spLocks/>
              </p:cNvSpPr>
              <p:nvPr/>
            </p:nvSpPr>
            <p:spPr bwMode="auto">
              <a:xfrm>
                <a:off x="4461" y="2469"/>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lnTo>
                      <a:pt x="1" y="0"/>
                    </a:lnTo>
                    <a:lnTo>
                      <a:pt x="0"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51" name="Freeform 4889"/>
              <p:cNvSpPr>
                <a:spLocks/>
              </p:cNvSpPr>
              <p:nvPr/>
            </p:nvSpPr>
            <p:spPr bwMode="auto">
              <a:xfrm>
                <a:off x="4356" y="2541"/>
                <a:ext cx="1" cy="4"/>
              </a:xfrm>
              <a:custGeom>
                <a:avLst/>
                <a:gdLst>
                  <a:gd name="T0" fmla="*/ 1 w 1"/>
                  <a:gd name="T1" fmla="*/ 4 h 3"/>
                  <a:gd name="T2" fmla="*/ 0 w 1"/>
                  <a:gd name="T3" fmla="*/ 0 h 3"/>
                  <a:gd name="T4" fmla="*/ 1 w 1"/>
                  <a:gd name="T5" fmla="*/ 4 h 3"/>
                  <a:gd name="T6" fmla="*/ 0 60000 65536"/>
                  <a:gd name="T7" fmla="*/ 0 60000 65536"/>
                  <a:gd name="T8" fmla="*/ 0 60000 65536"/>
                </a:gdLst>
                <a:ahLst/>
                <a:cxnLst>
                  <a:cxn ang="T6">
                    <a:pos x="T0" y="T1"/>
                  </a:cxn>
                  <a:cxn ang="T7">
                    <a:pos x="T2" y="T3"/>
                  </a:cxn>
                  <a:cxn ang="T8">
                    <a:pos x="T4" y="T5"/>
                  </a:cxn>
                </a:cxnLst>
                <a:rect l="0" t="0" r="r" b="b"/>
                <a:pathLst>
                  <a:path w="1" h="3">
                    <a:moveTo>
                      <a:pt x="1" y="3"/>
                    </a:moveTo>
                    <a:cubicBezTo>
                      <a:pt x="1" y="2"/>
                      <a:pt x="1" y="1"/>
                      <a:pt x="0" y="0"/>
                    </a:cubicBezTo>
                    <a:cubicBezTo>
                      <a:pt x="0" y="1"/>
                      <a:pt x="0"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52" name="Freeform 4890"/>
              <p:cNvSpPr>
                <a:spLocks/>
              </p:cNvSpPr>
              <p:nvPr/>
            </p:nvSpPr>
            <p:spPr bwMode="auto">
              <a:xfrm>
                <a:off x="4377" y="2557"/>
                <a:ext cx="2" cy="1"/>
              </a:xfrm>
              <a:custGeom>
                <a:avLst/>
                <a:gdLst>
                  <a:gd name="T0" fmla="*/ 1 w 2"/>
                  <a:gd name="T1" fmla="*/ 1 h 1"/>
                  <a:gd name="T2" fmla="*/ 0 w 2"/>
                  <a:gd name="T3" fmla="*/ 0 h 1"/>
                  <a:gd name="T4" fmla="*/ 1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53" name="Freeform 4891"/>
              <p:cNvSpPr>
                <a:spLocks/>
              </p:cNvSpPr>
              <p:nvPr/>
            </p:nvSpPr>
            <p:spPr bwMode="auto">
              <a:xfrm>
                <a:off x="4397" y="2583"/>
                <a:ext cx="7" cy="5"/>
              </a:xfrm>
              <a:custGeom>
                <a:avLst/>
                <a:gdLst>
                  <a:gd name="T0" fmla="*/ 2 w 6"/>
                  <a:gd name="T1" fmla="*/ 5 h 4"/>
                  <a:gd name="T2" fmla="*/ 7 w 6"/>
                  <a:gd name="T3" fmla="*/ 3 h 4"/>
                  <a:gd name="T4" fmla="*/ 4 w 6"/>
                  <a:gd name="T5" fmla="*/ 3 h 4"/>
                  <a:gd name="T6" fmla="*/ 2 w 6"/>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4">
                    <a:moveTo>
                      <a:pt x="2" y="4"/>
                    </a:moveTo>
                    <a:cubicBezTo>
                      <a:pt x="2" y="4"/>
                      <a:pt x="6" y="2"/>
                      <a:pt x="6" y="2"/>
                    </a:cubicBezTo>
                    <a:cubicBezTo>
                      <a:pt x="5" y="0"/>
                      <a:pt x="4" y="1"/>
                      <a:pt x="3" y="2"/>
                    </a:cubicBezTo>
                    <a:cubicBezTo>
                      <a:pt x="2" y="3"/>
                      <a:pt x="0" y="3"/>
                      <a:pt x="2"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54" name="Freeform 4892"/>
              <p:cNvSpPr>
                <a:spLocks/>
              </p:cNvSpPr>
              <p:nvPr/>
            </p:nvSpPr>
            <p:spPr bwMode="auto">
              <a:xfrm>
                <a:off x="4407" y="2567"/>
                <a:ext cx="1" cy="3"/>
              </a:xfrm>
              <a:custGeom>
                <a:avLst/>
                <a:gdLst>
                  <a:gd name="T0" fmla="*/ 0 w 1"/>
                  <a:gd name="T1" fmla="*/ 0 h 2"/>
                  <a:gd name="T2" fmla="*/ 0 w 1"/>
                  <a:gd name="T3" fmla="*/ 3 h 2"/>
                  <a:gd name="T4" fmla="*/ 0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0" y="0"/>
                    </a:moveTo>
                    <a:cubicBezTo>
                      <a:pt x="0" y="1"/>
                      <a:pt x="0" y="1"/>
                      <a:pt x="0" y="2"/>
                    </a:cubicBezTo>
                    <a:cubicBezTo>
                      <a:pt x="1" y="1"/>
                      <a:pt x="1"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55" name="Freeform 4893"/>
              <p:cNvSpPr>
                <a:spLocks/>
              </p:cNvSpPr>
              <p:nvPr/>
            </p:nvSpPr>
            <p:spPr bwMode="auto">
              <a:xfrm>
                <a:off x="4412" y="2572"/>
                <a:ext cx="10" cy="4"/>
              </a:xfrm>
              <a:custGeom>
                <a:avLst/>
                <a:gdLst>
                  <a:gd name="T0" fmla="*/ 6 w 7"/>
                  <a:gd name="T1" fmla="*/ 4 h 3"/>
                  <a:gd name="T2" fmla="*/ 1 w 7"/>
                  <a:gd name="T3" fmla="*/ 0 h 3"/>
                  <a:gd name="T4" fmla="*/ 1 w 7"/>
                  <a:gd name="T5" fmla="*/ 3 h 3"/>
                  <a:gd name="T6" fmla="*/ 6 w 7"/>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3">
                    <a:moveTo>
                      <a:pt x="4" y="3"/>
                    </a:moveTo>
                    <a:cubicBezTo>
                      <a:pt x="7" y="1"/>
                      <a:pt x="3" y="0"/>
                      <a:pt x="1" y="0"/>
                    </a:cubicBezTo>
                    <a:cubicBezTo>
                      <a:pt x="0" y="0"/>
                      <a:pt x="0" y="2"/>
                      <a:pt x="1" y="2"/>
                    </a:cubicBezTo>
                    <a:cubicBezTo>
                      <a:pt x="1" y="2"/>
                      <a:pt x="4" y="1"/>
                      <a:pt x="4"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56" name="Freeform 4894"/>
              <p:cNvSpPr>
                <a:spLocks/>
              </p:cNvSpPr>
              <p:nvPr/>
            </p:nvSpPr>
            <p:spPr bwMode="auto">
              <a:xfrm>
                <a:off x="4424" y="2562"/>
                <a:ext cx="7" cy="5"/>
              </a:xfrm>
              <a:custGeom>
                <a:avLst/>
                <a:gdLst>
                  <a:gd name="T0" fmla="*/ 1 w 5"/>
                  <a:gd name="T1" fmla="*/ 3 h 4"/>
                  <a:gd name="T2" fmla="*/ 4 w 5"/>
                  <a:gd name="T3" fmla="*/ 5 h 4"/>
                  <a:gd name="T4" fmla="*/ 7 w 5"/>
                  <a:gd name="T5" fmla="*/ 1 h 4"/>
                  <a:gd name="T6" fmla="*/ 4 w 5"/>
                  <a:gd name="T7" fmla="*/ 0 h 4"/>
                  <a:gd name="T8" fmla="*/ 0 w 5"/>
                  <a:gd name="T9" fmla="*/ 1 h 4"/>
                  <a:gd name="T10" fmla="*/ 1 w 5"/>
                  <a:gd name="T11" fmla="*/ 3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1" y="2"/>
                    </a:moveTo>
                    <a:cubicBezTo>
                      <a:pt x="1" y="3"/>
                      <a:pt x="2" y="4"/>
                      <a:pt x="3" y="4"/>
                    </a:cubicBezTo>
                    <a:cubicBezTo>
                      <a:pt x="5" y="3"/>
                      <a:pt x="5" y="2"/>
                      <a:pt x="5" y="1"/>
                    </a:cubicBezTo>
                    <a:cubicBezTo>
                      <a:pt x="4" y="1"/>
                      <a:pt x="4" y="0"/>
                      <a:pt x="3" y="0"/>
                    </a:cubicBezTo>
                    <a:cubicBezTo>
                      <a:pt x="2" y="0"/>
                      <a:pt x="1" y="1"/>
                      <a:pt x="0" y="1"/>
                    </a:cubicBezTo>
                    <a:cubicBezTo>
                      <a:pt x="0" y="2"/>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57" name="Freeform 4895"/>
              <p:cNvSpPr>
                <a:spLocks/>
              </p:cNvSpPr>
              <p:nvPr/>
            </p:nvSpPr>
            <p:spPr bwMode="auto">
              <a:xfrm>
                <a:off x="4424" y="2572"/>
                <a:ext cx="3" cy="2"/>
              </a:xfrm>
              <a:custGeom>
                <a:avLst/>
                <a:gdLst>
                  <a:gd name="T0" fmla="*/ 0 w 2"/>
                  <a:gd name="T1" fmla="*/ 0 h 1"/>
                  <a:gd name="T2" fmla="*/ 3 w 2"/>
                  <a:gd name="T3" fmla="*/ 2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1"/>
                      <a:pt x="1" y="1"/>
                      <a:pt x="2" y="1"/>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58" name="Freeform 4896"/>
              <p:cNvSpPr>
                <a:spLocks/>
              </p:cNvSpPr>
              <p:nvPr/>
            </p:nvSpPr>
            <p:spPr bwMode="auto">
              <a:xfrm>
                <a:off x="4435" y="2550"/>
                <a:ext cx="8" cy="4"/>
              </a:xfrm>
              <a:custGeom>
                <a:avLst/>
                <a:gdLst>
                  <a:gd name="T0" fmla="*/ 4 w 6"/>
                  <a:gd name="T1" fmla="*/ 4 h 3"/>
                  <a:gd name="T2" fmla="*/ 4 w 6"/>
                  <a:gd name="T3" fmla="*/ 4 h 3"/>
                  <a:gd name="T4" fmla="*/ 0 60000 65536"/>
                  <a:gd name="T5" fmla="*/ 0 60000 65536"/>
                </a:gdLst>
                <a:ahLst/>
                <a:cxnLst>
                  <a:cxn ang="T4">
                    <a:pos x="T0" y="T1"/>
                  </a:cxn>
                  <a:cxn ang="T5">
                    <a:pos x="T2" y="T3"/>
                  </a:cxn>
                </a:cxnLst>
                <a:rect l="0" t="0" r="r" b="b"/>
                <a:pathLst>
                  <a:path w="6" h="3">
                    <a:moveTo>
                      <a:pt x="3" y="3"/>
                    </a:moveTo>
                    <a:cubicBezTo>
                      <a:pt x="6" y="1"/>
                      <a:pt x="0" y="0"/>
                      <a:pt x="3"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59" name="Freeform 4897"/>
              <p:cNvSpPr>
                <a:spLocks/>
              </p:cNvSpPr>
              <p:nvPr/>
            </p:nvSpPr>
            <p:spPr bwMode="auto">
              <a:xfrm>
                <a:off x="4445" y="2521"/>
                <a:ext cx="4" cy="4"/>
              </a:xfrm>
              <a:custGeom>
                <a:avLst/>
                <a:gdLst>
                  <a:gd name="T0" fmla="*/ 1 w 3"/>
                  <a:gd name="T1" fmla="*/ 4 h 3"/>
                  <a:gd name="T2" fmla="*/ 1 w 3"/>
                  <a:gd name="T3" fmla="*/ 0 h 3"/>
                  <a:gd name="T4" fmla="*/ 1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1" y="3"/>
                    </a:moveTo>
                    <a:cubicBezTo>
                      <a:pt x="3" y="3"/>
                      <a:pt x="2" y="1"/>
                      <a:pt x="1" y="0"/>
                    </a:cubicBezTo>
                    <a:cubicBezTo>
                      <a:pt x="0" y="1"/>
                      <a:pt x="0"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60" name="Freeform 4898"/>
              <p:cNvSpPr>
                <a:spLocks/>
              </p:cNvSpPr>
              <p:nvPr/>
            </p:nvSpPr>
            <p:spPr bwMode="auto">
              <a:xfrm>
                <a:off x="4448" y="2516"/>
                <a:ext cx="3" cy="1"/>
              </a:xfrm>
              <a:custGeom>
                <a:avLst/>
                <a:gdLst>
                  <a:gd name="T0" fmla="*/ 0 w 2"/>
                  <a:gd name="T1" fmla="*/ 1 h 1"/>
                  <a:gd name="T2" fmla="*/ 2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1"/>
                      <a:pt x="1" y="0"/>
                    </a:cubicBezTo>
                    <a:cubicBezTo>
                      <a:pt x="1" y="0"/>
                      <a:pt x="0" y="1"/>
                      <a:pt x="0" y="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61" name="Freeform 4899"/>
              <p:cNvSpPr>
                <a:spLocks/>
              </p:cNvSpPr>
              <p:nvPr/>
            </p:nvSpPr>
            <p:spPr bwMode="auto">
              <a:xfrm>
                <a:off x="4451" y="2505"/>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0"/>
                      <a:pt x="1" y="0"/>
                      <a:pt x="1" y="0"/>
                    </a:cubicBezTo>
                    <a:cubicBezTo>
                      <a:pt x="0"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62" name="Freeform 4900"/>
              <p:cNvSpPr>
                <a:spLocks/>
              </p:cNvSpPr>
              <p:nvPr/>
            </p:nvSpPr>
            <p:spPr bwMode="auto">
              <a:xfrm>
                <a:off x="4461" y="2521"/>
                <a:ext cx="3" cy="4"/>
              </a:xfrm>
              <a:custGeom>
                <a:avLst/>
                <a:gdLst>
                  <a:gd name="T0" fmla="*/ 3 w 2"/>
                  <a:gd name="T1" fmla="*/ 4 h 3"/>
                  <a:gd name="T2" fmla="*/ 0 w 2"/>
                  <a:gd name="T3" fmla="*/ 1 h 3"/>
                  <a:gd name="T4" fmla="*/ 3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2" y="3"/>
                    </a:moveTo>
                    <a:cubicBezTo>
                      <a:pt x="2" y="2"/>
                      <a:pt x="1" y="0"/>
                      <a:pt x="0" y="1"/>
                    </a:cubicBezTo>
                    <a:cubicBezTo>
                      <a:pt x="0" y="2"/>
                      <a:pt x="1" y="3"/>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63" name="Freeform 4901"/>
              <p:cNvSpPr>
                <a:spLocks/>
              </p:cNvSpPr>
              <p:nvPr/>
            </p:nvSpPr>
            <p:spPr bwMode="auto">
              <a:xfrm>
                <a:off x="4474" y="2583"/>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64" name="Freeform 4902"/>
              <p:cNvSpPr>
                <a:spLocks/>
              </p:cNvSpPr>
              <p:nvPr/>
            </p:nvSpPr>
            <p:spPr bwMode="auto">
              <a:xfrm>
                <a:off x="4474" y="2583"/>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65" name="Freeform 4903"/>
              <p:cNvSpPr>
                <a:spLocks/>
              </p:cNvSpPr>
              <p:nvPr/>
            </p:nvSpPr>
            <p:spPr bwMode="auto">
              <a:xfrm>
                <a:off x="4477" y="2555"/>
                <a:ext cx="3" cy="4"/>
              </a:xfrm>
              <a:custGeom>
                <a:avLst/>
                <a:gdLst>
                  <a:gd name="T0" fmla="*/ 3 w 2"/>
                  <a:gd name="T1" fmla="*/ 4 h 3"/>
                  <a:gd name="T2" fmla="*/ 3 w 2"/>
                  <a:gd name="T3" fmla="*/ 0 h 3"/>
                  <a:gd name="T4" fmla="*/ 3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2" y="3"/>
                    </a:moveTo>
                    <a:cubicBezTo>
                      <a:pt x="2" y="2"/>
                      <a:pt x="2" y="1"/>
                      <a:pt x="2" y="0"/>
                    </a:cubicBezTo>
                    <a:cubicBezTo>
                      <a:pt x="0" y="0"/>
                      <a:pt x="1" y="2"/>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66" name="Freeform 4904"/>
              <p:cNvSpPr>
                <a:spLocks/>
              </p:cNvSpPr>
              <p:nvPr/>
            </p:nvSpPr>
            <p:spPr bwMode="auto">
              <a:xfrm>
                <a:off x="4358" y="2488"/>
                <a:ext cx="35" cy="49"/>
              </a:xfrm>
              <a:custGeom>
                <a:avLst/>
                <a:gdLst>
                  <a:gd name="T0" fmla="*/ 1 w 26"/>
                  <a:gd name="T1" fmla="*/ 45 h 37"/>
                  <a:gd name="T2" fmla="*/ 0 w 26"/>
                  <a:gd name="T3" fmla="*/ 49 h 37"/>
                  <a:gd name="T4" fmla="*/ 12 w 26"/>
                  <a:gd name="T5" fmla="*/ 38 h 37"/>
                  <a:gd name="T6" fmla="*/ 20 w 26"/>
                  <a:gd name="T7" fmla="*/ 26 h 37"/>
                  <a:gd name="T8" fmla="*/ 20 w 26"/>
                  <a:gd name="T9" fmla="*/ 24 h 37"/>
                  <a:gd name="T10" fmla="*/ 24 w 26"/>
                  <a:gd name="T11" fmla="*/ 23 h 37"/>
                  <a:gd name="T12" fmla="*/ 27 w 26"/>
                  <a:gd name="T13" fmla="*/ 20 h 37"/>
                  <a:gd name="T14" fmla="*/ 31 w 26"/>
                  <a:gd name="T15" fmla="*/ 17 h 37"/>
                  <a:gd name="T16" fmla="*/ 31 w 26"/>
                  <a:gd name="T17" fmla="*/ 9 h 37"/>
                  <a:gd name="T18" fmla="*/ 30 w 26"/>
                  <a:gd name="T19" fmla="*/ 0 h 37"/>
                  <a:gd name="T20" fmla="*/ 27 w 26"/>
                  <a:gd name="T21" fmla="*/ 5 h 37"/>
                  <a:gd name="T22" fmla="*/ 30 w 26"/>
                  <a:gd name="T23" fmla="*/ 11 h 37"/>
                  <a:gd name="T24" fmla="*/ 26 w 26"/>
                  <a:gd name="T25" fmla="*/ 7 h 37"/>
                  <a:gd name="T26" fmla="*/ 27 w 26"/>
                  <a:gd name="T27" fmla="*/ 12 h 37"/>
                  <a:gd name="T28" fmla="*/ 26 w 26"/>
                  <a:gd name="T29" fmla="*/ 15 h 37"/>
                  <a:gd name="T30" fmla="*/ 23 w 26"/>
                  <a:gd name="T31" fmla="*/ 16 h 37"/>
                  <a:gd name="T32" fmla="*/ 23 w 26"/>
                  <a:gd name="T33" fmla="*/ 19 h 37"/>
                  <a:gd name="T34" fmla="*/ 22 w 26"/>
                  <a:gd name="T35" fmla="*/ 20 h 37"/>
                  <a:gd name="T36" fmla="*/ 22 w 26"/>
                  <a:gd name="T37" fmla="*/ 23 h 37"/>
                  <a:gd name="T38" fmla="*/ 19 w 26"/>
                  <a:gd name="T39" fmla="*/ 24 h 37"/>
                  <a:gd name="T40" fmla="*/ 16 w 26"/>
                  <a:gd name="T41" fmla="*/ 28 h 37"/>
                  <a:gd name="T42" fmla="*/ 12 w 26"/>
                  <a:gd name="T43" fmla="*/ 33 h 37"/>
                  <a:gd name="T44" fmla="*/ 9 w 26"/>
                  <a:gd name="T45" fmla="*/ 34 h 37"/>
                  <a:gd name="T46" fmla="*/ 7 w 26"/>
                  <a:gd name="T47" fmla="*/ 37 h 37"/>
                  <a:gd name="T48" fmla="*/ 1 w 26"/>
                  <a:gd name="T49" fmla="*/ 45 h 3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6" h="37">
                    <a:moveTo>
                      <a:pt x="1" y="34"/>
                    </a:moveTo>
                    <a:cubicBezTo>
                      <a:pt x="0" y="35"/>
                      <a:pt x="0" y="36"/>
                      <a:pt x="0" y="37"/>
                    </a:cubicBezTo>
                    <a:cubicBezTo>
                      <a:pt x="3" y="34"/>
                      <a:pt x="7" y="32"/>
                      <a:pt x="9" y="29"/>
                    </a:cubicBezTo>
                    <a:cubicBezTo>
                      <a:pt x="10" y="27"/>
                      <a:pt x="18" y="22"/>
                      <a:pt x="15" y="20"/>
                    </a:cubicBezTo>
                    <a:cubicBezTo>
                      <a:pt x="16" y="20"/>
                      <a:pt x="15" y="19"/>
                      <a:pt x="15" y="18"/>
                    </a:cubicBezTo>
                    <a:cubicBezTo>
                      <a:pt x="16" y="17"/>
                      <a:pt x="17" y="17"/>
                      <a:pt x="18" y="17"/>
                    </a:cubicBezTo>
                    <a:cubicBezTo>
                      <a:pt x="20" y="17"/>
                      <a:pt x="20" y="16"/>
                      <a:pt x="20" y="15"/>
                    </a:cubicBezTo>
                    <a:cubicBezTo>
                      <a:pt x="21" y="13"/>
                      <a:pt x="22" y="13"/>
                      <a:pt x="23" y="13"/>
                    </a:cubicBezTo>
                    <a:cubicBezTo>
                      <a:pt x="26" y="11"/>
                      <a:pt x="24" y="9"/>
                      <a:pt x="23" y="7"/>
                    </a:cubicBezTo>
                    <a:cubicBezTo>
                      <a:pt x="21" y="5"/>
                      <a:pt x="24" y="2"/>
                      <a:pt x="22" y="0"/>
                    </a:cubicBezTo>
                    <a:cubicBezTo>
                      <a:pt x="20" y="1"/>
                      <a:pt x="22" y="5"/>
                      <a:pt x="20" y="4"/>
                    </a:cubicBezTo>
                    <a:cubicBezTo>
                      <a:pt x="21" y="5"/>
                      <a:pt x="22" y="7"/>
                      <a:pt x="22" y="8"/>
                    </a:cubicBezTo>
                    <a:cubicBezTo>
                      <a:pt x="21" y="7"/>
                      <a:pt x="20" y="7"/>
                      <a:pt x="19" y="5"/>
                    </a:cubicBezTo>
                    <a:cubicBezTo>
                      <a:pt x="19" y="7"/>
                      <a:pt x="20" y="8"/>
                      <a:pt x="20" y="9"/>
                    </a:cubicBezTo>
                    <a:cubicBezTo>
                      <a:pt x="21" y="10"/>
                      <a:pt x="19" y="14"/>
                      <a:pt x="19" y="11"/>
                    </a:cubicBezTo>
                    <a:cubicBezTo>
                      <a:pt x="18" y="12"/>
                      <a:pt x="18" y="12"/>
                      <a:pt x="17" y="12"/>
                    </a:cubicBezTo>
                    <a:cubicBezTo>
                      <a:pt x="17" y="12"/>
                      <a:pt x="17" y="14"/>
                      <a:pt x="17" y="14"/>
                    </a:cubicBezTo>
                    <a:cubicBezTo>
                      <a:pt x="17" y="15"/>
                      <a:pt x="16" y="14"/>
                      <a:pt x="16" y="15"/>
                    </a:cubicBezTo>
                    <a:cubicBezTo>
                      <a:pt x="15" y="15"/>
                      <a:pt x="16" y="16"/>
                      <a:pt x="16" y="17"/>
                    </a:cubicBezTo>
                    <a:cubicBezTo>
                      <a:pt x="15" y="14"/>
                      <a:pt x="14" y="17"/>
                      <a:pt x="14" y="18"/>
                    </a:cubicBezTo>
                    <a:cubicBezTo>
                      <a:pt x="13" y="19"/>
                      <a:pt x="13" y="20"/>
                      <a:pt x="12" y="21"/>
                    </a:cubicBezTo>
                    <a:cubicBezTo>
                      <a:pt x="11" y="22"/>
                      <a:pt x="10" y="24"/>
                      <a:pt x="9" y="25"/>
                    </a:cubicBezTo>
                    <a:cubicBezTo>
                      <a:pt x="8" y="26"/>
                      <a:pt x="7" y="26"/>
                      <a:pt x="7" y="26"/>
                    </a:cubicBezTo>
                    <a:cubicBezTo>
                      <a:pt x="6" y="27"/>
                      <a:pt x="6" y="27"/>
                      <a:pt x="5" y="28"/>
                    </a:cubicBezTo>
                    <a:cubicBezTo>
                      <a:pt x="3" y="29"/>
                      <a:pt x="1" y="32"/>
                      <a:pt x="1" y="3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67" name="Freeform 4905"/>
              <p:cNvSpPr>
                <a:spLocks/>
              </p:cNvSpPr>
              <p:nvPr/>
            </p:nvSpPr>
            <p:spPr bwMode="auto">
              <a:xfrm>
                <a:off x="4390" y="2487"/>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0"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68" name="Freeform 4906"/>
              <p:cNvSpPr>
                <a:spLocks/>
              </p:cNvSpPr>
              <p:nvPr/>
            </p:nvSpPr>
            <p:spPr bwMode="auto">
              <a:xfrm>
                <a:off x="4389" y="2473"/>
                <a:ext cx="9" cy="6"/>
              </a:xfrm>
              <a:custGeom>
                <a:avLst/>
                <a:gdLst>
                  <a:gd name="T0" fmla="*/ 4 w 7"/>
                  <a:gd name="T1" fmla="*/ 2 h 4"/>
                  <a:gd name="T2" fmla="*/ 3 w 7"/>
                  <a:gd name="T3" fmla="*/ 0 h 4"/>
                  <a:gd name="T4" fmla="*/ 9 w 7"/>
                  <a:gd name="T5" fmla="*/ 6 h 4"/>
                  <a:gd name="T6" fmla="*/ 8 w 7"/>
                  <a:gd name="T7" fmla="*/ 3 h 4"/>
                  <a:gd name="T8" fmla="*/ 4 w 7"/>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4">
                    <a:moveTo>
                      <a:pt x="3" y="1"/>
                    </a:moveTo>
                    <a:cubicBezTo>
                      <a:pt x="2" y="0"/>
                      <a:pt x="2" y="0"/>
                      <a:pt x="2" y="0"/>
                    </a:cubicBezTo>
                    <a:cubicBezTo>
                      <a:pt x="0" y="3"/>
                      <a:pt x="4" y="4"/>
                      <a:pt x="7" y="4"/>
                    </a:cubicBezTo>
                    <a:cubicBezTo>
                      <a:pt x="7" y="3"/>
                      <a:pt x="6" y="2"/>
                      <a:pt x="6" y="2"/>
                    </a:cubicBezTo>
                    <a:cubicBezTo>
                      <a:pt x="5" y="1"/>
                      <a:pt x="4" y="2"/>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69" name="Freeform 4907"/>
              <p:cNvSpPr>
                <a:spLocks/>
              </p:cNvSpPr>
              <p:nvPr/>
            </p:nvSpPr>
            <p:spPr bwMode="auto">
              <a:xfrm>
                <a:off x="4391" y="2450"/>
                <a:ext cx="3" cy="2"/>
              </a:xfrm>
              <a:custGeom>
                <a:avLst/>
                <a:gdLst>
                  <a:gd name="T0" fmla="*/ 0 w 2"/>
                  <a:gd name="T1" fmla="*/ 0 h 2"/>
                  <a:gd name="T2" fmla="*/ 3 w 2"/>
                  <a:gd name="T3" fmla="*/ 2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0" y="1"/>
                      <a:pt x="1" y="1"/>
                      <a:pt x="2" y="2"/>
                    </a:cubicBezTo>
                    <a:cubicBezTo>
                      <a:pt x="2" y="1"/>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70" name="Freeform 4908"/>
              <p:cNvSpPr>
                <a:spLocks/>
              </p:cNvSpPr>
              <p:nvPr/>
            </p:nvSpPr>
            <p:spPr bwMode="auto">
              <a:xfrm>
                <a:off x="4391" y="2480"/>
                <a:ext cx="3" cy="4"/>
              </a:xfrm>
              <a:custGeom>
                <a:avLst/>
                <a:gdLst>
                  <a:gd name="T0" fmla="*/ 2 w 2"/>
                  <a:gd name="T1" fmla="*/ 0 h 3"/>
                  <a:gd name="T2" fmla="*/ 0 w 2"/>
                  <a:gd name="T3" fmla="*/ 0 h 3"/>
                  <a:gd name="T4" fmla="*/ 3 w 2"/>
                  <a:gd name="T5" fmla="*/ 4 h 3"/>
                  <a:gd name="T6" fmla="*/ 2 w 2"/>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3">
                    <a:moveTo>
                      <a:pt x="1" y="0"/>
                    </a:moveTo>
                    <a:cubicBezTo>
                      <a:pt x="1" y="0"/>
                      <a:pt x="0" y="0"/>
                      <a:pt x="0" y="0"/>
                    </a:cubicBezTo>
                    <a:cubicBezTo>
                      <a:pt x="0" y="1"/>
                      <a:pt x="2" y="1"/>
                      <a:pt x="2" y="3"/>
                    </a:cubicBezTo>
                    <a:cubicBezTo>
                      <a:pt x="2" y="2"/>
                      <a:pt x="2"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71" name="Freeform 4909"/>
              <p:cNvSpPr>
                <a:spLocks/>
              </p:cNvSpPr>
              <p:nvPr/>
            </p:nvSpPr>
            <p:spPr bwMode="auto">
              <a:xfrm>
                <a:off x="4391" y="2500"/>
                <a:ext cx="4" cy="4"/>
              </a:xfrm>
              <a:custGeom>
                <a:avLst/>
                <a:gdLst>
                  <a:gd name="T0" fmla="*/ 4 w 3"/>
                  <a:gd name="T1" fmla="*/ 1 h 3"/>
                  <a:gd name="T2" fmla="*/ 0 w 3"/>
                  <a:gd name="T3" fmla="*/ 3 h 3"/>
                  <a:gd name="T4" fmla="*/ 4 w 3"/>
                  <a:gd name="T5" fmla="*/ 1 h 3"/>
                  <a:gd name="T6" fmla="*/ 0 60000 65536"/>
                  <a:gd name="T7" fmla="*/ 0 60000 65536"/>
                  <a:gd name="T8" fmla="*/ 0 60000 65536"/>
                </a:gdLst>
                <a:ahLst/>
                <a:cxnLst>
                  <a:cxn ang="T6">
                    <a:pos x="T0" y="T1"/>
                  </a:cxn>
                  <a:cxn ang="T7">
                    <a:pos x="T2" y="T3"/>
                  </a:cxn>
                  <a:cxn ang="T8">
                    <a:pos x="T4" y="T5"/>
                  </a:cxn>
                </a:cxnLst>
                <a:rect l="0" t="0" r="r" b="b"/>
                <a:pathLst>
                  <a:path w="3" h="3">
                    <a:moveTo>
                      <a:pt x="3" y="1"/>
                    </a:moveTo>
                    <a:cubicBezTo>
                      <a:pt x="3" y="0"/>
                      <a:pt x="0" y="1"/>
                      <a:pt x="0" y="2"/>
                    </a:cubicBezTo>
                    <a:cubicBezTo>
                      <a:pt x="2" y="3"/>
                      <a:pt x="2" y="1"/>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72" name="Freeform 4910"/>
              <p:cNvSpPr>
                <a:spLocks/>
              </p:cNvSpPr>
              <p:nvPr/>
            </p:nvSpPr>
            <p:spPr bwMode="auto">
              <a:xfrm>
                <a:off x="4395" y="2454"/>
                <a:ext cx="19" cy="26"/>
              </a:xfrm>
              <a:custGeom>
                <a:avLst/>
                <a:gdLst>
                  <a:gd name="T0" fmla="*/ 0 w 14"/>
                  <a:gd name="T1" fmla="*/ 1 h 20"/>
                  <a:gd name="T2" fmla="*/ 4 w 14"/>
                  <a:gd name="T3" fmla="*/ 5 h 20"/>
                  <a:gd name="T4" fmla="*/ 8 w 14"/>
                  <a:gd name="T5" fmla="*/ 13 h 20"/>
                  <a:gd name="T6" fmla="*/ 18 w 14"/>
                  <a:gd name="T7" fmla="*/ 18 h 20"/>
                  <a:gd name="T8" fmla="*/ 19 w 14"/>
                  <a:gd name="T9" fmla="*/ 14 h 20"/>
                  <a:gd name="T10" fmla="*/ 18 w 14"/>
                  <a:gd name="T11" fmla="*/ 10 h 20"/>
                  <a:gd name="T12" fmla="*/ 14 w 14"/>
                  <a:gd name="T13" fmla="*/ 3 h 20"/>
                  <a:gd name="T14" fmla="*/ 0 w 14"/>
                  <a:gd name="T15" fmla="*/ 1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 h="20">
                    <a:moveTo>
                      <a:pt x="0" y="1"/>
                    </a:moveTo>
                    <a:cubicBezTo>
                      <a:pt x="0" y="2"/>
                      <a:pt x="2" y="4"/>
                      <a:pt x="3" y="4"/>
                    </a:cubicBezTo>
                    <a:cubicBezTo>
                      <a:pt x="5" y="6"/>
                      <a:pt x="4" y="8"/>
                      <a:pt x="6" y="10"/>
                    </a:cubicBezTo>
                    <a:cubicBezTo>
                      <a:pt x="7" y="11"/>
                      <a:pt x="11" y="20"/>
                      <a:pt x="13" y="14"/>
                    </a:cubicBezTo>
                    <a:cubicBezTo>
                      <a:pt x="13" y="13"/>
                      <a:pt x="13" y="12"/>
                      <a:pt x="14" y="11"/>
                    </a:cubicBezTo>
                    <a:cubicBezTo>
                      <a:pt x="14" y="10"/>
                      <a:pt x="13" y="9"/>
                      <a:pt x="13" y="8"/>
                    </a:cubicBezTo>
                    <a:cubicBezTo>
                      <a:pt x="13" y="6"/>
                      <a:pt x="11" y="4"/>
                      <a:pt x="10" y="2"/>
                    </a:cubicBezTo>
                    <a:cubicBezTo>
                      <a:pt x="8" y="1"/>
                      <a:pt x="1" y="0"/>
                      <a:pt x="0" y="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73" name="Freeform 4911"/>
              <p:cNvSpPr>
                <a:spLocks/>
              </p:cNvSpPr>
              <p:nvPr/>
            </p:nvSpPr>
            <p:spPr bwMode="auto">
              <a:xfrm>
                <a:off x="4397" y="2479"/>
                <a:ext cx="0" cy="2"/>
              </a:xfrm>
              <a:custGeom>
                <a:avLst/>
                <a:gdLst>
                  <a:gd name="T0" fmla="*/ 2 h 2"/>
                  <a:gd name="T1" fmla="*/ 0 h 2"/>
                  <a:gd name="T2" fmla="*/ 2 h 2"/>
                  <a:gd name="T3" fmla="*/ 0 60000 65536"/>
                  <a:gd name="T4" fmla="*/ 0 60000 65536"/>
                  <a:gd name="T5" fmla="*/ 0 60000 65536"/>
                </a:gdLst>
                <a:ahLst/>
                <a:cxnLst>
                  <a:cxn ang="T3">
                    <a:pos x="0" y="T0"/>
                  </a:cxn>
                  <a:cxn ang="T4">
                    <a:pos x="0" y="T1"/>
                  </a:cxn>
                  <a:cxn ang="T5">
                    <a:pos x="0" y="T2"/>
                  </a:cxn>
                </a:cxnLst>
                <a:rect l="0" t="0" r="r" b="b"/>
                <a:pathLst>
                  <a:path h="2">
                    <a:moveTo>
                      <a:pt x="0" y="2"/>
                    </a:moveTo>
                    <a:cubicBezTo>
                      <a:pt x="0" y="1"/>
                      <a:pt x="0" y="1"/>
                      <a:pt x="0" y="0"/>
                    </a:cubicBezTo>
                    <a:cubicBezTo>
                      <a:pt x="0" y="1"/>
                      <a:pt x="0" y="2"/>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74" name="Freeform 4912"/>
              <p:cNvSpPr>
                <a:spLocks/>
              </p:cNvSpPr>
              <p:nvPr/>
            </p:nvSpPr>
            <p:spPr bwMode="auto">
              <a:xfrm>
                <a:off x="4381" y="2373"/>
                <a:ext cx="68" cy="98"/>
              </a:xfrm>
              <a:custGeom>
                <a:avLst/>
                <a:gdLst>
                  <a:gd name="T0" fmla="*/ 4 w 52"/>
                  <a:gd name="T1" fmla="*/ 44 h 74"/>
                  <a:gd name="T2" fmla="*/ 8 w 52"/>
                  <a:gd name="T3" fmla="*/ 58 h 74"/>
                  <a:gd name="T4" fmla="*/ 13 w 52"/>
                  <a:gd name="T5" fmla="*/ 66 h 74"/>
                  <a:gd name="T6" fmla="*/ 21 w 52"/>
                  <a:gd name="T7" fmla="*/ 66 h 74"/>
                  <a:gd name="T8" fmla="*/ 17 w 52"/>
                  <a:gd name="T9" fmla="*/ 77 h 74"/>
                  <a:gd name="T10" fmla="*/ 22 w 52"/>
                  <a:gd name="T11" fmla="*/ 79 h 74"/>
                  <a:gd name="T12" fmla="*/ 27 w 52"/>
                  <a:gd name="T13" fmla="*/ 79 h 74"/>
                  <a:gd name="T14" fmla="*/ 33 w 52"/>
                  <a:gd name="T15" fmla="*/ 74 h 74"/>
                  <a:gd name="T16" fmla="*/ 44 w 52"/>
                  <a:gd name="T17" fmla="*/ 86 h 74"/>
                  <a:gd name="T18" fmla="*/ 46 w 52"/>
                  <a:gd name="T19" fmla="*/ 83 h 74"/>
                  <a:gd name="T20" fmla="*/ 42 w 52"/>
                  <a:gd name="T21" fmla="*/ 75 h 74"/>
                  <a:gd name="T22" fmla="*/ 55 w 52"/>
                  <a:gd name="T23" fmla="*/ 86 h 74"/>
                  <a:gd name="T24" fmla="*/ 60 w 52"/>
                  <a:gd name="T25" fmla="*/ 90 h 74"/>
                  <a:gd name="T26" fmla="*/ 65 w 52"/>
                  <a:gd name="T27" fmla="*/ 90 h 74"/>
                  <a:gd name="T28" fmla="*/ 67 w 52"/>
                  <a:gd name="T29" fmla="*/ 97 h 74"/>
                  <a:gd name="T30" fmla="*/ 61 w 52"/>
                  <a:gd name="T31" fmla="*/ 85 h 74"/>
                  <a:gd name="T32" fmla="*/ 64 w 52"/>
                  <a:gd name="T33" fmla="*/ 78 h 74"/>
                  <a:gd name="T34" fmla="*/ 54 w 52"/>
                  <a:gd name="T35" fmla="*/ 73 h 74"/>
                  <a:gd name="T36" fmla="*/ 50 w 52"/>
                  <a:gd name="T37" fmla="*/ 73 h 74"/>
                  <a:gd name="T38" fmla="*/ 39 w 52"/>
                  <a:gd name="T39" fmla="*/ 70 h 74"/>
                  <a:gd name="T40" fmla="*/ 34 w 52"/>
                  <a:gd name="T41" fmla="*/ 73 h 74"/>
                  <a:gd name="T42" fmla="*/ 26 w 52"/>
                  <a:gd name="T43" fmla="*/ 50 h 74"/>
                  <a:gd name="T44" fmla="*/ 34 w 52"/>
                  <a:gd name="T45" fmla="*/ 38 h 74"/>
                  <a:gd name="T46" fmla="*/ 34 w 52"/>
                  <a:gd name="T47" fmla="*/ 34 h 74"/>
                  <a:gd name="T48" fmla="*/ 35 w 52"/>
                  <a:gd name="T49" fmla="*/ 21 h 74"/>
                  <a:gd name="T50" fmla="*/ 31 w 52"/>
                  <a:gd name="T51" fmla="*/ 7 h 74"/>
                  <a:gd name="T52" fmla="*/ 26 w 52"/>
                  <a:gd name="T53" fmla="*/ 7 h 74"/>
                  <a:gd name="T54" fmla="*/ 20 w 52"/>
                  <a:gd name="T55" fmla="*/ 4 h 74"/>
                  <a:gd name="T56" fmla="*/ 9 w 52"/>
                  <a:gd name="T57" fmla="*/ 1 h 74"/>
                  <a:gd name="T58" fmla="*/ 8 w 52"/>
                  <a:gd name="T59" fmla="*/ 5 h 74"/>
                  <a:gd name="T60" fmla="*/ 8 w 52"/>
                  <a:gd name="T61" fmla="*/ 28 h 74"/>
                  <a:gd name="T62" fmla="*/ 3 w 52"/>
                  <a:gd name="T63" fmla="*/ 36 h 7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2" h="74">
                    <a:moveTo>
                      <a:pt x="1" y="30"/>
                    </a:moveTo>
                    <a:cubicBezTo>
                      <a:pt x="1" y="32"/>
                      <a:pt x="2" y="32"/>
                      <a:pt x="3" y="33"/>
                    </a:cubicBezTo>
                    <a:cubicBezTo>
                      <a:pt x="3" y="35"/>
                      <a:pt x="3" y="38"/>
                      <a:pt x="4" y="40"/>
                    </a:cubicBezTo>
                    <a:cubicBezTo>
                      <a:pt x="5" y="41"/>
                      <a:pt x="5" y="43"/>
                      <a:pt x="6" y="44"/>
                    </a:cubicBezTo>
                    <a:cubicBezTo>
                      <a:pt x="6" y="45"/>
                      <a:pt x="8" y="48"/>
                      <a:pt x="7" y="45"/>
                    </a:cubicBezTo>
                    <a:cubicBezTo>
                      <a:pt x="9" y="46"/>
                      <a:pt x="8" y="50"/>
                      <a:pt x="10" y="50"/>
                    </a:cubicBezTo>
                    <a:cubicBezTo>
                      <a:pt x="14" y="51"/>
                      <a:pt x="11" y="47"/>
                      <a:pt x="11" y="46"/>
                    </a:cubicBezTo>
                    <a:cubicBezTo>
                      <a:pt x="12" y="46"/>
                      <a:pt x="19" y="48"/>
                      <a:pt x="16" y="50"/>
                    </a:cubicBezTo>
                    <a:cubicBezTo>
                      <a:pt x="15" y="51"/>
                      <a:pt x="14" y="52"/>
                      <a:pt x="13" y="53"/>
                    </a:cubicBezTo>
                    <a:cubicBezTo>
                      <a:pt x="12" y="54"/>
                      <a:pt x="13" y="56"/>
                      <a:pt x="13" y="58"/>
                    </a:cubicBezTo>
                    <a:cubicBezTo>
                      <a:pt x="14" y="58"/>
                      <a:pt x="15" y="58"/>
                      <a:pt x="14" y="57"/>
                    </a:cubicBezTo>
                    <a:cubicBezTo>
                      <a:pt x="16" y="57"/>
                      <a:pt x="17" y="58"/>
                      <a:pt x="17" y="60"/>
                    </a:cubicBezTo>
                    <a:cubicBezTo>
                      <a:pt x="17" y="57"/>
                      <a:pt x="18" y="59"/>
                      <a:pt x="18" y="60"/>
                    </a:cubicBezTo>
                    <a:cubicBezTo>
                      <a:pt x="19" y="60"/>
                      <a:pt x="21" y="61"/>
                      <a:pt x="21" y="60"/>
                    </a:cubicBezTo>
                    <a:cubicBezTo>
                      <a:pt x="22" y="59"/>
                      <a:pt x="22" y="58"/>
                      <a:pt x="23" y="57"/>
                    </a:cubicBezTo>
                    <a:cubicBezTo>
                      <a:pt x="23" y="57"/>
                      <a:pt x="25" y="56"/>
                      <a:pt x="25" y="56"/>
                    </a:cubicBezTo>
                    <a:cubicBezTo>
                      <a:pt x="27" y="57"/>
                      <a:pt x="28" y="58"/>
                      <a:pt x="29" y="59"/>
                    </a:cubicBezTo>
                    <a:cubicBezTo>
                      <a:pt x="31" y="60"/>
                      <a:pt x="34" y="62"/>
                      <a:pt x="34" y="65"/>
                    </a:cubicBezTo>
                    <a:cubicBezTo>
                      <a:pt x="34" y="65"/>
                      <a:pt x="36" y="66"/>
                      <a:pt x="36" y="65"/>
                    </a:cubicBezTo>
                    <a:cubicBezTo>
                      <a:pt x="36" y="64"/>
                      <a:pt x="36" y="64"/>
                      <a:pt x="35" y="63"/>
                    </a:cubicBezTo>
                    <a:cubicBezTo>
                      <a:pt x="35" y="63"/>
                      <a:pt x="34" y="61"/>
                      <a:pt x="34" y="61"/>
                    </a:cubicBezTo>
                    <a:cubicBezTo>
                      <a:pt x="33" y="60"/>
                      <a:pt x="33" y="58"/>
                      <a:pt x="32" y="57"/>
                    </a:cubicBezTo>
                    <a:cubicBezTo>
                      <a:pt x="34" y="56"/>
                      <a:pt x="36" y="59"/>
                      <a:pt x="37" y="60"/>
                    </a:cubicBezTo>
                    <a:cubicBezTo>
                      <a:pt x="39" y="62"/>
                      <a:pt x="41" y="62"/>
                      <a:pt x="42" y="65"/>
                    </a:cubicBezTo>
                    <a:cubicBezTo>
                      <a:pt x="43" y="66"/>
                      <a:pt x="42" y="67"/>
                      <a:pt x="43" y="67"/>
                    </a:cubicBezTo>
                    <a:cubicBezTo>
                      <a:pt x="44" y="67"/>
                      <a:pt x="45" y="68"/>
                      <a:pt x="46" y="68"/>
                    </a:cubicBezTo>
                    <a:cubicBezTo>
                      <a:pt x="47" y="69"/>
                      <a:pt x="47" y="70"/>
                      <a:pt x="48" y="69"/>
                    </a:cubicBezTo>
                    <a:cubicBezTo>
                      <a:pt x="49" y="69"/>
                      <a:pt x="50" y="68"/>
                      <a:pt x="50" y="68"/>
                    </a:cubicBezTo>
                    <a:cubicBezTo>
                      <a:pt x="50" y="70"/>
                      <a:pt x="48" y="70"/>
                      <a:pt x="49" y="72"/>
                    </a:cubicBezTo>
                    <a:cubicBezTo>
                      <a:pt x="49" y="72"/>
                      <a:pt x="51" y="74"/>
                      <a:pt x="51" y="73"/>
                    </a:cubicBezTo>
                    <a:cubicBezTo>
                      <a:pt x="52" y="71"/>
                      <a:pt x="51" y="64"/>
                      <a:pt x="48" y="67"/>
                    </a:cubicBezTo>
                    <a:cubicBezTo>
                      <a:pt x="47" y="66"/>
                      <a:pt x="48" y="65"/>
                      <a:pt x="47" y="64"/>
                    </a:cubicBezTo>
                    <a:cubicBezTo>
                      <a:pt x="47" y="63"/>
                      <a:pt x="46" y="62"/>
                      <a:pt x="45" y="61"/>
                    </a:cubicBezTo>
                    <a:cubicBezTo>
                      <a:pt x="42" y="60"/>
                      <a:pt x="47" y="59"/>
                      <a:pt x="49" y="59"/>
                    </a:cubicBezTo>
                    <a:cubicBezTo>
                      <a:pt x="48" y="58"/>
                      <a:pt x="46" y="57"/>
                      <a:pt x="45" y="57"/>
                    </a:cubicBezTo>
                    <a:cubicBezTo>
                      <a:pt x="43" y="57"/>
                      <a:pt x="42" y="55"/>
                      <a:pt x="41" y="55"/>
                    </a:cubicBezTo>
                    <a:cubicBezTo>
                      <a:pt x="40" y="56"/>
                      <a:pt x="43" y="58"/>
                      <a:pt x="41" y="59"/>
                    </a:cubicBezTo>
                    <a:cubicBezTo>
                      <a:pt x="39" y="60"/>
                      <a:pt x="39" y="56"/>
                      <a:pt x="38" y="55"/>
                    </a:cubicBezTo>
                    <a:cubicBezTo>
                      <a:pt x="37" y="52"/>
                      <a:pt x="31" y="50"/>
                      <a:pt x="31" y="55"/>
                    </a:cubicBezTo>
                    <a:cubicBezTo>
                      <a:pt x="30" y="54"/>
                      <a:pt x="30" y="54"/>
                      <a:pt x="30" y="53"/>
                    </a:cubicBezTo>
                    <a:cubicBezTo>
                      <a:pt x="29" y="55"/>
                      <a:pt x="31" y="55"/>
                      <a:pt x="31" y="56"/>
                    </a:cubicBezTo>
                    <a:cubicBezTo>
                      <a:pt x="29" y="58"/>
                      <a:pt x="27" y="56"/>
                      <a:pt x="26" y="55"/>
                    </a:cubicBezTo>
                    <a:cubicBezTo>
                      <a:pt x="25" y="54"/>
                      <a:pt x="21" y="48"/>
                      <a:pt x="24" y="48"/>
                    </a:cubicBezTo>
                    <a:cubicBezTo>
                      <a:pt x="21" y="46"/>
                      <a:pt x="19" y="41"/>
                      <a:pt x="20" y="38"/>
                    </a:cubicBezTo>
                    <a:cubicBezTo>
                      <a:pt x="21" y="36"/>
                      <a:pt x="20" y="34"/>
                      <a:pt x="20" y="33"/>
                    </a:cubicBezTo>
                    <a:cubicBezTo>
                      <a:pt x="21" y="31"/>
                      <a:pt x="24" y="30"/>
                      <a:pt x="26" y="29"/>
                    </a:cubicBezTo>
                    <a:cubicBezTo>
                      <a:pt x="25" y="29"/>
                      <a:pt x="25" y="30"/>
                      <a:pt x="25" y="31"/>
                    </a:cubicBezTo>
                    <a:cubicBezTo>
                      <a:pt x="26" y="29"/>
                      <a:pt x="26" y="28"/>
                      <a:pt x="26" y="26"/>
                    </a:cubicBezTo>
                    <a:cubicBezTo>
                      <a:pt x="27" y="23"/>
                      <a:pt x="28" y="21"/>
                      <a:pt x="28" y="18"/>
                    </a:cubicBezTo>
                    <a:cubicBezTo>
                      <a:pt x="27" y="19"/>
                      <a:pt x="27" y="17"/>
                      <a:pt x="27" y="16"/>
                    </a:cubicBezTo>
                    <a:cubicBezTo>
                      <a:pt x="25" y="15"/>
                      <a:pt x="24" y="14"/>
                      <a:pt x="23" y="12"/>
                    </a:cubicBezTo>
                    <a:cubicBezTo>
                      <a:pt x="22" y="10"/>
                      <a:pt x="23" y="8"/>
                      <a:pt x="24" y="5"/>
                    </a:cubicBezTo>
                    <a:cubicBezTo>
                      <a:pt x="24" y="4"/>
                      <a:pt x="23" y="1"/>
                      <a:pt x="21" y="3"/>
                    </a:cubicBezTo>
                    <a:cubicBezTo>
                      <a:pt x="21" y="3"/>
                      <a:pt x="21" y="5"/>
                      <a:pt x="20" y="5"/>
                    </a:cubicBezTo>
                    <a:cubicBezTo>
                      <a:pt x="19" y="4"/>
                      <a:pt x="17" y="4"/>
                      <a:pt x="17" y="4"/>
                    </a:cubicBezTo>
                    <a:cubicBezTo>
                      <a:pt x="16" y="4"/>
                      <a:pt x="16" y="3"/>
                      <a:pt x="15" y="3"/>
                    </a:cubicBezTo>
                    <a:cubicBezTo>
                      <a:pt x="13" y="2"/>
                      <a:pt x="11" y="0"/>
                      <a:pt x="10" y="1"/>
                    </a:cubicBezTo>
                    <a:cubicBezTo>
                      <a:pt x="9" y="1"/>
                      <a:pt x="8" y="1"/>
                      <a:pt x="7" y="1"/>
                    </a:cubicBezTo>
                    <a:cubicBezTo>
                      <a:pt x="7" y="0"/>
                      <a:pt x="7" y="2"/>
                      <a:pt x="6" y="2"/>
                    </a:cubicBezTo>
                    <a:cubicBezTo>
                      <a:pt x="4" y="2"/>
                      <a:pt x="6" y="3"/>
                      <a:pt x="6" y="4"/>
                    </a:cubicBezTo>
                    <a:cubicBezTo>
                      <a:pt x="6" y="6"/>
                      <a:pt x="5" y="8"/>
                      <a:pt x="5" y="10"/>
                    </a:cubicBezTo>
                    <a:cubicBezTo>
                      <a:pt x="4" y="14"/>
                      <a:pt x="7" y="17"/>
                      <a:pt x="6" y="21"/>
                    </a:cubicBezTo>
                    <a:cubicBezTo>
                      <a:pt x="6" y="25"/>
                      <a:pt x="7" y="27"/>
                      <a:pt x="7" y="30"/>
                    </a:cubicBezTo>
                    <a:cubicBezTo>
                      <a:pt x="8" y="34"/>
                      <a:pt x="2" y="29"/>
                      <a:pt x="2" y="27"/>
                    </a:cubicBezTo>
                    <a:cubicBezTo>
                      <a:pt x="0" y="28"/>
                      <a:pt x="1" y="29"/>
                      <a:pt x="1" y="3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75" name="Freeform 4913"/>
              <p:cNvSpPr>
                <a:spLocks/>
              </p:cNvSpPr>
              <p:nvPr/>
            </p:nvSpPr>
            <p:spPr bwMode="auto">
              <a:xfrm>
                <a:off x="4395" y="2361"/>
                <a:ext cx="4" cy="3"/>
              </a:xfrm>
              <a:custGeom>
                <a:avLst/>
                <a:gdLst>
                  <a:gd name="T0" fmla="*/ 0 w 3"/>
                  <a:gd name="T1" fmla="*/ 2 h 2"/>
                  <a:gd name="T2" fmla="*/ 3 w 3"/>
                  <a:gd name="T3" fmla="*/ 3 h 2"/>
                  <a:gd name="T4" fmla="*/ 0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0" y="1"/>
                    </a:moveTo>
                    <a:cubicBezTo>
                      <a:pt x="1" y="1"/>
                      <a:pt x="2" y="2"/>
                      <a:pt x="2" y="2"/>
                    </a:cubicBezTo>
                    <a:cubicBezTo>
                      <a:pt x="3" y="1"/>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76" name="Freeform 4914"/>
              <p:cNvSpPr>
                <a:spLocks/>
              </p:cNvSpPr>
              <p:nvPr/>
            </p:nvSpPr>
            <p:spPr bwMode="auto">
              <a:xfrm>
                <a:off x="4397" y="2369"/>
                <a:ext cx="1" cy="1"/>
              </a:xfrm>
              <a:custGeom>
                <a:avLst/>
                <a:gdLst>
                  <a:gd name="T0" fmla="*/ 0 w 1"/>
                  <a:gd name="T1" fmla="*/ 1 h 1"/>
                  <a:gd name="T2" fmla="*/ 1 w 1"/>
                  <a:gd name="T3" fmla="*/ 1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1"/>
                      <a:pt x="1" y="1"/>
                      <a:pt x="1" y="1"/>
                    </a:cubicBezTo>
                    <a:cubicBezTo>
                      <a:pt x="1"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77" name="Freeform 4915"/>
              <p:cNvSpPr>
                <a:spLocks/>
              </p:cNvSpPr>
              <p:nvPr/>
            </p:nvSpPr>
            <p:spPr bwMode="auto">
              <a:xfrm>
                <a:off x="4400" y="2344"/>
                <a:ext cx="2" cy="3"/>
              </a:xfrm>
              <a:custGeom>
                <a:avLst/>
                <a:gdLst>
                  <a:gd name="T0" fmla="*/ 2 w 1"/>
                  <a:gd name="T1" fmla="*/ 3 h 2"/>
                  <a:gd name="T2" fmla="*/ 2 w 1"/>
                  <a:gd name="T3" fmla="*/ 0 h 2"/>
                  <a:gd name="T4" fmla="*/ 2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1"/>
                      <a:pt x="1" y="0"/>
                    </a:cubicBezTo>
                    <a:cubicBezTo>
                      <a:pt x="1" y="1"/>
                      <a:pt x="0"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78" name="Freeform 4916"/>
              <p:cNvSpPr>
                <a:spLocks/>
              </p:cNvSpPr>
              <p:nvPr/>
            </p:nvSpPr>
            <p:spPr bwMode="auto">
              <a:xfrm>
                <a:off x="4404" y="2368"/>
                <a:ext cx="2" cy="2"/>
              </a:xfrm>
              <a:custGeom>
                <a:avLst/>
                <a:gdLst>
                  <a:gd name="T0" fmla="*/ 0 w 1"/>
                  <a:gd name="T1" fmla="*/ 2 h 2"/>
                  <a:gd name="T2" fmla="*/ 0 w 1"/>
                  <a:gd name="T3" fmla="*/ 0 h 2"/>
                  <a:gd name="T4" fmla="*/ 0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0" y="2"/>
                      <a:pt x="1" y="1"/>
                      <a:pt x="0" y="0"/>
                    </a:cubicBezTo>
                    <a:cubicBezTo>
                      <a:pt x="0" y="0"/>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79" name="Freeform 4917"/>
              <p:cNvSpPr>
                <a:spLocks/>
              </p:cNvSpPr>
              <p:nvPr/>
            </p:nvSpPr>
            <p:spPr bwMode="auto">
              <a:xfrm>
                <a:off x="4412" y="2428"/>
                <a:ext cx="4" cy="8"/>
              </a:xfrm>
              <a:custGeom>
                <a:avLst/>
                <a:gdLst>
                  <a:gd name="T0" fmla="*/ 0 w 3"/>
                  <a:gd name="T1" fmla="*/ 3 h 6"/>
                  <a:gd name="T2" fmla="*/ 4 w 3"/>
                  <a:gd name="T3" fmla="*/ 8 h 6"/>
                  <a:gd name="T4" fmla="*/ 0 w 3"/>
                  <a:gd name="T5" fmla="*/ 3 h 6"/>
                  <a:gd name="T6" fmla="*/ 0 60000 65536"/>
                  <a:gd name="T7" fmla="*/ 0 60000 65536"/>
                  <a:gd name="T8" fmla="*/ 0 60000 65536"/>
                </a:gdLst>
                <a:ahLst/>
                <a:cxnLst>
                  <a:cxn ang="T6">
                    <a:pos x="T0" y="T1"/>
                  </a:cxn>
                  <a:cxn ang="T7">
                    <a:pos x="T2" y="T3"/>
                  </a:cxn>
                  <a:cxn ang="T8">
                    <a:pos x="T4" y="T5"/>
                  </a:cxn>
                </a:cxnLst>
                <a:rect l="0" t="0" r="r" b="b"/>
                <a:pathLst>
                  <a:path w="3" h="6">
                    <a:moveTo>
                      <a:pt x="0" y="2"/>
                    </a:moveTo>
                    <a:cubicBezTo>
                      <a:pt x="1" y="3"/>
                      <a:pt x="1" y="5"/>
                      <a:pt x="3" y="6"/>
                    </a:cubicBezTo>
                    <a:cubicBezTo>
                      <a:pt x="3" y="4"/>
                      <a:pt x="3" y="0"/>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80" name="Freeform 4918"/>
              <p:cNvSpPr>
                <a:spLocks/>
              </p:cNvSpPr>
              <p:nvPr/>
            </p:nvSpPr>
            <p:spPr bwMode="auto">
              <a:xfrm>
                <a:off x="4415" y="2443"/>
                <a:ext cx="4" cy="4"/>
              </a:xfrm>
              <a:custGeom>
                <a:avLst/>
                <a:gdLst>
                  <a:gd name="T0" fmla="*/ 4 w 3"/>
                  <a:gd name="T1" fmla="*/ 4 h 3"/>
                  <a:gd name="T2" fmla="*/ 0 w 3"/>
                  <a:gd name="T3" fmla="*/ 0 h 3"/>
                  <a:gd name="T4" fmla="*/ 4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3" y="3"/>
                    </a:moveTo>
                    <a:cubicBezTo>
                      <a:pt x="3" y="2"/>
                      <a:pt x="1" y="1"/>
                      <a:pt x="0" y="0"/>
                    </a:cubicBezTo>
                    <a:cubicBezTo>
                      <a:pt x="1" y="2"/>
                      <a:pt x="2" y="2"/>
                      <a:pt x="3"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81" name="Freeform 4919"/>
              <p:cNvSpPr>
                <a:spLocks/>
              </p:cNvSpPr>
              <p:nvPr/>
            </p:nvSpPr>
            <p:spPr bwMode="auto">
              <a:xfrm>
                <a:off x="4415" y="2454"/>
                <a:ext cx="5" cy="6"/>
              </a:xfrm>
              <a:custGeom>
                <a:avLst/>
                <a:gdLst>
                  <a:gd name="T0" fmla="*/ 0 w 4"/>
                  <a:gd name="T1" fmla="*/ 2 h 5"/>
                  <a:gd name="T2" fmla="*/ 5 w 4"/>
                  <a:gd name="T3" fmla="*/ 2 h 5"/>
                  <a:gd name="T4" fmla="*/ 0 w 4"/>
                  <a:gd name="T5" fmla="*/ 2 h 5"/>
                  <a:gd name="T6" fmla="*/ 0 60000 65536"/>
                  <a:gd name="T7" fmla="*/ 0 60000 65536"/>
                  <a:gd name="T8" fmla="*/ 0 60000 65536"/>
                </a:gdLst>
                <a:ahLst/>
                <a:cxnLst>
                  <a:cxn ang="T6">
                    <a:pos x="T0" y="T1"/>
                  </a:cxn>
                  <a:cxn ang="T7">
                    <a:pos x="T2" y="T3"/>
                  </a:cxn>
                  <a:cxn ang="T8">
                    <a:pos x="T4" y="T5"/>
                  </a:cxn>
                </a:cxnLst>
                <a:rect l="0" t="0" r="r" b="b"/>
                <a:pathLst>
                  <a:path w="4" h="5">
                    <a:moveTo>
                      <a:pt x="0" y="2"/>
                    </a:moveTo>
                    <a:cubicBezTo>
                      <a:pt x="0" y="4"/>
                      <a:pt x="4" y="5"/>
                      <a:pt x="4" y="2"/>
                    </a:cubicBezTo>
                    <a:cubicBezTo>
                      <a:pt x="4" y="1"/>
                      <a:pt x="1" y="0"/>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82" name="Freeform 4920"/>
              <p:cNvSpPr>
                <a:spLocks/>
              </p:cNvSpPr>
              <p:nvPr/>
            </p:nvSpPr>
            <p:spPr bwMode="auto">
              <a:xfrm>
                <a:off x="4418" y="2434"/>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83" name="Freeform 4921"/>
              <p:cNvSpPr>
                <a:spLocks/>
              </p:cNvSpPr>
              <p:nvPr/>
            </p:nvSpPr>
            <p:spPr bwMode="auto">
              <a:xfrm>
                <a:off x="4419" y="2480"/>
                <a:ext cx="20" cy="24"/>
              </a:xfrm>
              <a:custGeom>
                <a:avLst/>
                <a:gdLst>
                  <a:gd name="T0" fmla="*/ 0 w 15"/>
                  <a:gd name="T1" fmla="*/ 3 h 18"/>
                  <a:gd name="T2" fmla="*/ 3 w 15"/>
                  <a:gd name="T3" fmla="*/ 9 h 18"/>
                  <a:gd name="T4" fmla="*/ 3 w 15"/>
                  <a:gd name="T5" fmla="*/ 16 h 18"/>
                  <a:gd name="T6" fmla="*/ 3 w 15"/>
                  <a:gd name="T7" fmla="*/ 24 h 18"/>
                  <a:gd name="T8" fmla="*/ 9 w 15"/>
                  <a:gd name="T9" fmla="*/ 20 h 18"/>
                  <a:gd name="T10" fmla="*/ 15 w 15"/>
                  <a:gd name="T11" fmla="*/ 16 h 18"/>
                  <a:gd name="T12" fmla="*/ 19 w 15"/>
                  <a:gd name="T13" fmla="*/ 11 h 18"/>
                  <a:gd name="T14" fmla="*/ 15 w 15"/>
                  <a:gd name="T15" fmla="*/ 8 h 18"/>
                  <a:gd name="T16" fmla="*/ 13 w 15"/>
                  <a:gd name="T17" fmla="*/ 5 h 18"/>
                  <a:gd name="T18" fmla="*/ 9 w 15"/>
                  <a:gd name="T19" fmla="*/ 5 h 18"/>
                  <a:gd name="T20" fmla="*/ 7 w 15"/>
                  <a:gd name="T21" fmla="*/ 3 h 18"/>
                  <a:gd name="T22" fmla="*/ 1 w 15"/>
                  <a:gd name="T23" fmla="*/ 0 h 18"/>
                  <a:gd name="T24" fmla="*/ 0 w 15"/>
                  <a:gd name="T25" fmla="*/ 3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18">
                    <a:moveTo>
                      <a:pt x="0" y="2"/>
                    </a:moveTo>
                    <a:cubicBezTo>
                      <a:pt x="3" y="2"/>
                      <a:pt x="2" y="5"/>
                      <a:pt x="2" y="7"/>
                    </a:cubicBezTo>
                    <a:cubicBezTo>
                      <a:pt x="2" y="9"/>
                      <a:pt x="3" y="10"/>
                      <a:pt x="2" y="12"/>
                    </a:cubicBezTo>
                    <a:cubicBezTo>
                      <a:pt x="2" y="14"/>
                      <a:pt x="3" y="16"/>
                      <a:pt x="2" y="18"/>
                    </a:cubicBezTo>
                    <a:cubicBezTo>
                      <a:pt x="4" y="18"/>
                      <a:pt x="5" y="15"/>
                      <a:pt x="7" y="15"/>
                    </a:cubicBezTo>
                    <a:cubicBezTo>
                      <a:pt x="8" y="15"/>
                      <a:pt x="11" y="13"/>
                      <a:pt x="11" y="12"/>
                    </a:cubicBezTo>
                    <a:cubicBezTo>
                      <a:pt x="10" y="10"/>
                      <a:pt x="14" y="10"/>
                      <a:pt x="14" y="8"/>
                    </a:cubicBezTo>
                    <a:cubicBezTo>
                      <a:pt x="13" y="6"/>
                      <a:pt x="15" y="3"/>
                      <a:pt x="11" y="6"/>
                    </a:cubicBezTo>
                    <a:cubicBezTo>
                      <a:pt x="12" y="5"/>
                      <a:pt x="11" y="3"/>
                      <a:pt x="10" y="4"/>
                    </a:cubicBezTo>
                    <a:cubicBezTo>
                      <a:pt x="9" y="4"/>
                      <a:pt x="8" y="5"/>
                      <a:pt x="7" y="4"/>
                    </a:cubicBezTo>
                    <a:cubicBezTo>
                      <a:pt x="6" y="3"/>
                      <a:pt x="6" y="2"/>
                      <a:pt x="5" y="2"/>
                    </a:cubicBezTo>
                    <a:cubicBezTo>
                      <a:pt x="3" y="1"/>
                      <a:pt x="2" y="1"/>
                      <a:pt x="1" y="0"/>
                    </a:cubicBezTo>
                    <a:cubicBezTo>
                      <a:pt x="0" y="0"/>
                      <a:pt x="0" y="1"/>
                      <a:pt x="0" y="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84" name="Freeform 4922"/>
              <p:cNvSpPr>
                <a:spLocks/>
              </p:cNvSpPr>
              <p:nvPr/>
            </p:nvSpPr>
            <p:spPr bwMode="auto">
              <a:xfrm>
                <a:off x="4419" y="2467"/>
                <a:ext cx="3" cy="10"/>
              </a:xfrm>
              <a:custGeom>
                <a:avLst/>
                <a:gdLst>
                  <a:gd name="T0" fmla="*/ 2 w 2"/>
                  <a:gd name="T1" fmla="*/ 4 h 8"/>
                  <a:gd name="T2" fmla="*/ 2 w 2"/>
                  <a:gd name="T3" fmla="*/ 10 h 8"/>
                  <a:gd name="T4" fmla="*/ 3 w 2"/>
                  <a:gd name="T5" fmla="*/ 3 h 8"/>
                  <a:gd name="T6" fmla="*/ 2 w 2"/>
                  <a:gd name="T7" fmla="*/ 4 h 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8">
                    <a:moveTo>
                      <a:pt x="1" y="3"/>
                    </a:moveTo>
                    <a:cubicBezTo>
                      <a:pt x="1" y="5"/>
                      <a:pt x="0" y="6"/>
                      <a:pt x="1" y="8"/>
                    </a:cubicBezTo>
                    <a:cubicBezTo>
                      <a:pt x="2" y="6"/>
                      <a:pt x="2" y="4"/>
                      <a:pt x="2" y="2"/>
                    </a:cubicBezTo>
                    <a:cubicBezTo>
                      <a:pt x="2" y="0"/>
                      <a:pt x="0" y="1"/>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85" name="Freeform 4923"/>
              <p:cNvSpPr>
                <a:spLocks/>
              </p:cNvSpPr>
              <p:nvPr/>
            </p:nvSpPr>
            <p:spPr bwMode="auto">
              <a:xfrm>
                <a:off x="4420" y="2436"/>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86" name="Freeform 4924"/>
              <p:cNvSpPr>
                <a:spLocks/>
              </p:cNvSpPr>
              <p:nvPr/>
            </p:nvSpPr>
            <p:spPr bwMode="auto">
              <a:xfrm>
                <a:off x="4420" y="2436"/>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87" name="Freeform 4925"/>
              <p:cNvSpPr>
                <a:spLocks/>
              </p:cNvSpPr>
              <p:nvPr/>
            </p:nvSpPr>
            <p:spPr bwMode="auto">
              <a:xfrm>
                <a:off x="4423" y="2469"/>
                <a:ext cx="1" cy="2"/>
              </a:xfrm>
              <a:custGeom>
                <a:avLst/>
                <a:gdLst>
                  <a:gd name="T0" fmla="*/ 0 w 1"/>
                  <a:gd name="T1" fmla="*/ 2 h 1"/>
                  <a:gd name="T2" fmla="*/ 0 w 1"/>
                  <a:gd name="T3" fmla="*/ 0 h 1"/>
                  <a:gd name="T4" fmla="*/ 0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1"/>
                      <a:pt x="1" y="1"/>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88" name="Freeform 4926"/>
              <p:cNvSpPr>
                <a:spLocks/>
              </p:cNvSpPr>
              <p:nvPr/>
            </p:nvSpPr>
            <p:spPr bwMode="auto">
              <a:xfrm>
                <a:off x="4424" y="2513"/>
                <a:ext cx="68" cy="70"/>
              </a:xfrm>
              <a:custGeom>
                <a:avLst/>
                <a:gdLst>
                  <a:gd name="T0" fmla="*/ 1 w 51"/>
                  <a:gd name="T1" fmla="*/ 42 h 53"/>
                  <a:gd name="T2" fmla="*/ 7 w 51"/>
                  <a:gd name="T3" fmla="*/ 44 h 53"/>
                  <a:gd name="T4" fmla="*/ 8 w 51"/>
                  <a:gd name="T5" fmla="*/ 37 h 53"/>
                  <a:gd name="T6" fmla="*/ 12 w 51"/>
                  <a:gd name="T7" fmla="*/ 32 h 53"/>
                  <a:gd name="T8" fmla="*/ 15 w 51"/>
                  <a:gd name="T9" fmla="*/ 37 h 53"/>
                  <a:gd name="T10" fmla="*/ 16 w 51"/>
                  <a:gd name="T11" fmla="*/ 37 h 53"/>
                  <a:gd name="T12" fmla="*/ 19 w 51"/>
                  <a:gd name="T13" fmla="*/ 33 h 53"/>
                  <a:gd name="T14" fmla="*/ 17 w 51"/>
                  <a:gd name="T15" fmla="*/ 37 h 53"/>
                  <a:gd name="T16" fmla="*/ 23 w 51"/>
                  <a:gd name="T17" fmla="*/ 38 h 53"/>
                  <a:gd name="T18" fmla="*/ 21 w 51"/>
                  <a:gd name="T19" fmla="*/ 36 h 53"/>
                  <a:gd name="T20" fmla="*/ 23 w 51"/>
                  <a:gd name="T21" fmla="*/ 34 h 53"/>
                  <a:gd name="T22" fmla="*/ 24 w 51"/>
                  <a:gd name="T23" fmla="*/ 32 h 53"/>
                  <a:gd name="T24" fmla="*/ 27 w 51"/>
                  <a:gd name="T25" fmla="*/ 33 h 53"/>
                  <a:gd name="T26" fmla="*/ 33 w 51"/>
                  <a:gd name="T27" fmla="*/ 40 h 53"/>
                  <a:gd name="T28" fmla="*/ 31 w 51"/>
                  <a:gd name="T29" fmla="*/ 45 h 53"/>
                  <a:gd name="T30" fmla="*/ 32 w 51"/>
                  <a:gd name="T31" fmla="*/ 53 h 53"/>
                  <a:gd name="T32" fmla="*/ 39 w 51"/>
                  <a:gd name="T33" fmla="*/ 59 h 53"/>
                  <a:gd name="T34" fmla="*/ 47 w 51"/>
                  <a:gd name="T35" fmla="*/ 62 h 53"/>
                  <a:gd name="T36" fmla="*/ 49 w 51"/>
                  <a:gd name="T37" fmla="*/ 59 h 53"/>
                  <a:gd name="T38" fmla="*/ 52 w 51"/>
                  <a:gd name="T39" fmla="*/ 67 h 53"/>
                  <a:gd name="T40" fmla="*/ 56 w 51"/>
                  <a:gd name="T41" fmla="*/ 58 h 53"/>
                  <a:gd name="T42" fmla="*/ 51 w 51"/>
                  <a:gd name="T43" fmla="*/ 50 h 53"/>
                  <a:gd name="T44" fmla="*/ 56 w 51"/>
                  <a:gd name="T45" fmla="*/ 40 h 53"/>
                  <a:gd name="T46" fmla="*/ 60 w 51"/>
                  <a:gd name="T47" fmla="*/ 48 h 53"/>
                  <a:gd name="T48" fmla="*/ 60 w 51"/>
                  <a:gd name="T49" fmla="*/ 52 h 53"/>
                  <a:gd name="T50" fmla="*/ 63 w 51"/>
                  <a:gd name="T51" fmla="*/ 55 h 53"/>
                  <a:gd name="T52" fmla="*/ 61 w 51"/>
                  <a:gd name="T53" fmla="*/ 46 h 53"/>
                  <a:gd name="T54" fmla="*/ 64 w 51"/>
                  <a:gd name="T55" fmla="*/ 48 h 53"/>
                  <a:gd name="T56" fmla="*/ 67 w 51"/>
                  <a:gd name="T57" fmla="*/ 42 h 53"/>
                  <a:gd name="T58" fmla="*/ 67 w 51"/>
                  <a:gd name="T59" fmla="*/ 34 h 53"/>
                  <a:gd name="T60" fmla="*/ 64 w 51"/>
                  <a:gd name="T61" fmla="*/ 29 h 53"/>
                  <a:gd name="T62" fmla="*/ 63 w 51"/>
                  <a:gd name="T63" fmla="*/ 25 h 53"/>
                  <a:gd name="T64" fmla="*/ 59 w 51"/>
                  <a:gd name="T65" fmla="*/ 18 h 53"/>
                  <a:gd name="T66" fmla="*/ 61 w 51"/>
                  <a:gd name="T67" fmla="*/ 16 h 53"/>
                  <a:gd name="T68" fmla="*/ 60 w 51"/>
                  <a:gd name="T69" fmla="*/ 12 h 53"/>
                  <a:gd name="T70" fmla="*/ 59 w 51"/>
                  <a:gd name="T71" fmla="*/ 8 h 53"/>
                  <a:gd name="T72" fmla="*/ 56 w 51"/>
                  <a:gd name="T73" fmla="*/ 8 h 53"/>
                  <a:gd name="T74" fmla="*/ 53 w 51"/>
                  <a:gd name="T75" fmla="*/ 4 h 53"/>
                  <a:gd name="T76" fmla="*/ 48 w 51"/>
                  <a:gd name="T77" fmla="*/ 0 h 53"/>
                  <a:gd name="T78" fmla="*/ 49 w 51"/>
                  <a:gd name="T79" fmla="*/ 9 h 53"/>
                  <a:gd name="T80" fmla="*/ 49 w 51"/>
                  <a:gd name="T81" fmla="*/ 13 h 53"/>
                  <a:gd name="T82" fmla="*/ 45 w 51"/>
                  <a:gd name="T83" fmla="*/ 12 h 53"/>
                  <a:gd name="T84" fmla="*/ 41 w 51"/>
                  <a:gd name="T85" fmla="*/ 13 h 53"/>
                  <a:gd name="T86" fmla="*/ 39 w 51"/>
                  <a:gd name="T87" fmla="*/ 21 h 53"/>
                  <a:gd name="T88" fmla="*/ 35 w 51"/>
                  <a:gd name="T89" fmla="*/ 20 h 53"/>
                  <a:gd name="T90" fmla="*/ 33 w 51"/>
                  <a:gd name="T91" fmla="*/ 25 h 53"/>
                  <a:gd name="T92" fmla="*/ 28 w 51"/>
                  <a:gd name="T93" fmla="*/ 26 h 53"/>
                  <a:gd name="T94" fmla="*/ 25 w 51"/>
                  <a:gd name="T95" fmla="*/ 29 h 53"/>
                  <a:gd name="T96" fmla="*/ 27 w 51"/>
                  <a:gd name="T97" fmla="*/ 28 h 53"/>
                  <a:gd name="T98" fmla="*/ 28 w 51"/>
                  <a:gd name="T99" fmla="*/ 24 h 53"/>
                  <a:gd name="T100" fmla="*/ 23 w 51"/>
                  <a:gd name="T101" fmla="*/ 20 h 53"/>
                  <a:gd name="T102" fmla="*/ 21 w 51"/>
                  <a:gd name="T103" fmla="*/ 17 h 53"/>
                  <a:gd name="T104" fmla="*/ 16 w 51"/>
                  <a:gd name="T105" fmla="*/ 21 h 53"/>
                  <a:gd name="T106" fmla="*/ 13 w 51"/>
                  <a:gd name="T107" fmla="*/ 26 h 53"/>
                  <a:gd name="T108" fmla="*/ 4 w 51"/>
                  <a:gd name="T109" fmla="*/ 30 h 53"/>
                  <a:gd name="T110" fmla="*/ 4 w 51"/>
                  <a:gd name="T111" fmla="*/ 36 h 53"/>
                  <a:gd name="T112" fmla="*/ 1 w 51"/>
                  <a:gd name="T113" fmla="*/ 42 h 5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51" h="53">
                    <a:moveTo>
                      <a:pt x="1" y="32"/>
                    </a:moveTo>
                    <a:cubicBezTo>
                      <a:pt x="0" y="35"/>
                      <a:pt x="4" y="36"/>
                      <a:pt x="5" y="33"/>
                    </a:cubicBezTo>
                    <a:cubicBezTo>
                      <a:pt x="5" y="32"/>
                      <a:pt x="5" y="28"/>
                      <a:pt x="6" y="28"/>
                    </a:cubicBezTo>
                    <a:cubicBezTo>
                      <a:pt x="7" y="28"/>
                      <a:pt x="7" y="23"/>
                      <a:pt x="9" y="24"/>
                    </a:cubicBezTo>
                    <a:cubicBezTo>
                      <a:pt x="10" y="25"/>
                      <a:pt x="10" y="27"/>
                      <a:pt x="11" y="28"/>
                    </a:cubicBezTo>
                    <a:cubicBezTo>
                      <a:pt x="11" y="27"/>
                      <a:pt x="12" y="28"/>
                      <a:pt x="12" y="28"/>
                    </a:cubicBezTo>
                    <a:cubicBezTo>
                      <a:pt x="13" y="27"/>
                      <a:pt x="12" y="26"/>
                      <a:pt x="14" y="25"/>
                    </a:cubicBezTo>
                    <a:cubicBezTo>
                      <a:pt x="14" y="26"/>
                      <a:pt x="14" y="27"/>
                      <a:pt x="13" y="28"/>
                    </a:cubicBezTo>
                    <a:cubicBezTo>
                      <a:pt x="15" y="28"/>
                      <a:pt x="16" y="29"/>
                      <a:pt x="17" y="29"/>
                    </a:cubicBezTo>
                    <a:cubicBezTo>
                      <a:pt x="17" y="28"/>
                      <a:pt x="16" y="28"/>
                      <a:pt x="16" y="27"/>
                    </a:cubicBezTo>
                    <a:cubicBezTo>
                      <a:pt x="16" y="26"/>
                      <a:pt x="17" y="26"/>
                      <a:pt x="17" y="26"/>
                    </a:cubicBezTo>
                    <a:cubicBezTo>
                      <a:pt x="17" y="25"/>
                      <a:pt x="16" y="25"/>
                      <a:pt x="18" y="24"/>
                    </a:cubicBezTo>
                    <a:cubicBezTo>
                      <a:pt x="19" y="23"/>
                      <a:pt x="19" y="25"/>
                      <a:pt x="20" y="25"/>
                    </a:cubicBezTo>
                    <a:cubicBezTo>
                      <a:pt x="22" y="26"/>
                      <a:pt x="24" y="27"/>
                      <a:pt x="25" y="30"/>
                    </a:cubicBezTo>
                    <a:cubicBezTo>
                      <a:pt x="25" y="31"/>
                      <a:pt x="23" y="33"/>
                      <a:pt x="23" y="34"/>
                    </a:cubicBezTo>
                    <a:cubicBezTo>
                      <a:pt x="23" y="36"/>
                      <a:pt x="24" y="39"/>
                      <a:pt x="24" y="40"/>
                    </a:cubicBezTo>
                    <a:cubicBezTo>
                      <a:pt x="25" y="43"/>
                      <a:pt x="27" y="44"/>
                      <a:pt x="29" y="45"/>
                    </a:cubicBezTo>
                    <a:cubicBezTo>
                      <a:pt x="30" y="46"/>
                      <a:pt x="34" y="48"/>
                      <a:pt x="35" y="47"/>
                    </a:cubicBezTo>
                    <a:cubicBezTo>
                      <a:pt x="36" y="47"/>
                      <a:pt x="35" y="45"/>
                      <a:pt x="37" y="45"/>
                    </a:cubicBezTo>
                    <a:cubicBezTo>
                      <a:pt x="37" y="45"/>
                      <a:pt x="37" y="53"/>
                      <a:pt x="39" y="51"/>
                    </a:cubicBezTo>
                    <a:cubicBezTo>
                      <a:pt x="41" y="50"/>
                      <a:pt x="42" y="46"/>
                      <a:pt x="42" y="44"/>
                    </a:cubicBezTo>
                    <a:cubicBezTo>
                      <a:pt x="41" y="41"/>
                      <a:pt x="39" y="40"/>
                      <a:pt x="38" y="38"/>
                    </a:cubicBezTo>
                    <a:cubicBezTo>
                      <a:pt x="38" y="37"/>
                      <a:pt x="41" y="30"/>
                      <a:pt x="42" y="30"/>
                    </a:cubicBezTo>
                    <a:cubicBezTo>
                      <a:pt x="43" y="31"/>
                      <a:pt x="45" y="35"/>
                      <a:pt x="45" y="36"/>
                    </a:cubicBezTo>
                    <a:cubicBezTo>
                      <a:pt x="46" y="37"/>
                      <a:pt x="45" y="38"/>
                      <a:pt x="45" y="39"/>
                    </a:cubicBezTo>
                    <a:cubicBezTo>
                      <a:pt x="46" y="40"/>
                      <a:pt x="47" y="41"/>
                      <a:pt x="47" y="42"/>
                    </a:cubicBezTo>
                    <a:cubicBezTo>
                      <a:pt x="47" y="40"/>
                      <a:pt x="48" y="37"/>
                      <a:pt x="46" y="35"/>
                    </a:cubicBezTo>
                    <a:cubicBezTo>
                      <a:pt x="47" y="35"/>
                      <a:pt x="48" y="35"/>
                      <a:pt x="48" y="36"/>
                    </a:cubicBezTo>
                    <a:cubicBezTo>
                      <a:pt x="47" y="35"/>
                      <a:pt x="49" y="33"/>
                      <a:pt x="50" y="32"/>
                    </a:cubicBezTo>
                    <a:cubicBezTo>
                      <a:pt x="51" y="31"/>
                      <a:pt x="50" y="28"/>
                      <a:pt x="50" y="26"/>
                    </a:cubicBezTo>
                    <a:cubicBezTo>
                      <a:pt x="49" y="24"/>
                      <a:pt x="47" y="24"/>
                      <a:pt x="48" y="22"/>
                    </a:cubicBezTo>
                    <a:cubicBezTo>
                      <a:pt x="48" y="21"/>
                      <a:pt x="49" y="18"/>
                      <a:pt x="47" y="19"/>
                    </a:cubicBezTo>
                    <a:cubicBezTo>
                      <a:pt x="50" y="17"/>
                      <a:pt x="44" y="16"/>
                      <a:pt x="44" y="14"/>
                    </a:cubicBezTo>
                    <a:cubicBezTo>
                      <a:pt x="44" y="13"/>
                      <a:pt x="46" y="13"/>
                      <a:pt x="46" y="12"/>
                    </a:cubicBezTo>
                    <a:cubicBezTo>
                      <a:pt x="47" y="11"/>
                      <a:pt x="45" y="10"/>
                      <a:pt x="45" y="9"/>
                    </a:cubicBezTo>
                    <a:cubicBezTo>
                      <a:pt x="44" y="8"/>
                      <a:pt x="45" y="6"/>
                      <a:pt x="44" y="6"/>
                    </a:cubicBezTo>
                    <a:cubicBezTo>
                      <a:pt x="43" y="7"/>
                      <a:pt x="42" y="7"/>
                      <a:pt x="42" y="6"/>
                    </a:cubicBezTo>
                    <a:cubicBezTo>
                      <a:pt x="41" y="4"/>
                      <a:pt x="42" y="4"/>
                      <a:pt x="40" y="3"/>
                    </a:cubicBezTo>
                    <a:cubicBezTo>
                      <a:pt x="38" y="3"/>
                      <a:pt x="38" y="1"/>
                      <a:pt x="36" y="0"/>
                    </a:cubicBezTo>
                    <a:cubicBezTo>
                      <a:pt x="35" y="2"/>
                      <a:pt x="37" y="5"/>
                      <a:pt x="37" y="7"/>
                    </a:cubicBezTo>
                    <a:cubicBezTo>
                      <a:pt x="38" y="8"/>
                      <a:pt x="38" y="10"/>
                      <a:pt x="37" y="10"/>
                    </a:cubicBezTo>
                    <a:cubicBezTo>
                      <a:pt x="36" y="10"/>
                      <a:pt x="35" y="10"/>
                      <a:pt x="34" y="9"/>
                    </a:cubicBezTo>
                    <a:cubicBezTo>
                      <a:pt x="33" y="12"/>
                      <a:pt x="34" y="12"/>
                      <a:pt x="31" y="10"/>
                    </a:cubicBezTo>
                    <a:cubicBezTo>
                      <a:pt x="29" y="8"/>
                      <a:pt x="31" y="15"/>
                      <a:pt x="29" y="16"/>
                    </a:cubicBezTo>
                    <a:cubicBezTo>
                      <a:pt x="28" y="16"/>
                      <a:pt x="27" y="14"/>
                      <a:pt x="26" y="15"/>
                    </a:cubicBezTo>
                    <a:cubicBezTo>
                      <a:pt x="25" y="15"/>
                      <a:pt x="25" y="18"/>
                      <a:pt x="25" y="19"/>
                    </a:cubicBezTo>
                    <a:cubicBezTo>
                      <a:pt x="24" y="20"/>
                      <a:pt x="22" y="20"/>
                      <a:pt x="21" y="20"/>
                    </a:cubicBezTo>
                    <a:cubicBezTo>
                      <a:pt x="21" y="21"/>
                      <a:pt x="20" y="22"/>
                      <a:pt x="19" y="22"/>
                    </a:cubicBezTo>
                    <a:cubicBezTo>
                      <a:pt x="18" y="22"/>
                      <a:pt x="20" y="21"/>
                      <a:pt x="20" y="21"/>
                    </a:cubicBezTo>
                    <a:cubicBezTo>
                      <a:pt x="21" y="20"/>
                      <a:pt x="21" y="20"/>
                      <a:pt x="21" y="18"/>
                    </a:cubicBezTo>
                    <a:cubicBezTo>
                      <a:pt x="20" y="17"/>
                      <a:pt x="19" y="13"/>
                      <a:pt x="17" y="15"/>
                    </a:cubicBezTo>
                    <a:cubicBezTo>
                      <a:pt x="17" y="14"/>
                      <a:pt x="17" y="13"/>
                      <a:pt x="16" y="13"/>
                    </a:cubicBezTo>
                    <a:cubicBezTo>
                      <a:pt x="16" y="16"/>
                      <a:pt x="13" y="15"/>
                      <a:pt x="12" y="16"/>
                    </a:cubicBezTo>
                    <a:cubicBezTo>
                      <a:pt x="11" y="18"/>
                      <a:pt x="12" y="20"/>
                      <a:pt x="10" y="20"/>
                    </a:cubicBezTo>
                    <a:cubicBezTo>
                      <a:pt x="7" y="21"/>
                      <a:pt x="4" y="21"/>
                      <a:pt x="3" y="23"/>
                    </a:cubicBezTo>
                    <a:cubicBezTo>
                      <a:pt x="3" y="25"/>
                      <a:pt x="3" y="26"/>
                      <a:pt x="3" y="27"/>
                    </a:cubicBezTo>
                    <a:cubicBezTo>
                      <a:pt x="3" y="29"/>
                      <a:pt x="2" y="31"/>
                      <a:pt x="1" y="3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89" name="Freeform 4927"/>
              <p:cNvSpPr>
                <a:spLocks/>
              </p:cNvSpPr>
              <p:nvPr/>
            </p:nvSpPr>
            <p:spPr bwMode="auto">
              <a:xfrm>
                <a:off x="4426" y="2471"/>
                <a:ext cx="5" cy="4"/>
              </a:xfrm>
              <a:custGeom>
                <a:avLst/>
                <a:gdLst>
                  <a:gd name="T0" fmla="*/ 1 w 4"/>
                  <a:gd name="T1" fmla="*/ 0 h 3"/>
                  <a:gd name="T2" fmla="*/ 0 w 4"/>
                  <a:gd name="T3" fmla="*/ 1 h 3"/>
                  <a:gd name="T4" fmla="*/ 4 w 4"/>
                  <a:gd name="T5" fmla="*/ 4 h 3"/>
                  <a:gd name="T6" fmla="*/ 1 w 4"/>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1" y="0"/>
                    </a:moveTo>
                    <a:cubicBezTo>
                      <a:pt x="1" y="0"/>
                      <a:pt x="0" y="0"/>
                      <a:pt x="0" y="1"/>
                    </a:cubicBezTo>
                    <a:cubicBezTo>
                      <a:pt x="1" y="1"/>
                      <a:pt x="2" y="2"/>
                      <a:pt x="3" y="3"/>
                    </a:cubicBezTo>
                    <a:cubicBezTo>
                      <a:pt x="4" y="1"/>
                      <a:pt x="3"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90" name="Freeform 4928"/>
              <p:cNvSpPr>
                <a:spLocks/>
              </p:cNvSpPr>
              <p:nvPr/>
            </p:nvSpPr>
            <p:spPr bwMode="auto">
              <a:xfrm>
                <a:off x="4430" y="2495"/>
                <a:ext cx="15" cy="31"/>
              </a:xfrm>
              <a:custGeom>
                <a:avLst/>
                <a:gdLst>
                  <a:gd name="T0" fmla="*/ 3 w 12"/>
                  <a:gd name="T1" fmla="*/ 25 h 24"/>
                  <a:gd name="T2" fmla="*/ 6 w 12"/>
                  <a:gd name="T3" fmla="*/ 26 h 24"/>
                  <a:gd name="T4" fmla="*/ 8 w 12"/>
                  <a:gd name="T5" fmla="*/ 30 h 24"/>
                  <a:gd name="T6" fmla="*/ 13 w 12"/>
                  <a:gd name="T7" fmla="*/ 28 h 24"/>
                  <a:gd name="T8" fmla="*/ 10 w 12"/>
                  <a:gd name="T9" fmla="*/ 22 h 24"/>
                  <a:gd name="T10" fmla="*/ 11 w 12"/>
                  <a:gd name="T11" fmla="*/ 9 h 24"/>
                  <a:gd name="T12" fmla="*/ 11 w 12"/>
                  <a:gd name="T13" fmla="*/ 1 h 24"/>
                  <a:gd name="T14" fmla="*/ 8 w 12"/>
                  <a:gd name="T15" fmla="*/ 0 h 24"/>
                  <a:gd name="T16" fmla="*/ 6 w 12"/>
                  <a:gd name="T17" fmla="*/ 5 h 24"/>
                  <a:gd name="T18" fmla="*/ 5 w 12"/>
                  <a:gd name="T19" fmla="*/ 9 h 24"/>
                  <a:gd name="T20" fmla="*/ 5 w 12"/>
                  <a:gd name="T21" fmla="*/ 14 h 24"/>
                  <a:gd name="T22" fmla="*/ 0 w 12"/>
                  <a:gd name="T23" fmla="*/ 17 h 24"/>
                  <a:gd name="T24" fmla="*/ 3 w 12"/>
                  <a:gd name="T25" fmla="*/ 25 h 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24">
                    <a:moveTo>
                      <a:pt x="2" y="19"/>
                    </a:moveTo>
                    <a:cubicBezTo>
                      <a:pt x="3" y="19"/>
                      <a:pt x="5" y="19"/>
                      <a:pt x="5" y="20"/>
                    </a:cubicBezTo>
                    <a:cubicBezTo>
                      <a:pt x="6" y="21"/>
                      <a:pt x="6" y="22"/>
                      <a:pt x="6" y="23"/>
                    </a:cubicBezTo>
                    <a:cubicBezTo>
                      <a:pt x="8" y="24"/>
                      <a:pt x="9" y="23"/>
                      <a:pt x="10" y="22"/>
                    </a:cubicBezTo>
                    <a:cubicBezTo>
                      <a:pt x="11" y="20"/>
                      <a:pt x="9" y="19"/>
                      <a:pt x="8" y="17"/>
                    </a:cubicBezTo>
                    <a:cubicBezTo>
                      <a:pt x="7" y="14"/>
                      <a:pt x="8" y="10"/>
                      <a:pt x="9" y="7"/>
                    </a:cubicBezTo>
                    <a:cubicBezTo>
                      <a:pt x="10" y="5"/>
                      <a:pt x="12" y="2"/>
                      <a:pt x="9" y="1"/>
                    </a:cubicBezTo>
                    <a:cubicBezTo>
                      <a:pt x="8" y="0"/>
                      <a:pt x="7" y="0"/>
                      <a:pt x="6" y="0"/>
                    </a:cubicBezTo>
                    <a:cubicBezTo>
                      <a:pt x="4" y="1"/>
                      <a:pt x="5" y="3"/>
                      <a:pt x="5" y="4"/>
                    </a:cubicBezTo>
                    <a:cubicBezTo>
                      <a:pt x="4" y="5"/>
                      <a:pt x="3" y="5"/>
                      <a:pt x="4" y="7"/>
                    </a:cubicBezTo>
                    <a:cubicBezTo>
                      <a:pt x="4" y="8"/>
                      <a:pt x="5" y="9"/>
                      <a:pt x="4" y="11"/>
                    </a:cubicBezTo>
                    <a:cubicBezTo>
                      <a:pt x="3" y="13"/>
                      <a:pt x="0" y="11"/>
                      <a:pt x="0" y="13"/>
                    </a:cubicBezTo>
                    <a:cubicBezTo>
                      <a:pt x="0" y="15"/>
                      <a:pt x="1" y="17"/>
                      <a:pt x="2" y="1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91" name="Freeform 4929"/>
              <p:cNvSpPr>
                <a:spLocks/>
              </p:cNvSpPr>
              <p:nvPr/>
            </p:nvSpPr>
            <p:spPr bwMode="auto">
              <a:xfrm>
                <a:off x="4430" y="2498"/>
                <a:ext cx="5" cy="6"/>
              </a:xfrm>
              <a:custGeom>
                <a:avLst/>
                <a:gdLst>
                  <a:gd name="T0" fmla="*/ 1 w 4"/>
                  <a:gd name="T1" fmla="*/ 6 h 4"/>
                  <a:gd name="T2" fmla="*/ 3 w 4"/>
                  <a:gd name="T3" fmla="*/ 0 h 4"/>
                  <a:gd name="T4" fmla="*/ 1 w 4"/>
                  <a:gd name="T5" fmla="*/ 6 h 4"/>
                  <a:gd name="T6" fmla="*/ 0 60000 65536"/>
                  <a:gd name="T7" fmla="*/ 0 60000 65536"/>
                  <a:gd name="T8" fmla="*/ 0 60000 65536"/>
                </a:gdLst>
                <a:ahLst/>
                <a:cxnLst>
                  <a:cxn ang="T6">
                    <a:pos x="T0" y="T1"/>
                  </a:cxn>
                  <a:cxn ang="T7">
                    <a:pos x="T2" y="T3"/>
                  </a:cxn>
                  <a:cxn ang="T8">
                    <a:pos x="T4" y="T5"/>
                  </a:cxn>
                </a:cxnLst>
                <a:rect l="0" t="0" r="r" b="b"/>
                <a:pathLst>
                  <a:path w="4" h="4">
                    <a:moveTo>
                      <a:pt x="1" y="4"/>
                    </a:moveTo>
                    <a:cubicBezTo>
                      <a:pt x="2" y="4"/>
                      <a:pt x="4" y="1"/>
                      <a:pt x="2" y="0"/>
                    </a:cubicBezTo>
                    <a:cubicBezTo>
                      <a:pt x="0" y="0"/>
                      <a:pt x="0" y="3"/>
                      <a:pt x="1" y="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992" name="Freeform 4930"/>
              <p:cNvSpPr>
                <a:spLocks/>
              </p:cNvSpPr>
              <p:nvPr/>
            </p:nvSpPr>
            <p:spPr bwMode="auto">
              <a:xfrm>
                <a:off x="4431" y="2460"/>
                <a:ext cx="8" cy="8"/>
              </a:xfrm>
              <a:custGeom>
                <a:avLst/>
                <a:gdLst>
                  <a:gd name="T0" fmla="*/ 8 w 6"/>
                  <a:gd name="T1" fmla="*/ 8 h 6"/>
                  <a:gd name="T2" fmla="*/ 1 w 6"/>
                  <a:gd name="T3" fmla="*/ 0 h 6"/>
                  <a:gd name="T4" fmla="*/ 8 w 6"/>
                  <a:gd name="T5" fmla="*/ 8 h 6"/>
                  <a:gd name="T6" fmla="*/ 0 60000 65536"/>
                  <a:gd name="T7" fmla="*/ 0 60000 65536"/>
                  <a:gd name="T8" fmla="*/ 0 60000 65536"/>
                </a:gdLst>
                <a:ahLst/>
                <a:cxnLst>
                  <a:cxn ang="T6">
                    <a:pos x="T0" y="T1"/>
                  </a:cxn>
                  <a:cxn ang="T7">
                    <a:pos x="T2" y="T3"/>
                  </a:cxn>
                  <a:cxn ang="T8">
                    <a:pos x="T4" y="T5"/>
                  </a:cxn>
                </a:cxnLst>
                <a:rect l="0" t="0" r="r" b="b"/>
                <a:pathLst>
                  <a:path w="6" h="6">
                    <a:moveTo>
                      <a:pt x="6" y="6"/>
                    </a:moveTo>
                    <a:cubicBezTo>
                      <a:pt x="5" y="4"/>
                      <a:pt x="3" y="1"/>
                      <a:pt x="1" y="0"/>
                    </a:cubicBezTo>
                    <a:cubicBezTo>
                      <a:pt x="0" y="2"/>
                      <a:pt x="5" y="4"/>
                      <a:pt x="6"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grpSp>
        <p:grpSp>
          <p:nvGrpSpPr>
            <p:cNvPr id="2109" name="Group 5132"/>
            <p:cNvGrpSpPr>
              <a:grpSpLocks/>
            </p:cNvGrpSpPr>
            <p:nvPr/>
          </p:nvGrpSpPr>
          <p:grpSpPr bwMode="auto">
            <a:xfrm>
              <a:off x="2363789" y="2598737"/>
              <a:ext cx="4751388" cy="3032125"/>
              <a:chOff x="1489" y="1637"/>
              <a:chExt cx="2993" cy="1910"/>
            </a:xfrm>
          </p:grpSpPr>
          <p:sp>
            <p:nvSpPr>
              <p:cNvPr id="2593" name="Freeform 4932"/>
              <p:cNvSpPr>
                <a:spLocks/>
              </p:cNvSpPr>
              <p:nvPr/>
            </p:nvSpPr>
            <p:spPr bwMode="auto">
              <a:xfrm>
                <a:off x="4436" y="2469"/>
                <a:ext cx="16" cy="14"/>
              </a:xfrm>
              <a:custGeom>
                <a:avLst/>
                <a:gdLst>
                  <a:gd name="T0" fmla="*/ 1 w 12"/>
                  <a:gd name="T1" fmla="*/ 10 h 10"/>
                  <a:gd name="T2" fmla="*/ 1 w 12"/>
                  <a:gd name="T3" fmla="*/ 11 h 10"/>
                  <a:gd name="T4" fmla="*/ 7 w 12"/>
                  <a:gd name="T5" fmla="*/ 7 h 10"/>
                  <a:gd name="T6" fmla="*/ 9 w 12"/>
                  <a:gd name="T7" fmla="*/ 11 h 10"/>
                  <a:gd name="T8" fmla="*/ 13 w 12"/>
                  <a:gd name="T9" fmla="*/ 14 h 10"/>
                  <a:gd name="T10" fmla="*/ 8 w 12"/>
                  <a:gd name="T11" fmla="*/ 4 h 10"/>
                  <a:gd name="T12" fmla="*/ 5 w 12"/>
                  <a:gd name="T13" fmla="*/ 1 h 10"/>
                  <a:gd name="T14" fmla="*/ 0 w 12"/>
                  <a:gd name="T15" fmla="*/ 0 h 10"/>
                  <a:gd name="T16" fmla="*/ 1 w 12"/>
                  <a:gd name="T17" fmla="*/ 6 h 10"/>
                  <a:gd name="T18" fmla="*/ 1 w 12"/>
                  <a:gd name="T19" fmla="*/ 1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 h="10">
                    <a:moveTo>
                      <a:pt x="1" y="7"/>
                    </a:moveTo>
                    <a:cubicBezTo>
                      <a:pt x="1" y="7"/>
                      <a:pt x="1" y="8"/>
                      <a:pt x="1" y="8"/>
                    </a:cubicBezTo>
                    <a:cubicBezTo>
                      <a:pt x="2" y="7"/>
                      <a:pt x="3" y="3"/>
                      <a:pt x="5" y="5"/>
                    </a:cubicBezTo>
                    <a:cubicBezTo>
                      <a:pt x="5" y="6"/>
                      <a:pt x="6" y="7"/>
                      <a:pt x="7" y="8"/>
                    </a:cubicBezTo>
                    <a:cubicBezTo>
                      <a:pt x="8" y="9"/>
                      <a:pt x="9" y="9"/>
                      <a:pt x="10" y="10"/>
                    </a:cubicBezTo>
                    <a:cubicBezTo>
                      <a:pt x="12" y="7"/>
                      <a:pt x="7" y="5"/>
                      <a:pt x="6" y="3"/>
                    </a:cubicBezTo>
                    <a:cubicBezTo>
                      <a:pt x="5" y="3"/>
                      <a:pt x="5" y="2"/>
                      <a:pt x="4" y="1"/>
                    </a:cubicBezTo>
                    <a:cubicBezTo>
                      <a:pt x="3" y="1"/>
                      <a:pt x="1" y="0"/>
                      <a:pt x="0" y="0"/>
                    </a:cubicBezTo>
                    <a:cubicBezTo>
                      <a:pt x="1" y="1"/>
                      <a:pt x="1" y="3"/>
                      <a:pt x="1" y="4"/>
                    </a:cubicBezTo>
                    <a:cubicBezTo>
                      <a:pt x="2" y="5"/>
                      <a:pt x="1" y="5"/>
                      <a:pt x="1" y="7"/>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94" name="Freeform 4933"/>
              <p:cNvSpPr>
                <a:spLocks/>
              </p:cNvSpPr>
              <p:nvPr/>
            </p:nvSpPr>
            <p:spPr bwMode="auto">
              <a:xfrm>
                <a:off x="4441" y="2468"/>
                <a:ext cx="4" cy="5"/>
              </a:xfrm>
              <a:custGeom>
                <a:avLst/>
                <a:gdLst>
                  <a:gd name="T0" fmla="*/ 1 w 3"/>
                  <a:gd name="T1" fmla="*/ 3 h 4"/>
                  <a:gd name="T2" fmla="*/ 4 w 3"/>
                  <a:gd name="T3" fmla="*/ 5 h 4"/>
                  <a:gd name="T4" fmla="*/ 1 w 3"/>
                  <a:gd name="T5" fmla="*/ 0 h 4"/>
                  <a:gd name="T6" fmla="*/ 1 w 3"/>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4">
                    <a:moveTo>
                      <a:pt x="1" y="2"/>
                    </a:moveTo>
                    <a:cubicBezTo>
                      <a:pt x="2" y="3"/>
                      <a:pt x="2" y="3"/>
                      <a:pt x="3" y="4"/>
                    </a:cubicBezTo>
                    <a:cubicBezTo>
                      <a:pt x="2" y="2"/>
                      <a:pt x="2" y="1"/>
                      <a:pt x="1" y="0"/>
                    </a:cubicBezTo>
                    <a:cubicBezTo>
                      <a:pt x="0" y="1"/>
                      <a:pt x="1"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95" name="Freeform 4934"/>
              <p:cNvSpPr>
                <a:spLocks/>
              </p:cNvSpPr>
              <p:nvPr/>
            </p:nvSpPr>
            <p:spPr bwMode="auto">
              <a:xfrm>
                <a:off x="4443" y="2491"/>
                <a:ext cx="9" cy="29"/>
              </a:xfrm>
              <a:custGeom>
                <a:avLst/>
                <a:gdLst>
                  <a:gd name="T0" fmla="*/ 0 w 7"/>
                  <a:gd name="T1" fmla="*/ 20 h 22"/>
                  <a:gd name="T2" fmla="*/ 0 w 7"/>
                  <a:gd name="T3" fmla="*/ 28 h 22"/>
                  <a:gd name="T4" fmla="*/ 4 w 7"/>
                  <a:gd name="T5" fmla="*/ 18 h 22"/>
                  <a:gd name="T6" fmla="*/ 8 w 7"/>
                  <a:gd name="T7" fmla="*/ 11 h 22"/>
                  <a:gd name="T8" fmla="*/ 8 w 7"/>
                  <a:gd name="T9" fmla="*/ 0 h 22"/>
                  <a:gd name="T10" fmla="*/ 5 w 7"/>
                  <a:gd name="T11" fmla="*/ 8 h 22"/>
                  <a:gd name="T12" fmla="*/ 0 w 7"/>
                  <a:gd name="T13" fmla="*/ 2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22">
                    <a:moveTo>
                      <a:pt x="0" y="15"/>
                    </a:moveTo>
                    <a:cubicBezTo>
                      <a:pt x="1" y="17"/>
                      <a:pt x="0" y="19"/>
                      <a:pt x="0" y="21"/>
                    </a:cubicBezTo>
                    <a:cubicBezTo>
                      <a:pt x="3" y="22"/>
                      <a:pt x="2" y="15"/>
                      <a:pt x="3" y="14"/>
                    </a:cubicBezTo>
                    <a:cubicBezTo>
                      <a:pt x="4" y="12"/>
                      <a:pt x="6" y="11"/>
                      <a:pt x="6" y="8"/>
                    </a:cubicBezTo>
                    <a:cubicBezTo>
                      <a:pt x="7" y="6"/>
                      <a:pt x="6" y="3"/>
                      <a:pt x="6" y="0"/>
                    </a:cubicBezTo>
                    <a:cubicBezTo>
                      <a:pt x="4" y="0"/>
                      <a:pt x="4" y="5"/>
                      <a:pt x="4" y="6"/>
                    </a:cubicBezTo>
                    <a:cubicBezTo>
                      <a:pt x="3" y="9"/>
                      <a:pt x="1" y="12"/>
                      <a:pt x="0" y="1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96" name="Freeform 4935"/>
              <p:cNvSpPr>
                <a:spLocks/>
              </p:cNvSpPr>
              <p:nvPr/>
            </p:nvSpPr>
            <p:spPr bwMode="auto">
              <a:xfrm>
                <a:off x="4445" y="2458"/>
                <a:ext cx="2" cy="1"/>
              </a:xfrm>
              <a:custGeom>
                <a:avLst/>
                <a:gdLst>
                  <a:gd name="T0" fmla="*/ 2 w 1"/>
                  <a:gd name="T1" fmla="*/ 1 h 1"/>
                  <a:gd name="T2" fmla="*/ 0 w 1"/>
                  <a:gd name="T3" fmla="*/ 1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97" name="Freeform 4936"/>
              <p:cNvSpPr>
                <a:spLocks/>
              </p:cNvSpPr>
              <p:nvPr/>
            </p:nvSpPr>
            <p:spPr bwMode="auto">
              <a:xfrm>
                <a:off x="4445" y="2446"/>
                <a:ext cx="7" cy="9"/>
              </a:xfrm>
              <a:custGeom>
                <a:avLst/>
                <a:gdLst>
                  <a:gd name="T0" fmla="*/ 3 w 5"/>
                  <a:gd name="T1" fmla="*/ 9 h 7"/>
                  <a:gd name="T2" fmla="*/ 1 w 5"/>
                  <a:gd name="T3" fmla="*/ 0 h 7"/>
                  <a:gd name="T4" fmla="*/ 3 w 5"/>
                  <a:gd name="T5" fmla="*/ 9 h 7"/>
                  <a:gd name="T6" fmla="*/ 0 60000 65536"/>
                  <a:gd name="T7" fmla="*/ 0 60000 65536"/>
                  <a:gd name="T8" fmla="*/ 0 60000 65536"/>
                </a:gdLst>
                <a:ahLst/>
                <a:cxnLst>
                  <a:cxn ang="T6">
                    <a:pos x="T0" y="T1"/>
                  </a:cxn>
                  <a:cxn ang="T7">
                    <a:pos x="T2" y="T3"/>
                  </a:cxn>
                  <a:cxn ang="T8">
                    <a:pos x="T4" y="T5"/>
                  </a:cxn>
                </a:cxnLst>
                <a:rect l="0" t="0" r="r" b="b"/>
                <a:pathLst>
                  <a:path w="5" h="7">
                    <a:moveTo>
                      <a:pt x="2" y="7"/>
                    </a:moveTo>
                    <a:cubicBezTo>
                      <a:pt x="5" y="5"/>
                      <a:pt x="5" y="1"/>
                      <a:pt x="1" y="0"/>
                    </a:cubicBezTo>
                    <a:cubicBezTo>
                      <a:pt x="0" y="2"/>
                      <a:pt x="1" y="5"/>
                      <a:pt x="2" y="7"/>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98" name="Freeform 4937"/>
              <p:cNvSpPr>
                <a:spLocks/>
              </p:cNvSpPr>
              <p:nvPr/>
            </p:nvSpPr>
            <p:spPr bwMode="auto">
              <a:xfrm>
                <a:off x="4448" y="2459"/>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0" y="0"/>
                      <a:pt x="0" y="1"/>
                    </a:cubicBezTo>
                    <a:cubicBezTo>
                      <a:pt x="0"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99" name="Freeform 4938"/>
              <p:cNvSpPr>
                <a:spLocks/>
              </p:cNvSpPr>
              <p:nvPr/>
            </p:nvSpPr>
            <p:spPr bwMode="auto">
              <a:xfrm>
                <a:off x="4448" y="2506"/>
                <a:ext cx="12" cy="14"/>
              </a:xfrm>
              <a:custGeom>
                <a:avLst/>
                <a:gdLst>
                  <a:gd name="T0" fmla="*/ 1 w 9"/>
                  <a:gd name="T1" fmla="*/ 8 h 10"/>
                  <a:gd name="T2" fmla="*/ 12 w 9"/>
                  <a:gd name="T3" fmla="*/ 8 h 10"/>
                  <a:gd name="T4" fmla="*/ 7 w 9"/>
                  <a:gd name="T5" fmla="*/ 1 h 10"/>
                  <a:gd name="T6" fmla="*/ 1 w 9"/>
                  <a:gd name="T7" fmla="*/ 8 h 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0">
                    <a:moveTo>
                      <a:pt x="1" y="6"/>
                    </a:moveTo>
                    <a:cubicBezTo>
                      <a:pt x="1" y="10"/>
                      <a:pt x="8" y="6"/>
                      <a:pt x="9" y="6"/>
                    </a:cubicBezTo>
                    <a:cubicBezTo>
                      <a:pt x="8" y="4"/>
                      <a:pt x="8" y="0"/>
                      <a:pt x="5" y="1"/>
                    </a:cubicBezTo>
                    <a:cubicBezTo>
                      <a:pt x="3" y="1"/>
                      <a:pt x="0" y="5"/>
                      <a:pt x="1" y="6"/>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00" name="Freeform 4939"/>
              <p:cNvSpPr>
                <a:spLocks/>
              </p:cNvSpPr>
              <p:nvPr/>
            </p:nvSpPr>
            <p:spPr bwMode="auto">
              <a:xfrm>
                <a:off x="4452" y="2469"/>
                <a:ext cx="22" cy="40"/>
              </a:xfrm>
              <a:custGeom>
                <a:avLst/>
                <a:gdLst>
                  <a:gd name="T0" fmla="*/ 0 w 17"/>
                  <a:gd name="T1" fmla="*/ 1 h 30"/>
                  <a:gd name="T2" fmla="*/ 4 w 17"/>
                  <a:gd name="T3" fmla="*/ 8 h 30"/>
                  <a:gd name="T4" fmla="*/ 10 w 17"/>
                  <a:gd name="T5" fmla="*/ 13 h 30"/>
                  <a:gd name="T6" fmla="*/ 9 w 17"/>
                  <a:gd name="T7" fmla="*/ 16 h 30"/>
                  <a:gd name="T8" fmla="*/ 10 w 17"/>
                  <a:gd name="T9" fmla="*/ 19 h 30"/>
                  <a:gd name="T10" fmla="*/ 8 w 17"/>
                  <a:gd name="T11" fmla="*/ 20 h 30"/>
                  <a:gd name="T12" fmla="*/ 3 w 17"/>
                  <a:gd name="T13" fmla="*/ 17 h 30"/>
                  <a:gd name="T14" fmla="*/ 5 w 17"/>
                  <a:gd name="T15" fmla="*/ 27 h 30"/>
                  <a:gd name="T16" fmla="*/ 9 w 17"/>
                  <a:gd name="T17" fmla="*/ 31 h 30"/>
                  <a:gd name="T18" fmla="*/ 13 w 17"/>
                  <a:gd name="T19" fmla="*/ 40 h 30"/>
                  <a:gd name="T20" fmla="*/ 13 w 17"/>
                  <a:gd name="T21" fmla="*/ 36 h 30"/>
                  <a:gd name="T22" fmla="*/ 16 w 17"/>
                  <a:gd name="T23" fmla="*/ 36 h 30"/>
                  <a:gd name="T24" fmla="*/ 14 w 17"/>
                  <a:gd name="T25" fmla="*/ 31 h 30"/>
                  <a:gd name="T26" fmla="*/ 12 w 17"/>
                  <a:gd name="T27" fmla="*/ 27 h 30"/>
                  <a:gd name="T28" fmla="*/ 12 w 17"/>
                  <a:gd name="T29" fmla="*/ 20 h 30"/>
                  <a:gd name="T30" fmla="*/ 16 w 17"/>
                  <a:gd name="T31" fmla="*/ 24 h 30"/>
                  <a:gd name="T32" fmla="*/ 22 w 17"/>
                  <a:gd name="T33" fmla="*/ 24 h 30"/>
                  <a:gd name="T34" fmla="*/ 19 w 17"/>
                  <a:gd name="T35" fmla="*/ 21 h 30"/>
                  <a:gd name="T36" fmla="*/ 17 w 17"/>
                  <a:gd name="T37" fmla="*/ 13 h 30"/>
                  <a:gd name="T38" fmla="*/ 17 w 17"/>
                  <a:gd name="T39" fmla="*/ 8 h 30"/>
                  <a:gd name="T40" fmla="*/ 16 w 17"/>
                  <a:gd name="T41" fmla="*/ 5 h 30"/>
                  <a:gd name="T42" fmla="*/ 13 w 17"/>
                  <a:gd name="T43" fmla="*/ 4 h 30"/>
                  <a:gd name="T44" fmla="*/ 10 w 17"/>
                  <a:gd name="T45" fmla="*/ 0 h 30"/>
                  <a:gd name="T46" fmla="*/ 6 w 17"/>
                  <a:gd name="T47" fmla="*/ 1 h 30"/>
                  <a:gd name="T48" fmla="*/ 0 w 17"/>
                  <a:gd name="T49" fmla="*/ 1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7" h="30">
                    <a:moveTo>
                      <a:pt x="0" y="1"/>
                    </a:moveTo>
                    <a:cubicBezTo>
                      <a:pt x="0" y="3"/>
                      <a:pt x="1" y="5"/>
                      <a:pt x="3" y="6"/>
                    </a:cubicBezTo>
                    <a:cubicBezTo>
                      <a:pt x="4" y="7"/>
                      <a:pt x="7" y="10"/>
                      <a:pt x="8" y="10"/>
                    </a:cubicBezTo>
                    <a:cubicBezTo>
                      <a:pt x="8" y="11"/>
                      <a:pt x="8" y="12"/>
                      <a:pt x="7" y="12"/>
                    </a:cubicBezTo>
                    <a:cubicBezTo>
                      <a:pt x="7" y="13"/>
                      <a:pt x="8" y="13"/>
                      <a:pt x="8" y="14"/>
                    </a:cubicBezTo>
                    <a:cubicBezTo>
                      <a:pt x="7" y="13"/>
                      <a:pt x="7" y="14"/>
                      <a:pt x="6" y="15"/>
                    </a:cubicBezTo>
                    <a:cubicBezTo>
                      <a:pt x="4" y="16"/>
                      <a:pt x="2" y="14"/>
                      <a:pt x="2" y="13"/>
                    </a:cubicBezTo>
                    <a:cubicBezTo>
                      <a:pt x="1" y="14"/>
                      <a:pt x="3" y="20"/>
                      <a:pt x="4" y="20"/>
                    </a:cubicBezTo>
                    <a:cubicBezTo>
                      <a:pt x="4" y="18"/>
                      <a:pt x="7" y="21"/>
                      <a:pt x="7" y="23"/>
                    </a:cubicBezTo>
                    <a:cubicBezTo>
                      <a:pt x="7" y="26"/>
                      <a:pt x="7" y="29"/>
                      <a:pt x="10" y="30"/>
                    </a:cubicBezTo>
                    <a:cubicBezTo>
                      <a:pt x="10" y="29"/>
                      <a:pt x="10" y="28"/>
                      <a:pt x="10" y="27"/>
                    </a:cubicBezTo>
                    <a:cubicBezTo>
                      <a:pt x="10" y="28"/>
                      <a:pt x="12" y="28"/>
                      <a:pt x="12" y="27"/>
                    </a:cubicBezTo>
                    <a:cubicBezTo>
                      <a:pt x="13" y="26"/>
                      <a:pt x="11" y="23"/>
                      <a:pt x="11" y="23"/>
                    </a:cubicBezTo>
                    <a:cubicBezTo>
                      <a:pt x="10" y="21"/>
                      <a:pt x="10" y="21"/>
                      <a:pt x="9" y="20"/>
                    </a:cubicBezTo>
                    <a:cubicBezTo>
                      <a:pt x="9" y="18"/>
                      <a:pt x="10" y="16"/>
                      <a:pt x="9" y="15"/>
                    </a:cubicBezTo>
                    <a:cubicBezTo>
                      <a:pt x="9" y="15"/>
                      <a:pt x="12" y="18"/>
                      <a:pt x="12" y="18"/>
                    </a:cubicBezTo>
                    <a:cubicBezTo>
                      <a:pt x="13" y="16"/>
                      <a:pt x="16" y="18"/>
                      <a:pt x="17" y="18"/>
                    </a:cubicBezTo>
                    <a:cubicBezTo>
                      <a:pt x="16" y="17"/>
                      <a:pt x="16" y="16"/>
                      <a:pt x="15" y="16"/>
                    </a:cubicBezTo>
                    <a:cubicBezTo>
                      <a:pt x="16" y="15"/>
                      <a:pt x="13" y="11"/>
                      <a:pt x="13" y="10"/>
                    </a:cubicBezTo>
                    <a:cubicBezTo>
                      <a:pt x="13" y="8"/>
                      <a:pt x="13" y="7"/>
                      <a:pt x="13" y="6"/>
                    </a:cubicBezTo>
                    <a:cubicBezTo>
                      <a:pt x="12" y="5"/>
                      <a:pt x="14" y="5"/>
                      <a:pt x="12" y="4"/>
                    </a:cubicBezTo>
                    <a:cubicBezTo>
                      <a:pt x="12" y="4"/>
                      <a:pt x="10" y="4"/>
                      <a:pt x="10" y="3"/>
                    </a:cubicBezTo>
                    <a:cubicBezTo>
                      <a:pt x="11" y="1"/>
                      <a:pt x="9" y="1"/>
                      <a:pt x="8" y="0"/>
                    </a:cubicBezTo>
                    <a:cubicBezTo>
                      <a:pt x="6" y="0"/>
                      <a:pt x="6" y="0"/>
                      <a:pt x="5" y="1"/>
                    </a:cubicBezTo>
                    <a:cubicBezTo>
                      <a:pt x="3" y="1"/>
                      <a:pt x="1" y="0"/>
                      <a:pt x="0" y="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01" name="Freeform 4940"/>
              <p:cNvSpPr>
                <a:spLocks/>
              </p:cNvSpPr>
              <p:nvPr/>
            </p:nvSpPr>
            <p:spPr bwMode="auto">
              <a:xfrm>
                <a:off x="4453" y="2481"/>
                <a:ext cx="6" cy="7"/>
              </a:xfrm>
              <a:custGeom>
                <a:avLst/>
                <a:gdLst>
                  <a:gd name="T0" fmla="*/ 3 w 4"/>
                  <a:gd name="T1" fmla="*/ 6 h 5"/>
                  <a:gd name="T2" fmla="*/ 0 w 4"/>
                  <a:gd name="T3" fmla="*/ 3 h 5"/>
                  <a:gd name="T4" fmla="*/ 3 w 4"/>
                  <a:gd name="T5" fmla="*/ 6 h 5"/>
                  <a:gd name="T6" fmla="*/ 0 60000 65536"/>
                  <a:gd name="T7" fmla="*/ 0 60000 65536"/>
                  <a:gd name="T8" fmla="*/ 0 60000 65536"/>
                </a:gdLst>
                <a:ahLst/>
                <a:cxnLst>
                  <a:cxn ang="T6">
                    <a:pos x="T0" y="T1"/>
                  </a:cxn>
                  <a:cxn ang="T7">
                    <a:pos x="T2" y="T3"/>
                  </a:cxn>
                  <a:cxn ang="T8">
                    <a:pos x="T4" y="T5"/>
                  </a:cxn>
                </a:cxnLst>
                <a:rect l="0" t="0" r="r" b="b"/>
                <a:pathLst>
                  <a:path w="4" h="5">
                    <a:moveTo>
                      <a:pt x="2" y="4"/>
                    </a:moveTo>
                    <a:cubicBezTo>
                      <a:pt x="4" y="5"/>
                      <a:pt x="3" y="0"/>
                      <a:pt x="0" y="2"/>
                    </a:cubicBezTo>
                    <a:cubicBezTo>
                      <a:pt x="1" y="3"/>
                      <a:pt x="1" y="4"/>
                      <a:pt x="2"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02" name="Freeform 4941"/>
              <p:cNvSpPr>
                <a:spLocks/>
              </p:cNvSpPr>
              <p:nvPr/>
            </p:nvSpPr>
            <p:spPr bwMode="auto">
              <a:xfrm>
                <a:off x="4466" y="2508"/>
                <a:ext cx="3" cy="4"/>
              </a:xfrm>
              <a:custGeom>
                <a:avLst/>
                <a:gdLst>
                  <a:gd name="T0" fmla="*/ 2 w 2"/>
                  <a:gd name="T1" fmla="*/ 3 h 3"/>
                  <a:gd name="T2" fmla="*/ 3 w 2"/>
                  <a:gd name="T3" fmla="*/ 4 h 3"/>
                  <a:gd name="T4" fmla="*/ 0 w 2"/>
                  <a:gd name="T5" fmla="*/ 1 h 3"/>
                  <a:gd name="T6" fmla="*/ 2 w 2"/>
                  <a:gd name="T7" fmla="*/ 3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3">
                    <a:moveTo>
                      <a:pt x="1" y="2"/>
                    </a:moveTo>
                    <a:cubicBezTo>
                      <a:pt x="2" y="2"/>
                      <a:pt x="2" y="3"/>
                      <a:pt x="2" y="3"/>
                    </a:cubicBezTo>
                    <a:cubicBezTo>
                      <a:pt x="2" y="2"/>
                      <a:pt x="2" y="0"/>
                      <a:pt x="0" y="1"/>
                    </a:cubicBezTo>
                    <a:cubicBezTo>
                      <a:pt x="1" y="1"/>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03" name="Freeform 4942"/>
              <p:cNvSpPr>
                <a:spLocks/>
              </p:cNvSpPr>
              <p:nvPr/>
            </p:nvSpPr>
            <p:spPr bwMode="auto">
              <a:xfrm>
                <a:off x="4472" y="2504"/>
                <a:ext cx="4" cy="9"/>
              </a:xfrm>
              <a:custGeom>
                <a:avLst/>
                <a:gdLst>
                  <a:gd name="T0" fmla="*/ 1 w 3"/>
                  <a:gd name="T1" fmla="*/ 6 h 7"/>
                  <a:gd name="T2" fmla="*/ 1 w 3"/>
                  <a:gd name="T3" fmla="*/ 9 h 7"/>
                  <a:gd name="T4" fmla="*/ 3 w 3"/>
                  <a:gd name="T5" fmla="*/ 5 h 7"/>
                  <a:gd name="T6" fmla="*/ 3 w 3"/>
                  <a:gd name="T7" fmla="*/ 3 h 7"/>
                  <a:gd name="T8" fmla="*/ 3 w 3"/>
                  <a:gd name="T9" fmla="*/ 0 h 7"/>
                  <a:gd name="T10" fmla="*/ 0 w 3"/>
                  <a:gd name="T11" fmla="*/ 4 h 7"/>
                  <a:gd name="T12" fmla="*/ 1 w 3"/>
                  <a:gd name="T13" fmla="*/ 6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7">
                    <a:moveTo>
                      <a:pt x="1" y="5"/>
                    </a:moveTo>
                    <a:cubicBezTo>
                      <a:pt x="2" y="5"/>
                      <a:pt x="2" y="6"/>
                      <a:pt x="1" y="7"/>
                    </a:cubicBezTo>
                    <a:cubicBezTo>
                      <a:pt x="3" y="7"/>
                      <a:pt x="3" y="5"/>
                      <a:pt x="2" y="4"/>
                    </a:cubicBezTo>
                    <a:cubicBezTo>
                      <a:pt x="2" y="3"/>
                      <a:pt x="2" y="3"/>
                      <a:pt x="2" y="2"/>
                    </a:cubicBezTo>
                    <a:cubicBezTo>
                      <a:pt x="1" y="1"/>
                      <a:pt x="2" y="0"/>
                      <a:pt x="2" y="0"/>
                    </a:cubicBezTo>
                    <a:cubicBezTo>
                      <a:pt x="0" y="0"/>
                      <a:pt x="1" y="2"/>
                      <a:pt x="0" y="3"/>
                    </a:cubicBezTo>
                    <a:cubicBezTo>
                      <a:pt x="1" y="3"/>
                      <a:pt x="1" y="4"/>
                      <a:pt x="1"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04" name="Freeform 4943"/>
              <p:cNvSpPr>
                <a:spLocks/>
              </p:cNvSpPr>
              <p:nvPr/>
            </p:nvSpPr>
            <p:spPr bwMode="auto">
              <a:xfrm>
                <a:off x="4478" y="2514"/>
                <a:ext cx="2" cy="3"/>
              </a:xfrm>
              <a:custGeom>
                <a:avLst/>
                <a:gdLst>
                  <a:gd name="T0" fmla="*/ 2 w 1"/>
                  <a:gd name="T1" fmla="*/ 3 h 2"/>
                  <a:gd name="T2" fmla="*/ 0 w 1"/>
                  <a:gd name="T3" fmla="*/ 0 h 2"/>
                  <a:gd name="T4" fmla="*/ 2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0"/>
                      <a:pt x="0" y="0"/>
                    </a:cubicBezTo>
                    <a:cubicBezTo>
                      <a:pt x="0" y="1"/>
                      <a:pt x="0"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05" name="Freeform 4944"/>
              <p:cNvSpPr>
                <a:spLocks/>
              </p:cNvSpPr>
              <p:nvPr/>
            </p:nvSpPr>
            <p:spPr bwMode="auto">
              <a:xfrm>
                <a:off x="4478" y="2510"/>
                <a:ext cx="4" cy="4"/>
              </a:xfrm>
              <a:custGeom>
                <a:avLst/>
                <a:gdLst>
                  <a:gd name="T0" fmla="*/ 1 w 3"/>
                  <a:gd name="T1" fmla="*/ 0 h 3"/>
                  <a:gd name="T2" fmla="*/ 3 w 3"/>
                  <a:gd name="T3" fmla="*/ 4 h 3"/>
                  <a:gd name="T4" fmla="*/ 1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1" y="0"/>
                    </a:moveTo>
                    <a:cubicBezTo>
                      <a:pt x="1" y="1"/>
                      <a:pt x="0" y="3"/>
                      <a:pt x="2" y="3"/>
                    </a:cubicBezTo>
                    <a:cubicBezTo>
                      <a:pt x="3" y="3"/>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06" name="Freeform 4945"/>
              <p:cNvSpPr>
                <a:spLocks/>
              </p:cNvSpPr>
              <p:nvPr/>
            </p:nvSpPr>
            <p:spPr bwMode="auto">
              <a:xfrm>
                <a:off x="4455" y="2500"/>
                <a:ext cx="1" cy="1"/>
              </a:xfrm>
              <a:custGeom>
                <a:avLst/>
                <a:gdLst>
                  <a:gd name="T0" fmla="*/ 0 w 1"/>
                  <a:gd name="T1" fmla="*/ 1 h 1"/>
                  <a:gd name="T2" fmla="*/ 0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0"/>
                      <a:pt x="0" y="0"/>
                      <a:pt x="0" y="0"/>
                    </a:cubicBezTo>
                    <a:cubicBezTo>
                      <a:pt x="1"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07" name="Freeform 4946"/>
              <p:cNvSpPr>
                <a:spLocks/>
              </p:cNvSpPr>
              <p:nvPr/>
            </p:nvSpPr>
            <p:spPr bwMode="auto">
              <a:xfrm>
                <a:off x="4462" y="2488"/>
                <a:ext cx="2" cy="1"/>
              </a:xfrm>
              <a:custGeom>
                <a:avLst/>
                <a:gdLst>
                  <a:gd name="T0" fmla="*/ 0 w 1"/>
                  <a:gd name="T1" fmla="*/ 0 h 1"/>
                  <a:gd name="T2" fmla="*/ 2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1" y="1"/>
                      <a:pt x="1" y="1"/>
                      <a:pt x="1" y="1"/>
                    </a:cubicBezTo>
                    <a:cubicBezTo>
                      <a:pt x="0" y="1"/>
                      <a:pt x="0"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08" name="Freeform 4947"/>
              <p:cNvSpPr>
                <a:spLocks/>
              </p:cNvSpPr>
              <p:nvPr/>
            </p:nvSpPr>
            <p:spPr bwMode="auto">
              <a:xfrm>
                <a:off x="4444" y="2489"/>
                <a:ext cx="7" cy="4"/>
              </a:xfrm>
              <a:custGeom>
                <a:avLst/>
                <a:gdLst>
                  <a:gd name="T0" fmla="*/ 0 w 5"/>
                  <a:gd name="T1" fmla="*/ 4 h 3"/>
                  <a:gd name="T2" fmla="*/ 0 w 5"/>
                  <a:gd name="T3" fmla="*/ 4 h 3"/>
                  <a:gd name="T4" fmla="*/ 0 60000 65536"/>
                  <a:gd name="T5" fmla="*/ 0 60000 65536"/>
                </a:gdLst>
                <a:ahLst/>
                <a:cxnLst>
                  <a:cxn ang="T4">
                    <a:pos x="T0" y="T1"/>
                  </a:cxn>
                  <a:cxn ang="T5">
                    <a:pos x="T2" y="T3"/>
                  </a:cxn>
                </a:cxnLst>
                <a:rect l="0" t="0" r="r" b="b"/>
                <a:pathLst>
                  <a:path w="5" h="3">
                    <a:moveTo>
                      <a:pt x="0" y="3"/>
                    </a:moveTo>
                    <a:cubicBezTo>
                      <a:pt x="0" y="0"/>
                      <a:pt x="5" y="2"/>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09" name="Freeform 4948"/>
              <p:cNvSpPr>
                <a:spLocks/>
              </p:cNvSpPr>
              <p:nvPr/>
            </p:nvSpPr>
            <p:spPr bwMode="auto">
              <a:xfrm>
                <a:off x="1961" y="3151"/>
                <a:ext cx="72" cy="76"/>
              </a:xfrm>
              <a:custGeom>
                <a:avLst/>
                <a:gdLst>
                  <a:gd name="T0" fmla="*/ 0 w 55"/>
                  <a:gd name="T1" fmla="*/ 7 h 58"/>
                  <a:gd name="T2" fmla="*/ 3 w 55"/>
                  <a:gd name="T3" fmla="*/ 1 h 58"/>
                  <a:gd name="T4" fmla="*/ 8 w 55"/>
                  <a:gd name="T5" fmla="*/ 3 h 58"/>
                  <a:gd name="T6" fmla="*/ 12 w 55"/>
                  <a:gd name="T7" fmla="*/ 0 h 58"/>
                  <a:gd name="T8" fmla="*/ 18 w 55"/>
                  <a:gd name="T9" fmla="*/ 4 h 58"/>
                  <a:gd name="T10" fmla="*/ 26 w 55"/>
                  <a:gd name="T11" fmla="*/ 12 h 58"/>
                  <a:gd name="T12" fmla="*/ 29 w 55"/>
                  <a:gd name="T13" fmla="*/ 16 h 58"/>
                  <a:gd name="T14" fmla="*/ 31 w 55"/>
                  <a:gd name="T15" fmla="*/ 12 h 58"/>
                  <a:gd name="T16" fmla="*/ 39 w 55"/>
                  <a:gd name="T17" fmla="*/ 18 h 58"/>
                  <a:gd name="T18" fmla="*/ 43 w 55"/>
                  <a:gd name="T19" fmla="*/ 21 h 58"/>
                  <a:gd name="T20" fmla="*/ 48 w 55"/>
                  <a:gd name="T21" fmla="*/ 24 h 58"/>
                  <a:gd name="T22" fmla="*/ 52 w 55"/>
                  <a:gd name="T23" fmla="*/ 28 h 58"/>
                  <a:gd name="T24" fmla="*/ 59 w 55"/>
                  <a:gd name="T25" fmla="*/ 30 h 58"/>
                  <a:gd name="T26" fmla="*/ 67 w 55"/>
                  <a:gd name="T27" fmla="*/ 39 h 58"/>
                  <a:gd name="T28" fmla="*/ 67 w 55"/>
                  <a:gd name="T29" fmla="*/ 46 h 58"/>
                  <a:gd name="T30" fmla="*/ 69 w 55"/>
                  <a:gd name="T31" fmla="*/ 56 h 58"/>
                  <a:gd name="T32" fmla="*/ 67 w 55"/>
                  <a:gd name="T33" fmla="*/ 66 h 58"/>
                  <a:gd name="T34" fmla="*/ 60 w 55"/>
                  <a:gd name="T35" fmla="*/ 71 h 58"/>
                  <a:gd name="T36" fmla="*/ 58 w 55"/>
                  <a:gd name="T37" fmla="*/ 75 h 58"/>
                  <a:gd name="T38" fmla="*/ 50 w 55"/>
                  <a:gd name="T39" fmla="*/ 75 h 58"/>
                  <a:gd name="T40" fmla="*/ 41 w 55"/>
                  <a:gd name="T41" fmla="*/ 75 h 58"/>
                  <a:gd name="T42" fmla="*/ 38 w 55"/>
                  <a:gd name="T43" fmla="*/ 76 h 58"/>
                  <a:gd name="T44" fmla="*/ 34 w 55"/>
                  <a:gd name="T45" fmla="*/ 73 h 58"/>
                  <a:gd name="T46" fmla="*/ 27 w 55"/>
                  <a:gd name="T47" fmla="*/ 72 h 58"/>
                  <a:gd name="T48" fmla="*/ 18 w 55"/>
                  <a:gd name="T49" fmla="*/ 68 h 58"/>
                  <a:gd name="T50" fmla="*/ 13 w 55"/>
                  <a:gd name="T51" fmla="*/ 67 h 58"/>
                  <a:gd name="T52" fmla="*/ 4 w 55"/>
                  <a:gd name="T53" fmla="*/ 60 h 58"/>
                  <a:gd name="T54" fmla="*/ 4 w 55"/>
                  <a:gd name="T55" fmla="*/ 47 h 58"/>
                  <a:gd name="T56" fmla="*/ 4 w 55"/>
                  <a:gd name="T57" fmla="*/ 41 h 58"/>
                  <a:gd name="T58" fmla="*/ 3 w 55"/>
                  <a:gd name="T59" fmla="*/ 37 h 58"/>
                  <a:gd name="T60" fmla="*/ 3 w 55"/>
                  <a:gd name="T61" fmla="*/ 34 h 58"/>
                  <a:gd name="T62" fmla="*/ 1 w 55"/>
                  <a:gd name="T63" fmla="*/ 28 h 58"/>
                  <a:gd name="T64" fmla="*/ 1 w 55"/>
                  <a:gd name="T65" fmla="*/ 21 h 58"/>
                  <a:gd name="T66" fmla="*/ 1 w 55"/>
                  <a:gd name="T67" fmla="*/ 13 h 58"/>
                  <a:gd name="T68" fmla="*/ 0 w 55"/>
                  <a:gd name="T69" fmla="*/ 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5" h="58">
                    <a:moveTo>
                      <a:pt x="0" y="5"/>
                    </a:moveTo>
                    <a:cubicBezTo>
                      <a:pt x="1" y="4"/>
                      <a:pt x="3" y="3"/>
                      <a:pt x="2" y="1"/>
                    </a:cubicBezTo>
                    <a:cubicBezTo>
                      <a:pt x="3" y="2"/>
                      <a:pt x="5" y="3"/>
                      <a:pt x="6" y="2"/>
                    </a:cubicBezTo>
                    <a:cubicBezTo>
                      <a:pt x="7" y="1"/>
                      <a:pt x="7" y="0"/>
                      <a:pt x="9" y="0"/>
                    </a:cubicBezTo>
                    <a:cubicBezTo>
                      <a:pt x="11" y="0"/>
                      <a:pt x="13" y="2"/>
                      <a:pt x="14" y="3"/>
                    </a:cubicBezTo>
                    <a:cubicBezTo>
                      <a:pt x="16" y="5"/>
                      <a:pt x="20" y="6"/>
                      <a:pt x="20" y="9"/>
                    </a:cubicBezTo>
                    <a:cubicBezTo>
                      <a:pt x="20" y="10"/>
                      <a:pt x="20" y="12"/>
                      <a:pt x="22" y="12"/>
                    </a:cubicBezTo>
                    <a:cubicBezTo>
                      <a:pt x="23" y="11"/>
                      <a:pt x="24" y="10"/>
                      <a:pt x="24" y="9"/>
                    </a:cubicBezTo>
                    <a:cubicBezTo>
                      <a:pt x="26" y="9"/>
                      <a:pt x="29" y="15"/>
                      <a:pt x="30" y="14"/>
                    </a:cubicBezTo>
                    <a:cubicBezTo>
                      <a:pt x="32" y="14"/>
                      <a:pt x="32" y="15"/>
                      <a:pt x="33" y="16"/>
                    </a:cubicBezTo>
                    <a:cubicBezTo>
                      <a:pt x="34" y="17"/>
                      <a:pt x="36" y="17"/>
                      <a:pt x="37" y="18"/>
                    </a:cubicBezTo>
                    <a:cubicBezTo>
                      <a:pt x="38" y="19"/>
                      <a:pt x="39" y="20"/>
                      <a:pt x="40" y="21"/>
                    </a:cubicBezTo>
                    <a:cubicBezTo>
                      <a:pt x="41" y="22"/>
                      <a:pt x="43" y="22"/>
                      <a:pt x="45" y="23"/>
                    </a:cubicBezTo>
                    <a:cubicBezTo>
                      <a:pt x="47" y="25"/>
                      <a:pt x="48" y="28"/>
                      <a:pt x="51" y="30"/>
                    </a:cubicBezTo>
                    <a:cubicBezTo>
                      <a:pt x="55" y="31"/>
                      <a:pt x="53" y="32"/>
                      <a:pt x="51" y="35"/>
                    </a:cubicBezTo>
                    <a:cubicBezTo>
                      <a:pt x="50" y="37"/>
                      <a:pt x="51" y="42"/>
                      <a:pt x="53" y="43"/>
                    </a:cubicBezTo>
                    <a:cubicBezTo>
                      <a:pt x="54" y="44"/>
                      <a:pt x="52" y="49"/>
                      <a:pt x="51" y="50"/>
                    </a:cubicBezTo>
                    <a:cubicBezTo>
                      <a:pt x="50" y="51"/>
                      <a:pt x="48" y="56"/>
                      <a:pt x="46" y="54"/>
                    </a:cubicBezTo>
                    <a:cubicBezTo>
                      <a:pt x="47" y="56"/>
                      <a:pt x="45" y="56"/>
                      <a:pt x="44" y="57"/>
                    </a:cubicBezTo>
                    <a:cubicBezTo>
                      <a:pt x="41" y="58"/>
                      <a:pt x="41" y="58"/>
                      <a:pt x="38" y="57"/>
                    </a:cubicBezTo>
                    <a:cubicBezTo>
                      <a:pt x="36" y="57"/>
                      <a:pt x="34" y="56"/>
                      <a:pt x="31" y="57"/>
                    </a:cubicBezTo>
                    <a:cubicBezTo>
                      <a:pt x="31" y="57"/>
                      <a:pt x="30" y="58"/>
                      <a:pt x="29" y="58"/>
                    </a:cubicBezTo>
                    <a:cubicBezTo>
                      <a:pt x="27" y="58"/>
                      <a:pt x="27" y="57"/>
                      <a:pt x="26" y="56"/>
                    </a:cubicBezTo>
                    <a:cubicBezTo>
                      <a:pt x="24" y="55"/>
                      <a:pt x="22" y="56"/>
                      <a:pt x="21" y="55"/>
                    </a:cubicBezTo>
                    <a:cubicBezTo>
                      <a:pt x="18" y="53"/>
                      <a:pt x="17" y="52"/>
                      <a:pt x="14" y="52"/>
                    </a:cubicBezTo>
                    <a:cubicBezTo>
                      <a:pt x="13" y="52"/>
                      <a:pt x="11" y="53"/>
                      <a:pt x="10" y="51"/>
                    </a:cubicBezTo>
                    <a:cubicBezTo>
                      <a:pt x="8" y="49"/>
                      <a:pt x="5" y="48"/>
                      <a:pt x="3" y="46"/>
                    </a:cubicBezTo>
                    <a:cubicBezTo>
                      <a:pt x="2" y="44"/>
                      <a:pt x="1" y="37"/>
                      <a:pt x="3" y="36"/>
                    </a:cubicBezTo>
                    <a:cubicBezTo>
                      <a:pt x="6" y="35"/>
                      <a:pt x="4" y="33"/>
                      <a:pt x="3" y="31"/>
                    </a:cubicBezTo>
                    <a:cubicBezTo>
                      <a:pt x="3" y="30"/>
                      <a:pt x="2" y="29"/>
                      <a:pt x="2" y="28"/>
                    </a:cubicBezTo>
                    <a:cubicBezTo>
                      <a:pt x="1" y="28"/>
                      <a:pt x="2" y="27"/>
                      <a:pt x="2" y="26"/>
                    </a:cubicBezTo>
                    <a:cubicBezTo>
                      <a:pt x="2" y="25"/>
                      <a:pt x="0" y="22"/>
                      <a:pt x="1" y="21"/>
                    </a:cubicBezTo>
                    <a:cubicBezTo>
                      <a:pt x="3" y="19"/>
                      <a:pt x="0" y="17"/>
                      <a:pt x="1" y="16"/>
                    </a:cubicBezTo>
                    <a:cubicBezTo>
                      <a:pt x="2" y="15"/>
                      <a:pt x="1" y="10"/>
                      <a:pt x="1" y="10"/>
                    </a:cubicBezTo>
                    <a:cubicBezTo>
                      <a:pt x="3" y="9"/>
                      <a:pt x="1" y="7"/>
                      <a:pt x="0" y="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10" name="Freeform 4949"/>
              <p:cNvSpPr>
                <a:spLocks/>
              </p:cNvSpPr>
              <p:nvPr/>
            </p:nvSpPr>
            <p:spPr bwMode="auto">
              <a:xfrm>
                <a:off x="2881" y="2609"/>
                <a:ext cx="105" cy="142"/>
              </a:xfrm>
              <a:custGeom>
                <a:avLst/>
                <a:gdLst>
                  <a:gd name="T0" fmla="*/ 4 w 80"/>
                  <a:gd name="T1" fmla="*/ 115 h 107"/>
                  <a:gd name="T2" fmla="*/ 11 w 80"/>
                  <a:gd name="T3" fmla="*/ 114 h 107"/>
                  <a:gd name="T4" fmla="*/ 5 w 80"/>
                  <a:gd name="T5" fmla="*/ 105 h 107"/>
                  <a:gd name="T6" fmla="*/ 11 w 80"/>
                  <a:gd name="T7" fmla="*/ 97 h 107"/>
                  <a:gd name="T8" fmla="*/ 18 w 80"/>
                  <a:gd name="T9" fmla="*/ 94 h 107"/>
                  <a:gd name="T10" fmla="*/ 26 w 80"/>
                  <a:gd name="T11" fmla="*/ 97 h 107"/>
                  <a:gd name="T12" fmla="*/ 37 w 80"/>
                  <a:gd name="T13" fmla="*/ 93 h 107"/>
                  <a:gd name="T14" fmla="*/ 43 w 80"/>
                  <a:gd name="T15" fmla="*/ 96 h 107"/>
                  <a:gd name="T16" fmla="*/ 45 w 80"/>
                  <a:gd name="T17" fmla="*/ 85 h 107"/>
                  <a:gd name="T18" fmla="*/ 46 w 80"/>
                  <a:gd name="T19" fmla="*/ 69 h 107"/>
                  <a:gd name="T20" fmla="*/ 41 w 80"/>
                  <a:gd name="T21" fmla="*/ 64 h 107"/>
                  <a:gd name="T22" fmla="*/ 41 w 80"/>
                  <a:gd name="T23" fmla="*/ 50 h 107"/>
                  <a:gd name="T24" fmla="*/ 45 w 80"/>
                  <a:gd name="T25" fmla="*/ 42 h 107"/>
                  <a:gd name="T26" fmla="*/ 29 w 80"/>
                  <a:gd name="T27" fmla="*/ 40 h 107"/>
                  <a:gd name="T28" fmla="*/ 30 w 80"/>
                  <a:gd name="T29" fmla="*/ 25 h 107"/>
                  <a:gd name="T30" fmla="*/ 50 w 80"/>
                  <a:gd name="T31" fmla="*/ 25 h 107"/>
                  <a:gd name="T32" fmla="*/ 68 w 80"/>
                  <a:gd name="T33" fmla="*/ 33 h 107"/>
                  <a:gd name="T34" fmla="*/ 71 w 80"/>
                  <a:gd name="T35" fmla="*/ 21 h 107"/>
                  <a:gd name="T36" fmla="*/ 75 w 80"/>
                  <a:gd name="T37" fmla="*/ 8 h 107"/>
                  <a:gd name="T38" fmla="*/ 83 w 80"/>
                  <a:gd name="T39" fmla="*/ 3 h 107"/>
                  <a:gd name="T40" fmla="*/ 97 w 80"/>
                  <a:gd name="T41" fmla="*/ 3 h 107"/>
                  <a:gd name="T42" fmla="*/ 98 w 80"/>
                  <a:gd name="T43" fmla="*/ 20 h 107"/>
                  <a:gd name="T44" fmla="*/ 96 w 80"/>
                  <a:gd name="T45" fmla="*/ 40 h 107"/>
                  <a:gd name="T46" fmla="*/ 93 w 80"/>
                  <a:gd name="T47" fmla="*/ 53 h 107"/>
                  <a:gd name="T48" fmla="*/ 89 w 80"/>
                  <a:gd name="T49" fmla="*/ 72 h 107"/>
                  <a:gd name="T50" fmla="*/ 76 w 80"/>
                  <a:gd name="T51" fmla="*/ 89 h 107"/>
                  <a:gd name="T52" fmla="*/ 71 w 80"/>
                  <a:gd name="T53" fmla="*/ 110 h 107"/>
                  <a:gd name="T54" fmla="*/ 60 w 80"/>
                  <a:gd name="T55" fmla="*/ 126 h 107"/>
                  <a:gd name="T56" fmla="*/ 51 w 80"/>
                  <a:gd name="T57" fmla="*/ 135 h 107"/>
                  <a:gd name="T58" fmla="*/ 45 w 80"/>
                  <a:gd name="T59" fmla="*/ 131 h 107"/>
                  <a:gd name="T60" fmla="*/ 37 w 80"/>
                  <a:gd name="T61" fmla="*/ 130 h 107"/>
                  <a:gd name="T62" fmla="*/ 32 w 80"/>
                  <a:gd name="T63" fmla="*/ 137 h 107"/>
                  <a:gd name="T64" fmla="*/ 21 w 80"/>
                  <a:gd name="T65" fmla="*/ 131 h 107"/>
                  <a:gd name="T66" fmla="*/ 13 w 80"/>
                  <a:gd name="T67" fmla="*/ 138 h 107"/>
                  <a:gd name="T68" fmla="*/ 0 w 80"/>
                  <a:gd name="T69" fmla="*/ 122 h 10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0" h="107">
                    <a:moveTo>
                      <a:pt x="0" y="92"/>
                    </a:moveTo>
                    <a:cubicBezTo>
                      <a:pt x="1" y="90"/>
                      <a:pt x="1" y="89"/>
                      <a:pt x="3" y="87"/>
                    </a:cubicBezTo>
                    <a:cubicBezTo>
                      <a:pt x="5" y="86"/>
                      <a:pt x="6" y="90"/>
                      <a:pt x="8" y="89"/>
                    </a:cubicBezTo>
                    <a:cubicBezTo>
                      <a:pt x="8" y="89"/>
                      <a:pt x="8" y="87"/>
                      <a:pt x="8" y="86"/>
                    </a:cubicBezTo>
                    <a:cubicBezTo>
                      <a:pt x="9" y="84"/>
                      <a:pt x="7" y="84"/>
                      <a:pt x="6" y="83"/>
                    </a:cubicBezTo>
                    <a:cubicBezTo>
                      <a:pt x="5" y="83"/>
                      <a:pt x="8" y="78"/>
                      <a:pt x="4" y="79"/>
                    </a:cubicBezTo>
                    <a:cubicBezTo>
                      <a:pt x="5" y="77"/>
                      <a:pt x="5" y="75"/>
                      <a:pt x="5" y="73"/>
                    </a:cubicBezTo>
                    <a:cubicBezTo>
                      <a:pt x="6" y="73"/>
                      <a:pt x="7" y="73"/>
                      <a:pt x="8" y="73"/>
                    </a:cubicBezTo>
                    <a:cubicBezTo>
                      <a:pt x="9" y="73"/>
                      <a:pt x="9" y="74"/>
                      <a:pt x="10" y="74"/>
                    </a:cubicBezTo>
                    <a:cubicBezTo>
                      <a:pt x="11" y="73"/>
                      <a:pt x="15" y="74"/>
                      <a:pt x="14" y="71"/>
                    </a:cubicBezTo>
                    <a:cubicBezTo>
                      <a:pt x="14" y="69"/>
                      <a:pt x="13" y="65"/>
                      <a:pt x="17" y="67"/>
                    </a:cubicBezTo>
                    <a:cubicBezTo>
                      <a:pt x="18" y="68"/>
                      <a:pt x="20" y="72"/>
                      <a:pt x="20" y="73"/>
                    </a:cubicBezTo>
                    <a:cubicBezTo>
                      <a:pt x="21" y="72"/>
                      <a:pt x="23" y="74"/>
                      <a:pt x="25" y="74"/>
                    </a:cubicBezTo>
                    <a:cubicBezTo>
                      <a:pt x="26" y="74"/>
                      <a:pt x="27" y="71"/>
                      <a:pt x="28" y="70"/>
                    </a:cubicBezTo>
                    <a:cubicBezTo>
                      <a:pt x="28" y="71"/>
                      <a:pt x="29" y="75"/>
                      <a:pt x="30" y="75"/>
                    </a:cubicBezTo>
                    <a:cubicBezTo>
                      <a:pt x="31" y="75"/>
                      <a:pt x="33" y="73"/>
                      <a:pt x="33" y="72"/>
                    </a:cubicBezTo>
                    <a:cubicBezTo>
                      <a:pt x="32" y="71"/>
                      <a:pt x="33" y="68"/>
                      <a:pt x="34" y="68"/>
                    </a:cubicBezTo>
                    <a:cubicBezTo>
                      <a:pt x="35" y="67"/>
                      <a:pt x="36" y="65"/>
                      <a:pt x="34" y="64"/>
                    </a:cubicBezTo>
                    <a:cubicBezTo>
                      <a:pt x="36" y="63"/>
                      <a:pt x="35" y="59"/>
                      <a:pt x="35" y="58"/>
                    </a:cubicBezTo>
                    <a:cubicBezTo>
                      <a:pt x="34" y="56"/>
                      <a:pt x="36" y="54"/>
                      <a:pt x="35" y="52"/>
                    </a:cubicBezTo>
                    <a:cubicBezTo>
                      <a:pt x="35" y="51"/>
                      <a:pt x="33" y="50"/>
                      <a:pt x="32" y="50"/>
                    </a:cubicBezTo>
                    <a:cubicBezTo>
                      <a:pt x="31" y="50"/>
                      <a:pt x="32" y="48"/>
                      <a:pt x="31" y="48"/>
                    </a:cubicBezTo>
                    <a:cubicBezTo>
                      <a:pt x="27" y="48"/>
                      <a:pt x="30" y="46"/>
                      <a:pt x="30" y="44"/>
                    </a:cubicBezTo>
                    <a:cubicBezTo>
                      <a:pt x="29" y="42"/>
                      <a:pt x="30" y="39"/>
                      <a:pt x="31" y="38"/>
                    </a:cubicBezTo>
                    <a:cubicBezTo>
                      <a:pt x="33" y="37"/>
                      <a:pt x="34" y="38"/>
                      <a:pt x="35" y="36"/>
                    </a:cubicBezTo>
                    <a:cubicBezTo>
                      <a:pt x="35" y="34"/>
                      <a:pt x="34" y="33"/>
                      <a:pt x="34" y="32"/>
                    </a:cubicBezTo>
                    <a:cubicBezTo>
                      <a:pt x="33" y="30"/>
                      <a:pt x="32" y="27"/>
                      <a:pt x="29" y="28"/>
                    </a:cubicBezTo>
                    <a:cubicBezTo>
                      <a:pt x="27" y="28"/>
                      <a:pt x="24" y="30"/>
                      <a:pt x="22" y="30"/>
                    </a:cubicBezTo>
                    <a:cubicBezTo>
                      <a:pt x="22" y="28"/>
                      <a:pt x="22" y="26"/>
                      <a:pt x="21" y="24"/>
                    </a:cubicBezTo>
                    <a:cubicBezTo>
                      <a:pt x="21" y="22"/>
                      <a:pt x="23" y="20"/>
                      <a:pt x="23" y="19"/>
                    </a:cubicBezTo>
                    <a:cubicBezTo>
                      <a:pt x="23" y="18"/>
                      <a:pt x="33" y="19"/>
                      <a:pt x="34" y="19"/>
                    </a:cubicBezTo>
                    <a:cubicBezTo>
                      <a:pt x="36" y="19"/>
                      <a:pt x="37" y="19"/>
                      <a:pt x="38" y="19"/>
                    </a:cubicBezTo>
                    <a:cubicBezTo>
                      <a:pt x="40" y="19"/>
                      <a:pt x="40" y="21"/>
                      <a:pt x="42" y="21"/>
                    </a:cubicBezTo>
                    <a:cubicBezTo>
                      <a:pt x="46" y="20"/>
                      <a:pt x="50" y="22"/>
                      <a:pt x="52" y="25"/>
                    </a:cubicBezTo>
                    <a:cubicBezTo>
                      <a:pt x="53" y="23"/>
                      <a:pt x="52" y="22"/>
                      <a:pt x="52" y="20"/>
                    </a:cubicBezTo>
                    <a:cubicBezTo>
                      <a:pt x="52" y="19"/>
                      <a:pt x="54" y="18"/>
                      <a:pt x="54" y="16"/>
                    </a:cubicBezTo>
                    <a:cubicBezTo>
                      <a:pt x="55" y="15"/>
                      <a:pt x="56" y="13"/>
                      <a:pt x="57" y="11"/>
                    </a:cubicBezTo>
                    <a:cubicBezTo>
                      <a:pt x="57" y="9"/>
                      <a:pt x="56" y="8"/>
                      <a:pt x="57" y="6"/>
                    </a:cubicBezTo>
                    <a:cubicBezTo>
                      <a:pt x="57" y="5"/>
                      <a:pt x="57" y="3"/>
                      <a:pt x="58" y="3"/>
                    </a:cubicBezTo>
                    <a:cubicBezTo>
                      <a:pt x="60" y="2"/>
                      <a:pt x="62" y="3"/>
                      <a:pt x="63" y="2"/>
                    </a:cubicBezTo>
                    <a:cubicBezTo>
                      <a:pt x="65" y="1"/>
                      <a:pt x="66" y="0"/>
                      <a:pt x="68" y="1"/>
                    </a:cubicBezTo>
                    <a:cubicBezTo>
                      <a:pt x="70" y="2"/>
                      <a:pt x="71" y="3"/>
                      <a:pt x="74" y="2"/>
                    </a:cubicBezTo>
                    <a:cubicBezTo>
                      <a:pt x="76" y="2"/>
                      <a:pt x="80" y="1"/>
                      <a:pt x="79" y="5"/>
                    </a:cubicBezTo>
                    <a:cubicBezTo>
                      <a:pt x="79" y="8"/>
                      <a:pt x="77" y="12"/>
                      <a:pt x="75" y="15"/>
                    </a:cubicBezTo>
                    <a:cubicBezTo>
                      <a:pt x="74" y="18"/>
                      <a:pt x="74" y="20"/>
                      <a:pt x="73" y="24"/>
                    </a:cubicBezTo>
                    <a:cubicBezTo>
                      <a:pt x="73" y="26"/>
                      <a:pt x="73" y="28"/>
                      <a:pt x="73" y="30"/>
                    </a:cubicBezTo>
                    <a:cubicBezTo>
                      <a:pt x="72" y="32"/>
                      <a:pt x="71" y="33"/>
                      <a:pt x="71" y="35"/>
                    </a:cubicBezTo>
                    <a:cubicBezTo>
                      <a:pt x="71" y="37"/>
                      <a:pt x="71" y="38"/>
                      <a:pt x="71" y="40"/>
                    </a:cubicBezTo>
                    <a:cubicBezTo>
                      <a:pt x="71" y="41"/>
                      <a:pt x="71" y="43"/>
                      <a:pt x="70" y="45"/>
                    </a:cubicBezTo>
                    <a:cubicBezTo>
                      <a:pt x="69" y="48"/>
                      <a:pt x="71" y="51"/>
                      <a:pt x="68" y="54"/>
                    </a:cubicBezTo>
                    <a:cubicBezTo>
                      <a:pt x="65" y="57"/>
                      <a:pt x="62" y="58"/>
                      <a:pt x="60" y="62"/>
                    </a:cubicBezTo>
                    <a:cubicBezTo>
                      <a:pt x="59" y="63"/>
                      <a:pt x="59" y="65"/>
                      <a:pt x="58" y="67"/>
                    </a:cubicBezTo>
                    <a:cubicBezTo>
                      <a:pt x="57" y="70"/>
                      <a:pt x="53" y="71"/>
                      <a:pt x="54" y="73"/>
                    </a:cubicBezTo>
                    <a:cubicBezTo>
                      <a:pt x="54" y="76"/>
                      <a:pt x="54" y="79"/>
                      <a:pt x="54" y="83"/>
                    </a:cubicBezTo>
                    <a:cubicBezTo>
                      <a:pt x="54" y="87"/>
                      <a:pt x="52" y="92"/>
                      <a:pt x="49" y="93"/>
                    </a:cubicBezTo>
                    <a:cubicBezTo>
                      <a:pt x="47" y="93"/>
                      <a:pt x="46" y="94"/>
                      <a:pt x="46" y="95"/>
                    </a:cubicBezTo>
                    <a:cubicBezTo>
                      <a:pt x="45" y="96"/>
                      <a:pt x="43" y="97"/>
                      <a:pt x="43" y="98"/>
                    </a:cubicBezTo>
                    <a:cubicBezTo>
                      <a:pt x="41" y="99"/>
                      <a:pt x="41" y="101"/>
                      <a:pt x="39" y="102"/>
                    </a:cubicBezTo>
                    <a:cubicBezTo>
                      <a:pt x="37" y="104"/>
                      <a:pt x="36" y="102"/>
                      <a:pt x="35" y="103"/>
                    </a:cubicBezTo>
                    <a:cubicBezTo>
                      <a:pt x="35" y="102"/>
                      <a:pt x="33" y="100"/>
                      <a:pt x="34" y="99"/>
                    </a:cubicBezTo>
                    <a:cubicBezTo>
                      <a:pt x="35" y="98"/>
                      <a:pt x="35" y="97"/>
                      <a:pt x="34" y="97"/>
                    </a:cubicBezTo>
                    <a:cubicBezTo>
                      <a:pt x="32" y="96"/>
                      <a:pt x="30" y="100"/>
                      <a:pt x="28" y="98"/>
                    </a:cubicBezTo>
                    <a:cubicBezTo>
                      <a:pt x="27" y="99"/>
                      <a:pt x="27" y="100"/>
                      <a:pt x="27" y="101"/>
                    </a:cubicBezTo>
                    <a:cubicBezTo>
                      <a:pt x="27" y="102"/>
                      <a:pt x="25" y="102"/>
                      <a:pt x="24" y="103"/>
                    </a:cubicBezTo>
                    <a:cubicBezTo>
                      <a:pt x="24" y="102"/>
                      <a:pt x="21" y="101"/>
                      <a:pt x="21" y="100"/>
                    </a:cubicBezTo>
                    <a:cubicBezTo>
                      <a:pt x="20" y="102"/>
                      <a:pt x="19" y="95"/>
                      <a:pt x="16" y="99"/>
                    </a:cubicBezTo>
                    <a:cubicBezTo>
                      <a:pt x="16" y="100"/>
                      <a:pt x="15" y="100"/>
                      <a:pt x="14" y="101"/>
                    </a:cubicBezTo>
                    <a:cubicBezTo>
                      <a:pt x="13" y="101"/>
                      <a:pt x="11" y="103"/>
                      <a:pt x="10" y="104"/>
                    </a:cubicBezTo>
                    <a:cubicBezTo>
                      <a:pt x="8" y="107"/>
                      <a:pt x="7" y="102"/>
                      <a:pt x="7" y="101"/>
                    </a:cubicBezTo>
                    <a:cubicBezTo>
                      <a:pt x="6" y="97"/>
                      <a:pt x="2" y="94"/>
                      <a:pt x="0" y="9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11" name="Freeform 4950"/>
              <p:cNvSpPr>
                <a:spLocks/>
              </p:cNvSpPr>
              <p:nvPr/>
            </p:nvSpPr>
            <p:spPr bwMode="auto">
              <a:xfrm>
                <a:off x="2969" y="1979"/>
                <a:ext cx="25" cy="27"/>
              </a:xfrm>
              <a:custGeom>
                <a:avLst/>
                <a:gdLst>
                  <a:gd name="T0" fmla="*/ 3 w 19"/>
                  <a:gd name="T1" fmla="*/ 16 h 20"/>
                  <a:gd name="T2" fmla="*/ 5 w 19"/>
                  <a:gd name="T3" fmla="*/ 8 h 20"/>
                  <a:gd name="T4" fmla="*/ 9 w 19"/>
                  <a:gd name="T5" fmla="*/ 4 h 20"/>
                  <a:gd name="T6" fmla="*/ 8 w 19"/>
                  <a:gd name="T7" fmla="*/ 0 h 20"/>
                  <a:gd name="T8" fmla="*/ 13 w 19"/>
                  <a:gd name="T9" fmla="*/ 4 h 20"/>
                  <a:gd name="T10" fmla="*/ 20 w 19"/>
                  <a:gd name="T11" fmla="*/ 9 h 20"/>
                  <a:gd name="T12" fmla="*/ 25 w 19"/>
                  <a:gd name="T13" fmla="*/ 11 h 20"/>
                  <a:gd name="T14" fmla="*/ 22 w 19"/>
                  <a:gd name="T15" fmla="*/ 12 h 20"/>
                  <a:gd name="T16" fmla="*/ 24 w 19"/>
                  <a:gd name="T17" fmla="*/ 16 h 20"/>
                  <a:gd name="T18" fmla="*/ 20 w 19"/>
                  <a:gd name="T19" fmla="*/ 16 h 20"/>
                  <a:gd name="T20" fmla="*/ 17 w 19"/>
                  <a:gd name="T21" fmla="*/ 15 h 20"/>
                  <a:gd name="T22" fmla="*/ 16 w 19"/>
                  <a:gd name="T23" fmla="*/ 27 h 20"/>
                  <a:gd name="T24" fmla="*/ 9 w 19"/>
                  <a:gd name="T25" fmla="*/ 22 h 20"/>
                  <a:gd name="T26" fmla="*/ 4 w 19"/>
                  <a:gd name="T27" fmla="*/ 18 h 20"/>
                  <a:gd name="T28" fmla="*/ 7 w 19"/>
                  <a:gd name="T29" fmla="*/ 18 h 20"/>
                  <a:gd name="T30" fmla="*/ 3 w 19"/>
                  <a:gd name="T31" fmla="*/ 16 h 2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9" h="20">
                    <a:moveTo>
                      <a:pt x="2" y="12"/>
                    </a:moveTo>
                    <a:cubicBezTo>
                      <a:pt x="5" y="11"/>
                      <a:pt x="0" y="5"/>
                      <a:pt x="4" y="6"/>
                    </a:cubicBezTo>
                    <a:cubicBezTo>
                      <a:pt x="3" y="4"/>
                      <a:pt x="6" y="1"/>
                      <a:pt x="7" y="3"/>
                    </a:cubicBezTo>
                    <a:cubicBezTo>
                      <a:pt x="8" y="2"/>
                      <a:pt x="6" y="2"/>
                      <a:pt x="6" y="0"/>
                    </a:cubicBezTo>
                    <a:cubicBezTo>
                      <a:pt x="8" y="1"/>
                      <a:pt x="8" y="2"/>
                      <a:pt x="10" y="3"/>
                    </a:cubicBezTo>
                    <a:cubicBezTo>
                      <a:pt x="12" y="5"/>
                      <a:pt x="12" y="5"/>
                      <a:pt x="15" y="7"/>
                    </a:cubicBezTo>
                    <a:cubicBezTo>
                      <a:pt x="15" y="7"/>
                      <a:pt x="18" y="7"/>
                      <a:pt x="19" y="8"/>
                    </a:cubicBezTo>
                    <a:cubicBezTo>
                      <a:pt x="19" y="9"/>
                      <a:pt x="17" y="9"/>
                      <a:pt x="17" y="9"/>
                    </a:cubicBezTo>
                    <a:cubicBezTo>
                      <a:pt x="16" y="10"/>
                      <a:pt x="19" y="11"/>
                      <a:pt x="18" y="12"/>
                    </a:cubicBezTo>
                    <a:cubicBezTo>
                      <a:pt x="17" y="12"/>
                      <a:pt x="16" y="13"/>
                      <a:pt x="15" y="12"/>
                    </a:cubicBezTo>
                    <a:cubicBezTo>
                      <a:pt x="15" y="11"/>
                      <a:pt x="14" y="10"/>
                      <a:pt x="13" y="11"/>
                    </a:cubicBezTo>
                    <a:cubicBezTo>
                      <a:pt x="11" y="14"/>
                      <a:pt x="10" y="17"/>
                      <a:pt x="12" y="20"/>
                    </a:cubicBezTo>
                    <a:cubicBezTo>
                      <a:pt x="10" y="19"/>
                      <a:pt x="8" y="17"/>
                      <a:pt x="7" y="16"/>
                    </a:cubicBezTo>
                    <a:cubicBezTo>
                      <a:pt x="7" y="15"/>
                      <a:pt x="4" y="13"/>
                      <a:pt x="3" y="13"/>
                    </a:cubicBezTo>
                    <a:cubicBezTo>
                      <a:pt x="4" y="13"/>
                      <a:pt x="4" y="13"/>
                      <a:pt x="5" y="13"/>
                    </a:cubicBezTo>
                    <a:cubicBezTo>
                      <a:pt x="5" y="12"/>
                      <a:pt x="2" y="14"/>
                      <a:pt x="2" y="1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12" name="Freeform 4951"/>
              <p:cNvSpPr>
                <a:spLocks/>
              </p:cNvSpPr>
              <p:nvPr/>
            </p:nvSpPr>
            <p:spPr bwMode="auto">
              <a:xfrm>
                <a:off x="3000" y="1750"/>
                <a:ext cx="15" cy="10"/>
              </a:xfrm>
              <a:custGeom>
                <a:avLst/>
                <a:gdLst>
                  <a:gd name="T0" fmla="*/ 3 w 12"/>
                  <a:gd name="T1" fmla="*/ 10 h 8"/>
                  <a:gd name="T2" fmla="*/ 5 w 12"/>
                  <a:gd name="T3" fmla="*/ 6 h 8"/>
                  <a:gd name="T4" fmla="*/ 8 w 12"/>
                  <a:gd name="T5" fmla="*/ 5 h 8"/>
                  <a:gd name="T6" fmla="*/ 10 w 12"/>
                  <a:gd name="T7" fmla="*/ 6 h 8"/>
                  <a:gd name="T8" fmla="*/ 11 w 12"/>
                  <a:gd name="T9" fmla="*/ 5 h 8"/>
                  <a:gd name="T10" fmla="*/ 15 w 12"/>
                  <a:gd name="T11" fmla="*/ 3 h 8"/>
                  <a:gd name="T12" fmla="*/ 8 w 12"/>
                  <a:gd name="T13" fmla="*/ 1 h 8"/>
                  <a:gd name="T14" fmla="*/ 4 w 12"/>
                  <a:gd name="T15" fmla="*/ 1 h 8"/>
                  <a:gd name="T16" fmla="*/ 0 w 12"/>
                  <a:gd name="T17" fmla="*/ 3 h 8"/>
                  <a:gd name="T18" fmla="*/ 1 w 12"/>
                  <a:gd name="T19" fmla="*/ 6 h 8"/>
                  <a:gd name="T20" fmla="*/ 3 w 12"/>
                  <a:gd name="T21" fmla="*/ 1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 h="8">
                    <a:moveTo>
                      <a:pt x="2" y="8"/>
                    </a:moveTo>
                    <a:cubicBezTo>
                      <a:pt x="3" y="8"/>
                      <a:pt x="3" y="6"/>
                      <a:pt x="4" y="5"/>
                    </a:cubicBezTo>
                    <a:cubicBezTo>
                      <a:pt x="4" y="4"/>
                      <a:pt x="5" y="5"/>
                      <a:pt x="6" y="4"/>
                    </a:cubicBezTo>
                    <a:cubicBezTo>
                      <a:pt x="7" y="4"/>
                      <a:pt x="7" y="5"/>
                      <a:pt x="8" y="5"/>
                    </a:cubicBezTo>
                    <a:cubicBezTo>
                      <a:pt x="8" y="4"/>
                      <a:pt x="8" y="4"/>
                      <a:pt x="9" y="4"/>
                    </a:cubicBezTo>
                    <a:cubicBezTo>
                      <a:pt x="10" y="3"/>
                      <a:pt x="11" y="2"/>
                      <a:pt x="12" y="2"/>
                    </a:cubicBezTo>
                    <a:cubicBezTo>
                      <a:pt x="10" y="1"/>
                      <a:pt x="8" y="0"/>
                      <a:pt x="6" y="1"/>
                    </a:cubicBezTo>
                    <a:cubicBezTo>
                      <a:pt x="5" y="1"/>
                      <a:pt x="4" y="0"/>
                      <a:pt x="3" y="1"/>
                    </a:cubicBezTo>
                    <a:cubicBezTo>
                      <a:pt x="3" y="2"/>
                      <a:pt x="1" y="1"/>
                      <a:pt x="0" y="2"/>
                    </a:cubicBezTo>
                    <a:cubicBezTo>
                      <a:pt x="1" y="3"/>
                      <a:pt x="0" y="4"/>
                      <a:pt x="1" y="5"/>
                    </a:cubicBezTo>
                    <a:cubicBezTo>
                      <a:pt x="4" y="6"/>
                      <a:pt x="1" y="7"/>
                      <a:pt x="2" y="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13" name="Freeform 4952"/>
              <p:cNvSpPr>
                <a:spLocks/>
              </p:cNvSpPr>
              <p:nvPr/>
            </p:nvSpPr>
            <p:spPr bwMode="auto">
              <a:xfrm>
                <a:off x="3001" y="1743"/>
                <a:ext cx="10" cy="7"/>
              </a:xfrm>
              <a:custGeom>
                <a:avLst/>
                <a:gdLst>
                  <a:gd name="T0" fmla="*/ 6 w 8"/>
                  <a:gd name="T1" fmla="*/ 0 h 5"/>
                  <a:gd name="T2" fmla="*/ 0 w 8"/>
                  <a:gd name="T3" fmla="*/ 3 h 5"/>
                  <a:gd name="T4" fmla="*/ 5 w 8"/>
                  <a:gd name="T5" fmla="*/ 4 h 5"/>
                  <a:gd name="T6" fmla="*/ 8 w 8"/>
                  <a:gd name="T7" fmla="*/ 4 h 5"/>
                  <a:gd name="T8" fmla="*/ 10 w 8"/>
                  <a:gd name="T9" fmla="*/ 3 h 5"/>
                  <a:gd name="T10" fmla="*/ 6 w 8"/>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5">
                    <a:moveTo>
                      <a:pt x="5" y="0"/>
                    </a:moveTo>
                    <a:cubicBezTo>
                      <a:pt x="3" y="1"/>
                      <a:pt x="2" y="2"/>
                      <a:pt x="0" y="2"/>
                    </a:cubicBezTo>
                    <a:cubicBezTo>
                      <a:pt x="1" y="2"/>
                      <a:pt x="3" y="2"/>
                      <a:pt x="4" y="3"/>
                    </a:cubicBezTo>
                    <a:cubicBezTo>
                      <a:pt x="4" y="5"/>
                      <a:pt x="5" y="4"/>
                      <a:pt x="6" y="3"/>
                    </a:cubicBezTo>
                    <a:cubicBezTo>
                      <a:pt x="6" y="3"/>
                      <a:pt x="8" y="3"/>
                      <a:pt x="8" y="2"/>
                    </a:cubicBezTo>
                    <a:cubicBezTo>
                      <a:pt x="7" y="1"/>
                      <a:pt x="5" y="1"/>
                      <a:pt x="5" y="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14" name="Freeform 4953"/>
              <p:cNvSpPr>
                <a:spLocks/>
              </p:cNvSpPr>
              <p:nvPr/>
            </p:nvSpPr>
            <p:spPr bwMode="auto">
              <a:xfrm>
                <a:off x="3013" y="1748"/>
                <a:ext cx="2" cy="3"/>
              </a:xfrm>
              <a:custGeom>
                <a:avLst/>
                <a:gdLst>
                  <a:gd name="T0" fmla="*/ 1 w 2"/>
                  <a:gd name="T1" fmla="*/ 3 h 2"/>
                  <a:gd name="T2" fmla="*/ 2 w 2"/>
                  <a:gd name="T3" fmla="*/ 3 h 2"/>
                  <a:gd name="T4" fmla="*/ 0 w 2"/>
                  <a:gd name="T5" fmla="*/ 2 h 2"/>
                  <a:gd name="T6" fmla="*/ 1 w 2"/>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2"/>
                    </a:moveTo>
                    <a:cubicBezTo>
                      <a:pt x="1" y="2"/>
                      <a:pt x="2" y="2"/>
                      <a:pt x="2" y="2"/>
                    </a:cubicBezTo>
                    <a:cubicBezTo>
                      <a:pt x="2" y="1"/>
                      <a:pt x="1" y="0"/>
                      <a:pt x="0" y="1"/>
                    </a:cubicBezTo>
                    <a:cubicBezTo>
                      <a:pt x="0" y="1"/>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15" name="Freeform 4954"/>
              <p:cNvSpPr>
                <a:spLocks/>
              </p:cNvSpPr>
              <p:nvPr/>
            </p:nvSpPr>
            <p:spPr bwMode="auto">
              <a:xfrm>
                <a:off x="3014" y="1744"/>
                <a:ext cx="1" cy="0"/>
              </a:xfrm>
              <a:custGeom>
                <a:avLst/>
                <a:gdLst>
                  <a:gd name="T0" fmla="*/ 0 w 1"/>
                  <a:gd name="T1" fmla="*/ 0 w 1"/>
                  <a:gd name="T2" fmla="*/ 1 w 1"/>
                  <a:gd name="T3" fmla="*/ 0 w 1"/>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1">
                    <a:moveTo>
                      <a:pt x="0" y="0"/>
                    </a:moveTo>
                    <a:cubicBezTo>
                      <a:pt x="0" y="0"/>
                      <a:pt x="0" y="0"/>
                      <a:pt x="0" y="0"/>
                    </a:cubicBezTo>
                    <a:cubicBezTo>
                      <a:pt x="0" y="0"/>
                      <a:pt x="0" y="0"/>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16" name="Freeform 4955"/>
              <p:cNvSpPr>
                <a:spLocks/>
              </p:cNvSpPr>
              <p:nvPr/>
            </p:nvSpPr>
            <p:spPr bwMode="auto">
              <a:xfrm>
                <a:off x="3015" y="1735"/>
                <a:ext cx="55" cy="32"/>
              </a:xfrm>
              <a:custGeom>
                <a:avLst/>
                <a:gdLst>
                  <a:gd name="T0" fmla="*/ 3 w 41"/>
                  <a:gd name="T1" fmla="*/ 16 h 24"/>
                  <a:gd name="T2" fmla="*/ 7 w 41"/>
                  <a:gd name="T3" fmla="*/ 13 h 24"/>
                  <a:gd name="T4" fmla="*/ 1 w 41"/>
                  <a:gd name="T5" fmla="*/ 13 h 24"/>
                  <a:gd name="T6" fmla="*/ 3 w 41"/>
                  <a:gd name="T7" fmla="*/ 9 h 24"/>
                  <a:gd name="T8" fmla="*/ 1 w 41"/>
                  <a:gd name="T9" fmla="*/ 9 h 24"/>
                  <a:gd name="T10" fmla="*/ 1 w 41"/>
                  <a:gd name="T11" fmla="*/ 7 h 24"/>
                  <a:gd name="T12" fmla="*/ 8 w 41"/>
                  <a:gd name="T13" fmla="*/ 5 h 24"/>
                  <a:gd name="T14" fmla="*/ 7 w 41"/>
                  <a:gd name="T15" fmla="*/ 4 h 24"/>
                  <a:gd name="T16" fmla="*/ 12 w 41"/>
                  <a:gd name="T17" fmla="*/ 3 h 24"/>
                  <a:gd name="T18" fmla="*/ 16 w 41"/>
                  <a:gd name="T19" fmla="*/ 1 h 24"/>
                  <a:gd name="T20" fmla="*/ 23 w 41"/>
                  <a:gd name="T21" fmla="*/ 0 h 24"/>
                  <a:gd name="T22" fmla="*/ 34 w 41"/>
                  <a:gd name="T23" fmla="*/ 1 h 24"/>
                  <a:gd name="T24" fmla="*/ 42 w 41"/>
                  <a:gd name="T25" fmla="*/ 3 h 24"/>
                  <a:gd name="T26" fmla="*/ 55 w 41"/>
                  <a:gd name="T27" fmla="*/ 4 h 24"/>
                  <a:gd name="T28" fmla="*/ 51 w 41"/>
                  <a:gd name="T29" fmla="*/ 8 h 24"/>
                  <a:gd name="T30" fmla="*/ 47 w 41"/>
                  <a:gd name="T31" fmla="*/ 13 h 24"/>
                  <a:gd name="T32" fmla="*/ 48 w 41"/>
                  <a:gd name="T33" fmla="*/ 17 h 24"/>
                  <a:gd name="T34" fmla="*/ 48 w 41"/>
                  <a:gd name="T35" fmla="*/ 20 h 24"/>
                  <a:gd name="T36" fmla="*/ 51 w 41"/>
                  <a:gd name="T37" fmla="*/ 23 h 24"/>
                  <a:gd name="T38" fmla="*/ 54 w 41"/>
                  <a:gd name="T39" fmla="*/ 25 h 24"/>
                  <a:gd name="T40" fmla="*/ 50 w 41"/>
                  <a:gd name="T41" fmla="*/ 31 h 24"/>
                  <a:gd name="T42" fmla="*/ 44 w 41"/>
                  <a:gd name="T43" fmla="*/ 29 h 24"/>
                  <a:gd name="T44" fmla="*/ 39 w 41"/>
                  <a:gd name="T45" fmla="*/ 31 h 24"/>
                  <a:gd name="T46" fmla="*/ 30 w 41"/>
                  <a:gd name="T47" fmla="*/ 25 h 24"/>
                  <a:gd name="T48" fmla="*/ 25 w 41"/>
                  <a:gd name="T49" fmla="*/ 24 h 24"/>
                  <a:gd name="T50" fmla="*/ 21 w 41"/>
                  <a:gd name="T51" fmla="*/ 24 h 24"/>
                  <a:gd name="T52" fmla="*/ 12 w 41"/>
                  <a:gd name="T53" fmla="*/ 27 h 24"/>
                  <a:gd name="T54" fmla="*/ 13 w 41"/>
                  <a:gd name="T55" fmla="*/ 20 h 24"/>
                  <a:gd name="T56" fmla="*/ 12 w 41"/>
                  <a:gd name="T57" fmla="*/ 19 h 24"/>
                  <a:gd name="T58" fmla="*/ 3 w 41"/>
                  <a:gd name="T59" fmla="*/ 16 h 2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1" h="24">
                    <a:moveTo>
                      <a:pt x="2" y="12"/>
                    </a:moveTo>
                    <a:cubicBezTo>
                      <a:pt x="1" y="10"/>
                      <a:pt x="3" y="10"/>
                      <a:pt x="5" y="10"/>
                    </a:cubicBezTo>
                    <a:cubicBezTo>
                      <a:pt x="4" y="9"/>
                      <a:pt x="2" y="10"/>
                      <a:pt x="1" y="10"/>
                    </a:cubicBezTo>
                    <a:cubicBezTo>
                      <a:pt x="0" y="9"/>
                      <a:pt x="2" y="8"/>
                      <a:pt x="2" y="7"/>
                    </a:cubicBezTo>
                    <a:cubicBezTo>
                      <a:pt x="1" y="7"/>
                      <a:pt x="1" y="7"/>
                      <a:pt x="1" y="7"/>
                    </a:cubicBezTo>
                    <a:cubicBezTo>
                      <a:pt x="1" y="6"/>
                      <a:pt x="1" y="5"/>
                      <a:pt x="1" y="5"/>
                    </a:cubicBezTo>
                    <a:cubicBezTo>
                      <a:pt x="2" y="4"/>
                      <a:pt x="4" y="4"/>
                      <a:pt x="6" y="4"/>
                    </a:cubicBezTo>
                    <a:cubicBezTo>
                      <a:pt x="6" y="4"/>
                      <a:pt x="5" y="3"/>
                      <a:pt x="5" y="3"/>
                    </a:cubicBezTo>
                    <a:cubicBezTo>
                      <a:pt x="7" y="4"/>
                      <a:pt x="7" y="2"/>
                      <a:pt x="9" y="2"/>
                    </a:cubicBezTo>
                    <a:cubicBezTo>
                      <a:pt x="10" y="2"/>
                      <a:pt x="12" y="3"/>
                      <a:pt x="12" y="1"/>
                    </a:cubicBezTo>
                    <a:cubicBezTo>
                      <a:pt x="12" y="1"/>
                      <a:pt x="18" y="2"/>
                      <a:pt x="17" y="0"/>
                    </a:cubicBezTo>
                    <a:cubicBezTo>
                      <a:pt x="20" y="1"/>
                      <a:pt x="23" y="1"/>
                      <a:pt x="25" y="1"/>
                    </a:cubicBezTo>
                    <a:cubicBezTo>
                      <a:pt x="27" y="1"/>
                      <a:pt x="29" y="2"/>
                      <a:pt x="31" y="2"/>
                    </a:cubicBezTo>
                    <a:cubicBezTo>
                      <a:pt x="33" y="2"/>
                      <a:pt x="40" y="1"/>
                      <a:pt x="41" y="3"/>
                    </a:cubicBezTo>
                    <a:cubicBezTo>
                      <a:pt x="39" y="3"/>
                      <a:pt x="39" y="4"/>
                      <a:pt x="38" y="6"/>
                    </a:cubicBezTo>
                    <a:cubicBezTo>
                      <a:pt x="38" y="8"/>
                      <a:pt x="35" y="8"/>
                      <a:pt x="35" y="10"/>
                    </a:cubicBezTo>
                    <a:cubicBezTo>
                      <a:pt x="35" y="11"/>
                      <a:pt x="36" y="12"/>
                      <a:pt x="36" y="13"/>
                    </a:cubicBezTo>
                    <a:cubicBezTo>
                      <a:pt x="37" y="14"/>
                      <a:pt x="36" y="15"/>
                      <a:pt x="36" y="15"/>
                    </a:cubicBezTo>
                    <a:cubicBezTo>
                      <a:pt x="36" y="16"/>
                      <a:pt x="37" y="17"/>
                      <a:pt x="38" y="17"/>
                    </a:cubicBezTo>
                    <a:cubicBezTo>
                      <a:pt x="39" y="18"/>
                      <a:pt x="38" y="19"/>
                      <a:pt x="40" y="19"/>
                    </a:cubicBezTo>
                    <a:cubicBezTo>
                      <a:pt x="38" y="21"/>
                      <a:pt x="36" y="22"/>
                      <a:pt x="37" y="23"/>
                    </a:cubicBezTo>
                    <a:cubicBezTo>
                      <a:pt x="36" y="23"/>
                      <a:pt x="34" y="23"/>
                      <a:pt x="33" y="22"/>
                    </a:cubicBezTo>
                    <a:cubicBezTo>
                      <a:pt x="31" y="22"/>
                      <a:pt x="30" y="24"/>
                      <a:pt x="29" y="23"/>
                    </a:cubicBezTo>
                    <a:cubicBezTo>
                      <a:pt x="26" y="23"/>
                      <a:pt x="24" y="20"/>
                      <a:pt x="22" y="19"/>
                    </a:cubicBezTo>
                    <a:cubicBezTo>
                      <a:pt x="21" y="19"/>
                      <a:pt x="19" y="18"/>
                      <a:pt x="19" y="18"/>
                    </a:cubicBezTo>
                    <a:cubicBezTo>
                      <a:pt x="18" y="18"/>
                      <a:pt x="17" y="18"/>
                      <a:pt x="16" y="18"/>
                    </a:cubicBezTo>
                    <a:cubicBezTo>
                      <a:pt x="14" y="18"/>
                      <a:pt x="12" y="20"/>
                      <a:pt x="9" y="20"/>
                    </a:cubicBezTo>
                    <a:cubicBezTo>
                      <a:pt x="10" y="18"/>
                      <a:pt x="10" y="16"/>
                      <a:pt x="10" y="15"/>
                    </a:cubicBezTo>
                    <a:cubicBezTo>
                      <a:pt x="11" y="14"/>
                      <a:pt x="10" y="13"/>
                      <a:pt x="9" y="14"/>
                    </a:cubicBezTo>
                    <a:cubicBezTo>
                      <a:pt x="7" y="18"/>
                      <a:pt x="3" y="12"/>
                      <a:pt x="2" y="1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17" name="Freeform 4956"/>
              <p:cNvSpPr>
                <a:spLocks/>
              </p:cNvSpPr>
              <p:nvPr/>
            </p:nvSpPr>
            <p:spPr bwMode="auto">
              <a:xfrm>
                <a:off x="3128" y="2685"/>
                <a:ext cx="29" cy="29"/>
              </a:xfrm>
              <a:custGeom>
                <a:avLst/>
                <a:gdLst>
                  <a:gd name="T0" fmla="*/ 1 w 22"/>
                  <a:gd name="T1" fmla="*/ 24 h 22"/>
                  <a:gd name="T2" fmla="*/ 5 w 22"/>
                  <a:gd name="T3" fmla="*/ 16 h 22"/>
                  <a:gd name="T4" fmla="*/ 11 w 22"/>
                  <a:gd name="T5" fmla="*/ 7 h 22"/>
                  <a:gd name="T6" fmla="*/ 15 w 22"/>
                  <a:gd name="T7" fmla="*/ 5 h 22"/>
                  <a:gd name="T8" fmla="*/ 17 w 22"/>
                  <a:gd name="T9" fmla="*/ 7 h 22"/>
                  <a:gd name="T10" fmla="*/ 24 w 22"/>
                  <a:gd name="T11" fmla="*/ 1 h 22"/>
                  <a:gd name="T12" fmla="*/ 26 w 22"/>
                  <a:gd name="T13" fmla="*/ 9 h 22"/>
                  <a:gd name="T14" fmla="*/ 29 w 22"/>
                  <a:gd name="T15" fmla="*/ 18 h 22"/>
                  <a:gd name="T16" fmla="*/ 24 w 22"/>
                  <a:gd name="T17" fmla="*/ 21 h 22"/>
                  <a:gd name="T18" fmla="*/ 16 w 22"/>
                  <a:gd name="T19" fmla="*/ 21 h 22"/>
                  <a:gd name="T20" fmla="*/ 12 w 22"/>
                  <a:gd name="T21" fmla="*/ 28 h 22"/>
                  <a:gd name="T22" fmla="*/ 8 w 22"/>
                  <a:gd name="T23" fmla="*/ 26 h 22"/>
                  <a:gd name="T24" fmla="*/ 3 w 22"/>
                  <a:gd name="T25" fmla="*/ 28 h 22"/>
                  <a:gd name="T26" fmla="*/ 1 w 22"/>
                  <a:gd name="T27" fmla="*/ 24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22">
                    <a:moveTo>
                      <a:pt x="1" y="18"/>
                    </a:moveTo>
                    <a:cubicBezTo>
                      <a:pt x="0" y="16"/>
                      <a:pt x="4" y="14"/>
                      <a:pt x="4" y="12"/>
                    </a:cubicBezTo>
                    <a:cubicBezTo>
                      <a:pt x="4" y="8"/>
                      <a:pt x="5" y="7"/>
                      <a:pt x="8" y="5"/>
                    </a:cubicBezTo>
                    <a:cubicBezTo>
                      <a:pt x="9" y="5"/>
                      <a:pt x="11" y="3"/>
                      <a:pt x="11" y="4"/>
                    </a:cubicBezTo>
                    <a:cubicBezTo>
                      <a:pt x="12" y="4"/>
                      <a:pt x="12" y="6"/>
                      <a:pt x="13" y="5"/>
                    </a:cubicBezTo>
                    <a:cubicBezTo>
                      <a:pt x="14" y="4"/>
                      <a:pt x="16" y="0"/>
                      <a:pt x="18" y="1"/>
                    </a:cubicBezTo>
                    <a:cubicBezTo>
                      <a:pt x="17" y="3"/>
                      <a:pt x="19" y="5"/>
                      <a:pt x="20" y="7"/>
                    </a:cubicBezTo>
                    <a:cubicBezTo>
                      <a:pt x="21" y="9"/>
                      <a:pt x="22" y="12"/>
                      <a:pt x="22" y="14"/>
                    </a:cubicBezTo>
                    <a:cubicBezTo>
                      <a:pt x="22" y="17"/>
                      <a:pt x="20" y="17"/>
                      <a:pt x="18" y="16"/>
                    </a:cubicBezTo>
                    <a:cubicBezTo>
                      <a:pt x="15" y="15"/>
                      <a:pt x="14" y="17"/>
                      <a:pt x="12" y="16"/>
                    </a:cubicBezTo>
                    <a:cubicBezTo>
                      <a:pt x="12" y="18"/>
                      <a:pt x="12" y="21"/>
                      <a:pt x="9" y="21"/>
                    </a:cubicBezTo>
                    <a:cubicBezTo>
                      <a:pt x="8" y="22"/>
                      <a:pt x="6" y="22"/>
                      <a:pt x="6" y="20"/>
                    </a:cubicBezTo>
                    <a:cubicBezTo>
                      <a:pt x="5" y="19"/>
                      <a:pt x="3" y="19"/>
                      <a:pt x="2" y="21"/>
                    </a:cubicBezTo>
                    <a:cubicBezTo>
                      <a:pt x="1" y="20"/>
                      <a:pt x="1" y="19"/>
                      <a:pt x="1" y="1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18" name="Freeform 4957"/>
              <p:cNvSpPr>
                <a:spLocks/>
              </p:cNvSpPr>
              <p:nvPr/>
            </p:nvSpPr>
            <p:spPr bwMode="auto">
              <a:xfrm>
                <a:off x="3292" y="2015"/>
                <a:ext cx="47" cy="38"/>
              </a:xfrm>
              <a:custGeom>
                <a:avLst/>
                <a:gdLst>
                  <a:gd name="T0" fmla="*/ 0 w 35"/>
                  <a:gd name="T1" fmla="*/ 1 h 29"/>
                  <a:gd name="T2" fmla="*/ 8 w 35"/>
                  <a:gd name="T3" fmla="*/ 1 h 29"/>
                  <a:gd name="T4" fmla="*/ 19 w 35"/>
                  <a:gd name="T5" fmla="*/ 1 h 29"/>
                  <a:gd name="T6" fmla="*/ 21 w 35"/>
                  <a:gd name="T7" fmla="*/ 0 h 29"/>
                  <a:gd name="T8" fmla="*/ 23 w 35"/>
                  <a:gd name="T9" fmla="*/ 3 h 29"/>
                  <a:gd name="T10" fmla="*/ 30 w 35"/>
                  <a:gd name="T11" fmla="*/ 8 h 29"/>
                  <a:gd name="T12" fmla="*/ 32 w 35"/>
                  <a:gd name="T13" fmla="*/ 14 h 29"/>
                  <a:gd name="T14" fmla="*/ 36 w 35"/>
                  <a:gd name="T15" fmla="*/ 17 h 29"/>
                  <a:gd name="T16" fmla="*/ 32 w 35"/>
                  <a:gd name="T17" fmla="*/ 20 h 29"/>
                  <a:gd name="T18" fmla="*/ 42 w 35"/>
                  <a:gd name="T19" fmla="*/ 26 h 29"/>
                  <a:gd name="T20" fmla="*/ 44 w 35"/>
                  <a:gd name="T21" fmla="*/ 28 h 29"/>
                  <a:gd name="T22" fmla="*/ 47 w 35"/>
                  <a:gd name="T23" fmla="*/ 31 h 29"/>
                  <a:gd name="T24" fmla="*/ 47 w 35"/>
                  <a:gd name="T25" fmla="*/ 37 h 29"/>
                  <a:gd name="T26" fmla="*/ 42 w 35"/>
                  <a:gd name="T27" fmla="*/ 37 h 29"/>
                  <a:gd name="T28" fmla="*/ 36 w 35"/>
                  <a:gd name="T29" fmla="*/ 30 h 29"/>
                  <a:gd name="T30" fmla="*/ 35 w 35"/>
                  <a:gd name="T31" fmla="*/ 26 h 29"/>
                  <a:gd name="T32" fmla="*/ 32 w 35"/>
                  <a:gd name="T33" fmla="*/ 28 h 29"/>
                  <a:gd name="T34" fmla="*/ 27 w 35"/>
                  <a:gd name="T35" fmla="*/ 26 h 29"/>
                  <a:gd name="T36" fmla="*/ 21 w 35"/>
                  <a:gd name="T37" fmla="*/ 25 h 29"/>
                  <a:gd name="T38" fmla="*/ 13 w 35"/>
                  <a:gd name="T39" fmla="*/ 20 h 29"/>
                  <a:gd name="T40" fmla="*/ 5 w 35"/>
                  <a:gd name="T41" fmla="*/ 18 h 29"/>
                  <a:gd name="T42" fmla="*/ 5 w 35"/>
                  <a:gd name="T43" fmla="*/ 14 h 29"/>
                  <a:gd name="T44" fmla="*/ 5 w 35"/>
                  <a:gd name="T45" fmla="*/ 10 h 29"/>
                  <a:gd name="T46" fmla="*/ 0 w 35"/>
                  <a:gd name="T47" fmla="*/ 1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5" h="29">
                    <a:moveTo>
                      <a:pt x="0" y="1"/>
                    </a:moveTo>
                    <a:cubicBezTo>
                      <a:pt x="1" y="1"/>
                      <a:pt x="4" y="2"/>
                      <a:pt x="6" y="1"/>
                    </a:cubicBezTo>
                    <a:cubicBezTo>
                      <a:pt x="9" y="0"/>
                      <a:pt x="12" y="1"/>
                      <a:pt x="14" y="1"/>
                    </a:cubicBezTo>
                    <a:cubicBezTo>
                      <a:pt x="14" y="0"/>
                      <a:pt x="15" y="0"/>
                      <a:pt x="16" y="0"/>
                    </a:cubicBezTo>
                    <a:cubicBezTo>
                      <a:pt x="16" y="0"/>
                      <a:pt x="19" y="2"/>
                      <a:pt x="17" y="2"/>
                    </a:cubicBezTo>
                    <a:cubicBezTo>
                      <a:pt x="18" y="3"/>
                      <a:pt x="21" y="3"/>
                      <a:pt x="22" y="6"/>
                    </a:cubicBezTo>
                    <a:cubicBezTo>
                      <a:pt x="19" y="7"/>
                      <a:pt x="23" y="10"/>
                      <a:pt x="24" y="11"/>
                    </a:cubicBezTo>
                    <a:cubicBezTo>
                      <a:pt x="25" y="11"/>
                      <a:pt x="27" y="12"/>
                      <a:pt x="27" y="13"/>
                    </a:cubicBezTo>
                    <a:cubicBezTo>
                      <a:pt x="27" y="15"/>
                      <a:pt x="25" y="15"/>
                      <a:pt x="24" y="15"/>
                    </a:cubicBezTo>
                    <a:cubicBezTo>
                      <a:pt x="25" y="16"/>
                      <a:pt x="29" y="20"/>
                      <a:pt x="31" y="20"/>
                    </a:cubicBezTo>
                    <a:cubicBezTo>
                      <a:pt x="31" y="20"/>
                      <a:pt x="34" y="20"/>
                      <a:pt x="33" y="21"/>
                    </a:cubicBezTo>
                    <a:cubicBezTo>
                      <a:pt x="31" y="22"/>
                      <a:pt x="34" y="23"/>
                      <a:pt x="35" y="24"/>
                    </a:cubicBezTo>
                    <a:cubicBezTo>
                      <a:pt x="33" y="24"/>
                      <a:pt x="34" y="27"/>
                      <a:pt x="35" y="28"/>
                    </a:cubicBezTo>
                    <a:cubicBezTo>
                      <a:pt x="35" y="28"/>
                      <a:pt x="31" y="29"/>
                      <a:pt x="31" y="28"/>
                    </a:cubicBezTo>
                    <a:cubicBezTo>
                      <a:pt x="30" y="27"/>
                      <a:pt x="29" y="24"/>
                      <a:pt x="27" y="23"/>
                    </a:cubicBezTo>
                    <a:cubicBezTo>
                      <a:pt x="27" y="23"/>
                      <a:pt x="27" y="21"/>
                      <a:pt x="26" y="20"/>
                    </a:cubicBezTo>
                    <a:cubicBezTo>
                      <a:pt x="25" y="20"/>
                      <a:pt x="25" y="20"/>
                      <a:pt x="24" y="21"/>
                    </a:cubicBezTo>
                    <a:cubicBezTo>
                      <a:pt x="22" y="21"/>
                      <a:pt x="21" y="19"/>
                      <a:pt x="20" y="20"/>
                    </a:cubicBezTo>
                    <a:cubicBezTo>
                      <a:pt x="20" y="17"/>
                      <a:pt x="17" y="19"/>
                      <a:pt x="16" y="19"/>
                    </a:cubicBezTo>
                    <a:cubicBezTo>
                      <a:pt x="15" y="17"/>
                      <a:pt x="12" y="15"/>
                      <a:pt x="10" y="15"/>
                    </a:cubicBezTo>
                    <a:cubicBezTo>
                      <a:pt x="8" y="15"/>
                      <a:pt x="6" y="15"/>
                      <a:pt x="4" y="14"/>
                    </a:cubicBezTo>
                    <a:cubicBezTo>
                      <a:pt x="5" y="13"/>
                      <a:pt x="5" y="12"/>
                      <a:pt x="4" y="11"/>
                    </a:cubicBezTo>
                    <a:cubicBezTo>
                      <a:pt x="4" y="10"/>
                      <a:pt x="4" y="10"/>
                      <a:pt x="4" y="8"/>
                    </a:cubicBezTo>
                    <a:cubicBezTo>
                      <a:pt x="5" y="6"/>
                      <a:pt x="1" y="5"/>
                      <a:pt x="0" y="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19" name="Freeform 4958"/>
              <p:cNvSpPr>
                <a:spLocks/>
              </p:cNvSpPr>
              <p:nvPr/>
            </p:nvSpPr>
            <p:spPr bwMode="auto">
              <a:xfrm>
                <a:off x="2484" y="2402"/>
                <a:ext cx="84" cy="71"/>
              </a:xfrm>
              <a:custGeom>
                <a:avLst/>
                <a:gdLst>
                  <a:gd name="T0" fmla="*/ 0 w 64"/>
                  <a:gd name="T1" fmla="*/ 34 h 54"/>
                  <a:gd name="T2" fmla="*/ 12 w 64"/>
                  <a:gd name="T3" fmla="*/ 20 h 54"/>
                  <a:gd name="T4" fmla="*/ 34 w 64"/>
                  <a:gd name="T5" fmla="*/ 3 h 54"/>
                  <a:gd name="T6" fmla="*/ 55 w 64"/>
                  <a:gd name="T7" fmla="*/ 11 h 54"/>
                  <a:gd name="T8" fmla="*/ 63 w 64"/>
                  <a:gd name="T9" fmla="*/ 22 h 54"/>
                  <a:gd name="T10" fmla="*/ 70 w 64"/>
                  <a:gd name="T11" fmla="*/ 29 h 54"/>
                  <a:gd name="T12" fmla="*/ 74 w 64"/>
                  <a:gd name="T13" fmla="*/ 38 h 54"/>
                  <a:gd name="T14" fmla="*/ 76 w 64"/>
                  <a:gd name="T15" fmla="*/ 49 h 54"/>
                  <a:gd name="T16" fmla="*/ 76 w 64"/>
                  <a:gd name="T17" fmla="*/ 53 h 54"/>
                  <a:gd name="T18" fmla="*/ 83 w 64"/>
                  <a:gd name="T19" fmla="*/ 59 h 54"/>
                  <a:gd name="T20" fmla="*/ 84 w 64"/>
                  <a:gd name="T21" fmla="*/ 70 h 54"/>
                  <a:gd name="T22" fmla="*/ 71 w 64"/>
                  <a:gd name="T23" fmla="*/ 71 h 54"/>
                  <a:gd name="T24" fmla="*/ 60 w 64"/>
                  <a:gd name="T25" fmla="*/ 67 h 54"/>
                  <a:gd name="T26" fmla="*/ 34 w 64"/>
                  <a:gd name="T27" fmla="*/ 66 h 54"/>
                  <a:gd name="T28" fmla="*/ 20 w 64"/>
                  <a:gd name="T29" fmla="*/ 68 h 54"/>
                  <a:gd name="T30" fmla="*/ 11 w 64"/>
                  <a:gd name="T31" fmla="*/ 71 h 54"/>
                  <a:gd name="T32" fmla="*/ 14 w 64"/>
                  <a:gd name="T33" fmla="*/ 67 h 54"/>
                  <a:gd name="T34" fmla="*/ 22 w 64"/>
                  <a:gd name="T35" fmla="*/ 67 h 54"/>
                  <a:gd name="T36" fmla="*/ 29 w 64"/>
                  <a:gd name="T37" fmla="*/ 63 h 54"/>
                  <a:gd name="T38" fmla="*/ 20 w 64"/>
                  <a:gd name="T39" fmla="*/ 64 h 54"/>
                  <a:gd name="T40" fmla="*/ 9 w 64"/>
                  <a:gd name="T41" fmla="*/ 67 h 54"/>
                  <a:gd name="T42" fmla="*/ 9 w 64"/>
                  <a:gd name="T43" fmla="*/ 60 h 54"/>
                  <a:gd name="T44" fmla="*/ 22 w 64"/>
                  <a:gd name="T45" fmla="*/ 58 h 54"/>
                  <a:gd name="T46" fmla="*/ 30 w 64"/>
                  <a:gd name="T47" fmla="*/ 54 h 54"/>
                  <a:gd name="T48" fmla="*/ 47 w 64"/>
                  <a:gd name="T49" fmla="*/ 57 h 54"/>
                  <a:gd name="T50" fmla="*/ 43 w 64"/>
                  <a:gd name="T51" fmla="*/ 53 h 54"/>
                  <a:gd name="T52" fmla="*/ 37 w 64"/>
                  <a:gd name="T53" fmla="*/ 49 h 54"/>
                  <a:gd name="T54" fmla="*/ 29 w 64"/>
                  <a:gd name="T55" fmla="*/ 49 h 54"/>
                  <a:gd name="T56" fmla="*/ 13 w 64"/>
                  <a:gd name="T57" fmla="*/ 51 h 54"/>
                  <a:gd name="T58" fmla="*/ 13 w 64"/>
                  <a:gd name="T59" fmla="*/ 47 h 54"/>
                  <a:gd name="T60" fmla="*/ 11 w 64"/>
                  <a:gd name="T61" fmla="*/ 47 h 54"/>
                  <a:gd name="T62" fmla="*/ 9 w 64"/>
                  <a:gd name="T63" fmla="*/ 47 h 5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4" h="54">
                    <a:moveTo>
                      <a:pt x="2" y="25"/>
                    </a:moveTo>
                    <a:cubicBezTo>
                      <a:pt x="1" y="25"/>
                      <a:pt x="1" y="25"/>
                      <a:pt x="0" y="26"/>
                    </a:cubicBezTo>
                    <a:cubicBezTo>
                      <a:pt x="0" y="24"/>
                      <a:pt x="3" y="23"/>
                      <a:pt x="4" y="22"/>
                    </a:cubicBezTo>
                    <a:cubicBezTo>
                      <a:pt x="6" y="20"/>
                      <a:pt x="8" y="17"/>
                      <a:pt x="9" y="15"/>
                    </a:cubicBezTo>
                    <a:cubicBezTo>
                      <a:pt x="10" y="13"/>
                      <a:pt x="13" y="1"/>
                      <a:pt x="16" y="4"/>
                    </a:cubicBezTo>
                    <a:cubicBezTo>
                      <a:pt x="17" y="5"/>
                      <a:pt x="25" y="4"/>
                      <a:pt x="26" y="2"/>
                    </a:cubicBezTo>
                    <a:cubicBezTo>
                      <a:pt x="28" y="0"/>
                      <a:pt x="35" y="3"/>
                      <a:pt x="36" y="4"/>
                    </a:cubicBezTo>
                    <a:cubicBezTo>
                      <a:pt x="38" y="7"/>
                      <a:pt x="38" y="8"/>
                      <a:pt x="42" y="8"/>
                    </a:cubicBezTo>
                    <a:cubicBezTo>
                      <a:pt x="44" y="8"/>
                      <a:pt x="46" y="12"/>
                      <a:pt x="45" y="14"/>
                    </a:cubicBezTo>
                    <a:cubicBezTo>
                      <a:pt x="45" y="14"/>
                      <a:pt x="48" y="16"/>
                      <a:pt x="48" y="17"/>
                    </a:cubicBezTo>
                    <a:cubicBezTo>
                      <a:pt x="49" y="18"/>
                      <a:pt x="49" y="19"/>
                      <a:pt x="50" y="20"/>
                    </a:cubicBezTo>
                    <a:cubicBezTo>
                      <a:pt x="51" y="21"/>
                      <a:pt x="52" y="21"/>
                      <a:pt x="53" y="22"/>
                    </a:cubicBezTo>
                    <a:cubicBezTo>
                      <a:pt x="54" y="24"/>
                      <a:pt x="56" y="24"/>
                      <a:pt x="56" y="26"/>
                    </a:cubicBezTo>
                    <a:cubicBezTo>
                      <a:pt x="56" y="27"/>
                      <a:pt x="55" y="28"/>
                      <a:pt x="56" y="29"/>
                    </a:cubicBezTo>
                    <a:cubicBezTo>
                      <a:pt x="57" y="30"/>
                      <a:pt x="57" y="30"/>
                      <a:pt x="57" y="31"/>
                    </a:cubicBezTo>
                    <a:cubicBezTo>
                      <a:pt x="58" y="33"/>
                      <a:pt x="59" y="36"/>
                      <a:pt x="58" y="37"/>
                    </a:cubicBezTo>
                    <a:cubicBezTo>
                      <a:pt x="56" y="37"/>
                      <a:pt x="56" y="38"/>
                      <a:pt x="57" y="38"/>
                    </a:cubicBezTo>
                    <a:cubicBezTo>
                      <a:pt x="58" y="39"/>
                      <a:pt x="58" y="40"/>
                      <a:pt x="58" y="40"/>
                    </a:cubicBezTo>
                    <a:cubicBezTo>
                      <a:pt x="59" y="40"/>
                      <a:pt x="58" y="42"/>
                      <a:pt x="60" y="42"/>
                    </a:cubicBezTo>
                    <a:cubicBezTo>
                      <a:pt x="60" y="39"/>
                      <a:pt x="63" y="44"/>
                      <a:pt x="63" y="45"/>
                    </a:cubicBezTo>
                    <a:cubicBezTo>
                      <a:pt x="64" y="46"/>
                      <a:pt x="64" y="47"/>
                      <a:pt x="64" y="48"/>
                    </a:cubicBezTo>
                    <a:cubicBezTo>
                      <a:pt x="63" y="50"/>
                      <a:pt x="64" y="52"/>
                      <a:pt x="64" y="53"/>
                    </a:cubicBezTo>
                    <a:cubicBezTo>
                      <a:pt x="62" y="52"/>
                      <a:pt x="60" y="53"/>
                      <a:pt x="58" y="53"/>
                    </a:cubicBezTo>
                    <a:cubicBezTo>
                      <a:pt x="56" y="53"/>
                      <a:pt x="55" y="54"/>
                      <a:pt x="54" y="54"/>
                    </a:cubicBezTo>
                    <a:cubicBezTo>
                      <a:pt x="52" y="54"/>
                      <a:pt x="49" y="51"/>
                      <a:pt x="47" y="52"/>
                    </a:cubicBezTo>
                    <a:cubicBezTo>
                      <a:pt x="46" y="53"/>
                      <a:pt x="47" y="51"/>
                      <a:pt x="46" y="51"/>
                    </a:cubicBezTo>
                    <a:cubicBezTo>
                      <a:pt x="45" y="50"/>
                      <a:pt x="45" y="50"/>
                      <a:pt x="44" y="50"/>
                    </a:cubicBezTo>
                    <a:cubicBezTo>
                      <a:pt x="26" y="50"/>
                      <a:pt x="26" y="50"/>
                      <a:pt x="26" y="50"/>
                    </a:cubicBezTo>
                    <a:cubicBezTo>
                      <a:pt x="24" y="50"/>
                      <a:pt x="23" y="50"/>
                      <a:pt x="21" y="51"/>
                    </a:cubicBezTo>
                    <a:cubicBezTo>
                      <a:pt x="20" y="52"/>
                      <a:pt x="18" y="52"/>
                      <a:pt x="15" y="52"/>
                    </a:cubicBezTo>
                    <a:cubicBezTo>
                      <a:pt x="13" y="52"/>
                      <a:pt x="12" y="53"/>
                      <a:pt x="10" y="54"/>
                    </a:cubicBezTo>
                    <a:cubicBezTo>
                      <a:pt x="9" y="54"/>
                      <a:pt x="8" y="53"/>
                      <a:pt x="8" y="54"/>
                    </a:cubicBezTo>
                    <a:cubicBezTo>
                      <a:pt x="7" y="54"/>
                      <a:pt x="6" y="53"/>
                      <a:pt x="7" y="52"/>
                    </a:cubicBezTo>
                    <a:cubicBezTo>
                      <a:pt x="8" y="51"/>
                      <a:pt x="9" y="50"/>
                      <a:pt x="11" y="51"/>
                    </a:cubicBezTo>
                    <a:cubicBezTo>
                      <a:pt x="12" y="52"/>
                      <a:pt x="13" y="51"/>
                      <a:pt x="15" y="51"/>
                    </a:cubicBezTo>
                    <a:cubicBezTo>
                      <a:pt x="16" y="51"/>
                      <a:pt x="16" y="51"/>
                      <a:pt x="17" y="51"/>
                    </a:cubicBezTo>
                    <a:cubicBezTo>
                      <a:pt x="18" y="51"/>
                      <a:pt x="18" y="51"/>
                      <a:pt x="19" y="51"/>
                    </a:cubicBezTo>
                    <a:cubicBezTo>
                      <a:pt x="20" y="52"/>
                      <a:pt x="20" y="48"/>
                      <a:pt x="22" y="48"/>
                    </a:cubicBezTo>
                    <a:cubicBezTo>
                      <a:pt x="20" y="48"/>
                      <a:pt x="21" y="50"/>
                      <a:pt x="19" y="51"/>
                    </a:cubicBezTo>
                    <a:cubicBezTo>
                      <a:pt x="18" y="52"/>
                      <a:pt x="15" y="50"/>
                      <a:pt x="15" y="49"/>
                    </a:cubicBezTo>
                    <a:cubicBezTo>
                      <a:pt x="14" y="52"/>
                      <a:pt x="8" y="50"/>
                      <a:pt x="9" y="48"/>
                    </a:cubicBezTo>
                    <a:cubicBezTo>
                      <a:pt x="8" y="49"/>
                      <a:pt x="8" y="51"/>
                      <a:pt x="7" y="51"/>
                    </a:cubicBezTo>
                    <a:cubicBezTo>
                      <a:pt x="7" y="50"/>
                      <a:pt x="7" y="50"/>
                      <a:pt x="8" y="49"/>
                    </a:cubicBezTo>
                    <a:cubicBezTo>
                      <a:pt x="6" y="49"/>
                      <a:pt x="7" y="47"/>
                      <a:pt x="7" y="46"/>
                    </a:cubicBezTo>
                    <a:cubicBezTo>
                      <a:pt x="8" y="44"/>
                      <a:pt x="10" y="44"/>
                      <a:pt x="12" y="44"/>
                    </a:cubicBezTo>
                    <a:cubicBezTo>
                      <a:pt x="17" y="44"/>
                      <a:pt x="17" y="44"/>
                      <a:pt x="17" y="44"/>
                    </a:cubicBezTo>
                    <a:cubicBezTo>
                      <a:pt x="18" y="44"/>
                      <a:pt x="16" y="43"/>
                      <a:pt x="18" y="42"/>
                    </a:cubicBezTo>
                    <a:cubicBezTo>
                      <a:pt x="20" y="41"/>
                      <a:pt x="21" y="42"/>
                      <a:pt x="23" y="41"/>
                    </a:cubicBezTo>
                    <a:cubicBezTo>
                      <a:pt x="25" y="41"/>
                      <a:pt x="24" y="38"/>
                      <a:pt x="26" y="40"/>
                    </a:cubicBezTo>
                    <a:cubicBezTo>
                      <a:pt x="29" y="42"/>
                      <a:pt x="33" y="44"/>
                      <a:pt x="36" y="43"/>
                    </a:cubicBezTo>
                    <a:cubicBezTo>
                      <a:pt x="38" y="42"/>
                      <a:pt x="40" y="41"/>
                      <a:pt x="38" y="40"/>
                    </a:cubicBezTo>
                    <a:cubicBezTo>
                      <a:pt x="35" y="38"/>
                      <a:pt x="35" y="40"/>
                      <a:pt x="33" y="40"/>
                    </a:cubicBezTo>
                    <a:cubicBezTo>
                      <a:pt x="31" y="40"/>
                      <a:pt x="32" y="37"/>
                      <a:pt x="30" y="38"/>
                    </a:cubicBezTo>
                    <a:cubicBezTo>
                      <a:pt x="29" y="38"/>
                      <a:pt x="28" y="37"/>
                      <a:pt x="28" y="37"/>
                    </a:cubicBezTo>
                    <a:cubicBezTo>
                      <a:pt x="27" y="36"/>
                      <a:pt x="25" y="36"/>
                      <a:pt x="24" y="37"/>
                    </a:cubicBezTo>
                    <a:cubicBezTo>
                      <a:pt x="23" y="38"/>
                      <a:pt x="23" y="36"/>
                      <a:pt x="22" y="37"/>
                    </a:cubicBezTo>
                    <a:cubicBezTo>
                      <a:pt x="21" y="38"/>
                      <a:pt x="21" y="38"/>
                      <a:pt x="21" y="39"/>
                    </a:cubicBezTo>
                    <a:cubicBezTo>
                      <a:pt x="10" y="39"/>
                      <a:pt x="10" y="39"/>
                      <a:pt x="10" y="39"/>
                    </a:cubicBezTo>
                    <a:cubicBezTo>
                      <a:pt x="11" y="38"/>
                      <a:pt x="10" y="37"/>
                      <a:pt x="9" y="37"/>
                    </a:cubicBezTo>
                    <a:cubicBezTo>
                      <a:pt x="9" y="36"/>
                      <a:pt x="10" y="36"/>
                      <a:pt x="10" y="36"/>
                    </a:cubicBezTo>
                    <a:cubicBezTo>
                      <a:pt x="10" y="35"/>
                      <a:pt x="10" y="35"/>
                      <a:pt x="11" y="34"/>
                    </a:cubicBezTo>
                    <a:cubicBezTo>
                      <a:pt x="10" y="35"/>
                      <a:pt x="9" y="36"/>
                      <a:pt x="8" y="36"/>
                    </a:cubicBezTo>
                    <a:cubicBezTo>
                      <a:pt x="8" y="35"/>
                      <a:pt x="11" y="32"/>
                      <a:pt x="12" y="32"/>
                    </a:cubicBezTo>
                    <a:cubicBezTo>
                      <a:pt x="11" y="31"/>
                      <a:pt x="7" y="34"/>
                      <a:pt x="7" y="36"/>
                    </a:cubicBezTo>
                    <a:cubicBezTo>
                      <a:pt x="7" y="32"/>
                      <a:pt x="5" y="26"/>
                      <a:pt x="2" y="2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20" name="Freeform 4959"/>
              <p:cNvSpPr>
                <a:spLocks/>
              </p:cNvSpPr>
              <p:nvPr/>
            </p:nvSpPr>
            <p:spPr bwMode="auto">
              <a:xfrm>
                <a:off x="2724" y="2492"/>
                <a:ext cx="26" cy="80"/>
              </a:xfrm>
              <a:custGeom>
                <a:avLst/>
                <a:gdLst>
                  <a:gd name="T0" fmla="*/ 0 w 20"/>
                  <a:gd name="T1" fmla="*/ 0 h 61"/>
                  <a:gd name="T2" fmla="*/ 8 w 20"/>
                  <a:gd name="T3" fmla="*/ 3 h 61"/>
                  <a:gd name="T4" fmla="*/ 14 w 20"/>
                  <a:gd name="T5" fmla="*/ 3 h 61"/>
                  <a:gd name="T6" fmla="*/ 14 w 20"/>
                  <a:gd name="T7" fmla="*/ 13 h 61"/>
                  <a:gd name="T8" fmla="*/ 21 w 20"/>
                  <a:gd name="T9" fmla="*/ 18 h 61"/>
                  <a:gd name="T10" fmla="*/ 22 w 20"/>
                  <a:gd name="T11" fmla="*/ 29 h 61"/>
                  <a:gd name="T12" fmla="*/ 25 w 20"/>
                  <a:gd name="T13" fmla="*/ 39 h 61"/>
                  <a:gd name="T14" fmla="*/ 25 w 20"/>
                  <a:gd name="T15" fmla="*/ 60 h 61"/>
                  <a:gd name="T16" fmla="*/ 23 w 20"/>
                  <a:gd name="T17" fmla="*/ 66 h 61"/>
                  <a:gd name="T18" fmla="*/ 23 w 20"/>
                  <a:gd name="T19" fmla="*/ 72 h 61"/>
                  <a:gd name="T20" fmla="*/ 26 w 20"/>
                  <a:gd name="T21" fmla="*/ 76 h 61"/>
                  <a:gd name="T22" fmla="*/ 18 w 20"/>
                  <a:gd name="T23" fmla="*/ 80 h 61"/>
                  <a:gd name="T24" fmla="*/ 13 w 20"/>
                  <a:gd name="T25" fmla="*/ 76 h 61"/>
                  <a:gd name="T26" fmla="*/ 9 w 20"/>
                  <a:gd name="T27" fmla="*/ 71 h 61"/>
                  <a:gd name="T28" fmla="*/ 10 w 20"/>
                  <a:gd name="T29" fmla="*/ 62 h 61"/>
                  <a:gd name="T30" fmla="*/ 9 w 20"/>
                  <a:gd name="T31" fmla="*/ 58 h 61"/>
                  <a:gd name="T32" fmla="*/ 10 w 20"/>
                  <a:gd name="T33" fmla="*/ 51 h 61"/>
                  <a:gd name="T34" fmla="*/ 10 w 20"/>
                  <a:gd name="T35" fmla="*/ 47 h 61"/>
                  <a:gd name="T36" fmla="*/ 12 w 20"/>
                  <a:gd name="T37" fmla="*/ 45 h 61"/>
                  <a:gd name="T38" fmla="*/ 7 w 20"/>
                  <a:gd name="T39" fmla="*/ 38 h 61"/>
                  <a:gd name="T40" fmla="*/ 9 w 20"/>
                  <a:gd name="T41" fmla="*/ 31 h 61"/>
                  <a:gd name="T42" fmla="*/ 9 w 20"/>
                  <a:gd name="T43" fmla="*/ 28 h 61"/>
                  <a:gd name="T44" fmla="*/ 5 w 20"/>
                  <a:gd name="T45" fmla="*/ 28 h 61"/>
                  <a:gd name="T46" fmla="*/ 7 w 20"/>
                  <a:gd name="T47" fmla="*/ 25 h 61"/>
                  <a:gd name="T48" fmla="*/ 7 w 20"/>
                  <a:gd name="T49" fmla="*/ 17 h 61"/>
                  <a:gd name="T50" fmla="*/ 5 w 20"/>
                  <a:gd name="T51" fmla="*/ 12 h 61"/>
                  <a:gd name="T52" fmla="*/ 1 w 20"/>
                  <a:gd name="T53" fmla="*/ 5 h 61"/>
                  <a:gd name="T54" fmla="*/ 3 w 20"/>
                  <a:gd name="T55" fmla="*/ 1 h 61"/>
                  <a:gd name="T56" fmla="*/ 0 w 20"/>
                  <a:gd name="T57" fmla="*/ 0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0" h="61">
                    <a:moveTo>
                      <a:pt x="0" y="0"/>
                    </a:moveTo>
                    <a:cubicBezTo>
                      <a:pt x="2" y="1"/>
                      <a:pt x="4" y="1"/>
                      <a:pt x="6" y="2"/>
                    </a:cubicBezTo>
                    <a:cubicBezTo>
                      <a:pt x="8" y="3"/>
                      <a:pt x="10" y="2"/>
                      <a:pt x="11" y="2"/>
                    </a:cubicBezTo>
                    <a:cubicBezTo>
                      <a:pt x="10" y="4"/>
                      <a:pt x="9" y="8"/>
                      <a:pt x="11" y="10"/>
                    </a:cubicBezTo>
                    <a:cubicBezTo>
                      <a:pt x="12" y="11"/>
                      <a:pt x="15" y="13"/>
                      <a:pt x="16" y="14"/>
                    </a:cubicBezTo>
                    <a:cubicBezTo>
                      <a:pt x="16" y="17"/>
                      <a:pt x="15" y="20"/>
                      <a:pt x="17" y="22"/>
                    </a:cubicBezTo>
                    <a:cubicBezTo>
                      <a:pt x="18" y="25"/>
                      <a:pt x="19" y="27"/>
                      <a:pt x="19" y="30"/>
                    </a:cubicBezTo>
                    <a:cubicBezTo>
                      <a:pt x="19" y="35"/>
                      <a:pt x="19" y="40"/>
                      <a:pt x="19" y="46"/>
                    </a:cubicBezTo>
                    <a:cubicBezTo>
                      <a:pt x="19" y="47"/>
                      <a:pt x="19" y="50"/>
                      <a:pt x="18" y="50"/>
                    </a:cubicBezTo>
                    <a:cubicBezTo>
                      <a:pt x="18" y="51"/>
                      <a:pt x="18" y="53"/>
                      <a:pt x="18" y="55"/>
                    </a:cubicBezTo>
                    <a:cubicBezTo>
                      <a:pt x="19" y="56"/>
                      <a:pt x="20" y="57"/>
                      <a:pt x="20" y="58"/>
                    </a:cubicBezTo>
                    <a:cubicBezTo>
                      <a:pt x="18" y="59"/>
                      <a:pt x="16" y="60"/>
                      <a:pt x="14" y="61"/>
                    </a:cubicBezTo>
                    <a:cubicBezTo>
                      <a:pt x="14" y="60"/>
                      <a:pt x="11" y="58"/>
                      <a:pt x="10" y="58"/>
                    </a:cubicBezTo>
                    <a:cubicBezTo>
                      <a:pt x="9" y="56"/>
                      <a:pt x="8" y="55"/>
                      <a:pt x="7" y="54"/>
                    </a:cubicBezTo>
                    <a:cubicBezTo>
                      <a:pt x="6" y="51"/>
                      <a:pt x="8" y="49"/>
                      <a:pt x="8" y="47"/>
                    </a:cubicBezTo>
                    <a:cubicBezTo>
                      <a:pt x="8" y="45"/>
                      <a:pt x="6" y="45"/>
                      <a:pt x="7" y="44"/>
                    </a:cubicBezTo>
                    <a:cubicBezTo>
                      <a:pt x="7" y="42"/>
                      <a:pt x="8" y="41"/>
                      <a:pt x="8" y="39"/>
                    </a:cubicBezTo>
                    <a:cubicBezTo>
                      <a:pt x="8" y="38"/>
                      <a:pt x="7" y="37"/>
                      <a:pt x="8" y="36"/>
                    </a:cubicBezTo>
                    <a:cubicBezTo>
                      <a:pt x="8" y="35"/>
                      <a:pt x="9" y="34"/>
                      <a:pt x="9" y="34"/>
                    </a:cubicBezTo>
                    <a:cubicBezTo>
                      <a:pt x="8" y="32"/>
                      <a:pt x="6" y="31"/>
                      <a:pt x="5" y="29"/>
                    </a:cubicBezTo>
                    <a:cubicBezTo>
                      <a:pt x="8" y="29"/>
                      <a:pt x="6" y="25"/>
                      <a:pt x="7" y="24"/>
                    </a:cubicBezTo>
                    <a:cubicBezTo>
                      <a:pt x="7" y="23"/>
                      <a:pt x="7" y="22"/>
                      <a:pt x="7" y="21"/>
                    </a:cubicBezTo>
                    <a:cubicBezTo>
                      <a:pt x="6" y="19"/>
                      <a:pt x="5" y="21"/>
                      <a:pt x="4" y="21"/>
                    </a:cubicBezTo>
                    <a:cubicBezTo>
                      <a:pt x="4" y="20"/>
                      <a:pt x="4" y="19"/>
                      <a:pt x="5" y="19"/>
                    </a:cubicBezTo>
                    <a:cubicBezTo>
                      <a:pt x="5" y="17"/>
                      <a:pt x="6" y="14"/>
                      <a:pt x="5" y="13"/>
                    </a:cubicBezTo>
                    <a:cubicBezTo>
                      <a:pt x="4" y="11"/>
                      <a:pt x="6" y="10"/>
                      <a:pt x="4" y="9"/>
                    </a:cubicBezTo>
                    <a:cubicBezTo>
                      <a:pt x="2" y="8"/>
                      <a:pt x="1" y="6"/>
                      <a:pt x="1" y="4"/>
                    </a:cubicBezTo>
                    <a:cubicBezTo>
                      <a:pt x="1" y="3"/>
                      <a:pt x="2" y="2"/>
                      <a:pt x="2" y="1"/>
                    </a:cubicBezTo>
                    <a:cubicBezTo>
                      <a:pt x="1" y="1"/>
                      <a:pt x="0" y="1"/>
                      <a:pt x="0" y="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21" name="Freeform 4960"/>
              <p:cNvSpPr>
                <a:spLocks/>
              </p:cNvSpPr>
              <p:nvPr/>
            </p:nvSpPr>
            <p:spPr bwMode="auto">
              <a:xfrm>
                <a:off x="2485" y="2228"/>
                <a:ext cx="3" cy="2"/>
              </a:xfrm>
              <a:custGeom>
                <a:avLst/>
                <a:gdLst>
                  <a:gd name="T0" fmla="*/ 2 w 2"/>
                  <a:gd name="T1" fmla="*/ 2 h 2"/>
                  <a:gd name="T2" fmla="*/ 3 w 2"/>
                  <a:gd name="T3" fmla="*/ 0 h 2"/>
                  <a:gd name="T4" fmla="*/ 2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0" y="1"/>
                      <a:pt x="1" y="0"/>
                      <a:pt x="2" y="0"/>
                    </a:cubicBezTo>
                    <a:cubicBezTo>
                      <a:pt x="2" y="1"/>
                      <a:pt x="2"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22" name="Freeform 4961"/>
              <p:cNvSpPr>
                <a:spLocks/>
              </p:cNvSpPr>
              <p:nvPr/>
            </p:nvSpPr>
            <p:spPr bwMode="auto">
              <a:xfrm>
                <a:off x="2487" y="2211"/>
                <a:ext cx="5" cy="6"/>
              </a:xfrm>
              <a:custGeom>
                <a:avLst/>
                <a:gdLst>
                  <a:gd name="T0" fmla="*/ 4 w 4"/>
                  <a:gd name="T1" fmla="*/ 5 h 5"/>
                  <a:gd name="T2" fmla="*/ 3 w 4"/>
                  <a:gd name="T3" fmla="*/ 6 h 5"/>
                  <a:gd name="T4" fmla="*/ 3 w 4"/>
                  <a:gd name="T5" fmla="*/ 1 h 5"/>
                  <a:gd name="T6" fmla="*/ 4 w 4"/>
                  <a:gd name="T7" fmla="*/ 5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5">
                    <a:moveTo>
                      <a:pt x="3" y="4"/>
                    </a:moveTo>
                    <a:cubicBezTo>
                      <a:pt x="2" y="5"/>
                      <a:pt x="2" y="5"/>
                      <a:pt x="2" y="5"/>
                    </a:cubicBezTo>
                    <a:cubicBezTo>
                      <a:pt x="2" y="4"/>
                      <a:pt x="0" y="1"/>
                      <a:pt x="2" y="1"/>
                    </a:cubicBezTo>
                    <a:cubicBezTo>
                      <a:pt x="4" y="0"/>
                      <a:pt x="4" y="3"/>
                      <a:pt x="3" y="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23" name="Freeform 4962"/>
              <p:cNvSpPr>
                <a:spLocks/>
              </p:cNvSpPr>
              <p:nvPr/>
            </p:nvSpPr>
            <p:spPr bwMode="auto">
              <a:xfrm>
                <a:off x="2496" y="2221"/>
                <a:ext cx="4" cy="4"/>
              </a:xfrm>
              <a:custGeom>
                <a:avLst/>
                <a:gdLst>
                  <a:gd name="T0" fmla="*/ 1 w 3"/>
                  <a:gd name="T1" fmla="*/ 4 h 3"/>
                  <a:gd name="T2" fmla="*/ 3 w 3"/>
                  <a:gd name="T3" fmla="*/ 1 h 3"/>
                  <a:gd name="T4" fmla="*/ 1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1" y="3"/>
                    </a:moveTo>
                    <a:cubicBezTo>
                      <a:pt x="0" y="2"/>
                      <a:pt x="0" y="0"/>
                      <a:pt x="2" y="1"/>
                    </a:cubicBezTo>
                    <a:cubicBezTo>
                      <a:pt x="3" y="1"/>
                      <a:pt x="2" y="3"/>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24" name="Freeform 4963"/>
              <p:cNvSpPr>
                <a:spLocks/>
              </p:cNvSpPr>
              <p:nvPr/>
            </p:nvSpPr>
            <p:spPr bwMode="auto">
              <a:xfrm>
                <a:off x="2502" y="2216"/>
                <a:ext cx="11" cy="9"/>
              </a:xfrm>
              <a:custGeom>
                <a:avLst/>
                <a:gdLst>
                  <a:gd name="T0" fmla="*/ 3 w 8"/>
                  <a:gd name="T1" fmla="*/ 9 h 7"/>
                  <a:gd name="T2" fmla="*/ 0 w 8"/>
                  <a:gd name="T3" fmla="*/ 4 h 7"/>
                  <a:gd name="T4" fmla="*/ 11 w 8"/>
                  <a:gd name="T5" fmla="*/ 0 h 7"/>
                  <a:gd name="T6" fmla="*/ 3 w 8"/>
                  <a:gd name="T7" fmla="*/ 9 h 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7">
                    <a:moveTo>
                      <a:pt x="2" y="7"/>
                    </a:moveTo>
                    <a:cubicBezTo>
                      <a:pt x="1" y="6"/>
                      <a:pt x="1" y="4"/>
                      <a:pt x="0" y="3"/>
                    </a:cubicBezTo>
                    <a:cubicBezTo>
                      <a:pt x="3" y="2"/>
                      <a:pt x="5" y="1"/>
                      <a:pt x="8" y="0"/>
                    </a:cubicBezTo>
                    <a:cubicBezTo>
                      <a:pt x="7" y="2"/>
                      <a:pt x="4" y="6"/>
                      <a:pt x="2" y="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25" name="Freeform 4964"/>
              <p:cNvSpPr>
                <a:spLocks/>
              </p:cNvSpPr>
              <p:nvPr/>
            </p:nvSpPr>
            <p:spPr bwMode="auto">
              <a:xfrm>
                <a:off x="2516" y="2221"/>
                <a:ext cx="7" cy="8"/>
              </a:xfrm>
              <a:custGeom>
                <a:avLst/>
                <a:gdLst>
                  <a:gd name="T0" fmla="*/ 4 w 6"/>
                  <a:gd name="T1" fmla="*/ 8 h 6"/>
                  <a:gd name="T2" fmla="*/ 2 w 6"/>
                  <a:gd name="T3" fmla="*/ 1 h 6"/>
                  <a:gd name="T4" fmla="*/ 4 w 6"/>
                  <a:gd name="T5" fmla="*/ 8 h 6"/>
                  <a:gd name="T6" fmla="*/ 0 60000 65536"/>
                  <a:gd name="T7" fmla="*/ 0 60000 65536"/>
                  <a:gd name="T8" fmla="*/ 0 60000 65536"/>
                </a:gdLst>
                <a:ahLst/>
                <a:cxnLst>
                  <a:cxn ang="T6">
                    <a:pos x="T0" y="T1"/>
                  </a:cxn>
                  <a:cxn ang="T7">
                    <a:pos x="T2" y="T3"/>
                  </a:cxn>
                  <a:cxn ang="T8">
                    <a:pos x="T4" y="T5"/>
                  </a:cxn>
                </a:cxnLst>
                <a:rect l="0" t="0" r="r" b="b"/>
                <a:pathLst>
                  <a:path w="6" h="6">
                    <a:moveTo>
                      <a:pt x="3" y="6"/>
                    </a:moveTo>
                    <a:cubicBezTo>
                      <a:pt x="0" y="6"/>
                      <a:pt x="0" y="2"/>
                      <a:pt x="2" y="1"/>
                    </a:cubicBezTo>
                    <a:cubicBezTo>
                      <a:pt x="6" y="0"/>
                      <a:pt x="5" y="5"/>
                      <a:pt x="3"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26" name="Freeform 4965"/>
              <p:cNvSpPr>
                <a:spLocks/>
              </p:cNvSpPr>
              <p:nvPr/>
            </p:nvSpPr>
            <p:spPr bwMode="auto">
              <a:xfrm>
                <a:off x="2535" y="2212"/>
                <a:ext cx="10" cy="12"/>
              </a:xfrm>
              <a:custGeom>
                <a:avLst/>
                <a:gdLst>
                  <a:gd name="T0" fmla="*/ 1 w 7"/>
                  <a:gd name="T1" fmla="*/ 12 h 9"/>
                  <a:gd name="T2" fmla="*/ 0 w 7"/>
                  <a:gd name="T3" fmla="*/ 12 h 9"/>
                  <a:gd name="T4" fmla="*/ 7 w 7"/>
                  <a:gd name="T5" fmla="*/ 1 h 9"/>
                  <a:gd name="T6" fmla="*/ 9 w 7"/>
                  <a:gd name="T7" fmla="*/ 7 h 9"/>
                  <a:gd name="T8" fmla="*/ 1 w 7"/>
                  <a:gd name="T9" fmla="*/ 12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9">
                    <a:moveTo>
                      <a:pt x="1" y="9"/>
                    </a:moveTo>
                    <a:cubicBezTo>
                      <a:pt x="0" y="9"/>
                      <a:pt x="0" y="9"/>
                      <a:pt x="0" y="9"/>
                    </a:cubicBezTo>
                    <a:cubicBezTo>
                      <a:pt x="3" y="8"/>
                      <a:pt x="3" y="3"/>
                      <a:pt x="5" y="1"/>
                    </a:cubicBezTo>
                    <a:cubicBezTo>
                      <a:pt x="7" y="0"/>
                      <a:pt x="6" y="5"/>
                      <a:pt x="6" y="5"/>
                    </a:cubicBezTo>
                    <a:cubicBezTo>
                      <a:pt x="5" y="8"/>
                      <a:pt x="2" y="8"/>
                      <a:pt x="1" y="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27" name="Freeform 4966"/>
              <p:cNvSpPr>
                <a:spLocks/>
              </p:cNvSpPr>
              <p:nvPr/>
            </p:nvSpPr>
            <p:spPr bwMode="auto">
              <a:xfrm>
                <a:off x="2543" y="2204"/>
                <a:ext cx="7" cy="8"/>
              </a:xfrm>
              <a:custGeom>
                <a:avLst/>
                <a:gdLst>
                  <a:gd name="T0" fmla="*/ 1 w 5"/>
                  <a:gd name="T1" fmla="*/ 8 h 6"/>
                  <a:gd name="T2" fmla="*/ 0 w 5"/>
                  <a:gd name="T3" fmla="*/ 7 h 6"/>
                  <a:gd name="T4" fmla="*/ 6 w 5"/>
                  <a:gd name="T5" fmla="*/ 3 h 6"/>
                  <a:gd name="T6" fmla="*/ 1 w 5"/>
                  <a:gd name="T7" fmla="*/ 8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6">
                    <a:moveTo>
                      <a:pt x="1" y="6"/>
                    </a:moveTo>
                    <a:cubicBezTo>
                      <a:pt x="0" y="5"/>
                      <a:pt x="0" y="5"/>
                      <a:pt x="0" y="5"/>
                    </a:cubicBezTo>
                    <a:cubicBezTo>
                      <a:pt x="0" y="4"/>
                      <a:pt x="4" y="0"/>
                      <a:pt x="4" y="2"/>
                    </a:cubicBezTo>
                    <a:cubicBezTo>
                      <a:pt x="5" y="4"/>
                      <a:pt x="2" y="5"/>
                      <a:pt x="1"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28" name="Freeform 4967"/>
              <p:cNvSpPr>
                <a:spLocks/>
              </p:cNvSpPr>
              <p:nvPr/>
            </p:nvSpPr>
            <p:spPr bwMode="auto">
              <a:xfrm>
                <a:off x="2621" y="1974"/>
                <a:ext cx="158" cy="124"/>
              </a:xfrm>
              <a:custGeom>
                <a:avLst/>
                <a:gdLst>
                  <a:gd name="T0" fmla="*/ 1 w 120"/>
                  <a:gd name="T1" fmla="*/ 16 h 94"/>
                  <a:gd name="T2" fmla="*/ 4 w 120"/>
                  <a:gd name="T3" fmla="*/ 11 h 94"/>
                  <a:gd name="T4" fmla="*/ 14 w 120"/>
                  <a:gd name="T5" fmla="*/ 7 h 94"/>
                  <a:gd name="T6" fmla="*/ 17 w 120"/>
                  <a:gd name="T7" fmla="*/ 3 h 94"/>
                  <a:gd name="T8" fmla="*/ 28 w 120"/>
                  <a:gd name="T9" fmla="*/ 7 h 94"/>
                  <a:gd name="T10" fmla="*/ 47 w 120"/>
                  <a:gd name="T11" fmla="*/ 5 h 94"/>
                  <a:gd name="T12" fmla="*/ 68 w 120"/>
                  <a:gd name="T13" fmla="*/ 7 h 94"/>
                  <a:gd name="T14" fmla="*/ 82 w 120"/>
                  <a:gd name="T15" fmla="*/ 7 h 94"/>
                  <a:gd name="T16" fmla="*/ 95 w 120"/>
                  <a:gd name="T17" fmla="*/ 8 h 94"/>
                  <a:gd name="T18" fmla="*/ 99 w 120"/>
                  <a:gd name="T19" fmla="*/ 13 h 94"/>
                  <a:gd name="T20" fmla="*/ 111 w 120"/>
                  <a:gd name="T21" fmla="*/ 17 h 94"/>
                  <a:gd name="T22" fmla="*/ 116 w 120"/>
                  <a:gd name="T23" fmla="*/ 18 h 94"/>
                  <a:gd name="T24" fmla="*/ 126 w 120"/>
                  <a:gd name="T25" fmla="*/ 16 h 94"/>
                  <a:gd name="T26" fmla="*/ 136 w 120"/>
                  <a:gd name="T27" fmla="*/ 22 h 94"/>
                  <a:gd name="T28" fmla="*/ 144 w 120"/>
                  <a:gd name="T29" fmla="*/ 24 h 94"/>
                  <a:gd name="T30" fmla="*/ 151 w 120"/>
                  <a:gd name="T31" fmla="*/ 22 h 94"/>
                  <a:gd name="T32" fmla="*/ 158 w 120"/>
                  <a:gd name="T33" fmla="*/ 24 h 94"/>
                  <a:gd name="T34" fmla="*/ 157 w 120"/>
                  <a:gd name="T35" fmla="*/ 30 h 94"/>
                  <a:gd name="T36" fmla="*/ 142 w 120"/>
                  <a:gd name="T37" fmla="*/ 41 h 94"/>
                  <a:gd name="T38" fmla="*/ 124 w 120"/>
                  <a:gd name="T39" fmla="*/ 47 h 94"/>
                  <a:gd name="T40" fmla="*/ 116 w 120"/>
                  <a:gd name="T41" fmla="*/ 59 h 94"/>
                  <a:gd name="T42" fmla="*/ 113 w 120"/>
                  <a:gd name="T43" fmla="*/ 83 h 94"/>
                  <a:gd name="T44" fmla="*/ 104 w 120"/>
                  <a:gd name="T45" fmla="*/ 92 h 94"/>
                  <a:gd name="T46" fmla="*/ 104 w 120"/>
                  <a:gd name="T47" fmla="*/ 96 h 94"/>
                  <a:gd name="T48" fmla="*/ 90 w 120"/>
                  <a:gd name="T49" fmla="*/ 106 h 94"/>
                  <a:gd name="T50" fmla="*/ 79 w 120"/>
                  <a:gd name="T51" fmla="*/ 112 h 94"/>
                  <a:gd name="T52" fmla="*/ 58 w 120"/>
                  <a:gd name="T53" fmla="*/ 112 h 94"/>
                  <a:gd name="T54" fmla="*/ 46 w 120"/>
                  <a:gd name="T55" fmla="*/ 117 h 94"/>
                  <a:gd name="T56" fmla="*/ 40 w 120"/>
                  <a:gd name="T57" fmla="*/ 124 h 94"/>
                  <a:gd name="T58" fmla="*/ 30 w 120"/>
                  <a:gd name="T59" fmla="*/ 116 h 94"/>
                  <a:gd name="T60" fmla="*/ 32 w 120"/>
                  <a:gd name="T61" fmla="*/ 109 h 94"/>
                  <a:gd name="T62" fmla="*/ 24 w 120"/>
                  <a:gd name="T63" fmla="*/ 104 h 94"/>
                  <a:gd name="T64" fmla="*/ 17 w 120"/>
                  <a:gd name="T65" fmla="*/ 104 h 94"/>
                  <a:gd name="T66" fmla="*/ 17 w 120"/>
                  <a:gd name="T67" fmla="*/ 96 h 94"/>
                  <a:gd name="T68" fmla="*/ 24 w 120"/>
                  <a:gd name="T69" fmla="*/ 88 h 94"/>
                  <a:gd name="T70" fmla="*/ 24 w 120"/>
                  <a:gd name="T71" fmla="*/ 77 h 94"/>
                  <a:gd name="T72" fmla="*/ 20 w 120"/>
                  <a:gd name="T73" fmla="*/ 69 h 94"/>
                  <a:gd name="T74" fmla="*/ 22 w 120"/>
                  <a:gd name="T75" fmla="*/ 66 h 94"/>
                  <a:gd name="T76" fmla="*/ 25 w 120"/>
                  <a:gd name="T77" fmla="*/ 58 h 94"/>
                  <a:gd name="T78" fmla="*/ 28 w 120"/>
                  <a:gd name="T79" fmla="*/ 53 h 94"/>
                  <a:gd name="T80" fmla="*/ 32 w 120"/>
                  <a:gd name="T81" fmla="*/ 41 h 94"/>
                  <a:gd name="T82" fmla="*/ 33 w 120"/>
                  <a:gd name="T83" fmla="*/ 34 h 94"/>
                  <a:gd name="T84" fmla="*/ 25 w 120"/>
                  <a:gd name="T85" fmla="*/ 30 h 94"/>
                  <a:gd name="T86" fmla="*/ 13 w 120"/>
                  <a:gd name="T87" fmla="*/ 32 h 94"/>
                  <a:gd name="T88" fmla="*/ 12 w 120"/>
                  <a:gd name="T89" fmla="*/ 26 h 94"/>
                  <a:gd name="T90" fmla="*/ 4 w 120"/>
                  <a:gd name="T91" fmla="*/ 30 h 94"/>
                  <a:gd name="T92" fmla="*/ 4 w 120"/>
                  <a:gd name="T93" fmla="*/ 25 h 94"/>
                  <a:gd name="T94" fmla="*/ 4 w 120"/>
                  <a:gd name="T95" fmla="*/ 21 h 94"/>
                  <a:gd name="T96" fmla="*/ 3 w 120"/>
                  <a:gd name="T97" fmla="*/ 21 h 94"/>
                  <a:gd name="T98" fmla="*/ 1 w 120"/>
                  <a:gd name="T99" fmla="*/ 16 h 9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0" h="94">
                    <a:moveTo>
                      <a:pt x="1" y="12"/>
                    </a:moveTo>
                    <a:cubicBezTo>
                      <a:pt x="1" y="12"/>
                      <a:pt x="1" y="12"/>
                      <a:pt x="1" y="12"/>
                    </a:cubicBezTo>
                    <a:cubicBezTo>
                      <a:pt x="0" y="12"/>
                      <a:pt x="0" y="11"/>
                      <a:pt x="0" y="10"/>
                    </a:cubicBezTo>
                    <a:cubicBezTo>
                      <a:pt x="1" y="8"/>
                      <a:pt x="2" y="9"/>
                      <a:pt x="3" y="8"/>
                    </a:cubicBezTo>
                    <a:cubicBezTo>
                      <a:pt x="4" y="6"/>
                      <a:pt x="8" y="7"/>
                      <a:pt x="11" y="5"/>
                    </a:cubicBezTo>
                    <a:cubicBezTo>
                      <a:pt x="9" y="6"/>
                      <a:pt x="10" y="5"/>
                      <a:pt x="11" y="5"/>
                    </a:cubicBezTo>
                    <a:cubicBezTo>
                      <a:pt x="10" y="5"/>
                      <a:pt x="10" y="5"/>
                      <a:pt x="9" y="5"/>
                    </a:cubicBezTo>
                    <a:cubicBezTo>
                      <a:pt x="9" y="4"/>
                      <a:pt x="13" y="0"/>
                      <a:pt x="13" y="2"/>
                    </a:cubicBezTo>
                    <a:cubicBezTo>
                      <a:pt x="14" y="2"/>
                      <a:pt x="15" y="2"/>
                      <a:pt x="15" y="1"/>
                    </a:cubicBezTo>
                    <a:cubicBezTo>
                      <a:pt x="16" y="3"/>
                      <a:pt x="21" y="2"/>
                      <a:pt x="21" y="5"/>
                    </a:cubicBezTo>
                    <a:cubicBezTo>
                      <a:pt x="23" y="2"/>
                      <a:pt x="28" y="4"/>
                      <a:pt x="31" y="4"/>
                    </a:cubicBezTo>
                    <a:cubicBezTo>
                      <a:pt x="33" y="3"/>
                      <a:pt x="33" y="3"/>
                      <a:pt x="36" y="4"/>
                    </a:cubicBezTo>
                    <a:cubicBezTo>
                      <a:pt x="38" y="4"/>
                      <a:pt x="40" y="5"/>
                      <a:pt x="43" y="5"/>
                    </a:cubicBezTo>
                    <a:cubicBezTo>
                      <a:pt x="46" y="6"/>
                      <a:pt x="49" y="5"/>
                      <a:pt x="52" y="5"/>
                    </a:cubicBezTo>
                    <a:cubicBezTo>
                      <a:pt x="54" y="4"/>
                      <a:pt x="56" y="5"/>
                      <a:pt x="58" y="6"/>
                    </a:cubicBezTo>
                    <a:cubicBezTo>
                      <a:pt x="60" y="7"/>
                      <a:pt x="60" y="5"/>
                      <a:pt x="62" y="5"/>
                    </a:cubicBezTo>
                    <a:cubicBezTo>
                      <a:pt x="64" y="5"/>
                      <a:pt x="65" y="6"/>
                      <a:pt x="67" y="7"/>
                    </a:cubicBezTo>
                    <a:cubicBezTo>
                      <a:pt x="68" y="7"/>
                      <a:pt x="72" y="6"/>
                      <a:pt x="72" y="6"/>
                    </a:cubicBezTo>
                    <a:cubicBezTo>
                      <a:pt x="73" y="7"/>
                      <a:pt x="76" y="6"/>
                      <a:pt x="75" y="8"/>
                    </a:cubicBezTo>
                    <a:cubicBezTo>
                      <a:pt x="75" y="9"/>
                      <a:pt x="75" y="9"/>
                      <a:pt x="75" y="10"/>
                    </a:cubicBezTo>
                    <a:cubicBezTo>
                      <a:pt x="76" y="10"/>
                      <a:pt x="76" y="9"/>
                      <a:pt x="77" y="9"/>
                    </a:cubicBezTo>
                    <a:cubicBezTo>
                      <a:pt x="80" y="10"/>
                      <a:pt x="83" y="12"/>
                      <a:pt x="84" y="13"/>
                    </a:cubicBezTo>
                    <a:cubicBezTo>
                      <a:pt x="85" y="13"/>
                      <a:pt x="86" y="12"/>
                      <a:pt x="86" y="13"/>
                    </a:cubicBezTo>
                    <a:cubicBezTo>
                      <a:pt x="87" y="13"/>
                      <a:pt x="87" y="14"/>
                      <a:pt x="88" y="14"/>
                    </a:cubicBezTo>
                    <a:cubicBezTo>
                      <a:pt x="90" y="13"/>
                      <a:pt x="93" y="13"/>
                      <a:pt x="95" y="14"/>
                    </a:cubicBezTo>
                    <a:cubicBezTo>
                      <a:pt x="95" y="13"/>
                      <a:pt x="95" y="13"/>
                      <a:pt x="96" y="12"/>
                    </a:cubicBezTo>
                    <a:cubicBezTo>
                      <a:pt x="97" y="12"/>
                      <a:pt x="98" y="12"/>
                      <a:pt x="100" y="13"/>
                    </a:cubicBezTo>
                    <a:cubicBezTo>
                      <a:pt x="101" y="14"/>
                      <a:pt x="103" y="14"/>
                      <a:pt x="103" y="17"/>
                    </a:cubicBezTo>
                    <a:cubicBezTo>
                      <a:pt x="105" y="17"/>
                      <a:pt x="105" y="15"/>
                      <a:pt x="105" y="16"/>
                    </a:cubicBezTo>
                    <a:cubicBezTo>
                      <a:pt x="106" y="16"/>
                      <a:pt x="108" y="18"/>
                      <a:pt x="109" y="18"/>
                    </a:cubicBezTo>
                    <a:cubicBezTo>
                      <a:pt x="109" y="17"/>
                      <a:pt x="110" y="17"/>
                      <a:pt x="111" y="17"/>
                    </a:cubicBezTo>
                    <a:cubicBezTo>
                      <a:pt x="112" y="18"/>
                      <a:pt x="114" y="18"/>
                      <a:pt x="115" y="17"/>
                    </a:cubicBezTo>
                    <a:cubicBezTo>
                      <a:pt x="116" y="17"/>
                      <a:pt x="117" y="17"/>
                      <a:pt x="119" y="17"/>
                    </a:cubicBezTo>
                    <a:cubicBezTo>
                      <a:pt x="120" y="17"/>
                      <a:pt x="119" y="18"/>
                      <a:pt x="120" y="18"/>
                    </a:cubicBezTo>
                    <a:cubicBezTo>
                      <a:pt x="120" y="19"/>
                      <a:pt x="120" y="19"/>
                      <a:pt x="119" y="20"/>
                    </a:cubicBezTo>
                    <a:cubicBezTo>
                      <a:pt x="118" y="20"/>
                      <a:pt x="119" y="22"/>
                      <a:pt x="119" y="23"/>
                    </a:cubicBezTo>
                    <a:cubicBezTo>
                      <a:pt x="119" y="26"/>
                      <a:pt x="113" y="27"/>
                      <a:pt x="111" y="28"/>
                    </a:cubicBezTo>
                    <a:cubicBezTo>
                      <a:pt x="110" y="29"/>
                      <a:pt x="109" y="30"/>
                      <a:pt x="108" y="31"/>
                    </a:cubicBezTo>
                    <a:cubicBezTo>
                      <a:pt x="107" y="31"/>
                      <a:pt x="105" y="31"/>
                      <a:pt x="103" y="32"/>
                    </a:cubicBezTo>
                    <a:cubicBezTo>
                      <a:pt x="100" y="33"/>
                      <a:pt x="97" y="34"/>
                      <a:pt x="94" y="36"/>
                    </a:cubicBezTo>
                    <a:cubicBezTo>
                      <a:pt x="97" y="38"/>
                      <a:pt x="95" y="39"/>
                      <a:pt x="93" y="39"/>
                    </a:cubicBezTo>
                    <a:cubicBezTo>
                      <a:pt x="91" y="41"/>
                      <a:pt x="90" y="44"/>
                      <a:pt x="88" y="45"/>
                    </a:cubicBezTo>
                    <a:cubicBezTo>
                      <a:pt x="84" y="48"/>
                      <a:pt x="83" y="55"/>
                      <a:pt x="86" y="58"/>
                    </a:cubicBezTo>
                    <a:cubicBezTo>
                      <a:pt x="88" y="60"/>
                      <a:pt x="89" y="61"/>
                      <a:pt x="86" y="63"/>
                    </a:cubicBezTo>
                    <a:cubicBezTo>
                      <a:pt x="84" y="64"/>
                      <a:pt x="83" y="65"/>
                      <a:pt x="81" y="66"/>
                    </a:cubicBezTo>
                    <a:cubicBezTo>
                      <a:pt x="80" y="67"/>
                      <a:pt x="80" y="69"/>
                      <a:pt x="79" y="70"/>
                    </a:cubicBezTo>
                    <a:cubicBezTo>
                      <a:pt x="79" y="71"/>
                      <a:pt x="78" y="72"/>
                      <a:pt x="78" y="73"/>
                    </a:cubicBezTo>
                    <a:cubicBezTo>
                      <a:pt x="78" y="74"/>
                      <a:pt x="80" y="75"/>
                      <a:pt x="79" y="73"/>
                    </a:cubicBezTo>
                    <a:cubicBezTo>
                      <a:pt x="80" y="75"/>
                      <a:pt x="75" y="75"/>
                      <a:pt x="74" y="76"/>
                    </a:cubicBezTo>
                    <a:cubicBezTo>
                      <a:pt x="71" y="76"/>
                      <a:pt x="68" y="78"/>
                      <a:pt x="68" y="80"/>
                    </a:cubicBezTo>
                    <a:cubicBezTo>
                      <a:pt x="67" y="82"/>
                      <a:pt x="65" y="86"/>
                      <a:pt x="63" y="84"/>
                    </a:cubicBezTo>
                    <a:cubicBezTo>
                      <a:pt x="62" y="83"/>
                      <a:pt x="61" y="85"/>
                      <a:pt x="60" y="85"/>
                    </a:cubicBezTo>
                    <a:cubicBezTo>
                      <a:pt x="58" y="86"/>
                      <a:pt x="56" y="85"/>
                      <a:pt x="55" y="85"/>
                    </a:cubicBezTo>
                    <a:cubicBezTo>
                      <a:pt x="51" y="86"/>
                      <a:pt x="48" y="85"/>
                      <a:pt x="44" y="85"/>
                    </a:cubicBezTo>
                    <a:cubicBezTo>
                      <a:pt x="42" y="85"/>
                      <a:pt x="42" y="86"/>
                      <a:pt x="40" y="87"/>
                    </a:cubicBezTo>
                    <a:cubicBezTo>
                      <a:pt x="39" y="89"/>
                      <a:pt x="36" y="88"/>
                      <a:pt x="35" y="89"/>
                    </a:cubicBezTo>
                    <a:cubicBezTo>
                      <a:pt x="34" y="89"/>
                      <a:pt x="33" y="92"/>
                      <a:pt x="32" y="92"/>
                    </a:cubicBezTo>
                    <a:cubicBezTo>
                      <a:pt x="31" y="92"/>
                      <a:pt x="31" y="94"/>
                      <a:pt x="30" y="94"/>
                    </a:cubicBezTo>
                    <a:cubicBezTo>
                      <a:pt x="28" y="94"/>
                      <a:pt x="27" y="92"/>
                      <a:pt x="26" y="92"/>
                    </a:cubicBezTo>
                    <a:cubicBezTo>
                      <a:pt x="25" y="92"/>
                      <a:pt x="24" y="89"/>
                      <a:pt x="23" y="88"/>
                    </a:cubicBezTo>
                    <a:cubicBezTo>
                      <a:pt x="25" y="88"/>
                      <a:pt x="23" y="87"/>
                      <a:pt x="22" y="86"/>
                    </a:cubicBezTo>
                    <a:cubicBezTo>
                      <a:pt x="21" y="85"/>
                      <a:pt x="23" y="83"/>
                      <a:pt x="24" y="83"/>
                    </a:cubicBezTo>
                    <a:cubicBezTo>
                      <a:pt x="23" y="83"/>
                      <a:pt x="23" y="83"/>
                      <a:pt x="23" y="84"/>
                    </a:cubicBezTo>
                    <a:cubicBezTo>
                      <a:pt x="22" y="83"/>
                      <a:pt x="17" y="80"/>
                      <a:pt x="18" y="79"/>
                    </a:cubicBezTo>
                    <a:cubicBezTo>
                      <a:pt x="16" y="78"/>
                      <a:pt x="18" y="79"/>
                      <a:pt x="16" y="79"/>
                    </a:cubicBezTo>
                    <a:cubicBezTo>
                      <a:pt x="15" y="79"/>
                      <a:pt x="14" y="80"/>
                      <a:pt x="13" y="79"/>
                    </a:cubicBezTo>
                    <a:cubicBezTo>
                      <a:pt x="12" y="79"/>
                      <a:pt x="12" y="76"/>
                      <a:pt x="12" y="75"/>
                    </a:cubicBezTo>
                    <a:cubicBezTo>
                      <a:pt x="12" y="74"/>
                      <a:pt x="13" y="73"/>
                      <a:pt x="13" y="73"/>
                    </a:cubicBezTo>
                    <a:cubicBezTo>
                      <a:pt x="14" y="72"/>
                      <a:pt x="14" y="71"/>
                      <a:pt x="15" y="70"/>
                    </a:cubicBezTo>
                    <a:cubicBezTo>
                      <a:pt x="16" y="69"/>
                      <a:pt x="17" y="70"/>
                      <a:pt x="18" y="67"/>
                    </a:cubicBezTo>
                    <a:cubicBezTo>
                      <a:pt x="16" y="68"/>
                      <a:pt x="14" y="66"/>
                      <a:pt x="14" y="64"/>
                    </a:cubicBezTo>
                    <a:cubicBezTo>
                      <a:pt x="14" y="61"/>
                      <a:pt x="17" y="60"/>
                      <a:pt x="18" y="58"/>
                    </a:cubicBezTo>
                    <a:cubicBezTo>
                      <a:pt x="18" y="57"/>
                      <a:pt x="16" y="55"/>
                      <a:pt x="16" y="54"/>
                    </a:cubicBezTo>
                    <a:cubicBezTo>
                      <a:pt x="15" y="53"/>
                      <a:pt x="16" y="53"/>
                      <a:pt x="15" y="52"/>
                    </a:cubicBezTo>
                    <a:cubicBezTo>
                      <a:pt x="14" y="51"/>
                      <a:pt x="14" y="51"/>
                      <a:pt x="13" y="50"/>
                    </a:cubicBezTo>
                    <a:cubicBezTo>
                      <a:pt x="14" y="50"/>
                      <a:pt x="16" y="50"/>
                      <a:pt x="17" y="50"/>
                    </a:cubicBezTo>
                    <a:cubicBezTo>
                      <a:pt x="18" y="50"/>
                      <a:pt x="18" y="49"/>
                      <a:pt x="19" y="48"/>
                    </a:cubicBezTo>
                    <a:cubicBezTo>
                      <a:pt x="19" y="47"/>
                      <a:pt x="20" y="47"/>
                      <a:pt x="19" y="44"/>
                    </a:cubicBezTo>
                    <a:cubicBezTo>
                      <a:pt x="19" y="43"/>
                      <a:pt x="20" y="43"/>
                      <a:pt x="21" y="43"/>
                    </a:cubicBezTo>
                    <a:cubicBezTo>
                      <a:pt x="21" y="42"/>
                      <a:pt x="21" y="41"/>
                      <a:pt x="21" y="40"/>
                    </a:cubicBezTo>
                    <a:cubicBezTo>
                      <a:pt x="21" y="40"/>
                      <a:pt x="21" y="34"/>
                      <a:pt x="21" y="34"/>
                    </a:cubicBezTo>
                    <a:cubicBezTo>
                      <a:pt x="22" y="34"/>
                      <a:pt x="23" y="32"/>
                      <a:pt x="24" y="31"/>
                    </a:cubicBezTo>
                    <a:cubicBezTo>
                      <a:pt x="25" y="31"/>
                      <a:pt x="28" y="28"/>
                      <a:pt x="28" y="27"/>
                    </a:cubicBezTo>
                    <a:cubicBezTo>
                      <a:pt x="27" y="26"/>
                      <a:pt x="25" y="26"/>
                      <a:pt x="25" y="26"/>
                    </a:cubicBezTo>
                    <a:cubicBezTo>
                      <a:pt x="24" y="25"/>
                      <a:pt x="25" y="22"/>
                      <a:pt x="24" y="23"/>
                    </a:cubicBezTo>
                    <a:cubicBezTo>
                      <a:pt x="23" y="24"/>
                      <a:pt x="19" y="22"/>
                      <a:pt x="19" y="23"/>
                    </a:cubicBezTo>
                    <a:cubicBezTo>
                      <a:pt x="18" y="25"/>
                      <a:pt x="16" y="24"/>
                      <a:pt x="15" y="24"/>
                    </a:cubicBezTo>
                    <a:cubicBezTo>
                      <a:pt x="13" y="23"/>
                      <a:pt x="12" y="24"/>
                      <a:pt x="10" y="24"/>
                    </a:cubicBezTo>
                    <a:cubicBezTo>
                      <a:pt x="7" y="25"/>
                      <a:pt x="9" y="22"/>
                      <a:pt x="10" y="22"/>
                    </a:cubicBezTo>
                    <a:cubicBezTo>
                      <a:pt x="9" y="22"/>
                      <a:pt x="9" y="21"/>
                      <a:pt x="9" y="20"/>
                    </a:cubicBezTo>
                    <a:cubicBezTo>
                      <a:pt x="8" y="21"/>
                      <a:pt x="7" y="21"/>
                      <a:pt x="6" y="21"/>
                    </a:cubicBezTo>
                    <a:cubicBezTo>
                      <a:pt x="5" y="22"/>
                      <a:pt x="4" y="23"/>
                      <a:pt x="3" y="23"/>
                    </a:cubicBezTo>
                    <a:cubicBezTo>
                      <a:pt x="1" y="21"/>
                      <a:pt x="5" y="20"/>
                      <a:pt x="5" y="18"/>
                    </a:cubicBezTo>
                    <a:cubicBezTo>
                      <a:pt x="5" y="19"/>
                      <a:pt x="4" y="19"/>
                      <a:pt x="3" y="19"/>
                    </a:cubicBezTo>
                    <a:cubicBezTo>
                      <a:pt x="3" y="18"/>
                      <a:pt x="4" y="18"/>
                      <a:pt x="5" y="17"/>
                    </a:cubicBezTo>
                    <a:cubicBezTo>
                      <a:pt x="4" y="18"/>
                      <a:pt x="3" y="18"/>
                      <a:pt x="3" y="16"/>
                    </a:cubicBezTo>
                    <a:cubicBezTo>
                      <a:pt x="3" y="15"/>
                      <a:pt x="4" y="15"/>
                      <a:pt x="5" y="14"/>
                    </a:cubicBezTo>
                    <a:cubicBezTo>
                      <a:pt x="4" y="15"/>
                      <a:pt x="2" y="15"/>
                      <a:pt x="2" y="16"/>
                    </a:cubicBezTo>
                    <a:cubicBezTo>
                      <a:pt x="1" y="14"/>
                      <a:pt x="2" y="13"/>
                      <a:pt x="3" y="13"/>
                    </a:cubicBezTo>
                    <a:cubicBezTo>
                      <a:pt x="2" y="13"/>
                      <a:pt x="1" y="14"/>
                      <a:pt x="1" y="12"/>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29" name="Freeform 4968"/>
              <p:cNvSpPr>
                <a:spLocks/>
              </p:cNvSpPr>
              <p:nvPr/>
            </p:nvSpPr>
            <p:spPr bwMode="auto">
              <a:xfrm>
                <a:off x="2750" y="2049"/>
                <a:ext cx="7" cy="4"/>
              </a:xfrm>
              <a:custGeom>
                <a:avLst/>
                <a:gdLst>
                  <a:gd name="T0" fmla="*/ 3 w 5"/>
                  <a:gd name="T1" fmla="*/ 4 h 3"/>
                  <a:gd name="T2" fmla="*/ 3 w 5"/>
                  <a:gd name="T3" fmla="*/ 0 h 3"/>
                  <a:gd name="T4" fmla="*/ 6 w 5"/>
                  <a:gd name="T5" fmla="*/ 0 h 3"/>
                  <a:gd name="T6" fmla="*/ 3 w 5"/>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3">
                    <a:moveTo>
                      <a:pt x="2" y="3"/>
                    </a:moveTo>
                    <a:cubicBezTo>
                      <a:pt x="0" y="3"/>
                      <a:pt x="1" y="1"/>
                      <a:pt x="2" y="0"/>
                    </a:cubicBezTo>
                    <a:cubicBezTo>
                      <a:pt x="3" y="0"/>
                      <a:pt x="4" y="0"/>
                      <a:pt x="4" y="0"/>
                    </a:cubicBezTo>
                    <a:cubicBezTo>
                      <a:pt x="5" y="1"/>
                      <a:pt x="3" y="2"/>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30" name="Freeform 4969"/>
              <p:cNvSpPr>
                <a:spLocks/>
              </p:cNvSpPr>
              <p:nvPr/>
            </p:nvSpPr>
            <p:spPr bwMode="auto">
              <a:xfrm>
                <a:off x="2753" y="2055"/>
                <a:ext cx="1" cy="1"/>
              </a:xfrm>
              <a:custGeom>
                <a:avLst/>
                <a:gdLst>
                  <a:gd name="T0" fmla="*/ 0 w 1"/>
                  <a:gd name="T1" fmla="*/ 1 h 1"/>
                  <a:gd name="T2" fmla="*/ 1 w 1"/>
                  <a:gd name="T3" fmla="*/ 1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0"/>
                      <a:pt x="0" y="0"/>
                      <a:pt x="1" y="1"/>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31" name="Freeform 4970"/>
              <p:cNvSpPr>
                <a:spLocks/>
              </p:cNvSpPr>
              <p:nvPr/>
            </p:nvSpPr>
            <p:spPr bwMode="auto">
              <a:xfrm>
                <a:off x="2765" y="2035"/>
                <a:ext cx="17" cy="12"/>
              </a:xfrm>
              <a:custGeom>
                <a:avLst/>
                <a:gdLst>
                  <a:gd name="T0" fmla="*/ 13 w 13"/>
                  <a:gd name="T1" fmla="*/ 9 h 9"/>
                  <a:gd name="T2" fmla="*/ 8 w 13"/>
                  <a:gd name="T3" fmla="*/ 11 h 9"/>
                  <a:gd name="T4" fmla="*/ 4 w 13"/>
                  <a:gd name="T5" fmla="*/ 8 h 9"/>
                  <a:gd name="T6" fmla="*/ 4 w 13"/>
                  <a:gd name="T7" fmla="*/ 4 h 9"/>
                  <a:gd name="T8" fmla="*/ 13 w 13"/>
                  <a:gd name="T9" fmla="*/ 0 h 9"/>
                  <a:gd name="T10" fmla="*/ 12 w 13"/>
                  <a:gd name="T11" fmla="*/ 4 h 9"/>
                  <a:gd name="T12" fmla="*/ 16 w 13"/>
                  <a:gd name="T13" fmla="*/ 4 h 9"/>
                  <a:gd name="T14" fmla="*/ 13 w 13"/>
                  <a:gd name="T15" fmla="*/ 9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3" h="9">
                    <a:moveTo>
                      <a:pt x="10" y="7"/>
                    </a:moveTo>
                    <a:cubicBezTo>
                      <a:pt x="8" y="9"/>
                      <a:pt x="8" y="8"/>
                      <a:pt x="6" y="8"/>
                    </a:cubicBezTo>
                    <a:cubicBezTo>
                      <a:pt x="4" y="7"/>
                      <a:pt x="5" y="5"/>
                      <a:pt x="3" y="6"/>
                    </a:cubicBezTo>
                    <a:cubicBezTo>
                      <a:pt x="0" y="7"/>
                      <a:pt x="2" y="4"/>
                      <a:pt x="3" y="3"/>
                    </a:cubicBezTo>
                    <a:cubicBezTo>
                      <a:pt x="5" y="2"/>
                      <a:pt x="7" y="1"/>
                      <a:pt x="10" y="0"/>
                    </a:cubicBezTo>
                    <a:cubicBezTo>
                      <a:pt x="9" y="1"/>
                      <a:pt x="8" y="2"/>
                      <a:pt x="9" y="3"/>
                    </a:cubicBezTo>
                    <a:cubicBezTo>
                      <a:pt x="10" y="3"/>
                      <a:pt x="11" y="3"/>
                      <a:pt x="12" y="3"/>
                    </a:cubicBezTo>
                    <a:cubicBezTo>
                      <a:pt x="13" y="4"/>
                      <a:pt x="10" y="6"/>
                      <a:pt x="10" y="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32" name="Freeform 4971"/>
              <p:cNvSpPr>
                <a:spLocks/>
              </p:cNvSpPr>
              <p:nvPr/>
            </p:nvSpPr>
            <p:spPr bwMode="auto">
              <a:xfrm>
                <a:off x="2785" y="2032"/>
                <a:ext cx="6" cy="6"/>
              </a:xfrm>
              <a:custGeom>
                <a:avLst/>
                <a:gdLst>
                  <a:gd name="T0" fmla="*/ 0 w 5"/>
                  <a:gd name="T1" fmla="*/ 3 h 4"/>
                  <a:gd name="T2" fmla="*/ 6 w 5"/>
                  <a:gd name="T3" fmla="*/ 6 h 4"/>
                  <a:gd name="T4" fmla="*/ 0 w 5"/>
                  <a:gd name="T5" fmla="*/ 3 h 4"/>
                  <a:gd name="T6" fmla="*/ 0 60000 65536"/>
                  <a:gd name="T7" fmla="*/ 0 60000 65536"/>
                  <a:gd name="T8" fmla="*/ 0 60000 65536"/>
                </a:gdLst>
                <a:ahLst/>
                <a:cxnLst>
                  <a:cxn ang="T6">
                    <a:pos x="T0" y="T1"/>
                  </a:cxn>
                  <a:cxn ang="T7">
                    <a:pos x="T2" y="T3"/>
                  </a:cxn>
                  <a:cxn ang="T8">
                    <a:pos x="T4" y="T5"/>
                  </a:cxn>
                </a:cxnLst>
                <a:rect l="0" t="0" r="r" b="b"/>
                <a:pathLst>
                  <a:path w="5" h="4">
                    <a:moveTo>
                      <a:pt x="0" y="2"/>
                    </a:moveTo>
                    <a:cubicBezTo>
                      <a:pt x="2" y="0"/>
                      <a:pt x="5" y="2"/>
                      <a:pt x="5" y="4"/>
                    </a:cubicBezTo>
                    <a:cubicBezTo>
                      <a:pt x="4" y="4"/>
                      <a:pt x="1" y="3"/>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33" name="Freeform 4972"/>
              <p:cNvSpPr>
                <a:spLocks/>
              </p:cNvSpPr>
              <p:nvPr/>
            </p:nvSpPr>
            <p:spPr bwMode="auto">
              <a:xfrm>
                <a:off x="2851" y="2678"/>
                <a:ext cx="1" cy="3"/>
              </a:xfrm>
              <a:custGeom>
                <a:avLst/>
                <a:gdLst>
                  <a:gd name="T0" fmla="*/ 0 w 1"/>
                  <a:gd name="T1" fmla="*/ 2 h 2"/>
                  <a:gd name="T2" fmla="*/ 0 w 1"/>
                  <a:gd name="T3" fmla="*/ 3 h 2"/>
                  <a:gd name="T4" fmla="*/ 0 w 1"/>
                  <a:gd name="T5" fmla="*/ 0 h 2"/>
                  <a:gd name="T6" fmla="*/ 0 w 1"/>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1"/>
                    </a:moveTo>
                    <a:cubicBezTo>
                      <a:pt x="0" y="2"/>
                      <a:pt x="0" y="2"/>
                      <a:pt x="0" y="2"/>
                    </a:cubicBezTo>
                    <a:cubicBezTo>
                      <a:pt x="1" y="1"/>
                      <a:pt x="1" y="1"/>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34" name="Freeform 4973"/>
              <p:cNvSpPr>
                <a:spLocks/>
              </p:cNvSpPr>
              <p:nvPr/>
            </p:nvSpPr>
            <p:spPr bwMode="auto">
              <a:xfrm>
                <a:off x="2847" y="2631"/>
                <a:ext cx="83" cy="100"/>
              </a:xfrm>
              <a:custGeom>
                <a:avLst/>
                <a:gdLst>
                  <a:gd name="T0" fmla="*/ 1 w 63"/>
                  <a:gd name="T1" fmla="*/ 47 h 76"/>
                  <a:gd name="T2" fmla="*/ 4 w 63"/>
                  <a:gd name="T3" fmla="*/ 51 h 76"/>
                  <a:gd name="T4" fmla="*/ 9 w 63"/>
                  <a:gd name="T5" fmla="*/ 33 h 76"/>
                  <a:gd name="T6" fmla="*/ 16 w 63"/>
                  <a:gd name="T7" fmla="*/ 37 h 76"/>
                  <a:gd name="T8" fmla="*/ 11 w 63"/>
                  <a:gd name="T9" fmla="*/ 32 h 76"/>
                  <a:gd name="T10" fmla="*/ 13 w 63"/>
                  <a:gd name="T11" fmla="*/ 30 h 76"/>
                  <a:gd name="T12" fmla="*/ 16 w 63"/>
                  <a:gd name="T13" fmla="*/ 22 h 76"/>
                  <a:gd name="T14" fmla="*/ 37 w 63"/>
                  <a:gd name="T15" fmla="*/ 22 h 76"/>
                  <a:gd name="T16" fmla="*/ 42 w 63"/>
                  <a:gd name="T17" fmla="*/ 1 h 76"/>
                  <a:gd name="T18" fmla="*/ 58 w 63"/>
                  <a:gd name="T19" fmla="*/ 3 h 76"/>
                  <a:gd name="T20" fmla="*/ 63 w 63"/>
                  <a:gd name="T21" fmla="*/ 18 h 76"/>
                  <a:gd name="T22" fmla="*/ 79 w 63"/>
                  <a:gd name="T23" fmla="*/ 21 h 76"/>
                  <a:gd name="T24" fmla="*/ 74 w 63"/>
                  <a:gd name="T25" fmla="*/ 37 h 76"/>
                  <a:gd name="T26" fmla="*/ 76 w 63"/>
                  <a:gd name="T27" fmla="*/ 43 h 76"/>
                  <a:gd name="T28" fmla="*/ 80 w 63"/>
                  <a:gd name="T29" fmla="*/ 55 h 76"/>
                  <a:gd name="T30" fmla="*/ 78 w 63"/>
                  <a:gd name="T31" fmla="*/ 68 h 76"/>
                  <a:gd name="T32" fmla="*/ 74 w 63"/>
                  <a:gd name="T33" fmla="*/ 78 h 76"/>
                  <a:gd name="T34" fmla="*/ 66 w 63"/>
                  <a:gd name="T35" fmla="*/ 76 h 76"/>
                  <a:gd name="T36" fmla="*/ 53 w 63"/>
                  <a:gd name="T37" fmla="*/ 71 h 76"/>
                  <a:gd name="T38" fmla="*/ 45 w 63"/>
                  <a:gd name="T39" fmla="*/ 75 h 76"/>
                  <a:gd name="T40" fmla="*/ 40 w 63"/>
                  <a:gd name="T41" fmla="*/ 83 h 76"/>
                  <a:gd name="T42" fmla="*/ 42 w 63"/>
                  <a:gd name="T43" fmla="*/ 88 h 76"/>
                  <a:gd name="T44" fmla="*/ 45 w 63"/>
                  <a:gd name="T45" fmla="*/ 93 h 76"/>
                  <a:gd name="T46" fmla="*/ 40 w 63"/>
                  <a:gd name="T47" fmla="*/ 93 h 76"/>
                  <a:gd name="T48" fmla="*/ 26 w 63"/>
                  <a:gd name="T49" fmla="*/ 89 h 76"/>
                  <a:gd name="T50" fmla="*/ 20 w 63"/>
                  <a:gd name="T51" fmla="*/ 79 h 76"/>
                  <a:gd name="T52" fmla="*/ 8 w 63"/>
                  <a:gd name="T53" fmla="*/ 67 h 76"/>
                  <a:gd name="T54" fmla="*/ 8 w 63"/>
                  <a:gd name="T55" fmla="*/ 67 h 76"/>
                  <a:gd name="T56" fmla="*/ 4 w 63"/>
                  <a:gd name="T57" fmla="*/ 59 h 76"/>
                  <a:gd name="T58" fmla="*/ 12 w 63"/>
                  <a:gd name="T59" fmla="*/ 63 h 76"/>
                  <a:gd name="T60" fmla="*/ 8 w 63"/>
                  <a:gd name="T61" fmla="*/ 62 h 76"/>
                  <a:gd name="T62" fmla="*/ 1 w 63"/>
                  <a:gd name="T63" fmla="*/ 51 h 7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3" h="76">
                    <a:moveTo>
                      <a:pt x="1" y="39"/>
                    </a:moveTo>
                    <a:cubicBezTo>
                      <a:pt x="1" y="39"/>
                      <a:pt x="0" y="37"/>
                      <a:pt x="1" y="36"/>
                    </a:cubicBezTo>
                    <a:cubicBezTo>
                      <a:pt x="1" y="37"/>
                      <a:pt x="1" y="38"/>
                      <a:pt x="2" y="38"/>
                    </a:cubicBezTo>
                    <a:cubicBezTo>
                      <a:pt x="2" y="36"/>
                      <a:pt x="3" y="38"/>
                      <a:pt x="3" y="39"/>
                    </a:cubicBezTo>
                    <a:cubicBezTo>
                      <a:pt x="4" y="37"/>
                      <a:pt x="6" y="35"/>
                      <a:pt x="7" y="32"/>
                    </a:cubicBezTo>
                    <a:cubicBezTo>
                      <a:pt x="7" y="30"/>
                      <a:pt x="6" y="27"/>
                      <a:pt x="7" y="25"/>
                    </a:cubicBezTo>
                    <a:cubicBezTo>
                      <a:pt x="7" y="26"/>
                      <a:pt x="8" y="27"/>
                      <a:pt x="8" y="28"/>
                    </a:cubicBezTo>
                    <a:cubicBezTo>
                      <a:pt x="9" y="26"/>
                      <a:pt x="11" y="27"/>
                      <a:pt x="12" y="28"/>
                    </a:cubicBezTo>
                    <a:cubicBezTo>
                      <a:pt x="11" y="27"/>
                      <a:pt x="13" y="27"/>
                      <a:pt x="14" y="27"/>
                    </a:cubicBezTo>
                    <a:cubicBezTo>
                      <a:pt x="11" y="27"/>
                      <a:pt x="9" y="26"/>
                      <a:pt x="8" y="24"/>
                    </a:cubicBezTo>
                    <a:cubicBezTo>
                      <a:pt x="7" y="23"/>
                      <a:pt x="6" y="22"/>
                      <a:pt x="8" y="21"/>
                    </a:cubicBezTo>
                    <a:cubicBezTo>
                      <a:pt x="8" y="21"/>
                      <a:pt x="10" y="22"/>
                      <a:pt x="10" y="23"/>
                    </a:cubicBezTo>
                    <a:cubicBezTo>
                      <a:pt x="10" y="21"/>
                      <a:pt x="9" y="19"/>
                      <a:pt x="10" y="17"/>
                    </a:cubicBezTo>
                    <a:cubicBezTo>
                      <a:pt x="10" y="16"/>
                      <a:pt x="11" y="16"/>
                      <a:pt x="12" y="17"/>
                    </a:cubicBezTo>
                    <a:cubicBezTo>
                      <a:pt x="13" y="17"/>
                      <a:pt x="14" y="16"/>
                      <a:pt x="15" y="16"/>
                    </a:cubicBezTo>
                    <a:cubicBezTo>
                      <a:pt x="28" y="17"/>
                      <a:pt x="28" y="17"/>
                      <a:pt x="28" y="17"/>
                    </a:cubicBezTo>
                    <a:cubicBezTo>
                      <a:pt x="28" y="3"/>
                      <a:pt x="28" y="3"/>
                      <a:pt x="28" y="3"/>
                    </a:cubicBezTo>
                    <a:cubicBezTo>
                      <a:pt x="28" y="0"/>
                      <a:pt x="30" y="1"/>
                      <a:pt x="32" y="1"/>
                    </a:cubicBezTo>
                    <a:cubicBezTo>
                      <a:pt x="34" y="1"/>
                      <a:pt x="37" y="1"/>
                      <a:pt x="39" y="1"/>
                    </a:cubicBezTo>
                    <a:cubicBezTo>
                      <a:pt x="41" y="1"/>
                      <a:pt x="43" y="2"/>
                      <a:pt x="44" y="2"/>
                    </a:cubicBezTo>
                    <a:cubicBezTo>
                      <a:pt x="47" y="2"/>
                      <a:pt x="50" y="0"/>
                      <a:pt x="48" y="5"/>
                    </a:cubicBezTo>
                    <a:cubicBezTo>
                      <a:pt x="46" y="8"/>
                      <a:pt x="49" y="11"/>
                      <a:pt x="48" y="14"/>
                    </a:cubicBezTo>
                    <a:cubicBezTo>
                      <a:pt x="50" y="14"/>
                      <a:pt x="52" y="13"/>
                      <a:pt x="55" y="12"/>
                    </a:cubicBezTo>
                    <a:cubicBezTo>
                      <a:pt x="59" y="11"/>
                      <a:pt x="58" y="14"/>
                      <a:pt x="60" y="16"/>
                    </a:cubicBezTo>
                    <a:cubicBezTo>
                      <a:pt x="61" y="18"/>
                      <a:pt x="62" y="21"/>
                      <a:pt x="58" y="22"/>
                    </a:cubicBezTo>
                    <a:cubicBezTo>
                      <a:pt x="56" y="23"/>
                      <a:pt x="55" y="27"/>
                      <a:pt x="56" y="28"/>
                    </a:cubicBezTo>
                    <a:cubicBezTo>
                      <a:pt x="56" y="29"/>
                      <a:pt x="54" y="32"/>
                      <a:pt x="56" y="32"/>
                    </a:cubicBezTo>
                    <a:cubicBezTo>
                      <a:pt x="57" y="32"/>
                      <a:pt x="58" y="33"/>
                      <a:pt x="58" y="33"/>
                    </a:cubicBezTo>
                    <a:cubicBezTo>
                      <a:pt x="58" y="34"/>
                      <a:pt x="60" y="34"/>
                      <a:pt x="61" y="35"/>
                    </a:cubicBezTo>
                    <a:cubicBezTo>
                      <a:pt x="63" y="37"/>
                      <a:pt x="61" y="39"/>
                      <a:pt x="61" y="42"/>
                    </a:cubicBezTo>
                    <a:cubicBezTo>
                      <a:pt x="61" y="43"/>
                      <a:pt x="63" y="47"/>
                      <a:pt x="60" y="48"/>
                    </a:cubicBezTo>
                    <a:cubicBezTo>
                      <a:pt x="62" y="49"/>
                      <a:pt x="61" y="52"/>
                      <a:pt x="59" y="52"/>
                    </a:cubicBezTo>
                    <a:cubicBezTo>
                      <a:pt x="59" y="52"/>
                      <a:pt x="58" y="56"/>
                      <a:pt x="59" y="56"/>
                    </a:cubicBezTo>
                    <a:cubicBezTo>
                      <a:pt x="59" y="57"/>
                      <a:pt x="57" y="59"/>
                      <a:pt x="56" y="59"/>
                    </a:cubicBezTo>
                    <a:cubicBezTo>
                      <a:pt x="55" y="59"/>
                      <a:pt x="54" y="55"/>
                      <a:pt x="54" y="54"/>
                    </a:cubicBezTo>
                    <a:cubicBezTo>
                      <a:pt x="53" y="55"/>
                      <a:pt x="52" y="58"/>
                      <a:pt x="50" y="58"/>
                    </a:cubicBezTo>
                    <a:cubicBezTo>
                      <a:pt x="49" y="58"/>
                      <a:pt x="47" y="56"/>
                      <a:pt x="46" y="57"/>
                    </a:cubicBezTo>
                    <a:cubicBezTo>
                      <a:pt x="47" y="53"/>
                      <a:pt x="39" y="47"/>
                      <a:pt x="40" y="54"/>
                    </a:cubicBezTo>
                    <a:cubicBezTo>
                      <a:pt x="41" y="57"/>
                      <a:pt x="39" y="58"/>
                      <a:pt x="36" y="58"/>
                    </a:cubicBezTo>
                    <a:cubicBezTo>
                      <a:pt x="35" y="58"/>
                      <a:pt x="35" y="57"/>
                      <a:pt x="34" y="57"/>
                    </a:cubicBezTo>
                    <a:cubicBezTo>
                      <a:pt x="32" y="57"/>
                      <a:pt x="32" y="57"/>
                      <a:pt x="31" y="57"/>
                    </a:cubicBezTo>
                    <a:cubicBezTo>
                      <a:pt x="31" y="59"/>
                      <a:pt x="31" y="61"/>
                      <a:pt x="30" y="63"/>
                    </a:cubicBezTo>
                    <a:cubicBezTo>
                      <a:pt x="32" y="62"/>
                      <a:pt x="33" y="63"/>
                      <a:pt x="33" y="64"/>
                    </a:cubicBezTo>
                    <a:cubicBezTo>
                      <a:pt x="32" y="66"/>
                      <a:pt x="32" y="67"/>
                      <a:pt x="32" y="67"/>
                    </a:cubicBezTo>
                    <a:cubicBezTo>
                      <a:pt x="33" y="68"/>
                      <a:pt x="34" y="68"/>
                      <a:pt x="34" y="68"/>
                    </a:cubicBezTo>
                    <a:cubicBezTo>
                      <a:pt x="35" y="70"/>
                      <a:pt x="34" y="70"/>
                      <a:pt x="34" y="71"/>
                    </a:cubicBezTo>
                    <a:cubicBezTo>
                      <a:pt x="34" y="72"/>
                      <a:pt x="35" y="73"/>
                      <a:pt x="33" y="73"/>
                    </a:cubicBezTo>
                    <a:cubicBezTo>
                      <a:pt x="31" y="73"/>
                      <a:pt x="31" y="72"/>
                      <a:pt x="30" y="71"/>
                    </a:cubicBezTo>
                    <a:cubicBezTo>
                      <a:pt x="29" y="70"/>
                      <a:pt x="26" y="75"/>
                      <a:pt x="26" y="76"/>
                    </a:cubicBezTo>
                    <a:cubicBezTo>
                      <a:pt x="24" y="74"/>
                      <a:pt x="22" y="70"/>
                      <a:pt x="20" y="68"/>
                    </a:cubicBezTo>
                    <a:cubicBezTo>
                      <a:pt x="18" y="64"/>
                      <a:pt x="14" y="62"/>
                      <a:pt x="11" y="59"/>
                    </a:cubicBezTo>
                    <a:cubicBezTo>
                      <a:pt x="13" y="58"/>
                      <a:pt x="13" y="61"/>
                      <a:pt x="15" y="60"/>
                    </a:cubicBezTo>
                    <a:cubicBezTo>
                      <a:pt x="14" y="60"/>
                      <a:pt x="12" y="58"/>
                      <a:pt x="11" y="58"/>
                    </a:cubicBezTo>
                    <a:cubicBezTo>
                      <a:pt x="9" y="57"/>
                      <a:pt x="8" y="53"/>
                      <a:pt x="6" y="51"/>
                    </a:cubicBezTo>
                    <a:cubicBezTo>
                      <a:pt x="8" y="51"/>
                      <a:pt x="8" y="53"/>
                      <a:pt x="9" y="53"/>
                    </a:cubicBezTo>
                    <a:cubicBezTo>
                      <a:pt x="8" y="51"/>
                      <a:pt x="8" y="52"/>
                      <a:pt x="6" y="51"/>
                    </a:cubicBezTo>
                    <a:cubicBezTo>
                      <a:pt x="6" y="51"/>
                      <a:pt x="6" y="49"/>
                      <a:pt x="6" y="49"/>
                    </a:cubicBezTo>
                    <a:cubicBezTo>
                      <a:pt x="5" y="47"/>
                      <a:pt x="4" y="46"/>
                      <a:pt x="3" y="45"/>
                    </a:cubicBezTo>
                    <a:cubicBezTo>
                      <a:pt x="4" y="45"/>
                      <a:pt x="6" y="47"/>
                      <a:pt x="6" y="49"/>
                    </a:cubicBezTo>
                    <a:cubicBezTo>
                      <a:pt x="7" y="48"/>
                      <a:pt x="8" y="48"/>
                      <a:pt x="9" y="48"/>
                    </a:cubicBezTo>
                    <a:cubicBezTo>
                      <a:pt x="9" y="48"/>
                      <a:pt x="8" y="47"/>
                      <a:pt x="8" y="47"/>
                    </a:cubicBezTo>
                    <a:cubicBezTo>
                      <a:pt x="8" y="47"/>
                      <a:pt x="7" y="48"/>
                      <a:pt x="6" y="47"/>
                    </a:cubicBezTo>
                    <a:cubicBezTo>
                      <a:pt x="6" y="46"/>
                      <a:pt x="7" y="45"/>
                      <a:pt x="7" y="44"/>
                    </a:cubicBezTo>
                    <a:cubicBezTo>
                      <a:pt x="5" y="49"/>
                      <a:pt x="2" y="40"/>
                      <a:pt x="1" y="3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35" name="Freeform 4974"/>
              <p:cNvSpPr>
                <a:spLocks/>
              </p:cNvSpPr>
              <p:nvPr/>
            </p:nvSpPr>
            <p:spPr bwMode="auto">
              <a:xfrm>
                <a:off x="2940" y="1900"/>
                <a:ext cx="86" cy="45"/>
              </a:xfrm>
              <a:custGeom>
                <a:avLst/>
                <a:gdLst>
                  <a:gd name="T0" fmla="*/ 0 w 65"/>
                  <a:gd name="T1" fmla="*/ 28 h 34"/>
                  <a:gd name="T2" fmla="*/ 5 w 65"/>
                  <a:gd name="T3" fmla="*/ 25 h 34"/>
                  <a:gd name="T4" fmla="*/ 4 w 65"/>
                  <a:gd name="T5" fmla="*/ 20 h 34"/>
                  <a:gd name="T6" fmla="*/ 7 w 65"/>
                  <a:gd name="T7" fmla="*/ 17 h 34"/>
                  <a:gd name="T8" fmla="*/ 5 w 65"/>
                  <a:gd name="T9" fmla="*/ 15 h 34"/>
                  <a:gd name="T10" fmla="*/ 11 w 65"/>
                  <a:gd name="T11" fmla="*/ 15 h 34"/>
                  <a:gd name="T12" fmla="*/ 13 w 65"/>
                  <a:gd name="T13" fmla="*/ 9 h 34"/>
                  <a:gd name="T14" fmla="*/ 17 w 65"/>
                  <a:gd name="T15" fmla="*/ 12 h 34"/>
                  <a:gd name="T16" fmla="*/ 33 w 65"/>
                  <a:gd name="T17" fmla="*/ 13 h 34"/>
                  <a:gd name="T18" fmla="*/ 37 w 65"/>
                  <a:gd name="T19" fmla="*/ 9 h 34"/>
                  <a:gd name="T20" fmla="*/ 41 w 65"/>
                  <a:gd name="T21" fmla="*/ 8 h 34"/>
                  <a:gd name="T22" fmla="*/ 45 w 65"/>
                  <a:gd name="T23" fmla="*/ 8 h 34"/>
                  <a:gd name="T24" fmla="*/ 52 w 65"/>
                  <a:gd name="T25" fmla="*/ 7 h 34"/>
                  <a:gd name="T26" fmla="*/ 54 w 65"/>
                  <a:gd name="T27" fmla="*/ 1 h 34"/>
                  <a:gd name="T28" fmla="*/ 64 w 65"/>
                  <a:gd name="T29" fmla="*/ 3 h 34"/>
                  <a:gd name="T30" fmla="*/ 67 w 65"/>
                  <a:gd name="T31" fmla="*/ 3 h 34"/>
                  <a:gd name="T32" fmla="*/ 73 w 65"/>
                  <a:gd name="T33" fmla="*/ 4 h 34"/>
                  <a:gd name="T34" fmla="*/ 82 w 65"/>
                  <a:gd name="T35" fmla="*/ 8 h 34"/>
                  <a:gd name="T36" fmla="*/ 82 w 65"/>
                  <a:gd name="T37" fmla="*/ 13 h 34"/>
                  <a:gd name="T38" fmla="*/ 77 w 65"/>
                  <a:gd name="T39" fmla="*/ 15 h 34"/>
                  <a:gd name="T40" fmla="*/ 73 w 65"/>
                  <a:gd name="T41" fmla="*/ 19 h 34"/>
                  <a:gd name="T42" fmla="*/ 67 w 65"/>
                  <a:gd name="T43" fmla="*/ 29 h 34"/>
                  <a:gd name="T44" fmla="*/ 65 w 65"/>
                  <a:gd name="T45" fmla="*/ 33 h 34"/>
                  <a:gd name="T46" fmla="*/ 62 w 65"/>
                  <a:gd name="T47" fmla="*/ 37 h 34"/>
                  <a:gd name="T48" fmla="*/ 58 w 65"/>
                  <a:gd name="T49" fmla="*/ 38 h 34"/>
                  <a:gd name="T50" fmla="*/ 54 w 65"/>
                  <a:gd name="T51" fmla="*/ 38 h 34"/>
                  <a:gd name="T52" fmla="*/ 48 w 65"/>
                  <a:gd name="T53" fmla="*/ 38 h 34"/>
                  <a:gd name="T54" fmla="*/ 44 w 65"/>
                  <a:gd name="T55" fmla="*/ 38 h 34"/>
                  <a:gd name="T56" fmla="*/ 40 w 65"/>
                  <a:gd name="T57" fmla="*/ 41 h 34"/>
                  <a:gd name="T58" fmla="*/ 33 w 65"/>
                  <a:gd name="T59" fmla="*/ 42 h 34"/>
                  <a:gd name="T60" fmla="*/ 29 w 65"/>
                  <a:gd name="T61" fmla="*/ 45 h 34"/>
                  <a:gd name="T62" fmla="*/ 20 w 65"/>
                  <a:gd name="T63" fmla="*/ 42 h 34"/>
                  <a:gd name="T64" fmla="*/ 15 w 65"/>
                  <a:gd name="T65" fmla="*/ 40 h 34"/>
                  <a:gd name="T66" fmla="*/ 9 w 65"/>
                  <a:gd name="T67" fmla="*/ 36 h 34"/>
                  <a:gd name="T68" fmla="*/ 5 w 65"/>
                  <a:gd name="T69" fmla="*/ 32 h 34"/>
                  <a:gd name="T70" fmla="*/ 0 w 65"/>
                  <a:gd name="T71" fmla="*/ 28 h 3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5" h="34">
                    <a:moveTo>
                      <a:pt x="0" y="21"/>
                    </a:moveTo>
                    <a:cubicBezTo>
                      <a:pt x="1" y="20"/>
                      <a:pt x="2" y="19"/>
                      <a:pt x="4" y="19"/>
                    </a:cubicBezTo>
                    <a:cubicBezTo>
                      <a:pt x="3" y="18"/>
                      <a:pt x="3" y="16"/>
                      <a:pt x="3" y="15"/>
                    </a:cubicBezTo>
                    <a:cubicBezTo>
                      <a:pt x="4" y="14"/>
                      <a:pt x="5" y="14"/>
                      <a:pt x="5" y="13"/>
                    </a:cubicBezTo>
                    <a:cubicBezTo>
                      <a:pt x="6" y="12"/>
                      <a:pt x="2" y="11"/>
                      <a:pt x="4" y="11"/>
                    </a:cubicBezTo>
                    <a:cubicBezTo>
                      <a:pt x="6" y="10"/>
                      <a:pt x="7" y="12"/>
                      <a:pt x="8" y="11"/>
                    </a:cubicBezTo>
                    <a:cubicBezTo>
                      <a:pt x="9" y="10"/>
                      <a:pt x="9" y="8"/>
                      <a:pt x="10" y="7"/>
                    </a:cubicBezTo>
                    <a:cubicBezTo>
                      <a:pt x="11" y="7"/>
                      <a:pt x="11" y="7"/>
                      <a:pt x="13" y="9"/>
                    </a:cubicBezTo>
                    <a:cubicBezTo>
                      <a:pt x="17" y="12"/>
                      <a:pt x="21" y="10"/>
                      <a:pt x="25" y="10"/>
                    </a:cubicBezTo>
                    <a:cubicBezTo>
                      <a:pt x="23" y="8"/>
                      <a:pt x="27" y="7"/>
                      <a:pt x="28" y="7"/>
                    </a:cubicBezTo>
                    <a:cubicBezTo>
                      <a:pt x="29" y="7"/>
                      <a:pt x="31" y="7"/>
                      <a:pt x="31" y="6"/>
                    </a:cubicBezTo>
                    <a:cubicBezTo>
                      <a:pt x="31" y="4"/>
                      <a:pt x="33" y="5"/>
                      <a:pt x="34" y="6"/>
                    </a:cubicBezTo>
                    <a:cubicBezTo>
                      <a:pt x="36" y="6"/>
                      <a:pt x="38" y="6"/>
                      <a:pt x="39" y="5"/>
                    </a:cubicBezTo>
                    <a:cubicBezTo>
                      <a:pt x="40" y="4"/>
                      <a:pt x="40" y="1"/>
                      <a:pt x="41" y="1"/>
                    </a:cubicBezTo>
                    <a:cubicBezTo>
                      <a:pt x="43" y="0"/>
                      <a:pt x="46" y="1"/>
                      <a:pt x="48" y="2"/>
                    </a:cubicBezTo>
                    <a:cubicBezTo>
                      <a:pt x="49" y="0"/>
                      <a:pt x="50" y="1"/>
                      <a:pt x="51" y="2"/>
                    </a:cubicBezTo>
                    <a:cubicBezTo>
                      <a:pt x="52" y="3"/>
                      <a:pt x="53" y="4"/>
                      <a:pt x="55" y="3"/>
                    </a:cubicBezTo>
                    <a:cubicBezTo>
                      <a:pt x="58" y="2"/>
                      <a:pt x="59" y="5"/>
                      <a:pt x="62" y="6"/>
                    </a:cubicBezTo>
                    <a:cubicBezTo>
                      <a:pt x="65" y="7"/>
                      <a:pt x="63" y="9"/>
                      <a:pt x="62" y="10"/>
                    </a:cubicBezTo>
                    <a:cubicBezTo>
                      <a:pt x="61" y="11"/>
                      <a:pt x="58" y="10"/>
                      <a:pt x="58" y="11"/>
                    </a:cubicBezTo>
                    <a:cubicBezTo>
                      <a:pt x="57" y="12"/>
                      <a:pt x="55" y="13"/>
                      <a:pt x="55" y="14"/>
                    </a:cubicBezTo>
                    <a:cubicBezTo>
                      <a:pt x="55" y="16"/>
                      <a:pt x="53" y="19"/>
                      <a:pt x="51" y="22"/>
                    </a:cubicBezTo>
                    <a:cubicBezTo>
                      <a:pt x="51" y="23"/>
                      <a:pt x="49" y="24"/>
                      <a:pt x="49" y="25"/>
                    </a:cubicBezTo>
                    <a:cubicBezTo>
                      <a:pt x="49" y="26"/>
                      <a:pt x="49" y="27"/>
                      <a:pt x="47" y="28"/>
                    </a:cubicBezTo>
                    <a:cubicBezTo>
                      <a:pt x="46" y="28"/>
                      <a:pt x="45" y="28"/>
                      <a:pt x="44" y="29"/>
                    </a:cubicBezTo>
                    <a:cubicBezTo>
                      <a:pt x="43" y="30"/>
                      <a:pt x="42" y="29"/>
                      <a:pt x="41" y="29"/>
                    </a:cubicBezTo>
                    <a:cubicBezTo>
                      <a:pt x="40" y="30"/>
                      <a:pt x="38" y="29"/>
                      <a:pt x="36" y="29"/>
                    </a:cubicBezTo>
                    <a:cubicBezTo>
                      <a:pt x="35" y="29"/>
                      <a:pt x="33" y="28"/>
                      <a:pt x="33" y="29"/>
                    </a:cubicBezTo>
                    <a:cubicBezTo>
                      <a:pt x="31" y="30"/>
                      <a:pt x="31" y="31"/>
                      <a:pt x="30" y="31"/>
                    </a:cubicBezTo>
                    <a:cubicBezTo>
                      <a:pt x="28" y="31"/>
                      <a:pt x="27" y="31"/>
                      <a:pt x="25" y="32"/>
                    </a:cubicBezTo>
                    <a:cubicBezTo>
                      <a:pt x="24" y="32"/>
                      <a:pt x="24" y="34"/>
                      <a:pt x="22" y="34"/>
                    </a:cubicBezTo>
                    <a:cubicBezTo>
                      <a:pt x="20" y="34"/>
                      <a:pt x="17" y="34"/>
                      <a:pt x="15" y="32"/>
                    </a:cubicBezTo>
                    <a:cubicBezTo>
                      <a:pt x="13" y="31"/>
                      <a:pt x="12" y="32"/>
                      <a:pt x="11" y="30"/>
                    </a:cubicBezTo>
                    <a:cubicBezTo>
                      <a:pt x="10" y="29"/>
                      <a:pt x="9" y="28"/>
                      <a:pt x="7" y="27"/>
                    </a:cubicBezTo>
                    <a:cubicBezTo>
                      <a:pt x="6" y="26"/>
                      <a:pt x="4" y="25"/>
                      <a:pt x="4" y="24"/>
                    </a:cubicBezTo>
                    <a:cubicBezTo>
                      <a:pt x="3" y="22"/>
                      <a:pt x="2" y="20"/>
                      <a:pt x="0" y="21"/>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36" name="Freeform 4975"/>
              <p:cNvSpPr>
                <a:spLocks/>
              </p:cNvSpPr>
              <p:nvPr/>
            </p:nvSpPr>
            <p:spPr bwMode="auto">
              <a:xfrm>
                <a:off x="3179" y="2817"/>
                <a:ext cx="45" cy="124"/>
              </a:xfrm>
              <a:custGeom>
                <a:avLst/>
                <a:gdLst>
                  <a:gd name="T0" fmla="*/ 0 w 34"/>
                  <a:gd name="T1" fmla="*/ 69 h 94"/>
                  <a:gd name="T2" fmla="*/ 4 w 34"/>
                  <a:gd name="T3" fmla="*/ 62 h 94"/>
                  <a:gd name="T4" fmla="*/ 4 w 34"/>
                  <a:gd name="T5" fmla="*/ 54 h 94"/>
                  <a:gd name="T6" fmla="*/ 13 w 34"/>
                  <a:gd name="T7" fmla="*/ 47 h 94"/>
                  <a:gd name="T8" fmla="*/ 9 w 34"/>
                  <a:gd name="T9" fmla="*/ 34 h 94"/>
                  <a:gd name="T10" fmla="*/ 9 w 34"/>
                  <a:gd name="T11" fmla="*/ 26 h 94"/>
                  <a:gd name="T12" fmla="*/ 13 w 34"/>
                  <a:gd name="T13" fmla="*/ 22 h 94"/>
                  <a:gd name="T14" fmla="*/ 12 w 34"/>
                  <a:gd name="T15" fmla="*/ 13 h 94"/>
                  <a:gd name="T16" fmla="*/ 9 w 34"/>
                  <a:gd name="T17" fmla="*/ 5 h 94"/>
                  <a:gd name="T18" fmla="*/ 5 w 34"/>
                  <a:gd name="T19" fmla="*/ 4 h 94"/>
                  <a:gd name="T20" fmla="*/ 5 w 34"/>
                  <a:gd name="T21" fmla="*/ 0 h 94"/>
                  <a:gd name="T22" fmla="*/ 11 w 34"/>
                  <a:gd name="T23" fmla="*/ 3 h 94"/>
                  <a:gd name="T24" fmla="*/ 13 w 34"/>
                  <a:gd name="T25" fmla="*/ 4 h 94"/>
                  <a:gd name="T26" fmla="*/ 19 w 34"/>
                  <a:gd name="T27" fmla="*/ 5 h 94"/>
                  <a:gd name="T28" fmla="*/ 23 w 34"/>
                  <a:gd name="T29" fmla="*/ 15 h 94"/>
                  <a:gd name="T30" fmla="*/ 23 w 34"/>
                  <a:gd name="T31" fmla="*/ 21 h 94"/>
                  <a:gd name="T32" fmla="*/ 24 w 34"/>
                  <a:gd name="T33" fmla="*/ 34 h 94"/>
                  <a:gd name="T34" fmla="*/ 20 w 34"/>
                  <a:gd name="T35" fmla="*/ 46 h 94"/>
                  <a:gd name="T36" fmla="*/ 24 w 34"/>
                  <a:gd name="T37" fmla="*/ 59 h 94"/>
                  <a:gd name="T38" fmla="*/ 26 w 34"/>
                  <a:gd name="T39" fmla="*/ 70 h 94"/>
                  <a:gd name="T40" fmla="*/ 30 w 34"/>
                  <a:gd name="T41" fmla="*/ 74 h 94"/>
                  <a:gd name="T42" fmla="*/ 36 w 34"/>
                  <a:gd name="T43" fmla="*/ 80 h 94"/>
                  <a:gd name="T44" fmla="*/ 33 w 34"/>
                  <a:gd name="T45" fmla="*/ 69 h 94"/>
                  <a:gd name="T46" fmla="*/ 30 w 34"/>
                  <a:gd name="T47" fmla="*/ 66 h 94"/>
                  <a:gd name="T48" fmla="*/ 36 w 34"/>
                  <a:gd name="T49" fmla="*/ 71 h 94"/>
                  <a:gd name="T50" fmla="*/ 42 w 34"/>
                  <a:gd name="T51" fmla="*/ 80 h 94"/>
                  <a:gd name="T52" fmla="*/ 44 w 34"/>
                  <a:gd name="T53" fmla="*/ 91 h 94"/>
                  <a:gd name="T54" fmla="*/ 44 w 34"/>
                  <a:gd name="T55" fmla="*/ 102 h 94"/>
                  <a:gd name="T56" fmla="*/ 41 w 34"/>
                  <a:gd name="T57" fmla="*/ 107 h 94"/>
                  <a:gd name="T58" fmla="*/ 36 w 34"/>
                  <a:gd name="T59" fmla="*/ 108 h 94"/>
                  <a:gd name="T60" fmla="*/ 33 w 34"/>
                  <a:gd name="T61" fmla="*/ 113 h 94"/>
                  <a:gd name="T62" fmla="*/ 36 w 34"/>
                  <a:gd name="T63" fmla="*/ 119 h 94"/>
                  <a:gd name="T64" fmla="*/ 34 w 34"/>
                  <a:gd name="T65" fmla="*/ 123 h 94"/>
                  <a:gd name="T66" fmla="*/ 32 w 34"/>
                  <a:gd name="T67" fmla="*/ 123 h 94"/>
                  <a:gd name="T68" fmla="*/ 30 w 34"/>
                  <a:gd name="T69" fmla="*/ 117 h 94"/>
                  <a:gd name="T70" fmla="*/ 23 w 34"/>
                  <a:gd name="T71" fmla="*/ 108 h 94"/>
                  <a:gd name="T72" fmla="*/ 23 w 34"/>
                  <a:gd name="T73" fmla="*/ 102 h 94"/>
                  <a:gd name="T74" fmla="*/ 24 w 34"/>
                  <a:gd name="T75" fmla="*/ 96 h 94"/>
                  <a:gd name="T76" fmla="*/ 26 w 34"/>
                  <a:gd name="T77" fmla="*/ 91 h 94"/>
                  <a:gd name="T78" fmla="*/ 24 w 34"/>
                  <a:gd name="T79" fmla="*/ 80 h 94"/>
                  <a:gd name="T80" fmla="*/ 19 w 34"/>
                  <a:gd name="T81" fmla="*/ 82 h 94"/>
                  <a:gd name="T82" fmla="*/ 15 w 34"/>
                  <a:gd name="T83" fmla="*/ 83 h 94"/>
                  <a:gd name="T84" fmla="*/ 5 w 34"/>
                  <a:gd name="T85" fmla="*/ 74 h 94"/>
                  <a:gd name="T86" fmla="*/ 0 w 34"/>
                  <a:gd name="T87" fmla="*/ 69 h 9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 h="94">
                    <a:moveTo>
                      <a:pt x="0" y="52"/>
                    </a:moveTo>
                    <a:cubicBezTo>
                      <a:pt x="1" y="52"/>
                      <a:pt x="3" y="49"/>
                      <a:pt x="3" y="47"/>
                    </a:cubicBezTo>
                    <a:cubicBezTo>
                      <a:pt x="4" y="45"/>
                      <a:pt x="4" y="44"/>
                      <a:pt x="3" y="41"/>
                    </a:cubicBezTo>
                    <a:cubicBezTo>
                      <a:pt x="3" y="39"/>
                      <a:pt x="8" y="38"/>
                      <a:pt x="10" y="36"/>
                    </a:cubicBezTo>
                    <a:cubicBezTo>
                      <a:pt x="6" y="35"/>
                      <a:pt x="7" y="29"/>
                      <a:pt x="7" y="26"/>
                    </a:cubicBezTo>
                    <a:cubicBezTo>
                      <a:pt x="7" y="24"/>
                      <a:pt x="9" y="23"/>
                      <a:pt x="7" y="20"/>
                    </a:cubicBezTo>
                    <a:cubicBezTo>
                      <a:pt x="6" y="17"/>
                      <a:pt x="8" y="18"/>
                      <a:pt x="10" y="17"/>
                    </a:cubicBezTo>
                    <a:cubicBezTo>
                      <a:pt x="11" y="16"/>
                      <a:pt x="12" y="13"/>
                      <a:pt x="9" y="10"/>
                    </a:cubicBezTo>
                    <a:cubicBezTo>
                      <a:pt x="7" y="7"/>
                      <a:pt x="10" y="6"/>
                      <a:pt x="7" y="4"/>
                    </a:cubicBezTo>
                    <a:cubicBezTo>
                      <a:pt x="5" y="3"/>
                      <a:pt x="5" y="3"/>
                      <a:pt x="4" y="3"/>
                    </a:cubicBezTo>
                    <a:cubicBezTo>
                      <a:pt x="4" y="3"/>
                      <a:pt x="5" y="1"/>
                      <a:pt x="4" y="0"/>
                    </a:cubicBezTo>
                    <a:cubicBezTo>
                      <a:pt x="4" y="1"/>
                      <a:pt x="7" y="1"/>
                      <a:pt x="8" y="2"/>
                    </a:cubicBezTo>
                    <a:cubicBezTo>
                      <a:pt x="9" y="2"/>
                      <a:pt x="9" y="3"/>
                      <a:pt x="10" y="3"/>
                    </a:cubicBezTo>
                    <a:cubicBezTo>
                      <a:pt x="11" y="3"/>
                      <a:pt x="14" y="3"/>
                      <a:pt x="14" y="4"/>
                    </a:cubicBezTo>
                    <a:cubicBezTo>
                      <a:pt x="14" y="6"/>
                      <a:pt x="14" y="8"/>
                      <a:pt x="17" y="11"/>
                    </a:cubicBezTo>
                    <a:cubicBezTo>
                      <a:pt x="19" y="13"/>
                      <a:pt x="17" y="14"/>
                      <a:pt x="17" y="16"/>
                    </a:cubicBezTo>
                    <a:cubicBezTo>
                      <a:pt x="17" y="17"/>
                      <a:pt x="18" y="25"/>
                      <a:pt x="18" y="26"/>
                    </a:cubicBezTo>
                    <a:cubicBezTo>
                      <a:pt x="18" y="30"/>
                      <a:pt x="13" y="33"/>
                      <a:pt x="15" y="35"/>
                    </a:cubicBezTo>
                    <a:cubicBezTo>
                      <a:pt x="19" y="43"/>
                      <a:pt x="18" y="43"/>
                      <a:pt x="18" y="45"/>
                    </a:cubicBezTo>
                    <a:cubicBezTo>
                      <a:pt x="16" y="52"/>
                      <a:pt x="21" y="50"/>
                      <a:pt x="20" y="53"/>
                    </a:cubicBezTo>
                    <a:cubicBezTo>
                      <a:pt x="19" y="61"/>
                      <a:pt x="23" y="59"/>
                      <a:pt x="23" y="56"/>
                    </a:cubicBezTo>
                    <a:cubicBezTo>
                      <a:pt x="27" y="61"/>
                      <a:pt x="27" y="61"/>
                      <a:pt x="27" y="61"/>
                    </a:cubicBezTo>
                    <a:cubicBezTo>
                      <a:pt x="28" y="61"/>
                      <a:pt x="27" y="54"/>
                      <a:pt x="25" y="52"/>
                    </a:cubicBezTo>
                    <a:cubicBezTo>
                      <a:pt x="22" y="53"/>
                      <a:pt x="23" y="51"/>
                      <a:pt x="23" y="50"/>
                    </a:cubicBezTo>
                    <a:cubicBezTo>
                      <a:pt x="25" y="51"/>
                      <a:pt x="25" y="51"/>
                      <a:pt x="27" y="54"/>
                    </a:cubicBezTo>
                    <a:cubicBezTo>
                      <a:pt x="29" y="56"/>
                      <a:pt x="30" y="59"/>
                      <a:pt x="32" y="61"/>
                    </a:cubicBezTo>
                    <a:cubicBezTo>
                      <a:pt x="34" y="63"/>
                      <a:pt x="34" y="66"/>
                      <a:pt x="33" y="69"/>
                    </a:cubicBezTo>
                    <a:cubicBezTo>
                      <a:pt x="32" y="72"/>
                      <a:pt x="33" y="74"/>
                      <a:pt x="33" y="77"/>
                    </a:cubicBezTo>
                    <a:cubicBezTo>
                      <a:pt x="33" y="78"/>
                      <a:pt x="32" y="80"/>
                      <a:pt x="31" y="81"/>
                    </a:cubicBezTo>
                    <a:cubicBezTo>
                      <a:pt x="30" y="81"/>
                      <a:pt x="29" y="81"/>
                      <a:pt x="27" y="82"/>
                    </a:cubicBezTo>
                    <a:cubicBezTo>
                      <a:pt x="26" y="83"/>
                      <a:pt x="27" y="85"/>
                      <a:pt x="25" y="86"/>
                    </a:cubicBezTo>
                    <a:cubicBezTo>
                      <a:pt x="25" y="87"/>
                      <a:pt x="27" y="89"/>
                      <a:pt x="27" y="90"/>
                    </a:cubicBezTo>
                    <a:cubicBezTo>
                      <a:pt x="27" y="91"/>
                      <a:pt x="27" y="93"/>
                      <a:pt x="26" y="93"/>
                    </a:cubicBezTo>
                    <a:cubicBezTo>
                      <a:pt x="26" y="94"/>
                      <a:pt x="24" y="94"/>
                      <a:pt x="24" y="93"/>
                    </a:cubicBezTo>
                    <a:cubicBezTo>
                      <a:pt x="25" y="90"/>
                      <a:pt x="26" y="91"/>
                      <a:pt x="23" y="89"/>
                    </a:cubicBezTo>
                    <a:cubicBezTo>
                      <a:pt x="22" y="87"/>
                      <a:pt x="18" y="83"/>
                      <a:pt x="17" y="82"/>
                    </a:cubicBezTo>
                    <a:cubicBezTo>
                      <a:pt x="17" y="79"/>
                      <a:pt x="16" y="79"/>
                      <a:pt x="17" y="77"/>
                    </a:cubicBezTo>
                    <a:cubicBezTo>
                      <a:pt x="17" y="76"/>
                      <a:pt x="18" y="74"/>
                      <a:pt x="18" y="73"/>
                    </a:cubicBezTo>
                    <a:cubicBezTo>
                      <a:pt x="20" y="71"/>
                      <a:pt x="19" y="71"/>
                      <a:pt x="20" y="69"/>
                    </a:cubicBezTo>
                    <a:cubicBezTo>
                      <a:pt x="20" y="66"/>
                      <a:pt x="20" y="63"/>
                      <a:pt x="18" y="61"/>
                    </a:cubicBezTo>
                    <a:cubicBezTo>
                      <a:pt x="18" y="60"/>
                      <a:pt x="16" y="61"/>
                      <a:pt x="14" y="62"/>
                    </a:cubicBezTo>
                    <a:cubicBezTo>
                      <a:pt x="13" y="62"/>
                      <a:pt x="11" y="61"/>
                      <a:pt x="11" y="63"/>
                    </a:cubicBezTo>
                    <a:cubicBezTo>
                      <a:pt x="10" y="62"/>
                      <a:pt x="5" y="56"/>
                      <a:pt x="4" y="56"/>
                    </a:cubicBezTo>
                    <a:cubicBezTo>
                      <a:pt x="3" y="56"/>
                      <a:pt x="0" y="53"/>
                      <a:pt x="0" y="52"/>
                    </a:cubicBezTo>
                    <a:close/>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37" name="Freeform 4976"/>
              <p:cNvSpPr>
                <a:spLocks/>
              </p:cNvSpPr>
              <p:nvPr/>
            </p:nvSpPr>
            <p:spPr bwMode="auto">
              <a:xfrm>
                <a:off x="3606" y="2019"/>
                <a:ext cx="109" cy="75"/>
              </a:xfrm>
              <a:custGeom>
                <a:avLst/>
                <a:gdLst>
                  <a:gd name="T0" fmla="*/ 4 w 82"/>
                  <a:gd name="T1" fmla="*/ 22 h 57"/>
                  <a:gd name="T2" fmla="*/ 15 w 82"/>
                  <a:gd name="T3" fmla="*/ 20 h 57"/>
                  <a:gd name="T4" fmla="*/ 17 w 82"/>
                  <a:gd name="T5" fmla="*/ 17 h 57"/>
                  <a:gd name="T6" fmla="*/ 17 w 82"/>
                  <a:gd name="T7" fmla="*/ 14 h 57"/>
                  <a:gd name="T8" fmla="*/ 23 w 82"/>
                  <a:gd name="T9" fmla="*/ 13 h 57"/>
                  <a:gd name="T10" fmla="*/ 21 w 82"/>
                  <a:gd name="T11" fmla="*/ 4 h 57"/>
                  <a:gd name="T12" fmla="*/ 33 w 82"/>
                  <a:gd name="T13" fmla="*/ 0 h 57"/>
                  <a:gd name="T14" fmla="*/ 37 w 82"/>
                  <a:gd name="T15" fmla="*/ 8 h 57"/>
                  <a:gd name="T16" fmla="*/ 40 w 82"/>
                  <a:gd name="T17" fmla="*/ 13 h 57"/>
                  <a:gd name="T18" fmla="*/ 39 w 82"/>
                  <a:gd name="T19" fmla="*/ 17 h 57"/>
                  <a:gd name="T20" fmla="*/ 25 w 82"/>
                  <a:gd name="T21" fmla="*/ 17 h 57"/>
                  <a:gd name="T22" fmla="*/ 29 w 82"/>
                  <a:gd name="T23" fmla="*/ 22 h 57"/>
                  <a:gd name="T24" fmla="*/ 36 w 82"/>
                  <a:gd name="T25" fmla="*/ 24 h 57"/>
                  <a:gd name="T26" fmla="*/ 44 w 82"/>
                  <a:gd name="T27" fmla="*/ 25 h 57"/>
                  <a:gd name="T28" fmla="*/ 53 w 82"/>
                  <a:gd name="T29" fmla="*/ 24 h 57"/>
                  <a:gd name="T30" fmla="*/ 57 w 82"/>
                  <a:gd name="T31" fmla="*/ 26 h 57"/>
                  <a:gd name="T32" fmla="*/ 76 w 82"/>
                  <a:gd name="T33" fmla="*/ 25 h 57"/>
                  <a:gd name="T34" fmla="*/ 82 w 82"/>
                  <a:gd name="T35" fmla="*/ 28 h 57"/>
                  <a:gd name="T36" fmla="*/ 86 w 82"/>
                  <a:gd name="T37" fmla="*/ 37 h 57"/>
                  <a:gd name="T38" fmla="*/ 96 w 82"/>
                  <a:gd name="T39" fmla="*/ 37 h 57"/>
                  <a:gd name="T40" fmla="*/ 104 w 82"/>
                  <a:gd name="T41" fmla="*/ 46 h 57"/>
                  <a:gd name="T42" fmla="*/ 105 w 82"/>
                  <a:gd name="T43" fmla="*/ 54 h 57"/>
                  <a:gd name="T44" fmla="*/ 106 w 82"/>
                  <a:gd name="T45" fmla="*/ 59 h 57"/>
                  <a:gd name="T46" fmla="*/ 98 w 82"/>
                  <a:gd name="T47" fmla="*/ 57 h 57"/>
                  <a:gd name="T48" fmla="*/ 82 w 82"/>
                  <a:gd name="T49" fmla="*/ 57 h 57"/>
                  <a:gd name="T50" fmla="*/ 72 w 82"/>
                  <a:gd name="T51" fmla="*/ 64 h 57"/>
                  <a:gd name="T52" fmla="*/ 56 w 82"/>
                  <a:gd name="T53" fmla="*/ 49 h 57"/>
                  <a:gd name="T54" fmla="*/ 51 w 82"/>
                  <a:gd name="T55" fmla="*/ 41 h 57"/>
                  <a:gd name="T56" fmla="*/ 44 w 82"/>
                  <a:gd name="T57" fmla="*/ 51 h 57"/>
                  <a:gd name="T58" fmla="*/ 35 w 82"/>
                  <a:gd name="T59" fmla="*/ 54 h 57"/>
                  <a:gd name="T60" fmla="*/ 29 w 82"/>
                  <a:gd name="T61" fmla="*/ 59 h 57"/>
                  <a:gd name="T62" fmla="*/ 25 w 82"/>
                  <a:gd name="T63" fmla="*/ 59 h 57"/>
                  <a:gd name="T64" fmla="*/ 20 w 82"/>
                  <a:gd name="T65" fmla="*/ 63 h 57"/>
                  <a:gd name="T66" fmla="*/ 13 w 82"/>
                  <a:gd name="T67" fmla="*/ 53 h 57"/>
                  <a:gd name="T68" fmla="*/ 9 w 82"/>
                  <a:gd name="T69" fmla="*/ 32 h 57"/>
                  <a:gd name="T70" fmla="*/ 0 w 82"/>
                  <a:gd name="T71" fmla="*/ 28 h 5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2" h="57">
                    <a:moveTo>
                      <a:pt x="0" y="21"/>
                    </a:moveTo>
                    <a:cubicBezTo>
                      <a:pt x="1" y="19"/>
                      <a:pt x="0" y="16"/>
                      <a:pt x="3" y="17"/>
                    </a:cubicBezTo>
                    <a:cubicBezTo>
                      <a:pt x="5" y="17"/>
                      <a:pt x="7" y="18"/>
                      <a:pt x="10" y="17"/>
                    </a:cubicBezTo>
                    <a:cubicBezTo>
                      <a:pt x="11" y="17"/>
                      <a:pt x="12" y="16"/>
                      <a:pt x="11" y="15"/>
                    </a:cubicBezTo>
                    <a:cubicBezTo>
                      <a:pt x="11" y="14"/>
                      <a:pt x="11" y="14"/>
                      <a:pt x="12" y="13"/>
                    </a:cubicBezTo>
                    <a:cubicBezTo>
                      <a:pt x="13" y="13"/>
                      <a:pt x="12" y="12"/>
                      <a:pt x="13" y="13"/>
                    </a:cubicBezTo>
                    <a:cubicBezTo>
                      <a:pt x="13" y="13"/>
                      <a:pt x="12" y="12"/>
                      <a:pt x="12" y="11"/>
                    </a:cubicBezTo>
                    <a:cubicBezTo>
                      <a:pt x="12" y="11"/>
                      <a:pt x="13" y="11"/>
                      <a:pt x="13" y="11"/>
                    </a:cubicBezTo>
                    <a:cubicBezTo>
                      <a:pt x="13" y="10"/>
                      <a:pt x="11" y="11"/>
                      <a:pt x="10" y="10"/>
                    </a:cubicBezTo>
                    <a:cubicBezTo>
                      <a:pt x="12" y="8"/>
                      <a:pt x="14" y="10"/>
                      <a:pt x="17" y="10"/>
                    </a:cubicBezTo>
                    <a:cubicBezTo>
                      <a:pt x="16" y="9"/>
                      <a:pt x="17" y="8"/>
                      <a:pt x="16" y="7"/>
                    </a:cubicBezTo>
                    <a:cubicBezTo>
                      <a:pt x="15" y="6"/>
                      <a:pt x="14" y="4"/>
                      <a:pt x="16" y="3"/>
                    </a:cubicBezTo>
                    <a:cubicBezTo>
                      <a:pt x="17" y="2"/>
                      <a:pt x="19" y="4"/>
                      <a:pt x="20" y="4"/>
                    </a:cubicBezTo>
                    <a:cubicBezTo>
                      <a:pt x="22" y="3"/>
                      <a:pt x="24" y="1"/>
                      <a:pt x="25" y="0"/>
                    </a:cubicBezTo>
                    <a:cubicBezTo>
                      <a:pt x="26" y="1"/>
                      <a:pt x="27" y="2"/>
                      <a:pt x="28" y="3"/>
                    </a:cubicBezTo>
                    <a:cubicBezTo>
                      <a:pt x="30" y="4"/>
                      <a:pt x="29" y="5"/>
                      <a:pt x="28" y="6"/>
                    </a:cubicBezTo>
                    <a:cubicBezTo>
                      <a:pt x="26" y="7"/>
                      <a:pt x="26" y="7"/>
                      <a:pt x="28" y="8"/>
                    </a:cubicBezTo>
                    <a:cubicBezTo>
                      <a:pt x="28" y="8"/>
                      <a:pt x="29" y="9"/>
                      <a:pt x="30" y="10"/>
                    </a:cubicBezTo>
                    <a:cubicBezTo>
                      <a:pt x="31" y="10"/>
                      <a:pt x="32" y="9"/>
                      <a:pt x="33" y="9"/>
                    </a:cubicBezTo>
                    <a:cubicBezTo>
                      <a:pt x="32" y="10"/>
                      <a:pt x="30" y="13"/>
                      <a:pt x="29" y="13"/>
                    </a:cubicBezTo>
                    <a:cubicBezTo>
                      <a:pt x="30" y="12"/>
                      <a:pt x="25" y="10"/>
                      <a:pt x="24" y="9"/>
                    </a:cubicBezTo>
                    <a:cubicBezTo>
                      <a:pt x="21" y="9"/>
                      <a:pt x="19" y="11"/>
                      <a:pt x="19" y="13"/>
                    </a:cubicBezTo>
                    <a:cubicBezTo>
                      <a:pt x="17" y="11"/>
                      <a:pt x="18" y="16"/>
                      <a:pt x="19" y="17"/>
                    </a:cubicBezTo>
                    <a:cubicBezTo>
                      <a:pt x="19" y="18"/>
                      <a:pt x="21" y="17"/>
                      <a:pt x="22" y="17"/>
                    </a:cubicBezTo>
                    <a:cubicBezTo>
                      <a:pt x="24" y="17"/>
                      <a:pt x="25" y="18"/>
                      <a:pt x="27" y="17"/>
                    </a:cubicBezTo>
                    <a:cubicBezTo>
                      <a:pt x="27" y="17"/>
                      <a:pt x="27" y="17"/>
                      <a:pt x="27" y="18"/>
                    </a:cubicBezTo>
                    <a:cubicBezTo>
                      <a:pt x="28" y="17"/>
                      <a:pt x="30" y="17"/>
                      <a:pt x="31" y="17"/>
                    </a:cubicBezTo>
                    <a:cubicBezTo>
                      <a:pt x="32" y="17"/>
                      <a:pt x="32" y="19"/>
                      <a:pt x="33" y="19"/>
                    </a:cubicBezTo>
                    <a:cubicBezTo>
                      <a:pt x="35" y="20"/>
                      <a:pt x="37" y="18"/>
                      <a:pt x="39" y="17"/>
                    </a:cubicBezTo>
                    <a:cubicBezTo>
                      <a:pt x="40" y="16"/>
                      <a:pt x="40" y="18"/>
                      <a:pt x="40" y="18"/>
                    </a:cubicBezTo>
                    <a:cubicBezTo>
                      <a:pt x="41" y="18"/>
                      <a:pt x="42" y="18"/>
                      <a:pt x="42" y="18"/>
                    </a:cubicBezTo>
                    <a:cubicBezTo>
                      <a:pt x="43" y="19"/>
                      <a:pt x="43" y="19"/>
                      <a:pt x="43" y="20"/>
                    </a:cubicBezTo>
                    <a:cubicBezTo>
                      <a:pt x="45" y="21"/>
                      <a:pt x="46" y="19"/>
                      <a:pt x="48" y="22"/>
                    </a:cubicBezTo>
                    <a:cubicBezTo>
                      <a:pt x="49" y="18"/>
                      <a:pt x="55" y="20"/>
                      <a:pt x="57" y="19"/>
                    </a:cubicBezTo>
                    <a:cubicBezTo>
                      <a:pt x="58" y="19"/>
                      <a:pt x="60" y="18"/>
                      <a:pt x="61" y="19"/>
                    </a:cubicBezTo>
                    <a:cubicBezTo>
                      <a:pt x="62" y="19"/>
                      <a:pt x="61" y="21"/>
                      <a:pt x="62" y="21"/>
                    </a:cubicBezTo>
                    <a:cubicBezTo>
                      <a:pt x="63" y="23"/>
                      <a:pt x="64" y="24"/>
                      <a:pt x="65" y="25"/>
                    </a:cubicBezTo>
                    <a:cubicBezTo>
                      <a:pt x="63" y="25"/>
                      <a:pt x="65" y="28"/>
                      <a:pt x="65" y="28"/>
                    </a:cubicBezTo>
                    <a:cubicBezTo>
                      <a:pt x="66" y="29"/>
                      <a:pt x="67" y="29"/>
                      <a:pt x="68" y="29"/>
                    </a:cubicBezTo>
                    <a:cubicBezTo>
                      <a:pt x="70" y="27"/>
                      <a:pt x="71" y="28"/>
                      <a:pt x="72" y="28"/>
                    </a:cubicBezTo>
                    <a:cubicBezTo>
                      <a:pt x="74" y="29"/>
                      <a:pt x="77" y="29"/>
                      <a:pt x="76" y="33"/>
                    </a:cubicBezTo>
                    <a:cubicBezTo>
                      <a:pt x="76" y="33"/>
                      <a:pt x="77" y="35"/>
                      <a:pt x="78" y="35"/>
                    </a:cubicBezTo>
                    <a:cubicBezTo>
                      <a:pt x="79" y="36"/>
                      <a:pt x="79" y="38"/>
                      <a:pt x="79" y="38"/>
                    </a:cubicBezTo>
                    <a:cubicBezTo>
                      <a:pt x="80" y="39"/>
                      <a:pt x="79" y="40"/>
                      <a:pt x="79" y="41"/>
                    </a:cubicBezTo>
                    <a:cubicBezTo>
                      <a:pt x="80" y="42"/>
                      <a:pt x="81" y="42"/>
                      <a:pt x="82" y="43"/>
                    </a:cubicBezTo>
                    <a:cubicBezTo>
                      <a:pt x="82" y="44"/>
                      <a:pt x="82" y="45"/>
                      <a:pt x="80" y="45"/>
                    </a:cubicBezTo>
                    <a:cubicBezTo>
                      <a:pt x="80" y="45"/>
                      <a:pt x="79" y="44"/>
                      <a:pt x="78" y="44"/>
                    </a:cubicBezTo>
                    <a:cubicBezTo>
                      <a:pt x="78" y="44"/>
                      <a:pt x="75" y="43"/>
                      <a:pt x="74" y="43"/>
                    </a:cubicBezTo>
                    <a:cubicBezTo>
                      <a:pt x="72" y="44"/>
                      <a:pt x="70" y="46"/>
                      <a:pt x="68" y="45"/>
                    </a:cubicBezTo>
                    <a:cubicBezTo>
                      <a:pt x="71" y="42"/>
                      <a:pt x="64" y="42"/>
                      <a:pt x="62" y="43"/>
                    </a:cubicBezTo>
                    <a:cubicBezTo>
                      <a:pt x="61" y="44"/>
                      <a:pt x="60" y="45"/>
                      <a:pt x="59" y="47"/>
                    </a:cubicBezTo>
                    <a:cubicBezTo>
                      <a:pt x="58" y="49"/>
                      <a:pt x="56" y="48"/>
                      <a:pt x="54" y="49"/>
                    </a:cubicBezTo>
                    <a:cubicBezTo>
                      <a:pt x="46" y="57"/>
                      <a:pt x="45" y="44"/>
                      <a:pt x="46" y="39"/>
                    </a:cubicBezTo>
                    <a:cubicBezTo>
                      <a:pt x="46" y="35"/>
                      <a:pt x="44" y="38"/>
                      <a:pt x="42" y="37"/>
                    </a:cubicBezTo>
                    <a:cubicBezTo>
                      <a:pt x="42" y="36"/>
                      <a:pt x="42" y="34"/>
                      <a:pt x="42" y="33"/>
                    </a:cubicBezTo>
                    <a:cubicBezTo>
                      <a:pt x="42" y="32"/>
                      <a:pt x="39" y="31"/>
                      <a:pt x="38" y="31"/>
                    </a:cubicBezTo>
                    <a:cubicBezTo>
                      <a:pt x="34" y="31"/>
                      <a:pt x="34" y="35"/>
                      <a:pt x="32" y="37"/>
                    </a:cubicBezTo>
                    <a:cubicBezTo>
                      <a:pt x="31" y="38"/>
                      <a:pt x="33" y="39"/>
                      <a:pt x="33" y="39"/>
                    </a:cubicBezTo>
                    <a:cubicBezTo>
                      <a:pt x="34" y="41"/>
                      <a:pt x="32" y="42"/>
                      <a:pt x="30" y="41"/>
                    </a:cubicBezTo>
                    <a:cubicBezTo>
                      <a:pt x="29" y="41"/>
                      <a:pt x="27" y="41"/>
                      <a:pt x="26" y="41"/>
                    </a:cubicBezTo>
                    <a:cubicBezTo>
                      <a:pt x="24" y="43"/>
                      <a:pt x="26" y="44"/>
                      <a:pt x="26" y="45"/>
                    </a:cubicBezTo>
                    <a:cubicBezTo>
                      <a:pt x="26" y="49"/>
                      <a:pt x="22" y="46"/>
                      <a:pt x="22" y="45"/>
                    </a:cubicBezTo>
                    <a:cubicBezTo>
                      <a:pt x="22" y="44"/>
                      <a:pt x="21" y="44"/>
                      <a:pt x="21" y="44"/>
                    </a:cubicBezTo>
                    <a:cubicBezTo>
                      <a:pt x="20" y="46"/>
                      <a:pt x="19" y="45"/>
                      <a:pt x="19" y="45"/>
                    </a:cubicBezTo>
                    <a:cubicBezTo>
                      <a:pt x="18" y="45"/>
                      <a:pt x="18" y="46"/>
                      <a:pt x="17" y="46"/>
                    </a:cubicBezTo>
                    <a:cubicBezTo>
                      <a:pt x="16" y="46"/>
                      <a:pt x="15" y="46"/>
                      <a:pt x="15" y="48"/>
                    </a:cubicBezTo>
                    <a:cubicBezTo>
                      <a:pt x="14" y="48"/>
                      <a:pt x="13" y="49"/>
                      <a:pt x="12" y="48"/>
                    </a:cubicBezTo>
                    <a:cubicBezTo>
                      <a:pt x="10" y="47"/>
                      <a:pt x="9" y="43"/>
                      <a:pt x="10" y="40"/>
                    </a:cubicBezTo>
                    <a:cubicBezTo>
                      <a:pt x="12" y="37"/>
                      <a:pt x="15" y="35"/>
                      <a:pt x="11" y="32"/>
                    </a:cubicBezTo>
                    <a:cubicBezTo>
                      <a:pt x="8" y="30"/>
                      <a:pt x="11" y="24"/>
                      <a:pt x="7" y="24"/>
                    </a:cubicBezTo>
                    <a:cubicBezTo>
                      <a:pt x="6" y="24"/>
                      <a:pt x="4" y="24"/>
                      <a:pt x="4" y="23"/>
                    </a:cubicBezTo>
                    <a:cubicBezTo>
                      <a:pt x="3" y="21"/>
                      <a:pt x="1" y="22"/>
                      <a:pt x="0" y="2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38" name="Freeform 4977"/>
              <p:cNvSpPr>
                <a:spLocks/>
              </p:cNvSpPr>
              <p:nvPr/>
            </p:nvSpPr>
            <p:spPr bwMode="auto">
              <a:xfrm>
                <a:off x="4171" y="2504"/>
                <a:ext cx="4" cy="6"/>
              </a:xfrm>
              <a:custGeom>
                <a:avLst/>
                <a:gdLst>
                  <a:gd name="T0" fmla="*/ 1 w 3"/>
                  <a:gd name="T1" fmla="*/ 0 h 5"/>
                  <a:gd name="T2" fmla="*/ 0 w 3"/>
                  <a:gd name="T3" fmla="*/ 1 h 5"/>
                  <a:gd name="T4" fmla="*/ 3 w 3"/>
                  <a:gd name="T5" fmla="*/ 6 h 5"/>
                  <a:gd name="T6" fmla="*/ 1 w 3"/>
                  <a:gd name="T7" fmla="*/ 0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5">
                    <a:moveTo>
                      <a:pt x="1" y="0"/>
                    </a:moveTo>
                    <a:cubicBezTo>
                      <a:pt x="1" y="0"/>
                      <a:pt x="0" y="1"/>
                      <a:pt x="0" y="1"/>
                    </a:cubicBezTo>
                    <a:cubicBezTo>
                      <a:pt x="1" y="2"/>
                      <a:pt x="1" y="3"/>
                      <a:pt x="2" y="5"/>
                    </a:cubicBezTo>
                    <a:cubicBezTo>
                      <a:pt x="2" y="3"/>
                      <a:pt x="3"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39" name="Freeform 4978"/>
              <p:cNvSpPr>
                <a:spLocks/>
              </p:cNvSpPr>
              <p:nvPr/>
            </p:nvSpPr>
            <p:spPr bwMode="auto">
              <a:xfrm>
                <a:off x="4156" y="2488"/>
                <a:ext cx="2" cy="1"/>
              </a:xfrm>
              <a:custGeom>
                <a:avLst/>
                <a:gdLst>
                  <a:gd name="T0" fmla="*/ 2 w 1"/>
                  <a:gd name="T1" fmla="*/ 0 h 1"/>
                  <a:gd name="T2" fmla="*/ 0 w 1"/>
                  <a:gd name="T3" fmla="*/ 0 h 1"/>
                  <a:gd name="T4" fmla="*/ 2 w 1"/>
                  <a:gd name="T5" fmla="*/ 1 h 1"/>
                  <a:gd name="T6" fmla="*/ 2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0" y="0"/>
                      <a:pt x="0" y="0"/>
                      <a:pt x="0" y="0"/>
                    </a:cubicBezTo>
                    <a:cubicBezTo>
                      <a:pt x="1" y="0"/>
                      <a:pt x="1" y="1"/>
                      <a:pt x="1" y="1"/>
                    </a:cubicBezTo>
                    <a:cubicBezTo>
                      <a:pt x="1" y="1"/>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40" name="Freeform 4979"/>
              <p:cNvSpPr>
                <a:spLocks/>
              </p:cNvSpPr>
              <p:nvPr/>
            </p:nvSpPr>
            <p:spPr bwMode="auto">
              <a:xfrm>
                <a:off x="4160" y="2498"/>
                <a:ext cx="3" cy="2"/>
              </a:xfrm>
              <a:custGeom>
                <a:avLst/>
                <a:gdLst>
                  <a:gd name="T0" fmla="*/ 2 w 2"/>
                  <a:gd name="T1" fmla="*/ 2 h 1"/>
                  <a:gd name="T2" fmla="*/ 0 w 2"/>
                  <a:gd name="T3" fmla="*/ 0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41" name="Freeform 4980"/>
              <p:cNvSpPr>
                <a:spLocks/>
              </p:cNvSpPr>
              <p:nvPr/>
            </p:nvSpPr>
            <p:spPr bwMode="auto">
              <a:xfrm>
                <a:off x="4146" y="2435"/>
                <a:ext cx="75" cy="69"/>
              </a:xfrm>
              <a:custGeom>
                <a:avLst/>
                <a:gdLst>
                  <a:gd name="T0" fmla="*/ 0 w 57"/>
                  <a:gd name="T1" fmla="*/ 23 h 52"/>
                  <a:gd name="T2" fmla="*/ 0 w 57"/>
                  <a:gd name="T3" fmla="*/ 19 h 52"/>
                  <a:gd name="T4" fmla="*/ 7 w 57"/>
                  <a:gd name="T5" fmla="*/ 9 h 52"/>
                  <a:gd name="T6" fmla="*/ 18 w 57"/>
                  <a:gd name="T7" fmla="*/ 5 h 52"/>
                  <a:gd name="T8" fmla="*/ 24 w 57"/>
                  <a:gd name="T9" fmla="*/ 5 h 52"/>
                  <a:gd name="T10" fmla="*/ 30 w 57"/>
                  <a:gd name="T11" fmla="*/ 5 h 52"/>
                  <a:gd name="T12" fmla="*/ 38 w 57"/>
                  <a:gd name="T13" fmla="*/ 7 h 52"/>
                  <a:gd name="T14" fmla="*/ 47 w 57"/>
                  <a:gd name="T15" fmla="*/ 12 h 52"/>
                  <a:gd name="T16" fmla="*/ 51 w 57"/>
                  <a:gd name="T17" fmla="*/ 11 h 52"/>
                  <a:gd name="T18" fmla="*/ 50 w 57"/>
                  <a:gd name="T19" fmla="*/ 5 h 52"/>
                  <a:gd name="T20" fmla="*/ 51 w 57"/>
                  <a:gd name="T21" fmla="*/ 5 h 52"/>
                  <a:gd name="T22" fmla="*/ 54 w 57"/>
                  <a:gd name="T23" fmla="*/ 4 h 52"/>
                  <a:gd name="T24" fmla="*/ 55 w 57"/>
                  <a:gd name="T25" fmla="*/ 3 h 52"/>
                  <a:gd name="T26" fmla="*/ 59 w 57"/>
                  <a:gd name="T27" fmla="*/ 5 h 52"/>
                  <a:gd name="T28" fmla="*/ 70 w 57"/>
                  <a:gd name="T29" fmla="*/ 0 h 52"/>
                  <a:gd name="T30" fmla="*/ 70 w 57"/>
                  <a:gd name="T31" fmla="*/ 4 h 52"/>
                  <a:gd name="T32" fmla="*/ 68 w 57"/>
                  <a:gd name="T33" fmla="*/ 8 h 52"/>
                  <a:gd name="T34" fmla="*/ 68 w 57"/>
                  <a:gd name="T35" fmla="*/ 11 h 52"/>
                  <a:gd name="T36" fmla="*/ 70 w 57"/>
                  <a:gd name="T37" fmla="*/ 15 h 52"/>
                  <a:gd name="T38" fmla="*/ 72 w 57"/>
                  <a:gd name="T39" fmla="*/ 24 h 52"/>
                  <a:gd name="T40" fmla="*/ 72 w 57"/>
                  <a:gd name="T41" fmla="*/ 28 h 52"/>
                  <a:gd name="T42" fmla="*/ 74 w 57"/>
                  <a:gd name="T43" fmla="*/ 33 h 52"/>
                  <a:gd name="T44" fmla="*/ 68 w 57"/>
                  <a:gd name="T45" fmla="*/ 38 h 52"/>
                  <a:gd name="T46" fmla="*/ 64 w 57"/>
                  <a:gd name="T47" fmla="*/ 42 h 52"/>
                  <a:gd name="T48" fmla="*/ 58 w 57"/>
                  <a:gd name="T49" fmla="*/ 44 h 52"/>
                  <a:gd name="T50" fmla="*/ 59 w 57"/>
                  <a:gd name="T51" fmla="*/ 49 h 52"/>
                  <a:gd name="T52" fmla="*/ 53 w 57"/>
                  <a:gd name="T53" fmla="*/ 48 h 52"/>
                  <a:gd name="T54" fmla="*/ 50 w 57"/>
                  <a:gd name="T55" fmla="*/ 50 h 52"/>
                  <a:gd name="T56" fmla="*/ 53 w 57"/>
                  <a:gd name="T57" fmla="*/ 56 h 52"/>
                  <a:gd name="T58" fmla="*/ 57 w 57"/>
                  <a:gd name="T59" fmla="*/ 60 h 52"/>
                  <a:gd name="T60" fmla="*/ 57 w 57"/>
                  <a:gd name="T61" fmla="*/ 62 h 52"/>
                  <a:gd name="T62" fmla="*/ 53 w 57"/>
                  <a:gd name="T63" fmla="*/ 62 h 52"/>
                  <a:gd name="T64" fmla="*/ 50 w 57"/>
                  <a:gd name="T65" fmla="*/ 60 h 52"/>
                  <a:gd name="T66" fmla="*/ 41 w 57"/>
                  <a:gd name="T67" fmla="*/ 60 h 52"/>
                  <a:gd name="T68" fmla="*/ 39 w 57"/>
                  <a:gd name="T69" fmla="*/ 65 h 52"/>
                  <a:gd name="T70" fmla="*/ 34 w 57"/>
                  <a:gd name="T71" fmla="*/ 68 h 52"/>
                  <a:gd name="T72" fmla="*/ 30 w 57"/>
                  <a:gd name="T73" fmla="*/ 68 h 52"/>
                  <a:gd name="T74" fmla="*/ 24 w 57"/>
                  <a:gd name="T75" fmla="*/ 65 h 52"/>
                  <a:gd name="T76" fmla="*/ 21 w 57"/>
                  <a:gd name="T77" fmla="*/ 66 h 52"/>
                  <a:gd name="T78" fmla="*/ 21 w 57"/>
                  <a:gd name="T79" fmla="*/ 64 h 52"/>
                  <a:gd name="T80" fmla="*/ 20 w 57"/>
                  <a:gd name="T81" fmla="*/ 57 h 52"/>
                  <a:gd name="T82" fmla="*/ 17 w 57"/>
                  <a:gd name="T83" fmla="*/ 61 h 52"/>
                  <a:gd name="T84" fmla="*/ 14 w 57"/>
                  <a:gd name="T85" fmla="*/ 61 h 52"/>
                  <a:gd name="T86" fmla="*/ 13 w 57"/>
                  <a:gd name="T87" fmla="*/ 56 h 52"/>
                  <a:gd name="T88" fmla="*/ 13 w 57"/>
                  <a:gd name="T89" fmla="*/ 52 h 52"/>
                  <a:gd name="T90" fmla="*/ 12 w 57"/>
                  <a:gd name="T91" fmla="*/ 48 h 52"/>
                  <a:gd name="T92" fmla="*/ 11 w 57"/>
                  <a:gd name="T93" fmla="*/ 49 h 52"/>
                  <a:gd name="T94" fmla="*/ 8 w 57"/>
                  <a:gd name="T95" fmla="*/ 42 h 52"/>
                  <a:gd name="T96" fmla="*/ 7 w 57"/>
                  <a:gd name="T97" fmla="*/ 36 h 52"/>
                  <a:gd name="T98" fmla="*/ 0 w 57"/>
                  <a:gd name="T99" fmla="*/ 23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57" h="52">
                    <a:moveTo>
                      <a:pt x="0" y="17"/>
                    </a:moveTo>
                    <a:cubicBezTo>
                      <a:pt x="0" y="16"/>
                      <a:pt x="0" y="15"/>
                      <a:pt x="0" y="14"/>
                    </a:cubicBezTo>
                    <a:cubicBezTo>
                      <a:pt x="3" y="14"/>
                      <a:pt x="4" y="9"/>
                      <a:pt x="5" y="7"/>
                    </a:cubicBezTo>
                    <a:cubicBezTo>
                      <a:pt x="6" y="4"/>
                      <a:pt x="12" y="2"/>
                      <a:pt x="14" y="4"/>
                    </a:cubicBezTo>
                    <a:cubicBezTo>
                      <a:pt x="15" y="5"/>
                      <a:pt x="16" y="4"/>
                      <a:pt x="18" y="4"/>
                    </a:cubicBezTo>
                    <a:cubicBezTo>
                      <a:pt x="19" y="4"/>
                      <a:pt x="19" y="5"/>
                      <a:pt x="23" y="4"/>
                    </a:cubicBezTo>
                    <a:cubicBezTo>
                      <a:pt x="28" y="3"/>
                      <a:pt x="26" y="8"/>
                      <a:pt x="29" y="5"/>
                    </a:cubicBezTo>
                    <a:cubicBezTo>
                      <a:pt x="29" y="9"/>
                      <a:pt x="34" y="6"/>
                      <a:pt x="36" y="9"/>
                    </a:cubicBezTo>
                    <a:cubicBezTo>
                      <a:pt x="36" y="10"/>
                      <a:pt x="39" y="10"/>
                      <a:pt x="39" y="8"/>
                    </a:cubicBezTo>
                    <a:cubicBezTo>
                      <a:pt x="39" y="7"/>
                      <a:pt x="36" y="5"/>
                      <a:pt x="38" y="4"/>
                    </a:cubicBezTo>
                    <a:cubicBezTo>
                      <a:pt x="38" y="4"/>
                      <a:pt x="39" y="5"/>
                      <a:pt x="39" y="4"/>
                    </a:cubicBezTo>
                    <a:cubicBezTo>
                      <a:pt x="39" y="3"/>
                      <a:pt x="40" y="3"/>
                      <a:pt x="41" y="3"/>
                    </a:cubicBezTo>
                    <a:cubicBezTo>
                      <a:pt x="42" y="3"/>
                      <a:pt x="41" y="2"/>
                      <a:pt x="42" y="2"/>
                    </a:cubicBezTo>
                    <a:cubicBezTo>
                      <a:pt x="43" y="2"/>
                      <a:pt x="44" y="3"/>
                      <a:pt x="45" y="4"/>
                    </a:cubicBezTo>
                    <a:cubicBezTo>
                      <a:pt x="48" y="6"/>
                      <a:pt x="52" y="3"/>
                      <a:pt x="53" y="0"/>
                    </a:cubicBezTo>
                    <a:cubicBezTo>
                      <a:pt x="53" y="1"/>
                      <a:pt x="53" y="2"/>
                      <a:pt x="53" y="3"/>
                    </a:cubicBezTo>
                    <a:cubicBezTo>
                      <a:pt x="52" y="4"/>
                      <a:pt x="52" y="5"/>
                      <a:pt x="52" y="6"/>
                    </a:cubicBezTo>
                    <a:cubicBezTo>
                      <a:pt x="52" y="7"/>
                      <a:pt x="52" y="7"/>
                      <a:pt x="52" y="8"/>
                    </a:cubicBezTo>
                    <a:cubicBezTo>
                      <a:pt x="53" y="9"/>
                      <a:pt x="53" y="10"/>
                      <a:pt x="53" y="11"/>
                    </a:cubicBezTo>
                    <a:cubicBezTo>
                      <a:pt x="54" y="14"/>
                      <a:pt x="56" y="15"/>
                      <a:pt x="55" y="18"/>
                    </a:cubicBezTo>
                    <a:cubicBezTo>
                      <a:pt x="55" y="19"/>
                      <a:pt x="54" y="20"/>
                      <a:pt x="55" y="21"/>
                    </a:cubicBezTo>
                    <a:cubicBezTo>
                      <a:pt x="55" y="23"/>
                      <a:pt x="56" y="24"/>
                      <a:pt x="56" y="25"/>
                    </a:cubicBezTo>
                    <a:cubicBezTo>
                      <a:pt x="57" y="30"/>
                      <a:pt x="53" y="29"/>
                      <a:pt x="52" y="29"/>
                    </a:cubicBezTo>
                    <a:cubicBezTo>
                      <a:pt x="51" y="30"/>
                      <a:pt x="50" y="31"/>
                      <a:pt x="49" y="32"/>
                    </a:cubicBezTo>
                    <a:cubicBezTo>
                      <a:pt x="47" y="34"/>
                      <a:pt x="46" y="33"/>
                      <a:pt x="44" y="33"/>
                    </a:cubicBezTo>
                    <a:cubicBezTo>
                      <a:pt x="45" y="34"/>
                      <a:pt x="44" y="36"/>
                      <a:pt x="45" y="37"/>
                    </a:cubicBezTo>
                    <a:cubicBezTo>
                      <a:pt x="44" y="37"/>
                      <a:pt x="41" y="35"/>
                      <a:pt x="40" y="36"/>
                    </a:cubicBezTo>
                    <a:cubicBezTo>
                      <a:pt x="39" y="37"/>
                      <a:pt x="38" y="37"/>
                      <a:pt x="38" y="38"/>
                    </a:cubicBezTo>
                    <a:cubicBezTo>
                      <a:pt x="39" y="39"/>
                      <a:pt x="39" y="41"/>
                      <a:pt x="40" y="42"/>
                    </a:cubicBezTo>
                    <a:cubicBezTo>
                      <a:pt x="40" y="43"/>
                      <a:pt x="43" y="43"/>
                      <a:pt x="43" y="45"/>
                    </a:cubicBezTo>
                    <a:cubicBezTo>
                      <a:pt x="42" y="45"/>
                      <a:pt x="43" y="46"/>
                      <a:pt x="43" y="47"/>
                    </a:cubicBezTo>
                    <a:cubicBezTo>
                      <a:pt x="42" y="47"/>
                      <a:pt x="41" y="47"/>
                      <a:pt x="40" y="47"/>
                    </a:cubicBezTo>
                    <a:cubicBezTo>
                      <a:pt x="39" y="46"/>
                      <a:pt x="39" y="45"/>
                      <a:pt x="38" y="45"/>
                    </a:cubicBezTo>
                    <a:cubicBezTo>
                      <a:pt x="36" y="45"/>
                      <a:pt x="33" y="47"/>
                      <a:pt x="31" y="45"/>
                    </a:cubicBezTo>
                    <a:cubicBezTo>
                      <a:pt x="30" y="46"/>
                      <a:pt x="32" y="48"/>
                      <a:pt x="30" y="49"/>
                    </a:cubicBezTo>
                    <a:cubicBezTo>
                      <a:pt x="29" y="51"/>
                      <a:pt x="28" y="50"/>
                      <a:pt x="26" y="51"/>
                    </a:cubicBezTo>
                    <a:cubicBezTo>
                      <a:pt x="25" y="51"/>
                      <a:pt x="25" y="52"/>
                      <a:pt x="23" y="51"/>
                    </a:cubicBezTo>
                    <a:cubicBezTo>
                      <a:pt x="22" y="51"/>
                      <a:pt x="19" y="50"/>
                      <a:pt x="18" y="49"/>
                    </a:cubicBezTo>
                    <a:cubicBezTo>
                      <a:pt x="19" y="50"/>
                      <a:pt x="17" y="51"/>
                      <a:pt x="16" y="50"/>
                    </a:cubicBezTo>
                    <a:cubicBezTo>
                      <a:pt x="14" y="49"/>
                      <a:pt x="16" y="49"/>
                      <a:pt x="16" y="48"/>
                    </a:cubicBezTo>
                    <a:cubicBezTo>
                      <a:pt x="17" y="47"/>
                      <a:pt x="16" y="44"/>
                      <a:pt x="15" y="43"/>
                    </a:cubicBezTo>
                    <a:cubicBezTo>
                      <a:pt x="14" y="42"/>
                      <a:pt x="14" y="45"/>
                      <a:pt x="13" y="46"/>
                    </a:cubicBezTo>
                    <a:cubicBezTo>
                      <a:pt x="12" y="45"/>
                      <a:pt x="12" y="47"/>
                      <a:pt x="11" y="46"/>
                    </a:cubicBezTo>
                    <a:cubicBezTo>
                      <a:pt x="9" y="46"/>
                      <a:pt x="10" y="43"/>
                      <a:pt x="10" y="42"/>
                    </a:cubicBezTo>
                    <a:cubicBezTo>
                      <a:pt x="10" y="41"/>
                      <a:pt x="11" y="40"/>
                      <a:pt x="10" y="39"/>
                    </a:cubicBezTo>
                    <a:cubicBezTo>
                      <a:pt x="9" y="38"/>
                      <a:pt x="7" y="37"/>
                      <a:pt x="9" y="36"/>
                    </a:cubicBezTo>
                    <a:cubicBezTo>
                      <a:pt x="8" y="36"/>
                      <a:pt x="8" y="36"/>
                      <a:pt x="8" y="37"/>
                    </a:cubicBezTo>
                    <a:cubicBezTo>
                      <a:pt x="8" y="35"/>
                      <a:pt x="6" y="34"/>
                      <a:pt x="6" y="32"/>
                    </a:cubicBezTo>
                    <a:cubicBezTo>
                      <a:pt x="5" y="31"/>
                      <a:pt x="6" y="29"/>
                      <a:pt x="5" y="27"/>
                    </a:cubicBezTo>
                    <a:cubicBezTo>
                      <a:pt x="3" y="24"/>
                      <a:pt x="1" y="21"/>
                      <a:pt x="0" y="1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42" name="Freeform 4981"/>
              <p:cNvSpPr>
                <a:spLocks/>
              </p:cNvSpPr>
              <p:nvPr/>
            </p:nvSpPr>
            <p:spPr bwMode="auto">
              <a:xfrm>
                <a:off x="4379" y="2069"/>
                <a:ext cx="4" cy="4"/>
              </a:xfrm>
              <a:custGeom>
                <a:avLst/>
                <a:gdLst>
                  <a:gd name="T0" fmla="*/ 1 w 3"/>
                  <a:gd name="T1" fmla="*/ 0 h 3"/>
                  <a:gd name="T2" fmla="*/ 4 w 3"/>
                  <a:gd name="T3" fmla="*/ 3 h 3"/>
                  <a:gd name="T4" fmla="*/ 1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1" y="0"/>
                    </a:moveTo>
                    <a:cubicBezTo>
                      <a:pt x="0" y="1"/>
                      <a:pt x="2" y="3"/>
                      <a:pt x="3" y="2"/>
                    </a:cubicBezTo>
                    <a:cubicBezTo>
                      <a:pt x="3" y="1"/>
                      <a:pt x="2"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43" name="Freeform 4982"/>
              <p:cNvSpPr>
                <a:spLocks/>
              </p:cNvSpPr>
              <p:nvPr/>
            </p:nvSpPr>
            <p:spPr bwMode="auto">
              <a:xfrm>
                <a:off x="4389" y="2090"/>
                <a:ext cx="1" cy="2"/>
              </a:xfrm>
              <a:custGeom>
                <a:avLst/>
                <a:gdLst>
                  <a:gd name="T0" fmla="*/ 1 w 1"/>
                  <a:gd name="T1" fmla="*/ 2 h 1"/>
                  <a:gd name="T2" fmla="*/ 0 w 1"/>
                  <a:gd name="T3" fmla="*/ 0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0" y="0"/>
                      <a:pt x="0" y="0"/>
                    </a:cubicBezTo>
                    <a:cubicBezTo>
                      <a:pt x="0" y="0"/>
                      <a:pt x="0"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44" name="Freeform 4983"/>
              <p:cNvSpPr>
                <a:spLocks/>
              </p:cNvSpPr>
              <p:nvPr/>
            </p:nvSpPr>
            <p:spPr bwMode="auto">
              <a:xfrm>
                <a:off x="4398" y="2115"/>
                <a:ext cx="1" cy="2"/>
              </a:xfrm>
              <a:custGeom>
                <a:avLst/>
                <a:gdLst>
                  <a:gd name="T0" fmla="*/ 1 w 1"/>
                  <a:gd name="T1" fmla="*/ 0 h 1"/>
                  <a:gd name="T2" fmla="*/ 1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0" y="1"/>
                      <a:pt x="1" y="1"/>
                    </a:cubicBezTo>
                    <a:cubicBezTo>
                      <a:pt x="1" y="1"/>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45" name="Freeform 4984"/>
              <p:cNvSpPr>
                <a:spLocks/>
              </p:cNvSpPr>
              <p:nvPr/>
            </p:nvSpPr>
            <p:spPr bwMode="auto">
              <a:xfrm>
                <a:off x="4399" y="2121"/>
                <a:ext cx="4" cy="4"/>
              </a:xfrm>
              <a:custGeom>
                <a:avLst/>
                <a:gdLst>
                  <a:gd name="T0" fmla="*/ 3 w 3"/>
                  <a:gd name="T1" fmla="*/ 1 h 3"/>
                  <a:gd name="T2" fmla="*/ 0 w 3"/>
                  <a:gd name="T3" fmla="*/ 0 h 3"/>
                  <a:gd name="T4" fmla="*/ 3 w 3"/>
                  <a:gd name="T5" fmla="*/ 1 h 3"/>
                  <a:gd name="T6" fmla="*/ 0 60000 65536"/>
                  <a:gd name="T7" fmla="*/ 0 60000 65536"/>
                  <a:gd name="T8" fmla="*/ 0 60000 65536"/>
                </a:gdLst>
                <a:ahLst/>
                <a:cxnLst>
                  <a:cxn ang="T6">
                    <a:pos x="T0" y="T1"/>
                  </a:cxn>
                  <a:cxn ang="T7">
                    <a:pos x="T2" y="T3"/>
                  </a:cxn>
                  <a:cxn ang="T8">
                    <a:pos x="T4" y="T5"/>
                  </a:cxn>
                </a:cxnLst>
                <a:rect l="0" t="0" r="r" b="b"/>
                <a:pathLst>
                  <a:path w="3" h="3">
                    <a:moveTo>
                      <a:pt x="2" y="1"/>
                    </a:moveTo>
                    <a:cubicBezTo>
                      <a:pt x="2" y="1"/>
                      <a:pt x="1" y="0"/>
                      <a:pt x="0" y="0"/>
                    </a:cubicBezTo>
                    <a:cubicBezTo>
                      <a:pt x="0" y="3"/>
                      <a:pt x="3" y="2"/>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46" name="Freeform 4985"/>
              <p:cNvSpPr>
                <a:spLocks/>
              </p:cNvSpPr>
              <p:nvPr/>
            </p:nvSpPr>
            <p:spPr bwMode="auto">
              <a:xfrm>
                <a:off x="4403" y="2137"/>
                <a:ext cx="16" cy="8"/>
              </a:xfrm>
              <a:custGeom>
                <a:avLst/>
                <a:gdLst>
                  <a:gd name="T0" fmla="*/ 11 w 12"/>
                  <a:gd name="T1" fmla="*/ 0 h 6"/>
                  <a:gd name="T2" fmla="*/ 4 w 12"/>
                  <a:gd name="T3" fmla="*/ 5 h 6"/>
                  <a:gd name="T4" fmla="*/ 11 w 12"/>
                  <a:gd name="T5" fmla="*/ 0 h 6"/>
                  <a:gd name="T6" fmla="*/ 0 60000 65536"/>
                  <a:gd name="T7" fmla="*/ 0 60000 65536"/>
                  <a:gd name="T8" fmla="*/ 0 60000 65536"/>
                </a:gdLst>
                <a:ahLst/>
                <a:cxnLst>
                  <a:cxn ang="T6">
                    <a:pos x="T0" y="T1"/>
                  </a:cxn>
                  <a:cxn ang="T7">
                    <a:pos x="T2" y="T3"/>
                  </a:cxn>
                  <a:cxn ang="T8">
                    <a:pos x="T4" y="T5"/>
                  </a:cxn>
                </a:cxnLst>
                <a:rect l="0" t="0" r="r" b="b"/>
                <a:pathLst>
                  <a:path w="12" h="6">
                    <a:moveTo>
                      <a:pt x="8" y="0"/>
                    </a:moveTo>
                    <a:cubicBezTo>
                      <a:pt x="7" y="0"/>
                      <a:pt x="0" y="2"/>
                      <a:pt x="3" y="4"/>
                    </a:cubicBezTo>
                    <a:cubicBezTo>
                      <a:pt x="6" y="6"/>
                      <a:pt x="12" y="1"/>
                      <a:pt x="8"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47" name="Freeform 4986"/>
              <p:cNvSpPr>
                <a:spLocks/>
              </p:cNvSpPr>
              <p:nvPr/>
            </p:nvSpPr>
            <p:spPr bwMode="auto">
              <a:xfrm>
                <a:off x="4406" y="2123"/>
                <a:ext cx="2" cy="2"/>
              </a:xfrm>
              <a:custGeom>
                <a:avLst/>
                <a:gdLst>
                  <a:gd name="T0" fmla="*/ 0 w 2"/>
                  <a:gd name="T1" fmla="*/ 0 h 1"/>
                  <a:gd name="T2" fmla="*/ 2 w 2"/>
                  <a:gd name="T3" fmla="*/ 2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1" y="1"/>
                      <a:pt x="1" y="1"/>
                      <a:pt x="2" y="1"/>
                    </a:cubicBezTo>
                    <a:cubicBezTo>
                      <a:pt x="2"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48" name="Freeform 4987"/>
              <p:cNvSpPr>
                <a:spLocks/>
              </p:cNvSpPr>
              <p:nvPr/>
            </p:nvSpPr>
            <p:spPr bwMode="auto">
              <a:xfrm>
                <a:off x="4419" y="2115"/>
                <a:ext cx="4" cy="3"/>
              </a:xfrm>
              <a:custGeom>
                <a:avLst/>
                <a:gdLst>
                  <a:gd name="T0" fmla="*/ 0 w 3"/>
                  <a:gd name="T1" fmla="*/ 0 h 2"/>
                  <a:gd name="T2" fmla="*/ 4 w 3"/>
                  <a:gd name="T3" fmla="*/ 3 h 2"/>
                  <a:gd name="T4" fmla="*/ 0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0" y="0"/>
                    </a:moveTo>
                    <a:cubicBezTo>
                      <a:pt x="0" y="2"/>
                      <a:pt x="1" y="2"/>
                      <a:pt x="3" y="2"/>
                    </a:cubicBezTo>
                    <a:cubicBezTo>
                      <a:pt x="3" y="1"/>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49" name="Freeform 4988"/>
              <p:cNvSpPr>
                <a:spLocks/>
              </p:cNvSpPr>
              <p:nvPr/>
            </p:nvSpPr>
            <p:spPr bwMode="auto">
              <a:xfrm>
                <a:off x="4427" y="2114"/>
                <a:ext cx="5" cy="5"/>
              </a:xfrm>
              <a:custGeom>
                <a:avLst/>
                <a:gdLst>
                  <a:gd name="T0" fmla="*/ 0 w 4"/>
                  <a:gd name="T1" fmla="*/ 3 h 4"/>
                  <a:gd name="T2" fmla="*/ 3 w 4"/>
                  <a:gd name="T3" fmla="*/ 0 h 4"/>
                  <a:gd name="T4" fmla="*/ 0 w 4"/>
                  <a:gd name="T5" fmla="*/ 3 h 4"/>
                  <a:gd name="T6" fmla="*/ 0 60000 65536"/>
                  <a:gd name="T7" fmla="*/ 0 60000 65536"/>
                  <a:gd name="T8" fmla="*/ 0 60000 65536"/>
                </a:gdLst>
                <a:ahLst/>
                <a:cxnLst>
                  <a:cxn ang="T6">
                    <a:pos x="T0" y="T1"/>
                  </a:cxn>
                  <a:cxn ang="T7">
                    <a:pos x="T2" y="T3"/>
                  </a:cxn>
                  <a:cxn ang="T8">
                    <a:pos x="T4" y="T5"/>
                  </a:cxn>
                </a:cxnLst>
                <a:rect l="0" t="0" r="r" b="b"/>
                <a:pathLst>
                  <a:path w="4" h="4">
                    <a:moveTo>
                      <a:pt x="0" y="2"/>
                    </a:moveTo>
                    <a:cubicBezTo>
                      <a:pt x="2" y="4"/>
                      <a:pt x="4" y="1"/>
                      <a:pt x="2" y="0"/>
                    </a:cubicBezTo>
                    <a:cubicBezTo>
                      <a:pt x="2" y="1"/>
                      <a:pt x="1"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50" name="Freeform 4989"/>
              <p:cNvSpPr>
                <a:spLocks/>
              </p:cNvSpPr>
              <p:nvPr/>
            </p:nvSpPr>
            <p:spPr bwMode="auto">
              <a:xfrm>
                <a:off x="4382" y="2057"/>
                <a:ext cx="54" cy="68"/>
              </a:xfrm>
              <a:custGeom>
                <a:avLst/>
                <a:gdLst>
                  <a:gd name="T0" fmla="*/ 1 w 41"/>
                  <a:gd name="T1" fmla="*/ 13 h 51"/>
                  <a:gd name="T2" fmla="*/ 4 w 41"/>
                  <a:gd name="T3" fmla="*/ 15 h 51"/>
                  <a:gd name="T4" fmla="*/ 5 w 41"/>
                  <a:gd name="T5" fmla="*/ 5 h 51"/>
                  <a:gd name="T6" fmla="*/ 14 w 41"/>
                  <a:gd name="T7" fmla="*/ 4 h 51"/>
                  <a:gd name="T8" fmla="*/ 17 w 41"/>
                  <a:gd name="T9" fmla="*/ 4 h 51"/>
                  <a:gd name="T10" fmla="*/ 18 w 41"/>
                  <a:gd name="T11" fmla="*/ 0 h 51"/>
                  <a:gd name="T12" fmla="*/ 32 w 41"/>
                  <a:gd name="T13" fmla="*/ 12 h 51"/>
                  <a:gd name="T14" fmla="*/ 43 w 41"/>
                  <a:gd name="T15" fmla="*/ 24 h 51"/>
                  <a:gd name="T16" fmla="*/ 47 w 41"/>
                  <a:gd name="T17" fmla="*/ 35 h 51"/>
                  <a:gd name="T18" fmla="*/ 51 w 41"/>
                  <a:gd name="T19" fmla="*/ 40 h 51"/>
                  <a:gd name="T20" fmla="*/ 54 w 41"/>
                  <a:gd name="T21" fmla="*/ 49 h 51"/>
                  <a:gd name="T22" fmla="*/ 53 w 41"/>
                  <a:gd name="T23" fmla="*/ 48 h 51"/>
                  <a:gd name="T24" fmla="*/ 50 w 41"/>
                  <a:gd name="T25" fmla="*/ 56 h 51"/>
                  <a:gd name="T26" fmla="*/ 45 w 41"/>
                  <a:gd name="T27" fmla="*/ 55 h 51"/>
                  <a:gd name="T28" fmla="*/ 43 w 41"/>
                  <a:gd name="T29" fmla="*/ 57 h 51"/>
                  <a:gd name="T30" fmla="*/ 45 w 41"/>
                  <a:gd name="T31" fmla="*/ 60 h 51"/>
                  <a:gd name="T32" fmla="*/ 38 w 41"/>
                  <a:gd name="T33" fmla="*/ 56 h 51"/>
                  <a:gd name="T34" fmla="*/ 33 w 41"/>
                  <a:gd name="T35" fmla="*/ 59 h 51"/>
                  <a:gd name="T36" fmla="*/ 36 w 41"/>
                  <a:gd name="T37" fmla="*/ 60 h 51"/>
                  <a:gd name="T38" fmla="*/ 36 w 41"/>
                  <a:gd name="T39" fmla="*/ 63 h 51"/>
                  <a:gd name="T40" fmla="*/ 33 w 41"/>
                  <a:gd name="T41" fmla="*/ 59 h 51"/>
                  <a:gd name="T42" fmla="*/ 32 w 41"/>
                  <a:gd name="T43" fmla="*/ 61 h 51"/>
                  <a:gd name="T44" fmla="*/ 34 w 41"/>
                  <a:gd name="T45" fmla="*/ 64 h 51"/>
                  <a:gd name="T46" fmla="*/ 32 w 41"/>
                  <a:gd name="T47" fmla="*/ 64 h 51"/>
                  <a:gd name="T48" fmla="*/ 33 w 41"/>
                  <a:gd name="T49" fmla="*/ 65 h 51"/>
                  <a:gd name="T50" fmla="*/ 30 w 41"/>
                  <a:gd name="T51" fmla="*/ 64 h 51"/>
                  <a:gd name="T52" fmla="*/ 30 w 41"/>
                  <a:gd name="T53" fmla="*/ 61 h 51"/>
                  <a:gd name="T54" fmla="*/ 28 w 41"/>
                  <a:gd name="T55" fmla="*/ 67 h 51"/>
                  <a:gd name="T56" fmla="*/ 25 w 41"/>
                  <a:gd name="T57" fmla="*/ 64 h 51"/>
                  <a:gd name="T58" fmla="*/ 24 w 41"/>
                  <a:gd name="T59" fmla="*/ 68 h 51"/>
                  <a:gd name="T60" fmla="*/ 22 w 41"/>
                  <a:gd name="T61" fmla="*/ 65 h 51"/>
                  <a:gd name="T62" fmla="*/ 18 w 41"/>
                  <a:gd name="T63" fmla="*/ 61 h 51"/>
                  <a:gd name="T64" fmla="*/ 20 w 41"/>
                  <a:gd name="T65" fmla="*/ 64 h 51"/>
                  <a:gd name="T66" fmla="*/ 21 w 41"/>
                  <a:gd name="T67" fmla="*/ 63 h 51"/>
                  <a:gd name="T68" fmla="*/ 18 w 41"/>
                  <a:gd name="T69" fmla="*/ 61 h 51"/>
                  <a:gd name="T70" fmla="*/ 21 w 41"/>
                  <a:gd name="T71" fmla="*/ 60 h 51"/>
                  <a:gd name="T72" fmla="*/ 20 w 41"/>
                  <a:gd name="T73" fmla="*/ 59 h 51"/>
                  <a:gd name="T74" fmla="*/ 14 w 41"/>
                  <a:gd name="T75" fmla="*/ 55 h 51"/>
                  <a:gd name="T76" fmla="*/ 17 w 41"/>
                  <a:gd name="T77" fmla="*/ 56 h 51"/>
                  <a:gd name="T78" fmla="*/ 17 w 41"/>
                  <a:gd name="T79" fmla="*/ 48 h 51"/>
                  <a:gd name="T80" fmla="*/ 14 w 41"/>
                  <a:gd name="T81" fmla="*/ 48 h 51"/>
                  <a:gd name="T82" fmla="*/ 16 w 41"/>
                  <a:gd name="T83" fmla="*/ 45 h 51"/>
                  <a:gd name="T84" fmla="*/ 17 w 41"/>
                  <a:gd name="T85" fmla="*/ 43 h 51"/>
                  <a:gd name="T86" fmla="*/ 14 w 41"/>
                  <a:gd name="T87" fmla="*/ 43 h 51"/>
                  <a:gd name="T88" fmla="*/ 16 w 41"/>
                  <a:gd name="T89" fmla="*/ 40 h 51"/>
                  <a:gd name="T90" fmla="*/ 11 w 41"/>
                  <a:gd name="T91" fmla="*/ 33 h 51"/>
                  <a:gd name="T92" fmla="*/ 8 w 41"/>
                  <a:gd name="T93" fmla="*/ 32 h 51"/>
                  <a:gd name="T94" fmla="*/ 5 w 41"/>
                  <a:gd name="T95" fmla="*/ 31 h 51"/>
                  <a:gd name="T96" fmla="*/ 1 w 41"/>
                  <a:gd name="T97" fmla="*/ 28 h 51"/>
                  <a:gd name="T98" fmla="*/ 3 w 41"/>
                  <a:gd name="T99" fmla="*/ 25 h 51"/>
                  <a:gd name="T100" fmla="*/ 4 w 41"/>
                  <a:gd name="T101" fmla="*/ 25 h 51"/>
                  <a:gd name="T102" fmla="*/ 5 w 41"/>
                  <a:gd name="T103" fmla="*/ 28 h 51"/>
                  <a:gd name="T104" fmla="*/ 5 w 41"/>
                  <a:gd name="T105" fmla="*/ 25 h 51"/>
                  <a:gd name="T106" fmla="*/ 12 w 41"/>
                  <a:gd name="T107" fmla="*/ 29 h 51"/>
                  <a:gd name="T108" fmla="*/ 12 w 41"/>
                  <a:gd name="T109" fmla="*/ 27 h 51"/>
                  <a:gd name="T110" fmla="*/ 9 w 41"/>
                  <a:gd name="T111" fmla="*/ 24 h 51"/>
                  <a:gd name="T112" fmla="*/ 8 w 41"/>
                  <a:gd name="T113" fmla="*/ 21 h 51"/>
                  <a:gd name="T114" fmla="*/ 4 w 41"/>
                  <a:gd name="T115" fmla="*/ 17 h 51"/>
                  <a:gd name="T116" fmla="*/ 3 w 41"/>
                  <a:gd name="T117" fmla="*/ 16 h 51"/>
                  <a:gd name="T118" fmla="*/ 1 w 41"/>
                  <a:gd name="T119" fmla="*/ 13 h 5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1" h="51">
                    <a:moveTo>
                      <a:pt x="1" y="10"/>
                    </a:moveTo>
                    <a:cubicBezTo>
                      <a:pt x="2" y="9"/>
                      <a:pt x="2" y="11"/>
                      <a:pt x="3" y="11"/>
                    </a:cubicBezTo>
                    <a:cubicBezTo>
                      <a:pt x="0" y="10"/>
                      <a:pt x="1" y="5"/>
                      <a:pt x="4" y="4"/>
                    </a:cubicBezTo>
                    <a:cubicBezTo>
                      <a:pt x="6" y="2"/>
                      <a:pt x="9" y="4"/>
                      <a:pt x="11" y="3"/>
                    </a:cubicBezTo>
                    <a:cubicBezTo>
                      <a:pt x="12" y="3"/>
                      <a:pt x="13" y="3"/>
                      <a:pt x="13" y="3"/>
                    </a:cubicBezTo>
                    <a:cubicBezTo>
                      <a:pt x="15" y="2"/>
                      <a:pt x="13" y="1"/>
                      <a:pt x="14" y="0"/>
                    </a:cubicBezTo>
                    <a:cubicBezTo>
                      <a:pt x="17" y="2"/>
                      <a:pt x="20" y="6"/>
                      <a:pt x="24" y="9"/>
                    </a:cubicBezTo>
                    <a:cubicBezTo>
                      <a:pt x="27" y="12"/>
                      <a:pt x="30" y="15"/>
                      <a:pt x="33" y="18"/>
                    </a:cubicBezTo>
                    <a:cubicBezTo>
                      <a:pt x="35" y="21"/>
                      <a:pt x="35" y="23"/>
                      <a:pt x="36" y="26"/>
                    </a:cubicBezTo>
                    <a:cubicBezTo>
                      <a:pt x="36" y="27"/>
                      <a:pt x="39" y="33"/>
                      <a:pt x="39" y="30"/>
                    </a:cubicBezTo>
                    <a:cubicBezTo>
                      <a:pt x="40" y="31"/>
                      <a:pt x="41" y="35"/>
                      <a:pt x="41" y="37"/>
                    </a:cubicBezTo>
                    <a:cubicBezTo>
                      <a:pt x="40" y="36"/>
                      <a:pt x="40" y="36"/>
                      <a:pt x="40" y="36"/>
                    </a:cubicBezTo>
                    <a:cubicBezTo>
                      <a:pt x="40" y="39"/>
                      <a:pt x="41" y="41"/>
                      <a:pt x="38" y="42"/>
                    </a:cubicBezTo>
                    <a:cubicBezTo>
                      <a:pt x="38" y="41"/>
                      <a:pt x="35" y="41"/>
                      <a:pt x="34" y="41"/>
                    </a:cubicBezTo>
                    <a:cubicBezTo>
                      <a:pt x="35" y="43"/>
                      <a:pt x="33" y="41"/>
                      <a:pt x="33" y="43"/>
                    </a:cubicBezTo>
                    <a:cubicBezTo>
                      <a:pt x="34" y="42"/>
                      <a:pt x="34" y="44"/>
                      <a:pt x="34" y="45"/>
                    </a:cubicBezTo>
                    <a:cubicBezTo>
                      <a:pt x="33" y="43"/>
                      <a:pt x="30" y="45"/>
                      <a:pt x="29" y="42"/>
                    </a:cubicBezTo>
                    <a:cubicBezTo>
                      <a:pt x="29" y="44"/>
                      <a:pt x="26" y="43"/>
                      <a:pt x="25" y="44"/>
                    </a:cubicBezTo>
                    <a:cubicBezTo>
                      <a:pt x="26" y="45"/>
                      <a:pt x="27" y="45"/>
                      <a:pt x="27" y="45"/>
                    </a:cubicBezTo>
                    <a:cubicBezTo>
                      <a:pt x="28" y="46"/>
                      <a:pt x="26" y="46"/>
                      <a:pt x="27" y="47"/>
                    </a:cubicBezTo>
                    <a:cubicBezTo>
                      <a:pt x="26" y="47"/>
                      <a:pt x="26" y="45"/>
                      <a:pt x="25" y="44"/>
                    </a:cubicBezTo>
                    <a:cubicBezTo>
                      <a:pt x="24" y="45"/>
                      <a:pt x="24" y="45"/>
                      <a:pt x="24" y="46"/>
                    </a:cubicBezTo>
                    <a:cubicBezTo>
                      <a:pt x="24" y="47"/>
                      <a:pt x="25" y="47"/>
                      <a:pt x="26" y="48"/>
                    </a:cubicBezTo>
                    <a:cubicBezTo>
                      <a:pt x="25" y="48"/>
                      <a:pt x="25" y="48"/>
                      <a:pt x="24" y="48"/>
                    </a:cubicBezTo>
                    <a:cubicBezTo>
                      <a:pt x="25" y="49"/>
                      <a:pt x="25" y="49"/>
                      <a:pt x="25" y="49"/>
                    </a:cubicBezTo>
                    <a:cubicBezTo>
                      <a:pt x="25" y="50"/>
                      <a:pt x="23" y="48"/>
                      <a:pt x="23" y="48"/>
                    </a:cubicBezTo>
                    <a:cubicBezTo>
                      <a:pt x="24" y="48"/>
                      <a:pt x="24" y="46"/>
                      <a:pt x="23" y="46"/>
                    </a:cubicBezTo>
                    <a:cubicBezTo>
                      <a:pt x="21" y="46"/>
                      <a:pt x="21" y="49"/>
                      <a:pt x="21" y="50"/>
                    </a:cubicBezTo>
                    <a:cubicBezTo>
                      <a:pt x="20" y="50"/>
                      <a:pt x="19" y="49"/>
                      <a:pt x="19" y="48"/>
                    </a:cubicBezTo>
                    <a:cubicBezTo>
                      <a:pt x="19" y="49"/>
                      <a:pt x="18" y="50"/>
                      <a:pt x="18" y="51"/>
                    </a:cubicBezTo>
                    <a:cubicBezTo>
                      <a:pt x="17" y="51"/>
                      <a:pt x="16" y="50"/>
                      <a:pt x="17" y="49"/>
                    </a:cubicBezTo>
                    <a:cubicBezTo>
                      <a:pt x="16" y="49"/>
                      <a:pt x="13" y="48"/>
                      <a:pt x="14" y="46"/>
                    </a:cubicBezTo>
                    <a:cubicBezTo>
                      <a:pt x="14" y="47"/>
                      <a:pt x="15" y="48"/>
                      <a:pt x="15" y="48"/>
                    </a:cubicBezTo>
                    <a:cubicBezTo>
                      <a:pt x="15" y="47"/>
                      <a:pt x="15" y="46"/>
                      <a:pt x="16" y="47"/>
                    </a:cubicBezTo>
                    <a:cubicBezTo>
                      <a:pt x="15" y="46"/>
                      <a:pt x="15" y="46"/>
                      <a:pt x="14" y="46"/>
                    </a:cubicBezTo>
                    <a:cubicBezTo>
                      <a:pt x="15" y="46"/>
                      <a:pt x="15" y="46"/>
                      <a:pt x="16" y="45"/>
                    </a:cubicBezTo>
                    <a:cubicBezTo>
                      <a:pt x="16" y="45"/>
                      <a:pt x="15" y="44"/>
                      <a:pt x="15" y="44"/>
                    </a:cubicBezTo>
                    <a:cubicBezTo>
                      <a:pt x="15" y="47"/>
                      <a:pt x="12" y="42"/>
                      <a:pt x="11" y="41"/>
                    </a:cubicBezTo>
                    <a:cubicBezTo>
                      <a:pt x="11" y="42"/>
                      <a:pt x="12" y="42"/>
                      <a:pt x="13" y="42"/>
                    </a:cubicBezTo>
                    <a:cubicBezTo>
                      <a:pt x="11" y="41"/>
                      <a:pt x="11" y="37"/>
                      <a:pt x="13" y="36"/>
                    </a:cubicBezTo>
                    <a:cubicBezTo>
                      <a:pt x="12" y="36"/>
                      <a:pt x="11" y="36"/>
                      <a:pt x="11" y="36"/>
                    </a:cubicBezTo>
                    <a:cubicBezTo>
                      <a:pt x="11" y="35"/>
                      <a:pt x="11" y="34"/>
                      <a:pt x="12" y="34"/>
                    </a:cubicBezTo>
                    <a:cubicBezTo>
                      <a:pt x="13" y="34"/>
                      <a:pt x="12" y="33"/>
                      <a:pt x="13" y="32"/>
                    </a:cubicBezTo>
                    <a:cubicBezTo>
                      <a:pt x="12" y="32"/>
                      <a:pt x="11" y="32"/>
                      <a:pt x="11" y="32"/>
                    </a:cubicBezTo>
                    <a:cubicBezTo>
                      <a:pt x="11" y="31"/>
                      <a:pt x="12" y="31"/>
                      <a:pt x="12" y="30"/>
                    </a:cubicBezTo>
                    <a:cubicBezTo>
                      <a:pt x="10" y="32"/>
                      <a:pt x="6" y="27"/>
                      <a:pt x="8" y="25"/>
                    </a:cubicBezTo>
                    <a:cubicBezTo>
                      <a:pt x="6" y="26"/>
                      <a:pt x="6" y="25"/>
                      <a:pt x="6" y="24"/>
                    </a:cubicBezTo>
                    <a:cubicBezTo>
                      <a:pt x="6" y="23"/>
                      <a:pt x="4" y="21"/>
                      <a:pt x="4" y="23"/>
                    </a:cubicBezTo>
                    <a:cubicBezTo>
                      <a:pt x="3" y="22"/>
                      <a:pt x="2" y="22"/>
                      <a:pt x="1" y="21"/>
                    </a:cubicBezTo>
                    <a:cubicBezTo>
                      <a:pt x="2" y="21"/>
                      <a:pt x="3" y="21"/>
                      <a:pt x="2" y="19"/>
                    </a:cubicBezTo>
                    <a:cubicBezTo>
                      <a:pt x="3" y="21"/>
                      <a:pt x="3" y="21"/>
                      <a:pt x="3" y="19"/>
                    </a:cubicBezTo>
                    <a:cubicBezTo>
                      <a:pt x="4" y="19"/>
                      <a:pt x="4" y="20"/>
                      <a:pt x="4" y="21"/>
                    </a:cubicBezTo>
                    <a:cubicBezTo>
                      <a:pt x="5" y="20"/>
                      <a:pt x="5" y="19"/>
                      <a:pt x="4" y="19"/>
                    </a:cubicBezTo>
                    <a:cubicBezTo>
                      <a:pt x="6" y="20"/>
                      <a:pt x="8" y="20"/>
                      <a:pt x="9" y="22"/>
                    </a:cubicBezTo>
                    <a:cubicBezTo>
                      <a:pt x="8" y="21"/>
                      <a:pt x="9" y="20"/>
                      <a:pt x="9" y="20"/>
                    </a:cubicBezTo>
                    <a:cubicBezTo>
                      <a:pt x="8" y="20"/>
                      <a:pt x="7" y="19"/>
                      <a:pt x="7" y="18"/>
                    </a:cubicBezTo>
                    <a:cubicBezTo>
                      <a:pt x="6" y="19"/>
                      <a:pt x="4" y="16"/>
                      <a:pt x="6" y="16"/>
                    </a:cubicBezTo>
                    <a:cubicBezTo>
                      <a:pt x="5" y="15"/>
                      <a:pt x="4" y="14"/>
                      <a:pt x="3" y="13"/>
                    </a:cubicBezTo>
                    <a:cubicBezTo>
                      <a:pt x="3" y="13"/>
                      <a:pt x="3" y="12"/>
                      <a:pt x="2" y="12"/>
                    </a:cubicBezTo>
                    <a:cubicBezTo>
                      <a:pt x="2" y="11"/>
                      <a:pt x="1" y="11"/>
                      <a:pt x="1" y="10"/>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51" name="Freeform 4990"/>
              <p:cNvSpPr>
                <a:spLocks/>
              </p:cNvSpPr>
              <p:nvPr/>
            </p:nvSpPr>
            <p:spPr bwMode="auto">
              <a:xfrm>
                <a:off x="1489" y="2414"/>
                <a:ext cx="87" cy="49"/>
              </a:xfrm>
              <a:custGeom>
                <a:avLst/>
                <a:gdLst>
                  <a:gd name="T0" fmla="*/ 0 w 66"/>
                  <a:gd name="T1" fmla="*/ 26 h 37"/>
                  <a:gd name="T2" fmla="*/ 3 w 66"/>
                  <a:gd name="T3" fmla="*/ 20 h 37"/>
                  <a:gd name="T4" fmla="*/ 5 w 66"/>
                  <a:gd name="T5" fmla="*/ 15 h 37"/>
                  <a:gd name="T6" fmla="*/ 13 w 66"/>
                  <a:gd name="T7" fmla="*/ 8 h 37"/>
                  <a:gd name="T8" fmla="*/ 16 w 66"/>
                  <a:gd name="T9" fmla="*/ 7 h 37"/>
                  <a:gd name="T10" fmla="*/ 20 w 66"/>
                  <a:gd name="T11" fmla="*/ 5 h 37"/>
                  <a:gd name="T12" fmla="*/ 26 w 66"/>
                  <a:gd name="T13" fmla="*/ 4 h 37"/>
                  <a:gd name="T14" fmla="*/ 36 w 66"/>
                  <a:gd name="T15" fmla="*/ 5 h 37"/>
                  <a:gd name="T16" fmla="*/ 45 w 66"/>
                  <a:gd name="T17" fmla="*/ 4 h 37"/>
                  <a:gd name="T18" fmla="*/ 49 w 66"/>
                  <a:gd name="T19" fmla="*/ 1 h 37"/>
                  <a:gd name="T20" fmla="*/ 57 w 66"/>
                  <a:gd name="T21" fmla="*/ 3 h 37"/>
                  <a:gd name="T22" fmla="*/ 66 w 66"/>
                  <a:gd name="T23" fmla="*/ 3 h 37"/>
                  <a:gd name="T24" fmla="*/ 73 w 66"/>
                  <a:gd name="T25" fmla="*/ 4 h 37"/>
                  <a:gd name="T26" fmla="*/ 79 w 66"/>
                  <a:gd name="T27" fmla="*/ 11 h 37"/>
                  <a:gd name="T28" fmla="*/ 75 w 66"/>
                  <a:gd name="T29" fmla="*/ 9 h 37"/>
                  <a:gd name="T30" fmla="*/ 73 w 66"/>
                  <a:gd name="T31" fmla="*/ 8 h 37"/>
                  <a:gd name="T32" fmla="*/ 74 w 66"/>
                  <a:gd name="T33" fmla="*/ 11 h 37"/>
                  <a:gd name="T34" fmla="*/ 76 w 66"/>
                  <a:gd name="T35" fmla="*/ 13 h 37"/>
                  <a:gd name="T36" fmla="*/ 75 w 66"/>
                  <a:gd name="T37" fmla="*/ 11 h 37"/>
                  <a:gd name="T38" fmla="*/ 80 w 66"/>
                  <a:gd name="T39" fmla="*/ 12 h 37"/>
                  <a:gd name="T40" fmla="*/ 80 w 66"/>
                  <a:gd name="T41" fmla="*/ 15 h 37"/>
                  <a:gd name="T42" fmla="*/ 79 w 66"/>
                  <a:gd name="T43" fmla="*/ 12 h 37"/>
                  <a:gd name="T44" fmla="*/ 87 w 66"/>
                  <a:gd name="T45" fmla="*/ 17 h 37"/>
                  <a:gd name="T46" fmla="*/ 79 w 66"/>
                  <a:gd name="T47" fmla="*/ 19 h 37"/>
                  <a:gd name="T48" fmla="*/ 71 w 66"/>
                  <a:gd name="T49" fmla="*/ 21 h 37"/>
                  <a:gd name="T50" fmla="*/ 67 w 66"/>
                  <a:gd name="T51" fmla="*/ 23 h 37"/>
                  <a:gd name="T52" fmla="*/ 63 w 66"/>
                  <a:gd name="T53" fmla="*/ 21 h 37"/>
                  <a:gd name="T54" fmla="*/ 63 w 66"/>
                  <a:gd name="T55" fmla="*/ 20 h 37"/>
                  <a:gd name="T56" fmla="*/ 59 w 66"/>
                  <a:gd name="T57" fmla="*/ 24 h 37"/>
                  <a:gd name="T58" fmla="*/ 57 w 66"/>
                  <a:gd name="T59" fmla="*/ 26 h 37"/>
                  <a:gd name="T60" fmla="*/ 57 w 66"/>
                  <a:gd name="T61" fmla="*/ 28 h 37"/>
                  <a:gd name="T62" fmla="*/ 49 w 66"/>
                  <a:gd name="T63" fmla="*/ 36 h 37"/>
                  <a:gd name="T64" fmla="*/ 41 w 66"/>
                  <a:gd name="T65" fmla="*/ 36 h 37"/>
                  <a:gd name="T66" fmla="*/ 34 w 66"/>
                  <a:gd name="T67" fmla="*/ 38 h 37"/>
                  <a:gd name="T68" fmla="*/ 33 w 66"/>
                  <a:gd name="T69" fmla="*/ 44 h 37"/>
                  <a:gd name="T70" fmla="*/ 30 w 66"/>
                  <a:gd name="T71" fmla="*/ 48 h 37"/>
                  <a:gd name="T72" fmla="*/ 25 w 66"/>
                  <a:gd name="T73" fmla="*/ 49 h 37"/>
                  <a:gd name="T74" fmla="*/ 25 w 66"/>
                  <a:gd name="T75" fmla="*/ 42 h 37"/>
                  <a:gd name="T76" fmla="*/ 21 w 66"/>
                  <a:gd name="T77" fmla="*/ 41 h 37"/>
                  <a:gd name="T78" fmla="*/ 18 w 66"/>
                  <a:gd name="T79" fmla="*/ 42 h 37"/>
                  <a:gd name="T80" fmla="*/ 20 w 66"/>
                  <a:gd name="T81" fmla="*/ 38 h 37"/>
                  <a:gd name="T82" fmla="*/ 18 w 66"/>
                  <a:gd name="T83" fmla="*/ 34 h 37"/>
                  <a:gd name="T84" fmla="*/ 17 w 66"/>
                  <a:gd name="T85" fmla="*/ 34 h 37"/>
                  <a:gd name="T86" fmla="*/ 16 w 66"/>
                  <a:gd name="T87" fmla="*/ 33 h 37"/>
                  <a:gd name="T88" fmla="*/ 11 w 66"/>
                  <a:gd name="T89" fmla="*/ 34 h 37"/>
                  <a:gd name="T90" fmla="*/ 0 w 66"/>
                  <a:gd name="T91" fmla="*/ 26 h 3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66" h="37">
                    <a:moveTo>
                      <a:pt x="0" y="20"/>
                    </a:moveTo>
                    <a:cubicBezTo>
                      <a:pt x="0" y="18"/>
                      <a:pt x="3" y="17"/>
                      <a:pt x="2" y="15"/>
                    </a:cubicBezTo>
                    <a:cubicBezTo>
                      <a:pt x="1" y="14"/>
                      <a:pt x="3" y="12"/>
                      <a:pt x="4" y="11"/>
                    </a:cubicBezTo>
                    <a:cubicBezTo>
                      <a:pt x="6" y="10"/>
                      <a:pt x="8" y="8"/>
                      <a:pt x="10" y="6"/>
                    </a:cubicBezTo>
                    <a:cubicBezTo>
                      <a:pt x="11" y="6"/>
                      <a:pt x="12" y="5"/>
                      <a:pt x="12" y="5"/>
                    </a:cubicBezTo>
                    <a:cubicBezTo>
                      <a:pt x="14" y="4"/>
                      <a:pt x="14" y="5"/>
                      <a:pt x="15" y="4"/>
                    </a:cubicBezTo>
                    <a:cubicBezTo>
                      <a:pt x="16" y="3"/>
                      <a:pt x="19" y="1"/>
                      <a:pt x="20" y="3"/>
                    </a:cubicBezTo>
                    <a:cubicBezTo>
                      <a:pt x="21" y="4"/>
                      <a:pt x="26" y="4"/>
                      <a:pt x="27" y="4"/>
                    </a:cubicBezTo>
                    <a:cubicBezTo>
                      <a:pt x="29" y="3"/>
                      <a:pt x="32" y="4"/>
                      <a:pt x="34" y="3"/>
                    </a:cubicBezTo>
                    <a:cubicBezTo>
                      <a:pt x="35" y="2"/>
                      <a:pt x="39" y="1"/>
                      <a:pt x="37" y="1"/>
                    </a:cubicBezTo>
                    <a:cubicBezTo>
                      <a:pt x="39" y="1"/>
                      <a:pt x="41" y="2"/>
                      <a:pt x="43" y="2"/>
                    </a:cubicBezTo>
                    <a:cubicBezTo>
                      <a:pt x="46" y="2"/>
                      <a:pt x="48" y="0"/>
                      <a:pt x="50" y="2"/>
                    </a:cubicBezTo>
                    <a:cubicBezTo>
                      <a:pt x="52" y="4"/>
                      <a:pt x="53" y="2"/>
                      <a:pt x="55" y="3"/>
                    </a:cubicBezTo>
                    <a:cubicBezTo>
                      <a:pt x="57" y="4"/>
                      <a:pt x="58" y="7"/>
                      <a:pt x="60" y="8"/>
                    </a:cubicBezTo>
                    <a:cubicBezTo>
                      <a:pt x="59" y="8"/>
                      <a:pt x="58" y="7"/>
                      <a:pt x="57" y="7"/>
                    </a:cubicBezTo>
                    <a:cubicBezTo>
                      <a:pt x="57" y="7"/>
                      <a:pt x="56" y="7"/>
                      <a:pt x="55" y="6"/>
                    </a:cubicBezTo>
                    <a:cubicBezTo>
                      <a:pt x="56" y="7"/>
                      <a:pt x="56" y="7"/>
                      <a:pt x="56" y="8"/>
                    </a:cubicBezTo>
                    <a:cubicBezTo>
                      <a:pt x="56" y="9"/>
                      <a:pt x="57" y="10"/>
                      <a:pt x="58" y="10"/>
                    </a:cubicBezTo>
                    <a:cubicBezTo>
                      <a:pt x="58" y="9"/>
                      <a:pt x="58" y="9"/>
                      <a:pt x="57" y="8"/>
                    </a:cubicBezTo>
                    <a:cubicBezTo>
                      <a:pt x="58" y="7"/>
                      <a:pt x="59" y="10"/>
                      <a:pt x="61" y="9"/>
                    </a:cubicBezTo>
                    <a:cubicBezTo>
                      <a:pt x="61" y="10"/>
                      <a:pt x="62" y="10"/>
                      <a:pt x="61" y="11"/>
                    </a:cubicBezTo>
                    <a:cubicBezTo>
                      <a:pt x="63" y="10"/>
                      <a:pt x="61" y="9"/>
                      <a:pt x="60" y="9"/>
                    </a:cubicBezTo>
                    <a:cubicBezTo>
                      <a:pt x="64" y="9"/>
                      <a:pt x="63" y="12"/>
                      <a:pt x="66" y="13"/>
                    </a:cubicBezTo>
                    <a:cubicBezTo>
                      <a:pt x="64" y="13"/>
                      <a:pt x="62" y="13"/>
                      <a:pt x="60" y="14"/>
                    </a:cubicBezTo>
                    <a:cubicBezTo>
                      <a:pt x="59" y="15"/>
                      <a:pt x="56" y="16"/>
                      <a:pt x="54" y="16"/>
                    </a:cubicBezTo>
                    <a:cubicBezTo>
                      <a:pt x="53" y="16"/>
                      <a:pt x="52" y="17"/>
                      <a:pt x="51" y="17"/>
                    </a:cubicBezTo>
                    <a:cubicBezTo>
                      <a:pt x="50" y="17"/>
                      <a:pt x="49" y="16"/>
                      <a:pt x="48" y="16"/>
                    </a:cubicBezTo>
                    <a:cubicBezTo>
                      <a:pt x="48" y="15"/>
                      <a:pt x="48" y="15"/>
                      <a:pt x="48" y="15"/>
                    </a:cubicBezTo>
                    <a:cubicBezTo>
                      <a:pt x="46" y="15"/>
                      <a:pt x="45" y="17"/>
                      <a:pt x="45" y="18"/>
                    </a:cubicBezTo>
                    <a:cubicBezTo>
                      <a:pt x="44" y="19"/>
                      <a:pt x="44" y="19"/>
                      <a:pt x="43" y="20"/>
                    </a:cubicBezTo>
                    <a:cubicBezTo>
                      <a:pt x="43" y="20"/>
                      <a:pt x="43" y="21"/>
                      <a:pt x="43" y="21"/>
                    </a:cubicBezTo>
                    <a:cubicBezTo>
                      <a:pt x="42" y="22"/>
                      <a:pt x="37" y="25"/>
                      <a:pt x="37" y="27"/>
                    </a:cubicBezTo>
                    <a:cubicBezTo>
                      <a:pt x="34" y="25"/>
                      <a:pt x="33" y="23"/>
                      <a:pt x="31" y="27"/>
                    </a:cubicBezTo>
                    <a:cubicBezTo>
                      <a:pt x="30" y="29"/>
                      <a:pt x="26" y="27"/>
                      <a:pt x="26" y="29"/>
                    </a:cubicBezTo>
                    <a:cubicBezTo>
                      <a:pt x="26" y="31"/>
                      <a:pt x="27" y="33"/>
                      <a:pt x="25" y="33"/>
                    </a:cubicBezTo>
                    <a:cubicBezTo>
                      <a:pt x="23" y="34"/>
                      <a:pt x="24" y="35"/>
                      <a:pt x="23" y="36"/>
                    </a:cubicBezTo>
                    <a:cubicBezTo>
                      <a:pt x="23" y="37"/>
                      <a:pt x="21" y="37"/>
                      <a:pt x="19" y="37"/>
                    </a:cubicBezTo>
                    <a:cubicBezTo>
                      <a:pt x="20" y="36"/>
                      <a:pt x="16" y="34"/>
                      <a:pt x="19" y="32"/>
                    </a:cubicBezTo>
                    <a:cubicBezTo>
                      <a:pt x="18" y="33"/>
                      <a:pt x="17" y="33"/>
                      <a:pt x="16" y="31"/>
                    </a:cubicBezTo>
                    <a:cubicBezTo>
                      <a:pt x="16" y="32"/>
                      <a:pt x="15" y="33"/>
                      <a:pt x="14" y="32"/>
                    </a:cubicBezTo>
                    <a:cubicBezTo>
                      <a:pt x="16" y="32"/>
                      <a:pt x="15" y="30"/>
                      <a:pt x="15" y="29"/>
                    </a:cubicBezTo>
                    <a:cubicBezTo>
                      <a:pt x="15" y="28"/>
                      <a:pt x="17" y="26"/>
                      <a:pt x="14" y="26"/>
                    </a:cubicBezTo>
                    <a:cubicBezTo>
                      <a:pt x="13" y="27"/>
                      <a:pt x="13" y="27"/>
                      <a:pt x="13" y="26"/>
                    </a:cubicBezTo>
                    <a:cubicBezTo>
                      <a:pt x="12" y="25"/>
                      <a:pt x="12" y="25"/>
                      <a:pt x="12" y="25"/>
                    </a:cubicBezTo>
                    <a:cubicBezTo>
                      <a:pt x="10" y="25"/>
                      <a:pt x="9" y="26"/>
                      <a:pt x="8" y="26"/>
                    </a:cubicBezTo>
                    <a:cubicBezTo>
                      <a:pt x="9" y="24"/>
                      <a:pt x="1" y="21"/>
                      <a:pt x="0" y="2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52" name="Freeform 4991"/>
              <p:cNvSpPr>
                <a:spLocks/>
              </p:cNvSpPr>
              <p:nvPr/>
            </p:nvSpPr>
            <p:spPr bwMode="auto">
              <a:xfrm>
                <a:off x="1530" y="2409"/>
                <a:ext cx="5" cy="2"/>
              </a:xfrm>
              <a:custGeom>
                <a:avLst/>
                <a:gdLst>
                  <a:gd name="T0" fmla="*/ 0 w 4"/>
                  <a:gd name="T1" fmla="*/ 2 h 2"/>
                  <a:gd name="T2" fmla="*/ 5 w 4"/>
                  <a:gd name="T3" fmla="*/ 0 h 2"/>
                  <a:gd name="T4" fmla="*/ 0 w 4"/>
                  <a:gd name="T5" fmla="*/ 2 h 2"/>
                  <a:gd name="T6" fmla="*/ 0 60000 65536"/>
                  <a:gd name="T7" fmla="*/ 0 60000 65536"/>
                  <a:gd name="T8" fmla="*/ 0 60000 65536"/>
                </a:gdLst>
                <a:ahLst/>
                <a:cxnLst>
                  <a:cxn ang="T6">
                    <a:pos x="T0" y="T1"/>
                  </a:cxn>
                  <a:cxn ang="T7">
                    <a:pos x="T2" y="T3"/>
                  </a:cxn>
                  <a:cxn ang="T8">
                    <a:pos x="T4" y="T5"/>
                  </a:cxn>
                </a:cxnLst>
                <a:rect l="0" t="0" r="r" b="b"/>
                <a:pathLst>
                  <a:path w="4" h="2">
                    <a:moveTo>
                      <a:pt x="0" y="2"/>
                    </a:moveTo>
                    <a:cubicBezTo>
                      <a:pt x="1" y="1"/>
                      <a:pt x="2" y="0"/>
                      <a:pt x="4" y="0"/>
                    </a:cubicBezTo>
                    <a:cubicBezTo>
                      <a:pt x="2" y="0"/>
                      <a:pt x="0" y="0"/>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53" name="Freeform 4992"/>
              <p:cNvSpPr>
                <a:spLocks/>
              </p:cNvSpPr>
              <p:nvPr/>
            </p:nvSpPr>
            <p:spPr bwMode="auto">
              <a:xfrm>
                <a:off x="2501" y="1637"/>
                <a:ext cx="116" cy="44"/>
              </a:xfrm>
              <a:custGeom>
                <a:avLst/>
                <a:gdLst>
                  <a:gd name="T0" fmla="*/ 12 w 88"/>
                  <a:gd name="T1" fmla="*/ 15 h 33"/>
                  <a:gd name="T2" fmla="*/ 17 w 88"/>
                  <a:gd name="T3" fmla="*/ 15 h 33"/>
                  <a:gd name="T4" fmla="*/ 25 w 88"/>
                  <a:gd name="T5" fmla="*/ 13 h 33"/>
                  <a:gd name="T6" fmla="*/ 25 w 88"/>
                  <a:gd name="T7" fmla="*/ 15 h 33"/>
                  <a:gd name="T8" fmla="*/ 18 w 88"/>
                  <a:gd name="T9" fmla="*/ 19 h 33"/>
                  <a:gd name="T10" fmla="*/ 26 w 88"/>
                  <a:gd name="T11" fmla="*/ 20 h 33"/>
                  <a:gd name="T12" fmla="*/ 9 w 88"/>
                  <a:gd name="T13" fmla="*/ 23 h 33"/>
                  <a:gd name="T14" fmla="*/ 5 w 88"/>
                  <a:gd name="T15" fmla="*/ 25 h 33"/>
                  <a:gd name="T16" fmla="*/ 16 w 88"/>
                  <a:gd name="T17" fmla="*/ 24 h 33"/>
                  <a:gd name="T18" fmla="*/ 18 w 88"/>
                  <a:gd name="T19" fmla="*/ 28 h 33"/>
                  <a:gd name="T20" fmla="*/ 28 w 88"/>
                  <a:gd name="T21" fmla="*/ 27 h 33"/>
                  <a:gd name="T22" fmla="*/ 24 w 88"/>
                  <a:gd name="T23" fmla="*/ 31 h 33"/>
                  <a:gd name="T24" fmla="*/ 28 w 88"/>
                  <a:gd name="T25" fmla="*/ 31 h 33"/>
                  <a:gd name="T26" fmla="*/ 21 w 88"/>
                  <a:gd name="T27" fmla="*/ 33 h 33"/>
                  <a:gd name="T28" fmla="*/ 15 w 88"/>
                  <a:gd name="T29" fmla="*/ 36 h 33"/>
                  <a:gd name="T30" fmla="*/ 12 w 88"/>
                  <a:gd name="T31" fmla="*/ 39 h 33"/>
                  <a:gd name="T32" fmla="*/ 26 w 88"/>
                  <a:gd name="T33" fmla="*/ 37 h 33"/>
                  <a:gd name="T34" fmla="*/ 30 w 88"/>
                  <a:gd name="T35" fmla="*/ 37 h 33"/>
                  <a:gd name="T36" fmla="*/ 33 w 88"/>
                  <a:gd name="T37" fmla="*/ 39 h 33"/>
                  <a:gd name="T38" fmla="*/ 38 w 88"/>
                  <a:gd name="T39" fmla="*/ 40 h 33"/>
                  <a:gd name="T40" fmla="*/ 44 w 88"/>
                  <a:gd name="T41" fmla="*/ 43 h 33"/>
                  <a:gd name="T42" fmla="*/ 59 w 88"/>
                  <a:gd name="T43" fmla="*/ 44 h 33"/>
                  <a:gd name="T44" fmla="*/ 65 w 88"/>
                  <a:gd name="T45" fmla="*/ 40 h 33"/>
                  <a:gd name="T46" fmla="*/ 74 w 88"/>
                  <a:gd name="T47" fmla="*/ 37 h 33"/>
                  <a:gd name="T48" fmla="*/ 91 w 88"/>
                  <a:gd name="T49" fmla="*/ 31 h 33"/>
                  <a:gd name="T50" fmla="*/ 102 w 88"/>
                  <a:gd name="T51" fmla="*/ 27 h 33"/>
                  <a:gd name="T52" fmla="*/ 109 w 88"/>
                  <a:gd name="T53" fmla="*/ 24 h 33"/>
                  <a:gd name="T54" fmla="*/ 112 w 88"/>
                  <a:gd name="T55" fmla="*/ 23 h 33"/>
                  <a:gd name="T56" fmla="*/ 115 w 88"/>
                  <a:gd name="T57" fmla="*/ 20 h 33"/>
                  <a:gd name="T58" fmla="*/ 115 w 88"/>
                  <a:gd name="T59" fmla="*/ 17 h 33"/>
                  <a:gd name="T60" fmla="*/ 113 w 88"/>
                  <a:gd name="T61" fmla="*/ 15 h 33"/>
                  <a:gd name="T62" fmla="*/ 104 w 88"/>
                  <a:gd name="T63" fmla="*/ 15 h 33"/>
                  <a:gd name="T64" fmla="*/ 102 w 88"/>
                  <a:gd name="T65" fmla="*/ 11 h 33"/>
                  <a:gd name="T66" fmla="*/ 100 w 88"/>
                  <a:gd name="T67" fmla="*/ 5 h 33"/>
                  <a:gd name="T68" fmla="*/ 107 w 88"/>
                  <a:gd name="T69" fmla="*/ 3 h 33"/>
                  <a:gd name="T70" fmla="*/ 95 w 88"/>
                  <a:gd name="T71" fmla="*/ 3 h 33"/>
                  <a:gd name="T72" fmla="*/ 87 w 88"/>
                  <a:gd name="T73" fmla="*/ 1 h 33"/>
                  <a:gd name="T74" fmla="*/ 79 w 88"/>
                  <a:gd name="T75" fmla="*/ 4 h 33"/>
                  <a:gd name="T76" fmla="*/ 67 w 88"/>
                  <a:gd name="T77" fmla="*/ 5 h 33"/>
                  <a:gd name="T78" fmla="*/ 67 w 88"/>
                  <a:gd name="T79" fmla="*/ 12 h 33"/>
                  <a:gd name="T80" fmla="*/ 58 w 88"/>
                  <a:gd name="T81" fmla="*/ 7 h 33"/>
                  <a:gd name="T82" fmla="*/ 54 w 88"/>
                  <a:gd name="T83" fmla="*/ 11 h 33"/>
                  <a:gd name="T84" fmla="*/ 45 w 88"/>
                  <a:gd name="T85" fmla="*/ 9 h 33"/>
                  <a:gd name="T86" fmla="*/ 40 w 88"/>
                  <a:gd name="T87" fmla="*/ 12 h 33"/>
                  <a:gd name="T88" fmla="*/ 34 w 88"/>
                  <a:gd name="T89" fmla="*/ 19 h 33"/>
                  <a:gd name="T90" fmla="*/ 29 w 88"/>
                  <a:gd name="T91" fmla="*/ 11 h 33"/>
                  <a:gd name="T92" fmla="*/ 32 w 88"/>
                  <a:gd name="T93" fmla="*/ 7 h 33"/>
                  <a:gd name="T94" fmla="*/ 26 w 88"/>
                  <a:gd name="T95" fmla="*/ 3 h 33"/>
                  <a:gd name="T96" fmla="*/ 17 w 88"/>
                  <a:gd name="T97" fmla="*/ 3 h 33"/>
                  <a:gd name="T98" fmla="*/ 18 w 88"/>
                  <a:gd name="T99" fmla="*/ 5 h 33"/>
                  <a:gd name="T100" fmla="*/ 20 w 88"/>
                  <a:gd name="T101" fmla="*/ 9 h 33"/>
                  <a:gd name="T102" fmla="*/ 17 w 88"/>
                  <a:gd name="T103" fmla="*/ 8 h 33"/>
                  <a:gd name="T104" fmla="*/ 13 w 88"/>
                  <a:gd name="T105" fmla="*/ 5 h 33"/>
                  <a:gd name="T106" fmla="*/ 13 w 88"/>
                  <a:gd name="T107" fmla="*/ 8 h 33"/>
                  <a:gd name="T108" fmla="*/ 13 w 88"/>
                  <a:gd name="T109" fmla="*/ 9 h 33"/>
                  <a:gd name="T110" fmla="*/ 13 w 88"/>
                  <a:gd name="T111" fmla="*/ 11 h 33"/>
                  <a:gd name="T112" fmla="*/ 12 w 88"/>
                  <a:gd name="T113" fmla="*/ 12 h 33"/>
                  <a:gd name="T114" fmla="*/ 7 w 88"/>
                  <a:gd name="T115" fmla="*/ 13 h 33"/>
                  <a:gd name="T116" fmla="*/ 0 w 88"/>
                  <a:gd name="T117" fmla="*/ 15 h 3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8" h="33">
                    <a:moveTo>
                      <a:pt x="4" y="12"/>
                    </a:moveTo>
                    <a:cubicBezTo>
                      <a:pt x="6" y="12"/>
                      <a:pt x="8" y="11"/>
                      <a:pt x="9" y="11"/>
                    </a:cubicBezTo>
                    <a:cubicBezTo>
                      <a:pt x="10" y="11"/>
                      <a:pt x="10" y="10"/>
                      <a:pt x="11" y="10"/>
                    </a:cubicBezTo>
                    <a:cubicBezTo>
                      <a:pt x="12" y="11"/>
                      <a:pt x="13" y="9"/>
                      <a:pt x="13" y="11"/>
                    </a:cubicBezTo>
                    <a:cubicBezTo>
                      <a:pt x="14" y="11"/>
                      <a:pt x="15" y="10"/>
                      <a:pt x="16" y="10"/>
                    </a:cubicBezTo>
                    <a:cubicBezTo>
                      <a:pt x="16" y="11"/>
                      <a:pt x="18" y="11"/>
                      <a:pt x="19" y="10"/>
                    </a:cubicBezTo>
                    <a:cubicBezTo>
                      <a:pt x="18" y="10"/>
                      <a:pt x="17" y="11"/>
                      <a:pt x="17" y="11"/>
                    </a:cubicBezTo>
                    <a:cubicBezTo>
                      <a:pt x="18" y="12"/>
                      <a:pt x="18" y="11"/>
                      <a:pt x="19" y="11"/>
                    </a:cubicBezTo>
                    <a:cubicBezTo>
                      <a:pt x="19" y="10"/>
                      <a:pt x="21" y="12"/>
                      <a:pt x="22" y="11"/>
                    </a:cubicBezTo>
                    <a:cubicBezTo>
                      <a:pt x="19" y="12"/>
                      <a:pt x="16" y="13"/>
                      <a:pt x="14" y="14"/>
                    </a:cubicBezTo>
                    <a:cubicBezTo>
                      <a:pt x="15" y="14"/>
                      <a:pt x="16" y="15"/>
                      <a:pt x="17" y="15"/>
                    </a:cubicBezTo>
                    <a:cubicBezTo>
                      <a:pt x="18" y="15"/>
                      <a:pt x="19" y="14"/>
                      <a:pt x="20" y="15"/>
                    </a:cubicBezTo>
                    <a:cubicBezTo>
                      <a:pt x="18" y="18"/>
                      <a:pt x="11" y="13"/>
                      <a:pt x="9" y="17"/>
                    </a:cubicBezTo>
                    <a:cubicBezTo>
                      <a:pt x="9" y="15"/>
                      <a:pt x="8" y="17"/>
                      <a:pt x="7" y="17"/>
                    </a:cubicBezTo>
                    <a:cubicBezTo>
                      <a:pt x="6" y="17"/>
                      <a:pt x="4" y="17"/>
                      <a:pt x="3" y="17"/>
                    </a:cubicBezTo>
                    <a:cubicBezTo>
                      <a:pt x="1" y="17"/>
                      <a:pt x="2" y="19"/>
                      <a:pt x="4" y="19"/>
                    </a:cubicBezTo>
                    <a:cubicBezTo>
                      <a:pt x="6" y="18"/>
                      <a:pt x="7" y="18"/>
                      <a:pt x="9" y="18"/>
                    </a:cubicBezTo>
                    <a:cubicBezTo>
                      <a:pt x="10" y="18"/>
                      <a:pt x="11" y="18"/>
                      <a:pt x="12" y="18"/>
                    </a:cubicBezTo>
                    <a:cubicBezTo>
                      <a:pt x="14" y="18"/>
                      <a:pt x="15" y="20"/>
                      <a:pt x="16" y="19"/>
                    </a:cubicBezTo>
                    <a:cubicBezTo>
                      <a:pt x="15" y="19"/>
                      <a:pt x="14" y="20"/>
                      <a:pt x="14" y="21"/>
                    </a:cubicBezTo>
                    <a:cubicBezTo>
                      <a:pt x="15" y="21"/>
                      <a:pt x="15" y="21"/>
                      <a:pt x="15" y="22"/>
                    </a:cubicBezTo>
                    <a:cubicBezTo>
                      <a:pt x="17" y="21"/>
                      <a:pt x="19" y="20"/>
                      <a:pt x="21" y="20"/>
                    </a:cubicBezTo>
                    <a:cubicBezTo>
                      <a:pt x="20" y="21"/>
                      <a:pt x="19" y="21"/>
                      <a:pt x="19" y="21"/>
                    </a:cubicBezTo>
                    <a:cubicBezTo>
                      <a:pt x="18" y="21"/>
                      <a:pt x="15" y="23"/>
                      <a:pt x="18" y="23"/>
                    </a:cubicBezTo>
                    <a:cubicBezTo>
                      <a:pt x="17" y="23"/>
                      <a:pt x="16" y="23"/>
                      <a:pt x="16" y="23"/>
                    </a:cubicBezTo>
                    <a:cubicBezTo>
                      <a:pt x="17" y="24"/>
                      <a:pt x="19" y="22"/>
                      <a:pt x="21" y="23"/>
                    </a:cubicBezTo>
                    <a:cubicBezTo>
                      <a:pt x="20" y="23"/>
                      <a:pt x="15" y="24"/>
                      <a:pt x="18" y="25"/>
                    </a:cubicBezTo>
                    <a:cubicBezTo>
                      <a:pt x="17" y="25"/>
                      <a:pt x="16" y="25"/>
                      <a:pt x="16" y="25"/>
                    </a:cubicBezTo>
                    <a:cubicBezTo>
                      <a:pt x="16" y="27"/>
                      <a:pt x="14" y="26"/>
                      <a:pt x="13" y="27"/>
                    </a:cubicBezTo>
                    <a:cubicBezTo>
                      <a:pt x="12" y="27"/>
                      <a:pt x="12" y="27"/>
                      <a:pt x="11" y="27"/>
                    </a:cubicBezTo>
                    <a:cubicBezTo>
                      <a:pt x="10" y="26"/>
                      <a:pt x="10" y="26"/>
                      <a:pt x="10" y="26"/>
                    </a:cubicBezTo>
                    <a:cubicBezTo>
                      <a:pt x="9" y="26"/>
                      <a:pt x="9" y="28"/>
                      <a:pt x="9" y="29"/>
                    </a:cubicBezTo>
                    <a:cubicBezTo>
                      <a:pt x="12" y="29"/>
                      <a:pt x="14" y="29"/>
                      <a:pt x="17" y="28"/>
                    </a:cubicBezTo>
                    <a:cubicBezTo>
                      <a:pt x="18" y="28"/>
                      <a:pt x="19" y="28"/>
                      <a:pt x="20" y="28"/>
                    </a:cubicBezTo>
                    <a:cubicBezTo>
                      <a:pt x="21" y="28"/>
                      <a:pt x="22" y="27"/>
                      <a:pt x="23" y="27"/>
                    </a:cubicBezTo>
                    <a:cubicBezTo>
                      <a:pt x="23" y="28"/>
                      <a:pt x="23" y="28"/>
                      <a:pt x="23" y="28"/>
                    </a:cubicBezTo>
                    <a:cubicBezTo>
                      <a:pt x="23" y="29"/>
                      <a:pt x="24" y="29"/>
                      <a:pt x="25" y="29"/>
                    </a:cubicBezTo>
                    <a:cubicBezTo>
                      <a:pt x="26" y="28"/>
                      <a:pt x="27" y="29"/>
                      <a:pt x="25" y="29"/>
                    </a:cubicBezTo>
                    <a:cubicBezTo>
                      <a:pt x="26" y="30"/>
                      <a:pt x="27" y="29"/>
                      <a:pt x="28" y="28"/>
                    </a:cubicBezTo>
                    <a:cubicBezTo>
                      <a:pt x="28" y="29"/>
                      <a:pt x="28" y="29"/>
                      <a:pt x="29" y="30"/>
                    </a:cubicBezTo>
                    <a:cubicBezTo>
                      <a:pt x="28" y="30"/>
                      <a:pt x="28" y="30"/>
                      <a:pt x="27" y="30"/>
                    </a:cubicBezTo>
                    <a:cubicBezTo>
                      <a:pt x="28" y="32"/>
                      <a:pt x="31" y="31"/>
                      <a:pt x="33" y="32"/>
                    </a:cubicBezTo>
                    <a:cubicBezTo>
                      <a:pt x="35" y="32"/>
                      <a:pt x="37" y="33"/>
                      <a:pt x="39" y="33"/>
                    </a:cubicBezTo>
                    <a:cubicBezTo>
                      <a:pt x="41" y="33"/>
                      <a:pt x="43" y="33"/>
                      <a:pt x="45" y="33"/>
                    </a:cubicBezTo>
                    <a:cubicBezTo>
                      <a:pt x="46" y="33"/>
                      <a:pt x="46" y="32"/>
                      <a:pt x="47" y="32"/>
                    </a:cubicBezTo>
                    <a:cubicBezTo>
                      <a:pt x="49" y="31"/>
                      <a:pt x="47" y="31"/>
                      <a:pt x="49" y="30"/>
                    </a:cubicBezTo>
                    <a:cubicBezTo>
                      <a:pt x="46" y="30"/>
                      <a:pt x="51" y="29"/>
                      <a:pt x="52" y="29"/>
                    </a:cubicBezTo>
                    <a:cubicBezTo>
                      <a:pt x="53" y="29"/>
                      <a:pt x="56" y="29"/>
                      <a:pt x="56" y="28"/>
                    </a:cubicBezTo>
                    <a:cubicBezTo>
                      <a:pt x="56" y="30"/>
                      <a:pt x="61" y="27"/>
                      <a:pt x="62" y="27"/>
                    </a:cubicBezTo>
                    <a:cubicBezTo>
                      <a:pt x="64" y="26"/>
                      <a:pt x="67" y="25"/>
                      <a:pt x="69" y="23"/>
                    </a:cubicBezTo>
                    <a:cubicBezTo>
                      <a:pt x="71" y="22"/>
                      <a:pt x="72" y="24"/>
                      <a:pt x="74" y="24"/>
                    </a:cubicBezTo>
                    <a:cubicBezTo>
                      <a:pt x="75" y="23"/>
                      <a:pt x="80" y="21"/>
                      <a:pt x="77" y="20"/>
                    </a:cubicBezTo>
                    <a:cubicBezTo>
                      <a:pt x="78" y="19"/>
                      <a:pt x="80" y="20"/>
                      <a:pt x="79" y="18"/>
                    </a:cubicBezTo>
                    <a:cubicBezTo>
                      <a:pt x="80" y="20"/>
                      <a:pt x="82" y="18"/>
                      <a:pt x="83" y="18"/>
                    </a:cubicBezTo>
                    <a:cubicBezTo>
                      <a:pt x="81" y="17"/>
                      <a:pt x="85" y="17"/>
                      <a:pt x="82" y="17"/>
                    </a:cubicBezTo>
                    <a:cubicBezTo>
                      <a:pt x="83" y="17"/>
                      <a:pt x="84" y="17"/>
                      <a:pt x="85" y="17"/>
                    </a:cubicBezTo>
                    <a:cubicBezTo>
                      <a:pt x="84" y="16"/>
                      <a:pt x="83" y="16"/>
                      <a:pt x="82" y="16"/>
                    </a:cubicBezTo>
                    <a:cubicBezTo>
                      <a:pt x="83" y="15"/>
                      <a:pt x="85" y="17"/>
                      <a:pt x="87" y="15"/>
                    </a:cubicBezTo>
                    <a:cubicBezTo>
                      <a:pt x="88" y="14"/>
                      <a:pt x="84" y="14"/>
                      <a:pt x="84" y="14"/>
                    </a:cubicBezTo>
                    <a:cubicBezTo>
                      <a:pt x="85" y="14"/>
                      <a:pt x="86" y="14"/>
                      <a:pt x="87" y="13"/>
                    </a:cubicBezTo>
                    <a:cubicBezTo>
                      <a:pt x="85" y="13"/>
                      <a:pt x="84" y="13"/>
                      <a:pt x="83" y="13"/>
                    </a:cubicBezTo>
                    <a:cubicBezTo>
                      <a:pt x="84" y="13"/>
                      <a:pt x="87" y="12"/>
                      <a:pt x="86" y="11"/>
                    </a:cubicBezTo>
                    <a:cubicBezTo>
                      <a:pt x="85" y="11"/>
                      <a:pt x="84" y="10"/>
                      <a:pt x="83" y="10"/>
                    </a:cubicBezTo>
                    <a:cubicBezTo>
                      <a:pt x="81" y="9"/>
                      <a:pt x="80" y="10"/>
                      <a:pt x="79" y="11"/>
                    </a:cubicBezTo>
                    <a:cubicBezTo>
                      <a:pt x="80" y="10"/>
                      <a:pt x="82" y="9"/>
                      <a:pt x="81" y="8"/>
                    </a:cubicBezTo>
                    <a:cubicBezTo>
                      <a:pt x="80" y="8"/>
                      <a:pt x="79" y="8"/>
                      <a:pt x="77" y="8"/>
                    </a:cubicBezTo>
                    <a:cubicBezTo>
                      <a:pt x="78" y="7"/>
                      <a:pt x="79" y="7"/>
                      <a:pt x="80" y="6"/>
                    </a:cubicBezTo>
                    <a:cubicBezTo>
                      <a:pt x="80" y="5"/>
                      <a:pt x="76" y="5"/>
                      <a:pt x="76" y="4"/>
                    </a:cubicBezTo>
                    <a:cubicBezTo>
                      <a:pt x="77" y="4"/>
                      <a:pt x="77" y="4"/>
                      <a:pt x="77" y="3"/>
                    </a:cubicBezTo>
                    <a:cubicBezTo>
                      <a:pt x="78" y="2"/>
                      <a:pt x="80" y="2"/>
                      <a:pt x="81" y="2"/>
                    </a:cubicBezTo>
                    <a:cubicBezTo>
                      <a:pt x="79" y="2"/>
                      <a:pt x="75" y="2"/>
                      <a:pt x="74" y="4"/>
                    </a:cubicBezTo>
                    <a:cubicBezTo>
                      <a:pt x="73" y="4"/>
                      <a:pt x="71" y="3"/>
                      <a:pt x="72" y="2"/>
                    </a:cubicBezTo>
                    <a:cubicBezTo>
                      <a:pt x="72" y="0"/>
                      <a:pt x="69" y="0"/>
                      <a:pt x="68" y="0"/>
                    </a:cubicBezTo>
                    <a:cubicBezTo>
                      <a:pt x="67" y="1"/>
                      <a:pt x="65" y="0"/>
                      <a:pt x="66" y="1"/>
                    </a:cubicBezTo>
                    <a:cubicBezTo>
                      <a:pt x="66" y="3"/>
                      <a:pt x="64" y="3"/>
                      <a:pt x="64" y="5"/>
                    </a:cubicBezTo>
                    <a:cubicBezTo>
                      <a:pt x="64" y="4"/>
                      <a:pt x="61" y="3"/>
                      <a:pt x="60" y="3"/>
                    </a:cubicBezTo>
                    <a:cubicBezTo>
                      <a:pt x="58" y="4"/>
                      <a:pt x="57" y="6"/>
                      <a:pt x="56" y="7"/>
                    </a:cubicBezTo>
                    <a:cubicBezTo>
                      <a:pt x="56" y="5"/>
                      <a:pt x="52" y="2"/>
                      <a:pt x="51" y="4"/>
                    </a:cubicBezTo>
                    <a:cubicBezTo>
                      <a:pt x="50" y="5"/>
                      <a:pt x="51" y="6"/>
                      <a:pt x="51" y="6"/>
                    </a:cubicBezTo>
                    <a:cubicBezTo>
                      <a:pt x="52" y="7"/>
                      <a:pt x="52" y="8"/>
                      <a:pt x="51" y="9"/>
                    </a:cubicBezTo>
                    <a:cubicBezTo>
                      <a:pt x="50" y="8"/>
                      <a:pt x="49" y="3"/>
                      <a:pt x="46" y="4"/>
                    </a:cubicBezTo>
                    <a:cubicBezTo>
                      <a:pt x="45" y="4"/>
                      <a:pt x="45" y="5"/>
                      <a:pt x="44" y="5"/>
                    </a:cubicBezTo>
                    <a:cubicBezTo>
                      <a:pt x="43" y="5"/>
                      <a:pt x="43" y="5"/>
                      <a:pt x="42" y="5"/>
                    </a:cubicBezTo>
                    <a:cubicBezTo>
                      <a:pt x="41" y="5"/>
                      <a:pt x="42" y="7"/>
                      <a:pt x="41" y="8"/>
                    </a:cubicBezTo>
                    <a:cubicBezTo>
                      <a:pt x="39" y="10"/>
                      <a:pt x="37" y="5"/>
                      <a:pt x="36" y="4"/>
                    </a:cubicBezTo>
                    <a:cubicBezTo>
                      <a:pt x="35" y="3"/>
                      <a:pt x="33" y="6"/>
                      <a:pt x="34" y="7"/>
                    </a:cubicBezTo>
                    <a:cubicBezTo>
                      <a:pt x="34" y="8"/>
                      <a:pt x="33" y="11"/>
                      <a:pt x="32" y="10"/>
                    </a:cubicBezTo>
                    <a:cubicBezTo>
                      <a:pt x="32" y="12"/>
                      <a:pt x="31" y="9"/>
                      <a:pt x="30" y="9"/>
                    </a:cubicBezTo>
                    <a:cubicBezTo>
                      <a:pt x="28" y="9"/>
                      <a:pt x="28" y="14"/>
                      <a:pt x="27" y="11"/>
                    </a:cubicBezTo>
                    <a:cubicBezTo>
                      <a:pt x="27" y="12"/>
                      <a:pt x="26" y="13"/>
                      <a:pt x="26" y="14"/>
                    </a:cubicBezTo>
                    <a:cubicBezTo>
                      <a:pt x="25" y="13"/>
                      <a:pt x="26" y="10"/>
                      <a:pt x="24" y="11"/>
                    </a:cubicBezTo>
                    <a:cubicBezTo>
                      <a:pt x="27" y="11"/>
                      <a:pt x="22" y="9"/>
                      <a:pt x="22" y="8"/>
                    </a:cubicBezTo>
                    <a:cubicBezTo>
                      <a:pt x="25" y="11"/>
                      <a:pt x="27" y="5"/>
                      <a:pt x="24" y="6"/>
                    </a:cubicBezTo>
                    <a:cubicBezTo>
                      <a:pt x="26" y="5"/>
                      <a:pt x="25" y="5"/>
                      <a:pt x="24" y="5"/>
                    </a:cubicBezTo>
                    <a:cubicBezTo>
                      <a:pt x="23" y="4"/>
                      <a:pt x="23" y="4"/>
                      <a:pt x="22" y="3"/>
                    </a:cubicBezTo>
                    <a:cubicBezTo>
                      <a:pt x="22" y="2"/>
                      <a:pt x="20" y="3"/>
                      <a:pt x="20" y="2"/>
                    </a:cubicBezTo>
                    <a:cubicBezTo>
                      <a:pt x="19" y="1"/>
                      <a:pt x="18" y="1"/>
                      <a:pt x="17" y="1"/>
                    </a:cubicBezTo>
                    <a:cubicBezTo>
                      <a:pt x="17" y="1"/>
                      <a:pt x="12" y="1"/>
                      <a:pt x="13" y="2"/>
                    </a:cubicBezTo>
                    <a:cubicBezTo>
                      <a:pt x="15" y="3"/>
                      <a:pt x="17" y="3"/>
                      <a:pt x="18" y="3"/>
                    </a:cubicBezTo>
                    <a:cubicBezTo>
                      <a:pt x="17" y="3"/>
                      <a:pt x="15" y="2"/>
                      <a:pt x="14" y="4"/>
                    </a:cubicBezTo>
                    <a:cubicBezTo>
                      <a:pt x="15" y="4"/>
                      <a:pt x="17" y="5"/>
                      <a:pt x="17" y="6"/>
                    </a:cubicBezTo>
                    <a:cubicBezTo>
                      <a:pt x="17" y="7"/>
                      <a:pt x="16" y="7"/>
                      <a:pt x="15" y="7"/>
                    </a:cubicBezTo>
                    <a:cubicBezTo>
                      <a:pt x="17" y="5"/>
                      <a:pt x="15" y="5"/>
                      <a:pt x="13" y="6"/>
                    </a:cubicBezTo>
                    <a:cubicBezTo>
                      <a:pt x="14" y="5"/>
                      <a:pt x="14" y="5"/>
                      <a:pt x="13" y="6"/>
                    </a:cubicBezTo>
                    <a:cubicBezTo>
                      <a:pt x="13" y="5"/>
                      <a:pt x="13" y="5"/>
                      <a:pt x="13" y="5"/>
                    </a:cubicBezTo>
                    <a:cubicBezTo>
                      <a:pt x="12" y="4"/>
                      <a:pt x="11" y="4"/>
                      <a:pt x="10" y="4"/>
                    </a:cubicBezTo>
                    <a:cubicBezTo>
                      <a:pt x="10" y="3"/>
                      <a:pt x="8" y="4"/>
                      <a:pt x="10" y="5"/>
                    </a:cubicBezTo>
                    <a:cubicBezTo>
                      <a:pt x="9" y="5"/>
                      <a:pt x="9" y="5"/>
                      <a:pt x="10" y="6"/>
                    </a:cubicBezTo>
                    <a:cubicBezTo>
                      <a:pt x="9" y="5"/>
                      <a:pt x="8" y="5"/>
                      <a:pt x="7" y="5"/>
                    </a:cubicBezTo>
                    <a:cubicBezTo>
                      <a:pt x="6" y="7"/>
                      <a:pt x="9" y="7"/>
                      <a:pt x="10" y="7"/>
                    </a:cubicBezTo>
                    <a:cubicBezTo>
                      <a:pt x="9" y="7"/>
                      <a:pt x="7" y="6"/>
                      <a:pt x="6" y="7"/>
                    </a:cubicBezTo>
                    <a:cubicBezTo>
                      <a:pt x="7" y="8"/>
                      <a:pt x="9" y="8"/>
                      <a:pt x="10" y="8"/>
                    </a:cubicBezTo>
                    <a:cubicBezTo>
                      <a:pt x="9" y="8"/>
                      <a:pt x="8" y="8"/>
                      <a:pt x="8" y="9"/>
                    </a:cubicBezTo>
                    <a:cubicBezTo>
                      <a:pt x="8" y="9"/>
                      <a:pt x="9" y="9"/>
                      <a:pt x="9" y="9"/>
                    </a:cubicBezTo>
                    <a:cubicBezTo>
                      <a:pt x="8" y="10"/>
                      <a:pt x="5" y="7"/>
                      <a:pt x="3" y="8"/>
                    </a:cubicBezTo>
                    <a:cubicBezTo>
                      <a:pt x="4" y="9"/>
                      <a:pt x="4" y="9"/>
                      <a:pt x="5" y="10"/>
                    </a:cubicBezTo>
                    <a:cubicBezTo>
                      <a:pt x="4" y="10"/>
                      <a:pt x="4" y="10"/>
                      <a:pt x="5" y="11"/>
                    </a:cubicBezTo>
                    <a:cubicBezTo>
                      <a:pt x="3" y="10"/>
                      <a:pt x="1" y="9"/>
                      <a:pt x="0" y="11"/>
                    </a:cubicBezTo>
                    <a:cubicBezTo>
                      <a:pt x="1" y="11"/>
                      <a:pt x="3" y="11"/>
                      <a:pt x="4" y="1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54" name="Freeform 4993"/>
              <p:cNvSpPr>
                <a:spLocks/>
              </p:cNvSpPr>
              <p:nvPr/>
            </p:nvSpPr>
            <p:spPr bwMode="auto">
              <a:xfrm>
                <a:off x="1508" y="2431"/>
                <a:ext cx="68" cy="67"/>
              </a:xfrm>
              <a:custGeom>
                <a:avLst/>
                <a:gdLst>
                  <a:gd name="T0" fmla="*/ 3 w 52"/>
                  <a:gd name="T1" fmla="*/ 30 h 51"/>
                  <a:gd name="T2" fmla="*/ 7 w 52"/>
                  <a:gd name="T3" fmla="*/ 33 h 51"/>
                  <a:gd name="T4" fmla="*/ 7 w 52"/>
                  <a:gd name="T5" fmla="*/ 32 h 51"/>
                  <a:gd name="T6" fmla="*/ 12 w 52"/>
                  <a:gd name="T7" fmla="*/ 32 h 51"/>
                  <a:gd name="T8" fmla="*/ 13 w 52"/>
                  <a:gd name="T9" fmla="*/ 28 h 51"/>
                  <a:gd name="T10" fmla="*/ 16 w 52"/>
                  <a:gd name="T11" fmla="*/ 26 h 51"/>
                  <a:gd name="T12" fmla="*/ 16 w 52"/>
                  <a:gd name="T13" fmla="*/ 20 h 51"/>
                  <a:gd name="T14" fmla="*/ 20 w 52"/>
                  <a:gd name="T15" fmla="*/ 20 h 51"/>
                  <a:gd name="T16" fmla="*/ 22 w 52"/>
                  <a:gd name="T17" fmla="*/ 17 h 51"/>
                  <a:gd name="T18" fmla="*/ 30 w 52"/>
                  <a:gd name="T19" fmla="*/ 18 h 51"/>
                  <a:gd name="T20" fmla="*/ 37 w 52"/>
                  <a:gd name="T21" fmla="*/ 11 h 51"/>
                  <a:gd name="T22" fmla="*/ 39 w 52"/>
                  <a:gd name="T23" fmla="*/ 8 h 51"/>
                  <a:gd name="T24" fmla="*/ 42 w 52"/>
                  <a:gd name="T25" fmla="*/ 3 h 51"/>
                  <a:gd name="T26" fmla="*/ 47 w 52"/>
                  <a:gd name="T27" fmla="*/ 5 h 51"/>
                  <a:gd name="T28" fmla="*/ 52 w 52"/>
                  <a:gd name="T29" fmla="*/ 4 h 51"/>
                  <a:gd name="T30" fmla="*/ 60 w 52"/>
                  <a:gd name="T31" fmla="*/ 1 h 51"/>
                  <a:gd name="T32" fmla="*/ 63 w 52"/>
                  <a:gd name="T33" fmla="*/ 0 h 51"/>
                  <a:gd name="T34" fmla="*/ 68 w 52"/>
                  <a:gd name="T35" fmla="*/ 0 h 51"/>
                  <a:gd name="T36" fmla="*/ 64 w 52"/>
                  <a:gd name="T37" fmla="*/ 1 h 51"/>
                  <a:gd name="T38" fmla="*/ 65 w 52"/>
                  <a:gd name="T39" fmla="*/ 12 h 51"/>
                  <a:gd name="T40" fmla="*/ 60 w 52"/>
                  <a:gd name="T41" fmla="*/ 20 h 51"/>
                  <a:gd name="T42" fmla="*/ 59 w 52"/>
                  <a:gd name="T43" fmla="*/ 33 h 51"/>
                  <a:gd name="T44" fmla="*/ 56 w 52"/>
                  <a:gd name="T45" fmla="*/ 41 h 51"/>
                  <a:gd name="T46" fmla="*/ 58 w 52"/>
                  <a:gd name="T47" fmla="*/ 34 h 51"/>
                  <a:gd name="T48" fmla="*/ 55 w 52"/>
                  <a:gd name="T49" fmla="*/ 39 h 51"/>
                  <a:gd name="T50" fmla="*/ 55 w 52"/>
                  <a:gd name="T51" fmla="*/ 47 h 51"/>
                  <a:gd name="T52" fmla="*/ 55 w 52"/>
                  <a:gd name="T53" fmla="*/ 45 h 51"/>
                  <a:gd name="T54" fmla="*/ 54 w 52"/>
                  <a:gd name="T55" fmla="*/ 50 h 51"/>
                  <a:gd name="T56" fmla="*/ 54 w 52"/>
                  <a:gd name="T57" fmla="*/ 54 h 51"/>
                  <a:gd name="T58" fmla="*/ 52 w 52"/>
                  <a:gd name="T59" fmla="*/ 63 h 51"/>
                  <a:gd name="T60" fmla="*/ 52 w 52"/>
                  <a:gd name="T61" fmla="*/ 67 h 51"/>
                  <a:gd name="T62" fmla="*/ 47 w 52"/>
                  <a:gd name="T63" fmla="*/ 66 h 51"/>
                  <a:gd name="T64" fmla="*/ 46 w 52"/>
                  <a:gd name="T65" fmla="*/ 64 h 51"/>
                  <a:gd name="T66" fmla="*/ 43 w 52"/>
                  <a:gd name="T67" fmla="*/ 63 h 51"/>
                  <a:gd name="T68" fmla="*/ 41 w 52"/>
                  <a:gd name="T69" fmla="*/ 62 h 51"/>
                  <a:gd name="T70" fmla="*/ 38 w 52"/>
                  <a:gd name="T71" fmla="*/ 63 h 51"/>
                  <a:gd name="T72" fmla="*/ 34 w 52"/>
                  <a:gd name="T73" fmla="*/ 63 h 51"/>
                  <a:gd name="T74" fmla="*/ 29 w 52"/>
                  <a:gd name="T75" fmla="*/ 60 h 51"/>
                  <a:gd name="T76" fmla="*/ 29 w 52"/>
                  <a:gd name="T77" fmla="*/ 59 h 51"/>
                  <a:gd name="T78" fmla="*/ 38 w 52"/>
                  <a:gd name="T79" fmla="*/ 58 h 51"/>
                  <a:gd name="T80" fmla="*/ 34 w 52"/>
                  <a:gd name="T81" fmla="*/ 51 h 51"/>
                  <a:gd name="T82" fmla="*/ 30 w 52"/>
                  <a:gd name="T83" fmla="*/ 47 h 51"/>
                  <a:gd name="T84" fmla="*/ 26 w 52"/>
                  <a:gd name="T85" fmla="*/ 46 h 51"/>
                  <a:gd name="T86" fmla="*/ 25 w 52"/>
                  <a:gd name="T87" fmla="*/ 53 h 51"/>
                  <a:gd name="T88" fmla="*/ 29 w 52"/>
                  <a:gd name="T89" fmla="*/ 59 h 51"/>
                  <a:gd name="T90" fmla="*/ 27 w 52"/>
                  <a:gd name="T91" fmla="*/ 60 h 51"/>
                  <a:gd name="T92" fmla="*/ 25 w 52"/>
                  <a:gd name="T93" fmla="*/ 60 h 51"/>
                  <a:gd name="T94" fmla="*/ 20 w 52"/>
                  <a:gd name="T95" fmla="*/ 54 h 51"/>
                  <a:gd name="T96" fmla="*/ 9 w 52"/>
                  <a:gd name="T97" fmla="*/ 41 h 51"/>
                  <a:gd name="T98" fmla="*/ 3 w 52"/>
                  <a:gd name="T99" fmla="*/ 30 h 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52" h="51">
                    <a:moveTo>
                      <a:pt x="2" y="23"/>
                    </a:moveTo>
                    <a:cubicBezTo>
                      <a:pt x="4" y="24"/>
                      <a:pt x="4" y="25"/>
                      <a:pt x="5" y="25"/>
                    </a:cubicBezTo>
                    <a:cubicBezTo>
                      <a:pt x="6" y="24"/>
                      <a:pt x="5" y="24"/>
                      <a:pt x="5" y="24"/>
                    </a:cubicBezTo>
                    <a:cubicBezTo>
                      <a:pt x="6" y="24"/>
                      <a:pt x="8" y="24"/>
                      <a:pt x="9" y="24"/>
                    </a:cubicBezTo>
                    <a:cubicBezTo>
                      <a:pt x="10" y="23"/>
                      <a:pt x="9" y="21"/>
                      <a:pt x="10" y="21"/>
                    </a:cubicBezTo>
                    <a:cubicBezTo>
                      <a:pt x="11" y="20"/>
                      <a:pt x="12" y="21"/>
                      <a:pt x="12" y="20"/>
                    </a:cubicBezTo>
                    <a:cubicBezTo>
                      <a:pt x="12" y="18"/>
                      <a:pt x="11" y="16"/>
                      <a:pt x="12" y="15"/>
                    </a:cubicBezTo>
                    <a:cubicBezTo>
                      <a:pt x="13" y="14"/>
                      <a:pt x="14" y="15"/>
                      <a:pt x="15" y="15"/>
                    </a:cubicBezTo>
                    <a:cubicBezTo>
                      <a:pt x="16" y="15"/>
                      <a:pt x="17" y="14"/>
                      <a:pt x="17" y="13"/>
                    </a:cubicBezTo>
                    <a:cubicBezTo>
                      <a:pt x="20" y="10"/>
                      <a:pt x="20" y="12"/>
                      <a:pt x="23" y="14"/>
                    </a:cubicBezTo>
                    <a:cubicBezTo>
                      <a:pt x="23" y="11"/>
                      <a:pt x="26" y="10"/>
                      <a:pt x="28" y="8"/>
                    </a:cubicBezTo>
                    <a:cubicBezTo>
                      <a:pt x="30" y="8"/>
                      <a:pt x="28" y="7"/>
                      <a:pt x="30" y="6"/>
                    </a:cubicBezTo>
                    <a:cubicBezTo>
                      <a:pt x="31" y="5"/>
                      <a:pt x="31" y="3"/>
                      <a:pt x="32" y="2"/>
                    </a:cubicBezTo>
                    <a:cubicBezTo>
                      <a:pt x="34" y="1"/>
                      <a:pt x="34" y="3"/>
                      <a:pt x="36" y="4"/>
                    </a:cubicBezTo>
                    <a:cubicBezTo>
                      <a:pt x="37" y="5"/>
                      <a:pt x="38" y="3"/>
                      <a:pt x="40" y="3"/>
                    </a:cubicBezTo>
                    <a:cubicBezTo>
                      <a:pt x="41" y="2"/>
                      <a:pt x="45" y="2"/>
                      <a:pt x="46" y="1"/>
                    </a:cubicBezTo>
                    <a:cubicBezTo>
                      <a:pt x="47" y="1"/>
                      <a:pt x="48" y="0"/>
                      <a:pt x="48" y="0"/>
                    </a:cubicBezTo>
                    <a:cubicBezTo>
                      <a:pt x="49" y="0"/>
                      <a:pt x="50" y="0"/>
                      <a:pt x="52" y="0"/>
                    </a:cubicBezTo>
                    <a:cubicBezTo>
                      <a:pt x="51" y="0"/>
                      <a:pt x="50" y="2"/>
                      <a:pt x="49" y="1"/>
                    </a:cubicBezTo>
                    <a:cubicBezTo>
                      <a:pt x="48" y="3"/>
                      <a:pt x="51" y="6"/>
                      <a:pt x="50" y="9"/>
                    </a:cubicBezTo>
                    <a:cubicBezTo>
                      <a:pt x="49" y="11"/>
                      <a:pt x="47" y="13"/>
                      <a:pt x="46" y="15"/>
                    </a:cubicBezTo>
                    <a:cubicBezTo>
                      <a:pt x="45" y="19"/>
                      <a:pt x="45" y="22"/>
                      <a:pt x="45" y="25"/>
                    </a:cubicBezTo>
                    <a:cubicBezTo>
                      <a:pt x="45" y="27"/>
                      <a:pt x="45" y="31"/>
                      <a:pt x="43" y="31"/>
                    </a:cubicBezTo>
                    <a:cubicBezTo>
                      <a:pt x="44" y="30"/>
                      <a:pt x="45" y="28"/>
                      <a:pt x="44" y="26"/>
                    </a:cubicBezTo>
                    <a:cubicBezTo>
                      <a:pt x="43" y="26"/>
                      <a:pt x="44" y="29"/>
                      <a:pt x="42" y="30"/>
                    </a:cubicBezTo>
                    <a:cubicBezTo>
                      <a:pt x="43" y="32"/>
                      <a:pt x="42" y="34"/>
                      <a:pt x="42" y="36"/>
                    </a:cubicBezTo>
                    <a:cubicBezTo>
                      <a:pt x="42" y="35"/>
                      <a:pt x="42" y="35"/>
                      <a:pt x="42" y="34"/>
                    </a:cubicBezTo>
                    <a:cubicBezTo>
                      <a:pt x="42" y="35"/>
                      <a:pt x="41" y="37"/>
                      <a:pt x="41" y="38"/>
                    </a:cubicBezTo>
                    <a:cubicBezTo>
                      <a:pt x="44" y="37"/>
                      <a:pt x="42" y="41"/>
                      <a:pt x="41" y="41"/>
                    </a:cubicBezTo>
                    <a:cubicBezTo>
                      <a:pt x="40" y="43"/>
                      <a:pt x="39" y="46"/>
                      <a:pt x="40" y="48"/>
                    </a:cubicBezTo>
                    <a:cubicBezTo>
                      <a:pt x="41" y="49"/>
                      <a:pt x="42" y="50"/>
                      <a:pt x="40" y="51"/>
                    </a:cubicBezTo>
                    <a:cubicBezTo>
                      <a:pt x="39" y="51"/>
                      <a:pt x="37" y="51"/>
                      <a:pt x="36" y="50"/>
                    </a:cubicBezTo>
                    <a:cubicBezTo>
                      <a:pt x="35" y="49"/>
                      <a:pt x="35" y="49"/>
                      <a:pt x="35" y="49"/>
                    </a:cubicBezTo>
                    <a:cubicBezTo>
                      <a:pt x="34" y="48"/>
                      <a:pt x="35" y="48"/>
                      <a:pt x="33" y="48"/>
                    </a:cubicBezTo>
                    <a:cubicBezTo>
                      <a:pt x="32" y="48"/>
                      <a:pt x="32" y="47"/>
                      <a:pt x="31" y="47"/>
                    </a:cubicBezTo>
                    <a:cubicBezTo>
                      <a:pt x="30" y="47"/>
                      <a:pt x="29" y="48"/>
                      <a:pt x="29" y="48"/>
                    </a:cubicBezTo>
                    <a:cubicBezTo>
                      <a:pt x="28" y="48"/>
                      <a:pt x="27" y="48"/>
                      <a:pt x="26" y="48"/>
                    </a:cubicBezTo>
                    <a:cubicBezTo>
                      <a:pt x="23" y="46"/>
                      <a:pt x="22" y="46"/>
                      <a:pt x="22" y="46"/>
                    </a:cubicBezTo>
                    <a:cubicBezTo>
                      <a:pt x="21" y="46"/>
                      <a:pt x="21" y="45"/>
                      <a:pt x="22" y="45"/>
                    </a:cubicBezTo>
                    <a:cubicBezTo>
                      <a:pt x="23" y="45"/>
                      <a:pt x="32" y="50"/>
                      <a:pt x="29" y="44"/>
                    </a:cubicBezTo>
                    <a:cubicBezTo>
                      <a:pt x="29" y="43"/>
                      <a:pt x="27" y="39"/>
                      <a:pt x="26" y="39"/>
                    </a:cubicBezTo>
                    <a:cubicBezTo>
                      <a:pt x="26" y="39"/>
                      <a:pt x="23" y="37"/>
                      <a:pt x="23" y="36"/>
                    </a:cubicBezTo>
                    <a:cubicBezTo>
                      <a:pt x="22" y="35"/>
                      <a:pt x="20" y="35"/>
                      <a:pt x="20" y="35"/>
                    </a:cubicBezTo>
                    <a:cubicBezTo>
                      <a:pt x="18" y="35"/>
                      <a:pt x="19" y="40"/>
                      <a:pt x="19" y="40"/>
                    </a:cubicBezTo>
                    <a:cubicBezTo>
                      <a:pt x="19" y="40"/>
                      <a:pt x="20" y="44"/>
                      <a:pt x="22" y="45"/>
                    </a:cubicBezTo>
                    <a:cubicBezTo>
                      <a:pt x="22" y="45"/>
                      <a:pt x="22" y="46"/>
                      <a:pt x="21" y="46"/>
                    </a:cubicBezTo>
                    <a:cubicBezTo>
                      <a:pt x="20" y="45"/>
                      <a:pt x="21" y="49"/>
                      <a:pt x="19" y="46"/>
                    </a:cubicBezTo>
                    <a:cubicBezTo>
                      <a:pt x="18" y="44"/>
                      <a:pt x="16" y="42"/>
                      <a:pt x="15" y="41"/>
                    </a:cubicBezTo>
                    <a:cubicBezTo>
                      <a:pt x="11" y="38"/>
                      <a:pt x="10" y="34"/>
                      <a:pt x="7" y="31"/>
                    </a:cubicBezTo>
                    <a:cubicBezTo>
                      <a:pt x="5" y="29"/>
                      <a:pt x="0" y="26"/>
                      <a:pt x="2" y="2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55" name="Freeform 4994"/>
              <p:cNvSpPr>
                <a:spLocks/>
              </p:cNvSpPr>
              <p:nvPr/>
            </p:nvSpPr>
            <p:spPr bwMode="auto">
              <a:xfrm>
                <a:off x="1939" y="3539"/>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1"/>
                      <a:pt x="0" y="1"/>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56" name="Freeform 4995"/>
              <p:cNvSpPr>
                <a:spLocks/>
              </p:cNvSpPr>
              <p:nvPr/>
            </p:nvSpPr>
            <p:spPr bwMode="auto">
              <a:xfrm>
                <a:off x="1963" y="3546"/>
                <a:ext cx="2" cy="1"/>
              </a:xfrm>
              <a:custGeom>
                <a:avLst/>
                <a:gdLst>
                  <a:gd name="T0" fmla="*/ 2 w 2"/>
                  <a:gd name="T1" fmla="*/ 1 h 1"/>
                  <a:gd name="T2" fmla="*/ 2 w 2"/>
                  <a:gd name="T3" fmla="*/ 0 h 1"/>
                  <a:gd name="T4" fmla="*/ 0 w 2"/>
                  <a:gd name="T5" fmla="*/ 1 h 1"/>
                  <a:gd name="T6" fmla="*/ 2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1"/>
                    </a:moveTo>
                    <a:cubicBezTo>
                      <a:pt x="2" y="0"/>
                      <a:pt x="2" y="0"/>
                      <a:pt x="2" y="0"/>
                    </a:cubicBezTo>
                    <a:cubicBezTo>
                      <a:pt x="1" y="0"/>
                      <a:pt x="1" y="0"/>
                      <a:pt x="0" y="1"/>
                    </a:cubicBezTo>
                    <a:cubicBezTo>
                      <a:pt x="1" y="0"/>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57" name="Freeform 4996"/>
              <p:cNvSpPr>
                <a:spLocks/>
              </p:cNvSpPr>
              <p:nvPr/>
            </p:nvSpPr>
            <p:spPr bwMode="auto">
              <a:xfrm>
                <a:off x="1968" y="3546"/>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58" name="Freeform 4997"/>
              <p:cNvSpPr>
                <a:spLocks/>
              </p:cNvSpPr>
              <p:nvPr/>
            </p:nvSpPr>
            <p:spPr bwMode="auto">
              <a:xfrm>
                <a:off x="1971" y="3546"/>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1"/>
                      <a:pt x="0"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59" name="Freeform 4998"/>
              <p:cNvSpPr>
                <a:spLocks/>
              </p:cNvSpPr>
              <p:nvPr/>
            </p:nvSpPr>
            <p:spPr bwMode="auto">
              <a:xfrm>
                <a:off x="1951" y="3530"/>
                <a:ext cx="16" cy="9"/>
              </a:xfrm>
              <a:custGeom>
                <a:avLst/>
                <a:gdLst>
                  <a:gd name="T0" fmla="*/ 15 w 12"/>
                  <a:gd name="T1" fmla="*/ 5 h 7"/>
                  <a:gd name="T2" fmla="*/ 0 w 12"/>
                  <a:gd name="T3" fmla="*/ 4 h 7"/>
                  <a:gd name="T4" fmla="*/ 3 w 12"/>
                  <a:gd name="T5" fmla="*/ 6 h 7"/>
                  <a:gd name="T6" fmla="*/ 7 w 12"/>
                  <a:gd name="T7" fmla="*/ 8 h 7"/>
                  <a:gd name="T8" fmla="*/ 9 w 12"/>
                  <a:gd name="T9" fmla="*/ 8 h 7"/>
                  <a:gd name="T10" fmla="*/ 9 w 12"/>
                  <a:gd name="T11" fmla="*/ 6 h 7"/>
                  <a:gd name="T12" fmla="*/ 12 w 12"/>
                  <a:gd name="T13" fmla="*/ 9 h 7"/>
                  <a:gd name="T14" fmla="*/ 15 w 12"/>
                  <a:gd name="T15" fmla="*/ 5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 h="7">
                    <a:moveTo>
                      <a:pt x="11" y="4"/>
                    </a:moveTo>
                    <a:cubicBezTo>
                      <a:pt x="10" y="2"/>
                      <a:pt x="1" y="0"/>
                      <a:pt x="0" y="3"/>
                    </a:cubicBezTo>
                    <a:cubicBezTo>
                      <a:pt x="1" y="2"/>
                      <a:pt x="1" y="4"/>
                      <a:pt x="2" y="5"/>
                    </a:cubicBezTo>
                    <a:cubicBezTo>
                      <a:pt x="3" y="6"/>
                      <a:pt x="8" y="6"/>
                      <a:pt x="5" y="6"/>
                    </a:cubicBezTo>
                    <a:cubicBezTo>
                      <a:pt x="6" y="6"/>
                      <a:pt x="7" y="6"/>
                      <a:pt x="7" y="6"/>
                    </a:cubicBezTo>
                    <a:cubicBezTo>
                      <a:pt x="8" y="6"/>
                      <a:pt x="7" y="6"/>
                      <a:pt x="7" y="5"/>
                    </a:cubicBezTo>
                    <a:cubicBezTo>
                      <a:pt x="8" y="5"/>
                      <a:pt x="9" y="6"/>
                      <a:pt x="9" y="7"/>
                    </a:cubicBezTo>
                    <a:cubicBezTo>
                      <a:pt x="11" y="7"/>
                      <a:pt x="12" y="5"/>
                      <a:pt x="11"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60" name="Freeform 4999"/>
              <p:cNvSpPr>
                <a:spLocks/>
              </p:cNvSpPr>
              <p:nvPr/>
            </p:nvSpPr>
            <p:spPr bwMode="auto">
              <a:xfrm>
                <a:off x="1962" y="3542"/>
                <a:ext cx="1" cy="1"/>
              </a:xfrm>
              <a:custGeom>
                <a:avLst/>
                <a:gdLst>
                  <a:gd name="T0" fmla="*/ 1 w 1"/>
                  <a:gd name="T1" fmla="*/ 1 h 1"/>
                  <a:gd name="T2" fmla="*/ 1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1" y="0"/>
                    </a:cubicBezTo>
                    <a:cubicBezTo>
                      <a:pt x="0" y="0"/>
                      <a:pt x="0"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61" name="Freeform 5000"/>
              <p:cNvSpPr>
                <a:spLocks/>
              </p:cNvSpPr>
              <p:nvPr/>
            </p:nvSpPr>
            <p:spPr bwMode="auto">
              <a:xfrm>
                <a:off x="1965" y="3543"/>
                <a:ext cx="3" cy="3"/>
              </a:xfrm>
              <a:custGeom>
                <a:avLst/>
                <a:gdLst>
                  <a:gd name="T0" fmla="*/ 3 w 2"/>
                  <a:gd name="T1" fmla="*/ 3 h 2"/>
                  <a:gd name="T2" fmla="*/ 2 w 2"/>
                  <a:gd name="T3" fmla="*/ 0 h 2"/>
                  <a:gd name="T4" fmla="*/ 0 w 2"/>
                  <a:gd name="T5" fmla="*/ 2 h 2"/>
                  <a:gd name="T6" fmla="*/ 3 w 2"/>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2"/>
                    </a:moveTo>
                    <a:cubicBezTo>
                      <a:pt x="2" y="1"/>
                      <a:pt x="1" y="0"/>
                      <a:pt x="1" y="0"/>
                    </a:cubicBezTo>
                    <a:cubicBezTo>
                      <a:pt x="0" y="0"/>
                      <a:pt x="0" y="1"/>
                      <a:pt x="0" y="1"/>
                    </a:cubicBezTo>
                    <a:cubicBezTo>
                      <a:pt x="1" y="1"/>
                      <a:pt x="1"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62" name="Freeform 5001"/>
              <p:cNvSpPr>
                <a:spLocks/>
              </p:cNvSpPr>
              <p:nvPr/>
            </p:nvSpPr>
            <p:spPr bwMode="auto">
              <a:xfrm>
                <a:off x="1965" y="3534"/>
                <a:ext cx="3" cy="1"/>
              </a:xfrm>
              <a:custGeom>
                <a:avLst/>
                <a:gdLst>
                  <a:gd name="T0" fmla="*/ 0 w 2"/>
                  <a:gd name="T1" fmla="*/ 0 h 1"/>
                  <a:gd name="T2" fmla="*/ 3 w 2"/>
                  <a:gd name="T3" fmla="*/ 1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1"/>
                      <a:pt x="2" y="1"/>
                      <a:pt x="2" y="1"/>
                    </a:cubicBezTo>
                    <a:cubicBezTo>
                      <a:pt x="2"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63" name="Freeform 5002"/>
              <p:cNvSpPr>
                <a:spLocks/>
              </p:cNvSpPr>
              <p:nvPr/>
            </p:nvSpPr>
            <p:spPr bwMode="auto">
              <a:xfrm>
                <a:off x="1968" y="3536"/>
                <a:ext cx="1" cy="3"/>
              </a:xfrm>
              <a:custGeom>
                <a:avLst/>
                <a:gdLst>
                  <a:gd name="T0" fmla="*/ 1 w 1"/>
                  <a:gd name="T1" fmla="*/ 0 h 2"/>
                  <a:gd name="T2" fmla="*/ 0 w 1"/>
                  <a:gd name="T3" fmla="*/ 2 h 2"/>
                  <a:gd name="T4" fmla="*/ 1 w 1"/>
                  <a:gd name="T5" fmla="*/ 2 h 2"/>
                  <a:gd name="T6" fmla="*/ 1 w 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1" y="0"/>
                    </a:moveTo>
                    <a:cubicBezTo>
                      <a:pt x="0" y="1"/>
                      <a:pt x="0" y="1"/>
                      <a:pt x="0" y="1"/>
                    </a:cubicBezTo>
                    <a:cubicBezTo>
                      <a:pt x="0" y="2"/>
                      <a:pt x="1" y="2"/>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64" name="Freeform 5003"/>
              <p:cNvSpPr>
                <a:spLocks/>
              </p:cNvSpPr>
              <p:nvPr/>
            </p:nvSpPr>
            <p:spPr bwMode="auto">
              <a:xfrm>
                <a:off x="1972" y="3536"/>
                <a:ext cx="1" cy="2"/>
              </a:xfrm>
              <a:custGeom>
                <a:avLst/>
                <a:gdLst>
                  <a:gd name="T0" fmla="*/ 1 w 1"/>
                  <a:gd name="T1" fmla="*/ 2 h 1"/>
                  <a:gd name="T2" fmla="*/ 0 w 1"/>
                  <a:gd name="T3" fmla="*/ 0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65" name="Freeform 5004"/>
              <p:cNvSpPr>
                <a:spLocks/>
              </p:cNvSpPr>
              <p:nvPr/>
            </p:nvSpPr>
            <p:spPr bwMode="auto">
              <a:xfrm>
                <a:off x="1868" y="3507"/>
                <a:ext cx="1" cy="2"/>
              </a:xfrm>
              <a:custGeom>
                <a:avLst/>
                <a:gdLst>
                  <a:gd name="T0" fmla="*/ 1 w 1"/>
                  <a:gd name="T1" fmla="*/ 0 h 1"/>
                  <a:gd name="T2" fmla="*/ 0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0"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66" name="Freeform 5005"/>
              <p:cNvSpPr>
                <a:spLocks/>
              </p:cNvSpPr>
              <p:nvPr/>
            </p:nvSpPr>
            <p:spPr bwMode="auto">
              <a:xfrm>
                <a:off x="1873" y="3510"/>
                <a:ext cx="3" cy="3"/>
              </a:xfrm>
              <a:custGeom>
                <a:avLst/>
                <a:gdLst>
                  <a:gd name="T0" fmla="*/ 2 w 2"/>
                  <a:gd name="T1" fmla="*/ 3 h 2"/>
                  <a:gd name="T2" fmla="*/ 3 w 2"/>
                  <a:gd name="T3" fmla="*/ 2 h 2"/>
                  <a:gd name="T4" fmla="*/ 2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2" y="1"/>
                      <a:pt x="2" y="1"/>
                      <a:pt x="2" y="1"/>
                    </a:cubicBezTo>
                    <a:cubicBezTo>
                      <a:pt x="1" y="0"/>
                      <a:pt x="0"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67" name="Freeform 5006"/>
              <p:cNvSpPr>
                <a:spLocks/>
              </p:cNvSpPr>
              <p:nvPr/>
            </p:nvSpPr>
            <p:spPr bwMode="auto">
              <a:xfrm>
                <a:off x="1874" y="3510"/>
                <a:ext cx="6" cy="3"/>
              </a:xfrm>
              <a:custGeom>
                <a:avLst/>
                <a:gdLst>
                  <a:gd name="T0" fmla="*/ 5 w 4"/>
                  <a:gd name="T1" fmla="*/ 0 h 2"/>
                  <a:gd name="T2" fmla="*/ 2 w 4"/>
                  <a:gd name="T3" fmla="*/ 0 h 2"/>
                  <a:gd name="T4" fmla="*/ 3 w 4"/>
                  <a:gd name="T5" fmla="*/ 2 h 2"/>
                  <a:gd name="T6" fmla="*/ 0 w 4"/>
                  <a:gd name="T7" fmla="*/ 0 h 2"/>
                  <a:gd name="T8" fmla="*/ 5 w 4"/>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
                    <a:moveTo>
                      <a:pt x="3" y="0"/>
                    </a:moveTo>
                    <a:cubicBezTo>
                      <a:pt x="2" y="0"/>
                      <a:pt x="2" y="0"/>
                      <a:pt x="1" y="0"/>
                    </a:cubicBezTo>
                    <a:cubicBezTo>
                      <a:pt x="2" y="1"/>
                      <a:pt x="2" y="1"/>
                      <a:pt x="2" y="1"/>
                    </a:cubicBezTo>
                    <a:cubicBezTo>
                      <a:pt x="1" y="0"/>
                      <a:pt x="1" y="0"/>
                      <a:pt x="0" y="0"/>
                    </a:cubicBezTo>
                    <a:cubicBezTo>
                      <a:pt x="1" y="1"/>
                      <a:pt x="4" y="2"/>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68" name="Freeform 5007"/>
              <p:cNvSpPr>
                <a:spLocks/>
              </p:cNvSpPr>
              <p:nvPr/>
            </p:nvSpPr>
            <p:spPr bwMode="auto">
              <a:xfrm>
                <a:off x="1878" y="3509"/>
                <a:ext cx="18" cy="12"/>
              </a:xfrm>
              <a:custGeom>
                <a:avLst/>
                <a:gdLst>
                  <a:gd name="T0" fmla="*/ 12 w 13"/>
                  <a:gd name="T1" fmla="*/ 12 h 9"/>
                  <a:gd name="T2" fmla="*/ 18 w 13"/>
                  <a:gd name="T3" fmla="*/ 9 h 9"/>
                  <a:gd name="T4" fmla="*/ 18 w 13"/>
                  <a:gd name="T5" fmla="*/ 8 h 9"/>
                  <a:gd name="T6" fmla="*/ 14 w 13"/>
                  <a:gd name="T7" fmla="*/ 5 h 9"/>
                  <a:gd name="T8" fmla="*/ 11 w 13"/>
                  <a:gd name="T9" fmla="*/ 5 h 9"/>
                  <a:gd name="T10" fmla="*/ 8 w 13"/>
                  <a:gd name="T11" fmla="*/ 4 h 9"/>
                  <a:gd name="T12" fmla="*/ 3 w 13"/>
                  <a:gd name="T13" fmla="*/ 1 h 9"/>
                  <a:gd name="T14" fmla="*/ 4 w 13"/>
                  <a:gd name="T15" fmla="*/ 3 h 9"/>
                  <a:gd name="T16" fmla="*/ 1 w 13"/>
                  <a:gd name="T17" fmla="*/ 3 h 9"/>
                  <a:gd name="T18" fmla="*/ 7 w 13"/>
                  <a:gd name="T19" fmla="*/ 5 h 9"/>
                  <a:gd name="T20" fmla="*/ 0 w 13"/>
                  <a:gd name="T21" fmla="*/ 5 h 9"/>
                  <a:gd name="T22" fmla="*/ 1 w 13"/>
                  <a:gd name="T23" fmla="*/ 7 h 9"/>
                  <a:gd name="T24" fmla="*/ 6 w 13"/>
                  <a:gd name="T25" fmla="*/ 9 h 9"/>
                  <a:gd name="T26" fmla="*/ 8 w 13"/>
                  <a:gd name="T27" fmla="*/ 9 h 9"/>
                  <a:gd name="T28" fmla="*/ 12 w 13"/>
                  <a:gd name="T29" fmla="*/ 8 h 9"/>
                  <a:gd name="T30" fmla="*/ 11 w 13"/>
                  <a:gd name="T31" fmla="*/ 9 h 9"/>
                  <a:gd name="T32" fmla="*/ 12 w 13"/>
                  <a:gd name="T33" fmla="*/ 11 h 9"/>
                  <a:gd name="T34" fmla="*/ 10 w 13"/>
                  <a:gd name="T35" fmla="*/ 11 h 9"/>
                  <a:gd name="T36" fmla="*/ 12 w 13"/>
                  <a:gd name="T37" fmla="*/ 12 h 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3" h="9">
                    <a:moveTo>
                      <a:pt x="9" y="9"/>
                    </a:moveTo>
                    <a:cubicBezTo>
                      <a:pt x="11" y="8"/>
                      <a:pt x="12" y="8"/>
                      <a:pt x="13" y="7"/>
                    </a:cubicBezTo>
                    <a:cubicBezTo>
                      <a:pt x="12" y="7"/>
                      <a:pt x="12" y="5"/>
                      <a:pt x="13" y="6"/>
                    </a:cubicBezTo>
                    <a:cubicBezTo>
                      <a:pt x="13" y="4"/>
                      <a:pt x="11" y="5"/>
                      <a:pt x="10" y="4"/>
                    </a:cubicBezTo>
                    <a:cubicBezTo>
                      <a:pt x="9" y="3"/>
                      <a:pt x="8" y="2"/>
                      <a:pt x="8" y="4"/>
                    </a:cubicBezTo>
                    <a:cubicBezTo>
                      <a:pt x="7" y="3"/>
                      <a:pt x="6" y="1"/>
                      <a:pt x="6" y="3"/>
                    </a:cubicBezTo>
                    <a:cubicBezTo>
                      <a:pt x="5" y="2"/>
                      <a:pt x="3" y="0"/>
                      <a:pt x="2" y="1"/>
                    </a:cubicBezTo>
                    <a:cubicBezTo>
                      <a:pt x="3" y="2"/>
                      <a:pt x="3" y="2"/>
                      <a:pt x="3" y="2"/>
                    </a:cubicBezTo>
                    <a:cubicBezTo>
                      <a:pt x="2" y="2"/>
                      <a:pt x="1" y="2"/>
                      <a:pt x="1" y="2"/>
                    </a:cubicBezTo>
                    <a:cubicBezTo>
                      <a:pt x="2" y="3"/>
                      <a:pt x="3" y="3"/>
                      <a:pt x="5" y="4"/>
                    </a:cubicBezTo>
                    <a:cubicBezTo>
                      <a:pt x="3" y="4"/>
                      <a:pt x="1" y="2"/>
                      <a:pt x="0" y="4"/>
                    </a:cubicBezTo>
                    <a:cubicBezTo>
                      <a:pt x="0" y="3"/>
                      <a:pt x="1" y="4"/>
                      <a:pt x="1" y="5"/>
                    </a:cubicBezTo>
                    <a:cubicBezTo>
                      <a:pt x="3" y="3"/>
                      <a:pt x="3" y="5"/>
                      <a:pt x="4" y="7"/>
                    </a:cubicBezTo>
                    <a:cubicBezTo>
                      <a:pt x="4" y="7"/>
                      <a:pt x="5" y="8"/>
                      <a:pt x="6" y="7"/>
                    </a:cubicBezTo>
                    <a:cubicBezTo>
                      <a:pt x="7" y="5"/>
                      <a:pt x="8" y="5"/>
                      <a:pt x="9" y="6"/>
                    </a:cubicBezTo>
                    <a:cubicBezTo>
                      <a:pt x="8" y="7"/>
                      <a:pt x="8" y="7"/>
                      <a:pt x="8" y="7"/>
                    </a:cubicBezTo>
                    <a:cubicBezTo>
                      <a:pt x="9" y="7"/>
                      <a:pt x="9" y="8"/>
                      <a:pt x="9" y="8"/>
                    </a:cubicBezTo>
                    <a:cubicBezTo>
                      <a:pt x="9" y="8"/>
                      <a:pt x="8" y="8"/>
                      <a:pt x="7" y="8"/>
                    </a:cubicBezTo>
                    <a:cubicBezTo>
                      <a:pt x="8" y="8"/>
                      <a:pt x="9" y="9"/>
                      <a:pt x="9" y="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69" name="Freeform 5008"/>
              <p:cNvSpPr>
                <a:spLocks/>
              </p:cNvSpPr>
              <p:nvPr/>
            </p:nvSpPr>
            <p:spPr bwMode="auto">
              <a:xfrm>
                <a:off x="1882" y="3519"/>
                <a:ext cx="4" cy="2"/>
              </a:xfrm>
              <a:custGeom>
                <a:avLst/>
                <a:gdLst>
                  <a:gd name="T0" fmla="*/ 3 w 3"/>
                  <a:gd name="T1" fmla="*/ 2 h 1"/>
                  <a:gd name="T2" fmla="*/ 0 w 3"/>
                  <a:gd name="T3" fmla="*/ 0 h 1"/>
                  <a:gd name="T4" fmla="*/ 3 w 3"/>
                  <a:gd name="T5" fmla="*/ 2 h 1"/>
                  <a:gd name="T6" fmla="*/ 0 60000 65536"/>
                  <a:gd name="T7" fmla="*/ 0 60000 65536"/>
                  <a:gd name="T8" fmla="*/ 0 60000 65536"/>
                </a:gdLst>
                <a:ahLst/>
                <a:cxnLst>
                  <a:cxn ang="T6">
                    <a:pos x="T0" y="T1"/>
                  </a:cxn>
                  <a:cxn ang="T7">
                    <a:pos x="T2" y="T3"/>
                  </a:cxn>
                  <a:cxn ang="T8">
                    <a:pos x="T4" y="T5"/>
                  </a:cxn>
                </a:cxnLst>
                <a:rect l="0" t="0" r="r" b="b"/>
                <a:pathLst>
                  <a:path w="3" h="1">
                    <a:moveTo>
                      <a:pt x="2" y="1"/>
                    </a:moveTo>
                    <a:cubicBezTo>
                      <a:pt x="3" y="0"/>
                      <a:pt x="1" y="0"/>
                      <a:pt x="0" y="0"/>
                    </a:cubicBezTo>
                    <a:cubicBezTo>
                      <a:pt x="1" y="0"/>
                      <a:pt x="2" y="0"/>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70" name="Freeform 5009"/>
              <p:cNvSpPr>
                <a:spLocks/>
              </p:cNvSpPr>
              <p:nvPr/>
            </p:nvSpPr>
            <p:spPr bwMode="auto">
              <a:xfrm>
                <a:off x="1896" y="3519"/>
                <a:ext cx="4" cy="4"/>
              </a:xfrm>
              <a:custGeom>
                <a:avLst/>
                <a:gdLst>
                  <a:gd name="T0" fmla="*/ 1 w 3"/>
                  <a:gd name="T1" fmla="*/ 0 h 3"/>
                  <a:gd name="T2" fmla="*/ 0 w 3"/>
                  <a:gd name="T3" fmla="*/ 0 h 3"/>
                  <a:gd name="T4" fmla="*/ 0 w 3"/>
                  <a:gd name="T5" fmla="*/ 3 h 3"/>
                  <a:gd name="T6" fmla="*/ 1 w 3"/>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1" y="0"/>
                    </a:moveTo>
                    <a:cubicBezTo>
                      <a:pt x="0" y="0"/>
                      <a:pt x="0" y="0"/>
                      <a:pt x="0" y="0"/>
                    </a:cubicBezTo>
                    <a:cubicBezTo>
                      <a:pt x="1" y="1"/>
                      <a:pt x="1" y="2"/>
                      <a:pt x="0" y="2"/>
                    </a:cubicBezTo>
                    <a:cubicBezTo>
                      <a:pt x="1" y="3"/>
                      <a:pt x="3"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71" name="Freeform 5010"/>
              <p:cNvSpPr>
                <a:spLocks/>
              </p:cNvSpPr>
              <p:nvPr/>
            </p:nvSpPr>
            <p:spPr bwMode="auto">
              <a:xfrm>
                <a:off x="1896" y="3523"/>
                <a:ext cx="4" cy="2"/>
              </a:xfrm>
              <a:custGeom>
                <a:avLst/>
                <a:gdLst>
                  <a:gd name="T0" fmla="*/ 1 w 3"/>
                  <a:gd name="T1" fmla="*/ 2 h 1"/>
                  <a:gd name="T2" fmla="*/ 4 w 3"/>
                  <a:gd name="T3" fmla="*/ 2 h 1"/>
                  <a:gd name="T4" fmla="*/ 0 w 3"/>
                  <a:gd name="T5" fmla="*/ 2 h 1"/>
                  <a:gd name="T6" fmla="*/ 1 w 3"/>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1"/>
                    </a:moveTo>
                    <a:cubicBezTo>
                      <a:pt x="2" y="1"/>
                      <a:pt x="2" y="0"/>
                      <a:pt x="3" y="1"/>
                    </a:cubicBezTo>
                    <a:cubicBezTo>
                      <a:pt x="2"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72" name="Freeform 5011"/>
              <p:cNvSpPr>
                <a:spLocks/>
              </p:cNvSpPr>
              <p:nvPr/>
            </p:nvSpPr>
            <p:spPr bwMode="auto">
              <a:xfrm>
                <a:off x="1897" y="351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73" name="Freeform 5012"/>
              <p:cNvSpPr>
                <a:spLocks/>
              </p:cNvSpPr>
              <p:nvPr/>
            </p:nvSpPr>
            <p:spPr bwMode="auto">
              <a:xfrm>
                <a:off x="1897" y="3517"/>
                <a:ext cx="9" cy="6"/>
              </a:xfrm>
              <a:custGeom>
                <a:avLst/>
                <a:gdLst>
                  <a:gd name="T0" fmla="*/ 6 w 7"/>
                  <a:gd name="T1" fmla="*/ 1 h 5"/>
                  <a:gd name="T2" fmla="*/ 4 w 7"/>
                  <a:gd name="T3" fmla="*/ 0 h 5"/>
                  <a:gd name="T4" fmla="*/ 0 w 7"/>
                  <a:gd name="T5" fmla="*/ 1 h 5"/>
                  <a:gd name="T6" fmla="*/ 5 w 7"/>
                  <a:gd name="T7" fmla="*/ 6 h 5"/>
                  <a:gd name="T8" fmla="*/ 5 w 7"/>
                  <a:gd name="T9" fmla="*/ 2 h 5"/>
                  <a:gd name="T10" fmla="*/ 8 w 7"/>
                  <a:gd name="T11" fmla="*/ 4 h 5"/>
                  <a:gd name="T12" fmla="*/ 6 w 7"/>
                  <a:gd name="T13" fmla="*/ 1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5">
                    <a:moveTo>
                      <a:pt x="5" y="1"/>
                    </a:moveTo>
                    <a:cubicBezTo>
                      <a:pt x="4" y="0"/>
                      <a:pt x="3" y="1"/>
                      <a:pt x="3" y="0"/>
                    </a:cubicBezTo>
                    <a:cubicBezTo>
                      <a:pt x="2" y="0"/>
                      <a:pt x="1" y="1"/>
                      <a:pt x="0" y="1"/>
                    </a:cubicBezTo>
                    <a:cubicBezTo>
                      <a:pt x="0" y="3"/>
                      <a:pt x="5" y="3"/>
                      <a:pt x="4" y="5"/>
                    </a:cubicBezTo>
                    <a:cubicBezTo>
                      <a:pt x="7" y="5"/>
                      <a:pt x="4" y="3"/>
                      <a:pt x="4" y="2"/>
                    </a:cubicBezTo>
                    <a:cubicBezTo>
                      <a:pt x="4" y="3"/>
                      <a:pt x="5" y="3"/>
                      <a:pt x="6" y="3"/>
                    </a:cubicBezTo>
                    <a:cubicBezTo>
                      <a:pt x="5" y="2"/>
                      <a:pt x="5" y="2"/>
                      <a:pt x="5"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74" name="Freeform 5013"/>
              <p:cNvSpPr>
                <a:spLocks/>
              </p:cNvSpPr>
              <p:nvPr/>
            </p:nvSpPr>
            <p:spPr bwMode="auto">
              <a:xfrm>
                <a:off x="1898" y="3522"/>
                <a:ext cx="3" cy="1"/>
              </a:xfrm>
              <a:custGeom>
                <a:avLst/>
                <a:gdLst>
                  <a:gd name="T0" fmla="*/ 3 w 2"/>
                  <a:gd name="T1" fmla="*/ 1 h 1"/>
                  <a:gd name="T2" fmla="*/ 0 w 2"/>
                  <a:gd name="T3" fmla="*/ 0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1"/>
                      <a:pt x="1" y="0"/>
                      <a:pt x="0" y="0"/>
                    </a:cubicBezTo>
                    <a:cubicBezTo>
                      <a:pt x="1" y="0"/>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75" name="Freeform 5014"/>
              <p:cNvSpPr>
                <a:spLocks/>
              </p:cNvSpPr>
              <p:nvPr/>
            </p:nvSpPr>
            <p:spPr bwMode="auto">
              <a:xfrm>
                <a:off x="1900" y="3526"/>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76" name="Freeform 5015"/>
              <p:cNvSpPr>
                <a:spLocks/>
              </p:cNvSpPr>
              <p:nvPr/>
            </p:nvSpPr>
            <p:spPr bwMode="auto">
              <a:xfrm>
                <a:off x="1900" y="3526"/>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77" name="Freeform 5016"/>
              <p:cNvSpPr>
                <a:spLocks/>
              </p:cNvSpPr>
              <p:nvPr/>
            </p:nvSpPr>
            <p:spPr bwMode="auto">
              <a:xfrm>
                <a:off x="1900" y="3523"/>
                <a:ext cx="2" cy="2"/>
              </a:xfrm>
              <a:custGeom>
                <a:avLst/>
                <a:gdLst>
                  <a:gd name="T0" fmla="*/ 1 w 2"/>
                  <a:gd name="T1" fmla="*/ 2 h 1"/>
                  <a:gd name="T2" fmla="*/ 0 w 2"/>
                  <a:gd name="T3" fmla="*/ 2 h 1"/>
                  <a:gd name="T4" fmla="*/ 1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78" name="Freeform 5017"/>
              <p:cNvSpPr>
                <a:spLocks/>
              </p:cNvSpPr>
              <p:nvPr/>
            </p:nvSpPr>
            <p:spPr bwMode="auto">
              <a:xfrm>
                <a:off x="1903" y="3518"/>
                <a:ext cx="10" cy="8"/>
              </a:xfrm>
              <a:custGeom>
                <a:avLst/>
                <a:gdLst>
                  <a:gd name="T0" fmla="*/ 6 w 7"/>
                  <a:gd name="T1" fmla="*/ 1 h 6"/>
                  <a:gd name="T2" fmla="*/ 0 w 7"/>
                  <a:gd name="T3" fmla="*/ 0 h 6"/>
                  <a:gd name="T4" fmla="*/ 4 w 7"/>
                  <a:gd name="T5" fmla="*/ 3 h 6"/>
                  <a:gd name="T6" fmla="*/ 7 w 7"/>
                  <a:gd name="T7" fmla="*/ 5 h 6"/>
                  <a:gd name="T8" fmla="*/ 10 w 7"/>
                  <a:gd name="T9" fmla="*/ 4 h 6"/>
                  <a:gd name="T10" fmla="*/ 7 w 7"/>
                  <a:gd name="T11" fmla="*/ 3 h 6"/>
                  <a:gd name="T12" fmla="*/ 6 w 7"/>
                  <a:gd name="T13" fmla="*/ 1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6">
                    <a:moveTo>
                      <a:pt x="4" y="1"/>
                    </a:moveTo>
                    <a:cubicBezTo>
                      <a:pt x="3" y="0"/>
                      <a:pt x="1" y="0"/>
                      <a:pt x="0" y="0"/>
                    </a:cubicBezTo>
                    <a:cubicBezTo>
                      <a:pt x="0" y="0"/>
                      <a:pt x="3" y="6"/>
                      <a:pt x="3" y="2"/>
                    </a:cubicBezTo>
                    <a:cubicBezTo>
                      <a:pt x="3" y="4"/>
                      <a:pt x="6" y="2"/>
                      <a:pt x="5" y="4"/>
                    </a:cubicBezTo>
                    <a:cubicBezTo>
                      <a:pt x="6" y="4"/>
                      <a:pt x="7" y="4"/>
                      <a:pt x="7" y="3"/>
                    </a:cubicBezTo>
                    <a:cubicBezTo>
                      <a:pt x="7" y="3"/>
                      <a:pt x="5" y="0"/>
                      <a:pt x="5" y="2"/>
                    </a:cubicBezTo>
                    <a:cubicBezTo>
                      <a:pt x="4" y="2"/>
                      <a:pt x="4" y="1"/>
                      <a:pt x="4"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79" name="Freeform 5018"/>
              <p:cNvSpPr>
                <a:spLocks/>
              </p:cNvSpPr>
              <p:nvPr/>
            </p:nvSpPr>
            <p:spPr bwMode="auto">
              <a:xfrm>
                <a:off x="1905" y="3529"/>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80" name="Freeform 5019"/>
              <p:cNvSpPr>
                <a:spLocks/>
              </p:cNvSpPr>
              <p:nvPr/>
            </p:nvSpPr>
            <p:spPr bwMode="auto">
              <a:xfrm>
                <a:off x="1907" y="3522"/>
                <a:ext cx="2" cy="1"/>
              </a:xfrm>
              <a:custGeom>
                <a:avLst/>
                <a:gdLst>
                  <a:gd name="T0" fmla="*/ 0 w 1"/>
                  <a:gd name="T1" fmla="*/ 0 h 1"/>
                  <a:gd name="T2" fmla="*/ 2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81" name="Freeform 5020"/>
              <p:cNvSpPr>
                <a:spLocks/>
              </p:cNvSpPr>
              <p:nvPr/>
            </p:nvSpPr>
            <p:spPr bwMode="auto">
              <a:xfrm>
                <a:off x="1911" y="3511"/>
                <a:ext cx="8" cy="11"/>
              </a:xfrm>
              <a:custGeom>
                <a:avLst/>
                <a:gdLst>
                  <a:gd name="T0" fmla="*/ 8 w 6"/>
                  <a:gd name="T1" fmla="*/ 11 h 8"/>
                  <a:gd name="T2" fmla="*/ 4 w 6"/>
                  <a:gd name="T3" fmla="*/ 7 h 8"/>
                  <a:gd name="T4" fmla="*/ 7 w 6"/>
                  <a:gd name="T5" fmla="*/ 7 h 8"/>
                  <a:gd name="T6" fmla="*/ 3 w 6"/>
                  <a:gd name="T7" fmla="*/ 1 h 8"/>
                  <a:gd name="T8" fmla="*/ 3 w 6"/>
                  <a:gd name="T9" fmla="*/ 6 h 8"/>
                  <a:gd name="T10" fmla="*/ 0 w 6"/>
                  <a:gd name="T11" fmla="*/ 6 h 8"/>
                  <a:gd name="T12" fmla="*/ 8 w 6"/>
                  <a:gd name="T13" fmla="*/ 11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8">
                    <a:moveTo>
                      <a:pt x="6" y="8"/>
                    </a:moveTo>
                    <a:cubicBezTo>
                      <a:pt x="5" y="7"/>
                      <a:pt x="4" y="6"/>
                      <a:pt x="3" y="5"/>
                    </a:cubicBezTo>
                    <a:cubicBezTo>
                      <a:pt x="4" y="6"/>
                      <a:pt x="5" y="6"/>
                      <a:pt x="5" y="5"/>
                    </a:cubicBezTo>
                    <a:cubicBezTo>
                      <a:pt x="4" y="4"/>
                      <a:pt x="4" y="2"/>
                      <a:pt x="2" y="1"/>
                    </a:cubicBezTo>
                    <a:cubicBezTo>
                      <a:pt x="0" y="0"/>
                      <a:pt x="1" y="3"/>
                      <a:pt x="2" y="4"/>
                    </a:cubicBezTo>
                    <a:cubicBezTo>
                      <a:pt x="2" y="4"/>
                      <a:pt x="1" y="4"/>
                      <a:pt x="0" y="4"/>
                    </a:cubicBezTo>
                    <a:cubicBezTo>
                      <a:pt x="1" y="6"/>
                      <a:pt x="3" y="8"/>
                      <a:pt x="6" y="8"/>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82" name="Freeform 5021"/>
              <p:cNvSpPr>
                <a:spLocks/>
              </p:cNvSpPr>
              <p:nvPr/>
            </p:nvSpPr>
            <p:spPr bwMode="auto">
              <a:xfrm>
                <a:off x="1913" y="3531"/>
                <a:ext cx="5" cy="2"/>
              </a:xfrm>
              <a:custGeom>
                <a:avLst/>
                <a:gdLst>
                  <a:gd name="T0" fmla="*/ 5 w 4"/>
                  <a:gd name="T1" fmla="*/ 2 h 1"/>
                  <a:gd name="T2" fmla="*/ 5 w 4"/>
                  <a:gd name="T3" fmla="*/ 0 h 1"/>
                  <a:gd name="T4" fmla="*/ 0 w 4"/>
                  <a:gd name="T5" fmla="*/ 0 h 1"/>
                  <a:gd name="T6" fmla="*/ 1 w 4"/>
                  <a:gd name="T7" fmla="*/ 2 h 1"/>
                  <a:gd name="T8" fmla="*/ 5 w 4"/>
                  <a:gd name="T9" fmla="*/ 2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1">
                    <a:moveTo>
                      <a:pt x="4" y="1"/>
                    </a:moveTo>
                    <a:cubicBezTo>
                      <a:pt x="4" y="0"/>
                      <a:pt x="4" y="0"/>
                      <a:pt x="4" y="0"/>
                    </a:cubicBezTo>
                    <a:cubicBezTo>
                      <a:pt x="3" y="1"/>
                      <a:pt x="2" y="0"/>
                      <a:pt x="0" y="0"/>
                    </a:cubicBezTo>
                    <a:cubicBezTo>
                      <a:pt x="1" y="1"/>
                      <a:pt x="1" y="1"/>
                      <a:pt x="1" y="1"/>
                    </a:cubicBezTo>
                    <a:cubicBezTo>
                      <a:pt x="2" y="0"/>
                      <a:pt x="3" y="0"/>
                      <a:pt x="4"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83" name="Freeform 5022"/>
              <p:cNvSpPr>
                <a:spLocks/>
              </p:cNvSpPr>
              <p:nvPr/>
            </p:nvSpPr>
            <p:spPr bwMode="auto">
              <a:xfrm>
                <a:off x="1919" y="3519"/>
                <a:ext cx="2" cy="2"/>
              </a:xfrm>
              <a:custGeom>
                <a:avLst/>
                <a:gdLst>
                  <a:gd name="T0" fmla="*/ 2 w 1"/>
                  <a:gd name="T1" fmla="*/ 2 h 1"/>
                  <a:gd name="T2" fmla="*/ 0 w 1"/>
                  <a:gd name="T3" fmla="*/ 2 h 1"/>
                  <a:gd name="T4" fmla="*/ 2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84" name="Freeform 5023"/>
              <p:cNvSpPr>
                <a:spLocks/>
              </p:cNvSpPr>
              <p:nvPr/>
            </p:nvSpPr>
            <p:spPr bwMode="auto">
              <a:xfrm>
                <a:off x="1919" y="3533"/>
                <a:ext cx="10" cy="3"/>
              </a:xfrm>
              <a:custGeom>
                <a:avLst/>
                <a:gdLst>
                  <a:gd name="T0" fmla="*/ 7 w 7"/>
                  <a:gd name="T1" fmla="*/ 3 h 3"/>
                  <a:gd name="T2" fmla="*/ 10 w 7"/>
                  <a:gd name="T3" fmla="*/ 2 h 3"/>
                  <a:gd name="T4" fmla="*/ 4 w 7"/>
                  <a:gd name="T5" fmla="*/ 1 h 3"/>
                  <a:gd name="T6" fmla="*/ 7 w 7"/>
                  <a:gd name="T7" fmla="*/ 0 h 3"/>
                  <a:gd name="T8" fmla="*/ 4 w 7"/>
                  <a:gd name="T9" fmla="*/ 0 h 3"/>
                  <a:gd name="T10" fmla="*/ 0 w 7"/>
                  <a:gd name="T11" fmla="*/ 0 h 3"/>
                  <a:gd name="T12" fmla="*/ 7 w 7"/>
                  <a:gd name="T13" fmla="*/ 3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3">
                    <a:moveTo>
                      <a:pt x="5" y="3"/>
                    </a:moveTo>
                    <a:cubicBezTo>
                      <a:pt x="6" y="2"/>
                      <a:pt x="6" y="2"/>
                      <a:pt x="7" y="2"/>
                    </a:cubicBezTo>
                    <a:cubicBezTo>
                      <a:pt x="7" y="1"/>
                      <a:pt x="4" y="1"/>
                      <a:pt x="3" y="1"/>
                    </a:cubicBezTo>
                    <a:cubicBezTo>
                      <a:pt x="4" y="1"/>
                      <a:pt x="5" y="0"/>
                      <a:pt x="5" y="0"/>
                    </a:cubicBezTo>
                    <a:cubicBezTo>
                      <a:pt x="4" y="0"/>
                      <a:pt x="3" y="1"/>
                      <a:pt x="3" y="0"/>
                    </a:cubicBezTo>
                    <a:cubicBezTo>
                      <a:pt x="2" y="0"/>
                      <a:pt x="1" y="0"/>
                      <a:pt x="0" y="0"/>
                    </a:cubicBezTo>
                    <a:cubicBezTo>
                      <a:pt x="1" y="3"/>
                      <a:pt x="4" y="1"/>
                      <a:pt x="5"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85" name="Freeform 5024"/>
              <p:cNvSpPr>
                <a:spLocks/>
              </p:cNvSpPr>
              <p:nvPr/>
            </p:nvSpPr>
            <p:spPr bwMode="auto">
              <a:xfrm>
                <a:off x="1919" y="3521"/>
                <a:ext cx="3" cy="2"/>
              </a:xfrm>
              <a:custGeom>
                <a:avLst/>
                <a:gdLst>
                  <a:gd name="T0" fmla="*/ 3 w 2"/>
                  <a:gd name="T1" fmla="*/ 2 h 2"/>
                  <a:gd name="T2" fmla="*/ 0 w 2"/>
                  <a:gd name="T3" fmla="*/ 1 h 2"/>
                  <a:gd name="T4" fmla="*/ 3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0"/>
                      <a:pt x="1" y="1"/>
                      <a:pt x="0" y="1"/>
                    </a:cubicBezTo>
                    <a:cubicBezTo>
                      <a:pt x="1" y="1"/>
                      <a:pt x="1" y="1"/>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86" name="Freeform 5025"/>
              <p:cNvSpPr>
                <a:spLocks/>
              </p:cNvSpPr>
              <p:nvPr/>
            </p:nvSpPr>
            <p:spPr bwMode="auto">
              <a:xfrm>
                <a:off x="1922" y="3531"/>
                <a:ext cx="3" cy="2"/>
              </a:xfrm>
              <a:custGeom>
                <a:avLst/>
                <a:gdLst>
                  <a:gd name="T0" fmla="*/ 3 w 2"/>
                  <a:gd name="T1" fmla="*/ 0 h 1"/>
                  <a:gd name="T2" fmla="*/ 0 w 2"/>
                  <a:gd name="T3" fmla="*/ 2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1"/>
                    </a:cubicBezTo>
                    <a:cubicBezTo>
                      <a:pt x="0" y="1"/>
                      <a:pt x="1"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87" name="Freeform 5026"/>
              <p:cNvSpPr>
                <a:spLocks/>
              </p:cNvSpPr>
              <p:nvPr/>
            </p:nvSpPr>
            <p:spPr bwMode="auto">
              <a:xfrm>
                <a:off x="1930" y="3533"/>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1"/>
                      <a:pt x="0" y="1"/>
                      <a:pt x="0" y="1"/>
                    </a:cubicBezTo>
                    <a:cubicBezTo>
                      <a:pt x="0" y="1"/>
                      <a:pt x="0"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88" name="Freeform 5027"/>
              <p:cNvSpPr>
                <a:spLocks/>
              </p:cNvSpPr>
              <p:nvPr/>
            </p:nvSpPr>
            <p:spPr bwMode="auto">
              <a:xfrm>
                <a:off x="1931" y="3536"/>
                <a:ext cx="1" cy="2"/>
              </a:xfrm>
              <a:custGeom>
                <a:avLst/>
                <a:gdLst>
                  <a:gd name="T0" fmla="*/ 1 w 1"/>
                  <a:gd name="T1" fmla="*/ 2 h 1"/>
                  <a:gd name="T2" fmla="*/ 0 w 1"/>
                  <a:gd name="T3" fmla="*/ 0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0"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89" name="Freeform 5028"/>
              <p:cNvSpPr>
                <a:spLocks/>
              </p:cNvSpPr>
              <p:nvPr/>
            </p:nvSpPr>
            <p:spPr bwMode="auto">
              <a:xfrm>
                <a:off x="1931" y="3531"/>
                <a:ext cx="8" cy="3"/>
              </a:xfrm>
              <a:custGeom>
                <a:avLst/>
                <a:gdLst>
                  <a:gd name="T0" fmla="*/ 1 w 6"/>
                  <a:gd name="T1" fmla="*/ 3 h 2"/>
                  <a:gd name="T2" fmla="*/ 8 w 6"/>
                  <a:gd name="T3" fmla="*/ 2 h 2"/>
                  <a:gd name="T4" fmla="*/ 0 w 6"/>
                  <a:gd name="T5" fmla="*/ 2 h 2"/>
                  <a:gd name="T6" fmla="*/ 1 w 6"/>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2">
                    <a:moveTo>
                      <a:pt x="1" y="2"/>
                    </a:moveTo>
                    <a:cubicBezTo>
                      <a:pt x="3" y="2"/>
                      <a:pt x="5" y="2"/>
                      <a:pt x="6" y="1"/>
                    </a:cubicBezTo>
                    <a:cubicBezTo>
                      <a:pt x="5" y="1"/>
                      <a:pt x="1" y="0"/>
                      <a:pt x="0" y="1"/>
                    </a:cubicBezTo>
                    <a:cubicBezTo>
                      <a:pt x="0" y="2"/>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90" name="Freeform 5029"/>
              <p:cNvSpPr>
                <a:spLocks/>
              </p:cNvSpPr>
              <p:nvPr/>
            </p:nvSpPr>
            <p:spPr bwMode="auto">
              <a:xfrm>
                <a:off x="1932" y="3533"/>
                <a:ext cx="27" cy="11"/>
              </a:xfrm>
              <a:custGeom>
                <a:avLst/>
                <a:gdLst>
                  <a:gd name="T0" fmla="*/ 0 w 20"/>
                  <a:gd name="T1" fmla="*/ 2 h 9"/>
                  <a:gd name="T2" fmla="*/ 5 w 20"/>
                  <a:gd name="T3" fmla="*/ 4 h 9"/>
                  <a:gd name="T4" fmla="*/ 11 w 20"/>
                  <a:gd name="T5" fmla="*/ 7 h 9"/>
                  <a:gd name="T6" fmla="*/ 8 w 20"/>
                  <a:gd name="T7" fmla="*/ 5 h 9"/>
                  <a:gd name="T8" fmla="*/ 7 w 20"/>
                  <a:gd name="T9" fmla="*/ 2 h 9"/>
                  <a:gd name="T10" fmla="*/ 12 w 20"/>
                  <a:gd name="T11" fmla="*/ 5 h 9"/>
                  <a:gd name="T12" fmla="*/ 15 w 20"/>
                  <a:gd name="T13" fmla="*/ 7 h 9"/>
                  <a:gd name="T14" fmla="*/ 23 w 20"/>
                  <a:gd name="T15" fmla="*/ 7 h 9"/>
                  <a:gd name="T16" fmla="*/ 27 w 20"/>
                  <a:gd name="T17" fmla="*/ 10 h 9"/>
                  <a:gd name="T18" fmla="*/ 22 w 20"/>
                  <a:gd name="T19" fmla="*/ 6 h 9"/>
                  <a:gd name="T20" fmla="*/ 16 w 20"/>
                  <a:gd name="T21" fmla="*/ 5 h 9"/>
                  <a:gd name="T22" fmla="*/ 22 w 20"/>
                  <a:gd name="T23" fmla="*/ 5 h 9"/>
                  <a:gd name="T24" fmla="*/ 11 w 20"/>
                  <a:gd name="T25" fmla="*/ 1 h 9"/>
                  <a:gd name="T26" fmla="*/ 16 w 20"/>
                  <a:gd name="T27" fmla="*/ 2 h 9"/>
                  <a:gd name="T28" fmla="*/ 16 w 20"/>
                  <a:gd name="T29" fmla="*/ 0 h 9"/>
                  <a:gd name="T30" fmla="*/ 9 w 20"/>
                  <a:gd name="T31" fmla="*/ 1 h 9"/>
                  <a:gd name="T32" fmla="*/ 4 w 20"/>
                  <a:gd name="T33" fmla="*/ 2 h 9"/>
                  <a:gd name="T34" fmla="*/ 0 w 20"/>
                  <a:gd name="T35" fmla="*/ 2 h 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0" h="9">
                    <a:moveTo>
                      <a:pt x="0" y="2"/>
                    </a:moveTo>
                    <a:cubicBezTo>
                      <a:pt x="0" y="3"/>
                      <a:pt x="3" y="4"/>
                      <a:pt x="4" y="3"/>
                    </a:cubicBezTo>
                    <a:cubicBezTo>
                      <a:pt x="3" y="5"/>
                      <a:pt x="7" y="6"/>
                      <a:pt x="8" y="6"/>
                    </a:cubicBezTo>
                    <a:cubicBezTo>
                      <a:pt x="8" y="5"/>
                      <a:pt x="7" y="5"/>
                      <a:pt x="6" y="4"/>
                    </a:cubicBezTo>
                    <a:cubicBezTo>
                      <a:pt x="4" y="2"/>
                      <a:pt x="8" y="3"/>
                      <a:pt x="5" y="2"/>
                    </a:cubicBezTo>
                    <a:cubicBezTo>
                      <a:pt x="6" y="2"/>
                      <a:pt x="8" y="4"/>
                      <a:pt x="9" y="4"/>
                    </a:cubicBezTo>
                    <a:cubicBezTo>
                      <a:pt x="11" y="4"/>
                      <a:pt x="12" y="5"/>
                      <a:pt x="11" y="6"/>
                    </a:cubicBezTo>
                    <a:cubicBezTo>
                      <a:pt x="12" y="5"/>
                      <a:pt x="15" y="6"/>
                      <a:pt x="17" y="6"/>
                    </a:cubicBezTo>
                    <a:cubicBezTo>
                      <a:pt x="18" y="7"/>
                      <a:pt x="18" y="9"/>
                      <a:pt x="20" y="8"/>
                    </a:cubicBezTo>
                    <a:cubicBezTo>
                      <a:pt x="19" y="7"/>
                      <a:pt x="18" y="6"/>
                      <a:pt x="16" y="5"/>
                    </a:cubicBezTo>
                    <a:cubicBezTo>
                      <a:pt x="15" y="5"/>
                      <a:pt x="13" y="5"/>
                      <a:pt x="12" y="4"/>
                    </a:cubicBezTo>
                    <a:cubicBezTo>
                      <a:pt x="13" y="5"/>
                      <a:pt x="15" y="4"/>
                      <a:pt x="16" y="4"/>
                    </a:cubicBezTo>
                    <a:cubicBezTo>
                      <a:pt x="14" y="2"/>
                      <a:pt x="10" y="4"/>
                      <a:pt x="8" y="1"/>
                    </a:cubicBezTo>
                    <a:cubicBezTo>
                      <a:pt x="10" y="2"/>
                      <a:pt x="10" y="2"/>
                      <a:pt x="12" y="2"/>
                    </a:cubicBezTo>
                    <a:cubicBezTo>
                      <a:pt x="14" y="2"/>
                      <a:pt x="13" y="0"/>
                      <a:pt x="12" y="0"/>
                    </a:cubicBezTo>
                    <a:cubicBezTo>
                      <a:pt x="10" y="0"/>
                      <a:pt x="9" y="0"/>
                      <a:pt x="7" y="1"/>
                    </a:cubicBezTo>
                    <a:cubicBezTo>
                      <a:pt x="7" y="1"/>
                      <a:pt x="2" y="0"/>
                      <a:pt x="3" y="2"/>
                    </a:cubicBezTo>
                    <a:cubicBezTo>
                      <a:pt x="3" y="1"/>
                      <a:pt x="1"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91" name="Freeform 5030"/>
              <p:cNvSpPr>
                <a:spLocks/>
              </p:cNvSpPr>
              <p:nvPr/>
            </p:nvSpPr>
            <p:spPr bwMode="auto">
              <a:xfrm>
                <a:off x="1932" y="3538"/>
                <a:ext cx="2" cy="1"/>
              </a:xfrm>
              <a:custGeom>
                <a:avLst/>
                <a:gdLst>
                  <a:gd name="T0" fmla="*/ 2 w 1"/>
                  <a:gd name="T1" fmla="*/ 0 h 1"/>
                  <a:gd name="T2" fmla="*/ 2 w 1"/>
                  <a:gd name="T3" fmla="*/ 1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1"/>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92" name="Freeform 5031"/>
              <p:cNvSpPr>
                <a:spLocks/>
              </p:cNvSpPr>
              <p:nvPr/>
            </p:nvSpPr>
            <p:spPr bwMode="auto">
              <a:xfrm>
                <a:off x="1936" y="3539"/>
                <a:ext cx="2" cy="0"/>
              </a:xfrm>
              <a:custGeom>
                <a:avLst/>
                <a:gdLst>
                  <a:gd name="T0" fmla="*/ 2 w 1"/>
                  <a:gd name="T1" fmla="*/ 0 w 1"/>
                  <a:gd name="T2" fmla="*/ 2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1" y="0"/>
                      <a:pt x="0"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93" name="Freeform 5032"/>
              <p:cNvSpPr>
                <a:spLocks/>
              </p:cNvSpPr>
              <p:nvPr/>
            </p:nvSpPr>
            <p:spPr bwMode="auto">
              <a:xfrm>
                <a:off x="1845" y="3484"/>
                <a:ext cx="3" cy="2"/>
              </a:xfrm>
              <a:custGeom>
                <a:avLst/>
                <a:gdLst>
                  <a:gd name="T0" fmla="*/ 2 w 2"/>
                  <a:gd name="T1" fmla="*/ 2 h 2"/>
                  <a:gd name="T2" fmla="*/ 0 w 2"/>
                  <a:gd name="T3" fmla="*/ 0 h 2"/>
                  <a:gd name="T4" fmla="*/ 2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2" y="2"/>
                      <a:pt x="1" y="1"/>
                      <a:pt x="0" y="0"/>
                    </a:cubicBezTo>
                    <a:cubicBezTo>
                      <a:pt x="0" y="1"/>
                      <a:pt x="0"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94" name="Freeform 5033"/>
              <p:cNvSpPr>
                <a:spLocks/>
              </p:cNvSpPr>
              <p:nvPr/>
            </p:nvSpPr>
            <p:spPr bwMode="auto">
              <a:xfrm>
                <a:off x="1847" y="3484"/>
                <a:ext cx="4" cy="6"/>
              </a:xfrm>
              <a:custGeom>
                <a:avLst/>
                <a:gdLst>
                  <a:gd name="T0" fmla="*/ 3 w 3"/>
                  <a:gd name="T1" fmla="*/ 6 h 5"/>
                  <a:gd name="T2" fmla="*/ 0 w 3"/>
                  <a:gd name="T3" fmla="*/ 0 h 5"/>
                  <a:gd name="T4" fmla="*/ 3 w 3"/>
                  <a:gd name="T5" fmla="*/ 2 h 5"/>
                  <a:gd name="T6" fmla="*/ 3 w 3"/>
                  <a:gd name="T7" fmla="*/ 6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5">
                    <a:moveTo>
                      <a:pt x="2" y="5"/>
                    </a:moveTo>
                    <a:cubicBezTo>
                      <a:pt x="3" y="4"/>
                      <a:pt x="3" y="0"/>
                      <a:pt x="0" y="0"/>
                    </a:cubicBezTo>
                    <a:cubicBezTo>
                      <a:pt x="1" y="1"/>
                      <a:pt x="1" y="1"/>
                      <a:pt x="2" y="2"/>
                    </a:cubicBezTo>
                    <a:cubicBezTo>
                      <a:pt x="0" y="2"/>
                      <a:pt x="1" y="4"/>
                      <a:pt x="2"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95" name="Freeform 5034"/>
              <p:cNvSpPr>
                <a:spLocks/>
              </p:cNvSpPr>
              <p:nvPr/>
            </p:nvSpPr>
            <p:spPr bwMode="auto">
              <a:xfrm>
                <a:off x="1851" y="3486"/>
                <a:ext cx="1" cy="4"/>
              </a:xfrm>
              <a:custGeom>
                <a:avLst/>
                <a:gdLst>
                  <a:gd name="T0" fmla="*/ 0 w 1"/>
                  <a:gd name="T1" fmla="*/ 4 h 3"/>
                  <a:gd name="T2" fmla="*/ 0 w 1"/>
                  <a:gd name="T3" fmla="*/ 0 h 3"/>
                  <a:gd name="T4" fmla="*/ 0 w 1"/>
                  <a:gd name="T5" fmla="*/ 4 h 3"/>
                  <a:gd name="T6" fmla="*/ 0 60000 65536"/>
                  <a:gd name="T7" fmla="*/ 0 60000 65536"/>
                  <a:gd name="T8" fmla="*/ 0 60000 65536"/>
                </a:gdLst>
                <a:ahLst/>
                <a:cxnLst>
                  <a:cxn ang="T6">
                    <a:pos x="T0" y="T1"/>
                  </a:cxn>
                  <a:cxn ang="T7">
                    <a:pos x="T2" y="T3"/>
                  </a:cxn>
                  <a:cxn ang="T8">
                    <a:pos x="T4" y="T5"/>
                  </a:cxn>
                </a:cxnLst>
                <a:rect l="0" t="0" r="r" b="b"/>
                <a:pathLst>
                  <a:path w="1" h="3">
                    <a:moveTo>
                      <a:pt x="0" y="3"/>
                    </a:moveTo>
                    <a:cubicBezTo>
                      <a:pt x="1" y="2"/>
                      <a:pt x="1" y="0"/>
                      <a:pt x="0" y="0"/>
                    </a:cubicBezTo>
                    <a:cubicBezTo>
                      <a:pt x="0" y="1"/>
                      <a:pt x="0" y="2"/>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96" name="Freeform 5035"/>
              <p:cNvSpPr>
                <a:spLocks/>
              </p:cNvSpPr>
              <p:nvPr/>
            </p:nvSpPr>
            <p:spPr bwMode="auto">
              <a:xfrm>
                <a:off x="1851" y="3492"/>
                <a:ext cx="5" cy="1"/>
              </a:xfrm>
              <a:custGeom>
                <a:avLst/>
                <a:gdLst>
                  <a:gd name="T0" fmla="*/ 3 w 4"/>
                  <a:gd name="T1" fmla="*/ 1 h 1"/>
                  <a:gd name="T2" fmla="*/ 0 w 4"/>
                  <a:gd name="T3" fmla="*/ 0 h 1"/>
                  <a:gd name="T4" fmla="*/ 3 w 4"/>
                  <a:gd name="T5" fmla="*/ 1 h 1"/>
                  <a:gd name="T6" fmla="*/ 0 60000 65536"/>
                  <a:gd name="T7" fmla="*/ 0 60000 65536"/>
                  <a:gd name="T8" fmla="*/ 0 60000 65536"/>
                </a:gdLst>
                <a:ahLst/>
                <a:cxnLst>
                  <a:cxn ang="T6">
                    <a:pos x="T0" y="T1"/>
                  </a:cxn>
                  <a:cxn ang="T7">
                    <a:pos x="T2" y="T3"/>
                  </a:cxn>
                  <a:cxn ang="T8">
                    <a:pos x="T4" y="T5"/>
                  </a:cxn>
                </a:cxnLst>
                <a:rect l="0" t="0" r="r" b="b"/>
                <a:pathLst>
                  <a:path w="4" h="1">
                    <a:moveTo>
                      <a:pt x="2" y="1"/>
                    </a:moveTo>
                    <a:cubicBezTo>
                      <a:pt x="4" y="0"/>
                      <a:pt x="1" y="0"/>
                      <a:pt x="0" y="0"/>
                    </a:cubicBezTo>
                    <a:cubicBezTo>
                      <a:pt x="1" y="0"/>
                      <a:pt x="2"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97" name="Freeform 5036"/>
              <p:cNvSpPr>
                <a:spLocks/>
              </p:cNvSpPr>
              <p:nvPr/>
            </p:nvSpPr>
            <p:spPr bwMode="auto">
              <a:xfrm>
                <a:off x="1852" y="3488"/>
                <a:ext cx="3" cy="1"/>
              </a:xfrm>
              <a:custGeom>
                <a:avLst/>
                <a:gdLst>
                  <a:gd name="T0" fmla="*/ 0 w 2"/>
                  <a:gd name="T1" fmla="*/ 1 h 1"/>
                  <a:gd name="T2" fmla="*/ 3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98" name="Freeform 5037"/>
              <p:cNvSpPr>
                <a:spLocks/>
              </p:cNvSpPr>
              <p:nvPr/>
            </p:nvSpPr>
            <p:spPr bwMode="auto">
              <a:xfrm>
                <a:off x="1852" y="3484"/>
                <a:ext cx="7" cy="4"/>
              </a:xfrm>
              <a:custGeom>
                <a:avLst/>
                <a:gdLst>
                  <a:gd name="T0" fmla="*/ 7 w 5"/>
                  <a:gd name="T1" fmla="*/ 4 h 3"/>
                  <a:gd name="T2" fmla="*/ 0 w 5"/>
                  <a:gd name="T3" fmla="*/ 0 h 3"/>
                  <a:gd name="T4" fmla="*/ 7 w 5"/>
                  <a:gd name="T5" fmla="*/ 4 h 3"/>
                  <a:gd name="T6" fmla="*/ 0 60000 65536"/>
                  <a:gd name="T7" fmla="*/ 0 60000 65536"/>
                  <a:gd name="T8" fmla="*/ 0 60000 65536"/>
                </a:gdLst>
                <a:ahLst/>
                <a:cxnLst>
                  <a:cxn ang="T6">
                    <a:pos x="T0" y="T1"/>
                  </a:cxn>
                  <a:cxn ang="T7">
                    <a:pos x="T2" y="T3"/>
                  </a:cxn>
                  <a:cxn ang="T8">
                    <a:pos x="T4" y="T5"/>
                  </a:cxn>
                </a:cxnLst>
                <a:rect l="0" t="0" r="r" b="b"/>
                <a:pathLst>
                  <a:path w="5" h="3">
                    <a:moveTo>
                      <a:pt x="5" y="3"/>
                    </a:moveTo>
                    <a:cubicBezTo>
                      <a:pt x="5" y="2"/>
                      <a:pt x="1" y="0"/>
                      <a:pt x="0" y="0"/>
                    </a:cubicBezTo>
                    <a:cubicBezTo>
                      <a:pt x="2" y="2"/>
                      <a:pt x="3" y="2"/>
                      <a:pt x="5"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699" name="Freeform 5038"/>
              <p:cNvSpPr>
                <a:spLocks/>
              </p:cNvSpPr>
              <p:nvPr/>
            </p:nvSpPr>
            <p:spPr bwMode="auto">
              <a:xfrm>
                <a:off x="1856" y="3481"/>
                <a:ext cx="4" cy="4"/>
              </a:xfrm>
              <a:custGeom>
                <a:avLst/>
                <a:gdLst>
                  <a:gd name="T0" fmla="*/ 3 w 3"/>
                  <a:gd name="T1" fmla="*/ 4 h 3"/>
                  <a:gd name="T2" fmla="*/ 4 w 3"/>
                  <a:gd name="T3" fmla="*/ 4 h 3"/>
                  <a:gd name="T4" fmla="*/ 0 w 3"/>
                  <a:gd name="T5" fmla="*/ 0 h 3"/>
                  <a:gd name="T6" fmla="*/ 3 w 3"/>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2" y="3"/>
                    </a:moveTo>
                    <a:cubicBezTo>
                      <a:pt x="3" y="3"/>
                      <a:pt x="3" y="3"/>
                      <a:pt x="3" y="3"/>
                    </a:cubicBezTo>
                    <a:cubicBezTo>
                      <a:pt x="2" y="2"/>
                      <a:pt x="1" y="1"/>
                      <a:pt x="0" y="0"/>
                    </a:cubicBezTo>
                    <a:cubicBezTo>
                      <a:pt x="0" y="2"/>
                      <a:pt x="0" y="3"/>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00" name="Freeform 5039"/>
              <p:cNvSpPr>
                <a:spLocks/>
              </p:cNvSpPr>
              <p:nvPr/>
            </p:nvSpPr>
            <p:spPr bwMode="auto">
              <a:xfrm>
                <a:off x="1857" y="3489"/>
                <a:ext cx="7" cy="5"/>
              </a:xfrm>
              <a:custGeom>
                <a:avLst/>
                <a:gdLst>
                  <a:gd name="T0" fmla="*/ 4 w 5"/>
                  <a:gd name="T1" fmla="*/ 5 h 4"/>
                  <a:gd name="T2" fmla="*/ 7 w 5"/>
                  <a:gd name="T3" fmla="*/ 4 h 4"/>
                  <a:gd name="T4" fmla="*/ 0 w 5"/>
                  <a:gd name="T5" fmla="*/ 1 h 4"/>
                  <a:gd name="T6" fmla="*/ 4 w 5"/>
                  <a:gd name="T7" fmla="*/ 3 h 4"/>
                  <a:gd name="T8" fmla="*/ 4 w 5"/>
                  <a:gd name="T9" fmla="*/ 5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4">
                    <a:moveTo>
                      <a:pt x="3" y="4"/>
                    </a:moveTo>
                    <a:cubicBezTo>
                      <a:pt x="4" y="4"/>
                      <a:pt x="4" y="4"/>
                      <a:pt x="5" y="3"/>
                    </a:cubicBezTo>
                    <a:cubicBezTo>
                      <a:pt x="3" y="2"/>
                      <a:pt x="1" y="0"/>
                      <a:pt x="0" y="1"/>
                    </a:cubicBezTo>
                    <a:cubicBezTo>
                      <a:pt x="1" y="1"/>
                      <a:pt x="2" y="2"/>
                      <a:pt x="3" y="2"/>
                    </a:cubicBezTo>
                    <a:cubicBezTo>
                      <a:pt x="0" y="2"/>
                      <a:pt x="3" y="4"/>
                      <a:pt x="3"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01" name="Freeform 5040"/>
              <p:cNvSpPr>
                <a:spLocks/>
              </p:cNvSpPr>
              <p:nvPr/>
            </p:nvSpPr>
            <p:spPr bwMode="auto">
              <a:xfrm>
                <a:off x="1857" y="3499"/>
                <a:ext cx="24" cy="11"/>
              </a:xfrm>
              <a:custGeom>
                <a:avLst/>
                <a:gdLst>
                  <a:gd name="T0" fmla="*/ 20 w 18"/>
                  <a:gd name="T1" fmla="*/ 10 h 8"/>
                  <a:gd name="T2" fmla="*/ 24 w 18"/>
                  <a:gd name="T3" fmla="*/ 10 h 8"/>
                  <a:gd name="T4" fmla="*/ 19 w 18"/>
                  <a:gd name="T5" fmla="*/ 7 h 8"/>
                  <a:gd name="T6" fmla="*/ 17 w 18"/>
                  <a:gd name="T7" fmla="*/ 7 h 8"/>
                  <a:gd name="T8" fmla="*/ 8 w 18"/>
                  <a:gd name="T9" fmla="*/ 3 h 8"/>
                  <a:gd name="T10" fmla="*/ 0 w 18"/>
                  <a:gd name="T11" fmla="*/ 0 h 8"/>
                  <a:gd name="T12" fmla="*/ 9 w 18"/>
                  <a:gd name="T13" fmla="*/ 6 h 8"/>
                  <a:gd name="T14" fmla="*/ 15 w 18"/>
                  <a:gd name="T15" fmla="*/ 7 h 8"/>
                  <a:gd name="T16" fmla="*/ 20 w 18"/>
                  <a:gd name="T17" fmla="*/ 1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8">
                    <a:moveTo>
                      <a:pt x="15" y="7"/>
                    </a:moveTo>
                    <a:cubicBezTo>
                      <a:pt x="16" y="7"/>
                      <a:pt x="17" y="7"/>
                      <a:pt x="18" y="7"/>
                    </a:cubicBezTo>
                    <a:cubicBezTo>
                      <a:pt x="16" y="6"/>
                      <a:pt x="15" y="5"/>
                      <a:pt x="14" y="5"/>
                    </a:cubicBezTo>
                    <a:cubicBezTo>
                      <a:pt x="17" y="8"/>
                      <a:pt x="9" y="2"/>
                      <a:pt x="13" y="5"/>
                    </a:cubicBezTo>
                    <a:cubicBezTo>
                      <a:pt x="10" y="3"/>
                      <a:pt x="8" y="3"/>
                      <a:pt x="6" y="2"/>
                    </a:cubicBezTo>
                    <a:cubicBezTo>
                      <a:pt x="4" y="2"/>
                      <a:pt x="2" y="0"/>
                      <a:pt x="0" y="0"/>
                    </a:cubicBezTo>
                    <a:cubicBezTo>
                      <a:pt x="3" y="2"/>
                      <a:pt x="4" y="3"/>
                      <a:pt x="7" y="4"/>
                    </a:cubicBezTo>
                    <a:cubicBezTo>
                      <a:pt x="9" y="4"/>
                      <a:pt x="10" y="4"/>
                      <a:pt x="11" y="5"/>
                    </a:cubicBezTo>
                    <a:cubicBezTo>
                      <a:pt x="12" y="5"/>
                      <a:pt x="14" y="7"/>
                      <a:pt x="15" y="7"/>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02" name="Freeform 5041"/>
              <p:cNvSpPr>
                <a:spLocks/>
              </p:cNvSpPr>
              <p:nvPr/>
            </p:nvSpPr>
            <p:spPr bwMode="auto">
              <a:xfrm>
                <a:off x="1859" y="3489"/>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1"/>
                      <a:pt x="0" y="0"/>
                      <a:pt x="0" y="1"/>
                    </a:cubicBezTo>
                    <a:cubicBezTo>
                      <a:pt x="0" y="1"/>
                      <a:pt x="0"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03" name="Freeform 5042"/>
              <p:cNvSpPr>
                <a:spLocks/>
              </p:cNvSpPr>
              <p:nvPr/>
            </p:nvSpPr>
            <p:spPr bwMode="auto">
              <a:xfrm>
                <a:off x="1859" y="3484"/>
                <a:ext cx="2" cy="1"/>
              </a:xfrm>
              <a:custGeom>
                <a:avLst/>
                <a:gdLst>
                  <a:gd name="T0" fmla="*/ 2 w 2"/>
                  <a:gd name="T1" fmla="*/ 1 h 1"/>
                  <a:gd name="T2" fmla="*/ 0 w 2"/>
                  <a:gd name="T3" fmla="*/ 0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0"/>
                      <a:pt x="0" y="0"/>
                    </a:cubicBezTo>
                    <a:cubicBezTo>
                      <a:pt x="1"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04" name="Freeform 5043"/>
              <p:cNvSpPr>
                <a:spLocks/>
              </p:cNvSpPr>
              <p:nvPr/>
            </p:nvSpPr>
            <p:spPr bwMode="auto">
              <a:xfrm>
                <a:off x="1859" y="3488"/>
                <a:ext cx="6" cy="4"/>
              </a:xfrm>
              <a:custGeom>
                <a:avLst/>
                <a:gdLst>
                  <a:gd name="T0" fmla="*/ 6 w 5"/>
                  <a:gd name="T1" fmla="*/ 4 h 3"/>
                  <a:gd name="T2" fmla="*/ 0 w 5"/>
                  <a:gd name="T3" fmla="*/ 0 h 3"/>
                  <a:gd name="T4" fmla="*/ 6 w 5"/>
                  <a:gd name="T5" fmla="*/ 4 h 3"/>
                  <a:gd name="T6" fmla="*/ 0 60000 65536"/>
                  <a:gd name="T7" fmla="*/ 0 60000 65536"/>
                  <a:gd name="T8" fmla="*/ 0 60000 65536"/>
                </a:gdLst>
                <a:ahLst/>
                <a:cxnLst>
                  <a:cxn ang="T6">
                    <a:pos x="T0" y="T1"/>
                  </a:cxn>
                  <a:cxn ang="T7">
                    <a:pos x="T2" y="T3"/>
                  </a:cxn>
                  <a:cxn ang="T8">
                    <a:pos x="T4" y="T5"/>
                  </a:cxn>
                </a:cxnLst>
                <a:rect l="0" t="0" r="r" b="b"/>
                <a:pathLst>
                  <a:path w="5" h="3">
                    <a:moveTo>
                      <a:pt x="5" y="3"/>
                    </a:moveTo>
                    <a:cubicBezTo>
                      <a:pt x="5" y="1"/>
                      <a:pt x="2" y="0"/>
                      <a:pt x="0" y="0"/>
                    </a:cubicBezTo>
                    <a:cubicBezTo>
                      <a:pt x="1" y="2"/>
                      <a:pt x="4" y="2"/>
                      <a:pt x="5"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05" name="Freeform 5044"/>
              <p:cNvSpPr>
                <a:spLocks/>
              </p:cNvSpPr>
              <p:nvPr/>
            </p:nvSpPr>
            <p:spPr bwMode="auto">
              <a:xfrm>
                <a:off x="1860" y="3486"/>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1" y="0"/>
                      <a:pt x="0"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06" name="Freeform 5045"/>
              <p:cNvSpPr>
                <a:spLocks/>
              </p:cNvSpPr>
              <p:nvPr/>
            </p:nvSpPr>
            <p:spPr bwMode="auto">
              <a:xfrm>
                <a:off x="1861" y="3492"/>
                <a:ext cx="6" cy="2"/>
              </a:xfrm>
              <a:custGeom>
                <a:avLst/>
                <a:gdLst>
                  <a:gd name="T0" fmla="*/ 5 w 4"/>
                  <a:gd name="T1" fmla="*/ 2 h 2"/>
                  <a:gd name="T2" fmla="*/ 6 w 4"/>
                  <a:gd name="T3" fmla="*/ 2 h 2"/>
                  <a:gd name="T4" fmla="*/ 0 w 4"/>
                  <a:gd name="T5" fmla="*/ 0 h 2"/>
                  <a:gd name="T6" fmla="*/ 5 w 4"/>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3" y="2"/>
                    </a:moveTo>
                    <a:cubicBezTo>
                      <a:pt x="4" y="2"/>
                      <a:pt x="4" y="2"/>
                      <a:pt x="4" y="2"/>
                    </a:cubicBezTo>
                    <a:cubicBezTo>
                      <a:pt x="3" y="0"/>
                      <a:pt x="1" y="0"/>
                      <a:pt x="0" y="0"/>
                    </a:cubicBezTo>
                    <a:cubicBezTo>
                      <a:pt x="1" y="1"/>
                      <a:pt x="2" y="1"/>
                      <a:pt x="3"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07" name="Freeform 5046"/>
              <p:cNvSpPr>
                <a:spLocks/>
              </p:cNvSpPr>
              <p:nvPr/>
            </p:nvSpPr>
            <p:spPr bwMode="auto">
              <a:xfrm>
                <a:off x="1861" y="3488"/>
                <a:ext cx="3" cy="1"/>
              </a:xfrm>
              <a:custGeom>
                <a:avLst/>
                <a:gdLst>
                  <a:gd name="T0" fmla="*/ 2 w 2"/>
                  <a:gd name="T1" fmla="*/ 1 h 1"/>
                  <a:gd name="T2" fmla="*/ 0 w 2"/>
                  <a:gd name="T3" fmla="*/ 0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2"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08" name="Freeform 5047"/>
              <p:cNvSpPr>
                <a:spLocks/>
              </p:cNvSpPr>
              <p:nvPr/>
            </p:nvSpPr>
            <p:spPr bwMode="auto">
              <a:xfrm>
                <a:off x="1863" y="3490"/>
                <a:ext cx="1" cy="2"/>
              </a:xfrm>
              <a:custGeom>
                <a:avLst/>
                <a:gdLst>
                  <a:gd name="T0" fmla="*/ 1 w 1"/>
                  <a:gd name="T1" fmla="*/ 2 h 1"/>
                  <a:gd name="T2" fmla="*/ 0 w 1"/>
                  <a:gd name="T3" fmla="*/ 2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0" y="1"/>
                      <a:pt x="0"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09" name="Freeform 5048"/>
              <p:cNvSpPr>
                <a:spLocks/>
              </p:cNvSpPr>
              <p:nvPr/>
            </p:nvSpPr>
            <p:spPr bwMode="auto">
              <a:xfrm>
                <a:off x="1864" y="3494"/>
                <a:ext cx="5" cy="5"/>
              </a:xfrm>
              <a:custGeom>
                <a:avLst/>
                <a:gdLst>
                  <a:gd name="T0" fmla="*/ 3 w 4"/>
                  <a:gd name="T1" fmla="*/ 5 h 4"/>
                  <a:gd name="T2" fmla="*/ 1 w 4"/>
                  <a:gd name="T3" fmla="*/ 0 h 4"/>
                  <a:gd name="T4" fmla="*/ 3 w 4"/>
                  <a:gd name="T5" fmla="*/ 5 h 4"/>
                  <a:gd name="T6" fmla="*/ 0 60000 65536"/>
                  <a:gd name="T7" fmla="*/ 0 60000 65536"/>
                  <a:gd name="T8" fmla="*/ 0 60000 65536"/>
                </a:gdLst>
                <a:ahLst/>
                <a:cxnLst>
                  <a:cxn ang="T6">
                    <a:pos x="T0" y="T1"/>
                  </a:cxn>
                  <a:cxn ang="T7">
                    <a:pos x="T2" y="T3"/>
                  </a:cxn>
                  <a:cxn ang="T8">
                    <a:pos x="T4" y="T5"/>
                  </a:cxn>
                </a:cxnLst>
                <a:rect l="0" t="0" r="r" b="b"/>
                <a:pathLst>
                  <a:path w="4" h="4">
                    <a:moveTo>
                      <a:pt x="2" y="4"/>
                    </a:moveTo>
                    <a:cubicBezTo>
                      <a:pt x="4" y="3"/>
                      <a:pt x="3" y="0"/>
                      <a:pt x="1" y="0"/>
                    </a:cubicBezTo>
                    <a:cubicBezTo>
                      <a:pt x="0" y="1"/>
                      <a:pt x="2" y="3"/>
                      <a:pt x="2"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10" name="Freeform 5049"/>
              <p:cNvSpPr>
                <a:spLocks/>
              </p:cNvSpPr>
              <p:nvPr/>
            </p:nvSpPr>
            <p:spPr bwMode="auto">
              <a:xfrm>
                <a:off x="1870" y="3505"/>
                <a:ext cx="2" cy="1"/>
              </a:xfrm>
              <a:custGeom>
                <a:avLst/>
                <a:gdLst>
                  <a:gd name="T0" fmla="*/ 0 w 1"/>
                  <a:gd name="T1" fmla="*/ 0 h 1"/>
                  <a:gd name="T2" fmla="*/ 2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1" y="1"/>
                      <a:pt x="1"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11" name="Freeform 5050"/>
              <p:cNvSpPr>
                <a:spLocks/>
              </p:cNvSpPr>
              <p:nvPr/>
            </p:nvSpPr>
            <p:spPr bwMode="auto">
              <a:xfrm>
                <a:off x="1870" y="3501"/>
                <a:ext cx="4" cy="2"/>
              </a:xfrm>
              <a:custGeom>
                <a:avLst/>
                <a:gdLst>
                  <a:gd name="T0" fmla="*/ 4 w 3"/>
                  <a:gd name="T1" fmla="*/ 2 h 2"/>
                  <a:gd name="T2" fmla="*/ 0 w 3"/>
                  <a:gd name="T3" fmla="*/ 1 h 2"/>
                  <a:gd name="T4" fmla="*/ 4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3" y="2"/>
                    </a:moveTo>
                    <a:cubicBezTo>
                      <a:pt x="3" y="0"/>
                      <a:pt x="1" y="0"/>
                      <a:pt x="0" y="1"/>
                    </a:cubicBezTo>
                    <a:cubicBezTo>
                      <a:pt x="1" y="0"/>
                      <a:pt x="2" y="1"/>
                      <a:pt x="3"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12" name="Freeform 5051"/>
              <p:cNvSpPr>
                <a:spLocks/>
              </p:cNvSpPr>
              <p:nvPr/>
            </p:nvSpPr>
            <p:spPr bwMode="auto">
              <a:xfrm>
                <a:off x="1870" y="3486"/>
                <a:ext cx="3" cy="3"/>
              </a:xfrm>
              <a:custGeom>
                <a:avLst/>
                <a:gdLst>
                  <a:gd name="T0" fmla="*/ 2 w 2"/>
                  <a:gd name="T1" fmla="*/ 3 h 2"/>
                  <a:gd name="T2" fmla="*/ 3 w 2"/>
                  <a:gd name="T3" fmla="*/ 0 h 2"/>
                  <a:gd name="T4" fmla="*/ 2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1" y="2"/>
                      <a:pt x="2" y="1"/>
                      <a:pt x="2" y="0"/>
                    </a:cubicBezTo>
                    <a:cubicBezTo>
                      <a:pt x="1" y="1"/>
                      <a:pt x="0"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13" name="Freeform 5052"/>
              <p:cNvSpPr>
                <a:spLocks/>
              </p:cNvSpPr>
              <p:nvPr/>
            </p:nvSpPr>
            <p:spPr bwMode="auto">
              <a:xfrm>
                <a:off x="1824" y="3452"/>
                <a:ext cx="7" cy="4"/>
              </a:xfrm>
              <a:custGeom>
                <a:avLst/>
                <a:gdLst>
                  <a:gd name="T0" fmla="*/ 7 w 5"/>
                  <a:gd name="T1" fmla="*/ 4 h 3"/>
                  <a:gd name="T2" fmla="*/ 0 w 5"/>
                  <a:gd name="T3" fmla="*/ 0 h 3"/>
                  <a:gd name="T4" fmla="*/ 3 w 5"/>
                  <a:gd name="T5" fmla="*/ 1 h 3"/>
                  <a:gd name="T6" fmla="*/ 7 w 5"/>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3">
                    <a:moveTo>
                      <a:pt x="5" y="3"/>
                    </a:moveTo>
                    <a:cubicBezTo>
                      <a:pt x="4" y="1"/>
                      <a:pt x="2" y="0"/>
                      <a:pt x="0" y="0"/>
                    </a:cubicBezTo>
                    <a:cubicBezTo>
                      <a:pt x="0" y="1"/>
                      <a:pt x="1" y="3"/>
                      <a:pt x="2" y="1"/>
                    </a:cubicBezTo>
                    <a:cubicBezTo>
                      <a:pt x="2" y="3"/>
                      <a:pt x="4" y="3"/>
                      <a:pt x="5"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14" name="Freeform 5053"/>
              <p:cNvSpPr>
                <a:spLocks/>
              </p:cNvSpPr>
              <p:nvPr/>
            </p:nvSpPr>
            <p:spPr bwMode="auto">
              <a:xfrm>
                <a:off x="1830" y="3457"/>
                <a:ext cx="8" cy="7"/>
              </a:xfrm>
              <a:custGeom>
                <a:avLst/>
                <a:gdLst>
                  <a:gd name="T0" fmla="*/ 5 w 6"/>
                  <a:gd name="T1" fmla="*/ 6 h 5"/>
                  <a:gd name="T2" fmla="*/ 8 w 6"/>
                  <a:gd name="T3" fmla="*/ 3 h 5"/>
                  <a:gd name="T4" fmla="*/ 5 w 6"/>
                  <a:gd name="T5" fmla="*/ 1 h 5"/>
                  <a:gd name="T6" fmla="*/ 3 w 6"/>
                  <a:gd name="T7" fmla="*/ 1 h 5"/>
                  <a:gd name="T8" fmla="*/ 0 w 6"/>
                  <a:gd name="T9" fmla="*/ 1 h 5"/>
                  <a:gd name="T10" fmla="*/ 4 w 6"/>
                  <a:gd name="T11" fmla="*/ 4 h 5"/>
                  <a:gd name="T12" fmla="*/ 0 w 6"/>
                  <a:gd name="T13" fmla="*/ 3 h 5"/>
                  <a:gd name="T14" fmla="*/ 1 w 6"/>
                  <a:gd name="T15" fmla="*/ 6 h 5"/>
                  <a:gd name="T16" fmla="*/ 3 w 6"/>
                  <a:gd name="T17" fmla="*/ 7 h 5"/>
                  <a:gd name="T18" fmla="*/ 5 w 6"/>
                  <a:gd name="T19" fmla="*/ 6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 h="5">
                    <a:moveTo>
                      <a:pt x="4" y="4"/>
                    </a:moveTo>
                    <a:cubicBezTo>
                      <a:pt x="4" y="3"/>
                      <a:pt x="5" y="3"/>
                      <a:pt x="6" y="2"/>
                    </a:cubicBezTo>
                    <a:cubicBezTo>
                      <a:pt x="4" y="3"/>
                      <a:pt x="3" y="3"/>
                      <a:pt x="4" y="1"/>
                    </a:cubicBezTo>
                    <a:cubicBezTo>
                      <a:pt x="3" y="2"/>
                      <a:pt x="3" y="1"/>
                      <a:pt x="2" y="1"/>
                    </a:cubicBezTo>
                    <a:cubicBezTo>
                      <a:pt x="1" y="0"/>
                      <a:pt x="0" y="1"/>
                      <a:pt x="0" y="1"/>
                    </a:cubicBezTo>
                    <a:cubicBezTo>
                      <a:pt x="0" y="2"/>
                      <a:pt x="3" y="2"/>
                      <a:pt x="3" y="3"/>
                    </a:cubicBezTo>
                    <a:cubicBezTo>
                      <a:pt x="1" y="4"/>
                      <a:pt x="2" y="2"/>
                      <a:pt x="0" y="2"/>
                    </a:cubicBezTo>
                    <a:cubicBezTo>
                      <a:pt x="0" y="3"/>
                      <a:pt x="0" y="4"/>
                      <a:pt x="1" y="4"/>
                    </a:cubicBezTo>
                    <a:cubicBezTo>
                      <a:pt x="2" y="5"/>
                      <a:pt x="3" y="4"/>
                      <a:pt x="2" y="5"/>
                    </a:cubicBezTo>
                    <a:cubicBezTo>
                      <a:pt x="3" y="5"/>
                      <a:pt x="4" y="5"/>
                      <a:pt x="4"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15" name="Freeform 5054"/>
              <p:cNvSpPr>
                <a:spLocks/>
              </p:cNvSpPr>
              <p:nvPr/>
            </p:nvSpPr>
            <p:spPr bwMode="auto">
              <a:xfrm>
                <a:off x="1832" y="3465"/>
                <a:ext cx="4" cy="5"/>
              </a:xfrm>
              <a:custGeom>
                <a:avLst/>
                <a:gdLst>
                  <a:gd name="T0" fmla="*/ 3 w 3"/>
                  <a:gd name="T1" fmla="*/ 5 h 4"/>
                  <a:gd name="T2" fmla="*/ 1 w 3"/>
                  <a:gd name="T3" fmla="*/ 1 h 4"/>
                  <a:gd name="T4" fmla="*/ 4 w 3"/>
                  <a:gd name="T5" fmla="*/ 0 h 4"/>
                  <a:gd name="T6" fmla="*/ 0 w 3"/>
                  <a:gd name="T7" fmla="*/ 0 h 4"/>
                  <a:gd name="T8" fmla="*/ 0 w 3"/>
                  <a:gd name="T9" fmla="*/ 3 h 4"/>
                  <a:gd name="T10" fmla="*/ 3 w 3"/>
                  <a:gd name="T11" fmla="*/ 5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4">
                    <a:moveTo>
                      <a:pt x="2" y="4"/>
                    </a:moveTo>
                    <a:cubicBezTo>
                      <a:pt x="3" y="3"/>
                      <a:pt x="2" y="2"/>
                      <a:pt x="1" y="1"/>
                    </a:cubicBezTo>
                    <a:cubicBezTo>
                      <a:pt x="2" y="1"/>
                      <a:pt x="3" y="1"/>
                      <a:pt x="3" y="0"/>
                    </a:cubicBezTo>
                    <a:cubicBezTo>
                      <a:pt x="2" y="1"/>
                      <a:pt x="1" y="0"/>
                      <a:pt x="0" y="0"/>
                    </a:cubicBezTo>
                    <a:cubicBezTo>
                      <a:pt x="1" y="1"/>
                      <a:pt x="1" y="1"/>
                      <a:pt x="0" y="2"/>
                    </a:cubicBezTo>
                    <a:cubicBezTo>
                      <a:pt x="1" y="2"/>
                      <a:pt x="1" y="4"/>
                      <a:pt x="2"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16" name="Freeform 5055"/>
              <p:cNvSpPr>
                <a:spLocks/>
              </p:cNvSpPr>
              <p:nvPr/>
            </p:nvSpPr>
            <p:spPr bwMode="auto">
              <a:xfrm>
                <a:off x="1835" y="3464"/>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1" y="0"/>
                      <a:pt x="0"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17" name="Freeform 5056"/>
              <p:cNvSpPr>
                <a:spLocks/>
              </p:cNvSpPr>
              <p:nvPr/>
            </p:nvSpPr>
            <p:spPr bwMode="auto">
              <a:xfrm>
                <a:off x="1838" y="3468"/>
                <a:ext cx="1" cy="2"/>
              </a:xfrm>
              <a:custGeom>
                <a:avLst/>
                <a:gdLst>
                  <a:gd name="T0" fmla="*/ 1 w 1"/>
                  <a:gd name="T1" fmla="*/ 2 h 2"/>
                  <a:gd name="T2" fmla="*/ 0 w 1"/>
                  <a:gd name="T3" fmla="*/ 0 h 2"/>
                  <a:gd name="T4" fmla="*/ 1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0"/>
                      <a:pt x="0" y="0"/>
                    </a:cubicBezTo>
                    <a:cubicBezTo>
                      <a:pt x="0" y="1"/>
                      <a:pt x="0"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18" name="Freeform 5057"/>
              <p:cNvSpPr>
                <a:spLocks/>
              </p:cNvSpPr>
              <p:nvPr/>
            </p:nvSpPr>
            <p:spPr bwMode="auto">
              <a:xfrm>
                <a:off x="1839" y="3464"/>
                <a:ext cx="2" cy="1"/>
              </a:xfrm>
              <a:custGeom>
                <a:avLst/>
                <a:gdLst>
                  <a:gd name="T0" fmla="*/ 1 w 2"/>
                  <a:gd name="T1" fmla="*/ 1 h 1"/>
                  <a:gd name="T2" fmla="*/ 2 w 2"/>
                  <a:gd name="T3" fmla="*/ 0 h 1"/>
                  <a:gd name="T4" fmla="*/ 1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1" y="1"/>
                      <a:pt x="2" y="0"/>
                      <a:pt x="2" y="0"/>
                    </a:cubicBezTo>
                    <a:cubicBezTo>
                      <a:pt x="1" y="0"/>
                      <a:pt x="0"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19" name="Freeform 5058"/>
              <p:cNvSpPr>
                <a:spLocks/>
              </p:cNvSpPr>
              <p:nvPr/>
            </p:nvSpPr>
            <p:spPr bwMode="auto">
              <a:xfrm>
                <a:off x="1838" y="3468"/>
                <a:ext cx="6" cy="4"/>
              </a:xfrm>
              <a:custGeom>
                <a:avLst/>
                <a:gdLst>
                  <a:gd name="T0" fmla="*/ 6 w 5"/>
                  <a:gd name="T1" fmla="*/ 4 h 3"/>
                  <a:gd name="T2" fmla="*/ 2 w 5"/>
                  <a:gd name="T3" fmla="*/ 0 h 3"/>
                  <a:gd name="T4" fmla="*/ 6 w 5"/>
                  <a:gd name="T5" fmla="*/ 4 h 3"/>
                  <a:gd name="T6" fmla="*/ 0 60000 65536"/>
                  <a:gd name="T7" fmla="*/ 0 60000 65536"/>
                  <a:gd name="T8" fmla="*/ 0 60000 65536"/>
                </a:gdLst>
                <a:ahLst/>
                <a:cxnLst>
                  <a:cxn ang="T6">
                    <a:pos x="T0" y="T1"/>
                  </a:cxn>
                  <a:cxn ang="T7">
                    <a:pos x="T2" y="T3"/>
                  </a:cxn>
                  <a:cxn ang="T8">
                    <a:pos x="T4" y="T5"/>
                  </a:cxn>
                </a:cxnLst>
                <a:rect l="0" t="0" r="r" b="b"/>
                <a:pathLst>
                  <a:path w="5" h="3">
                    <a:moveTo>
                      <a:pt x="5" y="3"/>
                    </a:moveTo>
                    <a:cubicBezTo>
                      <a:pt x="5" y="2"/>
                      <a:pt x="2" y="0"/>
                      <a:pt x="2" y="0"/>
                    </a:cubicBezTo>
                    <a:cubicBezTo>
                      <a:pt x="0" y="2"/>
                      <a:pt x="4" y="3"/>
                      <a:pt x="5"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20" name="Freeform 5059"/>
              <p:cNvSpPr>
                <a:spLocks/>
              </p:cNvSpPr>
              <p:nvPr/>
            </p:nvSpPr>
            <p:spPr bwMode="auto">
              <a:xfrm>
                <a:off x="1840" y="3469"/>
                <a:ext cx="8" cy="5"/>
              </a:xfrm>
              <a:custGeom>
                <a:avLst/>
                <a:gdLst>
                  <a:gd name="T0" fmla="*/ 5 w 6"/>
                  <a:gd name="T1" fmla="*/ 5 h 4"/>
                  <a:gd name="T2" fmla="*/ 8 w 6"/>
                  <a:gd name="T3" fmla="*/ 4 h 4"/>
                  <a:gd name="T4" fmla="*/ 3 w 6"/>
                  <a:gd name="T5" fmla="*/ 0 h 4"/>
                  <a:gd name="T6" fmla="*/ 5 w 6"/>
                  <a:gd name="T7" fmla="*/ 3 h 4"/>
                  <a:gd name="T8" fmla="*/ 0 w 6"/>
                  <a:gd name="T9" fmla="*/ 3 h 4"/>
                  <a:gd name="T10" fmla="*/ 5 w 6"/>
                  <a:gd name="T11" fmla="*/ 4 h 4"/>
                  <a:gd name="T12" fmla="*/ 5 w 6"/>
                  <a:gd name="T13" fmla="*/ 5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4">
                    <a:moveTo>
                      <a:pt x="4" y="4"/>
                    </a:moveTo>
                    <a:cubicBezTo>
                      <a:pt x="4" y="3"/>
                      <a:pt x="5" y="3"/>
                      <a:pt x="6" y="3"/>
                    </a:cubicBezTo>
                    <a:cubicBezTo>
                      <a:pt x="5" y="2"/>
                      <a:pt x="5" y="0"/>
                      <a:pt x="2" y="0"/>
                    </a:cubicBezTo>
                    <a:cubicBezTo>
                      <a:pt x="3" y="1"/>
                      <a:pt x="3" y="2"/>
                      <a:pt x="4" y="2"/>
                    </a:cubicBezTo>
                    <a:cubicBezTo>
                      <a:pt x="3" y="2"/>
                      <a:pt x="2" y="2"/>
                      <a:pt x="0" y="2"/>
                    </a:cubicBezTo>
                    <a:cubicBezTo>
                      <a:pt x="1" y="3"/>
                      <a:pt x="3" y="4"/>
                      <a:pt x="4" y="3"/>
                    </a:cubicBezTo>
                    <a:cubicBezTo>
                      <a:pt x="4" y="4"/>
                      <a:pt x="4" y="4"/>
                      <a:pt x="4"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21" name="Freeform 5060"/>
              <p:cNvSpPr>
                <a:spLocks/>
              </p:cNvSpPr>
              <p:nvPr/>
            </p:nvSpPr>
            <p:spPr bwMode="auto">
              <a:xfrm>
                <a:off x="1840" y="3477"/>
                <a:ext cx="4" cy="5"/>
              </a:xfrm>
              <a:custGeom>
                <a:avLst/>
                <a:gdLst>
                  <a:gd name="T0" fmla="*/ 1 w 3"/>
                  <a:gd name="T1" fmla="*/ 5 h 4"/>
                  <a:gd name="T2" fmla="*/ 3 w 3"/>
                  <a:gd name="T3" fmla="*/ 1 h 4"/>
                  <a:gd name="T4" fmla="*/ 1 w 3"/>
                  <a:gd name="T5" fmla="*/ 0 h 4"/>
                  <a:gd name="T6" fmla="*/ 1 w 3"/>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4">
                    <a:moveTo>
                      <a:pt x="1" y="4"/>
                    </a:moveTo>
                    <a:cubicBezTo>
                      <a:pt x="3" y="4"/>
                      <a:pt x="2" y="2"/>
                      <a:pt x="2" y="1"/>
                    </a:cubicBezTo>
                    <a:cubicBezTo>
                      <a:pt x="1" y="1"/>
                      <a:pt x="1" y="1"/>
                      <a:pt x="1" y="0"/>
                    </a:cubicBezTo>
                    <a:cubicBezTo>
                      <a:pt x="1" y="1"/>
                      <a:pt x="0" y="3"/>
                      <a:pt x="1"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22" name="Freeform 5061"/>
              <p:cNvSpPr>
                <a:spLocks/>
              </p:cNvSpPr>
              <p:nvPr/>
            </p:nvSpPr>
            <p:spPr bwMode="auto">
              <a:xfrm>
                <a:off x="1841" y="3465"/>
                <a:ext cx="8" cy="5"/>
              </a:xfrm>
              <a:custGeom>
                <a:avLst/>
                <a:gdLst>
                  <a:gd name="T0" fmla="*/ 8 w 6"/>
                  <a:gd name="T1" fmla="*/ 5 h 4"/>
                  <a:gd name="T2" fmla="*/ 4 w 6"/>
                  <a:gd name="T3" fmla="*/ 3 h 4"/>
                  <a:gd name="T4" fmla="*/ 4 w 6"/>
                  <a:gd name="T5" fmla="*/ 1 h 4"/>
                  <a:gd name="T6" fmla="*/ 0 w 6"/>
                  <a:gd name="T7" fmla="*/ 0 h 4"/>
                  <a:gd name="T8" fmla="*/ 3 w 6"/>
                  <a:gd name="T9" fmla="*/ 3 h 4"/>
                  <a:gd name="T10" fmla="*/ 8 w 6"/>
                  <a:gd name="T11" fmla="*/ 5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4">
                    <a:moveTo>
                      <a:pt x="6" y="4"/>
                    </a:moveTo>
                    <a:cubicBezTo>
                      <a:pt x="6" y="3"/>
                      <a:pt x="4" y="2"/>
                      <a:pt x="3" y="2"/>
                    </a:cubicBezTo>
                    <a:cubicBezTo>
                      <a:pt x="5" y="2"/>
                      <a:pt x="4" y="2"/>
                      <a:pt x="3" y="1"/>
                    </a:cubicBezTo>
                    <a:cubicBezTo>
                      <a:pt x="2" y="0"/>
                      <a:pt x="2" y="0"/>
                      <a:pt x="0" y="0"/>
                    </a:cubicBezTo>
                    <a:cubicBezTo>
                      <a:pt x="1" y="1"/>
                      <a:pt x="2" y="2"/>
                      <a:pt x="2" y="2"/>
                    </a:cubicBezTo>
                    <a:cubicBezTo>
                      <a:pt x="3" y="4"/>
                      <a:pt x="5" y="3"/>
                      <a:pt x="6"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23" name="Freeform 5062"/>
              <p:cNvSpPr>
                <a:spLocks/>
              </p:cNvSpPr>
              <p:nvPr/>
            </p:nvSpPr>
            <p:spPr bwMode="auto">
              <a:xfrm>
                <a:off x="1844" y="3474"/>
                <a:ext cx="5" cy="7"/>
              </a:xfrm>
              <a:custGeom>
                <a:avLst/>
                <a:gdLst>
                  <a:gd name="T0" fmla="*/ 0 w 4"/>
                  <a:gd name="T1" fmla="*/ 7 h 5"/>
                  <a:gd name="T2" fmla="*/ 3 w 4"/>
                  <a:gd name="T3" fmla="*/ 6 h 5"/>
                  <a:gd name="T4" fmla="*/ 3 w 4"/>
                  <a:gd name="T5" fmla="*/ 4 h 5"/>
                  <a:gd name="T6" fmla="*/ 5 w 4"/>
                  <a:gd name="T7" fmla="*/ 6 h 5"/>
                  <a:gd name="T8" fmla="*/ 0 w 4"/>
                  <a:gd name="T9" fmla="*/ 4 h 5"/>
                  <a:gd name="T10" fmla="*/ 0 w 4"/>
                  <a:gd name="T11" fmla="*/ 7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5"/>
                    </a:moveTo>
                    <a:cubicBezTo>
                      <a:pt x="2" y="4"/>
                      <a:pt x="2" y="3"/>
                      <a:pt x="2" y="4"/>
                    </a:cubicBezTo>
                    <a:cubicBezTo>
                      <a:pt x="2" y="4"/>
                      <a:pt x="2" y="3"/>
                      <a:pt x="2" y="3"/>
                    </a:cubicBezTo>
                    <a:cubicBezTo>
                      <a:pt x="3" y="3"/>
                      <a:pt x="3" y="3"/>
                      <a:pt x="4" y="4"/>
                    </a:cubicBezTo>
                    <a:cubicBezTo>
                      <a:pt x="3" y="2"/>
                      <a:pt x="1" y="0"/>
                      <a:pt x="0" y="3"/>
                    </a:cubicBezTo>
                    <a:cubicBezTo>
                      <a:pt x="1" y="3"/>
                      <a:pt x="1" y="4"/>
                      <a:pt x="0"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24" name="Freeform 5063"/>
              <p:cNvSpPr>
                <a:spLocks/>
              </p:cNvSpPr>
              <p:nvPr/>
            </p:nvSpPr>
            <p:spPr bwMode="auto">
              <a:xfrm>
                <a:off x="1845" y="3473"/>
                <a:ext cx="4" cy="3"/>
              </a:xfrm>
              <a:custGeom>
                <a:avLst/>
                <a:gdLst>
                  <a:gd name="T0" fmla="*/ 4 w 3"/>
                  <a:gd name="T1" fmla="*/ 3 h 2"/>
                  <a:gd name="T2" fmla="*/ 1 w 3"/>
                  <a:gd name="T3" fmla="*/ 0 h 2"/>
                  <a:gd name="T4" fmla="*/ 4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3" y="2"/>
                    </a:moveTo>
                    <a:cubicBezTo>
                      <a:pt x="3" y="1"/>
                      <a:pt x="2" y="1"/>
                      <a:pt x="1" y="0"/>
                    </a:cubicBezTo>
                    <a:cubicBezTo>
                      <a:pt x="0" y="2"/>
                      <a:pt x="2" y="2"/>
                      <a:pt x="3"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25" name="Freeform 5064"/>
              <p:cNvSpPr>
                <a:spLocks/>
              </p:cNvSpPr>
              <p:nvPr/>
            </p:nvSpPr>
            <p:spPr bwMode="auto">
              <a:xfrm>
                <a:off x="1848" y="3472"/>
                <a:ext cx="4" cy="5"/>
              </a:xfrm>
              <a:custGeom>
                <a:avLst/>
                <a:gdLst>
                  <a:gd name="T0" fmla="*/ 3 w 3"/>
                  <a:gd name="T1" fmla="*/ 5 h 4"/>
                  <a:gd name="T2" fmla="*/ 4 w 3"/>
                  <a:gd name="T3" fmla="*/ 4 h 4"/>
                  <a:gd name="T4" fmla="*/ 0 w 3"/>
                  <a:gd name="T5" fmla="*/ 0 h 4"/>
                  <a:gd name="T6" fmla="*/ 3 w 3"/>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4">
                    <a:moveTo>
                      <a:pt x="2" y="4"/>
                    </a:moveTo>
                    <a:cubicBezTo>
                      <a:pt x="3" y="3"/>
                      <a:pt x="3" y="3"/>
                      <a:pt x="3" y="3"/>
                    </a:cubicBezTo>
                    <a:cubicBezTo>
                      <a:pt x="2" y="2"/>
                      <a:pt x="1" y="1"/>
                      <a:pt x="0" y="0"/>
                    </a:cubicBezTo>
                    <a:cubicBezTo>
                      <a:pt x="1" y="2"/>
                      <a:pt x="2" y="3"/>
                      <a:pt x="2"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26" name="Freeform 5065"/>
              <p:cNvSpPr>
                <a:spLocks/>
              </p:cNvSpPr>
              <p:nvPr/>
            </p:nvSpPr>
            <p:spPr bwMode="auto">
              <a:xfrm>
                <a:off x="1852" y="3478"/>
                <a:ext cx="3" cy="2"/>
              </a:xfrm>
              <a:custGeom>
                <a:avLst/>
                <a:gdLst>
                  <a:gd name="T0" fmla="*/ 3 w 2"/>
                  <a:gd name="T1" fmla="*/ 2 h 1"/>
                  <a:gd name="T2" fmla="*/ 0 w 2"/>
                  <a:gd name="T3" fmla="*/ 0 h 1"/>
                  <a:gd name="T4" fmla="*/ 3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0"/>
                      <a:pt x="0" y="0"/>
                    </a:cubicBezTo>
                    <a:cubicBezTo>
                      <a:pt x="0" y="0"/>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27" name="Freeform 5066"/>
              <p:cNvSpPr>
                <a:spLocks/>
              </p:cNvSpPr>
              <p:nvPr/>
            </p:nvSpPr>
            <p:spPr bwMode="auto">
              <a:xfrm>
                <a:off x="1853" y="3477"/>
                <a:ext cx="3" cy="1"/>
              </a:xfrm>
              <a:custGeom>
                <a:avLst/>
                <a:gdLst>
                  <a:gd name="T0" fmla="*/ 2 w 2"/>
                  <a:gd name="T1" fmla="*/ 1 h 1"/>
                  <a:gd name="T2" fmla="*/ 3 w 2"/>
                  <a:gd name="T3" fmla="*/ 1 h 1"/>
                  <a:gd name="T4" fmla="*/ 0 w 2"/>
                  <a:gd name="T5" fmla="*/ 0 h 1"/>
                  <a:gd name="T6" fmla="*/ 2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1"/>
                      <a:pt x="2" y="1"/>
                    </a:cubicBezTo>
                    <a:cubicBezTo>
                      <a:pt x="2" y="0"/>
                      <a:pt x="1" y="0"/>
                      <a:pt x="0" y="0"/>
                    </a:cubicBezTo>
                    <a:cubicBezTo>
                      <a:pt x="0"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28" name="Freeform 5067"/>
              <p:cNvSpPr>
                <a:spLocks/>
              </p:cNvSpPr>
              <p:nvPr/>
            </p:nvSpPr>
            <p:spPr bwMode="auto">
              <a:xfrm>
                <a:off x="1856" y="3477"/>
                <a:ext cx="3" cy="1"/>
              </a:xfrm>
              <a:custGeom>
                <a:avLst/>
                <a:gdLst>
                  <a:gd name="T0" fmla="*/ 3 w 2"/>
                  <a:gd name="T1" fmla="*/ 1 h 1"/>
                  <a:gd name="T2" fmla="*/ 0 w 2"/>
                  <a:gd name="T3" fmla="*/ 0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1"/>
                      <a:pt x="1" y="0"/>
                      <a:pt x="0" y="0"/>
                    </a:cubicBezTo>
                    <a:cubicBezTo>
                      <a:pt x="0"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29" name="Freeform 5068"/>
              <p:cNvSpPr>
                <a:spLocks/>
              </p:cNvSpPr>
              <p:nvPr/>
            </p:nvSpPr>
            <p:spPr bwMode="auto">
              <a:xfrm>
                <a:off x="1812" y="3427"/>
                <a:ext cx="12" cy="10"/>
              </a:xfrm>
              <a:custGeom>
                <a:avLst/>
                <a:gdLst>
                  <a:gd name="T0" fmla="*/ 9 w 9"/>
                  <a:gd name="T1" fmla="*/ 10 h 8"/>
                  <a:gd name="T2" fmla="*/ 0 w 9"/>
                  <a:gd name="T3" fmla="*/ 1 h 8"/>
                  <a:gd name="T4" fmla="*/ 3 w 9"/>
                  <a:gd name="T5" fmla="*/ 4 h 8"/>
                  <a:gd name="T6" fmla="*/ 3 w 9"/>
                  <a:gd name="T7" fmla="*/ 6 h 8"/>
                  <a:gd name="T8" fmla="*/ 7 w 9"/>
                  <a:gd name="T9" fmla="*/ 6 h 8"/>
                  <a:gd name="T10" fmla="*/ 9 w 9"/>
                  <a:gd name="T11" fmla="*/ 1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7" y="8"/>
                    </a:moveTo>
                    <a:cubicBezTo>
                      <a:pt x="9" y="6"/>
                      <a:pt x="3" y="0"/>
                      <a:pt x="0" y="1"/>
                    </a:cubicBezTo>
                    <a:cubicBezTo>
                      <a:pt x="1" y="2"/>
                      <a:pt x="2" y="2"/>
                      <a:pt x="2" y="3"/>
                    </a:cubicBezTo>
                    <a:cubicBezTo>
                      <a:pt x="3" y="4"/>
                      <a:pt x="4" y="4"/>
                      <a:pt x="2" y="5"/>
                    </a:cubicBezTo>
                    <a:cubicBezTo>
                      <a:pt x="3" y="5"/>
                      <a:pt x="4" y="4"/>
                      <a:pt x="5" y="5"/>
                    </a:cubicBezTo>
                    <a:cubicBezTo>
                      <a:pt x="5" y="6"/>
                      <a:pt x="6" y="8"/>
                      <a:pt x="7" y="8"/>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30" name="Freeform 5069"/>
              <p:cNvSpPr>
                <a:spLocks/>
              </p:cNvSpPr>
              <p:nvPr/>
            </p:nvSpPr>
            <p:spPr bwMode="auto">
              <a:xfrm>
                <a:off x="1815" y="3423"/>
                <a:ext cx="1" cy="1"/>
              </a:xfrm>
              <a:custGeom>
                <a:avLst/>
                <a:gdLst>
                  <a:gd name="T0" fmla="*/ 1 w 1"/>
                  <a:gd name="T1" fmla="*/ 1 h 1"/>
                  <a:gd name="T2" fmla="*/ 0 w 1"/>
                  <a:gd name="T3" fmla="*/ 0 h 1"/>
                  <a:gd name="T4" fmla="*/ 0 w 1"/>
                  <a:gd name="T5" fmla="*/ 1 h 1"/>
                  <a:gd name="T6" fmla="*/ 1 w 1"/>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1"/>
                    </a:moveTo>
                    <a:cubicBezTo>
                      <a:pt x="1" y="1"/>
                      <a:pt x="1" y="0"/>
                      <a:pt x="0" y="0"/>
                    </a:cubicBezTo>
                    <a:cubicBezTo>
                      <a:pt x="0" y="0"/>
                      <a:pt x="0" y="0"/>
                      <a:pt x="0" y="1"/>
                    </a:cubicBezTo>
                    <a:cubicBezTo>
                      <a:pt x="0"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31" name="Freeform 5070"/>
              <p:cNvSpPr>
                <a:spLocks/>
              </p:cNvSpPr>
              <p:nvPr/>
            </p:nvSpPr>
            <p:spPr bwMode="auto">
              <a:xfrm>
                <a:off x="1815" y="3433"/>
                <a:ext cx="5" cy="4"/>
              </a:xfrm>
              <a:custGeom>
                <a:avLst/>
                <a:gdLst>
                  <a:gd name="T0" fmla="*/ 1 w 4"/>
                  <a:gd name="T1" fmla="*/ 4 h 3"/>
                  <a:gd name="T2" fmla="*/ 4 w 4"/>
                  <a:gd name="T3" fmla="*/ 1 h 3"/>
                  <a:gd name="T4" fmla="*/ 0 w 4"/>
                  <a:gd name="T5" fmla="*/ 1 h 3"/>
                  <a:gd name="T6" fmla="*/ 3 w 4"/>
                  <a:gd name="T7" fmla="*/ 4 h 3"/>
                  <a:gd name="T8" fmla="*/ 1 w 4"/>
                  <a:gd name="T9" fmla="*/ 4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3">
                    <a:moveTo>
                      <a:pt x="1" y="3"/>
                    </a:moveTo>
                    <a:cubicBezTo>
                      <a:pt x="3" y="3"/>
                      <a:pt x="4" y="2"/>
                      <a:pt x="3" y="1"/>
                    </a:cubicBezTo>
                    <a:cubicBezTo>
                      <a:pt x="2" y="0"/>
                      <a:pt x="1" y="1"/>
                      <a:pt x="0" y="1"/>
                    </a:cubicBezTo>
                    <a:cubicBezTo>
                      <a:pt x="0" y="2"/>
                      <a:pt x="1" y="2"/>
                      <a:pt x="2" y="3"/>
                    </a:cubicBezTo>
                    <a:cubicBezTo>
                      <a:pt x="1" y="3"/>
                      <a:pt x="1" y="3"/>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32" name="Freeform 5071"/>
              <p:cNvSpPr>
                <a:spLocks/>
              </p:cNvSpPr>
              <p:nvPr/>
            </p:nvSpPr>
            <p:spPr bwMode="auto">
              <a:xfrm>
                <a:off x="1816" y="3437"/>
                <a:ext cx="4" cy="2"/>
              </a:xfrm>
              <a:custGeom>
                <a:avLst/>
                <a:gdLst>
                  <a:gd name="T0" fmla="*/ 1 w 3"/>
                  <a:gd name="T1" fmla="*/ 2 h 1"/>
                  <a:gd name="T2" fmla="*/ 4 w 3"/>
                  <a:gd name="T3" fmla="*/ 0 h 1"/>
                  <a:gd name="T4" fmla="*/ 0 w 3"/>
                  <a:gd name="T5" fmla="*/ 0 h 1"/>
                  <a:gd name="T6" fmla="*/ 1 w 3"/>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1"/>
                    </a:moveTo>
                    <a:cubicBezTo>
                      <a:pt x="2" y="1"/>
                      <a:pt x="3" y="1"/>
                      <a:pt x="3" y="0"/>
                    </a:cubicBezTo>
                    <a:cubicBezTo>
                      <a:pt x="2" y="0"/>
                      <a:pt x="1" y="1"/>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33" name="Freeform 5072"/>
              <p:cNvSpPr>
                <a:spLocks/>
              </p:cNvSpPr>
              <p:nvPr/>
            </p:nvSpPr>
            <p:spPr bwMode="auto">
              <a:xfrm>
                <a:off x="1816" y="3422"/>
                <a:ext cx="3" cy="2"/>
              </a:xfrm>
              <a:custGeom>
                <a:avLst/>
                <a:gdLst>
                  <a:gd name="T0" fmla="*/ 2 w 2"/>
                  <a:gd name="T1" fmla="*/ 2 h 2"/>
                  <a:gd name="T2" fmla="*/ 0 w 2"/>
                  <a:gd name="T3" fmla="*/ 1 h 2"/>
                  <a:gd name="T4" fmla="*/ 2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2" y="1"/>
                      <a:pt x="1" y="0"/>
                      <a:pt x="0" y="1"/>
                    </a:cubicBezTo>
                    <a:cubicBezTo>
                      <a:pt x="1" y="2"/>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34" name="Freeform 5073"/>
              <p:cNvSpPr>
                <a:spLocks/>
              </p:cNvSpPr>
              <p:nvPr/>
            </p:nvSpPr>
            <p:spPr bwMode="auto">
              <a:xfrm>
                <a:off x="1816" y="3424"/>
                <a:ext cx="6" cy="4"/>
              </a:xfrm>
              <a:custGeom>
                <a:avLst/>
                <a:gdLst>
                  <a:gd name="T0" fmla="*/ 6 w 4"/>
                  <a:gd name="T1" fmla="*/ 4 h 3"/>
                  <a:gd name="T2" fmla="*/ 5 w 4"/>
                  <a:gd name="T3" fmla="*/ 0 h 3"/>
                  <a:gd name="T4" fmla="*/ 5 w 4"/>
                  <a:gd name="T5" fmla="*/ 3 h 3"/>
                  <a:gd name="T6" fmla="*/ 2 w 4"/>
                  <a:gd name="T7" fmla="*/ 4 h 3"/>
                  <a:gd name="T8" fmla="*/ 6 w 4"/>
                  <a:gd name="T9" fmla="*/ 4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3">
                    <a:moveTo>
                      <a:pt x="4" y="3"/>
                    </a:moveTo>
                    <a:cubicBezTo>
                      <a:pt x="4" y="2"/>
                      <a:pt x="4" y="1"/>
                      <a:pt x="3" y="0"/>
                    </a:cubicBezTo>
                    <a:cubicBezTo>
                      <a:pt x="2" y="1"/>
                      <a:pt x="2" y="1"/>
                      <a:pt x="3" y="2"/>
                    </a:cubicBezTo>
                    <a:cubicBezTo>
                      <a:pt x="2" y="1"/>
                      <a:pt x="0" y="1"/>
                      <a:pt x="1" y="3"/>
                    </a:cubicBezTo>
                    <a:cubicBezTo>
                      <a:pt x="2" y="2"/>
                      <a:pt x="3" y="3"/>
                      <a:pt x="4"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35" name="Freeform 5074"/>
              <p:cNvSpPr>
                <a:spLocks/>
              </p:cNvSpPr>
              <p:nvPr/>
            </p:nvSpPr>
            <p:spPr bwMode="auto">
              <a:xfrm>
                <a:off x="1818" y="3428"/>
                <a:ext cx="9" cy="5"/>
              </a:xfrm>
              <a:custGeom>
                <a:avLst/>
                <a:gdLst>
                  <a:gd name="T0" fmla="*/ 4 w 7"/>
                  <a:gd name="T1" fmla="*/ 5 h 4"/>
                  <a:gd name="T2" fmla="*/ 0 w 7"/>
                  <a:gd name="T3" fmla="*/ 1 h 4"/>
                  <a:gd name="T4" fmla="*/ 4 w 7"/>
                  <a:gd name="T5" fmla="*/ 5 h 4"/>
                  <a:gd name="T6" fmla="*/ 0 60000 65536"/>
                  <a:gd name="T7" fmla="*/ 0 60000 65536"/>
                  <a:gd name="T8" fmla="*/ 0 60000 65536"/>
                </a:gdLst>
                <a:ahLst/>
                <a:cxnLst>
                  <a:cxn ang="T6">
                    <a:pos x="T0" y="T1"/>
                  </a:cxn>
                  <a:cxn ang="T7">
                    <a:pos x="T2" y="T3"/>
                  </a:cxn>
                  <a:cxn ang="T8">
                    <a:pos x="T4" y="T5"/>
                  </a:cxn>
                </a:cxnLst>
                <a:rect l="0" t="0" r="r" b="b"/>
                <a:pathLst>
                  <a:path w="7" h="4">
                    <a:moveTo>
                      <a:pt x="3" y="4"/>
                    </a:moveTo>
                    <a:cubicBezTo>
                      <a:pt x="7" y="2"/>
                      <a:pt x="2" y="0"/>
                      <a:pt x="0" y="1"/>
                    </a:cubicBezTo>
                    <a:cubicBezTo>
                      <a:pt x="1" y="2"/>
                      <a:pt x="2" y="3"/>
                      <a:pt x="3"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36" name="Freeform 5075"/>
              <p:cNvSpPr>
                <a:spLocks/>
              </p:cNvSpPr>
              <p:nvPr/>
            </p:nvSpPr>
            <p:spPr bwMode="auto">
              <a:xfrm>
                <a:off x="1818" y="3440"/>
                <a:ext cx="6" cy="4"/>
              </a:xfrm>
              <a:custGeom>
                <a:avLst/>
                <a:gdLst>
                  <a:gd name="T0" fmla="*/ 6 w 5"/>
                  <a:gd name="T1" fmla="*/ 4 h 3"/>
                  <a:gd name="T2" fmla="*/ 0 w 5"/>
                  <a:gd name="T3" fmla="*/ 0 h 3"/>
                  <a:gd name="T4" fmla="*/ 6 w 5"/>
                  <a:gd name="T5" fmla="*/ 4 h 3"/>
                  <a:gd name="T6" fmla="*/ 0 60000 65536"/>
                  <a:gd name="T7" fmla="*/ 0 60000 65536"/>
                  <a:gd name="T8" fmla="*/ 0 60000 65536"/>
                </a:gdLst>
                <a:ahLst/>
                <a:cxnLst>
                  <a:cxn ang="T6">
                    <a:pos x="T0" y="T1"/>
                  </a:cxn>
                  <a:cxn ang="T7">
                    <a:pos x="T2" y="T3"/>
                  </a:cxn>
                  <a:cxn ang="T8">
                    <a:pos x="T4" y="T5"/>
                  </a:cxn>
                </a:cxnLst>
                <a:rect l="0" t="0" r="r" b="b"/>
                <a:pathLst>
                  <a:path w="5" h="3">
                    <a:moveTo>
                      <a:pt x="5" y="3"/>
                    </a:moveTo>
                    <a:cubicBezTo>
                      <a:pt x="5" y="1"/>
                      <a:pt x="1" y="0"/>
                      <a:pt x="0" y="0"/>
                    </a:cubicBezTo>
                    <a:cubicBezTo>
                      <a:pt x="0" y="3"/>
                      <a:pt x="4" y="1"/>
                      <a:pt x="5"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37" name="Freeform 5076"/>
              <p:cNvSpPr>
                <a:spLocks/>
              </p:cNvSpPr>
              <p:nvPr/>
            </p:nvSpPr>
            <p:spPr bwMode="auto">
              <a:xfrm>
                <a:off x="1819" y="3428"/>
                <a:ext cx="3" cy="1"/>
              </a:xfrm>
              <a:custGeom>
                <a:avLst/>
                <a:gdLst>
                  <a:gd name="T0" fmla="*/ 3 w 2"/>
                  <a:gd name="T1" fmla="*/ 1 h 1"/>
                  <a:gd name="T2" fmla="*/ 0 w 2"/>
                  <a:gd name="T3" fmla="*/ 0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0"/>
                      <a:pt x="0" y="0"/>
                      <a:pt x="0" y="0"/>
                    </a:cubicBezTo>
                    <a:cubicBezTo>
                      <a:pt x="0" y="0"/>
                      <a:pt x="1" y="0"/>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38" name="Freeform 5077"/>
              <p:cNvSpPr>
                <a:spLocks/>
              </p:cNvSpPr>
              <p:nvPr/>
            </p:nvSpPr>
            <p:spPr bwMode="auto">
              <a:xfrm>
                <a:off x="1819" y="3443"/>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39" name="Freeform 5078"/>
              <p:cNvSpPr>
                <a:spLocks/>
              </p:cNvSpPr>
              <p:nvPr/>
            </p:nvSpPr>
            <p:spPr bwMode="auto">
              <a:xfrm>
                <a:off x="1819" y="3443"/>
                <a:ext cx="5" cy="4"/>
              </a:xfrm>
              <a:custGeom>
                <a:avLst/>
                <a:gdLst>
                  <a:gd name="T0" fmla="*/ 3 w 4"/>
                  <a:gd name="T1" fmla="*/ 4 h 3"/>
                  <a:gd name="T2" fmla="*/ 3 w 4"/>
                  <a:gd name="T3" fmla="*/ 0 h 3"/>
                  <a:gd name="T4" fmla="*/ 3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2" y="3"/>
                    </a:moveTo>
                    <a:cubicBezTo>
                      <a:pt x="2" y="2"/>
                      <a:pt x="4" y="1"/>
                      <a:pt x="2" y="0"/>
                    </a:cubicBezTo>
                    <a:cubicBezTo>
                      <a:pt x="2" y="1"/>
                      <a:pt x="0" y="3"/>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40" name="Freeform 5079"/>
              <p:cNvSpPr>
                <a:spLocks/>
              </p:cNvSpPr>
              <p:nvPr/>
            </p:nvSpPr>
            <p:spPr bwMode="auto">
              <a:xfrm>
                <a:off x="1822" y="3440"/>
                <a:ext cx="4" cy="3"/>
              </a:xfrm>
              <a:custGeom>
                <a:avLst/>
                <a:gdLst>
                  <a:gd name="T0" fmla="*/ 3 w 3"/>
                  <a:gd name="T1" fmla="*/ 3 h 2"/>
                  <a:gd name="T2" fmla="*/ 4 w 3"/>
                  <a:gd name="T3" fmla="*/ 2 h 2"/>
                  <a:gd name="T4" fmla="*/ 0 w 3"/>
                  <a:gd name="T5" fmla="*/ 0 h 2"/>
                  <a:gd name="T6" fmla="*/ 3 w 3"/>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2" y="2"/>
                    </a:moveTo>
                    <a:cubicBezTo>
                      <a:pt x="2" y="2"/>
                      <a:pt x="2" y="1"/>
                      <a:pt x="3" y="1"/>
                    </a:cubicBezTo>
                    <a:cubicBezTo>
                      <a:pt x="2" y="0"/>
                      <a:pt x="1" y="0"/>
                      <a:pt x="0" y="0"/>
                    </a:cubicBezTo>
                    <a:cubicBezTo>
                      <a:pt x="1" y="0"/>
                      <a:pt x="1" y="1"/>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41" name="Freeform 5080"/>
              <p:cNvSpPr>
                <a:spLocks/>
              </p:cNvSpPr>
              <p:nvPr/>
            </p:nvSpPr>
            <p:spPr bwMode="auto">
              <a:xfrm>
                <a:off x="1822" y="3426"/>
                <a:ext cx="1" cy="2"/>
              </a:xfrm>
              <a:custGeom>
                <a:avLst/>
                <a:gdLst>
                  <a:gd name="T0" fmla="*/ 1 w 1"/>
                  <a:gd name="T1" fmla="*/ 2 h 2"/>
                  <a:gd name="T2" fmla="*/ 0 w 1"/>
                  <a:gd name="T3" fmla="*/ 0 h 2"/>
                  <a:gd name="T4" fmla="*/ 1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0" y="1"/>
                      <a:pt x="0" y="0"/>
                    </a:cubicBezTo>
                    <a:cubicBezTo>
                      <a:pt x="0" y="1"/>
                      <a:pt x="1"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42" name="Freeform 5081"/>
              <p:cNvSpPr>
                <a:spLocks/>
              </p:cNvSpPr>
              <p:nvPr/>
            </p:nvSpPr>
            <p:spPr bwMode="auto">
              <a:xfrm>
                <a:off x="1822" y="3437"/>
                <a:ext cx="2" cy="3"/>
              </a:xfrm>
              <a:custGeom>
                <a:avLst/>
                <a:gdLst>
                  <a:gd name="T0" fmla="*/ 2 w 2"/>
                  <a:gd name="T1" fmla="*/ 3 h 2"/>
                  <a:gd name="T2" fmla="*/ 1 w 2"/>
                  <a:gd name="T3" fmla="*/ 0 h 2"/>
                  <a:gd name="T4" fmla="*/ 2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1"/>
                      <a:pt x="1" y="1"/>
                      <a:pt x="1" y="0"/>
                    </a:cubicBezTo>
                    <a:cubicBezTo>
                      <a:pt x="0" y="1"/>
                      <a:pt x="1"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43" name="Freeform 5082"/>
              <p:cNvSpPr>
                <a:spLocks/>
              </p:cNvSpPr>
              <p:nvPr/>
            </p:nvSpPr>
            <p:spPr bwMode="auto">
              <a:xfrm>
                <a:off x="1822" y="3429"/>
                <a:ext cx="9" cy="8"/>
              </a:xfrm>
              <a:custGeom>
                <a:avLst/>
                <a:gdLst>
                  <a:gd name="T0" fmla="*/ 6 w 7"/>
                  <a:gd name="T1" fmla="*/ 8 h 6"/>
                  <a:gd name="T2" fmla="*/ 1 w 7"/>
                  <a:gd name="T3" fmla="*/ 0 h 6"/>
                  <a:gd name="T4" fmla="*/ 3 w 7"/>
                  <a:gd name="T5" fmla="*/ 3 h 6"/>
                  <a:gd name="T6" fmla="*/ 4 w 7"/>
                  <a:gd name="T7" fmla="*/ 5 h 6"/>
                  <a:gd name="T8" fmla="*/ 1 w 7"/>
                  <a:gd name="T9" fmla="*/ 7 h 6"/>
                  <a:gd name="T10" fmla="*/ 6 w 7"/>
                  <a:gd name="T11" fmla="*/ 8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6">
                    <a:moveTo>
                      <a:pt x="5" y="6"/>
                    </a:moveTo>
                    <a:cubicBezTo>
                      <a:pt x="7" y="6"/>
                      <a:pt x="2" y="1"/>
                      <a:pt x="1" y="0"/>
                    </a:cubicBezTo>
                    <a:cubicBezTo>
                      <a:pt x="1" y="1"/>
                      <a:pt x="2" y="1"/>
                      <a:pt x="2" y="2"/>
                    </a:cubicBezTo>
                    <a:cubicBezTo>
                      <a:pt x="2" y="3"/>
                      <a:pt x="3" y="3"/>
                      <a:pt x="3" y="4"/>
                    </a:cubicBezTo>
                    <a:cubicBezTo>
                      <a:pt x="2" y="2"/>
                      <a:pt x="0" y="3"/>
                      <a:pt x="1" y="5"/>
                    </a:cubicBezTo>
                    <a:cubicBezTo>
                      <a:pt x="2" y="6"/>
                      <a:pt x="4" y="6"/>
                      <a:pt x="5"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44" name="Freeform 5083"/>
              <p:cNvSpPr>
                <a:spLocks/>
              </p:cNvSpPr>
              <p:nvPr/>
            </p:nvSpPr>
            <p:spPr bwMode="auto">
              <a:xfrm>
                <a:off x="1823" y="3451"/>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0" y="0"/>
                      <a:pt x="0"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45" name="Freeform 5084"/>
              <p:cNvSpPr>
                <a:spLocks/>
              </p:cNvSpPr>
              <p:nvPr/>
            </p:nvSpPr>
            <p:spPr bwMode="auto">
              <a:xfrm>
                <a:off x="1823" y="3433"/>
                <a:ext cx="18" cy="26"/>
              </a:xfrm>
              <a:custGeom>
                <a:avLst/>
                <a:gdLst>
                  <a:gd name="T0" fmla="*/ 12 w 14"/>
                  <a:gd name="T1" fmla="*/ 25 h 19"/>
                  <a:gd name="T2" fmla="*/ 15 w 14"/>
                  <a:gd name="T3" fmla="*/ 25 h 19"/>
                  <a:gd name="T4" fmla="*/ 14 w 14"/>
                  <a:gd name="T5" fmla="*/ 25 h 19"/>
                  <a:gd name="T6" fmla="*/ 14 w 14"/>
                  <a:gd name="T7" fmla="*/ 21 h 19"/>
                  <a:gd name="T8" fmla="*/ 13 w 14"/>
                  <a:gd name="T9" fmla="*/ 21 h 19"/>
                  <a:gd name="T10" fmla="*/ 10 w 14"/>
                  <a:gd name="T11" fmla="*/ 11 h 19"/>
                  <a:gd name="T12" fmla="*/ 9 w 14"/>
                  <a:gd name="T13" fmla="*/ 8 h 19"/>
                  <a:gd name="T14" fmla="*/ 6 w 14"/>
                  <a:gd name="T15" fmla="*/ 7 h 19"/>
                  <a:gd name="T16" fmla="*/ 4 w 14"/>
                  <a:gd name="T17" fmla="*/ 7 h 19"/>
                  <a:gd name="T18" fmla="*/ 5 w 14"/>
                  <a:gd name="T19" fmla="*/ 8 h 19"/>
                  <a:gd name="T20" fmla="*/ 6 w 14"/>
                  <a:gd name="T21" fmla="*/ 15 h 19"/>
                  <a:gd name="T22" fmla="*/ 4 w 14"/>
                  <a:gd name="T23" fmla="*/ 14 h 19"/>
                  <a:gd name="T24" fmla="*/ 4 w 14"/>
                  <a:gd name="T25" fmla="*/ 15 h 19"/>
                  <a:gd name="T26" fmla="*/ 1 w 14"/>
                  <a:gd name="T27" fmla="*/ 14 h 19"/>
                  <a:gd name="T28" fmla="*/ 4 w 14"/>
                  <a:gd name="T29" fmla="*/ 16 h 19"/>
                  <a:gd name="T30" fmla="*/ 0 w 14"/>
                  <a:gd name="T31" fmla="*/ 14 h 19"/>
                  <a:gd name="T32" fmla="*/ 4 w 14"/>
                  <a:gd name="T33" fmla="*/ 19 h 19"/>
                  <a:gd name="T34" fmla="*/ 9 w 14"/>
                  <a:gd name="T35" fmla="*/ 23 h 19"/>
                  <a:gd name="T36" fmla="*/ 8 w 14"/>
                  <a:gd name="T37" fmla="*/ 19 h 19"/>
                  <a:gd name="T38" fmla="*/ 9 w 14"/>
                  <a:gd name="T39" fmla="*/ 15 h 19"/>
                  <a:gd name="T40" fmla="*/ 9 w 14"/>
                  <a:gd name="T41" fmla="*/ 18 h 19"/>
                  <a:gd name="T42" fmla="*/ 10 w 14"/>
                  <a:gd name="T43" fmla="*/ 19 h 19"/>
                  <a:gd name="T44" fmla="*/ 9 w 14"/>
                  <a:gd name="T45" fmla="*/ 21 h 19"/>
                  <a:gd name="T46" fmla="*/ 12 w 14"/>
                  <a:gd name="T47" fmla="*/ 22 h 19"/>
                  <a:gd name="T48" fmla="*/ 13 w 14"/>
                  <a:gd name="T49" fmla="*/ 25 h 19"/>
                  <a:gd name="T50" fmla="*/ 12 w 14"/>
                  <a:gd name="T51" fmla="*/ 25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4" h="19">
                    <a:moveTo>
                      <a:pt x="9" y="18"/>
                    </a:moveTo>
                    <a:cubicBezTo>
                      <a:pt x="10" y="19"/>
                      <a:pt x="11" y="19"/>
                      <a:pt x="12" y="18"/>
                    </a:cubicBezTo>
                    <a:cubicBezTo>
                      <a:pt x="11" y="18"/>
                      <a:pt x="11" y="18"/>
                      <a:pt x="11" y="18"/>
                    </a:cubicBezTo>
                    <a:cubicBezTo>
                      <a:pt x="13" y="19"/>
                      <a:pt x="12" y="16"/>
                      <a:pt x="11" y="15"/>
                    </a:cubicBezTo>
                    <a:cubicBezTo>
                      <a:pt x="14" y="16"/>
                      <a:pt x="10" y="13"/>
                      <a:pt x="10" y="15"/>
                    </a:cubicBezTo>
                    <a:cubicBezTo>
                      <a:pt x="10" y="13"/>
                      <a:pt x="10" y="10"/>
                      <a:pt x="8" y="8"/>
                    </a:cubicBezTo>
                    <a:cubicBezTo>
                      <a:pt x="7" y="7"/>
                      <a:pt x="8" y="6"/>
                      <a:pt x="7" y="6"/>
                    </a:cubicBezTo>
                    <a:cubicBezTo>
                      <a:pt x="6" y="6"/>
                      <a:pt x="5" y="2"/>
                      <a:pt x="5" y="5"/>
                    </a:cubicBezTo>
                    <a:cubicBezTo>
                      <a:pt x="4" y="0"/>
                      <a:pt x="0" y="6"/>
                      <a:pt x="3" y="5"/>
                    </a:cubicBezTo>
                    <a:cubicBezTo>
                      <a:pt x="1" y="6"/>
                      <a:pt x="3" y="7"/>
                      <a:pt x="4" y="6"/>
                    </a:cubicBezTo>
                    <a:cubicBezTo>
                      <a:pt x="3" y="7"/>
                      <a:pt x="5" y="10"/>
                      <a:pt x="5" y="11"/>
                    </a:cubicBezTo>
                    <a:cubicBezTo>
                      <a:pt x="5" y="10"/>
                      <a:pt x="4" y="10"/>
                      <a:pt x="3" y="10"/>
                    </a:cubicBezTo>
                    <a:cubicBezTo>
                      <a:pt x="5" y="12"/>
                      <a:pt x="1" y="8"/>
                      <a:pt x="3" y="11"/>
                    </a:cubicBezTo>
                    <a:cubicBezTo>
                      <a:pt x="3" y="11"/>
                      <a:pt x="2" y="10"/>
                      <a:pt x="1" y="10"/>
                    </a:cubicBezTo>
                    <a:cubicBezTo>
                      <a:pt x="2" y="11"/>
                      <a:pt x="3" y="12"/>
                      <a:pt x="3" y="12"/>
                    </a:cubicBezTo>
                    <a:cubicBezTo>
                      <a:pt x="2" y="12"/>
                      <a:pt x="1" y="11"/>
                      <a:pt x="0" y="10"/>
                    </a:cubicBezTo>
                    <a:cubicBezTo>
                      <a:pt x="0" y="12"/>
                      <a:pt x="2" y="12"/>
                      <a:pt x="3" y="14"/>
                    </a:cubicBezTo>
                    <a:cubicBezTo>
                      <a:pt x="4" y="15"/>
                      <a:pt x="5" y="17"/>
                      <a:pt x="7" y="17"/>
                    </a:cubicBezTo>
                    <a:cubicBezTo>
                      <a:pt x="7" y="16"/>
                      <a:pt x="6" y="15"/>
                      <a:pt x="6" y="14"/>
                    </a:cubicBezTo>
                    <a:cubicBezTo>
                      <a:pt x="6" y="13"/>
                      <a:pt x="7" y="13"/>
                      <a:pt x="7" y="11"/>
                    </a:cubicBezTo>
                    <a:cubicBezTo>
                      <a:pt x="8" y="12"/>
                      <a:pt x="8" y="13"/>
                      <a:pt x="7" y="13"/>
                    </a:cubicBezTo>
                    <a:cubicBezTo>
                      <a:pt x="7" y="14"/>
                      <a:pt x="7" y="14"/>
                      <a:pt x="8" y="14"/>
                    </a:cubicBezTo>
                    <a:cubicBezTo>
                      <a:pt x="8" y="14"/>
                      <a:pt x="7" y="15"/>
                      <a:pt x="7" y="15"/>
                    </a:cubicBezTo>
                    <a:cubicBezTo>
                      <a:pt x="7" y="16"/>
                      <a:pt x="8" y="16"/>
                      <a:pt x="9" y="16"/>
                    </a:cubicBezTo>
                    <a:cubicBezTo>
                      <a:pt x="10" y="17"/>
                      <a:pt x="8" y="18"/>
                      <a:pt x="10" y="18"/>
                    </a:cubicBezTo>
                    <a:cubicBezTo>
                      <a:pt x="10" y="18"/>
                      <a:pt x="9" y="18"/>
                      <a:pt x="9" y="1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46" name="Freeform 5085"/>
              <p:cNvSpPr>
                <a:spLocks/>
              </p:cNvSpPr>
              <p:nvPr/>
            </p:nvSpPr>
            <p:spPr bwMode="auto">
              <a:xfrm>
                <a:off x="1824" y="3437"/>
                <a:ext cx="2" cy="2"/>
              </a:xfrm>
              <a:custGeom>
                <a:avLst/>
                <a:gdLst>
                  <a:gd name="T0" fmla="*/ 0 w 1"/>
                  <a:gd name="T1" fmla="*/ 2 h 1"/>
                  <a:gd name="T2" fmla="*/ 0 w 1"/>
                  <a:gd name="T3" fmla="*/ 0 h 1"/>
                  <a:gd name="T4" fmla="*/ 0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0"/>
                      <a:pt x="1" y="0"/>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47" name="Freeform 5086"/>
              <p:cNvSpPr>
                <a:spLocks/>
              </p:cNvSpPr>
              <p:nvPr/>
            </p:nvSpPr>
            <p:spPr bwMode="auto">
              <a:xfrm>
                <a:off x="1824" y="3424"/>
                <a:ext cx="2" cy="2"/>
              </a:xfrm>
              <a:custGeom>
                <a:avLst/>
                <a:gdLst>
                  <a:gd name="T0" fmla="*/ 0 w 1"/>
                  <a:gd name="T1" fmla="*/ 2 h 1"/>
                  <a:gd name="T2" fmla="*/ 0 w 1"/>
                  <a:gd name="T3" fmla="*/ 0 h 1"/>
                  <a:gd name="T4" fmla="*/ 0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0"/>
                      <a:pt x="1" y="0"/>
                      <a:pt x="0" y="0"/>
                    </a:cubicBezTo>
                    <a:cubicBezTo>
                      <a:pt x="0"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48" name="Freeform 5087"/>
              <p:cNvSpPr>
                <a:spLocks/>
              </p:cNvSpPr>
              <p:nvPr/>
            </p:nvSpPr>
            <p:spPr bwMode="auto">
              <a:xfrm>
                <a:off x="1824" y="3441"/>
                <a:ext cx="6" cy="6"/>
              </a:xfrm>
              <a:custGeom>
                <a:avLst/>
                <a:gdLst>
                  <a:gd name="T0" fmla="*/ 5 w 4"/>
                  <a:gd name="T1" fmla="*/ 6 h 4"/>
                  <a:gd name="T2" fmla="*/ 0 w 4"/>
                  <a:gd name="T3" fmla="*/ 3 h 4"/>
                  <a:gd name="T4" fmla="*/ 5 w 4"/>
                  <a:gd name="T5" fmla="*/ 6 h 4"/>
                  <a:gd name="T6" fmla="*/ 0 60000 65536"/>
                  <a:gd name="T7" fmla="*/ 0 60000 65536"/>
                  <a:gd name="T8" fmla="*/ 0 60000 65536"/>
                </a:gdLst>
                <a:ahLst/>
                <a:cxnLst>
                  <a:cxn ang="T6">
                    <a:pos x="T0" y="T1"/>
                  </a:cxn>
                  <a:cxn ang="T7">
                    <a:pos x="T2" y="T3"/>
                  </a:cxn>
                  <a:cxn ang="T8">
                    <a:pos x="T4" y="T5"/>
                  </a:cxn>
                </a:cxnLst>
                <a:rect l="0" t="0" r="r" b="b"/>
                <a:pathLst>
                  <a:path w="4" h="4">
                    <a:moveTo>
                      <a:pt x="3" y="4"/>
                    </a:moveTo>
                    <a:cubicBezTo>
                      <a:pt x="4" y="2"/>
                      <a:pt x="1" y="0"/>
                      <a:pt x="0" y="2"/>
                    </a:cubicBezTo>
                    <a:cubicBezTo>
                      <a:pt x="0" y="3"/>
                      <a:pt x="3" y="4"/>
                      <a:pt x="3" y="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49" name="Freeform 5088"/>
              <p:cNvSpPr>
                <a:spLocks/>
              </p:cNvSpPr>
              <p:nvPr/>
            </p:nvSpPr>
            <p:spPr bwMode="auto">
              <a:xfrm>
                <a:off x="1826" y="3445"/>
                <a:ext cx="1" cy="2"/>
              </a:xfrm>
              <a:custGeom>
                <a:avLst/>
                <a:gdLst>
                  <a:gd name="T0" fmla="*/ 1 w 1"/>
                  <a:gd name="T1" fmla="*/ 2 h 1"/>
                  <a:gd name="T2" fmla="*/ 0 w 1"/>
                  <a:gd name="T3" fmla="*/ 0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1"/>
                      <a:pt x="0"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50" name="Freeform 5089"/>
              <p:cNvSpPr>
                <a:spLocks/>
              </p:cNvSpPr>
              <p:nvPr/>
            </p:nvSpPr>
            <p:spPr bwMode="auto">
              <a:xfrm>
                <a:off x="1826" y="3429"/>
                <a:ext cx="4" cy="3"/>
              </a:xfrm>
              <a:custGeom>
                <a:avLst/>
                <a:gdLst>
                  <a:gd name="T0" fmla="*/ 3 w 3"/>
                  <a:gd name="T1" fmla="*/ 3 h 2"/>
                  <a:gd name="T2" fmla="*/ 0 w 3"/>
                  <a:gd name="T3" fmla="*/ 0 h 2"/>
                  <a:gd name="T4" fmla="*/ 3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2" y="2"/>
                    </a:moveTo>
                    <a:cubicBezTo>
                      <a:pt x="3" y="1"/>
                      <a:pt x="1" y="0"/>
                      <a:pt x="0" y="0"/>
                    </a:cubicBezTo>
                    <a:cubicBezTo>
                      <a:pt x="1" y="1"/>
                      <a:pt x="1" y="1"/>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51" name="Freeform 5090"/>
              <p:cNvSpPr>
                <a:spLocks/>
              </p:cNvSpPr>
              <p:nvPr/>
            </p:nvSpPr>
            <p:spPr bwMode="auto">
              <a:xfrm>
                <a:off x="1826" y="3424"/>
                <a:ext cx="6" cy="3"/>
              </a:xfrm>
              <a:custGeom>
                <a:avLst/>
                <a:gdLst>
                  <a:gd name="T0" fmla="*/ 2 w 5"/>
                  <a:gd name="T1" fmla="*/ 3 h 2"/>
                  <a:gd name="T2" fmla="*/ 6 w 5"/>
                  <a:gd name="T3" fmla="*/ 2 h 2"/>
                  <a:gd name="T4" fmla="*/ 0 w 5"/>
                  <a:gd name="T5" fmla="*/ 0 h 2"/>
                  <a:gd name="T6" fmla="*/ 2 w 5"/>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2">
                    <a:moveTo>
                      <a:pt x="2" y="2"/>
                    </a:moveTo>
                    <a:cubicBezTo>
                      <a:pt x="3" y="2"/>
                      <a:pt x="4" y="2"/>
                      <a:pt x="5" y="1"/>
                    </a:cubicBezTo>
                    <a:cubicBezTo>
                      <a:pt x="3" y="0"/>
                      <a:pt x="2" y="1"/>
                      <a:pt x="0" y="0"/>
                    </a:cubicBezTo>
                    <a:cubicBezTo>
                      <a:pt x="0" y="1"/>
                      <a:pt x="1"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52" name="Freeform 5091"/>
              <p:cNvSpPr>
                <a:spLocks/>
              </p:cNvSpPr>
              <p:nvPr/>
            </p:nvSpPr>
            <p:spPr bwMode="auto">
              <a:xfrm>
                <a:off x="1828" y="3432"/>
                <a:ext cx="4" cy="3"/>
              </a:xfrm>
              <a:custGeom>
                <a:avLst/>
                <a:gdLst>
                  <a:gd name="T0" fmla="*/ 4 w 3"/>
                  <a:gd name="T1" fmla="*/ 3 h 2"/>
                  <a:gd name="T2" fmla="*/ 1 w 3"/>
                  <a:gd name="T3" fmla="*/ 0 h 2"/>
                  <a:gd name="T4" fmla="*/ 4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3" y="2"/>
                    </a:moveTo>
                    <a:cubicBezTo>
                      <a:pt x="3" y="1"/>
                      <a:pt x="1" y="0"/>
                      <a:pt x="1" y="0"/>
                    </a:cubicBezTo>
                    <a:cubicBezTo>
                      <a:pt x="0" y="1"/>
                      <a:pt x="2" y="1"/>
                      <a:pt x="3"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53" name="Freeform 5092"/>
              <p:cNvSpPr>
                <a:spLocks/>
              </p:cNvSpPr>
              <p:nvPr/>
            </p:nvSpPr>
            <p:spPr bwMode="auto">
              <a:xfrm>
                <a:off x="1832" y="3433"/>
                <a:ext cx="3" cy="2"/>
              </a:xfrm>
              <a:custGeom>
                <a:avLst/>
                <a:gdLst>
                  <a:gd name="T0" fmla="*/ 3 w 2"/>
                  <a:gd name="T1" fmla="*/ 2 h 1"/>
                  <a:gd name="T2" fmla="*/ 0 w 2"/>
                  <a:gd name="T3" fmla="*/ 0 h 1"/>
                  <a:gd name="T4" fmla="*/ 3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0"/>
                      <a:pt x="0" y="0"/>
                      <a:pt x="0" y="0"/>
                    </a:cubicBezTo>
                    <a:cubicBezTo>
                      <a:pt x="0" y="0"/>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54" name="Freeform 5093"/>
              <p:cNvSpPr>
                <a:spLocks/>
              </p:cNvSpPr>
              <p:nvPr/>
            </p:nvSpPr>
            <p:spPr bwMode="auto">
              <a:xfrm>
                <a:off x="1834" y="3426"/>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55" name="Freeform 5094"/>
              <p:cNvSpPr>
                <a:spLocks/>
              </p:cNvSpPr>
              <p:nvPr/>
            </p:nvSpPr>
            <p:spPr bwMode="auto">
              <a:xfrm>
                <a:off x="1836" y="3449"/>
                <a:ext cx="3" cy="3"/>
              </a:xfrm>
              <a:custGeom>
                <a:avLst/>
                <a:gdLst>
                  <a:gd name="T0" fmla="*/ 2 w 2"/>
                  <a:gd name="T1" fmla="*/ 3 h 2"/>
                  <a:gd name="T2" fmla="*/ 3 w 2"/>
                  <a:gd name="T3" fmla="*/ 2 h 2"/>
                  <a:gd name="T4" fmla="*/ 0 w 2"/>
                  <a:gd name="T5" fmla="*/ 0 h 2"/>
                  <a:gd name="T6" fmla="*/ 2 w 2"/>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2"/>
                    </a:moveTo>
                    <a:cubicBezTo>
                      <a:pt x="2" y="1"/>
                      <a:pt x="2" y="1"/>
                      <a:pt x="2" y="1"/>
                    </a:cubicBezTo>
                    <a:cubicBezTo>
                      <a:pt x="2" y="1"/>
                      <a:pt x="1" y="0"/>
                      <a:pt x="0" y="0"/>
                    </a:cubicBezTo>
                    <a:cubicBezTo>
                      <a:pt x="0" y="1"/>
                      <a:pt x="1"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56" name="Freeform 5095"/>
              <p:cNvSpPr>
                <a:spLocks/>
              </p:cNvSpPr>
              <p:nvPr/>
            </p:nvSpPr>
            <p:spPr bwMode="auto">
              <a:xfrm>
                <a:off x="1836" y="3428"/>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lnTo>
                      <a:pt x="0" y="0"/>
                    </a:lnTo>
                    <a:lnTo>
                      <a:pt x="2"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57" name="Freeform 5096"/>
              <p:cNvSpPr>
                <a:spLocks/>
              </p:cNvSpPr>
              <p:nvPr/>
            </p:nvSpPr>
            <p:spPr bwMode="auto">
              <a:xfrm>
                <a:off x="1836" y="3428"/>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lnTo>
                      <a:pt x="0" y="0"/>
                    </a:lnTo>
                    <a:lnTo>
                      <a:pt x="2"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58" name="Freeform 5097"/>
              <p:cNvSpPr>
                <a:spLocks/>
              </p:cNvSpPr>
              <p:nvPr/>
            </p:nvSpPr>
            <p:spPr bwMode="auto">
              <a:xfrm>
                <a:off x="1806" y="3391"/>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0" y="0"/>
                      <a:pt x="0" y="0"/>
                    </a:cubicBezTo>
                    <a:cubicBezTo>
                      <a:pt x="0"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59" name="Freeform 5098"/>
              <p:cNvSpPr>
                <a:spLocks/>
              </p:cNvSpPr>
              <p:nvPr/>
            </p:nvSpPr>
            <p:spPr bwMode="auto">
              <a:xfrm>
                <a:off x="1807" y="3390"/>
                <a:ext cx="3" cy="3"/>
              </a:xfrm>
              <a:custGeom>
                <a:avLst/>
                <a:gdLst>
                  <a:gd name="T0" fmla="*/ 2 w 2"/>
                  <a:gd name="T1" fmla="*/ 3 h 2"/>
                  <a:gd name="T2" fmla="*/ 3 w 2"/>
                  <a:gd name="T3" fmla="*/ 3 h 2"/>
                  <a:gd name="T4" fmla="*/ 3 w 2"/>
                  <a:gd name="T5" fmla="*/ 0 h 2"/>
                  <a:gd name="T6" fmla="*/ 2 w 2"/>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2"/>
                    </a:moveTo>
                    <a:cubicBezTo>
                      <a:pt x="2" y="2"/>
                      <a:pt x="2" y="2"/>
                      <a:pt x="2" y="2"/>
                    </a:cubicBezTo>
                    <a:cubicBezTo>
                      <a:pt x="2" y="1"/>
                      <a:pt x="2" y="0"/>
                      <a:pt x="2" y="0"/>
                    </a:cubicBezTo>
                    <a:cubicBezTo>
                      <a:pt x="1" y="0"/>
                      <a:pt x="0"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60" name="Freeform 5099"/>
              <p:cNvSpPr>
                <a:spLocks/>
              </p:cNvSpPr>
              <p:nvPr/>
            </p:nvSpPr>
            <p:spPr bwMode="auto">
              <a:xfrm>
                <a:off x="1816" y="3391"/>
                <a:ext cx="2" cy="4"/>
              </a:xfrm>
              <a:custGeom>
                <a:avLst/>
                <a:gdLst>
                  <a:gd name="T0" fmla="*/ 2 w 1"/>
                  <a:gd name="T1" fmla="*/ 4 h 3"/>
                  <a:gd name="T2" fmla="*/ 0 w 1"/>
                  <a:gd name="T3" fmla="*/ 1 h 3"/>
                  <a:gd name="T4" fmla="*/ 2 w 1"/>
                  <a:gd name="T5" fmla="*/ 4 h 3"/>
                  <a:gd name="T6" fmla="*/ 0 60000 65536"/>
                  <a:gd name="T7" fmla="*/ 0 60000 65536"/>
                  <a:gd name="T8" fmla="*/ 0 60000 65536"/>
                </a:gdLst>
                <a:ahLst/>
                <a:cxnLst>
                  <a:cxn ang="T6">
                    <a:pos x="T0" y="T1"/>
                  </a:cxn>
                  <a:cxn ang="T7">
                    <a:pos x="T2" y="T3"/>
                  </a:cxn>
                  <a:cxn ang="T8">
                    <a:pos x="T4" y="T5"/>
                  </a:cxn>
                </a:cxnLst>
                <a:rect l="0" t="0" r="r" b="b"/>
                <a:pathLst>
                  <a:path w="1" h="3">
                    <a:moveTo>
                      <a:pt x="1" y="3"/>
                    </a:moveTo>
                    <a:cubicBezTo>
                      <a:pt x="1" y="2"/>
                      <a:pt x="1" y="0"/>
                      <a:pt x="0" y="1"/>
                    </a:cubicBezTo>
                    <a:cubicBezTo>
                      <a:pt x="0" y="1"/>
                      <a:pt x="0"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61" name="Freeform 5100"/>
              <p:cNvSpPr>
                <a:spLocks/>
              </p:cNvSpPr>
              <p:nvPr/>
            </p:nvSpPr>
            <p:spPr bwMode="auto">
              <a:xfrm>
                <a:off x="1818" y="3393"/>
                <a:ext cx="4" cy="3"/>
              </a:xfrm>
              <a:custGeom>
                <a:avLst/>
                <a:gdLst>
                  <a:gd name="T0" fmla="*/ 3 w 3"/>
                  <a:gd name="T1" fmla="*/ 3 h 3"/>
                  <a:gd name="T2" fmla="*/ 4 w 3"/>
                  <a:gd name="T3" fmla="*/ 1 h 3"/>
                  <a:gd name="T4" fmla="*/ 3 w 3"/>
                  <a:gd name="T5" fmla="*/ 3 h 3"/>
                  <a:gd name="T6" fmla="*/ 0 60000 65536"/>
                  <a:gd name="T7" fmla="*/ 0 60000 65536"/>
                  <a:gd name="T8" fmla="*/ 0 60000 65536"/>
                </a:gdLst>
                <a:ahLst/>
                <a:cxnLst>
                  <a:cxn ang="T6">
                    <a:pos x="T0" y="T1"/>
                  </a:cxn>
                  <a:cxn ang="T7">
                    <a:pos x="T2" y="T3"/>
                  </a:cxn>
                  <a:cxn ang="T8">
                    <a:pos x="T4" y="T5"/>
                  </a:cxn>
                </a:cxnLst>
                <a:rect l="0" t="0" r="r" b="b"/>
                <a:pathLst>
                  <a:path w="3" h="3">
                    <a:moveTo>
                      <a:pt x="2" y="3"/>
                    </a:moveTo>
                    <a:cubicBezTo>
                      <a:pt x="2" y="2"/>
                      <a:pt x="2" y="1"/>
                      <a:pt x="3" y="1"/>
                    </a:cubicBezTo>
                    <a:cubicBezTo>
                      <a:pt x="2" y="0"/>
                      <a:pt x="0" y="1"/>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62" name="Freeform 5101"/>
              <p:cNvSpPr>
                <a:spLocks/>
              </p:cNvSpPr>
              <p:nvPr/>
            </p:nvSpPr>
            <p:spPr bwMode="auto">
              <a:xfrm>
                <a:off x="1819" y="3391"/>
                <a:ext cx="1" cy="2"/>
              </a:xfrm>
              <a:custGeom>
                <a:avLst/>
                <a:gdLst>
                  <a:gd name="T0" fmla="*/ 1 w 1"/>
                  <a:gd name="T1" fmla="*/ 2 h 1"/>
                  <a:gd name="T2" fmla="*/ 0 w 1"/>
                  <a:gd name="T3" fmla="*/ 0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0" y="0"/>
                      <a:pt x="0" y="0"/>
                    </a:cubicBezTo>
                    <a:cubicBezTo>
                      <a:pt x="0" y="0"/>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63" name="Freeform 5102"/>
              <p:cNvSpPr>
                <a:spLocks/>
              </p:cNvSpPr>
              <p:nvPr/>
            </p:nvSpPr>
            <p:spPr bwMode="auto">
              <a:xfrm>
                <a:off x="1820" y="3382"/>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0"/>
                      <a:pt x="0"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64" name="Freeform 5103"/>
              <p:cNvSpPr>
                <a:spLocks/>
              </p:cNvSpPr>
              <p:nvPr/>
            </p:nvSpPr>
            <p:spPr bwMode="auto">
              <a:xfrm>
                <a:off x="1819" y="3412"/>
                <a:ext cx="3" cy="2"/>
              </a:xfrm>
              <a:custGeom>
                <a:avLst/>
                <a:gdLst>
                  <a:gd name="T0" fmla="*/ 2 w 2"/>
                  <a:gd name="T1" fmla="*/ 2 h 1"/>
                  <a:gd name="T2" fmla="*/ 3 w 2"/>
                  <a:gd name="T3" fmla="*/ 0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1"/>
                      <a:pt x="2" y="1"/>
                      <a:pt x="2" y="0"/>
                    </a:cubicBezTo>
                    <a:cubicBezTo>
                      <a:pt x="1" y="0"/>
                      <a:pt x="0"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65" name="Freeform 5104"/>
              <p:cNvSpPr>
                <a:spLocks/>
              </p:cNvSpPr>
              <p:nvPr/>
            </p:nvSpPr>
            <p:spPr bwMode="auto">
              <a:xfrm>
                <a:off x="1820" y="3395"/>
                <a:ext cx="3" cy="4"/>
              </a:xfrm>
              <a:custGeom>
                <a:avLst/>
                <a:gdLst>
                  <a:gd name="T0" fmla="*/ 3 w 2"/>
                  <a:gd name="T1" fmla="*/ 4 h 3"/>
                  <a:gd name="T2" fmla="*/ 0 w 2"/>
                  <a:gd name="T3" fmla="*/ 3 h 3"/>
                  <a:gd name="T4" fmla="*/ 3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2" y="3"/>
                    </a:moveTo>
                    <a:cubicBezTo>
                      <a:pt x="2" y="2"/>
                      <a:pt x="1" y="0"/>
                      <a:pt x="0" y="2"/>
                    </a:cubicBezTo>
                    <a:cubicBezTo>
                      <a:pt x="1" y="2"/>
                      <a:pt x="1" y="2"/>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66" name="Freeform 5105"/>
              <p:cNvSpPr>
                <a:spLocks/>
              </p:cNvSpPr>
              <p:nvPr/>
            </p:nvSpPr>
            <p:spPr bwMode="auto">
              <a:xfrm>
                <a:off x="1820" y="3395"/>
                <a:ext cx="3" cy="1"/>
              </a:xfrm>
              <a:custGeom>
                <a:avLst/>
                <a:gdLst>
                  <a:gd name="T0" fmla="*/ 3 w 2"/>
                  <a:gd name="T1" fmla="*/ 1 h 1"/>
                  <a:gd name="T2" fmla="*/ 0 w 2"/>
                  <a:gd name="T3" fmla="*/ 0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0"/>
                      <a:pt x="0" y="0"/>
                    </a:cubicBezTo>
                    <a:cubicBezTo>
                      <a:pt x="0"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67" name="Freeform 5106"/>
              <p:cNvSpPr>
                <a:spLocks/>
              </p:cNvSpPr>
              <p:nvPr/>
            </p:nvSpPr>
            <p:spPr bwMode="auto">
              <a:xfrm>
                <a:off x="1802" y="3366"/>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1" y="0"/>
                      <a:pt x="0" y="0"/>
                    </a:cubicBezTo>
                    <a:cubicBezTo>
                      <a:pt x="0"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68" name="Freeform 5107"/>
              <p:cNvSpPr>
                <a:spLocks/>
              </p:cNvSpPr>
              <p:nvPr/>
            </p:nvSpPr>
            <p:spPr bwMode="auto">
              <a:xfrm>
                <a:off x="1807" y="3370"/>
                <a:ext cx="3" cy="1"/>
              </a:xfrm>
              <a:custGeom>
                <a:avLst/>
                <a:gdLst>
                  <a:gd name="T0" fmla="*/ 2 w 2"/>
                  <a:gd name="T1" fmla="*/ 1 h 1"/>
                  <a:gd name="T2" fmla="*/ 0 w 2"/>
                  <a:gd name="T3" fmla="*/ 1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69" name="Freeform 5108"/>
              <p:cNvSpPr>
                <a:spLocks/>
              </p:cNvSpPr>
              <p:nvPr/>
            </p:nvSpPr>
            <p:spPr bwMode="auto">
              <a:xfrm>
                <a:off x="1793" y="3330"/>
                <a:ext cx="14" cy="26"/>
              </a:xfrm>
              <a:custGeom>
                <a:avLst/>
                <a:gdLst>
                  <a:gd name="T0" fmla="*/ 6 w 11"/>
                  <a:gd name="T1" fmla="*/ 0 h 19"/>
                  <a:gd name="T2" fmla="*/ 4 w 11"/>
                  <a:gd name="T3" fmla="*/ 1 h 19"/>
                  <a:gd name="T4" fmla="*/ 0 w 11"/>
                  <a:gd name="T5" fmla="*/ 0 h 19"/>
                  <a:gd name="T6" fmla="*/ 1 w 11"/>
                  <a:gd name="T7" fmla="*/ 7 h 19"/>
                  <a:gd name="T8" fmla="*/ 4 w 11"/>
                  <a:gd name="T9" fmla="*/ 19 h 19"/>
                  <a:gd name="T10" fmla="*/ 4 w 11"/>
                  <a:gd name="T11" fmla="*/ 23 h 19"/>
                  <a:gd name="T12" fmla="*/ 8 w 11"/>
                  <a:gd name="T13" fmla="*/ 25 h 19"/>
                  <a:gd name="T14" fmla="*/ 10 w 11"/>
                  <a:gd name="T15" fmla="*/ 26 h 19"/>
                  <a:gd name="T16" fmla="*/ 11 w 11"/>
                  <a:gd name="T17" fmla="*/ 22 h 19"/>
                  <a:gd name="T18" fmla="*/ 10 w 11"/>
                  <a:gd name="T19" fmla="*/ 18 h 19"/>
                  <a:gd name="T20" fmla="*/ 13 w 11"/>
                  <a:gd name="T21" fmla="*/ 18 h 19"/>
                  <a:gd name="T22" fmla="*/ 9 w 11"/>
                  <a:gd name="T23" fmla="*/ 12 h 19"/>
                  <a:gd name="T24" fmla="*/ 10 w 11"/>
                  <a:gd name="T25" fmla="*/ 8 h 19"/>
                  <a:gd name="T26" fmla="*/ 6 w 11"/>
                  <a:gd name="T27" fmla="*/ 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 h="19">
                    <a:moveTo>
                      <a:pt x="5" y="0"/>
                    </a:moveTo>
                    <a:cubicBezTo>
                      <a:pt x="4" y="0"/>
                      <a:pt x="3" y="0"/>
                      <a:pt x="3" y="1"/>
                    </a:cubicBezTo>
                    <a:cubicBezTo>
                      <a:pt x="2" y="2"/>
                      <a:pt x="0" y="0"/>
                      <a:pt x="0" y="0"/>
                    </a:cubicBezTo>
                    <a:cubicBezTo>
                      <a:pt x="1" y="2"/>
                      <a:pt x="0" y="4"/>
                      <a:pt x="1" y="5"/>
                    </a:cubicBezTo>
                    <a:cubicBezTo>
                      <a:pt x="2" y="8"/>
                      <a:pt x="2" y="11"/>
                      <a:pt x="3" y="14"/>
                    </a:cubicBezTo>
                    <a:cubicBezTo>
                      <a:pt x="4" y="15"/>
                      <a:pt x="2" y="16"/>
                      <a:pt x="3" y="17"/>
                    </a:cubicBezTo>
                    <a:cubicBezTo>
                      <a:pt x="3" y="18"/>
                      <a:pt x="5" y="18"/>
                      <a:pt x="6" y="18"/>
                    </a:cubicBezTo>
                    <a:cubicBezTo>
                      <a:pt x="7" y="19"/>
                      <a:pt x="8" y="19"/>
                      <a:pt x="8" y="19"/>
                    </a:cubicBezTo>
                    <a:cubicBezTo>
                      <a:pt x="10" y="19"/>
                      <a:pt x="9" y="16"/>
                      <a:pt x="9" y="16"/>
                    </a:cubicBezTo>
                    <a:cubicBezTo>
                      <a:pt x="11" y="16"/>
                      <a:pt x="9" y="14"/>
                      <a:pt x="8" y="13"/>
                    </a:cubicBezTo>
                    <a:cubicBezTo>
                      <a:pt x="8" y="13"/>
                      <a:pt x="9" y="13"/>
                      <a:pt x="10" y="13"/>
                    </a:cubicBezTo>
                    <a:cubicBezTo>
                      <a:pt x="9" y="12"/>
                      <a:pt x="4" y="8"/>
                      <a:pt x="7" y="9"/>
                    </a:cubicBezTo>
                    <a:cubicBezTo>
                      <a:pt x="5" y="7"/>
                      <a:pt x="7" y="6"/>
                      <a:pt x="8" y="6"/>
                    </a:cubicBezTo>
                    <a:cubicBezTo>
                      <a:pt x="7" y="4"/>
                      <a:pt x="5" y="2"/>
                      <a:pt x="5" y="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70" name="Freeform 5109"/>
              <p:cNvSpPr>
                <a:spLocks/>
              </p:cNvSpPr>
              <p:nvPr/>
            </p:nvSpPr>
            <p:spPr bwMode="auto">
              <a:xfrm>
                <a:off x="1793" y="3358"/>
                <a:ext cx="2" cy="2"/>
              </a:xfrm>
              <a:custGeom>
                <a:avLst/>
                <a:gdLst>
                  <a:gd name="T0" fmla="*/ 1 w 2"/>
                  <a:gd name="T1" fmla="*/ 2 h 1"/>
                  <a:gd name="T2" fmla="*/ 2 w 2"/>
                  <a:gd name="T3" fmla="*/ 0 h 1"/>
                  <a:gd name="T4" fmla="*/ 0 w 2"/>
                  <a:gd name="T5" fmla="*/ 0 h 1"/>
                  <a:gd name="T6" fmla="*/ 1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1" y="1"/>
                      <a:pt x="2" y="0"/>
                      <a:pt x="2" y="0"/>
                    </a:cubicBez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71" name="Freeform 5110"/>
              <p:cNvSpPr>
                <a:spLocks/>
              </p:cNvSpPr>
              <p:nvPr/>
            </p:nvSpPr>
            <p:spPr bwMode="auto">
              <a:xfrm>
                <a:off x="1797" y="3378"/>
                <a:ext cx="2" cy="1"/>
              </a:xfrm>
              <a:custGeom>
                <a:avLst/>
                <a:gdLst>
                  <a:gd name="T0" fmla="*/ 1 w 2"/>
                  <a:gd name="T1" fmla="*/ 1 h 1"/>
                  <a:gd name="T2" fmla="*/ 0 w 2"/>
                  <a:gd name="T3" fmla="*/ 0 h 1"/>
                  <a:gd name="T4" fmla="*/ 1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1" y="0"/>
                      <a:pt x="0" y="0"/>
                    </a:cubicBezTo>
                    <a:cubicBezTo>
                      <a:pt x="1" y="0"/>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72" name="Freeform 5111"/>
              <p:cNvSpPr>
                <a:spLocks/>
              </p:cNvSpPr>
              <p:nvPr/>
            </p:nvSpPr>
            <p:spPr bwMode="auto">
              <a:xfrm>
                <a:off x="1799" y="3374"/>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73" name="Freeform 5112"/>
              <p:cNvSpPr>
                <a:spLocks/>
              </p:cNvSpPr>
              <p:nvPr/>
            </p:nvSpPr>
            <p:spPr bwMode="auto">
              <a:xfrm>
                <a:off x="1801" y="3342"/>
                <a:ext cx="2" cy="2"/>
              </a:xfrm>
              <a:custGeom>
                <a:avLst/>
                <a:gdLst>
                  <a:gd name="T0" fmla="*/ 1 w 2"/>
                  <a:gd name="T1" fmla="*/ 2 h 1"/>
                  <a:gd name="T2" fmla="*/ 0 w 2"/>
                  <a:gd name="T3" fmla="*/ 2 h 1"/>
                  <a:gd name="T4" fmla="*/ 1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74" name="Freeform 5113"/>
              <p:cNvSpPr>
                <a:spLocks/>
              </p:cNvSpPr>
              <p:nvPr/>
            </p:nvSpPr>
            <p:spPr bwMode="auto">
              <a:xfrm>
                <a:off x="1802" y="3340"/>
                <a:ext cx="3" cy="2"/>
              </a:xfrm>
              <a:custGeom>
                <a:avLst/>
                <a:gdLst>
                  <a:gd name="T0" fmla="*/ 3 w 2"/>
                  <a:gd name="T1" fmla="*/ 2 h 2"/>
                  <a:gd name="T2" fmla="*/ 0 w 2"/>
                  <a:gd name="T3" fmla="*/ 1 h 2"/>
                  <a:gd name="T4" fmla="*/ 3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1"/>
                      <a:pt x="1" y="0"/>
                      <a:pt x="0" y="1"/>
                    </a:cubicBezTo>
                    <a:cubicBezTo>
                      <a:pt x="0" y="1"/>
                      <a:pt x="1" y="1"/>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75" name="Freeform 5114"/>
              <p:cNvSpPr>
                <a:spLocks/>
              </p:cNvSpPr>
              <p:nvPr/>
            </p:nvSpPr>
            <p:spPr bwMode="auto">
              <a:xfrm>
                <a:off x="1802" y="3374"/>
                <a:ext cx="3" cy="1"/>
              </a:xfrm>
              <a:custGeom>
                <a:avLst/>
                <a:gdLst>
                  <a:gd name="T0" fmla="*/ 3 w 2"/>
                  <a:gd name="T1" fmla="*/ 1 h 1"/>
                  <a:gd name="T2" fmla="*/ 0 w 2"/>
                  <a:gd name="T3" fmla="*/ 1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0"/>
                      <a:pt x="0" y="1"/>
                    </a:cubicBezTo>
                    <a:cubicBezTo>
                      <a:pt x="1"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76" name="Freeform 5115"/>
              <p:cNvSpPr>
                <a:spLocks/>
              </p:cNvSpPr>
              <p:nvPr/>
            </p:nvSpPr>
            <p:spPr bwMode="auto">
              <a:xfrm>
                <a:off x="1802" y="3371"/>
                <a:ext cx="3" cy="3"/>
              </a:xfrm>
              <a:custGeom>
                <a:avLst/>
                <a:gdLst>
                  <a:gd name="T0" fmla="*/ 3 w 2"/>
                  <a:gd name="T1" fmla="*/ 3 h 2"/>
                  <a:gd name="T2" fmla="*/ 3 w 2"/>
                  <a:gd name="T3" fmla="*/ 0 h 2"/>
                  <a:gd name="T4" fmla="*/ 0 w 2"/>
                  <a:gd name="T5" fmla="*/ 0 h 2"/>
                  <a:gd name="T6" fmla="*/ 3 w 2"/>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2"/>
                    </a:moveTo>
                    <a:cubicBezTo>
                      <a:pt x="2" y="1"/>
                      <a:pt x="2" y="1"/>
                      <a:pt x="2" y="0"/>
                    </a:cubicBezTo>
                    <a:cubicBezTo>
                      <a:pt x="2" y="1"/>
                      <a:pt x="1" y="1"/>
                      <a:pt x="0" y="0"/>
                    </a:cubicBezTo>
                    <a:cubicBezTo>
                      <a:pt x="0" y="1"/>
                      <a:pt x="1"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77" name="Freeform 5116"/>
              <p:cNvSpPr>
                <a:spLocks/>
              </p:cNvSpPr>
              <p:nvPr/>
            </p:nvSpPr>
            <p:spPr bwMode="auto">
              <a:xfrm>
                <a:off x="1803" y="3367"/>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lnTo>
                      <a:pt x="0" y="0"/>
                    </a:lnTo>
                    <a:lnTo>
                      <a:pt x="2"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78" name="Freeform 5117"/>
              <p:cNvSpPr>
                <a:spLocks/>
              </p:cNvSpPr>
              <p:nvPr/>
            </p:nvSpPr>
            <p:spPr bwMode="auto">
              <a:xfrm>
                <a:off x="1803" y="3367"/>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lnTo>
                      <a:pt x="0" y="0"/>
                    </a:lnTo>
                    <a:lnTo>
                      <a:pt x="2"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79" name="Freeform 5118"/>
              <p:cNvSpPr>
                <a:spLocks/>
              </p:cNvSpPr>
              <p:nvPr/>
            </p:nvSpPr>
            <p:spPr bwMode="auto">
              <a:xfrm>
                <a:off x="1803" y="3369"/>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0"/>
                      <a:pt x="0"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80" name="Freeform 5119"/>
              <p:cNvSpPr>
                <a:spLocks/>
              </p:cNvSpPr>
              <p:nvPr/>
            </p:nvSpPr>
            <p:spPr bwMode="auto">
              <a:xfrm>
                <a:off x="1803" y="3362"/>
                <a:ext cx="4" cy="1"/>
              </a:xfrm>
              <a:custGeom>
                <a:avLst/>
                <a:gdLst>
                  <a:gd name="T0" fmla="*/ 3 w 3"/>
                  <a:gd name="T1" fmla="*/ 1 h 1"/>
                  <a:gd name="T2" fmla="*/ 4 w 3"/>
                  <a:gd name="T3" fmla="*/ 0 h 1"/>
                  <a:gd name="T4" fmla="*/ 0 w 3"/>
                  <a:gd name="T5" fmla="*/ 1 h 1"/>
                  <a:gd name="T6" fmla="*/ 3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1"/>
                    </a:moveTo>
                    <a:cubicBezTo>
                      <a:pt x="2" y="1"/>
                      <a:pt x="2" y="0"/>
                      <a:pt x="3" y="0"/>
                    </a:cubicBezTo>
                    <a:cubicBezTo>
                      <a:pt x="2" y="0"/>
                      <a:pt x="1" y="0"/>
                      <a:pt x="0" y="1"/>
                    </a:cubicBezTo>
                    <a:cubicBezTo>
                      <a:pt x="1"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81" name="Freeform 5120"/>
              <p:cNvSpPr>
                <a:spLocks/>
              </p:cNvSpPr>
              <p:nvPr/>
            </p:nvSpPr>
            <p:spPr bwMode="auto">
              <a:xfrm>
                <a:off x="1805" y="3377"/>
                <a:ext cx="2" cy="1"/>
              </a:xfrm>
              <a:custGeom>
                <a:avLst/>
                <a:gdLst>
                  <a:gd name="T0" fmla="*/ 2 w 2"/>
                  <a:gd name="T1" fmla="*/ 1 h 1"/>
                  <a:gd name="T2" fmla="*/ 0 w 2"/>
                  <a:gd name="T3" fmla="*/ 0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0"/>
                      <a:pt x="0" y="0"/>
                    </a:cubicBezTo>
                    <a:cubicBezTo>
                      <a:pt x="0" y="0"/>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82" name="Freeform 5121"/>
              <p:cNvSpPr>
                <a:spLocks/>
              </p:cNvSpPr>
              <p:nvPr/>
            </p:nvSpPr>
            <p:spPr bwMode="auto">
              <a:xfrm>
                <a:off x="1805" y="3330"/>
                <a:ext cx="1" cy="2"/>
              </a:xfrm>
              <a:custGeom>
                <a:avLst/>
                <a:gdLst>
                  <a:gd name="T0" fmla="*/ 1 w 1"/>
                  <a:gd name="T1" fmla="*/ 2 h 1"/>
                  <a:gd name="T2" fmla="*/ 0 w 1"/>
                  <a:gd name="T3" fmla="*/ 0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0" y="0"/>
                      <a:pt x="0" y="0"/>
                    </a:cubicBezTo>
                    <a:cubicBezTo>
                      <a:pt x="0" y="0"/>
                      <a:pt x="0"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83" name="Freeform 5122"/>
              <p:cNvSpPr>
                <a:spLocks/>
              </p:cNvSpPr>
              <p:nvPr/>
            </p:nvSpPr>
            <p:spPr bwMode="auto">
              <a:xfrm>
                <a:off x="1805" y="3348"/>
                <a:ext cx="2" cy="1"/>
              </a:xfrm>
              <a:custGeom>
                <a:avLst/>
                <a:gdLst>
                  <a:gd name="T0" fmla="*/ 2 w 2"/>
                  <a:gd name="T1" fmla="*/ 1 h 1"/>
                  <a:gd name="T2" fmla="*/ 0 w 2"/>
                  <a:gd name="T3" fmla="*/ 1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1"/>
                      <a:pt x="1" y="0"/>
                      <a:pt x="0" y="1"/>
                    </a:cubicBezTo>
                    <a:cubicBezTo>
                      <a:pt x="1" y="1"/>
                      <a:pt x="2"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84" name="Freeform 5123"/>
              <p:cNvSpPr>
                <a:spLocks/>
              </p:cNvSpPr>
              <p:nvPr/>
            </p:nvSpPr>
            <p:spPr bwMode="auto">
              <a:xfrm>
                <a:off x="1803" y="3374"/>
                <a:ext cx="9" cy="4"/>
              </a:xfrm>
              <a:custGeom>
                <a:avLst/>
                <a:gdLst>
                  <a:gd name="T0" fmla="*/ 4 w 7"/>
                  <a:gd name="T1" fmla="*/ 4 h 3"/>
                  <a:gd name="T2" fmla="*/ 9 w 7"/>
                  <a:gd name="T3" fmla="*/ 1 h 3"/>
                  <a:gd name="T4" fmla="*/ 4 w 7"/>
                  <a:gd name="T5" fmla="*/ 0 h 3"/>
                  <a:gd name="T6" fmla="*/ 4 w 7"/>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3">
                    <a:moveTo>
                      <a:pt x="3" y="3"/>
                    </a:moveTo>
                    <a:cubicBezTo>
                      <a:pt x="5" y="2"/>
                      <a:pt x="5" y="1"/>
                      <a:pt x="7" y="1"/>
                    </a:cubicBezTo>
                    <a:cubicBezTo>
                      <a:pt x="6" y="0"/>
                      <a:pt x="4" y="0"/>
                      <a:pt x="3" y="0"/>
                    </a:cubicBezTo>
                    <a:cubicBezTo>
                      <a:pt x="0" y="1"/>
                      <a:pt x="2" y="2"/>
                      <a:pt x="3"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85" name="Freeform 5124"/>
              <p:cNvSpPr>
                <a:spLocks/>
              </p:cNvSpPr>
              <p:nvPr/>
            </p:nvSpPr>
            <p:spPr bwMode="auto">
              <a:xfrm>
                <a:off x="1806" y="3367"/>
                <a:ext cx="2" cy="3"/>
              </a:xfrm>
              <a:custGeom>
                <a:avLst/>
                <a:gdLst>
                  <a:gd name="T0" fmla="*/ 2 w 2"/>
                  <a:gd name="T1" fmla="*/ 3 h 2"/>
                  <a:gd name="T2" fmla="*/ 2 w 2"/>
                  <a:gd name="T3" fmla="*/ 2 h 2"/>
                  <a:gd name="T4" fmla="*/ 0 w 2"/>
                  <a:gd name="T5" fmla="*/ 0 h 2"/>
                  <a:gd name="T6" fmla="*/ 2 w 2"/>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2"/>
                    </a:moveTo>
                    <a:cubicBezTo>
                      <a:pt x="2" y="2"/>
                      <a:pt x="2" y="1"/>
                      <a:pt x="2" y="1"/>
                    </a:cubicBezTo>
                    <a:cubicBezTo>
                      <a:pt x="1" y="0"/>
                      <a:pt x="1" y="0"/>
                      <a:pt x="0" y="0"/>
                    </a:cubicBezTo>
                    <a:cubicBezTo>
                      <a:pt x="0" y="1"/>
                      <a:pt x="1"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86" name="Freeform 5125"/>
              <p:cNvSpPr>
                <a:spLocks/>
              </p:cNvSpPr>
              <p:nvPr/>
            </p:nvSpPr>
            <p:spPr bwMode="auto">
              <a:xfrm>
                <a:off x="1806" y="3363"/>
                <a:ext cx="1" cy="2"/>
              </a:xfrm>
              <a:custGeom>
                <a:avLst/>
                <a:gdLst>
                  <a:gd name="T0" fmla="*/ 1 w 1"/>
                  <a:gd name="T1" fmla="*/ 2 h 1"/>
                  <a:gd name="T2" fmla="*/ 0 w 1"/>
                  <a:gd name="T3" fmla="*/ 2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87" name="Freeform 5126"/>
              <p:cNvSpPr>
                <a:spLocks/>
              </p:cNvSpPr>
              <p:nvPr/>
            </p:nvSpPr>
            <p:spPr bwMode="auto">
              <a:xfrm>
                <a:off x="1807" y="3371"/>
                <a:ext cx="3" cy="3"/>
              </a:xfrm>
              <a:custGeom>
                <a:avLst/>
                <a:gdLst>
                  <a:gd name="T0" fmla="*/ 2 w 2"/>
                  <a:gd name="T1" fmla="*/ 3 h 2"/>
                  <a:gd name="T2" fmla="*/ 3 w 2"/>
                  <a:gd name="T3" fmla="*/ 2 h 2"/>
                  <a:gd name="T4" fmla="*/ 0 w 2"/>
                  <a:gd name="T5" fmla="*/ 0 h 2"/>
                  <a:gd name="T6" fmla="*/ 2 w 2"/>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2"/>
                    </a:moveTo>
                    <a:cubicBezTo>
                      <a:pt x="2" y="1"/>
                      <a:pt x="2" y="1"/>
                      <a:pt x="2" y="1"/>
                    </a:cubicBezTo>
                    <a:cubicBezTo>
                      <a:pt x="1" y="1"/>
                      <a:pt x="0" y="0"/>
                      <a:pt x="0" y="0"/>
                    </a:cubicBezTo>
                    <a:cubicBezTo>
                      <a:pt x="0" y="1"/>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88" name="Freeform 5127"/>
              <p:cNvSpPr>
                <a:spLocks/>
              </p:cNvSpPr>
              <p:nvPr/>
            </p:nvSpPr>
            <p:spPr bwMode="auto">
              <a:xfrm>
                <a:off x="1807" y="3366"/>
                <a:ext cx="1" cy="3"/>
              </a:xfrm>
              <a:custGeom>
                <a:avLst/>
                <a:gdLst>
                  <a:gd name="T0" fmla="*/ 1 w 1"/>
                  <a:gd name="T1" fmla="*/ 2 h 2"/>
                  <a:gd name="T2" fmla="*/ 0 w 1"/>
                  <a:gd name="T3" fmla="*/ 0 h 2"/>
                  <a:gd name="T4" fmla="*/ 1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1" y="1"/>
                    </a:moveTo>
                    <a:cubicBezTo>
                      <a:pt x="1" y="1"/>
                      <a:pt x="1" y="0"/>
                      <a:pt x="0" y="0"/>
                    </a:cubicBezTo>
                    <a:cubicBezTo>
                      <a:pt x="0" y="1"/>
                      <a:pt x="0" y="2"/>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89" name="Freeform 5128"/>
              <p:cNvSpPr>
                <a:spLocks/>
              </p:cNvSpPr>
              <p:nvPr/>
            </p:nvSpPr>
            <p:spPr bwMode="auto">
              <a:xfrm>
                <a:off x="1807" y="3378"/>
                <a:ext cx="5" cy="3"/>
              </a:xfrm>
              <a:custGeom>
                <a:avLst/>
                <a:gdLst>
                  <a:gd name="T0" fmla="*/ 0 w 4"/>
                  <a:gd name="T1" fmla="*/ 3 h 2"/>
                  <a:gd name="T2" fmla="*/ 5 w 4"/>
                  <a:gd name="T3" fmla="*/ 2 h 2"/>
                  <a:gd name="T4" fmla="*/ 0 w 4"/>
                  <a:gd name="T5" fmla="*/ 3 h 2"/>
                  <a:gd name="T6" fmla="*/ 0 60000 65536"/>
                  <a:gd name="T7" fmla="*/ 0 60000 65536"/>
                  <a:gd name="T8" fmla="*/ 0 60000 65536"/>
                </a:gdLst>
                <a:ahLst/>
                <a:cxnLst>
                  <a:cxn ang="T6">
                    <a:pos x="T0" y="T1"/>
                  </a:cxn>
                  <a:cxn ang="T7">
                    <a:pos x="T2" y="T3"/>
                  </a:cxn>
                  <a:cxn ang="T8">
                    <a:pos x="T4" y="T5"/>
                  </a:cxn>
                </a:cxnLst>
                <a:rect l="0" t="0" r="r" b="b"/>
                <a:pathLst>
                  <a:path w="4" h="2">
                    <a:moveTo>
                      <a:pt x="0" y="2"/>
                    </a:moveTo>
                    <a:cubicBezTo>
                      <a:pt x="2" y="2"/>
                      <a:pt x="3" y="2"/>
                      <a:pt x="4" y="1"/>
                    </a:cubicBezTo>
                    <a:cubicBezTo>
                      <a:pt x="3" y="0"/>
                      <a:pt x="1" y="0"/>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90" name="Freeform 5129"/>
              <p:cNvSpPr>
                <a:spLocks/>
              </p:cNvSpPr>
              <p:nvPr/>
            </p:nvSpPr>
            <p:spPr bwMode="auto">
              <a:xfrm>
                <a:off x="1808" y="3383"/>
                <a:ext cx="2" cy="2"/>
              </a:xfrm>
              <a:custGeom>
                <a:avLst/>
                <a:gdLst>
                  <a:gd name="T0" fmla="*/ 2 w 1"/>
                  <a:gd name="T1" fmla="*/ 2 h 1"/>
                  <a:gd name="T2" fmla="*/ 0 w 1"/>
                  <a:gd name="T3" fmla="*/ 0 h 1"/>
                  <a:gd name="T4" fmla="*/ 2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0" y="0"/>
                    </a:cubicBezTo>
                    <a:cubicBezTo>
                      <a:pt x="0" y="1"/>
                      <a:pt x="0"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91" name="Freeform 5130"/>
              <p:cNvSpPr>
                <a:spLocks/>
              </p:cNvSpPr>
              <p:nvPr/>
            </p:nvSpPr>
            <p:spPr bwMode="auto">
              <a:xfrm>
                <a:off x="1808" y="3369"/>
                <a:ext cx="2" cy="1"/>
              </a:xfrm>
              <a:custGeom>
                <a:avLst/>
                <a:gdLst>
                  <a:gd name="T0" fmla="*/ 2 w 1"/>
                  <a:gd name="T1" fmla="*/ 1 h 1"/>
                  <a:gd name="T2" fmla="*/ 0 w 1"/>
                  <a:gd name="T3" fmla="*/ 1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0"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792" name="Freeform 5131"/>
              <p:cNvSpPr>
                <a:spLocks/>
              </p:cNvSpPr>
              <p:nvPr/>
            </p:nvSpPr>
            <p:spPr bwMode="auto">
              <a:xfrm>
                <a:off x="1808" y="3385"/>
                <a:ext cx="2" cy="2"/>
              </a:xfrm>
              <a:custGeom>
                <a:avLst/>
                <a:gdLst>
                  <a:gd name="T0" fmla="*/ 2 w 1"/>
                  <a:gd name="T1" fmla="*/ 2 h 2"/>
                  <a:gd name="T2" fmla="*/ 0 w 1"/>
                  <a:gd name="T3" fmla="*/ 1 h 2"/>
                  <a:gd name="T4" fmla="*/ 2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0"/>
                      <a:pt x="0" y="1"/>
                    </a:cubicBezTo>
                    <a:cubicBezTo>
                      <a:pt x="1" y="2"/>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grpSp>
        <p:grpSp>
          <p:nvGrpSpPr>
            <p:cNvPr id="2110" name="Group 5333"/>
            <p:cNvGrpSpPr>
              <a:grpSpLocks/>
            </p:cNvGrpSpPr>
            <p:nvPr/>
          </p:nvGrpSpPr>
          <p:grpSpPr bwMode="auto">
            <a:xfrm>
              <a:off x="1811339" y="2317750"/>
              <a:ext cx="5178425" cy="3292475"/>
              <a:chOff x="1141" y="1460"/>
              <a:chExt cx="3262" cy="2074"/>
            </a:xfrm>
          </p:grpSpPr>
          <p:sp>
            <p:nvSpPr>
              <p:cNvPr id="2393" name="Freeform 5133"/>
              <p:cNvSpPr>
                <a:spLocks/>
              </p:cNvSpPr>
              <p:nvPr/>
            </p:nvSpPr>
            <p:spPr bwMode="auto">
              <a:xfrm>
                <a:off x="1808" y="3365"/>
                <a:ext cx="3" cy="2"/>
              </a:xfrm>
              <a:custGeom>
                <a:avLst/>
                <a:gdLst>
                  <a:gd name="T0" fmla="*/ 3 w 2"/>
                  <a:gd name="T1" fmla="*/ 2 h 2"/>
                  <a:gd name="T2" fmla="*/ 0 w 2"/>
                  <a:gd name="T3" fmla="*/ 0 h 2"/>
                  <a:gd name="T4" fmla="*/ 3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1"/>
                      <a:pt x="1" y="0"/>
                      <a:pt x="0" y="0"/>
                    </a:cubicBezTo>
                    <a:cubicBezTo>
                      <a:pt x="1" y="0"/>
                      <a:pt x="1" y="1"/>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94" name="Freeform 5134"/>
              <p:cNvSpPr>
                <a:spLocks/>
              </p:cNvSpPr>
              <p:nvPr/>
            </p:nvSpPr>
            <p:spPr bwMode="auto">
              <a:xfrm>
                <a:off x="1810" y="3371"/>
                <a:ext cx="1" cy="2"/>
              </a:xfrm>
              <a:custGeom>
                <a:avLst/>
                <a:gdLst>
                  <a:gd name="T0" fmla="*/ 0 w 1"/>
                  <a:gd name="T1" fmla="*/ 2 h 1"/>
                  <a:gd name="T2" fmla="*/ 0 w 1"/>
                  <a:gd name="T3" fmla="*/ 0 h 1"/>
                  <a:gd name="T4" fmla="*/ 0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0"/>
                      <a:pt x="1" y="0"/>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95" name="Freeform 5135"/>
              <p:cNvSpPr>
                <a:spLocks/>
              </p:cNvSpPr>
              <p:nvPr/>
            </p:nvSpPr>
            <p:spPr bwMode="auto">
              <a:xfrm>
                <a:off x="1810" y="3377"/>
                <a:ext cx="1" cy="1"/>
              </a:xfrm>
              <a:custGeom>
                <a:avLst/>
                <a:gdLst>
                  <a:gd name="T0" fmla="*/ 1 w 1"/>
                  <a:gd name="T1" fmla="*/ 1 h 1"/>
                  <a:gd name="T2" fmla="*/ 1 w 1"/>
                  <a:gd name="T3" fmla="*/ 0 h 1"/>
                  <a:gd name="T4" fmla="*/ 0 w 1"/>
                  <a:gd name="T5" fmla="*/ 1 h 1"/>
                  <a:gd name="T6" fmla="*/ 1 w 1"/>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1"/>
                    </a:moveTo>
                    <a:cubicBezTo>
                      <a:pt x="1" y="1"/>
                      <a:pt x="1" y="1"/>
                      <a:pt x="1" y="0"/>
                    </a:cubicBezTo>
                    <a:cubicBezTo>
                      <a:pt x="0" y="0"/>
                      <a:pt x="0" y="1"/>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96" name="Freeform 5136"/>
              <p:cNvSpPr>
                <a:spLocks/>
              </p:cNvSpPr>
              <p:nvPr/>
            </p:nvSpPr>
            <p:spPr bwMode="auto">
              <a:xfrm>
                <a:off x="1808" y="3387"/>
                <a:ext cx="6" cy="6"/>
              </a:xfrm>
              <a:custGeom>
                <a:avLst/>
                <a:gdLst>
                  <a:gd name="T0" fmla="*/ 3 w 4"/>
                  <a:gd name="T1" fmla="*/ 6 h 4"/>
                  <a:gd name="T2" fmla="*/ 3 w 4"/>
                  <a:gd name="T3" fmla="*/ 0 h 4"/>
                  <a:gd name="T4" fmla="*/ 3 w 4"/>
                  <a:gd name="T5" fmla="*/ 6 h 4"/>
                  <a:gd name="T6" fmla="*/ 0 60000 65536"/>
                  <a:gd name="T7" fmla="*/ 0 60000 65536"/>
                  <a:gd name="T8" fmla="*/ 0 60000 65536"/>
                </a:gdLst>
                <a:ahLst/>
                <a:cxnLst>
                  <a:cxn ang="T6">
                    <a:pos x="T0" y="T1"/>
                  </a:cxn>
                  <a:cxn ang="T7">
                    <a:pos x="T2" y="T3"/>
                  </a:cxn>
                  <a:cxn ang="T8">
                    <a:pos x="T4" y="T5"/>
                  </a:cxn>
                </a:cxnLst>
                <a:rect l="0" t="0" r="r" b="b"/>
                <a:pathLst>
                  <a:path w="4" h="4">
                    <a:moveTo>
                      <a:pt x="2" y="4"/>
                    </a:moveTo>
                    <a:cubicBezTo>
                      <a:pt x="4" y="3"/>
                      <a:pt x="4" y="1"/>
                      <a:pt x="2" y="0"/>
                    </a:cubicBezTo>
                    <a:cubicBezTo>
                      <a:pt x="0" y="0"/>
                      <a:pt x="2" y="3"/>
                      <a:pt x="2"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97" name="Freeform 5137"/>
              <p:cNvSpPr>
                <a:spLocks/>
              </p:cNvSpPr>
              <p:nvPr/>
            </p:nvSpPr>
            <p:spPr bwMode="auto">
              <a:xfrm>
                <a:off x="1810" y="3381"/>
                <a:ext cx="8" cy="4"/>
              </a:xfrm>
              <a:custGeom>
                <a:avLst/>
                <a:gdLst>
                  <a:gd name="T0" fmla="*/ 4 w 6"/>
                  <a:gd name="T1" fmla="*/ 0 h 3"/>
                  <a:gd name="T2" fmla="*/ 0 w 6"/>
                  <a:gd name="T3" fmla="*/ 1 h 3"/>
                  <a:gd name="T4" fmla="*/ 8 w 6"/>
                  <a:gd name="T5" fmla="*/ 3 h 3"/>
                  <a:gd name="T6" fmla="*/ 4 w 6"/>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3">
                    <a:moveTo>
                      <a:pt x="3" y="0"/>
                    </a:moveTo>
                    <a:cubicBezTo>
                      <a:pt x="2" y="0"/>
                      <a:pt x="1" y="0"/>
                      <a:pt x="0" y="1"/>
                    </a:cubicBezTo>
                    <a:cubicBezTo>
                      <a:pt x="0" y="3"/>
                      <a:pt x="4" y="3"/>
                      <a:pt x="6" y="2"/>
                    </a:cubicBezTo>
                    <a:cubicBezTo>
                      <a:pt x="5" y="1"/>
                      <a:pt x="4" y="0"/>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98" name="Freeform 5138"/>
              <p:cNvSpPr>
                <a:spLocks/>
              </p:cNvSpPr>
              <p:nvPr/>
            </p:nvSpPr>
            <p:spPr bwMode="auto">
              <a:xfrm>
                <a:off x="1811" y="3383"/>
                <a:ext cx="5" cy="3"/>
              </a:xfrm>
              <a:custGeom>
                <a:avLst/>
                <a:gdLst>
                  <a:gd name="T0" fmla="*/ 4 w 4"/>
                  <a:gd name="T1" fmla="*/ 3 h 2"/>
                  <a:gd name="T2" fmla="*/ 5 w 4"/>
                  <a:gd name="T3" fmla="*/ 3 h 2"/>
                  <a:gd name="T4" fmla="*/ 0 w 4"/>
                  <a:gd name="T5" fmla="*/ 2 h 2"/>
                  <a:gd name="T6" fmla="*/ 4 w 4"/>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3" y="2"/>
                    </a:moveTo>
                    <a:cubicBezTo>
                      <a:pt x="3" y="2"/>
                      <a:pt x="4" y="2"/>
                      <a:pt x="4" y="2"/>
                    </a:cubicBezTo>
                    <a:cubicBezTo>
                      <a:pt x="4" y="1"/>
                      <a:pt x="2" y="0"/>
                      <a:pt x="0" y="1"/>
                    </a:cubicBezTo>
                    <a:cubicBezTo>
                      <a:pt x="1" y="1"/>
                      <a:pt x="2" y="2"/>
                      <a:pt x="3"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99" name="Freeform 5139"/>
              <p:cNvSpPr>
                <a:spLocks/>
              </p:cNvSpPr>
              <p:nvPr/>
            </p:nvSpPr>
            <p:spPr bwMode="auto">
              <a:xfrm>
                <a:off x="1812" y="3377"/>
                <a:ext cx="3" cy="2"/>
              </a:xfrm>
              <a:custGeom>
                <a:avLst/>
                <a:gdLst>
                  <a:gd name="T0" fmla="*/ 2 w 2"/>
                  <a:gd name="T1" fmla="*/ 2 h 2"/>
                  <a:gd name="T2" fmla="*/ 0 w 2"/>
                  <a:gd name="T3" fmla="*/ 1 h 2"/>
                  <a:gd name="T4" fmla="*/ 2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2" y="1"/>
                      <a:pt x="1" y="0"/>
                      <a:pt x="0" y="1"/>
                    </a:cubicBezTo>
                    <a:cubicBezTo>
                      <a:pt x="0" y="1"/>
                      <a:pt x="0"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00" name="Freeform 5140"/>
              <p:cNvSpPr>
                <a:spLocks/>
              </p:cNvSpPr>
              <p:nvPr/>
            </p:nvSpPr>
            <p:spPr bwMode="auto">
              <a:xfrm>
                <a:off x="1811" y="3373"/>
                <a:ext cx="4" cy="4"/>
              </a:xfrm>
              <a:custGeom>
                <a:avLst/>
                <a:gdLst>
                  <a:gd name="T0" fmla="*/ 3 w 3"/>
                  <a:gd name="T1" fmla="*/ 4 h 3"/>
                  <a:gd name="T2" fmla="*/ 4 w 3"/>
                  <a:gd name="T3" fmla="*/ 4 h 3"/>
                  <a:gd name="T4" fmla="*/ 3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2" y="3"/>
                    </a:moveTo>
                    <a:cubicBezTo>
                      <a:pt x="3" y="3"/>
                      <a:pt x="3" y="3"/>
                      <a:pt x="3" y="3"/>
                    </a:cubicBezTo>
                    <a:cubicBezTo>
                      <a:pt x="2" y="0"/>
                      <a:pt x="0" y="2"/>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01" name="Freeform 5141"/>
              <p:cNvSpPr>
                <a:spLocks/>
              </p:cNvSpPr>
              <p:nvPr/>
            </p:nvSpPr>
            <p:spPr bwMode="auto">
              <a:xfrm>
                <a:off x="1812" y="3334"/>
                <a:ext cx="2" cy="2"/>
              </a:xfrm>
              <a:custGeom>
                <a:avLst/>
                <a:gdLst>
                  <a:gd name="T0" fmla="*/ 2 w 1"/>
                  <a:gd name="T1" fmla="*/ 2 h 1"/>
                  <a:gd name="T2" fmla="*/ 0 w 1"/>
                  <a:gd name="T3" fmla="*/ 2 h 1"/>
                  <a:gd name="T4" fmla="*/ 2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02" name="Freeform 5142"/>
              <p:cNvSpPr>
                <a:spLocks/>
              </p:cNvSpPr>
              <p:nvPr/>
            </p:nvSpPr>
            <p:spPr bwMode="auto">
              <a:xfrm>
                <a:off x="1812" y="3387"/>
                <a:ext cx="6" cy="3"/>
              </a:xfrm>
              <a:custGeom>
                <a:avLst/>
                <a:gdLst>
                  <a:gd name="T0" fmla="*/ 2 w 4"/>
                  <a:gd name="T1" fmla="*/ 3 h 2"/>
                  <a:gd name="T2" fmla="*/ 6 w 4"/>
                  <a:gd name="T3" fmla="*/ 2 h 2"/>
                  <a:gd name="T4" fmla="*/ 2 w 4"/>
                  <a:gd name="T5" fmla="*/ 3 h 2"/>
                  <a:gd name="T6" fmla="*/ 0 60000 65536"/>
                  <a:gd name="T7" fmla="*/ 0 60000 65536"/>
                  <a:gd name="T8" fmla="*/ 0 60000 65536"/>
                </a:gdLst>
                <a:ahLst/>
                <a:cxnLst>
                  <a:cxn ang="T6">
                    <a:pos x="T0" y="T1"/>
                  </a:cxn>
                  <a:cxn ang="T7">
                    <a:pos x="T2" y="T3"/>
                  </a:cxn>
                  <a:cxn ang="T8">
                    <a:pos x="T4" y="T5"/>
                  </a:cxn>
                </a:cxnLst>
                <a:rect l="0" t="0" r="r" b="b"/>
                <a:pathLst>
                  <a:path w="4" h="2">
                    <a:moveTo>
                      <a:pt x="1" y="2"/>
                    </a:moveTo>
                    <a:cubicBezTo>
                      <a:pt x="2" y="1"/>
                      <a:pt x="3" y="1"/>
                      <a:pt x="4" y="1"/>
                    </a:cubicBezTo>
                    <a:cubicBezTo>
                      <a:pt x="3" y="0"/>
                      <a:pt x="0" y="0"/>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03" name="Freeform 5143"/>
              <p:cNvSpPr>
                <a:spLocks/>
              </p:cNvSpPr>
              <p:nvPr/>
            </p:nvSpPr>
            <p:spPr bwMode="auto">
              <a:xfrm>
                <a:off x="1814" y="3377"/>
                <a:ext cx="2" cy="1"/>
              </a:xfrm>
              <a:custGeom>
                <a:avLst/>
                <a:gdLst>
                  <a:gd name="T0" fmla="*/ 1 w 2"/>
                  <a:gd name="T1" fmla="*/ 1 h 1"/>
                  <a:gd name="T2" fmla="*/ 2 w 2"/>
                  <a:gd name="T3" fmla="*/ 1 h 1"/>
                  <a:gd name="T4" fmla="*/ 0 w 2"/>
                  <a:gd name="T5" fmla="*/ 0 h 1"/>
                  <a:gd name="T6" fmla="*/ 1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1"/>
                      <a:pt x="2" y="1"/>
                    </a:cubicBezTo>
                    <a:cubicBezTo>
                      <a:pt x="2" y="0"/>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04" name="Freeform 5144"/>
              <p:cNvSpPr>
                <a:spLocks/>
              </p:cNvSpPr>
              <p:nvPr/>
            </p:nvSpPr>
            <p:spPr bwMode="auto">
              <a:xfrm>
                <a:off x="1815" y="3386"/>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0" y="1"/>
                      <a:pt x="0"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05" name="Freeform 5145"/>
              <p:cNvSpPr>
                <a:spLocks/>
              </p:cNvSpPr>
              <p:nvPr/>
            </p:nvSpPr>
            <p:spPr bwMode="auto">
              <a:xfrm>
                <a:off x="1815" y="3362"/>
                <a:ext cx="1" cy="3"/>
              </a:xfrm>
              <a:custGeom>
                <a:avLst/>
                <a:gdLst>
                  <a:gd name="T0" fmla="*/ 1 w 1"/>
                  <a:gd name="T1" fmla="*/ 3 h 2"/>
                  <a:gd name="T2" fmla="*/ 0 w 1"/>
                  <a:gd name="T3" fmla="*/ 2 h 2"/>
                  <a:gd name="T4" fmla="*/ 1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0"/>
                      <a:pt x="0" y="1"/>
                    </a:cubicBezTo>
                    <a:cubicBezTo>
                      <a:pt x="0" y="2"/>
                      <a:pt x="0"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06" name="Freeform 5146"/>
              <p:cNvSpPr>
                <a:spLocks/>
              </p:cNvSpPr>
              <p:nvPr/>
            </p:nvSpPr>
            <p:spPr bwMode="auto">
              <a:xfrm>
                <a:off x="1815" y="3389"/>
                <a:ext cx="4" cy="2"/>
              </a:xfrm>
              <a:custGeom>
                <a:avLst/>
                <a:gdLst>
                  <a:gd name="T0" fmla="*/ 1 w 3"/>
                  <a:gd name="T1" fmla="*/ 2 h 2"/>
                  <a:gd name="T2" fmla="*/ 0 w 3"/>
                  <a:gd name="T3" fmla="*/ 1 h 2"/>
                  <a:gd name="T4" fmla="*/ 1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1" y="2"/>
                    </a:moveTo>
                    <a:cubicBezTo>
                      <a:pt x="3" y="2"/>
                      <a:pt x="1" y="0"/>
                      <a:pt x="0" y="1"/>
                    </a:cubicBezTo>
                    <a:cubicBezTo>
                      <a:pt x="0" y="2"/>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07" name="Freeform 5147"/>
              <p:cNvSpPr>
                <a:spLocks/>
              </p:cNvSpPr>
              <p:nvPr/>
            </p:nvSpPr>
            <p:spPr bwMode="auto">
              <a:xfrm>
                <a:off x="1816" y="3370"/>
                <a:ext cx="10" cy="9"/>
              </a:xfrm>
              <a:custGeom>
                <a:avLst/>
                <a:gdLst>
                  <a:gd name="T0" fmla="*/ 9 w 7"/>
                  <a:gd name="T1" fmla="*/ 6 h 7"/>
                  <a:gd name="T2" fmla="*/ 9 w 7"/>
                  <a:gd name="T3" fmla="*/ 5 h 7"/>
                  <a:gd name="T4" fmla="*/ 7 w 7"/>
                  <a:gd name="T5" fmla="*/ 3 h 7"/>
                  <a:gd name="T6" fmla="*/ 6 w 7"/>
                  <a:gd name="T7" fmla="*/ 1 h 7"/>
                  <a:gd name="T8" fmla="*/ 3 w 7"/>
                  <a:gd name="T9" fmla="*/ 1 h 7"/>
                  <a:gd name="T10" fmla="*/ 4 w 7"/>
                  <a:gd name="T11" fmla="*/ 4 h 7"/>
                  <a:gd name="T12" fmla="*/ 0 w 7"/>
                  <a:gd name="T13" fmla="*/ 4 h 7"/>
                  <a:gd name="T14" fmla="*/ 4 w 7"/>
                  <a:gd name="T15" fmla="*/ 6 h 7"/>
                  <a:gd name="T16" fmla="*/ 6 w 7"/>
                  <a:gd name="T17" fmla="*/ 9 h 7"/>
                  <a:gd name="T18" fmla="*/ 9 w 7"/>
                  <a:gd name="T19" fmla="*/ 6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7">
                    <a:moveTo>
                      <a:pt x="6" y="5"/>
                    </a:moveTo>
                    <a:cubicBezTo>
                      <a:pt x="6" y="4"/>
                      <a:pt x="6" y="4"/>
                      <a:pt x="6" y="4"/>
                    </a:cubicBezTo>
                    <a:cubicBezTo>
                      <a:pt x="7" y="3"/>
                      <a:pt x="7" y="2"/>
                      <a:pt x="5" y="2"/>
                    </a:cubicBezTo>
                    <a:cubicBezTo>
                      <a:pt x="5" y="2"/>
                      <a:pt x="4" y="2"/>
                      <a:pt x="4" y="1"/>
                    </a:cubicBezTo>
                    <a:cubicBezTo>
                      <a:pt x="3" y="0"/>
                      <a:pt x="3" y="2"/>
                      <a:pt x="2" y="1"/>
                    </a:cubicBezTo>
                    <a:cubicBezTo>
                      <a:pt x="1" y="2"/>
                      <a:pt x="2" y="2"/>
                      <a:pt x="3" y="3"/>
                    </a:cubicBezTo>
                    <a:cubicBezTo>
                      <a:pt x="2" y="3"/>
                      <a:pt x="1" y="3"/>
                      <a:pt x="0" y="3"/>
                    </a:cubicBezTo>
                    <a:cubicBezTo>
                      <a:pt x="1" y="4"/>
                      <a:pt x="1" y="6"/>
                      <a:pt x="3" y="5"/>
                    </a:cubicBezTo>
                    <a:cubicBezTo>
                      <a:pt x="0" y="6"/>
                      <a:pt x="3" y="7"/>
                      <a:pt x="4" y="7"/>
                    </a:cubicBezTo>
                    <a:cubicBezTo>
                      <a:pt x="5" y="7"/>
                      <a:pt x="6" y="6"/>
                      <a:pt x="6"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08" name="Freeform 5148"/>
              <p:cNvSpPr>
                <a:spLocks/>
              </p:cNvSpPr>
              <p:nvPr/>
            </p:nvSpPr>
            <p:spPr bwMode="auto">
              <a:xfrm>
                <a:off x="1816" y="3387"/>
                <a:ext cx="6" cy="6"/>
              </a:xfrm>
              <a:custGeom>
                <a:avLst/>
                <a:gdLst>
                  <a:gd name="T0" fmla="*/ 6 w 4"/>
                  <a:gd name="T1" fmla="*/ 6 h 4"/>
                  <a:gd name="T2" fmla="*/ 3 w 4"/>
                  <a:gd name="T3" fmla="*/ 0 h 4"/>
                  <a:gd name="T4" fmla="*/ 6 w 4"/>
                  <a:gd name="T5" fmla="*/ 6 h 4"/>
                  <a:gd name="T6" fmla="*/ 0 60000 65536"/>
                  <a:gd name="T7" fmla="*/ 0 60000 65536"/>
                  <a:gd name="T8" fmla="*/ 0 60000 65536"/>
                </a:gdLst>
                <a:ahLst/>
                <a:cxnLst>
                  <a:cxn ang="T6">
                    <a:pos x="T0" y="T1"/>
                  </a:cxn>
                  <a:cxn ang="T7">
                    <a:pos x="T2" y="T3"/>
                  </a:cxn>
                  <a:cxn ang="T8">
                    <a:pos x="T4" y="T5"/>
                  </a:cxn>
                </a:cxnLst>
                <a:rect l="0" t="0" r="r" b="b"/>
                <a:pathLst>
                  <a:path w="4" h="4">
                    <a:moveTo>
                      <a:pt x="4" y="4"/>
                    </a:moveTo>
                    <a:cubicBezTo>
                      <a:pt x="4" y="3"/>
                      <a:pt x="3" y="0"/>
                      <a:pt x="2" y="0"/>
                    </a:cubicBezTo>
                    <a:cubicBezTo>
                      <a:pt x="0" y="1"/>
                      <a:pt x="3" y="3"/>
                      <a:pt x="4"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09" name="Freeform 5149"/>
              <p:cNvSpPr>
                <a:spLocks/>
              </p:cNvSpPr>
              <p:nvPr/>
            </p:nvSpPr>
            <p:spPr bwMode="auto">
              <a:xfrm>
                <a:off x="1757" y="2946"/>
                <a:ext cx="172" cy="572"/>
              </a:xfrm>
              <a:custGeom>
                <a:avLst/>
                <a:gdLst>
                  <a:gd name="T0" fmla="*/ 15 w 130"/>
                  <a:gd name="T1" fmla="*/ 5 h 433"/>
                  <a:gd name="T2" fmla="*/ 26 w 130"/>
                  <a:gd name="T3" fmla="*/ 41 h 433"/>
                  <a:gd name="T4" fmla="*/ 50 w 130"/>
                  <a:gd name="T5" fmla="*/ 85 h 433"/>
                  <a:gd name="T6" fmla="*/ 44 w 130"/>
                  <a:gd name="T7" fmla="*/ 135 h 433"/>
                  <a:gd name="T8" fmla="*/ 34 w 130"/>
                  <a:gd name="T9" fmla="*/ 184 h 433"/>
                  <a:gd name="T10" fmla="*/ 33 w 130"/>
                  <a:gd name="T11" fmla="*/ 211 h 433"/>
                  <a:gd name="T12" fmla="*/ 42 w 130"/>
                  <a:gd name="T13" fmla="*/ 239 h 433"/>
                  <a:gd name="T14" fmla="*/ 50 w 130"/>
                  <a:gd name="T15" fmla="*/ 268 h 433"/>
                  <a:gd name="T16" fmla="*/ 52 w 130"/>
                  <a:gd name="T17" fmla="*/ 296 h 433"/>
                  <a:gd name="T18" fmla="*/ 54 w 130"/>
                  <a:gd name="T19" fmla="*/ 326 h 433"/>
                  <a:gd name="T20" fmla="*/ 54 w 130"/>
                  <a:gd name="T21" fmla="*/ 358 h 433"/>
                  <a:gd name="T22" fmla="*/ 64 w 130"/>
                  <a:gd name="T23" fmla="*/ 391 h 433"/>
                  <a:gd name="T24" fmla="*/ 75 w 130"/>
                  <a:gd name="T25" fmla="*/ 415 h 433"/>
                  <a:gd name="T26" fmla="*/ 81 w 130"/>
                  <a:gd name="T27" fmla="*/ 432 h 433"/>
                  <a:gd name="T28" fmla="*/ 89 w 130"/>
                  <a:gd name="T29" fmla="*/ 452 h 433"/>
                  <a:gd name="T30" fmla="*/ 94 w 130"/>
                  <a:gd name="T31" fmla="*/ 480 h 433"/>
                  <a:gd name="T32" fmla="*/ 93 w 130"/>
                  <a:gd name="T33" fmla="*/ 506 h 433"/>
                  <a:gd name="T34" fmla="*/ 116 w 130"/>
                  <a:gd name="T35" fmla="*/ 524 h 433"/>
                  <a:gd name="T36" fmla="*/ 164 w 130"/>
                  <a:gd name="T37" fmla="*/ 546 h 433"/>
                  <a:gd name="T38" fmla="*/ 146 w 130"/>
                  <a:gd name="T39" fmla="*/ 569 h 433"/>
                  <a:gd name="T40" fmla="*/ 144 w 130"/>
                  <a:gd name="T41" fmla="*/ 556 h 433"/>
                  <a:gd name="T42" fmla="*/ 131 w 130"/>
                  <a:gd name="T43" fmla="*/ 563 h 433"/>
                  <a:gd name="T44" fmla="*/ 131 w 130"/>
                  <a:gd name="T45" fmla="*/ 552 h 433"/>
                  <a:gd name="T46" fmla="*/ 122 w 130"/>
                  <a:gd name="T47" fmla="*/ 555 h 433"/>
                  <a:gd name="T48" fmla="*/ 120 w 130"/>
                  <a:gd name="T49" fmla="*/ 551 h 433"/>
                  <a:gd name="T50" fmla="*/ 112 w 130"/>
                  <a:gd name="T51" fmla="*/ 552 h 433"/>
                  <a:gd name="T52" fmla="*/ 122 w 130"/>
                  <a:gd name="T53" fmla="*/ 544 h 433"/>
                  <a:gd name="T54" fmla="*/ 110 w 130"/>
                  <a:gd name="T55" fmla="*/ 534 h 433"/>
                  <a:gd name="T56" fmla="*/ 114 w 130"/>
                  <a:gd name="T57" fmla="*/ 543 h 433"/>
                  <a:gd name="T58" fmla="*/ 105 w 130"/>
                  <a:gd name="T59" fmla="*/ 539 h 433"/>
                  <a:gd name="T60" fmla="*/ 99 w 130"/>
                  <a:gd name="T61" fmla="*/ 531 h 433"/>
                  <a:gd name="T62" fmla="*/ 99 w 130"/>
                  <a:gd name="T63" fmla="*/ 522 h 433"/>
                  <a:gd name="T64" fmla="*/ 87 w 130"/>
                  <a:gd name="T65" fmla="*/ 517 h 433"/>
                  <a:gd name="T66" fmla="*/ 86 w 130"/>
                  <a:gd name="T67" fmla="*/ 507 h 433"/>
                  <a:gd name="T68" fmla="*/ 85 w 130"/>
                  <a:gd name="T69" fmla="*/ 497 h 433"/>
                  <a:gd name="T70" fmla="*/ 74 w 130"/>
                  <a:gd name="T71" fmla="*/ 489 h 433"/>
                  <a:gd name="T72" fmla="*/ 71 w 130"/>
                  <a:gd name="T73" fmla="*/ 481 h 433"/>
                  <a:gd name="T74" fmla="*/ 85 w 130"/>
                  <a:gd name="T75" fmla="*/ 481 h 433"/>
                  <a:gd name="T76" fmla="*/ 64 w 130"/>
                  <a:gd name="T77" fmla="*/ 477 h 433"/>
                  <a:gd name="T78" fmla="*/ 69 w 130"/>
                  <a:gd name="T79" fmla="*/ 470 h 433"/>
                  <a:gd name="T80" fmla="*/ 60 w 130"/>
                  <a:gd name="T81" fmla="*/ 464 h 433"/>
                  <a:gd name="T82" fmla="*/ 52 w 130"/>
                  <a:gd name="T83" fmla="*/ 456 h 433"/>
                  <a:gd name="T84" fmla="*/ 53 w 130"/>
                  <a:gd name="T85" fmla="*/ 448 h 433"/>
                  <a:gd name="T86" fmla="*/ 65 w 130"/>
                  <a:gd name="T87" fmla="*/ 454 h 433"/>
                  <a:gd name="T88" fmla="*/ 69 w 130"/>
                  <a:gd name="T89" fmla="*/ 445 h 433"/>
                  <a:gd name="T90" fmla="*/ 69 w 130"/>
                  <a:gd name="T91" fmla="*/ 440 h 433"/>
                  <a:gd name="T92" fmla="*/ 62 w 130"/>
                  <a:gd name="T93" fmla="*/ 413 h 433"/>
                  <a:gd name="T94" fmla="*/ 56 w 130"/>
                  <a:gd name="T95" fmla="*/ 398 h 433"/>
                  <a:gd name="T96" fmla="*/ 54 w 130"/>
                  <a:gd name="T97" fmla="*/ 379 h 433"/>
                  <a:gd name="T98" fmla="*/ 32 w 130"/>
                  <a:gd name="T99" fmla="*/ 353 h 433"/>
                  <a:gd name="T100" fmla="*/ 17 w 130"/>
                  <a:gd name="T101" fmla="*/ 316 h 433"/>
                  <a:gd name="T102" fmla="*/ 22 w 130"/>
                  <a:gd name="T103" fmla="*/ 299 h 433"/>
                  <a:gd name="T104" fmla="*/ 24 w 130"/>
                  <a:gd name="T105" fmla="*/ 250 h 433"/>
                  <a:gd name="T106" fmla="*/ 13 w 130"/>
                  <a:gd name="T107" fmla="*/ 206 h 433"/>
                  <a:gd name="T108" fmla="*/ 12 w 130"/>
                  <a:gd name="T109" fmla="*/ 165 h 433"/>
                  <a:gd name="T110" fmla="*/ 11 w 130"/>
                  <a:gd name="T111" fmla="*/ 104 h 433"/>
                  <a:gd name="T112" fmla="*/ 9 w 130"/>
                  <a:gd name="T113" fmla="*/ 55 h 4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0" h="433">
                    <a:moveTo>
                      <a:pt x="0" y="10"/>
                    </a:moveTo>
                    <a:cubicBezTo>
                      <a:pt x="3" y="9"/>
                      <a:pt x="5" y="10"/>
                      <a:pt x="6" y="7"/>
                    </a:cubicBezTo>
                    <a:cubicBezTo>
                      <a:pt x="6" y="5"/>
                      <a:pt x="4" y="3"/>
                      <a:pt x="6" y="2"/>
                    </a:cubicBezTo>
                    <a:cubicBezTo>
                      <a:pt x="6" y="2"/>
                      <a:pt x="6" y="2"/>
                      <a:pt x="6" y="2"/>
                    </a:cubicBezTo>
                    <a:cubicBezTo>
                      <a:pt x="7" y="2"/>
                      <a:pt x="8" y="0"/>
                      <a:pt x="9" y="0"/>
                    </a:cubicBezTo>
                    <a:cubicBezTo>
                      <a:pt x="9" y="2"/>
                      <a:pt x="10" y="2"/>
                      <a:pt x="11" y="4"/>
                    </a:cubicBezTo>
                    <a:cubicBezTo>
                      <a:pt x="11" y="5"/>
                      <a:pt x="12" y="6"/>
                      <a:pt x="14" y="6"/>
                    </a:cubicBezTo>
                    <a:cubicBezTo>
                      <a:pt x="12" y="8"/>
                      <a:pt x="14" y="11"/>
                      <a:pt x="15" y="13"/>
                    </a:cubicBezTo>
                    <a:cubicBezTo>
                      <a:pt x="16" y="16"/>
                      <a:pt x="17" y="18"/>
                      <a:pt x="20" y="21"/>
                    </a:cubicBezTo>
                    <a:cubicBezTo>
                      <a:pt x="23" y="23"/>
                      <a:pt x="21" y="24"/>
                      <a:pt x="20" y="27"/>
                    </a:cubicBezTo>
                    <a:cubicBezTo>
                      <a:pt x="20" y="27"/>
                      <a:pt x="22" y="28"/>
                      <a:pt x="22" y="29"/>
                    </a:cubicBezTo>
                    <a:cubicBezTo>
                      <a:pt x="22" y="31"/>
                      <a:pt x="20" y="31"/>
                      <a:pt x="20" y="31"/>
                    </a:cubicBezTo>
                    <a:cubicBezTo>
                      <a:pt x="21" y="32"/>
                      <a:pt x="20" y="34"/>
                      <a:pt x="21" y="35"/>
                    </a:cubicBezTo>
                    <a:cubicBezTo>
                      <a:pt x="21" y="36"/>
                      <a:pt x="23" y="36"/>
                      <a:pt x="23" y="37"/>
                    </a:cubicBezTo>
                    <a:cubicBezTo>
                      <a:pt x="24" y="38"/>
                      <a:pt x="23" y="38"/>
                      <a:pt x="23" y="39"/>
                    </a:cubicBezTo>
                    <a:cubicBezTo>
                      <a:pt x="23" y="42"/>
                      <a:pt x="28" y="43"/>
                      <a:pt x="28" y="47"/>
                    </a:cubicBezTo>
                    <a:cubicBezTo>
                      <a:pt x="28" y="51"/>
                      <a:pt x="31" y="55"/>
                      <a:pt x="32" y="59"/>
                    </a:cubicBezTo>
                    <a:cubicBezTo>
                      <a:pt x="33" y="62"/>
                      <a:pt x="33" y="66"/>
                      <a:pt x="38" y="64"/>
                    </a:cubicBezTo>
                    <a:cubicBezTo>
                      <a:pt x="42" y="63"/>
                      <a:pt x="42" y="66"/>
                      <a:pt x="42" y="69"/>
                    </a:cubicBezTo>
                    <a:cubicBezTo>
                      <a:pt x="42" y="72"/>
                      <a:pt x="42" y="77"/>
                      <a:pt x="39" y="80"/>
                    </a:cubicBezTo>
                    <a:cubicBezTo>
                      <a:pt x="34" y="81"/>
                      <a:pt x="31" y="83"/>
                      <a:pt x="29" y="87"/>
                    </a:cubicBezTo>
                    <a:cubicBezTo>
                      <a:pt x="29" y="88"/>
                      <a:pt x="31" y="90"/>
                      <a:pt x="32" y="91"/>
                    </a:cubicBezTo>
                    <a:cubicBezTo>
                      <a:pt x="29" y="92"/>
                      <a:pt x="31" y="97"/>
                      <a:pt x="31" y="98"/>
                    </a:cubicBezTo>
                    <a:cubicBezTo>
                      <a:pt x="32" y="99"/>
                      <a:pt x="33" y="101"/>
                      <a:pt x="33" y="102"/>
                    </a:cubicBezTo>
                    <a:cubicBezTo>
                      <a:pt x="34" y="104"/>
                      <a:pt x="32" y="105"/>
                      <a:pt x="32" y="107"/>
                    </a:cubicBezTo>
                    <a:cubicBezTo>
                      <a:pt x="32" y="109"/>
                      <a:pt x="37" y="111"/>
                      <a:pt x="36" y="114"/>
                    </a:cubicBezTo>
                    <a:cubicBezTo>
                      <a:pt x="36" y="115"/>
                      <a:pt x="33" y="116"/>
                      <a:pt x="32" y="116"/>
                    </a:cubicBezTo>
                    <a:cubicBezTo>
                      <a:pt x="31" y="115"/>
                      <a:pt x="30" y="119"/>
                      <a:pt x="30" y="119"/>
                    </a:cubicBezTo>
                    <a:cubicBezTo>
                      <a:pt x="30" y="123"/>
                      <a:pt x="29" y="127"/>
                      <a:pt x="26" y="131"/>
                    </a:cubicBezTo>
                    <a:cubicBezTo>
                      <a:pt x="24" y="134"/>
                      <a:pt x="27" y="136"/>
                      <a:pt x="26" y="139"/>
                    </a:cubicBezTo>
                    <a:cubicBezTo>
                      <a:pt x="25" y="140"/>
                      <a:pt x="23" y="140"/>
                      <a:pt x="24" y="142"/>
                    </a:cubicBezTo>
                    <a:cubicBezTo>
                      <a:pt x="24" y="144"/>
                      <a:pt x="26" y="145"/>
                      <a:pt x="26" y="147"/>
                    </a:cubicBezTo>
                    <a:cubicBezTo>
                      <a:pt x="26" y="148"/>
                      <a:pt x="27" y="149"/>
                      <a:pt x="27" y="150"/>
                    </a:cubicBezTo>
                    <a:cubicBezTo>
                      <a:pt x="27" y="150"/>
                      <a:pt x="28" y="151"/>
                      <a:pt x="28" y="152"/>
                    </a:cubicBezTo>
                    <a:cubicBezTo>
                      <a:pt x="28" y="154"/>
                      <a:pt x="27" y="156"/>
                      <a:pt x="25" y="154"/>
                    </a:cubicBezTo>
                    <a:cubicBezTo>
                      <a:pt x="26" y="155"/>
                      <a:pt x="25" y="158"/>
                      <a:pt x="25" y="160"/>
                    </a:cubicBezTo>
                    <a:cubicBezTo>
                      <a:pt x="25" y="161"/>
                      <a:pt x="26" y="162"/>
                      <a:pt x="25" y="163"/>
                    </a:cubicBezTo>
                    <a:cubicBezTo>
                      <a:pt x="24" y="164"/>
                      <a:pt x="24" y="164"/>
                      <a:pt x="24" y="165"/>
                    </a:cubicBezTo>
                    <a:cubicBezTo>
                      <a:pt x="24" y="167"/>
                      <a:pt x="26" y="170"/>
                      <a:pt x="27" y="172"/>
                    </a:cubicBezTo>
                    <a:cubicBezTo>
                      <a:pt x="27" y="173"/>
                      <a:pt x="28" y="172"/>
                      <a:pt x="28" y="173"/>
                    </a:cubicBezTo>
                    <a:cubicBezTo>
                      <a:pt x="29" y="174"/>
                      <a:pt x="29" y="175"/>
                      <a:pt x="28" y="174"/>
                    </a:cubicBezTo>
                    <a:cubicBezTo>
                      <a:pt x="29" y="177"/>
                      <a:pt x="31" y="178"/>
                      <a:pt x="32" y="181"/>
                    </a:cubicBezTo>
                    <a:cubicBezTo>
                      <a:pt x="32" y="182"/>
                      <a:pt x="32" y="183"/>
                      <a:pt x="34" y="184"/>
                    </a:cubicBezTo>
                    <a:cubicBezTo>
                      <a:pt x="35" y="184"/>
                      <a:pt x="33" y="186"/>
                      <a:pt x="34" y="187"/>
                    </a:cubicBezTo>
                    <a:cubicBezTo>
                      <a:pt x="35" y="190"/>
                      <a:pt x="38" y="188"/>
                      <a:pt x="38" y="191"/>
                    </a:cubicBezTo>
                    <a:cubicBezTo>
                      <a:pt x="38" y="194"/>
                      <a:pt x="37" y="196"/>
                      <a:pt x="39" y="199"/>
                    </a:cubicBezTo>
                    <a:cubicBezTo>
                      <a:pt x="39" y="199"/>
                      <a:pt x="40" y="201"/>
                      <a:pt x="39" y="201"/>
                    </a:cubicBezTo>
                    <a:cubicBezTo>
                      <a:pt x="38" y="201"/>
                      <a:pt x="38" y="202"/>
                      <a:pt x="38" y="203"/>
                    </a:cubicBezTo>
                    <a:cubicBezTo>
                      <a:pt x="37" y="204"/>
                      <a:pt x="37" y="205"/>
                      <a:pt x="37" y="206"/>
                    </a:cubicBezTo>
                    <a:cubicBezTo>
                      <a:pt x="37" y="207"/>
                      <a:pt x="37" y="209"/>
                      <a:pt x="37" y="210"/>
                    </a:cubicBezTo>
                    <a:cubicBezTo>
                      <a:pt x="38" y="212"/>
                      <a:pt x="37" y="212"/>
                      <a:pt x="36" y="212"/>
                    </a:cubicBezTo>
                    <a:cubicBezTo>
                      <a:pt x="35" y="212"/>
                      <a:pt x="36" y="213"/>
                      <a:pt x="37" y="214"/>
                    </a:cubicBezTo>
                    <a:cubicBezTo>
                      <a:pt x="39" y="216"/>
                      <a:pt x="40" y="219"/>
                      <a:pt x="40" y="222"/>
                    </a:cubicBezTo>
                    <a:cubicBezTo>
                      <a:pt x="40" y="223"/>
                      <a:pt x="40" y="224"/>
                      <a:pt x="39" y="224"/>
                    </a:cubicBezTo>
                    <a:cubicBezTo>
                      <a:pt x="38" y="224"/>
                      <a:pt x="38" y="225"/>
                      <a:pt x="38" y="226"/>
                    </a:cubicBezTo>
                    <a:cubicBezTo>
                      <a:pt x="38" y="228"/>
                      <a:pt x="36" y="226"/>
                      <a:pt x="35" y="229"/>
                    </a:cubicBezTo>
                    <a:cubicBezTo>
                      <a:pt x="35" y="230"/>
                      <a:pt x="35" y="231"/>
                      <a:pt x="36" y="232"/>
                    </a:cubicBezTo>
                    <a:cubicBezTo>
                      <a:pt x="36" y="233"/>
                      <a:pt x="36" y="234"/>
                      <a:pt x="37" y="236"/>
                    </a:cubicBezTo>
                    <a:cubicBezTo>
                      <a:pt x="38" y="239"/>
                      <a:pt x="38" y="240"/>
                      <a:pt x="38" y="242"/>
                    </a:cubicBezTo>
                    <a:cubicBezTo>
                      <a:pt x="39" y="244"/>
                      <a:pt x="41" y="245"/>
                      <a:pt x="41" y="247"/>
                    </a:cubicBezTo>
                    <a:cubicBezTo>
                      <a:pt x="42" y="248"/>
                      <a:pt x="43" y="250"/>
                      <a:pt x="44" y="251"/>
                    </a:cubicBezTo>
                    <a:cubicBezTo>
                      <a:pt x="44" y="251"/>
                      <a:pt x="45" y="253"/>
                      <a:pt x="45" y="254"/>
                    </a:cubicBezTo>
                    <a:cubicBezTo>
                      <a:pt x="44" y="255"/>
                      <a:pt x="41" y="255"/>
                      <a:pt x="41" y="258"/>
                    </a:cubicBezTo>
                    <a:cubicBezTo>
                      <a:pt x="42" y="260"/>
                      <a:pt x="41" y="264"/>
                      <a:pt x="42" y="265"/>
                    </a:cubicBezTo>
                    <a:cubicBezTo>
                      <a:pt x="41" y="265"/>
                      <a:pt x="40" y="266"/>
                      <a:pt x="41" y="266"/>
                    </a:cubicBezTo>
                    <a:cubicBezTo>
                      <a:pt x="42" y="266"/>
                      <a:pt x="44" y="272"/>
                      <a:pt x="41" y="271"/>
                    </a:cubicBezTo>
                    <a:cubicBezTo>
                      <a:pt x="42" y="272"/>
                      <a:pt x="43" y="272"/>
                      <a:pt x="43" y="273"/>
                    </a:cubicBezTo>
                    <a:cubicBezTo>
                      <a:pt x="44" y="274"/>
                      <a:pt x="43" y="276"/>
                      <a:pt x="43" y="276"/>
                    </a:cubicBezTo>
                    <a:cubicBezTo>
                      <a:pt x="42" y="279"/>
                      <a:pt x="43" y="281"/>
                      <a:pt x="45" y="283"/>
                    </a:cubicBezTo>
                    <a:cubicBezTo>
                      <a:pt x="47" y="284"/>
                      <a:pt x="47" y="287"/>
                      <a:pt x="47" y="289"/>
                    </a:cubicBezTo>
                    <a:cubicBezTo>
                      <a:pt x="47" y="291"/>
                      <a:pt x="49" y="293"/>
                      <a:pt x="50" y="294"/>
                    </a:cubicBezTo>
                    <a:cubicBezTo>
                      <a:pt x="50" y="295"/>
                      <a:pt x="48" y="295"/>
                      <a:pt x="48" y="296"/>
                    </a:cubicBezTo>
                    <a:cubicBezTo>
                      <a:pt x="48" y="297"/>
                      <a:pt x="49" y="299"/>
                      <a:pt x="49" y="300"/>
                    </a:cubicBezTo>
                    <a:cubicBezTo>
                      <a:pt x="50" y="302"/>
                      <a:pt x="50" y="305"/>
                      <a:pt x="52" y="306"/>
                    </a:cubicBezTo>
                    <a:cubicBezTo>
                      <a:pt x="53" y="307"/>
                      <a:pt x="55" y="306"/>
                      <a:pt x="55" y="308"/>
                    </a:cubicBezTo>
                    <a:cubicBezTo>
                      <a:pt x="55" y="310"/>
                      <a:pt x="53" y="309"/>
                      <a:pt x="55" y="311"/>
                    </a:cubicBezTo>
                    <a:cubicBezTo>
                      <a:pt x="56" y="311"/>
                      <a:pt x="57" y="312"/>
                      <a:pt x="57" y="313"/>
                    </a:cubicBezTo>
                    <a:cubicBezTo>
                      <a:pt x="58" y="314"/>
                      <a:pt x="57" y="313"/>
                      <a:pt x="57" y="314"/>
                    </a:cubicBezTo>
                    <a:cubicBezTo>
                      <a:pt x="58" y="315"/>
                      <a:pt x="58" y="315"/>
                      <a:pt x="59" y="316"/>
                    </a:cubicBezTo>
                    <a:cubicBezTo>
                      <a:pt x="60" y="317"/>
                      <a:pt x="58" y="318"/>
                      <a:pt x="59" y="319"/>
                    </a:cubicBezTo>
                    <a:cubicBezTo>
                      <a:pt x="60" y="320"/>
                      <a:pt x="60" y="321"/>
                      <a:pt x="61" y="322"/>
                    </a:cubicBezTo>
                    <a:cubicBezTo>
                      <a:pt x="63" y="322"/>
                      <a:pt x="66" y="321"/>
                      <a:pt x="67" y="323"/>
                    </a:cubicBezTo>
                    <a:cubicBezTo>
                      <a:pt x="67" y="323"/>
                      <a:pt x="67" y="326"/>
                      <a:pt x="67" y="326"/>
                    </a:cubicBezTo>
                    <a:cubicBezTo>
                      <a:pt x="65" y="327"/>
                      <a:pt x="63" y="327"/>
                      <a:pt x="61" y="327"/>
                    </a:cubicBezTo>
                    <a:cubicBezTo>
                      <a:pt x="58" y="327"/>
                      <a:pt x="62" y="328"/>
                      <a:pt x="63" y="328"/>
                    </a:cubicBezTo>
                    <a:cubicBezTo>
                      <a:pt x="67" y="329"/>
                      <a:pt x="72" y="332"/>
                      <a:pt x="68" y="335"/>
                    </a:cubicBezTo>
                    <a:cubicBezTo>
                      <a:pt x="67" y="335"/>
                      <a:pt x="67" y="335"/>
                      <a:pt x="66" y="336"/>
                    </a:cubicBezTo>
                    <a:cubicBezTo>
                      <a:pt x="66" y="336"/>
                      <a:pt x="67" y="337"/>
                      <a:pt x="68" y="338"/>
                    </a:cubicBezTo>
                    <a:cubicBezTo>
                      <a:pt x="68" y="339"/>
                      <a:pt x="68" y="339"/>
                      <a:pt x="69" y="340"/>
                    </a:cubicBezTo>
                    <a:cubicBezTo>
                      <a:pt x="70" y="340"/>
                      <a:pt x="68" y="342"/>
                      <a:pt x="67" y="342"/>
                    </a:cubicBezTo>
                    <a:cubicBezTo>
                      <a:pt x="69" y="343"/>
                      <a:pt x="73" y="347"/>
                      <a:pt x="72" y="349"/>
                    </a:cubicBezTo>
                    <a:cubicBezTo>
                      <a:pt x="71" y="350"/>
                      <a:pt x="70" y="350"/>
                      <a:pt x="71" y="351"/>
                    </a:cubicBezTo>
                    <a:cubicBezTo>
                      <a:pt x="71" y="352"/>
                      <a:pt x="71" y="353"/>
                      <a:pt x="71" y="353"/>
                    </a:cubicBezTo>
                    <a:cubicBezTo>
                      <a:pt x="72" y="353"/>
                      <a:pt x="72" y="354"/>
                      <a:pt x="73" y="355"/>
                    </a:cubicBezTo>
                    <a:cubicBezTo>
                      <a:pt x="71" y="355"/>
                      <a:pt x="70" y="359"/>
                      <a:pt x="70" y="360"/>
                    </a:cubicBezTo>
                    <a:cubicBezTo>
                      <a:pt x="70" y="361"/>
                      <a:pt x="70" y="362"/>
                      <a:pt x="71" y="363"/>
                    </a:cubicBezTo>
                    <a:cubicBezTo>
                      <a:pt x="71" y="364"/>
                      <a:pt x="75" y="366"/>
                      <a:pt x="75" y="368"/>
                    </a:cubicBezTo>
                    <a:cubicBezTo>
                      <a:pt x="74" y="369"/>
                      <a:pt x="73" y="369"/>
                      <a:pt x="73" y="370"/>
                    </a:cubicBezTo>
                    <a:cubicBezTo>
                      <a:pt x="72" y="371"/>
                      <a:pt x="75" y="373"/>
                      <a:pt x="74" y="375"/>
                    </a:cubicBezTo>
                    <a:cubicBezTo>
                      <a:pt x="73" y="376"/>
                      <a:pt x="72" y="375"/>
                      <a:pt x="71" y="376"/>
                    </a:cubicBezTo>
                    <a:cubicBezTo>
                      <a:pt x="71" y="378"/>
                      <a:pt x="71" y="380"/>
                      <a:pt x="69" y="379"/>
                    </a:cubicBezTo>
                    <a:cubicBezTo>
                      <a:pt x="69" y="381"/>
                      <a:pt x="68" y="383"/>
                      <a:pt x="70" y="383"/>
                    </a:cubicBezTo>
                    <a:cubicBezTo>
                      <a:pt x="71" y="384"/>
                      <a:pt x="72" y="387"/>
                      <a:pt x="72" y="388"/>
                    </a:cubicBezTo>
                    <a:cubicBezTo>
                      <a:pt x="72" y="389"/>
                      <a:pt x="75" y="391"/>
                      <a:pt x="76" y="392"/>
                    </a:cubicBezTo>
                    <a:cubicBezTo>
                      <a:pt x="77" y="393"/>
                      <a:pt x="77" y="395"/>
                      <a:pt x="79" y="396"/>
                    </a:cubicBezTo>
                    <a:cubicBezTo>
                      <a:pt x="80" y="396"/>
                      <a:pt x="81" y="395"/>
                      <a:pt x="81" y="395"/>
                    </a:cubicBezTo>
                    <a:cubicBezTo>
                      <a:pt x="82" y="394"/>
                      <a:pt x="83" y="395"/>
                      <a:pt x="84" y="395"/>
                    </a:cubicBezTo>
                    <a:cubicBezTo>
                      <a:pt x="86" y="395"/>
                      <a:pt x="86" y="395"/>
                      <a:pt x="88" y="397"/>
                    </a:cubicBezTo>
                    <a:cubicBezTo>
                      <a:pt x="89" y="398"/>
                      <a:pt x="87" y="400"/>
                      <a:pt x="89" y="401"/>
                    </a:cubicBezTo>
                    <a:cubicBezTo>
                      <a:pt x="90" y="402"/>
                      <a:pt x="91" y="404"/>
                      <a:pt x="90" y="405"/>
                    </a:cubicBezTo>
                    <a:cubicBezTo>
                      <a:pt x="92" y="406"/>
                      <a:pt x="95" y="408"/>
                      <a:pt x="96" y="410"/>
                    </a:cubicBezTo>
                    <a:cubicBezTo>
                      <a:pt x="98" y="411"/>
                      <a:pt x="104" y="410"/>
                      <a:pt x="106" y="410"/>
                    </a:cubicBezTo>
                    <a:cubicBezTo>
                      <a:pt x="113" y="409"/>
                      <a:pt x="121" y="411"/>
                      <a:pt x="130" y="414"/>
                    </a:cubicBezTo>
                    <a:cubicBezTo>
                      <a:pt x="128" y="414"/>
                      <a:pt x="126" y="413"/>
                      <a:pt x="124" y="413"/>
                    </a:cubicBezTo>
                    <a:cubicBezTo>
                      <a:pt x="120" y="412"/>
                      <a:pt x="122" y="414"/>
                      <a:pt x="121" y="416"/>
                    </a:cubicBezTo>
                    <a:cubicBezTo>
                      <a:pt x="120" y="417"/>
                      <a:pt x="118" y="416"/>
                      <a:pt x="117" y="417"/>
                    </a:cubicBezTo>
                    <a:cubicBezTo>
                      <a:pt x="115" y="419"/>
                      <a:pt x="113" y="418"/>
                      <a:pt x="111" y="419"/>
                    </a:cubicBezTo>
                    <a:cubicBezTo>
                      <a:pt x="112" y="421"/>
                      <a:pt x="112" y="423"/>
                      <a:pt x="113" y="425"/>
                    </a:cubicBezTo>
                    <a:cubicBezTo>
                      <a:pt x="113" y="426"/>
                      <a:pt x="114" y="427"/>
                      <a:pt x="115" y="429"/>
                    </a:cubicBezTo>
                    <a:cubicBezTo>
                      <a:pt x="117" y="433"/>
                      <a:pt x="112" y="432"/>
                      <a:pt x="110" y="431"/>
                    </a:cubicBezTo>
                    <a:cubicBezTo>
                      <a:pt x="107" y="431"/>
                      <a:pt x="102" y="429"/>
                      <a:pt x="101" y="426"/>
                    </a:cubicBezTo>
                    <a:cubicBezTo>
                      <a:pt x="100" y="424"/>
                      <a:pt x="105" y="425"/>
                      <a:pt x="103" y="427"/>
                    </a:cubicBezTo>
                    <a:cubicBezTo>
                      <a:pt x="104" y="427"/>
                      <a:pt x="104" y="426"/>
                      <a:pt x="104" y="425"/>
                    </a:cubicBezTo>
                    <a:cubicBezTo>
                      <a:pt x="105" y="424"/>
                      <a:pt x="107" y="427"/>
                      <a:pt x="106" y="428"/>
                    </a:cubicBezTo>
                    <a:cubicBezTo>
                      <a:pt x="108" y="427"/>
                      <a:pt x="104" y="424"/>
                      <a:pt x="108" y="423"/>
                    </a:cubicBezTo>
                    <a:cubicBezTo>
                      <a:pt x="109" y="423"/>
                      <a:pt x="109" y="421"/>
                      <a:pt x="109" y="421"/>
                    </a:cubicBezTo>
                    <a:cubicBezTo>
                      <a:pt x="109" y="419"/>
                      <a:pt x="107" y="420"/>
                      <a:pt x="106" y="419"/>
                    </a:cubicBezTo>
                    <a:cubicBezTo>
                      <a:pt x="106" y="420"/>
                      <a:pt x="104" y="422"/>
                      <a:pt x="103" y="423"/>
                    </a:cubicBezTo>
                    <a:cubicBezTo>
                      <a:pt x="101" y="424"/>
                      <a:pt x="100" y="422"/>
                      <a:pt x="98" y="423"/>
                    </a:cubicBezTo>
                    <a:cubicBezTo>
                      <a:pt x="99" y="423"/>
                      <a:pt x="100" y="424"/>
                      <a:pt x="101" y="424"/>
                    </a:cubicBezTo>
                    <a:cubicBezTo>
                      <a:pt x="100" y="425"/>
                      <a:pt x="100" y="425"/>
                      <a:pt x="99" y="424"/>
                    </a:cubicBezTo>
                    <a:cubicBezTo>
                      <a:pt x="99" y="425"/>
                      <a:pt x="99" y="426"/>
                      <a:pt x="99" y="426"/>
                    </a:cubicBezTo>
                    <a:cubicBezTo>
                      <a:pt x="100" y="426"/>
                      <a:pt x="101" y="427"/>
                      <a:pt x="102" y="428"/>
                    </a:cubicBezTo>
                    <a:cubicBezTo>
                      <a:pt x="99" y="429"/>
                      <a:pt x="94" y="426"/>
                      <a:pt x="92" y="424"/>
                    </a:cubicBezTo>
                    <a:cubicBezTo>
                      <a:pt x="93" y="425"/>
                      <a:pt x="95" y="424"/>
                      <a:pt x="97" y="424"/>
                    </a:cubicBezTo>
                    <a:cubicBezTo>
                      <a:pt x="96" y="423"/>
                      <a:pt x="93" y="423"/>
                      <a:pt x="93" y="420"/>
                    </a:cubicBezTo>
                    <a:cubicBezTo>
                      <a:pt x="93" y="419"/>
                      <a:pt x="96" y="418"/>
                      <a:pt x="95" y="420"/>
                    </a:cubicBezTo>
                    <a:cubicBezTo>
                      <a:pt x="97" y="420"/>
                      <a:pt x="97" y="420"/>
                      <a:pt x="99" y="418"/>
                    </a:cubicBezTo>
                    <a:cubicBezTo>
                      <a:pt x="100" y="417"/>
                      <a:pt x="103" y="419"/>
                      <a:pt x="105" y="418"/>
                    </a:cubicBezTo>
                    <a:cubicBezTo>
                      <a:pt x="104" y="416"/>
                      <a:pt x="96" y="415"/>
                      <a:pt x="96" y="418"/>
                    </a:cubicBezTo>
                    <a:cubicBezTo>
                      <a:pt x="95" y="417"/>
                      <a:pt x="94" y="417"/>
                      <a:pt x="96" y="416"/>
                    </a:cubicBezTo>
                    <a:cubicBezTo>
                      <a:pt x="95" y="416"/>
                      <a:pt x="91" y="417"/>
                      <a:pt x="92" y="418"/>
                    </a:cubicBezTo>
                    <a:cubicBezTo>
                      <a:pt x="93" y="418"/>
                      <a:pt x="93" y="418"/>
                      <a:pt x="94" y="418"/>
                    </a:cubicBezTo>
                    <a:cubicBezTo>
                      <a:pt x="94" y="419"/>
                      <a:pt x="93" y="420"/>
                      <a:pt x="92" y="420"/>
                    </a:cubicBezTo>
                    <a:cubicBezTo>
                      <a:pt x="93" y="421"/>
                      <a:pt x="95" y="423"/>
                      <a:pt x="92" y="423"/>
                    </a:cubicBezTo>
                    <a:cubicBezTo>
                      <a:pt x="91" y="423"/>
                      <a:pt x="88" y="422"/>
                      <a:pt x="91" y="421"/>
                    </a:cubicBezTo>
                    <a:cubicBezTo>
                      <a:pt x="90" y="421"/>
                      <a:pt x="89" y="420"/>
                      <a:pt x="88" y="420"/>
                    </a:cubicBezTo>
                    <a:cubicBezTo>
                      <a:pt x="89" y="420"/>
                      <a:pt x="89" y="420"/>
                      <a:pt x="90" y="420"/>
                    </a:cubicBezTo>
                    <a:cubicBezTo>
                      <a:pt x="90" y="419"/>
                      <a:pt x="89" y="419"/>
                      <a:pt x="89" y="419"/>
                    </a:cubicBezTo>
                    <a:cubicBezTo>
                      <a:pt x="90" y="418"/>
                      <a:pt x="89" y="416"/>
                      <a:pt x="91" y="417"/>
                    </a:cubicBezTo>
                    <a:cubicBezTo>
                      <a:pt x="89" y="416"/>
                      <a:pt x="89" y="416"/>
                      <a:pt x="91" y="416"/>
                    </a:cubicBezTo>
                    <a:cubicBezTo>
                      <a:pt x="90" y="416"/>
                      <a:pt x="89" y="416"/>
                      <a:pt x="88" y="416"/>
                    </a:cubicBezTo>
                    <a:cubicBezTo>
                      <a:pt x="89" y="417"/>
                      <a:pt x="89" y="418"/>
                      <a:pt x="89" y="418"/>
                    </a:cubicBezTo>
                    <a:cubicBezTo>
                      <a:pt x="88" y="418"/>
                      <a:pt x="88" y="417"/>
                      <a:pt x="87" y="417"/>
                    </a:cubicBezTo>
                    <a:cubicBezTo>
                      <a:pt x="87" y="418"/>
                      <a:pt x="87" y="419"/>
                      <a:pt x="86" y="419"/>
                    </a:cubicBezTo>
                    <a:cubicBezTo>
                      <a:pt x="86" y="418"/>
                      <a:pt x="86" y="418"/>
                      <a:pt x="85" y="418"/>
                    </a:cubicBezTo>
                    <a:cubicBezTo>
                      <a:pt x="87" y="416"/>
                      <a:pt x="82" y="413"/>
                      <a:pt x="81" y="411"/>
                    </a:cubicBezTo>
                    <a:cubicBezTo>
                      <a:pt x="82" y="412"/>
                      <a:pt x="84" y="413"/>
                      <a:pt x="85" y="413"/>
                    </a:cubicBezTo>
                    <a:cubicBezTo>
                      <a:pt x="86" y="413"/>
                      <a:pt x="89" y="410"/>
                      <a:pt x="88" y="413"/>
                    </a:cubicBezTo>
                    <a:cubicBezTo>
                      <a:pt x="89" y="413"/>
                      <a:pt x="91" y="414"/>
                      <a:pt x="90" y="412"/>
                    </a:cubicBezTo>
                    <a:cubicBezTo>
                      <a:pt x="90" y="414"/>
                      <a:pt x="89" y="411"/>
                      <a:pt x="89" y="410"/>
                    </a:cubicBezTo>
                    <a:cubicBezTo>
                      <a:pt x="90" y="410"/>
                      <a:pt x="91" y="411"/>
                      <a:pt x="92" y="412"/>
                    </a:cubicBezTo>
                    <a:cubicBezTo>
                      <a:pt x="93" y="413"/>
                      <a:pt x="92" y="414"/>
                      <a:pt x="91" y="416"/>
                    </a:cubicBezTo>
                    <a:cubicBezTo>
                      <a:pt x="92" y="415"/>
                      <a:pt x="93" y="415"/>
                      <a:pt x="94" y="416"/>
                    </a:cubicBezTo>
                    <a:cubicBezTo>
                      <a:pt x="93" y="415"/>
                      <a:pt x="94" y="413"/>
                      <a:pt x="93" y="412"/>
                    </a:cubicBezTo>
                    <a:cubicBezTo>
                      <a:pt x="92" y="412"/>
                      <a:pt x="90" y="410"/>
                      <a:pt x="92" y="410"/>
                    </a:cubicBezTo>
                    <a:cubicBezTo>
                      <a:pt x="90" y="409"/>
                      <a:pt x="90" y="407"/>
                      <a:pt x="88" y="406"/>
                    </a:cubicBezTo>
                    <a:cubicBezTo>
                      <a:pt x="87" y="405"/>
                      <a:pt x="85" y="405"/>
                      <a:pt x="83" y="404"/>
                    </a:cubicBezTo>
                    <a:cubicBezTo>
                      <a:pt x="83" y="404"/>
                      <a:pt x="83" y="404"/>
                      <a:pt x="83" y="405"/>
                    </a:cubicBezTo>
                    <a:cubicBezTo>
                      <a:pt x="84" y="405"/>
                      <a:pt x="90" y="406"/>
                      <a:pt x="90" y="408"/>
                    </a:cubicBezTo>
                    <a:cubicBezTo>
                      <a:pt x="90" y="409"/>
                      <a:pt x="84" y="406"/>
                      <a:pt x="83" y="406"/>
                    </a:cubicBezTo>
                    <a:cubicBezTo>
                      <a:pt x="83" y="407"/>
                      <a:pt x="84" y="407"/>
                      <a:pt x="85" y="408"/>
                    </a:cubicBezTo>
                    <a:cubicBezTo>
                      <a:pt x="86" y="408"/>
                      <a:pt x="85" y="409"/>
                      <a:pt x="87" y="409"/>
                    </a:cubicBezTo>
                    <a:cubicBezTo>
                      <a:pt x="86" y="410"/>
                      <a:pt x="86" y="411"/>
                      <a:pt x="86" y="411"/>
                    </a:cubicBezTo>
                    <a:cubicBezTo>
                      <a:pt x="85" y="410"/>
                      <a:pt x="84" y="408"/>
                      <a:pt x="83" y="407"/>
                    </a:cubicBezTo>
                    <a:cubicBezTo>
                      <a:pt x="84" y="409"/>
                      <a:pt x="85" y="411"/>
                      <a:pt x="85" y="412"/>
                    </a:cubicBezTo>
                    <a:cubicBezTo>
                      <a:pt x="84" y="411"/>
                      <a:pt x="82" y="411"/>
                      <a:pt x="81" y="408"/>
                    </a:cubicBezTo>
                    <a:cubicBezTo>
                      <a:pt x="82" y="409"/>
                      <a:pt x="82" y="409"/>
                      <a:pt x="83" y="410"/>
                    </a:cubicBezTo>
                    <a:cubicBezTo>
                      <a:pt x="82" y="409"/>
                      <a:pt x="81" y="408"/>
                      <a:pt x="81" y="407"/>
                    </a:cubicBezTo>
                    <a:cubicBezTo>
                      <a:pt x="80" y="407"/>
                      <a:pt x="80" y="408"/>
                      <a:pt x="79" y="408"/>
                    </a:cubicBezTo>
                    <a:cubicBezTo>
                      <a:pt x="78" y="407"/>
                      <a:pt x="79" y="406"/>
                      <a:pt x="78" y="406"/>
                    </a:cubicBezTo>
                    <a:cubicBezTo>
                      <a:pt x="77" y="406"/>
                      <a:pt x="76" y="404"/>
                      <a:pt x="76" y="403"/>
                    </a:cubicBezTo>
                    <a:cubicBezTo>
                      <a:pt x="77" y="404"/>
                      <a:pt x="78" y="405"/>
                      <a:pt x="80" y="406"/>
                    </a:cubicBezTo>
                    <a:cubicBezTo>
                      <a:pt x="78" y="405"/>
                      <a:pt x="78" y="403"/>
                      <a:pt x="76" y="401"/>
                    </a:cubicBezTo>
                    <a:cubicBezTo>
                      <a:pt x="78" y="403"/>
                      <a:pt x="77" y="401"/>
                      <a:pt x="76" y="401"/>
                    </a:cubicBezTo>
                    <a:cubicBezTo>
                      <a:pt x="75" y="402"/>
                      <a:pt x="75" y="402"/>
                      <a:pt x="75" y="402"/>
                    </a:cubicBezTo>
                    <a:cubicBezTo>
                      <a:pt x="74" y="401"/>
                      <a:pt x="74" y="401"/>
                      <a:pt x="73" y="400"/>
                    </a:cubicBezTo>
                    <a:cubicBezTo>
                      <a:pt x="74" y="403"/>
                      <a:pt x="71" y="399"/>
                      <a:pt x="71" y="399"/>
                    </a:cubicBezTo>
                    <a:cubicBezTo>
                      <a:pt x="70" y="398"/>
                      <a:pt x="72" y="398"/>
                      <a:pt x="72" y="398"/>
                    </a:cubicBezTo>
                    <a:cubicBezTo>
                      <a:pt x="72" y="398"/>
                      <a:pt x="73" y="398"/>
                      <a:pt x="73" y="398"/>
                    </a:cubicBezTo>
                    <a:cubicBezTo>
                      <a:pt x="75" y="398"/>
                      <a:pt x="71" y="396"/>
                      <a:pt x="74" y="397"/>
                    </a:cubicBezTo>
                    <a:cubicBezTo>
                      <a:pt x="73" y="396"/>
                      <a:pt x="73" y="395"/>
                      <a:pt x="75" y="395"/>
                    </a:cubicBezTo>
                    <a:cubicBezTo>
                      <a:pt x="73" y="395"/>
                      <a:pt x="72" y="394"/>
                      <a:pt x="73" y="392"/>
                    </a:cubicBezTo>
                    <a:cubicBezTo>
                      <a:pt x="72" y="393"/>
                      <a:pt x="73" y="396"/>
                      <a:pt x="72" y="397"/>
                    </a:cubicBezTo>
                    <a:cubicBezTo>
                      <a:pt x="71" y="398"/>
                      <a:pt x="68" y="393"/>
                      <a:pt x="67" y="393"/>
                    </a:cubicBezTo>
                    <a:cubicBezTo>
                      <a:pt x="68" y="393"/>
                      <a:pt x="69" y="394"/>
                      <a:pt x="69" y="394"/>
                    </a:cubicBezTo>
                    <a:cubicBezTo>
                      <a:pt x="67" y="392"/>
                      <a:pt x="69" y="394"/>
                      <a:pt x="70" y="393"/>
                    </a:cubicBezTo>
                    <a:cubicBezTo>
                      <a:pt x="69" y="392"/>
                      <a:pt x="66" y="392"/>
                      <a:pt x="66" y="391"/>
                    </a:cubicBezTo>
                    <a:cubicBezTo>
                      <a:pt x="66" y="393"/>
                      <a:pt x="63" y="390"/>
                      <a:pt x="62" y="390"/>
                    </a:cubicBezTo>
                    <a:cubicBezTo>
                      <a:pt x="63" y="387"/>
                      <a:pt x="68" y="391"/>
                      <a:pt x="70" y="391"/>
                    </a:cubicBezTo>
                    <a:cubicBezTo>
                      <a:pt x="68" y="390"/>
                      <a:pt x="64" y="389"/>
                      <a:pt x="64" y="387"/>
                    </a:cubicBezTo>
                    <a:cubicBezTo>
                      <a:pt x="65" y="387"/>
                      <a:pt x="66" y="388"/>
                      <a:pt x="68" y="388"/>
                    </a:cubicBezTo>
                    <a:cubicBezTo>
                      <a:pt x="67" y="388"/>
                      <a:pt x="67" y="387"/>
                      <a:pt x="67" y="386"/>
                    </a:cubicBezTo>
                    <a:cubicBezTo>
                      <a:pt x="66" y="388"/>
                      <a:pt x="61" y="385"/>
                      <a:pt x="65" y="384"/>
                    </a:cubicBezTo>
                    <a:cubicBezTo>
                      <a:pt x="64" y="384"/>
                      <a:pt x="61" y="384"/>
                      <a:pt x="63" y="383"/>
                    </a:cubicBezTo>
                    <a:cubicBezTo>
                      <a:pt x="65" y="381"/>
                      <a:pt x="66" y="384"/>
                      <a:pt x="68" y="384"/>
                    </a:cubicBezTo>
                    <a:cubicBezTo>
                      <a:pt x="67" y="383"/>
                      <a:pt x="65" y="383"/>
                      <a:pt x="64" y="382"/>
                    </a:cubicBezTo>
                    <a:cubicBezTo>
                      <a:pt x="64" y="381"/>
                      <a:pt x="63" y="381"/>
                      <a:pt x="63" y="380"/>
                    </a:cubicBezTo>
                    <a:cubicBezTo>
                      <a:pt x="63" y="379"/>
                      <a:pt x="64" y="379"/>
                      <a:pt x="65" y="380"/>
                    </a:cubicBezTo>
                    <a:cubicBezTo>
                      <a:pt x="63" y="379"/>
                      <a:pt x="62" y="375"/>
                      <a:pt x="64" y="376"/>
                    </a:cubicBezTo>
                    <a:cubicBezTo>
                      <a:pt x="63" y="376"/>
                      <a:pt x="62" y="376"/>
                      <a:pt x="62" y="376"/>
                    </a:cubicBezTo>
                    <a:cubicBezTo>
                      <a:pt x="62" y="377"/>
                      <a:pt x="62" y="381"/>
                      <a:pt x="62" y="382"/>
                    </a:cubicBezTo>
                    <a:cubicBezTo>
                      <a:pt x="60" y="380"/>
                      <a:pt x="58" y="378"/>
                      <a:pt x="58" y="375"/>
                    </a:cubicBezTo>
                    <a:cubicBezTo>
                      <a:pt x="58" y="375"/>
                      <a:pt x="56" y="374"/>
                      <a:pt x="57" y="373"/>
                    </a:cubicBezTo>
                    <a:cubicBezTo>
                      <a:pt x="58" y="373"/>
                      <a:pt x="59" y="373"/>
                      <a:pt x="60" y="373"/>
                    </a:cubicBezTo>
                    <a:cubicBezTo>
                      <a:pt x="60" y="373"/>
                      <a:pt x="55" y="372"/>
                      <a:pt x="56" y="370"/>
                    </a:cubicBezTo>
                    <a:cubicBezTo>
                      <a:pt x="57" y="370"/>
                      <a:pt x="59" y="371"/>
                      <a:pt x="60" y="371"/>
                    </a:cubicBezTo>
                    <a:cubicBezTo>
                      <a:pt x="59" y="370"/>
                      <a:pt x="59" y="370"/>
                      <a:pt x="59" y="369"/>
                    </a:cubicBezTo>
                    <a:cubicBezTo>
                      <a:pt x="59" y="369"/>
                      <a:pt x="55" y="369"/>
                      <a:pt x="57" y="368"/>
                    </a:cubicBezTo>
                    <a:cubicBezTo>
                      <a:pt x="55" y="369"/>
                      <a:pt x="53" y="364"/>
                      <a:pt x="51" y="365"/>
                    </a:cubicBezTo>
                    <a:cubicBezTo>
                      <a:pt x="51" y="362"/>
                      <a:pt x="55" y="365"/>
                      <a:pt x="55" y="366"/>
                    </a:cubicBezTo>
                    <a:cubicBezTo>
                      <a:pt x="55" y="365"/>
                      <a:pt x="54" y="365"/>
                      <a:pt x="54" y="364"/>
                    </a:cubicBezTo>
                    <a:cubicBezTo>
                      <a:pt x="56" y="364"/>
                      <a:pt x="57" y="365"/>
                      <a:pt x="59" y="365"/>
                    </a:cubicBezTo>
                    <a:cubicBezTo>
                      <a:pt x="60" y="366"/>
                      <a:pt x="60" y="365"/>
                      <a:pt x="61" y="366"/>
                    </a:cubicBezTo>
                    <a:cubicBezTo>
                      <a:pt x="62" y="366"/>
                      <a:pt x="63" y="366"/>
                      <a:pt x="64" y="367"/>
                    </a:cubicBezTo>
                    <a:cubicBezTo>
                      <a:pt x="64" y="366"/>
                      <a:pt x="64" y="366"/>
                      <a:pt x="64" y="365"/>
                    </a:cubicBezTo>
                    <a:cubicBezTo>
                      <a:pt x="63" y="367"/>
                      <a:pt x="60" y="364"/>
                      <a:pt x="60" y="363"/>
                    </a:cubicBezTo>
                    <a:cubicBezTo>
                      <a:pt x="61" y="364"/>
                      <a:pt x="63" y="364"/>
                      <a:pt x="64" y="364"/>
                    </a:cubicBezTo>
                    <a:cubicBezTo>
                      <a:pt x="63" y="364"/>
                      <a:pt x="63" y="364"/>
                      <a:pt x="62" y="364"/>
                    </a:cubicBezTo>
                    <a:cubicBezTo>
                      <a:pt x="61" y="364"/>
                      <a:pt x="61" y="363"/>
                      <a:pt x="60" y="362"/>
                    </a:cubicBezTo>
                    <a:cubicBezTo>
                      <a:pt x="59" y="361"/>
                      <a:pt x="58" y="362"/>
                      <a:pt x="58" y="361"/>
                    </a:cubicBezTo>
                    <a:cubicBezTo>
                      <a:pt x="57" y="360"/>
                      <a:pt x="58" y="359"/>
                      <a:pt x="57" y="359"/>
                    </a:cubicBezTo>
                    <a:cubicBezTo>
                      <a:pt x="58" y="360"/>
                      <a:pt x="58" y="363"/>
                      <a:pt x="56" y="362"/>
                    </a:cubicBezTo>
                    <a:cubicBezTo>
                      <a:pt x="54" y="362"/>
                      <a:pt x="50" y="362"/>
                      <a:pt x="48" y="361"/>
                    </a:cubicBezTo>
                    <a:cubicBezTo>
                      <a:pt x="49" y="360"/>
                      <a:pt x="50" y="360"/>
                      <a:pt x="49" y="359"/>
                    </a:cubicBezTo>
                    <a:cubicBezTo>
                      <a:pt x="51" y="358"/>
                      <a:pt x="52" y="361"/>
                      <a:pt x="54" y="361"/>
                    </a:cubicBezTo>
                    <a:cubicBezTo>
                      <a:pt x="52" y="361"/>
                      <a:pt x="53" y="359"/>
                      <a:pt x="54" y="360"/>
                    </a:cubicBezTo>
                    <a:cubicBezTo>
                      <a:pt x="54" y="358"/>
                      <a:pt x="53" y="360"/>
                      <a:pt x="52" y="359"/>
                    </a:cubicBezTo>
                    <a:cubicBezTo>
                      <a:pt x="51" y="359"/>
                      <a:pt x="51" y="358"/>
                      <a:pt x="50" y="358"/>
                    </a:cubicBezTo>
                    <a:cubicBezTo>
                      <a:pt x="49" y="358"/>
                      <a:pt x="50" y="353"/>
                      <a:pt x="52" y="356"/>
                    </a:cubicBezTo>
                    <a:cubicBezTo>
                      <a:pt x="51" y="355"/>
                      <a:pt x="52" y="354"/>
                      <a:pt x="53" y="354"/>
                    </a:cubicBezTo>
                    <a:cubicBezTo>
                      <a:pt x="53" y="354"/>
                      <a:pt x="52" y="353"/>
                      <a:pt x="52" y="353"/>
                    </a:cubicBezTo>
                    <a:cubicBezTo>
                      <a:pt x="52" y="354"/>
                      <a:pt x="51" y="355"/>
                      <a:pt x="50" y="353"/>
                    </a:cubicBezTo>
                    <a:cubicBezTo>
                      <a:pt x="51" y="353"/>
                      <a:pt x="51" y="353"/>
                      <a:pt x="52" y="353"/>
                    </a:cubicBezTo>
                    <a:cubicBezTo>
                      <a:pt x="51" y="352"/>
                      <a:pt x="50" y="352"/>
                      <a:pt x="49" y="351"/>
                    </a:cubicBezTo>
                    <a:cubicBezTo>
                      <a:pt x="47" y="350"/>
                      <a:pt x="47" y="349"/>
                      <a:pt x="45" y="351"/>
                    </a:cubicBezTo>
                    <a:cubicBezTo>
                      <a:pt x="45" y="350"/>
                      <a:pt x="46" y="351"/>
                      <a:pt x="47" y="351"/>
                    </a:cubicBezTo>
                    <a:cubicBezTo>
                      <a:pt x="45" y="351"/>
                      <a:pt x="43" y="351"/>
                      <a:pt x="42" y="350"/>
                    </a:cubicBezTo>
                    <a:cubicBezTo>
                      <a:pt x="39" y="348"/>
                      <a:pt x="41" y="348"/>
                      <a:pt x="40" y="346"/>
                    </a:cubicBezTo>
                    <a:cubicBezTo>
                      <a:pt x="39" y="348"/>
                      <a:pt x="35" y="348"/>
                      <a:pt x="35" y="350"/>
                    </a:cubicBezTo>
                    <a:cubicBezTo>
                      <a:pt x="37" y="347"/>
                      <a:pt x="40" y="354"/>
                      <a:pt x="36" y="351"/>
                    </a:cubicBezTo>
                    <a:cubicBezTo>
                      <a:pt x="33" y="349"/>
                      <a:pt x="35" y="343"/>
                      <a:pt x="39" y="345"/>
                    </a:cubicBezTo>
                    <a:cubicBezTo>
                      <a:pt x="38" y="345"/>
                      <a:pt x="37" y="344"/>
                      <a:pt x="38" y="343"/>
                    </a:cubicBezTo>
                    <a:cubicBezTo>
                      <a:pt x="40" y="344"/>
                      <a:pt x="39" y="341"/>
                      <a:pt x="40" y="343"/>
                    </a:cubicBezTo>
                    <a:cubicBezTo>
                      <a:pt x="39" y="342"/>
                      <a:pt x="41" y="341"/>
                      <a:pt x="39" y="340"/>
                    </a:cubicBezTo>
                    <a:cubicBezTo>
                      <a:pt x="40" y="344"/>
                      <a:pt x="35" y="341"/>
                      <a:pt x="38" y="341"/>
                    </a:cubicBezTo>
                    <a:cubicBezTo>
                      <a:pt x="37" y="341"/>
                      <a:pt x="36" y="340"/>
                      <a:pt x="36" y="339"/>
                    </a:cubicBezTo>
                    <a:cubicBezTo>
                      <a:pt x="37" y="340"/>
                      <a:pt x="38" y="338"/>
                      <a:pt x="40" y="339"/>
                    </a:cubicBezTo>
                    <a:cubicBezTo>
                      <a:pt x="41" y="339"/>
                      <a:pt x="41" y="340"/>
                      <a:pt x="43" y="340"/>
                    </a:cubicBezTo>
                    <a:cubicBezTo>
                      <a:pt x="41" y="339"/>
                      <a:pt x="43" y="339"/>
                      <a:pt x="44" y="338"/>
                    </a:cubicBezTo>
                    <a:cubicBezTo>
                      <a:pt x="45" y="338"/>
                      <a:pt x="45" y="340"/>
                      <a:pt x="46" y="340"/>
                    </a:cubicBezTo>
                    <a:cubicBezTo>
                      <a:pt x="45" y="341"/>
                      <a:pt x="47" y="343"/>
                      <a:pt x="46" y="341"/>
                    </a:cubicBezTo>
                    <a:cubicBezTo>
                      <a:pt x="49" y="342"/>
                      <a:pt x="45" y="344"/>
                      <a:pt x="43" y="343"/>
                    </a:cubicBezTo>
                    <a:cubicBezTo>
                      <a:pt x="44" y="344"/>
                      <a:pt x="48" y="344"/>
                      <a:pt x="49" y="344"/>
                    </a:cubicBezTo>
                    <a:cubicBezTo>
                      <a:pt x="49" y="344"/>
                      <a:pt x="48" y="343"/>
                      <a:pt x="48" y="342"/>
                    </a:cubicBezTo>
                    <a:cubicBezTo>
                      <a:pt x="49" y="343"/>
                      <a:pt x="50" y="343"/>
                      <a:pt x="50" y="344"/>
                    </a:cubicBezTo>
                    <a:cubicBezTo>
                      <a:pt x="51" y="345"/>
                      <a:pt x="50" y="346"/>
                      <a:pt x="50" y="348"/>
                    </a:cubicBezTo>
                    <a:cubicBezTo>
                      <a:pt x="52" y="347"/>
                      <a:pt x="53" y="343"/>
                      <a:pt x="52" y="341"/>
                    </a:cubicBezTo>
                    <a:cubicBezTo>
                      <a:pt x="52" y="342"/>
                      <a:pt x="52" y="343"/>
                      <a:pt x="51" y="344"/>
                    </a:cubicBezTo>
                    <a:cubicBezTo>
                      <a:pt x="51" y="342"/>
                      <a:pt x="48" y="337"/>
                      <a:pt x="52" y="337"/>
                    </a:cubicBezTo>
                    <a:cubicBezTo>
                      <a:pt x="51" y="336"/>
                      <a:pt x="50" y="337"/>
                      <a:pt x="49" y="338"/>
                    </a:cubicBezTo>
                    <a:cubicBezTo>
                      <a:pt x="49" y="337"/>
                      <a:pt x="49" y="336"/>
                      <a:pt x="49" y="335"/>
                    </a:cubicBezTo>
                    <a:cubicBezTo>
                      <a:pt x="49" y="334"/>
                      <a:pt x="50" y="334"/>
                      <a:pt x="51" y="332"/>
                    </a:cubicBezTo>
                    <a:cubicBezTo>
                      <a:pt x="52" y="333"/>
                      <a:pt x="53" y="334"/>
                      <a:pt x="54" y="334"/>
                    </a:cubicBezTo>
                    <a:cubicBezTo>
                      <a:pt x="55" y="335"/>
                      <a:pt x="55" y="333"/>
                      <a:pt x="54" y="334"/>
                    </a:cubicBezTo>
                    <a:cubicBezTo>
                      <a:pt x="53" y="334"/>
                      <a:pt x="53" y="333"/>
                      <a:pt x="52" y="333"/>
                    </a:cubicBezTo>
                    <a:cubicBezTo>
                      <a:pt x="51" y="332"/>
                      <a:pt x="50" y="333"/>
                      <a:pt x="48" y="332"/>
                    </a:cubicBezTo>
                    <a:cubicBezTo>
                      <a:pt x="50" y="330"/>
                      <a:pt x="45" y="329"/>
                      <a:pt x="49" y="328"/>
                    </a:cubicBezTo>
                    <a:cubicBezTo>
                      <a:pt x="52" y="328"/>
                      <a:pt x="54" y="324"/>
                      <a:pt x="52" y="321"/>
                    </a:cubicBezTo>
                    <a:cubicBezTo>
                      <a:pt x="51" y="323"/>
                      <a:pt x="45" y="320"/>
                      <a:pt x="45" y="318"/>
                    </a:cubicBezTo>
                    <a:cubicBezTo>
                      <a:pt x="45" y="318"/>
                      <a:pt x="45" y="318"/>
                      <a:pt x="46" y="318"/>
                    </a:cubicBezTo>
                    <a:cubicBezTo>
                      <a:pt x="44" y="316"/>
                      <a:pt x="48" y="315"/>
                      <a:pt x="47" y="313"/>
                    </a:cubicBezTo>
                    <a:cubicBezTo>
                      <a:pt x="46" y="314"/>
                      <a:pt x="45" y="315"/>
                      <a:pt x="45" y="313"/>
                    </a:cubicBezTo>
                    <a:cubicBezTo>
                      <a:pt x="45" y="312"/>
                      <a:pt x="44" y="312"/>
                      <a:pt x="43" y="311"/>
                    </a:cubicBezTo>
                    <a:cubicBezTo>
                      <a:pt x="43" y="309"/>
                      <a:pt x="43" y="309"/>
                      <a:pt x="44" y="308"/>
                    </a:cubicBezTo>
                    <a:cubicBezTo>
                      <a:pt x="44" y="307"/>
                      <a:pt x="42" y="305"/>
                      <a:pt x="44" y="305"/>
                    </a:cubicBezTo>
                    <a:cubicBezTo>
                      <a:pt x="44" y="304"/>
                      <a:pt x="44" y="304"/>
                      <a:pt x="43" y="303"/>
                    </a:cubicBezTo>
                    <a:cubicBezTo>
                      <a:pt x="42" y="303"/>
                      <a:pt x="43" y="302"/>
                      <a:pt x="42" y="301"/>
                    </a:cubicBezTo>
                    <a:cubicBezTo>
                      <a:pt x="41" y="298"/>
                      <a:pt x="43" y="300"/>
                      <a:pt x="44" y="300"/>
                    </a:cubicBezTo>
                    <a:cubicBezTo>
                      <a:pt x="43" y="299"/>
                      <a:pt x="41" y="298"/>
                      <a:pt x="41" y="296"/>
                    </a:cubicBezTo>
                    <a:cubicBezTo>
                      <a:pt x="43" y="295"/>
                      <a:pt x="44" y="297"/>
                      <a:pt x="45" y="299"/>
                    </a:cubicBezTo>
                    <a:cubicBezTo>
                      <a:pt x="45" y="297"/>
                      <a:pt x="43" y="295"/>
                      <a:pt x="42" y="293"/>
                    </a:cubicBezTo>
                    <a:cubicBezTo>
                      <a:pt x="40" y="295"/>
                      <a:pt x="37" y="292"/>
                      <a:pt x="40" y="290"/>
                    </a:cubicBezTo>
                    <a:cubicBezTo>
                      <a:pt x="41" y="289"/>
                      <a:pt x="44" y="289"/>
                      <a:pt x="41" y="287"/>
                    </a:cubicBezTo>
                    <a:cubicBezTo>
                      <a:pt x="43" y="292"/>
                      <a:pt x="38" y="288"/>
                      <a:pt x="36" y="288"/>
                    </a:cubicBezTo>
                    <a:cubicBezTo>
                      <a:pt x="34" y="287"/>
                      <a:pt x="35" y="290"/>
                      <a:pt x="34" y="291"/>
                    </a:cubicBezTo>
                    <a:cubicBezTo>
                      <a:pt x="33" y="292"/>
                      <a:pt x="27" y="290"/>
                      <a:pt x="30" y="289"/>
                    </a:cubicBezTo>
                    <a:cubicBezTo>
                      <a:pt x="25" y="289"/>
                      <a:pt x="24" y="280"/>
                      <a:pt x="23" y="276"/>
                    </a:cubicBezTo>
                    <a:cubicBezTo>
                      <a:pt x="23" y="274"/>
                      <a:pt x="22" y="271"/>
                      <a:pt x="23" y="269"/>
                    </a:cubicBezTo>
                    <a:cubicBezTo>
                      <a:pt x="24" y="267"/>
                      <a:pt x="25" y="269"/>
                      <a:pt x="24" y="267"/>
                    </a:cubicBezTo>
                    <a:cubicBezTo>
                      <a:pt x="24" y="265"/>
                      <a:pt x="25" y="264"/>
                      <a:pt x="24" y="262"/>
                    </a:cubicBezTo>
                    <a:cubicBezTo>
                      <a:pt x="24" y="260"/>
                      <a:pt x="23" y="259"/>
                      <a:pt x="22" y="257"/>
                    </a:cubicBezTo>
                    <a:cubicBezTo>
                      <a:pt x="20" y="254"/>
                      <a:pt x="18" y="252"/>
                      <a:pt x="17" y="249"/>
                    </a:cubicBezTo>
                    <a:cubicBezTo>
                      <a:pt x="17" y="248"/>
                      <a:pt x="17" y="246"/>
                      <a:pt x="16" y="245"/>
                    </a:cubicBezTo>
                    <a:cubicBezTo>
                      <a:pt x="15" y="244"/>
                      <a:pt x="14" y="243"/>
                      <a:pt x="13" y="242"/>
                    </a:cubicBezTo>
                    <a:cubicBezTo>
                      <a:pt x="13" y="241"/>
                      <a:pt x="14" y="240"/>
                      <a:pt x="13" y="239"/>
                    </a:cubicBezTo>
                    <a:cubicBezTo>
                      <a:pt x="13" y="238"/>
                      <a:pt x="12" y="237"/>
                      <a:pt x="12" y="236"/>
                    </a:cubicBezTo>
                    <a:cubicBezTo>
                      <a:pt x="13" y="236"/>
                      <a:pt x="15" y="237"/>
                      <a:pt x="16" y="235"/>
                    </a:cubicBezTo>
                    <a:cubicBezTo>
                      <a:pt x="17" y="233"/>
                      <a:pt x="14" y="231"/>
                      <a:pt x="15" y="229"/>
                    </a:cubicBezTo>
                    <a:cubicBezTo>
                      <a:pt x="15" y="230"/>
                      <a:pt x="16" y="230"/>
                      <a:pt x="17" y="230"/>
                    </a:cubicBezTo>
                    <a:cubicBezTo>
                      <a:pt x="17" y="230"/>
                      <a:pt x="16" y="229"/>
                      <a:pt x="16" y="229"/>
                    </a:cubicBezTo>
                    <a:cubicBezTo>
                      <a:pt x="16" y="228"/>
                      <a:pt x="17" y="227"/>
                      <a:pt x="17" y="226"/>
                    </a:cubicBezTo>
                    <a:cubicBezTo>
                      <a:pt x="17" y="223"/>
                      <a:pt x="16" y="222"/>
                      <a:pt x="17" y="220"/>
                    </a:cubicBezTo>
                    <a:cubicBezTo>
                      <a:pt x="18" y="218"/>
                      <a:pt x="16" y="217"/>
                      <a:pt x="17" y="216"/>
                    </a:cubicBezTo>
                    <a:cubicBezTo>
                      <a:pt x="17" y="214"/>
                      <a:pt x="18" y="212"/>
                      <a:pt x="19" y="210"/>
                    </a:cubicBezTo>
                    <a:cubicBezTo>
                      <a:pt x="19" y="206"/>
                      <a:pt x="18" y="203"/>
                      <a:pt x="18" y="199"/>
                    </a:cubicBezTo>
                    <a:cubicBezTo>
                      <a:pt x="18" y="197"/>
                      <a:pt x="20" y="195"/>
                      <a:pt x="20" y="193"/>
                    </a:cubicBezTo>
                    <a:cubicBezTo>
                      <a:pt x="20" y="192"/>
                      <a:pt x="18" y="190"/>
                      <a:pt x="18" y="189"/>
                    </a:cubicBezTo>
                    <a:cubicBezTo>
                      <a:pt x="17" y="187"/>
                      <a:pt x="18" y="186"/>
                      <a:pt x="18" y="185"/>
                    </a:cubicBezTo>
                    <a:cubicBezTo>
                      <a:pt x="19" y="183"/>
                      <a:pt x="18" y="181"/>
                      <a:pt x="18" y="180"/>
                    </a:cubicBezTo>
                    <a:cubicBezTo>
                      <a:pt x="18" y="179"/>
                      <a:pt x="18" y="179"/>
                      <a:pt x="18" y="178"/>
                    </a:cubicBezTo>
                    <a:cubicBezTo>
                      <a:pt x="17" y="177"/>
                      <a:pt x="16" y="176"/>
                      <a:pt x="16" y="175"/>
                    </a:cubicBezTo>
                    <a:cubicBezTo>
                      <a:pt x="15" y="173"/>
                      <a:pt x="15" y="171"/>
                      <a:pt x="14" y="169"/>
                    </a:cubicBezTo>
                    <a:cubicBezTo>
                      <a:pt x="12" y="165"/>
                      <a:pt x="11" y="160"/>
                      <a:pt x="10" y="156"/>
                    </a:cubicBezTo>
                    <a:cubicBezTo>
                      <a:pt x="9" y="154"/>
                      <a:pt x="10" y="154"/>
                      <a:pt x="11" y="153"/>
                    </a:cubicBezTo>
                    <a:cubicBezTo>
                      <a:pt x="13" y="152"/>
                      <a:pt x="11" y="150"/>
                      <a:pt x="12" y="149"/>
                    </a:cubicBezTo>
                    <a:cubicBezTo>
                      <a:pt x="13" y="148"/>
                      <a:pt x="11" y="142"/>
                      <a:pt x="10" y="141"/>
                    </a:cubicBezTo>
                    <a:cubicBezTo>
                      <a:pt x="9" y="140"/>
                      <a:pt x="7" y="138"/>
                      <a:pt x="8" y="136"/>
                    </a:cubicBezTo>
                    <a:cubicBezTo>
                      <a:pt x="9" y="134"/>
                      <a:pt x="9" y="132"/>
                      <a:pt x="10" y="130"/>
                    </a:cubicBezTo>
                    <a:cubicBezTo>
                      <a:pt x="10" y="129"/>
                      <a:pt x="9" y="127"/>
                      <a:pt x="9" y="125"/>
                    </a:cubicBezTo>
                    <a:cubicBezTo>
                      <a:pt x="9" y="123"/>
                      <a:pt x="11" y="121"/>
                      <a:pt x="10" y="119"/>
                    </a:cubicBezTo>
                    <a:cubicBezTo>
                      <a:pt x="9" y="115"/>
                      <a:pt x="11" y="111"/>
                      <a:pt x="11" y="107"/>
                    </a:cubicBezTo>
                    <a:cubicBezTo>
                      <a:pt x="11" y="103"/>
                      <a:pt x="9" y="101"/>
                      <a:pt x="9" y="97"/>
                    </a:cubicBezTo>
                    <a:cubicBezTo>
                      <a:pt x="9" y="96"/>
                      <a:pt x="11" y="95"/>
                      <a:pt x="11" y="93"/>
                    </a:cubicBezTo>
                    <a:cubicBezTo>
                      <a:pt x="11" y="91"/>
                      <a:pt x="9" y="89"/>
                      <a:pt x="9" y="86"/>
                    </a:cubicBezTo>
                    <a:cubicBezTo>
                      <a:pt x="8" y="84"/>
                      <a:pt x="8" y="82"/>
                      <a:pt x="8" y="79"/>
                    </a:cubicBezTo>
                    <a:cubicBezTo>
                      <a:pt x="8" y="78"/>
                      <a:pt x="7" y="77"/>
                      <a:pt x="8" y="76"/>
                    </a:cubicBezTo>
                    <a:cubicBezTo>
                      <a:pt x="8" y="75"/>
                      <a:pt x="9" y="74"/>
                      <a:pt x="8" y="73"/>
                    </a:cubicBezTo>
                    <a:cubicBezTo>
                      <a:pt x="8" y="71"/>
                      <a:pt x="6" y="72"/>
                      <a:pt x="6" y="71"/>
                    </a:cubicBezTo>
                    <a:cubicBezTo>
                      <a:pt x="5" y="69"/>
                      <a:pt x="6" y="68"/>
                      <a:pt x="6" y="66"/>
                    </a:cubicBezTo>
                    <a:cubicBezTo>
                      <a:pt x="8" y="68"/>
                      <a:pt x="8" y="61"/>
                      <a:pt x="8" y="60"/>
                    </a:cubicBezTo>
                    <a:cubicBezTo>
                      <a:pt x="8" y="55"/>
                      <a:pt x="9" y="48"/>
                      <a:pt x="7" y="42"/>
                    </a:cubicBezTo>
                    <a:cubicBezTo>
                      <a:pt x="5" y="36"/>
                      <a:pt x="6" y="30"/>
                      <a:pt x="4" y="24"/>
                    </a:cubicBezTo>
                    <a:cubicBezTo>
                      <a:pt x="3" y="21"/>
                      <a:pt x="2" y="18"/>
                      <a:pt x="2" y="16"/>
                    </a:cubicBezTo>
                    <a:cubicBezTo>
                      <a:pt x="1" y="14"/>
                      <a:pt x="2" y="11"/>
                      <a:pt x="0" y="10"/>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10" name="Freeform 5150"/>
              <p:cNvSpPr>
                <a:spLocks/>
              </p:cNvSpPr>
              <p:nvPr/>
            </p:nvSpPr>
            <p:spPr bwMode="auto">
              <a:xfrm>
                <a:off x="1814" y="3391"/>
                <a:ext cx="1" cy="2"/>
              </a:xfrm>
              <a:custGeom>
                <a:avLst/>
                <a:gdLst>
                  <a:gd name="T0" fmla="*/ 0 w 1"/>
                  <a:gd name="T1" fmla="*/ 2 h 1"/>
                  <a:gd name="T2" fmla="*/ 0 w 1"/>
                  <a:gd name="T3" fmla="*/ 0 h 1"/>
                  <a:gd name="T4" fmla="*/ 0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1"/>
                      <a:pt x="0" y="1"/>
                      <a:pt x="0" y="0"/>
                    </a:cubicBezTo>
                    <a:cubicBezTo>
                      <a:pt x="1" y="0"/>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11" name="Freeform 5151"/>
              <p:cNvSpPr>
                <a:spLocks/>
              </p:cNvSpPr>
              <p:nvPr/>
            </p:nvSpPr>
            <p:spPr bwMode="auto">
              <a:xfrm>
                <a:off x="1876" y="3490"/>
                <a:ext cx="0" cy="2"/>
              </a:xfrm>
              <a:custGeom>
                <a:avLst/>
                <a:gdLst>
                  <a:gd name="T0" fmla="*/ 2 h 1"/>
                  <a:gd name="T1" fmla="*/ 0 h 1"/>
                  <a:gd name="T2" fmla="*/ 2 h 1"/>
                  <a:gd name="T3" fmla="*/ 2 h 1"/>
                  <a:gd name="T4" fmla="*/ 0 60000 65536"/>
                  <a:gd name="T5" fmla="*/ 0 60000 65536"/>
                  <a:gd name="T6" fmla="*/ 0 60000 65536"/>
                  <a:gd name="T7" fmla="*/ 0 60000 65536"/>
                </a:gdLst>
                <a:ahLst/>
                <a:cxnLst>
                  <a:cxn ang="T4">
                    <a:pos x="0" y="T0"/>
                  </a:cxn>
                  <a:cxn ang="T5">
                    <a:pos x="0" y="T1"/>
                  </a:cxn>
                  <a:cxn ang="T6">
                    <a:pos x="0" y="T2"/>
                  </a:cxn>
                  <a:cxn ang="T7">
                    <a:pos x="0" y="T3"/>
                  </a:cxn>
                </a:cxnLst>
                <a:rect l="0" t="0" r="r" b="b"/>
                <a:pathLst>
                  <a:path h="1">
                    <a:moveTo>
                      <a:pt x="0" y="1"/>
                    </a:moveTo>
                    <a:cubicBezTo>
                      <a:pt x="0" y="1"/>
                      <a:pt x="0" y="0"/>
                      <a:pt x="0" y="0"/>
                    </a:cubicBezTo>
                    <a:cubicBezTo>
                      <a:pt x="0" y="0"/>
                      <a:pt x="0" y="1"/>
                      <a:pt x="0" y="1"/>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12" name="Freeform 5152"/>
              <p:cNvSpPr>
                <a:spLocks/>
              </p:cNvSpPr>
              <p:nvPr/>
            </p:nvSpPr>
            <p:spPr bwMode="auto">
              <a:xfrm>
                <a:off x="1903" y="3494"/>
                <a:ext cx="43" cy="40"/>
              </a:xfrm>
              <a:custGeom>
                <a:avLst/>
                <a:gdLst>
                  <a:gd name="T0" fmla="*/ 9 w 32"/>
                  <a:gd name="T1" fmla="*/ 15 h 30"/>
                  <a:gd name="T2" fmla="*/ 8 w 32"/>
                  <a:gd name="T3" fmla="*/ 8 h 30"/>
                  <a:gd name="T4" fmla="*/ 11 w 32"/>
                  <a:gd name="T5" fmla="*/ 8 h 30"/>
                  <a:gd name="T6" fmla="*/ 7 w 32"/>
                  <a:gd name="T7" fmla="*/ 5 h 30"/>
                  <a:gd name="T8" fmla="*/ 11 w 32"/>
                  <a:gd name="T9" fmla="*/ 7 h 30"/>
                  <a:gd name="T10" fmla="*/ 15 w 32"/>
                  <a:gd name="T11" fmla="*/ 1 h 30"/>
                  <a:gd name="T12" fmla="*/ 20 w 32"/>
                  <a:gd name="T13" fmla="*/ 4 h 30"/>
                  <a:gd name="T14" fmla="*/ 26 w 32"/>
                  <a:gd name="T15" fmla="*/ 4 h 30"/>
                  <a:gd name="T16" fmla="*/ 30 w 32"/>
                  <a:gd name="T17" fmla="*/ 9 h 30"/>
                  <a:gd name="T18" fmla="*/ 34 w 32"/>
                  <a:gd name="T19" fmla="*/ 19 h 30"/>
                  <a:gd name="T20" fmla="*/ 43 w 32"/>
                  <a:gd name="T21" fmla="*/ 39 h 30"/>
                  <a:gd name="T22" fmla="*/ 39 w 32"/>
                  <a:gd name="T23" fmla="*/ 36 h 30"/>
                  <a:gd name="T24" fmla="*/ 42 w 32"/>
                  <a:gd name="T25" fmla="*/ 37 h 30"/>
                  <a:gd name="T26" fmla="*/ 32 w 32"/>
                  <a:gd name="T27" fmla="*/ 37 h 30"/>
                  <a:gd name="T28" fmla="*/ 30 w 32"/>
                  <a:gd name="T29" fmla="*/ 36 h 30"/>
                  <a:gd name="T30" fmla="*/ 26 w 32"/>
                  <a:gd name="T31" fmla="*/ 36 h 30"/>
                  <a:gd name="T32" fmla="*/ 27 w 32"/>
                  <a:gd name="T33" fmla="*/ 37 h 30"/>
                  <a:gd name="T34" fmla="*/ 23 w 32"/>
                  <a:gd name="T35" fmla="*/ 36 h 30"/>
                  <a:gd name="T36" fmla="*/ 16 w 32"/>
                  <a:gd name="T37" fmla="*/ 37 h 30"/>
                  <a:gd name="T38" fmla="*/ 19 w 32"/>
                  <a:gd name="T39" fmla="*/ 35 h 30"/>
                  <a:gd name="T40" fmla="*/ 13 w 32"/>
                  <a:gd name="T41" fmla="*/ 36 h 30"/>
                  <a:gd name="T42" fmla="*/ 12 w 32"/>
                  <a:gd name="T43" fmla="*/ 33 h 30"/>
                  <a:gd name="T44" fmla="*/ 8 w 32"/>
                  <a:gd name="T45" fmla="*/ 32 h 30"/>
                  <a:gd name="T46" fmla="*/ 5 w 32"/>
                  <a:gd name="T47" fmla="*/ 33 h 30"/>
                  <a:gd name="T48" fmla="*/ 1 w 32"/>
                  <a:gd name="T49" fmla="*/ 35 h 30"/>
                  <a:gd name="T50" fmla="*/ 0 w 32"/>
                  <a:gd name="T51" fmla="*/ 32 h 30"/>
                  <a:gd name="T52" fmla="*/ 4 w 32"/>
                  <a:gd name="T53" fmla="*/ 33 h 30"/>
                  <a:gd name="T54" fmla="*/ 3 w 32"/>
                  <a:gd name="T55" fmla="*/ 32 h 30"/>
                  <a:gd name="T56" fmla="*/ 5 w 32"/>
                  <a:gd name="T57" fmla="*/ 32 h 30"/>
                  <a:gd name="T58" fmla="*/ 12 w 32"/>
                  <a:gd name="T59" fmla="*/ 32 h 30"/>
                  <a:gd name="T60" fmla="*/ 15 w 32"/>
                  <a:gd name="T61" fmla="*/ 29 h 30"/>
                  <a:gd name="T62" fmla="*/ 17 w 32"/>
                  <a:gd name="T63" fmla="*/ 33 h 30"/>
                  <a:gd name="T64" fmla="*/ 16 w 32"/>
                  <a:gd name="T65" fmla="*/ 31 h 30"/>
                  <a:gd name="T66" fmla="*/ 23 w 32"/>
                  <a:gd name="T67" fmla="*/ 33 h 30"/>
                  <a:gd name="T68" fmla="*/ 16 w 32"/>
                  <a:gd name="T69" fmla="*/ 29 h 30"/>
                  <a:gd name="T70" fmla="*/ 11 w 32"/>
                  <a:gd name="T71" fmla="*/ 27 h 30"/>
                  <a:gd name="T72" fmla="*/ 22 w 32"/>
                  <a:gd name="T73" fmla="*/ 31 h 30"/>
                  <a:gd name="T74" fmla="*/ 22 w 32"/>
                  <a:gd name="T75" fmla="*/ 29 h 30"/>
                  <a:gd name="T76" fmla="*/ 26 w 32"/>
                  <a:gd name="T77" fmla="*/ 32 h 30"/>
                  <a:gd name="T78" fmla="*/ 24 w 32"/>
                  <a:gd name="T79" fmla="*/ 29 h 30"/>
                  <a:gd name="T80" fmla="*/ 28 w 32"/>
                  <a:gd name="T81" fmla="*/ 31 h 30"/>
                  <a:gd name="T82" fmla="*/ 32 w 32"/>
                  <a:gd name="T83" fmla="*/ 33 h 30"/>
                  <a:gd name="T84" fmla="*/ 35 w 32"/>
                  <a:gd name="T85" fmla="*/ 33 h 30"/>
                  <a:gd name="T86" fmla="*/ 36 w 32"/>
                  <a:gd name="T87" fmla="*/ 32 h 30"/>
                  <a:gd name="T88" fmla="*/ 17 w 32"/>
                  <a:gd name="T89" fmla="*/ 23 h 30"/>
                  <a:gd name="T90" fmla="*/ 23 w 32"/>
                  <a:gd name="T91" fmla="*/ 16 h 30"/>
                  <a:gd name="T92" fmla="*/ 9 w 32"/>
                  <a:gd name="T93" fmla="*/ 15 h 3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2" h="30">
                    <a:moveTo>
                      <a:pt x="7" y="11"/>
                    </a:moveTo>
                    <a:cubicBezTo>
                      <a:pt x="6" y="10"/>
                      <a:pt x="5" y="8"/>
                      <a:pt x="6" y="6"/>
                    </a:cubicBezTo>
                    <a:cubicBezTo>
                      <a:pt x="6" y="8"/>
                      <a:pt x="8" y="8"/>
                      <a:pt x="8" y="6"/>
                    </a:cubicBezTo>
                    <a:cubicBezTo>
                      <a:pt x="8" y="5"/>
                      <a:pt x="5" y="5"/>
                      <a:pt x="5" y="4"/>
                    </a:cubicBezTo>
                    <a:cubicBezTo>
                      <a:pt x="6" y="3"/>
                      <a:pt x="7" y="5"/>
                      <a:pt x="8" y="5"/>
                    </a:cubicBezTo>
                    <a:cubicBezTo>
                      <a:pt x="11" y="6"/>
                      <a:pt x="10" y="2"/>
                      <a:pt x="11" y="1"/>
                    </a:cubicBezTo>
                    <a:cubicBezTo>
                      <a:pt x="12" y="0"/>
                      <a:pt x="14" y="3"/>
                      <a:pt x="15" y="3"/>
                    </a:cubicBezTo>
                    <a:cubicBezTo>
                      <a:pt x="16" y="4"/>
                      <a:pt x="18" y="2"/>
                      <a:pt x="19" y="3"/>
                    </a:cubicBezTo>
                    <a:cubicBezTo>
                      <a:pt x="21" y="4"/>
                      <a:pt x="21" y="6"/>
                      <a:pt x="22" y="7"/>
                    </a:cubicBezTo>
                    <a:cubicBezTo>
                      <a:pt x="23" y="9"/>
                      <a:pt x="24" y="11"/>
                      <a:pt x="25" y="14"/>
                    </a:cubicBezTo>
                    <a:cubicBezTo>
                      <a:pt x="27" y="19"/>
                      <a:pt x="30" y="23"/>
                      <a:pt x="32" y="29"/>
                    </a:cubicBezTo>
                    <a:cubicBezTo>
                      <a:pt x="31" y="28"/>
                      <a:pt x="30" y="28"/>
                      <a:pt x="29" y="27"/>
                    </a:cubicBezTo>
                    <a:cubicBezTo>
                      <a:pt x="30" y="28"/>
                      <a:pt x="30" y="28"/>
                      <a:pt x="31" y="28"/>
                    </a:cubicBezTo>
                    <a:cubicBezTo>
                      <a:pt x="30" y="30"/>
                      <a:pt x="26" y="29"/>
                      <a:pt x="24" y="28"/>
                    </a:cubicBezTo>
                    <a:cubicBezTo>
                      <a:pt x="24" y="28"/>
                      <a:pt x="23" y="27"/>
                      <a:pt x="22" y="27"/>
                    </a:cubicBezTo>
                    <a:cubicBezTo>
                      <a:pt x="20" y="27"/>
                      <a:pt x="20" y="28"/>
                      <a:pt x="19" y="27"/>
                    </a:cubicBezTo>
                    <a:cubicBezTo>
                      <a:pt x="19" y="27"/>
                      <a:pt x="20" y="28"/>
                      <a:pt x="20" y="28"/>
                    </a:cubicBezTo>
                    <a:cubicBezTo>
                      <a:pt x="19" y="27"/>
                      <a:pt x="16" y="29"/>
                      <a:pt x="17" y="27"/>
                    </a:cubicBezTo>
                    <a:cubicBezTo>
                      <a:pt x="17" y="28"/>
                      <a:pt x="13" y="28"/>
                      <a:pt x="12" y="28"/>
                    </a:cubicBezTo>
                    <a:cubicBezTo>
                      <a:pt x="13" y="27"/>
                      <a:pt x="14" y="27"/>
                      <a:pt x="14" y="26"/>
                    </a:cubicBezTo>
                    <a:cubicBezTo>
                      <a:pt x="13" y="26"/>
                      <a:pt x="11" y="27"/>
                      <a:pt x="10" y="27"/>
                    </a:cubicBezTo>
                    <a:cubicBezTo>
                      <a:pt x="10" y="26"/>
                      <a:pt x="10" y="26"/>
                      <a:pt x="9" y="25"/>
                    </a:cubicBezTo>
                    <a:cubicBezTo>
                      <a:pt x="9" y="28"/>
                      <a:pt x="7" y="25"/>
                      <a:pt x="6" y="24"/>
                    </a:cubicBezTo>
                    <a:cubicBezTo>
                      <a:pt x="8" y="26"/>
                      <a:pt x="5" y="26"/>
                      <a:pt x="4" y="25"/>
                    </a:cubicBezTo>
                    <a:cubicBezTo>
                      <a:pt x="3" y="25"/>
                      <a:pt x="2" y="26"/>
                      <a:pt x="1" y="26"/>
                    </a:cubicBezTo>
                    <a:cubicBezTo>
                      <a:pt x="1" y="26"/>
                      <a:pt x="1" y="24"/>
                      <a:pt x="0" y="24"/>
                    </a:cubicBezTo>
                    <a:cubicBezTo>
                      <a:pt x="1" y="24"/>
                      <a:pt x="2" y="25"/>
                      <a:pt x="3" y="25"/>
                    </a:cubicBezTo>
                    <a:cubicBezTo>
                      <a:pt x="3" y="24"/>
                      <a:pt x="3" y="24"/>
                      <a:pt x="2" y="24"/>
                    </a:cubicBezTo>
                    <a:cubicBezTo>
                      <a:pt x="2" y="23"/>
                      <a:pt x="3" y="24"/>
                      <a:pt x="4" y="24"/>
                    </a:cubicBezTo>
                    <a:cubicBezTo>
                      <a:pt x="2" y="22"/>
                      <a:pt x="8" y="24"/>
                      <a:pt x="9" y="24"/>
                    </a:cubicBezTo>
                    <a:cubicBezTo>
                      <a:pt x="9" y="23"/>
                      <a:pt x="9" y="22"/>
                      <a:pt x="11" y="22"/>
                    </a:cubicBezTo>
                    <a:cubicBezTo>
                      <a:pt x="12" y="22"/>
                      <a:pt x="11" y="26"/>
                      <a:pt x="13" y="25"/>
                    </a:cubicBezTo>
                    <a:cubicBezTo>
                      <a:pt x="12" y="25"/>
                      <a:pt x="11" y="24"/>
                      <a:pt x="12" y="23"/>
                    </a:cubicBezTo>
                    <a:cubicBezTo>
                      <a:pt x="13" y="23"/>
                      <a:pt x="15" y="25"/>
                      <a:pt x="17" y="25"/>
                    </a:cubicBezTo>
                    <a:cubicBezTo>
                      <a:pt x="15" y="24"/>
                      <a:pt x="13" y="23"/>
                      <a:pt x="12" y="22"/>
                    </a:cubicBezTo>
                    <a:cubicBezTo>
                      <a:pt x="10" y="21"/>
                      <a:pt x="9" y="22"/>
                      <a:pt x="8" y="20"/>
                    </a:cubicBezTo>
                    <a:cubicBezTo>
                      <a:pt x="10" y="21"/>
                      <a:pt x="14" y="21"/>
                      <a:pt x="16" y="23"/>
                    </a:cubicBezTo>
                    <a:cubicBezTo>
                      <a:pt x="15" y="23"/>
                      <a:pt x="15" y="21"/>
                      <a:pt x="16" y="22"/>
                    </a:cubicBezTo>
                    <a:cubicBezTo>
                      <a:pt x="18" y="22"/>
                      <a:pt x="18" y="23"/>
                      <a:pt x="19" y="24"/>
                    </a:cubicBezTo>
                    <a:cubicBezTo>
                      <a:pt x="19" y="23"/>
                      <a:pt x="19" y="23"/>
                      <a:pt x="18" y="22"/>
                    </a:cubicBezTo>
                    <a:cubicBezTo>
                      <a:pt x="19" y="22"/>
                      <a:pt x="21" y="23"/>
                      <a:pt x="21" y="23"/>
                    </a:cubicBezTo>
                    <a:cubicBezTo>
                      <a:pt x="23" y="22"/>
                      <a:pt x="25" y="24"/>
                      <a:pt x="24" y="25"/>
                    </a:cubicBezTo>
                    <a:cubicBezTo>
                      <a:pt x="24" y="25"/>
                      <a:pt x="25" y="24"/>
                      <a:pt x="26" y="25"/>
                    </a:cubicBezTo>
                    <a:cubicBezTo>
                      <a:pt x="24" y="24"/>
                      <a:pt x="26" y="24"/>
                      <a:pt x="27" y="24"/>
                    </a:cubicBezTo>
                    <a:cubicBezTo>
                      <a:pt x="23" y="21"/>
                      <a:pt x="15" y="22"/>
                      <a:pt x="13" y="17"/>
                    </a:cubicBezTo>
                    <a:cubicBezTo>
                      <a:pt x="11" y="14"/>
                      <a:pt x="18" y="15"/>
                      <a:pt x="17" y="12"/>
                    </a:cubicBezTo>
                    <a:cubicBezTo>
                      <a:pt x="16" y="8"/>
                      <a:pt x="9" y="14"/>
                      <a:pt x="7" y="1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13" name="Freeform 5153"/>
              <p:cNvSpPr>
                <a:spLocks/>
              </p:cNvSpPr>
              <p:nvPr/>
            </p:nvSpPr>
            <p:spPr bwMode="auto">
              <a:xfrm>
                <a:off x="2551" y="2100"/>
                <a:ext cx="169" cy="132"/>
              </a:xfrm>
              <a:custGeom>
                <a:avLst/>
                <a:gdLst>
                  <a:gd name="T0" fmla="*/ 0 w 128"/>
                  <a:gd name="T1" fmla="*/ 131 h 100"/>
                  <a:gd name="T2" fmla="*/ 4 w 128"/>
                  <a:gd name="T3" fmla="*/ 127 h 100"/>
                  <a:gd name="T4" fmla="*/ 12 w 128"/>
                  <a:gd name="T5" fmla="*/ 124 h 100"/>
                  <a:gd name="T6" fmla="*/ 26 w 128"/>
                  <a:gd name="T7" fmla="*/ 119 h 100"/>
                  <a:gd name="T8" fmla="*/ 37 w 128"/>
                  <a:gd name="T9" fmla="*/ 108 h 100"/>
                  <a:gd name="T10" fmla="*/ 46 w 128"/>
                  <a:gd name="T11" fmla="*/ 98 h 100"/>
                  <a:gd name="T12" fmla="*/ 49 w 128"/>
                  <a:gd name="T13" fmla="*/ 84 h 100"/>
                  <a:gd name="T14" fmla="*/ 48 w 128"/>
                  <a:gd name="T15" fmla="*/ 82 h 100"/>
                  <a:gd name="T16" fmla="*/ 49 w 128"/>
                  <a:gd name="T17" fmla="*/ 75 h 100"/>
                  <a:gd name="T18" fmla="*/ 55 w 128"/>
                  <a:gd name="T19" fmla="*/ 62 h 100"/>
                  <a:gd name="T20" fmla="*/ 57 w 128"/>
                  <a:gd name="T21" fmla="*/ 54 h 100"/>
                  <a:gd name="T22" fmla="*/ 62 w 128"/>
                  <a:gd name="T23" fmla="*/ 49 h 100"/>
                  <a:gd name="T24" fmla="*/ 71 w 128"/>
                  <a:gd name="T25" fmla="*/ 40 h 100"/>
                  <a:gd name="T26" fmla="*/ 86 w 128"/>
                  <a:gd name="T27" fmla="*/ 33 h 100"/>
                  <a:gd name="T28" fmla="*/ 103 w 128"/>
                  <a:gd name="T29" fmla="*/ 7 h 100"/>
                  <a:gd name="T30" fmla="*/ 106 w 128"/>
                  <a:gd name="T31" fmla="*/ 1 h 100"/>
                  <a:gd name="T32" fmla="*/ 111 w 128"/>
                  <a:gd name="T33" fmla="*/ 0 h 100"/>
                  <a:gd name="T34" fmla="*/ 114 w 128"/>
                  <a:gd name="T35" fmla="*/ 3 h 100"/>
                  <a:gd name="T36" fmla="*/ 118 w 128"/>
                  <a:gd name="T37" fmla="*/ 9 h 100"/>
                  <a:gd name="T38" fmla="*/ 131 w 128"/>
                  <a:gd name="T39" fmla="*/ 11 h 100"/>
                  <a:gd name="T40" fmla="*/ 144 w 128"/>
                  <a:gd name="T41" fmla="*/ 8 h 100"/>
                  <a:gd name="T42" fmla="*/ 144 w 128"/>
                  <a:gd name="T43" fmla="*/ 11 h 100"/>
                  <a:gd name="T44" fmla="*/ 144 w 128"/>
                  <a:gd name="T45" fmla="*/ 11 h 100"/>
                  <a:gd name="T46" fmla="*/ 149 w 128"/>
                  <a:gd name="T47" fmla="*/ 12 h 100"/>
                  <a:gd name="T48" fmla="*/ 153 w 128"/>
                  <a:gd name="T49" fmla="*/ 15 h 100"/>
                  <a:gd name="T50" fmla="*/ 158 w 128"/>
                  <a:gd name="T51" fmla="*/ 17 h 100"/>
                  <a:gd name="T52" fmla="*/ 160 w 128"/>
                  <a:gd name="T53" fmla="*/ 22 h 100"/>
                  <a:gd name="T54" fmla="*/ 158 w 128"/>
                  <a:gd name="T55" fmla="*/ 26 h 100"/>
                  <a:gd name="T56" fmla="*/ 158 w 128"/>
                  <a:gd name="T57" fmla="*/ 33 h 100"/>
                  <a:gd name="T58" fmla="*/ 160 w 128"/>
                  <a:gd name="T59" fmla="*/ 38 h 100"/>
                  <a:gd name="T60" fmla="*/ 161 w 128"/>
                  <a:gd name="T61" fmla="*/ 45 h 100"/>
                  <a:gd name="T62" fmla="*/ 161 w 128"/>
                  <a:gd name="T63" fmla="*/ 49 h 100"/>
                  <a:gd name="T64" fmla="*/ 166 w 128"/>
                  <a:gd name="T65" fmla="*/ 53 h 100"/>
                  <a:gd name="T66" fmla="*/ 165 w 128"/>
                  <a:gd name="T67" fmla="*/ 61 h 100"/>
                  <a:gd name="T68" fmla="*/ 141 w 128"/>
                  <a:gd name="T69" fmla="*/ 62 h 100"/>
                  <a:gd name="T70" fmla="*/ 133 w 128"/>
                  <a:gd name="T71" fmla="*/ 66 h 100"/>
                  <a:gd name="T72" fmla="*/ 131 w 128"/>
                  <a:gd name="T73" fmla="*/ 71 h 100"/>
                  <a:gd name="T74" fmla="*/ 132 w 128"/>
                  <a:gd name="T75" fmla="*/ 78 h 100"/>
                  <a:gd name="T76" fmla="*/ 125 w 128"/>
                  <a:gd name="T77" fmla="*/ 79 h 100"/>
                  <a:gd name="T78" fmla="*/ 120 w 128"/>
                  <a:gd name="T79" fmla="*/ 83 h 100"/>
                  <a:gd name="T80" fmla="*/ 115 w 128"/>
                  <a:gd name="T81" fmla="*/ 84 h 100"/>
                  <a:gd name="T82" fmla="*/ 108 w 128"/>
                  <a:gd name="T83" fmla="*/ 92 h 100"/>
                  <a:gd name="T84" fmla="*/ 99 w 128"/>
                  <a:gd name="T85" fmla="*/ 96 h 100"/>
                  <a:gd name="T86" fmla="*/ 92 w 128"/>
                  <a:gd name="T87" fmla="*/ 99 h 100"/>
                  <a:gd name="T88" fmla="*/ 85 w 128"/>
                  <a:gd name="T89" fmla="*/ 99 h 100"/>
                  <a:gd name="T90" fmla="*/ 81 w 128"/>
                  <a:gd name="T91" fmla="*/ 102 h 100"/>
                  <a:gd name="T92" fmla="*/ 77 w 128"/>
                  <a:gd name="T93" fmla="*/ 103 h 100"/>
                  <a:gd name="T94" fmla="*/ 73 w 128"/>
                  <a:gd name="T95" fmla="*/ 107 h 100"/>
                  <a:gd name="T96" fmla="*/ 67 w 128"/>
                  <a:gd name="T97" fmla="*/ 111 h 100"/>
                  <a:gd name="T98" fmla="*/ 62 w 128"/>
                  <a:gd name="T99" fmla="*/ 117 h 100"/>
                  <a:gd name="T100" fmla="*/ 62 w 128"/>
                  <a:gd name="T101" fmla="*/ 131 h 100"/>
                  <a:gd name="T102" fmla="*/ 0 w 128"/>
                  <a:gd name="T103" fmla="*/ 131 h 1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28" h="100">
                    <a:moveTo>
                      <a:pt x="0" y="99"/>
                    </a:moveTo>
                    <a:cubicBezTo>
                      <a:pt x="1" y="98"/>
                      <a:pt x="2" y="96"/>
                      <a:pt x="3" y="96"/>
                    </a:cubicBezTo>
                    <a:cubicBezTo>
                      <a:pt x="5" y="95"/>
                      <a:pt x="7" y="95"/>
                      <a:pt x="9" y="94"/>
                    </a:cubicBezTo>
                    <a:cubicBezTo>
                      <a:pt x="13" y="94"/>
                      <a:pt x="17" y="92"/>
                      <a:pt x="20" y="90"/>
                    </a:cubicBezTo>
                    <a:cubicBezTo>
                      <a:pt x="22" y="87"/>
                      <a:pt x="25" y="85"/>
                      <a:pt x="28" y="82"/>
                    </a:cubicBezTo>
                    <a:cubicBezTo>
                      <a:pt x="31" y="80"/>
                      <a:pt x="33" y="77"/>
                      <a:pt x="35" y="74"/>
                    </a:cubicBezTo>
                    <a:cubicBezTo>
                      <a:pt x="37" y="72"/>
                      <a:pt x="40" y="66"/>
                      <a:pt x="37" y="64"/>
                    </a:cubicBezTo>
                    <a:cubicBezTo>
                      <a:pt x="36" y="63"/>
                      <a:pt x="35" y="63"/>
                      <a:pt x="36" y="62"/>
                    </a:cubicBezTo>
                    <a:cubicBezTo>
                      <a:pt x="37" y="60"/>
                      <a:pt x="37" y="59"/>
                      <a:pt x="37" y="57"/>
                    </a:cubicBezTo>
                    <a:cubicBezTo>
                      <a:pt x="37" y="53"/>
                      <a:pt x="39" y="51"/>
                      <a:pt x="42" y="47"/>
                    </a:cubicBezTo>
                    <a:cubicBezTo>
                      <a:pt x="43" y="45"/>
                      <a:pt x="43" y="43"/>
                      <a:pt x="43" y="41"/>
                    </a:cubicBezTo>
                    <a:cubicBezTo>
                      <a:pt x="44" y="39"/>
                      <a:pt x="45" y="38"/>
                      <a:pt x="47" y="37"/>
                    </a:cubicBezTo>
                    <a:cubicBezTo>
                      <a:pt x="49" y="35"/>
                      <a:pt x="51" y="32"/>
                      <a:pt x="54" y="30"/>
                    </a:cubicBezTo>
                    <a:cubicBezTo>
                      <a:pt x="58" y="29"/>
                      <a:pt x="62" y="27"/>
                      <a:pt x="65" y="25"/>
                    </a:cubicBezTo>
                    <a:cubicBezTo>
                      <a:pt x="72" y="22"/>
                      <a:pt x="75" y="12"/>
                      <a:pt x="78" y="5"/>
                    </a:cubicBezTo>
                    <a:cubicBezTo>
                      <a:pt x="78" y="5"/>
                      <a:pt x="79" y="1"/>
                      <a:pt x="80" y="1"/>
                    </a:cubicBezTo>
                    <a:cubicBezTo>
                      <a:pt x="81" y="1"/>
                      <a:pt x="82" y="1"/>
                      <a:pt x="84" y="0"/>
                    </a:cubicBezTo>
                    <a:cubicBezTo>
                      <a:pt x="85" y="0"/>
                      <a:pt x="85" y="1"/>
                      <a:pt x="86" y="2"/>
                    </a:cubicBezTo>
                    <a:cubicBezTo>
                      <a:pt x="86" y="4"/>
                      <a:pt x="87" y="6"/>
                      <a:pt x="89" y="7"/>
                    </a:cubicBezTo>
                    <a:cubicBezTo>
                      <a:pt x="92" y="9"/>
                      <a:pt x="95" y="9"/>
                      <a:pt x="99" y="8"/>
                    </a:cubicBezTo>
                    <a:cubicBezTo>
                      <a:pt x="102" y="8"/>
                      <a:pt x="107" y="10"/>
                      <a:pt x="109" y="6"/>
                    </a:cubicBezTo>
                    <a:cubicBezTo>
                      <a:pt x="109" y="7"/>
                      <a:pt x="109" y="7"/>
                      <a:pt x="109" y="8"/>
                    </a:cubicBezTo>
                    <a:cubicBezTo>
                      <a:pt x="109" y="9"/>
                      <a:pt x="111" y="10"/>
                      <a:pt x="109" y="8"/>
                    </a:cubicBezTo>
                    <a:cubicBezTo>
                      <a:pt x="110" y="9"/>
                      <a:pt x="112" y="10"/>
                      <a:pt x="113" y="9"/>
                    </a:cubicBezTo>
                    <a:cubicBezTo>
                      <a:pt x="115" y="9"/>
                      <a:pt x="116" y="10"/>
                      <a:pt x="116" y="11"/>
                    </a:cubicBezTo>
                    <a:cubicBezTo>
                      <a:pt x="117" y="12"/>
                      <a:pt x="119" y="12"/>
                      <a:pt x="120" y="13"/>
                    </a:cubicBezTo>
                    <a:cubicBezTo>
                      <a:pt x="120" y="15"/>
                      <a:pt x="119" y="16"/>
                      <a:pt x="121" y="17"/>
                    </a:cubicBezTo>
                    <a:cubicBezTo>
                      <a:pt x="120" y="18"/>
                      <a:pt x="120" y="19"/>
                      <a:pt x="120" y="20"/>
                    </a:cubicBezTo>
                    <a:cubicBezTo>
                      <a:pt x="121" y="22"/>
                      <a:pt x="120" y="24"/>
                      <a:pt x="120" y="25"/>
                    </a:cubicBezTo>
                    <a:cubicBezTo>
                      <a:pt x="120" y="27"/>
                      <a:pt x="121" y="28"/>
                      <a:pt x="121" y="29"/>
                    </a:cubicBezTo>
                    <a:cubicBezTo>
                      <a:pt x="120" y="31"/>
                      <a:pt x="121" y="32"/>
                      <a:pt x="122" y="34"/>
                    </a:cubicBezTo>
                    <a:cubicBezTo>
                      <a:pt x="122" y="35"/>
                      <a:pt x="122" y="36"/>
                      <a:pt x="122" y="37"/>
                    </a:cubicBezTo>
                    <a:cubicBezTo>
                      <a:pt x="123" y="38"/>
                      <a:pt x="124" y="39"/>
                      <a:pt x="126" y="40"/>
                    </a:cubicBezTo>
                    <a:cubicBezTo>
                      <a:pt x="128" y="41"/>
                      <a:pt x="121" y="44"/>
                      <a:pt x="125" y="46"/>
                    </a:cubicBezTo>
                    <a:cubicBezTo>
                      <a:pt x="121" y="47"/>
                      <a:pt x="109" y="42"/>
                      <a:pt x="107" y="47"/>
                    </a:cubicBezTo>
                    <a:cubicBezTo>
                      <a:pt x="106" y="50"/>
                      <a:pt x="103" y="51"/>
                      <a:pt x="101" y="50"/>
                    </a:cubicBezTo>
                    <a:cubicBezTo>
                      <a:pt x="99" y="50"/>
                      <a:pt x="96" y="53"/>
                      <a:pt x="99" y="54"/>
                    </a:cubicBezTo>
                    <a:cubicBezTo>
                      <a:pt x="96" y="56"/>
                      <a:pt x="101" y="58"/>
                      <a:pt x="100" y="59"/>
                    </a:cubicBezTo>
                    <a:cubicBezTo>
                      <a:pt x="99" y="60"/>
                      <a:pt x="96" y="59"/>
                      <a:pt x="95" y="60"/>
                    </a:cubicBezTo>
                    <a:cubicBezTo>
                      <a:pt x="94" y="61"/>
                      <a:pt x="92" y="63"/>
                      <a:pt x="91" y="63"/>
                    </a:cubicBezTo>
                    <a:cubicBezTo>
                      <a:pt x="90" y="64"/>
                      <a:pt x="88" y="64"/>
                      <a:pt x="87" y="64"/>
                    </a:cubicBezTo>
                    <a:cubicBezTo>
                      <a:pt x="85" y="66"/>
                      <a:pt x="84" y="68"/>
                      <a:pt x="82" y="70"/>
                    </a:cubicBezTo>
                    <a:cubicBezTo>
                      <a:pt x="81" y="72"/>
                      <a:pt x="77" y="73"/>
                      <a:pt x="75" y="73"/>
                    </a:cubicBezTo>
                    <a:cubicBezTo>
                      <a:pt x="73" y="73"/>
                      <a:pt x="70" y="72"/>
                      <a:pt x="70" y="75"/>
                    </a:cubicBezTo>
                    <a:cubicBezTo>
                      <a:pt x="69" y="77"/>
                      <a:pt x="66" y="75"/>
                      <a:pt x="64" y="75"/>
                    </a:cubicBezTo>
                    <a:cubicBezTo>
                      <a:pt x="63" y="75"/>
                      <a:pt x="62" y="76"/>
                      <a:pt x="61" y="77"/>
                    </a:cubicBezTo>
                    <a:cubicBezTo>
                      <a:pt x="60" y="78"/>
                      <a:pt x="59" y="78"/>
                      <a:pt x="58" y="78"/>
                    </a:cubicBezTo>
                    <a:cubicBezTo>
                      <a:pt x="57" y="79"/>
                      <a:pt x="56" y="80"/>
                      <a:pt x="55" y="81"/>
                    </a:cubicBezTo>
                    <a:cubicBezTo>
                      <a:pt x="54" y="82"/>
                      <a:pt x="52" y="83"/>
                      <a:pt x="51" y="84"/>
                    </a:cubicBezTo>
                    <a:cubicBezTo>
                      <a:pt x="49" y="85"/>
                      <a:pt x="47" y="86"/>
                      <a:pt x="47" y="89"/>
                    </a:cubicBezTo>
                    <a:cubicBezTo>
                      <a:pt x="47" y="92"/>
                      <a:pt x="47" y="95"/>
                      <a:pt x="47" y="99"/>
                    </a:cubicBezTo>
                    <a:cubicBezTo>
                      <a:pt x="46" y="100"/>
                      <a:pt x="5" y="99"/>
                      <a:pt x="0" y="9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14" name="Freeform 5154"/>
              <p:cNvSpPr>
                <a:spLocks/>
              </p:cNvSpPr>
              <p:nvPr/>
            </p:nvSpPr>
            <p:spPr bwMode="auto">
              <a:xfrm>
                <a:off x="2566" y="2533"/>
                <a:ext cx="58" cy="67"/>
              </a:xfrm>
              <a:custGeom>
                <a:avLst/>
                <a:gdLst>
                  <a:gd name="T0" fmla="*/ 0 w 44"/>
                  <a:gd name="T1" fmla="*/ 26 h 51"/>
                  <a:gd name="T2" fmla="*/ 3 w 44"/>
                  <a:gd name="T3" fmla="*/ 21 h 51"/>
                  <a:gd name="T4" fmla="*/ 11 w 44"/>
                  <a:gd name="T5" fmla="*/ 13 h 51"/>
                  <a:gd name="T6" fmla="*/ 12 w 44"/>
                  <a:gd name="T7" fmla="*/ 8 h 51"/>
                  <a:gd name="T8" fmla="*/ 16 w 44"/>
                  <a:gd name="T9" fmla="*/ 4 h 51"/>
                  <a:gd name="T10" fmla="*/ 17 w 44"/>
                  <a:gd name="T11" fmla="*/ 1 h 51"/>
                  <a:gd name="T12" fmla="*/ 21 w 44"/>
                  <a:gd name="T13" fmla="*/ 1 h 51"/>
                  <a:gd name="T14" fmla="*/ 24 w 44"/>
                  <a:gd name="T15" fmla="*/ 0 h 51"/>
                  <a:gd name="T16" fmla="*/ 28 w 44"/>
                  <a:gd name="T17" fmla="*/ 4 h 51"/>
                  <a:gd name="T18" fmla="*/ 28 w 44"/>
                  <a:gd name="T19" fmla="*/ 7 h 51"/>
                  <a:gd name="T20" fmla="*/ 28 w 44"/>
                  <a:gd name="T21" fmla="*/ 8 h 51"/>
                  <a:gd name="T22" fmla="*/ 28 w 44"/>
                  <a:gd name="T23" fmla="*/ 20 h 51"/>
                  <a:gd name="T24" fmla="*/ 33 w 44"/>
                  <a:gd name="T25" fmla="*/ 22 h 51"/>
                  <a:gd name="T26" fmla="*/ 38 w 44"/>
                  <a:gd name="T27" fmla="*/ 17 h 51"/>
                  <a:gd name="T28" fmla="*/ 40 w 44"/>
                  <a:gd name="T29" fmla="*/ 13 h 51"/>
                  <a:gd name="T30" fmla="*/ 42 w 44"/>
                  <a:gd name="T31" fmla="*/ 17 h 51"/>
                  <a:gd name="T32" fmla="*/ 44 w 44"/>
                  <a:gd name="T33" fmla="*/ 28 h 51"/>
                  <a:gd name="T34" fmla="*/ 41 w 44"/>
                  <a:gd name="T35" fmla="*/ 30 h 51"/>
                  <a:gd name="T36" fmla="*/ 40 w 44"/>
                  <a:gd name="T37" fmla="*/ 33 h 51"/>
                  <a:gd name="T38" fmla="*/ 42 w 44"/>
                  <a:gd name="T39" fmla="*/ 33 h 51"/>
                  <a:gd name="T40" fmla="*/ 50 w 44"/>
                  <a:gd name="T41" fmla="*/ 37 h 51"/>
                  <a:gd name="T42" fmla="*/ 51 w 44"/>
                  <a:gd name="T43" fmla="*/ 41 h 51"/>
                  <a:gd name="T44" fmla="*/ 55 w 44"/>
                  <a:gd name="T45" fmla="*/ 45 h 51"/>
                  <a:gd name="T46" fmla="*/ 55 w 44"/>
                  <a:gd name="T47" fmla="*/ 54 h 51"/>
                  <a:gd name="T48" fmla="*/ 54 w 44"/>
                  <a:gd name="T49" fmla="*/ 66 h 51"/>
                  <a:gd name="T50" fmla="*/ 49 w 44"/>
                  <a:gd name="T51" fmla="*/ 64 h 51"/>
                  <a:gd name="T52" fmla="*/ 42 w 44"/>
                  <a:gd name="T53" fmla="*/ 62 h 51"/>
                  <a:gd name="T54" fmla="*/ 29 w 44"/>
                  <a:gd name="T55" fmla="*/ 53 h 51"/>
                  <a:gd name="T56" fmla="*/ 18 w 44"/>
                  <a:gd name="T57" fmla="*/ 41 h 51"/>
                  <a:gd name="T58" fmla="*/ 9 w 44"/>
                  <a:gd name="T59" fmla="*/ 34 h 51"/>
                  <a:gd name="T60" fmla="*/ 4 w 44"/>
                  <a:gd name="T61" fmla="*/ 32 h 51"/>
                  <a:gd name="T62" fmla="*/ 0 w 44"/>
                  <a:gd name="T63" fmla="*/ 26 h 5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4" h="51">
                    <a:moveTo>
                      <a:pt x="0" y="20"/>
                    </a:moveTo>
                    <a:cubicBezTo>
                      <a:pt x="1" y="19"/>
                      <a:pt x="1" y="17"/>
                      <a:pt x="2" y="16"/>
                    </a:cubicBezTo>
                    <a:cubicBezTo>
                      <a:pt x="4" y="14"/>
                      <a:pt x="6" y="12"/>
                      <a:pt x="8" y="10"/>
                    </a:cubicBezTo>
                    <a:cubicBezTo>
                      <a:pt x="9" y="9"/>
                      <a:pt x="8" y="7"/>
                      <a:pt x="9" y="6"/>
                    </a:cubicBezTo>
                    <a:cubicBezTo>
                      <a:pt x="11" y="4"/>
                      <a:pt x="12" y="5"/>
                      <a:pt x="12" y="3"/>
                    </a:cubicBezTo>
                    <a:cubicBezTo>
                      <a:pt x="13" y="2"/>
                      <a:pt x="12" y="2"/>
                      <a:pt x="13" y="1"/>
                    </a:cubicBezTo>
                    <a:cubicBezTo>
                      <a:pt x="11" y="1"/>
                      <a:pt x="15" y="1"/>
                      <a:pt x="16" y="1"/>
                    </a:cubicBezTo>
                    <a:cubicBezTo>
                      <a:pt x="17" y="1"/>
                      <a:pt x="17" y="0"/>
                      <a:pt x="18" y="0"/>
                    </a:cubicBezTo>
                    <a:cubicBezTo>
                      <a:pt x="19" y="0"/>
                      <a:pt x="20" y="2"/>
                      <a:pt x="21" y="3"/>
                    </a:cubicBezTo>
                    <a:cubicBezTo>
                      <a:pt x="20" y="3"/>
                      <a:pt x="21" y="4"/>
                      <a:pt x="21" y="5"/>
                    </a:cubicBezTo>
                    <a:cubicBezTo>
                      <a:pt x="21" y="5"/>
                      <a:pt x="21" y="7"/>
                      <a:pt x="21" y="6"/>
                    </a:cubicBezTo>
                    <a:cubicBezTo>
                      <a:pt x="22" y="9"/>
                      <a:pt x="22" y="12"/>
                      <a:pt x="21" y="15"/>
                    </a:cubicBezTo>
                    <a:cubicBezTo>
                      <a:pt x="23" y="14"/>
                      <a:pt x="25" y="14"/>
                      <a:pt x="25" y="17"/>
                    </a:cubicBezTo>
                    <a:cubicBezTo>
                      <a:pt x="27" y="16"/>
                      <a:pt x="28" y="15"/>
                      <a:pt x="29" y="13"/>
                    </a:cubicBezTo>
                    <a:cubicBezTo>
                      <a:pt x="29" y="12"/>
                      <a:pt x="29" y="11"/>
                      <a:pt x="30" y="10"/>
                    </a:cubicBezTo>
                    <a:cubicBezTo>
                      <a:pt x="31" y="10"/>
                      <a:pt x="32" y="12"/>
                      <a:pt x="32" y="13"/>
                    </a:cubicBezTo>
                    <a:cubicBezTo>
                      <a:pt x="34" y="16"/>
                      <a:pt x="34" y="18"/>
                      <a:pt x="33" y="21"/>
                    </a:cubicBezTo>
                    <a:cubicBezTo>
                      <a:pt x="33" y="22"/>
                      <a:pt x="32" y="23"/>
                      <a:pt x="31" y="23"/>
                    </a:cubicBezTo>
                    <a:cubicBezTo>
                      <a:pt x="31" y="24"/>
                      <a:pt x="30" y="24"/>
                      <a:pt x="30" y="25"/>
                    </a:cubicBezTo>
                    <a:cubicBezTo>
                      <a:pt x="30" y="25"/>
                      <a:pt x="31" y="25"/>
                      <a:pt x="32" y="25"/>
                    </a:cubicBezTo>
                    <a:cubicBezTo>
                      <a:pt x="32" y="28"/>
                      <a:pt x="37" y="26"/>
                      <a:pt x="38" y="28"/>
                    </a:cubicBezTo>
                    <a:cubicBezTo>
                      <a:pt x="38" y="29"/>
                      <a:pt x="38" y="30"/>
                      <a:pt x="39" y="31"/>
                    </a:cubicBezTo>
                    <a:cubicBezTo>
                      <a:pt x="41" y="32"/>
                      <a:pt x="42" y="33"/>
                      <a:pt x="42" y="34"/>
                    </a:cubicBezTo>
                    <a:cubicBezTo>
                      <a:pt x="44" y="37"/>
                      <a:pt x="42" y="39"/>
                      <a:pt x="42" y="41"/>
                    </a:cubicBezTo>
                    <a:cubicBezTo>
                      <a:pt x="41" y="44"/>
                      <a:pt x="40" y="47"/>
                      <a:pt x="41" y="50"/>
                    </a:cubicBezTo>
                    <a:cubicBezTo>
                      <a:pt x="40" y="51"/>
                      <a:pt x="38" y="50"/>
                      <a:pt x="37" y="49"/>
                    </a:cubicBezTo>
                    <a:cubicBezTo>
                      <a:pt x="35" y="48"/>
                      <a:pt x="33" y="48"/>
                      <a:pt x="32" y="47"/>
                    </a:cubicBezTo>
                    <a:cubicBezTo>
                      <a:pt x="29" y="44"/>
                      <a:pt x="25" y="43"/>
                      <a:pt x="22" y="40"/>
                    </a:cubicBezTo>
                    <a:cubicBezTo>
                      <a:pt x="19" y="37"/>
                      <a:pt x="17" y="34"/>
                      <a:pt x="14" y="31"/>
                    </a:cubicBezTo>
                    <a:cubicBezTo>
                      <a:pt x="13" y="30"/>
                      <a:pt x="6" y="28"/>
                      <a:pt x="7" y="26"/>
                    </a:cubicBezTo>
                    <a:cubicBezTo>
                      <a:pt x="6" y="26"/>
                      <a:pt x="4" y="24"/>
                      <a:pt x="3" y="24"/>
                    </a:cubicBezTo>
                    <a:cubicBezTo>
                      <a:pt x="1" y="23"/>
                      <a:pt x="1" y="21"/>
                      <a:pt x="0" y="2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15" name="Freeform 5155"/>
              <p:cNvSpPr>
                <a:spLocks/>
              </p:cNvSpPr>
              <p:nvPr/>
            </p:nvSpPr>
            <p:spPr bwMode="auto">
              <a:xfrm>
                <a:off x="2790" y="1853"/>
                <a:ext cx="4" cy="2"/>
              </a:xfrm>
              <a:custGeom>
                <a:avLst/>
                <a:gdLst>
                  <a:gd name="T0" fmla="*/ 1 w 3"/>
                  <a:gd name="T1" fmla="*/ 0 h 2"/>
                  <a:gd name="T2" fmla="*/ 0 w 3"/>
                  <a:gd name="T3" fmla="*/ 0 h 2"/>
                  <a:gd name="T4" fmla="*/ 4 w 3"/>
                  <a:gd name="T5" fmla="*/ 1 h 2"/>
                  <a:gd name="T6" fmla="*/ 1 w 3"/>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1" y="0"/>
                    </a:moveTo>
                    <a:cubicBezTo>
                      <a:pt x="0" y="0"/>
                      <a:pt x="0" y="0"/>
                      <a:pt x="0" y="0"/>
                    </a:cubicBezTo>
                    <a:cubicBezTo>
                      <a:pt x="1" y="1"/>
                      <a:pt x="2" y="2"/>
                      <a:pt x="3" y="1"/>
                    </a:cubicBezTo>
                    <a:cubicBezTo>
                      <a:pt x="3" y="0"/>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16" name="Freeform 5156"/>
              <p:cNvSpPr>
                <a:spLocks/>
              </p:cNvSpPr>
              <p:nvPr/>
            </p:nvSpPr>
            <p:spPr bwMode="auto">
              <a:xfrm>
                <a:off x="2791" y="1850"/>
                <a:ext cx="5" cy="5"/>
              </a:xfrm>
              <a:custGeom>
                <a:avLst/>
                <a:gdLst>
                  <a:gd name="T0" fmla="*/ 0 w 4"/>
                  <a:gd name="T1" fmla="*/ 3 h 4"/>
                  <a:gd name="T2" fmla="*/ 5 w 4"/>
                  <a:gd name="T3" fmla="*/ 4 h 4"/>
                  <a:gd name="T4" fmla="*/ 0 w 4"/>
                  <a:gd name="T5" fmla="*/ 3 h 4"/>
                  <a:gd name="T6" fmla="*/ 0 60000 65536"/>
                  <a:gd name="T7" fmla="*/ 0 60000 65536"/>
                  <a:gd name="T8" fmla="*/ 0 60000 65536"/>
                </a:gdLst>
                <a:ahLst/>
                <a:cxnLst>
                  <a:cxn ang="T6">
                    <a:pos x="T0" y="T1"/>
                  </a:cxn>
                  <a:cxn ang="T7">
                    <a:pos x="T2" y="T3"/>
                  </a:cxn>
                  <a:cxn ang="T8">
                    <a:pos x="T4" y="T5"/>
                  </a:cxn>
                </a:cxnLst>
                <a:rect l="0" t="0" r="r" b="b"/>
                <a:pathLst>
                  <a:path w="4" h="4">
                    <a:moveTo>
                      <a:pt x="0" y="2"/>
                    </a:moveTo>
                    <a:cubicBezTo>
                      <a:pt x="2" y="1"/>
                      <a:pt x="3" y="4"/>
                      <a:pt x="4" y="3"/>
                    </a:cubicBezTo>
                    <a:cubicBezTo>
                      <a:pt x="3" y="2"/>
                      <a:pt x="2" y="0"/>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17" name="Freeform 5157"/>
              <p:cNvSpPr>
                <a:spLocks/>
              </p:cNvSpPr>
              <p:nvPr/>
            </p:nvSpPr>
            <p:spPr bwMode="auto">
              <a:xfrm>
                <a:off x="2802" y="1832"/>
                <a:ext cx="2" cy="2"/>
              </a:xfrm>
              <a:custGeom>
                <a:avLst/>
                <a:gdLst>
                  <a:gd name="T0" fmla="*/ 1 w 2"/>
                  <a:gd name="T1" fmla="*/ 2 h 2"/>
                  <a:gd name="T2" fmla="*/ 1 w 2"/>
                  <a:gd name="T3" fmla="*/ 0 h 2"/>
                  <a:gd name="T4" fmla="*/ 1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2" y="1"/>
                      <a:pt x="2" y="1"/>
                      <a:pt x="1" y="0"/>
                    </a:cubicBezTo>
                    <a:cubicBezTo>
                      <a:pt x="1" y="0"/>
                      <a:pt x="0"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18" name="Freeform 5158"/>
              <p:cNvSpPr>
                <a:spLocks/>
              </p:cNvSpPr>
              <p:nvPr/>
            </p:nvSpPr>
            <p:spPr bwMode="auto">
              <a:xfrm>
                <a:off x="2804" y="1830"/>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lnTo>
                      <a:pt x="0" y="0"/>
                    </a:lnTo>
                    <a:lnTo>
                      <a:pt x="2"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19" name="Freeform 5159"/>
              <p:cNvSpPr>
                <a:spLocks/>
              </p:cNvSpPr>
              <p:nvPr/>
            </p:nvSpPr>
            <p:spPr bwMode="auto">
              <a:xfrm>
                <a:off x="2804" y="1830"/>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lnTo>
                      <a:pt x="0" y="0"/>
                    </a:lnTo>
                    <a:lnTo>
                      <a:pt x="2"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20" name="Freeform 5160"/>
              <p:cNvSpPr>
                <a:spLocks/>
              </p:cNvSpPr>
              <p:nvPr/>
            </p:nvSpPr>
            <p:spPr bwMode="auto">
              <a:xfrm>
                <a:off x="2808" y="1828"/>
                <a:ext cx="4" cy="1"/>
              </a:xfrm>
              <a:custGeom>
                <a:avLst/>
                <a:gdLst>
                  <a:gd name="T0" fmla="*/ 0 w 3"/>
                  <a:gd name="T1" fmla="*/ 1 h 1"/>
                  <a:gd name="T2" fmla="*/ 4 w 3"/>
                  <a:gd name="T3" fmla="*/ 0 h 1"/>
                  <a:gd name="T4" fmla="*/ 0 w 3"/>
                  <a:gd name="T5" fmla="*/ 1 h 1"/>
                  <a:gd name="T6" fmla="*/ 0 60000 65536"/>
                  <a:gd name="T7" fmla="*/ 0 60000 65536"/>
                  <a:gd name="T8" fmla="*/ 0 60000 65536"/>
                </a:gdLst>
                <a:ahLst/>
                <a:cxnLst>
                  <a:cxn ang="T6">
                    <a:pos x="T0" y="T1"/>
                  </a:cxn>
                  <a:cxn ang="T7">
                    <a:pos x="T2" y="T3"/>
                  </a:cxn>
                  <a:cxn ang="T8">
                    <a:pos x="T4" y="T5"/>
                  </a:cxn>
                </a:cxnLst>
                <a:rect l="0" t="0" r="r" b="b"/>
                <a:pathLst>
                  <a:path w="3" h="1">
                    <a:moveTo>
                      <a:pt x="0" y="1"/>
                    </a:moveTo>
                    <a:cubicBezTo>
                      <a:pt x="1" y="0"/>
                      <a:pt x="2" y="0"/>
                      <a:pt x="3" y="0"/>
                    </a:cubicBezTo>
                    <a:cubicBezTo>
                      <a:pt x="2"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21" name="Freeform 5161"/>
              <p:cNvSpPr>
                <a:spLocks/>
              </p:cNvSpPr>
              <p:nvPr/>
            </p:nvSpPr>
            <p:spPr bwMode="auto">
              <a:xfrm>
                <a:off x="2814" y="1826"/>
                <a:ext cx="2" cy="2"/>
              </a:xfrm>
              <a:custGeom>
                <a:avLst/>
                <a:gdLst>
                  <a:gd name="T0" fmla="*/ 0 w 2"/>
                  <a:gd name="T1" fmla="*/ 2 h 1"/>
                  <a:gd name="T2" fmla="*/ 2 w 2"/>
                  <a:gd name="T3" fmla="*/ 0 h 1"/>
                  <a:gd name="T4" fmla="*/ 0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1"/>
                      <a:pt x="2" y="0"/>
                    </a:cubicBezTo>
                    <a:cubicBezTo>
                      <a:pt x="1"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22" name="Freeform 5162"/>
              <p:cNvSpPr>
                <a:spLocks/>
              </p:cNvSpPr>
              <p:nvPr/>
            </p:nvSpPr>
            <p:spPr bwMode="auto">
              <a:xfrm>
                <a:off x="2785" y="1857"/>
                <a:ext cx="10" cy="5"/>
              </a:xfrm>
              <a:custGeom>
                <a:avLst/>
                <a:gdLst>
                  <a:gd name="T0" fmla="*/ 0 w 8"/>
                  <a:gd name="T1" fmla="*/ 3 h 4"/>
                  <a:gd name="T2" fmla="*/ 10 w 8"/>
                  <a:gd name="T3" fmla="*/ 3 h 4"/>
                  <a:gd name="T4" fmla="*/ 5 w 8"/>
                  <a:gd name="T5" fmla="*/ 4 h 4"/>
                  <a:gd name="T6" fmla="*/ 0 w 8"/>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4">
                    <a:moveTo>
                      <a:pt x="0" y="2"/>
                    </a:moveTo>
                    <a:cubicBezTo>
                      <a:pt x="1" y="0"/>
                      <a:pt x="7" y="2"/>
                      <a:pt x="8" y="2"/>
                    </a:cubicBezTo>
                    <a:cubicBezTo>
                      <a:pt x="7" y="3"/>
                      <a:pt x="5" y="4"/>
                      <a:pt x="4" y="3"/>
                    </a:cubicBezTo>
                    <a:cubicBezTo>
                      <a:pt x="3" y="2"/>
                      <a:pt x="1" y="3"/>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23" name="Freeform 5163"/>
              <p:cNvSpPr>
                <a:spLocks/>
              </p:cNvSpPr>
              <p:nvPr/>
            </p:nvSpPr>
            <p:spPr bwMode="auto">
              <a:xfrm>
                <a:off x="2786" y="1826"/>
                <a:ext cx="46" cy="43"/>
              </a:xfrm>
              <a:custGeom>
                <a:avLst/>
                <a:gdLst>
                  <a:gd name="T0" fmla="*/ 5 w 35"/>
                  <a:gd name="T1" fmla="*/ 30 h 32"/>
                  <a:gd name="T2" fmla="*/ 11 w 35"/>
                  <a:gd name="T3" fmla="*/ 31 h 32"/>
                  <a:gd name="T4" fmla="*/ 7 w 35"/>
                  <a:gd name="T5" fmla="*/ 30 h 32"/>
                  <a:gd name="T6" fmla="*/ 8 w 35"/>
                  <a:gd name="T7" fmla="*/ 28 h 32"/>
                  <a:gd name="T8" fmla="*/ 17 w 35"/>
                  <a:gd name="T9" fmla="*/ 27 h 32"/>
                  <a:gd name="T10" fmla="*/ 12 w 35"/>
                  <a:gd name="T11" fmla="*/ 27 h 32"/>
                  <a:gd name="T12" fmla="*/ 8 w 35"/>
                  <a:gd name="T13" fmla="*/ 24 h 32"/>
                  <a:gd name="T14" fmla="*/ 16 w 35"/>
                  <a:gd name="T15" fmla="*/ 11 h 32"/>
                  <a:gd name="T16" fmla="*/ 18 w 35"/>
                  <a:gd name="T17" fmla="*/ 8 h 32"/>
                  <a:gd name="T18" fmla="*/ 25 w 35"/>
                  <a:gd name="T19" fmla="*/ 5 h 32"/>
                  <a:gd name="T20" fmla="*/ 38 w 35"/>
                  <a:gd name="T21" fmla="*/ 0 h 32"/>
                  <a:gd name="T22" fmla="*/ 46 w 35"/>
                  <a:gd name="T23" fmla="*/ 7 h 32"/>
                  <a:gd name="T24" fmla="*/ 43 w 35"/>
                  <a:gd name="T25" fmla="*/ 12 h 32"/>
                  <a:gd name="T26" fmla="*/ 39 w 35"/>
                  <a:gd name="T27" fmla="*/ 13 h 32"/>
                  <a:gd name="T28" fmla="*/ 42 w 35"/>
                  <a:gd name="T29" fmla="*/ 20 h 32"/>
                  <a:gd name="T30" fmla="*/ 41 w 35"/>
                  <a:gd name="T31" fmla="*/ 22 h 32"/>
                  <a:gd name="T32" fmla="*/ 41 w 35"/>
                  <a:gd name="T33" fmla="*/ 24 h 32"/>
                  <a:gd name="T34" fmla="*/ 33 w 35"/>
                  <a:gd name="T35" fmla="*/ 24 h 32"/>
                  <a:gd name="T36" fmla="*/ 30 w 35"/>
                  <a:gd name="T37" fmla="*/ 27 h 32"/>
                  <a:gd name="T38" fmla="*/ 33 w 35"/>
                  <a:gd name="T39" fmla="*/ 31 h 32"/>
                  <a:gd name="T40" fmla="*/ 30 w 35"/>
                  <a:gd name="T41" fmla="*/ 38 h 32"/>
                  <a:gd name="T42" fmla="*/ 30 w 35"/>
                  <a:gd name="T43" fmla="*/ 43 h 32"/>
                  <a:gd name="T44" fmla="*/ 29 w 35"/>
                  <a:gd name="T45" fmla="*/ 36 h 32"/>
                  <a:gd name="T46" fmla="*/ 20 w 35"/>
                  <a:gd name="T47" fmla="*/ 31 h 32"/>
                  <a:gd name="T48" fmla="*/ 16 w 35"/>
                  <a:gd name="T49" fmla="*/ 31 h 32"/>
                  <a:gd name="T50" fmla="*/ 12 w 35"/>
                  <a:gd name="T51" fmla="*/ 31 h 32"/>
                  <a:gd name="T52" fmla="*/ 7 w 35"/>
                  <a:gd name="T53" fmla="*/ 32 h 32"/>
                  <a:gd name="T54" fmla="*/ 0 w 35"/>
                  <a:gd name="T55" fmla="*/ 31 h 32"/>
                  <a:gd name="T56" fmla="*/ 5 w 35"/>
                  <a:gd name="T57" fmla="*/ 30 h 3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5" h="32">
                    <a:moveTo>
                      <a:pt x="4" y="22"/>
                    </a:moveTo>
                    <a:cubicBezTo>
                      <a:pt x="5" y="22"/>
                      <a:pt x="6" y="24"/>
                      <a:pt x="8" y="23"/>
                    </a:cubicBezTo>
                    <a:cubicBezTo>
                      <a:pt x="8" y="22"/>
                      <a:pt x="6" y="23"/>
                      <a:pt x="5" y="22"/>
                    </a:cubicBezTo>
                    <a:cubicBezTo>
                      <a:pt x="6" y="21"/>
                      <a:pt x="8" y="22"/>
                      <a:pt x="6" y="21"/>
                    </a:cubicBezTo>
                    <a:cubicBezTo>
                      <a:pt x="8" y="22"/>
                      <a:pt x="11" y="20"/>
                      <a:pt x="13" y="20"/>
                    </a:cubicBezTo>
                    <a:cubicBezTo>
                      <a:pt x="12" y="19"/>
                      <a:pt x="10" y="21"/>
                      <a:pt x="9" y="20"/>
                    </a:cubicBezTo>
                    <a:cubicBezTo>
                      <a:pt x="8" y="20"/>
                      <a:pt x="5" y="19"/>
                      <a:pt x="6" y="18"/>
                    </a:cubicBezTo>
                    <a:cubicBezTo>
                      <a:pt x="9" y="15"/>
                      <a:pt x="10" y="12"/>
                      <a:pt x="12" y="8"/>
                    </a:cubicBezTo>
                    <a:cubicBezTo>
                      <a:pt x="12" y="7"/>
                      <a:pt x="13" y="7"/>
                      <a:pt x="14" y="6"/>
                    </a:cubicBezTo>
                    <a:cubicBezTo>
                      <a:pt x="16" y="6"/>
                      <a:pt x="18" y="5"/>
                      <a:pt x="19" y="4"/>
                    </a:cubicBezTo>
                    <a:cubicBezTo>
                      <a:pt x="22" y="1"/>
                      <a:pt x="26" y="1"/>
                      <a:pt x="29" y="0"/>
                    </a:cubicBezTo>
                    <a:cubicBezTo>
                      <a:pt x="31" y="0"/>
                      <a:pt x="35" y="3"/>
                      <a:pt x="35" y="5"/>
                    </a:cubicBezTo>
                    <a:cubicBezTo>
                      <a:pt x="34" y="7"/>
                      <a:pt x="33" y="8"/>
                      <a:pt x="33" y="9"/>
                    </a:cubicBezTo>
                    <a:cubicBezTo>
                      <a:pt x="33" y="10"/>
                      <a:pt x="31" y="9"/>
                      <a:pt x="30" y="10"/>
                    </a:cubicBezTo>
                    <a:cubicBezTo>
                      <a:pt x="29" y="12"/>
                      <a:pt x="35" y="12"/>
                      <a:pt x="32" y="15"/>
                    </a:cubicBezTo>
                    <a:cubicBezTo>
                      <a:pt x="31" y="16"/>
                      <a:pt x="31" y="16"/>
                      <a:pt x="31" y="16"/>
                    </a:cubicBezTo>
                    <a:cubicBezTo>
                      <a:pt x="30" y="16"/>
                      <a:pt x="31" y="17"/>
                      <a:pt x="31" y="18"/>
                    </a:cubicBezTo>
                    <a:cubicBezTo>
                      <a:pt x="30" y="19"/>
                      <a:pt x="26" y="19"/>
                      <a:pt x="25" y="18"/>
                    </a:cubicBezTo>
                    <a:cubicBezTo>
                      <a:pt x="25" y="20"/>
                      <a:pt x="23" y="18"/>
                      <a:pt x="23" y="20"/>
                    </a:cubicBezTo>
                    <a:cubicBezTo>
                      <a:pt x="24" y="20"/>
                      <a:pt x="25" y="22"/>
                      <a:pt x="25" y="23"/>
                    </a:cubicBezTo>
                    <a:cubicBezTo>
                      <a:pt x="26" y="25"/>
                      <a:pt x="24" y="27"/>
                      <a:pt x="23" y="28"/>
                    </a:cubicBezTo>
                    <a:cubicBezTo>
                      <a:pt x="23" y="29"/>
                      <a:pt x="25" y="32"/>
                      <a:pt x="23" y="32"/>
                    </a:cubicBezTo>
                    <a:cubicBezTo>
                      <a:pt x="19" y="32"/>
                      <a:pt x="20" y="29"/>
                      <a:pt x="22" y="27"/>
                    </a:cubicBezTo>
                    <a:cubicBezTo>
                      <a:pt x="20" y="26"/>
                      <a:pt x="15" y="26"/>
                      <a:pt x="15" y="23"/>
                    </a:cubicBezTo>
                    <a:cubicBezTo>
                      <a:pt x="14" y="24"/>
                      <a:pt x="12" y="24"/>
                      <a:pt x="12" y="23"/>
                    </a:cubicBezTo>
                    <a:cubicBezTo>
                      <a:pt x="11" y="24"/>
                      <a:pt x="10" y="24"/>
                      <a:pt x="9" y="23"/>
                    </a:cubicBezTo>
                    <a:cubicBezTo>
                      <a:pt x="10" y="26"/>
                      <a:pt x="6" y="24"/>
                      <a:pt x="5" y="24"/>
                    </a:cubicBezTo>
                    <a:cubicBezTo>
                      <a:pt x="3" y="24"/>
                      <a:pt x="1" y="24"/>
                      <a:pt x="0" y="23"/>
                    </a:cubicBezTo>
                    <a:cubicBezTo>
                      <a:pt x="1" y="21"/>
                      <a:pt x="3" y="22"/>
                      <a:pt x="4" y="22"/>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24" name="Freeform 5164"/>
              <p:cNvSpPr>
                <a:spLocks/>
              </p:cNvSpPr>
              <p:nvPr/>
            </p:nvSpPr>
            <p:spPr bwMode="auto">
              <a:xfrm>
                <a:off x="2926" y="2495"/>
                <a:ext cx="183" cy="138"/>
              </a:xfrm>
              <a:custGeom>
                <a:avLst/>
                <a:gdLst>
                  <a:gd name="T0" fmla="*/ 4 w 139"/>
                  <a:gd name="T1" fmla="*/ 75 h 105"/>
                  <a:gd name="T2" fmla="*/ 14 w 139"/>
                  <a:gd name="T3" fmla="*/ 57 h 105"/>
                  <a:gd name="T4" fmla="*/ 28 w 139"/>
                  <a:gd name="T5" fmla="*/ 53 h 105"/>
                  <a:gd name="T6" fmla="*/ 34 w 139"/>
                  <a:gd name="T7" fmla="*/ 54 h 105"/>
                  <a:gd name="T8" fmla="*/ 51 w 139"/>
                  <a:gd name="T9" fmla="*/ 47 h 105"/>
                  <a:gd name="T10" fmla="*/ 66 w 139"/>
                  <a:gd name="T11" fmla="*/ 37 h 105"/>
                  <a:gd name="T12" fmla="*/ 72 w 139"/>
                  <a:gd name="T13" fmla="*/ 32 h 105"/>
                  <a:gd name="T14" fmla="*/ 97 w 139"/>
                  <a:gd name="T15" fmla="*/ 16 h 105"/>
                  <a:gd name="T16" fmla="*/ 105 w 139"/>
                  <a:gd name="T17" fmla="*/ 4 h 105"/>
                  <a:gd name="T18" fmla="*/ 120 w 139"/>
                  <a:gd name="T19" fmla="*/ 4 h 105"/>
                  <a:gd name="T20" fmla="*/ 129 w 139"/>
                  <a:gd name="T21" fmla="*/ 25 h 105"/>
                  <a:gd name="T22" fmla="*/ 128 w 139"/>
                  <a:gd name="T23" fmla="*/ 32 h 105"/>
                  <a:gd name="T24" fmla="*/ 136 w 139"/>
                  <a:gd name="T25" fmla="*/ 37 h 105"/>
                  <a:gd name="T26" fmla="*/ 146 w 139"/>
                  <a:gd name="T27" fmla="*/ 45 h 105"/>
                  <a:gd name="T28" fmla="*/ 151 w 139"/>
                  <a:gd name="T29" fmla="*/ 54 h 105"/>
                  <a:gd name="T30" fmla="*/ 161 w 139"/>
                  <a:gd name="T31" fmla="*/ 62 h 105"/>
                  <a:gd name="T32" fmla="*/ 167 w 139"/>
                  <a:gd name="T33" fmla="*/ 70 h 105"/>
                  <a:gd name="T34" fmla="*/ 171 w 139"/>
                  <a:gd name="T35" fmla="*/ 79 h 105"/>
                  <a:gd name="T36" fmla="*/ 180 w 139"/>
                  <a:gd name="T37" fmla="*/ 87 h 105"/>
                  <a:gd name="T38" fmla="*/ 175 w 139"/>
                  <a:gd name="T39" fmla="*/ 93 h 105"/>
                  <a:gd name="T40" fmla="*/ 170 w 139"/>
                  <a:gd name="T41" fmla="*/ 93 h 105"/>
                  <a:gd name="T42" fmla="*/ 162 w 139"/>
                  <a:gd name="T43" fmla="*/ 91 h 105"/>
                  <a:gd name="T44" fmla="*/ 153 w 139"/>
                  <a:gd name="T45" fmla="*/ 92 h 105"/>
                  <a:gd name="T46" fmla="*/ 144 w 139"/>
                  <a:gd name="T47" fmla="*/ 95 h 105"/>
                  <a:gd name="T48" fmla="*/ 132 w 139"/>
                  <a:gd name="T49" fmla="*/ 97 h 105"/>
                  <a:gd name="T50" fmla="*/ 117 w 139"/>
                  <a:gd name="T51" fmla="*/ 99 h 105"/>
                  <a:gd name="T52" fmla="*/ 113 w 139"/>
                  <a:gd name="T53" fmla="*/ 108 h 105"/>
                  <a:gd name="T54" fmla="*/ 97 w 139"/>
                  <a:gd name="T55" fmla="*/ 105 h 105"/>
                  <a:gd name="T56" fmla="*/ 87 w 139"/>
                  <a:gd name="T57" fmla="*/ 104 h 105"/>
                  <a:gd name="T58" fmla="*/ 75 w 139"/>
                  <a:gd name="T59" fmla="*/ 93 h 105"/>
                  <a:gd name="T60" fmla="*/ 62 w 139"/>
                  <a:gd name="T61" fmla="*/ 103 h 105"/>
                  <a:gd name="T62" fmla="*/ 59 w 139"/>
                  <a:gd name="T63" fmla="*/ 110 h 105"/>
                  <a:gd name="T64" fmla="*/ 50 w 139"/>
                  <a:gd name="T65" fmla="*/ 117 h 105"/>
                  <a:gd name="T66" fmla="*/ 38 w 139"/>
                  <a:gd name="T67" fmla="*/ 117 h 105"/>
                  <a:gd name="T68" fmla="*/ 30 w 139"/>
                  <a:gd name="T69" fmla="*/ 129 h 105"/>
                  <a:gd name="T70" fmla="*/ 24 w 139"/>
                  <a:gd name="T71" fmla="*/ 127 h 105"/>
                  <a:gd name="T72" fmla="*/ 12 w 139"/>
                  <a:gd name="T73" fmla="*/ 109 h 105"/>
                  <a:gd name="T74" fmla="*/ 4 w 139"/>
                  <a:gd name="T75" fmla="*/ 93 h 105"/>
                  <a:gd name="T76" fmla="*/ 4 w 139"/>
                  <a:gd name="T77" fmla="*/ 85 h 105"/>
                  <a:gd name="T78" fmla="*/ 0 w 139"/>
                  <a:gd name="T79" fmla="*/ 78 h 10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9" h="105">
                    <a:moveTo>
                      <a:pt x="0" y="59"/>
                    </a:moveTo>
                    <a:cubicBezTo>
                      <a:pt x="1" y="58"/>
                      <a:pt x="2" y="57"/>
                      <a:pt x="3" y="57"/>
                    </a:cubicBezTo>
                    <a:cubicBezTo>
                      <a:pt x="5" y="55"/>
                      <a:pt x="5" y="54"/>
                      <a:pt x="6" y="52"/>
                    </a:cubicBezTo>
                    <a:cubicBezTo>
                      <a:pt x="7" y="50"/>
                      <a:pt x="9" y="46"/>
                      <a:pt x="11" y="43"/>
                    </a:cubicBezTo>
                    <a:cubicBezTo>
                      <a:pt x="13" y="40"/>
                      <a:pt x="13" y="42"/>
                      <a:pt x="16" y="41"/>
                    </a:cubicBezTo>
                    <a:cubicBezTo>
                      <a:pt x="18" y="41"/>
                      <a:pt x="19" y="40"/>
                      <a:pt x="21" y="40"/>
                    </a:cubicBezTo>
                    <a:cubicBezTo>
                      <a:pt x="22" y="40"/>
                      <a:pt x="22" y="38"/>
                      <a:pt x="23" y="37"/>
                    </a:cubicBezTo>
                    <a:cubicBezTo>
                      <a:pt x="24" y="39"/>
                      <a:pt x="25" y="40"/>
                      <a:pt x="26" y="41"/>
                    </a:cubicBezTo>
                    <a:cubicBezTo>
                      <a:pt x="27" y="40"/>
                      <a:pt x="29" y="39"/>
                      <a:pt x="30" y="38"/>
                    </a:cubicBezTo>
                    <a:cubicBezTo>
                      <a:pt x="33" y="36"/>
                      <a:pt x="36" y="36"/>
                      <a:pt x="39" y="36"/>
                    </a:cubicBezTo>
                    <a:cubicBezTo>
                      <a:pt x="42" y="36"/>
                      <a:pt x="44" y="36"/>
                      <a:pt x="46" y="34"/>
                    </a:cubicBezTo>
                    <a:cubicBezTo>
                      <a:pt x="47" y="32"/>
                      <a:pt x="50" y="29"/>
                      <a:pt x="50" y="28"/>
                    </a:cubicBezTo>
                    <a:cubicBezTo>
                      <a:pt x="50" y="27"/>
                      <a:pt x="48" y="27"/>
                      <a:pt x="48" y="26"/>
                    </a:cubicBezTo>
                    <a:cubicBezTo>
                      <a:pt x="48" y="24"/>
                      <a:pt x="54" y="24"/>
                      <a:pt x="55" y="24"/>
                    </a:cubicBezTo>
                    <a:cubicBezTo>
                      <a:pt x="60" y="24"/>
                      <a:pt x="65" y="22"/>
                      <a:pt x="69" y="18"/>
                    </a:cubicBezTo>
                    <a:cubicBezTo>
                      <a:pt x="70" y="16"/>
                      <a:pt x="71" y="13"/>
                      <a:pt x="74" y="12"/>
                    </a:cubicBezTo>
                    <a:cubicBezTo>
                      <a:pt x="75" y="11"/>
                      <a:pt x="78" y="8"/>
                      <a:pt x="77" y="7"/>
                    </a:cubicBezTo>
                    <a:cubicBezTo>
                      <a:pt x="76" y="5"/>
                      <a:pt x="78" y="4"/>
                      <a:pt x="80" y="3"/>
                    </a:cubicBezTo>
                    <a:cubicBezTo>
                      <a:pt x="82" y="3"/>
                      <a:pt x="84" y="0"/>
                      <a:pt x="86" y="0"/>
                    </a:cubicBezTo>
                    <a:cubicBezTo>
                      <a:pt x="89" y="0"/>
                      <a:pt x="90" y="2"/>
                      <a:pt x="91" y="3"/>
                    </a:cubicBezTo>
                    <a:cubicBezTo>
                      <a:pt x="94" y="6"/>
                      <a:pt x="96" y="8"/>
                      <a:pt x="97" y="11"/>
                    </a:cubicBezTo>
                    <a:cubicBezTo>
                      <a:pt x="98" y="13"/>
                      <a:pt x="98" y="16"/>
                      <a:pt x="98" y="19"/>
                    </a:cubicBezTo>
                    <a:cubicBezTo>
                      <a:pt x="98" y="22"/>
                      <a:pt x="96" y="22"/>
                      <a:pt x="96" y="24"/>
                    </a:cubicBezTo>
                    <a:cubicBezTo>
                      <a:pt x="96" y="24"/>
                      <a:pt x="97" y="24"/>
                      <a:pt x="97" y="24"/>
                    </a:cubicBezTo>
                    <a:cubicBezTo>
                      <a:pt x="97" y="25"/>
                      <a:pt x="97" y="26"/>
                      <a:pt x="96" y="27"/>
                    </a:cubicBezTo>
                    <a:cubicBezTo>
                      <a:pt x="99" y="27"/>
                      <a:pt x="101" y="27"/>
                      <a:pt x="103" y="28"/>
                    </a:cubicBezTo>
                    <a:cubicBezTo>
                      <a:pt x="106" y="29"/>
                      <a:pt x="102" y="32"/>
                      <a:pt x="106" y="33"/>
                    </a:cubicBezTo>
                    <a:cubicBezTo>
                      <a:pt x="107" y="33"/>
                      <a:pt x="109" y="33"/>
                      <a:pt x="111" y="34"/>
                    </a:cubicBezTo>
                    <a:cubicBezTo>
                      <a:pt x="112" y="35"/>
                      <a:pt x="113" y="36"/>
                      <a:pt x="114" y="37"/>
                    </a:cubicBezTo>
                    <a:cubicBezTo>
                      <a:pt x="117" y="39"/>
                      <a:pt x="115" y="40"/>
                      <a:pt x="115" y="41"/>
                    </a:cubicBezTo>
                    <a:cubicBezTo>
                      <a:pt x="115" y="43"/>
                      <a:pt x="117" y="44"/>
                      <a:pt x="118" y="44"/>
                    </a:cubicBezTo>
                    <a:cubicBezTo>
                      <a:pt x="119" y="45"/>
                      <a:pt x="120" y="46"/>
                      <a:pt x="122" y="47"/>
                    </a:cubicBezTo>
                    <a:cubicBezTo>
                      <a:pt x="124" y="48"/>
                      <a:pt x="123" y="48"/>
                      <a:pt x="124" y="50"/>
                    </a:cubicBezTo>
                    <a:cubicBezTo>
                      <a:pt x="125" y="51"/>
                      <a:pt x="128" y="51"/>
                      <a:pt x="127" y="53"/>
                    </a:cubicBezTo>
                    <a:cubicBezTo>
                      <a:pt x="126" y="55"/>
                      <a:pt x="127" y="55"/>
                      <a:pt x="128" y="56"/>
                    </a:cubicBezTo>
                    <a:cubicBezTo>
                      <a:pt x="129" y="57"/>
                      <a:pt x="128" y="58"/>
                      <a:pt x="130" y="60"/>
                    </a:cubicBezTo>
                    <a:cubicBezTo>
                      <a:pt x="131" y="60"/>
                      <a:pt x="132" y="61"/>
                      <a:pt x="134" y="62"/>
                    </a:cubicBezTo>
                    <a:cubicBezTo>
                      <a:pt x="136" y="63"/>
                      <a:pt x="137" y="64"/>
                      <a:pt x="137" y="66"/>
                    </a:cubicBezTo>
                    <a:cubicBezTo>
                      <a:pt x="136" y="69"/>
                      <a:pt x="138" y="70"/>
                      <a:pt x="139" y="72"/>
                    </a:cubicBezTo>
                    <a:cubicBezTo>
                      <a:pt x="137" y="70"/>
                      <a:pt x="135" y="69"/>
                      <a:pt x="133" y="71"/>
                    </a:cubicBezTo>
                    <a:cubicBezTo>
                      <a:pt x="132" y="71"/>
                      <a:pt x="131" y="71"/>
                      <a:pt x="130" y="71"/>
                    </a:cubicBezTo>
                    <a:cubicBezTo>
                      <a:pt x="130" y="71"/>
                      <a:pt x="129" y="71"/>
                      <a:pt x="129" y="71"/>
                    </a:cubicBezTo>
                    <a:cubicBezTo>
                      <a:pt x="128" y="72"/>
                      <a:pt x="128" y="71"/>
                      <a:pt x="127" y="70"/>
                    </a:cubicBezTo>
                    <a:cubicBezTo>
                      <a:pt x="126" y="70"/>
                      <a:pt x="125" y="69"/>
                      <a:pt x="123" y="69"/>
                    </a:cubicBezTo>
                    <a:cubicBezTo>
                      <a:pt x="120" y="70"/>
                      <a:pt x="120" y="68"/>
                      <a:pt x="118" y="68"/>
                    </a:cubicBezTo>
                    <a:cubicBezTo>
                      <a:pt x="117" y="68"/>
                      <a:pt x="116" y="68"/>
                      <a:pt x="116" y="70"/>
                    </a:cubicBezTo>
                    <a:cubicBezTo>
                      <a:pt x="117" y="72"/>
                      <a:pt x="114" y="72"/>
                      <a:pt x="113" y="72"/>
                    </a:cubicBezTo>
                    <a:cubicBezTo>
                      <a:pt x="112" y="73"/>
                      <a:pt x="110" y="73"/>
                      <a:pt x="109" y="72"/>
                    </a:cubicBezTo>
                    <a:cubicBezTo>
                      <a:pt x="108" y="72"/>
                      <a:pt x="106" y="70"/>
                      <a:pt x="106" y="71"/>
                    </a:cubicBezTo>
                    <a:cubicBezTo>
                      <a:pt x="106" y="73"/>
                      <a:pt x="102" y="74"/>
                      <a:pt x="100" y="74"/>
                    </a:cubicBezTo>
                    <a:cubicBezTo>
                      <a:pt x="97" y="75"/>
                      <a:pt x="96" y="78"/>
                      <a:pt x="94" y="76"/>
                    </a:cubicBezTo>
                    <a:cubicBezTo>
                      <a:pt x="93" y="75"/>
                      <a:pt x="91" y="73"/>
                      <a:pt x="89" y="75"/>
                    </a:cubicBezTo>
                    <a:cubicBezTo>
                      <a:pt x="88" y="76"/>
                      <a:pt x="88" y="77"/>
                      <a:pt x="88" y="78"/>
                    </a:cubicBezTo>
                    <a:cubicBezTo>
                      <a:pt x="87" y="79"/>
                      <a:pt x="87" y="81"/>
                      <a:pt x="86" y="82"/>
                    </a:cubicBezTo>
                    <a:cubicBezTo>
                      <a:pt x="84" y="83"/>
                      <a:pt x="80" y="80"/>
                      <a:pt x="77" y="81"/>
                    </a:cubicBezTo>
                    <a:cubicBezTo>
                      <a:pt x="76" y="81"/>
                      <a:pt x="76" y="81"/>
                      <a:pt x="74" y="80"/>
                    </a:cubicBezTo>
                    <a:cubicBezTo>
                      <a:pt x="73" y="80"/>
                      <a:pt x="72" y="81"/>
                      <a:pt x="71" y="79"/>
                    </a:cubicBezTo>
                    <a:cubicBezTo>
                      <a:pt x="70" y="78"/>
                      <a:pt x="68" y="79"/>
                      <a:pt x="66" y="79"/>
                    </a:cubicBezTo>
                    <a:cubicBezTo>
                      <a:pt x="64" y="79"/>
                      <a:pt x="64" y="76"/>
                      <a:pt x="63" y="75"/>
                    </a:cubicBezTo>
                    <a:cubicBezTo>
                      <a:pt x="61" y="73"/>
                      <a:pt x="58" y="72"/>
                      <a:pt x="57" y="71"/>
                    </a:cubicBezTo>
                    <a:cubicBezTo>
                      <a:pt x="54" y="69"/>
                      <a:pt x="50" y="72"/>
                      <a:pt x="49" y="75"/>
                    </a:cubicBezTo>
                    <a:cubicBezTo>
                      <a:pt x="48" y="76"/>
                      <a:pt x="47" y="77"/>
                      <a:pt x="47" y="78"/>
                    </a:cubicBezTo>
                    <a:cubicBezTo>
                      <a:pt x="46" y="79"/>
                      <a:pt x="45" y="79"/>
                      <a:pt x="45" y="80"/>
                    </a:cubicBezTo>
                    <a:cubicBezTo>
                      <a:pt x="44" y="81"/>
                      <a:pt x="46" y="83"/>
                      <a:pt x="45" y="84"/>
                    </a:cubicBezTo>
                    <a:cubicBezTo>
                      <a:pt x="45" y="86"/>
                      <a:pt x="45" y="86"/>
                      <a:pt x="45" y="90"/>
                    </a:cubicBezTo>
                    <a:cubicBezTo>
                      <a:pt x="44" y="88"/>
                      <a:pt x="40" y="90"/>
                      <a:pt x="38" y="89"/>
                    </a:cubicBezTo>
                    <a:cubicBezTo>
                      <a:pt x="37" y="89"/>
                      <a:pt x="35" y="88"/>
                      <a:pt x="34" y="88"/>
                    </a:cubicBezTo>
                    <a:cubicBezTo>
                      <a:pt x="32" y="87"/>
                      <a:pt x="31" y="89"/>
                      <a:pt x="29" y="89"/>
                    </a:cubicBezTo>
                    <a:cubicBezTo>
                      <a:pt x="26" y="90"/>
                      <a:pt x="24" y="89"/>
                      <a:pt x="23" y="92"/>
                    </a:cubicBezTo>
                    <a:cubicBezTo>
                      <a:pt x="23" y="94"/>
                      <a:pt x="23" y="96"/>
                      <a:pt x="23" y="98"/>
                    </a:cubicBezTo>
                    <a:cubicBezTo>
                      <a:pt x="22" y="100"/>
                      <a:pt x="20" y="103"/>
                      <a:pt x="20" y="105"/>
                    </a:cubicBezTo>
                    <a:cubicBezTo>
                      <a:pt x="19" y="102"/>
                      <a:pt x="18" y="100"/>
                      <a:pt x="18" y="97"/>
                    </a:cubicBezTo>
                    <a:cubicBezTo>
                      <a:pt x="18" y="94"/>
                      <a:pt x="15" y="95"/>
                      <a:pt x="14" y="93"/>
                    </a:cubicBezTo>
                    <a:cubicBezTo>
                      <a:pt x="13" y="92"/>
                      <a:pt x="5" y="83"/>
                      <a:pt x="9" y="83"/>
                    </a:cubicBezTo>
                    <a:cubicBezTo>
                      <a:pt x="7" y="82"/>
                      <a:pt x="7" y="79"/>
                      <a:pt x="6" y="78"/>
                    </a:cubicBezTo>
                    <a:cubicBezTo>
                      <a:pt x="3" y="76"/>
                      <a:pt x="4" y="73"/>
                      <a:pt x="3" y="71"/>
                    </a:cubicBezTo>
                    <a:cubicBezTo>
                      <a:pt x="3" y="69"/>
                      <a:pt x="2" y="69"/>
                      <a:pt x="2" y="68"/>
                    </a:cubicBezTo>
                    <a:cubicBezTo>
                      <a:pt x="2" y="67"/>
                      <a:pt x="3" y="66"/>
                      <a:pt x="3" y="65"/>
                    </a:cubicBezTo>
                    <a:cubicBezTo>
                      <a:pt x="3" y="64"/>
                      <a:pt x="3" y="62"/>
                      <a:pt x="3" y="61"/>
                    </a:cubicBezTo>
                    <a:cubicBezTo>
                      <a:pt x="2" y="60"/>
                      <a:pt x="1" y="61"/>
                      <a:pt x="0" y="5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25" name="Freeform 5165"/>
              <p:cNvSpPr>
                <a:spLocks/>
              </p:cNvSpPr>
              <p:nvPr/>
            </p:nvSpPr>
            <p:spPr bwMode="auto">
              <a:xfrm>
                <a:off x="2950" y="1886"/>
                <a:ext cx="68" cy="29"/>
              </a:xfrm>
              <a:custGeom>
                <a:avLst/>
                <a:gdLst>
                  <a:gd name="T0" fmla="*/ 0 w 52"/>
                  <a:gd name="T1" fmla="*/ 15 h 22"/>
                  <a:gd name="T2" fmla="*/ 7 w 52"/>
                  <a:gd name="T3" fmla="*/ 12 h 22"/>
                  <a:gd name="T4" fmla="*/ 14 w 52"/>
                  <a:gd name="T5" fmla="*/ 8 h 22"/>
                  <a:gd name="T6" fmla="*/ 25 w 52"/>
                  <a:gd name="T7" fmla="*/ 3 h 22"/>
                  <a:gd name="T8" fmla="*/ 30 w 52"/>
                  <a:gd name="T9" fmla="*/ 0 h 22"/>
                  <a:gd name="T10" fmla="*/ 35 w 52"/>
                  <a:gd name="T11" fmla="*/ 5 h 22"/>
                  <a:gd name="T12" fmla="*/ 41 w 52"/>
                  <a:gd name="T13" fmla="*/ 4 h 22"/>
                  <a:gd name="T14" fmla="*/ 44 w 52"/>
                  <a:gd name="T15" fmla="*/ 3 h 22"/>
                  <a:gd name="T16" fmla="*/ 54 w 52"/>
                  <a:gd name="T17" fmla="*/ 3 h 22"/>
                  <a:gd name="T18" fmla="*/ 63 w 52"/>
                  <a:gd name="T19" fmla="*/ 5 h 22"/>
                  <a:gd name="T20" fmla="*/ 68 w 52"/>
                  <a:gd name="T21" fmla="*/ 8 h 22"/>
                  <a:gd name="T22" fmla="*/ 67 w 52"/>
                  <a:gd name="T23" fmla="*/ 11 h 22"/>
                  <a:gd name="T24" fmla="*/ 64 w 52"/>
                  <a:gd name="T25" fmla="*/ 17 h 22"/>
                  <a:gd name="T26" fmla="*/ 63 w 52"/>
                  <a:gd name="T27" fmla="*/ 18 h 22"/>
                  <a:gd name="T28" fmla="*/ 55 w 52"/>
                  <a:gd name="T29" fmla="*/ 16 h 22"/>
                  <a:gd name="T30" fmla="*/ 52 w 52"/>
                  <a:gd name="T31" fmla="*/ 17 h 22"/>
                  <a:gd name="T32" fmla="*/ 48 w 52"/>
                  <a:gd name="T33" fmla="*/ 16 h 22"/>
                  <a:gd name="T34" fmla="*/ 43 w 52"/>
                  <a:gd name="T35" fmla="*/ 20 h 22"/>
                  <a:gd name="T36" fmla="*/ 35 w 52"/>
                  <a:gd name="T37" fmla="*/ 22 h 22"/>
                  <a:gd name="T38" fmla="*/ 30 w 52"/>
                  <a:gd name="T39" fmla="*/ 24 h 22"/>
                  <a:gd name="T40" fmla="*/ 25 w 52"/>
                  <a:gd name="T41" fmla="*/ 28 h 22"/>
                  <a:gd name="T42" fmla="*/ 16 w 52"/>
                  <a:gd name="T43" fmla="*/ 29 h 22"/>
                  <a:gd name="T44" fmla="*/ 10 w 52"/>
                  <a:gd name="T45" fmla="*/ 28 h 22"/>
                  <a:gd name="T46" fmla="*/ 7 w 52"/>
                  <a:gd name="T47" fmla="*/ 26 h 22"/>
                  <a:gd name="T48" fmla="*/ 1 w 52"/>
                  <a:gd name="T49" fmla="*/ 21 h 22"/>
                  <a:gd name="T50" fmla="*/ 1 w 52"/>
                  <a:gd name="T51" fmla="*/ 18 h 22"/>
                  <a:gd name="T52" fmla="*/ 0 w 52"/>
                  <a:gd name="T53" fmla="*/ 15 h 2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2" h="22">
                    <a:moveTo>
                      <a:pt x="0" y="11"/>
                    </a:moveTo>
                    <a:cubicBezTo>
                      <a:pt x="1" y="8"/>
                      <a:pt x="3" y="9"/>
                      <a:pt x="5" y="9"/>
                    </a:cubicBezTo>
                    <a:cubicBezTo>
                      <a:pt x="6" y="9"/>
                      <a:pt x="11" y="7"/>
                      <a:pt x="11" y="6"/>
                    </a:cubicBezTo>
                    <a:cubicBezTo>
                      <a:pt x="11" y="2"/>
                      <a:pt x="20" y="0"/>
                      <a:pt x="19" y="2"/>
                    </a:cubicBezTo>
                    <a:cubicBezTo>
                      <a:pt x="20" y="2"/>
                      <a:pt x="22" y="0"/>
                      <a:pt x="23" y="0"/>
                    </a:cubicBezTo>
                    <a:cubicBezTo>
                      <a:pt x="25" y="1"/>
                      <a:pt x="27" y="3"/>
                      <a:pt x="27" y="4"/>
                    </a:cubicBezTo>
                    <a:cubicBezTo>
                      <a:pt x="28" y="5"/>
                      <a:pt x="29" y="4"/>
                      <a:pt x="31" y="3"/>
                    </a:cubicBezTo>
                    <a:cubicBezTo>
                      <a:pt x="31" y="2"/>
                      <a:pt x="33" y="2"/>
                      <a:pt x="34" y="2"/>
                    </a:cubicBezTo>
                    <a:cubicBezTo>
                      <a:pt x="37" y="3"/>
                      <a:pt x="38" y="2"/>
                      <a:pt x="41" y="2"/>
                    </a:cubicBezTo>
                    <a:cubicBezTo>
                      <a:pt x="44" y="2"/>
                      <a:pt x="45" y="2"/>
                      <a:pt x="48" y="4"/>
                    </a:cubicBezTo>
                    <a:cubicBezTo>
                      <a:pt x="49" y="5"/>
                      <a:pt x="51" y="5"/>
                      <a:pt x="52" y="6"/>
                    </a:cubicBezTo>
                    <a:cubicBezTo>
                      <a:pt x="52" y="6"/>
                      <a:pt x="52" y="6"/>
                      <a:pt x="51" y="8"/>
                    </a:cubicBezTo>
                    <a:cubicBezTo>
                      <a:pt x="51" y="10"/>
                      <a:pt x="49" y="11"/>
                      <a:pt x="49" y="13"/>
                    </a:cubicBezTo>
                    <a:cubicBezTo>
                      <a:pt x="49" y="13"/>
                      <a:pt x="49" y="14"/>
                      <a:pt x="48" y="14"/>
                    </a:cubicBezTo>
                    <a:cubicBezTo>
                      <a:pt x="45" y="16"/>
                      <a:pt x="43" y="12"/>
                      <a:pt x="42" y="12"/>
                    </a:cubicBezTo>
                    <a:cubicBezTo>
                      <a:pt x="41" y="12"/>
                      <a:pt x="41" y="13"/>
                      <a:pt x="40" y="13"/>
                    </a:cubicBezTo>
                    <a:cubicBezTo>
                      <a:pt x="39" y="12"/>
                      <a:pt x="38" y="12"/>
                      <a:pt x="37" y="12"/>
                    </a:cubicBezTo>
                    <a:cubicBezTo>
                      <a:pt x="34" y="12"/>
                      <a:pt x="33" y="12"/>
                      <a:pt x="33" y="15"/>
                    </a:cubicBezTo>
                    <a:cubicBezTo>
                      <a:pt x="33" y="17"/>
                      <a:pt x="28" y="18"/>
                      <a:pt x="27" y="17"/>
                    </a:cubicBezTo>
                    <a:cubicBezTo>
                      <a:pt x="23" y="15"/>
                      <a:pt x="25" y="16"/>
                      <a:pt x="23" y="18"/>
                    </a:cubicBezTo>
                    <a:cubicBezTo>
                      <a:pt x="22" y="19"/>
                      <a:pt x="15" y="18"/>
                      <a:pt x="19" y="21"/>
                    </a:cubicBezTo>
                    <a:cubicBezTo>
                      <a:pt x="16" y="21"/>
                      <a:pt x="14" y="22"/>
                      <a:pt x="12" y="22"/>
                    </a:cubicBezTo>
                    <a:cubicBezTo>
                      <a:pt x="11" y="22"/>
                      <a:pt x="10" y="22"/>
                      <a:pt x="8" y="21"/>
                    </a:cubicBezTo>
                    <a:cubicBezTo>
                      <a:pt x="7" y="21"/>
                      <a:pt x="6" y="20"/>
                      <a:pt x="5" y="20"/>
                    </a:cubicBezTo>
                    <a:cubicBezTo>
                      <a:pt x="4" y="19"/>
                      <a:pt x="2" y="18"/>
                      <a:pt x="1" y="16"/>
                    </a:cubicBezTo>
                    <a:cubicBezTo>
                      <a:pt x="1" y="16"/>
                      <a:pt x="1" y="15"/>
                      <a:pt x="1" y="14"/>
                    </a:cubicBezTo>
                    <a:cubicBezTo>
                      <a:pt x="0" y="13"/>
                      <a:pt x="1" y="12"/>
                      <a:pt x="0" y="1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26" name="Freeform 5166"/>
              <p:cNvSpPr>
                <a:spLocks/>
              </p:cNvSpPr>
              <p:nvPr/>
            </p:nvSpPr>
            <p:spPr bwMode="auto">
              <a:xfrm>
                <a:off x="2993" y="1781"/>
                <a:ext cx="67" cy="40"/>
              </a:xfrm>
              <a:custGeom>
                <a:avLst/>
                <a:gdLst>
                  <a:gd name="T0" fmla="*/ 0 w 51"/>
                  <a:gd name="T1" fmla="*/ 7 h 30"/>
                  <a:gd name="T2" fmla="*/ 3 w 51"/>
                  <a:gd name="T3" fmla="*/ 4 h 30"/>
                  <a:gd name="T4" fmla="*/ 8 w 51"/>
                  <a:gd name="T5" fmla="*/ 3 h 30"/>
                  <a:gd name="T6" fmla="*/ 21 w 51"/>
                  <a:gd name="T7" fmla="*/ 1 h 30"/>
                  <a:gd name="T8" fmla="*/ 29 w 51"/>
                  <a:gd name="T9" fmla="*/ 3 h 30"/>
                  <a:gd name="T10" fmla="*/ 41 w 51"/>
                  <a:gd name="T11" fmla="*/ 1 h 30"/>
                  <a:gd name="T12" fmla="*/ 46 w 51"/>
                  <a:gd name="T13" fmla="*/ 4 h 30"/>
                  <a:gd name="T14" fmla="*/ 51 w 51"/>
                  <a:gd name="T15" fmla="*/ 5 h 30"/>
                  <a:gd name="T16" fmla="*/ 56 w 51"/>
                  <a:gd name="T17" fmla="*/ 8 h 30"/>
                  <a:gd name="T18" fmla="*/ 64 w 51"/>
                  <a:gd name="T19" fmla="*/ 12 h 30"/>
                  <a:gd name="T20" fmla="*/ 67 w 51"/>
                  <a:gd name="T21" fmla="*/ 17 h 30"/>
                  <a:gd name="T22" fmla="*/ 63 w 51"/>
                  <a:gd name="T23" fmla="*/ 20 h 30"/>
                  <a:gd name="T24" fmla="*/ 59 w 51"/>
                  <a:gd name="T25" fmla="*/ 23 h 30"/>
                  <a:gd name="T26" fmla="*/ 54 w 51"/>
                  <a:gd name="T27" fmla="*/ 32 h 30"/>
                  <a:gd name="T28" fmla="*/ 56 w 51"/>
                  <a:gd name="T29" fmla="*/ 33 h 30"/>
                  <a:gd name="T30" fmla="*/ 54 w 51"/>
                  <a:gd name="T31" fmla="*/ 36 h 30"/>
                  <a:gd name="T32" fmla="*/ 51 w 51"/>
                  <a:gd name="T33" fmla="*/ 35 h 30"/>
                  <a:gd name="T34" fmla="*/ 46 w 51"/>
                  <a:gd name="T35" fmla="*/ 37 h 30"/>
                  <a:gd name="T36" fmla="*/ 42 w 51"/>
                  <a:gd name="T37" fmla="*/ 39 h 30"/>
                  <a:gd name="T38" fmla="*/ 35 w 51"/>
                  <a:gd name="T39" fmla="*/ 39 h 30"/>
                  <a:gd name="T40" fmla="*/ 30 w 51"/>
                  <a:gd name="T41" fmla="*/ 37 h 30"/>
                  <a:gd name="T42" fmla="*/ 26 w 51"/>
                  <a:gd name="T43" fmla="*/ 33 h 30"/>
                  <a:gd name="T44" fmla="*/ 28 w 51"/>
                  <a:gd name="T45" fmla="*/ 24 h 30"/>
                  <a:gd name="T46" fmla="*/ 24 w 51"/>
                  <a:gd name="T47" fmla="*/ 21 h 30"/>
                  <a:gd name="T48" fmla="*/ 12 w 51"/>
                  <a:gd name="T49" fmla="*/ 20 h 30"/>
                  <a:gd name="T50" fmla="*/ 5 w 51"/>
                  <a:gd name="T51" fmla="*/ 19 h 30"/>
                  <a:gd name="T52" fmla="*/ 1 w 51"/>
                  <a:gd name="T53" fmla="*/ 13 h 30"/>
                  <a:gd name="T54" fmla="*/ 0 w 51"/>
                  <a:gd name="T55" fmla="*/ 7 h 3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1" h="30">
                    <a:moveTo>
                      <a:pt x="0" y="5"/>
                    </a:moveTo>
                    <a:cubicBezTo>
                      <a:pt x="1" y="5"/>
                      <a:pt x="1" y="3"/>
                      <a:pt x="2" y="3"/>
                    </a:cubicBezTo>
                    <a:cubicBezTo>
                      <a:pt x="3" y="2"/>
                      <a:pt x="5" y="2"/>
                      <a:pt x="6" y="2"/>
                    </a:cubicBezTo>
                    <a:cubicBezTo>
                      <a:pt x="10" y="1"/>
                      <a:pt x="13" y="1"/>
                      <a:pt x="16" y="1"/>
                    </a:cubicBezTo>
                    <a:cubicBezTo>
                      <a:pt x="18" y="2"/>
                      <a:pt x="21" y="1"/>
                      <a:pt x="22" y="2"/>
                    </a:cubicBezTo>
                    <a:cubicBezTo>
                      <a:pt x="24" y="2"/>
                      <a:pt x="29" y="3"/>
                      <a:pt x="31" y="1"/>
                    </a:cubicBezTo>
                    <a:cubicBezTo>
                      <a:pt x="33" y="0"/>
                      <a:pt x="34" y="2"/>
                      <a:pt x="35" y="3"/>
                    </a:cubicBezTo>
                    <a:cubicBezTo>
                      <a:pt x="36" y="4"/>
                      <a:pt x="38" y="4"/>
                      <a:pt x="39" y="4"/>
                    </a:cubicBezTo>
                    <a:cubicBezTo>
                      <a:pt x="40" y="4"/>
                      <a:pt x="42" y="5"/>
                      <a:pt x="43" y="6"/>
                    </a:cubicBezTo>
                    <a:cubicBezTo>
                      <a:pt x="44" y="7"/>
                      <a:pt x="48" y="9"/>
                      <a:pt x="49" y="9"/>
                    </a:cubicBezTo>
                    <a:cubicBezTo>
                      <a:pt x="48" y="12"/>
                      <a:pt x="48" y="13"/>
                      <a:pt x="51" y="13"/>
                    </a:cubicBezTo>
                    <a:cubicBezTo>
                      <a:pt x="49" y="14"/>
                      <a:pt x="51" y="16"/>
                      <a:pt x="48" y="15"/>
                    </a:cubicBezTo>
                    <a:cubicBezTo>
                      <a:pt x="47" y="15"/>
                      <a:pt x="46" y="17"/>
                      <a:pt x="45" y="17"/>
                    </a:cubicBezTo>
                    <a:cubicBezTo>
                      <a:pt x="42" y="19"/>
                      <a:pt x="44" y="21"/>
                      <a:pt x="41" y="24"/>
                    </a:cubicBezTo>
                    <a:cubicBezTo>
                      <a:pt x="42" y="24"/>
                      <a:pt x="43" y="25"/>
                      <a:pt x="43" y="25"/>
                    </a:cubicBezTo>
                    <a:cubicBezTo>
                      <a:pt x="44" y="27"/>
                      <a:pt x="42" y="27"/>
                      <a:pt x="41" y="27"/>
                    </a:cubicBezTo>
                    <a:cubicBezTo>
                      <a:pt x="42" y="24"/>
                      <a:pt x="39" y="25"/>
                      <a:pt x="39" y="26"/>
                    </a:cubicBezTo>
                    <a:cubicBezTo>
                      <a:pt x="38" y="27"/>
                      <a:pt x="36" y="26"/>
                      <a:pt x="35" y="28"/>
                    </a:cubicBezTo>
                    <a:cubicBezTo>
                      <a:pt x="34" y="29"/>
                      <a:pt x="33" y="29"/>
                      <a:pt x="32" y="29"/>
                    </a:cubicBezTo>
                    <a:cubicBezTo>
                      <a:pt x="31" y="30"/>
                      <a:pt x="29" y="29"/>
                      <a:pt x="27" y="29"/>
                    </a:cubicBezTo>
                    <a:cubicBezTo>
                      <a:pt x="27" y="29"/>
                      <a:pt x="24" y="30"/>
                      <a:pt x="23" y="28"/>
                    </a:cubicBezTo>
                    <a:cubicBezTo>
                      <a:pt x="23" y="27"/>
                      <a:pt x="22" y="25"/>
                      <a:pt x="20" y="25"/>
                    </a:cubicBezTo>
                    <a:cubicBezTo>
                      <a:pt x="19" y="20"/>
                      <a:pt x="20" y="20"/>
                      <a:pt x="21" y="18"/>
                    </a:cubicBezTo>
                    <a:cubicBezTo>
                      <a:pt x="21" y="18"/>
                      <a:pt x="18" y="16"/>
                      <a:pt x="18" y="16"/>
                    </a:cubicBezTo>
                    <a:cubicBezTo>
                      <a:pt x="17" y="16"/>
                      <a:pt x="11" y="16"/>
                      <a:pt x="9" y="15"/>
                    </a:cubicBezTo>
                    <a:cubicBezTo>
                      <a:pt x="7" y="13"/>
                      <a:pt x="5" y="13"/>
                      <a:pt x="4" y="14"/>
                    </a:cubicBezTo>
                    <a:cubicBezTo>
                      <a:pt x="4" y="13"/>
                      <a:pt x="2" y="11"/>
                      <a:pt x="1" y="10"/>
                    </a:cubicBezTo>
                    <a:cubicBezTo>
                      <a:pt x="0" y="8"/>
                      <a:pt x="0" y="6"/>
                      <a:pt x="0" y="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27" name="Freeform 5167"/>
              <p:cNvSpPr>
                <a:spLocks/>
              </p:cNvSpPr>
              <p:nvPr/>
            </p:nvSpPr>
            <p:spPr bwMode="auto">
              <a:xfrm>
                <a:off x="3073" y="2916"/>
                <a:ext cx="110" cy="108"/>
              </a:xfrm>
              <a:custGeom>
                <a:avLst/>
                <a:gdLst>
                  <a:gd name="T0" fmla="*/ 1 w 83"/>
                  <a:gd name="T1" fmla="*/ 36 h 82"/>
                  <a:gd name="T2" fmla="*/ 7 w 83"/>
                  <a:gd name="T3" fmla="*/ 36 h 82"/>
                  <a:gd name="T4" fmla="*/ 11 w 83"/>
                  <a:gd name="T5" fmla="*/ 38 h 82"/>
                  <a:gd name="T6" fmla="*/ 16 w 83"/>
                  <a:gd name="T7" fmla="*/ 37 h 82"/>
                  <a:gd name="T8" fmla="*/ 20 w 83"/>
                  <a:gd name="T9" fmla="*/ 38 h 82"/>
                  <a:gd name="T10" fmla="*/ 29 w 83"/>
                  <a:gd name="T11" fmla="*/ 34 h 82"/>
                  <a:gd name="T12" fmla="*/ 36 w 83"/>
                  <a:gd name="T13" fmla="*/ 24 h 82"/>
                  <a:gd name="T14" fmla="*/ 40 w 83"/>
                  <a:gd name="T15" fmla="*/ 20 h 82"/>
                  <a:gd name="T16" fmla="*/ 46 w 83"/>
                  <a:gd name="T17" fmla="*/ 17 h 82"/>
                  <a:gd name="T18" fmla="*/ 52 w 83"/>
                  <a:gd name="T19" fmla="*/ 9 h 82"/>
                  <a:gd name="T20" fmla="*/ 58 w 83"/>
                  <a:gd name="T21" fmla="*/ 3 h 82"/>
                  <a:gd name="T22" fmla="*/ 66 w 83"/>
                  <a:gd name="T23" fmla="*/ 0 h 82"/>
                  <a:gd name="T24" fmla="*/ 74 w 83"/>
                  <a:gd name="T25" fmla="*/ 0 h 82"/>
                  <a:gd name="T26" fmla="*/ 80 w 83"/>
                  <a:gd name="T27" fmla="*/ 7 h 82"/>
                  <a:gd name="T28" fmla="*/ 89 w 83"/>
                  <a:gd name="T29" fmla="*/ 9 h 82"/>
                  <a:gd name="T30" fmla="*/ 97 w 83"/>
                  <a:gd name="T31" fmla="*/ 13 h 82"/>
                  <a:gd name="T32" fmla="*/ 106 w 83"/>
                  <a:gd name="T33" fmla="*/ 16 h 82"/>
                  <a:gd name="T34" fmla="*/ 109 w 83"/>
                  <a:gd name="T35" fmla="*/ 17 h 82"/>
                  <a:gd name="T36" fmla="*/ 109 w 83"/>
                  <a:gd name="T37" fmla="*/ 24 h 82"/>
                  <a:gd name="T38" fmla="*/ 109 w 83"/>
                  <a:gd name="T39" fmla="*/ 32 h 82"/>
                  <a:gd name="T40" fmla="*/ 109 w 83"/>
                  <a:gd name="T41" fmla="*/ 41 h 82"/>
                  <a:gd name="T42" fmla="*/ 109 w 83"/>
                  <a:gd name="T43" fmla="*/ 46 h 82"/>
                  <a:gd name="T44" fmla="*/ 107 w 83"/>
                  <a:gd name="T45" fmla="*/ 50 h 82"/>
                  <a:gd name="T46" fmla="*/ 105 w 83"/>
                  <a:gd name="T47" fmla="*/ 53 h 82"/>
                  <a:gd name="T48" fmla="*/ 106 w 83"/>
                  <a:gd name="T49" fmla="*/ 55 h 82"/>
                  <a:gd name="T50" fmla="*/ 106 w 83"/>
                  <a:gd name="T51" fmla="*/ 58 h 82"/>
                  <a:gd name="T52" fmla="*/ 105 w 83"/>
                  <a:gd name="T53" fmla="*/ 61 h 82"/>
                  <a:gd name="T54" fmla="*/ 106 w 83"/>
                  <a:gd name="T55" fmla="*/ 65 h 82"/>
                  <a:gd name="T56" fmla="*/ 107 w 83"/>
                  <a:gd name="T57" fmla="*/ 65 h 82"/>
                  <a:gd name="T58" fmla="*/ 107 w 83"/>
                  <a:gd name="T59" fmla="*/ 71 h 82"/>
                  <a:gd name="T60" fmla="*/ 102 w 83"/>
                  <a:gd name="T61" fmla="*/ 79 h 82"/>
                  <a:gd name="T62" fmla="*/ 101 w 83"/>
                  <a:gd name="T63" fmla="*/ 84 h 82"/>
                  <a:gd name="T64" fmla="*/ 99 w 83"/>
                  <a:gd name="T65" fmla="*/ 91 h 82"/>
                  <a:gd name="T66" fmla="*/ 86 w 83"/>
                  <a:gd name="T67" fmla="*/ 105 h 82"/>
                  <a:gd name="T68" fmla="*/ 82 w 83"/>
                  <a:gd name="T69" fmla="*/ 108 h 82"/>
                  <a:gd name="T70" fmla="*/ 72 w 83"/>
                  <a:gd name="T71" fmla="*/ 107 h 82"/>
                  <a:gd name="T72" fmla="*/ 64 w 83"/>
                  <a:gd name="T73" fmla="*/ 104 h 82"/>
                  <a:gd name="T74" fmla="*/ 56 w 83"/>
                  <a:gd name="T75" fmla="*/ 104 h 82"/>
                  <a:gd name="T76" fmla="*/ 53 w 83"/>
                  <a:gd name="T77" fmla="*/ 101 h 82"/>
                  <a:gd name="T78" fmla="*/ 52 w 83"/>
                  <a:gd name="T79" fmla="*/ 99 h 82"/>
                  <a:gd name="T80" fmla="*/ 37 w 83"/>
                  <a:gd name="T81" fmla="*/ 94 h 82"/>
                  <a:gd name="T82" fmla="*/ 34 w 83"/>
                  <a:gd name="T83" fmla="*/ 83 h 82"/>
                  <a:gd name="T84" fmla="*/ 29 w 83"/>
                  <a:gd name="T85" fmla="*/ 78 h 82"/>
                  <a:gd name="T86" fmla="*/ 24 w 83"/>
                  <a:gd name="T87" fmla="*/ 70 h 82"/>
                  <a:gd name="T88" fmla="*/ 13 w 83"/>
                  <a:gd name="T89" fmla="*/ 62 h 82"/>
                  <a:gd name="T90" fmla="*/ 7 w 83"/>
                  <a:gd name="T91" fmla="*/ 46 h 82"/>
                  <a:gd name="T92" fmla="*/ 1 w 83"/>
                  <a:gd name="T93" fmla="*/ 36 h 8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83" h="82">
                    <a:moveTo>
                      <a:pt x="1" y="27"/>
                    </a:moveTo>
                    <a:cubicBezTo>
                      <a:pt x="3" y="27"/>
                      <a:pt x="4" y="27"/>
                      <a:pt x="5" y="27"/>
                    </a:cubicBezTo>
                    <a:cubicBezTo>
                      <a:pt x="7" y="26"/>
                      <a:pt x="7" y="28"/>
                      <a:pt x="8" y="29"/>
                    </a:cubicBezTo>
                    <a:cubicBezTo>
                      <a:pt x="9" y="29"/>
                      <a:pt x="11" y="28"/>
                      <a:pt x="12" y="28"/>
                    </a:cubicBezTo>
                    <a:cubicBezTo>
                      <a:pt x="13" y="27"/>
                      <a:pt x="14" y="29"/>
                      <a:pt x="15" y="29"/>
                    </a:cubicBezTo>
                    <a:cubicBezTo>
                      <a:pt x="18" y="30"/>
                      <a:pt x="20" y="28"/>
                      <a:pt x="22" y="26"/>
                    </a:cubicBezTo>
                    <a:cubicBezTo>
                      <a:pt x="24" y="23"/>
                      <a:pt x="26" y="20"/>
                      <a:pt x="27" y="18"/>
                    </a:cubicBezTo>
                    <a:cubicBezTo>
                      <a:pt x="28" y="16"/>
                      <a:pt x="29" y="16"/>
                      <a:pt x="30" y="15"/>
                    </a:cubicBezTo>
                    <a:cubicBezTo>
                      <a:pt x="32" y="14"/>
                      <a:pt x="33" y="13"/>
                      <a:pt x="35" y="13"/>
                    </a:cubicBezTo>
                    <a:cubicBezTo>
                      <a:pt x="38" y="11"/>
                      <a:pt x="39" y="11"/>
                      <a:pt x="39" y="7"/>
                    </a:cubicBezTo>
                    <a:cubicBezTo>
                      <a:pt x="39" y="5"/>
                      <a:pt x="42" y="3"/>
                      <a:pt x="44" y="2"/>
                    </a:cubicBezTo>
                    <a:cubicBezTo>
                      <a:pt x="46" y="1"/>
                      <a:pt x="48" y="0"/>
                      <a:pt x="50" y="0"/>
                    </a:cubicBezTo>
                    <a:cubicBezTo>
                      <a:pt x="52" y="0"/>
                      <a:pt x="54" y="1"/>
                      <a:pt x="56" y="0"/>
                    </a:cubicBezTo>
                    <a:cubicBezTo>
                      <a:pt x="56" y="4"/>
                      <a:pt x="56" y="5"/>
                      <a:pt x="60" y="5"/>
                    </a:cubicBezTo>
                    <a:cubicBezTo>
                      <a:pt x="63" y="5"/>
                      <a:pt x="64" y="5"/>
                      <a:pt x="67" y="7"/>
                    </a:cubicBezTo>
                    <a:cubicBezTo>
                      <a:pt x="68" y="7"/>
                      <a:pt x="72" y="9"/>
                      <a:pt x="73" y="10"/>
                    </a:cubicBezTo>
                    <a:cubicBezTo>
                      <a:pt x="75" y="11"/>
                      <a:pt x="79" y="11"/>
                      <a:pt x="80" y="12"/>
                    </a:cubicBezTo>
                    <a:cubicBezTo>
                      <a:pt x="80" y="14"/>
                      <a:pt x="81" y="14"/>
                      <a:pt x="82" y="13"/>
                    </a:cubicBezTo>
                    <a:cubicBezTo>
                      <a:pt x="82" y="15"/>
                      <a:pt x="81" y="16"/>
                      <a:pt x="82" y="18"/>
                    </a:cubicBezTo>
                    <a:cubicBezTo>
                      <a:pt x="83" y="20"/>
                      <a:pt x="82" y="22"/>
                      <a:pt x="82" y="24"/>
                    </a:cubicBezTo>
                    <a:cubicBezTo>
                      <a:pt x="83" y="26"/>
                      <a:pt x="81" y="28"/>
                      <a:pt x="82" y="31"/>
                    </a:cubicBezTo>
                    <a:cubicBezTo>
                      <a:pt x="82" y="32"/>
                      <a:pt x="83" y="33"/>
                      <a:pt x="82" y="35"/>
                    </a:cubicBezTo>
                    <a:cubicBezTo>
                      <a:pt x="81" y="35"/>
                      <a:pt x="82" y="38"/>
                      <a:pt x="81" y="38"/>
                    </a:cubicBezTo>
                    <a:cubicBezTo>
                      <a:pt x="80" y="39"/>
                      <a:pt x="79" y="39"/>
                      <a:pt x="79" y="40"/>
                    </a:cubicBezTo>
                    <a:cubicBezTo>
                      <a:pt x="79" y="41"/>
                      <a:pt x="80" y="41"/>
                      <a:pt x="80" y="42"/>
                    </a:cubicBezTo>
                    <a:cubicBezTo>
                      <a:pt x="80" y="44"/>
                      <a:pt x="80" y="44"/>
                      <a:pt x="80" y="44"/>
                    </a:cubicBezTo>
                    <a:cubicBezTo>
                      <a:pt x="80" y="44"/>
                      <a:pt x="79" y="45"/>
                      <a:pt x="79" y="46"/>
                    </a:cubicBezTo>
                    <a:cubicBezTo>
                      <a:pt x="79" y="46"/>
                      <a:pt x="80" y="48"/>
                      <a:pt x="80" y="49"/>
                    </a:cubicBezTo>
                    <a:cubicBezTo>
                      <a:pt x="81" y="49"/>
                      <a:pt x="81" y="49"/>
                      <a:pt x="81" y="49"/>
                    </a:cubicBezTo>
                    <a:cubicBezTo>
                      <a:pt x="81" y="51"/>
                      <a:pt x="82" y="52"/>
                      <a:pt x="81" y="54"/>
                    </a:cubicBezTo>
                    <a:cubicBezTo>
                      <a:pt x="80" y="56"/>
                      <a:pt x="79" y="59"/>
                      <a:pt x="77" y="60"/>
                    </a:cubicBezTo>
                    <a:cubicBezTo>
                      <a:pt x="75" y="61"/>
                      <a:pt x="76" y="62"/>
                      <a:pt x="76" y="64"/>
                    </a:cubicBezTo>
                    <a:cubicBezTo>
                      <a:pt x="75" y="66"/>
                      <a:pt x="74" y="67"/>
                      <a:pt x="75" y="69"/>
                    </a:cubicBezTo>
                    <a:cubicBezTo>
                      <a:pt x="74" y="68"/>
                      <a:pt x="66" y="79"/>
                      <a:pt x="65" y="80"/>
                    </a:cubicBezTo>
                    <a:cubicBezTo>
                      <a:pt x="64" y="80"/>
                      <a:pt x="63" y="82"/>
                      <a:pt x="62" y="82"/>
                    </a:cubicBezTo>
                    <a:cubicBezTo>
                      <a:pt x="61" y="80"/>
                      <a:pt x="57" y="81"/>
                      <a:pt x="54" y="81"/>
                    </a:cubicBezTo>
                    <a:cubicBezTo>
                      <a:pt x="52" y="81"/>
                      <a:pt x="50" y="80"/>
                      <a:pt x="48" y="79"/>
                    </a:cubicBezTo>
                    <a:cubicBezTo>
                      <a:pt x="44" y="78"/>
                      <a:pt x="43" y="79"/>
                      <a:pt x="42" y="79"/>
                    </a:cubicBezTo>
                    <a:cubicBezTo>
                      <a:pt x="41" y="77"/>
                      <a:pt x="41" y="78"/>
                      <a:pt x="40" y="77"/>
                    </a:cubicBezTo>
                    <a:cubicBezTo>
                      <a:pt x="38" y="77"/>
                      <a:pt x="40" y="75"/>
                      <a:pt x="39" y="75"/>
                    </a:cubicBezTo>
                    <a:cubicBezTo>
                      <a:pt x="37" y="72"/>
                      <a:pt x="30" y="74"/>
                      <a:pt x="28" y="71"/>
                    </a:cubicBezTo>
                    <a:cubicBezTo>
                      <a:pt x="27" y="68"/>
                      <a:pt x="25" y="65"/>
                      <a:pt x="26" y="63"/>
                    </a:cubicBezTo>
                    <a:cubicBezTo>
                      <a:pt x="27" y="59"/>
                      <a:pt x="25" y="58"/>
                      <a:pt x="22" y="59"/>
                    </a:cubicBezTo>
                    <a:cubicBezTo>
                      <a:pt x="22" y="55"/>
                      <a:pt x="21" y="54"/>
                      <a:pt x="18" y="53"/>
                    </a:cubicBezTo>
                    <a:cubicBezTo>
                      <a:pt x="15" y="52"/>
                      <a:pt x="12" y="49"/>
                      <a:pt x="10" y="47"/>
                    </a:cubicBezTo>
                    <a:cubicBezTo>
                      <a:pt x="8" y="43"/>
                      <a:pt x="8" y="39"/>
                      <a:pt x="5" y="35"/>
                    </a:cubicBezTo>
                    <a:cubicBezTo>
                      <a:pt x="4" y="34"/>
                      <a:pt x="0" y="29"/>
                      <a:pt x="1" y="2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28" name="Freeform 5168"/>
              <p:cNvSpPr>
                <a:spLocks/>
              </p:cNvSpPr>
              <p:nvPr/>
            </p:nvSpPr>
            <p:spPr bwMode="auto">
              <a:xfrm>
                <a:off x="3836" y="2525"/>
                <a:ext cx="3" cy="1"/>
              </a:xfrm>
              <a:custGeom>
                <a:avLst/>
                <a:gdLst>
                  <a:gd name="T0" fmla="*/ 0 w 2"/>
                  <a:gd name="T1" fmla="*/ 0 h 1"/>
                  <a:gd name="T2" fmla="*/ 3 w 2"/>
                  <a:gd name="T3" fmla="*/ 1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0"/>
                      <a:pt x="1" y="1"/>
                      <a:pt x="2" y="1"/>
                    </a:cubicBezTo>
                    <a:cubicBezTo>
                      <a:pt x="2"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29" name="Freeform 5169"/>
              <p:cNvSpPr>
                <a:spLocks/>
              </p:cNvSpPr>
              <p:nvPr/>
            </p:nvSpPr>
            <p:spPr bwMode="auto">
              <a:xfrm>
                <a:off x="3835" y="2512"/>
                <a:ext cx="34" cy="66"/>
              </a:xfrm>
              <a:custGeom>
                <a:avLst/>
                <a:gdLst>
                  <a:gd name="T0" fmla="*/ 3 w 26"/>
                  <a:gd name="T1" fmla="*/ 37 h 50"/>
                  <a:gd name="T2" fmla="*/ 16 w 26"/>
                  <a:gd name="T3" fmla="*/ 63 h 50"/>
                  <a:gd name="T4" fmla="*/ 31 w 26"/>
                  <a:gd name="T5" fmla="*/ 53 h 50"/>
                  <a:gd name="T6" fmla="*/ 31 w 26"/>
                  <a:gd name="T7" fmla="*/ 38 h 50"/>
                  <a:gd name="T8" fmla="*/ 29 w 26"/>
                  <a:gd name="T9" fmla="*/ 34 h 50"/>
                  <a:gd name="T10" fmla="*/ 27 w 26"/>
                  <a:gd name="T11" fmla="*/ 30 h 50"/>
                  <a:gd name="T12" fmla="*/ 24 w 26"/>
                  <a:gd name="T13" fmla="*/ 22 h 50"/>
                  <a:gd name="T14" fmla="*/ 21 w 26"/>
                  <a:gd name="T15" fmla="*/ 21 h 50"/>
                  <a:gd name="T16" fmla="*/ 17 w 26"/>
                  <a:gd name="T17" fmla="*/ 12 h 50"/>
                  <a:gd name="T18" fmla="*/ 7 w 26"/>
                  <a:gd name="T19" fmla="*/ 1 h 50"/>
                  <a:gd name="T20" fmla="*/ 10 w 26"/>
                  <a:gd name="T21" fmla="*/ 5 h 50"/>
                  <a:gd name="T22" fmla="*/ 4 w 26"/>
                  <a:gd name="T23" fmla="*/ 3 h 50"/>
                  <a:gd name="T24" fmla="*/ 8 w 26"/>
                  <a:gd name="T25" fmla="*/ 5 h 50"/>
                  <a:gd name="T26" fmla="*/ 13 w 26"/>
                  <a:gd name="T27" fmla="*/ 8 h 50"/>
                  <a:gd name="T28" fmla="*/ 7 w 26"/>
                  <a:gd name="T29" fmla="*/ 5 h 50"/>
                  <a:gd name="T30" fmla="*/ 7 w 26"/>
                  <a:gd name="T31" fmla="*/ 8 h 50"/>
                  <a:gd name="T32" fmla="*/ 5 w 26"/>
                  <a:gd name="T33" fmla="*/ 13 h 50"/>
                  <a:gd name="T34" fmla="*/ 4 w 26"/>
                  <a:gd name="T35" fmla="*/ 30 h 50"/>
                  <a:gd name="T36" fmla="*/ 3 w 26"/>
                  <a:gd name="T37" fmla="*/ 25 h 50"/>
                  <a:gd name="T38" fmla="*/ 3 w 26"/>
                  <a:gd name="T39" fmla="*/ 37 h 5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6" h="50">
                    <a:moveTo>
                      <a:pt x="2" y="28"/>
                    </a:moveTo>
                    <a:cubicBezTo>
                      <a:pt x="2" y="32"/>
                      <a:pt x="4" y="50"/>
                      <a:pt x="12" y="48"/>
                    </a:cubicBezTo>
                    <a:cubicBezTo>
                      <a:pt x="16" y="46"/>
                      <a:pt x="22" y="44"/>
                      <a:pt x="24" y="40"/>
                    </a:cubicBezTo>
                    <a:cubicBezTo>
                      <a:pt x="25" y="37"/>
                      <a:pt x="26" y="32"/>
                      <a:pt x="24" y="29"/>
                    </a:cubicBezTo>
                    <a:cubicBezTo>
                      <a:pt x="24" y="30"/>
                      <a:pt x="22" y="26"/>
                      <a:pt x="22" y="26"/>
                    </a:cubicBezTo>
                    <a:cubicBezTo>
                      <a:pt x="24" y="28"/>
                      <a:pt x="21" y="24"/>
                      <a:pt x="21" y="23"/>
                    </a:cubicBezTo>
                    <a:cubicBezTo>
                      <a:pt x="19" y="21"/>
                      <a:pt x="19" y="19"/>
                      <a:pt x="18" y="17"/>
                    </a:cubicBezTo>
                    <a:cubicBezTo>
                      <a:pt x="18" y="17"/>
                      <a:pt x="17" y="17"/>
                      <a:pt x="16" y="16"/>
                    </a:cubicBezTo>
                    <a:cubicBezTo>
                      <a:pt x="19" y="17"/>
                      <a:pt x="13" y="10"/>
                      <a:pt x="13" y="9"/>
                    </a:cubicBezTo>
                    <a:cubicBezTo>
                      <a:pt x="13" y="8"/>
                      <a:pt x="6" y="0"/>
                      <a:pt x="5" y="1"/>
                    </a:cubicBezTo>
                    <a:cubicBezTo>
                      <a:pt x="6" y="2"/>
                      <a:pt x="7" y="3"/>
                      <a:pt x="8" y="4"/>
                    </a:cubicBezTo>
                    <a:cubicBezTo>
                      <a:pt x="7" y="3"/>
                      <a:pt x="4" y="0"/>
                      <a:pt x="3" y="2"/>
                    </a:cubicBezTo>
                    <a:cubicBezTo>
                      <a:pt x="3" y="3"/>
                      <a:pt x="5" y="3"/>
                      <a:pt x="6" y="4"/>
                    </a:cubicBezTo>
                    <a:cubicBezTo>
                      <a:pt x="6" y="3"/>
                      <a:pt x="9" y="5"/>
                      <a:pt x="10" y="6"/>
                    </a:cubicBezTo>
                    <a:cubicBezTo>
                      <a:pt x="9" y="5"/>
                      <a:pt x="6" y="4"/>
                      <a:pt x="5" y="4"/>
                    </a:cubicBezTo>
                    <a:cubicBezTo>
                      <a:pt x="6" y="5"/>
                      <a:pt x="5" y="5"/>
                      <a:pt x="5" y="6"/>
                    </a:cubicBezTo>
                    <a:cubicBezTo>
                      <a:pt x="4" y="7"/>
                      <a:pt x="5" y="8"/>
                      <a:pt x="4" y="10"/>
                    </a:cubicBezTo>
                    <a:cubicBezTo>
                      <a:pt x="2" y="13"/>
                      <a:pt x="3" y="19"/>
                      <a:pt x="3" y="23"/>
                    </a:cubicBezTo>
                    <a:cubicBezTo>
                      <a:pt x="1" y="23"/>
                      <a:pt x="2" y="20"/>
                      <a:pt x="2" y="19"/>
                    </a:cubicBezTo>
                    <a:cubicBezTo>
                      <a:pt x="0" y="22"/>
                      <a:pt x="2" y="25"/>
                      <a:pt x="2" y="2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30" name="Freeform 5170"/>
              <p:cNvSpPr>
                <a:spLocks/>
              </p:cNvSpPr>
              <p:nvPr/>
            </p:nvSpPr>
            <p:spPr bwMode="auto">
              <a:xfrm>
                <a:off x="3837" y="2516"/>
                <a:ext cx="2" cy="1"/>
              </a:xfrm>
              <a:custGeom>
                <a:avLst/>
                <a:gdLst>
                  <a:gd name="T0" fmla="*/ 0 w 1"/>
                  <a:gd name="T1" fmla="*/ 0 h 1"/>
                  <a:gd name="T2" fmla="*/ 2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1" y="0"/>
                      <a:pt x="1" y="1"/>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31" name="Freeform 5171"/>
              <p:cNvSpPr>
                <a:spLocks/>
              </p:cNvSpPr>
              <p:nvPr/>
            </p:nvSpPr>
            <p:spPr bwMode="auto">
              <a:xfrm>
                <a:off x="3190" y="2141"/>
                <a:ext cx="18" cy="60"/>
              </a:xfrm>
              <a:custGeom>
                <a:avLst/>
                <a:gdLst>
                  <a:gd name="T0" fmla="*/ 0 w 14"/>
                  <a:gd name="T1" fmla="*/ 33 h 46"/>
                  <a:gd name="T2" fmla="*/ 3 w 14"/>
                  <a:gd name="T3" fmla="*/ 27 h 46"/>
                  <a:gd name="T4" fmla="*/ 6 w 14"/>
                  <a:gd name="T5" fmla="*/ 12 h 46"/>
                  <a:gd name="T6" fmla="*/ 8 w 14"/>
                  <a:gd name="T7" fmla="*/ 7 h 46"/>
                  <a:gd name="T8" fmla="*/ 8 w 14"/>
                  <a:gd name="T9" fmla="*/ 4 h 46"/>
                  <a:gd name="T10" fmla="*/ 12 w 14"/>
                  <a:gd name="T11" fmla="*/ 4 h 46"/>
                  <a:gd name="T12" fmla="*/ 14 w 14"/>
                  <a:gd name="T13" fmla="*/ 0 h 46"/>
                  <a:gd name="T14" fmla="*/ 15 w 14"/>
                  <a:gd name="T15" fmla="*/ 16 h 46"/>
                  <a:gd name="T16" fmla="*/ 12 w 14"/>
                  <a:gd name="T17" fmla="*/ 12 h 46"/>
                  <a:gd name="T18" fmla="*/ 8 w 14"/>
                  <a:gd name="T19" fmla="*/ 16 h 46"/>
                  <a:gd name="T20" fmla="*/ 9 w 14"/>
                  <a:gd name="T21" fmla="*/ 23 h 46"/>
                  <a:gd name="T22" fmla="*/ 8 w 14"/>
                  <a:gd name="T23" fmla="*/ 30 h 46"/>
                  <a:gd name="T24" fmla="*/ 15 w 14"/>
                  <a:gd name="T25" fmla="*/ 29 h 46"/>
                  <a:gd name="T26" fmla="*/ 15 w 14"/>
                  <a:gd name="T27" fmla="*/ 34 h 46"/>
                  <a:gd name="T28" fmla="*/ 13 w 14"/>
                  <a:gd name="T29" fmla="*/ 43 h 46"/>
                  <a:gd name="T30" fmla="*/ 10 w 14"/>
                  <a:gd name="T31" fmla="*/ 60 h 46"/>
                  <a:gd name="T32" fmla="*/ 0 w 14"/>
                  <a:gd name="T33" fmla="*/ 33 h 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 h="46">
                    <a:moveTo>
                      <a:pt x="0" y="25"/>
                    </a:moveTo>
                    <a:cubicBezTo>
                      <a:pt x="0" y="25"/>
                      <a:pt x="3" y="22"/>
                      <a:pt x="2" y="21"/>
                    </a:cubicBezTo>
                    <a:cubicBezTo>
                      <a:pt x="4" y="17"/>
                      <a:pt x="4" y="13"/>
                      <a:pt x="5" y="9"/>
                    </a:cubicBezTo>
                    <a:cubicBezTo>
                      <a:pt x="5" y="8"/>
                      <a:pt x="5" y="6"/>
                      <a:pt x="6" y="5"/>
                    </a:cubicBezTo>
                    <a:cubicBezTo>
                      <a:pt x="7" y="5"/>
                      <a:pt x="6" y="3"/>
                      <a:pt x="6" y="3"/>
                    </a:cubicBezTo>
                    <a:cubicBezTo>
                      <a:pt x="7" y="2"/>
                      <a:pt x="9" y="3"/>
                      <a:pt x="9" y="3"/>
                    </a:cubicBezTo>
                    <a:cubicBezTo>
                      <a:pt x="11" y="3"/>
                      <a:pt x="11" y="1"/>
                      <a:pt x="11" y="0"/>
                    </a:cubicBezTo>
                    <a:cubicBezTo>
                      <a:pt x="14" y="0"/>
                      <a:pt x="12" y="10"/>
                      <a:pt x="12" y="12"/>
                    </a:cubicBezTo>
                    <a:cubicBezTo>
                      <a:pt x="12" y="11"/>
                      <a:pt x="10" y="10"/>
                      <a:pt x="9" y="9"/>
                    </a:cubicBezTo>
                    <a:cubicBezTo>
                      <a:pt x="7" y="9"/>
                      <a:pt x="7" y="11"/>
                      <a:pt x="6" y="12"/>
                    </a:cubicBezTo>
                    <a:cubicBezTo>
                      <a:pt x="6" y="14"/>
                      <a:pt x="5" y="18"/>
                      <a:pt x="7" y="18"/>
                    </a:cubicBezTo>
                    <a:cubicBezTo>
                      <a:pt x="11" y="17"/>
                      <a:pt x="6" y="20"/>
                      <a:pt x="6" y="23"/>
                    </a:cubicBezTo>
                    <a:cubicBezTo>
                      <a:pt x="7" y="25"/>
                      <a:pt x="11" y="22"/>
                      <a:pt x="12" y="22"/>
                    </a:cubicBezTo>
                    <a:cubicBezTo>
                      <a:pt x="12" y="23"/>
                      <a:pt x="12" y="24"/>
                      <a:pt x="12" y="26"/>
                    </a:cubicBezTo>
                    <a:cubicBezTo>
                      <a:pt x="12" y="28"/>
                      <a:pt x="11" y="31"/>
                      <a:pt x="10" y="33"/>
                    </a:cubicBezTo>
                    <a:cubicBezTo>
                      <a:pt x="9" y="36"/>
                      <a:pt x="10" y="43"/>
                      <a:pt x="8" y="46"/>
                    </a:cubicBezTo>
                    <a:cubicBezTo>
                      <a:pt x="0" y="25"/>
                      <a:pt x="0" y="25"/>
                      <a:pt x="0" y="2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32" name="Freeform 5172"/>
              <p:cNvSpPr>
                <a:spLocks/>
              </p:cNvSpPr>
              <p:nvPr/>
            </p:nvSpPr>
            <p:spPr bwMode="auto">
              <a:xfrm>
                <a:off x="4101" y="2311"/>
                <a:ext cx="116" cy="137"/>
              </a:xfrm>
              <a:custGeom>
                <a:avLst/>
                <a:gdLst>
                  <a:gd name="T0" fmla="*/ 3 w 88"/>
                  <a:gd name="T1" fmla="*/ 29 h 104"/>
                  <a:gd name="T2" fmla="*/ 7 w 88"/>
                  <a:gd name="T3" fmla="*/ 22 h 104"/>
                  <a:gd name="T4" fmla="*/ 12 w 88"/>
                  <a:gd name="T5" fmla="*/ 16 h 104"/>
                  <a:gd name="T6" fmla="*/ 21 w 88"/>
                  <a:gd name="T7" fmla="*/ 22 h 104"/>
                  <a:gd name="T8" fmla="*/ 21 w 88"/>
                  <a:gd name="T9" fmla="*/ 14 h 104"/>
                  <a:gd name="T10" fmla="*/ 16 w 88"/>
                  <a:gd name="T11" fmla="*/ 5 h 104"/>
                  <a:gd name="T12" fmla="*/ 20 w 88"/>
                  <a:gd name="T13" fmla="*/ 3 h 104"/>
                  <a:gd name="T14" fmla="*/ 25 w 88"/>
                  <a:gd name="T15" fmla="*/ 5 h 104"/>
                  <a:gd name="T16" fmla="*/ 34 w 88"/>
                  <a:gd name="T17" fmla="*/ 14 h 104"/>
                  <a:gd name="T18" fmla="*/ 37 w 88"/>
                  <a:gd name="T19" fmla="*/ 14 h 104"/>
                  <a:gd name="T20" fmla="*/ 44 w 88"/>
                  <a:gd name="T21" fmla="*/ 28 h 104"/>
                  <a:gd name="T22" fmla="*/ 53 w 88"/>
                  <a:gd name="T23" fmla="*/ 26 h 104"/>
                  <a:gd name="T24" fmla="*/ 62 w 88"/>
                  <a:gd name="T25" fmla="*/ 30 h 104"/>
                  <a:gd name="T26" fmla="*/ 63 w 88"/>
                  <a:gd name="T27" fmla="*/ 36 h 104"/>
                  <a:gd name="T28" fmla="*/ 66 w 88"/>
                  <a:gd name="T29" fmla="*/ 42 h 104"/>
                  <a:gd name="T30" fmla="*/ 55 w 88"/>
                  <a:gd name="T31" fmla="*/ 46 h 104"/>
                  <a:gd name="T32" fmla="*/ 57 w 88"/>
                  <a:gd name="T33" fmla="*/ 53 h 104"/>
                  <a:gd name="T34" fmla="*/ 67 w 88"/>
                  <a:gd name="T35" fmla="*/ 59 h 104"/>
                  <a:gd name="T36" fmla="*/ 75 w 88"/>
                  <a:gd name="T37" fmla="*/ 66 h 104"/>
                  <a:gd name="T38" fmla="*/ 82 w 88"/>
                  <a:gd name="T39" fmla="*/ 72 h 104"/>
                  <a:gd name="T40" fmla="*/ 92 w 88"/>
                  <a:gd name="T41" fmla="*/ 84 h 104"/>
                  <a:gd name="T42" fmla="*/ 98 w 88"/>
                  <a:gd name="T43" fmla="*/ 95 h 104"/>
                  <a:gd name="T44" fmla="*/ 102 w 88"/>
                  <a:gd name="T45" fmla="*/ 96 h 104"/>
                  <a:gd name="T46" fmla="*/ 111 w 88"/>
                  <a:gd name="T47" fmla="*/ 103 h 104"/>
                  <a:gd name="T48" fmla="*/ 112 w 88"/>
                  <a:gd name="T49" fmla="*/ 112 h 104"/>
                  <a:gd name="T50" fmla="*/ 113 w 88"/>
                  <a:gd name="T51" fmla="*/ 120 h 104"/>
                  <a:gd name="T52" fmla="*/ 108 w 88"/>
                  <a:gd name="T53" fmla="*/ 129 h 104"/>
                  <a:gd name="T54" fmla="*/ 99 w 88"/>
                  <a:gd name="T55" fmla="*/ 128 h 104"/>
                  <a:gd name="T56" fmla="*/ 95 w 88"/>
                  <a:gd name="T57" fmla="*/ 129 h 104"/>
                  <a:gd name="T58" fmla="*/ 96 w 88"/>
                  <a:gd name="T59" fmla="*/ 136 h 104"/>
                  <a:gd name="T60" fmla="*/ 86 w 88"/>
                  <a:gd name="T61" fmla="*/ 133 h 104"/>
                  <a:gd name="T62" fmla="*/ 87 w 88"/>
                  <a:gd name="T63" fmla="*/ 125 h 104"/>
                  <a:gd name="T64" fmla="*/ 84 w 88"/>
                  <a:gd name="T65" fmla="*/ 117 h 104"/>
                  <a:gd name="T66" fmla="*/ 84 w 88"/>
                  <a:gd name="T67" fmla="*/ 115 h 104"/>
                  <a:gd name="T68" fmla="*/ 83 w 88"/>
                  <a:gd name="T69" fmla="*/ 104 h 104"/>
                  <a:gd name="T70" fmla="*/ 69 w 88"/>
                  <a:gd name="T71" fmla="*/ 79 h 104"/>
                  <a:gd name="T72" fmla="*/ 49 w 88"/>
                  <a:gd name="T73" fmla="*/ 69 h 104"/>
                  <a:gd name="T74" fmla="*/ 42 w 88"/>
                  <a:gd name="T75" fmla="*/ 74 h 104"/>
                  <a:gd name="T76" fmla="*/ 33 w 88"/>
                  <a:gd name="T77" fmla="*/ 70 h 104"/>
                  <a:gd name="T78" fmla="*/ 22 w 88"/>
                  <a:gd name="T79" fmla="*/ 80 h 104"/>
                  <a:gd name="T80" fmla="*/ 18 w 88"/>
                  <a:gd name="T81" fmla="*/ 75 h 104"/>
                  <a:gd name="T82" fmla="*/ 18 w 88"/>
                  <a:gd name="T83" fmla="*/ 65 h 104"/>
                  <a:gd name="T84" fmla="*/ 20 w 88"/>
                  <a:gd name="T85" fmla="*/ 61 h 104"/>
                  <a:gd name="T86" fmla="*/ 13 w 88"/>
                  <a:gd name="T87" fmla="*/ 47 h 104"/>
                  <a:gd name="T88" fmla="*/ 11 w 88"/>
                  <a:gd name="T89" fmla="*/ 49 h 104"/>
                  <a:gd name="T90" fmla="*/ 7 w 88"/>
                  <a:gd name="T91" fmla="*/ 38 h 104"/>
                  <a:gd name="T92" fmla="*/ 0 w 88"/>
                  <a:gd name="T93" fmla="*/ 37 h 10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88" h="104">
                    <a:moveTo>
                      <a:pt x="0" y="27"/>
                    </a:moveTo>
                    <a:cubicBezTo>
                      <a:pt x="1" y="25"/>
                      <a:pt x="0" y="23"/>
                      <a:pt x="2" y="22"/>
                    </a:cubicBezTo>
                    <a:cubicBezTo>
                      <a:pt x="2" y="21"/>
                      <a:pt x="5" y="22"/>
                      <a:pt x="5" y="20"/>
                    </a:cubicBezTo>
                    <a:cubicBezTo>
                      <a:pt x="3" y="21"/>
                      <a:pt x="5" y="18"/>
                      <a:pt x="5" y="17"/>
                    </a:cubicBezTo>
                    <a:cubicBezTo>
                      <a:pt x="5" y="16"/>
                      <a:pt x="5" y="15"/>
                      <a:pt x="6" y="15"/>
                    </a:cubicBezTo>
                    <a:cubicBezTo>
                      <a:pt x="7" y="14"/>
                      <a:pt x="9" y="13"/>
                      <a:pt x="9" y="12"/>
                    </a:cubicBezTo>
                    <a:cubicBezTo>
                      <a:pt x="10" y="13"/>
                      <a:pt x="10" y="17"/>
                      <a:pt x="13" y="16"/>
                    </a:cubicBezTo>
                    <a:cubicBezTo>
                      <a:pt x="14" y="15"/>
                      <a:pt x="14" y="17"/>
                      <a:pt x="16" y="17"/>
                    </a:cubicBezTo>
                    <a:cubicBezTo>
                      <a:pt x="18" y="17"/>
                      <a:pt x="16" y="14"/>
                      <a:pt x="16" y="14"/>
                    </a:cubicBezTo>
                    <a:cubicBezTo>
                      <a:pt x="15" y="13"/>
                      <a:pt x="17" y="12"/>
                      <a:pt x="16" y="11"/>
                    </a:cubicBezTo>
                    <a:cubicBezTo>
                      <a:pt x="15" y="10"/>
                      <a:pt x="15" y="9"/>
                      <a:pt x="14" y="8"/>
                    </a:cubicBezTo>
                    <a:cubicBezTo>
                      <a:pt x="13" y="7"/>
                      <a:pt x="13" y="5"/>
                      <a:pt x="12" y="4"/>
                    </a:cubicBezTo>
                    <a:cubicBezTo>
                      <a:pt x="12" y="3"/>
                      <a:pt x="13" y="0"/>
                      <a:pt x="14" y="1"/>
                    </a:cubicBezTo>
                    <a:cubicBezTo>
                      <a:pt x="15" y="1"/>
                      <a:pt x="15" y="2"/>
                      <a:pt x="15" y="2"/>
                    </a:cubicBezTo>
                    <a:cubicBezTo>
                      <a:pt x="18" y="1"/>
                      <a:pt x="16" y="1"/>
                      <a:pt x="18" y="2"/>
                    </a:cubicBezTo>
                    <a:cubicBezTo>
                      <a:pt x="18" y="2"/>
                      <a:pt x="18" y="3"/>
                      <a:pt x="19" y="4"/>
                    </a:cubicBezTo>
                    <a:cubicBezTo>
                      <a:pt x="21" y="5"/>
                      <a:pt x="22" y="6"/>
                      <a:pt x="23" y="7"/>
                    </a:cubicBezTo>
                    <a:cubicBezTo>
                      <a:pt x="24" y="8"/>
                      <a:pt x="24" y="10"/>
                      <a:pt x="26" y="11"/>
                    </a:cubicBezTo>
                    <a:cubicBezTo>
                      <a:pt x="27" y="10"/>
                      <a:pt x="26" y="9"/>
                      <a:pt x="26" y="9"/>
                    </a:cubicBezTo>
                    <a:cubicBezTo>
                      <a:pt x="27" y="10"/>
                      <a:pt x="27" y="10"/>
                      <a:pt x="28" y="11"/>
                    </a:cubicBezTo>
                    <a:cubicBezTo>
                      <a:pt x="28" y="12"/>
                      <a:pt x="27" y="13"/>
                      <a:pt x="28" y="16"/>
                    </a:cubicBezTo>
                    <a:cubicBezTo>
                      <a:pt x="28" y="18"/>
                      <a:pt x="31" y="21"/>
                      <a:pt x="33" y="21"/>
                    </a:cubicBezTo>
                    <a:cubicBezTo>
                      <a:pt x="35" y="21"/>
                      <a:pt x="36" y="22"/>
                      <a:pt x="37" y="23"/>
                    </a:cubicBezTo>
                    <a:cubicBezTo>
                      <a:pt x="38" y="22"/>
                      <a:pt x="38" y="21"/>
                      <a:pt x="40" y="20"/>
                    </a:cubicBezTo>
                    <a:cubicBezTo>
                      <a:pt x="41" y="19"/>
                      <a:pt x="43" y="20"/>
                      <a:pt x="44" y="21"/>
                    </a:cubicBezTo>
                    <a:cubicBezTo>
                      <a:pt x="45" y="22"/>
                      <a:pt x="47" y="22"/>
                      <a:pt x="47" y="23"/>
                    </a:cubicBezTo>
                    <a:cubicBezTo>
                      <a:pt x="47" y="25"/>
                      <a:pt x="45" y="25"/>
                      <a:pt x="45" y="26"/>
                    </a:cubicBezTo>
                    <a:cubicBezTo>
                      <a:pt x="46" y="26"/>
                      <a:pt x="48" y="26"/>
                      <a:pt x="48" y="27"/>
                    </a:cubicBezTo>
                    <a:cubicBezTo>
                      <a:pt x="48" y="28"/>
                      <a:pt x="49" y="28"/>
                      <a:pt x="49" y="28"/>
                    </a:cubicBezTo>
                    <a:cubicBezTo>
                      <a:pt x="53" y="29"/>
                      <a:pt x="52" y="32"/>
                      <a:pt x="50" y="32"/>
                    </a:cubicBezTo>
                    <a:cubicBezTo>
                      <a:pt x="52" y="33"/>
                      <a:pt x="48" y="35"/>
                      <a:pt x="46" y="35"/>
                    </a:cubicBezTo>
                    <a:cubicBezTo>
                      <a:pt x="46" y="35"/>
                      <a:pt x="42" y="34"/>
                      <a:pt x="42" y="35"/>
                    </a:cubicBezTo>
                    <a:cubicBezTo>
                      <a:pt x="42" y="36"/>
                      <a:pt x="44" y="37"/>
                      <a:pt x="43" y="38"/>
                    </a:cubicBezTo>
                    <a:cubicBezTo>
                      <a:pt x="43" y="38"/>
                      <a:pt x="41" y="39"/>
                      <a:pt x="43" y="40"/>
                    </a:cubicBezTo>
                    <a:cubicBezTo>
                      <a:pt x="44" y="40"/>
                      <a:pt x="44" y="40"/>
                      <a:pt x="45" y="41"/>
                    </a:cubicBezTo>
                    <a:cubicBezTo>
                      <a:pt x="46" y="42"/>
                      <a:pt x="49" y="44"/>
                      <a:pt x="51" y="45"/>
                    </a:cubicBezTo>
                    <a:cubicBezTo>
                      <a:pt x="52" y="46"/>
                      <a:pt x="57" y="46"/>
                      <a:pt x="56" y="47"/>
                    </a:cubicBezTo>
                    <a:cubicBezTo>
                      <a:pt x="56" y="48"/>
                      <a:pt x="55" y="48"/>
                      <a:pt x="57" y="50"/>
                    </a:cubicBezTo>
                    <a:cubicBezTo>
                      <a:pt x="58" y="51"/>
                      <a:pt x="59" y="53"/>
                      <a:pt x="60" y="53"/>
                    </a:cubicBezTo>
                    <a:cubicBezTo>
                      <a:pt x="61" y="53"/>
                      <a:pt x="61" y="55"/>
                      <a:pt x="62" y="55"/>
                    </a:cubicBezTo>
                    <a:cubicBezTo>
                      <a:pt x="63" y="57"/>
                      <a:pt x="64" y="58"/>
                      <a:pt x="65" y="60"/>
                    </a:cubicBezTo>
                    <a:cubicBezTo>
                      <a:pt x="66" y="60"/>
                      <a:pt x="69" y="63"/>
                      <a:pt x="70" y="64"/>
                    </a:cubicBezTo>
                    <a:cubicBezTo>
                      <a:pt x="71" y="64"/>
                      <a:pt x="73" y="67"/>
                      <a:pt x="73" y="67"/>
                    </a:cubicBezTo>
                    <a:cubicBezTo>
                      <a:pt x="74" y="69"/>
                      <a:pt x="74" y="71"/>
                      <a:pt x="74" y="72"/>
                    </a:cubicBezTo>
                    <a:cubicBezTo>
                      <a:pt x="74" y="72"/>
                      <a:pt x="75" y="73"/>
                      <a:pt x="76" y="73"/>
                    </a:cubicBezTo>
                    <a:cubicBezTo>
                      <a:pt x="76" y="74"/>
                      <a:pt x="77" y="73"/>
                      <a:pt x="77" y="73"/>
                    </a:cubicBezTo>
                    <a:cubicBezTo>
                      <a:pt x="79" y="74"/>
                      <a:pt x="78" y="75"/>
                      <a:pt x="79" y="75"/>
                    </a:cubicBezTo>
                    <a:cubicBezTo>
                      <a:pt x="80" y="75"/>
                      <a:pt x="82" y="78"/>
                      <a:pt x="84" y="78"/>
                    </a:cubicBezTo>
                    <a:cubicBezTo>
                      <a:pt x="84" y="80"/>
                      <a:pt x="82" y="80"/>
                      <a:pt x="82" y="81"/>
                    </a:cubicBezTo>
                    <a:cubicBezTo>
                      <a:pt x="81" y="83"/>
                      <a:pt x="85" y="84"/>
                      <a:pt x="85" y="85"/>
                    </a:cubicBezTo>
                    <a:cubicBezTo>
                      <a:pt x="87" y="87"/>
                      <a:pt x="88" y="87"/>
                      <a:pt x="87" y="89"/>
                    </a:cubicBezTo>
                    <a:cubicBezTo>
                      <a:pt x="87" y="90"/>
                      <a:pt x="86" y="91"/>
                      <a:pt x="86" y="91"/>
                    </a:cubicBezTo>
                    <a:cubicBezTo>
                      <a:pt x="86" y="92"/>
                      <a:pt x="86" y="91"/>
                      <a:pt x="87" y="93"/>
                    </a:cubicBezTo>
                    <a:cubicBezTo>
                      <a:pt x="88" y="95"/>
                      <a:pt x="85" y="97"/>
                      <a:pt x="82" y="98"/>
                    </a:cubicBezTo>
                    <a:cubicBezTo>
                      <a:pt x="79" y="99"/>
                      <a:pt x="77" y="96"/>
                      <a:pt x="76" y="96"/>
                    </a:cubicBezTo>
                    <a:cubicBezTo>
                      <a:pt x="75" y="96"/>
                      <a:pt x="76" y="97"/>
                      <a:pt x="75" y="97"/>
                    </a:cubicBezTo>
                    <a:cubicBezTo>
                      <a:pt x="75" y="97"/>
                      <a:pt x="74" y="97"/>
                      <a:pt x="74" y="97"/>
                    </a:cubicBezTo>
                    <a:cubicBezTo>
                      <a:pt x="74" y="98"/>
                      <a:pt x="73" y="99"/>
                      <a:pt x="72" y="98"/>
                    </a:cubicBezTo>
                    <a:cubicBezTo>
                      <a:pt x="72" y="98"/>
                      <a:pt x="71" y="99"/>
                      <a:pt x="71" y="100"/>
                    </a:cubicBezTo>
                    <a:cubicBezTo>
                      <a:pt x="72" y="101"/>
                      <a:pt x="74" y="102"/>
                      <a:pt x="73" y="103"/>
                    </a:cubicBezTo>
                    <a:cubicBezTo>
                      <a:pt x="72" y="104"/>
                      <a:pt x="70" y="104"/>
                      <a:pt x="69" y="102"/>
                    </a:cubicBezTo>
                    <a:cubicBezTo>
                      <a:pt x="69" y="102"/>
                      <a:pt x="67" y="101"/>
                      <a:pt x="65" y="101"/>
                    </a:cubicBezTo>
                    <a:cubicBezTo>
                      <a:pt x="64" y="101"/>
                      <a:pt x="62" y="99"/>
                      <a:pt x="63" y="98"/>
                    </a:cubicBezTo>
                    <a:cubicBezTo>
                      <a:pt x="64" y="98"/>
                      <a:pt x="66" y="97"/>
                      <a:pt x="66" y="95"/>
                    </a:cubicBezTo>
                    <a:cubicBezTo>
                      <a:pt x="66" y="94"/>
                      <a:pt x="66" y="92"/>
                      <a:pt x="66" y="91"/>
                    </a:cubicBezTo>
                    <a:cubicBezTo>
                      <a:pt x="65" y="90"/>
                      <a:pt x="64" y="90"/>
                      <a:pt x="64" y="89"/>
                    </a:cubicBezTo>
                    <a:cubicBezTo>
                      <a:pt x="64" y="88"/>
                      <a:pt x="65" y="88"/>
                      <a:pt x="65" y="87"/>
                    </a:cubicBezTo>
                    <a:cubicBezTo>
                      <a:pt x="65" y="87"/>
                      <a:pt x="65" y="87"/>
                      <a:pt x="64" y="87"/>
                    </a:cubicBezTo>
                    <a:cubicBezTo>
                      <a:pt x="64" y="86"/>
                      <a:pt x="67" y="84"/>
                      <a:pt x="65" y="82"/>
                    </a:cubicBezTo>
                    <a:cubicBezTo>
                      <a:pt x="64" y="82"/>
                      <a:pt x="61" y="80"/>
                      <a:pt x="63" y="79"/>
                    </a:cubicBezTo>
                    <a:cubicBezTo>
                      <a:pt x="59" y="77"/>
                      <a:pt x="55" y="75"/>
                      <a:pt x="54" y="70"/>
                    </a:cubicBezTo>
                    <a:cubicBezTo>
                      <a:pt x="54" y="67"/>
                      <a:pt x="55" y="62"/>
                      <a:pt x="52" y="60"/>
                    </a:cubicBezTo>
                    <a:cubicBezTo>
                      <a:pt x="48" y="57"/>
                      <a:pt x="47" y="52"/>
                      <a:pt x="42" y="51"/>
                    </a:cubicBezTo>
                    <a:cubicBezTo>
                      <a:pt x="42" y="51"/>
                      <a:pt x="35" y="49"/>
                      <a:pt x="37" y="52"/>
                    </a:cubicBezTo>
                    <a:cubicBezTo>
                      <a:pt x="36" y="52"/>
                      <a:pt x="35" y="55"/>
                      <a:pt x="34" y="55"/>
                    </a:cubicBezTo>
                    <a:cubicBezTo>
                      <a:pt x="34" y="55"/>
                      <a:pt x="33" y="55"/>
                      <a:pt x="32" y="56"/>
                    </a:cubicBezTo>
                    <a:cubicBezTo>
                      <a:pt x="31" y="57"/>
                      <a:pt x="30" y="55"/>
                      <a:pt x="29" y="55"/>
                    </a:cubicBezTo>
                    <a:cubicBezTo>
                      <a:pt x="27" y="55"/>
                      <a:pt x="26" y="53"/>
                      <a:pt x="25" y="53"/>
                    </a:cubicBezTo>
                    <a:cubicBezTo>
                      <a:pt x="24" y="52"/>
                      <a:pt x="23" y="55"/>
                      <a:pt x="22" y="54"/>
                    </a:cubicBezTo>
                    <a:cubicBezTo>
                      <a:pt x="21" y="57"/>
                      <a:pt x="18" y="59"/>
                      <a:pt x="17" y="61"/>
                    </a:cubicBezTo>
                    <a:cubicBezTo>
                      <a:pt x="16" y="62"/>
                      <a:pt x="15" y="61"/>
                      <a:pt x="14" y="60"/>
                    </a:cubicBezTo>
                    <a:cubicBezTo>
                      <a:pt x="13" y="59"/>
                      <a:pt x="14" y="58"/>
                      <a:pt x="14" y="57"/>
                    </a:cubicBezTo>
                    <a:cubicBezTo>
                      <a:pt x="15" y="55"/>
                      <a:pt x="15" y="54"/>
                      <a:pt x="15" y="52"/>
                    </a:cubicBezTo>
                    <a:cubicBezTo>
                      <a:pt x="15" y="51"/>
                      <a:pt x="14" y="50"/>
                      <a:pt x="14" y="49"/>
                    </a:cubicBezTo>
                    <a:cubicBezTo>
                      <a:pt x="14" y="48"/>
                      <a:pt x="14" y="48"/>
                      <a:pt x="15" y="48"/>
                    </a:cubicBezTo>
                    <a:cubicBezTo>
                      <a:pt x="15" y="47"/>
                      <a:pt x="15" y="47"/>
                      <a:pt x="15" y="46"/>
                    </a:cubicBezTo>
                    <a:cubicBezTo>
                      <a:pt x="15" y="44"/>
                      <a:pt x="15" y="43"/>
                      <a:pt x="15" y="41"/>
                    </a:cubicBezTo>
                    <a:cubicBezTo>
                      <a:pt x="13" y="38"/>
                      <a:pt x="15" y="35"/>
                      <a:pt x="10" y="36"/>
                    </a:cubicBezTo>
                    <a:cubicBezTo>
                      <a:pt x="10" y="36"/>
                      <a:pt x="9" y="36"/>
                      <a:pt x="9" y="36"/>
                    </a:cubicBezTo>
                    <a:cubicBezTo>
                      <a:pt x="9" y="37"/>
                      <a:pt x="9" y="37"/>
                      <a:pt x="8" y="37"/>
                    </a:cubicBezTo>
                    <a:cubicBezTo>
                      <a:pt x="6" y="37"/>
                      <a:pt x="5" y="36"/>
                      <a:pt x="5" y="35"/>
                    </a:cubicBezTo>
                    <a:cubicBezTo>
                      <a:pt x="4" y="33"/>
                      <a:pt x="6" y="31"/>
                      <a:pt x="5" y="29"/>
                    </a:cubicBezTo>
                    <a:cubicBezTo>
                      <a:pt x="5" y="29"/>
                      <a:pt x="3" y="27"/>
                      <a:pt x="3" y="26"/>
                    </a:cubicBezTo>
                    <a:cubicBezTo>
                      <a:pt x="2" y="26"/>
                      <a:pt x="1" y="27"/>
                      <a:pt x="0" y="28"/>
                    </a:cubicBezTo>
                    <a:cubicBezTo>
                      <a:pt x="0" y="27"/>
                      <a:pt x="0" y="27"/>
                      <a:pt x="0" y="2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33" name="Freeform 5173"/>
              <p:cNvSpPr>
                <a:spLocks/>
              </p:cNvSpPr>
              <p:nvPr/>
            </p:nvSpPr>
            <p:spPr bwMode="auto">
              <a:xfrm>
                <a:off x="4337" y="1989"/>
                <a:ext cx="66" cy="83"/>
              </a:xfrm>
              <a:custGeom>
                <a:avLst/>
                <a:gdLst>
                  <a:gd name="T0" fmla="*/ 1 w 50"/>
                  <a:gd name="T1" fmla="*/ 45 h 63"/>
                  <a:gd name="T2" fmla="*/ 4 w 50"/>
                  <a:gd name="T3" fmla="*/ 40 h 63"/>
                  <a:gd name="T4" fmla="*/ 7 w 50"/>
                  <a:gd name="T5" fmla="*/ 38 h 63"/>
                  <a:gd name="T6" fmla="*/ 12 w 50"/>
                  <a:gd name="T7" fmla="*/ 33 h 63"/>
                  <a:gd name="T8" fmla="*/ 15 w 50"/>
                  <a:gd name="T9" fmla="*/ 33 h 63"/>
                  <a:gd name="T10" fmla="*/ 17 w 50"/>
                  <a:gd name="T11" fmla="*/ 28 h 63"/>
                  <a:gd name="T12" fmla="*/ 18 w 50"/>
                  <a:gd name="T13" fmla="*/ 20 h 63"/>
                  <a:gd name="T14" fmla="*/ 21 w 50"/>
                  <a:gd name="T15" fmla="*/ 18 h 63"/>
                  <a:gd name="T16" fmla="*/ 26 w 50"/>
                  <a:gd name="T17" fmla="*/ 21 h 63"/>
                  <a:gd name="T18" fmla="*/ 36 w 50"/>
                  <a:gd name="T19" fmla="*/ 24 h 63"/>
                  <a:gd name="T20" fmla="*/ 40 w 50"/>
                  <a:gd name="T21" fmla="*/ 21 h 63"/>
                  <a:gd name="T22" fmla="*/ 37 w 50"/>
                  <a:gd name="T23" fmla="*/ 20 h 63"/>
                  <a:gd name="T24" fmla="*/ 33 w 50"/>
                  <a:gd name="T25" fmla="*/ 14 h 63"/>
                  <a:gd name="T26" fmla="*/ 42 w 50"/>
                  <a:gd name="T27" fmla="*/ 14 h 63"/>
                  <a:gd name="T28" fmla="*/ 45 w 50"/>
                  <a:gd name="T29" fmla="*/ 9 h 63"/>
                  <a:gd name="T30" fmla="*/ 49 w 50"/>
                  <a:gd name="T31" fmla="*/ 8 h 63"/>
                  <a:gd name="T32" fmla="*/ 48 w 50"/>
                  <a:gd name="T33" fmla="*/ 0 h 63"/>
                  <a:gd name="T34" fmla="*/ 54 w 50"/>
                  <a:gd name="T35" fmla="*/ 3 h 63"/>
                  <a:gd name="T36" fmla="*/ 65 w 50"/>
                  <a:gd name="T37" fmla="*/ 11 h 63"/>
                  <a:gd name="T38" fmla="*/ 61 w 50"/>
                  <a:gd name="T39" fmla="*/ 11 h 63"/>
                  <a:gd name="T40" fmla="*/ 59 w 50"/>
                  <a:gd name="T41" fmla="*/ 13 h 63"/>
                  <a:gd name="T42" fmla="*/ 57 w 50"/>
                  <a:gd name="T43" fmla="*/ 21 h 63"/>
                  <a:gd name="T44" fmla="*/ 62 w 50"/>
                  <a:gd name="T45" fmla="*/ 33 h 63"/>
                  <a:gd name="T46" fmla="*/ 58 w 50"/>
                  <a:gd name="T47" fmla="*/ 36 h 63"/>
                  <a:gd name="T48" fmla="*/ 58 w 50"/>
                  <a:gd name="T49" fmla="*/ 38 h 63"/>
                  <a:gd name="T50" fmla="*/ 55 w 50"/>
                  <a:gd name="T51" fmla="*/ 41 h 63"/>
                  <a:gd name="T52" fmla="*/ 53 w 50"/>
                  <a:gd name="T53" fmla="*/ 45 h 63"/>
                  <a:gd name="T54" fmla="*/ 49 w 50"/>
                  <a:gd name="T55" fmla="*/ 46 h 63"/>
                  <a:gd name="T56" fmla="*/ 46 w 50"/>
                  <a:gd name="T57" fmla="*/ 49 h 63"/>
                  <a:gd name="T58" fmla="*/ 45 w 50"/>
                  <a:gd name="T59" fmla="*/ 51 h 63"/>
                  <a:gd name="T60" fmla="*/ 48 w 50"/>
                  <a:gd name="T61" fmla="*/ 57 h 63"/>
                  <a:gd name="T62" fmla="*/ 46 w 50"/>
                  <a:gd name="T63" fmla="*/ 57 h 63"/>
                  <a:gd name="T64" fmla="*/ 51 w 50"/>
                  <a:gd name="T65" fmla="*/ 61 h 63"/>
                  <a:gd name="T66" fmla="*/ 63 w 50"/>
                  <a:gd name="T67" fmla="*/ 70 h 63"/>
                  <a:gd name="T68" fmla="*/ 49 w 50"/>
                  <a:gd name="T69" fmla="*/ 75 h 63"/>
                  <a:gd name="T70" fmla="*/ 45 w 50"/>
                  <a:gd name="T71" fmla="*/ 80 h 63"/>
                  <a:gd name="T72" fmla="*/ 41 w 50"/>
                  <a:gd name="T73" fmla="*/ 82 h 63"/>
                  <a:gd name="T74" fmla="*/ 36 w 50"/>
                  <a:gd name="T75" fmla="*/ 80 h 63"/>
                  <a:gd name="T76" fmla="*/ 32 w 50"/>
                  <a:gd name="T77" fmla="*/ 78 h 63"/>
                  <a:gd name="T78" fmla="*/ 34 w 50"/>
                  <a:gd name="T79" fmla="*/ 79 h 63"/>
                  <a:gd name="T80" fmla="*/ 30 w 50"/>
                  <a:gd name="T81" fmla="*/ 83 h 63"/>
                  <a:gd name="T82" fmla="*/ 32 w 50"/>
                  <a:gd name="T83" fmla="*/ 80 h 63"/>
                  <a:gd name="T84" fmla="*/ 29 w 50"/>
                  <a:gd name="T85" fmla="*/ 80 h 63"/>
                  <a:gd name="T86" fmla="*/ 24 w 50"/>
                  <a:gd name="T87" fmla="*/ 78 h 63"/>
                  <a:gd name="T88" fmla="*/ 26 w 50"/>
                  <a:gd name="T89" fmla="*/ 78 h 63"/>
                  <a:gd name="T90" fmla="*/ 20 w 50"/>
                  <a:gd name="T91" fmla="*/ 76 h 63"/>
                  <a:gd name="T92" fmla="*/ 21 w 50"/>
                  <a:gd name="T93" fmla="*/ 75 h 63"/>
                  <a:gd name="T94" fmla="*/ 20 w 50"/>
                  <a:gd name="T95" fmla="*/ 69 h 63"/>
                  <a:gd name="T96" fmla="*/ 22 w 50"/>
                  <a:gd name="T97" fmla="*/ 67 h 63"/>
                  <a:gd name="T98" fmla="*/ 28 w 50"/>
                  <a:gd name="T99" fmla="*/ 69 h 63"/>
                  <a:gd name="T100" fmla="*/ 20 w 50"/>
                  <a:gd name="T101" fmla="*/ 63 h 63"/>
                  <a:gd name="T102" fmla="*/ 20 w 50"/>
                  <a:gd name="T103" fmla="*/ 57 h 63"/>
                  <a:gd name="T104" fmla="*/ 18 w 50"/>
                  <a:gd name="T105" fmla="*/ 53 h 63"/>
                  <a:gd name="T106" fmla="*/ 8 w 50"/>
                  <a:gd name="T107" fmla="*/ 50 h 63"/>
                  <a:gd name="T108" fmla="*/ 8 w 50"/>
                  <a:gd name="T109" fmla="*/ 53 h 63"/>
                  <a:gd name="T110" fmla="*/ 4 w 50"/>
                  <a:gd name="T111" fmla="*/ 49 h 63"/>
                  <a:gd name="T112" fmla="*/ 3 w 50"/>
                  <a:gd name="T113" fmla="*/ 46 h 63"/>
                  <a:gd name="T114" fmla="*/ 1 w 50"/>
                  <a:gd name="T115" fmla="*/ 45 h 6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50" h="63">
                    <a:moveTo>
                      <a:pt x="1" y="34"/>
                    </a:moveTo>
                    <a:cubicBezTo>
                      <a:pt x="1" y="33"/>
                      <a:pt x="2" y="31"/>
                      <a:pt x="3" y="30"/>
                    </a:cubicBezTo>
                    <a:cubicBezTo>
                      <a:pt x="4" y="30"/>
                      <a:pt x="5" y="30"/>
                      <a:pt x="5" y="29"/>
                    </a:cubicBezTo>
                    <a:cubicBezTo>
                      <a:pt x="5" y="27"/>
                      <a:pt x="9" y="27"/>
                      <a:pt x="9" y="25"/>
                    </a:cubicBezTo>
                    <a:cubicBezTo>
                      <a:pt x="9" y="24"/>
                      <a:pt x="10" y="25"/>
                      <a:pt x="11" y="25"/>
                    </a:cubicBezTo>
                    <a:cubicBezTo>
                      <a:pt x="12" y="24"/>
                      <a:pt x="12" y="22"/>
                      <a:pt x="13" y="21"/>
                    </a:cubicBezTo>
                    <a:cubicBezTo>
                      <a:pt x="13" y="19"/>
                      <a:pt x="12" y="16"/>
                      <a:pt x="14" y="15"/>
                    </a:cubicBezTo>
                    <a:cubicBezTo>
                      <a:pt x="14" y="15"/>
                      <a:pt x="15" y="13"/>
                      <a:pt x="16" y="14"/>
                    </a:cubicBezTo>
                    <a:cubicBezTo>
                      <a:pt x="17" y="14"/>
                      <a:pt x="18" y="16"/>
                      <a:pt x="20" y="16"/>
                    </a:cubicBezTo>
                    <a:cubicBezTo>
                      <a:pt x="22" y="18"/>
                      <a:pt x="24" y="18"/>
                      <a:pt x="27" y="18"/>
                    </a:cubicBezTo>
                    <a:cubicBezTo>
                      <a:pt x="28" y="18"/>
                      <a:pt x="31" y="19"/>
                      <a:pt x="30" y="16"/>
                    </a:cubicBezTo>
                    <a:cubicBezTo>
                      <a:pt x="30" y="15"/>
                      <a:pt x="28" y="15"/>
                      <a:pt x="28" y="15"/>
                    </a:cubicBezTo>
                    <a:cubicBezTo>
                      <a:pt x="27" y="14"/>
                      <a:pt x="26" y="13"/>
                      <a:pt x="25" y="11"/>
                    </a:cubicBezTo>
                    <a:cubicBezTo>
                      <a:pt x="27" y="11"/>
                      <a:pt x="30" y="11"/>
                      <a:pt x="32" y="11"/>
                    </a:cubicBezTo>
                    <a:cubicBezTo>
                      <a:pt x="35" y="11"/>
                      <a:pt x="33" y="9"/>
                      <a:pt x="34" y="7"/>
                    </a:cubicBezTo>
                    <a:cubicBezTo>
                      <a:pt x="35" y="6"/>
                      <a:pt x="36" y="7"/>
                      <a:pt x="37" y="6"/>
                    </a:cubicBezTo>
                    <a:cubicBezTo>
                      <a:pt x="39" y="6"/>
                      <a:pt x="36" y="1"/>
                      <a:pt x="36" y="0"/>
                    </a:cubicBezTo>
                    <a:cubicBezTo>
                      <a:pt x="38" y="0"/>
                      <a:pt x="40" y="0"/>
                      <a:pt x="41" y="2"/>
                    </a:cubicBezTo>
                    <a:cubicBezTo>
                      <a:pt x="43" y="5"/>
                      <a:pt x="47" y="5"/>
                      <a:pt x="49" y="8"/>
                    </a:cubicBezTo>
                    <a:cubicBezTo>
                      <a:pt x="48" y="9"/>
                      <a:pt x="47" y="8"/>
                      <a:pt x="46" y="8"/>
                    </a:cubicBezTo>
                    <a:cubicBezTo>
                      <a:pt x="45" y="8"/>
                      <a:pt x="45" y="9"/>
                      <a:pt x="45" y="10"/>
                    </a:cubicBezTo>
                    <a:cubicBezTo>
                      <a:pt x="44" y="11"/>
                      <a:pt x="43" y="14"/>
                      <a:pt x="43" y="16"/>
                    </a:cubicBezTo>
                    <a:cubicBezTo>
                      <a:pt x="43" y="17"/>
                      <a:pt x="50" y="24"/>
                      <a:pt x="47" y="25"/>
                    </a:cubicBezTo>
                    <a:cubicBezTo>
                      <a:pt x="46" y="26"/>
                      <a:pt x="45" y="26"/>
                      <a:pt x="44" y="27"/>
                    </a:cubicBezTo>
                    <a:cubicBezTo>
                      <a:pt x="44" y="28"/>
                      <a:pt x="45" y="29"/>
                      <a:pt x="44" y="29"/>
                    </a:cubicBezTo>
                    <a:cubicBezTo>
                      <a:pt x="43" y="30"/>
                      <a:pt x="42" y="30"/>
                      <a:pt x="42" y="31"/>
                    </a:cubicBezTo>
                    <a:cubicBezTo>
                      <a:pt x="41" y="32"/>
                      <a:pt x="41" y="33"/>
                      <a:pt x="40" y="34"/>
                    </a:cubicBezTo>
                    <a:cubicBezTo>
                      <a:pt x="39" y="35"/>
                      <a:pt x="38" y="35"/>
                      <a:pt x="37" y="35"/>
                    </a:cubicBezTo>
                    <a:cubicBezTo>
                      <a:pt x="36" y="36"/>
                      <a:pt x="35" y="36"/>
                      <a:pt x="35" y="37"/>
                    </a:cubicBezTo>
                    <a:cubicBezTo>
                      <a:pt x="34" y="38"/>
                      <a:pt x="33" y="38"/>
                      <a:pt x="34" y="39"/>
                    </a:cubicBezTo>
                    <a:cubicBezTo>
                      <a:pt x="35" y="40"/>
                      <a:pt x="35" y="42"/>
                      <a:pt x="36" y="43"/>
                    </a:cubicBezTo>
                    <a:cubicBezTo>
                      <a:pt x="35" y="41"/>
                      <a:pt x="34" y="42"/>
                      <a:pt x="35" y="43"/>
                    </a:cubicBezTo>
                    <a:cubicBezTo>
                      <a:pt x="35" y="46"/>
                      <a:pt x="37" y="45"/>
                      <a:pt x="39" y="46"/>
                    </a:cubicBezTo>
                    <a:cubicBezTo>
                      <a:pt x="41" y="47"/>
                      <a:pt x="48" y="50"/>
                      <a:pt x="48" y="53"/>
                    </a:cubicBezTo>
                    <a:cubicBezTo>
                      <a:pt x="48" y="58"/>
                      <a:pt x="39" y="53"/>
                      <a:pt x="37" y="57"/>
                    </a:cubicBezTo>
                    <a:cubicBezTo>
                      <a:pt x="36" y="58"/>
                      <a:pt x="36" y="62"/>
                      <a:pt x="34" y="61"/>
                    </a:cubicBezTo>
                    <a:cubicBezTo>
                      <a:pt x="34" y="61"/>
                      <a:pt x="29" y="60"/>
                      <a:pt x="31" y="62"/>
                    </a:cubicBezTo>
                    <a:cubicBezTo>
                      <a:pt x="30" y="61"/>
                      <a:pt x="28" y="61"/>
                      <a:pt x="27" y="61"/>
                    </a:cubicBezTo>
                    <a:cubicBezTo>
                      <a:pt x="26" y="60"/>
                      <a:pt x="25" y="59"/>
                      <a:pt x="24" y="59"/>
                    </a:cubicBezTo>
                    <a:cubicBezTo>
                      <a:pt x="24" y="59"/>
                      <a:pt x="25" y="60"/>
                      <a:pt x="26" y="60"/>
                    </a:cubicBezTo>
                    <a:cubicBezTo>
                      <a:pt x="25" y="60"/>
                      <a:pt x="24" y="62"/>
                      <a:pt x="23" y="63"/>
                    </a:cubicBezTo>
                    <a:cubicBezTo>
                      <a:pt x="22" y="62"/>
                      <a:pt x="24" y="62"/>
                      <a:pt x="24" y="61"/>
                    </a:cubicBezTo>
                    <a:cubicBezTo>
                      <a:pt x="24" y="60"/>
                      <a:pt x="22" y="60"/>
                      <a:pt x="22" y="61"/>
                    </a:cubicBezTo>
                    <a:cubicBezTo>
                      <a:pt x="21" y="59"/>
                      <a:pt x="19" y="61"/>
                      <a:pt x="18" y="59"/>
                    </a:cubicBezTo>
                    <a:cubicBezTo>
                      <a:pt x="21" y="59"/>
                      <a:pt x="18" y="58"/>
                      <a:pt x="20" y="59"/>
                    </a:cubicBezTo>
                    <a:cubicBezTo>
                      <a:pt x="19" y="57"/>
                      <a:pt x="16" y="58"/>
                      <a:pt x="15" y="58"/>
                    </a:cubicBezTo>
                    <a:cubicBezTo>
                      <a:pt x="15" y="57"/>
                      <a:pt x="16" y="56"/>
                      <a:pt x="16" y="57"/>
                    </a:cubicBezTo>
                    <a:cubicBezTo>
                      <a:pt x="14" y="55"/>
                      <a:pt x="16" y="53"/>
                      <a:pt x="15" y="52"/>
                    </a:cubicBezTo>
                    <a:cubicBezTo>
                      <a:pt x="16" y="53"/>
                      <a:pt x="16" y="51"/>
                      <a:pt x="17" y="51"/>
                    </a:cubicBezTo>
                    <a:cubicBezTo>
                      <a:pt x="19" y="51"/>
                      <a:pt x="20" y="51"/>
                      <a:pt x="21" y="52"/>
                    </a:cubicBezTo>
                    <a:cubicBezTo>
                      <a:pt x="20" y="49"/>
                      <a:pt x="15" y="52"/>
                      <a:pt x="15" y="48"/>
                    </a:cubicBezTo>
                    <a:cubicBezTo>
                      <a:pt x="15" y="47"/>
                      <a:pt x="16" y="44"/>
                      <a:pt x="15" y="43"/>
                    </a:cubicBezTo>
                    <a:cubicBezTo>
                      <a:pt x="15" y="42"/>
                      <a:pt x="13" y="42"/>
                      <a:pt x="14" y="40"/>
                    </a:cubicBezTo>
                    <a:cubicBezTo>
                      <a:pt x="11" y="42"/>
                      <a:pt x="8" y="39"/>
                      <a:pt x="6" y="38"/>
                    </a:cubicBezTo>
                    <a:cubicBezTo>
                      <a:pt x="7" y="39"/>
                      <a:pt x="7" y="39"/>
                      <a:pt x="6" y="40"/>
                    </a:cubicBezTo>
                    <a:cubicBezTo>
                      <a:pt x="6" y="39"/>
                      <a:pt x="4" y="38"/>
                      <a:pt x="3" y="37"/>
                    </a:cubicBezTo>
                    <a:cubicBezTo>
                      <a:pt x="3" y="37"/>
                      <a:pt x="0" y="35"/>
                      <a:pt x="2" y="35"/>
                    </a:cubicBezTo>
                    <a:cubicBezTo>
                      <a:pt x="1" y="35"/>
                      <a:pt x="1" y="34"/>
                      <a:pt x="1" y="34"/>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34" name="Freeform 5174"/>
              <p:cNvSpPr>
                <a:spLocks/>
              </p:cNvSpPr>
              <p:nvPr/>
            </p:nvSpPr>
            <p:spPr bwMode="auto">
              <a:xfrm>
                <a:off x="2994" y="2007"/>
                <a:ext cx="83" cy="85"/>
              </a:xfrm>
              <a:custGeom>
                <a:avLst/>
                <a:gdLst>
                  <a:gd name="T0" fmla="*/ 3 w 63"/>
                  <a:gd name="T1" fmla="*/ 33 h 64"/>
                  <a:gd name="T2" fmla="*/ 5 w 63"/>
                  <a:gd name="T3" fmla="*/ 27 h 64"/>
                  <a:gd name="T4" fmla="*/ 12 w 63"/>
                  <a:gd name="T5" fmla="*/ 20 h 64"/>
                  <a:gd name="T6" fmla="*/ 16 w 63"/>
                  <a:gd name="T7" fmla="*/ 13 h 64"/>
                  <a:gd name="T8" fmla="*/ 33 w 63"/>
                  <a:gd name="T9" fmla="*/ 9 h 64"/>
                  <a:gd name="T10" fmla="*/ 40 w 63"/>
                  <a:gd name="T11" fmla="*/ 8 h 64"/>
                  <a:gd name="T12" fmla="*/ 51 w 63"/>
                  <a:gd name="T13" fmla="*/ 4 h 64"/>
                  <a:gd name="T14" fmla="*/ 61 w 63"/>
                  <a:gd name="T15" fmla="*/ 7 h 64"/>
                  <a:gd name="T16" fmla="*/ 71 w 63"/>
                  <a:gd name="T17" fmla="*/ 7 h 64"/>
                  <a:gd name="T18" fmla="*/ 76 w 63"/>
                  <a:gd name="T19" fmla="*/ 1 h 64"/>
                  <a:gd name="T20" fmla="*/ 83 w 63"/>
                  <a:gd name="T21" fmla="*/ 7 h 64"/>
                  <a:gd name="T22" fmla="*/ 76 w 63"/>
                  <a:gd name="T23" fmla="*/ 16 h 64"/>
                  <a:gd name="T24" fmla="*/ 61 w 63"/>
                  <a:gd name="T25" fmla="*/ 15 h 64"/>
                  <a:gd name="T26" fmla="*/ 49 w 63"/>
                  <a:gd name="T27" fmla="*/ 16 h 64"/>
                  <a:gd name="T28" fmla="*/ 49 w 63"/>
                  <a:gd name="T29" fmla="*/ 20 h 64"/>
                  <a:gd name="T30" fmla="*/ 55 w 63"/>
                  <a:gd name="T31" fmla="*/ 25 h 64"/>
                  <a:gd name="T32" fmla="*/ 51 w 63"/>
                  <a:gd name="T33" fmla="*/ 28 h 64"/>
                  <a:gd name="T34" fmla="*/ 43 w 63"/>
                  <a:gd name="T35" fmla="*/ 25 h 64"/>
                  <a:gd name="T36" fmla="*/ 42 w 63"/>
                  <a:gd name="T37" fmla="*/ 25 h 64"/>
                  <a:gd name="T38" fmla="*/ 37 w 63"/>
                  <a:gd name="T39" fmla="*/ 19 h 64"/>
                  <a:gd name="T40" fmla="*/ 40 w 63"/>
                  <a:gd name="T41" fmla="*/ 43 h 64"/>
                  <a:gd name="T42" fmla="*/ 40 w 63"/>
                  <a:gd name="T43" fmla="*/ 44 h 64"/>
                  <a:gd name="T44" fmla="*/ 40 w 63"/>
                  <a:gd name="T45" fmla="*/ 49 h 64"/>
                  <a:gd name="T46" fmla="*/ 43 w 63"/>
                  <a:gd name="T47" fmla="*/ 52 h 64"/>
                  <a:gd name="T48" fmla="*/ 53 w 63"/>
                  <a:gd name="T49" fmla="*/ 60 h 64"/>
                  <a:gd name="T50" fmla="*/ 46 w 63"/>
                  <a:gd name="T51" fmla="*/ 60 h 64"/>
                  <a:gd name="T52" fmla="*/ 42 w 63"/>
                  <a:gd name="T53" fmla="*/ 64 h 64"/>
                  <a:gd name="T54" fmla="*/ 46 w 63"/>
                  <a:gd name="T55" fmla="*/ 69 h 64"/>
                  <a:gd name="T56" fmla="*/ 41 w 63"/>
                  <a:gd name="T57" fmla="*/ 68 h 64"/>
                  <a:gd name="T58" fmla="*/ 41 w 63"/>
                  <a:gd name="T59" fmla="*/ 76 h 64"/>
                  <a:gd name="T60" fmla="*/ 43 w 63"/>
                  <a:gd name="T61" fmla="*/ 84 h 64"/>
                  <a:gd name="T62" fmla="*/ 34 w 63"/>
                  <a:gd name="T63" fmla="*/ 84 h 64"/>
                  <a:gd name="T64" fmla="*/ 28 w 63"/>
                  <a:gd name="T65" fmla="*/ 76 h 64"/>
                  <a:gd name="T66" fmla="*/ 22 w 63"/>
                  <a:gd name="T67" fmla="*/ 70 h 64"/>
                  <a:gd name="T68" fmla="*/ 18 w 63"/>
                  <a:gd name="T69" fmla="*/ 57 h 64"/>
                  <a:gd name="T70" fmla="*/ 25 w 63"/>
                  <a:gd name="T71" fmla="*/ 54 h 64"/>
                  <a:gd name="T72" fmla="*/ 37 w 63"/>
                  <a:gd name="T73" fmla="*/ 60 h 64"/>
                  <a:gd name="T74" fmla="*/ 41 w 63"/>
                  <a:gd name="T75" fmla="*/ 57 h 64"/>
                  <a:gd name="T76" fmla="*/ 34 w 63"/>
                  <a:gd name="T77" fmla="*/ 56 h 64"/>
                  <a:gd name="T78" fmla="*/ 25 w 63"/>
                  <a:gd name="T79" fmla="*/ 53 h 64"/>
                  <a:gd name="T80" fmla="*/ 16 w 63"/>
                  <a:gd name="T81" fmla="*/ 54 h 64"/>
                  <a:gd name="T82" fmla="*/ 11 w 63"/>
                  <a:gd name="T83" fmla="*/ 45 h 64"/>
                  <a:gd name="T84" fmla="*/ 9 w 63"/>
                  <a:gd name="T85" fmla="*/ 44 h 64"/>
                  <a:gd name="T86" fmla="*/ 0 w 63"/>
                  <a:gd name="T87" fmla="*/ 33 h 6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 h="64">
                    <a:moveTo>
                      <a:pt x="0" y="25"/>
                    </a:moveTo>
                    <a:cubicBezTo>
                      <a:pt x="1" y="25"/>
                      <a:pt x="2" y="25"/>
                      <a:pt x="2" y="25"/>
                    </a:cubicBezTo>
                    <a:cubicBezTo>
                      <a:pt x="4" y="24"/>
                      <a:pt x="1" y="23"/>
                      <a:pt x="4" y="23"/>
                    </a:cubicBezTo>
                    <a:cubicBezTo>
                      <a:pt x="3" y="21"/>
                      <a:pt x="2" y="21"/>
                      <a:pt x="4" y="20"/>
                    </a:cubicBezTo>
                    <a:cubicBezTo>
                      <a:pt x="5" y="20"/>
                      <a:pt x="6" y="19"/>
                      <a:pt x="7" y="18"/>
                    </a:cubicBezTo>
                    <a:cubicBezTo>
                      <a:pt x="7" y="16"/>
                      <a:pt x="8" y="16"/>
                      <a:pt x="9" y="15"/>
                    </a:cubicBezTo>
                    <a:cubicBezTo>
                      <a:pt x="10" y="13"/>
                      <a:pt x="8" y="12"/>
                      <a:pt x="9" y="11"/>
                    </a:cubicBezTo>
                    <a:cubicBezTo>
                      <a:pt x="9" y="11"/>
                      <a:pt x="11" y="10"/>
                      <a:pt x="12" y="10"/>
                    </a:cubicBezTo>
                    <a:cubicBezTo>
                      <a:pt x="15" y="10"/>
                      <a:pt x="17" y="9"/>
                      <a:pt x="19" y="7"/>
                    </a:cubicBezTo>
                    <a:cubicBezTo>
                      <a:pt x="21" y="7"/>
                      <a:pt x="23" y="8"/>
                      <a:pt x="25" y="7"/>
                    </a:cubicBezTo>
                    <a:cubicBezTo>
                      <a:pt x="26" y="7"/>
                      <a:pt x="25" y="5"/>
                      <a:pt x="27" y="5"/>
                    </a:cubicBezTo>
                    <a:cubicBezTo>
                      <a:pt x="28" y="5"/>
                      <a:pt x="29" y="6"/>
                      <a:pt x="30" y="6"/>
                    </a:cubicBezTo>
                    <a:cubicBezTo>
                      <a:pt x="31" y="5"/>
                      <a:pt x="33" y="5"/>
                      <a:pt x="35" y="5"/>
                    </a:cubicBezTo>
                    <a:cubicBezTo>
                      <a:pt x="36" y="5"/>
                      <a:pt x="38" y="3"/>
                      <a:pt x="39" y="3"/>
                    </a:cubicBezTo>
                    <a:cubicBezTo>
                      <a:pt x="40" y="2"/>
                      <a:pt x="42" y="2"/>
                      <a:pt x="43" y="3"/>
                    </a:cubicBezTo>
                    <a:cubicBezTo>
                      <a:pt x="44" y="4"/>
                      <a:pt x="44" y="5"/>
                      <a:pt x="46" y="5"/>
                    </a:cubicBezTo>
                    <a:cubicBezTo>
                      <a:pt x="48" y="4"/>
                      <a:pt x="49" y="6"/>
                      <a:pt x="50" y="6"/>
                    </a:cubicBezTo>
                    <a:cubicBezTo>
                      <a:pt x="52" y="6"/>
                      <a:pt x="53" y="5"/>
                      <a:pt x="54" y="5"/>
                    </a:cubicBezTo>
                    <a:cubicBezTo>
                      <a:pt x="55" y="5"/>
                      <a:pt x="57" y="6"/>
                      <a:pt x="58" y="5"/>
                    </a:cubicBezTo>
                    <a:cubicBezTo>
                      <a:pt x="60" y="4"/>
                      <a:pt x="58" y="3"/>
                      <a:pt x="58" y="1"/>
                    </a:cubicBezTo>
                    <a:cubicBezTo>
                      <a:pt x="57" y="0"/>
                      <a:pt x="61" y="1"/>
                      <a:pt x="62" y="1"/>
                    </a:cubicBezTo>
                    <a:cubicBezTo>
                      <a:pt x="63" y="2"/>
                      <a:pt x="63" y="3"/>
                      <a:pt x="63" y="5"/>
                    </a:cubicBezTo>
                    <a:cubicBezTo>
                      <a:pt x="60" y="6"/>
                      <a:pt x="61" y="7"/>
                      <a:pt x="61" y="9"/>
                    </a:cubicBezTo>
                    <a:cubicBezTo>
                      <a:pt x="61" y="10"/>
                      <a:pt x="60" y="11"/>
                      <a:pt x="58" y="12"/>
                    </a:cubicBezTo>
                    <a:cubicBezTo>
                      <a:pt x="59" y="11"/>
                      <a:pt x="51" y="10"/>
                      <a:pt x="50" y="10"/>
                    </a:cubicBezTo>
                    <a:cubicBezTo>
                      <a:pt x="48" y="9"/>
                      <a:pt x="48" y="10"/>
                      <a:pt x="46" y="11"/>
                    </a:cubicBezTo>
                    <a:cubicBezTo>
                      <a:pt x="45" y="12"/>
                      <a:pt x="43" y="9"/>
                      <a:pt x="42" y="10"/>
                    </a:cubicBezTo>
                    <a:cubicBezTo>
                      <a:pt x="40" y="11"/>
                      <a:pt x="40" y="13"/>
                      <a:pt x="37" y="12"/>
                    </a:cubicBezTo>
                    <a:cubicBezTo>
                      <a:pt x="35" y="11"/>
                      <a:pt x="35" y="12"/>
                      <a:pt x="36" y="14"/>
                    </a:cubicBezTo>
                    <a:cubicBezTo>
                      <a:pt x="36" y="14"/>
                      <a:pt x="37" y="14"/>
                      <a:pt x="37" y="15"/>
                    </a:cubicBezTo>
                    <a:cubicBezTo>
                      <a:pt x="36" y="16"/>
                      <a:pt x="37" y="17"/>
                      <a:pt x="38" y="16"/>
                    </a:cubicBezTo>
                    <a:cubicBezTo>
                      <a:pt x="39" y="15"/>
                      <a:pt x="42" y="19"/>
                      <a:pt x="42" y="19"/>
                    </a:cubicBezTo>
                    <a:cubicBezTo>
                      <a:pt x="41" y="20"/>
                      <a:pt x="39" y="17"/>
                      <a:pt x="37" y="17"/>
                    </a:cubicBezTo>
                    <a:cubicBezTo>
                      <a:pt x="33" y="16"/>
                      <a:pt x="38" y="20"/>
                      <a:pt x="39" y="21"/>
                    </a:cubicBezTo>
                    <a:cubicBezTo>
                      <a:pt x="37" y="22"/>
                      <a:pt x="35" y="19"/>
                      <a:pt x="34" y="18"/>
                    </a:cubicBezTo>
                    <a:cubicBezTo>
                      <a:pt x="32" y="18"/>
                      <a:pt x="32" y="18"/>
                      <a:pt x="33" y="19"/>
                    </a:cubicBezTo>
                    <a:cubicBezTo>
                      <a:pt x="33" y="21"/>
                      <a:pt x="35" y="21"/>
                      <a:pt x="36" y="22"/>
                    </a:cubicBezTo>
                    <a:cubicBezTo>
                      <a:pt x="33" y="23"/>
                      <a:pt x="32" y="21"/>
                      <a:pt x="32" y="19"/>
                    </a:cubicBezTo>
                    <a:cubicBezTo>
                      <a:pt x="31" y="17"/>
                      <a:pt x="28" y="17"/>
                      <a:pt x="27" y="15"/>
                    </a:cubicBezTo>
                    <a:cubicBezTo>
                      <a:pt x="28" y="15"/>
                      <a:pt x="28" y="15"/>
                      <a:pt x="28" y="14"/>
                    </a:cubicBezTo>
                    <a:cubicBezTo>
                      <a:pt x="22" y="15"/>
                      <a:pt x="25" y="21"/>
                      <a:pt x="27" y="23"/>
                    </a:cubicBezTo>
                    <a:cubicBezTo>
                      <a:pt x="28" y="25"/>
                      <a:pt x="35" y="31"/>
                      <a:pt x="30" y="32"/>
                    </a:cubicBezTo>
                    <a:cubicBezTo>
                      <a:pt x="32" y="31"/>
                      <a:pt x="30" y="28"/>
                      <a:pt x="29" y="29"/>
                    </a:cubicBezTo>
                    <a:cubicBezTo>
                      <a:pt x="27" y="29"/>
                      <a:pt x="28" y="33"/>
                      <a:pt x="30" y="33"/>
                    </a:cubicBezTo>
                    <a:cubicBezTo>
                      <a:pt x="29" y="34"/>
                      <a:pt x="27" y="35"/>
                      <a:pt x="25" y="34"/>
                    </a:cubicBezTo>
                    <a:cubicBezTo>
                      <a:pt x="27" y="35"/>
                      <a:pt x="30" y="36"/>
                      <a:pt x="30" y="37"/>
                    </a:cubicBezTo>
                    <a:cubicBezTo>
                      <a:pt x="31" y="38"/>
                      <a:pt x="32" y="36"/>
                      <a:pt x="32" y="37"/>
                    </a:cubicBezTo>
                    <a:cubicBezTo>
                      <a:pt x="33" y="38"/>
                      <a:pt x="31" y="38"/>
                      <a:pt x="33" y="39"/>
                    </a:cubicBezTo>
                    <a:cubicBezTo>
                      <a:pt x="36" y="39"/>
                      <a:pt x="37" y="41"/>
                      <a:pt x="39" y="41"/>
                    </a:cubicBezTo>
                    <a:cubicBezTo>
                      <a:pt x="40" y="42"/>
                      <a:pt x="40" y="43"/>
                      <a:pt x="40" y="45"/>
                    </a:cubicBezTo>
                    <a:cubicBezTo>
                      <a:pt x="40" y="46"/>
                      <a:pt x="41" y="48"/>
                      <a:pt x="40" y="49"/>
                    </a:cubicBezTo>
                    <a:cubicBezTo>
                      <a:pt x="39" y="48"/>
                      <a:pt x="37" y="45"/>
                      <a:pt x="35" y="45"/>
                    </a:cubicBezTo>
                    <a:cubicBezTo>
                      <a:pt x="33" y="45"/>
                      <a:pt x="32" y="46"/>
                      <a:pt x="30" y="46"/>
                    </a:cubicBezTo>
                    <a:cubicBezTo>
                      <a:pt x="30" y="47"/>
                      <a:pt x="31" y="46"/>
                      <a:pt x="32" y="48"/>
                    </a:cubicBezTo>
                    <a:cubicBezTo>
                      <a:pt x="32" y="49"/>
                      <a:pt x="33" y="52"/>
                      <a:pt x="33" y="49"/>
                    </a:cubicBezTo>
                    <a:cubicBezTo>
                      <a:pt x="34" y="50"/>
                      <a:pt x="36" y="51"/>
                      <a:pt x="35" y="52"/>
                    </a:cubicBezTo>
                    <a:cubicBezTo>
                      <a:pt x="35" y="52"/>
                      <a:pt x="32" y="53"/>
                      <a:pt x="32" y="53"/>
                    </a:cubicBezTo>
                    <a:cubicBezTo>
                      <a:pt x="31" y="53"/>
                      <a:pt x="32" y="52"/>
                      <a:pt x="31" y="51"/>
                    </a:cubicBezTo>
                    <a:cubicBezTo>
                      <a:pt x="30" y="51"/>
                      <a:pt x="29" y="51"/>
                      <a:pt x="28" y="50"/>
                    </a:cubicBezTo>
                    <a:cubicBezTo>
                      <a:pt x="28" y="53"/>
                      <a:pt x="30" y="55"/>
                      <a:pt x="31" y="57"/>
                    </a:cubicBezTo>
                    <a:cubicBezTo>
                      <a:pt x="31" y="58"/>
                      <a:pt x="32" y="59"/>
                      <a:pt x="31" y="61"/>
                    </a:cubicBezTo>
                    <a:cubicBezTo>
                      <a:pt x="31" y="62"/>
                      <a:pt x="33" y="62"/>
                      <a:pt x="33" y="63"/>
                    </a:cubicBezTo>
                    <a:cubicBezTo>
                      <a:pt x="33" y="64"/>
                      <a:pt x="29" y="60"/>
                      <a:pt x="29" y="60"/>
                    </a:cubicBezTo>
                    <a:cubicBezTo>
                      <a:pt x="27" y="57"/>
                      <a:pt x="25" y="62"/>
                      <a:pt x="26" y="63"/>
                    </a:cubicBezTo>
                    <a:cubicBezTo>
                      <a:pt x="24" y="63"/>
                      <a:pt x="24" y="59"/>
                      <a:pt x="23" y="58"/>
                    </a:cubicBezTo>
                    <a:cubicBezTo>
                      <a:pt x="22" y="58"/>
                      <a:pt x="22" y="57"/>
                      <a:pt x="21" y="57"/>
                    </a:cubicBezTo>
                    <a:cubicBezTo>
                      <a:pt x="20" y="57"/>
                      <a:pt x="20" y="59"/>
                      <a:pt x="20" y="60"/>
                    </a:cubicBezTo>
                    <a:cubicBezTo>
                      <a:pt x="17" y="59"/>
                      <a:pt x="16" y="56"/>
                      <a:pt x="17" y="53"/>
                    </a:cubicBezTo>
                    <a:cubicBezTo>
                      <a:pt x="18" y="51"/>
                      <a:pt x="12" y="47"/>
                      <a:pt x="12" y="46"/>
                    </a:cubicBezTo>
                    <a:cubicBezTo>
                      <a:pt x="13" y="46"/>
                      <a:pt x="13" y="44"/>
                      <a:pt x="14" y="43"/>
                    </a:cubicBezTo>
                    <a:cubicBezTo>
                      <a:pt x="15" y="42"/>
                      <a:pt x="16" y="43"/>
                      <a:pt x="17" y="42"/>
                    </a:cubicBezTo>
                    <a:cubicBezTo>
                      <a:pt x="17" y="42"/>
                      <a:pt x="18" y="41"/>
                      <a:pt x="19" y="41"/>
                    </a:cubicBezTo>
                    <a:cubicBezTo>
                      <a:pt x="21" y="41"/>
                      <a:pt x="22" y="43"/>
                      <a:pt x="24" y="43"/>
                    </a:cubicBezTo>
                    <a:cubicBezTo>
                      <a:pt x="26" y="43"/>
                      <a:pt x="27" y="45"/>
                      <a:pt x="28" y="45"/>
                    </a:cubicBezTo>
                    <a:cubicBezTo>
                      <a:pt x="29" y="46"/>
                      <a:pt x="30" y="45"/>
                      <a:pt x="31" y="44"/>
                    </a:cubicBezTo>
                    <a:cubicBezTo>
                      <a:pt x="32" y="44"/>
                      <a:pt x="33" y="43"/>
                      <a:pt x="31" y="43"/>
                    </a:cubicBezTo>
                    <a:cubicBezTo>
                      <a:pt x="30" y="42"/>
                      <a:pt x="29" y="43"/>
                      <a:pt x="28" y="42"/>
                    </a:cubicBezTo>
                    <a:cubicBezTo>
                      <a:pt x="27" y="41"/>
                      <a:pt x="27" y="40"/>
                      <a:pt x="26" y="42"/>
                    </a:cubicBezTo>
                    <a:cubicBezTo>
                      <a:pt x="25" y="41"/>
                      <a:pt x="25" y="40"/>
                      <a:pt x="24" y="40"/>
                    </a:cubicBezTo>
                    <a:cubicBezTo>
                      <a:pt x="24" y="42"/>
                      <a:pt x="20" y="40"/>
                      <a:pt x="19" y="40"/>
                    </a:cubicBezTo>
                    <a:cubicBezTo>
                      <a:pt x="17" y="41"/>
                      <a:pt x="15" y="42"/>
                      <a:pt x="14" y="39"/>
                    </a:cubicBezTo>
                    <a:cubicBezTo>
                      <a:pt x="13" y="40"/>
                      <a:pt x="12" y="41"/>
                      <a:pt x="12" y="41"/>
                    </a:cubicBezTo>
                    <a:cubicBezTo>
                      <a:pt x="11" y="40"/>
                      <a:pt x="11" y="38"/>
                      <a:pt x="9" y="37"/>
                    </a:cubicBezTo>
                    <a:cubicBezTo>
                      <a:pt x="9" y="36"/>
                      <a:pt x="6" y="35"/>
                      <a:pt x="8" y="34"/>
                    </a:cubicBezTo>
                    <a:cubicBezTo>
                      <a:pt x="8" y="33"/>
                      <a:pt x="13" y="35"/>
                      <a:pt x="11" y="33"/>
                    </a:cubicBezTo>
                    <a:cubicBezTo>
                      <a:pt x="10" y="32"/>
                      <a:pt x="7" y="32"/>
                      <a:pt x="7" y="33"/>
                    </a:cubicBezTo>
                    <a:cubicBezTo>
                      <a:pt x="7" y="31"/>
                      <a:pt x="4" y="31"/>
                      <a:pt x="3" y="29"/>
                    </a:cubicBezTo>
                    <a:cubicBezTo>
                      <a:pt x="2" y="28"/>
                      <a:pt x="2" y="25"/>
                      <a:pt x="0" y="25"/>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35" name="Freeform 5175"/>
              <p:cNvSpPr>
                <a:spLocks/>
              </p:cNvSpPr>
              <p:nvPr/>
            </p:nvSpPr>
            <p:spPr bwMode="auto">
              <a:xfrm>
                <a:off x="3067" y="2030"/>
                <a:ext cx="4" cy="4"/>
              </a:xfrm>
              <a:custGeom>
                <a:avLst/>
                <a:gdLst>
                  <a:gd name="T0" fmla="*/ 0 w 3"/>
                  <a:gd name="T1" fmla="*/ 4 h 3"/>
                  <a:gd name="T2" fmla="*/ 4 w 3"/>
                  <a:gd name="T3" fmla="*/ 3 h 3"/>
                  <a:gd name="T4" fmla="*/ 0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0" y="3"/>
                    </a:moveTo>
                    <a:cubicBezTo>
                      <a:pt x="0" y="2"/>
                      <a:pt x="2" y="0"/>
                      <a:pt x="3" y="2"/>
                    </a:cubicBezTo>
                    <a:cubicBezTo>
                      <a:pt x="3" y="2"/>
                      <a:pt x="1" y="3"/>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36" name="Freeform 5176"/>
              <p:cNvSpPr>
                <a:spLocks/>
              </p:cNvSpPr>
              <p:nvPr/>
            </p:nvSpPr>
            <p:spPr bwMode="auto">
              <a:xfrm>
                <a:off x="3085" y="2084"/>
                <a:ext cx="7" cy="4"/>
              </a:xfrm>
              <a:custGeom>
                <a:avLst/>
                <a:gdLst>
                  <a:gd name="T0" fmla="*/ 1 w 5"/>
                  <a:gd name="T1" fmla="*/ 4 h 3"/>
                  <a:gd name="T2" fmla="*/ 7 w 5"/>
                  <a:gd name="T3" fmla="*/ 0 h 3"/>
                  <a:gd name="T4" fmla="*/ 1 w 5"/>
                  <a:gd name="T5" fmla="*/ 4 h 3"/>
                  <a:gd name="T6" fmla="*/ 0 60000 65536"/>
                  <a:gd name="T7" fmla="*/ 0 60000 65536"/>
                  <a:gd name="T8" fmla="*/ 0 60000 65536"/>
                </a:gdLst>
                <a:ahLst/>
                <a:cxnLst>
                  <a:cxn ang="T6">
                    <a:pos x="T0" y="T1"/>
                  </a:cxn>
                  <a:cxn ang="T7">
                    <a:pos x="T2" y="T3"/>
                  </a:cxn>
                  <a:cxn ang="T8">
                    <a:pos x="T4" y="T5"/>
                  </a:cxn>
                </a:cxnLst>
                <a:rect l="0" t="0" r="r" b="b"/>
                <a:pathLst>
                  <a:path w="5" h="3">
                    <a:moveTo>
                      <a:pt x="1" y="3"/>
                    </a:moveTo>
                    <a:cubicBezTo>
                      <a:pt x="0" y="1"/>
                      <a:pt x="4" y="0"/>
                      <a:pt x="5" y="0"/>
                    </a:cubicBezTo>
                    <a:cubicBezTo>
                      <a:pt x="4" y="1"/>
                      <a:pt x="1"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37" name="Freeform 5177"/>
              <p:cNvSpPr>
                <a:spLocks/>
              </p:cNvSpPr>
              <p:nvPr/>
            </p:nvSpPr>
            <p:spPr bwMode="auto">
              <a:xfrm>
                <a:off x="2989" y="2038"/>
                <a:ext cx="7" cy="7"/>
              </a:xfrm>
              <a:custGeom>
                <a:avLst/>
                <a:gdLst>
                  <a:gd name="T0" fmla="*/ 6 w 5"/>
                  <a:gd name="T1" fmla="*/ 6 h 6"/>
                  <a:gd name="T2" fmla="*/ 7 w 5"/>
                  <a:gd name="T3" fmla="*/ 6 h 6"/>
                  <a:gd name="T4" fmla="*/ 0 w 5"/>
                  <a:gd name="T5" fmla="*/ 1 h 6"/>
                  <a:gd name="T6" fmla="*/ 6 w 5"/>
                  <a:gd name="T7" fmla="*/ 6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6">
                    <a:moveTo>
                      <a:pt x="4" y="5"/>
                    </a:moveTo>
                    <a:cubicBezTo>
                      <a:pt x="4" y="5"/>
                      <a:pt x="4" y="5"/>
                      <a:pt x="5" y="5"/>
                    </a:cubicBezTo>
                    <a:cubicBezTo>
                      <a:pt x="3" y="6"/>
                      <a:pt x="0" y="2"/>
                      <a:pt x="0" y="1"/>
                    </a:cubicBezTo>
                    <a:cubicBezTo>
                      <a:pt x="4" y="0"/>
                      <a:pt x="1" y="4"/>
                      <a:pt x="4"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38" name="Freeform 5178"/>
              <p:cNvSpPr>
                <a:spLocks/>
              </p:cNvSpPr>
              <p:nvPr/>
            </p:nvSpPr>
            <p:spPr bwMode="auto">
              <a:xfrm>
                <a:off x="2998" y="2059"/>
                <a:ext cx="7" cy="6"/>
              </a:xfrm>
              <a:custGeom>
                <a:avLst/>
                <a:gdLst>
                  <a:gd name="T0" fmla="*/ 4 w 5"/>
                  <a:gd name="T1" fmla="*/ 1 h 5"/>
                  <a:gd name="T2" fmla="*/ 4 w 5"/>
                  <a:gd name="T3" fmla="*/ 0 h 5"/>
                  <a:gd name="T4" fmla="*/ 6 w 5"/>
                  <a:gd name="T5" fmla="*/ 4 h 5"/>
                  <a:gd name="T6" fmla="*/ 7 w 5"/>
                  <a:gd name="T7" fmla="*/ 6 h 5"/>
                  <a:gd name="T8" fmla="*/ 3 w 5"/>
                  <a:gd name="T9" fmla="*/ 5 h 5"/>
                  <a:gd name="T10" fmla="*/ 1 w 5"/>
                  <a:gd name="T11" fmla="*/ 5 h 5"/>
                  <a:gd name="T12" fmla="*/ 4 w 5"/>
                  <a:gd name="T13" fmla="*/ 1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5">
                    <a:moveTo>
                      <a:pt x="3" y="1"/>
                    </a:moveTo>
                    <a:cubicBezTo>
                      <a:pt x="3" y="0"/>
                      <a:pt x="3" y="0"/>
                      <a:pt x="3" y="0"/>
                    </a:cubicBezTo>
                    <a:cubicBezTo>
                      <a:pt x="3" y="1"/>
                      <a:pt x="3" y="2"/>
                      <a:pt x="4" y="3"/>
                    </a:cubicBezTo>
                    <a:cubicBezTo>
                      <a:pt x="4" y="3"/>
                      <a:pt x="5" y="4"/>
                      <a:pt x="5" y="5"/>
                    </a:cubicBezTo>
                    <a:cubicBezTo>
                      <a:pt x="4" y="5"/>
                      <a:pt x="2" y="5"/>
                      <a:pt x="2" y="4"/>
                    </a:cubicBezTo>
                    <a:cubicBezTo>
                      <a:pt x="1" y="4"/>
                      <a:pt x="1" y="4"/>
                      <a:pt x="1" y="4"/>
                    </a:cubicBezTo>
                    <a:cubicBezTo>
                      <a:pt x="0" y="2"/>
                      <a:pt x="2" y="3"/>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39" name="Freeform 5179"/>
              <p:cNvSpPr>
                <a:spLocks/>
              </p:cNvSpPr>
              <p:nvPr/>
            </p:nvSpPr>
            <p:spPr bwMode="auto">
              <a:xfrm>
                <a:off x="3001" y="2053"/>
                <a:ext cx="3" cy="6"/>
              </a:xfrm>
              <a:custGeom>
                <a:avLst/>
                <a:gdLst>
                  <a:gd name="T0" fmla="*/ 3 w 2"/>
                  <a:gd name="T1" fmla="*/ 0 h 4"/>
                  <a:gd name="T2" fmla="*/ 2 w 2"/>
                  <a:gd name="T3" fmla="*/ 5 h 4"/>
                  <a:gd name="T4" fmla="*/ 3 w 2"/>
                  <a:gd name="T5" fmla="*/ 0 h 4"/>
                  <a:gd name="T6" fmla="*/ 0 60000 65536"/>
                  <a:gd name="T7" fmla="*/ 0 60000 65536"/>
                  <a:gd name="T8" fmla="*/ 0 60000 65536"/>
                </a:gdLst>
                <a:ahLst/>
                <a:cxnLst>
                  <a:cxn ang="T6">
                    <a:pos x="T0" y="T1"/>
                  </a:cxn>
                  <a:cxn ang="T7">
                    <a:pos x="T2" y="T3"/>
                  </a:cxn>
                  <a:cxn ang="T8">
                    <a:pos x="T4" y="T5"/>
                  </a:cxn>
                </a:cxnLst>
                <a:rect l="0" t="0" r="r" b="b"/>
                <a:pathLst>
                  <a:path w="2" h="4">
                    <a:moveTo>
                      <a:pt x="2" y="0"/>
                    </a:moveTo>
                    <a:cubicBezTo>
                      <a:pt x="2" y="1"/>
                      <a:pt x="2" y="4"/>
                      <a:pt x="1" y="3"/>
                    </a:cubicBezTo>
                    <a:cubicBezTo>
                      <a:pt x="0" y="2"/>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40" name="Freeform 5180"/>
              <p:cNvSpPr>
                <a:spLocks/>
              </p:cNvSpPr>
              <p:nvPr/>
            </p:nvSpPr>
            <p:spPr bwMode="auto">
              <a:xfrm>
                <a:off x="3002" y="2059"/>
                <a:ext cx="2" cy="2"/>
              </a:xfrm>
              <a:custGeom>
                <a:avLst/>
                <a:gdLst>
                  <a:gd name="T0" fmla="*/ 2 w 1"/>
                  <a:gd name="T1" fmla="*/ 2 h 2"/>
                  <a:gd name="T2" fmla="*/ 0 w 1"/>
                  <a:gd name="T3" fmla="*/ 0 h 2"/>
                  <a:gd name="T4" fmla="*/ 2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2"/>
                      <a:pt x="1" y="1"/>
                      <a:pt x="0" y="0"/>
                    </a:cubicBezTo>
                    <a:cubicBezTo>
                      <a:pt x="1" y="1"/>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41" name="Freeform 5181"/>
              <p:cNvSpPr>
                <a:spLocks/>
              </p:cNvSpPr>
              <p:nvPr/>
            </p:nvSpPr>
            <p:spPr bwMode="auto">
              <a:xfrm>
                <a:off x="3004" y="2068"/>
                <a:ext cx="4" cy="4"/>
              </a:xfrm>
              <a:custGeom>
                <a:avLst/>
                <a:gdLst>
                  <a:gd name="T0" fmla="*/ 3 w 3"/>
                  <a:gd name="T1" fmla="*/ 4 h 3"/>
                  <a:gd name="T2" fmla="*/ 0 w 3"/>
                  <a:gd name="T3" fmla="*/ 0 h 3"/>
                  <a:gd name="T4" fmla="*/ 3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2" y="3"/>
                    </a:moveTo>
                    <a:cubicBezTo>
                      <a:pt x="1" y="3"/>
                      <a:pt x="0" y="2"/>
                      <a:pt x="0" y="0"/>
                    </a:cubicBezTo>
                    <a:cubicBezTo>
                      <a:pt x="2" y="0"/>
                      <a:pt x="3" y="1"/>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42" name="Freeform 5182"/>
              <p:cNvSpPr>
                <a:spLocks/>
              </p:cNvSpPr>
              <p:nvPr/>
            </p:nvSpPr>
            <p:spPr bwMode="auto">
              <a:xfrm>
                <a:off x="3034" y="2092"/>
                <a:ext cx="3" cy="4"/>
              </a:xfrm>
              <a:custGeom>
                <a:avLst/>
                <a:gdLst>
                  <a:gd name="T0" fmla="*/ 2 w 2"/>
                  <a:gd name="T1" fmla="*/ 0 h 3"/>
                  <a:gd name="T2" fmla="*/ 2 w 2"/>
                  <a:gd name="T3" fmla="*/ 4 h 3"/>
                  <a:gd name="T4" fmla="*/ 2 w 2"/>
                  <a:gd name="T5" fmla="*/ 0 h 3"/>
                  <a:gd name="T6" fmla="*/ 0 60000 65536"/>
                  <a:gd name="T7" fmla="*/ 0 60000 65536"/>
                  <a:gd name="T8" fmla="*/ 0 60000 65536"/>
                </a:gdLst>
                <a:ahLst/>
                <a:cxnLst>
                  <a:cxn ang="T6">
                    <a:pos x="T0" y="T1"/>
                  </a:cxn>
                  <a:cxn ang="T7">
                    <a:pos x="T2" y="T3"/>
                  </a:cxn>
                  <a:cxn ang="T8">
                    <a:pos x="T4" y="T5"/>
                  </a:cxn>
                </a:cxnLst>
                <a:rect l="0" t="0" r="r" b="b"/>
                <a:pathLst>
                  <a:path w="2" h="3">
                    <a:moveTo>
                      <a:pt x="1" y="0"/>
                    </a:moveTo>
                    <a:cubicBezTo>
                      <a:pt x="1" y="1"/>
                      <a:pt x="2" y="3"/>
                      <a:pt x="1" y="3"/>
                    </a:cubicBezTo>
                    <a:cubicBezTo>
                      <a:pt x="0" y="2"/>
                      <a:pt x="0"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43" name="Freeform 5183"/>
              <p:cNvSpPr>
                <a:spLocks/>
              </p:cNvSpPr>
              <p:nvPr/>
            </p:nvSpPr>
            <p:spPr bwMode="auto">
              <a:xfrm>
                <a:off x="3039" y="2067"/>
                <a:ext cx="3"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2" y="1"/>
                      <a:pt x="1" y="1"/>
                      <a:pt x="0" y="1"/>
                    </a:cubicBezTo>
                    <a:cubicBezTo>
                      <a:pt x="0" y="1"/>
                      <a:pt x="0"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44" name="Freeform 5184"/>
              <p:cNvSpPr>
                <a:spLocks/>
              </p:cNvSpPr>
              <p:nvPr/>
            </p:nvSpPr>
            <p:spPr bwMode="auto">
              <a:xfrm>
                <a:off x="3039" y="2069"/>
                <a:ext cx="3" cy="3"/>
              </a:xfrm>
              <a:custGeom>
                <a:avLst/>
                <a:gdLst>
                  <a:gd name="T0" fmla="*/ 2 w 2"/>
                  <a:gd name="T1" fmla="*/ 3 h 2"/>
                  <a:gd name="T2" fmla="*/ 0 w 2"/>
                  <a:gd name="T3" fmla="*/ 2 h 2"/>
                  <a:gd name="T4" fmla="*/ 2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1" y="2"/>
                      <a:pt x="1" y="1"/>
                      <a:pt x="0" y="1"/>
                    </a:cubicBezTo>
                    <a:cubicBezTo>
                      <a:pt x="2" y="0"/>
                      <a:pt x="2"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45" name="Freeform 5185"/>
              <p:cNvSpPr>
                <a:spLocks/>
              </p:cNvSpPr>
              <p:nvPr/>
            </p:nvSpPr>
            <p:spPr bwMode="auto">
              <a:xfrm>
                <a:off x="3033" y="2051"/>
                <a:ext cx="22" cy="17"/>
              </a:xfrm>
              <a:custGeom>
                <a:avLst/>
                <a:gdLst>
                  <a:gd name="T0" fmla="*/ 9 w 17"/>
                  <a:gd name="T1" fmla="*/ 8 h 13"/>
                  <a:gd name="T2" fmla="*/ 0 w 17"/>
                  <a:gd name="T3" fmla="*/ 3 h 13"/>
                  <a:gd name="T4" fmla="*/ 4 w 17"/>
                  <a:gd name="T5" fmla="*/ 0 h 13"/>
                  <a:gd name="T6" fmla="*/ 8 w 17"/>
                  <a:gd name="T7" fmla="*/ 3 h 13"/>
                  <a:gd name="T8" fmla="*/ 14 w 17"/>
                  <a:gd name="T9" fmla="*/ 5 h 13"/>
                  <a:gd name="T10" fmla="*/ 17 w 17"/>
                  <a:gd name="T11" fmla="*/ 12 h 13"/>
                  <a:gd name="T12" fmla="*/ 21 w 17"/>
                  <a:gd name="T13" fmla="*/ 14 h 13"/>
                  <a:gd name="T14" fmla="*/ 18 w 17"/>
                  <a:gd name="T15" fmla="*/ 14 h 13"/>
                  <a:gd name="T16" fmla="*/ 14 w 17"/>
                  <a:gd name="T17" fmla="*/ 9 h 13"/>
                  <a:gd name="T18" fmla="*/ 9 w 17"/>
                  <a:gd name="T19" fmla="*/ 8 h 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13">
                    <a:moveTo>
                      <a:pt x="7" y="6"/>
                    </a:moveTo>
                    <a:cubicBezTo>
                      <a:pt x="7" y="4"/>
                      <a:pt x="2" y="1"/>
                      <a:pt x="0" y="2"/>
                    </a:cubicBezTo>
                    <a:cubicBezTo>
                      <a:pt x="1" y="1"/>
                      <a:pt x="2" y="0"/>
                      <a:pt x="3" y="0"/>
                    </a:cubicBezTo>
                    <a:cubicBezTo>
                      <a:pt x="5" y="0"/>
                      <a:pt x="5" y="1"/>
                      <a:pt x="6" y="2"/>
                    </a:cubicBezTo>
                    <a:cubicBezTo>
                      <a:pt x="7" y="4"/>
                      <a:pt x="10" y="3"/>
                      <a:pt x="11" y="4"/>
                    </a:cubicBezTo>
                    <a:cubicBezTo>
                      <a:pt x="13" y="5"/>
                      <a:pt x="12" y="7"/>
                      <a:pt x="13" y="9"/>
                    </a:cubicBezTo>
                    <a:cubicBezTo>
                      <a:pt x="14" y="10"/>
                      <a:pt x="16" y="10"/>
                      <a:pt x="16" y="11"/>
                    </a:cubicBezTo>
                    <a:cubicBezTo>
                      <a:pt x="17" y="13"/>
                      <a:pt x="14" y="11"/>
                      <a:pt x="14" y="11"/>
                    </a:cubicBezTo>
                    <a:cubicBezTo>
                      <a:pt x="13" y="10"/>
                      <a:pt x="12" y="8"/>
                      <a:pt x="11" y="7"/>
                    </a:cubicBezTo>
                    <a:cubicBezTo>
                      <a:pt x="10" y="7"/>
                      <a:pt x="8" y="8"/>
                      <a:pt x="7" y="6"/>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46" name="Freeform 5186"/>
              <p:cNvSpPr>
                <a:spLocks/>
              </p:cNvSpPr>
              <p:nvPr/>
            </p:nvSpPr>
            <p:spPr bwMode="auto">
              <a:xfrm>
                <a:off x="3041" y="2048"/>
                <a:ext cx="2" cy="1"/>
              </a:xfrm>
              <a:custGeom>
                <a:avLst/>
                <a:gdLst>
                  <a:gd name="T0" fmla="*/ 1 w 2"/>
                  <a:gd name="T1" fmla="*/ 1 h 1"/>
                  <a:gd name="T2" fmla="*/ 0 w 2"/>
                  <a:gd name="T3" fmla="*/ 0 h 1"/>
                  <a:gd name="T4" fmla="*/ 1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0" y="0"/>
                      <a:pt x="0" y="0"/>
                      <a:pt x="0" y="0"/>
                    </a:cubicBezTo>
                    <a:cubicBezTo>
                      <a:pt x="1" y="0"/>
                      <a:pt x="2"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47" name="Freeform 5187"/>
              <p:cNvSpPr>
                <a:spLocks/>
              </p:cNvSpPr>
              <p:nvPr/>
            </p:nvSpPr>
            <p:spPr bwMode="auto">
              <a:xfrm>
                <a:off x="3042" y="2104"/>
                <a:ext cx="38" cy="11"/>
              </a:xfrm>
              <a:custGeom>
                <a:avLst/>
                <a:gdLst>
                  <a:gd name="T0" fmla="*/ 9 w 29"/>
                  <a:gd name="T1" fmla="*/ 6 h 9"/>
                  <a:gd name="T2" fmla="*/ 3 w 29"/>
                  <a:gd name="T3" fmla="*/ 6 h 9"/>
                  <a:gd name="T4" fmla="*/ 1 w 29"/>
                  <a:gd name="T5" fmla="*/ 1 h 9"/>
                  <a:gd name="T6" fmla="*/ 3 w 29"/>
                  <a:gd name="T7" fmla="*/ 2 h 9"/>
                  <a:gd name="T8" fmla="*/ 4 w 29"/>
                  <a:gd name="T9" fmla="*/ 0 h 9"/>
                  <a:gd name="T10" fmla="*/ 9 w 29"/>
                  <a:gd name="T11" fmla="*/ 1 h 9"/>
                  <a:gd name="T12" fmla="*/ 10 w 29"/>
                  <a:gd name="T13" fmla="*/ 4 h 9"/>
                  <a:gd name="T14" fmla="*/ 14 w 29"/>
                  <a:gd name="T15" fmla="*/ 4 h 9"/>
                  <a:gd name="T16" fmla="*/ 26 w 29"/>
                  <a:gd name="T17" fmla="*/ 5 h 9"/>
                  <a:gd name="T18" fmla="*/ 30 w 29"/>
                  <a:gd name="T19" fmla="*/ 6 h 9"/>
                  <a:gd name="T20" fmla="*/ 30 w 29"/>
                  <a:gd name="T21" fmla="*/ 7 h 9"/>
                  <a:gd name="T22" fmla="*/ 37 w 29"/>
                  <a:gd name="T23" fmla="*/ 6 h 9"/>
                  <a:gd name="T24" fmla="*/ 37 w 29"/>
                  <a:gd name="T25" fmla="*/ 9 h 9"/>
                  <a:gd name="T26" fmla="*/ 34 w 29"/>
                  <a:gd name="T27" fmla="*/ 10 h 9"/>
                  <a:gd name="T28" fmla="*/ 22 w 29"/>
                  <a:gd name="T29" fmla="*/ 10 h 9"/>
                  <a:gd name="T30" fmla="*/ 18 w 29"/>
                  <a:gd name="T31" fmla="*/ 11 h 9"/>
                  <a:gd name="T32" fmla="*/ 16 w 29"/>
                  <a:gd name="T33" fmla="*/ 9 h 9"/>
                  <a:gd name="T34" fmla="*/ 9 w 29"/>
                  <a:gd name="T35" fmla="*/ 6 h 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9" h="9">
                    <a:moveTo>
                      <a:pt x="7" y="5"/>
                    </a:moveTo>
                    <a:cubicBezTo>
                      <a:pt x="6" y="6"/>
                      <a:pt x="3" y="6"/>
                      <a:pt x="2" y="5"/>
                    </a:cubicBezTo>
                    <a:cubicBezTo>
                      <a:pt x="0" y="4"/>
                      <a:pt x="1" y="2"/>
                      <a:pt x="1" y="1"/>
                    </a:cubicBezTo>
                    <a:cubicBezTo>
                      <a:pt x="2" y="2"/>
                      <a:pt x="2" y="2"/>
                      <a:pt x="2" y="2"/>
                    </a:cubicBezTo>
                    <a:cubicBezTo>
                      <a:pt x="3" y="1"/>
                      <a:pt x="3" y="1"/>
                      <a:pt x="3" y="0"/>
                    </a:cubicBezTo>
                    <a:cubicBezTo>
                      <a:pt x="3" y="2"/>
                      <a:pt x="5" y="1"/>
                      <a:pt x="7" y="1"/>
                    </a:cubicBezTo>
                    <a:cubicBezTo>
                      <a:pt x="5" y="2"/>
                      <a:pt x="7" y="2"/>
                      <a:pt x="8" y="3"/>
                    </a:cubicBezTo>
                    <a:cubicBezTo>
                      <a:pt x="9" y="4"/>
                      <a:pt x="10" y="4"/>
                      <a:pt x="11" y="3"/>
                    </a:cubicBezTo>
                    <a:cubicBezTo>
                      <a:pt x="14" y="2"/>
                      <a:pt x="17" y="4"/>
                      <a:pt x="20" y="4"/>
                    </a:cubicBezTo>
                    <a:cubicBezTo>
                      <a:pt x="21" y="4"/>
                      <a:pt x="23" y="3"/>
                      <a:pt x="23" y="5"/>
                    </a:cubicBezTo>
                    <a:cubicBezTo>
                      <a:pt x="23" y="5"/>
                      <a:pt x="22" y="6"/>
                      <a:pt x="23" y="6"/>
                    </a:cubicBezTo>
                    <a:cubicBezTo>
                      <a:pt x="25" y="6"/>
                      <a:pt x="26" y="5"/>
                      <a:pt x="28" y="5"/>
                    </a:cubicBezTo>
                    <a:cubicBezTo>
                      <a:pt x="28" y="5"/>
                      <a:pt x="29" y="7"/>
                      <a:pt x="28" y="7"/>
                    </a:cubicBezTo>
                    <a:cubicBezTo>
                      <a:pt x="28" y="8"/>
                      <a:pt x="27" y="8"/>
                      <a:pt x="26" y="8"/>
                    </a:cubicBezTo>
                    <a:cubicBezTo>
                      <a:pt x="23" y="8"/>
                      <a:pt x="20" y="8"/>
                      <a:pt x="17" y="8"/>
                    </a:cubicBezTo>
                    <a:cubicBezTo>
                      <a:pt x="16" y="9"/>
                      <a:pt x="15" y="9"/>
                      <a:pt x="14" y="9"/>
                    </a:cubicBezTo>
                    <a:cubicBezTo>
                      <a:pt x="13" y="8"/>
                      <a:pt x="13" y="7"/>
                      <a:pt x="12" y="7"/>
                    </a:cubicBezTo>
                    <a:cubicBezTo>
                      <a:pt x="11" y="6"/>
                      <a:pt x="9" y="6"/>
                      <a:pt x="7" y="5"/>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48" name="Freeform 5188"/>
              <p:cNvSpPr>
                <a:spLocks/>
              </p:cNvSpPr>
              <p:nvPr/>
            </p:nvSpPr>
            <p:spPr bwMode="auto">
              <a:xfrm>
                <a:off x="3051" y="2072"/>
                <a:ext cx="1" cy="3"/>
              </a:xfrm>
              <a:custGeom>
                <a:avLst/>
                <a:gdLst>
                  <a:gd name="T0" fmla="*/ 0 w 1"/>
                  <a:gd name="T1" fmla="*/ 3 h 2"/>
                  <a:gd name="T2" fmla="*/ 1 w 1"/>
                  <a:gd name="T3" fmla="*/ 0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0" y="1"/>
                      <a:pt x="0" y="0"/>
                      <a:pt x="1" y="0"/>
                    </a:cubicBezTo>
                    <a:cubicBezTo>
                      <a:pt x="1" y="1"/>
                      <a:pt x="1"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49" name="Freeform 5189"/>
              <p:cNvSpPr>
                <a:spLocks/>
              </p:cNvSpPr>
              <p:nvPr/>
            </p:nvSpPr>
            <p:spPr bwMode="auto">
              <a:xfrm>
                <a:off x="3052" y="2086"/>
                <a:ext cx="3" cy="2"/>
              </a:xfrm>
              <a:custGeom>
                <a:avLst/>
                <a:gdLst>
                  <a:gd name="T0" fmla="*/ 0 w 2"/>
                  <a:gd name="T1" fmla="*/ 2 h 1"/>
                  <a:gd name="T2" fmla="*/ 0 w 2"/>
                  <a:gd name="T3" fmla="*/ 0 h 1"/>
                  <a:gd name="T4" fmla="*/ 3 w 2"/>
                  <a:gd name="T5" fmla="*/ 0 h 1"/>
                  <a:gd name="T6" fmla="*/ 0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1"/>
                    </a:moveTo>
                    <a:cubicBezTo>
                      <a:pt x="0" y="1"/>
                      <a:pt x="0" y="0"/>
                      <a:pt x="0" y="0"/>
                    </a:cubicBezTo>
                    <a:cubicBezTo>
                      <a:pt x="1" y="1"/>
                      <a:pt x="2" y="1"/>
                      <a:pt x="2" y="0"/>
                    </a:cubicBezTo>
                    <a:cubicBezTo>
                      <a:pt x="2" y="1"/>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50" name="Freeform 5190"/>
              <p:cNvSpPr>
                <a:spLocks/>
              </p:cNvSpPr>
              <p:nvPr/>
            </p:nvSpPr>
            <p:spPr bwMode="auto">
              <a:xfrm>
                <a:off x="3051" y="2022"/>
                <a:ext cx="4" cy="4"/>
              </a:xfrm>
              <a:custGeom>
                <a:avLst/>
                <a:gdLst>
                  <a:gd name="T0" fmla="*/ 1 w 3"/>
                  <a:gd name="T1" fmla="*/ 4 h 3"/>
                  <a:gd name="T2" fmla="*/ 3 w 3"/>
                  <a:gd name="T3" fmla="*/ 1 h 3"/>
                  <a:gd name="T4" fmla="*/ 1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1" y="3"/>
                    </a:moveTo>
                    <a:cubicBezTo>
                      <a:pt x="0" y="3"/>
                      <a:pt x="0" y="0"/>
                      <a:pt x="2" y="1"/>
                    </a:cubicBezTo>
                    <a:cubicBezTo>
                      <a:pt x="3" y="1"/>
                      <a:pt x="3" y="3"/>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51" name="Freeform 5191"/>
              <p:cNvSpPr>
                <a:spLocks/>
              </p:cNvSpPr>
              <p:nvPr/>
            </p:nvSpPr>
            <p:spPr bwMode="auto">
              <a:xfrm>
                <a:off x="3051" y="2051"/>
                <a:ext cx="4" cy="4"/>
              </a:xfrm>
              <a:custGeom>
                <a:avLst/>
                <a:gdLst>
                  <a:gd name="T0" fmla="*/ 3 w 3"/>
                  <a:gd name="T1" fmla="*/ 4 h 3"/>
                  <a:gd name="T2" fmla="*/ 1 w 3"/>
                  <a:gd name="T3" fmla="*/ 0 h 3"/>
                  <a:gd name="T4" fmla="*/ 4 w 3"/>
                  <a:gd name="T5" fmla="*/ 4 h 3"/>
                  <a:gd name="T6" fmla="*/ 3 w 3"/>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2" y="3"/>
                    </a:moveTo>
                    <a:cubicBezTo>
                      <a:pt x="2" y="2"/>
                      <a:pt x="0" y="2"/>
                      <a:pt x="1" y="0"/>
                    </a:cubicBezTo>
                    <a:cubicBezTo>
                      <a:pt x="2" y="1"/>
                      <a:pt x="2" y="2"/>
                      <a:pt x="3" y="3"/>
                    </a:cubicBezTo>
                    <a:cubicBezTo>
                      <a:pt x="2" y="3"/>
                      <a:pt x="2" y="3"/>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52" name="Freeform 5192"/>
              <p:cNvSpPr>
                <a:spLocks/>
              </p:cNvSpPr>
              <p:nvPr/>
            </p:nvSpPr>
            <p:spPr bwMode="auto">
              <a:xfrm>
                <a:off x="3056" y="2082"/>
                <a:ext cx="2" cy="2"/>
              </a:xfrm>
              <a:custGeom>
                <a:avLst/>
                <a:gdLst>
                  <a:gd name="T0" fmla="*/ 2 w 1"/>
                  <a:gd name="T1" fmla="*/ 2 h 1"/>
                  <a:gd name="T2" fmla="*/ 0 w 1"/>
                  <a:gd name="T3" fmla="*/ 0 h 1"/>
                  <a:gd name="T4" fmla="*/ 2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0"/>
                      <a:pt x="0" y="0"/>
                      <a:pt x="0" y="0"/>
                    </a:cubicBezTo>
                    <a:cubicBezTo>
                      <a:pt x="1" y="0"/>
                      <a:pt x="1"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53" name="Freeform 5193"/>
              <p:cNvSpPr>
                <a:spLocks/>
              </p:cNvSpPr>
              <p:nvPr/>
            </p:nvSpPr>
            <p:spPr bwMode="auto">
              <a:xfrm>
                <a:off x="3058" y="2035"/>
                <a:ext cx="6" cy="4"/>
              </a:xfrm>
              <a:custGeom>
                <a:avLst/>
                <a:gdLst>
                  <a:gd name="T0" fmla="*/ 1 w 5"/>
                  <a:gd name="T1" fmla="*/ 0 h 3"/>
                  <a:gd name="T2" fmla="*/ 6 w 5"/>
                  <a:gd name="T3" fmla="*/ 0 h 3"/>
                  <a:gd name="T4" fmla="*/ 5 w 5"/>
                  <a:gd name="T5" fmla="*/ 3 h 3"/>
                  <a:gd name="T6" fmla="*/ 1 w 5"/>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3">
                    <a:moveTo>
                      <a:pt x="1" y="0"/>
                    </a:moveTo>
                    <a:cubicBezTo>
                      <a:pt x="2" y="0"/>
                      <a:pt x="4" y="1"/>
                      <a:pt x="5" y="0"/>
                    </a:cubicBezTo>
                    <a:cubicBezTo>
                      <a:pt x="4" y="1"/>
                      <a:pt x="4" y="1"/>
                      <a:pt x="4" y="2"/>
                    </a:cubicBezTo>
                    <a:cubicBezTo>
                      <a:pt x="3" y="1"/>
                      <a:pt x="0" y="3"/>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54" name="Freeform 5194"/>
              <p:cNvSpPr>
                <a:spLocks/>
              </p:cNvSpPr>
              <p:nvPr/>
            </p:nvSpPr>
            <p:spPr bwMode="auto">
              <a:xfrm>
                <a:off x="3056" y="2067"/>
                <a:ext cx="6" cy="5"/>
              </a:xfrm>
              <a:custGeom>
                <a:avLst/>
                <a:gdLst>
                  <a:gd name="T0" fmla="*/ 5 w 4"/>
                  <a:gd name="T1" fmla="*/ 5 h 4"/>
                  <a:gd name="T2" fmla="*/ 0 w 4"/>
                  <a:gd name="T3" fmla="*/ 1 h 4"/>
                  <a:gd name="T4" fmla="*/ 2 w 4"/>
                  <a:gd name="T5" fmla="*/ 0 h 4"/>
                  <a:gd name="T6" fmla="*/ 5 w 4"/>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4">
                    <a:moveTo>
                      <a:pt x="3" y="4"/>
                    </a:moveTo>
                    <a:cubicBezTo>
                      <a:pt x="2" y="3"/>
                      <a:pt x="1" y="2"/>
                      <a:pt x="0" y="1"/>
                    </a:cubicBezTo>
                    <a:cubicBezTo>
                      <a:pt x="0" y="1"/>
                      <a:pt x="0" y="0"/>
                      <a:pt x="1" y="0"/>
                    </a:cubicBezTo>
                    <a:cubicBezTo>
                      <a:pt x="1" y="2"/>
                      <a:pt x="4" y="2"/>
                      <a:pt x="3"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55" name="Freeform 5195"/>
              <p:cNvSpPr>
                <a:spLocks/>
              </p:cNvSpPr>
              <p:nvPr/>
            </p:nvSpPr>
            <p:spPr bwMode="auto">
              <a:xfrm>
                <a:off x="3060" y="2072"/>
                <a:ext cx="3" cy="3"/>
              </a:xfrm>
              <a:custGeom>
                <a:avLst/>
                <a:gdLst>
                  <a:gd name="T0" fmla="*/ 0 w 2"/>
                  <a:gd name="T1" fmla="*/ 0 h 2"/>
                  <a:gd name="T2" fmla="*/ 3 w 2"/>
                  <a:gd name="T3" fmla="*/ 2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1" y="0"/>
                      <a:pt x="2" y="0"/>
                      <a:pt x="2" y="1"/>
                    </a:cubicBezTo>
                    <a:cubicBezTo>
                      <a:pt x="1" y="2"/>
                      <a:pt x="0"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56" name="Freeform 5196"/>
              <p:cNvSpPr>
                <a:spLocks/>
              </p:cNvSpPr>
              <p:nvPr/>
            </p:nvSpPr>
            <p:spPr bwMode="auto">
              <a:xfrm>
                <a:off x="3059" y="2088"/>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0" y="0"/>
                    </a:cubicBezTo>
                    <a:cubicBezTo>
                      <a:pt x="1" y="0"/>
                      <a:pt x="1"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57" name="Freeform 5197"/>
              <p:cNvSpPr>
                <a:spLocks/>
              </p:cNvSpPr>
              <p:nvPr/>
            </p:nvSpPr>
            <p:spPr bwMode="auto">
              <a:xfrm>
                <a:off x="3062" y="2080"/>
                <a:ext cx="2" cy="2"/>
              </a:xfrm>
              <a:custGeom>
                <a:avLst/>
                <a:gdLst>
                  <a:gd name="T0" fmla="*/ 1 w 2"/>
                  <a:gd name="T1" fmla="*/ 2 h 2"/>
                  <a:gd name="T2" fmla="*/ 2 w 2"/>
                  <a:gd name="T3" fmla="*/ 0 h 2"/>
                  <a:gd name="T4" fmla="*/ 1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0" y="2"/>
                      <a:pt x="1" y="1"/>
                      <a:pt x="2" y="0"/>
                    </a:cubicBezTo>
                    <a:cubicBezTo>
                      <a:pt x="2" y="1"/>
                      <a:pt x="2"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58" name="Freeform 5198"/>
              <p:cNvSpPr>
                <a:spLocks/>
              </p:cNvSpPr>
              <p:nvPr/>
            </p:nvSpPr>
            <p:spPr bwMode="auto">
              <a:xfrm>
                <a:off x="3064" y="2075"/>
                <a:ext cx="2" cy="1"/>
              </a:xfrm>
              <a:custGeom>
                <a:avLst/>
                <a:gdLst>
                  <a:gd name="T0" fmla="*/ 2 w 1"/>
                  <a:gd name="T1" fmla="*/ 1 h 1"/>
                  <a:gd name="T2" fmla="*/ 2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0"/>
                      <a:pt x="0" y="0"/>
                      <a:pt x="1"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59" name="Freeform 5199"/>
              <p:cNvSpPr>
                <a:spLocks/>
              </p:cNvSpPr>
              <p:nvPr/>
            </p:nvSpPr>
            <p:spPr bwMode="auto">
              <a:xfrm>
                <a:off x="3064" y="2086"/>
                <a:ext cx="3" cy="2"/>
              </a:xfrm>
              <a:custGeom>
                <a:avLst/>
                <a:gdLst>
                  <a:gd name="T0" fmla="*/ 2 w 2"/>
                  <a:gd name="T1" fmla="*/ 2 h 1"/>
                  <a:gd name="T2" fmla="*/ 0 w 2"/>
                  <a:gd name="T3" fmla="*/ 0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0" y="0"/>
                      <a:pt x="0" y="0"/>
                      <a:pt x="0" y="0"/>
                    </a:cubicBezTo>
                    <a:cubicBezTo>
                      <a:pt x="1" y="0"/>
                      <a:pt x="2"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60" name="Freeform 5200"/>
              <p:cNvSpPr>
                <a:spLocks/>
              </p:cNvSpPr>
              <p:nvPr/>
            </p:nvSpPr>
            <p:spPr bwMode="auto">
              <a:xfrm>
                <a:off x="3064" y="2027"/>
                <a:ext cx="2" cy="1"/>
              </a:xfrm>
              <a:custGeom>
                <a:avLst/>
                <a:gdLst>
                  <a:gd name="T0" fmla="*/ 2 w 1"/>
                  <a:gd name="T1" fmla="*/ 0 h 1"/>
                  <a:gd name="T2" fmla="*/ 2 w 1"/>
                  <a:gd name="T3" fmla="*/ 1 h 1"/>
                  <a:gd name="T4" fmla="*/ 0 w 1"/>
                  <a:gd name="T5" fmla="*/ 0 h 1"/>
                  <a:gd name="T6" fmla="*/ 2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1" y="1"/>
                      <a:pt x="1" y="1"/>
                      <a:pt x="1" y="1"/>
                    </a:cubicBezTo>
                    <a:cubicBezTo>
                      <a:pt x="1" y="1"/>
                      <a:pt x="0" y="1"/>
                      <a:pt x="0" y="0"/>
                    </a:cubicBezTo>
                    <a:cubicBezTo>
                      <a:pt x="0"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61" name="Freeform 5201"/>
              <p:cNvSpPr>
                <a:spLocks/>
              </p:cNvSpPr>
              <p:nvPr/>
            </p:nvSpPr>
            <p:spPr bwMode="auto">
              <a:xfrm>
                <a:off x="3066" y="2080"/>
                <a:ext cx="4" cy="4"/>
              </a:xfrm>
              <a:custGeom>
                <a:avLst/>
                <a:gdLst>
                  <a:gd name="T0" fmla="*/ 1 w 3"/>
                  <a:gd name="T1" fmla="*/ 4 h 3"/>
                  <a:gd name="T2" fmla="*/ 0 w 3"/>
                  <a:gd name="T3" fmla="*/ 1 h 3"/>
                  <a:gd name="T4" fmla="*/ 3 w 3"/>
                  <a:gd name="T5" fmla="*/ 0 h 3"/>
                  <a:gd name="T6" fmla="*/ 1 w 3"/>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1" y="3"/>
                    </a:moveTo>
                    <a:cubicBezTo>
                      <a:pt x="1" y="2"/>
                      <a:pt x="0" y="2"/>
                      <a:pt x="0" y="1"/>
                    </a:cubicBezTo>
                    <a:cubicBezTo>
                      <a:pt x="0" y="0"/>
                      <a:pt x="1" y="0"/>
                      <a:pt x="2" y="0"/>
                    </a:cubicBezTo>
                    <a:cubicBezTo>
                      <a:pt x="3" y="0"/>
                      <a:pt x="2" y="3"/>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62" name="Freeform 5202"/>
              <p:cNvSpPr>
                <a:spLocks/>
              </p:cNvSpPr>
              <p:nvPr/>
            </p:nvSpPr>
            <p:spPr bwMode="auto">
              <a:xfrm>
                <a:off x="3071" y="2084"/>
                <a:ext cx="4" cy="2"/>
              </a:xfrm>
              <a:custGeom>
                <a:avLst/>
                <a:gdLst>
                  <a:gd name="T0" fmla="*/ 0 w 3"/>
                  <a:gd name="T1" fmla="*/ 2 h 2"/>
                  <a:gd name="T2" fmla="*/ 4 w 3"/>
                  <a:gd name="T3" fmla="*/ 0 h 2"/>
                  <a:gd name="T4" fmla="*/ 0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0" y="2"/>
                    </a:moveTo>
                    <a:cubicBezTo>
                      <a:pt x="1" y="1"/>
                      <a:pt x="2" y="0"/>
                      <a:pt x="3" y="0"/>
                    </a:cubicBezTo>
                    <a:cubicBezTo>
                      <a:pt x="2" y="1"/>
                      <a:pt x="1"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63" name="Freeform 5203"/>
              <p:cNvSpPr>
                <a:spLocks/>
              </p:cNvSpPr>
              <p:nvPr/>
            </p:nvSpPr>
            <p:spPr bwMode="auto">
              <a:xfrm>
                <a:off x="3070" y="2053"/>
                <a:ext cx="6" cy="11"/>
              </a:xfrm>
              <a:custGeom>
                <a:avLst/>
                <a:gdLst>
                  <a:gd name="T0" fmla="*/ 4 w 5"/>
                  <a:gd name="T1" fmla="*/ 11 h 8"/>
                  <a:gd name="T2" fmla="*/ 1 w 5"/>
                  <a:gd name="T3" fmla="*/ 6 h 8"/>
                  <a:gd name="T4" fmla="*/ 4 w 5"/>
                  <a:gd name="T5" fmla="*/ 11 h 8"/>
                  <a:gd name="T6" fmla="*/ 0 60000 65536"/>
                  <a:gd name="T7" fmla="*/ 0 60000 65536"/>
                  <a:gd name="T8" fmla="*/ 0 60000 65536"/>
                </a:gdLst>
                <a:ahLst/>
                <a:cxnLst>
                  <a:cxn ang="T6">
                    <a:pos x="T0" y="T1"/>
                  </a:cxn>
                  <a:cxn ang="T7">
                    <a:pos x="T2" y="T3"/>
                  </a:cxn>
                  <a:cxn ang="T8">
                    <a:pos x="T4" y="T5"/>
                  </a:cxn>
                </a:cxnLst>
                <a:rect l="0" t="0" r="r" b="b"/>
                <a:pathLst>
                  <a:path w="5" h="8">
                    <a:moveTo>
                      <a:pt x="3" y="8"/>
                    </a:moveTo>
                    <a:cubicBezTo>
                      <a:pt x="0" y="7"/>
                      <a:pt x="3" y="5"/>
                      <a:pt x="1" y="4"/>
                    </a:cubicBezTo>
                    <a:cubicBezTo>
                      <a:pt x="3" y="0"/>
                      <a:pt x="5" y="7"/>
                      <a:pt x="3" y="8"/>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64" name="Freeform 5204"/>
              <p:cNvSpPr>
                <a:spLocks/>
              </p:cNvSpPr>
              <p:nvPr/>
            </p:nvSpPr>
            <p:spPr bwMode="auto">
              <a:xfrm>
                <a:off x="3073" y="2072"/>
                <a:ext cx="4" cy="3"/>
              </a:xfrm>
              <a:custGeom>
                <a:avLst/>
                <a:gdLst>
                  <a:gd name="T0" fmla="*/ 0 w 3"/>
                  <a:gd name="T1" fmla="*/ 3 h 2"/>
                  <a:gd name="T2" fmla="*/ 4 w 3"/>
                  <a:gd name="T3" fmla="*/ 0 h 2"/>
                  <a:gd name="T4" fmla="*/ 0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0" y="2"/>
                    </a:moveTo>
                    <a:cubicBezTo>
                      <a:pt x="0" y="0"/>
                      <a:pt x="2" y="0"/>
                      <a:pt x="3" y="0"/>
                    </a:cubicBezTo>
                    <a:cubicBezTo>
                      <a:pt x="3" y="1"/>
                      <a:pt x="1" y="2"/>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65" name="Freeform 5205"/>
              <p:cNvSpPr>
                <a:spLocks/>
              </p:cNvSpPr>
              <p:nvPr/>
            </p:nvSpPr>
            <p:spPr bwMode="auto">
              <a:xfrm>
                <a:off x="3070" y="2045"/>
                <a:ext cx="10" cy="6"/>
              </a:xfrm>
              <a:custGeom>
                <a:avLst/>
                <a:gdLst>
                  <a:gd name="T0" fmla="*/ 8 w 8"/>
                  <a:gd name="T1" fmla="*/ 6 h 4"/>
                  <a:gd name="T2" fmla="*/ 4 w 8"/>
                  <a:gd name="T3" fmla="*/ 5 h 4"/>
                  <a:gd name="T4" fmla="*/ 5 w 8"/>
                  <a:gd name="T5" fmla="*/ 3 h 4"/>
                  <a:gd name="T6" fmla="*/ 1 w 8"/>
                  <a:gd name="T7" fmla="*/ 3 h 4"/>
                  <a:gd name="T8" fmla="*/ 3 w 8"/>
                  <a:gd name="T9" fmla="*/ 0 h 4"/>
                  <a:gd name="T10" fmla="*/ 10 w 8"/>
                  <a:gd name="T11" fmla="*/ 6 h 4"/>
                  <a:gd name="T12" fmla="*/ 8 w 8"/>
                  <a:gd name="T13" fmla="*/ 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4">
                    <a:moveTo>
                      <a:pt x="6" y="4"/>
                    </a:moveTo>
                    <a:cubicBezTo>
                      <a:pt x="5" y="4"/>
                      <a:pt x="4" y="4"/>
                      <a:pt x="3" y="3"/>
                    </a:cubicBezTo>
                    <a:cubicBezTo>
                      <a:pt x="4" y="2"/>
                      <a:pt x="4" y="2"/>
                      <a:pt x="4" y="2"/>
                    </a:cubicBezTo>
                    <a:cubicBezTo>
                      <a:pt x="3" y="2"/>
                      <a:pt x="2" y="3"/>
                      <a:pt x="1" y="2"/>
                    </a:cubicBezTo>
                    <a:cubicBezTo>
                      <a:pt x="0" y="1"/>
                      <a:pt x="1" y="1"/>
                      <a:pt x="2" y="0"/>
                    </a:cubicBezTo>
                    <a:cubicBezTo>
                      <a:pt x="5" y="0"/>
                      <a:pt x="6" y="1"/>
                      <a:pt x="8" y="4"/>
                    </a:cubicBezTo>
                    <a:cubicBezTo>
                      <a:pt x="7" y="3"/>
                      <a:pt x="6" y="4"/>
                      <a:pt x="6"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66" name="Freeform 5206"/>
              <p:cNvSpPr>
                <a:spLocks/>
              </p:cNvSpPr>
              <p:nvPr/>
            </p:nvSpPr>
            <p:spPr bwMode="auto">
              <a:xfrm>
                <a:off x="3079" y="2069"/>
                <a:ext cx="8" cy="3"/>
              </a:xfrm>
              <a:custGeom>
                <a:avLst/>
                <a:gdLst>
                  <a:gd name="T0" fmla="*/ 5 w 6"/>
                  <a:gd name="T1" fmla="*/ 3 h 2"/>
                  <a:gd name="T2" fmla="*/ 3 w 6"/>
                  <a:gd name="T3" fmla="*/ 0 h 2"/>
                  <a:gd name="T4" fmla="*/ 8 w 6"/>
                  <a:gd name="T5" fmla="*/ 2 h 2"/>
                  <a:gd name="T6" fmla="*/ 5 w 6"/>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2">
                    <a:moveTo>
                      <a:pt x="4" y="2"/>
                    </a:moveTo>
                    <a:cubicBezTo>
                      <a:pt x="4" y="2"/>
                      <a:pt x="0" y="1"/>
                      <a:pt x="2" y="0"/>
                    </a:cubicBezTo>
                    <a:cubicBezTo>
                      <a:pt x="4" y="0"/>
                      <a:pt x="5" y="1"/>
                      <a:pt x="6" y="1"/>
                    </a:cubicBezTo>
                    <a:cubicBezTo>
                      <a:pt x="6" y="2"/>
                      <a:pt x="5" y="2"/>
                      <a:pt x="4"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67" name="Freeform 5207"/>
              <p:cNvSpPr>
                <a:spLocks/>
              </p:cNvSpPr>
              <p:nvPr/>
            </p:nvSpPr>
            <p:spPr bwMode="auto">
              <a:xfrm>
                <a:off x="3084" y="2080"/>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0"/>
                      <a:pt x="0" y="0"/>
                      <a:pt x="0" y="0"/>
                    </a:cubicBezTo>
                    <a:cubicBezTo>
                      <a:pt x="1" y="0"/>
                      <a:pt x="1"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68" name="Freeform 5208"/>
              <p:cNvSpPr>
                <a:spLocks/>
              </p:cNvSpPr>
              <p:nvPr/>
            </p:nvSpPr>
            <p:spPr bwMode="auto">
              <a:xfrm>
                <a:off x="3085" y="2082"/>
                <a:ext cx="3" cy="2"/>
              </a:xfrm>
              <a:custGeom>
                <a:avLst/>
                <a:gdLst>
                  <a:gd name="T0" fmla="*/ 2 w 2"/>
                  <a:gd name="T1" fmla="*/ 2 h 1"/>
                  <a:gd name="T2" fmla="*/ 3 w 2"/>
                  <a:gd name="T3" fmla="*/ 0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0" y="0"/>
                      <a:pt x="0" y="0"/>
                      <a:pt x="2"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69" name="Freeform 5209"/>
              <p:cNvSpPr>
                <a:spLocks/>
              </p:cNvSpPr>
              <p:nvPr/>
            </p:nvSpPr>
            <p:spPr bwMode="auto">
              <a:xfrm>
                <a:off x="3089" y="2101"/>
                <a:ext cx="3" cy="7"/>
              </a:xfrm>
              <a:custGeom>
                <a:avLst/>
                <a:gdLst>
                  <a:gd name="T0" fmla="*/ 2 w 2"/>
                  <a:gd name="T1" fmla="*/ 7 h 5"/>
                  <a:gd name="T2" fmla="*/ 2 w 2"/>
                  <a:gd name="T3" fmla="*/ 0 h 5"/>
                  <a:gd name="T4" fmla="*/ 2 w 2"/>
                  <a:gd name="T5" fmla="*/ 7 h 5"/>
                  <a:gd name="T6" fmla="*/ 0 60000 65536"/>
                  <a:gd name="T7" fmla="*/ 0 60000 65536"/>
                  <a:gd name="T8" fmla="*/ 0 60000 65536"/>
                </a:gdLst>
                <a:ahLst/>
                <a:cxnLst>
                  <a:cxn ang="T6">
                    <a:pos x="T0" y="T1"/>
                  </a:cxn>
                  <a:cxn ang="T7">
                    <a:pos x="T2" y="T3"/>
                  </a:cxn>
                  <a:cxn ang="T8">
                    <a:pos x="T4" y="T5"/>
                  </a:cxn>
                </a:cxnLst>
                <a:rect l="0" t="0" r="r" b="b"/>
                <a:pathLst>
                  <a:path w="2" h="5">
                    <a:moveTo>
                      <a:pt x="1" y="5"/>
                    </a:moveTo>
                    <a:cubicBezTo>
                      <a:pt x="0" y="3"/>
                      <a:pt x="0" y="2"/>
                      <a:pt x="1" y="0"/>
                    </a:cubicBezTo>
                    <a:cubicBezTo>
                      <a:pt x="1" y="1"/>
                      <a:pt x="2" y="5"/>
                      <a:pt x="1"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70" name="Freeform 5210"/>
              <p:cNvSpPr>
                <a:spLocks/>
              </p:cNvSpPr>
              <p:nvPr/>
            </p:nvSpPr>
            <p:spPr bwMode="auto">
              <a:xfrm>
                <a:off x="3097" y="2092"/>
                <a:ext cx="7" cy="10"/>
              </a:xfrm>
              <a:custGeom>
                <a:avLst/>
                <a:gdLst>
                  <a:gd name="T0" fmla="*/ 3 w 5"/>
                  <a:gd name="T1" fmla="*/ 6 h 8"/>
                  <a:gd name="T2" fmla="*/ 0 w 5"/>
                  <a:gd name="T3" fmla="*/ 5 h 8"/>
                  <a:gd name="T4" fmla="*/ 7 w 5"/>
                  <a:gd name="T5" fmla="*/ 0 h 8"/>
                  <a:gd name="T6" fmla="*/ 6 w 5"/>
                  <a:gd name="T7" fmla="*/ 4 h 8"/>
                  <a:gd name="T8" fmla="*/ 3 w 5"/>
                  <a:gd name="T9" fmla="*/ 6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2" y="5"/>
                    </a:moveTo>
                    <a:cubicBezTo>
                      <a:pt x="1" y="8"/>
                      <a:pt x="0" y="5"/>
                      <a:pt x="0" y="4"/>
                    </a:cubicBezTo>
                    <a:cubicBezTo>
                      <a:pt x="0" y="1"/>
                      <a:pt x="3" y="0"/>
                      <a:pt x="5" y="0"/>
                    </a:cubicBezTo>
                    <a:cubicBezTo>
                      <a:pt x="5" y="1"/>
                      <a:pt x="4" y="2"/>
                      <a:pt x="4" y="3"/>
                    </a:cubicBezTo>
                    <a:cubicBezTo>
                      <a:pt x="3" y="5"/>
                      <a:pt x="3" y="3"/>
                      <a:pt x="2"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71" name="Freeform 5211"/>
              <p:cNvSpPr>
                <a:spLocks/>
              </p:cNvSpPr>
              <p:nvPr/>
            </p:nvSpPr>
            <p:spPr bwMode="auto">
              <a:xfrm>
                <a:off x="3407" y="1991"/>
                <a:ext cx="197" cy="121"/>
              </a:xfrm>
              <a:custGeom>
                <a:avLst/>
                <a:gdLst>
                  <a:gd name="T0" fmla="*/ 25 w 149"/>
                  <a:gd name="T1" fmla="*/ 9 h 91"/>
                  <a:gd name="T2" fmla="*/ 52 w 149"/>
                  <a:gd name="T3" fmla="*/ 24 h 91"/>
                  <a:gd name="T4" fmla="*/ 59 w 149"/>
                  <a:gd name="T5" fmla="*/ 21 h 91"/>
                  <a:gd name="T6" fmla="*/ 67 w 149"/>
                  <a:gd name="T7" fmla="*/ 7 h 91"/>
                  <a:gd name="T8" fmla="*/ 70 w 149"/>
                  <a:gd name="T9" fmla="*/ 3 h 91"/>
                  <a:gd name="T10" fmla="*/ 78 w 149"/>
                  <a:gd name="T11" fmla="*/ 3 h 91"/>
                  <a:gd name="T12" fmla="*/ 86 w 149"/>
                  <a:gd name="T13" fmla="*/ 8 h 91"/>
                  <a:gd name="T14" fmla="*/ 95 w 149"/>
                  <a:gd name="T15" fmla="*/ 11 h 91"/>
                  <a:gd name="T16" fmla="*/ 98 w 149"/>
                  <a:gd name="T17" fmla="*/ 17 h 91"/>
                  <a:gd name="T18" fmla="*/ 107 w 149"/>
                  <a:gd name="T19" fmla="*/ 24 h 91"/>
                  <a:gd name="T20" fmla="*/ 116 w 149"/>
                  <a:gd name="T21" fmla="*/ 24 h 91"/>
                  <a:gd name="T22" fmla="*/ 134 w 149"/>
                  <a:gd name="T23" fmla="*/ 43 h 91"/>
                  <a:gd name="T24" fmla="*/ 160 w 149"/>
                  <a:gd name="T25" fmla="*/ 60 h 91"/>
                  <a:gd name="T26" fmla="*/ 184 w 149"/>
                  <a:gd name="T27" fmla="*/ 72 h 91"/>
                  <a:gd name="T28" fmla="*/ 194 w 149"/>
                  <a:gd name="T29" fmla="*/ 76 h 91"/>
                  <a:gd name="T30" fmla="*/ 197 w 149"/>
                  <a:gd name="T31" fmla="*/ 86 h 91"/>
                  <a:gd name="T32" fmla="*/ 184 w 149"/>
                  <a:gd name="T33" fmla="*/ 85 h 91"/>
                  <a:gd name="T34" fmla="*/ 176 w 149"/>
                  <a:gd name="T35" fmla="*/ 89 h 91"/>
                  <a:gd name="T36" fmla="*/ 173 w 149"/>
                  <a:gd name="T37" fmla="*/ 100 h 91"/>
                  <a:gd name="T38" fmla="*/ 156 w 149"/>
                  <a:gd name="T39" fmla="*/ 110 h 91"/>
                  <a:gd name="T40" fmla="*/ 155 w 149"/>
                  <a:gd name="T41" fmla="*/ 117 h 91"/>
                  <a:gd name="T42" fmla="*/ 143 w 149"/>
                  <a:gd name="T43" fmla="*/ 117 h 91"/>
                  <a:gd name="T44" fmla="*/ 132 w 149"/>
                  <a:gd name="T45" fmla="*/ 114 h 91"/>
                  <a:gd name="T46" fmla="*/ 130 w 149"/>
                  <a:gd name="T47" fmla="*/ 106 h 91"/>
                  <a:gd name="T48" fmla="*/ 124 w 149"/>
                  <a:gd name="T49" fmla="*/ 97 h 91"/>
                  <a:gd name="T50" fmla="*/ 112 w 149"/>
                  <a:gd name="T51" fmla="*/ 92 h 91"/>
                  <a:gd name="T52" fmla="*/ 98 w 149"/>
                  <a:gd name="T53" fmla="*/ 82 h 91"/>
                  <a:gd name="T54" fmla="*/ 82 w 149"/>
                  <a:gd name="T55" fmla="*/ 78 h 91"/>
                  <a:gd name="T56" fmla="*/ 69 w 149"/>
                  <a:gd name="T57" fmla="*/ 72 h 91"/>
                  <a:gd name="T58" fmla="*/ 50 w 149"/>
                  <a:gd name="T59" fmla="*/ 74 h 91"/>
                  <a:gd name="T60" fmla="*/ 41 w 149"/>
                  <a:gd name="T61" fmla="*/ 84 h 91"/>
                  <a:gd name="T62" fmla="*/ 30 w 149"/>
                  <a:gd name="T63" fmla="*/ 85 h 91"/>
                  <a:gd name="T64" fmla="*/ 26 w 149"/>
                  <a:gd name="T65" fmla="*/ 68 h 91"/>
                  <a:gd name="T66" fmla="*/ 24 w 149"/>
                  <a:gd name="T67" fmla="*/ 57 h 91"/>
                  <a:gd name="T68" fmla="*/ 16 w 149"/>
                  <a:gd name="T69" fmla="*/ 55 h 91"/>
                  <a:gd name="T70" fmla="*/ 21 w 149"/>
                  <a:gd name="T71" fmla="*/ 51 h 91"/>
                  <a:gd name="T72" fmla="*/ 19 w 149"/>
                  <a:gd name="T73" fmla="*/ 47 h 91"/>
                  <a:gd name="T74" fmla="*/ 8 w 149"/>
                  <a:gd name="T75" fmla="*/ 44 h 91"/>
                  <a:gd name="T76" fmla="*/ 8 w 149"/>
                  <a:gd name="T77" fmla="*/ 32 h 91"/>
                  <a:gd name="T78" fmla="*/ 7 w 149"/>
                  <a:gd name="T79" fmla="*/ 25 h 91"/>
                  <a:gd name="T80" fmla="*/ 9 w 149"/>
                  <a:gd name="T81" fmla="*/ 29 h 91"/>
                  <a:gd name="T82" fmla="*/ 13 w 149"/>
                  <a:gd name="T83" fmla="*/ 29 h 91"/>
                  <a:gd name="T84" fmla="*/ 19 w 149"/>
                  <a:gd name="T85" fmla="*/ 33 h 91"/>
                  <a:gd name="T86" fmla="*/ 25 w 149"/>
                  <a:gd name="T87" fmla="*/ 31 h 91"/>
                  <a:gd name="T88" fmla="*/ 26 w 149"/>
                  <a:gd name="T89" fmla="*/ 32 h 91"/>
                  <a:gd name="T90" fmla="*/ 24 w 149"/>
                  <a:gd name="T91" fmla="*/ 28 h 91"/>
                  <a:gd name="T92" fmla="*/ 29 w 149"/>
                  <a:gd name="T93" fmla="*/ 25 h 91"/>
                  <a:gd name="T94" fmla="*/ 20 w 149"/>
                  <a:gd name="T95" fmla="*/ 19 h 91"/>
                  <a:gd name="T96" fmla="*/ 3 w 149"/>
                  <a:gd name="T97" fmla="*/ 13 h 91"/>
                  <a:gd name="T98" fmla="*/ 4 w 149"/>
                  <a:gd name="T99" fmla="*/ 20 h 91"/>
                  <a:gd name="T100" fmla="*/ 3 w 149"/>
                  <a:gd name="T101" fmla="*/ 21 h 9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49" h="91">
                    <a:moveTo>
                      <a:pt x="0" y="12"/>
                    </a:moveTo>
                    <a:cubicBezTo>
                      <a:pt x="4" y="5"/>
                      <a:pt x="12" y="4"/>
                      <a:pt x="19" y="7"/>
                    </a:cubicBezTo>
                    <a:cubicBezTo>
                      <a:pt x="23" y="9"/>
                      <a:pt x="25" y="12"/>
                      <a:pt x="27" y="15"/>
                    </a:cubicBezTo>
                    <a:cubicBezTo>
                      <a:pt x="31" y="19"/>
                      <a:pt x="34" y="17"/>
                      <a:pt x="39" y="18"/>
                    </a:cubicBezTo>
                    <a:cubicBezTo>
                      <a:pt x="41" y="18"/>
                      <a:pt x="42" y="18"/>
                      <a:pt x="45" y="18"/>
                    </a:cubicBezTo>
                    <a:cubicBezTo>
                      <a:pt x="47" y="18"/>
                      <a:pt x="46" y="16"/>
                      <a:pt x="45" y="16"/>
                    </a:cubicBezTo>
                    <a:cubicBezTo>
                      <a:pt x="42" y="11"/>
                      <a:pt x="44" y="10"/>
                      <a:pt x="46" y="8"/>
                    </a:cubicBezTo>
                    <a:cubicBezTo>
                      <a:pt x="48" y="6"/>
                      <a:pt x="51" y="9"/>
                      <a:pt x="51" y="5"/>
                    </a:cubicBezTo>
                    <a:cubicBezTo>
                      <a:pt x="51" y="1"/>
                      <a:pt x="56" y="5"/>
                      <a:pt x="57" y="6"/>
                    </a:cubicBezTo>
                    <a:cubicBezTo>
                      <a:pt x="57" y="5"/>
                      <a:pt x="53" y="2"/>
                      <a:pt x="53" y="2"/>
                    </a:cubicBezTo>
                    <a:cubicBezTo>
                      <a:pt x="53" y="1"/>
                      <a:pt x="55" y="3"/>
                      <a:pt x="56" y="1"/>
                    </a:cubicBezTo>
                    <a:cubicBezTo>
                      <a:pt x="57" y="0"/>
                      <a:pt x="58" y="1"/>
                      <a:pt x="59" y="2"/>
                    </a:cubicBezTo>
                    <a:cubicBezTo>
                      <a:pt x="60" y="3"/>
                      <a:pt x="61" y="3"/>
                      <a:pt x="63" y="3"/>
                    </a:cubicBezTo>
                    <a:cubicBezTo>
                      <a:pt x="64" y="4"/>
                      <a:pt x="64" y="5"/>
                      <a:pt x="65" y="6"/>
                    </a:cubicBezTo>
                    <a:cubicBezTo>
                      <a:pt x="66" y="6"/>
                      <a:pt x="68" y="6"/>
                      <a:pt x="69" y="6"/>
                    </a:cubicBezTo>
                    <a:cubicBezTo>
                      <a:pt x="71" y="6"/>
                      <a:pt x="72" y="7"/>
                      <a:pt x="72" y="8"/>
                    </a:cubicBezTo>
                    <a:cubicBezTo>
                      <a:pt x="72" y="10"/>
                      <a:pt x="74" y="10"/>
                      <a:pt x="75" y="12"/>
                    </a:cubicBezTo>
                    <a:cubicBezTo>
                      <a:pt x="74" y="12"/>
                      <a:pt x="73" y="12"/>
                      <a:pt x="74" y="13"/>
                    </a:cubicBezTo>
                    <a:cubicBezTo>
                      <a:pt x="75" y="14"/>
                      <a:pt x="75" y="14"/>
                      <a:pt x="74" y="15"/>
                    </a:cubicBezTo>
                    <a:cubicBezTo>
                      <a:pt x="74" y="18"/>
                      <a:pt x="80" y="18"/>
                      <a:pt x="81" y="18"/>
                    </a:cubicBezTo>
                    <a:cubicBezTo>
                      <a:pt x="83" y="18"/>
                      <a:pt x="84" y="19"/>
                      <a:pt x="86" y="19"/>
                    </a:cubicBezTo>
                    <a:cubicBezTo>
                      <a:pt x="88" y="19"/>
                      <a:pt x="87" y="18"/>
                      <a:pt x="88" y="18"/>
                    </a:cubicBezTo>
                    <a:cubicBezTo>
                      <a:pt x="92" y="18"/>
                      <a:pt x="94" y="21"/>
                      <a:pt x="96" y="24"/>
                    </a:cubicBezTo>
                    <a:cubicBezTo>
                      <a:pt x="98" y="27"/>
                      <a:pt x="100" y="29"/>
                      <a:pt x="101" y="32"/>
                    </a:cubicBezTo>
                    <a:cubicBezTo>
                      <a:pt x="102" y="35"/>
                      <a:pt x="107" y="37"/>
                      <a:pt x="110" y="39"/>
                    </a:cubicBezTo>
                    <a:cubicBezTo>
                      <a:pt x="114" y="41"/>
                      <a:pt x="119" y="45"/>
                      <a:pt x="121" y="45"/>
                    </a:cubicBezTo>
                    <a:cubicBezTo>
                      <a:pt x="123" y="46"/>
                      <a:pt x="127" y="48"/>
                      <a:pt x="131" y="50"/>
                    </a:cubicBezTo>
                    <a:cubicBezTo>
                      <a:pt x="134" y="52"/>
                      <a:pt x="136" y="54"/>
                      <a:pt x="139" y="54"/>
                    </a:cubicBezTo>
                    <a:cubicBezTo>
                      <a:pt x="140" y="54"/>
                      <a:pt x="142" y="55"/>
                      <a:pt x="144" y="56"/>
                    </a:cubicBezTo>
                    <a:cubicBezTo>
                      <a:pt x="145" y="57"/>
                      <a:pt x="147" y="57"/>
                      <a:pt x="147" y="57"/>
                    </a:cubicBezTo>
                    <a:cubicBezTo>
                      <a:pt x="148" y="58"/>
                      <a:pt x="147" y="59"/>
                      <a:pt x="147" y="60"/>
                    </a:cubicBezTo>
                    <a:cubicBezTo>
                      <a:pt x="147" y="61"/>
                      <a:pt x="148" y="64"/>
                      <a:pt x="149" y="65"/>
                    </a:cubicBezTo>
                    <a:cubicBezTo>
                      <a:pt x="144" y="66"/>
                      <a:pt x="143" y="63"/>
                      <a:pt x="141" y="63"/>
                    </a:cubicBezTo>
                    <a:cubicBezTo>
                      <a:pt x="139" y="62"/>
                      <a:pt x="139" y="64"/>
                      <a:pt x="139" y="64"/>
                    </a:cubicBezTo>
                    <a:cubicBezTo>
                      <a:pt x="139" y="66"/>
                      <a:pt x="138" y="66"/>
                      <a:pt x="137" y="66"/>
                    </a:cubicBezTo>
                    <a:cubicBezTo>
                      <a:pt x="135" y="66"/>
                      <a:pt x="134" y="66"/>
                      <a:pt x="133" y="67"/>
                    </a:cubicBezTo>
                    <a:cubicBezTo>
                      <a:pt x="131" y="67"/>
                      <a:pt x="131" y="69"/>
                      <a:pt x="131" y="70"/>
                    </a:cubicBezTo>
                    <a:cubicBezTo>
                      <a:pt x="131" y="72"/>
                      <a:pt x="132" y="73"/>
                      <a:pt x="131" y="75"/>
                    </a:cubicBezTo>
                    <a:cubicBezTo>
                      <a:pt x="131" y="77"/>
                      <a:pt x="130" y="78"/>
                      <a:pt x="129" y="78"/>
                    </a:cubicBezTo>
                    <a:cubicBezTo>
                      <a:pt x="126" y="81"/>
                      <a:pt x="122" y="83"/>
                      <a:pt x="118" y="83"/>
                    </a:cubicBezTo>
                    <a:cubicBezTo>
                      <a:pt x="118" y="83"/>
                      <a:pt x="119" y="84"/>
                      <a:pt x="119" y="85"/>
                    </a:cubicBezTo>
                    <a:cubicBezTo>
                      <a:pt x="118" y="85"/>
                      <a:pt x="120" y="86"/>
                      <a:pt x="117" y="88"/>
                    </a:cubicBezTo>
                    <a:cubicBezTo>
                      <a:pt x="115" y="90"/>
                      <a:pt x="112" y="89"/>
                      <a:pt x="111" y="91"/>
                    </a:cubicBezTo>
                    <a:cubicBezTo>
                      <a:pt x="111" y="89"/>
                      <a:pt x="109" y="88"/>
                      <a:pt x="108" y="88"/>
                    </a:cubicBezTo>
                    <a:cubicBezTo>
                      <a:pt x="105" y="87"/>
                      <a:pt x="106" y="88"/>
                      <a:pt x="104" y="88"/>
                    </a:cubicBezTo>
                    <a:cubicBezTo>
                      <a:pt x="103" y="87"/>
                      <a:pt x="101" y="85"/>
                      <a:pt x="100" y="86"/>
                    </a:cubicBezTo>
                    <a:cubicBezTo>
                      <a:pt x="100" y="85"/>
                      <a:pt x="99" y="83"/>
                      <a:pt x="99" y="82"/>
                    </a:cubicBezTo>
                    <a:cubicBezTo>
                      <a:pt x="98" y="81"/>
                      <a:pt x="98" y="82"/>
                      <a:pt x="98" y="80"/>
                    </a:cubicBezTo>
                    <a:cubicBezTo>
                      <a:pt x="98" y="79"/>
                      <a:pt x="97" y="76"/>
                      <a:pt x="97" y="74"/>
                    </a:cubicBezTo>
                    <a:cubicBezTo>
                      <a:pt x="97" y="73"/>
                      <a:pt x="95" y="73"/>
                      <a:pt x="94" y="73"/>
                    </a:cubicBezTo>
                    <a:cubicBezTo>
                      <a:pt x="92" y="73"/>
                      <a:pt x="91" y="73"/>
                      <a:pt x="89" y="73"/>
                    </a:cubicBezTo>
                    <a:cubicBezTo>
                      <a:pt x="87" y="73"/>
                      <a:pt x="86" y="70"/>
                      <a:pt x="85" y="69"/>
                    </a:cubicBezTo>
                    <a:cubicBezTo>
                      <a:pt x="83" y="67"/>
                      <a:pt x="80" y="68"/>
                      <a:pt x="78" y="66"/>
                    </a:cubicBezTo>
                    <a:cubicBezTo>
                      <a:pt x="77" y="64"/>
                      <a:pt x="76" y="63"/>
                      <a:pt x="74" y="62"/>
                    </a:cubicBezTo>
                    <a:cubicBezTo>
                      <a:pt x="72" y="61"/>
                      <a:pt x="70" y="61"/>
                      <a:pt x="67" y="61"/>
                    </a:cubicBezTo>
                    <a:cubicBezTo>
                      <a:pt x="65" y="61"/>
                      <a:pt x="64" y="59"/>
                      <a:pt x="62" y="59"/>
                    </a:cubicBezTo>
                    <a:cubicBezTo>
                      <a:pt x="60" y="58"/>
                      <a:pt x="57" y="58"/>
                      <a:pt x="56" y="56"/>
                    </a:cubicBezTo>
                    <a:cubicBezTo>
                      <a:pt x="55" y="55"/>
                      <a:pt x="54" y="54"/>
                      <a:pt x="52" y="54"/>
                    </a:cubicBezTo>
                    <a:cubicBezTo>
                      <a:pt x="52" y="55"/>
                      <a:pt x="44" y="53"/>
                      <a:pt x="46" y="56"/>
                    </a:cubicBezTo>
                    <a:cubicBezTo>
                      <a:pt x="43" y="56"/>
                      <a:pt x="41" y="55"/>
                      <a:pt x="38" y="56"/>
                    </a:cubicBezTo>
                    <a:cubicBezTo>
                      <a:pt x="35" y="56"/>
                      <a:pt x="34" y="58"/>
                      <a:pt x="32" y="60"/>
                    </a:cubicBezTo>
                    <a:cubicBezTo>
                      <a:pt x="31" y="61"/>
                      <a:pt x="32" y="62"/>
                      <a:pt x="31" y="63"/>
                    </a:cubicBezTo>
                    <a:cubicBezTo>
                      <a:pt x="30" y="64"/>
                      <a:pt x="30" y="64"/>
                      <a:pt x="29" y="64"/>
                    </a:cubicBezTo>
                    <a:cubicBezTo>
                      <a:pt x="27" y="65"/>
                      <a:pt x="25" y="65"/>
                      <a:pt x="23" y="64"/>
                    </a:cubicBezTo>
                    <a:cubicBezTo>
                      <a:pt x="22" y="64"/>
                      <a:pt x="22" y="61"/>
                      <a:pt x="22" y="60"/>
                    </a:cubicBezTo>
                    <a:cubicBezTo>
                      <a:pt x="21" y="57"/>
                      <a:pt x="21" y="54"/>
                      <a:pt x="20" y="51"/>
                    </a:cubicBezTo>
                    <a:cubicBezTo>
                      <a:pt x="20" y="49"/>
                      <a:pt x="21" y="47"/>
                      <a:pt x="20" y="46"/>
                    </a:cubicBezTo>
                    <a:cubicBezTo>
                      <a:pt x="19" y="45"/>
                      <a:pt x="17" y="44"/>
                      <a:pt x="18" y="43"/>
                    </a:cubicBezTo>
                    <a:cubicBezTo>
                      <a:pt x="18" y="45"/>
                      <a:pt x="16" y="42"/>
                      <a:pt x="15" y="42"/>
                    </a:cubicBezTo>
                    <a:cubicBezTo>
                      <a:pt x="15" y="41"/>
                      <a:pt x="13" y="40"/>
                      <a:pt x="12" y="41"/>
                    </a:cubicBezTo>
                    <a:cubicBezTo>
                      <a:pt x="11" y="40"/>
                      <a:pt x="11" y="38"/>
                      <a:pt x="13" y="37"/>
                    </a:cubicBezTo>
                    <a:cubicBezTo>
                      <a:pt x="11" y="39"/>
                      <a:pt x="15" y="38"/>
                      <a:pt x="16" y="38"/>
                    </a:cubicBezTo>
                    <a:cubicBezTo>
                      <a:pt x="15" y="38"/>
                      <a:pt x="15" y="37"/>
                      <a:pt x="15" y="37"/>
                    </a:cubicBezTo>
                    <a:cubicBezTo>
                      <a:pt x="14" y="37"/>
                      <a:pt x="14" y="35"/>
                      <a:pt x="14" y="35"/>
                    </a:cubicBezTo>
                    <a:cubicBezTo>
                      <a:pt x="14" y="32"/>
                      <a:pt x="10" y="34"/>
                      <a:pt x="8" y="33"/>
                    </a:cubicBezTo>
                    <a:cubicBezTo>
                      <a:pt x="9" y="35"/>
                      <a:pt x="7" y="33"/>
                      <a:pt x="6" y="33"/>
                    </a:cubicBezTo>
                    <a:cubicBezTo>
                      <a:pt x="6" y="32"/>
                      <a:pt x="6" y="31"/>
                      <a:pt x="6" y="30"/>
                    </a:cubicBezTo>
                    <a:cubicBezTo>
                      <a:pt x="5" y="28"/>
                      <a:pt x="6" y="26"/>
                      <a:pt x="6" y="24"/>
                    </a:cubicBezTo>
                    <a:cubicBezTo>
                      <a:pt x="6" y="23"/>
                      <a:pt x="6" y="22"/>
                      <a:pt x="6" y="21"/>
                    </a:cubicBezTo>
                    <a:cubicBezTo>
                      <a:pt x="6" y="21"/>
                      <a:pt x="4" y="19"/>
                      <a:pt x="5" y="19"/>
                    </a:cubicBezTo>
                    <a:cubicBezTo>
                      <a:pt x="5" y="19"/>
                      <a:pt x="5" y="19"/>
                      <a:pt x="5" y="19"/>
                    </a:cubicBezTo>
                    <a:cubicBezTo>
                      <a:pt x="5" y="19"/>
                      <a:pt x="6" y="22"/>
                      <a:pt x="7" y="22"/>
                    </a:cubicBezTo>
                    <a:cubicBezTo>
                      <a:pt x="6" y="22"/>
                      <a:pt x="7" y="24"/>
                      <a:pt x="9" y="22"/>
                    </a:cubicBezTo>
                    <a:cubicBezTo>
                      <a:pt x="9" y="23"/>
                      <a:pt x="9" y="24"/>
                      <a:pt x="10" y="22"/>
                    </a:cubicBezTo>
                    <a:cubicBezTo>
                      <a:pt x="10" y="23"/>
                      <a:pt x="12" y="24"/>
                      <a:pt x="12" y="21"/>
                    </a:cubicBezTo>
                    <a:cubicBezTo>
                      <a:pt x="12" y="21"/>
                      <a:pt x="13" y="24"/>
                      <a:pt x="14" y="25"/>
                    </a:cubicBezTo>
                    <a:cubicBezTo>
                      <a:pt x="15" y="25"/>
                      <a:pt x="17" y="24"/>
                      <a:pt x="17" y="23"/>
                    </a:cubicBezTo>
                    <a:cubicBezTo>
                      <a:pt x="17" y="23"/>
                      <a:pt x="18" y="23"/>
                      <a:pt x="19" y="23"/>
                    </a:cubicBezTo>
                    <a:cubicBezTo>
                      <a:pt x="19" y="23"/>
                      <a:pt x="17" y="24"/>
                      <a:pt x="20" y="24"/>
                    </a:cubicBezTo>
                    <a:cubicBezTo>
                      <a:pt x="20" y="24"/>
                      <a:pt x="20" y="24"/>
                      <a:pt x="20" y="24"/>
                    </a:cubicBezTo>
                    <a:cubicBezTo>
                      <a:pt x="20" y="23"/>
                      <a:pt x="20" y="23"/>
                      <a:pt x="20" y="23"/>
                    </a:cubicBezTo>
                    <a:cubicBezTo>
                      <a:pt x="19" y="23"/>
                      <a:pt x="19" y="23"/>
                      <a:pt x="18" y="21"/>
                    </a:cubicBezTo>
                    <a:cubicBezTo>
                      <a:pt x="19" y="20"/>
                      <a:pt x="21" y="21"/>
                      <a:pt x="20" y="22"/>
                    </a:cubicBezTo>
                    <a:cubicBezTo>
                      <a:pt x="22" y="23"/>
                      <a:pt x="24" y="20"/>
                      <a:pt x="22" y="19"/>
                    </a:cubicBezTo>
                    <a:cubicBezTo>
                      <a:pt x="23" y="19"/>
                      <a:pt x="23" y="19"/>
                      <a:pt x="23" y="19"/>
                    </a:cubicBezTo>
                    <a:cubicBezTo>
                      <a:pt x="22" y="17"/>
                      <a:pt x="15" y="15"/>
                      <a:pt x="15" y="14"/>
                    </a:cubicBezTo>
                    <a:cubicBezTo>
                      <a:pt x="14" y="13"/>
                      <a:pt x="12" y="7"/>
                      <a:pt x="11" y="7"/>
                    </a:cubicBezTo>
                    <a:cubicBezTo>
                      <a:pt x="7" y="5"/>
                      <a:pt x="3" y="9"/>
                      <a:pt x="2" y="10"/>
                    </a:cubicBezTo>
                    <a:cubicBezTo>
                      <a:pt x="2" y="10"/>
                      <a:pt x="2" y="12"/>
                      <a:pt x="2" y="12"/>
                    </a:cubicBezTo>
                    <a:cubicBezTo>
                      <a:pt x="3" y="10"/>
                      <a:pt x="3" y="13"/>
                      <a:pt x="3" y="15"/>
                    </a:cubicBezTo>
                    <a:cubicBezTo>
                      <a:pt x="3" y="15"/>
                      <a:pt x="5" y="19"/>
                      <a:pt x="5" y="19"/>
                    </a:cubicBezTo>
                    <a:cubicBezTo>
                      <a:pt x="4" y="18"/>
                      <a:pt x="3" y="17"/>
                      <a:pt x="2" y="16"/>
                    </a:cubicBezTo>
                    <a:cubicBezTo>
                      <a:pt x="1" y="15"/>
                      <a:pt x="1" y="13"/>
                      <a:pt x="0" y="1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72" name="Freeform 5212"/>
              <p:cNvSpPr>
                <a:spLocks/>
              </p:cNvSpPr>
              <p:nvPr/>
            </p:nvSpPr>
            <p:spPr bwMode="auto">
              <a:xfrm>
                <a:off x="1443" y="2673"/>
                <a:ext cx="5" cy="4"/>
              </a:xfrm>
              <a:custGeom>
                <a:avLst/>
                <a:gdLst>
                  <a:gd name="T0" fmla="*/ 3 w 4"/>
                  <a:gd name="T1" fmla="*/ 4 h 3"/>
                  <a:gd name="T2" fmla="*/ 3 w 4"/>
                  <a:gd name="T3" fmla="*/ 0 h 3"/>
                  <a:gd name="T4" fmla="*/ 3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2" y="3"/>
                    </a:moveTo>
                    <a:cubicBezTo>
                      <a:pt x="3" y="3"/>
                      <a:pt x="4" y="0"/>
                      <a:pt x="2" y="0"/>
                    </a:cubicBezTo>
                    <a:cubicBezTo>
                      <a:pt x="0" y="0"/>
                      <a:pt x="1" y="2"/>
                      <a:pt x="2" y="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73" name="Freeform 5213"/>
              <p:cNvSpPr>
                <a:spLocks/>
              </p:cNvSpPr>
              <p:nvPr/>
            </p:nvSpPr>
            <p:spPr bwMode="auto">
              <a:xfrm>
                <a:off x="1443" y="2666"/>
                <a:ext cx="13" cy="20"/>
              </a:xfrm>
              <a:custGeom>
                <a:avLst/>
                <a:gdLst>
                  <a:gd name="T0" fmla="*/ 1 w 10"/>
                  <a:gd name="T1" fmla="*/ 3 h 15"/>
                  <a:gd name="T2" fmla="*/ 4 w 10"/>
                  <a:gd name="T3" fmla="*/ 7 h 15"/>
                  <a:gd name="T4" fmla="*/ 8 w 10"/>
                  <a:gd name="T5" fmla="*/ 12 h 15"/>
                  <a:gd name="T6" fmla="*/ 5 w 10"/>
                  <a:gd name="T7" fmla="*/ 19 h 15"/>
                  <a:gd name="T8" fmla="*/ 13 w 10"/>
                  <a:gd name="T9" fmla="*/ 15 h 15"/>
                  <a:gd name="T10" fmla="*/ 10 w 10"/>
                  <a:gd name="T11" fmla="*/ 12 h 15"/>
                  <a:gd name="T12" fmla="*/ 8 w 10"/>
                  <a:gd name="T13" fmla="*/ 7 h 15"/>
                  <a:gd name="T14" fmla="*/ 1 w 10"/>
                  <a:gd name="T15" fmla="*/ 3 h 1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 h="15">
                    <a:moveTo>
                      <a:pt x="1" y="2"/>
                    </a:moveTo>
                    <a:cubicBezTo>
                      <a:pt x="3" y="2"/>
                      <a:pt x="3" y="3"/>
                      <a:pt x="3" y="5"/>
                    </a:cubicBezTo>
                    <a:cubicBezTo>
                      <a:pt x="4" y="6"/>
                      <a:pt x="5" y="8"/>
                      <a:pt x="6" y="9"/>
                    </a:cubicBezTo>
                    <a:cubicBezTo>
                      <a:pt x="4" y="10"/>
                      <a:pt x="0" y="13"/>
                      <a:pt x="4" y="14"/>
                    </a:cubicBezTo>
                    <a:cubicBezTo>
                      <a:pt x="6" y="15"/>
                      <a:pt x="9" y="13"/>
                      <a:pt x="10" y="11"/>
                    </a:cubicBezTo>
                    <a:cubicBezTo>
                      <a:pt x="10" y="10"/>
                      <a:pt x="8" y="10"/>
                      <a:pt x="8" y="9"/>
                    </a:cubicBezTo>
                    <a:cubicBezTo>
                      <a:pt x="8" y="7"/>
                      <a:pt x="7" y="6"/>
                      <a:pt x="6" y="5"/>
                    </a:cubicBezTo>
                    <a:cubicBezTo>
                      <a:pt x="4" y="2"/>
                      <a:pt x="4" y="0"/>
                      <a:pt x="1" y="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74" name="Freeform 5214"/>
              <p:cNvSpPr>
                <a:spLocks/>
              </p:cNvSpPr>
              <p:nvPr/>
            </p:nvSpPr>
            <p:spPr bwMode="auto">
              <a:xfrm>
                <a:off x="1452" y="2671"/>
                <a:ext cx="8" cy="3"/>
              </a:xfrm>
              <a:custGeom>
                <a:avLst/>
                <a:gdLst>
                  <a:gd name="T0" fmla="*/ 5 w 6"/>
                  <a:gd name="T1" fmla="*/ 3 h 2"/>
                  <a:gd name="T2" fmla="*/ 4 w 6"/>
                  <a:gd name="T3" fmla="*/ 0 h 2"/>
                  <a:gd name="T4" fmla="*/ 5 w 6"/>
                  <a:gd name="T5" fmla="*/ 3 h 2"/>
                  <a:gd name="T6" fmla="*/ 0 60000 65536"/>
                  <a:gd name="T7" fmla="*/ 0 60000 65536"/>
                  <a:gd name="T8" fmla="*/ 0 60000 65536"/>
                </a:gdLst>
                <a:ahLst/>
                <a:cxnLst>
                  <a:cxn ang="T6">
                    <a:pos x="T0" y="T1"/>
                  </a:cxn>
                  <a:cxn ang="T7">
                    <a:pos x="T2" y="T3"/>
                  </a:cxn>
                  <a:cxn ang="T8">
                    <a:pos x="T4" y="T5"/>
                  </a:cxn>
                </a:cxnLst>
                <a:rect l="0" t="0" r="r" b="b"/>
                <a:pathLst>
                  <a:path w="6" h="2">
                    <a:moveTo>
                      <a:pt x="4" y="2"/>
                    </a:moveTo>
                    <a:cubicBezTo>
                      <a:pt x="6" y="1"/>
                      <a:pt x="4" y="0"/>
                      <a:pt x="3" y="0"/>
                    </a:cubicBezTo>
                    <a:cubicBezTo>
                      <a:pt x="0" y="0"/>
                      <a:pt x="4" y="2"/>
                      <a:pt x="4"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75" name="Freeform 5215"/>
              <p:cNvSpPr>
                <a:spLocks/>
              </p:cNvSpPr>
              <p:nvPr/>
            </p:nvSpPr>
            <p:spPr bwMode="auto">
              <a:xfrm>
                <a:off x="1459" y="2662"/>
                <a:ext cx="3" cy="3"/>
              </a:xfrm>
              <a:custGeom>
                <a:avLst/>
                <a:gdLst>
                  <a:gd name="T0" fmla="*/ 2 w 2"/>
                  <a:gd name="T1" fmla="*/ 3 h 2"/>
                  <a:gd name="T2" fmla="*/ 0 w 2"/>
                  <a:gd name="T3" fmla="*/ 2 h 2"/>
                  <a:gd name="T4" fmla="*/ 2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2" y="1"/>
                      <a:pt x="1" y="0"/>
                      <a:pt x="0" y="1"/>
                    </a:cubicBezTo>
                    <a:cubicBezTo>
                      <a:pt x="1" y="2"/>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76" name="Freeform 5216"/>
              <p:cNvSpPr>
                <a:spLocks/>
              </p:cNvSpPr>
              <p:nvPr/>
            </p:nvSpPr>
            <p:spPr bwMode="auto">
              <a:xfrm>
                <a:off x="1459" y="2677"/>
                <a:ext cx="5" cy="4"/>
              </a:xfrm>
              <a:custGeom>
                <a:avLst/>
                <a:gdLst>
                  <a:gd name="T0" fmla="*/ 3 w 4"/>
                  <a:gd name="T1" fmla="*/ 4 h 3"/>
                  <a:gd name="T2" fmla="*/ 3 w 4"/>
                  <a:gd name="T3" fmla="*/ 0 h 3"/>
                  <a:gd name="T4" fmla="*/ 3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2" y="3"/>
                    </a:moveTo>
                    <a:cubicBezTo>
                      <a:pt x="4" y="3"/>
                      <a:pt x="4" y="0"/>
                      <a:pt x="2" y="0"/>
                    </a:cubicBezTo>
                    <a:cubicBezTo>
                      <a:pt x="0" y="0"/>
                      <a:pt x="0" y="3"/>
                      <a:pt x="2" y="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77" name="Freeform 5217"/>
              <p:cNvSpPr>
                <a:spLocks/>
              </p:cNvSpPr>
              <p:nvPr/>
            </p:nvSpPr>
            <p:spPr bwMode="auto">
              <a:xfrm>
                <a:off x="1459" y="2687"/>
                <a:ext cx="3" cy="3"/>
              </a:xfrm>
              <a:custGeom>
                <a:avLst/>
                <a:gdLst>
                  <a:gd name="T0" fmla="*/ 2 w 2"/>
                  <a:gd name="T1" fmla="*/ 3 h 2"/>
                  <a:gd name="T2" fmla="*/ 3 w 2"/>
                  <a:gd name="T3" fmla="*/ 2 h 2"/>
                  <a:gd name="T4" fmla="*/ 2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2" y="2"/>
                      <a:pt x="2" y="1"/>
                      <a:pt x="2" y="1"/>
                    </a:cubicBezTo>
                    <a:cubicBezTo>
                      <a:pt x="1" y="0"/>
                      <a:pt x="0"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78" name="Freeform 5218"/>
              <p:cNvSpPr>
                <a:spLocks/>
              </p:cNvSpPr>
              <p:nvPr/>
            </p:nvSpPr>
            <p:spPr bwMode="auto">
              <a:xfrm>
                <a:off x="1472" y="2679"/>
                <a:ext cx="5" cy="4"/>
              </a:xfrm>
              <a:custGeom>
                <a:avLst/>
                <a:gdLst>
                  <a:gd name="T0" fmla="*/ 1 w 4"/>
                  <a:gd name="T1" fmla="*/ 4 h 3"/>
                  <a:gd name="T2" fmla="*/ 4 w 4"/>
                  <a:gd name="T3" fmla="*/ 0 h 3"/>
                  <a:gd name="T4" fmla="*/ 1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1" y="3"/>
                    </a:moveTo>
                    <a:cubicBezTo>
                      <a:pt x="2" y="3"/>
                      <a:pt x="4" y="1"/>
                      <a:pt x="3" y="0"/>
                    </a:cubicBezTo>
                    <a:cubicBezTo>
                      <a:pt x="2" y="0"/>
                      <a:pt x="0" y="2"/>
                      <a:pt x="1" y="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79" name="Freeform 5219"/>
              <p:cNvSpPr>
                <a:spLocks/>
              </p:cNvSpPr>
              <p:nvPr/>
            </p:nvSpPr>
            <p:spPr bwMode="auto">
              <a:xfrm>
                <a:off x="1608" y="2708"/>
                <a:ext cx="1" cy="3"/>
              </a:xfrm>
              <a:custGeom>
                <a:avLst/>
                <a:gdLst>
                  <a:gd name="T0" fmla="*/ 1 w 1"/>
                  <a:gd name="T1" fmla="*/ 3 h 2"/>
                  <a:gd name="T2" fmla="*/ 1 w 1"/>
                  <a:gd name="T3" fmla="*/ 0 h 2"/>
                  <a:gd name="T4" fmla="*/ 1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0"/>
                      <a:pt x="1" y="0"/>
                    </a:cubicBezTo>
                    <a:cubicBezTo>
                      <a:pt x="0" y="0"/>
                      <a:pt x="1"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80" name="Freeform 5220"/>
              <p:cNvSpPr>
                <a:spLocks/>
              </p:cNvSpPr>
              <p:nvPr/>
            </p:nvSpPr>
            <p:spPr bwMode="auto">
              <a:xfrm>
                <a:off x="1603" y="2711"/>
                <a:ext cx="5" cy="7"/>
              </a:xfrm>
              <a:custGeom>
                <a:avLst/>
                <a:gdLst>
                  <a:gd name="T0" fmla="*/ 4 w 4"/>
                  <a:gd name="T1" fmla="*/ 0 h 5"/>
                  <a:gd name="T2" fmla="*/ 1 w 4"/>
                  <a:gd name="T3" fmla="*/ 3 h 5"/>
                  <a:gd name="T4" fmla="*/ 3 w 4"/>
                  <a:gd name="T5" fmla="*/ 6 h 5"/>
                  <a:gd name="T6" fmla="*/ 3 w 4"/>
                  <a:gd name="T7" fmla="*/ 3 h 5"/>
                  <a:gd name="T8" fmla="*/ 5 w 4"/>
                  <a:gd name="T9" fmla="*/ 0 h 5"/>
                  <a:gd name="T10" fmla="*/ 4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3" y="0"/>
                    </a:moveTo>
                    <a:cubicBezTo>
                      <a:pt x="2" y="0"/>
                      <a:pt x="1" y="1"/>
                      <a:pt x="1" y="2"/>
                    </a:cubicBezTo>
                    <a:cubicBezTo>
                      <a:pt x="0" y="2"/>
                      <a:pt x="1" y="5"/>
                      <a:pt x="2" y="4"/>
                    </a:cubicBezTo>
                    <a:cubicBezTo>
                      <a:pt x="2" y="2"/>
                      <a:pt x="2" y="2"/>
                      <a:pt x="2" y="2"/>
                    </a:cubicBezTo>
                    <a:cubicBezTo>
                      <a:pt x="2" y="2"/>
                      <a:pt x="4" y="1"/>
                      <a:pt x="4" y="0"/>
                    </a:cubicBezTo>
                    <a:cubicBezTo>
                      <a:pt x="4" y="0"/>
                      <a:pt x="4" y="0"/>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81" name="Freeform 5221"/>
              <p:cNvSpPr>
                <a:spLocks/>
              </p:cNvSpPr>
              <p:nvPr/>
            </p:nvSpPr>
            <p:spPr bwMode="auto">
              <a:xfrm>
                <a:off x="1592" y="2646"/>
                <a:ext cx="82" cy="101"/>
              </a:xfrm>
              <a:custGeom>
                <a:avLst/>
                <a:gdLst>
                  <a:gd name="T0" fmla="*/ 1 w 62"/>
                  <a:gd name="T1" fmla="*/ 57 h 76"/>
                  <a:gd name="T2" fmla="*/ 4 w 62"/>
                  <a:gd name="T3" fmla="*/ 52 h 76"/>
                  <a:gd name="T4" fmla="*/ 3 w 62"/>
                  <a:gd name="T5" fmla="*/ 49 h 76"/>
                  <a:gd name="T6" fmla="*/ 4 w 62"/>
                  <a:gd name="T7" fmla="*/ 43 h 76"/>
                  <a:gd name="T8" fmla="*/ 4 w 62"/>
                  <a:gd name="T9" fmla="*/ 37 h 76"/>
                  <a:gd name="T10" fmla="*/ 7 w 62"/>
                  <a:gd name="T11" fmla="*/ 35 h 76"/>
                  <a:gd name="T12" fmla="*/ 11 w 62"/>
                  <a:gd name="T13" fmla="*/ 32 h 76"/>
                  <a:gd name="T14" fmla="*/ 9 w 62"/>
                  <a:gd name="T15" fmla="*/ 27 h 76"/>
                  <a:gd name="T16" fmla="*/ 15 w 62"/>
                  <a:gd name="T17" fmla="*/ 17 h 76"/>
                  <a:gd name="T18" fmla="*/ 13 w 62"/>
                  <a:gd name="T19" fmla="*/ 9 h 76"/>
                  <a:gd name="T20" fmla="*/ 20 w 62"/>
                  <a:gd name="T21" fmla="*/ 9 h 76"/>
                  <a:gd name="T22" fmla="*/ 24 w 62"/>
                  <a:gd name="T23" fmla="*/ 5 h 76"/>
                  <a:gd name="T24" fmla="*/ 29 w 62"/>
                  <a:gd name="T25" fmla="*/ 4 h 76"/>
                  <a:gd name="T26" fmla="*/ 32 w 62"/>
                  <a:gd name="T27" fmla="*/ 0 h 76"/>
                  <a:gd name="T28" fmla="*/ 46 w 62"/>
                  <a:gd name="T29" fmla="*/ 9 h 76"/>
                  <a:gd name="T30" fmla="*/ 49 w 62"/>
                  <a:gd name="T31" fmla="*/ 12 h 76"/>
                  <a:gd name="T32" fmla="*/ 54 w 62"/>
                  <a:gd name="T33" fmla="*/ 17 h 76"/>
                  <a:gd name="T34" fmla="*/ 62 w 62"/>
                  <a:gd name="T35" fmla="*/ 19 h 76"/>
                  <a:gd name="T36" fmla="*/ 65 w 62"/>
                  <a:gd name="T37" fmla="*/ 17 h 76"/>
                  <a:gd name="T38" fmla="*/ 65 w 62"/>
                  <a:gd name="T39" fmla="*/ 16 h 76"/>
                  <a:gd name="T40" fmla="*/ 71 w 62"/>
                  <a:gd name="T41" fmla="*/ 19 h 76"/>
                  <a:gd name="T42" fmla="*/ 81 w 62"/>
                  <a:gd name="T43" fmla="*/ 24 h 76"/>
                  <a:gd name="T44" fmla="*/ 75 w 62"/>
                  <a:gd name="T45" fmla="*/ 24 h 76"/>
                  <a:gd name="T46" fmla="*/ 79 w 62"/>
                  <a:gd name="T47" fmla="*/ 29 h 76"/>
                  <a:gd name="T48" fmla="*/ 82 w 62"/>
                  <a:gd name="T49" fmla="*/ 39 h 76"/>
                  <a:gd name="T50" fmla="*/ 79 w 62"/>
                  <a:gd name="T51" fmla="*/ 37 h 76"/>
                  <a:gd name="T52" fmla="*/ 62 w 62"/>
                  <a:gd name="T53" fmla="*/ 62 h 76"/>
                  <a:gd name="T54" fmla="*/ 48 w 62"/>
                  <a:gd name="T55" fmla="*/ 69 h 76"/>
                  <a:gd name="T56" fmla="*/ 42 w 62"/>
                  <a:gd name="T57" fmla="*/ 73 h 76"/>
                  <a:gd name="T58" fmla="*/ 41 w 62"/>
                  <a:gd name="T59" fmla="*/ 76 h 76"/>
                  <a:gd name="T60" fmla="*/ 40 w 62"/>
                  <a:gd name="T61" fmla="*/ 78 h 76"/>
                  <a:gd name="T62" fmla="*/ 37 w 62"/>
                  <a:gd name="T63" fmla="*/ 82 h 76"/>
                  <a:gd name="T64" fmla="*/ 34 w 62"/>
                  <a:gd name="T65" fmla="*/ 92 h 76"/>
                  <a:gd name="T66" fmla="*/ 32 w 62"/>
                  <a:gd name="T67" fmla="*/ 98 h 76"/>
                  <a:gd name="T68" fmla="*/ 28 w 62"/>
                  <a:gd name="T69" fmla="*/ 101 h 76"/>
                  <a:gd name="T70" fmla="*/ 22 w 62"/>
                  <a:gd name="T71" fmla="*/ 96 h 76"/>
                  <a:gd name="T72" fmla="*/ 17 w 62"/>
                  <a:gd name="T73" fmla="*/ 93 h 76"/>
                  <a:gd name="T74" fmla="*/ 13 w 62"/>
                  <a:gd name="T75" fmla="*/ 92 h 76"/>
                  <a:gd name="T76" fmla="*/ 11 w 62"/>
                  <a:gd name="T77" fmla="*/ 90 h 76"/>
                  <a:gd name="T78" fmla="*/ 9 w 62"/>
                  <a:gd name="T79" fmla="*/ 86 h 76"/>
                  <a:gd name="T80" fmla="*/ 13 w 62"/>
                  <a:gd name="T81" fmla="*/ 85 h 76"/>
                  <a:gd name="T82" fmla="*/ 11 w 62"/>
                  <a:gd name="T83" fmla="*/ 76 h 76"/>
                  <a:gd name="T84" fmla="*/ 16 w 62"/>
                  <a:gd name="T85" fmla="*/ 73 h 76"/>
                  <a:gd name="T86" fmla="*/ 17 w 62"/>
                  <a:gd name="T87" fmla="*/ 66 h 76"/>
                  <a:gd name="T88" fmla="*/ 17 w 62"/>
                  <a:gd name="T89" fmla="*/ 61 h 76"/>
                  <a:gd name="T90" fmla="*/ 19 w 62"/>
                  <a:gd name="T91" fmla="*/ 54 h 76"/>
                  <a:gd name="T92" fmla="*/ 16 w 62"/>
                  <a:gd name="T93" fmla="*/ 61 h 76"/>
                  <a:gd name="T94" fmla="*/ 16 w 62"/>
                  <a:gd name="T95" fmla="*/ 62 h 76"/>
                  <a:gd name="T96" fmla="*/ 15 w 62"/>
                  <a:gd name="T97" fmla="*/ 60 h 76"/>
                  <a:gd name="T98" fmla="*/ 12 w 62"/>
                  <a:gd name="T99" fmla="*/ 66 h 76"/>
                  <a:gd name="T100" fmla="*/ 5 w 62"/>
                  <a:gd name="T101" fmla="*/ 61 h 76"/>
                  <a:gd name="T102" fmla="*/ 1 w 62"/>
                  <a:gd name="T103" fmla="*/ 57 h 7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62" h="76">
                    <a:moveTo>
                      <a:pt x="1" y="43"/>
                    </a:moveTo>
                    <a:cubicBezTo>
                      <a:pt x="3" y="44"/>
                      <a:pt x="3" y="41"/>
                      <a:pt x="3" y="39"/>
                    </a:cubicBezTo>
                    <a:cubicBezTo>
                      <a:pt x="3" y="38"/>
                      <a:pt x="3" y="38"/>
                      <a:pt x="2" y="37"/>
                    </a:cubicBezTo>
                    <a:cubicBezTo>
                      <a:pt x="2" y="35"/>
                      <a:pt x="3" y="34"/>
                      <a:pt x="3" y="32"/>
                    </a:cubicBezTo>
                    <a:cubicBezTo>
                      <a:pt x="2" y="30"/>
                      <a:pt x="0" y="28"/>
                      <a:pt x="3" y="28"/>
                    </a:cubicBezTo>
                    <a:cubicBezTo>
                      <a:pt x="5" y="28"/>
                      <a:pt x="5" y="27"/>
                      <a:pt x="5" y="26"/>
                    </a:cubicBezTo>
                    <a:cubicBezTo>
                      <a:pt x="6" y="24"/>
                      <a:pt x="7" y="25"/>
                      <a:pt x="8" y="24"/>
                    </a:cubicBezTo>
                    <a:cubicBezTo>
                      <a:pt x="6" y="24"/>
                      <a:pt x="5" y="21"/>
                      <a:pt x="7" y="20"/>
                    </a:cubicBezTo>
                    <a:cubicBezTo>
                      <a:pt x="9" y="18"/>
                      <a:pt x="10" y="16"/>
                      <a:pt x="11" y="13"/>
                    </a:cubicBezTo>
                    <a:cubicBezTo>
                      <a:pt x="11" y="12"/>
                      <a:pt x="9" y="8"/>
                      <a:pt x="10" y="7"/>
                    </a:cubicBezTo>
                    <a:cubicBezTo>
                      <a:pt x="11" y="7"/>
                      <a:pt x="15" y="4"/>
                      <a:pt x="15" y="7"/>
                    </a:cubicBezTo>
                    <a:cubicBezTo>
                      <a:pt x="14" y="5"/>
                      <a:pt x="16" y="4"/>
                      <a:pt x="18" y="4"/>
                    </a:cubicBezTo>
                    <a:cubicBezTo>
                      <a:pt x="19" y="3"/>
                      <a:pt x="21" y="2"/>
                      <a:pt x="22" y="3"/>
                    </a:cubicBezTo>
                    <a:cubicBezTo>
                      <a:pt x="22" y="2"/>
                      <a:pt x="23" y="1"/>
                      <a:pt x="24" y="0"/>
                    </a:cubicBezTo>
                    <a:cubicBezTo>
                      <a:pt x="26" y="2"/>
                      <a:pt x="31" y="7"/>
                      <a:pt x="35" y="7"/>
                    </a:cubicBezTo>
                    <a:cubicBezTo>
                      <a:pt x="36" y="7"/>
                      <a:pt x="36" y="8"/>
                      <a:pt x="37" y="9"/>
                    </a:cubicBezTo>
                    <a:cubicBezTo>
                      <a:pt x="39" y="9"/>
                      <a:pt x="38" y="13"/>
                      <a:pt x="41" y="13"/>
                    </a:cubicBezTo>
                    <a:cubicBezTo>
                      <a:pt x="43" y="13"/>
                      <a:pt x="44" y="14"/>
                      <a:pt x="47" y="14"/>
                    </a:cubicBezTo>
                    <a:cubicBezTo>
                      <a:pt x="47" y="14"/>
                      <a:pt x="49" y="15"/>
                      <a:pt x="49" y="13"/>
                    </a:cubicBezTo>
                    <a:cubicBezTo>
                      <a:pt x="49" y="13"/>
                      <a:pt x="49" y="12"/>
                      <a:pt x="49" y="12"/>
                    </a:cubicBezTo>
                    <a:cubicBezTo>
                      <a:pt x="51" y="11"/>
                      <a:pt x="53" y="13"/>
                      <a:pt x="54" y="14"/>
                    </a:cubicBezTo>
                    <a:cubicBezTo>
                      <a:pt x="56" y="17"/>
                      <a:pt x="59" y="17"/>
                      <a:pt x="61" y="18"/>
                    </a:cubicBezTo>
                    <a:cubicBezTo>
                      <a:pt x="60" y="19"/>
                      <a:pt x="58" y="18"/>
                      <a:pt x="57" y="18"/>
                    </a:cubicBezTo>
                    <a:cubicBezTo>
                      <a:pt x="57" y="19"/>
                      <a:pt x="60" y="21"/>
                      <a:pt x="60" y="22"/>
                    </a:cubicBezTo>
                    <a:cubicBezTo>
                      <a:pt x="62" y="24"/>
                      <a:pt x="61" y="26"/>
                      <a:pt x="62" y="29"/>
                    </a:cubicBezTo>
                    <a:cubicBezTo>
                      <a:pt x="61" y="29"/>
                      <a:pt x="60" y="28"/>
                      <a:pt x="60" y="28"/>
                    </a:cubicBezTo>
                    <a:cubicBezTo>
                      <a:pt x="58" y="36"/>
                      <a:pt x="54" y="43"/>
                      <a:pt x="47" y="47"/>
                    </a:cubicBezTo>
                    <a:cubicBezTo>
                      <a:pt x="44" y="50"/>
                      <a:pt x="39" y="50"/>
                      <a:pt x="36" y="52"/>
                    </a:cubicBezTo>
                    <a:cubicBezTo>
                      <a:pt x="34" y="53"/>
                      <a:pt x="33" y="54"/>
                      <a:pt x="32" y="55"/>
                    </a:cubicBezTo>
                    <a:cubicBezTo>
                      <a:pt x="31" y="56"/>
                      <a:pt x="31" y="56"/>
                      <a:pt x="31" y="57"/>
                    </a:cubicBezTo>
                    <a:cubicBezTo>
                      <a:pt x="31" y="58"/>
                      <a:pt x="31" y="58"/>
                      <a:pt x="30" y="59"/>
                    </a:cubicBezTo>
                    <a:cubicBezTo>
                      <a:pt x="30" y="56"/>
                      <a:pt x="28" y="62"/>
                      <a:pt x="28" y="62"/>
                    </a:cubicBezTo>
                    <a:cubicBezTo>
                      <a:pt x="27" y="64"/>
                      <a:pt x="26" y="67"/>
                      <a:pt x="26" y="69"/>
                    </a:cubicBezTo>
                    <a:cubicBezTo>
                      <a:pt x="26" y="72"/>
                      <a:pt x="24" y="72"/>
                      <a:pt x="24" y="74"/>
                    </a:cubicBezTo>
                    <a:cubicBezTo>
                      <a:pt x="23" y="76"/>
                      <a:pt x="23" y="76"/>
                      <a:pt x="21" y="76"/>
                    </a:cubicBezTo>
                    <a:cubicBezTo>
                      <a:pt x="18" y="76"/>
                      <a:pt x="18" y="74"/>
                      <a:pt x="17" y="72"/>
                    </a:cubicBezTo>
                    <a:cubicBezTo>
                      <a:pt x="16" y="69"/>
                      <a:pt x="15" y="71"/>
                      <a:pt x="13" y="70"/>
                    </a:cubicBezTo>
                    <a:cubicBezTo>
                      <a:pt x="12" y="70"/>
                      <a:pt x="11" y="68"/>
                      <a:pt x="10" y="69"/>
                    </a:cubicBezTo>
                    <a:cubicBezTo>
                      <a:pt x="8" y="71"/>
                      <a:pt x="6" y="70"/>
                      <a:pt x="8" y="68"/>
                    </a:cubicBezTo>
                    <a:cubicBezTo>
                      <a:pt x="6" y="67"/>
                      <a:pt x="6" y="66"/>
                      <a:pt x="7" y="65"/>
                    </a:cubicBezTo>
                    <a:cubicBezTo>
                      <a:pt x="8" y="64"/>
                      <a:pt x="9" y="65"/>
                      <a:pt x="10" y="64"/>
                    </a:cubicBezTo>
                    <a:cubicBezTo>
                      <a:pt x="11" y="63"/>
                      <a:pt x="9" y="58"/>
                      <a:pt x="8" y="57"/>
                    </a:cubicBezTo>
                    <a:cubicBezTo>
                      <a:pt x="9" y="57"/>
                      <a:pt x="11" y="57"/>
                      <a:pt x="12" y="55"/>
                    </a:cubicBezTo>
                    <a:cubicBezTo>
                      <a:pt x="13" y="54"/>
                      <a:pt x="13" y="52"/>
                      <a:pt x="13" y="50"/>
                    </a:cubicBezTo>
                    <a:cubicBezTo>
                      <a:pt x="14" y="48"/>
                      <a:pt x="14" y="48"/>
                      <a:pt x="13" y="46"/>
                    </a:cubicBezTo>
                    <a:cubicBezTo>
                      <a:pt x="13" y="44"/>
                      <a:pt x="12" y="43"/>
                      <a:pt x="14" y="41"/>
                    </a:cubicBezTo>
                    <a:cubicBezTo>
                      <a:pt x="11" y="42"/>
                      <a:pt x="13" y="45"/>
                      <a:pt x="12" y="46"/>
                    </a:cubicBezTo>
                    <a:cubicBezTo>
                      <a:pt x="12" y="49"/>
                      <a:pt x="10" y="47"/>
                      <a:pt x="12" y="47"/>
                    </a:cubicBezTo>
                    <a:cubicBezTo>
                      <a:pt x="11" y="46"/>
                      <a:pt x="11" y="46"/>
                      <a:pt x="11" y="45"/>
                    </a:cubicBezTo>
                    <a:cubicBezTo>
                      <a:pt x="10" y="45"/>
                      <a:pt x="8" y="49"/>
                      <a:pt x="9" y="50"/>
                    </a:cubicBezTo>
                    <a:cubicBezTo>
                      <a:pt x="7" y="48"/>
                      <a:pt x="6" y="47"/>
                      <a:pt x="4" y="46"/>
                    </a:cubicBezTo>
                    <a:cubicBezTo>
                      <a:pt x="3" y="45"/>
                      <a:pt x="1" y="45"/>
                      <a:pt x="1" y="4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82" name="Freeform 5222"/>
              <p:cNvSpPr>
                <a:spLocks/>
              </p:cNvSpPr>
              <p:nvPr/>
            </p:nvSpPr>
            <p:spPr bwMode="auto">
              <a:xfrm>
                <a:off x="2736" y="2471"/>
                <a:ext cx="45" cy="99"/>
              </a:xfrm>
              <a:custGeom>
                <a:avLst/>
                <a:gdLst>
                  <a:gd name="T0" fmla="*/ 1 w 34"/>
                  <a:gd name="T1" fmla="*/ 28 h 75"/>
                  <a:gd name="T2" fmla="*/ 3 w 34"/>
                  <a:gd name="T3" fmla="*/ 24 h 75"/>
                  <a:gd name="T4" fmla="*/ 5 w 34"/>
                  <a:gd name="T5" fmla="*/ 21 h 75"/>
                  <a:gd name="T6" fmla="*/ 12 w 34"/>
                  <a:gd name="T7" fmla="*/ 17 h 75"/>
                  <a:gd name="T8" fmla="*/ 21 w 34"/>
                  <a:gd name="T9" fmla="*/ 13 h 75"/>
                  <a:gd name="T10" fmla="*/ 24 w 34"/>
                  <a:gd name="T11" fmla="*/ 8 h 75"/>
                  <a:gd name="T12" fmla="*/ 24 w 34"/>
                  <a:gd name="T13" fmla="*/ 3 h 75"/>
                  <a:gd name="T14" fmla="*/ 28 w 34"/>
                  <a:gd name="T15" fmla="*/ 3 h 75"/>
                  <a:gd name="T16" fmla="*/ 33 w 34"/>
                  <a:gd name="T17" fmla="*/ 4 h 75"/>
                  <a:gd name="T18" fmla="*/ 36 w 34"/>
                  <a:gd name="T19" fmla="*/ 8 h 75"/>
                  <a:gd name="T20" fmla="*/ 40 w 34"/>
                  <a:gd name="T21" fmla="*/ 12 h 75"/>
                  <a:gd name="T22" fmla="*/ 38 w 34"/>
                  <a:gd name="T23" fmla="*/ 16 h 75"/>
                  <a:gd name="T24" fmla="*/ 41 w 34"/>
                  <a:gd name="T25" fmla="*/ 21 h 75"/>
                  <a:gd name="T26" fmla="*/ 42 w 34"/>
                  <a:gd name="T27" fmla="*/ 26 h 75"/>
                  <a:gd name="T28" fmla="*/ 44 w 34"/>
                  <a:gd name="T29" fmla="*/ 33 h 75"/>
                  <a:gd name="T30" fmla="*/ 41 w 34"/>
                  <a:gd name="T31" fmla="*/ 34 h 75"/>
                  <a:gd name="T32" fmla="*/ 40 w 34"/>
                  <a:gd name="T33" fmla="*/ 40 h 75"/>
                  <a:gd name="T34" fmla="*/ 37 w 34"/>
                  <a:gd name="T35" fmla="*/ 44 h 75"/>
                  <a:gd name="T36" fmla="*/ 34 w 34"/>
                  <a:gd name="T37" fmla="*/ 48 h 75"/>
                  <a:gd name="T38" fmla="*/ 32 w 34"/>
                  <a:gd name="T39" fmla="*/ 54 h 75"/>
                  <a:gd name="T40" fmla="*/ 29 w 34"/>
                  <a:gd name="T41" fmla="*/ 55 h 75"/>
                  <a:gd name="T42" fmla="*/ 28 w 34"/>
                  <a:gd name="T43" fmla="*/ 61 h 75"/>
                  <a:gd name="T44" fmla="*/ 28 w 34"/>
                  <a:gd name="T45" fmla="*/ 73 h 75"/>
                  <a:gd name="T46" fmla="*/ 29 w 34"/>
                  <a:gd name="T47" fmla="*/ 81 h 75"/>
                  <a:gd name="T48" fmla="*/ 28 w 34"/>
                  <a:gd name="T49" fmla="*/ 86 h 75"/>
                  <a:gd name="T50" fmla="*/ 29 w 34"/>
                  <a:gd name="T51" fmla="*/ 91 h 75"/>
                  <a:gd name="T52" fmla="*/ 28 w 34"/>
                  <a:gd name="T53" fmla="*/ 96 h 75"/>
                  <a:gd name="T54" fmla="*/ 21 w 34"/>
                  <a:gd name="T55" fmla="*/ 98 h 75"/>
                  <a:gd name="T56" fmla="*/ 12 w 34"/>
                  <a:gd name="T57" fmla="*/ 99 h 75"/>
                  <a:gd name="T58" fmla="*/ 15 w 34"/>
                  <a:gd name="T59" fmla="*/ 98 h 75"/>
                  <a:gd name="T60" fmla="*/ 13 w 34"/>
                  <a:gd name="T61" fmla="*/ 94 h 75"/>
                  <a:gd name="T62" fmla="*/ 11 w 34"/>
                  <a:gd name="T63" fmla="*/ 87 h 75"/>
                  <a:gd name="T64" fmla="*/ 13 w 34"/>
                  <a:gd name="T65" fmla="*/ 83 h 75"/>
                  <a:gd name="T66" fmla="*/ 13 w 34"/>
                  <a:gd name="T67" fmla="*/ 62 h 75"/>
                  <a:gd name="T68" fmla="*/ 11 w 34"/>
                  <a:gd name="T69" fmla="*/ 51 h 75"/>
                  <a:gd name="T70" fmla="*/ 9 w 34"/>
                  <a:gd name="T71" fmla="*/ 41 h 75"/>
                  <a:gd name="T72" fmla="*/ 3 w 34"/>
                  <a:gd name="T73" fmla="*/ 34 h 75"/>
                  <a:gd name="T74" fmla="*/ 1 w 34"/>
                  <a:gd name="T75" fmla="*/ 28 h 7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4" h="75">
                    <a:moveTo>
                      <a:pt x="1" y="21"/>
                    </a:moveTo>
                    <a:cubicBezTo>
                      <a:pt x="1" y="20"/>
                      <a:pt x="1" y="19"/>
                      <a:pt x="2" y="18"/>
                    </a:cubicBezTo>
                    <a:cubicBezTo>
                      <a:pt x="3" y="17"/>
                      <a:pt x="3" y="17"/>
                      <a:pt x="4" y="16"/>
                    </a:cubicBezTo>
                    <a:cubicBezTo>
                      <a:pt x="5" y="15"/>
                      <a:pt x="7" y="11"/>
                      <a:pt x="9" y="13"/>
                    </a:cubicBezTo>
                    <a:cubicBezTo>
                      <a:pt x="10" y="13"/>
                      <a:pt x="15" y="12"/>
                      <a:pt x="16" y="10"/>
                    </a:cubicBezTo>
                    <a:cubicBezTo>
                      <a:pt x="17" y="9"/>
                      <a:pt x="18" y="7"/>
                      <a:pt x="18" y="6"/>
                    </a:cubicBezTo>
                    <a:cubicBezTo>
                      <a:pt x="18" y="5"/>
                      <a:pt x="17" y="3"/>
                      <a:pt x="18" y="2"/>
                    </a:cubicBezTo>
                    <a:cubicBezTo>
                      <a:pt x="19" y="2"/>
                      <a:pt x="21" y="3"/>
                      <a:pt x="21" y="2"/>
                    </a:cubicBezTo>
                    <a:cubicBezTo>
                      <a:pt x="22" y="0"/>
                      <a:pt x="24" y="2"/>
                      <a:pt x="25" y="3"/>
                    </a:cubicBezTo>
                    <a:cubicBezTo>
                      <a:pt x="26" y="4"/>
                      <a:pt x="27" y="5"/>
                      <a:pt x="27" y="6"/>
                    </a:cubicBezTo>
                    <a:cubicBezTo>
                      <a:pt x="28" y="7"/>
                      <a:pt x="29" y="8"/>
                      <a:pt x="30" y="9"/>
                    </a:cubicBezTo>
                    <a:cubicBezTo>
                      <a:pt x="31" y="10"/>
                      <a:pt x="30" y="12"/>
                      <a:pt x="29" y="12"/>
                    </a:cubicBezTo>
                    <a:cubicBezTo>
                      <a:pt x="29" y="14"/>
                      <a:pt x="31" y="15"/>
                      <a:pt x="31" y="16"/>
                    </a:cubicBezTo>
                    <a:cubicBezTo>
                      <a:pt x="32" y="18"/>
                      <a:pt x="32" y="19"/>
                      <a:pt x="32" y="20"/>
                    </a:cubicBezTo>
                    <a:cubicBezTo>
                      <a:pt x="33" y="22"/>
                      <a:pt x="34" y="23"/>
                      <a:pt x="33" y="25"/>
                    </a:cubicBezTo>
                    <a:cubicBezTo>
                      <a:pt x="32" y="25"/>
                      <a:pt x="31" y="25"/>
                      <a:pt x="31" y="26"/>
                    </a:cubicBezTo>
                    <a:cubicBezTo>
                      <a:pt x="30" y="27"/>
                      <a:pt x="32" y="28"/>
                      <a:pt x="30" y="30"/>
                    </a:cubicBezTo>
                    <a:cubicBezTo>
                      <a:pt x="30" y="31"/>
                      <a:pt x="29" y="31"/>
                      <a:pt x="28" y="33"/>
                    </a:cubicBezTo>
                    <a:cubicBezTo>
                      <a:pt x="27" y="34"/>
                      <a:pt x="27" y="35"/>
                      <a:pt x="26" y="36"/>
                    </a:cubicBezTo>
                    <a:cubicBezTo>
                      <a:pt x="25" y="38"/>
                      <a:pt x="27" y="40"/>
                      <a:pt x="24" y="41"/>
                    </a:cubicBezTo>
                    <a:cubicBezTo>
                      <a:pt x="23" y="41"/>
                      <a:pt x="22" y="41"/>
                      <a:pt x="22" y="42"/>
                    </a:cubicBezTo>
                    <a:cubicBezTo>
                      <a:pt x="22" y="43"/>
                      <a:pt x="21" y="45"/>
                      <a:pt x="21" y="46"/>
                    </a:cubicBezTo>
                    <a:cubicBezTo>
                      <a:pt x="21" y="49"/>
                      <a:pt x="21" y="52"/>
                      <a:pt x="21" y="55"/>
                    </a:cubicBezTo>
                    <a:cubicBezTo>
                      <a:pt x="21" y="56"/>
                      <a:pt x="22" y="59"/>
                      <a:pt x="22" y="61"/>
                    </a:cubicBezTo>
                    <a:cubicBezTo>
                      <a:pt x="22" y="62"/>
                      <a:pt x="22" y="64"/>
                      <a:pt x="21" y="65"/>
                    </a:cubicBezTo>
                    <a:cubicBezTo>
                      <a:pt x="21" y="67"/>
                      <a:pt x="22" y="68"/>
                      <a:pt x="22" y="69"/>
                    </a:cubicBezTo>
                    <a:cubicBezTo>
                      <a:pt x="21" y="71"/>
                      <a:pt x="21" y="73"/>
                      <a:pt x="21" y="73"/>
                    </a:cubicBezTo>
                    <a:cubicBezTo>
                      <a:pt x="19" y="74"/>
                      <a:pt x="17" y="74"/>
                      <a:pt x="16" y="74"/>
                    </a:cubicBezTo>
                    <a:cubicBezTo>
                      <a:pt x="14" y="75"/>
                      <a:pt x="11" y="75"/>
                      <a:pt x="9" y="75"/>
                    </a:cubicBezTo>
                    <a:cubicBezTo>
                      <a:pt x="10" y="75"/>
                      <a:pt x="10" y="74"/>
                      <a:pt x="11" y="74"/>
                    </a:cubicBezTo>
                    <a:cubicBezTo>
                      <a:pt x="11" y="73"/>
                      <a:pt x="10" y="72"/>
                      <a:pt x="10" y="71"/>
                    </a:cubicBezTo>
                    <a:cubicBezTo>
                      <a:pt x="9" y="70"/>
                      <a:pt x="9" y="68"/>
                      <a:pt x="8" y="66"/>
                    </a:cubicBezTo>
                    <a:cubicBezTo>
                      <a:pt x="9" y="66"/>
                      <a:pt x="10" y="66"/>
                      <a:pt x="10" y="63"/>
                    </a:cubicBezTo>
                    <a:cubicBezTo>
                      <a:pt x="9" y="57"/>
                      <a:pt x="10" y="52"/>
                      <a:pt x="10" y="47"/>
                    </a:cubicBezTo>
                    <a:cubicBezTo>
                      <a:pt x="10" y="44"/>
                      <a:pt x="9" y="41"/>
                      <a:pt x="8" y="39"/>
                    </a:cubicBezTo>
                    <a:cubicBezTo>
                      <a:pt x="6" y="36"/>
                      <a:pt x="7" y="34"/>
                      <a:pt x="7" y="31"/>
                    </a:cubicBezTo>
                    <a:cubicBezTo>
                      <a:pt x="7" y="29"/>
                      <a:pt x="3" y="28"/>
                      <a:pt x="2" y="26"/>
                    </a:cubicBezTo>
                    <a:cubicBezTo>
                      <a:pt x="0" y="25"/>
                      <a:pt x="1" y="23"/>
                      <a:pt x="1" y="2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83" name="Freeform 5223"/>
              <p:cNvSpPr>
                <a:spLocks/>
              </p:cNvSpPr>
              <p:nvPr/>
            </p:nvSpPr>
            <p:spPr bwMode="auto">
              <a:xfrm>
                <a:off x="2907" y="1927"/>
                <a:ext cx="40" cy="23"/>
              </a:xfrm>
              <a:custGeom>
                <a:avLst/>
                <a:gdLst>
                  <a:gd name="T0" fmla="*/ 1 w 30"/>
                  <a:gd name="T1" fmla="*/ 14 h 18"/>
                  <a:gd name="T2" fmla="*/ 3 w 30"/>
                  <a:gd name="T3" fmla="*/ 12 h 18"/>
                  <a:gd name="T4" fmla="*/ 0 w 30"/>
                  <a:gd name="T5" fmla="*/ 10 h 18"/>
                  <a:gd name="T6" fmla="*/ 5 w 30"/>
                  <a:gd name="T7" fmla="*/ 6 h 18"/>
                  <a:gd name="T8" fmla="*/ 15 w 30"/>
                  <a:gd name="T9" fmla="*/ 8 h 18"/>
                  <a:gd name="T10" fmla="*/ 23 w 30"/>
                  <a:gd name="T11" fmla="*/ 4 h 18"/>
                  <a:gd name="T12" fmla="*/ 28 w 30"/>
                  <a:gd name="T13" fmla="*/ 4 h 18"/>
                  <a:gd name="T14" fmla="*/ 33 w 30"/>
                  <a:gd name="T15" fmla="*/ 4 h 18"/>
                  <a:gd name="T16" fmla="*/ 36 w 30"/>
                  <a:gd name="T17" fmla="*/ 1 h 18"/>
                  <a:gd name="T18" fmla="*/ 40 w 30"/>
                  <a:gd name="T19" fmla="*/ 6 h 18"/>
                  <a:gd name="T20" fmla="*/ 36 w 30"/>
                  <a:gd name="T21" fmla="*/ 9 h 18"/>
                  <a:gd name="T22" fmla="*/ 33 w 30"/>
                  <a:gd name="T23" fmla="*/ 9 h 18"/>
                  <a:gd name="T24" fmla="*/ 28 w 30"/>
                  <a:gd name="T25" fmla="*/ 12 h 18"/>
                  <a:gd name="T26" fmla="*/ 29 w 30"/>
                  <a:gd name="T27" fmla="*/ 15 h 18"/>
                  <a:gd name="T28" fmla="*/ 23 w 30"/>
                  <a:gd name="T29" fmla="*/ 18 h 18"/>
                  <a:gd name="T30" fmla="*/ 25 w 30"/>
                  <a:gd name="T31" fmla="*/ 19 h 18"/>
                  <a:gd name="T32" fmla="*/ 23 w 30"/>
                  <a:gd name="T33" fmla="*/ 22 h 18"/>
                  <a:gd name="T34" fmla="*/ 15 w 30"/>
                  <a:gd name="T35" fmla="*/ 19 h 18"/>
                  <a:gd name="T36" fmla="*/ 9 w 30"/>
                  <a:gd name="T37" fmla="*/ 22 h 18"/>
                  <a:gd name="T38" fmla="*/ 7 w 30"/>
                  <a:gd name="T39" fmla="*/ 22 h 18"/>
                  <a:gd name="T40" fmla="*/ 3 w 30"/>
                  <a:gd name="T41" fmla="*/ 22 h 18"/>
                  <a:gd name="T42" fmla="*/ 5 w 30"/>
                  <a:gd name="T43" fmla="*/ 18 h 18"/>
                  <a:gd name="T44" fmla="*/ 3 w 30"/>
                  <a:gd name="T45" fmla="*/ 15 h 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0" h="18">
                    <a:moveTo>
                      <a:pt x="1" y="11"/>
                    </a:moveTo>
                    <a:cubicBezTo>
                      <a:pt x="1" y="10"/>
                      <a:pt x="2" y="9"/>
                      <a:pt x="2" y="9"/>
                    </a:cubicBezTo>
                    <a:cubicBezTo>
                      <a:pt x="1" y="9"/>
                      <a:pt x="1" y="8"/>
                      <a:pt x="0" y="8"/>
                    </a:cubicBezTo>
                    <a:cubicBezTo>
                      <a:pt x="2" y="5"/>
                      <a:pt x="1" y="4"/>
                      <a:pt x="4" y="5"/>
                    </a:cubicBezTo>
                    <a:cubicBezTo>
                      <a:pt x="4" y="5"/>
                      <a:pt x="10" y="7"/>
                      <a:pt x="11" y="6"/>
                    </a:cubicBezTo>
                    <a:cubicBezTo>
                      <a:pt x="13" y="5"/>
                      <a:pt x="14" y="3"/>
                      <a:pt x="17" y="3"/>
                    </a:cubicBezTo>
                    <a:cubicBezTo>
                      <a:pt x="18" y="3"/>
                      <a:pt x="19" y="4"/>
                      <a:pt x="21" y="3"/>
                    </a:cubicBezTo>
                    <a:cubicBezTo>
                      <a:pt x="22" y="2"/>
                      <a:pt x="23" y="2"/>
                      <a:pt x="25" y="3"/>
                    </a:cubicBezTo>
                    <a:cubicBezTo>
                      <a:pt x="24" y="2"/>
                      <a:pt x="25" y="0"/>
                      <a:pt x="27" y="1"/>
                    </a:cubicBezTo>
                    <a:cubicBezTo>
                      <a:pt x="28" y="2"/>
                      <a:pt x="29" y="4"/>
                      <a:pt x="30" y="5"/>
                    </a:cubicBezTo>
                    <a:cubicBezTo>
                      <a:pt x="29" y="5"/>
                      <a:pt x="25" y="4"/>
                      <a:pt x="27" y="7"/>
                    </a:cubicBezTo>
                    <a:cubicBezTo>
                      <a:pt x="26" y="6"/>
                      <a:pt x="25" y="6"/>
                      <a:pt x="25" y="7"/>
                    </a:cubicBezTo>
                    <a:cubicBezTo>
                      <a:pt x="25" y="8"/>
                      <a:pt x="22" y="8"/>
                      <a:pt x="21" y="9"/>
                    </a:cubicBezTo>
                    <a:cubicBezTo>
                      <a:pt x="21" y="9"/>
                      <a:pt x="22" y="11"/>
                      <a:pt x="22" y="12"/>
                    </a:cubicBezTo>
                    <a:cubicBezTo>
                      <a:pt x="22" y="13"/>
                      <a:pt x="19" y="13"/>
                      <a:pt x="17" y="14"/>
                    </a:cubicBezTo>
                    <a:cubicBezTo>
                      <a:pt x="18" y="15"/>
                      <a:pt x="18" y="15"/>
                      <a:pt x="19" y="15"/>
                    </a:cubicBezTo>
                    <a:cubicBezTo>
                      <a:pt x="18" y="15"/>
                      <a:pt x="19" y="18"/>
                      <a:pt x="17" y="17"/>
                    </a:cubicBezTo>
                    <a:cubicBezTo>
                      <a:pt x="15" y="16"/>
                      <a:pt x="13" y="17"/>
                      <a:pt x="11" y="15"/>
                    </a:cubicBezTo>
                    <a:cubicBezTo>
                      <a:pt x="10" y="16"/>
                      <a:pt x="8" y="18"/>
                      <a:pt x="7" y="17"/>
                    </a:cubicBezTo>
                    <a:cubicBezTo>
                      <a:pt x="6" y="17"/>
                      <a:pt x="6" y="17"/>
                      <a:pt x="5" y="17"/>
                    </a:cubicBezTo>
                    <a:cubicBezTo>
                      <a:pt x="5" y="18"/>
                      <a:pt x="3" y="17"/>
                      <a:pt x="2" y="17"/>
                    </a:cubicBezTo>
                    <a:cubicBezTo>
                      <a:pt x="3" y="16"/>
                      <a:pt x="5" y="16"/>
                      <a:pt x="4" y="14"/>
                    </a:cubicBezTo>
                    <a:cubicBezTo>
                      <a:pt x="4" y="13"/>
                      <a:pt x="1" y="14"/>
                      <a:pt x="2" y="1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84" name="Freeform 5224"/>
              <p:cNvSpPr>
                <a:spLocks/>
              </p:cNvSpPr>
              <p:nvPr/>
            </p:nvSpPr>
            <p:spPr bwMode="auto">
              <a:xfrm>
                <a:off x="2870" y="1480"/>
                <a:ext cx="15" cy="8"/>
              </a:xfrm>
              <a:custGeom>
                <a:avLst/>
                <a:gdLst>
                  <a:gd name="T0" fmla="*/ 14 w 11"/>
                  <a:gd name="T1" fmla="*/ 7 h 6"/>
                  <a:gd name="T2" fmla="*/ 5 w 11"/>
                  <a:gd name="T3" fmla="*/ 4 h 6"/>
                  <a:gd name="T4" fmla="*/ 0 w 11"/>
                  <a:gd name="T5" fmla="*/ 1 h 6"/>
                  <a:gd name="T6" fmla="*/ 5 w 11"/>
                  <a:gd name="T7" fmla="*/ 5 h 6"/>
                  <a:gd name="T8" fmla="*/ 15 w 11"/>
                  <a:gd name="T9" fmla="*/ 8 h 6"/>
                  <a:gd name="T10" fmla="*/ 14 w 11"/>
                  <a:gd name="T11" fmla="*/ 7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6">
                    <a:moveTo>
                      <a:pt x="10" y="5"/>
                    </a:moveTo>
                    <a:cubicBezTo>
                      <a:pt x="8" y="4"/>
                      <a:pt x="6" y="4"/>
                      <a:pt x="4" y="3"/>
                    </a:cubicBezTo>
                    <a:cubicBezTo>
                      <a:pt x="3" y="2"/>
                      <a:pt x="2" y="0"/>
                      <a:pt x="0" y="1"/>
                    </a:cubicBezTo>
                    <a:cubicBezTo>
                      <a:pt x="0" y="2"/>
                      <a:pt x="2" y="4"/>
                      <a:pt x="4" y="4"/>
                    </a:cubicBezTo>
                    <a:cubicBezTo>
                      <a:pt x="6" y="5"/>
                      <a:pt x="9" y="6"/>
                      <a:pt x="11" y="6"/>
                    </a:cubicBezTo>
                    <a:cubicBezTo>
                      <a:pt x="10" y="5"/>
                      <a:pt x="10" y="5"/>
                      <a:pt x="10"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85" name="Freeform 5225"/>
              <p:cNvSpPr>
                <a:spLocks/>
              </p:cNvSpPr>
              <p:nvPr/>
            </p:nvSpPr>
            <p:spPr bwMode="auto">
              <a:xfrm>
                <a:off x="2870" y="1471"/>
                <a:ext cx="3" cy="0"/>
              </a:xfrm>
              <a:custGeom>
                <a:avLst/>
                <a:gdLst>
                  <a:gd name="T0" fmla="*/ 3 w 2"/>
                  <a:gd name="T1" fmla="*/ 0 w 2"/>
                  <a:gd name="T2" fmla="*/ 3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2" y="0"/>
                      <a:pt x="1" y="0"/>
                      <a:pt x="0" y="0"/>
                    </a:cubicBezTo>
                    <a:cubicBezTo>
                      <a:pt x="1" y="0"/>
                      <a:pt x="2"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86" name="Freeform 5226"/>
              <p:cNvSpPr>
                <a:spLocks/>
              </p:cNvSpPr>
              <p:nvPr/>
            </p:nvSpPr>
            <p:spPr bwMode="auto">
              <a:xfrm>
                <a:off x="2870" y="1466"/>
                <a:ext cx="97" cy="43"/>
              </a:xfrm>
              <a:custGeom>
                <a:avLst/>
                <a:gdLst>
                  <a:gd name="T0" fmla="*/ 9 w 73"/>
                  <a:gd name="T1" fmla="*/ 12 h 33"/>
                  <a:gd name="T2" fmla="*/ 13 w 73"/>
                  <a:gd name="T3" fmla="*/ 12 h 33"/>
                  <a:gd name="T4" fmla="*/ 13 w 73"/>
                  <a:gd name="T5" fmla="*/ 14 h 33"/>
                  <a:gd name="T6" fmla="*/ 11 w 73"/>
                  <a:gd name="T7" fmla="*/ 18 h 33"/>
                  <a:gd name="T8" fmla="*/ 15 w 73"/>
                  <a:gd name="T9" fmla="*/ 20 h 33"/>
                  <a:gd name="T10" fmla="*/ 31 w 73"/>
                  <a:gd name="T11" fmla="*/ 22 h 33"/>
                  <a:gd name="T12" fmla="*/ 33 w 73"/>
                  <a:gd name="T13" fmla="*/ 20 h 33"/>
                  <a:gd name="T14" fmla="*/ 41 w 73"/>
                  <a:gd name="T15" fmla="*/ 16 h 33"/>
                  <a:gd name="T16" fmla="*/ 47 w 73"/>
                  <a:gd name="T17" fmla="*/ 20 h 33"/>
                  <a:gd name="T18" fmla="*/ 54 w 73"/>
                  <a:gd name="T19" fmla="*/ 17 h 33"/>
                  <a:gd name="T20" fmla="*/ 58 w 73"/>
                  <a:gd name="T21" fmla="*/ 21 h 33"/>
                  <a:gd name="T22" fmla="*/ 40 w 73"/>
                  <a:gd name="T23" fmla="*/ 22 h 33"/>
                  <a:gd name="T24" fmla="*/ 32 w 73"/>
                  <a:gd name="T25" fmla="*/ 25 h 33"/>
                  <a:gd name="T26" fmla="*/ 31 w 73"/>
                  <a:gd name="T27" fmla="*/ 27 h 33"/>
                  <a:gd name="T28" fmla="*/ 50 w 73"/>
                  <a:gd name="T29" fmla="*/ 26 h 33"/>
                  <a:gd name="T30" fmla="*/ 58 w 73"/>
                  <a:gd name="T31" fmla="*/ 27 h 33"/>
                  <a:gd name="T32" fmla="*/ 36 w 73"/>
                  <a:gd name="T33" fmla="*/ 29 h 33"/>
                  <a:gd name="T34" fmla="*/ 37 w 73"/>
                  <a:gd name="T35" fmla="*/ 30 h 33"/>
                  <a:gd name="T36" fmla="*/ 32 w 73"/>
                  <a:gd name="T37" fmla="*/ 34 h 33"/>
                  <a:gd name="T38" fmla="*/ 48 w 73"/>
                  <a:gd name="T39" fmla="*/ 35 h 33"/>
                  <a:gd name="T40" fmla="*/ 45 w 73"/>
                  <a:gd name="T41" fmla="*/ 38 h 33"/>
                  <a:gd name="T42" fmla="*/ 57 w 73"/>
                  <a:gd name="T43" fmla="*/ 39 h 33"/>
                  <a:gd name="T44" fmla="*/ 60 w 73"/>
                  <a:gd name="T45" fmla="*/ 36 h 33"/>
                  <a:gd name="T46" fmla="*/ 68 w 73"/>
                  <a:gd name="T47" fmla="*/ 31 h 33"/>
                  <a:gd name="T48" fmla="*/ 76 w 73"/>
                  <a:gd name="T49" fmla="*/ 23 h 33"/>
                  <a:gd name="T50" fmla="*/ 74 w 73"/>
                  <a:gd name="T51" fmla="*/ 20 h 33"/>
                  <a:gd name="T52" fmla="*/ 97 w 73"/>
                  <a:gd name="T53" fmla="*/ 16 h 33"/>
                  <a:gd name="T54" fmla="*/ 77 w 73"/>
                  <a:gd name="T55" fmla="*/ 12 h 33"/>
                  <a:gd name="T56" fmla="*/ 68 w 73"/>
                  <a:gd name="T57" fmla="*/ 7 h 33"/>
                  <a:gd name="T58" fmla="*/ 62 w 73"/>
                  <a:gd name="T59" fmla="*/ 8 h 33"/>
                  <a:gd name="T60" fmla="*/ 58 w 73"/>
                  <a:gd name="T61" fmla="*/ 3 h 33"/>
                  <a:gd name="T62" fmla="*/ 49 w 73"/>
                  <a:gd name="T63" fmla="*/ 4 h 33"/>
                  <a:gd name="T64" fmla="*/ 47 w 73"/>
                  <a:gd name="T65" fmla="*/ 12 h 33"/>
                  <a:gd name="T66" fmla="*/ 35 w 73"/>
                  <a:gd name="T67" fmla="*/ 7 h 33"/>
                  <a:gd name="T68" fmla="*/ 31 w 73"/>
                  <a:gd name="T69" fmla="*/ 10 h 33"/>
                  <a:gd name="T70" fmla="*/ 24 w 73"/>
                  <a:gd name="T71" fmla="*/ 7 h 33"/>
                  <a:gd name="T72" fmla="*/ 24 w 73"/>
                  <a:gd name="T73" fmla="*/ 5 h 33"/>
                  <a:gd name="T74" fmla="*/ 23 w 73"/>
                  <a:gd name="T75" fmla="*/ 4 h 33"/>
                  <a:gd name="T76" fmla="*/ 13 w 73"/>
                  <a:gd name="T77" fmla="*/ 5 h 33"/>
                  <a:gd name="T78" fmla="*/ 7 w 73"/>
                  <a:gd name="T79" fmla="*/ 7 h 33"/>
                  <a:gd name="T80" fmla="*/ 1 w 73"/>
                  <a:gd name="T81" fmla="*/ 8 h 33"/>
                  <a:gd name="T82" fmla="*/ 5 w 73"/>
                  <a:gd name="T83" fmla="*/ 12 h 3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3" h="33">
                    <a:moveTo>
                      <a:pt x="4" y="9"/>
                    </a:moveTo>
                    <a:cubicBezTo>
                      <a:pt x="4" y="10"/>
                      <a:pt x="7" y="9"/>
                      <a:pt x="7" y="9"/>
                    </a:cubicBezTo>
                    <a:cubicBezTo>
                      <a:pt x="6" y="8"/>
                      <a:pt x="6" y="8"/>
                      <a:pt x="6" y="8"/>
                    </a:cubicBezTo>
                    <a:cubicBezTo>
                      <a:pt x="8" y="8"/>
                      <a:pt x="9" y="8"/>
                      <a:pt x="10" y="9"/>
                    </a:cubicBezTo>
                    <a:cubicBezTo>
                      <a:pt x="9" y="9"/>
                      <a:pt x="8" y="9"/>
                      <a:pt x="7" y="10"/>
                    </a:cubicBezTo>
                    <a:cubicBezTo>
                      <a:pt x="8" y="10"/>
                      <a:pt x="9" y="10"/>
                      <a:pt x="10" y="11"/>
                    </a:cubicBezTo>
                    <a:cubicBezTo>
                      <a:pt x="8" y="12"/>
                      <a:pt x="6" y="10"/>
                      <a:pt x="4" y="11"/>
                    </a:cubicBezTo>
                    <a:cubicBezTo>
                      <a:pt x="6" y="11"/>
                      <a:pt x="7" y="13"/>
                      <a:pt x="8" y="14"/>
                    </a:cubicBezTo>
                    <a:cubicBezTo>
                      <a:pt x="10" y="14"/>
                      <a:pt x="13" y="14"/>
                      <a:pt x="15" y="15"/>
                    </a:cubicBezTo>
                    <a:cubicBezTo>
                      <a:pt x="14" y="15"/>
                      <a:pt x="12" y="14"/>
                      <a:pt x="11" y="15"/>
                    </a:cubicBezTo>
                    <a:cubicBezTo>
                      <a:pt x="13" y="16"/>
                      <a:pt x="15" y="17"/>
                      <a:pt x="18" y="17"/>
                    </a:cubicBezTo>
                    <a:cubicBezTo>
                      <a:pt x="19" y="17"/>
                      <a:pt x="21" y="17"/>
                      <a:pt x="23" y="17"/>
                    </a:cubicBezTo>
                    <a:cubicBezTo>
                      <a:pt x="24" y="15"/>
                      <a:pt x="25" y="16"/>
                      <a:pt x="27" y="16"/>
                    </a:cubicBezTo>
                    <a:cubicBezTo>
                      <a:pt x="26" y="15"/>
                      <a:pt x="25" y="15"/>
                      <a:pt x="25" y="15"/>
                    </a:cubicBezTo>
                    <a:cubicBezTo>
                      <a:pt x="26" y="14"/>
                      <a:pt x="26" y="14"/>
                      <a:pt x="25" y="13"/>
                    </a:cubicBezTo>
                    <a:cubicBezTo>
                      <a:pt x="27" y="12"/>
                      <a:pt x="30" y="15"/>
                      <a:pt x="31" y="12"/>
                    </a:cubicBezTo>
                    <a:cubicBezTo>
                      <a:pt x="32" y="12"/>
                      <a:pt x="32" y="14"/>
                      <a:pt x="30" y="14"/>
                    </a:cubicBezTo>
                    <a:cubicBezTo>
                      <a:pt x="31" y="16"/>
                      <a:pt x="34" y="15"/>
                      <a:pt x="35" y="15"/>
                    </a:cubicBezTo>
                    <a:cubicBezTo>
                      <a:pt x="36" y="14"/>
                      <a:pt x="37" y="14"/>
                      <a:pt x="38" y="14"/>
                    </a:cubicBezTo>
                    <a:cubicBezTo>
                      <a:pt x="39" y="13"/>
                      <a:pt x="40" y="13"/>
                      <a:pt x="41" y="13"/>
                    </a:cubicBezTo>
                    <a:cubicBezTo>
                      <a:pt x="40" y="14"/>
                      <a:pt x="39" y="14"/>
                      <a:pt x="38" y="15"/>
                    </a:cubicBezTo>
                    <a:cubicBezTo>
                      <a:pt x="40" y="15"/>
                      <a:pt x="42" y="15"/>
                      <a:pt x="44" y="16"/>
                    </a:cubicBezTo>
                    <a:cubicBezTo>
                      <a:pt x="41" y="16"/>
                      <a:pt x="37" y="15"/>
                      <a:pt x="34" y="16"/>
                    </a:cubicBezTo>
                    <a:cubicBezTo>
                      <a:pt x="33" y="17"/>
                      <a:pt x="32" y="17"/>
                      <a:pt x="30" y="17"/>
                    </a:cubicBezTo>
                    <a:cubicBezTo>
                      <a:pt x="28" y="19"/>
                      <a:pt x="26" y="18"/>
                      <a:pt x="23" y="18"/>
                    </a:cubicBezTo>
                    <a:cubicBezTo>
                      <a:pt x="24" y="19"/>
                      <a:pt x="24" y="19"/>
                      <a:pt x="24" y="19"/>
                    </a:cubicBezTo>
                    <a:cubicBezTo>
                      <a:pt x="23" y="19"/>
                      <a:pt x="21" y="18"/>
                      <a:pt x="19" y="19"/>
                    </a:cubicBezTo>
                    <a:cubicBezTo>
                      <a:pt x="17" y="20"/>
                      <a:pt x="23" y="22"/>
                      <a:pt x="23" y="21"/>
                    </a:cubicBezTo>
                    <a:cubicBezTo>
                      <a:pt x="26" y="21"/>
                      <a:pt x="29" y="21"/>
                      <a:pt x="32" y="21"/>
                    </a:cubicBezTo>
                    <a:cubicBezTo>
                      <a:pt x="34" y="20"/>
                      <a:pt x="36" y="21"/>
                      <a:pt x="38" y="20"/>
                    </a:cubicBezTo>
                    <a:cubicBezTo>
                      <a:pt x="40" y="20"/>
                      <a:pt x="41" y="19"/>
                      <a:pt x="43" y="20"/>
                    </a:cubicBezTo>
                    <a:cubicBezTo>
                      <a:pt x="42" y="20"/>
                      <a:pt x="42" y="21"/>
                      <a:pt x="44" y="21"/>
                    </a:cubicBezTo>
                    <a:cubicBezTo>
                      <a:pt x="41" y="20"/>
                      <a:pt x="38" y="21"/>
                      <a:pt x="36" y="21"/>
                    </a:cubicBezTo>
                    <a:cubicBezTo>
                      <a:pt x="33" y="21"/>
                      <a:pt x="30" y="21"/>
                      <a:pt x="27" y="22"/>
                    </a:cubicBezTo>
                    <a:cubicBezTo>
                      <a:pt x="31" y="23"/>
                      <a:pt x="35" y="22"/>
                      <a:pt x="38" y="24"/>
                    </a:cubicBezTo>
                    <a:cubicBezTo>
                      <a:pt x="35" y="24"/>
                      <a:pt x="31" y="22"/>
                      <a:pt x="28" y="23"/>
                    </a:cubicBezTo>
                    <a:cubicBezTo>
                      <a:pt x="27" y="24"/>
                      <a:pt x="25" y="23"/>
                      <a:pt x="24" y="23"/>
                    </a:cubicBezTo>
                    <a:cubicBezTo>
                      <a:pt x="21" y="23"/>
                      <a:pt x="22" y="25"/>
                      <a:pt x="24" y="26"/>
                    </a:cubicBezTo>
                    <a:cubicBezTo>
                      <a:pt x="26" y="27"/>
                      <a:pt x="29" y="27"/>
                      <a:pt x="32" y="28"/>
                    </a:cubicBezTo>
                    <a:cubicBezTo>
                      <a:pt x="33" y="28"/>
                      <a:pt x="34" y="27"/>
                      <a:pt x="36" y="27"/>
                    </a:cubicBezTo>
                    <a:cubicBezTo>
                      <a:pt x="38" y="27"/>
                      <a:pt x="39" y="28"/>
                      <a:pt x="40" y="28"/>
                    </a:cubicBezTo>
                    <a:cubicBezTo>
                      <a:pt x="38" y="29"/>
                      <a:pt x="36" y="28"/>
                      <a:pt x="34" y="29"/>
                    </a:cubicBezTo>
                    <a:cubicBezTo>
                      <a:pt x="36" y="30"/>
                      <a:pt x="38" y="30"/>
                      <a:pt x="40" y="32"/>
                    </a:cubicBezTo>
                    <a:cubicBezTo>
                      <a:pt x="41" y="33"/>
                      <a:pt x="47" y="30"/>
                      <a:pt x="43" y="30"/>
                    </a:cubicBezTo>
                    <a:cubicBezTo>
                      <a:pt x="44" y="29"/>
                      <a:pt x="45" y="29"/>
                      <a:pt x="46" y="29"/>
                    </a:cubicBezTo>
                    <a:cubicBezTo>
                      <a:pt x="45" y="28"/>
                      <a:pt x="45" y="28"/>
                      <a:pt x="45" y="28"/>
                    </a:cubicBezTo>
                    <a:cubicBezTo>
                      <a:pt x="46" y="27"/>
                      <a:pt x="46" y="27"/>
                      <a:pt x="46" y="27"/>
                    </a:cubicBezTo>
                    <a:cubicBezTo>
                      <a:pt x="47" y="25"/>
                      <a:pt x="49" y="24"/>
                      <a:pt x="51" y="24"/>
                    </a:cubicBezTo>
                    <a:cubicBezTo>
                      <a:pt x="52" y="24"/>
                      <a:pt x="54" y="21"/>
                      <a:pt x="53" y="20"/>
                    </a:cubicBezTo>
                    <a:cubicBezTo>
                      <a:pt x="51" y="19"/>
                      <a:pt x="57" y="18"/>
                      <a:pt x="57" y="18"/>
                    </a:cubicBezTo>
                    <a:cubicBezTo>
                      <a:pt x="57" y="18"/>
                      <a:pt x="57" y="18"/>
                      <a:pt x="56" y="17"/>
                    </a:cubicBezTo>
                    <a:cubicBezTo>
                      <a:pt x="58" y="17"/>
                      <a:pt x="57" y="16"/>
                      <a:pt x="56" y="15"/>
                    </a:cubicBezTo>
                    <a:cubicBezTo>
                      <a:pt x="60" y="15"/>
                      <a:pt x="63" y="13"/>
                      <a:pt x="67" y="13"/>
                    </a:cubicBezTo>
                    <a:cubicBezTo>
                      <a:pt x="68" y="14"/>
                      <a:pt x="73" y="14"/>
                      <a:pt x="73" y="12"/>
                    </a:cubicBezTo>
                    <a:cubicBezTo>
                      <a:pt x="70" y="11"/>
                      <a:pt x="65" y="11"/>
                      <a:pt x="61" y="10"/>
                    </a:cubicBezTo>
                    <a:cubicBezTo>
                      <a:pt x="60" y="9"/>
                      <a:pt x="59" y="9"/>
                      <a:pt x="58" y="9"/>
                    </a:cubicBezTo>
                    <a:cubicBezTo>
                      <a:pt x="56" y="9"/>
                      <a:pt x="55" y="8"/>
                      <a:pt x="53" y="8"/>
                    </a:cubicBezTo>
                    <a:cubicBezTo>
                      <a:pt x="56" y="7"/>
                      <a:pt x="52" y="5"/>
                      <a:pt x="51" y="5"/>
                    </a:cubicBezTo>
                    <a:cubicBezTo>
                      <a:pt x="50" y="5"/>
                      <a:pt x="49" y="6"/>
                      <a:pt x="48" y="6"/>
                    </a:cubicBezTo>
                    <a:cubicBezTo>
                      <a:pt x="48" y="7"/>
                      <a:pt x="47" y="7"/>
                      <a:pt x="47" y="6"/>
                    </a:cubicBezTo>
                    <a:cubicBezTo>
                      <a:pt x="46" y="5"/>
                      <a:pt x="48" y="5"/>
                      <a:pt x="48" y="4"/>
                    </a:cubicBezTo>
                    <a:cubicBezTo>
                      <a:pt x="47" y="3"/>
                      <a:pt x="45" y="3"/>
                      <a:pt x="44" y="2"/>
                    </a:cubicBezTo>
                    <a:cubicBezTo>
                      <a:pt x="43" y="2"/>
                      <a:pt x="42" y="3"/>
                      <a:pt x="41" y="3"/>
                    </a:cubicBezTo>
                    <a:cubicBezTo>
                      <a:pt x="40" y="2"/>
                      <a:pt x="36" y="0"/>
                      <a:pt x="37" y="3"/>
                    </a:cubicBezTo>
                    <a:cubicBezTo>
                      <a:pt x="31" y="1"/>
                      <a:pt x="40" y="11"/>
                      <a:pt x="40" y="11"/>
                    </a:cubicBezTo>
                    <a:cubicBezTo>
                      <a:pt x="38" y="11"/>
                      <a:pt x="37" y="8"/>
                      <a:pt x="35" y="9"/>
                    </a:cubicBezTo>
                    <a:cubicBezTo>
                      <a:pt x="36" y="7"/>
                      <a:pt x="31" y="5"/>
                      <a:pt x="30" y="4"/>
                    </a:cubicBezTo>
                    <a:cubicBezTo>
                      <a:pt x="28" y="3"/>
                      <a:pt x="27" y="3"/>
                      <a:pt x="26" y="5"/>
                    </a:cubicBezTo>
                    <a:cubicBezTo>
                      <a:pt x="25" y="5"/>
                      <a:pt x="24" y="5"/>
                      <a:pt x="23" y="6"/>
                    </a:cubicBezTo>
                    <a:cubicBezTo>
                      <a:pt x="22" y="6"/>
                      <a:pt x="23" y="7"/>
                      <a:pt x="23" y="8"/>
                    </a:cubicBezTo>
                    <a:cubicBezTo>
                      <a:pt x="22" y="6"/>
                      <a:pt x="20" y="7"/>
                      <a:pt x="18" y="6"/>
                    </a:cubicBezTo>
                    <a:cubicBezTo>
                      <a:pt x="18" y="6"/>
                      <a:pt x="18" y="6"/>
                      <a:pt x="18" y="5"/>
                    </a:cubicBezTo>
                    <a:cubicBezTo>
                      <a:pt x="17" y="5"/>
                      <a:pt x="15" y="6"/>
                      <a:pt x="13" y="5"/>
                    </a:cubicBezTo>
                    <a:cubicBezTo>
                      <a:pt x="15" y="5"/>
                      <a:pt x="16" y="4"/>
                      <a:pt x="18" y="4"/>
                    </a:cubicBezTo>
                    <a:cubicBezTo>
                      <a:pt x="19" y="4"/>
                      <a:pt x="21" y="4"/>
                      <a:pt x="22" y="4"/>
                    </a:cubicBezTo>
                    <a:cubicBezTo>
                      <a:pt x="22" y="2"/>
                      <a:pt x="19" y="3"/>
                      <a:pt x="17" y="3"/>
                    </a:cubicBezTo>
                    <a:cubicBezTo>
                      <a:pt x="16" y="3"/>
                      <a:pt x="15" y="4"/>
                      <a:pt x="14" y="4"/>
                    </a:cubicBezTo>
                    <a:cubicBezTo>
                      <a:pt x="13" y="4"/>
                      <a:pt x="9" y="2"/>
                      <a:pt x="10" y="4"/>
                    </a:cubicBezTo>
                    <a:cubicBezTo>
                      <a:pt x="9" y="5"/>
                      <a:pt x="9" y="3"/>
                      <a:pt x="7" y="3"/>
                    </a:cubicBezTo>
                    <a:cubicBezTo>
                      <a:pt x="7" y="3"/>
                      <a:pt x="3" y="4"/>
                      <a:pt x="5" y="5"/>
                    </a:cubicBezTo>
                    <a:cubicBezTo>
                      <a:pt x="5" y="5"/>
                      <a:pt x="0" y="5"/>
                      <a:pt x="3" y="6"/>
                    </a:cubicBezTo>
                    <a:cubicBezTo>
                      <a:pt x="2" y="5"/>
                      <a:pt x="1" y="6"/>
                      <a:pt x="1" y="6"/>
                    </a:cubicBezTo>
                    <a:cubicBezTo>
                      <a:pt x="2" y="6"/>
                      <a:pt x="2" y="6"/>
                      <a:pt x="1" y="7"/>
                    </a:cubicBezTo>
                    <a:cubicBezTo>
                      <a:pt x="1" y="8"/>
                      <a:pt x="3" y="8"/>
                      <a:pt x="4" y="9"/>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87" name="Freeform 5227"/>
              <p:cNvSpPr>
                <a:spLocks/>
              </p:cNvSpPr>
              <p:nvPr/>
            </p:nvSpPr>
            <p:spPr bwMode="auto">
              <a:xfrm>
                <a:off x="2932" y="1462"/>
                <a:ext cx="82" cy="17"/>
              </a:xfrm>
              <a:custGeom>
                <a:avLst/>
                <a:gdLst>
                  <a:gd name="T0" fmla="*/ 7 w 62"/>
                  <a:gd name="T1" fmla="*/ 7 h 13"/>
                  <a:gd name="T2" fmla="*/ 3 w 62"/>
                  <a:gd name="T3" fmla="*/ 8 h 13"/>
                  <a:gd name="T4" fmla="*/ 20 w 62"/>
                  <a:gd name="T5" fmla="*/ 9 h 13"/>
                  <a:gd name="T6" fmla="*/ 40 w 62"/>
                  <a:gd name="T7" fmla="*/ 9 h 13"/>
                  <a:gd name="T8" fmla="*/ 25 w 62"/>
                  <a:gd name="T9" fmla="*/ 9 h 13"/>
                  <a:gd name="T10" fmla="*/ 29 w 62"/>
                  <a:gd name="T11" fmla="*/ 10 h 13"/>
                  <a:gd name="T12" fmla="*/ 17 w 62"/>
                  <a:gd name="T13" fmla="*/ 10 h 13"/>
                  <a:gd name="T14" fmla="*/ 29 w 62"/>
                  <a:gd name="T15" fmla="*/ 13 h 13"/>
                  <a:gd name="T16" fmla="*/ 45 w 62"/>
                  <a:gd name="T17" fmla="*/ 13 h 13"/>
                  <a:gd name="T18" fmla="*/ 44 w 62"/>
                  <a:gd name="T19" fmla="*/ 14 h 13"/>
                  <a:gd name="T20" fmla="*/ 58 w 62"/>
                  <a:gd name="T21" fmla="*/ 14 h 13"/>
                  <a:gd name="T22" fmla="*/ 65 w 62"/>
                  <a:gd name="T23" fmla="*/ 14 h 13"/>
                  <a:gd name="T24" fmla="*/ 73 w 62"/>
                  <a:gd name="T25" fmla="*/ 12 h 13"/>
                  <a:gd name="T26" fmla="*/ 71 w 62"/>
                  <a:gd name="T27" fmla="*/ 10 h 13"/>
                  <a:gd name="T28" fmla="*/ 82 w 62"/>
                  <a:gd name="T29" fmla="*/ 8 h 13"/>
                  <a:gd name="T30" fmla="*/ 71 w 62"/>
                  <a:gd name="T31" fmla="*/ 4 h 13"/>
                  <a:gd name="T32" fmla="*/ 62 w 62"/>
                  <a:gd name="T33" fmla="*/ 4 h 13"/>
                  <a:gd name="T34" fmla="*/ 58 w 62"/>
                  <a:gd name="T35" fmla="*/ 4 h 13"/>
                  <a:gd name="T36" fmla="*/ 54 w 62"/>
                  <a:gd name="T37" fmla="*/ 3 h 13"/>
                  <a:gd name="T38" fmla="*/ 52 w 62"/>
                  <a:gd name="T39" fmla="*/ 4 h 13"/>
                  <a:gd name="T40" fmla="*/ 45 w 62"/>
                  <a:gd name="T41" fmla="*/ 5 h 13"/>
                  <a:gd name="T42" fmla="*/ 48 w 62"/>
                  <a:gd name="T43" fmla="*/ 3 h 13"/>
                  <a:gd name="T44" fmla="*/ 44 w 62"/>
                  <a:gd name="T45" fmla="*/ 1 h 13"/>
                  <a:gd name="T46" fmla="*/ 40 w 62"/>
                  <a:gd name="T47" fmla="*/ 1 h 13"/>
                  <a:gd name="T48" fmla="*/ 41 w 62"/>
                  <a:gd name="T49" fmla="*/ 4 h 13"/>
                  <a:gd name="T50" fmla="*/ 40 w 62"/>
                  <a:gd name="T51" fmla="*/ 7 h 13"/>
                  <a:gd name="T52" fmla="*/ 33 w 62"/>
                  <a:gd name="T53" fmla="*/ 5 h 13"/>
                  <a:gd name="T54" fmla="*/ 30 w 62"/>
                  <a:gd name="T55" fmla="*/ 4 h 13"/>
                  <a:gd name="T56" fmla="*/ 25 w 62"/>
                  <a:gd name="T57" fmla="*/ 4 h 13"/>
                  <a:gd name="T58" fmla="*/ 15 w 62"/>
                  <a:gd name="T59" fmla="*/ 1 h 13"/>
                  <a:gd name="T60" fmla="*/ 17 w 62"/>
                  <a:gd name="T61" fmla="*/ 3 h 13"/>
                  <a:gd name="T62" fmla="*/ 11 w 62"/>
                  <a:gd name="T63" fmla="*/ 3 h 13"/>
                  <a:gd name="T64" fmla="*/ 15 w 62"/>
                  <a:gd name="T65" fmla="*/ 4 h 13"/>
                  <a:gd name="T66" fmla="*/ 9 w 62"/>
                  <a:gd name="T67" fmla="*/ 4 h 13"/>
                  <a:gd name="T68" fmla="*/ 0 w 62"/>
                  <a:gd name="T69" fmla="*/ 5 h 13"/>
                  <a:gd name="T70" fmla="*/ 3 w 62"/>
                  <a:gd name="T71" fmla="*/ 5 h 13"/>
                  <a:gd name="T72" fmla="*/ 9 w 62"/>
                  <a:gd name="T73" fmla="*/ 7 h 13"/>
                  <a:gd name="T74" fmla="*/ 7 w 62"/>
                  <a:gd name="T75" fmla="*/ 7 h 1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2" h="13">
                    <a:moveTo>
                      <a:pt x="5" y="5"/>
                    </a:moveTo>
                    <a:cubicBezTo>
                      <a:pt x="4" y="5"/>
                      <a:pt x="3" y="5"/>
                      <a:pt x="2" y="6"/>
                    </a:cubicBezTo>
                    <a:cubicBezTo>
                      <a:pt x="6" y="7"/>
                      <a:pt x="11" y="8"/>
                      <a:pt x="15" y="7"/>
                    </a:cubicBezTo>
                    <a:cubicBezTo>
                      <a:pt x="20" y="6"/>
                      <a:pt x="25" y="6"/>
                      <a:pt x="30" y="7"/>
                    </a:cubicBezTo>
                    <a:cubicBezTo>
                      <a:pt x="26" y="8"/>
                      <a:pt x="22" y="8"/>
                      <a:pt x="19" y="7"/>
                    </a:cubicBezTo>
                    <a:cubicBezTo>
                      <a:pt x="20" y="8"/>
                      <a:pt x="21" y="8"/>
                      <a:pt x="22" y="8"/>
                    </a:cubicBezTo>
                    <a:cubicBezTo>
                      <a:pt x="19" y="9"/>
                      <a:pt x="16" y="8"/>
                      <a:pt x="13" y="8"/>
                    </a:cubicBezTo>
                    <a:cubicBezTo>
                      <a:pt x="15" y="10"/>
                      <a:pt x="19" y="10"/>
                      <a:pt x="22" y="10"/>
                    </a:cubicBezTo>
                    <a:cubicBezTo>
                      <a:pt x="26" y="10"/>
                      <a:pt x="30" y="10"/>
                      <a:pt x="34" y="10"/>
                    </a:cubicBezTo>
                    <a:cubicBezTo>
                      <a:pt x="34" y="10"/>
                      <a:pt x="33" y="10"/>
                      <a:pt x="33" y="11"/>
                    </a:cubicBezTo>
                    <a:cubicBezTo>
                      <a:pt x="36" y="12"/>
                      <a:pt x="41" y="13"/>
                      <a:pt x="44" y="11"/>
                    </a:cubicBezTo>
                    <a:cubicBezTo>
                      <a:pt x="46" y="11"/>
                      <a:pt x="47" y="10"/>
                      <a:pt x="49" y="11"/>
                    </a:cubicBezTo>
                    <a:cubicBezTo>
                      <a:pt x="51" y="11"/>
                      <a:pt x="53" y="10"/>
                      <a:pt x="55" y="9"/>
                    </a:cubicBezTo>
                    <a:cubicBezTo>
                      <a:pt x="54" y="8"/>
                      <a:pt x="54" y="8"/>
                      <a:pt x="54" y="8"/>
                    </a:cubicBezTo>
                    <a:cubicBezTo>
                      <a:pt x="56" y="7"/>
                      <a:pt x="59" y="6"/>
                      <a:pt x="62" y="6"/>
                    </a:cubicBezTo>
                    <a:cubicBezTo>
                      <a:pt x="61" y="2"/>
                      <a:pt x="57" y="3"/>
                      <a:pt x="54" y="3"/>
                    </a:cubicBezTo>
                    <a:cubicBezTo>
                      <a:pt x="52" y="4"/>
                      <a:pt x="49" y="3"/>
                      <a:pt x="47" y="3"/>
                    </a:cubicBezTo>
                    <a:cubicBezTo>
                      <a:pt x="46" y="3"/>
                      <a:pt x="45" y="2"/>
                      <a:pt x="44" y="3"/>
                    </a:cubicBezTo>
                    <a:cubicBezTo>
                      <a:pt x="43" y="3"/>
                      <a:pt x="43" y="2"/>
                      <a:pt x="41" y="2"/>
                    </a:cubicBezTo>
                    <a:cubicBezTo>
                      <a:pt x="45" y="2"/>
                      <a:pt x="39" y="3"/>
                      <a:pt x="39" y="3"/>
                    </a:cubicBezTo>
                    <a:cubicBezTo>
                      <a:pt x="37" y="4"/>
                      <a:pt x="36" y="3"/>
                      <a:pt x="34" y="4"/>
                    </a:cubicBezTo>
                    <a:cubicBezTo>
                      <a:pt x="36" y="3"/>
                      <a:pt x="34" y="2"/>
                      <a:pt x="36" y="2"/>
                    </a:cubicBezTo>
                    <a:cubicBezTo>
                      <a:pt x="35" y="1"/>
                      <a:pt x="34" y="1"/>
                      <a:pt x="33" y="1"/>
                    </a:cubicBezTo>
                    <a:cubicBezTo>
                      <a:pt x="33" y="2"/>
                      <a:pt x="31" y="2"/>
                      <a:pt x="30" y="1"/>
                    </a:cubicBezTo>
                    <a:cubicBezTo>
                      <a:pt x="31" y="2"/>
                      <a:pt x="31" y="2"/>
                      <a:pt x="31" y="3"/>
                    </a:cubicBezTo>
                    <a:cubicBezTo>
                      <a:pt x="30" y="3"/>
                      <a:pt x="31" y="4"/>
                      <a:pt x="30" y="5"/>
                    </a:cubicBezTo>
                    <a:cubicBezTo>
                      <a:pt x="29" y="6"/>
                      <a:pt x="27" y="3"/>
                      <a:pt x="25" y="4"/>
                    </a:cubicBezTo>
                    <a:cubicBezTo>
                      <a:pt x="28" y="3"/>
                      <a:pt x="24" y="3"/>
                      <a:pt x="23" y="3"/>
                    </a:cubicBezTo>
                    <a:cubicBezTo>
                      <a:pt x="22" y="3"/>
                      <a:pt x="20" y="3"/>
                      <a:pt x="19" y="3"/>
                    </a:cubicBezTo>
                    <a:cubicBezTo>
                      <a:pt x="17" y="1"/>
                      <a:pt x="14" y="0"/>
                      <a:pt x="11" y="1"/>
                    </a:cubicBezTo>
                    <a:cubicBezTo>
                      <a:pt x="12" y="2"/>
                      <a:pt x="13" y="2"/>
                      <a:pt x="13" y="2"/>
                    </a:cubicBezTo>
                    <a:cubicBezTo>
                      <a:pt x="12" y="4"/>
                      <a:pt x="10" y="2"/>
                      <a:pt x="8" y="2"/>
                    </a:cubicBezTo>
                    <a:cubicBezTo>
                      <a:pt x="9" y="3"/>
                      <a:pt x="10" y="4"/>
                      <a:pt x="11" y="3"/>
                    </a:cubicBezTo>
                    <a:cubicBezTo>
                      <a:pt x="10" y="5"/>
                      <a:pt x="8" y="4"/>
                      <a:pt x="7" y="3"/>
                    </a:cubicBezTo>
                    <a:cubicBezTo>
                      <a:pt x="5" y="3"/>
                      <a:pt x="2" y="3"/>
                      <a:pt x="0" y="4"/>
                    </a:cubicBezTo>
                    <a:cubicBezTo>
                      <a:pt x="1" y="4"/>
                      <a:pt x="5" y="4"/>
                      <a:pt x="2" y="4"/>
                    </a:cubicBezTo>
                    <a:cubicBezTo>
                      <a:pt x="4" y="5"/>
                      <a:pt x="5" y="5"/>
                      <a:pt x="7" y="5"/>
                    </a:cubicBezTo>
                    <a:cubicBezTo>
                      <a:pt x="6" y="5"/>
                      <a:pt x="6" y="5"/>
                      <a:pt x="5" y="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88" name="Freeform 5228"/>
              <p:cNvSpPr>
                <a:spLocks/>
              </p:cNvSpPr>
              <p:nvPr/>
            </p:nvSpPr>
            <p:spPr bwMode="auto">
              <a:xfrm>
                <a:off x="2935" y="1464"/>
                <a:ext cx="4" cy="2"/>
              </a:xfrm>
              <a:custGeom>
                <a:avLst/>
                <a:gdLst>
                  <a:gd name="T0" fmla="*/ 3 w 3"/>
                  <a:gd name="T1" fmla="*/ 2 h 1"/>
                  <a:gd name="T2" fmla="*/ 4 w 3"/>
                  <a:gd name="T3" fmla="*/ 0 h 1"/>
                  <a:gd name="T4" fmla="*/ 0 w 3"/>
                  <a:gd name="T5" fmla="*/ 2 h 1"/>
                  <a:gd name="T6" fmla="*/ 3 w 3"/>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1"/>
                    </a:moveTo>
                    <a:cubicBezTo>
                      <a:pt x="3" y="0"/>
                      <a:pt x="3" y="0"/>
                      <a:pt x="3" y="0"/>
                    </a:cubicBezTo>
                    <a:cubicBezTo>
                      <a:pt x="2" y="0"/>
                      <a:pt x="1" y="0"/>
                      <a:pt x="0" y="1"/>
                    </a:cubicBezTo>
                    <a:cubicBezTo>
                      <a:pt x="1"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89" name="Freeform 5229"/>
              <p:cNvSpPr>
                <a:spLocks/>
              </p:cNvSpPr>
              <p:nvPr/>
            </p:nvSpPr>
            <p:spPr bwMode="auto">
              <a:xfrm>
                <a:off x="2948" y="1533"/>
                <a:ext cx="4" cy="1"/>
              </a:xfrm>
              <a:custGeom>
                <a:avLst/>
                <a:gdLst>
                  <a:gd name="T0" fmla="*/ 3 w 3"/>
                  <a:gd name="T1" fmla="*/ 1 h 1"/>
                  <a:gd name="T2" fmla="*/ 4 w 3"/>
                  <a:gd name="T3" fmla="*/ 0 h 1"/>
                  <a:gd name="T4" fmla="*/ 0 w 3"/>
                  <a:gd name="T5" fmla="*/ 0 h 1"/>
                  <a:gd name="T6" fmla="*/ 3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1"/>
                    </a:moveTo>
                    <a:cubicBezTo>
                      <a:pt x="3" y="1"/>
                      <a:pt x="3" y="1"/>
                      <a:pt x="3" y="0"/>
                    </a:cubicBezTo>
                    <a:cubicBezTo>
                      <a:pt x="2" y="0"/>
                      <a:pt x="1" y="0"/>
                      <a:pt x="0" y="0"/>
                    </a:cubicBezTo>
                    <a:cubicBezTo>
                      <a:pt x="0"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90" name="Freeform 5230"/>
              <p:cNvSpPr>
                <a:spLocks/>
              </p:cNvSpPr>
              <p:nvPr/>
            </p:nvSpPr>
            <p:spPr bwMode="auto">
              <a:xfrm>
                <a:off x="2950" y="1475"/>
                <a:ext cx="3" cy="0"/>
              </a:xfrm>
              <a:custGeom>
                <a:avLst/>
                <a:gdLst>
                  <a:gd name="T0" fmla="*/ 2 w 3"/>
                  <a:gd name="T1" fmla="*/ 3 w 3"/>
                  <a:gd name="T2" fmla="*/ 0 w 3"/>
                  <a:gd name="T3" fmla="*/ 2 w 3"/>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3">
                    <a:moveTo>
                      <a:pt x="2" y="0"/>
                    </a:moveTo>
                    <a:cubicBezTo>
                      <a:pt x="3" y="0"/>
                      <a:pt x="3" y="0"/>
                      <a:pt x="3" y="0"/>
                    </a:cubicBezTo>
                    <a:cubicBezTo>
                      <a:pt x="2" y="0"/>
                      <a:pt x="1" y="0"/>
                      <a:pt x="0" y="0"/>
                    </a:cubicBezTo>
                    <a:cubicBezTo>
                      <a:pt x="1" y="0"/>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91" name="Freeform 5231"/>
              <p:cNvSpPr>
                <a:spLocks/>
              </p:cNvSpPr>
              <p:nvPr/>
            </p:nvSpPr>
            <p:spPr bwMode="auto">
              <a:xfrm>
                <a:off x="2955" y="1478"/>
                <a:ext cx="5" cy="1"/>
              </a:xfrm>
              <a:custGeom>
                <a:avLst/>
                <a:gdLst>
                  <a:gd name="T0" fmla="*/ 1 w 4"/>
                  <a:gd name="T1" fmla="*/ 1 h 1"/>
                  <a:gd name="T2" fmla="*/ 5 w 4"/>
                  <a:gd name="T3" fmla="*/ 1 h 1"/>
                  <a:gd name="T4" fmla="*/ 0 w 4"/>
                  <a:gd name="T5" fmla="*/ 1 h 1"/>
                  <a:gd name="T6" fmla="*/ 1 w 4"/>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1" y="1"/>
                    </a:moveTo>
                    <a:cubicBezTo>
                      <a:pt x="2" y="1"/>
                      <a:pt x="3" y="1"/>
                      <a:pt x="4" y="1"/>
                    </a:cubicBezTo>
                    <a:cubicBezTo>
                      <a:pt x="3" y="0"/>
                      <a:pt x="1" y="0"/>
                      <a:pt x="0" y="1"/>
                    </a:cubicBezTo>
                    <a:cubicBezTo>
                      <a:pt x="0"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92" name="Freeform 5232"/>
              <p:cNvSpPr>
                <a:spLocks/>
              </p:cNvSpPr>
              <p:nvPr/>
            </p:nvSpPr>
            <p:spPr bwMode="auto">
              <a:xfrm>
                <a:off x="2955" y="1460"/>
                <a:ext cx="4" cy="2"/>
              </a:xfrm>
              <a:custGeom>
                <a:avLst/>
                <a:gdLst>
                  <a:gd name="T0" fmla="*/ 3 w 3"/>
                  <a:gd name="T1" fmla="*/ 2 h 1"/>
                  <a:gd name="T2" fmla="*/ 4 w 3"/>
                  <a:gd name="T3" fmla="*/ 0 h 1"/>
                  <a:gd name="T4" fmla="*/ 0 w 3"/>
                  <a:gd name="T5" fmla="*/ 0 h 1"/>
                  <a:gd name="T6" fmla="*/ 3 w 3"/>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1"/>
                    </a:moveTo>
                    <a:cubicBezTo>
                      <a:pt x="3" y="0"/>
                      <a:pt x="3" y="0"/>
                      <a:pt x="3" y="0"/>
                    </a:cubicBezTo>
                    <a:cubicBezTo>
                      <a:pt x="2" y="0"/>
                      <a:pt x="1" y="0"/>
                      <a:pt x="0" y="0"/>
                    </a:cubicBezTo>
                    <a:cubicBezTo>
                      <a:pt x="1" y="0"/>
                      <a:pt x="2" y="0"/>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93" name="Freeform 5233"/>
              <p:cNvSpPr>
                <a:spLocks/>
              </p:cNvSpPr>
              <p:nvPr/>
            </p:nvSpPr>
            <p:spPr bwMode="auto">
              <a:xfrm>
                <a:off x="2955" y="1482"/>
                <a:ext cx="22" cy="8"/>
              </a:xfrm>
              <a:custGeom>
                <a:avLst/>
                <a:gdLst>
                  <a:gd name="T0" fmla="*/ 0 w 17"/>
                  <a:gd name="T1" fmla="*/ 4 h 6"/>
                  <a:gd name="T2" fmla="*/ 6 w 17"/>
                  <a:gd name="T3" fmla="*/ 7 h 6"/>
                  <a:gd name="T4" fmla="*/ 12 w 17"/>
                  <a:gd name="T5" fmla="*/ 7 h 6"/>
                  <a:gd name="T6" fmla="*/ 18 w 17"/>
                  <a:gd name="T7" fmla="*/ 4 h 6"/>
                  <a:gd name="T8" fmla="*/ 0 w 17"/>
                  <a:gd name="T9" fmla="*/ 4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6">
                    <a:moveTo>
                      <a:pt x="0" y="3"/>
                    </a:moveTo>
                    <a:cubicBezTo>
                      <a:pt x="2" y="3"/>
                      <a:pt x="3" y="3"/>
                      <a:pt x="5" y="5"/>
                    </a:cubicBezTo>
                    <a:cubicBezTo>
                      <a:pt x="6" y="6"/>
                      <a:pt x="8" y="5"/>
                      <a:pt x="9" y="5"/>
                    </a:cubicBezTo>
                    <a:cubicBezTo>
                      <a:pt x="10" y="5"/>
                      <a:pt x="17" y="5"/>
                      <a:pt x="14" y="3"/>
                    </a:cubicBezTo>
                    <a:cubicBezTo>
                      <a:pt x="12" y="0"/>
                      <a:pt x="3" y="2"/>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94" name="Freeform 5234"/>
              <p:cNvSpPr>
                <a:spLocks/>
              </p:cNvSpPr>
              <p:nvPr/>
            </p:nvSpPr>
            <p:spPr bwMode="auto">
              <a:xfrm>
                <a:off x="2956" y="1462"/>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95" name="Freeform 5235"/>
              <p:cNvSpPr>
                <a:spLocks/>
              </p:cNvSpPr>
              <p:nvPr/>
            </p:nvSpPr>
            <p:spPr bwMode="auto">
              <a:xfrm>
                <a:off x="2963" y="1488"/>
                <a:ext cx="35" cy="12"/>
              </a:xfrm>
              <a:custGeom>
                <a:avLst/>
                <a:gdLst>
                  <a:gd name="T0" fmla="*/ 0 w 27"/>
                  <a:gd name="T1" fmla="*/ 9 h 9"/>
                  <a:gd name="T2" fmla="*/ 17 w 27"/>
                  <a:gd name="T3" fmla="*/ 8 h 9"/>
                  <a:gd name="T4" fmla="*/ 14 w 27"/>
                  <a:gd name="T5" fmla="*/ 11 h 9"/>
                  <a:gd name="T6" fmla="*/ 21 w 27"/>
                  <a:gd name="T7" fmla="*/ 11 h 9"/>
                  <a:gd name="T8" fmla="*/ 27 w 27"/>
                  <a:gd name="T9" fmla="*/ 8 h 9"/>
                  <a:gd name="T10" fmla="*/ 35 w 27"/>
                  <a:gd name="T11" fmla="*/ 5 h 9"/>
                  <a:gd name="T12" fmla="*/ 27 w 27"/>
                  <a:gd name="T13" fmla="*/ 4 h 9"/>
                  <a:gd name="T14" fmla="*/ 19 w 27"/>
                  <a:gd name="T15" fmla="*/ 3 h 9"/>
                  <a:gd name="T16" fmla="*/ 22 w 27"/>
                  <a:gd name="T17" fmla="*/ 1 h 9"/>
                  <a:gd name="T18" fmla="*/ 12 w 27"/>
                  <a:gd name="T19" fmla="*/ 0 h 9"/>
                  <a:gd name="T20" fmla="*/ 0 w 27"/>
                  <a:gd name="T21" fmla="*/ 1 h 9"/>
                  <a:gd name="T22" fmla="*/ 5 w 27"/>
                  <a:gd name="T23" fmla="*/ 4 h 9"/>
                  <a:gd name="T24" fmla="*/ 4 w 27"/>
                  <a:gd name="T25" fmla="*/ 7 h 9"/>
                  <a:gd name="T26" fmla="*/ 0 w 27"/>
                  <a:gd name="T27" fmla="*/ 9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7" h="9">
                    <a:moveTo>
                      <a:pt x="0" y="7"/>
                    </a:moveTo>
                    <a:cubicBezTo>
                      <a:pt x="5" y="8"/>
                      <a:pt x="9" y="6"/>
                      <a:pt x="13" y="6"/>
                    </a:cubicBezTo>
                    <a:cubicBezTo>
                      <a:pt x="13" y="6"/>
                      <a:pt x="10" y="7"/>
                      <a:pt x="11" y="8"/>
                    </a:cubicBezTo>
                    <a:cubicBezTo>
                      <a:pt x="13" y="9"/>
                      <a:pt x="14" y="8"/>
                      <a:pt x="16" y="8"/>
                    </a:cubicBezTo>
                    <a:cubicBezTo>
                      <a:pt x="18" y="7"/>
                      <a:pt x="19" y="7"/>
                      <a:pt x="21" y="6"/>
                    </a:cubicBezTo>
                    <a:cubicBezTo>
                      <a:pt x="23" y="5"/>
                      <a:pt x="25" y="5"/>
                      <a:pt x="27" y="4"/>
                    </a:cubicBezTo>
                    <a:cubicBezTo>
                      <a:pt x="25" y="3"/>
                      <a:pt x="23" y="3"/>
                      <a:pt x="21" y="3"/>
                    </a:cubicBezTo>
                    <a:cubicBezTo>
                      <a:pt x="19" y="4"/>
                      <a:pt x="17" y="3"/>
                      <a:pt x="15" y="2"/>
                    </a:cubicBezTo>
                    <a:cubicBezTo>
                      <a:pt x="16" y="1"/>
                      <a:pt x="17" y="1"/>
                      <a:pt x="17" y="1"/>
                    </a:cubicBezTo>
                    <a:cubicBezTo>
                      <a:pt x="15" y="0"/>
                      <a:pt x="12" y="0"/>
                      <a:pt x="9" y="0"/>
                    </a:cubicBezTo>
                    <a:cubicBezTo>
                      <a:pt x="6" y="0"/>
                      <a:pt x="3" y="0"/>
                      <a:pt x="0" y="1"/>
                    </a:cubicBezTo>
                    <a:cubicBezTo>
                      <a:pt x="1" y="2"/>
                      <a:pt x="3" y="2"/>
                      <a:pt x="4" y="3"/>
                    </a:cubicBezTo>
                    <a:cubicBezTo>
                      <a:pt x="4" y="3"/>
                      <a:pt x="4" y="4"/>
                      <a:pt x="3" y="5"/>
                    </a:cubicBezTo>
                    <a:cubicBezTo>
                      <a:pt x="2" y="6"/>
                      <a:pt x="0" y="5"/>
                      <a:pt x="0" y="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96" name="Freeform 5236"/>
              <p:cNvSpPr>
                <a:spLocks/>
              </p:cNvSpPr>
              <p:nvPr/>
            </p:nvSpPr>
            <p:spPr bwMode="auto">
              <a:xfrm>
                <a:off x="3011" y="1482"/>
                <a:ext cx="4" cy="2"/>
              </a:xfrm>
              <a:custGeom>
                <a:avLst/>
                <a:gdLst>
                  <a:gd name="T0" fmla="*/ 3 w 3"/>
                  <a:gd name="T1" fmla="*/ 2 h 2"/>
                  <a:gd name="T2" fmla="*/ 4 w 3"/>
                  <a:gd name="T3" fmla="*/ 1 h 2"/>
                  <a:gd name="T4" fmla="*/ 0 w 3"/>
                  <a:gd name="T5" fmla="*/ 1 h 2"/>
                  <a:gd name="T6" fmla="*/ 3 w 3"/>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2" y="2"/>
                    </a:moveTo>
                    <a:cubicBezTo>
                      <a:pt x="3" y="1"/>
                      <a:pt x="3" y="1"/>
                      <a:pt x="3" y="1"/>
                    </a:cubicBezTo>
                    <a:cubicBezTo>
                      <a:pt x="2" y="1"/>
                      <a:pt x="1" y="0"/>
                      <a:pt x="0" y="1"/>
                    </a:cubicBezTo>
                    <a:cubicBezTo>
                      <a:pt x="0" y="1"/>
                      <a:pt x="1" y="1"/>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97" name="Freeform 5237"/>
              <p:cNvSpPr>
                <a:spLocks/>
              </p:cNvSpPr>
              <p:nvPr/>
            </p:nvSpPr>
            <p:spPr bwMode="auto">
              <a:xfrm>
                <a:off x="3018" y="1466"/>
                <a:ext cx="3" cy="1"/>
              </a:xfrm>
              <a:custGeom>
                <a:avLst/>
                <a:gdLst>
                  <a:gd name="T0" fmla="*/ 2 w 2"/>
                  <a:gd name="T1" fmla="*/ 0 h 1"/>
                  <a:gd name="T2" fmla="*/ 0 w 2"/>
                  <a:gd name="T3" fmla="*/ 1 h 1"/>
                  <a:gd name="T4" fmla="*/ 3 w 2"/>
                  <a:gd name="T5" fmla="*/ 1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0" y="1"/>
                      <a:pt x="0" y="1"/>
                      <a:pt x="0" y="1"/>
                    </a:cubicBezTo>
                    <a:cubicBezTo>
                      <a:pt x="1" y="1"/>
                      <a:pt x="2" y="1"/>
                      <a:pt x="2" y="1"/>
                    </a:cubicBezTo>
                    <a:cubicBezTo>
                      <a:pt x="2" y="1"/>
                      <a:pt x="2"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98" name="Freeform 5238"/>
              <p:cNvSpPr>
                <a:spLocks/>
              </p:cNvSpPr>
              <p:nvPr/>
            </p:nvSpPr>
            <p:spPr bwMode="auto">
              <a:xfrm>
                <a:off x="3023" y="1478"/>
                <a:ext cx="15" cy="5"/>
              </a:xfrm>
              <a:custGeom>
                <a:avLst/>
                <a:gdLst>
                  <a:gd name="T0" fmla="*/ 3 w 11"/>
                  <a:gd name="T1" fmla="*/ 4 h 4"/>
                  <a:gd name="T2" fmla="*/ 15 w 11"/>
                  <a:gd name="T3" fmla="*/ 3 h 4"/>
                  <a:gd name="T4" fmla="*/ 0 w 11"/>
                  <a:gd name="T5" fmla="*/ 4 h 4"/>
                  <a:gd name="T6" fmla="*/ 3 w 11"/>
                  <a:gd name="T7" fmla="*/ 4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4">
                    <a:moveTo>
                      <a:pt x="2" y="3"/>
                    </a:moveTo>
                    <a:cubicBezTo>
                      <a:pt x="5" y="2"/>
                      <a:pt x="9" y="4"/>
                      <a:pt x="11" y="2"/>
                    </a:cubicBezTo>
                    <a:cubicBezTo>
                      <a:pt x="8" y="3"/>
                      <a:pt x="3" y="0"/>
                      <a:pt x="0" y="3"/>
                    </a:cubicBezTo>
                    <a:cubicBezTo>
                      <a:pt x="1" y="3"/>
                      <a:pt x="1" y="3"/>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499" name="Freeform 5239"/>
              <p:cNvSpPr>
                <a:spLocks/>
              </p:cNvSpPr>
              <p:nvPr/>
            </p:nvSpPr>
            <p:spPr bwMode="auto">
              <a:xfrm>
                <a:off x="3052" y="1464"/>
                <a:ext cx="18" cy="3"/>
              </a:xfrm>
              <a:custGeom>
                <a:avLst/>
                <a:gdLst>
                  <a:gd name="T0" fmla="*/ 0 w 13"/>
                  <a:gd name="T1" fmla="*/ 3 h 2"/>
                  <a:gd name="T2" fmla="*/ 18 w 13"/>
                  <a:gd name="T3" fmla="*/ 2 h 2"/>
                  <a:gd name="T4" fmla="*/ 0 w 13"/>
                  <a:gd name="T5" fmla="*/ 3 h 2"/>
                  <a:gd name="T6" fmla="*/ 0 60000 65536"/>
                  <a:gd name="T7" fmla="*/ 0 60000 65536"/>
                  <a:gd name="T8" fmla="*/ 0 60000 65536"/>
                </a:gdLst>
                <a:ahLst/>
                <a:cxnLst>
                  <a:cxn ang="T6">
                    <a:pos x="T0" y="T1"/>
                  </a:cxn>
                  <a:cxn ang="T7">
                    <a:pos x="T2" y="T3"/>
                  </a:cxn>
                  <a:cxn ang="T8">
                    <a:pos x="T4" y="T5"/>
                  </a:cxn>
                </a:cxnLst>
                <a:rect l="0" t="0" r="r" b="b"/>
                <a:pathLst>
                  <a:path w="13" h="2">
                    <a:moveTo>
                      <a:pt x="0" y="2"/>
                    </a:moveTo>
                    <a:cubicBezTo>
                      <a:pt x="4" y="2"/>
                      <a:pt x="9" y="2"/>
                      <a:pt x="13" y="1"/>
                    </a:cubicBezTo>
                    <a:cubicBezTo>
                      <a:pt x="9" y="1"/>
                      <a:pt x="4" y="0"/>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00" name="Freeform 5240"/>
              <p:cNvSpPr>
                <a:spLocks/>
              </p:cNvSpPr>
              <p:nvPr/>
            </p:nvSpPr>
            <p:spPr bwMode="auto">
              <a:xfrm>
                <a:off x="2808" y="1713"/>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0" y="1"/>
                      <a:pt x="0"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01" name="Freeform 5241"/>
              <p:cNvSpPr>
                <a:spLocks/>
              </p:cNvSpPr>
              <p:nvPr/>
            </p:nvSpPr>
            <p:spPr bwMode="auto">
              <a:xfrm>
                <a:off x="2810" y="1723"/>
                <a:ext cx="1" cy="3"/>
              </a:xfrm>
              <a:custGeom>
                <a:avLst/>
                <a:gdLst>
                  <a:gd name="T0" fmla="*/ 1 w 1"/>
                  <a:gd name="T1" fmla="*/ 2 h 2"/>
                  <a:gd name="T2" fmla="*/ 0 w 1"/>
                  <a:gd name="T3" fmla="*/ 0 h 2"/>
                  <a:gd name="T4" fmla="*/ 0 w 1"/>
                  <a:gd name="T5" fmla="*/ 3 h 2"/>
                  <a:gd name="T6" fmla="*/ 1 w 1"/>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1" y="1"/>
                    </a:moveTo>
                    <a:cubicBezTo>
                      <a:pt x="0" y="1"/>
                      <a:pt x="0" y="0"/>
                      <a:pt x="0" y="0"/>
                    </a:cubicBezTo>
                    <a:cubicBezTo>
                      <a:pt x="0" y="1"/>
                      <a:pt x="0" y="2"/>
                      <a:pt x="0" y="2"/>
                    </a:cubicBezTo>
                    <a:cubicBezTo>
                      <a:pt x="1" y="2"/>
                      <a:pt x="1" y="2"/>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02" name="Freeform 5242"/>
              <p:cNvSpPr>
                <a:spLocks/>
              </p:cNvSpPr>
              <p:nvPr/>
            </p:nvSpPr>
            <p:spPr bwMode="auto">
              <a:xfrm>
                <a:off x="2810" y="1722"/>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0"/>
                      <a:pt x="1" y="1"/>
                      <a:pt x="1" y="1"/>
                    </a:cubicBezTo>
                    <a:cubicBezTo>
                      <a:pt x="1" y="1"/>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03" name="Freeform 5243"/>
              <p:cNvSpPr>
                <a:spLocks/>
              </p:cNvSpPr>
              <p:nvPr/>
            </p:nvSpPr>
            <p:spPr bwMode="auto">
              <a:xfrm>
                <a:off x="2810" y="1721"/>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lnTo>
                      <a:pt x="1" y="0"/>
                    </a:lnTo>
                    <a:lnTo>
                      <a:pt x="0" y="1"/>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04" name="Freeform 5244"/>
              <p:cNvSpPr>
                <a:spLocks/>
              </p:cNvSpPr>
              <p:nvPr/>
            </p:nvSpPr>
            <p:spPr bwMode="auto">
              <a:xfrm>
                <a:off x="2810" y="1721"/>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lnTo>
                      <a:pt x="1" y="0"/>
                    </a:lnTo>
                    <a:lnTo>
                      <a:pt x="0" y="1"/>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05" name="Freeform 5245"/>
              <p:cNvSpPr>
                <a:spLocks/>
              </p:cNvSpPr>
              <p:nvPr/>
            </p:nvSpPr>
            <p:spPr bwMode="auto">
              <a:xfrm>
                <a:off x="2811" y="1701"/>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0" y="0"/>
                      <a:pt x="0" y="0"/>
                    </a:cubicBezTo>
                    <a:cubicBezTo>
                      <a:pt x="0" y="0"/>
                      <a:pt x="0"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06" name="Freeform 5246"/>
              <p:cNvSpPr>
                <a:spLocks/>
              </p:cNvSpPr>
              <p:nvPr/>
            </p:nvSpPr>
            <p:spPr bwMode="auto">
              <a:xfrm>
                <a:off x="2811" y="1739"/>
                <a:ext cx="1" cy="3"/>
              </a:xfrm>
              <a:custGeom>
                <a:avLst/>
                <a:gdLst>
                  <a:gd name="T0" fmla="*/ 0 w 1"/>
                  <a:gd name="T1" fmla="*/ 0 h 2"/>
                  <a:gd name="T2" fmla="*/ 1 w 1"/>
                  <a:gd name="T3" fmla="*/ 3 h 2"/>
                  <a:gd name="T4" fmla="*/ 0 w 1"/>
                  <a:gd name="T5" fmla="*/ 0 h 2"/>
                  <a:gd name="T6" fmla="*/ 0 w 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0"/>
                    </a:moveTo>
                    <a:cubicBezTo>
                      <a:pt x="0" y="1"/>
                      <a:pt x="0" y="2"/>
                      <a:pt x="1" y="2"/>
                    </a:cubicBezTo>
                    <a:cubicBezTo>
                      <a:pt x="1" y="1"/>
                      <a:pt x="1" y="0"/>
                      <a:pt x="0"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07" name="Freeform 5247"/>
              <p:cNvSpPr>
                <a:spLocks/>
              </p:cNvSpPr>
              <p:nvPr/>
            </p:nvSpPr>
            <p:spPr bwMode="auto">
              <a:xfrm>
                <a:off x="2810" y="1733"/>
                <a:ext cx="4" cy="2"/>
              </a:xfrm>
              <a:custGeom>
                <a:avLst/>
                <a:gdLst>
                  <a:gd name="T0" fmla="*/ 3 w 3"/>
                  <a:gd name="T1" fmla="*/ 0 h 2"/>
                  <a:gd name="T2" fmla="*/ 1 w 3"/>
                  <a:gd name="T3" fmla="*/ 2 h 2"/>
                  <a:gd name="T4" fmla="*/ 4 w 3"/>
                  <a:gd name="T5" fmla="*/ 1 h 2"/>
                  <a:gd name="T6" fmla="*/ 3 w 3"/>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2" y="0"/>
                    </a:moveTo>
                    <a:cubicBezTo>
                      <a:pt x="0" y="0"/>
                      <a:pt x="1" y="1"/>
                      <a:pt x="1" y="2"/>
                    </a:cubicBezTo>
                    <a:cubicBezTo>
                      <a:pt x="1" y="1"/>
                      <a:pt x="2" y="1"/>
                      <a:pt x="3" y="1"/>
                    </a:cubicBezTo>
                    <a:cubicBezTo>
                      <a:pt x="3" y="1"/>
                      <a:pt x="2"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08" name="Freeform 5248"/>
              <p:cNvSpPr>
                <a:spLocks/>
              </p:cNvSpPr>
              <p:nvPr/>
            </p:nvSpPr>
            <p:spPr bwMode="auto">
              <a:xfrm>
                <a:off x="2812" y="1730"/>
                <a:ext cx="4" cy="4"/>
              </a:xfrm>
              <a:custGeom>
                <a:avLst/>
                <a:gdLst>
                  <a:gd name="T0" fmla="*/ 1 w 3"/>
                  <a:gd name="T1" fmla="*/ 0 h 3"/>
                  <a:gd name="T2" fmla="*/ 1 w 3"/>
                  <a:gd name="T3" fmla="*/ 4 h 3"/>
                  <a:gd name="T4" fmla="*/ 1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1" y="0"/>
                    </a:moveTo>
                    <a:cubicBezTo>
                      <a:pt x="0" y="1"/>
                      <a:pt x="0" y="3"/>
                      <a:pt x="1" y="3"/>
                    </a:cubicBezTo>
                    <a:cubicBezTo>
                      <a:pt x="3" y="3"/>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09" name="Freeform 5249"/>
              <p:cNvSpPr>
                <a:spLocks/>
              </p:cNvSpPr>
              <p:nvPr/>
            </p:nvSpPr>
            <p:spPr bwMode="auto">
              <a:xfrm>
                <a:off x="2814" y="1729"/>
                <a:ext cx="4" cy="2"/>
              </a:xfrm>
              <a:custGeom>
                <a:avLst/>
                <a:gdLst>
                  <a:gd name="T0" fmla="*/ 1 w 3"/>
                  <a:gd name="T1" fmla="*/ 1 h 2"/>
                  <a:gd name="T2" fmla="*/ 0 w 3"/>
                  <a:gd name="T3" fmla="*/ 1 h 2"/>
                  <a:gd name="T4" fmla="*/ 3 w 3"/>
                  <a:gd name="T5" fmla="*/ 1 h 2"/>
                  <a:gd name="T6" fmla="*/ 1 w 3"/>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1" y="1"/>
                    </a:moveTo>
                    <a:cubicBezTo>
                      <a:pt x="0" y="1"/>
                      <a:pt x="0" y="1"/>
                      <a:pt x="0" y="1"/>
                    </a:cubicBezTo>
                    <a:cubicBezTo>
                      <a:pt x="1" y="1"/>
                      <a:pt x="2" y="2"/>
                      <a:pt x="2" y="1"/>
                    </a:cubicBezTo>
                    <a:cubicBezTo>
                      <a:pt x="3" y="0"/>
                      <a:pt x="1"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10" name="Freeform 5250"/>
              <p:cNvSpPr>
                <a:spLocks/>
              </p:cNvSpPr>
              <p:nvPr/>
            </p:nvSpPr>
            <p:spPr bwMode="auto">
              <a:xfrm>
                <a:off x="2816" y="1697"/>
                <a:ext cx="4" cy="1"/>
              </a:xfrm>
              <a:custGeom>
                <a:avLst/>
                <a:gdLst>
                  <a:gd name="T0" fmla="*/ 4 w 3"/>
                  <a:gd name="T1" fmla="*/ 0 h 1"/>
                  <a:gd name="T2" fmla="*/ 0 w 3"/>
                  <a:gd name="T3" fmla="*/ 0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0"/>
                      <a:pt x="1" y="0"/>
                      <a:pt x="0" y="0"/>
                    </a:cubicBezTo>
                    <a:cubicBezTo>
                      <a:pt x="0" y="1"/>
                      <a:pt x="2"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11" name="Freeform 5251"/>
              <p:cNvSpPr>
                <a:spLocks/>
              </p:cNvSpPr>
              <p:nvPr/>
            </p:nvSpPr>
            <p:spPr bwMode="auto">
              <a:xfrm>
                <a:off x="2820" y="1696"/>
                <a:ext cx="2" cy="2"/>
              </a:xfrm>
              <a:custGeom>
                <a:avLst/>
                <a:gdLst>
                  <a:gd name="T0" fmla="*/ 2 w 1"/>
                  <a:gd name="T1" fmla="*/ 0 h 2"/>
                  <a:gd name="T2" fmla="*/ 0 w 1"/>
                  <a:gd name="T3" fmla="*/ 0 h 2"/>
                  <a:gd name="T4" fmla="*/ 0 w 1"/>
                  <a:gd name="T5" fmla="*/ 2 h 2"/>
                  <a:gd name="T6" fmla="*/ 2 w 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1" y="0"/>
                    </a:moveTo>
                    <a:cubicBezTo>
                      <a:pt x="0" y="0"/>
                      <a:pt x="0" y="0"/>
                      <a:pt x="0" y="0"/>
                    </a:cubicBezTo>
                    <a:cubicBezTo>
                      <a:pt x="0" y="0"/>
                      <a:pt x="0" y="1"/>
                      <a:pt x="0" y="2"/>
                    </a:cubicBezTo>
                    <a:cubicBezTo>
                      <a:pt x="1" y="1"/>
                      <a:pt x="1"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12" name="Freeform 5252"/>
              <p:cNvSpPr>
                <a:spLocks/>
              </p:cNvSpPr>
              <p:nvPr/>
            </p:nvSpPr>
            <p:spPr bwMode="auto">
              <a:xfrm>
                <a:off x="2823" y="1694"/>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13" name="Freeform 5253"/>
              <p:cNvSpPr>
                <a:spLocks/>
              </p:cNvSpPr>
              <p:nvPr/>
            </p:nvSpPr>
            <p:spPr bwMode="auto">
              <a:xfrm>
                <a:off x="2823" y="1694"/>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14" name="Freeform 5254"/>
              <p:cNvSpPr>
                <a:spLocks/>
              </p:cNvSpPr>
              <p:nvPr/>
            </p:nvSpPr>
            <p:spPr bwMode="auto">
              <a:xfrm>
                <a:off x="2824" y="1694"/>
                <a:ext cx="2" cy="2"/>
              </a:xfrm>
              <a:custGeom>
                <a:avLst/>
                <a:gdLst>
                  <a:gd name="T0" fmla="*/ 0 w 1"/>
                  <a:gd name="T1" fmla="*/ 0 h 1"/>
                  <a:gd name="T2" fmla="*/ 2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15" name="Freeform 5255"/>
              <p:cNvSpPr>
                <a:spLocks/>
              </p:cNvSpPr>
              <p:nvPr/>
            </p:nvSpPr>
            <p:spPr bwMode="auto">
              <a:xfrm>
                <a:off x="2829" y="1690"/>
                <a:ext cx="2" cy="2"/>
              </a:xfrm>
              <a:custGeom>
                <a:avLst/>
                <a:gdLst>
                  <a:gd name="T0" fmla="*/ 2 w 1"/>
                  <a:gd name="T1" fmla="*/ 0 h 1"/>
                  <a:gd name="T2" fmla="*/ 0 w 1"/>
                  <a:gd name="T3" fmla="*/ 0 h 1"/>
                  <a:gd name="T4" fmla="*/ 2 w 1"/>
                  <a:gd name="T5" fmla="*/ 2 h 1"/>
                  <a:gd name="T6" fmla="*/ 2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1" y="0"/>
                      <a:pt x="0" y="0"/>
                      <a:pt x="0" y="0"/>
                    </a:cubicBezTo>
                    <a:cubicBezTo>
                      <a:pt x="0" y="0"/>
                      <a:pt x="1" y="1"/>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16" name="Freeform 5256"/>
              <p:cNvSpPr>
                <a:spLocks/>
              </p:cNvSpPr>
              <p:nvPr/>
            </p:nvSpPr>
            <p:spPr bwMode="auto">
              <a:xfrm>
                <a:off x="2831" y="1689"/>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0" y="0"/>
                      <a:pt x="0"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17" name="Freeform 5257"/>
              <p:cNvSpPr>
                <a:spLocks/>
              </p:cNvSpPr>
              <p:nvPr/>
            </p:nvSpPr>
            <p:spPr bwMode="auto">
              <a:xfrm>
                <a:off x="2837" y="1685"/>
                <a:ext cx="3" cy="3"/>
              </a:xfrm>
              <a:custGeom>
                <a:avLst/>
                <a:gdLst>
                  <a:gd name="T0" fmla="*/ 2 w 2"/>
                  <a:gd name="T1" fmla="*/ 3 h 2"/>
                  <a:gd name="T2" fmla="*/ 3 w 2"/>
                  <a:gd name="T3" fmla="*/ 2 h 2"/>
                  <a:gd name="T4" fmla="*/ 3 w 2"/>
                  <a:gd name="T5" fmla="*/ 0 h 2"/>
                  <a:gd name="T6" fmla="*/ 0 w 2"/>
                  <a:gd name="T7" fmla="*/ 2 h 2"/>
                  <a:gd name="T8" fmla="*/ 2 w 2"/>
                  <a:gd name="T9" fmla="*/ 3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
                    <a:moveTo>
                      <a:pt x="1" y="2"/>
                    </a:moveTo>
                    <a:cubicBezTo>
                      <a:pt x="2" y="1"/>
                      <a:pt x="2" y="1"/>
                      <a:pt x="2" y="1"/>
                    </a:cubicBezTo>
                    <a:cubicBezTo>
                      <a:pt x="2" y="1"/>
                      <a:pt x="2" y="0"/>
                      <a:pt x="2" y="0"/>
                    </a:cubicBezTo>
                    <a:cubicBezTo>
                      <a:pt x="2" y="1"/>
                      <a:pt x="1" y="1"/>
                      <a:pt x="0" y="1"/>
                    </a:cubicBezTo>
                    <a:cubicBezTo>
                      <a:pt x="0" y="2"/>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18" name="Freeform 5258"/>
              <p:cNvSpPr>
                <a:spLocks/>
              </p:cNvSpPr>
              <p:nvPr/>
            </p:nvSpPr>
            <p:spPr bwMode="auto">
              <a:xfrm>
                <a:off x="2841" y="1680"/>
                <a:ext cx="4" cy="2"/>
              </a:xfrm>
              <a:custGeom>
                <a:avLst/>
                <a:gdLst>
                  <a:gd name="T0" fmla="*/ 4 w 3"/>
                  <a:gd name="T1" fmla="*/ 1 h 2"/>
                  <a:gd name="T2" fmla="*/ 0 w 3"/>
                  <a:gd name="T3" fmla="*/ 1 h 2"/>
                  <a:gd name="T4" fmla="*/ 4 w 3"/>
                  <a:gd name="T5" fmla="*/ 1 h 2"/>
                  <a:gd name="T6" fmla="*/ 0 60000 65536"/>
                  <a:gd name="T7" fmla="*/ 0 60000 65536"/>
                  <a:gd name="T8" fmla="*/ 0 60000 65536"/>
                </a:gdLst>
                <a:ahLst/>
                <a:cxnLst>
                  <a:cxn ang="T6">
                    <a:pos x="T0" y="T1"/>
                  </a:cxn>
                  <a:cxn ang="T7">
                    <a:pos x="T2" y="T3"/>
                  </a:cxn>
                  <a:cxn ang="T8">
                    <a:pos x="T4" y="T5"/>
                  </a:cxn>
                </a:cxnLst>
                <a:rect l="0" t="0" r="r" b="b"/>
                <a:pathLst>
                  <a:path w="3" h="2">
                    <a:moveTo>
                      <a:pt x="3" y="1"/>
                    </a:moveTo>
                    <a:cubicBezTo>
                      <a:pt x="3" y="0"/>
                      <a:pt x="1" y="0"/>
                      <a:pt x="0" y="1"/>
                    </a:cubicBezTo>
                    <a:cubicBezTo>
                      <a:pt x="1" y="2"/>
                      <a:pt x="2" y="2"/>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19" name="Freeform 5259"/>
              <p:cNvSpPr>
                <a:spLocks/>
              </p:cNvSpPr>
              <p:nvPr/>
            </p:nvSpPr>
            <p:spPr bwMode="auto">
              <a:xfrm>
                <a:off x="2843" y="1684"/>
                <a:ext cx="2" cy="1"/>
              </a:xfrm>
              <a:custGeom>
                <a:avLst/>
                <a:gdLst>
                  <a:gd name="T0" fmla="*/ 1 w 2"/>
                  <a:gd name="T1" fmla="*/ 1 h 1"/>
                  <a:gd name="T2" fmla="*/ 2 w 2"/>
                  <a:gd name="T3" fmla="*/ 1 h 1"/>
                  <a:gd name="T4" fmla="*/ 0 w 2"/>
                  <a:gd name="T5" fmla="*/ 1 h 1"/>
                  <a:gd name="T6" fmla="*/ 1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1"/>
                      <a:pt x="2" y="1"/>
                    </a:cubicBezTo>
                    <a:cubicBezTo>
                      <a:pt x="2"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20" name="Freeform 5260"/>
              <p:cNvSpPr>
                <a:spLocks/>
              </p:cNvSpPr>
              <p:nvPr/>
            </p:nvSpPr>
            <p:spPr bwMode="auto">
              <a:xfrm>
                <a:off x="2847" y="1682"/>
                <a:ext cx="2" cy="3"/>
              </a:xfrm>
              <a:custGeom>
                <a:avLst/>
                <a:gdLst>
                  <a:gd name="T0" fmla="*/ 0 w 2"/>
                  <a:gd name="T1" fmla="*/ 2 h 2"/>
                  <a:gd name="T2" fmla="*/ 2 w 2"/>
                  <a:gd name="T3" fmla="*/ 2 h 2"/>
                  <a:gd name="T4" fmla="*/ 0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0" y="1"/>
                    </a:moveTo>
                    <a:cubicBezTo>
                      <a:pt x="1" y="2"/>
                      <a:pt x="1" y="2"/>
                      <a:pt x="2" y="1"/>
                    </a:cubicBezTo>
                    <a:cubicBezTo>
                      <a:pt x="2"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21" name="Freeform 5261"/>
              <p:cNvSpPr>
                <a:spLocks/>
              </p:cNvSpPr>
              <p:nvPr/>
            </p:nvSpPr>
            <p:spPr bwMode="auto">
              <a:xfrm>
                <a:off x="2847" y="1677"/>
                <a:ext cx="9" cy="5"/>
              </a:xfrm>
              <a:custGeom>
                <a:avLst/>
                <a:gdLst>
                  <a:gd name="T0" fmla="*/ 0 w 7"/>
                  <a:gd name="T1" fmla="*/ 3 h 4"/>
                  <a:gd name="T2" fmla="*/ 9 w 7"/>
                  <a:gd name="T3" fmla="*/ 1 h 4"/>
                  <a:gd name="T4" fmla="*/ 5 w 7"/>
                  <a:gd name="T5" fmla="*/ 1 h 4"/>
                  <a:gd name="T6" fmla="*/ 5 w 7"/>
                  <a:gd name="T7" fmla="*/ 1 h 4"/>
                  <a:gd name="T8" fmla="*/ 0 w 7"/>
                  <a:gd name="T9" fmla="*/ 3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4">
                    <a:moveTo>
                      <a:pt x="0" y="2"/>
                    </a:moveTo>
                    <a:cubicBezTo>
                      <a:pt x="2" y="4"/>
                      <a:pt x="6" y="3"/>
                      <a:pt x="7" y="1"/>
                    </a:cubicBezTo>
                    <a:cubicBezTo>
                      <a:pt x="6" y="0"/>
                      <a:pt x="5" y="0"/>
                      <a:pt x="4" y="1"/>
                    </a:cubicBezTo>
                    <a:cubicBezTo>
                      <a:pt x="4" y="1"/>
                      <a:pt x="1" y="1"/>
                      <a:pt x="4" y="1"/>
                    </a:cubicBezTo>
                    <a:cubicBezTo>
                      <a:pt x="2" y="1"/>
                      <a:pt x="1"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22" name="Freeform 5262"/>
              <p:cNvSpPr>
                <a:spLocks/>
              </p:cNvSpPr>
              <p:nvPr/>
            </p:nvSpPr>
            <p:spPr bwMode="auto">
              <a:xfrm>
                <a:off x="2848" y="1674"/>
                <a:ext cx="5" cy="4"/>
              </a:xfrm>
              <a:custGeom>
                <a:avLst/>
                <a:gdLst>
                  <a:gd name="T0" fmla="*/ 5 w 4"/>
                  <a:gd name="T1" fmla="*/ 1 h 3"/>
                  <a:gd name="T2" fmla="*/ 0 w 4"/>
                  <a:gd name="T3" fmla="*/ 3 h 3"/>
                  <a:gd name="T4" fmla="*/ 5 w 4"/>
                  <a:gd name="T5" fmla="*/ 1 h 3"/>
                  <a:gd name="T6" fmla="*/ 0 60000 65536"/>
                  <a:gd name="T7" fmla="*/ 0 60000 65536"/>
                  <a:gd name="T8" fmla="*/ 0 60000 65536"/>
                </a:gdLst>
                <a:ahLst/>
                <a:cxnLst>
                  <a:cxn ang="T6">
                    <a:pos x="T0" y="T1"/>
                  </a:cxn>
                  <a:cxn ang="T7">
                    <a:pos x="T2" y="T3"/>
                  </a:cxn>
                  <a:cxn ang="T8">
                    <a:pos x="T4" y="T5"/>
                  </a:cxn>
                </a:cxnLst>
                <a:rect l="0" t="0" r="r" b="b"/>
                <a:pathLst>
                  <a:path w="4" h="3">
                    <a:moveTo>
                      <a:pt x="4" y="1"/>
                    </a:moveTo>
                    <a:cubicBezTo>
                      <a:pt x="3" y="0"/>
                      <a:pt x="1" y="2"/>
                      <a:pt x="0" y="2"/>
                    </a:cubicBezTo>
                    <a:cubicBezTo>
                      <a:pt x="1" y="2"/>
                      <a:pt x="3" y="3"/>
                      <a:pt x="4"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23" name="Freeform 5263"/>
              <p:cNvSpPr>
                <a:spLocks/>
              </p:cNvSpPr>
              <p:nvPr/>
            </p:nvSpPr>
            <p:spPr bwMode="auto">
              <a:xfrm>
                <a:off x="2849" y="1681"/>
                <a:ext cx="2" cy="1"/>
              </a:xfrm>
              <a:custGeom>
                <a:avLst/>
                <a:gdLst>
                  <a:gd name="T0" fmla="*/ 2 w 1"/>
                  <a:gd name="T1" fmla="*/ 0 h 1"/>
                  <a:gd name="T2" fmla="*/ 0 w 1"/>
                  <a:gd name="T3" fmla="*/ 0 h 1"/>
                  <a:gd name="T4" fmla="*/ 2 w 1"/>
                  <a:gd name="T5" fmla="*/ 1 h 1"/>
                  <a:gd name="T6" fmla="*/ 2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0" y="0"/>
                      <a:pt x="0" y="0"/>
                      <a:pt x="0" y="0"/>
                    </a:cubicBezTo>
                    <a:cubicBezTo>
                      <a:pt x="0" y="1"/>
                      <a:pt x="1" y="1"/>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24" name="Freeform 5264"/>
              <p:cNvSpPr>
                <a:spLocks/>
              </p:cNvSpPr>
              <p:nvPr/>
            </p:nvSpPr>
            <p:spPr bwMode="auto">
              <a:xfrm>
                <a:off x="2874" y="1660"/>
                <a:ext cx="3" cy="0"/>
              </a:xfrm>
              <a:custGeom>
                <a:avLst/>
                <a:gdLst>
                  <a:gd name="T0" fmla="*/ 2 w 2"/>
                  <a:gd name="T1" fmla="*/ 0 w 2"/>
                  <a:gd name="T2" fmla="*/ 3 w 2"/>
                  <a:gd name="T3" fmla="*/ 2 w 2"/>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2">
                    <a:moveTo>
                      <a:pt x="1" y="0"/>
                    </a:moveTo>
                    <a:cubicBezTo>
                      <a:pt x="0" y="0"/>
                      <a:pt x="0" y="0"/>
                      <a:pt x="0" y="0"/>
                    </a:cubicBezTo>
                    <a:cubicBezTo>
                      <a:pt x="0" y="0"/>
                      <a:pt x="1" y="0"/>
                      <a:pt x="2"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25" name="Freeform 5265"/>
              <p:cNvSpPr>
                <a:spLocks/>
              </p:cNvSpPr>
              <p:nvPr/>
            </p:nvSpPr>
            <p:spPr bwMode="auto">
              <a:xfrm>
                <a:off x="2876" y="1659"/>
                <a:ext cx="4" cy="2"/>
              </a:xfrm>
              <a:custGeom>
                <a:avLst/>
                <a:gdLst>
                  <a:gd name="T0" fmla="*/ 0 w 3"/>
                  <a:gd name="T1" fmla="*/ 1 h 2"/>
                  <a:gd name="T2" fmla="*/ 4 w 3"/>
                  <a:gd name="T3" fmla="*/ 1 h 2"/>
                  <a:gd name="T4" fmla="*/ 0 w 3"/>
                  <a:gd name="T5" fmla="*/ 1 h 2"/>
                  <a:gd name="T6" fmla="*/ 0 60000 65536"/>
                  <a:gd name="T7" fmla="*/ 0 60000 65536"/>
                  <a:gd name="T8" fmla="*/ 0 60000 65536"/>
                </a:gdLst>
                <a:ahLst/>
                <a:cxnLst>
                  <a:cxn ang="T6">
                    <a:pos x="T0" y="T1"/>
                  </a:cxn>
                  <a:cxn ang="T7">
                    <a:pos x="T2" y="T3"/>
                  </a:cxn>
                  <a:cxn ang="T8">
                    <a:pos x="T4" y="T5"/>
                  </a:cxn>
                </a:cxnLst>
                <a:rect l="0" t="0" r="r" b="b"/>
                <a:pathLst>
                  <a:path w="3" h="2">
                    <a:moveTo>
                      <a:pt x="0" y="1"/>
                    </a:moveTo>
                    <a:cubicBezTo>
                      <a:pt x="1" y="1"/>
                      <a:pt x="2" y="2"/>
                      <a:pt x="3" y="1"/>
                    </a:cubicBezTo>
                    <a:cubicBezTo>
                      <a:pt x="2" y="0"/>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26" name="Freeform 5266"/>
              <p:cNvSpPr>
                <a:spLocks/>
              </p:cNvSpPr>
              <p:nvPr/>
            </p:nvSpPr>
            <p:spPr bwMode="auto">
              <a:xfrm>
                <a:off x="2877" y="1664"/>
                <a:ext cx="4" cy="1"/>
              </a:xfrm>
              <a:custGeom>
                <a:avLst/>
                <a:gdLst>
                  <a:gd name="T0" fmla="*/ 3 w 3"/>
                  <a:gd name="T1" fmla="*/ 1 h 1"/>
                  <a:gd name="T2" fmla="*/ 4 w 3"/>
                  <a:gd name="T3" fmla="*/ 1 h 1"/>
                  <a:gd name="T4" fmla="*/ 0 w 3"/>
                  <a:gd name="T5" fmla="*/ 0 h 1"/>
                  <a:gd name="T6" fmla="*/ 3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1"/>
                    </a:moveTo>
                    <a:cubicBezTo>
                      <a:pt x="3" y="1"/>
                      <a:pt x="3" y="1"/>
                      <a:pt x="3" y="1"/>
                    </a:cubicBezTo>
                    <a:cubicBezTo>
                      <a:pt x="2" y="1"/>
                      <a:pt x="1" y="1"/>
                      <a:pt x="0" y="0"/>
                    </a:cubicBezTo>
                    <a:cubicBezTo>
                      <a:pt x="0"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27" name="Freeform 5267"/>
              <p:cNvSpPr>
                <a:spLocks/>
              </p:cNvSpPr>
              <p:nvPr/>
            </p:nvSpPr>
            <p:spPr bwMode="auto">
              <a:xfrm>
                <a:off x="2878" y="1663"/>
                <a:ext cx="2" cy="1"/>
              </a:xfrm>
              <a:custGeom>
                <a:avLst/>
                <a:gdLst>
                  <a:gd name="T0" fmla="*/ 2 w 1"/>
                  <a:gd name="T1" fmla="*/ 0 h 1"/>
                  <a:gd name="T2" fmla="*/ 0 w 1"/>
                  <a:gd name="T3" fmla="*/ 0 h 1"/>
                  <a:gd name="T4" fmla="*/ 2 w 1"/>
                  <a:gd name="T5" fmla="*/ 1 h 1"/>
                  <a:gd name="T6" fmla="*/ 2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0" y="0"/>
                      <a:pt x="0" y="0"/>
                      <a:pt x="0" y="0"/>
                    </a:cubicBezTo>
                    <a:cubicBezTo>
                      <a:pt x="0" y="1"/>
                      <a:pt x="0" y="1"/>
                      <a:pt x="1"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28" name="Freeform 5268"/>
              <p:cNvSpPr>
                <a:spLocks/>
              </p:cNvSpPr>
              <p:nvPr/>
            </p:nvSpPr>
            <p:spPr bwMode="auto">
              <a:xfrm>
                <a:off x="2880" y="1664"/>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29" name="Freeform 5269"/>
              <p:cNvSpPr>
                <a:spLocks/>
              </p:cNvSpPr>
              <p:nvPr/>
            </p:nvSpPr>
            <p:spPr bwMode="auto">
              <a:xfrm>
                <a:off x="2882" y="1657"/>
                <a:ext cx="3" cy="2"/>
              </a:xfrm>
              <a:custGeom>
                <a:avLst/>
                <a:gdLst>
                  <a:gd name="T0" fmla="*/ 3 w 2"/>
                  <a:gd name="T1" fmla="*/ 0 h 1"/>
                  <a:gd name="T2" fmla="*/ 0 w 2"/>
                  <a:gd name="T3" fmla="*/ 2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1"/>
                    </a:cubicBezTo>
                    <a:cubicBezTo>
                      <a:pt x="0" y="0"/>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30" name="Freeform 5270"/>
              <p:cNvSpPr>
                <a:spLocks/>
              </p:cNvSpPr>
              <p:nvPr/>
            </p:nvSpPr>
            <p:spPr bwMode="auto">
              <a:xfrm>
                <a:off x="2884" y="1648"/>
                <a:ext cx="2" cy="3"/>
              </a:xfrm>
              <a:custGeom>
                <a:avLst/>
                <a:gdLst>
                  <a:gd name="T0" fmla="*/ 0 w 2"/>
                  <a:gd name="T1" fmla="*/ 2 h 2"/>
                  <a:gd name="T2" fmla="*/ 2 w 2"/>
                  <a:gd name="T3" fmla="*/ 3 h 2"/>
                  <a:gd name="T4" fmla="*/ 0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0" y="1"/>
                    </a:moveTo>
                    <a:cubicBezTo>
                      <a:pt x="1" y="2"/>
                      <a:pt x="1" y="2"/>
                      <a:pt x="2" y="2"/>
                    </a:cubicBezTo>
                    <a:cubicBezTo>
                      <a:pt x="2" y="0"/>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31" name="Freeform 5271"/>
              <p:cNvSpPr>
                <a:spLocks/>
              </p:cNvSpPr>
              <p:nvPr/>
            </p:nvSpPr>
            <p:spPr bwMode="auto">
              <a:xfrm>
                <a:off x="2890" y="1644"/>
                <a:ext cx="5" cy="3"/>
              </a:xfrm>
              <a:custGeom>
                <a:avLst/>
                <a:gdLst>
                  <a:gd name="T0" fmla="*/ 1 w 4"/>
                  <a:gd name="T1" fmla="*/ 3 h 2"/>
                  <a:gd name="T2" fmla="*/ 5 w 4"/>
                  <a:gd name="T3" fmla="*/ 2 h 2"/>
                  <a:gd name="T4" fmla="*/ 0 w 4"/>
                  <a:gd name="T5" fmla="*/ 3 h 2"/>
                  <a:gd name="T6" fmla="*/ 1 w 4"/>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1" y="2"/>
                    </a:moveTo>
                    <a:cubicBezTo>
                      <a:pt x="2" y="1"/>
                      <a:pt x="3" y="1"/>
                      <a:pt x="4" y="1"/>
                    </a:cubicBezTo>
                    <a:cubicBezTo>
                      <a:pt x="2" y="0"/>
                      <a:pt x="1" y="0"/>
                      <a:pt x="0" y="2"/>
                    </a:cubicBezTo>
                    <a:cubicBezTo>
                      <a:pt x="1" y="2"/>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32" name="Freeform 5272"/>
              <p:cNvSpPr>
                <a:spLocks/>
              </p:cNvSpPr>
              <p:nvPr/>
            </p:nvSpPr>
            <p:spPr bwMode="auto">
              <a:xfrm>
                <a:off x="2890" y="1640"/>
                <a:ext cx="3" cy="5"/>
              </a:xfrm>
              <a:custGeom>
                <a:avLst/>
                <a:gdLst>
                  <a:gd name="T0" fmla="*/ 3 w 2"/>
                  <a:gd name="T1" fmla="*/ 3 h 4"/>
                  <a:gd name="T2" fmla="*/ 3 w 2"/>
                  <a:gd name="T3" fmla="*/ 3 h 4"/>
                  <a:gd name="T4" fmla="*/ 3 w 2"/>
                  <a:gd name="T5" fmla="*/ 3 h 4"/>
                  <a:gd name="T6" fmla="*/ 0 60000 65536"/>
                  <a:gd name="T7" fmla="*/ 0 60000 65536"/>
                  <a:gd name="T8" fmla="*/ 0 60000 65536"/>
                </a:gdLst>
                <a:ahLst/>
                <a:cxnLst>
                  <a:cxn ang="T6">
                    <a:pos x="T0" y="T1"/>
                  </a:cxn>
                  <a:cxn ang="T7">
                    <a:pos x="T2" y="T3"/>
                  </a:cxn>
                  <a:cxn ang="T8">
                    <a:pos x="T4" y="T5"/>
                  </a:cxn>
                </a:cxnLst>
                <a:rect l="0" t="0" r="r" b="b"/>
                <a:pathLst>
                  <a:path w="2" h="4">
                    <a:moveTo>
                      <a:pt x="2" y="2"/>
                    </a:moveTo>
                    <a:cubicBezTo>
                      <a:pt x="0" y="0"/>
                      <a:pt x="0" y="4"/>
                      <a:pt x="2" y="2"/>
                    </a:cubicBezTo>
                    <a:cubicBezTo>
                      <a:pt x="2" y="2"/>
                      <a:pt x="2"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33" name="Freeform 5273"/>
              <p:cNvSpPr>
                <a:spLocks/>
              </p:cNvSpPr>
              <p:nvPr/>
            </p:nvSpPr>
            <p:spPr bwMode="auto">
              <a:xfrm>
                <a:off x="2895" y="1616"/>
                <a:ext cx="3" cy="4"/>
              </a:xfrm>
              <a:custGeom>
                <a:avLst/>
                <a:gdLst>
                  <a:gd name="T0" fmla="*/ 0 w 2"/>
                  <a:gd name="T1" fmla="*/ 1 h 3"/>
                  <a:gd name="T2" fmla="*/ 0 w 2"/>
                  <a:gd name="T3" fmla="*/ 3 h 3"/>
                  <a:gd name="T4" fmla="*/ 3 w 2"/>
                  <a:gd name="T5" fmla="*/ 0 h 3"/>
                  <a:gd name="T6" fmla="*/ 0 w 2"/>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3">
                    <a:moveTo>
                      <a:pt x="0" y="1"/>
                    </a:moveTo>
                    <a:cubicBezTo>
                      <a:pt x="0" y="2"/>
                      <a:pt x="0" y="2"/>
                      <a:pt x="0" y="2"/>
                    </a:cubicBezTo>
                    <a:cubicBezTo>
                      <a:pt x="1" y="3"/>
                      <a:pt x="2" y="1"/>
                      <a:pt x="2" y="0"/>
                    </a:cubicBezTo>
                    <a:cubicBezTo>
                      <a:pt x="1"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34" name="Freeform 5274"/>
              <p:cNvSpPr>
                <a:spLocks/>
              </p:cNvSpPr>
              <p:nvPr/>
            </p:nvSpPr>
            <p:spPr bwMode="auto">
              <a:xfrm>
                <a:off x="2895" y="1641"/>
                <a:ext cx="2" cy="2"/>
              </a:xfrm>
              <a:custGeom>
                <a:avLst/>
                <a:gdLst>
                  <a:gd name="T0" fmla="*/ 2 w 2"/>
                  <a:gd name="T1" fmla="*/ 0 h 2"/>
                  <a:gd name="T2" fmla="*/ 0 w 2"/>
                  <a:gd name="T3" fmla="*/ 2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lnTo>
                      <a:pt x="0" y="2"/>
                    </a:lnTo>
                    <a:lnTo>
                      <a:pt x="2"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35" name="Freeform 5275"/>
              <p:cNvSpPr>
                <a:spLocks/>
              </p:cNvSpPr>
              <p:nvPr/>
            </p:nvSpPr>
            <p:spPr bwMode="auto">
              <a:xfrm>
                <a:off x="2895" y="1641"/>
                <a:ext cx="2" cy="2"/>
              </a:xfrm>
              <a:custGeom>
                <a:avLst/>
                <a:gdLst>
                  <a:gd name="T0" fmla="*/ 2 w 2"/>
                  <a:gd name="T1" fmla="*/ 0 h 2"/>
                  <a:gd name="T2" fmla="*/ 0 w 2"/>
                  <a:gd name="T3" fmla="*/ 2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lnTo>
                      <a:pt x="0" y="2"/>
                    </a:lnTo>
                    <a:lnTo>
                      <a:pt x="2"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36" name="Freeform 5276"/>
              <p:cNvSpPr>
                <a:spLocks/>
              </p:cNvSpPr>
              <p:nvPr/>
            </p:nvSpPr>
            <p:spPr bwMode="auto">
              <a:xfrm>
                <a:off x="2897" y="1641"/>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0" y="0"/>
                      <a:pt x="0"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37" name="Freeform 5277"/>
              <p:cNvSpPr>
                <a:spLocks/>
              </p:cNvSpPr>
              <p:nvPr/>
            </p:nvSpPr>
            <p:spPr bwMode="auto">
              <a:xfrm>
                <a:off x="2898" y="1615"/>
                <a:ext cx="3" cy="3"/>
              </a:xfrm>
              <a:custGeom>
                <a:avLst/>
                <a:gdLst>
                  <a:gd name="T0" fmla="*/ 0 w 2"/>
                  <a:gd name="T1" fmla="*/ 3 h 2"/>
                  <a:gd name="T2" fmla="*/ 3 w 2"/>
                  <a:gd name="T3" fmla="*/ 0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1" y="2"/>
                      <a:pt x="2" y="1"/>
                      <a:pt x="2" y="0"/>
                    </a:cubicBezTo>
                    <a:cubicBezTo>
                      <a:pt x="1" y="0"/>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38" name="Freeform 5278"/>
              <p:cNvSpPr>
                <a:spLocks/>
              </p:cNvSpPr>
              <p:nvPr/>
            </p:nvSpPr>
            <p:spPr bwMode="auto">
              <a:xfrm>
                <a:off x="2901" y="1633"/>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cubicBezTo>
                      <a:pt x="0" y="0"/>
                      <a:pt x="1" y="0"/>
                      <a:pt x="2" y="0"/>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39" name="Freeform 5279"/>
              <p:cNvSpPr>
                <a:spLocks/>
              </p:cNvSpPr>
              <p:nvPr/>
            </p:nvSpPr>
            <p:spPr bwMode="auto">
              <a:xfrm>
                <a:off x="2901" y="1612"/>
                <a:ext cx="8" cy="4"/>
              </a:xfrm>
              <a:custGeom>
                <a:avLst/>
                <a:gdLst>
                  <a:gd name="T0" fmla="*/ 1 w 6"/>
                  <a:gd name="T1" fmla="*/ 3 h 3"/>
                  <a:gd name="T2" fmla="*/ 0 w 6"/>
                  <a:gd name="T3" fmla="*/ 4 h 3"/>
                  <a:gd name="T4" fmla="*/ 8 w 6"/>
                  <a:gd name="T5" fmla="*/ 1 h 3"/>
                  <a:gd name="T6" fmla="*/ 4 w 6"/>
                  <a:gd name="T7" fmla="*/ 0 h 3"/>
                  <a:gd name="T8" fmla="*/ 1 w 6"/>
                  <a:gd name="T9" fmla="*/ 1 h 3"/>
                  <a:gd name="T10" fmla="*/ 1 w 6"/>
                  <a:gd name="T11" fmla="*/ 3 h 3"/>
                  <a:gd name="T12" fmla="*/ 1 w 6"/>
                  <a:gd name="T13" fmla="*/ 3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
                    <a:moveTo>
                      <a:pt x="1" y="2"/>
                    </a:moveTo>
                    <a:cubicBezTo>
                      <a:pt x="0" y="3"/>
                      <a:pt x="0" y="3"/>
                      <a:pt x="0" y="3"/>
                    </a:cubicBezTo>
                    <a:cubicBezTo>
                      <a:pt x="2" y="2"/>
                      <a:pt x="4" y="3"/>
                      <a:pt x="6" y="1"/>
                    </a:cubicBezTo>
                    <a:cubicBezTo>
                      <a:pt x="5" y="1"/>
                      <a:pt x="4" y="1"/>
                      <a:pt x="3" y="0"/>
                    </a:cubicBezTo>
                    <a:cubicBezTo>
                      <a:pt x="3" y="0"/>
                      <a:pt x="2" y="1"/>
                      <a:pt x="1" y="1"/>
                    </a:cubicBezTo>
                    <a:cubicBezTo>
                      <a:pt x="2" y="2"/>
                      <a:pt x="2" y="2"/>
                      <a:pt x="1" y="2"/>
                    </a:cubicBezTo>
                    <a:cubicBezTo>
                      <a:pt x="1" y="2"/>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40" name="Freeform 5280"/>
              <p:cNvSpPr>
                <a:spLocks/>
              </p:cNvSpPr>
              <p:nvPr/>
            </p:nvSpPr>
            <p:spPr bwMode="auto">
              <a:xfrm>
                <a:off x="2907" y="1612"/>
                <a:ext cx="2" cy="2"/>
              </a:xfrm>
              <a:custGeom>
                <a:avLst/>
                <a:gdLst>
                  <a:gd name="T0" fmla="*/ 2 w 1"/>
                  <a:gd name="T1" fmla="*/ 2 h 1"/>
                  <a:gd name="T2" fmla="*/ 0 w 1"/>
                  <a:gd name="T3" fmla="*/ 0 h 1"/>
                  <a:gd name="T4" fmla="*/ 2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0"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41" name="Freeform 5281"/>
              <p:cNvSpPr>
                <a:spLocks/>
              </p:cNvSpPr>
              <p:nvPr/>
            </p:nvSpPr>
            <p:spPr bwMode="auto">
              <a:xfrm>
                <a:off x="2907" y="1628"/>
                <a:ext cx="2" cy="3"/>
              </a:xfrm>
              <a:custGeom>
                <a:avLst/>
                <a:gdLst>
                  <a:gd name="T0" fmla="*/ 0 w 1"/>
                  <a:gd name="T1" fmla="*/ 2 h 2"/>
                  <a:gd name="T2" fmla="*/ 2 w 1"/>
                  <a:gd name="T3" fmla="*/ 0 h 2"/>
                  <a:gd name="T4" fmla="*/ 0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0" y="1"/>
                    </a:moveTo>
                    <a:cubicBezTo>
                      <a:pt x="1" y="2"/>
                      <a:pt x="1" y="2"/>
                      <a:pt x="1" y="0"/>
                    </a:cubicBezTo>
                    <a:cubicBezTo>
                      <a:pt x="1" y="0"/>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42" name="Freeform 5282"/>
              <p:cNvSpPr>
                <a:spLocks/>
              </p:cNvSpPr>
              <p:nvPr/>
            </p:nvSpPr>
            <p:spPr bwMode="auto">
              <a:xfrm>
                <a:off x="2909" y="1610"/>
                <a:ext cx="9" cy="6"/>
              </a:xfrm>
              <a:custGeom>
                <a:avLst/>
                <a:gdLst>
                  <a:gd name="T0" fmla="*/ 0 w 7"/>
                  <a:gd name="T1" fmla="*/ 4 h 5"/>
                  <a:gd name="T2" fmla="*/ 9 w 7"/>
                  <a:gd name="T3" fmla="*/ 1 h 5"/>
                  <a:gd name="T4" fmla="*/ 6 w 7"/>
                  <a:gd name="T5" fmla="*/ 2 h 5"/>
                  <a:gd name="T6" fmla="*/ 0 w 7"/>
                  <a:gd name="T7" fmla="*/ 4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5">
                    <a:moveTo>
                      <a:pt x="0" y="3"/>
                    </a:moveTo>
                    <a:cubicBezTo>
                      <a:pt x="2" y="5"/>
                      <a:pt x="6" y="3"/>
                      <a:pt x="7" y="1"/>
                    </a:cubicBezTo>
                    <a:cubicBezTo>
                      <a:pt x="6" y="1"/>
                      <a:pt x="5" y="1"/>
                      <a:pt x="5" y="2"/>
                    </a:cubicBezTo>
                    <a:cubicBezTo>
                      <a:pt x="4" y="0"/>
                      <a:pt x="1" y="3"/>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43" name="Freeform 5283"/>
              <p:cNvSpPr>
                <a:spLocks/>
              </p:cNvSpPr>
              <p:nvPr/>
            </p:nvSpPr>
            <p:spPr bwMode="auto">
              <a:xfrm>
                <a:off x="2910" y="1604"/>
                <a:ext cx="10" cy="6"/>
              </a:xfrm>
              <a:custGeom>
                <a:avLst/>
                <a:gdLst>
                  <a:gd name="T0" fmla="*/ 5 w 8"/>
                  <a:gd name="T1" fmla="*/ 6 h 4"/>
                  <a:gd name="T2" fmla="*/ 10 w 8"/>
                  <a:gd name="T3" fmla="*/ 5 h 4"/>
                  <a:gd name="T4" fmla="*/ 9 w 8"/>
                  <a:gd name="T5" fmla="*/ 3 h 4"/>
                  <a:gd name="T6" fmla="*/ 6 w 8"/>
                  <a:gd name="T7" fmla="*/ 0 h 4"/>
                  <a:gd name="T8" fmla="*/ 6 w 8"/>
                  <a:gd name="T9" fmla="*/ 3 h 4"/>
                  <a:gd name="T10" fmla="*/ 0 w 8"/>
                  <a:gd name="T11" fmla="*/ 5 h 4"/>
                  <a:gd name="T12" fmla="*/ 8 w 8"/>
                  <a:gd name="T13" fmla="*/ 5 h 4"/>
                  <a:gd name="T14" fmla="*/ 4 w 8"/>
                  <a:gd name="T15" fmla="*/ 5 h 4"/>
                  <a:gd name="T16" fmla="*/ 5 w 8"/>
                  <a:gd name="T17" fmla="*/ 6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 h="4">
                    <a:moveTo>
                      <a:pt x="4" y="4"/>
                    </a:moveTo>
                    <a:cubicBezTo>
                      <a:pt x="5" y="4"/>
                      <a:pt x="7" y="4"/>
                      <a:pt x="8" y="3"/>
                    </a:cubicBezTo>
                    <a:cubicBezTo>
                      <a:pt x="7" y="2"/>
                      <a:pt x="7" y="2"/>
                      <a:pt x="7" y="2"/>
                    </a:cubicBezTo>
                    <a:cubicBezTo>
                      <a:pt x="8" y="1"/>
                      <a:pt x="6" y="0"/>
                      <a:pt x="5" y="0"/>
                    </a:cubicBezTo>
                    <a:cubicBezTo>
                      <a:pt x="5" y="0"/>
                      <a:pt x="5" y="1"/>
                      <a:pt x="5" y="2"/>
                    </a:cubicBezTo>
                    <a:cubicBezTo>
                      <a:pt x="4" y="0"/>
                      <a:pt x="2" y="2"/>
                      <a:pt x="0" y="3"/>
                    </a:cubicBezTo>
                    <a:cubicBezTo>
                      <a:pt x="2" y="4"/>
                      <a:pt x="4" y="2"/>
                      <a:pt x="6" y="3"/>
                    </a:cubicBezTo>
                    <a:cubicBezTo>
                      <a:pt x="5" y="3"/>
                      <a:pt x="4" y="3"/>
                      <a:pt x="3" y="3"/>
                    </a:cubicBezTo>
                    <a:cubicBezTo>
                      <a:pt x="4" y="4"/>
                      <a:pt x="4" y="4"/>
                      <a:pt x="4"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44" name="Freeform 5284"/>
              <p:cNvSpPr>
                <a:spLocks/>
              </p:cNvSpPr>
              <p:nvPr/>
            </p:nvSpPr>
            <p:spPr bwMode="auto">
              <a:xfrm>
                <a:off x="2913" y="1610"/>
                <a:ext cx="4" cy="1"/>
              </a:xfrm>
              <a:custGeom>
                <a:avLst/>
                <a:gdLst>
                  <a:gd name="T0" fmla="*/ 1 w 3"/>
                  <a:gd name="T1" fmla="*/ 1 h 1"/>
                  <a:gd name="T2" fmla="*/ 4 w 3"/>
                  <a:gd name="T3" fmla="*/ 0 h 1"/>
                  <a:gd name="T4" fmla="*/ 0 w 3"/>
                  <a:gd name="T5" fmla="*/ 0 h 1"/>
                  <a:gd name="T6" fmla="*/ 1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1"/>
                    </a:moveTo>
                    <a:cubicBezTo>
                      <a:pt x="1" y="1"/>
                      <a:pt x="2" y="1"/>
                      <a:pt x="3" y="0"/>
                    </a:cubicBezTo>
                    <a:cubicBezTo>
                      <a:pt x="2" y="0"/>
                      <a:pt x="1" y="0"/>
                      <a:pt x="0" y="0"/>
                    </a:cubicBezTo>
                    <a:cubicBezTo>
                      <a:pt x="0" y="0"/>
                      <a:pt x="0"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45" name="Freeform 5285"/>
              <p:cNvSpPr>
                <a:spLocks/>
              </p:cNvSpPr>
              <p:nvPr/>
            </p:nvSpPr>
            <p:spPr bwMode="auto">
              <a:xfrm>
                <a:off x="2914" y="1604"/>
                <a:ext cx="3" cy="2"/>
              </a:xfrm>
              <a:custGeom>
                <a:avLst/>
                <a:gdLst>
                  <a:gd name="T0" fmla="*/ 2 w 2"/>
                  <a:gd name="T1" fmla="*/ 2 h 1"/>
                  <a:gd name="T2" fmla="*/ 0 w 2"/>
                  <a:gd name="T3" fmla="*/ 2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46" name="Freeform 5286"/>
              <p:cNvSpPr>
                <a:spLocks/>
              </p:cNvSpPr>
              <p:nvPr/>
            </p:nvSpPr>
            <p:spPr bwMode="auto">
              <a:xfrm>
                <a:off x="2915" y="1614"/>
                <a:ext cx="2" cy="0"/>
              </a:xfrm>
              <a:custGeom>
                <a:avLst/>
                <a:gdLst>
                  <a:gd name="T0" fmla="*/ 0 w 1"/>
                  <a:gd name="T1" fmla="*/ 2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0" y="0"/>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47" name="Freeform 5287"/>
              <p:cNvSpPr>
                <a:spLocks/>
              </p:cNvSpPr>
              <p:nvPr/>
            </p:nvSpPr>
            <p:spPr bwMode="auto">
              <a:xfrm>
                <a:off x="2917" y="1618"/>
                <a:ext cx="2" cy="1"/>
              </a:xfrm>
              <a:custGeom>
                <a:avLst/>
                <a:gdLst>
                  <a:gd name="T0" fmla="*/ 0 w 2"/>
                  <a:gd name="T1" fmla="*/ 1 h 1"/>
                  <a:gd name="T2" fmla="*/ 2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48" name="Freeform 5288"/>
              <p:cNvSpPr>
                <a:spLocks/>
              </p:cNvSpPr>
              <p:nvPr/>
            </p:nvSpPr>
            <p:spPr bwMode="auto">
              <a:xfrm>
                <a:off x="2918" y="1603"/>
                <a:ext cx="16" cy="11"/>
              </a:xfrm>
              <a:custGeom>
                <a:avLst/>
                <a:gdLst>
                  <a:gd name="T0" fmla="*/ 3 w 12"/>
                  <a:gd name="T1" fmla="*/ 6 h 8"/>
                  <a:gd name="T2" fmla="*/ 3 w 12"/>
                  <a:gd name="T3" fmla="*/ 7 h 8"/>
                  <a:gd name="T4" fmla="*/ 0 w 12"/>
                  <a:gd name="T5" fmla="*/ 7 h 8"/>
                  <a:gd name="T6" fmla="*/ 0 w 12"/>
                  <a:gd name="T7" fmla="*/ 11 h 8"/>
                  <a:gd name="T8" fmla="*/ 4 w 12"/>
                  <a:gd name="T9" fmla="*/ 8 h 8"/>
                  <a:gd name="T10" fmla="*/ 3 w 12"/>
                  <a:gd name="T11" fmla="*/ 10 h 8"/>
                  <a:gd name="T12" fmla="*/ 5 w 12"/>
                  <a:gd name="T13" fmla="*/ 11 h 8"/>
                  <a:gd name="T14" fmla="*/ 8 w 12"/>
                  <a:gd name="T15" fmla="*/ 8 h 8"/>
                  <a:gd name="T16" fmla="*/ 9 w 12"/>
                  <a:gd name="T17" fmla="*/ 8 h 8"/>
                  <a:gd name="T18" fmla="*/ 12 w 12"/>
                  <a:gd name="T19" fmla="*/ 7 h 8"/>
                  <a:gd name="T20" fmla="*/ 15 w 12"/>
                  <a:gd name="T21" fmla="*/ 3 h 8"/>
                  <a:gd name="T22" fmla="*/ 11 w 12"/>
                  <a:gd name="T23" fmla="*/ 3 h 8"/>
                  <a:gd name="T24" fmla="*/ 7 w 12"/>
                  <a:gd name="T25" fmla="*/ 7 h 8"/>
                  <a:gd name="T26" fmla="*/ 7 w 12"/>
                  <a:gd name="T27" fmla="*/ 4 h 8"/>
                  <a:gd name="T28" fmla="*/ 5 w 12"/>
                  <a:gd name="T29" fmla="*/ 1 h 8"/>
                  <a:gd name="T30" fmla="*/ 5 w 12"/>
                  <a:gd name="T31" fmla="*/ 6 h 8"/>
                  <a:gd name="T32" fmla="*/ 3 w 12"/>
                  <a:gd name="T33" fmla="*/ 6 h 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 h="8">
                    <a:moveTo>
                      <a:pt x="2" y="4"/>
                    </a:moveTo>
                    <a:cubicBezTo>
                      <a:pt x="2" y="5"/>
                      <a:pt x="2" y="5"/>
                      <a:pt x="2" y="5"/>
                    </a:cubicBezTo>
                    <a:cubicBezTo>
                      <a:pt x="2" y="5"/>
                      <a:pt x="1" y="5"/>
                      <a:pt x="0" y="5"/>
                    </a:cubicBezTo>
                    <a:cubicBezTo>
                      <a:pt x="1" y="6"/>
                      <a:pt x="0" y="7"/>
                      <a:pt x="0" y="8"/>
                    </a:cubicBezTo>
                    <a:cubicBezTo>
                      <a:pt x="1" y="7"/>
                      <a:pt x="2" y="7"/>
                      <a:pt x="3" y="6"/>
                    </a:cubicBezTo>
                    <a:cubicBezTo>
                      <a:pt x="3" y="7"/>
                      <a:pt x="2" y="7"/>
                      <a:pt x="2" y="7"/>
                    </a:cubicBezTo>
                    <a:cubicBezTo>
                      <a:pt x="3" y="7"/>
                      <a:pt x="3" y="8"/>
                      <a:pt x="4" y="8"/>
                    </a:cubicBezTo>
                    <a:cubicBezTo>
                      <a:pt x="5" y="8"/>
                      <a:pt x="5" y="6"/>
                      <a:pt x="6" y="6"/>
                    </a:cubicBezTo>
                    <a:cubicBezTo>
                      <a:pt x="6" y="8"/>
                      <a:pt x="7" y="6"/>
                      <a:pt x="7" y="6"/>
                    </a:cubicBezTo>
                    <a:cubicBezTo>
                      <a:pt x="8" y="5"/>
                      <a:pt x="9" y="5"/>
                      <a:pt x="9" y="5"/>
                    </a:cubicBezTo>
                    <a:cubicBezTo>
                      <a:pt x="11" y="5"/>
                      <a:pt x="12" y="3"/>
                      <a:pt x="11" y="2"/>
                    </a:cubicBezTo>
                    <a:cubicBezTo>
                      <a:pt x="10" y="2"/>
                      <a:pt x="9" y="2"/>
                      <a:pt x="8" y="2"/>
                    </a:cubicBezTo>
                    <a:cubicBezTo>
                      <a:pt x="7" y="3"/>
                      <a:pt x="6" y="4"/>
                      <a:pt x="5" y="5"/>
                    </a:cubicBezTo>
                    <a:cubicBezTo>
                      <a:pt x="5" y="5"/>
                      <a:pt x="8" y="1"/>
                      <a:pt x="5" y="3"/>
                    </a:cubicBezTo>
                    <a:cubicBezTo>
                      <a:pt x="6" y="2"/>
                      <a:pt x="6" y="0"/>
                      <a:pt x="4" y="1"/>
                    </a:cubicBezTo>
                    <a:cubicBezTo>
                      <a:pt x="3" y="2"/>
                      <a:pt x="3" y="4"/>
                      <a:pt x="4" y="4"/>
                    </a:cubicBezTo>
                    <a:cubicBezTo>
                      <a:pt x="3" y="3"/>
                      <a:pt x="3" y="3"/>
                      <a:pt x="2"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49" name="Freeform 5289"/>
              <p:cNvSpPr>
                <a:spLocks/>
              </p:cNvSpPr>
              <p:nvPr/>
            </p:nvSpPr>
            <p:spPr bwMode="auto">
              <a:xfrm>
                <a:off x="2920" y="1599"/>
                <a:ext cx="7" cy="7"/>
              </a:xfrm>
              <a:custGeom>
                <a:avLst/>
                <a:gdLst>
                  <a:gd name="T0" fmla="*/ 3 w 5"/>
                  <a:gd name="T1" fmla="*/ 6 h 5"/>
                  <a:gd name="T2" fmla="*/ 7 w 5"/>
                  <a:gd name="T3" fmla="*/ 1 h 5"/>
                  <a:gd name="T4" fmla="*/ 0 w 5"/>
                  <a:gd name="T5" fmla="*/ 6 h 5"/>
                  <a:gd name="T6" fmla="*/ 3 w 5"/>
                  <a:gd name="T7" fmla="*/ 6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5">
                    <a:moveTo>
                      <a:pt x="2" y="4"/>
                    </a:moveTo>
                    <a:cubicBezTo>
                      <a:pt x="3" y="4"/>
                      <a:pt x="5" y="2"/>
                      <a:pt x="5" y="1"/>
                    </a:cubicBezTo>
                    <a:cubicBezTo>
                      <a:pt x="4" y="0"/>
                      <a:pt x="1" y="3"/>
                      <a:pt x="0" y="4"/>
                    </a:cubicBezTo>
                    <a:cubicBezTo>
                      <a:pt x="1" y="5"/>
                      <a:pt x="1" y="4"/>
                      <a:pt x="2"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50" name="Freeform 5290"/>
              <p:cNvSpPr>
                <a:spLocks/>
              </p:cNvSpPr>
              <p:nvPr/>
            </p:nvSpPr>
            <p:spPr bwMode="auto">
              <a:xfrm>
                <a:off x="2922" y="1616"/>
                <a:ext cx="4" cy="2"/>
              </a:xfrm>
              <a:custGeom>
                <a:avLst/>
                <a:gdLst>
                  <a:gd name="T0" fmla="*/ 1 w 3"/>
                  <a:gd name="T1" fmla="*/ 0 h 1"/>
                  <a:gd name="T2" fmla="*/ 0 w 3"/>
                  <a:gd name="T3" fmla="*/ 2 h 1"/>
                  <a:gd name="T4" fmla="*/ 4 w 3"/>
                  <a:gd name="T5" fmla="*/ 2 h 1"/>
                  <a:gd name="T6" fmla="*/ 1 w 3"/>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0"/>
                    </a:moveTo>
                    <a:cubicBezTo>
                      <a:pt x="0" y="1"/>
                      <a:pt x="0" y="1"/>
                      <a:pt x="0" y="1"/>
                    </a:cubicBezTo>
                    <a:cubicBezTo>
                      <a:pt x="1" y="1"/>
                      <a:pt x="2" y="1"/>
                      <a:pt x="3" y="1"/>
                    </a:cubicBezTo>
                    <a:cubicBezTo>
                      <a:pt x="2" y="1"/>
                      <a:pt x="2"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51" name="Freeform 5291"/>
              <p:cNvSpPr>
                <a:spLocks/>
              </p:cNvSpPr>
              <p:nvPr/>
            </p:nvSpPr>
            <p:spPr bwMode="auto">
              <a:xfrm>
                <a:off x="2928" y="1607"/>
                <a:ext cx="4" cy="7"/>
              </a:xfrm>
              <a:custGeom>
                <a:avLst/>
                <a:gdLst>
                  <a:gd name="T0" fmla="*/ 0 w 3"/>
                  <a:gd name="T1" fmla="*/ 4 h 5"/>
                  <a:gd name="T2" fmla="*/ 0 w 3"/>
                  <a:gd name="T3" fmla="*/ 4 h 5"/>
                  <a:gd name="T4" fmla="*/ 0 60000 65536"/>
                  <a:gd name="T5" fmla="*/ 0 60000 65536"/>
                </a:gdLst>
                <a:ahLst/>
                <a:cxnLst>
                  <a:cxn ang="T4">
                    <a:pos x="T0" y="T1"/>
                  </a:cxn>
                  <a:cxn ang="T5">
                    <a:pos x="T2" y="T3"/>
                  </a:cxn>
                </a:cxnLst>
                <a:rect l="0" t="0" r="r" b="b"/>
                <a:pathLst>
                  <a:path w="3" h="5">
                    <a:moveTo>
                      <a:pt x="0" y="3"/>
                    </a:moveTo>
                    <a:cubicBezTo>
                      <a:pt x="3" y="5"/>
                      <a:pt x="2" y="0"/>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52" name="Freeform 5292"/>
              <p:cNvSpPr>
                <a:spLocks/>
              </p:cNvSpPr>
              <p:nvPr/>
            </p:nvSpPr>
            <p:spPr bwMode="auto">
              <a:xfrm>
                <a:off x="2930" y="1604"/>
                <a:ext cx="2" cy="2"/>
              </a:xfrm>
              <a:custGeom>
                <a:avLst/>
                <a:gdLst>
                  <a:gd name="T0" fmla="*/ 1 w 2"/>
                  <a:gd name="T1" fmla="*/ 2 h 1"/>
                  <a:gd name="T2" fmla="*/ 2 w 2"/>
                  <a:gd name="T3" fmla="*/ 0 h 1"/>
                  <a:gd name="T4" fmla="*/ 0 w 2"/>
                  <a:gd name="T5" fmla="*/ 2 h 1"/>
                  <a:gd name="T6" fmla="*/ 1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0"/>
                      <a:pt x="2" y="0"/>
                      <a:pt x="2" y="0"/>
                    </a:cubicBezTo>
                    <a:cubicBezTo>
                      <a:pt x="2"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53" name="Freeform 5293"/>
              <p:cNvSpPr>
                <a:spLocks/>
              </p:cNvSpPr>
              <p:nvPr/>
            </p:nvSpPr>
            <p:spPr bwMode="auto">
              <a:xfrm>
                <a:off x="2935" y="1595"/>
                <a:ext cx="13" cy="8"/>
              </a:xfrm>
              <a:custGeom>
                <a:avLst/>
                <a:gdLst>
                  <a:gd name="T0" fmla="*/ 1 w 10"/>
                  <a:gd name="T1" fmla="*/ 5 h 6"/>
                  <a:gd name="T2" fmla="*/ 3 w 10"/>
                  <a:gd name="T3" fmla="*/ 5 h 6"/>
                  <a:gd name="T4" fmla="*/ 3 w 10"/>
                  <a:gd name="T5" fmla="*/ 7 h 6"/>
                  <a:gd name="T6" fmla="*/ 0 w 10"/>
                  <a:gd name="T7" fmla="*/ 7 h 6"/>
                  <a:gd name="T8" fmla="*/ 5 w 10"/>
                  <a:gd name="T9" fmla="*/ 7 h 6"/>
                  <a:gd name="T10" fmla="*/ 10 w 10"/>
                  <a:gd name="T11" fmla="*/ 7 h 6"/>
                  <a:gd name="T12" fmla="*/ 10 w 10"/>
                  <a:gd name="T13" fmla="*/ 5 h 6"/>
                  <a:gd name="T14" fmla="*/ 10 w 10"/>
                  <a:gd name="T15" fmla="*/ 3 h 6"/>
                  <a:gd name="T16" fmla="*/ 9 w 10"/>
                  <a:gd name="T17" fmla="*/ 1 h 6"/>
                  <a:gd name="T18" fmla="*/ 7 w 10"/>
                  <a:gd name="T19" fmla="*/ 1 h 6"/>
                  <a:gd name="T20" fmla="*/ 3 w 10"/>
                  <a:gd name="T21" fmla="*/ 3 h 6"/>
                  <a:gd name="T22" fmla="*/ 5 w 10"/>
                  <a:gd name="T23" fmla="*/ 3 h 6"/>
                  <a:gd name="T24" fmla="*/ 0 w 10"/>
                  <a:gd name="T25" fmla="*/ 4 h 6"/>
                  <a:gd name="T26" fmla="*/ 1 w 10"/>
                  <a:gd name="T27" fmla="*/ 5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6">
                    <a:moveTo>
                      <a:pt x="1" y="4"/>
                    </a:moveTo>
                    <a:cubicBezTo>
                      <a:pt x="1" y="4"/>
                      <a:pt x="2" y="4"/>
                      <a:pt x="2" y="4"/>
                    </a:cubicBezTo>
                    <a:cubicBezTo>
                      <a:pt x="1" y="4"/>
                      <a:pt x="1" y="4"/>
                      <a:pt x="2" y="5"/>
                    </a:cubicBezTo>
                    <a:cubicBezTo>
                      <a:pt x="1" y="5"/>
                      <a:pt x="1" y="5"/>
                      <a:pt x="0" y="5"/>
                    </a:cubicBezTo>
                    <a:cubicBezTo>
                      <a:pt x="1" y="6"/>
                      <a:pt x="3" y="6"/>
                      <a:pt x="4" y="5"/>
                    </a:cubicBezTo>
                    <a:cubicBezTo>
                      <a:pt x="5" y="4"/>
                      <a:pt x="7" y="5"/>
                      <a:pt x="8" y="5"/>
                    </a:cubicBezTo>
                    <a:cubicBezTo>
                      <a:pt x="7" y="5"/>
                      <a:pt x="7" y="4"/>
                      <a:pt x="8" y="4"/>
                    </a:cubicBezTo>
                    <a:cubicBezTo>
                      <a:pt x="9" y="3"/>
                      <a:pt x="9" y="2"/>
                      <a:pt x="8" y="2"/>
                    </a:cubicBezTo>
                    <a:cubicBezTo>
                      <a:pt x="10" y="2"/>
                      <a:pt x="7" y="2"/>
                      <a:pt x="7" y="1"/>
                    </a:cubicBezTo>
                    <a:cubicBezTo>
                      <a:pt x="4" y="0"/>
                      <a:pt x="7" y="3"/>
                      <a:pt x="5" y="1"/>
                    </a:cubicBezTo>
                    <a:cubicBezTo>
                      <a:pt x="7" y="3"/>
                      <a:pt x="3" y="1"/>
                      <a:pt x="2" y="2"/>
                    </a:cubicBezTo>
                    <a:cubicBezTo>
                      <a:pt x="3" y="2"/>
                      <a:pt x="4" y="2"/>
                      <a:pt x="4" y="2"/>
                    </a:cubicBezTo>
                    <a:cubicBezTo>
                      <a:pt x="3" y="3"/>
                      <a:pt x="1" y="3"/>
                      <a:pt x="0" y="3"/>
                    </a:cubicBezTo>
                    <a:cubicBezTo>
                      <a:pt x="1" y="3"/>
                      <a:pt x="1" y="3"/>
                      <a:pt x="1"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54" name="Freeform 5294"/>
              <p:cNvSpPr>
                <a:spLocks/>
              </p:cNvSpPr>
              <p:nvPr/>
            </p:nvSpPr>
            <p:spPr bwMode="auto">
              <a:xfrm>
                <a:off x="2935" y="1606"/>
                <a:ext cx="3" cy="1"/>
              </a:xfrm>
              <a:custGeom>
                <a:avLst/>
                <a:gdLst>
                  <a:gd name="T0" fmla="*/ 3 w 2"/>
                  <a:gd name="T1" fmla="*/ 1 h 1"/>
                  <a:gd name="T2" fmla="*/ 0 w 2"/>
                  <a:gd name="T3" fmla="*/ 1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0" y="1"/>
                      <a:pt x="0" y="1"/>
                    </a:cubicBezTo>
                    <a:cubicBezTo>
                      <a:pt x="1"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55" name="Freeform 5295"/>
              <p:cNvSpPr>
                <a:spLocks/>
              </p:cNvSpPr>
              <p:nvPr/>
            </p:nvSpPr>
            <p:spPr bwMode="auto">
              <a:xfrm>
                <a:off x="2938" y="1604"/>
                <a:ext cx="2" cy="3"/>
              </a:xfrm>
              <a:custGeom>
                <a:avLst/>
                <a:gdLst>
                  <a:gd name="T0" fmla="*/ 0 w 2"/>
                  <a:gd name="T1" fmla="*/ 2 h 2"/>
                  <a:gd name="T2" fmla="*/ 2 w 2"/>
                  <a:gd name="T3" fmla="*/ 2 h 2"/>
                  <a:gd name="T4" fmla="*/ 0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0" y="1"/>
                    </a:moveTo>
                    <a:cubicBezTo>
                      <a:pt x="1" y="2"/>
                      <a:pt x="2" y="2"/>
                      <a:pt x="2" y="1"/>
                    </a:cubicBezTo>
                    <a:cubicBezTo>
                      <a:pt x="2" y="1"/>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56" name="Freeform 5296"/>
              <p:cNvSpPr>
                <a:spLocks/>
              </p:cNvSpPr>
              <p:nvPr/>
            </p:nvSpPr>
            <p:spPr bwMode="auto">
              <a:xfrm>
                <a:off x="2947" y="1593"/>
                <a:ext cx="9" cy="5"/>
              </a:xfrm>
              <a:custGeom>
                <a:avLst/>
                <a:gdLst>
                  <a:gd name="T0" fmla="*/ 8 w 7"/>
                  <a:gd name="T1" fmla="*/ 3 h 4"/>
                  <a:gd name="T2" fmla="*/ 9 w 7"/>
                  <a:gd name="T3" fmla="*/ 1 h 4"/>
                  <a:gd name="T4" fmla="*/ 5 w 7"/>
                  <a:gd name="T5" fmla="*/ 0 h 4"/>
                  <a:gd name="T6" fmla="*/ 5 w 7"/>
                  <a:gd name="T7" fmla="*/ 3 h 4"/>
                  <a:gd name="T8" fmla="*/ 5 w 7"/>
                  <a:gd name="T9" fmla="*/ 1 h 4"/>
                  <a:gd name="T10" fmla="*/ 5 w 7"/>
                  <a:gd name="T11" fmla="*/ 3 h 4"/>
                  <a:gd name="T12" fmla="*/ 3 w 7"/>
                  <a:gd name="T13" fmla="*/ 3 h 4"/>
                  <a:gd name="T14" fmla="*/ 0 w 7"/>
                  <a:gd name="T15" fmla="*/ 4 h 4"/>
                  <a:gd name="T16" fmla="*/ 8 w 7"/>
                  <a:gd name="T17" fmla="*/ 3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4">
                    <a:moveTo>
                      <a:pt x="6" y="2"/>
                    </a:moveTo>
                    <a:cubicBezTo>
                      <a:pt x="6" y="2"/>
                      <a:pt x="7" y="1"/>
                      <a:pt x="7" y="1"/>
                    </a:cubicBezTo>
                    <a:cubicBezTo>
                      <a:pt x="6" y="0"/>
                      <a:pt x="5" y="0"/>
                      <a:pt x="4" y="0"/>
                    </a:cubicBezTo>
                    <a:cubicBezTo>
                      <a:pt x="5" y="0"/>
                      <a:pt x="5" y="1"/>
                      <a:pt x="4" y="2"/>
                    </a:cubicBezTo>
                    <a:cubicBezTo>
                      <a:pt x="4" y="1"/>
                      <a:pt x="4" y="1"/>
                      <a:pt x="4" y="1"/>
                    </a:cubicBezTo>
                    <a:cubicBezTo>
                      <a:pt x="3" y="1"/>
                      <a:pt x="2" y="2"/>
                      <a:pt x="4" y="2"/>
                    </a:cubicBezTo>
                    <a:cubicBezTo>
                      <a:pt x="3" y="1"/>
                      <a:pt x="0" y="3"/>
                      <a:pt x="2" y="2"/>
                    </a:cubicBezTo>
                    <a:cubicBezTo>
                      <a:pt x="2" y="2"/>
                      <a:pt x="1" y="3"/>
                      <a:pt x="0" y="3"/>
                    </a:cubicBezTo>
                    <a:cubicBezTo>
                      <a:pt x="1" y="4"/>
                      <a:pt x="6" y="4"/>
                      <a:pt x="6"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57" name="Freeform 5297"/>
              <p:cNvSpPr>
                <a:spLocks/>
              </p:cNvSpPr>
              <p:nvPr/>
            </p:nvSpPr>
            <p:spPr bwMode="auto">
              <a:xfrm>
                <a:off x="2952" y="1590"/>
                <a:ext cx="3" cy="1"/>
              </a:xfrm>
              <a:custGeom>
                <a:avLst/>
                <a:gdLst>
                  <a:gd name="T0" fmla="*/ 0 w 2"/>
                  <a:gd name="T1" fmla="*/ 1 h 1"/>
                  <a:gd name="T2" fmla="*/ 3 w 2"/>
                  <a:gd name="T3" fmla="*/ 0 h 1"/>
                  <a:gd name="T4" fmla="*/ 0 w 2"/>
                  <a:gd name="T5" fmla="*/ 0 h 1"/>
                  <a:gd name="T6" fmla="*/ 0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1"/>
                    </a:moveTo>
                    <a:cubicBezTo>
                      <a:pt x="1" y="0"/>
                      <a:pt x="2" y="0"/>
                      <a:pt x="2" y="0"/>
                    </a:cubicBezTo>
                    <a:cubicBezTo>
                      <a:pt x="2" y="0"/>
                      <a:pt x="1" y="0"/>
                      <a:pt x="0"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58" name="Freeform 5298"/>
              <p:cNvSpPr>
                <a:spLocks/>
              </p:cNvSpPr>
              <p:nvPr/>
            </p:nvSpPr>
            <p:spPr bwMode="auto">
              <a:xfrm>
                <a:off x="2953" y="1590"/>
                <a:ext cx="10" cy="6"/>
              </a:xfrm>
              <a:custGeom>
                <a:avLst/>
                <a:gdLst>
                  <a:gd name="T0" fmla="*/ 0 w 7"/>
                  <a:gd name="T1" fmla="*/ 1 h 5"/>
                  <a:gd name="T2" fmla="*/ 10 w 7"/>
                  <a:gd name="T3" fmla="*/ 1 h 5"/>
                  <a:gd name="T4" fmla="*/ 7 w 7"/>
                  <a:gd name="T5" fmla="*/ 1 h 5"/>
                  <a:gd name="T6" fmla="*/ 4 w 7"/>
                  <a:gd name="T7" fmla="*/ 0 h 5"/>
                  <a:gd name="T8" fmla="*/ 0 w 7"/>
                  <a:gd name="T9" fmla="*/ 1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5">
                    <a:moveTo>
                      <a:pt x="0" y="1"/>
                    </a:moveTo>
                    <a:cubicBezTo>
                      <a:pt x="0" y="5"/>
                      <a:pt x="6" y="1"/>
                      <a:pt x="7" y="1"/>
                    </a:cubicBezTo>
                    <a:cubicBezTo>
                      <a:pt x="6" y="1"/>
                      <a:pt x="5" y="0"/>
                      <a:pt x="5" y="1"/>
                    </a:cubicBezTo>
                    <a:cubicBezTo>
                      <a:pt x="4" y="1"/>
                      <a:pt x="4" y="0"/>
                      <a:pt x="3" y="0"/>
                    </a:cubicBezTo>
                    <a:cubicBezTo>
                      <a:pt x="2"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59" name="Freeform 5299"/>
              <p:cNvSpPr>
                <a:spLocks/>
              </p:cNvSpPr>
              <p:nvPr/>
            </p:nvSpPr>
            <p:spPr bwMode="auto">
              <a:xfrm>
                <a:off x="2956" y="1586"/>
                <a:ext cx="1" cy="3"/>
              </a:xfrm>
              <a:custGeom>
                <a:avLst/>
                <a:gdLst>
                  <a:gd name="T0" fmla="*/ 0 w 1"/>
                  <a:gd name="T1" fmla="*/ 3 h 2"/>
                  <a:gd name="T2" fmla="*/ 1 w 1"/>
                  <a:gd name="T3" fmla="*/ 3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0" y="2"/>
                      <a:pt x="1" y="2"/>
                      <a:pt x="1" y="2"/>
                    </a:cubicBezTo>
                    <a:cubicBezTo>
                      <a:pt x="1" y="1"/>
                      <a:pt x="0" y="0"/>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60" name="Freeform 5300"/>
              <p:cNvSpPr>
                <a:spLocks/>
              </p:cNvSpPr>
              <p:nvPr/>
            </p:nvSpPr>
            <p:spPr bwMode="auto">
              <a:xfrm>
                <a:off x="2959" y="1589"/>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1" y="0"/>
                      <a:pt x="1" y="0"/>
                    </a:cubicBezTo>
                    <a:cubicBezTo>
                      <a:pt x="1"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61" name="Freeform 5301"/>
              <p:cNvSpPr>
                <a:spLocks/>
              </p:cNvSpPr>
              <p:nvPr/>
            </p:nvSpPr>
            <p:spPr bwMode="auto">
              <a:xfrm>
                <a:off x="2961" y="1591"/>
                <a:ext cx="3" cy="2"/>
              </a:xfrm>
              <a:custGeom>
                <a:avLst/>
                <a:gdLst>
                  <a:gd name="T0" fmla="*/ 2 w 2"/>
                  <a:gd name="T1" fmla="*/ 0 h 1"/>
                  <a:gd name="T2" fmla="*/ 0 w 2"/>
                  <a:gd name="T3" fmla="*/ 2 h 1"/>
                  <a:gd name="T4" fmla="*/ 3 w 2"/>
                  <a:gd name="T5" fmla="*/ 0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1" y="0"/>
                      <a:pt x="0" y="1"/>
                      <a:pt x="0" y="1"/>
                    </a:cubicBezTo>
                    <a:cubicBezTo>
                      <a:pt x="1" y="1"/>
                      <a:pt x="2" y="1"/>
                      <a:pt x="2"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62" name="Freeform 5302"/>
              <p:cNvSpPr>
                <a:spLocks/>
              </p:cNvSpPr>
              <p:nvPr/>
            </p:nvSpPr>
            <p:spPr bwMode="auto">
              <a:xfrm>
                <a:off x="2961" y="1587"/>
                <a:ext cx="6" cy="4"/>
              </a:xfrm>
              <a:custGeom>
                <a:avLst/>
                <a:gdLst>
                  <a:gd name="T0" fmla="*/ 5 w 4"/>
                  <a:gd name="T1" fmla="*/ 1 h 3"/>
                  <a:gd name="T2" fmla="*/ 0 w 4"/>
                  <a:gd name="T3" fmla="*/ 0 h 3"/>
                  <a:gd name="T4" fmla="*/ 6 w 4"/>
                  <a:gd name="T5" fmla="*/ 3 h 3"/>
                  <a:gd name="T6" fmla="*/ 5 w 4"/>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3" y="1"/>
                    </a:moveTo>
                    <a:cubicBezTo>
                      <a:pt x="2" y="0"/>
                      <a:pt x="1" y="0"/>
                      <a:pt x="0" y="0"/>
                    </a:cubicBezTo>
                    <a:cubicBezTo>
                      <a:pt x="1" y="1"/>
                      <a:pt x="2" y="3"/>
                      <a:pt x="4" y="2"/>
                    </a:cubicBezTo>
                    <a:cubicBezTo>
                      <a:pt x="3" y="1"/>
                      <a:pt x="3" y="1"/>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63" name="Freeform 5303"/>
              <p:cNvSpPr>
                <a:spLocks/>
              </p:cNvSpPr>
              <p:nvPr/>
            </p:nvSpPr>
            <p:spPr bwMode="auto">
              <a:xfrm>
                <a:off x="2969" y="1587"/>
                <a:ext cx="4" cy="4"/>
              </a:xfrm>
              <a:custGeom>
                <a:avLst/>
                <a:gdLst>
                  <a:gd name="T0" fmla="*/ 0 w 3"/>
                  <a:gd name="T1" fmla="*/ 1 h 3"/>
                  <a:gd name="T2" fmla="*/ 4 w 3"/>
                  <a:gd name="T3" fmla="*/ 0 h 3"/>
                  <a:gd name="T4" fmla="*/ 0 w 3"/>
                  <a:gd name="T5" fmla="*/ 1 h 3"/>
                  <a:gd name="T6" fmla="*/ 0 60000 65536"/>
                  <a:gd name="T7" fmla="*/ 0 60000 65536"/>
                  <a:gd name="T8" fmla="*/ 0 60000 65536"/>
                </a:gdLst>
                <a:ahLst/>
                <a:cxnLst>
                  <a:cxn ang="T6">
                    <a:pos x="T0" y="T1"/>
                  </a:cxn>
                  <a:cxn ang="T7">
                    <a:pos x="T2" y="T3"/>
                  </a:cxn>
                  <a:cxn ang="T8">
                    <a:pos x="T4" y="T5"/>
                  </a:cxn>
                </a:cxnLst>
                <a:rect l="0" t="0" r="r" b="b"/>
                <a:pathLst>
                  <a:path w="3" h="3">
                    <a:moveTo>
                      <a:pt x="0" y="1"/>
                    </a:moveTo>
                    <a:cubicBezTo>
                      <a:pt x="1" y="3"/>
                      <a:pt x="3" y="2"/>
                      <a:pt x="3" y="0"/>
                    </a:cubicBezTo>
                    <a:cubicBezTo>
                      <a:pt x="2"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64" name="Freeform 5304"/>
              <p:cNvSpPr>
                <a:spLocks/>
              </p:cNvSpPr>
              <p:nvPr/>
            </p:nvSpPr>
            <p:spPr bwMode="auto">
              <a:xfrm>
                <a:off x="2972" y="1591"/>
                <a:ext cx="1" cy="3"/>
              </a:xfrm>
              <a:custGeom>
                <a:avLst/>
                <a:gdLst>
                  <a:gd name="T0" fmla="*/ 0 w 1"/>
                  <a:gd name="T1" fmla="*/ 3 h 2"/>
                  <a:gd name="T2" fmla="*/ 1 w 1"/>
                  <a:gd name="T3" fmla="*/ 2 h 2"/>
                  <a:gd name="T4" fmla="*/ 0 w 1"/>
                  <a:gd name="T5" fmla="*/ 2 h 2"/>
                  <a:gd name="T6" fmla="*/ 0 w 1"/>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2"/>
                    </a:moveTo>
                    <a:cubicBezTo>
                      <a:pt x="1" y="1"/>
                      <a:pt x="1" y="1"/>
                      <a:pt x="1" y="1"/>
                    </a:cubicBezTo>
                    <a:cubicBezTo>
                      <a:pt x="0" y="0"/>
                      <a:pt x="0" y="1"/>
                      <a:pt x="0" y="1"/>
                    </a:cubicBezTo>
                    <a:cubicBezTo>
                      <a:pt x="0" y="2"/>
                      <a:pt x="0" y="2"/>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65" name="Freeform 5305"/>
              <p:cNvSpPr>
                <a:spLocks/>
              </p:cNvSpPr>
              <p:nvPr/>
            </p:nvSpPr>
            <p:spPr bwMode="auto">
              <a:xfrm>
                <a:off x="2973" y="1590"/>
                <a:ext cx="3" cy="1"/>
              </a:xfrm>
              <a:custGeom>
                <a:avLst/>
                <a:gdLst>
                  <a:gd name="T0" fmla="*/ 0 w 2"/>
                  <a:gd name="T1" fmla="*/ 1 h 1"/>
                  <a:gd name="T2" fmla="*/ 3 w 2"/>
                  <a:gd name="T3" fmla="*/ 1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1"/>
                      <a:pt x="2" y="1"/>
                    </a:cubicBezTo>
                    <a:cubicBezTo>
                      <a:pt x="2" y="1"/>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66" name="Freeform 5306"/>
              <p:cNvSpPr>
                <a:spLocks/>
              </p:cNvSpPr>
              <p:nvPr/>
            </p:nvSpPr>
            <p:spPr bwMode="auto">
              <a:xfrm>
                <a:off x="2981" y="1590"/>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67" name="Freeform 5307"/>
              <p:cNvSpPr>
                <a:spLocks/>
              </p:cNvSpPr>
              <p:nvPr/>
            </p:nvSpPr>
            <p:spPr bwMode="auto">
              <a:xfrm>
                <a:off x="2985" y="1581"/>
                <a:ext cx="15" cy="4"/>
              </a:xfrm>
              <a:custGeom>
                <a:avLst/>
                <a:gdLst>
                  <a:gd name="T0" fmla="*/ 14 w 11"/>
                  <a:gd name="T1" fmla="*/ 0 h 3"/>
                  <a:gd name="T2" fmla="*/ 15 w 11"/>
                  <a:gd name="T3" fmla="*/ 0 h 3"/>
                  <a:gd name="T4" fmla="*/ 11 w 11"/>
                  <a:gd name="T5" fmla="*/ 0 h 3"/>
                  <a:gd name="T6" fmla="*/ 8 w 11"/>
                  <a:gd name="T7" fmla="*/ 1 h 3"/>
                  <a:gd name="T8" fmla="*/ 4 w 11"/>
                  <a:gd name="T9" fmla="*/ 1 h 3"/>
                  <a:gd name="T10" fmla="*/ 0 w 11"/>
                  <a:gd name="T11" fmla="*/ 1 h 3"/>
                  <a:gd name="T12" fmla="*/ 3 w 11"/>
                  <a:gd name="T13" fmla="*/ 3 h 3"/>
                  <a:gd name="T14" fmla="*/ 1 w 11"/>
                  <a:gd name="T15" fmla="*/ 4 h 3"/>
                  <a:gd name="T16" fmla="*/ 8 w 11"/>
                  <a:gd name="T17" fmla="*/ 3 h 3"/>
                  <a:gd name="T18" fmla="*/ 14 w 11"/>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 h="3">
                    <a:moveTo>
                      <a:pt x="10" y="0"/>
                    </a:moveTo>
                    <a:cubicBezTo>
                      <a:pt x="11" y="0"/>
                      <a:pt x="11" y="0"/>
                      <a:pt x="11" y="0"/>
                    </a:cubicBezTo>
                    <a:cubicBezTo>
                      <a:pt x="10" y="0"/>
                      <a:pt x="9" y="0"/>
                      <a:pt x="8" y="0"/>
                    </a:cubicBezTo>
                    <a:cubicBezTo>
                      <a:pt x="10" y="2"/>
                      <a:pt x="3" y="0"/>
                      <a:pt x="6" y="1"/>
                    </a:cubicBezTo>
                    <a:cubicBezTo>
                      <a:pt x="5" y="1"/>
                      <a:pt x="4" y="0"/>
                      <a:pt x="3" y="1"/>
                    </a:cubicBezTo>
                    <a:cubicBezTo>
                      <a:pt x="2" y="2"/>
                      <a:pt x="1" y="1"/>
                      <a:pt x="0" y="1"/>
                    </a:cubicBezTo>
                    <a:cubicBezTo>
                      <a:pt x="0" y="2"/>
                      <a:pt x="1" y="2"/>
                      <a:pt x="2" y="2"/>
                    </a:cubicBezTo>
                    <a:cubicBezTo>
                      <a:pt x="1" y="3"/>
                      <a:pt x="1" y="3"/>
                      <a:pt x="1" y="3"/>
                    </a:cubicBezTo>
                    <a:cubicBezTo>
                      <a:pt x="2" y="2"/>
                      <a:pt x="4" y="3"/>
                      <a:pt x="6" y="2"/>
                    </a:cubicBezTo>
                    <a:cubicBezTo>
                      <a:pt x="7" y="2"/>
                      <a:pt x="9" y="1"/>
                      <a:pt x="1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68" name="Freeform 5308"/>
              <p:cNvSpPr>
                <a:spLocks/>
              </p:cNvSpPr>
              <p:nvPr/>
            </p:nvSpPr>
            <p:spPr bwMode="auto">
              <a:xfrm>
                <a:off x="2989" y="1586"/>
                <a:ext cx="5" cy="1"/>
              </a:xfrm>
              <a:custGeom>
                <a:avLst/>
                <a:gdLst>
                  <a:gd name="T0" fmla="*/ 4 w 4"/>
                  <a:gd name="T1" fmla="*/ 1 h 1"/>
                  <a:gd name="T2" fmla="*/ 5 w 4"/>
                  <a:gd name="T3" fmla="*/ 1 h 1"/>
                  <a:gd name="T4" fmla="*/ 0 w 4"/>
                  <a:gd name="T5" fmla="*/ 0 h 1"/>
                  <a:gd name="T6" fmla="*/ 4 w 4"/>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3" y="1"/>
                    </a:moveTo>
                    <a:cubicBezTo>
                      <a:pt x="4" y="1"/>
                      <a:pt x="4" y="1"/>
                      <a:pt x="4" y="1"/>
                    </a:cubicBezTo>
                    <a:cubicBezTo>
                      <a:pt x="4" y="0"/>
                      <a:pt x="1" y="0"/>
                      <a:pt x="0" y="0"/>
                    </a:cubicBezTo>
                    <a:cubicBezTo>
                      <a:pt x="1" y="1"/>
                      <a:pt x="2" y="1"/>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69" name="Freeform 5309"/>
              <p:cNvSpPr>
                <a:spLocks/>
              </p:cNvSpPr>
              <p:nvPr/>
            </p:nvSpPr>
            <p:spPr bwMode="auto">
              <a:xfrm>
                <a:off x="2993" y="1582"/>
                <a:ext cx="9" cy="5"/>
              </a:xfrm>
              <a:custGeom>
                <a:avLst/>
                <a:gdLst>
                  <a:gd name="T0" fmla="*/ 8 w 7"/>
                  <a:gd name="T1" fmla="*/ 1 h 4"/>
                  <a:gd name="T2" fmla="*/ 8 w 7"/>
                  <a:gd name="T3" fmla="*/ 0 h 4"/>
                  <a:gd name="T4" fmla="*/ 0 w 7"/>
                  <a:gd name="T5" fmla="*/ 4 h 4"/>
                  <a:gd name="T6" fmla="*/ 4 w 7"/>
                  <a:gd name="T7" fmla="*/ 5 h 4"/>
                  <a:gd name="T8" fmla="*/ 8 w 7"/>
                  <a:gd name="T9" fmla="*/ 1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4">
                    <a:moveTo>
                      <a:pt x="6" y="1"/>
                    </a:moveTo>
                    <a:cubicBezTo>
                      <a:pt x="6" y="0"/>
                      <a:pt x="6" y="0"/>
                      <a:pt x="6" y="0"/>
                    </a:cubicBezTo>
                    <a:cubicBezTo>
                      <a:pt x="4" y="2"/>
                      <a:pt x="2" y="1"/>
                      <a:pt x="0" y="3"/>
                    </a:cubicBezTo>
                    <a:cubicBezTo>
                      <a:pt x="2" y="3"/>
                      <a:pt x="3" y="2"/>
                      <a:pt x="3" y="4"/>
                    </a:cubicBezTo>
                    <a:cubicBezTo>
                      <a:pt x="4" y="3"/>
                      <a:pt x="7" y="2"/>
                      <a:pt x="6"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70" name="Freeform 5310"/>
              <p:cNvSpPr>
                <a:spLocks/>
              </p:cNvSpPr>
              <p:nvPr/>
            </p:nvSpPr>
            <p:spPr bwMode="auto">
              <a:xfrm>
                <a:off x="3000" y="1581"/>
                <a:ext cx="6" cy="4"/>
              </a:xfrm>
              <a:custGeom>
                <a:avLst/>
                <a:gdLst>
                  <a:gd name="T0" fmla="*/ 5 w 5"/>
                  <a:gd name="T1" fmla="*/ 3 h 3"/>
                  <a:gd name="T2" fmla="*/ 2 w 5"/>
                  <a:gd name="T3" fmla="*/ 1 h 3"/>
                  <a:gd name="T4" fmla="*/ 5 w 5"/>
                  <a:gd name="T5" fmla="*/ 3 h 3"/>
                  <a:gd name="T6" fmla="*/ 0 60000 65536"/>
                  <a:gd name="T7" fmla="*/ 0 60000 65536"/>
                  <a:gd name="T8" fmla="*/ 0 60000 65536"/>
                </a:gdLst>
                <a:ahLst/>
                <a:cxnLst>
                  <a:cxn ang="T6">
                    <a:pos x="T0" y="T1"/>
                  </a:cxn>
                  <a:cxn ang="T7">
                    <a:pos x="T2" y="T3"/>
                  </a:cxn>
                  <a:cxn ang="T8">
                    <a:pos x="T4" y="T5"/>
                  </a:cxn>
                </a:cxnLst>
                <a:rect l="0" t="0" r="r" b="b"/>
                <a:pathLst>
                  <a:path w="5" h="3">
                    <a:moveTo>
                      <a:pt x="4" y="2"/>
                    </a:moveTo>
                    <a:cubicBezTo>
                      <a:pt x="5" y="1"/>
                      <a:pt x="3" y="1"/>
                      <a:pt x="2" y="1"/>
                    </a:cubicBezTo>
                    <a:cubicBezTo>
                      <a:pt x="0" y="0"/>
                      <a:pt x="2" y="3"/>
                      <a:pt x="4"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71" name="Freeform 5311"/>
              <p:cNvSpPr>
                <a:spLocks/>
              </p:cNvSpPr>
              <p:nvPr/>
            </p:nvSpPr>
            <p:spPr bwMode="auto">
              <a:xfrm>
                <a:off x="3004" y="1577"/>
                <a:ext cx="2" cy="2"/>
              </a:xfrm>
              <a:custGeom>
                <a:avLst/>
                <a:gdLst>
                  <a:gd name="T0" fmla="*/ 0 w 2"/>
                  <a:gd name="T1" fmla="*/ 1 h 2"/>
                  <a:gd name="T2" fmla="*/ 2 w 2"/>
                  <a:gd name="T3" fmla="*/ 1 h 2"/>
                  <a:gd name="T4" fmla="*/ 0 w 2"/>
                  <a:gd name="T5" fmla="*/ 1 h 2"/>
                  <a:gd name="T6" fmla="*/ 0 60000 65536"/>
                  <a:gd name="T7" fmla="*/ 0 60000 65536"/>
                  <a:gd name="T8" fmla="*/ 0 60000 65536"/>
                </a:gdLst>
                <a:ahLst/>
                <a:cxnLst>
                  <a:cxn ang="T6">
                    <a:pos x="T0" y="T1"/>
                  </a:cxn>
                  <a:cxn ang="T7">
                    <a:pos x="T2" y="T3"/>
                  </a:cxn>
                  <a:cxn ang="T8">
                    <a:pos x="T4" y="T5"/>
                  </a:cxn>
                </a:cxnLst>
                <a:rect l="0" t="0" r="r" b="b"/>
                <a:pathLst>
                  <a:path w="2" h="2">
                    <a:moveTo>
                      <a:pt x="0" y="1"/>
                    </a:moveTo>
                    <a:cubicBezTo>
                      <a:pt x="0" y="1"/>
                      <a:pt x="1" y="2"/>
                      <a:pt x="2" y="1"/>
                    </a:cubicBezTo>
                    <a:cubicBezTo>
                      <a:pt x="1" y="1"/>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72" name="Freeform 5312"/>
              <p:cNvSpPr>
                <a:spLocks/>
              </p:cNvSpPr>
              <p:nvPr/>
            </p:nvSpPr>
            <p:spPr bwMode="auto">
              <a:xfrm>
                <a:off x="3004" y="1577"/>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lnTo>
                      <a:pt x="1" y="0"/>
                    </a:lnTo>
                    <a:lnTo>
                      <a:pt x="0"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73" name="Freeform 5313"/>
              <p:cNvSpPr>
                <a:spLocks/>
              </p:cNvSpPr>
              <p:nvPr/>
            </p:nvSpPr>
            <p:spPr bwMode="auto">
              <a:xfrm>
                <a:off x="3004" y="1577"/>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lnTo>
                      <a:pt x="1" y="0"/>
                    </a:lnTo>
                    <a:lnTo>
                      <a:pt x="0"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74" name="Freeform 5314"/>
              <p:cNvSpPr>
                <a:spLocks/>
              </p:cNvSpPr>
              <p:nvPr/>
            </p:nvSpPr>
            <p:spPr bwMode="auto">
              <a:xfrm>
                <a:off x="3017" y="1575"/>
                <a:ext cx="8" cy="4"/>
              </a:xfrm>
              <a:custGeom>
                <a:avLst/>
                <a:gdLst>
                  <a:gd name="T0" fmla="*/ 7 w 6"/>
                  <a:gd name="T1" fmla="*/ 3 h 3"/>
                  <a:gd name="T2" fmla="*/ 8 w 6"/>
                  <a:gd name="T3" fmla="*/ 3 h 3"/>
                  <a:gd name="T4" fmla="*/ 8 w 6"/>
                  <a:gd name="T5" fmla="*/ 1 h 3"/>
                  <a:gd name="T6" fmla="*/ 4 w 6"/>
                  <a:gd name="T7" fmla="*/ 0 h 3"/>
                  <a:gd name="T8" fmla="*/ 0 w 6"/>
                  <a:gd name="T9" fmla="*/ 1 h 3"/>
                  <a:gd name="T10" fmla="*/ 3 w 6"/>
                  <a:gd name="T11" fmla="*/ 3 h 3"/>
                  <a:gd name="T12" fmla="*/ 7 w 6"/>
                  <a:gd name="T13" fmla="*/ 3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
                    <a:moveTo>
                      <a:pt x="5" y="2"/>
                    </a:moveTo>
                    <a:cubicBezTo>
                      <a:pt x="6" y="2"/>
                      <a:pt x="6" y="2"/>
                      <a:pt x="6" y="2"/>
                    </a:cubicBezTo>
                    <a:cubicBezTo>
                      <a:pt x="5" y="2"/>
                      <a:pt x="5" y="1"/>
                      <a:pt x="6" y="1"/>
                    </a:cubicBezTo>
                    <a:cubicBezTo>
                      <a:pt x="5" y="0"/>
                      <a:pt x="4" y="0"/>
                      <a:pt x="3" y="0"/>
                    </a:cubicBezTo>
                    <a:cubicBezTo>
                      <a:pt x="2" y="0"/>
                      <a:pt x="2" y="1"/>
                      <a:pt x="0" y="1"/>
                    </a:cubicBezTo>
                    <a:cubicBezTo>
                      <a:pt x="1" y="1"/>
                      <a:pt x="2" y="2"/>
                      <a:pt x="2" y="2"/>
                    </a:cubicBezTo>
                    <a:cubicBezTo>
                      <a:pt x="3" y="3"/>
                      <a:pt x="4" y="2"/>
                      <a:pt x="5"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75" name="Freeform 5315"/>
              <p:cNvSpPr>
                <a:spLocks/>
              </p:cNvSpPr>
              <p:nvPr/>
            </p:nvSpPr>
            <p:spPr bwMode="auto">
              <a:xfrm>
                <a:off x="2675" y="1574"/>
                <a:ext cx="13" cy="7"/>
              </a:xfrm>
              <a:custGeom>
                <a:avLst/>
                <a:gdLst>
                  <a:gd name="T0" fmla="*/ 0 w 10"/>
                  <a:gd name="T1" fmla="*/ 7 h 5"/>
                  <a:gd name="T2" fmla="*/ 7 w 10"/>
                  <a:gd name="T3" fmla="*/ 4 h 5"/>
                  <a:gd name="T4" fmla="*/ 10 w 10"/>
                  <a:gd name="T5" fmla="*/ 3 h 5"/>
                  <a:gd name="T6" fmla="*/ 5 w 10"/>
                  <a:gd name="T7" fmla="*/ 3 h 5"/>
                  <a:gd name="T8" fmla="*/ 0 w 10"/>
                  <a:gd name="T9" fmla="*/ 7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5">
                    <a:moveTo>
                      <a:pt x="0" y="5"/>
                    </a:moveTo>
                    <a:cubicBezTo>
                      <a:pt x="2" y="4"/>
                      <a:pt x="3" y="3"/>
                      <a:pt x="5" y="3"/>
                    </a:cubicBezTo>
                    <a:cubicBezTo>
                      <a:pt x="6" y="3"/>
                      <a:pt x="8" y="3"/>
                      <a:pt x="8" y="2"/>
                    </a:cubicBezTo>
                    <a:cubicBezTo>
                      <a:pt x="10" y="0"/>
                      <a:pt x="5" y="2"/>
                      <a:pt x="4" y="2"/>
                    </a:cubicBezTo>
                    <a:cubicBezTo>
                      <a:pt x="3" y="3"/>
                      <a:pt x="1" y="3"/>
                      <a:pt x="0"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76" name="Freeform 5316"/>
              <p:cNvSpPr>
                <a:spLocks/>
              </p:cNvSpPr>
              <p:nvPr/>
            </p:nvSpPr>
            <p:spPr bwMode="auto">
              <a:xfrm>
                <a:off x="2810" y="1574"/>
                <a:ext cx="267" cy="185"/>
              </a:xfrm>
              <a:custGeom>
                <a:avLst/>
                <a:gdLst>
                  <a:gd name="T0" fmla="*/ 5 w 203"/>
                  <a:gd name="T1" fmla="*/ 132 h 140"/>
                  <a:gd name="T2" fmla="*/ 14 w 203"/>
                  <a:gd name="T3" fmla="*/ 130 h 140"/>
                  <a:gd name="T4" fmla="*/ 9 w 203"/>
                  <a:gd name="T5" fmla="*/ 126 h 140"/>
                  <a:gd name="T6" fmla="*/ 24 w 203"/>
                  <a:gd name="T7" fmla="*/ 123 h 140"/>
                  <a:gd name="T8" fmla="*/ 32 w 203"/>
                  <a:gd name="T9" fmla="*/ 119 h 140"/>
                  <a:gd name="T10" fmla="*/ 22 w 203"/>
                  <a:gd name="T11" fmla="*/ 114 h 140"/>
                  <a:gd name="T12" fmla="*/ 41 w 203"/>
                  <a:gd name="T13" fmla="*/ 115 h 140"/>
                  <a:gd name="T14" fmla="*/ 43 w 203"/>
                  <a:gd name="T15" fmla="*/ 107 h 140"/>
                  <a:gd name="T16" fmla="*/ 54 w 203"/>
                  <a:gd name="T17" fmla="*/ 108 h 140"/>
                  <a:gd name="T18" fmla="*/ 68 w 203"/>
                  <a:gd name="T19" fmla="*/ 100 h 140"/>
                  <a:gd name="T20" fmla="*/ 57 w 203"/>
                  <a:gd name="T21" fmla="*/ 102 h 140"/>
                  <a:gd name="T22" fmla="*/ 59 w 203"/>
                  <a:gd name="T23" fmla="*/ 96 h 140"/>
                  <a:gd name="T24" fmla="*/ 75 w 203"/>
                  <a:gd name="T25" fmla="*/ 87 h 140"/>
                  <a:gd name="T26" fmla="*/ 72 w 203"/>
                  <a:gd name="T27" fmla="*/ 86 h 140"/>
                  <a:gd name="T28" fmla="*/ 83 w 203"/>
                  <a:gd name="T29" fmla="*/ 82 h 140"/>
                  <a:gd name="T30" fmla="*/ 82 w 203"/>
                  <a:gd name="T31" fmla="*/ 77 h 140"/>
                  <a:gd name="T32" fmla="*/ 99 w 203"/>
                  <a:gd name="T33" fmla="*/ 66 h 140"/>
                  <a:gd name="T34" fmla="*/ 88 w 203"/>
                  <a:gd name="T35" fmla="*/ 62 h 140"/>
                  <a:gd name="T36" fmla="*/ 97 w 203"/>
                  <a:gd name="T37" fmla="*/ 57 h 140"/>
                  <a:gd name="T38" fmla="*/ 101 w 203"/>
                  <a:gd name="T39" fmla="*/ 53 h 140"/>
                  <a:gd name="T40" fmla="*/ 114 w 203"/>
                  <a:gd name="T41" fmla="*/ 52 h 140"/>
                  <a:gd name="T42" fmla="*/ 108 w 203"/>
                  <a:gd name="T43" fmla="*/ 46 h 140"/>
                  <a:gd name="T44" fmla="*/ 117 w 203"/>
                  <a:gd name="T45" fmla="*/ 41 h 140"/>
                  <a:gd name="T46" fmla="*/ 122 w 203"/>
                  <a:gd name="T47" fmla="*/ 41 h 140"/>
                  <a:gd name="T48" fmla="*/ 130 w 203"/>
                  <a:gd name="T49" fmla="*/ 40 h 140"/>
                  <a:gd name="T50" fmla="*/ 133 w 203"/>
                  <a:gd name="T51" fmla="*/ 34 h 140"/>
                  <a:gd name="T52" fmla="*/ 141 w 203"/>
                  <a:gd name="T53" fmla="*/ 24 h 140"/>
                  <a:gd name="T54" fmla="*/ 153 w 203"/>
                  <a:gd name="T55" fmla="*/ 19 h 140"/>
                  <a:gd name="T56" fmla="*/ 164 w 203"/>
                  <a:gd name="T57" fmla="*/ 24 h 140"/>
                  <a:gd name="T58" fmla="*/ 176 w 203"/>
                  <a:gd name="T59" fmla="*/ 17 h 140"/>
                  <a:gd name="T60" fmla="*/ 180 w 203"/>
                  <a:gd name="T61" fmla="*/ 15 h 140"/>
                  <a:gd name="T62" fmla="*/ 188 w 203"/>
                  <a:gd name="T63" fmla="*/ 13 h 140"/>
                  <a:gd name="T64" fmla="*/ 205 w 203"/>
                  <a:gd name="T65" fmla="*/ 4 h 140"/>
                  <a:gd name="T66" fmla="*/ 209 w 203"/>
                  <a:gd name="T67" fmla="*/ 13 h 140"/>
                  <a:gd name="T68" fmla="*/ 224 w 203"/>
                  <a:gd name="T69" fmla="*/ 9 h 140"/>
                  <a:gd name="T70" fmla="*/ 233 w 203"/>
                  <a:gd name="T71" fmla="*/ 7 h 140"/>
                  <a:gd name="T72" fmla="*/ 241 w 203"/>
                  <a:gd name="T73" fmla="*/ 11 h 140"/>
                  <a:gd name="T74" fmla="*/ 253 w 203"/>
                  <a:gd name="T75" fmla="*/ 16 h 140"/>
                  <a:gd name="T76" fmla="*/ 258 w 203"/>
                  <a:gd name="T77" fmla="*/ 19 h 140"/>
                  <a:gd name="T78" fmla="*/ 246 w 203"/>
                  <a:gd name="T79" fmla="*/ 29 h 140"/>
                  <a:gd name="T80" fmla="*/ 214 w 203"/>
                  <a:gd name="T81" fmla="*/ 30 h 140"/>
                  <a:gd name="T82" fmla="*/ 175 w 203"/>
                  <a:gd name="T83" fmla="*/ 29 h 140"/>
                  <a:gd name="T84" fmla="*/ 139 w 203"/>
                  <a:gd name="T85" fmla="*/ 36 h 140"/>
                  <a:gd name="T86" fmla="*/ 112 w 203"/>
                  <a:gd name="T87" fmla="*/ 67 h 140"/>
                  <a:gd name="T88" fmla="*/ 79 w 203"/>
                  <a:gd name="T89" fmla="*/ 104 h 140"/>
                  <a:gd name="T90" fmla="*/ 84 w 203"/>
                  <a:gd name="T91" fmla="*/ 140 h 140"/>
                  <a:gd name="T92" fmla="*/ 75 w 203"/>
                  <a:gd name="T93" fmla="*/ 167 h 140"/>
                  <a:gd name="T94" fmla="*/ 61 w 203"/>
                  <a:gd name="T95" fmla="*/ 159 h 140"/>
                  <a:gd name="T96" fmla="*/ 54 w 203"/>
                  <a:gd name="T97" fmla="*/ 170 h 140"/>
                  <a:gd name="T98" fmla="*/ 32 w 203"/>
                  <a:gd name="T99" fmla="*/ 184 h 140"/>
                  <a:gd name="T100" fmla="*/ 13 w 203"/>
                  <a:gd name="T101" fmla="*/ 173 h 140"/>
                  <a:gd name="T102" fmla="*/ 13 w 203"/>
                  <a:gd name="T103" fmla="*/ 167 h 140"/>
                  <a:gd name="T104" fmla="*/ 8 w 203"/>
                  <a:gd name="T105" fmla="*/ 164 h 140"/>
                  <a:gd name="T106" fmla="*/ 5 w 203"/>
                  <a:gd name="T107" fmla="*/ 160 h 140"/>
                  <a:gd name="T108" fmla="*/ 17 w 203"/>
                  <a:gd name="T109" fmla="*/ 149 h 140"/>
                  <a:gd name="T110" fmla="*/ 4 w 203"/>
                  <a:gd name="T111" fmla="*/ 153 h 140"/>
                  <a:gd name="T112" fmla="*/ 5 w 203"/>
                  <a:gd name="T113" fmla="*/ 143 h 140"/>
                  <a:gd name="T114" fmla="*/ 24 w 203"/>
                  <a:gd name="T115" fmla="*/ 143 h 140"/>
                  <a:gd name="T116" fmla="*/ 17 w 203"/>
                  <a:gd name="T117" fmla="*/ 139 h 140"/>
                  <a:gd name="T118" fmla="*/ 0 w 203"/>
                  <a:gd name="T119" fmla="*/ 136 h 14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03" h="140">
                    <a:moveTo>
                      <a:pt x="0" y="103"/>
                    </a:moveTo>
                    <a:cubicBezTo>
                      <a:pt x="2" y="102"/>
                      <a:pt x="5" y="102"/>
                      <a:pt x="7" y="102"/>
                    </a:cubicBezTo>
                    <a:cubicBezTo>
                      <a:pt x="6" y="102"/>
                      <a:pt x="6" y="102"/>
                      <a:pt x="6" y="102"/>
                    </a:cubicBezTo>
                    <a:cubicBezTo>
                      <a:pt x="5" y="102"/>
                      <a:pt x="4" y="102"/>
                      <a:pt x="3" y="102"/>
                    </a:cubicBezTo>
                    <a:cubicBezTo>
                      <a:pt x="6" y="101"/>
                      <a:pt x="1" y="101"/>
                      <a:pt x="4" y="100"/>
                    </a:cubicBezTo>
                    <a:cubicBezTo>
                      <a:pt x="3" y="100"/>
                      <a:pt x="2" y="100"/>
                      <a:pt x="0" y="101"/>
                    </a:cubicBezTo>
                    <a:cubicBezTo>
                      <a:pt x="2" y="100"/>
                      <a:pt x="3" y="100"/>
                      <a:pt x="4" y="100"/>
                    </a:cubicBezTo>
                    <a:cubicBezTo>
                      <a:pt x="3" y="100"/>
                      <a:pt x="0" y="101"/>
                      <a:pt x="0" y="99"/>
                    </a:cubicBezTo>
                    <a:cubicBezTo>
                      <a:pt x="1" y="99"/>
                      <a:pt x="2" y="99"/>
                      <a:pt x="2" y="99"/>
                    </a:cubicBezTo>
                    <a:cubicBezTo>
                      <a:pt x="0" y="99"/>
                      <a:pt x="4" y="97"/>
                      <a:pt x="5" y="97"/>
                    </a:cubicBezTo>
                    <a:cubicBezTo>
                      <a:pt x="5" y="97"/>
                      <a:pt x="6" y="98"/>
                      <a:pt x="7" y="98"/>
                    </a:cubicBezTo>
                    <a:cubicBezTo>
                      <a:pt x="7" y="98"/>
                      <a:pt x="10" y="97"/>
                      <a:pt x="8" y="99"/>
                    </a:cubicBezTo>
                    <a:cubicBezTo>
                      <a:pt x="9" y="98"/>
                      <a:pt x="14" y="97"/>
                      <a:pt x="15" y="98"/>
                    </a:cubicBezTo>
                    <a:cubicBezTo>
                      <a:pt x="14" y="97"/>
                      <a:pt x="13" y="98"/>
                      <a:pt x="11" y="98"/>
                    </a:cubicBezTo>
                    <a:cubicBezTo>
                      <a:pt x="11" y="98"/>
                      <a:pt x="5" y="97"/>
                      <a:pt x="8" y="97"/>
                    </a:cubicBezTo>
                    <a:cubicBezTo>
                      <a:pt x="6" y="97"/>
                      <a:pt x="3" y="98"/>
                      <a:pt x="2" y="97"/>
                    </a:cubicBezTo>
                    <a:cubicBezTo>
                      <a:pt x="3" y="97"/>
                      <a:pt x="3" y="96"/>
                      <a:pt x="4" y="96"/>
                    </a:cubicBezTo>
                    <a:cubicBezTo>
                      <a:pt x="4" y="95"/>
                      <a:pt x="2" y="95"/>
                      <a:pt x="2" y="94"/>
                    </a:cubicBezTo>
                    <a:cubicBezTo>
                      <a:pt x="2" y="93"/>
                      <a:pt x="5" y="95"/>
                      <a:pt x="5" y="96"/>
                    </a:cubicBezTo>
                    <a:cubicBezTo>
                      <a:pt x="5" y="96"/>
                      <a:pt x="5" y="96"/>
                      <a:pt x="6" y="95"/>
                    </a:cubicBezTo>
                    <a:cubicBezTo>
                      <a:pt x="4" y="95"/>
                      <a:pt x="5" y="93"/>
                      <a:pt x="7" y="95"/>
                    </a:cubicBezTo>
                    <a:cubicBezTo>
                      <a:pt x="7" y="94"/>
                      <a:pt x="8" y="94"/>
                      <a:pt x="8" y="95"/>
                    </a:cubicBezTo>
                    <a:cubicBezTo>
                      <a:pt x="8" y="95"/>
                      <a:pt x="11" y="95"/>
                      <a:pt x="12" y="95"/>
                    </a:cubicBezTo>
                    <a:cubicBezTo>
                      <a:pt x="11" y="95"/>
                      <a:pt x="8" y="94"/>
                      <a:pt x="10" y="93"/>
                    </a:cubicBezTo>
                    <a:cubicBezTo>
                      <a:pt x="12" y="92"/>
                      <a:pt x="12" y="93"/>
                      <a:pt x="14" y="94"/>
                    </a:cubicBezTo>
                    <a:cubicBezTo>
                      <a:pt x="11" y="89"/>
                      <a:pt x="20" y="93"/>
                      <a:pt x="17" y="95"/>
                    </a:cubicBezTo>
                    <a:cubicBezTo>
                      <a:pt x="17" y="95"/>
                      <a:pt x="18" y="95"/>
                      <a:pt x="19" y="95"/>
                    </a:cubicBezTo>
                    <a:cubicBezTo>
                      <a:pt x="18" y="95"/>
                      <a:pt x="17" y="94"/>
                      <a:pt x="18" y="93"/>
                    </a:cubicBezTo>
                    <a:cubicBezTo>
                      <a:pt x="19" y="93"/>
                      <a:pt x="20" y="93"/>
                      <a:pt x="20" y="93"/>
                    </a:cubicBezTo>
                    <a:cubicBezTo>
                      <a:pt x="18" y="93"/>
                      <a:pt x="18" y="92"/>
                      <a:pt x="16" y="91"/>
                    </a:cubicBezTo>
                    <a:cubicBezTo>
                      <a:pt x="14" y="91"/>
                      <a:pt x="13" y="91"/>
                      <a:pt x="11" y="91"/>
                    </a:cubicBezTo>
                    <a:cubicBezTo>
                      <a:pt x="12" y="91"/>
                      <a:pt x="14" y="91"/>
                      <a:pt x="15" y="91"/>
                    </a:cubicBezTo>
                    <a:cubicBezTo>
                      <a:pt x="14" y="90"/>
                      <a:pt x="13" y="91"/>
                      <a:pt x="12" y="90"/>
                    </a:cubicBezTo>
                    <a:cubicBezTo>
                      <a:pt x="13" y="89"/>
                      <a:pt x="16" y="89"/>
                      <a:pt x="18" y="89"/>
                    </a:cubicBezTo>
                    <a:cubicBezTo>
                      <a:pt x="19" y="90"/>
                      <a:pt x="22" y="91"/>
                      <a:pt x="24" y="90"/>
                    </a:cubicBezTo>
                    <a:cubicBezTo>
                      <a:pt x="23" y="90"/>
                      <a:pt x="22" y="90"/>
                      <a:pt x="21" y="90"/>
                    </a:cubicBezTo>
                    <a:cubicBezTo>
                      <a:pt x="22" y="88"/>
                      <a:pt x="25" y="88"/>
                      <a:pt x="27" y="88"/>
                    </a:cubicBezTo>
                    <a:cubicBezTo>
                      <a:pt x="25" y="87"/>
                      <a:pt x="23" y="90"/>
                      <a:pt x="21" y="88"/>
                    </a:cubicBezTo>
                    <a:cubicBezTo>
                      <a:pt x="21" y="88"/>
                      <a:pt x="22" y="88"/>
                      <a:pt x="23" y="88"/>
                    </a:cubicBezTo>
                    <a:cubicBezTo>
                      <a:pt x="21" y="88"/>
                      <a:pt x="19" y="89"/>
                      <a:pt x="17" y="88"/>
                    </a:cubicBezTo>
                    <a:cubicBezTo>
                      <a:pt x="18" y="87"/>
                      <a:pt x="19" y="87"/>
                      <a:pt x="19" y="87"/>
                    </a:cubicBezTo>
                    <a:cubicBezTo>
                      <a:pt x="18" y="87"/>
                      <a:pt x="18" y="87"/>
                      <a:pt x="17" y="86"/>
                    </a:cubicBezTo>
                    <a:cubicBezTo>
                      <a:pt x="18" y="85"/>
                      <a:pt x="19" y="85"/>
                      <a:pt x="21" y="86"/>
                    </a:cubicBezTo>
                    <a:cubicBezTo>
                      <a:pt x="22" y="87"/>
                      <a:pt x="23" y="85"/>
                      <a:pt x="24" y="86"/>
                    </a:cubicBezTo>
                    <a:cubicBezTo>
                      <a:pt x="25" y="86"/>
                      <a:pt x="26" y="85"/>
                      <a:pt x="27" y="87"/>
                    </a:cubicBezTo>
                    <a:cubicBezTo>
                      <a:pt x="27" y="88"/>
                      <a:pt x="29" y="88"/>
                      <a:pt x="30" y="89"/>
                    </a:cubicBezTo>
                    <a:cubicBezTo>
                      <a:pt x="29" y="87"/>
                      <a:pt x="26" y="87"/>
                      <a:pt x="26" y="84"/>
                    </a:cubicBezTo>
                    <a:cubicBezTo>
                      <a:pt x="26" y="84"/>
                      <a:pt x="28" y="85"/>
                      <a:pt x="28" y="85"/>
                    </a:cubicBezTo>
                    <a:cubicBezTo>
                      <a:pt x="29" y="87"/>
                      <a:pt x="29" y="87"/>
                      <a:pt x="31" y="87"/>
                    </a:cubicBezTo>
                    <a:cubicBezTo>
                      <a:pt x="29" y="86"/>
                      <a:pt x="30" y="86"/>
                      <a:pt x="31" y="85"/>
                    </a:cubicBezTo>
                    <a:cubicBezTo>
                      <a:pt x="30" y="85"/>
                      <a:pt x="27" y="85"/>
                      <a:pt x="30" y="85"/>
                    </a:cubicBezTo>
                    <a:cubicBezTo>
                      <a:pt x="29" y="85"/>
                      <a:pt x="27" y="84"/>
                      <a:pt x="28" y="84"/>
                    </a:cubicBezTo>
                    <a:cubicBezTo>
                      <a:pt x="30" y="83"/>
                      <a:pt x="32" y="83"/>
                      <a:pt x="34" y="83"/>
                    </a:cubicBezTo>
                    <a:cubicBezTo>
                      <a:pt x="33" y="83"/>
                      <a:pt x="31" y="83"/>
                      <a:pt x="30" y="83"/>
                    </a:cubicBezTo>
                    <a:cubicBezTo>
                      <a:pt x="31" y="82"/>
                      <a:pt x="31" y="82"/>
                      <a:pt x="32" y="82"/>
                    </a:cubicBezTo>
                    <a:cubicBezTo>
                      <a:pt x="32" y="81"/>
                      <a:pt x="33" y="81"/>
                      <a:pt x="33" y="81"/>
                    </a:cubicBezTo>
                    <a:cubicBezTo>
                      <a:pt x="35" y="81"/>
                      <a:pt x="36" y="81"/>
                      <a:pt x="35" y="82"/>
                    </a:cubicBezTo>
                    <a:cubicBezTo>
                      <a:pt x="36" y="82"/>
                      <a:pt x="37" y="82"/>
                      <a:pt x="38" y="81"/>
                    </a:cubicBezTo>
                    <a:cubicBezTo>
                      <a:pt x="37" y="81"/>
                      <a:pt x="36" y="81"/>
                      <a:pt x="35" y="81"/>
                    </a:cubicBezTo>
                    <a:cubicBezTo>
                      <a:pt x="36" y="81"/>
                      <a:pt x="37" y="80"/>
                      <a:pt x="38" y="80"/>
                    </a:cubicBezTo>
                    <a:cubicBezTo>
                      <a:pt x="37" y="80"/>
                      <a:pt x="36" y="80"/>
                      <a:pt x="35" y="80"/>
                    </a:cubicBezTo>
                    <a:cubicBezTo>
                      <a:pt x="37" y="80"/>
                      <a:pt x="38" y="79"/>
                      <a:pt x="39" y="79"/>
                    </a:cubicBezTo>
                    <a:cubicBezTo>
                      <a:pt x="41" y="79"/>
                      <a:pt x="43" y="81"/>
                      <a:pt x="41" y="82"/>
                    </a:cubicBezTo>
                    <a:cubicBezTo>
                      <a:pt x="42" y="82"/>
                      <a:pt x="43" y="82"/>
                      <a:pt x="44" y="82"/>
                    </a:cubicBezTo>
                    <a:cubicBezTo>
                      <a:pt x="41" y="81"/>
                      <a:pt x="44" y="81"/>
                      <a:pt x="45" y="81"/>
                    </a:cubicBezTo>
                    <a:cubicBezTo>
                      <a:pt x="46" y="81"/>
                      <a:pt x="48" y="81"/>
                      <a:pt x="49" y="81"/>
                    </a:cubicBezTo>
                    <a:cubicBezTo>
                      <a:pt x="48" y="80"/>
                      <a:pt x="48" y="79"/>
                      <a:pt x="50" y="79"/>
                    </a:cubicBezTo>
                    <a:cubicBezTo>
                      <a:pt x="49" y="79"/>
                      <a:pt x="48" y="79"/>
                      <a:pt x="47" y="80"/>
                    </a:cubicBezTo>
                    <a:cubicBezTo>
                      <a:pt x="49" y="78"/>
                      <a:pt x="51" y="77"/>
                      <a:pt x="53" y="77"/>
                    </a:cubicBezTo>
                    <a:cubicBezTo>
                      <a:pt x="53" y="76"/>
                      <a:pt x="52" y="76"/>
                      <a:pt x="52" y="76"/>
                    </a:cubicBezTo>
                    <a:cubicBezTo>
                      <a:pt x="52" y="75"/>
                      <a:pt x="53" y="75"/>
                      <a:pt x="54" y="75"/>
                    </a:cubicBezTo>
                    <a:cubicBezTo>
                      <a:pt x="53" y="74"/>
                      <a:pt x="51" y="75"/>
                      <a:pt x="53" y="74"/>
                    </a:cubicBezTo>
                    <a:cubicBezTo>
                      <a:pt x="51" y="74"/>
                      <a:pt x="50" y="76"/>
                      <a:pt x="48" y="76"/>
                    </a:cubicBezTo>
                    <a:cubicBezTo>
                      <a:pt x="49" y="76"/>
                      <a:pt x="49" y="76"/>
                      <a:pt x="50" y="76"/>
                    </a:cubicBezTo>
                    <a:cubicBezTo>
                      <a:pt x="51" y="77"/>
                      <a:pt x="47" y="79"/>
                      <a:pt x="46" y="79"/>
                    </a:cubicBezTo>
                    <a:cubicBezTo>
                      <a:pt x="43" y="80"/>
                      <a:pt x="42" y="81"/>
                      <a:pt x="41" y="78"/>
                    </a:cubicBezTo>
                    <a:cubicBezTo>
                      <a:pt x="42" y="78"/>
                      <a:pt x="42" y="78"/>
                      <a:pt x="43" y="77"/>
                    </a:cubicBezTo>
                    <a:cubicBezTo>
                      <a:pt x="42" y="77"/>
                      <a:pt x="40" y="78"/>
                      <a:pt x="39" y="78"/>
                    </a:cubicBezTo>
                    <a:cubicBezTo>
                      <a:pt x="39" y="78"/>
                      <a:pt x="40" y="77"/>
                      <a:pt x="39" y="77"/>
                    </a:cubicBezTo>
                    <a:cubicBezTo>
                      <a:pt x="40" y="76"/>
                      <a:pt x="42" y="75"/>
                      <a:pt x="44" y="76"/>
                    </a:cubicBezTo>
                    <a:cubicBezTo>
                      <a:pt x="43" y="75"/>
                      <a:pt x="43" y="75"/>
                      <a:pt x="42" y="76"/>
                    </a:cubicBezTo>
                    <a:cubicBezTo>
                      <a:pt x="43" y="75"/>
                      <a:pt x="43" y="75"/>
                      <a:pt x="43" y="75"/>
                    </a:cubicBezTo>
                    <a:cubicBezTo>
                      <a:pt x="41" y="75"/>
                      <a:pt x="43" y="74"/>
                      <a:pt x="44" y="74"/>
                    </a:cubicBezTo>
                    <a:cubicBezTo>
                      <a:pt x="44" y="73"/>
                      <a:pt x="44" y="72"/>
                      <a:pt x="45" y="73"/>
                    </a:cubicBezTo>
                    <a:cubicBezTo>
                      <a:pt x="44" y="70"/>
                      <a:pt x="50" y="71"/>
                      <a:pt x="50" y="68"/>
                    </a:cubicBezTo>
                    <a:cubicBezTo>
                      <a:pt x="51" y="69"/>
                      <a:pt x="52" y="70"/>
                      <a:pt x="53" y="70"/>
                    </a:cubicBezTo>
                    <a:cubicBezTo>
                      <a:pt x="53" y="70"/>
                      <a:pt x="52" y="71"/>
                      <a:pt x="52" y="71"/>
                    </a:cubicBezTo>
                    <a:cubicBezTo>
                      <a:pt x="53" y="70"/>
                      <a:pt x="54" y="70"/>
                      <a:pt x="56" y="70"/>
                    </a:cubicBezTo>
                    <a:cubicBezTo>
                      <a:pt x="54" y="70"/>
                      <a:pt x="55" y="68"/>
                      <a:pt x="56" y="68"/>
                    </a:cubicBezTo>
                    <a:cubicBezTo>
                      <a:pt x="55" y="68"/>
                      <a:pt x="54" y="68"/>
                      <a:pt x="54" y="68"/>
                    </a:cubicBezTo>
                    <a:cubicBezTo>
                      <a:pt x="54" y="66"/>
                      <a:pt x="56" y="66"/>
                      <a:pt x="57" y="66"/>
                    </a:cubicBezTo>
                    <a:cubicBezTo>
                      <a:pt x="56" y="66"/>
                      <a:pt x="56" y="66"/>
                      <a:pt x="55" y="66"/>
                    </a:cubicBezTo>
                    <a:cubicBezTo>
                      <a:pt x="57" y="65"/>
                      <a:pt x="60" y="64"/>
                      <a:pt x="62" y="65"/>
                    </a:cubicBezTo>
                    <a:cubicBezTo>
                      <a:pt x="58" y="63"/>
                      <a:pt x="56" y="67"/>
                      <a:pt x="52" y="67"/>
                    </a:cubicBezTo>
                    <a:cubicBezTo>
                      <a:pt x="54" y="66"/>
                      <a:pt x="54" y="66"/>
                      <a:pt x="52" y="66"/>
                    </a:cubicBezTo>
                    <a:cubicBezTo>
                      <a:pt x="53" y="65"/>
                      <a:pt x="54" y="66"/>
                      <a:pt x="55" y="65"/>
                    </a:cubicBezTo>
                    <a:cubicBezTo>
                      <a:pt x="55" y="65"/>
                      <a:pt x="54" y="65"/>
                      <a:pt x="53" y="65"/>
                    </a:cubicBezTo>
                    <a:cubicBezTo>
                      <a:pt x="54" y="65"/>
                      <a:pt x="54" y="65"/>
                      <a:pt x="55" y="65"/>
                    </a:cubicBezTo>
                    <a:cubicBezTo>
                      <a:pt x="52" y="64"/>
                      <a:pt x="59" y="64"/>
                      <a:pt x="55" y="64"/>
                    </a:cubicBezTo>
                    <a:cubicBezTo>
                      <a:pt x="56" y="64"/>
                      <a:pt x="57" y="64"/>
                      <a:pt x="58" y="63"/>
                    </a:cubicBezTo>
                    <a:cubicBezTo>
                      <a:pt x="55" y="63"/>
                      <a:pt x="58" y="62"/>
                      <a:pt x="59" y="63"/>
                    </a:cubicBezTo>
                    <a:cubicBezTo>
                      <a:pt x="59" y="62"/>
                      <a:pt x="60" y="62"/>
                      <a:pt x="61" y="63"/>
                    </a:cubicBezTo>
                    <a:cubicBezTo>
                      <a:pt x="60" y="63"/>
                      <a:pt x="59" y="63"/>
                      <a:pt x="58" y="63"/>
                    </a:cubicBezTo>
                    <a:cubicBezTo>
                      <a:pt x="61" y="64"/>
                      <a:pt x="64" y="63"/>
                      <a:pt x="65" y="61"/>
                    </a:cubicBezTo>
                    <a:cubicBezTo>
                      <a:pt x="65" y="61"/>
                      <a:pt x="64" y="62"/>
                      <a:pt x="63" y="62"/>
                    </a:cubicBezTo>
                    <a:cubicBezTo>
                      <a:pt x="63" y="63"/>
                      <a:pt x="60" y="62"/>
                      <a:pt x="62" y="62"/>
                    </a:cubicBezTo>
                    <a:cubicBezTo>
                      <a:pt x="61" y="62"/>
                      <a:pt x="61" y="61"/>
                      <a:pt x="62" y="61"/>
                    </a:cubicBezTo>
                    <a:cubicBezTo>
                      <a:pt x="61" y="61"/>
                      <a:pt x="60" y="61"/>
                      <a:pt x="60" y="62"/>
                    </a:cubicBezTo>
                    <a:cubicBezTo>
                      <a:pt x="59" y="61"/>
                      <a:pt x="60" y="58"/>
                      <a:pt x="61" y="59"/>
                    </a:cubicBezTo>
                    <a:cubicBezTo>
                      <a:pt x="62" y="59"/>
                      <a:pt x="62" y="59"/>
                      <a:pt x="62" y="59"/>
                    </a:cubicBezTo>
                    <a:cubicBezTo>
                      <a:pt x="63" y="60"/>
                      <a:pt x="64" y="59"/>
                      <a:pt x="64" y="59"/>
                    </a:cubicBezTo>
                    <a:cubicBezTo>
                      <a:pt x="62" y="58"/>
                      <a:pt x="62" y="58"/>
                      <a:pt x="62" y="58"/>
                    </a:cubicBezTo>
                    <a:cubicBezTo>
                      <a:pt x="60" y="56"/>
                      <a:pt x="63" y="57"/>
                      <a:pt x="64" y="57"/>
                    </a:cubicBezTo>
                    <a:cubicBezTo>
                      <a:pt x="61" y="56"/>
                      <a:pt x="65" y="52"/>
                      <a:pt x="68" y="55"/>
                    </a:cubicBezTo>
                    <a:cubicBezTo>
                      <a:pt x="67" y="54"/>
                      <a:pt x="65" y="53"/>
                      <a:pt x="63" y="53"/>
                    </a:cubicBezTo>
                    <a:cubicBezTo>
                      <a:pt x="65" y="53"/>
                      <a:pt x="67" y="52"/>
                      <a:pt x="69" y="51"/>
                    </a:cubicBezTo>
                    <a:cubicBezTo>
                      <a:pt x="70" y="51"/>
                      <a:pt x="69" y="51"/>
                      <a:pt x="70" y="52"/>
                    </a:cubicBezTo>
                    <a:cubicBezTo>
                      <a:pt x="71" y="52"/>
                      <a:pt x="72" y="52"/>
                      <a:pt x="72" y="52"/>
                    </a:cubicBezTo>
                    <a:cubicBezTo>
                      <a:pt x="71" y="52"/>
                      <a:pt x="74" y="51"/>
                      <a:pt x="75" y="50"/>
                    </a:cubicBezTo>
                    <a:cubicBezTo>
                      <a:pt x="72" y="51"/>
                      <a:pt x="69" y="51"/>
                      <a:pt x="67" y="52"/>
                    </a:cubicBezTo>
                    <a:cubicBezTo>
                      <a:pt x="67" y="51"/>
                      <a:pt x="68" y="50"/>
                      <a:pt x="70" y="50"/>
                    </a:cubicBezTo>
                    <a:cubicBezTo>
                      <a:pt x="69" y="50"/>
                      <a:pt x="67" y="50"/>
                      <a:pt x="66" y="50"/>
                    </a:cubicBezTo>
                    <a:cubicBezTo>
                      <a:pt x="67" y="50"/>
                      <a:pt x="67" y="49"/>
                      <a:pt x="66" y="48"/>
                    </a:cubicBezTo>
                    <a:cubicBezTo>
                      <a:pt x="67" y="48"/>
                      <a:pt x="68" y="49"/>
                      <a:pt x="69" y="49"/>
                    </a:cubicBezTo>
                    <a:cubicBezTo>
                      <a:pt x="72" y="47"/>
                      <a:pt x="72" y="47"/>
                      <a:pt x="72" y="47"/>
                    </a:cubicBezTo>
                    <a:cubicBezTo>
                      <a:pt x="70" y="47"/>
                      <a:pt x="69" y="49"/>
                      <a:pt x="67" y="47"/>
                    </a:cubicBezTo>
                    <a:cubicBezTo>
                      <a:pt x="68" y="47"/>
                      <a:pt x="69" y="47"/>
                      <a:pt x="70" y="47"/>
                    </a:cubicBezTo>
                    <a:cubicBezTo>
                      <a:pt x="69" y="46"/>
                      <a:pt x="68" y="46"/>
                      <a:pt x="68" y="46"/>
                    </a:cubicBezTo>
                    <a:cubicBezTo>
                      <a:pt x="69" y="46"/>
                      <a:pt x="71" y="47"/>
                      <a:pt x="72" y="46"/>
                    </a:cubicBezTo>
                    <a:cubicBezTo>
                      <a:pt x="72" y="46"/>
                      <a:pt x="69" y="46"/>
                      <a:pt x="71" y="46"/>
                    </a:cubicBezTo>
                    <a:cubicBezTo>
                      <a:pt x="68" y="45"/>
                      <a:pt x="73" y="45"/>
                      <a:pt x="73" y="45"/>
                    </a:cubicBezTo>
                    <a:cubicBezTo>
                      <a:pt x="72" y="45"/>
                      <a:pt x="71" y="44"/>
                      <a:pt x="70" y="44"/>
                    </a:cubicBezTo>
                    <a:cubicBezTo>
                      <a:pt x="71" y="44"/>
                      <a:pt x="73" y="43"/>
                      <a:pt x="74" y="43"/>
                    </a:cubicBezTo>
                    <a:cubicBezTo>
                      <a:pt x="76" y="44"/>
                      <a:pt x="77" y="42"/>
                      <a:pt x="78" y="43"/>
                    </a:cubicBezTo>
                    <a:cubicBezTo>
                      <a:pt x="78" y="42"/>
                      <a:pt x="77" y="42"/>
                      <a:pt x="76" y="42"/>
                    </a:cubicBezTo>
                    <a:cubicBezTo>
                      <a:pt x="77" y="41"/>
                      <a:pt x="81" y="40"/>
                      <a:pt x="81" y="41"/>
                    </a:cubicBezTo>
                    <a:cubicBezTo>
                      <a:pt x="82" y="40"/>
                      <a:pt x="84" y="41"/>
                      <a:pt x="85" y="42"/>
                    </a:cubicBezTo>
                    <a:cubicBezTo>
                      <a:pt x="85" y="41"/>
                      <a:pt x="85" y="40"/>
                      <a:pt x="86" y="41"/>
                    </a:cubicBezTo>
                    <a:cubicBezTo>
                      <a:pt x="85" y="41"/>
                      <a:pt x="84" y="40"/>
                      <a:pt x="82" y="40"/>
                    </a:cubicBezTo>
                    <a:cubicBezTo>
                      <a:pt x="80" y="40"/>
                      <a:pt x="79" y="41"/>
                      <a:pt x="77" y="40"/>
                    </a:cubicBezTo>
                    <a:cubicBezTo>
                      <a:pt x="78" y="40"/>
                      <a:pt x="78" y="39"/>
                      <a:pt x="79" y="39"/>
                    </a:cubicBezTo>
                    <a:cubicBezTo>
                      <a:pt x="80" y="38"/>
                      <a:pt x="80" y="40"/>
                      <a:pt x="81" y="38"/>
                    </a:cubicBezTo>
                    <a:cubicBezTo>
                      <a:pt x="80" y="39"/>
                      <a:pt x="80" y="38"/>
                      <a:pt x="79" y="38"/>
                    </a:cubicBezTo>
                    <a:cubicBezTo>
                      <a:pt x="80" y="38"/>
                      <a:pt x="81" y="37"/>
                      <a:pt x="82" y="38"/>
                    </a:cubicBezTo>
                    <a:cubicBezTo>
                      <a:pt x="82" y="38"/>
                      <a:pt x="81" y="38"/>
                      <a:pt x="81" y="38"/>
                    </a:cubicBezTo>
                    <a:cubicBezTo>
                      <a:pt x="82" y="38"/>
                      <a:pt x="83" y="38"/>
                      <a:pt x="84" y="38"/>
                    </a:cubicBezTo>
                    <a:cubicBezTo>
                      <a:pt x="85" y="38"/>
                      <a:pt x="86" y="40"/>
                      <a:pt x="87" y="39"/>
                    </a:cubicBezTo>
                    <a:cubicBezTo>
                      <a:pt x="85" y="39"/>
                      <a:pt x="87" y="37"/>
                      <a:pt x="88" y="37"/>
                    </a:cubicBezTo>
                    <a:cubicBezTo>
                      <a:pt x="86" y="37"/>
                      <a:pt x="85" y="38"/>
                      <a:pt x="83" y="37"/>
                    </a:cubicBezTo>
                    <a:cubicBezTo>
                      <a:pt x="86" y="37"/>
                      <a:pt x="81" y="37"/>
                      <a:pt x="83" y="36"/>
                    </a:cubicBezTo>
                    <a:cubicBezTo>
                      <a:pt x="84" y="35"/>
                      <a:pt x="85" y="36"/>
                      <a:pt x="86" y="36"/>
                    </a:cubicBezTo>
                    <a:cubicBezTo>
                      <a:pt x="83" y="36"/>
                      <a:pt x="87" y="36"/>
                      <a:pt x="88" y="36"/>
                    </a:cubicBezTo>
                    <a:cubicBezTo>
                      <a:pt x="85" y="34"/>
                      <a:pt x="83" y="36"/>
                      <a:pt x="80" y="36"/>
                    </a:cubicBezTo>
                    <a:cubicBezTo>
                      <a:pt x="80" y="36"/>
                      <a:pt x="81" y="35"/>
                      <a:pt x="82" y="35"/>
                    </a:cubicBezTo>
                    <a:cubicBezTo>
                      <a:pt x="81" y="35"/>
                      <a:pt x="80" y="35"/>
                      <a:pt x="80" y="34"/>
                    </a:cubicBezTo>
                    <a:cubicBezTo>
                      <a:pt x="81" y="34"/>
                      <a:pt x="81" y="34"/>
                      <a:pt x="82" y="34"/>
                    </a:cubicBezTo>
                    <a:cubicBezTo>
                      <a:pt x="79" y="34"/>
                      <a:pt x="85" y="34"/>
                      <a:pt x="85" y="34"/>
                    </a:cubicBezTo>
                    <a:cubicBezTo>
                      <a:pt x="86" y="33"/>
                      <a:pt x="88" y="34"/>
                      <a:pt x="89" y="33"/>
                    </a:cubicBezTo>
                    <a:cubicBezTo>
                      <a:pt x="87" y="32"/>
                      <a:pt x="85" y="33"/>
                      <a:pt x="83" y="32"/>
                    </a:cubicBezTo>
                    <a:cubicBezTo>
                      <a:pt x="84" y="31"/>
                      <a:pt x="85" y="32"/>
                      <a:pt x="86" y="31"/>
                    </a:cubicBezTo>
                    <a:cubicBezTo>
                      <a:pt x="85" y="33"/>
                      <a:pt x="88" y="30"/>
                      <a:pt x="89" y="31"/>
                    </a:cubicBezTo>
                    <a:cubicBezTo>
                      <a:pt x="91" y="32"/>
                      <a:pt x="90" y="34"/>
                      <a:pt x="92" y="34"/>
                    </a:cubicBezTo>
                    <a:cubicBezTo>
                      <a:pt x="91" y="34"/>
                      <a:pt x="91" y="33"/>
                      <a:pt x="90" y="33"/>
                    </a:cubicBezTo>
                    <a:cubicBezTo>
                      <a:pt x="91" y="33"/>
                      <a:pt x="94" y="34"/>
                      <a:pt x="91" y="33"/>
                    </a:cubicBezTo>
                    <a:cubicBezTo>
                      <a:pt x="93" y="33"/>
                      <a:pt x="93" y="33"/>
                      <a:pt x="92" y="32"/>
                    </a:cubicBezTo>
                    <a:cubicBezTo>
                      <a:pt x="93" y="32"/>
                      <a:pt x="94" y="32"/>
                      <a:pt x="94" y="32"/>
                    </a:cubicBezTo>
                    <a:cubicBezTo>
                      <a:pt x="93" y="32"/>
                      <a:pt x="92" y="32"/>
                      <a:pt x="91" y="31"/>
                    </a:cubicBezTo>
                    <a:cubicBezTo>
                      <a:pt x="92" y="31"/>
                      <a:pt x="92" y="31"/>
                      <a:pt x="93" y="31"/>
                    </a:cubicBezTo>
                    <a:cubicBezTo>
                      <a:pt x="92" y="31"/>
                      <a:pt x="91" y="31"/>
                      <a:pt x="90" y="30"/>
                    </a:cubicBezTo>
                    <a:cubicBezTo>
                      <a:pt x="92" y="30"/>
                      <a:pt x="92" y="30"/>
                      <a:pt x="90" y="29"/>
                    </a:cubicBezTo>
                    <a:cubicBezTo>
                      <a:pt x="92" y="30"/>
                      <a:pt x="93" y="31"/>
                      <a:pt x="95" y="31"/>
                    </a:cubicBezTo>
                    <a:cubicBezTo>
                      <a:pt x="93" y="31"/>
                      <a:pt x="92" y="30"/>
                      <a:pt x="91" y="29"/>
                    </a:cubicBezTo>
                    <a:cubicBezTo>
                      <a:pt x="93" y="29"/>
                      <a:pt x="94" y="28"/>
                      <a:pt x="96" y="29"/>
                    </a:cubicBezTo>
                    <a:cubicBezTo>
                      <a:pt x="97" y="29"/>
                      <a:pt x="97" y="29"/>
                      <a:pt x="98" y="29"/>
                    </a:cubicBezTo>
                    <a:cubicBezTo>
                      <a:pt x="99" y="29"/>
                      <a:pt x="99" y="30"/>
                      <a:pt x="99" y="30"/>
                    </a:cubicBezTo>
                    <a:cubicBezTo>
                      <a:pt x="99" y="30"/>
                      <a:pt x="99" y="30"/>
                      <a:pt x="99" y="29"/>
                    </a:cubicBezTo>
                    <a:cubicBezTo>
                      <a:pt x="99" y="29"/>
                      <a:pt x="100" y="29"/>
                      <a:pt x="101" y="29"/>
                    </a:cubicBezTo>
                    <a:cubicBezTo>
                      <a:pt x="98" y="29"/>
                      <a:pt x="102" y="29"/>
                      <a:pt x="103" y="29"/>
                    </a:cubicBezTo>
                    <a:cubicBezTo>
                      <a:pt x="101" y="28"/>
                      <a:pt x="99" y="28"/>
                      <a:pt x="97" y="28"/>
                    </a:cubicBezTo>
                    <a:cubicBezTo>
                      <a:pt x="96" y="28"/>
                      <a:pt x="93" y="29"/>
                      <a:pt x="92" y="28"/>
                    </a:cubicBezTo>
                    <a:cubicBezTo>
                      <a:pt x="94" y="28"/>
                      <a:pt x="93" y="26"/>
                      <a:pt x="95" y="26"/>
                    </a:cubicBezTo>
                    <a:cubicBezTo>
                      <a:pt x="97" y="25"/>
                      <a:pt x="99" y="26"/>
                      <a:pt x="101" y="26"/>
                    </a:cubicBezTo>
                    <a:cubicBezTo>
                      <a:pt x="100" y="26"/>
                      <a:pt x="99" y="25"/>
                      <a:pt x="99" y="25"/>
                    </a:cubicBezTo>
                    <a:cubicBezTo>
                      <a:pt x="100" y="24"/>
                      <a:pt x="101" y="25"/>
                      <a:pt x="102" y="25"/>
                    </a:cubicBezTo>
                    <a:cubicBezTo>
                      <a:pt x="100" y="25"/>
                      <a:pt x="101" y="24"/>
                      <a:pt x="102" y="24"/>
                    </a:cubicBezTo>
                    <a:cubicBezTo>
                      <a:pt x="99" y="24"/>
                      <a:pt x="102" y="21"/>
                      <a:pt x="104" y="21"/>
                    </a:cubicBezTo>
                    <a:cubicBezTo>
                      <a:pt x="102" y="19"/>
                      <a:pt x="108" y="16"/>
                      <a:pt x="107" y="20"/>
                    </a:cubicBezTo>
                    <a:cubicBezTo>
                      <a:pt x="108" y="19"/>
                      <a:pt x="110" y="19"/>
                      <a:pt x="111" y="20"/>
                    </a:cubicBezTo>
                    <a:cubicBezTo>
                      <a:pt x="110" y="19"/>
                      <a:pt x="108" y="19"/>
                      <a:pt x="107" y="18"/>
                    </a:cubicBezTo>
                    <a:cubicBezTo>
                      <a:pt x="108" y="17"/>
                      <a:pt x="109" y="18"/>
                      <a:pt x="110" y="18"/>
                    </a:cubicBezTo>
                    <a:cubicBezTo>
                      <a:pt x="112" y="19"/>
                      <a:pt x="114" y="19"/>
                      <a:pt x="114" y="20"/>
                    </a:cubicBezTo>
                    <a:cubicBezTo>
                      <a:pt x="114" y="20"/>
                      <a:pt x="115" y="19"/>
                      <a:pt x="114" y="19"/>
                    </a:cubicBezTo>
                    <a:cubicBezTo>
                      <a:pt x="113" y="19"/>
                      <a:pt x="112" y="19"/>
                      <a:pt x="111" y="18"/>
                    </a:cubicBezTo>
                    <a:cubicBezTo>
                      <a:pt x="111" y="17"/>
                      <a:pt x="112" y="17"/>
                      <a:pt x="113" y="17"/>
                    </a:cubicBezTo>
                    <a:cubicBezTo>
                      <a:pt x="112" y="17"/>
                      <a:pt x="112" y="17"/>
                      <a:pt x="111" y="17"/>
                    </a:cubicBezTo>
                    <a:cubicBezTo>
                      <a:pt x="111" y="14"/>
                      <a:pt x="114" y="15"/>
                      <a:pt x="116" y="14"/>
                    </a:cubicBezTo>
                    <a:cubicBezTo>
                      <a:pt x="116" y="16"/>
                      <a:pt x="116" y="17"/>
                      <a:pt x="116" y="19"/>
                    </a:cubicBezTo>
                    <a:cubicBezTo>
                      <a:pt x="117" y="18"/>
                      <a:pt x="117" y="16"/>
                      <a:pt x="118" y="17"/>
                    </a:cubicBezTo>
                    <a:cubicBezTo>
                      <a:pt x="116" y="17"/>
                      <a:pt x="118" y="13"/>
                      <a:pt x="118" y="15"/>
                    </a:cubicBezTo>
                    <a:cubicBezTo>
                      <a:pt x="119" y="14"/>
                      <a:pt x="120" y="14"/>
                      <a:pt x="120" y="13"/>
                    </a:cubicBezTo>
                    <a:cubicBezTo>
                      <a:pt x="123" y="14"/>
                      <a:pt x="119" y="19"/>
                      <a:pt x="118" y="20"/>
                    </a:cubicBezTo>
                    <a:cubicBezTo>
                      <a:pt x="120" y="19"/>
                      <a:pt x="121" y="19"/>
                      <a:pt x="122" y="17"/>
                    </a:cubicBezTo>
                    <a:cubicBezTo>
                      <a:pt x="122" y="16"/>
                      <a:pt x="124" y="18"/>
                      <a:pt x="125" y="18"/>
                    </a:cubicBezTo>
                    <a:cubicBezTo>
                      <a:pt x="122" y="17"/>
                      <a:pt x="123" y="14"/>
                      <a:pt x="126" y="13"/>
                    </a:cubicBezTo>
                    <a:cubicBezTo>
                      <a:pt x="126" y="13"/>
                      <a:pt x="125" y="14"/>
                      <a:pt x="125" y="14"/>
                    </a:cubicBezTo>
                    <a:cubicBezTo>
                      <a:pt x="126" y="16"/>
                      <a:pt x="126" y="13"/>
                      <a:pt x="128" y="14"/>
                    </a:cubicBezTo>
                    <a:cubicBezTo>
                      <a:pt x="125" y="11"/>
                      <a:pt x="134" y="15"/>
                      <a:pt x="135" y="15"/>
                    </a:cubicBezTo>
                    <a:cubicBezTo>
                      <a:pt x="134" y="15"/>
                      <a:pt x="134" y="14"/>
                      <a:pt x="133" y="14"/>
                    </a:cubicBezTo>
                    <a:cubicBezTo>
                      <a:pt x="134" y="14"/>
                      <a:pt x="134" y="14"/>
                      <a:pt x="133" y="14"/>
                    </a:cubicBezTo>
                    <a:cubicBezTo>
                      <a:pt x="133" y="13"/>
                      <a:pt x="132" y="12"/>
                      <a:pt x="134" y="13"/>
                    </a:cubicBezTo>
                    <a:cubicBezTo>
                      <a:pt x="134" y="12"/>
                      <a:pt x="131" y="12"/>
                      <a:pt x="133" y="12"/>
                    </a:cubicBezTo>
                    <a:cubicBezTo>
                      <a:pt x="132" y="12"/>
                      <a:pt x="128" y="12"/>
                      <a:pt x="127" y="10"/>
                    </a:cubicBezTo>
                    <a:cubicBezTo>
                      <a:pt x="128" y="10"/>
                      <a:pt x="128" y="10"/>
                      <a:pt x="129" y="11"/>
                    </a:cubicBezTo>
                    <a:cubicBezTo>
                      <a:pt x="129" y="10"/>
                      <a:pt x="129" y="10"/>
                      <a:pt x="129" y="9"/>
                    </a:cubicBezTo>
                    <a:cubicBezTo>
                      <a:pt x="130" y="10"/>
                      <a:pt x="131" y="10"/>
                      <a:pt x="132" y="11"/>
                    </a:cubicBezTo>
                    <a:cubicBezTo>
                      <a:pt x="132" y="8"/>
                      <a:pt x="134" y="11"/>
                      <a:pt x="135" y="10"/>
                    </a:cubicBezTo>
                    <a:cubicBezTo>
                      <a:pt x="135" y="11"/>
                      <a:pt x="136" y="11"/>
                      <a:pt x="137" y="11"/>
                    </a:cubicBezTo>
                    <a:cubicBezTo>
                      <a:pt x="136" y="11"/>
                      <a:pt x="136" y="11"/>
                      <a:pt x="136" y="10"/>
                    </a:cubicBezTo>
                    <a:cubicBezTo>
                      <a:pt x="137" y="10"/>
                      <a:pt x="139" y="10"/>
                      <a:pt x="140" y="11"/>
                    </a:cubicBezTo>
                    <a:cubicBezTo>
                      <a:pt x="140" y="12"/>
                      <a:pt x="137" y="12"/>
                      <a:pt x="136" y="12"/>
                    </a:cubicBezTo>
                    <a:cubicBezTo>
                      <a:pt x="138" y="12"/>
                      <a:pt x="139" y="12"/>
                      <a:pt x="141" y="11"/>
                    </a:cubicBezTo>
                    <a:cubicBezTo>
                      <a:pt x="141" y="14"/>
                      <a:pt x="143" y="13"/>
                      <a:pt x="145" y="13"/>
                    </a:cubicBezTo>
                    <a:cubicBezTo>
                      <a:pt x="145" y="12"/>
                      <a:pt x="143" y="12"/>
                      <a:pt x="143" y="12"/>
                    </a:cubicBezTo>
                    <a:cubicBezTo>
                      <a:pt x="144" y="11"/>
                      <a:pt x="144" y="11"/>
                      <a:pt x="143" y="10"/>
                    </a:cubicBezTo>
                    <a:cubicBezTo>
                      <a:pt x="143" y="10"/>
                      <a:pt x="146" y="10"/>
                      <a:pt x="144" y="10"/>
                    </a:cubicBezTo>
                    <a:cubicBezTo>
                      <a:pt x="145" y="10"/>
                      <a:pt x="145" y="9"/>
                      <a:pt x="146" y="8"/>
                    </a:cubicBezTo>
                    <a:cubicBezTo>
                      <a:pt x="147" y="7"/>
                      <a:pt x="149" y="8"/>
                      <a:pt x="150" y="8"/>
                    </a:cubicBezTo>
                    <a:cubicBezTo>
                      <a:pt x="148" y="6"/>
                      <a:pt x="152" y="6"/>
                      <a:pt x="153" y="6"/>
                    </a:cubicBezTo>
                    <a:cubicBezTo>
                      <a:pt x="152" y="5"/>
                      <a:pt x="151" y="5"/>
                      <a:pt x="150" y="5"/>
                    </a:cubicBezTo>
                    <a:cubicBezTo>
                      <a:pt x="151" y="4"/>
                      <a:pt x="152" y="5"/>
                      <a:pt x="153" y="4"/>
                    </a:cubicBezTo>
                    <a:cubicBezTo>
                      <a:pt x="150" y="3"/>
                      <a:pt x="154" y="3"/>
                      <a:pt x="156" y="3"/>
                    </a:cubicBezTo>
                    <a:cubicBezTo>
                      <a:pt x="156" y="3"/>
                      <a:pt x="160" y="6"/>
                      <a:pt x="158" y="3"/>
                    </a:cubicBezTo>
                    <a:cubicBezTo>
                      <a:pt x="159" y="3"/>
                      <a:pt x="160" y="4"/>
                      <a:pt x="162" y="4"/>
                    </a:cubicBezTo>
                    <a:cubicBezTo>
                      <a:pt x="161" y="6"/>
                      <a:pt x="158" y="6"/>
                      <a:pt x="156" y="8"/>
                    </a:cubicBezTo>
                    <a:cubicBezTo>
                      <a:pt x="157" y="8"/>
                      <a:pt x="158" y="8"/>
                      <a:pt x="158" y="9"/>
                    </a:cubicBezTo>
                    <a:cubicBezTo>
                      <a:pt x="157" y="9"/>
                      <a:pt x="156" y="10"/>
                      <a:pt x="156" y="11"/>
                    </a:cubicBezTo>
                    <a:cubicBezTo>
                      <a:pt x="156" y="11"/>
                      <a:pt x="158" y="12"/>
                      <a:pt x="158" y="11"/>
                    </a:cubicBezTo>
                    <a:cubicBezTo>
                      <a:pt x="158" y="11"/>
                      <a:pt x="159" y="10"/>
                      <a:pt x="159" y="10"/>
                    </a:cubicBezTo>
                    <a:cubicBezTo>
                      <a:pt x="160" y="10"/>
                      <a:pt x="159" y="9"/>
                      <a:pt x="159" y="9"/>
                    </a:cubicBezTo>
                    <a:cubicBezTo>
                      <a:pt x="161" y="7"/>
                      <a:pt x="165" y="4"/>
                      <a:pt x="167" y="3"/>
                    </a:cubicBezTo>
                    <a:cubicBezTo>
                      <a:pt x="168" y="5"/>
                      <a:pt x="168" y="6"/>
                      <a:pt x="166" y="6"/>
                    </a:cubicBezTo>
                    <a:cubicBezTo>
                      <a:pt x="168" y="5"/>
                      <a:pt x="168" y="8"/>
                      <a:pt x="167" y="9"/>
                    </a:cubicBezTo>
                    <a:cubicBezTo>
                      <a:pt x="168" y="9"/>
                      <a:pt x="168" y="9"/>
                      <a:pt x="169" y="8"/>
                    </a:cubicBezTo>
                    <a:cubicBezTo>
                      <a:pt x="169" y="7"/>
                      <a:pt x="170" y="8"/>
                      <a:pt x="171" y="8"/>
                    </a:cubicBezTo>
                    <a:cubicBezTo>
                      <a:pt x="171" y="7"/>
                      <a:pt x="171" y="7"/>
                      <a:pt x="170" y="7"/>
                    </a:cubicBezTo>
                    <a:cubicBezTo>
                      <a:pt x="171" y="7"/>
                      <a:pt x="172" y="7"/>
                      <a:pt x="173" y="7"/>
                    </a:cubicBezTo>
                    <a:cubicBezTo>
                      <a:pt x="172" y="7"/>
                      <a:pt x="171" y="6"/>
                      <a:pt x="171" y="5"/>
                    </a:cubicBezTo>
                    <a:cubicBezTo>
                      <a:pt x="172" y="5"/>
                      <a:pt x="173" y="4"/>
                      <a:pt x="175" y="5"/>
                    </a:cubicBezTo>
                    <a:cubicBezTo>
                      <a:pt x="174" y="4"/>
                      <a:pt x="173" y="4"/>
                      <a:pt x="171" y="4"/>
                    </a:cubicBezTo>
                    <a:cubicBezTo>
                      <a:pt x="172" y="3"/>
                      <a:pt x="178" y="0"/>
                      <a:pt x="179" y="2"/>
                    </a:cubicBezTo>
                    <a:cubicBezTo>
                      <a:pt x="179" y="3"/>
                      <a:pt x="181" y="3"/>
                      <a:pt x="181" y="3"/>
                    </a:cubicBezTo>
                    <a:cubicBezTo>
                      <a:pt x="182" y="4"/>
                      <a:pt x="177" y="5"/>
                      <a:pt x="177" y="5"/>
                    </a:cubicBezTo>
                    <a:cubicBezTo>
                      <a:pt x="178" y="5"/>
                      <a:pt x="178" y="5"/>
                      <a:pt x="179" y="5"/>
                    </a:cubicBezTo>
                    <a:cubicBezTo>
                      <a:pt x="178" y="6"/>
                      <a:pt x="177" y="6"/>
                      <a:pt x="176" y="6"/>
                    </a:cubicBezTo>
                    <a:cubicBezTo>
                      <a:pt x="177" y="6"/>
                      <a:pt x="179" y="5"/>
                      <a:pt x="180" y="6"/>
                    </a:cubicBezTo>
                    <a:cubicBezTo>
                      <a:pt x="179" y="7"/>
                      <a:pt x="178" y="7"/>
                      <a:pt x="177" y="8"/>
                    </a:cubicBezTo>
                    <a:cubicBezTo>
                      <a:pt x="178" y="8"/>
                      <a:pt x="180" y="7"/>
                      <a:pt x="181" y="8"/>
                    </a:cubicBezTo>
                    <a:cubicBezTo>
                      <a:pt x="180" y="8"/>
                      <a:pt x="180" y="9"/>
                      <a:pt x="180" y="10"/>
                    </a:cubicBezTo>
                    <a:cubicBezTo>
                      <a:pt x="180" y="8"/>
                      <a:pt x="181" y="7"/>
                      <a:pt x="183" y="8"/>
                    </a:cubicBezTo>
                    <a:cubicBezTo>
                      <a:pt x="180" y="8"/>
                      <a:pt x="183" y="5"/>
                      <a:pt x="184" y="4"/>
                    </a:cubicBezTo>
                    <a:cubicBezTo>
                      <a:pt x="185" y="3"/>
                      <a:pt x="189" y="4"/>
                      <a:pt x="188" y="6"/>
                    </a:cubicBezTo>
                    <a:cubicBezTo>
                      <a:pt x="189" y="6"/>
                      <a:pt x="191" y="5"/>
                      <a:pt x="192" y="6"/>
                    </a:cubicBezTo>
                    <a:cubicBezTo>
                      <a:pt x="193" y="5"/>
                      <a:pt x="197" y="7"/>
                      <a:pt x="194" y="7"/>
                    </a:cubicBezTo>
                    <a:cubicBezTo>
                      <a:pt x="196" y="7"/>
                      <a:pt x="200" y="7"/>
                      <a:pt x="201" y="9"/>
                    </a:cubicBezTo>
                    <a:cubicBezTo>
                      <a:pt x="203" y="10"/>
                      <a:pt x="199" y="10"/>
                      <a:pt x="198" y="10"/>
                    </a:cubicBezTo>
                    <a:cubicBezTo>
                      <a:pt x="196" y="11"/>
                      <a:pt x="195" y="12"/>
                      <a:pt x="192" y="12"/>
                    </a:cubicBezTo>
                    <a:cubicBezTo>
                      <a:pt x="190" y="12"/>
                      <a:pt x="186" y="10"/>
                      <a:pt x="184" y="12"/>
                    </a:cubicBezTo>
                    <a:cubicBezTo>
                      <a:pt x="185" y="12"/>
                      <a:pt x="187" y="12"/>
                      <a:pt x="188" y="12"/>
                    </a:cubicBezTo>
                    <a:cubicBezTo>
                      <a:pt x="189" y="12"/>
                      <a:pt x="193" y="12"/>
                      <a:pt x="191" y="13"/>
                    </a:cubicBezTo>
                    <a:cubicBezTo>
                      <a:pt x="192" y="14"/>
                      <a:pt x="195" y="14"/>
                      <a:pt x="192" y="15"/>
                    </a:cubicBezTo>
                    <a:cubicBezTo>
                      <a:pt x="193" y="15"/>
                      <a:pt x="194" y="15"/>
                      <a:pt x="195" y="15"/>
                    </a:cubicBezTo>
                    <a:cubicBezTo>
                      <a:pt x="195" y="16"/>
                      <a:pt x="195" y="16"/>
                      <a:pt x="196" y="16"/>
                    </a:cubicBezTo>
                    <a:cubicBezTo>
                      <a:pt x="196" y="15"/>
                      <a:pt x="196" y="15"/>
                      <a:pt x="196" y="14"/>
                    </a:cubicBezTo>
                    <a:cubicBezTo>
                      <a:pt x="197" y="14"/>
                      <a:pt x="198" y="14"/>
                      <a:pt x="198" y="16"/>
                    </a:cubicBezTo>
                    <a:cubicBezTo>
                      <a:pt x="199" y="14"/>
                      <a:pt x="202" y="14"/>
                      <a:pt x="202" y="16"/>
                    </a:cubicBezTo>
                    <a:cubicBezTo>
                      <a:pt x="203" y="19"/>
                      <a:pt x="197" y="17"/>
                      <a:pt x="196" y="16"/>
                    </a:cubicBezTo>
                    <a:cubicBezTo>
                      <a:pt x="198" y="18"/>
                      <a:pt x="195" y="19"/>
                      <a:pt x="194" y="19"/>
                    </a:cubicBezTo>
                    <a:cubicBezTo>
                      <a:pt x="193" y="19"/>
                      <a:pt x="191" y="19"/>
                      <a:pt x="191" y="20"/>
                    </a:cubicBezTo>
                    <a:cubicBezTo>
                      <a:pt x="191" y="21"/>
                      <a:pt x="191" y="21"/>
                      <a:pt x="189" y="22"/>
                    </a:cubicBezTo>
                    <a:cubicBezTo>
                      <a:pt x="189" y="23"/>
                      <a:pt x="188" y="22"/>
                      <a:pt x="187" y="22"/>
                    </a:cubicBezTo>
                    <a:cubicBezTo>
                      <a:pt x="186" y="21"/>
                      <a:pt x="188" y="20"/>
                      <a:pt x="188" y="20"/>
                    </a:cubicBezTo>
                    <a:cubicBezTo>
                      <a:pt x="190" y="18"/>
                      <a:pt x="190" y="16"/>
                      <a:pt x="188" y="16"/>
                    </a:cubicBezTo>
                    <a:cubicBezTo>
                      <a:pt x="186" y="15"/>
                      <a:pt x="183" y="15"/>
                      <a:pt x="181" y="14"/>
                    </a:cubicBezTo>
                    <a:cubicBezTo>
                      <a:pt x="179" y="13"/>
                      <a:pt x="177" y="11"/>
                      <a:pt x="175" y="12"/>
                    </a:cubicBezTo>
                    <a:cubicBezTo>
                      <a:pt x="171" y="15"/>
                      <a:pt x="165" y="12"/>
                      <a:pt x="164" y="17"/>
                    </a:cubicBezTo>
                    <a:cubicBezTo>
                      <a:pt x="163" y="18"/>
                      <a:pt x="163" y="19"/>
                      <a:pt x="163" y="21"/>
                    </a:cubicBezTo>
                    <a:cubicBezTo>
                      <a:pt x="163" y="21"/>
                      <a:pt x="164" y="23"/>
                      <a:pt x="163" y="23"/>
                    </a:cubicBezTo>
                    <a:cubicBezTo>
                      <a:pt x="162" y="24"/>
                      <a:pt x="161" y="24"/>
                      <a:pt x="161" y="24"/>
                    </a:cubicBezTo>
                    <a:cubicBezTo>
                      <a:pt x="160" y="24"/>
                      <a:pt x="159" y="25"/>
                      <a:pt x="159" y="26"/>
                    </a:cubicBezTo>
                    <a:cubicBezTo>
                      <a:pt x="157" y="28"/>
                      <a:pt x="155" y="26"/>
                      <a:pt x="153" y="25"/>
                    </a:cubicBezTo>
                    <a:cubicBezTo>
                      <a:pt x="152" y="25"/>
                      <a:pt x="151" y="25"/>
                      <a:pt x="150" y="25"/>
                    </a:cubicBezTo>
                    <a:cubicBezTo>
                      <a:pt x="149" y="24"/>
                      <a:pt x="149" y="25"/>
                      <a:pt x="148" y="26"/>
                    </a:cubicBezTo>
                    <a:cubicBezTo>
                      <a:pt x="145" y="27"/>
                      <a:pt x="141" y="27"/>
                      <a:pt x="138" y="25"/>
                    </a:cubicBezTo>
                    <a:cubicBezTo>
                      <a:pt x="137" y="25"/>
                      <a:pt x="135" y="22"/>
                      <a:pt x="133" y="22"/>
                    </a:cubicBezTo>
                    <a:cubicBezTo>
                      <a:pt x="131" y="20"/>
                      <a:pt x="129" y="20"/>
                      <a:pt x="127" y="21"/>
                    </a:cubicBezTo>
                    <a:cubicBezTo>
                      <a:pt x="128" y="22"/>
                      <a:pt x="128" y="22"/>
                      <a:pt x="128" y="22"/>
                    </a:cubicBezTo>
                    <a:cubicBezTo>
                      <a:pt x="126" y="23"/>
                      <a:pt x="123" y="22"/>
                      <a:pt x="120" y="23"/>
                    </a:cubicBezTo>
                    <a:cubicBezTo>
                      <a:pt x="123" y="24"/>
                      <a:pt x="121" y="26"/>
                      <a:pt x="119" y="27"/>
                    </a:cubicBezTo>
                    <a:cubicBezTo>
                      <a:pt x="120" y="27"/>
                      <a:pt x="121" y="28"/>
                      <a:pt x="121" y="28"/>
                    </a:cubicBezTo>
                    <a:cubicBezTo>
                      <a:pt x="118" y="31"/>
                      <a:pt x="114" y="28"/>
                      <a:pt x="110" y="28"/>
                    </a:cubicBezTo>
                    <a:cubicBezTo>
                      <a:pt x="109" y="28"/>
                      <a:pt x="107" y="27"/>
                      <a:pt x="106" y="27"/>
                    </a:cubicBezTo>
                    <a:cubicBezTo>
                      <a:pt x="104" y="28"/>
                      <a:pt x="106" y="30"/>
                      <a:pt x="106" y="31"/>
                    </a:cubicBezTo>
                    <a:cubicBezTo>
                      <a:pt x="105" y="34"/>
                      <a:pt x="100" y="32"/>
                      <a:pt x="98" y="32"/>
                    </a:cubicBezTo>
                    <a:cubicBezTo>
                      <a:pt x="95" y="34"/>
                      <a:pt x="93" y="37"/>
                      <a:pt x="90" y="39"/>
                    </a:cubicBezTo>
                    <a:cubicBezTo>
                      <a:pt x="91" y="39"/>
                      <a:pt x="93" y="41"/>
                      <a:pt x="93" y="42"/>
                    </a:cubicBezTo>
                    <a:cubicBezTo>
                      <a:pt x="92" y="43"/>
                      <a:pt x="88" y="46"/>
                      <a:pt x="87" y="47"/>
                    </a:cubicBezTo>
                    <a:cubicBezTo>
                      <a:pt x="87" y="47"/>
                      <a:pt x="86" y="48"/>
                      <a:pt x="85" y="48"/>
                    </a:cubicBezTo>
                    <a:cubicBezTo>
                      <a:pt x="84" y="49"/>
                      <a:pt x="86" y="50"/>
                      <a:pt x="85" y="51"/>
                    </a:cubicBezTo>
                    <a:cubicBezTo>
                      <a:pt x="84" y="52"/>
                      <a:pt x="80" y="52"/>
                      <a:pt x="78" y="52"/>
                    </a:cubicBezTo>
                    <a:cubicBezTo>
                      <a:pt x="78" y="53"/>
                      <a:pt x="79" y="60"/>
                      <a:pt x="78" y="61"/>
                    </a:cubicBezTo>
                    <a:cubicBezTo>
                      <a:pt x="77" y="62"/>
                      <a:pt x="76" y="63"/>
                      <a:pt x="75" y="64"/>
                    </a:cubicBezTo>
                    <a:cubicBezTo>
                      <a:pt x="74" y="66"/>
                      <a:pt x="73" y="67"/>
                      <a:pt x="71" y="68"/>
                    </a:cubicBezTo>
                    <a:cubicBezTo>
                      <a:pt x="73" y="69"/>
                      <a:pt x="77" y="70"/>
                      <a:pt x="75" y="73"/>
                    </a:cubicBezTo>
                    <a:cubicBezTo>
                      <a:pt x="74" y="75"/>
                      <a:pt x="69" y="74"/>
                      <a:pt x="67" y="74"/>
                    </a:cubicBezTo>
                    <a:cubicBezTo>
                      <a:pt x="65" y="74"/>
                      <a:pt x="60" y="77"/>
                      <a:pt x="60" y="79"/>
                    </a:cubicBezTo>
                    <a:cubicBezTo>
                      <a:pt x="60" y="80"/>
                      <a:pt x="59" y="81"/>
                      <a:pt x="59" y="82"/>
                    </a:cubicBezTo>
                    <a:cubicBezTo>
                      <a:pt x="59" y="83"/>
                      <a:pt x="61" y="85"/>
                      <a:pt x="60" y="86"/>
                    </a:cubicBezTo>
                    <a:cubicBezTo>
                      <a:pt x="59" y="87"/>
                      <a:pt x="59" y="89"/>
                      <a:pt x="60" y="91"/>
                    </a:cubicBezTo>
                    <a:cubicBezTo>
                      <a:pt x="62" y="94"/>
                      <a:pt x="60" y="96"/>
                      <a:pt x="60" y="98"/>
                    </a:cubicBezTo>
                    <a:cubicBezTo>
                      <a:pt x="60" y="100"/>
                      <a:pt x="63" y="101"/>
                      <a:pt x="64" y="101"/>
                    </a:cubicBezTo>
                    <a:cubicBezTo>
                      <a:pt x="65" y="102"/>
                      <a:pt x="66" y="102"/>
                      <a:pt x="66" y="103"/>
                    </a:cubicBezTo>
                    <a:cubicBezTo>
                      <a:pt x="66" y="103"/>
                      <a:pt x="65" y="106"/>
                      <a:pt x="64" y="106"/>
                    </a:cubicBezTo>
                    <a:cubicBezTo>
                      <a:pt x="63" y="106"/>
                      <a:pt x="61" y="107"/>
                      <a:pt x="62" y="109"/>
                    </a:cubicBezTo>
                    <a:cubicBezTo>
                      <a:pt x="62" y="110"/>
                      <a:pt x="63" y="111"/>
                      <a:pt x="64" y="112"/>
                    </a:cubicBezTo>
                    <a:cubicBezTo>
                      <a:pt x="64" y="114"/>
                      <a:pt x="63" y="114"/>
                      <a:pt x="63" y="116"/>
                    </a:cubicBezTo>
                    <a:cubicBezTo>
                      <a:pt x="63" y="117"/>
                      <a:pt x="62" y="118"/>
                      <a:pt x="61" y="118"/>
                    </a:cubicBezTo>
                    <a:cubicBezTo>
                      <a:pt x="59" y="119"/>
                      <a:pt x="58" y="118"/>
                      <a:pt x="58" y="120"/>
                    </a:cubicBezTo>
                    <a:cubicBezTo>
                      <a:pt x="58" y="121"/>
                      <a:pt x="57" y="122"/>
                      <a:pt x="57" y="123"/>
                    </a:cubicBezTo>
                    <a:cubicBezTo>
                      <a:pt x="56" y="124"/>
                      <a:pt x="57" y="125"/>
                      <a:pt x="57" y="126"/>
                    </a:cubicBezTo>
                    <a:cubicBezTo>
                      <a:pt x="57" y="127"/>
                      <a:pt x="57" y="131"/>
                      <a:pt x="55" y="130"/>
                    </a:cubicBezTo>
                    <a:cubicBezTo>
                      <a:pt x="54" y="130"/>
                      <a:pt x="54" y="129"/>
                      <a:pt x="53" y="128"/>
                    </a:cubicBezTo>
                    <a:cubicBezTo>
                      <a:pt x="53" y="128"/>
                      <a:pt x="52" y="128"/>
                      <a:pt x="52" y="128"/>
                    </a:cubicBezTo>
                    <a:cubicBezTo>
                      <a:pt x="50" y="127"/>
                      <a:pt x="48" y="127"/>
                      <a:pt x="48" y="125"/>
                    </a:cubicBezTo>
                    <a:cubicBezTo>
                      <a:pt x="48" y="124"/>
                      <a:pt x="47" y="123"/>
                      <a:pt x="47" y="122"/>
                    </a:cubicBezTo>
                    <a:cubicBezTo>
                      <a:pt x="47" y="121"/>
                      <a:pt x="48" y="118"/>
                      <a:pt x="48" y="121"/>
                    </a:cubicBezTo>
                    <a:cubicBezTo>
                      <a:pt x="49" y="119"/>
                      <a:pt x="47" y="118"/>
                      <a:pt x="46" y="120"/>
                    </a:cubicBezTo>
                    <a:cubicBezTo>
                      <a:pt x="46" y="121"/>
                      <a:pt x="48" y="122"/>
                      <a:pt x="46" y="123"/>
                    </a:cubicBezTo>
                    <a:cubicBezTo>
                      <a:pt x="46" y="122"/>
                      <a:pt x="46" y="122"/>
                      <a:pt x="46" y="122"/>
                    </a:cubicBezTo>
                    <a:cubicBezTo>
                      <a:pt x="46" y="123"/>
                      <a:pt x="45" y="123"/>
                      <a:pt x="44" y="123"/>
                    </a:cubicBezTo>
                    <a:cubicBezTo>
                      <a:pt x="46" y="124"/>
                      <a:pt x="46" y="125"/>
                      <a:pt x="45" y="127"/>
                    </a:cubicBezTo>
                    <a:cubicBezTo>
                      <a:pt x="45" y="125"/>
                      <a:pt x="45" y="127"/>
                      <a:pt x="45" y="127"/>
                    </a:cubicBezTo>
                    <a:cubicBezTo>
                      <a:pt x="44" y="128"/>
                      <a:pt x="43" y="128"/>
                      <a:pt x="43" y="128"/>
                    </a:cubicBezTo>
                    <a:cubicBezTo>
                      <a:pt x="42" y="129"/>
                      <a:pt x="42" y="130"/>
                      <a:pt x="41" y="129"/>
                    </a:cubicBezTo>
                    <a:cubicBezTo>
                      <a:pt x="40" y="129"/>
                      <a:pt x="39" y="128"/>
                      <a:pt x="38" y="128"/>
                    </a:cubicBezTo>
                    <a:cubicBezTo>
                      <a:pt x="41" y="129"/>
                      <a:pt x="38" y="131"/>
                      <a:pt x="36" y="131"/>
                    </a:cubicBezTo>
                    <a:cubicBezTo>
                      <a:pt x="37" y="132"/>
                      <a:pt x="37" y="132"/>
                      <a:pt x="37" y="132"/>
                    </a:cubicBezTo>
                    <a:cubicBezTo>
                      <a:pt x="36" y="132"/>
                      <a:pt x="35" y="132"/>
                      <a:pt x="34" y="132"/>
                    </a:cubicBezTo>
                    <a:cubicBezTo>
                      <a:pt x="34" y="132"/>
                      <a:pt x="35" y="133"/>
                      <a:pt x="35" y="133"/>
                    </a:cubicBezTo>
                    <a:cubicBezTo>
                      <a:pt x="33" y="133"/>
                      <a:pt x="32" y="135"/>
                      <a:pt x="30" y="136"/>
                    </a:cubicBezTo>
                    <a:cubicBezTo>
                      <a:pt x="28" y="138"/>
                      <a:pt x="26" y="138"/>
                      <a:pt x="24" y="139"/>
                    </a:cubicBezTo>
                    <a:cubicBezTo>
                      <a:pt x="23" y="139"/>
                      <a:pt x="22" y="140"/>
                      <a:pt x="21" y="140"/>
                    </a:cubicBezTo>
                    <a:cubicBezTo>
                      <a:pt x="20" y="140"/>
                      <a:pt x="19" y="139"/>
                      <a:pt x="18" y="139"/>
                    </a:cubicBezTo>
                    <a:cubicBezTo>
                      <a:pt x="17" y="139"/>
                      <a:pt x="14" y="140"/>
                      <a:pt x="13" y="139"/>
                    </a:cubicBezTo>
                    <a:cubicBezTo>
                      <a:pt x="13" y="138"/>
                      <a:pt x="14" y="137"/>
                      <a:pt x="15" y="137"/>
                    </a:cubicBezTo>
                    <a:cubicBezTo>
                      <a:pt x="12" y="139"/>
                      <a:pt x="0" y="132"/>
                      <a:pt x="5" y="130"/>
                    </a:cubicBezTo>
                    <a:cubicBezTo>
                      <a:pt x="4" y="129"/>
                      <a:pt x="4" y="129"/>
                      <a:pt x="4" y="129"/>
                    </a:cubicBezTo>
                    <a:cubicBezTo>
                      <a:pt x="6" y="129"/>
                      <a:pt x="8" y="131"/>
                      <a:pt x="10" y="131"/>
                    </a:cubicBezTo>
                    <a:cubicBezTo>
                      <a:pt x="9" y="130"/>
                      <a:pt x="9" y="130"/>
                      <a:pt x="9" y="130"/>
                    </a:cubicBezTo>
                    <a:cubicBezTo>
                      <a:pt x="10" y="129"/>
                      <a:pt x="12" y="129"/>
                      <a:pt x="13" y="128"/>
                    </a:cubicBezTo>
                    <a:cubicBezTo>
                      <a:pt x="11" y="129"/>
                      <a:pt x="10" y="129"/>
                      <a:pt x="8" y="130"/>
                    </a:cubicBezTo>
                    <a:cubicBezTo>
                      <a:pt x="9" y="129"/>
                      <a:pt x="8" y="128"/>
                      <a:pt x="7" y="128"/>
                    </a:cubicBezTo>
                    <a:cubicBezTo>
                      <a:pt x="8" y="128"/>
                      <a:pt x="9" y="128"/>
                      <a:pt x="9" y="127"/>
                    </a:cubicBezTo>
                    <a:cubicBezTo>
                      <a:pt x="7" y="127"/>
                      <a:pt x="12" y="126"/>
                      <a:pt x="12" y="125"/>
                    </a:cubicBezTo>
                    <a:cubicBezTo>
                      <a:pt x="12" y="125"/>
                      <a:pt x="11" y="126"/>
                      <a:pt x="10" y="126"/>
                    </a:cubicBezTo>
                    <a:cubicBezTo>
                      <a:pt x="9" y="126"/>
                      <a:pt x="8" y="126"/>
                      <a:pt x="10" y="125"/>
                    </a:cubicBezTo>
                    <a:cubicBezTo>
                      <a:pt x="10" y="125"/>
                      <a:pt x="9" y="125"/>
                      <a:pt x="8" y="125"/>
                    </a:cubicBezTo>
                    <a:cubicBezTo>
                      <a:pt x="10" y="124"/>
                      <a:pt x="11" y="123"/>
                      <a:pt x="13" y="123"/>
                    </a:cubicBezTo>
                    <a:cubicBezTo>
                      <a:pt x="12" y="123"/>
                      <a:pt x="11" y="122"/>
                      <a:pt x="10" y="123"/>
                    </a:cubicBezTo>
                    <a:cubicBezTo>
                      <a:pt x="10" y="124"/>
                      <a:pt x="8" y="125"/>
                      <a:pt x="8" y="125"/>
                    </a:cubicBezTo>
                    <a:cubicBezTo>
                      <a:pt x="8" y="124"/>
                      <a:pt x="8" y="124"/>
                      <a:pt x="9" y="124"/>
                    </a:cubicBezTo>
                    <a:cubicBezTo>
                      <a:pt x="8" y="124"/>
                      <a:pt x="7" y="124"/>
                      <a:pt x="6" y="124"/>
                    </a:cubicBezTo>
                    <a:cubicBezTo>
                      <a:pt x="6" y="124"/>
                      <a:pt x="7" y="124"/>
                      <a:pt x="7" y="125"/>
                    </a:cubicBezTo>
                    <a:cubicBezTo>
                      <a:pt x="6" y="125"/>
                      <a:pt x="5" y="125"/>
                      <a:pt x="5" y="126"/>
                    </a:cubicBezTo>
                    <a:cubicBezTo>
                      <a:pt x="5" y="125"/>
                      <a:pt x="5" y="124"/>
                      <a:pt x="5" y="123"/>
                    </a:cubicBezTo>
                    <a:cubicBezTo>
                      <a:pt x="4" y="124"/>
                      <a:pt x="4" y="124"/>
                      <a:pt x="4" y="124"/>
                    </a:cubicBezTo>
                    <a:cubicBezTo>
                      <a:pt x="6" y="124"/>
                      <a:pt x="3" y="127"/>
                      <a:pt x="3" y="125"/>
                    </a:cubicBezTo>
                    <a:cubicBezTo>
                      <a:pt x="3" y="127"/>
                      <a:pt x="2" y="125"/>
                      <a:pt x="2" y="124"/>
                    </a:cubicBezTo>
                    <a:cubicBezTo>
                      <a:pt x="2" y="123"/>
                      <a:pt x="3" y="121"/>
                      <a:pt x="4" y="121"/>
                    </a:cubicBezTo>
                    <a:cubicBezTo>
                      <a:pt x="4" y="122"/>
                      <a:pt x="4" y="123"/>
                      <a:pt x="3" y="123"/>
                    </a:cubicBezTo>
                    <a:cubicBezTo>
                      <a:pt x="4" y="124"/>
                      <a:pt x="4" y="123"/>
                      <a:pt x="4" y="122"/>
                    </a:cubicBezTo>
                    <a:cubicBezTo>
                      <a:pt x="5" y="121"/>
                      <a:pt x="7" y="122"/>
                      <a:pt x="8" y="122"/>
                    </a:cubicBezTo>
                    <a:cubicBezTo>
                      <a:pt x="5" y="121"/>
                      <a:pt x="9" y="121"/>
                      <a:pt x="9" y="120"/>
                    </a:cubicBezTo>
                    <a:cubicBezTo>
                      <a:pt x="8" y="121"/>
                      <a:pt x="7" y="121"/>
                      <a:pt x="6" y="120"/>
                    </a:cubicBezTo>
                    <a:cubicBezTo>
                      <a:pt x="7" y="119"/>
                      <a:pt x="9" y="117"/>
                      <a:pt x="10" y="117"/>
                    </a:cubicBezTo>
                    <a:cubicBezTo>
                      <a:pt x="8" y="116"/>
                      <a:pt x="13" y="114"/>
                      <a:pt x="13" y="113"/>
                    </a:cubicBezTo>
                    <a:cubicBezTo>
                      <a:pt x="14" y="114"/>
                      <a:pt x="13" y="115"/>
                      <a:pt x="13" y="116"/>
                    </a:cubicBezTo>
                    <a:cubicBezTo>
                      <a:pt x="15" y="114"/>
                      <a:pt x="15" y="113"/>
                      <a:pt x="18" y="113"/>
                    </a:cubicBezTo>
                    <a:cubicBezTo>
                      <a:pt x="16" y="112"/>
                      <a:pt x="13" y="113"/>
                      <a:pt x="11" y="113"/>
                    </a:cubicBezTo>
                    <a:cubicBezTo>
                      <a:pt x="11" y="114"/>
                      <a:pt x="9" y="115"/>
                      <a:pt x="8" y="116"/>
                    </a:cubicBezTo>
                    <a:cubicBezTo>
                      <a:pt x="6" y="120"/>
                      <a:pt x="7" y="115"/>
                      <a:pt x="5" y="116"/>
                    </a:cubicBezTo>
                    <a:cubicBezTo>
                      <a:pt x="5" y="115"/>
                      <a:pt x="5" y="114"/>
                      <a:pt x="5" y="114"/>
                    </a:cubicBezTo>
                    <a:cubicBezTo>
                      <a:pt x="5" y="114"/>
                      <a:pt x="4" y="117"/>
                      <a:pt x="3" y="116"/>
                    </a:cubicBezTo>
                    <a:cubicBezTo>
                      <a:pt x="2" y="116"/>
                      <a:pt x="2" y="114"/>
                      <a:pt x="1" y="114"/>
                    </a:cubicBezTo>
                    <a:cubicBezTo>
                      <a:pt x="2" y="114"/>
                      <a:pt x="3" y="113"/>
                      <a:pt x="3" y="112"/>
                    </a:cubicBezTo>
                    <a:cubicBezTo>
                      <a:pt x="4" y="115"/>
                      <a:pt x="7" y="112"/>
                      <a:pt x="6" y="110"/>
                    </a:cubicBezTo>
                    <a:cubicBezTo>
                      <a:pt x="5" y="110"/>
                      <a:pt x="4" y="112"/>
                      <a:pt x="2" y="112"/>
                    </a:cubicBezTo>
                    <a:cubicBezTo>
                      <a:pt x="1" y="112"/>
                      <a:pt x="1" y="110"/>
                      <a:pt x="0" y="109"/>
                    </a:cubicBezTo>
                    <a:cubicBezTo>
                      <a:pt x="1" y="109"/>
                      <a:pt x="2" y="110"/>
                      <a:pt x="3" y="111"/>
                    </a:cubicBezTo>
                    <a:cubicBezTo>
                      <a:pt x="3" y="110"/>
                      <a:pt x="3" y="108"/>
                      <a:pt x="4" y="108"/>
                    </a:cubicBezTo>
                    <a:cubicBezTo>
                      <a:pt x="3" y="108"/>
                      <a:pt x="1" y="110"/>
                      <a:pt x="0" y="108"/>
                    </a:cubicBezTo>
                    <a:cubicBezTo>
                      <a:pt x="1" y="108"/>
                      <a:pt x="1" y="108"/>
                      <a:pt x="2" y="107"/>
                    </a:cubicBezTo>
                    <a:cubicBezTo>
                      <a:pt x="1" y="108"/>
                      <a:pt x="0" y="106"/>
                      <a:pt x="2" y="106"/>
                    </a:cubicBezTo>
                    <a:cubicBezTo>
                      <a:pt x="4" y="107"/>
                      <a:pt x="6" y="106"/>
                      <a:pt x="8" y="106"/>
                    </a:cubicBezTo>
                    <a:cubicBezTo>
                      <a:pt x="10" y="106"/>
                      <a:pt x="12" y="107"/>
                      <a:pt x="13" y="106"/>
                    </a:cubicBezTo>
                    <a:cubicBezTo>
                      <a:pt x="15" y="105"/>
                      <a:pt x="18" y="107"/>
                      <a:pt x="16" y="108"/>
                    </a:cubicBezTo>
                    <a:cubicBezTo>
                      <a:pt x="17" y="107"/>
                      <a:pt x="17" y="107"/>
                      <a:pt x="18" y="108"/>
                    </a:cubicBezTo>
                    <a:cubicBezTo>
                      <a:pt x="16" y="106"/>
                      <a:pt x="21" y="105"/>
                      <a:pt x="22" y="105"/>
                    </a:cubicBezTo>
                    <a:cubicBezTo>
                      <a:pt x="19" y="104"/>
                      <a:pt x="20" y="103"/>
                      <a:pt x="22" y="102"/>
                    </a:cubicBezTo>
                    <a:cubicBezTo>
                      <a:pt x="21" y="102"/>
                      <a:pt x="19" y="104"/>
                      <a:pt x="20" y="105"/>
                    </a:cubicBezTo>
                    <a:cubicBezTo>
                      <a:pt x="19" y="105"/>
                      <a:pt x="18" y="106"/>
                      <a:pt x="17" y="105"/>
                    </a:cubicBezTo>
                    <a:cubicBezTo>
                      <a:pt x="17" y="105"/>
                      <a:pt x="18" y="105"/>
                      <a:pt x="18" y="104"/>
                    </a:cubicBezTo>
                    <a:cubicBezTo>
                      <a:pt x="17" y="105"/>
                      <a:pt x="12" y="105"/>
                      <a:pt x="14" y="103"/>
                    </a:cubicBezTo>
                    <a:cubicBezTo>
                      <a:pt x="13" y="104"/>
                      <a:pt x="13" y="105"/>
                      <a:pt x="13" y="105"/>
                    </a:cubicBezTo>
                    <a:cubicBezTo>
                      <a:pt x="12" y="106"/>
                      <a:pt x="10" y="105"/>
                      <a:pt x="9" y="105"/>
                    </a:cubicBezTo>
                    <a:cubicBezTo>
                      <a:pt x="8" y="105"/>
                      <a:pt x="6" y="106"/>
                      <a:pt x="4" y="106"/>
                    </a:cubicBezTo>
                    <a:cubicBezTo>
                      <a:pt x="3" y="106"/>
                      <a:pt x="2" y="105"/>
                      <a:pt x="1" y="105"/>
                    </a:cubicBezTo>
                    <a:cubicBezTo>
                      <a:pt x="3" y="105"/>
                      <a:pt x="2" y="104"/>
                      <a:pt x="1" y="104"/>
                    </a:cubicBezTo>
                    <a:cubicBezTo>
                      <a:pt x="2" y="103"/>
                      <a:pt x="4" y="103"/>
                      <a:pt x="5" y="103"/>
                    </a:cubicBezTo>
                    <a:cubicBezTo>
                      <a:pt x="4" y="103"/>
                      <a:pt x="2" y="103"/>
                      <a:pt x="1" y="103"/>
                    </a:cubicBezTo>
                    <a:cubicBezTo>
                      <a:pt x="2" y="102"/>
                      <a:pt x="2" y="102"/>
                      <a:pt x="0" y="10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77" name="Freeform 5317"/>
              <p:cNvSpPr>
                <a:spLocks/>
              </p:cNvSpPr>
              <p:nvPr/>
            </p:nvSpPr>
            <p:spPr bwMode="auto">
              <a:xfrm>
                <a:off x="2808" y="1719"/>
                <a:ext cx="3" cy="2"/>
              </a:xfrm>
              <a:custGeom>
                <a:avLst/>
                <a:gdLst>
                  <a:gd name="T0" fmla="*/ 2 w 2"/>
                  <a:gd name="T1" fmla="*/ 2 h 1"/>
                  <a:gd name="T2" fmla="*/ 0 w 2"/>
                  <a:gd name="T3" fmla="*/ 0 h 1"/>
                  <a:gd name="T4" fmla="*/ 3 w 2"/>
                  <a:gd name="T5" fmla="*/ 2 h 1"/>
                  <a:gd name="T6" fmla="*/ 2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0" y="0"/>
                      <a:pt x="0" y="0"/>
                      <a:pt x="0" y="0"/>
                    </a:cubicBezTo>
                    <a:cubicBezTo>
                      <a:pt x="1" y="0"/>
                      <a:pt x="2" y="0"/>
                      <a:pt x="2"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78" name="Freeform 5318"/>
              <p:cNvSpPr>
                <a:spLocks/>
              </p:cNvSpPr>
              <p:nvPr/>
            </p:nvSpPr>
            <p:spPr bwMode="auto">
              <a:xfrm>
                <a:off x="2808" y="1702"/>
                <a:ext cx="6" cy="1"/>
              </a:xfrm>
              <a:custGeom>
                <a:avLst/>
                <a:gdLst>
                  <a:gd name="T0" fmla="*/ 5 w 4"/>
                  <a:gd name="T1" fmla="*/ 0 h 1"/>
                  <a:gd name="T2" fmla="*/ 6 w 4"/>
                  <a:gd name="T3" fmla="*/ 1 h 1"/>
                  <a:gd name="T4" fmla="*/ 0 w 4"/>
                  <a:gd name="T5" fmla="*/ 1 h 1"/>
                  <a:gd name="T6" fmla="*/ 5 w 4"/>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3" y="0"/>
                    </a:moveTo>
                    <a:cubicBezTo>
                      <a:pt x="3" y="1"/>
                      <a:pt x="3" y="1"/>
                      <a:pt x="4" y="1"/>
                    </a:cubicBezTo>
                    <a:cubicBezTo>
                      <a:pt x="3" y="1"/>
                      <a:pt x="1" y="1"/>
                      <a:pt x="0" y="1"/>
                    </a:cubicBezTo>
                    <a:cubicBezTo>
                      <a:pt x="1" y="0"/>
                      <a:pt x="2" y="0"/>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79" name="Freeform 5319"/>
              <p:cNvSpPr>
                <a:spLocks/>
              </p:cNvSpPr>
              <p:nvPr/>
            </p:nvSpPr>
            <p:spPr bwMode="auto">
              <a:xfrm>
                <a:off x="2814" y="1719"/>
                <a:ext cx="4" cy="4"/>
              </a:xfrm>
              <a:custGeom>
                <a:avLst/>
                <a:gdLst>
                  <a:gd name="T0" fmla="*/ 3 w 3"/>
                  <a:gd name="T1" fmla="*/ 4 h 3"/>
                  <a:gd name="T2" fmla="*/ 0 w 3"/>
                  <a:gd name="T3" fmla="*/ 3 h 3"/>
                  <a:gd name="T4" fmla="*/ 4 w 3"/>
                  <a:gd name="T5" fmla="*/ 0 h 3"/>
                  <a:gd name="T6" fmla="*/ 3 w 3"/>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2" y="3"/>
                    </a:moveTo>
                    <a:cubicBezTo>
                      <a:pt x="1" y="3"/>
                      <a:pt x="0" y="2"/>
                      <a:pt x="0" y="2"/>
                    </a:cubicBezTo>
                    <a:cubicBezTo>
                      <a:pt x="1" y="1"/>
                      <a:pt x="2" y="1"/>
                      <a:pt x="3" y="0"/>
                    </a:cubicBezTo>
                    <a:cubicBezTo>
                      <a:pt x="3" y="1"/>
                      <a:pt x="3" y="3"/>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80" name="Freeform 5320"/>
              <p:cNvSpPr>
                <a:spLocks/>
              </p:cNvSpPr>
              <p:nvPr/>
            </p:nvSpPr>
            <p:spPr bwMode="auto">
              <a:xfrm>
                <a:off x="2823" y="1735"/>
                <a:ext cx="4" cy="3"/>
              </a:xfrm>
              <a:custGeom>
                <a:avLst/>
                <a:gdLst>
                  <a:gd name="T0" fmla="*/ 0 w 3"/>
                  <a:gd name="T1" fmla="*/ 3 h 2"/>
                  <a:gd name="T2" fmla="*/ 4 w 3"/>
                  <a:gd name="T3" fmla="*/ 2 h 2"/>
                  <a:gd name="T4" fmla="*/ 0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0" y="2"/>
                    </a:moveTo>
                    <a:cubicBezTo>
                      <a:pt x="0" y="0"/>
                      <a:pt x="1" y="1"/>
                      <a:pt x="3" y="1"/>
                    </a:cubicBezTo>
                    <a:cubicBezTo>
                      <a:pt x="2" y="1"/>
                      <a:pt x="1"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81" name="Freeform 5321"/>
              <p:cNvSpPr>
                <a:spLocks/>
              </p:cNvSpPr>
              <p:nvPr/>
            </p:nvSpPr>
            <p:spPr bwMode="auto">
              <a:xfrm>
                <a:off x="2841" y="1685"/>
                <a:ext cx="2" cy="1"/>
              </a:xfrm>
              <a:custGeom>
                <a:avLst/>
                <a:gdLst>
                  <a:gd name="T0" fmla="*/ 0 w 1"/>
                  <a:gd name="T1" fmla="*/ 1 h 1"/>
                  <a:gd name="T2" fmla="*/ 0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0"/>
                      <a:pt x="0" y="0"/>
                      <a:pt x="0" y="0"/>
                    </a:cubicBezTo>
                    <a:cubicBezTo>
                      <a:pt x="1"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82" name="Freeform 5322"/>
              <p:cNvSpPr>
                <a:spLocks/>
              </p:cNvSpPr>
              <p:nvPr/>
            </p:nvSpPr>
            <p:spPr bwMode="auto">
              <a:xfrm>
                <a:off x="3063" y="1591"/>
                <a:ext cx="5" cy="4"/>
              </a:xfrm>
              <a:custGeom>
                <a:avLst/>
                <a:gdLst>
                  <a:gd name="T0" fmla="*/ 3 w 4"/>
                  <a:gd name="T1" fmla="*/ 1 h 3"/>
                  <a:gd name="T2" fmla="*/ 5 w 4"/>
                  <a:gd name="T3" fmla="*/ 1 h 3"/>
                  <a:gd name="T4" fmla="*/ 3 w 4"/>
                  <a:gd name="T5" fmla="*/ 1 h 3"/>
                  <a:gd name="T6" fmla="*/ 0 60000 65536"/>
                  <a:gd name="T7" fmla="*/ 0 60000 65536"/>
                  <a:gd name="T8" fmla="*/ 0 60000 65536"/>
                </a:gdLst>
                <a:ahLst/>
                <a:cxnLst>
                  <a:cxn ang="T6">
                    <a:pos x="T0" y="T1"/>
                  </a:cxn>
                  <a:cxn ang="T7">
                    <a:pos x="T2" y="T3"/>
                  </a:cxn>
                  <a:cxn ang="T8">
                    <a:pos x="T4" y="T5"/>
                  </a:cxn>
                </a:cxnLst>
                <a:rect l="0" t="0" r="r" b="b"/>
                <a:pathLst>
                  <a:path w="4" h="3">
                    <a:moveTo>
                      <a:pt x="2" y="1"/>
                    </a:moveTo>
                    <a:cubicBezTo>
                      <a:pt x="0" y="0"/>
                      <a:pt x="1" y="3"/>
                      <a:pt x="4" y="1"/>
                    </a:cubicBezTo>
                    <a:cubicBezTo>
                      <a:pt x="3" y="2"/>
                      <a:pt x="2" y="2"/>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83" name="Freeform 5323"/>
              <p:cNvSpPr>
                <a:spLocks/>
              </p:cNvSpPr>
              <p:nvPr/>
            </p:nvSpPr>
            <p:spPr bwMode="auto">
              <a:xfrm>
                <a:off x="3070" y="1900"/>
                <a:ext cx="46" cy="49"/>
              </a:xfrm>
              <a:custGeom>
                <a:avLst/>
                <a:gdLst>
                  <a:gd name="T0" fmla="*/ 0 w 35"/>
                  <a:gd name="T1" fmla="*/ 7 h 37"/>
                  <a:gd name="T2" fmla="*/ 1 w 35"/>
                  <a:gd name="T3" fmla="*/ 4 h 37"/>
                  <a:gd name="T4" fmla="*/ 4 w 35"/>
                  <a:gd name="T5" fmla="*/ 4 h 37"/>
                  <a:gd name="T6" fmla="*/ 9 w 35"/>
                  <a:gd name="T7" fmla="*/ 3 h 37"/>
                  <a:gd name="T8" fmla="*/ 20 w 35"/>
                  <a:gd name="T9" fmla="*/ 7 h 37"/>
                  <a:gd name="T10" fmla="*/ 22 w 35"/>
                  <a:gd name="T11" fmla="*/ 9 h 37"/>
                  <a:gd name="T12" fmla="*/ 26 w 35"/>
                  <a:gd name="T13" fmla="*/ 9 h 37"/>
                  <a:gd name="T14" fmla="*/ 29 w 35"/>
                  <a:gd name="T15" fmla="*/ 11 h 37"/>
                  <a:gd name="T16" fmla="*/ 32 w 35"/>
                  <a:gd name="T17" fmla="*/ 12 h 37"/>
                  <a:gd name="T18" fmla="*/ 34 w 35"/>
                  <a:gd name="T19" fmla="*/ 19 h 37"/>
                  <a:gd name="T20" fmla="*/ 35 w 35"/>
                  <a:gd name="T21" fmla="*/ 21 h 37"/>
                  <a:gd name="T22" fmla="*/ 37 w 35"/>
                  <a:gd name="T23" fmla="*/ 21 h 37"/>
                  <a:gd name="T24" fmla="*/ 35 w 35"/>
                  <a:gd name="T25" fmla="*/ 25 h 37"/>
                  <a:gd name="T26" fmla="*/ 42 w 35"/>
                  <a:gd name="T27" fmla="*/ 33 h 37"/>
                  <a:gd name="T28" fmla="*/ 45 w 35"/>
                  <a:gd name="T29" fmla="*/ 34 h 37"/>
                  <a:gd name="T30" fmla="*/ 34 w 35"/>
                  <a:gd name="T31" fmla="*/ 34 h 37"/>
                  <a:gd name="T32" fmla="*/ 34 w 35"/>
                  <a:gd name="T33" fmla="*/ 33 h 37"/>
                  <a:gd name="T34" fmla="*/ 30 w 35"/>
                  <a:gd name="T35" fmla="*/ 41 h 37"/>
                  <a:gd name="T36" fmla="*/ 26 w 35"/>
                  <a:gd name="T37" fmla="*/ 46 h 37"/>
                  <a:gd name="T38" fmla="*/ 26 w 35"/>
                  <a:gd name="T39" fmla="*/ 49 h 37"/>
                  <a:gd name="T40" fmla="*/ 22 w 35"/>
                  <a:gd name="T41" fmla="*/ 49 h 37"/>
                  <a:gd name="T42" fmla="*/ 21 w 35"/>
                  <a:gd name="T43" fmla="*/ 45 h 37"/>
                  <a:gd name="T44" fmla="*/ 21 w 35"/>
                  <a:gd name="T45" fmla="*/ 32 h 37"/>
                  <a:gd name="T46" fmla="*/ 16 w 35"/>
                  <a:gd name="T47" fmla="*/ 24 h 37"/>
                  <a:gd name="T48" fmla="*/ 8 w 35"/>
                  <a:gd name="T49" fmla="*/ 13 h 37"/>
                  <a:gd name="T50" fmla="*/ 0 w 35"/>
                  <a:gd name="T51" fmla="*/ 7 h 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5" h="37">
                    <a:moveTo>
                      <a:pt x="0" y="5"/>
                    </a:moveTo>
                    <a:cubicBezTo>
                      <a:pt x="1" y="4"/>
                      <a:pt x="1" y="4"/>
                      <a:pt x="1" y="3"/>
                    </a:cubicBezTo>
                    <a:cubicBezTo>
                      <a:pt x="1" y="3"/>
                      <a:pt x="2" y="3"/>
                      <a:pt x="3" y="3"/>
                    </a:cubicBezTo>
                    <a:cubicBezTo>
                      <a:pt x="4" y="3"/>
                      <a:pt x="6" y="3"/>
                      <a:pt x="7" y="2"/>
                    </a:cubicBezTo>
                    <a:cubicBezTo>
                      <a:pt x="10" y="0"/>
                      <a:pt x="12" y="7"/>
                      <a:pt x="15" y="5"/>
                    </a:cubicBezTo>
                    <a:cubicBezTo>
                      <a:pt x="15" y="7"/>
                      <a:pt x="17" y="5"/>
                      <a:pt x="17" y="7"/>
                    </a:cubicBezTo>
                    <a:cubicBezTo>
                      <a:pt x="17" y="5"/>
                      <a:pt x="19" y="6"/>
                      <a:pt x="20" y="7"/>
                    </a:cubicBezTo>
                    <a:cubicBezTo>
                      <a:pt x="20" y="7"/>
                      <a:pt x="21" y="9"/>
                      <a:pt x="22" y="8"/>
                    </a:cubicBezTo>
                    <a:cubicBezTo>
                      <a:pt x="23" y="7"/>
                      <a:pt x="23" y="8"/>
                      <a:pt x="24" y="9"/>
                    </a:cubicBezTo>
                    <a:cubicBezTo>
                      <a:pt x="25" y="11"/>
                      <a:pt x="24" y="12"/>
                      <a:pt x="26" y="14"/>
                    </a:cubicBezTo>
                    <a:cubicBezTo>
                      <a:pt x="26" y="14"/>
                      <a:pt x="26" y="15"/>
                      <a:pt x="27" y="16"/>
                    </a:cubicBezTo>
                    <a:cubicBezTo>
                      <a:pt x="27" y="16"/>
                      <a:pt x="27" y="15"/>
                      <a:pt x="28" y="16"/>
                    </a:cubicBezTo>
                    <a:cubicBezTo>
                      <a:pt x="29" y="17"/>
                      <a:pt x="26" y="21"/>
                      <a:pt x="27" y="19"/>
                    </a:cubicBezTo>
                    <a:cubicBezTo>
                      <a:pt x="28" y="16"/>
                      <a:pt x="35" y="23"/>
                      <a:pt x="32" y="25"/>
                    </a:cubicBezTo>
                    <a:cubicBezTo>
                      <a:pt x="33" y="25"/>
                      <a:pt x="33" y="26"/>
                      <a:pt x="34" y="26"/>
                    </a:cubicBezTo>
                    <a:cubicBezTo>
                      <a:pt x="32" y="28"/>
                      <a:pt x="28" y="23"/>
                      <a:pt x="26" y="26"/>
                    </a:cubicBezTo>
                    <a:cubicBezTo>
                      <a:pt x="26" y="26"/>
                      <a:pt x="26" y="25"/>
                      <a:pt x="26" y="25"/>
                    </a:cubicBezTo>
                    <a:cubicBezTo>
                      <a:pt x="22" y="26"/>
                      <a:pt x="25" y="29"/>
                      <a:pt x="23" y="31"/>
                    </a:cubicBezTo>
                    <a:cubicBezTo>
                      <a:pt x="22" y="33"/>
                      <a:pt x="21" y="34"/>
                      <a:pt x="20" y="35"/>
                    </a:cubicBezTo>
                    <a:cubicBezTo>
                      <a:pt x="20" y="36"/>
                      <a:pt x="20" y="37"/>
                      <a:pt x="20" y="37"/>
                    </a:cubicBezTo>
                    <a:cubicBezTo>
                      <a:pt x="19" y="37"/>
                      <a:pt x="18" y="36"/>
                      <a:pt x="17" y="37"/>
                    </a:cubicBezTo>
                    <a:cubicBezTo>
                      <a:pt x="16" y="36"/>
                      <a:pt x="17" y="36"/>
                      <a:pt x="16" y="34"/>
                    </a:cubicBezTo>
                    <a:cubicBezTo>
                      <a:pt x="15" y="30"/>
                      <a:pt x="17" y="27"/>
                      <a:pt x="16" y="24"/>
                    </a:cubicBezTo>
                    <a:cubicBezTo>
                      <a:pt x="16" y="22"/>
                      <a:pt x="14" y="19"/>
                      <a:pt x="12" y="18"/>
                    </a:cubicBezTo>
                    <a:cubicBezTo>
                      <a:pt x="10" y="15"/>
                      <a:pt x="8" y="14"/>
                      <a:pt x="6" y="10"/>
                    </a:cubicBezTo>
                    <a:cubicBezTo>
                      <a:pt x="5" y="8"/>
                      <a:pt x="3" y="5"/>
                      <a:pt x="0" y="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84" name="Freeform 5324"/>
              <p:cNvSpPr>
                <a:spLocks/>
              </p:cNvSpPr>
              <p:nvPr/>
            </p:nvSpPr>
            <p:spPr bwMode="auto">
              <a:xfrm>
                <a:off x="3197" y="2118"/>
                <a:ext cx="22" cy="28"/>
              </a:xfrm>
              <a:custGeom>
                <a:avLst/>
                <a:gdLst>
                  <a:gd name="T0" fmla="*/ 0 w 16"/>
                  <a:gd name="T1" fmla="*/ 27 h 21"/>
                  <a:gd name="T2" fmla="*/ 7 w 16"/>
                  <a:gd name="T3" fmla="*/ 13 h 21"/>
                  <a:gd name="T4" fmla="*/ 7 w 16"/>
                  <a:gd name="T5" fmla="*/ 7 h 21"/>
                  <a:gd name="T6" fmla="*/ 11 w 16"/>
                  <a:gd name="T7" fmla="*/ 1 h 21"/>
                  <a:gd name="T8" fmla="*/ 15 w 16"/>
                  <a:gd name="T9" fmla="*/ 1 h 21"/>
                  <a:gd name="T10" fmla="*/ 17 w 16"/>
                  <a:gd name="T11" fmla="*/ 4 h 21"/>
                  <a:gd name="T12" fmla="*/ 18 w 16"/>
                  <a:gd name="T13" fmla="*/ 4 h 21"/>
                  <a:gd name="T14" fmla="*/ 19 w 16"/>
                  <a:gd name="T15" fmla="*/ 7 h 21"/>
                  <a:gd name="T16" fmla="*/ 18 w 16"/>
                  <a:gd name="T17" fmla="*/ 15 h 21"/>
                  <a:gd name="T18" fmla="*/ 14 w 16"/>
                  <a:gd name="T19" fmla="*/ 19 h 21"/>
                  <a:gd name="T20" fmla="*/ 8 w 16"/>
                  <a:gd name="T21" fmla="*/ 24 h 21"/>
                  <a:gd name="T22" fmla="*/ 7 w 16"/>
                  <a:gd name="T23" fmla="*/ 23 h 21"/>
                  <a:gd name="T24" fmla="*/ 6 w 16"/>
                  <a:gd name="T25" fmla="*/ 25 h 21"/>
                  <a:gd name="T26" fmla="*/ 0 w 16"/>
                  <a:gd name="T27" fmla="*/ 27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6" h="21">
                    <a:moveTo>
                      <a:pt x="0" y="20"/>
                    </a:moveTo>
                    <a:cubicBezTo>
                      <a:pt x="3" y="17"/>
                      <a:pt x="3" y="13"/>
                      <a:pt x="5" y="10"/>
                    </a:cubicBezTo>
                    <a:cubicBezTo>
                      <a:pt x="5" y="8"/>
                      <a:pt x="4" y="6"/>
                      <a:pt x="5" y="5"/>
                    </a:cubicBezTo>
                    <a:cubicBezTo>
                      <a:pt x="6" y="4"/>
                      <a:pt x="9" y="3"/>
                      <a:pt x="8" y="1"/>
                    </a:cubicBezTo>
                    <a:cubicBezTo>
                      <a:pt x="9" y="1"/>
                      <a:pt x="10" y="2"/>
                      <a:pt x="11" y="1"/>
                    </a:cubicBezTo>
                    <a:cubicBezTo>
                      <a:pt x="13" y="0"/>
                      <a:pt x="11" y="2"/>
                      <a:pt x="12" y="3"/>
                    </a:cubicBezTo>
                    <a:cubicBezTo>
                      <a:pt x="13" y="3"/>
                      <a:pt x="13" y="3"/>
                      <a:pt x="13" y="3"/>
                    </a:cubicBezTo>
                    <a:cubicBezTo>
                      <a:pt x="14" y="4"/>
                      <a:pt x="13" y="4"/>
                      <a:pt x="14" y="5"/>
                    </a:cubicBezTo>
                    <a:cubicBezTo>
                      <a:pt x="16" y="8"/>
                      <a:pt x="11" y="9"/>
                      <a:pt x="13" y="11"/>
                    </a:cubicBezTo>
                    <a:cubicBezTo>
                      <a:pt x="11" y="10"/>
                      <a:pt x="7" y="12"/>
                      <a:pt x="10" y="14"/>
                    </a:cubicBezTo>
                    <a:cubicBezTo>
                      <a:pt x="9" y="14"/>
                      <a:pt x="6" y="17"/>
                      <a:pt x="6" y="18"/>
                    </a:cubicBezTo>
                    <a:cubicBezTo>
                      <a:pt x="5" y="17"/>
                      <a:pt x="5" y="17"/>
                      <a:pt x="5" y="17"/>
                    </a:cubicBezTo>
                    <a:cubicBezTo>
                      <a:pt x="5" y="18"/>
                      <a:pt x="5" y="19"/>
                      <a:pt x="4" y="19"/>
                    </a:cubicBezTo>
                    <a:cubicBezTo>
                      <a:pt x="4" y="21"/>
                      <a:pt x="2" y="19"/>
                      <a:pt x="0" y="2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85" name="Freeform 5325"/>
              <p:cNvSpPr>
                <a:spLocks/>
              </p:cNvSpPr>
              <p:nvPr/>
            </p:nvSpPr>
            <p:spPr bwMode="auto">
              <a:xfrm>
                <a:off x="3808" y="2185"/>
                <a:ext cx="116" cy="67"/>
              </a:xfrm>
              <a:custGeom>
                <a:avLst/>
                <a:gdLst>
                  <a:gd name="T0" fmla="*/ 0 w 88"/>
                  <a:gd name="T1" fmla="*/ 24 h 50"/>
                  <a:gd name="T2" fmla="*/ 1 w 88"/>
                  <a:gd name="T3" fmla="*/ 19 h 50"/>
                  <a:gd name="T4" fmla="*/ 1 w 88"/>
                  <a:gd name="T5" fmla="*/ 16 h 50"/>
                  <a:gd name="T6" fmla="*/ 4 w 88"/>
                  <a:gd name="T7" fmla="*/ 12 h 50"/>
                  <a:gd name="T8" fmla="*/ 11 w 88"/>
                  <a:gd name="T9" fmla="*/ 5 h 50"/>
                  <a:gd name="T10" fmla="*/ 13 w 88"/>
                  <a:gd name="T11" fmla="*/ 7 h 50"/>
                  <a:gd name="T12" fmla="*/ 15 w 88"/>
                  <a:gd name="T13" fmla="*/ 3 h 50"/>
                  <a:gd name="T14" fmla="*/ 17 w 88"/>
                  <a:gd name="T15" fmla="*/ 1 h 50"/>
                  <a:gd name="T16" fmla="*/ 22 w 88"/>
                  <a:gd name="T17" fmla="*/ 3 h 50"/>
                  <a:gd name="T18" fmla="*/ 34 w 88"/>
                  <a:gd name="T19" fmla="*/ 12 h 50"/>
                  <a:gd name="T20" fmla="*/ 42 w 88"/>
                  <a:gd name="T21" fmla="*/ 16 h 50"/>
                  <a:gd name="T22" fmla="*/ 49 w 88"/>
                  <a:gd name="T23" fmla="*/ 20 h 50"/>
                  <a:gd name="T24" fmla="*/ 54 w 88"/>
                  <a:gd name="T25" fmla="*/ 21 h 50"/>
                  <a:gd name="T26" fmla="*/ 57 w 88"/>
                  <a:gd name="T27" fmla="*/ 25 h 50"/>
                  <a:gd name="T28" fmla="*/ 66 w 88"/>
                  <a:gd name="T29" fmla="*/ 31 h 50"/>
                  <a:gd name="T30" fmla="*/ 70 w 88"/>
                  <a:gd name="T31" fmla="*/ 31 h 50"/>
                  <a:gd name="T32" fmla="*/ 70 w 88"/>
                  <a:gd name="T33" fmla="*/ 35 h 50"/>
                  <a:gd name="T34" fmla="*/ 78 w 88"/>
                  <a:gd name="T35" fmla="*/ 35 h 50"/>
                  <a:gd name="T36" fmla="*/ 83 w 88"/>
                  <a:gd name="T37" fmla="*/ 40 h 50"/>
                  <a:gd name="T38" fmla="*/ 84 w 88"/>
                  <a:gd name="T39" fmla="*/ 38 h 50"/>
                  <a:gd name="T40" fmla="*/ 90 w 88"/>
                  <a:gd name="T41" fmla="*/ 40 h 50"/>
                  <a:gd name="T42" fmla="*/ 92 w 88"/>
                  <a:gd name="T43" fmla="*/ 39 h 50"/>
                  <a:gd name="T44" fmla="*/ 95 w 88"/>
                  <a:gd name="T45" fmla="*/ 40 h 50"/>
                  <a:gd name="T46" fmla="*/ 103 w 88"/>
                  <a:gd name="T47" fmla="*/ 42 h 50"/>
                  <a:gd name="T48" fmla="*/ 112 w 88"/>
                  <a:gd name="T49" fmla="*/ 42 h 50"/>
                  <a:gd name="T50" fmla="*/ 112 w 88"/>
                  <a:gd name="T51" fmla="*/ 52 h 50"/>
                  <a:gd name="T52" fmla="*/ 115 w 88"/>
                  <a:gd name="T53" fmla="*/ 63 h 50"/>
                  <a:gd name="T54" fmla="*/ 108 w 88"/>
                  <a:gd name="T55" fmla="*/ 66 h 50"/>
                  <a:gd name="T56" fmla="*/ 102 w 88"/>
                  <a:gd name="T57" fmla="*/ 63 h 50"/>
                  <a:gd name="T58" fmla="*/ 95 w 88"/>
                  <a:gd name="T59" fmla="*/ 64 h 50"/>
                  <a:gd name="T60" fmla="*/ 86 w 88"/>
                  <a:gd name="T61" fmla="*/ 62 h 50"/>
                  <a:gd name="T62" fmla="*/ 83 w 88"/>
                  <a:gd name="T63" fmla="*/ 60 h 50"/>
                  <a:gd name="T64" fmla="*/ 76 w 88"/>
                  <a:gd name="T65" fmla="*/ 60 h 50"/>
                  <a:gd name="T66" fmla="*/ 71 w 88"/>
                  <a:gd name="T67" fmla="*/ 56 h 50"/>
                  <a:gd name="T68" fmla="*/ 67 w 88"/>
                  <a:gd name="T69" fmla="*/ 52 h 50"/>
                  <a:gd name="T70" fmla="*/ 55 w 88"/>
                  <a:gd name="T71" fmla="*/ 51 h 50"/>
                  <a:gd name="T72" fmla="*/ 50 w 88"/>
                  <a:gd name="T73" fmla="*/ 48 h 50"/>
                  <a:gd name="T74" fmla="*/ 45 w 88"/>
                  <a:gd name="T75" fmla="*/ 50 h 50"/>
                  <a:gd name="T76" fmla="*/ 40 w 88"/>
                  <a:gd name="T77" fmla="*/ 47 h 50"/>
                  <a:gd name="T78" fmla="*/ 34 w 88"/>
                  <a:gd name="T79" fmla="*/ 44 h 50"/>
                  <a:gd name="T80" fmla="*/ 29 w 88"/>
                  <a:gd name="T81" fmla="*/ 42 h 50"/>
                  <a:gd name="T82" fmla="*/ 21 w 88"/>
                  <a:gd name="T83" fmla="*/ 39 h 50"/>
                  <a:gd name="T84" fmla="*/ 15 w 88"/>
                  <a:gd name="T85" fmla="*/ 34 h 50"/>
                  <a:gd name="T86" fmla="*/ 7 w 88"/>
                  <a:gd name="T87" fmla="*/ 29 h 50"/>
                  <a:gd name="T88" fmla="*/ 3 w 88"/>
                  <a:gd name="T89" fmla="*/ 28 h 50"/>
                  <a:gd name="T90" fmla="*/ 0 w 88"/>
                  <a:gd name="T91" fmla="*/ 24 h 5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8" h="50">
                    <a:moveTo>
                      <a:pt x="0" y="18"/>
                    </a:moveTo>
                    <a:cubicBezTo>
                      <a:pt x="1" y="17"/>
                      <a:pt x="2" y="16"/>
                      <a:pt x="1" y="14"/>
                    </a:cubicBezTo>
                    <a:cubicBezTo>
                      <a:pt x="1" y="13"/>
                      <a:pt x="1" y="13"/>
                      <a:pt x="1" y="12"/>
                    </a:cubicBezTo>
                    <a:cubicBezTo>
                      <a:pt x="2" y="9"/>
                      <a:pt x="2" y="10"/>
                      <a:pt x="3" y="9"/>
                    </a:cubicBezTo>
                    <a:cubicBezTo>
                      <a:pt x="5" y="6"/>
                      <a:pt x="5" y="2"/>
                      <a:pt x="8" y="4"/>
                    </a:cubicBezTo>
                    <a:cubicBezTo>
                      <a:pt x="8" y="4"/>
                      <a:pt x="9" y="5"/>
                      <a:pt x="10" y="5"/>
                    </a:cubicBezTo>
                    <a:cubicBezTo>
                      <a:pt x="11" y="4"/>
                      <a:pt x="11" y="3"/>
                      <a:pt x="11" y="2"/>
                    </a:cubicBezTo>
                    <a:cubicBezTo>
                      <a:pt x="12" y="2"/>
                      <a:pt x="12" y="0"/>
                      <a:pt x="13" y="1"/>
                    </a:cubicBezTo>
                    <a:cubicBezTo>
                      <a:pt x="14" y="1"/>
                      <a:pt x="16" y="1"/>
                      <a:pt x="17" y="2"/>
                    </a:cubicBezTo>
                    <a:cubicBezTo>
                      <a:pt x="20" y="5"/>
                      <a:pt x="24" y="7"/>
                      <a:pt x="26" y="9"/>
                    </a:cubicBezTo>
                    <a:cubicBezTo>
                      <a:pt x="29" y="10"/>
                      <a:pt x="31" y="10"/>
                      <a:pt x="32" y="12"/>
                    </a:cubicBezTo>
                    <a:cubicBezTo>
                      <a:pt x="34" y="14"/>
                      <a:pt x="35" y="17"/>
                      <a:pt x="37" y="15"/>
                    </a:cubicBezTo>
                    <a:cubicBezTo>
                      <a:pt x="39" y="14"/>
                      <a:pt x="40" y="15"/>
                      <a:pt x="41" y="16"/>
                    </a:cubicBezTo>
                    <a:cubicBezTo>
                      <a:pt x="42" y="17"/>
                      <a:pt x="43" y="19"/>
                      <a:pt x="43" y="19"/>
                    </a:cubicBezTo>
                    <a:cubicBezTo>
                      <a:pt x="45" y="21"/>
                      <a:pt x="49" y="23"/>
                      <a:pt x="50" y="23"/>
                    </a:cubicBezTo>
                    <a:cubicBezTo>
                      <a:pt x="52" y="23"/>
                      <a:pt x="52" y="21"/>
                      <a:pt x="53" y="23"/>
                    </a:cubicBezTo>
                    <a:cubicBezTo>
                      <a:pt x="54" y="24"/>
                      <a:pt x="52" y="25"/>
                      <a:pt x="53" y="26"/>
                    </a:cubicBezTo>
                    <a:cubicBezTo>
                      <a:pt x="54" y="26"/>
                      <a:pt x="58" y="27"/>
                      <a:pt x="59" y="26"/>
                    </a:cubicBezTo>
                    <a:cubicBezTo>
                      <a:pt x="60" y="28"/>
                      <a:pt x="62" y="28"/>
                      <a:pt x="63" y="30"/>
                    </a:cubicBezTo>
                    <a:cubicBezTo>
                      <a:pt x="64" y="32"/>
                      <a:pt x="64" y="28"/>
                      <a:pt x="64" y="28"/>
                    </a:cubicBezTo>
                    <a:cubicBezTo>
                      <a:pt x="64" y="29"/>
                      <a:pt x="67" y="32"/>
                      <a:pt x="68" y="30"/>
                    </a:cubicBezTo>
                    <a:cubicBezTo>
                      <a:pt x="69" y="29"/>
                      <a:pt x="69" y="28"/>
                      <a:pt x="70" y="29"/>
                    </a:cubicBezTo>
                    <a:cubicBezTo>
                      <a:pt x="71" y="29"/>
                      <a:pt x="71" y="29"/>
                      <a:pt x="72" y="30"/>
                    </a:cubicBezTo>
                    <a:cubicBezTo>
                      <a:pt x="75" y="32"/>
                      <a:pt x="76" y="31"/>
                      <a:pt x="78" y="31"/>
                    </a:cubicBezTo>
                    <a:cubicBezTo>
                      <a:pt x="79" y="32"/>
                      <a:pt x="83" y="31"/>
                      <a:pt x="85" y="31"/>
                    </a:cubicBezTo>
                    <a:cubicBezTo>
                      <a:pt x="86" y="32"/>
                      <a:pt x="85" y="38"/>
                      <a:pt x="85" y="39"/>
                    </a:cubicBezTo>
                    <a:cubicBezTo>
                      <a:pt x="85" y="42"/>
                      <a:pt x="88" y="44"/>
                      <a:pt x="87" y="47"/>
                    </a:cubicBezTo>
                    <a:cubicBezTo>
                      <a:pt x="87" y="50"/>
                      <a:pt x="85" y="49"/>
                      <a:pt x="82" y="49"/>
                    </a:cubicBezTo>
                    <a:cubicBezTo>
                      <a:pt x="80" y="49"/>
                      <a:pt x="77" y="50"/>
                      <a:pt x="77" y="47"/>
                    </a:cubicBezTo>
                    <a:cubicBezTo>
                      <a:pt x="75" y="48"/>
                      <a:pt x="74" y="49"/>
                      <a:pt x="72" y="48"/>
                    </a:cubicBezTo>
                    <a:cubicBezTo>
                      <a:pt x="71" y="47"/>
                      <a:pt x="67" y="46"/>
                      <a:pt x="65" y="46"/>
                    </a:cubicBezTo>
                    <a:cubicBezTo>
                      <a:pt x="63" y="47"/>
                      <a:pt x="64" y="46"/>
                      <a:pt x="63" y="45"/>
                    </a:cubicBezTo>
                    <a:cubicBezTo>
                      <a:pt x="61" y="43"/>
                      <a:pt x="59" y="46"/>
                      <a:pt x="58" y="45"/>
                    </a:cubicBezTo>
                    <a:cubicBezTo>
                      <a:pt x="57" y="44"/>
                      <a:pt x="55" y="42"/>
                      <a:pt x="54" y="42"/>
                    </a:cubicBezTo>
                    <a:cubicBezTo>
                      <a:pt x="51" y="42"/>
                      <a:pt x="52" y="41"/>
                      <a:pt x="51" y="39"/>
                    </a:cubicBezTo>
                    <a:cubicBezTo>
                      <a:pt x="50" y="37"/>
                      <a:pt x="41" y="35"/>
                      <a:pt x="42" y="38"/>
                    </a:cubicBezTo>
                    <a:cubicBezTo>
                      <a:pt x="41" y="37"/>
                      <a:pt x="39" y="36"/>
                      <a:pt x="38" y="36"/>
                    </a:cubicBezTo>
                    <a:cubicBezTo>
                      <a:pt x="36" y="37"/>
                      <a:pt x="36" y="38"/>
                      <a:pt x="34" y="37"/>
                    </a:cubicBezTo>
                    <a:cubicBezTo>
                      <a:pt x="32" y="36"/>
                      <a:pt x="31" y="36"/>
                      <a:pt x="30" y="35"/>
                    </a:cubicBezTo>
                    <a:cubicBezTo>
                      <a:pt x="29" y="33"/>
                      <a:pt x="28" y="34"/>
                      <a:pt x="26" y="33"/>
                    </a:cubicBezTo>
                    <a:cubicBezTo>
                      <a:pt x="25" y="32"/>
                      <a:pt x="23" y="31"/>
                      <a:pt x="22" y="31"/>
                    </a:cubicBezTo>
                    <a:cubicBezTo>
                      <a:pt x="20" y="32"/>
                      <a:pt x="18" y="30"/>
                      <a:pt x="16" y="29"/>
                    </a:cubicBezTo>
                    <a:cubicBezTo>
                      <a:pt x="14" y="28"/>
                      <a:pt x="13" y="26"/>
                      <a:pt x="11" y="25"/>
                    </a:cubicBezTo>
                    <a:cubicBezTo>
                      <a:pt x="9" y="24"/>
                      <a:pt x="7" y="23"/>
                      <a:pt x="5" y="22"/>
                    </a:cubicBezTo>
                    <a:cubicBezTo>
                      <a:pt x="5" y="24"/>
                      <a:pt x="3" y="22"/>
                      <a:pt x="2" y="21"/>
                    </a:cubicBezTo>
                    <a:cubicBezTo>
                      <a:pt x="1" y="21"/>
                      <a:pt x="0" y="19"/>
                      <a:pt x="0" y="1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86" name="Freeform 5326"/>
              <p:cNvSpPr>
                <a:spLocks/>
              </p:cNvSpPr>
              <p:nvPr/>
            </p:nvSpPr>
            <p:spPr bwMode="auto">
              <a:xfrm>
                <a:off x="3279" y="2417"/>
                <a:ext cx="7" cy="5"/>
              </a:xfrm>
              <a:custGeom>
                <a:avLst/>
                <a:gdLst>
                  <a:gd name="T0" fmla="*/ 0 w 5"/>
                  <a:gd name="T1" fmla="*/ 0 h 4"/>
                  <a:gd name="T2" fmla="*/ 0 w 5"/>
                  <a:gd name="T3" fmla="*/ 3 h 4"/>
                  <a:gd name="T4" fmla="*/ 7 w 5"/>
                  <a:gd name="T5" fmla="*/ 5 h 4"/>
                  <a:gd name="T6" fmla="*/ 3 w 5"/>
                  <a:gd name="T7" fmla="*/ 3 h 4"/>
                  <a:gd name="T8" fmla="*/ 0 w 5"/>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4">
                    <a:moveTo>
                      <a:pt x="0" y="0"/>
                    </a:moveTo>
                    <a:cubicBezTo>
                      <a:pt x="0" y="1"/>
                      <a:pt x="1" y="4"/>
                      <a:pt x="0" y="2"/>
                    </a:cubicBezTo>
                    <a:cubicBezTo>
                      <a:pt x="0" y="4"/>
                      <a:pt x="3" y="4"/>
                      <a:pt x="5" y="4"/>
                    </a:cubicBezTo>
                    <a:cubicBezTo>
                      <a:pt x="4" y="2"/>
                      <a:pt x="2" y="4"/>
                      <a:pt x="2" y="2"/>
                    </a:cubicBezTo>
                    <a:cubicBezTo>
                      <a:pt x="1" y="2"/>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87" name="Freeform 5327"/>
              <p:cNvSpPr>
                <a:spLocks/>
              </p:cNvSpPr>
              <p:nvPr/>
            </p:nvSpPr>
            <p:spPr bwMode="auto">
              <a:xfrm>
                <a:off x="3230" y="2384"/>
                <a:ext cx="95" cy="91"/>
              </a:xfrm>
              <a:custGeom>
                <a:avLst/>
                <a:gdLst>
                  <a:gd name="T0" fmla="*/ 0 w 72"/>
                  <a:gd name="T1" fmla="*/ 45 h 69"/>
                  <a:gd name="T2" fmla="*/ 3 w 72"/>
                  <a:gd name="T3" fmla="*/ 37 h 69"/>
                  <a:gd name="T4" fmla="*/ 7 w 72"/>
                  <a:gd name="T5" fmla="*/ 29 h 69"/>
                  <a:gd name="T6" fmla="*/ 9 w 72"/>
                  <a:gd name="T7" fmla="*/ 15 h 69"/>
                  <a:gd name="T8" fmla="*/ 13 w 72"/>
                  <a:gd name="T9" fmla="*/ 15 h 69"/>
                  <a:gd name="T10" fmla="*/ 16 w 72"/>
                  <a:gd name="T11" fmla="*/ 11 h 69"/>
                  <a:gd name="T12" fmla="*/ 22 w 72"/>
                  <a:gd name="T13" fmla="*/ 7 h 69"/>
                  <a:gd name="T14" fmla="*/ 29 w 72"/>
                  <a:gd name="T15" fmla="*/ 0 h 69"/>
                  <a:gd name="T16" fmla="*/ 38 w 72"/>
                  <a:gd name="T17" fmla="*/ 25 h 69"/>
                  <a:gd name="T18" fmla="*/ 40 w 72"/>
                  <a:gd name="T19" fmla="*/ 32 h 69"/>
                  <a:gd name="T20" fmla="*/ 41 w 72"/>
                  <a:gd name="T21" fmla="*/ 37 h 69"/>
                  <a:gd name="T22" fmla="*/ 45 w 72"/>
                  <a:gd name="T23" fmla="*/ 41 h 69"/>
                  <a:gd name="T24" fmla="*/ 46 w 72"/>
                  <a:gd name="T25" fmla="*/ 46 h 69"/>
                  <a:gd name="T26" fmla="*/ 48 w 72"/>
                  <a:gd name="T27" fmla="*/ 40 h 69"/>
                  <a:gd name="T28" fmla="*/ 50 w 72"/>
                  <a:gd name="T29" fmla="*/ 44 h 69"/>
                  <a:gd name="T30" fmla="*/ 53 w 72"/>
                  <a:gd name="T31" fmla="*/ 49 h 69"/>
                  <a:gd name="T32" fmla="*/ 58 w 72"/>
                  <a:gd name="T33" fmla="*/ 49 h 69"/>
                  <a:gd name="T34" fmla="*/ 63 w 72"/>
                  <a:gd name="T35" fmla="*/ 53 h 69"/>
                  <a:gd name="T36" fmla="*/ 70 w 72"/>
                  <a:gd name="T37" fmla="*/ 58 h 69"/>
                  <a:gd name="T38" fmla="*/ 75 w 72"/>
                  <a:gd name="T39" fmla="*/ 65 h 69"/>
                  <a:gd name="T40" fmla="*/ 79 w 72"/>
                  <a:gd name="T41" fmla="*/ 67 h 69"/>
                  <a:gd name="T42" fmla="*/ 80 w 72"/>
                  <a:gd name="T43" fmla="*/ 69 h 69"/>
                  <a:gd name="T44" fmla="*/ 83 w 72"/>
                  <a:gd name="T45" fmla="*/ 74 h 69"/>
                  <a:gd name="T46" fmla="*/ 87 w 72"/>
                  <a:gd name="T47" fmla="*/ 76 h 69"/>
                  <a:gd name="T48" fmla="*/ 92 w 72"/>
                  <a:gd name="T49" fmla="*/ 80 h 69"/>
                  <a:gd name="T50" fmla="*/ 94 w 72"/>
                  <a:gd name="T51" fmla="*/ 84 h 69"/>
                  <a:gd name="T52" fmla="*/ 90 w 72"/>
                  <a:gd name="T53" fmla="*/ 87 h 69"/>
                  <a:gd name="T54" fmla="*/ 83 w 72"/>
                  <a:gd name="T55" fmla="*/ 88 h 69"/>
                  <a:gd name="T56" fmla="*/ 79 w 72"/>
                  <a:gd name="T57" fmla="*/ 82 h 69"/>
                  <a:gd name="T58" fmla="*/ 71 w 72"/>
                  <a:gd name="T59" fmla="*/ 73 h 69"/>
                  <a:gd name="T60" fmla="*/ 63 w 72"/>
                  <a:gd name="T61" fmla="*/ 63 h 69"/>
                  <a:gd name="T62" fmla="*/ 54 w 72"/>
                  <a:gd name="T63" fmla="*/ 57 h 69"/>
                  <a:gd name="T64" fmla="*/ 48 w 72"/>
                  <a:gd name="T65" fmla="*/ 57 h 69"/>
                  <a:gd name="T66" fmla="*/ 40 w 72"/>
                  <a:gd name="T67" fmla="*/ 57 h 69"/>
                  <a:gd name="T68" fmla="*/ 37 w 72"/>
                  <a:gd name="T69" fmla="*/ 53 h 69"/>
                  <a:gd name="T70" fmla="*/ 32 w 72"/>
                  <a:gd name="T71" fmla="*/ 57 h 69"/>
                  <a:gd name="T72" fmla="*/ 26 w 72"/>
                  <a:gd name="T73" fmla="*/ 54 h 69"/>
                  <a:gd name="T74" fmla="*/ 21 w 72"/>
                  <a:gd name="T75" fmla="*/ 49 h 69"/>
                  <a:gd name="T76" fmla="*/ 16 w 72"/>
                  <a:gd name="T77" fmla="*/ 62 h 69"/>
                  <a:gd name="T78" fmla="*/ 11 w 72"/>
                  <a:gd name="T79" fmla="*/ 57 h 69"/>
                  <a:gd name="T80" fmla="*/ 8 w 72"/>
                  <a:gd name="T81" fmla="*/ 58 h 69"/>
                  <a:gd name="T82" fmla="*/ 1 w 72"/>
                  <a:gd name="T83" fmla="*/ 61 h 69"/>
                  <a:gd name="T84" fmla="*/ 0 w 72"/>
                  <a:gd name="T85" fmla="*/ 45 h 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2" h="69">
                    <a:moveTo>
                      <a:pt x="0" y="34"/>
                    </a:moveTo>
                    <a:cubicBezTo>
                      <a:pt x="2" y="33"/>
                      <a:pt x="2" y="30"/>
                      <a:pt x="2" y="28"/>
                    </a:cubicBezTo>
                    <a:cubicBezTo>
                      <a:pt x="3" y="26"/>
                      <a:pt x="4" y="24"/>
                      <a:pt x="5" y="22"/>
                    </a:cubicBezTo>
                    <a:cubicBezTo>
                      <a:pt x="5" y="20"/>
                      <a:pt x="3" y="12"/>
                      <a:pt x="7" y="11"/>
                    </a:cubicBezTo>
                    <a:cubicBezTo>
                      <a:pt x="7" y="11"/>
                      <a:pt x="10" y="12"/>
                      <a:pt x="10" y="11"/>
                    </a:cubicBezTo>
                    <a:cubicBezTo>
                      <a:pt x="11" y="9"/>
                      <a:pt x="10" y="8"/>
                      <a:pt x="12" y="8"/>
                    </a:cubicBezTo>
                    <a:cubicBezTo>
                      <a:pt x="14" y="7"/>
                      <a:pt x="16" y="6"/>
                      <a:pt x="17" y="5"/>
                    </a:cubicBezTo>
                    <a:cubicBezTo>
                      <a:pt x="20" y="4"/>
                      <a:pt x="20" y="2"/>
                      <a:pt x="22" y="0"/>
                    </a:cubicBezTo>
                    <a:cubicBezTo>
                      <a:pt x="25" y="6"/>
                      <a:pt x="27" y="12"/>
                      <a:pt x="29" y="19"/>
                    </a:cubicBezTo>
                    <a:cubicBezTo>
                      <a:pt x="29" y="20"/>
                      <a:pt x="29" y="22"/>
                      <a:pt x="30" y="24"/>
                    </a:cubicBezTo>
                    <a:cubicBezTo>
                      <a:pt x="30" y="25"/>
                      <a:pt x="31" y="26"/>
                      <a:pt x="31" y="28"/>
                    </a:cubicBezTo>
                    <a:cubicBezTo>
                      <a:pt x="32" y="30"/>
                      <a:pt x="33" y="30"/>
                      <a:pt x="34" y="31"/>
                    </a:cubicBezTo>
                    <a:cubicBezTo>
                      <a:pt x="34" y="32"/>
                      <a:pt x="34" y="34"/>
                      <a:pt x="35" y="35"/>
                    </a:cubicBezTo>
                    <a:cubicBezTo>
                      <a:pt x="37" y="34"/>
                      <a:pt x="34" y="31"/>
                      <a:pt x="36" y="30"/>
                    </a:cubicBezTo>
                    <a:cubicBezTo>
                      <a:pt x="37" y="30"/>
                      <a:pt x="38" y="32"/>
                      <a:pt x="38" y="33"/>
                    </a:cubicBezTo>
                    <a:cubicBezTo>
                      <a:pt x="38" y="34"/>
                      <a:pt x="39" y="36"/>
                      <a:pt x="40" y="37"/>
                    </a:cubicBezTo>
                    <a:cubicBezTo>
                      <a:pt x="42" y="37"/>
                      <a:pt x="43" y="35"/>
                      <a:pt x="44" y="37"/>
                    </a:cubicBezTo>
                    <a:cubicBezTo>
                      <a:pt x="46" y="38"/>
                      <a:pt x="46" y="40"/>
                      <a:pt x="48" y="40"/>
                    </a:cubicBezTo>
                    <a:cubicBezTo>
                      <a:pt x="51" y="40"/>
                      <a:pt x="52" y="42"/>
                      <a:pt x="53" y="44"/>
                    </a:cubicBezTo>
                    <a:cubicBezTo>
                      <a:pt x="54" y="46"/>
                      <a:pt x="55" y="48"/>
                      <a:pt x="57" y="49"/>
                    </a:cubicBezTo>
                    <a:cubicBezTo>
                      <a:pt x="58" y="50"/>
                      <a:pt x="59" y="51"/>
                      <a:pt x="60" y="51"/>
                    </a:cubicBezTo>
                    <a:cubicBezTo>
                      <a:pt x="60" y="52"/>
                      <a:pt x="62" y="55"/>
                      <a:pt x="61" y="52"/>
                    </a:cubicBezTo>
                    <a:cubicBezTo>
                      <a:pt x="63" y="53"/>
                      <a:pt x="63" y="55"/>
                      <a:pt x="63" y="56"/>
                    </a:cubicBezTo>
                    <a:cubicBezTo>
                      <a:pt x="63" y="57"/>
                      <a:pt x="65" y="57"/>
                      <a:pt x="66" y="58"/>
                    </a:cubicBezTo>
                    <a:cubicBezTo>
                      <a:pt x="66" y="59"/>
                      <a:pt x="69" y="64"/>
                      <a:pt x="70" y="61"/>
                    </a:cubicBezTo>
                    <a:cubicBezTo>
                      <a:pt x="71" y="62"/>
                      <a:pt x="72" y="63"/>
                      <a:pt x="71" y="64"/>
                    </a:cubicBezTo>
                    <a:cubicBezTo>
                      <a:pt x="70" y="64"/>
                      <a:pt x="68" y="65"/>
                      <a:pt x="68" y="66"/>
                    </a:cubicBezTo>
                    <a:cubicBezTo>
                      <a:pt x="68" y="69"/>
                      <a:pt x="66" y="65"/>
                      <a:pt x="63" y="67"/>
                    </a:cubicBezTo>
                    <a:cubicBezTo>
                      <a:pt x="63" y="66"/>
                      <a:pt x="63" y="64"/>
                      <a:pt x="60" y="62"/>
                    </a:cubicBezTo>
                    <a:cubicBezTo>
                      <a:pt x="57" y="58"/>
                      <a:pt x="55" y="55"/>
                      <a:pt x="54" y="55"/>
                    </a:cubicBezTo>
                    <a:cubicBezTo>
                      <a:pt x="51" y="54"/>
                      <a:pt x="50" y="50"/>
                      <a:pt x="48" y="48"/>
                    </a:cubicBezTo>
                    <a:cubicBezTo>
                      <a:pt x="46" y="45"/>
                      <a:pt x="44" y="45"/>
                      <a:pt x="41" y="43"/>
                    </a:cubicBezTo>
                    <a:cubicBezTo>
                      <a:pt x="39" y="42"/>
                      <a:pt x="38" y="43"/>
                      <a:pt x="36" y="43"/>
                    </a:cubicBezTo>
                    <a:cubicBezTo>
                      <a:pt x="34" y="42"/>
                      <a:pt x="31" y="41"/>
                      <a:pt x="30" y="43"/>
                    </a:cubicBezTo>
                    <a:cubicBezTo>
                      <a:pt x="30" y="41"/>
                      <a:pt x="27" y="39"/>
                      <a:pt x="28" y="40"/>
                    </a:cubicBezTo>
                    <a:cubicBezTo>
                      <a:pt x="28" y="40"/>
                      <a:pt x="26" y="42"/>
                      <a:pt x="24" y="43"/>
                    </a:cubicBezTo>
                    <a:cubicBezTo>
                      <a:pt x="23" y="43"/>
                      <a:pt x="21" y="43"/>
                      <a:pt x="20" y="41"/>
                    </a:cubicBezTo>
                    <a:cubicBezTo>
                      <a:pt x="19" y="39"/>
                      <a:pt x="18" y="41"/>
                      <a:pt x="16" y="37"/>
                    </a:cubicBezTo>
                    <a:cubicBezTo>
                      <a:pt x="15" y="40"/>
                      <a:pt x="14" y="44"/>
                      <a:pt x="12" y="47"/>
                    </a:cubicBezTo>
                    <a:cubicBezTo>
                      <a:pt x="12" y="46"/>
                      <a:pt x="10" y="42"/>
                      <a:pt x="8" y="43"/>
                    </a:cubicBezTo>
                    <a:cubicBezTo>
                      <a:pt x="7" y="44"/>
                      <a:pt x="8" y="45"/>
                      <a:pt x="6" y="44"/>
                    </a:cubicBezTo>
                    <a:cubicBezTo>
                      <a:pt x="2" y="44"/>
                      <a:pt x="2" y="44"/>
                      <a:pt x="1" y="46"/>
                    </a:cubicBezTo>
                    <a:cubicBezTo>
                      <a:pt x="0" y="43"/>
                      <a:pt x="0" y="38"/>
                      <a:pt x="0" y="3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88" name="Freeform 5328"/>
              <p:cNvSpPr>
                <a:spLocks/>
              </p:cNvSpPr>
              <p:nvPr/>
            </p:nvSpPr>
            <p:spPr bwMode="auto">
              <a:xfrm>
                <a:off x="1229" y="1917"/>
                <a:ext cx="2" cy="3"/>
              </a:xfrm>
              <a:custGeom>
                <a:avLst/>
                <a:gdLst>
                  <a:gd name="T0" fmla="*/ 2 w 1"/>
                  <a:gd name="T1" fmla="*/ 3 h 2"/>
                  <a:gd name="T2" fmla="*/ 2 w 1"/>
                  <a:gd name="T3" fmla="*/ 0 h 2"/>
                  <a:gd name="T4" fmla="*/ 0 w 1"/>
                  <a:gd name="T5" fmla="*/ 3 h 2"/>
                  <a:gd name="T6" fmla="*/ 2 w 1"/>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1" y="2"/>
                    </a:moveTo>
                    <a:cubicBezTo>
                      <a:pt x="1" y="1"/>
                      <a:pt x="1" y="1"/>
                      <a:pt x="1" y="0"/>
                    </a:cubicBezTo>
                    <a:cubicBezTo>
                      <a:pt x="0" y="1"/>
                      <a:pt x="0" y="1"/>
                      <a:pt x="0" y="2"/>
                    </a:cubicBezTo>
                    <a:cubicBezTo>
                      <a:pt x="1" y="2"/>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89" name="Freeform 5329"/>
              <p:cNvSpPr>
                <a:spLocks/>
              </p:cNvSpPr>
              <p:nvPr/>
            </p:nvSpPr>
            <p:spPr bwMode="auto">
              <a:xfrm>
                <a:off x="1232" y="1915"/>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0"/>
                      <a:pt x="0" y="0"/>
                      <a:pt x="0" y="1"/>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90" name="Freeform 5330"/>
              <p:cNvSpPr>
                <a:spLocks/>
              </p:cNvSpPr>
              <p:nvPr/>
            </p:nvSpPr>
            <p:spPr bwMode="auto">
              <a:xfrm>
                <a:off x="1237" y="1906"/>
                <a:ext cx="2" cy="2"/>
              </a:xfrm>
              <a:custGeom>
                <a:avLst/>
                <a:gdLst>
                  <a:gd name="T0" fmla="*/ 2 w 1"/>
                  <a:gd name="T1" fmla="*/ 1 h 2"/>
                  <a:gd name="T2" fmla="*/ 0 w 1"/>
                  <a:gd name="T3" fmla="*/ 2 h 2"/>
                  <a:gd name="T4" fmla="*/ 2 w 1"/>
                  <a:gd name="T5" fmla="*/ 1 h 2"/>
                  <a:gd name="T6" fmla="*/ 0 60000 65536"/>
                  <a:gd name="T7" fmla="*/ 0 60000 65536"/>
                  <a:gd name="T8" fmla="*/ 0 60000 65536"/>
                </a:gdLst>
                <a:ahLst/>
                <a:cxnLst>
                  <a:cxn ang="T6">
                    <a:pos x="T0" y="T1"/>
                  </a:cxn>
                  <a:cxn ang="T7">
                    <a:pos x="T2" y="T3"/>
                  </a:cxn>
                  <a:cxn ang="T8">
                    <a:pos x="T4" y="T5"/>
                  </a:cxn>
                </a:cxnLst>
                <a:rect l="0" t="0" r="r" b="b"/>
                <a:pathLst>
                  <a:path w="1" h="2">
                    <a:moveTo>
                      <a:pt x="1" y="1"/>
                    </a:moveTo>
                    <a:cubicBezTo>
                      <a:pt x="0" y="0"/>
                      <a:pt x="0" y="2"/>
                      <a:pt x="0" y="2"/>
                    </a:cubicBezTo>
                    <a:cubicBezTo>
                      <a:pt x="0" y="2"/>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91" name="Freeform 5331"/>
              <p:cNvSpPr>
                <a:spLocks/>
              </p:cNvSpPr>
              <p:nvPr/>
            </p:nvSpPr>
            <p:spPr bwMode="auto">
              <a:xfrm>
                <a:off x="1233" y="1904"/>
                <a:ext cx="7" cy="7"/>
              </a:xfrm>
              <a:custGeom>
                <a:avLst/>
                <a:gdLst>
                  <a:gd name="T0" fmla="*/ 6 w 5"/>
                  <a:gd name="T1" fmla="*/ 0 h 5"/>
                  <a:gd name="T2" fmla="*/ 4 w 5"/>
                  <a:gd name="T3" fmla="*/ 1 h 5"/>
                  <a:gd name="T4" fmla="*/ 3 w 5"/>
                  <a:gd name="T5" fmla="*/ 6 h 5"/>
                  <a:gd name="T6" fmla="*/ 3 w 5"/>
                  <a:gd name="T7" fmla="*/ 7 h 5"/>
                  <a:gd name="T8" fmla="*/ 6 w 5"/>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5">
                    <a:moveTo>
                      <a:pt x="4" y="0"/>
                    </a:moveTo>
                    <a:cubicBezTo>
                      <a:pt x="5" y="1"/>
                      <a:pt x="3" y="1"/>
                      <a:pt x="3" y="1"/>
                    </a:cubicBezTo>
                    <a:cubicBezTo>
                      <a:pt x="2" y="2"/>
                      <a:pt x="2" y="3"/>
                      <a:pt x="2" y="4"/>
                    </a:cubicBezTo>
                    <a:cubicBezTo>
                      <a:pt x="3" y="4"/>
                      <a:pt x="3" y="5"/>
                      <a:pt x="2" y="5"/>
                    </a:cubicBezTo>
                    <a:cubicBezTo>
                      <a:pt x="0" y="3"/>
                      <a:pt x="2" y="1"/>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592" name="Freeform 5332"/>
              <p:cNvSpPr>
                <a:spLocks/>
              </p:cNvSpPr>
              <p:nvPr/>
            </p:nvSpPr>
            <p:spPr bwMode="auto">
              <a:xfrm>
                <a:off x="1141" y="2129"/>
                <a:ext cx="3" cy="2"/>
              </a:xfrm>
              <a:custGeom>
                <a:avLst/>
                <a:gdLst>
                  <a:gd name="T0" fmla="*/ 3 w 2"/>
                  <a:gd name="T1" fmla="*/ 1 h 2"/>
                  <a:gd name="T2" fmla="*/ 3 w 2"/>
                  <a:gd name="T3" fmla="*/ 0 h 2"/>
                  <a:gd name="T4" fmla="*/ 0 w 2"/>
                  <a:gd name="T5" fmla="*/ 1 h 2"/>
                  <a:gd name="T6" fmla="*/ 3 w 2"/>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1"/>
                    </a:moveTo>
                    <a:cubicBezTo>
                      <a:pt x="2" y="1"/>
                      <a:pt x="2" y="1"/>
                      <a:pt x="2" y="0"/>
                    </a:cubicBezTo>
                    <a:cubicBezTo>
                      <a:pt x="2" y="0"/>
                      <a:pt x="1" y="1"/>
                      <a:pt x="0" y="1"/>
                    </a:cubicBezTo>
                    <a:cubicBezTo>
                      <a:pt x="1" y="2"/>
                      <a:pt x="2" y="2"/>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grpSp>
        <p:grpSp>
          <p:nvGrpSpPr>
            <p:cNvPr id="2111" name="Group 5534"/>
            <p:cNvGrpSpPr>
              <a:grpSpLocks/>
            </p:cNvGrpSpPr>
            <p:nvPr/>
          </p:nvGrpSpPr>
          <p:grpSpPr bwMode="auto">
            <a:xfrm>
              <a:off x="1169989" y="2497137"/>
              <a:ext cx="7107238" cy="2427288"/>
              <a:chOff x="737" y="1573"/>
              <a:chExt cx="4477" cy="1529"/>
            </a:xfrm>
          </p:grpSpPr>
          <p:sp>
            <p:nvSpPr>
              <p:cNvPr id="2193" name="Freeform 5334"/>
              <p:cNvSpPr>
                <a:spLocks/>
              </p:cNvSpPr>
              <p:nvPr/>
            </p:nvSpPr>
            <p:spPr bwMode="auto">
              <a:xfrm>
                <a:off x="1145" y="2129"/>
                <a:ext cx="5" cy="2"/>
              </a:xfrm>
              <a:custGeom>
                <a:avLst/>
                <a:gdLst>
                  <a:gd name="T0" fmla="*/ 1 w 4"/>
                  <a:gd name="T1" fmla="*/ 0 h 2"/>
                  <a:gd name="T2" fmla="*/ 5 w 4"/>
                  <a:gd name="T3" fmla="*/ 0 h 2"/>
                  <a:gd name="T4" fmla="*/ 1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1" y="0"/>
                    </a:moveTo>
                    <a:cubicBezTo>
                      <a:pt x="0" y="2"/>
                      <a:pt x="4" y="1"/>
                      <a:pt x="4" y="0"/>
                    </a:cubicBezTo>
                    <a:cubicBezTo>
                      <a:pt x="3" y="1"/>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94" name="Freeform 5335"/>
              <p:cNvSpPr>
                <a:spLocks/>
              </p:cNvSpPr>
              <p:nvPr/>
            </p:nvSpPr>
            <p:spPr bwMode="auto">
              <a:xfrm>
                <a:off x="1157" y="2146"/>
                <a:ext cx="1" cy="3"/>
              </a:xfrm>
              <a:custGeom>
                <a:avLst/>
                <a:gdLst>
                  <a:gd name="T0" fmla="*/ 0 w 1"/>
                  <a:gd name="T1" fmla="*/ 0 h 2"/>
                  <a:gd name="T2" fmla="*/ 0 w 1"/>
                  <a:gd name="T3" fmla="*/ 0 h 2"/>
                  <a:gd name="T4" fmla="*/ 1 w 1"/>
                  <a:gd name="T5" fmla="*/ 3 h 2"/>
                  <a:gd name="T6" fmla="*/ 0 w 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0"/>
                    </a:moveTo>
                    <a:cubicBezTo>
                      <a:pt x="0" y="0"/>
                      <a:pt x="0" y="0"/>
                      <a:pt x="0" y="0"/>
                    </a:cubicBezTo>
                    <a:cubicBezTo>
                      <a:pt x="0" y="1"/>
                      <a:pt x="0" y="1"/>
                      <a:pt x="1" y="2"/>
                    </a:cubicBezTo>
                    <a:cubicBezTo>
                      <a:pt x="1" y="1"/>
                      <a:pt x="1"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95" name="Freeform 5336"/>
              <p:cNvSpPr>
                <a:spLocks/>
              </p:cNvSpPr>
              <p:nvPr/>
            </p:nvSpPr>
            <p:spPr bwMode="auto">
              <a:xfrm>
                <a:off x="1160" y="2138"/>
                <a:ext cx="3" cy="3"/>
              </a:xfrm>
              <a:custGeom>
                <a:avLst/>
                <a:gdLst>
                  <a:gd name="T0" fmla="*/ 0 w 3"/>
                  <a:gd name="T1" fmla="*/ 0 h 2"/>
                  <a:gd name="T2" fmla="*/ 3 w 3"/>
                  <a:gd name="T3" fmla="*/ 3 h 2"/>
                  <a:gd name="T4" fmla="*/ 0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0" y="0"/>
                    </a:moveTo>
                    <a:cubicBezTo>
                      <a:pt x="1" y="1"/>
                      <a:pt x="1" y="2"/>
                      <a:pt x="3" y="2"/>
                    </a:cubicBezTo>
                    <a:cubicBezTo>
                      <a:pt x="2"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96" name="Freeform 5337"/>
              <p:cNvSpPr>
                <a:spLocks/>
              </p:cNvSpPr>
              <p:nvPr/>
            </p:nvSpPr>
            <p:spPr bwMode="auto">
              <a:xfrm>
                <a:off x="1413" y="2228"/>
                <a:ext cx="5" cy="8"/>
              </a:xfrm>
              <a:custGeom>
                <a:avLst/>
                <a:gdLst>
                  <a:gd name="T0" fmla="*/ 3 w 4"/>
                  <a:gd name="T1" fmla="*/ 4 h 6"/>
                  <a:gd name="T2" fmla="*/ 5 w 4"/>
                  <a:gd name="T3" fmla="*/ 0 h 6"/>
                  <a:gd name="T4" fmla="*/ 0 w 4"/>
                  <a:gd name="T5" fmla="*/ 8 h 6"/>
                  <a:gd name="T6" fmla="*/ 3 w 4"/>
                  <a:gd name="T7" fmla="*/ 4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6">
                    <a:moveTo>
                      <a:pt x="2" y="3"/>
                    </a:moveTo>
                    <a:cubicBezTo>
                      <a:pt x="3" y="2"/>
                      <a:pt x="3" y="1"/>
                      <a:pt x="4" y="0"/>
                    </a:cubicBezTo>
                    <a:cubicBezTo>
                      <a:pt x="2" y="2"/>
                      <a:pt x="0" y="4"/>
                      <a:pt x="0" y="6"/>
                    </a:cubicBezTo>
                    <a:cubicBezTo>
                      <a:pt x="0" y="5"/>
                      <a:pt x="1" y="4"/>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97" name="Freeform 5338"/>
              <p:cNvSpPr>
                <a:spLocks/>
              </p:cNvSpPr>
              <p:nvPr/>
            </p:nvSpPr>
            <p:spPr bwMode="auto">
              <a:xfrm>
                <a:off x="1425" y="2218"/>
                <a:ext cx="5" cy="4"/>
              </a:xfrm>
              <a:custGeom>
                <a:avLst/>
                <a:gdLst>
                  <a:gd name="T0" fmla="*/ 0 w 4"/>
                  <a:gd name="T1" fmla="*/ 4 h 3"/>
                  <a:gd name="T2" fmla="*/ 0 w 4"/>
                  <a:gd name="T3" fmla="*/ 4 h 3"/>
                  <a:gd name="T4" fmla="*/ 5 w 4"/>
                  <a:gd name="T5" fmla="*/ 0 h 3"/>
                  <a:gd name="T6" fmla="*/ 0 w 4"/>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0" y="3"/>
                    </a:moveTo>
                    <a:cubicBezTo>
                      <a:pt x="0" y="3"/>
                      <a:pt x="0" y="3"/>
                      <a:pt x="0" y="3"/>
                    </a:cubicBezTo>
                    <a:cubicBezTo>
                      <a:pt x="1" y="2"/>
                      <a:pt x="2" y="2"/>
                      <a:pt x="4" y="0"/>
                    </a:cubicBezTo>
                    <a:cubicBezTo>
                      <a:pt x="2" y="1"/>
                      <a:pt x="1" y="2"/>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98" name="Freeform 5339"/>
              <p:cNvSpPr>
                <a:spLocks/>
              </p:cNvSpPr>
              <p:nvPr/>
            </p:nvSpPr>
            <p:spPr bwMode="auto">
              <a:xfrm>
                <a:off x="1232" y="1900"/>
                <a:ext cx="3" cy="3"/>
              </a:xfrm>
              <a:custGeom>
                <a:avLst/>
                <a:gdLst>
                  <a:gd name="T0" fmla="*/ 3 w 2"/>
                  <a:gd name="T1" fmla="*/ 0 h 2"/>
                  <a:gd name="T2" fmla="*/ 2 w 2"/>
                  <a:gd name="T3" fmla="*/ 3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1"/>
                      <a:pt x="0" y="1"/>
                      <a:pt x="1" y="2"/>
                    </a:cubicBezTo>
                    <a:cubicBezTo>
                      <a:pt x="2" y="2"/>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99" name="Freeform 5340"/>
              <p:cNvSpPr>
                <a:spLocks/>
              </p:cNvSpPr>
              <p:nvPr/>
            </p:nvSpPr>
            <p:spPr bwMode="auto">
              <a:xfrm>
                <a:off x="1236" y="1899"/>
                <a:ext cx="3" cy="3"/>
              </a:xfrm>
              <a:custGeom>
                <a:avLst/>
                <a:gdLst>
                  <a:gd name="T0" fmla="*/ 3 w 2"/>
                  <a:gd name="T1" fmla="*/ 0 h 2"/>
                  <a:gd name="T2" fmla="*/ 0 w 2"/>
                  <a:gd name="T3" fmla="*/ 3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1"/>
                      <a:pt x="0" y="1"/>
                      <a:pt x="0" y="2"/>
                    </a:cubicBezTo>
                    <a:cubicBezTo>
                      <a:pt x="1" y="2"/>
                      <a:pt x="2" y="2"/>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00" name="Freeform 5341"/>
              <p:cNvSpPr>
                <a:spLocks/>
              </p:cNvSpPr>
              <p:nvPr/>
            </p:nvSpPr>
            <p:spPr bwMode="auto">
              <a:xfrm>
                <a:off x="1236" y="1902"/>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1"/>
                      <a:pt x="0" y="1"/>
                    </a:cubicBezTo>
                    <a:cubicBezTo>
                      <a:pt x="0" y="1"/>
                      <a:pt x="0"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01" name="Freeform 5342"/>
              <p:cNvSpPr>
                <a:spLocks/>
              </p:cNvSpPr>
              <p:nvPr/>
            </p:nvSpPr>
            <p:spPr bwMode="auto">
              <a:xfrm>
                <a:off x="1241" y="1899"/>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lnTo>
                      <a:pt x="0" y="1"/>
                    </a:lnTo>
                    <a:lnTo>
                      <a:pt x="0"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02" name="Freeform 5343"/>
              <p:cNvSpPr>
                <a:spLocks/>
              </p:cNvSpPr>
              <p:nvPr/>
            </p:nvSpPr>
            <p:spPr bwMode="auto">
              <a:xfrm>
                <a:off x="1241" y="1899"/>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lnTo>
                      <a:pt x="0" y="1"/>
                    </a:lnTo>
                    <a:lnTo>
                      <a:pt x="0"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03" name="Freeform 5344"/>
              <p:cNvSpPr>
                <a:spLocks/>
              </p:cNvSpPr>
              <p:nvPr/>
            </p:nvSpPr>
            <p:spPr bwMode="auto">
              <a:xfrm>
                <a:off x="1583" y="2196"/>
                <a:ext cx="1" cy="3"/>
              </a:xfrm>
              <a:custGeom>
                <a:avLst/>
                <a:gdLst>
                  <a:gd name="T0" fmla="*/ 1 w 1"/>
                  <a:gd name="T1" fmla="*/ 3 h 2"/>
                  <a:gd name="T2" fmla="*/ 1 w 1"/>
                  <a:gd name="T3" fmla="*/ 0 h 2"/>
                  <a:gd name="T4" fmla="*/ 1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0" y="1"/>
                      <a:pt x="0" y="0"/>
                      <a:pt x="1" y="0"/>
                    </a:cubicBezTo>
                    <a:cubicBezTo>
                      <a:pt x="1" y="0"/>
                      <a:pt x="1"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04" name="Freeform 5345"/>
              <p:cNvSpPr>
                <a:spLocks/>
              </p:cNvSpPr>
              <p:nvPr/>
            </p:nvSpPr>
            <p:spPr bwMode="auto">
              <a:xfrm>
                <a:off x="1640" y="2179"/>
                <a:ext cx="1" cy="3"/>
              </a:xfrm>
              <a:custGeom>
                <a:avLst/>
                <a:gdLst>
                  <a:gd name="T0" fmla="*/ 1 w 1"/>
                  <a:gd name="T1" fmla="*/ 0 h 2"/>
                  <a:gd name="T2" fmla="*/ 0 w 1"/>
                  <a:gd name="T3" fmla="*/ 3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1" y="0"/>
                      <a:pt x="1" y="1"/>
                      <a:pt x="0" y="2"/>
                    </a:cubicBezTo>
                    <a:cubicBezTo>
                      <a:pt x="0" y="1"/>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05" name="Freeform 5346"/>
              <p:cNvSpPr>
                <a:spLocks/>
              </p:cNvSpPr>
              <p:nvPr/>
            </p:nvSpPr>
            <p:spPr bwMode="auto">
              <a:xfrm>
                <a:off x="1451" y="2204"/>
                <a:ext cx="5" cy="3"/>
              </a:xfrm>
              <a:custGeom>
                <a:avLst/>
                <a:gdLst>
                  <a:gd name="T0" fmla="*/ 3 w 4"/>
                  <a:gd name="T1" fmla="*/ 0 h 2"/>
                  <a:gd name="T2" fmla="*/ 0 w 4"/>
                  <a:gd name="T3" fmla="*/ 3 h 2"/>
                  <a:gd name="T4" fmla="*/ 5 w 4"/>
                  <a:gd name="T5" fmla="*/ 0 h 2"/>
                  <a:gd name="T6" fmla="*/ 3 w 4"/>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2" y="0"/>
                    </a:moveTo>
                    <a:cubicBezTo>
                      <a:pt x="2" y="1"/>
                      <a:pt x="0" y="2"/>
                      <a:pt x="0" y="2"/>
                    </a:cubicBezTo>
                    <a:cubicBezTo>
                      <a:pt x="1" y="2"/>
                      <a:pt x="2" y="1"/>
                      <a:pt x="4" y="0"/>
                    </a:cubicBezTo>
                    <a:cubicBezTo>
                      <a:pt x="3" y="0"/>
                      <a:pt x="3"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06" name="Freeform 5347"/>
              <p:cNvSpPr>
                <a:spLocks/>
              </p:cNvSpPr>
              <p:nvPr/>
            </p:nvSpPr>
            <p:spPr bwMode="auto">
              <a:xfrm>
                <a:off x="1493" y="2199"/>
                <a:ext cx="4" cy="2"/>
              </a:xfrm>
              <a:custGeom>
                <a:avLst/>
                <a:gdLst>
                  <a:gd name="T0" fmla="*/ 4 w 3"/>
                  <a:gd name="T1" fmla="*/ 1 h 2"/>
                  <a:gd name="T2" fmla="*/ 0 w 3"/>
                  <a:gd name="T3" fmla="*/ 1 h 2"/>
                  <a:gd name="T4" fmla="*/ 4 w 3"/>
                  <a:gd name="T5" fmla="*/ 1 h 2"/>
                  <a:gd name="T6" fmla="*/ 0 60000 65536"/>
                  <a:gd name="T7" fmla="*/ 0 60000 65536"/>
                  <a:gd name="T8" fmla="*/ 0 60000 65536"/>
                </a:gdLst>
                <a:ahLst/>
                <a:cxnLst>
                  <a:cxn ang="T6">
                    <a:pos x="T0" y="T1"/>
                  </a:cxn>
                  <a:cxn ang="T7">
                    <a:pos x="T2" y="T3"/>
                  </a:cxn>
                  <a:cxn ang="T8">
                    <a:pos x="T4" y="T5"/>
                  </a:cxn>
                </a:cxnLst>
                <a:rect l="0" t="0" r="r" b="b"/>
                <a:pathLst>
                  <a:path w="3" h="2">
                    <a:moveTo>
                      <a:pt x="3" y="1"/>
                    </a:moveTo>
                    <a:cubicBezTo>
                      <a:pt x="3" y="0"/>
                      <a:pt x="1" y="0"/>
                      <a:pt x="0" y="1"/>
                    </a:cubicBezTo>
                    <a:cubicBezTo>
                      <a:pt x="1" y="2"/>
                      <a:pt x="3" y="2"/>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07" name="Freeform 5348"/>
              <p:cNvSpPr>
                <a:spLocks/>
              </p:cNvSpPr>
              <p:nvPr/>
            </p:nvSpPr>
            <p:spPr bwMode="auto">
              <a:xfrm>
                <a:off x="1500" y="2201"/>
                <a:ext cx="5" cy="4"/>
              </a:xfrm>
              <a:custGeom>
                <a:avLst/>
                <a:gdLst>
                  <a:gd name="T0" fmla="*/ 4 w 4"/>
                  <a:gd name="T1" fmla="*/ 4 h 3"/>
                  <a:gd name="T2" fmla="*/ 4 w 4"/>
                  <a:gd name="T3" fmla="*/ 4 h 3"/>
                  <a:gd name="T4" fmla="*/ 0 60000 65536"/>
                  <a:gd name="T5" fmla="*/ 0 60000 65536"/>
                </a:gdLst>
                <a:ahLst/>
                <a:cxnLst>
                  <a:cxn ang="T4">
                    <a:pos x="T0" y="T1"/>
                  </a:cxn>
                  <a:cxn ang="T5">
                    <a:pos x="T2" y="T3"/>
                  </a:cxn>
                </a:cxnLst>
                <a:rect l="0" t="0" r="r" b="b"/>
                <a:pathLst>
                  <a:path w="4" h="3">
                    <a:moveTo>
                      <a:pt x="3" y="3"/>
                    </a:moveTo>
                    <a:cubicBezTo>
                      <a:pt x="4" y="0"/>
                      <a:pt x="0" y="3"/>
                      <a:pt x="3"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08" name="Freeform 5349"/>
              <p:cNvSpPr>
                <a:spLocks/>
              </p:cNvSpPr>
              <p:nvPr/>
            </p:nvSpPr>
            <p:spPr bwMode="auto">
              <a:xfrm>
                <a:off x="1531" y="2191"/>
                <a:ext cx="3" cy="2"/>
              </a:xfrm>
              <a:custGeom>
                <a:avLst/>
                <a:gdLst>
                  <a:gd name="T0" fmla="*/ 2 w 2"/>
                  <a:gd name="T1" fmla="*/ 0 h 2"/>
                  <a:gd name="T2" fmla="*/ 0 w 2"/>
                  <a:gd name="T3" fmla="*/ 1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0" y="1"/>
                      <a:pt x="0" y="1"/>
                      <a:pt x="0" y="1"/>
                    </a:cubicBezTo>
                    <a:cubicBezTo>
                      <a:pt x="1" y="2"/>
                      <a:pt x="2" y="2"/>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09" name="Freeform 5350"/>
              <p:cNvSpPr>
                <a:spLocks/>
              </p:cNvSpPr>
              <p:nvPr/>
            </p:nvSpPr>
            <p:spPr bwMode="auto">
              <a:xfrm>
                <a:off x="1587" y="2197"/>
                <a:ext cx="5" cy="3"/>
              </a:xfrm>
              <a:custGeom>
                <a:avLst/>
                <a:gdLst>
                  <a:gd name="T0" fmla="*/ 0 w 4"/>
                  <a:gd name="T1" fmla="*/ 2 h 2"/>
                  <a:gd name="T2" fmla="*/ 5 w 4"/>
                  <a:gd name="T3" fmla="*/ 0 h 2"/>
                  <a:gd name="T4" fmla="*/ 0 w 4"/>
                  <a:gd name="T5" fmla="*/ 2 h 2"/>
                  <a:gd name="T6" fmla="*/ 0 60000 65536"/>
                  <a:gd name="T7" fmla="*/ 0 60000 65536"/>
                  <a:gd name="T8" fmla="*/ 0 60000 65536"/>
                </a:gdLst>
                <a:ahLst/>
                <a:cxnLst>
                  <a:cxn ang="T6">
                    <a:pos x="T0" y="T1"/>
                  </a:cxn>
                  <a:cxn ang="T7">
                    <a:pos x="T2" y="T3"/>
                  </a:cxn>
                  <a:cxn ang="T8">
                    <a:pos x="T4" y="T5"/>
                  </a:cxn>
                </a:cxnLst>
                <a:rect l="0" t="0" r="r" b="b"/>
                <a:pathLst>
                  <a:path w="4" h="2">
                    <a:moveTo>
                      <a:pt x="0" y="1"/>
                    </a:moveTo>
                    <a:cubicBezTo>
                      <a:pt x="1" y="2"/>
                      <a:pt x="3" y="1"/>
                      <a:pt x="4" y="0"/>
                    </a:cubicBezTo>
                    <a:cubicBezTo>
                      <a:pt x="3" y="1"/>
                      <a:pt x="1" y="2"/>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10" name="Freeform 5351"/>
              <p:cNvSpPr>
                <a:spLocks/>
              </p:cNvSpPr>
              <p:nvPr/>
            </p:nvSpPr>
            <p:spPr bwMode="auto">
              <a:xfrm>
                <a:off x="1641" y="2216"/>
                <a:ext cx="3" cy="5"/>
              </a:xfrm>
              <a:custGeom>
                <a:avLst/>
                <a:gdLst>
                  <a:gd name="T0" fmla="*/ 2 w 2"/>
                  <a:gd name="T1" fmla="*/ 4 h 4"/>
                  <a:gd name="T2" fmla="*/ 2 w 2"/>
                  <a:gd name="T3" fmla="*/ 5 h 4"/>
                  <a:gd name="T4" fmla="*/ 2 w 2"/>
                  <a:gd name="T5" fmla="*/ 0 h 4"/>
                  <a:gd name="T6" fmla="*/ 2 w 2"/>
                  <a:gd name="T7" fmla="*/ 4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4">
                    <a:moveTo>
                      <a:pt x="1" y="3"/>
                    </a:moveTo>
                    <a:cubicBezTo>
                      <a:pt x="1" y="4"/>
                      <a:pt x="1" y="4"/>
                      <a:pt x="1" y="4"/>
                    </a:cubicBezTo>
                    <a:cubicBezTo>
                      <a:pt x="0" y="3"/>
                      <a:pt x="0" y="1"/>
                      <a:pt x="1" y="0"/>
                    </a:cubicBezTo>
                    <a:cubicBezTo>
                      <a:pt x="2" y="1"/>
                      <a:pt x="1"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11" name="Freeform 5352"/>
              <p:cNvSpPr>
                <a:spLocks/>
              </p:cNvSpPr>
              <p:nvPr/>
            </p:nvSpPr>
            <p:spPr bwMode="auto">
              <a:xfrm>
                <a:off x="1644" y="2228"/>
                <a:ext cx="1" cy="9"/>
              </a:xfrm>
              <a:custGeom>
                <a:avLst/>
                <a:gdLst>
                  <a:gd name="T0" fmla="*/ 0 w 1"/>
                  <a:gd name="T1" fmla="*/ 0 h 7"/>
                  <a:gd name="T2" fmla="*/ 1 w 1"/>
                  <a:gd name="T3" fmla="*/ 9 h 7"/>
                  <a:gd name="T4" fmla="*/ 0 w 1"/>
                  <a:gd name="T5" fmla="*/ 0 h 7"/>
                  <a:gd name="T6" fmla="*/ 0 60000 65536"/>
                  <a:gd name="T7" fmla="*/ 0 60000 65536"/>
                  <a:gd name="T8" fmla="*/ 0 60000 65536"/>
                </a:gdLst>
                <a:ahLst/>
                <a:cxnLst>
                  <a:cxn ang="T6">
                    <a:pos x="T0" y="T1"/>
                  </a:cxn>
                  <a:cxn ang="T7">
                    <a:pos x="T2" y="T3"/>
                  </a:cxn>
                  <a:cxn ang="T8">
                    <a:pos x="T4" y="T5"/>
                  </a:cxn>
                </a:cxnLst>
                <a:rect l="0" t="0" r="r" b="b"/>
                <a:pathLst>
                  <a:path w="1" h="7">
                    <a:moveTo>
                      <a:pt x="0" y="0"/>
                    </a:moveTo>
                    <a:cubicBezTo>
                      <a:pt x="0" y="2"/>
                      <a:pt x="1" y="5"/>
                      <a:pt x="1" y="7"/>
                    </a:cubicBezTo>
                    <a:cubicBezTo>
                      <a:pt x="0" y="5"/>
                      <a:pt x="0" y="2"/>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12" name="Freeform 5353"/>
              <p:cNvSpPr>
                <a:spLocks/>
              </p:cNvSpPr>
              <p:nvPr/>
            </p:nvSpPr>
            <p:spPr bwMode="auto">
              <a:xfrm>
                <a:off x="1633" y="2267"/>
                <a:ext cx="5" cy="6"/>
              </a:xfrm>
              <a:custGeom>
                <a:avLst/>
                <a:gdLst>
                  <a:gd name="T0" fmla="*/ 5 w 4"/>
                  <a:gd name="T1" fmla="*/ 0 h 4"/>
                  <a:gd name="T2" fmla="*/ 0 w 4"/>
                  <a:gd name="T3" fmla="*/ 6 h 4"/>
                  <a:gd name="T4" fmla="*/ 5 w 4"/>
                  <a:gd name="T5" fmla="*/ 0 h 4"/>
                  <a:gd name="T6" fmla="*/ 0 60000 65536"/>
                  <a:gd name="T7" fmla="*/ 0 60000 65536"/>
                  <a:gd name="T8" fmla="*/ 0 60000 65536"/>
                </a:gdLst>
                <a:ahLst/>
                <a:cxnLst>
                  <a:cxn ang="T6">
                    <a:pos x="T0" y="T1"/>
                  </a:cxn>
                  <a:cxn ang="T7">
                    <a:pos x="T2" y="T3"/>
                  </a:cxn>
                  <a:cxn ang="T8">
                    <a:pos x="T4" y="T5"/>
                  </a:cxn>
                </a:cxnLst>
                <a:rect l="0" t="0" r="r" b="b"/>
                <a:pathLst>
                  <a:path w="4" h="4">
                    <a:moveTo>
                      <a:pt x="4" y="0"/>
                    </a:moveTo>
                    <a:cubicBezTo>
                      <a:pt x="2" y="1"/>
                      <a:pt x="1" y="3"/>
                      <a:pt x="0" y="4"/>
                    </a:cubicBezTo>
                    <a:cubicBezTo>
                      <a:pt x="1" y="3"/>
                      <a:pt x="2" y="0"/>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13" name="Freeform 5354"/>
              <p:cNvSpPr>
                <a:spLocks/>
              </p:cNvSpPr>
              <p:nvPr/>
            </p:nvSpPr>
            <p:spPr bwMode="auto">
              <a:xfrm>
                <a:off x="1615" y="2244"/>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lnTo>
                      <a:pt x="0" y="1"/>
                    </a:lnTo>
                    <a:lnTo>
                      <a:pt x="0"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14" name="Freeform 5355"/>
              <p:cNvSpPr>
                <a:spLocks/>
              </p:cNvSpPr>
              <p:nvPr/>
            </p:nvSpPr>
            <p:spPr bwMode="auto">
              <a:xfrm>
                <a:off x="1615" y="2244"/>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lnTo>
                      <a:pt x="0" y="1"/>
                    </a:lnTo>
                    <a:lnTo>
                      <a:pt x="0"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15" name="Freeform 5356"/>
              <p:cNvSpPr>
                <a:spLocks/>
              </p:cNvSpPr>
              <p:nvPr/>
            </p:nvSpPr>
            <p:spPr bwMode="auto">
              <a:xfrm>
                <a:off x="1615" y="2249"/>
                <a:ext cx="2" cy="1"/>
              </a:xfrm>
              <a:custGeom>
                <a:avLst/>
                <a:gdLst>
                  <a:gd name="T0" fmla="*/ 1 w 2"/>
                  <a:gd name="T1" fmla="*/ 0 h 1"/>
                  <a:gd name="T2" fmla="*/ 2 w 2"/>
                  <a:gd name="T3" fmla="*/ 0 h 1"/>
                  <a:gd name="T4" fmla="*/ 1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2" y="0"/>
                      <a:pt x="2" y="0"/>
                      <a:pt x="2" y="0"/>
                    </a:cubicBezTo>
                    <a:cubicBezTo>
                      <a:pt x="1" y="1"/>
                      <a:pt x="0"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16" name="Freeform 5357"/>
              <p:cNvSpPr>
                <a:spLocks/>
              </p:cNvSpPr>
              <p:nvPr/>
            </p:nvSpPr>
            <p:spPr bwMode="auto">
              <a:xfrm>
                <a:off x="1616" y="2246"/>
                <a:ext cx="1" cy="3"/>
              </a:xfrm>
              <a:custGeom>
                <a:avLst/>
                <a:gdLst>
                  <a:gd name="T0" fmla="*/ 0 w 1"/>
                  <a:gd name="T1" fmla="*/ 3 h 2"/>
                  <a:gd name="T2" fmla="*/ 0 w 1"/>
                  <a:gd name="T3" fmla="*/ 0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0" y="1"/>
                      <a:pt x="0" y="0"/>
                      <a:pt x="0" y="0"/>
                    </a:cubicBezTo>
                    <a:cubicBezTo>
                      <a:pt x="1" y="0"/>
                      <a:pt x="1"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17" name="Freeform 5358"/>
              <p:cNvSpPr>
                <a:spLocks/>
              </p:cNvSpPr>
              <p:nvPr/>
            </p:nvSpPr>
            <p:spPr bwMode="auto">
              <a:xfrm>
                <a:off x="1619" y="2245"/>
                <a:ext cx="2" cy="3"/>
              </a:xfrm>
              <a:custGeom>
                <a:avLst/>
                <a:gdLst>
                  <a:gd name="T0" fmla="*/ 0 w 2"/>
                  <a:gd name="T1" fmla="*/ 3 h 2"/>
                  <a:gd name="T2" fmla="*/ 2 w 2"/>
                  <a:gd name="T3" fmla="*/ 0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0" y="1"/>
                      <a:pt x="1" y="1"/>
                      <a:pt x="2" y="0"/>
                    </a:cubicBezTo>
                    <a:cubicBezTo>
                      <a:pt x="1" y="1"/>
                      <a:pt x="1" y="2"/>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18" name="Freeform 5359"/>
              <p:cNvSpPr>
                <a:spLocks/>
              </p:cNvSpPr>
              <p:nvPr/>
            </p:nvSpPr>
            <p:spPr bwMode="auto">
              <a:xfrm>
                <a:off x="1736" y="2102"/>
                <a:ext cx="5" cy="8"/>
              </a:xfrm>
              <a:custGeom>
                <a:avLst/>
                <a:gdLst>
                  <a:gd name="T0" fmla="*/ 3 w 4"/>
                  <a:gd name="T1" fmla="*/ 8 h 6"/>
                  <a:gd name="T2" fmla="*/ 0 w 4"/>
                  <a:gd name="T3" fmla="*/ 8 h 6"/>
                  <a:gd name="T4" fmla="*/ 5 w 4"/>
                  <a:gd name="T5" fmla="*/ 0 h 6"/>
                  <a:gd name="T6" fmla="*/ 3 w 4"/>
                  <a:gd name="T7" fmla="*/ 8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6">
                    <a:moveTo>
                      <a:pt x="2" y="6"/>
                    </a:moveTo>
                    <a:cubicBezTo>
                      <a:pt x="2" y="6"/>
                      <a:pt x="1" y="6"/>
                      <a:pt x="0" y="6"/>
                    </a:cubicBezTo>
                    <a:cubicBezTo>
                      <a:pt x="3" y="5"/>
                      <a:pt x="4" y="2"/>
                      <a:pt x="4" y="0"/>
                    </a:cubicBezTo>
                    <a:cubicBezTo>
                      <a:pt x="4" y="2"/>
                      <a:pt x="3" y="4"/>
                      <a:pt x="2"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19" name="Freeform 5360"/>
              <p:cNvSpPr>
                <a:spLocks/>
              </p:cNvSpPr>
              <p:nvPr/>
            </p:nvSpPr>
            <p:spPr bwMode="auto">
              <a:xfrm>
                <a:off x="1782" y="2024"/>
                <a:ext cx="3" cy="3"/>
              </a:xfrm>
              <a:custGeom>
                <a:avLst/>
                <a:gdLst>
                  <a:gd name="T0" fmla="*/ 3 w 2"/>
                  <a:gd name="T1" fmla="*/ 0 h 2"/>
                  <a:gd name="T2" fmla="*/ 0 w 2"/>
                  <a:gd name="T3" fmla="*/ 3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2" y="1"/>
                      <a:pt x="1" y="2"/>
                      <a:pt x="0" y="2"/>
                    </a:cubicBezTo>
                    <a:cubicBezTo>
                      <a:pt x="1" y="1"/>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20" name="Freeform 5361"/>
              <p:cNvSpPr>
                <a:spLocks/>
              </p:cNvSpPr>
              <p:nvPr/>
            </p:nvSpPr>
            <p:spPr bwMode="auto">
              <a:xfrm>
                <a:off x="1786" y="2016"/>
                <a:ext cx="29" cy="10"/>
              </a:xfrm>
              <a:custGeom>
                <a:avLst/>
                <a:gdLst>
                  <a:gd name="T0" fmla="*/ 8 w 22"/>
                  <a:gd name="T1" fmla="*/ 9 h 7"/>
                  <a:gd name="T2" fmla="*/ 5 w 22"/>
                  <a:gd name="T3" fmla="*/ 10 h 7"/>
                  <a:gd name="T4" fmla="*/ 1 w 22"/>
                  <a:gd name="T5" fmla="*/ 10 h 7"/>
                  <a:gd name="T6" fmla="*/ 0 w 22"/>
                  <a:gd name="T7" fmla="*/ 10 h 7"/>
                  <a:gd name="T8" fmla="*/ 4 w 22"/>
                  <a:gd name="T9" fmla="*/ 6 h 7"/>
                  <a:gd name="T10" fmla="*/ 8 w 22"/>
                  <a:gd name="T11" fmla="*/ 4 h 7"/>
                  <a:gd name="T12" fmla="*/ 12 w 22"/>
                  <a:gd name="T13" fmla="*/ 4 h 7"/>
                  <a:gd name="T14" fmla="*/ 17 w 22"/>
                  <a:gd name="T15" fmla="*/ 3 h 7"/>
                  <a:gd name="T16" fmla="*/ 25 w 22"/>
                  <a:gd name="T17" fmla="*/ 0 h 7"/>
                  <a:gd name="T18" fmla="*/ 20 w 22"/>
                  <a:gd name="T19" fmla="*/ 4 h 7"/>
                  <a:gd name="T20" fmla="*/ 24 w 22"/>
                  <a:gd name="T21" fmla="*/ 3 h 7"/>
                  <a:gd name="T22" fmla="*/ 29 w 22"/>
                  <a:gd name="T23" fmla="*/ 1 h 7"/>
                  <a:gd name="T24" fmla="*/ 8 w 22"/>
                  <a:gd name="T25" fmla="*/ 9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7">
                    <a:moveTo>
                      <a:pt x="6" y="6"/>
                    </a:moveTo>
                    <a:cubicBezTo>
                      <a:pt x="5" y="6"/>
                      <a:pt x="1" y="7"/>
                      <a:pt x="4" y="7"/>
                    </a:cubicBezTo>
                    <a:cubicBezTo>
                      <a:pt x="3" y="7"/>
                      <a:pt x="2" y="7"/>
                      <a:pt x="1" y="7"/>
                    </a:cubicBezTo>
                    <a:cubicBezTo>
                      <a:pt x="3" y="7"/>
                      <a:pt x="0" y="7"/>
                      <a:pt x="0" y="7"/>
                    </a:cubicBezTo>
                    <a:cubicBezTo>
                      <a:pt x="1" y="5"/>
                      <a:pt x="1" y="5"/>
                      <a:pt x="3" y="4"/>
                    </a:cubicBezTo>
                    <a:cubicBezTo>
                      <a:pt x="4" y="4"/>
                      <a:pt x="5" y="3"/>
                      <a:pt x="6" y="3"/>
                    </a:cubicBezTo>
                    <a:cubicBezTo>
                      <a:pt x="7" y="3"/>
                      <a:pt x="8" y="3"/>
                      <a:pt x="9" y="3"/>
                    </a:cubicBezTo>
                    <a:cubicBezTo>
                      <a:pt x="10" y="3"/>
                      <a:pt x="12" y="3"/>
                      <a:pt x="13" y="2"/>
                    </a:cubicBezTo>
                    <a:cubicBezTo>
                      <a:pt x="15" y="2"/>
                      <a:pt x="17" y="1"/>
                      <a:pt x="19" y="0"/>
                    </a:cubicBezTo>
                    <a:cubicBezTo>
                      <a:pt x="18" y="1"/>
                      <a:pt x="16" y="2"/>
                      <a:pt x="15" y="3"/>
                    </a:cubicBezTo>
                    <a:cubicBezTo>
                      <a:pt x="16" y="4"/>
                      <a:pt x="17" y="2"/>
                      <a:pt x="18" y="2"/>
                    </a:cubicBezTo>
                    <a:cubicBezTo>
                      <a:pt x="19" y="1"/>
                      <a:pt x="21" y="2"/>
                      <a:pt x="22" y="1"/>
                    </a:cubicBezTo>
                    <a:cubicBezTo>
                      <a:pt x="18" y="5"/>
                      <a:pt x="11" y="5"/>
                      <a:pt x="6"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21" name="Freeform 5362"/>
              <p:cNvSpPr>
                <a:spLocks/>
              </p:cNvSpPr>
              <p:nvPr/>
            </p:nvSpPr>
            <p:spPr bwMode="auto">
              <a:xfrm>
                <a:off x="1826" y="2010"/>
                <a:ext cx="1" cy="2"/>
              </a:xfrm>
              <a:custGeom>
                <a:avLst/>
                <a:gdLst>
                  <a:gd name="T0" fmla="*/ 1 w 1"/>
                  <a:gd name="T1" fmla="*/ 0 h 2"/>
                  <a:gd name="T2" fmla="*/ 0 w 1"/>
                  <a:gd name="T3" fmla="*/ 2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1" y="0"/>
                      <a:pt x="0" y="1"/>
                      <a:pt x="0" y="2"/>
                    </a:cubicBezTo>
                    <a:cubicBezTo>
                      <a:pt x="0" y="1"/>
                      <a:pt x="0"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22" name="Freeform 5363"/>
              <p:cNvSpPr>
                <a:spLocks/>
              </p:cNvSpPr>
              <p:nvPr/>
            </p:nvSpPr>
            <p:spPr bwMode="auto">
              <a:xfrm>
                <a:off x="1831" y="2012"/>
                <a:ext cx="4" cy="2"/>
              </a:xfrm>
              <a:custGeom>
                <a:avLst/>
                <a:gdLst>
                  <a:gd name="T0" fmla="*/ 4 w 3"/>
                  <a:gd name="T1" fmla="*/ 0 h 1"/>
                  <a:gd name="T2" fmla="*/ 0 w 3"/>
                  <a:gd name="T3" fmla="*/ 2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3" y="1"/>
                      <a:pt x="1" y="1"/>
                      <a:pt x="0" y="1"/>
                    </a:cubicBezTo>
                    <a:cubicBezTo>
                      <a:pt x="1" y="1"/>
                      <a:pt x="2" y="0"/>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23" name="Freeform 5364"/>
              <p:cNvSpPr>
                <a:spLocks/>
              </p:cNvSpPr>
              <p:nvPr/>
            </p:nvSpPr>
            <p:spPr bwMode="auto">
              <a:xfrm>
                <a:off x="1838" y="2012"/>
                <a:ext cx="3" cy="3"/>
              </a:xfrm>
              <a:custGeom>
                <a:avLst/>
                <a:gdLst>
                  <a:gd name="T0" fmla="*/ 2 w 3"/>
                  <a:gd name="T1" fmla="*/ 3 h 2"/>
                  <a:gd name="T2" fmla="*/ 0 w 3"/>
                  <a:gd name="T3" fmla="*/ 3 h 2"/>
                  <a:gd name="T4" fmla="*/ 3 w 3"/>
                  <a:gd name="T5" fmla="*/ 0 h 2"/>
                  <a:gd name="T6" fmla="*/ 2 w 3"/>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2" y="2"/>
                    </a:moveTo>
                    <a:cubicBezTo>
                      <a:pt x="2" y="2"/>
                      <a:pt x="1" y="2"/>
                      <a:pt x="0" y="2"/>
                    </a:cubicBezTo>
                    <a:cubicBezTo>
                      <a:pt x="1" y="2"/>
                      <a:pt x="3" y="2"/>
                      <a:pt x="3" y="0"/>
                    </a:cubicBezTo>
                    <a:cubicBezTo>
                      <a:pt x="3" y="1"/>
                      <a:pt x="3"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24" name="Freeform 5365"/>
              <p:cNvSpPr>
                <a:spLocks/>
              </p:cNvSpPr>
              <p:nvPr/>
            </p:nvSpPr>
            <p:spPr bwMode="auto">
              <a:xfrm>
                <a:off x="1872" y="1966"/>
                <a:ext cx="1" cy="2"/>
              </a:xfrm>
              <a:custGeom>
                <a:avLst/>
                <a:gdLst>
                  <a:gd name="T0" fmla="*/ 1 w 1"/>
                  <a:gd name="T1" fmla="*/ 0 h 1"/>
                  <a:gd name="T2" fmla="*/ 0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0" y="1"/>
                      <a:pt x="0" y="1"/>
                    </a:cubicBezTo>
                    <a:cubicBezTo>
                      <a:pt x="0" y="1"/>
                      <a:pt x="0"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25" name="Freeform 5366"/>
              <p:cNvSpPr>
                <a:spLocks/>
              </p:cNvSpPr>
              <p:nvPr/>
            </p:nvSpPr>
            <p:spPr bwMode="auto">
              <a:xfrm>
                <a:off x="1873" y="1968"/>
                <a:ext cx="3" cy="2"/>
              </a:xfrm>
              <a:custGeom>
                <a:avLst/>
                <a:gdLst>
                  <a:gd name="T0" fmla="*/ 3 w 2"/>
                  <a:gd name="T1" fmla="*/ 0 h 2"/>
                  <a:gd name="T2" fmla="*/ 0 w 2"/>
                  <a:gd name="T3" fmla="*/ 1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2" y="1"/>
                      <a:pt x="1" y="2"/>
                      <a:pt x="0" y="1"/>
                    </a:cubicBezTo>
                    <a:cubicBezTo>
                      <a:pt x="1" y="1"/>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26" name="Freeform 5367"/>
              <p:cNvSpPr>
                <a:spLocks/>
              </p:cNvSpPr>
              <p:nvPr/>
            </p:nvSpPr>
            <p:spPr bwMode="auto">
              <a:xfrm>
                <a:off x="1876" y="1969"/>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1"/>
                      <a:pt x="0" y="1"/>
                    </a:cubicBezTo>
                    <a:cubicBezTo>
                      <a:pt x="1" y="0"/>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27" name="Freeform 5368"/>
              <p:cNvSpPr>
                <a:spLocks/>
              </p:cNvSpPr>
              <p:nvPr/>
            </p:nvSpPr>
            <p:spPr bwMode="auto">
              <a:xfrm>
                <a:off x="1877" y="1965"/>
                <a:ext cx="5" cy="4"/>
              </a:xfrm>
              <a:custGeom>
                <a:avLst/>
                <a:gdLst>
                  <a:gd name="T0" fmla="*/ 4 w 4"/>
                  <a:gd name="T1" fmla="*/ 0 h 3"/>
                  <a:gd name="T2" fmla="*/ 1 w 4"/>
                  <a:gd name="T3" fmla="*/ 4 h 3"/>
                  <a:gd name="T4" fmla="*/ 4 w 4"/>
                  <a:gd name="T5" fmla="*/ 0 h 3"/>
                  <a:gd name="T6" fmla="*/ 0 60000 65536"/>
                  <a:gd name="T7" fmla="*/ 0 60000 65536"/>
                  <a:gd name="T8" fmla="*/ 0 60000 65536"/>
                </a:gdLst>
                <a:ahLst/>
                <a:cxnLst>
                  <a:cxn ang="T6">
                    <a:pos x="T0" y="T1"/>
                  </a:cxn>
                  <a:cxn ang="T7">
                    <a:pos x="T2" y="T3"/>
                  </a:cxn>
                  <a:cxn ang="T8">
                    <a:pos x="T4" y="T5"/>
                  </a:cxn>
                </a:cxnLst>
                <a:rect l="0" t="0" r="r" b="b"/>
                <a:pathLst>
                  <a:path w="4" h="3">
                    <a:moveTo>
                      <a:pt x="3" y="0"/>
                    </a:moveTo>
                    <a:cubicBezTo>
                      <a:pt x="4" y="2"/>
                      <a:pt x="2" y="2"/>
                      <a:pt x="1" y="3"/>
                    </a:cubicBezTo>
                    <a:cubicBezTo>
                      <a:pt x="0" y="2"/>
                      <a:pt x="2" y="0"/>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28" name="Freeform 5369"/>
              <p:cNvSpPr>
                <a:spLocks/>
              </p:cNvSpPr>
              <p:nvPr/>
            </p:nvSpPr>
            <p:spPr bwMode="auto">
              <a:xfrm>
                <a:off x="1646" y="1917"/>
                <a:ext cx="12" cy="8"/>
              </a:xfrm>
              <a:custGeom>
                <a:avLst/>
                <a:gdLst>
                  <a:gd name="T0" fmla="*/ 8 w 9"/>
                  <a:gd name="T1" fmla="*/ 3 h 6"/>
                  <a:gd name="T2" fmla="*/ 8 w 9"/>
                  <a:gd name="T3" fmla="*/ 3 h 6"/>
                  <a:gd name="T4" fmla="*/ 12 w 9"/>
                  <a:gd name="T5" fmla="*/ 1 h 6"/>
                  <a:gd name="T6" fmla="*/ 3 w 9"/>
                  <a:gd name="T7" fmla="*/ 3 h 6"/>
                  <a:gd name="T8" fmla="*/ 0 w 9"/>
                  <a:gd name="T9" fmla="*/ 5 h 6"/>
                  <a:gd name="T10" fmla="*/ 1 w 9"/>
                  <a:gd name="T11" fmla="*/ 7 h 6"/>
                  <a:gd name="T12" fmla="*/ 0 w 9"/>
                  <a:gd name="T13" fmla="*/ 8 h 6"/>
                  <a:gd name="T14" fmla="*/ 8 w 9"/>
                  <a:gd name="T15" fmla="*/ 3 h 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 h="6">
                    <a:moveTo>
                      <a:pt x="6" y="2"/>
                    </a:moveTo>
                    <a:cubicBezTo>
                      <a:pt x="6" y="2"/>
                      <a:pt x="6" y="2"/>
                      <a:pt x="6" y="2"/>
                    </a:cubicBezTo>
                    <a:cubicBezTo>
                      <a:pt x="7" y="1"/>
                      <a:pt x="9" y="2"/>
                      <a:pt x="9" y="1"/>
                    </a:cubicBezTo>
                    <a:cubicBezTo>
                      <a:pt x="7" y="0"/>
                      <a:pt x="4" y="1"/>
                      <a:pt x="2" y="2"/>
                    </a:cubicBezTo>
                    <a:cubicBezTo>
                      <a:pt x="2" y="2"/>
                      <a:pt x="0" y="3"/>
                      <a:pt x="0" y="4"/>
                    </a:cubicBezTo>
                    <a:cubicBezTo>
                      <a:pt x="0" y="5"/>
                      <a:pt x="1" y="5"/>
                      <a:pt x="1" y="5"/>
                    </a:cubicBezTo>
                    <a:cubicBezTo>
                      <a:pt x="1" y="5"/>
                      <a:pt x="0" y="5"/>
                      <a:pt x="0" y="6"/>
                    </a:cubicBezTo>
                    <a:cubicBezTo>
                      <a:pt x="2" y="5"/>
                      <a:pt x="4" y="3"/>
                      <a:pt x="6"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29" name="Freeform 5370"/>
              <p:cNvSpPr>
                <a:spLocks/>
              </p:cNvSpPr>
              <p:nvPr/>
            </p:nvSpPr>
            <p:spPr bwMode="auto">
              <a:xfrm>
                <a:off x="1644" y="1907"/>
                <a:ext cx="11" cy="6"/>
              </a:xfrm>
              <a:custGeom>
                <a:avLst/>
                <a:gdLst>
                  <a:gd name="T0" fmla="*/ 11 w 9"/>
                  <a:gd name="T1" fmla="*/ 1 h 5"/>
                  <a:gd name="T2" fmla="*/ 1 w 9"/>
                  <a:gd name="T3" fmla="*/ 6 h 5"/>
                  <a:gd name="T4" fmla="*/ 11 w 9"/>
                  <a:gd name="T5" fmla="*/ 1 h 5"/>
                  <a:gd name="T6" fmla="*/ 0 60000 65536"/>
                  <a:gd name="T7" fmla="*/ 0 60000 65536"/>
                  <a:gd name="T8" fmla="*/ 0 60000 65536"/>
                </a:gdLst>
                <a:ahLst/>
                <a:cxnLst>
                  <a:cxn ang="T6">
                    <a:pos x="T0" y="T1"/>
                  </a:cxn>
                  <a:cxn ang="T7">
                    <a:pos x="T2" y="T3"/>
                  </a:cxn>
                  <a:cxn ang="T8">
                    <a:pos x="T4" y="T5"/>
                  </a:cxn>
                </a:cxnLst>
                <a:rect l="0" t="0" r="r" b="b"/>
                <a:pathLst>
                  <a:path w="9" h="5">
                    <a:moveTo>
                      <a:pt x="9" y="1"/>
                    </a:moveTo>
                    <a:cubicBezTo>
                      <a:pt x="8" y="0"/>
                      <a:pt x="0" y="3"/>
                      <a:pt x="1" y="5"/>
                    </a:cubicBezTo>
                    <a:cubicBezTo>
                      <a:pt x="3" y="4"/>
                      <a:pt x="6" y="2"/>
                      <a:pt x="9"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30" name="Freeform 5371"/>
              <p:cNvSpPr>
                <a:spLocks/>
              </p:cNvSpPr>
              <p:nvPr/>
            </p:nvSpPr>
            <p:spPr bwMode="auto">
              <a:xfrm>
                <a:off x="1696" y="1940"/>
                <a:ext cx="6" cy="2"/>
              </a:xfrm>
              <a:custGeom>
                <a:avLst/>
                <a:gdLst>
                  <a:gd name="T0" fmla="*/ 3 w 4"/>
                  <a:gd name="T1" fmla="*/ 0 h 2"/>
                  <a:gd name="T2" fmla="*/ 0 w 4"/>
                  <a:gd name="T3" fmla="*/ 2 h 2"/>
                  <a:gd name="T4" fmla="*/ 3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2" y="0"/>
                    </a:moveTo>
                    <a:cubicBezTo>
                      <a:pt x="2" y="0"/>
                      <a:pt x="1" y="1"/>
                      <a:pt x="0" y="2"/>
                    </a:cubicBezTo>
                    <a:cubicBezTo>
                      <a:pt x="2" y="1"/>
                      <a:pt x="4" y="2"/>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31" name="Freeform 5372"/>
              <p:cNvSpPr>
                <a:spLocks/>
              </p:cNvSpPr>
              <p:nvPr/>
            </p:nvSpPr>
            <p:spPr bwMode="auto">
              <a:xfrm>
                <a:off x="1671" y="1945"/>
                <a:ext cx="3" cy="3"/>
              </a:xfrm>
              <a:custGeom>
                <a:avLst/>
                <a:gdLst>
                  <a:gd name="T0" fmla="*/ 3 w 2"/>
                  <a:gd name="T1" fmla="*/ 0 h 2"/>
                  <a:gd name="T2" fmla="*/ 2 w 2"/>
                  <a:gd name="T3" fmla="*/ 0 h 2"/>
                  <a:gd name="T4" fmla="*/ 0 w 2"/>
                  <a:gd name="T5" fmla="*/ 3 h 2"/>
                  <a:gd name="T6" fmla="*/ 3 w 2"/>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0"/>
                    </a:moveTo>
                    <a:cubicBezTo>
                      <a:pt x="1" y="0"/>
                      <a:pt x="1" y="0"/>
                      <a:pt x="1" y="0"/>
                    </a:cubicBezTo>
                    <a:cubicBezTo>
                      <a:pt x="1" y="0"/>
                      <a:pt x="0" y="1"/>
                      <a:pt x="0" y="2"/>
                    </a:cubicBezTo>
                    <a:cubicBezTo>
                      <a:pt x="1" y="2"/>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32" name="Freeform 5373"/>
              <p:cNvSpPr>
                <a:spLocks/>
              </p:cNvSpPr>
              <p:nvPr/>
            </p:nvSpPr>
            <p:spPr bwMode="auto">
              <a:xfrm>
                <a:off x="1644" y="1952"/>
                <a:ext cx="8" cy="8"/>
              </a:xfrm>
              <a:custGeom>
                <a:avLst/>
                <a:gdLst>
                  <a:gd name="T0" fmla="*/ 1 w 6"/>
                  <a:gd name="T1" fmla="*/ 5 h 6"/>
                  <a:gd name="T2" fmla="*/ 3 w 6"/>
                  <a:gd name="T3" fmla="*/ 7 h 6"/>
                  <a:gd name="T4" fmla="*/ 8 w 6"/>
                  <a:gd name="T5" fmla="*/ 0 h 6"/>
                  <a:gd name="T6" fmla="*/ 1 w 6"/>
                  <a:gd name="T7" fmla="*/ 5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6">
                    <a:moveTo>
                      <a:pt x="1" y="4"/>
                    </a:moveTo>
                    <a:cubicBezTo>
                      <a:pt x="0" y="4"/>
                      <a:pt x="0" y="6"/>
                      <a:pt x="2" y="5"/>
                    </a:cubicBezTo>
                    <a:cubicBezTo>
                      <a:pt x="3" y="3"/>
                      <a:pt x="5" y="2"/>
                      <a:pt x="6" y="0"/>
                    </a:cubicBezTo>
                    <a:cubicBezTo>
                      <a:pt x="4" y="1"/>
                      <a:pt x="3" y="3"/>
                      <a:pt x="1"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33" name="Freeform 5374"/>
              <p:cNvSpPr>
                <a:spLocks/>
              </p:cNvSpPr>
              <p:nvPr/>
            </p:nvSpPr>
            <p:spPr bwMode="auto">
              <a:xfrm>
                <a:off x="4795" y="1830"/>
                <a:ext cx="12" cy="8"/>
              </a:xfrm>
              <a:custGeom>
                <a:avLst/>
                <a:gdLst>
                  <a:gd name="T0" fmla="*/ 7 w 9"/>
                  <a:gd name="T1" fmla="*/ 8 h 6"/>
                  <a:gd name="T2" fmla="*/ 12 w 9"/>
                  <a:gd name="T3" fmla="*/ 7 h 6"/>
                  <a:gd name="T4" fmla="*/ 0 w 9"/>
                  <a:gd name="T5" fmla="*/ 5 h 6"/>
                  <a:gd name="T6" fmla="*/ 4 w 9"/>
                  <a:gd name="T7" fmla="*/ 5 h 6"/>
                  <a:gd name="T8" fmla="*/ 4 w 9"/>
                  <a:gd name="T9" fmla="*/ 7 h 6"/>
                  <a:gd name="T10" fmla="*/ 7 w 9"/>
                  <a:gd name="T11" fmla="*/ 8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6">
                    <a:moveTo>
                      <a:pt x="5" y="6"/>
                    </a:moveTo>
                    <a:cubicBezTo>
                      <a:pt x="6" y="4"/>
                      <a:pt x="8" y="5"/>
                      <a:pt x="9" y="5"/>
                    </a:cubicBezTo>
                    <a:cubicBezTo>
                      <a:pt x="6" y="4"/>
                      <a:pt x="2" y="0"/>
                      <a:pt x="0" y="4"/>
                    </a:cubicBezTo>
                    <a:cubicBezTo>
                      <a:pt x="1" y="3"/>
                      <a:pt x="2" y="4"/>
                      <a:pt x="3" y="4"/>
                    </a:cubicBezTo>
                    <a:cubicBezTo>
                      <a:pt x="3" y="4"/>
                      <a:pt x="3" y="4"/>
                      <a:pt x="3" y="5"/>
                    </a:cubicBezTo>
                    <a:cubicBezTo>
                      <a:pt x="4" y="5"/>
                      <a:pt x="5" y="5"/>
                      <a:pt x="5"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34" name="Freeform 5375"/>
              <p:cNvSpPr>
                <a:spLocks/>
              </p:cNvSpPr>
              <p:nvPr/>
            </p:nvSpPr>
            <p:spPr bwMode="auto">
              <a:xfrm>
                <a:off x="4812" y="1841"/>
                <a:ext cx="5" cy="2"/>
              </a:xfrm>
              <a:custGeom>
                <a:avLst/>
                <a:gdLst>
                  <a:gd name="T0" fmla="*/ 5 w 4"/>
                  <a:gd name="T1" fmla="*/ 2 h 2"/>
                  <a:gd name="T2" fmla="*/ 0 w 4"/>
                  <a:gd name="T3" fmla="*/ 2 h 2"/>
                  <a:gd name="T4" fmla="*/ 5 w 4"/>
                  <a:gd name="T5" fmla="*/ 2 h 2"/>
                  <a:gd name="T6" fmla="*/ 0 60000 65536"/>
                  <a:gd name="T7" fmla="*/ 0 60000 65536"/>
                  <a:gd name="T8" fmla="*/ 0 60000 65536"/>
                </a:gdLst>
                <a:ahLst/>
                <a:cxnLst>
                  <a:cxn ang="T6">
                    <a:pos x="T0" y="T1"/>
                  </a:cxn>
                  <a:cxn ang="T7">
                    <a:pos x="T2" y="T3"/>
                  </a:cxn>
                  <a:cxn ang="T8">
                    <a:pos x="T4" y="T5"/>
                  </a:cxn>
                </a:cxnLst>
                <a:rect l="0" t="0" r="r" b="b"/>
                <a:pathLst>
                  <a:path w="4" h="2">
                    <a:moveTo>
                      <a:pt x="4" y="2"/>
                    </a:moveTo>
                    <a:cubicBezTo>
                      <a:pt x="3" y="0"/>
                      <a:pt x="2" y="0"/>
                      <a:pt x="0" y="2"/>
                    </a:cubicBezTo>
                    <a:cubicBezTo>
                      <a:pt x="1" y="2"/>
                      <a:pt x="3" y="1"/>
                      <a:pt x="4"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35" name="Freeform 5376"/>
              <p:cNvSpPr>
                <a:spLocks/>
              </p:cNvSpPr>
              <p:nvPr/>
            </p:nvSpPr>
            <p:spPr bwMode="auto">
              <a:xfrm>
                <a:off x="4831" y="1722"/>
                <a:ext cx="13" cy="4"/>
              </a:xfrm>
              <a:custGeom>
                <a:avLst/>
                <a:gdLst>
                  <a:gd name="T0" fmla="*/ 13 w 10"/>
                  <a:gd name="T1" fmla="*/ 4 h 3"/>
                  <a:gd name="T2" fmla="*/ 7 w 10"/>
                  <a:gd name="T3" fmla="*/ 1 h 3"/>
                  <a:gd name="T4" fmla="*/ 0 w 10"/>
                  <a:gd name="T5" fmla="*/ 0 h 3"/>
                  <a:gd name="T6" fmla="*/ 13 w 10"/>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 h="3">
                    <a:moveTo>
                      <a:pt x="10" y="3"/>
                    </a:moveTo>
                    <a:cubicBezTo>
                      <a:pt x="9" y="1"/>
                      <a:pt x="7" y="2"/>
                      <a:pt x="5" y="1"/>
                    </a:cubicBezTo>
                    <a:cubicBezTo>
                      <a:pt x="4" y="1"/>
                      <a:pt x="2" y="0"/>
                      <a:pt x="0" y="0"/>
                    </a:cubicBezTo>
                    <a:cubicBezTo>
                      <a:pt x="3" y="2"/>
                      <a:pt x="7" y="1"/>
                      <a:pt x="1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36" name="Freeform 5377"/>
              <p:cNvSpPr>
                <a:spLocks/>
              </p:cNvSpPr>
              <p:nvPr/>
            </p:nvSpPr>
            <p:spPr bwMode="auto">
              <a:xfrm>
                <a:off x="4866" y="1847"/>
                <a:ext cx="4" cy="4"/>
              </a:xfrm>
              <a:custGeom>
                <a:avLst/>
                <a:gdLst>
                  <a:gd name="T0" fmla="*/ 3 w 3"/>
                  <a:gd name="T1" fmla="*/ 4 h 3"/>
                  <a:gd name="T2" fmla="*/ 4 w 3"/>
                  <a:gd name="T3" fmla="*/ 3 h 3"/>
                  <a:gd name="T4" fmla="*/ 1 w 3"/>
                  <a:gd name="T5" fmla="*/ 0 h 3"/>
                  <a:gd name="T6" fmla="*/ 1 w 3"/>
                  <a:gd name="T7" fmla="*/ 1 h 3"/>
                  <a:gd name="T8" fmla="*/ 3 w 3"/>
                  <a:gd name="T9" fmla="*/ 4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3">
                    <a:moveTo>
                      <a:pt x="2" y="3"/>
                    </a:moveTo>
                    <a:cubicBezTo>
                      <a:pt x="2" y="2"/>
                      <a:pt x="2" y="2"/>
                      <a:pt x="3" y="2"/>
                    </a:cubicBezTo>
                    <a:cubicBezTo>
                      <a:pt x="1" y="1"/>
                      <a:pt x="3" y="0"/>
                      <a:pt x="1" y="0"/>
                    </a:cubicBezTo>
                    <a:cubicBezTo>
                      <a:pt x="1" y="1"/>
                      <a:pt x="1" y="1"/>
                      <a:pt x="1" y="1"/>
                    </a:cubicBezTo>
                    <a:cubicBezTo>
                      <a:pt x="0" y="1"/>
                      <a:pt x="1" y="3"/>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37" name="Freeform 5378"/>
              <p:cNvSpPr>
                <a:spLocks/>
              </p:cNvSpPr>
              <p:nvPr/>
            </p:nvSpPr>
            <p:spPr bwMode="auto">
              <a:xfrm>
                <a:off x="4879" y="1851"/>
                <a:ext cx="3" cy="2"/>
              </a:xfrm>
              <a:custGeom>
                <a:avLst/>
                <a:gdLst>
                  <a:gd name="T0" fmla="*/ 3 w 2"/>
                  <a:gd name="T1" fmla="*/ 2 h 1"/>
                  <a:gd name="T2" fmla="*/ 0 w 2"/>
                  <a:gd name="T3" fmla="*/ 0 h 1"/>
                  <a:gd name="T4" fmla="*/ 3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0"/>
                      <a:pt x="1" y="0"/>
                      <a:pt x="0" y="0"/>
                    </a:cubicBezTo>
                    <a:cubicBezTo>
                      <a:pt x="1" y="0"/>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38" name="Freeform 5379"/>
              <p:cNvSpPr>
                <a:spLocks/>
              </p:cNvSpPr>
              <p:nvPr/>
            </p:nvSpPr>
            <p:spPr bwMode="auto">
              <a:xfrm>
                <a:off x="4881" y="1849"/>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39" name="Freeform 5380"/>
              <p:cNvSpPr>
                <a:spLocks/>
              </p:cNvSpPr>
              <p:nvPr/>
            </p:nvSpPr>
            <p:spPr bwMode="auto">
              <a:xfrm>
                <a:off x="4887" y="1855"/>
                <a:ext cx="13" cy="4"/>
              </a:xfrm>
              <a:custGeom>
                <a:avLst/>
                <a:gdLst>
                  <a:gd name="T0" fmla="*/ 3 w 10"/>
                  <a:gd name="T1" fmla="*/ 0 h 3"/>
                  <a:gd name="T2" fmla="*/ 0 w 10"/>
                  <a:gd name="T3" fmla="*/ 0 h 3"/>
                  <a:gd name="T4" fmla="*/ 7 w 10"/>
                  <a:gd name="T5" fmla="*/ 1 h 3"/>
                  <a:gd name="T6" fmla="*/ 13 w 10"/>
                  <a:gd name="T7" fmla="*/ 3 h 3"/>
                  <a:gd name="T8" fmla="*/ 3 w 10"/>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3">
                    <a:moveTo>
                      <a:pt x="2" y="0"/>
                    </a:moveTo>
                    <a:cubicBezTo>
                      <a:pt x="2" y="0"/>
                      <a:pt x="1" y="0"/>
                      <a:pt x="0" y="0"/>
                    </a:cubicBezTo>
                    <a:cubicBezTo>
                      <a:pt x="2" y="0"/>
                      <a:pt x="4" y="1"/>
                      <a:pt x="5" y="1"/>
                    </a:cubicBezTo>
                    <a:cubicBezTo>
                      <a:pt x="7" y="2"/>
                      <a:pt x="8" y="3"/>
                      <a:pt x="10" y="2"/>
                    </a:cubicBezTo>
                    <a:cubicBezTo>
                      <a:pt x="8" y="1"/>
                      <a:pt x="5"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40" name="Freeform 5381"/>
              <p:cNvSpPr>
                <a:spLocks/>
              </p:cNvSpPr>
              <p:nvPr/>
            </p:nvSpPr>
            <p:spPr bwMode="auto">
              <a:xfrm>
                <a:off x="4893" y="1849"/>
                <a:ext cx="3" cy="2"/>
              </a:xfrm>
              <a:custGeom>
                <a:avLst/>
                <a:gdLst>
                  <a:gd name="T0" fmla="*/ 2 w 3"/>
                  <a:gd name="T1" fmla="*/ 2 h 2"/>
                  <a:gd name="T2" fmla="*/ 0 w 3"/>
                  <a:gd name="T3" fmla="*/ 0 h 2"/>
                  <a:gd name="T4" fmla="*/ 2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2" y="2"/>
                    </a:moveTo>
                    <a:cubicBezTo>
                      <a:pt x="3" y="0"/>
                      <a:pt x="1" y="0"/>
                      <a:pt x="0" y="0"/>
                    </a:cubicBezTo>
                    <a:cubicBezTo>
                      <a:pt x="0" y="1"/>
                      <a:pt x="1"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41" name="Freeform 5382"/>
              <p:cNvSpPr>
                <a:spLocks/>
              </p:cNvSpPr>
              <p:nvPr/>
            </p:nvSpPr>
            <p:spPr bwMode="auto">
              <a:xfrm>
                <a:off x="4922" y="1849"/>
                <a:ext cx="7" cy="6"/>
              </a:xfrm>
              <a:custGeom>
                <a:avLst/>
                <a:gdLst>
                  <a:gd name="T0" fmla="*/ 7 w 6"/>
                  <a:gd name="T1" fmla="*/ 6 h 5"/>
                  <a:gd name="T2" fmla="*/ 7 w 6"/>
                  <a:gd name="T3" fmla="*/ 2 h 5"/>
                  <a:gd name="T4" fmla="*/ 0 w 6"/>
                  <a:gd name="T5" fmla="*/ 2 h 5"/>
                  <a:gd name="T6" fmla="*/ 4 w 6"/>
                  <a:gd name="T7" fmla="*/ 4 h 5"/>
                  <a:gd name="T8" fmla="*/ 5 w 6"/>
                  <a:gd name="T9" fmla="*/ 5 h 5"/>
                  <a:gd name="T10" fmla="*/ 7 w 6"/>
                  <a:gd name="T11" fmla="*/ 6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5">
                    <a:moveTo>
                      <a:pt x="6" y="5"/>
                    </a:moveTo>
                    <a:cubicBezTo>
                      <a:pt x="5" y="4"/>
                      <a:pt x="4" y="2"/>
                      <a:pt x="6" y="2"/>
                    </a:cubicBezTo>
                    <a:cubicBezTo>
                      <a:pt x="4" y="2"/>
                      <a:pt x="1" y="0"/>
                      <a:pt x="0" y="2"/>
                    </a:cubicBezTo>
                    <a:cubicBezTo>
                      <a:pt x="1" y="2"/>
                      <a:pt x="3" y="2"/>
                      <a:pt x="3" y="3"/>
                    </a:cubicBezTo>
                    <a:cubicBezTo>
                      <a:pt x="4" y="4"/>
                      <a:pt x="4" y="4"/>
                      <a:pt x="4" y="4"/>
                    </a:cubicBezTo>
                    <a:cubicBezTo>
                      <a:pt x="4" y="4"/>
                      <a:pt x="5" y="5"/>
                      <a:pt x="6"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42" name="Freeform 5383"/>
              <p:cNvSpPr>
                <a:spLocks/>
              </p:cNvSpPr>
              <p:nvPr/>
            </p:nvSpPr>
            <p:spPr bwMode="auto">
              <a:xfrm>
                <a:off x="4923" y="1771"/>
                <a:ext cx="2" cy="1"/>
              </a:xfrm>
              <a:custGeom>
                <a:avLst/>
                <a:gdLst>
                  <a:gd name="T0" fmla="*/ 2 w 2"/>
                  <a:gd name="T1" fmla="*/ 1 h 1"/>
                  <a:gd name="T2" fmla="*/ 0 w 2"/>
                  <a:gd name="T3" fmla="*/ 0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0"/>
                      <a:pt x="0" y="0"/>
                    </a:cubicBezTo>
                    <a:cubicBezTo>
                      <a:pt x="1"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43" name="Freeform 5384"/>
              <p:cNvSpPr>
                <a:spLocks/>
              </p:cNvSpPr>
              <p:nvPr/>
            </p:nvSpPr>
            <p:spPr bwMode="auto">
              <a:xfrm>
                <a:off x="4929" y="1850"/>
                <a:ext cx="7" cy="4"/>
              </a:xfrm>
              <a:custGeom>
                <a:avLst/>
                <a:gdLst>
                  <a:gd name="T0" fmla="*/ 3 w 5"/>
                  <a:gd name="T1" fmla="*/ 4 h 3"/>
                  <a:gd name="T2" fmla="*/ 7 w 5"/>
                  <a:gd name="T3" fmla="*/ 3 h 3"/>
                  <a:gd name="T4" fmla="*/ 4 w 5"/>
                  <a:gd name="T5" fmla="*/ 0 h 3"/>
                  <a:gd name="T6" fmla="*/ 6 w 5"/>
                  <a:gd name="T7" fmla="*/ 1 h 3"/>
                  <a:gd name="T8" fmla="*/ 0 w 5"/>
                  <a:gd name="T9" fmla="*/ 4 h 3"/>
                  <a:gd name="T10" fmla="*/ 3 w 5"/>
                  <a:gd name="T11" fmla="*/ 4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3">
                    <a:moveTo>
                      <a:pt x="2" y="3"/>
                    </a:moveTo>
                    <a:cubicBezTo>
                      <a:pt x="2" y="2"/>
                      <a:pt x="4" y="3"/>
                      <a:pt x="5" y="2"/>
                    </a:cubicBezTo>
                    <a:cubicBezTo>
                      <a:pt x="4" y="1"/>
                      <a:pt x="4" y="0"/>
                      <a:pt x="3" y="0"/>
                    </a:cubicBezTo>
                    <a:cubicBezTo>
                      <a:pt x="3" y="1"/>
                      <a:pt x="3" y="1"/>
                      <a:pt x="4" y="1"/>
                    </a:cubicBezTo>
                    <a:cubicBezTo>
                      <a:pt x="2" y="2"/>
                      <a:pt x="2" y="3"/>
                      <a:pt x="0" y="3"/>
                    </a:cubicBezTo>
                    <a:cubicBezTo>
                      <a:pt x="1" y="3"/>
                      <a:pt x="1" y="3"/>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44" name="Freeform 5385"/>
              <p:cNvSpPr>
                <a:spLocks/>
              </p:cNvSpPr>
              <p:nvPr/>
            </p:nvSpPr>
            <p:spPr bwMode="auto">
              <a:xfrm>
                <a:off x="4947" y="1851"/>
                <a:ext cx="2" cy="2"/>
              </a:xfrm>
              <a:custGeom>
                <a:avLst/>
                <a:gdLst>
                  <a:gd name="T0" fmla="*/ 1 w 2"/>
                  <a:gd name="T1" fmla="*/ 2 h 1"/>
                  <a:gd name="T2" fmla="*/ 2 w 2"/>
                  <a:gd name="T3" fmla="*/ 0 h 1"/>
                  <a:gd name="T4" fmla="*/ 0 w 2"/>
                  <a:gd name="T5" fmla="*/ 0 h 1"/>
                  <a:gd name="T6" fmla="*/ 1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0" y="0"/>
                      <a:pt x="1" y="0"/>
                      <a:pt x="2" y="0"/>
                    </a:cubicBezTo>
                    <a:cubicBezTo>
                      <a:pt x="1" y="0"/>
                      <a:pt x="0" y="0"/>
                      <a:pt x="0" y="0"/>
                    </a:cubicBezTo>
                    <a:cubicBezTo>
                      <a:pt x="0" y="0"/>
                      <a:pt x="0"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45" name="Freeform 5386"/>
              <p:cNvSpPr>
                <a:spLocks/>
              </p:cNvSpPr>
              <p:nvPr/>
            </p:nvSpPr>
            <p:spPr bwMode="auto">
              <a:xfrm>
                <a:off x="4955" y="1841"/>
                <a:ext cx="13" cy="8"/>
              </a:xfrm>
              <a:custGeom>
                <a:avLst/>
                <a:gdLst>
                  <a:gd name="T0" fmla="*/ 7 w 10"/>
                  <a:gd name="T1" fmla="*/ 7 h 6"/>
                  <a:gd name="T2" fmla="*/ 0 w 10"/>
                  <a:gd name="T3" fmla="*/ 8 h 6"/>
                  <a:gd name="T4" fmla="*/ 12 w 10"/>
                  <a:gd name="T5" fmla="*/ 7 h 6"/>
                  <a:gd name="T6" fmla="*/ 9 w 10"/>
                  <a:gd name="T7" fmla="*/ 4 h 6"/>
                  <a:gd name="T8" fmla="*/ 5 w 10"/>
                  <a:gd name="T9" fmla="*/ 4 h 6"/>
                  <a:gd name="T10" fmla="*/ 7 w 10"/>
                  <a:gd name="T11" fmla="*/ 7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6">
                    <a:moveTo>
                      <a:pt x="5" y="5"/>
                    </a:moveTo>
                    <a:cubicBezTo>
                      <a:pt x="5" y="6"/>
                      <a:pt x="0" y="6"/>
                      <a:pt x="0" y="6"/>
                    </a:cubicBezTo>
                    <a:cubicBezTo>
                      <a:pt x="3" y="6"/>
                      <a:pt x="6" y="5"/>
                      <a:pt x="9" y="5"/>
                    </a:cubicBezTo>
                    <a:cubicBezTo>
                      <a:pt x="8" y="4"/>
                      <a:pt x="8" y="4"/>
                      <a:pt x="7" y="3"/>
                    </a:cubicBezTo>
                    <a:cubicBezTo>
                      <a:pt x="10" y="3"/>
                      <a:pt x="4" y="0"/>
                      <a:pt x="4" y="3"/>
                    </a:cubicBezTo>
                    <a:cubicBezTo>
                      <a:pt x="6" y="2"/>
                      <a:pt x="6" y="4"/>
                      <a:pt x="5"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46" name="Freeform 5387"/>
              <p:cNvSpPr>
                <a:spLocks/>
              </p:cNvSpPr>
              <p:nvPr/>
            </p:nvSpPr>
            <p:spPr bwMode="auto">
              <a:xfrm>
                <a:off x="4966" y="1847"/>
                <a:ext cx="15" cy="2"/>
              </a:xfrm>
              <a:custGeom>
                <a:avLst/>
                <a:gdLst>
                  <a:gd name="T0" fmla="*/ 10 w 11"/>
                  <a:gd name="T1" fmla="*/ 2 h 1"/>
                  <a:gd name="T2" fmla="*/ 15 w 11"/>
                  <a:gd name="T3" fmla="*/ 0 h 1"/>
                  <a:gd name="T4" fmla="*/ 0 w 11"/>
                  <a:gd name="T5" fmla="*/ 0 h 1"/>
                  <a:gd name="T6" fmla="*/ 4 w 11"/>
                  <a:gd name="T7" fmla="*/ 2 h 1"/>
                  <a:gd name="T8" fmla="*/ 10 w 11"/>
                  <a:gd name="T9" fmla="*/ 2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
                    <a:moveTo>
                      <a:pt x="7" y="1"/>
                    </a:moveTo>
                    <a:cubicBezTo>
                      <a:pt x="8" y="0"/>
                      <a:pt x="9" y="0"/>
                      <a:pt x="11" y="0"/>
                    </a:cubicBezTo>
                    <a:cubicBezTo>
                      <a:pt x="7" y="0"/>
                      <a:pt x="4" y="0"/>
                      <a:pt x="0" y="0"/>
                    </a:cubicBezTo>
                    <a:cubicBezTo>
                      <a:pt x="1" y="0"/>
                      <a:pt x="2" y="0"/>
                      <a:pt x="3" y="1"/>
                    </a:cubicBezTo>
                    <a:cubicBezTo>
                      <a:pt x="4" y="1"/>
                      <a:pt x="6" y="0"/>
                      <a:pt x="7"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47" name="Freeform 5388"/>
              <p:cNvSpPr>
                <a:spLocks/>
              </p:cNvSpPr>
              <p:nvPr/>
            </p:nvSpPr>
            <p:spPr bwMode="auto">
              <a:xfrm>
                <a:off x="4981" y="1843"/>
                <a:ext cx="3" cy="2"/>
              </a:xfrm>
              <a:custGeom>
                <a:avLst/>
                <a:gdLst>
                  <a:gd name="T0" fmla="*/ 3 w 2"/>
                  <a:gd name="T1" fmla="*/ 2 h 1"/>
                  <a:gd name="T2" fmla="*/ 3 w 2"/>
                  <a:gd name="T3" fmla="*/ 0 h 1"/>
                  <a:gd name="T4" fmla="*/ 0 w 2"/>
                  <a:gd name="T5" fmla="*/ 0 h 1"/>
                  <a:gd name="T6" fmla="*/ 3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1"/>
                    </a:moveTo>
                    <a:cubicBezTo>
                      <a:pt x="2" y="1"/>
                      <a:pt x="2" y="1"/>
                      <a:pt x="2" y="0"/>
                    </a:cubicBezTo>
                    <a:cubicBezTo>
                      <a:pt x="2" y="0"/>
                      <a:pt x="1" y="0"/>
                      <a:pt x="0" y="0"/>
                    </a:cubicBezTo>
                    <a:cubicBezTo>
                      <a:pt x="0"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48" name="Freeform 5389"/>
              <p:cNvSpPr>
                <a:spLocks/>
              </p:cNvSpPr>
              <p:nvPr/>
            </p:nvSpPr>
            <p:spPr bwMode="auto">
              <a:xfrm>
                <a:off x="4997" y="1838"/>
                <a:ext cx="4" cy="3"/>
              </a:xfrm>
              <a:custGeom>
                <a:avLst/>
                <a:gdLst>
                  <a:gd name="T0" fmla="*/ 3 w 3"/>
                  <a:gd name="T1" fmla="*/ 3 h 2"/>
                  <a:gd name="T2" fmla="*/ 4 w 3"/>
                  <a:gd name="T3" fmla="*/ 2 h 2"/>
                  <a:gd name="T4" fmla="*/ 0 w 3"/>
                  <a:gd name="T5" fmla="*/ 0 h 2"/>
                  <a:gd name="T6" fmla="*/ 3 w 3"/>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2" y="2"/>
                    </a:moveTo>
                    <a:cubicBezTo>
                      <a:pt x="2" y="2"/>
                      <a:pt x="2" y="1"/>
                      <a:pt x="3" y="1"/>
                    </a:cubicBezTo>
                    <a:cubicBezTo>
                      <a:pt x="2" y="0"/>
                      <a:pt x="1" y="0"/>
                      <a:pt x="0" y="0"/>
                    </a:cubicBezTo>
                    <a:cubicBezTo>
                      <a:pt x="0" y="1"/>
                      <a:pt x="1"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49" name="Freeform 5390"/>
              <p:cNvSpPr>
                <a:spLocks/>
              </p:cNvSpPr>
              <p:nvPr/>
            </p:nvSpPr>
            <p:spPr bwMode="auto">
              <a:xfrm>
                <a:off x="4783" y="1676"/>
                <a:ext cx="30" cy="9"/>
              </a:xfrm>
              <a:custGeom>
                <a:avLst/>
                <a:gdLst>
                  <a:gd name="T0" fmla="*/ 16 w 23"/>
                  <a:gd name="T1" fmla="*/ 5 h 7"/>
                  <a:gd name="T2" fmla="*/ 8 w 23"/>
                  <a:gd name="T3" fmla="*/ 5 h 7"/>
                  <a:gd name="T4" fmla="*/ 0 w 23"/>
                  <a:gd name="T5" fmla="*/ 0 h 7"/>
                  <a:gd name="T6" fmla="*/ 9 w 23"/>
                  <a:gd name="T7" fmla="*/ 3 h 7"/>
                  <a:gd name="T8" fmla="*/ 16 w 23"/>
                  <a:gd name="T9" fmla="*/ 1 h 7"/>
                  <a:gd name="T10" fmla="*/ 30 w 23"/>
                  <a:gd name="T11" fmla="*/ 9 h 7"/>
                  <a:gd name="T12" fmla="*/ 13 w 23"/>
                  <a:gd name="T13" fmla="*/ 5 h 7"/>
                  <a:gd name="T14" fmla="*/ 16 w 23"/>
                  <a:gd name="T15" fmla="*/ 5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3" h="7">
                    <a:moveTo>
                      <a:pt x="12" y="4"/>
                    </a:moveTo>
                    <a:cubicBezTo>
                      <a:pt x="10" y="3"/>
                      <a:pt x="8" y="5"/>
                      <a:pt x="6" y="4"/>
                    </a:cubicBezTo>
                    <a:cubicBezTo>
                      <a:pt x="3" y="4"/>
                      <a:pt x="2" y="2"/>
                      <a:pt x="0" y="0"/>
                    </a:cubicBezTo>
                    <a:cubicBezTo>
                      <a:pt x="2" y="1"/>
                      <a:pt x="5" y="2"/>
                      <a:pt x="7" y="2"/>
                    </a:cubicBezTo>
                    <a:cubicBezTo>
                      <a:pt x="9" y="2"/>
                      <a:pt x="10" y="1"/>
                      <a:pt x="12" y="1"/>
                    </a:cubicBezTo>
                    <a:cubicBezTo>
                      <a:pt x="17" y="1"/>
                      <a:pt x="20" y="5"/>
                      <a:pt x="23" y="7"/>
                    </a:cubicBezTo>
                    <a:cubicBezTo>
                      <a:pt x="21" y="5"/>
                      <a:pt x="13" y="3"/>
                      <a:pt x="10" y="4"/>
                    </a:cubicBezTo>
                    <a:cubicBezTo>
                      <a:pt x="11" y="4"/>
                      <a:pt x="11" y="4"/>
                      <a:pt x="12" y="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50" name="Freeform 5391"/>
              <p:cNvSpPr>
                <a:spLocks/>
              </p:cNvSpPr>
              <p:nvPr/>
            </p:nvSpPr>
            <p:spPr bwMode="auto">
              <a:xfrm>
                <a:off x="4937" y="1849"/>
                <a:ext cx="7" cy="6"/>
              </a:xfrm>
              <a:custGeom>
                <a:avLst/>
                <a:gdLst>
                  <a:gd name="T0" fmla="*/ 4 w 5"/>
                  <a:gd name="T1" fmla="*/ 6 h 5"/>
                  <a:gd name="T2" fmla="*/ 0 w 5"/>
                  <a:gd name="T3" fmla="*/ 2 h 5"/>
                  <a:gd name="T4" fmla="*/ 3 w 5"/>
                  <a:gd name="T5" fmla="*/ 4 h 5"/>
                  <a:gd name="T6" fmla="*/ 1 w 5"/>
                  <a:gd name="T7" fmla="*/ 0 h 5"/>
                  <a:gd name="T8" fmla="*/ 7 w 5"/>
                  <a:gd name="T9" fmla="*/ 4 h 5"/>
                  <a:gd name="T10" fmla="*/ 4 w 5"/>
                  <a:gd name="T11" fmla="*/ 5 h 5"/>
                  <a:gd name="T12" fmla="*/ 4 w 5"/>
                  <a:gd name="T13" fmla="*/ 6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5">
                    <a:moveTo>
                      <a:pt x="3" y="5"/>
                    </a:moveTo>
                    <a:cubicBezTo>
                      <a:pt x="1" y="4"/>
                      <a:pt x="2" y="3"/>
                      <a:pt x="0" y="2"/>
                    </a:cubicBezTo>
                    <a:cubicBezTo>
                      <a:pt x="1" y="3"/>
                      <a:pt x="2" y="3"/>
                      <a:pt x="2" y="3"/>
                    </a:cubicBezTo>
                    <a:cubicBezTo>
                      <a:pt x="1" y="2"/>
                      <a:pt x="0" y="0"/>
                      <a:pt x="1" y="0"/>
                    </a:cubicBezTo>
                    <a:cubicBezTo>
                      <a:pt x="2" y="1"/>
                      <a:pt x="5" y="2"/>
                      <a:pt x="5" y="3"/>
                    </a:cubicBezTo>
                    <a:cubicBezTo>
                      <a:pt x="4" y="3"/>
                      <a:pt x="4" y="5"/>
                      <a:pt x="3" y="4"/>
                    </a:cubicBezTo>
                    <a:cubicBezTo>
                      <a:pt x="3" y="5"/>
                      <a:pt x="3" y="5"/>
                      <a:pt x="3"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51" name="Freeform 5392"/>
              <p:cNvSpPr>
                <a:spLocks/>
              </p:cNvSpPr>
              <p:nvPr/>
            </p:nvSpPr>
            <p:spPr bwMode="auto">
              <a:xfrm>
                <a:off x="4943" y="1850"/>
                <a:ext cx="4" cy="3"/>
              </a:xfrm>
              <a:custGeom>
                <a:avLst/>
                <a:gdLst>
                  <a:gd name="T0" fmla="*/ 0 w 3"/>
                  <a:gd name="T1" fmla="*/ 2 h 2"/>
                  <a:gd name="T2" fmla="*/ 3 w 3"/>
                  <a:gd name="T3" fmla="*/ 3 h 2"/>
                  <a:gd name="T4" fmla="*/ 0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0" y="1"/>
                    </a:moveTo>
                    <a:cubicBezTo>
                      <a:pt x="1" y="0"/>
                      <a:pt x="3" y="1"/>
                      <a:pt x="2" y="2"/>
                    </a:cubicBezTo>
                    <a:cubicBezTo>
                      <a:pt x="2" y="2"/>
                      <a:pt x="1" y="2"/>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52" name="Freeform 5393"/>
              <p:cNvSpPr>
                <a:spLocks/>
              </p:cNvSpPr>
              <p:nvPr/>
            </p:nvSpPr>
            <p:spPr bwMode="auto">
              <a:xfrm>
                <a:off x="1223" y="1804"/>
                <a:ext cx="5" cy="2"/>
              </a:xfrm>
              <a:custGeom>
                <a:avLst/>
                <a:gdLst>
                  <a:gd name="T0" fmla="*/ 5 w 4"/>
                  <a:gd name="T1" fmla="*/ 0 h 2"/>
                  <a:gd name="T2" fmla="*/ 0 w 4"/>
                  <a:gd name="T3" fmla="*/ 2 h 2"/>
                  <a:gd name="T4" fmla="*/ 5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4" y="0"/>
                    </a:moveTo>
                    <a:cubicBezTo>
                      <a:pt x="3" y="0"/>
                      <a:pt x="1" y="1"/>
                      <a:pt x="0" y="2"/>
                    </a:cubicBezTo>
                    <a:cubicBezTo>
                      <a:pt x="2" y="2"/>
                      <a:pt x="3" y="1"/>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53" name="Freeform 5394"/>
              <p:cNvSpPr>
                <a:spLocks/>
              </p:cNvSpPr>
              <p:nvPr/>
            </p:nvSpPr>
            <p:spPr bwMode="auto">
              <a:xfrm>
                <a:off x="1221" y="1806"/>
                <a:ext cx="2" cy="2"/>
              </a:xfrm>
              <a:custGeom>
                <a:avLst/>
                <a:gdLst>
                  <a:gd name="T0" fmla="*/ 2 w 1"/>
                  <a:gd name="T1" fmla="*/ 0 h 1"/>
                  <a:gd name="T2" fmla="*/ 0 w 1"/>
                  <a:gd name="T3" fmla="*/ 2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1"/>
                      <a:pt x="0" y="1"/>
                    </a:cubicBezTo>
                    <a:cubicBezTo>
                      <a:pt x="0" y="1"/>
                      <a:pt x="0"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54" name="Freeform 5395"/>
              <p:cNvSpPr>
                <a:spLocks/>
              </p:cNvSpPr>
              <p:nvPr/>
            </p:nvSpPr>
            <p:spPr bwMode="auto">
              <a:xfrm>
                <a:off x="1218" y="1776"/>
                <a:ext cx="5" cy="5"/>
              </a:xfrm>
              <a:custGeom>
                <a:avLst/>
                <a:gdLst>
                  <a:gd name="T0" fmla="*/ 5 w 4"/>
                  <a:gd name="T1" fmla="*/ 1 h 4"/>
                  <a:gd name="T2" fmla="*/ 1 w 4"/>
                  <a:gd name="T3" fmla="*/ 5 h 4"/>
                  <a:gd name="T4" fmla="*/ 4 w 4"/>
                  <a:gd name="T5" fmla="*/ 4 h 4"/>
                  <a:gd name="T6" fmla="*/ 5 w 4"/>
                  <a:gd name="T7" fmla="*/ 1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4">
                    <a:moveTo>
                      <a:pt x="4" y="1"/>
                    </a:moveTo>
                    <a:cubicBezTo>
                      <a:pt x="3" y="0"/>
                      <a:pt x="0" y="3"/>
                      <a:pt x="1" y="4"/>
                    </a:cubicBezTo>
                    <a:cubicBezTo>
                      <a:pt x="1" y="3"/>
                      <a:pt x="2" y="4"/>
                      <a:pt x="3" y="3"/>
                    </a:cubicBezTo>
                    <a:cubicBezTo>
                      <a:pt x="4" y="3"/>
                      <a:pt x="4" y="2"/>
                      <a:pt x="4"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55" name="Freeform 5396"/>
              <p:cNvSpPr>
                <a:spLocks/>
              </p:cNvSpPr>
              <p:nvPr/>
            </p:nvSpPr>
            <p:spPr bwMode="auto">
              <a:xfrm>
                <a:off x="1191" y="1797"/>
                <a:ext cx="4" cy="3"/>
              </a:xfrm>
              <a:custGeom>
                <a:avLst/>
                <a:gdLst>
                  <a:gd name="T0" fmla="*/ 4 w 3"/>
                  <a:gd name="T1" fmla="*/ 0 h 2"/>
                  <a:gd name="T2" fmla="*/ 0 w 3"/>
                  <a:gd name="T3" fmla="*/ 3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0"/>
                      <a:pt x="1" y="1"/>
                      <a:pt x="0" y="2"/>
                    </a:cubicBezTo>
                    <a:cubicBezTo>
                      <a:pt x="1" y="1"/>
                      <a:pt x="2"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56" name="Freeform 5397"/>
              <p:cNvSpPr>
                <a:spLocks/>
              </p:cNvSpPr>
              <p:nvPr/>
            </p:nvSpPr>
            <p:spPr bwMode="auto">
              <a:xfrm>
                <a:off x="1195" y="1796"/>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1" y="1"/>
                      <a:pt x="0"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57" name="Freeform 5398"/>
              <p:cNvSpPr>
                <a:spLocks/>
              </p:cNvSpPr>
              <p:nvPr/>
            </p:nvSpPr>
            <p:spPr bwMode="auto">
              <a:xfrm>
                <a:off x="1203" y="1789"/>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58" name="Freeform 5399"/>
              <p:cNvSpPr>
                <a:spLocks/>
              </p:cNvSpPr>
              <p:nvPr/>
            </p:nvSpPr>
            <p:spPr bwMode="auto">
              <a:xfrm>
                <a:off x="1203" y="1789"/>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59" name="Freeform 5400"/>
              <p:cNvSpPr>
                <a:spLocks/>
              </p:cNvSpPr>
              <p:nvPr/>
            </p:nvSpPr>
            <p:spPr bwMode="auto">
              <a:xfrm>
                <a:off x="1206" y="1754"/>
                <a:ext cx="21" cy="19"/>
              </a:xfrm>
              <a:custGeom>
                <a:avLst/>
                <a:gdLst>
                  <a:gd name="T0" fmla="*/ 8 w 16"/>
                  <a:gd name="T1" fmla="*/ 13 h 15"/>
                  <a:gd name="T2" fmla="*/ 11 w 16"/>
                  <a:gd name="T3" fmla="*/ 11 h 15"/>
                  <a:gd name="T4" fmla="*/ 8 w 16"/>
                  <a:gd name="T5" fmla="*/ 14 h 15"/>
                  <a:gd name="T6" fmla="*/ 0 w 16"/>
                  <a:gd name="T7" fmla="*/ 19 h 15"/>
                  <a:gd name="T8" fmla="*/ 7 w 16"/>
                  <a:gd name="T9" fmla="*/ 16 h 15"/>
                  <a:gd name="T10" fmla="*/ 9 w 16"/>
                  <a:gd name="T11" fmla="*/ 15 h 15"/>
                  <a:gd name="T12" fmla="*/ 13 w 16"/>
                  <a:gd name="T13" fmla="*/ 14 h 15"/>
                  <a:gd name="T14" fmla="*/ 12 w 16"/>
                  <a:gd name="T15" fmla="*/ 13 h 15"/>
                  <a:gd name="T16" fmla="*/ 16 w 16"/>
                  <a:gd name="T17" fmla="*/ 10 h 15"/>
                  <a:gd name="T18" fmla="*/ 17 w 16"/>
                  <a:gd name="T19" fmla="*/ 6 h 15"/>
                  <a:gd name="T20" fmla="*/ 18 w 16"/>
                  <a:gd name="T21" fmla="*/ 5 h 15"/>
                  <a:gd name="T22" fmla="*/ 17 w 16"/>
                  <a:gd name="T23" fmla="*/ 11 h 15"/>
                  <a:gd name="T24" fmla="*/ 21 w 16"/>
                  <a:gd name="T25" fmla="*/ 3 h 15"/>
                  <a:gd name="T26" fmla="*/ 16 w 16"/>
                  <a:gd name="T27" fmla="*/ 3 h 15"/>
                  <a:gd name="T28" fmla="*/ 17 w 16"/>
                  <a:gd name="T29" fmla="*/ 0 h 15"/>
                  <a:gd name="T30" fmla="*/ 16 w 16"/>
                  <a:gd name="T31" fmla="*/ 3 h 15"/>
                  <a:gd name="T32" fmla="*/ 8 w 16"/>
                  <a:gd name="T33" fmla="*/ 13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5">
                    <a:moveTo>
                      <a:pt x="6" y="10"/>
                    </a:moveTo>
                    <a:cubicBezTo>
                      <a:pt x="6" y="9"/>
                      <a:pt x="7" y="9"/>
                      <a:pt x="8" y="9"/>
                    </a:cubicBezTo>
                    <a:cubicBezTo>
                      <a:pt x="7" y="9"/>
                      <a:pt x="4" y="11"/>
                      <a:pt x="6" y="11"/>
                    </a:cubicBezTo>
                    <a:cubicBezTo>
                      <a:pt x="4" y="12"/>
                      <a:pt x="2" y="13"/>
                      <a:pt x="0" y="15"/>
                    </a:cubicBezTo>
                    <a:cubicBezTo>
                      <a:pt x="2" y="15"/>
                      <a:pt x="4" y="14"/>
                      <a:pt x="5" y="13"/>
                    </a:cubicBezTo>
                    <a:cubicBezTo>
                      <a:pt x="6" y="13"/>
                      <a:pt x="7" y="12"/>
                      <a:pt x="7" y="12"/>
                    </a:cubicBezTo>
                    <a:cubicBezTo>
                      <a:pt x="9" y="11"/>
                      <a:pt x="10" y="12"/>
                      <a:pt x="10" y="11"/>
                    </a:cubicBezTo>
                    <a:cubicBezTo>
                      <a:pt x="9" y="10"/>
                      <a:pt x="9" y="10"/>
                      <a:pt x="9" y="10"/>
                    </a:cubicBezTo>
                    <a:cubicBezTo>
                      <a:pt x="11" y="10"/>
                      <a:pt x="12" y="9"/>
                      <a:pt x="12" y="8"/>
                    </a:cubicBezTo>
                    <a:cubicBezTo>
                      <a:pt x="12" y="7"/>
                      <a:pt x="12" y="6"/>
                      <a:pt x="13" y="5"/>
                    </a:cubicBezTo>
                    <a:cubicBezTo>
                      <a:pt x="13" y="4"/>
                      <a:pt x="14" y="4"/>
                      <a:pt x="14" y="4"/>
                    </a:cubicBezTo>
                    <a:cubicBezTo>
                      <a:pt x="15" y="5"/>
                      <a:pt x="13" y="7"/>
                      <a:pt x="13" y="9"/>
                    </a:cubicBezTo>
                    <a:cubicBezTo>
                      <a:pt x="14" y="7"/>
                      <a:pt x="15" y="4"/>
                      <a:pt x="16" y="2"/>
                    </a:cubicBezTo>
                    <a:cubicBezTo>
                      <a:pt x="15" y="2"/>
                      <a:pt x="14" y="2"/>
                      <a:pt x="12" y="2"/>
                    </a:cubicBezTo>
                    <a:cubicBezTo>
                      <a:pt x="12" y="2"/>
                      <a:pt x="13" y="1"/>
                      <a:pt x="13" y="0"/>
                    </a:cubicBezTo>
                    <a:cubicBezTo>
                      <a:pt x="12" y="0"/>
                      <a:pt x="9" y="3"/>
                      <a:pt x="12" y="2"/>
                    </a:cubicBezTo>
                    <a:cubicBezTo>
                      <a:pt x="9" y="4"/>
                      <a:pt x="7" y="7"/>
                      <a:pt x="6" y="1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60" name="Freeform 5401"/>
              <p:cNvSpPr>
                <a:spLocks/>
              </p:cNvSpPr>
              <p:nvPr/>
            </p:nvSpPr>
            <p:spPr bwMode="auto">
              <a:xfrm>
                <a:off x="1215" y="1788"/>
                <a:ext cx="14" cy="13"/>
              </a:xfrm>
              <a:custGeom>
                <a:avLst/>
                <a:gdLst>
                  <a:gd name="T0" fmla="*/ 1 w 11"/>
                  <a:gd name="T1" fmla="*/ 10 h 10"/>
                  <a:gd name="T2" fmla="*/ 5 w 11"/>
                  <a:gd name="T3" fmla="*/ 8 h 10"/>
                  <a:gd name="T4" fmla="*/ 3 w 11"/>
                  <a:gd name="T5" fmla="*/ 10 h 10"/>
                  <a:gd name="T6" fmla="*/ 8 w 11"/>
                  <a:gd name="T7" fmla="*/ 7 h 10"/>
                  <a:gd name="T8" fmla="*/ 3 w 11"/>
                  <a:gd name="T9" fmla="*/ 12 h 10"/>
                  <a:gd name="T10" fmla="*/ 6 w 11"/>
                  <a:gd name="T11" fmla="*/ 9 h 10"/>
                  <a:gd name="T12" fmla="*/ 4 w 11"/>
                  <a:gd name="T13" fmla="*/ 12 h 10"/>
                  <a:gd name="T14" fmla="*/ 13 w 11"/>
                  <a:gd name="T15" fmla="*/ 7 h 10"/>
                  <a:gd name="T16" fmla="*/ 14 w 11"/>
                  <a:gd name="T17" fmla="*/ 3 h 10"/>
                  <a:gd name="T18" fmla="*/ 8 w 11"/>
                  <a:gd name="T19" fmla="*/ 3 h 10"/>
                  <a:gd name="T20" fmla="*/ 6 w 11"/>
                  <a:gd name="T21" fmla="*/ 4 h 10"/>
                  <a:gd name="T22" fmla="*/ 5 w 11"/>
                  <a:gd name="T23" fmla="*/ 5 h 10"/>
                  <a:gd name="T24" fmla="*/ 4 w 11"/>
                  <a:gd name="T25" fmla="*/ 7 h 10"/>
                  <a:gd name="T26" fmla="*/ 1 w 11"/>
                  <a:gd name="T27" fmla="*/ 1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 h="10">
                    <a:moveTo>
                      <a:pt x="1" y="8"/>
                    </a:moveTo>
                    <a:cubicBezTo>
                      <a:pt x="2" y="8"/>
                      <a:pt x="3" y="7"/>
                      <a:pt x="4" y="6"/>
                    </a:cubicBezTo>
                    <a:cubicBezTo>
                      <a:pt x="3" y="7"/>
                      <a:pt x="3" y="7"/>
                      <a:pt x="2" y="8"/>
                    </a:cubicBezTo>
                    <a:cubicBezTo>
                      <a:pt x="4" y="7"/>
                      <a:pt x="5" y="7"/>
                      <a:pt x="6" y="5"/>
                    </a:cubicBezTo>
                    <a:cubicBezTo>
                      <a:pt x="6" y="7"/>
                      <a:pt x="3" y="8"/>
                      <a:pt x="2" y="9"/>
                    </a:cubicBezTo>
                    <a:cubicBezTo>
                      <a:pt x="3" y="9"/>
                      <a:pt x="4" y="8"/>
                      <a:pt x="5" y="7"/>
                    </a:cubicBezTo>
                    <a:cubicBezTo>
                      <a:pt x="5" y="8"/>
                      <a:pt x="4" y="9"/>
                      <a:pt x="3" y="9"/>
                    </a:cubicBezTo>
                    <a:cubicBezTo>
                      <a:pt x="5" y="10"/>
                      <a:pt x="9" y="6"/>
                      <a:pt x="10" y="5"/>
                    </a:cubicBezTo>
                    <a:cubicBezTo>
                      <a:pt x="10" y="4"/>
                      <a:pt x="11" y="3"/>
                      <a:pt x="11" y="2"/>
                    </a:cubicBezTo>
                    <a:cubicBezTo>
                      <a:pt x="9" y="0"/>
                      <a:pt x="7" y="3"/>
                      <a:pt x="6" y="2"/>
                    </a:cubicBezTo>
                    <a:cubicBezTo>
                      <a:pt x="8" y="2"/>
                      <a:pt x="5" y="3"/>
                      <a:pt x="5" y="3"/>
                    </a:cubicBezTo>
                    <a:cubicBezTo>
                      <a:pt x="7" y="4"/>
                      <a:pt x="5" y="4"/>
                      <a:pt x="4" y="4"/>
                    </a:cubicBezTo>
                    <a:cubicBezTo>
                      <a:pt x="3" y="4"/>
                      <a:pt x="4" y="5"/>
                      <a:pt x="3" y="5"/>
                    </a:cubicBezTo>
                    <a:cubicBezTo>
                      <a:pt x="2" y="6"/>
                      <a:pt x="0" y="7"/>
                      <a:pt x="1" y="8"/>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61" name="Freeform 5402"/>
              <p:cNvSpPr>
                <a:spLocks/>
              </p:cNvSpPr>
              <p:nvPr/>
            </p:nvSpPr>
            <p:spPr bwMode="auto">
              <a:xfrm>
                <a:off x="737" y="1822"/>
                <a:ext cx="27" cy="15"/>
              </a:xfrm>
              <a:custGeom>
                <a:avLst/>
                <a:gdLst>
                  <a:gd name="T0" fmla="*/ 27 w 20"/>
                  <a:gd name="T1" fmla="*/ 4 h 11"/>
                  <a:gd name="T2" fmla="*/ 15 w 20"/>
                  <a:gd name="T3" fmla="*/ 7 h 11"/>
                  <a:gd name="T4" fmla="*/ 0 w 20"/>
                  <a:gd name="T5" fmla="*/ 15 h 11"/>
                  <a:gd name="T6" fmla="*/ 27 w 20"/>
                  <a:gd name="T7" fmla="*/ 4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1">
                    <a:moveTo>
                      <a:pt x="20" y="3"/>
                    </a:moveTo>
                    <a:cubicBezTo>
                      <a:pt x="18" y="0"/>
                      <a:pt x="13" y="5"/>
                      <a:pt x="11" y="5"/>
                    </a:cubicBezTo>
                    <a:cubicBezTo>
                      <a:pt x="8" y="7"/>
                      <a:pt x="4" y="9"/>
                      <a:pt x="0" y="11"/>
                    </a:cubicBezTo>
                    <a:cubicBezTo>
                      <a:pt x="6" y="8"/>
                      <a:pt x="13" y="6"/>
                      <a:pt x="2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62" name="Freeform 5403"/>
              <p:cNvSpPr>
                <a:spLocks/>
              </p:cNvSpPr>
              <p:nvPr/>
            </p:nvSpPr>
            <p:spPr bwMode="auto">
              <a:xfrm>
                <a:off x="760" y="1818"/>
                <a:ext cx="29" cy="12"/>
              </a:xfrm>
              <a:custGeom>
                <a:avLst/>
                <a:gdLst>
                  <a:gd name="T0" fmla="*/ 1 w 22"/>
                  <a:gd name="T1" fmla="*/ 12 h 9"/>
                  <a:gd name="T2" fmla="*/ 15 w 22"/>
                  <a:gd name="T3" fmla="*/ 8 h 9"/>
                  <a:gd name="T4" fmla="*/ 24 w 22"/>
                  <a:gd name="T5" fmla="*/ 4 h 9"/>
                  <a:gd name="T6" fmla="*/ 21 w 22"/>
                  <a:gd name="T7" fmla="*/ 5 h 9"/>
                  <a:gd name="T8" fmla="*/ 29 w 22"/>
                  <a:gd name="T9" fmla="*/ 0 h 9"/>
                  <a:gd name="T10" fmla="*/ 24 w 22"/>
                  <a:gd name="T11" fmla="*/ 3 h 9"/>
                  <a:gd name="T12" fmla="*/ 25 w 22"/>
                  <a:gd name="T13" fmla="*/ 0 h 9"/>
                  <a:gd name="T14" fmla="*/ 20 w 22"/>
                  <a:gd name="T15" fmla="*/ 4 h 9"/>
                  <a:gd name="T16" fmla="*/ 17 w 22"/>
                  <a:gd name="T17" fmla="*/ 5 h 9"/>
                  <a:gd name="T18" fmla="*/ 13 w 22"/>
                  <a:gd name="T19" fmla="*/ 7 h 9"/>
                  <a:gd name="T20" fmla="*/ 0 w 22"/>
                  <a:gd name="T21" fmla="*/ 11 h 9"/>
                  <a:gd name="T22" fmla="*/ 1 w 22"/>
                  <a:gd name="T23" fmla="*/ 12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2" h="9">
                    <a:moveTo>
                      <a:pt x="1" y="9"/>
                    </a:moveTo>
                    <a:cubicBezTo>
                      <a:pt x="4" y="9"/>
                      <a:pt x="7" y="7"/>
                      <a:pt x="11" y="6"/>
                    </a:cubicBezTo>
                    <a:cubicBezTo>
                      <a:pt x="12" y="6"/>
                      <a:pt x="18" y="5"/>
                      <a:pt x="18" y="3"/>
                    </a:cubicBezTo>
                    <a:cubicBezTo>
                      <a:pt x="18" y="3"/>
                      <a:pt x="17" y="3"/>
                      <a:pt x="16" y="4"/>
                    </a:cubicBezTo>
                    <a:cubicBezTo>
                      <a:pt x="18" y="3"/>
                      <a:pt x="22" y="2"/>
                      <a:pt x="22" y="0"/>
                    </a:cubicBezTo>
                    <a:cubicBezTo>
                      <a:pt x="20" y="1"/>
                      <a:pt x="19" y="2"/>
                      <a:pt x="18" y="2"/>
                    </a:cubicBezTo>
                    <a:cubicBezTo>
                      <a:pt x="18" y="1"/>
                      <a:pt x="19" y="1"/>
                      <a:pt x="19" y="0"/>
                    </a:cubicBezTo>
                    <a:cubicBezTo>
                      <a:pt x="17" y="0"/>
                      <a:pt x="10" y="2"/>
                      <a:pt x="15" y="3"/>
                    </a:cubicBezTo>
                    <a:cubicBezTo>
                      <a:pt x="14" y="4"/>
                      <a:pt x="13" y="3"/>
                      <a:pt x="13" y="4"/>
                    </a:cubicBezTo>
                    <a:cubicBezTo>
                      <a:pt x="12" y="4"/>
                      <a:pt x="11" y="5"/>
                      <a:pt x="10" y="5"/>
                    </a:cubicBezTo>
                    <a:cubicBezTo>
                      <a:pt x="11" y="6"/>
                      <a:pt x="1" y="8"/>
                      <a:pt x="0" y="8"/>
                    </a:cubicBezTo>
                    <a:cubicBezTo>
                      <a:pt x="1" y="9"/>
                      <a:pt x="1" y="9"/>
                      <a:pt x="1" y="9"/>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63" name="Freeform 5404"/>
              <p:cNvSpPr>
                <a:spLocks/>
              </p:cNvSpPr>
              <p:nvPr/>
            </p:nvSpPr>
            <p:spPr bwMode="auto">
              <a:xfrm>
                <a:off x="785" y="1821"/>
                <a:ext cx="4" cy="3"/>
              </a:xfrm>
              <a:custGeom>
                <a:avLst/>
                <a:gdLst>
                  <a:gd name="T0" fmla="*/ 0 w 3"/>
                  <a:gd name="T1" fmla="*/ 3 h 2"/>
                  <a:gd name="T2" fmla="*/ 4 w 3"/>
                  <a:gd name="T3" fmla="*/ 0 h 2"/>
                  <a:gd name="T4" fmla="*/ 0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0" y="2"/>
                    </a:moveTo>
                    <a:cubicBezTo>
                      <a:pt x="1" y="1"/>
                      <a:pt x="2" y="1"/>
                      <a:pt x="3" y="0"/>
                    </a:cubicBezTo>
                    <a:cubicBezTo>
                      <a:pt x="2" y="0"/>
                      <a:pt x="1" y="0"/>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64" name="Freeform 5405"/>
              <p:cNvSpPr>
                <a:spLocks/>
              </p:cNvSpPr>
              <p:nvPr/>
            </p:nvSpPr>
            <p:spPr bwMode="auto">
              <a:xfrm>
                <a:off x="793" y="1816"/>
                <a:ext cx="8" cy="2"/>
              </a:xfrm>
              <a:custGeom>
                <a:avLst/>
                <a:gdLst>
                  <a:gd name="T0" fmla="*/ 1 w 6"/>
                  <a:gd name="T1" fmla="*/ 2 h 2"/>
                  <a:gd name="T2" fmla="*/ 7 w 6"/>
                  <a:gd name="T3" fmla="*/ 1 h 2"/>
                  <a:gd name="T4" fmla="*/ 4 w 6"/>
                  <a:gd name="T5" fmla="*/ 0 h 2"/>
                  <a:gd name="T6" fmla="*/ 0 w 6"/>
                  <a:gd name="T7" fmla="*/ 2 h 2"/>
                  <a:gd name="T8" fmla="*/ 1 w 6"/>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2">
                    <a:moveTo>
                      <a:pt x="1" y="2"/>
                    </a:moveTo>
                    <a:cubicBezTo>
                      <a:pt x="3" y="1"/>
                      <a:pt x="4" y="1"/>
                      <a:pt x="5" y="1"/>
                    </a:cubicBezTo>
                    <a:cubicBezTo>
                      <a:pt x="2" y="1"/>
                      <a:pt x="6" y="0"/>
                      <a:pt x="3" y="0"/>
                    </a:cubicBezTo>
                    <a:cubicBezTo>
                      <a:pt x="2" y="0"/>
                      <a:pt x="1" y="1"/>
                      <a:pt x="0" y="2"/>
                    </a:cubicBezTo>
                    <a:cubicBezTo>
                      <a:pt x="1" y="2"/>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65" name="Freeform 5406"/>
              <p:cNvSpPr>
                <a:spLocks/>
              </p:cNvSpPr>
              <p:nvPr/>
            </p:nvSpPr>
            <p:spPr bwMode="auto">
              <a:xfrm>
                <a:off x="799" y="1814"/>
                <a:ext cx="4" cy="3"/>
              </a:xfrm>
              <a:custGeom>
                <a:avLst/>
                <a:gdLst>
                  <a:gd name="T0" fmla="*/ 0 w 3"/>
                  <a:gd name="T1" fmla="*/ 3 h 2"/>
                  <a:gd name="T2" fmla="*/ 4 w 3"/>
                  <a:gd name="T3" fmla="*/ 0 h 2"/>
                  <a:gd name="T4" fmla="*/ 0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0" y="2"/>
                    </a:moveTo>
                    <a:cubicBezTo>
                      <a:pt x="1" y="1"/>
                      <a:pt x="2" y="0"/>
                      <a:pt x="3" y="0"/>
                    </a:cubicBezTo>
                    <a:cubicBezTo>
                      <a:pt x="2" y="0"/>
                      <a:pt x="1"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66" name="Freeform 5407"/>
              <p:cNvSpPr>
                <a:spLocks/>
              </p:cNvSpPr>
              <p:nvPr/>
            </p:nvSpPr>
            <p:spPr bwMode="auto">
              <a:xfrm>
                <a:off x="801" y="1817"/>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67" name="Freeform 5408"/>
              <p:cNvSpPr>
                <a:spLocks/>
              </p:cNvSpPr>
              <p:nvPr/>
            </p:nvSpPr>
            <p:spPr bwMode="auto">
              <a:xfrm>
                <a:off x="805" y="1817"/>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1" y="0"/>
                      <a:pt x="0" y="0"/>
                      <a:pt x="0" y="0"/>
                    </a:cubicBezTo>
                    <a:cubicBezTo>
                      <a:pt x="1" y="0"/>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68" name="Freeform 5409"/>
              <p:cNvSpPr>
                <a:spLocks/>
              </p:cNvSpPr>
              <p:nvPr/>
            </p:nvSpPr>
            <p:spPr bwMode="auto">
              <a:xfrm>
                <a:off x="814" y="1803"/>
                <a:ext cx="25" cy="10"/>
              </a:xfrm>
              <a:custGeom>
                <a:avLst/>
                <a:gdLst>
                  <a:gd name="T0" fmla="*/ 3 w 19"/>
                  <a:gd name="T1" fmla="*/ 6 h 8"/>
                  <a:gd name="T2" fmla="*/ 3 w 19"/>
                  <a:gd name="T3" fmla="*/ 10 h 8"/>
                  <a:gd name="T4" fmla="*/ 11 w 19"/>
                  <a:gd name="T5" fmla="*/ 6 h 8"/>
                  <a:gd name="T6" fmla="*/ 20 w 19"/>
                  <a:gd name="T7" fmla="*/ 6 h 8"/>
                  <a:gd name="T8" fmla="*/ 22 w 19"/>
                  <a:gd name="T9" fmla="*/ 5 h 8"/>
                  <a:gd name="T10" fmla="*/ 25 w 19"/>
                  <a:gd name="T11" fmla="*/ 5 h 8"/>
                  <a:gd name="T12" fmla="*/ 25 w 19"/>
                  <a:gd name="T13" fmla="*/ 1 h 8"/>
                  <a:gd name="T14" fmla="*/ 14 w 19"/>
                  <a:gd name="T15" fmla="*/ 3 h 8"/>
                  <a:gd name="T16" fmla="*/ 3 w 19"/>
                  <a:gd name="T17" fmla="*/ 6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 h="8">
                    <a:moveTo>
                      <a:pt x="2" y="5"/>
                    </a:moveTo>
                    <a:cubicBezTo>
                      <a:pt x="0" y="6"/>
                      <a:pt x="0" y="8"/>
                      <a:pt x="2" y="8"/>
                    </a:cubicBezTo>
                    <a:cubicBezTo>
                      <a:pt x="5" y="8"/>
                      <a:pt x="6" y="6"/>
                      <a:pt x="8" y="5"/>
                    </a:cubicBezTo>
                    <a:cubicBezTo>
                      <a:pt x="11" y="5"/>
                      <a:pt x="13" y="6"/>
                      <a:pt x="15" y="5"/>
                    </a:cubicBezTo>
                    <a:cubicBezTo>
                      <a:pt x="15" y="4"/>
                      <a:pt x="17" y="4"/>
                      <a:pt x="17" y="4"/>
                    </a:cubicBezTo>
                    <a:cubicBezTo>
                      <a:pt x="18" y="4"/>
                      <a:pt x="19" y="5"/>
                      <a:pt x="19" y="4"/>
                    </a:cubicBezTo>
                    <a:cubicBezTo>
                      <a:pt x="17" y="4"/>
                      <a:pt x="19" y="1"/>
                      <a:pt x="19" y="1"/>
                    </a:cubicBezTo>
                    <a:cubicBezTo>
                      <a:pt x="16" y="0"/>
                      <a:pt x="14" y="2"/>
                      <a:pt x="11" y="2"/>
                    </a:cubicBezTo>
                    <a:cubicBezTo>
                      <a:pt x="8" y="1"/>
                      <a:pt x="5" y="5"/>
                      <a:pt x="2"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69" name="Freeform 5410"/>
              <p:cNvSpPr>
                <a:spLocks/>
              </p:cNvSpPr>
              <p:nvPr/>
            </p:nvSpPr>
            <p:spPr bwMode="auto">
              <a:xfrm>
                <a:off x="838" y="1812"/>
                <a:ext cx="2" cy="1"/>
              </a:xfrm>
              <a:custGeom>
                <a:avLst/>
                <a:gdLst>
                  <a:gd name="T0" fmla="*/ 1 w 2"/>
                  <a:gd name="T1" fmla="*/ 0 h 1"/>
                  <a:gd name="T2" fmla="*/ 0 w 2"/>
                  <a:gd name="T3" fmla="*/ 1 h 1"/>
                  <a:gd name="T4" fmla="*/ 2 w 2"/>
                  <a:gd name="T5" fmla="*/ 0 h 1"/>
                  <a:gd name="T6" fmla="*/ 1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1" y="0"/>
                      <a:pt x="0" y="0"/>
                      <a:pt x="0" y="1"/>
                    </a:cubicBezTo>
                    <a:cubicBezTo>
                      <a:pt x="1" y="1"/>
                      <a:pt x="2" y="1"/>
                      <a:pt x="2"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70" name="Freeform 5411"/>
              <p:cNvSpPr>
                <a:spLocks/>
              </p:cNvSpPr>
              <p:nvPr/>
            </p:nvSpPr>
            <p:spPr bwMode="auto">
              <a:xfrm>
                <a:off x="850" y="1804"/>
                <a:ext cx="3" cy="2"/>
              </a:xfrm>
              <a:custGeom>
                <a:avLst/>
                <a:gdLst>
                  <a:gd name="T0" fmla="*/ 3 w 3"/>
                  <a:gd name="T1" fmla="*/ 0 h 2"/>
                  <a:gd name="T2" fmla="*/ 1 w 3"/>
                  <a:gd name="T3" fmla="*/ 2 h 2"/>
                  <a:gd name="T4" fmla="*/ 3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0"/>
                      <a:pt x="0" y="0"/>
                      <a:pt x="1" y="2"/>
                    </a:cubicBezTo>
                    <a:cubicBezTo>
                      <a:pt x="2" y="1"/>
                      <a:pt x="2"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71" name="Freeform 5412"/>
              <p:cNvSpPr>
                <a:spLocks/>
              </p:cNvSpPr>
              <p:nvPr/>
            </p:nvSpPr>
            <p:spPr bwMode="auto">
              <a:xfrm>
                <a:off x="1058" y="1739"/>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2" y="0"/>
                      <a:pt x="1" y="0"/>
                      <a:pt x="0" y="1"/>
                    </a:cubicBezTo>
                    <a:cubicBezTo>
                      <a:pt x="1" y="1"/>
                      <a:pt x="2"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72" name="Freeform 5413"/>
              <p:cNvSpPr>
                <a:spLocks/>
              </p:cNvSpPr>
              <p:nvPr/>
            </p:nvSpPr>
            <p:spPr bwMode="auto">
              <a:xfrm>
                <a:off x="1062" y="1722"/>
                <a:ext cx="4" cy="3"/>
              </a:xfrm>
              <a:custGeom>
                <a:avLst/>
                <a:gdLst>
                  <a:gd name="T0" fmla="*/ 4 w 3"/>
                  <a:gd name="T1" fmla="*/ 2 h 2"/>
                  <a:gd name="T2" fmla="*/ 0 w 3"/>
                  <a:gd name="T3" fmla="*/ 3 h 2"/>
                  <a:gd name="T4" fmla="*/ 4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3" y="1"/>
                    </a:moveTo>
                    <a:cubicBezTo>
                      <a:pt x="2" y="0"/>
                      <a:pt x="0" y="2"/>
                      <a:pt x="0" y="2"/>
                    </a:cubicBezTo>
                    <a:cubicBezTo>
                      <a:pt x="1" y="2"/>
                      <a:pt x="2" y="1"/>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73" name="Freeform 5414"/>
              <p:cNvSpPr>
                <a:spLocks/>
              </p:cNvSpPr>
              <p:nvPr/>
            </p:nvSpPr>
            <p:spPr bwMode="auto">
              <a:xfrm>
                <a:off x="1099" y="1725"/>
                <a:ext cx="18" cy="8"/>
              </a:xfrm>
              <a:custGeom>
                <a:avLst/>
                <a:gdLst>
                  <a:gd name="T0" fmla="*/ 5 w 14"/>
                  <a:gd name="T1" fmla="*/ 5 h 6"/>
                  <a:gd name="T2" fmla="*/ 0 w 14"/>
                  <a:gd name="T3" fmla="*/ 8 h 6"/>
                  <a:gd name="T4" fmla="*/ 9 w 14"/>
                  <a:gd name="T5" fmla="*/ 5 h 6"/>
                  <a:gd name="T6" fmla="*/ 18 w 14"/>
                  <a:gd name="T7" fmla="*/ 1 h 6"/>
                  <a:gd name="T8" fmla="*/ 17 w 14"/>
                  <a:gd name="T9" fmla="*/ 0 h 6"/>
                  <a:gd name="T10" fmla="*/ 5 w 14"/>
                  <a:gd name="T11" fmla="*/ 5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6">
                    <a:moveTo>
                      <a:pt x="4" y="4"/>
                    </a:moveTo>
                    <a:cubicBezTo>
                      <a:pt x="3" y="5"/>
                      <a:pt x="1" y="5"/>
                      <a:pt x="0" y="6"/>
                    </a:cubicBezTo>
                    <a:cubicBezTo>
                      <a:pt x="3" y="6"/>
                      <a:pt x="5" y="5"/>
                      <a:pt x="7" y="4"/>
                    </a:cubicBezTo>
                    <a:cubicBezTo>
                      <a:pt x="9" y="2"/>
                      <a:pt x="12" y="3"/>
                      <a:pt x="14" y="1"/>
                    </a:cubicBezTo>
                    <a:cubicBezTo>
                      <a:pt x="12" y="1"/>
                      <a:pt x="13" y="1"/>
                      <a:pt x="13" y="0"/>
                    </a:cubicBezTo>
                    <a:cubicBezTo>
                      <a:pt x="10" y="2"/>
                      <a:pt x="7" y="3"/>
                      <a:pt x="4"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74" name="Freeform 5415"/>
              <p:cNvSpPr>
                <a:spLocks/>
              </p:cNvSpPr>
              <p:nvPr/>
            </p:nvSpPr>
            <p:spPr bwMode="auto">
              <a:xfrm>
                <a:off x="1107" y="1723"/>
                <a:ext cx="5" cy="4"/>
              </a:xfrm>
              <a:custGeom>
                <a:avLst/>
                <a:gdLst>
                  <a:gd name="T0" fmla="*/ 5 w 4"/>
                  <a:gd name="T1" fmla="*/ 0 h 3"/>
                  <a:gd name="T2" fmla="*/ 5 w 4"/>
                  <a:gd name="T3" fmla="*/ 0 h 3"/>
                  <a:gd name="T4" fmla="*/ 0 w 4"/>
                  <a:gd name="T5" fmla="*/ 4 h 3"/>
                  <a:gd name="T6" fmla="*/ 5 w 4"/>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4" y="0"/>
                    </a:moveTo>
                    <a:cubicBezTo>
                      <a:pt x="4" y="0"/>
                      <a:pt x="4" y="0"/>
                      <a:pt x="4" y="0"/>
                    </a:cubicBezTo>
                    <a:cubicBezTo>
                      <a:pt x="3" y="0"/>
                      <a:pt x="0" y="2"/>
                      <a:pt x="0" y="3"/>
                    </a:cubicBezTo>
                    <a:cubicBezTo>
                      <a:pt x="1" y="2"/>
                      <a:pt x="2" y="0"/>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75" name="Freeform 5416"/>
              <p:cNvSpPr>
                <a:spLocks/>
              </p:cNvSpPr>
              <p:nvPr/>
            </p:nvSpPr>
            <p:spPr bwMode="auto">
              <a:xfrm>
                <a:off x="1111" y="1719"/>
                <a:ext cx="1" cy="2"/>
              </a:xfrm>
              <a:custGeom>
                <a:avLst/>
                <a:gdLst>
                  <a:gd name="T0" fmla="*/ 1 w 1"/>
                  <a:gd name="T1" fmla="*/ 0 h 1"/>
                  <a:gd name="T2" fmla="*/ 0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0" y="1"/>
                    </a:cubicBezTo>
                    <a:cubicBezTo>
                      <a:pt x="0"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76" name="Freeform 5417"/>
              <p:cNvSpPr>
                <a:spLocks/>
              </p:cNvSpPr>
              <p:nvPr/>
            </p:nvSpPr>
            <p:spPr bwMode="auto">
              <a:xfrm>
                <a:off x="1113" y="1717"/>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1"/>
                      <a:pt x="0" y="1"/>
                    </a:cubicBezTo>
                    <a:cubicBezTo>
                      <a:pt x="1" y="1"/>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77" name="Freeform 5418"/>
              <p:cNvSpPr>
                <a:spLocks/>
              </p:cNvSpPr>
              <p:nvPr/>
            </p:nvSpPr>
            <p:spPr bwMode="auto">
              <a:xfrm>
                <a:off x="1120" y="1723"/>
                <a:ext cx="8" cy="3"/>
              </a:xfrm>
              <a:custGeom>
                <a:avLst/>
                <a:gdLst>
                  <a:gd name="T0" fmla="*/ 8 w 6"/>
                  <a:gd name="T1" fmla="*/ 2 h 2"/>
                  <a:gd name="T2" fmla="*/ 5 w 6"/>
                  <a:gd name="T3" fmla="*/ 0 h 2"/>
                  <a:gd name="T4" fmla="*/ 3 w 6"/>
                  <a:gd name="T5" fmla="*/ 2 h 2"/>
                  <a:gd name="T6" fmla="*/ 0 w 6"/>
                  <a:gd name="T7" fmla="*/ 3 h 2"/>
                  <a:gd name="T8" fmla="*/ 8 w 6"/>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2">
                    <a:moveTo>
                      <a:pt x="6" y="1"/>
                    </a:moveTo>
                    <a:cubicBezTo>
                      <a:pt x="6" y="0"/>
                      <a:pt x="4" y="0"/>
                      <a:pt x="4" y="0"/>
                    </a:cubicBezTo>
                    <a:cubicBezTo>
                      <a:pt x="3" y="0"/>
                      <a:pt x="0" y="1"/>
                      <a:pt x="2" y="1"/>
                    </a:cubicBezTo>
                    <a:cubicBezTo>
                      <a:pt x="1" y="1"/>
                      <a:pt x="1" y="2"/>
                      <a:pt x="0" y="2"/>
                    </a:cubicBezTo>
                    <a:cubicBezTo>
                      <a:pt x="2" y="1"/>
                      <a:pt x="4" y="1"/>
                      <a:pt x="6"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78" name="Freeform 5419"/>
              <p:cNvSpPr>
                <a:spLocks/>
              </p:cNvSpPr>
              <p:nvPr/>
            </p:nvSpPr>
            <p:spPr bwMode="auto">
              <a:xfrm>
                <a:off x="1136" y="1730"/>
                <a:ext cx="6" cy="3"/>
              </a:xfrm>
              <a:custGeom>
                <a:avLst/>
                <a:gdLst>
                  <a:gd name="T0" fmla="*/ 6 w 5"/>
                  <a:gd name="T1" fmla="*/ 0 h 2"/>
                  <a:gd name="T2" fmla="*/ 0 w 5"/>
                  <a:gd name="T3" fmla="*/ 3 h 2"/>
                  <a:gd name="T4" fmla="*/ 6 w 5"/>
                  <a:gd name="T5" fmla="*/ 0 h 2"/>
                  <a:gd name="T6" fmla="*/ 6 w 5"/>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2">
                    <a:moveTo>
                      <a:pt x="5" y="0"/>
                    </a:moveTo>
                    <a:cubicBezTo>
                      <a:pt x="3" y="1"/>
                      <a:pt x="2" y="1"/>
                      <a:pt x="0" y="2"/>
                    </a:cubicBezTo>
                    <a:cubicBezTo>
                      <a:pt x="2" y="1"/>
                      <a:pt x="4" y="1"/>
                      <a:pt x="5" y="0"/>
                    </a:cubicBezTo>
                    <a:cubicBezTo>
                      <a:pt x="5" y="0"/>
                      <a:pt x="5" y="0"/>
                      <a:pt x="5"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79" name="Freeform 5420"/>
              <p:cNvSpPr>
                <a:spLocks/>
              </p:cNvSpPr>
              <p:nvPr/>
            </p:nvSpPr>
            <p:spPr bwMode="auto">
              <a:xfrm>
                <a:off x="971" y="1780"/>
                <a:ext cx="4" cy="1"/>
              </a:xfrm>
              <a:custGeom>
                <a:avLst/>
                <a:gdLst>
                  <a:gd name="T0" fmla="*/ 4 w 3"/>
                  <a:gd name="T1" fmla="*/ 0 h 1"/>
                  <a:gd name="T2" fmla="*/ 0 w 3"/>
                  <a:gd name="T3" fmla="*/ 1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0"/>
                      <a:pt x="1" y="0"/>
                      <a:pt x="0" y="1"/>
                    </a:cubicBezTo>
                    <a:cubicBezTo>
                      <a:pt x="1" y="1"/>
                      <a:pt x="2" y="0"/>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80" name="Freeform 5421"/>
              <p:cNvSpPr>
                <a:spLocks/>
              </p:cNvSpPr>
              <p:nvPr/>
            </p:nvSpPr>
            <p:spPr bwMode="auto">
              <a:xfrm>
                <a:off x="991" y="1771"/>
                <a:ext cx="6" cy="2"/>
              </a:xfrm>
              <a:custGeom>
                <a:avLst/>
                <a:gdLst>
                  <a:gd name="T0" fmla="*/ 6 w 5"/>
                  <a:gd name="T1" fmla="*/ 1 h 2"/>
                  <a:gd name="T2" fmla="*/ 0 w 5"/>
                  <a:gd name="T3" fmla="*/ 2 h 2"/>
                  <a:gd name="T4" fmla="*/ 6 w 5"/>
                  <a:gd name="T5" fmla="*/ 1 h 2"/>
                  <a:gd name="T6" fmla="*/ 0 60000 65536"/>
                  <a:gd name="T7" fmla="*/ 0 60000 65536"/>
                  <a:gd name="T8" fmla="*/ 0 60000 65536"/>
                </a:gdLst>
                <a:ahLst/>
                <a:cxnLst>
                  <a:cxn ang="T6">
                    <a:pos x="T0" y="T1"/>
                  </a:cxn>
                  <a:cxn ang="T7">
                    <a:pos x="T2" y="T3"/>
                  </a:cxn>
                  <a:cxn ang="T8">
                    <a:pos x="T4" y="T5"/>
                  </a:cxn>
                </a:cxnLst>
                <a:rect l="0" t="0" r="r" b="b"/>
                <a:pathLst>
                  <a:path w="5" h="2">
                    <a:moveTo>
                      <a:pt x="5" y="1"/>
                    </a:moveTo>
                    <a:cubicBezTo>
                      <a:pt x="4" y="0"/>
                      <a:pt x="0" y="0"/>
                      <a:pt x="0" y="2"/>
                    </a:cubicBezTo>
                    <a:cubicBezTo>
                      <a:pt x="2" y="2"/>
                      <a:pt x="3" y="1"/>
                      <a:pt x="5"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81" name="Freeform 5422"/>
              <p:cNvSpPr>
                <a:spLocks/>
              </p:cNvSpPr>
              <p:nvPr/>
            </p:nvSpPr>
            <p:spPr bwMode="auto">
              <a:xfrm>
                <a:off x="1008" y="1758"/>
                <a:ext cx="2" cy="1"/>
              </a:xfrm>
              <a:custGeom>
                <a:avLst/>
                <a:gdLst>
                  <a:gd name="T0" fmla="*/ 2 w 2"/>
                  <a:gd name="T1" fmla="*/ 0 h 1"/>
                  <a:gd name="T2" fmla="*/ 0 w 2"/>
                  <a:gd name="T3" fmla="*/ 1 h 1"/>
                  <a:gd name="T4" fmla="*/ 2 w 2"/>
                  <a:gd name="T5" fmla="*/ 1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cubicBezTo>
                      <a:pt x="1" y="0"/>
                      <a:pt x="1" y="0"/>
                      <a:pt x="0" y="1"/>
                    </a:cubicBezTo>
                    <a:cubicBezTo>
                      <a:pt x="1" y="1"/>
                      <a:pt x="2" y="1"/>
                      <a:pt x="2" y="1"/>
                    </a:cubicBezTo>
                    <a:cubicBezTo>
                      <a:pt x="2" y="0"/>
                      <a:pt x="2"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82" name="Freeform 5423"/>
              <p:cNvSpPr>
                <a:spLocks/>
              </p:cNvSpPr>
              <p:nvPr/>
            </p:nvSpPr>
            <p:spPr bwMode="auto">
              <a:xfrm>
                <a:off x="1016" y="1759"/>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1"/>
                      <a:pt x="0"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83" name="Freeform 5424"/>
              <p:cNvSpPr>
                <a:spLocks/>
              </p:cNvSpPr>
              <p:nvPr/>
            </p:nvSpPr>
            <p:spPr bwMode="auto">
              <a:xfrm>
                <a:off x="1024" y="1750"/>
                <a:ext cx="4" cy="2"/>
              </a:xfrm>
              <a:custGeom>
                <a:avLst/>
                <a:gdLst>
                  <a:gd name="T0" fmla="*/ 4 w 3"/>
                  <a:gd name="T1" fmla="*/ 1 h 2"/>
                  <a:gd name="T2" fmla="*/ 0 w 3"/>
                  <a:gd name="T3" fmla="*/ 2 h 2"/>
                  <a:gd name="T4" fmla="*/ 4 w 3"/>
                  <a:gd name="T5" fmla="*/ 1 h 2"/>
                  <a:gd name="T6" fmla="*/ 0 60000 65536"/>
                  <a:gd name="T7" fmla="*/ 0 60000 65536"/>
                  <a:gd name="T8" fmla="*/ 0 60000 65536"/>
                </a:gdLst>
                <a:ahLst/>
                <a:cxnLst>
                  <a:cxn ang="T6">
                    <a:pos x="T0" y="T1"/>
                  </a:cxn>
                  <a:cxn ang="T7">
                    <a:pos x="T2" y="T3"/>
                  </a:cxn>
                  <a:cxn ang="T8">
                    <a:pos x="T4" y="T5"/>
                  </a:cxn>
                </a:cxnLst>
                <a:rect l="0" t="0" r="r" b="b"/>
                <a:pathLst>
                  <a:path w="3" h="2">
                    <a:moveTo>
                      <a:pt x="3" y="1"/>
                    </a:moveTo>
                    <a:cubicBezTo>
                      <a:pt x="2" y="0"/>
                      <a:pt x="1" y="1"/>
                      <a:pt x="0" y="2"/>
                    </a:cubicBezTo>
                    <a:cubicBezTo>
                      <a:pt x="1" y="2"/>
                      <a:pt x="3" y="1"/>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84" name="Freeform 5425"/>
              <p:cNvSpPr>
                <a:spLocks/>
              </p:cNvSpPr>
              <p:nvPr/>
            </p:nvSpPr>
            <p:spPr bwMode="auto">
              <a:xfrm>
                <a:off x="1025" y="1750"/>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1"/>
                      <a:pt x="0" y="1"/>
                    </a:cubicBezTo>
                    <a:cubicBezTo>
                      <a:pt x="0" y="1"/>
                      <a:pt x="0"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85" name="Freeform 5426"/>
              <p:cNvSpPr>
                <a:spLocks/>
              </p:cNvSpPr>
              <p:nvPr/>
            </p:nvSpPr>
            <p:spPr bwMode="auto">
              <a:xfrm>
                <a:off x="1028" y="1755"/>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0" y="1"/>
                      <a:pt x="0" y="1"/>
                    </a:cubicBezTo>
                    <a:cubicBezTo>
                      <a:pt x="0" y="1"/>
                      <a:pt x="0"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86" name="Freeform 5427"/>
              <p:cNvSpPr>
                <a:spLocks/>
              </p:cNvSpPr>
              <p:nvPr/>
            </p:nvSpPr>
            <p:spPr bwMode="auto">
              <a:xfrm>
                <a:off x="860" y="1801"/>
                <a:ext cx="3" cy="2"/>
              </a:xfrm>
              <a:custGeom>
                <a:avLst/>
                <a:gdLst>
                  <a:gd name="T0" fmla="*/ 3 w 2"/>
                  <a:gd name="T1" fmla="*/ 0 h 1"/>
                  <a:gd name="T2" fmla="*/ 0 w 2"/>
                  <a:gd name="T3" fmla="*/ 0 h 1"/>
                  <a:gd name="T4" fmla="*/ 2 w 2"/>
                  <a:gd name="T5" fmla="*/ 2 h 1"/>
                  <a:gd name="T6" fmla="*/ 3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cubicBezTo>
                      <a:pt x="1" y="0"/>
                      <a:pt x="1" y="0"/>
                      <a:pt x="0" y="0"/>
                    </a:cubicBezTo>
                    <a:cubicBezTo>
                      <a:pt x="1" y="0"/>
                      <a:pt x="2" y="0"/>
                      <a:pt x="1" y="1"/>
                    </a:cubicBezTo>
                    <a:cubicBezTo>
                      <a:pt x="2" y="0"/>
                      <a:pt x="2"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87" name="Freeform 5428"/>
              <p:cNvSpPr>
                <a:spLocks/>
              </p:cNvSpPr>
              <p:nvPr/>
            </p:nvSpPr>
            <p:spPr bwMode="auto">
              <a:xfrm>
                <a:off x="873" y="1797"/>
                <a:ext cx="7" cy="4"/>
              </a:xfrm>
              <a:custGeom>
                <a:avLst/>
                <a:gdLst>
                  <a:gd name="T0" fmla="*/ 6 w 5"/>
                  <a:gd name="T1" fmla="*/ 0 h 3"/>
                  <a:gd name="T2" fmla="*/ 0 w 5"/>
                  <a:gd name="T3" fmla="*/ 4 h 3"/>
                  <a:gd name="T4" fmla="*/ 3 w 5"/>
                  <a:gd name="T5" fmla="*/ 4 h 3"/>
                  <a:gd name="T6" fmla="*/ 7 w 5"/>
                  <a:gd name="T7" fmla="*/ 0 h 3"/>
                  <a:gd name="T8" fmla="*/ 4 w 5"/>
                  <a:gd name="T9" fmla="*/ 1 h 3"/>
                  <a:gd name="T10" fmla="*/ 6 w 5"/>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3">
                    <a:moveTo>
                      <a:pt x="4" y="0"/>
                    </a:moveTo>
                    <a:cubicBezTo>
                      <a:pt x="2" y="0"/>
                      <a:pt x="1" y="2"/>
                      <a:pt x="0" y="3"/>
                    </a:cubicBezTo>
                    <a:cubicBezTo>
                      <a:pt x="1" y="3"/>
                      <a:pt x="2" y="3"/>
                      <a:pt x="2" y="3"/>
                    </a:cubicBezTo>
                    <a:cubicBezTo>
                      <a:pt x="3" y="3"/>
                      <a:pt x="4" y="1"/>
                      <a:pt x="5" y="0"/>
                    </a:cubicBezTo>
                    <a:cubicBezTo>
                      <a:pt x="5" y="1"/>
                      <a:pt x="4" y="1"/>
                      <a:pt x="3" y="1"/>
                    </a:cubicBezTo>
                    <a:cubicBezTo>
                      <a:pt x="3" y="1"/>
                      <a:pt x="4" y="1"/>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88" name="Freeform 5429"/>
              <p:cNvSpPr>
                <a:spLocks/>
              </p:cNvSpPr>
              <p:nvPr/>
            </p:nvSpPr>
            <p:spPr bwMode="auto">
              <a:xfrm>
                <a:off x="876" y="1800"/>
                <a:ext cx="10" cy="5"/>
              </a:xfrm>
              <a:custGeom>
                <a:avLst/>
                <a:gdLst>
                  <a:gd name="T0" fmla="*/ 5 w 8"/>
                  <a:gd name="T1" fmla="*/ 3 h 4"/>
                  <a:gd name="T2" fmla="*/ 10 w 8"/>
                  <a:gd name="T3" fmla="*/ 0 h 4"/>
                  <a:gd name="T4" fmla="*/ 5 w 8"/>
                  <a:gd name="T5" fmla="*/ 1 h 4"/>
                  <a:gd name="T6" fmla="*/ 0 w 8"/>
                  <a:gd name="T7" fmla="*/ 5 h 4"/>
                  <a:gd name="T8" fmla="*/ 5 w 8"/>
                  <a:gd name="T9" fmla="*/ 3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4">
                    <a:moveTo>
                      <a:pt x="4" y="2"/>
                    </a:moveTo>
                    <a:cubicBezTo>
                      <a:pt x="6" y="2"/>
                      <a:pt x="7" y="1"/>
                      <a:pt x="8" y="0"/>
                    </a:cubicBezTo>
                    <a:cubicBezTo>
                      <a:pt x="7" y="1"/>
                      <a:pt x="5" y="1"/>
                      <a:pt x="4" y="1"/>
                    </a:cubicBezTo>
                    <a:cubicBezTo>
                      <a:pt x="3" y="2"/>
                      <a:pt x="1" y="3"/>
                      <a:pt x="0" y="4"/>
                    </a:cubicBezTo>
                    <a:cubicBezTo>
                      <a:pt x="1" y="3"/>
                      <a:pt x="3" y="3"/>
                      <a:pt x="4"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89" name="Freeform 5430"/>
              <p:cNvSpPr>
                <a:spLocks/>
              </p:cNvSpPr>
              <p:nvPr/>
            </p:nvSpPr>
            <p:spPr bwMode="auto">
              <a:xfrm>
                <a:off x="880" y="1799"/>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1"/>
                    </a:cubicBezTo>
                    <a:cubicBezTo>
                      <a:pt x="0" y="1"/>
                      <a:pt x="1"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90" name="Freeform 5431"/>
              <p:cNvSpPr>
                <a:spLocks/>
              </p:cNvSpPr>
              <p:nvPr/>
            </p:nvSpPr>
            <p:spPr bwMode="auto">
              <a:xfrm>
                <a:off x="882" y="1796"/>
                <a:ext cx="3" cy="1"/>
              </a:xfrm>
              <a:custGeom>
                <a:avLst/>
                <a:gdLst>
                  <a:gd name="T0" fmla="*/ 3 w 2"/>
                  <a:gd name="T1" fmla="*/ 1 h 1"/>
                  <a:gd name="T2" fmla="*/ 0 w 2"/>
                  <a:gd name="T3" fmla="*/ 1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1"/>
                      <a:pt x="0" y="1"/>
                    </a:cubicBezTo>
                    <a:cubicBezTo>
                      <a:pt x="1" y="1"/>
                      <a:pt x="2"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91" name="Freeform 5432"/>
              <p:cNvSpPr>
                <a:spLocks/>
              </p:cNvSpPr>
              <p:nvPr/>
            </p:nvSpPr>
            <p:spPr bwMode="auto">
              <a:xfrm>
                <a:off x="885" y="1800"/>
                <a:ext cx="5" cy="3"/>
              </a:xfrm>
              <a:custGeom>
                <a:avLst/>
                <a:gdLst>
                  <a:gd name="T0" fmla="*/ 5 w 4"/>
                  <a:gd name="T1" fmla="*/ 0 h 2"/>
                  <a:gd name="T2" fmla="*/ 0 w 4"/>
                  <a:gd name="T3" fmla="*/ 3 h 2"/>
                  <a:gd name="T4" fmla="*/ 5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4" y="0"/>
                    </a:moveTo>
                    <a:cubicBezTo>
                      <a:pt x="2" y="0"/>
                      <a:pt x="1" y="2"/>
                      <a:pt x="0" y="2"/>
                    </a:cubicBezTo>
                    <a:cubicBezTo>
                      <a:pt x="2" y="2"/>
                      <a:pt x="3" y="1"/>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92" name="Freeform 5433"/>
              <p:cNvSpPr>
                <a:spLocks/>
              </p:cNvSpPr>
              <p:nvPr/>
            </p:nvSpPr>
            <p:spPr bwMode="auto">
              <a:xfrm>
                <a:off x="885" y="1803"/>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2" y="1"/>
                      <a:pt x="1" y="1"/>
                      <a:pt x="0" y="1"/>
                    </a:cubicBezTo>
                    <a:cubicBezTo>
                      <a:pt x="1" y="1"/>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93" name="Freeform 5434"/>
              <p:cNvSpPr>
                <a:spLocks/>
              </p:cNvSpPr>
              <p:nvPr/>
            </p:nvSpPr>
            <p:spPr bwMode="auto">
              <a:xfrm>
                <a:off x="885" y="1723"/>
                <a:ext cx="24" cy="11"/>
              </a:xfrm>
              <a:custGeom>
                <a:avLst/>
                <a:gdLst>
                  <a:gd name="T0" fmla="*/ 1 w 18"/>
                  <a:gd name="T1" fmla="*/ 7 h 8"/>
                  <a:gd name="T2" fmla="*/ 8 w 18"/>
                  <a:gd name="T3" fmla="*/ 11 h 8"/>
                  <a:gd name="T4" fmla="*/ 17 w 18"/>
                  <a:gd name="T5" fmla="*/ 8 h 8"/>
                  <a:gd name="T6" fmla="*/ 24 w 18"/>
                  <a:gd name="T7" fmla="*/ 1 h 8"/>
                  <a:gd name="T8" fmla="*/ 21 w 18"/>
                  <a:gd name="T9" fmla="*/ 1 h 8"/>
                  <a:gd name="T10" fmla="*/ 17 w 18"/>
                  <a:gd name="T11" fmla="*/ 1 h 8"/>
                  <a:gd name="T12" fmla="*/ 11 w 18"/>
                  <a:gd name="T13" fmla="*/ 3 h 8"/>
                  <a:gd name="T14" fmla="*/ 1 w 18"/>
                  <a:gd name="T15" fmla="*/ 7 h 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8" h="8">
                    <a:moveTo>
                      <a:pt x="1" y="5"/>
                    </a:moveTo>
                    <a:cubicBezTo>
                      <a:pt x="2" y="5"/>
                      <a:pt x="6" y="7"/>
                      <a:pt x="6" y="8"/>
                    </a:cubicBezTo>
                    <a:cubicBezTo>
                      <a:pt x="7" y="6"/>
                      <a:pt x="11" y="6"/>
                      <a:pt x="13" y="6"/>
                    </a:cubicBezTo>
                    <a:cubicBezTo>
                      <a:pt x="14" y="6"/>
                      <a:pt x="17" y="3"/>
                      <a:pt x="18" y="1"/>
                    </a:cubicBezTo>
                    <a:cubicBezTo>
                      <a:pt x="17" y="1"/>
                      <a:pt x="17" y="1"/>
                      <a:pt x="16" y="1"/>
                    </a:cubicBezTo>
                    <a:cubicBezTo>
                      <a:pt x="15" y="0"/>
                      <a:pt x="14" y="1"/>
                      <a:pt x="13" y="1"/>
                    </a:cubicBezTo>
                    <a:cubicBezTo>
                      <a:pt x="11" y="1"/>
                      <a:pt x="9" y="1"/>
                      <a:pt x="8" y="2"/>
                    </a:cubicBezTo>
                    <a:cubicBezTo>
                      <a:pt x="7" y="3"/>
                      <a:pt x="0" y="1"/>
                      <a:pt x="1"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94" name="Freeform 5435"/>
              <p:cNvSpPr>
                <a:spLocks/>
              </p:cNvSpPr>
              <p:nvPr/>
            </p:nvSpPr>
            <p:spPr bwMode="auto">
              <a:xfrm>
                <a:off x="929" y="1747"/>
                <a:ext cx="8" cy="4"/>
              </a:xfrm>
              <a:custGeom>
                <a:avLst/>
                <a:gdLst>
                  <a:gd name="T0" fmla="*/ 1 w 6"/>
                  <a:gd name="T1" fmla="*/ 3 h 3"/>
                  <a:gd name="T2" fmla="*/ 0 w 6"/>
                  <a:gd name="T3" fmla="*/ 4 h 3"/>
                  <a:gd name="T4" fmla="*/ 8 w 6"/>
                  <a:gd name="T5" fmla="*/ 0 h 3"/>
                  <a:gd name="T6" fmla="*/ 1 w 6"/>
                  <a:gd name="T7" fmla="*/ 3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3">
                    <a:moveTo>
                      <a:pt x="1" y="2"/>
                    </a:moveTo>
                    <a:cubicBezTo>
                      <a:pt x="1" y="2"/>
                      <a:pt x="0" y="3"/>
                      <a:pt x="0" y="3"/>
                    </a:cubicBezTo>
                    <a:cubicBezTo>
                      <a:pt x="2" y="3"/>
                      <a:pt x="5" y="1"/>
                      <a:pt x="6" y="0"/>
                    </a:cubicBezTo>
                    <a:cubicBezTo>
                      <a:pt x="5" y="1"/>
                      <a:pt x="3"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95" name="Freeform 5436"/>
              <p:cNvSpPr>
                <a:spLocks/>
              </p:cNvSpPr>
              <p:nvPr/>
            </p:nvSpPr>
            <p:spPr bwMode="auto">
              <a:xfrm>
                <a:off x="937" y="1780"/>
                <a:ext cx="2" cy="1"/>
              </a:xfrm>
              <a:custGeom>
                <a:avLst/>
                <a:gdLst>
                  <a:gd name="T0" fmla="*/ 1 w 2"/>
                  <a:gd name="T1" fmla="*/ 0 h 1"/>
                  <a:gd name="T2" fmla="*/ 0 w 2"/>
                  <a:gd name="T3" fmla="*/ 1 h 1"/>
                  <a:gd name="T4" fmla="*/ 2 w 2"/>
                  <a:gd name="T5" fmla="*/ 0 h 1"/>
                  <a:gd name="T6" fmla="*/ 1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0" y="1"/>
                      <a:pt x="0" y="1"/>
                      <a:pt x="0" y="1"/>
                    </a:cubicBezTo>
                    <a:cubicBezTo>
                      <a:pt x="1" y="1"/>
                      <a:pt x="2" y="1"/>
                      <a:pt x="2" y="0"/>
                    </a:cubicBezTo>
                    <a:cubicBezTo>
                      <a:pt x="2" y="0"/>
                      <a:pt x="2"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96" name="Freeform 5437"/>
              <p:cNvSpPr>
                <a:spLocks/>
              </p:cNvSpPr>
              <p:nvPr/>
            </p:nvSpPr>
            <p:spPr bwMode="auto">
              <a:xfrm>
                <a:off x="944" y="1789"/>
                <a:ext cx="3" cy="3"/>
              </a:xfrm>
              <a:custGeom>
                <a:avLst/>
                <a:gdLst>
                  <a:gd name="T0" fmla="*/ 3 w 2"/>
                  <a:gd name="T1" fmla="*/ 0 h 2"/>
                  <a:gd name="T2" fmla="*/ 0 w 2"/>
                  <a:gd name="T3" fmla="*/ 3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1"/>
                      <a:pt x="0" y="1"/>
                      <a:pt x="0" y="2"/>
                    </a:cubicBezTo>
                    <a:cubicBezTo>
                      <a:pt x="0" y="2"/>
                      <a:pt x="1"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97" name="Freeform 5438"/>
              <p:cNvSpPr>
                <a:spLocks/>
              </p:cNvSpPr>
              <p:nvPr/>
            </p:nvSpPr>
            <p:spPr bwMode="auto">
              <a:xfrm>
                <a:off x="964" y="1779"/>
                <a:ext cx="7" cy="4"/>
              </a:xfrm>
              <a:custGeom>
                <a:avLst/>
                <a:gdLst>
                  <a:gd name="T0" fmla="*/ 7 w 5"/>
                  <a:gd name="T1" fmla="*/ 1 h 3"/>
                  <a:gd name="T2" fmla="*/ 0 w 5"/>
                  <a:gd name="T3" fmla="*/ 4 h 3"/>
                  <a:gd name="T4" fmla="*/ 7 w 5"/>
                  <a:gd name="T5" fmla="*/ 1 h 3"/>
                  <a:gd name="T6" fmla="*/ 0 60000 65536"/>
                  <a:gd name="T7" fmla="*/ 0 60000 65536"/>
                  <a:gd name="T8" fmla="*/ 0 60000 65536"/>
                </a:gdLst>
                <a:ahLst/>
                <a:cxnLst>
                  <a:cxn ang="T6">
                    <a:pos x="T0" y="T1"/>
                  </a:cxn>
                  <a:cxn ang="T7">
                    <a:pos x="T2" y="T3"/>
                  </a:cxn>
                  <a:cxn ang="T8">
                    <a:pos x="T4" y="T5"/>
                  </a:cxn>
                </a:cxnLst>
                <a:rect l="0" t="0" r="r" b="b"/>
                <a:pathLst>
                  <a:path w="5" h="3">
                    <a:moveTo>
                      <a:pt x="5" y="1"/>
                    </a:moveTo>
                    <a:cubicBezTo>
                      <a:pt x="3" y="0"/>
                      <a:pt x="1" y="2"/>
                      <a:pt x="0" y="3"/>
                    </a:cubicBezTo>
                    <a:cubicBezTo>
                      <a:pt x="2" y="2"/>
                      <a:pt x="4" y="2"/>
                      <a:pt x="5"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98" name="Freeform 5439"/>
              <p:cNvSpPr>
                <a:spLocks/>
              </p:cNvSpPr>
              <p:nvPr/>
            </p:nvSpPr>
            <p:spPr bwMode="auto">
              <a:xfrm>
                <a:off x="974" y="1780"/>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2" y="0"/>
                      <a:pt x="1" y="0"/>
                      <a:pt x="0" y="1"/>
                    </a:cubicBezTo>
                    <a:cubicBezTo>
                      <a:pt x="1" y="1"/>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299" name="Freeform 5440"/>
              <p:cNvSpPr>
                <a:spLocks/>
              </p:cNvSpPr>
              <p:nvPr/>
            </p:nvSpPr>
            <p:spPr bwMode="auto">
              <a:xfrm>
                <a:off x="975" y="1759"/>
                <a:ext cx="42" cy="20"/>
              </a:xfrm>
              <a:custGeom>
                <a:avLst/>
                <a:gdLst>
                  <a:gd name="T0" fmla="*/ 7 w 32"/>
                  <a:gd name="T1" fmla="*/ 16 h 15"/>
                  <a:gd name="T2" fmla="*/ 3 w 32"/>
                  <a:gd name="T3" fmla="*/ 19 h 15"/>
                  <a:gd name="T4" fmla="*/ 13 w 32"/>
                  <a:gd name="T5" fmla="*/ 15 h 15"/>
                  <a:gd name="T6" fmla="*/ 12 w 32"/>
                  <a:gd name="T7" fmla="*/ 15 h 15"/>
                  <a:gd name="T8" fmla="*/ 24 w 32"/>
                  <a:gd name="T9" fmla="*/ 12 h 15"/>
                  <a:gd name="T10" fmla="*/ 22 w 32"/>
                  <a:gd name="T11" fmla="*/ 11 h 15"/>
                  <a:gd name="T12" fmla="*/ 29 w 32"/>
                  <a:gd name="T13" fmla="*/ 9 h 15"/>
                  <a:gd name="T14" fmla="*/ 26 w 32"/>
                  <a:gd name="T15" fmla="*/ 8 h 15"/>
                  <a:gd name="T16" fmla="*/ 34 w 32"/>
                  <a:gd name="T17" fmla="*/ 8 h 15"/>
                  <a:gd name="T18" fmla="*/ 39 w 32"/>
                  <a:gd name="T19" fmla="*/ 5 h 15"/>
                  <a:gd name="T20" fmla="*/ 37 w 32"/>
                  <a:gd name="T21" fmla="*/ 5 h 15"/>
                  <a:gd name="T22" fmla="*/ 39 w 32"/>
                  <a:gd name="T23" fmla="*/ 1 h 15"/>
                  <a:gd name="T24" fmla="*/ 33 w 32"/>
                  <a:gd name="T25" fmla="*/ 4 h 15"/>
                  <a:gd name="T26" fmla="*/ 35 w 32"/>
                  <a:gd name="T27" fmla="*/ 3 h 15"/>
                  <a:gd name="T28" fmla="*/ 33 w 32"/>
                  <a:gd name="T29" fmla="*/ 0 h 15"/>
                  <a:gd name="T30" fmla="*/ 28 w 32"/>
                  <a:gd name="T31" fmla="*/ 4 h 15"/>
                  <a:gd name="T32" fmla="*/ 25 w 32"/>
                  <a:gd name="T33" fmla="*/ 5 h 15"/>
                  <a:gd name="T34" fmla="*/ 26 w 32"/>
                  <a:gd name="T35" fmla="*/ 3 h 15"/>
                  <a:gd name="T36" fmla="*/ 21 w 32"/>
                  <a:gd name="T37" fmla="*/ 4 h 15"/>
                  <a:gd name="T38" fmla="*/ 22 w 32"/>
                  <a:gd name="T39" fmla="*/ 5 h 15"/>
                  <a:gd name="T40" fmla="*/ 20 w 32"/>
                  <a:gd name="T41" fmla="*/ 5 h 15"/>
                  <a:gd name="T42" fmla="*/ 21 w 32"/>
                  <a:gd name="T43" fmla="*/ 7 h 15"/>
                  <a:gd name="T44" fmla="*/ 16 w 32"/>
                  <a:gd name="T45" fmla="*/ 11 h 15"/>
                  <a:gd name="T46" fmla="*/ 17 w 32"/>
                  <a:gd name="T47" fmla="*/ 5 h 15"/>
                  <a:gd name="T48" fmla="*/ 8 w 32"/>
                  <a:gd name="T49" fmla="*/ 8 h 15"/>
                  <a:gd name="T50" fmla="*/ 4 w 32"/>
                  <a:gd name="T51" fmla="*/ 13 h 15"/>
                  <a:gd name="T52" fmla="*/ 8 w 32"/>
                  <a:gd name="T53" fmla="*/ 13 h 15"/>
                  <a:gd name="T54" fmla="*/ 4 w 32"/>
                  <a:gd name="T55" fmla="*/ 15 h 15"/>
                  <a:gd name="T56" fmla="*/ 9 w 32"/>
                  <a:gd name="T57" fmla="*/ 13 h 15"/>
                  <a:gd name="T58" fmla="*/ 7 w 32"/>
                  <a:gd name="T59" fmla="*/ 15 h 15"/>
                  <a:gd name="T60" fmla="*/ 13 w 32"/>
                  <a:gd name="T61" fmla="*/ 13 h 15"/>
                  <a:gd name="T62" fmla="*/ 8 w 32"/>
                  <a:gd name="T63" fmla="*/ 15 h 15"/>
                  <a:gd name="T64" fmla="*/ 7 w 32"/>
                  <a:gd name="T65" fmla="*/ 16 h 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 h="15">
                    <a:moveTo>
                      <a:pt x="5" y="12"/>
                    </a:moveTo>
                    <a:cubicBezTo>
                      <a:pt x="4" y="13"/>
                      <a:pt x="3" y="13"/>
                      <a:pt x="2" y="14"/>
                    </a:cubicBezTo>
                    <a:cubicBezTo>
                      <a:pt x="4" y="15"/>
                      <a:pt x="8" y="12"/>
                      <a:pt x="10" y="11"/>
                    </a:cubicBezTo>
                    <a:cubicBezTo>
                      <a:pt x="9" y="11"/>
                      <a:pt x="9" y="11"/>
                      <a:pt x="9" y="11"/>
                    </a:cubicBezTo>
                    <a:cubicBezTo>
                      <a:pt x="11" y="10"/>
                      <a:pt x="15" y="10"/>
                      <a:pt x="18" y="9"/>
                    </a:cubicBezTo>
                    <a:cubicBezTo>
                      <a:pt x="17" y="8"/>
                      <a:pt x="17" y="8"/>
                      <a:pt x="17" y="8"/>
                    </a:cubicBezTo>
                    <a:cubicBezTo>
                      <a:pt x="18" y="8"/>
                      <a:pt x="22" y="9"/>
                      <a:pt x="22" y="7"/>
                    </a:cubicBezTo>
                    <a:cubicBezTo>
                      <a:pt x="23" y="6"/>
                      <a:pt x="21" y="6"/>
                      <a:pt x="20" y="6"/>
                    </a:cubicBezTo>
                    <a:cubicBezTo>
                      <a:pt x="22" y="6"/>
                      <a:pt x="24" y="7"/>
                      <a:pt x="26" y="6"/>
                    </a:cubicBezTo>
                    <a:cubicBezTo>
                      <a:pt x="27" y="6"/>
                      <a:pt x="28" y="5"/>
                      <a:pt x="30" y="4"/>
                    </a:cubicBezTo>
                    <a:cubicBezTo>
                      <a:pt x="29" y="4"/>
                      <a:pt x="28" y="4"/>
                      <a:pt x="28" y="4"/>
                    </a:cubicBezTo>
                    <a:cubicBezTo>
                      <a:pt x="28" y="4"/>
                      <a:pt x="32" y="2"/>
                      <a:pt x="30" y="1"/>
                    </a:cubicBezTo>
                    <a:cubicBezTo>
                      <a:pt x="29" y="1"/>
                      <a:pt x="26" y="2"/>
                      <a:pt x="25" y="3"/>
                    </a:cubicBezTo>
                    <a:cubicBezTo>
                      <a:pt x="26" y="2"/>
                      <a:pt x="26" y="2"/>
                      <a:pt x="27" y="2"/>
                    </a:cubicBezTo>
                    <a:cubicBezTo>
                      <a:pt x="26" y="1"/>
                      <a:pt x="26" y="1"/>
                      <a:pt x="25" y="0"/>
                    </a:cubicBezTo>
                    <a:cubicBezTo>
                      <a:pt x="25" y="3"/>
                      <a:pt x="20" y="1"/>
                      <a:pt x="21" y="3"/>
                    </a:cubicBezTo>
                    <a:cubicBezTo>
                      <a:pt x="20" y="3"/>
                      <a:pt x="19" y="3"/>
                      <a:pt x="19" y="4"/>
                    </a:cubicBezTo>
                    <a:cubicBezTo>
                      <a:pt x="19" y="3"/>
                      <a:pt x="20" y="2"/>
                      <a:pt x="20" y="2"/>
                    </a:cubicBezTo>
                    <a:cubicBezTo>
                      <a:pt x="19" y="1"/>
                      <a:pt x="17" y="2"/>
                      <a:pt x="16" y="3"/>
                    </a:cubicBezTo>
                    <a:cubicBezTo>
                      <a:pt x="17" y="4"/>
                      <a:pt x="17" y="4"/>
                      <a:pt x="17" y="4"/>
                    </a:cubicBezTo>
                    <a:cubicBezTo>
                      <a:pt x="16" y="4"/>
                      <a:pt x="16" y="4"/>
                      <a:pt x="15" y="4"/>
                    </a:cubicBezTo>
                    <a:cubicBezTo>
                      <a:pt x="15" y="5"/>
                      <a:pt x="15" y="5"/>
                      <a:pt x="16" y="5"/>
                    </a:cubicBezTo>
                    <a:cubicBezTo>
                      <a:pt x="14" y="4"/>
                      <a:pt x="12" y="7"/>
                      <a:pt x="12" y="8"/>
                    </a:cubicBezTo>
                    <a:cubicBezTo>
                      <a:pt x="12" y="7"/>
                      <a:pt x="14" y="5"/>
                      <a:pt x="13" y="4"/>
                    </a:cubicBezTo>
                    <a:cubicBezTo>
                      <a:pt x="12" y="3"/>
                      <a:pt x="8" y="5"/>
                      <a:pt x="6" y="6"/>
                    </a:cubicBezTo>
                    <a:cubicBezTo>
                      <a:pt x="4" y="7"/>
                      <a:pt x="4" y="8"/>
                      <a:pt x="3" y="10"/>
                    </a:cubicBezTo>
                    <a:cubicBezTo>
                      <a:pt x="0" y="13"/>
                      <a:pt x="5" y="11"/>
                      <a:pt x="6" y="10"/>
                    </a:cubicBezTo>
                    <a:cubicBezTo>
                      <a:pt x="5" y="10"/>
                      <a:pt x="4" y="10"/>
                      <a:pt x="3" y="11"/>
                    </a:cubicBezTo>
                    <a:cubicBezTo>
                      <a:pt x="4" y="9"/>
                      <a:pt x="6" y="9"/>
                      <a:pt x="7" y="10"/>
                    </a:cubicBezTo>
                    <a:cubicBezTo>
                      <a:pt x="7" y="10"/>
                      <a:pt x="6" y="11"/>
                      <a:pt x="5" y="11"/>
                    </a:cubicBezTo>
                    <a:cubicBezTo>
                      <a:pt x="7" y="11"/>
                      <a:pt x="8" y="10"/>
                      <a:pt x="10" y="10"/>
                    </a:cubicBezTo>
                    <a:cubicBezTo>
                      <a:pt x="9" y="10"/>
                      <a:pt x="7" y="10"/>
                      <a:pt x="6" y="11"/>
                    </a:cubicBezTo>
                    <a:cubicBezTo>
                      <a:pt x="9" y="11"/>
                      <a:pt x="6" y="12"/>
                      <a:pt x="5" y="1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00" name="Freeform 5441"/>
              <p:cNvSpPr>
                <a:spLocks/>
              </p:cNvSpPr>
              <p:nvPr/>
            </p:nvSpPr>
            <p:spPr bwMode="auto">
              <a:xfrm>
                <a:off x="1000" y="1760"/>
                <a:ext cx="8" cy="3"/>
              </a:xfrm>
              <a:custGeom>
                <a:avLst/>
                <a:gdLst>
                  <a:gd name="T0" fmla="*/ 5 w 6"/>
                  <a:gd name="T1" fmla="*/ 0 h 2"/>
                  <a:gd name="T2" fmla="*/ 5 w 6"/>
                  <a:gd name="T3" fmla="*/ 0 h 2"/>
                  <a:gd name="T4" fmla="*/ 0 60000 65536"/>
                  <a:gd name="T5" fmla="*/ 0 60000 65536"/>
                </a:gdLst>
                <a:ahLst/>
                <a:cxnLst>
                  <a:cxn ang="T4">
                    <a:pos x="T0" y="T1"/>
                  </a:cxn>
                  <a:cxn ang="T5">
                    <a:pos x="T2" y="T3"/>
                  </a:cxn>
                </a:cxnLst>
                <a:rect l="0" t="0" r="r" b="b"/>
                <a:pathLst>
                  <a:path w="6" h="2">
                    <a:moveTo>
                      <a:pt x="4" y="0"/>
                    </a:moveTo>
                    <a:cubicBezTo>
                      <a:pt x="0" y="0"/>
                      <a:pt x="6" y="2"/>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01" name="Freeform 5442"/>
              <p:cNvSpPr>
                <a:spLocks/>
              </p:cNvSpPr>
              <p:nvPr/>
            </p:nvSpPr>
            <p:spPr bwMode="auto">
              <a:xfrm>
                <a:off x="1009" y="1752"/>
                <a:ext cx="19" cy="7"/>
              </a:xfrm>
              <a:custGeom>
                <a:avLst/>
                <a:gdLst>
                  <a:gd name="T0" fmla="*/ 3 w 14"/>
                  <a:gd name="T1" fmla="*/ 7 h 5"/>
                  <a:gd name="T2" fmla="*/ 11 w 14"/>
                  <a:gd name="T3" fmla="*/ 4 h 5"/>
                  <a:gd name="T4" fmla="*/ 10 w 14"/>
                  <a:gd name="T5" fmla="*/ 6 h 5"/>
                  <a:gd name="T6" fmla="*/ 15 w 14"/>
                  <a:gd name="T7" fmla="*/ 3 h 5"/>
                  <a:gd name="T8" fmla="*/ 19 w 14"/>
                  <a:gd name="T9" fmla="*/ 3 h 5"/>
                  <a:gd name="T10" fmla="*/ 16 w 14"/>
                  <a:gd name="T11" fmla="*/ 4 h 5"/>
                  <a:gd name="T12" fmla="*/ 19 w 14"/>
                  <a:gd name="T13" fmla="*/ 1 h 5"/>
                  <a:gd name="T14" fmla="*/ 15 w 14"/>
                  <a:gd name="T15" fmla="*/ 3 h 5"/>
                  <a:gd name="T16" fmla="*/ 10 w 14"/>
                  <a:gd name="T17" fmla="*/ 1 h 5"/>
                  <a:gd name="T18" fmla="*/ 5 w 14"/>
                  <a:gd name="T19" fmla="*/ 4 h 5"/>
                  <a:gd name="T20" fmla="*/ 3 w 14"/>
                  <a:gd name="T21" fmla="*/ 7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 h="5">
                    <a:moveTo>
                      <a:pt x="2" y="5"/>
                    </a:moveTo>
                    <a:cubicBezTo>
                      <a:pt x="4" y="5"/>
                      <a:pt x="6" y="4"/>
                      <a:pt x="8" y="3"/>
                    </a:cubicBezTo>
                    <a:cubicBezTo>
                      <a:pt x="7" y="3"/>
                      <a:pt x="7" y="3"/>
                      <a:pt x="7" y="4"/>
                    </a:cubicBezTo>
                    <a:cubicBezTo>
                      <a:pt x="8" y="3"/>
                      <a:pt x="9" y="3"/>
                      <a:pt x="11" y="2"/>
                    </a:cubicBezTo>
                    <a:cubicBezTo>
                      <a:pt x="10" y="5"/>
                      <a:pt x="13" y="2"/>
                      <a:pt x="14" y="2"/>
                    </a:cubicBezTo>
                    <a:cubicBezTo>
                      <a:pt x="13" y="2"/>
                      <a:pt x="12" y="2"/>
                      <a:pt x="12" y="3"/>
                    </a:cubicBezTo>
                    <a:cubicBezTo>
                      <a:pt x="12" y="2"/>
                      <a:pt x="13" y="1"/>
                      <a:pt x="14" y="1"/>
                    </a:cubicBezTo>
                    <a:cubicBezTo>
                      <a:pt x="13" y="1"/>
                      <a:pt x="12" y="0"/>
                      <a:pt x="11" y="2"/>
                    </a:cubicBezTo>
                    <a:cubicBezTo>
                      <a:pt x="11" y="0"/>
                      <a:pt x="8" y="0"/>
                      <a:pt x="7" y="1"/>
                    </a:cubicBezTo>
                    <a:cubicBezTo>
                      <a:pt x="7" y="3"/>
                      <a:pt x="4" y="1"/>
                      <a:pt x="4" y="3"/>
                    </a:cubicBezTo>
                    <a:cubicBezTo>
                      <a:pt x="2" y="3"/>
                      <a:pt x="0" y="4"/>
                      <a:pt x="2"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02" name="Freeform 5443"/>
              <p:cNvSpPr>
                <a:spLocks/>
              </p:cNvSpPr>
              <p:nvPr/>
            </p:nvSpPr>
            <p:spPr bwMode="auto">
              <a:xfrm>
                <a:off x="1028" y="1739"/>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1" y="0"/>
                      <a:pt x="0" y="0"/>
                      <a:pt x="0" y="0"/>
                    </a:cubicBezTo>
                    <a:cubicBezTo>
                      <a:pt x="1" y="0"/>
                      <a:pt x="1"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03" name="Freeform 5444"/>
              <p:cNvSpPr>
                <a:spLocks/>
              </p:cNvSpPr>
              <p:nvPr/>
            </p:nvSpPr>
            <p:spPr bwMode="auto">
              <a:xfrm>
                <a:off x="1033" y="1744"/>
                <a:ext cx="3" cy="2"/>
              </a:xfrm>
              <a:custGeom>
                <a:avLst/>
                <a:gdLst>
                  <a:gd name="T0" fmla="*/ 3 w 2"/>
                  <a:gd name="T1" fmla="*/ 2 h 1"/>
                  <a:gd name="T2" fmla="*/ 0 w 2"/>
                  <a:gd name="T3" fmla="*/ 2 h 1"/>
                  <a:gd name="T4" fmla="*/ 3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1"/>
                      <a:pt x="0" y="1"/>
                    </a:cubicBezTo>
                    <a:cubicBezTo>
                      <a:pt x="1" y="1"/>
                      <a:pt x="2"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04" name="Freeform 5445"/>
              <p:cNvSpPr>
                <a:spLocks/>
              </p:cNvSpPr>
              <p:nvPr/>
            </p:nvSpPr>
            <p:spPr bwMode="auto">
              <a:xfrm>
                <a:off x="839" y="1573"/>
                <a:ext cx="503" cy="235"/>
              </a:xfrm>
              <a:custGeom>
                <a:avLst/>
                <a:gdLst>
                  <a:gd name="T0" fmla="*/ 22 w 381"/>
                  <a:gd name="T1" fmla="*/ 222 h 178"/>
                  <a:gd name="T2" fmla="*/ 86 w 381"/>
                  <a:gd name="T3" fmla="*/ 205 h 178"/>
                  <a:gd name="T4" fmla="*/ 128 w 381"/>
                  <a:gd name="T5" fmla="*/ 184 h 178"/>
                  <a:gd name="T6" fmla="*/ 127 w 381"/>
                  <a:gd name="T7" fmla="*/ 172 h 178"/>
                  <a:gd name="T8" fmla="*/ 111 w 381"/>
                  <a:gd name="T9" fmla="*/ 174 h 178"/>
                  <a:gd name="T10" fmla="*/ 83 w 381"/>
                  <a:gd name="T11" fmla="*/ 178 h 178"/>
                  <a:gd name="T12" fmla="*/ 104 w 381"/>
                  <a:gd name="T13" fmla="*/ 154 h 178"/>
                  <a:gd name="T14" fmla="*/ 78 w 381"/>
                  <a:gd name="T15" fmla="*/ 151 h 178"/>
                  <a:gd name="T16" fmla="*/ 102 w 381"/>
                  <a:gd name="T17" fmla="*/ 147 h 178"/>
                  <a:gd name="T18" fmla="*/ 94 w 381"/>
                  <a:gd name="T19" fmla="*/ 140 h 178"/>
                  <a:gd name="T20" fmla="*/ 98 w 381"/>
                  <a:gd name="T21" fmla="*/ 131 h 178"/>
                  <a:gd name="T22" fmla="*/ 136 w 381"/>
                  <a:gd name="T23" fmla="*/ 114 h 178"/>
                  <a:gd name="T24" fmla="*/ 193 w 381"/>
                  <a:gd name="T25" fmla="*/ 99 h 178"/>
                  <a:gd name="T26" fmla="*/ 178 w 381"/>
                  <a:gd name="T27" fmla="*/ 95 h 178"/>
                  <a:gd name="T28" fmla="*/ 149 w 381"/>
                  <a:gd name="T29" fmla="*/ 87 h 178"/>
                  <a:gd name="T30" fmla="*/ 148 w 381"/>
                  <a:gd name="T31" fmla="*/ 77 h 178"/>
                  <a:gd name="T32" fmla="*/ 199 w 381"/>
                  <a:gd name="T33" fmla="*/ 70 h 178"/>
                  <a:gd name="T34" fmla="*/ 234 w 381"/>
                  <a:gd name="T35" fmla="*/ 67 h 178"/>
                  <a:gd name="T36" fmla="*/ 242 w 381"/>
                  <a:gd name="T37" fmla="*/ 63 h 178"/>
                  <a:gd name="T38" fmla="*/ 227 w 381"/>
                  <a:gd name="T39" fmla="*/ 53 h 178"/>
                  <a:gd name="T40" fmla="*/ 286 w 381"/>
                  <a:gd name="T41" fmla="*/ 20 h 178"/>
                  <a:gd name="T42" fmla="*/ 330 w 381"/>
                  <a:gd name="T43" fmla="*/ 12 h 178"/>
                  <a:gd name="T44" fmla="*/ 379 w 381"/>
                  <a:gd name="T45" fmla="*/ 1 h 178"/>
                  <a:gd name="T46" fmla="*/ 388 w 381"/>
                  <a:gd name="T47" fmla="*/ 7 h 178"/>
                  <a:gd name="T48" fmla="*/ 417 w 381"/>
                  <a:gd name="T49" fmla="*/ 12 h 178"/>
                  <a:gd name="T50" fmla="*/ 466 w 381"/>
                  <a:gd name="T51" fmla="*/ 18 h 178"/>
                  <a:gd name="T52" fmla="*/ 346 w 381"/>
                  <a:gd name="T53" fmla="*/ 153 h 178"/>
                  <a:gd name="T54" fmla="*/ 363 w 381"/>
                  <a:gd name="T55" fmla="*/ 173 h 178"/>
                  <a:gd name="T56" fmla="*/ 400 w 381"/>
                  <a:gd name="T57" fmla="*/ 170 h 178"/>
                  <a:gd name="T58" fmla="*/ 407 w 381"/>
                  <a:gd name="T59" fmla="*/ 214 h 178"/>
                  <a:gd name="T60" fmla="*/ 388 w 381"/>
                  <a:gd name="T61" fmla="*/ 226 h 178"/>
                  <a:gd name="T62" fmla="*/ 378 w 381"/>
                  <a:gd name="T63" fmla="*/ 222 h 178"/>
                  <a:gd name="T64" fmla="*/ 387 w 381"/>
                  <a:gd name="T65" fmla="*/ 210 h 178"/>
                  <a:gd name="T66" fmla="*/ 389 w 381"/>
                  <a:gd name="T67" fmla="*/ 195 h 178"/>
                  <a:gd name="T68" fmla="*/ 393 w 381"/>
                  <a:gd name="T69" fmla="*/ 185 h 178"/>
                  <a:gd name="T70" fmla="*/ 391 w 381"/>
                  <a:gd name="T71" fmla="*/ 170 h 178"/>
                  <a:gd name="T72" fmla="*/ 372 w 381"/>
                  <a:gd name="T73" fmla="*/ 181 h 178"/>
                  <a:gd name="T74" fmla="*/ 372 w 381"/>
                  <a:gd name="T75" fmla="*/ 176 h 178"/>
                  <a:gd name="T76" fmla="*/ 358 w 381"/>
                  <a:gd name="T77" fmla="*/ 177 h 178"/>
                  <a:gd name="T78" fmla="*/ 354 w 381"/>
                  <a:gd name="T79" fmla="*/ 162 h 178"/>
                  <a:gd name="T80" fmla="*/ 306 w 381"/>
                  <a:gd name="T81" fmla="*/ 157 h 178"/>
                  <a:gd name="T82" fmla="*/ 292 w 381"/>
                  <a:gd name="T83" fmla="*/ 148 h 178"/>
                  <a:gd name="T84" fmla="*/ 285 w 381"/>
                  <a:gd name="T85" fmla="*/ 143 h 178"/>
                  <a:gd name="T86" fmla="*/ 273 w 381"/>
                  <a:gd name="T87" fmla="*/ 143 h 178"/>
                  <a:gd name="T88" fmla="*/ 271 w 381"/>
                  <a:gd name="T89" fmla="*/ 149 h 178"/>
                  <a:gd name="T90" fmla="*/ 246 w 381"/>
                  <a:gd name="T91" fmla="*/ 158 h 178"/>
                  <a:gd name="T92" fmla="*/ 232 w 381"/>
                  <a:gd name="T93" fmla="*/ 161 h 178"/>
                  <a:gd name="T94" fmla="*/ 207 w 381"/>
                  <a:gd name="T95" fmla="*/ 166 h 178"/>
                  <a:gd name="T96" fmla="*/ 265 w 381"/>
                  <a:gd name="T97" fmla="*/ 145 h 178"/>
                  <a:gd name="T98" fmla="*/ 231 w 381"/>
                  <a:gd name="T99" fmla="*/ 147 h 178"/>
                  <a:gd name="T100" fmla="*/ 194 w 381"/>
                  <a:gd name="T101" fmla="*/ 162 h 178"/>
                  <a:gd name="T102" fmla="*/ 170 w 381"/>
                  <a:gd name="T103" fmla="*/ 178 h 178"/>
                  <a:gd name="T104" fmla="*/ 131 w 381"/>
                  <a:gd name="T105" fmla="*/ 193 h 178"/>
                  <a:gd name="T106" fmla="*/ 98 w 381"/>
                  <a:gd name="T107" fmla="*/ 206 h 178"/>
                  <a:gd name="T108" fmla="*/ 75 w 381"/>
                  <a:gd name="T109" fmla="*/ 217 h 178"/>
                  <a:gd name="T110" fmla="*/ 48 w 381"/>
                  <a:gd name="T111" fmla="*/ 220 h 178"/>
                  <a:gd name="T112" fmla="*/ 21 w 381"/>
                  <a:gd name="T113" fmla="*/ 227 h 1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81" h="178">
                    <a:moveTo>
                      <a:pt x="7" y="175"/>
                    </a:moveTo>
                    <a:cubicBezTo>
                      <a:pt x="7" y="175"/>
                      <a:pt x="6" y="176"/>
                      <a:pt x="5" y="176"/>
                    </a:cubicBezTo>
                    <a:cubicBezTo>
                      <a:pt x="6" y="174"/>
                      <a:pt x="4" y="173"/>
                      <a:pt x="4" y="174"/>
                    </a:cubicBezTo>
                    <a:cubicBezTo>
                      <a:pt x="4" y="176"/>
                      <a:pt x="1" y="177"/>
                      <a:pt x="0" y="177"/>
                    </a:cubicBezTo>
                    <a:cubicBezTo>
                      <a:pt x="2" y="174"/>
                      <a:pt x="5" y="173"/>
                      <a:pt x="8" y="172"/>
                    </a:cubicBezTo>
                    <a:cubicBezTo>
                      <a:pt x="5" y="173"/>
                      <a:pt x="8" y="173"/>
                      <a:pt x="8" y="173"/>
                    </a:cubicBezTo>
                    <a:cubicBezTo>
                      <a:pt x="9" y="172"/>
                      <a:pt x="10" y="172"/>
                      <a:pt x="11" y="171"/>
                    </a:cubicBezTo>
                    <a:cubicBezTo>
                      <a:pt x="14" y="171"/>
                      <a:pt x="15" y="169"/>
                      <a:pt x="17" y="168"/>
                    </a:cubicBezTo>
                    <a:cubicBezTo>
                      <a:pt x="22" y="166"/>
                      <a:pt x="27" y="165"/>
                      <a:pt x="33" y="164"/>
                    </a:cubicBezTo>
                    <a:cubicBezTo>
                      <a:pt x="30" y="164"/>
                      <a:pt x="35" y="164"/>
                      <a:pt x="36" y="164"/>
                    </a:cubicBezTo>
                    <a:cubicBezTo>
                      <a:pt x="34" y="165"/>
                      <a:pt x="34" y="165"/>
                      <a:pt x="33" y="167"/>
                    </a:cubicBezTo>
                    <a:cubicBezTo>
                      <a:pt x="35" y="167"/>
                      <a:pt x="38" y="163"/>
                      <a:pt x="38" y="166"/>
                    </a:cubicBezTo>
                    <a:cubicBezTo>
                      <a:pt x="39" y="166"/>
                      <a:pt x="39" y="166"/>
                      <a:pt x="39" y="165"/>
                    </a:cubicBezTo>
                    <a:cubicBezTo>
                      <a:pt x="36" y="163"/>
                      <a:pt x="54" y="157"/>
                      <a:pt x="55" y="157"/>
                    </a:cubicBezTo>
                    <a:cubicBezTo>
                      <a:pt x="57" y="156"/>
                      <a:pt x="60" y="155"/>
                      <a:pt x="62" y="155"/>
                    </a:cubicBezTo>
                    <a:cubicBezTo>
                      <a:pt x="63" y="154"/>
                      <a:pt x="64" y="155"/>
                      <a:pt x="65" y="155"/>
                    </a:cubicBezTo>
                    <a:cubicBezTo>
                      <a:pt x="67" y="155"/>
                      <a:pt x="67" y="153"/>
                      <a:pt x="68" y="153"/>
                    </a:cubicBezTo>
                    <a:cubicBezTo>
                      <a:pt x="70" y="151"/>
                      <a:pt x="73" y="150"/>
                      <a:pt x="75" y="149"/>
                    </a:cubicBezTo>
                    <a:cubicBezTo>
                      <a:pt x="78" y="148"/>
                      <a:pt x="81" y="146"/>
                      <a:pt x="84" y="146"/>
                    </a:cubicBezTo>
                    <a:cubicBezTo>
                      <a:pt x="82" y="148"/>
                      <a:pt x="86" y="147"/>
                      <a:pt x="86" y="146"/>
                    </a:cubicBezTo>
                    <a:cubicBezTo>
                      <a:pt x="86" y="147"/>
                      <a:pt x="85" y="147"/>
                      <a:pt x="84" y="147"/>
                    </a:cubicBezTo>
                    <a:cubicBezTo>
                      <a:pt x="85" y="146"/>
                      <a:pt x="85" y="145"/>
                      <a:pt x="86" y="144"/>
                    </a:cubicBezTo>
                    <a:cubicBezTo>
                      <a:pt x="87" y="143"/>
                      <a:pt x="89" y="143"/>
                      <a:pt x="90" y="142"/>
                    </a:cubicBezTo>
                    <a:cubicBezTo>
                      <a:pt x="91" y="140"/>
                      <a:pt x="95" y="138"/>
                      <a:pt x="97" y="139"/>
                    </a:cubicBezTo>
                    <a:cubicBezTo>
                      <a:pt x="96" y="139"/>
                      <a:pt x="95" y="138"/>
                      <a:pt x="95" y="139"/>
                    </a:cubicBezTo>
                    <a:cubicBezTo>
                      <a:pt x="95" y="136"/>
                      <a:pt x="99" y="135"/>
                      <a:pt x="101" y="134"/>
                    </a:cubicBezTo>
                    <a:cubicBezTo>
                      <a:pt x="106" y="133"/>
                      <a:pt x="109" y="130"/>
                      <a:pt x="113" y="128"/>
                    </a:cubicBezTo>
                    <a:cubicBezTo>
                      <a:pt x="111" y="129"/>
                      <a:pt x="109" y="130"/>
                      <a:pt x="107" y="131"/>
                    </a:cubicBezTo>
                    <a:cubicBezTo>
                      <a:pt x="105" y="132"/>
                      <a:pt x="103" y="132"/>
                      <a:pt x="101" y="133"/>
                    </a:cubicBezTo>
                    <a:cubicBezTo>
                      <a:pt x="99" y="133"/>
                      <a:pt x="95" y="135"/>
                      <a:pt x="93" y="134"/>
                    </a:cubicBezTo>
                    <a:cubicBezTo>
                      <a:pt x="94" y="133"/>
                      <a:pt x="94" y="133"/>
                      <a:pt x="94" y="132"/>
                    </a:cubicBezTo>
                    <a:cubicBezTo>
                      <a:pt x="93" y="131"/>
                      <a:pt x="95" y="131"/>
                      <a:pt x="96" y="130"/>
                    </a:cubicBezTo>
                    <a:cubicBezTo>
                      <a:pt x="97" y="130"/>
                      <a:pt x="99" y="129"/>
                      <a:pt x="99" y="131"/>
                    </a:cubicBezTo>
                    <a:cubicBezTo>
                      <a:pt x="99" y="131"/>
                      <a:pt x="100" y="131"/>
                      <a:pt x="100" y="130"/>
                    </a:cubicBezTo>
                    <a:cubicBezTo>
                      <a:pt x="99" y="130"/>
                      <a:pt x="98" y="129"/>
                      <a:pt x="98" y="128"/>
                    </a:cubicBezTo>
                    <a:cubicBezTo>
                      <a:pt x="98" y="129"/>
                      <a:pt x="96" y="130"/>
                      <a:pt x="96" y="130"/>
                    </a:cubicBezTo>
                    <a:cubicBezTo>
                      <a:pt x="95" y="131"/>
                      <a:pt x="91" y="133"/>
                      <a:pt x="93" y="130"/>
                    </a:cubicBezTo>
                    <a:cubicBezTo>
                      <a:pt x="92" y="132"/>
                      <a:pt x="89" y="133"/>
                      <a:pt x="88" y="134"/>
                    </a:cubicBezTo>
                    <a:cubicBezTo>
                      <a:pt x="88" y="135"/>
                      <a:pt x="86" y="137"/>
                      <a:pt x="84" y="137"/>
                    </a:cubicBezTo>
                    <a:cubicBezTo>
                      <a:pt x="83" y="136"/>
                      <a:pt x="86" y="132"/>
                      <a:pt x="84" y="132"/>
                    </a:cubicBezTo>
                    <a:cubicBezTo>
                      <a:pt x="84" y="132"/>
                      <a:pt x="85" y="131"/>
                      <a:pt x="85" y="131"/>
                    </a:cubicBezTo>
                    <a:cubicBezTo>
                      <a:pt x="84" y="131"/>
                      <a:pt x="82" y="132"/>
                      <a:pt x="81" y="133"/>
                    </a:cubicBezTo>
                    <a:cubicBezTo>
                      <a:pt x="81" y="132"/>
                      <a:pt x="81" y="132"/>
                      <a:pt x="82" y="131"/>
                    </a:cubicBezTo>
                    <a:cubicBezTo>
                      <a:pt x="81" y="132"/>
                      <a:pt x="80" y="131"/>
                      <a:pt x="80" y="131"/>
                    </a:cubicBezTo>
                    <a:cubicBezTo>
                      <a:pt x="80" y="130"/>
                      <a:pt x="81" y="130"/>
                      <a:pt x="81" y="130"/>
                    </a:cubicBezTo>
                    <a:cubicBezTo>
                      <a:pt x="79" y="129"/>
                      <a:pt x="73" y="132"/>
                      <a:pt x="70" y="132"/>
                    </a:cubicBezTo>
                    <a:cubicBezTo>
                      <a:pt x="68" y="132"/>
                      <a:pt x="67" y="134"/>
                      <a:pt x="65" y="134"/>
                    </a:cubicBezTo>
                    <a:cubicBezTo>
                      <a:pt x="64" y="134"/>
                      <a:pt x="64" y="135"/>
                      <a:pt x="63" y="135"/>
                    </a:cubicBezTo>
                    <a:cubicBezTo>
                      <a:pt x="62" y="135"/>
                      <a:pt x="62" y="134"/>
                      <a:pt x="61" y="134"/>
                    </a:cubicBezTo>
                    <a:cubicBezTo>
                      <a:pt x="62" y="133"/>
                      <a:pt x="65" y="134"/>
                      <a:pt x="66" y="132"/>
                    </a:cubicBezTo>
                    <a:cubicBezTo>
                      <a:pt x="68" y="129"/>
                      <a:pt x="69" y="130"/>
                      <a:pt x="71" y="129"/>
                    </a:cubicBezTo>
                    <a:cubicBezTo>
                      <a:pt x="70" y="129"/>
                      <a:pt x="69" y="129"/>
                      <a:pt x="68" y="129"/>
                    </a:cubicBezTo>
                    <a:cubicBezTo>
                      <a:pt x="69" y="126"/>
                      <a:pt x="73" y="126"/>
                      <a:pt x="75" y="125"/>
                    </a:cubicBezTo>
                    <a:cubicBezTo>
                      <a:pt x="76" y="124"/>
                      <a:pt x="77" y="121"/>
                      <a:pt x="77" y="120"/>
                    </a:cubicBezTo>
                    <a:cubicBezTo>
                      <a:pt x="78" y="119"/>
                      <a:pt x="80" y="118"/>
                      <a:pt x="81" y="117"/>
                    </a:cubicBezTo>
                    <a:cubicBezTo>
                      <a:pt x="81" y="117"/>
                      <a:pt x="80" y="117"/>
                      <a:pt x="79" y="117"/>
                    </a:cubicBezTo>
                    <a:cubicBezTo>
                      <a:pt x="82" y="114"/>
                      <a:pt x="87" y="113"/>
                      <a:pt x="91" y="111"/>
                    </a:cubicBezTo>
                    <a:cubicBezTo>
                      <a:pt x="90" y="111"/>
                      <a:pt x="88" y="112"/>
                      <a:pt x="89" y="111"/>
                    </a:cubicBezTo>
                    <a:cubicBezTo>
                      <a:pt x="88" y="112"/>
                      <a:pt x="78" y="116"/>
                      <a:pt x="78" y="116"/>
                    </a:cubicBezTo>
                    <a:cubicBezTo>
                      <a:pt x="80" y="120"/>
                      <a:pt x="62" y="121"/>
                      <a:pt x="60" y="121"/>
                    </a:cubicBezTo>
                    <a:cubicBezTo>
                      <a:pt x="60" y="120"/>
                      <a:pt x="61" y="119"/>
                      <a:pt x="62" y="119"/>
                    </a:cubicBezTo>
                    <a:cubicBezTo>
                      <a:pt x="61" y="119"/>
                      <a:pt x="61" y="116"/>
                      <a:pt x="62" y="115"/>
                    </a:cubicBezTo>
                    <a:cubicBezTo>
                      <a:pt x="60" y="117"/>
                      <a:pt x="58" y="115"/>
                      <a:pt x="61" y="114"/>
                    </a:cubicBezTo>
                    <a:cubicBezTo>
                      <a:pt x="61" y="113"/>
                      <a:pt x="60" y="113"/>
                      <a:pt x="59" y="114"/>
                    </a:cubicBezTo>
                    <a:cubicBezTo>
                      <a:pt x="61" y="112"/>
                      <a:pt x="63" y="112"/>
                      <a:pt x="65" y="111"/>
                    </a:cubicBezTo>
                    <a:cubicBezTo>
                      <a:pt x="66" y="111"/>
                      <a:pt x="66" y="110"/>
                      <a:pt x="67" y="110"/>
                    </a:cubicBezTo>
                    <a:cubicBezTo>
                      <a:pt x="68" y="109"/>
                      <a:pt x="69" y="109"/>
                      <a:pt x="70" y="109"/>
                    </a:cubicBezTo>
                    <a:cubicBezTo>
                      <a:pt x="68" y="111"/>
                      <a:pt x="70" y="110"/>
                      <a:pt x="71" y="111"/>
                    </a:cubicBezTo>
                    <a:cubicBezTo>
                      <a:pt x="72" y="111"/>
                      <a:pt x="68" y="113"/>
                      <a:pt x="67" y="113"/>
                    </a:cubicBezTo>
                    <a:cubicBezTo>
                      <a:pt x="70" y="112"/>
                      <a:pt x="72" y="111"/>
                      <a:pt x="74" y="110"/>
                    </a:cubicBezTo>
                    <a:cubicBezTo>
                      <a:pt x="74" y="111"/>
                      <a:pt x="74" y="112"/>
                      <a:pt x="73" y="112"/>
                    </a:cubicBezTo>
                    <a:cubicBezTo>
                      <a:pt x="74" y="113"/>
                      <a:pt x="77" y="112"/>
                      <a:pt x="77" y="111"/>
                    </a:cubicBezTo>
                    <a:cubicBezTo>
                      <a:pt x="78" y="110"/>
                      <a:pt x="77" y="110"/>
                      <a:pt x="76" y="110"/>
                    </a:cubicBezTo>
                    <a:cubicBezTo>
                      <a:pt x="77" y="109"/>
                      <a:pt x="78" y="109"/>
                      <a:pt x="79" y="109"/>
                    </a:cubicBezTo>
                    <a:cubicBezTo>
                      <a:pt x="78" y="109"/>
                      <a:pt x="78" y="109"/>
                      <a:pt x="79" y="108"/>
                    </a:cubicBezTo>
                    <a:cubicBezTo>
                      <a:pt x="77" y="108"/>
                      <a:pt x="75" y="110"/>
                      <a:pt x="73" y="109"/>
                    </a:cubicBezTo>
                    <a:cubicBezTo>
                      <a:pt x="71" y="109"/>
                      <a:pt x="68" y="108"/>
                      <a:pt x="67" y="109"/>
                    </a:cubicBezTo>
                    <a:cubicBezTo>
                      <a:pt x="67" y="108"/>
                      <a:pt x="70" y="107"/>
                      <a:pt x="72" y="107"/>
                    </a:cubicBezTo>
                    <a:cubicBezTo>
                      <a:pt x="71" y="107"/>
                      <a:pt x="70" y="107"/>
                      <a:pt x="69" y="107"/>
                    </a:cubicBezTo>
                    <a:cubicBezTo>
                      <a:pt x="70" y="107"/>
                      <a:pt x="70" y="106"/>
                      <a:pt x="71" y="106"/>
                    </a:cubicBezTo>
                    <a:cubicBezTo>
                      <a:pt x="70" y="106"/>
                      <a:pt x="70" y="106"/>
                      <a:pt x="69" y="106"/>
                    </a:cubicBezTo>
                    <a:cubicBezTo>
                      <a:pt x="69" y="105"/>
                      <a:pt x="71" y="105"/>
                      <a:pt x="72" y="104"/>
                    </a:cubicBezTo>
                    <a:cubicBezTo>
                      <a:pt x="70" y="104"/>
                      <a:pt x="68" y="108"/>
                      <a:pt x="66" y="107"/>
                    </a:cubicBezTo>
                    <a:cubicBezTo>
                      <a:pt x="65" y="106"/>
                      <a:pt x="67" y="106"/>
                      <a:pt x="66" y="105"/>
                    </a:cubicBezTo>
                    <a:cubicBezTo>
                      <a:pt x="65" y="104"/>
                      <a:pt x="69" y="103"/>
                      <a:pt x="69" y="103"/>
                    </a:cubicBezTo>
                    <a:cubicBezTo>
                      <a:pt x="69" y="102"/>
                      <a:pt x="68" y="102"/>
                      <a:pt x="67" y="102"/>
                    </a:cubicBezTo>
                    <a:cubicBezTo>
                      <a:pt x="68" y="100"/>
                      <a:pt x="70" y="101"/>
                      <a:pt x="72" y="101"/>
                    </a:cubicBezTo>
                    <a:cubicBezTo>
                      <a:pt x="70" y="101"/>
                      <a:pt x="72" y="99"/>
                      <a:pt x="74" y="99"/>
                    </a:cubicBezTo>
                    <a:cubicBezTo>
                      <a:pt x="76" y="99"/>
                      <a:pt x="78" y="96"/>
                      <a:pt x="80" y="95"/>
                    </a:cubicBezTo>
                    <a:cubicBezTo>
                      <a:pt x="83" y="94"/>
                      <a:pt x="85" y="93"/>
                      <a:pt x="88" y="92"/>
                    </a:cubicBezTo>
                    <a:cubicBezTo>
                      <a:pt x="89" y="92"/>
                      <a:pt x="90" y="91"/>
                      <a:pt x="91" y="91"/>
                    </a:cubicBezTo>
                    <a:cubicBezTo>
                      <a:pt x="92" y="92"/>
                      <a:pt x="91" y="93"/>
                      <a:pt x="91" y="93"/>
                    </a:cubicBezTo>
                    <a:cubicBezTo>
                      <a:pt x="91" y="93"/>
                      <a:pt x="92" y="93"/>
                      <a:pt x="93" y="92"/>
                    </a:cubicBezTo>
                    <a:cubicBezTo>
                      <a:pt x="90" y="92"/>
                      <a:pt x="97" y="89"/>
                      <a:pt x="98" y="89"/>
                    </a:cubicBezTo>
                    <a:cubicBezTo>
                      <a:pt x="96" y="89"/>
                      <a:pt x="95" y="90"/>
                      <a:pt x="93" y="91"/>
                    </a:cubicBezTo>
                    <a:cubicBezTo>
                      <a:pt x="95" y="88"/>
                      <a:pt x="100" y="85"/>
                      <a:pt x="103" y="86"/>
                    </a:cubicBezTo>
                    <a:cubicBezTo>
                      <a:pt x="101" y="84"/>
                      <a:pt x="107" y="84"/>
                      <a:pt x="108" y="84"/>
                    </a:cubicBezTo>
                    <a:cubicBezTo>
                      <a:pt x="109" y="84"/>
                      <a:pt x="110" y="84"/>
                      <a:pt x="110" y="84"/>
                    </a:cubicBezTo>
                    <a:cubicBezTo>
                      <a:pt x="112" y="85"/>
                      <a:pt x="107" y="86"/>
                      <a:pt x="107" y="87"/>
                    </a:cubicBezTo>
                    <a:cubicBezTo>
                      <a:pt x="110" y="85"/>
                      <a:pt x="114" y="86"/>
                      <a:pt x="118" y="84"/>
                    </a:cubicBezTo>
                    <a:cubicBezTo>
                      <a:pt x="121" y="83"/>
                      <a:pt x="124" y="82"/>
                      <a:pt x="128" y="81"/>
                    </a:cubicBezTo>
                    <a:cubicBezTo>
                      <a:pt x="128" y="81"/>
                      <a:pt x="127" y="81"/>
                      <a:pt x="127" y="82"/>
                    </a:cubicBezTo>
                    <a:cubicBezTo>
                      <a:pt x="132" y="82"/>
                      <a:pt x="137" y="81"/>
                      <a:pt x="142" y="79"/>
                    </a:cubicBezTo>
                    <a:cubicBezTo>
                      <a:pt x="143" y="78"/>
                      <a:pt x="145" y="76"/>
                      <a:pt x="146" y="75"/>
                    </a:cubicBezTo>
                    <a:cubicBezTo>
                      <a:pt x="147" y="74"/>
                      <a:pt x="150" y="70"/>
                      <a:pt x="146" y="71"/>
                    </a:cubicBezTo>
                    <a:cubicBezTo>
                      <a:pt x="147" y="71"/>
                      <a:pt x="159" y="69"/>
                      <a:pt x="156" y="66"/>
                    </a:cubicBezTo>
                    <a:cubicBezTo>
                      <a:pt x="157" y="66"/>
                      <a:pt x="158" y="66"/>
                      <a:pt x="158" y="66"/>
                    </a:cubicBezTo>
                    <a:cubicBezTo>
                      <a:pt x="156" y="66"/>
                      <a:pt x="155" y="67"/>
                      <a:pt x="153" y="67"/>
                    </a:cubicBezTo>
                    <a:cubicBezTo>
                      <a:pt x="151" y="68"/>
                      <a:pt x="149" y="67"/>
                      <a:pt x="148" y="68"/>
                    </a:cubicBezTo>
                    <a:cubicBezTo>
                      <a:pt x="150" y="67"/>
                      <a:pt x="147" y="68"/>
                      <a:pt x="146" y="68"/>
                    </a:cubicBezTo>
                    <a:cubicBezTo>
                      <a:pt x="145" y="69"/>
                      <a:pt x="144" y="69"/>
                      <a:pt x="142" y="69"/>
                    </a:cubicBezTo>
                    <a:cubicBezTo>
                      <a:pt x="140" y="70"/>
                      <a:pt x="138" y="71"/>
                      <a:pt x="135" y="72"/>
                    </a:cubicBezTo>
                    <a:cubicBezTo>
                      <a:pt x="136" y="71"/>
                      <a:pt x="137" y="68"/>
                      <a:pt x="134" y="69"/>
                    </a:cubicBezTo>
                    <a:cubicBezTo>
                      <a:pt x="134" y="70"/>
                      <a:pt x="135" y="70"/>
                      <a:pt x="135" y="70"/>
                    </a:cubicBezTo>
                    <a:cubicBezTo>
                      <a:pt x="134" y="71"/>
                      <a:pt x="134" y="72"/>
                      <a:pt x="133" y="71"/>
                    </a:cubicBezTo>
                    <a:cubicBezTo>
                      <a:pt x="132" y="70"/>
                      <a:pt x="132" y="70"/>
                      <a:pt x="131" y="70"/>
                    </a:cubicBezTo>
                    <a:cubicBezTo>
                      <a:pt x="129" y="69"/>
                      <a:pt x="128" y="69"/>
                      <a:pt x="126" y="70"/>
                    </a:cubicBezTo>
                    <a:cubicBezTo>
                      <a:pt x="122" y="70"/>
                      <a:pt x="119" y="71"/>
                      <a:pt x="115" y="70"/>
                    </a:cubicBezTo>
                    <a:cubicBezTo>
                      <a:pt x="115" y="70"/>
                      <a:pt x="109" y="69"/>
                      <a:pt x="111" y="68"/>
                    </a:cubicBezTo>
                    <a:cubicBezTo>
                      <a:pt x="111" y="67"/>
                      <a:pt x="113" y="67"/>
                      <a:pt x="113" y="66"/>
                    </a:cubicBezTo>
                    <a:cubicBezTo>
                      <a:pt x="112" y="64"/>
                      <a:pt x="114" y="62"/>
                      <a:pt x="116" y="62"/>
                    </a:cubicBezTo>
                    <a:cubicBezTo>
                      <a:pt x="115" y="62"/>
                      <a:pt x="114" y="63"/>
                      <a:pt x="114" y="63"/>
                    </a:cubicBezTo>
                    <a:cubicBezTo>
                      <a:pt x="115" y="64"/>
                      <a:pt x="117" y="64"/>
                      <a:pt x="118" y="63"/>
                    </a:cubicBezTo>
                    <a:cubicBezTo>
                      <a:pt x="119" y="62"/>
                      <a:pt x="120" y="62"/>
                      <a:pt x="122" y="63"/>
                    </a:cubicBezTo>
                    <a:cubicBezTo>
                      <a:pt x="120" y="60"/>
                      <a:pt x="116" y="61"/>
                      <a:pt x="114" y="61"/>
                    </a:cubicBezTo>
                    <a:cubicBezTo>
                      <a:pt x="113" y="61"/>
                      <a:pt x="112" y="59"/>
                      <a:pt x="112" y="59"/>
                    </a:cubicBezTo>
                    <a:cubicBezTo>
                      <a:pt x="111" y="58"/>
                      <a:pt x="115" y="57"/>
                      <a:pt x="115" y="57"/>
                    </a:cubicBezTo>
                    <a:cubicBezTo>
                      <a:pt x="114" y="57"/>
                      <a:pt x="113" y="58"/>
                      <a:pt x="112" y="58"/>
                    </a:cubicBezTo>
                    <a:cubicBezTo>
                      <a:pt x="115" y="59"/>
                      <a:pt x="117" y="57"/>
                      <a:pt x="119" y="56"/>
                    </a:cubicBezTo>
                    <a:cubicBezTo>
                      <a:pt x="121" y="56"/>
                      <a:pt x="124" y="56"/>
                      <a:pt x="126" y="55"/>
                    </a:cubicBezTo>
                    <a:cubicBezTo>
                      <a:pt x="130" y="52"/>
                      <a:pt x="135" y="54"/>
                      <a:pt x="140" y="53"/>
                    </a:cubicBezTo>
                    <a:cubicBezTo>
                      <a:pt x="139" y="53"/>
                      <a:pt x="139" y="53"/>
                      <a:pt x="139" y="52"/>
                    </a:cubicBezTo>
                    <a:cubicBezTo>
                      <a:pt x="141" y="50"/>
                      <a:pt x="144" y="50"/>
                      <a:pt x="147" y="50"/>
                    </a:cubicBezTo>
                    <a:cubicBezTo>
                      <a:pt x="152" y="50"/>
                      <a:pt x="156" y="48"/>
                      <a:pt x="160" y="48"/>
                    </a:cubicBezTo>
                    <a:cubicBezTo>
                      <a:pt x="159" y="48"/>
                      <a:pt x="158" y="50"/>
                      <a:pt x="157" y="50"/>
                    </a:cubicBezTo>
                    <a:cubicBezTo>
                      <a:pt x="155" y="51"/>
                      <a:pt x="153" y="52"/>
                      <a:pt x="151" y="53"/>
                    </a:cubicBezTo>
                    <a:cubicBezTo>
                      <a:pt x="152" y="52"/>
                      <a:pt x="152" y="53"/>
                      <a:pt x="153" y="53"/>
                    </a:cubicBezTo>
                    <a:cubicBezTo>
                      <a:pt x="153" y="54"/>
                      <a:pt x="154" y="54"/>
                      <a:pt x="155" y="54"/>
                    </a:cubicBezTo>
                    <a:cubicBezTo>
                      <a:pt x="156" y="54"/>
                      <a:pt x="157" y="54"/>
                      <a:pt x="159" y="54"/>
                    </a:cubicBezTo>
                    <a:cubicBezTo>
                      <a:pt x="159" y="54"/>
                      <a:pt x="163" y="53"/>
                      <a:pt x="160" y="55"/>
                    </a:cubicBezTo>
                    <a:cubicBezTo>
                      <a:pt x="163" y="53"/>
                      <a:pt x="166" y="55"/>
                      <a:pt x="169" y="54"/>
                    </a:cubicBezTo>
                    <a:cubicBezTo>
                      <a:pt x="170" y="54"/>
                      <a:pt x="173" y="50"/>
                      <a:pt x="176" y="52"/>
                    </a:cubicBezTo>
                    <a:cubicBezTo>
                      <a:pt x="175" y="53"/>
                      <a:pt x="175" y="53"/>
                      <a:pt x="174" y="53"/>
                    </a:cubicBezTo>
                    <a:cubicBezTo>
                      <a:pt x="176" y="53"/>
                      <a:pt x="177" y="53"/>
                      <a:pt x="177" y="51"/>
                    </a:cubicBezTo>
                    <a:cubicBezTo>
                      <a:pt x="176" y="50"/>
                      <a:pt x="173" y="50"/>
                      <a:pt x="171" y="51"/>
                    </a:cubicBezTo>
                    <a:cubicBezTo>
                      <a:pt x="172" y="50"/>
                      <a:pt x="174" y="50"/>
                      <a:pt x="174" y="48"/>
                    </a:cubicBezTo>
                    <a:cubicBezTo>
                      <a:pt x="174" y="47"/>
                      <a:pt x="172" y="47"/>
                      <a:pt x="173" y="46"/>
                    </a:cubicBezTo>
                    <a:cubicBezTo>
                      <a:pt x="175" y="44"/>
                      <a:pt x="178" y="46"/>
                      <a:pt x="176" y="47"/>
                    </a:cubicBezTo>
                    <a:cubicBezTo>
                      <a:pt x="171" y="50"/>
                      <a:pt x="179" y="49"/>
                      <a:pt x="179" y="49"/>
                    </a:cubicBezTo>
                    <a:cubicBezTo>
                      <a:pt x="181" y="51"/>
                      <a:pt x="187" y="51"/>
                      <a:pt x="188" y="48"/>
                    </a:cubicBezTo>
                    <a:cubicBezTo>
                      <a:pt x="187" y="48"/>
                      <a:pt x="187" y="48"/>
                      <a:pt x="186" y="48"/>
                    </a:cubicBezTo>
                    <a:cubicBezTo>
                      <a:pt x="185" y="48"/>
                      <a:pt x="184" y="48"/>
                      <a:pt x="183" y="48"/>
                    </a:cubicBezTo>
                    <a:cubicBezTo>
                      <a:pt x="181" y="48"/>
                      <a:pt x="180" y="50"/>
                      <a:pt x="178" y="49"/>
                    </a:cubicBezTo>
                    <a:cubicBezTo>
                      <a:pt x="175" y="48"/>
                      <a:pt x="182" y="45"/>
                      <a:pt x="183" y="45"/>
                    </a:cubicBezTo>
                    <a:cubicBezTo>
                      <a:pt x="182" y="42"/>
                      <a:pt x="179" y="45"/>
                      <a:pt x="179" y="43"/>
                    </a:cubicBezTo>
                    <a:cubicBezTo>
                      <a:pt x="179" y="44"/>
                      <a:pt x="178" y="44"/>
                      <a:pt x="177" y="44"/>
                    </a:cubicBezTo>
                    <a:cubicBezTo>
                      <a:pt x="178" y="44"/>
                      <a:pt x="179" y="43"/>
                      <a:pt x="180" y="43"/>
                    </a:cubicBezTo>
                    <a:cubicBezTo>
                      <a:pt x="179" y="42"/>
                      <a:pt x="178" y="43"/>
                      <a:pt x="177" y="44"/>
                    </a:cubicBezTo>
                    <a:cubicBezTo>
                      <a:pt x="175" y="44"/>
                      <a:pt x="172" y="44"/>
                      <a:pt x="171" y="44"/>
                    </a:cubicBezTo>
                    <a:cubicBezTo>
                      <a:pt x="168" y="43"/>
                      <a:pt x="170" y="42"/>
                      <a:pt x="172" y="40"/>
                    </a:cubicBezTo>
                    <a:cubicBezTo>
                      <a:pt x="173" y="38"/>
                      <a:pt x="172" y="35"/>
                      <a:pt x="169" y="33"/>
                    </a:cubicBezTo>
                    <a:cubicBezTo>
                      <a:pt x="168" y="33"/>
                      <a:pt x="167" y="33"/>
                      <a:pt x="167" y="32"/>
                    </a:cubicBezTo>
                    <a:cubicBezTo>
                      <a:pt x="166" y="30"/>
                      <a:pt x="165" y="30"/>
                      <a:pt x="164" y="30"/>
                    </a:cubicBezTo>
                    <a:cubicBezTo>
                      <a:pt x="167" y="30"/>
                      <a:pt x="171" y="28"/>
                      <a:pt x="174" y="27"/>
                    </a:cubicBezTo>
                    <a:cubicBezTo>
                      <a:pt x="177" y="25"/>
                      <a:pt x="180" y="25"/>
                      <a:pt x="184" y="25"/>
                    </a:cubicBezTo>
                    <a:cubicBezTo>
                      <a:pt x="193" y="24"/>
                      <a:pt x="200" y="22"/>
                      <a:pt x="208" y="19"/>
                    </a:cubicBezTo>
                    <a:cubicBezTo>
                      <a:pt x="207" y="20"/>
                      <a:pt x="207" y="20"/>
                      <a:pt x="206" y="20"/>
                    </a:cubicBezTo>
                    <a:cubicBezTo>
                      <a:pt x="210" y="20"/>
                      <a:pt x="213" y="16"/>
                      <a:pt x="217" y="15"/>
                    </a:cubicBezTo>
                    <a:cubicBezTo>
                      <a:pt x="222" y="14"/>
                      <a:pt x="227" y="11"/>
                      <a:pt x="232" y="10"/>
                    </a:cubicBezTo>
                    <a:cubicBezTo>
                      <a:pt x="231" y="11"/>
                      <a:pt x="231" y="12"/>
                      <a:pt x="230" y="12"/>
                    </a:cubicBezTo>
                    <a:cubicBezTo>
                      <a:pt x="233" y="11"/>
                      <a:pt x="237" y="11"/>
                      <a:pt x="240" y="10"/>
                    </a:cubicBezTo>
                    <a:cubicBezTo>
                      <a:pt x="244" y="9"/>
                      <a:pt x="247" y="8"/>
                      <a:pt x="250" y="8"/>
                    </a:cubicBezTo>
                    <a:cubicBezTo>
                      <a:pt x="249" y="8"/>
                      <a:pt x="248" y="9"/>
                      <a:pt x="247" y="9"/>
                    </a:cubicBezTo>
                    <a:cubicBezTo>
                      <a:pt x="250" y="8"/>
                      <a:pt x="246" y="10"/>
                      <a:pt x="246" y="10"/>
                    </a:cubicBezTo>
                    <a:cubicBezTo>
                      <a:pt x="247" y="10"/>
                      <a:pt x="247" y="10"/>
                      <a:pt x="246" y="11"/>
                    </a:cubicBezTo>
                    <a:cubicBezTo>
                      <a:pt x="247" y="10"/>
                      <a:pt x="248" y="10"/>
                      <a:pt x="250" y="9"/>
                    </a:cubicBezTo>
                    <a:cubicBezTo>
                      <a:pt x="251" y="8"/>
                      <a:pt x="253" y="9"/>
                      <a:pt x="254" y="8"/>
                    </a:cubicBezTo>
                    <a:cubicBezTo>
                      <a:pt x="253" y="8"/>
                      <a:pt x="252" y="8"/>
                      <a:pt x="251" y="9"/>
                    </a:cubicBezTo>
                    <a:cubicBezTo>
                      <a:pt x="252" y="7"/>
                      <a:pt x="251" y="7"/>
                      <a:pt x="250" y="8"/>
                    </a:cubicBezTo>
                    <a:cubicBezTo>
                      <a:pt x="253" y="6"/>
                      <a:pt x="257" y="6"/>
                      <a:pt x="260" y="5"/>
                    </a:cubicBezTo>
                    <a:cubicBezTo>
                      <a:pt x="259" y="5"/>
                      <a:pt x="259" y="6"/>
                      <a:pt x="258" y="6"/>
                    </a:cubicBezTo>
                    <a:cubicBezTo>
                      <a:pt x="262" y="7"/>
                      <a:pt x="269" y="5"/>
                      <a:pt x="273" y="4"/>
                    </a:cubicBezTo>
                    <a:cubicBezTo>
                      <a:pt x="279" y="3"/>
                      <a:pt x="284" y="1"/>
                      <a:pt x="290" y="0"/>
                    </a:cubicBezTo>
                    <a:cubicBezTo>
                      <a:pt x="289" y="0"/>
                      <a:pt x="288" y="0"/>
                      <a:pt x="287" y="1"/>
                    </a:cubicBezTo>
                    <a:cubicBezTo>
                      <a:pt x="288" y="1"/>
                      <a:pt x="292" y="1"/>
                      <a:pt x="291" y="3"/>
                    </a:cubicBezTo>
                    <a:cubicBezTo>
                      <a:pt x="290" y="4"/>
                      <a:pt x="286" y="4"/>
                      <a:pt x="284" y="4"/>
                    </a:cubicBezTo>
                    <a:cubicBezTo>
                      <a:pt x="285" y="5"/>
                      <a:pt x="284" y="6"/>
                      <a:pt x="283" y="6"/>
                    </a:cubicBezTo>
                    <a:cubicBezTo>
                      <a:pt x="285" y="5"/>
                      <a:pt x="287" y="5"/>
                      <a:pt x="290" y="4"/>
                    </a:cubicBezTo>
                    <a:cubicBezTo>
                      <a:pt x="291" y="4"/>
                      <a:pt x="292" y="3"/>
                      <a:pt x="293" y="3"/>
                    </a:cubicBezTo>
                    <a:cubicBezTo>
                      <a:pt x="294" y="3"/>
                      <a:pt x="298" y="1"/>
                      <a:pt x="295" y="3"/>
                    </a:cubicBezTo>
                    <a:cubicBezTo>
                      <a:pt x="295" y="3"/>
                      <a:pt x="297" y="2"/>
                      <a:pt x="297" y="3"/>
                    </a:cubicBezTo>
                    <a:cubicBezTo>
                      <a:pt x="298" y="4"/>
                      <a:pt x="295" y="5"/>
                      <a:pt x="294" y="5"/>
                    </a:cubicBezTo>
                    <a:cubicBezTo>
                      <a:pt x="296" y="7"/>
                      <a:pt x="299" y="5"/>
                      <a:pt x="302" y="5"/>
                    </a:cubicBezTo>
                    <a:cubicBezTo>
                      <a:pt x="305" y="4"/>
                      <a:pt x="309" y="4"/>
                      <a:pt x="312" y="5"/>
                    </a:cubicBezTo>
                    <a:cubicBezTo>
                      <a:pt x="311" y="6"/>
                      <a:pt x="309" y="7"/>
                      <a:pt x="308" y="7"/>
                    </a:cubicBezTo>
                    <a:cubicBezTo>
                      <a:pt x="308" y="8"/>
                      <a:pt x="309" y="8"/>
                      <a:pt x="310" y="8"/>
                    </a:cubicBezTo>
                    <a:cubicBezTo>
                      <a:pt x="308" y="8"/>
                      <a:pt x="307" y="8"/>
                      <a:pt x="306" y="8"/>
                    </a:cubicBezTo>
                    <a:cubicBezTo>
                      <a:pt x="308" y="8"/>
                      <a:pt x="310" y="8"/>
                      <a:pt x="312" y="8"/>
                    </a:cubicBezTo>
                    <a:cubicBezTo>
                      <a:pt x="311" y="8"/>
                      <a:pt x="310" y="9"/>
                      <a:pt x="310" y="9"/>
                    </a:cubicBezTo>
                    <a:cubicBezTo>
                      <a:pt x="312" y="10"/>
                      <a:pt x="314" y="10"/>
                      <a:pt x="316" y="9"/>
                    </a:cubicBezTo>
                    <a:cubicBezTo>
                      <a:pt x="317" y="9"/>
                      <a:pt x="318" y="9"/>
                      <a:pt x="319" y="9"/>
                    </a:cubicBezTo>
                    <a:cubicBezTo>
                      <a:pt x="320" y="9"/>
                      <a:pt x="323" y="8"/>
                      <a:pt x="321" y="9"/>
                    </a:cubicBezTo>
                    <a:cubicBezTo>
                      <a:pt x="324" y="9"/>
                      <a:pt x="327" y="8"/>
                      <a:pt x="330" y="9"/>
                    </a:cubicBezTo>
                    <a:cubicBezTo>
                      <a:pt x="331" y="9"/>
                      <a:pt x="333" y="9"/>
                      <a:pt x="334" y="10"/>
                    </a:cubicBezTo>
                    <a:cubicBezTo>
                      <a:pt x="335" y="11"/>
                      <a:pt x="337" y="10"/>
                      <a:pt x="338" y="11"/>
                    </a:cubicBezTo>
                    <a:cubicBezTo>
                      <a:pt x="341" y="13"/>
                      <a:pt x="344" y="11"/>
                      <a:pt x="348" y="12"/>
                    </a:cubicBezTo>
                    <a:cubicBezTo>
                      <a:pt x="349" y="12"/>
                      <a:pt x="351" y="11"/>
                      <a:pt x="351" y="13"/>
                    </a:cubicBezTo>
                    <a:cubicBezTo>
                      <a:pt x="352" y="13"/>
                      <a:pt x="355" y="13"/>
                      <a:pt x="353" y="14"/>
                    </a:cubicBezTo>
                    <a:cubicBezTo>
                      <a:pt x="355" y="14"/>
                      <a:pt x="357" y="14"/>
                      <a:pt x="359" y="14"/>
                    </a:cubicBezTo>
                    <a:cubicBezTo>
                      <a:pt x="360" y="14"/>
                      <a:pt x="361" y="13"/>
                      <a:pt x="361" y="13"/>
                    </a:cubicBezTo>
                    <a:cubicBezTo>
                      <a:pt x="363" y="13"/>
                      <a:pt x="363" y="13"/>
                      <a:pt x="362" y="14"/>
                    </a:cubicBezTo>
                    <a:cubicBezTo>
                      <a:pt x="364" y="11"/>
                      <a:pt x="370" y="12"/>
                      <a:pt x="372" y="13"/>
                    </a:cubicBezTo>
                    <a:cubicBezTo>
                      <a:pt x="374" y="13"/>
                      <a:pt x="374" y="15"/>
                      <a:pt x="376" y="16"/>
                    </a:cubicBezTo>
                    <a:cubicBezTo>
                      <a:pt x="377" y="16"/>
                      <a:pt x="377" y="16"/>
                      <a:pt x="378" y="17"/>
                    </a:cubicBezTo>
                    <a:cubicBezTo>
                      <a:pt x="379" y="18"/>
                      <a:pt x="380" y="17"/>
                      <a:pt x="381" y="17"/>
                    </a:cubicBezTo>
                    <a:cubicBezTo>
                      <a:pt x="262" y="116"/>
                      <a:pt x="262" y="116"/>
                      <a:pt x="262" y="116"/>
                    </a:cubicBezTo>
                    <a:cubicBezTo>
                      <a:pt x="263" y="116"/>
                      <a:pt x="264" y="117"/>
                      <a:pt x="265" y="116"/>
                    </a:cubicBezTo>
                    <a:cubicBezTo>
                      <a:pt x="267" y="115"/>
                      <a:pt x="267" y="117"/>
                      <a:pt x="269" y="117"/>
                    </a:cubicBezTo>
                    <a:cubicBezTo>
                      <a:pt x="270" y="117"/>
                      <a:pt x="272" y="116"/>
                      <a:pt x="273" y="115"/>
                    </a:cubicBezTo>
                    <a:cubicBezTo>
                      <a:pt x="275" y="115"/>
                      <a:pt x="276" y="115"/>
                      <a:pt x="278" y="115"/>
                    </a:cubicBezTo>
                    <a:cubicBezTo>
                      <a:pt x="277" y="116"/>
                      <a:pt x="275" y="117"/>
                      <a:pt x="274" y="118"/>
                    </a:cubicBezTo>
                    <a:cubicBezTo>
                      <a:pt x="274" y="119"/>
                      <a:pt x="276" y="120"/>
                      <a:pt x="275" y="121"/>
                    </a:cubicBezTo>
                    <a:cubicBezTo>
                      <a:pt x="275" y="123"/>
                      <a:pt x="276" y="125"/>
                      <a:pt x="277" y="126"/>
                    </a:cubicBezTo>
                    <a:cubicBezTo>
                      <a:pt x="278" y="128"/>
                      <a:pt x="276" y="130"/>
                      <a:pt x="275" y="131"/>
                    </a:cubicBezTo>
                    <a:cubicBezTo>
                      <a:pt x="279" y="130"/>
                      <a:pt x="282" y="129"/>
                      <a:pt x="286" y="128"/>
                    </a:cubicBezTo>
                    <a:cubicBezTo>
                      <a:pt x="287" y="127"/>
                      <a:pt x="288" y="126"/>
                      <a:pt x="290" y="125"/>
                    </a:cubicBezTo>
                    <a:cubicBezTo>
                      <a:pt x="290" y="125"/>
                      <a:pt x="291" y="125"/>
                      <a:pt x="291" y="125"/>
                    </a:cubicBezTo>
                    <a:cubicBezTo>
                      <a:pt x="292" y="124"/>
                      <a:pt x="292" y="124"/>
                      <a:pt x="293" y="123"/>
                    </a:cubicBezTo>
                    <a:cubicBezTo>
                      <a:pt x="294" y="123"/>
                      <a:pt x="295" y="123"/>
                      <a:pt x="296" y="123"/>
                    </a:cubicBezTo>
                    <a:cubicBezTo>
                      <a:pt x="297" y="122"/>
                      <a:pt x="301" y="121"/>
                      <a:pt x="302" y="121"/>
                    </a:cubicBezTo>
                    <a:cubicBezTo>
                      <a:pt x="306" y="123"/>
                      <a:pt x="299" y="125"/>
                      <a:pt x="301" y="127"/>
                    </a:cubicBezTo>
                    <a:cubicBezTo>
                      <a:pt x="302" y="128"/>
                      <a:pt x="303" y="128"/>
                      <a:pt x="303" y="129"/>
                    </a:cubicBezTo>
                    <a:cubicBezTo>
                      <a:pt x="302" y="130"/>
                      <a:pt x="301" y="132"/>
                      <a:pt x="302" y="132"/>
                    </a:cubicBezTo>
                    <a:cubicBezTo>
                      <a:pt x="305" y="134"/>
                      <a:pt x="303" y="136"/>
                      <a:pt x="303" y="138"/>
                    </a:cubicBezTo>
                    <a:cubicBezTo>
                      <a:pt x="302" y="140"/>
                      <a:pt x="302" y="143"/>
                      <a:pt x="301" y="145"/>
                    </a:cubicBezTo>
                    <a:cubicBezTo>
                      <a:pt x="301" y="146"/>
                      <a:pt x="302" y="149"/>
                      <a:pt x="301" y="150"/>
                    </a:cubicBezTo>
                    <a:cubicBezTo>
                      <a:pt x="300" y="151"/>
                      <a:pt x="299" y="152"/>
                      <a:pt x="300" y="152"/>
                    </a:cubicBezTo>
                    <a:cubicBezTo>
                      <a:pt x="299" y="153"/>
                      <a:pt x="298" y="155"/>
                      <a:pt x="298" y="157"/>
                    </a:cubicBezTo>
                    <a:cubicBezTo>
                      <a:pt x="300" y="157"/>
                      <a:pt x="303" y="159"/>
                      <a:pt x="304" y="160"/>
                    </a:cubicBezTo>
                    <a:cubicBezTo>
                      <a:pt x="306" y="161"/>
                      <a:pt x="305" y="163"/>
                      <a:pt x="308" y="162"/>
                    </a:cubicBezTo>
                    <a:cubicBezTo>
                      <a:pt x="307" y="164"/>
                      <a:pt x="305" y="165"/>
                      <a:pt x="304" y="166"/>
                    </a:cubicBezTo>
                    <a:cubicBezTo>
                      <a:pt x="302" y="167"/>
                      <a:pt x="301" y="169"/>
                      <a:pt x="300" y="171"/>
                    </a:cubicBezTo>
                    <a:cubicBezTo>
                      <a:pt x="297" y="174"/>
                      <a:pt x="292" y="176"/>
                      <a:pt x="288" y="178"/>
                    </a:cubicBezTo>
                    <a:cubicBezTo>
                      <a:pt x="289" y="177"/>
                      <a:pt x="289" y="176"/>
                      <a:pt x="290" y="175"/>
                    </a:cubicBezTo>
                    <a:cubicBezTo>
                      <a:pt x="289" y="176"/>
                      <a:pt x="288" y="177"/>
                      <a:pt x="287" y="177"/>
                    </a:cubicBezTo>
                    <a:cubicBezTo>
                      <a:pt x="287" y="174"/>
                      <a:pt x="293" y="173"/>
                      <a:pt x="296" y="171"/>
                    </a:cubicBezTo>
                    <a:cubicBezTo>
                      <a:pt x="295" y="172"/>
                      <a:pt x="289" y="175"/>
                      <a:pt x="289" y="173"/>
                    </a:cubicBezTo>
                    <a:cubicBezTo>
                      <a:pt x="289" y="172"/>
                      <a:pt x="294" y="171"/>
                      <a:pt x="294" y="171"/>
                    </a:cubicBezTo>
                    <a:cubicBezTo>
                      <a:pt x="294" y="171"/>
                      <a:pt x="293" y="171"/>
                      <a:pt x="292" y="171"/>
                    </a:cubicBezTo>
                    <a:cubicBezTo>
                      <a:pt x="294" y="170"/>
                      <a:pt x="296" y="168"/>
                      <a:pt x="296" y="166"/>
                    </a:cubicBezTo>
                    <a:cubicBezTo>
                      <a:pt x="297" y="163"/>
                      <a:pt x="298" y="164"/>
                      <a:pt x="299" y="162"/>
                    </a:cubicBezTo>
                    <a:cubicBezTo>
                      <a:pt x="297" y="163"/>
                      <a:pt x="295" y="164"/>
                      <a:pt x="292" y="164"/>
                    </a:cubicBezTo>
                    <a:cubicBezTo>
                      <a:pt x="293" y="164"/>
                      <a:pt x="294" y="164"/>
                      <a:pt x="294" y="164"/>
                    </a:cubicBezTo>
                    <a:cubicBezTo>
                      <a:pt x="294" y="164"/>
                      <a:pt x="289" y="165"/>
                      <a:pt x="289" y="165"/>
                    </a:cubicBezTo>
                    <a:cubicBezTo>
                      <a:pt x="289" y="167"/>
                      <a:pt x="288" y="166"/>
                      <a:pt x="288" y="167"/>
                    </a:cubicBezTo>
                    <a:cubicBezTo>
                      <a:pt x="287" y="168"/>
                      <a:pt x="287" y="167"/>
                      <a:pt x="286" y="168"/>
                    </a:cubicBezTo>
                    <a:cubicBezTo>
                      <a:pt x="285" y="169"/>
                      <a:pt x="283" y="169"/>
                      <a:pt x="284" y="168"/>
                    </a:cubicBezTo>
                    <a:cubicBezTo>
                      <a:pt x="285" y="167"/>
                      <a:pt x="286" y="166"/>
                      <a:pt x="287" y="165"/>
                    </a:cubicBezTo>
                    <a:cubicBezTo>
                      <a:pt x="289" y="164"/>
                      <a:pt x="290" y="163"/>
                      <a:pt x="291" y="162"/>
                    </a:cubicBezTo>
                    <a:cubicBezTo>
                      <a:pt x="292" y="161"/>
                      <a:pt x="294" y="162"/>
                      <a:pt x="296" y="161"/>
                    </a:cubicBezTo>
                    <a:cubicBezTo>
                      <a:pt x="294" y="161"/>
                      <a:pt x="293" y="161"/>
                      <a:pt x="293" y="160"/>
                    </a:cubicBezTo>
                    <a:cubicBezTo>
                      <a:pt x="293" y="161"/>
                      <a:pt x="291" y="163"/>
                      <a:pt x="290" y="162"/>
                    </a:cubicBezTo>
                    <a:cubicBezTo>
                      <a:pt x="288" y="161"/>
                      <a:pt x="291" y="159"/>
                      <a:pt x="292" y="158"/>
                    </a:cubicBezTo>
                    <a:cubicBezTo>
                      <a:pt x="292" y="159"/>
                      <a:pt x="292" y="159"/>
                      <a:pt x="293" y="159"/>
                    </a:cubicBezTo>
                    <a:cubicBezTo>
                      <a:pt x="292" y="159"/>
                      <a:pt x="292" y="158"/>
                      <a:pt x="293" y="157"/>
                    </a:cubicBezTo>
                    <a:cubicBezTo>
                      <a:pt x="292" y="157"/>
                      <a:pt x="292" y="157"/>
                      <a:pt x="292" y="157"/>
                    </a:cubicBezTo>
                    <a:cubicBezTo>
                      <a:pt x="293" y="156"/>
                      <a:pt x="293" y="155"/>
                      <a:pt x="295" y="154"/>
                    </a:cubicBezTo>
                    <a:cubicBezTo>
                      <a:pt x="294" y="155"/>
                      <a:pt x="293" y="155"/>
                      <a:pt x="292" y="154"/>
                    </a:cubicBezTo>
                    <a:cubicBezTo>
                      <a:pt x="292" y="153"/>
                      <a:pt x="293" y="153"/>
                      <a:pt x="294" y="152"/>
                    </a:cubicBezTo>
                    <a:cubicBezTo>
                      <a:pt x="293" y="152"/>
                      <a:pt x="291" y="152"/>
                      <a:pt x="292" y="150"/>
                    </a:cubicBezTo>
                    <a:cubicBezTo>
                      <a:pt x="290" y="152"/>
                      <a:pt x="289" y="150"/>
                      <a:pt x="291" y="149"/>
                    </a:cubicBezTo>
                    <a:cubicBezTo>
                      <a:pt x="292" y="149"/>
                      <a:pt x="294" y="149"/>
                      <a:pt x="295" y="148"/>
                    </a:cubicBezTo>
                    <a:cubicBezTo>
                      <a:pt x="294" y="149"/>
                      <a:pt x="293" y="149"/>
                      <a:pt x="292" y="149"/>
                    </a:cubicBezTo>
                    <a:cubicBezTo>
                      <a:pt x="294" y="148"/>
                      <a:pt x="292" y="146"/>
                      <a:pt x="295" y="146"/>
                    </a:cubicBezTo>
                    <a:cubicBezTo>
                      <a:pt x="293" y="146"/>
                      <a:pt x="293" y="145"/>
                      <a:pt x="294" y="145"/>
                    </a:cubicBezTo>
                    <a:cubicBezTo>
                      <a:pt x="295" y="144"/>
                      <a:pt x="296" y="146"/>
                      <a:pt x="297" y="146"/>
                    </a:cubicBezTo>
                    <a:cubicBezTo>
                      <a:pt x="297" y="145"/>
                      <a:pt x="295" y="144"/>
                      <a:pt x="296" y="143"/>
                    </a:cubicBezTo>
                    <a:cubicBezTo>
                      <a:pt x="296" y="142"/>
                      <a:pt x="299" y="142"/>
                      <a:pt x="300" y="143"/>
                    </a:cubicBezTo>
                    <a:cubicBezTo>
                      <a:pt x="298" y="142"/>
                      <a:pt x="296" y="142"/>
                      <a:pt x="295" y="143"/>
                    </a:cubicBezTo>
                    <a:cubicBezTo>
                      <a:pt x="294" y="142"/>
                      <a:pt x="297" y="140"/>
                      <a:pt x="298" y="140"/>
                    </a:cubicBezTo>
                    <a:cubicBezTo>
                      <a:pt x="297" y="140"/>
                      <a:pt x="295" y="142"/>
                      <a:pt x="295" y="141"/>
                    </a:cubicBezTo>
                    <a:cubicBezTo>
                      <a:pt x="294" y="140"/>
                      <a:pt x="295" y="139"/>
                      <a:pt x="296" y="139"/>
                    </a:cubicBezTo>
                    <a:cubicBezTo>
                      <a:pt x="298" y="137"/>
                      <a:pt x="300" y="136"/>
                      <a:pt x="302" y="135"/>
                    </a:cubicBezTo>
                    <a:cubicBezTo>
                      <a:pt x="300" y="135"/>
                      <a:pt x="298" y="137"/>
                      <a:pt x="296" y="138"/>
                    </a:cubicBezTo>
                    <a:cubicBezTo>
                      <a:pt x="294" y="140"/>
                      <a:pt x="294" y="137"/>
                      <a:pt x="292" y="137"/>
                    </a:cubicBezTo>
                    <a:cubicBezTo>
                      <a:pt x="293" y="136"/>
                      <a:pt x="293" y="135"/>
                      <a:pt x="293" y="134"/>
                    </a:cubicBezTo>
                    <a:cubicBezTo>
                      <a:pt x="293" y="133"/>
                      <a:pt x="294" y="133"/>
                      <a:pt x="295" y="132"/>
                    </a:cubicBezTo>
                    <a:cubicBezTo>
                      <a:pt x="293" y="134"/>
                      <a:pt x="295" y="129"/>
                      <a:pt x="296" y="129"/>
                    </a:cubicBezTo>
                    <a:cubicBezTo>
                      <a:pt x="297" y="128"/>
                      <a:pt x="298" y="126"/>
                      <a:pt x="299" y="125"/>
                    </a:cubicBezTo>
                    <a:cubicBezTo>
                      <a:pt x="299" y="125"/>
                      <a:pt x="298" y="126"/>
                      <a:pt x="297" y="126"/>
                    </a:cubicBezTo>
                    <a:cubicBezTo>
                      <a:pt x="296" y="127"/>
                      <a:pt x="297" y="127"/>
                      <a:pt x="296" y="129"/>
                    </a:cubicBezTo>
                    <a:cubicBezTo>
                      <a:pt x="295" y="127"/>
                      <a:pt x="294" y="129"/>
                      <a:pt x="293" y="130"/>
                    </a:cubicBezTo>
                    <a:cubicBezTo>
                      <a:pt x="292" y="132"/>
                      <a:pt x="291" y="133"/>
                      <a:pt x="290" y="135"/>
                    </a:cubicBezTo>
                    <a:cubicBezTo>
                      <a:pt x="290" y="136"/>
                      <a:pt x="289" y="138"/>
                      <a:pt x="287" y="139"/>
                    </a:cubicBezTo>
                    <a:cubicBezTo>
                      <a:pt x="285" y="139"/>
                      <a:pt x="286" y="137"/>
                      <a:pt x="286" y="136"/>
                    </a:cubicBezTo>
                    <a:cubicBezTo>
                      <a:pt x="286" y="137"/>
                      <a:pt x="283" y="137"/>
                      <a:pt x="282" y="137"/>
                    </a:cubicBezTo>
                    <a:cubicBezTo>
                      <a:pt x="284" y="134"/>
                      <a:pt x="286" y="132"/>
                      <a:pt x="289" y="131"/>
                    </a:cubicBezTo>
                    <a:cubicBezTo>
                      <a:pt x="288" y="131"/>
                      <a:pt x="287" y="131"/>
                      <a:pt x="287" y="132"/>
                    </a:cubicBezTo>
                    <a:cubicBezTo>
                      <a:pt x="288" y="129"/>
                      <a:pt x="284" y="133"/>
                      <a:pt x="284" y="133"/>
                    </a:cubicBezTo>
                    <a:cubicBezTo>
                      <a:pt x="282" y="133"/>
                      <a:pt x="283" y="131"/>
                      <a:pt x="283" y="130"/>
                    </a:cubicBezTo>
                    <a:cubicBezTo>
                      <a:pt x="282" y="131"/>
                      <a:pt x="281" y="131"/>
                      <a:pt x="280" y="130"/>
                    </a:cubicBezTo>
                    <a:cubicBezTo>
                      <a:pt x="280" y="131"/>
                      <a:pt x="278" y="131"/>
                      <a:pt x="277" y="132"/>
                    </a:cubicBezTo>
                    <a:cubicBezTo>
                      <a:pt x="278" y="131"/>
                      <a:pt x="279" y="132"/>
                      <a:pt x="281" y="132"/>
                    </a:cubicBezTo>
                    <a:cubicBezTo>
                      <a:pt x="281" y="133"/>
                      <a:pt x="280" y="135"/>
                      <a:pt x="282" y="133"/>
                    </a:cubicBezTo>
                    <a:cubicBezTo>
                      <a:pt x="281" y="134"/>
                      <a:pt x="280" y="134"/>
                      <a:pt x="280" y="134"/>
                    </a:cubicBezTo>
                    <a:cubicBezTo>
                      <a:pt x="281" y="134"/>
                      <a:pt x="282" y="133"/>
                      <a:pt x="282" y="135"/>
                    </a:cubicBezTo>
                    <a:cubicBezTo>
                      <a:pt x="281" y="135"/>
                      <a:pt x="281" y="135"/>
                      <a:pt x="281" y="136"/>
                    </a:cubicBezTo>
                    <a:cubicBezTo>
                      <a:pt x="281" y="137"/>
                      <a:pt x="279" y="138"/>
                      <a:pt x="278" y="138"/>
                    </a:cubicBezTo>
                    <a:cubicBezTo>
                      <a:pt x="280" y="136"/>
                      <a:pt x="277" y="137"/>
                      <a:pt x="277" y="137"/>
                    </a:cubicBezTo>
                    <a:cubicBezTo>
                      <a:pt x="279" y="137"/>
                      <a:pt x="276" y="137"/>
                      <a:pt x="276" y="137"/>
                    </a:cubicBezTo>
                    <a:cubicBezTo>
                      <a:pt x="275" y="137"/>
                      <a:pt x="275" y="139"/>
                      <a:pt x="274" y="139"/>
                    </a:cubicBezTo>
                    <a:cubicBezTo>
                      <a:pt x="275" y="137"/>
                      <a:pt x="268" y="135"/>
                      <a:pt x="271" y="134"/>
                    </a:cubicBezTo>
                    <a:cubicBezTo>
                      <a:pt x="270" y="134"/>
                      <a:pt x="270" y="133"/>
                      <a:pt x="270" y="132"/>
                    </a:cubicBezTo>
                    <a:cubicBezTo>
                      <a:pt x="270" y="130"/>
                      <a:pt x="270" y="129"/>
                      <a:pt x="268" y="129"/>
                    </a:cubicBezTo>
                    <a:cubicBezTo>
                      <a:pt x="268" y="128"/>
                      <a:pt x="269" y="128"/>
                      <a:pt x="270" y="128"/>
                    </a:cubicBezTo>
                    <a:cubicBezTo>
                      <a:pt x="268" y="128"/>
                      <a:pt x="265" y="128"/>
                      <a:pt x="265" y="126"/>
                    </a:cubicBezTo>
                    <a:cubicBezTo>
                      <a:pt x="264" y="127"/>
                      <a:pt x="263" y="125"/>
                      <a:pt x="263" y="125"/>
                    </a:cubicBezTo>
                    <a:cubicBezTo>
                      <a:pt x="264" y="123"/>
                      <a:pt x="265" y="123"/>
                      <a:pt x="266" y="122"/>
                    </a:cubicBezTo>
                    <a:cubicBezTo>
                      <a:pt x="267" y="121"/>
                      <a:pt x="268" y="120"/>
                      <a:pt x="269" y="120"/>
                    </a:cubicBezTo>
                    <a:cubicBezTo>
                      <a:pt x="272" y="118"/>
                      <a:pt x="268" y="123"/>
                      <a:pt x="268" y="123"/>
                    </a:cubicBezTo>
                    <a:cubicBezTo>
                      <a:pt x="269" y="122"/>
                      <a:pt x="271" y="120"/>
                      <a:pt x="273" y="121"/>
                    </a:cubicBezTo>
                    <a:cubicBezTo>
                      <a:pt x="272" y="121"/>
                      <a:pt x="271" y="119"/>
                      <a:pt x="270" y="119"/>
                    </a:cubicBezTo>
                    <a:cubicBezTo>
                      <a:pt x="268" y="119"/>
                      <a:pt x="266" y="121"/>
                      <a:pt x="265" y="121"/>
                    </a:cubicBezTo>
                    <a:cubicBezTo>
                      <a:pt x="261" y="122"/>
                      <a:pt x="257" y="123"/>
                      <a:pt x="253" y="120"/>
                    </a:cubicBezTo>
                    <a:cubicBezTo>
                      <a:pt x="254" y="120"/>
                      <a:pt x="256" y="119"/>
                      <a:pt x="256" y="118"/>
                    </a:cubicBezTo>
                    <a:cubicBezTo>
                      <a:pt x="254" y="118"/>
                      <a:pt x="253" y="119"/>
                      <a:pt x="251" y="119"/>
                    </a:cubicBezTo>
                    <a:cubicBezTo>
                      <a:pt x="249" y="119"/>
                      <a:pt x="247" y="118"/>
                      <a:pt x="244" y="118"/>
                    </a:cubicBezTo>
                    <a:cubicBezTo>
                      <a:pt x="240" y="117"/>
                      <a:pt x="236" y="120"/>
                      <a:pt x="232" y="119"/>
                    </a:cubicBezTo>
                    <a:cubicBezTo>
                      <a:pt x="234" y="118"/>
                      <a:pt x="229" y="116"/>
                      <a:pt x="228" y="116"/>
                    </a:cubicBezTo>
                    <a:cubicBezTo>
                      <a:pt x="230" y="113"/>
                      <a:pt x="234" y="113"/>
                      <a:pt x="236" y="111"/>
                    </a:cubicBezTo>
                    <a:cubicBezTo>
                      <a:pt x="233" y="112"/>
                      <a:pt x="231" y="113"/>
                      <a:pt x="228" y="114"/>
                    </a:cubicBezTo>
                    <a:cubicBezTo>
                      <a:pt x="227" y="115"/>
                      <a:pt x="226" y="115"/>
                      <a:pt x="225" y="115"/>
                    </a:cubicBezTo>
                    <a:cubicBezTo>
                      <a:pt x="224" y="115"/>
                      <a:pt x="224" y="114"/>
                      <a:pt x="223" y="114"/>
                    </a:cubicBezTo>
                    <a:cubicBezTo>
                      <a:pt x="224" y="113"/>
                      <a:pt x="225" y="112"/>
                      <a:pt x="227" y="112"/>
                    </a:cubicBezTo>
                    <a:cubicBezTo>
                      <a:pt x="226" y="112"/>
                      <a:pt x="222" y="113"/>
                      <a:pt x="225" y="111"/>
                    </a:cubicBezTo>
                    <a:cubicBezTo>
                      <a:pt x="223" y="112"/>
                      <a:pt x="222" y="112"/>
                      <a:pt x="221" y="112"/>
                    </a:cubicBezTo>
                    <a:cubicBezTo>
                      <a:pt x="222" y="111"/>
                      <a:pt x="223" y="111"/>
                      <a:pt x="224" y="111"/>
                    </a:cubicBezTo>
                    <a:cubicBezTo>
                      <a:pt x="223" y="111"/>
                      <a:pt x="221" y="112"/>
                      <a:pt x="219" y="111"/>
                    </a:cubicBezTo>
                    <a:cubicBezTo>
                      <a:pt x="221" y="110"/>
                      <a:pt x="223" y="110"/>
                      <a:pt x="225" y="110"/>
                    </a:cubicBezTo>
                    <a:cubicBezTo>
                      <a:pt x="224" y="109"/>
                      <a:pt x="222" y="111"/>
                      <a:pt x="221" y="110"/>
                    </a:cubicBezTo>
                    <a:cubicBezTo>
                      <a:pt x="220" y="109"/>
                      <a:pt x="226" y="107"/>
                      <a:pt x="227" y="107"/>
                    </a:cubicBezTo>
                    <a:cubicBezTo>
                      <a:pt x="225" y="106"/>
                      <a:pt x="223" y="107"/>
                      <a:pt x="221" y="108"/>
                    </a:cubicBezTo>
                    <a:cubicBezTo>
                      <a:pt x="220" y="109"/>
                      <a:pt x="217" y="108"/>
                      <a:pt x="215" y="109"/>
                    </a:cubicBezTo>
                    <a:cubicBezTo>
                      <a:pt x="216" y="108"/>
                      <a:pt x="216" y="108"/>
                      <a:pt x="216" y="108"/>
                    </a:cubicBezTo>
                    <a:cubicBezTo>
                      <a:pt x="215" y="108"/>
                      <a:pt x="215" y="109"/>
                      <a:pt x="214" y="109"/>
                    </a:cubicBezTo>
                    <a:cubicBezTo>
                      <a:pt x="215" y="108"/>
                      <a:pt x="216" y="107"/>
                      <a:pt x="217" y="106"/>
                    </a:cubicBezTo>
                    <a:cubicBezTo>
                      <a:pt x="215" y="107"/>
                      <a:pt x="214" y="109"/>
                      <a:pt x="212" y="110"/>
                    </a:cubicBezTo>
                    <a:cubicBezTo>
                      <a:pt x="213" y="109"/>
                      <a:pt x="213" y="109"/>
                      <a:pt x="213" y="109"/>
                    </a:cubicBezTo>
                    <a:cubicBezTo>
                      <a:pt x="212" y="109"/>
                      <a:pt x="211" y="109"/>
                      <a:pt x="211" y="110"/>
                    </a:cubicBezTo>
                    <a:cubicBezTo>
                      <a:pt x="209" y="108"/>
                      <a:pt x="216" y="106"/>
                      <a:pt x="217" y="105"/>
                    </a:cubicBezTo>
                    <a:cubicBezTo>
                      <a:pt x="215" y="106"/>
                      <a:pt x="214" y="106"/>
                      <a:pt x="212" y="107"/>
                    </a:cubicBezTo>
                    <a:cubicBezTo>
                      <a:pt x="211" y="108"/>
                      <a:pt x="209" y="107"/>
                      <a:pt x="207" y="108"/>
                    </a:cubicBezTo>
                    <a:cubicBezTo>
                      <a:pt x="209" y="108"/>
                      <a:pt x="210" y="107"/>
                      <a:pt x="211" y="107"/>
                    </a:cubicBezTo>
                    <a:cubicBezTo>
                      <a:pt x="208" y="109"/>
                      <a:pt x="206" y="109"/>
                      <a:pt x="203" y="110"/>
                    </a:cubicBezTo>
                    <a:cubicBezTo>
                      <a:pt x="206" y="110"/>
                      <a:pt x="202" y="111"/>
                      <a:pt x="201" y="111"/>
                    </a:cubicBezTo>
                    <a:cubicBezTo>
                      <a:pt x="202" y="111"/>
                      <a:pt x="203" y="111"/>
                      <a:pt x="204" y="111"/>
                    </a:cubicBezTo>
                    <a:cubicBezTo>
                      <a:pt x="204" y="112"/>
                      <a:pt x="204" y="112"/>
                      <a:pt x="204" y="112"/>
                    </a:cubicBezTo>
                    <a:cubicBezTo>
                      <a:pt x="204" y="111"/>
                      <a:pt x="205" y="111"/>
                      <a:pt x="206" y="111"/>
                    </a:cubicBezTo>
                    <a:cubicBezTo>
                      <a:pt x="204" y="113"/>
                      <a:pt x="201" y="113"/>
                      <a:pt x="199" y="114"/>
                    </a:cubicBezTo>
                    <a:cubicBezTo>
                      <a:pt x="201" y="113"/>
                      <a:pt x="203" y="113"/>
                      <a:pt x="205" y="113"/>
                    </a:cubicBezTo>
                    <a:cubicBezTo>
                      <a:pt x="206" y="115"/>
                      <a:pt x="199" y="115"/>
                      <a:pt x="198" y="117"/>
                    </a:cubicBezTo>
                    <a:cubicBezTo>
                      <a:pt x="198" y="117"/>
                      <a:pt x="199" y="116"/>
                      <a:pt x="200" y="116"/>
                    </a:cubicBezTo>
                    <a:cubicBezTo>
                      <a:pt x="199" y="117"/>
                      <a:pt x="198" y="118"/>
                      <a:pt x="200" y="117"/>
                    </a:cubicBezTo>
                    <a:cubicBezTo>
                      <a:pt x="198" y="118"/>
                      <a:pt x="197" y="118"/>
                      <a:pt x="195" y="119"/>
                    </a:cubicBezTo>
                    <a:cubicBezTo>
                      <a:pt x="194" y="119"/>
                      <a:pt x="194" y="119"/>
                      <a:pt x="193" y="120"/>
                    </a:cubicBezTo>
                    <a:cubicBezTo>
                      <a:pt x="191" y="120"/>
                      <a:pt x="190" y="119"/>
                      <a:pt x="189" y="119"/>
                    </a:cubicBezTo>
                    <a:cubicBezTo>
                      <a:pt x="189" y="119"/>
                      <a:pt x="190" y="119"/>
                      <a:pt x="190" y="119"/>
                    </a:cubicBezTo>
                    <a:cubicBezTo>
                      <a:pt x="189" y="119"/>
                      <a:pt x="187" y="119"/>
                      <a:pt x="186" y="120"/>
                    </a:cubicBezTo>
                    <a:cubicBezTo>
                      <a:pt x="187" y="120"/>
                      <a:pt x="187" y="119"/>
                      <a:pt x="188" y="118"/>
                    </a:cubicBezTo>
                    <a:cubicBezTo>
                      <a:pt x="187" y="118"/>
                      <a:pt x="182" y="120"/>
                      <a:pt x="182" y="122"/>
                    </a:cubicBezTo>
                    <a:cubicBezTo>
                      <a:pt x="182" y="121"/>
                      <a:pt x="182" y="120"/>
                      <a:pt x="183" y="120"/>
                    </a:cubicBezTo>
                    <a:cubicBezTo>
                      <a:pt x="182" y="120"/>
                      <a:pt x="182" y="120"/>
                      <a:pt x="181" y="121"/>
                    </a:cubicBezTo>
                    <a:cubicBezTo>
                      <a:pt x="180" y="121"/>
                      <a:pt x="180" y="122"/>
                      <a:pt x="179" y="123"/>
                    </a:cubicBezTo>
                    <a:cubicBezTo>
                      <a:pt x="180" y="121"/>
                      <a:pt x="178" y="122"/>
                      <a:pt x="177" y="123"/>
                    </a:cubicBezTo>
                    <a:cubicBezTo>
                      <a:pt x="176" y="124"/>
                      <a:pt x="173" y="124"/>
                      <a:pt x="172" y="125"/>
                    </a:cubicBezTo>
                    <a:cubicBezTo>
                      <a:pt x="173" y="124"/>
                      <a:pt x="174" y="123"/>
                      <a:pt x="176" y="122"/>
                    </a:cubicBezTo>
                    <a:cubicBezTo>
                      <a:pt x="174" y="123"/>
                      <a:pt x="172" y="124"/>
                      <a:pt x="170" y="125"/>
                    </a:cubicBezTo>
                    <a:cubicBezTo>
                      <a:pt x="171" y="125"/>
                      <a:pt x="171" y="124"/>
                      <a:pt x="171" y="124"/>
                    </a:cubicBezTo>
                    <a:cubicBezTo>
                      <a:pt x="170" y="124"/>
                      <a:pt x="168" y="125"/>
                      <a:pt x="167" y="126"/>
                    </a:cubicBezTo>
                    <a:cubicBezTo>
                      <a:pt x="164" y="127"/>
                      <a:pt x="164" y="127"/>
                      <a:pt x="162" y="127"/>
                    </a:cubicBezTo>
                    <a:cubicBezTo>
                      <a:pt x="163" y="128"/>
                      <a:pt x="161" y="127"/>
                      <a:pt x="161" y="127"/>
                    </a:cubicBezTo>
                    <a:cubicBezTo>
                      <a:pt x="159" y="127"/>
                      <a:pt x="158" y="128"/>
                      <a:pt x="157" y="128"/>
                    </a:cubicBezTo>
                    <a:cubicBezTo>
                      <a:pt x="156" y="128"/>
                      <a:pt x="155" y="128"/>
                      <a:pt x="156" y="127"/>
                    </a:cubicBezTo>
                    <a:cubicBezTo>
                      <a:pt x="156" y="126"/>
                      <a:pt x="157" y="126"/>
                      <a:pt x="157" y="126"/>
                    </a:cubicBezTo>
                    <a:cubicBezTo>
                      <a:pt x="161" y="125"/>
                      <a:pt x="165" y="123"/>
                      <a:pt x="169" y="122"/>
                    </a:cubicBezTo>
                    <a:cubicBezTo>
                      <a:pt x="167" y="121"/>
                      <a:pt x="165" y="124"/>
                      <a:pt x="163" y="123"/>
                    </a:cubicBezTo>
                    <a:cubicBezTo>
                      <a:pt x="161" y="121"/>
                      <a:pt x="170" y="117"/>
                      <a:pt x="171" y="117"/>
                    </a:cubicBezTo>
                    <a:cubicBezTo>
                      <a:pt x="173" y="116"/>
                      <a:pt x="175" y="115"/>
                      <a:pt x="176" y="114"/>
                    </a:cubicBezTo>
                    <a:cubicBezTo>
                      <a:pt x="177" y="113"/>
                      <a:pt x="178" y="111"/>
                      <a:pt x="179" y="111"/>
                    </a:cubicBezTo>
                    <a:cubicBezTo>
                      <a:pt x="183" y="110"/>
                      <a:pt x="187" y="109"/>
                      <a:pt x="191" y="108"/>
                    </a:cubicBezTo>
                    <a:cubicBezTo>
                      <a:pt x="191" y="109"/>
                      <a:pt x="193" y="109"/>
                      <a:pt x="194" y="109"/>
                    </a:cubicBezTo>
                    <a:cubicBezTo>
                      <a:pt x="196" y="108"/>
                      <a:pt x="199" y="109"/>
                      <a:pt x="201" y="110"/>
                    </a:cubicBezTo>
                    <a:cubicBezTo>
                      <a:pt x="199" y="108"/>
                      <a:pt x="194" y="107"/>
                      <a:pt x="198" y="105"/>
                    </a:cubicBezTo>
                    <a:cubicBezTo>
                      <a:pt x="201" y="104"/>
                      <a:pt x="204" y="103"/>
                      <a:pt x="206" y="103"/>
                    </a:cubicBezTo>
                    <a:cubicBezTo>
                      <a:pt x="204" y="102"/>
                      <a:pt x="201" y="104"/>
                      <a:pt x="199" y="105"/>
                    </a:cubicBezTo>
                    <a:cubicBezTo>
                      <a:pt x="198" y="105"/>
                      <a:pt x="193" y="106"/>
                      <a:pt x="194" y="104"/>
                    </a:cubicBezTo>
                    <a:cubicBezTo>
                      <a:pt x="193" y="105"/>
                      <a:pt x="191" y="106"/>
                      <a:pt x="189" y="106"/>
                    </a:cubicBezTo>
                    <a:cubicBezTo>
                      <a:pt x="187" y="106"/>
                      <a:pt x="186" y="107"/>
                      <a:pt x="184" y="108"/>
                    </a:cubicBezTo>
                    <a:cubicBezTo>
                      <a:pt x="182" y="108"/>
                      <a:pt x="180" y="108"/>
                      <a:pt x="179" y="109"/>
                    </a:cubicBezTo>
                    <a:cubicBezTo>
                      <a:pt x="177" y="110"/>
                      <a:pt x="176" y="111"/>
                      <a:pt x="175" y="111"/>
                    </a:cubicBezTo>
                    <a:cubicBezTo>
                      <a:pt x="172" y="112"/>
                      <a:pt x="170" y="112"/>
                      <a:pt x="168" y="114"/>
                    </a:cubicBezTo>
                    <a:cubicBezTo>
                      <a:pt x="166" y="115"/>
                      <a:pt x="164" y="116"/>
                      <a:pt x="163" y="116"/>
                    </a:cubicBezTo>
                    <a:cubicBezTo>
                      <a:pt x="161" y="117"/>
                      <a:pt x="160" y="115"/>
                      <a:pt x="159" y="116"/>
                    </a:cubicBezTo>
                    <a:cubicBezTo>
                      <a:pt x="161" y="115"/>
                      <a:pt x="161" y="118"/>
                      <a:pt x="159" y="119"/>
                    </a:cubicBezTo>
                    <a:cubicBezTo>
                      <a:pt x="157" y="120"/>
                      <a:pt x="154" y="120"/>
                      <a:pt x="152" y="121"/>
                    </a:cubicBezTo>
                    <a:cubicBezTo>
                      <a:pt x="154" y="121"/>
                      <a:pt x="152" y="122"/>
                      <a:pt x="151" y="122"/>
                    </a:cubicBezTo>
                    <a:cubicBezTo>
                      <a:pt x="150" y="123"/>
                      <a:pt x="149" y="122"/>
                      <a:pt x="148" y="123"/>
                    </a:cubicBezTo>
                    <a:cubicBezTo>
                      <a:pt x="151" y="121"/>
                      <a:pt x="147" y="123"/>
                      <a:pt x="147" y="123"/>
                    </a:cubicBezTo>
                    <a:cubicBezTo>
                      <a:pt x="146" y="123"/>
                      <a:pt x="144" y="123"/>
                      <a:pt x="143" y="124"/>
                    </a:cubicBezTo>
                    <a:cubicBezTo>
                      <a:pt x="143" y="124"/>
                      <a:pt x="143" y="125"/>
                      <a:pt x="142" y="125"/>
                    </a:cubicBezTo>
                    <a:cubicBezTo>
                      <a:pt x="141" y="126"/>
                      <a:pt x="139" y="126"/>
                      <a:pt x="138" y="126"/>
                    </a:cubicBezTo>
                    <a:cubicBezTo>
                      <a:pt x="141" y="126"/>
                      <a:pt x="138" y="127"/>
                      <a:pt x="137" y="127"/>
                    </a:cubicBezTo>
                    <a:cubicBezTo>
                      <a:pt x="136" y="127"/>
                      <a:pt x="134" y="128"/>
                      <a:pt x="133" y="129"/>
                    </a:cubicBezTo>
                    <a:cubicBezTo>
                      <a:pt x="135" y="129"/>
                      <a:pt x="137" y="129"/>
                      <a:pt x="138" y="130"/>
                    </a:cubicBezTo>
                    <a:cubicBezTo>
                      <a:pt x="141" y="131"/>
                      <a:pt x="136" y="133"/>
                      <a:pt x="135" y="133"/>
                    </a:cubicBezTo>
                    <a:cubicBezTo>
                      <a:pt x="133" y="134"/>
                      <a:pt x="131" y="134"/>
                      <a:pt x="129" y="135"/>
                    </a:cubicBezTo>
                    <a:cubicBezTo>
                      <a:pt x="128" y="136"/>
                      <a:pt x="127" y="136"/>
                      <a:pt x="126" y="136"/>
                    </a:cubicBezTo>
                    <a:cubicBezTo>
                      <a:pt x="125" y="138"/>
                      <a:pt x="123" y="137"/>
                      <a:pt x="122" y="138"/>
                    </a:cubicBezTo>
                    <a:cubicBezTo>
                      <a:pt x="123" y="138"/>
                      <a:pt x="123" y="138"/>
                      <a:pt x="124" y="138"/>
                    </a:cubicBezTo>
                    <a:cubicBezTo>
                      <a:pt x="123" y="138"/>
                      <a:pt x="120" y="141"/>
                      <a:pt x="120" y="139"/>
                    </a:cubicBezTo>
                    <a:cubicBezTo>
                      <a:pt x="119" y="140"/>
                      <a:pt x="116" y="141"/>
                      <a:pt x="114" y="141"/>
                    </a:cubicBezTo>
                    <a:cubicBezTo>
                      <a:pt x="113" y="141"/>
                      <a:pt x="112" y="142"/>
                      <a:pt x="110" y="142"/>
                    </a:cubicBezTo>
                    <a:cubicBezTo>
                      <a:pt x="108" y="143"/>
                      <a:pt x="107" y="143"/>
                      <a:pt x="105" y="144"/>
                    </a:cubicBezTo>
                    <a:cubicBezTo>
                      <a:pt x="103" y="145"/>
                      <a:pt x="101" y="146"/>
                      <a:pt x="99" y="146"/>
                    </a:cubicBezTo>
                    <a:cubicBezTo>
                      <a:pt x="98" y="146"/>
                      <a:pt x="97" y="147"/>
                      <a:pt x="96" y="147"/>
                    </a:cubicBezTo>
                    <a:cubicBezTo>
                      <a:pt x="95" y="147"/>
                      <a:pt x="92" y="149"/>
                      <a:pt x="91" y="149"/>
                    </a:cubicBezTo>
                    <a:cubicBezTo>
                      <a:pt x="93" y="149"/>
                      <a:pt x="91" y="150"/>
                      <a:pt x="90" y="151"/>
                    </a:cubicBezTo>
                    <a:cubicBezTo>
                      <a:pt x="89" y="151"/>
                      <a:pt x="87" y="151"/>
                      <a:pt x="86" y="152"/>
                    </a:cubicBezTo>
                    <a:cubicBezTo>
                      <a:pt x="85" y="153"/>
                      <a:pt x="84" y="153"/>
                      <a:pt x="83" y="153"/>
                    </a:cubicBezTo>
                    <a:cubicBezTo>
                      <a:pt x="81" y="153"/>
                      <a:pt x="80" y="154"/>
                      <a:pt x="79" y="155"/>
                    </a:cubicBezTo>
                    <a:cubicBezTo>
                      <a:pt x="78" y="155"/>
                      <a:pt x="78" y="154"/>
                      <a:pt x="77" y="154"/>
                    </a:cubicBezTo>
                    <a:cubicBezTo>
                      <a:pt x="77" y="154"/>
                      <a:pt x="75" y="155"/>
                      <a:pt x="74" y="156"/>
                    </a:cubicBezTo>
                    <a:cubicBezTo>
                      <a:pt x="74" y="157"/>
                      <a:pt x="73" y="157"/>
                      <a:pt x="72" y="157"/>
                    </a:cubicBezTo>
                    <a:cubicBezTo>
                      <a:pt x="70" y="156"/>
                      <a:pt x="69" y="157"/>
                      <a:pt x="68" y="157"/>
                    </a:cubicBezTo>
                    <a:cubicBezTo>
                      <a:pt x="71" y="157"/>
                      <a:pt x="66" y="158"/>
                      <a:pt x="66" y="158"/>
                    </a:cubicBezTo>
                    <a:cubicBezTo>
                      <a:pt x="63" y="158"/>
                      <a:pt x="61" y="159"/>
                      <a:pt x="59" y="160"/>
                    </a:cubicBezTo>
                    <a:cubicBezTo>
                      <a:pt x="60" y="160"/>
                      <a:pt x="61" y="160"/>
                      <a:pt x="62" y="160"/>
                    </a:cubicBezTo>
                    <a:cubicBezTo>
                      <a:pt x="61" y="161"/>
                      <a:pt x="61" y="161"/>
                      <a:pt x="62" y="161"/>
                    </a:cubicBezTo>
                    <a:cubicBezTo>
                      <a:pt x="61" y="162"/>
                      <a:pt x="60" y="162"/>
                      <a:pt x="59" y="162"/>
                    </a:cubicBezTo>
                    <a:cubicBezTo>
                      <a:pt x="58" y="162"/>
                      <a:pt x="58" y="164"/>
                      <a:pt x="57" y="164"/>
                    </a:cubicBezTo>
                    <a:cubicBezTo>
                      <a:pt x="57" y="163"/>
                      <a:pt x="58" y="162"/>
                      <a:pt x="59" y="162"/>
                    </a:cubicBezTo>
                    <a:cubicBezTo>
                      <a:pt x="58" y="161"/>
                      <a:pt x="57" y="163"/>
                      <a:pt x="56" y="163"/>
                    </a:cubicBezTo>
                    <a:cubicBezTo>
                      <a:pt x="54" y="164"/>
                      <a:pt x="53" y="165"/>
                      <a:pt x="51" y="165"/>
                    </a:cubicBezTo>
                    <a:cubicBezTo>
                      <a:pt x="49" y="165"/>
                      <a:pt x="48" y="165"/>
                      <a:pt x="46" y="166"/>
                    </a:cubicBezTo>
                    <a:cubicBezTo>
                      <a:pt x="44" y="167"/>
                      <a:pt x="43" y="169"/>
                      <a:pt x="41" y="168"/>
                    </a:cubicBezTo>
                    <a:cubicBezTo>
                      <a:pt x="42" y="168"/>
                      <a:pt x="43" y="167"/>
                      <a:pt x="44" y="166"/>
                    </a:cubicBezTo>
                    <a:cubicBezTo>
                      <a:pt x="43" y="165"/>
                      <a:pt x="40" y="166"/>
                      <a:pt x="39" y="167"/>
                    </a:cubicBezTo>
                    <a:cubicBezTo>
                      <a:pt x="38" y="167"/>
                      <a:pt x="37" y="167"/>
                      <a:pt x="36" y="167"/>
                    </a:cubicBezTo>
                    <a:cubicBezTo>
                      <a:pt x="35" y="168"/>
                      <a:pt x="34" y="169"/>
                      <a:pt x="33" y="169"/>
                    </a:cubicBezTo>
                    <a:cubicBezTo>
                      <a:pt x="34" y="167"/>
                      <a:pt x="32" y="169"/>
                      <a:pt x="32" y="169"/>
                    </a:cubicBezTo>
                    <a:cubicBezTo>
                      <a:pt x="31" y="170"/>
                      <a:pt x="30" y="170"/>
                      <a:pt x="29" y="169"/>
                    </a:cubicBezTo>
                    <a:cubicBezTo>
                      <a:pt x="29" y="169"/>
                      <a:pt x="27" y="170"/>
                      <a:pt x="27" y="170"/>
                    </a:cubicBezTo>
                    <a:cubicBezTo>
                      <a:pt x="25" y="171"/>
                      <a:pt x="24" y="170"/>
                      <a:pt x="23" y="171"/>
                    </a:cubicBezTo>
                    <a:cubicBezTo>
                      <a:pt x="24" y="169"/>
                      <a:pt x="26" y="169"/>
                      <a:pt x="28" y="169"/>
                    </a:cubicBezTo>
                    <a:cubicBezTo>
                      <a:pt x="26" y="166"/>
                      <a:pt x="21" y="170"/>
                      <a:pt x="19" y="171"/>
                    </a:cubicBezTo>
                    <a:cubicBezTo>
                      <a:pt x="18" y="172"/>
                      <a:pt x="17" y="172"/>
                      <a:pt x="16" y="172"/>
                    </a:cubicBezTo>
                    <a:cubicBezTo>
                      <a:pt x="16" y="173"/>
                      <a:pt x="15" y="173"/>
                      <a:pt x="14" y="174"/>
                    </a:cubicBezTo>
                    <a:cubicBezTo>
                      <a:pt x="14" y="174"/>
                      <a:pt x="14" y="173"/>
                      <a:pt x="13" y="174"/>
                    </a:cubicBezTo>
                    <a:cubicBezTo>
                      <a:pt x="12" y="175"/>
                      <a:pt x="11" y="175"/>
                      <a:pt x="10" y="174"/>
                    </a:cubicBezTo>
                    <a:cubicBezTo>
                      <a:pt x="12" y="174"/>
                      <a:pt x="11" y="173"/>
                      <a:pt x="12" y="172"/>
                    </a:cubicBezTo>
                    <a:cubicBezTo>
                      <a:pt x="10" y="171"/>
                      <a:pt x="10" y="175"/>
                      <a:pt x="7" y="175"/>
                    </a:cubicBezTo>
                  </a:path>
                </a:pathLst>
              </a:custGeom>
              <a:solidFill>
                <a:srgbClr val="A0A1CC"/>
              </a:solidFill>
              <a:ln w="3175">
                <a:solidFill>
                  <a:schemeClr val="tx1"/>
                </a:solidFill>
                <a:round/>
                <a:headEnd/>
                <a:tailEnd/>
              </a:ln>
            </p:spPr>
            <p:txBody>
              <a:bodyPr/>
              <a:lstStyle/>
              <a:p>
                <a:pPr defTabSz="457200" fontAlgn="base">
                  <a:spcBef>
                    <a:spcPct val="0"/>
                  </a:spcBef>
                  <a:spcAft>
                    <a:spcPct val="0"/>
                  </a:spcAft>
                </a:pPr>
                <a:endParaRPr lang="en-GB" dirty="0">
                  <a:solidFill>
                    <a:srgbClr val="7476B4"/>
                  </a:solidFill>
                </a:endParaRPr>
              </a:p>
            </p:txBody>
          </p:sp>
          <p:sp>
            <p:nvSpPr>
              <p:cNvPr id="2305" name="Freeform 5446"/>
              <p:cNvSpPr>
                <a:spLocks/>
              </p:cNvSpPr>
              <p:nvPr/>
            </p:nvSpPr>
            <p:spPr bwMode="auto">
              <a:xfrm>
                <a:off x="1003" y="1677"/>
                <a:ext cx="5" cy="3"/>
              </a:xfrm>
              <a:custGeom>
                <a:avLst/>
                <a:gdLst>
                  <a:gd name="T0" fmla="*/ 5 w 4"/>
                  <a:gd name="T1" fmla="*/ 2 h 2"/>
                  <a:gd name="T2" fmla="*/ 0 w 4"/>
                  <a:gd name="T3" fmla="*/ 3 h 2"/>
                  <a:gd name="T4" fmla="*/ 5 w 4"/>
                  <a:gd name="T5" fmla="*/ 2 h 2"/>
                  <a:gd name="T6" fmla="*/ 0 60000 65536"/>
                  <a:gd name="T7" fmla="*/ 0 60000 65536"/>
                  <a:gd name="T8" fmla="*/ 0 60000 65536"/>
                </a:gdLst>
                <a:ahLst/>
                <a:cxnLst>
                  <a:cxn ang="T6">
                    <a:pos x="T0" y="T1"/>
                  </a:cxn>
                  <a:cxn ang="T7">
                    <a:pos x="T2" y="T3"/>
                  </a:cxn>
                  <a:cxn ang="T8">
                    <a:pos x="T4" y="T5"/>
                  </a:cxn>
                </a:cxnLst>
                <a:rect l="0" t="0" r="r" b="b"/>
                <a:pathLst>
                  <a:path w="4" h="2">
                    <a:moveTo>
                      <a:pt x="4" y="1"/>
                    </a:moveTo>
                    <a:cubicBezTo>
                      <a:pt x="3" y="0"/>
                      <a:pt x="1" y="1"/>
                      <a:pt x="0" y="2"/>
                    </a:cubicBezTo>
                    <a:cubicBezTo>
                      <a:pt x="1" y="2"/>
                      <a:pt x="3" y="2"/>
                      <a:pt x="4"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06" name="Freeform 5447"/>
              <p:cNvSpPr>
                <a:spLocks/>
              </p:cNvSpPr>
              <p:nvPr/>
            </p:nvSpPr>
            <p:spPr bwMode="auto">
              <a:xfrm>
                <a:off x="915" y="1680"/>
                <a:ext cx="18" cy="8"/>
              </a:xfrm>
              <a:custGeom>
                <a:avLst/>
                <a:gdLst>
                  <a:gd name="T0" fmla="*/ 1 w 13"/>
                  <a:gd name="T1" fmla="*/ 5 h 6"/>
                  <a:gd name="T2" fmla="*/ 10 w 13"/>
                  <a:gd name="T3" fmla="*/ 1 h 6"/>
                  <a:gd name="T4" fmla="*/ 12 w 13"/>
                  <a:gd name="T5" fmla="*/ 3 h 6"/>
                  <a:gd name="T6" fmla="*/ 18 w 13"/>
                  <a:gd name="T7" fmla="*/ 3 h 6"/>
                  <a:gd name="T8" fmla="*/ 10 w 13"/>
                  <a:gd name="T9" fmla="*/ 5 h 6"/>
                  <a:gd name="T10" fmla="*/ 6 w 13"/>
                  <a:gd name="T11" fmla="*/ 5 h 6"/>
                  <a:gd name="T12" fmla="*/ 0 w 13"/>
                  <a:gd name="T13" fmla="*/ 8 h 6"/>
                  <a:gd name="T14" fmla="*/ 1 w 13"/>
                  <a:gd name="T15" fmla="*/ 5 h 6"/>
                  <a:gd name="T16" fmla="*/ 1 w 13"/>
                  <a:gd name="T17" fmla="*/ 7 h 6"/>
                  <a:gd name="T18" fmla="*/ 1 w 13"/>
                  <a:gd name="T19" fmla="*/ 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 h="6">
                    <a:moveTo>
                      <a:pt x="1" y="4"/>
                    </a:moveTo>
                    <a:cubicBezTo>
                      <a:pt x="3" y="2"/>
                      <a:pt x="4" y="0"/>
                      <a:pt x="7" y="1"/>
                    </a:cubicBezTo>
                    <a:cubicBezTo>
                      <a:pt x="8" y="1"/>
                      <a:pt x="9" y="2"/>
                      <a:pt x="9" y="2"/>
                    </a:cubicBezTo>
                    <a:cubicBezTo>
                      <a:pt x="11" y="2"/>
                      <a:pt x="12" y="2"/>
                      <a:pt x="13" y="2"/>
                    </a:cubicBezTo>
                    <a:cubicBezTo>
                      <a:pt x="11" y="4"/>
                      <a:pt x="9" y="3"/>
                      <a:pt x="7" y="4"/>
                    </a:cubicBezTo>
                    <a:cubicBezTo>
                      <a:pt x="9" y="3"/>
                      <a:pt x="5" y="4"/>
                      <a:pt x="4" y="4"/>
                    </a:cubicBezTo>
                    <a:cubicBezTo>
                      <a:pt x="3" y="5"/>
                      <a:pt x="2" y="6"/>
                      <a:pt x="0" y="6"/>
                    </a:cubicBezTo>
                    <a:cubicBezTo>
                      <a:pt x="1" y="5"/>
                      <a:pt x="1" y="5"/>
                      <a:pt x="1" y="4"/>
                    </a:cubicBezTo>
                    <a:cubicBezTo>
                      <a:pt x="1" y="4"/>
                      <a:pt x="1" y="5"/>
                      <a:pt x="1" y="5"/>
                    </a:cubicBezTo>
                    <a:cubicBezTo>
                      <a:pt x="1" y="5"/>
                      <a:pt x="1" y="4"/>
                      <a:pt x="1"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07" name="Freeform 5448"/>
              <p:cNvSpPr>
                <a:spLocks/>
              </p:cNvSpPr>
              <p:nvPr/>
            </p:nvSpPr>
            <p:spPr bwMode="auto">
              <a:xfrm>
                <a:off x="974" y="1640"/>
                <a:ext cx="6" cy="7"/>
              </a:xfrm>
              <a:custGeom>
                <a:avLst/>
                <a:gdLst>
                  <a:gd name="T0" fmla="*/ 0 w 5"/>
                  <a:gd name="T1" fmla="*/ 4 h 5"/>
                  <a:gd name="T2" fmla="*/ 0 w 5"/>
                  <a:gd name="T3" fmla="*/ 4 h 5"/>
                  <a:gd name="T4" fmla="*/ 0 60000 65536"/>
                  <a:gd name="T5" fmla="*/ 0 60000 65536"/>
                </a:gdLst>
                <a:ahLst/>
                <a:cxnLst>
                  <a:cxn ang="T4">
                    <a:pos x="T0" y="T1"/>
                  </a:cxn>
                  <a:cxn ang="T5">
                    <a:pos x="T2" y="T3"/>
                  </a:cxn>
                </a:cxnLst>
                <a:rect l="0" t="0" r="r" b="b"/>
                <a:pathLst>
                  <a:path w="5" h="5">
                    <a:moveTo>
                      <a:pt x="0" y="3"/>
                    </a:moveTo>
                    <a:cubicBezTo>
                      <a:pt x="5" y="0"/>
                      <a:pt x="3" y="5"/>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08" name="Freeform 5449"/>
              <p:cNvSpPr>
                <a:spLocks/>
              </p:cNvSpPr>
              <p:nvPr/>
            </p:nvSpPr>
            <p:spPr bwMode="auto">
              <a:xfrm>
                <a:off x="1099" y="1727"/>
                <a:ext cx="4" cy="3"/>
              </a:xfrm>
              <a:custGeom>
                <a:avLst/>
                <a:gdLst>
                  <a:gd name="T0" fmla="*/ 0 w 3"/>
                  <a:gd name="T1" fmla="*/ 3 h 2"/>
                  <a:gd name="T2" fmla="*/ 4 w 3"/>
                  <a:gd name="T3" fmla="*/ 0 h 2"/>
                  <a:gd name="T4" fmla="*/ 0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0" y="2"/>
                    </a:moveTo>
                    <a:cubicBezTo>
                      <a:pt x="1" y="1"/>
                      <a:pt x="2" y="1"/>
                      <a:pt x="3" y="0"/>
                    </a:cubicBezTo>
                    <a:cubicBezTo>
                      <a:pt x="3" y="1"/>
                      <a:pt x="1" y="2"/>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09" name="Freeform 5450"/>
              <p:cNvSpPr>
                <a:spLocks/>
              </p:cNvSpPr>
              <p:nvPr/>
            </p:nvSpPr>
            <p:spPr bwMode="auto">
              <a:xfrm>
                <a:off x="1098" y="1727"/>
                <a:ext cx="3" cy="3"/>
              </a:xfrm>
              <a:custGeom>
                <a:avLst/>
                <a:gdLst>
                  <a:gd name="T0" fmla="*/ 2 w 3"/>
                  <a:gd name="T1" fmla="*/ 2 h 2"/>
                  <a:gd name="T2" fmla="*/ 0 w 3"/>
                  <a:gd name="T3" fmla="*/ 3 h 2"/>
                  <a:gd name="T4" fmla="*/ 3 w 3"/>
                  <a:gd name="T5" fmla="*/ 0 h 2"/>
                  <a:gd name="T6" fmla="*/ 2 w 3"/>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2" y="1"/>
                    </a:moveTo>
                    <a:cubicBezTo>
                      <a:pt x="2" y="2"/>
                      <a:pt x="1" y="2"/>
                      <a:pt x="0" y="2"/>
                    </a:cubicBezTo>
                    <a:cubicBezTo>
                      <a:pt x="1" y="2"/>
                      <a:pt x="2" y="0"/>
                      <a:pt x="3" y="0"/>
                    </a:cubicBezTo>
                    <a:cubicBezTo>
                      <a:pt x="3" y="1"/>
                      <a:pt x="3"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10" name="Freeform 5451"/>
              <p:cNvSpPr>
                <a:spLocks/>
              </p:cNvSpPr>
              <p:nvPr/>
            </p:nvSpPr>
            <p:spPr bwMode="auto">
              <a:xfrm>
                <a:off x="1223" y="1754"/>
                <a:ext cx="4" cy="2"/>
              </a:xfrm>
              <a:custGeom>
                <a:avLst/>
                <a:gdLst>
                  <a:gd name="T0" fmla="*/ 3 w 3"/>
                  <a:gd name="T1" fmla="*/ 0 h 2"/>
                  <a:gd name="T2" fmla="*/ 4 w 3"/>
                  <a:gd name="T3" fmla="*/ 1 h 2"/>
                  <a:gd name="T4" fmla="*/ 3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2" y="0"/>
                    </a:moveTo>
                    <a:cubicBezTo>
                      <a:pt x="3" y="1"/>
                      <a:pt x="3" y="1"/>
                      <a:pt x="3" y="1"/>
                    </a:cubicBezTo>
                    <a:cubicBezTo>
                      <a:pt x="1" y="2"/>
                      <a:pt x="0" y="0"/>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11" name="Freeform 5452"/>
              <p:cNvSpPr>
                <a:spLocks/>
              </p:cNvSpPr>
              <p:nvPr/>
            </p:nvSpPr>
            <p:spPr bwMode="auto">
              <a:xfrm>
                <a:off x="1192" y="1767"/>
                <a:ext cx="15" cy="18"/>
              </a:xfrm>
              <a:custGeom>
                <a:avLst/>
                <a:gdLst>
                  <a:gd name="T0" fmla="*/ 1 w 11"/>
                  <a:gd name="T1" fmla="*/ 13 h 14"/>
                  <a:gd name="T2" fmla="*/ 5 w 11"/>
                  <a:gd name="T3" fmla="*/ 12 h 14"/>
                  <a:gd name="T4" fmla="*/ 0 w 11"/>
                  <a:gd name="T5" fmla="*/ 18 h 14"/>
                  <a:gd name="T6" fmla="*/ 8 w 11"/>
                  <a:gd name="T7" fmla="*/ 12 h 14"/>
                  <a:gd name="T8" fmla="*/ 11 w 11"/>
                  <a:gd name="T9" fmla="*/ 8 h 14"/>
                  <a:gd name="T10" fmla="*/ 15 w 11"/>
                  <a:gd name="T11" fmla="*/ 1 h 14"/>
                  <a:gd name="T12" fmla="*/ 11 w 11"/>
                  <a:gd name="T13" fmla="*/ 0 h 14"/>
                  <a:gd name="T14" fmla="*/ 8 w 11"/>
                  <a:gd name="T15" fmla="*/ 0 h 14"/>
                  <a:gd name="T16" fmla="*/ 7 w 11"/>
                  <a:gd name="T17" fmla="*/ 4 h 14"/>
                  <a:gd name="T18" fmla="*/ 7 w 11"/>
                  <a:gd name="T19" fmla="*/ 4 h 14"/>
                  <a:gd name="T20" fmla="*/ 1 w 11"/>
                  <a:gd name="T21" fmla="*/ 9 h 14"/>
                  <a:gd name="T22" fmla="*/ 4 w 11"/>
                  <a:gd name="T23" fmla="*/ 10 h 14"/>
                  <a:gd name="T24" fmla="*/ 1 w 11"/>
                  <a:gd name="T25" fmla="*/ 13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4">
                    <a:moveTo>
                      <a:pt x="1" y="10"/>
                    </a:moveTo>
                    <a:cubicBezTo>
                      <a:pt x="2" y="9"/>
                      <a:pt x="3" y="8"/>
                      <a:pt x="4" y="9"/>
                    </a:cubicBezTo>
                    <a:cubicBezTo>
                      <a:pt x="2" y="10"/>
                      <a:pt x="0" y="11"/>
                      <a:pt x="0" y="14"/>
                    </a:cubicBezTo>
                    <a:cubicBezTo>
                      <a:pt x="2" y="14"/>
                      <a:pt x="4" y="11"/>
                      <a:pt x="6" y="9"/>
                    </a:cubicBezTo>
                    <a:cubicBezTo>
                      <a:pt x="7" y="8"/>
                      <a:pt x="8" y="7"/>
                      <a:pt x="8" y="6"/>
                    </a:cubicBezTo>
                    <a:cubicBezTo>
                      <a:pt x="9" y="4"/>
                      <a:pt x="10" y="2"/>
                      <a:pt x="11" y="1"/>
                    </a:cubicBezTo>
                    <a:cubicBezTo>
                      <a:pt x="10" y="0"/>
                      <a:pt x="9" y="0"/>
                      <a:pt x="8" y="0"/>
                    </a:cubicBezTo>
                    <a:cubicBezTo>
                      <a:pt x="10" y="0"/>
                      <a:pt x="7" y="0"/>
                      <a:pt x="6" y="0"/>
                    </a:cubicBezTo>
                    <a:cubicBezTo>
                      <a:pt x="5" y="1"/>
                      <a:pt x="4" y="2"/>
                      <a:pt x="5" y="3"/>
                    </a:cubicBezTo>
                    <a:cubicBezTo>
                      <a:pt x="5" y="3"/>
                      <a:pt x="3" y="4"/>
                      <a:pt x="5" y="3"/>
                    </a:cubicBezTo>
                    <a:cubicBezTo>
                      <a:pt x="4" y="4"/>
                      <a:pt x="4" y="7"/>
                      <a:pt x="1" y="7"/>
                    </a:cubicBezTo>
                    <a:cubicBezTo>
                      <a:pt x="4" y="7"/>
                      <a:pt x="0" y="9"/>
                      <a:pt x="3" y="8"/>
                    </a:cubicBezTo>
                    <a:cubicBezTo>
                      <a:pt x="2" y="9"/>
                      <a:pt x="1" y="9"/>
                      <a:pt x="1" y="1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12" name="Freeform 5453"/>
              <p:cNvSpPr>
                <a:spLocks/>
              </p:cNvSpPr>
              <p:nvPr/>
            </p:nvSpPr>
            <p:spPr bwMode="auto">
              <a:xfrm>
                <a:off x="1196" y="1773"/>
                <a:ext cx="15" cy="15"/>
              </a:xfrm>
              <a:custGeom>
                <a:avLst/>
                <a:gdLst>
                  <a:gd name="T0" fmla="*/ 0 w 11"/>
                  <a:gd name="T1" fmla="*/ 15 h 11"/>
                  <a:gd name="T2" fmla="*/ 1 w 11"/>
                  <a:gd name="T3" fmla="*/ 14 h 11"/>
                  <a:gd name="T4" fmla="*/ 4 w 11"/>
                  <a:gd name="T5" fmla="*/ 12 h 11"/>
                  <a:gd name="T6" fmla="*/ 5 w 11"/>
                  <a:gd name="T7" fmla="*/ 11 h 11"/>
                  <a:gd name="T8" fmla="*/ 10 w 11"/>
                  <a:gd name="T9" fmla="*/ 10 h 11"/>
                  <a:gd name="T10" fmla="*/ 11 w 11"/>
                  <a:gd name="T11" fmla="*/ 7 h 11"/>
                  <a:gd name="T12" fmla="*/ 12 w 11"/>
                  <a:gd name="T13" fmla="*/ 7 h 11"/>
                  <a:gd name="T14" fmla="*/ 15 w 11"/>
                  <a:gd name="T15" fmla="*/ 4 h 11"/>
                  <a:gd name="T16" fmla="*/ 11 w 11"/>
                  <a:gd name="T17" fmla="*/ 5 h 11"/>
                  <a:gd name="T18" fmla="*/ 12 w 11"/>
                  <a:gd name="T19" fmla="*/ 1 h 11"/>
                  <a:gd name="T20" fmla="*/ 10 w 11"/>
                  <a:gd name="T21" fmla="*/ 3 h 11"/>
                  <a:gd name="T22" fmla="*/ 7 w 11"/>
                  <a:gd name="T23" fmla="*/ 5 h 11"/>
                  <a:gd name="T24" fmla="*/ 5 w 11"/>
                  <a:gd name="T25" fmla="*/ 7 h 11"/>
                  <a:gd name="T26" fmla="*/ 4 w 11"/>
                  <a:gd name="T27" fmla="*/ 11 h 11"/>
                  <a:gd name="T28" fmla="*/ 0 w 11"/>
                  <a:gd name="T29" fmla="*/ 15 h 1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1" h="11">
                    <a:moveTo>
                      <a:pt x="0" y="11"/>
                    </a:moveTo>
                    <a:cubicBezTo>
                      <a:pt x="1" y="11"/>
                      <a:pt x="1" y="11"/>
                      <a:pt x="1" y="10"/>
                    </a:cubicBezTo>
                    <a:cubicBezTo>
                      <a:pt x="1" y="9"/>
                      <a:pt x="3" y="9"/>
                      <a:pt x="3" y="9"/>
                    </a:cubicBezTo>
                    <a:cubicBezTo>
                      <a:pt x="2" y="11"/>
                      <a:pt x="4" y="9"/>
                      <a:pt x="4" y="8"/>
                    </a:cubicBezTo>
                    <a:cubicBezTo>
                      <a:pt x="5" y="8"/>
                      <a:pt x="6" y="8"/>
                      <a:pt x="7" y="7"/>
                    </a:cubicBezTo>
                    <a:cubicBezTo>
                      <a:pt x="7" y="6"/>
                      <a:pt x="8" y="5"/>
                      <a:pt x="8" y="5"/>
                    </a:cubicBezTo>
                    <a:cubicBezTo>
                      <a:pt x="9" y="5"/>
                      <a:pt x="9" y="5"/>
                      <a:pt x="9" y="5"/>
                    </a:cubicBezTo>
                    <a:cubicBezTo>
                      <a:pt x="10" y="5"/>
                      <a:pt x="11" y="4"/>
                      <a:pt x="11" y="3"/>
                    </a:cubicBezTo>
                    <a:cubicBezTo>
                      <a:pt x="10" y="3"/>
                      <a:pt x="9" y="4"/>
                      <a:pt x="8" y="4"/>
                    </a:cubicBezTo>
                    <a:cubicBezTo>
                      <a:pt x="9" y="4"/>
                      <a:pt x="11" y="2"/>
                      <a:pt x="9" y="1"/>
                    </a:cubicBezTo>
                    <a:cubicBezTo>
                      <a:pt x="10" y="3"/>
                      <a:pt x="8" y="0"/>
                      <a:pt x="7" y="2"/>
                    </a:cubicBezTo>
                    <a:cubicBezTo>
                      <a:pt x="7" y="1"/>
                      <a:pt x="6" y="3"/>
                      <a:pt x="5" y="4"/>
                    </a:cubicBezTo>
                    <a:cubicBezTo>
                      <a:pt x="8" y="3"/>
                      <a:pt x="5" y="5"/>
                      <a:pt x="4" y="5"/>
                    </a:cubicBezTo>
                    <a:cubicBezTo>
                      <a:pt x="8" y="6"/>
                      <a:pt x="0" y="8"/>
                      <a:pt x="3" y="8"/>
                    </a:cubicBezTo>
                    <a:cubicBezTo>
                      <a:pt x="2" y="8"/>
                      <a:pt x="0" y="10"/>
                      <a:pt x="0" y="1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13" name="Freeform 5454"/>
              <p:cNvSpPr>
                <a:spLocks/>
              </p:cNvSpPr>
              <p:nvPr/>
            </p:nvSpPr>
            <p:spPr bwMode="auto">
              <a:xfrm>
                <a:off x="1196" y="1755"/>
                <a:ext cx="22" cy="13"/>
              </a:xfrm>
              <a:custGeom>
                <a:avLst/>
                <a:gdLst>
                  <a:gd name="T0" fmla="*/ 1 w 16"/>
                  <a:gd name="T1" fmla="*/ 5 h 10"/>
                  <a:gd name="T2" fmla="*/ 3 w 16"/>
                  <a:gd name="T3" fmla="*/ 10 h 10"/>
                  <a:gd name="T4" fmla="*/ 1 w 16"/>
                  <a:gd name="T5" fmla="*/ 12 h 10"/>
                  <a:gd name="T6" fmla="*/ 3 w 16"/>
                  <a:gd name="T7" fmla="*/ 13 h 10"/>
                  <a:gd name="T8" fmla="*/ 4 w 16"/>
                  <a:gd name="T9" fmla="*/ 9 h 10"/>
                  <a:gd name="T10" fmla="*/ 7 w 16"/>
                  <a:gd name="T11" fmla="*/ 8 h 10"/>
                  <a:gd name="T12" fmla="*/ 12 w 16"/>
                  <a:gd name="T13" fmla="*/ 12 h 10"/>
                  <a:gd name="T14" fmla="*/ 17 w 16"/>
                  <a:gd name="T15" fmla="*/ 8 h 10"/>
                  <a:gd name="T16" fmla="*/ 12 w 16"/>
                  <a:gd name="T17" fmla="*/ 8 h 10"/>
                  <a:gd name="T18" fmla="*/ 11 w 16"/>
                  <a:gd name="T19" fmla="*/ 5 h 10"/>
                  <a:gd name="T20" fmla="*/ 18 w 16"/>
                  <a:gd name="T21" fmla="*/ 7 h 10"/>
                  <a:gd name="T22" fmla="*/ 17 w 16"/>
                  <a:gd name="T23" fmla="*/ 5 h 10"/>
                  <a:gd name="T24" fmla="*/ 19 w 16"/>
                  <a:gd name="T25" fmla="*/ 3 h 10"/>
                  <a:gd name="T26" fmla="*/ 11 w 16"/>
                  <a:gd name="T27" fmla="*/ 5 h 10"/>
                  <a:gd name="T28" fmla="*/ 17 w 16"/>
                  <a:gd name="T29" fmla="*/ 1 h 10"/>
                  <a:gd name="T30" fmla="*/ 8 w 16"/>
                  <a:gd name="T31" fmla="*/ 3 h 10"/>
                  <a:gd name="T32" fmla="*/ 6 w 16"/>
                  <a:gd name="T33" fmla="*/ 3 h 10"/>
                  <a:gd name="T34" fmla="*/ 6 w 16"/>
                  <a:gd name="T35" fmla="*/ 7 h 10"/>
                  <a:gd name="T36" fmla="*/ 3 w 16"/>
                  <a:gd name="T37" fmla="*/ 5 h 10"/>
                  <a:gd name="T38" fmla="*/ 4 w 16"/>
                  <a:gd name="T39" fmla="*/ 3 h 10"/>
                  <a:gd name="T40" fmla="*/ 0 w 16"/>
                  <a:gd name="T41" fmla="*/ 7 h 10"/>
                  <a:gd name="T42" fmla="*/ 1 w 16"/>
                  <a:gd name="T43" fmla="*/ 5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6" h="10">
                    <a:moveTo>
                      <a:pt x="1" y="4"/>
                    </a:moveTo>
                    <a:cubicBezTo>
                      <a:pt x="0" y="6"/>
                      <a:pt x="1" y="7"/>
                      <a:pt x="2" y="8"/>
                    </a:cubicBezTo>
                    <a:cubicBezTo>
                      <a:pt x="0" y="8"/>
                      <a:pt x="1" y="8"/>
                      <a:pt x="1" y="9"/>
                    </a:cubicBezTo>
                    <a:cubicBezTo>
                      <a:pt x="0" y="8"/>
                      <a:pt x="0" y="10"/>
                      <a:pt x="2" y="10"/>
                    </a:cubicBezTo>
                    <a:cubicBezTo>
                      <a:pt x="3" y="9"/>
                      <a:pt x="6" y="7"/>
                      <a:pt x="3" y="7"/>
                    </a:cubicBezTo>
                    <a:cubicBezTo>
                      <a:pt x="4" y="7"/>
                      <a:pt x="5" y="7"/>
                      <a:pt x="5" y="6"/>
                    </a:cubicBezTo>
                    <a:cubicBezTo>
                      <a:pt x="6" y="6"/>
                      <a:pt x="7" y="9"/>
                      <a:pt x="9" y="9"/>
                    </a:cubicBezTo>
                    <a:cubicBezTo>
                      <a:pt x="10" y="9"/>
                      <a:pt x="11" y="7"/>
                      <a:pt x="12" y="6"/>
                    </a:cubicBezTo>
                    <a:cubicBezTo>
                      <a:pt x="11" y="6"/>
                      <a:pt x="10" y="6"/>
                      <a:pt x="9" y="6"/>
                    </a:cubicBezTo>
                    <a:cubicBezTo>
                      <a:pt x="9" y="6"/>
                      <a:pt x="8" y="5"/>
                      <a:pt x="8" y="4"/>
                    </a:cubicBezTo>
                    <a:cubicBezTo>
                      <a:pt x="10" y="4"/>
                      <a:pt x="11" y="6"/>
                      <a:pt x="13" y="5"/>
                    </a:cubicBezTo>
                    <a:cubicBezTo>
                      <a:pt x="12" y="4"/>
                      <a:pt x="12" y="4"/>
                      <a:pt x="12" y="4"/>
                    </a:cubicBezTo>
                    <a:cubicBezTo>
                      <a:pt x="13" y="5"/>
                      <a:pt x="16" y="4"/>
                      <a:pt x="14" y="2"/>
                    </a:cubicBezTo>
                    <a:cubicBezTo>
                      <a:pt x="12" y="1"/>
                      <a:pt x="10" y="3"/>
                      <a:pt x="8" y="4"/>
                    </a:cubicBezTo>
                    <a:cubicBezTo>
                      <a:pt x="9" y="2"/>
                      <a:pt x="11" y="3"/>
                      <a:pt x="12" y="1"/>
                    </a:cubicBezTo>
                    <a:cubicBezTo>
                      <a:pt x="10" y="0"/>
                      <a:pt x="7" y="0"/>
                      <a:pt x="6" y="2"/>
                    </a:cubicBezTo>
                    <a:cubicBezTo>
                      <a:pt x="6" y="0"/>
                      <a:pt x="5" y="1"/>
                      <a:pt x="4" y="2"/>
                    </a:cubicBezTo>
                    <a:cubicBezTo>
                      <a:pt x="3" y="3"/>
                      <a:pt x="4" y="4"/>
                      <a:pt x="4" y="5"/>
                    </a:cubicBezTo>
                    <a:cubicBezTo>
                      <a:pt x="4" y="4"/>
                      <a:pt x="3" y="3"/>
                      <a:pt x="2" y="4"/>
                    </a:cubicBezTo>
                    <a:cubicBezTo>
                      <a:pt x="3" y="3"/>
                      <a:pt x="3" y="3"/>
                      <a:pt x="3" y="2"/>
                    </a:cubicBezTo>
                    <a:cubicBezTo>
                      <a:pt x="2" y="2"/>
                      <a:pt x="0" y="3"/>
                      <a:pt x="0" y="5"/>
                    </a:cubicBezTo>
                    <a:cubicBezTo>
                      <a:pt x="1" y="4"/>
                      <a:pt x="1" y="4"/>
                      <a:pt x="1"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14" name="Freeform 5455"/>
              <p:cNvSpPr>
                <a:spLocks/>
              </p:cNvSpPr>
              <p:nvPr/>
            </p:nvSpPr>
            <p:spPr bwMode="auto">
              <a:xfrm>
                <a:off x="1207" y="1768"/>
                <a:ext cx="1" cy="1"/>
              </a:xfrm>
              <a:custGeom>
                <a:avLst/>
                <a:gdLst>
                  <a:gd name="T0" fmla="*/ 1 w 1"/>
                  <a:gd name="T1" fmla="*/ 0 h 1"/>
                  <a:gd name="T2" fmla="*/ 0 w 1"/>
                  <a:gd name="T3" fmla="*/ 0 h 1"/>
                  <a:gd name="T4" fmla="*/ 0 w 1"/>
                  <a:gd name="T5" fmla="*/ 1 h 1"/>
                  <a:gd name="T6" fmla="*/ 1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1" y="0"/>
                      <a:pt x="0" y="0"/>
                      <a:pt x="0" y="0"/>
                    </a:cubicBezTo>
                    <a:cubicBezTo>
                      <a:pt x="0" y="0"/>
                      <a:pt x="0" y="0"/>
                      <a:pt x="0" y="1"/>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15" name="Freeform 5456"/>
              <p:cNvSpPr>
                <a:spLocks/>
              </p:cNvSpPr>
              <p:nvPr/>
            </p:nvSpPr>
            <p:spPr bwMode="auto">
              <a:xfrm>
                <a:off x="1208" y="1772"/>
                <a:ext cx="16" cy="11"/>
              </a:xfrm>
              <a:custGeom>
                <a:avLst/>
                <a:gdLst>
                  <a:gd name="T0" fmla="*/ 0 w 12"/>
                  <a:gd name="T1" fmla="*/ 11 h 8"/>
                  <a:gd name="T2" fmla="*/ 5 w 12"/>
                  <a:gd name="T3" fmla="*/ 10 h 8"/>
                  <a:gd name="T4" fmla="*/ 8 w 12"/>
                  <a:gd name="T5" fmla="*/ 7 h 8"/>
                  <a:gd name="T6" fmla="*/ 9 w 12"/>
                  <a:gd name="T7" fmla="*/ 6 h 8"/>
                  <a:gd name="T8" fmla="*/ 13 w 12"/>
                  <a:gd name="T9" fmla="*/ 1 h 8"/>
                  <a:gd name="T10" fmla="*/ 5 w 12"/>
                  <a:gd name="T11" fmla="*/ 4 h 8"/>
                  <a:gd name="T12" fmla="*/ 5 w 12"/>
                  <a:gd name="T13" fmla="*/ 4 h 8"/>
                  <a:gd name="T14" fmla="*/ 0 w 12"/>
                  <a:gd name="T15" fmla="*/ 11 h 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 h="8">
                    <a:moveTo>
                      <a:pt x="0" y="8"/>
                    </a:moveTo>
                    <a:cubicBezTo>
                      <a:pt x="1" y="8"/>
                      <a:pt x="3" y="7"/>
                      <a:pt x="4" y="7"/>
                    </a:cubicBezTo>
                    <a:cubicBezTo>
                      <a:pt x="4" y="7"/>
                      <a:pt x="8" y="6"/>
                      <a:pt x="6" y="5"/>
                    </a:cubicBezTo>
                    <a:cubicBezTo>
                      <a:pt x="6" y="5"/>
                      <a:pt x="7" y="4"/>
                      <a:pt x="7" y="4"/>
                    </a:cubicBezTo>
                    <a:cubicBezTo>
                      <a:pt x="8" y="8"/>
                      <a:pt x="12" y="2"/>
                      <a:pt x="10" y="1"/>
                    </a:cubicBezTo>
                    <a:cubicBezTo>
                      <a:pt x="9" y="1"/>
                      <a:pt x="1" y="0"/>
                      <a:pt x="4" y="3"/>
                    </a:cubicBezTo>
                    <a:cubicBezTo>
                      <a:pt x="2" y="2"/>
                      <a:pt x="3" y="4"/>
                      <a:pt x="4" y="3"/>
                    </a:cubicBezTo>
                    <a:cubicBezTo>
                      <a:pt x="3" y="4"/>
                      <a:pt x="0" y="6"/>
                      <a:pt x="0" y="8"/>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16" name="Freeform 5457"/>
              <p:cNvSpPr>
                <a:spLocks/>
              </p:cNvSpPr>
              <p:nvPr/>
            </p:nvSpPr>
            <p:spPr bwMode="auto">
              <a:xfrm>
                <a:off x="1212" y="1781"/>
                <a:ext cx="7" cy="6"/>
              </a:xfrm>
              <a:custGeom>
                <a:avLst/>
                <a:gdLst>
                  <a:gd name="T0" fmla="*/ 7 w 5"/>
                  <a:gd name="T1" fmla="*/ 0 h 4"/>
                  <a:gd name="T2" fmla="*/ 1 w 5"/>
                  <a:gd name="T3" fmla="*/ 3 h 4"/>
                  <a:gd name="T4" fmla="*/ 7 w 5"/>
                  <a:gd name="T5" fmla="*/ 0 h 4"/>
                  <a:gd name="T6" fmla="*/ 0 60000 65536"/>
                  <a:gd name="T7" fmla="*/ 0 60000 65536"/>
                  <a:gd name="T8" fmla="*/ 0 60000 65536"/>
                </a:gdLst>
                <a:ahLst/>
                <a:cxnLst>
                  <a:cxn ang="T6">
                    <a:pos x="T0" y="T1"/>
                  </a:cxn>
                  <a:cxn ang="T7">
                    <a:pos x="T2" y="T3"/>
                  </a:cxn>
                  <a:cxn ang="T8">
                    <a:pos x="T4" y="T5"/>
                  </a:cxn>
                </a:cxnLst>
                <a:rect l="0" t="0" r="r" b="b"/>
                <a:pathLst>
                  <a:path w="5" h="4">
                    <a:moveTo>
                      <a:pt x="5" y="0"/>
                    </a:moveTo>
                    <a:cubicBezTo>
                      <a:pt x="4" y="1"/>
                      <a:pt x="0" y="0"/>
                      <a:pt x="1" y="2"/>
                    </a:cubicBezTo>
                    <a:cubicBezTo>
                      <a:pt x="2" y="4"/>
                      <a:pt x="5" y="1"/>
                      <a:pt x="5"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17" name="Freeform 5458"/>
              <p:cNvSpPr>
                <a:spLocks/>
              </p:cNvSpPr>
              <p:nvPr/>
            </p:nvSpPr>
            <p:spPr bwMode="auto">
              <a:xfrm>
                <a:off x="1215" y="1783"/>
                <a:ext cx="6" cy="6"/>
              </a:xfrm>
              <a:custGeom>
                <a:avLst/>
                <a:gdLst>
                  <a:gd name="T0" fmla="*/ 6 w 5"/>
                  <a:gd name="T1" fmla="*/ 1 h 5"/>
                  <a:gd name="T2" fmla="*/ 0 w 5"/>
                  <a:gd name="T3" fmla="*/ 4 h 5"/>
                  <a:gd name="T4" fmla="*/ 1 w 5"/>
                  <a:gd name="T5" fmla="*/ 6 h 5"/>
                  <a:gd name="T6" fmla="*/ 6 w 5"/>
                  <a:gd name="T7" fmla="*/ 4 h 5"/>
                  <a:gd name="T8" fmla="*/ 4 w 5"/>
                  <a:gd name="T9" fmla="*/ 2 h 5"/>
                  <a:gd name="T10" fmla="*/ 6 w 5"/>
                  <a:gd name="T11" fmla="*/ 1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1"/>
                    </a:moveTo>
                    <a:cubicBezTo>
                      <a:pt x="4" y="0"/>
                      <a:pt x="1" y="2"/>
                      <a:pt x="0" y="3"/>
                    </a:cubicBezTo>
                    <a:cubicBezTo>
                      <a:pt x="0" y="4"/>
                      <a:pt x="1" y="4"/>
                      <a:pt x="1" y="5"/>
                    </a:cubicBezTo>
                    <a:cubicBezTo>
                      <a:pt x="3" y="5"/>
                      <a:pt x="3" y="3"/>
                      <a:pt x="5" y="3"/>
                    </a:cubicBezTo>
                    <a:cubicBezTo>
                      <a:pt x="4" y="2"/>
                      <a:pt x="4" y="2"/>
                      <a:pt x="3" y="2"/>
                    </a:cubicBezTo>
                    <a:cubicBezTo>
                      <a:pt x="4" y="2"/>
                      <a:pt x="4" y="1"/>
                      <a:pt x="5"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18" name="Freeform 5459"/>
              <p:cNvSpPr>
                <a:spLocks/>
              </p:cNvSpPr>
              <p:nvPr/>
            </p:nvSpPr>
            <p:spPr bwMode="auto">
              <a:xfrm>
                <a:off x="1191" y="1769"/>
                <a:ext cx="8" cy="4"/>
              </a:xfrm>
              <a:custGeom>
                <a:avLst/>
                <a:gdLst>
                  <a:gd name="T0" fmla="*/ 7 w 6"/>
                  <a:gd name="T1" fmla="*/ 0 h 3"/>
                  <a:gd name="T2" fmla="*/ 0 w 6"/>
                  <a:gd name="T3" fmla="*/ 4 h 3"/>
                  <a:gd name="T4" fmla="*/ 7 w 6"/>
                  <a:gd name="T5" fmla="*/ 0 h 3"/>
                  <a:gd name="T6" fmla="*/ 0 60000 65536"/>
                  <a:gd name="T7" fmla="*/ 0 60000 65536"/>
                  <a:gd name="T8" fmla="*/ 0 60000 65536"/>
                </a:gdLst>
                <a:ahLst/>
                <a:cxnLst>
                  <a:cxn ang="T6">
                    <a:pos x="T0" y="T1"/>
                  </a:cxn>
                  <a:cxn ang="T7">
                    <a:pos x="T2" y="T3"/>
                  </a:cxn>
                  <a:cxn ang="T8">
                    <a:pos x="T4" y="T5"/>
                  </a:cxn>
                </a:cxnLst>
                <a:rect l="0" t="0" r="r" b="b"/>
                <a:pathLst>
                  <a:path w="6" h="3">
                    <a:moveTo>
                      <a:pt x="5" y="0"/>
                    </a:moveTo>
                    <a:cubicBezTo>
                      <a:pt x="3" y="0"/>
                      <a:pt x="1" y="2"/>
                      <a:pt x="0" y="3"/>
                    </a:cubicBezTo>
                    <a:cubicBezTo>
                      <a:pt x="1" y="3"/>
                      <a:pt x="6" y="2"/>
                      <a:pt x="5"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19" name="Freeform 5460"/>
              <p:cNvSpPr>
                <a:spLocks/>
              </p:cNvSpPr>
              <p:nvPr/>
            </p:nvSpPr>
            <p:spPr bwMode="auto">
              <a:xfrm>
                <a:off x="1192" y="1789"/>
                <a:ext cx="3" cy="3"/>
              </a:xfrm>
              <a:custGeom>
                <a:avLst/>
                <a:gdLst>
                  <a:gd name="T0" fmla="*/ 3 w 2"/>
                  <a:gd name="T1" fmla="*/ 2 h 2"/>
                  <a:gd name="T2" fmla="*/ 0 w 2"/>
                  <a:gd name="T3" fmla="*/ 3 h 2"/>
                  <a:gd name="T4" fmla="*/ 3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2" y="1"/>
                    </a:moveTo>
                    <a:cubicBezTo>
                      <a:pt x="2" y="0"/>
                      <a:pt x="0" y="1"/>
                      <a:pt x="0" y="2"/>
                    </a:cubicBezTo>
                    <a:cubicBezTo>
                      <a:pt x="1"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20" name="Freeform 5461"/>
              <p:cNvSpPr>
                <a:spLocks/>
              </p:cNvSpPr>
              <p:nvPr/>
            </p:nvSpPr>
            <p:spPr bwMode="auto">
              <a:xfrm>
                <a:off x="1192" y="1796"/>
                <a:ext cx="3" cy="1"/>
              </a:xfrm>
              <a:custGeom>
                <a:avLst/>
                <a:gdLst>
                  <a:gd name="T0" fmla="*/ 2 w 2"/>
                  <a:gd name="T1" fmla="*/ 1 h 1"/>
                  <a:gd name="T2" fmla="*/ 3 w 2"/>
                  <a:gd name="T3" fmla="*/ 0 h 1"/>
                  <a:gd name="T4" fmla="*/ 0 w 2"/>
                  <a:gd name="T5" fmla="*/ 1 h 1"/>
                  <a:gd name="T6" fmla="*/ 2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0"/>
                      <a:pt x="2" y="0"/>
                    </a:cubicBezTo>
                    <a:cubicBezTo>
                      <a:pt x="2" y="0"/>
                      <a:pt x="1"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21" name="Freeform 5462"/>
              <p:cNvSpPr>
                <a:spLocks/>
              </p:cNvSpPr>
              <p:nvPr/>
            </p:nvSpPr>
            <p:spPr bwMode="auto">
              <a:xfrm>
                <a:off x="1190" y="1800"/>
                <a:ext cx="8" cy="9"/>
              </a:xfrm>
              <a:custGeom>
                <a:avLst/>
                <a:gdLst>
                  <a:gd name="T0" fmla="*/ 8 w 6"/>
                  <a:gd name="T1" fmla="*/ 0 h 7"/>
                  <a:gd name="T2" fmla="*/ 4 w 6"/>
                  <a:gd name="T3" fmla="*/ 9 h 7"/>
                  <a:gd name="T4" fmla="*/ 5 w 6"/>
                  <a:gd name="T5" fmla="*/ 5 h 7"/>
                  <a:gd name="T6" fmla="*/ 8 w 6"/>
                  <a:gd name="T7" fmla="*/ 0 h 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7">
                    <a:moveTo>
                      <a:pt x="6" y="0"/>
                    </a:moveTo>
                    <a:cubicBezTo>
                      <a:pt x="4" y="0"/>
                      <a:pt x="0" y="6"/>
                      <a:pt x="3" y="7"/>
                    </a:cubicBezTo>
                    <a:cubicBezTo>
                      <a:pt x="4" y="7"/>
                      <a:pt x="4" y="4"/>
                      <a:pt x="4" y="4"/>
                    </a:cubicBezTo>
                    <a:cubicBezTo>
                      <a:pt x="4" y="3"/>
                      <a:pt x="5" y="1"/>
                      <a:pt x="6"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22" name="Freeform 5463"/>
              <p:cNvSpPr>
                <a:spLocks/>
              </p:cNvSpPr>
              <p:nvPr/>
            </p:nvSpPr>
            <p:spPr bwMode="auto">
              <a:xfrm>
                <a:off x="1194" y="1799"/>
                <a:ext cx="2" cy="2"/>
              </a:xfrm>
              <a:custGeom>
                <a:avLst/>
                <a:gdLst>
                  <a:gd name="T0" fmla="*/ 2 w 2"/>
                  <a:gd name="T1" fmla="*/ 0 h 2"/>
                  <a:gd name="T2" fmla="*/ 0 w 2"/>
                  <a:gd name="T3" fmla="*/ 2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0"/>
                      <a:pt x="0" y="1"/>
                      <a:pt x="0" y="2"/>
                    </a:cubicBezTo>
                    <a:cubicBezTo>
                      <a:pt x="1" y="2"/>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23" name="Freeform 5464"/>
              <p:cNvSpPr>
                <a:spLocks/>
              </p:cNvSpPr>
              <p:nvPr/>
            </p:nvSpPr>
            <p:spPr bwMode="auto">
              <a:xfrm>
                <a:off x="1196" y="1804"/>
                <a:ext cx="2" cy="4"/>
              </a:xfrm>
              <a:custGeom>
                <a:avLst/>
                <a:gdLst>
                  <a:gd name="T0" fmla="*/ 2 w 1"/>
                  <a:gd name="T1" fmla="*/ 1 h 3"/>
                  <a:gd name="T2" fmla="*/ 0 w 1"/>
                  <a:gd name="T3" fmla="*/ 4 h 3"/>
                  <a:gd name="T4" fmla="*/ 2 w 1"/>
                  <a:gd name="T5" fmla="*/ 1 h 3"/>
                  <a:gd name="T6" fmla="*/ 0 60000 65536"/>
                  <a:gd name="T7" fmla="*/ 0 60000 65536"/>
                  <a:gd name="T8" fmla="*/ 0 60000 65536"/>
                </a:gdLst>
                <a:ahLst/>
                <a:cxnLst>
                  <a:cxn ang="T6">
                    <a:pos x="T0" y="T1"/>
                  </a:cxn>
                  <a:cxn ang="T7">
                    <a:pos x="T2" y="T3"/>
                  </a:cxn>
                  <a:cxn ang="T8">
                    <a:pos x="T4" y="T5"/>
                  </a:cxn>
                </a:cxnLst>
                <a:rect l="0" t="0" r="r" b="b"/>
                <a:pathLst>
                  <a:path w="1" h="3">
                    <a:moveTo>
                      <a:pt x="1" y="1"/>
                    </a:moveTo>
                    <a:cubicBezTo>
                      <a:pt x="0" y="0"/>
                      <a:pt x="0" y="2"/>
                      <a:pt x="0" y="3"/>
                    </a:cubicBezTo>
                    <a:cubicBezTo>
                      <a:pt x="0" y="2"/>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24" name="Freeform 5465"/>
              <p:cNvSpPr>
                <a:spLocks/>
              </p:cNvSpPr>
              <p:nvPr/>
            </p:nvSpPr>
            <p:spPr bwMode="auto">
              <a:xfrm>
                <a:off x="1196" y="1784"/>
                <a:ext cx="18" cy="26"/>
              </a:xfrm>
              <a:custGeom>
                <a:avLst/>
                <a:gdLst>
                  <a:gd name="T0" fmla="*/ 6 w 13"/>
                  <a:gd name="T1" fmla="*/ 18 h 20"/>
                  <a:gd name="T2" fmla="*/ 4 w 13"/>
                  <a:gd name="T3" fmla="*/ 20 h 20"/>
                  <a:gd name="T4" fmla="*/ 6 w 13"/>
                  <a:gd name="T5" fmla="*/ 22 h 20"/>
                  <a:gd name="T6" fmla="*/ 4 w 13"/>
                  <a:gd name="T7" fmla="*/ 23 h 20"/>
                  <a:gd name="T8" fmla="*/ 11 w 13"/>
                  <a:gd name="T9" fmla="*/ 20 h 20"/>
                  <a:gd name="T10" fmla="*/ 8 w 13"/>
                  <a:gd name="T11" fmla="*/ 20 h 20"/>
                  <a:gd name="T12" fmla="*/ 14 w 13"/>
                  <a:gd name="T13" fmla="*/ 16 h 20"/>
                  <a:gd name="T14" fmla="*/ 11 w 13"/>
                  <a:gd name="T15" fmla="*/ 16 h 20"/>
                  <a:gd name="T16" fmla="*/ 14 w 13"/>
                  <a:gd name="T17" fmla="*/ 14 h 20"/>
                  <a:gd name="T18" fmla="*/ 11 w 13"/>
                  <a:gd name="T19" fmla="*/ 13 h 20"/>
                  <a:gd name="T20" fmla="*/ 14 w 13"/>
                  <a:gd name="T21" fmla="*/ 13 h 20"/>
                  <a:gd name="T22" fmla="*/ 10 w 13"/>
                  <a:gd name="T23" fmla="*/ 13 h 20"/>
                  <a:gd name="T24" fmla="*/ 15 w 13"/>
                  <a:gd name="T25" fmla="*/ 13 h 20"/>
                  <a:gd name="T26" fmla="*/ 17 w 13"/>
                  <a:gd name="T27" fmla="*/ 7 h 20"/>
                  <a:gd name="T28" fmla="*/ 14 w 13"/>
                  <a:gd name="T29" fmla="*/ 4 h 20"/>
                  <a:gd name="T30" fmla="*/ 17 w 13"/>
                  <a:gd name="T31" fmla="*/ 0 h 20"/>
                  <a:gd name="T32" fmla="*/ 10 w 13"/>
                  <a:gd name="T33" fmla="*/ 1 h 20"/>
                  <a:gd name="T34" fmla="*/ 12 w 13"/>
                  <a:gd name="T35" fmla="*/ 3 h 20"/>
                  <a:gd name="T36" fmla="*/ 3 w 13"/>
                  <a:gd name="T37" fmla="*/ 7 h 20"/>
                  <a:gd name="T38" fmla="*/ 11 w 13"/>
                  <a:gd name="T39" fmla="*/ 3 h 20"/>
                  <a:gd name="T40" fmla="*/ 7 w 13"/>
                  <a:gd name="T41" fmla="*/ 8 h 20"/>
                  <a:gd name="T42" fmla="*/ 8 w 13"/>
                  <a:gd name="T43" fmla="*/ 7 h 20"/>
                  <a:gd name="T44" fmla="*/ 4 w 13"/>
                  <a:gd name="T45" fmla="*/ 10 h 20"/>
                  <a:gd name="T46" fmla="*/ 8 w 13"/>
                  <a:gd name="T47" fmla="*/ 10 h 20"/>
                  <a:gd name="T48" fmla="*/ 6 w 13"/>
                  <a:gd name="T49" fmla="*/ 14 h 20"/>
                  <a:gd name="T50" fmla="*/ 0 w 13"/>
                  <a:gd name="T51" fmla="*/ 16 h 20"/>
                  <a:gd name="T52" fmla="*/ 3 w 13"/>
                  <a:gd name="T53" fmla="*/ 16 h 20"/>
                  <a:gd name="T54" fmla="*/ 4 w 13"/>
                  <a:gd name="T55" fmla="*/ 16 h 20"/>
                  <a:gd name="T56" fmla="*/ 7 w 13"/>
                  <a:gd name="T57" fmla="*/ 16 h 20"/>
                  <a:gd name="T58" fmla="*/ 4 w 13"/>
                  <a:gd name="T59" fmla="*/ 18 h 20"/>
                  <a:gd name="T60" fmla="*/ 6 w 13"/>
                  <a:gd name="T61" fmla="*/ 18 h 2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3" h="20">
                    <a:moveTo>
                      <a:pt x="4" y="14"/>
                    </a:moveTo>
                    <a:cubicBezTo>
                      <a:pt x="3" y="15"/>
                      <a:pt x="3" y="15"/>
                      <a:pt x="3" y="15"/>
                    </a:cubicBezTo>
                    <a:cubicBezTo>
                      <a:pt x="6" y="15"/>
                      <a:pt x="1" y="17"/>
                      <a:pt x="4" y="17"/>
                    </a:cubicBezTo>
                    <a:cubicBezTo>
                      <a:pt x="3" y="17"/>
                      <a:pt x="3" y="17"/>
                      <a:pt x="3" y="18"/>
                    </a:cubicBezTo>
                    <a:cubicBezTo>
                      <a:pt x="5" y="20"/>
                      <a:pt x="7" y="16"/>
                      <a:pt x="8" y="15"/>
                    </a:cubicBezTo>
                    <a:cubicBezTo>
                      <a:pt x="8" y="15"/>
                      <a:pt x="7" y="15"/>
                      <a:pt x="6" y="15"/>
                    </a:cubicBezTo>
                    <a:cubicBezTo>
                      <a:pt x="8" y="14"/>
                      <a:pt x="9" y="13"/>
                      <a:pt x="10" y="12"/>
                    </a:cubicBezTo>
                    <a:cubicBezTo>
                      <a:pt x="10" y="13"/>
                      <a:pt x="9" y="13"/>
                      <a:pt x="8" y="12"/>
                    </a:cubicBezTo>
                    <a:cubicBezTo>
                      <a:pt x="9" y="12"/>
                      <a:pt x="10" y="12"/>
                      <a:pt x="10" y="11"/>
                    </a:cubicBezTo>
                    <a:cubicBezTo>
                      <a:pt x="10" y="10"/>
                      <a:pt x="9" y="10"/>
                      <a:pt x="8" y="10"/>
                    </a:cubicBezTo>
                    <a:cubicBezTo>
                      <a:pt x="9" y="10"/>
                      <a:pt x="10" y="10"/>
                      <a:pt x="10" y="10"/>
                    </a:cubicBezTo>
                    <a:cubicBezTo>
                      <a:pt x="9" y="9"/>
                      <a:pt x="8" y="9"/>
                      <a:pt x="7" y="10"/>
                    </a:cubicBezTo>
                    <a:cubicBezTo>
                      <a:pt x="8" y="9"/>
                      <a:pt x="10" y="8"/>
                      <a:pt x="11" y="10"/>
                    </a:cubicBezTo>
                    <a:cubicBezTo>
                      <a:pt x="12" y="9"/>
                      <a:pt x="12" y="6"/>
                      <a:pt x="12" y="5"/>
                    </a:cubicBezTo>
                    <a:cubicBezTo>
                      <a:pt x="13" y="4"/>
                      <a:pt x="11" y="3"/>
                      <a:pt x="10" y="3"/>
                    </a:cubicBezTo>
                    <a:cubicBezTo>
                      <a:pt x="11" y="2"/>
                      <a:pt x="12" y="1"/>
                      <a:pt x="12" y="0"/>
                    </a:cubicBezTo>
                    <a:cubicBezTo>
                      <a:pt x="10" y="0"/>
                      <a:pt x="8" y="0"/>
                      <a:pt x="7" y="1"/>
                    </a:cubicBezTo>
                    <a:cubicBezTo>
                      <a:pt x="7" y="2"/>
                      <a:pt x="8" y="2"/>
                      <a:pt x="9" y="2"/>
                    </a:cubicBezTo>
                    <a:cubicBezTo>
                      <a:pt x="8" y="3"/>
                      <a:pt x="3" y="2"/>
                      <a:pt x="2" y="5"/>
                    </a:cubicBezTo>
                    <a:cubicBezTo>
                      <a:pt x="4" y="4"/>
                      <a:pt x="7" y="4"/>
                      <a:pt x="8" y="2"/>
                    </a:cubicBezTo>
                    <a:cubicBezTo>
                      <a:pt x="8" y="4"/>
                      <a:pt x="5" y="5"/>
                      <a:pt x="5" y="6"/>
                    </a:cubicBezTo>
                    <a:cubicBezTo>
                      <a:pt x="6" y="6"/>
                      <a:pt x="6" y="5"/>
                      <a:pt x="6" y="5"/>
                    </a:cubicBezTo>
                    <a:cubicBezTo>
                      <a:pt x="6" y="7"/>
                      <a:pt x="3" y="6"/>
                      <a:pt x="3" y="8"/>
                    </a:cubicBezTo>
                    <a:cubicBezTo>
                      <a:pt x="4" y="8"/>
                      <a:pt x="5" y="8"/>
                      <a:pt x="6" y="8"/>
                    </a:cubicBezTo>
                    <a:cubicBezTo>
                      <a:pt x="5" y="8"/>
                      <a:pt x="3" y="9"/>
                      <a:pt x="4" y="11"/>
                    </a:cubicBezTo>
                    <a:cubicBezTo>
                      <a:pt x="3" y="11"/>
                      <a:pt x="1" y="10"/>
                      <a:pt x="0" y="12"/>
                    </a:cubicBezTo>
                    <a:cubicBezTo>
                      <a:pt x="1" y="12"/>
                      <a:pt x="2" y="12"/>
                      <a:pt x="2" y="12"/>
                    </a:cubicBezTo>
                    <a:cubicBezTo>
                      <a:pt x="0" y="13"/>
                      <a:pt x="3" y="12"/>
                      <a:pt x="3" y="12"/>
                    </a:cubicBezTo>
                    <a:cubicBezTo>
                      <a:pt x="3" y="13"/>
                      <a:pt x="4" y="14"/>
                      <a:pt x="5" y="12"/>
                    </a:cubicBezTo>
                    <a:cubicBezTo>
                      <a:pt x="5" y="13"/>
                      <a:pt x="4" y="14"/>
                      <a:pt x="3" y="14"/>
                    </a:cubicBezTo>
                    <a:cubicBezTo>
                      <a:pt x="5" y="13"/>
                      <a:pt x="5" y="13"/>
                      <a:pt x="4" y="1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25" name="Freeform 5466"/>
              <p:cNvSpPr>
                <a:spLocks/>
              </p:cNvSpPr>
              <p:nvPr/>
            </p:nvSpPr>
            <p:spPr bwMode="auto">
              <a:xfrm>
                <a:off x="1196" y="1789"/>
                <a:ext cx="3" cy="2"/>
              </a:xfrm>
              <a:custGeom>
                <a:avLst/>
                <a:gdLst>
                  <a:gd name="T0" fmla="*/ 0 w 2"/>
                  <a:gd name="T1" fmla="*/ 2 h 1"/>
                  <a:gd name="T2" fmla="*/ 3 w 2"/>
                  <a:gd name="T3" fmla="*/ 0 h 1"/>
                  <a:gd name="T4" fmla="*/ 0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26" name="Freeform 5467"/>
              <p:cNvSpPr>
                <a:spLocks/>
              </p:cNvSpPr>
              <p:nvPr/>
            </p:nvSpPr>
            <p:spPr bwMode="auto">
              <a:xfrm>
                <a:off x="1198" y="1801"/>
                <a:ext cx="2" cy="3"/>
              </a:xfrm>
              <a:custGeom>
                <a:avLst/>
                <a:gdLst>
                  <a:gd name="T0" fmla="*/ 2 w 2"/>
                  <a:gd name="T1" fmla="*/ 0 h 2"/>
                  <a:gd name="T2" fmla="*/ 0 w 2"/>
                  <a:gd name="T3" fmla="*/ 3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0"/>
                      <a:pt x="1" y="1"/>
                      <a:pt x="0" y="2"/>
                    </a:cubicBezTo>
                    <a:cubicBezTo>
                      <a:pt x="1" y="2"/>
                      <a:pt x="2"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27" name="Freeform 5468"/>
              <p:cNvSpPr>
                <a:spLocks/>
              </p:cNvSpPr>
              <p:nvPr/>
            </p:nvSpPr>
            <p:spPr bwMode="auto">
              <a:xfrm>
                <a:off x="1198" y="1796"/>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1" y="0"/>
                      <a:pt x="0"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28" name="Freeform 5469"/>
              <p:cNvSpPr>
                <a:spLocks/>
              </p:cNvSpPr>
              <p:nvPr/>
            </p:nvSpPr>
            <p:spPr bwMode="auto">
              <a:xfrm>
                <a:off x="1198" y="1791"/>
                <a:ext cx="5" cy="2"/>
              </a:xfrm>
              <a:custGeom>
                <a:avLst/>
                <a:gdLst>
                  <a:gd name="T0" fmla="*/ 5 w 4"/>
                  <a:gd name="T1" fmla="*/ 1 h 2"/>
                  <a:gd name="T2" fmla="*/ 1 w 4"/>
                  <a:gd name="T3" fmla="*/ 2 h 2"/>
                  <a:gd name="T4" fmla="*/ 5 w 4"/>
                  <a:gd name="T5" fmla="*/ 1 h 2"/>
                  <a:gd name="T6" fmla="*/ 0 60000 65536"/>
                  <a:gd name="T7" fmla="*/ 0 60000 65536"/>
                  <a:gd name="T8" fmla="*/ 0 60000 65536"/>
                </a:gdLst>
                <a:ahLst/>
                <a:cxnLst>
                  <a:cxn ang="T6">
                    <a:pos x="T0" y="T1"/>
                  </a:cxn>
                  <a:cxn ang="T7">
                    <a:pos x="T2" y="T3"/>
                  </a:cxn>
                  <a:cxn ang="T8">
                    <a:pos x="T4" y="T5"/>
                  </a:cxn>
                </a:cxnLst>
                <a:rect l="0" t="0" r="r" b="b"/>
                <a:pathLst>
                  <a:path w="4" h="2">
                    <a:moveTo>
                      <a:pt x="4" y="1"/>
                    </a:moveTo>
                    <a:cubicBezTo>
                      <a:pt x="3" y="1"/>
                      <a:pt x="0" y="0"/>
                      <a:pt x="1" y="2"/>
                    </a:cubicBezTo>
                    <a:cubicBezTo>
                      <a:pt x="2" y="1"/>
                      <a:pt x="3" y="1"/>
                      <a:pt x="4"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29" name="Freeform 5470"/>
              <p:cNvSpPr>
                <a:spLocks/>
              </p:cNvSpPr>
              <p:nvPr/>
            </p:nvSpPr>
            <p:spPr bwMode="auto">
              <a:xfrm>
                <a:off x="1212" y="1804"/>
                <a:ext cx="4" cy="2"/>
              </a:xfrm>
              <a:custGeom>
                <a:avLst/>
                <a:gdLst>
                  <a:gd name="T0" fmla="*/ 4 w 3"/>
                  <a:gd name="T1" fmla="*/ 0 h 2"/>
                  <a:gd name="T2" fmla="*/ 0 w 3"/>
                  <a:gd name="T3" fmla="*/ 1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0"/>
                      <a:pt x="1" y="0"/>
                      <a:pt x="0" y="1"/>
                    </a:cubicBezTo>
                    <a:cubicBezTo>
                      <a:pt x="1" y="2"/>
                      <a:pt x="2" y="1"/>
                      <a:pt x="3"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30" name="Freeform 5471"/>
              <p:cNvSpPr>
                <a:spLocks/>
              </p:cNvSpPr>
              <p:nvPr/>
            </p:nvSpPr>
            <p:spPr bwMode="auto">
              <a:xfrm>
                <a:off x="1212" y="1797"/>
                <a:ext cx="4" cy="4"/>
              </a:xfrm>
              <a:custGeom>
                <a:avLst/>
                <a:gdLst>
                  <a:gd name="T0" fmla="*/ 3 w 3"/>
                  <a:gd name="T1" fmla="*/ 0 h 3"/>
                  <a:gd name="T2" fmla="*/ 0 w 3"/>
                  <a:gd name="T3" fmla="*/ 4 h 3"/>
                  <a:gd name="T4" fmla="*/ 3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2" y="0"/>
                    </a:moveTo>
                    <a:cubicBezTo>
                      <a:pt x="1" y="1"/>
                      <a:pt x="0" y="2"/>
                      <a:pt x="0" y="3"/>
                    </a:cubicBezTo>
                    <a:cubicBezTo>
                      <a:pt x="1" y="2"/>
                      <a:pt x="3"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31" name="Freeform 5472"/>
              <p:cNvSpPr>
                <a:spLocks/>
              </p:cNvSpPr>
              <p:nvPr/>
            </p:nvSpPr>
            <p:spPr bwMode="auto">
              <a:xfrm>
                <a:off x="1212" y="1799"/>
                <a:ext cx="6" cy="5"/>
              </a:xfrm>
              <a:custGeom>
                <a:avLst/>
                <a:gdLst>
                  <a:gd name="T0" fmla="*/ 5 w 4"/>
                  <a:gd name="T1" fmla="*/ 1 h 4"/>
                  <a:gd name="T2" fmla="*/ 0 w 4"/>
                  <a:gd name="T3" fmla="*/ 5 h 4"/>
                  <a:gd name="T4" fmla="*/ 5 w 4"/>
                  <a:gd name="T5" fmla="*/ 1 h 4"/>
                  <a:gd name="T6" fmla="*/ 0 60000 65536"/>
                  <a:gd name="T7" fmla="*/ 0 60000 65536"/>
                  <a:gd name="T8" fmla="*/ 0 60000 65536"/>
                </a:gdLst>
                <a:ahLst/>
                <a:cxnLst>
                  <a:cxn ang="T6">
                    <a:pos x="T0" y="T1"/>
                  </a:cxn>
                  <a:cxn ang="T7">
                    <a:pos x="T2" y="T3"/>
                  </a:cxn>
                  <a:cxn ang="T8">
                    <a:pos x="T4" y="T5"/>
                  </a:cxn>
                </a:cxnLst>
                <a:rect l="0" t="0" r="r" b="b"/>
                <a:pathLst>
                  <a:path w="4" h="4">
                    <a:moveTo>
                      <a:pt x="3" y="1"/>
                    </a:moveTo>
                    <a:cubicBezTo>
                      <a:pt x="2" y="0"/>
                      <a:pt x="1" y="3"/>
                      <a:pt x="0" y="4"/>
                    </a:cubicBezTo>
                    <a:cubicBezTo>
                      <a:pt x="2" y="4"/>
                      <a:pt x="4" y="3"/>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32" name="Freeform 5473"/>
              <p:cNvSpPr>
                <a:spLocks/>
              </p:cNvSpPr>
              <p:nvPr/>
            </p:nvSpPr>
            <p:spPr bwMode="auto">
              <a:xfrm>
                <a:off x="1203" y="1791"/>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1" y="1"/>
                      <a:pt x="0" y="1"/>
                    </a:cubicBezTo>
                    <a:cubicBezTo>
                      <a:pt x="0"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33" name="Freeform 5474"/>
              <p:cNvSpPr>
                <a:spLocks/>
              </p:cNvSpPr>
              <p:nvPr/>
            </p:nvSpPr>
            <p:spPr bwMode="auto">
              <a:xfrm>
                <a:off x="1133" y="1888"/>
                <a:ext cx="770" cy="382"/>
              </a:xfrm>
              <a:custGeom>
                <a:avLst/>
                <a:gdLst>
                  <a:gd name="T0" fmla="*/ 18 w 584"/>
                  <a:gd name="T1" fmla="*/ 118 h 289"/>
                  <a:gd name="T2" fmla="*/ 40 w 584"/>
                  <a:gd name="T3" fmla="*/ 86 h 289"/>
                  <a:gd name="T4" fmla="*/ 67 w 584"/>
                  <a:gd name="T5" fmla="*/ 49 h 289"/>
                  <a:gd name="T6" fmla="*/ 80 w 584"/>
                  <a:gd name="T7" fmla="*/ 16 h 289"/>
                  <a:gd name="T8" fmla="*/ 90 w 584"/>
                  <a:gd name="T9" fmla="*/ 32 h 289"/>
                  <a:gd name="T10" fmla="*/ 87 w 584"/>
                  <a:gd name="T11" fmla="*/ 36 h 289"/>
                  <a:gd name="T12" fmla="*/ 111 w 584"/>
                  <a:gd name="T13" fmla="*/ 7 h 289"/>
                  <a:gd name="T14" fmla="*/ 476 w 584"/>
                  <a:gd name="T15" fmla="*/ 19 h 289"/>
                  <a:gd name="T16" fmla="*/ 484 w 584"/>
                  <a:gd name="T17" fmla="*/ 30 h 289"/>
                  <a:gd name="T18" fmla="*/ 512 w 584"/>
                  <a:gd name="T19" fmla="*/ 34 h 289"/>
                  <a:gd name="T20" fmla="*/ 552 w 584"/>
                  <a:gd name="T21" fmla="*/ 45 h 289"/>
                  <a:gd name="T22" fmla="*/ 529 w 584"/>
                  <a:gd name="T23" fmla="*/ 54 h 289"/>
                  <a:gd name="T24" fmla="*/ 502 w 584"/>
                  <a:gd name="T25" fmla="*/ 82 h 289"/>
                  <a:gd name="T26" fmla="*/ 514 w 584"/>
                  <a:gd name="T27" fmla="*/ 87 h 289"/>
                  <a:gd name="T28" fmla="*/ 533 w 584"/>
                  <a:gd name="T29" fmla="*/ 71 h 289"/>
                  <a:gd name="T30" fmla="*/ 551 w 584"/>
                  <a:gd name="T31" fmla="*/ 83 h 289"/>
                  <a:gd name="T32" fmla="*/ 542 w 584"/>
                  <a:gd name="T33" fmla="*/ 115 h 289"/>
                  <a:gd name="T34" fmla="*/ 566 w 584"/>
                  <a:gd name="T35" fmla="*/ 119 h 289"/>
                  <a:gd name="T36" fmla="*/ 630 w 584"/>
                  <a:gd name="T37" fmla="*/ 95 h 289"/>
                  <a:gd name="T38" fmla="*/ 713 w 584"/>
                  <a:gd name="T39" fmla="*/ 65 h 289"/>
                  <a:gd name="T40" fmla="*/ 755 w 584"/>
                  <a:gd name="T41" fmla="*/ 33 h 289"/>
                  <a:gd name="T42" fmla="*/ 765 w 584"/>
                  <a:gd name="T43" fmla="*/ 71 h 289"/>
                  <a:gd name="T44" fmla="*/ 744 w 584"/>
                  <a:gd name="T45" fmla="*/ 81 h 289"/>
                  <a:gd name="T46" fmla="*/ 725 w 584"/>
                  <a:gd name="T47" fmla="*/ 85 h 289"/>
                  <a:gd name="T48" fmla="*/ 703 w 584"/>
                  <a:gd name="T49" fmla="*/ 112 h 289"/>
                  <a:gd name="T50" fmla="*/ 692 w 584"/>
                  <a:gd name="T51" fmla="*/ 119 h 289"/>
                  <a:gd name="T52" fmla="*/ 647 w 584"/>
                  <a:gd name="T53" fmla="*/ 149 h 289"/>
                  <a:gd name="T54" fmla="*/ 628 w 584"/>
                  <a:gd name="T55" fmla="*/ 164 h 289"/>
                  <a:gd name="T56" fmla="*/ 617 w 584"/>
                  <a:gd name="T57" fmla="*/ 178 h 289"/>
                  <a:gd name="T58" fmla="*/ 614 w 584"/>
                  <a:gd name="T59" fmla="*/ 165 h 289"/>
                  <a:gd name="T60" fmla="*/ 618 w 584"/>
                  <a:gd name="T61" fmla="*/ 155 h 289"/>
                  <a:gd name="T62" fmla="*/ 608 w 584"/>
                  <a:gd name="T63" fmla="*/ 173 h 289"/>
                  <a:gd name="T64" fmla="*/ 605 w 584"/>
                  <a:gd name="T65" fmla="*/ 176 h 289"/>
                  <a:gd name="T66" fmla="*/ 593 w 584"/>
                  <a:gd name="T67" fmla="*/ 189 h 289"/>
                  <a:gd name="T68" fmla="*/ 607 w 584"/>
                  <a:gd name="T69" fmla="*/ 200 h 289"/>
                  <a:gd name="T70" fmla="*/ 595 w 584"/>
                  <a:gd name="T71" fmla="*/ 210 h 289"/>
                  <a:gd name="T72" fmla="*/ 600 w 584"/>
                  <a:gd name="T73" fmla="*/ 219 h 289"/>
                  <a:gd name="T74" fmla="*/ 592 w 584"/>
                  <a:gd name="T75" fmla="*/ 227 h 289"/>
                  <a:gd name="T76" fmla="*/ 568 w 584"/>
                  <a:gd name="T77" fmla="*/ 239 h 289"/>
                  <a:gd name="T78" fmla="*/ 529 w 584"/>
                  <a:gd name="T79" fmla="*/ 266 h 289"/>
                  <a:gd name="T80" fmla="*/ 514 w 584"/>
                  <a:gd name="T81" fmla="*/ 278 h 289"/>
                  <a:gd name="T82" fmla="*/ 506 w 584"/>
                  <a:gd name="T83" fmla="*/ 296 h 289"/>
                  <a:gd name="T84" fmla="*/ 510 w 584"/>
                  <a:gd name="T85" fmla="*/ 350 h 289"/>
                  <a:gd name="T86" fmla="*/ 485 w 584"/>
                  <a:gd name="T87" fmla="*/ 367 h 289"/>
                  <a:gd name="T88" fmla="*/ 481 w 584"/>
                  <a:gd name="T89" fmla="*/ 338 h 289"/>
                  <a:gd name="T90" fmla="*/ 471 w 584"/>
                  <a:gd name="T91" fmla="*/ 304 h 289"/>
                  <a:gd name="T92" fmla="*/ 446 w 584"/>
                  <a:gd name="T93" fmla="*/ 301 h 289"/>
                  <a:gd name="T94" fmla="*/ 430 w 584"/>
                  <a:gd name="T95" fmla="*/ 299 h 289"/>
                  <a:gd name="T96" fmla="*/ 406 w 584"/>
                  <a:gd name="T97" fmla="*/ 299 h 289"/>
                  <a:gd name="T98" fmla="*/ 397 w 584"/>
                  <a:gd name="T99" fmla="*/ 308 h 289"/>
                  <a:gd name="T100" fmla="*/ 389 w 584"/>
                  <a:gd name="T101" fmla="*/ 316 h 289"/>
                  <a:gd name="T102" fmla="*/ 364 w 584"/>
                  <a:gd name="T103" fmla="*/ 308 h 289"/>
                  <a:gd name="T104" fmla="*/ 323 w 584"/>
                  <a:gd name="T105" fmla="*/ 316 h 289"/>
                  <a:gd name="T106" fmla="*/ 306 w 584"/>
                  <a:gd name="T107" fmla="*/ 326 h 289"/>
                  <a:gd name="T108" fmla="*/ 285 w 584"/>
                  <a:gd name="T109" fmla="*/ 336 h 289"/>
                  <a:gd name="T110" fmla="*/ 276 w 584"/>
                  <a:gd name="T111" fmla="*/ 353 h 289"/>
                  <a:gd name="T112" fmla="*/ 251 w 584"/>
                  <a:gd name="T113" fmla="*/ 348 h 289"/>
                  <a:gd name="T114" fmla="*/ 218 w 584"/>
                  <a:gd name="T115" fmla="*/ 309 h 289"/>
                  <a:gd name="T116" fmla="*/ 152 w 584"/>
                  <a:gd name="T117" fmla="*/ 276 h 289"/>
                  <a:gd name="T118" fmla="*/ 29 w 584"/>
                  <a:gd name="T119" fmla="*/ 241 h 289"/>
                  <a:gd name="T120" fmla="*/ 7 w 584"/>
                  <a:gd name="T121" fmla="*/ 198 h 289"/>
                  <a:gd name="T122" fmla="*/ 4 w 584"/>
                  <a:gd name="T123" fmla="*/ 177 h 2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584" h="289">
                    <a:moveTo>
                      <a:pt x="3" y="131"/>
                    </a:moveTo>
                    <a:cubicBezTo>
                      <a:pt x="4" y="129"/>
                      <a:pt x="0" y="126"/>
                      <a:pt x="0" y="123"/>
                    </a:cubicBezTo>
                    <a:cubicBezTo>
                      <a:pt x="1" y="120"/>
                      <a:pt x="4" y="117"/>
                      <a:pt x="4" y="113"/>
                    </a:cubicBezTo>
                    <a:cubicBezTo>
                      <a:pt x="4" y="112"/>
                      <a:pt x="2" y="109"/>
                      <a:pt x="3" y="108"/>
                    </a:cubicBezTo>
                    <a:cubicBezTo>
                      <a:pt x="4" y="105"/>
                      <a:pt x="6" y="103"/>
                      <a:pt x="8" y="101"/>
                    </a:cubicBezTo>
                    <a:cubicBezTo>
                      <a:pt x="7" y="102"/>
                      <a:pt x="7" y="102"/>
                      <a:pt x="8" y="101"/>
                    </a:cubicBezTo>
                    <a:cubicBezTo>
                      <a:pt x="9" y="100"/>
                      <a:pt x="10" y="99"/>
                      <a:pt x="10" y="98"/>
                    </a:cubicBezTo>
                    <a:cubicBezTo>
                      <a:pt x="10" y="96"/>
                      <a:pt x="13" y="95"/>
                      <a:pt x="14" y="93"/>
                    </a:cubicBezTo>
                    <a:cubicBezTo>
                      <a:pt x="14" y="92"/>
                      <a:pt x="14" y="90"/>
                      <a:pt x="14" y="89"/>
                    </a:cubicBezTo>
                    <a:cubicBezTo>
                      <a:pt x="16" y="87"/>
                      <a:pt x="15" y="87"/>
                      <a:pt x="15" y="85"/>
                    </a:cubicBezTo>
                    <a:cubicBezTo>
                      <a:pt x="15" y="84"/>
                      <a:pt x="17" y="82"/>
                      <a:pt x="17" y="81"/>
                    </a:cubicBezTo>
                    <a:cubicBezTo>
                      <a:pt x="18" y="80"/>
                      <a:pt x="18" y="79"/>
                      <a:pt x="19" y="78"/>
                    </a:cubicBezTo>
                    <a:cubicBezTo>
                      <a:pt x="19" y="76"/>
                      <a:pt x="21" y="75"/>
                      <a:pt x="22" y="73"/>
                    </a:cubicBezTo>
                    <a:cubicBezTo>
                      <a:pt x="22" y="73"/>
                      <a:pt x="25" y="70"/>
                      <a:pt x="24" y="72"/>
                    </a:cubicBezTo>
                    <a:cubicBezTo>
                      <a:pt x="24" y="71"/>
                      <a:pt x="25" y="71"/>
                      <a:pt x="26" y="71"/>
                    </a:cubicBezTo>
                    <a:cubicBezTo>
                      <a:pt x="26" y="71"/>
                      <a:pt x="27" y="69"/>
                      <a:pt x="25" y="71"/>
                    </a:cubicBezTo>
                    <a:cubicBezTo>
                      <a:pt x="26" y="69"/>
                      <a:pt x="28" y="67"/>
                      <a:pt x="30" y="67"/>
                    </a:cubicBezTo>
                    <a:cubicBezTo>
                      <a:pt x="27" y="67"/>
                      <a:pt x="29" y="66"/>
                      <a:pt x="30" y="65"/>
                    </a:cubicBezTo>
                    <a:cubicBezTo>
                      <a:pt x="31" y="64"/>
                      <a:pt x="32" y="63"/>
                      <a:pt x="32" y="62"/>
                    </a:cubicBezTo>
                    <a:cubicBezTo>
                      <a:pt x="34" y="60"/>
                      <a:pt x="35" y="58"/>
                      <a:pt x="36" y="57"/>
                    </a:cubicBezTo>
                    <a:cubicBezTo>
                      <a:pt x="38" y="55"/>
                      <a:pt x="40" y="51"/>
                      <a:pt x="42" y="49"/>
                    </a:cubicBezTo>
                    <a:cubicBezTo>
                      <a:pt x="43" y="48"/>
                      <a:pt x="44" y="46"/>
                      <a:pt x="45" y="46"/>
                    </a:cubicBezTo>
                    <a:cubicBezTo>
                      <a:pt x="45" y="44"/>
                      <a:pt x="47" y="42"/>
                      <a:pt x="48" y="41"/>
                    </a:cubicBezTo>
                    <a:cubicBezTo>
                      <a:pt x="49" y="40"/>
                      <a:pt x="49" y="38"/>
                      <a:pt x="51" y="38"/>
                    </a:cubicBezTo>
                    <a:cubicBezTo>
                      <a:pt x="53" y="38"/>
                      <a:pt x="56" y="39"/>
                      <a:pt x="57" y="38"/>
                    </a:cubicBezTo>
                    <a:cubicBezTo>
                      <a:pt x="56" y="38"/>
                      <a:pt x="55" y="37"/>
                      <a:pt x="54" y="37"/>
                    </a:cubicBezTo>
                    <a:cubicBezTo>
                      <a:pt x="53" y="36"/>
                      <a:pt x="52" y="37"/>
                      <a:pt x="51" y="37"/>
                    </a:cubicBezTo>
                    <a:cubicBezTo>
                      <a:pt x="49" y="37"/>
                      <a:pt x="51" y="34"/>
                      <a:pt x="52" y="33"/>
                    </a:cubicBezTo>
                    <a:cubicBezTo>
                      <a:pt x="52" y="34"/>
                      <a:pt x="51" y="35"/>
                      <a:pt x="51" y="35"/>
                    </a:cubicBezTo>
                    <a:cubicBezTo>
                      <a:pt x="53" y="35"/>
                      <a:pt x="53" y="31"/>
                      <a:pt x="55" y="32"/>
                    </a:cubicBezTo>
                    <a:cubicBezTo>
                      <a:pt x="55" y="31"/>
                      <a:pt x="54" y="31"/>
                      <a:pt x="53" y="31"/>
                    </a:cubicBezTo>
                    <a:cubicBezTo>
                      <a:pt x="53" y="29"/>
                      <a:pt x="55" y="29"/>
                      <a:pt x="57" y="29"/>
                    </a:cubicBezTo>
                    <a:cubicBezTo>
                      <a:pt x="56" y="29"/>
                      <a:pt x="56" y="28"/>
                      <a:pt x="55" y="28"/>
                    </a:cubicBezTo>
                    <a:cubicBezTo>
                      <a:pt x="54" y="29"/>
                      <a:pt x="54" y="29"/>
                      <a:pt x="54" y="29"/>
                    </a:cubicBezTo>
                    <a:cubicBezTo>
                      <a:pt x="55" y="25"/>
                      <a:pt x="58" y="22"/>
                      <a:pt x="57" y="18"/>
                    </a:cubicBezTo>
                    <a:cubicBezTo>
                      <a:pt x="57" y="17"/>
                      <a:pt x="59" y="12"/>
                      <a:pt x="61" y="12"/>
                    </a:cubicBezTo>
                    <a:cubicBezTo>
                      <a:pt x="64" y="13"/>
                      <a:pt x="66" y="14"/>
                      <a:pt x="68" y="15"/>
                    </a:cubicBezTo>
                    <a:cubicBezTo>
                      <a:pt x="70" y="15"/>
                      <a:pt x="75" y="15"/>
                      <a:pt x="75" y="16"/>
                    </a:cubicBezTo>
                    <a:cubicBezTo>
                      <a:pt x="75" y="15"/>
                      <a:pt x="75" y="15"/>
                      <a:pt x="76" y="15"/>
                    </a:cubicBezTo>
                    <a:cubicBezTo>
                      <a:pt x="76" y="16"/>
                      <a:pt x="76" y="16"/>
                      <a:pt x="76" y="17"/>
                    </a:cubicBezTo>
                    <a:cubicBezTo>
                      <a:pt x="75" y="18"/>
                      <a:pt x="73" y="19"/>
                      <a:pt x="72" y="20"/>
                    </a:cubicBezTo>
                    <a:cubicBezTo>
                      <a:pt x="75" y="18"/>
                      <a:pt x="71" y="20"/>
                      <a:pt x="71" y="20"/>
                    </a:cubicBezTo>
                    <a:cubicBezTo>
                      <a:pt x="70" y="21"/>
                      <a:pt x="68" y="22"/>
                      <a:pt x="67" y="23"/>
                    </a:cubicBezTo>
                    <a:cubicBezTo>
                      <a:pt x="68" y="24"/>
                      <a:pt x="69" y="23"/>
                      <a:pt x="70" y="23"/>
                    </a:cubicBezTo>
                    <a:cubicBezTo>
                      <a:pt x="69" y="23"/>
                      <a:pt x="69" y="23"/>
                      <a:pt x="68" y="24"/>
                    </a:cubicBezTo>
                    <a:cubicBezTo>
                      <a:pt x="68" y="22"/>
                      <a:pt x="70" y="21"/>
                      <a:pt x="71" y="21"/>
                    </a:cubicBezTo>
                    <a:cubicBezTo>
                      <a:pt x="73" y="20"/>
                      <a:pt x="74" y="19"/>
                      <a:pt x="76" y="18"/>
                    </a:cubicBezTo>
                    <a:cubicBezTo>
                      <a:pt x="77" y="19"/>
                      <a:pt x="73" y="20"/>
                      <a:pt x="72" y="22"/>
                    </a:cubicBezTo>
                    <a:cubicBezTo>
                      <a:pt x="74" y="21"/>
                      <a:pt x="72" y="25"/>
                      <a:pt x="71" y="25"/>
                    </a:cubicBezTo>
                    <a:cubicBezTo>
                      <a:pt x="72" y="24"/>
                      <a:pt x="72" y="24"/>
                      <a:pt x="72" y="24"/>
                    </a:cubicBezTo>
                    <a:cubicBezTo>
                      <a:pt x="70" y="24"/>
                      <a:pt x="70" y="25"/>
                      <a:pt x="69" y="26"/>
                    </a:cubicBezTo>
                    <a:cubicBezTo>
                      <a:pt x="69" y="25"/>
                      <a:pt x="69" y="24"/>
                      <a:pt x="70" y="24"/>
                    </a:cubicBezTo>
                    <a:cubicBezTo>
                      <a:pt x="68" y="25"/>
                      <a:pt x="67" y="26"/>
                      <a:pt x="66" y="26"/>
                    </a:cubicBezTo>
                    <a:cubicBezTo>
                      <a:pt x="67" y="26"/>
                      <a:pt x="67" y="26"/>
                      <a:pt x="66" y="27"/>
                    </a:cubicBezTo>
                    <a:cubicBezTo>
                      <a:pt x="67" y="26"/>
                      <a:pt x="67" y="26"/>
                      <a:pt x="67" y="28"/>
                    </a:cubicBezTo>
                    <a:cubicBezTo>
                      <a:pt x="67" y="26"/>
                      <a:pt x="68" y="26"/>
                      <a:pt x="69" y="26"/>
                    </a:cubicBezTo>
                    <a:cubicBezTo>
                      <a:pt x="70" y="27"/>
                      <a:pt x="71" y="25"/>
                      <a:pt x="72" y="25"/>
                    </a:cubicBezTo>
                    <a:cubicBezTo>
                      <a:pt x="73" y="24"/>
                      <a:pt x="76" y="23"/>
                      <a:pt x="76" y="21"/>
                    </a:cubicBezTo>
                    <a:cubicBezTo>
                      <a:pt x="76" y="19"/>
                      <a:pt x="80" y="17"/>
                      <a:pt x="80" y="16"/>
                    </a:cubicBezTo>
                    <a:cubicBezTo>
                      <a:pt x="80" y="15"/>
                      <a:pt x="81" y="14"/>
                      <a:pt x="81" y="12"/>
                    </a:cubicBezTo>
                    <a:cubicBezTo>
                      <a:pt x="80" y="11"/>
                      <a:pt x="79" y="13"/>
                      <a:pt x="80" y="11"/>
                    </a:cubicBezTo>
                    <a:cubicBezTo>
                      <a:pt x="82" y="12"/>
                      <a:pt x="82" y="9"/>
                      <a:pt x="84" y="8"/>
                    </a:cubicBezTo>
                    <a:cubicBezTo>
                      <a:pt x="82" y="8"/>
                      <a:pt x="83" y="6"/>
                      <a:pt x="84" y="5"/>
                    </a:cubicBezTo>
                    <a:cubicBezTo>
                      <a:pt x="340" y="5"/>
                      <a:pt x="340" y="5"/>
                      <a:pt x="340" y="5"/>
                    </a:cubicBezTo>
                    <a:cubicBezTo>
                      <a:pt x="341" y="0"/>
                      <a:pt x="341" y="0"/>
                      <a:pt x="341" y="0"/>
                    </a:cubicBezTo>
                    <a:cubicBezTo>
                      <a:pt x="341" y="0"/>
                      <a:pt x="343" y="0"/>
                      <a:pt x="344" y="2"/>
                    </a:cubicBezTo>
                    <a:cubicBezTo>
                      <a:pt x="344" y="4"/>
                      <a:pt x="340" y="8"/>
                      <a:pt x="343" y="8"/>
                    </a:cubicBezTo>
                    <a:cubicBezTo>
                      <a:pt x="344" y="8"/>
                      <a:pt x="349" y="9"/>
                      <a:pt x="349" y="10"/>
                    </a:cubicBezTo>
                    <a:cubicBezTo>
                      <a:pt x="348" y="11"/>
                      <a:pt x="353" y="9"/>
                      <a:pt x="354" y="9"/>
                    </a:cubicBezTo>
                    <a:cubicBezTo>
                      <a:pt x="356" y="8"/>
                      <a:pt x="358" y="10"/>
                      <a:pt x="359" y="10"/>
                    </a:cubicBezTo>
                    <a:cubicBezTo>
                      <a:pt x="359" y="11"/>
                      <a:pt x="359" y="12"/>
                      <a:pt x="360" y="12"/>
                    </a:cubicBezTo>
                    <a:cubicBezTo>
                      <a:pt x="360" y="12"/>
                      <a:pt x="360" y="14"/>
                      <a:pt x="361" y="14"/>
                    </a:cubicBezTo>
                    <a:cubicBezTo>
                      <a:pt x="361" y="13"/>
                      <a:pt x="361" y="13"/>
                      <a:pt x="362" y="13"/>
                    </a:cubicBezTo>
                    <a:cubicBezTo>
                      <a:pt x="363" y="13"/>
                      <a:pt x="363" y="13"/>
                      <a:pt x="364" y="14"/>
                    </a:cubicBezTo>
                    <a:cubicBezTo>
                      <a:pt x="365" y="14"/>
                      <a:pt x="365" y="14"/>
                      <a:pt x="366" y="14"/>
                    </a:cubicBezTo>
                    <a:cubicBezTo>
                      <a:pt x="365" y="15"/>
                      <a:pt x="366" y="16"/>
                      <a:pt x="366" y="16"/>
                    </a:cubicBezTo>
                    <a:cubicBezTo>
                      <a:pt x="369" y="16"/>
                      <a:pt x="372" y="14"/>
                      <a:pt x="374" y="14"/>
                    </a:cubicBezTo>
                    <a:cubicBezTo>
                      <a:pt x="373" y="16"/>
                      <a:pt x="377" y="15"/>
                      <a:pt x="378" y="15"/>
                    </a:cubicBezTo>
                    <a:cubicBezTo>
                      <a:pt x="378" y="15"/>
                      <a:pt x="379" y="15"/>
                      <a:pt x="380" y="16"/>
                    </a:cubicBezTo>
                    <a:cubicBezTo>
                      <a:pt x="382" y="17"/>
                      <a:pt x="383" y="16"/>
                      <a:pt x="384" y="16"/>
                    </a:cubicBezTo>
                    <a:cubicBezTo>
                      <a:pt x="379" y="18"/>
                      <a:pt x="373" y="20"/>
                      <a:pt x="367" y="23"/>
                    </a:cubicBezTo>
                    <a:cubicBezTo>
                      <a:pt x="365" y="24"/>
                      <a:pt x="363" y="26"/>
                      <a:pt x="361" y="27"/>
                    </a:cubicBezTo>
                    <a:cubicBezTo>
                      <a:pt x="358" y="28"/>
                      <a:pt x="356" y="29"/>
                      <a:pt x="353" y="31"/>
                    </a:cubicBezTo>
                    <a:cubicBezTo>
                      <a:pt x="355" y="34"/>
                      <a:pt x="364" y="29"/>
                      <a:pt x="367" y="29"/>
                    </a:cubicBezTo>
                    <a:cubicBezTo>
                      <a:pt x="366" y="30"/>
                      <a:pt x="365" y="32"/>
                      <a:pt x="364" y="33"/>
                    </a:cubicBezTo>
                    <a:cubicBezTo>
                      <a:pt x="364" y="33"/>
                      <a:pt x="366" y="32"/>
                      <a:pt x="366" y="32"/>
                    </a:cubicBezTo>
                    <a:cubicBezTo>
                      <a:pt x="367" y="33"/>
                      <a:pt x="367" y="33"/>
                      <a:pt x="368" y="33"/>
                    </a:cubicBezTo>
                    <a:cubicBezTo>
                      <a:pt x="370" y="33"/>
                      <a:pt x="372" y="32"/>
                      <a:pt x="374" y="31"/>
                    </a:cubicBezTo>
                    <a:cubicBezTo>
                      <a:pt x="376" y="30"/>
                      <a:pt x="378" y="31"/>
                      <a:pt x="380" y="29"/>
                    </a:cubicBezTo>
                    <a:cubicBezTo>
                      <a:pt x="383" y="28"/>
                      <a:pt x="386" y="27"/>
                      <a:pt x="388" y="26"/>
                    </a:cubicBezTo>
                    <a:cubicBezTo>
                      <a:pt x="388" y="27"/>
                      <a:pt x="389" y="27"/>
                      <a:pt x="389" y="28"/>
                    </a:cubicBezTo>
                    <a:cubicBezTo>
                      <a:pt x="389" y="29"/>
                      <a:pt x="388" y="30"/>
                      <a:pt x="388" y="31"/>
                    </a:cubicBezTo>
                    <a:cubicBezTo>
                      <a:pt x="388" y="30"/>
                      <a:pt x="393" y="28"/>
                      <a:pt x="390" y="30"/>
                    </a:cubicBezTo>
                    <a:cubicBezTo>
                      <a:pt x="393" y="28"/>
                      <a:pt x="395" y="30"/>
                      <a:pt x="396" y="32"/>
                    </a:cubicBezTo>
                    <a:cubicBezTo>
                      <a:pt x="397" y="34"/>
                      <a:pt x="399" y="33"/>
                      <a:pt x="401" y="34"/>
                    </a:cubicBezTo>
                    <a:cubicBezTo>
                      <a:pt x="404" y="35"/>
                      <a:pt x="406" y="33"/>
                      <a:pt x="409" y="32"/>
                    </a:cubicBezTo>
                    <a:cubicBezTo>
                      <a:pt x="411" y="32"/>
                      <a:pt x="412" y="32"/>
                      <a:pt x="414" y="32"/>
                    </a:cubicBezTo>
                    <a:cubicBezTo>
                      <a:pt x="416" y="32"/>
                      <a:pt x="418" y="31"/>
                      <a:pt x="420" y="31"/>
                    </a:cubicBezTo>
                    <a:cubicBezTo>
                      <a:pt x="420" y="32"/>
                      <a:pt x="419" y="33"/>
                      <a:pt x="419" y="34"/>
                    </a:cubicBezTo>
                    <a:cubicBezTo>
                      <a:pt x="421" y="35"/>
                      <a:pt x="422" y="34"/>
                      <a:pt x="424" y="34"/>
                    </a:cubicBezTo>
                    <a:cubicBezTo>
                      <a:pt x="426" y="34"/>
                      <a:pt x="425" y="37"/>
                      <a:pt x="424" y="38"/>
                    </a:cubicBezTo>
                    <a:cubicBezTo>
                      <a:pt x="425" y="38"/>
                      <a:pt x="425" y="39"/>
                      <a:pt x="426" y="40"/>
                    </a:cubicBezTo>
                    <a:cubicBezTo>
                      <a:pt x="424" y="42"/>
                      <a:pt x="421" y="39"/>
                      <a:pt x="419" y="40"/>
                    </a:cubicBezTo>
                    <a:cubicBezTo>
                      <a:pt x="418" y="42"/>
                      <a:pt x="418" y="42"/>
                      <a:pt x="418" y="42"/>
                    </a:cubicBezTo>
                    <a:cubicBezTo>
                      <a:pt x="416" y="42"/>
                      <a:pt x="416" y="40"/>
                      <a:pt x="415" y="39"/>
                    </a:cubicBezTo>
                    <a:cubicBezTo>
                      <a:pt x="412" y="38"/>
                      <a:pt x="410" y="41"/>
                      <a:pt x="406" y="40"/>
                    </a:cubicBezTo>
                    <a:cubicBezTo>
                      <a:pt x="403" y="40"/>
                      <a:pt x="401" y="43"/>
                      <a:pt x="398" y="44"/>
                    </a:cubicBezTo>
                    <a:cubicBezTo>
                      <a:pt x="398" y="43"/>
                      <a:pt x="400" y="42"/>
                      <a:pt x="401" y="41"/>
                    </a:cubicBezTo>
                    <a:cubicBezTo>
                      <a:pt x="398" y="42"/>
                      <a:pt x="398" y="43"/>
                      <a:pt x="396" y="44"/>
                    </a:cubicBezTo>
                    <a:cubicBezTo>
                      <a:pt x="396" y="43"/>
                      <a:pt x="396" y="42"/>
                      <a:pt x="396" y="42"/>
                    </a:cubicBezTo>
                    <a:cubicBezTo>
                      <a:pt x="393" y="43"/>
                      <a:pt x="390" y="47"/>
                      <a:pt x="387" y="49"/>
                    </a:cubicBezTo>
                    <a:cubicBezTo>
                      <a:pt x="386" y="50"/>
                      <a:pt x="386" y="51"/>
                      <a:pt x="385" y="52"/>
                    </a:cubicBezTo>
                    <a:cubicBezTo>
                      <a:pt x="385" y="52"/>
                      <a:pt x="384" y="52"/>
                      <a:pt x="383" y="53"/>
                    </a:cubicBezTo>
                    <a:cubicBezTo>
                      <a:pt x="381" y="54"/>
                      <a:pt x="380" y="55"/>
                      <a:pt x="379" y="57"/>
                    </a:cubicBezTo>
                    <a:cubicBezTo>
                      <a:pt x="382" y="57"/>
                      <a:pt x="384" y="52"/>
                      <a:pt x="387" y="54"/>
                    </a:cubicBezTo>
                    <a:cubicBezTo>
                      <a:pt x="388" y="54"/>
                      <a:pt x="385" y="57"/>
                      <a:pt x="384" y="57"/>
                    </a:cubicBezTo>
                    <a:cubicBezTo>
                      <a:pt x="383" y="59"/>
                      <a:pt x="382" y="61"/>
                      <a:pt x="381" y="62"/>
                    </a:cubicBezTo>
                    <a:cubicBezTo>
                      <a:pt x="379" y="64"/>
                      <a:pt x="377" y="67"/>
                      <a:pt x="375" y="70"/>
                    </a:cubicBezTo>
                    <a:cubicBezTo>
                      <a:pt x="374" y="71"/>
                      <a:pt x="373" y="73"/>
                      <a:pt x="372" y="75"/>
                    </a:cubicBezTo>
                    <a:cubicBezTo>
                      <a:pt x="372" y="77"/>
                      <a:pt x="372" y="78"/>
                      <a:pt x="371" y="80"/>
                    </a:cubicBezTo>
                    <a:cubicBezTo>
                      <a:pt x="369" y="82"/>
                      <a:pt x="368" y="87"/>
                      <a:pt x="369" y="90"/>
                    </a:cubicBezTo>
                    <a:cubicBezTo>
                      <a:pt x="370" y="93"/>
                      <a:pt x="373" y="91"/>
                      <a:pt x="375" y="91"/>
                    </a:cubicBezTo>
                    <a:cubicBezTo>
                      <a:pt x="378" y="89"/>
                      <a:pt x="381" y="86"/>
                      <a:pt x="383" y="84"/>
                    </a:cubicBezTo>
                    <a:cubicBezTo>
                      <a:pt x="385" y="82"/>
                      <a:pt x="386" y="80"/>
                      <a:pt x="387" y="78"/>
                    </a:cubicBezTo>
                    <a:cubicBezTo>
                      <a:pt x="387" y="77"/>
                      <a:pt x="387" y="73"/>
                      <a:pt x="389" y="72"/>
                    </a:cubicBezTo>
                    <a:cubicBezTo>
                      <a:pt x="386" y="71"/>
                      <a:pt x="389" y="68"/>
                      <a:pt x="390" y="66"/>
                    </a:cubicBezTo>
                    <a:cubicBezTo>
                      <a:pt x="391" y="65"/>
                      <a:pt x="390" y="64"/>
                      <a:pt x="391" y="63"/>
                    </a:cubicBezTo>
                    <a:cubicBezTo>
                      <a:pt x="391" y="62"/>
                      <a:pt x="393" y="61"/>
                      <a:pt x="394" y="60"/>
                    </a:cubicBezTo>
                    <a:cubicBezTo>
                      <a:pt x="395" y="59"/>
                      <a:pt x="396" y="58"/>
                      <a:pt x="396" y="56"/>
                    </a:cubicBezTo>
                    <a:cubicBezTo>
                      <a:pt x="397" y="55"/>
                      <a:pt x="398" y="55"/>
                      <a:pt x="399" y="54"/>
                    </a:cubicBezTo>
                    <a:cubicBezTo>
                      <a:pt x="400" y="53"/>
                      <a:pt x="400" y="53"/>
                      <a:pt x="402" y="52"/>
                    </a:cubicBezTo>
                    <a:cubicBezTo>
                      <a:pt x="403" y="52"/>
                      <a:pt x="404" y="50"/>
                      <a:pt x="406" y="49"/>
                    </a:cubicBezTo>
                    <a:cubicBezTo>
                      <a:pt x="405" y="51"/>
                      <a:pt x="405" y="53"/>
                      <a:pt x="403" y="54"/>
                    </a:cubicBezTo>
                    <a:cubicBezTo>
                      <a:pt x="404" y="53"/>
                      <a:pt x="405" y="53"/>
                      <a:pt x="405" y="52"/>
                    </a:cubicBezTo>
                    <a:cubicBezTo>
                      <a:pt x="405" y="53"/>
                      <a:pt x="405" y="54"/>
                      <a:pt x="404" y="54"/>
                    </a:cubicBezTo>
                    <a:cubicBezTo>
                      <a:pt x="406" y="53"/>
                      <a:pt x="407" y="51"/>
                      <a:pt x="408" y="49"/>
                    </a:cubicBezTo>
                    <a:cubicBezTo>
                      <a:pt x="409" y="47"/>
                      <a:pt x="412" y="48"/>
                      <a:pt x="413" y="47"/>
                    </a:cubicBezTo>
                    <a:cubicBezTo>
                      <a:pt x="410" y="46"/>
                      <a:pt x="415" y="43"/>
                      <a:pt x="416" y="42"/>
                    </a:cubicBezTo>
                    <a:cubicBezTo>
                      <a:pt x="417" y="42"/>
                      <a:pt x="419" y="43"/>
                      <a:pt x="420" y="44"/>
                    </a:cubicBezTo>
                    <a:cubicBezTo>
                      <a:pt x="422" y="45"/>
                      <a:pt x="423" y="46"/>
                      <a:pt x="425" y="47"/>
                    </a:cubicBezTo>
                    <a:cubicBezTo>
                      <a:pt x="427" y="48"/>
                      <a:pt x="428" y="50"/>
                      <a:pt x="426" y="51"/>
                    </a:cubicBezTo>
                    <a:cubicBezTo>
                      <a:pt x="425" y="52"/>
                      <a:pt x="425" y="54"/>
                      <a:pt x="425" y="55"/>
                    </a:cubicBezTo>
                    <a:cubicBezTo>
                      <a:pt x="425" y="57"/>
                      <a:pt x="423" y="59"/>
                      <a:pt x="422" y="60"/>
                    </a:cubicBezTo>
                    <a:cubicBezTo>
                      <a:pt x="420" y="60"/>
                      <a:pt x="419" y="62"/>
                      <a:pt x="418" y="63"/>
                    </a:cubicBezTo>
                    <a:cubicBezTo>
                      <a:pt x="416" y="64"/>
                      <a:pt x="414" y="65"/>
                      <a:pt x="414" y="67"/>
                    </a:cubicBezTo>
                    <a:cubicBezTo>
                      <a:pt x="413" y="69"/>
                      <a:pt x="417" y="67"/>
                      <a:pt x="417" y="67"/>
                    </a:cubicBezTo>
                    <a:cubicBezTo>
                      <a:pt x="419" y="67"/>
                      <a:pt x="424" y="61"/>
                      <a:pt x="426" y="63"/>
                    </a:cubicBezTo>
                    <a:cubicBezTo>
                      <a:pt x="427" y="65"/>
                      <a:pt x="425" y="70"/>
                      <a:pt x="425" y="72"/>
                    </a:cubicBezTo>
                    <a:cubicBezTo>
                      <a:pt x="425" y="74"/>
                      <a:pt x="423" y="80"/>
                      <a:pt x="420" y="81"/>
                    </a:cubicBezTo>
                    <a:cubicBezTo>
                      <a:pt x="421" y="79"/>
                      <a:pt x="420" y="79"/>
                      <a:pt x="419" y="80"/>
                    </a:cubicBezTo>
                    <a:cubicBezTo>
                      <a:pt x="418" y="81"/>
                      <a:pt x="418" y="82"/>
                      <a:pt x="417" y="83"/>
                    </a:cubicBezTo>
                    <a:cubicBezTo>
                      <a:pt x="416" y="83"/>
                      <a:pt x="415" y="84"/>
                      <a:pt x="414" y="85"/>
                    </a:cubicBezTo>
                    <a:cubicBezTo>
                      <a:pt x="413" y="86"/>
                      <a:pt x="412" y="87"/>
                      <a:pt x="411" y="87"/>
                    </a:cubicBezTo>
                    <a:cubicBezTo>
                      <a:pt x="410" y="88"/>
                      <a:pt x="407" y="90"/>
                      <a:pt x="409" y="91"/>
                    </a:cubicBezTo>
                    <a:cubicBezTo>
                      <a:pt x="410" y="91"/>
                      <a:pt x="410" y="92"/>
                      <a:pt x="411" y="92"/>
                    </a:cubicBezTo>
                    <a:cubicBezTo>
                      <a:pt x="412" y="93"/>
                      <a:pt x="412" y="93"/>
                      <a:pt x="412" y="93"/>
                    </a:cubicBezTo>
                    <a:cubicBezTo>
                      <a:pt x="412" y="93"/>
                      <a:pt x="413" y="93"/>
                      <a:pt x="414" y="93"/>
                    </a:cubicBezTo>
                    <a:cubicBezTo>
                      <a:pt x="413" y="93"/>
                      <a:pt x="412" y="93"/>
                      <a:pt x="411" y="94"/>
                    </a:cubicBezTo>
                    <a:cubicBezTo>
                      <a:pt x="412" y="94"/>
                      <a:pt x="413" y="93"/>
                      <a:pt x="414" y="94"/>
                    </a:cubicBezTo>
                    <a:cubicBezTo>
                      <a:pt x="415" y="94"/>
                      <a:pt x="416" y="94"/>
                      <a:pt x="416" y="94"/>
                    </a:cubicBezTo>
                    <a:cubicBezTo>
                      <a:pt x="419" y="94"/>
                      <a:pt x="421" y="93"/>
                      <a:pt x="423" y="93"/>
                    </a:cubicBezTo>
                    <a:cubicBezTo>
                      <a:pt x="425" y="93"/>
                      <a:pt x="427" y="91"/>
                      <a:pt x="429" y="90"/>
                    </a:cubicBezTo>
                    <a:cubicBezTo>
                      <a:pt x="432" y="89"/>
                      <a:pt x="434" y="89"/>
                      <a:pt x="437" y="88"/>
                    </a:cubicBezTo>
                    <a:cubicBezTo>
                      <a:pt x="442" y="86"/>
                      <a:pt x="447" y="84"/>
                      <a:pt x="451" y="82"/>
                    </a:cubicBezTo>
                    <a:cubicBezTo>
                      <a:pt x="453" y="81"/>
                      <a:pt x="455" y="79"/>
                      <a:pt x="457" y="78"/>
                    </a:cubicBezTo>
                    <a:cubicBezTo>
                      <a:pt x="458" y="77"/>
                      <a:pt x="460" y="76"/>
                      <a:pt x="458" y="76"/>
                    </a:cubicBezTo>
                    <a:cubicBezTo>
                      <a:pt x="456" y="75"/>
                      <a:pt x="458" y="74"/>
                      <a:pt x="458" y="72"/>
                    </a:cubicBezTo>
                    <a:cubicBezTo>
                      <a:pt x="459" y="71"/>
                      <a:pt x="462" y="71"/>
                      <a:pt x="464" y="71"/>
                    </a:cubicBezTo>
                    <a:cubicBezTo>
                      <a:pt x="465" y="71"/>
                      <a:pt x="467" y="71"/>
                      <a:pt x="469" y="71"/>
                    </a:cubicBezTo>
                    <a:cubicBezTo>
                      <a:pt x="471" y="71"/>
                      <a:pt x="472" y="73"/>
                      <a:pt x="473" y="72"/>
                    </a:cubicBezTo>
                    <a:cubicBezTo>
                      <a:pt x="475" y="72"/>
                      <a:pt x="476" y="72"/>
                      <a:pt x="478" y="72"/>
                    </a:cubicBezTo>
                    <a:cubicBezTo>
                      <a:pt x="480" y="72"/>
                      <a:pt x="482" y="70"/>
                      <a:pt x="484" y="70"/>
                    </a:cubicBezTo>
                    <a:cubicBezTo>
                      <a:pt x="485" y="69"/>
                      <a:pt x="487" y="69"/>
                      <a:pt x="487" y="68"/>
                    </a:cubicBezTo>
                    <a:cubicBezTo>
                      <a:pt x="488" y="66"/>
                      <a:pt x="489" y="65"/>
                      <a:pt x="490" y="63"/>
                    </a:cubicBezTo>
                    <a:cubicBezTo>
                      <a:pt x="490" y="64"/>
                      <a:pt x="488" y="64"/>
                      <a:pt x="489" y="63"/>
                    </a:cubicBezTo>
                    <a:cubicBezTo>
                      <a:pt x="488" y="63"/>
                      <a:pt x="488" y="63"/>
                      <a:pt x="488" y="62"/>
                    </a:cubicBezTo>
                    <a:cubicBezTo>
                      <a:pt x="489" y="61"/>
                      <a:pt x="490" y="60"/>
                      <a:pt x="491" y="60"/>
                    </a:cubicBezTo>
                    <a:cubicBezTo>
                      <a:pt x="496" y="57"/>
                      <a:pt x="502" y="53"/>
                      <a:pt x="508" y="52"/>
                    </a:cubicBezTo>
                    <a:cubicBezTo>
                      <a:pt x="539" y="52"/>
                      <a:pt x="539" y="52"/>
                      <a:pt x="539" y="52"/>
                    </a:cubicBezTo>
                    <a:cubicBezTo>
                      <a:pt x="540" y="51"/>
                      <a:pt x="540" y="49"/>
                      <a:pt x="541" y="49"/>
                    </a:cubicBezTo>
                    <a:cubicBezTo>
                      <a:pt x="542" y="48"/>
                      <a:pt x="544" y="48"/>
                      <a:pt x="545" y="48"/>
                    </a:cubicBezTo>
                    <a:cubicBezTo>
                      <a:pt x="546" y="49"/>
                      <a:pt x="546" y="49"/>
                      <a:pt x="546" y="49"/>
                    </a:cubicBezTo>
                    <a:cubicBezTo>
                      <a:pt x="547" y="48"/>
                      <a:pt x="546" y="47"/>
                      <a:pt x="548" y="47"/>
                    </a:cubicBezTo>
                    <a:cubicBezTo>
                      <a:pt x="547" y="47"/>
                      <a:pt x="551" y="43"/>
                      <a:pt x="552" y="43"/>
                    </a:cubicBezTo>
                    <a:cubicBezTo>
                      <a:pt x="553" y="42"/>
                      <a:pt x="554" y="41"/>
                      <a:pt x="555" y="39"/>
                    </a:cubicBezTo>
                    <a:cubicBezTo>
                      <a:pt x="555" y="38"/>
                      <a:pt x="557" y="37"/>
                      <a:pt x="558" y="36"/>
                    </a:cubicBezTo>
                    <a:cubicBezTo>
                      <a:pt x="560" y="35"/>
                      <a:pt x="560" y="33"/>
                      <a:pt x="561" y="32"/>
                    </a:cubicBezTo>
                    <a:cubicBezTo>
                      <a:pt x="562" y="30"/>
                      <a:pt x="564" y="29"/>
                      <a:pt x="566" y="27"/>
                    </a:cubicBezTo>
                    <a:cubicBezTo>
                      <a:pt x="568" y="26"/>
                      <a:pt x="573" y="20"/>
                      <a:pt x="573" y="25"/>
                    </a:cubicBezTo>
                    <a:cubicBezTo>
                      <a:pt x="572" y="27"/>
                      <a:pt x="578" y="24"/>
                      <a:pt x="579" y="24"/>
                    </a:cubicBezTo>
                    <a:cubicBezTo>
                      <a:pt x="584" y="23"/>
                      <a:pt x="583" y="29"/>
                      <a:pt x="582" y="31"/>
                    </a:cubicBezTo>
                    <a:cubicBezTo>
                      <a:pt x="581" y="34"/>
                      <a:pt x="580" y="36"/>
                      <a:pt x="579" y="38"/>
                    </a:cubicBezTo>
                    <a:cubicBezTo>
                      <a:pt x="579" y="39"/>
                      <a:pt x="577" y="42"/>
                      <a:pt x="578" y="44"/>
                    </a:cubicBezTo>
                    <a:cubicBezTo>
                      <a:pt x="579" y="45"/>
                      <a:pt x="580" y="44"/>
                      <a:pt x="579" y="46"/>
                    </a:cubicBezTo>
                    <a:cubicBezTo>
                      <a:pt x="579" y="47"/>
                      <a:pt x="578" y="49"/>
                      <a:pt x="579" y="50"/>
                    </a:cubicBezTo>
                    <a:cubicBezTo>
                      <a:pt x="580" y="49"/>
                      <a:pt x="581" y="49"/>
                      <a:pt x="581" y="51"/>
                    </a:cubicBezTo>
                    <a:cubicBezTo>
                      <a:pt x="581" y="52"/>
                      <a:pt x="580" y="52"/>
                      <a:pt x="580" y="53"/>
                    </a:cubicBezTo>
                    <a:cubicBezTo>
                      <a:pt x="581" y="52"/>
                      <a:pt x="581" y="54"/>
                      <a:pt x="580" y="54"/>
                    </a:cubicBezTo>
                    <a:cubicBezTo>
                      <a:pt x="580" y="55"/>
                      <a:pt x="579" y="55"/>
                      <a:pt x="578" y="55"/>
                    </a:cubicBezTo>
                    <a:cubicBezTo>
                      <a:pt x="577" y="56"/>
                      <a:pt x="576" y="56"/>
                      <a:pt x="575" y="56"/>
                    </a:cubicBezTo>
                    <a:cubicBezTo>
                      <a:pt x="574" y="57"/>
                      <a:pt x="572" y="59"/>
                      <a:pt x="572" y="56"/>
                    </a:cubicBezTo>
                    <a:cubicBezTo>
                      <a:pt x="572" y="57"/>
                      <a:pt x="571" y="58"/>
                      <a:pt x="570" y="58"/>
                    </a:cubicBezTo>
                    <a:cubicBezTo>
                      <a:pt x="569" y="58"/>
                      <a:pt x="569" y="59"/>
                      <a:pt x="568" y="59"/>
                    </a:cubicBezTo>
                    <a:cubicBezTo>
                      <a:pt x="568" y="59"/>
                      <a:pt x="568" y="57"/>
                      <a:pt x="567" y="57"/>
                    </a:cubicBezTo>
                    <a:cubicBezTo>
                      <a:pt x="566" y="58"/>
                      <a:pt x="565" y="60"/>
                      <a:pt x="565" y="58"/>
                    </a:cubicBezTo>
                    <a:cubicBezTo>
                      <a:pt x="565" y="59"/>
                      <a:pt x="565" y="58"/>
                      <a:pt x="564" y="58"/>
                    </a:cubicBezTo>
                    <a:cubicBezTo>
                      <a:pt x="563" y="58"/>
                      <a:pt x="564" y="60"/>
                      <a:pt x="564" y="61"/>
                    </a:cubicBezTo>
                    <a:cubicBezTo>
                      <a:pt x="562" y="60"/>
                      <a:pt x="562" y="58"/>
                      <a:pt x="562" y="57"/>
                    </a:cubicBezTo>
                    <a:cubicBezTo>
                      <a:pt x="562" y="58"/>
                      <a:pt x="561" y="58"/>
                      <a:pt x="560" y="59"/>
                    </a:cubicBezTo>
                    <a:cubicBezTo>
                      <a:pt x="559" y="60"/>
                      <a:pt x="559" y="61"/>
                      <a:pt x="558" y="62"/>
                    </a:cubicBezTo>
                    <a:cubicBezTo>
                      <a:pt x="556" y="64"/>
                      <a:pt x="554" y="63"/>
                      <a:pt x="552" y="65"/>
                    </a:cubicBezTo>
                    <a:cubicBezTo>
                      <a:pt x="552" y="65"/>
                      <a:pt x="552" y="65"/>
                      <a:pt x="552" y="64"/>
                    </a:cubicBezTo>
                    <a:cubicBezTo>
                      <a:pt x="551" y="65"/>
                      <a:pt x="551" y="65"/>
                      <a:pt x="551" y="65"/>
                    </a:cubicBezTo>
                    <a:cubicBezTo>
                      <a:pt x="552" y="62"/>
                      <a:pt x="550" y="65"/>
                      <a:pt x="550" y="66"/>
                    </a:cubicBezTo>
                    <a:cubicBezTo>
                      <a:pt x="550" y="65"/>
                      <a:pt x="550" y="63"/>
                      <a:pt x="551" y="63"/>
                    </a:cubicBezTo>
                    <a:cubicBezTo>
                      <a:pt x="550" y="63"/>
                      <a:pt x="550" y="63"/>
                      <a:pt x="550" y="64"/>
                    </a:cubicBezTo>
                    <a:cubicBezTo>
                      <a:pt x="551" y="64"/>
                      <a:pt x="549" y="67"/>
                      <a:pt x="549" y="67"/>
                    </a:cubicBezTo>
                    <a:cubicBezTo>
                      <a:pt x="549" y="67"/>
                      <a:pt x="549" y="66"/>
                      <a:pt x="548" y="66"/>
                    </a:cubicBezTo>
                    <a:cubicBezTo>
                      <a:pt x="548" y="66"/>
                      <a:pt x="546" y="67"/>
                      <a:pt x="548" y="65"/>
                    </a:cubicBezTo>
                    <a:cubicBezTo>
                      <a:pt x="546" y="68"/>
                      <a:pt x="547" y="66"/>
                      <a:pt x="548" y="65"/>
                    </a:cubicBezTo>
                    <a:cubicBezTo>
                      <a:pt x="547" y="66"/>
                      <a:pt x="544" y="66"/>
                      <a:pt x="544" y="68"/>
                    </a:cubicBezTo>
                    <a:cubicBezTo>
                      <a:pt x="544" y="68"/>
                      <a:pt x="542" y="70"/>
                      <a:pt x="542" y="71"/>
                    </a:cubicBezTo>
                    <a:cubicBezTo>
                      <a:pt x="540" y="72"/>
                      <a:pt x="533" y="78"/>
                      <a:pt x="536" y="80"/>
                    </a:cubicBezTo>
                    <a:cubicBezTo>
                      <a:pt x="535" y="81"/>
                      <a:pt x="531" y="82"/>
                      <a:pt x="531" y="83"/>
                    </a:cubicBezTo>
                    <a:cubicBezTo>
                      <a:pt x="531" y="84"/>
                      <a:pt x="533" y="84"/>
                      <a:pt x="533" y="85"/>
                    </a:cubicBezTo>
                    <a:cubicBezTo>
                      <a:pt x="534" y="87"/>
                      <a:pt x="533" y="89"/>
                      <a:pt x="535" y="90"/>
                    </a:cubicBezTo>
                    <a:cubicBezTo>
                      <a:pt x="536" y="91"/>
                      <a:pt x="539" y="90"/>
                      <a:pt x="539" y="88"/>
                    </a:cubicBezTo>
                    <a:cubicBezTo>
                      <a:pt x="538" y="88"/>
                      <a:pt x="539" y="87"/>
                      <a:pt x="538" y="86"/>
                    </a:cubicBezTo>
                    <a:cubicBezTo>
                      <a:pt x="540" y="86"/>
                      <a:pt x="540" y="89"/>
                      <a:pt x="539" y="90"/>
                    </a:cubicBezTo>
                    <a:cubicBezTo>
                      <a:pt x="538" y="92"/>
                      <a:pt x="533" y="93"/>
                      <a:pt x="531" y="93"/>
                    </a:cubicBezTo>
                    <a:cubicBezTo>
                      <a:pt x="532" y="92"/>
                      <a:pt x="532" y="91"/>
                      <a:pt x="532" y="90"/>
                    </a:cubicBezTo>
                    <a:cubicBezTo>
                      <a:pt x="530" y="92"/>
                      <a:pt x="528" y="93"/>
                      <a:pt x="526" y="93"/>
                    </a:cubicBezTo>
                    <a:cubicBezTo>
                      <a:pt x="526" y="92"/>
                      <a:pt x="526" y="91"/>
                      <a:pt x="527" y="90"/>
                    </a:cubicBezTo>
                    <a:cubicBezTo>
                      <a:pt x="526" y="91"/>
                      <a:pt x="525" y="92"/>
                      <a:pt x="525" y="90"/>
                    </a:cubicBezTo>
                    <a:cubicBezTo>
                      <a:pt x="523" y="92"/>
                      <a:pt x="523" y="95"/>
                      <a:pt x="520" y="95"/>
                    </a:cubicBezTo>
                    <a:cubicBezTo>
                      <a:pt x="519" y="95"/>
                      <a:pt x="514" y="96"/>
                      <a:pt x="514" y="95"/>
                    </a:cubicBezTo>
                    <a:cubicBezTo>
                      <a:pt x="514" y="96"/>
                      <a:pt x="512" y="96"/>
                      <a:pt x="511" y="96"/>
                    </a:cubicBezTo>
                    <a:cubicBezTo>
                      <a:pt x="509" y="96"/>
                      <a:pt x="508" y="96"/>
                      <a:pt x="506" y="97"/>
                    </a:cubicBezTo>
                    <a:cubicBezTo>
                      <a:pt x="502" y="98"/>
                      <a:pt x="499" y="100"/>
                      <a:pt x="496" y="102"/>
                    </a:cubicBezTo>
                    <a:cubicBezTo>
                      <a:pt x="497" y="100"/>
                      <a:pt x="499" y="98"/>
                      <a:pt x="498" y="96"/>
                    </a:cubicBezTo>
                    <a:cubicBezTo>
                      <a:pt x="497" y="98"/>
                      <a:pt x="498" y="102"/>
                      <a:pt x="494" y="103"/>
                    </a:cubicBezTo>
                    <a:cubicBezTo>
                      <a:pt x="492" y="104"/>
                      <a:pt x="492" y="106"/>
                      <a:pt x="494" y="106"/>
                    </a:cubicBezTo>
                    <a:cubicBezTo>
                      <a:pt x="494" y="109"/>
                      <a:pt x="492" y="111"/>
                      <a:pt x="491" y="113"/>
                    </a:cubicBezTo>
                    <a:cubicBezTo>
                      <a:pt x="491" y="112"/>
                      <a:pt x="491" y="112"/>
                      <a:pt x="492" y="111"/>
                    </a:cubicBezTo>
                    <a:cubicBezTo>
                      <a:pt x="490" y="111"/>
                      <a:pt x="489" y="117"/>
                      <a:pt x="487" y="117"/>
                    </a:cubicBezTo>
                    <a:cubicBezTo>
                      <a:pt x="486" y="117"/>
                      <a:pt x="484" y="120"/>
                      <a:pt x="483" y="121"/>
                    </a:cubicBezTo>
                    <a:cubicBezTo>
                      <a:pt x="482" y="122"/>
                      <a:pt x="480" y="124"/>
                      <a:pt x="479" y="124"/>
                    </a:cubicBezTo>
                    <a:cubicBezTo>
                      <a:pt x="479" y="123"/>
                      <a:pt x="480" y="122"/>
                      <a:pt x="479" y="121"/>
                    </a:cubicBezTo>
                    <a:cubicBezTo>
                      <a:pt x="478" y="120"/>
                      <a:pt x="477" y="120"/>
                      <a:pt x="476" y="118"/>
                    </a:cubicBezTo>
                    <a:cubicBezTo>
                      <a:pt x="474" y="115"/>
                      <a:pt x="479" y="114"/>
                      <a:pt x="481" y="112"/>
                    </a:cubicBezTo>
                    <a:cubicBezTo>
                      <a:pt x="478" y="113"/>
                      <a:pt x="474" y="115"/>
                      <a:pt x="475" y="118"/>
                    </a:cubicBezTo>
                    <a:cubicBezTo>
                      <a:pt x="476" y="120"/>
                      <a:pt x="475" y="122"/>
                      <a:pt x="476" y="124"/>
                    </a:cubicBezTo>
                    <a:cubicBezTo>
                      <a:pt x="477" y="126"/>
                      <a:pt x="476" y="127"/>
                      <a:pt x="475" y="128"/>
                    </a:cubicBezTo>
                    <a:cubicBezTo>
                      <a:pt x="477" y="128"/>
                      <a:pt x="476" y="130"/>
                      <a:pt x="475" y="131"/>
                    </a:cubicBezTo>
                    <a:cubicBezTo>
                      <a:pt x="476" y="128"/>
                      <a:pt x="475" y="130"/>
                      <a:pt x="475" y="131"/>
                    </a:cubicBezTo>
                    <a:cubicBezTo>
                      <a:pt x="475" y="132"/>
                      <a:pt x="473" y="132"/>
                      <a:pt x="473" y="133"/>
                    </a:cubicBezTo>
                    <a:cubicBezTo>
                      <a:pt x="471" y="134"/>
                      <a:pt x="470" y="136"/>
                      <a:pt x="469" y="138"/>
                    </a:cubicBezTo>
                    <a:cubicBezTo>
                      <a:pt x="467" y="139"/>
                      <a:pt x="466" y="140"/>
                      <a:pt x="465" y="142"/>
                    </a:cubicBezTo>
                    <a:cubicBezTo>
                      <a:pt x="464" y="143"/>
                      <a:pt x="463" y="145"/>
                      <a:pt x="462" y="145"/>
                    </a:cubicBezTo>
                    <a:cubicBezTo>
                      <a:pt x="461" y="143"/>
                      <a:pt x="463" y="140"/>
                      <a:pt x="465" y="139"/>
                    </a:cubicBezTo>
                    <a:cubicBezTo>
                      <a:pt x="465" y="138"/>
                      <a:pt x="467" y="136"/>
                      <a:pt x="468" y="135"/>
                    </a:cubicBezTo>
                    <a:cubicBezTo>
                      <a:pt x="467" y="135"/>
                      <a:pt x="466" y="135"/>
                      <a:pt x="466" y="136"/>
                    </a:cubicBezTo>
                    <a:cubicBezTo>
                      <a:pt x="466" y="135"/>
                      <a:pt x="468" y="133"/>
                      <a:pt x="466" y="133"/>
                    </a:cubicBezTo>
                    <a:cubicBezTo>
                      <a:pt x="466" y="132"/>
                      <a:pt x="467" y="132"/>
                      <a:pt x="467" y="131"/>
                    </a:cubicBezTo>
                    <a:cubicBezTo>
                      <a:pt x="466" y="132"/>
                      <a:pt x="465" y="130"/>
                      <a:pt x="465" y="132"/>
                    </a:cubicBezTo>
                    <a:cubicBezTo>
                      <a:pt x="465" y="132"/>
                      <a:pt x="463" y="131"/>
                      <a:pt x="464" y="130"/>
                    </a:cubicBezTo>
                    <a:cubicBezTo>
                      <a:pt x="464" y="129"/>
                      <a:pt x="465" y="129"/>
                      <a:pt x="465" y="128"/>
                    </a:cubicBezTo>
                    <a:cubicBezTo>
                      <a:pt x="465" y="128"/>
                      <a:pt x="466" y="128"/>
                      <a:pt x="467" y="128"/>
                    </a:cubicBezTo>
                    <a:cubicBezTo>
                      <a:pt x="466" y="127"/>
                      <a:pt x="465" y="126"/>
                      <a:pt x="464" y="126"/>
                    </a:cubicBezTo>
                    <a:cubicBezTo>
                      <a:pt x="465" y="125"/>
                      <a:pt x="466" y="126"/>
                      <a:pt x="466" y="125"/>
                    </a:cubicBezTo>
                    <a:cubicBezTo>
                      <a:pt x="468" y="124"/>
                      <a:pt x="466" y="124"/>
                      <a:pt x="465" y="124"/>
                    </a:cubicBezTo>
                    <a:cubicBezTo>
                      <a:pt x="465" y="123"/>
                      <a:pt x="467" y="123"/>
                      <a:pt x="468" y="121"/>
                    </a:cubicBezTo>
                    <a:cubicBezTo>
                      <a:pt x="467" y="122"/>
                      <a:pt x="467" y="122"/>
                      <a:pt x="467" y="122"/>
                    </a:cubicBezTo>
                    <a:cubicBezTo>
                      <a:pt x="466" y="119"/>
                      <a:pt x="470" y="119"/>
                      <a:pt x="472" y="118"/>
                    </a:cubicBezTo>
                    <a:cubicBezTo>
                      <a:pt x="471" y="118"/>
                      <a:pt x="471" y="118"/>
                      <a:pt x="471" y="118"/>
                    </a:cubicBezTo>
                    <a:cubicBezTo>
                      <a:pt x="472" y="117"/>
                      <a:pt x="472" y="117"/>
                      <a:pt x="473" y="116"/>
                    </a:cubicBezTo>
                    <a:cubicBezTo>
                      <a:pt x="472" y="117"/>
                      <a:pt x="471" y="117"/>
                      <a:pt x="471" y="117"/>
                    </a:cubicBezTo>
                    <a:cubicBezTo>
                      <a:pt x="471" y="117"/>
                      <a:pt x="471" y="117"/>
                      <a:pt x="471" y="116"/>
                    </a:cubicBezTo>
                    <a:cubicBezTo>
                      <a:pt x="470" y="116"/>
                      <a:pt x="470" y="117"/>
                      <a:pt x="469" y="117"/>
                    </a:cubicBezTo>
                    <a:cubicBezTo>
                      <a:pt x="469" y="118"/>
                      <a:pt x="467" y="120"/>
                      <a:pt x="468" y="118"/>
                    </a:cubicBezTo>
                    <a:cubicBezTo>
                      <a:pt x="468" y="118"/>
                      <a:pt x="467" y="119"/>
                      <a:pt x="467" y="119"/>
                    </a:cubicBezTo>
                    <a:cubicBezTo>
                      <a:pt x="467" y="117"/>
                      <a:pt x="465" y="119"/>
                      <a:pt x="465" y="120"/>
                    </a:cubicBezTo>
                    <a:cubicBezTo>
                      <a:pt x="465" y="120"/>
                      <a:pt x="464" y="120"/>
                      <a:pt x="464" y="120"/>
                    </a:cubicBezTo>
                    <a:cubicBezTo>
                      <a:pt x="464" y="121"/>
                      <a:pt x="464" y="121"/>
                      <a:pt x="465" y="122"/>
                    </a:cubicBezTo>
                    <a:cubicBezTo>
                      <a:pt x="464" y="122"/>
                      <a:pt x="464" y="122"/>
                      <a:pt x="465" y="123"/>
                    </a:cubicBezTo>
                    <a:cubicBezTo>
                      <a:pt x="462" y="121"/>
                      <a:pt x="463" y="130"/>
                      <a:pt x="462" y="131"/>
                    </a:cubicBezTo>
                    <a:cubicBezTo>
                      <a:pt x="460" y="130"/>
                      <a:pt x="460" y="128"/>
                      <a:pt x="461" y="127"/>
                    </a:cubicBezTo>
                    <a:cubicBezTo>
                      <a:pt x="460" y="128"/>
                      <a:pt x="460" y="129"/>
                      <a:pt x="461" y="131"/>
                    </a:cubicBezTo>
                    <a:cubicBezTo>
                      <a:pt x="462" y="132"/>
                      <a:pt x="463" y="133"/>
                      <a:pt x="461" y="134"/>
                    </a:cubicBezTo>
                    <a:cubicBezTo>
                      <a:pt x="461" y="132"/>
                      <a:pt x="457" y="132"/>
                      <a:pt x="458" y="131"/>
                    </a:cubicBezTo>
                    <a:cubicBezTo>
                      <a:pt x="457" y="130"/>
                      <a:pt x="457" y="131"/>
                      <a:pt x="458" y="132"/>
                    </a:cubicBezTo>
                    <a:cubicBezTo>
                      <a:pt x="457" y="131"/>
                      <a:pt x="456" y="131"/>
                      <a:pt x="456" y="130"/>
                    </a:cubicBezTo>
                    <a:cubicBezTo>
                      <a:pt x="454" y="131"/>
                      <a:pt x="454" y="129"/>
                      <a:pt x="455" y="128"/>
                    </a:cubicBezTo>
                    <a:cubicBezTo>
                      <a:pt x="456" y="127"/>
                      <a:pt x="459" y="126"/>
                      <a:pt x="458" y="124"/>
                    </a:cubicBezTo>
                    <a:cubicBezTo>
                      <a:pt x="458" y="126"/>
                      <a:pt x="452" y="130"/>
                      <a:pt x="453" y="131"/>
                    </a:cubicBezTo>
                    <a:cubicBezTo>
                      <a:pt x="454" y="131"/>
                      <a:pt x="455" y="130"/>
                      <a:pt x="456" y="131"/>
                    </a:cubicBezTo>
                    <a:cubicBezTo>
                      <a:pt x="457" y="133"/>
                      <a:pt x="457" y="133"/>
                      <a:pt x="459" y="133"/>
                    </a:cubicBezTo>
                    <a:cubicBezTo>
                      <a:pt x="460" y="133"/>
                      <a:pt x="460" y="135"/>
                      <a:pt x="461" y="135"/>
                    </a:cubicBezTo>
                    <a:cubicBezTo>
                      <a:pt x="462" y="136"/>
                      <a:pt x="462" y="137"/>
                      <a:pt x="461" y="138"/>
                    </a:cubicBezTo>
                    <a:cubicBezTo>
                      <a:pt x="458" y="141"/>
                      <a:pt x="457" y="136"/>
                      <a:pt x="456" y="134"/>
                    </a:cubicBezTo>
                    <a:cubicBezTo>
                      <a:pt x="456" y="136"/>
                      <a:pt x="457" y="139"/>
                      <a:pt x="459" y="140"/>
                    </a:cubicBezTo>
                    <a:cubicBezTo>
                      <a:pt x="461" y="141"/>
                      <a:pt x="460" y="143"/>
                      <a:pt x="458" y="142"/>
                    </a:cubicBezTo>
                    <a:cubicBezTo>
                      <a:pt x="458" y="143"/>
                      <a:pt x="458" y="143"/>
                      <a:pt x="458" y="143"/>
                    </a:cubicBezTo>
                    <a:cubicBezTo>
                      <a:pt x="457" y="144"/>
                      <a:pt x="456" y="142"/>
                      <a:pt x="455" y="141"/>
                    </a:cubicBezTo>
                    <a:cubicBezTo>
                      <a:pt x="456" y="143"/>
                      <a:pt x="460" y="146"/>
                      <a:pt x="457" y="147"/>
                    </a:cubicBezTo>
                    <a:cubicBezTo>
                      <a:pt x="455" y="144"/>
                      <a:pt x="453" y="144"/>
                      <a:pt x="450" y="143"/>
                    </a:cubicBezTo>
                    <a:cubicBezTo>
                      <a:pt x="450" y="144"/>
                      <a:pt x="452" y="144"/>
                      <a:pt x="453" y="144"/>
                    </a:cubicBezTo>
                    <a:cubicBezTo>
                      <a:pt x="454" y="145"/>
                      <a:pt x="457" y="147"/>
                      <a:pt x="455" y="149"/>
                    </a:cubicBezTo>
                    <a:cubicBezTo>
                      <a:pt x="456" y="148"/>
                      <a:pt x="457" y="148"/>
                      <a:pt x="457" y="149"/>
                    </a:cubicBezTo>
                    <a:cubicBezTo>
                      <a:pt x="457" y="147"/>
                      <a:pt x="459" y="148"/>
                      <a:pt x="460" y="148"/>
                    </a:cubicBezTo>
                    <a:cubicBezTo>
                      <a:pt x="461" y="148"/>
                      <a:pt x="461" y="149"/>
                      <a:pt x="461" y="150"/>
                    </a:cubicBezTo>
                    <a:cubicBezTo>
                      <a:pt x="461" y="152"/>
                      <a:pt x="460" y="153"/>
                      <a:pt x="460" y="155"/>
                    </a:cubicBezTo>
                    <a:cubicBezTo>
                      <a:pt x="460" y="157"/>
                      <a:pt x="461" y="159"/>
                      <a:pt x="461" y="161"/>
                    </a:cubicBezTo>
                    <a:cubicBezTo>
                      <a:pt x="461" y="159"/>
                      <a:pt x="460" y="157"/>
                      <a:pt x="460" y="156"/>
                    </a:cubicBezTo>
                    <a:cubicBezTo>
                      <a:pt x="460" y="154"/>
                      <a:pt x="461" y="153"/>
                      <a:pt x="460" y="151"/>
                    </a:cubicBezTo>
                    <a:cubicBezTo>
                      <a:pt x="460" y="152"/>
                      <a:pt x="459" y="153"/>
                      <a:pt x="459" y="152"/>
                    </a:cubicBezTo>
                    <a:cubicBezTo>
                      <a:pt x="459" y="154"/>
                      <a:pt x="460" y="156"/>
                      <a:pt x="459" y="158"/>
                    </a:cubicBezTo>
                    <a:cubicBezTo>
                      <a:pt x="459" y="157"/>
                      <a:pt x="459" y="156"/>
                      <a:pt x="458" y="156"/>
                    </a:cubicBezTo>
                    <a:cubicBezTo>
                      <a:pt x="458" y="157"/>
                      <a:pt x="457" y="157"/>
                      <a:pt x="457" y="156"/>
                    </a:cubicBezTo>
                    <a:cubicBezTo>
                      <a:pt x="457" y="156"/>
                      <a:pt x="457" y="157"/>
                      <a:pt x="457" y="157"/>
                    </a:cubicBezTo>
                    <a:cubicBezTo>
                      <a:pt x="456" y="158"/>
                      <a:pt x="456" y="157"/>
                      <a:pt x="455" y="157"/>
                    </a:cubicBezTo>
                    <a:cubicBezTo>
                      <a:pt x="456" y="159"/>
                      <a:pt x="454" y="157"/>
                      <a:pt x="453" y="157"/>
                    </a:cubicBezTo>
                    <a:cubicBezTo>
                      <a:pt x="454" y="158"/>
                      <a:pt x="454" y="158"/>
                      <a:pt x="454" y="158"/>
                    </a:cubicBezTo>
                    <a:cubicBezTo>
                      <a:pt x="453" y="158"/>
                      <a:pt x="452" y="159"/>
                      <a:pt x="451" y="159"/>
                    </a:cubicBezTo>
                    <a:cubicBezTo>
                      <a:pt x="450" y="158"/>
                      <a:pt x="451" y="156"/>
                      <a:pt x="451" y="155"/>
                    </a:cubicBezTo>
                    <a:cubicBezTo>
                      <a:pt x="451" y="156"/>
                      <a:pt x="449" y="159"/>
                      <a:pt x="450" y="160"/>
                    </a:cubicBezTo>
                    <a:cubicBezTo>
                      <a:pt x="451" y="160"/>
                      <a:pt x="452" y="159"/>
                      <a:pt x="453" y="159"/>
                    </a:cubicBezTo>
                    <a:cubicBezTo>
                      <a:pt x="453" y="160"/>
                      <a:pt x="456" y="158"/>
                      <a:pt x="456" y="160"/>
                    </a:cubicBezTo>
                    <a:cubicBezTo>
                      <a:pt x="456" y="161"/>
                      <a:pt x="456" y="162"/>
                      <a:pt x="455" y="163"/>
                    </a:cubicBezTo>
                    <a:cubicBezTo>
                      <a:pt x="456" y="163"/>
                      <a:pt x="456" y="162"/>
                      <a:pt x="457" y="161"/>
                    </a:cubicBezTo>
                    <a:cubicBezTo>
                      <a:pt x="457" y="160"/>
                      <a:pt x="458" y="160"/>
                      <a:pt x="459" y="160"/>
                    </a:cubicBezTo>
                    <a:cubicBezTo>
                      <a:pt x="460" y="161"/>
                      <a:pt x="458" y="162"/>
                      <a:pt x="458" y="164"/>
                    </a:cubicBezTo>
                    <a:cubicBezTo>
                      <a:pt x="456" y="163"/>
                      <a:pt x="456" y="165"/>
                      <a:pt x="455" y="166"/>
                    </a:cubicBezTo>
                    <a:cubicBezTo>
                      <a:pt x="453" y="167"/>
                      <a:pt x="451" y="166"/>
                      <a:pt x="449" y="166"/>
                    </a:cubicBezTo>
                    <a:cubicBezTo>
                      <a:pt x="450" y="165"/>
                      <a:pt x="450" y="165"/>
                      <a:pt x="450" y="165"/>
                    </a:cubicBezTo>
                    <a:cubicBezTo>
                      <a:pt x="449" y="165"/>
                      <a:pt x="449" y="165"/>
                      <a:pt x="449" y="166"/>
                    </a:cubicBezTo>
                    <a:cubicBezTo>
                      <a:pt x="448" y="165"/>
                      <a:pt x="446" y="166"/>
                      <a:pt x="445" y="165"/>
                    </a:cubicBezTo>
                    <a:cubicBezTo>
                      <a:pt x="446" y="165"/>
                      <a:pt x="451" y="167"/>
                      <a:pt x="449" y="168"/>
                    </a:cubicBezTo>
                    <a:cubicBezTo>
                      <a:pt x="448" y="169"/>
                      <a:pt x="448" y="170"/>
                      <a:pt x="448" y="170"/>
                    </a:cubicBezTo>
                    <a:cubicBezTo>
                      <a:pt x="446" y="171"/>
                      <a:pt x="445" y="171"/>
                      <a:pt x="443" y="170"/>
                    </a:cubicBezTo>
                    <a:cubicBezTo>
                      <a:pt x="444" y="171"/>
                      <a:pt x="445" y="172"/>
                      <a:pt x="446" y="172"/>
                    </a:cubicBezTo>
                    <a:cubicBezTo>
                      <a:pt x="447" y="171"/>
                      <a:pt x="449" y="170"/>
                      <a:pt x="449" y="172"/>
                    </a:cubicBezTo>
                    <a:cubicBezTo>
                      <a:pt x="450" y="171"/>
                      <a:pt x="450" y="171"/>
                      <a:pt x="450" y="171"/>
                    </a:cubicBezTo>
                    <a:cubicBezTo>
                      <a:pt x="450" y="172"/>
                      <a:pt x="449" y="173"/>
                      <a:pt x="448" y="173"/>
                    </a:cubicBezTo>
                    <a:cubicBezTo>
                      <a:pt x="448" y="174"/>
                      <a:pt x="445" y="173"/>
                      <a:pt x="445" y="174"/>
                    </a:cubicBezTo>
                    <a:cubicBezTo>
                      <a:pt x="444" y="174"/>
                      <a:pt x="442" y="174"/>
                      <a:pt x="440" y="175"/>
                    </a:cubicBezTo>
                    <a:cubicBezTo>
                      <a:pt x="440" y="175"/>
                      <a:pt x="438" y="177"/>
                      <a:pt x="438" y="175"/>
                    </a:cubicBezTo>
                    <a:cubicBezTo>
                      <a:pt x="438" y="175"/>
                      <a:pt x="438" y="176"/>
                      <a:pt x="438" y="176"/>
                    </a:cubicBezTo>
                    <a:cubicBezTo>
                      <a:pt x="438" y="177"/>
                      <a:pt x="436" y="177"/>
                      <a:pt x="436" y="178"/>
                    </a:cubicBezTo>
                    <a:cubicBezTo>
                      <a:pt x="433" y="179"/>
                      <a:pt x="432" y="181"/>
                      <a:pt x="431" y="183"/>
                    </a:cubicBezTo>
                    <a:cubicBezTo>
                      <a:pt x="431" y="183"/>
                      <a:pt x="431" y="182"/>
                      <a:pt x="431" y="181"/>
                    </a:cubicBezTo>
                    <a:cubicBezTo>
                      <a:pt x="430" y="185"/>
                      <a:pt x="427" y="184"/>
                      <a:pt x="423" y="185"/>
                    </a:cubicBezTo>
                    <a:cubicBezTo>
                      <a:pt x="420" y="186"/>
                      <a:pt x="417" y="189"/>
                      <a:pt x="415" y="192"/>
                    </a:cubicBezTo>
                    <a:cubicBezTo>
                      <a:pt x="415" y="191"/>
                      <a:pt x="415" y="190"/>
                      <a:pt x="416" y="190"/>
                    </a:cubicBezTo>
                    <a:cubicBezTo>
                      <a:pt x="415" y="191"/>
                      <a:pt x="415" y="193"/>
                      <a:pt x="414" y="193"/>
                    </a:cubicBezTo>
                    <a:cubicBezTo>
                      <a:pt x="413" y="193"/>
                      <a:pt x="414" y="194"/>
                      <a:pt x="413" y="194"/>
                    </a:cubicBezTo>
                    <a:cubicBezTo>
                      <a:pt x="412" y="195"/>
                      <a:pt x="412" y="194"/>
                      <a:pt x="411" y="194"/>
                    </a:cubicBezTo>
                    <a:cubicBezTo>
                      <a:pt x="411" y="195"/>
                      <a:pt x="407" y="199"/>
                      <a:pt x="407" y="197"/>
                    </a:cubicBezTo>
                    <a:cubicBezTo>
                      <a:pt x="407" y="199"/>
                      <a:pt x="405" y="199"/>
                      <a:pt x="404" y="200"/>
                    </a:cubicBezTo>
                    <a:cubicBezTo>
                      <a:pt x="403" y="201"/>
                      <a:pt x="402" y="201"/>
                      <a:pt x="401" y="201"/>
                    </a:cubicBezTo>
                    <a:cubicBezTo>
                      <a:pt x="400" y="201"/>
                      <a:pt x="397" y="201"/>
                      <a:pt x="400" y="201"/>
                    </a:cubicBezTo>
                    <a:cubicBezTo>
                      <a:pt x="397" y="202"/>
                      <a:pt x="402" y="201"/>
                      <a:pt x="399" y="203"/>
                    </a:cubicBezTo>
                    <a:cubicBezTo>
                      <a:pt x="401" y="203"/>
                      <a:pt x="397" y="205"/>
                      <a:pt x="398" y="202"/>
                    </a:cubicBezTo>
                    <a:cubicBezTo>
                      <a:pt x="397" y="205"/>
                      <a:pt x="396" y="202"/>
                      <a:pt x="396" y="201"/>
                    </a:cubicBezTo>
                    <a:cubicBezTo>
                      <a:pt x="396" y="202"/>
                      <a:pt x="397" y="203"/>
                      <a:pt x="397" y="204"/>
                    </a:cubicBezTo>
                    <a:cubicBezTo>
                      <a:pt x="397" y="205"/>
                      <a:pt x="394" y="207"/>
                      <a:pt x="396" y="205"/>
                    </a:cubicBezTo>
                    <a:cubicBezTo>
                      <a:pt x="394" y="207"/>
                      <a:pt x="394" y="208"/>
                      <a:pt x="391" y="209"/>
                    </a:cubicBezTo>
                    <a:cubicBezTo>
                      <a:pt x="392" y="210"/>
                      <a:pt x="392" y="210"/>
                      <a:pt x="392" y="210"/>
                    </a:cubicBezTo>
                    <a:cubicBezTo>
                      <a:pt x="391" y="210"/>
                      <a:pt x="390" y="210"/>
                      <a:pt x="390" y="210"/>
                    </a:cubicBezTo>
                    <a:cubicBezTo>
                      <a:pt x="390" y="210"/>
                      <a:pt x="390" y="211"/>
                      <a:pt x="390" y="211"/>
                    </a:cubicBezTo>
                    <a:cubicBezTo>
                      <a:pt x="390" y="211"/>
                      <a:pt x="390" y="211"/>
                      <a:pt x="391" y="211"/>
                    </a:cubicBezTo>
                    <a:cubicBezTo>
                      <a:pt x="391" y="212"/>
                      <a:pt x="389" y="212"/>
                      <a:pt x="388" y="212"/>
                    </a:cubicBezTo>
                    <a:cubicBezTo>
                      <a:pt x="389" y="213"/>
                      <a:pt x="389" y="215"/>
                      <a:pt x="388" y="214"/>
                    </a:cubicBezTo>
                    <a:cubicBezTo>
                      <a:pt x="388" y="215"/>
                      <a:pt x="387" y="215"/>
                      <a:pt x="386" y="215"/>
                    </a:cubicBezTo>
                    <a:cubicBezTo>
                      <a:pt x="387" y="215"/>
                      <a:pt x="387" y="215"/>
                      <a:pt x="388" y="216"/>
                    </a:cubicBezTo>
                    <a:cubicBezTo>
                      <a:pt x="387" y="217"/>
                      <a:pt x="386" y="217"/>
                      <a:pt x="385" y="218"/>
                    </a:cubicBezTo>
                    <a:cubicBezTo>
                      <a:pt x="385" y="219"/>
                      <a:pt x="383" y="222"/>
                      <a:pt x="384" y="223"/>
                    </a:cubicBezTo>
                    <a:cubicBezTo>
                      <a:pt x="384" y="223"/>
                      <a:pt x="384" y="223"/>
                      <a:pt x="384" y="224"/>
                    </a:cubicBezTo>
                    <a:cubicBezTo>
                      <a:pt x="383" y="224"/>
                      <a:pt x="384" y="224"/>
                      <a:pt x="384" y="226"/>
                    </a:cubicBezTo>
                    <a:cubicBezTo>
                      <a:pt x="384" y="228"/>
                      <a:pt x="384" y="230"/>
                      <a:pt x="384" y="232"/>
                    </a:cubicBezTo>
                    <a:cubicBezTo>
                      <a:pt x="384" y="237"/>
                      <a:pt x="385" y="242"/>
                      <a:pt x="386" y="246"/>
                    </a:cubicBezTo>
                    <a:cubicBezTo>
                      <a:pt x="387" y="248"/>
                      <a:pt x="387" y="249"/>
                      <a:pt x="386" y="251"/>
                    </a:cubicBezTo>
                    <a:cubicBezTo>
                      <a:pt x="386" y="253"/>
                      <a:pt x="387" y="254"/>
                      <a:pt x="387" y="256"/>
                    </a:cubicBezTo>
                    <a:cubicBezTo>
                      <a:pt x="386" y="254"/>
                      <a:pt x="386" y="252"/>
                      <a:pt x="386" y="250"/>
                    </a:cubicBezTo>
                    <a:cubicBezTo>
                      <a:pt x="387" y="248"/>
                      <a:pt x="385" y="248"/>
                      <a:pt x="385" y="246"/>
                    </a:cubicBezTo>
                    <a:cubicBezTo>
                      <a:pt x="385" y="250"/>
                      <a:pt x="385" y="253"/>
                      <a:pt x="386" y="257"/>
                    </a:cubicBezTo>
                    <a:cubicBezTo>
                      <a:pt x="387" y="259"/>
                      <a:pt x="388" y="263"/>
                      <a:pt x="387" y="265"/>
                    </a:cubicBezTo>
                    <a:cubicBezTo>
                      <a:pt x="390" y="264"/>
                      <a:pt x="386" y="278"/>
                      <a:pt x="385" y="280"/>
                    </a:cubicBezTo>
                    <a:cubicBezTo>
                      <a:pt x="384" y="282"/>
                      <a:pt x="383" y="287"/>
                      <a:pt x="380" y="289"/>
                    </a:cubicBezTo>
                    <a:cubicBezTo>
                      <a:pt x="379" y="289"/>
                      <a:pt x="380" y="287"/>
                      <a:pt x="379" y="288"/>
                    </a:cubicBezTo>
                    <a:cubicBezTo>
                      <a:pt x="378" y="289"/>
                      <a:pt x="377" y="288"/>
                      <a:pt x="376" y="289"/>
                    </a:cubicBezTo>
                    <a:cubicBezTo>
                      <a:pt x="374" y="289"/>
                      <a:pt x="372" y="289"/>
                      <a:pt x="374" y="287"/>
                    </a:cubicBezTo>
                    <a:cubicBezTo>
                      <a:pt x="374" y="287"/>
                      <a:pt x="375" y="288"/>
                      <a:pt x="375" y="288"/>
                    </a:cubicBezTo>
                    <a:cubicBezTo>
                      <a:pt x="376" y="287"/>
                      <a:pt x="374" y="286"/>
                      <a:pt x="374" y="285"/>
                    </a:cubicBezTo>
                    <a:cubicBezTo>
                      <a:pt x="373" y="283"/>
                      <a:pt x="373" y="281"/>
                      <a:pt x="371" y="280"/>
                    </a:cubicBezTo>
                    <a:cubicBezTo>
                      <a:pt x="370" y="279"/>
                      <a:pt x="369" y="279"/>
                      <a:pt x="368" y="278"/>
                    </a:cubicBezTo>
                    <a:cubicBezTo>
                      <a:pt x="368" y="276"/>
                      <a:pt x="369" y="274"/>
                      <a:pt x="367" y="273"/>
                    </a:cubicBezTo>
                    <a:cubicBezTo>
                      <a:pt x="369" y="272"/>
                      <a:pt x="369" y="271"/>
                      <a:pt x="370" y="270"/>
                    </a:cubicBezTo>
                    <a:cubicBezTo>
                      <a:pt x="369" y="271"/>
                      <a:pt x="369" y="272"/>
                      <a:pt x="367" y="272"/>
                    </a:cubicBezTo>
                    <a:cubicBezTo>
                      <a:pt x="367" y="273"/>
                      <a:pt x="368" y="268"/>
                      <a:pt x="368" y="267"/>
                    </a:cubicBezTo>
                    <a:cubicBezTo>
                      <a:pt x="367" y="268"/>
                      <a:pt x="367" y="268"/>
                      <a:pt x="366" y="267"/>
                    </a:cubicBezTo>
                    <a:cubicBezTo>
                      <a:pt x="368" y="269"/>
                      <a:pt x="365" y="269"/>
                      <a:pt x="365" y="267"/>
                    </a:cubicBezTo>
                    <a:cubicBezTo>
                      <a:pt x="364" y="265"/>
                      <a:pt x="365" y="262"/>
                      <a:pt x="363" y="261"/>
                    </a:cubicBezTo>
                    <a:cubicBezTo>
                      <a:pt x="364" y="261"/>
                      <a:pt x="367" y="257"/>
                      <a:pt x="366" y="256"/>
                    </a:cubicBezTo>
                    <a:cubicBezTo>
                      <a:pt x="365" y="256"/>
                      <a:pt x="365" y="256"/>
                      <a:pt x="365" y="256"/>
                    </a:cubicBezTo>
                    <a:cubicBezTo>
                      <a:pt x="365" y="256"/>
                      <a:pt x="365" y="255"/>
                      <a:pt x="364" y="254"/>
                    </a:cubicBezTo>
                    <a:cubicBezTo>
                      <a:pt x="364" y="255"/>
                      <a:pt x="364" y="256"/>
                      <a:pt x="364" y="256"/>
                    </a:cubicBezTo>
                    <a:cubicBezTo>
                      <a:pt x="365" y="257"/>
                      <a:pt x="364" y="258"/>
                      <a:pt x="363" y="259"/>
                    </a:cubicBezTo>
                    <a:cubicBezTo>
                      <a:pt x="363" y="258"/>
                      <a:pt x="363" y="257"/>
                      <a:pt x="363" y="259"/>
                    </a:cubicBezTo>
                    <a:cubicBezTo>
                      <a:pt x="361" y="254"/>
                      <a:pt x="365" y="251"/>
                      <a:pt x="366" y="247"/>
                    </a:cubicBezTo>
                    <a:cubicBezTo>
                      <a:pt x="367" y="246"/>
                      <a:pt x="367" y="244"/>
                      <a:pt x="366" y="243"/>
                    </a:cubicBezTo>
                    <a:cubicBezTo>
                      <a:pt x="366" y="241"/>
                      <a:pt x="365" y="241"/>
                      <a:pt x="364" y="240"/>
                    </a:cubicBezTo>
                    <a:cubicBezTo>
                      <a:pt x="362" y="238"/>
                      <a:pt x="361" y="235"/>
                      <a:pt x="360" y="233"/>
                    </a:cubicBezTo>
                    <a:cubicBezTo>
                      <a:pt x="359" y="231"/>
                      <a:pt x="358" y="230"/>
                      <a:pt x="357" y="230"/>
                    </a:cubicBezTo>
                    <a:cubicBezTo>
                      <a:pt x="355" y="229"/>
                      <a:pt x="353" y="231"/>
                      <a:pt x="352" y="231"/>
                    </a:cubicBezTo>
                    <a:cubicBezTo>
                      <a:pt x="352" y="232"/>
                      <a:pt x="351" y="232"/>
                      <a:pt x="349" y="233"/>
                    </a:cubicBezTo>
                    <a:cubicBezTo>
                      <a:pt x="349" y="233"/>
                      <a:pt x="347" y="235"/>
                      <a:pt x="347" y="233"/>
                    </a:cubicBezTo>
                    <a:cubicBezTo>
                      <a:pt x="345" y="234"/>
                      <a:pt x="344" y="235"/>
                      <a:pt x="342" y="235"/>
                    </a:cubicBezTo>
                    <a:cubicBezTo>
                      <a:pt x="343" y="233"/>
                      <a:pt x="342" y="231"/>
                      <a:pt x="341" y="231"/>
                    </a:cubicBezTo>
                    <a:cubicBezTo>
                      <a:pt x="341" y="231"/>
                      <a:pt x="341" y="231"/>
                      <a:pt x="340" y="230"/>
                    </a:cubicBezTo>
                    <a:cubicBezTo>
                      <a:pt x="342" y="231"/>
                      <a:pt x="342" y="229"/>
                      <a:pt x="341" y="229"/>
                    </a:cubicBezTo>
                    <a:cubicBezTo>
                      <a:pt x="339" y="229"/>
                      <a:pt x="340" y="228"/>
                      <a:pt x="341" y="227"/>
                    </a:cubicBezTo>
                    <a:cubicBezTo>
                      <a:pt x="340" y="227"/>
                      <a:pt x="339" y="228"/>
                      <a:pt x="338" y="228"/>
                    </a:cubicBezTo>
                    <a:cubicBezTo>
                      <a:pt x="339" y="229"/>
                      <a:pt x="339" y="229"/>
                      <a:pt x="339" y="229"/>
                    </a:cubicBezTo>
                    <a:cubicBezTo>
                      <a:pt x="337" y="229"/>
                      <a:pt x="334" y="227"/>
                      <a:pt x="332" y="226"/>
                    </a:cubicBezTo>
                    <a:cubicBezTo>
                      <a:pt x="333" y="226"/>
                      <a:pt x="336" y="226"/>
                      <a:pt x="336" y="226"/>
                    </a:cubicBezTo>
                    <a:cubicBezTo>
                      <a:pt x="336" y="225"/>
                      <a:pt x="334" y="225"/>
                      <a:pt x="334" y="225"/>
                    </a:cubicBezTo>
                    <a:cubicBezTo>
                      <a:pt x="333" y="224"/>
                      <a:pt x="332" y="225"/>
                      <a:pt x="331" y="226"/>
                    </a:cubicBezTo>
                    <a:cubicBezTo>
                      <a:pt x="329" y="226"/>
                      <a:pt x="327" y="226"/>
                      <a:pt x="326" y="226"/>
                    </a:cubicBezTo>
                    <a:cubicBezTo>
                      <a:pt x="327" y="226"/>
                      <a:pt x="327" y="226"/>
                      <a:pt x="328" y="225"/>
                    </a:cubicBezTo>
                    <a:cubicBezTo>
                      <a:pt x="327" y="225"/>
                      <a:pt x="327" y="224"/>
                      <a:pt x="328" y="224"/>
                    </a:cubicBezTo>
                    <a:cubicBezTo>
                      <a:pt x="327" y="224"/>
                      <a:pt x="327" y="225"/>
                      <a:pt x="326" y="226"/>
                    </a:cubicBezTo>
                    <a:cubicBezTo>
                      <a:pt x="327" y="223"/>
                      <a:pt x="325" y="225"/>
                      <a:pt x="325" y="226"/>
                    </a:cubicBezTo>
                    <a:cubicBezTo>
                      <a:pt x="324" y="227"/>
                      <a:pt x="323" y="227"/>
                      <a:pt x="322" y="227"/>
                    </a:cubicBezTo>
                    <a:cubicBezTo>
                      <a:pt x="322" y="227"/>
                      <a:pt x="324" y="226"/>
                      <a:pt x="323" y="225"/>
                    </a:cubicBezTo>
                    <a:cubicBezTo>
                      <a:pt x="322" y="227"/>
                      <a:pt x="319" y="229"/>
                      <a:pt x="317" y="228"/>
                    </a:cubicBezTo>
                    <a:cubicBezTo>
                      <a:pt x="319" y="229"/>
                      <a:pt x="318" y="223"/>
                      <a:pt x="318" y="222"/>
                    </a:cubicBezTo>
                    <a:cubicBezTo>
                      <a:pt x="317" y="223"/>
                      <a:pt x="317" y="225"/>
                      <a:pt x="316" y="226"/>
                    </a:cubicBezTo>
                    <a:cubicBezTo>
                      <a:pt x="315" y="226"/>
                      <a:pt x="314" y="226"/>
                      <a:pt x="313" y="226"/>
                    </a:cubicBezTo>
                    <a:cubicBezTo>
                      <a:pt x="313" y="227"/>
                      <a:pt x="310" y="227"/>
                      <a:pt x="311" y="226"/>
                    </a:cubicBezTo>
                    <a:cubicBezTo>
                      <a:pt x="310" y="228"/>
                      <a:pt x="309" y="226"/>
                      <a:pt x="308" y="226"/>
                    </a:cubicBezTo>
                    <a:cubicBezTo>
                      <a:pt x="308" y="226"/>
                      <a:pt x="305" y="227"/>
                      <a:pt x="305" y="227"/>
                    </a:cubicBezTo>
                    <a:cubicBezTo>
                      <a:pt x="303" y="227"/>
                      <a:pt x="303" y="228"/>
                      <a:pt x="301" y="229"/>
                    </a:cubicBezTo>
                    <a:cubicBezTo>
                      <a:pt x="298" y="229"/>
                      <a:pt x="297" y="226"/>
                      <a:pt x="295" y="226"/>
                    </a:cubicBezTo>
                    <a:cubicBezTo>
                      <a:pt x="294" y="226"/>
                      <a:pt x="291" y="229"/>
                      <a:pt x="292" y="230"/>
                    </a:cubicBezTo>
                    <a:cubicBezTo>
                      <a:pt x="293" y="230"/>
                      <a:pt x="295" y="230"/>
                      <a:pt x="296" y="230"/>
                    </a:cubicBezTo>
                    <a:cubicBezTo>
                      <a:pt x="297" y="229"/>
                      <a:pt x="299" y="230"/>
                      <a:pt x="299" y="229"/>
                    </a:cubicBezTo>
                    <a:cubicBezTo>
                      <a:pt x="299" y="230"/>
                      <a:pt x="297" y="231"/>
                      <a:pt x="297" y="231"/>
                    </a:cubicBezTo>
                    <a:cubicBezTo>
                      <a:pt x="298" y="233"/>
                      <a:pt x="298" y="232"/>
                      <a:pt x="299" y="231"/>
                    </a:cubicBezTo>
                    <a:cubicBezTo>
                      <a:pt x="300" y="230"/>
                      <a:pt x="302" y="231"/>
                      <a:pt x="301" y="233"/>
                    </a:cubicBezTo>
                    <a:cubicBezTo>
                      <a:pt x="301" y="234"/>
                      <a:pt x="298" y="233"/>
                      <a:pt x="299" y="235"/>
                    </a:cubicBezTo>
                    <a:cubicBezTo>
                      <a:pt x="297" y="234"/>
                      <a:pt x="297" y="235"/>
                      <a:pt x="298" y="236"/>
                    </a:cubicBezTo>
                    <a:cubicBezTo>
                      <a:pt x="298" y="238"/>
                      <a:pt x="299" y="238"/>
                      <a:pt x="301" y="239"/>
                    </a:cubicBezTo>
                    <a:cubicBezTo>
                      <a:pt x="302" y="239"/>
                      <a:pt x="302" y="240"/>
                      <a:pt x="302" y="241"/>
                    </a:cubicBezTo>
                    <a:cubicBezTo>
                      <a:pt x="303" y="241"/>
                      <a:pt x="301" y="242"/>
                      <a:pt x="301" y="243"/>
                    </a:cubicBezTo>
                    <a:cubicBezTo>
                      <a:pt x="300" y="241"/>
                      <a:pt x="299" y="243"/>
                      <a:pt x="298" y="244"/>
                    </a:cubicBezTo>
                    <a:cubicBezTo>
                      <a:pt x="299" y="243"/>
                      <a:pt x="299" y="242"/>
                      <a:pt x="299" y="241"/>
                    </a:cubicBezTo>
                    <a:cubicBezTo>
                      <a:pt x="299" y="241"/>
                      <a:pt x="299" y="241"/>
                      <a:pt x="298" y="240"/>
                    </a:cubicBezTo>
                    <a:cubicBezTo>
                      <a:pt x="298" y="240"/>
                      <a:pt x="296" y="239"/>
                      <a:pt x="295" y="239"/>
                    </a:cubicBezTo>
                    <a:cubicBezTo>
                      <a:pt x="296" y="238"/>
                      <a:pt x="292" y="236"/>
                      <a:pt x="292" y="236"/>
                    </a:cubicBezTo>
                    <a:cubicBezTo>
                      <a:pt x="292" y="236"/>
                      <a:pt x="293" y="238"/>
                      <a:pt x="293" y="238"/>
                    </a:cubicBezTo>
                    <a:cubicBezTo>
                      <a:pt x="292" y="240"/>
                      <a:pt x="292" y="241"/>
                      <a:pt x="290" y="242"/>
                    </a:cubicBezTo>
                    <a:cubicBezTo>
                      <a:pt x="290" y="240"/>
                      <a:pt x="290" y="240"/>
                      <a:pt x="289" y="240"/>
                    </a:cubicBezTo>
                    <a:cubicBezTo>
                      <a:pt x="286" y="239"/>
                      <a:pt x="287" y="241"/>
                      <a:pt x="285" y="241"/>
                    </a:cubicBezTo>
                    <a:cubicBezTo>
                      <a:pt x="283" y="242"/>
                      <a:pt x="280" y="239"/>
                      <a:pt x="281" y="236"/>
                    </a:cubicBezTo>
                    <a:cubicBezTo>
                      <a:pt x="281" y="237"/>
                      <a:pt x="279" y="237"/>
                      <a:pt x="278" y="236"/>
                    </a:cubicBezTo>
                    <a:cubicBezTo>
                      <a:pt x="278" y="235"/>
                      <a:pt x="277" y="235"/>
                      <a:pt x="278" y="234"/>
                    </a:cubicBezTo>
                    <a:cubicBezTo>
                      <a:pt x="277" y="234"/>
                      <a:pt x="275" y="235"/>
                      <a:pt x="276" y="233"/>
                    </a:cubicBezTo>
                    <a:cubicBezTo>
                      <a:pt x="275" y="233"/>
                      <a:pt x="272" y="234"/>
                      <a:pt x="273" y="236"/>
                    </a:cubicBezTo>
                    <a:cubicBezTo>
                      <a:pt x="271" y="235"/>
                      <a:pt x="269" y="236"/>
                      <a:pt x="267" y="236"/>
                    </a:cubicBezTo>
                    <a:cubicBezTo>
                      <a:pt x="265" y="235"/>
                      <a:pt x="263" y="234"/>
                      <a:pt x="261" y="233"/>
                    </a:cubicBezTo>
                    <a:cubicBezTo>
                      <a:pt x="262" y="232"/>
                      <a:pt x="262" y="231"/>
                      <a:pt x="262" y="230"/>
                    </a:cubicBezTo>
                    <a:cubicBezTo>
                      <a:pt x="261" y="231"/>
                      <a:pt x="261" y="233"/>
                      <a:pt x="260" y="234"/>
                    </a:cubicBezTo>
                    <a:cubicBezTo>
                      <a:pt x="258" y="234"/>
                      <a:pt x="256" y="234"/>
                      <a:pt x="255" y="234"/>
                    </a:cubicBezTo>
                    <a:cubicBezTo>
                      <a:pt x="256" y="233"/>
                      <a:pt x="257" y="232"/>
                      <a:pt x="257" y="231"/>
                    </a:cubicBezTo>
                    <a:cubicBezTo>
                      <a:pt x="255" y="232"/>
                      <a:pt x="254" y="233"/>
                      <a:pt x="255" y="235"/>
                    </a:cubicBezTo>
                    <a:cubicBezTo>
                      <a:pt x="251" y="235"/>
                      <a:pt x="248" y="236"/>
                      <a:pt x="245" y="239"/>
                    </a:cubicBezTo>
                    <a:cubicBezTo>
                      <a:pt x="245" y="237"/>
                      <a:pt x="247" y="237"/>
                      <a:pt x="248" y="236"/>
                    </a:cubicBezTo>
                    <a:cubicBezTo>
                      <a:pt x="247" y="236"/>
                      <a:pt x="246" y="236"/>
                      <a:pt x="245" y="237"/>
                    </a:cubicBezTo>
                    <a:cubicBezTo>
                      <a:pt x="246" y="236"/>
                      <a:pt x="247" y="235"/>
                      <a:pt x="246" y="233"/>
                    </a:cubicBezTo>
                    <a:cubicBezTo>
                      <a:pt x="245" y="234"/>
                      <a:pt x="245" y="234"/>
                      <a:pt x="244" y="235"/>
                    </a:cubicBezTo>
                    <a:cubicBezTo>
                      <a:pt x="244" y="235"/>
                      <a:pt x="244" y="234"/>
                      <a:pt x="243" y="235"/>
                    </a:cubicBezTo>
                    <a:cubicBezTo>
                      <a:pt x="242" y="235"/>
                      <a:pt x="243" y="238"/>
                      <a:pt x="244" y="238"/>
                    </a:cubicBezTo>
                    <a:cubicBezTo>
                      <a:pt x="242" y="240"/>
                      <a:pt x="240" y="241"/>
                      <a:pt x="239" y="243"/>
                    </a:cubicBezTo>
                    <a:cubicBezTo>
                      <a:pt x="237" y="245"/>
                      <a:pt x="232" y="245"/>
                      <a:pt x="230" y="247"/>
                    </a:cubicBezTo>
                    <a:cubicBezTo>
                      <a:pt x="231" y="247"/>
                      <a:pt x="232" y="247"/>
                      <a:pt x="232" y="247"/>
                    </a:cubicBezTo>
                    <a:cubicBezTo>
                      <a:pt x="231" y="248"/>
                      <a:pt x="229" y="248"/>
                      <a:pt x="227" y="249"/>
                    </a:cubicBezTo>
                    <a:cubicBezTo>
                      <a:pt x="228" y="248"/>
                      <a:pt x="229" y="248"/>
                      <a:pt x="230" y="247"/>
                    </a:cubicBezTo>
                    <a:cubicBezTo>
                      <a:pt x="229" y="247"/>
                      <a:pt x="228" y="248"/>
                      <a:pt x="228" y="248"/>
                    </a:cubicBezTo>
                    <a:cubicBezTo>
                      <a:pt x="229" y="247"/>
                      <a:pt x="226" y="247"/>
                      <a:pt x="226" y="246"/>
                    </a:cubicBezTo>
                    <a:cubicBezTo>
                      <a:pt x="226" y="247"/>
                      <a:pt x="226" y="247"/>
                      <a:pt x="225" y="248"/>
                    </a:cubicBezTo>
                    <a:cubicBezTo>
                      <a:pt x="225" y="245"/>
                      <a:pt x="221" y="250"/>
                      <a:pt x="225" y="249"/>
                    </a:cubicBezTo>
                    <a:cubicBezTo>
                      <a:pt x="224" y="251"/>
                      <a:pt x="222" y="251"/>
                      <a:pt x="221" y="249"/>
                    </a:cubicBezTo>
                    <a:cubicBezTo>
                      <a:pt x="221" y="251"/>
                      <a:pt x="218" y="254"/>
                      <a:pt x="219" y="252"/>
                    </a:cubicBezTo>
                    <a:cubicBezTo>
                      <a:pt x="218" y="254"/>
                      <a:pt x="216" y="252"/>
                      <a:pt x="216" y="254"/>
                    </a:cubicBezTo>
                    <a:cubicBezTo>
                      <a:pt x="216" y="254"/>
                      <a:pt x="217" y="254"/>
                      <a:pt x="218" y="253"/>
                    </a:cubicBezTo>
                    <a:cubicBezTo>
                      <a:pt x="217" y="257"/>
                      <a:pt x="214" y="256"/>
                      <a:pt x="212" y="257"/>
                    </a:cubicBezTo>
                    <a:cubicBezTo>
                      <a:pt x="212" y="257"/>
                      <a:pt x="213" y="257"/>
                      <a:pt x="213" y="257"/>
                    </a:cubicBezTo>
                    <a:cubicBezTo>
                      <a:pt x="213" y="258"/>
                      <a:pt x="213" y="258"/>
                      <a:pt x="214" y="259"/>
                    </a:cubicBezTo>
                    <a:cubicBezTo>
                      <a:pt x="214" y="259"/>
                      <a:pt x="212" y="261"/>
                      <a:pt x="212" y="262"/>
                    </a:cubicBezTo>
                    <a:cubicBezTo>
                      <a:pt x="211" y="263"/>
                      <a:pt x="209" y="263"/>
                      <a:pt x="208" y="262"/>
                    </a:cubicBezTo>
                    <a:cubicBezTo>
                      <a:pt x="209" y="262"/>
                      <a:pt x="209" y="263"/>
                      <a:pt x="208" y="264"/>
                    </a:cubicBezTo>
                    <a:cubicBezTo>
                      <a:pt x="209" y="264"/>
                      <a:pt x="210" y="264"/>
                      <a:pt x="211" y="264"/>
                    </a:cubicBezTo>
                    <a:cubicBezTo>
                      <a:pt x="211" y="265"/>
                      <a:pt x="210" y="266"/>
                      <a:pt x="209" y="267"/>
                    </a:cubicBezTo>
                    <a:cubicBezTo>
                      <a:pt x="208" y="267"/>
                      <a:pt x="209" y="270"/>
                      <a:pt x="209" y="271"/>
                    </a:cubicBezTo>
                    <a:cubicBezTo>
                      <a:pt x="209" y="273"/>
                      <a:pt x="208" y="277"/>
                      <a:pt x="209" y="279"/>
                    </a:cubicBezTo>
                    <a:cubicBezTo>
                      <a:pt x="210" y="278"/>
                      <a:pt x="210" y="278"/>
                      <a:pt x="210" y="278"/>
                    </a:cubicBezTo>
                    <a:cubicBezTo>
                      <a:pt x="211" y="279"/>
                      <a:pt x="208" y="280"/>
                      <a:pt x="207" y="280"/>
                    </a:cubicBezTo>
                    <a:cubicBezTo>
                      <a:pt x="206" y="281"/>
                      <a:pt x="205" y="278"/>
                      <a:pt x="203" y="278"/>
                    </a:cubicBezTo>
                    <a:cubicBezTo>
                      <a:pt x="202" y="278"/>
                      <a:pt x="200" y="278"/>
                      <a:pt x="199" y="278"/>
                    </a:cubicBezTo>
                    <a:cubicBezTo>
                      <a:pt x="198" y="277"/>
                      <a:pt x="196" y="275"/>
                      <a:pt x="194" y="275"/>
                    </a:cubicBezTo>
                    <a:cubicBezTo>
                      <a:pt x="191" y="274"/>
                      <a:pt x="192" y="272"/>
                      <a:pt x="191" y="269"/>
                    </a:cubicBezTo>
                    <a:cubicBezTo>
                      <a:pt x="190" y="267"/>
                      <a:pt x="190" y="265"/>
                      <a:pt x="190" y="263"/>
                    </a:cubicBezTo>
                    <a:cubicBezTo>
                      <a:pt x="190" y="262"/>
                      <a:pt x="191" y="262"/>
                      <a:pt x="191" y="261"/>
                    </a:cubicBezTo>
                    <a:cubicBezTo>
                      <a:pt x="190" y="260"/>
                      <a:pt x="189" y="259"/>
                      <a:pt x="188" y="258"/>
                    </a:cubicBezTo>
                    <a:cubicBezTo>
                      <a:pt x="187" y="255"/>
                      <a:pt x="185" y="252"/>
                      <a:pt x="184" y="248"/>
                    </a:cubicBezTo>
                    <a:cubicBezTo>
                      <a:pt x="184" y="246"/>
                      <a:pt x="184" y="244"/>
                      <a:pt x="184" y="243"/>
                    </a:cubicBezTo>
                    <a:cubicBezTo>
                      <a:pt x="184" y="242"/>
                      <a:pt x="183" y="241"/>
                      <a:pt x="183" y="240"/>
                    </a:cubicBezTo>
                    <a:cubicBezTo>
                      <a:pt x="183" y="239"/>
                      <a:pt x="182" y="239"/>
                      <a:pt x="181" y="238"/>
                    </a:cubicBezTo>
                    <a:cubicBezTo>
                      <a:pt x="180" y="236"/>
                      <a:pt x="179" y="235"/>
                      <a:pt x="178" y="234"/>
                    </a:cubicBezTo>
                    <a:cubicBezTo>
                      <a:pt x="175" y="233"/>
                      <a:pt x="175" y="233"/>
                      <a:pt x="175" y="233"/>
                    </a:cubicBezTo>
                    <a:cubicBezTo>
                      <a:pt x="172" y="233"/>
                      <a:pt x="168" y="233"/>
                      <a:pt x="165" y="234"/>
                    </a:cubicBezTo>
                    <a:cubicBezTo>
                      <a:pt x="162" y="236"/>
                      <a:pt x="162" y="241"/>
                      <a:pt x="158" y="243"/>
                    </a:cubicBezTo>
                    <a:cubicBezTo>
                      <a:pt x="157" y="244"/>
                      <a:pt x="155" y="242"/>
                      <a:pt x="154" y="241"/>
                    </a:cubicBezTo>
                    <a:cubicBezTo>
                      <a:pt x="152" y="240"/>
                      <a:pt x="151" y="240"/>
                      <a:pt x="150" y="239"/>
                    </a:cubicBezTo>
                    <a:cubicBezTo>
                      <a:pt x="147" y="237"/>
                      <a:pt x="146" y="234"/>
                      <a:pt x="146" y="231"/>
                    </a:cubicBezTo>
                    <a:cubicBezTo>
                      <a:pt x="146" y="229"/>
                      <a:pt x="146" y="227"/>
                      <a:pt x="146" y="225"/>
                    </a:cubicBezTo>
                    <a:cubicBezTo>
                      <a:pt x="146" y="223"/>
                      <a:pt x="145" y="222"/>
                      <a:pt x="143" y="221"/>
                    </a:cubicBezTo>
                    <a:cubicBezTo>
                      <a:pt x="141" y="221"/>
                      <a:pt x="140" y="217"/>
                      <a:pt x="139" y="215"/>
                    </a:cubicBezTo>
                    <a:cubicBezTo>
                      <a:pt x="134" y="213"/>
                      <a:pt x="137" y="210"/>
                      <a:pt x="133" y="209"/>
                    </a:cubicBezTo>
                    <a:cubicBezTo>
                      <a:pt x="115" y="209"/>
                      <a:pt x="115" y="209"/>
                      <a:pt x="115" y="209"/>
                    </a:cubicBezTo>
                    <a:cubicBezTo>
                      <a:pt x="114" y="215"/>
                      <a:pt x="114" y="215"/>
                      <a:pt x="114" y="215"/>
                    </a:cubicBezTo>
                    <a:cubicBezTo>
                      <a:pt x="86" y="215"/>
                      <a:pt x="86" y="215"/>
                      <a:pt x="86" y="215"/>
                    </a:cubicBezTo>
                    <a:cubicBezTo>
                      <a:pt x="54" y="201"/>
                      <a:pt x="54" y="201"/>
                      <a:pt x="54" y="201"/>
                    </a:cubicBezTo>
                    <a:cubicBezTo>
                      <a:pt x="54" y="200"/>
                      <a:pt x="55" y="199"/>
                      <a:pt x="55" y="198"/>
                    </a:cubicBezTo>
                    <a:cubicBezTo>
                      <a:pt x="47" y="199"/>
                      <a:pt x="39" y="200"/>
                      <a:pt x="30" y="201"/>
                    </a:cubicBezTo>
                    <a:cubicBezTo>
                      <a:pt x="30" y="198"/>
                      <a:pt x="31" y="196"/>
                      <a:pt x="31" y="194"/>
                    </a:cubicBezTo>
                    <a:cubicBezTo>
                      <a:pt x="31" y="191"/>
                      <a:pt x="29" y="190"/>
                      <a:pt x="28" y="188"/>
                    </a:cubicBezTo>
                    <a:cubicBezTo>
                      <a:pt x="26" y="186"/>
                      <a:pt x="26" y="187"/>
                      <a:pt x="24" y="186"/>
                    </a:cubicBezTo>
                    <a:cubicBezTo>
                      <a:pt x="23" y="186"/>
                      <a:pt x="26" y="182"/>
                      <a:pt x="22" y="182"/>
                    </a:cubicBezTo>
                    <a:cubicBezTo>
                      <a:pt x="19" y="182"/>
                      <a:pt x="18" y="182"/>
                      <a:pt x="17" y="180"/>
                    </a:cubicBezTo>
                    <a:cubicBezTo>
                      <a:pt x="16" y="178"/>
                      <a:pt x="13" y="178"/>
                      <a:pt x="11" y="177"/>
                    </a:cubicBezTo>
                    <a:cubicBezTo>
                      <a:pt x="10" y="177"/>
                      <a:pt x="5" y="178"/>
                      <a:pt x="6" y="175"/>
                    </a:cubicBezTo>
                    <a:cubicBezTo>
                      <a:pt x="6" y="174"/>
                      <a:pt x="8" y="172"/>
                      <a:pt x="8" y="170"/>
                    </a:cubicBezTo>
                    <a:cubicBezTo>
                      <a:pt x="8" y="168"/>
                      <a:pt x="6" y="169"/>
                      <a:pt x="7" y="167"/>
                    </a:cubicBezTo>
                    <a:cubicBezTo>
                      <a:pt x="8" y="166"/>
                      <a:pt x="6" y="164"/>
                      <a:pt x="5" y="163"/>
                    </a:cubicBezTo>
                    <a:cubicBezTo>
                      <a:pt x="5" y="162"/>
                      <a:pt x="5" y="161"/>
                      <a:pt x="5" y="160"/>
                    </a:cubicBezTo>
                    <a:cubicBezTo>
                      <a:pt x="5" y="158"/>
                      <a:pt x="2" y="156"/>
                      <a:pt x="3" y="155"/>
                    </a:cubicBezTo>
                    <a:cubicBezTo>
                      <a:pt x="3" y="152"/>
                      <a:pt x="4" y="152"/>
                      <a:pt x="5" y="150"/>
                    </a:cubicBezTo>
                    <a:cubicBezTo>
                      <a:pt x="8" y="148"/>
                      <a:pt x="6" y="148"/>
                      <a:pt x="4" y="147"/>
                    </a:cubicBezTo>
                    <a:cubicBezTo>
                      <a:pt x="2" y="145"/>
                      <a:pt x="4" y="143"/>
                      <a:pt x="3" y="141"/>
                    </a:cubicBezTo>
                    <a:cubicBezTo>
                      <a:pt x="3" y="140"/>
                      <a:pt x="4" y="137"/>
                      <a:pt x="6" y="137"/>
                    </a:cubicBezTo>
                    <a:cubicBezTo>
                      <a:pt x="6" y="138"/>
                      <a:pt x="5" y="139"/>
                      <a:pt x="5" y="139"/>
                    </a:cubicBezTo>
                    <a:cubicBezTo>
                      <a:pt x="5" y="140"/>
                      <a:pt x="6" y="141"/>
                      <a:pt x="7" y="141"/>
                    </a:cubicBezTo>
                    <a:cubicBezTo>
                      <a:pt x="8" y="139"/>
                      <a:pt x="6" y="136"/>
                      <a:pt x="9" y="134"/>
                    </a:cubicBezTo>
                    <a:cubicBezTo>
                      <a:pt x="6" y="131"/>
                      <a:pt x="7" y="137"/>
                      <a:pt x="5" y="137"/>
                    </a:cubicBezTo>
                    <a:cubicBezTo>
                      <a:pt x="4" y="136"/>
                      <a:pt x="2" y="133"/>
                      <a:pt x="1" y="135"/>
                    </a:cubicBezTo>
                    <a:cubicBezTo>
                      <a:pt x="2" y="134"/>
                      <a:pt x="3" y="132"/>
                      <a:pt x="3" y="134"/>
                    </a:cubicBezTo>
                    <a:cubicBezTo>
                      <a:pt x="3" y="133"/>
                      <a:pt x="3" y="132"/>
                      <a:pt x="3" y="131"/>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34" name="Freeform 5475"/>
              <p:cNvSpPr>
                <a:spLocks/>
              </p:cNvSpPr>
              <p:nvPr/>
            </p:nvSpPr>
            <p:spPr bwMode="auto">
              <a:xfrm>
                <a:off x="964" y="1758"/>
                <a:ext cx="12" cy="6"/>
              </a:xfrm>
              <a:custGeom>
                <a:avLst/>
                <a:gdLst>
                  <a:gd name="T0" fmla="*/ 4 w 9"/>
                  <a:gd name="T1" fmla="*/ 1 h 5"/>
                  <a:gd name="T2" fmla="*/ 7 w 9"/>
                  <a:gd name="T3" fmla="*/ 5 h 5"/>
                  <a:gd name="T4" fmla="*/ 5 w 9"/>
                  <a:gd name="T5" fmla="*/ 6 h 5"/>
                  <a:gd name="T6" fmla="*/ 8 w 9"/>
                  <a:gd name="T7" fmla="*/ 5 h 5"/>
                  <a:gd name="T8" fmla="*/ 12 w 9"/>
                  <a:gd name="T9" fmla="*/ 2 h 5"/>
                  <a:gd name="T10" fmla="*/ 4 w 9"/>
                  <a:gd name="T11" fmla="*/ 1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5">
                    <a:moveTo>
                      <a:pt x="3" y="1"/>
                    </a:moveTo>
                    <a:cubicBezTo>
                      <a:pt x="0" y="2"/>
                      <a:pt x="4" y="3"/>
                      <a:pt x="5" y="4"/>
                    </a:cubicBezTo>
                    <a:cubicBezTo>
                      <a:pt x="5" y="4"/>
                      <a:pt x="4" y="5"/>
                      <a:pt x="4" y="5"/>
                    </a:cubicBezTo>
                    <a:cubicBezTo>
                      <a:pt x="4" y="5"/>
                      <a:pt x="6" y="5"/>
                      <a:pt x="6" y="4"/>
                    </a:cubicBezTo>
                    <a:cubicBezTo>
                      <a:pt x="6" y="3"/>
                      <a:pt x="8" y="3"/>
                      <a:pt x="9" y="2"/>
                    </a:cubicBezTo>
                    <a:cubicBezTo>
                      <a:pt x="7" y="1"/>
                      <a:pt x="5" y="0"/>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35" name="Freeform 5476"/>
              <p:cNvSpPr>
                <a:spLocks/>
              </p:cNvSpPr>
              <p:nvPr/>
            </p:nvSpPr>
            <p:spPr bwMode="auto">
              <a:xfrm>
                <a:off x="1001" y="1733"/>
                <a:ext cx="31" cy="7"/>
              </a:xfrm>
              <a:custGeom>
                <a:avLst/>
                <a:gdLst>
                  <a:gd name="T0" fmla="*/ 0 w 23"/>
                  <a:gd name="T1" fmla="*/ 6 h 6"/>
                  <a:gd name="T2" fmla="*/ 9 w 23"/>
                  <a:gd name="T3" fmla="*/ 5 h 6"/>
                  <a:gd name="T4" fmla="*/ 18 w 23"/>
                  <a:gd name="T5" fmla="*/ 5 h 6"/>
                  <a:gd name="T6" fmla="*/ 18 w 23"/>
                  <a:gd name="T7" fmla="*/ 4 h 6"/>
                  <a:gd name="T8" fmla="*/ 23 w 23"/>
                  <a:gd name="T9" fmla="*/ 2 h 6"/>
                  <a:gd name="T10" fmla="*/ 31 w 23"/>
                  <a:gd name="T11" fmla="*/ 0 h 6"/>
                  <a:gd name="T12" fmla="*/ 22 w 23"/>
                  <a:gd name="T13" fmla="*/ 1 h 6"/>
                  <a:gd name="T14" fmla="*/ 13 w 23"/>
                  <a:gd name="T15" fmla="*/ 2 h 6"/>
                  <a:gd name="T16" fmla="*/ 0 w 23"/>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6">
                    <a:moveTo>
                      <a:pt x="0" y="5"/>
                    </a:moveTo>
                    <a:cubicBezTo>
                      <a:pt x="2" y="6"/>
                      <a:pt x="5" y="4"/>
                      <a:pt x="7" y="4"/>
                    </a:cubicBezTo>
                    <a:cubicBezTo>
                      <a:pt x="9" y="4"/>
                      <a:pt x="12" y="5"/>
                      <a:pt x="13" y="4"/>
                    </a:cubicBezTo>
                    <a:cubicBezTo>
                      <a:pt x="12" y="4"/>
                      <a:pt x="12" y="4"/>
                      <a:pt x="13" y="3"/>
                    </a:cubicBezTo>
                    <a:cubicBezTo>
                      <a:pt x="15" y="3"/>
                      <a:pt x="16" y="2"/>
                      <a:pt x="17" y="2"/>
                    </a:cubicBezTo>
                    <a:cubicBezTo>
                      <a:pt x="19" y="2"/>
                      <a:pt x="21" y="1"/>
                      <a:pt x="23" y="0"/>
                    </a:cubicBezTo>
                    <a:cubicBezTo>
                      <a:pt x="20" y="0"/>
                      <a:pt x="18" y="0"/>
                      <a:pt x="16" y="1"/>
                    </a:cubicBezTo>
                    <a:cubicBezTo>
                      <a:pt x="14" y="1"/>
                      <a:pt x="12" y="2"/>
                      <a:pt x="10" y="2"/>
                    </a:cubicBezTo>
                    <a:cubicBezTo>
                      <a:pt x="6" y="2"/>
                      <a:pt x="2" y="2"/>
                      <a:pt x="0"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36" name="Freeform 5477"/>
              <p:cNvSpPr>
                <a:spLocks/>
              </p:cNvSpPr>
              <p:nvPr/>
            </p:nvSpPr>
            <p:spPr bwMode="auto">
              <a:xfrm>
                <a:off x="3312" y="1797"/>
                <a:ext cx="498" cy="229"/>
              </a:xfrm>
              <a:custGeom>
                <a:avLst/>
                <a:gdLst>
                  <a:gd name="T0" fmla="*/ 4 w 377"/>
                  <a:gd name="T1" fmla="*/ 82 h 173"/>
                  <a:gd name="T2" fmla="*/ 26 w 377"/>
                  <a:gd name="T3" fmla="*/ 70 h 173"/>
                  <a:gd name="T4" fmla="*/ 49 w 377"/>
                  <a:gd name="T5" fmla="*/ 57 h 173"/>
                  <a:gd name="T6" fmla="*/ 83 w 377"/>
                  <a:gd name="T7" fmla="*/ 65 h 173"/>
                  <a:gd name="T8" fmla="*/ 103 w 377"/>
                  <a:gd name="T9" fmla="*/ 73 h 173"/>
                  <a:gd name="T10" fmla="*/ 122 w 377"/>
                  <a:gd name="T11" fmla="*/ 66 h 173"/>
                  <a:gd name="T12" fmla="*/ 140 w 377"/>
                  <a:gd name="T13" fmla="*/ 69 h 173"/>
                  <a:gd name="T14" fmla="*/ 165 w 377"/>
                  <a:gd name="T15" fmla="*/ 71 h 173"/>
                  <a:gd name="T16" fmla="*/ 161 w 377"/>
                  <a:gd name="T17" fmla="*/ 57 h 173"/>
                  <a:gd name="T18" fmla="*/ 156 w 377"/>
                  <a:gd name="T19" fmla="*/ 41 h 173"/>
                  <a:gd name="T20" fmla="*/ 159 w 377"/>
                  <a:gd name="T21" fmla="*/ 32 h 173"/>
                  <a:gd name="T22" fmla="*/ 156 w 377"/>
                  <a:gd name="T23" fmla="*/ 23 h 173"/>
                  <a:gd name="T24" fmla="*/ 178 w 377"/>
                  <a:gd name="T25" fmla="*/ 19 h 173"/>
                  <a:gd name="T26" fmla="*/ 201 w 377"/>
                  <a:gd name="T27" fmla="*/ 15 h 173"/>
                  <a:gd name="T28" fmla="*/ 239 w 377"/>
                  <a:gd name="T29" fmla="*/ 1 h 173"/>
                  <a:gd name="T30" fmla="*/ 264 w 377"/>
                  <a:gd name="T31" fmla="*/ 4 h 173"/>
                  <a:gd name="T32" fmla="*/ 279 w 377"/>
                  <a:gd name="T33" fmla="*/ 19 h 173"/>
                  <a:gd name="T34" fmla="*/ 292 w 377"/>
                  <a:gd name="T35" fmla="*/ 21 h 173"/>
                  <a:gd name="T36" fmla="*/ 304 w 377"/>
                  <a:gd name="T37" fmla="*/ 29 h 173"/>
                  <a:gd name="T38" fmla="*/ 322 w 377"/>
                  <a:gd name="T39" fmla="*/ 20 h 173"/>
                  <a:gd name="T40" fmla="*/ 337 w 377"/>
                  <a:gd name="T41" fmla="*/ 16 h 173"/>
                  <a:gd name="T42" fmla="*/ 386 w 377"/>
                  <a:gd name="T43" fmla="*/ 58 h 173"/>
                  <a:gd name="T44" fmla="*/ 409 w 377"/>
                  <a:gd name="T45" fmla="*/ 65 h 173"/>
                  <a:gd name="T46" fmla="*/ 431 w 377"/>
                  <a:gd name="T47" fmla="*/ 69 h 173"/>
                  <a:gd name="T48" fmla="*/ 466 w 377"/>
                  <a:gd name="T49" fmla="*/ 85 h 173"/>
                  <a:gd name="T50" fmla="*/ 487 w 377"/>
                  <a:gd name="T51" fmla="*/ 89 h 173"/>
                  <a:gd name="T52" fmla="*/ 490 w 377"/>
                  <a:gd name="T53" fmla="*/ 106 h 173"/>
                  <a:gd name="T54" fmla="*/ 472 w 377"/>
                  <a:gd name="T55" fmla="*/ 128 h 173"/>
                  <a:gd name="T56" fmla="*/ 460 w 377"/>
                  <a:gd name="T57" fmla="*/ 158 h 173"/>
                  <a:gd name="T58" fmla="*/ 439 w 377"/>
                  <a:gd name="T59" fmla="*/ 165 h 173"/>
                  <a:gd name="T60" fmla="*/ 449 w 377"/>
                  <a:gd name="T61" fmla="*/ 193 h 173"/>
                  <a:gd name="T62" fmla="*/ 421 w 377"/>
                  <a:gd name="T63" fmla="*/ 193 h 173"/>
                  <a:gd name="T64" fmla="*/ 366 w 377"/>
                  <a:gd name="T65" fmla="*/ 187 h 173"/>
                  <a:gd name="T66" fmla="*/ 337 w 377"/>
                  <a:gd name="T67" fmla="*/ 193 h 173"/>
                  <a:gd name="T68" fmla="*/ 322 w 377"/>
                  <a:gd name="T69" fmla="*/ 206 h 173"/>
                  <a:gd name="T70" fmla="*/ 306 w 377"/>
                  <a:gd name="T71" fmla="*/ 229 h 173"/>
                  <a:gd name="T72" fmla="*/ 268 w 377"/>
                  <a:gd name="T73" fmla="*/ 206 h 173"/>
                  <a:gd name="T74" fmla="*/ 223 w 377"/>
                  <a:gd name="T75" fmla="*/ 181 h 173"/>
                  <a:gd name="T76" fmla="*/ 189 w 377"/>
                  <a:gd name="T77" fmla="*/ 164 h 173"/>
                  <a:gd name="T78" fmla="*/ 181 w 377"/>
                  <a:gd name="T79" fmla="*/ 148 h 173"/>
                  <a:gd name="T80" fmla="*/ 173 w 377"/>
                  <a:gd name="T81" fmla="*/ 143 h 173"/>
                  <a:gd name="T82" fmla="*/ 166 w 377"/>
                  <a:gd name="T83" fmla="*/ 148 h 173"/>
                  <a:gd name="T84" fmla="*/ 129 w 377"/>
                  <a:gd name="T85" fmla="*/ 160 h 173"/>
                  <a:gd name="T86" fmla="*/ 107 w 377"/>
                  <a:gd name="T87" fmla="*/ 203 h 173"/>
                  <a:gd name="T88" fmla="*/ 87 w 377"/>
                  <a:gd name="T89" fmla="*/ 193 h 173"/>
                  <a:gd name="T90" fmla="*/ 69 w 377"/>
                  <a:gd name="T91" fmla="*/ 176 h 173"/>
                  <a:gd name="T92" fmla="*/ 75 w 377"/>
                  <a:gd name="T93" fmla="*/ 168 h 173"/>
                  <a:gd name="T94" fmla="*/ 81 w 377"/>
                  <a:gd name="T95" fmla="*/ 154 h 173"/>
                  <a:gd name="T96" fmla="*/ 78 w 377"/>
                  <a:gd name="T97" fmla="*/ 130 h 173"/>
                  <a:gd name="T98" fmla="*/ 45 w 377"/>
                  <a:gd name="T99" fmla="*/ 136 h 173"/>
                  <a:gd name="T100" fmla="*/ 40 w 377"/>
                  <a:gd name="T101" fmla="*/ 139 h 173"/>
                  <a:gd name="T102" fmla="*/ 12 w 377"/>
                  <a:gd name="T103" fmla="*/ 118 h 173"/>
                  <a:gd name="T104" fmla="*/ 0 w 377"/>
                  <a:gd name="T105" fmla="*/ 103 h 17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77" h="173">
                    <a:moveTo>
                      <a:pt x="1" y="78"/>
                    </a:moveTo>
                    <a:cubicBezTo>
                      <a:pt x="1" y="76"/>
                      <a:pt x="1" y="75"/>
                      <a:pt x="3" y="74"/>
                    </a:cubicBezTo>
                    <a:cubicBezTo>
                      <a:pt x="3" y="73"/>
                      <a:pt x="4" y="73"/>
                      <a:pt x="3" y="72"/>
                    </a:cubicBezTo>
                    <a:cubicBezTo>
                      <a:pt x="2" y="70"/>
                      <a:pt x="1" y="70"/>
                      <a:pt x="1" y="67"/>
                    </a:cubicBezTo>
                    <a:cubicBezTo>
                      <a:pt x="0" y="64"/>
                      <a:pt x="1" y="64"/>
                      <a:pt x="3" y="62"/>
                    </a:cubicBezTo>
                    <a:cubicBezTo>
                      <a:pt x="5" y="61"/>
                      <a:pt x="3" y="59"/>
                      <a:pt x="4" y="57"/>
                    </a:cubicBezTo>
                    <a:cubicBezTo>
                      <a:pt x="7" y="55"/>
                      <a:pt x="12" y="64"/>
                      <a:pt x="15" y="64"/>
                    </a:cubicBezTo>
                    <a:cubicBezTo>
                      <a:pt x="16" y="64"/>
                      <a:pt x="20" y="63"/>
                      <a:pt x="18" y="61"/>
                    </a:cubicBezTo>
                    <a:cubicBezTo>
                      <a:pt x="16" y="59"/>
                      <a:pt x="16" y="55"/>
                      <a:pt x="14" y="55"/>
                    </a:cubicBezTo>
                    <a:cubicBezTo>
                      <a:pt x="17" y="55"/>
                      <a:pt x="18" y="54"/>
                      <a:pt x="20" y="53"/>
                    </a:cubicBezTo>
                    <a:cubicBezTo>
                      <a:pt x="22" y="51"/>
                      <a:pt x="19" y="50"/>
                      <a:pt x="21" y="49"/>
                    </a:cubicBezTo>
                    <a:cubicBezTo>
                      <a:pt x="25" y="49"/>
                      <a:pt x="23" y="48"/>
                      <a:pt x="28" y="47"/>
                    </a:cubicBezTo>
                    <a:cubicBezTo>
                      <a:pt x="30" y="47"/>
                      <a:pt x="29" y="42"/>
                      <a:pt x="32" y="44"/>
                    </a:cubicBezTo>
                    <a:cubicBezTo>
                      <a:pt x="32" y="43"/>
                      <a:pt x="31" y="42"/>
                      <a:pt x="31" y="42"/>
                    </a:cubicBezTo>
                    <a:cubicBezTo>
                      <a:pt x="32" y="42"/>
                      <a:pt x="36" y="43"/>
                      <a:pt x="37" y="43"/>
                    </a:cubicBezTo>
                    <a:cubicBezTo>
                      <a:pt x="38" y="47"/>
                      <a:pt x="39" y="43"/>
                      <a:pt x="40" y="45"/>
                    </a:cubicBezTo>
                    <a:cubicBezTo>
                      <a:pt x="41" y="44"/>
                      <a:pt x="41" y="43"/>
                      <a:pt x="42" y="43"/>
                    </a:cubicBezTo>
                    <a:cubicBezTo>
                      <a:pt x="43" y="43"/>
                      <a:pt x="44" y="42"/>
                      <a:pt x="45" y="41"/>
                    </a:cubicBezTo>
                    <a:cubicBezTo>
                      <a:pt x="47" y="48"/>
                      <a:pt x="53" y="43"/>
                      <a:pt x="57" y="46"/>
                    </a:cubicBezTo>
                    <a:cubicBezTo>
                      <a:pt x="59" y="47"/>
                      <a:pt x="57" y="48"/>
                      <a:pt x="63" y="49"/>
                    </a:cubicBezTo>
                    <a:cubicBezTo>
                      <a:pt x="65" y="51"/>
                      <a:pt x="66" y="51"/>
                      <a:pt x="68" y="52"/>
                    </a:cubicBezTo>
                    <a:cubicBezTo>
                      <a:pt x="67" y="53"/>
                      <a:pt x="68" y="57"/>
                      <a:pt x="69" y="56"/>
                    </a:cubicBezTo>
                    <a:cubicBezTo>
                      <a:pt x="71" y="54"/>
                      <a:pt x="68" y="52"/>
                      <a:pt x="68" y="50"/>
                    </a:cubicBezTo>
                    <a:cubicBezTo>
                      <a:pt x="69" y="50"/>
                      <a:pt x="71" y="51"/>
                      <a:pt x="72" y="52"/>
                    </a:cubicBezTo>
                    <a:cubicBezTo>
                      <a:pt x="74" y="54"/>
                      <a:pt x="77" y="53"/>
                      <a:pt x="78" y="55"/>
                    </a:cubicBezTo>
                    <a:cubicBezTo>
                      <a:pt x="80" y="56"/>
                      <a:pt x="81" y="56"/>
                      <a:pt x="82" y="54"/>
                    </a:cubicBezTo>
                    <a:cubicBezTo>
                      <a:pt x="83" y="54"/>
                      <a:pt x="82" y="53"/>
                      <a:pt x="83" y="52"/>
                    </a:cubicBezTo>
                    <a:cubicBezTo>
                      <a:pt x="84" y="52"/>
                      <a:pt x="85" y="51"/>
                      <a:pt x="85" y="50"/>
                    </a:cubicBezTo>
                    <a:cubicBezTo>
                      <a:pt x="86" y="50"/>
                      <a:pt x="86" y="50"/>
                      <a:pt x="87" y="51"/>
                    </a:cubicBezTo>
                    <a:cubicBezTo>
                      <a:pt x="87" y="49"/>
                      <a:pt x="91" y="49"/>
                      <a:pt x="92" y="50"/>
                    </a:cubicBezTo>
                    <a:cubicBezTo>
                      <a:pt x="92" y="51"/>
                      <a:pt x="93" y="51"/>
                      <a:pt x="94" y="52"/>
                    </a:cubicBezTo>
                    <a:cubicBezTo>
                      <a:pt x="95" y="52"/>
                      <a:pt x="96" y="51"/>
                      <a:pt x="97" y="52"/>
                    </a:cubicBezTo>
                    <a:cubicBezTo>
                      <a:pt x="97" y="48"/>
                      <a:pt x="97" y="49"/>
                      <a:pt x="99" y="50"/>
                    </a:cubicBezTo>
                    <a:cubicBezTo>
                      <a:pt x="101" y="50"/>
                      <a:pt x="101" y="48"/>
                      <a:pt x="103" y="49"/>
                    </a:cubicBezTo>
                    <a:cubicBezTo>
                      <a:pt x="104" y="50"/>
                      <a:pt x="105" y="51"/>
                      <a:pt x="106" y="52"/>
                    </a:cubicBezTo>
                    <a:cubicBezTo>
                      <a:pt x="108" y="55"/>
                      <a:pt x="116" y="54"/>
                      <a:pt x="115" y="56"/>
                    </a:cubicBezTo>
                    <a:cubicBezTo>
                      <a:pt x="116" y="56"/>
                      <a:pt x="117" y="56"/>
                      <a:pt x="118" y="55"/>
                    </a:cubicBezTo>
                    <a:cubicBezTo>
                      <a:pt x="118" y="54"/>
                      <a:pt x="117" y="53"/>
                      <a:pt x="118" y="52"/>
                    </a:cubicBezTo>
                    <a:cubicBezTo>
                      <a:pt x="119" y="52"/>
                      <a:pt x="120" y="53"/>
                      <a:pt x="121" y="54"/>
                    </a:cubicBezTo>
                    <a:cubicBezTo>
                      <a:pt x="122" y="54"/>
                      <a:pt x="124" y="54"/>
                      <a:pt x="125" y="54"/>
                    </a:cubicBezTo>
                    <a:cubicBezTo>
                      <a:pt x="127" y="54"/>
                      <a:pt x="131" y="54"/>
                      <a:pt x="131" y="52"/>
                    </a:cubicBezTo>
                    <a:cubicBezTo>
                      <a:pt x="131" y="51"/>
                      <a:pt x="130" y="48"/>
                      <a:pt x="132" y="48"/>
                    </a:cubicBezTo>
                    <a:cubicBezTo>
                      <a:pt x="130" y="47"/>
                      <a:pt x="129" y="46"/>
                      <a:pt x="128" y="46"/>
                    </a:cubicBezTo>
                    <a:cubicBezTo>
                      <a:pt x="126" y="45"/>
                      <a:pt x="126" y="46"/>
                      <a:pt x="125" y="45"/>
                    </a:cubicBezTo>
                    <a:cubicBezTo>
                      <a:pt x="124" y="44"/>
                      <a:pt x="123" y="43"/>
                      <a:pt x="122" y="43"/>
                    </a:cubicBezTo>
                    <a:cubicBezTo>
                      <a:pt x="120" y="43"/>
                      <a:pt x="120" y="42"/>
                      <a:pt x="118" y="42"/>
                    </a:cubicBezTo>
                    <a:cubicBezTo>
                      <a:pt x="117" y="41"/>
                      <a:pt x="116" y="41"/>
                      <a:pt x="115" y="41"/>
                    </a:cubicBezTo>
                    <a:cubicBezTo>
                      <a:pt x="114" y="40"/>
                      <a:pt x="114" y="39"/>
                      <a:pt x="115" y="39"/>
                    </a:cubicBezTo>
                    <a:cubicBezTo>
                      <a:pt x="121" y="35"/>
                      <a:pt x="118" y="39"/>
                      <a:pt x="122" y="35"/>
                    </a:cubicBezTo>
                    <a:cubicBezTo>
                      <a:pt x="122" y="35"/>
                      <a:pt x="118" y="32"/>
                      <a:pt x="118" y="31"/>
                    </a:cubicBezTo>
                    <a:cubicBezTo>
                      <a:pt x="118" y="30"/>
                      <a:pt x="121" y="29"/>
                      <a:pt x="120" y="28"/>
                    </a:cubicBezTo>
                    <a:cubicBezTo>
                      <a:pt x="124" y="27"/>
                      <a:pt x="122" y="27"/>
                      <a:pt x="126" y="28"/>
                    </a:cubicBezTo>
                    <a:cubicBezTo>
                      <a:pt x="127" y="28"/>
                      <a:pt x="128" y="28"/>
                      <a:pt x="129" y="27"/>
                    </a:cubicBezTo>
                    <a:cubicBezTo>
                      <a:pt x="131" y="27"/>
                      <a:pt x="128" y="26"/>
                      <a:pt x="127" y="26"/>
                    </a:cubicBezTo>
                    <a:cubicBezTo>
                      <a:pt x="125" y="25"/>
                      <a:pt x="122" y="25"/>
                      <a:pt x="120" y="24"/>
                    </a:cubicBezTo>
                    <a:cubicBezTo>
                      <a:pt x="117" y="23"/>
                      <a:pt x="123" y="22"/>
                      <a:pt x="123" y="22"/>
                    </a:cubicBezTo>
                    <a:cubicBezTo>
                      <a:pt x="122" y="21"/>
                      <a:pt x="122" y="21"/>
                      <a:pt x="121" y="21"/>
                    </a:cubicBezTo>
                    <a:cubicBezTo>
                      <a:pt x="119" y="21"/>
                      <a:pt x="118" y="21"/>
                      <a:pt x="117" y="20"/>
                    </a:cubicBezTo>
                    <a:cubicBezTo>
                      <a:pt x="120" y="20"/>
                      <a:pt x="117" y="17"/>
                      <a:pt x="116" y="17"/>
                    </a:cubicBezTo>
                    <a:cubicBezTo>
                      <a:pt x="117" y="17"/>
                      <a:pt x="118" y="17"/>
                      <a:pt x="118" y="17"/>
                    </a:cubicBezTo>
                    <a:cubicBezTo>
                      <a:pt x="118" y="15"/>
                      <a:pt x="123" y="16"/>
                      <a:pt x="124" y="16"/>
                    </a:cubicBezTo>
                    <a:cubicBezTo>
                      <a:pt x="125" y="17"/>
                      <a:pt x="125" y="16"/>
                      <a:pt x="127" y="16"/>
                    </a:cubicBezTo>
                    <a:cubicBezTo>
                      <a:pt x="129" y="16"/>
                      <a:pt x="129" y="17"/>
                      <a:pt x="130" y="17"/>
                    </a:cubicBezTo>
                    <a:cubicBezTo>
                      <a:pt x="130" y="15"/>
                      <a:pt x="133" y="15"/>
                      <a:pt x="135" y="15"/>
                    </a:cubicBezTo>
                    <a:cubicBezTo>
                      <a:pt x="135" y="14"/>
                      <a:pt x="135" y="14"/>
                      <a:pt x="135" y="14"/>
                    </a:cubicBezTo>
                    <a:cubicBezTo>
                      <a:pt x="137" y="13"/>
                      <a:pt x="140" y="14"/>
                      <a:pt x="142" y="14"/>
                    </a:cubicBezTo>
                    <a:cubicBezTo>
                      <a:pt x="142" y="13"/>
                      <a:pt x="141" y="12"/>
                      <a:pt x="143" y="12"/>
                    </a:cubicBezTo>
                    <a:cubicBezTo>
                      <a:pt x="144" y="13"/>
                      <a:pt x="146" y="12"/>
                      <a:pt x="147" y="12"/>
                    </a:cubicBezTo>
                    <a:cubicBezTo>
                      <a:pt x="148" y="12"/>
                      <a:pt x="149" y="11"/>
                      <a:pt x="150" y="12"/>
                    </a:cubicBezTo>
                    <a:cubicBezTo>
                      <a:pt x="152" y="13"/>
                      <a:pt x="152" y="12"/>
                      <a:pt x="152" y="11"/>
                    </a:cubicBezTo>
                    <a:cubicBezTo>
                      <a:pt x="152" y="8"/>
                      <a:pt x="161" y="9"/>
                      <a:pt x="162" y="8"/>
                    </a:cubicBezTo>
                    <a:cubicBezTo>
                      <a:pt x="167" y="6"/>
                      <a:pt x="171" y="7"/>
                      <a:pt x="177" y="4"/>
                    </a:cubicBezTo>
                    <a:cubicBezTo>
                      <a:pt x="176" y="4"/>
                      <a:pt x="175" y="4"/>
                      <a:pt x="176" y="3"/>
                    </a:cubicBezTo>
                    <a:cubicBezTo>
                      <a:pt x="178" y="1"/>
                      <a:pt x="179" y="3"/>
                      <a:pt x="179" y="1"/>
                    </a:cubicBezTo>
                    <a:cubicBezTo>
                      <a:pt x="180" y="1"/>
                      <a:pt x="181" y="1"/>
                      <a:pt x="181" y="1"/>
                    </a:cubicBezTo>
                    <a:cubicBezTo>
                      <a:pt x="181" y="0"/>
                      <a:pt x="181" y="0"/>
                      <a:pt x="181" y="0"/>
                    </a:cubicBezTo>
                    <a:cubicBezTo>
                      <a:pt x="182" y="0"/>
                      <a:pt x="183" y="1"/>
                      <a:pt x="184" y="0"/>
                    </a:cubicBezTo>
                    <a:cubicBezTo>
                      <a:pt x="185" y="0"/>
                      <a:pt x="186" y="0"/>
                      <a:pt x="187" y="1"/>
                    </a:cubicBezTo>
                    <a:cubicBezTo>
                      <a:pt x="188" y="1"/>
                      <a:pt x="193" y="4"/>
                      <a:pt x="195" y="2"/>
                    </a:cubicBezTo>
                    <a:cubicBezTo>
                      <a:pt x="196" y="0"/>
                      <a:pt x="199" y="2"/>
                      <a:pt x="200" y="3"/>
                    </a:cubicBezTo>
                    <a:cubicBezTo>
                      <a:pt x="201" y="4"/>
                      <a:pt x="201" y="5"/>
                      <a:pt x="201" y="6"/>
                    </a:cubicBezTo>
                    <a:cubicBezTo>
                      <a:pt x="202" y="7"/>
                      <a:pt x="203" y="8"/>
                      <a:pt x="205" y="8"/>
                    </a:cubicBezTo>
                    <a:cubicBezTo>
                      <a:pt x="203" y="10"/>
                      <a:pt x="207" y="13"/>
                      <a:pt x="204" y="13"/>
                    </a:cubicBezTo>
                    <a:cubicBezTo>
                      <a:pt x="206" y="15"/>
                      <a:pt x="207" y="13"/>
                      <a:pt x="209" y="15"/>
                    </a:cubicBezTo>
                    <a:cubicBezTo>
                      <a:pt x="210" y="15"/>
                      <a:pt x="210" y="15"/>
                      <a:pt x="211" y="14"/>
                    </a:cubicBezTo>
                    <a:cubicBezTo>
                      <a:pt x="212" y="13"/>
                      <a:pt x="214" y="14"/>
                      <a:pt x="215" y="14"/>
                    </a:cubicBezTo>
                    <a:cubicBezTo>
                      <a:pt x="214" y="13"/>
                      <a:pt x="213" y="13"/>
                      <a:pt x="214" y="12"/>
                    </a:cubicBezTo>
                    <a:cubicBezTo>
                      <a:pt x="215" y="12"/>
                      <a:pt x="216" y="14"/>
                      <a:pt x="218" y="14"/>
                    </a:cubicBezTo>
                    <a:cubicBezTo>
                      <a:pt x="217" y="16"/>
                      <a:pt x="218" y="16"/>
                      <a:pt x="219" y="17"/>
                    </a:cubicBezTo>
                    <a:cubicBezTo>
                      <a:pt x="219" y="17"/>
                      <a:pt x="220" y="16"/>
                      <a:pt x="221" y="16"/>
                    </a:cubicBezTo>
                    <a:cubicBezTo>
                      <a:pt x="220" y="16"/>
                      <a:pt x="219" y="15"/>
                      <a:pt x="219" y="16"/>
                    </a:cubicBezTo>
                    <a:cubicBezTo>
                      <a:pt x="220" y="11"/>
                      <a:pt x="227" y="20"/>
                      <a:pt x="229" y="15"/>
                    </a:cubicBezTo>
                    <a:cubicBezTo>
                      <a:pt x="229" y="16"/>
                      <a:pt x="230" y="17"/>
                      <a:pt x="230" y="18"/>
                    </a:cubicBezTo>
                    <a:cubicBezTo>
                      <a:pt x="228" y="17"/>
                      <a:pt x="227" y="19"/>
                      <a:pt x="227" y="20"/>
                    </a:cubicBezTo>
                    <a:cubicBezTo>
                      <a:pt x="227" y="21"/>
                      <a:pt x="230" y="22"/>
                      <a:pt x="230" y="22"/>
                    </a:cubicBezTo>
                    <a:cubicBezTo>
                      <a:pt x="231" y="21"/>
                      <a:pt x="232" y="20"/>
                      <a:pt x="234" y="20"/>
                    </a:cubicBezTo>
                    <a:cubicBezTo>
                      <a:pt x="235" y="21"/>
                      <a:pt x="235" y="20"/>
                      <a:pt x="236" y="21"/>
                    </a:cubicBezTo>
                    <a:cubicBezTo>
                      <a:pt x="237" y="21"/>
                      <a:pt x="237" y="22"/>
                      <a:pt x="238" y="22"/>
                    </a:cubicBezTo>
                    <a:cubicBezTo>
                      <a:pt x="238" y="19"/>
                      <a:pt x="240" y="19"/>
                      <a:pt x="242" y="18"/>
                    </a:cubicBezTo>
                    <a:cubicBezTo>
                      <a:pt x="243" y="18"/>
                      <a:pt x="246" y="17"/>
                      <a:pt x="244" y="15"/>
                    </a:cubicBezTo>
                    <a:cubicBezTo>
                      <a:pt x="246" y="15"/>
                      <a:pt x="247" y="15"/>
                      <a:pt x="248" y="14"/>
                    </a:cubicBezTo>
                    <a:cubicBezTo>
                      <a:pt x="249" y="14"/>
                      <a:pt x="250" y="13"/>
                      <a:pt x="251" y="12"/>
                    </a:cubicBezTo>
                    <a:cubicBezTo>
                      <a:pt x="252" y="12"/>
                      <a:pt x="252" y="12"/>
                      <a:pt x="253" y="12"/>
                    </a:cubicBezTo>
                    <a:cubicBezTo>
                      <a:pt x="254" y="11"/>
                      <a:pt x="254" y="11"/>
                      <a:pt x="256" y="11"/>
                    </a:cubicBezTo>
                    <a:cubicBezTo>
                      <a:pt x="255" y="11"/>
                      <a:pt x="255" y="12"/>
                      <a:pt x="255" y="12"/>
                    </a:cubicBezTo>
                    <a:cubicBezTo>
                      <a:pt x="256" y="12"/>
                      <a:pt x="256" y="13"/>
                      <a:pt x="256" y="14"/>
                    </a:cubicBezTo>
                    <a:cubicBezTo>
                      <a:pt x="255" y="15"/>
                      <a:pt x="254" y="14"/>
                      <a:pt x="253" y="15"/>
                    </a:cubicBezTo>
                    <a:cubicBezTo>
                      <a:pt x="257" y="18"/>
                      <a:pt x="262" y="20"/>
                      <a:pt x="267" y="22"/>
                    </a:cubicBezTo>
                    <a:cubicBezTo>
                      <a:pt x="271" y="25"/>
                      <a:pt x="275" y="28"/>
                      <a:pt x="279" y="32"/>
                    </a:cubicBezTo>
                    <a:cubicBezTo>
                      <a:pt x="284" y="36"/>
                      <a:pt x="288" y="40"/>
                      <a:pt x="292" y="44"/>
                    </a:cubicBezTo>
                    <a:cubicBezTo>
                      <a:pt x="295" y="47"/>
                      <a:pt x="299" y="52"/>
                      <a:pt x="302" y="53"/>
                    </a:cubicBezTo>
                    <a:cubicBezTo>
                      <a:pt x="300" y="52"/>
                      <a:pt x="305" y="52"/>
                      <a:pt x="304" y="50"/>
                    </a:cubicBezTo>
                    <a:cubicBezTo>
                      <a:pt x="303" y="47"/>
                      <a:pt x="304" y="48"/>
                      <a:pt x="305" y="47"/>
                    </a:cubicBezTo>
                    <a:cubicBezTo>
                      <a:pt x="308" y="47"/>
                      <a:pt x="307" y="48"/>
                      <a:pt x="309" y="48"/>
                    </a:cubicBezTo>
                    <a:cubicBezTo>
                      <a:pt x="310" y="48"/>
                      <a:pt x="310" y="48"/>
                      <a:pt x="310" y="49"/>
                    </a:cubicBezTo>
                    <a:cubicBezTo>
                      <a:pt x="311" y="50"/>
                      <a:pt x="309" y="52"/>
                      <a:pt x="312" y="51"/>
                    </a:cubicBezTo>
                    <a:cubicBezTo>
                      <a:pt x="314" y="51"/>
                      <a:pt x="314" y="53"/>
                      <a:pt x="316" y="54"/>
                    </a:cubicBezTo>
                    <a:cubicBezTo>
                      <a:pt x="317" y="54"/>
                      <a:pt x="318" y="53"/>
                      <a:pt x="318" y="53"/>
                    </a:cubicBezTo>
                    <a:cubicBezTo>
                      <a:pt x="320" y="53"/>
                      <a:pt x="321" y="54"/>
                      <a:pt x="322" y="54"/>
                    </a:cubicBezTo>
                    <a:cubicBezTo>
                      <a:pt x="323" y="52"/>
                      <a:pt x="323" y="54"/>
                      <a:pt x="326" y="52"/>
                    </a:cubicBezTo>
                    <a:cubicBezTo>
                      <a:pt x="327" y="51"/>
                      <a:pt x="327" y="52"/>
                      <a:pt x="328" y="51"/>
                    </a:cubicBezTo>
                    <a:cubicBezTo>
                      <a:pt x="328" y="51"/>
                      <a:pt x="328" y="50"/>
                      <a:pt x="329" y="50"/>
                    </a:cubicBezTo>
                    <a:cubicBezTo>
                      <a:pt x="334" y="50"/>
                      <a:pt x="340" y="55"/>
                      <a:pt x="342" y="58"/>
                    </a:cubicBezTo>
                    <a:cubicBezTo>
                      <a:pt x="343" y="60"/>
                      <a:pt x="347" y="60"/>
                      <a:pt x="349" y="60"/>
                    </a:cubicBezTo>
                    <a:cubicBezTo>
                      <a:pt x="351" y="61"/>
                      <a:pt x="351" y="63"/>
                      <a:pt x="353" y="64"/>
                    </a:cubicBezTo>
                    <a:cubicBezTo>
                      <a:pt x="353" y="65"/>
                      <a:pt x="354" y="65"/>
                      <a:pt x="355" y="66"/>
                    </a:cubicBezTo>
                    <a:cubicBezTo>
                      <a:pt x="357" y="67"/>
                      <a:pt x="361" y="66"/>
                      <a:pt x="362" y="67"/>
                    </a:cubicBezTo>
                    <a:cubicBezTo>
                      <a:pt x="365" y="69"/>
                      <a:pt x="365" y="66"/>
                      <a:pt x="365" y="66"/>
                    </a:cubicBezTo>
                    <a:cubicBezTo>
                      <a:pt x="366" y="65"/>
                      <a:pt x="368" y="63"/>
                      <a:pt x="368" y="65"/>
                    </a:cubicBezTo>
                    <a:cubicBezTo>
                      <a:pt x="368" y="66"/>
                      <a:pt x="368" y="67"/>
                      <a:pt x="369" y="67"/>
                    </a:cubicBezTo>
                    <a:cubicBezTo>
                      <a:pt x="370" y="67"/>
                      <a:pt x="371" y="69"/>
                      <a:pt x="372" y="69"/>
                    </a:cubicBezTo>
                    <a:cubicBezTo>
                      <a:pt x="373" y="70"/>
                      <a:pt x="373" y="71"/>
                      <a:pt x="374" y="71"/>
                    </a:cubicBezTo>
                    <a:cubicBezTo>
                      <a:pt x="375" y="71"/>
                      <a:pt x="376" y="72"/>
                      <a:pt x="377" y="73"/>
                    </a:cubicBezTo>
                    <a:cubicBezTo>
                      <a:pt x="375" y="73"/>
                      <a:pt x="371" y="72"/>
                      <a:pt x="372" y="75"/>
                    </a:cubicBezTo>
                    <a:cubicBezTo>
                      <a:pt x="373" y="77"/>
                      <a:pt x="373" y="79"/>
                      <a:pt x="371" y="80"/>
                    </a:cubicBezTo>
                    <a:cubicBezTo>
                      <a:pt x="369" y="81"/>
                      <a:pt x="366" y="80"/>
                      <a:pt x="365" y="82"/>
                    </a:cubicBezTo>
                    <a:cubicBezTo>
                      <a:pt x="364" y="87"/>
                      <a:pt x="368" y="89"/>
                      <a:pt x="370" y="93"/>
                    </a:cubicBezTo>
                    <a:cubicBezTo>
                      <a:pt x="371" y="97"/>
                      <a:pt x="367" y="97"/>
                      <a:pt x="366" y="98"/>
                    </a:cubicBezTo>
                    <a:cubicBezTo>
                      <a:pt x="365" y="99"/>
                      <a:pt x="364" y="99"/>
                      <a:pt x="362" y="98"/>
                    </a:cubicBezTo>
                    <a:cubicBezTo>
                      <a:pt x="361" y="97"/>
                      <a:pt x="359" y="97"/>
                      <a:pt x="357" y="97"/>
                    </a:cubicBezTo>
                    <a:cubicBezTo>
                      <a:pt x="353" y="98"/>
                      <a:pt x="351" y="96"/>
                      <a:pt x="348" y="95"/>
                    </a:cubicBezTo>
                    <a:cubicBezTo>
                      <a:pt x="344" y="94"/>
                      <a:pt x="347" y="100"/>
                      <a:pt x="345" y="103"/>
                    </a:cubicBezTo>
                    <a:cubicBezTo>
                      <a:pt x="345" y="105"/>
                      <a:pt x="346" y="109"/>
                      <a:pt x="345" y="113"/>
                    </a:cubicBezTo>
                    <a:cubicBezTo>
                      <a:pt x="345" y="116"/>
                      <a:pt x="350" y="113"/>
                      <a:pt x="350" y="118"/>
                    </a:cubicBezTo>
                    <a:cubicBezTo>
                      <a:pt x="350" y="120"/>
                      <a:pt x="348" y="119"/>
                      <a:pt x="348" y="119"/>
                    </a:cubicBezTo>
                    <a:cubicBezTo>
                      <a:pt x="346" y="118"/>
                      <a:pt x="345" y="119"/>
                      <a:pt x="344" y="119"/>
                    </a:cubicBezTo>
                    <a:cubicBezTo>
                      <a:pt x="343" y="119"/>
                      <a:pt x="340" y="117"/>
                      <a:pt x="339" y="117"/>
                    </a:cubicBezTo>
                    <a:cubicBezTo>
                      <a:pt x="338" y="118"/>
                      <a:pt x="336" y="118"/>
                      <a:pt x="334" y="119"/>
                    </a:cubicBezTo>
                    <a:cubicBezTo>
                      <a:pt x="332" y="119"/>
                      <a:pt x="326" y="120"/>
                      <a:pt x="326" y="122"/>
                    </a:cubicBezTo>
                    <a:cubicBezTo>
                      <a:pt x="325" y="124"/>
                      <a:pt x="332" y="122"/>
                      <a:pt x="332" y="125"/>
                    </a:cubicBezTo>
                    <a:cubicBezTo>
                      <a:pt x="331" y="129"/>
                      <a:pt x="335" y="133"/>
                      <a:pt x="336" y="135"/>
                    </a:cubicBezTo>
                    <a:cubicBezTo>
                      <a:pt x="337" y="136"/>
                      <a:pt x="339" y="138"/>
                      <a:pt x="339" y="139"/>
                    </a:cubicBezTo>
                    <a:cubicBezTo>
                      <a:pt x="339" y="141"/>
                      <a:pt x="342" y="142"/>
                      <a:pt x="340" y="143"/>
                    </a:cubicBezTo>
                    <a:cubicBezTo>
                      <a:pt x="339" y="142"/>
                      <a:pt x="338" y="144"/>
                      <a:pt x="338" y="145"/>
                    </a:cubicBezTo>
                    <a:cubicBezTo>
                      <a:pt x="338" y="145"/>
                      <a:pt x="339" y="145"/>
                      <a:pt x="340" y="146"/>
                    </a:cubicBezTo>
                    <a:cubicBezTo>
                      <a:pt x="335" y="147"/>
                      <a:pt x="337" y="149"/>
                      <a:pt x="337" y="150"/>
                    </a:cubicBezTo>
                    <a:cubicBezTo>
                      <a:pt x="338" y="151"/>
                      <a:pt x="339" y="153"/>
                      <a:pt x="339" y="155"/>
                    </a:cubicBezTo>
                    <a:cubicBezTo>
                      <a:pt x="338" y="153"/>
                      <a:pt x="334" y="151"/>
                      <a:pt x="333" y="151"/>
                    </a:cubicBezTo>
                    <a:cubicBezTo>
                      <a:pt x="330" y="151"/>
                      <a:pt x="329" y="149"/>
                      <a:pt x="327" y="148"/>
                    </a:cubicBezTo>
                    <a:cubicBezTo>
                      <a:pt x="325" y="147"/>
                      <a:pt x="321" y="146"/>
                      <a:pt x="319" y="146"/>
                    </a:cubicBezTo>
                    <a:cubicBezTo>
                      <a:pt x="314" y="146"/>
                      <a:pt x="310" y="145"/>
                      <a:pt x="309" y="145"/>
                    </a:cubicBezTo>
                    <a:cubicBezTo>
                      <a:pt x="308" y="146"/>
                      <a:pt x="307" y="145"/>
                      <a:pt x="306" y="145"/>
                    </a:cubicBezTo>
                    <a:cubicBezTo>
                      <a:pt x="304" y="145"/>
                      <a:pt x="303" y="145"/>
                      <a:pt x="301" y="145"/>
                    </a:cubicBezTo>
                    <a:cubicBezTo>
                      <a:pt x="300" y="146"/>
                      <a:pt x="293" y="145"/>
                      <a:pt x="294" y="145"/>
                    </a:cubicBezTo>
                    <a:cubicBezTo>
                      <a:pt x="294" y="150"/>
                      <a:pt x="280" y="142"/>
                      <a:pt x="277" y="141"/>
                    </a:cubicBezTo>
                    <a:cubicBezTo>
                      <a:pt x="278" y="142"/>
                      <a:pt x="273" y="143"/>
                      <a:pt x="273" y="143"/>
                    </a:cubicBezTo>
                    <a:cubicBezTo>
                      <a:pt x="271" y="145"/>
                      <a:pt x="272" y="150"/>
                      <a:pt x="273" y="151"/>
                    </a:cubicBezTo>
                    <a:cubicBezTo>
                      <a:pt x="272" y="151"/>
                      <a:pt x="271" y="150"/>
                      <a:pt x="270" y="150"/>
                    </a:cubicBezTo>
                    <a:cubicBezTo>
                      <a:pt x="265" y="149"/>
                      <a:pt x="267" y="150"/>
                      <a:pt x="265" y="148"/>
                    </a:cubicBezTo>
                    <a:cubicBezTo>
                      <a:pt x="262" y="147"/>
                      <a:pt x="258" y="146"/>
                      <a:pt x="255" y="146"/>
                    </a:cubicBezTo>
                    <a:cubicBezTo>
                      <a:pt x="252" y="148"/>
                      <a:pt x="252" y="147"/>
                      <a:pt x="251" y="148"/>
                    </a:cubicBezTo>
                    <a:cubicBezTo>
                      <a:pt x="250" y="148"/>
                      <a:pt x="250" y="149"/>
                      <a:pt x="249" y="150"/>
                    </a:cubicBezTo>
                    <a:cubicBezTo>
                      <a:pt x="249" y="152"/>
                      <a:pt x="248" y="152"/>
                      <a:pt x="251" y="153"/>
                    </a:cubicBezTo>
                    <a:cubicBezTo>
                      <a:pt x="249" y="153"/>
                      <a:pt x="247" y="155"/>
                      <a:pt x="247" y="155"/>
                    </a:cubicBezTo>
                    <a:cubicBezTo>
                      <a:pt x="246" y="156"/>
                      <a:pt x="245" y="154"/>
                      <a:pt x="244" y="156"/>
                    </a:cubicBezTo>
                    <a:cubicBezTo>
                      <a:pt x="242" y="160"/>
                      <a:pt x="240" y="159"/>
                      <a:pt x="237" y="161"/>
                    </a:cubicBezTo>
                    <a:cubicBezTo>
                      <a:pt x="236" y="162"/>
                      <a:pt x="235" y="163"/>
                      <a:pt x="234" y="163"/>
                    </a:cubicBezTo>
                    <a:cubicBezTo>
                      <a:pt x="233" y="164"/>
                      <a:pt x="235" y="166"/>
                      <a:pt x="234" y="166"/>
                    </a:cubicBezTo>
                    <a:cubicBezTo>
                      <a:pt x="232" y="167"/>
                      <a:pt x="232" y="168"/>
                      <a:pt x="231" y="169"/>
                    </a:cubicBezTo>
                    <a:cubicBezTo>
                      <a:pt x="230" y="170"/>
                      <a:pt x="232" y="171"/>
                      <a:pt x="232" y="173"/>
                    </a:cubicBezTo>
                    <a:cubicBezTo>
                      <a:pt x="230" y="172"/>
                      <a:pt x="225" y="173"/>
                      <a:pt x="226" y="170"/>
                    </a:cubicBezTo>
                    <a:cubicBezTo>
                      <a:pt x="226" y="168"/>
                      <a:pt x="224" y="166"/>
                      <a:pt x="223" y="166"/>
                    </a:cubicBezTo>
                    <a:cubicBezTo>
                      <a:pt x="219" y="166"/>
                      <a:pt x="213" y="169"/>
                      <a:pt x="211" y="165"/>
                    </a:cubicBezTo>
                    <a:cubicBezTo>
                      <a:pt x="209" y="163"/>
                      <a:pt x="209" y="161"/>
                      <a:pt x="208" y="158"/>
                    </a:cubicBezTo>
                    <a:cubicBezTo>
                      <a:pt x="207" y="155"/>
                      <a:pt x="205" y="157"/>
                      <a:pt x="203" y="156"/>
                    </a:cubicBezTo>
                    <a:cubicBezTo>
                      <a:pt x="200" y="154"/>
                      <a:pt x="201" y="148"/>
                      <a:pt x="200" y="145"/>
                    </a:cubicBezTo>
                    <a:cubicBezTo>
                      <a:pt x="197" y="146"/>
                      <a:pt x="197" y="145"/>
                      <a:pt x="195" y="142"/>
                    </a:cubicBezTo>
                    <a:cubicBezTo>
                      <a:pt x="192" y="139"/>
                      <a:pt x="190" y="139"/>
                      <a:pt x="189" y="137"/>
                    </a:cubicBezTo>
                    <a:cubicBezTo>
                      <a:pt x="185" y="134"/>
                      <a:pt x="185" y="137"/>
                      <a:pt x="182" y="138"/>
                    </a:cubicBezTo>
                    <a:cubicBezTo>
                      <a:pt x="177" y="139"/>
                      <a:pt x="173" y="137"/>
                      <a:pt x="169" y="137"/>
                    </a:cubicBezTo>
                    <a:cubicBezTo>
                      <a:pt x="166" y="137"/>
                      <a:pt x="165" y="138"/>
                      <a:pt x="162" y="138"/>
                    </a:cubicBezTo>
                    <a:cubicBezTo>
                      <a:pt x="159" y="139"/>
                      <a:pt x="156" y="136"/>
                      <a:pt x="154" y="135"/>
                    </a:cubicBezTo>
                    <a:cubicBezTo>
                      <a:pt x="152" y="132"/>
                      <a:pt x="150" y="130"/>
                      <a:pt x="148" y="128"/>
                    </a:cubicBezTo>
                    <a:cubicBezTo>
                      <a:pt x="145" y="126"/>
                      <a:pt x="146" y="126"/>
                      <a:pt x="143" y="125"/>
                    </a:cubicBezTo>
                    <a:cubicBezTo>
                      <a:pt x="143" y="125"/>
                      <a:pt x="144" y="124"/>
                      <a:pt x="143" y="124"/>
                    </a:cubicBezTo>
                    <a:cubicBezTo>
                      <a:pt x="142" y="123"/>
                      <a:pt x="141" y="122"/>
                      <a:pt x="140" y="120"/>
                    </a:cubicBezTo>
                    <a:cubicBezTo>
                      <a:pt x="137" y="117"/>
                      <a:pt x="139" y="118"/>
                      <a:pt x="139" y="115"/>
                    </a:cubicBezTo>
                    <a:cubicBezTo>
                      <a:pt x="139" y="114"/>
                      <a:pt x="133" y="114"/>
                      <a:pt x="133" y="114"/>
                    </a:cubicBezTo>
                    <a:cubicBezTo>
                      <a:pt x="131" y="113"/>
                      <a:pt x="131" y="113"/>
                      <a:pt x="133" y="113"/>
                    </a:cubicBezTo>
                    <a:cubicBezTo>
                      <a:pt x="132" y="112"/>
                      <a:pt x="138" y="113"/>
                      <a:pt x="137" y="112"/>
                    </a:cubicBezTo>
                    <a:cubicBezTo>
                      <a:pt x="137" y="111"/>
                      <a:pt x="136" y="112"/>
                      <a:pt x="135" y="111"/>
                    </a:cubicBezTo>
                    <a:cubicBezTo>
                      <a:pt x="134" y="110"/>
                      <a:pt x="137" y="111"/>
                      <a:pt x="136" y="110"/>
                    </a:cubicBezTo>
                    <a:cubicBezTo>
                      <a:pt x="136" y="110"/>
                      <a:pt x="134" y="110"/>
                      <a:pt x="134" y="109"/>
                    </a:cubicBezTo>
                    <a:cubicBezTo>
                      <a:pt x="134" y="109"/>
                      <a:pt x="137" y="109"/>
                      <a:pt x="135" y="108"/>
                    </a:cubicBezTo>
                    <a:cubicBezTo>
                      <a:pt x="134" y="108"/>
                      <a:pt x="131" y="108"/>
                      <a:pt x="131" y="108"/>
                    </a:cubicBezTo>
                    <a:cubicBezTo>
                      <a:pt x="131" y="108"/>
                      <a:pt x="132" y="106"/>
                      <a:pt x="128" y="105"/>
                    </a:cubicBezTo>
                    <a:cubicBezTo>
                      <a:pt x="127" y="105"/>
                      <a:pt x="130" y="107"/>
                      <a:pt x="130" y="109"/>
                    </a:cubicBezTo>
                    <a:cubicBezTo>
                      <a:pt x="130" y="110"/>
                      <a:pt x="130" y="112"/>
                      <a:pt x="130" y="112"/>
                    </a:cubicBezTo>
                    <a:cubicBezTo>
                      <a:pt x="129" y="112"/>
                      <a:pt x="130" y="113"/>
                      <a:pt x="129" y="112"/>
                    </a:cubicBezTo>
                    <a:cubicBezTo>
                      <a:pt x="127" y="111"/>
                      <a:pt x="128" y="112"/>
                      <a:pt x="126" y="112"/>
                    </a:cubicBezTo>
                    <a:cubicBezTo>
                      <a:pt x="125" y="111"/>
                      <a:pt x="128" y="110"/>
                      <a:pt x="127" y="109"/>
                    </a:cubicBezTo>
                    <a:cubicBezTo>
                      <a:pt x="126" y="109"/>
                      <a:pt x="122" y="111"/>
                      <a:pt x="122" y="111"/>
                    </a:cubicBezTo>
                    <a:cubicBezTo>
                      <a:pt x="121" y="110"/>
                      <a:pt x="122" y="113"/>
                      <a:pt x="121" y="112"/>
                    </a:cubicBezTo>
                    <a:cubicBezTo>
                      <a:pt x="118" y="111"/>
                      <a:pt x="124" y="113"/>
                      <a:pt x="120" y="114"/>
                    </a:cubicBezTo>
                    <a:cubicBezTo>
                      <a:pt x="98" y="121"/>
                      <a:pt x="98" y="121"/>
                      <a:pt x="98" y="121"/>
                    </a:cubicBezTo>
                    <a:cubicBezTo>
                      <a:pt x="107" y="165"/>
                      <a:pt x="107" y="165"/>
                      <a:pt x="107" y="165"/>
                    </a:cubicBezTo>
                    <a:cubicBezTo>
                      <a:pt x="106" y="165"/>
                      <a:pt x="105" y="165"/>
                      <a:pt x="104" y="164"/>
                    </a:cubicBezTo>
                    <a:cubicBezTo>
                      <a:pt x="102" y="164"/>
                      <a:pt x="100" y="163"/>
                      <a:pt x="99" y="162"/>
                    </a:cubicBezTo>
                    <a:cubicBezTo>
                      <a:pt x="97" y="159"/>
                      <a:pt x="95" y="156"/>
                      <a:pt x="91" y="155"/>
                    </a:cubicBezTo>
                    <a:cubicBezTo>
                      <a:pt x="88" y="153"/>
                      <a:pt x="85" y="152"/>
                      <a:pt x="81" y="153"/>
                    </a:cubicBezTo>
                    <a:cubicBezTo>
                      <a:pt x="77" y="153"/>
                      <a:pt x="74" y="156"/>
                      <a:pt x="72" y="159"/>
                    </a:cubicBezTo>
                    <a:cubicBezTo>
                      <a:pt x="72" y="157"/>
                      <a:pt x="70" y="156"/>
                      <a:pt x="71" y="154"/>
                    </a:cubicBezTo>
                    <a:cubicBezTo>
                      <a:pt x="72" y="152"/>
                      <a:pt x="73" y="150"/>
                      <a:pt x="71" y="148"/>
                    </a:cubicBezTo>
                    <a:cubicBezTo>
                      <a:pt x="72" y="149"/>
                      <a:pt x="72" y="149"/>
                      <a:pt x="72" y="149"/>
                    </a:cubicBezTo>
                    <a:cubicBezTo>
                      <a:pt x="73" y="147"/>
                      <a:pt x="67" y="146"/>
                      <a:pt x="66" y="146"/>
                    </a:cubicBezTo>
                    <a:cubicBezTo>
                      <a:pt x="65" y="145"/>
                      <a:pt x="64" y="147"/>
                      <a:pt x="63" y="146"/>
                    </a:cubicBezTo>
                    <a:cubicBezTo>
                      <a:pt x="62" y="145"/>
                      <a:pt x="61" y="144"/>
                      <a:pt x="61" y="143"/>
                    </a:cubicBezTo>
                    <a:cubicBezTo>
                      <a:pt x="60" y="141"/>
                      <a:pt x="57" y="144"/>
                      <a:pt x="57" y="140"/>
                    </a:cubicBezTo>
                    <a:cubicBezTo>
                      <a:pt x="57" y="139"/>
                      <a:pt x="56" y="138"/>
                      <a:pt x="55" y="137"/>
                    </a:cubicBezTo>
                    <a:cubicBezTo>
                      <a:pt x="54" y="136"/>
                      <a:pt x="53" y="134"/>
                      <a:pt x="52" y="133"/>
                    </a:cubicBezTo>
                    <a:cubicBezTo>
                      <a:pt x="51" y="131"/>
                      <a:pt x="50" y="130"/>
                      <a:pt x="47" y="129"/>
                    </a:cubicBezTo>
                    <a:cubicBezTo>
                      <a:pt x="46" y="129"/>
                      <a:pt x="43" y="128"/>
                      <a:pt x="44" y="126"/>
                    </a:cubicBezTo>
                    <a:cubicBezTo>
                      <a:pt x="46" y="124"/>
                      <a:pt x="49" y="125"/>
                      <a:pt x="50" y="125"/>
                    </a:cubicBezTo>
                    <a:cubicBezTo>
                      <a:pt x="51" y="126"/>
                      <a:pt x="52" y="127"/>
                      <a:pt x="53" y="127"/>
                    </a:cubicBezTo>
                    <a:cubicBezTo>
                      <a:pt x="54" y="127"/>
                      <a:pt x="55" y="126"/>
                      <a:pt x="57" y="127"/>
                    </a:cubicBezTo>
                    <a:cubicBezTo>
                      <a:pt x="56" y="125"/>
                      <a:pt x="53" y="125"/>
                      <a:pt x="51" y="123"/>
                    </a:cubicBezTo>
                    <a:cubicBezTo>
                      <a:pt x="50" y="122"/>
                      <a:pt x="52" y="118"/>
                      <a:pt x="54" y="117"/>
                    </a:cubicBezTo>
                    <a:cubicBezTo>
                      <a:pt x="54" y="117"/>
                      <a:pt x="56" y="116"/>
                      <a:pt x="56" y="116"/>
                    </a:cubicBezTo>
                    <a:cubicBezTo>
                      <a:pt x="57" y="116"/>
                      <a:pt x="57" y="116"/>
                      <a:pt x="58" y="116"/>
                    </a:cubicBezTo>
                    <a:cubicBezTo>
                      <a:pt x="59" y="117"/>
                      <a:pt x="60" y="116"/>
                      <a:pt x="61" y="116"/>
                    </a:cubicBezTo>
                    <a:cubicBezTo>
                      <a:pt x="64" y="116"/>
                      <a:pt x="68" y="118"/>
                      <a:pt x="71" y="117"/>
                    </a:cubicBezTo>
                    <a:cubicBezTo>
                      <a:pt x="69" y="116"/>
                      <a:pt x="66" y="116"/>
                      <a:pt x="66" y="114"/>
                    </a:cubicBezTo>
                    <a:cubicBezTo>
                      <a:pt x="65" y="112"/>
                      <a:pt x="68" y="109"/>
                      <a:pt x="68" y="106"/>
                    </a:cubicBezTo>
                    <a:cubicBezTo>
                      <a:pt x="67" y="103"/>
                      <a:pt x="65" y="101"/>
                      <a:pt x="64" y="99"/>
                    </a:cubicBezTo>
                    <a:cubicBezTo>
                      <a:pt x="63" y="98"/>
                      <a:pt x="60" y="97"/>
                      <a:pt x="59" y="98"/>
                    </a:cubicBezTo>
                    <a:cubicBezTo>
                      <a:pt x="55" y="102"/>
                      <a:pt x="47" y="92"/>
                      <a:pt x="44" y="98"/>
                    </a:cubicBezTo>
                    <a:cubicBezTo>
                      <a:pt x="41" y="98"/>
                      <a:pt x="41" y="98"/>
                      <a:pt x="41" y="98"/>
                    </a:cubicBezTo>
                    <a:cubicBezTo>
                      <a:pt x="40" y="98"/>
                      <a:pt x="40" y="100"/>
                      <a:pt x="39" y="101"/>
                    </a:cubicBezTo>
                    <a:cubicBezTo>
                      <a:pt x="38" y="101"/>
                      <a:pt x="37" y="102"/>
                      <a:pt x="36" y="102"/>
                    </a:cubicBezTo>
                    <a:cubicBezTo>
                      <a:pt x="35" y="102"/>
                      <a:pt x="35" y="103"/>
                      <a:pt x="34" y="103"/>
                    </a:cubicBezTo>
                    <a:cubicBezTo>
                      <a:pt x="33" y="103"/>
                      <a:pt x="31" y="101"/>
                      <a:pt x="33" y="103"/>
                    </a:cubicBezTo>
                    <a:cubicBezTo>
                      <a:pt x="32" y="103"/>
                      <a:pt x="31" y="102"/>
                      <a:pt x="31" y="102"/>
                    </a:cubicBezTo>
                    <a:cubicBezTo>
                      <a:pt x="31" y="103"/>
                      <a:pt x="31" y="103"/>
                      <a:pt x="32" y="103"/>
                    </a:cubicBezTo>
                    <a:cubicBezTo>
                      <a:pt x="31" y="103"/>
                      <a:pt x="31" y="103"/>
                      <a:pt x="31" y="104"/>
                    </a:cubicBezTo>
                    <a:cubicBezTo>
                      <a:pt x="30" y="105"/>
                      <a:pt x="29" y="104"/>
                      <a:pt x="30" y="105"/>
                    </a:cubicBezTo>
                    <a:cubicBezTo>
                      <a:pt x="29" y="104"/>
                      <a:pt x="23" y="102"/>
                      <a:pt x="23" y="101"/>
                    </a:cubicBezTo>
                    <a:cubicBezTo>
                      <a:pt x="22" y="99"/>
                      <a:pt x="30" y="103"/>
                      <a:pt x="25" y="98"/>
                    </a:cubicBezTo>
                    <a:cubicBezTo>
                      <a:pt x="22" y="94"/>
                      <a:pt x="20" y="90"/>
                      <a:pt x="16" y="88"/>
                    </a:cubicBezTo>
                    <a:cubicBezTo>
                      <a:pt x="14" y="88"/>
                      <a:pt x="12" y="87"/>
                      <a:pt x="10" y="88"/>
                    </a:cubicBezTo>
                    <a:cubicBezTo>
                      <a:pt x="10" y="88"/>
                      <a:pt x="9" y="89"/>
                      <a:pt x="9" y="89"/>
                    </a:cubicBezTo>
                    <a:cubicBezTo>
                      <a:pt x="8" y="88"/>
                      <a:pt x="7" y="86"/>
                      <a:pt x="7" y="85"/>
                    </a:cubicBezTo>
                    <a:cubicBezTo>
                      <a:pt x="8" y="85"/>
                      <a:pt x="8" y="85"/>
                      <a:pt x="8" y="85"/>
                    </a:cubicBezTo>
                    <a:cubicBezTo>
                      <a:pt x="5" y="81"/>
                      <a:pt x="6" y="83"/>
                      <a:pt x="4" y="82"/>
                    </a:cubicBezTo>
                    <a:cubicBezTo>
                      <a:pt x="3" y="82"/>
                      <a:pt x="2" y="81"/>
                      <a:pt x="1" y="81"/>
                    </a:cubicBezTo>
                    <a:cubicBezTo>
                      <a:pt x="1" y="80"/>
                      <a:pt x="0" y="78"/>
                      <a:pt x="0" y="7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37" name="Freeform 5478"/>
              <p:cNvSpPr>
                <a:spLocks/>
              </p:cNvSpPr>
              <p:nvPr/>
            </p:nvSpPr>
            <p:spPr bwMode="auto">
              <a:xfrm>
                <a:off x="3474" y="1942"/>
                <a:ext cx="12" cy="12"/>
              </a:xfrm>
              <a:custGeom>
                <a:avLst/>
                <a:gdLst>
                  <a:gd name="T0" fmla="*/ 1 w 9"/>
                  <a:gd name="T1" fmla="*/ 3 h 9"/>
                  <a:gd name="T2" fmla="*/ 3 w 9"/>
                  <a:gd name="T3" fmla="*/ 5 h 9"/>
                  <a:gd name="T4" fmla="*/ 8 w 9"/>
                  <a:gd name="T5" fmla="*/ 9 h 9"/>
                  <a:gd name="T6" fmla="*/ 7 w 9"/>
                  <a:gd name="T7" fmla="*/ 5 h 9"/>
                  <a:gd name="T8" fmla="*/ 9 w 9"/>
                  <a:gd name="T9" fmla="*/ 12 h 9"/>
                  <a:gd name="T10" fmla="*/ 0 w 9"/>
                  <a:gd name="T11" fmla="*/ 7 h 9"/>
                  <a:gd name="T12" fmla="*/ 3 w 9"/>
                  <a:gd name="T13" fmla="*/ 5 h 9"/>
                  <a:gd name="T14" fmla="*/ 1 w 9"/>
                  <a:gd name="T15" fmla="*/ 3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 h="9">
                    <a:moveTo>
                      <a:pt x="1" y="2"/>
                    </a:moveTo>
                    <a:cubicBezTo>
                      <a:pt x="1" y="3"/>
                      <a:pt x="2" y="3"/>
                      <a:pt x="2" y="4"/>
                    </a:cubicBezTo>
                    <a:cubicBezTo>
                      <a:pt x="3" y="0"/>
                      <a:pt x="5" y="7"/>
                      <a:pt x="6" y="7"/>
                    </a:cubicBezTo>
                    <a:cubicBezTo>
                      <a:pt x="6" y="6"/>
                      <a:pt x="6" y="5"/>
                      <a:pt x="5" y="4"/>
                    </a:cubicBezTo>
                    <a:cubicBezTo>
                      <a:pt x="9" y="7"/>
                      <a:pt x="7" y="8"/>
                      <a:pt x="7" y="9"/>
                    </a:cubicBezTo>
                    <a:cubicBezTo>
                      <a:pt x="0" y="5"/>
                      <a:pt x="0" y="5"/>
                      <a:pt x="0" y="5"/>
                    </a:cubicBezTo>
                    <a:cubicBezTo>
                      <a:pt x="0" y="4"/>
                      <a:pt x="0" y="3"/>
                      <a:pt x="2" y="4"/>
                    </a:cubicBezTo>
                    <a:cubicBezTo>
                      <a:pt x="1" y="3"/>
                      <a:pt x="1" y="3"/>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38" name="Freeform 5479"/>
              <p:cNvSpPr>
                <a:spLocks/>
              </p:cNvSpPr>
              <p:nvPr/>
            </p:nvSpPr>
            <p:spPr bwMode="auto">
              <a:xfrm>
                <a:off x="1444" y="1631"/>
                <a:ext cx="89" cy="32"/>
              </a:xfrm>
              <a:custGeom>
                <a:avLst/>
                <a:gdLst>
                  <a:gd name="T0" fmla="*/ 49 w 67"/>
                  <a:gd name="T1" fmla="*/ 20 h 24"/>
                  <a:gd name="T2" fmla="*/ 50 w 67"/>
                  <a:gd name="T3" fmla="*/ 21 h 24"/>
                  <a:gd name="T4" fmla="*/ 46 w 67"/>
                  <a:gd name="T5" fmla="*/ 24 h 24"/>
                  <a:gd name="T6" fmla="*/ 40 w 67"/>
                  <a:gd name="T7" fmla="*/ 25 h 24"/>
                  <a:gd name="T8" fmla="*/ 31 w 67"/>
                  <a:gd name="T9" fmla="*/ 28 h 24"/>
                  <a:gd name="T10" fmla="*/ 23 w 67"/>
                  <a:gd name="T11" fmla="*/ 31 h 24"/>
                  <a:gd name="T12" fmla="*/ 25 w 67"/>
                  <a:gd name="T13" fmla="*/ 28 h 24"/>
                  <a:gd name="T14" fmla="*/ 32 w 67"/>
                  <a:gd name="T15" fmla="*/ 27 h 24"/>
                  <a:gd name="T16" fmla="*/ 44 w 67"/>
                  <a:gd name="T17" fmla="*/ 20 h 24"/>
                  <a:gd name="T18" fmla="*/ 24 w 67"/>
                  <a:gd name="T19" fmla="*/ 27 h 24"/>
                  <a:gd name="T20" fmla="*/ 5 w 67"/>
                  <a:gd name="T21" fmla="*/ 27 h 24"/>
                  <a:gd name="T22" fmla="*/ 13 w 67"/>
                  <a:gd name="T23" fmla="*/ 24 h 24"/>
                  <a:gd name="T24" fmla="*/ 16 w 67"/>
                  <a:gd name="T25" fmla="*/ 21 h 24"/>
                  <a:gd name="T26" fmla="*/ 21 w 67"/>
                  <a:gd name="T27" fmla="*/ 20 h 24"/>
                  <a:gd name="T28" fmla="*/ 29 w 67"/>
                  <a:gd name="T29" fmla="*/ 17 h 24"/>
                  <a:gd name="T30" fmla="*/ 25 w 67"/>
                  <a:gd name="T31" fmla="*/ 15 h 24"/>
                  <a:gd name="T32" fmla="*/ 41 w 67"/>
                  <a:gd name="T33" fmla="*/ 13 h 24"/>
                  <a:gd name="T34" fmla="*/ 39 w 67"/>
                  <a:gd name="T35" fmla="*/ 11 h 24"/>
                  <a:gd name="T36" fmla="*/ 33 w 67"/>
                  <a:gd name="T37" fmla="*/ 11 h 24"/>
                  <a:gd name="T38" fmla="*/ 23 w 67"/>
                  <a:gd name="T39" fmla="*/ 13 h 24"/>
                  <a:gd name="T40" fmla="*/ 13 w 67"/>
                  <a:gd name="T41" fmla="*/ 12 h 24"/>
                  <a:gd name="T42" fmla="*/ 8 w 67"/>
                  <a:gd name="T43" fmla="*/ 12 h 24"/>
                  <a:gd name="T44" fmla="*/ 5 w 67"/>
                  <a:gd name="T45" fmla="*/ 15 h 24"/>
                  <a:gd name="T46" fmla="*/ 3 w 67"/>
                  <a:gd name="T47" fmla="*/ 15 h 24"/>
                  <a:gd name="T48" fmla="*/ 7 w 67"/>
                  <a:gd name="T49" fmla="*/ 11 h 24"/>
                  <a:gd name="T50" fmla="*/ 17 w 67"/>
                  <a:gd name="T51" fmla="*/ 9 h 24"/>
                  <a:gd name="T52" fmla="*/ 36 w 67"/>
                  <a:gd name="T53" fmla="*/ 7 h 24"/>
                  <a:gd name="T54" fmla="*/ 43 w 67"/>
                  <a:gd name="T55" fmla="*/ 5 h 24"/>
                  <a:gd name="T56" fmla="*/ 52 w 67"/>
                  <a:gd name="T57" fmla="*/ 3 h 24"/>
                  <a:gd name="T58" fmla="*/ 65 w 67"/>
                  <a:gd name="T59" fmla="*/ 1 h 24"/>
                  <a:gd name="T60" fmla="*/ 70 w 67"/>
                  <a:gd name="T61" fmla="*/ 0 h 24"/>
                  <a:gd name="T62" fmla="*/ 76 w 67"/>
                  <a:gd name="T63" fmla="*/ 0 h 24"/>
                  <a:gd name="T64" fmla="*/ 78 w 67"/>
                  <a:gd name="T65" fmla="*/ 1 h 24"/>
                  <a:gd name="T66" fmla="*/ 68 w 67"/>
                  <a:gd name="T67" fmla="*/ 4 h 24"/>
                  <a:gd name="T68" fmla="*/ 56 w 67"/>
                  <a:gd name="T69" fmla="*/ 8 h 24"/>
                  <a:gd name="T70" fmla="*/ 62 w 67"/>
                  <a:gd name="T71" fmla="*/ 9 h 24"/>
                  <a:gd name="T72" fmla="*/ 64 w 67"/>
                  <a:gd name="T73" fmla="*/ 9 h 24"/>
                  <a:gd name="T74" fmla="*/ 69 w 67"/>
                  <a:gd name="T75" fmla="*/ 9 h 24"/>
                  <a:gd name="T76" fmla="*/ 81 w 67"/>
                  <a:gd name="T77" fmla="*/ 8 h 24"/>
                  <a:gd name="T78" fmla="*/ 82 w 67"/>
                  <a:gd name="T79" fmla="*/ 7 h 24"/>
                  <a:gd name="T80" fmla="*/ 89 w 67"/>
                  <a:gd name="T81" fmla="*/ 5 h 24"/>
                  <a:gd name="T82" fmla="*/ 89 w 67"/>
                  <a:gd name="T83" fmla="*/ 5 h 24"/>
                  <a:gd name="T84" fmla="*/ 84 w 67"/>
                  <a:gd name="T85" fmla="*/ 8 h 24"/>
                  <a:gd name="T86" fmla="*/ 88 w 67"/>
                  <a:gd name="T87" fmla="*/ 8 h 24"/>
                  <a:gd name="T88" fmla="*/ 82 w 67"/>
                  <a:gd name="T89" fmla="*/ 11 h 24"/>
                  <a:gd name="T90" fmla="*/ 78 w 67"/>
                  <a:gd name="T91" fmla="*/ 13 h 24"/>
                  <a:gd name="T92" fmla="*/ 72 w 67"/>
                  <a:gd name="T93" fmla="*/ 16 h 24"/>
                  <a:gd name="T94" fmla="*/ 76 w 67"/>
                  <a:gd name="T95" fmla="*/ 16 h 24"/>
                  <a:gd name="T96" fmla="*/ 73 w 67"/>
                  <a:gd name="T97" fmla="*/ 17 h 24"/>
                  <a:gd name="T98" fmla="*/ 69 w 67"/>
                  <a:gd name="T99" fmla="*/ 19 h 24"/>
                  <a:gd name="T100" fmla="*/ 64 w 67"/>
                  <a:gd name="T101" fmla="*/ 19 h 24"/>
                  <a:gd name="T102" fmla="*/ 60 w 67"/>
                  <a:gd name="T103" fmla="*/ 17 h 24"/>
                  <a:gd name="T104" fmla="*/ 56 w 67"/>
                  <a:gd name="T105" fmla="*/ 17 h 24"/>
                  <a:gd name="T106" fmla="*/ 54 w 67"/>
                  <a:gd name="T107" fmla="*/ 17 h 24"/>
                  <a:gd name="T108" fmla="*/ 49 w 67"/>
                  <a:gd name="T109" fmla="*/ 20 h 2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67" h="24">
                    <a:moveTo>
                      <a:pt x="37" y="15"/>
                    </a:moveTo>
                    <a:cubicBezTo>
                      <a:pt x="36" y="16"/>
                      <a:pt x="38" y="16"/>
                      <a:pt x="38" y="16"/>
                    </a:cubicBezTo>
                    <a:cubicBezTo>
                      <a:pt x="38" y="18"/>
                      <a:pt x="36" y="18"/>
                      <a:pt x="35" y="18"/>
                    </a:cubicBezTo>
                    <a:cubicBezTo>
                      <a:pt x="34" y="18"/>
                      <a:pt x="32" y="19"/>
                      <a:pt x="30" y="19"/>
                    </a:cubicBezTo>
                    <a:cubicBezTo>
                      <a:pt x="28" y="20"/>
                      <a:pt x="25" y="21"/>
                      <a:pt x="23" y="21"/>
                    </a:cubicBezTo>
                    <a:cubicBezTo>
                      <a:pt x="22" y="22"/>
                      <a:pt x="19" y="24"/>
                      <a:pt x="17" y="23"/>
                    </a:cubicBezTo>
                    <a:cubicBezTo>
                      <a:pt x="16" y="23"/>
                      <a:pt x="19" y="21"/>
                      <a:pt x="19" y="21"/>
                    </a:cubicBezTo>
                    <a:cubicBezTo>
                      <a:pt x="21" y="21"/>
                      <a:pt x="22" y="20"/>
                      <a:pt x="24" y="20"/>
                    </a:cubicBezTo>
                    <a:cubicBezTo>
                      <a:pt x="27" y="19"/>
                      <a:pt x="31" y="18"/>
                      <a:pt x="33" y="15"/>
                    </a:cubicBezTo>
                    <a:cubicBezTo>
                      <a:pt x="27" y="14"/>
                      <a:pt x="23" y="17"/>
                      <a:pt x="18" y="20"/>
                    </a:cubicBezTo>
                    <a:cubicBezTo>
                      <a:pt x="14" y="22"/>
                      <a:pt x="7" y="21"/>
                      <a:pt x="4" y="20"/>
                    </a:cubicBezTo>
                    <a:cubicBezTo>
                      <a:pt x="5" y="19"/>
                      <a:pt x="8" y="19"/>
                      <a:pt x="10" y="18"/>
                    </a:cubicBezTo>
                    <a:cubicBezTo>
                      <a:pt x="12" y="18"/>
                      <a:pt x="11" y="17"/>
                      <a:pt x="12" y="16"/>
                    </a:cubicBezTo>
                    <a:cubicBezTo>
                      <a:pt x="13" y="15"/>
                      <a:pt x="15" y="15"/>
                      <a:pt x="16" y="15"/>
                    </a:cubicBezTo>
                    <a:cubicBezTo>
                      <a:pt x="18" y="15"/>
                      <a:pt x="20" y="14"/>
                      <a:pt x="22" y="13"/>
                    </a:cubicBezTo>
                    <a:cubicBezTo>
                      <a:pt x="21" y="12"/>
                      <a:pt x="20" y="12"/>
                      <a:pt x="19" y="11"/>
                    </a:cubicBezTo>
                    <a:cubicBezTo>
                      <a:pt x="23" y="10"/>
                      <a:pt x="28" y="13"/>
                      <a:pt x="31" y="10"/>
                    </a:cubicBezTo>
                    <a:cubicBezTo>
                      <a:pt x="30" y="10"/>
                      <a:pt x="30" y="8"/>
                      <a:pt x="29" y="8"/>
                    </a:cubicBezTo>
                    <a:cubicBezTo>
                      <a:pt x="27" y="7"/>
                      <a:pt x="26" y="8"/>
                      <a:pt x="25" y="8"/>
                    </a:cubicBezTo>
                    <a:cubicBezTo>
                      <a:pt x="21" y="8"/>
                      <a:pt x="20" y="8"/>
                      <a:pt x="17" y="10"/>
                    </a:cubicBezTo>
                    <a:cubicBezTo>
                      <a:pt x="18" y="8"/>
                      <a:pt x="11" y="10"/>
                      <a:pt x="10" y="9"/>
                    </a:cubicBezTo>
                    <a:cubicBezTo>
                      <a:pt x="9" y="8"/>
                      <a:pt x="7" y="9"/>
                      <a:pt x="6" y="9"/>
                    </a:cubicBezTo>
                    <a:cubicBezTo>
                      <a:pt x="6" y="10"/>
                      <a:pt x="5" y="10"/>
                      <a:pt x="4" y="11"/>
                    </a:cubicBezTo>
                    <a:cubicBezTo>
                      <a:pt x="3" y="11"/>
                      <a:pt x="3" y="10"/>
                      <a:pt x="2" y="11"/>
                    </a:cubicBezTo>
                    <a:cubicBezTo>
                      <a:pt x="0" y="10"/>
                      <a:pt x="3" y="8"/>
                      <a:pt x="5" y="8"/>
                    </a:cubicBezTo>
                    <a:cubicBezTo>
                      <a:pt x="7" y="8"/>
                      <a:pt x="11" y="8"/>
                      <a:pt x="13" y="7"/>
                    </a:cubicBezTo>
                    <a:cubicBezTo>
                      <a:pt x="18" y="6"/>
                      <a:pt x="22" y="5"/>
                      <a:pt x="27" y="5"/>
                    </a:cubicBezTo>
                    <a:cubicBezTo>
                      <a:pt x="28" y="5"/>
                      <a:pt x="30" y="4"/>
                      <a:pt x="32" y="4"/>
                    </a:cubicBezTo>
                    <a:cubicBezTo>
                      <a:pt x="34" y="4"/>
                      <a:pt x="37" y="3"/>
                      <a:pt x="39" y="2"/>
                    </a:cubicBezTo>
                    <a:cubicBezTo>
                      <a:pt x="42" y="1"/>
                      <a:pt x="46" y="1"/>
                      <a:pt x="49" y="1"/>
                    </a:cubicBezTo>
                    <a:cubicBezTo>
                      <a:pt x="50" y="1"/>
                      <a:pt x="51" y="0"/>
                      <a:pt x="53" y="0"/>
                    </a:cubicBezTo>
                    <a:cubicBezTo>
                      <a:pt x="54" y="0"/>
                      <a:pt x="55" y="1"/>
                      <a:pt x="57" y="0"/>
                    </a:cubicBezTo>
                    <a:cubicBezTo>
                      <a:pt x="54" y="1"/>
                      <a:pt x="58" y="1"/>
                      <a:pt x="59" y="1"/>
                    </a:cubicBezTo>
                    <a:cubicBezTo>
                      <a:pt x="56" y="3"/>
                      <a:pt x="53" y="2"/>
                      <a:pt x="51" y="3"/>
                    </a:cubicBezTo>
                    <a:cubicBezTo>
                      <a:pt x="48" y="4"/>
                      <a:pt x="45" y="6"/>
                      <a:pt x="42" y="6"/>
                    </a:cubicBezTo>
                    <a:cubicBezTo>
                      <a:pt x="43" y="7"/>
                      <a:pt x="46" y="7"/>
                      <a:pt x="47" y="7"/>
                    </a:cubicBezTo>
                    <a:cubicBezTo>
                      <a:pt x="45" y="7"/>
                      <a:pt x="48" y="7"/>
                      <a:pt x="48" y="7"/>
                    </a:cubicBezTo>
                    <a:cubicBezTo>
                      <a:pt x="50" y="7"/>
                      <a:pt x="51" y="7"/>
                      <a:pt x="52" y="7"/>
                    </a:cubicBezTo>
                    <a:cubicBezTo>
                      <a:pt x="55" y="7"/>
                      <a:pt x="58" y="7"/>
                      <a:pt x="61" y="6"/>
                    </a:cubicBezTo>
                    <a:cubicBezTo>
                      <a:pt x="58" y="7"/>
                      <a:pt x="62" y="5"/>
                      <a:pt x="62" y="5"/>
                    </a:cubicBezTo>
                    <a:cubicBezTo>
                      <a:pt x="64" y="4"/>
                      <a:pt x="66" y="4"/>
                      <a:pt x="67" y="4"/>
                    </a:cubicBezTo>
                    <a:cubicBezTo>
                      <a:pt x="66" y="4"/>
                      <a:pt x="66" y="4"/>
                      <a:pt x="67" y="4"/>
                    </a:cubicBezTo>
                    <a:cubicBezTo>
                      <a:pt x="66" y="4"/>
                      <a:pt x="64" y="5"/>
                      <a:pt x="63" y="6"/>
                    </a:cubicBezTo>
                    <a:cubicBezTo>
                      <a:pt x="64" y="6"/>
                      <a:pt x="65" y="6"/>
                      <a:pt x="66" y="6"/>
                    </a:cubicBezTo>
                    <a:cubicBezTo>
                      <a:pt x="64" y="6"/>
                      <a:pt x="64" y="8"/>
                      <a:pt x="62" y="8"/>
                    </a:cubicBezTo>
                    <a:cubicBezTo>
                      <a:pt x="61" y="9"/>
                      <a:pt x="56" y="9"/>
                      <a:pt x="59" y="10"/>
                    </a:cubicBezTo>
                    <a:cubicBezTo>
                      <a:pt x="57" y="10"/>
                      <a:pt x="55" y="12"/>
                      <a:pt x="54" y="12"/>
                    </a:cubicBezTo>
                    <a:cubicBezTo>
                      <a:pt x="55" y="13"/>
                      <a:pt x="56" y="12"/>
                      <a:pt x="57" y="12"/>
                    </a:cubicBezTo>
                    <a:cubicBezTo>
                      <a:pt x="56" y="12"/>
                      <a:pt x="56" y="13"/>
                      <a:pt x="55" y="13"/>
                    </a:cubicBezTo>
                    <a:cubicBezTo>
                      <a:pt x="58" y="13"/>
                      <a:pt x="53" y="14"/>
                      <a:pt x="52" y="14"/>
                    </a:cubicBezTo>
                    <a:cubicBezTo>
                      <a:pt x="51" y="14"/>
                      <a:pt x="49" y="15"/>
                      <a:pt x="48" y="14"/>
                    </a:cubicBezTo>
                    <a:cubicBezTo>
                      <a:pt x="47" y="14"/>
                      <a:pt x="47" y="13"/>
                      <a:pt x="45" y="13"/>
                    </a:cubicBezTo>
                    <a:cubicBezTo>
                      <a:pt x="44" y="13"/>
                      <a:pt x="43" y="13"/>
                      <a:pt x="42" y="13"/>
                    </a:cubicBezTo>
                    <a:cubicBezTo>
                      <a:pt x="42" y="13"/>
                      <a:pt x="39" y="13"/>
                      <a:pt x="41" y="13"/>
                    </a:cubicBezTo>
                    <a:cubicBezTo>
                      <a:pt x="40" y="14"/>
                      <a:pt x="38" y="14"/>
                      <a:pt x="37" y="1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39" name="Freeform 5480"/>
              <p:cNvSpPr>
                <a:spLocks/>
              </p:cNvSpPr>
              <p:nvPr/>
            </p:nvSpPr>
            <p:spPr bwMode="auto">
              <a:xfrm>
                <a:off x="1456" y="1688"/>
                <a:ext cx="116" cy="33"/>
              </a:xfrm>
              <a:custGeom>
                <a:avLst/>
                <a:gdLst>
                  <a:gd name="T0" fmla="*/ 17 w 88"/>
                  <a:gd name="T1" fmla="*/ 30 h 25"/>
                  <a:gd name="T2" fmla="*/ 8 w 88"/>
                  <a:gd name="T3" fmla="*/ 28 h 25"/>
                  <a:gd name="T4" fmla="*/ 3 w 88"/>
                  <a:gd name="T5" fmla="*/ 28 h 25"/>
                  <a:gd name="T6" fmla="*/ 0 w 88"/>
                  <a:gd name="T7" fmla="*/ 24 h 25"/>
                  <a:gd name="T8" fmla="*/ 5 w 88"/>
                  <a:gd name="T9" fmla="*/ 26 h 25"/>
                  <a:gd name="T10" fmla="*/ 11 w 88"/>
                  <a:gd name="T11" fmla="*/ 25 h 25"/>
                  <a:gd name="T12" fmla="*/ 15 w 88"/>
                  <a:gd name="T13" fmla="*/ 24 h 25"/>
                  <a:gd name="T14" fmla="*/ 21 w 88"/>
                  <a:gd name="T15" fmla="*/ 24 h 25"/>
                  <a:gd name="T16" fmla="*/ 20 w 88"/>
                  <a:gd name="T17" fmla="*/ 22 h 25"/>
                  <a:gd name="T18" fmla="*/ 25 w 88"/>
                  <a:gd name="T19" fmla="*/ 21 h 25"/>
                  <a:gd name="T20" fmla="*/ 28 w 88"/>
                  <a:gd name="T21" fmla="*/ 18 h 25"/>
                  <a:gd name="T22" fmla="*/ 37 w 88"/>
                  <a:gd name="T23" fmla="*/ 17 h 25"/>
                  <a:gd name="T24" fmla="*/ 41 w 88"/>
                  <a:gd name="T25" fmla="*/ 15 h 25"/>
                  <a:gd name="T26" fmla="*/ 40 w 88"/>
                  <a:gd name="T27" fmla="*/ 11 h 25"/>
                  <a:gd name="T28" fmla="*/ 42 w 88"/>
                  <a:gd name="T29" fmla="*/ 7 h 25"/>
                  <a:gd name="T30" fmla="*/ 38 w 88"/>
                  <a:gd name="T31" fmla="*/ 4 h 25"/>
                  <a:gd name="T32" fmla="*/ 40 w 88"/>
                  <a:gd name="T33" fmla="*/ 3 h 25"/>
                  <a:gd name="T34" fmla="*/ 41 w 88"/>
                  <a:gd name="T35" fmla="*/ 4 h 25"/>
                  <a:gd name="T36" fmla="*/ 46 w 88"/>
                  <a:gd name="T37" fmla="*/ 7 h 25"/>
                  <a:gd name="T38" fmla="*/ 53 w 88"/>
                  <a:gd name="T39" fmla="*/ 8 h 25"/>
                  <a:gd name="T40" fmla="*/ 53 w 88"/>
                  <a:gd name="T41" fmla="*/ 9 h 25"/>
                  <a:gd name="T42" fmla="*/ 55 w 88"/>
                  <a:gd name="T43" fmla="*/ 13 h 25"/>
                  <a:gd name="T44" fmla="*/ 63 w 88"/>
                  <a:gd name="T45" fmla="*/ 13 h 25"/>
                  <a:gd name="T46" fmla="*/ 79 w 88"/>
                  <a:gd name="T47" fmla="*/ 9 h 25"/>
                  <a:gd name="T48" fmla="*/ 98 w 88"/>
                  <a:gd name="T49" fmla="*/ 1 h 25"/>
                  <a:gd name="T50" fmla="*/ 116 w 88"/>
                  <a:gd name="T51" fmla="*/ 3 h 25"/>
                  <a:gd name="T52" fmla="*/ 113 w 88"/>
                  <a:gd name="T53" fmla="*/ 4 h 25"/>
                  <a:gd name="T54" fmla="*/ 116 w 88"/>
                  <a:gd name="T55" fmla="*/ 3 h 25"/>
                  <a:gd name="T56" fmla="*/ 109 w 88"/>
                  <a:gd name="T57" fmla="*/ 5 h 25"/>
                  <a:gd name="T58" fmla="*/ 112 w 88"/>
                  <a:gd name="T59" fmla="*/ 4 h 25"/>
                  <a:gd name="T60" fmla="*/ 80 w 88"/>
                  <a:gd name="T61" fmla="*/ 9 h 25"/>
                  <a:gd name="T62" fmla="*/ 94 w 88"/>
                  <a:gd name="T63" fmla="*/ 4 h 25"/>
                  <a:gd name="T64" fmla="*/ 105 w 88"/>
                  <a:gd name="T65" fmla="*/ 4 h 25"/>
                  <a:gd name="T66" fmla="*/ 99 w 88"/>
                  <a:gd name="T67" fmla="*/ 4 h 25"/>
                  <a:gd name="T68" fmla="*/ 105 w 88"/>
                  <a:gd name="T69" fmla="*/ 5 h 25"/>
                  <a:gd name="T70" fmla="*/ 92 w 88"/>
                  <a:gd name="T71" fmla="*/ 7 h 25"/>
                  <a:gd name="T72" fmla="*/ 96 w 88"/>
                  <a:gd name="T73" fmla="*/ 7 h 25"/>
                  <a:gd name="T74" fmla="*/ 92 w 88"/>
                  <a:gd name="T75" fmla="*/ 8 h 25"/>
                  <a:gd name="T76" fmla="*/ 102 w 88"/>
                  <a:gd name="T77" fmla="*/ 7 h 25"/>
                  <a:gd name="T78" fmla="*/ 94 w 88"/>
                  <a:gd name="T79" fmla="*/ 8 h 25"/>
                  <a:gd name="T80" fmla="*/ 96 w 88"/>
                  <a:gd name="T81" fmla="*/ 8 h 25"/>
                  <a:gd name="T82" fmla="*/ 88 w 88"/>
                  <a:gd name="T83" fmla="*/ 8 h 25"/>
                  <a:gd name="T84" fmla="*/ 84 w 88"/>
                  <a:gd name="T85" fmla="*/ 11 h 25"/>
                  <a:gd name="T86" fmla="*/ 76 w 88"/>
                  <a:gd name="T87" fmla="*/ 13 h 25"/>
                  <a:gd name="T88" fmla="*/ 79 w 88"/>
                  <a:gd name="T89" fmla="*/ 13 h 25"/>
                  <a:gd name="T90" fmla="*/ 62 w 88"/>
                  <a:gd name="T91" fmla="*/ 21 h 25"/>
                  <a:gd name="T92" fmla="*/ 49 w 88"/>
                  <a:gd name="T93" fmla="*/ 22 h 25"/>
                  <a:gd name="T94" fmla="*/ 42 w 88"/>
                  <a:gd name="T95" fmla="*/ 26 h 25"/>
                  <a:gd name="T96" fmla="*/ 36 w 88"/>
                  <a:gd name="T97" fmla="*/ 28 h 25"/>
                  <a:gd name="T98" fmla="*/ 17 w 88"/>
                  <a:gd name="T99" fmla="*/ 30 h 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88" h="25">
                    <a:moveTo>
                      <a:pt x="13" y="23"/>
                    </a:moveTo>
                    <a:cubicBezTo>
                      <a:pt x="10" y="23"/>
                      <a:pt x="8" y="21"/>
                      <a:pt x="6" y="21"/>
                    </a:cubicBezTo>
                    <a:cubicBezTo>
                      <a:pt x="5" y="21"/>
                      <a:pt x="3" y="21"/>
                      <a:pt x="2" y="21"/>
                    </a:cubicBezTo>
                    <a:cubicBezTo>
                      <a:pt x="1" y="20"/>
                      <a:pt x="2" y="18"/>
                      <a:pt x="0" y="18"/>
                    </a:cubicBezTo>
                    <a:cubicBezTo>
                      <a:pt x="2" y="18"/>
                      <a:pt x="3" y="20"/>
                      <a:pt x="4" y="20"/>
                    </a:cubicBezTo>
                    <a:cubicBezTo>
                      <a:pt x="5" y="20"/>
                      <a:pt x="6" y="20"/>
                      <a:pt x="8" y="19"/>
                    </a:cubicBezTo>
                    <a:cubicBezTo>
                      <a:pt x="9" y="18"/>
                      <a:pt x="9" y="18"/>
                      <a:pt x="11" y="18"/>
                    </a:cubicBezTo>
                    <a:cubicBezTo>
                      <a:pt x="12" y="19"/>
                      <a:pt x="14" y="19"/>
                      <a:pt x="16" y="18"/>
                    </a:cubicBezTo>
                    <a:cubicBezTo>
                      <a:pt x="15" y="17"/>
                      <a:pt x="15" y="17"/>
                      <a:pt x="15" y="17"/>
                    </a:cubicBezTo>
                    <a:cubicBezTo>
                      <a:pt x="16" y="17"/>
                      <a:pt x="18" y="17"/>
                      <a:pt x="19" y="16"/>
                    </a:cubicBezTo>
                    <a:cubicBezTo>
                      <a:pt x="20" y="16"/>
                      <a:pt x="20" y="15"/>
                      <a:pt x="21" y="14"/>
                    </a:cubicBezTo>
                    <a:cubicBezTo>
                      <a:pt x="24" y="13"/>
                      <a:pt x="25" y="14"/>
                      <a:pt x="28" y="13"/>
                    </a:cubicBezTo>
                    <a:cubicBezTo>
                      <a:pt x="29" y="13"/>
                      <a:pt x="33" y="13"/>
                      <a:pt x="31" y="11"/>
                    </a:cubicBezTo>
                    <a:cubicBezTo>
                      <a:pt x="30" y="10"/>
                      <a:pt x="32" y="8"/>
                      <a:pt x="30" y="8"/>
                    </a:cubicBezTo>
                    <a:cubicBezTo>
                      <a:pt x="31" y="8"/>
                      <a:pt x="32" y="6"/>
                      <a:pt x="32" y="5"/>
                    </a:cubicBezTo>
                    <a:cubicBezTo>
                      <a:pt x="31" y="6"/>
                      <a:pt x="29" y="5"/>
                      <a:pt x="29" y="3"/>
                    </a:cubicBezTo>
                    <a:cubicBezTo>
                      <a:pt x="28" y="3"/>
                      <a:pt x="29" y="2"/>
                      <a:pt x="30" y="2"/>
                    </a:cubicBezTo>
                    <a:cubicBezTo>
                      <a:pt x="31" y="2"/>
                      <a:pt x="30" y="3"/>
                      <a:pt x="31" y="3"/>
                    </a:cubicBezTo>
                    <a:cubicBezTo>
                      <a:pt x="32" y="4"/>
                      <a:pt x="34" y="4"/>
                      <a:pt x="35" y="5"/>
                    </a:cubicBezTo>
                    <a:cubicBezTo>
                      <a:pt x="37" y="7"/>
                      <a:pt x="38" y="6"/>
                      <a:pt x="40" y="6"/>
                    </a:cubicBezTo>
                    <a:cubicBezTo>
                      <a:pt x="40" y="7"/>
                      <a:pt x="40" y="7"/>
                      <a:pt x="40" y="7"/>
                    </a:cubicBezTo>
                    <a:cubicBezTo>
                      <a:pt x="41" y="8"/>
                      <a:pt x="41" y="10"/>
                      <a:pt x="42" y="10"/>
                    </a:cubicBezTo>
                    <a:cubicBezTo>
                      <a:pt x="44" y="10"/>
                      <a:pt x="46" y="11"/>
                      <a:pt x="48" y="10"/>
                    </a:cubicBezTo>
                    <a:cubicBezTo>
                      <a:pt x="52" y="9"/>
                      <a:pt x="56" y="9"/>
                      <a:pt x="60" y="7"/>
                    </a:cubicBezTo>
                    <a:cubicBezTo>
                      <a:pt x="65" y="4"/>
                      <a:pt x="69" y="2"/>
                      <a:pt x="74" y="1"/>
                    </a:cubicBezTo>
                    <a:cubicBezTo>
                      <a:pt x="78" y="0"/>
                      <a:pt x="84" y="0"/>
                      <a:pt x="88" y="2"/>
                    </a:cubicBezTo>
                    <a:cubicBezTo>
                      <a:pt x="87" y="2"/>
                      <a:pt x="86" y="3"/>
                      <a:pt x="86" y="3"/>
                    </a:cubicBezTo>
                    <a:cubicBezTo>
                      <a:pt x="86" y="3"/>
                      <a:pt x="87" y="2"/>
                      <a:pt x="88" y="2"/>
                    </a:cubicBezTo>
                    <a:cubicBezTo>
                      <a:pt x="86" y="3"/>
                      <a:pt x="85" y="4"/>
                      <a:pt x="83" y="4"/>
                    </a:cubicBezTo>
                    <a:cubicBezTo>
                      <a:pt x="83" y="4"/>
                      <a:pt x="84" y="4"/>
                      <a:pt x="85" y="3"/>
                    </a:cubicBezTo>
                    <a:cubicBezTo>
                      <a:pt x="77" y="0"/>
                      <a:pt x="68" y="2"/>
                      <a:pt x="61" y="7"/>
                    </a:cubicBezTo>
                    <a:cubicBezTo>
                      <a:pt x="64" y="5"/>
                      <a:pt x="68" y="4"/>
                      <a:pt x="71" y="3"/>
                    </a:cubicBezTo>
                    <a:cubicBezTo>
                      <a:pt x="74" y="3"/>
                      <a:pt x="77" y="1"/>
                      <a:pt x="80" y="3"/>
                    </a:cubicBezTo>
                    <a:cubicBezTo>
                      <a:pt x="79" y="3"/>
                      <a:pt x="76" y="2"/>
                      <a:pt x="75" y="3"/>
                    </a:cubicBezTo>
                    <a:cubicBezTo>
                      <a:pt x="77" y="3"/>
                      <a:pt x="79" y="3"/>
                      <a:pt x="80" y="4"/>
                    </a:cubicBezTo>
                    <a:cubicBezTo>
                      <a:pt x="77" y="5"/>
                      <a:pt x="74" y="4"/>
                      <a:pt x="70" y="5"/>
                    </a:cubicBezTo>
                    <a:cubicBezTo>
                      <a:pt x="71" y="5"/>
                      <a:pt x="72" y="5"/>
                      <a:pt x="73" y="5"/>
                    </a:cubicBezTo>
                    <a:cubicBezTo>
                      <a:pt x="72" y="5"/>
                      <a:pt x="71" y="5"/>
                      <a:pt x="70" y="6"/>
                    </a:cubicBezTo>
                    <a:cubicBezTo>
                      <a:pt x="73" y="5"/>
                      <a:pt x="75" y="5"/>
                      <a:pt x="77" y="5"/>
                    </a:cubicBezTo>
                    <a:cubicBezTo>
                      <a:pt x="76" y="6"/>
                      <a:pt x="73" y="6"/>
                      <a:pt x="71" y="6"/>
                    </a:cubicBezTo>
                    <a:cubicBezTo>
                      <a:pt x="72" y="6"/>
                      <a:pt x="73" y="6"/>
                      <a:pt x="73" y="6"/>
                    </a:cubicBezTo>
                    <a:cubicBezTo>
                      <a:pt x="71" y="7"/>
                      <a:pt x="69" y="6"/>
                      <a:pt x="67" y="6"/>
                    </a:cubicBezTo>
                    <a:cubicBezTo>
                      <a:pt x="67" y="7"/>
                      <a:pt x="61" y="8"/>
                      <a:pt x="64" y="8"/>
                    </a:cubicBezTo>
                    <a:cubicBezTo>
                      <a:pt x="62" y="9"/>
                      <a:pt x="60" y="9"/>
                      <a:pt x="58" y="10"/>
                    </a:cubicBezTo>
                    <a:cubicBezTo>
                      <a:pt x="58" y="10"/>
                      <a:pt x="59" y="10"/>
                      <a:pt x="60" y="10"/>
                    </a:cubicBezTo>
                    <a:cubicBezTo>
                      <a:pt x="56" y="12"/>
                      <a:pt x="51" y="14"/>
                      <a:pt x="47" y="16"/>
                    </a:cubicBezTo>
                    <a:cubicBezTo>
                      <a:pt x="43" y="17"/>
                      <a:pt x="40" y="17"/>
                      <a:pt x="37" y="17"/>
                    </a:cubicBezTo>
                    <a:cubicBezTo>
                      <a:pt x="34" y="18"/>
                      <a:pt x="34" y="18"/>
                      <a:pt x="32" y="20"/>
                    </a:cubicBezTo>
                    <a:cubicBezTo>
                      <a:pt x="31" y="22"/>
                      <a:pt x="28" y="21"/>
                      <a:pt x="27" y="21"/>
                    </a:cubicBezTo>
                    <a:cubicBezTo>
                      <a:pt x="23" y="22"/>
                      <a:pt x="17" y="25"/>
                      <a:pt x="13" y="2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40" name="Freeform 5481"/>
              <p:cNvSpPr>
                <a:spLocks/>
              </p:cNvSpPr>
              <p:nvPr/>
            </p:nvSpPr>
            <p:spPr bwMode="auto">
              <a:xfrm>
                <a:off x="1570" y="1820"/>
                <a:ext cx="22" cy="54"/>
              </a:xfrm>
              <a:custGeom>
                <a:avLst/>
                <a:gdLst>
                  <a:gd name="T0" fmla="*/ 22 w 17"/>
                  <a:gd name="T1" fmla="*/ 3 h 41"/>
                  <a:gd name="T2" fmla="*/ 18 w 17"/>
                  <a:gd name="T3" fmla="*/ 1 h 41"/>
                  <a:gd name="T4" fmla="*/ 13 w 17"/>
                  <a:gd name="T5" fmla="*/ 0 h 41"/>
                  <a:gd name="T6" fmla="*/ 0 w 17"/>
                  <a:gd name="T7" fmla="*/ 12 h 41"/>
                  <a:gd name="T8" fmla="*/ 8 w 17"/>
                  <a:gd name="T9" fmla="*/ 13 h 41"/>
                  <a:gd name="T10" fmla="*/ 1 w 17"/>
                  <a:gd name="T11" fmla="*/ 17 h 41"/>
                  <a:gd name="T12" fmla="*/ 3 w 17"/>
                  <a:gd name="T13" fmla="*/ 22 h 41"/>
                  <a:gd name="T14" fmla="*/ 3 w 17"/>
                  <a:gd name="T15" fmla="*/ 22 h 41"/>
                  <a:gd name="T16" fmla="*/ 3 w 17"/>
                  <a:gd name="T17" fmla="*/ 25 h 41"/>
                  <a:gd name="T18" fmla="*/ 5 w 17"/>
                  <a:gd name="T19" fmla="*/ 30 h 41"/>
                  <a:gd name="T20" fmla="*/ 10 w 17"/>
                  <a:gd name="T21" fmla="*/ 28 h 41"/>
                  <a:gd name="T22" fmla="*/ 8 w 17"/>
                  <a:gd name="T23" fmla="*/ 29 h 41"/>
                  <a:gd name="T24" fmla="*/ 10 w 17"/>
                  <a:gd name="T25" fmla="*/ 29 h 41"/>
                  <a:gd name="T26" fmla="*/ 8 w 17"/>
                  <a:gd name="T27" fmla="*/ 37 h 41"/>
                  <a:gd name="T28" fmla="*/ 14 w 17"/>
                  <a:gd name="T29" fmla="*/ 34 h 41"/>
                  <a:gd name="T30" fmla="*/ 8 w 17"/>
                  <a:gd name="T31" fmla="*/ 41 h 41"/>
                  <a:gd name="T32" fmla="*/ 13 w 17"/>
                  <a:gd name="T33" fmla="*/ 40 h 41"/>
                  <a:gd name="T34" fmla="*/ 8 w 17"/>
                  <a:gd name="T35" fmla="*/ 43 h 41"/>
                  <a:gd name="T36" fmla="*/ 3 w 17"/>
                  <a:gd name="T37" fmla="*/ 51 h 41"/>
                  <a:gd name="T38" fmla="*/ 6 w 17"/>
                  <a:gd name="T39" fmla="*/ 53 h 41"/>
                  <a:gd name="T40" fmla="*/ 8 w 17"/>
                  <a:gd name="T41" fmla="*/ 49 h 41"/>
                  <a:gd name="T42" fmla="*/ 10 w 17"/>
                  <a:gd name="T43" fmla="*/ 50 h 41"/>
                  <a:gd name="T44" fmla="*/ 17 w 17"/>
                  <a:gd name="T45" fmla="*/ 41 h 41"/>
                  <a:gd name="T46" fmla="*/ 16 w 17"/>
                  <a:gd name="T47" fmla="*/ 33 h 41"/>
                  <a:gd name="T48" fmla="*/ 17 w 17"/>
                  <a:gd name="T49" fmla="*/ 29 h 41"/>
                  <a:gd name="T50" fmla="*/ 21 w 17"/>
                  <a:gd name="T51" fmla="*/ 14 h 41"/>
                  <a:gd name="T52" fmla="*/ 22 w 17"/>
                  <a:gd name="T53" fmla="*/ 3 h 4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7" h="41">
                    <a:moveTo>
                      <a:pt x="17" y="2"/>
                    </a:moveTo>
                    <a:cubicBezTo>
                      <a:pt x="16" y="3"/>
                      <a:pt x="15" y="1"/>
                      <a:pt x="14" y="1"/>
                    </a:cubicBezTo>
                    <a:cubicBezTo>
                      <a:pt x="13" y="0"/>
                      <a:pt x="11" y="0"/>
                      <a:pt x="10" y="0"/>
                    </a:cubicBezTo>
                    <a:cubicBezTo>
                      <a:pt x="7" y="1"/>
                      <a:pt x="3" y="6"/>
                      <a:pt x="0" y="9"/>
                    </a:cubicBezTo>
                    <a:cubicBezTo>
                      <a:pt x="2" y="10"/>
                      <a:pt x="4" y="10"/>
                      <a:pt x="6" y="10"/>
                    </a:cubicBezTo>
                    <a:cubicBezTo>
                      <a:pt x="5" y="11"/>
                      <a:pt x="1" y="11"/>
                      <a:pt x="1" y="13"/>
                    </a:cubicBezTo>
                    <a:cubicBezTo>
                      <a:pt x="1" y="15"/>
                      <a:pt x="2" y="16"/>
                      <a:pt x="2" y="17"/>
                    </a:cubicBezTo>
                    <a:cubicBezTo>
                      <a:pt x="2" y="17"/>
                      <a:pt x="2" y="17"/>
                      <a:pt x="2" y="17"/>
                    </a:cubicBezTo>
                    <a:cubicBezTo>
                      <a:pt x="2" y="18"/>
                      <a:pt x="2" y="18"/>
                      <a:pt x="2" y="19"/>
                    </a:cubicBezTo>
                    <a:cubicBezTo>
                      <a:pt x="3" y="19"/>
                      <a:pt x="2" y="24"/>
                      <a:pt x="4" y="23"/>
                    </a:cubicBezTo>
                    <a:cubicBezTo>
                      <a:pt x="5" y="23"/>
                      <a:pt x="6" y="20"/>
                      <a:pt x="8" y="21"/>
                    </a:cubicBezTo>
                    <a:cubicBezTo>
                      <a:pt x="8" y="21"/>
                      <a:pt x="7" y="22"/>
                      <a:pt x="6" y="22"/>
                    </a:cubicBezTo>
                    <a:cubicBezTo>
                      <a:pt x="7" y="22"/>
                      <a:pt x="8" y="22"/>
                      <a:pt x="8" y="22"/>
                    </a:cubicBezTo>
                    <a:cubicBezTo>
                      <a:pt x="10" y="24"/>
                      <a:pt x="6" y="25"/>
                      <a:pt x="6" y="28"/>
                    </a:cubicBezTo>
                    <a:cubicBezTo>
                      <a:pt x="7" y="28"/>
                      <a:pt x="10" y="24"/>
                      <a:pt x="11" y="26"/>
                    </a:cubicBezTo>
                    <a:cubicBezTo>
                      <a:pt x="12" y="28"/>
                      <a:pt x="7" y="30"/>
                      <a:pt x="6" y="31"/>
                    </a:cubicBezTo>
                    <a:cubicBezTo>
                      <a:pt x="8" y="31"/>
                      <a:pt x="9" y="29"/>
                      <a:pt x="10" y="30"/>
                    </a:cubicBezTo>
                    <a:cubicBezTo>
                      <a:pt x="9" y="31"/>
                      <a:pt x="7" y="32"/>
                      <a:pt x="6" y="33"/>
                    </a:cubicBezTo>
                    <a:cubicBezTo>
                      <a:pt x="5" y="34"/>
                      <a:pt x="2" y="37"/>
                      <a:pt x="2" y="39"/>
                    </a:cubicBezTo>
                    <a:cubicBezTo>
                      <a:pt x="2" y="41"/>
                      <a:pt x="4" y="41"/>
                      <a:pt x="5" y="40"/>
                    </a:cubicBezTo>
                    <a:cubicBezTo>
                      <a:pt x="5" y="39"/>
                      <a:pt x="5" y="38"/>
                      <a:pt x="6" y="37"/>
                    </a:cubicBezTo>
                    <a:cubicBezTo>
                      <a:pt x="7" y="37"/>
                      <a:pt x="8" y="38"/>
                      <a:pt x="8" y="38"/>
                    </a:cubicBezTo>
                    <a:cubicBezTo>
                      <a:pt x="7" y="35"/>
                      <a:pt x="12" y="33"/>
                      <a:pt x="13" y="31"/>
                    </a:cubicBezTo>
                    <a:cubicBezTo>
                      <a:pt x="13" y="30"/>
                      <a:pt x="11" y="26"/>
                      <a:pt x="12" y="25"/>
                    </a:cubicBezTo>
                    <a:cubicBezTo>
                      <a:pt x="13" y="25"/>
                      <a:pt x="13" y="23"/>
                      <a:pt x="13" y="22"/>
                    </a:cubicBezTo>
                    <a:cubicBezTo>
                      <a:pt x="13" y="21"/>
                      <a:pt x="16" y="11"/>
                      <a:pt x="16" y="11"/>
                    </a:cubicBezTo>
                    <a:cubicBezTo>
                      <a:pt x="16" y="11"/>
                      <a:pt x="17" y="3"/>
                      <a:pt x="17" y="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41" name="Freeform 5482"/>
              <p:cNvSpPr>
                <a:spLocks/>
              </p:cNvSpPr>
              <p:nvPr/>
            </p:nvSpPr>
            <p:spPr bwMode="auto">
              <a:xfrm>
                <a:off x="2807" y="1839"/>
                <a:ext cx="9" cy="7"/>
              </a:xfrm>
              <a:custGeom>
                <a:avLst/>
                <a:gdLst>
                  <a:gd name="T0" fmla="*/ 3 w 7"/>
                  <a:gd name="T1" fmla="*/ 3 h 5"/>
                  <a:gd name="T2" fmla="*/ 8 w 7"/>
                  <a:gd name="T3" fmla="*/ 0 h 5"/>
                  <a:gd name="T4" fmla="*/ 8 w 7"/>
                  <a:gd name="T5" fmla="*/ 3 h 5"/>
                  <a:gd name="T6" fmla="*/ 5 w 7"/>
                  <a:gd name="T7" fmla="*/ 6 h 5"/>
                  <a:gd name="T8" fmla="*/ 0 w 7"/>
                  <a:gd name="T9" fmla="*/ 4 h 5"/>
                  <a:gd name="T10" fmla="*/ 3 w 7"/>
                  <a:gd name="T11" fmla="*/ 3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5">
                    <a:moveTo>
                      <a:pt x="2" y="2"/>
                    </a:moveTo>
                    <a:cubicBezTo>
                      <a:pt x="3" y="1"/>
                      <a:pt x="4" y="0"/>
                      <a:pt x="6" y="0"/>
                    </a:cubicBezTo>
                    <a:cubicBezTo>
                      <a:pt x="7" y="1"/>
                      <a:pt x="6" y="2"/>
                      <a:pt x="6" y="2"/>
                    </a:cubicBezTo>
                    <a:cubicBezTo>
                      <a:pt x="5" y="3"/>
                      <a:pt x="4" y="3"/>
                      <a:pt x="4" y="4"/>
                    </a:cubicBezTo>
                    <a:cubicBezTo>
                      <a:pt x="3" y="5"/>
                      <a:pt x="1" y="3"/>
                      <a:pt x="0" y="3"/>
                    </a:cubicBezTo>
                    <a:cubicBezTo>
                      <a:pt x="0" y="3"/>
                      <a:pt x="1" y="2"/>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42" name="Freeform 5483"/>
              <p:cNvSpPr>
                <a:spLocks/>
              </p:cNvSpPr>
              <p:nvPr/>
            </p:nvSpPr>
            <p:spPr bwMode="auto">
              <a:xfrm>
                <a:off x="3989" y="1792"/>
                <a:ext cx="47" cy="66"/>
              </a:xfrm>
              <a:custGeom>
                <a:avLst/>
                <a:gdLst>
                  <a:gd name="T0" fmla="*/ 16 w 36"/>
                  <a:gd name="T1" fmla="*/ 63 h 50"/>
                  <a:gd name="T2" fmla="*/ 26 w 36"/>
                  <a:gd name="T3" fmla="*/ 57 h 50"/>
                  <a:gd name="T4" fmla="*/ 26 w 36"/>
                  <a:gd name="T5" fmla="*/ 51 h 50"/>
                  <a:gd name="T6" fmla="*/ 29 w 36"/>
                  <a:gd name="T7" fmla="*/ 51 h 50"/>
                  <a:gd name="T8" fmla="*/ 31 w 36"/>
                  <a:gd name="T9" fmla="*/ 49 h 50"/>
                  <a:gd name="T10" fmla="*/ 42 w 36"/>
                  <a:gd name="T11" fmla="*/ 41 h 50"/>
                  <a:gd name="T12" fmla="*/ 46 w 36"/>
                  <a:gd name="T13" fmla="*/ 36 h 50"/>
                  <a:gd name="T14" fmla="*/ 40 w 36"/>
                  <a:gd name="T15" fmla="*/ 33 h 50"/>
                  <a:gd name="T16" fmla="*/ 42 w 36"/>
                  <a:gd name="T17" fmla="*/ 29 h 50"/>
                  <a:gd name="T18" fmla="*/ 47 w 36"/>
                  <a:gd name="T19" fmla="*/ 32 h 50"/>
                  <a:gd name="T20" fmla="*/ 46 w 36"/>
                  <a:gd name="T21" fmla="*/ 24 h 50"/>
                  <a:gd name="T22" fmla="*/ 43 w 36"/>
                  <a:gd name="T23" fmla="*/ 21 h 50"/>
                  <a:gd name="T24" fmla="*/ 42 w 36"/>
                  <a:gd name="T25" fmla="*/ 16 h 50"/>
                  <a:gd name="T26" fmla="*/ 37 w 36"/>
                  <a:gd name="T27" fmla="*/ 5 h 50"/>
                  <a:gd name="T28" fmla="*/ 35 w 36"/>
                  <a:gd name="T29" fmla="*/ 1 h 50"/>
                  <a:gd name="T30" fmla="*/ 33 w 36"/>
                  <a:gd name="T31" fmla="*/ 0 h 50"/>
                  <a:gd name="T32" fmla="*/ 29 w 36"/>
                  <a:gd name="T33" fmla="*/ 3 h 50"/>
                  <a:gd name="T34" fmla="*/ 31 w 36"/>
                  <a:gd name="T35" fmla="*/ 7 h 50"/>
                  <a:gd name="T36" fmla="*/ 31 w 36"/>
                  <a:gd name="T37" fmla="*/ 20 h 50"/>
                  <a:gd name="T38" fmla="*/ 31 w 36"/>
                  <a:gd name="T39" fmla="*/ 29 h 50"/>
                  <a:gd name="T40" fmla="*/ 26 w 36"/>
                  <a:gd name="T41" fmla="*/ 38 h 50"/>
                  <a:gd name="T42" fmla="*/ 25 w 36"/>
                  <a:gd name="T43" fmla="*/ 42 h 50"/>
                  <a:gd name="T44" fmla="*/ 24 w 36"/>
                  <a:gd name="T45" fmla="*/ 45 h 50"/>
                  <a:gd name="T46" fmla="*/ 21 w 36"/>
                  <a:gd name="T47" fmla="*/ 48 h 50"/>
                  <a:gd name="T48" fmla="*/ 18 w 36"/>
                  <a:gd name="T49" fmla="*/ 53 h 50"/>
                  <a:gd name="T50" fmla="*/ 12 w 36"/>
                  <a:gd name="T51" fmla="*/ 59 h 50"/>
                  <a:gd name="T52" fmla="*/ 7 w 36"/>
                  <a:gd name="T53" fmla="*/ 61 h 50"/>
                  <a:gd name="T54" fmla="*/ 0 w 36"/>
                  <a:gd name="T55" fmla="*/ 62 h 50"/>
                  <a:gd name="T56" fmla="*/ 16 w 36"/>
                  <a:gd name="T57" fmla="*/ 63 h 5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6" h="50">
                    <a:moveTo>
                      <a:pt x="12" y="48"/>
                    </a:moveTo>
                    <a:cubicBezTo>
                      <a:pt x="15" y="47"/>
                      <a:pt x="20" y="47"/>
                      <a:pt x="20" y="43"/>
                    </a:cubicBezTo>
                    <a:cubicBezTo>
                      <a:pt x="20" y="42"/>
                      <a:pt x="18" y="39"/>
                      <a:pt x="20" y="39"/>
                    </a:cubicBezTo>
                    <a:cubicBezTo>
                      <a:pt x="21" y="39"/>
                      <a:pt x="21" y="39"/>
                      <a:pt x="22" y="39"/>
                    </a:cubicBezTo>
                    <a:cubicBezTo>
                      <a:pt x="24" y="40"/>
                      <a:pt x="23" y="38"/>
                      <a:pt x="24" y="37"/>
                    </a:cubicBezTo>
                    <a:cubicBezTo>
                      <a:pt x="26" y="34"/>
                      <a:pt x="32" y="36"/>
                      <a:pt x="32" y="31"/>
                    </a:cubicBezTo>
                    <a:cubicBezTo>
                      <a:pt x="31" y="28"/>
                      <a:pt x="36" y="29"/>
                      <a:pt x="35" y="27"/>
                    </a:cubicBezTo>
                    <a:cubicBezTo>
                      <a:pt x="35" y="24"/>
                      <a:pt x="32" y="25"/>
                      <a:pt x="31" y="25"/>
                    </a:cubicBezTo>
                    <a:cubicBezTo>
                      <a:pt x="31" y="25"/>
                      <a:pt x="31" y="22"/>
                      <a:pt x="32" y="22"/>
                    </a:cubicBezTo>
                    <a:cubicBezTo>
                      <a:pt x="33" y="22"/>
                      <a:pt x="34" y="26"/>
                      <a:pt x="36" y="24"/>
                    </a:cubicBezTo>
                    <a:cubicBezTo>
                      <a:pt x="34" y="22"/>
                      <a:pt x="36" y="20"/>
                      <a:pt x="35" y="18"/>
                    </a:cubicBezTo>
                    <a:cubicBezTo>
                      <a:pt x="34" y="17"/>
                      <a:pt x="33" y="17"/>
                      <a:pt x="33" y="16"/>
                    </a:cubicBezTo>
                    <a:cubicBezTo>
                      <a:pt x="32" y="14"/>
                      <a:pt x="32" y="13"/>
                      <a:pt x="32" y="12"/>
                    </a:cubicBezTo>
                    <a:cubicBezTo>
                      <a:pt x="30" y="9"/>
                      <a:pt x="29" y="6"/>
                      <a:pt x="28" y="4"/>
                    </a:cubicBezTo>
                    <a:cubicBezTo>
                      <a:pt x="28" y="3"/>
                      <a:pt x="27" y="2"/>
                      <a:pt x="27" y="1"/>
                    </a:cubicBezTo>
                    <a:cubicBezTo>
                      <a:pt x="26" y="0"/>
                      <a:pt x="23" y="0"/>
                      <a:pt x="25" y="0"/>
                    </a:cubicBezTo>
                    <a:cubicBezTo>
                      <a:pt x="24" y="0"/>
                      <a:pt x="23" y="1"/>
                      <a:pt x="22" y="2"/>
                    </a:cubicBezTo>
                    <a:cubicBezTo>
                      <a:pt x="21" y="3"/>
                      <a:pt x="23" y="4"/>
                      <a:pt x="24" y="5"/>
                    </a:cubicBezTo>
                    <a:cubicBezTo>
                      <a:pt x="25" y="8"/>
                      <a:pt x="25" y="12"/>
                      <a:pt x="24" y="15"/>
                    </a:cubicBezTo>
                    <a:cubicBezTo>
                      <a:pt x="24" y="17"/>
                      <a:pt x="26" y="20"/>
                      <a:pt x="24" y="22"/>
                    </a:cubicBezTo>
                    <a:cubicBezTo>
                      <a:pt x="22" y="25"/>
                      <a:pt x="22" y="27"/>
                      <a:pt x="20" y="29"/>
                    </a:cubicBezTo>
                    <a:cubicBezTo>
                      <a:pt x="19" y="29"/>
                      <a:pt x="18" y="31"/>
                      <a:pt x="19" y="32"/>
                    </a:cubicBezTo>
                    <a:cubicBezTo>
                      <a:pt x="20" y="32"/>
                      <a:pt x="19" y="33"/>
                      <a:pt x="18" y="34"/>
                    </a:cubicBezTo>
                    <a:cubicBezTo>
                      <a:pt x="18" y="35"/>
                      <a:pt x="17" y="36"/>
                      <a:pt x="16" y="36"/>
                    </a:cubicBezTo>
                    <a:cubicBezTo>
                      <a:pt x="15" y="37"/>
                      <a:pt x="14" y="38"/>
                      <a:pt x="14" y="40"/>
                    </a:cubicBezTo>
                    <a:cubicBezTo>
                      <a:pt x="14" y="42"/>
                      <a:pt x="11" y="45"/>
                      <a:pt x="9" y="45"/>
                    </a:cubicBezTo>
                    <a:cubicBezTo>
                      <a:pt x="7" y="44"/>
                      <a:pt x="6" y="45"/>
                      <a:pt x="5" y="46"/>
                    </a:cubicBezTo>
                    <a:cubicBezTo>
                      <a:pt x="3" y="46"/>
                      <a:pt x="1" y="46"/>
                      <a:pt x="0" y="47"/>
                    </a:cubicBezTo>
                    <a:cubicBezTo>
                      <a:pt x="3" y="49"/>
                      <a:pt x="8" y="50"/>
                      <a:pt x="12" y="4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43" name="Freeform 5484"/>
              <p:cNvSpPr>
                <a:spLocks/>
              </p:cNvSpPr>
              <p:nvPr/>
            </p:nvSpPr>
            <p:spPr bwMode="auto">
              <a:xfrm>
                <a:off x="3655" y="1928"/>
                <a:ext cx="69" cy="29"/>
              </a:xfrm>
              <a:custGeom>
                <a:avLst/>
                <a:gdLst>
                  <a:gd name="T0" fmla="*/ 13 w 52"/>
                  <a:gd name="T1" fmla="*/ 29 h 22"/>
                  <a:gd name="T2" fmla="*/ 11 w 52"/>
                  <a:gd name="T3" fmla="*/ 26 h 22"/>
                  <a:gd name="T4" fmla="*/ 7 w 52"/>
                  <a:gd name="T5" fmla="*/ 24 h 22"/>
                  <a:gd name="T6" fmla="*/ 1 w 52"/>
                  <a:gd name="T7" fmla="*/ 20 h 22"/>
                  <a:gd name="T8" fmla="*/ 1 w 52"/>
                  <a:gd name="T9" fmla="*/ 16 h 22"/>
                  <a:gd name="T10" fmla="*/ 3 w 52"/>
                  <a:gd name="T11" fmla="*/ 12 h 22"/>
                  <a:gd name="T12" fmla="*/ 5 w 52"/>
                  <a:gd name="T13" fmla="*/ 9 h 22"/>
                  <a:gd name="T14" fmla="*/ 9 w 52"/>
                  <a:gd name="T15" fmla="*/ 4 h 22"/>
                  <a:gd name="T16" fmla="*/ 11 w 52"/>
                  <a:gd name="T17" fmla="*/ 1 h 22"/>
                  <a:gd name="T18" fmla="*/ 15 w 52"/>
                  <a:gd name="T19" fmla="*/ 0 h 22"/>
                  <a:gd name="T20" fmla="*/ 21 w 52"/>
                  <a:gd name="T21" fmla="*/ 1 h 22"/>
                  <a:gd name="T22" fmla="*/ 27 w 52"/>
                  <a:gd name="T23" fmla="*/ 0 h 22"/>
                  <a:gd name="T24" fmla="*/ 31 w 52"/>
                  <a:gd name="T25" fmla="*/ 1 h 22"/>
                  <a:gd name="T26" fmla="*/ 33 w 52"/>
                  <a:gd name="T27" fmla="*/ 3 h 22"/>
                  <a:gd name="T28" fmla="*/ 36 w 52"/>
                  <a:gd name="T29" fmla="*/ 3 h 22"/>
                  <a:gd name="T30" fmla="*/ 40 w 52"/>
                  <a:gd name="T31" fmla="*/ 3 h 22"/>
                  <a:gd name="T32" fmla="*/ 42 w 52"/>
                  <a:gd name="T33" fmla="*/ 4 h 22"/>
                  <a:gd name="T34" fmla="*/ 46 w 52"/>
                  <a:gd name="T35" fmla="*/ 3 h 22"/>
                  <a:gd name="T36" fmla="*/ 52 w 52"/>
                  <a:gd name="T37" fmla="*/ 3 h 22"/>
                  <a:gd name="T38" fmla="*/ 58 w 52"/>
                  <a:gd name="T39" fmla="*/ 5 h 22"/>
                  <a:gd name="T40" fmla="*/ 58 w 52"/>
                  <a:gd name="T41" fmla="*/ 3 h 22"/>
                  <a:gd name="T42" fmla="*/ 61 w 52"/>
                  <a:gd name="T43" fmla="*/ 1 h 22"/>
                  <a:gd name="T44" fmla="*/ 65 w 52"/>
                  <a:gd name="T45" fmla="*/ 3 h 22"/>
                  <a:gd name="T46" fmla="*/ 62 w 52"/>
                  <a:gd name="T47" fmla="*/ 1 h 22"/>
                  <a:gd name="T48" fmla="*/ 69 w 52"/>
                  <a:gd name="T49" fmla="*/ 3 h 22"/>
                  <a:gd name="T50" fmla="*/ 68 w 52"/>
                  <a:gd name="T51" fmla="*/ 4 h 22"/>
                  <a:gd name="T52" fmla="*/ 68 w 52"/>
                  <a:gd name="T53" fmla="*/ 7 h 22"/>
                  <a:gd name="T54" fmla="*/ 61 w 52"/>
                  <a:gd name="T55" fmla="*/ 9 h 22"/>
                  <a:gd name="T56" fmla="*/ 56 w 52"/>
                  <a:gd name="T57" fmla="*/ 8 h 22"/>
                  <a:gd name="T58" fmla="*/ 52 w 52"/>
                  <a:gd name="T59" fmla="*/ 7 h 22"/>
                  <a:gd name="T60" fmla="*/ 45 w 52"/>
                  <a:gd name="T61" fmla="*/ 5 h 22"/>
                  <a:gd name="T62" fmla="*/ 38 w 52"/>
                  <a:gd name="T63" fmla="*/ 5 h 22"/>
                  <a:gd name="T64" fmla="*/ 23 w 52"/>
                  <a:gd name="T65" fmla="*/ 3 h 22"/>
                  <a:gd name="T66" fmla="*/ 21 w 52"/>
                  <a:gd name="T67" fmla="*/ 5 h 22"/>
                  <a:gd name="T68" fmla="*/ 19 w 52"/>
                  <a:gd name="T69" fmla="*/ 7 h 22"/>
                  <a:gd name="T70" fmla="*/ 16 w 52"/>
                  <a:gd name="T71" fmla="*/ 8 h 22"/>
                  <a:gd name="T72" fmla="*/ 16 w 52"/>
                  <a:gd name="T73" fmla="*/ 11 h 22"/>
                  <a:gd name="T74" fmla="*/ 11 w 52"/>
                  <a:gd name="T75" fmla="*/ 15 h 22"/>
                  <a:gd name="T76" fmla="*/ 12 w 52"/>
                  <a:gd name="T77" fmla="*/ 17 h 22"/>
                  <a:gd name="T78" fmla="*/ 12 w 52"/>
                  <a:gd name="T79" fmla="*/ 20 h 22"/>
                  <a:gd name="T80" fmla="*/ 11 w 52"/>
                  <a:gd name="T81" fmla="*/ 21 h 22"/>
                  <a:gd name="T82" fmla="*/ 13 w 52"/>
                  <a:gd name="T83" fmla="*/ 29 h 2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2" h="22">
                    <a:moveTo>
                      <a:pt x="10" y="22"/>
                    </a:moveTo>
                    <a:cubicBezTo>
                      <a:pt x="9" y="22"/>
                      <a:pt x="9" y="21"/>
                      <a:pt x="8" y="20"/>
                    </a:cubicBezTo>
                    <a:cubicBezTo>
                      <a:pt x="8" y="19"/>
                      <a:pt x="6" y="18"/>
                      <a:pt x="5" y="18"/>
                    </a:cubicBezTo>
                    <a:cubicBezTo>
                      <a:pt x="4" y="17"/>
                      <a:pt x="2" y="15"/>
                      <a:pt x="1" y="15"/>
                    </a:cubicBezTo>
                    <a:cubicBezTo>
                      <a:pt x="1" y="14"/>
                      <a:pt x="2" y="13"/>
                      <a:pt x="1" y="12"/>
                    </a:cubicBezTo>
                    <a:cubicBezTo>
                      <a:pt x="2" y="12"/>
                      <a:pt x="3" y="10"/>
                      <a:pt x="2" y="9"/>
                    </a:cubicBezTo>
                    <a:cubicBezTo>
                      <a:pt x="0" y="7"/>
                      <a:pt x="3" y="7"/>
                      <a:pt x="4" y="7"/>
                    </a:cubicBezTo>
                    <a:cubicBezTo>
                      <a:pt x="2" y="6"/>
                      <a:pt x="6" y="4"/>
                      <a:pt x="7" y="3"/>
                    </a:cubicBezTo>
                    <a:cubicBezTo>
                      <a:pt x="8" y="3"/>
                      <a:pt x="7" y="2"/>
                      <a:pt x="8" y="1"/>
                    </a:cubicBezTo>
                    <a:cubicBezTo>
                      <a:pt x="9" y="0"/>
                      <a:pt x="10" y="1"/>
                      <a:pt x="11" y="0"/>
                    </a:cubicBezTo>
                    <a:cubicBezTo>
                      <a:pt x="12" y="1"/>
                      <a:pt x="15" y="2"/>
                      <a:pt x="16" y="1"/>
                    </a:cubicBezTo>
                    <a:cubicBezTo>
                      <a:pt x="17" y="1"/>
                      <a:pt x="19" y="0"/>
                      <a:pt x="20" y="0"/>
                    </a:cubicBezTo>
                    <a:cubicBezTo>
                      <a:pt x="21" y="1"/>
                      <a:pt x="22" y="0"/>
                      <a:pt x="23" y="1"/>
                    </a:cubicBezTo>
                    <a:cubicBezTo>
                      <a:pt x="24" y="1"/>
                      <a:pt x="24" y="2"/>
                      <a:pt x="25" y="2"/>
                    </a:cubicBezTo>
                    <a:cubicBezTo>
                      <a:pt x="26" y="3"/>
                      <a:pt x="26" y="2"/>
                      <a:pt x="27" y="2"/>
                    </a:cubicBezTo>
                    <a:cubicBezTo>
                      <a:pt x="28" y="2"/>
                      <a:pt x="32" y="4"/>
                      <a:pt x="30" y="2"/>
                    </a:cubicBezTo>
                    <a:cubicBezTo>
                      <a:pt x="30" y="3"/>
                      <a:pt x="31" y="2"/>
                      <a:pt x="32" y="3"/>
                    </a:cubicBezTo>
                    <a:cubicBezTo>
                      <a:pt x="33" y="4"/>
                      <a:pt x="34" y="3"/>
                      <a:pt x="35" y="2"/>
                    </a:cubicBezTo>
                    <a:cubicBezTo>
                      <a:pt x="37" y="2"/>
                      <a:pt x="38" y="2"/>
                      <a:pt x="39" y="2"/>
                    </a:cubicBezTo>
                    <a:cubicBezTo>
                      <a:pt x="41" y="3"/>
                      <a:pt x="42" y="4"/>
                      <a:pt x="44" y="4"/>
                    </a:cubicBezTo>
                    <a:cubicBezTo>
                      <a:pt x="44" y="4"/>
                      <a:pt x="44" y="3"/>
                      <a:pt x="44" y="2"/>
                    </a:cubicBezTo>
                    <a:cubicBezTo>
                      <a:pt x="45" y="2"/>
                      <a:pt x="45" y="2"/>
                      <a:pt x="46" y="1"/>
                    </a:cubicBezTo>
                    <a:cubicBezTo>
                      <a:pt x="46" y="1"/>
                      <a:pt x="48" y="2"/>
                      <a:pt x="49" y="2"/>
                    </a:cubicBezTo>
                    <a:cubicBezTo>
                      <a:pt x="48" y="2"/>
                      <a:pt x="47" y="1"/>
                      <a:pt x="47" y="1"/>
                    </a:cubicBezTo>
                    <a:cubicBezTo>
                      <a:pt x="48" y="1"/>
                      <a:pt x="52" y="0"/>
                      <a:pt x="52" y="2"/>
                    </a:cubicBezTo>
                    <a:cubicBezTo>
                      <a:pt x="51" y="3"/>
                      <a:pt x="51" y="3"/>
                      <a:pt x="51" y="3"/>
                    </a:cubicBezTo>
                    <a:cubicBezTo>
                      <a:pt x="50" y="3"/>
                      <a:pt x="51" y="4"/>
                      <a:pt x="51" y="5"/>
                    </a:cubicBezTo>
                    <a:cubicBezTo>
                      <a:pt x="50" y="6"/>
                      <a:pt x="45" y="5"/>
                      <a:pt x="46" y="7"/>
                    </a:cubicBezTo>
                    <a:cubicBezTo>
                      <a:pt x="45" y="5"/>
                      <a:pt x="44" y="6"/>
                      <a:pt x="42" y="6"/>
                    </a:cubicBezTo>
                    <a:cubicBezTo>
                      <a:pt x="41" y="6"/>
                      <a:pt x="40" y="5"/>
                      <a:pt x="39" y="5"/>
                    </a:cubicBezTo>
                    <a:cubicBezTo>
                      <a:pt x="37" y="5"/>
                      <a:pt x="36" y="4"/>
                      <a:pt x="34" y="4"/>
                    </a:cubicBezTo>
                    <a:cubicBezTo>
                      <a:pt x="32" y="4"/>
                      <a:pt x="31" y="4"/>
                      <a:pt x="29" y="4"/>
                    </a:cubicBezTo>
                    <a:cubicBezTo>
                      <a:pt x="27" y="4"/>
                      <a:pt x="16" y="5"/>
                      <a:pt x="17" y="2"/>
                    </a:cubicBezTo>
                    <a:cubicBezTo>
                      <a:pt x="15" y="2"/>
                      <a:pt x="18" y="3"/>
                      <a:pt x="16" y="4"/>
                    </a:cubicBezTo>
                    <a:cubicBezTo>
                      <a:pt x="15" y="5"/>
                      <a:pt x="14" y="5"/>
                      <a:pt x="14" y="5"/>
                    </a:cubicBezTo>
                    <a:cubicBezTo>
                      <a:pt x="13" y="5"/>
                      <a:pt x="13" y="6"/>
                      <a:pt x="12" y="6"/>
                    </a:cubicBezTo>
                    <a:cubicBezTo>
                      <a:pt x="12" y="6"/>
                      <a:pt x="12" y="8"/>
                      <a:pt x="12" y="8"/>
                    </a:cubicBezTo>
                    <a:cubicBezTo>
                      <a:pt x="11" y="11"/>
                      <a:pt x="7" y="9"/>
                      <a:pt x="8" y="11"/>
                    </a:cubicBezTo>
                    <a:cubicBezTo>
                      <a:pt x="8" y="12"/>
                      <a:pt x="8" y="12"/>
                      <a:pt x="9" y="13"/>
                    </a:cubicBezTo>
                    <a:cubicBezTo>
                      <a:pt x="9" y="13"/>
                      <a:pt x="9" y="14"/>
                      <a:pt x="9" y="15"/>
                    </a:cubicBezTo>
                    <a:cubicBezTo>
                      <a:pt x="8" y="16"/>
                      <a:pt x="8" y="16"/>
                      <a:pt x="8" y="16"/>
                    </a:cubicBezTo>
                    <a:cubicBezTo>
                      <a:pt x="7" y="18"/>
                      <a:pt x="11" y="19"/>
                      <a:pt x="10" y="2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44" name="Freeform 5485"/>
              <p:cNvSpPr>
                <a:spLocks/>
              </p:cNvSpPr>
              <p:nvPr/>
            </p:nvSpPr>
            <p:spPr bwMode="auto">
              <a:xfrm>
                <a:off x="3485" y="1929"/>
                <a:ext cx="19" cy="11"/>
              </a:xfrm>
              <a:custGeom>
                <a:avLst/>
                <a:gdLst>
                  <a:gd name="T0" fmla="*/ 12 w 14"/>
                  <a:gd name="T1" fmla="*/ 10 h 8"/>
                  <a:gd name="T2" fmla="*/ 12 w 14"/>
                  <a:gd name="T3" fmla="*/ 8 h 8"/>
                  <a:gd name="T4" fmla="*/ 10 w 14"/>
                  <a:gd name="T5" fmla="*/ 7 h 8"/>
                  <a:gd name="T6" fmla="*/ 5 w 14"/>
                  <a:gd name="T7" fmla="*/ 6 h 8"/>
                  <a:gd name="T8" fmla="*/ 3 w 14"/>
                  <a:gd name="T9" fmla="*/ 6 h 8"/>
                  <a:gd name="T10" fmla="*/ 1 w 14"/>
                  <a:gd name="T11" fmla="*/ 1 h 8"/>
                  <a:gd name="T12" fmla="*/ 5 w 14"/>
                  <a:gd name="T13" fmla="*/ 4 h 8"/>
                  <a:gd name="T14" fmla="*/ 7 w 14"/>
                  <a:gd name="T15" fmla="*/ 3 h 8"/>
                  <a:gd name="T16" fmla="*/ 11 w 14"/>
                  <a:gd name="T17" fmla="*/ 1 h 8"/>
                  <a:gd name="T18" fmla="*/ 7 w 14"/>
                  <a:gd name="T19" fmla="*/ 0 h 8"/>
                  <a:gd name="T20" fmla="*/ 11 w 14"/>
                  <a:gd name="T21" fmla="*/ 3 h 8"/>
                  <a:gd name="T22" fmla="*/ 16 w 14"/>
                  <a:gd name="T23" fmla="*/ 4 h 8"/>
                  <a:gd name="T24" fmla="*/ 18 w 14"/>
                  <a:gd name="T25" fmla="*/ 8 h 8"/>
                  <a:gd name="T26" fmla="*/ 12 w 14"/>
                  <a:gd name="T27" fmla="*/ 1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 h="8">
                    <a:moveTo>
                      <a:pt x="9" y="7"/>
                    </a:moveTo>
                    <a:cubicBezTo>
                      <a:pt x="9" y="7"/>
                      <a:pt x="9" y="6"/>
                      <a:pt x="9" y="6"/>
                    </a:cubicBezTo>
                    <a:cubicBezTo>
                      <a:pt x="8" y="5"/>
                      <a:pt x="8" y="4"/>
                      <a:pt x="7" y="5"/>
                    </a:cubicBezTo>
                    <a:cubicBezTo>
                      <a:pt x="6" y="6"/>
                      <a:pt x="5" y="4"/>
                      <a:pt x="4" y="4"/>
                    </a:cubicBezTo>
                    <a:cubicBezTo>
                      <a:pt x="3" y="4"/>
                      <a:pt x="3" y="5"/>
                      <a:pt x="2" y="4"/>
                    </a:cubicBezTo>
                    <a:cubicBezTo>
                      <a:pt x="1" y="4"/>
                      <a:pt x="0" y="2"/>
                      <a:pt x="1" y="1"/>
                    </a:cubicBezTo>
                    <a:cubicBezTo>
                      <a:pt x="3" y="0"/>
                      <a:pt x="4" y="2"/>
                      <a:pt x="4" y="3"/>
                    </a:cubicBezTo>
                    <a:cubicBezTo>
                      <a:pt x="5" y="3"/>
                      <a:pt x="5" y="2"/>
                      <a:pt x="5" y="2"/>
                    </a:cubicBezTo>
                    <a:cubicBezTo>
                      <a:pt x="6" y="2"/>
                      <a:pt x="7" y="2"/>
                      <a:pt x="8" y="1"/>
                    </a:cubicBezTo>
                    <a:cubicBezTo>
                      <a:pt x="7" y="1"/>
                      <a:pt x="5" y="1"/>
                      <a:pt x="5" y="0"/>
                    </a:cubicBezTo>
                    <a:cubicBezTo>
                      <a:pt x="8" y="0"/>
                      <a:pt x="7" y="0"/>
                      <a:pt x="8" y="2"/>
                    </a:cubicBezTo>
                    <a:cubicBezTo>
                      <a:pt x="9" y="4"/>
                      <a:pt x="11" y="4"/>
                      <a:pt x="12" y="3"/>
                    </a:cubicBezTo>
                    <a:cubicBezTo>
                      <a:pt x="14" y="3"/>
                      <a:pt x="14" y="5"/>
                      <a:pt x="13" y="6"/>
                    </a:cubicBezTo>
                    <a:cubicBezTo>
                      <a:pt x="12" y="6"/>
                      <a:pt x="10" y="8"/>
                      <a:pt x="9" y="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45" name="Freeform 5486"/>
              <p:cNvSpPr>
                <a:spLocks/>
              </p:cNvSpPr>
              <p:nvPr/>
            </p:nvSpPr>
            <p:spPr bwMode="auto">
              <a:xfrm>
                <a:off x="3146" y="3078"/>
                <a:ext cx="21" cy="24"/>
              </a:xfrm>
              <a:custGeom>
                <a:avLst/>
                <a:gdLst>
                  <a:gd name="T0" fmla="*/ 0 w 16"/>
                  <a:gd name="T1" fmla="*/ 13 h 18"/>
                  <a:gd name="T2" fmla="*/ 1 w 16"/>
                  <a:gd name="T3" fmla="*/ 13 h 18"/>
                  <a:gd name="T4" fmla="*/ 4 w 16"/>
                  <a:gd name="T5" fmla="*/ 17 h 18"/>
                  <a:gd name="T6" fmla="*/ 7 w 16"/>
                  <a:gd name="T7" fmla="*/ 20 h 18"/>
                  <a:gd name="T8" fmla="*/ 14 w 16"/>
                  <a:gd name="T9" fmla="*/ 23 h 18"/>
                  <a:gd name="T10" fmla="*/ 16 w 16"/>
                  <a:gd name="T11" fmla="*/ 20 h 18"/>
                  <a:gd name="T12" fmla="*/ 17 w 16"/>
                  <a:gd name="T13" fmla="*/ 16 h 18"/>
                  <a:gd name="T14" fmla="*/ 20 w 16"/>
                  <a:gd name="T15" fmla="*/ 16 h 18"/>
                  <a:gd name="T16" fmla="*/ 20 w 16"/>
                  <a:gd name="T17" fmla="*/ 15 h 18"/>
                  <a:gd name="T18" fmla="*/ 18 w 16"/>
                  <a:gd name="T19" fmla="*/ 4 h 18"/>
                  <a:gd name="T20" fmla="*/ 13 w 16"/>
                  <a:gd name="T21" fmla="*/ 0 h 18"/>
                  <a:gd name="T22" fmla="*/ 9 w 16"/>
                  <a:gd name="T23" fmla="*/ 0 h 18"/>
                  <a:gd name="T24" fmla="*/ 5 w 16"/>
                  <a:gd name="T25" fmla="*/ 4 h 18"/>
                  <a:gd name="T26" fmla="*/ 4 w 16"/>
                  <a:gd name="T27" fmla="*/ 7 h 18"/>
                  <a:gd name="T28" fmla="*/ 0 w 16"/>
                  <a:gd name="T29" fmla="*/ 13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6" h="18">
                    <a:moveTo>
                      <a:pt x="0" y="10"/>
                    </a:moveTo>
                    <a:cubicBezTo>
                      <a:pt x="1" y="10"/>
                      <a:pt x="1" y="10"/>
                      <a:pt x="1" y="10"/>
                    </a:cubicBezTo>
                    <a:cubicBezTo>
                      <a:pt x="2" y="12"/>
                      <a:pt x="2" y="11"/>
                      <a:pt x="3" y="13"/>
                    </a:cubicBezTo>
                    <a:cubicBezTo>
                      <a:pt x="4" y="14"/>
                      <a:pt x="4" y="14"/>
                      <a:pt x="5" y="15"/>
                    </a:cubicBezTo>
                    <a:cubicBezTo>
                      <a:pt x="6" y="17"/>
                      <a:pt x="9" y="18"/>
                      <a:pt x="11" y="17"/>
                    </a:cubicBezTo>
                    <a:cubicBezTo>
                      <a:pt x="12" y="16"/>
                      <a:pt x="11" y="16"/>
                      <a:pt x="12" y="15"/>
                    </a:cubicBezTo>
                    <a:cubicBezTo>
                      <a:pt x="13" y="12"/>
                      <a:pt x="13" y="12"/>
                      <a:pt x="13" y="12"/>
                    </a:cubicBezTo>
                    <a:cubicBezTo>
                      <a:pt x="15" y="12"/>
                      <a:pt x="15" y="12"/>
                      <a:pt x="15" y="12"/>
                    </a:cubicBezTo>
                    <a:cubicBezTo>
                      <a:pt x="15" y="11"/>
                      <a:pt x="15" y="11"/>
                      <a:pt x="15" y="11"/>
                    </a:cubicBezTo>
                    <a:cubicBezTo>
                      <a:pt x="13" y="3"/>
                      <a:pt x="16" y="9"/>
                      <a:pt x="14" y="3"/>
                    </a:cubicBezTo>
                    <a:cubicBezTo>
                      <a:pt x="12" y="2"/>
                      <a:pt x="11" y="1"/>
                      <a:pt x="10" y="0"/>
                    </a:cubicBezTo>
                    <a:cubicBezTo>
                      <a:pt x="7" y="0"/>
                      <a:pt x="7" y="0"/>
                      <a:pt x="7" y="0"/>
                    </a:cubicBezTo>
                    <a:cubicBezTo>
                      <a:pt x="6" y="2"/>
                      <a:pt x="5" y="2"/>
                      <a:pt x="4" y="3"/>
                    </a:cubicBezTo>
                    <a:cubicBezTo>
                      <a:pt x="3" y="4"/>
                      <a:pt x="3" y="5"/>
                      <a:pt x="3" y="5"/>
                    </a:cubicBezTo>
                    <a:cubicBezTo>
                      <a:pt x="2" y="6"/>
                      <a:pt x="1" y="10"/>
                      <a:pt x="0" y="10"/>
                    </a:cubicBezTo>
                    <a:close/>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46" name="Freeform 5487"/>
              <p:cNvSpPr>
                <a:spLocks/>
              </p:cNvSpPr>
              <p:nvPr/>
            </p:nvSpPr>
            <p:spPr bwMode="auto">
              <a:xfrm>
                <a:off x="3442" y="1946"/>
                <a:ext cx="233" cy="135"/>
              </a:xfrm>
              <a:custGeom>
                <a:avLst/>
                <a:gdLst>
                  <a:gd name="T0" fmla="*/ 29 w 177"/>
                  <a:gd name="T1" fmla="*/ 1 h 102"/>
                  <a:gd name="T2" fmla="*/ 32 w 177"/>
                  <a:gd name="T3" fmla="*/ 20 h 102"/>
                  <a:gd name="T4" fmla="*/ 39 w 177"/>
                  <a:gd name="T5" fmla="*/ 21 h 102"/>
                  <a:gd name="T6" fmla="*/ 43 w 177"/>
                  <a:gd name="T7" fmla="*/ 26 h 102"/>
                  <a:gd name="T8" fmla="*/ 54 w 177"/>
                  <a:gd name="T9" fmla="*/ 25 h 102"/>
                  <a:gd name="T10" fmla="*/ 75 w 177"/>
                  <a:gd name="T11" fmla="*/ 29 h 102"/>
                  <a:gd name="T12" fmla="*/ 90 w 177"/>
                  <a:gd name="T13" fmla="*/ 32 h 102"/>
                  <a:gd name="T14" fmla="*/ 117 w 177"/>
                  <a:gd name="T15" fmla="*/ 30 h 102"/>
                  <a:gd name="T16" fmla="*/ 129 w 177"/>
                  <a:gd name="T17" fmla="*/ 41 h 102"/>
                  <a:gd name="T18" fmla="*/ 138 w 177"/>
                  <a:gd name="T19" fmla="*/ 57 h 102"/>
                  <a:gd name="T20" fmla="*/ 147 w 177"/>
                  <a:gd name="T21" fmla="*/ 68 h 102"/>
                  <a:gd name="T22" fmla="*/ 168 w 177"/>
                  <a:gd name="T23" fmla="*/ 75 h 102"/>
                  <a:gd name="T24" fmla="*/ 175 w 177"/>
                  <a:gd name="T25" fmla="*/ 74 h 102"/>
                  <a:gd name="T26" fmla="*/ 179 w 177"/>
                  <a:gd name="T27" fmla="*/ 66 h 102"/>
                  <a:gd name="T28" fmla="*/ 191 w 177"/>
                  <a:gd name="T29" fmla="*/ 60 h 102"/>
                  <a:gd name="T30" fmla="*/ 197 w 177"/>
                  <a:gd name="T31" fmla="*/ 54 h 102"/>
                  <a:gd name="T32" fmla="*/ 192 w 177"/>
                  <a:gd name="T33" fmla="*/ 65 h 102"/>
                  <a:gd name="T34" fmla="*/ 200 w 177"/>
                  <a:gd name="T35" fmla="*/ 68 h 102"/>
                  <a:gd name="T36" fmla="*/ 209 w 177"/>
                  <a:gd name="T37" fmla="*/ 69 h 102"/>
                  <a:gd name="T38" fmla="*/ 211 w 177"/>
                  <a:gd name="T39" fmla="*/ 65 h 102"/>
                  <a:gd name="T40" fmla="*/ 220 w 177"/>
                  <a:gd name="T41" fmla="*/ 73 h 102"/>
                  <a:gd name="T42" fmla="*/ 232 w 177"/>
                  <a:gd name="T43" fmla="*/ 75 h 102"/>
                  <a:gd name="T44" fmla="*/ 225 w 177"/>
                  <a:gd name="T45" fmla="*/ 79 h 102"/>
                  <a:gd name="T46" fmla="*/ 221 w 177"/>
                  <a:gd name="T47" fmla="*/ 85 h 102"/>
                  <a:gd name="T48" fmla="*/ 216 w 177"/>
                  <a:gd name="T49" fmla="*/ 86 h 102"/>
                  <a:gd name="T50" fmla="*/ 208 w 177"/>
                  <a:gd name="T51" fmla="*/ 85 h 102"/>
                  <a:gd name="T52" fmla="*/ 199 w 177"/>
                  <a:gd name="T53" fmla="*/ 82 h 102"/>
                  <a:gd name="T54" fmla="*/ 201 w 177"/>
                  <a:gd name="T55" fmla="*/ 77 h 102"/>
                  <a:gd name="T56" fmla="*/ 190 w 177"/>
                  <a:gd name="T57" fmla="*/ 78 h 102"/>
                  <a:gd name="T58" fmla="*/ 186 w 177"/>
                  <a:gd name="T59" fmla="*/ 82 h 102"/>
                  <a:gd name="T60" fmla="*/ 178 w 177"/>
                  <a:gd name="T61" fmla="*/ 86 h 102"/>
                  <a:gd name="T62" fmla="*/ 180 w 177"/>
                  <a:gd name="T63" fmla="*/ 87 h 102"/>
                  <a:gd name="T64" fmla="*/ 180 w 177"/>
                  <a:gd name="T65" fmla="*/ 90 h 102"/>
                  <a:gd name="T66" fmla="*/ 178 w 177"/>
                  <a:gd name="T67" fmla="*/ 97 h 102"/>
                  <a:gd name="T68" fmla="*/ 166 w 177"/>
                  <a:gd name="T69" fmla="*/ 95 h 102"/>
                  <a:gd name="T70" fmla="*/ 168 w 177"/>
                  <a:gd name="T71" fmla="*/ 102 h 102"/>
                  <a:gd name="T72" fmla="*/ 176 w 177"/>
                  <a:gd name="T73" fmla="*/ 105 h 102"/>
                  <a:gd name="T74" fmla="*/ 182 w 177"/>
                  <a:gd name="T75" fmla="*/ 116 h 102"/>
                  <a:gd name="T76" fmla="*/ 179 w 177"/>
                  <a:gd name="T77" fmla="*/ 135 h 102"/>
                  <a:gd name="T78" fmla="*/ 170 w 177"/>
                  <a:gd name="T79" fmla="*/ 132 h 102"/>
                  <a:gd name="T80" fmla="*/ 162 w 177"/>
                  <a:gd name="T81" fmla="*/ 131 h 102"/>
                  <a:gd name="T82" fmla="*/ 159 w 177"/>
                  <a:gd name="T83" fmla="*/ 120 h 102"/>
                  <a:gd name="T84" fmla="*/ 146 w 177"/>
                  <a:gd name="T85" fmla="*/ 116 h 102"/>
                  <a:gd name="T86" fmla="*/ 130 w 177"/>
                  <a:gd name="T87" fmla="*/ 107 h 102"/>
                  <a:gd name="T88" fmla="*/ 115 w 177"/>
                  <a:gd name="T89" fmla="*/ 98 h 102"/>
                  <a:gd name="T90" fmla="*/ 90 w 177"/>
                  <a:gd name="T91" fmla="*/ 74 h 102"/>
                  <a:gd name="T92" fmla="*/ 82 w 177"/>
                  <a:gd name="T93" fmla="*/ 69 h 102"/>
                  <a:gd name="T94" fmla="*/ 71 w 177"/>
                  <a:gd name="T95" fmla="*/ 69 h 102"/>
                  <a:gd name="T96" fmla="*/ 63 w 177"/>
                  <a:gd name="T97" fmla="*/ 66 h 102"/>
                  <a:gd name="T98" fmla="*/ 63 w 177"/>
                  <a:gd name="T99" fmla="*/ 61 h 102"/>
                  <a:gd name="T100" fmla="*/ 61 w 177"/>
                  <a:gd name="T101" fmla="*/ 56 h 102"/>
                  <a:gd name="T102" fmla="*/ 50 w 177"/>
                  <a:gd name="T103" fmla="*/ 52 h 102"/>
                  <a:gd name="T104" fmla="*/ 41 w 177"/>
                  <a:gd name="T105" fmla="*/ 46 h 102"/>
                  <a:gd name="T106" fmla="*/ 41 w 177"/>
                  <a:gd name="T107" fmla="*/ 53 h 102"/>
                  <a:gd name="T108" fmla="*/ 33 w 177"/>
                  <a:gd name="T109" fmla="*/ 52 h 102"/>
                  <a:gd name="T110" fmla="*/ 25 w 177"/>
                  <a:gd name="T111" fmla="*/ 65 h 102"/>
                  <a:gd name="T112" fmla="*/ 21 w 177"/>
                  <a:gd name="T113" fmla="*/ 69 h 102"/>
                  <a:gd name="T114" fmla="*/ 0 w 177"/>
                  <a:gd name="T115" fmla="*/ 11 h 10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7" h="102">
                    <a:moveTo>
                      <a:pt x="0" y="8"/>
                    </a:moveTo>
                    <a:cubicBezTo>
                      <a:pt x="22" y="1"/>
                      <a:pt x="22" y="1"/>
                      <a:pt x="22" y="1"/>
                    </a:cubicBezTo>
                    <a:cubicBezTo>
                      <a:pt x="24" y="0"/>
                      <a:pt x="20" y="8"/>
                      <a:pt x="23" y="12"/>
                    </a:cubicBezTo>
                    <a:cubicBezTo>
                      <a:pt x="23" y="12"/>
                      <a:pt x="23" y="14"/>
                      <a:pt x="24" y="15"/>
                    </a:cubicBezTo>
                    <a:cubicBezTo>
                      <a:pt x="24" y="16"/>
                      <a:pt x="25" y="16"/>
                      <a:pt x="25" y="16"/>
                    </a:cubicBezTo>
                    <a:cubicBezTo>
                      <a:pt x="30" y="16"/>
                      <a:pt x="30" y="16"/>
                      <a:pt x="30" y="16"/>
                    </a:cubicBezTo>
                    <a:cubicBezTo>
                      <a:pt x="31" y="15"/>
                      <a:pt x="31" y="17"/>
                      <a:pt x="31" y="17"/>
                    </a:cubicBezTo>
                    <a:cubicBezTo>
                      <a:pt x="31" y="18"/>
                      <a:pt x="33" y="18"/>
                      <a:pt x="33" y="20"/>
                    </a:cubicBezTo>
                    <a:cubicBezTo>
                      <a:pt x="33" y="20"/>
                      <a:pt x="34" y="19"/>
                      <a:pt x="34" y="19"/>
                    </a:cubicBezTo>
                    <a:cubicBezTo>
                      <a:pt x="34" y="18"/>
                      <a:pt x="41" y="19"/>
                      <a:pt x="41" y="19"/>
                    </a:cubicBezTo>
                    <a:cubicBezTo>
                      <a:pt x="43" y="17"/>
                      <a:pt x="45" y="15"/>
                      <a:pt x="45" y="12"/>
                    </a:cubicBezTo>
                    <a:cubicBezTo>
                      <a:pt x="48" y="12"/>
                      <a:pt x="52" y="17"/>
                      <a:pt x="57" y="22"/>
                    </a:cubicBezTo>
                    <a:cubicBezTo>
                      <a:pt x="58" y="23"/>
                      <a:pt x="60" y="25"/>
                      <a:pt x="61" y="25"/>
                    </a:cubicBezTo>
                    <a:cubicBezTo>
                      <a:pt x="63" y="26"/>
                      <a:pt x="66" y="25"/>
                      <a:pt x="68" y="24"/>
                    </a:cubicBezTo>
                    <a:cubicBezTo>
                      <a:pt x="74" y="23"/>
                      <a:pt x="80" y="26"/>
                      <a:pt x="85" y="25"/>
                    </a:cubicBezTo>
                    <a:cubicBezTo>
                      <a:pt x="86" y="24"/>
                      <a:pt x="88" y="22"/>
                      <a:pt x="89" y="23"/>
                    </a:cubicBezTo>
                    <a:cubicBezTo>
                      <a:pt x="91" y="24"/>
                      <a:pt x="92" y="26"/>
                      <a:pt x="94" y="27"/>
                    </a:cubicBezTo>
                    <a:cubicBezTo>
                      <a:pt x="96" y="28"/>
                      <a:pt x="97" y="29"/>
                      <a:pt x="98" y="31"/>
                    </a:cubicBezTo>
                    <a:cubicBezTo>
                      <a:pt x="100" y="33"/>
                      <a:pt x="100" y="32"/>
                      <a:pt x="102" y="32"/>
                    </a:cubicBezTo>
                    <a:cubicBezTo>
                      <a:pt x="103" y="35"/>
                      <a:pt x="102" y="41"/>
                      <a:pt x="105" y="43"/>
                    </a:cubicBezTo>
                    <a:cubicBezTo>
                      <a:pt x="107" y="44"/>
                      <a:pt x="108" y="43"/>
                      <a:pt x="110" y="45"/>
                    </a:cubicBezTo>
                    <a:cubicBezTo>
                      <a:pt x="111" y="47"/>
                      <a:pt x="111" y="49"/>
                      <a:pt x="112" y="51"/>
                    </a:cubicBezTo>
                    <a:cubicBezTo>
                      <a:pt x="114" y="56"/>
                      <a:pt x="121" y="53"/>
                      <a:pt x="124" y="53"/>
                    </a:cubicBezTo>
                    <a:cubicBezTo>
                      <a:pt x="127" y="53"/>
                      <a:pt x="128" y="55"/>
                      <a:pt x="128" y="57"/>
                    </a:cubicBezTo>
                    <a:cubicBezTo>
                      <a:pt x="127" y="60"/>
                      <a:pt x="132" y="59"/>
                      <a:pt x="134" y="60"/>
                    </a:cubicBezTo>
                    <a:cubicBezTo>
                      <a:pt x="134" y="59"/>
                      <a:pt x="132" y="57"/>
                      <a:pt x="133" y="56"/>
                    </a:cubicBezTo>
                    <a:cubicBezTo>
                      <a:pt x="134" y="55"/>
                      <a:pt x="134" y="54"/>
                      <a:pt x="135" y="53"/>
                    </a:cubicBezTo>
                    <a:cubicBezTo>
                      <a:pt x="137" y="53"/>
                      <a:pt x="135" y="51"/>
                      <a:pt x="136" y="50"/>
                    </a:cubicBezTo>
                    <a:cubicBezTo>
                      <a:pt x="137" y="49"/>
                      <a:pt x="139" y="48"/>
                      <a:pt x="141" y="47"/>
                    </a:cubicBezTo>
                    <a:cubicBezTo>
                      <a:pt x="142" y="46"/>
                      <a:pt x="144" y="46"/>
                      <a:pt x="145" y="45"/>
                    </a:cubicBezTo>
                    <a:cubicBezTo>
                      <a:pt x="145" y="44"/>
                      <a:pt x="146" y="42"/>
                      <a:pt x="147" y="42"/>
                    </a:cubicBezTo>
                    <a:cubicBezTo>
                      <a:pt x="148" y="42"/>
                      <a:pt x="148" y="43"/>
                      <a:pt x="150" y="41"/>
                    </a:cubicBezTo>
                    <a:cubicBezTo>
                      <a:pt x="151" y="40"/>
                      <a:pt x="153" y="40"/>
                      <a:pt x="154" y="41"/>
                    </a:cubicBezTo>
                    <a:cubicBezTo>
                      <a:pt x="152" y="43"/>
                      <a:pt x="147" y="46"/>
                      <a:pt x="146" y="49"/>
                    </a:cubicBezTo>
                    <a:cubicBezTo>
                      <a:pt x="147" y="49"/>
                      <a:pt x="148" y="50"/>
                      <a:pt x="149" y="50"/>
                    </a:cubicBezTo>
                    <a:cubicBezTo>
                      <a:pt x="151" y="50"/>
                      <a:pt x="152" y="49"/>
                      <a:pt x="152" y="51"/>
                    </a:cubicBezTo>
                    <a:cubicBezTo>
                      <a:pt x="154" y="54"/>
                      <a:pt x="157" y="52"/>
                      <a:pt x="159" y="54"/>
                    </a:cubicBezTo>
                    <a:cubicBezTo>
                      <a:pt x="159" y="53"/>
                      <a:pt x="159" y="52"/>
                      <a:pt x="159" y="52"/>
                    </a:cubicBezTo>
                    <a:cubicBezTo>
                      <a:pt x="160" y="52"/>
                      <a:pt x="160" y="52"/>
                      <a:pt x="160" y="51"/>
                    </a:cubicBezTo>
                    <a:cubicBezTo>
                      <a:pt x="161" y="50"/>
                      <a:pt x="160" y="49"/>
                      <a:pt x="160" y="49"/>
                    </a:cubicBezTo>
                    <a:cubicBezTo>
                      <a:pt x="161" y="50"/>
                      <a:pt x="162" y="50"/>
                      <a:pt x="164" y="52"/>
                    </a:cubicBezTo>
                    <a:cubicBezTo>
                      <a:pt x="165" y="53"/>
                      <a:pt x="167" y="53"/>
                      <a:pt x="167" y="55"/>
                    </a:cubicBezTo>
                    <a:cubicBezTo>
                      <a:pt x="170" y="54"/>
                      <a:pt x="171" y="56"/>
                      <a:pt x="173" y="57"/>
                    </a:cubicBezTo>
                    <a:cubicBezTo>
                      <a:pt x="174" y="56"/>
                      <a:pt x="175" y="56"/>
                      <a:pt x="176" y="57"/>
                    </a:cubicBezTo>
                    <a:cubicBezTo>
                      <a:pt x="177" y="58"/>
                      <a:pt x="175" y="59"/>
                      <a:pt x="175" y="59"/>
                    </a:cubicBezTo>
                    <a:cubicBezTo>
                      <a:pt x="174" y="61"/>
                      <a:pt x="173" y="61"/>
                      <a:pt x="171" y="60"/>
                    </a:cubicBezTo>
                    <a:cubicBezTo>
                      <a:pt x="171" y="61"/>
                      <a:pt x="171" y="61"/>
                      <a:pt x="171" y="62"/>
                    </a:cubicBezTo>
                    <a:cubicBezTo>
                      <a:pt x="171" y="62"/>
                      <a:pt x="165" y="62"/>
                      <a:pt x="168" y="64"/>
                    </a:cubicBezTo>
                    <a:cubicBezTo>
                      <a:pt x="167" y="64"/>
                      <a:pt x="166" y="65"/>
                      <a:pt x="165" y="65"/>
                    </a:cubicBezTo>
                    <a:cubicBezTo>
                      <a:pt x="165" y="65"/>
                      <a:pt x="165" y="64"/>
                      <a:pt x="164" y="65"/>
                    </a:cubicBezTo>
                    <a:cubicBezTo>
                      <a:pt x="163" y="65"/>
                      <a:pt x="163" y="64"/>
                      <a:pt x="162" y="64"/>
                    </a:cubicBezTo>
                    <a:cubicBezTo>
                      <a:pt x="160" y="63"/>
                      <a:pt x="159" y="64"/>
                      <a:pt x="158" y="64"/>
                    </a:cubicBezTo>
                    <a:cubicBezTo>
                      <a:pt x="157" y="65"/>
                      <a:pt x="157" y="64"/>
                      <a:pt x="156" y="65"/>
                    </a:cubicBezTo>
                    <a:cubicBezTo>
                      <a:pt x="154" y="65"/>
                      <a:pt x="154" y="63"/>
                      <a:pt x="151" y="62"/>
                    </a:cubicBezTo>
                    <a:cubicBezTo>
                      <a:pt x="150" y="62"/>
                      <a:pt x="153" y="60"/>
                      <a:pt x="154" y="59"/>
                    </a:cubicBezTo>
                    <a:cubicBezTo>
                      <a:pt x="154" y="59"/>
                      <a:pt x="154" y="58"/>
                      <a:pt x="153" y="58"/>
                    </a:cubicBezTo>
                    <a:cubicBezTo>
                      <a:pt x="152" y="57"/>
                      <a:pt x="151" y="56"/>
                      <a:pt x="150" y="55"/>
                    </a:cubicBezTo>
                    <a:cubicBezTo>
                      <a:pt x="150" y="56"/>
                      <a:pt x="146" y="60"/>
                      <a:pt x="144" y="59"/>
                    </a:cubicBezTo>
                    <a:cubicBezTo>
                      <a:pt x="143" y="58"/>
                      <a:pt x="141" y="57"/>
                      <a:pt x="140" y="59"/>
                    </a:cubicBezTo>
                    <a:cubicBezTo>
                      <a:pt x="140" y="60"/>
                      <a:pt x="140" y="61"/>
                      <a:pt x="141" y="62"/>
                    </a:cubicBezTo>
                    <a:cubicBezTo>
                      <a:pt x="142" y="63"/>
                      <a:pt x="141" y="64"/>
                      <a:pt x="142" y="65"/>
                    </a:cubicBezTo>
                    <a:cubicBezTo>
                      <a:pt x="140" y="65"/>
                      <a:pt x="137" y="63"/>
                      <a:pt x="135" y="65"/>
                    </a:cubicBezTo>
                    <a:cubicBezTo>
                      <a:pt x="136" y="66"/>
                      <a:pt x="138" y="65"/>
                      <a:pt x="138" y="66"/>
                    </a:cubicBezTo>
                    <a:cubicBezTo>
                      <a:pt x="138" y="66"/>
                      <a:pt x="137" y="66"/>
                      <a:pt x="137" y="66"/>
                    </a:cubicBezTo>
                    <a:cubicBezTo>
                      <a:pt x="137" y="67"/>
                      <a:pt x="137" y="67"/>
                      <a:pt x="138" y="67"/>
                    </a:cubicBezTo>
                    <a:cubicBezTo>
                      <a:pt x="137" y="68"/>
                      <a:pt x="137" y="68"/>
                      <a:pt x="137" y="68"/>
                    </a:cubicBezTo>
                    <a:cubicBezTo>
                      <a:pt x="137" y="68"/>
                      <a:pt x="136" y="68"/>
                      <a:pt x="136" y="69"/>
                    </a:cubicBezTo>
                    <a:cubicBezTo>
                      <a:pt x="137" y="71"/>
                      <a:pt x="137" y="72"/>
                      <a:pt x="135" y="73"/>
                    </a:cubicBezTo>
                    <a:cubicBezTo>
                      <a:pt x="133" y="73"/>
                      <a:pt x="129" y="71"/>
                      <a:pt x="128" y="72"/>
                    </a:cubicBezTo>
                    <a:cubicBezTo>
                      <a:pt x="127" y="72"/>
                      <a:pt x="126" y="72"/>
                      <a:pt x="126" y="72"/>
                    </a:cubicBezTo>
                    <a:cubicBezTo>
                      <a:pt x="125" y="75"/>
                      <a:pt x="126" y="75"/>
                      <a:pt x="125" y="76"/>
                    </a:cubicBezTo>
                    <a:cubicBezTo>
                      <a:pt x="126" y="77"/>
                      <a:pt x="127" y="77"/>
                      <a:pt x="128" y="77"/>
                    </a:cubicBezTo>
                    <a:cubicBezTo>
                      <a:pt x="129" y="78"/>
                      <a:pt x="128" y="79"/>
                      <a:pt x="130" y="79"/>
                    </a:cubicBezTo>
                    <a:cubicBezTo>
                      <a:pt x="131" y="79"/>
                      <a:pt x="132" y="79"/>
                      <a:pt x="134" y="79"/>
                    </a:cubicBezTo>
                    <a:cubicBezTo>
                      <a:pt x="135" y="80"/>
                      <a:pt x="134" y="84"/>
                      <a:pt x="135" y="85"/>
                    </a:cubicBezTo>
                    <a:cubicBezTo>
                      <a:pt x="135" y="87"/>
                      <a:pt x="137" y="87"/>
                      <a:pt x="138" y="88"/>
                    </a:cubicBezTo>
                    <a:cubicBezTo>
                      <a:pt x="139" y="90"/>
                      <a:pt x="137" y="93"/>
                      <a:pt x="136" y="94"/>
                    </a:cubicBezTo>
                    <a:cubicBezTo>
                      <a:pt x="135" y="96"/>
                      <a:pt x="134" y="98"/>
                      <a:pt x="136" y="102"/>
                    </a:cubicBezTo>
                    <a:cubicBezTo>
                      <a:pt x="133" y="100"/>
                      <a:pt x="134" y="100"/>
                      <a:pt x="133" y="100"/>
                    </a:cubicBezTo>
                    <a:cubicBezTo>
                      <a:pt x="130" y="101"/>
                      <a:pt x="130" y="101"/>
                      <a:pt x="129" y="100"/>
                    </a:cubicBezTo>
                    <a:cubicBezTo>
                      <a:pt x="128" y="99"/>
                      <a:pt x="127" y="99"/>
                      <a:pt x="126" y="98"/>
                    </a:cubicBezTo>
                    <a:cubicBezTo>
                      <a:pt x="125" y="98"/>
                      <a:pt x="124" y="99"/>
                      <a:pt x="123" y="99"/>
                    </a:cubicBezTo>
                    <a:cubicBezTo>
                      <a:pt x="121" y="97"/>
                      <a:pt x="122" y="96"/>
                      <a:pt x="121" y="95"/>
                    </a:cubicBezTo>
                    <a:cubicBezTo>
                      <a:pt x="121" y="94"/>
                      <a:pt x="123" y="91"/>
                      <a:pt x="121" y="91"/>
                    </a:cubicBezTo>
                    <a:cubicBezTo>
                      <a:pt x="119" y="90"/>
                      <a:pt x="118" y="90"/>
                      <a:pt x="117" y="89"/>
                    </a:cubicBezTo>
                    <a:cubicBezTo>
                      <a:pt x="115" y="88"/>
                      <a:pt x="113" y="88"/>
                      <a:pt x="111" y="88"/>
                    </a:cubicBezTo>
                    <a:cubicBezTo>
                      <a:pt x="108" y="87"/>
                      <a:pt x="107" y="85"/>
                      <a:pt x="105" y="84"/>
                    </a:cubicBezTo>
                    <a:cubicBezTo>
                      <a:pt x="103" y="83"/>
                      <a:pt x="101" y="82"/>
                      <a:pt x="99" y="81"/>
                    </a:cubicBezTo>
                    <a:cubicBezTo>
                      <a:pt x="97" y="80"/>
                      <a:pt x="95" y="80"/>
                      <a:pt x="93" y="79"/>
                    </a:cubicBezTo>
                    <a:cubicBezTo>
                      <a:pt x="91" y="77"/>
                      <a:pt x="89" y="76"/>
                      <a:pt x="87" y="74"/>
                    </a:cubicBezTo>
                    <a:cubicBezTo>
                      <a:pt x="83" y="72"/>
                      <a:pt x="76" y="70"/>
                      <a:pt x="75" y="66"/>
                    </a:cubicBezTo>
                    <a:cubicBezTo>
                      <a:pt x="73" y="62"/>
                      <a:pt x="70" y="60"/>
                      <a:pt x="68" y="56"/>
                    </a:cubicBezTo>
                    <a:cubicBezTo>
                      <a:pt x="67" y="54"/>
                      <a:pt x="66" y="53"/>
                      <a:pt x="64" y="52"/>
                    </a:cubicBezTo>
                    <a:cubicBezTo>
                      <a:pt x="64" y="52"/>
                      <a:pt x="63" y="51"/>
                      <a:pt x="62" y="52"/>
                    </a:cubicBezTo>
                    <a:cubicBezTo>
                      <a:pt x="61" y="52"/>
                      <a:pt x="62" y="53"/>
                      <a:pt x="61" y="53"/>
                    </a:cubicBezTo>
                    <a:cubicBezTo>
                      <a:pt x="59" y="53"/>
                      <a:pt x="57" y="52"/>
                      <a:pt x="54" y="52"/>
                    </a:cubicBezTo>
                    <a:cubicBezTo>
                      <a:pt x="53" y="52"/>
                      <a:pt x="51" y="52"/>
                      <a:pt x="50" y="51"/>
                    </a:cubicBezTo>
                    <a:cubicBezTo>
                      <a:pt x="49" y="51"/>
                      <a:pt x="49" y="51"/>
                      <a:pt x="48" y="50"/>
                    </a:cubicBezTo>
                    <a:cubicBezTo>
                      <a:pt x="48" y="49"/>
                      <a:pt x="49" y="49"/>
                      <a:pt x="49" y="48"/>
                    </a:cubicBezTo>
                    <a:cubicBezTo>
                      <a:pt x="48" y="47"/>
                      <a:pt x="48" y="46"/>
                      <a:pt x="48" y="46"/>
                    </a:cubicBezTo>
                    <a:cubicBezTo>
                      <a:pt x="48" y="46"/>
                      <a:pt x="48" y="46"/>
                      <a:pt x="49" y="46"/>
                    </a:cubicBezTo>
                    <a:cubicBezTo>
                      <a:pt x="48" y="44"/>
                      <a:pt x="46" y="45"/>
                      <a:pt x="46" y="42"/>
                    </a:cubicBezTo>
                    <a:cubicBezTo>
                      <a:pt x="46" y="40"/>
                      <a:pt x="44" y="40"/>
                      <a:pt x="42" y="40"/>
                    </a:cubicBezTo>
                    <a:cubicBezTo>
                      <a:pt x="41" y="40"/>
                      <a:pt x="38" y="40"/>
                      <a:pt x="38" y="39"/>
                    </a:cubicBezTo>
                    <a:cubicBezTo>
                      <a:pt x="37" y="37"/>
                      <a:pt x="35" y="37"/>
                      <a:pt x="34" y="36"/>
                    </a:cubicBezTo>
                    <a:cubicBezTo>
                      <a:pt x="33" y="36"/>
                      <a:pt x="32" y="34"/>
                      <a:pt x="31" y="35"/>
                    </a:cubicBezTo>
                    <a:cubicBezTo>
                      <a:pt x="30" y="36"/>
                      <a:pt x="29" y="36"/>
                      <a:pt x="28" y="36"/>
                    </a:cubicBezTo>
                    <a:cubicBezTo>
                      <a:pt x="25" y="35"/>
                      <a:pt x="31" y="39"/>
                      <a:pt x="31" y="40"/>
                    </a:cubicBezTo>
                    <a:cubicBezTo>
                      <a:pt x="30" y="39"/>
                      <a:pt x="29" y="39"/>
                      <a:pt x="28" y="38"/>
                    </a:cubicBezTo>
                    <a:cubicBezTo>
                      <a:pt x="27" y="38"/>
                      <a:pt x="26" y="37"/>
                      <a:pt x="25" y="39"/>
                    </a:cubicBezTo>
                    <a:cubicBezTo>
                      <a:pt x="25" y="43"/>
                      <a:pt x="21" y="40"/>
                      <a:pt x="20" y="42"/>
                    </a:cubicBezTo>
                    <a:cubicBezTo>
                      <a:pt x="17" y="45"/>
                      <a:pt x="17" y="45"/>
                      <a:pt x="19" y="49"/>
                    </a:cubicBezTo>
                    <a:cubicBezTo>
                      <a:pt x="19" y="50"/>
                      <a:pt x="20" y="51"/>
                      <a:pt x="20" y="52"/>
                    </a:cubicBezTo>
                    <a:cubicBezTo>
                      <a:pt x="19" y="52"/>
                      <a:pt x="16" y="52"/>
                      <a:pt x="16" y="52"/>
                    </a:cubicBezTo>
                    <a:cubicBezTo>
                      <a:pt x="12" y="52"/>
                      <a:pt x="10" y="52"/>
                      <a:pt x="9" y="52"/>
                    </a:cubicBezTo>
                    <a:cubicBezTo>
                      <a:pt x="0" y="8"/>
                      <a:pt x="0" y="8"/>
                      <a:pt x="0" y="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47" name="Freeform 5488"/>
              <p:cNvSpPr>
                <a:spLocks/>
              </p:cNvSpPr>
              <p:nvPr/>
            </p:nvSpPr>
            <p:spPr bwMode="auto">
              <a:xfrm>
                <a:off x="3473" y="1949"/>
                <a:ext cx="11" cy="19"/>
              </a:xfrm>
              <a:custGeom>
                <a:avLst/>
                <a:gdLst>
                  <a:gd name="T0" fmla="*/ 1 w 8"/>
                  <a:gd name="T1" fmla="*/ 0 h 14"/>
                  <a:gd name="T2" fmla="*/ 11 w 8"/>
                  <a:gd name="T3" fmla="*/ 5 h 14"/>
                  <a:gd name="T4" fmla="*/ 10 w 8"/>
                  <a:gd name="T5" fmla="*/ 12 h 14"/>
                  <a:gd name="T6" fmla="*/ 8 w 8"/>
                  <a:gd name="T7" fmla="*/ 11 h 14"/>
                  <a:gd name="T8" fmla="*/ 11 w 8"/>
                  <a:gd name="T9" fmla="*/ 16 h 14"/>
                  <a:gd name="T10" fmla="*/ 8 w 8"/>
                  <a:gd name="T11" fmla="*/ 15 h 14"/>
                  <a:gd name="T12" fmla="*/ 6 w 8"/>
                  <a:gd name="T13" fmla="*/ 18 h 14"/>
                  <a:gd name="T14" fmla="*/ 1 w 8"/>
                  <a:gd name="T15" fmla="*/ 12 h 14"/>
                  <a:gd name="T16" fmla="*/ 6 w 8"/>
                  <a:gd name="T17" fmla="*/ 14 h 14"/>
                  <a:gd name="T18" fmla="*/ 4 w 8"/>
                  <a:gd name="T19" fmla="*/ 11 h 14"/>
                  <a:gd name="T20" fmla="*/ 6 w 8"/>
                  <a:gd name="T21" fmla="*/ 7 h 14"/>
                  <a:gd name="T22" fmla="*/ 1 w 8"/>
                  <a:gd name="T23" fmla="*/ 7 h 14"/>
                  <a:gd name="T24" fmla="*/ 3 w 8"/>
                  <a:gd name="T25" fmla="*/ 4 h 14"/>
                  <a:gd name="T26" fmla="*/ 1 w 8"/>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 h="14">
                    <a:moveTo>
                      <a:pt x="1" y="0"/>
                    </a:moveTo>
                    <a:cubicBezTo>
                      <a:pt x="8" y="4"/>
                      <a:pt x="8" y="4"/>
                      <a:pt x="8" y="4"/>
                    </a:cubicBezTo>
                    <a:cubicBezTo>
                      <a:pt x="8" y="5"/>
                      <a:pt x="8" y="8"/>
                      <a:pt x="7" y="9"/>
                    </a:cubicBezTo>
                    <a:cubicBezTo>
                      <a:pt x="6" y="8"/>
                      <a:pt x="6" y="8"/>
                      <a:pt x="6" y="8"/>
                    </a:cubicBezTo>
                    <a:cubicBezTo>
                      <a:pt x="6" y="10"/>
                      <a:pt x="8" y="11"/>
                      <a:pt x="8" y="12"/>
                    </a:cubicBezTo>
                    <a:cubicBezTo>
                      <a:pt x="7" y="10"/>
                      <a:pt x="7" y="12"/>
                      <a:pt x="6" y="11"/>
                    </a:cubicBezTo>
                    <a:cubicBezTo>
                      <a:pt x="5" y="12"/>
                      <a:pt x="6" y="14"/>
                      <a:pt x="4" y="13"/>
                    </a:cubicBezTo>
                    <a:cubicBezTo>
                      <a:pt x="1" y="9"/>
                      <a:pt x="1" y="9"/>
                      <a:pt x="1" y="9"/>
                    </a:cubicBezTo>
                    <a:cubicBezTo>
                      <a:pt x="1" y="8"/>
                      <a:pt x="4" y="10"/>
                      <a:pt x="4" y="10"/>
                    </a:cubicBezTo>
                    <a:cubicBezTo>
                      <a:pt x="5" y="11"/>
                      <a:pt x="3" y="6"/>
                      <a:pt x="3" y="8"/>
                    </a:cubicBezTo>
                    <a:cubicBezTo>
                      <a:pt x="2" y="8"/>
                      <a:pt x="2" y="5"/>
                      <a:pt x="4" y="5"/>
                    </a:cubicBezTo>
                    <a:cubicBezTo>
                      <a:pt x="4" y="5"/>
                      <a:pt x="1" y="6"/>
                      <a:pt x="1" y="5"/>
                    </a:cubicBezTo>
                    <a:cubicBezTo>
                      <a:pt x="1" y="5"/>
                      <a:pt x="2" y="5"/>
                      <a:pt x="2" y="3"/>
                    </a:cubicBezTo>
                    <a:cubicBezTo>
                      <a:pt x="1" y="3"/>
                      <a:pt x="0" y="1"/>
                      <a:pt x="1" y="0"/>
                    </a:cubicBezTo>
                    <a:close/>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48" name="Freeform 5489"/>
              <p:cNvSpPr>
                <a:spLocks/>
              </p:cNvSpPr>
              <p:nvPr/>
            </p:nvSpPr>
            <p:spPr bwMode="auto">
              <a:xfrm>
                <a:off x="3815" y="1846"/>
                <a:ext cx="415" cy="164"/>
              </a:xfrm>
              <a:custGeom>
                <a:avLst/>
                <a:gdLst>
                  <a:gd name="T0" fmla="*/ 11 w 315"/>
                  <a:gd name="T1" fmla="*/ 41 h 124"/>
                  <a:gd name="T2" fmla="*/ 18 w 315"/>
                  <a:gd name="T3" fmla="*/ 37 h 124"/>
                  <a:gd name="T4" fmla="*/ 22 w 315"/>
                  <a:gd name="T5" fmla="*/ 30 h 124"/>
                  <a:gd name="T6" fmla="*/ 36 w 315"/>
                  <a:gd name="T7" fmla="*/ 25 h 124"/>
                  <a:gd name="T8" fmla="*/ 49 w 315"/>
                  <a:gd name="T9" fmla="*/ 22 h 124"/>
                  <a:gd name="T10" fmla="*/ 63 w 315"/>
                  <a:gd name="T11" fmla="*/ 24 h 124"/>
                  <a:gd name="T12" fmla="*/ 91 w 315"/>
                  <a:gd name="T13" fmla="*/ 33 h 124"/>
                  <a:gd name="T14" fmla="*/ 113 w 315"/>
                  <a:gd name="T15" fmla="*/ 36 h 124"/>
                  <a:gd name="T16" fmla="*/ 115 w 315"/>
                  <a:gd name="T17" fmla="*/ 24 h 124"/>
                  <a:gd name="T18" fmla="*/ 111 w 315"/>
                  <a:gd name="T19" fmla="*/ 7 h 124"/>
                  <a:gd name="T20" fmla="*/ 129 w 315"/>
                  <a:gd name="T21" fmla="*/ 7 h 124"/>
                  <a:gd name="T22" fmla="*/ 161 w 315"/>
                  <a:gd name="T23" fmla="*/ 17 h 124"/>
                  <a:gd name="T24" fmla="*/ 179 w 315"/>
                  <a:gd name="T25" fmla="*/ 29 h 124"/>
                  <a:gd name="T26" fmla="*/ 200 w 315"/>
                  <a:gd name="T27" fmla="*/ 26 h 124"/>
                  <a:gd name="T28" fmla="*/ 237 w 315"/>
                  <a:gd name="T29" fmla="*/ 34 h 124"/>
                  <a:gd name="T30" fmla="*/ 256 w 315"/>
                  <a:gd name="T31" fmla="*/ 44 h 124"/>
                  <a:gd name="T32" fmla="*/ 281 w 315"/>
                  <a:gd name="T33" fmla="*/ 45 h 124"/>
                  <a:gd name="T34" fmla="*/ 303 w 315"/>
                  <a:gd name="T35" fmla="*/ 38 h 124"/>
                  <a:gd name="T36" fmla="*/ 323 w 315"/>
                  <a:gd name="T37" fmla="*/ 30 h 124"/>
                  <a:gd name="T38" fmla="*/ 346 w 315"/>
                  <a:gd name="T39" fmla="*/ 36 h 124"/>
                  <a:gd name="T40" fmla="*/ 353 w 315"/>
                  <a:gd name="T41" fmla="*/ 69 h 124"/>
                  <a:gd name="T42" fmla="*/ 374 w 315"/>
                  <a:gd name="T43" fmla="*/ 66 h 124"/>
                  <a:gd name="T44" fmla="*/ 410 w 315"/>
                  <a:gd name="T45" fmla="*/ 81 h 124"/>
                  <a:gd name="T46" fmla="*/ 394 w 315"/>
                  <a:gd name="T47" fmla="*/ 83 h 124"/>
                  <a:gd name="T48" fmla="*/ 381 w 315"/>
                  <a:gd name="T49" fmla="*/ 90 h 124"/>
                  <a:gd name="T50" fmla="*/ 374 w 315"/>
                  <a:gd name="T51" fmla="*/ 99 h 124"/>
                  <a:gd name="T52" fmla="*/ 357 w 315"/>
                  <a:gd name="T53" fmla="*/ 106 h 124"/>
                  <a:gd name="T54" fmla="*/ 349 w 315"/>
                  <a:gd name="T55" fmla="*/ 115 h 124"/>
                  <a:gd name="T56" fmla="*/ 324 w 315"/>
                  <a:gd name="T57" fmla="*/ 116 h 124"/>
                  <a:gd name="T58" fmla="*/ 335 w 315"/>
                  <a:gd name="T59" fmla="*/ 132 h 124"/>
                  <a:gd name="T60" fmla="*/ 323 w 315"/>
                  <a:gd name="T61" fmla="*/ 147 h 124"/>
                  <a:gd name="T62" fmla="*/ 295 w 315"/>
                  <a:gd name="T63" fmla="*/ 151 h 124"/>
                  <a:gd name="T64" fmla="*/ 261 w 315"/>
                  <a:gd name="T65" fmla="*/ 164 h 124"/>
                  <a:gd name="T66" fmla="*/ 231 w 315"/>
                  <a:gd name="T67" fmla="*/ 156 h 124"/>
                  <a:gd name="T68" fmla="*/ 204 w 315"/>
                  <a:gd name="T69" fmla="*/ 148 h 124"/>
                  <a:gd name="T70" fmla="*/ 174 w 315"/>
                  <a:gd name="T71" fmla="*/ 148 h 124"/>
                  <a:gd name="T72" fmla="*/ 145 w 315"/>
                  <a:gd name="T73" fmla="*/ 144 h 124"/>
                  <a:gd name="T74" fmla="*/ 125 w 315"/>
                  <a:gd name="T75" fmla="*/ 123 h 124"/>
                  <a:gd name="T76" fmla="*/ 101 w 315"/>
                  <a:gd name="T77" fmla="*/ 114 h 124"/>
                  <a:gd name="T78" fmla="*/ 57 w 315"/>
                  <a:gd name="T79" fmla="*/ 101 h 124"/>
                  <a:gd name="T80" fmla="*/ 47 w 315"/>
                  <a:gd name="T81" fmla="*/ 78 h 124"/>
                  <a:gd name="T82" fmla="*/ 33 w 315"/>
                  <a:gd name="T83" fmla="*/ 66 h 124"/>
                  <a:gd name="T84" fmla="*/ 14 w 315"/>
                  <a:gd name="T85" fmla="*/ 60 h 124"/>
                  <a:gd name="T86" fmla="*/ 0 w 315"/>
                  <a:gd name="T87" fmla="*/ 50 h 1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15" h="124">
                    <a:moveTo>
                      <a:pt x="0" y="35"/>
                    </a:moveTo>
                    <a:cubicBezTo>
                      <a:pt x="2" y="35"/>
                      <a:pt x="1" y="33"/>
                      <a:pt x="2" y="32"/>
                    </a:cubicBezTo>
                    <a:cubicBezTo>
                      <a:pt x="3" y="29"/>
                      <a:pt x="8" y="33"/>
                      <a:pt x="8" y="31"/>
                    </a:cubicBezTo>
                    <a:cubicBezTo>
                      <a:pt x="9" y="31"/>
                      <a:pt x="10" y="31"/>
                      <a:pt x="11" y="31"/>
                    </a:cubicBezTo>
                    <a:cubicBezTo>
                      <a:pt x="10" y="30"/>
                      <a:pt x="10" y="30"/>
                      <a:pt x="10" y="30"/>
                    </a:cubicBezTo>
                    <a:cubicBezTo>
                      <a:pt x="12" y="29"/>
                      <a:pt x="13" y="29"/>
                      <a:pt x="14" y="28"/>
                    </a:cubicBezTo>
                    <a:cubicBezTo>
                      <a:pt x="14" y="28"/>
                      <a:pt x="13" y="27"/>
                      <a:pt x="13" y="26"/>
                    </a:cubicBezTo>
                    <a:cubicBezTo>
                      <a:pt x="13" y="26"/>
                      <a:pt x="16" y="26"/>
                      <a:pt x="16" y="25"/>
                    </a:cubicBezTo>
                    <a:cubicBezTo>
                      <a:pt x="15" y="24"/>
                      <a:pt x="17" y="24"/>
                      <a:pt x="17" y="23"/>
                    </a:cubicBezTo>
                    <a:cubicBezTo>
                      <a:pt x="18" y="23"/>
                      <a:pt x="20" y="23"/>
                      <a:pt x="21" y="22"/>
                    </a:cubicBezTo>
                    <a:cubicBezTo>
                      <a:pt x="22" y="22"/>
                      <a:pt x="22" y="21"/>
                      <a:pt x="24" y="20"/>
                    </a:cubicBezTo>
                    <a:cubicBezTo>
                      <a:pt x="25" y="20"/>
                      <a:pt x="26" y="20"/>
                      <a:pt x="27" y="19"/>
                    </a:cubicBezTo>
                    <a:cubicBezTo>
                      <a:pt x="27" y="18"/>
                      <a:pt x="28" y="17"/>
                      <a:pt x="29" y="17"/>
                    </a:cubicBezTo>
                    <a:cubicBezTo>
                      <a:pt x="30" y="17"/>
                      <a:pt x="34" y="17"/>
                      <a:pt x="33" y="15"/>
                    </a:cubicBezTo>
                    <a:cubicBezTo>
                      <a:pt x="35" y="15"/>
                      <a:pt x="35" y="17"/>
                      <a:pt x="37" y="17"/>
                    </a:cubicBezTo>
                    <a:cubicBezTo>
                      <a:pt x="37" y="17"/>
                      <a:pt x="38" y="16"/>
                      <a:pt x="39" y="16"/>
                    </a:cubicBezTo>
                    <a:cubicBezTo>
                      <a:pt x="40" y="17"/>
                      <a:pt x="40" y="18"/>
                      <a:pt x="41" y="18"/>
                    </a:cubicBezTo>
                    <a:cubicBezTo>
                      <a:pt x="43" y="18"/>
                      <a:pt x="46" y="18"/>
                      <a:pt x="48" y="18"/>
                    </a:cubicBezTo>
                    <a:cubicBezTo>
                      <a:pt x="50" y="18"/>
                      <a:pt x="52" y="18"/>
                      <a:pt x="54" y="20"/>
                    </a:cubicBezTo>
                    <a:cubicBezTo>
                      <a:pt x="56" y="24"/>
                      <a:pt x="59" y="25"/>
                      <a:pt x="64" y="26"/>
                    </a:cubicBezTo>
                    <a:cubicBezTo>
                      <a:pt x="66" y="26"/>
                      <a:pt x="67" y="25"/>
                      <a:pt x="69" y="25"/>
                    </a:cubicBezTo>
                    <a:cubicBezTo>
                      <a:pt x="72" y="25"/>
                      <a:pt x="72" y="25"/>
                      <a:pt x="72" y="25"/>
                    </a:cubicBezTo>
                    <a:cubicBezTo>
                      <a:pt x="74" y="26"/>
                      <a:pt x="77" y="26"/>
                      <a:pt x="80" y="26"/>
                    </a:cubicBezTo>
                    <a:cubicBezTo>
                      <a:pt x="82" y="27"/>
                      <a:pt x="85" y="29"/>
                      <a:pt x="86" y="27"/>
                    </a:cubicBezTo>
                    <a:cubicBezTo>
                      <a:pt x="86" y="26"/>
                      <a:pt x="87" y="26"/>
                      <a:pt x="89" y="25"/>
                    </a:cubicBezTo>
                    <a:cubicBezTo>
                      <a:pt x="90" y="25"/>
                      <a:pt x="90" y="23"/>
                      <a:pt x="90" y="22"/>
                    </a:cubicBezTo>
                    <a:cubicBezTo>
                      <a:pt x="90" y="20"/>
                      <a:pt x="89" y="19"/>
                      <a:pt x="87" y="18"/>
                    </a:cubicBezTo>
                    <a:cubicBezTo>
                      <a:pt x="85" y="18"/>
                      <a:pt x="85" y="16"/>
                      <a:pt x="83" y="14"/>
                    </a:cubicBezTo>
                    <a:cubicBezTo>
                      <a:pt x="81" y="13"/>
                      <a:pt x="80" y="7"/>
                      <a:pt x="83" y="8"/>
                    </a:cubicBezTo>
                    <a:cubicBezTo>
                      <a:pt x="82" y="7"/>
                      <a:pt x="82" y="5"/>
                      <a:pt x="84" y="5"/>
                    </a:cubicBezTo>
                    <a:cubicBezTo>
                      <a:pt x="85" y="4"/>
                      <a:pt x="85" y="2"/>
                      <a:pt x="85" y="0"/>
                    </a:cubicBezTo>
                    <a:cubicBezTo>
                      <a:pt x="87" y="1"/>
                      <a:pt x="89" y="2"/>
                      <a:pt x="91" y="3"/>
                    </a:cubicBezTo>
                    <a:cubicBezTo>
                      <a:pt x="93" y="4"/>
                      <a:pt x="96" y="5"/>
                      <a:pt x="98" y="5"/>
                    </a:cubicBezTo>
                    <a:cubicBezTo>
                      <a:pt x="101" y="5"/>
                      <a:pt x="102" y="6"/>
                      <a:pt x="105" y="6"/>
                    </a:cubicBezTo>
                    <a:cubicBezTo>
                      <a:pt x="107" y="6"/>
                      <a:pt x="111" y="8"/>
                      <a:pt x="113" y="8"/>
                    </a:cubicBezTo>
                    <a:cubicBezTo>
                      <a:pt x="117" y="7"/>
                      <a:pt x="121" y="10"/>
                      <a:pt x="122" y="13"/>
                    </a:cubicBezTo>
                    <a:cubicBezTo>
                      <a:pt x="122" y="15"/>
                      <a:pt x="124" y="16"/>
                      <a:pt x="125" y="17"/>
                    </a:cubicBezTo>
                    <a:cubicBezTo>
                      <a:pt x="126" y="19"/>
                      <a:pt x="129" y="20"/>
                      <a:pt x="131" y="21"/>
                    </a:cubicBezTo>
                    <a:cubicBezTo>
                      <a:pt x="132" y="21"/>
                      <a:pt x="134" y="21"/>
                      <a:pt x="136" y="22"/>
                    </a:cubicBezTo>
                    <a:cubicBezTo>
                      <a:pt x="137" y="23"/>
                      <a:pt x="140" y="23"/>
                      <a:pt x="141" y="23"/>
                    </a:cubicBezTo>
                    <a:cubicBezTo>
                      <a:pt x="143" y="22"/>
                      <a:pt x="143" y="23"/>
                      <a:pt x="146" y="22"/>
                    </a:cubicBezTo>
                    <a:cubicBezTo>
                      <a:pt x="148" y="21"/>
                      <a:pt x="150" y="21"/>
                      <a:pt x="152" y="20"/>
                    </a:cubicBezTo>
                    <a:cubicBezTo>
                      <a:pt x="156" y="19"/>
                      <a:pt x="162" y="21"/>
                      <a:pt x="166" y="21"/>
                    </a:cubicBezTo>
                    <a:cubicBezTo>
                      <a:pt x="169" y="21"/>
                      <a:pt x="170" y="23"/>
                      <a:pt x="172" y="24"/>
                    </a:cubicBezTo>
                    <a:cubicBezTo>
                      <a:pt x="175" y="26"/>
                      <a:pt x="177" y="25"/>
                      <a:pt x="180" y="26"/>
                    </a:cubicBezTo>
                    <a:cubicBezTo>
                      <a:pt x="181" y="26"/>
                      <a:pt x="182" y="27"/>
                      <a:pt x="183" y="28"/>
                    </a:cubicBezTo>
                    <a:cubicBezTo>
                      <a:pt x="184" y="30"/>
                      <a:pt x="186" y="30"/>
                      <a:pt x="188" y="31"/>
                    </a:cubicBezTo>
                    <a:cubicBezTo>
                      <a:pt x="190" y="33"/>
                      <a:pt x="192" y="33"/>
                      <a:pt x="194" y="33"/>
                    </a:cubicBezTo>
                    <a:cubicBezTo>
                      <a:pt x="197" y="33"/>
                      <a:pt x="199" y="33"/>
                      <a:pt x="202" y="34"/>
                    </a:cubicBezTo>
                    <a:cubicBezTo>
                      <a:pt x="204" y="34"/>
                      <a:pt x="206" y="34"/>
                      <a:pt x="208" y="34"/>
                    </a:cubicBezTo>
                    <a:cubicBezTo>
                      <a:pt x="210" y="34"/>
                      <a:pt x="212" y="35"/>
                      <a:pt x="213" y="34"/>
                    </a:cubicBezTo>
                    <a:cubicBezTo>
                      <a:pt x="215" y="33"/>
                      <a:pt x="216" y="32"/>
                      <a:pt x="219" y="32"/>
                    </a:cubicBezTo>
                    <a:cubicBezTo>
                      <a:pt x="220" y="32"/>
                      <a:pt x="224" y="30"/>
                      <a:pt x="226" y="31"/>
                    </a:cubicBezTo>
                    <a:cubicBezTo>
                      <a:pt x="228" y="31"/>
                      <a:pt x="230" y="31"/>
                      <a:pt x="230" y="29"/>
                    </a:cubicBezTo>
                    <a:cubicBezTo>
                      <a:pt x="231" y="26"/>
                      <a:pt x="232" y="25"/>
                      <a:pt x="234" y="24"/>
                    </a:cubicBezTo>
                    <a:cubicBezTo>
                      <a:pt x="236" y="23"/>
                      <a:pt x="236" y="23"/>
                      <a:pt x="239" y="22"/>
                    </a:cubicBezTo>
                    <a:cubicBezTo>
                      <a:pt x="241" y="22"/>
                      <a:pt x="243" y="22"/>
                      <a:pt x="245" y="23"/>
                    </a:cubicBezTo>
                    <a:cubicBezTo>
                      <a:pt x="247" y="25"/>
                      <a:pt x="249" y="26"/>
                      <a:pt x="251" y="26"/>
                    </a:cubicBezTo>
                    <a:cubicBezTo>
                      <a:pt x="253" y="27"/>
                      <a:pt x="254" y="26"/>
                      <a:pt x="256" y="25"/>
                    </a:cubicBezTo>
                    <a:cubicBezTo>
                      <a:pt x="258" y="24"/>
                      <a:pt x="262" y="26"/>
                      <a:pt x="263" y="27"/>
                    </a:cubicBezTo>
                    <a:cubicBezTo>
                      <a:pt x="264" y="44"/>
                      <a:pt x="264" y="44"/>
                      <a:pt x="264" y="44"/>
                    </a:cubicBezTo>
                    <a:cubicBezTo>
                      <a:pt x="266" y="46"/>
                      <a:pt x="262" y="47"/>
                      <a:pt x="264" y="48"/>
                    </a:cubicBezTo>
                    <a:cubicBezTo>
                      <a:pt x="265" y="49"/>
                      <a:pt x="267" y="51"/>
                      <a:pt x="268" y="52"/>
                    </a:cubicBezTo>
                    <a:cubicBezTo>
                      <a:pt x="270" y="52"/>
                      <a:pt x="270" y="50"/>
                      <a:pt x="272" y="50"/>
                    </a:cubicBezTo>
                    <a:cubicBezTo>
                      <a:pt x="275" y="50"/>
                      <a:pt x="277" y="50"/>
                      <a:pt x="279" y="51"/>
                    </a:cubicBezTo>
                    <a:cubicBezTo>
                      <a:pt x="281" y="52"/>
                      <a:pt x="282" y="52"/>
                      <a:pt x="284" y="50"/>
                    </a:cubicBezTo>
                    <a:cubicBezTo>
                      <a:pt x="285" y="49"/>
                      <a:pt x="286" y="48"/>
                      <a:pt x="288" y="48"/>
                    </a:cubicBezTo>
                    <a:cubicBezTo>
                      <a:pt x="292" y="48"/>
                      <a:pt x="297" y="51"/>
                      <a:pt x="300" y="53"/>
                    </a:cubicBezTo>
                    <a:cubicBezTo>
                      <a:pt x="304" y="56"/>
                      <a:pt x="308" y="58"/>
                      <a:pt x="311" y="61"/>
                    </a:cubicBezTo>
                    <a:cubicBezTo>
                      <a:pt x="315" y="65"/>
                      <a:pt x="309" y="65"/>
                      <a:pt x="307" y="64"/>
                    </a:cubicBezTo>
                    <a:cubicBezTo>
                      <a:pt x="305" y="64"/>
                      <a:pt x="303" y="63"/>
                      <a:pt x="302" y="64"/>
                    </a:cubicBezTo>
                    <a:cubicBezTo>
                      <a:pt x="302" y="64"/>
                      <a:pt x="299" y="63"/>
                      <a:pt x="299" y="63"/>
                    </a:cubicBezTo>
                    <a:cubicBezTo>
                      <a:pt x="297" y="64"/>
                      <a:pt x="296" y="64"/>
                      <a:pt x="294" y="65"/>
                    </a:cubicBezTo>
                    <a:cubicBezTo>
                      <a:pt x="293" y="66"/>
                      <a:pt x="291" y="64"/>
                      <a:pt x="291" y="66"/>
                    </a:cubicBezTo>
                    <a:cubicBezTo>
                      <a:pt x="290" y="67"/>
                      <a:pt x="291" y="68"/>
                      <a:pt x="289" y="68"/>
                    </a:cubicBezTo>
                    <a:cubicBezTo>
                      <a:pt x="287" y="67"/>
                      <a:pt x="285" y="67"/>
                      <a:pt x="284" y="69"/>
                    </a:cubicBezTo>
                    <a:cubicBezTo>
                      <a:pt x="283" y="70"/>
                      <a:pt x="283" y="71"/>
                      <a:pt x="283" y="72"/>
                    </a:cubicBezTo>
                    <a:cubicBezTo>
                      <a:pt x="283" y="73"/>
                      <a:pt x="284" y="74"/>
                      <a:pt x="284" y="75"/>
                    </a:cubicBezTo>
                    <a:cubicBezTo>
                      <a:pt x="284" y="75"/>
                      <a:pt x="281" y="77"/>
                      <a:pt x="281" y="78"/>
                    </a:cubicBezTo>
                    <a:cubicBezTo>
                      <a:pt x="279" y="79"/>
                      <a:pt x="277" y="79"/>
                      <a:pt x="275" y="79"/>
                    </a:cubicBezTo>
                    <a:cubicBezTo>
                      <a:pt x="274" y="79"/>
                      <a:pt x="272" y="78"/>
                      <a:pt x="271" y="80"/>
                    </a:cubicBezTo>
                    <a:cubicBezTo>
                      <a:pt x="270" y="81"/>
                      <a:pt x="270" y="83"/>
                      <a:pt x="269" y="84"/>
                    </a:cubicBezTo>
                    <a:cubicBezTo>
                      <a:pt x="268" y="84"/>
                      <a:pt x="267" y="84"/>
                      <a:pt x="267" y="85"/>
                    </a:cubicBezTo>
                    <a:cubicBezTo>
                      <a:pt x="266" y="86"/>
                      <a:pt x="266" y="87"/>
                      <a:pt x="265" y="87"/>
                    </a:cubicBezTo>
                    <a:cubicBezTo>
                      <a:pt x="263" y="86"/>
                      <a:pt x="260" y="86"/>
                      <a:pt x="258" y="86"/>
                    </a:cubicBezTo>
                    <a:cubicBezTo>
                      <a:pt x="255" y="85"/>
                      <a:pt x="251" y="81"/>
                      <a:pt x="247" y="83"/>
                    </a:cubicBezTo>
                    <a:cubicBezTo>
                      <a:pt x="246" y="85"/>
                      <a:pt x="246" y="86"/>
                      <a:pt x="246" y="88"/>
                    </a:cubicBezTo>
                    <a:cubicBezTo>
                      <a:pt x="247" y="89"/>
                      <a:pt x="246" y="90"/>
                      <a:pt x="246" y="91"/>
                    </a:cubicBezTo>
                    <a:cubicBezTo>
                      <a:pt x="247" y="92"/>
                      <a:pt x="248" y="92"/>
                      <a:pt x="248" y="92"/>
                    </a:cubicBezTo>
                    <a:cubicBezTo>
                      <a:pt x="250" y="94"/>
                      <a:pt x="258" y="98"/>
                      <a:pt x="254" y="100"/>
                    </a:cubicBezTo>
                    <a:cubicBezTo>
                      <a:pt x="253" y="100"/>
                      <a:pt x="252" y="101"/>
                      <a:pt x="251" y="102"/>
                    </a:cubicBezTo>
                    <a:cubicBezTo>
                      <a:pt x="251" y="103"/>
                      <a:pt x="249" y="103"/>
                      <a:pt x="248" y="105"/>
                    </a:cubicBezTo>
                    <a:cubicBezTo>
                      <a:pt x="247" y="107"/>
                      <a:pt x="247" y="109"/>
                      <a:pt x="245" y="111"/>
                    </a:cubicBezTo>
                    <a:cubicBezTo>
                      <a:pt x="244" y="112"/>
                      <a:pt x="241" y="112"/>
                      <a:pt x="239" y="113"/>
                    </a:cubicBezTo>
                    <a:cubicBezTo>
                      <a:pt x="238" y="115"/>
                      <a:pt x="234" y="114"/>
                      <a:pt x="232" y="114"/>
                    </a:cubicBezTo>
                    <a:cubicBezTo>
                      <a:pt x="229" y="114"/>
                      <a:pt x="227" y="114"/>
                      <a:pt x="224" y="114"/>
                    </a:cubicBezTo>
                    <a:cubicBezTo>
                      <a:pt x="218" y="115"/>
                      <a:pt x="213" y="116"/>
                      <a:pt x="208" y="118"/>
                    </a:cubicBezTo>
                    <a:cubicBezTo>
                      <a:pt x="206" y="120"/>
                      <a:pt x="204" y="121"/>
                      <a:pt x="202" y="122"/>
                    </a:cubicBezTo>
                    <a:cubicBezTo>
                      <a:pt x="200" y="124"/>
                      <a:pt x="200" y="124"/>
                      <a:pt x="198" y="124"/>
                    </a:cubicBezTo>
                    <a:cubicBezTo>
                      <a:pt x="197" y="123"/>
                      <a:pt x="196" y="124"/>
                      <a:pt x="195" y="123"/>
                    </a:cubicBezTo>
                    <a:cubicBezTo>
                      <a:pt x="193" y="121"/>
                      <a:pt x="193" y="121"/>
                      <a:pt x="190" y="121"/>
                    </a:cubicBezTo>
                    <a:cubicBezTo>
                      <a:pt x="185" y="122"/>
                      <a:pt x="180" y="119"/>
                      <a:pt x="175" y="118"/>
                    </a:cubicBezTo>
                    <a:cubicBezTo>
                      <a:pt x="173" y="118"/>
                      <a:pt x="170" y="118"/>
                      <a:pt x="168" y="117"/>
                    </a:cubicBezTo>
                    <a:cubicBezTo>
                      <a:pt x="166" y="115"/>
                      <a:pt x="164" y="113"/>
                      <a:pt x="162" y="113"/>
                    </a:cubicBezTo>
                    <a:cubicBezTo>
                      <a:pt x="159" y="112"/>
                      <a:pt x="157" y="113"/>
                      <a:pt x="155" y="112"/>
                    </a:cubicBezTo>
                    <a:cubicBezTo>
                      <a:pt x="153" y="112"/>
                      <a:pt x="150" y="111"/>
                      <a:pt x="148" y="111"/>
                    </a:cubicBezTo>
                    <a:cubicBezTo>
                      <a:pt x="146" y="111"/>
                      <a:pt x="144" y="112"/>
                      <a:pt x="142" y="112"/>
                    </a:cubicBezTo>
                    <a:cubicBezTo>
                      <a:pt x="139" y="113"/>
                      <a:pt x="136" y="112"/>
                      <a:pt x="132" y="112"/>
                    </a:cubicBezTo>
                    <a:cubicBezTo>
                      <a:pt x="127" y="112"/>
                      <a:pt x="122" y="109"/>
                      <a:pt x="117" y="110"/>
                    </a:cubicBezTo>
                    <a:cubicBezTo>
                      <a:pt x="116" y="110"/>
                      <a:pt x="113" y="111"/>
                      <a:pt x="112" y="110"/>
                    </a:cubicBezTo>
                    <a:cubicBezTo>
                      <a:pt x="111" y="110"/>
                      <a:pt x="110" y="109"/>
                      <a:pt x="110" y="109"/>
                    </a:cubicBezTo>
                    <a:cubicBezTo>
                      <a:pt x="110" y="108"/>
                      <a:pt x="108" y="107"/>
                      <a:pt x="107" y="106"/>
                    </a:cubicBezTo>
                    <a:cubicBezTo>
                      <a:pt x="103" y="104"/>
                      <a:pt x="101" y="100"/>
                      <a:pt x="98" y="97"/>
                    </a:cubicBezTo>
                    <a:cubicBezTo>
                      <a:pt x="97" y="96"/>
                      <a:pt x="95" y="95"/>
                      <a:pt x="95" y="93"/>
                    </a:cubicBezTo>
                    <a:cubicBezTo>
                      <a:pt x="94" y="91"/>
                      <a:pt x="90" y="92"/>
                      <a:pt x="88" y="92"/>
                    </a:cubicBezTo>
                    <a:cubicBezTo>
                      <a:pt x="86" y="91"/>
                      <a:pt x="84" y="89"/>
                      <a:pt x="82" y="88"/>
                    </a:cubicBezTo>
                    <a:cubicBezTo>
                      <a:pt x="80" y="87"/>
                      <a:pt x="78" y="87"/>
                      <a:pt x="77" y="86"/>
                    </a:cubicBezTo>
                    <a:cubicBezTo>
                      <a:pt x="73" y="83"/>
                      <a:pt x="67" y="84"/>
                      <a:pt x="63" y="84"/>
                    </a:cubicBezTo>
                    <a:cubicBezTo>
                      <a:pt x="59" y="83"/>
                      <a:pt x="55" y="83"/>
                      <a:pt x="51" y="82"/>
                    </a:cubicBezTo>
                    <a:cubicBezTo>
                      <a:pt x="48" y="82"/>
                      <a:pt x="44" y="79"/>
                      <a:pt x="43" y="76"/>
                    </a:cubicBezTo>
                    <a:cubicBezTo>
                      <a:pt x="43" y="74"/>
                      <a:pt x="45" y="72"/>
                      <a:pt x="44" y="70"/>
                    </a:cubicBezTo>
                    <a:cubicBezTo>
                      <a:pt x="42" y="69"/>
                      <a:pt x="43" y="66"/>
                      <a:pt x="42" y="64"/>
                    </a:cubicBezTo>
                    <a:cubicBezTo>
                      <a:pt x="40" y="62"/>
                      <a:pt x="38" y="60"/>
                      <a:pt x="36" y="59"/>
                    </a:cubicBezTo>
                    <a:cubicBezTo>
                      <a:pt x="34" y="57"/>
                      <a:pt x="33" y="55"/>
                      <a:pt x="31" y="53"/>
                    </a:cubicBezTo>
                    <a:cubicBezTo>
                      <a:pt x="30" y="52"/>
                      <a:pt x="28" y="51"/>
                      <a:pt x="27" y="50"/>
                    </a:cubicBezTo>
                    <a:cubicBezTo>
                      <a:pt x="25" y="49"/>
                      <a:pt x="26" y="50"/>
                      <a:pt x="25" y="50"/>
                    </a:cubicBezTo>
                    <a:cubicBezTo>
                      <a:pt x="24" y="50"/>
                      <a:pt x="23" y="50"/>
                      <a:pt x="23" y="49"/>
                    </a:cubicBezTo>
                    <a:cubicBezTo>
                      <a:pt x="21" y="48"/>
                      <a:pt x="21" y="48"/>
                      <a:pt x="19" y="49"/>
                    </a:cubicBezTo>
                    <a:cubicBezTo>
                      <a:pt x="16" y="49"/>
                      <a:pt x="13" y="47"/>
                      <a:pt x="11" y="45"/>
                    </a:cubicBezTo>
                    <a:cubicBezTo>
                      <a:pt x="10" y="44"/>
                      <a:pt x="8" y="43"/>
                      <a:pt x="7" y="43"/>
                    </a:cubicBezTo>
                    <a:cubicBezTo>
                      <a:pt x="5" y="42"/>
                      <a:pt x="4" y="42"/>
                      <a:pt x="4" y="41"/>
                    </a:cubicBezTo>
                    <a:cubicBezTo>
                      <a:pt x="4" y="39"/>
                      <a:pt x="1" y="39"/>
                      <a:pt x="0" y="38"/>
                    </a:cubicBezTo>
                    <a:cubicBezTo>
                      <a:pt x="0" y="38"/>
                      <a:pt x="1" y="37"/>
                      <a:pt x="1" y="37"/>
                    </a:cubicBezTo>
                    <a:cubicBezTo>
                      <a:pt x="1" y="37"/>
                      <a:pt x="0" y="35"/>
                      <a:pt x="0" y="3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49" name="Freeform 5490"/>
              <p:cNvSpPr>
                <a:spLocks/>
              </p:cNvSpPr>
              <p:nvPr/>
            </p:nvSpPr>
            <p:spPr bwMode="auto">
              <a:xfrm>
                <a:off x="3931" y="2220"/>
                <a:ext cx="46" cy="26"/>
              </a:xfrm>
              <a:custGeom>
                <a:avLst/>
                <a:gdLst>
                  <a:gd name="T0" fmla="*/ 0 w 35"/>
                  <a:gd name="T1" fmla="*/ 18 h 20"/>
                  <a:gd name="T2" fmla="*/ 0 w 35"/>
                  <a:gd name="T3" fmla="*/ 17 h 20"/>
                  <a:gd name="T4" fmla="*/ 3 w 35"/>
                  <a:gd name="T5" fmla="*/ 13 h 20"/>
                  <a:gd name="T6" fmla="*/ 7 w 35"/>
                  <a:gd name="T7" fmla="*/ 5 h 20"/>
                  <a:gd name="T8" fmla="*/ 14 w 35"/>
                  <a:gd name="T9" fmla="*/ 0 h 20"/>
                  <a:gd name="T10" fmla="*/ 18 w 35"/>
                  <a:gd name="T11" fmla="*/ 1 h 20"/>
                  <a:gd name="T12" fmla="*/ 20 w 35"/>
                  <a:gd name="T13" fmla="*/ 4 h 20"/>
                  <a:gd name="T14" fmla="*/ 26 w 35"/>
                  <a:gd name="T15" fmla="*/ 4 h 20"/>
                  <a:gd name="T16" fmla="*/ 29 w 35"/>
                  <a:gd name="T17" fmla="*/ 5 h 20"/>
                  <a:gd name="T18" fmla="*/ 33 w 35"/>
                  <a:gd name="T19" fmla="*/ 4 h 20"/>
                  <a:gd name="T20" fmla="*/ 37 w 35"/>
                  <a:gd name="T21" fmla="*/ 8 h 20"/>
                  <a:gd name="T22" fmla="*/ 41 w 35"/>
                  <a:gd name="T23" fmla="*/ 14 h 20"/>
                  <a:gd name="T24" fmla="*/ 43 w 35"/>
                  <a:gd name="T25" fmla="*/ 18 h 20"/>
                  <a:gd name="T26" fmla="*/ 45 w 35"/>
                  <a:gd name="T27" fmla="*/ 22 h 20"/>
                  <a:gd name="T28" fmla="*/ 38 w 35"/>
                  <a:gd name="T29" fmla="*/ 23 h 20"/>
                  <a:gd name="T30" fmla="*/ 33 w 35"/>
                  <a:gd name="T31" fmla="*/ 25 h 20"/>
                  <a:gd name="T32" fmla="*/ 28 w 35"/>
                  <a:gd name="T33" fmla="*/ 25 h 20"/>
                  <a:gd name="T34" fmla="*/ 21 w 35"/>
                  <a:gd name="T35" fmla="*/ 23 h 20"/>
                  <a:gd name="T36" fmla="*/ 13 w 35"/>
                  <a:gd name="T37" fmla="*/ 26 h 20"/>
                  <a:gd name="T38" fmla="*/ 8 w 35"/>
                  <a:gd name="T39" fmla="*/ 23 h 20"/>
                  <a:gd name="T40" fmla="*/ 0 w 35"/>
                  <a:gd name="T41" fmla="*/ 18 h 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5" h="20">
                    <a:moveTo>
                      <a:pt x="0" y="14"/>
                    </a:moveTo>
                    <a:cubicBezTo>
                      <a:pt x="0" y="13"/>
                      <a:pt x="0" y="13"/>
                      <a:pt x="0" y="13"/>
                    </a:cubicBezTo>
                    <a:cubicBezTo>
                      <a:pt x="1" y="12"/>
                      <a:pt x="1" y="11"/>
                      <a:pt x="2" y="10"/>
                    </a:cubicBezTo>
                    <a:cubicBezTo>
                      <a:pt x="3" y="9"/>
                      <a:pt x="4" y="6"/>
                      <a:pt x="5" y="4"/>
                    </a:cubicBezTo>
                    <a:cubicBezTo>
                      <a:pt x="7" y="2"/>
                      <a:pt x="9" y="0"/>
                      <a:pt x="11" y="0"/>
                    </a:cubicBezTo>
                    <a:cubicBezTo>
                      <a:pt x="12" y="0"/>
                      <a:pt x="14" y="1"/>
                      <a:pt x="14" y="1"/>
                    </a:cubicBezTo>
                    <a:cubicBezTo>
                      <a:pt x="14" y="2"/>
                      <a:pt x="14" y="3"/>
                      <a:pt x="15" y="3"/>
                    </a:cubicBezTo>
                    <a:cubicBezTo>
                      <a:pt x="16" y="4"/>
                      <a:pt x="18" y="3"/>
                      <a:pt x="20" y="3"/>
                    </a:cubicBezTo>
                    <a:cubicBezTo>
                      <a:pt x="21" y="3"/>
                      <a:pt x="21" y="5"/>
                      <a:pt x="22" y="4"/>
                    </a:cubicBezTo>
                    <a:cubicBezTo>
                      <a:pt x="23" y="3"/>
                      <a:pt x="23" y="3"/>
                      <a:pt x="25" y="3"/>
                    </a:cubicBezTo>
                    <a:cubicBezTo>
                      <a:pt x="26" y="4"/>
                      <a:pt x="28" y="4"/>
                      <a:pt x="28" y="6"/>
                    </a:cubicBezTo>
                    <a:cubicBezTo>
                      <a:pt x="28" y="8"/>
                      <a:pt x="28" y="11"/>
                      <a:pt x="31" y="11"/>
                    </a:cubicBezTo>
                    <a:cubicBezTo>
                      <a:pt x="34" y="10"/>
                      <a:pt x="34" y="13"/>
                      <a:pt x="33" y="14"/>
                    </a:cubicBezTo>
                    <a:cubicBezTo>
                      <a:pt x="33" y="15"/>
                      <a:pt x="35" y="17"/>
                      <a:pt x="34" y="17"/>
                    </a:cubicBezTo>
                    <a:cubicBezTo>
                      <a:pt x="32" y="18"/>
                      <a:pt x="31" y="18"/>
                      <a:pt x="29" y="18"/>
                    </a:cubicBezTo>
                    <a:cubicBezTo>
                      <a:pt x="28" y="18"/>
                      <a:pt x="26" y="19"/>
                      <a:pt x="25" y="19"/>
                    </a:cubicBezTo>
                    <a:cubicBezTo>
                      <a:pt x="24" y="19"/>
                      <a:pt x="23" y="19"/>
                      <a:pt x="21" y="19"/>
                    </a:cubicBezTo>
                    <a:cubicBezTo>
                      <a:pt x="19" y="19"/>
                      <a:pt x="18" y="17"/>
                      <a:pt x="16" y="18"/>
                    </a:cubicBezTo>
                    <a:cubicBezTo>
                      <a:pt x="14" y="19"/>
                      <a:pt x="12" y="20"/>
                      <a:pt x="10" y="20"/>
                    </a:cubicBezTo>
                    <a:cubicBezTo>
                      <a:pt x="9" y="19"/>
                      <a:pt x="8" y="18"/>
                      <a:pt x="6" y="18"/>
                    </a:cubicBezTo>
                    <a:cubicBezTo>
                      <a:pt x="2" y="18"/>
                      <a:pt x="1" y="16"/>
                      <a:pt x="0" y="1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50" name="Freeform 5491"/>
              <p:cNvSpPr>
                <a:spLocks/>
              </p:cNvSpPr>
              <p:nvPr/>
            </p:nvSpPr>
            <p:spPr bwMode="auto">
              <a:xfrm>
                <a:off x="4980" y="2987"/>
                <a:ext cx="34" cy="36"/>
              </a:xfrm>
              <a:custGeom>
                <a:avLst/>
                <a:gdLst>
                  <a:gd name="T0" fmla="*/ 3 w 26"/>
                  <a:gd name="T1" fmla="*/ 9 h 27"/>
                  <a:gd name="T2" fmla="*/ 7 w 26"/>
                  <a:gd name="T3" fmla="*/ 16 h 27"/>
                  <a:gd name="T4" fmla="*/ 8 w 26"/>
                  <a:gd name="T5" fmla="*/ 19 h 27"/>
                  <a:gd name="T6" fmla="*/ 10 w 26"/>
                  <a:gd name="T7" fmla="*/ 21 h 27"/>
                  <a:gd name="T8" fmla="*/ 14 w 26"/>
                  <a:gd name="T9" fmla="*/ 25 h 27"/>
                  <a:gd name="T10" fmla="*/ 22 w 26"/>
                  <a:gd name="T11" fmla="*/ 31 h 27"/>
                  <a:gd name="T12" fmla="*/ 25 w 26"/>
                  <a:gd name="T13" fmla="*/ 33 h 27"/>
                  <a:gd name="T14" fmla="*/ 25 w 26"/>
                  <a:gd name="T15" fmla="*/ 36 h 27"/>
                  <a:gd name="T16" fmla="*/ 29 w 26"/>
                  <a:gd name="T17" fmla="*/ 36 h 27"/>
                  <a:gd name="T18" fmla="*/ 33 w 26"/>
                  <a:gd name="T19" fmla="*/ 32 h 27"/>
                  <a:gd name="T20" fmla="*/ 29 w 26"/>
                  <a:gd name="T21" fmla="*/ 29 h 27"/>
                  <a:gd name="T22" fmla="*/ 26 w 26"/>
                  <a:gd name="T23" fmla="*/ 25 h 27"/>
                  <a:gd name="T24" fmla="*/ 18 w 26"/>
                  <a:gd name="T25" fmla="*/ 20 h 27"/>
                  <a:gd name="T26" fmla="*/ 16 w 26"/>
                  <a:gd name="T27" fmla="*/ 13 h 27"/>
                  <a:gd name="T28" fmla="*/ 10 w 26"/>
                  <a:gd name="T29" fmla="*/ 9 h 27"/>
                  <a:gd name="T30" fmla="*/ 5 w 26"/>
                  <a:gd name="T31" fmla="*/ 3 h 27"/>
                  <a:gd name="T32" fmla="*/ 3 w 26"/>
                  <a:gd name="T33" fmla="*/ 3 h 27"/>
                  <a:gd name="T34" fmla="*/ 0 w 26"/>
                  <a:gd name="T35" fmla="*/ 0 h 27"/>
                  <a:gd name="T36" fmla="*/ 1 w 26"/>
                  <a:gd name="T37" fmla="*/ 4 h 27"/>
                  <a:gd name="T38" fmla="*/ 1 w 26"/>
                  <a:gd name="T39" fmla="*/ 7 h 27"/>
                  <a:gd name="T40" fmla="*/ 3 w 26"/>
                  <a:gd name="T41" fmla="*/ 9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6" h="27">
                    <a:moveTo>
                      <a:pt x="2" y="7"/>
                    </a:moveTo>
                    <a:cubicBezTo>
                      <a:pt x="3" y="8"/>
                      <a:pt x="3" y="11"/>
                      <a:pt x="5" y="12"/>
                    </a:cubicBezTo>
                    <a:cubicBezTo>
                      <a:pt x="6" y="12"/>
                      <a:pt x="5" y="13"/>
                      <a:pt x="6" y="14"/>
                    </a:cubicBezTo>
                    <a:cubicBezTo>
                      <a:pt x="6" y="15"/>
                      <a:pt x="8" y="15"/>
                      <a:pt x="8" y="16"/>
                    </a:cubicBezTo>
                    <a:cubicBezTo>
                      <a:pt x="8" y="18"/>
                      <a:pt x="10" y="18"/>
                      <a:pt x="11" y="19"/>
                    </a:cubicBezTo>
                    <a:cubicBezTo>
                      <a:pt x="13" y="21"/>
                      <a:pt x="15" y="22"/>
                      <a:pt x="17" y="23"/>
                    </a:cubicBezTo>
                    <a:cubicBezTo>
                      <a:pt x="15" y="24"/>
                      <a:pt x="18" y="26"/>
                      <a:pt x="19" y="25"/>
                    </a:cubicBezTo>
                    <a:cubicBezTo>
                      <a:pt x="19" y="26"/>
                      <a:pt x="19" y="26"/>
                      <a:pt x="19" y="27"/>
                    </a:cubicBezTo>
                    <a:cubicBezTo>
                      <a:pt x="20" y="24"/>
                      <a:pt x="21" y="27"/>
                      <a:pt x="22" y="27"/>
                    </a:cubicBezTo>
                    <a:cubicBezTo>
                      <a:pt x="24" y="27"/>
                      <a:pt x="26" y="27"/>
                      <a:pt x="25" y="24"/>
                    </a:cubicBezTo>
                    <a:cubicBezTo>
                      <a:pt x="24" y="23"/>
                      <a:pt x="23" y="23"/>
                      <a:pt x="22" y="22"/>
                    </a:cubicBezTo>
                    <a:cubicBezTo>
                      <a:pt x="21" y="22"/>
                      <a:pt x="21" y="20"/>
                      <a:pt x="20" y="19"/>
                    </a:cubicBezTo>
                    <a:cubicBezTo>
                      <a:pt x="18" y="17"/>
                      <a:pt x="16" y="17"/>
                      <a:pt x="14" y="15"/>
                    </a:cubicBezTo>
                    <a:cubicBezTo>
                      <a:pt x="13" y="14"/>
                      <a:pt x="12" y="12"/>
                      <a:pt x="12" y="10"/>
                    </a:cubicBezTo>
                    <a:cubicBezTo>
                      <a:pt x="11" y="8"/>
                      <a:pt x="10" y="8"/>
                      <a:pt x="8" y="7"/>
                    </a:cubicBezTo>
                    <a:cubicBezTo>
                      <a:pt x="7" y="6"/>
                      <a:pt x="6" y="3"/>
                      <a:pt x="4" y="2"/>
                    </a:cubicBezTo>
                    <a:cubicBezTo>
                      <a:pt x="4" y="2"/>
                      <a:pt x="3" y="2"/>
                      <a:pt x="2" y="2"/>
                    </a:cubicBezTo>
                    <a:cubicBezTo>
                      <a:pt x="1" y="2"/>
                      <a:pt x="1" y="0"/>
                      <a:pt x="0" y="0"/>
                    </a:cubicBezTo>
                    <a:cubicBezTo>
                      <a:pt x="0" y="1"/>
                      <a:pt x="0" y="2"/>
                      <a:pt x="1" y="3"/>
                    </a:cubicBezTo>
                    <a:cubicBezTo>
                      <a:pt x="1" y="4"/>
                      <a:pt x="0" y="4"/>
                      <a:pt x="1" y="5"/>
                    </a:cubicBezTo>
                    <a:cubicBezTo>
                      <a:pt x="1" y="6"/>
                      <a:pt x="2" y="6"/>
                      <a:pt x="2" y="7"/>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51" name="Freeform 5492"/>
              <p:cNvSpPr>
                <a:spLocks/>
              </p:cNvSpPr>
              <p:nvPr/>
            </p:nvSpPr>
            <p:spPr bwMode="auto">
              <a:xfrm>
                <a:off x="5011" y="2992"/>
                <a:ext cx="3" cy="4"/>
              </a:xfrm>
              <a:custGeom>
                <a:avLst/>
                <a:gdLst>
                  <a:gd name="T0" fmla="*/ 0 w 2"/>
                  <a:gd name="T1" fmla="*/ 4 h 3"/>
                  <a:gd name="T2" fmla="*/ 3 w 2"/>
                  <a:gd name="T3" fmla="*/ 0 h 3"/>
                  <a:gd name="T4" fmla="*/ 0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0" y="3"/>
                    </a:moveTo>
                    <a:cubicBezTo>
                      <a:pt x="2" y="3"/>
                      <a:pt x="1" y="1"/>
                      <a:pt x="2" y="0"/>
                    </a:cubicBezTo>
                    <a:cubicBezTo>
                      <a:pt x="1" y="1"/>
                      <a:pt x="1" y="3"/>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52" name="Freeform 5493"/>
              <p:cNvSpPr>
                <a:spLocks/>
              </p:cNvSpPr>
              <p:nvPr/>
            </p:nvSpPr>
            <p:spPr bwMode="auto">
              <a:xfrm>
                <a:off x="5015" y="3025"/>
                <a:ext cx="3" cy="3"/>
              </a:xfrm>
              <a:custGeom>
                <a:avLst/>
                <a:gdLst>
                  <a:gd name="T0" fmla="*/ 3 w 2"/>
                  <a:gd name="T1" fmla="*/ 3 h 2"/>
                  <a:gd name="T2" fmla="*/ 3 w 2"/>
                  <a:gd name="T3" fmla="*/ 2 h 2"/>
                  <a:gd name="T4" fmla="*/ 3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1"/>
                      <a:pt x="2" y="1"/>
                      <a:pt x="2" y="1"/>
                    </a:cubicBezTo>
                    <a:cubicBezTo>
                      <a:pt x="1" y="0"/>
                      <a:pt x="0" y="1"/>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53" name="Freeform 5494"/>
              <p:cNvSpPr>
                <a:spLocks/>
              </p:cNvSpPr>
              <p:nvPr/>
            </p:nvSpPr>
            <p:spPr bwMode="auto">
              <a:xfrm>
                <a:off x="5018" y="2996"/>
                <a:ext cx="5" cy="8"/>
              </a:xfrm>
              <a:custGeom>
                <a:avLst/>
                <a:gdLst>
                  <a:gd name="T0" fmla="*/ 4 w 4"/>
                  <a:gd name="T1" fmla="*/ 8 h 6"/>
                  <a:gd name="T2" fmla="*/ 1 w 4"/>
                  <a:gd name="T3" fmla="*/ 0 h 6"/>
                  <a:gd name="T4" fmla="*/ 0 w 4"/>
                  <a:gd name="T5" fmla="*/ 4 h 6"/>
                  <a:gd name="T6" fmla="*/ 4 w 4"/>
                  <a:gd name="T7" fmla="*/ 8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6">
                    <a:moveTo>
                      <a:pt x="3" y="6"/>
                    </a:moveTo>
                    <a:cubicBezTo>
                      <a:pt x="4" y="5"/>
                      <a:pt x="3" y="0"/>
                      <a:pt x="1" y="0"/>
                    </a:cubicBezTo>
                    <a:cubicBezTo>
                      <a:pt x="3" y="2"/>
                      <a:pt x="1" y="2"/>
                      <a:pt x="0" y="3"/>
                    </a:cubicBezTo>
                    <a:cubicBezTo>
                      <a:pt x="0" y="5"/>
                      <a:pt x="2" y="5"/>
                      <a:pt x="3"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54" name="Freeform 5495"/>
              <p:cNvSpPr>
                <a:spLocks/>
              </p:cNvSpPr>
              <p:nvPr/>
            </p:nvSpPr>
            <p:spPr bwMode="auto">
              <a:xfrm>
                <a:off x="5026" y="3007"/>
                <a:ext cx="5" cy="5"/>
              </a:xfrm>
              <a:custGeom>
                <a:avLst/>
                <a:gdLst>
                  <a:gd name="T0" fmla="*/ 3 w 4"/>
                  <a:gd name="T1" fmla="*/ 5 h 4"/>
                  <a:gd name="T2" fmla="*/ 5 w 4"/>
                  <a:gd name="T3" fmla="*/ 1 h 4"/>
                  <a:gd name="T4" fmla="*/ 3 w 4"/>
                  <a:gd name="T5" fmla="*/ 0 h 4"/>
                  <a:gd name="T6" fmla="*/ 3 w 4"/>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4">
                    <a:moveTo>
                      <a:pt x="2" y="4"/>
                    </a:moveTo>
                    <a:cubicBezTo>
                      <a:pt x="3" y="4"/>
                      <a:pt x="4" y="2"/>
                      <a:pt x="4" y="1"/>
                    </a:cubicBezTo>
                    <a:cubicBezTo>
                      <a:pt x="3" y="2"/>
                      <a:pt x="3" y="0"/>
                      <a:pt x="2" y="0"/>
                    </a:cubicBezTo>
                    <a:cubicBezTo>
                      <a:pt x="0" y="0"/>
                      <a:pt x="1" y="3"/>
                      <a:pt x="2"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55" name="Freeform 5496"/>
              <p:cNvSpPr>
                <a:spLocks/>
              </p:cNvSpPr>
              <p:nvPr/>
            </p:nvSpPr>
            <p:spPr bwMode="auto">
              <a:xfrm>
                <a:off x="4925" y="2973"/>
                <a:ext cx="3" cy="2"/>
              </a:xfrm>
              <a:custGeom>
                <a:avLst/>
                <a:gdLst>
                  <a:gd name="T0" fmla="*/ 2 w 2"/>
                  <a:gd name="T1" fmla="*/ 2 h 2"/>
                  <a:gd name="T2" fmla="*/ 3 w 2"/>
                  <a:gd name="T3" fmla="*/ 0 h 2"/>
                  <a:gd name="T4" fmla="*/ 2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1" y="1"/>
                      <a:pt x="1" y="1"/>
                      <a:pt x="2" y="0"/>
                    </a:cubicBezTo>
                    <a:cubicBezTo>
                      <a:pt x="1" y="0"/>
                      <a:pt x="0"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56" name="Freeform 5497"/>
              <p:cNvSpPr>
                <a:spLocks/>
              </p:cNvSpPr>
              <p:nvPr/>
            </p:nvSpPr>
            <p:spPr bwMode="auto">
              <a:xfrm>
                <a:off x="5172" y="2940"/>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0"/>
                      <a:pt x="1" y="0"/>
                      <a:pt x="1" y="0"/>
                    </a:cubicBezTo>
                    <a:cubicBezTo>
                      <a:pt x="0" y="0"/>
                      <a:pt x="0"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57" name="Freeform 5498"/>
              <p:cNvSpPr>
                <a:spLocks/>
              </p:cNvSpPr>
              <p:nvPr/>
            </p:nvSpPr>
            <p:spPr bwMode="auto">
              <a:xfrm>
                <a:off x="5176" y="2933"/>
                <a:ext cx="3" cy="3"/>
              </a:xfrm>
              <a:custGeom>
                <a:avLst/>
                <a:gdLst>
                  <a:gd name="T0" fmla="*/ 0 w 2"/>
                  <a:gd name="T1" fmla="*/ 3 h 2"/>
                  <a:gd name="T2" fmla="*/ 3 w 2"/>
                  <a:gd name="T3" fmla="*/ 0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1" y="1"/>
                      <a:pt x="2" y="1"/>
                      <a:pt x="2" y="0"/>
                    </a:cubicBezTo>
                    <a:cubicBezTo>
                      <a:pt x="1" y="1"/>
                      <a:pt x="1"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58" name="Freeform 5499"/>
              <p:cNvSpPr>
                <a:spLocks/>
              </p:cNvSpPr>
              <p:nvPr/>
            </p:nvSpPr>
            <p:spPr bwMode="auto">
              <a:xfrm>
                <a:off x="5166" y="2942"/>
                <a:ext cx="25" cy="16"/>
              </a:xfrm>
              <a:custGeom>
                <a:avLst/>
                <a:gdLst>
                  <a:gd name="T0" fmla="*/ 7 w 19"/>
                  <a:gd name="T1" fmla="*/ 15 h 12"/>
                  <a:gd name="T2" fmla="*/ 16 w 19"/>
                  <a:gd name="T3" fmla="*/ 16 h 12"/>
                  <a:gd name="T4" fmla="*/ 24 w 19"/>
                  <a:gd name="T5" fmla="*/ 13 h 12"/>
                  <a:gd name="T6" fmla="*/ 24 w 19"/>
                  <a:gd name="T7" fmla="*/ 11 h 12"/>
                  <a:gd name="T8" fmla="*/ 24 w 19"/>
                  <a:gd name="T9" fmla="*/ 8 h 12"/>
                  <a:gd name="T10" fmla="*/ 20 w 19"/>
                  <a:gd name="T11" fmla="*/ 3 h 12"/>
                  <a:gd name="T12" fmla="*/ 12 w 19"/>
                  <a:gd name="T13" fmla="*/ 3 h 12"/>
                  <a:gd name="T14" fmla="*/ 7 w 19"/>
                  <a:gd name="T15" fmla="*/ 15 h 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9" h="12">
                    <a:moveTo>
                      <a:pt x="5" y="11"/>
                    </a:moveTo>
                    <a:cubicBezTo>
                      <a:pt x="8" y="12"/>
                      <a:pt x="9" y="12"/>
                      <a:pt x="12" y="12"/>
                    </a:cubicBezTo>
                    <a:cubicBezTo>
                      <a:pt x="13" y="11"/>
                      <a:pt x="17" y="11"/>
                      <a:pt x="18" y="10"/>
                    </a:cubicBezTo>
                    <a:cubicBezTo>
                      <a:pt x="19" y="9"/>
                      <a:pt x="18" y="9"/>
                      <a:pt x="18" y="8"/>
                    </a:cubicBezTo>
                    <a:cubicBezTo>
                      <a:pt x="17" y="8"/>
                      <a:pt x="18" y="6"/>
                      <a:pt x="18" y="6"/>
                    </a:cubicBezTo>
                    <a:cubicBezTo>
                      <a:pt x="18" y="5"/>
                      <a:pt x="17" y="2"/>
                      <a:pt x="15" y="2"/>
                    </a:cubicBezTo>
                    <a:cubicBezTo>
                      <a:pt x="17" y="0"/>
                      <a:pt x="9" y="2"/>
                      <a:pt x="9" y="2"/>
                    </a:cubicBezTo>
                    <a:cubicBezTo>
                      <a:pt x="6" y="3"/>
                      <a:pt x="0" y="10"/>
                      <a:pt x="5" y="11"/>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59" name="Freeform 5500"/>
              <p:cNvSpPr>
                <a:spLocks/>
              </p:cNvSpPr>
              <p:nvPr/>
            </p:nvSpPr>
            <p:spPr bwMode="auto">
              <a:xfrm>
                <a:off x="5175" y="2967"/>
                <a:ext cx="8" cy="6"/>
              </a:xfrm>
              <a:custGeom>
                <a:avLst/>
                <a:gdLst>
                  <a:gd name="T0" fmla="*/ 1 w 6"/>
                  <a:gd name="T1" fmla="*/ 6 h 4"/>
                  <a:gd name="T2" fmla="*/ 4 w 6"/>
                  <a:gd name="T3" fmla="*/ 3 h 4"/>
                  <a:gd name="T4" fmla="*/ 8 w 6"/>
                  <a:gd name="T5" fmla="*/ 3 h 4"/>
                  <a:gd name="T6" fmla="*/ 0 w 6"/>
                  <a:gd name="T7" fmla="*/ 6 h 4"/>
                  <a:gd name="T8" fmla="*/ 1 w 6"/>
                  <a:gd name="T9" fmla="*/ 6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4">
                    <a:moveTo>
                      <a:pt x="1" y="4"/>
                    </a:moveTo>
                    <a:cubicBezTo>
                      <a:pt x="2" y="3"/>
                      <a:pt x="3" y="3"/>
                      <a:pt x="3" y="2"/>
                    </a:cubicBezTo>
                    <a:cubicBezTo>
                      <a:pt x="4" y="2"/>
                      <a:pt x="5" y="3"/>
                      <a:pt x="6" y="2"/>
                    </a:cubicBezTo>
                    <a:cubicBezTo>
                      <a:pt x="5" y="0"/>
                      <a:pt x="1" y="2"/>
                      <a:pt x="0" y="4"/>
                    </a:cubicBezTo>
                    <a:cubicBezTo>
                      <a:pt x="1" y="4"/>
                      <a:pt x="1" y="4"/>
                      <a:pt x="1"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60" name="Freeform 5501"/>
              <p:cNvSpPr>
                <a:spLocks/>
              </p:cNvSpPr>
              <p:nvPr/>
            </p:nvSpPr>
            <p:spPr bwMode="auto">
              <a:xfrm>
                <a:off x="5191" y="2947"/>
                <a:ext cx="2" cy="3"/>
              </a:xfrm>
              <a:custGeom>
                <a:avLst/>
                <a:gdLst>
                  <a:gd name="T0" fmla="*/ 1 w 2"/>
                  <a:gd name="T1" fmla="*/ 3 h 2"/>
                  <a:gd name="T2" fmla="*/ 2 w 2"/>
                  <a:gd name="T3" fmla="*/ 2 h 2"/>
                  <a:gd name="T4" fmla="*/ 1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1" y="2"/>
                      <a:pt x="1" y="1"/>
                      <a:pt x="2" y="1"/>
                    </a:cubicBezTo>
                    <a:cubicBezTo>
                      <a:pt x="1" y="0"/>
                      <a:pt x="0"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61" name="Freeform 5502"/>
              <p:cNvSpPr>
                <a:spLocks/>
              </p:cNvSpPr>
              <p:nvPr/>
            </p:nvSpPr>
            <p:spPr bwMode="auto">
              <a:xfrm>
                <a:off x="5191" y="2925"/>
                <a:ext cx="23" cy="13"/>
              </a:xfrm>
              <a:custGeom>
                <a:avLst/>
                <a:gdLst>
                  <a:gd name="T0" fmla="*/ 23 w 18"/>
                  <a:gd name="T1" fmla="*/ 0 h 10"/>
                  <a:gd name="T2" fmla="*/ 10 w 18"/>
                  <a:gd name="T3" fmla="*/ 4 h 10"/>
                  <a:gd name="T4" fmla="*/ 5 w 18"/>
                  <a:gd name="T5" fmla="*/ 7 h 10"/>
                  <a:gd name="T6" fmla="*/ 1 w 18"/>
                  <a:gd name="T7" fmla="*/ 10 h 10"/>
                  <a:gd name="T8" fmla="*/ 3 w 18"/>
                  <a:gd name="T9" fmla="*/ 13 h 10"/>
                  <a:gd name="T10" fmla="*/ 12 w 18"/>
                  <a:gd name="T11" fmla="*/ 9 h 10"/>
                  <a:gd name="T12" fmla="*/ 17 w 18"/>
                  <a:gd name="T13" fmla="*/ 9 h 10"/>
                  <a:gd name="T14" fmla="*/ 20 w 18"/>
                  <a:gd name="T15" fmla="*/ 4 h 10"/>
                  <a:gd name="T16" fmla="*/ 14 w 18"/>
                  <a:gd name="T17" fmla="*/ 8 h 10"/>
                  <a:gd name="T18" fmla="*/ 23 w 18"/>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10">
                    <a:moveTo>
                      <a:pt x="18" y="0"/>
                    </a:moveTo>
                    <a:cubicBezTo>
                      <a:pt x="14" y="0"/>
                      <a:pt x="12" y="2"/>
                      <a:pt x="8" y="3"/>
                    </a:cubicBezTo>
                    <a:cubicBezTo>
                      <a:pt x="7" y="3"/>
                      <a:pt x="5" y="4"/>
                      <a:pt x="4" y="5"/>
                    </a:cubicBezTo>
                    <a:cubicBezTo>
                      <a:pt x="3" y="6"/>
                      <a:pt x="0" y="6"/>
                      <a:pt x="1" y="8"/>
                    </a:cubicBezTo>
                    <a:cubicBezTo>
                      <a:pt x="2" y="7"/>
                      <a:pt x="2" y="9"/>
                      <a:pt x="2" y="10"/>
                    </a:cubicBezTo>
                    <a:cubicBezTo>
                      <a:pt x="4" y="10"/>
                      <a:pt x="8" y="5"/>
                      <a:pt x="9" y="7"/>
                    </a:cubicBezTo>
                    <a:cubicBezTo>
                      <a:pt x="9" y="8"/>
                      <a:pt x="12" y="7"/>
                      <a:pt x="13" y="7"/>
                    </a:cubicBezTo>
                    <a:cubicBezTo>
                      <a:pt x="15" y="6"/>
                      <a:pt x="16" y="6"/>
                      <a:pt x="16" y="3"/>
                    </a:cubicBezTo>
                    <a:cubicBezTo>
                      <a:pt x="15" y="4"/>
                      <a:pt x="13" y="7"/>
                      <a:pt x="11" y="6"/>
                    </a:cubicBezTo>
                    <a:cubicBezTo>
                      <a:pt x="14" y="4"/>
                      <a:pt x="15" y="2"/>
                      <a:pt x="18" y="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62" name="Freeform 5503"/>
              <p:cNvSpPr>
                <a:spLocks/>
              </p:cNvSpPr>
              <p:nvPr/>
            </p:nvSpPr>
            <p:spPr bwMode="auto">
              <a:xfrm>
                <a:off x="5197" y="2953"/>
                <a:ext cx="2" cy="2"/>
              </a:xfrm>
              <a:custGeom>
                <a:avLst/>
                <a:gdLst>
                  <a:gd name="T0" fmla="*/ 0 w 1"/>
                  <a:gd name="T1" fmla="*/ 2 h 2"/>
                  <a:gd name="T2" fmla="*/ 0 w 1"/>
                  <a:gd name="T3" fmla="*/ 0 h 2"/>
                  <a:gd name="T4" fmla="*/ 0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1" y="1"/>
                      <a:pt x="1" y="0"/>
                      <a:pt x="0" y="0"/>
                    </a:cubicBezTo>
                    <a:cubicBezTo>
                      <a:pt x="0" y="1"/>
                      <a:pt x="0" y="2"/>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63" name="Freeform 5504"/>
              <p:cNvSpPr>
                <a:spLocks/>
              </p:cNvSpPr>
              <p:nvPr/>
            </p:nvSpPr>
            <p:spPr bwMode="auto">
              <a:xfrm>
                <a:off x="5204" y="2962"/>
                <a:ext cx="1" cy="3"/>
              </a:xfrm>
              <a:custGeom>
                <a:avLst/>
                <a:gdLst>
                  <a:gd name="T0" fmla="*/ 0 w 1"/>
                  <a:gd name="T1" fmla="*/ 3 h 2"/>
                  <a:gd name="T2" fmla="*/ 1 w 1"/>
                  <a:gd name="T3" fmla="*/ 2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1" y="1"/>
                      <a:pt x="1" y="1"/>
                      <a:pt x="1" y="1"/>
                    </a:cubicBezTo>
                    <a:cubicBezTo>
                      <a:pt x="0" y="0"/>
                      <a:pt x="0" y="1"/>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64" name="Freeform 5505"/>
              <p:cNvSpPr>
                <a:spLocks/>
              </p:cNvSpPr>
              <p:nvPr/>
            </p:nvSpPr>
            <p:spPr bwMode="auto">
              <a:xfrm>
                <a:off x="3374" y="2193"/>
                <a:ext cx="8" cy="7"/>
              </a:xfrm>
              <a:custGeom>
                <a:avLst/>
                <a:gdLst>
                  <a:gd name="T0" fmla="*/ 3 w 6"/>
                  <a:gd name="T1" fmla="*/ 0 h 5"/>
                  <a:gd name="T2" fmla="*/ 4 w 6"/>
                  <a:gd name="T3" fmla="*/ 6 h 5"/>
                  <a:gd name="T4" fmla="*/ 3 w 6"/>
                  <a:gd name="T5" fmla="*/ 0 h 5"/>
                  <a:gd name="T6" fmla="*/ 0 60000 65536"/>
                  <a:gd name="T7" fmla="*/ 0 60000 65536"/>
                  <a:gd name="T8" fmla="*/ 0 60000 65536"/>
                </a:gdLst>
                <a:ahLst/>
                <a:cxnLst>
                  <a:cxn ang="T6">
                    <a:pos x="T0" y="T1"/>
                  </a:cxn>
                  <a:cxn ang="T7">
                    <a:pos x="T2" y="T3"/>
                  </a:cxn>
                  <a:cxn ang="T8">
                    <a:pos x="T4" y="T5"/>
                  </a:cxn>
                </a:cxnLst>
                <a:rect l="0" t="0" r="r" b="b"/>
                <a:pathLst>
                  <a:path w="6" h="5">
                    <a:moveTo>
                      <a:pt x="2" y="0"/>
                    </a:moveTo>
                    <a:cubicBezTo>
                      <a:pt x="3" y="1"/>
                      <a:pt x="0" y="5"/>
                      <a:pt x="3" y="4"/>
                    </a:cubicBezTo>
                    <a:cubicBezTo>
                      <a:pt x="6" y="4"/>
                      <a:pt x="3" y="1"/>
                      <a:pt x="2"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65" name="Freeform 5506"/>
              <p:cNvSpPr>
                <a:spLocks/>
              </p:cNvSpPr>
              <p:nvPr/>
            </p:nvSpPr>
            <p:spPr bwMode="auto">
              <a:xfrm>
                <a:off x="3357" y="2192"/>
                <a:ext cx="25" cy="25"/>
              </a:xfrm>
              <a:custGeom>
                <a:avLst/>
                <a:gdLst>
                  <a:gd name="T0" fmla="*/ 0 w 19"/>
                  <a:gd name="T1" fmla="*/ 16 h 19"/>
                  <a:gd name="T2" fmla="*/ 9 w 19"/>
                  <a:gd name="T3" fmla="*/ 0 h 19"/>
                  <a:gd name="T4" fmla="*/ 17 w 19"/>
                  <a:gd name="T5" fmla="*/ 3 h 19"/>
                  <a:gd name="T6" fmla="*/ 20 w 19"/>
                  <a:gd name="T7" fmla="*/ 8 h 19"/>
                  <a:gd name="T8" fmla="*/ 14 w 19"/>
                  <a:gd name="T9" fmla="*/ 11 h 19"/>
                  <a:gd name="T10" fmla="*/ 21 w 19"/>
                  <a:gd name="T11" fmla="*/ 14 h 19"/>
                  <a:gd name="T12" fmla="*/ 25 w 19"/>
                  <a:gd name="T13" fmla="*/ 25 h 19"/>
                  <a:gd name="T14" fmla="*/ 16 w 19"/>
                  <a:gd name="T15" fmla="*/ 24 h 19"/>
                  <a:gd name="T16" fmla="*/ 13 w 19"/>
                  <a:gd name="T17" fmla="*/ 18 h 19"/>
                  <a:gd name="T18" fmla="*/ 0 w 19"/>
                  <a:gd name="T19" fmla="*/ 16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9" h="19">
                    <a:moveTo>
                      <a:pt x="0" y="12"/>
                    </a:moveTo>
                    <a:cubicBezTo>
                      <a:pt x="4" y="10"/>
                      <a:pt x="2" y="1"/>
                      <a:pt x="7" y="0"/>
                    </a:cubicBezTo>
                    <a:cubicBezTo>
                      <a:pt x="9" y="0"/>
                      <a:pt x="11" y="0"/>
                      <a:pt x="13" y="2"/>
                    </a:cubicBezTo>
                    <a:cubicBezTo>
                      <a:pt x="14" y="2"/>
                      <a:pt x="16" y="5"/>
                      <a:pt x="15" y="6"/>
                    </a:cubicBezTo>
                    <a:cubicBezTo>
                      <a:pt x="14" y="4"/>
                      <a:pt x="12" y="7"/>
                      <a:pt x="11" y="8"/>
                    </a:cubicBezTo>
                    <a:cubicBezTo>
                      <a:pt x="13" y="8"/>
                      <a:pt x="15" y="9"/>
                      <a:pt x="16" y="11"/>
                    </a:cubicBezTo>
                    <a:cubicBezTo>
                      <a:pt x="16" y="14"/>
                      <a:pt x="19" y="16"/>
                      <a:pt x="19" y="19"/>
                    </a:cubicBezTo>
                    <a:cubicBezTo>
                      <a:pt x="18" y="18"/>
                      <a:pt x="13" y="19"/>
                      <a:pt x="12" y="18"/>
                    </a:cubicBezTo>
                    <a:cubicBezTo>
                      <a:pt x="10" y="17"/>
                      <a:pt x="10" y="15"/>
                      <a:pt x="10" y="14"/>
                    </a:cubicBezTo>
                    <a:cubicBezTo>
                      <a:pt x="9" y="12"/>
                      <a:pt x="2" y="13"/>
                      <a:pt x="0" y="1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66" name="Freeform 5507"/>
              <p:cNvSpPr>
                <a:spLocks/>
              </p:cNvSpPr>
              <p:nvPr/>
            </p:nvSpPr>
            <p:spPr bwMode="auto">
              <a:xfrm>
                <a:off x="4466" y="2800"/>
                <a:ext cx="35" cy="19"/>
              </a:xfrm>
              <a:custGeom>
                <a:avLst/>
                <a:gdLst>
                  <a:gd name="T0" fmla="*/ 1 w 26"/>
                  <a:gd name="T1" fmla="*/ 14 h 15"/>
                  <a:gd name="T2" fmla="*/ 5 w 26"/>
                  <a:gd name="T3" fmla="*/ 15 h 15"/>
                  <a:gd name="T4" fmla="*/ 16 w 26"/>
                  <a:gd name="T5" fmla="*/ 11 h 15"/>
                  <a:gd name="T6" fmla="*/ 32 w 26"/>
                  <a:gd name="T7" fmla="*/ 3 h 15"/>
                  <a:gd name="T8" fmla="*/ 28 w 26"/>
                  <a:gd name="T9" fmla="*/ 1 h 15"/>
                  <a:gd name="T10" fmla="*/ 19 w 26"/>
                  <a:gd name="T11" fmla="*/ 4 h 15"/>
                  <a:gd name="T12" fmla="*/ 8 w 26"/>
                  <a:gd name="T13" fmla="*/ 5 h 15"/>
                  <a:gd name="T14" fmla="*/ 3 w 26"/>
                  <a:gd name="T15" fmla="*/ 5 h 15"/>
                  <a:gd name="T16" fmla="*/ 0 w 26"/>
                  <a:gd name="T17" fmla="*/ 10 h 15"/>
                  <a:gd name="T18" fmla="*/ 1 w 26"/>
                  <a:gd name="T19" fmla="*/ 14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 h="15">
                    <a:moveTo>
                      <a:pt x="1" y="11"/>
                    </a:moveTo>
                    <a:cubicBezTo>
                      <a:pt x="1" y="15"/>
                      <a:pt x="2" y="13"/>
                      <a:pt x="4" y="12"/>
                    </a:cubicBezTo>
                    <a:cubicBezTo>
                      <a:pt x="6" y="11"/>
                      <a:pt x="10" y="10"/>
                      <a:pt x="12" y="9"/>
                    </a:cubicBezTo>
                    <a:cubicBezTo>
                      <a:pt x="16" y="7"/>
                      <a:pt x="22" y="6"/>
                      <a:pt x="24" y="2"/>
                    </a:cubicBezTo>
                    <a:cubicBezTo>
                      <a:pt x="26" y="0"/>
                      <a:pt x="22" y="1"/>
                      <a:pt x="21" y="1"/>
                    </a:cubicBezTo>
                    <a:cubicBezTo>
                      <a:pt x="18" y="2"/>
                      <a:pt x="16" y="2"/>
                      <a:pt x="14" y="3"/>
                    </a:cubicBezTo>
                    <a:cubicBezTo>
                      <a:pt x="11" y="3"/>
                      <a:pt x="8" y="3"/>
                      <a:pt x="6" y="4"/>
                    </a:cubicBezTo>
                    <a:cubicBezTo>
                      <a:pt x="5" y="4"/>
                      <a:pt x="3" y="4"/>
                      <a:pt x="2" y="4"/>
                    </a:cubicBezTo>
                    <a:cubicBezTo>
                      <a:pt x="1" y="5"/>
                      <a:pt x="1" y="7"/>
                      <a:pt x="0" y="8"/>
                    </a:cubicBezTo>
                    <a:cubicBezTo>
                      <a:pt x="2" y="9"/>
                      <a:pt x="2" y="9"/>
                      <a:pt x="1" y="11"/>
                    </a:cubicBezTo>
                    <a:close/>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67" name="Freeform 5508"/>
              <p:cNvSpPr>
                <a:spLocks/>
              </p:cNvSpPr>
              <p:nvPr/>
            </p:nvSpPr>
            <p:spPr bwMode="auto">
              <a:xfrm>
                <a:off x="4451" y="2814"/>
                <a:ext cx="8" cy="7"/>
              </a:xfrm>
              <a:custGeom>
                <a:avLst/>
                <a:gdLst>
                  <a:gd name="T0" fmla="*/ 0 w 6"/>
                  <a:gd name="T1" fmla="*/ 4 h 5"/>
                  <a:gd name="T2" fmla="*/ 8 w 6"/>
                  <a:gd name="T3" fmla="*/ 0 h 5"/>
                  <a:gd name="T4" fmla="*/ 7 w 6"/>
                  <a:gd name="T5" fmla="*/ 7 h 5"/>
                  <a:gd name="T6" fmla="*/ 4 w 6"/>
                  <a:gd name="T7" fmla="*/ 6 h 5"/>
                  <a:gd name="T8" fmla="*/ 0 w 6"/>
                  <a:gd name="T9" fmla="*/ 4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5">
                    <a:moveTo>
                      <a:pt x="0" y="3"/>
                    </a:moveTo>
                    <a:cubicBezTo>
                      <a:pt x="2" y="1"/>
                      <a:pt x="4" y="1"/>
                      <a:pt x="6" y="0"/>
                    </a:cubicBezTo>
                    <a:cubicBezTo>
                      <a:pt x="5" y="1"/>
                      <a:pt x="6" y="5"/>
                      <a:pt x="5" y="5"/>
                    </a:cubicBezTo>
                    <a:cubicBezTo>
                      <a:pt x="4" y="4"/>
                      <a:pt x="4" y="3"/>
                      <a:pt x="3" y="4"/>
                    </a:cubicBezTo>
                    <a:cubicBezTo>
                      <a:pt x="3" y="5"/>
                      <a:pt x="1" y="2"/>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68" name="Freeform 5509"/>
              <p:cNvSpPr>
                <a:spLocks/>
              </p:cNvSpPr>
              <p:nvPr/>
            </p:nvSpPr>
            <p:spPr bwMode="auto">
              <a:xfrm>
                <a:off x="1696" y="2298"/>
                <a:ext cx="2" cy="0"/>
              </a:xfrm>
              <a:custGeom>
                <a:avLst/>
                <a:gdLst>
                  <a:gd name="T0" fmla="*/ 2 w 1"/>
                  <a:gd name="T1" fmla="*/ 0 w 1"/>
                  <a:gd name="T2" fmla="*/ 2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0"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69" name="Freeform 5510"/>
              <p:cNvSpPr>
                <a:spLocks/>
              </p:cNvSpPr>
              <p:nvPr/>
            </p:nvSpPr>
            <p:spPr bwMode="auto">
              <a:xfrm>
                <a:off x="1661" y="2269"/>
                <a:ext cx="10" cy="17"/>
              </a:xfrm>
              <a:custGeom>
                <a:avLst/>
                <a:gdLst>
                  <a:gd name="T0" fmla="*/ 5 w 8"/>
                  <a:gd name="T1" fmla="*/ 0 h 13"/>
                  <a:gd name="T2" fmla="*/ 8 w 8"/>
                  <a:gd name="T3" fmla="*/ 4 h 13"/>
                  <a:gd name="T4" fmla="*/ 9 w 8"/>
                  <a:gd name="T5" fmla="*/ 9 h 13"/>
                  <a:gd name="T6" fmla="*/ 4 w 8"/>
                  <a:gd name="T7" fmla="*/ 12 h 13"/>
                  <a:gd name="T8" fmla="*/ 0 w 8"/>
                  <a:gd name="T9" fmla="*/ 10 h 13"/>
                  <a:gd name="T10" fmla="*/ 3 w 8"/>
                  <a:gd name="T11" fmla="*/ 10 h 13"/>
                  <a:gd name="T12" fmla="*/ 3 w 8"/>
                  <a:gd name="T13" fmla="*/ 7 h 13"/>
                  <a:gd name="T14" fmla="*/ 5 w 8"/>
                  <a:gd name="T15" fmla="*/ 0 h 1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 h="13">
                    <a:moveTo>
                      <a:pt x="4" y="0"/>
                    </a:moveTo>
                    <a:cubicBezTo>
                      <a:pt x="5" y="2"/>
                      <a:pt x="6" y="0"/>
                      <a:pt x="6" y="3"/>
                    </a:cubicBezTo>
                    <a:cubicBezTo>
                      <a:pt x="6" y="4"/>
                      <a:pt x="8" y="6"/>
                      <a:pt x="7" y="7"/>
                    </a:cubicBezTo>
                    <a:cubicBezTo>
                      <a:pt x="7" y="9"/>
                      <a:pt x="2" y="13"/>
                      <a:pt x="3" y="9"/>
                    </a:cubicBezTo>
                    <a:cubicBezTo>
                      <a:pt x="2" y="9"/>
                      <a:pt x="1" y="9"/>
                      <a:pt x="0" y="8"/>
                    </a:cubicBezTo>
                    <a:cubicBezTo>
                      <a:pt x="1" y="7"/>
                      <a:pt x="2" y="7"/>
                      <a:pt x="2" y="8"/>
                    </a:cubicBezTo>
                    <a:cubicBezTo>
                      <a:pt x="3" y="7"/>
                      <a:pt x="1" y="6"/>
                      <a:pt x="2" y="5"/>
                    </a:cubicBezTo>
                    <a:cubicBezTo>
                      <a:pt x="4" y="4"/>
                      <a:pt x="3" y="2"/>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70" name="Freeform 5511"/>
              <p:cNvSpPr>
                <a:spLocks/>
              </p:cNvSpPr>
              <p:nvPr/>
            </p:nvSpPr>
            <p:spPr bwMode="auto">
              <a:xfrm>
                <a:off x="1666" y="2285"/>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0"/>
                      <a:pt x="0" y="0"/>
                      <a:pt x="1" y="0"/>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71" name="Freeform 5512"/>
              <p:cNvSpPr>
                <a:spLocks/>
              </p:cNvSpPr>
              <p:nvPr/>
            </p:nvSpPr>
            <p:spPr bwMode="auto">
              <a:xfrm>
                <a:off x="1659" y="2244"/>
                <a:ext cx="15" cy="5"/>
              </a:xfrm>
              <a:custGeom>
                <a:avLst/>
                <a:gdLst>
                  <a:gd name="T0" fmla="*/ 3 w 11"/>
                  <a:gd name="T1" fmla="*/ 5 h 4"/>
                  <a:gd name="T2" fmla="*/ 0 w 11"/>
                  <a:gd name="T3" fmla="*/ 3 h 4"/>
                  <a:gd name="T4" fmla="*/ 5 w 11"/>
                  <a:gd name="T5" fmla="*/ 1 h 4"/>
                  <a:gd name="T6" fmla="*/ 15 w 11"/>
                  <a:gd name="T7" fmla="*/ 1 h 4"/>
                  <a:gd name="T8" fmla="*/ 3 w 11"/>
                  <a:gd name="T9" fmla="*/ 5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
                    <a:moveTo>
                      <a:pt x="2" y="4"/>
                    </a:moveTo>
                    <a:cubicBezTo>
                      <a:pt x="1" y="4"/>
                      <a:pt x="1" y="3"/>
                      <a:pt x="0" y="2"/>
                    </a:cubicBezTo>
                    <a:cubicBezTo>
                      <a:pt x="2" y="4"/>
                      <a:pt x="3" y="2"/>
                      <a:pt x="4" y="1"/>
                    </a:cubicBezTo>
                    <a:cubicBezTo>
                      <a:pt x="6" y="0"/>
                      <a:pt x="9" y="2"/>
                      <a:pt x="11" y="1"/>
                    </a:cubicBezTo>
                    <a:cubicBezTo>
                      <a:pt x="11" y="2"/>
                      <a:pt x="4" y="3"/>
                      <a:pt x="2"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72" name="Freeform 5513"/>
              <p:cNvSpPr>
                <a:spLocks/>
              </p:cNvSpPr>
              <p:nvPr/>
            </p:nvSpPr>
            <p:spPr bwMode="auto">
              <a:xfrm>
                <a:off x="1666" y="2283"/>
                <a:ext cx="7" cy="9"/>
              </a:xfrm>
              <a:custGeom>
                <a:avLst/>
                <a:gdLst>
                  <a:gd name="T0" fmla="*/ 3 w 5"/>
                  <a:gd name="T1" fmla="*/ 9 h 7"/>
                  <a:gd name="T2" fmla="*/ 1 w 5"/>
                  <a:gd name="T3" fmla="*/ 9 h 7"/>
                  <a:gd name="T4" fmla="*/ 4 w 5"/>
                  <a:gd name="T5" fmla="*/ 8 h 7"/>
                  <a:gd name="T6" fmla="*/ 1 w 5"/>
                  <a:gd name="T7" fmla="*/ 5 h 7"/>
                  <a:gd name="T8" fmla="*/ 0 w 5"/>
                  <a:gd name="T9" fmla="*/ 4 h 7"/>
                  <a:gd name="T10" fmla="*/ 4 w 5"/>
                  <a:gd name="T11" fmla="*/ 0 h 7"/>
                  <a:gd name="T12" fmla="*/ 3 w 5"/>
                  <a:gd name="T13" fmla="*/ 4 h 7"/>
                  <a:gd name="T14" fmla="*/ 6 w 5"/>
                  <a:gd name="T15" fmla="*/ 1 h 7"/>
                  <a:gd name="T16" fmla="*/ 3 w 5"/>
                  <a:gd name="T17" fmla="*/ 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7">
                    <a:moveTo>
                      <a:pt x="2" y="7"/>
                    </a:moveTo>
                    <a:cubicBezTo>
                      <a:pt x="2" y="7"/>
                      <a:pt x="2" y="7"/>
                      <a:pt x="1" y="7"/>
                    </a:cubicBezTo>
                    <a:cubicBezTo>
                      <a:pt x="2" y="7"/>
                      <a:pt x="3" y="7"/>
                      <a:pt x="3" y="6"/>
                    </a:cubicBezTo>
                    <a:cubicBezTo>
                      <a:pt x="2" y="7"/>
                      <a:pt x="1" y="5"/>
                      <a:pt x="1" y="4"/>
                    </a:cubicBezTo>
                    <a:cubicBezTo>
                      <a:pt x="1" y="4"/>
                      <a:pt x="1" y="3"/>
                      <a:pt x="0" y="3"/>
                    </a:cubicBezTo>
                    <a:cubicBezTo>
                      <a:pt x="1" y="2"/>
                      <a:pt x="2" y="1"/>
                      <a:pt x="3" y="0"/>
                    </a:cubicBezTo>
                    <a:cubicBezTo>
                      <a:pt x="3" y="1"/>
                      <a:pt x="2" y="2"/>
                      <a:pt x="2" y="3"/>
                    </a:cubicBezTo>
                    <a:cubicBezTo>
                      <a:pt x="3" y="3"/>
                      <a:pt x="3" y="2"/>
                      <a:pt x="4" y="1"/>
                    </a:cubicBezTo>
                    <a:cubicBezTo>
                      <a:pt x="5" y="3"/>
                      <a:pt x="4" y="6"/>
                      <a:pt x="2" y="7"/>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73" name="Freeform 5514"/>
              <p:cNvSpPr>
                <a:spLocks/>
              </p:cNvSpPr>
              <p:nvPr/>
            </p:nvSpPr>
            <p:spPr bwMode="auto">
              <a:xfrm>
                <a:off x="1675" y="2271"/>
                <a:ext cx="3" cy="2"/>
              </a:xfrm>
              <a:custGeom>
                <a:avLst/>
                <a:gdLst>
                  <a:gd name="T0" fmla="*/ 0 w 2"/>
                  <a:gd name="T1" fmla="*/ 2 h 1"/>
                  <a:gd name="T2" fmla="*/ 3 w 2"/>
                  <a:gd name="T3" fmla="*/ 0 h 1"/>
                  <a:gd name="T4" fmla="*/ 0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0" y="0"/>
                      <a:pt x="1" y="0"/>
                      <a:pt x="2" y="0"/>
                    </a:cubicBezTo>
                    <a:cubicBezTo>
                      <a:pt x="1" y="1"/>
                      <a:pt x="1"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74" name="Freeform 5515"/>
              <p:cNvSpPr>
                <a:spLocks/>
              </p:cNvSpPr>
              <p:nvPr/>
            </p:nvSpPr>
            <p:spPr bwMode="auto">
              <a:xfrm>
                <a:off x="1674" y="2240"/>
                <a:ext cx="10" cy="18"/>
              </a:xfrm>
              <a:custGeom>
                <a:avLst/>
                <a:gdLst>
                  <a:gd name="T0" fmla="*/ 6 w 8"/>
                  <a:gd name="T1" fmla="*/ 18 h 14"/>
                  <a:gd name="T2" fmla="*/ 5 w 8"/>
                  <a:gd name="T3" fmla="*/ 17 h 14"/>
                  <a:gd name="T4" fmla="*/ 8 w 8"/>
                  <a:gd name="T5" fmla="*/ 12 h 14"/>
                  <a:gd name="T6" fmla="*/ 9 w 8"/>
                  <a:gd name="T7" fmla="*/ 9 h 14"/>
                  <a:gd name="T8" fmla="*/ 8 w 8"/>
                  <a:gd name="T9" fmla="*/ 6 h 14"/>
                  <a:gd name="T10" fmla="*/ 0 w 8"/>
                  <a:gd name="T11" fmla="*/ 3 h 14"/>
                  <a:gd name="T12" fmla="*/ 9 w 8"/>
                  <a:gd name="T13" fmla="*/ 8 h 14"/>
                  <a:gd name="T14" fmla="*/ 9 w 8"/>
                  <a:gd name="T15" fmla="*/ 13 h 14"/>
                  <a:gd name="T16" fmla="*/ 6 w 8"/>
                  <a:gd name="T17" fmla="*/ 18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 h="14">
                    <a:moveTo>
                      <a:pt x="5" y="14"/>
                    </a:moveTo>
                    <a:cubicBezTo>
                      <a:pt x="5" y="14"/>
                      <a:pt x="4" y="13"/>
                      <a:pt x="4" y="13"/>
                    </a:cubicBezTo>
                    <a:cubicBezTo>
                      <a:pt x="5" y="12"/>
                      <a:pt x="6" y="11"/>
                      <a:pt x="6" y="9"/>
                    </a:cubicBezTo>
                    <a:cubicBezTo>
                      <a:pt x="6" y="9"/>
                      <a:pt x="7" y="8"/>
                      <a:pt x="7" y="7"/>
                    </a:cubicBezTo>
                    <a:cubicBezTo>
                      <a:pt x="7" y="5"/>
                      <a:pt x="7" y="6"/>
                      <a:pt x="6" y="5"/>
                    </a:cubicBezTo>
                    <a:cubicBezTo>
                      <a:pt x="4" y="3"/>
                      <a:pt x="3" y="1"/>
                      <a:pt x="0" y="2"/>
                    </a:cubicBezTo>
                    <a:cubicBezTo>
                      <a:pt x="3" y="0"/>
                      <a:pt x="6" y="4"/>
                      <a:pt x="7" y="6"/>
                    </a:cubicBezTo>
                    <a:cubicBezTo>
                      <a:pt x="8" y="7"/>
                      <a:pt x="8" y="8"/>
                      <a:pt x="7" y="10"/>
                    </a:cubicBezTo>
                    <a:cubicBezTo>
                      <a:pt x="6" y="11"/>
                      <a:pt x="6" y="13"/>
                      <a:pt x="5" y="1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75" name="Freeform 5516"/>
              <p:cNvSpPr>
                <a:spLocks/>
              </p:cNvSpPr>
              <p:nvPr/>
            </p:nvSpPr>
            <p:spPr bwMode="auto">
              <a:xfrm>
                <a:off x="1686" y="2265"/>
                <a:ext cx="8" cy="13"/>
              </a:xfrm>
              <a:custGeom>
                <a:avLst/>
                <a:gdLst>
                  <a:gd name="T0" fmla="*/ 3 w 6"/>
                  <a:gd name="T1" fmla="*/ 1 h 10"/>
                  <a:gd name="T2" fmla="*/ 0 w 6"/>
                  <a:gd name="T3" fmla="*/ 0 h 10"/>
                  <a:gd name="T4" fmla="*/ 7 w 6"/>
                  <a:gd name="T5" fmla="*/ 5 h 10"/>
                  <a:gd name="T6" fmla="*/ 7 w 6"/>
                  <a:gd name="T7" fmla="*/ 13 h 10"/>
                  <a:gd name="T8" fmla="*/ 7 w 6"/>
                  <a:gd name="T9" fmla="*/ 7 h 10"/>
                  <a:gd name="T10" fmla="*/ 3 w 6"/>
                  <a:gd name="T11" fmla="*/ 1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10">
                    <a:moveTo>
                      <a:pt x="2" y="1"/>
                    </a:moveTo>
                    <a:cubicBezTo>
                      <a:pt x="1" y="1"/>
                      <a:pt x="0" y="0"/>
                      <a:pt x="0" y="0"/>
                    </a:cubicBezTo>
                    <a:cubicBezTo>
                      <a:pt x="2" y="1"/>
                      <a:pt x="4" y="2"/>
                      <a:pt x="5" y="4"/>
                    </a:cubicBezTo>
                    <a:cubicBezTo>
                      <a:pt x="6" y="6"/>
                      <a:pt x="4" y="8"/>
                      <a:pt x="5" y="10"/>
                    </a:cubicBezTo>
                    <a:cubicBezTo>
                      <a:pt x="3" y="9"/>
                      <a:pt x="5" y="6"/>
                      <a:pt x="5" y="5"/>
                    </a:cubicBezTo>
                    <a:cubicBezTo>
                      <a:pt x="6" y="3"/>
                      <a:pt x="3" y="2"/>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76" name="Freeform 5517"/>
              <p:cNvSpPr>
                <a:spLocks/>
              </p:cNvSpPr>
              <p:nvPr/>
            </p:nvSpPr>
            <p:spPr bwMode="auto">
              <a:xfrm>
                <a:off x="1691" y="2294"/>
                <a:ext cx="4" cy="2"/>
              </a:xfrm>
              <a:custGeom>
                <a:avLst/>
                <a:gdLst>
                  <a:gd name="T0" fmla="*/ 0 w 3"/>
                  <a:gd name="T1" fmla="*/ 0 h 2"/>
                  <a:gd name="T2" fmla="*/ 4 w 3"/>
                  <a:gd name="T3" fmla="*/ 2 h 2"/>
                  <a:gd name="T4" fmla="*/ 0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0" y="0"/>
                    </a:moveTo>
                    <a:cubicBezTo>
                      <a:pt x="2" y="0"/>
                      <a:pt x="2" y="1"/>
                      <a:pt x="3" y="2"/>
                    </a:cubicBezTo>
                    <a:cubicBezTo>
                      <a:pt x="2" y="2"/>
                      <a:pt x="1"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77" name="Freeform 5518"/>
              <p:cNvSpPr>
                <a:spLocks/>
              </p:cNvSpPr>
              <p:nvPr/>
            </p:nvSpPr>
            <p:spPr bwMode="auto">
              <a:xfrm>
                <a:off x="1699" y="2278"/>
                <a:ext cx="5" cy="8"/>
              </a:xfrm>
              <a:custGeom>
                <a:avLst/>
                <a:gdLst>
                  <a:gd name="T0" fmla="*/ 1 w 4"/>
                  <a:gd name="T1" fmla="*/ 8 h 6"/>
                  <a:gd name="T2" fmla="*/ 1 w 4"/>
                  <a:gd name="T3" fmla="*/ 5 h 6"/>
                  <a:gd name="T4" fmla="*/ 0 w 4"/>
                  <a:gd name="T5" fmla="*/ 0 h 6"/>
                  <a:gd name="T6" fmla="*/ 1 w 4"/>
                  <a:gd name="T7" fmla="*/ 8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6">
                    <a:moveTo>
                      <a:pt x="1" y="6"/>
                    </a:moveTo>
                    <a:cubicBezTo>
                      <a:pt x="0" y="5"/>
                      <a:pt x="2" y="5"/>
                      <a:pt x="1" y="4"/>
                    </a:cubicBezTo>
                    <a:cubicBezTo>
                      <a:pt x="0" y="3"/>
                      <a:pt x="0" y="1"/>
                      <a:pt x="0" y="0"/>
                    </a:cubicBezTo>
                    <a:cubicBezTo>
                      <a:pt x="0" y="1"/>
                      <a:pt x="4" y="6"/>
                      <a:pt x="1"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78" name="Freeform 5519"/>
              <p:cNvSpPr>
                <a:spLocks/>
              </p:cNvSpPr>
              <p:nvPr/>
            </p:nvSpPr>
            <p:spPr bwMode="auto">
              <a:xfrm>
                <a:off x="1700" y="2294"/>
                <a:ext cx="7" cy="12"/>
              </a:xfrm>
              <a:custGeom>
                <a:avLst/>
                <a:gdLst>
                  <a:gd name="T0" fmla="*/ 1 w 5"/>
                  <a:gd name="T1" fmla="*/ 0 h 9"/>
                  <a:gd name="T2" fmla="*/ 3 w 5"/>
                  <a:gd name="T3" fmla="*/ 8 h 9"/>
                  <a:gd name="T4" fmla="*/ 6 w 5"/>
                  <a:gd name="T5" fmla="*/ 12 h 9"/>
                  <a:gd name="T6" fmla="*/ 1 w 5"/>
                  <a:gd name="T7" fmla="*/ 7 h 9"/>
                  <a:gd name="T8" fmla="*/ 1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1" y="0"/>
                    </a:moveTo>
                    <a:cubicBezTo>
                      <a:pt x="2" y="2"/>
                      <a:pt x="2" y="4"/>
                      <a:pt x="2" y="6"/>
                    </a:cubicBezTo>
                    <a:cubicBezTo>
                      <a:pt x="3" y="7"/>
                      <a:pt x="5" y="7"/>
                      <a:pt x="4" y="9"/>
                    </a:cubicBezTo>
                    <a:cubicBezTo>
                      <a:pt x="4" y="7"/>
                      <a:pt x="2" y="7"/>
                      <a:pt x="1" y="5"/>
                    </a:cubicBezTo>
                    <a:cubicBezTo>
                      <a:pt x="3" y="7"/>
                      <a:pt x="0"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79" name="Freeform 5520"/>
              <p:cNvSpPr>
                <a:spLocks/>
              </p:cNvSpPr>
              <p:nvPr/>
            </p:nvSpPr>
            <p:spPr bwMode="auto">
              <a:xfrm>
                <a:off x="1707" y="2292"/>
                <a:ext cx="1" cy="2"/>
              </a:xfrm>
              <a:custGeom>
                <a:avLst/>
                <a:gdLst>
                  <a:gd name="T0" fmla="*/ 1 w 1"/>
                  <a:gd name="T1" fmla="*/ 2 h 1"/>
                  <a:gd name="T2" fmla="*/ 0 w 1"/>
                  <a:gd name="T3" fmla="*/ 2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1"/>
                      <a:pt x="0" y="1"/>
                      <a:pt x="0" y="1"/>
                    </a:cubicBezTo>
                    <a:cubicBezTo>
                      <a:pt x="1" y="0"/>
                      <a:pt x="1" y="0"/>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80" name="Freeform 5521"/>
              <p:cNvSpPr>
                <a:spLocks/>
              </p:cNvSpPr>
              <p:nvPr/>
            </p:nvSpPr>
            <p:spPr bwMode="auto">
              <a:xfrm>
                <a:off x="1712" y="2308"/>
                <a:ext cx="8" cy="8"/>
              </a:xfrm>
              <a:custGeom>
                <a:avLst/>
                <a:gdLst>
                  <a:gd name="T0" fmla="*/ 0 w 6"/>
                  <a:gd name="T1" fmla="*/ 8 h 6"/>
                  <a:gd name="T2" fmla="*/ 7 w 6"/>
                  <a:gd name="T3" fmla="*/ 4 h 6"/>
                  <a:gd name="T4" fmla="*/ 7 w 6"/>
                  <a:gd name="T5" fmla="*/ 1 h 6"/>
                  <a:gd name="T6" fmla="*/ 0 w 6"/>
                  <a:gd name="T7" fmla="*/ 8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6">
                    <a:moveTo>
                      <a:pt x="0" y="6"/>
                    </a:moveTo>
                    <a:cubicBezTo>
                      <a:pt x="2" y="5"/>
                      <a:pt x="3" y="4"/>
                      <a:pt x="5" y="3"/>
                    </a:cubicBezTo>
                    <a:cubicBezTo>
                      <a:pt x="3" y="1"/>
                      <a:pt x="4" y="0"/>
                      <a:pt x="5" y="1"/>
                    </a:cubicBezTo>
                    <a:cubicBezTo>
                      <a:pt x="6" y="4"/>
                      <a:pt x="2" y="5"/>
                      <a:pt x="0"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81" name="Freeform 5522"/>
              <p:cNvSpPr>
                <a:spLocks/>
              </p:cNvSpPr>
              <p:nvPr/>
            </p:nvSpPr>
            <p:spPr bwMode="auto">
              <a:xfrm>
                <a:off x="1712" y="2287"/>
                <a:ext cx="2" cy="3"/>
              </a:xfrm>
              <a:custGeom>
                <a:avLst/>
                <a:gdLst>
                  <a:gd name="T0" fmla="*/ 0 w 1"/>
                  <a:gd name="T1" fmla="*/ 0 h 2"/>
                  <a:gd name="T2" fmla="*/ 2 w 1"/>
                  <a:gd name="T3" fmla="*/ 0 h 2"/>
                  <a:gd name="T4" fmla="*/ 0 w 1"/>
                  <a:gd name="T5" fmla="*/ 3 h 2"/>
                  <a:gd name="T6" fmla="*/ 0 w 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0"/>
                    </a:moveTo>
                    <a:cubicBezTo>
                      <a:pt x="1" y="0"/>
                      <a:pt x="1" y="0"/>
                      <a:pt x="1" y="0"/>
                    </a:cubicBezTo>
                    <a:cubicBezTo>
                      <a:pt x="1" y="1"/>
                      <a:pt x="1" y="1"/>
                      <a:pt x="0" y="2"/>
                    </a:cubicBezTo>
                    <a:cubicBezTo>
                      <a:pt x="0" y="1"/>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82" name="Freeform 5523"/>
              <p:cNvSpPr>
                <a:spLocks/>
              </p:cNvSpPr>
              <p:nvPr/>
            </p:nvSpPr>
            <p:spPr bwMode="auto">
              <a:xfrm>
                <a:off x="1712" y="2307"/>
                <a:ext cx="4" cy="3"/>
              </a:xfrm>
              <a:custGeom>
                <a:avLst/>
                <a:gdLst>
                  <a:gd name="T0" fmla="*/ 4 w 3"/>
                  <a:gd name="T1" fmla="*/ 3 h 2"/>
                  <a:gd name="T2" fmla="*/ 1 w 3"/>
                  <a:gd name="T3" fmla="*/ 0 h 2"/>
                  <a:gd name="T4" fmla="*/ 4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3" y="2"/>
                    </a:moveTo>
                    <a:cubicBezTo>
                      <a:pt x="2" y="2"/>
                      <a:pt x="0" y="1"/>
                      <a:pt x="1" y="0"/>
                    </a:cubicBezTo>
                    <a:cubicBezTo>
                      <a:pt x="1" y="0"/>
                      <a:pt x="3" y="1"/>
                      <a:pt x="3"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83" name="Freeform 5524"/>
              <p:cNvSpPr>
                <a:spLocks/>
              </p:cNvSpPr>
              <p:nvPr/>
            </p:nvSpPr>
            <p:spPr bwMode="auto">
              <a:xfrm>
                <a:off x="1716" y="2331"/>
                <a:ext cx="12" cy="6"/>
              </a:xfrm>
              <a:custGeom>
                <a:avLst/>
                <a:gdLst>
                  <a:gd name="T0" fmla="*/ 1 w 9"/>
                  <a:gd name="T1" fmla="*/ 6 h 5"/>
                  <a:gd name="T2" fmla="*/ 5 w 9"/>
                  <a:gd name="T3" fmla="*/ 1 h 5"/>
                  <a:gd name="T4" fmla="*/ 8 w 9"/>
                  <a:gd name="T5" fmla="*/ 2 h 5"/>
                  <a:gd name="T6" fmla="*/ 12 w 9"/>
                  <a:gd name="T7" fmla="*/ 0 h 5"/>
                  <a:gd name="T8" fmla="*/ 9 w 9"/>
                  <a:gd name="T9" fmla="*/ 5 h 5"/>
                  <a:gd name="T10" fmla="*/ 1 w 9"/>
                  <a:gd name="T11" fmla="*/ 6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5">
                    <a:moveTo>
                      <a:pt x="1" y="5"/>
                    </a:moveTo>
                    <a:cubicBezTo>
                      <a:pt x="0" y="3"/>
                      <a:pt x="3" y="2"/>
                      <a:pt x="4" y="1"/>
                    </a:cubicBezTo>
                    <a:cubicBezTo>
                      <a:pt x="5" y="1"/>
                      <a:pt x="5" y="2"/>
                      <a:pt x="6" y="2"/>
                    </a:cubicBezTo>
                    <a:cubicBezTo>
                      <a:pt x="7" y="2"/>
                      <a:pt x="8" y="1"/>
                      <a:pt x="9" y="0"/>
                    </a:cubicBezTo>
                    <a:cubicBezTo>
                      <a:pt x="8" y="1"/>
                      <a:pt x="8" y="3"/>
                      <a:pt x="7" y="4"/>
                    </a:cubicBezTo>
                    <a:cubicBezTo>
                      <a:pt x="6" y="5"/>
                      <a:pt x="3" y="4"/>
                      <a:pt x="1"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84" name="Freeform 5525"/>
              <p:cNvSpPr>
                <a:spLocks/>
              </p:cNvSpPr>
              <p:nvPr/>
            </p:nvSpPr>
            <p:spPr bwMode="auto">
              <a:xfrm>
                <a:off x="1727" y="2327"/>
                <a:ext cx="2" cy="2"/>
              </a:xfrm>
              <a:custGeom>
                <a:avLst/>
                <a:gdLst>
                  <a:gd name="T0" fmla="*/ 1 w 2"/>
                  <a:gd name="T1" fmla="*/ 2 h 2"/>
                  <a:gd name="T2" fmla="*/ 2 w 2"/>
                  <a:gd name="T3" fmla="*/ 1 h 2"/>
                  <a:gd name="T4" fmla="*/ 1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0" y="1"/>
                      <a:pt x="1" y="0"/>
                      <a:pt x="2" y="1"/>
                    </a:cubicBezTo>
                    <a:cubicBezTo>
                      <a:pt x="1" y="1"/>
                      <a:pt x="1"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85" name="Freeform 5526"/>
              <p:cNvSpPr>
                <a:spLocks/>
              </p:cNvSpPr>
              <p:nvPr/>
            </p:nvSpPr>
            <p:spPr bwMode="auto">
              <a:xfrm>
                <a:off x="1728" y="2314"/>
                <a:ext cx="5" cy="1"/>
              </a:xfrm>
              <a:custGeom>
                <a:avLst/>
                <a:gdLst>
                  <a:gd name="T0" fmla="*/ 4 w 4"/>
                  <a:gd name="T1" fmla="*/ 1 h 1"/>
                  <a:gd name="T2" fmla="*/ 0 w 4"/>
                  <a:gd name="T3" fmla="*/ 0 h 1"/>
                  <a:gd name="T4" fmla="*/ 4 w 4"/>
                  <a:gd name="T5" fmla="*/ 1 h 1"/>
                  <a:gd name="T6" fmla="*/ 0 60000 65536"/>
                  <a:gd name="T7" fmla="*/ 0 60000 65536"/>
                  <a:gd name="T8" fmla="*/ 0 60000 65536"/>
                </a:gdLst>
                <a:ahLst/>
                <a:cxnLst>
                  <a:cxn ang="T6">
                    <a:pos x="T0" y="T1"/>
                  </a:cxn>
                  <a:cxn ang="T7">
                    <a:pos x="T2" y="T3"/>
                  </a:cxn>
                  <a:cxn ang="T8">
                    <a:pos x="T4" y="T5"/>
                  </a:cxn>
                </a:cxnLst>
                <a:rect l="0" t="0" r="r" b="b"/>
                <a:pathLst>
                  <a:path w="4" h="1">
                    <a:moveTo>
                      <a:pt x="3" y="1"/>
                    </a:moveTo>
                    <a:cubicBezTo>
                      <a:pt x="3" y="0"/>
                      <a:pt x="0" y="1"/>
                      <a:pt x="0" y="0"/>
                    </a:cubicBezTo>
                    <a:cubicBezTo>
                      <a:pt x="1" y="0"/>
                      <a:pt x="4" y="0"/>
                      <a:pt x="3"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86" name="Freeform 5527"/>
              <p:cNvSpPr>
                <a:spLocks/>
              </p:cNvSpPr>
              <p:nvPr/>
            </p:nvSpPr>
            <p:spPr bwMode="auto">
              <a:xfrm>
                <a:off x="5046" y="2892"/>
                <a:ext cx="2" cy="4"/>
              </a:xfrm>
              <a:custGeom>
                <a:avLst/>
                <a:gdLst>
                  <a:gd name="T0" fmla="*/ 1 w 2"/>
                  <a:gd name="T1" fmla="*/ 4 h 3"/>
                  <a:gd name="T2" fmla="*/ 1 w 2"/>
                  <a:gd name="T3" fmla="*/ 1 h 3"/>
                  <a:gd name="T4" fmla="*/ 1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1" y="3"/>
                    </a:moveTo>
                    <a:cubicBezTo>
                      <a:pt x="2" y="2"/>
                      <a:pt x="2" y="0"/>
                      <a:pt x="1" y="1"/>
                    </a:cubicBezTo>
                    <a:cubicBezTo>
                      <a:pt x="0" y="2"/>
                      <a:pt x="0" y="3"/>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87" name="Freeform 5528"/>
              <p:cNvSpPr>
                <a:spLocks/>
              </p:cNvSpPr>
              <p:nvPr/>
            </p:nvSpPr>
            <p:spPr bwMode="auto">
              <a:xfrm>
                <a:off x="5047" y="2885"/>
                <a:ext cx="2" cy="4"/>
              </a:xfrm>
              <a:custGeom>
                <a:avLst/>
                <a:gdLst>
                  <a:gd name="T0" fmla="*/ 0 w 2"/>
                  <a:gd name="T1" fmla="*/ 4 h 3"/>
                  <a:gd name="T2" fmla="*/ 1 w 2"/>
                  <a:gd name="T3" fmla="*/ 0 h 3"/>
                  <a:gd name="T4" fmla="*/ 0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0" y="3"/>
                    </a:moveTo>
                    <a:cubicBezTo>
                      <a:pt x="2" y="3"/>
                      <a:pt x="2" y="1"/>
                      <a:pt x="1" y="0"/>
                    </a:cubicBezTo>
                    <a:cubicBezTo>
                      <a:pt x="0" y="1"/>
                      <a:pt x="0" y="2"/>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88" name="Freeform 5529"/>
              <p:cNvSpPr>
                <a:spLocks/>
              </p:cNvSpPr>
              <p:nvPr/>
            </p:nvSpPr>
            <p:spPr bwMode="auto">
              <a:xfrm>
                <a:off x="5031" y="2899"/>
                <a:ext cx="11" cy="17"/>
              </a:xfrm>
              <a:custGeom>
                <a:avLst/>
                <a:gdLst>
                  <a:gd name="T0" fmla="*/ 8 w 8"/>
                  <a:gd name="T1" fmla="*/ 9 h 13"/>
                  <a:gd name="T2" fmla="*/ 8 w 8"/>
                  <a:gd name="T3" fmla="*/ 7 h 13"/>
                  <a:gd name="T4" fmla="*/ 4 w 8"/>
                  <a:gd name="T5" fmla="*/ 8 h 13"/>
                  <a:gd name="T6" fmla="*/ 1 w 8"/>
                  <a:gd name="T7" fmla="*/ 5 h 13"/>
                  <a:gd name="T8" fmla="*/ 1 w 8"/>
                  <a:gd name="T9" fmla="*/ 12 h 13"/>
                  <a:gd name="T10" fmla="*/ 1 w 8"/>
                  <a:gd name="T11" fmla="*/ 17 h 13"/>
                  <a:gd name="T12" fmla="*/ 8 w 8"/>
                  <a:gd name="T13" fmla="*/ 9 h 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13">
                    <a:moveTo>
                      <a:pt x="6" y="7"/>
                    </a:moveTo>
                    <a:cubicBezTo>
                      <a:pt x="6" y="7"/>
                      <a:pt x="6" y="6"/>
                      <a:pt x="6" y="5"/>
                    </a:cubicBezTo>
                    <a:cubicBezTo>
                      <a:pt x="4" y="6"/>
                      <a:pt x="3" y="10"/>
                      <a:pt x="3" y="6"/>
                    </a:cubicBezTo>
                    <a:cubicBezTo>
                      <a:pt x="3" y="4"/>
                      <a:pt x="1" y="0"/>
                      <a:pt x="1" y="4"/>
                    </a:cubicBezTo>
                    <a:cubicBezTo>
                      <a:pt x="1" y="6"/>
                      <a:pt x="1" y="7"/>
                      <a:pt x="1" y="9"/>
                    </a:cubicBezTo>
                    <a:cubicBezTo>
                      <a:pt x="0" y="11"/>
                      <a:pt x="1" y="12"/>
                      <a:pt x="1" y="13"/>
                    </a:cubicBezTo>
                    <a:cubicBezTo>
                      <a:pt x="5" y="13"/>
                      <a:pt x="8" y="11"/>
                      <a:pt x="6" y="7"/>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89" name="Freeform 5530"/>
              <p:cNvSpPr>
                <a:spLocks/>
              </p:cNvSpPr>
              <p:nvPr/>
            </p:nvSpPr>
            <p:spPr bwMode="auto">
              <a:xfrm>
                <a:off x="5036" y="2916"/>
                <a:ext cx="10" cy="16"/>
              </a:xfrm>
              <a:custGeom>
                <a:avLst/>
                <a:gdLst>
                  <a:gd name="T0" fmla="*/ 4 w 7"/>
                  <a:gd name="T1" fmla="*/ 16 h 12"/>
                  <a:gd name="T2" fmla="*/ 9 w 7"/>
                  <a:gd name="T3" fmla="*/ 12 h 12"/>
                  <a:gd name="T4" fmla="*/ 4 w 7"/>
                  <a:gd name="T5" fmla="*/ 8 h 12"/>
                  <a:gd name="T6" fmla="*/ 3 w 7"/>
                  <a:gd name="T7" fmla="*/ 8 h 12"/>
                  <a:gd name="T8" fmla="*/ 4 w 7"/>
                  <a:gd name="T9" fmla="*/ 16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2">
                    <a:moveTo>
                      <a:pt x="3" y="12"/>
                    </a:moveTo>
                    <a:cubicBezTo>
                      <a:pt x="4" y="11"/>
                      <a:pt x="7" y="11"/>
                      <a:pt x="6" y="9"/>
                    </a:cubicBezTo>
                    <a:cubicBezTo>
                      <a:pt x="6" y="8"/>
                      <a:pt x="4" y="7"/>
                      <a:pt x="3" y="6"/>
                    </a:cubicBezTo>
                    <a:cubicBezTo>
                      <a:pt x="1" y="0"/>
                      <a:pt x="0" y="8"/>
                      <a:pt x="2" y="6"/>
                    </a:cubicBezTo>
                    <a:cubicBezTo>
                      <a:pt x="3" y="8"/>
                      <a:pt x="2" y="10"/>
                      <a:pt x="3" y="1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90" name="Freeform 5531"/>
              <p:cNvSpPr>
                <a:spLocks/>
              </p:cNvSpPr>
              <p:nvPr/>
            </p:nvSpPr>
            <p:spPr bwMode="auto">
              <a:xfrm>
                <a:off x="5038" y="2916"/>
                <a:ext cx="1" cy="2"/>
              </a:xfrm>
              <a:custGeom>
                <a:avLst/>
                <a:gdLst>
                  <a:gd name="T0" fmla="*/ 1 w 1"/>
                  <a:gd name="T1" fmla="*/ 2 h 2"/>
                  <a:gd name="T2" fmla="*/ 1 w 1"/>
                  <a:gd name="T3" fmla="*/ 0 h 2"/>
                  <a:gd name="T4" fmla="*/ 0 w 1"/>
                  <a:gd name="T5" fmla="*/ 1 h 2"/>
                  <a:gd name="T6" fmla="*/ 1 w 1"/>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1" y="2"/>
                    </a:moveTo>
                    <a:cubicBezTo>
                      <a:pt x="1" y="1"/>
                      <a:pt x="1" y="1"/>
                      <a:pt x="1" y="0"/>
                    </a:cubicBezTo>
                    <a:cubicBezTo>
                      <a:pt x="0" y="1"/>
                      <a:pt x="0" y="1"/>
                      <a:pt x="0" y="1"/>
                    </a:cubicBezTo>
                    <a:cubicBezTo>
                      <a:pt x="1" y="2"/>
                      <a:pt x="1" y="2"/>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91" name="Freeform 5532"/>
              <p:cNvSpPr>
                <a:spLocks/>
              </p:cNvSpPr>
              <p:nvPr/>
            </p:nvSpPr>
            <p:spPr bwMode="auto">
              <a:xfrm>
                <a:off x="5046" y="2946"/>
                <a:ext cx="6" cy="5"/>
              </a:xfrm>
              <a:custGeom>
                <a:avLst/>
                <a:gdLst>
                  <a:gd name="T0" fmla="*/ 2 w 5"/>
                  <a:gd name="T1" fmla="*/ 5 h 4"/>
                  <a:gd name="T2" fmla="*/ 4 w 5"/>
                  <a:gd name="T3" fmla="*/ 0 h 4"/>
                  <a:gd name="T4" fmla="*/ 0 w 5"/>
                  <a:gd name="T5" fmla="*/ 4 h 4"/>
                  <a:gd name="T6" fmla="*/ 2 w 5"/>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4">
                    <a:moveTo>
                      <a:pt x="2" y="4"/>
                    </a:moveTo>
                    <a:cubicBezTo>
                      <a:pt x="4" y="4"/>
                      <a:pt x="5" y="1"/>
                      <a:pt x="3" y="0"/>
                    </a:cubicBezTo>
                    <a:cubicBezTo>
                      <a:pt x="2" y="0"/>
                      <a:pt x="0" y="2"/>
                      <a:pt x="0" y="3"/>
                    </a:cubicBezTo>
                    <a:cubicBezTo>
                      <a:pt x="2" y="1"/>
                      <a:pt x="0" y="3"/>
                      <a:pt x="2"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392" name="Freeform 5533"/>
              <p:cNvSpPr>
                <a:spLocks/>
              </p:cNvSpPr>
              <p:nvPr/>
            </p:nvSpPr>
            <p:spPr bwMode="auto">
              <a:xfrm>
                <a:off x="5047" y="2910"/>
                <a:ext cx="4" cy="4"/>
              </a:xfrm>
              <a:custGeom>
                <a:avLst/>
                <a:gdLst>
                  <a:gd name="T0" fmla="*/ 1 w 3"/>
                  <a:gd name="T1" fmla="*/ 4 h 3"/>
                  <a:gd name="T2" fmla="*/ 4 w 3"/>
                  <a:gd name="T3" fmla="*/ 0 h 3"/>
                  <a:gd name="T4" fmla="*/ 0 w 3"/>
                  <a:gd name="T5" fmla="*/ 1 h 3"/>
                  <a:gd name="T6" fmla="*/ 1 w 3"/>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1" y="3"/>
                    </a:moveTo>
                    <a:cubicBezTo>
                      <a:pt x="2" y="2"/>
                      <a:pt x="2" y="1"/>
                      <a:pt x="3" y="0"/>
                    </a:cubicBezTo>
                    <a:cubicBezTo>
                      <a:pt x="2" y="0"/>
                      <a:pt x="1" y="0"/>
                      <a:pt x="0" y="1"/>
                    </a:cubicBezTo>
                    <a:cubicBezTo>
                      <a:pt x="0" y="2"/>
                      <a:pt x="0" y="3"/>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grpSp>
        <p:sp>
          <p:nvSpPr>
            <p:cNvPr id="2112" name="Freeform 5535"/>
            <p:cNvSpPr>
              <a:spLocks/>
            </p:cNvSpPr>
            <p:nvPr/>
          </p:nvSpPr>
          <p:spPr bwMode="auto">
            <a:xfrm>
              <a:off x="8012114" y="4641850"/>
              <a:ext cx="7938" cy="6350"/>
            </a:xfrm>
            <a:custGeom>
              <a:avLst/>
              <a:gdLst>
                <a:gd name="T0" fmla="*/ 3969 w 4"/>
                <a:gd name="T1" fmla="*/ 6350 h 3"/>
                <a:gd name="T2" fmla="*/ 7938 w 4"/>
                <a:gd name="T3" fmla="*/ 4233 h 3"/>
                <a:gd name="T4" fmla="*/ 5954 w 4"/>
                <a:gd name="T5" fmla="*/ 0 h 3"/>
                <a:gd name="T6" fmla="*/ 0 w 4"/>
                <a:gd name="T7" fmla="*/ 2117 h 3"/>
                <a:gd name="T8" fmla="*/ 3969 w 4"/>
                <a:gd name="T9" fmla="*/ 635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3">
                  <a:moveTo>
                    <a:pt x="2" y="3"/>
                  </a:moveTo>
                  <a:cubicBezTo>
                    <a:pt x="3" y="3"/>
                    <a:pt x="4" y="3"/>
                    <a:pt x="4" y="2"/>
                  </a:cubicBezTo>
                  <a:cubicBezTo>
                    <a:pt x="4" y="2"/>
                    <a:pt x="3" y="1"/>
                    <a:pt x="3" y="0"/>
                  </a:cubicBezTo>
                  <a:cubicBezTo>
                    <a:pt x="2" y="0"/>
                    <a:pt x="1" y="1"/>
                    <a:pt x="0" y="1"/>
                  </a:cubicBezTo>
                  <a:cubicBezTo>
                    <a:pt x="0" y="2"/>
                    <a:pt x="1" y="3"/>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13" name="Freeform 5536"/>
            <p:cNvSpPr>
              <a:spLocks/>
            </p:cNvSpPr>
            <p:nvPr/>
          </p:nvSpPr>
          <p:spPr bwMode="auto">
            <a:xfrm>
              <a:off x="8012114" y="4654550"/>
              <a:ext cx="7938" cy="6350"/>
            </a:xfrm>
            <a:custGeom>
              <a:avLst/>
              <a:gdLst>
                <a:gd name="T0" fmla="*/ 7938 w 4"/>
                <a:gd name="T1" fmla="*/ 6350 h 3"/>
                <a:gd name="T2" fmla="*/ 1985 w 4"/>
                <a:gd name="T3" fmla="*/ 0 h 3"/>
                <a:gd name="T4" fmla="*/ 7938 w 4"/>
                <a:gd name="T5" fmla="*/ 6350 h 3"/>
                <a:gd name="T6" fmla="*/ 0 60000 65536"/>
                <a:gd name="T7" fmla="*/ 0 60000 65536"/>
                <a:gd name="T8" fmla="*/ 0 60000 65536"/>
              </a:gdLst>
              <a:ahLst/>
              <a:cxnLst>
                <a:cxn ang="T6">
                  <a:pos x="T0" y="T1"/>
                </a:cxn>
                <a:cxn ang="T7">
                  <a:pos x="T2" y="T3"/>
                </a:cxn>
                <a:cxn ang="T8">
                  <a:pos x="T4" y="T5"/>
                </a:cxn>
              </a:cxnLst>
              <a:rect l="0" t="0" r="r" b="b"/>
              <a:pathLst>
                <a:path w="4" h="3">
                  <a:moveTo>
                    <a:pt x="4" y="3"/>
                  </a:moveTo>
                  <a:cubicBezTo>
                    <a:pt x="4" y="2"/>
                    <a:pt x="2" y="1"/>
                    <a:pt x="1" y="0"/>
                  </a:cubicBezTo>
                  <a:cubicBezTo>
                    <a:pt x="0" y="3"/>
                    <a:pt x="3" y="2"/>
                    <a:pt x="4"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14" name="Freeform 5537"/>
            <p:cNvSpPr>
              <a:spLocks/>
            </p:cNvSpPr>
            <p:nvPr/>
          </p:nvSpPr>
          <p:spPr bwMode="auto">
            <a:xfrm>
              <a:off x="8018464" y="4625975"/>
              <a:ext cx="3175" cy="12700"/>
            </a:xfrm>
            <a:custGeom>
              <a:avLst/>
              <a:gdLst>
                <a:gd name="T0" fmla="*/ 1588 w 2"/>
                <a:gd name="T1" fmla="*/ 12700 h 6"/>
                <a:gd name="T2" fmla="*/ 1588 w 2"/>
                <a:gd name="T3" fmla="*/ 0 h 6"/>
                <a:gd name="T4" fmla="*/ 1588 w 2"/>
                <a:gd name="T5" fmla="*/ 12700 h 6"/>
                <a:gd name="T6" fmla="*/ 0 60000 65536"/>
                <a:gd name="T7" fmla="*/ 0 60000 65536"/>
                <a:gd name="T8" fmla="*/ 0 60000 65536"/>
              </a:gdLst>
              <a:ahLst/>
              <a:cxnLst>
                <a:cxn ang="T6">
                  <a:pos x="T0" y="T1"/>
                </a:cxn>
                <a:cxn ang="T7">
                  <a:pos x="T2" y="T3"/>
                </a:cxn>
                <a:cxn ang="T8">
                  <a:pos x="T4" y="T5"/>
                </a:cxn>
              </a:cxnLst>
              <a:rect l="0" t="0" r="r" b="b"/>
              <a:pathLst>
                <a:path w="2" h="6">
                  <a:moveTo>
                    <a:pt x="1" y="6"/>
                  </a:moveTo>
                  <a:cubicBezTo>
                    <a:pt x="2" y="5"/>
                    <a:pt x="2" y="1"/>
                    <a:pt x="1" y="0"/>
                  </a:cubicBezTo>
                  <a:cubicBezTo>
                    <a:pt x="1" y="2"/>
                    <a:pt x="0" y="4"/>
                    <a:pt x="1"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15" name="Freeform 5538"/>
            <p:cNvSpPr>
              <a:spLocks/>
            </p:cNvSpPr>
            <p:nvPr/>
          </p:nvSpPr>
          <p:spPr bwMode="auto">
            <a:xfrm>
              <a:off x="8020052" y="4611687"/>
              <a:ext cx="4763" cy="12700"/>
            </a:xfrm>
            <a:custGeom>
              <a:avLst/>
              <a:gdLst>
                <a:gd name="T0" fmla="*/ 0 w 2"/>
                <a:gd name="T1" fmla="*/ 12700 h 6"/>
                <a:gd name="T2" fmla="*/ 2382 w 2"/>
                <a:gd name="T3" fmla="*/ 0 h 6"/>
                <a:gd name="T4" fmla="*/ 0 w 2"/>
                <a:gd name="T5" fmla="*/ 12700 h 6"/>
                <a:gd name="T6" fmla="*/ 0 60000 65536"/>
                <a:gd name="T7" fmla="*/ 0 60000 65536"/>
                <a:gd name="T8" fmla="*/ 0 60000 65536"/>
              </a:gdLst>
              <a:ahLst/>
              <a:cxnLst>
                <a:cxn ang="T6">
                  <a:pos x="T0" y="T1"/>
                </a:cxn>
                <a:cxn ang="T7">
                  <a:pos x="T2" y="T3"/>
                </a:cxn>
                <a:cxn ang="T8">
                  <a:pos x="T4" y="T5"/>
                </a:cxn>
              </a:cxnLst>
              <a:rect l="0" t="0" r="r" b="b"/>
              <a:pathLst>
                <a:path w="2" h="6">
                  <a:moveTo>
                    <a:pt x="0" y="6"/>
                  </a:moveTo>
                  <a:cubicBezTo>
                    <a:pt x="2" y="4"/>
                    <a:pt x="2" y="2"/>
                    <a:pt x="1" y="0"/>
                  </a:cubicBezTo>
                  <a:cubicBezTo>
                    <a:pt x="1" y="2"/>
                    <a:pt x="0" y="4"/>
                    <a:pt x="0"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16" name="Freeform 5539"/>
            <p:cNvSpPr>
              <a:spLocks/>
            </p:cNvSpPr>
            <p:nvPr/>
          </p:nvSpPr>
          <p:spPr bwMode="auto">
            <a:xfrm>
              <a:off x="8020052" y="4703762"/>
              <a:ext cx="7938" cy="11113"/>
            </a:xfrm>
            <a:custGeom>
              <a:avLst/>
              <a:gdLst>
                <a:gd name="T0" fmla="*/ 5954 w 4"/>
                <a:gd name="T1" fmla="*/ 11113 h 5"/>
                <a:gd name="T2" fmla="*/ 3969 w 4"/>
                <a:gd name="T3" fmla="*/ 0 h 5"/>
                <a:gd name="T4" fmla="*/ 0 w 4"/>
                <a:gd name="T5" fmla="*/ 6668 h 5"/>
                <a:gd name="T6" fmla="*/ 5954 w 4"/>
                <a:gd name="T7" fmla="*/ 11113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5">
                  <a:moveTo>
                    <a:pt x="3" y="5"/>
                  </a:moveTo>
                  <a:cubicBezTo>
                    <a:pt x="4" y="4"/>
                    <a:pt x="3" y="0"/>
                    <a:pt x="2" y="0"/>
                  </a:cubicBezTo>
                  <a:cubicBezTo>
                    <a:pt x="1" y="1"/>
                    <a:pt x="0" y="2"/>
                    <a:pt x="0" y="3"/>
                  </a:cubicBezTo>
                  <a:cubicBezTo>
                    <a:pt x="0" y="4"/>
                    <a:pt x="2" y="4"/>
                    <a:pt x="3"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17" name="Freeform 5540"/>
            <p:cNvSpPr>
              <a:spLocks/>
            </p:cNvSpPr>
            <p:nvPr/>
          </p:nvSpPr>
          <p:spPr bwMode="auto">
            <a:xfrm>
              <a:off x="8020052" y="4722812"/>
              <a:ext cx="7938" cy="7938"/>
            </a:xfrm>
            <a:custGeom>
              <a:avLst/>
              <a:gdLst>
                <a:gd name="T0" fmla="*/ 5954 w 4"/>
                <a:gd name="T1" fmla="*/ 7938 h 4"/>
                <a:gd name="T2" fmla="*/ 5954 w 4"/>
                <a:gd name="T3" fmla="*/ 0 h 4"/>
                <a:gd name="T4" fmla="*/ 5954 w 4"/>
                <a:gd name="T5" fmla="*/ 7938 h 4"/>
                <a:gd name="T6" fmla="*/ 0 60000 65536"/>
                <a:gd name="T7" fmla="*/ 0 60000 65536"/>
                <a:gd name="T8" fmla="*/ 0 60000 65536"/>
              </a:gdLst>
              <a:ahLst/>
              <a:cxnLst>
                <a:cxn ang="T6">
                  <a:pos x="T0" y="T1"/>
                </a:cxn>
                <a:cxn ang="T7">
                  <a:pos x="T2" y="T3"/>
                </a:cxn>
                <a:cxn ang="T8">
                  <a:pos x="T4" y="T5"/>
                </a:cxn>
              </a:cxnLst>
              <a:rect l="0" t="0" r="r" b="b"/>
              <a:pathLst>
                <a:path w="4" h="4">
                  <a:moveTo>
                    <a:pt x="3" y="4"/>
                  </a:moveTo>
                  <a:cubicBezTo>
                    <a:pt x="4" y="2"/>
                    <a:pt x="2" y="1"/>
                    <a:pt x="3" y="0"/>
                  </a:cubicBezTo>
                  <a:cubicBezTo>
                    <a:pt x="0" y="0"/>
                    <a:pt x="1" y="3"/>
                    <a:pt x="3"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18" name="Freeform 5541"/>
            <p:cNvSpPr>
              <a:spLocks/>
            </p:cNvSpPr>
            <p:nvPr/>
          </p:nvSpPr>
          <p:spPr bwMode="auto">
            <a:xfrm>
              <a:off x="8027989" y="4741862"/>
              <a:ext cx="4763" cy="4763"/>
            </a:xfrm>
            <a:custGeom>
              <a:avLst/>
              <a:gdLst>
                <a:gd name="T0" fmla="*/ 2382 w 2"/>
                <a:gd name="T1" fmla="*/ 4763 h 2"/>
                <a:gd name="T2" fmla="*/ 4763 w 2"/>
                <a:gd name="T3" fmla="*/ 2382 h 2"/>
                <a:gd name="T4" fmla="*/ 2382 w 2"/>
                <a:gd name="T5" fmla="*/ 4763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2" y="1"/>
                    <a:pt x="2" y="1"/>
                    <a:pt x="2" y="1"/>
                  </a:cubicBezTo>
                  <a:cubicBezTo>
                    <a:pt x="1" y="0"/>
                    <a:pt x="0"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19" name="Freeform 5542"/>
            <p:cNvSpPr>
              <a:spLocks/>
            </p:cNvSpPr>
            <p:nvPr/>
          </p:nvSpPr>
          <p:spPr bwMode="auto">
            <a:xfrm>
              <a:off x="3194052" y="5532437"/>
              <a:ext cx="7938" cy="4763"/>
            </a:xfrm>
            <a:custGeom>
              <a:avLst/>
              <a:gdLst>
                <a:gd name="T0" fmla="*/ 5954 w 4"/>
                <a:gd name="T1" fmla="*/ 4763 h 2"/>
                <a:gd name="T2" fmla="*/ 7938 w 4"/>
                <a:gd name="T3" fmla="*/ 2382 h 2"/>
                <a:gd name="T4" fmla="*/ 3969 w 4"/>
                <a:gd name="T5" fmla="*/ 0 h 2"/>
                <a:gd name="T6" fmla="*/ 5954 w 4"/>
                <a:gd name="T7" fmla="*/ 476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3" y="2"/>
                  </a:moveTo>
                  <a:cubicBezTo>
                    <a:pt x="4" y="2"/>
                    <a:pt x="4" y="2"/>
                    <a:pt x="4" y="1"/>
                  </a:cubicBezTo>
                  <a:cubicBezTo>
                    <a:pt x="3" y="0"/>
                    <a:pt x="2" y="2"/>
                    <a:pt x="2" y="0"/>
                  </a:cubicBezTo>
                  <a:cubicBezTo>
                    <a:pt x="0" y="0"/>
                    <a:pt x="2" y="2"/>
                    <a:pt x="3"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20" name="Freeform 5543"/>
            <p:cNvSpPr>
              <a:spLocks/>
            </p:cNvSpPr>
            <p:nvPr/>
          </p:nvSpPr>
          <p:spPr bwMode="auto">
            <a:xfrm>
              <a:off x="3200402" y="5519737"/>
              <a:ext cx="26988" cy="25400"/>
            </a:xfrm>
            <a:custGeom>
              <a:avLst/>
              <a:gdLst>
                <a:gd name="T0" fmla="*/ 12456 w 13"/>
                <a:gd name="T1" fmla="*/ 4233 h 12"/>
                <a:gd name="T2" fmla="*/ 14532 w 13"/>
                <a:gd name="T3" fmla="*/ 4233 h 12"/>
                <a:gd name="T4" fmla="*/ 0 w 13"/>
                <a:gd name="T5" fmla="*/ 2117 h 12"/>
                <a:gd name="T6" fmla="*/ 6228 w 13"/>
                <a:gd name="T7" fmla="*/ 6350 h 12"/>
                <a:gd name="T8" fmla="*/ 14532 w 13"/>
                <a:gd name="T9" fmla="*/ 10583 h 12"/>
                <a:gd name="T10" fmla="*/ 4152 w 13"/>
                <a:gd name="T11" fmla="*/ 10583 h 12"/>
                <a:gd name="T12" fmla="*/ 12456 w 13"/>
                <a:gd name="T13" fmla="*/ 12700 h 12"/>
                <a:gd name="T14" fmla="*/ 10380 w 13"/>
                <a:gd name="T15" fmla="*/ 14817 h 12"/>
                <a:gd name="T16" fmla="*/ 10380 w 13"/>
                <a:gd name="T17" fmla="*/ 12700 h 12"/>
                <a:gd name="T18" fmla="*/ 10380 w 13"/>
                <a:gd name="T19" fmla="*/ 16933 h 12"/>
                <a:gd name="T20" fmla="*/ 0 w 13"/>
                <a:gd name="T21" fmla="*/ 19050 h 12"/>
                <a:gd name="T22" fmla="*/ 4152 w 13"/>
                <a:gd name="T23" fmla="*/ 21167 h 12"/>
                <a:gd name="T24" fmla="*/ 10380 w 13"/>
                <a:gd name="T25" fmla="*/ 23283 h 12"/>
                <a:gd name="T26" fmla="*/ 14532 w 13"/>
                <a:gd name="T27" fmla="*/ 16933 h 12"/>
                <a:gd name="T28" fmla="*/ 24912 w 13"/>
                <a:gd name="T29" fmla="*/ 8467 h 12"/>
                <a:gd name="T30" fmla="*/ 26988 w 13"/>
                <a:gd name="T31" fmla="*/ 4233 h 12"/>
                <a:gd name="T32" fmla="*/ 24912 w 13"/>
                <a:gd name="T33" fmla="*/ 4233 h 12"/>
                <a:gd name="T34" fmla="*/ 12456 w 13"/>
                <a:gd name="T35" fmla="*/ 4233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3" h="12">
                  <a:moveTo>
                    <a:pt x="6" y="2"/>
                  </a:moveTo>
                  <a:cubicBezTo>
                    <a:pt x="7" y="2"/>
                    <a:pt x="7" y="2"/>
                    <a:pt x="7" y="2"/>
                  </a:cubicBezTo>
                  <a:cubicBezTo>
                    <a:pt x="4" y="3"/>
                    <a:pt x="3" y="1"/>
                    <a:pt x="0" y="1"/>
                  </a:cubicBezTo>
                  <a:cubicBezTo>
                    <a:pt x="1" y="2"/>
                    <a:pt x="2" y="2"/>
                    <a:pt x="3" y="3"/>
                  </a:cubicBezTo>
                  <a:cubicBezTo>
                    <a:pt x="4" y="4"/>
                    <a:pt x="6" y="5"/>
                    <a:pt x="7" y="5"/>
                  </a:cubicBezTo>
                  <a:cubicBezTo>
                    <a:pt x="5" y="5"/>
                    <a:pt x="4" y="5"/>
                    <a:pt x="2" y="5"/>
                  </a:cubicBezTo>
                  <a:cubicBezTo>
                    <a:pt x="3" y="7"/>
                    <a:pt x="5" y="4"/>
                    <a:pt x="6" y="6"/>
                  </a:cubicBezTo>
                  <a:cubicBezTo>
                    <a:pt x="6" y="6"/>
                    <a:pt x="5" y="6"/>
                    <a:pt x="5" y="7"/>
                  </a:cubicBezTo>
                  <a:cubicBezTo>
                    <a:pt x="5" y="7"/>
                    <a:pt x="5" y="6"/>
                    <a:pt x="5" y="6"/>
                  </a:cubicBezTo>
                  <a:cubicBezTo>
                    <a:pt x="4" y="7"/>
                    <a:pt x="3" y="9"/>
                    <a:pt x="5" y="8"/>
                  </a:cubicBezTo>
                  <a:cubicBezTo>
                    <a:pt x="5" y="9"/>
                    <a:pt x="2" y="9"/>
                    <a:pt x="0" y="9"/>
                  </a:cubicBezTo>
                  <a:cubicBezTo>
                    <a:pt x="1" y="9"/>
                    <a:pt x="5" y="11"/>
                    <a:pt x="2" y="10"/>
                  </a:cubicBezTo>
                  <a:cubicBezTo>
                    <a:pt x="3" y="10"/>
                    <a:pt x="5" y="12"/>
                    <a:pt x="5" y="11"/>
                  </a:cubicBezTo>
                  <a:cubicBezTo>
                    <a:pt x="6" y="10"/>
                    <a:pt x="8" y="10"/>
                    <a:pt x="7" y="8"/>
                  </a:cubicBezTo>
                  <a:cubicBezTo>
                    <a:pt x="10" y="9"/>
                    <a:pt x="11" y="6"/>
                    <a:pt x="12" y="4"/>
                  </a:cubicBezTo>
                  <a:cubicBezTo>
                    <a:pt x="13" y="4"/>
                    <a:pt x="13" y="3"/>
                    <a:pt x="13" y="2"/>
                  </a:cubicBezTo>
                  <a:cubicBezTo>
                    <a:pt x="13" y="1"/>
                    <a:pt x="11" y="0"/>
                    <a:pt x="12" y="2"/>
                  </a:cubicBezTo>
                  <a:cubicBezTo>
                    <a:pt x="10" y="2"/>
                    <a:pt x="8" y="1"/>
                    <a:pt x="6" y="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21" name="Freeform 5544"/>
            <p:cNvSpPr>
              <a:spLocks/>
            </p:cNvSpPr>
            <p:nvPr/>
          </p:nvSpPr>
          <p:spPr bwMode="auto">
            <a:xfrm>
              <a:off x="3208339" y="5519737"/>
              <a:ext cx="1588" cy="4763"/>
            </a:xfrm>
            <a:custGeom>
              <a:avLst/>
              <a:gdLst>
                <a:gd name="T0" fmla="*/ 0 w 1"/>
                <a:gd name="T1" fmla="*/ 2382 h 2"/>
                <a:gd name="T2" fmla="*/ 1588 w 1"/>
                <a:gd name="T3" fmla="*/ 2382 h 2"/>
                <a:gd name="T4" fmla="*/ 0 w 1"/>
                <a:gd name="T5" fmla="*/ 2382 h 2"/>
                <a:gd name="T6" fmla="*/ 1588 w 1"/>
                <a:gd name="T7" fmla="*/ 2382 h 2"/>
                <a:gd name="T8" fmla="*/ 0 w 1"/>
                <a:gd name="T9" fmla="*/ 238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 h="2">
                  <a:moveTo>
                    <a:pt x="0" y="1"/>
                  </a:moveTo>
                  <a:cubicBezTo>
                    <a:pt x="0" y="2"/>
                    <a:pt x="1" y="2"/>
                    <a:pt x="1" y="1"/>
                  </a:cubicBezTo>
                  <a:cubicBezTo>
                    <a:pt x="1" y="1"/>
                    <a:pt x="0" y="0"/>
                    <a:pt x="0" y="1"/>
                  </a:cubicBezTo>
                  <a:cubicBezTo>
                    <a:pt x="0" y="1"/>
                    <a:pt x="0" y="1"/>
                    <a:pt x="1" y="1"/>
                  </a:cubicBezTo>
                  <a:cubicBezTo>
                    <a:pt x="0" y="1"/>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22" name="Freeform 5545"/>
            <p:cNvSpPr>
              <a:spLocks/>
            </p:cNvSpPr>
            <p:nvPr/>
          </p:nvSpPr>
          <p:spPr bwMode="auto">
            <a:xfrm>
              <a:off x="3213102" y="5519737"/>
              <a:ext cx="1588" cy="1588"/>
            </a:xfrm>
            <a:custGeom>
              <a:avLst/>
              <a:gdLst>
                <a:gd name="T0" fmla="*/ 0 w 1"/>
                <a:gd name="T1" fmla="*/ 0 h 1"/>
                <a:gd name="T2" fmla="*/ 1588 w 1"/>
                <a:gd name="T3" fmla="*/ 1588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1" y="1"/>
                    <a:pt x="1" y="1"/>
                  </a:cubicBezTo>
                  <a:cubicBezTo>
                    <a:pt x="1" y="1"/>
                    <a:pt x="0" y="1"/>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23" name="Freeform 5546"/>
            <p:cNvSpPr>
              <a:spLocks/>
            </p:cNvSpPr>
            <p:nvPr/>
          </p:nvSpPr>
          <p:spPr bwMode="auto">
            <a:xfrm>
              <a:off x="3216277" y="5519737"/>
              <a:ext cx="6350" cy="1588"/>
            </a:xfrm>
            <a:custGeom>
              <a:avLst/>
              <a:gdLst>
                <a:gd name="T0" fmla="*/ 0 w 3"/>
                <a:gd name="T1" fmla="*/ 0 h 1"/>
                <a:gd name="T2" fmla="*/ 6350 w 3"/>
                <a:gd name="T3" fmla="*/ 0 h 1"/>
                <a:gd name="T4" fmla="*/ 0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0" y="0"/>
                  </a:moveTo>
                  <a:cubicBezTo>
                    <a:pt x="0" y="1"/>
                    <a:pt x="2" y="1"/>
                    <a:pt x="3" y="0"/>
                  </a:cubicBezTo>
                  <a:cubicBezTo>
                    <a:pt x="2"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24" name="Freeform 5547"/>
            <p:cNvSpPr>
              <a:spLocks/>
            </p:cNvSpPr>
            <p:nvPr/>
          </p:nvSpPr>
          <p:spPr bwMode="auto">
            <a:xfrm>
              <a:off x="3224214" y="5540375"/>
              <a:ext cx="3175" cy="3175"/>
            </a:xfrm>
            <a:custGeom>
              <a:avLst/>
              <a:gdLst>
                <a:gd name="T0" fmla="*/ 3175 w 1"/>
                <a:gd name="T1" fmla="*/ 3175 h 1"/>
                <a:gd name="T2" fmla="*/ 0 w 1"/>
                <a:gd name="T3" fmla="*/ 0 h 1"/>
                <a:gd name="T4" fmla="*/ 3175 w 1"/>
                <a:gd name="T5" fmla="*/ 3175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0" y="0"/>
                    <a:pt x="0" y="0"/>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25" name="Freeform 5548"/>
            <p:cNvSpPr>
              <a:spLocks/>
            </p:cNvSpPr>
            <p:nvPr/>
          </p:nvSpPr>
          <p:spPr bwMode="auto">
            <a:xfrm>
              <a:off x="3224214" y="5519737"/>
              <a:ext cx="34925" cy="25400"/>
            </a:xfrm>
            <a:custGeom>
              <a:avLst/>
              <a:gdLst>
                <a:gd name="T0" fmla="*/ 0 w 16"/>
                <a:gd name="T1" fmla="*/ 21167 h 12"/>
                <a:gd name="T2" fmla="*/ 8731 w 16"/>
                <a:gd name="T3" fmla="*/ 25400 h 12"/>
                <a:gd name="T4" fmla="*/ 8731 w 16"/>
                <a:gd name="T5" fmla="*/ 21167 h 12"/>
                <a:gd name="T6" fmla="*/ 15280 w 16"/>
                <a:gd name="T7" fmla="*/ 23283 h 12"/>
                <a:gd name="T8" fmla="*/ 10914 w 16"/>
                <a:gd name="T9" fmla="*/ 19050 h 12"/>
                <a:gd name="T10" fmla="*/ 17463 w 16"/>
                <a:gd name="T11" fmla="*/ 19050 h 12"/>
                <a:gd name="T12" fmla="*/ 21828 w 16"/>
                <a:gd name="T13" fmla="*/ 19050 h 12"/>
                <a:gd name="T14" fmla="*/ 13097 w 16"/>
                <a:gd name="T15" fmla="*/ 14817 h 12"/>
                <a:gd name="T16" fmla="*/ 24011 w 16"/>
                <a:gd name="T17" fmla="*/ 14817 h 12"/>
                <a:gd name="T18" fmla="*/ 26194 w 16"/>
                <a:gd name="T19" fmla="*/ 12700 h 12"/>
                <a:gd name="T20" fmla="*/ 34925 w 16"/>
                <a:gd name="T21" fmla="*/ 10583 h 12"/>
                <a:gd name="T22" fmla="*/ 26194 w 16"/>
                <a:gd name="T23" fmla="*/ 6350 h 12"/>
                <a:gd name="T24" fmla="*/ 32742 w 16"/>
                <a:gd name="T25" fmla="*/ 6350 h 12"/>
                <a:gd name="T26" fmla="*/ 21828 w 16"/>
                <a:gd name="T27" fmla="*/ 6350 h 12"/>
                <a:gd name="T28" fmla="*/ 26194 w 16"/>
                <a:gd name="T29" fmla="*/ 8467 h 12"/>
                <a:gd name="T30" fmla="*/ 21828 w 16"/>
                <a:gd name="T31" fmla="*/ 4233 h 12"/>
                <a:gd name="T32" fmla="*/ 8731 w 16"/>
                <a:gd name="T33" fmla="*/ 0 h 12"/>
                <a:gd name="T34" fmla="*/ 6548 w 16"/>
                <a:gd name="T35" fmla="*/ 4233 h 12"/>
                <a:gd name="T36" fmla="*/ 8731 w 16"/>
                <a:gd name="T37" fmla="*/ 8467 h 12"/>
                <a:gd name="T38" fmla="*/ 6548 w 16"/>
                <a:gd name="T39" fmla="*/ 6350 h 12"/>
                <a:gd name="T40" fmla="*/ 10914 w 16"/>
                <a:gd name="T41" fmla="*/ 12700 h 12"/>
                <a:gd name="T42" fmla="*/ 2183 w 16"/>
                <a:gd name="T43" fmla="*/ 19050 h 12"/>
                <a:gd name="T44" fmla="*/ 0 w 16"/>
                <a:gd name="T45" fmla="*/ 21167 h 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6" h="12">
                  <a:moveTo>
                    <a:pt x="0" y="10"/>
                  </a:moveTo>
                  <a:cubicBezTo>
                    <a:pt x="2" y="10"/>
                    <a:pt x="3" y="12"/>
                    <a:pt x="4" y="12"/>
                  </a:cubicBezTo>
                  <a:cubicBezTo>
                    <a:pt x="4" y="12"/>
                    <a:pt x="3" y="11"/>
                    <a:pt x="4" y="10"/>
                  </a:cubicBezTo>
                  <a:cubicBezTo>
                    <a:pt x="5" y="10"/>
                    <a:pt x="6" y="11"/>
                    <a:pt x="7" y="11"/>
                  </a:cubicBezTo>
                  <a:cubicBezTo>
                    <a:pt x="7" y="10"/>
                    <a:pt x="6" y="9"/>
                    <a:pt x="5" y="9"/>
                  </a:cubicBezTo>
                  <a:cubicBezTo>
                    <a:pt x="6" y="9"/>
                    <a:pt x="7" y="9"/>
                    <a:pt x="8" y="9"/>
                  </a:cubicBezTo>
                  <a:cubicBezTo>
                    <a:pt x="8" y="9"/>
                    <a:pt x="9" y="9"/>
                    <a:pt x="10" y="9"/>
                  </a:cubicBezTo>
                  <a:cubicBezTo>
                    <a:pt x="10" y="8"/>
                    <a:pt x="7" y="7"/>
                    <a:pt x="6" y="7"/>
                  </a:cubicBezTo>
                  <a:cubicBezTo>
                    <a:pt x="8" y="7"/>
                    <a:pt x="9" y="8"/>
                    <a:pt x="11" y="7"/>
                  </a:cubicBezTo>
                  <a:cubicBezTo>
                    <a:pt x="12" y="7"/>
                    <a:pt x="13" y="6"/>
                    <a:pt x="12" y="6"/>
                  </a:cubicBezTo>
                  <a:cubicBezTo>
                    <a:pt x="13" y="6"/>
                    <a:pt x="15" y="6"/>
                    <a:pt x="16" y="5"/>
                  </a:cubicBezTo>
                  <a:cubicBezTo>
                    <a:pt x="16" y="5"/>
                    <a:pt x="13" y="4"/>
                    <a:pt x="12" y="3"/>
                  </a:cubicBezTo>
                  <a:cubicBezTo>
                    <a:pt x="13" y="3"/>
                    <a:pt x="14" y="3"/>
                    <a:pt x="15" y="3"/>
                  </a:cubicBezTo>
                  <a:cubicBezTo>
                    <a:pt x="14" y="2"/>
                    <a:pt x="10" y="0"/>
                    <a:pt x="10" y="3"/>
                  </a:cubicBezTo>
                  <a:cubicBezTo>
                    <a:pt x="11" y="3"/>
                    <a:pt x="11" y="3"/>
                    <a:pt x="12" y="4"/>
                  </a:cubicBezTo>
                  <a:cubicBezTo>
                    <a:pt x="11" y="4"/>
                    <a:pt x="7" y="2"/>
                    <a:pt x="10" y="2"/>
                  </a:cubicBezTo>
                  <a:cubicBezTo>
                    <a:pt x="9" y="0"/>
                    <a:pt x="6" y="0"/>
                    <a:pt x="4" y="0"/>
                  </a:cubicBezTo>
                  <a:cubicBezTo>
                    <a:pt x="4" y="1"/>
                    <a:pt x="4" y="2"/>
                    <a:pt x="3" y="2"/>
                  </a:cubicBezTo>
                  <a:cubicBezTo>
                    <a:pt x="4" y="2"/>
                    <a:pt x="4" y="3"/>
                    <a:pt x="4" y="4"/>
                  </a:cubicBezTo>
                  <a:cubicBezTo>
                    <a:pt x="4" y="4"/>
                    <a:pt x="3" y="3"/>
                    <a:pt x="3" y="3"/>
                  </a:cubicBezTo>
                  <a:cubicBezTo>
                    <a:pt x="3" y="4"/>
                    <a:pt x="5" y="4"/>
                    <a:pt x="5" y="6"/>
                  </a:cubicBezTo>
                  <a:cubicBezTo>
                    <a:pt x="3" y="4"/>
                    <a:pt x="0" y="8"/>
                    <a:pt x="1" y="9"/>
                  </a:cubicBezTo>
                  <a:cubicBezTo>
                    <a:pt x="0" y="10"/>
                    <a:pt x="0" y="10"/>
                    <a:pt x="0" y="1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26" name="Freeform 5549"/>
            <p:cNvSpPr>
              <a:spLocks/>
            </p:cNvSpPr>
            <p:nvPr/>
          </p:nvSpPr>
          <p:spPr bwMode="auto">
            <a:xfrm>
              <a:off x="3248027" y="5538787"/>
              <a:ext cx="1588" cy="0"/>
            </a:xfrm>
            <a:custGeom>
              <a:avLst/>
              <a:gdLst>
                <a:gd name="T0" fmla="*/ 0 w 1"/>
                <a:gd name="T1" fmla="*/ 1588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0" y="0"/>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27" name="Freeform 5550"/>
            <p:cNvSpPr>
              <a:spLocks/>
            </p:cNvSpPr>
            <p:nvPr/>
          </p:nvSpPr>
          <p:spPr bwMode="auto">
            <a:xfrm>
              <a:off x="3649664" y="5586412"/>
              <a:ext cx="46038" cy="22225"/>
            </a:xfrm>
            <a:custGeom>
              <a:avLst/>
              <a:gdLst>
                <a:gd name="T0" fmla="*/ 41853 w 22"/>
                <a:gd name="T1" fmla="*/ 22225 h 10"/>
                <a:gd name="T2" fmla="*/ 43945 w 22"/>
                <a:gd name="T3" fmla="*/ 20003 h 10"/>
                <a:gd name="T4" fmla="*/ 41853 w 22"/>
                <a:gd name="T5" fmla="*/ 20003 h 10"/>
                <a:gd name="T6" fmla="*/ 46038 w 22"/>
                <a:gd name="T7" fmla="*/ 17780 h 10"/>
                <a:gd name="T8" fmla="*/ 39760 w 22"/>
                <a:gd name="T9" fmla="*/ 13335 h 10"/>
                <a:gd name="T10" fmla="*/ 33482 w 22"/>
                <a:gd name="T11" fmla="*/ 6668 h 10"/>
                <a:gd name="T12" fmla="*/ 27204 w 22"/>
                <a:gd name="T13" fmla="*/ 6668 h 10"/>
                <a:gd name="T14" fmla="*/ 20926 w 22"/>
                <a:gd name="T15" fmla="*/ 2223 h 10"/>
                <a:gd name="T16" fmla="*/ 10463 w 22"/>
                <a:gd name="T17" fmla="*/ 0 h 10"/>
                <a:gd name="T18" fmla="*/ 0 w 22"/>
                <a:gd name="T19" fmla="*/ 0 h 10"/>
                <a:gd name="T20" fmla="*/ 16741 w 22"/>
                <a:gd name="T21" fmla="*/ 4445 h 10"/>
                <a:gd name="T22" fmla="*/ 16741 w 22"/>
                <a:gd name="T23" fmla="*/ 6668 h 10"/>
                <a:gd name="T24" fmla="*/ 25112 w 22"/>
                <a:gd name="T25" fmla="*/ 11113 h 10"/>
                <a:gd name="T26" fmla="*/ 33482 w 22"/>
                <a:gd name="T27" fmla="*/ 13335 h 10"/>
                <a:gd name="T28" fmla="*/ 41853 w 22"/>
                <a:gd name="T29" fmla="*/ 22225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10">
                  <a:moveTo>
                    <a:pt x="20" y="10"/>
                  </a:moveTo>
                  <a:cubicBezTo>
                    <a:pt x="21" y="9"/>
                    <a:pt x="21" y="9"/>
                    <a:pt x="21" y="9"/>
                  </a:cubicBezTo>
                  <a:cubicBezTo>
                    <a:pt x="21" y="9"/>
                    <a:pt x="21" y="9"/>
                    <a:pt x="20" y="9"/>
                  </a:cubicBezTo>
                  <a:cubicBezTo>
                    <a:pt x="21" y="9"/>
                    <a:pt x="22" y="9"/>
                    <a:pt x="22" y="8"/>
                  </a:cubicBezTo>
                  <a:cubicBezTo>
                    <a:pt x="22" y="8"/>
                    <a:pt x="19" y="6"/>
                    <a:pt x="19" y="6"/>
                  </a:cubicBezTo>
                  <a:cubicBezTo>
                    <a:pt x="20" y="5"/>
                    <a:pt x="16" y="3"/>
                    <a:pt x="16" y="3"/>
                  </a:cubicBezTo>
                  <a:cubicBezTo>
                    <a:pt x="17" y="5"/>
                    <a:pt x="14" y="3"/>
                    <a:pt x="13" y="3"/>
                  </a:cubicBezTo>
                  <a:cubicBezTo>
                    <a:pt x="15" y="1"/>
                    <a:pt x="11" y="1"/>
                    <a:pt x="10" y="1"/>
                  </a:cubicBezTo>
                  <a:cubicBezTo>
                    <a:pt x="8" y="0"/>
                    <a:pt x="7" y="1"/>
                    <a:pt x="5" y="0"/>
                  </a:cubicBezTo>
                  <a:cubicBezTo>
                    <a:pt x="4" y="0"/>
                    <a:pt x="2" y="0"/>
                    <a:pt x="0" y="0"/>
                  </a:cubicBezTo>
                  <a:cubicBezTo>
                    <a:pt x="3" y="1"/>
                    <a:pt x="5" y="2"/>
                    <a:pt x="8" y="2"/>
                  </a:cubicBezTo>
                  <a:cubicBezTo>
                    <a:pt x="5" y="2"/>
                    <a:pt x="8" y="3"/>
                    <a:pt x="8" y="3"/>
                  </a:cubicBezTo>
                  <a:cubicBezTo>
                    <a:pt x="10" y="3"/>
                    <a:pt x="11" y="4"/>
                    <a:pt x="12" y="5"/>
                  </a:cubicBezTo>
                  <a:cubicBezTo>
                    <a:pt x="13" y="5"/>
                    <a:pt x="15" y="6"/>
                    <a:pt x="16" y="6"/>
                  </a:cubicBezTo>
                  <a:cubicBezTo>
                    <a:pt x="18" y="7"/>
                    <a:pt x="19" y="9"/>
                    <a:pt x="20" y="1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28" name="Freeform 5551"/>
            <p:cNvSpPr>
              <a:spLocks/>
            </p:cNvSpPr>
            <p:nvPr/>
          </p:nvSpPr>
          <p:spPr bwMode="auto">
            <a:xfrm>
              <a:off x="3559177" y="5737225"/>
              <a:ext cx="19050" cy="6350"/>
            </a:xfrm>
            <a:custGeom>
              <a:avLst/>
              <a:gdLst>
                <a:gd name="T0" fmla="*/ 19050 w 9"/>
                <a:gd name="T1" fmla="*/ 6350 h 3"/>
                <a:gd name="T2" fmla="*/ 0 w 9"/>
                <a:gd name="T3" fmla="*/ 0 h 3"/>
                <a:gd name="T4" fmla="*/ 19050 w 9"/>
                <a:gd name="T5" fmla="*/ 6350 h 3"/>
                <a:gd name="T6" fmla="*/ 0 60000 65536"/>
                <a:gd name="T7" fmla="*/ 0 60000 65536"/>
                <a:gd name="T8" fmla="*/ 0 60000 65536"/>
              </a:gdLst>
              <a:ahLst/>
              <a:cxnLst>
                <a:cxn ang="T6">
                  <a:pos x="T0" y="T1"/>
                </a:cxn>
                <a:cxn ang="T7">
                  <a:pos x="T2" y="T3"/>
                </a:cxn>
                <a:cxn ang="T8">
                  <a:pos x="T4" y="T5"/>
                </a:cxn>
              </a:cxnLst>
              <a:rect l="0" t="0" r="r" b="b"/>
              <a:pathLst>
                <a:path w="9" h="3">
                  <a:moveTo>
                    <a:pt x="9" y="3"/>
                  </a:moveTo>
                  <a:cubicBezTo>
                    <a:pt x="7" y="0"/>
                    <a:pt x="3" y="0"/>
                    <a:pt x="0" y="0"/>
                  </a:cubicBezTo>
                  <a:cubicBezTo>
                    <a:pt x="1" y="2"/>
                    <a:pt x="7" y="2"/>
                    <a:pt x="9" y="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29" name="Freeform 5552"/>
            <p:cNvSpPr>
              <a:spLocks/>
            </p:cNvSpPr>
            <p:nvPr/>
          </p:nvSpPr>
          <p:spPr bwMode="auto">
            <a:xfrm>
              <a:off x="3582989" y="5741987"/>
              <a:ext cx="6350" cy="1588"/>
            </a:xfrm>
            <a:custGeom>
              <a:avLst/>
              <a:gdLst>
                <a:gd name="T0" fmla="*/ 2117 w 3"/>
                <a:gd name="T1" fmla="*/ 1588 h 1"/>
                <a:gd name="T2" fmla="*/ 6350 w 3"/>
                <a:gd name="T3" fmla="*/ 0 h 1"/>
                <a:gd name="T4" fmla="*/ 0 w 3"/>
                <a:gd name="T5" fmla="*/ 1588 h 1"/>
                <a:gd name="T6" fmla="*/ 2117 w 3"/>
                <a:gd name="T7" fmla="*/ 1588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1"/>
                  </a:moveTo>
                  <a:cubicBezTo>
                    <a:pt x="2" y="1"/>
                    <a:pt x="3" y="1"/>
                    <a:pt x="3" y="0"/>
                  </a:cubicBezTo>
                  <a:cubicBezTo>
                    <a:pt x="2" y="0"/>
                    <a:pt x="1" y="1"/>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30" name="Freeform 5553"/>
            <p:cNvSpPr>
              <a:spLocks/>
            </p:cNvSpPr>
            <p:nvPr/>
          </p:nvSpPr>
          <p:spPr bwMode="auto">
            <a:xfrm>
              <a:off x="3957639" y="3886200"/>
              <a:ext cx="66675" cy="20638"/>
            </a:xfrm>
            <a:custGeom>
              <a:avLst/>
              <a:gdLst>
                <a:gd name="T0" fmla="*/ 0 w 32"/>
                <a:gd name="T1" fmla="*/ 12383 h 10"/>
                <a:gd name="T2" fmla="*/ 6251 w 32"/>
                <a:gd name="T3" fmla="*/ 14447 h 10"/>
                <a:gd name="T4" fmla="*/ 14585 w 32"/>
                <a:gd name="T5" fmla="*/ 14447 h 10"/>
                <a:gd name="T6" fmla="*/ 25003 w 32"/>
                <a:gd name="T7" fmla="*/ 10319 h 10"/>
                <a:gd name="T8" fmla="*/ 12502 w 32"/>
                <a:gd name="T9" fmla="*/ 12383 h 10"/>
                <a:gd name="T10" fmla="*/ 6251 w 32"/>
                <a:gd name="T11" fmla="*/ 10319 h 10"/>
                <a:gd name="T12" fmla="*/ 10418 w 32"/>
                <a:gd name="T13" fmla="*/ 8255 h 10"/>
                <a:gd name="T14" fmla="*/ 29170 w 32"/>
                <a:gd name="T15" fmla="*/ 8255 h 10"/>
                <a:gd name="T16" fmla="*/ 33338 w 32"/>
                <a:gd name="T17" fmla="*/ 4128 h 10"/>
                <a:gd name="T18" fmla="*/ 41672 w 32"/>
                <a:gd name="T19" fmla="*/ 2064 h 10"/>
                <a:gd name="T20" fmla="*/ 45839 w 32"/>
                <a:gd name="T21" fmla="*/ 6191 h 10"/>
                <a:gd name="T22" fmla="*/ 50006 w 32"/>
                <a:gd name="T23" fmla="*/ 6191 h 10"/>
                <a:gd name="T24" fmla="*/ 52090 w 32"/>
                <a:gd name="T25" fmla="*/ 10319 h 10"/>
                <a:gd name="T26" fmla="*/ 58341 w 32"/>
                <a:gd name="T27" fmla="*/ 8255 h 10"/>
                <a:gd name="T28" fmla="*/ 64591 w 32"/>
                <a:gd name="T29" fmla="*/ 12383 h 10"/>
                <a:gd name="T30" fmla="*/ 58341 w 32"/>
                <a:gd name="T31" fmla="*/ 16510 h 10"/>
                <a:gd name="T32" fmla="*/ 35421 w 32"/>
                <a:gd name="T33" fmla="*/ 8255 h 10"/>
                <a:gd name="T34" fmla="*/ 29170 w 32"/>
                <a:gd name="T35" fmla="*/ 12383 h 10"/>
                <a:gd name="T36" fmla="*/ 20836 w 32"/>
                <a:gd name="T37" fmla="*/ 18574 h 10"/>
                <a:gd name="T38" fmla="*/ 2084 w 32"/>
                <a:gd name="T39" fmla="*/ 20638 h 10"/>
                <a:gd name="T40" fmla="*/ 0 w 32"/>
                <a:gd name="T41" fmla="*/ 12383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 h="10">
                  <a:moveTo>
                    <a:pt x="0" y="6"/>
                  </a:moveTo>
                  <a:cubicBezTo>
                    <a:pt x="2" y="5"/>
                    <a:pt x="2" y="5"/>
                    <a:pt x="3" y="7"/>
                  </a:cubicBezTo>
                  <a:cubicBezTo>
                    <a:pt x="3" y="9"/>
                    <a:pt x="6" y="7"/>
                    <a:pt x="7" y="7"/>
                  </a:cubicBezTo>
                  <a:cubicBezTo>
                    <a:pt x="4" y="6"/>
                    <a:pt x="12" y="5"/>
                    <a:pt x="12" y="5"/>
                  </a:cubicBezTo>
                  <a:cubicBezTo>
                    <a:pt x="10" y="5"/>
                    <a:pt x="8" y="5"/>
                    <a:pt x="6" y="6"/>
                  </a:cubicBezTo>
                  <a:cubicBezTo>
                    <a:pt x="5" y="7"/>
                    <a:pt x="4" y="7"/>
                    <a:pt x="3" y="5"/>
                  </a:cubicBezTo>
                  <a:cubicBezTo>
                    <a:pt x="2" y="4"/>
                    <a:pt x="4" y="4"/>
                    <a:pt x="5" y="4"/>
                  </a:cubicBezTo>
                  <a:cubicBezTo>
                    <a:pt x="8" y="4"/>
                    <a:pt x="11" y="4"/>
                    <a:pt x="14" y="4"/>
                  </a:cubicBezTo>
                  <a:cubicBezTo>
                    <a:pt x="14" y="4"/>
                    <a:pt x="14" y="1"/>
                    <a:pt x="16" y="2"/>
                  </a:cubicBezTo>
                  <a:cubicBezTo>
                    <a:pt x="17" y="2"/>
                    <a:pt x="19" y="0"/>
                    <a:pt x="20" y="1"/>
                  </a:cubicBezTo>
                  <a:cubicBezTo>
                    <a:pt x="21" y="2"/>
                    <a:pt x="21" y="3"/>
                    <a:pt x="22" y="3"/>
                  </a:cubicBezTo>
                  <a:cubicBezTo>
                    <a:pt x="23" y="3"/>
                    <a:pt x="23" y="3"/>
                    <a:pt x="24" y="3"/>
                  </a:cubicBezTo>
                  <a:cubicBezTo>
                    <a:pt x="25" y="3"/>
                    <a:pt x="24" y="5"/>
                    <a:pt x="25" y="5"/>
                  </a:cubicBezTo>
                  <a:cubicBezTo>
                    <a:pt x="26" y="5"/>
                    <a:pt x="27" y="5"/>
                    <a:pt x="28" y="4"/>
                  </a:cubicBezTo>
                  <a:cubicBezTo>
                    <a:pt x="29" y="4"/>
                    <a:pt x="32" y="4"/>
                    <a:pt x="31" y="6"/>
                  </a:cubicBezTo>
                  <a:cubicBezTo>
                    <a:pt x="31" y="7"/>
                    <a:pt x="29" y="8"/>
                    <a:pt x="28" y="8"/>
                  </a:cubicBezTo>
                  <a:cubicBezTo>
                    <a:pt x="23" y="9"/>
                    <a:pt x="18" y="3"/>
                    <a:pt x="17" y="4"/>
                  </a:cubicBezTo>
                  <a:cubicBezTo>
                    <a:pt x="17" y="6"/>
                    <a:pt x="17" y="6"/>
                    <a:pt x="14" y="6"/>
                  </a:cubicBezTo>
                  <a:cubicBezTo>
                    <a:pt x="13" y="6"/>
                    <a:pt x="10" y="7"/>
                    <a:pt x="10" y="9"/>
                  </a:cubicBezTo>
                  <a:cubicBezTo>
                    <a:pt x="10" y="9"/>
                    <a:pt x="1" y="8"/>
                    <a:pt x="1" y="10"/>
                  </a:cubicBezTo>
                  <a:cubicBezTo>
                    <a:pt x="0" y="9"/>
                    <a:pt x="0" y="8"/>
                    <a:pt x="0" y="6"/>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31" name="Freeform 5554"/>
            <p:cNvSpPr>
              <a:spLocks/>
            </p:cNvSpPr>
            <p:nvPr/>
          </p:nvSpPr>
          <p:spPr bwMode="auto">
            <a:xfrm>
              <a:off x="5426077" y="3575050"/>
              <a:ext cx="20638" cy="46038"/>
            </a:xfrm>
            <a:custGeom>
              <a:avLst/>
              <a:gdLst>
                <a:gd name="T0" fmla="*/ 2064 w 10"/>
                <a:gd name="T1" fmla="*/ 25112 h 22"/>
                <a:gd name="T2" fmla="*/ 4128 w 10"/>
                <a:gd name="T3" fmla="*/ 20926 h 22"/>
                <a:gd name="T4" fmla="*/ 4128 w 10"/>
                <a:gd name="T5" fmla="*/ 18834 h 22"/>
                <a:gd name="T6" fmla="*/ 12383 w 10"/>
                <a:gd name="T7" fmla="*/ 8371 h 22"/>
                <a:gd name="T8" fmla="*/ 18574 w 10"/>
                <a:gd name="T9" fmla="*/ 14648 h 22"/>
                <a:gd name="T10" fmla="*/ 16510 w 10"/>
                <a:gd name="T11" fmla="*/ 18834 h 22"/>
                <a:gd name="T12" fmla="*/ 18574 w 10"/>
                <a:gd name="T13" fmla="*/ 25112 h 22"/>
                <a:gd name="T14" fmla="*/ 20638 w 10"/>
                <a:gd name="T15" fmla="*/ 27204 h 22"/>
                <a:gd name="T16" fmla="*/ 18574 w 10"/>
                <a:gd name="T17" fmla="*/ 35575 h 22"/>
                <a:gd name="T18" fmla="*/ 14447 w 10"/>
                <a:gd name="T19" fmla="*/ 41853 h 22"/>
                <a:gd name="T20" fmla="*/ 6191 w 10"/>
                <a:gd name="T21" fmla="*/ 41853 h 22"/>
                <a:gd name="T22" fmla="*/ 2064 w 10"/>
                <a:gd name="T23" fmla="*/ 25112 h 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22">
                  <a:moveTo>
                    <a:pt x="1" y="12"/>
                  </a:moveTo>
                  <a:cubicBezTo>
                    <a:pt x="1" y="12"/>
                    <a:pt x="0" y="9"/>
                    <a:pt x="2" y="10"/>
                  </a:cubicBezTo>
                  <a:cubicBezTo>
                    <a:pt x="1" y="10"/>
                    <a:pt x="1" y="7"/>
                    <a:pt x="2" y="9"/>
                  </a:cubicBezTo>
                  <a:cubicBezTo>
                    <a:pt x="2" y="7"/>
                    <a:pt x="3" y="0"/>
                    <a:pt x="6" y="4"/>
                  </a:cubicBezTo>
                  <a:cubicBezTo>
                    <a:pt x="7" y="5"/>
                    <a:pt x="9" y="5"/>
                    <a:pt x="9" y="7"/>
                  </a:cubicBezTo>
                  <a:cubicBezTo>
                    <a:pt x="9" y="8"/>
                    <a:pt x="9" y="8"/>
                    <a:pt x="8" y="9"/>
                  </a:cubicBezTo>
                  <a:cubicBezTo>
                    <a:pt x="8" y="10"/>
                    <a:pt x="9" y="11"/>
                    <a:pt x="9" y="12"/>
                  </a:cubicBezTo>
                  <a:cubicBezTo>
                    <a:pt x="9" y="13"/>
                    <a:pt x="10" y="13"/>
                    <a:pt x="10" y="13"/>
                  </a:cubicBezTo>
                  <a:cubicBezTo>
                    <a:pt x="10" y="14"/>
                    <a:pt x="10" y="15"/>
                    <a:pt x="9" y="17"/>
                  </a:cubicBezTo>
                  <a:cubicBezTo>
                    <a:pt x="9" y="18"/>
                    <a:pt x="9" y="20"/>
                    <a:pt x="7" y="20"/>
                  </a:cubicBezTo>
                  <a:cubicBezTo>
                    <a:pt x="5" y="21"/>
                    <a:pt x="4" y="22"/>
                    <a:pt x="3" y="20"/>
                  </a:cubicBezTo>
                  <a:cubicBezTo>
                    <a:pt x="2" y="17"/>
                    <a:pt x="1" y="15"/>
                    <a:pt x="1" y="12"/>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32" name="Freeform 5555"/>
            <p:cNvSpPr>
              <a:spLocks/>
            </p:cNvSpPr>
            <p:nvPr/>
          </p:nvSpPr>
          <p:spPr bwMode="auto">
            <a:xfrm>
              <a:off x="2616202" y="3768725"/>
              <a:ext cx="46038" cy="22225"/>
            </a:xfrm>
            <a:custGeom>
              <a:avLst/>
              <a:gdLst>
                <a:gd name="T0" fmla="*/ 0 w 22"/>
                <a:gd name="T1" fmla="*/ 8890 h 10"/>
                <a:gd name="T2" fmla="*/ 25112 w 22"/>
                <a:gd name="T3" fmla="*/ 2223 h 10"/>
                <a:gd name="T4" fmla="*/ 37667 w 22"/>
                <a:gd name="T5" fmla="*/ 8890 h 10"/>
                <a:gd name="T6" fmla="*/ 46038 w 22"/>
                <a:gd name="T7" fmla="*/ 17780 h 10"/>
                <a:gd name="T8" fmla="*/ 39760 w 22"/>
                <a:gd name="T9" fmla="*/ 17780 h 10"/>
                <a:gd name="T10" fmla="*/ 33482 w 22"/>
                <a:gd name="T11" fmla="*/ 17780 h 10"/>
                <a:gd name="T12" fmla="*/ 31390 w 22"/>
                <a:gd name="T13" fmla="*/ 15558 h 10"/>
                <a:gd name="T14" fmla="*/ 29297 w 22"/>
                <a:gd name="T15" fmla="*/ 20003 h 10"/>
                <a:gd name="T16" fmla="*/ 25112 w 22"/>
                <a:gd name="T17" fmla="*/ 22225 h 10"/>
                <a:gd name="T18" fmla="*/ 18834 w 22"/>
                <a:gd name="T19" fmla="*/ 20003 h 10"/>
                <a:gd name="T20" fmla="*/ 10463 w 22"/>
                <a:gd name="T21" fmla="*/ 17780 h 10"/>
                <a:gd name="T22" fmla="*/ 8371 w 22"/>
                <a:gd name="T23" fmla="*/ 11113 h 10"/>
                <a:gd name="T24" fmla="*/ 0 w 22"/>
                <a:gd name="T25" fmla="*/ 8890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0">
                  <a:moveTo>
                    <a:pt x="0" y="4"/>
                  </a:moveTo>
                  <a:cubicBezTo>
                    <a:pt x="3" y="0"/>
                    <a:pt x="8" y="1"/>
                    <a:pt x="12" y="1"/>
                  </a:cubicBezTo>
                  <a:cubicBezTo>
                    <a:pt x="14" y="2"/>
                    <a:pt x="16" y="3"/>
                    <a:pt x="18" y="4"/>
                  </a:cubicBezTo>
                  <a:cubicBezTo>
                    <a:pt x="21" y="5"/>
                    <a:pt x="21" y="6"/>
                    <a:pt x="22" y="8"/>
                  </a:cubicBezTo>
                  <a:cubicBezTo>
                    <a:pt x="21" y="8"/>
                    <a:pt x="20" y="8"/>
                    <a:pt x="19" y="8"/>
                  </a:cubicBezTo>
                  <a:cubicBezTo>
                    <a:pt x="18" y="8"/>
                    <a:pt x="17" y="7"/>
                    <a:pt x="16" y="8"/>
                  </a:cubicBezTo>
                  <a:cubicBezTo>
                    <a:pt x="18" y="7"/>
                    <a:pt x="16" y="7"/>
                    <a:pt x="15" y="7"/>
                  </a:cubicBezTo>
                  <a:cubicBezTo>
                    <a:pt x="15" y="8"/>
                    <a:pt x="15" y="9"/>
                    <a:pt x="14" y="9"/>
                  </a:cubicBezTo>
                  <a:cubicBezTo>
                    <a:pt x="13" y="9"/>
                    <a:pt x="11" y="8"/>
                    <a:pt x="12" y="10"/>
                  </a:cubicBezTo>
                  <a:cubicBezTo>
                    <a:pt x="11" y="10"/>
                    <a:pt x="11" y="9"/>
                    <a:pt x="9" y="9"/>
                  </a:cubicBezTo>
                  <a:cubicBezTo>
                    <a:pt x="8" y="9"/>
                    <a:pt x="6" y="9"/>
                    <a:pt x="5" y="8"/>
                  </a:cubicBezTo>
                  <a:cubicBezTo>
                    <a:pt x="5" y="7"/>
                    <a:pt x="4" y="6"/>
                    <a:pt x="4" y="5"/>
                  </a:cubicBezTo>
                  <a:cubicBezTo>
                    <a:pt x="3" y="4"/>
                    <a:pt x="1" y="5"/>
                    <a:pt x="0" y="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33" name="Freeform 5556"/>
            <p:cNvSpPr>
              <a:spLocks/>
            </p:cNvSpPr>
            <p:nvPr/>
          </p:nvSpPr>
          <p:spPr bwMode="auto">
            <a:xfrm>
              <a:off x="5013327" y="3340100"/>
              <a:ext cx="47625" cy="26988"/>
            </a:xfrm>
            <a:custGeom>
              <a:avLst/>
              <a:gdLst>
                <a:gd name="T0" fmla="*/ 2071 w 23"/>
                <a:gd name="T1" fmla="*/ 16608 h 13"/>
                <a:gd name="T2" fmla="*/ 0 w 23"/>
                <a:gd name="T3" fmla="*/ 14532 h 13"/>
                <a:gd name="T4" fmla="*/ 10353 w 23"/>
                <a:gd name="T5" fmla="*/ 12456 h 13"/>
                <a:gd name="T6" fmla="*/ 16565 w 23"/>
                <a:gd name="T7" fmla="*/ 8304 h 13"/>
                <a:gd name="T8" fmla="*/ 31060 w 23"/>
                <a:gd name="T9" fmla="*/ 6228 h 13"/>
                <a:gd name="T10" fmla="*/ 47625 w 23"/>
                <a:gd name="T11" fmla="*/ 0 h 13"/>
                <a:gd name="T12" fmla="*/ 35201 w 23"/>
                <a:gd name="T13" fmla="*/ 8304 h 13"/>
                <a:gd name="T14" fmla="*/ 37272 w 23"/>
                <a:gd name="T15" fmla="*/ 16608 h 13"/>
                <a:gd name="T16" fmla="*/ 31060 w 23"/>
                <a:gd name="T17" fmla="*/ 16608 h 13"/>
                <a:gd name="T18" fmla="*/ 24848 w 23"/>
                <a:gd name="T19" fmla="*/ 22836 h 13"/>
                <a:gd name="T20" fmla="*/ 16565 w 23"/>
                <a:gd name="T21" fmla="*/ 26988 h 13"/>
                <a:gd name="T22" fmla="*/ 2071 w 23"/>
                <a:gd name="T23" fmla="*/ 16608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3" h="13">
                  <a:moveTo>
                    <a:pt x="1" y="8"/>
                  </a:moveTo>
                  <a:cubicBezTo>
                    <a:pt x="1" y="8"/>
                    <a:pt x="0" y="7"/>
                    <a:pt x="0" y="7"/>
                  </a:cubicBezTo>
                  <a:cubicBezTo>
                    <a:pt x="2" y="8"/>
                    <a:pt x="4" y="6"/>
                    <a:pt x="5" y="6"/>
                  </a:cubicBezTo>
                  <a:cubicBezTo>
                    <a:pt x="8" y="6"/>
                    <a:pt x="6" y="3"/>
                    <a:pt x="8" y="4"/>
                  </a:cubicBezTo>
                  <a:cubicBezTo>
                    <a:pt x="10" y="4"/>
                    <a:pt x="13" y="4"/>
                    <a:pt x="15" y="3"/>
                  </a:cubicBezTo>
                  <a:cubicBezTo>
                    <a:pt x="18" y="3"/>
                    <a:pt x="20" y="0"/>
                    <a:pt x="23" y="0"/>
                  </a:cubicBezTo>
                  <a:cubicBezTo>
                    <a:pt x="21" y="1"/>
                    <a:pt x="19" y="4"/>
                    <a:pt x="17" y="4"/>
                  </a:cubicBezTo>
                  <a:cubicBezTo>
                    <a:pt x="15" y="5"/>
                    <a:pt x="17" y="7"/>
                    <a:pt x="18" y="8"/>
                  </a:cubicBezTo>
                  <a:cubicBezTo>
                    <a:pt x="17" y="8"/>
                    <a:pt x="15" y="8"/>
                    <a:pt x="15" y="8"/>
                  </a:cubicBezTo>
                  <a:cubicBezTo>
                    <a:pt x="14" y="9"/>
                    <a:pt x="14" y="10"/>
                    <a:pt x="12" y="11"/>
                  </a:cubicBezTo>
                  <a:cubicBezTo>
                    <a:pt x="11" y="11"/>
                    <a:pt x="8" y="11"/>
                    <a:pt x="8" y="13"/>
                  </a:cubicBezTo>
                  <a:cubicBezTo>
                    <a:pt x="5" y="11"/>
                    <a:pt x="2" y="12"/>
                    <a:pt x="1" y="8"/>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34" name="Freeform 5557"/>
            <p:cNvSpPr>
              <a:spLocks/>
            </p:cNvSpPr>
            <p:nvPr/>
          </p:nvSpPr>
          <p:spPr bwMode="auto">
            <a:xfrm>
              <a:off x="5060952" y="3441700"/>
              <a:ext cx="9525" cy="9525"/>
            </a:xfrm>
            <a:custGeom>
              <a:avLst/>
              <a:gdLst>
                <a:gd name="T0" fmla="*/ 0 w 4"/>
                <a:gd name="T1" fmla="*/ 7144 h 4"/>
                <a:gd name="T2" fmla="*/ 7144 w 4"/>
                <a:gd name="T3" fmla="*/ 0 h 4"/>
                <a:gd name="T4" fmla="*/ 2381 w 4"/>
                <a:gd name="T5" fmla="*/ 9525 h 4"/>
                <a:gd name="T6" fmla="*/ 0 w 4"/>
                <a:gd name="T7" fmla="*/ 7144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4">
                  <a:moveTo>
                    <a:pt x="0" y="3"/>
                  </a:moveTo>
                  <a:cubicBezTo>
                    <a:pt x="1" y="2"/>
                    <a:pt x="2" y="1"/>
                    <a:pt x="3" y="0"/>
                  </a:cubicBezTo>
                  <a:cubicBezTo>
                    <a:pt x="4" y="0"/>
                    <a:pt x="1" y="4"/>
                    <a:pt x="1" y="4"/>
                  </a:cubicBezTo>
                  <a:cubicBezTo>
                    <a:pt x="1" y="4"/>
                    <a:pt x="0" y="3"/>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35" name="Freeform 5558"/>
            <p:cNvSpPr>
              <a:spLocks/>
            </p:cNvSpPr>
            <p:nvPr/>
          </p:nvSpPr>
          <p:spPr bwMode="auto">
            <a:xfrm>
              <a:off x="5075239" y="3416300"/>
              <a:ext cx="12700" cy="31750"/>
            </a:xfrm>
            <a:custGeom>
              <a:avLst/>
              <a:gdLst>
                <a:gd name="T0" fmla="*/ 0 w 6"/>
                <a:gd name="T1" fmla="*/ 10583 h 15"/>
                <a:gd name="T2" fmla="*/ 6350 w 6"/>
                <a:gd name="T3" fmla="*/ 0 h 15"/>
                <a:gd name="T4" fmla="*/ 12700 w 6"/>
                <a:gd name="T5" fmla="*/ 4233 h 15"/>
                <a:gd name="T6" fmla="*/ 12700 w 6"/>
                <a:gd name="T7" fmla="*/ 19050 h 15"/>
                <a:gd name="T8" fmla="*/ 10583 w 6"/>
                <a:gd name="T9" fmla="*/ 27517 h 15"/>
                <a:gd name="T10" fmla="*/ 4233 w 6"/>
                <a:gd name="T11" fmla="*/ 29633 h 15"/>
                <a:gd name="T12" fmla="*/ 0 w 6"/>
                <a:gd name="T13" fmla="*/ 27517 h 15"/>
                <a:gd name="T14" fmla="*/ 6350 w 6"/>
                <a:gd name="T15" fmla="*/ 19050 h 15"/>
                <a:gd name="T16" fmla="*/ 4233 w 6"/>
                <a:gd name="T17" fmla="*/ 19050 h 15"/>
                <a:gd name="T18" fmla="*/ 0 w 6"/>
                <a:gd name="T19" fmla="*/ 19050 h 15"/>
                <a:gd name="T20" fmla="*/ 0 w 6"/>
                <a:gd name="T21" fmla="*/ 10583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15">
                  <a:moveTo>
                    <a:pt x="0" y="5"/>
                  </a:moveTo>
                  <a:cubicBezTo>
                    <a:pt x="1" y="3"/>
                    <a:pt x="1" y="0"/>
                    <a:pt x="3" y="0"/>
                  </a:cubicBezTo>
                  <a:cubicBezTo>
                    <a:pt x="3" y="1"/>
                    <a:pt x="5" y="2"/>
                    <a:pt x="6" y="2"/>
                  </a:cubicBezTo>
                  <a:cubicBezTo>
                    <a:pt x="6" y="4"/>
                    <a:pt x="6" y="7"/>
                    <a:pt x="6" y="9"/>
                  </a:cubicBezTo>
                  <a:cubicBezTo>
                    <a:pt x="6" y="11"/>
                    <a:pt x="6" y="12"/>
                    <a:pt x="5" y="13"/>
                  </a:cubicBezTo>
                  <a:cubicBezTo>
                    <a:pt x="2" y="14"/>
                    <a:pt x="2" y="14"/>
                    <a:pt x="2" y="14"/>
                  </a:cubicBezTo>
                  <a:cubicBezTo>
                    <a:pt x="1" y="15"/>
                    <a:pt x="0" y="15"/>
                    <a:pt x="0" y="13"/>
                  </a:cubicBezTo>
                  <a:cubicBezTo>
                    <a:pt x="0" y="12"/>
                    <a:pt x="3" y="9"/>
                    <a:pt x="3" y="9"/>
                  </a:cubicBezTo>
                  <a:cubicBezTo>
                    <a:pt x="3" y="9"/>
                    <a:pt x="2" y="9"/>
                    <a:pt x="2" y="9"/>
                  </a:cubicBezTo>
                  <a:cubicBezTo>
                    <a:pt x="1" y="9"/>
                    <a:pt x="1" y="9"/>
                    <a:pt x="0" y="9"/>
                  </a:cubicBezTo>
                  <a:cubicBezTo>
                    <a:pt x="0" y="7"/>
                    <a:pt x="0" y="5"/>
                    <a:pt x="0"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36" name="Freeform 5559"/>
            <p:cNvSpPr>
              <a:spLocks noEditPoints="1"/>
            </p:cNvSpPr>
            <p:nvPr/>
          </p:nvSpPr>
          <p:spPr bwMode="auto">
            <a:xfrm>
              <a:off x="5087939" y="3422650"/>
              <a:ext cx="0" cy="22225"/>
            </a:xfrm>
            <a:custGeom>
              <a:avLst/>
              <a:gdLst>
                <a:gd name="T0" fmla="*/ 22225 h 10"/>
                <a:gd name="T1" fmla="*/ 22225 h 10"/>
                <a:gd name="T2" fmla="*/ 22225 h 10"/>
                <a:gd name="T3" fmla="*/ 22225 h 10"/>
                <a:gd name="T4" fmla="*/ 0 h 10"/>
                <a:gd name="T5" fmla="*/ 0 h 10"/>
                <a:gd name="T6" fmla="*/ 0 h 10"/>
                <a:gd name="T7" fmla="*/ 0 h 10"/>
                <a:gd name="T8" fmla="*/ 0 60000 65536"/>
                <a:gd name="T9" fmla="*/ 0 60000 65536"/>
                <a:gd name="T10" fmla="*/ 0 60000 65536"/>
                <a:gd name="T11" fmla="*/ 0 60000 65536"/>
                <a:gd name="T12" fmla="*/ 0 60000 65536"/>
                <a:gd name="T13" fmla="*/ 0 60000 65536"/>
                <a:gd name="T14" fmla="*/ 0 60000 65536"/>
                <a:gd name="T15" fmla="*/ 0 60000 65536"/>
              </a:gdLst>
              <a:ahLst/>
              <a:cxnLst>
                <a:cxn ang="T8">
                  <a:pos x="0" y="T0"/>
                </a:cxn>
                <a:cxn ang="T9">
                  <a:pos x="0" y="T1"/>
                </a:cxn>
                <a:cxn ang="T10">
                  <a:pos x="0" y="T2"/>
                </a:cxn>
                <a:cxn ang="T11">
                  <a:pos x="0" y="T3"/>
                </a:cxn>
                <a:cxn ang="T12">
                  <a:pos x="0" y="T4"/>
                </a:cxn>
                <a:cxn ang="T13">
                  <a:pos x="0" y="T5"/>
                </a:cxn>
                <a:cxn ang="T14">
                  <a:pos x="0" y="T6"/>
                </a:cxn>
                <a:cxn ang="T15">
                  <a:pos x="0" y="T7"/>
                </a:cxn>
              </a:cxnLst>
              <a:rect l="0" t="0" r="r" b="b"/>
              <a:pathLst>
                <a:path h="10">
                  <a:moveTo>
                    <a:pt x="0" y="10"/>
                  </a:moveTo>
                  <a:cubicBezTo>
                    <a:pt x="0" y="10"/>
                    <a:pt x="0" y="10"/>
                    <a:pt x="0" y="10"/>
                  </a:cubicBezTo>
                  <a:cubicBezTo>
                    <a:pt x="0" y="10"/>
                    <a:pt x="0" y="10"/>
                    <a:pt x="0" y="10"/>
                  </a:cubicBezTo>
                  <a:cubicBezTo>
                    <a:pt x="0" y="10"/>
                    <a:pt x="0" y="10"/>
                    <a:pt x="0" y="10"/>
                  </a:cubicBezTo>
                  <a:moveTo>
                    <a:pt x="0" y="0"/>
                  </a:moveTo>
                  <a:cubicBezTo>
                    <a:pt x="0" y="0"/>
                    <a:pt x="0" y="0"/>
                    <a:pt x="0" y="0"/>
                  </a:cubicBezTo>
                  <a:cubicBezTo>
                    <a:pt x="0" y="0"/>
                    <a:pt x="0" y="0"/>
                    <a:pt x="0" y="0"/>
                  </a:cubicBezTo>
                  <a:cubicBezTo>
                    <a:pt x="0" y="0"/>
                    <a:pt x="0" y="0"/>
                    <a:pt x="0" y="0"/>
                  </a:cubicBezTo>
                </a:path>
              </a:pathLst>
            </a:custGeom>
            <a:solidFill>
              <a:srgbClr val="FFFFFF"/>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37" name="Freeform 5560"/>
            <p:cNvSpPr>
              <a:spLocks/>
            </p:cNvSpPr>
            <p:nvPr/>
          </p:nvSpPr>
          <p:spPr bwMode="auto">
            <a:xfrm>
              <a:off x="5087939" y="3416300"/>
              <a:ext cx="25400" cy="34925"/>
            </a:xfrm>
            <a:custGeom>
              <a:avLst/>
              <a:gdLst>
                <a:gd name="T0" fmla="*/ 4233 w 12"/>
                <a:gd name="T1" fmla="*/ 0 h 16"/>
                <a:gd name="T2" fmla="*/ 0 w 12"/>
                <a:gd name="T3" fmla="*/ 0 h 16"/>
                <a:gd name="T4" fmla="*/ 0 w 12"/>
                <a:gd name="T5" fmla="*/ 6548 h 16"/>
                <a:gd name="T6" fmla="*/ 0 w 12"/>
                <a:gd name="T7" fmla="*/ 6548 h 16"/>
                <a:gd name="T8" fmla="*/ 0 w 12"/>
                <a:gd name="T9" fmla="*/ 19645 h 16"/>
                <a:gd name="T10" fmla="*/ 0 w 12"/>
                <a:gd name="T11" fmla="*/ 28377 h 16"/>
                <a:gd name="T12" fmla="*/ 0 w 12"/>
                <a:gd name="T13" fmla="*/ 28377 h 16"/>
                <a:gd name="T14" fmla="*/ 0 w 12"/>
                <a:gd name="T15" fmla="*/ 28377 h 16"/>
                <a:gd name="T16" fmla="*/ 0 w 12"/>
                <a:gd name="T17" fmla="*/ 28377 h 16"/>
                <a:gd name="T18" fmla="*/ 0 w 12"/>
                <a:gd name="T19" fmla="*/ 28377 h 16"/>
                <a:gd name="T20" fmla="*/ 0 w 12"/>
                <a:gd name="T21" fmla="*/ 34925 h 16"/>
                <a:gd name="T22" fmla="*/ 4233 w 12"/>
                <a:gd name="T23" fmla="*/ 34925 h 16"/>
                <a:gd name="T24" fmla="*/ 4233 w 12"/>
                <a:gd name="T25" fmla="*/ 0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6">
                  <a:moveTo>
                    <a:pt x="2" y="0"/>
                  </a:moveTo>
                  <a:cubicBezTo>
                    <a:pt x="1" y="0"/>
                    <a:pt x="1" y="0"/>
                    <a:pt x="0" y="0"/>
                  </a:cubicBezTo>
                  <a:cubicBezTo>
                    <a:pt x="0" y="1"/>
                    <a:pt x="0" y="2"/>
                    <a:pt x="0" y="3"/>
                  </a:cubicBezTo>
                  <a:cubicBezTo>
                    <a:pt x="0" y="3"/>
                    <a:pt x="0" y="3"/>
                    <a:pt x="0" y="3"/>
                  </a:cubicBezTo>
                  <a:cubicBezTo>
                    <a:pt x="0" y="5"/>
                    <a:pt x="0" y="8"/>
                    <a:pt x="0" y="9"/>
                  </a:cubicBezTo>
                  <a:cubicBezTo>
                    <a:pt x="0" y="11"/>
                    <a:pt x="0" y="12"/>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5"/>
                    <a:pt x="0" y="16"/>
                  </a:cubicBezTo>
                  <a:cubicBezTo>
                    <a:pt x="0" y="16"/>
                    <a:pt x="1" y="16"/>
                    <a:pt x="2" y="16"/>
                  </a:cubicBezTo>
                  <a:cubicBezTo>
                    <a:pt x="12" y="16"/>
                    <a:pt x="12" y="0"/>
                    <a:pt x="2" y="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38" name="Freeform 5561"/>
            <p:cNvSpPr>
              <a:spLocks noEditPoints="1"/>
            </p:cNvSpPr>
            <p:nvPr/>
          </p:nvSpPr>
          <p:spPr bwMode="auto">
            <a:xfrm>
              <a:off x="5080002" y="3416300"/>
              <a:ext cx="7938" cy="34925"/>
            </a:xfrm>
            <a:custGeom>
              <a:avLst/>
              <a:gdLst>
                <a:gd name="T0" fmla="*/ 7938 w 4"/>
                <a:gd name="T1" fmla="*/ 28377 h 16"/>
                <a:gd name="T2" fmla="*/ 7938 w 4"/>
                <a:gd name="T3" fmla="*/ 28377 h 16"/>
                <a:gd name="T4" fmla="*/ 7938 w 4"/>
                <a:gd name="T5" fmla="*/ 28377 h 16"/>
                <a:gd name="T6" fmla="*/ 5954 w 4"/>
                <a:gd name="T7" fmla="*/ 28377 h 16"/>
                <a:gd name="T8" fmla="*/ 0 w 4"/>
                <a:gd name="T9" fmla="*/ 30559 h 16"/>
                <a:gd name="T10" fmla="*/ 0 w 4"/>
                <a:gd name="T11" fmla="*/ 30559 h 16"/>
                <a:gd name="T12" fmla="*/ 7938 w 4"/>
                <a:gd name="T13" fmla="*/ 34925 h 16"/>
                <a:gd name="T14" fmla="*/ 7938 w 4"/>
                <a:gd name="T15" fmla="*/ 28377 h 16"/>
                <a:gd name="T16" fmla="*/ 7938 w 4"/>
                <a:gd name="T17" fmla="*/ 0 h 16"/>
                <a:gd name="T18" fmla="*/ 1985 w 4"/>
                <a:gd name="T19" fmla="*/ 2183 h 16"/>
                <a:gd name="T20" fmla="*/ 7938 w 4"/>
                <a:gd name="T21" fmla="*/ 4366 h 16"/>
                <a:gd name="T22" fmla="*/ 7938 w 4"/>
                <a:gd name="T23" fmla="*/ 6548 h 16"/>
                <a:gd name="T24" fmla="*/ 7938 w 4"/>
                <a:gd name="T25" fmla="*/ 6548 h 16"/>
                <a:gd name="T26" fmla="*/ 7938 w 4"/>
                <a:gd name="T27" fmla="*/ 0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 h="16">
                  <a:moveTo>
                    <a:pt x="4" y="13"/>
                  </a:moveTo>
                  <a:cubicBezTo>
                    <a:pt x="4" y="13"/>
                    <a:pt x="4" y="13"/>
                    <a:pt x="4" y="13"/>
                  </a:cubicBezTo>
                  <a:cubicBezTo>
                    <a:pt x="4" y="13"/>
                    <a:pt x="4" y="13"/>
                    <a:pt x="4" y="13"/>
                  </a:cubicBezTo>
                  <a:cubicBezTo>
                    <a:pt x="4" y="13"/>
                    <a:pt x="3" y="13"/>
                    <a:pt x="3" y="13"/>
                  </a:cubicBezTo>
                  <a:cubicBezTo>
                    <a:pt x="0" y="14"/>
                    <a:pt x="0" y="14"/>
                    <a:pt x="0" y="14"/>
                  </a:cubicBezTo>
                  <a:cubicBezTo>
                    <a:pt x="0" y="14"/>
                    <a:pt x="0" y="14"/>
                    <a:pt x="0" y="14"/>
                  </a:cubicBezTo>
                  <a:cubicBezTo>
                    <a:pt x="1" y="15"/>
                    <a:pt x="2" y="16"/>
                    <a:pt x="4" y="16"/>
                  </a:cubicBezTo>
                  <a:cubicBezTo>
                    <a:pt x="4" y="15"/>
                    <a:pt x="4" y="14"/>
                    <a:pt x="4" y="13"/>
                  </a:cubicBezTo>
                  <a:moveTo>
                    <a:pt x="4" y="0"/>
                  </a:moveTo>
                  <a:cubicBezTo>
                    <a:pt x="3" y="0"/>
                    <a:pt x="2" y="0"/>
                    <a:pt x="1" y="1"/>
                  </a:cubicBezTo>
                  <a:cubicBezTo>
                    <a:pt x="2" y="1"/>
                    <a:pt x="4" y="2"/>
                    <a:pt x="4" y="2"/>
                  </a:cubicBezTo>
                  <a:cubicBezTo>
                    <a:pt x="4" y="3"/>
                    <a:pt x="4" y="3"/>
                    <a:pt x="4" y="3"/>
                  </a:cubicBezTo>
                  <a:cubicBezTo>
                    <a:pt x="4" y="3"/>
                    <a:pt x="4" y="3"/>
                    <a:pt x="4" y="3"/>
                  </a:cubicBezTo>
                  <a:cubicBezTo>
                    <a:pt x="4" y="2"/>
                    <a:pt x="4" y="1"/>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39" name="Freeform 5562"/>
            <p:cNvSpPr>
              <a:spLocks noEditPoints="1"/>
            </p:cNvSpPr>
            <p:nvPr/>
          </p:nvSpPr>
          <p:spPr bwMode="auto">
            <a:xfrm>
              <a:off x="5075239" y="3427412"/>
              <a:ext cx="6350" cy="7938"/>
            </a:xfrm>
            <a:custGeom>
              <a:avLst/>
              <a:gdLst>
                <a:gd name="T0" fmla="*/ 6350 w 3"/>
                <a:gd name="T1" fmla="*/ 7938 h 4"/>
                <a:gd name="T2" fmla="*/ 6350 w 3"/>
                <a:gd name="T3" fmla="*/ 7938 h 4"/>
                <a:gd name="T4" fmla="*/ 6350 w 3"/>
                <a:gd name="T5" fmla="*/ 7938 h 4"/>
                <a:gd name="T6" fmla="*/ 6350 w 3"/>
                <a:gd name="T7" fmla="*/ 7938 h 4"/>
                <a:gd name="T8" fmla="*/ 6350 w 3"/>
                <a:gd name="T9" fmla="*/ 7938 h 4"/>
                <a:gd name="T10" fmla="*/ 0 w 3"/>
                <a:gd name="T11" fmla="*/ 0 h 4"/>
                <a:gd name="T12" fmla="*/ 0 w 3"/>
                <a:gd name="T13" fmla="*/ 1985 h 4"/>
                <a:gd name="T14" fmla="*/ 0 w 3"/>
                <a:gd name="T15" fmla="*/ 0 h 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4">
                  <a:moveTo>
                    <a:pt x="3" y="4"/>
                  </a:moveTo>
                  <a:cubicBezTo>
                    <a:pt x="3" y="4"/>
                    <a:pt x="3" y="4"/>
                    <a:pt x="3" y="4"/>
                  </a:cubicBezTo>
                  <a:cubicBezTo>
                    <a:pt x="3" y="4"/>
                    <a:pt x="3" y="4"/>
                    <a:pt x="3" y="4"/>
                  </a:cubicBezTo>
                  <a:cubicBezTo>
                    <a:pt x="3" y="4"/>
                    <a:pt x="3" y="4"/>
                    <a:pt x="3" y="4"/>
                  </a:cubicBezTo>
                  <a:cubicBezTo>
                    <a:pt x="3" y="4"/>
                    <a:pt x="3" y="4"/>
                    <a:pt x="3" y="4"/>
                  </a:cubicBezTo>
                  <a:moveTo>
                    <a:pt x="0" y="0"/>
                  </a:moveTo>
                  <a:cubicBezTo>
                    <a:pt x="0" y="0"/>
                    <a:pt x="0" y="1"/>
                    <a:pt x="0" y="1"/>
                  </a:cubicBezTo>
                  <a:cubicBezTo>
                    <a:pt x="0" y="1"/>
                    <a:pt x="0" y="0"/>
                    <a:pt x="0" y="0"/>
                  </a:cubicBezTo>
                </a:path>
              </a:pathLst>
            </a:custGeom>
            <a:solidFill>
              <a:srgbClr val="FFFFFF"/>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40" name="Freeform 5563"/>
            <p:cNvSpPr>
              <a:spLocks/>
            </p:cNvSpPr>
            <p:nvPr/>
          </p:nvSpPr>
          <p:spPr bwMode="auto">
            <a:xfrm>
              <a:off x="5073652" y="3427412"/>
              <a:ext cx="7938" cy="14288"/>
            </a:xfrm>
            <a:custGeom>
              <a:avLst/>
              <a:gdLst>
                <a:gd name="T0" fmla="*/ 1985 w 4"/>
                <a:gd name="T1" fmla="*/ 0 h 7"/>
                <a:gd name="T2" fmla="*/ 3969 w 4"/>
                <a:gd name="T3" fmla="*/ 14288 h 7"/>
                <a:gd name="T4" fmla="*/ 7938 w 4"/>
                <a:gd name="T5" fmla="*/ 8165 h 7"/>
                <a:gd name="T6" fmla="*/ 7938 w 4"/>
                <a:gd name="T7" fmla="*/ 8165 h 7"/>
                <a:gd name="T8" fmla="*/ 5954 w 4"/>
                <a:gd name="T9" fmla="*/ 8165 h 7"/>
                <a:gd name="T10" fmla="*/ 5954 w 4"/>
                <a:gd name="T11" fmla="*/ 8165 h 7"/>
                <a:gd name="T12" fmla="*/ 5954 w 4"/>
                <a:gd name="T13" fmla="*/ 8165 h 7"/>
                <a:gd name="T14" fmla="*/ 1985 w 4"/>
                <a:gd name="T15" fmla="*/ 8165 h 7"/>
                <a:gd name="T16" fmla="*/ 1985 w 4"/>
                <a:gd name="T17" fmla="*/ 2041 h 7"/>
                <a:gd name="T18" fmla="*/ 1985 w 4"/>
                <a:gd name="T19" fmla="*/ 0 h 7"/>
                <a:gd name="T20" fmla="*/ 1985 w 4"/>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7">
                  <a:moveTo>
                    <a:pt x="1" y="0"/>
                  </a:moveTo>
                  <a:cubicBezTo>
                    <a:pt x="0" y="2"/>
                    <a:pt x="0" y="5"/>
                    <a:pt x="2" y="7"/>
                  </a:cubicBezTo>
                  <a:cubicBezTo>
                    <a:pt x="2" y="6"/>
                    <a:pt x="3" y="5"/>
                    <a:pt x="4" y="4"/>
                  </a:cubicBezTo>
                  <a:cubicBezTo>
                    <a:pt x="4" y="4"/>
                    <a:pt x="4" y="4"/>
                    <a:pt x="4" y="4"/>
                  </a:cubicBezTo>
                  <a:cubicBezTo>
                    <a:pt x="4" y="4"/>
                    <a:pt x="4" y="4"/>
                    <a:pt x="3" y="4"/>
                  </a:cubicBezTo>
                  <a:cubicBezTo>
                    <a:pt x="3" y="4"/>
                    <a:pt x="3" y="4"/>
                    <a:pt x="3" y="4"/>
                  </a:cubicBezTo>
                  <a:cubicBezTo>
                    <a:pt x="3" y="4"/>
                    <a:pt x="3" y="4"/>
                    <a:pt x="3" y="4"/>
                  </a:cubicBezTo>
                  <a:cubicBezTo>
                    <a:pt x="2" y="4"/>
                    <a:pt x="1" y="4"/>
                    <a:pt x="1" y="4"/>
                  </a:cubicBezTo>
                  <a:cubicBezTo>
                    <a:pt x="1" y="2"/>
                    <a:pt x="1" y="2"/>
                    <a:pt x="1" y="1"/>
                  </a:cubicBezTo>
                  <a:cubicBezTo>
                    <a:pt x="1" y="1"/>
                    <a:pt x="1" y="0"/>
                    <a:pt x="1"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41" name="Freeform 5564"/>
            <p:cNvSpPr>
              <a:spLocks/>
            </p:cNvSpPr>
            <p:nvPr/>
          </p:nvSpPr>
          <p:spPr bwMode="auto">
            <a:xfrm>
              <a:off x="5075239" y="3419475"/>
              <a:ext cx="12700" cy="26988"/>
            </a:xfrm>
            <a:custGeom>
              <a:avLst/>
              <a:gdLst>
                <a:gd name="T0" fmla="*/ 6350 w 6"/>
                <a:gd name="T1" fmla="*/ 0 h 13"/>
                <a:gd name="T2" fmla="*/ 0 w 6"/>
                <a:gd name="T3" fmla="*/ 8304 h 13"/>
                <a:gd name="T4" fmla="*/ 0 w 6"/>
                <a:gd name="T5" fmla="*/ 8304 h 13"/>
                <a:gd name="T6" fmla="*/ 0 w 6"/>
                <a:gd name="T7" fmla="*/ 10380 h 13"/>
                <a:gd name="T8" fmla="*/ 0 w 6"/>
                <a:gd name="T9" fmla="*/ 16608 h 13"/>
                <a:gd name="T10" fmla="*/ 4233 w 6"/>
                <a:gd name="T11" fmla="*/ 16608 h 13"/>
                <a:gd name="T12" fmla="*/ 4233 w 6"/>
                <a:gd name="T13" fmla="*/ 16608 h 13"/>
                <a:gd name="T14" fmla="*/ 4233 w 6"/>
                <a:gd name="T15" fmla="*/ 16608 h 13"/>
                <a:gd name="T16" fmla="*/ 6350 w 6"/>
                <a:gd name="T17" fmla="*/ 16608 h 13"/>
                <a:gd name="T18" fmla="*/ 6350 w 6"/>
                <a:gd name="T19" fmla="*/ 16608 h 13"/>
                <a:gd name="T20" fmla="*/ 6350 w 6"/>
                <a:gd name="T21" fmla="*/ 16608 h 13"/>
                <a:gd name="T22" fmla="*/ 6350 w 6"/>
                <a:gd name="T23" fmla="*/ 16608 h 13"/>
                <a:gd name="T24" fmla="*/ 2117 w 6"/>
                <a:gd name="T25" fmla="*/ 22836 h 13"/>
                <a:gd name="T26" fmla="*/ 4233 w 6"/>
                <a:gd name="T27" fmla="*/ 26988 h 13"/>
                <a:gd name="T28" fmla="*/ 4233 w 6"/>
                <a:gd name="T29" fmla="*/ 26988 h 13"/>
                <a:gd name="T30" fmla="*/ 10583 w 6"/>
                <a:gd name="T31" fmla="*/ 24912 h 13"/>
                <a:gd name="T32" fmla="*/ 12700 w 6"/>
                <a:gd name="T33" fmla="*/ 24912 h 13"/>
                <a:gd name="T34" fmla="*/ 12700 w 6"/>
                <a:gd name="T35" fmla="*/ 24912 h 13"/>
                <a:gd name="T36" fmla="*/ 12700 w 6"/>
                <a:gd name="T37" fmla="*/ 16608 h 13"/>
                <a:gd name="T38" fmla="*/ 12700 w 6"/>
                <a:gd name="T39" fmla="*/ 4152 h 13"/>
                <a:gd name="T40" fmla="*/ 12700 w 6"/>
                <a:gd name="T41" fmla="*/ 4152 h 13"/>
                <a:gd name="T42" fmla="*/ 12700 w 6"/>
                <a:gd name="T43" fmla="*/ 2076 h 13"/>
                <a:gd name="T44" fmla="*/ 6350 w 6"/>
                <a:gd name="T45" fmla="*/ 0 h 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 h="13">
                  <a:moveTo>
                    <a:pt x="3" y="0"/>
                  </a:moveTo>
                  <a:cubicBezTo>
                    <a:pt x="2" y="1"/>
                    <a:pt x="1" y="2"/>
                    <a:pt x="0" y="4"/>
                  </a:cubicBezTo>
                  <a:cubicBezTo>
                    <a:pt x="0" y="4"/>
                    <a:pt x="0" y="4"/>
                    <a:pt x="0" y="4"/>
                  </a:cubicBezTo>
                  <a:cubicBezTo>
                    <a:pt x="0" y="4"/>
                    <a:pt x="0" y="5"/>
                    <a:pt x="0" y="5"/>
                  </a:cubicBezTo>
                  <a:cubicBezTo>
                    <a:pt x="0" y="6"/>
                    <a:pt x="0" y="6"/>
                    <a:pt x="0" y="8"/>
                  </a:cubicBezTo>
                  <a:cubicBezTo>
                    <a:pt x="0" y="8"/>
                    <a:pt x="1" y="8"/>
                    <a:pt x="2" y="8"/>
                  </a:cubicBezTo>
                  <a:cubicBezTo>
                    <a:pt x="2" y="8"/>
                    <a:pt x="2" y="8"/>
                    <a:pt x="2" y="8"/>
                  </a:cubicBezTo>
                  <a:cubicBezTo>
                    <a:pt x="2" y="8"/>
                    <a:pt x="2" y="8"/>
                    <a:pt x="2" y="8"/>
                  </a:cubicBezTo>
                  <a:cubicBezTo>
                    <a:pt x="3" y="8"/>
                    <a:pt x="3" y="8"/>
                    <a:pt x="3" y="8"/>
                  </a:cubicBezTo>
                  <a:cubicBezTo>
                    <a:pt x="3" y="8"/>
                    <a:pt x="3" y="8"/>
                    <a:pt x="3" y="8"/>
                  </a:cubicBezTo>
                  <a:cubicBezTo>
                    <a:pt x="3" y="8"/>
                    <a:pt x="3" y="8"/>
                    <a:pt x="3" y="8"/>
                  </a:cubicBezTo>
                  <a:cubicBezTo>
                    <a:pt x="3" y="8"/>
                    <a:pt x="3" y="8"/>
                    <a:pt x="3" y="8"/>
                  </a:cubicBezTo>
                  <a:cubicBezTo>
                    <a:pt x="2" y="9"/>
                    <a:pt x="1" y="10"/>
                    <a:pt x="1" y="11"/>
                  </a:cubicBezTo>
                  <a:cubicBezTo>
                    <a:pt x="1" y="12"/>
                    <a:pt x="2" y="13"/>
                    <a:pt x="2" y="13"/>
                  </a:cubicBezTo>
                  <a:cubicBezTo>
                    <a:pt x="2" y="13"/>
                    <a:pt x="2" y="13"/>
                    <a:pt x="2" y="13"/>
                  </a:cubicBezTo>
                  <a:cubicBezTo>
                    <a:pt x="5" y="12"/>
                    <a:pt x="5" y="12"/>
                    <a:pt x="5" y="12"/>
                  </a:cubicBezTo>
                  <a:cubicBezTo>
                    <a:pt x="5" y="12"/>
                    <a:pt x="6" y="12"/>
                    <a:pt x="6" y="12"/>
                  </a:cubicBezTo>
                  <a:cubicBezTo>
                    <a:pt x="6" y="12"/>
                    <a:pt x="6" y="12"/>
                    <a:pt x="6" y="12"/>
                  </a:cubicBezTo>
                  <a:cubicBezTo>
                    <a:pt x="6" y="11"/>
                    <a:pt x="6" y="10"/>
                    <a:pt x="6" y="8"/>
                  </a:cubicBezTo>
                  <a:cubicBezTo>
                    <a:pt x="6" y="7"/>
                    <a:pt x="6" y="4"/>
                    <a:pt x="6" y="2"/>
                  </a:cubicBezTo>
                  <a:cubicBezTo>
                    <a:pt x="6" y="2"/>
                    <a:pt x="6" y="2"/>
                    <a:pt x="6" y="2"/>
                  </a:cubicBezTo>
                  <a:cubicBezTo>
                    <a:pt x="6" y="2"/>
                    <a:pt x="6" y="2"/>
                    <a:pt x="6" y="1"/>
                  </a:cubicBezTo>
                  <a:cubicBezTo>
                    <a:pt x="6" y="1"/>
                    <a:pt x="4" y="0"/>
                    <a:pt x="3" y="0"/>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42" name="Freeform 5565"/>
            <p:cNvSpPr>
              <a:spLocks/>
            </p:cNvSpPr>
            <p:nvPr/>
          </p:nvSpPr>
          <p:spPr bwMode="auto">
            <a:xfrm>
              <a:off x="6856414" y="4108450"/>
              <a:ext cx="20638" cy="30163"/>
            </a:xfrm>
            <a:custGeom>
              <a:avLst/>
              <a:gdLst>
                <a:gd name="T0" fmla="*/ 0 w 10"/>
                <a:gd name="T1" fmla="*/ 12927 h 14"/>
                <a:gd name="T2" fmla="*/ 18574 w 10"/>
                <a:gd name="T3" fmla="*/ 2155 h 14"/>
                <a:gd name="T4" fmla="*/ 18574 w 10"/>
                <a:gd name="T5" fmla="*/ 6464 h 14"/>
                <a:gd name="T6" fmla="*/ 14447 w 10"/>
                <a:gd name="T7" fmla="*/ 12927 h 14"/>
                <a:gd name="T8" fmla="*/ 12383 w 10"/>
                <a:gd name="T9" fmla="*/ 25854 h 14"/>
                <a:gd name="T10" fmla="*/ 4128 w 10"/>
                <a:gd name="T11" fmla="*/ 19391 h 14"/>
                <a:gd name="T12" fmla="*/ 0 w 10"/>
                <a:gd name="T13" fmla="*/ 12927 h 1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 h="14">
                  <a:moveTo>
                    <a:pt x="0" y="6"/>
                  </a:moveTo>
                  <a:cubicBezTo>
                    <a:pt x="4" y="6"/>
                    <a:pt x="5" y="2"/>
                    <a:pt x="9" y="1"/>
                  </a:cubicBezTo>
                  <a:cubicBezTo>
                    <a:pt x="10" y="0"/>
                    <a:pt x="10" y="2"/>
                    <a:pt x="9" y="3"/>
                  </a:cubicBezTo>
                  <a:cubicBezTo>
                    <a:pt x="7" y="4"/>
                    <a:pt x="7" y="4"/>
                    <a:pt x="7" y="6"/>
                  </a:cubicBezTo>
                  <a:cubicBezTo>
                    <a:pt x="7" y="6"/>
                    <a:pt x="8" y="14"/>
                    <a:pt x="6" y="12"/>
                  </a:cubicBezTo>
                  <a:cubicBezTo>
                    <a:pt x="5" y="12"/>
                    <a:pt x="3" y="10"/>
                    <a:pt x="2" y="9"/>
                  </a:cubicBezTo>
                  <a:cubicBezTo>
                    <a:pt x="2" y="8"/>
                    <a:pt x="2" y="6"/>
                    <a:pt x="0"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43" name="Freeform 5566"/>
            <p:cNvSpPr>
              <a:spLocks/>
            </p:cNvSpPr>
            <p:nvPr/>
          </p:nvSpPr>
          <p:spPr bwMode="auto">
            <a:xfrm>
              <a:off x="6875464" y="4113212"/>
              <a:ext cx="7938" cy="14288"/>
            </a:xfrm>
            <a:custGeom>
              <a:avLst/>
              <a:gdLst>
                <a:gd name="T0" fmla="*/ 1985 w 4"/>
                <a:gd name="T1" fmla="*/ 4082 h 7"/>
                <a:gd name="T2" fmla="*/ 3969 w 4"/>
                <a:gd name="T3" fmla="*/ 0 h 7"/>
                <a:gd name="T4" fmla="*/ 7938 w 4"/>
                <a:gd name="T5" fmla="*/ 14288 h 7"/>
                <a:gd name="T6" fmla="*/ 1985 w 4"/>
                <a:gd name="T7" fmla="*/ 4082 h 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7">
                  <a:moveTo>
                    <a:pt x="1" y="2"/>
                  </a:moveTo>
                  <a:cubicBezTo>
                    <a:pt x="0" y="0"/>
                    <a:pt x="1" y="1"/>
                    <a:pt x="2" y="0"/>
                  </a:cubicBezTo>
                  <a:cubicBezTo>
                    <a:pt x="3" y="2"/>
                    <a:pt x="4" y="5"/>
                    <a:pt x="4" y="7"/>
                  </a:cubicBezTo>
                  <a:cubicBezTo>
                    <a:pt x="1" y="6"/>
                    <a:pt x="1" y="4"/>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44" name="Freeform 5567"/>
            <p:cNvSpPr>
              <a:spLocks/>
            </p:cNvSpPr>
            <p:nvPr/>
          </p:nvSpPr>
          <p:spPr bwMode="auto">
            <a:xfrm>
              <a:off x="2959102" y="3963987"/>
              <a:ext cx="25400" cy="20638"/>
            </a:xfrm>
            <a:custGeom>
              <a:avLst/>
              <a:gdLst>
                <a:gd name="T0" fmla="*/ 0 w 12"/>
                <a:gd name="T1" fmla="*/ 18574 h 10"/>
                <a:gd name="T2" fmla="*/ 10583 w 12"/>
                <a:gd name="T3" fmla="*/ 12383 h 10"/>
                <a:gd name="T4" fmla="*/ 6350 w 12"/>
                <a:gd name="T5" fmla="*/ 4128 h 10"/>
                <a:gd name="T6" fmla="*/ 19050 w 12"/>
                <a:gd name="T7" fmla="*/ 0 h 10"/>
                <a:gd name="T8" fmla="*/ 21167 w 12"/>
                <a:gd name="T9" fmla="*/ 8255 h 10"/>
                <a:gd name="T10" fmla="*/ 16933 w 12"/>
                <a:gd name="T11" fmla="*/ 18574 h 10"/>
                <a:gd name="T12" fmla="*/ 0 w 12"/>
                <a:gd name="T13" fmla="*/ 18574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0">
                  <a:moveTo>
                    <a:pt x="0" y="9"/>
                  </a:moveTo>
                  <a:cubicBezTo>
                    <a:pt x="1" y="8"/>
                    <a:pt x="4" y="8"/>
                    <a:pt x="5" y="6"/>
                  </a:cubicBezTo>
                  <a:cubicBezTo>
                    <a:pt x="6" y="4"/>
                    <a:pt x="5" y="2"/>
                    <a:pt x="3" y="2"/>
                  </a:cubicBezTo>
                  <a:cubicBezTo>
                    <a:pt x="5" y="0"/>
                    <a:pt x="7" y="0"/>
                    <a:pt x="9" y="0"/>
                  </a:cubicBezTo>
                  <a:cubicBezTo>
                    <a:pt x="12" y="0"/>
                    <a:pt x="9" y="2"/>
                    <a:pt x="10" y="4"/>
                  </a:cubicBezTo>
                  <a:cubicBezTo>
                    <a:pt x="10" y="6"/>
                    <a:pt x="11" y="8"/>
                    <a:pt x="8" y="9"/>
                  </a:cubicBezTo>
                  <a:cubicBezTo>
                    <a:pt x="6" y="10"/>
                    <a:pt x="3" y="8"/>
                    <a:pt x="0" y="9"/>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45" name="Freeform 5568"/>
            <p:cNvSpPr>
              <a:spLocks/>
            </p:cNvSpPr>
            <p:nvPr/>
          </p:nvSpPr>
          <p:spPr bwMode="auto">
            <a:xfrm>
              <a:off x="2984502" y="3949700"/>
              <a:ext cx="7938" cy="7938"/>
            </a:xfrm>
            <a:custGeom>
              <a:avLst/>
              <a:gdLst>
                <a:gd name="T0" fmla="*/ 0 w 4"/>
                <a:gd name="T1" fmla="*/ 7938 h 4"/>
                <a:gd name="T2" fmla="*/ 7938 w 4"/>
                <a:gd name="T3" fmla="*/ 0 h 4"/>
                <a:gd name="T4" fmla="*/ 0 w 4"/>
                <a:gd name="T5" fmla="*/ 7938 h 4"/>
                <a:gd name="T6" fmla="*/ 0 60000 65536"/>
                <a:gd name="T7" fmla="*/ 0 60000 65536"/>
                <a:gd name="T8" fmla="*/ 0 60000 65536"/>
              </a:gdLst>
              <a:ahLst/>
              <a:cxnLst>
                <a:cxn ang="T6">
                  <a:pos x="T0" y="T1"/>
                </a:cxn>
                <a:cxn ang="T7">
                  <a:pos x="T2" y="T3"/>
                </a:cxn>
                <a:cxn ang="T8">
                  <a:pos x="T4" y="T5"/>
                </a:cxn>
              </a:cxnLst>
              <a:rect l="0" t="0" r="r" b="b"/>
              <a:pathLst>
                <a:path w="4" h="4">
                  <a:moveTo>
                    <a:pt x="0" y="4"/>
                  </a:moveTo>
                  <a:cubicBezTo>
                    <a:pt x="0" y="2"/>
                    <a:pt x="2" y="1"/>
                    <a:pt x="4" y="0"/>
                  </a:cubicBezTo>
                  <a:cubicBezTo>
                    <a:pt x="4" y="2"/>
                    <a:pt x="1" y="3"/>
                    <a:pt x="0"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46" name="Freeform 5569"/>
            <p:cNvSpPr>
              <a:spLocks/>
            </p:cNvSpPr>
            <p:nvPr/>
          </p:nvSpPr>
          <p:spPr bwMode="auto">
            <a:xfrm>
              <a:off x="3771902" y="3800475"/>
              <a:ext cx="9525" cy="11113"/>
            </a:xfrm>
            <a:custGeom>
              <a:avLst/>
              <a:gdLst>
                <a:gd name="T0" fmla="*/ 3810 w 5"/>
                <a:gd name="T1" fmla="*/ 11113 h 5"/>
                <a:gd name="T2" fmla="*/ 7620 w 5"/>
                <a:gd name="T3" fmla="*/ 4445 h 5"/>
                <a:gd name="T4" fmla="*/ 3810 w 5"/>
                <a:gd name="T5" fmla="*/ 11113 h 5"/>
                <a:gd name="T6" fmla="*/ 0 60000 65536"/>
                <a:gd name="T7" fmla="*/ 0 60000 65536"/>
                <a:gd name="T8" fmla="*/ 0 60000 65536"/>
              </a:gdLst>
              <a:ahLst/>
              <a:cxnLst>
                <a:cxn ang="T6">
                  <a:pos x="T0" y="T1"/>
                </a:cxn>
                <a:cxn ang="T7">
                  <a:pos x="T2" y="T3"/>
                </a:cxn>
                <a:cxn ang="T8">
                  <a:pos x="T4" y="T5"/>
                </a:cxn>
              </a:cxnLst>
              <a:rect l="0" t="0" r="r" b="b"/>
              <a:pathLst>
                <a:path w="5" h="5">
                  <a:moveTo>
                    <a:pt x="2" y="5"/>
                  </a:moveTo>
                  <a:cubicBezTo>
                    <a:pt x="3" y="5"/>
                    <a:pt x="5" y="3"/>
                    <a:pt x="4" y="2"/>
                  </a:cubicBezTo>
                  <a:cubicBezTo>
                    <a:pt x="4" y="0"/>
                    <a:pt x="0" y="3"/>
                    <a:pt x="2" y="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47" name="Freeform 5570"/>
            <p:cNvSpPr>
              <a:spLocks/>
            </p:cNvSpPr>
            <p:nvPr/>
          </p:nvSpPr>
          <p:spPr bwMode="auto">
            <a:xfrm>
              <a:off x="3778252" y="3808412"/>
              <a:ext cx="7938" cy="4763"/>
            </a:xfrm>
            <a:custGeom>
              <a:avLst/>
              <a:gdLst>
                <a:gd name="T0" fmla="*/ 3969 w 4"/>
                <a:gd name="T1" fmla="*/ 4763 h 2"/>
                <a:gd name="T2" fmla="*/ 3969 w 4"/>
                <a:gd name="T3" fmla="*/ 4763 h 2"/>
                <a:gd name="T4" fmla="*/ 0 60000 65536"/>
                <a:gd name="T5" fmla="*/ 0 60000 65536"/>
              </a:gdLst>
              <a:ahLst/>
              <a:cxnLst>
                <a:cxn ang="T4">
                  <a:pos x="T0" y="T1"/>
                </a:cxn>
                <a:cxn ang="T5">
                  <a:pos x="T2" y="T3"/>
                </a:cxn>
              </a:cxnLst>
              <a:rect l="0" t="0" r="r" b="b"/>
              <a:pathLst>
                <a:path w="4" h="2">
                  <a:moveTo>
                    <a:pt x="2" y="2"/>
                  </a:moveTo>
                  <a:cubicBezTo>
                    <a:pt x="4" y="2"/>
                    <a:pt x="0" y="0"/>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48" name="Freeform 5571"/>
            <p:cNvSpPr>
              <a:spLocks/>
            </p:cNvSpPr>
            <p:nvPr/>
          </p:nvSpPr>
          <p:spPr bwMode="auto">
            <a:xfrm>
              <a:off x="3787777" y="3857625"/>
              <a:ext cx="6350" cy="6350"/>
            </a:xfrm>
            <a:custGeom>
              <a:avLst/>
              <a:gdLst>
                <a:gd name="T0" fmla="*/ 4233 w 3"/>
                <a:gd name="T1" fmla="*/ 6350 h 3"/>
                <a:gd name="T2" fmla="*/ 4233 w 3"/>
                <a:gd name="T3" fmla="*/ 2117 h 3"/>
                <a:gd name="T4" fmla="*/ 4233 w 3"/>
                <a:gd name="T5" fmla="*/ 6350 h 3"/>
                <a:gd name="T6" fmla="*/ 0 60000 65536"/>
                <a:gd name="T7" fmla="*/ 0 60000 65536"/>
                <a:gd name="T8" fmla="*/ 0 60000 65536"/>
              </a:gdLst>
              <a:ahLst/>
              <a:cxnLst>
                <a:cxn ang="T6">
                  <a:pos x="T0" y="T1"/>
                </a:cxn>
                <a:cxn ang="T7">
                  <a:pos x="T2" y="T3"/>
                </a:cxn>
                <a:cxn ang="T8">
                  <a:pos x="T4" y="T5"/>
                </a:cxn>
              </a:cxnLst>
              <a:rect l="0" t="0" r="r" b="b"/>
              <a:pathLst>
                <a:path w="3" h="3">
                  <a:moveTo>
                    <a:pt x="2" y="3"/>
                  </a:moveTo>
                  <a:cubicBezTo>
                    <a:pt x="3" y="3"/>
                    <a:pt x="3" y="1"/>
                    <a:pt x="2" y="1"/>
                  </a:cubicBezTo>
                  <a:cubicBezTo>
                    <a:pt x="1" y="0"/>
                    <a:pt x="0" y="2"/>
                    <a:pt x="2"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49" name="Freeform 5572"/>
            <p:cNvSpPr>
              <a:spLocks/>
            </p:cNvSpPr>
            <p:nvPr/>
          </p:nvSpPr>
          <p:spPr bwMode="auto">
            <a:xfrm>
              <a:off x="3792539" y="3814762"/>
              <a:ext cx="9525" cy="6350"/>
            </a:xfrm>
            <a:custGeom>
              <a:avLst/>
              <a:gdLst>
                <a:gd name="T0" fmla="*/ 1905 w 5"/>
                <a:gd name="T1" fmla="*/ 6350 h 3"/>
                <a:gd name="T2" fmla="*/ 9525 w 5"/>
                <a:gd name="T3" fmla="*/ 4233 h 3"/>
                <a:gd name="T4" fmla="*/ 0 w 5"/>
                <a:gd name="T5" fmla="*/ 2117 h 3"/>
                <a:gd name="T6" fmla="*/ 1905 w 5"/>
                <a:gd name="T7" fmla="*/ 635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3">
                  <a:moveTo>
                    <a:pt x="1" y="3"/>
                  </a:moveTo>
                  <a:cubicBezTo>
                    <a:pt x="2" y="1"/>
                    <a:pt x="4" y="3"/>
                    <a:pt x="5" y="2"/>
                  </a:cubicBezTo>
                  <a:cubicBezTo>
                    <a:pt x="3" y="1"/>
                    <a:pt x="2" y="0"/>
                    <a:pt x="0" y="1"/>
                  </a:cubicBezTo>
                  <a:cubicBezTo>
                    <a:pt x="1" y="2"/>
                    <a:pt x="1"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50" name="Freeform 5573"/>
            <p:cNvSpPr>
              <a:spLocks/>
            </p:cNvSpPr>
            <p:nvPr/>
          </p:nvSpPr>
          <p:spPr bwMode="auto">
            <a:xfrm>
              <a:off x="3805239" y="3851275"/>
              <a:ext cx="9525" cy="9525"/>
            </a:xfrm>
            <a:custGeom>
              <a:avLst/>
              <a:gdLst>
                <a:gd name="T0" fmla="*/ 5715 w 5"/>
                <a:gd name="T1" fmla="*/ 9525 h 5"/>
                <a:gd name="T2" fmla="*/ 1905 w 5"/>
                <a:gd name="T3" fmla="*/ 0 h 5"/>
                <a:gd name="T4" fmla="*/ 5715 w 5"/>
                <a:gd name="T5" fmla="*/ 9525 h 5"/>
                <a:gd name="T6" fmla="*/ 0 60000 65536"/>
                <a:gd name="T7" fmla="*/ 0 60000 65536"/>
                <a:gd name="T8" fmla="*/ 0 60000 65536"/>
              </a:gdLst>
              <a:ahLst/>
              <a:cxnLst>
                <a:cxn ang="T6">
                  <a:pos x="T0" y="T1"/>
                </a:cxn>
                <a:cxn ang="T7">
                  <a:pos x="T2" y="T3"/>
                </a:cxn>
                <a:cxn ang="T8">
                  <a:pos x="T4" y="T5"/>
                </a:cxn>
              </a:cxnLst>
              <a:rect l="0" t="0" r="r" b="b"/>
              <a:pathLst>
                <a:path w="5" h="5">
                  <a:moveTo>
                    <a:pt x="3" y="5"/>
                  </a:moveTo>
                  <a:cubicBezTo>
                    <a:pt x="5" y="3"/>
                    <a:pt x="2" y="1"/>
                    <a:pt x="1" y="0"/>
                  </a:cubicBezTo>
                  <a:cubicBezTo>
                    <a:pt x="0" y="2"/>
                    <a:pt x="0" y="5"/>
                    <a:pt x="3" y="5"/>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51" name="Freeform 5574"/>
            <p:cNvSpPr>
              <a:spLocks/>
            </p:cNvSpPr>
            <p:nvPr/>
          </p:nvSpPr>
          <p:spPr bwMode="auto">
            <a:xfrm>
              <a:off x="3813177" y="3849687"/>
              <a:ext cx="12700" cy="4763"/>
            </a:xfrm>
            <a:custGeom>
              <a:avLst/>
              <a:gdLst>
                <a:gd name="T0" fmla="*/ 6350 w 6"/>
                <a:gd name="T1" fmla="*/ 4763 h 3"/>
                <a:gd name="T2" fmla="*/ 6350 w 6"/>
                <a:gd name="T3" fmla="*/ 4763 h 3"/>
                <a:gd name="T4" fmla="*/ 0 60000 65536"/>
                <a:gd name="T5" fmla="*/ 0 60000 65536"/>
              </a:gdLst>
              <a:ahLst/>
              <a:cxnLst>
                <a:cxn ang="T4">
                  <a:pos x="T0" y="T1"/>
                </a:cxn>
                <a:cxn ang="T5">
                  <a:pos x="T2" y="T3"/>
                </a:cxn>
              </a:cxnLst>
              <a:rect l="0" t="0" r="r" b="b"/>
              <a:pathLst>
                <a:path w="6" h="3">
                  <a:moveTo>
                    <a:pt x="3" y="3"/>
                  </a:moveTo>
                  <a:cubicBezTo>
                    <a:pt x="6" y="0"/>
                    <a:pt x="0" y="2"/>
                    <a:pt x="3"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52" name="Freeform 5575"/>
            <p:cNvSpPr>
              <a:spLocks/>
            </p:cNvSpPr>
            <p:nvPr/>
          </p:nvSpPr>
          <p:spPr bwMode="auto">
            <a:xfrm>
              <a:off x="3824289" y="3827462"/>
              <a:ext cx="9525" cy="6350"/>
            </a:xfrm>
            <a:custGeom>
              <a:avLst/>
              <a:gdLst>
                <a:gd name="T0" fmla="*/ 3810 w 5"/>
                <a:gd name="T1" fmla="*/ 6350 h 3"/>
                <a:gd name="T2" fmla="*/ 1905 w 5"/>
                <a:gd name="T3" fmla="*/ 0 h 3"/>
                <a:gd name="T4" fmla="*/ 3810 w 5"/>
                <a:gd name="T5" fmla="*/ 6350 h 3"/>
                <a:gd name="T6" fmla="*/ 0 60000 65536"/>
                <a:gd name="T7" fmla="*/ 0 60000 65536"/>
                <a:gd name="T8" fmla="*/ 0 60000 65536"/>
              </a:gdLst>
              <a:ahLst/>
              <a:cxnLst>
                <a:cxn ang="T6">
                  <a:pos x="T0" y="T1"/>
                </a:cxn>
                <a:cxn ang="T7">
                  <a:pos x="T2" y="T3"/>
                </a:cxn>
                <a:cxn ang="T8">
                  <a:pos x="T4" y="T5"/>
                </a:cxn>
              </a:cxnLst>
              <a:rect l="0" t="0" r="r" b="b"/>
              <a:pathLst>
                <a:path w="5" h="3">
                  <a:moveTo>
                    <a:pt x="2" y="3"/>
                  </a:moveTo>
                  <a:cubicBezTo>
                    <a:pt x="5" y="2"/>
                    <a:pt x="2" y="0"/>
                    <a:pt x="1" y="0"/>
                  </a:cubicBezTo>
                  <a:cubicBezTo>
                    <a:pt x="1" y="1"/>
                    <a:pt x="0" y="3"/>
                    <a:pt x="2" y="3"/>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53" name="Freeform 5576"/>
            <p:cNvSpPr>
              <a:spLocks/>
            </p:cNvSpPr>
            <p:nvPr/>
          </p:nvSpPr>
          <p:spPr bwMode="auto">
            <a:xfrm>
              <a:off x="3824289" y="3813175"/>
              <a:ext cx="3175" cy="6350"/>
            </a:xfrm>
            <a:custGeom>
              <a:avLst/>
              <a:gdLst>
                <a:gd name="T0" fmla="*/ 1588 w 2"/>
                <a:gd name="T1" fmla="*/ 6350 h 3"/>
                <a:gd name="T2" fmla="*/ 1588 w 2"/>
                <a:gd name="T3" fmla="*/ 0 h 3"/>
                <a:gd name="T4" fmla="*/ 1588 w 2"/>
                <a:gd name="T5" fmla="*/ 6350 h 3"/>
                <a:gd name="T6" fmla="*/ 0 60000 65536"/>
                <a:gd name="T7" fmla="*/ 0 60000 65536"/>
                <a:gd name="T8" fmla="*/ 0 60000 65536"/>
              </a:gdLst>
              <a:ahLst/>
              <a:cxnLst>
                <a:cxn ang="T6">
                  <a:pos x="T0" y="T1"/>
                </a:cxn>
                <a:cxn ang="T7">
                  <a:pos x="T2" y="T3"/>
                </a:cxn>
                <a:cxn ang="T8">
                  <a:pos x="T4" y="T5"/>
                </a:cxn>
              </a:cxnLst>
              <a:rect l="0" t="0" r="r" b="b"/>
              <a:pathLst>
                <a:path w="2" h="3">
                  <a:moveTo>
                    <a:pt x="1" y="3"/>
                  </a:moveTo>
                  <a:cubicBezTo>
                    <a:pt x="2" y="2"/>
                    <a:pt x="2" y="1"/>
                    <a:pt x="1" y="0"/>
                  </a:cubicBezTo>
                  <a:cubicBezTo>
                    <a:pt x="0" y="1"/>
                    <a:pt x="1"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54" name="Freeform 5579"/>
            <p:cNvSpPr>
              <a:spLocks/>
            </p:cNvSpPr>
            <p:nvPr/>
          </p:nvSpPr>
          <p:spPr bwMode="auto">
            <a:xfrm>
              <a:off x="4467227" y="2978150"/>
              <a:ext cx="14288" cy="19050"/>
            </a:xfrm>
            <a:custGeom>
              <a:avLst/>
              <a:gdLst>
                <a:gd name="T0" fmla="*/ 0 w 7"/>
                <a:gd name="T1" fmla="*/ 8467 h 9"/>
                <a:gd name="T2" fmla="*/ 0 w 7"/>
                <a:gd name="T3" fmla="*/ 6350 h 9"/>
                <a:gd name="T4" fmla="*/ 4082 w 7"/>
                <a:gd name="T5" fmla="*/ 2117 h 9"/>
                <a:gd name="T6" fmla="*/ 6123 w 7"/>
                <a:gd name="T7" fmla="*/ 4233 h 9"/>
                <a:gd name="T8" fmla="*/ 12247 w 7"/>
                <a:gd name="T9" fmla="*/ 10583 h 9"/>
                <a:gd name="T10" fmla="*/ 12247 w 7"/>
                <a:gd name="T11" fmla="*/ 19050 h 9"/>
                <a:gd name="T12" fmla="*/ 0 w 7"/>
                <a:gd name="T13" fmla="*/ 16933 h 9"/>
                <a:gd name="T14" fmla="*/ 0 w 7"/>
                <a:gd name="T15" fmla="*/ 8467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 h="9">
                  <a:moveTo>
                    <a:pt x="0" y="4"/>
                  </a:moveTo>
                  <a:cubicBezTo>
                    <a:pt x="0" y="3"/>
                    <a:pt x="1" y="4"/>
                    <a:pt x="0" y="3"/>
                  </a:cubicBezTo>
                  <a:cubicBezTo>
                    <a:pt x="0" y="2"/>
                    <a:pt x="1" y="1"/>
                    <a:pt x="2" y="1"/>
                  </a:cubicBezTo>
                  <a:cubicBezTo>
                    <a:pt x="3" y="0"/>
                    <a:pt x="3" y="2"/>
                    <a:pt x="3" y="2"/>
                  </a:cubicBezTo>
                  <a:cubicBezTo>
                    <a:pt x="4" y="3"/>
                    <a:pt x="6" y="4"/>
                    <a:pt x="6" y="5"/>
                  </a:cubicBezTo>
                  <a:cubicBezTo>
                    <a:pt x="7" y="6"/>
                    <a:pt x="6" y="8"/>
                    <a:pt x="6" y="9"/>
                  </a:cubicBezTo>
                  <a:cubicBezTo>
                    <a:pt x="5" y="8"/>
                    <a:pt x="1" y="8"/>
                    <a:pt x="0" y="8"/>
                  </a:cubicBezTo>
                  <a:cubicBezTo>
                    <a:pt x="2" y="7"/>
                    <a:pt x="0" y="6"/>
                    <a:pt x="0" y="4"/>
                  </a:cubicBezTo>
                </a:path>
              </a:pathLst>
            </a:custGeom>
            <a:solidFill>
              <a:srgbClr val="CCCCCC"/>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55" name="Freeform 5580"/>
            <p:cNvSpPr>
              <a:spLocks/>
            </p:cNvSpPr>
            <p:nvPr/>
          </p:nvSpPr>
          <p:spPr bwMode="auto">
            <a:xfrm>
              <a:off x="5278439" y="4521200"/>
              <a:ext cx="9525" cy="15875"/>
            </a:xfrm>
            <a:custGeom>
              <a:avLst/>
              <a:gdLst>
                <a:gd name="T0" fmla="*/ 7144 w 4"/>
                <a:gd name="T1" fmla="*/ 15875 h 7"/>
                <a:gd name="T2" fmla="*/ 7144 w 4"/>
                <a:gd name="T3" fmla="*/ 11339 h 7"/>
                <a:gd name="T4" fmla="*/ 4763 w 4"/>
                <a:gd name="T5" fmla="*/ 0 h 7"/>
                <a:gd name="T6" fmla="*/ 2381 w 4"/>
                <a:gd name="T7" fmla="*/ 9071 h 7"/>
                <a:gd name="T8" fmla="*/ 7144 w 4"/>
                <a:gd name="T9" fmla="*/ 15875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3" y="7"/>
                  </a:moveTo>
                  <a:cubicBezTo>
                    <a:pt x="4" y="6"/>
                    <a:pt x="3" y="5"/>
                    <a:pt x="3" y="5"/>
                  </a:cubicBezTo>
                  <a:cubicBezTo>
                    <a:pt x="3" y="3"/>
                    <a:pt x="3" y="2"/>
                    <a:pt x="2" y="0"/>
                  </a:cubicBezTo>
                  <a:cubicBezTo>
                    <a:pt x="1" y="0"/>
                    <a:pt x="1" y="3"/>
                    <a:pt x="1" y="4"/>
                  </a:cubicBezTo>
                  <a:cubicBezTo>
                    <a:pt x="0" y="6"/>
                    <a:pt x="2" y="6"/>
                    <a:pt x="3" y="7"/>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56" name="Freeform 5581"/>
            <p:cNvSpPr>
              <a:spLocks/>
            </p:cNvSpPr>
            <p:nvPr/>
          </p:nvSpPr>
          <p:spPr bwMode="auto">
            <a:xfrm>
              <a:off x="5289552" y="4545012"/>
              <a:ext cx="4763" cy="1588"/>
            </a:xfrm>
            <a:custGeom>
              <a:avLst/>
              <a:gdLst>
                <a:gd name="T0" fmla="*/ 4763 w 2"/>
                <a:gd name="T1" fmla="*/ 1588 h 1"/>
                <a:gd name="T2" fmla="*/ 0 w 2"/>
                <a:gd name="T3" fmla="*/ 0 h 1"/>
                <a:gd name="T4" fmla="*/ 4763 w 2"/>
                <a:gd name="T5" fmla="*/ 1588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0"/>
                    <a:pt x="0" y="0"/>
                  </a:cubicBezTo>
                  <a:cubicBezTo>
                    <a:pt x="0" y="1"/>
                    <a:pt x="1" y="1"/>
                    <a:pt x="2"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57" name="Freeform 5582"/>
            <p:cNvSpPr>
              <a:spLocks/>
            </p:cNvSpPr>
            <p:nvPr/>
          </p:nvSpPr>
          <p:spPr bwMode="auto">
            <a:xfrm>
              <a:off x="5302252" y="4540250"/>
              <a:ext cx="7938" cy="6350"/>
            </a:xfrm>
            <a:custGeom>
              <a:avLst/>
              <a:gdLst>
                <a:gd name="T0" fmla="*/ 5954 w 4"/>
                <a:gd name="T1" fmla="*/ 6350 h 3"/>
                <a:gd name="T2" fmla="*/ 0 w 4"/>
                <a:gd name="T3" fmla="*/ 2117 h 3"/>
                <a:gd name="T4" fmla="*/ 5954 w 4"/>
                <a:gd name="T5" fmla="*/ 6350 h 3"/>
                <a:gd name="T6" fmla="*/ 0 60000 65536"/>
                <a:gd name="T7" fmla="*/ 0 60000 65536"/>
                <a:gd name="T8" fmla="*/ 0 60000 65536"/>
              </a:gdLst>
              <a:ahLst/>
              <a:cxnLst>
                <a:cxn ang="T6">
                  <a:pos x="T0" y="T1"/>
                </a:cxn>
                <a:cxn ang="T7">
                  <a:pos x="T2" y="T3"/>
                </a:cxn>
                <a:cxn ang="T8">
                  <a:pos x="T4" y="T5"/>
                </a:cxn>
              </a:cxnLst>
              <a:rect l="0" t="0" r="r" b="b"/>
              <a:pathLst>
                <a:path w="4" h="3">
                  <a:moveTo>
                    <a:pt x="3" y="3"/>
                  </a:moveTo>
                  <a:cubicBezTo>
                    <a:pt x="4" y="0"/>
                    <a:pt x="2" y="1"/>
                    <a:pt x="0" y="1"/>
                  </a:cubicBezTo>
                  <a:cubicBezTo>
                    <a:pt x="1" y="2"/>
                    <a:pt x="2" y="2"/>
                    <a:pt x="3"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58" name="Freeform 5584"/>
            <p:cNvSpPr>
              <a:spLocks/>
            </p:cNvSpPr>
            <p:nvPr/>
          </p:nvSpPr>
          <p:spPr bwMode="auto">
            <a:xfrm>
              <a:off x="2947989" y="3781425"/>
              <a:ext cx="3175" cy="3175"/>
            </a:xfrm>
            <a:custGeom>
              <a:avLst/>
              <a:gdLst>
                <a:gd name="T0" fmla="*/ 3175 w 1"/>
                <a:gd name="T1" fmla="*/ 0 h 1"/>
                <a:gd name="T2" fmla="*/ 3175 w 1"/>
                <a:gd name="T3" fmla="*/ 3175 h 1"/>
                <a:gd name="T4" fmla="*/ 0 w 1"/>
                <a:gd name="T5" fmla="*/ 0 h 1"/>
                <a:gd name="T6" fmla="*/ 0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1" y="1"/>
                    <a:pt x="1" y="0"/>
                    <a:pt x="1" y="1"/>
                  </a:cubicBezTo>
                  <a:cubicBezTo>
                    <a:pt x="0" y="0"/>
                    <a:pt x="0" y="0"/>
                    <a:pt x="0"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59" name="Freeform 5585"/>
            <p:cNvSpPr>
              <a:spLocks/>
            </p:cNvSpPr>
            <p:nvPr/>
          </p:nvSpPr>
          <p:spPr bwMode="auto">
            <a:xfrm>
              <a:off x="2800352" y="3922712"/>
              <a:ext cx="14288" cy="12700"/>
            </a:xfrm>
            <a:custGeom>
              <a:avLst/>
              <a:gdLst>
                <a:gd name="T0" fmla="*/ 14288 w 7"/>
                <a:gd name="T1" fmla="*/ 12700 h 6"/>
                <a:gd name="T2" fmla="*/ 0 w 7"/>
                <a:gd name="T3" fmla="*/ 0 h 6"/>
                <a:gd name="T4" fmla="*/ 14288 w 7"/>
                <a:gd name="T5" fmla="*/ 12700 h 6"/>
                <a:gd name="T6" fmla="*/ 0 60000 65536"/>
                <a:gd name="T7" fmla="*/ 0 60000 65536"/>
                <a:gd name="T8" fmla="*/ 0 60000 65536"/>
              </a:gdLst>
              <a:ahLst/>
              <a:cxnLst>
                <a:cxn ang="T6">
                  <a:pos x="T0" y="T1"/>
                </a:cxn>
                <a:cxn ang="T7">
                  <a:pos x="T2" y="T3"/>
                </a:cxn>
                <a:cxn ang="T8">
                  <a:pos x="T4" y="T5"/>
                </a:cxn>
              </a:cxnLst>
              <a:rect l="0" t="0" r="r" b="b"/>
              <a:pathLst>
                <a:path w="7" h="6">
                  <a:moveTo>
                    <a:pt x="7" y="6"/>
                  </a:moveTo>
                  <a:cubicBezTo>
                    <a:pt x="4" y="6"/>
                    <a:pt x="1" y="4"/>
                    <a:pt x="0" y="0"/>
                  </a:cubicBezTo>
                  <a:cubicBezTo>
                    <a:pt x="2" y="1"/>
                    <a:pt x="6" y="5"/>
                    <a:pt x="7" y="6"/>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60" name="Freeform 5586"/>
            <p:cNvSpPr>
              <a:spLocks/>
            </p:cNvSpPr>
            <p:nvPr/>
          </p:nvSpPr>
          <p:spPr bwMode="auto">
            <a:xfrm>
              <a:off x="2819402" y="3925887"/>
              <a:ext cx="4763" cy="9525"/>
            </a:xfrm>
            <a:custGeom>
              <a:avLst/>
              <a:gdLst>
                <a:gd name="T0" fmla="*/ 3175 w 3"/>
                <a:gd name="T1" fmla="*/ 9525 h 4"/>
                <a:gd name="T2" fmla="*/ 1588 w 3"/>
                <a:gd name="T3" fmla="*/ 2381 h 4"/>
                <a:gd name="T4" fmla="*/ 1588 w 3"/>
                <a:gd name="T5" fmla="*/ 0 h 4"/>
                <a:gd name="T6" fmla="*/ 3175 w 3"/>
                <a:gd name="T7" fmla="*/ 952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4">
                  <a:moveTo>
                    <a:pt x="2" y="4"/>
                  </a:moveTo>
                  <a:cubicBezTo>
                    <a:pt x="2" y="3"/>
                    <a:pt x="2" y="2"/>
                    <a:pt x="1" y="1"/>
                  </a:cubicBezTo>
                  <a:cubicBezTo>
                    <a:pt x="1" y="1"/>
                    <a:pt x="0" y="1"/>
                    <a:pt x="1" y="0"/>
                  </a:cubicBezTo>
                  <a:cubicBezTo>
                    <a:pt x="2" y="1"/>
                    <a:pt x="3" y="2"/>
                    <a:pt x="2"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61" name="Freeform 5587"/>
            <p:cNvSpPr>
              <a:spLocks/>
            </p:cNvSpPr>
            <p:nvPr/>
          </p:nvSpPr>
          <p:spPr bwMode="auto">
            <a:xfrm>
              <a:off x="2978152" y="3843337"/>
              <a:ext cx="7938" cy="9525"/>
            </a:xfrm>
            <a:custGeom>
              <a:avLst/>
              <a:gdLst>
                <a:gd name="T0" fmla="*/ 1985 w 4"/>
                <a:gd name="T1" fmla="*/ 9525 h 5"/>
                <a:gd name="T2" fmla="*/ 1985 w 4"/>
                <a:gd name="T3" fmla="*/ 0 h 5"/>
                <a:gd name="T4" fmla="*/ 1985 w 4"/>
                <a:gd name="T5" fmla="*/ 9525 h 5"/>
                <a:gd name="T6" fmla="*/ 0 60000 65536"/>
                <a:gd name="T7" fmla="*/ 0 60000 65536"/>
                <a:gd name="T8" fmla="*/ 0 60000 65536"/>
              </a:gdLst>
              <a:ahLst/>
              <a:cxnLst>
                <a:cxn ang="T6">
                  <a:pos x="T0" y="T1"/>
                </a:cxn>
                <a:cxn ang="T7">
                  <a:pos x="T2" y="T3"/>
                </a:cxn>
                <a:cxn ang="T8">
                  <a:pos x="T4" y="T5"/>
                </a:cxn>
              </a:cxnLst>
              <a:rect l="0" t="0" r="r" b="b"/>
              <a:pathLst>
                <a:path w="4" h="5">
                  <a:moveTo>
                    <a:pt x="1" y="5"/>
                  </a:moveTo>
                  <a:cubicBezTo>
                    <a:pt x="1" y="4"/>
                    <a:pt x="0" y="2"/>
                    <a:pt x="1" y="0"/>
                  </a:cubicBezTo>
                  <a:cubicBezTo>
                    <a:pt x="3" y="1"/>
                    <a:pt x="4" y="5"/>
                    <a:pt x="1" y="5"/>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62" name="Freeform 5593"/>
            <p:cNvSpPr>
              <a:spLocks/>
            </p:cNvSpPr>
            <p:nvPr/>
          </p:nvSpPr>
          <p:spPr bwMode="auto">
            <a:xfrm>
              <a:off x="5419727" y="3575050"/>
              <a:ext cx="3175" cy="11113"/>
            </a:xfrm>
            <a:custGeom>
              <a:avLst/>
              <a:gdLst>
                <a:gd name="T0" fmla="*/ 0 w 2"/>
                <a:gd name="T1" fmla="*/ 3704 h 6"/>
                <a:gd name="T2" fmla="*/ 0 w 2"/>
                <a:gd name="T3" fmla="*/ 7409 h 6"/>
                <a:gd name="T4" fmla="*/ 1588 w 2"/>
                <a:gd name="T5" fmla="*/ 11113 h 6"/>
                <a:gd name="T6" fmla="*/ 0 w 2"/>
                <a:gd name="T7" fmla="*/ 3704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6">
                  <a:moveTo>
                    <a:pt x="0" y="2"/>
                  </a:moveTo>
                  <a:cubicBezTo>
                    <a:pt x="0" y="2"/>
                    <a:pt x="0" y="3"/>
                    <a:pt x="0" y="4"/>
                  </a:cubicBezTo>
                  <a:cubicBezTo>
                    <a:pt x="0" y="5"/>
                    <a:pt x="1" y="5"/>
                    <a:pt x="1" y="6"/>
                  </a:cubicBezTo>
                  <a:cubicBezTo>
                    <a:pt x="2" y="5"/>
                    <a:pt x="2" y="0"/>
                    <a:pt x="0"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63" name="Freeform 5594"/>
            <p:cNvSpPr>
              <a:spLocks/>
            </p:cNvSpPr>
            <p:nvPr/>
          </p:nvSpPr>
          <p:spPr bwMode="auto">
            <a:xfrm>
              <a:off x="4375152" y="3163887"/>
              <a:ext cx="7938" cy="6350"/>
            </a:xfrm>
            <a:custGeom>
              <a:avLst/>
              <a:gdLst>
                <a:gd name="T0" fmla="*/ 0 w 4"/>
                <a:gd name="T1" fmla="*/ 2117 h 3"/>
                <a:gd name="T2" fmla="*/ 7938 w 4"/>
                <a:gd name="T3" fmla="*/ 4233 h 3"/>
                <a:gd name="T4" fmla="*/ 1985 w 4"/>
                <a:gd name="T5" fmla="*/ 6350 h 3"/>
                <a:gd name="T6" fmla="*/ 0 w 4"/>
                <a:gd name="T7" fmla="*/ 2117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0" y="1"/>
                  </a:moveTo>
                  <a:cubicBezTo>
                    <a:pt x="1" y="0"/>
                    <a:pt x="3" y="1"/>
                    <a:pt x="4" y="2"/>
                  </a:cubicBezTo>
                  <a:cubicBezTo>
                    <a:pt x="3" y="2"/>
                    <a:pt x="2" y="3"/>
                    <a:pt x="1" y="3"/>
                  </a:cubicBezTo>
                  <a:cubicBezTo>
                    <a:pt x="1" y="2"/>
                    <a:pt x="1" y="2"/>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64" name="Freeform 5597"/>
            <p:cNvSpPr>
              <a:spLocks/>
            </p:cNvSpPr>
            <p:nvPr/>
          </p:nvSpPr>
          <p:spPr bwMode="auto">
            <a:xfrm>
              <a:off x="2971802" y="3805237"/>
              <a:ext cx="6350" cy="3175"/>
            </a:xfrm>
            <a:custGeom>
              <a:avLst/>
              <a:gdLst>
                <a:gd name="T0" fmla="*/ 4233 w 3"/>
                <a:gd name="T1" fmla="*/ 3175 h 2"/>
                <a:gd name="T2" fmla="*/ 4233 w 3"/>
                <a:gd name="T3" fmla="*/ 0 h 2"/>
                <a:gd name="T4" fmla="*/ 4233 w 3"/>
                <a:gd name="T5" fmla="*/ 3175 h 2"/>
                <a:gd name="T6" fmla="*/ 0 60000 65536"/>
                <a:gd name="T7" fmla="*/ 0 60000 65536"/>
                <a:gd name="T8" fmla="*/ 0 60000 65536"/>
              </a:gdLst>
              <a:ahLst/>
              <a:cxnLst>
                <a:cxn ang="T6">
                  <a:pos x="T0" y="T1"/>
                </a:cxn>
                <a:cxn ang="T7">
                  <a:pos x="T2" y="T3"/>
                </a:cxn>
                <a:cxn ang="T8">
                  <a:pos x="T4" y="T5"/>
                </a:cxn>
              </a:cxnLst>
              <a:rect l="0" t="0" r="r" b="b"/>
              <a:pathLst>
                <a:path w="3" h="2">
                  <a:moveTo>
                    <a:pt x="2" y="2"/>
                  </a:moveTo>
                  <a:cubicBezTo>
                    <a:pt x="1" y="2"/>
                    <a:pt x="0" y="0"/>
                    <a:pt x="2" y="0"/>
                  </a:cubicBezTo>
                  <a:cubicBezTo>
                    <a:pt x="3" y="0"/>
                    <a:pt x="3" y="1"/>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65" name="Freeform 5598"/>
            <p:cNvSpPr>
              <a:spLocks/>
            </p:cNvSpPr>
            <p:nvPr/>
          </p:nvSpPr>
          <p:spPr bwMode="auto">
            <a:xfrm>
              <a:off x="2974977" y="3790950"/>
              <a:ext cx="3175" cy="3175"/>
            </a:xfrm>
            <a:custGeom>
              <a:avLst/>
              <a:gdLst>
                <a:gd name="T0" fmla="*/ 3175 w 1"/>
                <a:gd name="T1" fmla="*/ 3175 h 2"/>
                <a:gd name="T2" fmla="*/ 0 w 1"/>
                <a:gd name="T3" fmla="*/ 1588 h 2"/>
                <a:gd name="T4" fmla="*/ 3175 w 1"/>
                <a:gd name="T5" fmla="*/ 3175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0" y="2"/>
                    <a:pt x="0" y="2"/>
                    <a:pt x="0" y="1"/>
                  </a:cubicBezTo>
                  <a:cubicBezTo>
                    <a:pt x="1" y="0"/>
                    <a:pt x="1" y="1"/>
                    <a:pt x="1"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66" name="Freeform 5599"/>
            <p:cNvSpPr>
              <a:spLocks/>
            </p:cNvSpPr>
            <p:nvPr/>
          </p:nvSpPr>
          <p:spPr bwMode="auto">
            <a:xfrm>
              <a:off x="3013077" y="3902075"/>
              <a:ext cx="7938" cy="4763"/>
            </a:xfrm>
            <a:custGeom>
              <a:avLst/>
              <a:gdLst>
                <a:gd name="T0" fmla="*/ 1985 w 4"/>
                <a:gd name="T1" fmla="*/ 4763 h 3"/>
                <a:gd name="T2" fmla="*/ 0 w 4"/>
                <a:gd name="T3" fmla="*/ 0 h 3"/>
                <a:gd name="T4" fmla="*/ 1985 w 4"/>
                <a:gd name="T5" fmla="*/ 4763 h 3"/>
                <a:gd name="T6" fmla="*/ 0 60000 65536"/>
                <a:gd name="T7" fmla="*/ 0 60000 65536"/>
                <a:gd name="T8" fmla="*/ 0 60000 65536"/>
              </a:gdLst>
              <a:ahLst/>
              <a:cxnLst>
                <a:cxn ang="T6">
                  <a:pos x="T0" y="T1"/>
                </a:cxn>
                <a:cxn ang="T7">
                  <a:pos x="T2" y="T3"/>
                </a:cxn>
                <a:cxn ang="T8">
                  <a:pos x="T4" y="T5"/>
                </a:cxn>
              </a:cxnLst>
              <a:rect l="0" t="0" r="r" b="b"/>
              <a:pathLst>
                <a:path w="4" h="3">
                  <a:moveTo>
                    <a:pt x="1" y="3"/>
                  </a:moveTo>
                  <a:cubicBezTo>
                    <a:pt x="0" y="3"/>
                    <a:pt x="0" y="1"/>
                    <a:pt x="0" y="0"/>
                  </a:cubicBezTo>
                  <a:cubicBezTo>
                    <a:pt x="1" y="1"/>
                    <a:pt x="4"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67" name="Freeform 5600"/>
            <p:cNvSpPr>
              <a:spLocks/>
            </p:cNvSpPr>
            <p:nvPr/>
          </p:nvSpPr>
          <p:spPr bwMode="auto">
            <a:xfrm>
              <a:off x="2978152" y="3898900"/>
              <a:ext cx="3175" cy="6350"/>
            </a:xfrm>
            <a:custGeom>
              <a:avLst/>
              <a:gdLst>
                <a:gd name="T0" fmla="*/ 1588 w 2"/>
                <a:gd name="T1" fmla="*/ 6350 h 3"/>
                <a:gd name="T2" fmla="*/ 1588 w 2"/>
                <a:gd name="T3" fmla="*/ 0 h 3"/>
                <a:gd name="T4" fmla="*/ 1588 w 2"/>
                <a:gd name="T5" fmla="*/ 6350 h 3"/>
                <a:gd name="T6" fmla="*/ 0 60000 65536"/>
                <a:gd name="T7" fmla="*/ 0 60000 65536"/>
                <a:gd name="T8" fmla="*/ 0 60000 65536"/>
              </a:gdLst>
              <a:ahLst/>
              <a:cxnLst>
                <a:cxn ang="T6">
                  <a:pos x="T0" y="T1"/>
                </a:cxn>
                <a:cxn ang="T7">
                  <a:pos x="T2" y="T3"/>
                </a:cxn>
                <a:cxn ang="T8">
                  <a:pos x="T4" y="T5"/>
                </a:cxn>
              </a:cxnLst>
              <a:rect l="0" t="0" r="r" b="b"/>
              <a:pathLst>
                <a:path w="2" h="3">
                  <a:moveTo>
                    <a:pt x="1" y="3"/>
                  </a:moveTo>
                  <a:cubicBezTo>
                    <a:pt x="0" y="2"/>
                    <a:pt x="1" y="1"/>
                    <a:pt x="1" y="0"/>
                  </a:cubicBezTo>
                  <a:cubicBezTo>
                    <a:pt x="2" y="1"/>
                    <a:pt x="2"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68" name="Freeform 5601"/>
            <p:cNvSpPr>
              <a:spLocks/>
            </p:cNvSpPr>
            <p:nvPr/>
          </p:nvSpPr>
          <p:spPr bwMode="auto">
            <a:xfrm>
              <a:off x="2981327" y="3883025"/>
              <a:ext cx="9525" cy="7938"/>
            </a:xfrm>
            <a:custGeom>
              <a:avLst/>
              <a:gdLst>
                <a:gd name="T0" fmla="*/ 4763 w 4"/>
                <a:gd name="T1" fmla="*/ 7938 h 4"/>
                <a:gd name="T2" fmla="*/ 4763 w 4"/>
                <a:gd name="T3" fmla="*/ 0 h 4"/>
                <a:gd name="T4" fmla="*/ 4763 w 4"/>
                <a:gd name="T5" fmla="*/ 7938 h 4"/>
                <a:gd name="T6" fmla="*/ 0 60000 65536"/>
                <a:gd name="T7" fmla="*/ 0 60000 65536"/>
                <a:gd name="T8" fmla="*/ 0 60000 65536"/>
              </a:gdLst>
              <a:ahLst/>
              <a:cxnLst>
                <a:cxn ang="T6">
                  <a:pos x="T0" y="T1"/>
                </a:cxn>
                <a:cxn ang="T7">
                  <a:pos x="T2" y="T3"/>
                </a:cxn>
                <a:cxn ang="T8">
                  <a:pos x="T4" y="T5"/>
                </a:cxn>
              </a:cxnLst>
              <a:rect l="0" t="0" r="r" b="b"/>
              <a:pathLst>
                <a:path w="4" h="4">
                  <a:moveTo>
                    <a:pt x="2" y="4"/>
                  </a:moveTo>
                  <a:cubicBezTo>
                    <a:pt x="0" y="4"/>
                    <a:pt x="1" y="2"/>
                    <a:pt x="2" y="0"/>
                  </a:cubicBezTo>
                  <a:cubicBezTo>
                    <a:pt x="4" y="1"/>
                    <a:pt x="3" y="3"/>
                    <a:pt x="2" y="4"/>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69" name="Freeform 5602"/>
            <p:cNvSpPr>
              <a:spLocks/>
            </p:cNvSpPr>
            <p:nvPr/>
          </p:nvSpPr>
          <p:spPr bwMode="auto">
            <a:xfrm>
              <a:off x="2965452" y="3929062"/>
              <a:ext cx="3175" cy="6350"/>
            </a:xfrm>
            <a:custGeom>
              <a:avLst/>
              <a:gdLst>
                <a:gd name="T0" fmla="*/ 1588 w 2"/>
                <a:gd name="T1" fmla="*/ 6350 h 3"/>
                <a:gd name="T2" fmla="*/ 3175 w 2"/>
                <a:gd name="T3" fmla="*/ 0 h 3"/>
                <a:gd name="T4" fmla="*/ 1588 w 2"/>
                <a:gd name="T5" fmla="*/ 6350 h 3"/>
                <a:gd name="T6" fmla="*/ 0 60000 65536"/>
                <a:gd name="T7" fmla="*/ 0 60000 65536"/>
                <a:gd name="T8" fmla="*/ 0 60000 65536"/>
              </a:gdLst>
              <a:ahLst/>
              <a:cxnLst>
                <a:cxn ang="T6">
                  <a:pos x="T0" y="T1"/>
                </a:cxn>
                <a:cxn ang="T7">
                  <a:pos x="T2" y="T3"/>
                </a:cxn>
                <a:cxn ang="T8">
                  <a:pos x="T4" y="T5"/>
                </a:cxn>
              </a:cxnLst>
              <a:rect l="0" t="0" r="r" b="b"/>
              <a:pathLst>
                <a:path w="2" h="3">
                  <a:moveTo>
                    <a:pt x="1" y="3"/>
                  </a:moveTo>
                  <a:cubicBezTo>
                    <a:pt x="0" y="2"/>
                    <a:pt x="1" y="0"/>
                    <a:pt x="2" y="0"/>
                  </a:cubicBezTo>
                  <a:cubicBezTo>
                    <a:pt x="2" y="1"/>
                    <a:pt x="2"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70" name="Freeform 5603"/>
            <p:cNvSpPr>
              <a:spLocks/>
            </p:cNvSpPr>
            <p:nvPr/>
          </p:nvSpPr>
          <p:spPr bwMode="auto">
            <a:xfrm>
              <a:off x="4638677" y="3330575"/>
              <a:ext cx="6350" cy="4763"/>
            </a:xfrm>
            <a:custGeom>
              <a:avLst/>
              <a:gdLst>
                <a:gd name="T0" fmla="*/ 4233 w 3"/>
                <a:gd name="T1" fmla="*/ 4763 h 2"/>
                <a:gd name="T2" fmla="*/ 0 w 3"/>
                <a:gd name="T3" fmla="*/ 0 h 2"/>
                <a:gd name="T4" fmla="*/ 4233 w 3"/>
                <a:gd name="T5" fmla="*/ 4763 h 2"/>
                <a:gd name="T6" fmla="*/ 0 60000 65536"/>
                <a:gd name="T7" fmla="*/ 0 60000 65536"/>
                <a:gd name="T8" fmla="*/ 0 60000 65536"/>
              </a:gdLst>
              <a:ahLst/>
              <a:cxnLst>
                <a:cxn ang="T6">
                  <a:pos x="T0" y="T1"/>
                </a:cxn>
                <a:cxn ang="T7">
                  <a:pos x="T2" y="T3"/>
                </a:cxn>
                <a:cxn ang="T8">
                  <a:pos x="T4" y="T5"/>
                </a:cxn>
              </a:cxnLst>
              <a:rect l="0" t="0" r="r" b="b"/>
              <a:pathLst>
                <a:path w="3" h="2">
                  <a:moveTo>
                    <a:pt x="2" y="2"/>
                  </a:moveTo>
                  <a:cubicBezTo>
                    <a:pt x="1" y="2"/>
                    <a:pt x="0" y="1"/>
                    <a:pt x="0" y="0"/>
                  </a:cubicBezTo>
                  <a:cubicBezTo>
                    <a:pt x="1" y="0"/>
                    <a:pt x="3" y="1"/>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71" name="Freeform 5604"/>
            <p:cNvSpPr>
              <a:spLocks/>
            </p:cNvSpPr>
            <p:nvPr/>
          </p:nvSpPr>
          <p:spPr bwMode="auto">
            <a:xfrm>
              <a:off x="5816602" y="4164012"/>
              <a:ext cx="4763" cy="6350"/>
            </a:xfrm>
            <a:custGeom>
              <a:avLst/>
              <a:gdLst>
                <a:gd name="T0" fmla="*/ 2382 w 2"/>
                <a:gd name="T1" fmla="*/ 6350 h 3"/>
                <a:gd name="T2" fmla="*/ 0 w 2"/>
                <a:gd name="T3" fmla="*/ 2117 h 3"/>
                <a:gd name="T4" fmla="*/ 2382 w 2"/>
                <a:gd name="T5" fmla="*/ 6350 h 3"/>
                <a:gd name="T6" fmla="*/ 0 60000 65536"/>
                <a:gd name="T7" fmla="*/ 0 60000 65536"/>
                <a:gd name="T8" fmla="*/ 0 60000 65536"/>
              </a:gdLst>
              <a:ahLst/>
              <a:cxnLst>
                <a:cxn ang="T6">
                  <a:pos x="T0" y="T1"/>
                </a:cxn>
                <a:cxn ang="T7">
                  <a:pos x="T2" y="T3"/>
                </a:cxn>
                <a:cxn ang="T8">
                  <a:pos x="T4" y="T5"/>
                </a:cxn>
              </a:cxnLst>
              <a:rect l="0" t="0" r="r" b="b"/>
              <a:pathLst>
                <a:path w="2" h="3">
                  <a:moveTo>
                    <a:pt x="1" y="3"/>
                  </a:moveTo>
                  <a:cubicBezTo>
                    <a:pt x="2" y="2"/>
                    <a:pt x="1" y="0"/>
                    <a:pt x="0" y="1"/>
                  </a:cubicBezTo>
                  <a:cubicBezTo>
                    <a:pt x="1" y="1"/>
                    <a:pt x="1" y="2"/>
                    <a:pt x="1"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72" name="Freeform 5605"/>
            <p:cNvSpPr>
              <a:spLocks/>
            </p:cNvSpPr>
            <p:nvPr/>
          </p:nvSpPr>
          <p:spPr bwMode="auto">
            <a:xfrm>
              <a:off x="2952752" y="3798887"/>
              <a:ext cx="4763" cy="3175"/>
            </a:xfrm>
            <a:custGeom>
              <a:avLst/>
              <a:gdLst>
                <a:gd name="T0" fmla="*/ 4763 w 2"/>
                <a:gd name="T1" fmla="*/ 3175 h 2"/>
                <a:gd name="T2" fmla="*/ 0 w 2"/>
                <a:gd name="T3" fmla="*/ 0 h 2"/>
                <a:gd name="T4" fmla="*/ 4763 w 2"/>
                <a:gd name="T5" fmla="*/ 3175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1" y="2"/>
                    <a:pt x="0" y="1"/>
                    <a:pt x="0" y="0"/>
                  </a:cubicBezTo>
                  <a:cubicBezTo>
                    <a:pt x="1" y="0"/>
                    <a:pt x="2" y="1"/>
                    <a:pt x="2" y="2"/>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73" name="Freeform 5606"/>
            <p:cNvSpPr>
              <a:spLocks/>
            </p:cNvSpPr>
            <p:nvPr/>
          </p:nvSpPr>
          <p:spPr bwMode="auto">
            <a:xfrm>
              <a:off x="2957514" y="3805237"/>
              <a:ext cx="1588" cy="1588"/>
            </a:xfrm>
            <a:custGeom>
              <a:avLst/>
              <a:gdLst>
                <a:gd name="T0" fmla="*/ 0 w 1"/>
                <a:gd name="T1" fmla="*/ 1588 h 1"/>
                <a:gd name="T2" fmla="*/ 0 w 1"/>
                <a:gd name="T3" fmla="*/ 0 h 1"/>
                <a:gd name="T4" fmla="*/ 0 w 1"/>
                <a:gd name="T5" fmla="*/ 1588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0"/>
                    <a:pt x="0" y="0"/>
                    <a:pt x="0" y="0"/>
                  </a:cubicBezTo>
                  <a:cubicBezTo>
                    <a:pt x="1" y="0"/>
                    <a:pt x="1" y="0"/>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74" name="Freeform 5608"/>
            <p:cNvSpPr>
              <a:spLocks/>
            </p:cNvSpPr>
            <p:nvPr/>
          </p:nvSpPr>
          <p:spPr bwMode="auto">
            <a:xfrm>
              <a:off x="3243264" y="3054350"/>
              <a:ext cx="3175" cy="7938"/>
            </a:xfrm>
            <a:custGeom>
              <a:avLst/>
              <a:gdLst>
                <a:gd name="T0" fmla="*/ 3175 w 1"/>
                <a:gd name="T1" fmla="*/ 0 h 4"/>
                <a:gd name="T2" fmla="*/ 0 w 1"/>
                <a:gd name="T3" fmla="*/ 7938 h 4"/>
                <a:gd name="T4" fmla="*/ 0 w 1"/>
                <a:gd name="T5" fmla="*/ 0 h 4"/>
                <a:gd name="T6" fmla="*/ 3175 w 1"/>
                <a:gd name="T7" fmla="*/ 0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4">
                  <a:moveTo>
                    <a:pt x="1" y="0"/>
                  </a:moveTo>
                  <a:cubicBezTo>
                    <a:pt x="1" y="1"/>
                    <a:pt x="0" y="2"/>
                    <a:pt x="0" y="4"/>
                  </a:cubicBezTo>
                  <a:cubicBezTo>
                    <a:pt x="0" y="2"/>
                    <a:pt x="0" y="1"/>
                    <a:pt x="0"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75" name="Freeform 5609"/>
            <p:cNvSpPr>
              <a:spLocks noEditPoints="1"/>
            </p:cNvSpPr>
            <p:nvPr/>
          </p:nvSpPr>
          <p:spPr bwMode="auto">
            <a:xfrm>
              <a:off x="3217864" y="3041650"/>
              <a:ext cx="38100" cy="33338"/>
            </a:xfrm>
            <a:custGeom>
              <a:avLst/>
              <a:gdLst>
                <a:gd name="T0" fmla="*/ 25400 w 18"/>
                <a:gd name="T1" fmla="*/ 20836 h 16"/>
                <a:gd name="T2" fmla="*/ 25400 w 18"/>
                <a:gd name="T3" fmla="*/ 12502 h 16"/>
                <a:gd name="T4" fmla="*/ 27517 w 18"/>
                <a:gd name="T5" fmla="*/ 12502 h 16"/>
                <a:gd name="T6" fmla="*/ 25400 w 18"/>
                <a:gd name="T7" fmla="*/ 20836 h 16"/>
                <a:gd name="T8" fmla="*/ 29633 w 18"/>
                <a:gd name="T9" fmla="*/ 0 h 16"/>
                <a:gd name="T10" fmla="*/ 23283 w 18"/>
                <a:gd name="T11" fmla="*/ 2084 h 16"/>
                <a:gd name="T12" fmla="*/ 21167 w 18"/>
                <a:gd name="T13" fmla="*/ 2084 h 16"/>
                <a:gd name="T14" fmla="*/ 16933 w 18"/>
                <a:gd name="T15" fmla="*/ 0 h 16"/>
                <a:gd name="T16" fmla="*/ 14817 w 18"/>
                <a:gd name="T17" fmla="*/ 0 h 16"/>
                <a:gd name="T18" fmla="*/ 14817 w 18"/>
                <a:gd name="T19" fmla="*/ 0 h 16"/>
                <a:gd name="T20" fmla="*/ 12700 w 18"/>
                <a:gd name="T21" fmla="*/ 0 h 16"/>
                <a:gd name="T22" fmla="*/ 12700 w 18"/>
                <a:gd name="T23" fmla="*/ 0 h 16"/>
                <a:gd name="T24" fmla="*/ 21167 w 18"/>
                <a:gd name="T25" fmla="*/ 33338 h 16"/>
                <a:gd name="T26" fmla="*/ 38100 w 18"/>
                <a:gd name="T27" fmla="*/ 18753 h 16"/>
                <a:gd name="T28" fmla="*/ 38100 w 18"/>
                <a:gd name="T29" fmla="*/ 18753 h 16"/>
                <a:gd name="T30" fmla="*/ 38100 w 18"/>
                <a:gd name="T31" fmla="*/ 18753 h 16"/>
                <a:gd name="T32" fmla="*/ 33867 w 18"/>
                <a:gd name="T33" fmla="*/ 14585 h 16"/>
                <a:gd name="T34" fmla="*/ 38100 w 18"/>
                <a:gd name="T35" fmla="*/ 12502 h 16"/>
                <a:gd name="T36" fmla="*/ 29633 w 18"/>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8" h="16">
                  <a:moveTo>
                    <a:pt x="12" y="10"/>
                  </a:moveTo>
                  <a:cubicBezTo>
                    <a:pt x="12" y="8"/>
                    <a:pt x="12" y="7"/>
                    <a:pt x="12" y="6"/>
                  </a:cubicBezTo>
                  <a:cubicBezTo>
                    <a:pt x="13" y="6"/>
                    <a:pt x="13" y="6"/>
                    <a:pt x="13" y="6"/>
                  </a:cubicBezTo>
                  <a:cubicBezTo>
                    <a:pt x="13" y="7"/>
                    <a:pt x="12" y="8"/>
                    <a:pt x="12" y="10"/>
                  </a:cubicBezTo>
                  <a:moveTo>
                    <a:pt x="14" y="0"/>
                  </a:moveTo>
                  <a:cubicBezTo>
                    <a:pt x="13" y="0"/>
                    <a:pt x="12" y="0"/>
                    <a:pt x="11" y="1"/>
                  </a:cubicBezTo>
                  <a:cubicBezTo>
                    <a:pt x="11" y="1"/>
                    <a:pt x="10" y="1"/>
                    <a:pt x="10" y="1"/>
                  </a:cubicBezTo>
                  <a:cubicBezTo>
                    <a:pt x="9" y="1"/>
                    <a:pt x="8" y="1"/>
                    <a:pt x="8" y="0"/>
                  </a:cubicBezTo>
                  <a:cubicBezTo>
                    <a:pt x="7" y="0"/>
                    <a:pt x="7" y="0"/>
                    <a:pt x="7" y="0"/>
                  </a:cubicBezTo>
                  <a:cubicBezTo>
                    <a:pt x="7" y="0"/>
                    <a:pt x="7" y="0"/>
                    <a:pt x="7" y="0"/>
                  </a:cubicBezTo>
                  <a:cubicBezTo>
                    <a:pt x="6" y="0"/>
                    <a:pt x="6" y="0"/>
                    <a:pt x="6" y="0"/>
                  </a:cubicBezTo>
                  <a:cubicBezTo>
                    <a:pt x="6" y="0"/>
                    <a:pt x="6" y="0"/>
                    <a:pt x="6" y="0"/>
                  </a:cubicBezTo>
                  <a:cubicBezTo>
                    <a:pt x="0" y="4"/>
                    <a:pt x="1" y="16"/>
                    <a:pt x="10" y="16"/>
                  </a:cubicBezTo>
                  <a:cubicBezTo>
                    <a:pt x="15" y="16"/>
                    <a:pt x="18" y="13"/>
                    <a:pt x="18" y="9"/>
                  </a:cubicBezTo>
                  <a:cubicBezTo>
                    <a:pt x="18" y="9"/>
                    <a:pt x="18" y="9"/>
                    <a:pt x="18" y="9"/>
                  </a:cubicBezTo>
                  <a:cubicBezTo>
                    <a:pt x="18" y="9"/>
                    <a:pt x="18" y="9"/>
                    <a:pt x="18" y="9"/>
                  </a:cubicBezTo>
                  <a:cubicBezTo>
                    <a:pt x="17" y="9"/>
                    <a:pt x="15" y="8"/>
                    <a:pt x="16" y="7"/>
                  </a:cubicBezTo>
                  <a:cubicBezTo>
                    <a:pt x="17" y="7"/>
                    <a:pt x="17" y="6"/>
                    <a:pt x="18" y="6"/>
                  </a:cubicBezTo>
                  <a:cubicBezTo>
                    <a:pt x="18" y="4"/>
                    <a:pt x="16" y="1"/>
                    <a:pt x="14" y="0"/>
                  </a:cubicBezTo>
                </a:path>
              </a:pathLst>
            </a:custGeom>
            <a:solidFill>
              <a:srgbClr val="FFFFFF"/>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76" name="Freeform 5610"/>
            <p:cNvSpPr>
              <a:spLocks noEditPoints="1"/>
            </p:cNvSpPr>
            <p:nvPr/>
          </p:nvSpPr>
          <p:spPr bwMode="auto">
            <a:xfrm>
              <a:off x="3230564" y="3040062"/>
              <a:ext cx="25400" cy="20638"/>
            </a:xfrm>
            <a:custGeom>
              <a:avLst/>
              <a:gdLst>
                <a:gd name="T0" fmla="*/ 25400 w 12"/>
                <a:gd name="T1" fmla="*/ 14447 h 10"/>
                <a:gd name="T2" fmla="*/ 21167 w 12"/>
                <a:gd name="T3" fmla="*/ 16510 h 10"/>
                <a:gd name="T4" fmla="*/ 25400 w 12"/>
                <a:gd name="T5" fmla="*/ 20638 h 10"/>
                <a:gd name="T6" fmla="*/ 25400 w 12"/>
                <a:gd name="T7" fmla="*/ 20638 h 10"/>
                <a:gd name="T8" fmla="*/ 25400 w 12"/>
                <a:gd name="T9" fmla="*/ 20638 h 10"/>
                <a:gd name="T10" fmla="*/ 25400 w 12"/>
                <a:gd name="T11" fmla="*/ 14447 h 10"/>
                <a:gd name="T12" fmla="*/ 8467 w 12"/>
                <a:gd name="T13" fmla="*/ 0 h 10"/>
                <a:gd name="T14" fmla="*/ 0 w 12"/>
                <a:gd name="T15" fmla="*/ 2064 h 10"/>
                <a:gd name="T16" fmla="*/ 0 w 12"/>
                <a:gd name="T17" fmla="*/ 2064 h 10"/>
                <a:gd name="T18" fmla="*/ 2117 w 12"/>
                <a:gd name="T19" fmla="*/ 2064 h 10"/>
                <a:gd name="T20" fmla="*/ 2117 w 12"/>
                <a:gd name="T21" fmla="*/ 2064 h 10"/>
                <a:gd name="T22" fmla="*/ 4233 w 12"/>
                <a:gd name="T23" fmla="*/ 2064 h 10"/>
                <a:gd name="T24" fmla="*/ 8467 w 12"/>
                <a:gd name="T25" fmla="*/ 4128 h 10"/>
                <a:gd name="T26" fmla="*/ 10583 w 12"/>
                <a:gd name="T27" fmla="*/ 4128 h 10"/>
                <a:gd name="T28" fmla="*/ 16933 w 12"/>
                <a:gd name="T29" fmla="*/ 2064 h 10"/>
                <a:gd name="T30" fmla="*/ 8467 w 12"/>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2" h="10">
                  <a:moveTo>
                    <a:pt x="12" y="7"/>
                  </a:moveTo>
                  <a:cubicBezTo>
                    <a:pt x="11" y="7"/>
                    <a:pt x="11" y="8"/>
                    <a:pt x="10" y="8"/>
                  </a:cubicBezTo>
                  <a:cubicBezTo>
                    <a:pt x="9" y="9"/>
                    <a:pt x="11" y="10"/>
                    <a:pt x="12" y="10"/>
                  </a:cubicBezTo>
                  <a:cubicBezTo>
                    <a:pt x="12" y="10"/>
                    <a:pt x="12" y="10"/>
                    <a:pt x="12" y="10"/>
                  </a:cubicBezTo>
                  <a:cubicBezTo>
                    <a:pt x="12" y="10"/>
                    <a:pt x="12" y="10"/>
                    <a:pt x="12" y="10"/>
                  </a:cubicBezTo>
                  <a:cubicBezTo>
                    <a:pt x="12" y="9"/>
                    <a:pt x="12" y="8"/>
                    <a:pt x="12" y="7"/>
                  </a:cubicBezTo>
                  <a:moveTo>
                    <a:pt x="4" y="0"/>
                  </a:moveTo>
                  <a:cubicBezTo>
                    <a:pt x="3" y="0"/>
                    <a:pt x="1" y="1"/>
                    <a:pt x="0" y="1"/>
                  </a:cubicBezTo>
                  <a:cubicBezTo>
                    <a:pt x="0" y="1"/>
                    <a:pt x="0" y="1"/>
                    <a:pt x="0" y="1"/>
                  </a:cubicBezTo>
                  <a:cubicBezTo>
                    <a:pt x="0" y="1"/>
                    <a:pt x="0" y="1"/>
                    <a:pt x="1" y="1"/>
                  </a:cubicBezTo>
                  <a:cubicBezTo>
                    <a:pt x="1" y="1"/>
                    <a:pt x="1" y="1"/>
                    <a:pt x="1" y="1"/>
                  </a:cubicBezTo>
                  <a:cubicBezTo>
                    <a:pt x="1" y="1"/>
                    <a:pt x="1" y="1"/>
                    <a:pt x="2" y="1"/>
                  </a:cubicBezTo>
                  <a:cubicBezTo>
                    <a:pt x="2" y="2"/>
                    <a:pt x="3" y="2"/>
                    <a:pt x="4" y="2"/>
                  </a:cubicBezTo>
                  <a:cubicBezTo>
                    <a:pt x="4" y="2"/>
                    <a:pt x="5" y="2"/>
                    <a:pt x="5" y="2"/>
                  </a:cubicBezTo>
                  <a:cubicBezTo>
                    <a:pt x="6" y="1"/>
                    <a:pt x="7" y="1"/>
                    <a:pt x="8" y="1"/>
                  </a:cubicBezTo>
                  <a:cubicBezTo>
                    <a:pt x="7" y="1"/>
                    <a:pt x="6" y="0"/>
                    <a:pt x="4"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77" name="Freeform 5611"/>
            <p:cNvSpPr>
              <a:spLocks/>
            </p:cNvSpPr>
            <p:nvPr/>
          </p:nvSpPr>
          <p:spPr bwMode="auto">
            <a:xfrm>
              <a:off x="3243264" y="3054350"/>
              <a:ext cx="3175" cy="7938"/>
            </a:xfrm>
            <a:custGeom>
              <a:avLst/>
              <a:gdLst>
                <a:gd name="T0" fmla="*/ 0 w 1"/>
                <a:gd name="T1" fmla="*/ 0 h 4"/>
                <a:gd name="T2" fmla="*/ 0 w 1"/>
                <a:gd name="T3" fmla="*/ 7938 h 4"/>
                <a:gd name="T4" fmla="*/ 3175 w 1"/>
                <a:gd name="T5" fmla="*/ 0 h 4"/>
                <a:gd name="T6" fmla="*/ 0 w 1"/>
                <a:gd name="T7" fmla="*/ 0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4">
                  <a:moveTo>
                    <a:pt x="0" y="0"/>
                  </a:moveTo>
                  <a:cubicBezTo>
                    <a:pt x="0" y="1"/>
                    <a:pt x="0" y="2"/>
                    <a:pt x="0" y="4"/>
                  </a:cubicBezTo>
                  <a:cubicBezTo>
                    <a:pt x="0" y="2"/>
                    <a:pt x="1" y="1"/>
                    <a:pt x="1"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78" name="Freeform 5613"/>
            <p:cNvSpPr>
              <a:spLocks/>
            </p:cNvSpPr>
            <p:nvPr/>
          </p:nvSpPr>
          <p:spPr bwMode="auto">
            <a:xfrm>
              <a:off x="4537077" y="3049587"/>
              <a:ext cx="4763" cy="6350"/>
            </a:xfrm>
            <a:custGeom>
              <a:avLst/>
              <a:gdLst>
                <a:gd name="T0" fmla="*/ 0 w 2"/>
                <a:gd name="T1" fmla="*/ 6350 h 3"/>
                <a:gd name="T2" fmla="*/ 0 w 2"/>
                <a:gd name="T3" fmla="*/ 0 h 3"/>
                <a:gd name="T4" fmla="*/ 0 w 2"/>
                <a:gd name="T5" fmla="*/ 6350 h 3"/>
                <a:gd name="T6" fmla="*/ 0 60000 65536"/>
                <a:gd name="T7" fmla="*/ 0 60000 65536"/>
                <a:gd name="T8" fmla="*/ 0 60000 65536"/>
              </a:gdLst>
              <a:ahLst/>
              <a:cxnLst>
                <a:cxn ang="T6">
                  <a:pos x="T0" y="T1"/>
                </a:cxn>
                <a:cxn ang="T7">
                  <a:pos x="T2" y="T3"/>
                </a:cxn>
                <a:cxn ang="T8">
                  <a:pos x="T4" y="T5"/>
                </a:cxn>
              </a:cxnLst>
              <a:rect l="0" t="0" r="r" b="b"/>
              <a:pathLst>
                <a:path w="2" h="3">
                  <a:moveTo>
                    <a:pt x="0" y="3"/>
                  </a:moveTo>
                  <a:cubicBezTo>
                    <a:pt x="0" y="2"/>
                    <a:pt x="0" y="1"/>
                    <a:pt x="0" y="0"/>
                  </a:cubicBezTo>
                  <a:cubicBezTo>
                    <a:pt x="1" y="1"/>
                    <a:pt x="2" y="3"/>
                    <a:pt x="0" y="3"/>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79" name="Freeform 5614"/>
            <p:cNvSpPr>
              <a:spLocks noEditPoints="1"/>
            </p:cNvSpPr>
            <p:nvPr/>
          </p:nvSpPr>
          <p:spPr bwMode="auto">
            <a:xfrm>
              <a:off x="4535489" y="3049587"/>
              <a:ext cx="17463" cy="22225"/>
            </a:xfrm>
            <a:custGeom>
              <a:avLst/>
              <a:gdLst>
                <a:gd name="T0" fmla="*/ 0 w 8"/>
                <a:gd name="T1" fmla="*/ 20003 h 10"/>
                <a:gd name="T2" fmla="*/ 2183 w 8"/>
                <a:gd name="T3" fmla="*/ 22225 h 10"/>
                <a:gd name="T4" fmla="*/ 0 w 8"/>
                <a:gd name="T5" fmla="*/ 20003 h 10"/>
                <a:gd name="T6" fmla="*/ 15280 w 8"/>
                <a:gd name="T7" fmla="*/ 11113 h 10"/>
                <a:gd name="T8" fmla="*/ 15280 w 8"/>
                <a:gd name="T9" fmla="*/ 11113 h 10"/>
                <a:gd name="T10" fmla="*/ 15280 w 8"/>
                <a:gd name="T11" fmla="*/ 11113 h 10"/>
                <a:gd name="T12" fmla="*/ 15280 w 8"/>
                <a:gd name="T13" fmla="*/ 11113 h 10"/>
                <a:gd name="T14" fmla="*/ 15280 w 8"/>
                <a:gd name="T15" fmla="*/ 11113 h 10"/>
                <a:gd name="T16" fmla="*/ 15280 w 8"/>
                <a:gd name="T17" fmla="*/ 11113 h 10"/>
                <a:gd name="T18" fmla="*/ 6549 w 8"/>
                <a:gd name="T19" fmla="*/ 6668 h 10"/>
                <a:gd name="T20" fmla="*/ 8732 w 8"/>
                <a:gd name="T21" fmla="*/ 6668 h 10"/>
                <a:gd name="T22" fmla="*/ 6549 w 8"/>
                <a:gd name="T23" fmla="*/ 6668 h 10"/>
                <a:gd name="T24" fmla="*/ 2183 w 8"/>
                <a:gd name="T25" fmla="*/ 4445 h 10"/>
                <a:gd name="T26" fmla="*/ 2183 w 8"/>
                <a:gd name="T27" fmla="*/ 6668 h 10"/>
                <a:gd name="T28" fmla="*/ 2183 w 8"/>
                <a:gd name="T29" fmla="*/ 6668 h 10"/>
                <a:gd name="T30" fmla="*/ 2183 w 8"/>
                <a:gd name="T31" fmla="*/ 4445 h 10"/>
                <a:gd name="T32" fmla="*/ 4366 w 8"/>
                <a:gd name="T33" fmla="*/ 4445 h 10"/>
                <a:gd name="T34" fmla="*/ 4366 w 8"/>
                <a:gd name="T35" fmla="*/ 4445 h 10"/>
                <a:gd name="T36" fmla="*/ 4366 w 8"/>
                <a:gd name="T37" fmla="*/ 4445 h 10"/>
                <a:gd name="T38" fmla="*/ 4366 w 8"/>
                <a:gd name="T39" fmla="*/ 4445 h 10"/>
                <a:gd name="T40" fmla="*/ 4366 w 8"/>
                <a:gd name="T41" fmla="*/ 2223 h 10"/>
                <a:gd name="T42" fmla="*/ 4366 w 8"/>
                <a:gd name="T43" fmla="*/ 2223 h 10"/>
                <a:gd name="T44" fmla="*/ 4366 w 8"/>
                <a:gd name="T45" fmla="*/ 2223 h 10"/>
                <a:gd name="T46" fmla="*/ 4366 w 8"/>
                <a:gd name="T47" fmla="*/ 2223 h 10"/>
                <a:gd name="T48" fmla="*/ 17463 w 8"/>
                <a:gd name="T49" fmla="*/ 0 h 10"/>
                <a:gd name="T50" fmla="*/ 15280 w 8"/>
                <a:gd name="T51" fmla="*/ 0 h 10"/>
                <a:gd name="T52" fmla="*/ 15280 w 8"/>
                <a:gd name="T53" fmla="*/ 0 h 10"/>
                <a:gd name="T54" fmla="*/ 17463 w 8"/>
                <a:gd name="T55" fmla="*/ 0 h 10"/>
                <a:gd name="T56" fmla="*/ 17463 w 8"/>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 h="10">
                  <a:moveTo>
                    <a:pt x="0" y="9"/>
                  </a:moveTo>
                  <a:cubicBezTo>
                    <a:pt x="0" y="9"/>
                    <a:pt x="0" y="10"/>
                    <a:pt x="1" y="10"/>
                  </a:cubicBezTo>
                  <a:cubicBezTo>
                    <a:pt x="1" y="10"/>
                    <a:pt x="0" y="9"/>
                    <a:pt x="0" y="9"/>
                  </a:cubicBezTo>
                  <a:moveTo>
                    <a:pt x="7" y="5"/>
                  </a:moveTo>
                  <a:cubicBezTo>
                    <a:pt x="7" y="5"/>
                    <a:pt x="7" y="5"/>
                    <a:pt x="7" y="5"/>
                  </a:cubicBezTo>
                  <a:cubicBezTo>
                    <a:pt x="7" y="5"/>
                    <a:pt x="7" y="5"/>
                    <a:pt x="7" y="5"/>
                  </a:cubicBezTo>
                  <a:cubicBezTo>
                    <a:pt x="7" y="5"/>
                    <a:pt x="7" y="5"/>
                    <a:pt x="7" y="5"/>
                  </a:cubicBezTo>
                  <a:cubicBezTo>
                    <a:pt x="7" y="5"/>
                    <a:pt x="7" y="5"/>
                    <a:pt x="7" y="5"/>
                  </a:cubicBezTo>
                  <a:cubicBezTo>
                    <a:pt x="7" y="5"/>
                    <a:pt x="7" y="5"/>
                    <a:pt x="7" y="5"/>
                  </a:cubicBezTo>
                  <a:moveTo>
                    <a:pt x="3" y="3"/>
                  </a:moveTo>
                  <a:cubicBezTo>
                    <a:pt x="3" y="3"/>
                    <a:pt x="3" y="3"/>
                    <a:pt x="4" y="3"/>
                  </a:cubicBezTo>
                  <a:cubicBezTo>
                    <a:pt x="3" y="3"/>
                    <a:pt x="3" y="3"/>
                    <a:pt x="3" y="3"/>
                  </a:cubicBezTo>
                  <a:moveTo>
                    <a:pt x="1" y="2"/>
                  </a:moveTo>
                  <a:cubicBezTo>
                    <a:pt x="1" y="3"/>
                    <a:pt x="1" y="3"/>
                    <a:pt x="1" y="3"/>
                  </a:cubicBezTo>
                  <a:cubicBezTo>
                    <a:pt x="1" y="3"/>
                    <a:pt x="1" y="3"/>
                    <a:pt x="1" y="3"/>
                  </a:cubicBezTo>
                  <a:cubicBezTo>
                    <a:pt x="1" y="3"/>
                    <a:pt x="1" y="3"/>
                    <a:pt x="1" y="2"/>
                  </a:cubicBezTo>
                  <a:moveTo>
                    <a:pt x="2" y="2"/>
                  </a:moveTo>
                  <a:cubicBezTo>
                    <a:pt x="2" y="2"/>
                    <a:pt x="2" y="2"/>
                    <a:pt x="2" y="2"/>
                  </a:cubicBezTo>
                  <a:cubicBezTo>
                    <a:pt x="2" y="2"/>
                    <a:pt x="2" y="2"/>
                    <a:pt x="2" y="2"/>
                  </a:cubicBezTo>
                  <a:cubicBezTo>
                    <a:pt x="2" y="2"/>
                    <a:pt x="2" y="2"/>
                    <a:pt x="2" y="2"/>
                  </a:cubicBezTo>
                  <a:moveTo>
                    <a:pt x="2" y="1"/>
                  </a:moveTo>
                  <a:cubicBezTo>
                    <a:pt x="2" y="1"/>
                    <a:pt x="2" y="1"/>
                    <a:pt x="2" y="1"/>
                  </a:cubicBezTo>
                  <a:cubicBezTo>
                    <a:pt x="2" y="1"/>
                    <a:pt x="2" y="1"/>
                    <a:pt x="2" y="1"/>
                  </a:cubicBezTo>
                  <a:cubicBezTo>
                    <a:pt x="2" y="1"/>
                    <a:pt x="2" y="1"/>
                    <a:pt x="2" y="1"/>
                  </a:cubicBezTo>
                  <a:moveTo>
                    <a:pt x="8" y="0"/>
                  </a:moveTo>
                  <a:cubicBezTo>
                    <a:pt x="8" y="0"/>
                    <a:pt x="8" y="0"/>
                    <a:pt x="7" y="0"/>
                  </a:cubicBezTo>
                  <a:cubicBezTo>
                    <a:pt x="7" y="0"/>
                    <a:pt x="7" y="0"/>
                    <a:pt x="7" y="0"/>
                  </a:cubicBezTo>
                  <a:cubicBezTo>
                    <a:pt x="8" y="0"/>
                    <a:pt x="8" y="0"/>
                    <a:pt x="8" y="0"/>
                  </a:cubicBezTo>
                  <a:cubicBezTo>
                    <a:pt x="8" y="0"/>
                    <a:pt x="8" y="0"/>
                    <a:pt x="8" y="0"/>
                  </a:cubicBezTo>
                </a:path>
              </a:pathLst>
            </a:custGeom>
            <a:solidFill>
              <a:srgbClr val="FFFFFF"/>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80" name="Freeform 5615"/>
            <p:cNvSpPr>
              <a:spLocks noEditPoints="1"/>
            </p:cNvSpPr>
            <p:nvPr/>
          </p:nvSpPr>
          <p:spPr bwMode="auto">
            <a:xfrm>
              <a:off x="4516439" y="3040062"/>
              <a:ext cx="36513" cy="31750"/>
            </a:xfrm>
            <a:custGeom>
              <a:avLst/>
              <a:gdLst>
                <a:gd name="T0" fmla="*/ 21478 w 17"/>
                <a:gd name="T1" fmla="*/ 10583 h 15"/>
                <a:gd name="T2" fmla="*/ 23626 w 17"/>
                <a:gd name="T3" fmla="*/ 12700 h 15"/>
                <a:gd name="T4" fmla="*/ 23626 w 17"/>
                <a:gd name="T5" fmla="*/ 12700 h 15"/>
                <a:gd name="T6" fmla="*/ 21478 w 17"/>
                <a:gd name="T7" fmla="*/ 10583 h 15"/>
                <a:gd name="T8" fmla="*/ 10739 w 17"/>
                <a:gd name="T9" fmla="*/ 0 h 15"/>
                <a:gd name="T10" fmla="*/ 17183 w 17"/>
                <a:gd name="T11" fmla="*/ 31750 h 15"/>
                <a:gd name="T12" fmla="*/ 17183 w 17"/>
                <a:gd name="T13" fmla="*/ 29633 h 15"/>
                <a:gd name="T14" fmla="*/ 19330 w 17"/>
                <a:gd name="T15" fmla="*/ 29633 h 15"/>
                <a:gd name="T16" fmla="*/ 21478 w 17"/>
                <a:gd name="T17" fmla="*/ 31750 h 15"/>
                <a:gd name="T18" fmla="*/ 21478 w 17"/>
                <a:gd name="T19" fmla="*/ 31750 h 15"/>
                <a:gd name="T20" fmla="*/ 21478 w 17"/>
                <a:gd name="T21" fmla="*/ 31750 h 15"/>
                <a:gd name="T22" fmla="*/ 36513 w 17"/>
                <a:gd name="T23" fmla="*/ 19050 h 15"/>
                <a:gd name="T24" fmla="*/ 36513 w 17"/>
                <a:gd name="T25" fmla="*/ 21167 h 15"/>
                <a:gd name="T26" fmla="*/ 34365 w 17"/>
                <a:gd name="T27" fmla="*/ 21167 h 15"/>
                <a:gd name="T28" fmla="*/ 34365 w 17"/>
                <a:gd name="T29" fmla="*/ 21167 h 15"/>
                <a:gd name="T30" fmla="*/ 34365 w 17"/>
                <a:gd name="T31" fmla="*/ 21167 h 15"/>
                <a:gd name="T32" fmla="*/ 34365 w 17"/>
                <a:gd name="T33" fmla="*/ 21167 h 15"/>
                <a:gd name="T34" fmla="*/ 27922 w 17"/>
                <a:gd name="T35" fmla="*/ 16933 h 15"/>
                <a:gd name="T36" fmla="*/ 27922 w 17"/>
                <a:gd name="T37" fmla="*/ 16933 h 15"/>
                <a:gd name="T38" fmla="*/ 25774 w 17"/>
                <a:gd name="T39" fmla="*/ 16933 h 15"/>
                <a:gd name="T40" fmla="*/ 23626 w 17"/>
                <a:gd name="T41" fmla="*/ 14817 h 15"/>
                <a:gd name="T42" fmla="*/ 23626 w 17"/>
                <a:gd name="T43" fmla="*/ 14817 h 15"/>
                <a:gd name="T44" fmla="*/ 23626 w 17"/>
                <a:gd name="T45" fmla="*/ 14817 h 15"/>
                <a:gd name="T46" fmla="*/ 21478 w 17"/>
                <a:gd name="T47" fmla="*/ 16933 h 15"/>
                <a:gd name="T48" fmla="*/ 21478 w 17"/>
                <a:gd name="T49" fmla="*/ 16933 h 15"/>
                <a:gd name="T50" fmla="*/ 21478 w 17"/>
                <a:gd name="T51" fmla="*/ 16933 h 15"/>
                <a:gd name="T52" fmla="*/ 21478 w 17"/>
                <a:gd name="T53" fmla="*/ 16933 h 15"/>
                <a:gd name="T54" fmla="*/ 21478 w 17"/>
                <a:gd name="T55" fmla="*/ 14817 h 15"/>
                <a:gd name="T56" fmla="*/ 21478 w 17"/>
                <a:gd name="T57" fmla="*/ 10583 h 15"/>
                <a:gd name="T58" fmla="*/ 21478 w 17"/>
                <a:gd name="T59" fmla="*/ 10583 h 15"/>
                <a:gd name="T60" fmla="*/ 23626 w 17"/>
                <a:gd name="T61" fmla="*/ 4233 h 15"/>
                <a:gd name="T62" fmla="*/ 23626 w 17"/>
                <a:gd name="T63" fmla="*/ 4233 h 15"/>
                <a:gd name="T64" fmla="*/ 23626 w 17"/>
                <a:gd name="T65" fmla="*/ 4233 h 15"/>
                <a:gd name="T66" fmla="*/ 10739 w 17"/>
                <a:gd name="T67" fmla="*/ 0 h 1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7" h="15">
                  <a:moveTo>
                    <a:pt x="10" y="5"/>
                  </a:moveTo>
                  <a:cubicBezTo>
                    <a:pt x="11" y="5"/>
                    <a:pt x="11" y="5"/>
                    <a:pt x="11" y="6"/>
                  </a:cubicBezTo>
                  <a:cubicBezTo>
                    <a:pt x="11" y="6"/>
                    <a:pt x="11" y="6"/>
                    <a:pt x="11" y="6"/>
                  </a:cubicBezTo>
                  <a:cubicBezTo>
                    <a:pt x="11" y="5"/>
                    <a:pt x="11" y="5"/>
                    <a:pt x="10" y="5"/>
                  </a:cubicBezTo>
                  <a:moveTo>
                    <a:pt x="5" y="0"/>
                  </a:moveTo>
                  <a:cubicBezTo>
                    <a:pt x="0" y="4"/>
                    <a:pt x="1" y="14"/>
                    <a:pt x="8" y="15"/>
                  </a:cubicBezTo>
                  <a:cubicBezTo>
                    <a:pt x="8" y="14"/>
                    <a:pt x="8" y="14"/>
                    <a:pt x="8" y="14"/>
                  </a:cubicBezTo>
                  <a:cubicBezTo>
                    <a:pt x="9" y="14"/>
                    <a:pt x="9" y="14"/>
                    <a:pt x="9" y="14"/>
                  </a:cubicBezTo>
                  <a:cubicBezTo>
                    <a:pt x="9" y="14"/>
                    <a:pt x="10" y="15"/>
                    <a:pt x="10" y="15"/>
                  </a:cubicBezTo>
                  <a:cubicBezTo>
                    <a:pt x="10" y="15"/>
                    <a:pt x="10" y="15"/>
                    <a:pt x="10" y="15"/>
                  </a:cubicBezTo>
                  <a:cubicBezTo>
                    <a:pt x="10" y="15"/>
                    <a:pt x="10" y="15"/>
                    <a:pt x="10" y="15"/>
                  </a:cubicBezTo>
                  <a:cubicBezTo>
                    <a:pt x="14" y="15"/>
                    <a:pt x="17" y="12"/>
                    <a:pt x="17" y="9"/>
                  </a:cubicBezTo>
                  <a:cubicBezTo>
                    <a:pt x="17" y="9"/>
                    <a:pt x="17" y="9"/>
                    <a:pt x="17" y="10"/>
                  </a:cubicBezTo>
                  <a:cubicBezTo>
                    <a:pt x="17" y="10"/>
                    <a:pt x="17" y="10"/>
                    <a:pt x="16" y="10"/>
                  </a:cubicBezTo>
                  <a:cubicBezTo>
                    <a:pt x="16" y="10"/>
                    <a:pt x="16" y="10"/>
                    <a:pt x="16" y="10"/>
                  </a:cubicBezTo>
                  <a:cubicBezTo>
                    <a:pt x="16" y="10"/>
                    <a:pt x="16" y="10"/>
                    <a:pt x="16" y="10"/>
                  </a:cubicBezTo>
                  <a:cubicBezTo>
                    <a:pt x="16" y="10"/>
                    <a:pt x="16" y="10"/>
                    <a:pt x="16" y="10"/>
                  </a:cubicBezTo>
                  <a:cubicBezTo>
                    <a:pt x="15" y="10"/>
                    <a:pt x="13" y="9"/>
                    <a:pt x="13" y="8"/>
                  </a:cubicBezTo>
                  <a:cubicBezTo>
                    <a:pt x="13" y="8"/>
                    <a:pt x="13" y="8"/>
                    <a:pt x="13" y="8"/>
                  </a:cubicBezTo>
                  <a:cubicBezTo>
                    <a:pt x="12" y="8"/>
                    <a:pt x="12" y="8"/>
                    <a:pt x="12" y="8"/>
                  </a:cubicBezTo>
                  <a:cubicBezTo>
                    <a:pt x="11" y="8"/>
                    <a:pt x="11" y="7"/>
                    <a:pt x="11" y="7"/>
                  </a:cubicBezTo>
                  <a:cubicBezTo>
                    <a:pt x="11" y="7"/>
                    <a:pt x="11" y="7"/>
                    <a:pt x="11" y="7"/>
                  </a:cubicBezTo>
                  <a:cubicBezTo>
                    <a:pt x="11" y="7"/>
                    <a:pt x="11" y="7"/>
                    <a:pt x="11" y="7"/>
                  </a:cubicBezTo>
                  <a:cubicBezTo>
                    <a:pt x="11" y="8"/>
                    <a:pt x="11" y="8"/>
                    <a:pt x="10" y="8"/>
                  </a:cubicBezTo>
                  <a:cubicBezTo>
                    <a:pt x="10" y="8"/>
                    <a:pt x="10" y="8"/>
                    <a:pt x="10" y="8"/>
                  </a:cubicBezTo>
                  <a:cubicBezTo>
                    <a:pt x="10" y="8"/>
                    <a:pt x="10" y="8"/>
                    <a:pt x="10" y="8"/>
                  </a:cubicBezTo>
                  <a:cubicBezTo>
                    <a:pt x="10" y="8"/>
                    <a:pt x="10" y="8"/>
                    <a:pt x="10" y="8"/>
                  </a:cubicBezTo>
                  <a:cubicBezTo>
                    <a:pt x="10" y="8"/>
                    <a:pt x="10" y="8"/>
                    <a:pt x="10" y="7"/>
                  </a:cubicBezTo>
                  <a:cubicBezTo>
                    <a:pt x="10" y="7"/>
                    <a:pt x="10" y="6"/>
                    <a:pt x="10" y="5"/>
                  </a:cubicBezTo>
                  <a:cubicBezTo>
                    <a:pt x="10" y="5"/>
                    <a:pt x="10" y="5"/>
                    <a:pt x="10" y="5"/>
                  </a:cubicBezTo>
                  <a:cubicBezTo>
                    <a:pt x="11" y="3"/>
                    <a:pt x="11" y="4"/>
                    <a:pt x="11" y="2"/>
                  </a:cubicBezTo>
                  <a:cubicBezTo>
                    <a:pt x="11" y="2"/>
                    <a:pt x="11" y="2"/>
                    <a:pt x="11" y="2"/>
                  </a:cubicBezTo>
                  <a:cubicBezTo>
                    <a:pt x="11" y="2"/>
                    <a:pt x="11" y="2"/>
                    <a:pt x="11" y="2"/>
                  </a:cubicBezTo>
                  <a:cubicBezTo>
                    <a:pt x="9" y="1"/>
                    <a:pt x="7" y="1"/>
                    <a:pt x="5"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81" name="Freeform 5616"/>
            <p:cNvSpPr>
              <a:spLocks/>
            </p:cNvSpPr>
            <p:nvPr/>
          </p:nvSpPr>
          <p:spPr bwMode="auto">
            <a:xfrm>
              <a:off x="4533902" y="3068637"/>
              <a:ext cx="3175" cy="3175"/>
            </a:xfrm>
            <a:custGeom>
              <a:avLst/>
              <a:gdLst>
                <a:gd name="T0" fmla="*/ 0 w 2"/>
                <a:gd name="T1" fmla="*/ 0 h 1"/>
                <a:gd name="T2" fmla="*/ 0 w 2"/>
                <a:gd name="T3" fmla="*/ 3175 h 1"/>
                <a:gd name="T4" fmla="*/ 3175 w 2"/>
                <a:gd name="T5" fmla="*/ 3175 h 1"/>
                <a:gd name="T6" fmla="*/ 3175 w 2"/>
                <a:gd name="T7" fmla="*/ 3175 h 1"/>
                <a:gd name="T8" fmla="*/ 3175 w 2"/>
                <a:gd name="T9" fmla="*/ 3175 h 1"/>
                <a:gd name="T10" fmla="*/ 3175 w 2"/>
                <a:gd name="T11" fmla="*/ 3175 h 1"/>
                <a:gd name="T12" fmla="*/ 1588 w 2"/>
                <a:gd name="T13" fmla="*/ 0 h 1"/>
                <a:gd name="T14" fmla="*/ 0 w 2"/>
                <a:gd name="T15" fmla="*/ 0 h 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1">
                  <a:moveTo>
                    <a:pt x="0" y="0"/>
                  </a:moveTo>
                  <a:cubicBezTo>
                    <a:pt x="0" y="0"/>
                    <a:pt x="0" y="0"/>
                    <a:pt x="0" y="1"/>
                  </a:cubicBezTo>
                  <a:cubicBezTo>
                    <a:pt x="0" y="1"/>
                    <a:pt x="1" y="1"/>
                    <a:pt x="2" y="1"/>
                  </a:cubicBezTo>
                  <a:cubicBezTo>
                    <a:pt x="2" y="1"/>
                    <a:pt x="2" y="1"/>
                    <a:pt x="2" y="1"/>
                  </a:cubicBezTo>
                  <a:cubicBezTo>
                    <a:pt x="2" y="1"/>
                    <a:pt x="2" y="1"/>
                    <a:pt x="2" y="1"/>
                  </a:cubicBezTo>
                  <a:cubicBezTo>
                    <a:pt x="2" y="1"/>
                    <a:pt x="2" y="1"/>
                    <a:pt x="2" y="1"/>
                  </a:cubicBezTo>
                  <a:cubicBezTo>
                    <a:pt x="1" y="1"/>
                    <a:pt x="1" y="0"/>
                    <a:pt x="1" y="0"/>
                  </a:cubicBezTo>
                  <a:cubicBezTo>
                    <a:pt x="1" y="0"/>
                    <a:pt x="1"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82" name="Freeform 5617"/>
            <p:cNvSpPr>
              <a:spLocks/>
            </p:cNvSpPr>
            <p:nvPr/>
          </p:nvSpPr>
          <p:spPr bwMode="auto">
            <a:xfrm>
              <a:off x="4537077" y="3043237"/>
              <a:ext cx="17463" cy="17463"/>
            </a:xfrm>
            <a:custGeom>
              <a:avLst/>
              <a:gdLst>
                <a:gd name="T0" fmla="*/ 2183 w 8"/>
                <a:gd name="T1" fmla="*/ 0 h 8"/>
                <a:gd name="T2" fmla="*/ 2183 w 8"/>
                <a:gd name="T3" fmla="*/ 0 h 8"/>
                <a:gd name="T4" fmla="*/ 0 w 8"/>
                <a:gd name="T5" fmla="*/ 6549 h 8"/>
                <a:gd name="T6" fmla="*/ 0 w 8"/>
                <a:gd name="T7" fmla="*/ 6549 h 8"/>
                <a:gd name="T8" fmla="*/ 2183 w 8"/>
                <a:gd name="T9" fmla="*/ 8732 h 8"/>
                <a:gd name="T10" fmla="*/ 2183 w 8"/>
                <a:gd name="T11" fmla="*/ 8732 h 8"/>
                <a:gd name="T12" fmla="*/ 2183 w 8"/>
                <a:gd name="T13" fmla="*/ 10914 h 8"/>
                <a:gd name="T14" fmla="*/ 2183 w 8"/>
                <a:gd name="T15" fmla="*/ 10914 h 8"/>
                <a:gd name="T16" fmla="*/ 2183 w 8"/>
                <a:gd name="T17" fmla="*/ 10914 h 8"/>
                <a:gd name="T18" fmla="*/ 4366 w 8"/>
                <a:gd name="T19" fmla="*/ 13097 h 8"/>
                <a:gd name="T20" fmla="*/ 6549 w 8"/>
                <a:gd name="T21" fmla="*/ 13097 h 8"/>
                <a:gd name="T22" fmla="*/ 6549 w 8"/>
                <a:gd name="T23" fmla="*/ 13097 h 8"/>
                <a:gd name="T24" fmla="*/ 13097 w 8"/>
                <a:gd name="T25" fmla="*/ 17463 h 8"/>
                <a:gd name="T26" fmla="*/ 13097 w 8"/>
                <a:gd name="T27" fmla="*/ 17463 h 8"/>
                <a:gd name="T28" fmla="*/ 13097 w 8"/>
                <a:gd name="T29" fmla="*/ 17463 h 8"/>
                <a:gd name="T30" fmla="*/ 15280 w 8"/>
                <a:gd name="T31" fmla="*/ 17463 h 8"/>
                <a:gd name="T32" fmla="*/ 15280 w 8"/>
                <a:gd name="T33" fmla="*/ 15280 h 8"/>
                <a:gd name="T34" fmla="*/ 15280 w 8"/>
                <a:gd name="T35" fmla="*/ 6549 h 8"/>
                <a:gd name="T36" fmla="*/ 13097 w 8"/>
                <a:gd name="T37" fmla="*/ 6549 h 8"/>
                <a:gd name="T38" fmla="*/ 13097 w 8"/>
                <a:gd name="T39" fmla="*/ 6549 h 8"/>
                <a:gd name="T40" fmla="*/ 13097 w 8"/>
                <a:gd name="T41" fmla="*/ 6549 h 8"/>
                <a:gd name="T42" fmla="*/ 2183 w 8"/>
                <a:gd name="T43" fmla="*/ 0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8" h="8">
                  <a:moveTo>
                    <a:pt x="1" y="0"/>
                  </a:moveTo>
                  <a:cubicBezTo>
                    <a:pt x="1" y="0"/>
                    <a:pt x="1" y="0"/>
                    <a:pt x="1" y="0"/>
                  </a:cubicBezTo>
                  <a:cubicBezTo>
                    <a:pt x="1" y="2"/>
                    <a:pt x="1" y="1"/>
                    <a:pt x="0" y="3"/>
                  </a:cubicBezTo>
                  <a:cubicBezTo>
                    <a:pt x="0" y="3"/>
                    <a:pt x="0" y="3"/>
                    <a:pt x="0" y="3"/>
                  </a:cubicBezTo>
                  <a:cubicBezTo>
                    <a:pt x="1" y="3"/>
                    <a:pt x="1" y="3"/>
                    <a:pt x="1" y="4"/>
                  </a:cubicBezTo>
                  <a:cubicBezTo>
                    <a:pt x="1" y="4"/>
                    <a:pt x="1" y="4"/>
                    <a:pt x="1" y="4"/>
                  </a:cubicBezTo>
                  <a:cubicBezTo>
                    <a:pt x="1" y="4"/>
                    <a:pt x="1" y="5"/>
                    <a:pt x="1" y="5"/>
                  </a:cubicBezTo>
                  <a:cubicBezTo>
                    <a:pt x="1" y="5"/>
                    <a:pt x="1" y="5"/>
                    <a:pt x="1" y="5"/>
                  </a:cubicBezTo>
                  <a:cubicBezTo>
                    <a:pt x="1" y="5"/>
                    <a:pt x="1" y="5"/>
                    <a:pt x="1" y="5"/>
                  </a:cubicBezTo>
                  <a:cubicBezTo>
                    <a:pt x="1" y="5"/>
                    <a:pt x="1" y="6"/>
                    <a:pt x="2" y="6"/>
                  </a:cubicBezTo>
                  <a:cubicBezTo>
                    <a:pt x="2" y="6"/>
                    <a:pt x="2" y="6"/>
                    <a:pt x="3" y="6"/>
                  </a:cubicBezTo>
                  <a:cubicBezTo>
                    <a:pt x="3" y="6"/>
                    <a:pt x="3" y="6"/>
                    <a:pt x="3" y="6"/>
                  </a:cubicBezTo>
                  <a:cubicBezTo>
                    <a:pt x="3" y="7"/>
                    <a:pt x="5" y="8"/>
                    <a:pt x="6" y="8"/>
                  </a:cubicBezTo>
                  <a:cubicBezTo>
                    <a:pt x="6" y="8"/>
                    <a:pt x="6" y="8"/>
                    <a:pt x="6" y="8"/>
                  </a:cubicBezTo>
                  <a:cubicBezTo>
                    <a:pt x="6" y="8"/>
                    <a:pt x="6" y="8"/>
                    <a:pt x="6" y="8"/>
                  </a:cubicBezTo>
                  <a:cubicBezTo>
                    <a:pt x="7" y="8"/>
                    <a:pt x="7" y="8"/>
                    <a:pt x="7" y="8"/>
                  </a:cubicBezTo>
                  <a:cubicBezTo>
                    <a:pt x="7" y="7"/>
                    <a:pt x="7" y="7"/>
                    <a:pt x="7" y="7"/>
                  </a:cubicBezTo>
                  <a:cubicBezTo>
                    <a:pt x="8" y="6"/>
                    <a:pt x="8" y="4"/>
                    <a:pt x="7" y="3"/>
                  </a:cubicBezTo>
                  <a:cubicBezTo>
                    <a:pt x="7" y="3"/>
                    <a:pt x="7" y="3"/>
                    <a:pt x="6" y="3"/>
                  </a:cubicBezTo>
                  <a:cubicBezTo>
                    <a:pt x="6" y="3"/>
                    <a:pt x="6" y="3"/>
                    <a:pt x="6" y="3"/>
                  </a:cubicBezTo>
                  <a:cubicBezTo>
                    <a:pt x="6" y="3"/>
                    <a:pt x="6" y="3"/>
                    <a:pt x="6" y="3"/>
                  </a:cubicBezTo>
                  <a:cubicBezTo>
                    <a:pt x="8" y="0"/>
                    <a:pt x="2" y="1"/>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83" name="Freeform 5618"/>
            <p:cNvSpPr>
              <a:spLocks/>
            </p:cNvSpPr>
            <p:nvPr/>
          </p:nvSpPr>
          <p:spPr bwMode="auto">
            <a:xfrm>
              <a:off x="4527552" y="3036887"/>
              <a:ext cx="26988" cy="12700"/>
            </a:xfrm>
            <a:custGeom>
              <a:avLst/>
              <a:gdLst>
                <a:gd name="T0" fmla="*/ 10380 w 13"/>
                <a:gd name="T1" fmla="*/ 0 h 6"/>
                <a:gd name="T2" fmla="*/ 0 w 13"/>
                <a:gd name="T3" fmla="*/ 2117 h 6"/>
                <a:gd name="T4" fmla="*/ 12456 w 13"/>
                <a:gd name="T5" fmla="*/ 6350 h 6"/>
                <a:gd name="T6" fmla="*/ 12456 w 13"/>
                <a:gd name="T7" fmla="*/ 6350 h 6"/>
                <a:gd name="T8" fmla="*/ 22836 w 13"/>
                <a:gd name="T9" fmla="*/ 12700 h 6"/>
                <a:gd name="T10" fmla="*/ 22836 w 13"/>
                <a:gd name="T11" fmla="*/ 12700 h 6"/>
                <a:gd name="T12" fmla="*/ 24912 w 13"/>
                <a:gd name="T13" fmla="*/ 12700 h 6"/>
                <a:gd name="T14" fmla="*/ 10380 w 13"/>
                <a:gd name="T15" fmla="*/ 0 h 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3" h="6">
                  <a:moveTo>
                    <a:pt x="5" y="0"/>
                  </a:moveTo>
                  <a:cubicBezTo>
                    <a:pt x="3" y="0"/>
                    <a:pt x="1" y="0"/>
                    <a:pt x="0" y="1"/>
                  </a:cubicBezTo>
                  <a:cubicBezTo>
                    <a:pt x="2" y="2"/>
                    <a:pt x="4" y="2"/>
                    <a:pt x="6" y="3"/>
                  </a:cubicBezTo>
                  <a:cubicBezTo>
                    <a:pt x="6" y="3"/>
                    <a:pt x="6" y="3"/>
                    <a:pt x="6" y="3"/>
                  </a:cubicBezTo>
                  <a:cubicBezTo>
                    <a:pt x="7" y="4"/>
                    <a:pt x="13" y="3"/>
                    <a:pt x="11" y="6"/>
                  </a:cubicBezTo>
                  <a:cubicBezTo>
                    <a:pt x="11" y="6"/>
                    <a:pt x="11" y="6"/>
                    <a:pt x="11" y="6"/>
                  </a:cubicBezTo>
                  <a:cubicBezTo>
                    <a:pt x="12" y="6"/>
                    <a:pt x="12" y="6"/>
                    <a:pt x="12" y="6"/>
                  </a:cubicBezTo>
                  <a:cubicBezTo>
                    <a:pt x="12" y="2"/>
                    <a:pt x="9" y="0"/>
                    <a:pt x="5"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84" name="Freeform 5619"/>
            <p:cNvSpPr>
              <a:spLocks/>
            </p:cNvSpPr>
            <p:nvPr/>
          </p:nvSpPr>
          <p:spPr bwMode="auto">
            <a:xfrm>
              <a:off x="4537077" y="3049587"/>
              <a:ext cx="3175" cy="6350"/>
            </a:xfrm>
            <a:custGeom>
              <a:avLst/>
              <a:gdLst>
                <a:gd name="T0" fmla="*/ 0 w 1"/>
                <a:gd name="T1" fmla="*/ 0 h 3"/>
                <a:gd name="T2" fmla="*/ 0 w 1"/>
                <a:gd name="T3" fmla="*/ 4233 h 3"/>
                <a:gd name="T4" fmla="*/ 0 w 1"/>
                <a:gd name="T5" fmla="*/ 6350 h 3"/>
                <a:gd name="T6" fmla="*/ 0 w 1"/>
                <a:gd name="T7" fmla="*/ 6350 h 3"/>
                <a:gd name="T8" fmla="*/ 0 w 1"/>
                <a:gd name="T9" fmla="*/ 6350 h 3"/>
                <a:gd name="T10" fmla="*/ 3175 w 1"/>
                <a:gd name="T11" fmla="*/ 4233 h 3"/>
                <a:gd name="T12" fmla="*/ 3175 w 1"/>
                <a:gd name="T13" fmla="*/ 4233 h 3"/>
                <a:gd name="T14" fmla="*/ 3175 w 1"/>
                <a:gd name="T15" fmla="*/ 2117 h 3"/>
                <a:gd name="T16" fmla="*/ 3175 w 1"/>
                <a:gd name="T17" fmla="*/ 2117 h 3"/>
                <a:gd name="T18" fmla="*/ 0 w 1"/>
                <a:gd name="T19" fmla="*/ 0 h 3"/>
                <a:gd name="T20" fmla="*/ 0 w 1"/>
                <a:gd name="T21" fmla="*/ 0 h 3"/>
                <a:gd name="T22" fmla="*/ 0 w 1"/>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 h="3">
                  <a:moveTo>
                    <a:pt x="0" y="0"/>
                  </a:moveTo>
                  <a:cubicBezTo>
                    <a:pt x="0" y="1"/>
                    <a:pt x="0" y="2"/>
                    <a:pt x="0" y="2"/>
                  </a:cubicBezTo>
                  <a:cubicBezTo>
                    <a:pt x="0" y="3"/>
                    <a:pt x="0" y="3"/>
                    <a:pt x="0" y="3"/>
                  </a:cubicBezTo>
                  <a:cubicBezTo>
                    <a:pt x="0" y="3"/>
                    <a:pt x="0" y="3"/>
                    <a:pt x="0" y="3"/>
                  </a:cubicBezTo>
                  <a:cubicBezTo>
                    <a:pt x="0" y="3"/>
                    <a:pt x="0" y="3"/>
                    <a:pt x="0" y="3"/>
                  </a:cubicBezTo>
                  <a:cubicBezTo>
                    <a:pt x="1" y="3"/>
                    <a:pt x="1" y="3"/>
                    <a:pt x="1" y="2"/>
                  </a:cubicBezTo>
                  <a:cubicBezTo>
                    <a:pt x="1" y="2"/>
                    <a:pt x="1" y="2"/>
                    <a:pt x="1" y="2"/>
                  </a:cubicBezTo>
                  <a:cubicBezTo>
                    <a:pt x="1" y="2"/>
                    <a:pt x="1" y="1"/>
                    <a:pt x="1" y="1"/>
                  </a:cubicBezTo>
                  <a:cubicBezTo>
                    <a:pt x="1" y="1"/>
                    <a:pt x="1" y="1"/>
                    <a:pt x="1" y="1"/>
                  </a:cubicBezTo>
                  <a:cubicBezTo>
                    <a:pt x="1" y="0"/>
                    <a:pt x="1" y="0"/>
                    <a:pt x="0" y="0"/>
                  </a:cubicBezTo>
                  <a:cubicBezTo>
                    <a:pt x="0" y="0"/>
                    <a:pt x="0" y="0"/>
                    <a:pt x="0" y="0"/>
                  </a:cubicBezTo>
                  <a:cubicBezTo>
                    <a:pt x="0" y="0"/>
                    <a:pt x="0" y="0"/>
                    <a:pt x="0"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85" name="Freeform 5620"/>
            <p:cNvSpPr>
              <a:spLocks/>
            </p:cNvSpPr>
            <p:nvPr/>
          </p:nvSpPr>
          <p:spPr bwMode="auto">
            <a:xfrm>
              <a:off x="4311652" y="3001962"/>
              <a:ext cx="1588" cy="1588"/>
            </a:xfrm>
            <a:custGeom>
              <a:avLst/>
              <a:gdLst>
                <a:gd name="T0" fmla="*/ 1588 w 1"/>
                <a:gd name="T1" fmla="*/ 1588 h 1"/>
                <a:gd name="T2" fmla="*/ 1588 w 1"/>
                <a:gd name="T3" fmla="*/ 0 h 1"/>
                <a:gd name="T4" fmla="*/ 0 w 1"/>
                <a:gd name="T5" fmla="*/ 1588 h 1"/>
                <a:gd name="T6" fmla="*/ 1588 w 1"/>
                <a:gd name="T7" fmla="*/ 1588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1"/>
                  </a:moveTo>
                  <a:cubicBezTo>
                    <a:pt x="1" y="0"/>
                    <a:pt x="1" y="0"/>
                    <a:pt x="1" y="0"/>
                  </a:cubicBezTo>
                  <a:cubicBezTo>
                    <a:pt x="1" y="0"/>
                    <a:pt x="0" y="0"/>
                    <a:pt x="0" y="1"/>
                  </a:cubicBezTo>
                  <a:cubicBezTo>
                    <a:pt x="1" y="1"/>
                    <a:pt x="1" y="1"/>
                    <a:pt x="1"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86" name="Freeform 5621"/>
            <p:cNvSpPr>
              <a:spLocks noEditPoints="1"/>
            </p:cNvSpPr>
            <p:nvPr/>
          </p:nvSpPr>
          <p:spPr bwMode="auto">
            <a:xfrm>
              <a:off x="4300539" y="2995612"/>
              <a:ext cx="25400" cy="25400"/>
            </a:xfrm>
            <a:custGeom>
              <a:avLst/>
              <a:gdLst>
                <a:gd name="T0" fmla="*/ 10583 w 12"/>
                <a:gd name="T1" fmla="*/ 8467 h 12"/>
                <a:gd name="T2" fmla="*/ 12700 w 12"/>
                <a:gd name="T3" fmla="*/ 6350 h 12"/>
                <a:gd name="T4" fmla="*/ 12700 w 12"/>
                <a:gd name="T5" fmla="*/ 6350 h 12"/>
                <a:gd name="T6" fmla="*/ 12700 w 12"/>
                <a:gd name="T7" fmla="*/ 8467 h 12"/>
                <a:gd name="T8" fmla="*/ 10583 w 12"/>
                <a:gd name="T9" fmla="*/ 8467 h 12"/>
                <a:gd name="T10" fmla="*/ 19050 w 12"/>
                <a:gd name="T11" fmla="*/ 0 h 12"/>
                <a:gd name="T12" fmla="*/ 2117 w 12"/>
                <a:gd name="T13" fmla="*/ 23283 h 12"/>
                <a:gd name="T14" fmla="*/ 4233 w 12"/>
                <a:gd name="T15" fmla="*/ 21167 h 12"/>
                <a:gd name="T16" fmla="*/ 6350 w 12"/>
                <a:gd name="T17" fmla="*/ 21167 h 12"/>
                <a:gd name="T18" fmla="*/ 10583 w 12"/>
                <a:gd name="T19" fmla="*/ 21167 h 12"/>
                <a:gd name="T20" fmla="*/ 10583 w 12"/>
                <a:gd name="T21" fmla="*/ 21167 h 12"/>
                <a:gd name="T22" fmla="*/ 10583 w 12"/>
                <a:gd name="T23" fmla="*/ 21167 h 12"/>
                <a:gd name="T24" fmla="*/ 12700 w 12"/>
                <a:gd name="T25" fmla="*/ 21167 h 12"/>
                <a:gd name="T26" fmla="*/ 14817 w 12"/>
                <a:gd name="T27" fmla="*/ 25400 h 12"/>
                <a:gd name="T28" fmla="*/ 14817 w 12"/>
                <a:gd name="T29" fmla="*/ 21167 h 12"/>
                <a:gd name="T30" fmla="*/ 14817 w 12"/>
                <a:gd name="T31" fmla="*/ 19050 h 12"/>
                <a:gd name="T32" fmla="*/ 16933 w 12"/>
                <a:gd name="T33" fmla="*/ 21167 h 12"/>
                <a:gd name="T34" fmla="*/ 19050 w 12"/>
                <a:gd name="T35" fmla="*/ 21167 h 12"/>
                <a:gd name="T36" fmla="*/ 25400 w 12"/>
                <a:gd name="T37" fmla="*/ 21167 h 12"/>
                <a:gd name="T38" fmla="*/ 23283 w 12"/>
                <a:gd name="T39" fmla="*/ 8467 h 12"/>
                <a:gd name="T40" fmla="*/ 19050 w 12"/>
                <a:gd name="T41" fmla="*/ 2117 h 12"/>
                <a:gd name="T42" fmla="*/ 19050 w 12"/>
                <a:gd name="T43" fmla="*/ 0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2" h="12">
                  <a:moveTo>
                    <a:pt x="5" y="4"/>
                  </a:moveTo>
                  <a:cubicBezTo>
                    <a:pt x="5" y="3"/>
                    <a:pt x="5" y="3"/>
                    <a:pt x="6" y="3"/>
                  </a:cubicBezTo>
                  <a:cubicBezTo>
                    <a:pt x="6" y="3"/>
                    <a:pt x="6" y="3"/>
                    <a:pt x="6" y="3"/>
                  </a:cubicBezTo>
                  <a:cubicBezTo>
                    <a:pt x="6" y="4"/>
                    <a:pt x="6" y="4"/>
                    <a:pt x="6" y="4"/>
                  </a:cubicBezTo>
                  <a:cubicBezTo>
                    <a:pt x="5" y="4"/>
                    <a:pt x="5" y="4"/>
                    <a:pt x="5" y="4"/>
                  </a:cubicBezTo>
                  <a:moveTo>
                    <a:pt x="9" y="0"/>
                  </a:moveTo>
                  <a:cubicBezTo>
                    <a:pt x="2" y="0"/>
                    <a:pt x="0" y="6"/>
                    <a:pt x="1" y="11"/>
                  </a:cubicBezTo>
                  <a:cubicBezTo>
                    <a:pt x="1" y="11"/>
                    <a:pt x="2" y="10"/>
                    <a:pt x="2" y="10"/>
                  </a:cubicBezTo>
                  <a:cubicBezTo>
                    <a:pt x="3" y="10"/>
                    <a:pt x="3" y="10"/>
                    <a:pt x="3" y="10"/>
                  </a:cubicBezTo>
                  <a:cubicBezTo>
                    <a:pt x="4" y="10"/>
                    <a:pt x="4" y="10"/>
                    <a:pt x="5" y="10"/>
                  </a:cubicBezTo>
                  <a:cubicBezTo>
                    <a:pt x="5" y="10"/>
                    <a:pt x="5" y="10"/>
                    <a:pt x="5" y="10"/>
                  </a:cubicBezTo>
                  <a:cubicBezTo>
                    <a:pt x="5" y="10"/>
                    <a:pt x="5" y="10"/>
                    <a:pt x="5" y="10"/>
                  </a:cubicBezTo>
                  <a:cubicBezTo>
                    <a:pt x="6" y="10"/>
                    <a:pt x="6" y="10"/>
                    <a:pt x="6" y="10"/>
                  </a:cubicBezTo>
                  <a:cubicBezTo>
                    <a:pt x="6" y="10"/>
                    <a:pt x="7" y="11"/>
                    <a:pt x="7" y="12"/>
                  </a:cubicBezTo>
                  <a:cubicBezTo>
                    <a:pt x="7" y="11"/>
                    <a:pt x="6" y="10"/>
                    <a:pt x="7" y="10"/>
                  </a:cubicBezTo>
                  <a:cubicBezTo>
                    <a:pt x="7" y="10"/>
                    <a:pt x="7" y="9"/>
                    <a:pt x="7" y="9"/>
                  </a:cubicBezTo>
                  <a:cubicBezTo>
                    <a:pt x="8" y="9"/>
                    <a:pt x="8" y="10"/>
                    <a:pt x="8" y="10"/>
                  </a:cubicBezTo>
                  <a:cubicBezTo>
                    <a:pt x="9" y="10"/>
                    <a:pt x="9" y="10"/>
                    <a:pt x="9" y="10"/>
                  </a:cubicBezTo>
                  <a:cubicBezTo>
                    <a:pt x="10" y="10"/>
                    <a:pt x="11" y="10"/>
                    <a:pt x="12" y="10"/>
                  </a:cubicBezTo>
                  <a:cubicBezTo>
                    <a:pt x="10" y="9"/>
                    <a:pt x="11" y="6"/>
                    <a:pt x="11" y="4"/>
                  </a:cubicBezTo>
                  <a:cubicBezTo>
                    <a:pt x="11" y="3"/>
                    <a:pt x="9" y="2"/>
                    <a:pt x="9" y="1"/>
                  </a:cubicBezTo>
                  <a:cubicBezTo>
                    <a:pt x="9" y="1"/>
                    <a:pt x="9" y="0"/>
                    <a:pt x="9" y="0"/>
                  </a:cubicBezTo>
                </a:path>
              </a:pathLst>
            </a:custGeom>
            <a:solidFill>
              <a:srgbClr val="FFFFFF"/>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87" name="Freeform 5622"/>
            <p:cNvSpPr>
              <a:spLocks/>
            </p:cNvSpPr>
            <p:nvPr/>
          </p:nvSpPr>
          <p:spPr bwMode="auto">
            <a:xfrm>
              <a:off x="4303714" y="2995612"/>
              <a:ext cx="36513" cy="34925"/>
            </a:xfrm>
            <a:custGeom>
              <a:avLst/>
              <a:gdLst>
                <a:gd name="T0" fmla="*/ 16228 w 18"/>
                <a:gd name="T1" fmla="*/ 0 h 17"/>
                <a:gd name="T2" fmla="*/ 16228 w 18"/>
                <a:gd name="T3" fmla="*/ 0 h 17"/>
                <a:gd name="T4" fmla="*/ 16228 w 18"/>
                <a:gd name="T5" fmla="*/ 2054 h 17"/>
                <a:gd name="T6" fmla="*/ 20285 w 18"/>
                <a:gd name="T7" fmla="*/ 8218 h 17"/>
                <a:gd name="T8" fmla="*/ 22314 w 18"/>
                <a:gd name="T9" fmla="*/ 20544 h 17"/>
                <a:gd name="T10" fmla="*/ 16228 w 18"/>
                <a:gd name="T11" fmla="*/ 20544 h 17"/>
                <a:gd name="T12" fmla="*/ 14200 w 18"/>
                <a:gd name="T13" fmla="*/ 20544 h 17"/>
                <a:gd name="T14" fmla="*/ 12171 w 18"/>
                <a:gd name="T15" fmla="*/ 18490 h 17"/>
                <a:gd name="T16" fmla="*/ 12171 w 18"/>
                <a:gd name="T17" fmla="*/ 20544 h 17"/>
                <a:gd name="T18" fmla="*/ 12171 w 18"/>
                <a:gd name="T19" fmla="*/ 24653 h 17"/>
                <a:gd name="T20" fmla="*/ 10143 w 18"/>
                <a:gd name="T21" fmla="*/ 20544 h 17"/>
                <a:gd name="T22" fmla="*/ 8114 w 18"/>
                <a:gd name="T23" fmla="*/ 20544 h 17"/>
                <a:gd name="T24" fmla="*/ 8114 w 18"/>
                <a:gd name="T25" fmla="*/ 20544 h 17"/>
                <a:gd name="T26" fmla="*/ 8114 w 18"/>
                <a:gd name="T27" fmla="*/ 20544 h 17"/>
                <a:gd name="T28" fmla="*/ 4057 w 18"/>
                <a:gd name="T29" fmla="*/ 20544 h 17"/>
                <a:gd name="T30" fmla="*/ 2029 w 18"/>
                <a:gd name="T31" fmla="*/ 20544 h 17"/>
                <a:gd name="T32" fmla="*/ 0 w 18"/>
                <a:gd name="T33" fmla="*/ 22599 h 17"/>
                <a:gd name="T34" fmla="*/ 16228 w 18"/>
                <a:gd name="T35" fmla="*/ 34925 h 17"/>
                <a:gd name="T36" fmla="*/ 16228 w 18"/>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8" h="17">
                  <a:moveTo>
                    <a:pt x="8" y="0"/>
                  </a:moveTo>
                  <a:cubicBezTo>
                    <a:pt x="8" y="0"/>
                    <a:pt x="8" y="0"/>
                    <a:pt x="8" y="0"/>
                  </a:cubicBezTo>
                  <a:cubicBezTo>
                    <a:pt x="8" y="0"/>
                    <a:pt x="8" y="1"/>
                    <a:pt x="8" y="1"/>
                  </a:cubicBezTo>
                  <a:cubicBezTo>
                    <a:pt x="8" y="2"/>
                    <a:pt x="10" y="3"/>
                    <a:pt x="10" y="4"/>
                  </a:cubicBezTo>
                  <a:cubicBezTo>
                    <a:pt x="10" y="6"/>
                    <a:pt x="9" y="9"/>
                    <a:pt x="11" y="10"/>
                  </a:cubicBezTo>
                  <a:cubicBezTo>
                    <a:pt x="10" y="10"/>
                    <a:pt x="9" y="10"/>
                    <a:pt x="8" y="10"/>
                  </a:cubicBezTo>
                  <a:cubicBezTo>
                    <a:pt x="8" y="10"/>
                    <a:pt x="8" y="10"/>
                    <a:pt x="7" y="10"/>
                  </a:cubicBezTo>
                  <a:cubicBezTo>
                    <a:pt x="7" y="10"/>
                    <a:pt x="7" y="9"/>
                    <a:pt x="6" y="9"/>
                  </a:cubicBezTo>
                  <a:cubicBezTo>
                    <a:pt x="6" y="9"/>
                    <a:pt x="6" y="10"/>
                    <a:pt x="6" y="10"/>
                  </a:cubicBezTo>
                  <a:cubicBezTo>
                    <a:pt x="5" y="10"/>
                    <a:pt x="6" y="11"/>
                    <a:pt x="6" y="12"/>
                  </a:cubicBezTo>
                  <a:cubicBezTo>
                    <a:pt x="6" y="11"/>
                    <a:pt x="5" y="10"/>
                    <a:pt x="5" y="10"/>
                  </a:cubicBezTo>
                  <a:cubicBezTo>
                    <a:pt x="5" y="10"/>
                    <a:pt x="5" y="10"/>
                    <a:pt x="4" y="10"/>
                  </a:cubicBezTo>
                  <a:cubicBezTo>
                    <a:pt x="4" y="10"/>
                    <a:pt x="4" y="10"/>
                    <a:pt x="4" y="10"/>
                  </a:cubicBezTo>
                  <a:cubicBezTo>
                    <a:pt x="4" y="10"/>
                    <a:pt x="4" y="10"/>
                    <a:pt x="4" y="10"/>
                  </a:cubicBezTo>
                  <a:cubicBezTo>
                    <a:pt x="3" y="10"/>
                    <a:pt x="3" y="10"/>
                    <a:pt x="2" y="10"/>
                  </a:cubicBezTo>
                  <a:cubicBezTo>
                    <a:pt x="2" y="10"/>
                    <a:pt x="2" y="10"/>
                    <a:pt x="1" y="10"/>
                  </a:cubicBezTo>
                  <a:cubicBezTo>
                    <a:pt x="1" y="10"/>
                    <a:pt x="0" y="11"/>
                    <a:pt x="0" y="11"/>
                  </a:cubicBezTo>
                  <a:cubicBezTo>
                    <a:pt x="1" y="14"/>
                    <a:pt x="3" y="17"/>
                    <a:pt x="8" y="17"/>
                  </a:cubicBezTo>
                  <a:cubicBezTo>
                    <a:pt x="18" y="17"/>
                    <a:pt x="18" y="0"/>
                    <a:pt x="8" y="0"/>
                  </a:cubicBezTo>
                </a:path>
              </a:pathLst>
            </a:custGeom>
            <a:solidFill>
              <a:schemeClr val="accent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88" name="Freeform 5623"/>
            <p:cNvSpPr>
              <a:spLocks/>
            </p:cNvSpPr>
            <p:nvPr/>
          </p:nvSpPr>
          <p:spPr bwMode="auto">
            <a:xfrm>
              <a:off x="4311652" y="3001962"/>
              <a:ext cx="1588" cy="1588"/>
            </a:xfrm>
            <a:custGeom>
              <a:avLst/>
              <a:gdLst>
                <a:gd name="T0" fmla="*/ 1588 w 1"/>
                <a:gd name="T1" fmla="*/ 0 h 1"/>
                <a:gd name="T2" fmla="*/ 0 w 1"/>
                <a:gd name="T3" fmla="*/ 1588 h 1"/>
                <a:gd name="T4" fmla="*/ 1588 w 1"/>
                <a:gd name="T5" fmla="*/ 1588 h 1"/>
                <a:gd name="T6" fmla="*/ 1588 w 1"/>
                <a:gd name="T7" fmla="*/ 0 h 1"/>
                <a:gd name="T8" fmla="*/ 1588 w 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 h="1">
                  <a:moveTo>
                    <a:pt x="1" y="0"/>
                  </a:moveTo>
                  <a:cubicBezTo>
                    <a:pt x="0" y="0"/>
                    <a:pt x="0" y="0"/>
                    <a:pt x="0" y="1"/>
                  </a:cubicBezTo>
                  <a:cubicBezTo>
                    <a:pt x="1" y="1"/>
                    <a:pt x="1" y="1"/>
                    <a:pt x="1" y="1"/>
                  </a:cubicBezTo>
                  <a:cubicBezTo>
                    <a:pt x="1" y="0"/>
                    <a:pt x="1" y="0"/>
                    <a:pt x="1" y="0"/>
                  </a:cubicBezTo>
                  <a:cubicBezTo>
                    <a:pt x="1" y="0"/>
                    <a:pt x="1" y="0"/>
                    <a:pt x="1" y="0"/>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89" name="Freeform 5624"/>
            <p:cNvSpPr>
              <a:spLocks/>
            </p:cNvSpPr>
            <p:nvPr/>
          </p:nvSpPr>
          <p:spPr bwMode="auto">
            <a:xfrm>
              <a:off x="4594227" y="3136900"/>
              <a:ext cx="4763" cy="1588"/>
            </a:xfrm>
            <a:custGeom>
              <a:avLst/>
              <a:gdLst>
                <a:gd name="T0" fmla="*/ 0 w 3"/>
                <a:gd name="T1" fmla="*/ 0 h 1"/>
                <a:gd name="T2" fmla="*/ 1588 w 3"/>
                <a:gd name="T3" fmla="*/ 0 h 1"/>
                <a:gd name="T4" fmla="*/ 4763 w 3"/>
                <a:gd name="T5" fmla="*/ 0 h 1"/>
                <a:gd name="T6" fmla="*/ 1588 w 3"/>
                <a:gd name="T7" fmla="*/ 1588 h 1"/>
                <a:gd name="T8" fmla="*/ 0 w 3"/>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1">
                  <a:moveTo>
                    <a:pt x="0" y="0"/>
                  </a:moveTo>
                  <a:lnTo>
                    <a:pt x="1" y="0"/>
                  </a:lnTo>
                  <a:lnTo>
                    <a:pt x="3" y="0"/>
                  </a:lnTo>
                  <a:lnTo>
                    <a:pt x="1" y="1"/>
                  </a:lnTo>
                  <a:lnTo>
                    <a:pt x="0" y="0"/>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90" name="Freeform 5627"/>
            <p:cNvSpPr>
              <a:spLocks/>
            </p:cNvSpPr>
            <p:nvPr/>
          </p:nvSpPr>
          <p:spPr bwMode="auto">
            <a:xfrm>
              <a:off x="4495802" y="3136900"/>
              <a:ext cx="1588" cy="1588"/>
            </a:xfrm>
            <a:custGeom>
              <a:avLst/>
              <a:gdLst>
                <a:gd name="T0" fmla="*/ 0 w 1"/>
                <a:gd name="T1" fmla="*/ 1588 h 1"/>
                <a:gd name="T2" fmla="*/ 0 w 1"/>
                <a:gd name="T3" fmla="*/ 0 h 1"/>
                <a:gd name="T4" fmla="*/ 0 w 1"/>
                <a:gd name="T5" fmla="*/ 1588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0"/>
                    <a:pt x="0" y="0"/>
                    <a:pt x="0" y="0"/>
                  </a:cubicBezTo>
                  <a:cubicBezTo>
                    <a:pt x="1" y="0"/>
                    <a:pt x="0" y="1"/>
                    <a:pt x="0" y="1"/>
                  </a:cubicBezTo>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91" name="Freeform 5628"/>
            <p:cNvSpPr>
              <a:spLocks/>
            </p:cNvSpPr>
            <p:nvPr/>
          </p:nvSpPr>
          <p:spPr bwMode="auto">
            <a:xfrm>
              <a:off x="6623052" y="4198937"/>
              <a:ext cx="12700" cy="11113"/>
            </a:xfrm>
            <a:custGeom>
              <a:avLst/>
              <a:gdLst>
                <a:gd name="T0" fmla="*/ 4233 w 6"/>
                <a:gd name="T1" fmla="*/ 0 h 5"/>
                <a:gd name="T2" fmla="*/ 12700 w 6"/>
                <a:gd name="T3" fmla="*/ 2223 h 5"/>
                <a:gd name="T4" fmla="*/ 4233 w 6"/>
                <a:gd name="T5" fmla="*/ 0 h 5"/>
                <a:gd name="T6" fmla="*/ 0 60000 65536"/>
                <a:gd name="T7" fmla="*/ 0 60000 65536"/>
                <a:gd name="T8" fmla="*/ 0 60000 65536"/>
              </a:gdLst>
              <a:ahLst/>
              <a:cxnLst>
                <a:cxn ang="T6">
                  <a:pos x="T0" y="T1"/>
                </a:cxn>
                <a:cxn ang="T7">
                  <a:pos x="T2" y="T3"/>
                </a:cxn>
                <a:cxn ang="T8">
                  <a:pos x="T4" y="T5"/>
                </a:cxn>
              </a:cxnLst>
              <a:rect l="0" t="0" r="r" b="b"/>
              <a:pathLst>
                <a:path w="6" h="5">
                  <a:moveTo>
                    <a:pt x="2" y="0"/>
                  </a:moveTo>
                  <a:cubicBezTo>
                    <a:pt x="0" y="1"/>
                    <a:pt x="3" y="5"/>
                    <a:pt x="6" y="1"/>
                  </a:cubicBezTo>
                  <a:cubicBezTo>
                    <a:pt x="5" y="0"/>
                    <a:pt x="3" y="0"/>
                    <a:pt x="2" y="0"/>
                  </a:cubicBezTo>
                </a:path>
              </a:pathLst>
            </a:custGeom>
            <a:solidFill>
              <a:srgbClr val="E8FF55"/>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sp>
          <p:nvSpPr>
            <p:cNvPr id="2192" name="Freeform 5629"/>
            <p:cNvSpPr>
              <a:spLocks/>
            </p:cNvSpPr>
            <p:nvPr/>
          </p:nvSpPr>
          <p:spPr bwMode="auto">
            <a:xfrm>
              <a:off x="2778127" y="3911600"/>
              <a:ext cx="11113" cy="33338"/>
            </a:xfrm>
            <a:custGeom>
              <a:avLst/>
              <a:gdLst>
                <a:gd name="T0" fmla="*/ 0 w 5"/>
                <a:gd name="T1" fmla="*/ 33338 h 16"/>
                <a:gd name="T2" fmla="*/ 11113 w 5"/>
                <a:gd name="T3" fmla="*/ 31254 h 16"/>
                <a:gd name="T4" fmla="*/ 0 w 5"/>
                <a:gd name="T5" fmla="*/ 33338 h 16"/>
                <a:gd name="T6" fmla="*/ 0 60000 65536"/>
                <a:gd name="T7" fmla="*/ 0 60000 65536"/>
                <a:gd name="T8" fmla="*/ 0 60000 65536"/>
              </a:gdLst>
              <a:ahLst/>
              <a:cxnLst>
                <a:cxn ang="T6">
                  <a:pos x="T0" y="T1"/>
                </a:cxn>
                <a:cxn ang="T7">
                  <a:pos x="T2" y="T3"/>
                </a:cxn>
                <a:cxn ang="T8">
                  <a:pos x="T4" y="T5"/>
                </a:cxn>
              </a:cxnLst>
              <a:rect l="0" t="0" r="r" b="b"/>
              <a:pathLst>
                <a:path w="5" h="16">
                  <a:moveTo>
                    <a:pt x="0" y="16"/>
                  </a:moveTo>
                  <a:cubicBezTo>
                    <a:pt x="0" y="16"/>
                    <a:pt x="1" y="0"/>
                    <a:pt x="5" y="15"/>
                  </a:cubicBezTo>
                  <a:lnTo>
                    <a:pt x="0" y="16"/>
                  </a:lnTo>
                  <a:close/>
                </a:path>
              </a:pathLst>
            </a:custGeom>
            <a:solidFill>
              <a:srgbClr val="B3B3B3"/>
            </a:solidFill>
            <a:ln w="3175">
              <a:solidFill>
                <a:schemeClr val="tx1"/>
              </a:solidFill>
              <a:round/>
              <a:headEnd/>
              <a:tailEnd/>
            </a:ln>
          </p:spPr>
          <p:txBody>
            <a:bodyPr/>
            <a:lstStyle/>
            <a:p>
              <a:pPr defTabSz="457200" fontAlgn="base">
                <a:spcBef>
                  <a:spcPct val="0"/>
                </a:spcBef>
                <a:spcAft>
                  <a:spcPct val="0"/>
                </a:spcAft>
              </a:pPr>
              <a:endParaRPr lang="en-GB" dirty="0">
                <a:solidFill>
                  <a:srgbClr val="2E3192"/>
                </a:solidFill>
              </a:endParaRPr>
            </a:p>
          </p:txBody>
        </p:sp>
      </p:grpSp>
      <p:sp>
        <p:nvSpPr>
          <p:cNvPr id="2098" name="TextBox 4"/>
          <p:cNvSpPr txBox="1">
            <a:spLocks noChangeArrowheads="1"/>
          </p:cNvSpPr>
          <p:nvPr/>
        </p:nvSpPr>
        <p:spPr bwMode="auto">
          <a:xfrm>
            <a:off x="452018" y="1244043"/>
            <a:ext cx="1788300" cy="954107"/>
          </a:xfrm>
          <a:prstGeom prst="rect">
            <a:avLst/>
          </a:prstGeom>
          <a:noFill/>
          <a:ln w="9525">
            <a:noFill/>
            <a:miter lim="800000"/>
            <a:headEnd/>
            <a:tailEnd/>
          </a:ln>
        </p:spPr>
        <p:txBody>
          <a:bodyPr wrap="square">
            <a:spAutoFit/>
          </a:bodyPr>
          <a:lstStyle/>
          <a:p>
            <a:pPr algn="ctr"/>
            <a:r>
              <a:rPr lang="en-GB" altLang="zh-TW" sz="1400" b="1" u="sng" dirty="0" smtClean="0">
                <a:solidFill>
                  <a:srgbClr val="7030A0"/>
                </a:solidFill>
                <a:ea typeface="新細明體" charset="-120"/>
                <a:cs typeface="Arial" charset="0"/>
              </a:rPr>
              <a:t>NORTH AMERICA</a:t>
            </a:r>
          </a:p>
          <a:p>
            <a:pPr algn="ctr"/>
            <a:r>
              <a:rPr lang="en-GB" altLang="zh-TW" sz="1400" dirty="0" smtClean="0">
                <a:solidFill>
                  <a:srgbClr val="000000"/>
                </a:solidFill>
                <a:ea typeface="新細明體" charset="-120"/>
                <a:cs typeface="Arial" charset="0"/>
              </a:rPr>
              <a:t>USA </a:t>
            </a:r>
            <a:endParaRPr lang="en-GB" altLang="zh-TW" sz="1400" dirty="0">
              <a:solidFill>
                <a:srgbClr val="000000"/>
              </a:solidFill>
              <a:ea typeface="新細明體" charset="-120"/>
              <a:cs typeface="Arial" charset="0"/>
            </a:endParaRPr>
          </a:p>
          <a:p>
            <a:pPr algn="ctr"/>
            <a:r>
              <a:rPr lang="en-GB" altLang="zh-TW" sz="1400" dirty="0" smtClean="0">
                <a:solidFill>
                  <a:srgbClr val="000000"/>
                </a:solidFill>
                <a:ea typeface="新細明體" charset="-120"/>
                <a:cs typeface="Arial" charset="0"/>
              </a:rPr>
              <a:t>Canada</a:t>
            </a:r>
          </a:p>
          <a:p>
            <a:pPr algn="ctr"/>
            <a:r>
              <a:rPr lang="en-GB" altLang="zh-TW" sz="1400" dirty="0" smtClean="0">
                <a:solidFill>
                  <a:srgbClr val="000000"/>
                </a:solidFill>
                <a:ea typeface="新細明體" charset="-120"/>
                <a:cs typeface="Arial" charset="0"/>
              </a:rPr>
              <a:t>Mexico </a:t>
            </a:r>
            <a:endParaRPr lang="en-GB" altLang="zh-TW" sz="1400" dirty="0">
              <a:solidFill>
                <a:srgbClr val="000000"/>
              </a:solidFill>
              <a:ea typeface="新細明體" charset="-120"/>
              <a:cs typeface="Arial" charset="0"/>
            </a:endParaRPr>
          </a:p>
        </p:txBody>
      </p:sp>
      <p:sp>
        <p:nvSpPr>
          <p:cNvPr id="4192" name="Rectangle 6"/>
          <p:cNvSpPr>
            <a:spLocks noChangeArrowheads="1"/>
          </p:cNvSpPr>
          <p:nvPr/>
        </p:nvSpPr>
        <p:spPr bwMode="auto">
          <a:xfrm>
            <a:off x="4123287" y="1156411"/>
            <a:ext cx="3557436" cy="954107"/>
          </a:xfrm>
          <a:prstGeom prst="rect">
            <a:avLst/>
          </a:prstGeom>
          <a:solidFill>
            <a:schemeClr val="bg1"/>
          </a:solidFill>
          <a:ln w="9525">
            <a:noFill/>
            <a:miter lim="800000"/>
            <a:headEnd/>
            <a:tailEnd/>
          </a:ln>
        </p:spPr>
        <p:txBody>
          <a:bodyPr wrap="square">
            <a:spAutoFit/>
          </a:bodyPr>
          <a:lstStyle/>
          <a:p>
            <a:pPr algn="ctr"/>
            <a:r>
              <a:rPr lang="en-GB" altLang="zh-TW" sz="1400" b="1" u="sng" dirty="0">
                <a:solidFill>
                  <a:srgbClr val="7030A0"/>
                </a:solidFill>
                <a:ea typeface="新細明體" charset="-120"/>
                <a:cs typeface="Arial" charset="0"/>
              </a:rPr>
              <a:t>EUROPE</a:t>
            </a:r>
          </a:p>
          <a:p>
            <a:pPr algn="ctr"/>
            <a:r>
              <a:rPr lang="en-GB" altLang="zh-TW" sz="1400" dirty="0" smtClean="0">
                <a:solidFill>
                  <a:srgbClr val="000000"/>
                </a:solidFill>
                <a:ea typeface="新細明體" charset="-120"/>
                <a:cs typeface="Arial" charset="0"/>
              </a:rPr>
              <a:t>Austria, Denmark, France, Germany, Greece, Hungary, Ireland, Italy, Netherlands, Portugal, Spain, Turkey, UK </a:t>
            </a:r>
            <a:endParaRPr lang="en-GB" altLang="zh-TW" sz="1400" dirty="0">
              <a:solidFill>
                <a:srgbClr val="000000"/>
              </a:solidFill>
              <a:ea typeface="新細明體" charset="-120"/>
              <a:cs typeface="Arial" charset="0"/>
            </a:endParaRPr>
          </a:p>
        </p:txBody>
      </p:sp>
      <p:sp>
        <p:nvSpPr>
          <p:cNvPr id="4193" name="Rectangle 5"/>
          <p:cNvSpPr>
            <a:spLocks noChangeArrowheads="1"/>
          </p:cNvSpPr>
          <p:nvPr/>
        </p:nvSpPr>
        <p:spPr bwMode="auto">
          <a:xfrm>
            <a:off x="315871" y="4823537"/>
            <a:ext cx="1737462" cy="738664"/>
          </a:xfrm>
          <a:prstGeom prst="rect">
            <a:avLst/>
          </a:prstGeom>
          <a:noFill/>
          <a:ln w="9525">
            <a:noFill/>
            <a:miter lim="800000"/>
            <a:headEnd/>
            <a:tailEnd/>
          </a:ln>
        </p:spPr>
        <p:txBody>
          <a:bodyPr wrap="none">
            <a:spAutoFit/>
          </a:bodyPr>
          <a:lstStyle/>
          <a:p>
            <a:pPr algn="ctr"/>
            <a:r>
              <a:rPr lang="en-GB" altLang="zh-TW" sz="1400" b="1" u="sng" dirty="0" smtClean="0">
                <a:solidFill>
                  <a:srgbClr val="7030A0"/>
                </a:solidFill>
                <a:ea typeface="新細明體" charset="-120"/>
                <a:cs typeface="Arial" charset="0"/>
              </a:rPr>
              <a:t>SOUTH AMERICA </a:t>
            </a:r>
          </a:p>
          <a:p>
            <a:pPr algn="ctr"/>
            <a:r>
              <a:rPr lang="en-GB" altLang="zh-TW" sz="1400" dirty="0" smtClean="0">
                <a:solidFill>
                  <a:srgbClr val="000000"/>
                </a:solidFill>
                <a:ea typeface="新細明體" charset="-120"/>
                <a:cs typeface="Arial" charset="0"/>
              </a:rPr>
              <a:t>Argentina</a:t>
            </a:r>
            <a:br>
              <a:rPr lang="en-GB" altLang="zh-TW" sz="1400" dirty="0" smtClean="0">
                <a:solidFill>
                  <a:srgbClr val="000000"/>
                </a:solidFill>
                <a:ea typeface="新細明體" charset="-120"/>
                <a:cs typeface="Arial" charset="0"/>
              </a:rPr>
            </a:br>
            <a:r>
              <a:rPr lang="en-GB" altLang="zh-TW" sz="1400" dirty="0" smtClean="0">
                <a:solidFill>
                  <a:srgbClr val="000000"/>
                </a:solidFill>
                <a:ea typeface="新細明體" charset="-120"/>
                <a:cs typeface="Arial" charset="0"/>
              </a:rPr>
              <a:t>Chile</a:t>
            </a:r>
            <a:endParaRPr lang="en-GB" altLang="zh-TW" sz="1400" dirty="0">
              <a:solidFill>
                <a:srgbClr val="000000"/>
              </a:solidFill>
              <a:ea typeface="新細明體" charset="-120"/>
              <a:cs typeface="Arial" charset="0"/>
            </a:endParaRPr>
          </a:p>
        </p:txBody>
      </p:sp>
      <p:sp>
        <p:nvSpPr>
          <p:cNvPr id="4194" name="Rectangle 7"/>
          <p:cNvSpPr>
            <a:spLocks noChangeArrowheads="1"/>
          </p:cNvSpPr>
          <p:nvPr/>
        </p:nvSpPr>
        <p:spPr bwMode="auto">
          <a:xfrm>
            <a:off x="7680723" y="2583051"/>
            <a:ext cx="1172607" cy="1384995"/>
          </a:xfrm>
          <a:prstGeom prst="rect">
            <a:avLst/>
          </a:prstGeom>
          <a:solidFill>
            <a:schemeClr val="bg1"/>
          </a:solidFill>
          <a:ln w="9525">
            <a:noFill/>
            <a:miter lim="800000"/>
            <a:headEnd/>
            <a:tailEnd/>
          </a:ln>
        </p:spPr>
        <p:txBody>
          <a:bodyPr wrap="square">
            <a:spAutoFit/>
          </a:bodyPr>
          <a:lstStyle/>
          <a:p>
            <a:pPr algn="ctr"/>
            <a:r>
              <a:rPr lang="fr-FR" altLang="zh-TW" sz="1400" b="1" u="sng" dirty="0" smtClean="0">
                <a:solidFill>
                  <a:srgbClr val="7030A0"/>
                </a:solidFill>
                <a:ea typeface="新細明體" charset="-120"/>
                <a:cs typeface="Arial" charset="0"/>
              </a:rPr>
              <a:t>ASIA</a:t>
            </a:r>
            <a:r>
              <a:rPr lang="fr-FR" altLang="zh-TW" sz="1400" dirty="0">
                <a:solidFill>
                  <a:srgbClr val="000000"/>
                </a:solidFill>
                <a:ea typeface="新細明體" charset="-120"/>
                <a:cs typeface="Arial" charset="0"/>
              </a:rPr>
              <a:t/>
            </a:r>
            <a:br>
              <a:rPr lang="fr-FR" altLang="zh-TW" sz="1400" dirty="0">
                <a:solidFill>
                  <a:srgbClr val="000000"/>
                </a:solidFill>
                <a:ea typeface="新細明體" charset="-120"/>
                <a:cs typeface="Arial" charset="0"/>
              </a:rPr>
            </a:br>
            <a:r>
              <a:rPr lang="fr-FR" altLang="zh-TW" sz="1400" dirty="0" smtClean="0">
                <a:solidFill>
                  <a:srgbClr val="000000"/>
                </a:solidFill>
                <a:ea typeface="新細明體" charset="-120"/>
                <a:cs typeface="Arial" charset="0"/>
              </a:rPr>
              <a:t>China</a:t>
            </a:r>
            <a:br>
              <a:rPr lang="fr-FR" altLang="zh-TW" sz="1400" dirty="0" smtClean="0">
                <a:solidFill>
                  <a:srgbClr val="000000"/>
                </a:solidFill>
                <a:ea typeface="新細明體" charset="-120"/>
                <a:cs typeface="Arial" charset="0"/>
              </a:rPr>
            </a:br>
            <a:r>
              <a:rPr lang="fr-FR" altLang="zh-TW" sz="1400" dirty="0" smtClean="0">
                <a:solidFill>
                  <a:srgbClr val="000000"/>
                </a:solidFill>
                <a:ea typeface="新細明體" charset="-120"/>
                <a:cs typeface="Arial" charset="0"/>
              </a:rPr>
              <a:t>India</a:t>
            </a:r>
            <a:br>
              <a:rPr lang="fr-FR" altLang="zh-TW" sz="1400" dirty="0" smtClean="0">
                <a:solidFill>
                  <a:srgbClr val="000000"/>
                </a:solidFill>
                <a:ea typeface="新細明體" charset="-120"/>
                <a:cs typeface="Arial" charset="0"/>
              </a:rPr>
            </a:br>
            <a:r>
              <a:rPr lang="fr-FR" altLang="zh-TW" sz="1400" dirty="0" smtClean="0">
                <a:solidFill>
                  <a:srgbClr val="000000"/>
                </a:solidFill>
                <a:ea typeface="新細明體" charset="-120"/>
                <a:cs typeface="Arial" charset="0"/>
              </a:rPr>
              <a:t>Korea</a:t>
            </a:r>
            <a:br>
              <a:rPr lang="fr-FR" altLang="zh-TW" sz="1400" dirty="0" smtClean="0">
                <a:solidFill>
                  <a:srgbClr val="000000"/>
                </a:solidFill>
                <a:ea typeface="新細明體" charset="-120"/>
                <a:cs typeface="Arial" charset="0"/>
              </a:rPr>
            </a:br>
            <a:r>
              <a:rPr lang="fr-FR" altLang="zh-TW" sz="1400" dirty="0" smtClean="0">
                <a:solidFill>
                  <a:srgbClr val="000000"/>
                </a:solidFill>
                <a:ea typeface="新細明體" charset="-120"/>
                <a:cs typeface="Arial" charset="0"/>
              </a:rPr>
              <a:t>Singapore</a:t>
            </a:r>
            <a:br>
              <a:rPr lang="fr-FR" altLang="zh-TW" sz="1400" dirty="0" smtClean="0">
                <a:solidFill>
                  <a:srgbClr val="000000"/>
                </a:solidFill>
                <a:ea typeface="新細明體" charset="-120"/>
                <a:cs typeface="Arial" charset="0"/>
              </a:rPr>
            </a:br>
            <a:r>
              <a:rPr lang="fr-FR" altLang="zh-TW" sz="1400" dirty="0" smtClean="0">
                <a:solidFill>
                  <a:srgbClr val="000000"/>
                </a:solidFill>
                <a:ea typeface="新細明體" charset="-120"/>
                <a:cs typeface="Arial" charset="0"/>
              </a:rPr>
              <a:t>Taiwan</a:t>
            </a:r>
            <a:endParaRPr lang="en-GB" altLang="zh-TW" sz="1400" dirty="0">
              <a:solidFill>
                <a:srgbClr val="000000"/>
              </a:solidFill>
              <a:ea typeface="新細明體" charset="-120"/>
              <a:cs typeface="Arial" charset="0"/>
            </a:endParaRPr>
          </a:p>
        </p:txBody>
      </p:sp>
    </p:spTree>
    <p:extLst>
      <p:ext uri="{BB962C8B-B14F-4D97-AF65-F5344CB8AC3E}">
        <p14:creationId xmlns:p14="http://schemas.microsoft.com/office/powerpoint/2010/main" val="30587834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Primary PFS Analysis</a:t>
            </a:r>
            <a:endParaRPr lang="en-GB" dirty="0"/>
          </a:p>
        </p:txBody>
      </p:sp>
      <p:sp>
        <p:nvSpPr>
          <p:cNvPr id="12" name="Rounded Rectangle 11"/>
          <p:cNvSpPr/>
          <p:nvPr/>
        </p:nvSpPr>
        <p:spPr>
          <a:xfrm>
            <a:off x="6397567" y="1675806"/>
            <a:ext cx="2351146" cy="869257"/>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457200" fontAlgn="base">
              <a:spcBef>
                <a:spcPct val="0"/>
              </a:spcBef>
              <a:spcAft>
                <a:spcPct val="0"/>
              </a:spcAft>
            </a:pPr>
            <a:r>
              <a:rPr lang="en-GB" sz="1600" b="1" dirty="0" smtClean="0">
                <a:solidFill>
                  <a:schemeClr val="tx1"/>
                </a:solidFill>
              </a:rPr>
              <a:t>Ineligible/not treated </a:t>
            </a:r>
            <a:br>
              <a:rPr lang="en-GB" sz="1600" b="1" dirty="0" smtClean="0">
                <a:solidFill>
                  <a:schemeClr val="tx1"/>
                </a:solidFill>
              </a:rPr>
            </a:br>
            <a:r>
              <a:rPr lang="en-GB" sz="1600" b="1" dirty="0" smtClean="0">
                <a:solidFill>
                  <a:schemeClr val="tx1"/>
                </a:solidFill>
              </a:rPr>
              <a:t>(n=166)</a:t>
            </a:r>
            <a:endParaRPr lang="en-GB" sz="1600" b="1" dirty="0">
              <a:solidFill>
                <a:schemeClr val="tx1"/>
              </a:solidFill>
            </a:endParaRPr>
          </a:p>
        </p:txBody>
      </p:sp>
      <p:sp>
        <p:nvSpPr>
          <p:cNvPr id="49" name="Rounded Rectangle 48"/>
          <p:cNvSpPr/>
          <p:nvPr/>
        </p:nvSpPr>
        <p:spPr>
          <a:xfrm>
            <a:off x="1471798" y="5676278"/>
            <a:ext cx="2520000" cy="669911"/>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lnSpc>
                <a:spcPts val="2000"/>
              </a:lnSpc>
              <a:spcBef>
                <a:spcPct val="0"/>
              </a:spcBef>
              <a:spcAft>
                <a:spcPct val="0"/>
              </a:spcAft>
            </a:pPr>
            <a:r>
              <a:rPr lang="en-GB" b="1" dirty="0" smtClean="0">
                <a:solidFill>
                  <a:prstClr val="white"/>
                </a:solidFill>
              </a:rPr>
              <a:t>Remaining on treatment (n=70)</a:t>
            </a:r>
            <a:endParaRPr lang="en-GB" b="1" baseline="30000" dirty="0">
              <a:solidFill>
                <a:prstClr val="white"/>
              </a:solidFill>
            </a:endParaRPr>
          </a:p>
        </p:txBody>
      </p:sp>
      <p:sp>
        <p:nvSpPr>
          <p:cNvPr id="25" name="Rounded Rectangle 24"/>
          <p:cNvSpPr/>
          <p:nvPr/>
        </p:nvSpPr>
        <p:spPr>
          <a:xfrm>
            <a:off x="4639887" y="5676278"/>
            <a:ext cx="2520000" cy="669911"/>
          </a:xfrm>
          <a:prstGeom prst="round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lnSpc>
                <a:spcPts val="2000"/>
              </a:lnSpc>
              <a:spcBef>
                <a:spcPct val="0"/>
              </a:spcBef>
              <a:spcAft>
                <a:spcPct val="0"/>
              </a:spcAft>
            </a:pPr>
            <a:r>
              <a:rPr lang="en-GB" b="1" dirty="0">
                <a:solidFill>
                  <a:prstClr val="white"/>
                </a:solidFill>
              </a:rPr>
              <a:t>Remaining on treatment </a:t>
            </a:r>
            <a:r>
              <a:rPr lang="en-GB" b="1" dirty="0" smtClean="0">
                <a:solidFill>
                  <a:prstClr val="white"/>
                </a:solidFill>
              </a:rPr>
              <a:t>(n=69)</a:t>
            </a:r>
            <a:endParaRPr lang="en-GB" b="1" baseline="30000" dirty="0">
              <a:solidFill>
                <a:prstClr val="white"/>
              </a:solidFill>
            </a:endParaRPr>
          </a:p>
        </p:txBody>
      </p:sp>
      <p:sp>
        <p:nvSpPr>
          <p:cNvPr id="28" name="Rounded Rectangle 27"/>
          <p:cNvSpPr/>
          <p:nvPr/>
        </p:nvSpPr>
        <p:spPr>
          <a:xfrm>
            <a:off x="1471798" y="4688999"/>
            <a:ext cx="2520000" cy="731879"/>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r>
              <a:rPr lang="en-GB" b="1" dirty="0" smtClean="0">
                <a:solidFill>
                  <a:prstClr val="white"/>
                </a:solidFill>
              </a:rPr>
              <a:t>Treated </a:t>
            </a:r>
            <a:br>
              <a:rPr lang="en-GB" b="1" dirty="0" smtClean="0">
                <a:solidFill>
                  <a:prstClr val="white"/>
                </a:solidFill>
              </a:rPr>
            </a:br>
            <a:r>
              <a:rPr lang="en-GB" b="1" dirty="0" smtClean="0">
                <a:solidFill>
                  <a:prstClr val="white"/>
                </a:solidFill>
              </a:rPr>
              <a:t>(n=329)</a:t>
            </a:r>
            <a:endParaRPr lang="en-GB" b="1" dirty="0">
              <a:solidFill>
                <a:prstClr val="white"/>
              </a:solidFill>
            </a:endParaRPr>
          </a:p>
        </p:txBody>
      </p:sp>
      <p:sp>
        <p:nvSpPr>
          <p:cNvPr id="52" name="Rounded Rectangle 51"/>
          <p:cNvSpPr/>
          <p:nvPr/>
        </p:nvSpPr>
        <p:spPr>
          <a:xfrm>
            <a:off x="1471798" y="3747720"/>
            <a:ext cx="2520000" cy="707116"/>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r>
              <a:rPr lang="en-GB" b="1" dirty="0" smtClean="0">
                <a:solidFill>
                  <a:prstClr val="white"/>
                </a:solidFill>
              </a:rPr>
              <a:t>Afatinib </a:t>
            </a:r>
            <a:br>
              <a:rPr lang="en-GB" b="1" dirty="0" smtClean="0">
                <a:solidFill>
                  <a:prstClr val="white"/>
                </a:solidFill>
              </a:rPr>
            </a:br>
            <a:r>
              <a:rPr lang="en-GB" b="1" dirty="0" smtClean="0">
                <a:solidFill>
                  <a:prstClr val="white"/>
                </a:solidFill>
              </a:rPr>
              <a:t>(n=335</a:t>
            </a:r>
            <a:r>
              <a:rPr lang="en-GB" sz="1600" b="1" dirty="0" smtClean="0">
                <a:solidFill>
                  <a:prstClr val="white"/>
                </a:solidFill>
              </a:rPr>
              <a:t>)</a:t>
            </a:r>
            <a:endParaRPr lang="en-GB" sz="1600" b="1" dirty="0">
              <a:solidFill>
                <a:prstClr val="white"/>
              </a:solidFill>
            </a:endParaRPr>
          </a:p>
        </p:txBody>
      </p:sp>
      <p:sp>
        <p:nvSpPr>
          <p:cNvPr id="27" name="Rounded Rectangle 26"/>
          <p:cNvSpPr/>
          <p:nvPr/>
        </p:nvSpPr>
        <p:spPr>
          <a:xfrm>
            <a:off x="4639887" y="3747720"/>
            <a:ext cx="2520000" cy="707116"/>
          </a:xfrm>
          <a:prstGeom prst="round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r>
              <a:rPr lang="en-GB" b="1" dirty="0" smtClean="0">
                <a:solidFill>
                  <a:prstClr val="white"/>
                </a:solidFill>
              </a:rPr>
              <a:t>Erlotinib </a:t>
            </a:r>
            <a:br>
              <a:rPr lang="en-GB" b="1" dirty="0" smtClean="0">
                <a:solidFill>
                  <a:prstClr val="white"/>
                </a:solidFill>
              </a:rPr>
            </a:br>
            <a:r>
              <a:rPr lang="en-GB" b="1" dirty="0" smtClean="0">
                <a:solidFill>
                  <a:prstClr val="white"/>
                </a:solidFill>
              </a:rPr>
              <a:t>(n=334)</a:t>
            </a:r>
            <a:endParaRPr lang="en-GB" b="1" dirty="0">
              <a:solidFill>
                <a:prstClr val="white"/>
              </a:solidFill>
            </a:endParaRPr>
          </a:p>
        </p:txBody>
      </p:sp>
      <p:sp>
        <p:nvSpPr>
          <p:cNvPr id="29" name="Rounded Rectangle 28"/>
          <p:cNvSpPr/>
          <p:nvPr/>
        </p:nvSpPr>
        <p:spPr>
          <a:xfrm>
            <a:off x="4639887" y="4688999"/>
            <a:ext cx="2520000" cy="731878"/>
          </a:xfrm>
          <a:prstGeom prst="round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r>
              <a:rPr lang="en-GB" b="1" dirty="0" smtClean="0">
                <a:solidFill>
                  <a:prstClr val="white"/>
                </a:solidFill>
              </a:rPr>
              <a:t>Treated </a:t>
            </a:r>
            <a:br>
              <a:rPr lang="en-GB" b="1" dirty="0" smtClean="0">
                <a:solidFill>
                  <a:prstClr val="white"/>
                </a:solidFill>
              </a:rPr>
            </a:br>
            <a:r>
              <a:rPr lang="en-GB" b="1" dirty="0" smtClean="0">
                <a:solidFill>
                  <a:prstClr val="white"/>
                </a:solidFill>
              </a:rPr>
              <a:t>(n=332)</a:t>
            </a:r>
            <a:endParaRPr lang="en-GB" b="1" dirty="0">
              <a:solidFill>
                <a:prstClr val="white"/>
              </a:solidFill>
            </a:endParaRPr>
          </a:p>
        </p:txBody>
      </p:sp>
      <p:sp>
        <p:nvSpPr>
          <p:cNvPr id="6" name="Rounded Rectangle 5"/>
          <p:cNvSpPr/>
          <p:nvPr/>
        </p:nvSpPr>
        <p:spPr>
          <a:xfrm>
            <a:off x="2947617" y="2455971"/>
            <a:ext cx="2520000" cy="689208"/>
          </a:xfrm>
          <a:prstGeom prst="round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lnSpc>
                <a:spcPts val="2000"/>
              </a:lnSpc>
              <a:spcBef>
                <a:spcPct val="0"/>
              </a:spcBef>
              <a:spcAft>
                <a:spcPct val="0"/>
              </a:spcAft>
            </a:pPr>
            <a:endParaRPr lang="en-GB" sz="1400" b="1" dirty="0" smtClean="0">
              <a:solidFill>
                <a:prstClr val="black"/>
              </a:solidFill>
            </a:endParaRPr>
          </a:p>
          <a:p>
            <a:pPr algn="ctr" defTabSz="457200" fontAlgn="base">
              <a:lnSpc>
                <a:spcPts val="2000"/>
              </a:lnSpc>
              <a:spcBef>
                <a:spcPct val="0"/>
              </a:spcBef>
              <a:spcAft>
                <a:spcPct val="0"/>
              </a:spcAft>
            </a:pPr>
            <a:r>
              <a:rPr lang="en-GB" b="1" dirty="0" smtClean="0">
                <a:solidFill>
                  <a:prstClr val="black"/>
                </a:solidFill>
              </a:rPr>
              <a:t>Randomised </a:t>
            </a:r>
            <a:br>
              <a:rPr lang="en-GB" b="1" dirty="0" smtClean="0">
                <a:solidFill>
                  <a:prstClr val="black"/>
                </a:solidFill>
              </a:rPr>
            </a:br>
            <a:r>
              <a:rPr lang="en-GB" b="1" dirty="0" smtClean="0">
                <a:solidFill>
                  <a:prstClr val="black"/>
                </a:solidFill>
              </a:rPr>
              <a:t>(n=669)</a:t>
            </a:r>
          </a:p>
          <a:p>
            <a:pPr algn="ctr" defTabSz="457200" fontAlgn="base">
              <a:lnSpc>
                <a:spcPts val="2000"/>
              </a:lnSpc>
              <a:spcBef>
                <a:spcPct val="0"/>
              </a:spcBef>
              <a:spcAft>
                <a:spcPct val="0"/>
              </a:spcAft>
            </a:pPr>
            <a:endParaRPr lang="en-GB" sz="1400" b="1" dirty="0">
              <a:solidFill>
                <a:prstClr val="black"/>
              </a:solidFill>
            </a:endParaRPr>
          </a:p>
        </p:txBody>
      </p:sp>
      <p:cxnSp>
        <p:nvCxnSpPr>
          <p:cNvPr id="24" name="Straight Arrow Connector 23"/>
          <p:cNvCxnSpPr/>
          <p:nvPr/>
        </p:nvCxnSpPr>
        <p:spPr>
          <a:xfrm flipH="1" flipV="1">
            <a:off x="4207617" y="1790584"/>
            <a:ext cx="1" cy="639701"/>
          </a:xfrm>
          <a:prstGeom prst="straightConnector1">
            <a:avLst/>
          </a:prstGeom>
          <a:ln w="38100">
            <a:solidFill>
              <a:srgbClr val="717073"/>
            </a:solidFill>
            <a:headEnd type="triangle" w="lg" len="lg"/>
            <a:tailEnd type="none" w="lg" len="lg"/>
          </a:ln>
          <a:effectLst/>
        </p:spPr>
        <p:style>
          <a:lnRef idx="2">
            <a:schemeClr val="accent1"/>
          </a:lnRef>
          <a:fillRef idx="0">
            <a:schemeClr val="accent1"/>
          </a:fillRef>
          <a:effectRef idx="1">
            <a:schemeClr val="accent1"/>
          </a:effectRef>
          <a:fontRef idx="minor">
            <a:schemeClr val="tx1"/>
          </a:fontRef>
        </p:style>
      </p:cxnSp>
      <p:cxnSp>
        <p:nvCxnSpPr>
          <p:cNvPr id="31" name="Straight Arrow Connector 30"/>
          <p:cNvCxnSpPr/>
          <p:nvPr/>
        </p:nvCxnSpPr>
        <p:spPr>
          <a:xfrm>
            <a:off x="4207618" y="2110434"/>
            <a:ext cx="2189949" cy="1"/>
          </a:xfrm>
          <a:prstGeom prst="straightConnector1">
            <a:avLst/>
          </a:prstGeom>
          <a:ln w="38100">
            <a:solidFill>
              <a:srgbClr val="717073"/>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34" name="Elbow Connector 33"/>
          <p:cNvCxnSpPr>
            <a:stCxn id="6" idx="2"/>
            <a:endCxn id="52" idx="0"/>
          </p:cNvCxnSpPr>
          <p:nvPr/>
        </p:nvCxnSpPr>
        <p:spPr>
          <a:xfrm rot="5400000">
            <a:off x="3168438" y="2708540"/>
            <a:ext cx="602541" cy="1475819"/>
          </a:xfrm>
          <a:prstGeom prst="bentConnector3">
            <a:avLst/>
          </a:prstGeom>
          <a:ln w="38100">
            <a:solidFill>
              <a:srgbClr val="717073"/>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36" name="Elbow Connector 35"/>
          <p:cNvCxnSpPr>
            <a:stCxn id="6" idx="2"/>
            <a:endCxn id="27" idx="0"/>
          </p:cNvCxnSpPr>
          <p:nvPr/>
        </p:nvCxnSpPr>
        <p:spPr>
          <a:xfrm rot="16200000" flipH="1">
            <a:off x="4752482" y="2600314"/>
            <a:ext cx="602541" cy="1692270"/>
          </a:xfrm>
          <a:prstGeom prst="bentConnector3">
            <a:avLst/>
          </a:prstGeom>
          <a:ln w="38100">
            <a:solidFill>
              <a:srgbClr val="717073"/>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38" name="Straight Arrow Connector 37"/>
          <p:cNvCxnSpPr>
            <a:stCxn id="52" idx="2"/>
            <a:endCxn id="28" idx="0"/>
          </p:cNvCxnSpPr>
          <p:nvPr/>
        </p:nvCxnSpPr>
        <p:spPr>
          <a:xfrm>
            <a:off x="2731798" y="4454836"/>
            <a:ext cx="0" cy="234163"/>
          </a:xfrm>
          <a:prstGeom prst="straightConnector1">
            <a:avLst/>
          </a:prstGeom>
          <a:ln w="38100">
            <a:solidFill>
              <a:srgbClr val="717073"/>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40" name="Straight Arrow Connector 39"/>
          <p:cNvCxnSpPr>
            <a:stCxn id="27" idx="2"/>
            <a:endCxn id="29" idx="0"/>
          </p:cNvCxnSpPr>
          <p:nvPr/>
        </p:nvCxnSpPr>
        <p:spPr>
          <a:xfrm>
            <a:off x="5899887" y="4454836"/>
            <a:ext cx="0" cy="234163"/>
          </a:xfrm>
          <a:prstGeom prst="straightConnector1">
            <a:avLst/>
          </a:prstGeom>
          <a:ln w="38100">
            <a:solidFill>
              <a:srgbClr val="717073"/>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42" name="Straight Arrow Connector 41"/>
          <p:cNvCxnSpPr>
            <a:stCxn id="28" idx="2"/>
            <a:endCxn id="49" idx="0"/>
          </p:cNvCxnSpPr>
          <p:nvPr/>
        </p:nvCxnSpPr>
        <p:spPr>
          <a:xfrm>
            <a:off x="2731798" y="5420878"/>
            <a:ext cx="0" cy="255400"/>
          </a:xfrm>
          <a:prstGeom prst="straightConnector1">
            <a:avLst/>
          </a:prstGeom>
          <a:ln w="38100">
            <a:solidFill>
              <a:srgbClr val="717073"/>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44" name="Straight Arrow Connector 43"/>
          <p:cNvCxnSpPr>
            <a:stCxn id="29" idx="2"/>
            <a:endCxn id="25" idx="0"/>
          </p:cNvCxnSpPr>
          <p:nvPr/>
        </p:nvCxnSpPr>
        <p:spPr>
          <a:xfrm>
            <a:off x="5899887" y="5420877"/>
            <a:ext cx="0" cy="255401"/>
          </a:xfrm>
          <a:prstGeom prst="straightConnector1">
            <a:avLst/>
          </a:prstGeom>
          <a:ln w="38100">
            <a:solidFill>
              <a:srgbClr val="717073"/>
            </a:solidFill>
            <a:tailEnd type="triangle" w="lg" len="lg"/>
          </a:ln>
          <a:effectLst/>
        </p:spPr>
        <p:style>
          <a:lnRef idx="2">
            <a:schemeClr val="accent1"/>
          </a:lnRef>
          <a:fillRef idx="0">
            <a:schemeClr val="accent1"/>
          </a:fillRef>
          <a:effectRef idx="1">
            <a:schemeClr val="accent1"/>
          </a:effectRef>
          <a:fontRef idx="minor">
            <a:schemeClr val="tx1"/>
          </a:fontRef>
        </p:style>
      </p:cxnSp>
      <p:sp>
        <p:nvSpPr>
          <p:cNvPr id="4" name="Rounded Rectangle 3"/>
          <p:cNvSpPr/>
          <p:nvPr/>
        </p:nvSpPr>
        <p:spPr>
          <a:xfrm>
            <a:off x="2318385" y="1326515"/>
            <a:ext cx="3778464" cy="551041"/>
          </a:xfrm>
          <a:prstGeom prst="round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lnSpc>
                <a:spcPts val="2000"/>
              </a:lnSpc>
              <a:spcBef>
                <a:spcPct val="0"/>
              </a:spcBef>
              <a:spcAft>
                <a:spcPct val="0"/>
              </a:spcAft>
            </a:pPr>
            <a:r>
              <a:rPr lang="en-GB" b="1" dirty="0" smtClean="0">
                <a:solidFill>
                  <a:prstClr val="black"/>
                </a:solidFill>
              </a:rPr>
              <a:t>Assessed for eligibility (n=835)</a:t>
            </a:r>
            <a:endParaRPr lang="en-GB" b="1" dirty="0">
              <a:solidFill>
                <a:prstClr val="black"/>
              </a:solidFill>
            </a:endParaRPr>
          </a:p>
        </p:txBody>
      </p:sp>
      <p:sp>
        <p:nvSpPr>
          <p:cNvPr id="22" name="Text Placeholder 6"/>
          <p:cNvSpPr txBox="1">
            <a:spLocks/>
          </p:cNvSpPr>
          <p:nvPr/>
        </p:nvSpPr>
        <p:spPr>
          <a:xfrm>
            <a:off x="206071" y="6358234"/>
            <a:ext cx="4068763" cy="309563"/>
          </a:xfrm>
          <a:prstGeom prst="rect">
            <a:avLst/>
          </a:prstGeom>
        </p:spPr>
        <p:txBody>
          <a:bodyPr vert="horz" wrap="square" lIns="0" tIns="0" rIns="0" bIns="0" rtlCol="0" anchor="b" anchorCtr="0">
            <a:noAutofit/>
          </a:bodyPr>
          <a:lstStyle>
            <a:lvl1pPr marL="176213" indent="-176213" algn="l" defTabSz="914400" rtl="0" eaLnBrk="1" latinLnBrk="0" hangingPunct="1">
              <a:lnSpc>
                <a:spcPct val="100000"/>
              </a:lnSpc>
              <a:spcBef>
                <a:spcPts val="12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720725" indent="-263525" algn="l" defTabSz="914400" rtl="0" eaLnBrk="1" latinLnBrk="0" hangingPunct="1">
              <a:lnSpc>
                <a:spcPct val="100000"/>
              </a:lnSpc>
              <a:spcBef>
                <a:spcPts val="400"/>
              </a:spcBef>
              <a:buClr>
                <a:schemeClr val="tx1">
                  <a:lumMod val="65000"/>
                  <a:lumOff val="35000"/>
                </a:schemeClr>
              </a:buClr>
              <a:buFont typeface="Arial" pitchFamily="34" charset="0"/>
              <a:buChar char="‒"/>
              <a:defRPr sz="1800" kern="1200">
                <a:solidFill>
                  <a:schemeClr val="tx1">
                    <a:lumMod val="65000"/>
                    <a:lumOff val="35000"/>
                  </a:schemeClr>
                </a:solidFill>
                <a:latin typeface="+mn-lt"/>
                <a:ea typeface="+mn-ea"/>
                <a:cs typeface="+mn-cs"/>
              </a:defRPr>
            </a:lvl2pPr>
            <a:lvl3pPr marL="1073150" indent="-158750" algn="l" defTabSz="914400" rtl="0" eaLnBrk="1" latinLnBrk="0" hangingPunct="1">
              <a:lnSpc>
                <a:spcPct val="100000"/>
              </a:lnSpc>
              <a:spcBef>
                <a:spcPts val="400"/>
              </a:spcBef>
              <a:buClr>
                <a:srgbClr val="1CBECA"/>
              </a:buClr>
              <a:buFont typeface="Arial" pitchFamily="34" charset="0"/>
              <a:buChar char="•"/>
              <a:defRPr sz="1600" kern="1200">
                <a:solidFill>
                  <a:schemeClr val="tx1">
                    <a:lumMod val="65000"/>
                    <a:lumOff val="35000"/>
                  </a:schemeClr>
                </a:solidFill>
                <a:latin typeface="+mn-lt"/>
                <a:ea typeface="+mn-ea"/>
                <a:cs typeface="+mn-cs"/>
              </a:defRPr>
            </a:lvl3pPr>
            <a:lvl4pPr marL="1520825" indent="-1492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970088" indent="-141288"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400"/>
              </a:spcBef>
              <a:buFont typeface="Arial" pitchFamily="34" charset="0"/>
              <a:buNone/>
            </a:pPr>
            <a:r>
              <a:rPr lang="en-GB" sz="1000" dirty="0" smtClean="0">
                <a:solidFill>
                  <a:prstClr val="black"/>
                </a:solidFill>
              </a:rPr>
              <a:t>Goss et al. ESMO 2014. Abstract 12220. </a:t>
            </a:r>
            <a:endParaRPr lang="en-GB" sz="1000" dirty="0">
              <a:solidFill>
                <a:prstClr val="black"/>
              </a:solidFill>
            </a:endParaRPr>
          </a:p>
        </p:txBody>
      </p:sp>
    </p:spTree>
    <p:extLst>
      <p:ext uri="{BB962C8B-B14F-4D97-AF65-F5344CB8AC3E}">
        <p14:creationId xmlns:p14="http://schemas.microsoft.com/office/powerpoint/2010/main" val="16785195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p:cNvGrpSpPr/>
          <p:nvPr/>
        </p:nvGrpSpPr>
        <p:grpSpPr>
          <a:xfrm>
            <a:off x="274320" y="1230337"/>
            <a:ext cx="8613140" cy="4782347"/>
            <a:chOff x="800074" y="1376297"/>
            <a:chExt cx="8051804" cy="4601421"/>
          </a:xfrm>
        </p:grpSpPr>
        <p:sp>
          <p:nvSpPr>
            <p:cNvPr id="8" name="Round Same Side Corner Rectangle 7"/>
            <p:cNvSpPr/>
            <p:nvPr/>
          </p:nvSpPr>
          <p:spPr>
            <a:xfrm rot="10800000">
              <a:off x="800074" y="1653360"/>
              <a:ext cx="8051804" cy="4324358"/>
            </a:xfrm>
            <a:prstGeom prst="round2SameRect">
              <a:avLst>
                <a:gd name="adj1" fmla="val 5349"/>
                <a:gd name="adj2" fmla="val 0"/>
              </a:avLst>
            </a:prstGeom>
            <a:solidFill>
              <a:schemeClr val="bg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9" name="Round Same Side Corner Rectangle 8"/>
            <p:cNvSpPr/>
            <p:nvPr/>
          </p:nvSpPr>
          <p:spPr>
            <a:xfrm>
              <a:off x="800839" y="1376297"/>
              <a:ext cx="8050184" cy="561684"/>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2" name="Title 1"/>
          <p:cNvSpPr>
            <a:spLocks noGrp="1"/>
          </p:cNvSpPr>
          <p:nvPr>
            <p:ph type="title"/>
          </p:nvPr>
        </p:nvSpPr>
        <p:spPr/>
        <p:txBody>
          <a:bodyPr/>
          <a:lstStyle/>
          <a:p>
            <a:r>
              <a:rPr lang="en-US" dirty="0" smtClean="0"/>
              <a:t>Demographics and Baseline </a:t>
            </a:r>
            <a:r>
              <a:rPr lang="en-US" dirty="0"/>
              <a:t>C</a:t>
            </a:r>
            <a:r>
              <a:rPr lang="en-US" dirty="0" smtClean="0"/>
              <a:t>haracteristics</a:t>
            </a:r>
            <a:endParaRPr lang="en-US" dirty="0"/>
          </a:p>
        </p:txBody>
      </p:sp>
      <p:sp>
        <p:nvSpPr>
          <p:cNvPr id="10" name="Text Placeholder 9"/>
          <p:cNvSpPr>
            <a:spLocks noGrp="1"/>
          </p:cNvSpPr>
          <p:nvPr>
            <p:ph type="body" sz="quarter" idx="4294967295"/>
          </p:nvPr>
        </p:nvSpPr>
        <p:spPr>
          <a:xfrm>
            <a:off x="209338" y="6029238"/>
            <a:ext cx="7113813" cy="638262"/>
          </a:xfrm>
        </p:spPr>
        <p:txBody>
          <a:bodyPr lIns="0" tIns="0" rIns="0" bIns="0" anchor="t" anchorCtr="0"/>
          <a:lstStyle/>
          <a:p>
            <a:pPr marL="0" indent="0">
              <a:spcBef>
                <a:spcPts val="400"/>
              </a:spcBef>
              <a:buNone/>
            </a:pPr>
            <a:r>
              <a:rPr lang="en-GB" sz="1000" dirty="0" smtClean="0">
                <a:solidFill>
                  <a:schemeClr val="tx1"/>
                </a:solidFill>
              </a:rPr>
              <a:t>CR = complete response; PR = partial response; SD = stable disease. </a:t>
            </a:r>
            <a:r>
              <a:rPr lang="en-GB" sz="1000" baseline="30000" dirty="0" smtClean="0">
                <a:solidFill>
                  <a:schemeClr val="tx1"/>
                </a:solidFill>
              </a:rPr>
              <a:t>a</a:t>
            </a:r>
            <a:r>
              <a:rPr lang="en-GB" sz="1000" dirty="0" smtClean="0">
                <a:solidFill>
                  <a:schemeClr val="tx1"/>
                </a:solidFill>
              </a:rPr>
              <a:t>&lt;1% were ECOG PS 2; </a:t>
            </a:r>
            <a:r>
              <a:rPr lang="en-US" sz="1000" baseline="30000" dirty="0" smtClean="0">
                <a:solidFill>
                  <a:schemeClr val="tx1"/>
                </a:solidFill>
              </a:rPr>
              <a:t>b</a:t>
            </a:r>
            <a:r>
              <a:rPr lang="en-GB" sz="1000" dirty="0" smtClean="0">
                <a:solidFill>
                  <a:schemeClr val="tx1"/>
                </a:solidFill>
              </a:rPr>
              <a:t>&lt;1% were stage </a:t>
            </a:r>
            <a:r>
              <a:rPr lang="en-US" sz="1000" dirty="0" smtClean="0">
                <a:solidFill>
                  <a:schemeClr val="tx1"/>
                </a:solidFill>
              </a:rPr>
              <a:t>IIIA; </a:t>
            </a:r>
            <a:r>
              <a:rPr lang="en-US" sz="1000" baseline="30000" dirty="0" smtClean="0">
                <a:solidFill>
                  <a:schemeClr val="tx1"/>
                </a:solidFill>
              </a:rPr>
              <a:t>c</a:t>
            </a:r>
            <a:r>
              <a:rPr lang="en-GB" sz="1000" dirty="0" smtClean="0">
                <a:solidFill>
                  <a:schemeClr val="tx1"/>
                </a:solidFill>
              </a:rPr>
              <a:t>&lt;1% were </a:t>
            </a:r>
            <a:r>
              <a:rPr lang="en-US" sz="1000" dirty="0" smtClean="0">
                <a:solidFill>
                  <a:schemeClr val="tx1"/>
                </a:solidFill>
              </a:rPr>
              <a:t>undifferentiated (considered to be of squamous histology); </a:t>
            </a:r>
            <a:r>
              <a:rPr lang="en-US" sz="1000" baseline="30000" dirty="0">
                <a:solidFill>
                  <a:schemeClr val="tx1"/>
                </a:solidFill>
              </a:rPr>
              <a:t>d</a:t>
            </a:r>
            <a:r>
              <a:rPr lang="en-US" sz="1000" dirty="0">
                <a:solidFill>
                  <a:schemeClr val="tx1"/>
                </a:solidFill>
              </a:rPr>
              <a:t>&lt;1% had PD; </a:t>
            </a:r>
            <a:r>
              <a:rPr lang="en-US" sz="1000" baseline="30000" dirty="0" smtClean="0">
                <a:solidFill>
                  <a:schemeClr val="tx1"/>
                </a:solidFill>
              </a:rPr>
              <a:t>e</a:t>
            </a:r>
            <a:r>
              <a:rPr lang="en-US" sz="1000" dirty="0" smtClean="0">
                <a:solidFill>
                  <a:schemeClr val="tx1"/>
                </a:solidFill>
              </a:rPr>
              <a:t>&lt;15 </a:t>
            </a:r>
            <a:r>
              <a:rPr lang="en-US" sz="1000" dirty="0">
                <a:solidFill>
                  <a:schemeClr val="tx1"/>
                </a:solidFill>
              </a:rPr>
              <a:t>pack years and stopped &gt;1 year before diagnosis; </a:t>
            </a:r>
            <a:r>
              <a:rPr lang="en-US" sz="1000" baseline="30000" dirty="0" smtClean="0">
                <a:solidFill>
                  <a:schemeClr val="tx1"/>
                </a:solidFill>
              </a:rPr>
              <a:t>f</a:t>
            </a:r>
            <a:r>
              <a:rPr lang="en-US" sz="1000" dirty="0" smtClean="0">
                <a:solidFill>
                  <a:schemeClr val="tx1"/>
                </a:solidFill>
              </a:rPr>
              <a:t>considered to be of squamous histology; </a:t>
            </a:r>
            <a:r>
              <a:rPr lang="en-US" sz="1000" baseline="30000" dirty="0" smtClean="0">
                <a:solidFill>
                  <a:schemeClr val="tx1"/>
                </a:solidFill>
              </a:rPr>
              <a:t>g</a:t>
            </a:r>
            <a:r>
              <a:rPr lang="en-US" sz="1000" dirty="0" smtClean="0">
                <a:solidFill>
                  <a:schemeClr val="tx1"/>
                </a:solidFill>
              </a:rPr>
              <a:t>percentages may not total 100 due to rounding.</a:t>
            </a:r>
          </a:p>
          <a:p>
            <a:pPr marL="0" indent="0">
              <a:spcBef>
                <a:spcPts val="400"/>
              </a:spcBef>
              <a:buNone/>
            </a:pPr>
            <a:r>
              <a:rPr lang="en-GB" sz="1000" dirty="0" smtClean="0">
                <a:solidFill>
                  <a:prstClr val="black"/>
                </a:solidFill>
              </a:rPr>
              <a:t>Goss </a:t>
            </a:r>
            <a:r>
              <a:rPr lang="en-GB" sz="1000" dirty="0">
                <a:solidFill>
                  <a:prstClr val="black"/>
                </a:solidFill>
              </a:rPr>
              <a:t>et al. ESMO 2014. Abstract 12220. </a:t>
            </a:r>
          </a:p>
        </p:txBody>
      </p:sp>
      <p:graphicFrame>
        <p:nvGraphicFramePr>
          <p:cNvPr id="4" name="Table 3"/>
          <p:cNvGraphicFramePr>
            <a:graphicFrameLocks noGrp="1"/>
          </p:cNvGraphicFramePr>
          <p:nvPr>
            <p:extLst>
              <p:ext uri="{D42A27DB-BD31-4B8C-83A1-F6EECF244321}">
                <p14:modId xmlns:p14="http://schemas.microsoft.com/office/powerpoint/2010/main" val="2056422077"/>
              </p:ext>
            </p:extLst>
          </p:nvPr>
        </p:nvGraphicFramePr>
        <p:xfrm>
          <a:off x="288608" y="1159974"/>
          <a:ext cx="8602979" cy="4824638"/>
        </p:xfrm>
        <a:graphic>
          <a:graphicData uri="http://schemas.openxmlformats.org/drawingml/2006/table">
            <a:tbl>
              <a:tblPr firstRow="1" bandRow="1">
                <a:effectLst/>
                <a:tableStyleId>{0E3FDE45-AF77-4B5C-9715-49D594BDF05E}</a:tableStyleId>
              </a:tblPr>
              <a:tblGrid>
                <a:gridCol w="3035037"/>
                <a:gridCol w="1929494"/>
                <a:gridCol w="1133240"/>
                <a:gridCol w="1216815"/>
                <a:gridCol w="1288393"/>
              </a:tblGrid>
              <a:tr h="651472">
                <a:tc gridSpan="2">
                  <a:txBody>
                    <a:bodyPr/>
                    <a:lstStyle/>
                    <a:p>
                      <a:pPr marL="0" marR="0" algn="l">
                        <a:lnSpc>
                          <a:spcPct val="100000"/>
                        </a:lnSpc>
                        <a:spcBef>
                          <a:spcPts val="200"/>
                        </a:spcBef>
                        <a:spcAft>
                          <a:spcPts val="200"/>
                        </a:spcAft>
                      </a:pPr>
                      <a:r>
                        <a:rPr lang="en-US" sz="900" b="1" dirty="0">
                          <a:ln>
                            <a:noFill/>
                          </a:ln>
                          <a:solidFill>
                            <a:schemeClr val="tx1">
                              <a:lumMod val="75000"/>
                              <a:lumOff val="25000"/>
                            </a:schemeClr>
                          </a:solidFill>
                          <a:effectLst/>
                        </a:rPr>
                        <a:t> </a:t>
                      </a:r>
                      <a:endParaRPr lang="en-US" sz="900" b="1" dirty="0">
                        <a:ln>
                          <a:noFill/>
                        </a:ln>
                        <a:solidFill>
                          <a:schemeClr val="tx1">
                            <a:lumMod val="75000"/>
                            <a:lumOff val="25000"/>
                          </a:schemeClr>
                        </a:solidFill>
                        <a:effectLst/>
                        <a:latin typeface="Arial" panose="020B0604020202020204" pitchFamily="34" charset="0"/>
                        <a:ea typeface="SimSun"/>
                        <a:cs typeface="Arial" panose="020B0604020202020204" pitchFamily="34" charset="0"/>
                      </a:endParaRPr>
                    </a:p>
                  </a:txBody>
                  <a:tcPr marL="13148" marR="13148" marT="0" marB="0" anchor="b">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US"/>
                    </a:p>
                  </a:txBody>
                  <a:tcPr/>
                </a:tc>
                <a:tc>
                  <a:txBody>
                    <a:bodyPr/>
                    <a:lstStyle/>
                    <a:p>
                      <a:pPr marL="0" marR="0" algn="ctr">
                        <a:lnSpc>
                          <a:spcPct val="100000"/>
                        </a:lnSpc>
                        <a:spcBef>
                          <a:spcPts val="200"/>
                        </a:spcBef>
                        <a:spcAft>
                          <a:spcPts val="200"/>
                        </a:spcAft>
                      </a:pPr>
                      <a:r>
                        <a:rPr lang="en-US" sz="1200" b="1" kern="1200" dirty="0" smtClean="0">
                          <a:ln>
                            <a:noFill/>
                          </a:ln>
                          <a:solidFill>
                            <a:schemeClr val="bg1"/>
                          </a:solidFill>
                          <a:effectLst/>
                        </a:rPr>
                        <a:t>Afatinib</a:t>
                      </a:r>
                      <a:r>
                        <a:rPr lang="en-US" sz="1200" b="1" baseline="30000" dirty="0" smtClean="0">
                          <a:ln>
                            <a:noFill/>
                          </a:ln>
                          <a:solidFill>
                            <a:schemeClr val="bg1"/>
                          </a:solidFill>
                          <a:effectLst/>
                        </a:rPr>
                        <a:t>g</a:t>
                      </a:r>
                      <a:endParaRPr lang="en-US" sz="1200" b="1" kern="1200" dirty="0">
                        <a:ln>
                          <a:noFill/>
                        </a:ln>
                        <a:solidFill>
                          <a:schemeClr val="bg1"/>
                        </a:solidFill>
                        <a:effectLst/>
                        <a:latin typeface="Arial" panose="020B0604020202020204" pitchFamily="34" charset="0"/>
                        <a:ea typeface="SimSun"/>
                        <a:cs typeface="Arial" panose="020B0604020202020204" pitchFamily="34" charset="0"/>
                      </a:endParaRPr>
                    </a:p>
                  </a:txBody>
                  <a:tcPr marL="13148" marR="13148" marT="0"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200" b="1" kern="1200" dirty="0" smtClean="0">
                          <a:ln>
                            <a:noFill/>
                          </a:ln>
                          <a:solidFill>
                            <a:schemeClr val="bg1"/>
                          </a:solidFill>
                          <a:effectLst/>
                        </a:rPr>
                        <a:t>Erlotinib</a:t>
                      </a:r>
                      <a:r>
                        <a:rPr lang="en-US" sz="1200" b="1" baseline="30000" dirty="0" smtClean="0">
                          <a:ln>
                            <a:noFill/>
                          </a:ln>
                          <a:solidFill>
                            <a:schemeClr val="bg1"/>
                          </a:solidFill>
                          <a:effectLst/>
                        </a:rPr>
                        <a:t>g</a:t>
                      </a:r>
                      <a:endParaRPr lang="en-US" sz="1200" b="1" kern="1200" dirty="0">
                        <a:ln>
                          <a:noFill/>
                        </a:ln>
                        <a:solidFill>
                          <a:schemeClr val="bg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200" b="1" dirty="0">
                          <a:ln>
                            <a:noFill/>
                          </a:ln>
                          <a:solidFill>
                            <a:schemeClr val="bg1"/>
                          </a:solidFill>
                          <a:effectLst/>
                        </a:rPr>
                        <a:t>Total</a:t>
                      </a:r>
                      <a:endParaRPr lang="en-US" sz="1200" b="1" dirty="0">
                        <a:ln>
                          <a:noFill/>
                        </a:ln>
                        <a:solidFill>
                          <a:schemeClr val="bg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tr>
              <a:tr h="225758">
                <a:tc gridSpan="2">
                  <a:txBody>
                    <a:bodyPr/>
                    <a:lstStyle/>
                    <a:p>
                      <a:pPr marL="0" marR="0">
                        <a:lnSpc>
                          <a:spcPct val="100000"/>
                        </a:lnSpc>
                        <a:spcBef>
                          <a:spcPts val="200"/>
                        </a:spcBef>
                        <a:spcAft>
                          <a:spcPts val="200"/>
                        </a:spcAft>
                      </a:pPr>
                      <a:r>
                        <a:rPr lang="en-US" sz="1100" b="1" dirty="0" smtClean="0">
                          <a:ln>
                            <a:noFill/>
                          </a:ln>
                          <a:solidFill>
                            <a:schemeClr val="tx1"/>
                          </a:solidFill>
                          <a:effectLst/>
                          <a:latin typeface="+mn-lt"/>
                          <a:ea typeface="+mn-ea"/>
                          <a:cs typeface="+mn-cs"/>
                        </a:rPr>
                        <a:t>Number</a:t>
                      </a:r>
                      <a:r>
                        <a:rPr lang="en-US" sz="1100" b="1" baseline="0" dirty="0" smtClean="0">
                          <a:ln>
                            <a:noFill/>
                          </a:ln>
                          <a:solidFill>
                            <a:schemeClr val="tx1"/>
                          </a:solidFill>
                          <a:effectLst/>
                          <a:latin typeface="+mn-lt"/>
                          <a:ea typeface="+mn-ea"/>
                          <a:cs typeface="+mn-cs"/>
                        </a:rPr>
                        <a:t> randomised</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13148" marR="13148" marT="0" marB="0" anchor="ctr">
                    <a:lnL w="12700" cap="flat" cmpd="sng" algn="ctr">
                      <a:no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3175" cap="flat" cmpd="sng" algn="ctr">
                      <a:solidFill>
                        <a:schemeClr val="accent2"/>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latin typeface="+mn-lt"/>
                          <a:ea typeface="+mn-ea"/>
                          <a:cs typeface="+mn-cs"/>
                        </a:rPr>
                        <a:t>335</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13148" marR="13148"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3175" cap="flat" cmpd="sng" algn="ctr">
                      <a:solidFill>
                        <a:schemeClr val="accent2"/>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latin typeface="+mn-lt"/>
                          <a:ea typeface="+mn-ea"/>
                          <a:cs typeface="+mn-cs"/>
                        </a:rPr>
                        <a:t>334</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3175" cap="flat" cmpd="sng" algn="ctr">
                      <a:solidFill>
                        <a:schemeClr val="accent2"/>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latin typeface="+mn-lt"/>
                          <a:ea typeface="+mn-ea"/>
                          <a:cs typeface="+mn-cs"/>
                        </a:rPr>
                        <a:t>669</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accent2"/>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r>
              <a:tr h="225758">
                <a:tc rowSpan="2">
                  <a:txBody>
                    <a:bodyPr/>
                    <a:lstStyle/>
                    <a:p>
                      <a:pPr marL="0" marR="0">
                        <a:lnSpc>
                          <a:spcPct val="100000"/>
                        </a:lnSpc>
                        <a:spcBef>
                          <a:spcPts val="200"/>
                        </a:spcBef>
                        <a:spcAft>
                          <a:spcPts val="200"/>
                        </a:spcAft>
                      </a:pPr>
                      <a:r>
                        <a:rPr lang="en-US" sz="1100" b="1" kern="1200" dirty="0" smtClean="0">
                          <a:ln>
                            <a:noFill/>
                          </a:ln>
                          <a:solidFill>
                            <a:schemeClr val="tx1"/>
                          </a:solidFill>
                          <a:effectLst/>
                        </a:rPr>
                        <a:t>ECOG</a:t>
                      </a:r>
                      <a:r>
                        <a:rPr lang="en-US" sz="1100" b="1" kern="1200" baseline="30000" dirty="0" smtClean="0">
                          <a:ln>
                            <a:noFill/>
                          </a:ln>
                          <a:solidFill>
                            <a:schemeClr val="tx1"/>
                          </a:solidFill>
                          <a:effectLst/>
                        </a:rPr>
                        <a:t>a</a:t>
                      </a:r>
                      <a:r>
                        <a:rPr lang="en-US" sz="1100" b="1" kern="1200" baseline="0" dirty="0" smtClean="0">
                          <a:ln>
                            <a:noFill/>
                          </a:ln>
                          <a:solidFill>
                            <a:schemeClr val="tx1"/>
                          </a:solidFill>
                          <a:effectLst/>
                        </a:rPr>
                        <a:t>, %</a:t>
                      </a:r>
                      <a:endParaRPr lang="en-US" sz="1100" b="1" baseline="0" dirty="0">
                        <a:ln>
                          <a:noFill/>
                        </a:ln>
                        <a:solidFill>
                          <a:schemeClr val="tx1"/>
                        </a:solidFill>
                        <a:effectLst/>
                        <a:latin typeface="Arial" panose="020B0604020202020204" pitchFamily="34" charset="0"/>
                        <a:ea typeface="SimSun"/>
                        <a:cs typeface="Arial" panose="020B0604020202020204" pitchFamily="34" charset="0"/>
                      </a:endParaRPr>
                    </a:p>
                  </a:txBody>
                  <a:tcPr marL="13148" marR="13148" marT="0" marB="0" anchor="ctr">
                    <a:lnL w="12700" cap="flat" cmpd="sng" algn="ctr">
                      <a:no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a:ln>
                            <a:noFill/>
                          </a:ln>
                          <a:solidFill>
                            <a:schemeClr val="tx1"/>
                          </a:solidFill>
                          <a:effectLst/>
                        </a:rPr>
                        <a:t>0</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13148" marR="13148"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33</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13148" marR="13148"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35</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34</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r>
              <a:tr h="225758">
                <a:tc vMerge="1">
                  <a:txBody>
                    <a:bodyPr/>
                    <a:lstStyle/>
                    <a:p>
                      <a:pPr marL="0" marR="0">
                        <a:lnSpc>
                          <a:spcPct val="115000"/>
                        </a:lnSpc>
                        <a:spcBef>
                          <a:spcPts val="200"/>
                        </a:spcBef>
                        <a:spcAft>
                          <a:spcPts val="200"/>
                        </a:spcAft>
                      </a:pPr>
                      <a:endParaRPr lang="en-US" sz="1400" dirty="0">
                        <a:effectLst/>
                        <a:latin typeface="+mj-lt"/>
                        <a:ea typeface="SimSun"/>
                        <a:cs typeface="Angsana New"/>
                      </a:endParaRPr>
                    </a:p>
                  </a:txBody>
                  <a:tcPr marL="13148" marR="13148" marT="0" marB="0"/>
                </a:tc>
                <a:tc>
                  <a:txBody>
                    <a:bodyPr/>
                    <a:lstStyle/>
                    <a:p>
                      <a:pPr marL="0" marR="0" algn="ctr">
                        <a:lnSpc>
                          <a:spcPct val="100000"/>
                        </a:lnSpc>
                        <a:spcBef>
                          <a:spcPts val="200"/>
                        </a:spcBef>
                        <a:spcAft>
                          <a:spcPts val="200"/>
                        </a:spcAft>
                      </a:pPr>
                      <a:r>
                        <a:rPr lang="en-US" sz="1100" b="1" dirty="0">
                          <a:ln>
                            <a:noFill/>
                          </a:ln>
                          <a:solidFill>
                            <a:schemeClr val="tx1"/>
                          </a:solidFill>
                          <a:effectLst/>
                        </a:rPr>
                        <a:t>1</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13148" marR="13148"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66</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13148" marR="13148"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65</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66</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r>
              <a:tr h="225758">
                <a:tc gridSpan="2">
                  <a:txBody>
                    <a:bodyPr/>
                    <a:lstStyle/>
                    <a:p>
                      <a:pPr marL="0" marR="0">
                        <a:lnSpc>
                          <a:spcPct val="100000"/>
                        </a:lnSpc>
                        <a:spcBef>
                          <a:spcPts val="200"/>
                        </a:spcBef>
                        <a:spcAft>
                          <a:spcPts val="200"/>
                        </a:spcAft>
                      </a:pPr>
                      <a:r>
                        <a:rPr lang="en-US" sz="1100" b="1" dirty="0" smtClean="0">
                          <a:ln>
                            <a:noFill/>
                          </a:ln>
                          <a:solidFill>
                            <a:schemeClr val="tx1"/>
                          </a:solidFill>
                          <a:effectLst/>
                        </a:rPr>
                        <a:t>Male,</a:t>
                      </a:r>
                      <a:r>
                        <a:rPr lang="en-US" sz="1100" b="1" baseline="0" dirty="0" smtClean="0">
                          <a:ln>
                            <a:noFill/>
                          </a:ln>
                          <a:solidFill>
                            <a:schemeClr val="tx1"/>
                          </a:solidFill>
                          <a:effectLst/>
                        </a:rPr>
                        <a:t> </a:t>
                      </a:r>
                      <a:r>
                        <a:rPr lang="en-US" sz="1100" b="1" dirty="0" smtClean="0">
                          <a:ln>
                            <a:noFill/>
                          </a:ln>
                          <a:solidFill>
                            <a:schemeClr val="tx1"/>
                          </a:solidFill>
                          <a:effectLst/>
                        </a:rPr>
                        <a:t>%</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13148" marR="13148" marT="0" marB="0" anchor="ctr">
                    <a:lnL w="12700" cap="flat" cmpd="sng" algn="ctr">
                      <a:no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85</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13148" marR="13148"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84</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85</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r>
              <a:tr h="225758">
                <a:tc rowSpan="2">
                  <a:txBody>
                    <a:bodyPr/>
                    <a:lstStyle/>
                    <a:p>
                      <a:pPr marL="0" marR="0" indent="0" algn="l" defTabSz="914400" rtl="0" eaLnBrk="1" fontAlgn="auto" latinLnBrk="0" hangingPunct="1">
                        <a:lnSpc>
                          <a:spcPct val="100000"/>
                        </a:lnSpc>
                        <a:spcBef>
                          <a:spcPts val="200"/>
                        </a:spcBef>
                        <a:spcAft>
                          <a:spcPts val="200"/>
                        </a:spcAft>
                        <a:buClrTx/>
                        <a:buSzTx/>
                        <a:buFontTx/>
                        <a:buNone/>
                        <a:tabLst/>
                        <a:defRPr/>
                      </a:pPr>
                      <a:r>
                        <a:rPr lang="en-US" sz="1100" b="1" kern="1200" dirty="0" smtClean="0">
                          <a:ln>
                            <a:noFill/>
                          </a:ln>
                          <a:solidFill>
                            <a:schemeClr val="tx1"/>
                          </a:solidFill>
                          <a:effectLst/>
                        </a:rPr>
                        <a:t>Race (for stratification), %</a:t>
                      </a:r>
                      <a:endParaRPr lang="en-US" sz="1100" b="1" kern="1200" dirty="0" smtClean="0">
                        <a:ln>
                          <a:noFill/>
                        </a:ln>
                        <a:solidFill>
                          <a:schemeClr val="tx1"/>
                        </a:solidFill>
                        <a:effectLst/>
                        <a:latin typeface="Arial" panose="020B0604020202020204" pitchFamily="34" charset="0"/>
                        <a:ea typeface="SimSun"/>
                        <a:cs typeface="Arial" panose="020B0604020202020204" pitchFamily="34" charset="0"/>
                      </a:endParaRPr>
                    </a:p>
                  </a:txBody>
                  <a:tcPr marL="13148" marR="13148" marT="0" marB="0" anchor="ctr">
                    <a:lnL w="12700" cap="flat" cmpd="sng" algn="ctr">
                      <a:no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smtClean="0">
                          <a:ln>
                            <a:noFill/>
                          </a:ln>
                          <a:solidFill>
                            <a:srgbClr val="1CBECA"/>
                          </a:solidFill>
                          <a:effectLst/>
                        </a:rPr>
                        <a:t>Non-East </a:t>
                      </a:r>
                      <a:r>
                        <a:rPr lang="en-US" sz="1100" b="1" dirty="0">
                          <a:ln>
                            <a:noFill/>
                          </a:ln>
                          <a:solidFill>
                            <a:srgbClr val="1CBECA"/>
                          </a:solidFill>
                          <a:effectLst/>
                        </a:rPr>
                        <a:t>Asian</a:t>
                      </a:r>
                      <a:endParaRPr lang="en-US" sz="1100" b="1" dirty="0">
                        <a:ln>
                          <a:noFill/>
                        </a:ln>
                        <a:solidFill>
                          <a:srgbClr val="1CBECA"/>
                        </a:solidFill>
                        <a:effectLst/>
                        <a:latin typeface="Arial" panose="020B0604020202020204" pitchFamily="34" charset="0"/>
                        <a:ea typeface="SimSun"/>
                        <a:cs typeface="Arial" panose="020B0604020202020204" pitchFamily="34" charset="0"/>
                      </a:endParaRPr>
                    </a:p>
                  </a:txBody>
                  <a:tcPr marL="13148" marR="13148"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smtClean="0">
                          <a:ln>
                            <a:noFill/>
                          </a:ln>
                          <a:solidFill>
                            <a:srgbClr val="1CBECA"/>
                          </a:solidFill>
                          <a:effectLst/>
                        </a:rPr>
                        <a:t>78</a:t>
                      </a:r>
                      <a:endParaRPr lang="en-US" sz="1100" b="1" dirty="0">
                        <a:ln>
                          <a:noFill/>
                        </a:ln>
                        <a:solidFill>
                          <a:srgbClr val="1CBECA"/>
                        </a:solidFill>
                        <a:effectLst/>
                        <a:latin typeface="Arial" panose="020B0604020202020204" pitchFamily="34" charset="0"/>
                        <a:ea typeface="SimSun"/>
                        <a:cs typeface="Arial" panose="020B0604020202020204" pitchFamily="34" charset="0"/>
                      </a:endParaRPr>
                    </a:p>
                  </a:txBody>
                  <a:tcPr marL="13148" marR="13148"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smtClean="0">
                          <a:ln>
                            <a:noFill/>
                          </a:ln>
                          <a:solidFill>
                            <a:srgbClr val="1CBECA"/>
                          </a:solidFill>
                          <a:effectLst/>
                        </a:rPr>
                        <a:t>78</a:t>
                      </a:r>
                      <a:endParaRPr lang="en-US" sz="1100" b="1" dirty="0">
                        <a:ln>
                          <a:noFill/>
                        </a:ln>
                        <a:solidFill>
                          <a:srgbClr val="1CBECA"/>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smtClean="0">
                          <a:ln>
                            <a:noFill/>
                          </a:ln>
                          <a:solidFill>
                            <a:srgbClr val="1CBECA"/>
                          </a:solidFill>
                          <a:effectLst/>
                        </a:rPr>
                        <a:t>78</a:t>
                      </a:r>
                      <a:endParaRPr lang="en-US" sz="1100" b="1" dirty="0">
                        <a:ln>
                          <a:noFill/>
                        </a:ln>
                        <a:solidFill>
                          <a:srgbClr val="1CBECA"/>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r>
              <a:tr h="225758">
                <a:tc vMerge="1">
                  <a:txBody>
                    <a:bodyPr/>
                    <a:lstStyle/>
                    <a:p>
                      <a:pPr marL="0" marR="0">
                        <a:lnSpc>
                          <a:spcPct val="115000"/>
                        </a:lnSpc>
                        <a:spcBef>
                          <a:spcPts val="200"/>
                        </a:spcBef>
                        <a:spcAft>
                          <a:spcPts val="200"/>
                        </a:spcAft>
                      </a:pPr>
                      <a:endParaRPr lang="en-US" sz="1400" dirty="0">
                        <a:effectLst/>
                        <a:latin typeface="+mj-lt"/>
                        <a:ea typeface="SimSun"/>
                        <a:cs typeface="Angsana New"/>
                      </a:endParaRPr>
                    </a:p>
                  </a:txBody>
                  <a:tcPr marL="13148" marR="13148" marT="0" marB="0"/>
                </a:tc>
                <a:tc>
                  <a:txBody>
                    <a:bodyPr/>
                    <a:lstStyle/>
                    <a:p>
                      <a:pPr marL="0" marR="0" algn="ctr">
                        <a:lnSpc>
                          <a:spcPct val="100000"/>
                        </a:lnSpc>
                        <a:spcBef>
                          <a:spcPts val="200"/>
                        </a:spcBef>
                        <a:spcAft>
                          <a:spcPts val="200"/>
                        </a:spcAft>
                      </a:pPr>
                      <a:r>
                        <a:rPr lang="en-US" sz="1100" b="1" dirty="0" smtClean="0">
                          <a:ln>
                            <a:noFill/>
                          </a:ln>
                          <a:solidFill>
                            <a:srgbClr val="1CBECA"/>
                          </a:solidFill>
                          <a:effectLst/>
                        </a:rPr>
                        <a:t>East </a:t>
                      </a:r>
                      <a:r>
                        <a:rPr lang="en-US" sz="1100" b="1" dirty="0">
                          <a:ln>
                            <a:noFill/>
                          </a:ln>
                          <a:solidFill>
                            <a:srgbClr val="1CBECA"/>
                          </a:solidFill>
                          <a:effectLst/>
                        </a:rPr>
                        <a:t>Asian</a:t>
                      </a:r>
                      <a:endParaRPr lang="en-US" sz="1100" b="1" dirty="0">
                        <a:ln>
                          <a:noFill/>
                        </a:ln>
                        <a:solidFill>
                          <a:srgbClr val="1CBECA"/>
                        </a:solidFill>
                        <a:effectLst/>
                        <a:latin typeface="Arial" panose="020B0604020202020204" pitchFamily="34" charset="0"/>
                        <a:ea typeface="SimSun"/>
                        <a:cs typeface="Arial" panose="020B0604020202020204" pitchFamily="34" charset="0"/>
                      </a:endParaRPr>
                    </a:p>
                  </a:txBody>
                  <a:tcPr marL="13148" marR="13148"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smtClean="0">
                          <a:ln>
                            <a:noFill/>
                          </a:ln>
                          <a:solidFill>
                            <a:srgbClr val="1CBECA"/>
                          </a:solidFill>
                          <a:effectLst/>
                        </a:rPr>
                        <a:t>22</a:t>
                      </a:r>
                      <a:endParaRPr lang="en-US" sz="1100" b="1" dirty="0">
                        <a:ln>
                          <a:noFill/>
                        </a:ln>
                        <a:solidFill>
                          <a:srgbClr val="1CBECA"/>
                        </a:solidFill>
                        <a:effectLst/>
                        <a:latin typeface="Arial" panose="020B0604020202020204" pitchFamily="34" charset="0"/>
                        <a:ea typeface="SimSun"/>
                        <a:cs typeface="Arial" panose="020B0604020202020204" pitchFamily="34" charset="0"/>
                      </a:endParaRPr>
                    </a:p>
                  </a:txBody>
                  <a:tcPr marL="13148" marR="13148"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smtClean="0">
                          <a:ln>
                            <a:noFill/>
                          </a:ln>
                          <a:solidFill>
                            <a:srgbClr val="1CBECA"/>
                          </a:solidFill>
                          <a:effectLst/>
                        </a:rPr>
                        <a:t> 23</a:t>
                      </a:r>
                      <a:endParaRPr lang="en-US" sz="1100" b="1" dirty="0">
                        <a:ln>
                          <a:noFill/>
                        </a:ln>
                        <a:solidFill>
                          <a:srgbClr val="1CBECA"/>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smtClean="0">
                          <a:ln>
                            <a:noFill/>
                          </a:ln>
                          <a:solidFill>
                            <a:srgbClr val="1CBECA"/>
                          </a:solidFill>
                          <a:effectLst/>
                        </a:rPr>
                        <a:t>22</a:t>
                      </a:r>
                      <a:endParaRPr lang="en-US" sz="1100" b="1" dirty="0">
                        <a:ln>
                          <a:noFill/>
                        </a:ln>
                        <a:solidFill>
                          <a:srgbClr val="1CBECA"/>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r>
              <a:tr h="225758">
                <a:tc gridSpan="2">
                  <a:txBody>
                    <a:bodyPr/>
                    <a:lstStyle/>
                    <a:p>
                      <a:pPr marL="0" marR="0">
                        <a:lnSpc>
                          <a:spcPct val="100000"/>
                        </a:lnSpc>
                        <a:spcBef>
                          <a:spcPts val="200"/>
                        </a:spcBef>
                        <a:spcAft>
                          <a:spcPts val="200"/>
                        </a:spcAft>
                      </a:pPr>
                      <a:r>
                        <a:rPr lang="en-US" sz="1100" b="1" dirty="0" smtClean="0">
                          <a:ln>
                            <a:noFill/>
                          </a:ln>
                          <a:solidFill>
                            <a:schemeClr val="tx1"/>
                          </a:solidFill>
                          <a:effectLst/>
                        </a:rPr>
                        <a:t>Median age,</a:t>
                      </a:r>
                      <a:r>
                        <a:rPr lang="en-US" sz="1100" b="1" baseline="0" dirty="0" smtClean="0">
                          <a:ln>
                            <a:noFill/>
                          </a:ln>
                          <a:solidFill>
                            <a:schemeClr val="tx1"/>
                          </a:solidFill>
                          <a:effectLst/>
                        </a:rPr>
                        <a:t> years</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13148" marR="13148" marT="0" marB="0" anchor="ctr">
                    <a:lnL w="12700" cap="flat" cmpd="sng" algn="ctr">
                      <a:no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65  </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13148" marR="13148"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64</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65</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r>
              <a:tr h="225758">
                <a:tc rowSpan="3">
                  <a:txBody>
                    <a:bodyPr/>
                    <a:lstStyle/>
                    <a:p>
                      <a:pPr marL="0" marR="0" indent="0" algn="l" defTabSz="914400" rtl="0" eaLnBrk="1" fontAlgn="auto" latinLnBrk="0" hangingPunct="1">
                        <a:lnSpc>
                          <a:spcPct val="100000"/>
                        </a:lnSpc>
                        <a:spcBef>
                          <a:spcPts val="200"/>
                        </a:spcBef>
                        <a:spcAft>
                          <a:spcPts val="200"/>
                        </a:spcAft>
                        <a:buClrTx/>
                        <a:buSzTx/>
                        <a:buFontTx/>
                        <a:buNone/>
                        <a:tabLst/>
                        <a:defRPr/>
                      </a:pPr>
                      <a:r>
                        <a:rPr lang="en-US" sz="1100" b="1" kern="1200" dirty="0" smtClean="0">
                          <a:ln>
                            <a:noFill/>
                          </a:ln>
                          <a:solidFill>
                            <a:schemeClr val="tx1"/>
                          </a:solidFill>
                          <a:effectLst/>
                        </a:rPr>
                        <a:t>Smoking history, %</a:t>
                      </a:r>
                      <a:endParaRPr lang="en-US" sz="1100" b="1" kern="1200" dirty="0" smtClean="0">
                        <a:ln>
                          <a:noFill/>
                        </a:ln>
                        <a:solidFill>
                          <a:schemeClr val="tx1"/>
                        </a:solidFill>
                        <a:effectLst/>
                        <a:latin typeface="Arial" panose="020B0604020202020204" pitchFamily="34" charset="0"/>
                        <a:ea typeface="SimSun"/>
                        <a:cs typeface="Arial" panose="020B0604020202020204" pitchFamily="34" charset="0"/>
                      </a:endParaRPr>
                    </a:p>
                  </a:txBody>
                  <a:tcPr marL="13148" marR="13148" marT="0" marB="0" anchor="ctr">
                    <a:lnL w="12700" cap="flat" cmpd="sng" algn="ctr">
                      <a:no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a:ln>
                            <a:noFill/>
                          </a:ln>
                          <a:solidFill>
                            <a:schemeClr val="tx1"/>
                          </a:solidFill>
                          <a:effectLst/>
                        </a:rPr>
                        <a:t>Never </a:t>
                      </a:r>
                      <a:r>
                        <a:rPr lang="en-US" sz="1100" b="1" dirty="0" smtClean="0">
                          <a:ln>
                            <a:noFill/>
                          </a:ln>
                          <a:solidFill>
                            <a:schemeClr val="tx1"/>
                          </a:solidFill>
                          <a:effectLst/>
                        </a:rPr>
                        <a:t>smoker</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13148" marR="13148"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8</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13148" marR="13148"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3</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5</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r>
              <a:tr h="225758">
                <a:tc vMerge="1">
                  <a:txBody>
                    <a:bodyPr/>
                    <a:lstStyle/>
                    <a:p>
                      <a:pPr marL="0" marR="0">
                        <a:lnSpc>
                          <a:spcPct val="115000"/>
                        </a:lnSpc>
                        <a:spcBef>
                          <a:spcPts val="200"/>
                        </a:spcBef>
                        <a:spcAft>
                          <a:spcPts val="200"/>
                        </a:spcAft>
                      </a:pPr>
                      <a:endParaRPr lang="en-US" sz="1400" dirty="0">
                        <a:effectLst/>
                        <a:latin typeface="+mj-lt"/>
                        <a:ea typeface="SimSun"/>
                        <a:cs typeface="Angsana New"/>
                      </a:endParaRPr>
                    </a:p>
                  </a:txBody>
                  <a:tcPr marL="13148" marR="13148" marT="0" marB="0"/>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Ex-smoker</a:t>
                      </a:r>
                      <a:r>
                        <a:rPr lang="en-US" sz="1100" b="1" baseline="30000" dirty="0" smtClean="0">
                          <a:ln>
                            <a:noFill/>
                          </a:ln>
                          <a:solidFill>
                            <a:schemeClr val="tx1"/>
                          </a:solidFill>
                          <a:effectLst/>
                        </a:rPr>
                        <a:t>e</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13148" marR="13148"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7</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13148" marR="13148"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6</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7</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r>
              <a:tr h="225758">
                <a:tc vMerge="1">
                  <a:txBody>
                    <a:bodyPr/>
                    <a:lstStyle/>
                    <a:p>
                      <a:pPr marL="0" marR="0">
                        <a:lnSpc>
                          <a:spcPct val="115000"/>
                        </a:lnSpc>
                        <a:spcBef>
                          <a:spcPts val="200"/>
                        </a:spcBef>
                        <a:spcAft>
                          <a:spcPts val="200"/>
                        </a:spcAft>
                      </a:pPr>
                      <a:endParaRPr lang="en-US" sz="1400" dirty="0">
                        <a:effectLst/>
                        <a:latin typeface="+mj-lt"/>
                        <a:ea typeface="SimSun"/>
                        <a:cs typeface="Angsana New"/>
                      </a:endParaRPr>
                    </a:p>
                  </a:txBody>
                  <a:tcPr marL="13148" marR="13148" marT="0" marB="0"/>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Smoker</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13148" marR="13148"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85</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13148" marR="13148"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91</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smtClean="0">
                          <a:ln>
                            <a:noFill/>
                          </a:ln>
                          <a:solidFill>
                            <a:schemeClr val="tx1"/>
                          </a:solidFill>
                          <a:effectLst/>
                        </a:rPr>
                        <a:t>88</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r>
              <a:tr h="225758">
                <a:tc gridSpan="2">
                  <a:txBody>
                    <a:bodyPr/>
                    <a:lstStyle/>
                    <a:p>
                      <a:pPr marL="0" marR="0" algn="l">
                        <a:lnSpc>
                          <a:spcPct val="100000"/>
                        </a:lnSpc>
                        <a:spcBef>
                          <a:spcPts val="200"/>
                        </a:spcBef>
                        <a:spcAft>
                          <a:spcPts val="200"/>
                        </a:spcAft>
                      </a:pPr>
                      <a:r>
                        <a:rPr lang="en-US" sz="1100" b="1" dirty="0" smtClean="0">
                          <a:ln>
                            <a:noFill/>
                          </a:ln>
                          <a:solidFill>
                            <a:schemeClr val="tx1"/>
                          </a:solidFill>
                          <a:effectLst/>
                        </a:rPr>
                        <a:t>Median time</a:t>
                      </a:r>
                      <a:r>
                        <a:rPr lang="en-US" sz="1100" b="1" baseline="0" dirty="0" smtClean="0">
                          <a:ln>
                            <a:noFill/>
                          </a:ln>
                          <a:solidFill>
                            <a:schemeClr val="tx1"/>
                          </a:solidFill>
                          <a:effectLst/>
                        </a:rPr>
                        <a:t> </a:t>
                      </a:r>
                      <a:r>
                        <a:rPr lang="en-US" sz="1100" b="1" dirty="0" smtClean="0">
                          <a:ln>
                            <a:noFill/>
                          </a:ln>
                          <a:solidFill>
                            <a:schemeClr val="tx1"/>
                          </a:solidFill>
                          <a:effectLst/>
                        </a:rPr>
                        <a:t>since</a:t>
                      </a:r>
                      <a:r>
                        <a:rPr lang="en-US" sz="1100" b="1" baseline="0" dirty="0" smtClean="0">
                          <a:ln>
                            <a:noFill/>
                          </a:ln>
                          <a:solidFill>
                            <a:schemeClr val="tx1"/>
                          </a:solidFill>
                          <a:effectLst/>
                        </a:rPr>
                        <a:t> </a:t>
                      </a:r>
                      <a:r>
                        <a:rPr lang="en-US" sz="1100" b="1" dirty="0" smtClean="0">
                          <a:ln>
                            <a:noFill/>
                          </a:ln>
                          <a:solidFill>
                            <a:schemeClr val="tx1"/>
                          </a:solidFill>
                          <a:effectLst/>
                        </a:rPr>
                        <a:t>diagnosis, years </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22597" marR="22597" marT="0" marB="0" anchor="ctr">
                    <a:lnL w="12700" cap="flat" cmpd="sng" algn="ctr">
                      <a:no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a:txBody>
                    <a:bodyPr/>
                    <a:lstStyle/>
                    <a:p>
                      <a:pPr marL="0" marR="0" algn="ctr">
                        <a:lnSpc>
                          <a:spcPct val="100000"/>
                        </a:lnSpc>
                        <a:spcBef>
                          <a:spcPts val="200"/>
                        </a:spcBef>
                        <a:spcAft>
                          <a:spcPts val="200"/>
                        </a:spcAft>
                      </a:pPr>
                      <a:r>
                        <a:rPr lang="en-US" sz="1100" b="1" dirty="0">
                          <a:ln>
                            <a:noFill/>
                          </a:ln>
                          <a:solidFill>
                            <a:schemeClr val="tx1"/>
                          </a:solidFill>
                          <a:effectLst/>
                        </a:rPr>
                        <a:t> </a:t>
                      </a:r>
                      <a:r>
                        <a:rPr lang="en-US" sz="1100" b="1" dirty="0" smtClean="0">
                          <a:ln>
                            <a:noFill/>
                          </a:ln>
                          <a:solidFill>
                            <a:schemeClr val="tx1"/>
                          </a:solidFill>
                          <a:effectLst/>
                        </a:rPr>
                        <a:t>0.7</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22597" marR="22597"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a:ln>
                            <a:noFill/>
                          </a:ln>
                          <a:solidFill>
                            <a:schemeClr val="tx1"/>
                          </a:solidFill>
                          <a:effectLst/>
                        </a:rPr>
                        <a:t> </a:t>
                      </a:r>
                      <a:r>
                        <a:rPr lang="en-US" sz="1100" b="1" dirty="0" smtClean="0">
                          <a:ln>
                            <a:noFill/>
                          </a:ln>
                          <a:solidFill>
                            <a:schemeClr val="tx1"/>
                          </a:solidFill>
                          <a:effectLst/>
                        </a:rPr>
                        <a:t>0.8</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a:ln>
                            <a:noFill/>
                          </a:ln>
                          <a:solidFill>
                            <a:schemeClr val="tx1"/>
                          </a:solidFill>
                          <a:effectLst/>
                        </a:rPr>
                        <a:t> </a:t>
                      </a:r>
                      <a:r>
                        <a:rPr lang="en-US" sz="1100" b="1" dirty="0" smtClean="0">
                          <a:ln>
                            <a:noFill/>
                          </a:ln>
                          <a:solidFill>
                            <a:schemeClr val="tx1"/>
                          </a:solidFill>
                          <a:effectLst/>
                        </a:rPr>
                        <a:t>0.8</a:t>
                      </a:r>
                      <a:endParaRPr lang="en-US" sz="1100" b="1" dirty="0">
                        <a:ln>
                          <a:noFill/>
                        </a:ln>
                        <a:solidFill>
                          <a:schemeClr val="tx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r>
              <a:tr h="225758">
                <a:tc rowSpan="2">
                  <a:txBody>
                    <a:bodyPr/>
                    <a:lstStyle/>
                    <a:p>
                      <a:pPr marL="0" marR="0" indent="0" algn="l" defTabSz="457200" rtl="0" eaLnBrk="1" fontAlgn="auto" latinLnBrk="0" hangingPunct="1">
                        <a:lnSpc>
                          <a:spcPct val="100000"/>
                        </a:lnSpc>
                        <a:spcBef>
                          <a:spcPts val="200"/>
                        </a:spcBef>
                        <a:spcAft>
                          <a:spcPts val="200"/>
                        </a:spcAft>
                        <a:buClrTx/>
                        <a:buSzTx/>
                        <a:buFontTx/>
                        <a:buNone/>
                        <a:tabLst/>
                        <a:defRPr/>
                      </a:pPr>
                      <a:r>
                        <a:rPr lang="en-US" sz="1100" b="1" dirty="0" smtClean="0">
                          <a:ln>
                            <a:noFill/>
                          </a:ln>
                          <a:solidFill>
                            <a:schemeClr val="tx1"/>
                          </a:solidFill>
                          <a:effectLst/>
                        </a:rPr>
                        <a:t>Clinical stage</a:t>
                      </a:r>
                      <a:r>
                        <a:rPr lang="en-US" sz="1100" b="1" baseline="30000" dirty="0" smtClean="0">
                          <a:ln>
                            <a:noFill/>
                          </a:ln>
                          <a:solidFill>
                            <a:schemeClr val="tx1"/>
                          </a:solidFill>
                          <a:effectLst/>
                        </a:rPr>
                        <a:t>b</a:t>
                      </a:r>
                      <a:r>
                        <a:rPr lang="en-US" sz="1100" b="1" baseline="0" dirty="0" smtClean="0">
                          <a:ln>
                            <a:noFill/>
                          </a:ln>
                          <a:solidFill>
                            <a:schemeClr val="tx1"/>
                          </a:solidFill>
                          <a:effectLst/>
                        </a:rPr>
                        <a:t>, %</a:t>
                      </a:r>
                      <a:endParaRPr lang="en-US" sz="1100" b="1" dirty="0" smtClean="0">
                        <a:ln>
                          <a:noFill/>
                        </a:ln>
                        <a:solidFill>
                          <a:schemeClr val="tx1"/>
                        </a:solidFill>
                        <a:effectLst/>
                        <a:latin typeface="Arial" panose="020B0604020202020204" pitchFamily="34" charset="0"/>
                        <a:ea typeface="SimSun"/>
                        <a:cs typeface="Arial" panose="020B0604020202020204" pitchFamily="34" charset="0"/>
                      </a:endParaRPr>
                    </a:p>
                  </a:txBody>
                  <a:tcPr marL="22597" marR="22597" marT="0" marB="0" anchor="ctr">
                    <a:lnL w="12700" cap="flat" cmpd="sng" algn="ctr">
                      <a:no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a:ln>
                            <a:noFill/>
                          </a:ln>
                          <a:solidFill>
                            <a:srgbClr val="1CBECA"/>
                          </a:solidFill>
                          <a:effectLst/>
                        </a:rPr>
                        <a:t>IIIB</a:t>
                      </a:r>
                      <a:endParaRPr lang="en-US" sz="1100" b="1" dirty="0">
                        <a:ln>
                          <a:noFill/>
                        </a:ln>
                        <a:solidFill>
                          <a:srgbClr val="1CBECA"/>
                        </a:solidFill>
                        <a:effectLst/>
                        <a:latin typeface="Arial" panose="020B0604020202020204" pitchFamily="34" charset="0"/>
                        <a:ea typeface="SimSun"/>
                        <a:cs typeface="Arial" panose="020B0604020202020204" pitchFamily="34" charset="0"/>
                      </a:endParaRPr>
                    </a:p>
                  </a:txBody>
                  <a:tcPr marL="22597" marR="22597"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smtClean="0">
                          <a:ln>
                            <a:noFill/>
                          </a:ln>
                          <a:solidFill>
                            <a:srgbClr val="1CBECA"/>
                          </a:solidFill>
                          <a:effectLst/>
                        </a:rPr>
                        <a:t>13</a:t>
                      </a:r>
                      <a:endParaRPr lang="en-US" sz="1100" b="1" dirty="0">
                        <a:ln>
                          <a:noFill/>
                        </a:ln>
                        <a:solidFill>
                          <a:srgbClr val="1CBECA"/>
                        </a:solidFill>
                        <a:effectLst/>
                        <a:latin typeface="Arial" panose="020B0604020202020204" pitchFamily="34" charset="0"/>
                        <a:ea typeface="SimSun"/>
                        <a:cs typeface="Arial" panose="020B0604020202020204" pitchFamily="34" charset="0"/>
                      </a:endParaRPr>
                    </a:p>
                  </a:txBody>
                  <a:tcPr marL="22597" marR="22597"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smtClean="0">
                          <a:ln>
                            <a:noFill/>
                          </a:ln>
                          <a:solidFill>
                            <a:srgbClr val="1CBECA"/>
                          </a:solidFill>
                          <a:effectLst/>
                        </a:rPr>
                        <a:t>12</a:t>
                      </a:r>
                      <a:endParaRPr lang="en-US" sz="1100" b="1" dirty="0">
                        <a:ln>
                          <a:noFill/>
                        </a:ln>
                        <a:solidFill>
                          <a:srgbClr val="1CBECA"/>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smtClean="0">
                          <a:ln>
                            <a:noFill/>
                          </a:ln>
                          <a:solidFill>
                            <a:srgbClr val="1CBECA"/>
                          </a:solidFill>
                          <a:effectLst/>
                        </a:rPr>
                        <a:t>12</a:t>
                      </a:r>
                      <a:endParaRPr lang="en-US" sz="1100" b="1" dirty="0">
                        <a:ln>
                          <a:noFill/>
                        </a:ln>
                        <a:solidFill>
                          <a:srgbClr val="1CBECA"/>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r>
              <a:tr h="225758">
                <a:tc vMerge="1">
                  <a:txBody>
                    <a:bodyPr/>
                    <a:lstStyle/>
                    <a:p>
                      <a:pPr marL="0" marR="0" algn="l">
                        <a:lnSpc>
                          <a:spcPct val="100000"/>
                        </a:lnSpc>
                        <a:spcBef>
                          <a:spcPts val="200"/>
                        </a:spcBef>
                        <a:spcAft>
                          <a:spcPts val="200"/>
                        </a:spcAft>
                      </a:pPr>
                      <a:endParaRPr lang="en-US" sz="1000" b="1" dirty="0">
                        <a:solidFill>
                          <a:schemeClr val="bg1"/>
                        </a:solidFill>
                        <a:effectLst/>
                        <a:latin typeface="Arial" panose="020B0604020202020204" pitchFamily="34" charset="0"/>
                        <a:ea typeface="SimSun"/>
                        <a:cs typeface="Arial" panose="020B0604020202020204" pitchFamily="34" charset="0"/>
                      </a:endParaRPr>
                    </a:p>
                  </a:txBody>
                  <a:tcPr marL="22597" marR="22597"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a:ln>
                            <a:noFill/>
                          </a:ln>
                          <a:solidFill>
                            <a:srgbClr val="1CBECA"/>
                          </a:solidFill>
                          <a:effectLst/>
                        </a:rPr>
                        <a:t>IV</a:t>
                      </a:r>
                      <a:endParaRPr lang="en-US" sz="1100" b="1" dirty="0">
                        <a:ln>
                          <a:noFill/>
                        </a:ln>
                        <a:solidFill>
                          <a:srgbClr val="1CBECA"/>
                        </a:solidFill>
                        <a:effectLst/>
                        <a:latin typeface="Arial" panose="020B0604020202020204" pitchFamily="34" charset="0"/>
                        <a:ea typeface="SimSun"/>
                        <a:cs typeface="Arial" panose="020B0604020202020204" pitchFamily="34" charset="0"/>
                      </a:endParaRPr>
                    </a:p>
                  </a:txBody>
                  <a:tcPr marL="22597" marR="22597"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smtClean="0">
                          <a:ln>
                            <a:noFill/>
                          </a:ln>
                          <a:solidFill>
                            <a:srgbClr val="1CBECA"/>
                          </a:solidFill>
                          <a:effectLst/>
                        </a:rPr>
                        <a:t>88</a:t>
                      </a:r>
                      <a:endParaRPr lang="en-US" sz="1100" b="1" dirty="0">
                        <a:ln>
                          <a:noFill/>
                        </a:ln>
                        <a:solidFill>
                          <a:srgbClr val="1CBECA"/>
                        </a:solidFill>
                        <a:effectLst/>
                        <a:latin typeface="Arial" panose="020B0604020202020204" pitchFamily="34" charset="0"/>
                        <a:ea typeface="SimSun"/>
                        <a:cs typeface="Arial" panose="020B0604020202020204" pitchFamily="34" charset="0"/>
                      </a:endParaRPr>
                    </a:p>
                  </a:txBody>
                  <a:tcPr marL="22597" marR="22597"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smtClean="0">
                          <a:ln>
                            <a:noFill/>
                          </a:ln>
                          <a:solidFill>
                            <a:srgbClr val="1CBECA"/>
                          </a:solidFill>
                          <a:effectLst/>
                        </a:rPr>
                        <a:t>87</a:t>
                      </a:r>
                      <a:endParaRPr lang="en-US" sz="1100" b="1" dirty="0">
                        <a:ln>
                          <a:noFill/>
                        </a:ln>
                        <a:solidFill>
                          <a:srgbClr val="1CBECA"/>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dirty="0" smtClean="0">
                          <a:ln>
                            <a:noFill/>
                          </a:ln>
                          <a:solidFill>
                            <a:srgbClr val="1CBECA"/>
                          </a:solidFill>
                          <a:effectLst/>
                        </a:rPr>
                        <a:t>87</a:t>
                      </a:r>
                      <a:endParaRPr lang="en-US" sz="1100" b="1" dirty="0">
                        <a:ln>
                          <a:noFill/>
                        </a:ln>
                        <a:solidFill>
                          <a:srgbClr val="1CBECA"/>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r>
              <a:tr h="225758">
                <a:tc rowSpan="2">
                  <a:txBody>
                    <a:bodyPr/>
                    <a:lstStyle/>
                    <a:p>
                      <a:pPr marL="0" marR="0" indent="0" algn="l" defTabSz="914400" rtl="0" eaLnBrk="1" fontAlgn="auto" latinLnBrk="0" hangingPunct="1">
                        <a:lnSpc>
                          <a:spcPct val="100000"/>
                        </a:lnSpc>
                        <a:spcBef>
                          <a:spcPts val="200"/>
                        </a:spcBef>
                        <a:spcAft>
                          <a:spcPts val="200"/>
                        </a:spcAft>
                        <a:buClrTx/>
                        <a:buSzTx/>
                        <a:buFontTx/>
                        <a:buNone/>
                        <a:tabLst/>
                        <a:defRPr/>
                      </a:pPr>
                      <a:r>
                        <a:rPr lang="en-US" sz="1100" b="1" kern="1200" dirty="0" smtClean="0">
                          <a:ln>
                            <a:noFill/>
                          </a:ln>
                          <a:solidFill>
                            <a:schemeClr val="tx1"/>
                          </a:solidFill>
                          <a:effectLst/>
                        </a:rPr>
                        <a:t>Histology</a:t>
                      </a:r>
                      <a:r>
                        <a:rPr lang="en-US" sz="1100" b="1" kern="1200" baseline="30000" dirty="0" smtClean="0">
                          <a:ln>
                            <a:noFill/>
                          </a:ln>
                          <a:solidFill>
                            <a:schemeClr val="tx1"/>
                          </a:solidFill>
                          <a:effectLst/>
                        </a:rPr>
                        <a:t>c</a:t>
                      </a:r>
                      <a:r>
                        <a:rPr lang="en-US" sz="1100" b="1" kern="1200" baseline="0" dirty="0" smtClean="0">
                          <a:ln>
                            <a:noFill/>
                          </a:ln>
                          <a:solidFill>
                            <a:schemeClr val="tx1"/>
                          </a:solidFill>
                          <a:effectLst/>
                        </a:rPr>
                        <a:t>, %</a:t>
                      </a:r>
                      <a:endParaRPr lang="en-US" sz="1100" b="1" kern="1200" baseline="0" dirty="0" smtClean="0">
                        <a:ln>
                          <a:noFill/>
                        </a:ln>
                        <a:solidFill>
                          <a:schemeClr val="tx1"/>
                        </a:solidFill>
                        <a:effectLst/>
                        <a:latin typeface="Arial" panose="020B0604020202020204" pitchFamily="34" charset="0"/>
                        <a:ea typeface="+mn-ea"/>
                        <a:cs typeface="Arial" panose="020B0604020202020204" pitchFamily="34" charset="0"/>
                      </a:endParaRPr>
                    </a:p>
                  </a:txBody>
                  <a:tcPr marL="13148" marR="13148" marT="0" marB="0" anchor="ctr">
                    <a:lnL w="12700" cap="flat" cmpd="sng" algn="ctr">
                      <a:no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200"/>
                        </a:spcBef>
                        <a:spcAft>
                          <a:spcPts val="200"/>
                        </a:spcAft>
                        <a:buClrTx/>
                        <a:buSzTx/>
                        <a:buFontTx/>
                        <a:buNone/>
                        <a:tabLst/>
                        <a:defRPr/>
                      </a:pPr>
                      <a:r>
                        <a:rPr lang="en-US" sz="1100" b="1" kern="1200" dirty="0" smtClean="0">
                          <a:ln>
                            <a:noFill/>
                          </a:ln>
                          <a:solidFill>
                            <a:schemeClr val="tx1"/>
                          </a:solidFill>
                          <a:effectLst/>
                        </a:rPr>
                        <a:t>Squamous</a:t>
                      </a:r>
                      <a:endParaRPr lang="en-US" sz="1100" b="1" kern="1200" dirty="0">
                        <a:ln>
                          <a:noFill/>
                        </a:ln>
                        <a:solidFill>
                          <a:schemeClr val="tx1"/>
                        </a:solidFill>
                        <a:effectLst/>
                        <a:latin typeface="Arial" panose="020B0604020202020204" pitchFamily="34" charset="0"/>
                        <a:ea typeface="+mn-ea"/>
                        <a:cs typeface="Arial" panose="020B0604020202020204" pitchFamily="34" charset="0"/>
                      </a:endParaRPr>
                    </a:p>
                  </a:txBody>
                  <a:tcPr marL="15720" marR="1572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200"/>
                        </a:spcBef>
                        <a:spcAft>
                          <a:spcPts val="200"/>
                        </a:spcAft>
                        <a:buClrTx/>
                        <a:buSzTx/>
                        <a:buFontTx/>
                        <a:buNone/>
                        <a:tabLst/>
                        <a:defRPr/>
                      </a:pPr>
                      <a:r>
                        <a:rPr lang="en-US" sz="1100" b="1" kern="1200" dirty="0" smtClean="0">
                          <a:ln>
                            <a:noFill/>
                          </a:ln>
                          <a:solidFill>
                            <a:schemeClr val="tx1"/>
                          </a:solidFill>
                          <a:effectLst/>
                        </a:rPr>
                        <a:t>96</a:t>
                      </a:r>
                      <a:endParaRPr lang="en-US" sz="1100" b="1" kern="1200" dirty="0">
                        <a:ln>
                          <a:noFill/>
                        </a:ln>
                        <a:solidFill>
                          <a:schemeClr val="tx1"/>
                        </a:solidFill>
                        <a:effectLst/>
                        <a:latin typeface="Arial" panose="020B0604020202020204" pitchFamily="34" charset="0"/>
                        <a:ea typeface="+mn-ea"/>
                        <a:cs typeface="Arial" panose="020B0604020202020204" pitchFamily="34" charset="0"/>
                      </a:endParaRPr>
                    </a:p>
                  </a:txBody>
                  <a:tcPr marL="15720" marR="1572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200"/>
                        </a:spcBef>
                        <a:spcAft>
                          <a:spcPts val="200"/>
                        </a:spcAft>
                        <a:buClrTx/>
                        <a:buSzTx/>
                        <a:buFontTx/>
                        <a:buNone/>
                        <a:tabLst/>
                        <a:defRPr/>
                      </a:pPr>
                      <a:r>
                        <a:rPr lang="en-US" sz="1100" b="1" kern="1200" dirty="0" smtClean="0">
                          <a:ln>
                            <a:noFill/>
                          </a:ln>
                          <a:solidFill>
                            <a:schemeClr val="tx1"/>
                          </a:solidFill>
                          <a:effectLst/>
                        </a:rPr>
                        <a:t>96</a:t>
                      </a:r>
                      <a:endParaRPr lang="en-US" sz="1100" b="1" kern="1200" dirty="0">
                        <a:ln>
                          <a:noFill/>
                        </a:ln>
                        <a:solidFill>
                          <a:schemeClr val="tx1"/>
                        </a:solidFill>
                        <a:effectLst/>
                        <a:latin typeface="Arial" panose="020B0604020202020204" pitchFamily="34" charset="0"/>
                        <a:ea typeface="+mn-ea"/>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200"/>
                        </a:spcBef>
                        <a:spcAft>
                          <a:spcPts val="200"/>
                        </a:spcAft>
                        <a:buClrTx/>
                        <a:buSzTx/>
                        <a:buFontTx/>
                        <a:buNone/>
                        <a:tabLst/>
                        <a:defRPr/>
                      </a:pPr>
                      <a:r>
                        <a:rPr lang="en-US" sz="1100" b="1" kern="1200" dirty="0" smtClean="0">
                          <a:ln>
                            <a:noFill/>
                          </a:ln>
                          <a:solidFill>
                            <a:schemeClr val="tx1"/>
                          </a:solidFill>
                          <a:effectLst/>
                        </a:rPr>
                        <a:t>96</a:t>
                      </a:r>
                      <a:endParaRPr lang="en-US" sz="1100" b="1" kern="1200" dirty="0">
                        <a:ln>
                          <a:noFill/>
                        </a:ln>
                        <a:solidFill>
                          <a:schemeClr val="tx1"/>
                        </a:solidFill>
                        <a:effectLst/>
                        <a:latin typeface="Arial" panose="020B0604020202020204" pitchFamily="34" charset="0"/>
                        <a:ea typeface="+mn-ea"/>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r>
              <a:tr h="225758">
                <a:tc vMerge="1">
                  <a:txBody>
                    <a:bodyPr/>
                    <a:lstStyle/>
                    <a:p>
                      <a:pPr marL="0" marR="0" indent="0" algn="l" defTabSz="914400" rtl="0" eaLnBrk="1" fontAlgn="auto" latinLnBrk="0" hangingPunct="1">
                        <a:lnSpc>
                          <a:spcPct val="100000"/>
                        </a:lnSpc>
                        <a:spcBef>
                          <a:spcPts val="200"/>
                        </a:spcBef>
                        <a:spcAft>
                          <a:spcPts val="200"/>
                        </a:spcAft>
                        <a:buClrTx/>
                        <a:buSzTx/>
                        <a:buFontTx/>
                        <a:buNone/>
                        <a:tabLst/>
                        <a:defRPr/>
                      </a:pPr>
                      <a:endParaRPr lang="en-US" sz="1000" b="1" kern="1200" dirty="0" smtClean="0">
                        <a:solidFill>
                          <a:schemeClr val="bg1"/>
                        </a:solidFill>
                        <a:effectLst/>
                        <a:latin typeface="Arial" panose="020B0604020202020204" pitchFamily="34" charset="0"/>
                        <a:ea typeface="SimSun"/>
                        <a:cs typeface="Arial" panose="020B0604020202020204" pitchFamily="34" charset="0"/>
                      </a:endParaRPr>
                    </a:p>
                  </a:txBody>
                  <a:tcPr marL="13148" marR="13148"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200"/>
                        </a:spcBef>
                        <a:spcAft>
                          <a:spcPts val="200"/>
                        </a:spcAft>
                        <a:buClrTx/>
                        <a:buSzTx/>
                        <a:buFontTx/>
                        <a:buNone/>
                        <a:tabLst/>
                        <a:defRPr/>
                      </a:pPr>
                      <a:r>
                        <a:rPr lang="en-US" sz="1100" b="1" kern="1200" dirty="0">
                          <a:ln>
                            <a:noFill/>
                          </a:ln>
                          <a:solidFill>
                            <a:schemeClr val="tx1"/>
                          </a:solidFill>
                          <a:effectLst/>
                        </a:rPr>
                        <a:t>Mixed </a:t>
                      </a:r>
                      <a:r>
                        <a:rPr lang="en-US" sz="1100" b="1" kern="1200" dirty="0" smtClean="0">
                          <a:ln>
                            <a:noFill/>
                          </a:ln>
                          <a:solidFill>
                            <a:schemeClr val="tx1"/>
                          </a:solidFill>
                          <a:effectLst/>
                        </a:rPr>
                        <a:t>type</a:t>
                      </a:r>
                      <a:r>
                        <a:rPr lang="en-US" sz="1100" b="1" kern="1200" baseline="30000" dirty="0" smtClean="0">
                          <a:ln>
                            <a:noFill/>
                          </a:ln>
                          <a:solidFill>
                            <a:schemeClr val="tx1"/>
                          </a:solidFill>
                          <a:effectLst/>
                        </a:rPr>
                        <a:t>f</a:t>
                      </a:r>
                      <a:endParaRPr lang="en-US" sz="1100" b="1" kern="1200" baseline="30000" dirty="0">
                        <a:ln>
                          <a:noFill/>
                        </a:ln>
                        <a:solidFill>
                          <a:schemeClr val="tx1"/>
                        </a:solidFill>
                        <a:effectLst/>
                        <a:latin typeface="Arial" panose="020B0604020202020204" pitchFamily="34" charset="0"/>
                        <a:ea typeface="+mn-ea"/>
                        <a:cs typeface="Arial" panose="020B0604020202020204" pitchFamily="34" charset="0"/>
                      </a:endParaRPr>
                    </a:p>
                  </a:txBody>
                  <a:tcPr marL="15720" marR="1572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200"/>
                        </a:spcBef>
                        <a:spcAft>
                          <a:spcPts val="200"/>
                        </a:spcAft>
                        <a:buClrTx/>
                        <a:buSzTx/>
                        <a:buFontTx/>
                        <a:buNone/>
                        <a:tabLst/>
                        <a:defRPr/>
                      </a:pPr>
                      <a:r>
                        <a:rPr lang="en-US" sz="1100" b="1" kern="1200" dirty="0" smtClean="0">
                          <a:ln>
                            <a:noFill/>
                          </a:ln>
                          <a:solidFill>
                            <a:schemeClr val="tx1"/>
                          </a:solidFill>
                          <a:effectLst/>
                        </a:rPr>
                        <a:t>5</a:t>
                      </a:r>
                      <a:endParaRPr lang="en-US" sz="1100" b="1" kern="1200" dirty="0">
                        <a:ln>
                          <a:noFill/>
                        </a:ln>
                        <a:solidFill>
                          <a:schemeClr val="tx1"/>
                        </a:solidFill>
                        <a:effectLst/>
                        <a:latin typeface="Arial" panose="020B0604020202020204" pitchFamily="34" charset="0"/>
                        <a:ea typeface="+mn-ea"/>
                        <a:cs typeface="Arial" panose="020B0604020202020204" pitchFamily="34" charset="0"/>
                      </a:endParaRPr>
                    </a:p>
                  </a:txBody>
                  <a:tcPr marL="15720" marR="1572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200"/>
                        </a:spcBef>
                        <a:spcAft>
                          <a:spcPts val="200"/>
                        </a:spcAft>
                        <a:buClrTx/>
                        <a:buSzTx/>
                        <a:buFontTx/>
                        <a:buNone/>
                        <a:tabLst/>
                        <a:defRPr/>
                      </a:pPr>
                      <a:r>
                        <a:rPr lang="en-US" sz="1100" b="1" kern="1200" dirty="0" smtClean="0">
                          <a:ln>
                            <a:noFill/>
                          </a:ln>
                          <a:solidFill>
                            <a:schemeClr val="tx1"/>
                          </a:solidFill>
                          <a:effectLst/>
                        </a:rPr>
                        <a:t>3</a:t>
                      </a:r>
                      <a:endParaRPr lang="en-US" sz="1100" b="1" kern="1200" dirty="0">
                        <a:ln>
                          <a:noFill/>
                        </a:ln>
                        <a:solidFill>
                          <a:schemeClr val="tx1"/>
                        </a:solidFill>
                        <a:effectLst/>
                        <a:latin typeface="Arial" panose="020B0604020202020204" pitchFamily="34" charset="0"/>
                        <a:ea typeface="+mn-ea"/>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200"/>
                        </a:spcBef>
                        <a:spcAft>
                          <a:spcPts val="200"/>
                        </a:spcAft>
                        <a:buClrTx/>
                        <a:buSzTx/>
                        <a:buFontTx/>
                        <a:buNone/>
                        <a:tabLst/>
                        <a:defRPr/>
                      </a:pPr>
                      <a:r>
                        <a:rPr lang="en-US" sz="1100" b="1" kern="1200" dirty="0" smtClean="0">
                          <a:ln>
                            <a:noFill/>
                          </a:ln>
                          <a:solidFill>
                            <a:schemeClr val="tx1"/>
                          </a:solidFill>
                          <a:effectLst/>
                        </a:rPr>
                        <a:t>4</a:t>
                      </a:r>
                      <a:endParaRPr lang="en-US" sz="1100" b="1" kern="1200" dirty="0">
                        <a:ln>
                          <a:noFill/>
                        </a:ln>
                        <a:solidFill>
                          <a:schemeClr val="tx1"/>
                        </a:solidFill>
                        <a:effectLst/>
                        <a:latin typeface="Arial" panose="020B0604020202020204" pitchFamily="34" charset="0"/>
                        <a:ea typeface="+mn-ea"/>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r>
              <a:tr h="225758">
                <a:tc>
                  <a:txBody>
                    <a:bodyPr/>
                    <a:lstStyle/>
                    <a:p>
                      <a:pPr marL="0" marR="0" indent="0" algn="l" defTabSz="914400" rtl="0" eaLnBrk="1" fontAlgn="auto" latinLnBrk="0" hangingPunct="1">
                        <a:lnSpc>
                          <a:spcPct val="100000"/>
                        </a:lnSpc>
                        <a:spcBef>
                          <a:spcPts val="200"/>
                        </a:spcBef>
                        <a:spcAft>
                          <a:spcPts val="200"/>
                        </a:spcAft>
                        <a:buClrTx/>
                        <a:buSzTx/>
                        <a:buFontTx/>
                        <a:buNone/>
                        <a:tabLst/>
                        <a:defRPr/>
                      </a:pPr>
                      <a:r>
                        <a:rPr lang="en-US" sz="1100" b="1" kern="1200" dirty="0" smtClean="0">
                          <a:ln>
                            <a:noFill/>
                          </a:ln>
                          <a:solidFill>
                            <a:schemeClr val="tx1"/>
                          </a:solidFill>
                          <a:effectLst/>
                        </a:rPr>
                        <a:t>Prior chemotherapy,</a:t>
                      </a:r>
                      <a:r>
                        <a:rPr lang="en-US" sz="1100" b="1" kern="1200" baseline="0" dirty="0" smtClean="0">
                          <a:ln>
                            <a:noFill/>
                          </a:ln>
                          <a:solidFill>
                            <a:schemeClr val="tx1"/>
                          </a:solidFill>
                          <a:effectLst/>
                        </a:rPr>
                        <a:t> %</a:t>
                      </a:r>
                      <a:endParaRPr lang="en-US" sz="1100" b="1" kern="1200" dirty="0" smtClean="0">
                        <a:ln>
                          <a:noFill/>
                        </a:ln>
                        <a:solidFill>
                          <a:schemeClr val="tx1"/>
                        </a:solidFill>
                        <a:effectLst/>
                        <a:latin typeface="Arial" panose="020B0604020202020204" pitchFamily="34" charset="0"/>
                        <a:ea typeface="SimSun"/>
                        <a:cs typeface="Arial" panose="020B0604020202020204" pitchFamily="34" charset="0"/>
                      </a:endParaRPr>
                    </a:p>
                  </a:txBody>
                  <a:tcPr marL="13148" marR="13148" marT="0" marB="0" anchor="ctr">
                    <a:lnL w="12700" cap="flat" cmpd="sng" algn="ctr">
                      <a:no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smtClean="0">
                          <a:ln>
                            <a:noFill/>
                          </a:ln>
                          <a:solidFill>
                            <a:srgbClr val="1CBECA"/>
                          </a:solidFill>
                          <a:effectLst/>
                        </a:rPr>
                        <a:t>Platinum-doublet</a:t>
                      </a:r>
                      <a:endParaRPr lang="en-US" sz="1100" b="1" dirty="0">
                        <a:ln>
                          <a:noFill/>
                        </a:ln>
                        <a:solidFill>
                          <a:srgbClr val="1CBECA"/>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smtClean="0">
                          <a:ln>
                            <a:noFill/>
                          </a:ln>
                          <a:solidFill>
                            <a:srgbClr val="1CBECA"/>
                          </a:solidFill>
                          <a:effectLst/>
                        </a:rPr>
                        <a:t>100</a:t>
                      </a:r>
                      <a:endParaRPr lang="en-US" sz="1100" b="1" dirty="0">
                        <a:ln>
                          <a:noFill/>
                        </a:ln>
                        <a:solidFill>
                          <a:srgbClr val="1CBECA"/>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smtClean="0">
                          <a:ln>
                            <a:noFill/>
                          </a:ln>
                          <a:solidFill>
                            <a:srgbClr val="1CBECA"/>
                          </a:solidFill>
                          <a:effectLst/>
                        </a:rPr>
                        <a:t>100</a:t>
                      </a:r>
                      <a:endParaRPr lang="en-US" sz="1100" b="1" dirty="0">
                        <a:ln>
                          <a:noFill/>
                        </a:ln>
                        <a:solidFill>
                          <a:srgbClr val="1CBECA"/>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100" b="1" dirty="0" smtClean="0">
                          <a:ln>
                            <a:noFill/>
                          </a:ln>
                          <a:solidFill>
                            <a:srgbClr val="1CBECA"/>
                          </a:solidFill>
                          <a:effectLst/>
                        </a:rPr>
                        <a:t>100</a:t>
                      </a:r>
                      <a:endParaRPr lang="en-US" sz="1100" b="1" dirty="0">
                        <a:ln>
                          <a:noFill/>
                        </a:ln>
                        <a:solidFill>
                          <a:srgbClr val="1CBECA"/>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r>
              <a:tr h="225758">
                <a:tc rowSpan="3">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sz="1100" b="1" kern="1200" dirty="0" smtClean="0">
                          <a:ln>
                            <a:noFill/>
                          </a:ln>
                          <a:solidFill>
                            <a:schemeClr val="tx1"/>
                          </a:solidFill>
                          <a:effectLst/>
                        </a:rPr>
                        <a:t>Best response to first-line chemotherapy</a:t>
                      </a:r>
                      <a:r>
                        <a:rPr lang="en-US" sz="1100" b="1" kern="1200" baseline="30000" dirty="0" smtClean="0">
                          <a:ln>
                            <a:noFill/>
                          </a:ln>
                          <a:solidFill>
                            <a:schemeClr val="tx1"/>
                          </a:solidFill>
                          <a:effectLst/>
                        </a:rPr>
                        <a:t>d</a:t>
                      </a:r>
                      <a:r>
                        <a:rPr lang="en-US" sz="1100" b="1" kern="1200" baseline="0" dirty="0" smtClean="0">
                          <a:ln>
                            <a:noFill/>
                          </a:ln>
                          <a:solidFill>
                            <a:schemeClr val="tx1"/>
                          </a:solidFill>
                          <a:effectLst/>
                        </a:rPr>
                        <a:t>, %</a:t>
                      </a:r>
                      <a:endParaRPr lang="en-US" sz="1100" b="1" kern="1200" baseline="0" dirty="0" smtClean="0">
                        <a:ln>
                          <a:noFill/>
                        </a:ln>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w="12700" cap="flat" cmpd="sng" algn="ctr">
                      <a:no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kern="1200" dirty="0" smtClean="0">
                          <a:ln>
                            <a:noFill/>
                          </a:ln>
                          <a:solidFill>
                            <a:srgbClr val="1CBECA"/>
                          </a:solidFill>
                          <a:effectLst/>
                        </a:rPr>
                        <a:t>CR/PR</a:t>
                      </a:r>
                      <a:endParaRPr lang="en-US" sz="1100" b="1" kern="1200" dirty="0">
                        <a:ln>
                          <a:noFill/>
                        </a:ln>
                        <a:solidFill>
                          <a:srgbClr val="1CBECA"/>
                        </a:solidFill>
                        <a:effectLst/>
                        <a:latin typeface="Arial" panose="020B0604020202020204" pitchFamily="34" charset="0"/>
                        <a:ea typeface="+mn-ea"/>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kern="1200" dirty="0" smtClean="0">
                          <a:ln>
                            <a:noFill/>
                          </a:ln>
                          <a:solidFill>
                            <a:srgbClr val="1CBECA"/>
                          </a:solidFill>
                          <a:effectLst/>
                        </a:rPr>
                        <a:t>47</a:t>
                      </a:r>
                      <a:endParaRPr lang="en-US" sz="1100" b="1" kern="1200" dirty="0">
                        <a:ln>
                          <a:noFill/>
                        </a:ln>
                        <a:solidFill>
                          <a:srgbClr val="1CBECA"/>
                        </a:solidFill>
                        <a:effectLst/>
                        <a:latin typeface="Arial" panose="020B0604020202020204" pitchFamily="34" charset="0"/>
                        <a:ea typeface="+mn-ea"/>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kern="1200" dirty="0" smtClean="0">
                          <a:ln>
                            <a:noFill/>
                          </a:ln>
                          <a:solidFill>
                            <a:srgbClr val="1CBECA"/>
                          </a:solidFill>
                          <a:effectLst/>
                        </a:rPr>
                        <a:t>46</a:t>
                      </a:r>
                      <a:endParaRPr lang="en-US" sz="1100" b="1" kern="1200" dirty="0">
                        <a:ln>
                          <a:noFill/>
                        </a:ln>
                        <a:solidFill>
                          <a:srgbClr val="1CBECA"/>
                        </a:solidFill>
                        <a:effectLst/>
                        <a:latin typeface="Arial" panose="020B0604020202020204" pitchFamily="34" charset="0"/>
                        <a:ea typeface="+mn-ea"/>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kern="1200" dirty="0" smtClean="0">
                          <a:ln>
                            <a:noFill/>
                          </a:ln>
                          <a:solidFill>
                            <a:srgbClr val="1CBECA"/>
                          </a:solidFill>
                          <a:effectLst/>
                        </a:rPr>
                        <a:t>46</a:t>
                      </a:r>
                      <a:endParaRPr lang="en-US" sz="1100" b="1" kern="1200" dirty="0">
                        <a:ln>
                          <a:noFill/>
                        </a:ln>
                        <a:solidFill>
                          <a:srgbClr val="1CBECA"/>
                        </a:solidFill>
                        <a:effectLst/>
                        <a:latin typeface="Arial" panose="020B0604020202020204" pitchFamily="34" charset="0"/>
                        <a:ea typeface="+mn-ea"/>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r>
              <a:tr h="162376">
                <a:tc vMerge="1">
                  <a:txBody>
                    <a:bodyPr/>
                    <a:lstStyle/>
                    <a:p>
                      <a:endParaRPr lang="en-GB" sz="1100" dirty="0"/>
                    </a:p>
                  </a:txBody>
                  <a:tcPr marL="25400" marR="2540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kern="1200" dirty="0" smtClean="0">
                          <a:ln>
                            <a:noFill/>
                          </a:ln>
                          <a:solidFill>
                            <a:srgbClr val="1CBECA"/>
                          </a:solidFill>
                          <a:effectLst/>
                        </a:rPr>
                        <a:t>SD</a:t>
                      </a:r>
                      <a:endParaRPr lang="en-US" sz="1100" b="1" kern="1200" dirty="0">
                        <a:ln>
                          <a:noFill/>
                        </a:ln>
                        <a:solidFill>
                          <a:srgbClr val="1CBECA"/>
                        </a:solidFill>
                        <a:effectLst/>
                        <a:latin typeface="Arial" panose="020B0604020202020204" pitchFamily="34" charset="0"/>
                        <a:ea typeface="+mn-ea"/>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kern="1200" dirty="0" smtClean="0">
                          <a:ln>
                            <a:noFill/>
                          </a:ln>
                          <a:solidFill>
                            <a:srgbClr val="1CBECA"/>
                          </a:solidFill>
                          <a:effectLst/>
                        </a:rPr>
                        <a:t>41</a:t>
                      </a:r>
                      <a:endParaRPr lang="en-US" sz="1100" b="1" kern="1200" dirty="0">
                        <a:ln>
                          <a:noFill/>
                        </a:ln>
                        <a:solidFill>
                          <a:srgbClr val="1CBECA"/>
                        </a:solidFill>
                        <a:effectLst/>
                        <a:latin typeface="Arial" panose="020B0604020202020204" pitchFamily="34" charset="0"/>
                        <a:ea typeface="+mn-ea"/>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kern="1200" dirty="0" smtClean="0">
                          <a:ln>
                            <a:noFill/>
                          </a:ln>
                          <a:solidFill>
                            <a:srgbClr val="1CBECA"/>
                          </a:solidFill>
                          <a:effectLst/>
                        </a:rPr>
                        <a:t>43</a:t>
                      </a:r>
                      <a:endParaRPr lang="en-US" sz="1100" b="1" kern="1200" dirty="0">
                        <a:ln>
                          <a:noFill/>
                        </a:ln>
                        <a:solidFill>
                          <a:srgbClr val="1CBECA"/>
                        </a:solidFill>
                        <a:effectLst/>
                        <a:latin typeface="Arial" panose="020B0604020202020204" pitchFamily="34" charset="0"/>
                        <a:ea typeface="+mn-ea"/>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kern="1200" dirty="0" smtClean="0">
                          <a:ln>
                            <a:noFill/>
                          </a:ln>
                          <a:solidFill>
                            <a:srgbClr val="1CBECA"/>
                          </a:solidFill>
                          <a:effectLst/>
                        </a:rPr>
                        <a:t>42</a:t>
                      </a:r>
                      <a:endParaRPr lang="en-US" sz="1100" b="1" kern="1200" dirty="0">
                        <a:ln>
                          <a:noFill/>
                        </a:ln>
                        <a:solidFill>
                          <a:srgbClr val="1CBECA"/>
                        </a:solidFill>
                        <a:effectLst/>
                        <a:latin typeface="Arial" panose="020B0604020202020204" pitchFamily="34" charset="0"/>
                        <a:ea typeface="+mn-ea"/>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r>
              <a:tr h="162376">
                <a:tc vMerge="1">
                  <a:txBody>
                    <a:bodyPr/>
                    <a:lstStyle/>
                    <a:p>
                      <a:endParaRPr lang="en-GB" sz="1100" dirty="0"/>
                    </a:p>
                  </a:txBody>
                  <a:tcPr marL="25400" marR="25400" marT="0" marB="0">
                    <a:lnL w="12700" cmpd="sng">
                      <a:noFill/>
                    </a:lnL>
                    <a:lnR w="12700" cmpd="sng">
                      <a:noFill/>
                    </a:lnR>
                    <a:lnT w="12700" cmpd="sng">
                      <a:noFill/>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kern="1200" dirty="0">
                          <a:ln>
                            <a:noFill/>
                          </a:ln>
                          <a:solidFill>
                            <a:schemeClr val="tx1"/>
                          </a:solidFill>
                          <a:effectLst/>
                        </a:rPr>
                        <a:t>Unknown</a:t>
                      </a:r>
                      <a:endParaRPr lang="en-US" sz="1100" b="1" kern="1200" dirty="0">
                        <a:ln>
                          <a:noFill/>
                        </a:ln>
                        <a:solidFill>
                          <a:schemeClr val="tx1"/>
                        </a:solidFill>
                        <a:effectLst/>
                        <a:latin typeface="Arial" panose="020B0604020202020204" pitchFamily="34" charset="0"/>
                        <a:ea typeface="+mn-ea"/>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kern="1200" dirty="0" smtClean="0">
                          <a:ln>
                            <a:noFill/>
                          </a:ln>
                          <a:solidFill>
                            <a:schemeClr val="tx1"/>
                          </a:solidFill>
                          <a:effectLst/>
                        </a:rPr>
                        <a:t>13</a:t>
                      </a:r>
                      <a:endParaRPr lang="en-US" sz="1100" b="1" kern="1200" dirty="0">
                        <a:ln>
                          <a:noFill/>
                        </a:ln>
                        <a:solidFill>
                          <a:schemeClr val="tx1"/>
                        </a:solidFill>
                        <a:effectLst/>
                        <a:latin typeface="Arial" panose="020B0604020202020204" pitchFamily="34" charset="0"/>
                        <a:ea typeface="+mn-ea"/>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kern="1200" dirty="0" smtClean="0">
                          <a:ln>
                            <a:noFill/>
                          </a:ln>
                          <a:solidFill>
                            <a:schemeClr val="tx1"/>
                          </a:solidFill>
                          <a:effectLst/>
                        </a:rPr>
                        <a:t>11</a:t>
                      </a:r>
                      <a:endParaRPr lang="en-US" sz="1100" b="1" kern="1200" dirty="0">
                        <a:ln>
                          <a:noFill/>
                        </a:ln>
                        <a:solidFill>
                          <a:schemeClr val="tx1"/>
                        </a:solidFill>
                        <a:effectLst/>
                        <a:latin typeface="Arial" panose="020B0604020202020204" pitchFamily="34" charset="0"/>
                        <a:ea typeface="+mn-ea"/>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100" b="1" kern="1200" dirty="0" smtClean="0">
                          <a:ln>
                            <a:noFill/>
                          </a:ln>
                          <a:solidFill>
                            <a:schemeClr val="tx1"/>
                          </a:solidFill>
                          <a:effectLst/>
                        </a:rPr>
                        <a:t>12</a:t>
                      </a:r>
                      <a:endParaRPr lang="en-US" sz="1100" b="1" kern="1200" dirty="0">
                        <a:ln>
                          <a:noFill/>
                        </a:ln>
                        <a:solidFill>
                          <a:schemeClr val="tx1"/>
                        </a:solidFill>
                        <a:effectLst/>
                        <a:latin typeface="Arial" panose="020B0604020202020204" pitchFamily="34" charset="0"/>
                        <a:ea typeface="+mn-ea"/>
                        <a:cs typeface="Arial" panose="020B0604020202020204" pitchFamily="34" charset="0"/>
                      </a:endParaRPr>
                    </a:p>
                  </a:txBody>
                  <a:tcPr marL="25400" marR="25400" marT="0" marB="0" anchor="b">
                    <a:lnL w="12700" cap="flat" cmpd="sng" algn="ctr">
                      <a:solidFill>
                        <a:schemeClr val="tx1">
                          <a:lumMod val="75000"/>
                          <a:lumOff val="2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Tree>
    <p:extLst>
      <p:ext uri="{BB962C8B-B14F-4D97-AF65-F5344CB8AC3E}">
        <p14:creationId xmlns:p14="http://schemas.microsoft.com/office/powerpoint/2010/main" val="23698290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 name="Round Same Side Corner Rectangle 376"/>
          <p:cNvSpPr/>
          <p:nvPr/>
        </p:nvSpPr>
        <p:spPr>
          <a:xfrm rot="10800000">
            <a:off x="339089" y="1454774"/>
            <a:ext cx="8631556" cy="4564025"/>
          </a:xfrm>
          <a:prstGeom prst="round2SameRect">
            <a:avLst>
              <a:gd name="adj1" fmla="val 6715"/>
              <a:gd name="adj2" fmla="val 0"/>
            </a:avLst>
          </a:prstGeom>
          <a:solidFill>
            <a:schemeClr val="bg1"/>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prstClr val="white"/>
              </a:solidFill>
            </a:endParaRPr>
          </a:p>
        </p:txBody>
      </p:sp>
      <p:sp>
        <p:nvSpPr>
          <p:cNvPr id="378" name="Round Same Side Corner Rectangle 377"/>
          <p:cNvSpPr/>
          <p:nvPr/>
        </p:nvSpPr>
        <p:spPr>
          <a:xfrm>
            <a:off x="338936" y="1182425"/>
            <a:ext cx="8641889" cy="355258"/>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a:solidFill>
                <a:prstClr val="white"/>
              </a:solidFill>
            </a:endParaRPr>
          </a:p>
        </p:txBody>
      </p:sp>
      <p:sp>
        <p:nvSpPr>
          <p:cNvPr id="2" name="Title 1"/>
          <p:cNvSpPr>
            <a:spLocks noGrp="1"/>
          </p:cNvSpPr>
          <p:nvPr>
            <p:ph type="title"/>
          </p:nvPr>
        </p:nvSpPr>
        <p:spPr/>
        <p:txBody>
          <a:bodyPr/>
          <a:lstStyle/>
          <a:p>
            <a:r>
              <a:rPr lang="en-US" dirty="0" smtClean="0"/>
              <a:t>LUX-Lung 8: PFS (Independent Review)</a:t>
            </a:r>
            <a:endParaRPr lang="en-US" dirty="0"/>
          </a:p>
        </p:txBody>
      </p:sp>
      <p:sp>
        <p:nvSpPr>
          <p:cNvPr id="329" name="Text Placeholder 9"/>
          <p:cNvSpPr>
            <a:spLocks noGrp="1"/>
          </p:cNvSpPr>
          <p:nvPr>
            <p:ph type="body" sz="quarter" idx="4294967295"/>
          </p:nvPr>
        </p:nvSpPr>
        <p:spPr>
          <a:xfrm>
            <a:off x="204272" y="6244926"/>
            <a:ext cx="7124700" cy="427813"/>
          </a:xfrm>
        </p:spPr>
        <p:txBody>
          <a:bodyPr lIns="0" tIns="0" rIns="0" bIns="0" anchor="b" anchorCtr="0"/>
          <a:lstStyle/>
          <a:p>
            <a:pPr marL="0" indent="0">
              <a:spcBef>
                <a:spcPts val="400"/>
              </a:spcBef>
              <a:buNone/>
            </a:pPr>
            <a:r>
              <a:rPr lang="en-GB" sz="1200" dirty="0" smtClean="0">
                <a:solidFill>
                  <a:schemeClr val="tx1"/>
                </a:solidFill>
              </a:rPr>
              <a:t>CI = confidence interval; HR = hazard ratio. </a:t>
            </a:r>
            <a:endParaRPr lang="en-US" sz="1200" dirty="0">
              <a:solidFill>
                <a:schemeClr val="tx1"/>
              </a:solidFill>
            </a:endParaRPr>
          </a:p>
          <a:p>
            <a:pPr marL="0" indent="0">
              <a:spcBef>
                <a:spcPts val="300"/>
              </a:spcBef>
              <a:buNone/>
            </a:pPr>
            <a:r>
              <a:rPr lang="en-GB" sz="1000" dirty="0">
                <a:solidFill>
                  <a:prstClr val="black"/>
                </a:solidFill>
              </a:rPr>
              <a:t>Goss et al. ESMO 2014. Abstract 12220. </a:t>
            </a:r>
          </a:p>
        </p:txBody>
      </p:sp>
      <p:sp>
        <p:nvSpPr>
          <p:cNvPr id="147" name="Freeform 35"/>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48" name="Freeform 36"/>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49" name="Freeform 37"/>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50" name="Freeform 38"/>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51" name="Freeform 39"/>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52" name="Freeform 40"/>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53" name="Freeform 41"/>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54" name="Freeform 42"/>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55" name="Freeform 43"/>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56" name="Freeform 44"/>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57" name="Freeform 45"/>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58" name="Freeform 46"/>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59" name="Freeform 47"/>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60" name="Freeform 48"/>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61" name="Freeform 49"/>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62" name="Freeform 50"/>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63" name="Freeform 51"/>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64" name="Freeform 52"/>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65" name="Freeform 53"/>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66" name="Freeform 54"/>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67" name="Freeform 55"/>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68" name="Freeform 56"/>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69" name="Freeform 57"/>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70" name="Freeform 58"/>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71" name="Freeform 59"/>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72" name="Freeform 60"/>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73" name="Freeform 61"/>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74" name="Freeform 62"/>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75" name="Freeform 63"/>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76" name="Freeform 64"/>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77" name="Freeform 65"/>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78" name="Freeform 66"/>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79" name="Freeform 67"/>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80" name="Freeform 68"/>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81" name="Freeform 69"/>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82" name="Freeform 70"/>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83" name="Freeform 71"/>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84" name="Freeform 72"/>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85" name="Freeform 73"/>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86" name="Freeform 74"/>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87" name="Freeform 75"/>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88" name="Freeform 76"/>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89" name="Freeform 77"/>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90" name="Freeform 78"/>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91" name="Freeform 79"/>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92" name="Freeform 80"/>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93" name="Freeform 81"/>
          <p:cNvSpPr>
            <a:spLocks/>
          </p:cNvSpPr>
          <p:nvPr/>
        </p:nvSpPr>
        <p:spPr bwMode="auto">
          <a:xfrm>
            <a:off x="1023303" y="17397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94" name="Freeform 82"/>
          <p:cNvSpPr>
            <a:spLocks/>
          </p:cNvSpPr>
          <p:nvPr/>
        </p:nvSpPr>
        <p:spPr bwMode="auto">
          <a:xfrm>
            <a:off x="1413828" y="1892114"/>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95" name="Freeform 83"/>
          <p:cNvSpPr>
            <a:spLocks/>
          </p:cNvSpPr>
          <p:nvPr/>
        </p:nvSpPr>
        <p:spPr bwMode="auto">
          <a:xfrm>
            <a:off x="1496378" y="2015939"/>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96" name="Freeform 84"/>
          <p:cNvSpPr>
            <a:spLocks/>
          </p:cNvSpPr>
          <p:nvPr/>
        </p:nvSpPr>
        <p:spPr bwMode="auto">
          <a:xfrm>
            <a:off x="1496378" y="2015939"/>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97" name="Freeform 85"/>
          <p:cNvSpPr>
            <a:spLocks/>
          </p:cNvSpPr>
          <p:nvPr/>
        </p:nvSpPr>
        <p:spPr bwMode="auto">
          <a:xfrm>
            <a:off x="1496378" y="2015939"/>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98" name="Freeform 86"/>
          <p:cNvSpPr>
            <a:spLocks/>
          </p:cNvSpPr>
          <p:nvPr/>
        </p:nvSpPr>
        <p:spPr bwMode="auto">
          <a:xfrm>
            <a:off x="1531303" y="2041339"/>
            <a:ext cx="66675" cy="57150"/>
          </a:xfrm>
          <a:custGeom>
            <a:avLst/>
            <a:gdLst>
              <a:gd name="T0" fmla="*/ 16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6 w 42"/>
              <a:gd name="T15" fmla="*/ 0 h 36"/>
              <a:gd name="T16" fmla="*/ 16 w 42"/>
              <a:gd name="T17" fmla="*/ 14 h 36"/>
              <a:gd name="T18" fmla="*/ 0 w 42"/>
              <a:gd name="T19" fmla="*/ 14 h 36"/>
              <a:gd name="T20" fmla="*/ 0 w 42"/>
              <a:gd name="T21" fmla="*/ 22 h 36"/>
              <a:gd name="T22" fmla="*/ 16 w 42"/>
              <a:gd name="T23" fmla="*/ 22 h 36"/>
              <a:gd name="T24" fmla="*/ 16 w 42"/>
              <a:gd name="T25" fmla="*/ 36 h 36"/>
              <a:gd name="T26" fmla="*/ 16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6" y="36"/>
                </a:moveTo>
                <a:lnTo>
                  <a:pt x="24" y="36"/>
                </a:lnTo>
                <a:lnTo>
                  <a:pt x="24" y="22"/>
                </a:lnTo>
                <a:lnTo>
                  <a:pt x="42" y="22"/>
                </a:lnTo>
                <a:lnTo>
                  <a:pt x="42" y="14"/>
                </a:lnTo>
                <a:lnTo>
                  <a:pt x="24" y="14"/>
                </a:lnTo>
                <a:lnTo>
                  <a:pt x="24" y="0"/>
                </a:lnTo>
                <a:lnTo>
                  <a:pt x="16" y="0"/>
                </a:lnTo>
                <a:lnTo>
                  <a:pt x="16" y="14"/>
                </a:lnTo>
                <a:lnTo>
                  <a:pt x="0" y="14"/>
                </a:lnTo>
                <a:lnTo>
                  <a:pt x="0" y="22"/>
                </a:lnTo>
                <a:lnTo>
                  <a:pt x="16" y="22"/>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99" name="Freeform 87"/>
          <p:cNvSpPr>
            <a:spLocks/>
          </p:cNvSpPr>
          <p:nvPr/>
        </p:nvSpPr>
        <p:spPr bwMode="auto">
          <a:xfrm>
            <a:off x="1544003" y="2041339"/>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0" name="Freeform 88"/>
          <p:cNvSpPr>
            <a:spLocks/>
          </p:cNvSpPr>
          <p:nvPr/>
        </p:nvSpPr>
        <p:spPr bwMode="auto">
          <a:xfrm>
            <a:off x="1747203" y="2209614"/>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6"/>
                </a:lnTo>
                <a:lnTo>
                  <a:pt x="24" y="16"/>
                </a:lnTo>
                <a:lnTo>
                  <a:pt x="24" y="0"/>
                </a:lnTo>
                <a:lnTo>
                  <a:pt x="16" y="0"/>
                </a:lnTo>
                <a:lnTo>
                  <a:pt x="16" y="16"/>
                </a:lnTo>
                <a:lnTo>
                  <a:pt x="0" y="16"/>
                </a:lnTo>
                <a:lnTo>
                  <a:pt x="0" y="22"/>
                </a:lnTo>
                <a:lnTo>
                  <a:pt x="16" y="22"/>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1" name="Freeform 89"/>
          <p:cNvSpPr>
            <a:spLocks/>
          </p:cNvSpPr>
          <p:nvPr/>
        </p:nvSpPr>
        <p:spPr bwMode="auto">
          <a:xfrm>
            <a:off x="1817053" y="226676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2" name="Freeform 90"/>
          <p:cNvSpPr>
            <a:spLocks/>
          </p:cNvSpPr>
          <p:nvPr/>
        </p:nvSpPr>
        <p:spPr bwMode="auto">
          <a:xfrm>
            <a:off x="1851978" y="2323914"/>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3" name="Freeform 91"/>
          <p:cNvSpPr>
            <a:spLocks/>
          </p:cNvSpPr>
          <p:nvPr/>
        </p:nvSpPr>
        <p:spPr bwMode="auto">
          <a:xfrm>
            <a:off x="1864678" y="2346139"/>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4" name="Freeform 92"/>
          <p:cNvSpPr>
            <a:spLocks/>
          </p:cNvSpPr>
          <p:nvPr/>
        </p:nvSpPr>
        <p:spPr bwMode="auto">
          <a:xfrm>
            <a:off x="1886903" y="2393764"/>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5" name="Freeform 93"/>
          <p:cNvSpPr>
            <a:spLocks/>
          </p:cNvSpPr>
          <p:nvPr/>
        </p:nvSpPr>
        <p:spPr bwMode="auto">
          <a:xfrm>
            <a:off x="1886903" y="2393764"/>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6" name="Freeform 94"/>
          <p:cNvSpPr>
            <a:spLocks/>
          </p:cNvSpPr>
          <p:nvPr/>
        </p:nvSpPr>
        <p:spPr bwMode="auto">
          <a:xfrm>
            <a:off x="1886903" y="2393764"/>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7" name="Freeform 95"/>
          <p:cNvSpPr>
            <a:spLocks/>
          </p:cNvSpPr>
          <p:nvPr/>
        </p:nvSpPr>
        <p:spPr bwMode="auto">
          <a:xfrm>
            <a:off x="1918653" y="2498539"/>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8" name="Freeform 96"/>
          <p:cNvSpPr>
            <a:spLocks/>
          </p:cNvSpPr>
          <p:nvPr/>
        </p:nvSpPr>
        <p:spPr bwMode="auto">
          <a:xfrm>
            <a:off x="1918653" y="2498539"/>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9" name="Freeform 97"/>
          <p:cNvSpPr>
            <a:spLocks/>
          </p:cNvSpPr>
          <p:nvPr/>
        </p:nvSpPr>
        <p:spPr bwMode="auto">
          <a:xfrm>
            <a:off x="1918653" y="2498539"/>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0" name="Freeform 98"/>
          <p:cNvSpPr>
            <a:spLocks/>
          </p:cNvSpPr>
          <p:nvPr/>
        </p:nvSpPr>
        <p:spPr bwMode="auto">
          <a:xfrm>
            <a:off x="1918653" y="2498539"/>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1" name="Freeform 99"/>
          <p:cNvSpPr>
            <a:spLocks/>
          </p:cNvSpPr>
          <p:nvPr/>
        </p:nvSpPr>
        <p:spPr bwMode="auto">
          <a:xfrm>
            <a:off x="1934528" y="26160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2" name="Freeform 100"/>
          <p:cNvSpPr>
            <a:spLocks/>
          </p:cNvSpPr>
          <p:nvPr/>
        </p:nvSpPr>
        <p:spPr bwMode="auto">
          <a:xfrm>
            <a:off x="1950403" y="2847789"/>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3" name="Freeform 101"/>
          <p:cNvSpPr>
            <a:spLocks/>
          </p:cNvSpPr>
          <p:nvPr/>
        </p:nvSpPr>
        <p:spPr bwMode="auto">
          <a:xfrm>
            <a:off x="1950403" y="2847789"/>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4" name="Freeform 102"/>
          <p:cNvSpPr>
            <a:spLocks/>
          </p:cNvSpPr>
          <p:nvPr/>
        </p:nvSpPr>
        <p:spPr bwMode="auto">
          <a:xfrm>
            <a:off x="1950403" y="2847789"/>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5" name="Freeform 103"/>
          <p:cNvSpPr>
            <a:spLocks/>
          </p:cNvSpPr>
          <p:nvPr/>
        </p:nvSpPr>
        <p:spPr bwMode="auto">
          <a:xfrm>
            <a:off x="1969453" y="32383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6" name="Freeform 104"/>
          <p:cNvSpPr>
            <a:spLocks/>
          </p:cNvSpPr>
          <p:nvPr/>
        </p:nvSpPr>
        <p:spPr bwMode="auto">
          <a:xfrm>
            <a:off x="1969453" y="32383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7" name="Freeform 105"/>
          <p:cNvSpPr>
            <a:spLocks/>
          </p:cNvSpPr>
          <p:nvPr/>
        </p:nvSpPr>
        <p:spPr bwMode="auto">
          <a:xfrm>
            <a:off x="1969453" y="32383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8" name="Freeform 106"/>
          <p:cNvSpPr>
            <a:spLocks/>
          </p:cNvSpPr>
          <p:nvPr/>
        </p:nvSpPr>
        <p:spPr bwMode="auto">
          <a:xfrm>
            <a:off x="1969453" y="32383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9" name="Freeform 107"/>
          <p:cNvSpPr>
            <a:spLocks/>
          </p:cNvSpPr>
          <p:nvPr/>
        </p:nvSpPr>
        <p:spPr bwMode="auto">
          <a:xfrm>
            <a:off x="1969453" y="32383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20" name="Freeform 108"/>
          <p:cNvSpPr>
            <a:spLocks/>
          </p:cNvSpPr>
          <p:nvPr/>
        </p:nvSpPr>
        <p:spPr bwMode="auto">
          <a:xfrm>
            <a:off x="1969453" y="32383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21" name="Freeform 109"/>
          <p:cNvSpPr>
            <a:spLocks/>
          </p:cNvSpPr>
          <p:nvPr/>
        </p:nvSpPr>
        <p:spPr bwMode="auto">
          <a:xfrm>
            <a:off x="1969453" y="32383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22" name="Freeform 110"/>
          <p:cNvSpPr>
            <a:spLocks/>
          </p:cNvSpPr>
          <p:nvPr/>
        </p:nvSpPr>
        <p:spPr bwMode="auto">
          <a:xfrm>
            <a:off x="1985328" y="3330389"/>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23" name="Freeform 111"/>
          <p:cNvSpPr>
            <a:spLocks/>
          </p:cNvSpPr>
          <p:nvPr/>
        </p:nvSpPr>
        <p:spPr bwMode="auto">
          <a:xfrm>
            <a:off x="1985328" y="3330389"/>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24" name="Freeform 112"/>
          <p:cNvSpPr>
            <a:spLocks/>
          </p:cNvSpPr>
          <p:nvPr/>
        </p:nvSpPr>
        <p:spPr bwMode="auto">
          <a:xfrm>
            <a:off x="1985328" y="3330389"/>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25" name="Freeform 113"/>
          <p:cNvSpPr>
            <a:spLocks/>
          </p:cNvSpPr>
          <p:nvPr/>
        </p:nvSpPr>
        <p:spPr bwMode="auto">
          <a:xfrm>
            <a:off x="1985328" y="3330389"/>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26" name="Freeform 114"/>
          <p:cNvSpPr>
            <a:spLocks/>
          </p:cNvSpPr>
          <p:nvPr/>
        </p:nvSpPr>
        <p:spPr bwMode="auto">
          <a:xfrm>
            <a:off x="2004378" y="3371664"/>
            <a:ext cx="66675" cy="57150"/>
          </a:xfrm>
          <a:custGeom>
            <a:avLst/>
            <a:gdLst>
              <a:gd name="T0" fmla="*/ 16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6 w 42"/>
              <a:gd name="T15" fmla="*/ 0 h 36"/>
              <a:gd name="T16" fmla="*/ 16 w 42"/>
              <a:gd name="T17" fmla="*/ 14 h 36"/>
              <a:gd name="T18" fmla="*/ 0 w 42"/>
              <a:gd name="T19" fmla="*/ 14 h 36"/>
              <a:gd name="T20" fmla="*/ 0 w 42"/>
              <a:gd name="T21" fmla="*/ 22 h 36"/>
              <a:gd name="T22" fmla="*/ 16 w 42"/>
              <a:gd name="T23" fmla="*/ 22 h 36"/>
              <a:gd name="T24" fmla="*/ 16 w 42"/>
              <a:gd name="T25" fmla="*/ 36 h 36"/>
              <a:gd name="T26" fmla="*/ 16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6" y="36"/>
                </a:moveTo>
                <a:lnTo>
                  <a:pt x="24" y="36"/>
                </a:lnTo>
                <a:lnTo>
                  <a:pt x="24" y="22"/>
                </a:lnTo>
                <a:lnTo>
                  <a:pt x="42" y="22"/>
                </a:lnTo>
                <a:lnTo>
                  <a:pt x="42" y="14"/>
                </a:lnTo>
                <a:lnTo>
                  <a:pt x="24" y="14"/>
                </a:lnTo>
                <a:lnTo>
                  <a:pt x="24" y="0"/>
                </a:lnTo>
                <a:lnTo>
                  <a:pt x="16" y="0"/>
                </a:lnTo>
                <a:lnTo>
                  <a:pt x="16" y="14"/>
                </a:lnTo>
                <a:lnTo>
                  <a:pt x="0" y="14"/>
                </a:lnTo>
                <a:lnTo>
                  <a:pt x="0" y="22"/>
                </a:lnTo>
                <a:lnTo>
                  <a:pt x="16" y="22"/>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27" name="Freeform 115"/>
          <p:cNvSpPr>
            <a:spLocks/>
          </p:cNvSpPr>
          <p:nvPr/>
        </p:nvSpPr>
        <p:spPr bwMode="auto">
          <a:xfrm>
            <a:off x="2067878" y="3476439"/>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28" name="Freeform 116"/>
          <p:cNvSpPr>
            <a:spLocks/>
          </p:cNvSpPr>
          <p:nvPr/>
        </p:nvSpPr>
        <p:spPr bwMode="auto">
          <a:xfrm>
            <a:off x="2220278" y="361296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29" name="Freeform 117"/>
          <p:cNvSpPr>
            <a:spLocks/>
          </p:cNvSpPr>
          <p:nvPr/>
        </p:nvSpPr>
        <p:spPr bwMode="auto">
          <a:xfrm>
            <a:off x="2337753" y="3638364"/>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30" name="Freeform 118"/>
          <p:cNvSpPr>
            <a:spLocks/>
          </p:cNvSpPr>
          <p:nvPr/>
        </p:nvSpPr>
        <p:spPr bwMode="auto">
          <a:xfrm>
            <a:off x="2337753" y="3638364"/>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717073"/>
          </a:solidFill>
          <a:ln>
            <a:solidFill>
              <a:srgbClr val="717073"/>
            </a:solid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31" name="Freeform 119"/>
          <p:cNvSpPr>
            <a:spLocks/>
          </p:cNvSpPr>
          <p:nvPr/>
        </p:nvSpPr>
        <p:spPr bwMode="auto">
          <a:xfrm>
            <a:off x="2407603" y="36955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32" name="Freeform 120"/>
          <p:cNvSpPr>
            <a:spLocks/>
          </p:cNvSpPr>
          <p:nvPr/>
        </p:nvSpPr>
        <p:spPr bwMode="auto">
          <a:xfrm>
            <a:off x="2407603" y="36955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33" name="Freeform 121"/>
          <p:cNvSpPr>
            <a:spLocks/>
          </p:cNvSpPr>
          <p:nvPr/>
        </p:nvSpPr>
        <p:spPr bwMode="auto">
          <a:xfrm>
            <a:off x="2423478" y="3736789"/>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34" name="Freeform 122"/>
          <p:cNvSpPr>
            <a:spLocks/>
          </p:cNvSpPr>
          <p:nvPr/>
        </p:nvSpPr>
        <p:spPr bwMode="auto">
          <a:xfrm>
            <a:off x="2423478" y="3736789"/>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rgbClr val="717073"/>
          </a:solidFill>
          <a:ln>
            <a:solidFill>
              <a:srgbClr val="717073"/>
            </a:solid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35" name="Freeform 123"/>
          <p:cNvSpPr>
            <a:spLocks/>
          </p:cNvSpPr>
          <p:nvPr/>
        </p:nvSpPr>
        <p:spPr bwMode="auto">
          <a:xfrm>
            <a:off x="2458403" y="3828864"/>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36" name="Freeform 124"/>
          <p:cNvSpPr>
            <a:spLocks/>
          </p:cNvSpPr>
          <p:nvPr/>
        </p:nvSpPr>
        <p:spPr bwMode="auto">
          <a:xfrm>
            <a:off x="2610803" y="3857439"/>
            <a:ext cx="65088" cy="57150"/>
          </a:xfrm>
          <a:custGeom>
            <a:avLst/>
            <a:gdLst>
              <a:gd name="T0" fmla="*/ 14 w 41"/>
              <a:gd name="T1" fmla="*/ 36 h 36"/>
              <a:gd name="T2" fmla="*/ 23 w 41"/>
              <a:gd name="T3" fmla="*/ 36 h 36"/>
              <a:gd name="T4" fmla="*/ 23 w 41"/>
              <a:gd name="T5" fmla="*/ 22 h 36"/>
              <a:gd name="T6" fmla="*/ 41 w 41"/>
              <a:gd name="T7" fmla="*/ 22 h 36"/>
              <a:gd name="T8" fmla="*/ 41 w 41"/>
              <a:gd name="T9" fmla="*/ 14 h 36"/>
              <a:gd name="T10" fmla="*/ 23 w 41"/>
              <a:gd name="T11" fmla="*/ 14 h 36"/>
              <a:gd name="T12" fmla="*/ 23 w 41"/>
              <a:gd name="T13" fmla="*/ 0 h 36"/>
              <a:gd name="T14" fmla="*/ 14 w 41"/>
              <a:gd name="T15" fmla="*/ 0 h 36"/>
              <a:gd name="T16" fmla="*/ 14 w 41"/>
              <a:gd name="T17" fmla="*/ 14 h 36"/>
              <a:gd name="T18" fmla="*/ 0 w 41"/>
              <a:gd name="T19" fmla="*/ 14 h 36"/>
              <a:gd name="T20" fmla="*/ 0 w 41"/>
              <a:gd name="T21" fmla="*/ 22 h 36"/>
              <a:gd name="T22" fmla="*/ 14 w 41"/>
              <a:gd name="T23" fmla="*/ 22 h 36"/>
              <a:gd name="T24" fmla="*/ 14 w 41"/>
              <a:gd name="T25" fmla="*/ 36 h 36"/>
              <a:gd name="T26" fmla="*/ 14 w 41"/>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36">
                <a:moveTo>
                  <a:pt x="14" y="36"/>
                </a:moveTo>
                <a:lnTo>
                  <a:pt x="23" y="36"/>
                </a:lnTo>
                <a:lnTo>
                  <a:pt x="23" y="22"/>
                </a:lnTo>
                <a:lnTo>
                  <a:pt x="41" y="22"/>
                </a:lnTo>
                <a:lnTo>
                  <a:pt x="41" y="14"/>
                </a:lnTo>
                <a:lnTo>
                  <a:pt x="23" y="14"/>
                </a:lnTo>
                <a:lnTo>
                  <a:pt x="23" y="0"/>
                </a:lnTo>
                <a:lnTo>
                  <a:pt x="14" y="0"/>
                </a:lnTo>
                <a:lnTo>
                  <a:pt x="14" y="14"/>
                </a:lnTo>
                <a:lnTo>
                  <a:pt x="0" y="14"/>
                </a:lnTo>
                <a:lnTo>
                  <a:pt x="0" y="22"/>
                </a:lnTo>
                <a:lnTo>
                  <a:pt x="14" y="22"/>
                </a:lnTo>
                <a:lnTo>
                  <a:pt x="14" y="36"/>
                </a:lnTo>
                <a:lnTo>
                  <a:pt x="14"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37" name="Freeform 125"/>
          <p:cNvSpPr>
            <a:spLocks/>
          </p:cNvSpPr>
          <p:nvPr/>
        </p:nvSpPr>
        <p:spPr bwMode="auto">
          <a:xfrm>
            <a:off x="2656841" y="3873314"/>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6"/>
                </a:lnTo>
                <a:lnTo>
                  <a:pt x="26" y="16"/>
                </a:lnTo>
                <a:lnTo>
                  <a:pt x="26" y="0"/>
                </a:lnTo>
                <a:lnTo>
                  <a:pt x="16" y="0"/>
                </a:lnTo>
                <a:lnTo>
                  <a:pt x="16" y="16"/>
                </a:lnTo>
                <a:lnTo>
                  <a:pt x="0" y="16"/>
                </a:lnTo>
                <a:lnTo>
                  <a:pt x="0" y="22"/>
                </a:lnTo>
                <a:lnTo>
                  <a:pt x="16" y="22"/>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38" name="Freeform 126"/>
          <p:cNvSpPr>
            <a:spLocks/>
          </p:cNvSpPr>
          <p:nvPr/>
        </p:nvSpPr>
        <p:spPr bwMode="auto">
          <a:xfrm>
            <a:off x="2707641" y="3873314"/>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6"/>
                </a:lnTo>
                <a:lnTo>
                  <a:pt x="24" y="16"/>
                </a:lnTo>
                <a:lnTo>
                  <a:pt x="24" y="0"/>
                </a:lnTo>
                <a:lnTo>
                  <a:pt x="14" y="0"/>
                </a:lnTo>
                <a:lnTo>
                  <a:pt x="14" y="16"/>
                </a:lnTo>
                <a:lnTo>
                  <a:pt x="0" y="16"/>
                </a:lnTo>
                <a:lnTo>
                  <a:pt x="0" y="22"/>
                </a:lnTo>
                <a:lnTo>
                  <a:pt x="14" y="22"/>
                </a:lnTo>
                <a:lnTo>
                  <a:pt x="14" y="36"/>
                </a:lnTo>
                <a:lnTo>
                  <a:pt x="14"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39" name="Freeform 127"/>
          <p:cNvSpPr>
            <a:spLocks/>
          </p:cNvSpPr>
          <p:nvPr/>
        </p:nvSpPr>
        <p:spPr bwMode="auto">
          <a:xfrm>
            <a:off x="2790191" y="3901889"/>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40" name="Freeform 128"/>
          <p:cNvSpPr>
            <a:spLocks/>
          </p:cNvSpPr>
          <p:nvPr/>
        </p:nvSpPr>
        <p:spPr bwMode="auto">
          <a:xfrm>
            <a:off x="2894966" y="3981264"/>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41" name="Freeform 129"/>
          <p:cNvSpPr>
            <a:spLocks/>
          </p:cNvSpPr>
          <p:nvPr/>
        </p:nvSpPr>
        <p:spPr bwMode="auto">
          <a:xfrm>
            <a:off x="2894966" y="3981264"/>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rgbClr val="717073"/>
          </a:solidFill>
          <a:ln>
            <a:solidFill>
              <a:srgbClr val="717073"/>
            </a:solid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42" name="Freeform 130"/>
          <p:cNvSpPr>
            <a:spLocks/>
          </p:cNvSpPr>
          <p:nvPr/>
        </p:nvSpPr>
        <p:spPr bwMode="auto">
          <a:xfrm>
            <a:off x="2907666" y="4028889"/>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43" name="Freeform 131"/>
          <p:cNvSpPr>
            <a:spLocks/>
          </p:cNvSpPr>
          <p:nvPr/>
        </p:nvSpPr>
        <p:spPr bwMode="auto">
          <a:xfrm>
            <a:off x="2907666" y="4028889"/>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44" name="Freeform 132"/>
          <p:cNvSpPr>
            <a:spLocks/>
          </p:cNvSpPr>
          <p:nvPr/>
        </p:nvSpPr>
        <p:spPr bwMode="auto">
          <a:xfrm>
            <a:off x="2907666" y="4028889"/>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45" name="Freeform 133"/>
          <p:cNvSpPr>
            <a:spLocks/>
          </p:cNvSpPr>
          <p:nvPr/>
        </p:nvSpPr>
        <p:spPr bwMode="auto">
          <a:xfrm>
            <a:off x="2907666" y="4028889"/>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46" name="Freeform 134"/>
          <p:cNvSpPr>
            <a:spLocks/>
          </p:cNvSpPr>
          <p:nvPr/>
        </p:nvSpPr>
        <p:spPr bwMode="auto">
          <a:xfrm>
            <a:off x="2907666" y="4028889"/>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717073"/>
          </a:solidFill>
          <a:ln>
            <a:solidFill>
              <a:srgbClr val="717073"/>
            </a:solid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47" name="Freeform 135"/>
          <p:cNvSpPr>
            <a:spLocks/>
          </p:cNvSpPr>
          <p:nvPr/>
        </p:nvSpPr>
        <p:spPr bwMode="auto">
          <a:xfrm>
            <a:off x="2929891" y="4051114"/>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48" name="Freeform 136"/>
          <p:cNvSpPr>
            <a:spLocks/>
          </p:cNvSpPr>
          <p:nvPr/>
        </p:nvSpPr>
        <p:spPr bwMode="auto">
          <a:xfrm>
            <a:off x="2996566" y="4086039"/>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49" name="Freeform 137"/>
          <p:cNvSpPr>
            <a:spLocks/>
          </p:cNvSpPr>
          <p:nvPr/>
        </p:nvSpPr>
        <p:spPr bwMode="auto">
          <a:xfrm>
            <a:off x="2996566" y="4086039"/>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50" name="Freeform 138"/>
          <p:cNvSpPr>
            <a:spLocks/>
          </p:cNvSpPr>
          <p:nvPr/>
        </p:nvSpPr>
        <p:spPr bwMode="auto">
          <a:xfrm>
            <a:off x="3028316" y="4086039"/>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51" name="Freeform 139"/>
          <p:cNvSpPr>
            <a:spLocks/>
          </p:cNvSpPr>
          <p:nvPr/>
        </p:nvSpPr>
        <p:spPr bwMode="auto">
          <a:xfrm>
            <a:off x="3082291" y="4086039"/>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52" name="Freeform 140"/>
          <p:cNvSpPr>
            <a:spLocks/>
          </p:cNvSpPr>
          <p:nvPr/>
        </p:nvSpPr>
        <p:spPr bwMode="auto">
          <a:xfrm>
            <a:off x="3263266" y="4101914"/>
            <a:ext cx="69850" cy="60325"/>
          </a:xfrm>
          <a:custGeom>
            <a:avLst/>
            <a:gdLst>
              <a:gd name="T0" fmla="*/ 16 w 44"/>
              <a:gd name="T1" fmla="*/ 38 h 38"/>
              <a:gd name="T2" fmla="*/ 26 w 44"/>
              <a:gd name="T3" fmla="*/ 38 h 38"/>
              <a:gd name="T4" fmla="*/ 26 w 44"/>
              <a:gd name="T5" fmla="*/ 24 h 38"/>
              <a:gd name="T6" fmla="*/ 44 w 44"/>
              <a:gd name="T7" fmla="*/ 24 h 38"/>
              <a:gd name="T8" fmla="*/ 44 w 44"/>
              <a:gd name="T9" fmla="*/ 16 h 38"/>
              <a:gd name="T10" fmla="*/ 26 w 44"/>
              <a:gd name="T11" fmla="*/ 16 h 38"/>
              <a:gd name="T12" fmla="*/ 26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6" y="38"/>
                </a:lnTo>
                <a:lnTo>
                  <a:pt x="26" y="24"/>
                </a:lnTo>
                <a:lnTo>
                  <a:pt x="44" y="24"/>
                </a:lnTo>
                <a:lnTo>
                  <a:pt x="44" y="16"/>
                </a:lnTo>
                <a:lnTo>
                  <a:pt x="26" y="16"/>
                </a:lnTo>
                <a:lnTo>
                  <a:pt x="26" y="0"/>
                </a:lnTo>
                <a:lnTo>
                  <a:pt x="16" y="0"/>
                </a:lnTo>
                <a:lnTo>
                  <a:pt x="16" y="16"/>
                </a:lnTo>
                <a:lnTo>
                  <a:pt x="0" y="16"/>
                </a:lnTo>
                <a:lnTo>
                  <a:pt x="0" y="24"/>
                </a:lnTo>
                <a:lnTo>
                  <a:pt x="16" y="24"/>
                </a:lnTo>
                <a:lnTo>
                  <a:pt x="16" y="38"/>
                </a:lnTo>
                <a:lnTo>
                  <a:pt x="16" y="38"/>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53" name="Freeform 141"/>
          <p:cNvSpPr>
            <a:spLocks/>
          </p:cNvSpPr>
          <p:nvPr/>
        </p:nvSpPr>
        <p:spPr bwMode="auto">
          <a:xfrm>
            <a:off x="3263266" y="4101914"/>
            <a:ext cx="69850" cy="60325"/>
          </a:xfrm>
          <a:custGeom>
            <a:avLst/>
            <a:gdLst>
              <a:gd name="T0" fmla="*/ 16 w 44"/>
              <a:gd name="T1" fmla="*/ 38 h 38"/>
              <a:gd name="T2" fmla="*/ 26 w 44"/>
              <a:gd name="T3" fmla="*/ 38 h 38"/>
              <a:gd name="T4" fmla="*/ 26 w 44"/>
              <a:gd name="T5" fmla="*/ 24 h 38"/>
              <a:gd name="T6" fmla="*/ 44 w 44"/>
              <a:gd name="T7" fmla="*/ 24 h 38"/>
              <a:gd name="T8" fmla="*/ 44 w 44"/>
              <a:gd name="T9" fmla="*/ 16 h 38"/>
              <a:gd name="T10" fmla="*/ 26 w 44"/>
              <a:gd name="T11" fmla="*/ 16 h 38"/>
              <a:gd name="T12" fmla="*/ 26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6" y="38"/>
                </a:lnTo>
                <a:lnTo>
                  <a:pt x="26" y="24"/>
                </a:lnTo>
                <a:lnTo>
                  <a:pt x="44" y="24"/>
                </a:lnTo>
                <a:lnTo>
                  <a:pt x="44" y="16"/>
                </a:lnTo>
                <a:lnTo>
                  <a:pt x="26" y="16"/>
                </a:lnTo>
                <a:lnTo>
                  <a:pt x="26" y="0"/>
                </a:lnTo>
                <a:lnTo>
                  <a:pt x="16" y="0"/>
                </a:lnTo>
                <a:lnTo>
                  <a:pt x="16" y="16"/>
                </a:lnTo>
                <a:lnTo>
                  <a:pt x="0" y="16"/>
                </a:lnTo>
                <a:lnTo>
                  <a:pt x="0" y="24"/>
                </a:lnTo>
                <a:lnTo>
                  <a:pt x="16" y="24"/>
                </a:lnTo>
                <a:lnTo>
                  <a:pt x="16" y="38"/>
                </a:lnTo>
                <a:lnTo>
                  <a:pt x="16" y="38"/>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54" name="Freeform 142"/>
          <p:cNvSpPr>
            <a:spLocks/>
          </p:cNvSpPr>
          <p:nvPr/>
        </p:nvSpPr>
        <p:spPr bwMode="auto">
          <a:xfrm>
            <a:off x="3466466" y="4149539"/>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55" name="Freeform 143"/>
          <p:cNvSpPr>
            <a:spLocks/>
          </p:cNvSpPr>
          <p:nvPr/>
        </p:nvSpPr>
        <p:spPr bwMode="auto">
          <a:xfrm>
            <a:off x="3533141" y="4168589"/>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56" name="Freeform 144"/>
          <p:cNvSpPr>
            <a:spLocks/>
          </p:cNvSpPr>
          <p:nvPr/>
        </p:nvSpPr>
        <p:spPr bwMode="auto">
          <a:xfrm>
            <a:off x="3701416" y="4213039"/>
            <a:ext cx="69850" cy="60325"/>
          </a:xfrm>
          <a:custGeom>
            <a:avLst/>
            <a:gdLst>
              <a:gd name="T0" fmla="*/ 16 w 44"/>
              <a:gd name="T1" fmla="*/ 38 h 38"/>
              <a:gd name="T2" fmla="*/ 26 w 44"/>
              <a:gd name="T3" fmla="*/ 38 h 38"/>
              <a:gd name="T4" fmla="*/ 26 w 44"/>
              <a:gd name="T5" fmla="*/ 24 h 38"/>
              <a:gd name="T6" fmla="*/ 44 w 44"/>
              <a:gd name="T7" fmla="*/ 24 h 38"/>
              <a:gd name="T8" fmla="*/ 44 w 44"/>
              <a:gd name="T9" fmla="*/ 16 h 38"/>
              <a:gd name="T10" fmla="*/ 26 w 44"/>
              <a:gd name="T11" fmla="*/ 16 h 38"/>
              <a:gd name="T12" fmla="*/ 26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6" y="38"/>
                </a:lnTo>
                <a:lnTo>
                  <a:pt x="26" y="24"/>
                </a:lnTo>
                <a:lnTo>
                  <a:pt x="44" y="24"/>
                </a:lnTo>
                <a:lnTo>
                  <a:pt x="44" y="16"/>
                </a:lnTo>
                <a:lnTo>
                  <a:pt x="26" y="16"/>
                </a:lnTo>
                <a:lnTo>
                  <a:pt x="26" y="0"/>
                </a:lnTo>
                <a:lnTo>
                  <a:pt x="16" y="0"/>
                </a:lnTo>
                <a:lnTo>
                  <a:pt x="16" y="16"/>
                </a:lnTo>
                <a:lnTo>
                  <a:pt x="0" y="16"/>
                </a:lnTo>
                <a:lnTo>
                  <a:pt x="0" y="24"/>
                </a:lnTo>
                <a:lnTo>
                  <a:pt x="16" y="24"/>
                </a:lnTo>
                <a:lnTo>
                  <a:pt x="16" y="38"/>
                </a:lnTo>
                <a:lnTo>
                  <a:pt x="16" y="38"/>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57" name="Freeform 145"/>
          <p:cNvSpPr>
            <a:spLocks/>
          </p:cNvSpPr>
          <p:nvPr/>
        </p:nvSpPr>
        <p:spPr bwMode="auto">
          <a:xfrm>
            <a:off x="3806191" y="4260664"/>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58" name="Freeform 146"/>
          <p:cNvSpPr>
            <a:spLocks/>
          </p:cNvSpPr>
          <p:nvPr/>
        </p:nvSpPr>
        <p:spPr bwMode="auto">
          <a:xfrm>
            <a:off x="3841116" y="4308289"/>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59" name="Freeform 147"/>
          <p:cNvSpPr>
            <a:spLocks/>
          </p:cNvSpPr>
          <p:nvPr/>
        </p:nvSpPr>
        <p:spPr bwMode="auto">
          <a:xfrm>
            <a:off x="3853816" y="4432114"/>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60" name="Freeform 148"/>
          <p:cNvSpPr>
            <a:spLocks/>
          </p:cNvSpPr>
          <p:nvPr/>
        </p:nvSpPr>
        <p:spPr bwMode="auto">
          <a:xfrm>
            <a:off x="3853816" y="4432114"/>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61" name="Freeform 149"/>
          <p:cNvSpPr>
            <a:spLocks/>
          </p:cNvSpPr>
          <p:nvPr/>
        </p:nvSpPr>
        <p:spPr bwMode="auto">
          <a:xfrm>
            <a:off x="3853816" y="4432114"/>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717073"/>
          </a:solidFill>
          <a:ln>
            <a:solidFill>
              <a:srgbClr val="717073"/>
            </a:solid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62" name="Freeform 150"/>
          <p:cNvSpPr>
            <a:spLocks/>
          </p:cNvSpPr>
          <p:nvPr/>
        </p:nvSpPr>
        <p:spPr bwMode="auto">
          <a:xfrm>
            <a:off x="4733291" y="4578164"/>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63" name="Freeform 151"/>
          <p:cNvSpPr>
            <a:spLocks/>
          </p:cNvSpPr>
          <p:nvPr/>
        </p:nvSpPr>
        <p:spPr bwMode="auto">
          <a:xfrm>
            <a:off x="4780916" y="4609914"/>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717073"/>
          </a:solidFill>
          <a:ln w="9525">
            <a:noFill/>
            <a:round/>
            <a:headEnd/>
            <a:tailEnd/>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64" name="Freeform 152"/>
          <p:cNvSpPr>
            <a:spLocks/>
          </p:cNvSpPr>
          <p:nvPr/>
        </p:nvSpPr>
        <p:spPr bwMode="auto">
          <a:xfrm>
            <a:off x="4799966" y="4648014"/>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rgbClr val="717073"/>
          </a:solidFill>
          <a:ln>
            <a:solidFill>
              <a:srgbClr val="717073"/>
            </a:solid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65" name="Freeform 153"/>
          <p:cNvSpPr>
            <a:spLocks/>
          </p:cNvSpPr>
          <p:nvPr/>
        </p:nvSpPr>
        <p:spPr bwMode="auto">
          <a:xfrm>
            <a:off x="4885691" y="4648014"/>
            <a:ext cx="66675" cy="57150"/>
          </a:xfrm>
          <a:custGeom>
            <a:avLst/>
            <a:gdLst>
              <a:gd name="T0" fmla="*/ 16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6 w 42"/>
              <a:gd name="T15" fmla="*/ 0 h 36"/>
              <a:gd name="T16" fmla="*/ 16 w 42"/>
              <a:gd name="T17" fmla="*/ 14 h 36"/>
              <a:gd name="T18" fmla="*/ 0 w 42"/>
              <a:gd name="T19" fmla="*/ 14 h 36"/>
              <a:gd name="T20" fmla="*/ 0 w 42"/>
              <a:gd name="T21" fmla="*/ 22 h 36"/>
              <a:gd name="T22" fmla="*/ 16 w 42"/>
              <a:gd name="T23" fmla="*/ 22 h 36"/>
              <a:gd name="T24" fmla="*/ 16 w 42"/>
              <a:gd name="T25" fmla="*/ 36 h 36"/>
              <a:gd name="T26" fmla="*/ 16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6" y="36"/>
                </a:moveTo>
                <a:lnTo>
                  <a:pt x="24" y="36"/>
                </a:lnTo>
                <a:lnTo>
                  <a:pt x="24" y="22"/>
                </a:lnTo>
                <a:lnTo>
                  <a:pt x="42" y="22"/>
                </a:lnTo>
                <a:lnTo>
                  <a:pt x="42" y="14"/>
                </a:lnTo>
                <a:lnTo>
                  <a:pt x="24" y="14"/>
                </a:lnTo>
                <a:lnTo>
                  <a:pt x="24" y="0"/>
                </a:lnTo>
                <a:lnTo>
                  <a:pt x="16" y="0"/>
                </a:lnTo>
                <a:lnTo>
                  <a:pt x="16" y="14"/>
                </a:lnTo>
                <a:lnTo>
                  <a:pt x="0" y="14"/>
                </a:lnTo>
                <a:lnTo>
                  <a:pt x="0" y="22"/>
                </a:lnTo>
                <a:lnTo>
                  <a:pt x="16" y="22"/>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66" name="Freeform 154"/>
          <p:cNvSpPr>
            <a:spLocks/>
          </p:cNvSpPr>
          <p:nvPr/>
        </p:nvSpPr>
        <p:spPr bwMode="auto">
          <a:xfrm>
            <a:off x="5692141" y="4736914"/>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67" name="Freeform 155"/>
          <p:cNvSpPr>
            <a:spLocks/>
          </p:cNvSpPr>
          <p:nvPr/>
        </p:nvSpPr>
        <p:spPr bwMode="auto">
          <a:xfrm>
            <a:off x="5742941" y="47369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68" name="Freeform 156"/>
          <p:cNvSpPr>
            <a:spLocks/>
          </p:cNvSpPr>
          <p:nvPr/>
        </p:nvSpPr>
        <p:spPr bwMode="auto">
          <a:xfrm>
            <a:off x="5790566" y="4832164"/>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69" name="Freeform 157"/>
          <p:cNvSpPr>
            <a:spLocks/>
          </p:cNvSpPr>
          <p:nvPr/>
        </p:nvSpPr>
        <p:spPr bwMode="auto">
          <a:xfrm>
            <a:off x="1042353" y="1765114"/>
            <a:ext cx="7696200" cy="3095625"/>
          </a:xfrm>
          <a:custGeom>
            <a:avLst/>
            <a:gdLst>
              <a:gd name="T0" fmla="*/ 106 w 4848"/>
              <a:gd name="T1" fmla="*/ 8 h 1950"/>
              <a:gd name="T2" fmla="*/ 140 w 4848"/>
              <a:gd name="T3" fmla="*/ 28 h 1950"/>
              <a:gd name="T4" fmla="*/ 170 w 4848"/>
              <a:gd name="T5" fmla="*/ 56 h 1950"/>
              <a:gd name="T6" fmla="*/ 234 w 4848"/>
              <a:gd name="T7" fmla="*/ 78 h 1950"/>
              <a:gd name="T8" fmla="*/ 268 w 4848"/>
              <a:gd name="T9" fmla="*/ 112 h 1950"/>
              <a:gd name="T10" fmla="*/ 288 w 4848"/>
              <a:gd name="T11" fmla="*/ 136 h 1950"/>
              <a:gd name="T12" fmla="*/ 298 w 4848"/>
              <a:gd name="T13" fmla="*/ 156 h 1950"/>
              <a:gd name="T14" fmla="*/ 320 w 4848"/>
              <a:gd name="T15" fmla="*/ 176 h 1950"/>
              <a:gd name="T16" fmla="*/ 344 w 4848"/>
              <a:gd name="T17" fmla="*/ 204 h 1950"/>
              <a:gd name="T18" fmla="*/ 394 w 4848"/>
              <a:gd name="T19" fmla="*/ 212 h 1950"/>
              <a:gd name="T20" fmla="*/ 426 w 4848"/>
              <a:gd name="T21" fmla="*/ 252 h 1950"/>
              <a:gd name="T22" fmla="*/ 448 w 4848"/>
              <a:gd name="T23" fmla="*/ 256 h 1950"/>
              <a:gd name="T24" fmla="*/ 468 w 4848"/>
              <a:gd name="T25" fmla="*/ 298 h 1950"/>
              <a:gd name="T26" fmla="*/ 532 w 4848"/>
              <a:gd name="T27" fmla="*/ 334 h 1950"/>
              <a:gd name="T28" fmla="*/ 552 w 4848"/>
              <a:gd name="T29" fmla="*/ 428 h 1950"/>
              <a:gd name="T30" fmla="*/ 574 w 4848"/>
              <a:gd name="T31" fmla="*/ 436 h 1950"/>
              <a:gd name="T32" fmla="*/ 584 w 4848"/>
              <a:gd name="T33" fmla="*/ 540 h 1950"/>
              <a:gd name="T34" fmla="*/ 606 w 4848"/>
              <a:gd name="T35" fmla="*/ 680 h 1950"/>
              <a:gd name="T36" fmla="*/ 618 w 4848"/>
              <a:gd name="T37" fmla="*/ 1004 h 1950"/>
              <a:gd name="T38" fmla="*/ 636 w 4848"/>
              <a:gd name="T39" fmla="*/ 1026 h 1950"/>
              <a:gd name="T40" fmla="*/ 648 w 4848"/>
              <a:gd name="T41" fmla="*/ 1102 h 1950"/>
              <a:gd name="T42" fmla="*/ 692 w 4848"/>
              <a:gd name="T43" fmla="*/ 1112 h 1950"/>
              <a:gd name="T44" fmla="*/ 712 w 4848"/>
              <a:gd name="T45" fmla="*/ 1138 h 1950"/>
              <a:gd name="T46" fmla="*/ 746 w 4848"/>
              <a:gd name="T47" fmla="*/ 1146 h 1950"/>
              <a:gd name="T48" fmla="*/ 764 w 4848"/>
              <a:gd name="T49" fmla="*/ 1190 h 1950"/>
              <a:gd name="T50" fmla="*/ 850 w 4848"/>
              <a:gd name="T51" fmla="*/ 1198 h 1950"/>
              <a:gd name="T52" fmla="*/ 860 w 4848"/>
              <a:gd name="T53" fmla="*/ 1216 h 1950"/>
              <a:gd name="T54" fmla="*/ 894 w 4848"/>
              <a:gd name="T55" fmla="*/ 1234 h 1950"/>
              <a:gd name="T56" fmla="*/ 904 w 4848"/>
              <a:gd name="T57" fmla="*/ 1318 h 1950"/>
              <a:gd name="T58" fmla="*/ 968 w 4848"/>
              <a:gd name="T59" fmla="*/ 1324 h 1950"/>
              <a:gd name="T60" fmla="*/ 1039 w 4848"/>
              <a:gd name="T61" fmla="*/ 1344 h 1950"/>
              <a:gd name="T62" fmla="*/ 1179 w 4848"/>
              <a:gd name="T63" fmla="*/ 1364 h 1950"/>
              <a:gd name="T64" fmla="*/ 1189 w 4848"/>
              <a:gd name="T65" fmla="*/ 1414 h 1950"/>
              <a:gd name="T66" fmla="*/ 1209 w 4848"/>
              <a:gd name="T67" fmla="*/ 1446 h 1950"/>
              <a:gd name="T68" fmla="*/ 1231 w 4848"/>
              <a:gd name="T69" fmla="*/ 1466 h 1950"/>
              <a:gd name="T70" fmla="*/ 1369 w 4848"/>
              <a:gd name="T71" fmla="*/ 1478 h 1950"/>
              <a:gd name="T72" fmla="*/ 1439 w 4848"/>
              <a:gd name="T73" fmla="*/ 1504 h 1950"/>
              <a:gd name="T74" fmla="*/ 1569 w 4848"/>
              <a:gd name="T75" fmla="*/ 1516 h 1950"/>
              <a:gd name="T76" fmla="*/ 1667 w 4848"/>
              <a:gd name="T77" fmla="*/ 1546 h 1950"/>
              <a:gd name="T78" fmla="*/ 1715 w 4848"/>
              <a:gd name="T79" fmla="*/ 1558 h 1950"/>
              <a:gd name="T80" fmla="*/ 1771 w 4848"/>
              <a:gd name="T81" fmla="*/ 1590 h 1950"/>
              <a:gd name="T82" fmla="*/ 1793 w 4848"/>
              <a:gd name="T83" fmla="*/ 1694 h 1950"/>
              <a:gd name="T84" fmla="*/ 1859 w 4848"/>
              <a:gd name="T85" fmla="*/ 1716 h 1950"/>
              <a:gd name="T86" fmla="*/ 2029 w 4848"/>
              <a:gd name="T87" fmla="*/ 1754 h 1950"/>
              <a:gd name="T88" fmla="*/ 2193 w 4848"/>
              <a:gd name="T89" fmla="*/ 1772 h 1950"/>
              <a:gd name="T90" fmla="*/ 2377 w 4848"/>
              <a:gd name="T91" fmla="*/ 1824 h 1950"/>
              <a:gd name="T92" fmla="*/ 2675 w 4848"/>
              <a:gd name="T93" fmla="*/ 1830 h 1950"/>
              <a:gd name="T94" fmla="*/ 2943 w 4848"/>
              <a:gd name="T95" fmla="*/ 1890 h 1950"/>
              <a:gd name="T96" fmla="*/ 4848 w 4848"/>
              <a:gd name="T97" fmla="*/ 1950 h 1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48" h="1950">
                <a:moveTo>
                  <a:pt x="0" y="0"/>
                </a:moveTo>
                <a:lnTo>
                  <a:pt x="106" y="0"/>
                </a:lnTo>
                <a:lnTo>
                  <a:pt x="106" y="8"/>
                </a:lnTo>
                <a:lnTo>
                  <a:pt x="128" y="8"/>
                </a:lnTo>
                <a:lnTo>
                  <a:pt x="128" y="28"/>
                </a:lnTo>
                <a:lnTo>
                  <a:pt x="140" y="28"/>
                </a:lnTo>
                <a:lnTo>
                  <a:pt x="140" y="36"/>
                </a:lnTo>
                <a:lnTo>
                  <a:pt x="170" y="36"/>
                </a:lnTo>
                <a:lnTo>
                  <a:pt x="170" y="56"/>
                </a:lnTo>
                <a:lnTo>
                  <a:pt x="224" y="56"/>
                </a:lnTo>
                <a:lnTo>
                  <a:pt x="224" y="78"/>
                </a:lnTo>
                <a:lnTo>
                  <a:pt x="234" y="78"/>
                </a:lnTo>
                <a:lnTo>
                  <a:pt x="234" y="86"/>
                </a:lnTo>
                <a:lnTo>
                  <a:pt x="268" y="86"/>
                </a:lnTo>
                <a:lnTo>
                  <a:pt x="268" y="112"/>
                </a:lnTo>
                <a:lnTo>
                  <a:pt x="276" y="112"/>
                </a:lnTo>
                <a:lnTo>
                  <a:pt x="276" y="136"/>
                </a:lnTo>
                <a:lnTo>
                  <a:pt x="288" y="136"/>
                </a:lnTo>
                <a:lnTo>
                  <a:pt x="288" y="140"/>
                </a:lnTo>
                <a:lnTo>
                  <a:pt x="298" y="140"/>
                </a:lnTo>
                <a:lnTo>
                  <a:pt x="298" y="156"/>
                </a:lnTo>
                <a:lnTo>
                  <a:pt x="308" y="156"/>
                </a:lnTo>
                <a:lnTo>
                  <a:pt x="308" y="176"/>
                </a:lnTo>
                <a:lnTo>
                  <a:pt x="320" y="176"/>
                </a:lnTo>
                <a:lnTo>
                  <a:pt x="320" y="188"/>
                </a:lnTo>
                <a:lnTo>
                  <a:pt x="344" y="188"/>
                </a:lnTo>
                <a:lnTo>
                  <a:pt x="344" y="204"/>
                </a:lnTo>
                <a:lnTo>
                  <a:pt x="372" y="204"/>
                </a:lnTo>
                <a:lnTo>
                  <a:pt x="372" y="212"/>
                </a:lnTo>
                <a:lnTo>
                  <a:pt x="394" y="212"/>
                </a:lnTo>
                <a:lnTo>
                  <a:pt x="394" y="226"/>
                </a:lnTo>
                <a:lnTo>
                  <a:pt x="426" y="226"/>
                </a:lnTo>
                <a:lnTo>
                  <a:pt x="426" y="252"/>
                </a:lnTo>
                <a:lnTo>
                  <a:pt x="434" y="252"/>
                </a:lnTo>
                <a:lnTo>
                  <a:pt x="434" y="256"/>
                </a:lnTo>
                <a:lnTo>
                  <a:pt x="448" y="256"/>
                </a:lnTo>
                <a:lnTo>
                  <a:pt x="448" y="290"/>
                </a:lnTo>
                <a:lnTo>
                  <a:pt x="468" y="290"/>
                </a:lnTo>
                <a:lnTo>
                  <a:pt x="468" y="298"/>
                </a:lnTo>
                <a:lnTo>
                  <a:pt x="510" y="298"/>
                </a:lnTo>
                <a:lnTo>
                  <a:pt x="510" y="334"/>
                </a:lnTo>
                <a:lnTo>
                  <a:pt x="532" y="334"/>
                </a:lnTo>
                <a:lnTo>
                  <a:pt x="532" y="370"/>
                </a:lnTo>
                <a:lnTo>
                  <a:pt x="552" y="370"/>
                </a:lnTo>
                <a:lnTo>
                  <a:pt x="552" y="428"/>
                </a:lnTo>
                <a:lnTo>
                  <a:pt x="562" y="428"/>
                </a:lnTo>
                <a:lnTo>
                  <a:pt x="562" y="436"/>
                </a:lnTo>
                <a:lnTo>
                  <a:pt x="574" y="436"/>
                </a:lnTo>
                <a:lnTo>
                  <a:pt x="574" y="480"/>
                </a:lnTo>
                <a:lnTo>
                  <a:pt x="584" y="480"/>
                </a:lnTo>
                <a:lnTo>
                  <a:pt x="584" y="540"/>
                </a:lnTo>
                <a:lnTo>
                  <a:pt x="596" y="540"/>
                </a:lnTo>
                <a:lnTo>
                  <a:pt x="596" y="680"/>
                </a:lnTo>
                <a:lnTo>
                  <a:pt x="606" y="680"/>
                </a:lnTo>
                <a:lnTo>
                  <a:pt x="606" y="946"/>
                </a:lnTo>
                <a:lnTo>
                  <a:pt x="618" y="946"/>
                </a:lnTo>
                <a:lnTo>
                  <a:pt x="618" y="1004"/>
                </a:lnTo>
                <a:lnTo>
                  <a:pt x="628" y="1004"/>
                </a:lnTo>
                <a:lnTo>
                  <a:pt x="628" y="1026"/>
                </a:lnTo>
                <a:lnTo>
                  <a:pt x="636" y="1026"/>
                </a:lnTo>
                <a:lnTo>
                  <a:pt x="636" y="1068"/>
                </a:lnTo>
                <a:lnTo>
                  <a:pt x="648" y="1068"/>
                </a:lnTo>
                <a:lnTo>
                  <a:pt x="648" y="1102"/>
                </a:lnTo>
                <a:lnTo>
                  <a:pt x="680" y="1102"/>
                </a:lnTo>
                <a:lnTo>
                  <a:pt x="680" y="1112"/>
                </a:lnTo>
                <a:lnTo>
                  <a:pt x="692" y="1112"/>
                </a:lnTo>
                <a:lnTo>
                  <a:pt x="692" y="1134"/>
                </a:lnTo>
                <a:lnTo>
                  <a:pt x="712" y="1134"/>
                </a:lnTo>
                <a:lnTo>
                  <a:pt x="712" y="1138"/>
                </a:lnTo>
                <a:lnTo>
                  <a:pt x="724" y="1138"/>
                </a:lnTo>
                <a:lnTo>
                  <a:pt x="724" y="1146"/>
                </a:lnTo>
                <a:lnTo>
                  <a:pt x="746" y="1146"/>
                </a:lnTo>
                <a:lnTo>
                  <a:pt x="746" y="1172"/>
                </a:lnTo>
                <a:lnTo>
                  <a:pt x="764" y="1172"/>
                </a:lnTo>
                <a:lnTo>
                  <a:pt x="764" y="1190"/>
                </a:lnTo>
                <a:lnTo>
                  <a:pt x="798" y="1190"/>
                </a:lnTo>
                <a:lnTo>
                  <a:pt x="798" y="1198"/>
                </a:lnTo>
                <a:lnTo>
                  <a:pt x="850" y="1198"/>
                </a:lnTo>
                <a:lnTo>
                  <a:pt x="850" y="1206"/>
                </a:lnTo>
                <a:lnTo>
                  <a:pt x="860" y="1206"/>
                </a:lnTo>
                <a:lnTo>
                  <a:pt x="860" y="1216"/>
                </a:lnTo>
                <a:lnTo>
                  <a:pt x="882" y="1216"/>
                </a:lnTo>
                <a:lnTo>
                  <a:pt x="882" y="1234"/>
                </a:lnTo>
                <a:lnTo>
                  <a:pt x="894" y="1234"/>
                </a:lnTo>
                <a:lnTo>
                  <a:pt x="894" y="1262"/>
                </a:lnTo>
                <a:lnTo>
                  <a:pt x="904" y="1262"/>
                </a:lnTo>
                <a:lnTo>
                  <a:pt x="904" y="1318"/>
                </a:lnTo>
                <a:lnTo>
                  <a:pt x="934" y="1318"/>
                </a:lnTo>
                <a:lnTo>
                  <a:pt x="934" y="1324"/>
                </a:lnTo>
                <a:lnTo>
                  <a:pt x="968" y="1324"/>
                </a:lnTo>
                <a:lnTo>
                  <a:pt x="968" y="1336"/>
                </a:lnTo>
                <a:lnTo>
                  <a:pt x="1039" y="1336"/>
                </a:lnTo>
                <a:lnTo>
                  <a:pt x="1039" y="1344"/>
                </a:lnTo>
                <a:lnTo>
                  <a:pt x="1127" y="1344"/>
                </a:lnTo>
                <a:lnTo>
                  <a:pt x="1127" y="1364"/>
                </a:lnTo>
                <a:lnTo>
                  <a:pt x="1179" y="1364"/>
                </a:lnTo>
                <a:lnTo>
                  <a:pt x="1179" y="1384"/>
                </a:lnTo>
                <a:lnTo>
                  <a:pt x="1189" y="1384"/>
                </a:lnTo>
                <a:lnTo>
                  <a:pt x="1189" y="1414"/>
                </a:lnTo>
                <a:lnTo>
                  <a:pt x="1201" y="1414"/>
                </a:lnTo>
                <a:lnTo>
                  <a:pt x="1201" y="1446"/>
                </a:lnTo>
                <a:lnTo>
                  <a:pt x="1209" y="1446"/>
                </a:lnTo>
                <a:lnTo>
                  <a:pt x="1209" y="1454"/>
                </a:lnTo>
                <a:lnTo>
                  <a:pt x="1231" y="1454"/>
                </a:lnTo>
                <a:lnTo>
                  <a:pt x="1231" y="1466"/>
                </a:lnTo>
                <a:lnTo>
                  <a:pt x="1253" y="1466"/>
                </a:lnTo>
                <a:lnTo>
                  <a:pt x="1253" y="1478"/>
                </a:lnTo>
                <a:lnTo>
                  <a:pt x="1369" y="1478"/>
                </a:lnTo>
                <a:lnTo>
                  <a:pt x="1369" y="1490"/>
                </a:lnTo>
                <a:lnTo>
                  <a:pt x="1439" y="1490"/>
                </a:lnTo>
                <a:lnTo>
                  <a:pt x="1439" y="1504"/>
                </a:lnTo>
                <a:lnTo>
                  <a:pt x="1499" y="1504"/>
                </a:lnTo>
                <a:lnTo>
                  <a:pt x="1499" y="1516"/>
                </a:lnTo>
                <a:lnTo>
                  <a:pt x="1569" y="1516"/>
                </a:lnTo>
                <a:lnTo>
                  <a:pt x="1569" y="1532"/>
                </a:lnTo>
                <a:lnTo>
                  <a:pt x="1667" y="1532"/>
                </a:lnTo>
                <a:lnTo>
                  <a:pt x="1667" y="1546"/>
                </a:lnTo>
                <a:lnTo>
                  <a:pt x="1679" y="1546"/>
                </a:lnTo>
                <a:lnTo>
                  <a:pt x="1679" y="1558"/>
                </a:lnTo>
                <a:lnTo>
                  <a:pt x="1715" y="1558"/>
                </a:lnTo>
                <a:lnTo>
                  <a:pt x="1731" y="1558"/>
                </a:lnTo>
                <a:lnTo>
                  <a:pt x="1731" y="1590"/>
                </a:lnTo>
                <a:lnTo>
                  <a:pt x="1771" y="1590"/>
                </a:lnTo>
                <a:lnTo>
                  <a:pt x="1771" y="1618"/>
                </a:lnTo>
                <a:lnTo>
                  <a:pt x="1793" y="1618"/>
                </a:lnTo>
                <a:lnTo>
                  <a:pt x="1793" y="1694"/>
                </a:lnTo>
                <a:lnTo>
                  <a:pt x="1805" y="1694"/>
                </a:lnTo>
                <a:lnTo>
                  <a:pt x="1805" y="1716"/>
                </a:lnTo>
                <a:lnTo>
                  <a:pt x="1859" y="1716"/>
                </a:lnTo>
                <a:lnTo>
                  <a:pt x="1859" y="1734"/>
                </a:lnTo>
                <a:lnTo>
                  <a:pt x="2029" y="1734"/>
                </a:lnTo>
                <a:lnTo>
                  <a:pt x="2029" y="1754"/>
                </a:lnTo>
                <a:lnTo>
                  <a:pt x="2061" y="1754"/>
                </a:lnTo>
                <a:lnTo>
                  <a:pt x="2061" y="1772"/>
                </a:lnTo>
                <a:lnTo>
                  <a:pt x="2193" y="1772"/>
                </a:lnTo>
                <a:lnTo>
                  <a:pt x="2193" y="1790"/>
                </a:lnTo>
                <a:lnTo>
                  <a:pt x="2377" y="1790"/>
                </a:lnTo>
                <a:lnTo>
                  <a:pt x="2377" y="1824"/>
                </a:lnTo>
                <a:lnTo>
                  <a:pt x="2389" y="1824"/>
                </a:lnTo>
                <a:lnTo>
                  <a:pt x="2389" y="1830"/>
                </a:lnTo>
                <a:lnTo>
                  <a:pt x="2675" y="1830"/>
                </a:lnTo>
                <a:lnTo>
                  <a:pt x="2675" y="1862"/>
                </a:lnTo>
                <a:lnTo>
                  <a:pt x="2943" y="1862"/>
                </a:lnTo>
                <a:lnTo>
                  <a:pt x="2943" y="1890"/>
                </a:lnTo>
                <a:lnTo>
                  <a:pt x="2995" y="1890"/>
                </a:lnTo>
                <a:lnTo>
                  <a:pt x="2995" y="1950"/>
                </a:lnTo>
                <a:lnTo>
                  <a:pt x="4848" y="1950"/>
                </a:lnTo>
              </a:path>
            </a:pathLst>
          </a:custGeom>
          <a:noFill/>
          <a:ln w="28575" cap="sq">
            <a:solidFill>
              <a:srgbClr val="717073"/>
            </a:solidFill>
            <a:prstDash val="dash"/>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70" name="Freeform 158"/>
          <p:cNvSpPr>
            <a:spLocks/>
          </p:cNvSpPr>
          <p:nvPr/>
        </p:nvSpPr>
        <p:spPr bwMode="auto">
          <a:xfrm>
            <a:off x="1042353" y="1765114"/>
            <a:ext cx="7696200" cy="2832100"/>
          </a:xfrm>
          <a:custGeom>
            <a:avLst/>
            <a:gdLst>
              <a:gd name="T0" fmla="*/ 12 w 4848"/>
              <a:gd name="T1" fmla="*/ 8 h 1784"/>
              <a:gd name="T2" fmla="*/ 96 w 4848"/>
              <a:gd name="T3" fmla="*/ 12 h 1784"/>
              <a:gd name="T4" fmla="*/ 106 w 4848"/>
              <a:gd name="T5" fmla="*/ 26 h 1784"/>
              <a:gd name="T6" fmla="*/ 158 w 4848"/>
              <a:gd name="T7" fmla="*/ 34 h 1784"/>
              <a:gd name="T8" fmla="*/ 192 w 4848"/>
              <a:gd name="T9" fmla="*/ 62 h 1784"/>
              <a:gd name="T10" fmla="*/ 224 w 4848"/>
              <a:gd name="T11" fmla="*/ 66 h 1784"/>
              <a:gd name="T12" fmla="*/ 234 w 4848"/>
              <a:gd name="T13" fmla="*/ 88 h 1784"/>
              <a:gd name="T14" fmla="*/ 268 w 4848"/>
              <a:gd name="T15" fmla="*/ 100 h 1784"/>
              <a:gd name="T16" fmla="*/ 276 w 4848"/>
              <a:gd name="T17" fmla="*/ 122 h 1784"/>
              <a:gd name="T18" fmla="*/ 308 w 4848"/>
              <a:gd name="T19" fmla="*/ 136 h 1784"/>
              <a:gd name="T20" fmla="*/ 320 w 4848"/>
              <a:gd name="T21" fmla="*/ 184 h 1784"/>
              <a:gd name="T22" fmla="*/ 342 w 4848"/>
              <a:gd name="T23" fmla="*/ 192 h 1784"/>
              <a:gd name="T24" fmla="*/ 360 w 4848"/>
              <a:gd name="T25" fmla="*/ 204 h 1784"/>
              <a:gd name="T26" fmla="*/ 394 w 4848"/>
              <a:gd name="T27" fmla="*/ 212 h 1784"/>
              <a:gd name="T28" fmla="*/ 404 w 4848"/>
              <a:gd name="T29" fmla="*/ 232 h 1784"/>
              <a:gd name="T30" fmla="*/ 434 w 4848"/>
              <a:gd name="T31" fmla="*/ 238 h 1784"/>
              <a:gd name="T32" fmla="*/ 456 w 4848"/>
              <a:gd name="T33" fmla="*/ 258 h 1784"/>
              <a:gd name="T34" fmla="*/ 478 w 4848"/>
              <a:gd name="T35" fmla="*/ 266 h 1784"/>
              <a:gd name="T36" fmla="*/ 490 w 4848"/>
              <a:gd name="T37" fmla="*/ 308 h 1784"/>
              <a:gd name="T38" fmla="*/ 510 w 4848"/>
              <a:gd name="T39" fmla="*/ 328 h 1784"/>
              <a:gd name="T40" fmla="*/ 532 w 4848"/>
              <a:gd name="T41" fmla="*/ 370 h 1784"/>
              <a:gd name="T42" fmla="*/ 552 w 4848"/>
              <a:gd name="T43" fmla="*/ 406 h 1784"/>
              <a:gd name="T44" fmla="*/ 562 w 4848"/>
              <a:gd name="T45" fmla="*/ 476 h 1784"/>
              <a:gd name="T46" fmla="*/ 584 w 4848"/>
              <a:gd name="T47" fmla="*/ 514 h 1784"/>
              <a:gd name="T48" fmla="*/ 596 w 4848"/>
              <a:gd name="T49" fmla="*/ 616 h 1784"/>
              <a:gd name="T50" fmla="*/ 618 w 4848"/>
              <a:gd name="T51" fmla="*/ 804 h 1784"/>
              <a:gd name="T52" fmla="*/ 628 w 4848"/>
              <a:gd name="T53" fmla="*/ 926 h 1784"/>
              <a:gd name="T54" fmla="*/ 648 w 4848"/>
              <a:gd name="T55" fmla="*/ 952 h 1784"/>
              <a:gd name="T56" fmla="*/ 692 w 4848"/>
              <a:gd name="T57" fmla="*/ 968 h 1784"/>
              <a:gd name="T58" fmla="*/ 776 w 4848"/>
              <a:gd name="T59" fmla="*/ 992 h 1784"/>
              <a:gd name="T60" fmla="*/ 786 w 4848"/>
              <a:gd name="T61" fmla="*/ 1008 h 1784"/>
              <a:gd name="T62" fmla="*/ 850 w 4848"/>
              <a:gd name="T63" fmla="*/ 1018 h 1784"/>
              <a:gd name="T64" fmla="*/ 860 w 4848"/>
              <a:gd name="T65" fmla="*/ 1060 h 1784"/>
              <a:gd name="T66" fmla="*/ 894 w 4848"/>
              <a:gd name="T67" fmla="*/ 1068 h 1784"/>
              <a:gd name="T68" fmla="*/ 904 w 4848"/>
              <a:gd name="T69" fmla="*/ 1112 h 1784"/>
              <a:gd name="T70" fmla="*/ 946 w 4848"/>
              <a:gd name="T71" fmla="*/ 1120 h 1784"/>
              <a:gd name="T72" fmla="*/ 956 w 4848"/>
              <a:gd name="T73" fmla="*/ 1148 h 1784"/>
              <a:gd name="T74" fmla="*/ 1000 w 4848"/>
              <a:gd name="T75" fmla="*/ 1156 h 1784"/>
              <a:gd name="T76" fmla="*/ 1051 w 4848"/>
              <a:gd name="T77" fmla="*/ 1174 h 1784"/>
              <a:gd name="T78" fmla="*/ 1105 w 4848"/>
              <a:gd name="T79" fmla="*/ 1184 h 1784"/>
              <a:gd name="T80" fmla="*/ 1127 w 4848"/>
              <a:gd name="T81" fmla="*/ 1204 h 1784"/>
              <a:gd name="T82" fmla="*/ 1179 w 4848"/>
              <a:gd name="T83" fmla="*/ 1210 h 1784"/>
              <a:gd name="T84" fmla="*/ 1189 w 4848"/>
              <a:gd name="T85" fmla="*/ 1250 h 1784"/>
              <a:gd name="T86" fmla="*/ 1209 w 4848"/>
              <a:gd name="T87" fmla="*/ 1288 h 1784"/>
              <a:gd name="T88" fmla="*/ 1275 w 4848"/>
              <a:gd name="T89" fmla="*/ 1346 h 1784"/>
              <a:gd name="T90" fmla="*/ 1381 w 4848"/>
              <a:gd name="T91" fmla="*/ 1358 h 1784"/>
              <a:gd name="T92" fmla="*/ 1389 w 4848"/>
              <a:gd name="T93" fmla="*/ 1382 h 1784"/>
              <a:gd name="T94" fmla="*/ 1443 w 4848"/>
              <a:gd name="T95" fmla="*/ 1408 h 1784"/>
              <a:gd name="T96" fmla="*/ 1499 w 4848"/>
              <a:gd name="T97" fmla="*/ 1432 h 1784"/>
              <a:gd name="T98" fmla="*/ 1591 w 4848"/>
              <a:gd name="T99" fmla="*/ 1444 h 1784"/>
              <a:gd name="T100" fmla="*/ 1709 w 4848"/>
              <a:gd name="T101" fmla="*/ 1468 h 1784"/>
              <a:gd name="T102" fmla="*/ 1771 w 4848"/>
              <a:gd name="T103" fmla="*/ 1480 h 1784"/>
              <a:gd name="T104" fmla="*/ 1793 w 4848"/>
              <a:gd name="T105" fmla="*/ 1520 h 1784"/>
              <a:gd name="T106" fmla="*/ 1837 w 4848"/>
              <a:gd name="T107" fmla="*/ 1550 h 1784"/>
              <a:gd name="T108" fmla="*/ 2069 w 4848"/>
              <a:gd name="T109" fmla="*/ 1582 h 1784"/>
              <a:gd name="T110" fmla="*/ 2145 w 4848"/>
              <a:gd name="T111" fmla="*/ 1598 h 1784"/>
              <a:gd name="T112" fmla="*/ 2305 w 4848"/>
              <a:gd name="T113" fmla="*/ 1628 h 1784"/>
              <a:gd name="T114" fmla="*/ 2389 w 4848"/>
              <a:gd name="T115" fmla="*/ 1646 h 1784"/>
              <a:gd name="T116" fmla="*/ 2613 w 4848"/>
              <a:gd name="T117" fmla="*/ 1698 h 1784"/>
              <a:gd name="T118" fmla="*/ 3131 w 4848"/>
              <a:gd name="T119" fmla="*/ 1720 h 1784"/>
              <a:gd name="T120" fmla="*/ 3579 w 4848"/>
              <a:gd name="T121" fmla="*/ 1784 h 1784"/>
              <a:gd name="T122" fmla="*/ 4848 w 4848"/>
              <a:gd name="T123" fmla="*/ 1784 h 1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48" h="1784">
                <a:moveTo>
                  <a:pt x="0" y="0"/>
                </a:moveTo>
                <a:lnTo>
                  <a:pt x="12" y="0"/>
                </a:lnTo>
                <a:lnTo>
                  <a:pt x="12" y="8"/>
                </a:lnTo>
                <a:lnTo>
                  <a:pt x="22" y="8"/>
                </a:lnTo>
                <a:lnTo>
                  <a:pt x="22" y="12"/>
                </a:lnTo>
                <a:lnTo>
                  <a:pt x="96" y="12"/>
                </a:lnTo>
                <a:lnTo>
                  <a:pt x="96" y="20"/>
                </a:lnTo>
                <a:lnTo>
                  <a:pt x="106" y="20"/>
                </a:lnTo>
                <a:lnTo>
                  <a:pt x="106" y="26"/>
                </a:lnTo>
                <a:lnTo>
                  <a:pt x="150" y="26"/>
                </a:lnTo>
                <a:lnTo>
                  <a:pt x="150" y="34"/>
                </a:lnTo>
                <a:lnTo>
                  <a:pt x="158" y="34"/>
                </a:lnTo>
                <a:lnTo>
                  <a:pt x="158" y="54"/>
                </a:lnTo>
                <a:lnTo>
                  <a:pt x="192" y="54"/>
                </a:lnTo>
                <a:lnTo>
                  <a:pt x="192" y="62"/>
                </a:lnTo>
                <a:lnTo>
                  <a:pt x="214" y="62"/>
                </a:lnTo>
                <a:lnTo>
                  <a:pt x="214" y="66"/>
                </a:lnTo>
                <a:lnTo>
                  <a:pt x="224" y="66"/>
                </a:lnTo>
                <a:lnTo>
                  <a:pt x="224" y="82"/>
                </a:lnTo>
                <a:lnTo>
                  <a:pt x="234" y="82"/>
                </a:lnTo>
                <a:lnTo>
                  <a:pt x="234" y="88"/>
                </a:lnTo>
                <a:lnTo>
                  <a:pt x="246" y="88"/>
                </a:lnTo>
                <a:lnTo>
                  <a:pt x="246" y="100"/>
                </a:lnTo>
                <a:lnTo>
                  <a:pt x="268" y="100"/>
                </a:lnTo>
                <a:lnTo>
                  <a:pt x="268" y="108"/>
                </a:lnTo>
                <a:lnTo>
                  <a:pt x="276" y="108"/>
                </a:lnTo>
                <a:lnTo>
                  <a:pt x="276" y="122"/>
                </a:lnTo>
                <a:lnTo>
                  <a:pt x="298" y="122"/>
                </a:lnTo>
                <a:lnTo>
                  <a:pt x="298" y="136"/>
                </a:lnTo>
                <a:lnTo>
                  <a:pt x="308" y="136"/>
                </a:lnTo>
                <a:lnTo>
                  <a:pt x="308" y="158"/>
                </a:lnTo>
                <a:lnTo>
                  <a:pt x="320" y="158"/>
                </a:lnTo>
                <a:lnTo>
                  <a:pt x="320" y="184"/>
                </a:lnTo>
                <a:lnTo>
                  <a:pt x="330" y="184"/>
                </a:lnTo>
                <a:lnTo>
                  <a:pt x="330" y="192"/>
                </a:lnTo>
                <a:lnTo>
                  <a:pt x="342" y="192"/>
                </a:lnTo>
                <a:lnTo>
                  <a:pt x="342" y="196"/>
                </a:lnTo>
                <a:lnTo>
                  <a:pt x="360" y="196"/>
                </a:lnTo>
                <a:lnTo>
                  <a:pt x="360" y="204"/>
                </a:lnTo>
                <a:lnTo>
                  <a:pt x="382" y="204"/>
                </a:lnTo>
                <a:lnTo>
                  <a:pt x="382" y="212"/>
                </a:lnTo>
                <a:lnTo>
                  <a:pt x="394" y="212"/>
                </a:lnTo>
                <a:lnTo>
                  <a:pt x="394" y="226"/>
                </a:lnTo>
                <a:lnTo>
                  <a:pt x="404" y="226"/>
                </a:lnTo>
                <a:lnTo>
                  <a:pt x="404" y="232"/>
                </a:lnTo>
                <a:lnTo>
                  <a:pt x="416" y="232"/>
                </a:lnTo>
                <a:lnTo>
                  <a:pt x="416" y="238"/>
                </a:lnTo>
                <a:lnTo>
                  <a:pt x="434" y="238"/>
                </a:lnTo>
                <a:lnTo>
                  <a:pt x="434" y="246"/>
                </a:lnTo>
                <a:lnTo>
                  <a:pt x="456" y="246"/>
                </a:lnTo>
                <a:lnTo>
                  <a:pt x="456" y="258"/>
                </a:lnTo>
                <a:lnTo>
                  <a:pt x="468" y="258"/>
                </a:lnTo>
                <a:lnTo>
                  <a:pt x="468" y="266"/>
                </a:lnTo>
                <a:lnTo>
                  <a:pt x="478" y="266"/>
                </a:lnTo>
                <a:lnTo>
                  <a:pt x="478" y="280"/>
                </a:lnTo>
                <a:lnTo>
                  <a:pt x="490" y="280"/>
                </a:lnTo>
                <a:lnTo>
                  <a:pt x="490" y="308"/>
                </a:lnTo>
                <a:lnTo>
                  <a:pt x="500" y="308"/>
                </a:lnTo>
                <a:lnTo>
                  <a:pt x="500" y="328"/>
                </a:lnTo>
                <a:lnTo>
                  <a:pt x="510" y="328"/>
                </a:lnTo>
                <a:lnTo>
                  <a:pt x="510" y="350"/>
                </a:lnTo>
                <a:lnTo>
                  <a:pt x="532" y="350"/>
                </a:lnTo>
                <a:lnTo>
                  <a:pt x="532" y="370"/>
                </a:lnTo>
                <a:lnTo>
                  <a:pt x="544" y="370"/>
                </a:lnTo>
                <a:lnTo>
                  <a:pt x="544" y="406"/>
                </a:lnTo>
                <a:lnTo>
                  <a:pt x="552" y="406"/>
                </a:lnTo>
                <a:lnTo>
                  <a:pt x="552" y="432"/>
                </a:lnTo>
                <a:lnTo>
                  <a:pt x="562" y="432"/>
                </a:lnTo>
                <a:lnTo>
                  <a:pt x="562" y="476"/>
                </a:lnTo>
                <a:lnTo>
                  <a:pt x="574" y="476"/>
                </a:lnTo>
                <a:lnTo>
                  <a:pt x="574" y="514"/>
                </a:lnTo>
                <a:lnTo>
                  <a:pt x="584" y="514"/>
                </a:lnTo>
                <a:lnTo>
                  <a:pt x="584" y="550"/>
                </a:lnTo>
                <a:lnTo>
                  <a:pt x="596" y="550"/>
                </a:lnTo>
                <a:lnTo>
                  <a:pt x="596" y="616"/>
                </a:lnTo>
                <a:lnTo>
                  <a:pt x="606" y="616"/>
                </a:lnTo>
                <a:lnTo>
                  <a:pt x="606" y="804"/>
                </a:lnTo>
                <a:lnTo>
                  <a:pt x="618" y="804"/>
                </a:lnTo>
                <a:lnTo>
                  <a:pt x="618" y="884"/>
                </a:lnTo>
                <a:lnTo>
                  <a:pt x="628" y="884"/>
                </a:lnTo>
                <a:lnTo>
                  <a:pt x="628" y="926"/>
                </a:lnTo>
                <a:lnTo>
                  <a:pt x="636" y="926"/>
                </a:lnTo>
                <a:lnTo>
                  <a:pt x="636" y="952"/>
                </a:lnTo>
                <a:lnTo>
                  <a:pt x="648" y="952"/>
                </a:lnTo>
                <a:lnTo>
                  <a:pt x="648" y="960"/>
                </a:lnTo>
                <a:lnTo>
                  <a:pt x="692" y="960"/>
                </a:lnTo>
                <a:lnTo>
                  <a:pt x="692" y="968"/>
                </a:lnTo>
                <a:lnTo>
                  <a:pt x="754" y="968"/>
                </a:lnTo>
                <a:lnTo>
                  <a:pt x="754" y="992"/>
                </a:lnTo>
                <a:lnTo>
                  <a:pt x="776" y="992"/>
                </a:lnTo>
                <a:lnTo>
                  <a:pt x="776" y="1000"/>
                </a:lnTo>
                <a:lnTo>
                  <a:pt x="786" y="1000"/>
                </a:lnTo>
                <a:lnTo>
                  <a:pt x="786" y="1008"/>
                </a:lnTo>
                <a:lnTo>
                  <a:pt x="838" y="1008"/>
                </a:lnTo>
                <a:lnTo>
                  <a:pt x="838" y="1018"/>
                </a:lnTo>
                <a:lnTo>
                  <a:pt x="850" y="1018"/>
                </a:lnTo>
                <a:lnTo>
                  <a:pt x="850" y="1034"/>
                </a:lnTo>
                <a:lnTo>
                  <a:pt x="860" y="1034"/>
                </a:lnTo>
                <a:lnTo>
                  <a:pt x="860" y="1060"/>
                </a:lnTo>
                <a:lnTo>
                  <a:pt x="882" y="1060"/>
                </a:lnTo>
                <a:lnTo>
                  <a:pt x="882" y="1068"/>
                </a:lnTo>
                <a:lnTo>
                  <a:pt x="894" y="1068"/>
                </a:lnTo>
                <a:lnTo>
                  <a:pt x="894" y="1078"/>
                </a:lnTo>
                <a:lnTo>
                  <a:pt x="904" y="1078"/>
                </a:lnTo>
                <a:lnTo>
                  <a:pt x="904" y="1112"/>
                </a:lnTo>
                <a:lnTo>
                  <a:pt x="926" y="1112"/>
                </a:lnTo>
                <a:lnTo>
                  <a:pt x="926" y="1120"/>
                </a:lnTo>
                <a:lnTo>
                  <a:pt x="946" y="1120"/>
                </a:lnTo>
                <a:lnTo>
                  <a:pt x="946" y="1130"/>
                </a:lnTo>
                <a:lnTo>
                  <a:pt x="956" y="1130"/>
                </a:lnTo>
                <a:lnTo>
                  <a:pt x="956" y="1148"/>
                </a:lnTo>
                <a:lnTo>
                  <a:pt x="978" y="1148"/>
                </a:lnTo>
                <a:lnTo>
                  <a:pt x="978" y="1156"/>
                </a:lnTo>
                <a:lnTo>
                  <a:pt x="1000" y="1156"/>
                </a:lnTo>
                <a:lnTo>
                  <a:pt x="1000" y="1166"/>
                </a:lnTo>
                <a:lnTo>
                  <a:pt x="1051" y="1166"/>
                </a:lnTo>
                <a:lnTo>
                  <a:pt x="1051" y="1174"/>
                </a:lnTo>
                <a:lnTo>
                  <a:pt x="1073" y="1174"/>
                </a:lnTo>
                <a:lnTo>
                  <a:pt x="1073" y="1184"/>
                </a:lnTo>
                <a:lnTo>
                  <a:pt x="1105" y="1184"/>
                </a:lnTo>
                <a:lnTo>
                  <a:pt x="1105" y="1192"/>
                </a:lnTo>
                <a:lnTo>
                  <a:pt x="1127" y="1192"/>
                </a:lnTo>
                <a:lnTo>
                  <a:pt x="1127" y="1204"/>
                </a:lnTo>
                <a:lnTo>
                  <a:pt x="1167" y="1204"/>
                </a:lnTo>
                <a:lnTo>
                  <a:pt x="1167" y="1210"/>
                </a:lnTo>
                <a:lnTo>
                  <a:pt x="1179" y="1210"/>
                </a:lnTo>
                <a:lnTo>
                  <a:pt x="1179" y="1232"/>
                </a:lnTo>
                <a:lnTo>
                  <a:pt x="1189" y="1232"/>
                </a:lnTo>
                <a:lnTo>
                  <a:pt x="1189" y="1250"/>
                </a:lnTo>
                <a:lnTo>
                  <a:pt x="1201" y="1250"/>
                </a:lnTo>
                <a:lnTo>
                  <a:pt x="1201" y="1288"/>
                </a:lnTo>
                <a:lnTo>
                  <a:pt x="1209" y="1288"/>
                </a:lnTo>
                <a:lnTo>
                  <a:pt x="1209" y="1332"/>
                </a:lnTo>
                <a:lnTo>
                  <a:pt x="1275" y="1332"/>
                </a:lnTo>
                <a:lnTo>
                  <a:pt x="1275" y="1346"/>
                </a:lnTo>
                <a:lnTo>
                  <a:pt x="1337" y="1346"/>
                </a:lnTo>
                <a:lnTo>
                  <a:pt x="1337" y="1358"/>
                </a:lnTo>
                <a:lnTo>
                  <a:pt x="1381" y="1358"/>
                </a:lnTo>
                <a:lnTo>
                  <a:pt x="1381" y="1372"/>
                </a:lnTo>
                <a:lnTo>
                  <a:pt x="1389" y="1372"/>
                </a:lnTo>
                <a:lnTo>
                  <a:pt x="1389" y="1382"/>
                </a:lnTo>
                <a:lnTo>
                  <a:pt x="1425" y="1382"/>
                </a:lnTo>
                <a:lnTo>
                  <a:pt x="1425" y="1408"/>
                </a:lnTo>
                <a:lnTo>
                  <a:pt x="1443" y="1408"/>
                </a:lnTo>
                <a:lnTo>
                  <a:pt x="1443" y="1418"/>
                </a:lnTo>
                <a:lnTo>
                  <a:pt x="1499" y="1418"/>
                </a:lnTo>
                <a:lnTo>
                  <a:pt x="1499" y="1432"/>
                </a:lnTo>
                <a:lnTo>
                  <a:pt x="1539" y="1432"/>
                </a:lnTo>
                <a:lnTo>
                  <a:pt x="1539" y="1444"/>
                </a:lnTo>
                <a:lnTo>
                  <a:pt x="1591" y="1444"/>
                </a:lnTo>
                <a:lnTo>
                  <a:pt x="1591" y="1458"/>
                </a:lnTo>
                <a:lnTo>
                  <a:pt x="1709" y="1458"/>
                </a:lnTo>
                <a:lnTo>
                  <a:pt x="1709" y="1468"/>
                </a:lnTo>
                <a:lnTo>
                  <a:pt x="1753" y="1468"/>
                </a:lnTo>
                <a:lnTo>
                  <a:pt x="1753" y="1480"/>
                </a:lnTo>
                <a:lnTo>
                  <a:pt x="1771" y="1480"/>
                </a:lnTo>
                <a:lnTo>
                  <a:pt x="1771" y="1494"/>
                </a:lnTo>
                <a:lnTo>
                  <a:pt x="1793" y="1494"/>
                </a:lnTo>
                <a:lnTo>
                  <a:pt x="1793" y="1520"/>
                </a:lnTo>
                <a:lnTo>
                  <a:pt x="1815" y="1520"/>
                </a:lnTo>
                <a:lnTo>
                  <a:pt x="1815" y="1550"/>
                </a:lnTo>
                <a:lnTo>
                  <a:pt x="1837" y="1550"/>
                </a:lnTo>
                <a:lnTo>
                  <a:pt x="1837" y="1566"/>
                </a:lnTo>
                <a:lnTo>
                  <a:pt x="2069" y="1566"/>
                </a:lnTo>
                <a:lnTo>
                  <a:pt x="2069" y="1582"/>
                </a:lnTo>
                <a:lnTo>
                  <a:pt x="2123" y="1582"/>
                </a:lnTo>
                <a:lnTo>
                  <a:pt x="2123" y="1598"/>
                </a:lnTo>
                <a:lnTo>
                  <a:pt x="2145" y="1598"/>
                </a:lnTo>
                <a:lnTo>
                  <a:pt x="2145" y="1612"/>
                </a:lnTo>
                <a:lnTo>
                  <a:pt x="2305" y="1612"/>
                </a:lnTo>
                <a:lnTo>
                  <a:pt x="2305" y="1628"/>
                </a:lnTo>
                <a:lnTo>
                  <a:pt x="2377" y="1628"/>
                </a:lnTo>
                <a:lnTo>
                  <a:pt x="2377" y="1646"/>
                </a:lnTo>
                <a:lnTo>
                  <a:pt x="2389" y="1646"/>
                </a:lnTo>
                <a:lnTo>
                  <a:pt x="2389" y="1678"/>
                </a:lnTo>
                <a:lnTo>
                  <a:pt x="2613" y="1678"/>
                </a:lnTo>
                <a:lnTo>
                  <a:pt x="2613" y="1698"/>
                </a:lnTo>
                <a:lnTo>
                  <a:pt x="2943" y="1698"/>
                </a:lnTo>
                <a:lnTo>
                  <a:pt x="2943" y="1720"/>
                </a:lnTo>
                <a:lnTo>
                  <a:pt x="3131" y="1720"/>
                </a:lnTo>
                <a:lnTo>
                  <a:pt x="3131" y="1754"/>
                </a:lnTo>
                <a:lnTo>
                  <a:pt x="3579" y="1754"/>
                </a:lnTo>
                <a:lnTo>
                  <a:pt x="3579" y="1784"/>
                </a:lnTo>
                <a:lnTo>
                  <a:pt x="4848" y="1784"/>
                </a:lnTo>
                <a:lnTo>
                  <a:pt x="4848" y="1784"/>
                </a:lnTo>
                <a:lnTo>
                  <a:pt x="4848" y="1784"/>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FFFF00"/>
              </a:solidFill>
            </a:endParaRPr>
          </a:p>
        </p:txBody>
      </p:sp>
      <p:sp>
        <p:nvSpPr>
          <p:cNvPr id="271" name="Freeform 159"/>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72" name="Freeform 160"/>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73" name="Freeform 161"/>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74" name="Freeform 162"/>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75" name="Freeform 163"/>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76" name="Freeform 164"/>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77" name="Freeform 165"/>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78" name="Freeform 166"/>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79" name="Freeform 167"/>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80" name="Freeform 168"/>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81" name="Freeform 169"/>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82" name="Freeform 170"/>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83" name="Freeform 171"/>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84" name="Freeform 172"/>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85" name="Freeform 173"/>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86" name="Freeform 174"/>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87" name="Freeform 175"/>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88" name="Freeform 176"/>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89" name="Freeform 177"/>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0" name="Freeform 178"/>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1" name="Freeform 179"/>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2" name="Freeform 180"/>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3" name="Freeform 181"/>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4" name="Freeform 182"/>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5" name="Freeform 183"/>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6" name="Freeform 184"/>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7" name="Freeform 185"/>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8" name="Freeform 186"/>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9" name="Freeform 187"/>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00" name="Freeform 188"/>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01" name="Freeform 189"/>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02" name="Freeform 190"/>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03" name="Freeform 191"/>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04" name="Freeform 192"/>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05" name="Freeform 193"/>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06" name="Freeform 194"/>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07" name="Freeform 195"/>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08" name="Freeform 196"/>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09" name="Freeform 197"/>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10" name="Freeform 198"/>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11" name="Freeform 199"/>
          <p:cNvSpPr>
            <a:spLocks/>
          </p:cNvSpPr>
          <p:nvPr/>
        </p:nvSpPr>
        <p:spPr bwMode="auto">
          <a:xfrm>
            <a:off x="1023303" y="17492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12" name="Freeform 200"/>
          <p:cNvSpPr>
            <a:spLocks/>
          </p:cNvSpPr>
          <p:nvPr/>
        </p:nvSpPr>
        <p:spPr bwMode="auto">
          <a:xfrm>
            <a:off x="1496378" y="1987364"/>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6"/>
                </a:lnTo>
                <a:lnTo>
                  <a:pt x="24" y="16"/>
                </a:lnTo>
                <a:lnTo>
                  <a:pt x="24" y="0"/>
                </a:lnTo>
                <a:lnTo>
                  <a:pt x="16" y="0"/>
                </a:lnTo>
                <a:lnTo>
                  <a:pt x="16" y="16"/>
                </a:lnTo>
                <a:lnTo>
                  <a:pt x="0" y="16"/>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13" name="Freeform 201"/>
          <p:cNvSpPr>
            <a:spLocks/>
          </p:cNvSpPr>
          <p:nvPr/>
        </p:nvSpPr>
        <p:spPr bwMode="auto">
          <a:xfrm>
            <a:off x="1613853" y="2054039"/>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14" name="Freeform 202"/>
          <p:cNvSpPr>
            <a:spLocks/>
          </p:cNvSpPr>
          <p:nvPr/>
        </p:nvSpPr>
        <p:spPr bwMode="auto">
          <a:xfrm>
            <a:off x="1801178" y="2257239"/>
            <a:ext cx="69850" cy="60325"/>
          </a:xfrm>
          <a:custGeom>
            <a:avLst/>
            <a:gdLst>
              <a:gd name="T0" fmla="*/ 16 w 44"/>
              <a:gd name="T1" fmla="*/ 38 h 38"/>
              <a:gd name="T2" fmla="*/ 26 w 44"/>
              <a:gd name="T3" fmla="*/ 38 h 38"/>
              <a:gd name="T4" fmla="*/ 26 w 44"/>
              <a:gd name="T5" fmla="*/ 24 h 38"/>
              <a:gd name="T6" fmla="*/ 44 w 44"/>
              <a:gd name="T7" fmla="*/ 24 h 38"/>
              <a:gd name="T8" fmla="*/ 44 w 44"/>
              <a:gd name="T9" fmla="*/ 16 h 38"/>
              <a:gd name="T10" fmla="*/ 26 w 44"/>
              <a:gd name="T11" fmla="*/ 16 h 38"/>
              <a:gd name="T12" fmla="*/ 26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6" y="38"/>
                </a:lnTo>
                <a:lnTo>
                  <a:pt x="26" y="24"/>
                </a:lnTo>
                <a:lnTo>
                  <a:pt x="44" y="24"/>
                </a:lnTo>
                <a:lnTo>
                  <a:pt x="44" y="16"/>
                </a:lnTo>
                <a:lnTo>
                  <a:pt x="26" y="16"/>
                </a:lnTo>
                <a:lnTo>
                  <a:pt x="26" y="0"/>
                </a:lnTo>
                <a:lnTo>
                  <a:pt x="16" y="0"/>
                </a:lnTo>
                <a:lnTo>
                  <a:pt x="16" y="16"/>
                </a:lnTo>
                <a:lnTo>
                  <a:pt x="0" y="16"/>
                </a:lnTo>
                <a:lnTo>
                  <a:pt x="0" y="24"/>
                </a:lnTo>
                <a:lnTo>
                  <a:pt x="16" y="24"/>
                </a:lnTo>
                <a:lnTo>
                  <a:pt x="16" y="38"/>
                </a:lnTo>
                <a:lnTo>
                  <a:pt x="16" y="38"/>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15" name="Freeform 203"/>
          <p:cNvSpPr>
            <a:spLocks/>
          </p:cNvSpPr>
          <p:nvPr/>
        </p:nvSpPr>
        <p:spPr bwMode="auto">
          <a:xfrm>
            <a:off x="1851978" y="2323914"/>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16" name="Freeform 204"/>
          <p:cNvSpPr>
            <a:spLocks/>
          </p:cNvSpPr>
          <p:nvPr/>
        </p:nvSpPr>
        <p:spPr bwMode="auto">
          <a:xfrm>
            <a:off x="1851978" y="2323914"/>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0" name="Freeform 206"/>
          <p:cNvSpPr>
            <a:spLocks/>
          </p:cNvSpPr>
          <p:nvPr/>
        </p:nvSpPr>
        <p:spPr bwMode="auto">
          <a:xfrm>
            <a:off x="1851978" y="2323914"/>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1" name="Freeform 207"/>
          <p:cNvSpPr>
            <a:spLocks/>
          </p:cNvSpPr>
          <p:nvPr/>
        </p:nvSpPr>
        <p:spPr bwMode="auto">
          <a:xfrm>
            <a:off x="1851978" y="2323914"/>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2" name="Freeform 208"/>
          <p:cNvSpPr>
            <a:spLocks/>
          </p:cNvSpPr>
          <p:nvPr/>
        </p:nvSpPr>
        <p:spPr bwMode="auto">
          <a:xfrm>
            <a:off x="1851978" y="2323914"/>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3" name="Freeform 209"/>
          <p:cNvSpPr>
            <a:spLocks/>
          </p:cNvSpPr>
          <p:nvPr/>
        </p:nvSpPr>
        <p:spPr bwMode="auto">
          <a:xfrm>
            <a:off x="1851978" y="2323914"/>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4" name="Freeform 210"/>
          <p:cNvSpPr>
            <a:spLocks/>
          </p:cNvSpPr>
          <p:nvPr/>
        </p:nvSpPr>
        <p:spPr bwMode="auto">
          <a:xfrm>
            <a:off x="1886903" y="2428689"/>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5" name="Freeform 211"/>
          <p:cNvSpPr>
            <a:spLocks/>
          </p:cNvSpPr>
          <p:nvPr/>
        </p:nvSpPr>
        <p:spPr bwMode="auto">
          <a:xfrm>
            <a:off x="1899603" y="2492189"/>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6" name="Freeform 212"/>
          <p:cNvSpPr>
            <a:spLocks/>
          </p:cNvSpPr>
          <p:nvPr/>
        </p:nvSpPr>
        <p:spPr bwMode="auto">
          <a:xfrm>
            <a:off x="1899603" y="2492189"/>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7" name="Freeform 213"/>
          <p:cNvSpPr>
            <a:spLocks/>
          </p:cNvSpPr>
          <p:nvPr/>
        </p:nvSpPr>
        <p:spPr bwMode="auto">
          <a:xfrm>
            <a:off x="1918653" y="2549339"/>
            <a:ext cx="69850" cy="60325"/>
          </a:xfrm>
          <a:custGeom>
            <a:avLst/>
            <a:gdLst>
              <a:gd name="T0" fmla="*/ 16 w 44"/>
              <a:gd name="T1" fmla="*/ 38 h 38"/>
              <a:gd name="T2" fmla="*/ 26 w 44"/>
              <a:gd name="T3" fmla="*/ 38 h 38"/>
              <a:gd name="T4" fmla="*/ 26 w 44"/>
              <a:gd name="T5" fmla="*/ 24 h 38"/>
              <a:gd name="T6" fmla="*/ 44 w 44"/>
              <a:gd name="T7" fmla="*/ 24 h 38"/>
              <a:gd name="T8" fmla="*/ 44 w 44"/>
              <a:gd name="T9" fmla="*/ 16 h 38"/>
              <a:gd name="T10" fmla="*/ 26 w 44"/>
              <a:gd name="T11" fmla="*/ 16 h 38"/>
              <a:gd name="T12" fmla="*/ 26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6" y="38"/>
                </a:lnTo>
                <a:lnTo>
                  <a:pt x="26" y="24"/>
                </a:lnTo>
                <a:lnTo>
                  <a:pt x="44" y="24"/>
                </a:lnTo>
                <a:lnTo>
                  <a:pt x="44" y="16"/>
                </a:lnTo>
                <a:lnTo>
                  <a:pt x="26" y="16"/>
                </a:lnTo>
                <a:lnTo>
                  <a:pt x="26" y="0"/>
                </a:lnTo>
                <a:lnTo>
                  <a:pt x="16" y="0"/>
                </a:lnTo>
                <a:lnTo>
                  <a:pt x="16" y="16"/>
                </a:lnTo>
                <a:lnTo>
                  <a:pt x="0" y="16"/>
                </a:lnTo>
                <a:lnTo>
                  <a:pt x="0" y="24"/>
                </a:lnTo>
                <a:lnTo>
                  <a:pt x="16" y="24"/>
                </a:lnTo>
                <a:lnTo>
                  <a:pt x="16" y="38"/>
                </a:lnTo>
                <a:lnTo>
                  <a:pt x="16" y="38"/>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8" name="Freeform 214"/>
          <p:cNvSpPr>
            <a:spLocks/>
          </p:cNvSpPr>
          <p:nvPr/>
        </p:nvSpPr>
        <p:spPr bwMode="auto">
          <a:xfrm>
            <a:off x="1918653" y="2549339"/>
            <a:ext cx="69850" cy="60325"/>
          </a:xfrm>
          <a:custGeom>
            <a:avLst/>
            <a:gdLst>
              <a:gd name="T0" fmla="*/ 16 w 44"/>
              <a:gd name="T1" fmla="*/ 38 h 38"/>
              <a:gd name="T2" fmla="*/ 26 w 44"/>
              <a:gd name="T3" fmla="*/ 38 h 38"/>
              <a:gd name="T4" fmla="*/ 26 w 44"/>
              <a:gd name="T5" fmla="*/ 24 h 38"/>
              <a:gd name="T6" fmla="*/ 44 w 44"/>
              <a:gd name="T7" fmla="*/ 24 h 38"/>
              <a:gd name="T8" fmla="*/ 44 w 44"/>
              <a:gd name="T9" fmla="*/ 16 h 38"/>
              <a:gd name="T10" fmla="*/ 26 w 44"/>
              <a:gd name="T11" fmla="*/ 16 h 38"/>
              <a:gd name="T12" fmla="*/ 26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6" y="38"/>
                </a:lnTo>
                <a:lnTo>
                  <a:pt x="26" y="24"/>
                </a:lnTo>
                <a:lnTo>
                  <a:pt x="44" y="24"/>
                </a:lnTo>
                <a:lnTo>
                  <a:pt x="44" y="16"/>
                </a:lnTo>
                <a:lnTo>
                  <a:pt x="26" y="16"/>
                </a:lnTo>
                <a:lnTo>
                  <a:pt x="26" y="0"/>
                </a:lnTo>
                <a:lnTo>
                  <a:pt x="16" y="0"/>
                </a:lnTo>
                <a:lnTo>
                  <a:pt x="16" y="16"/>
                </a:lnTo>
                <a:lnTo>
                  <a:pt x="0" y="16"/>
                </a:lnTo>
                <a:lnTo>
                  <a:pt x="0" y="24"/>
                </a:lnTo>
                <a:lnTo>
                  <a:pt x="16" y="24"/>
                </a:lnTo>
                <a:lnTo>
                  <a:pt x="16" y="38"/>
                </a:lnTo>
                <a:lnTo>
                  <a:pt x="16" y="38"/>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9" name="Freeform 215"/>
          <p:cNvSpPr>
            <a:spLocks/>
          </p:cNvSpPr>
          <p:nvPr/>
        </p:nvSpPr>
        <p:spPr bwMode="auto">
          <a:xfrm>
            <a:off x="1918653" y="2549339"/>
            <a:ext cx="69850" cy="60325"/>
          </a:xfrm>
          <a:custGeom>
            <a:avLst/>
            <a:gdLst>
              <a:gd name="T0" fmla="*/ 16 w 44"/>
              <a:gd name="T1" fmla="*/ 38 h 38"/>
              <a:gd name="T2" fmla="*/ 26 w 44"/>
              <a:gd name="T3" fmla="*/ 38 h 38"/>
              <a:gd name="T4" fmla="*/ 26 w 44"/>
              <a:gd name="T5" fmla="*/ 24 h 38"/>
              <a:gd name="T6" fmla="*/ 44 w 44"/>
              <a:gd name="T7" fmla="*/ 24 h 38"/>
              <a:gd name="T8" fmla="*/ 44 w 44"/>
              <a:gd name="T9" fmla="*/ 16 h 38"/>
              <a:gd name="T10" fmla="*/ 26 w 44"/>
              <a:gd name="T11" fmla="*/ 16 h 38"/>
              <a:gd name="T12" fmla="*/ 26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6" y="38"/>
                </a:lnTo>
                <a:lnTo>
                  <a:pt x="26" y="24"/>
                </a:lnTo>
                <a:lnTo>
                  <a:pt x="44" y="24"/>
                </a:lnTo>
                <a:lnTo>
                  <a:pt x="44" y="16"/>
                </a:lnTo>
                <a:lnTo>
                  <a:pt x="26" y="16"/>
                </a:lnTo>
                <a:lnTo>
                  <a:pt x="26" y="0"/>
                </a:lnTo>
                <a:lnTo>
                  <a:pt x="16" y="0"/>
                </a:lnTo>
                <a:lnTo>
                  <a:pt x="16" y="16"/>
                </a:lnTo>
                <a:lnTo>
                  <a:pt x="0" y="16"/>
                </a:lnTo>
                <a:lnTo>
                  <a:pt x="0" y="24"/>
                </a:lnTo>
                <a:lnTo>
                  <a:pt x="16" y="24"/>
                </a:lnTo>
                <a:lnTo>
                  <a:pt x="16" y="38"/>
                </a:lnTo>
                <a:lnTo>
                  <a:pt x="16" y="38"/>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40" name="Freeform 216"/>
          <p:cNvSpPr>
            <a:spLocks/>
          </p:cNvSpPr>
          <p:nvPr/>
        </p:nvSpPr>
        <p:spPr bwMode="auto">
          <a:xfrm>
            <a:off x="1918653" y="2549339"/>
            <a:ext cx="69850" cy="60325"/>
          </a:xfrm>
          <a:custGeom>
            <a:avLst/>
            <a:gdLst>
              <a:gd name="T0" fmla="*/ 16 w 44"/>
              <a:gd name="T1" fmla="*/ 38 h 38"/>
              <a:gd name="T2" fmla="*/ 26 w 44"/>
              <a:gd name="T3" fmla="*/ 38 h 38"/>
              <a:gd name="T4" fmla="*/ 26 w 44"/>
              <a:gd name="T5" fmla="*/ 24 h 38"/>
              <a:gd name="T6" fmla="*/ 44 w 44"/>
              <a:gd name="T7" fmla="*/ 24 h 38"/>
              <a:gd name="T8" fmla="*/ 44 w 44"/>
              <a:gd name="T9" fmla="*/ 16 h 38"/>
              <a:gd name="T10" fmla="*/ 26 w 44"/>
              <a:gd name="T11" fmla="*/ 16 h 38"/>
              <a:gd name="T12" fmla="*/ 26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6" y="38"/>
                </a:lnTo>
                <a:lnTo>
                  <a:pt x="26" y="24"/>
                </a:lnTo>
                <a:lnTo>
                  <a:pt x="44" y="24"/>
                </a:lnTo>
                <a:lnTo>
                  <a:pt x="44" y="16"/>
                </a:lnTo>
                <a:lnTo>
                  <a:pt x="26" y="16"/>
                </a:lnTo>
                <a:lnTo>
                  <a:pt x="26" y="0"/>
                </a:lnTo>
                <a:lnTo>
                  <a:pt x="16" y="0"/>
                </a:lnTo>
                <a:lnTo>
                  <a:pt x="16" y="16"/>
                </a:lnTo>
                <a:lnTo>
                  <a:pt x="0" y="16"/>
                </a:lnTo>
                <a:lnTo>
                  <a:pt x="0" y="24"/>
                </a:lnTo>
                <a:lnTo>
                  <a:pt x="16" y="24"/>
                </a:lnTo>
                <a:lnTo>
                  <a:pt x="16" y="38"/>
                </a:lnTo>
                <a:lnTo>
                  <a:pt x="16" y="38"/>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41" name="Freeform 217"/>
          <p:cNvSpPr>
            <a:spLocks/>
          </p:cNvSpPr>
          <p:nvPr/>
        </p:nvSpPr>
        <p:spPr bwMode="auto">
          <a:xfrm>
            <a:off x="1934528" y="2609664"/>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42" name="Freeform 218"/>
          <p:cNvSpPr>
            <a:spLocks/>
          </p:cNvSpPr>
          <p:nvPr/>
        </p:nvSpPr>
        <p:spPr bwMode="auto">
          <a:xfrm>
            <a:off x="1934528" y="2609664"/>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43" name="Freeform 219"/>
          <p:cNvSpPr>
            <a:spLocks/>
          </p:cNvSpPr>
          <p:nvPr/>
        </p:nvSpPr>
        <p:spPr bwMode="auto">
          <a:xfrm>
            <a:off x="1934528" y="2609664"/>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44" name="Freeform 220"/>
          <p:cNvSpPr>
            <a:spLocks/>
          </p:cNvSpPr>
          <p:nvPr/>
        </p:nvSpPr>
        <p:spPr bwMode="auto">
          <a:xfrm>
            <a:off x="1934528" y="2609664"/>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45" name="Freeform 221"/>
          <p:cNvSpPr>
            <a:spLocks/>
          </p:cNvSpPr>
          <p:nvPr/>
        </p:nvSpPr>
        <p:spPr bwMode="auto">
          <a:xfrm>
            <a:off x="1950403" y="2714439"/>
            <a:ext cx="66675" cy="60325"/>
          </a:xfrm>
          <a:custGeom>
            <a:avLst/>
            <a:gdLst>
              <a:gd name="T0" fmla="*/ 14 w 42"/>
              <a:gd name="T1" fmla="*/ 38 h 38"/>
              <a:gd name="T2" fmla="*/ 24 w 42"/>
              <a:gd name="T3" fmla="*/ 38 h 38"/>
              <a:gd name="T4" fmla="*/ 24 w 42"/>
              <a:gd name="T5" fmla="*/ 24 h 38"/>
              <a:gd name="T6" fmla="*/ 42 w 42"/>
              <a:gd name="T7" fmla="*/ 24 h 38"/>
              <a:gd name="T8" fmla="*/ 42 w 42"/>
              <a:gd name="T9" fmla="*/ 16 h 38"/>
              <a:gd name="T10" fmla="*/ 24 w 42"/>
              <a:gd name="T11" fmla="*/ 16 h 38"/>
              <a:gd name="T12" fmla="*/ 24 w 42"/>
              <a:gd name="T13" fmla="*/ 0 h 38"/>
              <a:gd name="T14" fmla="*/ 14 w 42"/>
              <a:gd name="T15" fmla="*/ 0 h 38"/>
              <a:gd name="T16" fmla="*/ 14 w 42"/>
              <a:gd name="T17" fmla="*/ 16 h 38"/>
              <a:gd name="T18" fmla="*/ 0 w 42"/>
              <a:gd name="T19" fmla="*/ 16 h 38"/>
              <a:gd name="T20" fmla="*/ 0 w 42"/>
              <a:gd name="T21" fmla="*/ 24 h 38"/>
              <a:gd name="T22" fmla="*/ 14 w 42"/>
              <a:gd name="T23" fmla="*/ 24 h 38"/>
              <a:gd name="T24" fmla="*/ 14 w 42"/>
              <a:gd name="T25" fmla="*/ 38 h 38"/>
              <a:gd name="T26" fmla="*/ 14 w 42"/>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8">
                <a:moveTo>
                  <a:pt x="14" y="38"/>
                </a:moveTo>
                <a:lnTo>
                  <a:pt x="24" y="38"/>
                </a:lnTo>
                <a:lnTo>
                  <a:pt x="24" y="24"/>
                </a:lnTo>
                <a:lnTo>
                  <a:pt x="42" y="24"/>
                </a:lnTo>
                <a:lnTo>
                  <a:pt x="42" y="16"/>
                </a:lnTo>
                <a:lnTo>
                  <a:pt x="24" y="16"/>
                </a:lnTo>
                <a:lnTo>
                  <a:pt x="24" y="0"/>
                </a:lnTo>
                <a:lnTo>
                  <a:pt x="14" y="0"/>
                </a:lnTo>
                <a:lnTo>
                  <a:pt x="14" y="16"/>
                </a:lnTo>
                <a:lnTo>
                  <a:pt x="0" y="16"/>
                </a:lnTo>
                <a:lnTo>
                  <a:pt x="0" y="24"/>
                </a:lnTo>
                <a:lnTo>
                  <a:pt x="14" y="24"/>
                </a:lnTo>
                <a:lnTo>
                  <a:pt x="14" y="38"/>
                </a:lnTo>
                <a:lnTo>
                  <a:pt x="14" y="38"/>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46" name="Freeform 222"/>
          <p:cNvSpPr>
            <a:spLocks/>
          </p:cNvSpPr>
          <p:nvPr/>
        </p:nvSpPr>
        <p:spPr bwMode="auto">
          <a:xfrm>
            <a:off x="1950403" y="2714439"/>
            <a:ext cx="66675" cy="60325"/>
          </a:xfrm>
          <a:custGeom>
            <a:avLst/>
            <a:gdLst>
              <a:gd name="T0" fmla="*/ 14 w 42"/>
              <a:gd name="T1" fmla="*/ 38 h 38"/>
              <a:gd name="T2" fmla="*/ 24 w 42"/>
              <a:gd name="T3" fmla="*/ 38 h 38"/>
              <a:gd name="T4" fmla="*/ 24 w 42"/>
              <a:gd name="T5" fmla="*/ 24 h 38"/>
              <a:gd name="T6" fmla="*/ 42 w 42"/>
              <a:gd name="T7" fmla="*/ 24 h 38"/>
              <a:gd name="T8" fmla="*/ 42 w 42"/>
              <a:gd name="T9" fmla="*/ 16 h 38"/>
              <a:gd name="T10" fmla="*/ 24 w 42"/>
              <a:gd name="T11" fmla="*/ 16 h 38"/>
              <a:gd name="T12" fmla="*/ 24 w 42"/>
              <a:gd name="T13" fmla="*/ 0 h 38"/>
              <a:gd name="T14" fmla="*/ 14 w 42"/>
              <a:gd name="T15" fmla="*/ 0 h 38"/>
              <a:gd name="T16" fmla="*/ 14 w 42"/>
              <a:gd name="T17" fmla="*/ 16 h 38"/>
              <a:gd name="T18" fmla="*/ 0 w 42"/>
              <a:gd name="T19" fmla="*/ 16 h 38"/>
              <a:gd name="T20" fmla="*/ 0 w 42"/>
              <a:gd name="T21" fmla="*/ 24 h 38"/>
              <a:gd name="T22" fmla="*/ 14 w 42"/>
              <a:gd name="T23" fmla="*/ 24 h 38"/>
              <a:gd name="T24" fmla="*/ 14 w 42"/>
              <a:gd name="T25" fmla="*/ 38 h 38"/>
              <a:gd name="T26" fmla="*/ 14 w 42"/>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8">
                <a:moveTo>
                  <a:pt x="14" y="38"/>
                </a:moveTo>
                <a:lnTo>
                  <a:pt x="24" y="38"/>
                </a:lnTo>
                <a:lnTo>
                  <a:pt x="24" y="24"/>
                </a:lnTo>
                <a:lnTo>
                  <a:pt x="42" y="24"/>
                </a:lnTo>
                <a:lnTo>
                  <a:pt x="42" y="16"/>
                </a:lnTo>
                <a:lnTo>
                  <a:pt x="24" y="16"/>
                </a:lnTo>
                <a:lnTo>
                  <a:pt x="24" y="0"/>
                </a:lnTo>
                <a:lnTo>
                  <a:pt x="14" y="0"/>
                </a:lnTo>
                <a:lnTo>
                  <a:pt x="14" y="16"/>
                </a:lnTo>
                <a:lnTo>
                  <a:pt x="0" y="16"/>
                </a:lnTo>
                <a:lnTo>
                  <a:pt x="0" y="24"/>
                </a:lnTo>
                <a:lnTo>
                  <a:pt x="14" y="24"/>
                </a:lnTo>
                <a:lnTo>
                  <a:pt x="14" y="38"/>
                </a:lnTo>
                <a:lnTo>
                  <a:pt x="14" y="38"/>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47" name="Freeform 223"/>
          <p:cNvSpPr>
            <a:spLocks/>
          </p:cNvSpPr>
          <p:nvPr/>
        </p:nvSpPr>
        <p:spPr bwMode="auto">
          <a:xfrm>
            <a:off x="1950403" y="2714439"/>
            <a:ext cx="66675" cy="60325"/>
          </a:xfrm>
          <a:custGeom>
            <a:avLst/>
            <a:gdLst>
              <a:gd name="T0" fmla="*/ 14 w 42"/>
              <a:gd name="T1" fmla="*/ 38 h 38"/>
              <a:gd name="T2" fmla="*/ 24 w 42"/>
              <a:gd name="T3" fmla="*/ 38 h 38"/>
              <a:gd name="T4" fmla="*/ 24 w 42"/>
              <a:gd name="T5" fmla="*/ 24 h 38"/>
              <a:gd name="T6" fmla="*/ 42 w 42"/>
              <a:gd name="T7" fmla="*/ 24 h 38"/>
              <a:gd name="T8" fmla="*/ 42 w 42"/>
              <a:gd name="T9" fmla="*/ 16 h 38"/>
              <a:gd name="T10" fmla="*/ 24 w 42"/>
              <a:gd name="T11" fmla="*/ 16 h 38"/>
              <a:gd name="T12" fmla="*/ 24 w 42"/>
              <a:gd name="T13" fmla="*/ 0 h 38"/>
              <a:gd name="T14" fmla="*/ 14 w 42"/>
              <a:gd name="T15" fmla="*/ 0 h 38"/>
              <a:gd name="T16" fmla="*/ 14 w 42"/>
              <a:gd name="T17" fmla="*/ 16 h 38"/>
              <a:gd name="T18" fmla="*/ 0 w 42"/>
              <a:gd name="T19" fmla="*/ 16 h 38"/>
              <a:gd name="T20" fmla="*/ 0 w 42"/>
              <a:gd name="T21" fmla="*/ 24 h 38"/>
              <a:gd name="T22" fmla="*/ 14 w 42"/>
              <a:gd name="T23" fmla="*/ 24 h 38"/>
              <a:gd name="T24" fmla="*/ 14 w 42"/>
              <a:gd name="T25" fmla="*/ 38 h 38"/>
              <a:gd name="T26" fmla="*/ 14 w 42"/>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8">
                <a:moveTo>
                  <a:pt x="14" y="38"/>
                </a:moveTo>
                <a:lnTo>
                  <a:pt x="24" y="38"/>
                </a:lnTo>
                <a:lnTo>
                  <a:pt x="24" y="24"/>
                </a:lnTo>
                <a:lnTo>
                  <a:pt x="42" y="24"/>
                </a:lnTo>
                <a:lnTo>
                  <a:pt x="42" y="16"/>
                </a:lnTo>
                <a:lnTo>
                  <a:pt x="24" y="16"/>
                </a:lnTo>
                <a:lnTo>
                  <a:pt x="24" y="0"/>
                </a:lnTo>
                <a:lnTo>
                  <a:pt x="14" y="0"/>
                </a:lnTo>
                <a:lnTo>
                  <a:pt x="14" y="16"/>
                </a:lnTo>
                <a:lnTo>
                  <a:pt x="0" y="16"/>
                </a:lnTo>
                <a:lnTo>
                  <a:pt x="0" y="24"/>
                </a:lnTo>
                <a:lnTo>
                  <a:pt x="14" y="24"/>
                </a:lnTo>
                <a:lnTo>
                  <a:pt x="14" y="38"/>
                </a:lnTo>
                <a:lnTo>
                  <a:pt x="14" y="38"/>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48" name="Freeform 224"/>
          <p:cNvSpPr>
            <a:spLocks/>
          </p:cNvSpPr>
          <p:nvPr/>
        </p:nvSpPr>
        <p:spPr bwMode="auto">
          <a:xfrm>
            <a:off x="1950403" y="2714439"/>
            <a:ext cx="66675" cy="60325"/>
          </a:xfrm>
          <a:custGeom>
            <a:avLst/>
            <a:gdLst>
              <a:gd name="T0" fmla="*/ 14 w 42"/>
              <a:gd name="T1" fmla="*/ 38 h 38"/>
              <a:gd name="T2" fmla="*/ 24 w 42"/>
              <a:gd name="T3" fmla="*/ 38 h 38"/>
              <a:gd name="T4" fmla="*/ 24 w 42"/>
              <a:gd name="T5" fmla="*/ 24 h 38"/>
              <a:gd name="T6" fmla="*/ 42 w 42"/>
              <a:gd name="T7" fmla="*/ 24 h 38"/>
              <a:gd name="T8" fmla="*/ 42 w 42"/>
              <a:gd name="T9" fmla="*/ 16 h 38"/>
              <a:gd name="T10" fmla="*/ 24 w 42"/>
              <a:gd name="T11" fmla="*/ 16 h 38"/>
              <a:gd name="T12" fmla="*/ 24 w 42"/>
              <a:gd name="T13" fmla="*/ 0 h 38"/>
              <a:gd name="T14" fmla="*/ 14 w 42"/>
              <a:gd name="T15" fmla="*/ 0 h 38"/>
              <a:gd name="T16" fmla="*/ 14 w 42"/>
              <a:gd name="T17" fmla="*/ 16 h 38"/>
              <a:gd name="T18" fmla="*/ 0 w 42"/>
              <a:gd name="T19" fmla="*/ 16 h 38"/>
              <a:gd name="T20" fmla="*/ 0 w 42"/>
              <a:gd name="T21" fmla="*/ 24 h 38"/>
              <a:gd name="T22" fmla="*/ 14 w 42"/>
              <a:gd name="T23" fmla="*/ 24 h 38"/>
              <a:gd name="T24" fmla="*/ 14 w 42"/>
              <a:gd name="T25" fmla="*/ 38 h 38"/>
              <a:gd name="T26" fmla="*/ 14 w 42"/>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8">
                <a:moveTo>
                  <a:pt x="14" y="38"/>
                </a:moveTo>
                <a:lnTo>
                  <a:pt x="24" y="38"/>
                </a:lnTo>
                <a:lnTo>
                  <a:pt x="24" y="24"/>
                </a:lnTo>
                <a:lnTo>
                  <a:pt x="42" y="24"/>
                </a:lnTo>
                <a:lnTo>
                  <a:pt x="42" y="16"/>
                </a:lnTo>
                <a:lnTo>
                  <a:pt x="24" y="16"/>
                </a:lnTo>
                <a:lnTo>
                  <a:pt x="24" y="0"/>
                </a:lnTo>
                <a:lnTo>
                  <a:pt x="14" y="0"/>
                </a:lnTo>
                <a:lnTo>
                  <a:pt x="14" y="16"/>
                </a:lnTo>
                <a:lnTo>
                  <a:pt x="0" y="16"/>
                </a:lnTo>
                <a:lnTo>
                  <a:pt x="0" y="24"/>
                </a:lnTo>
                <a:lnTo>
                  <a:pt x="14" y="24"/>
                </a:lnTo>
                <a:lnTo>
                  <a:pt x="14" y="38"/>
                </a:lnTo>
                <a:lnTo>
                  <a:pt x="14" y="38"/>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49" name="Freeform 225"/>
          <p:cNvSpPr>
            <a:spLocks/>
          </p:cNvSpPr>
          <p:nvPr/>
        </p:nvSpPr>
        <p:spPr bwMode="auto">
          <a:xfrm>
            <a:off x="1950403" y="2714439"/>
            <a:ext cx="66675" cy="60325"/>
          </a:xfrm>
          <a:custGeom>
            <a:avLst/>
            <a:gdLst>
              <a:gd name="T0" fmla="*/ 14 w 42"/>
              <a:gd name="T1" fmla="*/ 38 h 38"/>
              <a:gd name="T2" fmla="*/ 24 w 42"/>
              <a:gd name="T3" fmla="*/ 38 h 38"/>
              <a:gd name="T4" fmla="*/ 24 w 42"/>
              <a:gd name="T5" fmla="*/ 24 h 38"/>
              <a:gd name="T6" fmla="*/ 42 w 42"/>
              <a:gd name="T7" fmla="*/ 24 h 38"/>
              <a:gd name="T8" fmla="*/ 42 w 42"/>
              <a:gd name="T9" fmla="*/ 16 h 38"/>
              <a:gd name="T10" fmla="*/ 24 w 42"/>
              <a:gd name="T11" fmla="*/ 16 h 38"/>
              <a:gd name="T12" fmla="*/ 24 w 42"/>
              <a:gd name="T13" fmla="*/ 0 h 38"/>
              <a:gd name="T14" fmla="*/ 14 w 42"/>
              <a:gd name="T15" fmla="*/ 0 h 38"/>
              <a:gd name="T16" fmla="*/ 14 w 42"/>
              <a:gd name="T17" fmla="*/ 16 h 38"/>
              <a:gd name="T18" fmla="*/ 0 w 42"/>
              <a:gd name="T19" fmla="*/ 16 h 38"/>
              <a:gd name="T20" fmla="*/ 0 w 42"/>
              <a:gd name="T21" fmla="*/ 24 h 38"/>
              <a:gd name="T22" fmla="*/ 14 w 42"/>
              <a:gd name="T23" fmla="*/ 24 h 38"/>
              <a:gd name="T24" fmla="*/ 14 w 42"/>
              <a:gd name="T25" fmla="*/ 38 h 38"/>
              <a:gd name="T26" fmla="*/ 14 w 42"/>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8">
                <a:moveTo>
                  <a:pt x="14" y="38"/>
                </a:moveTo>
                <a:lnTo>
                  <a:pt x="24" y="38"/>
                </a:lnTo>
                <a:lnTo>
                  <a:pt x="24" y="24"/>
                </a:lnTo>
                <a:lnTo>
                  <a:pt x="42" y="24"/>
                </a:lnTo>
                <a:lnTo>
                  <a:pt x="42" y="16"/>
                </a:lnTo>
                <a:lnTo>
                  <a:pt x="24" y="16"/>
                </a:lnTo>
                <a:lnTo>
                  <a:pt x="24" y="0"/>
                </a:lnTo>
                <a:lnTo>
                  <a:pt x="14" y="0"/>
                </a:lnTo>
                <a:lnTo>
                  <a:pt x="14" y="16"/>
                </a:lnTo>
                <a:lnTo>
                  <a:pt x="0" y="16"/>
                </a:lnTo>
                <a:lnTo>
                  <a:pt x="0" y="24"/>
                </a:lnTo>
                <a:lnTo>
                  <a:pt x="14" y="24"/>
                </a:lnTo>
                <a:lnTo>
                  <a:pt x="14" y="38"/>
                </a:lnTo>
                <a:lnTo>
                  <a:pt x="14" y="38"/>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50" name="Freeform 226"/>
          <p:cNvSpPr>
            <a:spLocks/>
          </p:cNvSpPr>
          <p:nvPr/>
        </p:nvSpPr>
        <p:spPr bwMode="auto">
          <a:xfrm>
            <a:off x="1950403" y="2714439"/>
            <a:ext cx="66675" cy="60325"/>
          </a:xfrm>
          <a:custGeom>
            <a:avLst/>
            <a:gdLst>
              <a:gd name="T0" fmla="*/ 14 w 42"/>
              <a:gd name="T1" fmla="*/ 38 h 38"/>
              <a:gd name="T2" fmla="*/ 24 w 42"/>
              <a:gd name="T3" fmla="*/ 38 h 38"/>
              <a:gd name="T4" fmla="*/ 24 w 42"/>
              <a:gd name="T5" fmla="*/ 24 h 38"/>
              <a:gd name="T6" fmla="*/ 42 w 42"/>
              <a:gd name="T7" fmla="*/ 24 h 38"/>
              <a:gd name="T8" fmla="*/ 42 w 42"/>
              <a:gd name="T9" fmla="*/ 16 h 38"/>
              <a:gd name="T10" fmla="*/ 24 w 42"/>
              <a:gd name="T11" fmla="*/ 16 h 38"/>
              <a:gd name="T12" fmla="*/ 24 w 42"/>
              <a:gd name="T13" fmla="*/ 0 h 38"/>
              <a:gd name="T14" fmla="*/ 14 w 42"/>
              <a:gd name="T15" fmla="*/ 0 h 38"/>
              <a:gd name="T16" fmla="*/ 14 w 42"/>
              <a:gd name="T17" fmla="*/ 16 h 38"/>
              <a:gd name="T18" fmla="*/ 0 w 42"/>
              <a:gd name="T19" fmla="*/ 16 h 38"/>
              <a:gd name="T20" fmla="*/ 0 w 42"/>
              <a:gd name="T21" fmla="*/ 24 h 38"/>
              <a:gd name="T22" fmla="*/ 14 w 42"/>
              <a:gd name="T23" fmla="*/ 24 h 38"/>
              <a:gd name="T24" fmla="*/ 14 w 42"/>
              <a:gd name="T25" fmla="*/ 38 h 38"/>
              <a:gd name="T26" fmla="*/ 14 w 42"/>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8">
                <a:moveTo>
                  <a:pt x="14" y="38"/>
                </a:moveTo>
                <a:lnTo>
                  <a:pt x="24" y="38"/>
                </a:lnTo>
                <a:lnTo>
                  <a:pt x="24" y="24"/>
                </a:lnTo>
                <a:lnTo>
                  <a:pt x="42" y="24"/>
                </a:lnTo>
                <a:lnTo>
                  <a:pt x="42" y="16"/>
                </a:lnTo>
                <a:lnTo>
                  <a:pt x="24" y="16"/>
                </a:lnTo>
                <a:lnTo>
                  <a:pt x="24" y="0"/>
                </a:lnTo>
                <a:lnTo>
                  <a:pt x="14" y="0"/>
                </a:lnTo>
                <a:lnTo>
                  <a:pt x="14" y="16"/>
                </a:lnTo>
                <a:lnTo>
                  <a:pt x="0" y="16"/>
                </a:lnTo>
                <a:lnTo>
                  <a:pt x="0" y="24"/>
                </a:lnTo>
                <a:lnTo>
                  <a:pt x="14" y="24"/>
                </a:lnTo>
                <a:lnTo>
                  <a:pt x="14" y="38"/>
                </a:lnTo>
                <a:lnTo>
                  <a:pt x="14" y="38"/>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51" name="Freeform 227"/>
          <p:cNvSpPr>
            <a:spLocks/>
          </p:cNvSpPr>
          <p:nvPr/>
        </p:nvSpPr>
        <p:spPr bwMode="auto">
          <a:xfrm>
            <a:off x="1969453" y="301288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6"/>
                </a:lnTo>
                <a:lnTo>
                  <a:pt x="24" y="16"/>
                </a:lnTo>
                <a:lnTo>
                  <a:pt x="24" y="0"/>
                </a:lnTo>
                <a:lnTo>
                  <a:pt x="16" y="0"/>
                </a:lnTo>
                <a:lnTo>
                  <a:pt x="16" y="16"/>
                </a:lnTo>
                <a:lnTo>
                  <a:pt x="0" y="16"/>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52" name="Freeform 228"/>
          <p:cNvSpPr>
            <a:spLocks/>
          </p:cNvSpPr>
          <p:nvPr/>
        </p:nvSpPr>
        <p:spPr bwMode="auto">
          <a:xfrm>
            <a:off x="1969453" y="301288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6"/>
                </a:lnTo>
                <a:lnTo>
                  <a:pt x="24" y="16"/>
                </a:lnTo>
                <a:lnTo>
                  <a:pt x="24" y="0"/>
                </a:lnTo>
                <a:lnTo>
                  <a:pt x="16" y="0"/>
                </a:lnTo>
                <a:lnTo>
                  <a:pt x="16" y="16"/>
                </a:lnTo>
                <a:lnTo>
                  <a:pt x="0" y="16"/>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53" name="Freeform 229"/>
          <p:cNvSpPr>
            <a:spLocks/>
          </p:cNvSpPr>
          <p:nvPr/>
        </p:nvSpPr>
        <p:spPr bwMode="auto">
          <a:xfrm>
            <a:off x="1969453" y="301288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6"/>
                </a:lnTo>
                <a:lnTo>
                  <a:pt x="24" y="16"/>
                </a:lnTo>
                <a:lnTo>
                  <a:pt x="24" y="0"/>
                </a:lnTo>
                <a:lnTo>
                  <a:pt x="16" y="0"/>
                </a:lnTo>
                <a:lnTo>
                  <a:pt x="16" y="16"/>
                </a:lnTo>
                <a:lnTo>
                  <a:pt x="0" y="16"/>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54" name="Freeform 230"/>
          <p:cNvSpPr>
            <a:spLocks/>
          </p:cNvSpPr>
          <p:nvPr/>
        </p:nvSpPr>
        <p:spPr bwMode="auto">
          <a:xfrm>
            <a:off x="1969453" y="301288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6"/>
                </a:lnTo>
                <a:lnTo>
                  <a:pt x="24" y="16"/>
                </a:lnTo>
                <a:lnTo>
                  <a:pt x="24" y="0"/>
                </a:lnTo>
                <a:lnTo>
                  <a:pt x="16" y="0"/>
                </a:lnTo>
                <a:lnTo>
                  <a:pt x="16" y="16"/>
                </a:lnTo>
                <a:lnTo>
                  <a:pt x="0" y="16"/>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55" name="Freeform 231"/>
          <p:cNvSpPr>
            <a:spLocks/>
          </p:cNvSpPr>
          <p:nvPr/>
        </p:nvSpPr>
        <p:spPr bwMode="auto">
          <a:xfrm>
            <a:off x="1969453" y="301288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6"/>
                </a:lnTo>
                <a:lnTo>
                  <a:pt x="24" y="16"/>
                </a:lnTo>
                <a:lnTo>
                  <a:pt x="24" y="0"/>
                </a:lnTo>
                <a:lnTo>
                  <a:pt x="16" y="0"/>
                </a:lnTo>
                <a:lnTo>
                  <a:pt x="16" y="16"/>
                </a:lnTo>
                <a:lnTo>
                  <a:pt x="0" y="16"/>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56" name="Freeform 232"/>
          <p:cNvSpPr>
            <a:spLocks/>
          </p:cNvSpPr>
          <p:nvPr/>
        </p:nvSpPr>
        <p:spPr bwMode="auto">
          <a:xfrm>
            <a:off x="1969453" y="301288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6"/>
                </a:lnTo>
                <a:lnTo>
                  <a:pt x="24" y="16"/>
                </a:lnTo>
                <a:lnTo>
                  <a:pt x="24" y="0"/>
                </a:lnTo>
                <a:lnTo>
                  <a:pt x="16" y="0"/>
                </a:lnTo>
                <a:lnTo>
                  <a:pt x="16" y="16"/>
                </a:lnTo>
                <a:lnTo>
                  <a:pt x="0" y="16"/>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57" name="Freeform 233"/>
          <p:cNvSpPr>
            <a:spLocks/>
          </p:cNvSpPr>
          <p:nvPr/>
        </p:nvSpPr>
        <p:spPr bwMode="auto">
          <a:xfrm>
            <a:off x="1969453" y="301288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6"/>
                </a:lnTo>
                <a:lnTo>
                  <a:pt x="24" y="16"/>
                </a:lnTo>
                <a:lnTo>
                  <a:pt x="24" y="0"/>
                </a:lnTo>
                <a:lnTo>
                  <a:pt x="16" y="0"/>
                </a:lnTo>
                <a:lnTo>
                  <a:pt x="16" y="16"/>
                </a:lnTo>
                <a:lnTo>
                  <a:pt x="0" y="16"/>
                </a:lnTo>
                <a:lnTo>
                  <a:pt x="0" y="22"/>
                </a:lnTo>
                <a:lnTo>
                  <a:pt x="16" y="22"/>
                </a:lnTo>
                <a:lnTo>
                  <a:pt x="16" y="36"/>
                </a:lnTo>
                <a:lnTo>
                  <a:pt x="16"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58" name="Freeform 234"/>
          <p:cNvSpPr>
            <a:spLocks/>
          </p:cNvSpPr>
          <p:nvPr/>
        </p:nvSpPr>
        <p:spPr bwMode="auto">
          <a:xfrm>
            <a:off x="1969453" y="301288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6"/>
                </a:lnTo>
                <a:lnTo>
                  <a:pt x="24" y="16"/>
                </a:lnTo>
                <a:lnTo>
                  <a:pt x="24" y="0"/>
                </a:lnTo>
                <a:lnTo>
                  <a:pt x="16" y="0"/>
                </a:lnTo>
                <a:lnTo>
                  <a:pt x="16" y="16"/>
                </a:lnTo>
                <a:lnTo>
                  <a:pt x="0" y="16"/>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59" name="Freeform 235"/>
          <p:cNvSpPr>
            <a:spLocks/>
          </p:cNvSpPr>
          <p:nvPr/>
        </p:nvSpPr>
        <p:spPr bwMode="auto">
          <a:xfrm>
            <a:off x="1985328" y="3139889"/>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0" name="Freeform 236"/>
          <p:cNvSpPr>
            <a:spLocks/>
          </p:cNvSpPr>
          <p:nvPr/>
        </p:nvSpPr>
        <p:spPr bwMode="auto">
          <a:xfrm>
            <a:off x="1985328" y="3139889"/>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 name="Freeform 237"/>
          <p:cNvSpPr>
            <a:spLocks/>
          </p:cNvSpPr>
          <p:nvPr/>
        </p:nvSpPr>
        <p:spPr bwMode="auto">
          <a:xfrm>
            <a:off x="1985328" y="3139889"/>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 name="Freeform 238"/>
          <p:cNvSpPr>
            <a:spLocks/>
          </p:cNvSpPr>
          <p:nvPr/>
        </p:nvSpPr>
        <p:spPr bwMode="auto">
          <a:xfrm>
            <a:off x="2121853" y="3276414"/>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6"/>
                </a:lnTo>
                <a:lnTo>
                  <a:pt x="24" y="16"/>
                </a:lnTo>
                <a:lnTo>
                  <a:pt x="24" y="0"/>
                </a:lnTo>
                <a:lnTo>
                  <a:pt x="16" y="0"/>
                </a:lnTo>
                <a:lnTo>
                  <a:pt x="16" y="16"/>
                </a:lnTo>
                <a:lnTo>
                  <a:pt x="0" y="16"/>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3" name="Freeform 239"/>
          <p:cNvSpPr>
            <a:spLocks/>
          </p:cNvSpPr>
          <p:nvPr/>
        </p:nvSpPr>
        <p:spPr bwMode="auto">
          <a:xfrm>
            <a:off x="2302828" y="3339914"/>
            <a:ext cx="69850" cy="60325"/>
          </a:xfrm>
          <a:custGeom>
            <a:avLst/>
            <a:gdLst>
              <a:gd name="T0" fmla="*/ 16 w 44"/>
              <a:gd name="T1" fmla="*/ 38 h 38"/>
              <a:gd name="T2" fmla="*/ 26 w 44"/>
              <a:gd name="T3" fmla="*/ 38 h 38"/>
              <a:gd name="T4" fmla="*/ 26 w 44"/>
              <a:gd name="T5" fmla="*/ 24 h 38"/>
              <a:gd name="T6" fmla="*/ 44 w 44"/>
              <a:gd name="T7" fmla="*/ 24 h 38"/>
              <a:gd name="T8" fmla="*/ 44 w 44"/>
              <a:gd name="T9" fmla="*/ 16 h 38"/>
              <a:gd name="T10" fmla="*/ 26 w 44"/>
              <a:gd name="T11" fmla="*/ 16 h 38"/>
              <a:gd name="T12" fmla="*/ 26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6" y="38"/>
                </a:lnTo>
                <a:lnTo>
                  <a:pt x="26" y="24"/>
                </a:lnTo>
                <a:lnTo>
                  <a:pt x="44" y="24"/>
                </a:lnTo>
                <a:lnTo>
                  <a:pt x="44" y="16"/>
                </a:lnTo>
                <a:lnTo>
                  <a:pt x="26" y="16"/>
                </a:lnTo>
                <a:lnTo>
                  <a:pt x="26" y="0"/>
                </a:lnTo>
                <a:lnTo>
                  <a:pt x="16" y="0"/>
                </a:lnTo>
                <a:lnTo>
                  <a:pt x="16" y="16"/>
                </a:lnTo>
                <a:lnTo>
                  <a:pt x="0" y="16"/>
                </a:lnTo>
                <a:lnTo>
                  <a:pt x="0" y="24"/>
                </a:lnTo>
                <a:lnTo>
                  <a:pt x="16" y="24"/>
                </a:lnTo>
                <a:lnTo>
                  <a:pt x="16" y="38"/>
                </a:lnTo>
                <a:lnTo>
                  <a:pt x="16" y="38"/>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4" name="Freeform 240"/>
          <p:cNvSpPr>
            <a:spLocks/>
          </p:cNvSpPr>
          <p:nvPr/>
        </p:nvSpPr>
        <p:spPr bwMode="auto">
          <a:xfrm>
            <a:off x="2337753" y="3352614"/>
            <a:ext cx="69850" cy="60325"/>
          </a:xfrm>
          <a:custGeom>
            <a:avLst/>
            <a:gdLst>
              <a:gd name="T0" fmla="*/ 16 w 44"/>
              <a:gd name="T1" fmla="*/ 38 h 38"/>
              <a:gd name="T2" fmla="*/ 26 w 44"/>
              <a:gd name="T3" fmla="*/ 38 h 38"/>
              <a:gd name="T4" fmla="*/ 26 w 44"/>
              <a:gd name="T5" fmla="*/ 24 h 38"/>
              <a:gd name="T6" fmla="*/ 44 w 44"/>
              <a:gd name="T7" fmla="*/ 24 h 38"/>
              <a:gd name="T8" fmla="*/ 44 w 44"/>
              <a:gd name="T9" fmla="*/ 16 h 38"/>
              <a:gd name="T10" fmla="*/ 26 w 44"/>
              <a:gd name="T11" fmla="*/ 16 h 38"/>
              <a:gd name="T12" fmla="*/ 26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6" y="38"/>
                </a:lnTo>
                <a:lnTo>
                  <a:pt x="26" y="24"/>
                </a:lnTo>
                <a:lnTo>
                  <a:pt x="44" y="24"/>
                </a:lnTo>
                <a:lnTo>
                  <a:pt x="44" y="16"/>
                </a:lnTo>
                <a:lnTo>
                  <a:pt x="26" y="16"/>
                </a:lnTo>
                <a:lnTo>
                  <a:pt x="26" y="0"/>
                </a:lnTo>
                <a:lnTo>
                  <a:pt x="16" y="0"/>
                </a:lnTo>
                <a:lnTo>
                  <a:pt x="16" y="16"/>
                </a:lnTo>
                <a:lnTo>
                  <a:pt x="0" y="16"/>
                </a:lnTo>
                <a:lnTo>
                  <a:pt x="0" y="24"/>
                </a:lnTo>
                <a:lnTo>
                  <a:pt x="16" y="24"/>
                </a:lnTo>
                <a:lnTo>
                  <a:pt x="16" y="38"/>
                </a:lnTo>
                <a:lnTo>
                  <a:pt x="16" y="38"/>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5" name="Freeform 241"/>
          <p:cNvSpPr>
            <a:spLocks/>
          </p:cNvSpPr>
          <p:nvPr/>
        </p:nvSpPr>
        <p:spPr bwMode="auto">
          <a:xfrm>
            <a:off x="2407603" y="343516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6" name="Freeform 242"/>
          <p:cNvSpPr>
            <a:spLocks/>
          </p:cNvSpPr>
          <p:nvPr/>
        </p:nvSpPr>
        <p:spPr bwMode="auto">
          <a:xfrm>
            <a:off x="2442528" y="3501839"/>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7" name="Freeform 243"/>
          <p:cNvSpPr>
            <a:spLocks/>
          </p:cNvSpPr>
          <p:nvPr/>
        </p:nvSpPr>
        <p:spPr bwMode="auto">
          <a:xfrm>
            <a:off x="2458403" y="3501839"/>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8" name="Freeform 244"/>
          <p:cNvSpPr>
            <a:spLocks/>
          </p:cNvSpPr>
          <p:nvPr/>
        </p:nvSpPr>
        <p:spPr bwMode="auto">
          <a:xfrm>
            <a:off x="2506028" y="35304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9" name="Freeform 245"/>
          <p:cNvSpPr>
            <a:spLocks/>
          </p:cNvSpPr>
          <p:nvPr/>
        </p:nvSpPr>
        <p:spPr bwMode="auto">
          <a:xfrm>
            <a:off x="2525078" y="3558989"/>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70" name="Freeform 246"/>
          <p:cNvSpPr>
            <a:spLocks/>
          </p:cNvSpPr>
          <p:nvPr/>
        </p:nvSpPr>
        <p:spPr bwMode="auto">
          <a:xfrm>
            <a:off x="2742566" y="3616139"/>
            <a:ext cx="66675" cy="60325"/>
          </a:xfrm>
          <a:custGeom>
            <a:avLst/>
            <a:gdLst>
              <a:gd name="T0" fmla="*/ 14 w 42"/>
              <a:gd name="T1" fmla="*/ 38 h 38"/>
              <a:gd name="T2" fmla="*/ 24 w 42"/>
              <a:gd name="T3" fmla="*/ 38 h 38"/>
              <a:gd name="T4" fmla="*/ 24 w 42"/>
              <a:gd name="T5" fmla="*/ 24 h 38"/>
              <a:gd name="T6" fmla="*/ 42 w 42"/>
              <a:gd name="T7" fmla="*/ 24 h 38"/>
              <a:gd name="T8" fmla="*/ 42 w 42"/>
              <a:gd name="T9" fmla="*/ 16 h 38"/>
              <a:gd name="T10" fmla="*/ 24 w 42"/>
              <a:gd name="T11" fmla="*/ 16 h 38"/>
              <a:gd name="T12" fmla="*/ 24 w 42"/>
              <a:gd name="T13" fmla="*/ 0 h 38"/>
              <a:gd name="T14" fmla="*/ 14 w 42"/>
              <a:gd name="T15" fmla="*/ 0 h 38"/>
              <a:gd name="T16" fmla="*/ 14 w 42"/>
              <a:gd name="T17" fmla="*/ 16 h 38"/>
              <a:gd name="T18" fmla="*/ 0 w 42"/>
              <a:gd name="T19" fmla="*/ 16 h 38"/>
              <a:gd name="T20" fmla="*/ 0 w 42"/>
              <a:gd name="T21" fmla="*/ 24 h 38"/>
              <a:gd name="T22" fmla="*/ 14 w 42"/>
              <a:gd name="T23" fmla="*/ 24 h 38"/>
              <a:gd name="T24" fmla="*/ 14 w 42"/>
              <a:gd name="T25" fmla="*/ 38 h 38"/>
              <a:gd name="T26" fmla="*/ 14 w 42"/>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8">
                <a:moveTo>
                  <a:pt x="14" y="38"/>
                </a:moveTo>
                <a:lnTo>
                  <a:pt x="24" y="38"/>
                </a:lnTo>
                <a:lnTo>
                  <a:pt x="24" y="24"/>
                </a:lnTo>
                <a:lnTo>
                  <a:pt x="42" y="24"/>
                </a:lnTo>
                <a:lnTo>
                  <a:pt x="42" y="16"/>
                </a:lnTo>
                <a:lnTo>
                  <a:pt x="24" y="16"/>
                </a:lnTo>
                <a:lnTo>
                  <a:pt x="24" y="0"/>
                </a:lnTo>
                <a:lnTo>
                  <a:pt x="14" y="0"/>
                </a:lnTo>
                <a:lnTo>
                  <a:pt x="14" y="16"/>
                </a:lnTo>
                <a:lnTo>
                  <a:pt x="0" y="16"/>
                </a:lnTo>
                <a:lnTo>
                  <a:pt x="0" y="24"/>
                </a:lnTo>
                <a:lnTo>
                  <a:pt x="14" y="24"/>
                </a:lnTo>
                <a:lnTo>
                  <a:pt x="14" y="38"/>
                </a:lnTo>
                <a:lnTo>
                  <a:pt x="14" y="38"/>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71" name="Freeform 247"/>
          <p:cNvSpPr>
            <a:spLocks/>
          </p:cNvSpPr>
          <p:nvPr/>
        </p:nvSpPr>
        <p:spPr bwMode="auto">
          <a:xfrm>
            <a:off x="2809241" y="3644714"/>
            <a:ext cx="69850" cy="60325"/>
          </a:xfrm>
          <a:custGeom>
            <a:avLst/>
            <a:gdLst>
              <a:gd name="T0" fmla="*/ 16 w 44"/>
              <a:gd name="T1" fmla="*/ 38 h 38"/>
              <a:gd name="T2" fmla="*/ 26 w 44"/>
              <a:gd name="T3" fmla="*/ 38 h 38"/>
              <a:gd name="T4" fmla="*/ 26 w 44"/>
              <a:gd name="T5" fmla="*/ 24 h 38"/>
              <a:gd name="T6" fmla="*/ 44 w 44"/>
              <a:gd name="T7" fmla="*/ 24 h 38"/>
              <a:gd name="T8" fmla="*/ 44 w 44"/>
              <a:gd name="T9" fmla="*/ 16 h 38"/>
              <a:gd name="T10" fmla="*/ 26 w 44"/>
              <a:gd name="T11" fmla="*/ 16 h 38"/>
              <a:gd name="T12" fmla="*/ 26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6" y="38"/>
                </a:lnTo>
                <a:lnTo>
                  <a:pt x="26" y="24"/>
                </a:lnTo>
                <a:lnTo>
                  <a:pt x="44" y="24"/>
                </a:lnTo>
                <a:lnTo>
                  <a:pt x="44" y="16"/>
                </a:lnTo>
                <a:lnTo>
                  <a:pt x="26" y="16"/>
                </a:lnTo>
                <a:lnTo>
                  <a:pt x="26" y="0"/>
                </a:lnTo>
                <a:lnTo>
                  <a:pt x="16" y="0"/>
                </a:lnTo>
                <a:lnTo>
                  <a:pt x="16" y="16"/>
                </a:lnTo>
                <a:lnTo>
                  <a:pt x="0" y="16"/>
                </a:lnTo>
                <a:lnTo>
                  <a:pt x="0" y="24"/>
                </a:lnTo>
                <a:lnTo>
                  <a:pt x="16" y="24"/>
                </a:lnTo>
                <a:lnTo>
                  <a:pt x="16" y="38"/>
                </a:lnTo>
                <a:lnTo>
                  <a:pt x="16" y="38"/>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72" name="Freeform 248"/>
          <p:cNvSpPr>
            <a:spLocks/>
          </p:cNvSpPr>
          <p:nvPr/>
        </p:nvSpPr>
        <p:spPr bwMode="auto">
          <a:xfrm>
            <a:off x="2825116" y="3644714"/>
            <a:ext cx="69850" cy="60325"/>
          </a:xfrm>
          <a:custGeom>
            <a:avLst/>
            <a:gdLst>
              <a:gd name="T0" fmla="*/ 16 w 44"/>
              <a:gd name="T1" fmla="*/ 38 h 38"/>
              <a:gd name="T2" fmla="*/ 24 w 44"/>
              <a:gd name="T3" fmla="*/ 38 h 38"/>
              <a:gd name="T4" fmla="*/ 24 w 44"/>
              <a:gd name="T5" fmla="*/ 24 h 38"/>
              <a:gd name="T6" fmla="*/ 44 w 44"/>
              <a:gd name="T7" fmla="*/ 24 h 38"/>
              <a:gd name="T8" fmla="*/ 44 w 44"/>
              <a:gd name="T9" fmla="*/ 16 h 38"/>
              <a:gd name="T10" fmla="*/ 24 w 44"/>
              <a:gd name="T11" fmla="*/ 16 h 38"/>
              <a:gd name="T12" fmla="*/ 24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4" y="38"/>
                </a:lnTo>
                <a:lnTo>
                  <a:pt x="24" y="24"/>
                </a:lnTo>
                <a:lnTo>
                  <a:pt x="44" y="24"/>
                </a:lnTo>
                <a:lnTo>
                  <a:pt x="44" y="16"/>
                </a:lnTo>
                <a:lnTo>
                  <a:pt x="24" y="16"/>
                </a:lnTo>
                <a:lnTo>
                  <a:pt x="24" y="0"/>
                </a:lnTo>
                <a:lnTo>
                  <a:pt x="16" y="0"/>
                </a:lnTo>
                <a:lnTo>
                  <a:pt x="16" y="16"/>
                </a:lnTo>
                <a:lnTo>
                  <a:pt x="0" y="16"/>
                </a:lnTo>
                <a:lnTo>
                  <a:pt x="0" y="24"/>
                </a:lnTo>
                <a:lnTo>
                  <a:pt x="16" y="24"/>
                </a:lnTo>
                <a:lnTo>
                  <a:pt x="16" y="38"/>
                </a:lnTo>
                <a:lnTo>
                  <a:pt x="16" y="38"/>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73" name="Freeform 249"/>
          <p:cNvSpPr>
            <a:spLocks/>
          </p:cNvSpPr>
          <p:nvPr/>
        </p:nvSpPr>
        <p:spPr bwMode="auto">
          <a:xfrm>
            <a:off x="2825116" y="3644714"/>
            <a:ext cx="69850" cy="60325"/>
          </a:xfrm>
          <a:custGeom>
            <a:avLst/>
            <a:gdLst>
              <a:gd name="T0" fmla="*/ 16 w 44"/>
              <a:gd name="T1" fmla="*/ 38 h 38"/>
              <a:gd name="T2" fmla="*/ 24 w 44"/>
              <a:gd name="T3" fmla="*/ 38 h 38"/>
              <a:gd name="T4" fmla="*/ 24 w 44"/>
              <a:gd name="T5" fmla="*/ 24 h 38"/>
              <a:gd name="T6" fmla="*/ 44 w 44"/>
              <a:gd name="T7" fmla="*/ 24 h 38"/>
              <a:gd name="T8" fmla="*/ 44 w 44"/>
              <a:gd name="T9" fmla="*/ 16 h 38"/>
              <a:gd name="T10" fmla="*/ 24 w 44"/>
              <a:gd name="T11" fmla="*/ 16 h 38"/>
              <a:gd name="T12" fmla="*/ 24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4" y="38"/>
                </a:lnTo>
                <a:lnTo>
                  <a:pt x="24" y="24"/>
                </a:lnTo>
                <a:lnTo>
                  <a:pt x="44" y="24"/>
                </a:lnTo>
                <a:lnTo>
                  <a:pt x="44" y="16"/>
                </a:lnTo>
                <a:lnTo>
                  <a:pt x="24" y="16"/>
                </a:lnTo>
                <a:lnTo>
                  <a:pt x="24" y="0"/>
                </a:lnTo>
                <a:lnTo>
                  <a:pt x="16" y="0"/>
                </a:lnTo>
                <a:lnTo>
                  <a:pt x="16" y="16"/>
                </a:lnTo>
                <a:lnTo>
                  <a:pt x="0" y="16"/>
                </a:lnTo>
                <a:lnTo>
                  <a:pt x="0" y="24"/>
                </a:lnTo>
                <a:lnTo>
                  <a:pt x="16" y="24"/>
                </a:lnTo>
                <a:lnTo>
                  <a:pt x="16" y="38"/>
                </a:lnTo>
                <a:lnTo>
                  <a:pt x="16" y="38"/>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74" name="Freeform 250"/>
          <p:cNvSpPr>
            <a:spLocks/>
          </p:cNvSpPr>
          <p:nvPr/>
        </p:nvSpPr>
        <p:spPr bwMode="auto">
          <a:xfrm>
            <a:off x="2860041" y="36574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75" name="Freeform 251"/>
          <p:cNvSpPr>
            <a:spLocks/>
          </p:cNvSpPr>
          <p:nvPr/>
        </p:nvSpPr>
        <p:spPr bwMode="auto">
          <a:xfrm>
            <a:off x="2860041" y="36574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76" name="Freeform 252"/>
          <p:cNvSpPr>
            <a:spLocks/>
          </p:cNvSpPr>
          <p:nvPr/>
        </p:nvSpPr>
        <p:spPr bwMode="auto">
          <a:xfrm>
            <a:off x="2879091" y="36923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77" name="Freeform 253"/>
          <p:cNvSpPr>
            <a:spLocks/>
          </p:cNvSpPr>
          <p:nvPr/>
        </p:nvSpPr>
        <p:spPr bwMode="auto">
          <a:xfrm>
            <a:off x="2879091" y="3692339"/>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78" name="Freeform 254"/>
          <p:cNvSpPr>
            <a:spLocks/>
          </p:cNvSpPr>
          <p:nvPr/>
        </p:nvSpPr>
        <p:spPr bwMode="auto">
          <a:xfrm>
            <a:off x="2907666" y="3787589"/>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79" name="Freeform 255"/>
          <p:cNvSpPr>
            <a:spLocks/>
          </p:cNvSpPr>
          <p:nvPr/>
        </p:nvSpPr>
        <p:spPr bwMode="auto">
          <a:xfrm>
            <a:off x="2907666" y="3787589"/>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80" name="Freeform 256"/>
          <p:cNvSpPr>
            <a:spLocks/>
          </p:cNvSpPr>
          <p:nvPr/>
        </p:nvSpPr>
        <p:spPr bwMode="auto">
          <a:xfrm>
            <a:off x="2907666" y="3787589"/>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81" name="Freeform 257"/>
          <p:cNvSpPr>
            <a:spLocks/>
          </p:cNvSpPr>
          <p:nvPr/>
        </p:nvSpPr>
        <p:spPr bwMode="auto">
          <a:xfrm>
            <a:off x="2907666" y="3787589"/>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82" name="Freeform 258"/>
          <p:cNvSpPr>
            <a:spLocks/>
          </p:cNvSpPr>
          <p:nvPr/>
        </p:nvSpPr>
        <p:spPr bwMode="auto">
          <a:xfrm>
            <a:off x="2907666" y="3787589"/>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83" name="Freeform 259"/>
          <p:cNvSpPr>
            <a:spLocks/>
          </p:cNvSpPr>
          <p:nvPr/>
        </p:nvSpPr>
        <p:spPr bwMode="auto">
          <a:xfrm>
            <a:off x="2907666" y="3787589"/>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84" name="Freeform 260"/>
          <p:cNvSpPr>
            <a:spLocks/>
          </p:cNvSpPr>
          <p:nvPr/>
        </p:nvSpPr>
        <p:spPr bwMode="auto">
          <a:xfrm>
            <a:off x="2907666" y="3787589"/>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85" name="Freeform 261"/>
          <p:cNvSpPr>
            <a:spLocks/>
          </p:cNvSpPr>
          <p:nvPr/>
        </p:nvSpPr>
        <p:spPr bwMode="auto">
          <a:xfrm>
            <a:off x="2907666" y="3787589"/>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86" name="Freeform 262"/>
          <p:cNvSpPr>
            <a:spLocks/>
          </p:cNvSpPr>
          <p:nvPr/>
        </p:nvSpPr>
        <p:spPr bwMode="auto">
          <a:xfrm>
            <a:off x="2929891" y="3857439"/>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87" name="Freeform 263"/>
          <p:cNvSpPr>
            <a:spLocks/>
          </p:cNvSpPr>
          <p:nvPr/>
        </p:nvSpPr>
        <p:spPr bwMode="auto">
          <a:xfrm>
            <a:off x="2929891" y="3857439"/>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88" name="Freeform 264"/>
          <p:cNvSpPr>
            <a:spLocks/>
          </p:cNvSpPr>
          <p:nvPr/>
        </p:nvSpPr>
        <p:spPr bwMode="auto">
          <a:xfrm>
            <a:off x="2929891" y="3857439"/>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89" name="Freeform 265"/>
          <p:cNvSpPr>
            <a:spLocks/>
          </p:cNvSpPr>
          <p:nvPr/>
        </p:nvSpPr>
        <p:spPr bwMode="auto">
          <a:xfrm>
            <a:off x="2961641" y="3857439"/>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90" name="Freeform 266"/>
          <p:cNvSpPr>
            <a:spLocks/>
          </p:cNvSpPr>
          <p:nvPr/>
        </p:nvSpPr>
        <p:spPr bwMode="auto">
          <a:xfrm>
            <a:off x="3028316" y="3873314"/>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6"/>
                </a:lnTo>
                <a:lnTo>
                  <a:pt x="24" y="16"/>
                </a:lnTo>
                <a:lnTo>
                  <a:pt x="24" y="0"/>
                </a:lnTo>
                <a:lnTo>
                  <a:pt x="14" y="0"/>
                </a:lnTo>
                <a:lnTo>
                  <a:pt x="14" y="16"/>
                </a:lnTo>
                <a:lnTo>
                  <a:pt x="0" y="16"/>
                </a:lnTo>
                <a:lnTo>
                  <a:pt x="0" y="22"/>
                </a:lnTo>
                <a:lnTo>
                  <a:pt x="14" y="22"/>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91" name="Freeform 267"/>
          <p:cNvSpPr>
            <a:spLocks/>
          </p:cNvSpPr>
          <p:nvPr/>
        </p:nvSpPr>
        <p:spPr bwMode="auto">
          <a:xfrm>
            <a:off x="3028316" y="3873314"/>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6"/>
                </a:lnTo>
                <a:lnTo>
                  <a:pt x="24" y="16"/>
                </a:lnTo>
                <a:lnTo>
                  <a:pt x="24" y="0"/>
                </a:lnTo>
                <a:lnTo>
                  <a:pt x="14" y="0"/>
                </a:lnTo>
                <a:lnTo>
                  <a:pt x="14" y="16"/>
                </a:lnTo>
                <a:lnTo>
                  <a:pt x="0" y="16"/>
                </a:lnTo>
                <a:lnTo>
                  <a:pt x="0" y="22"/>
                </a:lnTo>
                <a:lnTo>
                  <a:pt x="14" y="22"/>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92" name="Freeform 268"/>
          <p:cNvSpPr>
            <a:spLocks/>
          </p:cNvSpPr>
          <p:nvPr/>
        </p:nvSpPr>
        <p:spPr bwMode="auto">
          <a:xfrm>
            <a:off x="3752216" y="4070164"/>
            <a:ext cx="66675" cy="57150"/>
          </a:xfrm>
          <a:custGeom>
            <a:avLst/>
            <a:gdLst>
              <a:gd name="T0" fmla="*/ 16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6 w 42"/>
              <a:gd name="T15" fmla="*/ 0 h 36"/>
              <a:gd name="T16" fmla="*/ 16 w 42"/>
              <a:gd name="T17" fmla="*/ 16 h 36"/>
              <a:gd name="T18" fmla="*/ 0 w 42"/>
              <a:gd name="T19" fmla="*/ 16 h 36"/>
              <a:gd name="T20" fmla="*/ 0 w 42"/>
              <a:gd name="T21" fmla="*/ 24 h 36"/>
              <a:gd name="T22" fmla="*/ 16 w 42"/>
              <a:gd name="T23" fmla="*/ 24 h 36"/>
              <a:gd name="T24" fmla="*/ 16 w 42"/>
              <a:gd name="T25" fmla="*/ 36 h 36"/>
              <a:gd name="T26" fmla="*/ 16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6" y="36"/>
                </a:moveTo>
                <a:lnTo>
                  <a:pt x="24" y="36"/>
                </a:lnTo>
                <a:lnTo>
                  <a:pt x="24" y="24"/>
                </a:lnTo>
                <a:lnTo>
                  <a:pt x="42" y="24"/>
                </a:lnTo>
                <a:lnTo>
                  <a:pt x="42"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93" name="Freeform 269"/>
          <p:cNvSpPr>
            <a:spLocks/>
          </p:cNvSpPr>
          <p:nvPr/>
        </p:nvSpPr>
        <p:spPr bwMode="auto">
          <a:xfrm>
            <a:off x="3787141" y="4092389"/>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94" name="Freeform 270"/>
          <p:cNvSpPr>
            <a:spLocks/>
          </p:cNvSpPr>
          <p:nvPr/>
        </p:nvSpPr>
        <p:spPr bwMode="auto">
          <a:xfrm>
            <a:off x="3841116" y="4111439"/>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95" name="Freeform 271"/>
          <p:cNvSpPr>
            <a:spLocks/>
          </p:cNvSpPr>
          <p:nvPr/>
        </p:nvSpPr>
        <p:spPr bwMode="auto">
          <a:xfrm>
            <a:off x="3853816" y="4152714"/>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96" name="Freeform 272"/>
          <p:cNvSpPr>
            <a:spLocks/>
          </p:cNvSpPr>
          <p:nvPr/>
        </p:nvSpPr>
        <p:spPr bwMode="auto">
          <a:xfrm>
            <a:off x="3853816" y="4152714"/>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97" name="Freeform 273"/>
          <p:cNvSpPr>
            <a:spLocks/>
          </p:cNvSpPr>
          <p:nvPr/>
        </p:nvSpPr>
        <p:spPr bwMode="auto">
          <a:xfrm>
            <a:off x="3853816" y="4152714"/>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98" name="Freeform 274"/>
          <p:cNvSpPr>
            <a:spLocks/>
          </p:cNvSpPr>
          <p:nvPr/>
        </p:nvSpPr>
        <p:spPr bwMode="auto">
          <a:xfrm>
            <a:off x="3853816" y="4152714"/>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99" name="Freeform 275"/>
          <p:cNvSpPr>
            <a:spLocks/>
          </p:cNvSpPr>
          <p:nvPr/>
        </p:nvSpPr>
        <p:spPr bwMode="auto">
          <a:xfrm>
            <a:off x="3904616" y="419716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0" name="Freeform 276"/>
          <p:cNvSpPr>
            <a:spLocks/>
          </p:cNvSpPr>
          <p:nvPr/>
        </p:nvSpPr>
        <p:spPr bwMode="auto">
          <a:xfrm>
            <a:off x="3939541" y="4222564"/>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1" name="Freeform 277"/>
          <p:cNvSpPr>
            <a:spLocks/>
          </p:cNvSpPr>
          <p:nvPr/>
        </p:nvSpPr>
        <p:spPr bwMode="auto">
          <a:xfrm>
            <a:off x="4765041" y="4324164"/>
            <a:ext cx="69850" cy="60325"/>
          </a:xfrm>
          <a:custGeom>
            <a:avLst/>
            <a:gdLst>
              <a:gd name="T0" fmla="*/ 16 w 44"/>
              <a:gd name="T1" fmla="*/ 38 h 38"/>
              <a:gd name="T2" fmla="*/ 26 w 44"/>
              <a:gd name="T3" fmla="*/ 38 h 38"/>
              <a:gd name="T4" fmla="*/ 26 w 44"/>
              <a:gd name="T5" fmla="*/ 24 h 38"/>
              <a:gd name="T6" fmla="*/ 44 w 44"/>
              <a:gd name="T7" fmla="*/ 24 h 38"/>
              <a:gd name="T8" fmla="*/ 44 w 44"/>
              <a:gd name="T9" fmla="*/ 16 h 38"/>
              <a:gd name="T10" fmla="*/ 26 w 44"/>
              <a:gd name="T11" fmla="*/ 16 h 38"/>
              <a:gd name="T12" fmla="*/ 26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6" y="38"/>
                </a:lnTo>
                <a:lnTo>
                  <a:pt x="26" y="24"/>
                </a:lnTo>
                <a:lnTo>
                  <a:pt x="44" y="24"/>
                </a:lnTo>
                <a:lnTo>
                  <a:pt x="44" y="16"/>
                </a:lnTo>
                <a:lnTo>
                  <a:pt x="26" y="16"/>
                </a:lnTo>
                <a:lnTo>
                  <a:pt x="26" y="0"/>
                </a:lnTo>
                <a:lnTo>
                  <a:pt x="16" y="0"/>
                </a:lnTo>
                <a:lnTo>
                  <a:pt x="16" y="16"/>
                </a:lnTo>
                <a:lnTo>
                  <a:pt x="0" y="16"/>
                </a:lnTo>
                <a:lnTo>
                  <a:pt x="0" y="24"/>
                </a:lnTo>
                <a:lnTo>
                  <a:pt x="16" y="24"/>
                </a:lnTo>
                <a:lnTo>
                  <a:pt x="16" y="38"/>
                </a:lnTo>
                <a:lnTo>
                  <a:pt x="16" y="38"/>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2" name="Freeform 278"/>
          <p:cNvSpPr>
            <a:spLocks/>
          </p:cNvSpPr>
          <p:nvPr/>
        </p:nvSpPr>
        <p:spPr bwMode="auto">
          <a:xfrm>
            <a:off x="4799966" y="4403539"/>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 name="Freeform 279"/>
          <p:cNvSpPr>
            <a:spLocks/>
          </p:cNvSpPr>
          <p:nvPr/>
        </p:nvSpPr>
        <p:spPr bwMode="auto">
          <a:xfrm>
            <a:off x="4831716" y="4403539"/>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 name="Freeform 280"/>
          <p:cNvSpPr>
            <a:spLocks/>
          </p:cNvSpPr>
          <p:nvPr/>
        </p:nvSpPr>
        <p:spPr bwMode="auto">
          <a:xfrm>
            <a:off x="4866641" y="4403539"/>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 name="Freeform 281"/>
          <p:cNvSpPr>
            <a:spLocks/>
          </p:cNvSpPr>
          <p:nvPr/>
        </p:nvSpPr>
        <p:spPr bwMode="auto">
          <a:xfrm>
            <a:off x="4920616" y="4403539"/>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 name="Freeform 282"/>
          <p:cNvSpPr>
            <a:spLocks/>
          </p:cNvSpPr>
          <p:nvPr/>
        </p:nvSpPr>
        <p:spPr bwMode="auto">
          <a:xfrm>
            <a:off x="5692141" y="4470214"/>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 name="Freeform 283"/>
          <p:cNvSpPr>
            <a:spLocks/>
          </p:cNvSpPr>
          <p:nvPr/>
        </p:nvSpPr>
        <p:spPr bwMode="auto">
          <a:xfrm>
            <a:off x="5708016" y="44702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8" name="Freeform 284"/>
          <p:cNvSpPr>
            <a:spLocks/>
          </p:cNvSpPr>
          <p:nvPr/>
        </p:nvSpPr>
        <p:spPr bwMode="auto">
          <a:xfrm>
            <a:off x="5742941" y="44702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9" name="Freeform 285"/>
          <p:cNvSpPr>
            <a:spLocks/>
          </p:cNvSpPr>
          <p:nvPr/>
        </p:nvSpPr>
        <p:spPr bwMode="auto">
          <a:xfrm>
            <a:off x="5742941" y="44702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10" name="Freeform 286"/>
          <p:cNvSpPr>
            <a:spLocks/>
          </p:cNvSpPr>
          <p:nvPr/>
        </p:nvSpPr>
        <p:spPr bwMode="auto">
          <a:xfrm>
            <a:off x="5895341" y="4470214"/>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11" name="Freeform 287"/>
          <p:cNvSpPr>
            <a:spLocks/>
          </p:cNvSpPr>
          <p:nvPr/>
        </p:nvSpPr>
        <p:spPr bwMode="auto">
          <a:xfrm>
            <a:off x="6689091" y="4568639"/>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12" name="Freeform 288"/>
          <p:cNvSpPr>
            <a:spLocks/>
          </p:cNvSpPr>
          <p:nvPr/>
        </p:nvSpPr>
        <p:spPr bwMode="auto">
          <a:xfrm>
            <a:off x="6689091" y="4568639"/>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13" name="Freeform 289"/>
          <p:cNvSpPr>
            <a:spLocks/>
          </p:cNvSpPr>
          <p:nvPr/>
        </p:nvSpPr>
        <p:spPr bwMode="auto">
          <a:xfrm>
            <a:off x="6771641" y="4568639"/>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14" name="Freeform 290"/>
          <p:cNvSpPr>
            <a:spLocks/>
          </p:cNvSpPr>
          <p:nvPr/>
        </p:nvSpPr>
        <p:spPr bwMode="auto">
          <a:xfrm>
            <a:off x="7544753" y="4568639"/>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15" name="Freeform 291"/>
          <p:cNvSpPr>
            <a:spLocks/>
          </p:cNvSpPr>
          <p:nvPr/>
        </p:nvSpPr>
        <p:spPr bwMode="auto">
          <a:xfrm>
            <a:off x="7627303" y="4568639"/>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16" name="Freeform 292"/>
          <p:cNvSpPr>
            <a:spLocks/>
          </p:cNvSpPr>
          <p:nvPr/>
        </p:nvSpPr>
        <p:spPr bwMode="auto">
          <a:xfrm>
            <a:off x="8471853" y="4568639"/>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17" name="TextBox 338"/>
          <p:cNvSpPr txBox="1">
            <a:spLocks noChangeArrowheads="1"/>
          </p:cNvSpPr>
          <p:nvPr/>
        </p:nvSpPr>
        <p:spPr bwMode="auto">
          <a:xfrm rot="16200000">
            <a:off x="-1115312" y="3193964"/>
            <a:ext cx="321627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ヒラギノ角ゴ Pro W3"/>
                <a:cs typeface="ヒラギノ角ゴ Pro W3"/>
              </a:defRPr>
            </a:lvl1pPr>
            <a:lvl2pPr marL="742950" indent="-285750" eaLnBrk="0" hangingPunct="0">
              <a:defRPr>
                <a:solidFill>
                  <a:schemeClr val="tx1"/>
                </a:solidFill>
                <a:latin typeface="Arial" pitchFamily="34" charset="0"/>
                <a:ea typeface="ヒラギノ角ゴ Pro W3"/>
                <a:cs typeface="ヒラギノ角ゴ Pro W3"/>
              </a:defRPr>
            </a:lvl2pPr>
            <a:lvl3pPr marL="1143000" indent="-228600" eaLnBrk="0" hangingPunct="0">
              <a:defRPr>
                <a:solidFill>
                  <a:schemeClr val="tx1"/>
                </a:solidFill>
                <a:latin typeface="Arial" pitchFamily="34" charset="0"/>
                <a:ea typeface="ヒラギノ角ゴ Pro W3"/>
                <a:cs typeface="ヒラギノ角ゴ Pro W3"/>
              </a:defRPr>
            </a:lvl3pPr>
            <a:lvl4pPr marL="1600200" indent="-228600" eaLnBrk="0" hangingPunct="0">
              <a:defRPr>
                <a:solidFill>
                  <a:schemeClr val="tx1"/>
                </a:solidFill>
                <a:latin typeface="Arial" pitchFamily="34" charset="0"/>
                <a:ea typeface="ヒラギノ角ゴ Pro W3"/>
                <a:cs typeface="ヒラギノ角ゴ Pro W3"/>
              </a:defRPr>
            </a:lvl4pPr>
            <a:lvl5pPr marL="2057400" indent="-228600" eaLnBrk="0" hangingPunct="0">
              <a:defRPr>
                <a:solidFill>
                  <a:schemeClr val="tx1"/>
                </a:solidFill>
                <a:latin typeface="Arial" pitchFamily="34" charset="0"/>
                <a:ea typeface="ヒラギノ角ゴ Pro W3"/>
                <a:cs typeface="ヒラギノ角ゴ Pro W3"/>
              </a:defRPr>
            </a:lvl5pPr>
            <a:lvl6pPr marL="25146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6pPr>
            <a:lvl7pPr marL="29718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7pPr>
            <a:lvl8pPr marL="34290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8pPr>
            <a:lvl9pPr marL="38862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9pPr>
          </a:lstStyle>
          <a:p>
            <a:pPr algn="ctr" defTabSz="457200" eaLnBrk="1" fontAlgn="base" hangingPunct="1">
              <a:spcBef>
                <a:spcPct val="0"/>
              </a:spcBef>
              <a:spcAft>
                <a:spcPct val="0"/>
              </a:spcAft>
            </a:pPr>
            <a:r>
              <a:rPr lang="en-US" sz="1400" b="1" dirty="0">
                <a:solidFill>
                  <a:prstClr val="black"/>
                </a:solidFill>
                <a:ea typeface="MS PGothic" pitchFamily="34" charset="-128"/>
              </a:rPr>
              <a:t>Estimated PFS </a:t>
            </a:r>
            <a:r>
              <a:rPr lang="en-US" sz="1400" b="1" dirty="0" smtClean="0">
                <a:solidFill>
                  <a:prstClr val="black"/>
                </a:solidFill>
                <a:ea typeface="MS PGothic" pitchFamily="34" charset="-128"/>
              </a:rPr>
              <a:t>Probability</a:t>
            </a:r>
            <a:endParaRPr lang="en-US" sz="1400" b="1" dirty="0">
              <a:solidFill>
                <a:prstClr val="black"/>
              </a:solidFill>
              <a:ea typeface="MS PGothic" pitchFamily="34" charset="-128"/>
            </a:endParaRPr>
          </a:p>
        </p:txBody>
      </p:sp>
      <p:sp>
        <p:nvSpPr>
          <p:cNvPr id="318" name="TextBox 317"/>
          <p:cNvSpPr txBox="1"/>
          <p:nvPr/>
        </p:nvSpPr>
        <p:spPr bwMode="auto">
          <a:xfrm>
            <a:off x="880308"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0</a:t>
            </a:r>
          </a:p>
        </p:txBody>
      </p:sp>
      <p:sp>
        <p:nvSpPr>
          <p:cNvPr id="324" name="TextBox 323"/>
          <p:cNvSpPr txBox="1"/>
          <p:nvPr/>
        </p:nvSpPr>
        <p:spPr bwMode="auto">
          <a:xfrm>
            <a:off x="509308" y="3530968"/>
            <a:ext cx="463379" cy="301252"/>
          </a:xfrm>
          <a:prstGeom prst="rect">
            <a:avLst/>
          </a:prstGeom>
          <a:noFill/>
          <a:ln w="9525">
            <a:noFill/>
            <a:miter lim="800000"/>
            <a:headEnd/>
            <a:tailEnd/>
          </a:ln>
          <a:effectLst/>
        </p:spPr>
        <p:txBody>
          <a:bodyPr wrap="square" lIns="72000" tIns="72000" rIns="72000" bIns="72000" rtlCol="0" anchor="ctr">
            <a:noAutofit/>
          </a:bodyPr>
          <a:lstStyle/>
          <a:p>
            <a:pPr algn="r" defTabSz="457200" fontAlgn="base">
              <a:spcBef>
                <a:spcPct val="0"/>
              </a:spcBef>
              <a:spcAft>
                <a:spcPct val="0"/>
              </a:spcAft>
            </a:pPr>
            <a:r>
              <a:rPr lang="en-GB" sz="1400" kern="0" dirty="0" smtClean="0">
                <a:solidFill>
                  <a:prstClr val="black"/>
                </a:solidFill>
              </a:rPr>
              <a:t>0.4</a:t>
            </a:r>
          </a:p>
        </p:txBody>
      </p:sp>
      <p:sp>
        <p:nvSpPr>
          <p:cNvPr id="326" name="TextBox 325"/>
          <p:cNvSpPr txBox="1"/>
          <p:nvPr/>
        </p:nvSpPr>
        <p:spPr bwMode="auto">
          <a:xfrm>
            <a:off x="509308" y="2254372"/>
            <a:ext cx="463379" cy="301252"/>
          </a:xfrm>
          <a:prstGeom prst="rect">
            <a:avLst/>
          </a:prstGeom>
          <a:noFill/>
          <a:ln w="9525">
            <a:noFill/>
            <a:miter lim="800000"/>
            <a:headEnd/>
            <a:tailEnd/>
          </a:ln>
          <a:effectLst/>
        </p:spPr>
        <p:txBody>
          <a:bodyPr wrap="square" lIns="72000" tIns="72000" rIns="72000" bIns="72000" rtlCol="0" anchor="ctr">
            <a:noAutofit/>
          </a:bodyPr>
          <a:lstStyle/>
          <a:p>
            <a:pPr algn="r" defTabSz="457200" fontAlgn="base">
              <a:spcBef>
                <a:spcPct val="0"/>
              </a:spcBef>
              <a:spcAft>
                <a:spcPct val="0"/>
              </a:spcAft>
            </a:pPr>
            <a:r>
              <a:rPr lang="en-GB" sz="1400" kern="0" dirty="0" smtClean="0">
                <a:solidFill>
                  <a:prstClr val="black"/>
                </a:solidFill>
              </a:rPr>
              <a:t>0.8</a:t>
            </a:r>
          </a:p>
        </p:txBody>
      </p:sp>
      <p:sp>
        <p:nvSpPr>
          <p:cNvPr id="328" name="TextBox 327"/>
          <p:cNvSpPr txBox="1"/>
          <p:nvPr/>
        </p:nvSpPr>
        <p:spPr bwMode="auto">
          <a:xfrm>
            <a:off x="509308" y="1616074"/>
            <a:ext cx="463379" cy="301252"/>
          </a:xfrm>
          <a:prstGeom prst="rect">
            <a:avLst/>
          </a:prstGeom>
          <a:noFill/>
          <a:ln w="9525">
            <a:noFill/>
            <a:miter lim="800000"/>
            <a:headEnd/>
            <a:tailEnd/>
          </a:ln>
          <a:effectLst/>
        </p:spPr>
        <p:txBody>
          <a:bodyPr wrap="square" lIns="72000" tIns="72000" rIns="72000" bIns="72000" rtlCol="0" anchor="ctr">
            <a:noAutofit/>
          </a:bodyPr>
          <a:lstStyle/>
          <a:p>
            <a:pPr algn="r" defTabSz="457200" fontAlgn="base">
              <a:spcBef>
                <a:spcPct val="0"/>
              </a:spcBef>
              <a:spcAft>
                <a:spcPct val="0"/>
              </a:spcAft>
            </a:pPr>
            <a:r>
              <a:rPr lang="en-GB" sz="1400" kern="0" dirty="0" smtClean="0">
                <a:solidFill>
                  <a:prstClr val="black"/>
                </a:solidFill>
              </a:rPr>
              <a:t>1.0</a:t>
            </a:r>
          </a:p>
        </p:txBody>
      </p:sp>
      <p:sp>
        <p:nvSpPr>
          <p:cNvPr id="331" name="TextBox 330"/>
          <p:cNvSpPr txBox="1"/>
          <p:nvPr/>
        </p:nvSpPr>
        <p:spPr bwMode="auto">
          <a:xfrm>
            <a:off x="509308" y="2892670"/>
            <a:ext cx="463379" cy="301252"/>
          </a:xfrm>
          <a:prstGeom prst="rect">
            <a:avLst/>
          </a:prstGeom>
          <a:noFill/>
          <a:ln w="9525">
            <a:noFill/>
            <a:miter lim="800000"/>
            <a:headEnd/>
            <a:tailEnd/>
          </a:ln>
          <a:effectLst/>
        </p:spPr>
        <p:txBody>
          <a:bodyPr wrap="square" lIns="72000" tIns="72000" rIns="72000" bIns="72000" rtlCol="0" anchor="ctr">
            <a:noAutofit/>
          </a:bodyPr>
          <a:lstStyle/>
          <a:p>
            <a:pPr algn="r" defTabSz="457200" fontAlgn="base">
              <a:spcBef>
                <a:spcPct val="0"/>
              </a:spcBef>
              <a:spcAft>
                <a:spcPct val="0"/>
              </a:spcAft>
            </a:pPr>
            <a:r>
              <a:rPr lang="en-GB" sz="1400" kern="0" dirty="0" smtClean="0">
                <a:solidFill>
                  <a:prstClr val="black"/>
                </a:solidFill>
              </a:rPr>
              <a:t>0.6</a:t>
            </a:r>
          </a:p>
        </p:txBody>
      </p:sp>
      <p:sp>
        <p:nvSpPr>
          <p:cNvPr id="332" name="TextBox 331"/>
          <p:cNvSpPr txBox="1"/>
          <p:nvPr/>
        </p:nvSpPr>
        <p:spPr bwMode="auto">
          <a:xfrm>
            <a:off x="509308" y="4169266"/>
            <a:ext cx="463379" cy="301252"/>
          </a:xfrm>
          <a:prstGeom prst="rect">
            <a:avLst/>
          </a:prstGeom>
          <a:noFill/>
          <a:ln w="9525">
            <a:noFill/>
            <a:miter lim="800000"/>
            <a:headEnd/>
            <a:tailEnd/>
          </a:ln>
          <a:effectLst/>
        </p:spPr>
        <p:txBody>
          <a:bodyPr wrap="square" lIns="72000" tIns="72000" rIns="72000" bIns="72000" rtlCol="0" anchor="ctr">
            <a:noAutofit/>
          </a:bodyPr>
          <a:lstStyle/>
          <a:p>
            <a:pPr algn="r" defTabSz="457200" fontAlgn="base">
              <a:spcBef>
                <a:spcPct val="0"/>
              </a:spcBef>
              <a:spcAft>
                <a:spcPct val="0"/>
              </a:spcAft>
            </a:pPr>
            <a:r>
              <a:rPr lang="en-GB" sz="1400" kern="0" dirty="0" smtClean="0">
                <a:solidFill>
                  <a:prstClr val="black"/>
                </a:solidFill>
              </a:rPr>
              <a:t>0.2</a:t>
            </a:r>
          </a:p>
        </p:txBody>
      </p:sp>
      <p:sp>
        <p:nvSpPr>
          <p:cNvPr id="333" name="TextBox 332"/>
          <p:cNvSpPr txBox="1"/>
          <p:nvPr/>
        </p:nvSpPr>
        <p:spPr bwMode="auto">
          <a:xfrm>
            <a:off x="509308" y="4807562"/>
            <a:ext cx="463379" cy="301252"/>
          </a:xfrm>
          <a:prstGeom prst="rect">
            <a:avLst/>
          </a:prstGeom>
          <a:noFill/>
          <a:ln w="9525">
            <a:noFill/>
            <a:miter lim="800000"/>
            <a:headEnd/>
            <a:tailEnd/>
          </a:ln>
          <a:effectLst/>
        </p:spPr>
        <p:txBody>
          <a:bodyPr wrap="square" lIns="72000" tIns="72000" rIns="72000" bIns="72000" rtlCol="0" anchor="ctr">
            <a:noAutofit/>
          </a:bodyPr>
          <a:lstStyle/>
          <a:p>
            <a:pPr algn="r" defTabSz="457200" fontAlgn="base">
              <a:spcBef>
                <a:spcPct val="0"/>
              </a:spcBef>
              <a:spcAft>
                <a:spcPct val="0"/>
              </a:spcAft>
            </a:pPr>
            <a:r>
              <a:rPr lang="en-GB" sz="1400" kern="0" dirty="0" smtClean="0">
                <a:solidFill>
                  <a:prstClr val="black"/>
                </a:solidFill>
              </a:rPr>
              <a:t>0</a:t>
            </a:r>
          </a:p>
        </p:txBody>
      </p:sp>
      <p:sp>
        <p:nvSpPr>
          <p:cNvPr id="334" name="TextBox 333"/>
          <p:cNvSpPr txBox="1"/>
          <p:nvPr/>
        </p:nvSpPr>
        <p:spPr bwMode="auto">
          <a:xfrm>
            <a:off x="139656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1</a:t>
            </a:r>
          </a:p>
        </p:txBody>
      </p:sp>
      <p:sp>
        <p:nvSpPr>
          <p:cNvPr id="335" name="TextBox 334"/>
          <p:cNvSpPr txBox="1"/>
          <p:nvPr/>
        </p:nvSpPr>
        <p:spPr bwMode="auto">
          <a:xfrm>
            <a:off x="190710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a:solidFill>
                  <a:prstClr val="black"/>
                </a:solidFill>
              </a:rPr>
              <a:t>2</a:t>
            </a:r>
            <a:endParaRPr lang="en-GB" sz="1400" kern="0" dirty="0" smtClean="0">
              <a:solidFill>
                <a:prstClr val="black"/>
              </a:solidFill>
            </a:endParaRPr>
          </a:p>
        </p:txBody>
      </p:sp>
      <p:sp>
        <p:nvSpPr>
          <p:cNvPr id="336" name="TextBox 335"/>
          <p:cNvSpPr txBox="1"/>
          <p:nvPr/>
        </p:nvSpPr>
        <p:spPr bwMode="auto">
          <a:xfrm>
            <a:off x="2419548"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a:solidFill>
                  <a:prstClr val="black"/>
                </a:solidFill>
              </a:rPr>
              <a:t>3</a:t>
            </a:r>
            <a:endParaRPr lang="en-GB" sz="1400" kern="0" dirty="0" smtClean="0">
              <a:solidFill>
                <a:prstClr val="black"/>
              </a:solidFill>
            </a:endParaRPr>
          </a:p>
        </p:txBody>
      </p:sp>
      <p:sp>
        <p:nvSpPr>
          <p:cNvPr id="337" name="TextBox 336"/>
          <p:cNvSpPr txBox="1"/>
          <p:nvPr/>
        </p:nvSpPr>
        <p:spPr bwMode="auto">
          <a:xfrm>
            <a:off x="293580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4</a:t>
            </a:r>
          </a:p>
        </p:txBody>
      </p:sp>
      <p:sp>
        <p:nvSpPr>
          <p:cNvPr id="338" name="TextBox 337"/>
          <p:cNvSpPr txBox="1"/>
          <p:nvPr/>
        </p:nvSpPr>
        <p:spPr bwMode="auto">
          <a:xfrm>
            <a:off x="344634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5</a:t>
            </a:r>
          </a:p>
        </p:txBody>
      </p:sp>
      <p:sp>
        <p:nvSpPr>
          <p:cNvPr id="339" name="TextBox 338"/>
          <p:cNvSpPr txBox="1"/>
          <p:nvPr/>
        </p:nvSpPr>
        <p:spPr bwMode="auto">
          <a:xfrm>
            <a:off x="3958788"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6</a:t>
            </a:r>
          </a:p>
        </p:txBody>
      </p:sp>
      <p:sp>
        <p:nvSpPr>
          <p:cNvPr id="340" name="TextBox 339"/>
          <p:cNvSpPr txBox="1"/>
          <p:nvPr/>
        </p:nvSpPr>
        <p:spPr bwMode="auto">
          <a:xfrm>
            <a:off x="447504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7</a:t>
            </a:r>
          </a:p>
        </p:txBody>
      </p:sp>
      <p:sp>
        <p:nvSpPr>
          <p:cNvPr id="341" name="TextBox 340"/>
          <p:cNvSpPr txBox="1"/>
          <p:nvPr/>
        </p:nvSpPr>
        <p:spPr bwMode="auto">
          <a:xfrm>
            <a:off x="498558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8</a:t>
            </a:r>
          </a:p>
        </p:txBody>
      </p:sp>
      <p:sp>
        <p:nvSpPr>
          <p:cNvPr id="342" name="TextBox 341"/>
          <p:cNvSpPr txBox="1"/>
          <p:nvPr/>
        </p:nvSpPr>
        <p:spPr bwMode="auto">
          <a:xfrm>
            <a:off x="5498028"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a:solidFill>
                  <a:prstClr val="black"/>
                </a:solidFill>
              </a:rPr>
              <a:t>9</a:t>
            </a:r>
            <a:endParaRPr lang="en-GB" sz="1400" kern="0" dirty="0" smtClean="0">
              <a:solidFill>
                <a:prstClr val="black"/>
              </a:solidFill>
            </a:endParaRPr>
          </a:p>
        </p:txBody>
      </p:sp>
      <p:sp>
        <p:nvSpPr>
          <p:cNvPr id="343" name="TextBox 342"/>
          <p:cNvSpPr txBox="1"/>
          <p:nvPr/>
        </p:nvSpPr>
        <p:spPr bwMode="auto">
          <a:xfrm>
            <a:off x="601428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10</a:t>
            </a:r>
          </a:p>
        </p:txBody>
      </p:sp>
      <p:sp>
        <p:nvSpPr>
          <p:cNvPr id="344" name="TextBox 343"/>
          <p:cNvSpPr txBox="1"/>
          <p:nvPr/>
        </p:nvSpPr>
        <p:spPr bwMode="auto">
          <a:xfrm>
            <a:off x="652482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11</a:t>
            </a:r>
          </a:p>
        </p:txBody>
      </p:sp>
      <p:sp>
        <p:nvSpPr>
          <p:cNvPr id="345" name="TextBox 344"/>
          <p:cNvSpPr txBox="1"/>
          <p:nvPr/>
        </p:nvSpPr>
        <p:spPr bwMode="auto">
          <a:xfrm>
            <a:off x="703790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12</a:t>
            </a:r>
          </a:p>
        </p:txBody>
      </p:sp>
      <p:sp>
        <p:nvSpPr>
          <p:cNvPr id="346" name="TextBox 345"/>
          <p:cNvSpPr txBox="1"/>
          <p:nvPr/>
        </p:nvSpPr>
        <p:spPr bwMode="auto">
          <a:xfrm>
            <a:off x="7550348"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13</a:t>
            </a:r>
          </a:p>
        </p:txBody>
      </p:sp>
      <p:sp>
        <p:nvSpPr>
          <p:cNvPr id="347" name="TextBox 346"/>
          <p:cNvSpPr txBox="1"/>
          <p:nvPr/>
        </p:nvSpPr>
        <p:spPr bwMode="auto">
          <a:xfrm>
            <a:off x="806660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14</a:t>
            </a:r>
          </a:p>
        </p:txBody>
      </p:sp>
      <p:sp>
        <p:nvSpPr>
          <p:cNvPr id="348" name="TextBox 347"/>
          <p:cNvSpPr txBox="1"/>
          <p:nvPr/>
        </p:nvSpPr>
        <p:spPr bwMode="auto">
          <a:xfrm>
            <a:off x="857714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15</a:t>
            </a:r>
          </a:p>
        </p:txBody>
      </p:sp>
      <p:sp>
        <p:nvSpPr>
          <p:cNvPr id="354" name="TextBox 353"/>
          <p:cNvSpPr txBox="1"/>
          <p:nvPr/>
        </p:nvSpPr>
        <p:spPr>
          <a:xfrm>
            <a:off x="402908" y="5373492"/>
            <a:ext cx="8603932" cy="538609"/>
          </a:xfrm>
          <a:prstGeom prst="rect">
            <a:avLst/>
          </a:prstGeom>
          <a:noFill/>
        </p:spPr>
        <p:txBody>
          <a:bodyPr wrap="square" lIns="0" tIns="0" rIns="0" bIns="0" rtlCol="0">
            <a:spAutoFit/>
          </a:bodyPr>
          <a:lstStyle/>
          <a:p>
            <a:pPr defTabSz="457200" fontAlgn="base">
              <a:spcBef>
                <a:spcPct val="0"/>
              </a:spcBef>
              <a:spcAft>
                <a:spcPts val="600"/>
              </a:spcAft>
              <a:tabLst>
                <a:tab pos="647700" algn="ctr"/>
                <a:tab pos="1158875" algn="ctr"/>
                <a:tab pos="1668463" algn="ctr"/>
                <a:tab pos="2179638" algn="ctr"/>
                <a:tab pos="2697163" algn="ctr"/>
                <a:tab pos="3208338" algn="ctr"/>
                <a:tab pos="3717925" algn="ctr"/>
                <a:tab pos="4229100" algn="ctr"/>
                <a:tab pos="4746625" algn="ctr"/>
                <a:tab pos="5257800" algn="ctr"/>
                <a:tab pos="5768975" algn="ctr"/>
                <a:tab pos="6294438" algn="ctr"/>
                <a:tab pos="6797675" algn="ctr"/>
                <a:tab pos="7315200" algn="ctr"/>
                <a:tab pos="7818438" algn="ctr"/>
                <a:tab pos="8335963" algn="ctr"/>
              </a:tabLst>
            </a:pPr>
            <a:r>
              <a:rPr lang="en-GB" sz="1000" b="1" dirty="0">
                <a:solidFill>
                  <a:prstClr val="black"/>
                </a:solidFill>
              </a:rPr>
              <a:t>No. of </a:t>
            </a:r>
            <a:r>
              <a:rPr lang="en-GB" sz="1000" b="1" dirty="0" smtClean="0">
                <a:solidFill>
                  <a:prstClr val="black"/>
                </a:solidFill>
              </a:rPr>
              <a:t>patients</a:t>
            </a:r>
            <a:endParaRPr lang="en-GB" sz="1000" b="1" dirty="0">
              <a:solidFill>
                <a:prstClr val="black"/>
              </a:solidFill>
            </a:endParaRPr>
          </a:p>
          <a:p>
            <a:pPr defTabSz="457200" fontAlgn="base">
              <a:spcBef>
                <a:spcPct val="0"/>
              </a:spcBef>
              <a:spcAft>
                <a:spcPct val="0"/>
              </a:spcAft>
              <a:tabLst>
                <a:tab pos="647700" algn="ctr"/>
                <a:tab pos="1158875" algn="ctr"/>
                <a:tab pos="1668463" algn="ctr"/>
                <a:tab pos="2179638" algn="ctr"/>
                <a:tab pos="2697163" algn="ctr"/>
                <a:tab pos="3208338" algn="ctr"/>
                <a:tab pos="3717925" algn="ctr"/>
                <a:tab pos="4229100" algn="ctr"/>
                <a:tab pos="4746625" algn="ctr"/>
                <a:tab pos="5257800" algn="ctr"/>
                <a:tab pos="5768975" algn="ctr"/>
                <a:tab pos="6294438" algn="ctr"/>
                <a:tab pos="6797675" algn="ctr"/>
                <a:tab pos="7315200" algn="ctr"/>
                <a:tab pos="7818438" algn="ctr"/>
                <a:tab pos="8335963" algn="ctr"/>
              </a:tabLst>
            </a:pPr>
            <a:r>
              <a:rPr lang="en-GB" sz="1000" b="1" dirty="0" smtClean="0">
                <a:solidFill>
                  <a:srgbClr val="1CBECA"/>
                </a:solidFill>
              </a:rPr>
              <a:t>Afatinib	335	266	127	96	54	45	28	25	16	15	8	8	4	2	2	1</a:t>
            </a:r>
          </a:p>
          <a:p>
            <a:pPr defTabSz="457200" fontAlgn="base">
              <a:spcBef>
                <a:spcPct val="0"/>
              </a:spcBef>
              <a:spcAft>
                <a:spcPct val="0"/>
              </a:spcAft>
              <a:tabLst>
                <a:tab pos="647700" algn="ctr"/>
                <a:tab pos="1158875" algn="ctr"/>
                <a:tab pos="1668463" algn="ctr"/>
                <a:tab pos="2179638" algn="ctr"/>
                <a:tab pos="2697163" algn="ctr"/>
                <a:tab pos="3208338" algn="ctr"/>
                <a:tab pos="3717925" algn="ctr"/>
                <a:tab pos="4229100" algn="ctr"/>
                <a:tab pos="4746625" algn="ctr"/>
                <a:tab pos="5257800" algn="ctr"/>
                <a:tab pos="5768975" algn="ctr"/>
                <a:tab pos="6294438" algn="ctr"/>
                <a:tab pos="6797675" algn="ctr"/>
                <a:tab pos="7315200" algn="ctr"/>
                <a:tab pos="7818438" algn="ctr"/>
                <a:tab pos="8335963" algn="ctr"/>
              </a:tabLst>
            </a:pPr>
            <a:r>
              <a:rPr lang="en-GB" sz="1000" b="1" dirty="0" smtClean="0">
                <a:solidFill>
                  <a:srgbClr val="717073"/>
                </a:solidFill>
              </a:rPr>
              <a:t>Erlotinib	334	256	112	72	43	34	15	12	6	5	0	0	0	0	0	0</a:t>
            </a:r>
            <a:endParaRPr lang="en-GB" sz="1000" b="1" dirty="0">
              <a:solidFill>
                <a:srgbClr val="717073"/>
              </a:solidFill>
            </a:endParaRPr>
          </a:p>
        </p:txBody>
      </p:sp>
      <p:sp>
        <p:nvSpPr>
          <p:cNvPr id="320" name="Line 6"/>
          <p:cNvSpPr>
            <a:spLocks noChangeShapeType="1"/>
          </p:cNvSpPr>
          <p:nvPr/>
        </p:nvSpPr>
        <p:spPr bwMode="auto">
          <a:xfrm flipH="1">
            <a:off x="1042353" y="4955989"/>
            <a:ext cx="7686675"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dirty="0">
              <a:solidFill>
                <a:prstClr val="black"/>
              </a:solidFill>
            </a:endParaRPr>
          </a:p>
        </p:txBody>
      </p:sp>
      <p:sp>
        <p:nvSpPr>
          <p:cNvPr id="321" name="Line 7"/>
          <p:cNvSpPr>
            <a:spLocks noChangeShapeType="1"/>
          </p:cNvSpPr>
          <p:nvPr/>
        </p:nvSpPr>
        <p:spPr bwMode="auto">
          <a:xfrm flipV="1">
            <a:off x="1042353" y="1765113"/>
            <a:ext cx="0" cy="31908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dirty="0">
              <a:solidFill>
                <a:prstClr val="black"/>
              </a:solidFill>
            </a:endParaRPr>
          </a:p>
        </p:txBody>
      </p:sp>
      <p:sp>
        <p:nvSpPr>
          <p:cNvPr id="322" name="Line 8"/>
          <p:cNvSpPr>
            <a:spLocks noChangeShapeType="1"/>
          </p:cNvSpPr>
          <p:nvPr/>
        </p:nvSpPr>
        <p:spPr bwMode="auto">
          <a:xfrm>
            <a:off x="972503" y="1765114"/>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23" name="Line 10"/>
          <p:cNvSpPr>
            <a:spLocks noChangeShapeType="1"/>
          </p:cNvSpPr>
          <p:nvPr/>
        </p:nvSpPr>
        <p:spPr bwMode="auto">
          <a:xfrm>
            <a:off x="972503" y="2403289"/>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25" name="Line 12"/>
          <p:cNvSpPr>
            <a:spLocks noChangeShapeType="1"/>
          </p:cNvSpPr>
          <p:nvPr/>
        </p:nvSpPr>
        <p:spPr bwMode="auto">
          <a:xfrm>
            <a:off x="972503" y="3041464"/>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27" name="Line 14"/>
          <p:cNvSpPr>
            <a:spLocks noChangeShapeType="1"/>
          </p:cNvSpPr>
          <p:nvPr/>
        </p:nvSpPr>
        <p:spPr bwMode="auto">
          <a:xfrm>
            <a:off x="972503" y="3679639"/>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30" name="Line 16"/>
          <p:cNvSpPr>
            <a:spLocks noChangeShapeType="1"/>
          </p:cNvSpPr>
          <p:nvPr/>
        </p:nvSpPr>
        <p:spPr bwMode="auto">
          <a:xfrm>
            <a:off x="972503" y="4317814"/>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49" name="Line 18"/>
          <p:cNvSpPr>
            <a:spLocks noChangeShapeType="1"/>
          </p:cNvSpPr>
          <p:nvPr/>
        </p:nvSpPr>
        <p:spPr bwMode="auto">
          <a:xfrm>
            <a:off x="972503" y="4955989"/>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50" name="Line 19"/>
          <p:cNvSpPr>
            <a:spLocks noChangeShapeType="1"/>
          </p:cNvSpPr>
          <p:nvPr/>
        </p:nvSpPr>
        <p:spPr bwMode="auto">
          <a:xfrm>
            <a:off x="1042353"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52" name="Line 20"/>
          <p:cNvSpPr>
            <a:spLocks noChangeShapeType="1"/>
          </p:cNvSpPr>
          <p:nvPr/>
        </p:nvSpPr>
        <p:spPr bwMode="auto">
          <a:xfrm>
            <a:off x="1556703"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53" name="Line 21"/>
          <p:cNvSpPr>
            <a:spLocks noChangeShapeType="1"/>
          </p:cNvSpPr>
          <p:nvPr/>
        </p:nvSpPr>
        <p:spPr bwMode="auto">
          <a:xfrm>
            <a:off x="2067878"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56" name="Line 22"/>
          <p:cNvSpPr>
            <a:spLocks noChangeShapeType="1"/>
          </p:cNvSpPr>
          <p:nvPr/>
        </p:nvSpPr>
        <p:spPr bwMode="auto">
          <a:xfrm>
            <a:off x="2579053"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57" name="Line 23"/>
          <p:cNvSpPr>
            <a:spLocks noChangeShapeType="1"/>
          </p:cNvSpPr>
          <p:nvPr/>
        </p:nvSpPr>
        <p:spPr bwMode="auto">
          <a:xfrm>
            <a:off x="3091816"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58" name="Line 24"/>
          <p:cNvSpPr>
            <a:spLocks noChangeShapeType="1"/>
          </p:cNvSpPr>
          <p:nvPr/>
        </p:nvSpPr>
        <p:spPr bwMode="auto">
          <a:xfrm>
            <a:off x="3602991"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59" name="Line 25"/>
          <p:cNvSpPr>
            <a:spLocks noChangeShapeType="1"/>
          </p:cNvSpPr>
          <p:nvPr/>
        </p:nvSpPr>
        <p:spPr bwMode="auto">
          <a:xfrm>
            <a:off x="4117341"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60" name="Line 26"/>
          <p:cNvSpPr>
            <a:spLocks noChangeShapeType="1"/>
          </p:cNvSpPr>
          <p:nvPr/>
        </p:nvSpPr>
        <p:spPr bwMode="auto">
          <a:xfrm>
            <a:off x="4628516"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61" name="Line 27"/>
          <p:cNvSpPr>
            <a:spLocks noChangeShapeType="1"/>
          </p:cNvSpPr>
          <p:nvPr/>
        </p:nvSpPr>
        <p:spPr bwMode="auto">
          <a:xfrm>
            <a:off x="5142866"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62" name="Line 28"/>
          <p:cNvSpPr>
            <a:spLocks noChangeShapeType="1"/>
          </p:cNvSpPr>
          <p:nvPr/>
        </p:nvSpPr>
        <p:spPr bwMode="auto">
          <a:xfrm>
            <a:off x="5654041"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63" name="Line 29"/>
          <p:cNvSpPr>
            <a:spLocks noChangeShapeType="1"/>
          </p:cNvSpPr>
          <p:nvPr/>
        </p:nvSpPr>
        <p:spPr bwMode="auto">
          <a:xfrm>
            <a:off x="6165216"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64" name="Line 30"/>
          <p:cNvSpPr>
            <a:spLocks noChangeShapeType="1"/>
          </p:cNvSpPr>
          <p:nvPr/>
        </p:nvSpPr>
        <p:spPr bwMode="auto">
          <a:xfrm>
            <a:off x="6679566"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65" name="Line 31"/>
          <p:cNvSpPr>
            <a:spLocks noChangeShapeType="1"/>
          </p:cNvSpPr>
          <p:nvPr/>
        </p:nvSpPr>
        <p:spPr bwMode="auto">
          <a:xfrm>
            <a:off x="7190741"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66" name="Line 32"/>
          <p:cNvSpPr>
            <a:spLocks noChangeShapeType="1"/>
          </p:cNvSpPr>
          <p:nvPr/>
        </p:nvSpPr>
        <p:spPr bwMode="auto">
          <a:xfrm>
            <a:off x="7703503"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67" name="Line 33"/>
          <p:cNvSpPr>
            <a:spLocks noChangeShapeType="1"/>
          </p:cNvSpPr>
          <p:nvPr/>
        </p:nvSpPr>
        <p:spPr bwMode="auto">
          <a:xfrm>
            <a:off x="8214678"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68" name="Line 34"/>
          <p:cNvSpPr>
            <a:spLocks noChangeShapeType="1"/>
          </p:cNvSpPr>
          <p:nvPr/>
        </p:nvSpPr>
        <p:spPr bwMode="auto">
          <a:xfrm>
            <a:off x="8729028"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51" name="Round Same Side Corner Rectangle 350"/>
          <p:cNvSpPr/>
          <p:nvPr/>
        </p:nvSpPr>
        <p:spPr>
          <a:xfrm>
            <a:off x="4090353" y="1609240"/>
            <a:ext cx="4448175" cy="378123"/>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aphicFrame>
        <p:nvGraphicFramePr>
          <p:cNvPr id="369" name="Table 368"/>
          <p:cNvGraphicFramePr>
            <a:graphicFrameLocks noGrp="1"/>
          </p:cNvGraphicFramePr>
          <p:nvPr>
            <p:extLst>
              <p:ext uri="{D42A27DB-BD31-4B8C-83A1-F6EECF244321}">
                <p14:modId xmlns:p14="http://schemas.microsoft.com/office/powerpoint/2010/main" val="3033141428"/>
              </p:ext>
            </p:extLst>
          </p:nvPr>
        </p:nvGraphicFramePr>
        <p:xfrm>
          <a:off x="4115529" y="1631419"/>
          <a:ext cx="4397817" cy="1097280"/>
        </p:xfrm>
        <a:graphic>
          <a:graphicData uri="http://schemas.openxmlformats.org/drawingml/2006/table">
            <a:tbl>
              <a:tblPr>
                <a:tableStyleId>{5C22544A-7EE6-4342-B048-85BDC9FD1C3A}</a:tableStyleId>
              </a:tblPr>
              <a:tblGrid>
                <a:gridCol w="2425879"/>
                <a:gridCol w="889369"/>
                <a:gridCol w="1082569"/>
              </a:tblGrid>
              <a:tr h="182880">
                <a:tc>
                  <a:txBody>
                    <a:bodyPr/>
                    <a:lstStyle/>
                    <a:p>
                      <a:pPr marL="0" marR="0" algn="ctr">
                        <a:lnSpc>
                          <a:spcPct val="100000"/>
                        </a:lnSpc>
                        <a:spcBef>
                          <a:spcPts val="0"/>
                        </a:spcBef>
                        <a:spcAft>
                          <a:spcPts val="0"/>
                        </a:spcAft>
                      </a:pPr>
                      <a:r>
                        <a:rPr lang="en-US" sz="1200" dirty="0">
                          <a:effectLst/>
                          <a:latin typeface="+mj-lt"/>
                        </a:rPr>
                        <a:t> </a:t>
                      </a:r>
                      <a:endParaRPr lang="en-US" sz="1200" dirty="0">
                        <a:effectLst/>
                        <a:latin typeface="+mj-lt"/>
                        <a:ea typeface="SimSun"/>
                        <a:cs typeface="Angsana New"/>
                      </a:endParaRPr>
                    </a:p>
                  </a:txBody>
                  <a:tcPr marL="25400" marR="25400" marT="0" marB="0" anchor="b">
                    <a:lnL w="12700" cmpd="sng">
                      <a:noFill/>
                    </a:lnL>
                    <a:lnR w="12700" cap="flat" cmpd="sng" algn="ctr">
                      <a:solidFill>
                        <a:schemeClr val="bg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b="1" dirty="0" smtClean="0">
                          <a:solidFill>
                            <a:schemeClr val="bg1"/>
                          </a:solidFill>
                          <a:effectLst/>
                          <a:latin typeface="+mj-lt"/>
                        </a:rPr>
                        <a:t>Afatinib</a:t>
                      </a:r>
                    </a:p>
                    <a:p>
                      <a:pPr marL="0" marR="0" algn="ctr">
                        <a:lnSpc>
                          <a:spcPct val="100000"/>
                        </a:lnSpc>
                        <a:spcBef>
                          <a:spcPts val="0"/>
                        </a:spcBef>
                        <a:spcAft>
                          <a:spcPts val="0"/>
                        </a:spcAft>
                      </a:pPr>
                      <a:r>
                        <a:rPr lang="en-US" sz="1200" b="1" dirty="0" smtClean="0">
                          <a:solidFill>
                            <a:schemeClr val="bg1"/>
                          </a:solidFill>
                          <a:effectLst/>
                          <a:latin typeface="+mj-lt"/>
                          <a:ea typeface="SimSun"/>
                          <a:cs typeface="Angsana New"/>
                        </a:rPr>
                        <a:t>(n=335)</a:t>
                      </a:r>
                      <a:endParaRPr lang="en-US" sz="1200" b="1" dirty="0">
                        <a:solidFill>
                          <a:schemeClr val="bg1"/>
                        </a:solidFill>
                        <a:effectLst/>
                        <a:latin typeface="+mj-lt"/>
                        <a:ea typeface="SimSun"/>
                        <a:cs typeface="Angsana New"/>
                      </a:endParaRPr>
                    </a:p>
                  </a:txBody>
                  <a:tcPr marL="25400" marR="254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b="1" dirty="0" smtClean="0">
                          <a:solidFill>
                            <a:schemeClr val="bg1"/>
                          </a:solidFill>
                          <a:effectLst/>
                          <a:latin typeface="+mj-lt"/>
                          <a:ea typeface="SimSun"/>
                          <a:cs typeface="Times New Roman"/>
                        </a:rPr>
                        <a:t>Erlotinib</a:t>
                      </a:r>
                    </a:p>
                    <a:p>
                      <a:pPr marL="0" marR="0" algn="ctr">
                        <a:lnSpc>
                          <a:spcPct val="100000"/>
                        </a:lnSpc>
                        <a:spcBef>
                          <a:spcPts val="0"/>
                        </a:spcBef>
                        <a:spcAft>
                          <a:spcPts val="0"/>
                        </a:spcAft>
                      </a:pPr>
                      <a:r>
                        <a:rPr lang="en-US" sz="1200" b="1" dirty="0" smtClean="0">
                          <a:solidFill>
                            <a:schemeClr val="bg1"/>
                          </a:solidFill>
                          <a:effectLst/>
                          <a:latin typeface="+mj-lt"/>
                          <a:ea typeface="SimSun"/>
                          <a:cs typeface="Times New Roman"/>
                        </a:rPr>
                        <a:t>(n=334)</a:t>
                      </a:r>
                      <a:endParaRPr lang="en-US" sz="1200" b="1" dirty="0">
                        <a:solidFill>
                          <a:schemeClr val="bg1"/>
                        </a:solidFill>
                        <a:effectLst/>
                        <a:latin typeface="+mj-lt"/>
                        <a:ea typeface="SimSun"/>
                        <a:cs typeface="Angsana New"/>
                      </a:endParaRPr>
                    </a:p>
                  </a:txBody>
                  <a:tcPr marL="25400" marR="25400" marT="0" marB="0" anchor="ctr">
                    <a:lnL w="12700" cap="flat" cmpd="sng" algn="ctr">
                      <a:solidFill>
                        <a:schemeClr val="bg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algn="r">
                        <a:lnSpc>
                          <a:spcPct val="100000"/>
                        </a:lnSpc>
                        <a:spcBef>
                          <a:spcPts val="0"/>
                        </a:spcBef>
                        <a:spcAft>
                          <a:spcPts val="0"/>
                        </a:spcAft>
                      </a:pPr>
                      <a:r>
                        <a:rPr lang="en-US" sz="1200" dirty="0">
                          <a:solidFill>
                            <a:schemeClr val="tx1">
                              <a:lumMod val="65000"/>
                              <a:lumOff val="35000"/>
                            </a:schemeClr>
                          </a:solidFill>
                          <a:effectLst/>
                          <a:latin typeface="+mj-lt"/>
                        </a:rPr>
                        <a:t>Patients progressed or </a:t>
                      </a:r>
                      <a:r>
                        <a:rPr lang="en-US" sz="1200" dirty="0" smtClean="0">
                          <a:solidFill>
                            <a:schemeClr val="tx1">
                              <a:lumMod val="65000"/>
                              <a:lumOff val="35000"/>
                            </a:schemeClr>
                          </a:solidFill>
                          <a:effectLst/>
                          <a:latin typeface="+mj-lt"/>
                        </a:rPr>
                        <a:t>died, n (%)</a:t>
                      </a:r>
                      <a:endParaRPr lang="en-US" sz="1200"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dirty="0">
                          <a:solidFill>
                            <a:schemeClr val="tx1">
                              <a:lumMod val="65000"/>
                              <a:lumOff val="35000"/>
                            </a:schemeClr>
                          </a:solidFill>
                          <a:effectLst/>
                          <a:latin typeface="+mj-lt"/>
                        </a:rPr>
                        <a:t>202 </a:t>
                      </a:r>
                      <a:r>
                        <a:rPr lang="en-US" sz="1200" dirty="0" smtClean="0">
                          <a:solidFill>
                            <a:schemeClr val="tx1">
                              <a:lumMod val="65000"/>
                              <a:lumOff val="35000"/>
                            </a:schemeClr>
                          </a:solidFill>
                          <a:effectLst/>
                          <a:latin typeface="+mj-lt"/>
                        </a:rPr>
                        <a:t>(60)</a:t>
                      </a:r>
                      <a:endParaRPr lang="en-US" sz="120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dirty="0">
                          <a:solidFill>
                            <a:schemeClr val="tx1">
                              <a:lumMod val="65000"/>
                              <a:lumOff val="35000"/>
                            </a:schemeClr>
                          </a:solidFill>
                          <a:effectLst/>
                          <a:latin typeface="+mj-lt"/>
                          <a:ea typeface="SimSun"/>
                          <a:cs typeface="Times New Roman"/>
                        </a:rPr>
                        <a:t>212 </a:t>
                      </a:r>
                      <a:r>
                        <a:rPr lang="en-US" sz="1200" dirty="0" smtClean="0">
                          <a:solidFill>
                            <a:schemeClr val="tx1">
                              <a:lumMod val="65000"/>
                              <a:lumOff val="35000"/>
                            </a:schemeClr>
                          </a:solidFill>
                          <a:effectLst/>
                          <a:latin typeface="+mj-lt"/>
                          <a:ea typeface="SimSun"/>
                          <a:cs typeface="Times New Roman"/>
                        </a:rPr>
                        <a:t>(64)</a:t>
                      </a:r>
                      <a:endParaRPr lang="en-US" sz="120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algn="r">
                        <a:lnSpc>
                          <a:spcPct val="100000"/>
                        </a:lnSpc>
                        <a:spcBef>
                          <a:spcPts val="0"/>
                        </a:spcBef>
                        <a:spcAft>
                          <a:spcPts val="0"/>
                        </a:spcAft>
                      </a:pPr>
                      <a:r>
                        <a:rPr lang="en-US" sz="1200" b="1" dirty="0" smtClean="0">
                          <a:solidFill>
                            <a:schemeClr val="tx1">
                              <a:lumMod val="65000"/>
                              <a:lumOff val="35000"/>
                            </a:schemeClr>
                          </a:solidFill>
                          <a:effectLst/>
                          <a:latin typeface="+mj-lt"/>
                        </a:rPr>
                        <a:t>Median</a:t>
                      </a:r>
                      <a:r>
                        <a:rPr lang="en-US" sz="1200" b="1" baseline="0" dirty="0" smtClean="0">
                          <a:solidFill>
                            <a:schemeClr val="tx1">
                              <a:lumMod val="65000"/>
                              <a:lumOff val="35000"/>
                            </a:schemeClr>
                          </a:solidFill>
                          <a:effectLst/>
                          <a:latin typeface="+mj-lt"/>
                        </a:rPr>
                        <a:t> </a:t>
                      </a:r>
                      <a:r>
                        <a:rPr lang="en-US" sz="1200" b="1" dirty="0" smtClean="0">
                          <a:solidFill>
                            <a:schemeClr val="tx1">
                              <a:lumMod val="65000"/>
                              <a:lumOff val="35000"/>
                            </a:schemeClr>
                          </a:solidFill>
                          <a:effectLst/>
                          <a:latin typeface="+mj-lt"/>
                        </a:rPr>
                        <a:t>PFS</a:t>
                      </a:r>
                      <a:r>
                        <a:rPr lang="en-US" sz="1200" b="1" baseline="0" dirty="0" smtClean="0">
                          <a:solidFill>
                            <a:schemeClr val="tx1">
                              <a:lumMod val="65000"/>
                              <a:lumOff val="35000"/>
                            </a:schemeClr>
                          </a:solidFill>
                          <a:effectLst/>
                          <a:latin typeface="+mj-lt"/>
                        </a:rPr>
                        <a:t>  (</a:t>
                      </a:r>
                      <a:r>
                        <a:rPr lang="en-US" sz="1200" b="1" dirty="0" smtClean="0">
                          <a:solidFill>
                            <a:schemeClr val="tx1">
                              <a:lumMod val="65000"/>
                              <a:lumOff val="35000"/>
                            </a:schemeClr>
                          </a:solidFill>
                          <a:effectLst/>
                          <a:latin typeface="+mj-lt"/>
                        </a:rPr>
                        <a:t>months)</a:t>
                      </a:r>
                      <a:endParaRPr lang="en-US" sz="1200" b="1"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b="1" dirty="0" smtClean="0">
                          <a:solidFill>
                            <a:schemeClr val="tx1">
                              <a:lumMod val="65000"/>
                              <a:lumOff val="35000"/>
                            </a:schemeClr>
                          </a:solidFill>
                          <a:effectLst/>
                          <a:latin typeface="+mj-lt"/>
                        </a:rPr>
                        <a:t>2.4</a:t>
                      </a:r>
                      <a:endParaRPr lang="en-US" sz="1200" b="1"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b="1" dirty="0" smtClean="0">
                          <a:solidFill>
                            <a:schemeClr val="tx1">
                              <a:lumMod val="65000"/>
                              <a:lumOff val="35000"/>
                            </a:schemeClr>
                          </a:solidFill>
                          <a:effectLst/>
                          <a:latin typeface="+mj-lt"/>
                          <a:ea typeface="SimSun"/>
                          <a:cs typeface="Times New Roman"/>
                        </a:rPr>
                        <a:t>1.9</a:t>
                      </a:r>
                      <a:endParaRPr lang="en-US" sz="1200" b="1"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mpd="sng">
                      <a:noFill/>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343721">
                <a:tc>
                  <a:txBody>
                    <a:bodyPr/>
                    <a:lstStyle/>
                    <a:p>
                      <a:pPr marL="0" marR="0" algn="r">
                        <a:lnSpc>
                          <a:spcPct val="100000"/>
                        </a:lnSpc>
                        <a:spcBef>
                          <a:spcPts val="0"/>
                        </a:spcBef>
                        <a:spcAft>
                          <a:spcPts val="0"/>
                        </a:spcAft>
                      </a:pPr>
                      <a:r>
                        <a:rPr lang="en-US" sz="1200" b="1" kern="1200" dirty="0" smtClean="0">
                          <a:solidFill>
                            <a:schemeClr val="tx1">
                              <a:lumMod val="65000"/>
                              <a:lumOff val="35000"/>
                            </a:schemeClr>
                          </a:solidFill>
                          <a:effectLst/>
                          <a:latin typeface="+mn-lt"/>
                          <a:ea typeface="+mn-ea"/>
                          <a:cs typeface="+mn-cs"/>
                        </a:rPr>
                        <a:t>HR </a:t>
                      </a:r>
                      <a:r>
                        <a:rPr lang="en-US" sz="1200" b="0" kern="1200" dirty="0" smtClean="0">
                          <a:solidFill>
                            <a:schemeClr val="tx1">
                              <a:lumMod val="65000"/>
                              <a:lumOff val="35000"/>
                            </a:schemeClr>
                          </a:solidFill>
                          <a:effectLst/>
                          <a:latin typeface="+mn-lt"/>
                          <a:ea typeface="+mn-ea"/>
                          <a:cs typeface="+mn-cs"/>
                        </a:rPr>
                        <a:t>(95% CI)</a:t>
                      </a:r>
                    </a:p>
                    <a:p>
                      <a:pPr marL="0" marR="0" algn="r">
                        <a:lnSpc>
                          <a:spcPct val="100000"/>
                        </a:lnSpc>
                        <a:spcBef>
                          <a:spcPts val="0"/>
                        </a:spcBef>
                        <a:spcAft>
                          <a:spcPts val="0"/>
                        </a:spcAft>
                      </a:pPr>
                      <a:r>
                        <a:rPr lang="en-US" sz="1200" b="1" i="1" kern="1200" dirty="0" smtClean="0">
                          <a:solidFill>
                            <a:schemeClr val="tx1">
                              <a:lumMod val="65000"/>
                              <a:lumOff val="35000"/>
                            </a:schemeClr>
                          </a:solidFill>
                          <a:effectLst/>
                          <a:latin typeface="+mn-lt"/>
                          <a:ea typeface="+mn-ea"/>
                          <a:cs typeface="+mn-cs"/>
                        </a:rPr>
                        <a:t>P</a:t>
                      </a:r>
                      <a:r>
                        <a:rPr lang="en-US" sz="1200" b="0" kern="1200" dirty="0" smtClean="0">
                          <a:solidFill>
                            <a:schemeClr val="tx1">
                              <a:lumMod val="65000"/>
                              <a:lumOff val="35000"/>
                            </a:schemeClr>
                          </a:solidFill>
                          <a:effectLst/>
                          <a:latin typeface="+mn-lt"/>
                          <a:ea typeface="+mn-ea"/>
                          <a:cs typeface="+mn-cs"/>
                        </a:rPr>
                        <a:t> value</a:t>
                      </a:r>
                      <a:endParaRPr lang="en-US" sz="1200" b="0"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200" b="1" dirty="0" smtClean="0">
                          <a:solidFill>
                            <a:schemeClr val="tx1">
                              <a:lumMod val="65000"/>
                              <a:lumOff val="35000"/>
                            </a:schemeClr>
                          </a:solidFill>
                        </a:rPr>
                        <a:t>0.822</a:t>
                      </a:r>
                      <a:r>
                        <a:rPr lang="en-US" sz="1200" dirty="0" smtClean="0">
                          <a:solidFill>
                            <a:schemeClr val="tx1">
                              <a:lumMod val="65000"/>
                              <a:lumOff val="35000"/>
                            </a:schemeClr>
                          </a:solidFill>
                        </a:rPr>
                        <a:t> </a:t>
                      </a:r>
                      <a:r>
                        <a:rPr lang="en-US" sz="1200" kern="1200" dirty="0" smtClean="0">
                          <a:solidFill>
                            <a:schemeClr val="tx1">
                              <a:lumMod val="65000"/>
                              <a:lumOff val="35000"/>
                            </a:schemeClr>
                          </a:solidFill>
                          <a:effectLst/>
                          <a:latin typeface="+mn-lt"/>
                          <a:ea typeface="+mn-ea"/>
                          <a:cs typeface="+mn-cs"/>
                        </a:rPr>
                        <a:t>(0.676-0.998)</a:t>
                      </a:r>
                    </a:p>
                    <a:p>
                      <a:pPr algn="ctr"/>
                      <a:r>
                        <a:rPr lang="en-US" sz="1200" b="1" i="1" kern="1200" dirty="0" smtClean="0">
                          <a:solidFill>
                            <a:schemeClr val="tx1">
                              <a:lumMod val="65000"/>
                              <a:lumOff val="35000"/>
                            </a:schemeClr>
                          </a:solidFill>
                          <a:effectLst/>
                          <a:latin typeface="+mn-lt"/>
                          <a:ea typeface="+mn-ea"/>
                          <a:cs typeface="+mn-cs"/>
                        </a:rPr>
                        <a:t>P</a:t>
                      </a:r>
                      <a:r>
                        <a:rPr lang="en-US" sz="1200" b="1" kern="1200" dirty="0" smtClean="0">
                          <a:solidFill>
                            <a:schemeClr val="tx1">
                              <a:lumMod val="65000"/>
                              <a:lumOff val="35000"/>
                            </a:schemeClr>
                          </a:solidFill>
                          <a:effectLst/>
                          <a:latin typeface="+mn-lt"/>
                          <a:ea typeface="+mn-ea"/>
                          <a:cs typeface="+mn-cs"/>
                        </a:rPr>
                        <a:t>=0.0427</a:t>
                      </a:r>
                      <a:endParaRPr lang="en-US" sz="1200" dirty="0" smtClean="0">
                        <a:solidFill>
                          <a:schemeClr val="tx1">
                            <a:lumMod val="65000"/>
                            <a:lumOff val="35000"/>
                          </a:schemeClr>
                        </a:solidFill>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dirty="0"/>
                    </a:p>
                  </a:txBody>
                  <a:tcPr marL="25400" marR="25400" marT="0" marB="0" anchor="ctr">
                    <a:lnL w="12700" cap="flat" cmpd="sng" algn="ctr">
                      <a:solidFill>
                        <a:schemeClr val="bg2"/>
                      </a:solidFill>
                      <a:prstDash val="solid"/>
                      <a:round/>
                      <a:headEnd type="none" w="med" len="med"/>
                      <a:tailEnd type="none" w="med" len="med"/>
                    </a:lnL>
                    <a:lnR w="12700" cmpd="sng">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370" name="Round Same Side Corner Rectangle 369"/>
          <p:cNvSpPr/>
          <p:nvPr/>
        </p:nvSpPr>
        <p:spPr>
          <a:xfrm rot="10800000">
            <a:off x="4090351" y="1987362"/>
            <a:ext cx="4448176" cy="787402"/>
          </a:xfrm>
          <a:prstGeom prst="round2SameRect">
            <a:avLst>
              <a:gd name="adj1" fmla="val 6715"/>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cxnSp>
        <p:nvCxnSpPr>
          <p:cNvPr id="371" name="Straight Connector 370"/>
          <p:cNvCxnSpPr/>
          <p:nvPr/>
        </p:nvCxnSpPr>
        <p:spPr bwMode="auto">
          <a:xfrm>
            <a:off x="6656542" y="4064023"/>
            <a:ext cx="431334" cy="0"/>
          </a:xfrm>
          <a:prstGeom prst="line">
            <a:avLst/>
          </a:prstGeom>
          <a:solidFill>
            <a:schemeClr val="accent1"/>
          </a:solidFill>
          <a:ln w="12700" cap="flat" cmpd="sng" algn="ctr">
            <a:solidFill>
              <a:schemeClr val="accent1"/>
            </a:solidFill>
            <a:prstDash val="solid"/>
            <a:round/>
            <a:headEnd type="none" w="med" len="med"/>
            <a:tailEnd type="none" w="med" len="med"/>
          </a:ln>
          <a:effectLst/>
        </p:spPr>
      </p:cxnSp>
      <p:cxnSp>
        <p:nvCxnSpPr>
          <p:cNvPr id="372" name="Straight Connector 371"/>
          <p:cNvCxnSpPr/>
          <p:nvPr/>
        </p:nvCxnSpPr>
        <p:spPr bwMode="auto">
          <a:xfrm>
            <a:off x="6656542" y="4289411"/>
            <a:ext cx="431334" cy="0"/>
          </a:xfrm>
          <a:prstGeom prst="line">
            <a:avLst/>
          </a:prstGeom>
          <a:solidFill>
            <a:schemeClr val="accent1"/>
          </a:solidFill>
          <a:ln w="12700" cap="flat" cmpd="sng" algn="ctr">
            <a:solidFill>
              <a:srgbClr val="717073"/>
            </a:solidFill>
            <a:prstDash val="solid"/>
            <a:round/>
            <a:headEnd type="none" w="med" len="med"/>
            <a:tailEnd type="none" w="med" len="med"/>
          </a:ln>
          <a:effectLst/>
        </p:spPr>
      </p:cxnSp>
      <p:sp>
        <p:nvSpPr>
          <p:cNvPr id="373" name="TextBox 372"/>
          <p:cNvSpPr txBox="1"/>
          <p:nvPr/>
        </p:nvSpPr>
        <p:spPr>
          <a:xfrm>
            <a:off x="7111956" y="3888987"/>
            <a:ext cx="1057479" cy="277000"/>
          </a:xfrm>
          <a:prstGeom prst="rect">
            <a:avLst/>
          </a:prstGeom>
          <a:noFill/>
        </p:spPr>
        <p:txBody>
          <a:bodyPr wrap="square" rtlCol="0">
            <a:spAutoFit/>
          </a:bodyPr>
          <a:lstStyle/>
          <a:p>
            <a:r>
              <a:rPr lang="en-US" sz="1200" dirty="0" smtClean="0">
                <a:solidFill>
                  <a:prstClr val="black"/>
                </a:solidFill>
              </a:rPr>
              <a:t>Afatinib</a:t>
            </a:r>
            <a:endParaRPr lang="en-US" sz="1200" dirty="0">
              <a:solidFill>
                <a:prstClr val="black"/>
              </a:solidFill>
            </a:endParaRPr>
          </a:p>
        </p:txBody>
      </p:sp>
      <p:sp>
        <p:nvSpPr>
          <p:cNvPr id="374" name="TextBox 373"/>
          <p:cNvSpPr txBox="1"/>
          <p:nvPr/>
        </p:nvSpPr>
        <p:spPr>
          <a:xfrm>
            <a:off x="7111956" y="4114376"/>
            <a:ext cx="1057479" cy="277000"/>
          </a:xfrm>
          <a:prstGeom prst="rect">
            <a:avLst/>
          </a:prstGeom>
          <a:noFill/>
        </p:spPr>
        <p:txBody>
          <a:bodyPr wrap="square" rtlCol="0">
            <a:spAutoFit/>
          </a:bodyPr>
          <a:lstStyle/>
          <a:p>
            <a:r>
              <a:rPr lang="en-US" sz="1200" dirty="0" smtClean="0">
                <a:solidFill>
                  <a:prstClr val="black"/>
                </a:solidFill>
              </a:rPr>
              <a:t>Erlotinib</a:t>
            </a:r>
            <a:endParaRPr lang="en-US" sz="1200" dirty="0">
              <a:solidFill>
                <a:prstClr val="black"/>
              </a:solidFill>
            </a:endParaRPr>
          </a:p>
        </p:txBody>
      </p:sp>
      <p:sp>
        <p:nvSpPr>
          <p:cNvPr id="375" name="Freeform 153"/>
          <p:cNvSpPr>
            <a:spLocks/>
          </p:cNvSpPr>
          <p:nvPr/>
        </p:nvSpPr>
        <p:spPr bwMode="auto">
          <a:xfrm>
            <a:off x="6839161" y="4024684"/>
            <a:ext cx="66675" cy="57150"/>
          </a:xfrm>
          <a:custGeom>
            <a:avLst/>
            <a:gdLst>
              <a:gd name="T0" fmla="*/ 16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6 w 42"/>
              <a:gd name="T15" fmla="*/ 0 h 36"/>
              <a:gd name="T16" fmla="*/ 16 w 42"/>
              <a:gd name="T17" fmla="*/ 14 h 36"/>
              <a:gd name="T18" fmla="*/ 0 w 42"/>
              <a:gd name="T19" fmla="*/ 14 h 36"/>
              <a:gd name="T20" fmla="*/ 0 w 42"/>
              <a:gd name="T21" fmla="*/ 22 h 36"/>
              <a:gd name="T22" fmla="*/ 16 w 42"/>
              <a:gd name="T23" fmla="*/ 22 h 36"/>
              <a:gd name="T24" fmla="*/ 16 w 42"/>
              <a:gd name="T25" fmla="*/ 36 h 36"/>
              <a:gd name="T26" fmla="*/ 16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6" y="36"/>
                </a:moveTo>
                <a:lnTo>
                  <a:pt x="24" y="36"/>
                </a:lnTo>
                <a:lnTo>
                  <a:pt x="24" y="22"/>
                </a:lnTo>
                <a:lnTo>
                  <a:pt x="42" y="22"/>
                </a:lnTo>
                <a:lnTo>
                  <a:pt x="42" y="14"/>
                </a:lnTo>
                <a:lnTo>
                  <a:pt x="24" y="14"/>
                </a:lnTo>
                <a:lnTo>
                  <a:pt x="24" y="0"/>
                </a:lnTo>
                <a:lnTo>
                  <a:pt x="16" y="0"/>
                </a:lnTo>
                <a:lnTo>
                  <a:pt x="16" y="14"/>
                </a:lnTo>
                <a:lnTo>
                  <a:pt x="0" y="14"/>
                </a:lnTo>
                <a:lnTo>
                  <a:pt x="0" y="22"/>
                </a:lnTo>
                <a:lnTo>
                  <a:pt x="16" y="22"/>
                </a:lnTo>
                <a:lnTo>
                  <a:pt x="16" y="36"/>
                </a:lnTo>
                <a:lnTo>
                  <a:pt x="16" y="36"/>
                </a:lnTo>
                <a:close/>
              </a:path>
            </a:pathLst>
          </a:custGeom>
          <a:solidFill>
            <a:srgbClr val="A08264"/>
          </a:solidFill>
          <a:ln>
            <a:solidFill>
              <a:schemeClr val="accent1"/>
            </a:solid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76" name="Freeform 153"/>
          <p:cNvSpPr>
            <a:spLocks/>
          </p:cNvSpPr>
          <p:nvPr/>
        </p:nvSpPr>
        <p:spPr bwMode="auto">
          <a:xfrm>
            <a:off x="6839161" y="4249093"/>
            <a:ext cx="66675" cy="57150"/>
          </a:xfrm>
          <a:custGeom>
            <a:avLst/>
            <a:gdLst>
              <a:gd name="T0" fmla="*/ 16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6 w 42"/>
              <a:gd name="T15" fmla="*/ 0 h 36"/>
              <a:gd name="T16" fmla="*/ 16 w 42"/>
              <a:gd name="T17" fmla="*/ 14 h 36"/>
              <a:gd name="T18" fmla="*/ 0 w 42"/>
              <a:gd name="T19" fmla="*/ 14 h 36"/>
              <a:gd name="T20" fmla="*/ 0 w 42"/>
              <a:gd name="T21" fmla="*/ 22 h 36"/>
              <a:gd name="T22" fmla="*/ 16 w 42"/>
              <a:gd name="T23" fmla="*/ 22 h 36"/>
              <a:gd name="T24" fmla="*/ 16 w 42"/>
              <a:gd name="T25" fmla="*/ 36 h 36"/>
              <a:gd name="T26" fmla="*/ 16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6" y="36"/>
                </a:moveTo>
                <a:lnTo>
                  <a:pt x="24" y="36"/>
                </a:lnTo>
                <a:lnTo>
                  <a:pt x="24" y="22"/>
                </a:lnTo>
                <a:lnTo>
                  <a:pt x="42" y="22"/>
                </a:lnTo>
                <a:lnTo>
                  <a:pt x="42" y="14"/>
                </a:lnTo>
                <a:lnTo>
                  <a:pt x="24" y="14"/>
                </a:lnTo>
                <a:lnTo>
                  <a:pt x="24" y="0"/>
                </a:lnTo>
                <a:lnTo>
                  <a:pt x="16" y="0"/>
                </a:lnTo>
                <a:lnTo>
                  <a:pt x="16" y="14"/>
                </a:lnTo>
                <a:lnTo>
                  <a:pt x="0" y="14"/>
                </a:lnTo>
                <a:lnTo>
                  <a:pt x="0" y="22"/>
                </a:lnTo>
                <a:lnTo>
                  <a:pt x="16" y="22"/>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19" name="TextBox 318"/>
          <p:cNvSpPr txBox="1"/>
          <p:nvPr/>
        </p:nvSpPr>
        <p:spPr bwMode="auto">
          <a:xfrm>
            <a:off x="1042354" y="5278293"/>
            <a:ext cx="7696200" cy="301252"/>
          </a:xfrm>
          <a:prstGeom prst="rect">
            <a:avLst/>
          </a:prstGeom>
          <a:noFill/>
          <a:ln w="9525">
            <a:noFill/>
            <a:miter lim="800000"/>
            <a:headEnd/>
            <a:tailEnd/>
          </a:ln>
          <a:effectLst/>
        </p:spPr>
        <p:txBody>
          <a:bodyPr wrap="square" lIns="72000" tIns="72000" rIns="72000" bIns="72000" rtlCol="0" anchor="ctr">
            <a:noAutofit/>
          </a:bodyPr>
          <a:lstStyle/>
          <a:p>
            <a:pPr algn="ctr" defTabSz="457200" fontAlgn="base">
              <a:spcBef>
                <a:spcPct val="0"/>
              </a:spcBef>
              <a:spcAft>
                <a:spcPct val="0"/>
              </a:spcAft>
            </a:pPr>
            <a:r>
              <a:rPr lang="en-GB" sz="1400" b="1" kern="0" dirty="0" smtClean="0">
                <a:solidFill>
                  <a:prstClr val="black"/>
                </a:solidFill>
              </a:rPr>
              <a:t>Months</a:t>
            </a:r>
          </a:p>
        </p:txBody>
      </p:sp>
    </p:spTree>
    <p:extLst>
      <p:ext uri="{BB962C8B-B14F-4D97-AF65-F5344CB8AC3E}">
        <p14:creationId xmlns:p14="http://schemas.microsoft.com/office/powerpoint/2010/main" val="14456074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 name="Round Same Side Corner Rectangle 277"/>
          <p:cNvSpPr/>
          <p:nvPr/>
        </p:nvSpPr>
        <p:spPr>
          <a:xfrm rot="10800000">
            <a:off x="410925" y="1531975"/>
            <a:ext cx="8628299" cy="4535450"/>
          </a:xfrm>
          <a:prstGeom prst="round2SameRect">
            <a:avLst>
              <a:gd name="adj1" fmla="val 6715"/>
              <a:gd name="adj2" fmla="val 0"/>
            </a:avLst>
          </a:prstGeom>
          <a:solidFill>
            <a:schemeClr val="bg1"/>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prstClr val="white"/>
              </a:solidFill>
            </a:endParaRPr>
          </a:p>
        </p:txBody>
      </p:sp>
      <p:sp>
        <p:nvSpPr>
          <p:cNvPr id="303" name="Round Same Side Corner Rectangle 302"/>
          <p:cNvSpPr/>
          <p:nvPr/>
        </p:nvSpPr>
        <p:spPr>
          <a:xfrm>
            <a:off x="400050" y="1182425"/>
            <a:ext cx="8639175" cy="355258"/>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a:solidFill>
                <a:prstClr val="white"/>
              </a:solidFill>
            </a:endParaRPr>
          </a:p>
        </p:txBody>
      </p:sp>
      <p:sp>
        <p:nvSpPr>
          <p:cNvPr id="274" name="Line 6"/>
          <p:cNvSpPr>
            <a:spLocks noChangeShapeType="1"/>
          </p:cNvSpPr>
          <p:nvPr/>
        </p:nvSpPr>
        <p:spPr bwMode="auto">
          <a:xfrm flipH="1">
            <a:off x="1042353" y="4955989"/>
            <a:ext cx="7686675"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dirty="0">
              <a:solidFill>
                <a:srgbClr val="2E3192"/>
              </a:solidFill>
            </a:endParaRPr>
          </a:p>
        </p:txBody>
      </p:sp>
      <p:sp>
        <p:nvSpPr>
          <p:cNvPr id="279" name="Line 7"/>
          <p:cNvSpPr>
            <a:spLocks noChangeShapeType="1"/>
          </p:cNvSpPr>
          <p:nvPr/>
        </p:nvSpPr>
        <p:spPr bwMode="auto">
          <a:xfrm flipV="1">
            <a:off x="1042353" y="1765113"/>
            <a:ext cx="0" cy="31908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dirty="0">
              <a:solidFill>
                <a:srgbClr val="2E3192"/>
              </a:solidFill>
            </a:endParaRPr>
          </a:p>
        </p:txBody>
      </p:sp>
      <p:sp>
        <p:nvSpPr>
          <p:cNvPr id="2" name="Title 1"/>
          <p:cNvSpPr>
            <a:spLocks noGrp="1"/>
          </p:cNvSpPr>
          <p:nvPr>
            <p:ph type="title"/>
          </p:nvPr>
        </p:nvSpPr>
        <p:spPr/>
        <p:txBody>
          <a:bodyPr/>
          <a:lstStyle/>
          <a:p>
            <a:r>
              <a:rPr lang="en-US" dirty="0" smtClean="0"/>
              <a:t>LUX-Lung 8: PFS (Investigator Review)</a:t>
            </a:r>
            <a:endParaRPr lang="en-US" dirty="0"/>
          </a:p>
        </p:txBody>
      </p:sp>
      <p:sp>
        <p:nvSpPr>
          <p:cNvPr id="273" name="Text Placeholder 9"/>
          <p:cNvSpPr>
            <a:spLocks noGrp="1"/>
          </p:cNvSpPr>
          <p:nvPr>
            <p:ph type="body" sz="quarter" idx="4294967295"/>
          </p:nvPr>
        </p:nvSpPr>
        <p:spPr>
          <a:xfrm>
            <a:off x="209975" y="6359283"/>
            <a:ext cx="7255713" cy="313932"/>
          </a:xfrm>
        </p:spPr>
        <p:txBody>
          <a:bodyPr lIns="0" tIns="0" rIns="0" bIns="0" anchor="b" anchorCtr="0"/>
          <a:lstStyle/>
          <a:p>
            <a:pPr marL="0" indent="0">
              <a:spcBef>
                <a:spcPts val="400"/>
              </a:spcBef>
              <a:buNone/>
            </a:pPr>
            <a:endParaRPr lang="en-GB" sz="1200" dirty="0" smtClean="0">
              <a:solidFill>
                <a:prstClr val="black"/>
              </a:solidFill>
            </a:endParaRPr>
          </a:p>
          <a:p>
            <a:pPr marL="0" indent="0">
              <a:spcBef>
                <a:spcPts val="400"/>
              </a:spcBef>
              <a:buNone/>
            </a:pPr>
            <a:r>
              <a:rPr lang="en-GB" sz="1000" dirty="0" smtClean="0">
                <a:solidFill>
                  <a:prstClr val="black"/>
                </a:solidFill>
              </a:rPr>
              <a:t>Goss </a:t>
            </a:r>
            <a:r>
              <a:rPr lang="en-GB" sz="1000" dirty="0">
                <a:solidFill>
                  <a:prstClr val="black"/>
                </a:solidFill>
              </a:rPr>
              <a:t>et al. ESMO 2014. Abstract 12220</a:t>
            </a:r>
            <a:r>
              <a:rPr lang="en-GB" sz="1000" dirty="0" smtClean="0">
                <a:solidFill>
                  <a:prstClr val="black"/>
                </a:solidFill>
              </a:rPr>
              <a:t>.</a:t>
            </a:r>
            <a:r>
              <a:rPr lang="en-GB" sz="1000" dirty="0" smtClean="0">
                <a:solidFill>
                  <a:schemeClr val="tx1"/>
                </a:solidFill>
              </a:rPr>
              <a:t> </a:t>
            </a:r>
            <a:endParaRPr lang="en-US" sz="1000" dirty="0">
              <a:solidFill>
                <a:schemeClr val="tx1"/>
              </a:solidFill>
            </a:endParaRPr>
          </a:p>
        </p:txBody>
      </p:sp>
      <p:sp>
        <p:nvSpPr>
          <p:cNvPr id="2056" name="Freeform 30"/>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57" name="Freeform 31"/>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58" name="Freeform 32"/>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59" name="Freeform 33"/>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60" name="Freeform 34"/>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61" name="Freeform 35"/>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62" name="Freeform 36"/>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63" name="Freeform 37"/>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64" name="Freeform 38"/>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65" name="Freeform 39"/>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66" name="Freeform 40"/>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67" name="Freeform 41"/>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68" name="Freeform 42"/>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69" name="Freeform 43"/>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70" name="Freeform 44"/>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71" name="Freeform 45"/>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72" name="Freeform 46"/>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73" name="Freeform 47"/>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74" name="Freeform 48"/>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75" name="Freeform 49"/>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76" name="Freeform 50"/>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77" name="Freeform 51"/>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78" name="Freeform 52"/>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79" name="Freeform 53"/>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80" name="Freeform 54"/>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81" name="Freeform 55"/>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82" name="Freeform 56"/>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83" name="Freeform 57"/>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84" name="Freeform 58"/>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85" name="Freeform 59"/>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86" name="Freeform 60"/>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87" name="Freeform 61"/>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88" name="Freeform 62"/>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89" name="Freeform 63"/>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90" name="Freeform 64"/>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91" name="Freeform 65"/>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92" name="Freeform 66"/>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93" name="Freeform 67"/>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94" name="Freeform 68"/>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95" name="Freeform 69"/>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96" name="Freeform 70"/>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97" name="Freeform 71"/>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98" name="Freeform 72"/>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99" name="Freeform 73"/>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00" name="Freeform 74"/>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01" name="Freeform 75"/>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02" name="Freeform 76"/>
          <p:cNvSpPr>
            <a:spLocks/>
          </p:cNvSpPr>
          <p:nvPr/>
        </p:nvSpPr>
        <p:spPr bwMode="auto">
          <a:xfrm>
            <a:off x="1028383" y="17399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03" name="Freeform 77"/>
          <p:cNvSpPr>
            <a:spLocks/>
          </p:cNvSpPr>
          <p:nvPr/>
        </p:nvSpPr>
        <p:spPr bwMode="auto">
          <a:xfrm>
            <a:off x="1536383" y="2127250"/>
            <a:ext cx="66675" cy="57150"/>
          </a:xfrm>
          <a:custGeom>
            <a:avLst/>
            <a:gdLst>
              <a:gd name="T0" fmla="*/ 16 w 42"/>
              <a:gd name="T1" fmla="*/ 36 h 36"/>
              <a:gd name="T2" fmla="*/ 24 w 42"/>
              <a:gd name="T3" fmla="*/ 36 h 36"/>
              <a:gd name="T4" fmla="*/ 24 w 42"/>
              <a:gd name="T5" fmla="*/ 22 h 36"/>
              <a:gd name="T6" fmla="*/ 42 w 42"/>
              <a:gd name="T7" fmla="*/ 22 h 36"/>
              <a:gd name="T8" fmla="*/ 42 w 42"/>
              <a:gd name="T9" fmla="*/ 16 h 36"/>
              <a:gd name="T10" fmla="*/ 24 w 42"/>
              <a:gd name="T11" fmla="*/ 16 h 36"/>
              <a:gd name="T12" fmla="*/ 24 w 42"/>
              <a:gd name="T13" fmla="*/ 0 h 36"/>
              <a:gd name="T14" fmla="*/ 16 w 42"/>
              <a:gd name="T15" fmla="*/ 0 h 36"/>
              <a:gd name="T16" fmla="*/ 16 w 42"/>
              <a:gd name="T17" fmla="*/ 16 h 36"/>
              <a:gd name="T18" fmla="*/ 0 w 42"/>
              <a:gd name="T19" fmla="*/ 16 h 36"/>
              <a:gd name="T20" fmla="*/ 0 w 42"/>
              <a:gd name="T21" fmla="*/ 22 h 36"/>
              <a:gd name="T22" fmla="*/ 16 w 42"/>
              <a:gd name="T23" fmla="*/ 22 h 36"/>
              <a:gd name="T24" fmla="*/ 16 w 42"/>
              <a:gd name="T25" fmla="*/ 36 h 36"/>
              <a:gd name="T26" fmla="*/ 16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6" y="36"/>
                </a:moveTo>
                <a:lnTo>
                  <a:pt x="24" y="36"/>
                </a:lnTo>
                <a:lnTo>
                  <a:pt x="24" y="22"/>
                </a:lnTo>
                <a:lnTo>
                  <a:pt x="42" y="22"/>
                </a:lnTo>
                <a:lnTo>
                  <a:pt x="42" y="16"/>
                </a:lnTo>
                <a:lnTo>
                  <a:pt x="24" y="16"/>
                </a:lnTo>
                <a:lnTo>
                  <a:pt x="24" y="0"/>
                </a:lnTo>
                <a:lnTo>
                  <a:pt x="16" y="0"/>
                </a:lnTo>
                <a:lnTo>
                  <a:pt x="16" y="16"/>
                </a:lnTo>
                <a:lnTo>
                  <a:pt x="0" y="16"/>
                </a:lnTo>
                <a:lnTo>
                  <a:pt x="0" y="22"/>
                </a:lnTo>
                <a:lnTo>
                  <a:pt x="16" y="22"/>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04" name="Freeform 78"/>
          <p:cNvSpPr>
            <a:spLocks/>
          </p:cNvSpPr>
          <p:nvPr/>
        </p:nvSpPr>
        <p:spPr bwMode="auto">
          <a:xfrm>
            <a:off x="1549083" y="2139950"/>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05" name="Freeform 79"/>
          <p:cNvSpPr>
            <a:spLocks/>
          </p:cNvSpPr>
          <p:nvPr/>
        </p:nvSpPr>
        <p:spPr bwMode="auto">
          <a:xfrm>
            <a:off x="1736408" y="221615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06" name="Freeform 80"/>
          <p:cNvSpPr>
            <a:spLocks/>
          </p:cNvSpPr>
          <p:nvPr/>
        </p:nvSpPr>
        <p:spPr bwMode="auto">
          <a:xfrm>
            <a:off x="1888808" y="24860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07" name="Freeform 81"/>
          <p:cNvSpPr>
            <a:spLocks/>
          </p:cNvSpPr>
          <p:nvPr/>
        </p:nvSpPr>
        <p:spPr bwMode="auto">
          <a:xfrm>
            <a:off x="1888808" y="24860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08" name="Freeform 82"/>
          <p:cNvSpPr>
            <a:spLocks/>
          </p:cNvSpPr>
          <p:nvPr/>
        </p:nvSpPr>
        <p:spPr bwMode="auto">
          <a:xfrm>
            <a:off x="1955483" y="2930525"/>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09" name="Freeform 83"/>
          <p:cNvSpPr>
            <a:spLocks/>
          </p:cNvSpPr>
          <p:nvPr/>
        </p:nvSpPr>
        <p:spPr bwMode="auto">
          <a:xfrm>
            <a:off x="1974533" y="3327400"/>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10" name="Freeform 84"/>
          <p:cNvSpPr>
            <a:spLocks/>
          </p:cNvSpPr>
          <p:nvPr/>
        </p:nvSpPr>
        <p:spPr bwMode="auto">
          <a:xfrm>
            <a:off x="1974533" y="3327400"/>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11" name="Freeform 85"/>
          <p:cNvSpPr>
            <a:spLocks/>
          </p:cNvSpPr>
          <p:nvPr/>
        </p:nvSpPr>
        <p:spPr bwMode="auto">
          <a:xfrm>
            <a:off x="1987233" y="343217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6"/>
                </a:lnTo>
                <a:lnTo>
                  <a:pt x="26" y="16"/>
                </a:lnTo>
                <a:lnTo>
                  <a:pt x="26" y="0"/>
                </a:lnTo>
                <a:lnTo>
                  <a:pt x="16" y="0"/>
                </a:lnTo>
                <a:lnTo>
                  <a:pt x="16" y="16"/>
                </a:lnTo>
                <a:lnTo>
                  <a:pt x="0" y="16"/>
                </a:lnTo>
                <a:lnTo>
                  <a:pt x="0" y="22"/>
                </a:lnTo>
                <a:lnTo>
                  <a:pt x="16" y="22"/>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44" name="Freeform 86"/>
          <p:cNvSpPr>
            <a:spLocks/>
          </p:cNvSpPr>
          <p:nvPr/>
        </p:nvSpPr>
        <p:spPr bwMode="auto">
          <a:xfrm>
            <a:off x="1987233" y="343217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6"/>
                </a:lnTo>
                <a:lnTo>
                  <a:pt x="26" y="16"/>
                </a:lnTo>
                <a:lnTo>
                  <a:pt x="26" y="0"/>
                </a:lnTo>
                <a:lnTo>
                  <a:pt x="16" y="0"/>
                </a:lnTo>
                <a:lnTo>
                  <a:pt x="16" y="16"/>
                </a:lnTo>
                <a:lnTo>
                  <a:pt x="0" y="16"/>
                </a:lnTo>
                <a:lnTo>
                  <a:pt x="0" y="22"/>
                </a:lnTo>
                <a:lnTo>
                  <a:pt x="16" y="22"/>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45" name="Freeform 87"/>
          <p:cNvSpPr>
            <a:spLocks/>
          </p:cNvSpPr>
          <p:nvPr/>
        </p:nvSpPr>
        <p:spPr bwMode="auto">
          <a:xfrm>
            <a:off x="1987233" y="343217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6"/>
                </a:lnTo>
                <a:lnTo>
                  <a:pt x="26" y="16"/>
                </a:lnTo>
                <a:lnTo>
                  <a:pt x="26" y="0"/>
                </a:lnTo>
                <a:lnTo>
                  <a:pt x="16" y="0"/>
                </a:lnTo>
                <a:lnTo>
                  <a:pt x="16" y="16"/>
                </a:lnTo>
                <a:lnTo>
                  <a:pt x="0" y="16"/>
                </a:lnTo>
                <a:lnTo>
                  <a:pt x="0" y="22"/>
                </a:lnTo>
                <a:lnTo>
                  <a:pt x="16" y="22"/>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47" name="Freeform 88"/>
          <p:cNvSpPr>
            <a:spLocks/>
          </p:cNvSpPr>
          <p:nvPr/>
        </p:nvSpPr>
        <p:spPr bwMode="auto">
          <a:xfrm>
            <a:off x="1987233" y="343217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6"/>
                </a:lnTo>
                <a:lnTo>
                  <a:pt x="26" y="16"/>
                </a:lnTo>
                <a:lnTo>
                  <a:pt x="26" y="0"/>
                </a:lnTo>
                <a:lnTo>
                  <a:pt x="16" y="0"/>
                </a:lnTo>
                <a:lnTo>
                  <a:pt x="16" y="16"/>
                </a:lnTo>
                <a:lnTo>
                  <a:pt x="0" y="16"/>
                </a:lnTo>
                <a:lnTo>
                  <a:pt x="0" y="22"/>
                </a:lnTo>
                <a:lnTo>
                  <a:pt x="16" y="22"/>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48" name="Freeform 89"/>
          <p:cNvSpPr>
            <a:spLocks/>
          </p:cNvSpPr>
          <p:nvPr/>
        </p:nvSpPr>
        <p:spPr bwMode="auto">
          <a:xfrm>
            <a:off x="2009458" y="3467100"/>
            <a:ext cx="66675" cy="60325"/>
          </a:xfrm>
          <a:custGeom>
            <a:avLst/>
            <a:gdLst>
              <a:gd name="T0" fmla="*/ 14 w 42"/>
              <a:gd name="T1" fmla="*/ 38 h 38"/>
              <a:gd name="T2" fmla="*/ 24 w 42"/>
              <a:gd name="T3" fmla="*/ 38 h 38"/>
              <a:gd name="T4" fmla="*/ 24 w 42"/>
              <a:gd name="T5" fmla="*/ 24 h 38"/>
              <a:gd name="T6" fmla="*/ 42 w 42"/>
              <a:gd name="T7" fmla="*/ 24 h 38"/>
              <a:gd name="T8" fmla="*/ 42 w 42"/>
              <a:gd name="T9" fmla="*/ 16 h 38"/>
              <a:gd name="T10" fmla="*/ 24 w 42"/>
              <a:gd name="T11" fmla="*/ 16 h 38"/>
              <a:gd name="T12" fmla="*/ 24 w 42"/>
              <a:gd name="T13" fmla="*/ 0 h 38"/>
              <a:gd name="T14" fmla="*/ 14 w 42"/>
              <a:gd name="T15" fmla="*/ 0 h 38"/>
              <a:gd name="T16" fmla="*/ 14 w 42"/>
              <a:gd name="T17" fmla="*/ 16 h 38"/>
              <a:gd name="T18" fmla="*/ 0 w 42"/>
              <a:gd name="T19" fmla="*/ 16 h 38"/>
              <a:gd name="T20" fmla="*/ 0 w 42"/>
              <a:gd name="T21" fmla="*/ 24 h 38"/>
              <a:gd name="T22" fmla="*/ 14 w 42"/>
              <a:gd name="T23" fmla="*/ 24 h 38"/>
              <a:gd name="T24" fmla="*/ 14 w 42"/>
              <a:gd name="T25" fmla="*/ 38 h 38"/>
              <a:gd name="T26" fmla="*/ 14 w 42"/>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8">
                <a:moveTo>
                  <a:pt x="14" y="38"/>
                </a:moveTo>
                <a:lnTo>
                  <a:pt x="24" y="38"/>
                </a:lnTo>
                <a:lnTo>
                  <a:pt x="24" y="24"/>
                </a:lnTo>
                <a:lnTo>
                  <a:pt x="42" y="24"/>
                </a:lnTo>
                <a:lnTo>
                  <a:pt x="42" y="16"/>
                </a:lnTo>
                <a:lnTo>
                  <a:pt x="24" y="16"/>
                </a:lnTo>
                <a:lnTo>
                  <a:pt x="24" y="0"/>
                </a:lnTo>
                <a:lnTo>
                  <a:pt x="14" y="0"/>
                </a:lnTo>
                <a:lnTo>
                  <a:pt x="14" y="16"/>
                </a:lnTo>
                <a:lnTo>
                  <a:pt x="0" y="16"/>
                </a:lnTo>
                <a:lnTo>
                  <a:pt x="0" y="24"/>
                </a:lnTo>
                <a:lnTo>
                  <a:pt x="14" y="24"/>
                </a:lnTo>
                <a:lnTo>
                  <a:pt x="14" y="38"/>
                </a:lnTo>
                <a:lnTo>
                  <a:pt x="14" y="38"/>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49" name="Freeform 90"/>
          <p:cNvSpPr>
            <a:spLocks/>
          </p:cNvSpPr>
          <p:nvPr/>
        </p:nvSpPr>
        <p:spPr bwMode="auto">
          <a:xfrm>
            <a:off x="2041208" y="35306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50" name="Freeform 91"/>
          <p:cNvSpPr>
            <a:spLocks/>
          </p:cNvSpPr>
          <p:nvPr/>
        </p:nvSpPr>
        <p:spPr bwMode="auto">
          <a:xfrm>
            <a:off x="2342833" y="3724275"/>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6"/>
                </a:lnTo>
                <a:lnTo>
                  <a:pt x="24" y="16"/>
                </a:lnTo>
                <a:lnTo>
                  <a:pt x="24" y="0"/>
                </a:lnTo>
                <a:lnTo>
                  <a:pt x="16" y="0"/>
                </a:lnTo>
                <a:lnTo>
                  <a:pt x="16" y="16"/>
                </a:lnTo>
                <a:lnTo>
                  <a:pt x="0" y="16"/>
                </a:lnTo>
                <a:lnTo>
                  <a:pt x="0" y="22"/>
                </a:lnTo>
                <a:lnTo>
                  <a:pt x="16" y="22"/>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51" name="Freeform 92"/>
          <p:cNvSpPr>
            <a:spLocks/>
          </p:cNvSpPr>
          <p:nvPr/>
        </p:nvSpPr>
        <p:spPr bwMode="auto">
          <a:xfrm>
            <a:off x="2425383" y="38227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52" name="Freeform 93"/>
          <p:cNvSpPr>
            <a:spLocks/>
          </p:cNvSpPr>
          <p:nvPr/>
        </p:nvSpPr>
        <p:spPr bwMode="auto">
          <a:xfrm>
            <a:off x="2425383" y="38227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53" name="Freeform 94"/>
          <p:cNvSpPr>
            <a:spLocks/>
          </p:cNvSpPr>
          <p:nvPr/>
        </p:nvSpPr>
        <p:spPr bwMode="auto">
          <a:xfrm>
            <a:off x="2546033" y="3933825"/>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54" name="Freeform 95"/>
          <p:cNvSpPr>
            <a:spLocks/>
          </p:cNvSpPr>
          <p:nvPr/>
        </p:nvSpPr>
        <p:spPr bwMode="auto">
          <a:xfrm>
            <a:off x="2709546" y="3933825"/>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55" name="Freeform 96"/>
          <p:cNvSpPr>
            <a:spLocks/>
          </p:cNvSpPr>
          <p:nvPr/>
        </p:nvSpPr>
        <p:spPr bwMode="auto">
          <a:xfrm>
            <a:off x="2795271" y="3946525"/>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6"/>
                </a:lnTo>
                <a:lnTo>
                  <a:pt x="24" y="16"/>
                </a:lnTo>
                <a:lnTo>
                  <a:pt x="24" y="0"/>
                </a:lnTo>
                <a:lnTo>
                  <a:pt x="14" y="0"/>
                </a:lnTo>
                <a:lnTo>
                  <a:pt x="14" y="16"/>
                </a:lnTo>
                <a:lnTo>
                  <a:pt x="0" y="16"/>
                </a:lnTo>
                <a:lnTo>
                  <a:pt x="0" y="22"/>
                </a:lnTo>
                <a:lnTo>
                  <a:pt x="14" y="22"/>
                </a:lnTo>
                <a:lnTo>
                  <a:pt x="14" y="36"/>
                </a:lnTo>
                <a:lnTo>
                  <a:pt x="14"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56" name="Freeform 97"/>
          <p:cNvSpPr>
            <a:spLocks/>
          </p:cNvSpPr>
          <p:nvPr/>
        </p:nvSpPr>
        <p:spPr bwMode="auto">
          <a:xfrm>
            <a:off x="2896871" y="4013200"/>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57" name="Freeform 98"/>
          <p:cNvSpPr>
            <a:spLocks/>
          </p:cNvSpPr>
          <p:nvPr/>
        </p:nvSpPr>
        <p:spPr bwMode="auto">
          <a:xfrm>
            <a:off x="2912746" y="4092575"/>
            <a:ext cx="69850" cy="60325"/>
          </a:xfrm>
          <a:custGeom>
            <a:avLst/>
            <a:gdLst>
              <a:gd name="T0" fmla="*/ 16 w 44"/>
              <a:gd name="T1" fmla="*/ 38 h 38"/>
              <a:gd name="T2" fmla="*/ 24 w 44"/>
              <a:gd name="T3" fmla="*/ 38 h 38"/>
              <a:gd name="T4" fmla="*/ 24 w 44"/>
              <a:gd name="T5" fmla="*/ 24 h 38"/>
              <a:gd name="T6" fmla="*/ 44 w 44"/>
              <a:gd name="T7" fmla="*/ 24 h 38"/>
              <a:gd name="T8" fmla="*/ 44 w 44"/>
              <a:gd name="T9" fmla="*/ 16 h 38"/>
              <a:gd name="T10" fmla="*/ 24 w 44"/>
              <a:gd name="T11" fmla="*/ 16 h 38"/>
              <a:gd name="T12" fmla="*/ 24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4" y="38"/>
                </a:lnTo>
                <a:lnTo>
                  <a:pt x="24" y="24"/>
                </a:lnTo>
                <a:lnTo>
                  <a:pt x="44" y="24"/>
                </a:lnTo>
                <a:lnTo>
                  <a:pt x="44" y="16"/>
                </a:lnTo>
                <a:lnTo>
                  <a:pt x="24" y="16"/>
                </a:lnTo>
                <a:lnTo>
                  <a:pt x="24" y="0"/>
                </a:lnTo>
                <a:lnTo>
                  <a:pt x="16" y="0"/>
                </a:lnTo>
                <a:lnTo>
                  <a:pt x="16" y="16"/>
                </a:lnTo>
                <a:lnTo>
                  <a:pt x="0" y="16"/>
                </a:lnTo>
                <a:lnTo>
                  <a:pt x="0" y="24"/>
                </a:lnTo>
                <a:lnTo>
                  <a:pt x="16" y="24"/>
                </a:lnTo>
                <a:lnTo>
                  <a:pt x="16" y="38"/>
                </a:lnTo>
                <a:lnTo>
                  <a:pt x="16" y="38"/>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58" name="Freeform 99"/>
          <p:cNvSpPr>
            <a:spLocks/>
          </p:cNvSpPr>
          <p:nvPr/>
        </p:nvSpPr>
        <p:spPr bwMode="auto">
          <a:xfrm>
            <a:off x="2912746" y="4092575"/>
            <a:ext cx="69850" cy="60325"/>
          </a:xfrm>
          <a:custGeom>
            <a:avLst/>
            <a:gdLst>
              <a:gd name="T0" fmla="*/ 16 w 44"/>
              <a:gd name="T1" fmla="*/ 38 h 38"/>
              <a:gd name="T2" fmla="*/ 24 w 44"/>
              <a:gd name="T3" fmla="*/ 38 h 38"/>
              <a:gd name="T4" fmla="*/ 24 w 44"/>
              <a:gd name="T5" fmla="*/ 24 h 38"/>
              <a:gd name="T6" fmla="*/ 44 w 44"/>
              <a:gd name="T7" fmla="*/ 24 h 38"/>
              <a:gd name="T8" fmla="*/ 44 w 44"/>
              <a:gd name="T9" fmla="*/ 16 h 38"/>
              <a:gd name="T10" fmla="*/ 24 w 44"/>
              <a:gd name="T11" fmla="*/ 16 h 38"/>
              <a:gd name="T12" fmla="*/ 24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4" y="38"/>
                </a:lnTo>
                <a:lnTo>
                  <a:pt x="24" y="24"/>
                </a:lnTo>
                <a:lnTo>
                  <a:pt x="44" y="24"/>
                </a:lnTo>
                <a:lnTo>
                  <a:pt x="44" y="16"/>
                </a:lnTo>
                <a:lnTo>
                  <a:pt x="24" y="16"/>
                </a:lnTo>
                <a:lnTo>
                  <a:pt x="24" y="0"/>
                </a:lnTo>
                <a:lnTo>
                  <a:pt x="16" y="0"/>
                </a:lnTo>
                <a:lnTo>
                  <a:pt x="16" y="16"/>
                </a:lnTo>
                <a:lnTo>
                  <a:pt x="0" y="16"/>
                </a:lnTo>
                <a:lnTo>
                  <a:pt x="0" y="24"/>
                </a:lnTo>
                <a:lnTo>
                  <a:pt x="16" y="24"/>
                </a:lnTo>
                <a:lnTo>
                  <a:pt x="16" y="38"/>
                </a:lnTo>
                <a:lnTo>
                  <a:pt x="16" y="38"/>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59" name="Freeform 100"/>
          <p:cNvSpPr>
            <a:spLocks/>
          </p:cNvSpPr>
          <p:nvPr/>
        </p:nvSpPr>
        <p:spPr bwMode="auto">
          <a:xfrm>
            <a:off x="2912746" y="4092575"/>
            <a:ext cx="69850" cy="60325"/>
          </a:xfrm>
          <a:custGeom>
            <a:avLst/>
            <a:gdLst>
              <a:gd name="T0" fmla="*/ 16 w 44"/>
              <a:gd name="T1" fmla="*/ 38 h 38"/>
              <a:gd name="T2" fmla="*/ 24 w 44"/>
              <a:gd name="T3" fmla="*/ 38 h 38"/>
              <a:gd name="T4" fmla="*/ 24 w 44"/>
              <a:gd name="T5" fmla="*/ 24 h 38"/>
              <a:gd name="T6" fmla="*/ 44 w 44"/>
              <a:gd name="T7" fmla="*/ 24 h 38"/>
              <a:gd name="T8" fmla="*/ 44 w 44"/>
              <a:gd name="T9" fmla="*/ 16 h 38"/>
              <a:gd name="T10" fmla="*/ 24 w 44"/>
              <a:gd name="T11" fmla="*/ 16 h 38"/>
              <a:gd name="T12" fmla="*/ 24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4" y="38"/>
                </a:lnTo>
                <a:lnTo>
                  <a:pt x="24" y="24"/>
                </a:lnTo>
                <a:lnTo>
                  <a:pt x="44" y="24"/>
                </a:lnTo>
                <a:lnTo>
                  <a:pt x="44" y="16"/>
                </a:lnTo>
                <a:lnTo>
                  <a:pt x="24" y="16"/>
                </a:lnTo>
                <a:lnTo>
                  <a:pt x="24" y="0"/>
                </a:lnTo>
                <a:lnTo>
                  <a:pt x="16" y="0"/>
                </a:lnTo>
                <a:lnTo>
                  <a:pt x="16" y="16"/>
                </a:lnTo>
                <a:lnTo>
                  <a:pt x="0" y="16"/>
                </a:lnTo>
                <a:lnTo>
                  <a:pt x="0" y="24"/>
                </a:lnTo>
                <a:lnTo>
                  <a:pt x="16" y="24"/>
                </a:lnTo>
                <a:lnTo>
                  <a:pt x="16" y="38"/>
                </a:lnTo>
                <a:lnTo>
                  <a:pt x="16" y="38"/>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60" name="Freeform 101"/>
          <p:cNvSpPr>
            <a:spLocks/>
          </p:cNvSpPr>
          <p:nvPr/>
        </p:nvSpPr>
        <p:spPr bwMode="auto">
          <a:xfrm>
            <a:off x="2912746" y="4092575"/>
            <a:ext cx="69850" cy="60325"/>
          </a:xfrm>
          <a:custGeom>
            <a:avLst/>
            <a:gdLst>
              <a:gd name="T0" fmla="*/ 16 w 44"/>
              <a:gd name="T1" fmla="*/ 38 h 38"/>
              <a:gd name="T2" fmla="*/ 24 w 44"/>
              <a:gd name="T3" fmla="*/ 38 h 38"/>
              <a:gd name="T4" fmla="*/ 24 w 44"/>
              <a:gd name="T5" fmla="*/ 24 h 38"/>
              <a:gd name="T6" fmla="*/ 44 w 44"/>
              <a:gd name="T7" fmla="*/ 24 h 38"/>
              <a:gd name="T8" fmla="*/ 44 w 44"/>
              <a:gd name="T9" fmla="*/ 16 h 38"/>
              <a:gd name="T10" fmla="*/ 24 w 44"/>
              <a:gd name="T11" fmla="*/ 16 h 38"/>
              <a:gd name="T12" fmla="*/ 24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4" y="38"/>
                </a:lnTo>
                <a:lnTo>
                  <a:pt x="24" y="24"/>
                </a:lnTo>
                <a:lnTo>
                  <a:pt x="44" y="24"/>
                </a:lnTo>
                <a:lnTo>
                  <a:pt x="44" y="16"/>
                </a:lnTo>
                <a:lnTo>
                  <a:pt x="24" y="16"/>
                </a:lnTo>
                <a:lnTo>
                  <a:pt x="24" y="0"/>
                </a:lnTo>
                <a:lnTo>
                  <a:pt x="16" y="0"/>
                </a:lnTo>
                <a:lnTo>
                  <a:pt x="16" y="16"/>
                </a:lnTo>
                <a:lnTo>
                  <a:pt x="0" y="16"/>
                </a:lnTo>
                <a:lnTo>
                  <a:pt x="0" y="24"/>
                </a:lnTo>
                <a:lnTo>
                  <a:pt x="16" y="24"/>
                </a:lnTo>
                <a:lnTo>
                  <a:pt x="16" y="38"/>
                </a:lnTo>
                <a:lnTo>
                  <a:pt x="16" y="38"/>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61" name="Freeform 102"/>
          <p:cNvSpPr>
            <a:spLocks/>
          </p:cNvSpPr>
          <p:nvPr/>
        </p:nvSpPr>
        <p:spPr bwMode="auto">
          <a:xfrm>
            <a:off x="2931796" y="4105275"/>
            <a:ext cx="69850" cy="60325"/>
          </a:xfrm>
          <a:custGeom>
            <a:avLst/>
            <a:gdLst>
              <a:gd name="T0" fmla="*/ 16 w 44"/>
              <a:gd name="T1" fmla="*/ 38 h 38"/>
              <a:gd name="T2" fmla="*/ 24 w 44"/>
              <a:gd name="T3" fmla="*/ 38 h 38"/>
              <a:gd name="T4" fmla="*/ 24 w 44"/>
              <a:gd name="T5" fmla="*/ 24 h 38"/>
              <a:gd name="T6" fmla="*/ 44 w 44"/>
              <a:gd name="T7" fmla="*/ 24 h 38"/>
              <a:gd name="T8" fmla="*/ 44 w 44"/>
              <a:gd name="T9" fmla="*/ 16 h 38"/>
              <a:gd name="T10" fmla="*/ 24 w 44"/>
              <a:gd name="T11" fmla="*/ 16 h 38"/>
              <a:gd name="T12" fmla="*/ 24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4" y="38"/>
                </a:lnTo>
                <a:lnTo>
                  <a:pt x="24" y="24"/>
                </a:lnTo>
                <a:lnTo>
                  <a:pt x="44" y="24"/>
                </a:lnTo>
                <a:lnTo>
                  <a:pt x="44" y="16"/>
                </a:lnTo>
                <a:lnTo>
                  <a:pt x="24" y="16"/>
                </a:lnTo>
                <a:lnTo>
                  <a:pt x="24" y="0"/>
                </a:lnTo>
                <a:lnTo>
                  <a:pt x="16" y="0"/>
                </a:lnTo>
                <a:lnTo>
                  <a:pt x="16" y="16"/>
                </a:lnTo>
                <a:lnTo>
                  <a:pt x="0" y="16"/>
                </a:lnTo>
                <a:lnTo>
                  <a:pt x="0" y="24"/>
                </a:lnTo>
                <a:lnTo>
                  <a:pt x="16" y="24"/>
                </a:lnTo>
                <a:lnTo>
                  <a:pt x="16" y="38"/>
                </a:lnTo>
                <a:lnTo>
                  <a:pt x="16" y="38"/>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62" name="Freeform 103"/>
          <p:cNvSpPr>
            <a:spLocks/>
          </p:cNvSpPr>
          <p:nvPr/>
        </p:nvSpPr>
        <p:spPr bwMode="auto">
          <a:xfrm>
            <a:off x="2931796" y="4105275"/>
            <a:ext cx="69850" cy="60325"/>
          </a:xfrm>
          <a:custGeom>
            <a:avLst/>
            <a:gdLst>
              <a:gd name="T0" fmla="*/ 16 w 44"/>
              <a:gd name="T1" fmla="*/ 38 h 38"/>
              <a:gd name="T2" fmla="*/ 24 w 44"/>
              <a:gd name="T3" fmla="*/ 38 h 38"/>
              <a:gd name="T4" fmla="*/ 24 w 44"/>
              <a:gd name="T5" fmla="*/ 24 h 38"/>
              <a:gd name="T6" fmla="*/ 44 w 44"/>
              <a:gd name="T7" fmla="*/ 24 h 38"/>
              <a:gd name="T8" fmla="*/ 44 w 44"/>
              <a:gd name="T9" fmla="*/ 16 h 38"/>
              <a:gd name="T10" fmla="*/ 24 w 44"/>
              <a:gd name="T11" fmla="*/ 16 h 38"/>
              <a:gd name="T12" fmla="*/ 24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4" y="38"/>
                </a:lnTo>
                <a:lnTo>
                  <a:pt x="24" y="24"/>
                </a:lnTo>
                <a:lnTo>
                  <a:pt x="44" y="24"/>
                </a:lnTo>
                <a:lnTo>
                  <a:pt x="44" y="16"/>
                </a:lnTo>
                <a:lnTo>
                  <a:pt x="24" y="16"/>
                </a:lnTo>
                <a:lnTo>
                  <a:pt x="24" y="0"/>
                </a:lnTo>
                <a:lnTo>
                  <a:pt x="16" y="0"/>
                </a:lnTo>
                <a:lnTo>
                  <a:pt x="16" y="16"/>
                </a:lnTo>
                <a:lnTo>
                  <a:pt x="0" y="16"/>
                </a:lnTo>
                <a:lnTo>
                  <a:pt x="0" y="24"/>
                </a:lnTo>
                <a:lnTo>
                  <a:pt x="16" y="24"/>
                </a:lnTo>
                <a:lnTo>
                  <a:pt x="16" y="38"/>
                </a:lnTo>
                <a:lnTo>
                  <a:pt x="16" y="38"/>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63" name="Freeform 104"/>
          <p:cNvSpPr>
            <a:spLocks/>
          </p:cNvSpPr>
          <p:nvPr/>
        </p:nvSpPr>
        <p:spPr bwMode="auto">
          <a:xfrm>
            <a:off x="3001646" y="4152900"/>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64" name="Freeform 105"/>
          <p:cNvSpPr>
            <a:spLocks/>
          </p:cNvSpPr>
          <p:nvPr/>
        </p:nvSpPr>
        <p:spPr bwMode="auto">
          <a:xfrm>
            <a:off x="3001646" y="4152900"/>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65" name="Freeform 106"/>
          <p:cNvSpPr>
            <a:spLocks/>
          </p:cNvSpPr>
          <p:nvPr/>
        </p:nvSpPr>
        <p:spPr bwMode="auto">
          <a:xfrm>
            <a:off x="3030221" y="4152900"/>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66" name="Freeform 107"/>
          <p:cNvSpPr>
            <a:spLocks/>
          </p:cNvSpPr>
          <p:nvPr/>
        </p:nvSpPr>
        <p:spPr bwMode="auto">
          <a:xfrm>
            <a:off x="3084196" y="4165600"/>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67" name="Freeform 108"/>
          <p:cNvSpPr>
            <a:spLocks/>
          </p:cNvSpPr>
          <p:nvPr/>
        </p:nvSpPr>
        <p:spPr bwMode="auto">
          <a:xfrm>
            <a:off x="3265171" y="419735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68" name="Freeform 109"/>
          <p:cNvSpPr>
            <a:spLocks/>
          </p:cNvSpPr>
          <p:nvPr/>
        </p:nvSpPr>
        <p:spPr bwMode="auto">
          <a:xfrm>
            <a:off x="3265171" y="419735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69" name="Freeform 110"/>
          <p:cNvSpPr>
            <a:spLocks/>
          </p:cNvSpPr>
          <p:nvPr/>
        </p:nvSpPr>
        <p:spPr bwMode="auto">
          <a:xfrm>
            <a:off x="3843021" y="4394200"/>
            <a:ext cx="66675" cy="57150"/>
          </a:xfrm>
          <a:custGeom>
            <a:avLst/>
            <a:gdLst>
              <a:gd name="T0" fmla="*/ 16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6 w 42"/>
              <a:gd name="T15" fmla="*/ 0 h 36"/>
              <a:gd name="T16" fmla="*/ 16 w 42"/>
              <a:gd name="T17" fmla="*/ 16 h 36"/>
              <a:gd name="T18" fmla="*/ 0 w 42"/>
              <a:gd name="T19" fmla="*/ 16 h 36"/>
              <a:gd name="T20" fmla="*/ 0 w 42"/>
              <a:gd name="T21" fmla="*/ 24 h 36"/>
              <a:gd name="T22" fmla="*/ 16 w 42"/>
              <a:gd name="T23" fmla="*/ 24 h 36"/>
              <a:gd name="T24" fmla="*/ 16 w 42"/>
              <a:gd name="T25" fmla="*/ 36 h 36"/>
              <a:gd name="T26" fmla="*/ 16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6" y="36"/>
                </a:moveTo>
                <a:lnTo>
                  <a:pt x="24" y="36"/>
                </a:lnTo>
                <a:lnTo>
                  <a:pt x="24" y="24"/>
                </a:lnTo>
                <a:lnTo>
                  <a:pt x="42" y="24"/>
                </a:lnTo>
                <a:lnTo>
                  <a:pt x="42" y="16"/>
                </a:lnTo>
                <a:lnTo>
                  <a:pt x="24" y="16"/>
                </a:lnTo>
                <a:lnTo>
                  <a:pt x="24"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70" name="Freeform 111"/>
          <p:cNvSpPr>
            <a:spLocks/>
          </p:cNvSpPr>
          <p:nvPr/>
        </p:nvSpPr>
        <p:spPr bwMode="auto">
          <a:xfrm>
            <a:off x="3855721" y="4479925"/>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71" name="Freeform 112"/>
          <p:cNvSpPr>
            <a:spLocks/>
          </p:cNvSpPr>
          <p:nvPr/>
        </p:nvSpPr>
        <p:spPr bwMode="auto">
          <a:xfrm>
            <a:off x="3855721" y="4479925"/>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72" name="Freeform 113"/>
          <p:cNvSpPr>
            <a:spLocks/>
          </p:cNvSpPr>
          <p:nvPr/>
        </p:nvSpPr>
        <p:spPr bwMode="auto">
          <a:xfrm>
            <a:off x="3855721" y="4479925"/>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00BD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73" name="Freeform 114"/>
          <p:cNvSpPr>
            <a:spLocks/>
          </p:cNvSpPr>
          <p:nvPr/>
        </p:nvSpPr>
        <p:spPr bwMode="auto">
          <a:xfrm>
            <a:off x="3855721" y="4479925"/>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717073"/>
          </a:solidFill>
          <a:ln>
            <a:solidFill>
              <a:srgbClr val="717073"/>
            </a:solid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74" name="Freeform 115"/>
          <p:cNvSpPr>
            <a:spLocks/>
          </p:cNvSpPr>
          <p:nvPr/>
        </p:nvSpPr>
        <p:spPr bwMode="auto">
          <a:xfrm>
            <a:off x="3890646" y="45212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75" name="Freeform 116"/>
          <p:cNvSpPr>
            <a:spLocks/>
          </p:cNvSpPr>
          <p:nvPr/>
        </p:nvSpPr>
        <p:spPr bwMode="auto">
          <a:xfrm>
            <a:off x="4747896" y="4610100"/>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76" name="Freeform 117"/>
          <p:cNvSpPr>
            <a:spLocks/>
          </p:cNvSpPr>
          <p:nvPr/>
        </p:nvSpPr>
        <p:spPr bwMode="auto">
          <a:xfrm>
            <a:off x="4884421" y="46990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77" name="Freeform 118"/>
          <p:cNvSpPr>
            <a:spLocks/>
          </p:cNvSpPr>
          <p:nvPr/>
        </p:nvSpPr>
        <p:spPr bwMode="auto">
          <a:xfrm>
            <a:off x="5725796" y="4749800"/>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78" name="Freeform 119"/>
          <p:cNvSpPr>
            <a:spLocks/>
          </p:cNvSpPr>
          <p:nvPr/>
        </p:nvSpPr>
        <p:spPr bwMode="auto">
          <a:xfrm>
            <a:off x="5741671" y="4749800"/>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79" name="Freeform 120"/>
          <p:cNvSpPr>
            <a:spLocks/>
          </p:cNvSpPr>
          <p:nvPr/>
        </p:nvSpPr>
        <p:spPr bwMode="auto">
          <a:xfrm>
            <a:off x="5792471" y="4784725"/>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80" name="Freeform 121"/>
          <p:cNvSpPr>
            <a:spLocks/>
          </p:cNvSpPr>
          <p:nvPr/>
        </p:nvSpPr>
        <p:spPr bwMode="auto">
          <a:xfrm>
            <a:off x="6722746" y="4879975"/>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rgbClr val="717073"/>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81" name="Freeform 122"/>
          <p:cNvSpPr>
            <a:spLocks/>
          </p:cNvSpPr>
          <p:nvPr/>
        </p:nvSpPr>
        <p:spPr bwMode="auto">
          <a:xfrm>
            <a:off x="1047433" y="1765300"/>
            <a:ext cx="7651750" cy="3143250"/>
          </a:xfrm>
          <a:custGeom>
            <a:avLst/>
            <a:gdLst>
              <a:gd name="T0" fmla="*/ 48 w 2411"/>
              <a:gd name="T1" fmla="*/ 4 h 990"/>
              <a:gd name="T2" fmla="*/ 64 w 2411"/>
              <a:gd name="T3" fmla="*/ 8 h 990"/>
              <a:gd name="T4" fmla="*/ 81 w 2411"/>
              <a:gd name="T5" fmla="*/ 28 h 990"/>
              <a:gd name="T6" fmla="*/ 90 w 2411"/>
              <a:gd name="T7" fmla="*/ 32 h 990"/>
              <a:gd name="T8" fmla="*/ 108 w 2411"/>
              <a:gd name="T9" fmla="*/ 39 h 990"/>
              <a:gd name="T10" fmla="*/ 117 w 2411"/>
              <a:gd name="T11" fmla="*/ 45 h 990"/>
              <a:gd name="T12" fmla="*/ 127 w 2411"/>
              <a:gd name="T13" fmla="*/ 63 h 990"/>
              <a:gd name="T14" fmla="*/ 149 w 2411"/>
              <a:gd name="T15" fmla="*/ 80 h 990"/>
              <a:gd name="T16" fmla="*/ 154 w 2411"/>
              <a:gd name="T17" fmla="*/ 113 h 990"/>
              <a:gd name="T18" fmla="*/ 191 w 2411"/>
              <a:gd name="T19" fmla="*/ 125 h 990"/>
              <a:gd name="T20" fmla="*/ 213 w 2411"/>
              <a:gd name="T21" fmla="*/ 137 h 990"/>
              <a:gd name="T22" fmla="*/ 234 w 2411"/>
              <a:gd name="T23" fmla="*/ 150 h 990"/>
              <a:gd name="T24" fmla="*/ 250 w 2411"/>
              <a:gd name="T25" fmla="*/ 162 h 990"/>
              <a:gd name="T26" fmla="*/ 261 w 2411"/>
              <a:gd name="T27" fmla="*/ 179 h 990"/>
              <a:gd name="T28" fmla="*/ 265 w 2411"/>
              <a:gd name="T29" fmla="*/ 201 h 990"/>
              <a:gd name="T30" fmla="*/ 276 w 2411"/>
              <a:gd name="T31" fmla="*/ 215 h 990"/>
              <a:gd name="T32" fmla="*/ 281 w 2411"/>
              <a:gd name="T33" fmla="*/ 247 h 990"/>
              <a:gd name="T34" fmla="*/ 292 w 2411"/>
              <a:gd name="T35" fmla="*/ 281 h 990"/>
              <a:gd name="T36" fmla="*/ 298 w 2411"/>
              <a:gd name="T37" fmla="*/ 376 h 990"/>
              <a:gd name="T38" fmla="*/ 309 w 2411"/>
              <a:gd name="T39" fmla="*/ 501 h 990"/>
              <a:gd name="T40" fmla="*/ 313 w 2411"/>
              <a:gd name="T41" fmla="*/ 545 h 990"/>
              <a:gd name="T42" fmla="*/ 324 w 2411"/>
              <a:gd name="T43" fmla="*/ 558 h 990"/>
              <a:gd name="T44" fmla="*/ 346 w 2411"/>
              <a:gd name="T45" fmla="*/ 571 h 990"/>
              <a:gd name="T46" fmla="*/ 361 w 2411"/>
              <a:gd name="T47" fmla="*/ 579 h 990"/>
              <a:gd name="T48" fmla="*/ 366 w 2411"/>
              <a:gd name="T49" fmla="*/ 591 h 990"/>
              <a:gd name="T50" fmla="*/ 372 w 2411"/>
              <a:gd name="T51" fmla="*/ 600 h 990"/>
              <a:gd name="T52" fmla="*/ 388 w 2411"/>
              <a:gd name="T53" fmla="*/ 606 h 990"/>
              <a:gd name="T54" fmla="*/ 403 w 2411"/>
              <a:gd name="T55" fmla="*/ 622 h 990"/>
              <a:gd name="T56" fmla="*/ 430 w 2411"/>
              <a:gd name="T57" fmla="*/ 630 h 990"/>
              <a:gd name="T58" fmla="*/ 441 w 2411"/>
              <a:gd name="T59" fmla="*/ 645 h 990"/>
              <a:gd name="T60" fmla="*/ 451 w 2411"/>
              <a:gd name="T61" fmla="*/ 661 h 990"/>
              <a:gd name="T62" fmla="*/ 461 w 2411"/>
              <a:gd name="T63" fmla="*/ 680 h 990"/>
              <a:gd name="T64" fmla="*/ 473 w 2411"/>
              <a:gd name="T65" fmla="*/ 684 h 990"/>
              <a:gd name="T66" fmla="*/ 564 w 2411"/>
              <a:gd name="T67" fmla="*/ 696 h 990"/>
              <a:gd name="T68" fmla="*/ 589 w 2411"/>
              <a:gd name="T69" fmla="*/ 707 h 990"/>
              <a:gd name="T70" fmla="*/ 594 w 2411"/>
              <a:gd name="T71" fmla="*/ 717 h 990"/>
              <a:gd name="T72" fmla="*/ 616 w 2411"/>
              <a:gd name="T73" fmla="*/ 746 h 990"/>
              <a:gd name="T74" fmla="*/ 620 w 2411"/>
              <a:gd name="T75" fmla="*/ 759 h 990"/>
              <a:gd name="T76" fmla="*/ 658 w 2411"/>
              <a:gd name="T77" fmla="*/ 767 h 990"/>
              <a:gd name="T78" fmla="*/ 695 w 2411"/>
              <a:gd name="T79" fmla="*/ 775 h 990"/>
              <a:gd name="T80" fmla="*/ 775 w 2411"/>
              <a:gd name="T81" fmla="*/ 780 h 990"/>
              <a:gd name="T82" fmla="*/ 794 w 2411"/>
              <a:gd name="T83" fmla="*/ 791 h 990"/>
              <a:gd name="T84" fmla="*/ 839 w 2411"/>
              <a:gd name="T85" fmla="*/ 796 h 990"/>
              <a:gd name="T86" fmla="*/ 854 w 2411"/>
              <a:gd name="T87" fmla="*/ 806 h 990"/>
              <a:gd name="T88" fmla="*/ 881 w 2411"/>
              <a:gd name="T89" fmla="*/ 811 h 990"/>
              <a:gd name="T90" fmla="*/ 885 w 2411"/>
              <a:gd name="T91" fmla="*/ 822 h 990"/>
              <a:gd name="T92" fmla="*/ 896 w 2411"/>
              <a:gd name="T93" fmla="*/ 837 h 990"/>
              <a:gd name="T94" fmla="*/ 902 w 2411"/>
              <a:gd name="T95" fmla="*/ 875 h 990"/>
              <a:gd name="T96" fmla="*/ 923 w 2411"/>
              <a:gd name="T97" fmla="*/ 877 h 990"/>
              <a:gd name="T98" fmla="*/ 997 w 2411"/>
              <a:gd name="T99" fmla="*/ 890 h 990"/>
              <a:gd name="T100" fmla="*/ 1034 w 2411"/>
              <a:gd name="T101" fmla="*/ 897 h 990"/>
              <a:gd name="T102" fmla="*/ 1188 w 2411"/>
              <a:gd name="T103" fmla="*/ 914 h 990"/>
              <a:gd name="T104" fmla="*/ 1203 w 2411"/>
              <a:gd name="T105" fmla="*/ 926 h 990"/>
              <a:gd name="T106" fmla="*/ 1337 w 2411"/>
              <a:gd name="T107" fmla="*/ 941 h 990"/>
              <a:gd name="T108" fmla="*/ 1496 w 2411"/>
              <a:gd name="T109" fmla="*/ 949 h 990"/>
              <a:gd name="T110" fmla="*/ 1510 w 2411"/>
              <a:gd name="T111" fmla="*/ 960 h 990"/>
              <a:gd name="T112" fmla="*/ 1687 w 2411"/>
              <a:gd name="T113" fmla="*/ 975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11" h="990">
                <a:moveTo>
                  <a:pt x="0" y="0"/>
                </a:moveTo>
                <a:cubicBezTo>
                  <a:pt x="48" y="0"/>
                  <a:pt x="48" y="0"/>
                  <a:pt x="48" y="0"/>
                </a:cubicBezTo>
                <a:cubicBezTo>
                  <a:pt x="48" y="4"/>
                  <a:pt x="48" y="4"/>
                  <a:pt x="48" y="4"/>
                </a:cubicBezTo>
                <a:cubicBezTo>
                  <a:pt x="53" y="4"/>
                  <a:pt x="53" y="4"/>
                  <a:pt x="53" y="4"/>
                </a:cubicBezTo>
                <a:cubicBezTo>
                  <a:pt x="53" y="8"/>
                  <a:pt x="53" y="8"/>
                  <a:pt x="53" y="8"/>
                </a:cubicBezTo>
                <a:cubicBezTo>
                  <a:pt x="64" y="8"/>
                  <a:pt x="64" y="8"/>
                  <a:pt x="64" y="8"/>
                </a:cubicBezTo>
                <a:cubicBezTo>
                  <a:pt x="64" y="20"/>
                  <a:pt x="64" y="20"/>
                  <a:pt x="64" y="20"/>
                </a:cubicBezTo>
                <a:cubicBezTo>
                  <a:pt x="81" y="20"/>
                  <a:pt x="81" y="20"/>
                  <a:pt x="81" y="20"/>
                </a:cubicBezTo>
                <a:cubicBezTo>
                  <a:pt x="81" y="28"/>
                  <a:pt x="81" y="28"/>
                  <a:pt x="81" y="28"/>
                </a:cubicBezTo>
                <a:cubicBezTo>
                  <a:pt x="86" y="28"/>
                  <a:pt x="86" y="28"/>
                  <a:pt x="86" y="28"/>
                </a:cubicBezTo>
                <a:cubicBezTo>
                  <a:pt x="86" y="32"/>
                  <a:pt x="86" y="32"/>
                  <a:pt x="86" y="32"/>
                </a:cubicBezTo>
                <a:cubicBezTo>
                  <a:pt x="90" y="32"/>
                  <a:pt x="90" y="32"/>
                  <a:pt x="90" y="32"/>
                </a:cubicBezTo>
                <a:cubicBezTo>
                  <a:pt x="90" y="35"/>
                  <a:pt x="90" y="35"/>
                  <a:pt x="90" y="35"/>
                </a:cubicBezTo>
                <a:cubicBezTo>
                  <a:pt x="108" y="35"/>
                  <a:pt x="108" y="35"/>
                  <a:pt x="108" y="35"/>
                </a:cubicBezTo>
                <a:cubicBezTo>
                  <a:pt x="108" y="39"/>
                  <a:pt x="108" y="39"/>
                  <a:pt x="108" y="39"/>
                </a:cubicBezTo>
                <a:cubicBezTo>
                  <a:pt x="112" y="39"/>
                  <a:pt x="112" y="39"/>
                  <a:pt x="112" y="39"/>
                </a:cubicBezTo>
                <a:cubicBezTo>
                  <a:pt x="112" y="45"/>
                  <a:pt x="112" y="45"/>
                  <a:pt x="112" y="45"/>
                </a:cubicBezTo>
                <a:cubicBezTo>
                  <a:pt x="117" y="45"/>
                  <a:pt x="117" y="45"/>
                  <a:pt x="117" y="45"/>
                </a:cubicBezTo>
                <a:cubicBezTo>
                  <a:pt x="117" y="53"/>
                  <a:pt x="117" y="53"/>
                  <a:pt x="117" y="53"/>
                </a:cubicBezTo>
                <a:cubicBezTo>
                  <a:pt x="127" y="53"/>
                  <a:pt x="127" y="53"/>
                  <a:pt x="127" y="53"/>
                </a:cubicBezTo>
                <a:cubicBezTo>
                  <a:pt x="127" y="63"/>
                  <a:pt x="127" y="63"/>
                  <a:pt x="127" y="63"/>
                </a:cubicBezTo>
                <a:cubicBezTo>
                  <a:pt x="138" y="63"/>
                  <a:pt x="138" y="63"/>
                  <a:pt x="138" y="63"/>
                </a:cubicBezTo>
                <a:cubicBezTo>
                  <a:pt x="138" y="80"/>
                  <a:pt x="138" y="80"/>
                  <a:pt x="138" y="80"/>
                </a:cubicBezTo>
                <a:cubicBezTo>
                  <a:pt x="149" y="80"/>
                  <a:pt x="149" y="80"/>
                  <a:pt x="149" y="80"/>
                </a:cubicBezTo>
                <a:cubicBezTo>
                  <a:pt x="149" y="90"/>
                  <a:pt x="149" y="90"/>
                  <a:pt x="149" y="90"/>
                </a:cubicBezTo>
                <a:cubicBezTo>
                  <a:pt x="154" y="90"/>
                  <a:pt x="154" y="90"/>
                  <a:pt x="154" y="90"/>
                </a:cubicBezTo>
                <a:cubicBezTo>
                  <a:pt x="154" y="113"/>
                  <a:pt x="154" y="113"/>
                  <a:pt x="154" y="113"/>
                </a:cubicBezTo>
                <a:cubicBezTo>
                  <a:pt x="159" y="113"/>
                  <a:pt x="159" y="113"/>
                  <a:pt x="159" y="113"/>
                </a:cubicBezTo>
                <a:cubicBezTo>
                  <a:pt x="159" y="125"/>
                  <a:pt x="159" y="125"/>
                  <a:pt x="159" y="125"/>
                </a:cubicBezTo>
                <a:cubicBezTo>
                  <a:pt x="191" y="125"/>
                  <a:pt x="191" y="125"/>
                  <a:pt x="191" y="125"/>
                </a:cubicBezTo>
                <a:cubicBezTo>
                  <a:pt x="191" y="129"/>
                  <a:pt x="191" y="129"/>
                  <a:pt x="191" y="129"/>
                </a:cubicBezTo>
                <a:cubicBezTo>
                  <a:pt x="213" y="129"/>
                  <a:pt x="213" y="129"/>
                  <a:pt x="213" y="129"/>
                </a:cubicBezTo>
                <a:cubicBezTo>
                  <a:pt x="213" y="137"/>
                  <a:pt x="213" y="137"/>
                  <a:pt x="213" y="137"/>
                </a:cubicBezTo>
                <a:cubicBezTo>
                  <a:pt x="223" y="137"/>
                  <a:pt x="223" y="137"/>
                  <a:pt x="223" y="137"/>
                </a:cubicBezTo>
                <a:cubicBezTo>
                  <a:pt x="223" y="150"/>
                  <a:pt x="223" y="150"/>
                  <a:pt x="223" y="150"/>
                </a:cubicBezTo>
                <a:cubicBezTo>
                  <a:pt x="234" y="150"/>
                  <a:pt x="234" y="150"/>
                  <a:pt x="234" y="150"/>
                </a:cubicBezTo>
                <a:cubicBezTo>
                  <a:pt x="234" y="158"/>
                  <a:pt x="234" y="158"/>
                  <a:pt x="234" y="158"/>
                </a:cubicBezTo>
                <a:cubicBezTo>
                  <a:pt x="250" y="158"/>
                  <a:pt x="250" y="158"/>
                  <a:pt x="250" y="158"/>
                </a:cubicBezTo>
                <a:cubicBezTo>
                  <a:pt x="250" y="162"/>
                  <a:pt x="250" y="162"/>
                  <a:pt x="250" y="162"/>
                </a:cubicBezTo>
                <a:cubicBezTo>
                  <a:pt x="255" y="162"/>
                  <a:pt x="255" y="162"/>
                  <a:pt x="255" y="162"/>
                </a:cubicBezTo>
                <a:cubicBezTo>
                  <a:pt x="255" y="179"/>
                  <a:pt x="255" y="179"/>
                  <a:pt x="255" y="179"/>
                </a:cubicBezTo>
                <a:cubicBezTo>
                  <a:pt x="261" y="179"/>
                  <a:pt x="261" y="179"/>
                  <a:pt x="261" y="179"/>
                </a:cubicBezTo>
                <a:cubicBezTo>
                  <a:pt x="261" y="198"/>
                  <a:pt x="261" y="198"/>
                  <a:pt x="261" y="198"/>
                </a:cubicBezTo>
                <a:cubicBezTo>
                  <a:pt x="265" y="198"/>
                  <a:pt x="265" y="198"/>
                  <a:pt x="265" y="198"/>
                </a:cubicBezTo>
                <a:cubicBezTo>
                  <a:pt x="265" y="201"/>
                  <a:pt x="265" y="201"/>
                  <a:pt x="265" y="201"/>
                </a:cubicBezTo>
                <a:cubicBezTo>
                  <a:pt x="272" y="201"/>
                  <a:pt x="272" y="201"/>
                  <a:pt x="272" y="201"/>
                </a:cubicBezTo>
                <a:cubicBezTo>
                  <a:pt x="272" y="215"/>
                  <a:pt x="272" y="215"/>
                  <a:pt x="272" y="215"/>
                </a:cubicBezTo>
                <a:cubicBezTo>
                  <a:pt x="276" y="215"/>
                  <a:pt x="276" y="215"/>
                  <a:pt x="276" y="215"/>
                </a:cubicBezTo>
                <a:cubicBezTo>
                  <a:pt x="276" y="238"/>
                  <a:pt x="276" y="238"/>
                  <a:pt x="276" y="238"/>
                </a:cubicBezTo>
                <a:cubicBezTo>
                  <a:pt x="281" y="238"/>
                  <a:pt x="281" y="238"/>
                  <a:pt x="281" y="238"/>
                </a:cubicBezTo>
                <a:cubicBezTo>
                  <a:pt x="281" y="247"/>
                  <a:pt x="281" y="247"/>
                  <a:pt x="281" y="247"/>
                </a:cubicBezTo>
                <a:cubicBezTo>
                  <a:pt x="287" y="247"/>
                  <a:pt x="287" y="247"/>
                  <a:pt x="287" y="247"/>
                </a:cubicBezTo>
                <a:cubicBezTo>
                  <a:pt x="287" y="281"/>
                  <a:pt x="287" y="281"/>
                  <a:pt x="287" y="281"/>
                </a:cubicBezTo>
                <a:cubicBezTo>
                  <a:pt x="292" y="281"/>
                  <a:pt x="292" y="281"/>
                  <a:pt x="292" y="281"/>
                </a:cubicBezTo>
                <a:cubicBezTo>
                  <a:pt x="292" y="315"/>
                  <a:pt x="292" y="315"/>
                  <a:pt x="292" y="315"/>
                </a:cubicBezTo>
                <a:cubicBezTo>
                  <a:pt x="298" y="315"/>
                  <a:pt x="298" y="315"/>
                  <a:pt x="298" y="315"/>
                </a:cubicBezTo>
                <a:cubicBezTo>
                  <a:pt x="298" y="376"/>
                  <a:pt x="298" y="376"/>
                  <a:pt x="298" y="376"/>
                </a:cubicBezTo>
                <a:cubicBezTo>
                  <a:pt x="303" y="376"/>
                  <a:pt x="303" y="376"/>
                  <a:pt x="303" y="376"/>
                </a:cubicBezTo>
                <a:cubicBezTo>
                  <a:pt x="303" y="501"/>
                  <a:pt x="303" y="501"/>
                  <a:pt x="303" y="501"/>
                </a:cubicBezTo>
                <a:cubicBezTo>
                  <a:pt x="309" y="501"/>
                  <a:pt x="309" y="501"/>
                  <a:pt x="309" y="501"/>
                </a:cubicBezTo>
                <a:cubicBezTo>
                  <a:pt x="309" y="540"/>
                  <a:pt x="309" y="540"/>
                  <a:pt x="309" y="540"/>
                </a:cubicBezTo>
                <a:cubicBezTo>
                  <a:pt x="313" y="540"/>
                  <a:pt x="313" y="540"/>
                  <a:pt x="313" y="540"/>
                </a:cubicBezTo>
                <a:cubicBezTo>
                  <a:pt x="313" y="545"/>
                  <a:pt x="313" y="545"/>
                  <a:pt x="313" y="545"/>
                </a:cubicBezTo>
                <a:cubicBezTo>
                  <a:pt x="318" y="545"/>
                  <a:pt x="318" y="545"/>
                  <a:pt x="318" y="545"/>
                </a:cubicBezTo>
                <a:cubicBezTo>
                  <a:pt x="318" y="558"/>
                  <a:pt x="318" y="558"/>
                  <a:pt x="318" y="558"/>
                </a:cubicBezTo>
                <a:cubicBezTo>
                  <a:pt x="324" y="558"/>
                  <a:pt x="324" y="558"/>
                  <a:pt x="324" y="558"/>
                </a:cubicBezTo>
                <a:cubicBezTo>
                  <a:pt x="324" y="564"/>
                  <a:pt x="324" y="564"/>
                  <a:pt x="324" y="564"/>
                </a:cubicBezTo>
                <a:cubicBezTo>
                  <a:pt x="346" y="564"/>
                  <a:pt x="346" y="564"/>
                  <a:pt x="346" y="564"/>
                </a:cubicBezTo>
                <a:cubicBezTo>
                  <a:pt x="346" y="571"/>
                  <a:pt x="346" y="571"/>
                  <a:pt x="346" y="571"/>
                </a:cubicBezTo>
                <a:cubicBezTo>
                  <a:pt x="351" y="571"/>
                  <a:pt x="351" y="571"/>
                  <a:pt x="351" y="571"/>
                </a:cubicBezTo>
                <a:cubicBezTo>
                  <a:pt x="351" y="579"/>
                  <a:pt x="351" y="579"/>
                  <a:pt x="351" y="579"/>
                </a:cubicBezTo>
                <a:cubicBezTo>
                  <a:pt x="361" y="579"/>
                  <a:pt x="361" y="579"/>
                  <a:pt x="361" y="579"/>
                </a:cubicBezTo>
                <a:cubicBezTo>
                  <a:pt x="361" y="587"/>
                  <a:pt x="361" y="587"/>
                  <a:pt x="361" y="587"/>
                </a:cubicBezTo>
                <a:cubicBezTo>
                  <a:pt x="366" y="587"/>
                  <a:pt x="366" y="587"/>
                  <a:pt x="366" y="587"/>
                </a:cubicBezTo>
                <a:cubicBezTo>
                  <a:pt x="366" y="591"/>
                  <a:pt x="366" y="591"/>
                  <a:pt x="366" y="591"/>
                </a:cubicBezTo>
                <a:cubicBezTo>
                  <a:pt x="371" y="591"/>
                  <a:pt x="371" y="591"/>
                  <a:pt x="371" y="591"/>
                </a:cubicBezTo>
                <a:cubicBezTo>
                  <a:pt x="372" y="591"/>
                  <a:pt x="372" y="591"/>
                  <a:pt x="372" y="591"/>
                </a:cubicBezTo>
                <a:cubicBezTo>
                  <a:pt x="372" y="600"/>
                  <a:pt x="372" y="600"/>
                  <a:pt x="372" y="600"/>
                </a:cubicBezTo>
                <a:cubicBezTo>
                  <a:pt x="382" y="600"/>
                  <a:pt x="382" y="600"/>
                  <a:pt x="382" y="600"/>
                </a:cubicBezTo>
                <a:cubicBezTo>
                  <a:pt x="382" y="606"/>
                  <a:pt x="382" y="606"/>
                  <a:pt x="382" y="606"/>
                </a:cubicBezTo>
                <a:cubicBezTo>
                  <a:pt x="388" y="606"/>
                  <a:pt x="388" y="606"/>
                  <a:pt x="388" y="606"/>
                </a:cubicBezTo>
                <a:cubicBezTo>
                  <a:pt x="388" y="617"/>
                  <a:pt x="388" y="617"/>
                  <a:pt x="388" y="617"/>
                </a:cubicBezTo>
                <a:cubicBezTo>
                  <a:pt x="403" y="617"/>
                  <a:pt x="403" y="617"/>
                  <a:pt x="403" y="617"/>
                </a:cubicBezTo>
                <a:cubicBezTo>
                  <a:pt x="403" y="622"/>
                  <a:pt x="403" y="622"/>
                  <a:pt x="403" y="622"/>
                </a:cubicBezTo>
                <a:cubicBezTo>
                  <a:pt x="403" y="622"/>
                  <a:pt x="425" y="621"/>
                  <a:pt x="425" y="622"/>
                </a:cubicBezTo>
                <a:cubicBezTo>
                  <a:pt x="425" y="623"/>
                  <a:pt x="425" y="630"/>
                  <a:pt x="425" y="630"/>
                </a:cubicBezTo>
                <a:cubicBezTo>
                  <a:pt x="430" y="630"/>
                  <a:pt x="430" y="630"/>
                  <a:pt x="430" y="630"/>
                </a:cubicBezTo>
                <a:cubicBezTo>
                  <a:pt x="430" y="634"/>
                  <a:pt x="430" y="634"/>
                  <a:pt x="430" y="634"/>
                </a:cubicBezTo>
                <a:cubicBezTo>
                  <a:pt x="441" y="634"/>
                  <a:pt x="441" y="634"/>
                  <a:pt x="441" y="634"/>
                </a:cubicBezTo>
                <a:cubicBezTo>
                  <a:pt x="441" y="645"/>
                  <a:pt x="441" y="645"/>
                  <a:pt x="441" y="645"/>
                </a:cubicBezTo>
                <a:cubicBezTo>
                  <a:pt x="447" y="645"/>
                  <a:pt x="447" y="645"/>
                  <a:pt x="447" y="645"/>
                </a:cubicBezTo>
                <a:cubicBezTo>
                  <a:pt x="447" y="661"/>
                  <a:pt x="447" y="661"/>
                  <a:pt x="447" y="661"/>
                </a:cubicBezTo>
                <a:cubicBezTo>
                  <a:pt x="451" y="661"/>
                  <a:pt x="451" y="661"/>
                  <a:pt x="451" y="661"/>
                </a:cubicBezTo>
                <a:cubicBezTo>
                  <a:pt x="451" y="673"/>
                  <a:pt x="451" y="673"/>
                  <a:pt x="451" y="673"/>
                </a:cubicBezTo>
                <a:cubicBezTo>
                  <a:pt x="461" y="673"/>
                  <a:pt x="461" y="673"/>
                  <a:pt x="461" y="673"/>
                </a:cubicBezTo>
                <a:cubicBezTo>
                  <a:pt x="461" y="680"/>
                  <a:pt x="461" y="680"/>
                  <a:pt x="461" y="680"/>
                </a:cubicBezTo>
                <a:cubicBezTo>
                  <a:pt x="467" y="680"/>
                  <a:pt x="467" y="680"/>
                  <a:pt x="467" y="680"/>
                </a:cubicBezTo>
                <a:cubicBezTo>
                  <a:pt x="467" y="684"/>
                  <a:pt x="467" y="684"/>
                  <a:pt x="467" y="684"/>
                </a:cubicBezTo>
                <a:cubicBezTo>
                  <a:pt x="473" y="684"/>
                  <a:pt x="473" y="684"/>
                  <a:pt x="473" y="684"/>
                </a:cubicBezTo>
                <a:cubicBezTo>
                  <a:pt x="473" y="692"/>
                  <a:pt x="473" y="692"/>
                  <a:pt x="473" y="692"/>
                </a:cubicBezTo>
                <a:cubicBezTo>
                  <a:pt x="564" y="692"/>
                  <a:pt x="564" y="692"/>
                  <a:pt x="564" y="692"/>
                </a:cubicBezTo>
                <a:cubicBezTo>
                  <a:pt x="564" y="696"/>
                  <a:pt x="564" y="696"/>
                  <a:pt x="564" y="696"/>
                </a:cubicBezTo>
                <a:cubicBezTo>
                  <a:pt x="583" y="696"/>
                  <a:pt x="583" y="696"/>
                  <a:pt x="583" y="696"/>
                </a:cubicBezTo>
                <a:cubicBezTo>
                  <a:pt x="583" y="707"/>
                  <a:pt x="583" y="707"/>
                  <a:pt x="583" y="707"/>
                </a:cubicBezTo>
                <a:cubicBezTo>
                  <a:pt x="589" y="707"/>
                  <a:pt x="589" y="707"/>
                  <a:pt x="589" y="707"/>
                </a:cubicBezTo>
                <a:cubicBezTo>
                  <a:pt x="589" y="713"/>
                  <a:pt x="589" y="713"/>
                  <a:pt x="589" y="713"/>
                </a:cubicBezTo>
                <a:cubicBezTo>
                  <a:pt x="594" y="713"/>
                  <a:pt x="594" y="713"/>
                  <a:pt x="594" y="713"/>
                </a:cubicBezTo>
                <a:cubicBezTo>
                  <a:pt x="594" y="717"/>
                  <a:pt x="594" y="717"/>
                  <a:pt x="594" y="717"/>
                </a:cubicBezTo>
                <a:cubicBezTo>
                  <a:pt x="600" y="717"/>
                  <a:pt x="600" y="717"/>
                  <a:pt x="600" y="717"/>
                </a:cubicBezTo>
                <a:cubicBezTo>
                  <a:pt x="600" y="746"/>
                  <a:pt x="600" y="746"/>
                  <a:pt x="600" y="746"/>
                </a:cubicBezTo>
                <a:cubicBezTo>
                  <a:pt x="616" y="746"/>
                  <a:pt x="616" y="746"/>
                  <a:pt x="616" y="746"/>
                </a:cubicBezTo>
                <a:cubicBezTo>
                  <a:pt x="616" y="750"/>
                  <a:pt x="616" y="750"/>
                  <a:pt x="616" y="750"/>
                </a:cubicBezTo>
                <a:cubicBezTo>
                  <a:pt x="620" y="750"/>
                  <a:pt x="620" y="750"/>
                  <a:pt x="620" y="750"/>
                </a:cubicBezTo>
                <a:cubicBezTo>
                  <a:pt x="620" y="759"/>
                  <a:pt x="620" y="759"/>
                  <a:pt x="620" y="759"/>
                </a:cubicBezTo>
                <a:cubicBezTo>
                  <a:pt x="642" y="759"/>
                  <a:pt x="642" y="759"/>
                  <a:pt x="642" y="759"/>
                </a:cubicBezTo>
                <a:cubicBezTo>
                  <a:pt x="642" y="767"/>
                  <a:pt x="642" y="767"/>
                  <a:pt x="642" y="767"/>
                </a:cubicBezTo>
                <a:cubicBezTo>
                  <a:pt x="658" y="767"/>
                  <a:pt x="658" y="767"/>
                  <a:pt x="658" y="767"/>
                </a:cubicBezTo>
                <a:cubicBezTo>
                  <a:pt x="658" y="770"/>
                  <a:pt x="658" y="770"/>
                  <a:pt x="658" y="770"/>
                </a:cubicBezTo>
                <a:cubicBezTo>
                  <a:pt x="695" y="770"/>
                  <a:pt x="695" y="770"/>
                  <a:pt x="695" y="770"/>
                </a:cubicBezTo>
                <a:cubicBezTo>
                  <a:pt x="695" y="775"/>
                  <a:pt x="695" y="775"/>
                  <a:pt x="695" y="775"/>
                </a:cubicBezTo>
                <a:cubicBezTo>
                  <a:pt x="727" y="775"/>
                  <a:pt x="727" y="775"/>
                  <a:pt x="727" y="775"/>
                </a:cubicBezTo>
                <a:cubicBezTo>
                  <a:pt x="727" y="780"/>
                  <a:pt x="727" y="780"/>
                  <a:pt x="727" y="780"/>
                </a:cubicBezTo>
                <a:cubicBezTo>
                  <a:pt x="775" y="780"/>
                  <a:pt x="775" y="780"/>
                  <a:pt x="775" y="780"/>
                </a:cubicBezTo>
                <a:cubicBezTo>
                  <a:pt x="775" y="785"/>
                  <a:pt x="775" y="785"/>
                  <a:pt x="775" y="785"/>
                </a:cubicBezTo>
                <a:cubicBezTo>
                  <a:pt x="794" y="785"/>
                  <a:pt x="794" y="785"/>
                  <a:pt x="794" y="785"/>
                </a:cubicBezTo>
                <a:cubicBezTo>
                  <a:pt x="794" y="791"/>
                  <a:pt x="794" y="791"/>
                  <a:pt x="794" y="791"/>
                </a:cubicBezTo>
                <a:cubicBezTo>
                  <a:pt x="796" y="791"/>
                  <a:pt x="796" y="791"/>
                  <a:pt x="796" y="791"/>
                </a:cubicBezTo>
                <a:cubicBezTo>
                  <a:pt x="796" y="796"/>
                  <a:pt x="796" y="796"/>
                  <a:pt x="796" y="796"/>
                </a:cubicBezTo>
                <a:cubicBezTo>
                  <a:pt x="839" y="796"/>
                  <a:pt x="839" y="796"/>
                  <a:pt x="839" y="796"/>
                </a:cubicBezTo>
                <a:cubicBezTo>
                  <a:pt x="839" y="801"/>
                  <a:pt x="839" y="801"/>
                  <a:pt x="839" y="801"/>
                </a:cubicBezTo>
                <a:cubicBezTo>
                  <a:pt x="854" y="801"/>
                  <a:pt x="854" y="801"/>
                  <a:pt x="854" y="801"/>
                </a:cubicBezTo>
                <a:cubicBezTo>
                  <a:pt x="854" y="806"/>
                  <a:pt x="854" y="806"/>
                  <a:pt x="854" y="806"/>
                </a:cubicBezTo>
                <a:cubicBezTo>
                  <a:pt x="865" y="806"/>
                  <a:pt x="865" y="806"/>
                  <a:pt x="865" y="806"/>
                </a:cubicBezTo>
                <a:cubicBezTo>
                  <a:pt x="865" y="811"/>
                  <a:pt x="865" y="811"/>
                  <a:pt x="865" y="811"/>
                </a:cubicBezTo>
                <a:cubicBezTo>
                  <a:pt x="881" y="811"/>
                  <a:pt x="881" y="811"/>
                  <a:pt x="881" y="811"/>
                </a:cubicBezTo>
                <a:cubicBezTo>
                  <a:pt x="881" y="816"/>
                  <a:pt x="881" y="816"/>
                  <a:pt x="881" y="816"/>
                </a:cubicBezTo>
                <a:cubicBezTo>
                  <a:pt x="885" y="816"/>
                  <a:pt x="885" y="816"/>
                  <a:pt x="885" y="816"/>
                </a:cubicBezTo>
                <a:cubicBezTo>
                  <a:pt x="885" y="822"/>
                  <a:pt x="885" y="822"/>
                  <a:pt x="885" y="822"/>
                </a:cubicBezTo>
                <a:cubicBezTo>
                  <a:pt x="892" y="822"/>
                  <a:pt x="892" y="822"/>
                  <a:pt x="892" y="822"/>
                </a:cubicBezTo>
                <a:cubicBezTo>
                  <a:pt x="892" y="837"/>
                  <a:pt x="892" y="837"/>
                  <a:pt x="892" y="837"/>
                </a:cubicBezTo>
                <a:cubicBezTo>
                  <a:pt x="896" y="837"/>
                  <a:pt x="896" y="837"/>
                  <a:pt x="896" y="837"/>
                </a:cubicBezTo>
                <a:cubicBezTo>
                  <a:pt x="896" y="864"/>
                  <a:pt x="896" y="864"/>
                  <a:pt x="896" y="864"/>
                </a:cubicBezTo>
                <a:cubicBezTo>
                  <a:pt x="902" y="864"/>
                  <a:pt x="902" y="864"/>
                  <a:pt x="902" y="864"/>
                </a:cubicBezTo>
                <a:cubicBezTo>
                  <a:pt x="902" y="875"/>
                  <a:pt x="902" y="875"/>
                  <a:pt x="902" y="875"/>
                </a:cubicBezTo>
                <a:cubicBezTo>
                  <a:pt x="907" y="875"/>
                  <a:pt x="907" y="875"/>
                  <a:pt x="907" y="875"/>
                </a:cubicBezTo>
                <a:cubicBezTo>
                  <a:pt x="907" y="877"/>
                  <a:pt x="907" y="877"/>
                  <a:pt x="907" y="877"/>
                </a:cubicBezTo>
                <a:cubicBezTo>
                  <a:pt x="923" y="877"/>
                  <a:pt x="923" y="877"/>
                  <a:pt x="923" y="877"/>
                </a:cubicBezTo>
                <a:cubicBezTo>
                  <a:pt x="923" y="884"/>
                  <a:pt x="923" y="884"/>
                  <a:pt x="923" y="884"/>
                </a:cubicBezTo>
                <a:cubicBezTo>
                  <a:pt x="997" y="884"/>
                  <a:pt x="997" y="884"/>
                  <a:pt x="997" y="884"/>
                </a:cubicBezTo>
                <a:cubicBezTo>
                  <a:pt x="997" y="890"/>
                  <a:pt x="997" y="890"/>
                  <a:pt x="997" y="890"/>
                </a:cubicBezTo>
                <a:cubicBezTo>
                  <a:pt x="1019" y="890"/>
                  <a:pt x="1019" y="890"/>
                  <a:pt x="1019" y="890"/>
                </a:cubicBezTo>
                <a:cubicBezTo>
                  <a:pt x="1019" y="897"/>
                  <a:pt x="1019" y="897"/>
                  <a:pt x="1019" y="897"/>
                </a:cubicBezTo>
                <a:cubicBezTo>
                  <a:pt x="1034" y="897"/>
                  <a:pt x="1034" y="897"/>
                  <a:pt x="1034" y="897"/>
                </a:cubicBezTo>
                <a:cubicBezTo>
                  <a:pt x="1034" y="903"/>
                  <a:pt x="1034" y="903"/>
                  <a:pt x="1034" y="903"/>
                </a:cubicBezTo>
                <a:cubicBezTo>
                  <a:pt x="1188" y="903"/>
                  <a:pt x="1188" y="903"/>
                  <a:pt x="1188" y="903"/>
                </a:cubicBezTo>
                <a:cubicBezTo>
                  <a:pt x="1188" y="914"/>
                  <a:pt x="1188" y="914"/>
                  <a:pt x="1188" y="914"/>
                </a:cubicBezTo>
                <a:cubicBezTo>
                  <a:pt x="1194" y="914"/>
                  <a:pt x="1194" y="914"/>
                  <a:pt x="1194" y="914"/>
                </a:cubicBezTo>
                <a:cubicBezTo>
                  <a:pt x="1194" y="926"/>
                  <a:pt x="1194" y="926"/>
                  <a:pt x="1194" y="926"/>
                </a:cubicBezTo>
                <a:cubicBezTo>
                  <a:pt x="1203" y="926"/>
                  <a:pt x="1203" y="926"/>
                  <a:pt x="1203" y="926"/>
                </a:cubicBezTo>
                <a:cubicBezTo>
                  <a:pt x="1203" y="933"/>
                  <a:pt x="1203" y="933"/>
                  <a:pt x="1203" y="933"/>
                </a:cubicBezTo>
                <a:cubicBezTo>
                  <a:pt x="1337" y="933"/>
                  <a:pt x="1337" y="933"/>
                  <a:pt x="1337" y="933"/>
                </a:cubicBezTo>
                <a:cubicBezTo>
                  <a:pt x="1337" y="941"/>
                  <a:pt x="1337" y="941"/>
                  <a:pt x="1337" y="941"/>
                </a:cubicBezTo>
                <a:cubicBezTo>
                  <a:pt x="1485" y="941"/>
                  <a:pt x="1485" y="941"/>
                  <a:pt x="1485" y="941"/>
                </a:cubicBezTo>
                <a:cubicBezTo>
                  <a:pt x="1485" y="949"/>
                  <a:pt x="1485" y="949"/>
                  <a:pt x="1485" y="949"/>
                </a:cubicBezTo>
                <a:cubicBezTo>
                  <a:pt x="1496" y="949"/>
                  <a:pt x="1496" y="949"/>
                  <a:pt x="1496" y="949"/>
                </a:cubicBezTo>
                <a:cubicBezTo>
                  <a:pt x="1496" y="956"/>
                  <a:pt x="1496" y="956"/>
                  <a:pt x="1496" y="956"/>
                </a:cubicBezTo>
                <a:cubicBezTo>
                  <a:pt x="1510" y="956"/>
                  <a:pt x="1510" y="956"/>
                  <a:pt x="1510" y="956"/>
                </a:cubicBezTo>
                <a:cubicBezTo>
                  <a:pt x="1510" y="960"/>
                  <a:pt x="1510" y="960"/>
                  <a:pt x="1510" y="960"/>
                </a:cubicBezTo>
                <a:cubicBezTo>
                  <a:pt x="1510" y="960"/>
                  <a:pt x="1549" y="960"/>
                  <a:pt x="1549" y="960"/>
                </a:cubicBezTo>
                <a:cubicBezTo>
                  <a:pt x="1549" y="961"/>
                  <a:pt x="1549" y="975"/>
                  <a:pt x="1549" y="975"/>
                </a:cubicBezTo>
                <a:cubicBezTo>
                  <a:pt x="1687" y="975"/>
                  <a:pt x="1687" y="975"/>
                  <a:pt x="1687" y="975"/>
                </a:cubicBezTo>
                <a:cubicBezTo>
                  <a:pt x="1687" y="990"/>
                  <a:pt x="1687" y="990"/>
                  <a:pt x="1687" y="990"/>
                </a:cubicBezTo>
                <a:cubicBezTo>
                  <a:pt x="2411" y="990"/>
                  <a:pt x="2411" y="990"/>
                  <a:pt x="2411" y="990"/>
                </a:cubicBezTo>
              </a:path>
            </a:pathLst>
          </a:custGeom>
          <a:noFill/>
          <a:ln w="28575" cap="sq">
            <a:solidFill>
              <a:srgbClr val="71707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82" name="Freeform 123"/>
          <p:cNvSpPr>
            <a:spLocks/>
          </p:cNvSpPr>
          <p:nvPr/>
        </p:nvSpPr>
        <p:spPr bwMode="auto">
          <a:xfrm>
            <a:off x="1047433" y="1765300"/>
            <a:ext cx="7686675" cy="3136900"/>
          </a:xfrm>
          <a:custGeom>
            <a:avLst/>
            <a:gdLst>
              <a:gd name="T0" fmla="*/ 22 w 4842"/>
              <a:gd name="T1" fmla="*/ 8 h 1976"/>
              <a:gd name="T2" fmla="*/ 150 w 4842"/>
              <a:gd name="T3" fmla="*/ 20 h 1976"/>
              <a:gd name="T4" fmla="*/ 192 w 4842"/>
              <a:gd name="T5" fmla="*/ 54 h 1976"/>
              <a:gd name="T6" fmla="*/ 224 w 4842"/>
              <a:gd name="T7" fmla="*/ 70 h 1976"/>
              <a:gd name="T8" fmla="*/ 246 w 4842"/>
              <a:gd name="T9" fmla="*/ 88 h 1976"/>
              <a:gd name="T10" fmla="*/ 276 w 4842"/>
              <a:gd name="T11" fmla="*/ 124 h 1976"/>
              <a:gd name="T12" fmla="*/ 298 w 4842"/>
              <a:gd name="T13" fmla="*/ 144 h 1976"/>
              <a:gd name="T14" fmla="*/ 320 w 4842"/>
              <a:gd name="T15" fmla="*/ 192 h 1976"/>
              <a:gd name="T16" fmla="*/ 372 w 4842"/>
              <a:gd name="T17" fmla="*/ 220 h 1976"/>
              <a:gd name="T18" fmla="*/ 394 w 4842"/>
              <a:gd name="T19" fmla="*/ 232 h 1976"/>
              <a:gd name="T20" fmla="*/ 416 w 4842"/>
              <a:gd name="T21" fmla="*/ 254 h 1976"/>
              <a:gd name="T22" fmla="*/ 456 w 4842"/>
              <a:gd name="T23" fmla="*/ 270 h 1976"/>
              <a:gd name="T24" fmla="*/ 478 w 4842"/>
              <a:gd name="T25" fmla="*/ 282 h 1976"/>
              <a:gd name="T26" fmla="*/ 500 w 4842"/>
              <a:gd name="T27" fmla="*/ 310 h 1976"/>
              <a:gd name="T28" fmla="*/ 530 w 4842"/>
              <a:gd name="T29" fmla="*/ 352 h 1976"/>
              <a:gd name="T30" fmla="*/ 552 w 4842"/>
              <a:gd name="T31" fmla="*/ 386 h 1976"/>
              <a:gd name="T32" fmla="*/ 574 w 4842"/>
              <a:gd name="T33" fmla="*/ 466 h 1976"/>
              <a:gd name="T34" fmla="*/ 596 w 4842"/>
              <a:gd name="T35" fmla="*/ 560 h 1976"/>
              <a:gd name="T36" fmla="*/ 618 w 4842"/>
              <a:gd name="T37" fmla="*/ 818 h 1976"/>
              <a:gd name="T38" fmla="*/ 636 w 4842"/>
              <a:gd name="T39" fmla="*/ 920 h 1976"/>
              <a:gd name="T40" fmla="*/ 692 w 4842"/>
              <a:gd name="T41" fmla="*/ 936 h 1976"/>
              <a:gd name="T42" fmla="*/ 776 w 4842"/>
              <a:gd name="T43" fmla="*/ 950 h 1976"/>
              <a:gd name="T44" fmla="*/ 838 w 4842"/>
              <a:gd name="T45" fmla="*/ 966 h 1976"/>
              <a:gd name="T46" fmla="*/ 860 w 4842"/>
              <a:gd name="T47" fmla="*/ 1000 h 1976"/>
              <a:gd name="T48" fmla="*/ 894 w 4842"/>
              <a:gd name="T49" fmla="*/ 1024 h 1976"/>
              <a:gd name="T50" fmla="*/ 912 w 4842"/>
              <a:gd name="T51" fmla="*/ 1066 h 1976"/>
              <a:gd name="T52" fmla="*/ 956 w 4842"/>
              <a:gd name="T53" fmla="*/ 1088 h 1976"/>
              <a:gd name="T54" fmla="*/ 998 w 4842"/>
              <a:gd name="T55" fmla="*/ 1104 h 1976"/>
              <a:gd name="T56" fmla="*/ 1073 w 4842"/>
              <a:gd name="T57" fmla="*/ 1130 h 1976"/>
              <a:gd name="T58" fmla="*/ 1103 w 4842"/>
              <a:gd name="T59" fmla="*/ 1146 h 1976"/>
              <a:gd name="T60" fmla="*/ 1125 w 4842"/>
              <a:gd name="T61" fmla="*/ 1172 h 1976"/>
              <a:gd name="T62" fmla="*/ 1165 w 4842"/>
              <a:gd name="T63" fmla="*/ 1186 h 1976"/>
              <a:gd name="T64" fmla="*/ 1199 w 4842"/>
              <a:gd name="T65" fmla="*/ 1206 h 1976"/>
              <a:gd name="T66" fmla="*/ 1221 w 4842"/>
              <a:gd name="T67" fmla="*/ 1332 h 1976"/>
              <a:gd name="T68" fmla="*/ 1261 w 4842"/>
              <a:gd name="T69" fmla="*/ 1352 h 1976"/>
              <a:gd name="T70" fmla="*/ 1423 w 4842"/>
              <a:gd name="T71" fmla="*/ 1372 h 1976"/>
              <a:gd name="T72" fmla="*/ 1475 w 4842"/>
              <a:gd name="T73" fmla="*/ 1402 h 1976"/>
              <a:gd name="T74" fmla="*/ 1515 w 4842"/>
              <a:gd name="T75" fmla="*/ 1420 h 1976"/>
              <a:gd name="T76" fmla="*/ 1687 w 4842"/>
              <a:gd name="T77" fmla="*/ 1452 h 1976"/>
              <a:gd name="T78" fmla="*/ 1729 w 4842"/>
              <a:gd name="T79" fmla="*/ 1472 h 1976"/>
              <a:gd name="T80" fmla="*/ 1769 w 4842"/>
              <a:gd name="T81" fmla="*/ 1492 h 1976"/>
              <a:gd name="T82" fmla="*/ 1791 w 4842"/>
              <a:gd name="T83" fmla="*/ 1522 h 1976"/>
              <a:gd name="T84" fmla="*/ 1813 w 4842"/>
              <a:gd name="T85" fmla="*/ 1610 h 1976"/>
              <a:gd name="T86" fmla="*/ 1835 w 4842"/>
              <a:gd name="T87" fmla="*/ 1644 h 1976"/>
              <a:gd name="T88" fmla="*/ 2067 w 4842"/>
              <a:gd name="T89" fmla="*/ 1666 h 1976"/>
              <a:gd name="T90" fmla="*/ 2303 w 4842"/>
              <a:gd name="T91" fmla="*/ 1690 h 1976"/>
              <a:gd name="T92" fmla="*/ 2387 w 4842"/>
              <a:gd name="T93" fmla="*/ 1710 h 1976"/>
              <a:gd name="T94" fmla="*/ 2449 w 4842"/>
              <a:gd name="T95" fmla="*/ 1746 h 1976"/>
              <a:gd name="T96" fmla="*/ 2991 w 4842"/>
              <a:gd name="T97" fmla="*/ 1772 h 1976"/>
              <a:gd name="T98" fmla="*/ 3521 w 4842"/>
              <a:gd name="T99" fmla="*/ 1810 h 1976"/>
              <a:gd name="T100" fmla="*/ 3575 w 4842"/>
              <a:gd name="T101" fmla="*/ 1846 h 1976"/>
              <a:gd name="T102" fmla="*/ 3627 w 4842"/>
              <a:gd name="T103" fmla="*/ 1900 h 1976"/>
              <a:gd name="T104" fmla="*/ 4178 w 4842"/>
              <a:gd name="T105" fmla="*/ 1942 h 1976"/>
              <a:gd name="T106" fmla="*/ 4842 w 4842"/>
              <a:gd name="T107" fmla="*/ 1976 h 1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42" h="1976">
                <a:moveTo>
                  <a:pt x="0" y="0"/>
                </a:moveTo>
                <a:lnTo>
                  <a:pt x="14" y="0"/>
                </a:lnTo>
                <a:lnTo>
                  <a:pt x="14" y="8"/>
                </a:lnTo>
                <a:lnTo>
                  <a:pt x="22" y="8"/>
                </a:lnTo>
                <a:lnTo>
                  <a:pt x="22" y="12"/>
                </a:lnTo>
                <a:lnTo>
                  <a:pt x="96" y="12"/>
                </a:lnTo>
                <a:lnTo>
                  <a:pt x="96" y="20"/>
                </a:lnTo>
                <a:lnTo>
                  <a:pt x="150" y="20"/>
                </a:lnTo>
                <a:lnTo>
                  <a:pt x="150" y="28"/>
                </a:lnTo>
                <a:lnTo>
                  <a:pt x="158" y="28"/>
                </a:lnTo>
                <a:lnTo>
                  <a:pt x="158" y="54"/>
                </a:lnTo>
                <a:lnTo>
                  <a:pt x="192" y="54"/>
                </a:lnTo>
                <a:lnTo>
                  <a:pt x="192" y="62"/>
                </a:lnTo>
                <a:lnTo>
                  <a:pt x="214" y="62"/>
                </a:lnTo>
                <a:lnTo>
                  <a:pt x="214" y="70"/>
                </a:lnTo>
                <a:lnTo>
                  <a:pt x="224" y="70"/>
                </a:lnTo>
                <a:lnTo>
                  <a:pt x="224" y="82"/>
                </a:lnTo>
                <a:lnTo>
                  <a:pt x="234" y="82"/>
                </a:lnTo>
                <a:lnTo>
                  <a:pt x="234" y="88"/>
                </a:lnTo>
                <a:lnTo>
                  <a:pt x="246" y="88"/>
                </a:lnTo>
                <a:lnTo>
                  <a:pt x="246" y="108"/>
                </a:lnTo>
                <a:lnTo>
                  <a:pt x="268" y="108"/>
                </a:lnTo>
                <a:lnTo>
                  <a:pt x="268" y="124"/>
                </a:lnTo>
                <a:lnTo>
                  <a:pt x="276" y="124"/>
                </a:lnTo>
                <a:lnTo>
                  <a:pt x="276" y="136"/>
                </a:lnTo>
                <a:lnTo>
                  <a:pt x="288" y="136"/>
                </a:lnTo>
                <a:lnTo>
                  <a:pt x="288" y="144"/>
                </a:lnTo>
                <a:lnTo>
                  <a:pt x="298" y="144"/>
                </a:lnTo>
                <a:lnTo>
                  <a:pt x="298" y="166"/>
                </a:lnTo>
                <a:lnTo>
                  <a:pt x="308" y="166"/>
                </a:lnTo>
                <a:lnTo>
                  <a:pt x="308" y="192"/>
                </a:lnTo>
                <a:lnTo>
                  <a:pt x="320" y="192"/>
                </a:lnTo>
                <a:lnTo>
                  <a:pt x="320" y="212"/>
                </a:lnTo>
                <a:lnTo>
                  <a:pt x="342" y="212"/>
                </a:lnTo>
                <a:lnTo>
                  <a:pt x="342" y="220"/>
                </a:lnTo>
                <a:lnTo>
                  <a:pt x="372" y="220"/>
                </a:lnTo>
                <a:lnTo>
                  <a:pt x="372" y="228"/>
                </a:lnTo>
                <a:lnTo>
                  <a:pt x="382" y="228"/>
                </a:lnTo>
                <a:lnTo>
                  <a:pt x="382" y="232"/>
                </a:lnTo>
                <a:lnTo>
                  <a:pt x="394" y="232"/>
                </a:lnTo>
                <a:lnTo>
                  <a:pt x="394" y="248"/>
                </a:lnTo>
                <a:lnTo>
                  <a:pt x="404" y="248"/>
                </a:lnTo>
                <a:lnTo>
                  <a:pt x="404" y="254"/>
                </a:lnTo>
                <a:lnTo>
                  <a:pt x="416" y="254"/>
                </a:lnTo>
                <a:lnTo>
                  <a:pt x="416" y="262"/>
                </a:lnTo>
                <a:lnTo>
                  <a:pt x="434" y="262"/>
                </a:lnTo>
                <a:lnTo>
                  <a:pt x="434" y="270"/>
                </a:lnTo>
                <a:lnTo>
                  <a:pt x="456" y="270"/>
                </a:lnTo>
                <a:lnTo>
                  <a:pt x="456" y="274"/>
                </a:lnTo>
                <a:lnTo>
                  <a:pt x="468" y="274"/>
                </a:lnTo>
                <a:lnTo>
                  <a:pt x="468" y="282"/>
                </a:lnTo>
                <a:lnTo>
                  <a:pt x="478" y="282"/>
                </a:lnTo>
                <a:lnTo>
                  <a:pt x="478" y="296"/>
                </a:lnTo>
                <a:lnTo>
                  <a:pt x="490" y="296"/>
                </a:lnTo>
                <a:lnTo>
                  <a:pt x="490" y="310"/>
                </a:lnTo>
                <a:lnTo>
                  <a:pt x="500" y="310"/>
                </a:lnTo>
                <a:lnTo>
                  <a:pt x="500" y="332"/>
                </a:lnTo>
                <a:lnTo>
                  <a:pt x="510" y="332"/>
                </a:lnTo>
                <a:lnTo>
                  <a:pt x="510" y="352"/>
                </a:lnTo>
                <a:lnTo>
                  <a:pt x="530" y="352"/>
                </a:lnTo>
                <a:lnTo>
                  <a:pt x="530" y="358"/>
                </a:lnTo>
                <a:lnTo>
                  <a:pt x="544" y="358"/>
                </a:lnTo>
                <a:lnTo>
                  <a:pt x="544" y="386"/>
                </a:lnTo>
                <a:lnTo>
                  <a:pt x="552" y="386"/>
                </a:lnTo>
                <a:lnTo>
                  <a:pt x="552" y="430"/>
                </a:lnTo>
                <a:lnTo>
                  <a:pt x="562" y="430"/>
                </a:lnTo>
                <a:lnTo>
                  <a:pt x="562" y="466"/>
                </a:lnTo>
                <a:lnTo>
                  <a:pt x="574" y="466"/>
                </a:lnTo>
                <a:lnTo>
                  <a:pt x="574" y="508"/>
                </a:lnTo>
                <a:lnTo>
                  <a:pt x="584" y="508"/>
                </a:lnTo>
                <a:lnTo>
                  <a:pt x="584" y="560"/>
                </a:lnTo>
                <a:lnTo>
                  <a:pt x="596" y="560"/>
                </a:lnTo>
                <a:lnTo>
                  <a:pt x="596" y="632"/>
                </a:lnTo>
                <a:lnTo>
                  <a:pt x="606" y="632"/>
                </a:lnTo>
                <a:lnTo>
                  <a:pt x="606" y="818"/>
                </a:lnTo>
                <a:lnTo>
                  <a:pt x="618" y="818"/>
                </a:lnTo>
                <a:lnTo>
                  <a:pt x="618" y="888"/>
                </a:lnTo>
                <a:lnTo>
                  <a:pt x="626" y="888"/>
                </a:lnTo>
                <a:lnTo>
                  <a:pt x="626" y="920"/>
                </a:lnTo>
                <a:lnTo>
                  <a:pt x="636" y="920"/>
                </a:lnTo>
                <a:lnTo>
                  <a:pt x="636" y="928"/>
                </a:lnTo>
                <a:lnTo>
                  <a:pt x="648" y="928"/>
                </a:lnTo>
                <a:lnTo>
                  <a:pt x="648" y="936"/>
                </a:lnTo>
                <a:lnTo>
                  <a:pt x="692" y="936"/>
                </a:lnTo>
                <a:lnTo>
                  <a:pt x="692" y="944"/>
                </a:lnTo>
                <a:lnTo>
                  <a:pt x="754" y="944"/>
                </a:lnTo>
                <a:lnTo>
                  <a:pt x="754" y="950"/>
                </a:lnTo>
                <a:lnTo>
                  <a:pt x="776" y="950"/>
                </a:lnTo>
                <a:lnTo>
                  <a:pt x="776" y="958"/>
                </a:lnTo>
                <a:lnTo>
                  <a:pt x="820" y="958"/>
                </a:lnTo>
                <a:lnTo>
                  <a:pt x="820" y="966"/>
                </a:lnTo>
                <a:lnTo>
                  <a:pt x="838" y="966"/>
                </a:lnTo>
                <a:lnTo>
                  <a:pt x="838" y="984"/>
                </a:lnTo>
                <a:lnTo>
                  <a:pt x="850" y="984"/>
                </a:lnTo>
                <a:lnTo>
                  <a:pt x="850" y="1000"/>
                </a:lnTo>
                <a:lnTo>
                  <a:pt x="860" y="1000"/>
                </a:lnTo>
                <a:lnTo>
                  <a:pt x="860" y="1016"/>
                </a:lnTo>
                <a:lnTo>
                  <a:pt x="882" y="1016"/>
                </a:lnTo>
                <a:lnTo>
                  <a:pt x="882" y="1024"/>
                </a:lnTo>
                <a:lnTo>
                  <a:pt x="894" y="1024"/>
                </a:lnTo>
                <a:lnTo>
                  <a:pt x="894" y="1032"/>
                </a:lnTo>
                <a:lnTo>
                  <a:pt x="902" y="1032"/>
                </a:lnTo>
                <a:lnTo>
                  <a:pt x="902" y="1066"/>
                </a:lnTo>
                <a:lnTo>
                  <a:pt x="912" y="1066"/>
                </a:lnTo>
                <a:lnTo>
                  <a:pt x="912" y="1072"/>
                </a:lnTo>
                <a:lnTo>
                  <a:pt x="924" y="1072"/>
                </a:lnTo>
                <a:lnTo>
                  <a:pt x="924" y="1088"/>
                </a:lnTo>
                <a:lnTo>
                  <a:pt x="956" y="1088"/>
                </a:lnTo>
                <a:lnTo>
                  <a:pt x="956" y="1096"/>
                </a:lnTo>
                <a:lnTo>
                  <a:pt x="978" y="1096"/>
                </a:lnTo>
                <a:lnTo>
                  <a:pt x="978" y="1104"/>
                </a:lnTo>
                <a:lnTo>
                  <a:pt x="998" y="1104"/>
                </a:lnTo>
                <a:lnTo>
                  <a:pt x="998" y="1122"/>
                </a:lnTo>
                <a:lnTo>
                  <a:pt x="1051" y="1122"/>
                </a:lnTo>
                <a:lnTo>
                  <a:pt x="1051" y="1130"/>
                </a:lnTo>
                <a:lnTo>
                  <a:pt x="1073" y="1130"/>
                </a:lnTo>
                <a:lnTo>
                  <a:pt x="1073" y="1138"/>
                </a:lnTo>
                <a:lnTo>
                  <a:pt x="1081" y="1138"/>
                </a:lnTo>
                <a:lnTo>
                  <a:pt x="1081" y="1146"/>
                </a:lnTo>
                <a:lnTo>
                  <a:pt x="1103" y="1146"/>
                </a:lnTo>
                <a:lnTo>
                  <a:pt x="1103" y="1164"/>
                </a:lnTo>
                <a:lnTo>
                  <a:pt x="1113" y="1164"/>
                </a:lnTo>
                <a:lnTo>
                  <a:pt x="1113" y="1172"/>
                </a:lnTo>
                <a:lnTo>
                  <a:pt x="1125" y="1172"/>
                </a:lnTo>
                <a:lnTo>
                  <a:pt x="1125" y="1180"/>
                </a:lnTo>
                <a:lnTo>
                  <a:pt x="1147" y="1180"/>
                </a:lnTo>
                <a:lnTo>
                  <a:pt x="1147" y="1186"/>
                </a:lnTo>
                <a:lnTo>
                  <a:pt x="1165" y="1186"/>
                </a:lnTo>
                <a:lnTo>
                  <a:pt x="1165" y="1198"/>
                </a:lnTo>
                <a:lnTo>
                  <a:pt x="1187" y="1198"/>
                </a:lnTo>
                <a:lnTo>
                  <a:pt x="1187" y="1206"/>
                </a:lnTo>
                <a:lnTo>
                  <a:pt x="1199" y="1206"/>
                </a:lnTo>
                <a:lnTo>
                  <a:pt x="1199" y="1294"/>
                </a:lnTo>
                <a:lnTo>
                  <a:pt x="1209" y="1294"/>
                </a:lnTo>
                <a:lnTo>
                  <a:pt x="1209" y="1332"/>
                </a:lnTo>
                <a:lnTo>
                  <a:pt x="1221" y="1332"/>
                </a:lnTo>
                <a:lnTo>
                  <a:pt x="1221" y="1342"/>
                </a:lnTo>
                <a:lnTo>
                  <a:pt x="1231" y="1342"/>
                </a:lnTo>
                <a:lnTo>
                  <a:pt x="1231" y="1352"/>
                </a:lnTo>
                <a:lnTo>
                  <a:pt x="1261" y="1352"/>
                </a:lnTo>
                <a:lnTo>
                  <a:pt x="1261" y="1360"/>
                </a:lnTo>
                <a:lnTo>
                  <a:pt x="1335" y="1360"/>
                </a:lnTo>
                <a:lnTo>
                  <a:pt x="1335" y="1372"/>
                </a:lnTo>
                <a:lnTo>
                  <a:pt x="1423" y="1372"/>
                </a:lnTo>
                <a:lnTo>
                  <a:pt x="1423" y="1392"/>
                </a:lnTo>
                <a:lnTo>
                  <a:pt x="1463" y="1392"/>
                </a:lnTo>
                <a:lnTo>
                  <a:pt x="1463" y="1402"/>
                </a:lnTo>
                <a:lnTo>
                  <a:pt x="1475" y="1402"/>
                </a:lnTo>
                <a:lnTo>
                  <a:pt x="1475" y="1410"/>
                </a:lnTo>
                <a:lnTo>
                  <a:pt x="1497" y="1410"/>
                </a:lnTo>
                <a:lnTo>
                  <a:pt x="1497" y="1420"/>
                </a:lnTo>
                <a:lnTo>
                  <a:pt x="1515" y="1420"/>
                </a:lnTo>
                <a:lnTo>
                  <a:pt x="1515" y="1430"/>
                </a:lnTo>
                <a:lnTo>
                  <a:pt x="1537" y="1430"/>
                </a:lnTo>
                <a:lnTo>
                  <a:pt x="1537" y="1452"/>
                </a:lnTo>
                <a:lnTo>
                  <a:pt x="1687" y="1452"/>
                </a:lnTo>
                <a:lnTo>
                  <a:pt x="1687" y="1462"/>
                </a:lnTo>
                <a:lnTo>
                  <a:pt x="1707" y="1462"/>
                </a:lnTo>
                <a:lnTo>
                  <a:pt x="1707" y="1472"/>
                </a:lnTo>
                <a:lnTo>
                  <a:pt x="1729" y="1472"/>
                </a:lnTo>
                <a:lnTo>
                  <a:pt x="1729" y="1482"/>
                </a:lnTo>
                <a:lnTo>
                  <a:pt x="1751" y="1482"/>
                </a:lnTo>
                <a:lnTo>
                  <a:pt x="1751" y="1492"/>
                </a:lnTo>
                <a:lnTo>
                  <a:pt x="1769" y="1492"/>
                </a:lnTo>
                <a:lnTo>
                  <a:pt x="1769" y="1512"/>
                </a:lnTo>
                <a:lnTo>
                  <a:pt x="1783" y="1512"/>
                </a:lnTo>
                <a:lnTo>
                  <a:pt x="1783" y="1522"/>
                </a:lnTo>
                <a:lnTo>
                  <a:pt x="1791" y="1522"/>
                </a:lnTo>
                <a:lnTo>
                  <a:pt x="1791" y="1586"/>
                </a:lnTo>
                <a:lnTo>
                  <a:pt x="1803" y="1586"/>
                </a:lnTo>
                <a:lnTo>
                  <a:pt x="1803" y="1610"/>
                </a:lnTo>
                <a:lnTo>
                  <a:pt x="1813" y="1610"/>
                </a:lnTo>
                <a:lnTo>
                  <a:pt x="1813" y="1632"/>
                </a:lnTo>
                <a:lnTo>
                  <a:pt x="1825" y="1632"/>
                </a:lnTo>
                <a:lnTo>
                  <a:pt x="1825" y="1644"/>
                </a:lnTo>
                <a:lnTo>
                  <a:pt x="1835" y="1644"/>
                </a:lnTo>
                <a:lnTo>
                  <a:pt x="1835" y="1654"/>
                </a:lnTo>
                <a:lnTo>
                  <a:pt x="1909" y="1654"/>
                </a:lnTo>
                <a:lnTo>
                  <a:pt x="1909" y="1666"/>
                </a:lnTo>
                <a:lnTo>
                  <a:pt x="2067" y="1666"/>
                </a:lnTo>
                <a:lnTo>
                  <a:pt x="2067" y="1676"/>
                </a:lnTo>
                <a:lnTo>
                  <a:pt x="2121" y="1676"/>
                </a:lnTo>
                <a:lnTo>
                  <a:pt x="2121" y="1690"/>
                </a:lnTo>
                <a:lnTo>
                  <a:pt x="2303" y="1690"/>
                </a:lnTo>
                <a:lnTo>
                  <a:pt x="2303" y="1700"/>
                </a:lnTo>
                <a:lnTo>
                  <a:pt x="2365" y="1700"/>
                </a:lnTo>
                <a:lnTo>
                  <a:pt x="2365" y="1710"/>
                </a:lnTo>
                <a:lnTo>
                  <a:pt x="2387" y="1710"/>
                </a:lnTo>
                <a:lnTo>
                  <a:pt x="2387" y="1734"/>
                </a:lnTo>
                <a:lnTo>
                  <a:pt x="2409" y="1734"/>
                </a:lnTo>
                <a:lnTo>
                  <a:pt x="2409" y="1746"/>
                </a:lnTo>
                <a:lnTo>
                  <a:pt x="2449" y="1746"/>
                </a:lnTo>
                <a:lnTo>
                  <a:pt x="2449" y="1760"/>
                </a:lnTo>
                <a:lnTo>
                  <a:pt x="2611" y="1760"/>
                </a:lnTo>
                <a:lnTo>
                  <a:pt x="2611" y="1772"/>
                </a:lnTo>
                <a:lnTo>
                  <a:pt x="2991" y="1772"/>
                </a:lnTo>
                <a:lnTo>
                  <a:pt x="2991" y="1792"/>
                </a:lnTo>
                <a:lnTo>
                  <a:pt x="3491" y="1792"/>
                </a:lnTo>
                <a:lnTo>
                  <a:pt x="3491" y="1810"/>
                </a:lnTo>
                <a:lnTo>
                  <a:pt x="3521" y="1810"/>
                </a:lnTo>
                <a:lnTo>
                  <a:pt x="3521" y="1828"/>
                </a:lnTo>
                <a:lnTo>
                  <a:pt x="3531" y="1828"/>
                </a:lnTo>
                <a:lnTo>
                  <a:pt x="3531" y="1846"/>
                </a:lnTo>
                <a:lnTo>
                  <a:pt x="3575" y="1846"/>
                </a:lnTo>
                <a:lnTo>
                  <a:pt x="3575" y="1882"/>
                </a:lnTo>
                <a:lnTo>
                  <a:pt x="3595" y="1882"/>
                </a:lnTo>
                <a:lnTo>
                  <a:pt x="3595" y="1900"/>
                </a:lnTo>
                <a:lnTo>
                  <a:pt x="3627" y="1900"/>
                </a:lnTo>
                <a:lnTo>
                  <a:pt x="3627" y="1918"/>
                </a:lnTo>
                <a:lnTo>
                  <a:pt x="4168" y="1918"/>
                </a:lnTo>
                <a:lnTo>
                  <a:pt x="4168" y="1942"/>
                </a:lnTo>
                <a:lnTo>
                  <a:pt x="4178" y="1942"/>
                </a:lnTo>
                <a:lnTo>
                  <a:pt x="4178" y="1976"/>
                </a:lnTo>
                <a:lnTo>
                  <a:pt x="4842" y="1976"/>
                </a:lnTo>
                <a:lnTo>
                  <a:pt x="4842" y="1976"/>
                </a:lnTo>
                <a:lnTo>
                  <a:pt x="4842" y="1976"/>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83" name="Freeform 124"/>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84" name="Freeform 125"/>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85" name="Freeform 126"/>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86" name="Freeform 127"/>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87" name="Freeform 128"/>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88" name="Freeform 129"/>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89" name="Freeform 130"/>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90" name="Freeform 131"/>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91" name="Freeform 132"/>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92" name="Freeform 133"/>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93" name="Freeform 134"/>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94" name="Freeform 135"/>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95" name="Freeform 136"/>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96" name="Freeform 137"/>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97" name="Freeform 138"/>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98" name="Freeform 139"/>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199" name="Freeform 140"/>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00" name="Freeform 141"/>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01" name="Freeform 142"/>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02" name="Freeform 143"/>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03" name="Freeform 144"/>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04" name="Freeform 145"/>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05" name="Freeform 146"/>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06" name="Freeform 147"/>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07" name="Freeform 148"/>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08" name="Freeform 149"/>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09" name="Freeform 150"/>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10" name="Freeform 151"/>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11" name="Freeform 152"/>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12" name="Freeform 153"/>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13" name="Freeform 154"/>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14" name="Freeform 155"/>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15" name="Freeform 156"/>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16" name="Freeform 157"/>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17" name="Freeform 158"/>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18" name="Freeform 159"/>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19" name="Freeform 160"/>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20" name="Freeform 161"/>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21" name="Freeform 162"/>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22" name="Freeform 163"/>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23" name="Freeform 164"/>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24" name="Freeform 165"/>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25" name="Freeform 166"/>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26" name="Freeform 167"/>
          <p:cNvSpPr>
            <a:spLocks/>
          </p:cNvSpPr>
          <p:nvPr/>
        </p:nvSpPr>
        <p:spPr bwMode="auto">
          <a:xfrm>
            <a:off x="1028383" y="174942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27" name="Freeform 168"/>
          <p:cNvSpPr>
            <a:spLocks/>
          </p:cNvSpPr>
          <p:nvPr/>
        </p:nvSpPr>
        <p:spPr bwMode="auto">
          <a:xfrm>
            <a:off x="1857058" y="2308225"/>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28" name="Freeform 169"/>
          <p:cNvSpPr>
            <a:spLocks/>
          </p:cNvSpPr>
          <p:nvPr/>
        </p:nvSpPr>
        <p:spPr bwMode="auto">
          <a:xfrm>
            <a:off x="1857058" y="2308225"/>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29" name="Freeform 170"/>
          <p:cNvSpPr>
            <a:spLocks/>
          </p:cNvSpPr>
          <p:nvPr/>
        </p:nvSpPr>
        <p:spPr bwMode="auto">
          <a:xfrm>
            <a:off x="1857058" y="2308225"/>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30" name="Freeform 171"/>
          <p:cNvSpPr>
            <a:spLocks/>
          </p:cNvSpPr>
          <p:nvPr/>
        </p:nvSpPr>
        <p:spPr bwMode="auto">
          <a:xfrm>
            <a:off x="1857058" y="2308225"/>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31" name="Freeform 172"/>
          <p:cNvSpPr>
            <a:spLocks/>
          </p:cNvSpPr>
          <p:nvPr/>
        </p:nvSpPr>
        <p:spPr bwMode="auto">
          <a:xfrm>
            <a:off x="1857058" y="2308225"/>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32" name="Freeform 173"/>
          <p:cNvSpPr>
            <a:spLocks/>
          </p:cNvSpPr>
          <p:nvPr/>
        </p:nvSpPr>
        <p:spPr bwMode="auto">
          <a:xfrm>
            <a:off x="1869758" y="2352675"/>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33" name="Freeform 174"/>
          <p:cNvSpPr>
            <a:spLocks/>
          </p:cNvSpPr>
          <p:nvPr/>
        </p:nvSpPr>
        <p:spPr bwMode="auto">
          <a:xfrm>
            <a:off x="1869758" y="2352675"/>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34" name="Freeform 175"/>
          <p:cNvSpPr>
            <a:spLocks/>
          </p:cNvSpPr>
          <p:nvPr/>
        </p:nvSpPr>
        <p:spPr bwMode="auto">
          <a:xfrm>
            <a:off x="1888808" y="241935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35" name="Freeform 176"/>
          <p:cNvSpPr>
            <a:spLocks/>
          </p:cNvSpPr>
          <p:nvPr/>
        </p:nvSpPr>
        <p:spPr bwMode="auto">
          <a:xfrm>
            <a:off x="1904683" y="2476500"/>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36" name="Freeform 177"/>
          <p:cNvSpPr>
            <a:spLocks/>
          </p:cNvSpPr>
          <p:nvPr/>
        </p:nvSpPr>
        <p:spPr bwMode="auto">
          <a:xfrm>
            <a:off x="1923733" y="254317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6"/>
                </a:lnTo>
                <a:lnTo>
                  <a:pt x="26" y="16"/>
                </a:lnTo>
                <a:lnTo>
                  <a:pt x="26" y="0"/>
                </a:lnTo>
                <a:lnTo>
                  <a:pt x="16" y="0"/>
                </a:lnTo>
                <a:lnTo>
                  <a:pt x="16" y="16"/>
                </a:lnTo>
                <a:lnTo>
                  <a:pt x="0" y="16"/>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37" name="Freeform 178"/>
          <p:cNvSpPr>
            <a:spLocks/>
          </p:cNvSpPr>
          <p:nvPr/>
        </p:nvSpPr>
        <p:spPr bwMode="auto">
          <a:xfrm>
            <a:off x="1923733" y="254317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6"/>
                </a:lnTo>
                <a:lnTo>
                  <a:pt x="26" y="16"/>
                </a:lnTo>
                <a:lnTo>
                  <a:pt x="26" y="0"/>
                </a:lnTo>
                <a:lnTo>
                  <a:pt x="16" y="0"/>
                </a:lnTo>
                <a:lnTo>
                  <a:pt x="16" y="16"/>
                </a:lnTo>
                <a:lnTo>
                  <a:pt x="0" y="16"/>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38" name="Freeform 179"/>
          <p:cNvSpPr>
            <a:spLocks/>
          </p:cNvSpPr>
          <p:nvPr/>
        </p:nvSpPr>
        <p:spPr bwMode="auto">
          <a:xfrm>
            <a:off x="1923733" y="2543175"/>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6"/>
                </a:lnTo>
                <a:lnTo>
                  <a:pt x="26" y="16"/>
                </a:lnTo>
                <a:lnTo>
                  <a:pt x="26" y="0"/>
                </a:lnTo>
                <a:lnTo>
                  <a:pt x="16" y="0"/>
                </a:lnTo>
                <a:lnTo>
                  <a:pt x="16" y="16"/>
                </a:lnTo>
                <a:lnTo>
                  <a:pt x="0" y="16"/>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39" name="Freeform 180"/>
          <p:cNvSpPr>
            <a:spLocks/>
          </p:cNvSpPr>
          <p:nvPr/>
        </p:nvSpPr>
        <p:spPr bwMode="auto">
          <a:xfrm>
            <a:off x="1939608" y="2625725"/>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40" name="Freeform 181"/>
          <p:cNvSpPr>
            <a:spLocks/>
          </p:cNvSpPr>
          <p:nvPr/>
        </p:nvSpPr>
        <p:spPr bwMode="auto">
          <a:xfrm>
            <a:off x="1939608" y="2625725"/>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41" name="Freeform 182"/>
          <p:cNvSpPr>
            <a:spLocks/>
          </p:cNvSpPr>
          <p:nvPr/>
        </p:nvSpPr>
        <p:spPr bwMode="auto">
          <a:xfrm>
            <a:off x="1955483" y="2743200"/>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42" name="Freeform 183"/>
          <p:cNvSpPr>
            <a:spLocks/>
          </p:cNvSpPr>
          <p:nvPr/>
        </p:nvSpPr>
        <p:spPr bwMode="auto">
          <a:xfrm>
            <a:off x="1955483" y="2743200"/>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43" name="Freeform 184"/>
          <p:cNvSpPr>
            <a:spLocks/>
          </p:cNvSpPr>
          <p:nvPr/>
        </p:nvSpPr>
        <p:spPr bwMode="auto">
          <a:xfrm>
            <a:off x="1955483" y="2743200"/>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44" name="Freeform 185"/>
          <p:cNvSpPr>
            <a:spLocks/>
          </p:cNvSpPr>
          <p:nvPr/>
        </p:nvSpPr>
        <p:spPr bwMode="auto">
          <a:xfrm>
            <a:off x="1974533" y="3041650"/>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45" name="Freeform 186"/>
          <p:cNvSpPr>
            <a:spLocks/>
          </p:cNvSpPr>
          <p:nvPr/>
        </p:nvSpPr>
        <p:spPr bwMode="auto">
          <a:xfrm>
            <a:off x="1974533" y="3041650"/>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46" name="Freeform 187"/>
          <p:cNvSpPr>
            <a:spLocks/>
          </p:cNvSpPr>
          <p:nvPr/>
        </p:nvSpPr>
        <p:spPr bwMode="auto">
          <a:xfrm>
            <a:off x="1974533" y="3041650"/>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47" name="Freeform 188"/>
          <p:cNvSpPr>
            <a:spLocks/>
          </p:cNvSpPr>
          <p:nvPr/>
        </p:nvSpPr>
        <p:spPr bwMode="auto">
          <a:xfrm>
            <a:off x="1974533" y="3041650"/>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48" name="Freeform 189"/>
          <p:cNvSpPr>
            <a:spLocks/>
          </p:cNvSpPr>
          <p:nvPr/>
        </p:nvSpPr>
        <p:spPr bwMode="auto">
          <a:xfrm>
            <a:off x="1987233" y="3146425"/>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49" name="Freeform 190"/>
          <p:cNvSpPr>
            <a:spLocks/>
          </p:cNvSpPr>
          <p:nvPr/>
        </p:nvSpPr>
        <p:spPr bwMode="auto">
          <a:xfrm>
            <a:off x="1987233" y="3146425"/>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50" name="Freeform 191"/>
          <p:cNvSpPr>
            <a:spLocks/>
          </p:cNvSpPr>
          <p:nvPr/>
        </p:nvSpPr>
        <p:spPr bwMode="auto">
          <a:xfrm>
            <a:off x="1987233" y="3146425"/>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51" name="Freeform 192"/>
          <p:cNvSpPr>
            <a:spLocks/>
          </p:cNvSpPr>
          <p:nvPr/>
        </p:nvSpPr>
        <p:spPr bwMode="auto">
          <a:xfrm>
            <a:off x="1987233" y="3146425"/>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52" name="Freeform 193"/>
          <p:cNvSpPr>
            <a:spLocks/>
          </p:cNvSpPr>
          <p:nvPr/>
        </p:nvSpPr>
        <p:spPr bwMode="auto">
          <a:xfrm>
            <a:off x="2126933" y="3238500"/>
            <a:ext cx="66675" cy="57150"/>
          </a:xfrm>
          <a:custGeom>
            <a:avLst/>
            <a:gdLst>
              <a:gd name="T0" fmla="*/ 16 w 42"/>
              <a:gd name="T1" fmla="*/ 36 h 36"/>
              <a:gd name="T2" fmla="*/ 24 w 42"/>
              <a:gd name="T3" fmla="*/ 36 h 36"/>
              <a:gd name="T4" fmla="*/ 24 w 42"/>
              <a:gd name="T5" fmla="*/ 22 h 36"/>
              <a:gd name="T6" fmla="*/ 42 w 42"/>
              <a:gd name="T7" fmla="*/ 22 h 36"/>
              <a:gd name="T8" fmla="*/ 42 w 42"/>
              <a:gd name="T9" fmla="*/ 16 h 36"/>
              <a:gd name="T10" fmla="*/ 24 w 42"/>
              <a:gd name="T11" fmla="*/ 16 h 36"/>
              <a:gd name="T12" fmla="*/ 24 w 42"/>
              <a:gd name="T13" fmla="*/ 0 h 36"/>
              <a:gd name="T14" fmla="*/ 16 w 42"/>
              <a:gd name="T15" fmla="*/ 0 h 36"/>
              <a:gd name="T16" fmla="*/ 16 w 42"/>
              <a:gd name="T17" fmla="*/ 16 h 36"/>
              <a:gd name="T18" fmla="*/ 0 w 42"/>
              <a:gd name="T19" fmla="*/ 16 h 36"/>
              <a:gd name="T20" fmla="*/ 0 w 42"/>
              <a:gd name="T21" fmla="*/ 22 h 36"/>
              <a:gd name="T22" fmla="*/ 16 w 42"/>
              <a:gd name="T23" fmla="*/ 22 h 36"/>
              <a:gd name="T24" fmla="*/ 16 w 42"/>
              <a:gd name="T25" fmla="*/ 36 h 36"/>
              <a:gd name="T26" fmla="*/ 16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6" y="36"/>
                </a:moveTo>
                <a:lnTo>
                  <a:pt x="24" y="36"/>
                </a:lnTo>
                <a:lnTo>
                  <a:pt x="24" y="22"/>
                </a:lnTo>
                <a:lnTo>
                  <a:pt x="42" y="22"/>
                </a:lnTo>
                <a:lnTo>
                  <a:pt x="42" y="16"/>
                </a:lnTo>
                <a:lnTo>
                  <a:pt x="24" y="16"/>
                </a:lnTo>
                <a:lnTo>
                  <a:pt x="24" y="0"/>
                </a:lnTo>
                <a:lnTo>
                  <a:pt x="16" y="0"/>
                </a:lnTo>
                <a:lnTo>
                  <a:pt x="16" y="16"/>
                </a:lnTo>
                <a:lnTo>
                  <a:pt x="0" y="16"/>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53" name="Freeform 194"/>
          <p:cNvSpPr>
            <a:spLocks/>
          </p:cNvSpPr>
          <p:nvPr/>
        </p:nvSpPr>
        <p:spPr bwMode="auto">
          <a:xfrm>
            <a:off x="2377758" y="3349625"/>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6"/>
                </a:lnTo>
                <a:lnTo>
                  <a:pt x="24" y="16"/>
                </a:lnTo>
                <a:lnTo>
                  <a:pt x="24" y="0"/>
                </a:lnTo>
                <a:lnTo>
                  <a:pt x="16" y="0"/>
                </a:lnTo>
                <a:lnTo>
                  <a:pt x="16" y="16"/>
                </a:lnTo>
                <a:lnTo>
                  <a:pt x="0" y="16"/>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54" name="Freeform 195"/>
          <p:cNvSpPr>
            <a:spLocks/>
          </p:cNvSpPr>
          <p:nvPr/>
        </p:nvSpPr>
        <p:spPr bwMode="auto">
          <a:xfrm>
            <a:off x="2412683" y="3362325"/>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55" name="Freeform 196"/>
          <p:cNvSpPr>
            <a:spLocks/>
          </p:cNvSpPr>
          <p:nvPr/>
        </p:nvSpPr>
        <p:spPr bwMode="auto">
          <a:xfrm>
            <a:off x="2447608" y="3425825"/>
            <a:ext cx="66675" cy="60325"/>
          </a:xfrm>
          <a:custGeom>
            <a:avLst/>
            <a:gdLst>
              <a:gd name="T0" fmla="*/ 14 w 42"/>
              <a:gd name="T1" fmla="*/ 38 h 38"/>
              <a:gd name="T2" fmla="*/ 24 w 42"/>
              <a:gd name="T3" fmla="*/ 38 h 38"/>
              <a:gd name="T4" fmla="*/ 24 w 42"/>
              <a:gd name="T5" fmla="*/ 24 h 38"/>
              <a:gd name="T6" fmla="*/ 42 w 42"/>
              <a:gd name="T7" fmla="*/ 24 h 38"/>
              <a:gd name="T8" fmla="*/ 42 w 42"/>
              <a:gd name="T9" fmla="*/ 16 h 38"/>
              <a:gd name="T10" fmla="*/ 24 w 42"/>
              <a:gd name="T11" fmla="*/ 16 h 38"/>
              <a:gd name="T12" fmla="*/ 24 w 42"/>
              <a:gd name="T13" fmla="*/ 0 h 38"/>
              <a:gd name="T14" fmla="*/ 14 w 42"/>
              <a:gd name="T15" fmla="*/ 0 h 38"/>
              <a:gd name="T16" fmla="*/ 14 w 42"/>
              <a:gd name="T17" fmla="*/ 16 h 38"/>
              <a:gd name="T18" fmla="*/ 0 w 42"/>
              <a:gd name="T19" fmla="*/ 16 h 38"/>
              <a:gd name="T20" fmla="*/ 0 w 42"/>
              <a:gd name="T21" fmla="*/ 24 h 38"/>
              <a:gd name="T22" fmla="*/ 14 w 42"/>
              <a:gd name="T23" fmla="*/ 24 h 38"/>
              <a:gd name="T24" fmla="*/ 14 w 42"/>
              <a:gd name="T25" fmla="*/ 38 h 38"/>
              <a:gd name="T26" fmla="*/ 14 w 42"/>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8">
                <a:moveTo>
                  <a:pt x="14" y="38"/>
                </a:moveTo>
                <a:lnTo>
                  <a:pt x="24" y="38"/>
                </a:lnTo>
                <a:lnTo>
                  <a:pt x="24" y="24"/>
                </a:lnTo>
                <a:lnTo>
                  <a:pt x="42" y="24"/>
                </a:lnTo>
                <a:lnTo>
                  <a:pt x="42" y="16"/>
                </a:lnTo>
                <a:lnTo>
                  <a:pt x="24" y="16"/>
                </a:lnTo>
                <a:lnTo>
                  <a:pt x="24" y="0"/>
                </a:lnTo>
                <a:lnTo>
                  <a:pt x="14" y="0"/>
                </a:lnTo>
                <a:lnTo>
                  <a:pt x="14" y="16"/>
                </a:lnTo>
                <a:lnTo>
                  <a:pt x="0" y="16"/>
                </a:lnTo>
                <a:lnTo>
                  <a:pt x="0" y="24"/>
                </a:lnTo>
                <a:lnTo>
                  <a:pt x="14" y="24"/>
                </a:lnTo>
                <a:lnTo>
                  <a:pt x="14" y="38"/>
                </a:lnTo>
                <a:lnTo>
                  <a:pt x="14" y="38"/>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56" name="Freeform 197"/>
          <p:cNvSpPr>
            <a:spLocks/>
          </p:cNvSpPr>
          <p:nvPr/>
        </p:nvSpPr>
        <p:spPr bwMode="auto">
          <a:xfrm>
            <a:off x="2460308" y="3438525"/>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57" name="Freeform 198"/>
          <p:cNvSpPr>
            <a:spLocks/>
          </p:cNvSpPr>
          <p:nvPr/>
        </p:nvSpPr>
        <p:spPr bwMode="auto">
          <a:xfrm>
            <a:off x="2511108" y="3463925"/>
            <a:ext cx="66675" cy="57150"/>
          </a:xfrm>
          <a:custGeom>
            <a:avLst/>
            <a:gdLst>
              <a:gd name="T0" fmla="*/ 14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4 w 42"/>
              <a:gd name="T15" fmla="*/ 0 h 36"/>
              <a:gd name="T16" fmla="*/ 14 w 42"/>
              <a:gd name="T17" fmla="*/ 16 h 36"/>
              <a:gd name="T18" fmla="*/ 0 w 42"/>
              <a:gd name="T19" fmla="*/ 16 h 36"/>
              <a:gd name="T20" fmla="*/ 0 w 42"/>
              <a:gd name="T21" fmla="*/ 24 h 36"/>
              <a:gd name="T22" fmla="*/ 14 w 42"/>
              <a:gd name="T23" fmla="*/ 24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4"/>
                </a:lnTo>
                <a:lnTo>
                  <a:pt x="42" y="24"/>
                </a:lnTo>
                <a:lnTo>
                  <a:pt x="42" y="16"/>
                </a:lnTo>
                <a:lnTo>
                  <a:pt x="24" y="16"/>
                </a:lnTo>
                <a:lnTo>
                  <a:pt x="24" y="0"/>
                </a:lnTo>
                <a:lnTo>
                  <a:pt x="14" y="0"/>
                </a:lnTo>
                <a:lnTo>
                  <a:pt x="14" y="16"/>
                </a:lnTo>
                <a:lnTo>
                  <a:pt x="0" y="16"/>
                </a:lnTo>
                <a:lnTo>
                  <a:pt x="0" y="24"/>
                </a:lnTo>
                <a:lnTo>
                  <a:pt x="14" y="24"/>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58" name="Freeform 199"/>
          <p:cNvSpPr>
            <a:spLocks/>
          </p:cNvSpPr>
          <p:nvPr/>
        </p:nvSpPr>
        <p:spPr bwMode="auto">
          <a:xfrm>
            <a:off x="2814321" y="3606800"/>
            <a:ext cx="69850" cy="60325"/>
          </a:xfrm>
          <a:custGeom>
            <a:avLst/>
            <a:gdLst>
              <a:gd name="T0" fmla="*/ 16 w 44"/>
              <a:gd name="T1" fmla="*/ 38 h 38"/>
              <a:gd name="T2" fmla="*/ 24 w 44"/>
              <a:gd name="T3" fmla="*/ 38 h 38"/>
              <a:gd name="T4" fmla="*/ 24 w 44"/>
              <a:gd name="T5" fmla="*/ 24 h 38"/>
              <a:gd name="T6" fmla="*/ 44 w 44"/>
              <a:gd name="T7" fmla="*/ 24 h 38"/>
              <a:gd name="T8" fmla="*/ 44 w 44"/>
              <a:gd name="T9" fmla="*/ 16 h 38"/>
              <a:gd name="T10" fmla="*/ 24 w 44"/>
              <a:gd name="T11" fmla="*/ 16 h 38"/>
              <a:gd name="T12" fmla="*/ 24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4" y="38"/>
                </a:lnTo>
                <a:lnTo>
                  <a:pt x="24" y="24"/>
                </a:lnTo>
                <a:lnTo>
                  <a:pt x="44" y="24"/>
                </a:lnTo>
                <a:lnTo>
                  <a:pt x="44" y="16"/>
                </a:lnTo>
                <a:lnTo>
                  <a:pt x="24" y="16"/>
                </a:lnTo>
                <a:lnTo>
                  <a:pt x="24" y="0"/>
                </a:lnTo>
                <a:lnTo>
                  <a:pt x="16" y="0"/>
                </a:lnTo>
                <a:lnTo>
                  <a:pt x="16" y="16"/>
                </a:lnTo>
                <a:lnTo>
                  <a:pt x="0" y="16"/>
                </a:lnTo>
                <a:lnTo>
                  <a:pt x="0" y="24"/>
                </a:lnTo>
                <a:lnTo>
                  <a:pt x="16" y="24"/>
                </a:lnTo>
                <a:lnTo>
                  <a:pt x="16" y="38"/>
                </a:lnTo>
                <a:lnTo>
                  <a:pt x="16" y="38"/>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59" name="Freeform 200"/>
          <p:cNvSpPr>
            <a:spLocks/>
          </p:cNvSpPr>
          <p:nvPr/>
        </p:nvSpPr>
        <p:spPr bwMode="auto">
          <a:xfrm>
            <a:off x="2861946" y="3638550"/>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60" name="Freeform 201"/>
          <p:cNvSpPr>
            <a:spLocks/>
          </p:cNvSpPr>
          <p:nvPr/>
        </p:nvSpPr>
        <p:spPr bwMode="auto">
          <a:xfrm>
            <a:off x="2861946" y="3638550"/>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61" name="Freeform 202"/>
          <p:cNvSpPr>
            <a:spLocks/>
          </p:cNvSpPr>
          <p:nvPr/>
        </p:nvSpPr>
        <p:spPr bwMode="auto">
          <a:xfrm>
            <a:off x="2861946" y="3638550"/>
            <a:ext cx="69850" cy="57150"/>
          </a:xfrm>
          <a:custGeom>
            <a:avLst/>
            <a:gdLst>
              <a:gd name="T0" fmla="*/ 16 w 44"/>
              <a:gd name="T1" fmla="*/ 36 h 36"/>
              <a:gd name="T2" fmla="*/ 26 w 44"/>
              <a:gd name="T3" fmla="*/ 36 h 36"/>
              <a:gd name="T4" fmla="*/ 26 w 44"/>
              <a:gd name="T5" fmla="*/ 22 h 36"/>
              <a:gd name="T6" fmla="*/ 44 w 44"/>
              <a:gd name="T7" fmla="*/ 22 h 36"/>
              <a:gd name="T8" fmla="*/ 44 w 44"/>
              <a:gd name="T9" fmla="*/ 14 h 36"/>
              <a:gd name="T10" fmla="*/ 26 w 44"/>
              <a:gd name="T11" fmla="*/ 14 h 36"/>
              <a:gd name="T12" fmla="*/ 26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2"/>
                </a:lnTo>
                <a:lnTo>
                  <a:pt x="44" y="22"/>
                </a:lnTo>
                <a:lnTo>
                  <a:pt x="44" y="14"/>
                </a:lnTo>
                <a:lnTo>
                  <a:pt x="26" y="14"/>
                </a:lnTo>
                <a:lnTo>
                  <a:pt x="26"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62" name="Freeform 203"/>
          <p:cNvSpPr>
            <a:spLocks/>
          </p:cNvSpPr>
          <p:nvPr/>
        </p:nvSpPr>
        <p:spPr bwMode="auto">
          <a:xfrm>
            <a:off x="2884171" y="3638550"/>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6263" name="Freeform 204"/>
          <p:cNvSpPr>
            <a:spLocks/>
          </p:cNvSpPr>
          <p:nvPr/>
        </p:nvSpPr>
        <p:spPr bwMode="auto">
          <a:xfrm>
            <a:off x="2884171" y="3638550"/>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9" name="Freeform 206"/>
          <p:cNvSpPr>
            <a:spLocks/>
          </p:cNvSpPr>
          <p:nvPr/>
        </p:nvSpPr>
        <p:spPr bwMode="auto">
          <a:xfrm>
            <a:off x="2896871" y="3648075"/>
            <a:ext cx="69850" cy="60325"/>
          </a:xfrm>
          <a:custGeom>
            <a:avLst/>
            <a:gdLst>
              <a:gd name="T0" fmla="*/ 16 w 44"/>
              <a:gd name="T1" fmla="*/ 38 h 38"/>
              <a:gd name="T2" fmla="*/ 26 w 44"/>
              <a:gd name="T3" fmla="*/ 38 h 38"/>
              <a:gd name="T4" fmla="*/ 26 w 44"/>
              <a:gd name="T5" fmla="*/ 24 h 38"/>
              <a:gd name="T6" fmla="*/ 44 w 44"/>
              <a:gd name="T7" fmla="*/ 24 h 38"/>
              <a:gd name="T8" fmla="*/ 44 w 44"/>
              <a:gd name="T9" fmla="*/ 16 h 38"/>
              <a:gd name="T10" fmla="*/ 26 w 44"/>
              <a:gd name="T11" fmla="*/ 16 h 38"/>
              <a:gd name="T12" fmla="*/ 26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6" y="38"/>
                </a:lnTo>
                <a:lnTo>
                  <a:pt x="26" y="24"/>
                </a:lnTo>
                <a:lnTo>
                  <a:pt x="44" y="24"/>
                </a:lnTo>
                <a:lnTo>
                  <a:pt x="44" y="16"/>
                </a:lnTo>
                <a:lnTo>
                  <a:pt x="26" y="16"/>
                </a:lnTo>
                <a:lnTo>
                  <a:pt x="26" y="0"/>
                </a:lnTo>
                <a:lnTo>
                  <a:pt x="16" y="0"/>
                </a:lnTo>
                <a:lnTo>
                  <a:pt x="16" y="16"/>
                </a:lnTo>
                <a:lnTo>
                  <a:pt x="0" y="16"/>
                </a:lnTo>
                <a:lnTo>
                  <a:pt x="0" y="24"/>
                </a:lnTo>
                <a:lnTo>
                  <a:pt x="16" y="24"/>
                </a:lnTo>
                <a:lnTo>
                  <a:pt x="16" y="38"/>
                </a:lnTo>
                <a:lnTo>
                  <a:pt x="16" y="38"/>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 name="Freeform 207"/>
          <p:cNvSpPr>
            <a:spLocks/>
          </p:cNvSpPr>
          <p:nvPr/>
        </p:nvSpPr>
        <p:spPr bwMode="auto">
          <a:xfrm>
            <a:off x="2912746" y="3794125"/>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 name="Freeform 208"/>
          <p:cNvSpPr>
            <a:spLocks/>
          </p:cNvSpPr>
          <p:nvPr/>
        </p:nvSpPr>
        <p:spPr bwMode="auto">
          <a:xfrm>
            <a:off x="2912746" y="3794125"/>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2" name="Freeform 209"/>
          <p:cNvSpPr>
            <a:spLocks/>
          </p:cNvSpPr>
          <p:nvPr/>
        </p:nvSpPr>
        <p:spPr bwMode="auto">
          <a:xfrm>
            <a:off x="2912746" y="3794125"/>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3" name="Freeform 210"/>
          <p:cNvSpPr>
            <a:spLocks/>
          </p:cNvSpPr>
          <p:nvPr/>
        </p:nvSpPr>
        <p:spPr bwMode="auto">
          <a:xfrm>
            <a:off x="2912746" y="3794125"/>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4" name="Freeform 211"/>
          <p:cNvSpPr>
            <a:spLocks/>
          </p:cNvSpPr>
          <p:nvPr/>
        </p:nvSpPr>
        <p:spPr bwMode="auto">
          <a:xfrm>
            <a:off x="2912746" y="3794125"/>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5" name="Freeform 212"/>
          <p:cNvSpPr>
            <a:spLocks/>
          </p:cNvSpPr>
          <p:nvPr/>
        </p:nvSpPr>
        <p:spPr bwMode="auto">
          <a:xfrm>
            <a:off x="2966721" y="3883025"/>
            <a:ext cx="69850" cy="60325"/>
          </a:xfrm>
          <a:custGeom>
            <a:avLst/>
            <a:gdLst>
              <a:gd name="T0" fmla="*/ 16 w 44"/>
              <a:gd name="T1" fmla="*/ 38 h 38"/>
              <a:gd name="T2" fmla="*/ 24 w 44"/>
              <a:gd name="T3" fmla="*/ 38 h 38"/>
              <a:gd name="T4" fmla="*/ 24 w 44"/>
              <a:gd name="T5" fmla="*/ 24 h 38"/>
              <a:gd name="T6" fmla="*/ 44 w 44"/>
              <a:gd name="T7" fmla="*/ 24 h 38"/>
              <a:gd name="T8" fmla="*/ 44 w 44"/>
              <a:gd name="T9" fmla="*/ 16 h 38"/>
              <a:gd name="T10" fmla="*/ 24 w 44"/>
              <a:gd name="T11" fmla="*/ 16 h 38"/>
              <a:gd name="T12" fmla="*/ 24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4" y="38"/>
                </a:lnTo>
                <a:lnTo>
                  <a:pt x="24" y="24"/>
                </a:lnTo>
                <a:lnTo>
                  <a:pt x="44" y="24"/>
                </a:lnTo>
                <a:lnTo>
                  <a:pt x="44" y="16"/>
                </a:lnTo>
                <a:lnTo>
                  <a:pt x="24" y="16"/>
                </a:lnTo>
                <a:lnTo>
                  <a:pt x="24" y="0"/>
                </a:lnTo>
                <a:lnTo>
                  <a:pt x="16" y="0"/>
                </a:lnTo>
                <a:lnTo>
                  <a:pt x="16" y="16"/>
                </a:lnTo>
                <a:lnTo>
                  <a:pt x="0" y="16"/>
                </a:lnTo>
                <a:lnTo>
                  <a:pt x="0" y="24"/>
                </a:lnTo>
                <a:lnTo>
                  <a:pt x="16" y="24"/>
                </a:lnTo>
                <a:lnTo>
                  <a:pt x="16" y="38"/>
                </a:lnTo>
                <a:lnTo>
                  <a:pt x="16" y="38"/>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6" name="Freeform 213"/>
          <p:cNvSpPr>
            <a:spLocks/>
          </p:cNvSpPr>
          <p:nvPr/>
        </p:nvSpPr>
        <p:spPr bwMode="auto">
          <a:xfrm>
            <a:off x="3030221" y="3902075"/>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7" name="Freeform 214"/>
          <p:cNvSpPr>
            <a:spLocks/>
          </p:cNvSpPr>
          <p:nvPr/>
        </p:nvSpPr>
        <p:spPr bwMode="auto">
          <a:xfrm>
            <a:off x="3182621" y="3911600"/>
            <a:ext cx="69850" cy="60325"/>
          </a:xfrm>
          <a:custGeom>
            <a:avLst/>
            <a:gdLst>
              <a:gd name="T0" fmla="*/ 16 w 44"/>
              <a:gd name="T1" fmla="*/ 38 h 38"/>
              <a:gd name="T2" fmla="*/ 24 w 44"/>
              <a:gd name="T3" fmla="*/ 38 h 38"/>
              <a:gd name="T4" fmla="*/ 24 w 44"/>
              <a:gd name="T5" fmla="*/ 24 h 38"/>
              <a:gd name="T6" fmla="*/ 44 w 44"/>
              <a:gd name="T7" fmla="*/ 24 h 38"/>
              <a:gd name="T8" fmla="*/ 44 w 44"/>
              <a:gd name="T9" fmla="*/ 16 h 38"/>
              <a:gd name="T10" fmla="*/ 24 w 44"/>
              <a:gd name="T11" fmla="*/ 16 h 38"/>
              <a:gd name="T12" fmla="*/ 24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4" y="38"/>
                </a:lnTo>
                <a:lnTo>
                  <a:pt x="24" y="24"/>
                </a:lnTo>
                <a:lnTo>
                  <a:pt x="44" y="24"/>
                </a:lnTo>
                <a:lnTo>
                  <a:pt x="44" y="16"/>
                </a:lnTo>
                <a:lnTo>
                  <a:pt x="24" y="16"/>
                </a:lnTo>
                <a:lnTo>
                  <a:pt x="24" y="0"/>
                </a:lnTo>
                <a:lnTo>
                  <a:pt x="16" y="0"/>
                </a:lnTo>
                <a:lnTo>
                  <a:pt x="16" y="16"/>
                </a:lnTo>
                <a:lnTo>
                  <a:pt x="0" y="16"/>
                </a:lnTo>
                <a:lnTo>
                  <a:pt x="0" y="24"/>
                </a:lnTo>
                <a:lnTo>
                  <a:pt x="16" y="24"/>
                </a:lnTo>
                <a:lnTo>
                  <a:pt x="16" y="38"/>
                </a:lnTo>
                <a:lnTo>
                  <a:pt x="16" y="38"/>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8" name="Freeform 215"/>
          <p:cNvSpPr>
            <a:spLocks/>
          </p:cNvSpPr>
          <p:nvPr/>
        </p:nvSpPr>
        <p:spPr bwMode="auto">
          <a:xfrm>
            <a:off x="3671571" y="4041775"/>
            <a:ext cx="66675" cy="57150"/>
          </a:xfrm>
          <a:custGeom>
            <a:avLst/>
            <a:gdLst>
              <a:gd name="T0" fmla="*/ 14 w 42"/>
              <a:gd name="T1" fmla="*/ 36 h 36"/>
              <a:gd name="T2" fmla="*/ 24 w 42"/>
              <a:gd name="T3" fmla="*/ 36 h 36"/>
              <a:gd name="T4" fmla="*/ 24 w 42"/>
              <a:gd name="T5" fmla="*/ 22 h 36"/>
              <a:gd name="T6" fmla="*/ 42 w 42"/>
              <a:gd name="T7" fmla="*/ 22 h 36"/>
              <a:gd name="T8" fmla="*/ 42 w 42"/>
              <a:gd name="T9" fmla="*/ 14 h 36"/>
              <a:gd name="T10" fmla="*/ 24 w 42"/>
              <a:gd name="T11" fmla="*/ 14 h 36"/>
              <a:gd name="T12" fmla="*/ 24 w 42"/>
              <a:gd name="T13" fmla="*/ 0 h 36"/>
              <a:gd name="T14" fmla="*/ 14 w 42"/>
              <a:gd name="T15" fmla="*/ 0 h 36"/>
              <a:gd name="T16" fmla="*/ 14 w 42"/>
              <a:gd name="T17" fmla="*/ 14 h 36"/>
              <a:gd name="T18" fmla="*/ 0 w 42"/>
              <a:gd name="T19" fmla="*/ 14 h 36"/>
              <a:gd name="T20" fmla="*/ 0 w 42"/>
              <a:gd name="T21" fmla="*/ 22 h 36"/>
              <a:gd name="T22" fmla="*/ 14 w 42"/>
              <a:gd name="T23" fmla="*/ 22 h 36"/>
              <a:gd name="T24" fmla="*/ 14 w 42"/>
              <a:gd name="T25" fmla="*/ 36 h 36"/>
              <a:gd name="T26" fmla="*/ 14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4" y="36"/>
                </a:moveTo>
                <a:lnTo>
                  <a:pt x="24" y="36"/>
                </a:lnTo>
                <a:lnTo>
                  <a:pt x="24" y="22"/>
                </a:lnTo>
                <a:lnTo>
                  <a:pt x="42" y="22"/>
                </a:lnTo>
                <a:lnTo>
                  <a:pt x="42" y="14"/>
                </a:lnTo>
                <a:lnTo>
                  <a:pt x="24" y="14"/>
                </a:lnTo>
                <a:lnTo>
                  <a:pt x="24" y="0"/>
                </a:lnTo>
                <a:lnTo>
                  <a:pt x="14" y="0"/>
                </a:lnTo>
                <a:lnTo>
                  <a:pt x="14" y="14"/>
                </a:lnTo>
                <a:lnTo>
                  <a:pt x="0" y="14"/>
                </a:lnTo>
                <a:lnTo>
                  <a:pt x="0" y="22"/>
                </a:lnTo>
                <a:lnTo>
                  <a:pt x="14" y="22"/>
                </a:lnTo>
                <a:lnTo>
                  <a:pt x="14" y="36"/>
                </a:lnTo>
                <a:lnTo>
                  <a:pt x="14"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 name="Freeform 216"/>
          <p:cNvSpPr>
            <a:spLocks/>
          </p:cNvSpPr>
          <p:nvPr/>
        </p:nvSpPr>
        <p:spPr bwMode="auto">
          <a:xfrm>
            <a:off x="3754121" y="4089400"/>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0" name="Freeform 217"/>
          <p:cNvSpPr>
            <a:spLocks/>
          </p:cNvSpPr>
          <p:nvPr/>
        </p:nvSpPr>
        <p:spPr bwMode="auto">
          <a:xfrm>
            <a:off x="3843021" y="4156075"/>
            <a:ext cx="66675" cy="57150"/>
          </a:xfrm>
          <a:custGeom>
            <a:avLst/>
            <a:gdLst>
              <a:gd name="T0" fmla="*/ 16 w 42"/>
              <a:gd name="T1" fmla="*/ 36 h 36"/>
              <a:gd name="T2" fmla="*/ 24 w 42"/>
              <a:gd name="T3" fmla="*/ 36 h 36"/>
              <a:gd name="T4" fmla="*/ 24 w 42"/>
              <a:gd name="T5" fmla="*/ 24 h 36"/>
              <a:gd name="T6" fmla="*/ 42 w 42"/>
              <a:gd name="T7" fmla="*/ 24 h 36"/>
              <a:gd name="T8" fmla="*/ 42 w 42"/>
              <a:gd name="T9" fmla="*/ 16 h 36"/>
              <a:gd name="T10" fmla="*/ 24 w 42"/>
              <a:gd name="T11" fmla="*/ 16 h 36"/>
              <a:gd name="T12" fmla="*/ 24 w 42"/>
              <a:gd name="T13" fmla="*/ 0 h 36"/>
              <a:gd name="T14" fmla="*/ 16 w 42"/>
              <a:gd name="T15" fmla="*/ 0 h 36"/>
              <a:gd name="T16" fmla="*/ 16 w 42"/>
              <a:gd name="T17" fmla="*/ 16 h 36"/>
              <a:gd name="T18" fmla="*/ 0 w 42"/>
              <a:gd name="T19" fmla="*/ 16 h 36"/>
              <a:gd name="T20" fmla="*/ 0 w 42"/>
              <a:gd name="T21" fmla="*/ 24 h 36"/>
              <a:gd name="T22" fmla="*/ 16 w 42"/>
              <a:gd name="T23" fmla="*/ 24 h 36"/>
              <a:gd name="T24" fmla="*/ 16 w 42"/>
              <a:gd name="T25" fmla="*/ 36 h 36"/>
              <a:gd name="T26" fmla="*/ 16 w 42"/>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6">
                <a:moveTo>
                  <a:pt x="16" y="36"/>
                </a:moveTo>
                <a:lnTo>
                  <a:pt x="24" y="36"/>
                </a:lnTo>
                <a:lnTo>
                  <a:pt x="24" y="24"/>
                </a:lnTo>
                <a:lnTo>
                  <a:pt x="42" y="24"/>
                </a:lnTo>
                <a:lnTo>
                  <a:pt x="42"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1" name="Freeform 218"/>
          <p:cNvSpPr>
            <a:spLocks/>
          </p:cNvSpPr>
          <p:nvPr/>
        </p:nvSpPr>
        <p:spPr bwMode="auto">
          <a:xfrm>
            <a:off x="3855721" y="42545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2" name="Freeform 219"/>
          <p:cNvSpPr>
            <a:spLocks/>
          </p:cNvSpPr>
          <p:nvPr/>
        </p:nvSpPr>
        <p:spPr bwMode="auto">
          <a:xfrm>
            <a:off x="3855721" y="42545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3" name="Freeform 220"/>
          <p:cNvSpPr>
            <a:spLocks/>
          </p:cNvSpPr>
          <p:nvPr/>
        </p:nvSpPr>
        <p:spPr bwMode="auto">
          <a:xfrm>
            <a:off x="3855721" y="425450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4" name="Freeform 221"/>
          <p:cNvSpPr>
            <a:spLocks/>
          </p:cNvSpPr>
          <p:nvPr/>
        </p:nvSpPr>
        <p:spPr bwMode="auto">
          <a:xfrm>
            <a:off x="4801871" y="4492625"/>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5" name="Freeform 222"/>
          <p:cNvSpPr>
            <a:spLocks/>
          </p:cNvSpPr>
          <p:nvPr/>
        </p:nvSpPr>
        <p:spPr bwMode="auto">
          <a:xfrm>
            <a:off x="4801871" y="4492625"/>
            <a:ext cx="69850" cy="57150"/>
          </a:xfrm>
          <a:custGeom>
            <a:avLst/>
            <a:gdLst>
              <a:gd name="T0" fmla="*/ 16 w 44"/>
              <a:gd name="T1" fmla="*/ 36 h 36"/>
              <a:gd name="T2" fmla="*/ 24 w 44"/>
              <a:gd name="T3" fmla="*/ 36 h 36"/>
              <a:gd name="T4" fmla="*/ 24 w 44"/>
              <a:gd name="T5" fmla="*/ 24 h 36"/>
              <a:gd name="T6" fmla="*/ 44 w 44"/>
              <a:gd name="T7" fmla="*/ 24 h 36"/>
              <a:gd name="T8" fmla="*/ 44 w 44"/>
              <a:gd name="T9" fmla="*/ 16 h 36"/>
              <a:gd name="T10" fmla="*/ 24 w 44"/>
              <a:gd name="T11" fmla="*/ 16 h 36"/>
              <a:gd name="T12" fmla="*/ 24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4"/>
                </a:lnTo>
                <a:lnTo>
                  <a:pt x="44" y="24"/>
                </a:lnTo>
                <a:lnTo>
                  <a:pt x="44" y="16"/>
                </a:lnTo>
                <a:lnTo>
                  <a:pt x="24" y="16"/>
                </a:lnTo>
                <a:lnTo>
                  <a:pt x="24"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6" name="Freeform 223"/>
          <p:cNvSpPr>
            <a:spLocks/>
          </p:cNvSpPr>
          <p:nvPr/>
        </p:nvSpPr>
        <p:spPr bwMode="auto">
          <a:xfrm>
            <a:off x="4865371" y="4508500"/>
            <a:ext cx="69850" cy="60325"/>
          </a:xfrm>
          <a:custGeom>
            <a:avLst/>
            <a:gdLst>
              <a:gd name="T0" fmla="*/ 16 w 44"/>
              <a:gd name="T1" fmla="*/ 38 h 38"/>
              <a:gd name="T2" fmla="*/ 26 w 44"/>
              <a:gd name="T3" fmla="*/ 38 h 38"/>
              <a:gd name="T4" fmla="*/ 26 w 44"/>
              <a:gd name="T5" fmla="*/ 24 h 38"/>
              <a:gd name="T6" fmla="*/ 44 w 44"/>
              <a:gd name="T7" fmla="*/ 24 h 38"/>
              <a:gd name="T8" fmla="*/ 44 w 44"/>
              <a:gd name="T9" fmla="*/ 16 h 38"/>
              <a:gd name="T10" fmla="*/ 26 w 44"/>
              <a:gd name="T11" fmla="*/ 16 h 38"/>
              <a:gd name="T12" fmla="*/ 26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6" y="38"/>
                </a:lnTo>
                <a:lnTo>
                  <a:pt x="26" y="24"/>
                </a:lnTo>
                <a:lnTo>
                  <a:pt x="44" y="24"/>
                </a:lnTo>
                <a:lnTo>
                  <a:pt x="44" y="16"/>
                </a:lnTo>
                <a:lnTo>
                  <a:pt x="26" y="16"/>
                </a:lnTo>
                <a:lnTo>
                  <a:pt x="26" y="0"/>
                </a:lnTo>
                <a:lnTo>
                  <a:pt x="16" y="0"/>
                </a:lnTo>
                <a:lnTo>
                  <a:pt x="16" y="16"/>
                </a:lnTo>
                <a:lnTo>
                  <a:pt x="0" y="16"/>
                </a:lnTo>
                <a:lnTo>
                  <a:pt x="0" y="24"/>
                </a:lnTo>
                <a:lnTo>
                  <a:pt x="16" y="24"/>
                </a:lnTo>
                <a:lnTo>
                  <a:pt x="16" y="38"/>
                </a:lnTo>
                <a:lnTo>
                  <a:pt x="16" y="38"/>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7" name="Freeform 224"/>
          <p:cNvSpPr>
            <a:spLocks/>
          </p:cNvSpPr>
          <p:nvPr/>
        </p:nvSpPr>
        <p:spPr bwMode="auto">
          <a:xfrm>
            <a:off x="5354321" y="4549775"/>
            <a:ext cx="66675" cy="60325"/>
          </a:xfrm>
          <a:custGeom>
            <a:avLst/>
            <a:gdLst>
              <a:gd name="T0" fmla="*/ 14 w 42"/>
              <a:gd name="T1" fmla="*/ 38 h 38"/>
              <a:gd name="T2" fmla="*/ 24 w 42"/>
              <a:gd name="T3" fmla="*/ 38 h 38"/>
              <a:gd name="T4" fmla="*/ 24 w 42"/>
              <a:gd name="T5" fmla="*/ 24 h 38"/>
              <a:gd name="T6" fmla="*/ 42 w 42"/>
              <a:gd name="T7" fmla="*/ 24 h 38"/>
              <a:gd name="T8" fmla="*/ 42 w 42"/>
              <a:gd name="T9" fmla="*/ 16 h 38"/>
              <a:gd name="T10" fmla="*/ 24 w 42"/>
              <a:gd name="T11" fmla="*/ 16 h 38"/>
              <a:gd name="T12" fmla="*/ 24 w 42"/>
              <a:gd name="T13" fmla="*/ 0 h 38"/>
              <a:gd name="T14" fmla="*/ 14 w 42"/>
              <a:gd name="T15" fmla="*/ 0 h 38"/>
              <a:gd name="T16" fmla="*/ 14 w 42"/>
              <a:gd name="T17" fmla="*/ 16 h 38"/>
              <a:gd name="T18" fmla="*/ 0 w 42"/>
              <a:gd name="T19" fmla="*/ 16 h 38"/>
              <a:gd name="T20" fmla="*/ 0 w 42"/>
              <a:gd name="T21" fmla="*/ 24 h 38"/>
              <a:gd name="T22" fmla="*/ 14 w 42"/>
              <a:gd name="T23" fmla="*/ 24 h 38"/>
              <a:gd name="T24" fmla="*/ 14 w 42"/>
              <a:gd name="T25" fmla="*/ 38 h 38"/>
              <a:gd name="T26" fmla="*/ 14 w 42"/>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8">
                <a:moveTo>
                  <a:pt x="14" y="38"/>
                </a:moveTo>
                <a:lnTo>
                  <a:pt x="24" y="38"/>
                </a:lnTo>
                <a:lnTo>
                  <a:pt x="24" y="24"/>
                </a:lnTo>
                <a:lnTo>
                  <a:pt x="42" y="24"/>
                </a:lnTo>
                <a:lnTo>
                  <a:pt x="42" y="16"/>
                </a:lnTo>
                <a:lnTo>
                  <a:pt x="24" y="16"/>
                </a:lnTo>
                <a:lnTo>
                  <a:pt x="24" y="0"/>
                </a:lnTo>
                <a:lnTo>
                  <a:pt x="14" y="0"/>
                </a:lnTo>
                <a:lnTo>
                  <a:pt x="14" y="16"/>
                </a:lnTo>
                <a:lnTo>
                  <a:pt x="0" y="16"/>
                </a:lnTo>
                <a:lnTo>
                  <a:pt x="0" y="24"/>
                </a:lnTo>
                <a:lnTo>
                  <a:pt x="14" y="24"/>
                </a:lnTo>
                <a:lnTo>
                  <a:pt x="14" y="38"/>
                </a:lnTo>
                <a:lnTo>
                  <a:pt x="14" y="38"/>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8" name="Freeform 225"/>
          <p:cNvSpPr>
            <a:spLocks/>
          </p:cNvSpPr>
          <p:nvPr/>
        </p:nvSpPr>
        <p:spPr bwMode="auto">
          <a:xfrm>
            <a:off x="5694046" y="4549775"/>
            <a:ext cx="66675" cy="60325"/>
          </a:xfrm>
          <a:custGeom>
            <a:avLst/>
            <a:gdLst>
              <a:gd name="T0" fmla="*/ 14 w 42"/>
              <a:gd name="T1" fmla="*/ 38 h 38"/>
              <a:gd name="T2" fmla="*/ 24 w 42"/>
              <a:gd name="T3" fmla="*/ 38 h 38"/>
              <a:gd name="T4" fmla="*/ 24 w 42"/>
              <a:gd name="T5" fmla="*/ 24 h 38"/>
              <a:gd name="T6" fmla="*/ 42 w 42"/>
              <a:gd name="T7" fmla="*/ 24 h 38"/>
              <a:gd name="T8" fmla="*/ 42 w 42"/>
              <a:gd name="T9" fmla="*/ 16 h 38"/>
              <a:gd name="T10" fmla="*/ 24 w 42"/>
              <a:gd name="T11" fmla="*/ 16 h 38"/>
              <a:gd name="T12" fmla="*/ 24 w 42"/>
              <a:gd name="T13" fmla="*/ 0 h 38"/>
              <a:gd name="T14" fmla="*/ 14 w 42"/>
              <a:gd name="T15" fmla="*/ 0 h 38"/>
              <a:gd name="T16" fmla="*/ 14 w 42"/>
              <a:gd name="T17" fmla="*/ 16 h 38"/>
              <a:gd name="T18" fmla="*/ 0 w 42"/>
              <a:gd name="T19" fmla="*/ 16 h 38"/>
              <a:gd name="T20" fmla="*/ 0 w 42"/>
              <a:gd name="T21" fmla="*/ 24 h 38"/>
              <a:gd name="T22" fmla="*/ 14 w 42"/>
              <a:gd name="T23" fmla="*/ 24 h 38"/>
              <a:gd name="T24" fmla="*/ 14 w 42"/>
              <a:gd name="T25" fmla="*/ 38 h 38"/>
              <a:gd name="T26" fmla="*/ 14 w 42"/>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8">
                <a:moveTo>
                  <a:pt x="14" y="38"/>
                </a:moveTo>
                <a:lnTo>
                  <a:pt x="24" y="38"/>
                </a:lnTo>
                <a:lnTo>
                  <a:pt x="24" y="24"/>
                </a:lnTo>
                <a:lnTo>
                  <a:pt x="42" y="24"/>
                </a:lnTo>
                <a:lnTo>
                  <a:pt x="42" y="16"/>
                </a:lnTo>
                <a:lnTo>
                  <a:pt x="24" y="16"/>
                </a:lnTo>
                <a:lnTo>
                  <a:pt x="24" y="0"/>
                </a:lnTo>
                <a:lnTo>
                  <a:pt x="14" y="0"/>
                </a:lnTo>
                <a:lnTo>
                  <a:pt x="14" y="16"/>
                </a:lnTo>
                <a:lnTo>
                  <a:pt x="0" y="16"/>
                </a:lnTo>
                <a:lnTo>
                  <a:pt x="0" y="24"/>
                </a:lnTo>
                <a:lnTo>
                  <a:pt x="14" y="24"/>
                </a:lnTo>
                <a:lnTo>
                  <a:pt x="14" y="38"/>
                </a:lnTo>
                <a:lnTo>
                  <a:pt x="14" y="38"/>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9" name="Freeform 226"/>
          <p:cNvSpPr>
            <a:spLocks/>
          </p:cNvSpPr>
          <p:nvPr/>
        </p:nvSpPr>
        <p:spPr bwMode="auto">
          <a:xfrm>
            <a:off x="5706746" y="4549775"/>
            <a:ext cx="69850" cy="60325"/>
          </a:xfrm>
          <a:custGeom>
            <a:avLst/>
            <a:gdLst>
              <a:gd name="T0" fmla="*/ 16 w 44"/>
              <a:gd name="T1" fmla="*/ 38 h 38"/>
              <a:gd name="T2" fmla="*/ 26 w 44"/>
              <a:gd name="T3" fmla="*/ 38 h 38"/>
              <a:gd name="T4" fmla="*/ 26 w 44"/>
              <a:gd name="T5" fmla="*/ 24 h 38"/>
              <a:gd name="T6" fmla="*/ 44 w 44"/>
              <a:gd name="T7" fmla="*/ 24 h 38"/>
              <a:gd name="T8" fmla="*/ 44 w 44"/>
              <a:gd name="T9" fmla="*/ 16 h 38"/>
              <a:gd name="T10" fmla="*/ 26 w 44"/>
              <a:gd name="T11" fmla="*/ 16 h 38"/>
              <a:gd name="T12" fmla="*/ 26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6" y="38"/>
                </a:lnTo>
                <a:lnTo>
                  <a:pt x="26" y="24"/>
                </a:lnTo>
                <a:lnTo>
                  <a:pt x="44" y="24"/>
                </a:lnTo>
                <a:lnTo>
                  <a:pt x="44" y="16"/>
                </a:lnTo>
                <a:lnTo>
                  <a:pt x="26" y="16"/>
                </a:lnTo>
                <a:lnTo>
                  <a:pt x="26" y="0"/>
                </a:lnTo>
                <a:lnTo>
                  <a:pt x="16" y="0"/>
                </a:lnTo>
                <a:lnTo>
                  <a:pt x="16" y="16"/>
                </a:lnTo>
                <a:lnTo>
                  <a:pt x="0" y="16"/>
                </a:lnTo>
                <a:lnTo>
                  <a:pt x="0" y="24"/>
                </a:lnTo>
                <a:lnTo>
                  <a:pt x="16" y="24"/>
                </a:lnTo>
                <a:lnTo>
                  <a:pt x="16" y="38"/>
                </a:lnTo>
                <a:lnTo>
                  <a:pt x="16" y="38"/>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40" name="Freeform 227"/>
          <p:cNvSpPr>
            <a:spLocks/>
          </p:cNvSpPr>
          <p:nvPr/>
        </p:nvSpPr>
        <p:spPr bwMode="auto">
          <a:xfrm>
            <a:off x="5741671" y="4549775"/>
            <a:ext cx="69850" cy="60325"/>
          </a:xfrm>
          <a:custGeom>
            <a:avLst/>
            <a:gdLst>
              <a:gd name="T0" fmla="*/ 16 w 44"/>
              <a:gd name="T1" fmla="*/ 38 h 38"/>
              <a:gd name="T2" fmla="*/ 26 w 44"/>
              <a:gd name="T3" fmla="*/ 38 h 38"/>
              <a:gd name="T4" fmla="*/ 26 w 44"/>
              <a:gd name="T5" fmla="*/ 24 h 38"/>
              <a:gd name="T6" fmla="*/ 44 w 44"/>
              <a:gd name="T7" fmla="*/ 24 h 38"/>
              <a:gd name="T8" fmla="*/ 44 w 44"/>
              <a:gd name="T9" fmla="*/ 16 h 38"/>
              <a:gd name="T10" fmla="*/ 26 w 44"/>
              <a:gd name="T11" fmla="*/ 16 h 38"/>
              <a:gd name="T12" fmla="*/ 26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6" y="38"/>
                </a:lnTo>
                <a:lnTo>
                  <a:pt x="26" y="24"/>
                </a:lnTo>
                <a:lnTo>
                  <a:pt x="44" y="24"/>
                </a:lnTo>
                <a:lnTo>
                  <a:pt x="44" y="16"/>
                </a:lnTo>
                <a:lnTo>
                  <a:pt x="26" y="16"/>
                </a:lnTo>
                <a:lnTo>
                  <a:pt x="26" y="0"/>
                </a:lnTo>
                <a:lnTo>
                  <a:pt x="16" y="0"/>
                </a:lnTo>
                <a:lnTo>
                  <a:pt x="16" y="16"/>
                </a:lnTo>
                <a:lnTo>
                  <a:pt x="0" y="16"/>
                </a:lnTo>
                <a:lnTo>
                  <a:pt x="0" y="24"/>
                </a:lnTo>
                <a:lnTo>
                  <a:pt x="16" y="24"/>
                </a:lnTo>
                <a:lnTo>
                  <a:pt x="16" y="38"/>
                </a:lnTo>
                <a:lnTo>
                  <a:pt x="16" y="38"/>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41" name="Freeform 228"/>
          <p:cNvSpPr>
            <a:spLocks/>
          </p:cNvSpPr>
          <p:nvPr/>
        </p:nvSpPr>
        <p:spPr bwMode="auto">
          <a:xfrm>
            <a:off x="5894071" y="4578350"/>
            <a:ext cx="69850" cy="60325"/>
          </a:xfrm>
          <a:custGeom>
            <a:avLst/>
            <a:gdLst>
              <a:gd name="T0" fmla="*/ 16 w 44"/>
              <a:gd name="T1" fmla="*/ 38 h 38"/>
              <a:gd name="T2" fmla="*/ 26 w 44"/>
              <a:gd name="T3" fmla="*/ 38 h 38"/>
              <a:gd name="T4" fmla="*/ 26 w 44"/>
              <a:gd name="T5" fmla="*/ 24 h 38"/>
              <a:gd name="T6" fmla="*/ 44 w 44"/>
              <a:gd name="T7" fmla="*/ 24 h 38"/>
              <a:gd name="T8" fmla="*/ 44 w 44"/>
              <a:gd name="T9" fmla="*/ 16 h 38"/>
              <a:gd name="T10" fmla="*/ 26 w 44"/>
              <a:gd name="T11" fmla="*/ 16 h 38"/>
              <a:gd name="T12" fmla="*/ 26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6" y="38"/>
                </a:lnTo>
                <a:lnTo>
                  <a:pt x="26" y="24"/>
                </a:lnTo>
                <a:lnTo>
                  <a:pt x="44" y="24"/>
                </a:lnTo>
                <a:lnTo>
                  <a:pt x="44" y="16"/>
                </a:lnTo>
                <a:lnTo>
                  <a:pt x="26" y="16"/>
                </a:lnTo>
                <a:lnTo>
                  <a:pt x="26" y="0"/>
                </a:lnTo>
                <a:lnTo>
                  <a:pt x="16" y="0"/>
                </a:lnTo>
                <a:lnTo>
                  <a:pt x="16" y="16"/>
                </a:lnTo>
                <a:lnTo>
                  <a:pt x="0" y="16"/>
                </a:lnTo>
                <a:lnTo>
                  <a:pt x="0" y="24"/>
                </a:lnTo>
                <a:lnTo>
                  <a:pt x="16" y="24"/>
                </a:lnTo>
                <a:lnTo>
                  <a:pt x="16" y="38"/>
                </a:lnTo>
                <a:lnTo>
                  <a:pt x="16" y="38"/>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42" name="Freeform 229"/>
          <p:cNvSpPr>
            <a:spLocks/>
          </p:cNvSpPr>
          <p:nvPr/>
        </p:nvSpPr>
        <p:spPr bwMode="auto">
          <a:xfrm>
            <a:off x="7540308" y="4781550"/>
            <a:ext cx="69850" cy="57150"/>
          </a:xfrm>
          <a:custGeom>
            <a:avLst/>
            <a:gdLst>
              <a:gd name="T0" fmla="*/ 16 w 44"/>
              <a:gd name="T1" fmla="*/ 36 h 36"/>
              <a:gd name="T2" fmla="*/ 26 w 44"/>
              <a:gd name="T3" fmla="*/ 36 h 36"/>
              <a:gd name="T4" fmla="*/ 26 w 44"/>
              <a:gd name="T5" fmla="*/ 24 h 36"/>
              <a:gd name="T6" fmla="*/ 44 w 44"/>
              <a:gd name="T7" fmla="*/ 24 h 36"/>
              <a:gd name="T8" fmla="*/ 44 w 44"/>
              <a:gd name="T9" fmla="*/ 16 h 36"/>
              <a:gd name="T10" fmla="*/ 26 w 44"/>
              <a:gd name="T11" fmla="*/ 16 h 36"/>
              <a:gd name="T12" fmla="*/ 26 w 44"/>
              <a:gd name="T13" fmla="*/ 0 h 36"/>
              <a:gd name="T14" fmla="*/ 16 w 44"/>
              <a:gd name="T15" fmla="*/ 0 h 36"/>
              <a:gd name="T16" fmla="*/ 16 w 44"/>
              <a:gd name="T17" fmla="*/ 16 h 36"/>
              <a:gd name="T18" fmla="*/ 0 w 44"/>
              <a:gd name="T19" fmla="*/ 16 h 36"/>
              <a:gd name="T20" fmla="*/ 0 w 44"/>
              <a:gd name="T21" fmla="*/ 24 h 36"/>
              <a:gd name="T22" fmla="*/ 16 w 44"/>
              <a:gd name="T23" fmla="*/ 24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6" y="36"/>
                </a:lnTo>
                <a:lnTo>
                  <a:pt x="26" y="24"/>
                </a:lnTo>
                <a:lnTo>
                  <a:pt x="44" y="24"/>
                </a:lnTo>
                <a:lnTo>
                  <a:pt x="44" y="16"/>
                </a:lnTo>
                <a:lnTo>
                  <a:pt x="26" y="16"/>
                </a:lnTo>
                <a:lnTo>
                  <a:pt x="26" y="0"/>
                </a:lnTo>
                <a:lnTo>
                  <a:pt x="16" y="0"/>
                </a:lnTo>
                <a:lnTo>
                  <a:pt x="16" y="16"/>
                </a:lnTo>
                <a:lnTo>
                  <a:pt x="0" y="16"/>
                </a:lnTo>
                <a:lnTo>
                  <a:pt x="0" y="24"/>
                </a:lnTo>
                <a:lnTo>
                  <a:pt x="16" y="24"/>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43" name="Freeform 230"/>
          <p:cNvSpPr>
            <a:spLocks/>
          </p:cNvSpPr>
          <p:nvPr/>
        </p:nvSpPr>
        <p:spPr bwMode="auto">
          <a:xfrm>
            <a:off x="7626033" y="4819650"/>
            <a:ext cx="69850" cy="57150"/>
          </a:xfrm>
          <a:custGeom>
            <a:avLst/>
            <a:gdLst>
              <a:gd name="T0" fmla="*/ 16 w 44"/>
              <a:gd name="T1" fmla="*/ 36 h 36"/>
              <a:gd name="T2" fmla="*/ 24 w 44"/>
              <a:gd name="T3" fmla="*/ 36 h 36"/>
              <a:gd name="T4" fmla="*/ 24 w 44"/>
              <a:gd name="T5" fmla="*/ 22 h 36"/>
              <a:gd name="T6" fmla="*/ 44 w 44"/>
              <a:gd name="T7" fmla="*/ 22 h 36"/>
              <a:gd name="T8" fmla="*/ 44 w 44"/>
              <a:gd name="T9" fmla="*/ 14 h 36"/>
              <a:gd name="T10" fmla="*/ 24 w 44"/>
              <a:gd name="T11" fmla="*/ 14 h 36"/>
              <a:gd name="T12" fmla="*/ 24 w 44"/>
              <a:gd name="T13" fmla="*/ 0 h 36"/>
              <a:gd name="T14" fmla="*/ 16 w 44"/>
              <a:gd name="T15" fmla="*/ 0 h 36"/>
              <a:gd name="T16" fmla="*/ 16 w 44"/>
              <a:gd name="T17" fmla="*/ 14 h 36"/>
              <a:gd name="T18" fmla="*/ 0 w 44"/>
              <a:gd name="T19" fmla="*/ 14 h 36"/>
              <a:gd name="T20" fmla="*/ 0 w 44"/>
              <a:gd name="T21" fmla="*/ 22 h 36"/>
              <a:gd name="T22" fmla="*/ 16 w 44"/>
              <a:gd name="T23" fmla="*/ 22 h 36"/>
              <a:gd name="T24" fmla="*/ 16 w 44"/>
              <a:gd name="T25" fmla="*/ 36 h 36"/>
              <a:gd name="T26" fmla="*/ 16 w 44"/>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6">
                <a:moveTo>
                  <a:pt x="16" y="36"/>
                </a:moveTo>
                <a:lnTo>
                  <a:pt x="24" y="36"/>
                </a:lnTo>
                <a:lnTo>
                  <a:pt x="24" y="22"/>
                </a:lnTo>
                <a:lnTo>
                  <a:pt x="44" y="22"/>
                </a:lnTo>
                <a:lnTo>
                  <a:pt x="44" y="14"/>
                </a:lnTo>
                <a:lnTo>
                  <a:pt x="24" y="14"/>
                </a:lnTo>
                <a:lnTo>
                  <a:pt x="24" y="0"/>
                </a:lnTo>
                <a:lnTo>
                  <a:pt x="16" y="0"/>
                </a:lnTo>
                <a:lnTo>
                  <a:pt x="16" y="14"/>
                </a:lnTo>
                <a:lnTo>
                  <a:pt x="0" y="14"/>
                </a:lnTo>
                <a:lnTo>
                  <a:pt x="0" y="22"/>
                </a:lnTo>
                <a:lnTo>
                  <a:pt x="16" y="22"/>
                </a:lnTo>
                <a:lnTo>
                  <a:pt x="16" y="36"/>
                </a:lnTo>
                <a:lnTo>
                  <a:pt x="16" y="3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44" name="Freeform 231"/>
          <p:cNvSpPr>
            <a:spLocks/>
          </p:cNvSpPr>
          <p:nvPr/>
        </p:nvSpPr>
        <p:spPr bwMode="auto">
          <a:xfrm>
            <a:off x="8467408" y="4870450"/>
            <a:ext cx="69850" cy="60325"/>
          </a:xfrm>
          <a:custGeom>
            <a:avLst/>
            <a:gdLst>
              <a:gd name="T0" fmla="*/ 16 w 44"/>
              <a:gd name="T1" fmla="*/ 38 h 38"/>
              <a:gd name="T2" fmla="*/ 24 w 44"/>
              <a:gd name="T3" fmla="*/ 38 h 38"/>
              <a:gd name="T4" fmla="*/ 24 w 44"/>
              <a:gd name="T5" fmla="*/ 24 h 38"/>
              <a:gd name="T6" fmla="*/ 44 w 44"/>
              <a:gd name="T7" fmla="*/ 24 h 38"/>
              <a:gd name="T8" fmla="*/ 44 w 44"/>
              <a:gd name="T9" fmla="*/ 16 h 38"/>
              <a:gd name="T10" fmla="*/ 24 w 44"/>
              <a:gd name="T11" fmla="*/ 16 h 38"/>
              <a:gd name="T12" fmla="*/ 24 w 44"/>
              <a:gd name="T13" fmla="*/ 0 h 38"/>
              <a:gd name="T14" fmla="*/ 16 w 44"/>
              <a:gd name="T15" fmla="*/ 0 h 38"/>
              <a:gd name="T16" fmla="*/ 16 w 44"/>
              <a:gd name="T17" fmla="*/ 16 h 38"/>
              <a:gd name="T18" fmla="*/ 0 w 44"/>
              <a:gd name="T19" fmla="*/ 16 h 38"/>
              <a:gd name="T20" fmla="*/ 0 w 44"/>
              <a:gd name="T21" fmla="*/ 24 h 38"/>
              <a:gd name="T22" fmla="*/ 16 w 44"/>
              <a:gd name="T23" fmla="*/ 24 h 38"/>
              <a:gd name="T24" fmla="*/ 16 w 44"/>
              <a:gd name="T25" fmla="*/ 38 h 38"/>
              <a:gd name="T26" fmla="*/ 16 w 44"/>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8">
                <a:moveTo>
                  <a:pt x="16" y="38"/>
                </a:moveTo>
                <a:lnTo>
                  <a:pt x="24" y="38"/>
                </a:lnTo>
                <a:lnTo>
                  <a:pt x="24" y="24"/>
                </a:lnTo>
                <a:lnTo>
                  <a:pt x="44" y="24"/>
                </a:lnTo>
                <a:lnTo>
                  <a:pt x="44" y="16"/>
                </a:lnTo>
                <a:lnTo>
                  <a:pt x="24" y="16"/>
                </a:lnTo>
                <a:lnTo>
                  <a:pt x="24" y="0"/>
                </a:lnTo>
                <a:lnTo>
                  <a:pt x="16" y="0"/>
                </a:lnTo>
                <a:lnTo>
                  <a:pt x="16" y="16"/>
                </a:lnTo>
                <a:lnTo>
                  <a:pt x="0" y="16"/>
                </a:lnTo>
                <a:lnTo>
                  <a:pt x="0" y="24"/>
                </a:lnTo>
                <a:lnTo>
                  <a:pt x="16" y="24"/>
                </a:lnTo>
                <a:lnTo>
                  <a:pt x="16" y="38"/>
                </a:lnTo>
                <a:lnTo>
                  <a:pt x="16" y="38"/>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48" name="TextBox 338"/>
          <p:cNvSpPr txBox="1">
            <a:spLocks noChangeArrowheads="1"/>
          </p:cNvSpPr>
          <p:nvPr/>
        </p:nvSpPr>
        <p:spPr bwMode="auto">
          <a:xfrm rot="16200000">
            <a:off x="-1100072" y="3193964"/>
            <a:ext cx="321627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ヒラギノ角ゴ Pro W3"/>
                <a:cs typeface="ヒラギノ角ゴ Pro W3"/>
              </a:defRPr>
            </a:lvl1pPr>
            <a:lvl2pPr marL="742950" indent="-285750" eaLnBrk="0" hangingPunct="0">
              <a:defRPr>
                <a:solidFill>
                  <a:schemeClr val="tx1"/>
                </a:solidFill>
                <a:latin typeface="Arial" pitchFamily="34" charset="0"/>
                <a:ea typeface="ヒラギノ角ゴ Pro W3"/>
                <a:cs typeface="ヒラギノ角ゴ Pro W3"/>
              </a:defRPr>
            </a:lvl2pPr>
            <a:lvl3pPr marL="1143000" indent="-228600" eaLnBrk="0" hangingPunct="0">
              <a:defRPr>
                <a:solidFill>
                  <a:schemeClr val="tx1"/>
                </a:solidFill>
                <a:latin typeface="Arial" pitchFamily="34" charset="0"/>
                <a:ea typeface="ヒラギノ角ゴ Pro W3"/>
                <a:cs typeface="ヒラギノ角ゴ Pro W3"/>
              </a:defRPr>
            </a:lvl3pPr>
            <a:lvl4pPr marL="1600200" indent="-228600" eaLnBrk="0" hangingPunct="0">
              <a:defRPr>
                <a:solidFill>
                  <a:schemeClr val="tx1"/>
                </a:solidFill>
                <a:latin typeface="Arial" pitchFamily="34" charset="0"/>
                <a:ea typeface="ヒラギノ角ゴ Pro W3"/>
                <a:cs typeface="ヒラギノ角ゴ Pro W3"/>
              </a:defRPr>
            </a:lvl4pPr>
            <a:lvl5pPr marL="2057400" indent="-228600" eaLnBrk="0" hangingPunct="0">
              <a:defRPr>
                <a:solidFill>
                  <a:schemeClr val="tx1"/>
                </a:solidFill>
                <a:latin typeface="Arial" pitchFamily="34" charset="0"/>
                <a:ea typeface="ヒラギノ角ゴ Pro W3"/>
                <a:cs typeface="ヒラギノ角ゴ Pro W3"/>
              </a:defRPr>
            </a:lvl5pPr>
            <a:lvl6pPr marL="25146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6pPr>
            <a:lvl7pPr marL="29718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7pPr>
            <a:lvl8pPr marL="34290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8pPr>
            <a:lvl9pPr marL="38862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9pPr>
          </a:lstStyle>
          <a:p>
            <a:pPr algn="ctr" defTabSz="457200" eaLnBrk="1" fontAlgn="base" hangingPunct="1">
              <a:spcBef>
                <a:spcPct val="0"/>
              </a:spcBef>
              <a:spcAft>
                <a:spcPct val="0"/>
              </a:spcAft>
            </a:pPr>
            <a:r>
              <a:rPr lang="en-US" sz="1400" b="1" dirty="0">
                <a:solidFill>
                  <a:prstClr val="black"/>
                </a:solidFill>
                <a:ea typeface="MS PGothic" pitchFamily="34" charset="-128"/>
              </a:rPr>
              <a:t>Estimated PFS </a:t>
            </a:r>
            <a:r>
              <a:rPr lang="en-US" sz="1400" b="1" dirty="0" smtClean="0">
                <a:solidFill>
                  <a:prstClr val="black"/>
                </a:solidFill>
                <a:ea typeface="MS PGothic" pitchFamily="34" charset="-128"/>
              </a:rPr>
              <a:t>Probability</a:t>
            </a:r>
            <a:endParaRPr lang="en-US" sz="1400" b="1" dirty="0">
              <a:solidFill>
                <a:prstClr val="black"/>
              </a:solidFill>
              <a:ea typeface="MS PGothic" pitchFamily="34" charset="-128"/>
            </a:endParaRPr>
          </a:p>
        </p:txBody>
      </p:sp>
      <p:sp>
        <p:nvSpPr>
          <p:cNvPr id="249" name="TextBox 248"/>
          <p:cNvSpPr txBox="1"/>
          <p:nvPr/>
        </p:nvSpPr>
        <p:spPr bwMode="auto">
          <a:xfrm>
            <a:off x="880308"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0</a:t>
            </a:r>
          </a:p>
        </p:txBody>
      </p:sp>
      <p:sp>
        <p:nvSpPr>
          <p:cNvPr id="250" name="TextBox 249"/>
          <p:cNvSpPr txBox="1"/>
          <p:nvPr/>
        </p:nvSpPr>
        <p:spPr bwMode="auto">
          <a:xfrm>
            <a:off x="4159263" y="5278293"/>
            <a:ext cx="1470258" cy="301252"/>
          </a:xfrm>
          <a:prstGeom prst="rect">
            <a:avLst/>
          </a:prstGeom>
          <a:noFill/>
          <a:ln w="9525">
            <a:noFill/>
            <a:miter lim="800000"/>
            <a:headEnd/>
            <a:tailEnd/>
          </a:ln>
          <a:effectLst/>
        </p:spPr>
        <p:txBody>
          <a:bodyPr wrap="square" lIns="72000" tIns="72000" rIns="72000" bIns="72000" rtlCol="0" anchor="ctr">
            <a:noAutofit/>
          </a:bodyPr>
          <a:lstStyle/>
          <a:p>
            <a:pPr algn="ctr" defTabSz="457200" fontAlgn="base">
              <a:spcBef>
                <a:spcPct val="0"/>
              </a:spcBef>
              <a:spcAft>
                <a:spcPct val="0"/>
              </a:spcAft>
            </a:pPr>
            <a:r>
              <a:rPr lang="en-GB" sz="1400" b="1" kern="0" dirty="0" smtClean="0">
                <a:solidFill>
                  <a:prstClr val="black"/>
                </a:solidFill>
              </a:rPr>
              <a:t>Months</a:t>
            </a:r>
          </a:p>
        </p:txBody>
      </p:sp>
      <p:sp>
        <p:nvSpPr>
          <p:cNvPr id="251" name="TextBox 250"/>
          <p:cNvSpPr txBox="1"/>
          <p:nvPr/>
        </p:nvSpPr>
        <p:spPr bwMode="auto">
          <a:xfrm>
            <a:off x="509308" y="3530968"/>
            <a:ext cx="463379" cy="301252"/>
          </a:xfrm>
          <a:prstGeom prst="rect">
            <a:avLst/>
          </a:prstGeom>
          <a:noFill/>
          <a:ln w="9525">
            <a:noFill/>
            <a:miter lim="800000"/>
            <a:headEnd/>
            <a:tailEnd/>
          </a:ln>
          <a:effectLst/>
        </p:spPr>
        <p:txBody>
          <a:bodyPr wrap="square" lIns="72000" tIns="72000" rIns="72000" bIns="72000" rtlCol="0" anchor="ctr">
            <a:noAutofit/>
          </a:bodyPr>
          <a:lstStyle/>
          <a:p>
            <a:pPr algn="r" defTabSz="457200" fontAlgn="base">
              <a:spcBef>
                <a:spcPct val="0"/>
              </a:spcBef>
              <a:spcAft>
                <a:spcPct val="0"/>
              </a:spcAft>
            </a:pPr>
            <a:r>
              <a:rPr lang="en-GB" sz="1400" kern="0" dirty="0" smtClean="0">
                <a:solidFill>
                  <a:prstClr val="black"/>
                </a:solidFill>
              </a:rPr>
              <a:t>0.4</a:t>
            </a:r>
          </a:p>
        </p:txBody>
      </p:sp>
      <p:sp>
        <p:nvSpPr>
          <p:cNvPr id="252" name="TextBox 251"/>
          <p:cNvSpPr txBox="1"/>
          <p:nvPr/>
        </p:nvSpPr>
        <p:spPr bwMode="auto">
          <a:xfrm>
            <a:off x="509308" y="2254372"/>
            <a:ext cx="463379" cy="301252"/>
          </a:xfrm>
          <a:prstGeom prst="rect">
            <a:avLst/>
          </a:prstGeom>
          <a:noFill/>
          <a:ln w="9525">
            <a:noFill/>
            <a:miter lim="800000"/>
            <a:headEnd/>
            <a:tailEnd/>
          </a:ln>
          <a:effectLst/>
        </p:spPr>
        <p:txBody>
          <a:bodyPr wrap="square" lIns="72000" tIns="72000" rIns="72000" bIns="72000" rtlCol="0" anchor="ctr">
            <a:noAutofit/>
          </a:bodyPr>
          <a:lstStyle/>
          <a:p>
            <a:pPr algn="r" defTabSz="457200" fontAlgn="base">
              <a:spcBef>
                <a:spcPct val="0"/>
              </a:spcBef>
              <a:spcAft>
                <a:spcPct val="0"/>
              </a:spcAft>
            </a:pPr>
            <a:r>
              <a:rPr lang="en-GB" sz="1400" kern="0" dirty="0" smtClean="0">
                <a:solidFill>
                  <a:prstClr val="black"/>
                </a:solidFill>
              </a:rPr>
              <a:t>0.8</a:t>
            </a:r>
          </a:p>
        </p:txBody>
      </p:sp>
      <p:sp>
        <p:nvSpPr>
          <p:cNvPr id="253" name="TextBox 252"/>
          <p:cNvSpPr txBox="1"/>
          <p:nvPr/>
        </p:nvSpPr>
        <p:spPr bwMode="auto">
          <a:xfrm>
            <a:off x="509308" y="1616074"/>
            <a:ext cx="463379" cy="301252"/>
          </a:xfrm>
          <a:prstGeom prst="rect">
            <a:avLst/>
          </a:prstGeom>
          <a:noFill/>
          <a:ln w="9525">
            <a:noFill/>
            <a:miter lim="800000"/>
            <a:headEnd/>
            <a:tailEnd/>
          </a:ln>
          <a:effectLst/>
        </p:spPr>
        <p:txBody>
          <a:bodyPr wrap="square" lIns="72000" tIns="72000" rIns="72000" bIns="72000" rtlCol="0" anchor="ctr">
            <a:noAutofit/>
          </a:bodyPr>
          <a:lstStyle/>
          <a:p>
            <a:pPr algn="r" defTabSz="457200" fontAlgn="base">
              <a:spcBef>
                <a:spcPct val="0"/>
              </a:spcBef>
              <a:spcAft>
                <a:spcPct val="0"/>
              </a:spcAft>
            </a:pPr>
            <a:r>
              <a:rPr lang="en-GB" sz="1400" kern="0" dirty="0" smtClean="0">
                <a:solidFill>
                  <a:prstClr val="black"/>
                </a:solidFill>
              </a:rPr>
              <a:t>1.0</a:t>
            </a:r>
          </a:p>
        </p:txBody>
      </p:sp>
      <p:sp>
        <p:nvSpPr>
          <p:cNvPr id="254" name="TextBox 253"/>
          <p:cNvSpPr txBox="1"/>
          <p:nvPr/>
        </p:nvSpPr>
        <p:spPr bwMode="auto">
          <a:xfrm>
            <a:off x="509308" y="2892670"/>
            <a:ext cx="463379" cy="301252"/>
          </a:xfrm>
          <a:prstGeom prst="rect">
            <a:avLst/>
          </a:prstGeom>
          <a:noFill/>
          <a:ln w="9525">
            <a:noFill/>
            <a:miter lim="800000"/>
            <a:headEnd/>
            <a:tailEnd/>
          </a:ln>
          <a:effectLst/>
        </p:spPr>
        <p:txBody>
          <a:bodyPr wrap="square" lIns="72000" tIns="72000" rIns="72000" bIns="72000" rtlCol="0" anchor="ctr">
            <a:noAutofit/>
          </a:bodyPr>
          <a:lstStyle/>
          <a:p>
            <a:pPr algn="r" defTabSz="457200" fontAlgn="base">
              <a:spcBef>
                <a:spcPct val="0"/>
              </a:spcBef>
              <a:spcAft>
                <a:spcPct val="0"/>
              </a:spcAft>
            </a:pPr>
            <a:r>
              <a:rPr lang="en-GB" sz="1400" kern="0" dirty="0" smtClean="0">
                <a:solidFill>
                  <a:prstClr val="black"/>
                </a:solidFill>
              </a:rPr>
              <a:t>0.6</a:t>
            </a:r>
          </a:p>
        </p:txBody>
      </p:sp>
      <p:sp>
        <p:nvSpPr>
          <p:cNvPr id="255" name="TextBox 254"/>
          <p:cNvSpPr txBox="1"/>
          <p:nvPr/>
        </p:nvSpPr>
        <p:spPr bwMode="auto">
          <a:xfrm>
            <a:off x="509308" y="4169266"/>
            <a:ext cx="463379" cy="301252"/>
          </a:xfrm>
          <a:prstGeom prst="rect">
            <a:avLst/>
          </a:prstGeom>
          <a:noFill/>
          <a:ln w="9525">
            <a:noFill/>
            <a:miter lim="800000"/>
            <a:headEnd/>
            <a:tailEnd/>
          </a:ln>
          <a:effectLst/>
        </p:spPr>
        <p:txBody>
          <a:bodyPr wrap="square" lIns="72000" tIns="72000" rIns="72000" bIns="72000" rtlCol="0" anchor="ctr">
            <a:noAutofit/>
          </a:bodyPr>
          <a:lstStyle/>
          <a:p>
            <a:pPr algn="r" defTabSz="457200" fontAlgn="base">
              <a:spcBef>
                <a:spcPct val="0"/>
              </a:spcBef>
              <a:spcAft>
                <a:spcPct val="0"/>
              </a:spcAft>
            </a:pPr>
            <a:r>
              <a:rPr lang="en-GB" sz="1400" kern="0" dirty="0" smtClean="0">
                <a:solidFill>
                  <a:prstClr val="black"/>
                </a:solidFill>
              </a:rPr>
              <a:t>0.2</a:t>
            </a:r>
          </a:p>
        </p:txBody>
      </p:sp>
      <p:sp>
        <p:nvSpPr>
          <p:cNvPr id="256" name="TextBox 255"/>
          <p:cNvSpPr txBox="1"/>
          <p:nvPr/>
        </p:nvSpPr>
        <p:spPr bwMode="auto">
          <a:xfrm>
            <a:off x="509308" y="4807562"/>
            <a:ext cx="463379" cy="301252"/>
          </a:xfrm>
          <a:prstGeom prst="rect">
            <a:avLst/>
          </a:prstGeom>
          <a:noFill/>
          <a:ln w="9525">
            <a:noFill/>
            <a:miter lim="800000"/>
            <a:headEnd/>
            <a:tailEnd/>
          </a:ln>
          <a:effectLst/>
        </p:spPr>
        <p:txBody>
          <a:bodyPr wrap="square" lIns="72000" tIns="72000" rIns="72000" bIns="72000" rtlCol="0" anchor="ctr">
            <a:noAutofit/>
          </a:bodyPr>
          <a:lstStyle/>
          <a:p>
            <a:pPr algn="r" defTabSz="457200" fontAlgn="base">
              <a:spcBef>
                <a:spcPct val="0"/>
              </a:spcBef>
              <a:spcAft>
                <a:spcPct val="0"/>
              </a:spcAft>
            </a:pPr>
            <a:r>
              <a:rPr lang="en-GB" sz="1400" kern="0" dirty="0" smtClean="0">
                <a:solidFill>
                  <a:prstClr val="black"/>
                </a:solidFill>
              </a:rPr>
              <a:t>0</a:t>
            </a:r>
          </a:p>
        </p:txBody>
      </p:sp>
      <p:sp>
        <p:nvSpPr>
          <p:cNvPr id="257" name="TextBox 256"/>
          <p:cNvSpPr txBox="1"/>
          <p:nvPr/>
        </p:nvSpPr>
        <p:spPr bwMode="auto">
          <a:xfrm>
            <a:off x="139656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1</a:t>
            </a:r>
          </a:p>
        </p:txBody>
      </p:sp>
      <p:sp>
        <p:nvSpPr>
          <p:cNvPr id="258" name="TextBox 257"/>
          <p:cNvSpPr txBox="1"/>
          <p:nvPr/>
        </p:nvSpPr>
        <p:spPr bwMode="auto">
          <a:xfrm>
            <a:off x="190710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a:solidFill>
                  <a:prstClr val="black"/>
                </a:solidFill>
              </a:rPr>
              <a:t>2</a:t>
            </a:r>
            <a:endParaRPr lang="en-GB" sz="1400" kern="0" dirty="0" smtClean="0">
              <a:solidFill>
                <a:prstClr val="black"/>
              </a:solidFill>
            </a:endParaRPr>
          </a:p>
        </p:txBody>
      </p:sp>
      <p:sp>
        <p:nvSpPr>
          <p:cNvPr id="259" name="TextBox 258"/>
          <p:cNvSpPr txBox="1"/>
          <p:nvPr/>
        </p:nvSpPr>
        <p:spPr bwMode="auto">
          <a:xfrm>
            <a:off x="2419548"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a:solidFill>
                  <a:prstClr val="black"/>
                </a:solidFill>
              </a:rPr>
              <a:t>3</a:t>
            </a:r>
            <a:endParaRPr lang="en-GB" sz="1400" kern="0" dirty="0" smtClean="0">
              <a:solidFill>
                <a:prstClr val="black"/>
              </a:solidFill>
            </a:endParaRPr>
          </a:p>
        </p:txBody>
      </p:sp>
      <p:sp>
        <p:nvSpPr>
          <p:cNvPr id="260" name="TextBox 259"/>
          <p:cNvSpPr txBox="1"/>
          <p:nvPr/>
        </p:nvSpPr>
        <p:spPr bwMode="auto">
          <a:xfrm>
            <a:off x="293580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4</a:t>
            </a:r>
          </a:p>
        </p:txBody>
      </p:sp>
      <p:sp>
        <p:nvSpPr>
          <p:cNvPr id="261" name="TextBox 260"/>
          <p:cNvSpPr txBox="1"/>
          <p:nvPr/>
        </p:nvSpPr>
        <p:spPr bwMode="auto">
          <a:xfrm>
            <a:off x="344634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5</a:t>
            </a:r>
          </a:p>
        </p:txBody>
      </p:sp>
      <p:sp>
        <p:nvSpPr>
          <p:cNvPr id="262" name="TextBox 261"/>
          <p:cNvSpPr txBox="1"/>
          <p:nvPr/>
        </p:nvSpPr>
        <p:spPr bwMode="auto">
          <a:xfrm>
            <a:off x="3958788"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6</a:t>
            </a:r>
          </a:p>
        </p:txBody>
      </p:sp>
      <p:sp>
        <p:nvSpPr>
          <p:cNvPr id="263" name="TextBox 262"/>
          <p:cNvSpPr txBox="1"/>
          <p:nvPr/>
        </p:nvSpPr>
        <p:spPr bwMode="auto">
          <a:xfrm>
            <a:off x="447504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7</a:t>
            </a:r>
          </a:p>
        </p:txBody>
      </p:sp>
      <p:sp>
        <p:nvSpPr>
          <p:cNvPr id="264" name="TextBox 263"/>
          <p:cNvSpPr txBox="1"/>
          <p:nvPr/>
        </p:nvSpPr>
        <p:spPr bwMode="auto">
          <a:xfrm>
            <a:off x="498558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8</a:t>
            </a:r>
          </a:p>
        </p:txBody>
      </p:sp>
      <p:sp>
        <p:nvSpPr>
          <p:cNvPr id="265" name="TextBox 264"/>
          <p:cNvSpPr txBox="1"/>
          <p:nvPr/>
        </p:nvSpPr>
        <p:spPr bwMode="auto">
          <a:xfrm>
            <a:off x="5498028"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a:solidFill>
                  <a:prstClr val="black"/>
                </a:solidFill>
              </a:rPr>
              <a:t>9</a:t>
            </a:r>
            <a:endParaRPr lang="en-GB" sz="1400" kern="0" dirty="0" smtClean="0">
              <a:solidFill>
                <a:prstClr val="black"/>
              </a:solidFill>
            </a:endParaRPr>
          </a:p>
        </p:txBody>
      </p:sp>
      <p:sp>
        <p:nvSpPr>
          <p:cNvPr id="266" name="TextBox 265"/>
          <p:cNvSpPr txBox="1"/>
          <p:nvPr/>
        </p:nvSpPr>
        <p:spPr bwMode="auto">
          <a:xfrm>
            <a:off x="601428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10</a:t>
            </a:r>
          </a:p>
        </p:txBody>
      </p:sp>
      <p:sp>
        <p:nvSpPr>
          <p:cNvPr id="267" name="TextBox 266"/>
          <p:cNvSpPr txBox="1"/>
          <p:nvPr/>
        </p:nvSpPr>
        <p:spPr bwMode="auto">
          <a:xfrm>
            <a:off x="652482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11</a:t>
            </a:r>
          </a:p>
        </p:txBody>
      </p:sp>
      <p:sp>
        <p:nvSpPr>
          <p:cNvPr id="268" name="TextBox 267"/>
          <p:cNvSpPr txBox="1"/>
          <p:nvPr/>
        </p:nvSpPr>
        <p:spPr bwMode="auto">
          <a:xfrm>
            <a:off x="703790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12</a:t>
            </a:r>
          </a:p>
        </p:txBody>
      </p:sp>
      <p:sp>
        <p:nvSpPr>
          <p:cNvPr id="269" name="TextBox 268"/>
          <p:cNvSpPr txBox="1"/>
          <p:nvPr/>
        </p:nvSpPr>
        <p:spPr bwMode="auto">
          <a:xfrm>
            <a:off x="7550348"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13</a:t>
            </a:r>
          </a:p>
        </p:txBody>
      </p:sp>
      <p:sp>
        <p:nvSpPr>
          <p:cNvPr id="270" name="TextBox 269"/>
          <p:cNvSpPr txBox="1"/>
          <p:nvPr/>
        </p:nvSpPr>
        <p:spPr bwMode="auto">
          <a:xfrm>
            <a:off x="806660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14</a:t>
            </a:r>
          </a:p>
        </p:txBody>
      </p:sp>
      <p:sp>
        <p:nvSpPr>
          <p:cNvPr id="271" name="TextBox 270"/>
          <p:cNvSpPr txBox="1"/>
          <p:nvPr/>
        </p:nvSpPr>
        <p:spPr bwMode="auto">
          <a:xfrm>
            <a:off x="8577143" y="5051348"/>
            <a:ext cx="320279" cy="215444"/>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400" kern="0" dirty="0" smtClean="0">
                <a:solidFill>
                  <a:prstClr val="black"/>
                </a:solidFill>
              </a:rPr>
              <a:t>15</a:t>
            </a:r>
          </a:p>
        </p:txBody>
      </p:sp>
      <p:sp>
        <p:nvSpPr>
          <p:cNvPr id="272" name="TextBox 271"/>
          <p:cNvSpPr txBox="1"/>
          <p:nvPr/>
        </p:nvSpPr>
        <p:spPr>
          <a:xfrm>
            <a:off x="456248" y="5396352"/>
            <a:ext cx="8603932" cy="538609"/>
          </a:xfrm>
          <a:prstGeom prst="rect">
            <a:avLst/>
          </a:prstGeom>
          <a:noFill/>
        </p:spPr>
        <p:txBody>
          <a:bodyPr wrap="square" lIns="0" tIns="0" rIns="0" bIns="0" rtlCol="0">
            <a:spAutoFit/>
          </a:bodyPr>
          <a:lstStyle/>
          <a:p>
            <a:pPr defTabSz="457200" fontAlgn="base">
              <a:spcBef>
                <a:spcPct val="0"/>
              </a:spcBef>
              <a:spcAft>
                <a:spcPts val="600"/>
              </a:spcAft>
              <a:tabLst>
                <a:tab pos="647700" algn="ctr"/>
                <a:tab pos="1158875" algn="ctr"/>
                <a:tab pos="1668463" algn="ctr"/>
                <a:tab pos="2179638" algn="ctr"/>
                <a:tab pos="2697163" algn="ctr"/>
                <a:tab pos="3208338" algn="ctr"/>
                <a:tab pos="3717925" algn="ctr"/>
                <a:tab pos="4229100" algn="ctr"/>
                <a:tab pos="4746625" algn="ctr"/>
                <a:tab pos="5257800" algn="ctr"/>
                <a:tab pos="5768975" algn="ctr"/>
                <a:tab pos="6294438" algn="ctr"/>
                <a:tab pos="6797675" algn="ctr"/>
                <a:tab pos="7315200" algn="ctr"/>
                <a:tab pos="7818438" algn="ctr"/>
                <a:tab pos="8335963" algn="ctr"/>
              </a:tabLst>
            </a:pPr>
            <a:r>
              <a:rPr lang="en-GB" sz="1000" b="1" dirty="0">
                <a:solidFill>
                  <a:prstClr val="black"/>
                </a:solidFill>
              </a:rPr>
              <a:t>No. of patients</a:t>
            </a:r>
          </a:p>
          <a:p>
            <a:pPr defTabSz="457200" fontAlgn="base">
              <a:spcBef>
                <a:spcPct val="0"/>
              </a:spcBef>
              <a:spcAft>
                <a:spcPct val="0"/>
              </a:spcAft>
              <a:tabLst>
                <a:tab pos="647700" algn="ctr"/>
                <a:tab pos="1158875" algn="ctr"/>
                <a:tab pos="1668463" algn="ctr"/>
                <a:tab pos="2179638" algn="ctr"/>
                <a:tab pos="2697163" algn="ctr"/>
                <a:tab pos="3208338" algn="ctr"/>
                <a:tab pos="3717925" algn="ctr"/>
                <a:tab pos="4229100" algn="ctr"/>
                <a:tab pos="4746625" algn="ctr"/>
                <a:tab pos="5257800" algn="ctr"/>
                <a:tab pos="5768975" algn="ctr"/>
                <a:tab pos="6294438" algn="ctr"/>
                <a:tab pos="6797675" algn="ctr"/>
                <a:tab pos="7315200" algn="ctr"/>
                <a:tab pos="7818438" algn="ctr"/>
                <a:tab pos="8335963" algn="ctr"/>
              </a:tabLst>
            </a:pPr>
            <a:r>
              <a:rPr lang="en-GB" sz="1000" b="1" dirty="0">
                <a:solidFill>
                  <a:srgbClr val="1CBECA"/>
                </a:solidFill>
              </a:rPr>
              <a:t>Afatinib	335	260	137	110	66	56	30	28	19	17	12	9	5	1	1	0</a:t>
            </a:r>
          </a:p>
          <a:p>
            <a:pPr defTabSz="457200" fontAlgn="base">
              <a:spcBef>
                <a:spcPct val="0"/>
              </a:spcBef>
              <a:spcAft>
                <a:spcPct val="0"/>
              </a:spcAft>
              <a:tabLst>
                <a:tab pos="647700" algn="ctr"/>
                <a:tab pos="1158875" algn="ctr"/>
                <a:tab pos="1668463" algn="ctr"/>
                <a:tab pos="2179638" algn="ctr"/>
                <a:tab pos="2697163" algn="ctr"/>
                <a:tab pos="3208338" algn="ctr"/>
                <a:tab pos="3717925" algn="ctr"/>
                <a:tab pos="4229100" algn="ctr"/>
                <a:tab pos="4746625" algn="ctr"/>
                <a:tab pos="5257800" algn="ctr"/>
                <a:tab pos="5768975" algn="ctr"/>
                <a:tab pos="6294438" algn="ctr"/>
                <a:tab pos="6797675" algn="ctr"/>
                <a:tab pos="7315200" algn="ctr"/>
                <a:tab pos="7818438" algn="ctr"/>
                <a:tab pos="8335963" algn="ctr"/>
              </a:tabLst>
            </a:pPr>
            <a:r>
              <a:rPr lang="en-GB" sz="1000" b="1" dirty="0">
                <a:solidFill>
                  <a:srgbClr val="717073"/>
                </a:solidFill>
              </a:rPr>
              <a:t>Erlotinib	334	252	119	78	49	40	18	15	9	8	2	1	0	0	0	0</a:t>
            </a:r>
          </a:p>
        </p:txBody>
      </p:sp>
      <p:sp>
        <p:nvSpPr>
          <p:cNvPr id="280" name="Line 8"/>
          <p:cNvSpPr>
            <a:spLocks noChangeShapeType="1"/>
          </p:cNvSpPr>
          <p:nvPr/>
        </p:nvSpPr>
        <p:spPr bwMode="auto">
          <a:xfrm>
            <a:off x="972503" y="1765114"/>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81" name="Line 10"/>
          <p:cNvSpPr>
            <a:spLocks noChangeShapeType="1"/>
          </p:cNvSpPr>
          <p:nvPr/>
        </p:nvSpPr>
        <p:spPr bwMode="auto">
          <a:xfrm>
            <a:off x="972503" y="2403289"/>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82" name="Line 12"/>
          <p:cNvSpPr>
            <a:spLocks noChangeShapeType="1"/>
          </p:cNvSpPr>
          <p:nvPr/>
        </p:nvSpPr>
        <p:spPr bwMode="auto">
          <a:xfrm>
            <a:off x="972503" y="3041464"/>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83" name="Line 14"/>
          <p:cNvSpPr>
            <a:spLocks noChangeShapeType="1"/>
          </p:cNvSpPr>
          <p:nvPr/>
        </p:nvSpPr>
        <p:spPr bwMode="auto">
          <a:xfrm>
            <a:off x="972503" y="3679639"/>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84" name="Line 16"/>
          <p:cNvSpPr>
            <a:spLocks noChangeShapeType="1"/>
          </p:cNvSpPr>
          <p:nvPr/>
        </p:nvSpPr>
        <p:spPr bwMode="auto">
          <a:xfrm>
            <a:off x="972503" y="4317814"/>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85" name="Line 18"/>
          <p:cNvSpPr>
            <a:spLocks noChangeShapeType="1"/>
          </p:cNvSpPr>
          <p:nvPr/>
        </p:nvSpPr>
        <p:spPr bwMode="auto">
          <a:xfrm>
            <a:off x="972503" y="4955989"/>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86" name="Line 19"/>
          <p:cNvSpPr>
            <a:spLocks noChangeShapeType="1"/>
          </p:cNvSpPr>
          <p:nvPr/>
        </p:nvSpPr>
        <p:spPr bwMode="auto">
          <a:xfrm>
            <a:off x="1042353"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87" name="Line 20"/>
          <p:cNvSpPr>
            <a:spLocks noChangeShapeType="1"/>
          </p:cNvSpPr>
          <p:nvPr/>
        </p:nvSpPr>
        <p:spPr bwMode="auto">
          <a:xfrm>
            <a:off x="1556703"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88" name="Line 21"/>
          <p:cNvSpPr>
            <a:spLocks noChangeShapeType="1"/>
          </p:cNvSpPr>
          <p:nvPr/>
        </p:nvSpPr>
        <p:spPr bwMode="auto">
          <a:xfrm>
            <a:off x="2067878"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89" name="Line 22"/>
          <p:cNvSpPr>
            <a:spLocks noChangeShapeType="1"/>
          </p:cNvSpPr>
          <p:nvPr/>
        </p:nvSpPr>
        <p:spPr bwMode="auto">
          <a:xfrm>
            <a:off x="2579053"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0" name="Line 23"/>
          <p:cNvSpPr>
            <a:spLocks noChangeShapeType="1"/>
          </p:cNvSpPr>
          <p:nvPr/>
        </p:nvSpPr>
        <p:spPr bwMode="auto">
          <a:xfrm>
            <a:off x="3091816"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1" name="Line 24"/>
          <p:cNvSpPr>
            <a:spLocks noChangeShapeType="1"/>
          </p:cNvSpPr>
          <p:nvPr/>
        </p:nvSpPr>
        <p:spPr bwMode="auto">
          <a:xfrm>
            <a:off x="3602991"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2" name="Line 25"/>
          <p:cNvSpPr>
            <a:spLocks noChangeShapeType="1"/>
          </p:cNvSpPr>
          <p:nvPr/>
        </p:nvSpPr>
        <p:spPr bwMode="auto">
          <a:xfrm>
            <a:off x="4117341"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3" name="Line 26"/>
          <p:cNvSpPr>
            <a:spLocks noChangeShapeType="1"/>
          </p:cNvSpPr>
          <p:nvPr/>
        </p:nvSpPr>
        <p:spPr bwMode="auto">
          <a:xfrm>
            <a:off x="4628516"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4" name="Line 27"/>
          <p:cNvSpPr>
            <a:spLocks noChangeShapeType="1"/>
          </p:cNvSpPr>
          <p:nvPr/>
        </p:nvSpPr>
        <p:spPr bwMode="auto">
          <a:xfrm>
            <a:off x="5142866"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5" name="Line 28"/>
          <p:cNvSpPr>
            <a:spLocks noChangeShapeType="1"/>
          </p:cNvSpPr>
          <p:nvPr/>
        </p:nvSpPr>
        <p:spPr bwMode="auto">
          <a:xfrm>
            <a:off x="5654041"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6" name="Line 29"/>
          <p:cNvSpPr>
            <a:spLocks noChangeShapeType="1"/>
          </p:cNvSpPr>
          <p:nvPr/>
        </p:nvSpPr>
        <p:spPr bwMode="auto">
          <a:xfrm>
            <a:off x="6165216"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7" name="Line 30"/>
          <p:cNvSpPr>
            <a:spLocks noChangeShapeType="1"/>
          </p:cNvSpPr>
          <p:nvPr/>
        </p:nvSpPr>
        <p:spPr bwMode="auto">
          <a:xfrm>
            <a:off x="6679566"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8" name="Line 31"/>
          <p:cNvSpPr>
            <a:spLocks noChangeShapeType="1"/>
          </p:cNvSpPr>
          <p:nvPr/>
        </p:nvSpPr>
        <p:spPr bwMode="auto">
          <a:xfrm>
            <a:off x="7190741"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99" name="Line 32"/>
          <p:cNvSpPr>
            <a:spLocks noChangeShapeType="1"/>
          </p:cNvSpPr>
          <p:nvPr/>
        </p:nvSpPr>
        <p:spPr bwMode="auto">
          <a:xfrm>
            <a:off x="7703503"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00" name="Line 33"/>
          <p:cNvSpPr>
            <a:spLocks noChangeShapeType="1"/>
          </p:cNvSpPr>
          <p:nvPr/>
        </p:nvSpPr>
        <p:spPr bwMode="auto">
          <a:xfrm>
            <a:off x="8214678"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01" name="Line 34"/>
          <p:cNvSpPr>
            <a:spLocks noChangeShapeType="1"/>
          </p:cNvSpPr>
          <p:nvPr/>
        </p:nvSpPr>
        <p:spPr bwMode="auto">
          <a:xfrm>
            <a:off x="8729028" y="4955989"/>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cxnSp>
        <p:nvCxnSpPr>
          <p:cNvPr id="306" name="Straight Connector 305"/>
          <p:cNvCxnSpPr/>
          <p:nvPr/>
        </p:nvCxnSpPr>
        <p:spPr bwMode="auto">
          <a:xfrm>
            <a:off x="6656542" y="4064023"/>
            <a:ext cx="431334" cy="0"/>
          </a:xfrm>
          <a:prstGeom prst="line">
            <a:avLst/>
          </a:prstGeom>
          <a:solidFill>
            <a:schemeClr val="accent1"/>
          </a:solidFill>
          <a:ln w="12700" cap="flat" cmpd="sng" algn="ctr">
            <a:solidFill>
              <a:schemeClr val="accent1"/>
            </a:solidFill>
            <a:prstDash val="solid"/>
            <a:round/>
            <a:headEnd type="none" w="med" len="med"/>
            <a:tailEnd type="none" w="med" len="med"/>
          </a:ln>
          <a:effectLst/>
        </p:spPr>
      </p:cxnSp>
      <p:cxnSp>
        <p:nvCxnSpPr>
          <p:cNvPr id="307" name="Straight Connector 306"/>
          <p:cNvCxnSpPr/>
          <p:nvPr/>
        </p:nvCxnSpPr>
        <p:spPr bwMode="auto">
          <a:xfrm>
            <a:off x="6656542" y="4289411"/>
            <a:ext cx="431334" cy="0"/>
          </a:xfrm>
          <a:prstGeom prst="line">
            <a:avLst/>
          </a:prstGeom>
          <a:solidFill>
            <a:schemeClr val="accent1"/>
          </a:solidFill>
          <a:ln w="12700" cap="flat" cmpd="sng" algn="ctr">
            <a:solidFill>
              <a:srgbClr val="717073"/>
            </a:solidFill>
            <a:prstDash val="solid"/>
            <a:round/>
            <a:headEnd type="none" w="med" len="med"/>
            <a:tailEnd type="none" w="med" len="med"/>
          </a:ln>
          <a:effectLst/>
        </p:spPr>
      </p:cxnSp>
      <p:sp>
        <p:nvSpPr>
          <p:cNvPr id="308" name="TextBox 307"/>
          <p:cNvSpPr txBox="1"/>
          <p:nvPr/>
        </p:nvSpPr>
        <p:spPr>
          <a:xfrm>
            <a:off x="7111956" y="3888987"/>
            <a:ext cx="1057479" cy="277000"/>
          </a:xfrm>
          <a:prstGeom prst="rect">
            <a:avLst/>
          </a:prstGeom>
          <a:noFill/>
        </p:spPr>
        <p:txBody>
          <a:bodyPr wrap="square" rtlCol="0">
            <a:spAutoFit/>
          </a:bodyPr>
          <a:lstStyle/>
          <a:p>
            <a:r>
              <a:rPr lang="en-US" sz="1200" dirty="0" smtClean="0">
                <a:solidFill>
                  <a:prstClr val="black"/>
                </a:solidFill>
              </a:rPr>
              <a:t>Afatinib</a:t>
            </a:r>
            <a:endParaRPr lang="en-US" sz="1200" dirty="0">
              <a:solidFill>
                <a:prstClr val="black"/>
              </a:solidFill>
            </a:endParaRPr>
          </a:p>
        </p:txBody>
      </p:sp>
      <p:sp>
        <p:nvSpPr>
          <p:cNvPr id="309" name="TextBox 308"/>
          <p:cNvSpPr txBox="1"/>
          <p:nvPr/>
        </p:nvSpPr>
        <p:spPr>
          <a:xfrm>
            <a:off x="7111956" y="4114376"/>
            <a:ext cx="1057479" cy="277000"/>
          </a:xfrm>
          <a:prstGeom prst="rect">
            <a:avLst/>
          </a:prstGeom>
          <a:noFill/>
        </p:spPr>
        <p:txBody>
          <a:bodyPr wrap="square" rtlCol="0">
            <a:spAutoFit/>
          </a:bodyPr>
          <a:lstStyle/>
          <a:p>
            <a:r>
              <a:rPr lang="en-US" sz="1200" dirty="0" smtClean="0">
                <a:solidFill>
                  <a:prstClr val="black"/>
                </a:solidFill>
              </a:rPr>
              <a:t>Erlotinib</a:t>
            </a:r>
            <a:endParaRPr lang="en-US" sz="1200" dirty="0">
              <a:solidFill>
                <a:prstClr val="black"/>
              </a:solidFill>
            </a:endParaRPr>
          </a:p>
        </p:txBody>
      </p:sp>
      <p:sp>
        <p:nvSpPr>
          <p:cNvPr id="311" name="Round Same Side Corner Rectangle 310"/>
          <p:cNvSpPr/>
          <p:nvPr/>
        </p:nvSpPr>
        <p:spPr>
          <a:xfrm>
            <a:off x="4074477" y="1609240"/>
            <a:ext cx="4452464" cy="378123"/>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aphicFrame>
        <p:nvGraphicFramePr>
          <p:cNvPr id="312" name="Table 311"/>
          <p:cNvGraphicFramePr>
            <a:graphicFrameLocks noGrp="1"/>
          </p:cNvGraphicFramePr>
          <p:nvPr>
            <p:extLst>
              <p:ext uri="{D42A27DB-BD31-4B8C-83A1-F6EECF244321}">
                <p14:modId xmlns:p14="http://schemas.microsoft.com/office/powerpoint/2010/main" val="245330113"/>
              </p:ext>
            </p:extLst>
          </p:nvPr>
        </p:nvGraphicFramePr>
        <p:xfrm>
          <a:off x="4104806" y="1622067"/>
          <a:ext cx="4382902" cy="1097280"/>
        </p:xfrm>
        <a:graphic>
          <a:graphicData uri="http://schemas.openxmlformats.org/drawingml/2006/table">
            <a:tbl>
              <a:tblPr>
                <a:tableStyleId>{5C22544A-7EE6-4342-B048-85BDC9FD1C3A}</a:tableStyleId>
              </a:tblPr>
              <a:tblGrid>
                <a:gridCol w="2423596"/>
                <a:gridCol w="888532"/>
                <a:gridCol w="1070774"/>
              </a:tblGrid>
              <a:tr h="182880">
                <a:tc>
                  <a:txBody>
                    <a:bodyPr/>
                    <a:lstStyle/>
                    <a:p>
                      <a:pPr marL="0" marR="0" algn="ctr">
                        <a:lnSpc>
                          <a:spcPct val="100000"/>
                        </a:lnSpc>
                        <a:spcBef>
                          <a:spcPts val="0"/>
                        </a:spcBef>
                        <a:spcAft>
                          <a:spcPts val="0"/>
                        </a:spcAft>
                      </a:pPr>
                      <a:r>
                        <a:rPr lang="en-US" sz="1200" dirty="0">
                          <a:effectLst/>
                          <a:latin typeface="+mj-lt"/>
                        </a:rPr>
                        <a:t> </a:t>
                      </a:r>
                      <a:endParaRPr lang="en-US" sz="1200" dirty="0">
                        <a:effectLst/>
                        <a:latin typeface="+mj-lt"/>
                        <a:ea typeface="SimSun"/>
                        <a:cs typeface="Angsana New"/>
                      </a:endParaRPr>
                    </a:p>
                  </a:txBody>
                  <a:tcPr marL="25400" marR="25400" marT="0" marB="0" anchor="b">
                    <a:lnL w="12700" cmpd="sng">
                      <a:noFill/>
                    </a:lnL>
                    <a:lnR w="12700" cap="flat" cmpd="sng" algn="ctr">
                      <a:solidFill>
                        <a:schemeClr val="bg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b="1" dirty="0" smtClean="0">
                          <a:solidFill>
                            <a:schemeClr val="bg1"/>
                          </a:solidFill>
                          <a:effectLst/>
                          <a:latin typeface="+mj-lt"/>
                        </a:rPr>
                        <a:t>Afatinib</a:t>
                      </a:r>
                    </a:p>
                    <a:p>
                      <a:pPr marL="0" marR="0" algn="ctr">
                        <a:lnSpc>
                          <a:spcPct val="100000"/>
                        </a:lnSpc>
                        <a:spcBef>
                          <a:spcPts val="0"/>
                        </a:spcBef>
                        <a:spcAft>
                          <a:spcPts val="0"/>
                        </a:spcAft>
                      </a:pPr>
                      <a:r>
                        <a:rPr lang="en-US" sz="1200" b="1" dirty="0" smtClean="0">
                          <a:solidFill>
                            <a:schemeClr val="bg1"/>
                          </a:solidFill>
                          <a:effectLst/>
                          <a:latin typeface="+mj-lt"/>
                          <a:ea typeface="SimSun"/>
                          <a:cs typeface="Angsana New"/>
                        </a:rPr>
                        <a:t>(n=335)</a:t>
                      </a:r>
                      <a:endParaRPr lang="en-US" sz="1200" b="1" dirty="0">
                        <a:solidFill>
                          <a:schemeClr val="bg1"/>
                        </a:solidFill>
                        <a:effectLst/>
                        <a:latin typeface="+mj-lt"/>
                        <a:ea typeface="SimSun"/>
                        <a:cs typeface="Angsana New"/>
                      </a:endParaRPr>
                    </a:p>
                  </a:txBody>
                  <a:tcPr marL="25400" marR="254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b="1" dirty="0" smtClean="0">
                          <a:solidFill>
                            <a:schemeClr val="bg1"/>
                          </a:solidFill>
                          <a:effectLst/>
                          <a:latin typeface="+mj-lt"/>
                          <a:ea typeface="SimSun"/>
                          <a:cs typeface="Times New Roman"/>
                        </a:rPr>
                        <a:t>Erlotinib</a:t>
                      </a:r>
                    </a:p>
                    <a:p>
                      <a:pPr marL="0" marR="0" algn="ctr">
                        <a:lnSpc>
                          <a:spcPct val="100000"/>
                        </a:lnSpc>
                        <a:spcBef>
                          <a:spcPts val="0"/>
                        </a:spcBef>
                        <a:spcAft>
                          <a:spcPts val="0"/>
                        </a:spcAft>
                      </a:pPr>
                      <a:r>
                        <a:rPr lang="en-US" sz="1200" b="1" dirty="0" smtClean="0">
                          <a:solidFill>
                            <a:schemeClr val="bg1"/>
                          </a:solidFill>
                          <a:effectLst/>
                          <a:latin typeface="+mj-lt"/>
                          <a:ea typeface="SimSun"/>
                          <a:cs typeface="Times New Roman"/>
                        </a:rPr>
                        <a:t>(n=334)</a:t>
                      </a:r>
                      <a:endParaRPr lang="en-US" sz="1200" b="1" dirty="0">
                        <a:solidFill>
                          <a:schemeClr val="bg1"/>
                        </a:solidFill>
                        <a:effectLst/>
                        <a:latin typeface="+mj-lt"/>
                        <a:ea typeface="SimSun"/>
                        <a:cs typeface="Angsana New"/>
                      </a:endParaRPr>
                    </a:p>
                  </a:txBody>
                  <a:tcPr marL="25400" marR="25400" marT="0" marB="0" anchor="ctr">
                    <a:lnL w="12700" cap="flat" cmpd="sng" algn="ctr">
                      <a:solidFill>
                        <a:schemeClr val="bg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algn="r">
                        <a:lnSpc>
                          <a:spcPct val="100000"/>
                        </a:lnSpc>
                        <a:spcBef>
                          <a:spcPts val="0"/>
                        </a:spcBef>
                        <a:spcAft>
                          <a:spcPts val="0"/>
                        </a:spcAft>
                      </a:pPr>
                      <a:r>
                        <a:rPr lang="en-US" sz="1200" dirty="0">
                          <a:solidFill>
                            <a:schemeClr val="tx1">
                              <a:lumMod val="65000"/>
                              <a:lumOff val="35000"/>
                            </a:schemeClr>
                          </a:solidFill>
                          <a:effectLst/>
                          <a:latin typeface="+mj-lt"/>
                        </a:rPr>
                        <a:t>Patients progressed or </a:t>
                      </a:r>
                      <a:r>
                        <a:rPr lang="en-US" sz="1200" dirty="0" smtClean="0">
                          <a:solidFill>
                            <a:schemeClr val="tx1">
                              <a:lumMod val="65000"/>
                              <a:lumOff val="35000"/>
                            </a:schemeClr>
                          </a:solidFill>
                          <a:effectLst/>
                          <a:latin typeface="+mj-lt"/>
                        </a:rPr>
                        <a:t>died, n (%)</a:t>
                      </a:r>
                      <a:endParaRPr lang="en-US" sz="1200"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dirty="0" smtClean="0">
                          <a:solidFill>
                            <a:schemeClr val="tx1">
                              <a:lumMod val="65000"/>
                              <a:lumOff val="35000"/>
                            </a:schemeClr>
                          </a:solidFill>
                          <a:effectLst/>
                          <a:latin typeface="+mj-lt"/>
                        </a:rPr>
                        <a:t>228 (68)</a:t>
                      </a:r>
                      <a:endParaRPr lang="en-US" sz="120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dirty="0" smtClean="0">
                          <a:solidFill>
                            <a:schemeClr val="tx1">
                              <a:lumMod val="65000"/>
                              <a:lumOff val="35000"/>
                            </a:schemeClr>
                          </a:solidFill>
                          <a:effectLst/>
                          <a:latin typeface="+mj-lt"/>
                          <a:ea typeface="SimSun"/>
                          <a:cs typeface="Times New Roman"/>
                        </a:rPr>
                        <a:t>242 (72)</a:t>
                      </a:r>
                      <a:endParaRPr lang="en-US" sz="120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algn="r">
                        <a:lnSpc>
                          <a:spcPct val="100000"/>
                        </a:lnSpc>
                        <a:spcBef>
                          <a:spcPts val="0"/>
                        </a:spcBef>
                        <a:spcAft>
                          <a:spcPts val="0"/>
                        </a:spcAft>
                      </a:pPr>
                      <a:r>
                        <a:rPr lang="en-US" sz="1200" b="1" dirty="0" smtClean="0">
                          <a:solidFill>
                            <a:schemeClr val="tx1">
                              <a:lumMod val="65000"/>
                              <a:lumOff val="35000"/>
                            </a:schemeClr>
                          </a:solidFill>
                          <a:effectLst/>
                          <a:latin typeface="+mj-lt"/>
                        </a:rPr>
                        <a:t>Median</a:t>
                      </a:r>
                      <a:r>
                        <a:rPr lang="en-US" sz="1200" b="1" baseline="0" dirty="0" smtClean="0">
                          <a:solidFill>
                            <a:schemeClr val="tx1">
                              <a:lumMod val="65000"/>
                              <a:lumOff val="35000"/>
                            </a:schemeClr>
                          </a:solidFill>
                          <a:effectLst/>
                          <a:latin typeface="+mj-lt"/>
                        </a:rPr>
                        <a:t> </a:t>
                      </a:r>
                      <a:r>
                        <a:rPr lang="en-US" sz="1200" b="1" dirty="0" smtClean="0">
                          <a:solidFill>
                            <a:schemeClr val="tx1">
                              <a:lumMod val="65000"/>
                              <a:lumOff val="35000"/>
                            </a:schemeClr>
                          </a:solidFill>
                          <a:effectLst/>
                          <a:latin typeface="+mj-lt"/>
                        </a:rPr>
                        <a:t>PFS</a:t>
                      </a:r>
                      <a:r>
                        <a:rPr lang="en-US" sz="1200" b="1" baseline="0" dirty="0" smtClean="0">
                          <a:solidFill>
                            <a:schemeClr val="tx1">
                              <a:lumMod val="65000"/>
                              <a:lumOff val="35000"/>
                            </a:schemeClr>
                          </a:solidFill>
                          <a:effectLst/>
                          <a:latin typeface="+mj-lt"/>
                        </a:rPr>
                        <a:t>  (</a:t>
                      </a:r>
                      <a:r>
                        <a:rPr lang="en-US" sz="1200" b="1" dirty="0" smtClean="0">
                          <a:solidFill>
                            <a:schemeClr val="tx1">
                              <a:lumMod val="65000"/>
                              <a:lumOff val="35000"/>
                            </a:schemeClr>
                          </a:solidFill>
                          <a:effectLst/>
                          <a:latin typeface="+mj-lt"/>
                        </a:rPr>
                        <a:t>months)</a:t>
                      </a:r>
                      <a:endParaRPr lang="en-US" sz="1200" b="1"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b="1" dirty="0" smtClean="0">
                          <a:solidFill>
                            <a:schemeClr val="tx1">
                              <a:lumMod val="65000"/>
                              <a:lumOff val="35000"/>
                            </a:schemeClr>
                          </a:solidFill>
                          <a:effectLst/>
                          <a:latin typeface="+mj-lt"/>
                        </a:rPr>
                        <a:t>2.7</a:t>
                      </a:r>
                      <a:endParaRPr lang="en-US" sz="1200" b="1"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b="1" dirty="0" smtClean="0">
                          <a:solidFill>
                            <a:schemeClr val="tx1">
                              <a:lumMod val="65000"/>
                              <a:lumOff val="35000"/>
                            </a:schemeClr>
                          </a:solidFill>
                          <a:effectLst/>
                          <a:latin typeface="+mj-lt"/>
                          <a:ea typeface="SimSun"/>
                          <a:cs typeface="Times New Roman"/>
                        </a:rPr>
                        <a:t>1.9</a:t>
                      </a:r>
                      <a:endParaRPr lang="en-US" sz="1200" b="1"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mpd="sng">
                      <a:noFill/>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343721">
                <a:tc>
                  <a:txBody>
                    <a:bodyPr/>
                    <a:lstStyle/>
                    <a:p>
                      <a:pPr marL="0" marR="0" algn="r">
                        <a:lnSpc>
                          <a:spcPct val="100000"/>
                        </a:lnSpc>
                        <a:spcBef>
                          <a:spcPts val="0"/>
                        </a:spcBef>
                        <a:spcAft>
                          <a:spcPts val="0"/>
                        </a:spcAft>
                      </a:pPr>
                      <a:r>
                        <a:rPr lang="en-US" sz="1200" b="1" kern="1200" dirty="0" smtClean="0">
                          <a:solidFill>
                            <a:schemeClr val="tx1">
                              <a:lumMod val="65000"/>
                              <a:lumOff val="35000"/>
                            </a:schemeClr>
                          </a:solidFill>
                          <a:effectLst/>
                          <a:latin typeface="+mn-lt"/>
                          <a:ea typeface="+mn-ea"/>
                          <a:cs typeface="+mn-cs"/>
                        </a:rPr>
                        <a:t>HR </a:t>
                      </a:r>
                      <a:r>
                        <a:rPr lang="en-US" sz="1200" b="0" kern="1200" dirty="0" smtClean="0">
                          <a:solidFill>
                            <a:schemeClr val="tx1">
                              <a:lumMod val="65000"/>
                              <a:lumOff val="35000"/>
                            </a:schemeClr>
                          </a:solidFill>
                          <a:effectLst/>
                          <a:latin typeface="+mn-lt"/>
                          <a:ea typeface="+mn-ea"/>
                          <a:cs typeface="+mn-cs"/>
                        </a:rPr>
                        <a:t>(95% CI)</a:t>
                      </a:r>
                    </a:p>
                    <a:p>
                      <a:pPr marL="0" marR="0" algn="r">
                        <a:lnSpc>
                          <a:spcPct val="100000"/>
                        </a:lnSpc>
                        <a:spcBef>
                          <a:spcPts val="0"/>
                        </a:spcBef>
                        <a:spcAft>
                          <a:spcPts val="0"/>
                        </a:spcAft>
                      </a:pPr>
                      <a:r>
                        <a:rPr lang="en-US" sz="1200" b="1" i="1" kern="1200" dirty="0" smtClean="0">
                          <a:solidFill>
                            <a:schemeClr val="tx1">
                              <a:lumMod val="65000"/>
                              <a:lumOff val="35000"/>
                            </a:schemeClr>
                          </a:solidFill>
                          <a:effectLst/>
                          <a:latin typeface="+mn-lt"/>
                          <a:ea typeface="+mn-ea"/>
                          <a:cs typeface="+mn-cs"/>
                        </a:rPr>
                        <a:t>P</a:t>
                      </a:r>
                      <a:r>
                        <a:rPr lang="en-US" sz="1200" b="0" kern="1200" dirty="0" smtClean="0">
                          <a:solidFill>
                            <a:schemeClr val="tx1">
                              <a:lumMod val="65000"/>
                              <a:lumOff val="35000"/>
                            </a:schemeClr>
                          </a:solidFill>
                          <a:effectLst/>
                          <a:latin typeface="+mn-lt"/>
                          <a:ea typeface="+mn-ea"/>
                          <a:cs typeface="+mn-cs"/>
                        </a:rPr>
                        <a:t> value</a:t>
                      </a:r>
                      <a:endParaRPr lang="en-US" sz="1200" b="0"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200" b="1" dirty="0" smtClean="0">
                          <a:solidFill>
                            <a:schemeClr val="tx1">
                              <a:lumMod val="65000"/>
                              <a:lumOff val="35000"/>
                            </a:schemeClr>
                          </a:solidFill>
                        </a:rPr>
                        <a:t>0.78 </a:t>
                      </a:r>
                      <a:r>
                        <a:rPr lang="en-US" sz="1200" kern="1200" dirty="0" smtClean="0">
                          <a:solidFill>
                            <a:schemeClr val="tx1">
                              <a:lumMod val="65000"/>
                              <a:lumOff val="35000"/>
                            </a:schemeClr>
                          </a:solidFill>
                          <a:effectLst/>
                          <a:latin typeface="+mn-lt"/>
                          <a:ea typeface="+mn-ea"/>
                          <a:cs typeface="+mn-cs"/>
                        </a:rPr>
                        <a:t>(0.65-0.93)</a:t>
                      </a:r>
                    </a:p>
                    <a:p>
                      <a:pPr algn="ctr"/>
                      <a:r>
                        <a:rPr lang="en-US" sz="1200" b="1" i="1" kern="1200" dirty="0" smtClean="0">
                          <a:solidFill>
                            <a:schemeClr val="tx1">
                              <a:lumMod val="65000"/>
                              <a:lumOff val="35000"/>
                            </a:schemeClr>
                          </a:solidFill>
                          <a:effectLst/>
                          <a:latin typeface="+mn-lt"/>
                          <a:ea typeface="+mn-ea"/>
                          <a:cs typeface="+mn-cs"/>
                        </a:rPr>
                        <a:t>P</a:t>
                      </a:r>
                      <a:r>
                        <a:rPr lang="en-US" sz="1200" b="1" kern="1200" dirty="0" smtClean="0">
                          <a:solidFill>
                            <a:schemeClr val="tx1">
                              <a:lumMod val="65000"/>
                              <a:lumOff val="35000"/>
                            </a:schemeClr>
                          </a:solidFill>
                          <a:effectLst/>
                          <a:latin typeface="+mn-lt"/>
                          <a:ea typeface="+mn-ea"/>
                          <a:cs typeface="+mn-cs"/>
                        </a:rPr>
                        <a:t>=0.0053</a:t>
                      </a:r>
                      <a:endParaRPr lang="en-US" sz="1200" dirty="0" smtClean="0">
                        <a:solidFill>
                          <a:schemeClr val="tx1">
                            <a:lumMod val="65000"/>
                            <a:lumOff val="35000"/>
                          </a:schemeClr>
                        </a:solidFill>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dirty="0"/>
                    </a:p>
                  </a:txBody>
                  <a:tcPr marL="25400" marR="25400" marT="0" marB="0" anchor="ctr">
                    <a:lnL w="12700" cap="flat" cmpd="sng" algn="ctr">
                      <a:solidFill>
                        <a:schemeClr val="bg2"/>
                      </a:solidFill>
                      <a:prstDash val="solid"/>
                      <a:round/>
                      <a:headEnd type="none" w="med" len="med"/>
                      <a:tailEnd type="none" w="med" len="med"/>
                    </a:lnL>
                    <a:lnR w="12700" cmpd="sng">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313" name="Round Same Side Corner Rectangle 312"/>
          <p:cNvSpPr/>
          <p:nvPr/>
        </p:nvSpPr>
        <p:spPr>
          <a:xfrm rot="10800000">
            <a:off x="4074477" y="1987362"/>
            <a:ext cx="4443561" cy="787402"/>
          </a:xfrm>
          <a:prstGeom prst="round2SameRect">
            <a:avLst>
              <a:gd name="adj1" fmla="val 6715"/>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Tree>
    <p:extLst>
      <p:ext uri="{BB962C8B-B14F-4D97-AF65-F5344CB8AC3E}">
        <p14:creationId xmlns:p14="http://schemas.microsoft.com/office/powerpoint/2010/main" val="8631703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ound Same Side Corner Rectangle 105"/>
          <p:cNvSpPr/>
          <p:nvPr/>
        </p:nvSpPr>
        <p:spPr>
          <a:xfrm rot="10800000">
            <a:off x="285748" y="1422335"/>
            <a:ext cx="8660973" cy="4673663"/>
          </a:xfrm>
          <a:prstGeom prst="round2SameRect">
            <a:avLst>
              <a:gd name="adj1" fmla="val 4503"/>
              <a:gd name="adj2" fmla="val 0"/>
            </a:avLst>
          </a:prstGeom>
          <a:solidFill>
            <a:schemeClr val="bg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07" name="Round Same Side Corner Rectangle 106"/>
          <p:cNvSpPr/>
          <p:nvPr/>
        </p:nvSpPr>
        <p:spPr>
          <a:xfrm>
            <a:off x="281173" y="1238897"/>
            <a:ext cx="8665549" cy="183441"/>
          </a:xfrm>
          <a:prstGeom prst="round2SameRect">
            <a:avLst>
              <a:gd name="adj1" fmla="val 50000"/>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 name="Title 1"/>
          <p:cNvSpPr>
            <a:spLocks noGrp="1"/>
          </p:cNvSpPr>
          <p:nvPr>
            <p:ph type="title"/>
          </p:nvPr>
        </p:nvSpPr>
        <p:spPr/>
        <p:txBody>
          <a:bodyPr/>
          <a:lstStyle/>
          <a:p>
            <a:r>
              <a:rPr lang="en-US" dirty="0" smtClean="0"/>
              <a:t>PFS </a:t>
            </a:r>
            <a:r>
              <a:rPr lang="en-US" dirty="0"/>
              <a:t>S</a:t>
            </a:r>
            <a:r>
              <a:rPr lang="en-US" dirty="0" smtClean="0"/>
              <a:t>ubgroups: Independent </a:t>
            </a:r>
            <a:r>
              <a:rPr lang="en-US" dirty="0"/>
              <a:t>R</a:t>
            </a:r>
            <a:r>
              <a:rPr lang="en-US" dirty="0" smtClean="0"/>
              <a:t>eview</a:t>
            </a:r>
            <a:endParaRPr lang="en-US" dirty="0"/>
          </a:p>
        </p:txBody>
      </p:sp>
      <p:graphicFrame>
        <p:nvGraphicFramePr>
          <p:cNvPr id="228" name="Table 227"/>
          <p:cNvGraphicFramePr>
            <a:graphicFrameLocks noGrp="1"/>
          </p:cNvGraphicFramePr>
          <p:nvPr>
            <p:extLst>
              <p:ext uri="{D42A27DB-BD31-4B8C-83A1-F6EECF244321}">
                <p14:modId xmlns:p14="http://schemas.microsoft.com/office/powerpoint/2010/main" val="1467680210"/>
              </p:ext>
            </p:extLst>
          </p:nvPr>
        </p:nvGraphicFramePr>
        <p:xfrm>
          <a:off x="366714" y="1433035"/>
          <a:ext cx="8353425" cy="4280426"/>
        </p:xfrm>
        <a:graphic>
          <a:graphicData uri="http://schemas.openxmlformats.org/drawingml/2006/table">
            <a:tbl>
              <a:tblPr firstRow="1" bandRow="1">
                <a:tableStyleId>{0E3FDE45-AF77-4B5C-9715-49D594BDF05E}</a:tableStyleId>
              </a:tblPr>
              <a:tblGrid>
                <a:gridCol w="1804447"/>
                <a:gridCol w="1398870"/>
                <a:gridCol w="654217"/>
                <a:gridCol w="2460644"/>
                <a:gridCol w="2035247"/>
              </a:tblGrid>
              <a:tr h="214138">
                <a:tc>
                  <a:txBody>
                    <a:bodyPr/>
                    <a:lstStyle/>
                    <a:p>
                      <a:r>
                        <a:rPr lang="en-US" sz="1100" b="1" dirty="0" smtClean="0">
                          <a:solidFill>
                            <a:schemeClr val="tx1"/>
                          </a:solidFill>
                        </a:rPr>
                        <a:t>Overall</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b="1" dirty="0" smtClean="0">
                          <a:solidFill>
                            <a:schemeClr val="tx1"/>
                          </a:solidFill>
                        </a:rPr>
                        <a:t>669</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100" b="1" dirty="0" smtClean="0">
                          <a:solidFill>
                            <a:schemeClr val="tx1"/>
                          </a:solidFill>
                        </a:rPr>
                        <a:t>0.82 (0.68–1.00)</a:t>
                      </a:r>
                      <a:endParaRPr lang="en-US" sz="1100" b="1" dirty="0" smtClean="0">
                        <a:solidFill>
                          <a:schemeClr val="tx1"/>
                        </a:solidFill>
                        <a:latin typeface="Arial" panose="020B0604020202020204" pitchFamily="34" charset="0"/>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91440">
                <a:tc>
                  <a:txBody>
                    <a:bodyPr/>
                    <a:lstStyle/>
                    <a:p>
                      <a:pPr>
                        <a:lnSpc>
                          <a:spcPct val="80000"/>
                        </a:lnSpc>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457200" rtl="0" eaLnBrk="1" fontAlgn="auto" latinLnBrk="0" hangingPunct="1">
                        <a:lnSpc>
                          <a:spcPct val="80000"/>
                        </a:lnSpc>
                        <a:spcBef>
                          <a:spcPts val="0"/>
                        </a:spcBef>
                        <a:spcAft>
                          <a:spcPts val="0"/>
                        </a:spcAft>
                        <a:buClrTx/>
                        <a:buSzTx/>
                        <a:buFontTx/>
                        <a:buNone/>
                        <a:tabLst/>
                        <a:defRPr/>
                      </a:pPr>
                      <a:endParaRPr lang="en-GB" sz="2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80000"/>
                        </a:lnSpc>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80000"/>
                        </a:lnSpc>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80000"/>
                        </a:lnSpc>
                        <a:spcBef>
                          <a:spcPts val="0"/>
                        </a:spcBef>
                        <a:spcAft>
                          <a:spcPts val="0"/>
                        </a:spcAft>
                        <a:buClrTx/>
                        <a:buSzTx/>
                        <a:buFontTx/>
                        <a:buNone/>
                        <a:tabLst/>
                        <a:defRPr/>
                      </a:pPr>
                      <a:endParaRPr lang="en-GB" sz="2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214138">
                <a:tc>
                  <a:txBody>
                    <a:bodyPr/>
                    <a:lstStyle/>
                    <a:p>
                      <a:r>
                        <a:rPr lang="en-US" sz="1100" b="1" dirty="0" smtClean="0">
                          <a:solidFill>
                            <a:schemeClr val="tx1"/>
                          </a:solidFill>
                        </a:rPr>
                        <a:t>Race</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sz="1100" b="1" dirty="0" smtClean="0">
                          <a:solidFill>
                            <a:schemeClr val="tx1"/>
                          </a:solidFill>
                        </a:rPr>
                        <a:t>Non-East Asian</a:t>
                      </a:r>
                      <a:endParaRPr lang="en-GB" sz="11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b="1" dirty="0" smtClean="0">
                          <a:solidFill>
                            <a:schemeClr val="tx1"/>
                          </a:solidFill>
                        </a:rPr>
                        <a:t>520</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100" b="1" dirty="0" smtClean="0">
                          <a:solidFill>
                            <a:schemeClr val="tx1"/>
                          </a:solidFill>
                        </a:rPr>
                        <a:t>0.89 (0.72–1.11)</a:t>
                      </a:r>
                      <a:endParaRPr lang="en-GB" sz="11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214138">
                <a:tc>
                  <a:txBody>
                    <a:bodyPr/>
                    <a:lstStyle/>
                    <a:p>
                      <a:pPr>
                        <a:tabLst>
                          <a:tab pos="92075" algn="l"/>
                        </a:tabLst>
                      </a:pPr>
                      <a:r>
                        <a:rPr lang="en-US" sz="1100" b="1" dirty="0" smtClean="0">
                          <a:solidFill>
                            <a:schemeClr val="tx1"/>
                          </a:solidFill>
                        </a:rPr>
                        <a:t>	</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457200" rtl="0" eaLnBrk="1" fontAlgn="auto" latinLnBrk="0" hangingPunct="1">
                        <a:lnSpc>
                          <a:spcPct val="100000"/>
                        </a:lnSpc>
                        <a:spcBef>
                          <a:spcPts val="0"/>
                        </a:spcBef>
                        <a:spcAft>
                          <a:spcPts val="0"/>
                        </a:spcAft>
                        <a:buClrTx/>
                        <a:buSzTx/>
                        <a:buFontTx/>
                        <a:buNone/>
                        <a:tabLst>
                          <a:tab pos="92075" algn="l"/>
                        </a:tabLst>
                        <a:defRPr/>
                      </a:pPr>
                      <a:r>
                        <a:rPr lang="en-US" sz="1100" b="1" dirty="0" smtClean="0">
                          <a:solidFill>
                            <a:schemeClr val="tx1"/>
                          </a:solidFill>
                        </a:rPr>
                        <a:t>East Asian</a:t>
                      </a:r>
                      <a:endParaRPr lang="en-US" sz="1100" b="1" dirty="0" smtClean="0">
                        <a:solidFill>
                          <a:schemeClr val="tx1"/>
                        </a:solidFill>
                        <a:latin typeface="Arial" panose="020B0604020202020204" pitchFamily="34" charset="0"/>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b="1" dirty="0" smtClean="0">
                          <a:solidFill>
                            <a:schemeClr val="tx1"/>
                          </a:solidFill>
                        </a:rPr>
                        <a:t>149</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100" b="1" dirty="0" smtClean="0">
                          <a:solidFill>
                            <a:schemeClr val="tx1"/>
                          </a:solidFill>
                          <a:latin typeface="Arial" panose="020B0604020202020204" pitchFamily="34" charset="0"/>
                        </a:rPr>
                        <a:t>0.59 (0.38–0.92)</a:t>
                      </a: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91440">
                <a:tc>
                  <a:txBody>
                    <a:bodyPr/>
                    <a:lstStyle/>
                    <a:p>
                      <a:pPr>
                        <a:lnSpc>
                          <a:spcPct val="80000"/>
                        </a:lnSpc>
                        <a:tabLst>
                          <a:tab pos="92075" algn="l"/>
                        </a:tabLst>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80000"/>
                        </a:lnSpc>
                        <a:tabLst>
                          <a:tab pos="92075" algn="l"/>
                        </a:tabLst>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80000"/>
                        </a:lnSpc>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80000"/>
                        </a:lnSpc>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80000"/>
                        </a:lnSpc>
                        <a:spcBef>
                          <a:spcPts val="0"/>
                        </a:spcBef>
                        <a:spcAft>
                          <a:spcPts val="0"/>
                        </a:spcAft>
                        <a:buClrTx/>
                        <a:buSzTx/>
                        <a:buFontTx/>
                        <a:buNone/>
                        <a:tabLst/>
                        <a:defRPr/>
                      </a:pPr>
                      <a:endParaRPr lang="en-GB" sz="2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214138">
                <a:tc>
                  <a:txBody>
                    <a:bodyPr/>
                    <a:lstStyle/>
                    <a:p>
                      <a:pPr>
                        <a:tabLst>
                          <a:tab pos="92075" algn="l"/>
                        </a:tabLst>
                      </a:pPr>
                      <a:r>
                        <a:rPr lang="en-US" sz="1100" b="1" dirty="0" smtClean="0">
                          <a:solidFill>
                            <a:schemeClr val="tx1"/>
                          </a:solidFill>
                        </a:rPr>
                        <a:t>Gender</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tabLst>
                          <a:tab pos="92075" algn="l"/>
                        </a:tabLst>
                      </a:pPr>
                      <a:r>
                        <a:rPr lang="en-US" sz="1100" b="1" dirty="0" smtClean="0">
                          <a:solidFill>
                            <a:schemeClr val="tx1"/>
                          </a:solidFill>
                        </a:rPr>
                        <a:t>Male</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b="1" dirty="0" smtClean="0">
                          <a:solidFill>
                            <a:schemeClr val="tx1"/>
                          </a:solidFill>
                        </a:rPr>
                        <a:t>566</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100" b="1" dirty="0" smtClean="0">
                          <a:solidFill>
                            <a:schemeClr val="tx1"/>
                          </a:solidFill>
                        </a:rPr>
                        <a:t>0.87 (0.70–1.07)</a:t>
                      </a:r>
                      <a:endParaRPr lang="en-GB" sz="11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214138">
                <a:tc>
                  <a:txBody>
                    <a:bodyPr/>
                    <a:lstStyle/>
                    <a:p>
                      <a:pPr>
                        <a:tabLst>
                          <a:tab pos="92075" algn="l"/>
                        </a:tabLst>
                      </a:pPr>
                      <a:r>
                        <a:rPr lang="en-US" sz="1100" b="1" dirty="0" smtClean="0">
                          <a:solidFill>
                            <a:schemeClr val="tx1"/>
                          </a:solidFill>
                        </a:rPr>
                        <a:t>	</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tabLst>
                          <a:tab pos="92075" algn="l"/>
                        </a:tabLst>
                      </a:pPr>
                      <a:r>
                        <a:rPr lang="en-US" sz="1100" b="1" dirty="0" smtClean="0">
                          <a:solidFill>
                            <a:schemeClr val="tx1"/>
                          </a:solidFill>
                        </a:rPr>
                        <a:t>Female</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b="1" dirty="0" smtClean="0">
                          <a:solidFill>
                            <a:schemeClr val="tx1"/>
                          </a:solidFill>
                        </a:rPr>
                        <a:t>103</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100" b="1" dirty="0" smtClean="0">
                          <a:solidFill>
                            <a:schemeClr val="tx1"/>
                          </a:solidFill>
                          <a:latin typeface="Arial" panose="020B0604020202020204" pitchFamily="34" charset="0"/>
                        </a:rPr>
                        <a:t>0.57 (0.34–0.95)</a:t>
                      </a: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91440">
                <a:tc>
                  <a:txBody>
                    <a:bodyPr/>
                    <a:lstStyle/>
                    <a:p>
                      <a:pPr>
                        <a:lnSpc>
                          <a:spcPct val="80000"/>
                        </a:lnSpc>
                        <a:tabLst>
                          <a:tab pos="92075" algn="l"/>
                        </a:tabLst>
                      </a:pPr>
                      <a:endParaRPr lang="en-GB" sz="200" b="1" dirty="0">
                        <a:solidFill>
                          <a:schemeClr val="tx1"/>
                        </a:solidFill>
                      </a:endParaRPr>
                    </a:p>
                  </a:txBody>
                  <a:tcPr marL="0" marR="0" marT="18000" marB="1800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80000"/>
                        </a:lnSpc>
                        <a:tabLst>
                          <a:tab pos="92075" algn="l"/>
                        </a:tabLst>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80000"/>
                        </a:lnSpc>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80000"/>
                        </a:lnSpc>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80000"/>
                        </a:lnSpc>
                        <a:spcBef>
                          <a:spcPts val="0"/>
                        </a:spcBef>
                        <a:spcAft>
                          <a:spcPts val="0"/>
                        </a:spcAft>
                        <a:buClrTx/>
                        <a:buSzTx/>
                        <a:buFontTx/>
                        <a:buNone/>
                        <a:tabLst/>
                        <a:defRPr/>
                      </a:pPr>
                      <a:endParaRPr lang="en-GB" sz="2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214138">
                <a:tc rowSpan="2">
                  <a:txBody>
                    <a:bodyPr/>
                    <a:lstStyle/>
                    <a:p>
                      <a:pPr>
                        <a:tabLst>
                          <a:tab pos="92075" algn="l"/>
                        </a:tabLst>
                      </a:pPr>
                      <a:r>
                        <a:rPr lang="en-US" sz="1100" b="1" dirty="0" smtClean="0">
                          <a:solidFill>
                            <a:schemeClr val="tx1"/>
                          </a:solidFill>
                        </a:rPr>
                        <a:t>Best response to </a:t>
                      </a:r>
                      <a:br>
                        <a:rPr lang="en-US" sz="1100" b="1" dirty="0" smtClean="0">
                          <a:solidFill>
                            <a:schemeClr val="tx1"/>
                          </a:solidFill>
                        </a:rPr>
                      </a:br>
                      <a:r>
                        <a:rPr lang="en-US" sz="1100" b="1" dirty="0" smtClean="0">
                          <a:solidFill>
                            <a:schemeClr val="tx1"/>
                          </a:solidFill>
                        </a:rPr>
                        <a:t>first-line chemotherapy</a:t>
                      </a:r>
                      <a:endParaRPr lang="en-GB" sz="1100" b="1" dirty="0">
                        <a:solidFill>
                          <a:schemeClr val="tx1"/>
                        </a:solidFill>
                      </a:endParaRPr>
                    </a:p>
                  </a:txBody>
                  <a:tcPr marL="0" marR="0" marT="18000" marB="18000">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tabLst>
                          <a:tab pos="92075" algn="l"/>
                        </a:tabLst>
                      </a:pPr>
                      <a:r>
                        <a:rPr lang="en-US" sz="1100" b="1" dirty="0" smtClean="0">
                          <a:solidFill>
                            <a:schemeClr val="tx1"/>
                          </a:solidFill>
                        </a:rPr>
                        <a:t>CR/PR</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b="1" dirty="0" smtClean="0">
                          <a:solidFill>
                            <a:schemeClr val="tx1"/>
                          </a:solidFill>
                        </a:rPr>
                        <a:t>310</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100" b="1" dirty="0" smtClean="0">
                          <a:solidFill>
                            <a:schemeClr val="tx1"/>
                          </a:solidFill>
                        </a:rPr>
                        <a:t>0.84 (0.63–1.11)</a:t>
                      </a:r>
                      <a:endParaRPr lang="en-GB" sz="11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214138">
                <a:tc vMerge="1">
                  <a:txBody>
                    <a:bodyPr/>
                    <a:lstStyle/>
                    <a:p>
                      <a:pPr>
                        <a:tabLst>
                          <a:tab pos="92075" algn="l"/>
                        </a:tabLst>
                      </a:pPr>
                      <a:endParaRPr lang="en-GB" sz="1200" b="1" dirty="0">
                        <a:solidFill>
                          <a:schemeClr val="bg2"/>
                        </a:solidFill>
                      </a:endParaRPr>
                    </a:p>
                  </a:txBody>
                  <a:tcPr marL="0" marR="0" marT="0" marB="0">
                    <a:noFill/>
                  </a:tcPr>
                </a:tc>
                <a:tc>
                  <a:txBody>
                    <a:bodyPr/>
                    <a:lstStyle/>
                    <a:p>
                      <a:pPr>
                        <a:tabLst>
                          <a:tab pos="92075" algn="l"/>
                        </a:tabLst>
                      </a:pPr>
                      <a:r>
                        <a:rPr lang="en-GB" sz="1100" b="1" dirty="0" smtClean="0">
                          <a:solidFill>
                            <a:schemeClr val="tx1"/>
                          </a:solidFill>
                        </a:rPr>
                        <a:t>SD</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b="1" dirty="0" smtClean="0">
                          <a:solidFill>
                            <a:schemeClr val="tx1"/>
                          </a:solidFill>
                        </a:rPr>
                        <a:t>279</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100" b="1" dirty="0" smtClean="0">
                          <a:solidFill>
                            <a:schemeClr val="tx1"/>
                          </a:solidFill>
                        </a:rPr>
                        <a:t>0.89 (0.66–1.21)</a:t>
                      </a:r>
                      <a:endParaRPr lang="en-GB" sz="11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214138">
                <a:tc>
                  <a:txBody>
                    <a:bodyPr/>
                    <a:lstStyle/>
                    <a:p>
                      <a:pPr>
                        <a:tabLst>
                          <a:tab pos="92075" algn="l"/>
                        </a:tabLst>
                      </a:pPr>
                      <a:r>
                        <a:rPr lang="en-GB" sz="1100" b="1" dirty="0" smtClean="0">
                          <a:solidFill>
                            <a:schemeClr val="tx1"/>
                          </a:solidFill>
                        </a:rPr>
                        <a:t>	</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tabLst>
                          <a:tab pos="92075" algn="l"/>
                        </a:tabLst>
                      </a:pPr>
                      <a:r>
                        <a:rPr lang="en-GB" sz="1100" b="1" dirty="0" smtClean="0">
                          <a:solidFill>
                            <a:schemeClr val="tx1"/>
                          </a:solidFill>
                        </a:rPr>
                        <a:t>Unknown</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b="1" dirty="0" smtClean="0">
                          <a:solidFill>
                            <a:schemeClr val="tx1"/>
                          </a:solidFill>
                        </a:rPr>
                        <a:t>79</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1" dirty="0" smtClean="0">
                          <a:solidFill>
                            <a:schemeClr val="tx1"/>
                          </a:solidFill>
                          <a:latin typeface="Arial" panose="020B0604020202020204" pitchFamily="34" charset="0"/>
                        </a:rPr>
                        <a:t>0.55 (0.31–0.96)</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91440">
                <a:tc>
                  <a:txBody>
                    <a:bodyPr/>
                    <a:lstStyle/>
                    <a:p>
                      <a:pPr>
                        <a:lnSpc>
                          <a:spcPct val="80000"/>
                        </a:lnSpc>
                        <a:tabLst>
                          <a:tab pos="92075" algn="l"/>
                        </a:tabLst>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80000"/>
                        </a:lnSpc>
                        <a:tabLst>
                          <a:tab pos="92075" algn="l"/>
                        </a:tabLst>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80000"/>
                        </a:lnSpc>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80000"/>
                        </a:lnSpc>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80000"/>
                        </a:lnSpc>
                        <a:spcBef>
                          <a:spcPts val="0"/>
                        </a:spcBef>
                        <a:spcAft>
                          <a:spcPts val="0"/>
                        </a:spcAft>
                        <a:buClrTx/>
                        <a:buSzTx/>
                        <a:buFontTx/>
                        <a:buNone/>
                        <a:tabLst/>
                        <a:defRPr/>
                      </a:pPr>
                      <a:endParaRPr lang="en-GB" sz="2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214138">
                <a:tc>
                  <a:txBody>
                    <a:bodyPr/>
                    <a:lstStyle/>
                    <a:p>
                      <a:pPr>
                        <a:tabLst>
                          <a:tab pos="92075" algn="l"/>
                        </a:tabLst>
                      </a:pPr>
                      <a:r>
                        <a:rPr lang="en-US" sz="1100" b="1" dirty="0" smtClean="0">
                          <a:solidFill>
                            <a:schemeClr val="tx1"/>
                          </a:solidFill>
                        </a:rPr>
                        <a:t>Histology</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tabLst>
                          <a:tab pos="92075" algn="l"/>
                        </a:tabLst>
                      </a:pPr>
                      <a:r>
                        <a:rPr lang="en-US" sz="1100" b="1" dirty="0" smtClean="0">
                          <a:solidFill>
                            <a:schemeClr val="tx1"/>
                          </a:solidFill>
                        </a:rPr>
                        <a:t>Squamous </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b="1" dirty="0" smtClean="0">
                          <a:solidFill>
                            <a:schemeClr val="tx1"/>
                          </a:solidFill>
                        </a:rPr>
                        <a:t>642</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100" b="1" dirty="0" smtClean="0">
                          <a:solidFill>
                            <a:schemeClr val="tx1"/>
                          </a:solidFill>
                        </a:rPr>
                        <a:t>0.81 (0.66–0.98)</a:t>
                      </a:r>
                      <a:endParaRPr lang="en-GB" sz="11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214138">
                <a:tc>
                  <a:txBody>
                    <a:bodyPr/>
                    <a:lstStyle/>
                    <a:p>
                      <a:pPr>
                        <a:tabLst>
                          <a:tab pos="92075" algn="l"/>
                        </a:tabLst>
                      </a:pPr>
                      <a:r>
                        <a:rPr lang="en-US" sz="1100" b="1" dirty="0" smtClean="0">
                          <a:solidFill>
                            <a:schemeClr val="tx1"/>
                          </a:solidFill>
                        </a:rPr>
                        <a:t>	</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457200" rtl="0" eaLnBrk="1" fontAlgn="auto" latinLnBrk="0" hangingPunct="1">
                        <a:lnSpc>
                          <a:spcPct val="100000"/>
                        </a:lnSpc>
                        <a:spcBef>
                          <a:spcPts val="0"/>
                        </a:spcBef>
                        <a:spcAft>
                          <a:spcPts val="0"/>
                        </a:spcAft>
                        <a:buClrTx/>
                        <a:buSzTx/>
                        <a:buFontTx/>
                        <a:buNone/>
                        <a:tabLst>
                          <a:tab pos="92075" algn="l"/>
                        </a:tabLst>
                        <a:defRPr/>
                      </a:pPr>
                      <a:r>
                        <a:rPr lang="en-US" sz="1100" b="1" dirty="0" smtClean="0">
                          <a:solidFill>
                            <a:schemeClr val="tx1"/>
                          </a:solidFill>
                        </a:rPr>
                        <a:t>Mixed</a:t>
                      </a:r>
                      <a:endParaRPr lang="en-GB" sz="11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b="1" dirty="0" smtClean="0">
                          <a:solidFill>
                            <a:schemeClr val="tx1"/>
                          </a:solidFill>
                        </a:rPr>
                        <a:t>27</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100" b="1" dirty="0" smtClean="0">
                          <a:solidFill>
                            <a:schemeClr val="tx1"/>
                          </a:solidFill>
                          <a:latin typeface="Arial" panose="020B0604020202020204" pitchFamily="34" charset="0"/>
                        </a:rPr>
                        <a:t>0.89 (0.31–2.57)</a:t>
                      </a: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91440">
                <a:tc>
                  <a:txBody>
                    <a:bodyPr/>
                    <a:lstStyle/>
                    <a:p>
                      <a:pPr>
                        <a:lnSpc>
                          <a:spcPct val="80000"/>
                        </a:lnSpc>
                        <a:tabLst>
                          <a:tab pos="92075" algn="l"/>
                        </a:tabLst>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457200" rtl="0" eaLnBrk="1" fontAlgn="auto" latinLnBrk="0" hangingPunct="1">
                        <a:lnSpc>
                          <a:spcPct val="80000"/>
                        </a:lnSpc>
                        <a:spcBef>
                          <a:spcPts val="0"/>
                        </a:spcBef>
                        <a:spcAft>
                          <a:spcPts val="0"/>
                        </a:spcAft>
                        <a:buClrTx/>
                        <a:buSzTx/>
                        <a:buFontTx/>
                        <a:buNone/>
                        <a:tabLst>
                          <a:tab pos="92075" algn="l"/>
                        </a:tabLst>
                        <a:defRPr/>
                      </a:pPr>
                      <a:endParaRPr lang="en-GB" sz="2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80000"/>
                        </a:lnSpc>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80000"/>
                        </a:lnSpc>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80000"/>
                        </a:lnSpc>
                        <a:spcBef>
                          <a:spcPts val="0"/>
                        </a:spcBef>
                        <a:spcAft>
                          <a:spcPts val="0"/>
                        </a:spcAft>
                        <a:buClrTx/>
                        <a:buSzTx/>
                        <a:buFontTx/>
                        <a:buNone/>
                        <a:tabLst/>
                        <a:defRPr/>
                      </a:pPr>
                      <a:endParaRPr lang="en-GB" sz="2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214138">
                <a:tc>
                  <a:txBody>
                    <a:bodyPr/>
                    <a:lstStyle/>
                    <a:p>
                      <a:pPr>
                        <a:tabLst>
                          <a:tab pos="92075" algn="l"/>
                        </a:tabLst>
                      </a:pPr>
                      <a:r>
                        <a:rPr lang="en-US" sz="1100" b="1" dirty="0" smtClean="0">
                          <a:solidFill>
                            <a:schemeClr val="tx1"/>
                          </a:solidFill>
                        </a:rPr>
                        <a:t>Smoking history</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457200" rtl="0" eaLnBrk="1" fontAlgn="auto" latinLnBrk="0" hangingPunct="1">
                        <a:lnSpc>
                          <a:spcPct val="100000"/>
                        </a:lnSpc>
                        <a:spcBef>
                          <a:spcPts val="0"/>
                        </a:spcBef>
                        <a:spcAft>
                          <a:spcPts val="0"/>
                        </a:spcAft>
                        <a:buClrTx/>
                        <a:buSzTx/>
                        <a:buFontTx/>
                        <a:buNone/>
                        <a:tabLst>
                          <a:tab pos="92075" algn="l"/>
                        </a:tabLst>
                        <a:defRPr/>
                      </a:pPr>
                      <a:r>
                        <a:rPr lang="en-US" sz="1100" b="1" dirty="0" smtClean="0">
                          <a:solidFill>
                            <a:schemeClr val="tx1"/>
                          </a:solidFill>
                        </a:rPr>
                        <a:t>Never smoker</a:t>
                      </a:r>
                      <a:endParaRPr lang="en-GB" sz="11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b="1" dirty="0" smtClean="0">
                          <a:solidFill>
                            <a:schemeClr val="tx1"/>
                          </a:solidFill>
                        </a:rPr>
                        <a:t>35</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100" b="1" dirty="0" smtClean="0">
                          <a:solidFill>
                            <a:schemeClr val="tx1"/>
                          </a:solidFill>
                        </a:rPr>
                        <a:t>0.45 (0.19–1.05)</a:t>
                      </a:r>
                      <a:endParaRPr lang="en-GB" sz="11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214138">
                <a:tc>
                  <a:txBody>
                    <a:bodyPr/>
                    <a:lstStyle/>
                    <a:p>
                      <a:pPr>
                        <a:tabLst>
                          <a:tab pos="92075" algn="l"/>
                        </a:tabLst>
                      </a:pPr>
                      <a:r>
                        <a:rPr lang="en-US" sz="1100" b="1" dirty="0" smtClean="0">
                          <a:solidFill>
                            <a:schemeClr val="tx1"/>
                          </a:solidFill>
                        </a:rPr>
                        <a:t>	</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457200" rtl="0" eaLnBrk="1" fontAlgn="auto" latinLnBrk="0" hangingPunct="1">
                        <a:lnSpc>
                          <a:spcPct val="100000"/>
                        </a:lnSpc>
                        <a:spcBef>
                          <a:spcPts val="0"/>
                        </a:spcBef>
                        <a:spcAft>
                          <a:spcPts val="0"/>
                        </a:spcAft>
                        <a:buClrTx/>
                        <a:buSzTx/>
                        <a:buFontTx/>
                        <a:buNone/>
                        <a:tabLst>
                          <a:tab pos="92075" algn="l"/>
                        </a:tabLst>
                        <a:defRPr/>
                      </a:pPr>
                      <a:r>
                        <a:rPr lang="en-US" sz="1100" b="1" dirty="0" smtClean="0">
                          <a:solidFill>
                            <a:schemeClr val="tx1"/>
                          </a:solidFill>
                        </a:rPr>
                        <a:t>Ex-smoker</a:t>
                      </a:r>
                      <a:r>
                        <a:rPr lang="en-US" sz="1100" b="1" baseline="30000" dirty="0" smtClean="0">
                          <a:solidFill>
                            <a:schemeClr val="tx1"/>
                          </a:solidFill>
                        </a:rPr>
                        <a:t>a</a:t>
                      </a:r>
                      <a:endParaRPr lang="en-GB" sz="1100" b="1" baseline="30000"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b="1" dirty="0" smtClean="0">
                          <a:solidFill>
                            <a:schemeClr val="tx1"/>
                          </a:solidFill>
                        </a:rPr>
                        <a:t>44</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100" b="1" dirty="0" smtClean="0">
                          <a:solidFill>
                            <a:schemeClr val="tx1"/>
                          </a:solidFill>
                        </a:rPr>
                        <a:t>0.44 (0.19–1.05)</a:t>
                      </a:r>
                      <a:endParaRPr lang="en-GB" sz="11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214138">
                <a:tc>
                  <a:txBody>
                    <a:bodyPr/>
                    <a:lstStyle/>
                    <a:p>
                      <a:pPr>
                        <a:tabLst>
                          <a:tab pos="92075" algn="l"/>
                        </a:tabLst>
                      </a:pPr>
                      <a:r>
                        <a:rPr lang="en-US" sz="1100" b="1" dirty="0" smtClean="0">
                          <a:solidFill>
                            <a:schemeClr val="tx1"/>
                          </a:solidFill>
                        </a:rPr>
                        <a:t>	</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tabLst>
                          <a:tab pos="92075" algn="l"/>
                        </a:tabLst>
                      </a:pPr>
                      <a:r>
                        <a:rPr lang="en-US" sz="1100" b="1" dirty="0" smtClean="0">
                          <a:solidFill>
                            <a:schemeClr val="tx1"/>
                          </a:solidFill>
                        </a:rPr>
                        <a:t>Smoker</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b="1" dirty="0" smtClean="0">
                          <a:solidFill>
                            <a:schemeClr val="tx1"/>
                          </a:solidFill>
                        </a:rPr>
                        <a:t>590</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100" b="1" dirty="0" smtClean="0">
                          <a:solidFill>
                            <a:schemeClr val="tx1"/>
                          </a:solidFill>
                          <a:latin typeface="Arial" panose="020B0604020202020204" pitchFamily="34" charset="0"/>
                        </a:rPr>
                        <a:t>0.87 (0.71–1.07)</a:t>
                      </a: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91440">
                <a:tc>
                  <a:txBody>
                    <a:bodyPr/>
                    <a:lstStyle/>
                    <a:p>
                      <a:pPr>
                        <a:lnSpc>
                          <a:spcPct val="80000"/>
                        </a:lnSpc>
                        <a:tabLst>
                          <a:tab pos="92075" algn="l"/>
                        </a:tabLst>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80000"/>
                        </a:lnSpc>
                        <a:tabLst>
                          <a:tab pos="92075" algn="l"/>
                        </a:tabLst>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80000"/>
                        </a:lnSpc>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80000"/>
                        </a:lnSpc>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80000"/>
                        </a:lnSpc>
                        <a:spcBef>
                          <a:spcPts val="0"/>
                        </a:spcBef>
                        <a:spcAft>
                          <a:spcPts val="0"/>
                        </a:spcAft>
                        <a:buClrTx/>
                        <a:buSzTx/>
                        <a:buFontTx/>
                        <a:buNone/>
                        <a:tabLst/>
                        <a:defRPr/>
                      </a:pPr>
                      <a:endParaRPr lang="en-GB" sz="2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214138">
                <a:tc>
                  <a:txBody>
                    <a:bodyPr/>
                    <a:lstStyle/>
                    <a:p>
                      <a:pPr>
                        <a:tabLst>
                          <a:tab pos="92075" algn="l"/>
                        </a:tabLst>
                      </a:pPr>
                      <a:r>
                        <a:rPr lang="en-US" sz="1100" b="1" dirty="0" smtClean="0">
                          <a:solidFill>
                            <a:schemeClr val="tx1"/>
                          </a:solidFill>
                        </a:rPr>
                        <a:t>ECOG at baseline</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tabLst>
                          <a:tab pos="92075" algn="l"/>
                        </a:tabLst>
                      </a:pPr>
                      <a:r>
                        <a:rPr lang="en-GB" sz="1100" b="1" dirty="0" smtClean="0">
                          <a:solidFill>
                            <a:schemeClr val="tx1"/>
                          </a:solidFill>
                        </a:rPr>
                        <a:t>0</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b="1" dirty="0" smtClean="0">
                          <a:solidFill>
                            <a:schemeClr val="tx1"/>
                          </a:solidFill>
                        </a:rPr>
                        <a:t>228</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100" b="1" dirty="0" smtClean="0">
                          <a:solidFill>
                            <a:schemeClr val="tx1"/>
                          </a:solidFill>
                        </a:rPr>
                        <a:t>0.73 (0.52–1.02)</a:t>
                      </a:r>
                      <a:endParaRPr lang="en-GB" sz="11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214138">
                <a:tc>
                  <a:txBody>
                    <a:bodyPr/>
                    <a:lstStyle/>
                    <a:p>
                      <a:pPr>
                        <a:tabLst>
                          <a:tab pos="92075" algn="l"/>
                        </a:tabLst>
                      </a:pPr>
                      <a:r>
                        <a:rPr lang="en-GB" sz="1100" b="1" dirty="0" smtClean="0">
                          <a:solidFill>
                            <a:schemeClr val="tx1"/>
                          </a:solidFill>
                        </a:rPr>
                        <a:t>	</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tabLst>
                          <a:tab pos="92075" algn="l"/>
                        </a:tabLst>
                      </a:pPr>
                      <a:r>
                        <a:rPr lang="en-GB" sz="1100" b="1" dirty="0" smtClean="0">
                          <a:solidFill>
                            <a:schemeClr val="tx1"/>
                          </a:solidFill>
                        </a:rPr>
                        <a:t>1</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b="1" dirty="0" smtClean="0">
                          <a:solidFill>
                            <a:schemeClr val="tx1"/>
                          </a:solidFill>
                        </a:rPr>
                        <a:t>438</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1" dirty="0" smtClean="0">
                          <a:solidFill>
                            <a:schemeClr val="tx1"/>
                          </a:solidFill>
                          <a:latin typeface="Arial" panose="020B0604020202020204" pitchFamily="34" charset="0"/>
                        </a:rPr>
                        <a:t>0.85 (0.67–1.08)</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91440">
                <a:tc>
                  <a:txBody>
                    <a:bodyPr/>
                    <a:lstStyle/>
                    <a:p>
                      <a:pPr>
                        <a:lnSpc>
                          <a:spcPct val="80000"/>
                        </a:lnSpc>
                        <a:tabLst>
                          <a:tab pos="92075" algn="l"/>
                        </a:tabLst>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457200" rtl="0" eaLnBrk="1" fontAlgn="auto" latinLnBrk="0" hangingPunct="1">
                        <a:lnSpc>
                          <a:spcPct val="80000"/>
                        </a:lnSpc>
                        <a:spcBef>
                          <a:spcPts val="0"/>
                        </a:spcBef>
                        <a:spcAft>
                          <a:spcPts val="0"/>
                        </a:spcAft>
                        <a:buClrTx/>
                        <a:buSzTx/>
                        <a:buFontTx/>
                        <a:buNone/>
                        <a:tabLst>
                          <a:tab pos="92075" algn="l"/>
                        </a:tabLst>
                        <a:defRPr/>
                      </a:pPr>
                      <a:endParaRPr lang="en-GB" sz="2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80000"/>
                        </a:lnSpc>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80000"/>
                        </a:lnSpc>
                      </a:pPr>
                      <a:endParaRPr lang="en-GB" sz="2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80000"/>
                        </a:lnSpc>
                        <a:spcBef>
                          <a:spcPts val="0"/>
                        </a:spcBef>
                        <a:spcAft>
                          <a:spcPts val="0"/>
                        </a:spcAft>
                        <a:buClrTx/>
                        <a:buSzTx/>
                        <a:buFontTx/>
                        <a:buNone/>
                        <a:tabLst/>
                        <a:defRPr/>
                      </a:pPr>
                      <a:endParaRPr lang="en-GB" sz="2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214138">
                <a:tc>
                  <a:txBody>
                    <a:bodyPr/>
                    <a:lstStyle/>
                    <a:p>
                      <a:pPr>
                        <a:tabLst>
                          <a:tab pos="92075" algn="l"/>
                        </a:tabLst>
                      </a:pPr>
                      <a:r>
                        <a:rPr lang="en-GB" sz="1100" b="1" dirty="0" smtClean="0">
                          <a:solidFill>
                            <a:schemeClr val="tx1"/>
                          </a:solidFill>
                        </a:rPr>
                        <a:t>Age</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457200" rtl="0" eaLnBrk="1" fontAlgn="auto" latinLnBrk="0" hangingPunct="1">
                        <a:lnSpc>
                          <a:spcPct val="100000"/>
                        </a:lnSpc>
                        <a:spcBef>
                          <a:spcPts val="0"/>
                        </a:spcBef>
                        <a:spcAft>
                          <a:spcPts val="0"/>
                        </a:spcAft>
                        <a:buClrTx/>
                        <a:buSzTx/>
                        <a:buFontTx/>
                        <a:buNone/>
                        <a:tabLst>
                          <a:tab pos="92075" algn="l"/>
                        </a:tabLst>
                        <a:defRPr/>
                      </a:pPr>
                      <a:r>
                        <a:rPr lang="en-US" sz="1100" b="1" dirty="0" smtClean="0">
                          <a:solidFill>
                            <a:schemeClr val="tx1"/>
                          </a:solidFill>
                        </a:rPr>
                        <a:t>&lt;65 years </a:t>
                      </a:r>
                      <a:endParaRPr lang="en-GB" sz="11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b="1" dirty="0" smtClean="0">
                          <a:solidFill>
                            <a:schemeClr val="tx1"/>
                          </a:solidFill>
                        </a:rPr>
                        <a:t>332</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100" b="1" dirty="0" smtClean="0">
                          <a:solidFill>
                            <a:schemeClr val="tx1"/>
                          </a:solidFill>
                        </a:rPr>
                        <a:t>0.83 (0.63–1.08)</a:t>
                      </a:r>
                      <a:endParaRPr lang="en-GB" sz="11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r>
              <a:tr h="214138">
                <a:tc>
                  <a:txBody>
                    <a:bodyPr/>
                    <a:lstStyle/>
                    <a:p>
                      <a:pPr>
                        <a:tabLst>
                          <a:tab pos="92075" algn="l"/>
                        </a:tabLst>
                      </a:pPr>
                      <a:r>
                        <a:rPr lang="en-US" sz="1100" b="1" dirty="0" smtClean="0">
                          <a:solidFill>
                            <a:schemeClr val="tx1"/>
                          </a:solidFill>
                        </a:rPr>
                        <a:t>	</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457200" rtl="0" eaLnBrk="1" fontAlgn="auto" latinLnBrk="0" hangingPunct="1">
                        <a:lnSpc>
                          <a:spcPct val="100000"/>
                        </a:lnSpc>
                        <a:spcBef>
                          <a:spcPts val="0"/>
                        </a:spcBef>
                        <a:spcAft>
                          <a:spcPts val="0"/>
                        </a:spcAft>
                        <a:buClrTx/>
                        <a:buSzTx/>
                        <a:buFontTx/>
                        <a:buNone/>
                        <a:tabLst>
                          <a:tab pos="92075" algn="l"/>
                        </a:tabLst>
                        <a:defRPr/>
                      </a:pPr>
                      <a:r>
                        <a:rPr lang="en-US" sz="1100" b="1" dirty="0" smtClean="0">
                          <a:solidFill>
                            <a:schemeClr val="tx1"/>
                          </a:solidFill>
                        </a:rPr>
                        <a:t>≥65 years</a:t>
                      </a:r>
                      <a:endParaRPr lang="en-GB" sz="1100" b="1" dirty="0" smtClean="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b="1" dirty="0" smtClean="0">
                          <a:solidFill>
                            <a:schemeClr val="tx1"/>
                          </a:solidFill>
                        </a:rPr>
                        <a:t>337</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1" dirty="0" smtClean="0">
                          <a:solidFill>
                            <a:schemeClr val="tx1"/>
                          </a:solidFill>
                          <a:latin typeface="Arial" panose="020B0604020202020204" pitchFamily="34" charset="0"/>
                        </a:rPr>
                        <a:t>0.79 (0.60–1.05)</a:t>
                      </a:r>
                      <a:endParaRPr lang="en-GB" sz="1100" b="1" dirty="0">
                        <a:solidFill>
                          <a:schemeClr val="tx1"/>
                        </a:solidFill>
                      </a:endParaRPr>
                    </a:p>
                  </a:txBody>
                  <a:tcPr marL="0" marR="0" marT="18000" marB="1800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29" name="Text Placeholder 1365"/>
          <p:cNvSpPr txBox="1">
            <a:spLocks/>
          </p:cNvSpPr>
          <p:nvPr/>
        </p:nvSpPr>
        <p:spPr>
          <a:xfrm>
            <a:off x="149015" y="6271509"/>
            <a:ext cx="4068000" cy="402400"/>
          </a:xfrm>
          <a:prstGeom prst="rect">
            <a:avLst/>
          </a:prstGeom>
        </p:spPr>
        <p:txBody>
          <a:bodyPr lIns="0" tIns="0" rIns="0" bIns="0" anchor="b" anchorCtr="0"/>
          <a:lstStyle>
            <a:lvl1pPr marL="176213" indent="-176213" algn="l" defTabSz="914400" rtl="0" eaLnBrk="1" latinLnBrk="0" hangingPunct="1">
              <a:lnSpc>
                <a:spcPct val="100000"/>
              </a:lnSpc>
              <a:spcBef>
                <a:spcPts val="12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720725" indent="-263525" algn="l" defTabSz="914400" rtl="0" eaLnBrk="1" latinLnBrk="0" hangingPunct="1">
              <a:lnSpc>
                <a:spcPct val="100000"/>
              </a:lnSpc>
              <a:spcBef>
                <a:spcPts val="400"/>
              </a:spcBef>
              <a:buClr>
                <a:schemeClr val="tx1">
                  <a:lumMod val="65000"/>
                  <a:lumOff val="35000"/>
                </a:schemeClr>
              </a:buClr>
              <a:buFont typeface="Arial" pitchFamily="34" charset="0"/>
              <a:buChar char="‒"/>
              <a:defRPr sz="1800" kern="1200">
                <a:solidFill>
                  <a:schemeClr val="tx1">
                    <a:lumMod val="65000"/>
                    <a:lumOff val="35000"/>
                  </a:schemeClr>
                </a:solidFill>
                <a:latin typeface="+mn-lt"/>
                <a:ea typeface="+mn-ea"/>
                <a:cs typeface="+mn-cs"/>
              </a:defRPr>
            </a:lvl2pPr>
            <a:lvl3pPr marL="1073150" indent="-158750" algn="l" defTabSz="914400" rtl="0" eaLnBrk="1" latinLnBrk="0" hangingPunct="1">
              <a:lnSpc>
                <a:spcPct val="100000"/>
              </a:lnSpc>
              <a:spcBef>
                <a:spcPts val="400"/>
              </a:spcBef>
              <a:buClr>
                <a:srgbClr val="1CBECA"/>
              </a:buClr>
              <a:buFont typeface="Arial" pitchFamily="34" charset="0"/>
              <a:buChar char="•"/>
              <a:defRPr sz="1600" kern="1200">
                <a:solidFill>
                  <a:schemeClr val="tx1">
                    <a:lumMod val="65000"/>
                    <a:lumOff val="35000"/>
                  </a:schemeClr>
                </a:solidFill>
                <a:latin typeface="+mn-lt"/>
                <a:ea typeface="+mn-ea"/>
                <a:cs typeface="+mn-cs"/>
              </a:defRPr>
            </a:lvl3pPr>
            <a:lvl4pPr marL="1520825" indent="-1492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970088" indent="-141288"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400"/>
              </a:spcBef>
              <a:buFont typeface="Arial" pitchFamily="34" charset="0"/>
              <a:buNone/>
            </a:pPr>
            <a:r>
              <a:rPr lang="en-US" sz="1200" baseline="30000" dirty="0" smtClean="0">
                <a:solidFill>
                  <a:prstClr val="black"/>
                </a:solidFill>
              </a:rPr>
              <a:t>a</a:t>
            </a:r>
            <a:r>
              <a:rPr lang="en-US" sz="1200" dirty="0" smtClean="0">
                <a:solidFill>
                  <a:prstClr val="black"/>
                </a:solidFill>
              </a:rPr>
              <a:t>&lt;15 pack years and stopped &gt;1 year before diagnosis.</a:t>
            </a:r>
          </a:p>
          <a:p>
            <a:pPr marL="60325" indent="0">
              <a:spcBef>
                <a:spcPts val="400"/>
              </a:spcBef>
              <a:buFont typeface="Arial" pitchFamily="34" charset="0"/>
              <a:buNone/>
            </a:pPr>
            <a:r>
              <a:rPr lang="en-GB" sz="1000" dirty="0" smtClean="0">
                <a:solidFill>
                  <a:prstClr val="black"/>
                </a:solidFill>
              </a:rPr>
              <a:t>Goss </a:t>
            </a:r>
            <a:r>
              <a:rPr lang="en-GB" sz="1000" dirty="0">
                <a:solidFill>
                  <a:prstClr val="black"/>
                </a:solidFill>
              </a:rPr>
              <a:t>et al. ESMO 2014. Abstract 12220. </a:t>
            </a:r>
          </a:p>
        </p:txBody>
      </p:sp>
      <p:cxnSp>
        <p:nvCxnSpPr>
          <p:cNvPr id="230" name="Straight Connector 229"/>
          <p:cNvCxnSpPr/>
          <p:nvPr/>
        </p:nvCxnSpPr>
        <p:spPr>
          <a:xfrm flipV="1">
            <a:off x="5600674" y="1443318"/>
            <a:ext cx="0" cy="4324230"/>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nvGrpSpPr>
          <p:cNvPr id="231" name="Group 230"/>
          <p:cNvGrpSpPr/>
          <p:nvPr/>
        </p:nvGrpSpPr>
        <p:grpSpPr>
          <a:xfrm>
            <a:off x="5168552" y="5564219"/>
            <a:ext cx="485777" cy="80963"/>
            <a:chOff x="5263802" y="5408703"/>
            <a:chExt cx="485777" cy="80963"/>
          </a:xfrm>
          <a:solidFill>
            <a:schemeClr val="accent1"/>
          </a:solidFill>
        </p:grpSpPr>
        <p:cxnSp>
          <p:nvCxnSpPr>
            <p:cNvPr id="232" name="Straight Connector 231"/>
            <p:cNvCxnSpPr/>
            <p:nvPr/>
          </p:nvCxnSpPr>
          <p:spPr>
            <a:xfrm>
              <a:off x="5268126" y="5422991"/>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a:off x="5744622" y="5422991"/>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p:cNvCxnSpPr/>
            <p:nvPr/>
          </p:nvCxnSpPr>
          <p:spPr>
            <a:xfrm flipH="1">
              <a:off x="5263802" y="5447530"/>
              <a:ext cx="485777" cy="0"/>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35" name="Diamond 234"/>
            <p:cNvSpPr/>
            <p:nvPr/>
          </p:nvSpPr>
          <p:spPr>
            <a:xfrm>
              <a:off x="5470971" y="5408703"/>
              <a:ext cx="60006" cy="80963"/>
            </a:xfrm>
            <a:prstGeom prst="diamond">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b="1" dirty="0">
                <a:solidFill>
                  <a:srgbClr val="FFFFFF"/>
                </a:solidFill>
              </a:endParaRPr>
            </a:p>
          </p:txBody>
        </p:sp>
      </p:grpSp>
      <p:grpSp>
        <p:nvGrpSpPr>
          <p:cNvPr id="236" name="Group 235"/>
          <p:cNvGrpSpPr/>
          <p:nvPr/>
        </p:nvGrpSpPr>
        <p:grpSpPr>
          <a:xfrm>
            <a:off x="5266184" y="5025877"/>
            <a:ext cx="409576" cy="88107"/>
            <a:chOff x="5361434" y="4953323"/>
            <a:chExt cx="409576" cy="88107"/>
          </a:xfrm>
          <a:solidFill>
            <a:schemeClr val="accent1"/>
          </a:solidFill>
        </p:grpSpPr>
        <p:cxnSp>
          <p:nvCxnSpPr>
            <p:cNvPr id="237" name="Straight Connector 236"/>
            <p:cNvCxnSpPr/>
            <p:nvPr/>
          </p:nvCxnSpPr>
          <p:spPr>
            <a:xfrm>
              <a:off x="5365080" y="4969041"/>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a:off x="5766830" y="4969041"/>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flipH="1">
              <a:off x="5361434" y="4993580"/>
              <a:ext cx="409576" cy="0"/>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40" name="Diamond 239"/>
            <p:cNvSpPr/>
            <p:nvPr/>
          </p:nvSpPr>
          <p:spPr>
            <a:xfrm>
              <a:off x="5528119" y="4953323"/>
              <a:ext cx="69057" cy="88107"/>
            </a:xfrm>
            <a:prstGeom prst="diamond">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b="1" dirty="0">
                <a:solidFill>
                  <a:srgbClr val="FFFFFF"/>
                </a:solidFill>
              </a:endParaRPr>
            </a:p>
          </p:txBody>
        </p:sp>
      </p:grpSp>
      <p:grpSp>
        <p:nvGrpSpPr>
          <p:cNvPr id="241" name="Group 240"/>
          <p:cNvGrpSpPr/>
          <p:nvPr/>
        </p:nvGrpSpPr>
        <p:grpSpPr>
          <a:xfrm>
            <a:off x="5213801" y="5329994"/>
            <a:ext cx="458974" cy="80963"/>
            <a:chOff x="5309051" y="5173783"/>
            <a:chExt cx="458974" cy="80963"/>
          </a:xfrm>
          <a:solidFill>
            <a:schemeClr val="accent1"/>
          </a:solidFill>
        </p:grpSpPr>
        <p:cxnSp>
          <p:nvCxnSpPr>
            <p:cNvPr id="242" name="Straight Connector 241"/>
            <p:cNvCxnSpPr/>
            <p:nvPr/>
          </p:nvCxnSpPr>
          <p:spPr>
            <a:xfrm>
              <a:off x="5313163" y="5188548"/>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p:cNvCxnSpPr/>
            <p:nvPr/>
          </p:nvCxnSpPr>
          <p:spPr>
            <a:xfrm>
              <a:off x="5766301" y="5188548"/>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p:cNvCxnSpPr/>
            <p:nvPr/>
          </p:nvCxnSpPr>
          <p:spPr>
            <a:xfrm flipH="1">
              <a:off x="5309051" y="5213087"/>
              <a:ext cx="458974" cy="0"/>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45" name="Diamond 244"/>
            <p:cNvSpPr/>
            <p:nvPr/>
          </p:nvSpPr>
          <p:spPr>
            <a:xfrm>
              <a:off x="5513833" y="5173783"/>
              <a:ext cx="60006" cy="80963"/>
            </a:xfrm>
            <a:prstGeom prst="diamond">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b="1" dirty="0">
                <a:solidFill>
                  <a:srgbClr val="FFFFFF"/>
                </a:solidFill>
              </a:endParaRPr>
            </a:p>
          </p:txBody>
        </p:sp>
      </p:grpSp>
      <p:grpSp>
        <p:nvGrpSpPr>
          <p:cNvPr id="246" name="Group 245"/>
          <p:cNvGrpSpPr/>
          <p:nvPr/>
        </p:nvGrpSpPr>
        <p:grpSpPr>
          <a:xfrm>
            <a:off x="4208226" y="4312749"/>
            <a:ext cx="1443720" cy="45719"/>
            <a:chOff x="4303476" y="4321198"/>
            <a:chExt cx="1443720" cy="45719"/>
          </a:xfrm>
          <a:solidFill>
            <a:schemeClr val="accent1"/>
          </a:solidFill>
        </p:grpSpPr>
        <p:cxnSp>
          <p:nvCxnSpPr>
            <p:cNvPr id="247" name="Straight Connector 246"/>
            <p:cNvCxnSpPr/>
            <p:nvPr/>
          </p:nvCxnSpPr>
          <p:spPr>
            <a:xfrm>
              <a:off x="4303476" y="4321198"/>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a:off x="5747196" y="4321198"/>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49" name="Straight Connector 248"/>
            <p:cNvCxnSpPr/>
            <p:nvPr/>
          </p:nvCxnSpPr>
          <p:spPr>
            <a:xfrm flipH="1">
              <a:off x="4304012" y="4345737"/>
              <a:ext cx="1440685" cy="0"/>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50" name="Diamond 249"/>
            <p:cNvSpPr/>
            <p:nvPr/>
          </p:nvSpPr>
          <p:spPr>
            <a:xfrm>
              <a:off x="4995878" y="4330714"/>
              <a:ext cx="21600" cy="36000"/>
            </a:xfrm>
            <a:prstGeom prst="diamond">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b="1" dirty="0">
                <a:solidFill>
                  <a:srgbClr val="FFFFFF"/>
                </a:solidFill>
              </a:endParaRPr>
            </a:p>
          </p:txBody>
        </p:sp>
      </p:grpSp>
      <p:grpSp>
        <p:nvGrpSpPr>
          <p:cNvPr id="251" name="Group 250"/>
          <p:cNvGrpSpPr/>
          <p:nvPr/>
        </p:nvGrpSpPr>
        <p:grpSpPr>
          <a:xfrm>
            <a:off x="4622564" y="3805252"/>
            <a:ext cx="1775394" cy="46001"/>
            <a:chOff x="4717814" y="3874881"/>
            <a:chExt cx="1775394" cy="46001"/>
          </a:xfrm>
          <a:solidFill>
            <a:schemeClr val="accent1"/>
          </a:solidFill>
        </p:grpSpPr>
        <p:cxnSp>
          <p:nvCxnSpPr>
            <p:cNvPr id="252" name="Straight Connector 251"/>
            <p:cNvCxnSpPr/>
            <p:nvPr/>
          </p:nvCxnSpPr>
          <p:spPr>
            <a:xfrm>
              <a:off x="4717814" y="3874881"/>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a:off x="6493208" y="3874881"/>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H="1">
              <a:off x="4718473" y="3899420"/>
              <a:ext cx="1771662" cy="0"/>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55" name="Diamond 254"/>
            <p:cNvSpPr/>
            <p:nvPr/>
          </p:nvSpPr>
          <p:spPr>
            <a:xfrm>
              <a:off x="5593307" y="3884882"/>
              <a:ext cx="21600" cy="36000"/>
            </a:xfrm>
            <a:prstGeom prst="diamond">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b="1" dirty="0">
                <a:solidFill>
                  <a:srgbClr val="FFFFFF"/>
                </a:solidFill>
              </a:endParaRPr>
            </a:p>
          </p:txBody>
        </p:sp>
      </p:grpSp>
      <p:grpSp>
        <p:nvGrpSpPr>
          <p:cNvPr id="256" name="Group 255"/>
          <p:cNvGrpSpPr/>
          <p:nvPr/>
        </p:nvGrpSpPr>
        <p:grpSpPr>
          <a:xfrm>
            <a:off x="4208226" y="4130018"/>
            <a:ext cx="1443720" cy="47406"/>
            <a:chOff x="4303476" y="4108784"/>
            <a:chExt cx="1443720" cy="47406"/>
          </a:xfrm>
          <a:solidFill>
            <a:schemeClr val="accent1"/>
          </a:solidFill>
        </p:grpSpPr>
        <p:cxnSp>
          <p:nvCxnSpPr>
            <p:cNvPr id="257" name="Straight Connector 256"/>
            <p:cNvCxnSpPr/>
            <p:nvPr/>
          </p:nvCxnSpPr>
          <p:spPr>
            <a:xfrm>
              <a:off x="4303476" y="4108784"/>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5747196" y="4108784"/>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H="1">
              <a:off x="4304012" y="4133323"/>
              <a:ext cx="1440685" cy="0"/>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60" name="Diamond 259"/>
            <p:cNvSpPr/>
            <p:nvPr/>
          </p:nvSpPr>
          <p:spPr>
            <a:xfrm>
              <a:off x="5011603" y="4120190"/>
              <a:ext cx="21600" cy="36000"/>
            </a:xfrm>
            <a:prstGeom prst="diamond">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b="1" dirty="0">
                <a:solidFill>
                  <a:srgbClr val="FFFFFF"/>
                </a:solidFill>
              </a:endParaRPr>
            </a:p>
          </p:txBody>
        </p:sp>
      </p:grpSp>
      <p:grpSp>
        <p:nvGrpSpPr>
          <p:cNvPr id="261" name="Group 260"/>
          <p:cNvGrpSpPr/>
          <p:nvPr/>
        </p:nvGrpSpPr>
        <p:grpSpPr>
          <a:xfrm>
            <a:off x="5056640" y="4846796"/>
            <a:ext cx="565668" cy="61686"/>
            <a:chOff x="5151890" y="4748053"/>
            <a:chExt cx="565668" cy="61686"/>
          </a:xfrm>
          <a:solidFill>
            <a:schemeClr val="accent1"/>
          </a:solidFill>
        </p:grpSpPr>
        <p:cxnSp>
          <p:nvCxnSpPr>
            <p:cNvPr id="262" name="Straight Connector 261"/>
            <p:cNvCxnSpPr/>
            <p:nvPr/>
          </p:nvCxnSpPr>
          <p:spPr>
            <a:xfrm>
              <a:off x="5156976" y="4752817"/>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a:off x="5717558" y="4752817"/>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H="1">
              <a:off x="5151890" y="4777356"/>
              <a:ext cx="560411" cy="0"/>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65" name="Diamond 264"/>
            <p:cNvSpPr/>
            <p:nvPr/>
          </p:nvSpPr>
          <p:spPr>
            <a:xfrm>
              <a:off x="5413820" y="4748053"/>
              <a:ext cx="45719" cy="61686"/>
            </a:xfrm>
            <a:prstGeom prst="diamond">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b="1" dirty="0">
                <a:solidFill>
                  <a:srgbClr val="FFFFFF"/>
                </a:solidFill>
              </a:endParaRPr>
            </a:p>
          </p:txBody>
        </p:sp>
      </p:grpSp>
      <p:grpSp>
        <p:nvGrpSpPr>
          <p:cNvPr id="266" name="Group 265"/>
          <p:cNvGrpSpPr/>
          <p:nvPr/>
        </p:nvGrpSpPr>
        <p:grpSpPr>
          <a:xfrm>
            <a:off x="5316190" y="4493793"/>
            <a:ext cx="352425" cy="119063"/>
            <a:chOff x="5411440" y="4500271"/>
            <a:chExt cx="352425" cy="119063"/>
          </a:xfrm>
          <a:solidFill>
            <a:schemeClr val="accent1"/>
          </a:solidFill>
        </p:grpSpPr>
        <p:cxnSp>
          <p:nvCxnSpPr>
            <p:cNvPr id="267" name="Straight Connector 266"/>
            <p:cNvCxnSpPr/>
            <p:nvPr/>
          </p:nvCxnSpPr>
          <p:spPr>
            <a:xfrm>
              <a:off x="5414577" y="4534563"/>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a:off x="5760269" y="4534563"/>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H="1">
              <a:off x="5411440" y="4559102"/>
              <a:ext cx="352425" cy="0"/>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70" name="Diamond 269"/>
            <p:cNvSpPr/>
            <p:nvPr/>
          </p:nvSpPr>
          <p:spPr>
            <a:xfrm>
              <a:off x="5530976" y="4500271"/>
              <a:ext cx="101920" cy="119063"/>
            </a:xfrm>
            <a:prstGeom prst="diamond">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b="1" dirty="0">
                <a:solidFill>
                  <a:srgbClr val="FFFFFF"/>
                </a:solidFill>
              </a:endParaRPr>
            </a:p>
          </p:txBody>
        </p:sp>
      </p:grpSp>
      <p:grpSp>
        <p:nvGrpSpPr>
          <p:cNvPr id="271" name="Group 270"/>
          <p:cNvGrpSpPr/>
          <p:nvPr/>
        </p:nvGrpSpPr>
        <p:grpSpPr>
          <a:xfrm>
            <a:off x="5256658" y="3531815"/>
            <a:ext cx="335757" cy="138112"/>
            <a:chOff x="5351908" y="3625376"/>
            <a:chExt cx="335757" cy="138112"/>
          </a:xfrm>
          <a:solidFill>
            <a:schemeClr val="accent1"/>
          </a:solidFill>
        </p:grpSpPr>
        <p:cxnSp>
          <p:nvCxnSpPr>
            <p:cNvPr id="272" name="Straight Connector 271"/>
            <p:cNvCxnSpPr/>
            <p:nvPr/>
          </p:nvCxnSpPr>
          <p:spPr>
            <a:xfrm>
              <a:off x="5354897" y="3668239"/>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73" name="Straight Connector 272"/>
            <p:cNvCxnSpPr/>
            <p:nvPr/>
          </p:nvCxnSpPr>
          <p:spPr>
            <a:xfrm>
              <a:off x="5684239" y="3668239"/>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74" name="Straight Connector 273"/>
            <p:cNvCxnSpPr/>
            <p:nvPr/>
          </p:nvCxnSpPr>
          <p:spPr>
            <a:xfrm flipH="1">
              <a:off x="5351908" y="3692778"/>
              <a:ext cx="335757" cy="0"/>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75" name="Diamond 274"/>
            <p:cNvSpPr/>
            <p:nvPr/>
          </p:nvSpPr>
          <p:spPr>
            <a:xfrm>
              <a:off x="5463292" y="3625376"/>
              <a:ext cx="118226" cy="138112"/>
            </a:xfrm>
            <a:prstGeom prst="diamond">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b="1" dirty="0">
                <a:solidFill>
                  <a:srgbClr val="FFFFFF"/>
                </a:solidFill>
              </a:endParaRPr>
            </a:p>
          </p:txBody>
        </p:sp>
      </p:grpSp>
      <p:grpSp>
        <p:nvGrpSpPr>
          <p:cNvPr id="276" name="Group 275"/>
          <p:cNvGrpSpPr/>
          <p:nvPr/>
        </p:nvGrpSpPr>
        <p:grpSpPr>
          <a:xfrm>
            <a:off x="4620864" y="3278769"/>
            <a:ext cx="957264" cy="46001"/>
            <a:chOff x="4716114" y="2862379"/>
            <a:chExt cx="957264" cy="46001"/>
          </a:xfrm>
          <a:solidFill>
            <a:schemeClr val="accent1"/>
          </a:solidFill>
        </p:grpSpPr>
        <p:cxnSp>
          <p:nvCxnSpPr>
            <p:cNvPr id="277" name="Straight Connector 276"/>
            <p:cNvCxnSpPr/>
            <p:nvPr/>
          </p:nvCxnSpPr>
          <p:spPr>
            <a:xfrm>
              <a:off x="4719376" y="2862379"/>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a:off x="5668621" y="2862379"/>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flipH="1">
              <a:off x="4716114" y="2886918"/>
              <a:ext cx="957264" cy="0"/>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80" name="Diamond 279"/>
            <p:cNvSpPr/>
            <p:nvPr/>
          </p:nvSpPr>
          <p:spPr>
            <a:xfrm>
              <a:off x="5183732" y="2872380"/>
              <a:ext cx="21600" cy="36000"/>
            </a:xfrm>
            <a:prstGeom prst="diamond">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b="1" dirty="0">
                <a:solidFill>
                  <a:srgbClr val="FFFFFF"/>
                </a:solidFill>
              </a:endParaRPr>
            </a:p>
          </p:txBody>
        </p:sp>
      </p:grpSp>
      <p:grpSp>
        <p:nvGrpSpPr>
          <p:cNvPr id="281" name="Group 280"/>
          <p:cNvGrpSpPr/>
          <p:nvPr/>
        </p:nvGrpSpPr>
        <p:grpSpPr>
          <a:xfrm>
            <a:off x="5251895" y="3072793"/>
            <a:ext cx="516731" cy="61686"/>
            <a:chOff x="5347145" y="2653714"/>
            <a:chExt cx="516731" cy="61686"/>
          </a:xfrm>
          <a:solidFill>
            <a:schemeClr val="accent1"/>
          </a:solidFill>
        </p:grpSpPr>
        <p:cxnSp>
          <p:nvCxnSpPr>
            <p:cNvPr id="282" name="Straight Connector 281"/>
            <p:cNvCxnSpPr/>
            <p:nvPr/>
          </p:nvCxnSpPr>
          <p:spPr>
            <a:xfrm>
              <a:off x="5351745" y="2658478"/>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a:off x="5858603" y="2658478"/>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H="1">
              <a:off x="5347145" y="2683017"/>
              <a:ext cx="516731" cy="0"/>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85" name="Diamond 284"/>
            <p:cNvSpPr/>
            <p:nvPr/>
          </p:nvSpPr>
          <p:spPr>
            <a:xfrm>
              <a:off x="5580508" y="2653714"/>
              <a:ext cx="45719" cy="61686"/>
            </a:xfrm>
            <a:prstGeom prst="diamond">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b="1" dirty="0">
                <a:solidFill>
                  <a:srgbClr val="FFFFFF"/>
                </a:solidFill>
              </a:endParaRPr>
            </a:p>
          </p:txBody>
        </p:sp>
      </p:grpSp>
      <p:grpSp>
        <p:nvGrpSpPr>
          <p:cNvPr id="286" name="Group 285"/>
          <p:cNvGrpSpPr/>
          <p:nvPr/>
        </p:nvGrpSpPr>
        <p:grpSpPr>
          <a:xfrm>
            <a:off x="5211415" y="2855249"/>
            <a:ext cx="488156" cy="73254"/>
            <a:chOff x="5306665" y="2406262"/>
            <a:chExt cx="488156" cy="73254"/>
          </a:xfrm>
          <a:solidFill>
            <a:schemeClr val="accent1"/>
          </a:solidFill>
        </p:grpSpPr>
        <p:cxnSp>
          <p:nvCxnSpPr>
            <p:cNvPr id="287" name="Straight Connector 286"/>
            <p:cNvCxnSpPr/>
            <p:nvPr/>
          </p:nvCxnSpPr>
          <p:spPr>
            <a:xfrm>
              <a:off x="5311010" y="2416810"/>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p:cNvCxnSpPr/>
            <p:nvPr/>
          </p:nvCxnSpPr>
          <p:spPr>
            <a:xfrm>
              <a:off x="5789840" y="2416810"/>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p:cNvCxnSpPr/>
            <p:nvPr/>
          </p:nvCxnSpPr>
          <p:spPr>
            <a:xfrm flipH="1">
              <a:off x="5306665" y="2441349"/>
              <a:ext cx="488156" cy="0"/>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90" name="Diamond 289"/>
            <p:cNvSpPr/>
            <p:nvPr/>
          </p:nvSpPr>
          <p:spPr>
            <a:xfrm>
              <a:off x="5528597" y="2406262"/>
              <a:ext cx="54294" cy="73254"/>
            </a:xfrm>
            <a:prstGeom prst="diamond">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b="1" dirty="0">
                <a:solidFill>
                  <a:srgbClr val="FFFFFF"/>
                </a:solidFill>
              </a:endParaRPr>
            </a:p>
          </p:txBody>
        </p:sp>
      </p:grpSp>
      <p:grpSp>
        <p:nvGrpSpPr>
          <p:cNvPr id="291" name="Group 290"/>
          <p:cNvGrpSpPr/>
          <p:nvPr/>
        </p:nvGrpSpPr>
        <p:grpSpPr>
          <a:xfrm>
            <a:off x="5309046" y="2325592"/>
            <a:ext cx="361950" cy="114300"/>
            <a:chOff x="5404296" y="1967163"/>
            <a:chExt cx="361950" cy="114300"/>
          </a:xfrm>
          <a:solidFill>
            <a:schemeClr val="accent1"/>
          </a:solidFill>
        </p:grpSpPr>
        <p:cxnSp>
          <p:nvCxnSpPr>
            <p:cNvPr id="292" name="Straight Connector 291"/>
            <p:cNvCxnSpPr/>
            <p:nvPr/>
          </p:nvCxnSpPr>
          <p:spPr>
            <a:xfrm>
              <a:off x="5407518" y="1993833"/>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a:off x="5762552" y="1993833"/>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H="1">
              <a:off x="5404296" y="2018372"/>
              <a:ext cx="361950" cy="0"/>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95" name="Diamond 294"/>
            <p:cNvSpPr/>
            <p:nvPr/>
          </p:nvSpPr>
          <p:spPr>
            <a:xfrm>
              <a:off x="5535265" y="1967163"/>
              <a:ext cx="95251" cy="114300"/>
            </a:xfrm>
            <a:prstGeom prst="diamond">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b="1" dirty="0">
                <a:solidFill>
                  <a:srgbClr val="FFFFFF"/>
                </a:solidFill>
              </a:endParaRPr>
            </a:p>
          </p:txBody>
        </p:sp>
      </p:grpSp>
      <p:grpSp>
        <p:nvGrpSpPr>
          <p:cNvPr id="296" name="Group 295"/>
          <p:cNvGrpSpPr/>
          <p:nvPr/>
        </p:nvGrpSpPr>
        <p:grpSpPr>
          <a:xfrm>
            <a:off x="4704215" y="2530392"/>
            <a:ext cx="866776" cy="46092"/>
            <a:chOff x="4799465" y="2202753"/>
            <a:chExt cx="866776" cy="46092"/>
          </a:xfrm>
          <a:solidFill>
            <a:schemeClr val="accent1"/>
          </a:solidFill>
        </p:grpSpPr>
        <p:cxnSp>
          <p:nvCxnSpPr>
            <p:cNvPr id="297" name="Straight Connector 296"/>
            <p:cNvCxnSpPr/>
            <p:nvPr/>
          </p:nvCxnSpPr>
          <p:spPr>
            <a:xfrm>
              <a:off x="4802419" y="2202753"/>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a:off x="5659777" y="2202753"/>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H="1">
              <a:off x="4799465" y="2227292"/>
              <a:ext cx="866776" cy="0"/>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300" name="Diamond 299"/>
            <p:cNvSpPr/>
            <p:nvPr/>
          </p:nvSpPr>
          <p:spPr>
            <a:xfrm>
              <a:off x="5220941" y="2213272"/>
              <a:ext cx="22951" cy="35573"/>
            </a:xfrm>
            <a:prstGeom prst="diamond">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b="1" dirty="0">
                <a:solidFill>
                  <a:srgbClr val="FFFFFF"/>
                </a:solidFill>
              </a:endParaRPr>
            </a:p>
          </p:txBody>
        </p:sp>
      </p:grpSp>
      <p:grpSp>
        <p:nvGrpSpPr>
          <p:cNvPr id="301" name="Group 300"/>
          <p:cNvGrpSpPr/>
          <p:nvPr/>
        </p:nvGrpSpPr>
        <p:grpSpPr>
          <a:xfrm>
            <a:off x="4787550" y="2043552"/>
            <a:ext cx="750093" cy="48100"/>
            <a:chOff x="4882800" y="1775472"/>
            <a:chExt cx="750093" cy="48100"/>
          </a:xfrm>
          <a:solidFill>
            <a:schemeClr val="accent1"/>
          </a:solidFill>
        </p:grpSpPr>
        <p:cxnSp>
          <p:nvCxnSpPr>
            <p:cNvPr id="302" name="Straight Connector 301"/>
            <p:cNvCxnSpPr/>
            <p:nvPr/>
          </p:nvCxnSpPr>
          <p:spPr>
            <a:xfrm>
              <a:off x="4887096" y="1775472"/>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a:off x="5632383" y="1777853"/>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4" name="Straight Connector 303"/>
            <p:cNvCxnSpPr/>
            <p:nvPr/>
          </p:nvCxnSpPr>
          <p:spPr>
            <a:xfrm flipH="1">
              <a:off x="4882800" y="1802393"/>
              <a:ext cx="750093" cy="0"/>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305" name="Diamond 304"/>
            <p:cNvSpPr/>
            <p:nvPr/>
          </p:nvSpPr>
          <p:spPr>
            <a:xfrm>
              <a:off x="5244753" y="1786006"/>
              <a:ext cx="22951" cy="35573"/>
            </a:xfrm>
            <a:prstGeom prst="diamond">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b="1" dirty="0">
                <a:solidFill>
                  <a:srgbClr val="FFFFFF"/>
                </a:solidFill>
              </a:endParaRPr>
            </a:p>
          </p:txBody>
        </p:sp>
      </p:grpSp>
      <p:grpSp>
        <p:nvGrpSpPr>
          <p:cNvPr id="306" name="Group 305"/>
          <p:cNvGrpSpPr/>
          <p:nvPr/>
        </p:nvGrpSpPr>
        <p:grpSpPr>
          <a:xfrm>
            <a:off x="5325715" y="1799250"/>
            <a:ext cx="373856" cy="100012"/>
            <a:chOff x="5420965" y="1529534"/>
            <a:chExt cx="373856" cy="100012"/>
          </a:xfrm>
          <a:solidFill>
            <a:schemeClr val="accent1"/>
          </a:solidFill>
        </p:grpSpPr>
        <p:cxnSp>
          <p:nvCxnSpPr>
            <p:cNvPr id="307" name="Straight Connector 306"/>
            <p:cNvCxnSpPr/>
            <p:nvPr/>
          </p:nvCxnSpPr>
          <p:spPr>
            <a:xfrm>
              <a:off x="5424293" y="1550966"/>
              <a:ext cx="0" cy="53236"/>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5791006" y="1550966"/>
              <a:ext cx="0" cy="53236"/>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flipH="1">
              <a:off x="5420965" y="1579540"/>
              <a:ext cx="373856" cy="0"/>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310" name="Diamond 309"/>
            <p:cNvSpPr/>
            <p:nvPr/>
          </p:nvSpPr>
          <p:spPr>
            <a:xfrm>
              <a:off x="5557888" y="1529534"/>
              <a:ext cx="83344" cy="100012"/>
            </a:xfrm>
            <a:prstGeom prst="diamond">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b="1" dirty="0">
                <a:solidFill>
                  <a:srgbClr val="FFFFFF"/>
                </a:solidFill>
              </a:endParaRPr>
            </a:p>
          </p:txBody>
        </p:sp>
      </p:grpSp>
      <p:grpSp>
        <p:nvGrpSpPr>
          <p:cNvPr id="311" name="Group 310"/>
          <p:cNvGrpSpPr/>
          <p:nvPr/>
        </p:nvGrpSpPr>
        <p:grpSpPr>
          <a:xfrm>
            <a:off x="5280472" y="1474404"/>
            <a:ext cx="326230" cy="135731"/>
            <a:chOff x="5375722" y="1292389"/>
            <a:chExt cx="326230" cy="135731"/>
          </a:xfrm>
          <a:solidFill>
            <a:schemeClr val="accent1"/>
          </a:solidFill>
        </p:grpSpPr>
        <p:cxnSp>
          <p:nvCxnSpPr>
            <p:cNvPr id="312" name="Straight Connector 311"/>
            <p:cNvCxnSpPr/>
            <p:nvPr/>
          </p:nvCxnSpPr>
          <p:spPr>
            <a:xfrm>
              <a:off x="5378626" y="1332394"/>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a:off x="5698623" y="1332394"/>
              <a:ext cx="0" cy="45719"/>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flipH="1">
              <a:off x="5375722" y="1356933"/>
              <a:ext cx="326230" cy="0"/>
            </a:xfrm>
            <a:prstGeom prst="line">
              <a:avLst/>
            </a:prstGeom>
            <a:grpFill/>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315" name="Diamond 314"/>
            <p:cNvSpPr/>
            <p:nvPr/>
          </p:nvSpPr>
          <p:spPr>
            <a:xfrm>
              <a:off x="5480497" y="1292389"/>
              <a:ext cx="108348" cy="135731"/>
            </a:xfrm>
            <a:prstGeom prst="diamond">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b="1" dirty="0">
                <a:solidFill>
                  <a:srgbClr val="FFFFFF"/>
                </a:solidFill>
              </a:endParaRPr>
            </a:p>
          </p:txBody>
        </p:sp>
      </p:grpSp>
      <p:sp>
        <p:nvSpPr>
          <p:cNvPr id="316" name="TextBox 315"/>
          <p:cNvSpPr txBox="1"/>
          <p:nvPr/>
        </p:nvSpPr>
        <p:spPr>
          <a:xfrm>
            <a:off x="3063580" y="5768669"/>
            <a:ext cx="431528" cy="246221"/>
          </a:xfrm>
          <a:prstGeom prst="rect">
            <a:avLst/>
          </a:prstGeom>
          <a:noFill/>
        </p:spPr>
        <p:txBody>
          <a:bodyPr wrap="none" rtlCol="0">
            <a:spAutoFit/>
          </a:bodyPr>
          <a:lstStyle/>
          <a:p>
            <a:pPr algn="ctr" defTabSz="457200" fontAlgn="base">
              <a:spcBef>
                <a:spcPct val="0"/>
              </a:spcBef>
              <a:spcAft>
                <a:spcPct val="0"/>
              </a:spcAft>
            </a:pPr>
            <a:r>
              <a:rPr lang="en-US" sz="1000" b="1" dirty="0" smtClean="0">
                <a:solidFill>
                  <a:prstClr val="black"/>
                </a:solidFill>
              </a:rPr>
              <a:t>1/16</a:t>
            </a:r>
          </a:p>
        </p:txBody>
      </p:sp>
      <p:sp>
        <p:nvSpPr>
          <p:cNvPr id="317" name="TextBox 316"/>
          <p:cNvSpPr txBox="1"/>
          <p:nvPr/>
        </p:nvSpPr>
        <p:spPr>
          <a:xfrm>
            <a:off x="4265689" y="5768669"/>
            <a:ext cx="360996" cy="246221"/>
          </a:xfrm>
          <a:prstGeom prst="rect">
            <a:avLst/>
          </a:prstGeom>
          <a:noFill/>
        </p:spPr>
        <p:txBody>
          <a:bodyPr wrap="none" rtlCol="0">
            <a:spAutoFit/>
          </a:bodyPr>
          <a:lstStyle/>
          <a:p>
            <a:pPr algn="ctr" defTabSz="457200" fontAlgn="base">
              <a:spcBef>
                <a:spcPct val="0"/>
              </a:spcBef>
              <a:spcAft>
                <a:spcPct val="0"/>
              </a:spcAft>
            </a:pPr>
            <a:r>
              <a:rPr lang="en-US" sz="1000" b="1" dirty="0" smtClean="0">
                <a:solidFill>
                  <a:prstClr val="black"/>
                </a:solidFill>
              </a:rPr>
              <a:t>1/4</a:t>
            </a:r>
          </a:p>
        </p:txBody>
      </p:sp>
      <p:sp>
        <p:nvSpPr>
          <p:cNvPr id="318" name="TextBox 317"/>
          <p:cNvSpPr txBox="1"/>
          <p:nvPr/>
        </p:nvSpPr>
        <p:spPr>
          <a:xfrm>
            <a:off x="5473074" y="5768669"/>
            <a:ext cx="255199" cy="246221"/>
          </a:xfrm>
          <a:prstGeom prst="rect">
            <a:avLst/>
          </a:prstGeom>
          <a:noFill/>
        </p:spPr>
        <p:txBody>
          <a:bodyPr wrap="none" rtlCol="0">
            <a:spAutoFit/>
          </a:bodyPr>
          <a:lstStyle/>
          <a:p>
            <a:pPr algn="ctr" defTabSz="457200" fontAlgn="base">
              <a:spcBef>
                <a:spcPct val="0"/>
              </a:spcBef>
              <a:spcAft>
                <a:spcPct val="0"/>
              </a:spcAft>
            </a:pPr>
            <a:r>
              <a:rPr lang="en-US" sz="1000" b="1" dirty="0" smtClean="0">
                <a:solidFill>
                  <a:prstClr val="black"/>
                </a:solidFill>
              </a:rPr>
              <a:t>1</a:t>
            </a:r>
          </a:p>
        </p:txBody>
      </p:sp>
      <p:sp>
        <p:nvSpPr>
          <p:cNvPr id="319" name="TextBox 318"/>
          <p:cNvSpPr txBox="1"/>
          <p:nvPr/>
        </p:nvSpPr>
        <p:spPr>
          <a:xfrm>
            <a:off x="6646661" y="5768669"/>
            <a:ext cx="255199" cy="246221"/>
          </a:xfrm>
          <a:prstGeom prst="rect">
            <a:avLst/>
          </a:prstGeom>
          <a:noFill/>
        </p:spPr>
        <p:txBody>
          <a:bodyPr wrap="none" rtlCol="0">
            <a:spAutoFit/>
          </a:bodyPr>
          <a:lstStyle/>
          <a:p>
            <a:pPr algn="ctr" defTabSz="457200" fontAlgn="base">
              <a:spcBef>
                <a:spcPct val="0"/>
              </a:spcBef>
              <a:spcAft>
                <a:spcPct val="0"/>
              </a:spcAft>
            </a:pPr>
            <a:r>
              <a:rPr lang="en-US" sz="1000" b="1" dirty="0" smtClean="0">
                <a:solidFill>
                  <a:prstClr val="black"/>
                </a:solidFill>
              </a:rPr>
              <a:t>4</a:t>
            </a:r>
          </a:p>
        </p:txBody>
      </p:sp>
      <p:sp>
        <p:nvSpPr>
          <p:cNvPr id="320" name="TextBox 319"/>
          <p:cNvSpPr txBox="1"/>
          <p:nvPr/>
        </p:nvSpPr>
        <p:spPr>
          <a:xfrm>
            <a:off x="7783846" y="5768669"/>
            <a:ext cx="325731" cy="246221"/>
          </a:xfrm>
          <a:prstGeom prst="rect">
            <a:avLst/>
          </a:prstGeom>
          <a:noFill/>
        </p:spPr>
        <p:txBody>
          <a:bodyPr wrap="none" rtlCol="0">
            <a:spAutoFit/>
          </a:bodyPr>
          <a:lstStyle/>
          <a:p>
            <a:pPr algn="ctr" defTabSz="457200" fontAlgn="base">
              <a:spcBef>
                <a:spcPct val="0"/>
              </a:spcBef>
              <a:spcAft>
                <a:spcPct val="0"/>
              </a:spcAft>
            </a:pPr>
            <a:r>
              <a:rPr lang="en-US" sz="1000" b="1" dirty="0" smtClean="0">
                <a:solidFill>
                  <a:prstClr val="black"/>
                </a:solidFill>
              </a:rPr>
              <a:t>16</a:t>
            </a:r>
          </a:p>
        </p:txBody>
      </p:sp>
      <p:sp>
        <p:nvSpPr>
          <p:cNvPr id="326" name="TextBox 325"/>
          <p:cNvSpPr txBox="1"/>
          <p:nvPr/>
        </p:nvSpPr>
        <p:spPr>
          <a:xfrm>
            <a:off x="3666258" y="5879562"/>
            <a:ext cx="1245854" cy="253916"/>
          </a:xfrm>
          <a:prstGeom prst="rect">
            <a:avLst/>
          </a:prstGeom>
          <a:noFill/>
        </p:spPr>
        <p:txBody>
          <a:bodyPr wrap="none" rtlCol="0">
            <a:spAutoFit/>
          </a:bodyPr>
          <a:lstStyle/>
          <a:p>
            <a:pPr algn="r" defTabSz="457200" fontAlgn="base">
              <a:spcBef>
                <a:spcPct val="0"/>
              </a:spcBef>
              <a:spcAft>
                <a:spcPct val="0"/>
              </a:spcAft>
            </a:pPr>
            <a:r>
              <a:rPr lang="en-US" sz="1050" b="1" dirty="0" smtClean="0">
                <a:solidFill>
                  <a:prstClr val="black"/>
                </a:solidFill>
              </a:rPr>
              <a:t>Favours Afatinib</a:t>
            </a:r>
          </a:p>
        </p:txBody>
      </p:sp>
      <p:sp>
        <p:nvSpPr>
          <p:cNvPr id="327" name="TextBox 326"/>
          <p:cNvSpPr txBox="1"/>
          <p:nvPr/>
        </p:nvSpPr>
        <p:spPr>
          <a:xfrm>
            <a:off x="6051280" y="5879562"/>
            <a:ext cx="1289135" cy="253916"/>
          </a:xfrm>
          <a:prstGeom prst="rect">
            <a:avLst/>
          </a:prstGeom>
          <a:noFill/>
        </p:spPr>
        <p:txBody>
          <a:bodyPr wrap="none" rtlCol="0">
            <a:spAutoFit/>
          </a:bodyPr>
          <a:lstStyle/>
          <a:p>
            <a:pPr defTabSz="457200" fontAlgn="base">
              <a:spcBef>
                <a:spcPct val="0"/>
              </a:spcBef>
              <a:spcAft>
                <a:spcPct val="0"/>
              </a:spcAft>
            </a:pPr>
            <a:r>
              <a:rPr lang="en-US" sz="1050" b="1" dirty="0" smtClean="0">
                <a:solidFill>
                  <a:prstClr val="black"/>
                </a:solidFill>
              </a:rPr>
              <a:t>Favours</a:t>
            </a:r>
            <a:r>
              <a:rPr lang="en-US" sz="1050" b="1" dirty="0">
                <a:solidFill>
                  <a:prstClr val="black"/>
                </a:solidFill>
              </a:rPr>
              <a:t> E</a:t>
            </a:r>
            <a:r>
              <a:rPr lang="en-US" sz="1050" b="1" dirty="0" smtClean="0">
                <a:solidFill>
                  <a:prstClr val="black"/>
                </a:solidFill>
              </a:rPr>
              <a:t>rlotinib</a:t>
            </a:r>
          </a:p>
        </p:txBody>
      </p:sp>
      <p:cxnSp>
        <p:nvCxnSpPr>
          <p:cNvPr id="330" name="Straight Connector 329"/>
          <p:cNvCxnSpPr/>
          <p:nvPr/>
        </p:nvCxnSpPr>
        <p:spPr>
          <a:xfrm>
            <a:off x="3271787" y="5753555"/>
            <a:ext cx="4667368" cy="0"/>
          </a:xfrm>
          <a:prstGeom prst="line">
            <a:avLst/>
          </a:prstGeom>
          <a:ln w="1905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1" name="Straight Connector 330"/>
          <p:cNvCxnSpPr/>
          <p:nvPr/>
        </p:nvCxnSpPr>
        <p:spPr>
          <a:xfrm flipV="1">
            <a:off x="3269112" y="5743345"/>
            <a:ext cx="0" cy="6731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p:cNvCxnSpPr/>
          <p:nvPr/>
        </p:nvCxnSpPr>
        <p:spPr>
          <a:xfrm flipV="1">
            <a:off x="4441825" y="5753426"/>
            <a:ext cx="0" cy="6731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p:cNvCxnSpPr/>
          <p:nvPr/>
        </p:nvCxnSpPr>
        <p:spPr>
          <a:xfrm flipV="1">
            <a:off x="5598716" y="5750251"/>
            <a:ext cx="0" cy="6731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p:cNvCxnSpPr/>
          <p:nvPr/>
        </p:nvCxnSpPr>
        <p:spPr>
          <a:xfrm flipV="1">
            <a:off x="6781006" y="5747076"/>
            <a:ext cx="0" cy="6731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p:cNvCxnSpPr/>
          <p:nvPr/>
        </p:nvCxnSpPr>
        <p:spPr>
          <a:xfrm flipV="1">
            <a:off x="7949009" y="5746059"/>
            <a:ext cx="0" cy="6731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Arrow Connector 335"/>
          <p:cNvCxnSpPr/>
          <p:nvPr/>
        </p:nvCxnSpPr>
        <p:spPr>
          <a:xfrm>
            <a:off x="4912112" y="6001217"/>
            <a:ext cx="1139168" cy="0"/>
          </a:xfrm>
          <a:prstGeom prst="straightConnector1">
            <a:avLst/>
          </a:prstGeom>
          <a:ln w="19050">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104" name="Rectangle 103"/>
          <p:cNvSpPr/>
          <p:nvPr/>
        </p:nvSpPr>
        <p:spPr>
          <a:xfrm>
            <a:off x="300511" y="1203881"/>
            <a:ext cx="694421" cy="261610"/>
          </a:xfrm>
          <a:prstGeom prst="rect">
            <a:avLst/>
          </a:prstGeom>
        </p:spPr>
        <p:txBody>
          <a:bodyPr wrap="none">
            <a:spAutoFit/>
          </a:bodyPr>
          <a:lstStyle/>
          <a:p>
            <a:pPr>
              <a:spcAft>
                <a:spcPts val="600"/>
              </a:spcAft>
            </a:pPr>
            <a:r>
              <a:rPr lang="en-US" sz="1100" b="1" dirty="0">
                <a:solidFill>
                  <a:prstClr val="white"/>
                </a:solidFill>
              </a:rPr>
              <a:t>Factors</a:t>
            </a:r>
          </a:p>
        </p:txBody>
      </p:sp>
      <p:sp>
        <p:nvSpPr>
          <p:cNvPr id="105" name="Rectangle 104"/>
          <p:cNvSpPr/>
          <p:nvPr/>
        </p:nvSpPr>
        <p:spPr>
          <a:xfrm>
            <a:off x="3290731" y="1194356"/>
            <a:ext cx="1476686" cy="261610"/>
          </a:xfrm>
          <a:prstGeom prst="rect">
            <a:avLst/>
          </a:prstGeom>
        </p:spPr>
        <p:txBody>
          <a:bodyPr wrap="none">
            <a:spAutoFit/>
          </a:bodyPr>
          <a:lstStyle/>
          <a:p>
            <a:pPr algn="ctr">
              <a:spcAft>
                <a:spcPts val="600"/>
              </a:spcAft>
            </a:pPr>
            <a:r>
              <a:rPr lang="en-US" sz="1100" b="1" dirty="0">
                <a:solidFill>
                  <a:prstClr val="white"/>
                </a:solidFill>
              </a:rPr>
              <a:t>Number of Patients</a:t>
            </a:r>
          </a:p>
        </p:txBody>
      </p:sp>
      <p:sp>
        <p:nvSpPr>
          <p:cNvPr id="110" name="Rectangle 109"/>
          <p:cNvSpPr/>
          <p:nvPr/>
        </p:nvSpPr>
        <p:spPr>
          <a:xfrm>
            <a:off x="6838003" y="1194356"/>
            <a:ext cx="1640193" cy="261610"/>
          </a:xfrm>
          <a:prstGeom prst="rect">
            <a:avLst/>
          </a:prstGeom>
        </p:spPr>
        <p:txBody>
          <a:bodyPr wrap="none">
            <a:spAutoFit/>
          </a:bodyPr>
          <a:lstStyle/>
          <a:p>
            <a:pPr algn="ctr">
              <a:spcAft>
                <a:spcPts val="600"/>
              </a:spcAft>
            </a:pPr>
            <a:r>
              <a:rPr lang="en-US" sz="1100" b="1" dirty="0">
                <a:solidFill>
                  <a:prstClr val="white"/>
                </a:solidFill>
              </a:rPr>
              <a:t>Hazard Ratio (95% CI)</a:t>
            </a:r>
          </a:p>
        </p:txBody>
      </p:sp>
    </p:spTree>
    <p:extLst>
      <p:ext uri="{BB962C8B-B14F-4D97-AF65-F5344CB8AC3E}">
        <p14:creationId xmlns:p14="http://schemas.microsoft.com/office/powerpoint/2010/main" val="363436841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8" name="Round Same Side Corner Rectangle 477"/>
          <p:cNvSpPr/>
          <p:nvPr/>
        </p:nvSpPr>
        <p:spPr>
          <a:xfrm rot="10800000">
            <a:off x="4849510" y="1613578"/>
            <a:ext cx="4046990" cy="4058032"/>
          </a:xfrm>
          <a:prstGeom prst="round2SameRect">
            <a:avLst>
              <a:gd name="adj1" fmla="val 6715"/>
              <a:gd name="adj2" fmla="val 0"/>
            </a:avLst>
          </a:prstGeom>
          <a:solidFill>
            <a:schemeClr val="bg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79" name="Round Same Side Corner Rectangle 478"/>
          <p:cNvSpPr/>
          <p:nvPr/>
        </p:nvSpPr>
        <p:spPr>
          <a:xfrm>
            <a:off x="4850273" y="1318401"/>
            <a:ext cx="4039877" cy="295276"/>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prstClr val="white"/>
                </a:solidFill>
              </a:rPr>
              <a:t>Erlotinib</a:t>
            </a:r>
          </a:p>
        </p:txBody>
      </p:sp>
      <p:sp>
        <p:nvSpPr>
          <p:cNvPr id="482" name="Round Same Side Corner Rectangle 481"/>
          <p:cNvSpPr/>
          <p:nvPr/>
        </p:nvSpPr>
        <p:spPr>
          <a:xfrm rot="10800000">
            <a:off x="536377" y="1613577"/>
            <a:ext cx="4046990" cy="4058032"/>
          </a:xfrm>
          <a:prstGeom prst="round2SameRect">
            <a:avLst>
              <a:gd name="adj1" fmla="val 6715"/>
              <a:gd name="adj2" fmla="val 0"/>
            </a:avLst>
          </a:prstGeom>
          <a:solidFill>
            <a:schemeClr val="bg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86" name="Round Same Side Corner Rectangle 485"/>
          <p:cNvSpPr/>
          <p:nvPr/>
        </p:nvSpPr>
        <p:spPr>
          <a:xfrm>
            <a:off x="537140" y="1318401"/>
            <a:ext cx="4039877" cy="295276"/>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prstClr val="white"/>
                </a:solidFill>
              </a:rPr>
              <a:t>Afatinib</a:t>
            </a:r>
          </a:p>
        </p:txBody>
      </p:sp>
      <p:sp>
        <p:nvSpPr>
          <p:cNvPr id="2" name="Title 1"/>
          <p:cNvSpPr>
            <a:spLocks noGrp="1"/>
          </p:cNvSpPr>
          <p:nvPr>
            <p:ph type="title"/>
          </p:nvPr>
        </p:nvSpPr>
        <p:spPr>
          <a:noFill/>
        </p:spPr>
        <p:txBody>
          <a:bodyPr/>
          <a:lstStyle/>
          <a:p>
            <a:r>
              <a:rPr lang="en-US" dirty="0" smtClean="0"/>
              <a:t>Tumour Shrinkage</a:t>
            </a:r>
            <a:endParaRPr lang="en-US" dirty="0"/>
          </a:p>
        </p:txBody>
      </p:sp>
      <p:sp>
        <p:nvSpPr>
          <p:cNvPr id="477" name="Text Placeholder 1365"/>
          <p:cNvSpPr>
            <a:spLocks noGrp="1"/>
          </p:cNvSpPr>
          <p:nvPr>
            <p:ph type="body" sz="quarter" idx="4294967295"/>
          </p:nvPr>
        </p:nvSpPr>
        <p:spPr>
          <a:xfrm>
            <a:off x="209564" y="6238108"/>
            <a:ext cx="4068763" cy="430744"/>
          </a:xfrm>
        </p:spPr>
        <p:txBody>
          <a:bodyPr lIns="0" tIns="0" rIns="0" bIns="0" anchor="b" anchorCtr="0"/>
          <a:lstStyle/>
          <a:p>
            <a:pPr marL="0" indent="0">
              <a:spcBef>
                <a:spcPts val="400"/>
              </a:spcBef>
              <a:buNone/>
            </a:pPr>
            <a:r>
              <a:rPr lang="en-GB" sz="1200" dirty="0" smtClean="0">
                <a:solidFill>
                  <a:schemeClr val="tx1"/>
                </a:solidFill>
              </a:rPr>
              <a:t>SLD = sum of target lesion diameters.</a:t>
            </a:r>
            <a:endParaRPr lang="en-GB" sz="1200" dirty="0">
              <a:solidFill>
                <a:schemeClr val="tx1"/>
              </a:solidFill>
            </a:endParaRPr>
          </a:p>
          <a:p>
            <a:pPr marL="0" indent="0">
              <a:spcBef>
                <a:spcPts val="400"/>
              </a:spcBef>
              <a:buNone/>
            </a:pPr>
            <a:r>
              <a:rPr lang="en-GB" sz="1000" dirty="0">
                <a:solidFill>
                  <a:prstClr val="black"/>
                </a:solidFill>
              </a:rPr>
              <a:t>Goss et al. ESMO 2014. Abstract 12220. </a:t>
            </a:r>
          </a:p>
        </p:txBody>
      </p:sp>
      <p:sp>
        <p:nvSpPr>
          <p:cNvPr id="10538" name="Line 6"/>
          <p:cNvSpPr>
            <a:spLocks noChangeShapeType="1"/>
          </p:cNvSpPr>
          <p:nvPr/>
        </p:nvSpPr>
        <p:spPr bwMode="auto">
          <a:xfrm flipV="1">
            <a:off x="5422842" y="1736146"/>
            <a:ext cx="0" cy="15303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39" name="Line 7"/>
          <p:cNvSpPr>
            <a:spLocks noChangeShapeType="1"/>
          </p:cNvSpPr>
          <p:nvPr/>
        </p:nvSpPr>
        <p:spPr bwMode="auto">
          <a:xfrm flipV="1">
            <a:off x="5438659" y="1818696"/>
            <a:ext cx="0" cy="14478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40" name="Line 8"/>
          <p:cNvSpPr>
            <a:spLocks noChangeShapeType="1"/>
          </p:cNvSpPr>
          <p:nvPr/>
        </p:nvSpPr>
        <p:spPr bwMode="auto">
          <a:xfrm flipV="1">
            <a:off x="5454476" y="1821871"/>
            <a:ext cx="0" cy="14446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41" name="Line 9"/>
          <p:cNvSpPr>
            <a:spLocks noChangeShapeType="1"/>
          </p:cNvSpPr>
          <p:nvPr/>
        </p:nvSpPr>
        <p:spPr bwMode="auto">
          <a:xfrm flipV="1">
            <a:off x="5470293" y="2025071"/>
            <a:ext cx="0" cy="12414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42" name="Line 10"/>
          <p:cNvSpPr>
            <a:spLocks noChangeShapeType="1"/>
          </p:cNvSpPr>
          <p:nvPr/>
        </p:nvSpPr>
        <p:spPr bwMode="auto">
          <a:xfrm flipV="1">
            <a:off x="5486110" y="2104446"/>
            <a:ext cx="0" cy="11620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43" name="Line 11"/>
          <p:cNvSpPr>
            <a:spLocks noChangeShapeType="1"/>
          </p:cNvSpPr>
          <p:nvPr/>
        </p:nvSpPr>
        <p:spPr bwMode="auto">
          <a:xfrm flipV="1">
            <a:off x="5501927" y="2136196"/>
            <a:ext cx="0" cy="11303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44" name="Line 12"/>
          <p:cNvSpPr>
            <a:spLocks noChangeShapeType="1"/>
          </p:cNvSpPr>
          <p:nvPr/>
        </p:nvSpPr>
        <p:spPr bwMode="auto">
          <a:xfrm flipV="1">
            <a:off x="5517744" y="2161596"/>
            <a:ext cx="0" cy="11049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45" name="Line 13"/>
          <p:cNvSpPr>
            <a:spLocks noChangeShapeType="1"/>
          </p:cNvSpPr>
          <p:nvPr/>
        </p:nvSpPr>
        <p:spPr bwMode="auto">
          <a:xfrm flipV="1">
            <a:off x="5533561" y="2215571"/>
            <a:ext cx="0" cy="10509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46" name="Line 14"/>
          <p:cNvSpPr>
            <a:spLocks noChangeShapeType="1"/>
          </p:cNvSpPr>
          <p:nvPr/>
        </p:nvSpPr>
        <p:spPr bwMode="auto">
          <a:xfrm flipV="1">
            <a:off x="5549378" y="2237796"/>
            <a:ext cx="0" cy="10287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47" name="Line 15"/>
          <p:cNvSpPr>
            <a:spLocks noChangeShapeType="1"/>
          </p:cNvSpPr>
          <p:nvPr/>
        </p:nvSpPr>
        <p:spPr bwMode="auto">
          <a:xfrm flipV="1">
            <a:off x="5565195" y="2282246"/>
            <a:ext cx="0" cy="9842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48" name="Line 16"/>
          <p:cNvSpPr>
            <a:spLocks noChangeShapeType="1"/>
          </p:cNvSpPr>
          <p:nvPr/>
        </p:nvSpPr>
        <p:spPr bwMode="auto">
          <a:xfrm flipV="1">
            <a:off x="5581012" y="2460046"/>
            <a:ext cx="0" cy="8064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49" name="Line 17"/>
          <p:cNvSpPr>
            <a:spLocks noChangeShapeType="1"/>
          </p:cNvSpPr>
          <p:nvPr/>
        </p:nvSpPr>
        <p:spPr bwMode="auto">
          <a:xfrm flipV="1">
            <a:off x="5596829" y="2485446"/>
            <a:ext cx="0" cy="7810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50" name="Line 18"/>
          <p:cNvSpPr>
            <a:spLocks noChangeShapeType="1"/>
          </p:cNvSpPr>
          <p:nvPr/>
        </p:nvSpPr>
        <p:spPr bwMode="auto">
          <a:xfrm flipV="1">
            <a:off x="5612646" y="2494971"/>
            <a:ext cx="0" cy="7715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51" name="Line 19"/>
          <p:cNvSpPr>
            <a:spLocks noChangeShapeType="1"/>
          </p:cNvSpPr>
          <p:nvPr/>
        </p:nvSpPr>
        <p:spPr bwMode="auto">
          <a:xfrm flipV="1">
            <a:off x="5628463" y="2507671"/>
            <a:ext cx="0" cy="7588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52" name="Line 20"/>
          <p:cNvSpPr>
            <a:spLocks noChangeShapeType="1"/>
          </p:cNvSpPr>
          <p:nvPr/>
        </p:nvSpPr>
        <p:spPr bwMode="auto">
          <a:xfrm flipV="1">
            <a:off x="5644280" y="2514021"/>
            <a:ext cx="0" cy="7524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53" name="Line 21"/>
          <p:cNvSpPr>
            <a:spLocks noChangeShapeType="1"/>
          </p:cNvSpPr>
          <p:nvPr/>
        </p:nvSpPr>
        <p:spPr bwMode="auto">
          <a:xfrm flipV="1">
            <a:off x="5660097" y="2606096"/>
            <a:ext cx="0" cy="6604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54" name="Line 22"/>
          <p:cNvSpPr>
            <a:spLocks noChangeShapeType="1"/>
          </p:cNvSpPr>
          <p:nvPr/>
        </p:nvSpPr>
        <p:spPr bwMode="auto">
          <a:xfrm flipV="1">
            <a:off x="5675914" y="2618796"/>
            <a:ext cx="0" cy="6477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55" name="Line 23"/>
          <p:cNvSpPr>
            <a:spLocks noChangeShapeType="1"/>
          </p:cNvSpPr>
          <p:nvPr/>
        </p:nvSpPr>
        <p:spPr bwMode="auto">
          <a:xfrm flipV="1">
            <a:off x="5691731" y="2644196"/>
            <a:ext cx="0" cy="6223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56" name="Line 24"/>
          <p:cNvSpPr>
            <a:spLocks noChangeShapeType="1"/>
          </p:cNvSpPr>
          <p:nvPr/>
        </p:nvSpPr>
        <p:spPr bwMode="auto">
          <a:xfrm flipV="1">
            <a:off x="5707548" y="2644196"/>
            <a:ext cx="0" cy="6223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57" name="Line 25"/>
          <p:cNvSpPr>
            <a:spLocks noChangeShapeType="1"/>
          </p:cNvSpPr>
          <p:nvPr/>
        </p:nvSpPr>
        <p:spPr bwMode="auto">
          <a:xfrm flipV="1">
            <a:off x="5723365" y="2666421"/>
            <a:ext cx="0" cy="6000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58" name="Line 26"/>
          <p:cNvSpPr>
            <a:spLocks noChangeShapeType="1"/>
          </p:cNvSpPr>
          <p:nvPr/>
        </p:nvSpPr>
        <p:spPr bwMode="auto">
          <a:xfrm flipV="1">
            <a:off x="5739182" y="2666421"/>
            <a:ext cx="0" cy="6000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59" name="Line 27"/>
          <p:cNvSpPr>
            <a:spLocks noChangeShapeType="1"/>
          </p:cNvSpPr>
          <p:nvPr/>
        </p:nvSpPr>
        <p:spPr bwMode="auto">
          <a:xfrm flipV="1">
            <a:off x="5754999" y="2685471"/>
            <a:ext cx="0" cy="5810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60" name="Line 28"/>
          <p:cNvSpPr>
            <a:spLocks noChangeShapeType="1"/>
          </p:cNvSpPr>
          <p:nvPr/>
        </p:nvSpPr>
        <p:spPr bwMode="auto">
          <a:xfrm flipV="1">
            <a:off x="5770816" y="2688646"/>
            <a:ext cx="0" cy="5778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61" name="Line 29"/>
          <p:cNvSpPr>
            <a:spLocks noChangeShapeType="1"/>
          </p:cNvSpPr>
          <p:nvPr/>
        </p:nvSpPr>
        <p:spPr bwMode="auto">
          <a:xfrm flipV="1">
            <a:off x="5786633" y="2717221"/>
            <a:ext cx="0" cy="5492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62" name="Line 30"/>
          <p:cNvSpPr>
            <a:spLocks noChangeShapeType="1"/>
          </p:cNvSpPr>
          <p:nvPr/>
        </p:nvSpPr>
        <p:spPr bwMode="auto">
          <a:xfrm flipV="1">
            <a:off x="5802450" y="2748971"/>
            <a:ext cx="0" cy="5175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63" name="Line 31"/>
          <p:cNvSpPr>
            <a:spLocks noChangeShapeType="1"/>
          </p:cNvSpPr>
          <p:nvPr/>
        </p:nvSpPr>
        <p:spPr bwMode="auto">
          <a:xfrm flipV="1">
            <a:off x="5818267" y="2787071"/>
            <a:ext cx="0" cy="4794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64" name="Line 32"/>
          <p:cNvSpPr>
            <a:spLocks noChangeShapeType="1"/>
          </p:cNvSpPr>
          <p:nvPr/>
        </p:nvSpPr>
        <p:spPr bwMode="auto">
          <a:xfrm flipV="1">
            <a:off x="5834084" y="2787071"/>
            <a:ext cx="0" cy="4794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65" name="Line 33"/>
          <p:cNvSpPr>
            <a:spLocks noChangeShapeType="1"/>
          </p:cNvSpPr>
          <p:nvPr/>
        </p:nvSpPr>
        <p:spPr bwMode="auto">
          <a:xfrm flipV="1">
            <a:off x="5849901" y="2790246"/>
            <a:ext cx="0" cy="4762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66" name="Line 34"/>
          <p:cNvSpPr>
            <a:spLocks noChangeShapeType="1"/>
          </p:cNvSpPr>
          <p:nvPr/>
        </p:nvSpPr>
        <p:spPr bwMode="auto">
          <a:xfrm flipV="1">
            <a:off x="5865718" y="2790246"/>
            <a:ext cx="0" cy="4762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67" name="Line 35"/>
          <p:cNvSpPr>
            <a:spLocks noChangeShapeType="1"/>
          </p:cNvSpPr>
          <p:nvPr/>
        </p:nvSpPr>
        <p:spPr bwMode="auto">
          <a:xfrm flipV="1">
            <a:off x="5881535" y="2796596"/>
            <a:ext cx="0" cy="4699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68" name="Line 36"/>
          <p:cNvSpPr>
            <a:spLocks noChangeShapeType="1"/>
          </p:cNvSpPr>
          <p:nvPr/>
        </p:nvSpPr>
        <p:spPr bwMode="auto">
          <a:xfrm flipV="1">
            <a:off x="5897352" y="2799771"/>
            <a:ext cx="0" cy="4667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69" name="Line 37"/>
          <p:cNvSpPr>
            <a:spLocks noChangeShapeType="1"/>
          </p:cNvSpPr>
          <p:nvPr/>
        </p:nvSpPr>
        <p:spPr bwMode="auto">
          <a:xfrm flipV="1">
            <a:off x="5913169" y="2806121"/>
            <a:ext cx="0" cy="4603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70" name="Line 38"/>
          <p:cNvSpPr>
            <a:spLocks noChangeShapeType="1"/>
          </p:cNvSpPr>
          <p:nvPr/>
        </p:nvSpPr>
        <p:spPr bwMode="auto">
          <a:xfrm flipV="1">
            <a:off x="5928986" y="2818821"/>
            <a:ext cx="0" cy="4476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71" name="Line 39"/>
          <p:cNvSpPr>
            <a:spLocks noChangeShapeType="1"/>
          </p:cNvSpPr>
          <p:nvPr/>
        </p:nvSpPr>
        <p:spPr bwMode="auto">
          <a:xfrm flipV="1">
            <a:off x="5944803" y="2821996"/>
            <a:ext cx="0" cy="4445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72" name="Line 40"/>
          <p:cNvSpPr>
            <a:spLocks noChangeShapeType="1"/>
          </p:cNvSpPr>
          <p:nvPr/>
        </p:nvSpPr>
        <p:spPr bwMode="auto">
          <a:xfrm flipV="1">
            <a:off x="5960620" y="2821996"/>
            <a:ext cx="0" cy="4445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73" name="Line 41"/>
          <p:cNvSpPr>
            <a:spLocks noChangeShapeType="1"/>
          </p:cNvSpPr>
          <p:nvPr/>
        </p:nvSpPr>
        <p:spPr bwMode="auto">
          <a:xfrm flipV="1">
            <a:off x="5976437" y="2850571"/>
            <a:ext cx="0" cy="4159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74" name="Line 42"/>
          <p:cNvSpPr>
            <a:spLocks noChangeShapeType="1"/>
          </p:cNvSpPr>
          <p:nvPr/>
        </p:nvSpPr>
        <p:spPr bwMode="auto">
          <a:xfrm flipV="1">
            <a:off x="5992254" y="2856921"/>
            <a:ext cx="0" cy="4095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75" name="Line 43"/>
          <p:cNvSpPr>
            <a:spLocks noChangeShapeType="1"/>
          </p:cNvSpPr>
          <p:nvPr/>
        </p:nvSpPr>
        <p:spPr bwMode="auto">
          <a:xfrm flipV="1">
            <a:off x="6008071" y="2869621"/>
            <a:ext cx="0" cy="3968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76" name="Line 44"/>
          <p:cNvSpPr>
            <a:spLocks noChangeShapeType="1"/>
          </p:cNvSpPr>
          <p:nvPr/>
        </p:nvSpPr>
        <p:spPr bwMode="auto">
          <a:xfrm flipV="1">
            <a:off x="6023888" y="2872796"/>
            <a:ext cx="0" cy="3937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77" name="Line 45"/>
          <p:cNvSpPr>
            <a:spLocks noChangeShapeType="1"/>
          </p:cNvSpPr>
          <p:nvPr/>
        </p:nvSpPr>
        <p:spPr bwMode="auto">
          <a:xfrm flipV="1">
            <a:off x="6039705" y="2875971"/>
            <a:ext cx="0" cy="3905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78" name="Line 46"/>
          <p:cNvSpPr>
            <a:spLocks noChangeShapeType="1"/>
          </p:cNvSpPr>
          <p:nvPr/>
        </p:nvSpPr>
        <p:spPr bwMode="auto">
          <a:xfrm flipV="1">
            <a:off x="6055522" y="2875971"/>
            <a:ext cx="0" cy="3905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79" name="Line 47"/>
          <p:cNvSpPr>
            <a:spLocks noChangeShapeType="1"/>
          </p:cNvSpPr>
          <p:nvPr/>
        </p:nvSpPr>
        <p:spPr bwMode="auto">
          <a:xfrm flipV="1">
            <a:off x="6071339" y="2891846"/>
            <a:ext cx="0" cy="3746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80" name="Line 48"/>
          <p:cNvSpPr>
            <a:spLocks noChangeShapeType="1"/>
          </p:cNvSpPr>
          <p:nvPr/>
        </p:nvSpPr>
        <p:spPr bwMode="auto">
          <a:xfrm flipV="1">
            <a:off x="6087156" y="2898196"/>
            <a:ext cx="0" cy="3683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81" name="Line 49"/>
          <p:cNvSpPr>
            <a:spLocks noChangeShapeType="1"/>
          </p:cNvSpPr>
          <p:nvPr/>
        </p:nvSpPr>
        <p:spPr bwMode="auto">
          <a:xfrm flipV="1">
            <a:off x="6102973" y="2910896"/>
            <a:ext cx="0" cy="3556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82" name="Line 50"/>
          <p:cNvSpPr>
            <a:spLocks noChangeShapeType="1"/>
          </p:cNvSpPr>
          <p:nvPr/>
        </p:nvSpPr>
        <p:spPr bwMode="auto">
          <a:xfrm flipV="1">
            <a:off x="6118790" y="2910896"/>
            <a:ext cx="0" cy="3556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83" name="Line 51"/>
          <p:cNvSpPr>
            <a:spLocks noChangeShapeType="1"/>
          </p:cNvSpPr>
          <p:nvPr/>
        </p:nvSpPr>
        <p:spPr bwMode="auto">
          <a:xfrm flipV="1">
            <a:off x="6134607" y="2923596"/>
            <a:ext cx="0" cy="3429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84" name="Line 52"/>
          <p:cNvSpPr>
            <a:spLocks noChangeShapeType="1"/>
          </p:cNvSpPr>
          <p:nvPr/>
        </p:nvSpPr>
        <p:spPr bwMode="auto">
          <a:xfrm flipV="1">
            <a:off x="6150424" y="2929946"/>
            <a:ext cx="0" cy="3365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85" name="Line 53"/>
          <p:cNvSpPr>
            <a:spLocks noChangeShapeType="1"/>
          </p:cNvSpPr>
          <p:nvPr/>
        </p:nvSpPr>
        <p:spPr bwMode="auto">
          <a:xfrm flipV="1">
            <a:off x="6166241" y="2929946"/>
            <a:ext cx="0" cy="3365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86" name="Line 54"/>
          <p:cNvSpPr>
            <a:spLocks noChangeShapeType="1"/>
          </p:cNvSpPr>
          <p:nvPr/>
        </p:nvSpPr>
        <p:spPr bwMode="auto">
          <a:xfrm flipV="1">
            <a:off x="6182058" y="2929946"/>
            <a:ext cx="0" cy="3365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87" name="Line 55"/>
          <p:cNvSpPr>
            <a:spLocks noChangeShapeType="1"/>
          </p:cNvSpPr>
          <p:nvPr/>
        </p:nvSpPr>
        <p:spPr bwMode="auto">
          <a:xfrm flipV="1">
            <a:off x="6197875" y="2942646"/>
            <a:ext cx="0" cy="3238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88" name="Line 56"/>
          <p:cNvSpPr>
            <a:spLocks noChangeShapeType="1"/>
          </p:cNvSpPr>
          <p:nvPr/>
        </p:nvSpPr>
        <p:spPr bwMode="auto">
          <a:xfrm flipV="1">
            <a:off x="6213692" y="2942646"/>
            <a:ext cx="0" cy="3238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89" name="Line 57"/>
          <p:cNvSpPr>
            <a:spLocks noChangeShapeType="1"/>
          </p:cNvSpPr>
          <p:nvPr/>
        </p:nvSpPr>
        <p:spPr bwMode="auto">
          <a:xfrm flipV="1">
            <a:off x="6229509" y="2945821"/>
            <a:ext cx="0" cy="3206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90" name="Line 58"/>
          <p:cNvSpPr>
            <a:spLocks noChangeShapeType="1"/>
          </p:cNvSpPr>
          <p:nvPr/>
        </p:nvSpPr>
        <p:spPr bwMode="auto">
          <a:xfrm flipV="1">
            <a:off x="6245326" y="2945821"/>
            <a:ext cx="0" cy="3206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91" name="Line 59"/>
          <p:cNvSpPr>
            <a:spLocks noChangeShapeType="1"/>
          </p:cNvSpPr>
          <p:nvPr/>
        </p:nvSpPr>
        <p:spPr bwMode="auto">
          <a:xfrm flipV="1">
            <a:off x="6261143" y="2948996"/>
            <a:ext cx="0" cy="3175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92" name="Line 60"/>
          <p:cNvSpPr>
            <a:spLocks noChangeShapeType="1"/>
          </p:cNvSpPr>
          <p:nvPr/>
        </p:nvSpPr>
        <p:spPr bwMode="auto">
          <a:xfrm flipV="1">
            <a:off x="6276960" y="2948996"/>
            <a:ext cx="0" cy="3175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93" name="Line 61"/>
          <p:cNvSpPr>
            <a:spLocks noChangeShapeType="1"/>
          </p:cNvSpPr>
          <p:nvPr/>
        </p:nvSpPr>
        <p:spPr bwMode="auto">
          <a:xfrm flipV="1">
            <a:off x="6292792" y="2948996"/>
            <a:ext cx="0" cy="3175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94" name="Line 62"/>
          <p:cNvSpPr>
            <a:spLocks noChangeShapeType="1"/>
          </p:cNvSpPr>
          <p:nvPr/>
        </p:nvSpPr>
        <p:spPr bwMode="auto">
          <a:xfrm flipV="1">
            <a:off x="6308667" y="2971221"/>
            <a:ext cx="0" cy="2952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95" name="Line 63"/>
          <p:cNvSpPr>
            <a:spLocks noChangeShapeType="1"/>
          </p:cNvSpPr>
          <p:nvPr/>
        </p:nvSpPr>
        <p:spPr bwMode="auto">
          <a:xfrm flipV="1">
            <a:off x="6324361" y="2983921"/>
            <a:ext cx="0" cy="2825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96" name="Line 64"/>
          <p:cNvSpPr>
            <a:spLocks noChangeShapeType="1"/>
          </p:cNvSpPr>
          <p:nvPr/>
        </p:nvSpPr>
        <p:spPr bwMode="auto">
          <a:xfrm flipV="1">
            <a:off x="6340055" y="2990271"/>
            <a:ext cx="0" cy="2762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97" name="Line 65"/>
          <p:cNvSpPr>
            <a:spLocks noChangeShapeType="1"/>
          </p:cNvSpPr>
          <p:nvPr/>
        </p:nvSpPr>
        <p:spPr bwMode="auto">
          <a:xfrm flipV="1">
            <a:off x="6355749" y="3002971"/>
            <a:ext cx="0" cy="2635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98" name="Line 66"/>
          <p:cNvSpPr>
            <a:spLocks noChangeShapeType="1"/>
          </p:cNvSpPr>
          <p:nvPr/>
        </p:nvSpPr>
        <p:spPr bwMode="auto">
          <a:xfrm flipV="1">
            <a:off x="6371443" y="3015671"/>
            <a:ext cx="0" cy="2508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99" name="Line 67"/>
          <p:cNvSpPr>
            <a:spLocks noChangeShapeType="1"/>
          </p:cNvSpPr>
          <p:nvPr/>
        </p:nvSpPr>
        <p:spPr bwMode="auto">
          <a:xfrm flipV="1">
            <a:off x="6387137" y="3018846"/>
            <a:ext cx="0" cy="2476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00" name="Line 68"/>
          <p:cNvSpPr>
            <a:spLocks noChangeShapeType="1"/>
          </p:cNvSpPr>
          <p:nvPr/>
        </p:nvSpPr>
        <p:spPr bwMode="auto">
          <a:xfrm flipV="1">
            <a:off x="6402831" y="3018846"/>
            <a:ext cx="0" cy="2476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01" name="Line 69"/>
          <p:cNvSpPr>
            <a:spLocks noChangeShapeType="1"/>
          </p:cNvSpPr>
          <p:nvPr/>
        </p:nvSpPr>
        <p:spPr bwMode="auto">
          <a:xfrm flipV="1">
            <a:off x="6418525" y="3022021"/>
            <a:ext cx="0" cy="2444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02" name="Line 70"/>
          <p:cNvSpPr>
            <a:spLocks noChangeShapeType="1"/>
          </p:cNvSpPr>
          <p:nvPr/>
        </p:nvSpPr>
        <p:spPr bwMode="auto">
          <a:xfrm flipV="1">
            <a:off x="6434219" y="3034721"/>
            <a:ext cx="0" cy="2317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03" name="Line 71"/>
          <p:cNvSpPr>
            <a:spLocks noChangeShapeType="1"/>
          </p:cNvSpPr>
          <p:nvPr/>
        </p:nvSpPr>
        <p:spPr bwMode="auto">
          <a:xfrm flipV="1">
            <a:off x="6449913" y="3050596"/>
            <a:ext cx="0" cy="2159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04" name="Line 72"/>
          <p:cNvSpPr>
            <a:spLocks noChangeShapeType="1"/>
          </p:cNvSpPr>
          <p:nvPr/>
        </p:nvSpPr>
        <p:spPr bwMode="auto">
          <a:xfrm flipV="1">
            <a:off x="6465607" y="3056946"/>
            <a:ext cx="0" cy="2095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05" name="Line 73"/>
          <p:cNvSpPr>
            <a:spLocks noChangeShapeType="1"/>
          </p:cNvSpPr>
          <p:nvPr/>
        </p:nvSpPr>
        <p:spPr bwMode="auto">
          <a:xfrm flipV="1">
            <a:off x="6481301" y="3056946"/>
            <a:ext cx="0" cy="2095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06" name="Line 74"/>
          <p:cNvSpPr>
            <a:spLocks noChangeShapeType="1"/>
          </p:cNvSpPr>
          <p:nvPr/>
        </p:nvSpPr>
        <p:spPr bwMode="auto">
          <a:xfrm flipV="1">
            <a:off x="6496995" y="3069646"/>
            <a:ext cx="0" cy="1968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07" name="Line 75"/>
          <p:cNvSpPr>
            <a:spLocks noChangeShapeType="1"/>
          </p:cNvSpPr>
          <p:nvPr/>
        </p:nvSpPr>
        <p:spPr bwMode="auto">
          <a:xfrm flipV="1">
            <a:off x="6512689" y="3069646"/>
            <a:ext cx="0" cy="1968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08" name="Line 76"/>
          <p:cNvSpPr>
            <a:spLocks noChangeShapeType="1"/>
          </p:cNvSpPr>
          <p:nvPr/>
        </p:nvSpPr>
        <p:spPr bwMode="auto">
          <a:xfrm flipV="1">
            <a:off x="6528383" y="3069646"/>
            <a:ext cx="0" cy="1968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09" name="Line 77"/>
          <p:cNvSpPr>
            <a:spLocks noChangeShapeType="1"/>
          </p:cNvSpPr>
          <p:nvPr/>
        </p:nvSpPr>
        <p:spPr bwMode="auto">
          <a:xfrm flipV="1">
            <a:off x="6544077" y="3075996"/>
            <a:ext cx="0" cy="1905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10" name="Line 78"/>
          <p:cNvSpPr>
            <a:spLocks noChangeShapeType="1"/>
          </p:cNvSpPr>
          <p:nvPr/>
        </p:nvSpPr>
        <p:spPr bwMode="auto">
          <a:xfrm flipV="1">
            <a:off x="6559771" y="3075996"/>
            <a:ext cx="0" cy="1905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11" name="Line 79"/>
          <p:cNvSpPr>
            <a:spLocks noChangeShapeType="1"/>
          </p:cNvSpPr>
          <p:nvPr/>
        </p:nvSpPr>
        <p:spPr bwMode="auto">
          <a:xfrm flipV="1">
            <a:off x="6575465" y="3079171"/>
            <a:ext cx="0" cy="1873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12" name="Line 80"/>
          <p:cNvSpPr>
            <a:spLocks noChangeShapeType="1"/>
          </p:cNvSpPr>
          <p:nvPr/>
        </p:nvSpPr>
        <p:spPr bwMode="auto">
          <a:xfrm flipV="1">
            <a:off x="6591159" y="3082346"/>
            <a:ext cx="0" cy="1841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13" name="Line 81"/>
          <p:cNvSpPr>
            <a:spLocks noChangeShapeType="1"/>
          </p:cNvSpPr>
          <p:nvPr/>
        </p:nvSpPr>
        <p:spPr bwMode="auto">
          <a:xfrm flipV="1">
            <a:off x="6606853" y="3088696"/>
            <a:ext cx="0" cy="1778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14" name="Line 82"/>
          <p:cNvSpPr>
            <a:spLocks noChangeShapeType="1"/>
          </p:cNvSpPr>
          <p:nvPr/>
        </p:nvSpPr>
        <p:spPr bwMode="auto">
          <a:xfrm flipV="1">
            <a:off x="6622547" y="3088696"/>
            <a:ext cx="0" cy="1778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15" name="Line 83"/>
          <p:cNvSpPr>
            <a:spLocks noChangeShapeType="1"/>
          </p:cNvSpPr>
          <p:nvPr/>
        </p:nvSpPr>
        <p:spPr bwMode="auto">
          <a:xfrm flipV="1">
            <a:off x="6638241" y="3091871"/>
            <a:ext cx="0" cy="1746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16" name="Line 84"/>
          <p:cNvSpPr>
            <a:spLocks noChangeShapeType="1"/>
          </p:cNvSpPr>
          <p:nvPr/>
        </p:nvSpPr>
        <p:spPr bwMode="auto">
          <a:xfrm flipV="1">
            <a:off x="6653935" y="3091871"/>
            <a:ext cx="0" cy="1746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17" name="Line 85"/>
          <p:cNvSpPr>
            <a:spLocks noChangeShapeType="1"/>
          </p:cNvSpPr>
          <p:nvPr/>
        </p:nvSpPr>
        <p:spPr bwMode="auto">
          <a:xfrm flipV="1">
            <a:off x="6669629" y="3107746"/>
            <a:ext cx="0" cy="1587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18" name="Line 86"/>
          <p:cNvSpPr>
            <a:spLocks noChangeShapeType="1"/>
          </p:cNvSpPr>
          <p:nvPr/>
        </p:nvSpPr>
        <p:spPr bwMode="auto">
          <a:xfrm flipV="1">
            <a:off x="6685323" y="3107746"/>
            <a:ext cx="0" cy="1587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19" name="Line 87"/>
          <p:cNvSpPr>
            <a:spLocks noChangeShapeType="1"/>
          </p:cNvSpPr>
          <p:nvPr/>
        </p:nvSpPr>
        <p:spPr bwMode="auto">
          <a:xfrm flipV="1">
            <a:off x="6701017" y="3107746"/>
            <a:ext cx="0" cy="1587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20" name="Line 88"/>
          <p:cNvSpPr>
            <a:spLocks noChangeShapeType="1"/>
          </p:cNvSpPr>
          <p:nvPr/>
        </p:nvSpPr>
        <p:spPr bwMode="auto">
          <a:xfrm flipV="1">
            <a:off x="6716711" y="3114096"/>
            <a:ext cx="0" cy="1524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21" name="Line 89"/>
          <p:cNvSpPr>
            <a:spLocks noChangeShapeType="1"/>
          </p:cNvSpPr>
          <p:nvPr/>
        </p:nvSpPr>
        <p:spPr bwMode="auto">
          <a:xfrm flipV="1">
            <a:off x="6732405" y="3114096"/>
            <a:ext cx="0" cy="1524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22" name="Line 90"/>
          <p:cNvSpPr>
            <a:spLocks noChangeShapeType="1"/>
          </p:cNvSpPr>
          <p:nvPr/>
        </p:nvSpPr>
        <p:spPr bwMode="auto">
          <a:xfrm flipV="1">
            <a:off x="6748099" y="3114096"/>
            <a:ext cx="0" cy="1524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23" name="Line 91"/>
          <p:cNvSpPr>
            <a:spLocks noChangeShapeType="1"/>
          </p:cNvSpPr>
          <p:nvPr/>
        </p:nvSpPr>
        <p:spPr bwMode="auto">
          <a:xfrm flipV="1">
            <a:off x="6763793" y="3117271"/>
            <a:ext cx="0" cy="1492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24" name="Line 92"/>
          <p:cNvSpPr>
            <a:spLocks noChangeShapeType="1"/>
          </p:cNvSpPr>
          <p:nvPr/>
        </p:nvSpPr>
        <p:spPr bwMode="auto">
          <a:xfrm flipV="1">
            <a:off x="6779487" y="3136321"/>
            <a:ext cx="0" cy="1301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25" name="Line 93"/>
          <p:cNvSpPr>
            <a:spLocks noChangeShapeType="1"/>
          </p:cNvSpPr>
          <p:nvPr/>
        </p:nvSpPr>
        <p:spPr bwMode="auto">
          <a:xfrm flipV="1">
            <a:off x="6795181" y="3139496"/>
            <a:ext cx="0" cy="1270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26" name="Line 94"/>
          <p:cNvSpPr>
            <a:spLocks noChangeShapeType="1"/>
          </p:cNvSpPr>
          <p:nvPr/>
        </p:nvSpPr>
        <p:spPr bwMode="auto">
          <a:xfrm flipV="1">
            <a:off x="6810875" y="3139496"/>
            <a:ext cx="0" cy="1270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27" name="Line 95"/>
          <p:cNvSpPr>
            <a:spLocks noChangeShapeType="1"/>
          </p:cNvSpPr>
          <p:nvPr/>
        </p:nvSpPr>
        <p:spPr bwMode="auto">
          <a:xfrm flipV="1">
            <a:off x="6826569" y="3142671"/>
            <a:ext cx="0" cy="1238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28" name="Line 96"/>
          <p:cNvSpPr>
            <a:spLocks noChangeShapeType="1"/>
          </p:cNvSpPr>
          <p:nvPr/>
        </p:nvSpPr>
        <p:spPr bwMode="auto">
          <a:xfrm flipV="1">
            <a:off x="6842263" y="3142671"/>
            <a:ext cx="0" cy="1238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29" name="Line 97"/>
          <p:cNvSpPr>
            <a:spLocks noChangeShapeType="1"/>
          </p:cNvSpPr>
          <p:nvPr/>
        </p:nvSpPr>
        <p:spPr bwMode="auto">
          <a:xfrm flipV="1">
            <a:off x="6857957" y="3142671"/>
            <a:ext cx="0" cy="1238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30" name="Line 98"/>
          <p:cNvSpPr>
            <a:spLocks noChangeShapeType="1"/>
          </p:cNvSpPr>
          <p:nvPr/>
        </p:nvSpPr>
        <p:spPr bwMode="auto">
          <a:xfrm flipV="1">
            <a:off x="6873651" y="3142671"/>
            <a:ext cx="0" cy="1238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31" name="Line 99"/>
          <p:cNvSpPr>
            <a:spLocks noChangeShapeType="1"/>
          </p:cNvSpPr>
          <p:nvPr/>
        </p:nvSpPr>
        <p:spPr bwMode="auto">
          <a:xfrm flipV="1">
            <a:off x="6889345" y="3149021"/>
            <a:ext cx="0" cy="1174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32" name="Line 100"/>
          <p:cNvSpPr>
            <a:spLocks noChangeShapeType="1"/>
          </p:cNvSpPr>
          <p:nvPr/>
        </p:nvSpPr>
        <p:spPr bwMode="auto">
          <a:xfrm flipV="1">
            <a:off x="6905039" y="3152196"/>
            <a:ext cx="0" cy="1143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33" name="Line 101"/>
          <p:cNvSpPr>
            <a:spLocks noChangeShapeType="1"/>
          </p:cNvSpPr>
          <p:nvPr/>
        </p:nvSpPr>
        <p:spPr bwMode="auto">
          <a:xfrm flipV="1">
            <a:off x="6920733" y="3152196"/>
            <a:ext cx="0" cy="1143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34" name="Line 102"/>
          <p:cNvSpPr>
            <a:spLocks noChangeShapeType="1"/>
          </p:cNvSpPr>
          <p:nvPr/>
        </p:nvSpPr>
        <p:spPr bwMode="auto">
          <a:xfrm flipV="1">
            <a:off x="6936427" y="3155371"/>
            <a:ext cx="0" cy="1111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35" name="Line 103"/>
          <p:cNvSpPr>
            <a:spLocks noChangeShapeType="1"/>
          </p:cNvSpPr>
          <p:nvPr/>
        </p:nvSpPr>
        <p:spPr bwMode="auto">
          <a:xfrm flipV="1">
            <a:off x="6952121" y="3155371"/>
            <a:ext cx="0" cy="1111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36" name="Line 104"/>
          <p:cNvSpPr>
            <a:spLocks noChangeShapeType="1"/>
          </p:cNvSpPr>
          <p:nvPr/>
        </p:nvSpPr>
        <p:spPr bwMode="auto">
          <a:xfrm flipV="1">
            <a:off x="6967815" y="3161721"/>
            <a:ext cx="0" cy="1047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37" name="Line 105"/>
          <p:cNvSpPr>
            <a:spLocks noChangeShapeType="1"/>
          </p:cNvSpPr>
          <p:nvPr/>
        </p:nvSpPr>
        <p:spPr bwMode="auto">
          <a:xfrm flipV="1">
            <a:off x="6983509" y="3161721"/>
            <a:ext cx="0" cy="1047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38" name="Line 106"/>
          <p:cNvSpPr>
            <a:spLocks noChangeShapeType="1"/>
          </p:cNvSpPr>
          <p:nvPr/>
        </p:nvSpPr>
        <p:spPr bwMode="auto">
          <a:xfrm flipV="1">
            <a:off x="6999203" y="3161721"/>
            <a:ext cx="0" cy="1047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39" name="Line 107"/>
          <p:cNvSpPr>
            <a:spLocks noChangeShapeType="1"/>
          </p:cNvSpPr>
          <p:nvPr/>
        </p:nvSpPr>
        <p:spPr bwMode="auto">
          <a:xfrm flipV="1">
            <a:off x="7014897" y="3168071"/>
            <a:ext cx="0" cy="984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40" name="Line 108"/>
          <p:cNvSpPr>
            <a:spLocks noChangeShapeType="1"/>
          </p:cNvSpPr>
          <p:nvPr/>
        </p:nvSpPr>
        <p:spPr bwMode="auto">
          <a:xfrm flipV="1">
            <a:off x="7030591" y="3174421"/>
            <a:ext cx="0" cy="920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41" name="Line 109"/>
          <p:cNvSpPr>
            <a:spLocks noChangeShapeType="1"/>
          </p:cNvSpPr>
          <p:nvPr/>
        </p:nvSpPr>
        <p:spPr bwMode="auto">
          <a:xfrm flipV="1">
            <a:off x="7046285" y="3177596"/>
            <a:ext cx="0" cy="889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42" name="Line 110"/>
          <p:cNvSpPr>
            <a:spLocks noChangeShapeType="1"/>
          </p:cNvSpPr>
          <p:nvPr/>
        </p:nvSpPr>
        <p:spPr bwMode="auto">
          <a:xfrm flipV="1">
            <a:off x="7061979" y="3180771"/>
            <a:ext cx="0" cy="857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43" name="Line 111"/>
          <p:cNvSpPr>
            <a:spLocks noChangeShapeType="1"/>
          </p:cNvSpPr>
          <p:nvPr/>
        </p:nvSpPr>
        <p:spPr bwMode="auto">
          <a:xfrm flipV="1">
            <a:off x="7077673" y="3180771"/>
            <a:ext cx="0" cy="857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44" name="Line 112"/>
          <p:cNvSpPr>
            <a:spLocks noChangeShapeType="1"/>
          </p:cNvSpPr>
          <p:nvPr/>
        </p:nvSpPr>
        <p:spPr bwMode="auto">
          <a:xfrm flipV="1">
            <a:off x="7093367" y="3187121"/>
            <a:ext cx="0" cy="793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45" name="Line 113"/>
          <p:cNvSpPr>
            <a:spLocks noChangeShapeType="1"/>
          </p:cNvSpPr>
          <p:nvPr/>
        </p:nvSpPr>
        <p:spPr bwMode="auto">
          <a:xfrm flipV="1">
            <a:off x="7109061" y="3190296"/>
            <a:ext cx="0" cy="762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46" name="Line 114"/>
          <p:cNvSpPr>
            <a:spLocks noChangeShapeType="1"/>
          </p:cNvSpPr>
          <p:nvPr/>
        </p:nvSpPr>
        <p:spPr bwMode="auto">
          <a:xfrm flipV="1">
            <a:off x="7124755" y="3190296"/>
            <a:ext cx="0" cy="762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47" name="Line 115"/>
          <p:cNvSpPr>
            <a:spLocks noChangeShapeType="1"/>
          </p:cNvSpPr>
          <p:nvPr/>
        </p:nvSpPr>
        <p:spPr bwMode="auto">
          <a:xfrm flipV="1">
            <a:off x="7140449" y="3190296"/>
            <a:ext cx="0" cy="762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48" name="Line 116"/>
          <p:cNvSpPr>
            <a:spLocks noChangeShapeType="1"/>
          </p:cNvSpPr>
          <p:nvPr/>
        </p:nvSpPr>
        <p:spPr bwMode="auto">
          <a:xfrm flipV="1">
            <a:off x="7156143" y="3193471"/>
            <a:ext cx="0" cy="730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49" name="Line 117"/>
          <p:cNvSpPr>
            <a:spLocks noChangeShapeType="1"/>
          </p:cNvSpPr>
          <p:nvPr/>
        </p:nvSpPr>
        <p:spPr bwMode="auto">
          <a:xfrm flipV="1">
            <a:off x="7171837" y="3199821"/>
            <a:ext cx="0" cy="666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50" name="Line 118"/>
          <p:cNvSpPr>
            <a:spLocks noChangeShapeType="1"/>
          </p:cNvSpPr>
          <p:nvPr/>
        </p:nvSpPr>
        <p:spPr bwMode="auto">
          <a:xfrm flipV="1">
            <a:off x="7187531" y="3199821"/>
            <a:ext cx="0" cy="666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51" name="Line 119"/>
          <p:cNvSpPr>
            <a:spLocks noChangeShapeType="1"/>
          </p:cNvSpPr>
          <p:nvPr/>
        </p:nvSpPr>
        <p:spPr bwMode="auto">
          <a:xfrm flipV="1">
            <a:off x="7203225" y="3199821"/>
            <a:ext cx="0" cy="666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52" name="Line 120"/>
          <p:cNvSpPr>
            <a:spLocks noChangeShapeType="1"/>
          </p:cNvSpPr>
          <p:nvPr/>
        </p:nvSpPr>
        <p:spPr bwMode="auto">
          <a:xfrm flipV="1">
            <a:off x="7218919" y="3202996"/>
            <a:ext cx="0" cy="635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53" name="Line 121"/>
          <p:cNvSpPr>
            <a:spLocks noChangeShapeType="1"/>
          </p:cNvSpPr>
          <p:nvPr/>
        </p:nvSpPr>
        <p:spPr bwMode="auto">
          <a:xfrm flipV="1">
            <a:off x="7234613" y="3209346"/>
            <a:ext cx="0" cy="571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54" name="Line 122"/>
          <p:cNvSpPr>
            <a:spLocks noChangeShapeType="1"/>
          </p:cNvSpPr>
          <p:nvPr/>
        </p:nvSpPr>
        <p:spPr bwMode="auto">
          <a:xfrm flipV="1">
            <a:off x="7250307" y="3209346"/>
            <a:ext cx="0" cy="571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55" name="Line 123"/>
          <p:cNvSpPr>
            <a:spLocks noChangeShapeType="1"/>
          </p:cNvSpPr>
          <p:nvPr/>
        </p:nvSpPr>
        <p:spPr bwMode="auto">
          <a:xfrm flipV="1">
            <a:off x="7266001" y="3209346"/>
            <a:ext cx="0" cy="571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56" name="Line 124"/>
          <p:cNvSpPr>
            <a:spLocks noChangeShapeType="1"/>
          </p:cNvSpPr>
          <p:nvPr/>
        </p:nvSpPr>
        <p:spPr bwMode="auto">
          <a:xfrm flipV="1">
            <a:off x="7281695" y="3212521"/>
            <a:ext cx="0" cy="539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57" name="Line 125"/>
          <p:cNvSpPr>
            <a:spLocks noChangeShapeType="1"/>
          </p:cNvSpPr>
          <p:nvPr/>
        </p:nvSpPr>
        <p:spPr bwMode="auto">
          <a:xfrm flipV="1">
            <a:off x="7297389" y="3212521"/>
            <a:ext cx="0" cy="539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58" name="Line 126"/>
          <p:cNvSpPr>
            <a:spLocks noChangeShapeType="1"/>
          </p:cNvSpPr>
          <p:nvPr/>
        </p:nvSpPr>
        <p:spPr bwMode="auto">
          <a:xfrm flipV="1">
            <a:off x="7313083" y="3222046"/>
            <a:ext cx="0" cy="444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59" name="Line 127"/>
          <p:cNvSpPr>
            <a:spLocks noChangeShapeType="1"/>
          </p:cNvSpPr>
          <p:nvPr/>
        </p:nvSpPr>
        <p:spPr bwMode="auto">
          <a:xfrm flipV="1">
            <a:off x="7328777" y="3222046"/>
            <a:ext cx="0" cy="444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60" name="Line 128"/>
          <p:cNvSpPr>
            <a:spLocks noChangeShapeType="1"/>
          </p:cNvSpPr>
          <p:nvPr/>
        </p:nvSpPr>
        <p:spPr bwMode="auto">
          <a:xfrm flipV="1">
            <a:off x="7344471" y="3222046"/>
            <a:ext cx="0" cy="444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61" name="Line 129"/>
          <p:cNvSpPr>
            <a:spLocks noChangeShapeType="1"/>
          </p:cNvSpPr>
          <p:nvPr/>
        </p:nvSpPr>
        <p:spPr bwMode="auto">
          <a:xfrm flipV="1">
            <a:off x="7360165" y="3228396"/>
            <a:ext cx="0" cy="381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62" name="Line 130"/>
          <p:cNvSpPr>
            <a:spLocks noChangeShapeType="1"/>
          </p:cNvSpPr>
          <p:nvPr/>
        </p:nvSpPr>
        <p:spPr bwMode="auto">
          <a:xfrm flipV="1">
            <a:off x="7375859" y="3228396"/>
            <a:ext cx="0" cy="381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63" name="Line 131"/>
          <p:cNvSpPr>
            <a:spLocks noChangeShapeType="1"/>
          </p:cNvSpPr>
          <p:nvPr/>
        </p:nvSpPr>
        <p:spPr bwMode="auto">
          <a:xfrm>
            <a:off x="7800344" y="3266496"/>
            <a:ext cx="0" cy="571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64" name="Line 132"/>
          <p:cNvSpPr>
            <a:spLocks noChangeShapeType="1"/>
          </p:cNvSpPr>
          <p:nvPr/>
        </p:nvSpPr>
        <p:spPr bwMode="auto">
          <a:xfrm>
            <a:off x="7816039" y="3266496"/>
            <a:ext cx="0" cy="730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65" name="Line 133"/>
          <p:cNvSpPr>
            <a:spLocks noChangeShapeType="1"/>
          </p:cNvSpPr>
          <p:nvPr/>
        </p:nvSpPr>
        <p:spPr bwMode="auto">
          <a:xfrm>
            <a:off x="7831734" y="3266496"/>
            <a:ext cx="0" cy="730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66" name="Line 134"/>
          <p:cNvSpPr>
            <a:spLocks noChangeShapeType="1"/>
          </p:cNvSpPr>
          <p:nvPr/>
        </p:nvSpPr>
        <p:spPr bwMode="auto">
          <a:xfrm>
            <a:off x="7847429" y="3266496"/>
            <a:ext cx="0" cy="730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67" name="Line 135"/>
          <p:cNvSpPr>
            <a:spLocks noChangeShapeType="1"/>
          </p:cNvSpPr>
          <p:nvPr/>
        </p:nvSpPr>
        <p:spPr bwMode="auto">
          <a:xfrm>
            <a:off x="7863124" y="3266496"/>
            <a:ext cx="0" cy="730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68" name="Line 136"/>
          <p:cNvSpPr>
            <a:spLocks noChangeShapeType="1"/>
          </p:cNvSpPr>
          <p:nvPr/>
        </p:nvSpPr>
        <p:spPr bwMode="auto">
          <a:xfrm>
            <a:off x="7878819" y="3266496"/>
            <a:ext cx="0" cy="730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69" name="Line 137"/>
          <p:cNvSpPr>
            <a:spLocks noChangeShapeType="1"/>
          </p:cNvSpPr>
          <p:nvPr/>
        </p:nvSpPr>
        <p:spPr bwMode="auto">
          <a:xfrm>
            <a:off x="7894514" y="3266496"/>
            <a:ext cx="0" cy="793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70" name="Line 138"/>
          <p:cNvSpPr>
            <a:spLocks noChangeShapeType="1"/>
          </p:cNvSpPr>
          <p:nvPr/>
        </p:nvSpPr>
        <p:spPr bwMode="auto">
          <a:xfrm>
            <a:off x="7910209" y="3266496"/>
            <a:ext cx="0" cy="857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71" name="Line 139"/>
          <p:cNvSpPr>
            <a:spLocks noChangeShapeType="1"/>
          </p:cNvSpPr>
          <p:nvPr/>
        </p:nvSpPr>
        <p:spPr bwMode="auto">
          <a:xfrm>
            <a:off x="7925904" y="3266496"/>
            <a:ext cx="0" cy="920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72" name="Line 140"/>
          <p:cNvSpPr>
            <a:spLocks noChangeShapeType="1"/>
          </p:cNvSpPr>
          <p:nvPr/>
        </p:nvSpPr>
        <p:spPr bwMode="auto">
          <a:xfrm>
            <a:off x="7941599" y="3266496"/>
            <a:ext cx="0" cy="952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73" name="Line 141"/>
          <p:cNvSpPr>
            <a:spLocks noChangeShapeType="1"/>
          </p:cNvSpPr>
          <p:nvPr/>
        </p:nvSpPr>
        <p:spPr bwMode="auto">
          <a:xfrm>
            <a:off x="7957294" y="3266496"/>
            <a:ext cx="0" cy="1016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74" name="Line 142"/>
          <p:cNvSpPr>
            <a:spLocks noChangeShapeType="1"/>
          </p:cNvSpPr>
          <p:nvPr/>
        </p:nvSpPr>
        <p:spPr bwMode="auto">
          <a:xfrm>
            <a:off x="7972989" y="3266496"/>
            <a:ext cx="0" cy="1047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75" name="Line 143"/>
          <p:cNvSpPr>
            <a:spLocks noChangeShapeType="1"/>
          </p:cNvSpPr>
          <p:nvPr/>
        </p:nvSpPr>
        <p:spPr bwMode="auto">
          <a:xfrm>
            <a:off x="7988684" y="3266496"/>
            <a:ext cx="0" cy="1079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76" name="Line 144"/>
          <p:cNvSpPr>
            <a:spLocks noChangeShapeType="1"/>
          </p:cNvSpPr>
          <p:nvPr/>
        </p:nvSpPr>
        <p:spPr bwMode="auto">
          <a:xfrm>
            <a:off x="8004379" y="3266496"/>
            <a:ext cx="0" cy="1143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77" name="Line 145"/>
          <p:cNvSpPr>
            <a:spLocks noChangeShapeType="1"/>
          </p:cNvSpPr>
          <p:nvPr/>
        </p:nvSpPr>
        <p:spPr bwMode="auto">
          <a:xfrm>
            <a:off x="8020074" y="3266496"/>
            <a:ext cx="0" cy="1174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78" name="Line 146"/>
          <p:cNvSpPr>
            <a:spLocks noChangeShapeType="1"/>
          </p:cNvSpPr>
          <p:nvPr/>
        </p:nvSpPr>
        <p:spPr bwMode="auto">
          <a:xfrm>
            <a:off x="8035769" y="3266496"/>
            <a:ext cx="0" cy="1206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79" name="Line 147"/>
          <p:cNvSpPr>
            <a:spLocks noChangeShapeType="1"/>
          </p:cNvSpPr>
          <p:nvPr/>
        </p:nvSpPr>
        <p:spPr bwMode="auto">
          <a:xfrm>
            <a:off x="8051464" y="3266496"/>
            <a:ext cx="0" cy="1206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80" name="Line 148"/>
          <p:cNvSpPr>
            <a:spLocks noChangeShapeType="1"/>
          </p:cNvSpPr>
          <p:nvPr/>
        </p:nvSpPr>
        <p:spPr bwMode="auto">
          <a:xfrm>
            <a:off x="8067159" y="3266496"/>
            <a:ext cx="0" cy="1270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81" name="Line 149"/>
          <p:cNvSpPr>
            <a:spLocks noChangeShapeType="1"/>
          </p:cNvSpPr>
          <p:nvPr/>
        </p:nvSpPr>
        <p:spPr bwMode="auto">
          <a:xfrm>
            <a:off x="8082854" y="3266496"/>
            <a:ext cx="0" cy="1270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82" name="Line 150"/>
          <p:cNvSpPr>
            <a:spLocks noChangeShapeType="1"/>
          </p:cNvSpPr>
          <p:nvPr/>
        </p:nvSpPr>
        <p:spPr bwMode="auto">
          <a:xfrm>
            <a:off x="8098549" y="3266496"/>
            <a:ext cx="0" cy="1333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83" name="Line 151"/>
          <p:cNvSpPr>
            <a:spLocks noChangeShapeType="1"/>
          </p:cNvSpPr>
          <p:nvPr/>
        </p:nvSpPr>
        <p:spPr bwMode="auto">
          <a:xfrm>
            <a:off x="8114244" y="3266496"/>
            <a:ext cx="0" cy="1333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84" name="Line 152"/>
          <p:cNvSpPr>
            <a:spLocks noChangeShapeType="1"/>
          </p:cNvSpPr>
          <p:nvPr/>
        </p:nvSpPr>
        <p:spPr bwMode="auto">
          <a:xfrm>
            <a:off x="8129939" y="3266496"/>
            <a:ext cx="0" cy="1397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85" name="Line 153"/>
          <p:cNvSpPr>
            <a:spLocks noChangeShapeType="1"/>
          </p:cNvSpPr>
          <p:nvPr/>
        </p:nvSpPr>
        <p:spPr bwMode="auto">
          <a:xfrm>
            <a:off x="8145634" y="3266496"/>
            <a:ext cx="0" cy="1428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86" name="Line 154"/>
          <p:cNvSpPr>
            <a:spLocks noChangeShapeType="1"/>
          </p:cNvSpPr>
          <p:nvPr/>
        </p:nvSpPr>
        <p:spPr bwMode="auto">
          <a:xfrm>
            <a:off x="8161329" y="3266496"/>
            <a:ext cx="0" cy="1651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87" name="Line 155"/>
          <p:cNvSpPr>
            <a:spLocks noChangeShapeType="1"/>
          </p:cNvSpPr>
          <p:nvPr/>
        </p:nvSpPr>
        <p:spPr bwMode="auto">
          <a:xfrm>
            <a:off x="8177024" y="3266496"/>
            <a:ext cx="0" cy="1651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88" name="Line 156"/>
          <p:cNvSpPr>
            <a:spLocks noChangeShapeType="1"/>
          </p:cNvSpPr>
          <p:nvPr/>
        </p:nvSpPr>
        <p:spPr bwMode="auto">
          <a:xfrm>
            <a:off x="8192719" y="3266496"/>
            <a:ext cx="0" cy="1682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89" name="Line 157"/>
          <p:cNvSpPr>
            <a:spLocks noChangeShapeType="1"/>
          </p:cNvSpPr>
          <p:nvPr/>
        </p:nvSpPr>
        <p:spPr bwMode="auto">
          <a:xfrm>
            <a:off x="8208414" y="3266496"/>
            <a:ext cx="0" cy="1905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90" name="Line 158"/>
          <p:cNvSpPr>
            <a:spLocks noChangeShapeType="1"/>
          </p:cNvSpPr>
          <p:nvPr/>
        </p:nvSpPr>
        <p:spPr bwMode="auto">
          <a:xfrm>
            <a:off x="8224109" y="3266496"/>
            <a:ext cx="0" cy="1936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91" name="Line 159"/>
          <p:cNvSpPr>
            <a:spLocks noChangeShapeType="1"/>
          </p:cNvSpPr>
          <p:nvPr/>
        </p:nvSpPr>
        <p:spPr bwMode="auto">
          <a:xfrm>
            <a:off x="8239804" y="3266496"/>
            <a:ext cx="0" cy="2032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92" name="Line 160"/>
          <p:cNvSpPr>
            <a:spLocks noChangeShapeType="1"/>
          </p:cNvSpPr>
          <p:nvPr/>
        </p:nvSpPr>
        <p:spPr bwMode="auto">
          <a:xfrm>
            <a:off x="8255499" y="3266496"/>
            <a:ext cx="0" cy="2063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93" name="Line 161"/>
          <p:cNvSpPr>
            <a:spLocks noChangeShapeType="1"/>
          </p:cNvSpPr>
          <p:nvPr/>
        </p:nvSpPr>
        <p:spPr bwMode="auto">
          <a:xfrm>
            <a:off x="8271194" y="3266496"/>
            <a:ext cx="0" cy="2127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94" name="Line 162"/>
          <p:cNvSpPr>
            <a:spLocks noChangeShapeType="1"/>
          </p:cNvSpPr>
          <p:nvPr/>
        </p:nvSpPr>
        <p:spPr bwMode="auto">
          <a:xfrm>
            <a:off x="8286889" y="3266496"/>
            <a:ext cx="0" cy="2254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95" name="Line 163"/>
          <p:cNvSpPr>
            <a:spLocks noChangeShapeType="1"/>
          </p:cNvSpPr>
          <p:nvPr/>
        </p:nvSpPr>
        <p:spPr bwMode="auto">
          <a:xfrm>
            <a:off x="8302584" y="3266496"/>
            <a:ext cx="0" cy="2413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96" name="Line 164"/>
          <p:cNvSpPr>
            <a:spLocks noChangeShapeType="1"/>
          </p:cNvSpPr>
          <p:nvPr/>
        </p:nvSpPr>
        <p:spPr bwMode="auto">
          <a:xfrm>
            <a:off x="8318279" y="3266496"/>
            <a:ext cx="0" cy="2667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97" name="Line 165"/>
          <p:cNvSpPr>
            <a:spLocks noChangeShapeType="1"/>
          </p:cNvSpPr>
          <p:nvPr/>
        </p:nvSpPr>
        <p:spPr bwMode="auto">
          <a:xfrm>
            <a:off x="8333974" y="3266496"/>
            <a:ext cx="0" cy="2794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98" name="Line 166"/>
          <p:cNvSpPr>
            <a:spLocks noChangeShapeType="1"/>
          </p:cNvSpPr>
          <p:nvPr/>
        </p:nvSpPr>
        <p:spPr bwMode="auto">
          <a:xfrm>
            <a:off x="8349669" y="3266496"/>
            <a:ext cx="0" cy="2794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699" name="Line 167"/>
          <p:cNvSpPr>
            <a:spLocks noChangeShapeType="1"/>
          </p:cNvSpPr>
          <p:nvPr/>
        </p:nvSpPr>
        <p:spPr bwMode="auto">
          <a:xfrm>
            <a:off x="8365364" y="3266496"/>
            <a:ext cx="0" cy="3175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00" name="Line 168"/>
          <p:cNvSpPr>
            <a:spLocks noChangeShapeType="1"/>
          </p:cNvSpPr>
          <p:nvPr/>
        </p:nvSpPr>
        <p:spPr bwMode="auto">
          <a:xfrm>
            <a:off x="8381059" y="3266496"/>
            <a:ext cx="0" cy="3270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01" name="Line 169"/>
          <p:cNvSpPr>
            <a:spLocks noChangeShapeType="1"/>
          </p:cNvSpPr>
          <p:nvPr/>
        </p:nvSpPr>
        <p:spPr bwMode="auto">
          <a:xfrm>
            <a:off x="8396754" y="3266496"/>
            <a:ext cx="0" cy="3333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02" name="Line 170"/>
          <p:cNvSpPr>
            <a:spLocks noChangeShapeType="1"/>
          </p:cNvSpPr>
          <p:nvPr/>
        </p:nvSpPr>
        <p:spPr bwMode="auto">
          <a:xfrm>
            <a:off x="8412449" y="3266496"/>
            <a:ext cx="0" cy="3905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03" name="Line 171"/>
          <p:cNvSpPr>
            <a:spLocks noChangeShapeType="1"/>
          </p:cNvSpPr>
          <p:nvPr/>
        </p:nvSpPr>
        <p:spPr bwMode="auto">
          <a:xfrm>
            <a:off x="8428144" y="3266496"/>
            <a:ext cx="0" cy="4222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04" name="Line 172"/>
          <p:cNvSpPr>
            <a:spLocks noChangeShapeType="1"/>
          </p:cNvSpPr>
          <p:nvPr/>
        </p:nvSpPr>
        <p:spPr bwMode="auto">
          <a:xfrm>
            <a:off x="8443854" y="3266496"/>
            <a:ext cx="0" cy="4603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05" name="Line 173"/>
          <p:cNvSpPr>
            <a:spLocks noChangeShapeType="1"/>
          </p:cNvSpPr>
          <p:nvPr/>
        </p:nvSpPr>
        <p:spPr bwMode="auto">
          <a:xfrm>
            <a:off x="8459440" y="3266496"/>
            <a:ext cx="0" cy="463550"/>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06" name="Line 174"/>
          <p:cNvSpPr>
            <a:spLocks noChangeShapeType="1"/>
          </p:cNvSpPr>
          <p:nvPr/>
        </p:nvSpPr>
        <p:spPr bwMode="auto">
          <a:xfrm>
            <a:off x="8475026" y="3266496"/>
            <a:ext cx="0" cy="482600"/>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07" name="Line 175"/>
          <p:cNvSpPr>
            <a:spLocks noChangeShapeType="1"/>
          </p:cNvSpPr>
          <p:nvPr/>
        </p:nvSpPr>
        <p:spPr bwMode="auto">
          <a:xfrm>
            <a:off x="8490612" y="3266496"/>
            <a:ext cx="0" cy="536575"/>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08" name="Line 176"/>
          <p:cNvSpPr>
            <a:spLocks noChangeShapeType="1"/>
          </p:cNvSpPr>
          <p:nvPr/>
        </p:nvSpPr>
        <p:spPr bwMode="auto">
          <a:xfrm>
            <a:off x="8506198" y="3266496"/>
            <a:ext cx="0" cy="555625"/>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09" name="Line 177"/>
          <p:cNvSpPr>
            <a:spLocks noChangeShapeType="1"/>
          </p:cNvSpPr>
          <p:nvPr/>
        </p:nvSpPr>
        <p:spPr bwMode="auto">
          <a:xfrm>
            <a:off x="8521784" y="3266496"/>
            <a:ext cx="0" cy="558800"/>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10" name="Line 178"/>
          <p:cNvSpPr>
            <a:spLocks noChangeShapeType="1"/>
          </p:cNvSpPr>
          <p:nvPr/>
        </p:nvSpPr>
        <p:spPr bwMode="auto">
          <a:xfrm>
            <a:off x="8537370" y="3266496"/>
            <a:ext cx="0" cy="565150"/>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11" name="Line 179"/>
          <p:cNvSpPr>
            <a:spLocks noChangeShapeType="1"/>
          </p:cNvSpPr>
          <p:nvPr/>
        </p:nvSpPr>
        <p:spPr bwMode="auto">
          <a:xfrm>
            <a:off x="8552956" y="3266496"/>
            <a:ext cx="0" cy="657225"/>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12" name="Line 180"/>
          <p:cNvSpPr>
            <a:spLocks noChangeShapeType="1"/>
          </p:cNvSpPr>
          <p:nvPr/>
        </p:nvSpPr>
        <p:spPr bwMode="auto">
          <a:xfrm>
            <a:off x="8568542" y="3266496"/>
            <a:ext cx="0" cy="676275"/>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13" name="Line 181"/>
          <p:cNvSpPr>
            <a:spLocks noChangeShapeType="1"/>
          </p:cNvSpPr>
          <p:nvPr/>
        </p:nvSpPr>
        <p:spPr bwMode="auto">
          <a:xfrm>
            <a:off x="8584128" y="3266496"/>
            <a:ext cx="0" cy="688975"/>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14" name="Line 182"/>
          <p:cNvSpPr>
            <a:spLocks noChangeShapeType="1"/>
          </p:cNvSpPr>
          <p:nvPr/>
        </p:nvSpPr>
        <p:spPr bwMode="auto">
          <a:xfrm>
            <a:off x="8599714" y="3266496"/>
            <a:ext cx="0" cy="815975"/>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15" name="Line 183"/>
          <p:cNvSpPr>
            <a:spLocks noChangeShapeType="1"/>
          </p:cNvSpPr>
          <p:nvPr/>
        </p:nvSpPr>
        <p:spPr bwMode="auto">
          <a:xfrm>
            <a:off x="8615304" y="3266496"/>
            <a:ext cx="0" cy="1304925"/>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16" name="Line 184"/>
          <p:cNvSpPr>
            <a:spLocks noChangeShapeType="1"/>
          </p:cNvSpPr>
          <p:nvPr/>
        </p:nvSpPr>
        <p:spPr bwMode="auto">
          <a:xfrm>
            <a:off x="7548504" y="3266496"/>
            <a:ext cx="3175" cy="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17" name="Line 185"/>
          <p:cNvSpPr>
            <a:spLocks noChangeShapeType="1"/>
          </p:cNvSpPr>
          <p:nvPr/>
        </p:nvSpPr>
        <p:spPr bwMode="auto">
          <a:xfrm>
            <a:off x="7564379" y="3266496"/>
            <a:ext cx="0" cy="63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18" name="Line 186"/>
          <p:cNvSpPr>
            <a:spLocks noChangeShapeType="1"/>
          </p:cNvSpPr>
          <p:nvPr/>
        </p:nvSpPr>
        <p:spPr bwMode="auto">
          <a:xfrm>
            <a:off x="7580254" y="3266496"/>
            <a:ext cx="0" cy="63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19" name="Line 187"/>
          <p:cNvSpPr>
            <a:spLocks noChangeShapeType="1"/>
          </p:cNvSpPr>
          <p:nvPr/>
        </p:nvSpPr>
        <p:spPr bwMode="auto">
          <a:xfrm>
            <a:off x="7596129" y="3266496"/>
            <a:ext cx="0" cy="63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20" name="Line 188"/>
          <p:cNvSpPr>
            <a:spLocks noChangeShapeType="1"/>
          </p:cNvSpPr>
          <p:nvPr/>
        </p:nvSpPr>
        <p:spPr bwMode="auto">
          <a:xfrm>
            <a:off x="7612004" y="3266496"/>
            <a:ext cx="0" cy="63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21" name="Line 189"/>
          <p:cNvSpPr>
            <a:spLocks noChangeShapeType="1"/>
          </p:cNvSpPr>
          <p:nvPr/>
        </p:nvSpPr>
        <p:spPr bwMode="auto">
          <a:xfrm>
            <a:off x="7627699" y="3266496"/>
            <a:ext cx="0" cy="158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22" name="Line 190"/>
          <p:cNvSpPr>
            <a:spLocks noChangeShapeType="1"/>
          </p:cNvSpPr>
          <p:nvPr/>
        </p:nvSpPr>
        <p:spPr bwMode="auto">
          <a:xfrm>
            <a:off x="7643394" y="3266496"/>
            <a:ext cx="0" cy="190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23" name="Line 191"/>
          <p:cNvSpPr>
            <a:spLocks noChangeShapeType="1"/>
          </p:cNvSpPr>
          <p:nvPr/>
        </p:nvSpPr>
        <p:spPr bwMode="auto">
          <a:xfrm>
            <a:off x="7659089" y="3266496"/>
            <a:ext cx="0" cy="285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24" name="Line 192"/>
          <p:cNvSpPr>
            <a:spLocks noChangeShapeType="1"/>
          </p:cNvSpPr>
          <p:nvPr/>
        </p:nvSpPr>
        <p:spPr bwMode="auto">
          <a:xfrm>
            <a:off x="7674784" y="3266496"/>
            <a:ext cx="0" cy="285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25" name="Line 193"/>
          <p:cNvSpPr>
            <a:spLocks noChangeShapeType="1"/>
          </p:cNvSpPr>
          <p:nvPr/>
        </p:nvSpPr>
        <p:spPr bwMode="auto">
          <a:xfrm>
            <a:off x="7690479" y="3266496"/>
            <a:ext cx="0" cy="349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26" name="Line 194"/>
          <p:cNvSpPr>
            <a:spLocks noChangeShapeType="1"/>
          </p:cNvSpPr>
          <p:nvPr/>
        </p:nvSpPr>
        <p:spPr bwMode="auto">
          <a:xfrm>
            <a:off x="7706174" y="3266496"/>
            <a:ext cx="0" cy="412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27" name="Line 195"/>
          <p:cNvSpPr>
            <a:spLocks noChangeShapeType="1"/>
          </p:cNvSpPr>
          <p:nvPr/>
        </p:nvSpPr>
        <p:spPr bwMode="auto">
          <a:xfrm>
            <a:off x="7721869" y="3266496"/>
            <a:ext cx="0" cy="412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28" name="Line 196"/>
          <p:cNvSpPr>
            <a:spLocks noChangeShapeType="1"/>
          </p:cNvSpPr>
          <p:nvPr/>
        </p:nvSpPr>
        <p:spPr bwMode="auto">
          <a:xfrm>
            <a:off x="7737564" y="3266496"/>
            <a:ext cx="0" cy="444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29" name="Line 197"/>
          <p:cNvSpPr>
            <a:spLocks noChangeShapeType="1"/>
          </p:cNvSpPr>
          <p:nvPr/>
        </p:nvSpPr>
        <p:spPr bwMode="auto">
          <a:xfrm>
            <a:off x="7753259" y="3266496"/>
            <a:ext cx="0" cy="476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30" name="Line 198"/>
          <p:cNvSpPr>
            <a:spLocks noChangeShapeType="1"/>
          </p:cNvSpPr>
          <p:nvPr/>
        </p:nvSpPr>
        <p:spPr bwMode="auto">
          <a:xfrm>
            <a:off x="7768954" y="3266496"/>
            <a:ext cx="0" cy="539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31" name="Line 199"/>
          <p:cNvSpPr>
            <a:spLocks noChangeShapeType="1"/>
          </p:cNvSpPr>
          <p:nvPr/>
        </p:nvSpPr>
        <p:spPr bwMode="auto">
          <a:xfrm>
            <a:off x="7784649" y="3266496"/>
            <a:ext cx="0" cy="539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32" name="Line 200"/>
          <p:cNvSpPr>
            <a:spLocks noChangeShapeType="1"/>
          </p:cNvSpPr>
          <p:nvPr/>
        </p:nvSpPr>
        <p:spPr bwMode="auto">
          <a:xfrm flipV="1">
            <a:off x="7391553" y="3228396"/>
            <a:ext cx="0" cy="381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33" name="Line 201"/>
          <p:cNvSpPr>
            <a:spLocks noChangeShapeType="1"/>
          </p:cNvSpPr>
          <p:nvPr/>
        </p:nvSpPr>
        <p:spPr bwMode="auto">
          <a:xfrm flipV="1">
            <a:off x="7407247" y="3237921"/>
            <a:ext cx="0" cy="285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34" name="Line 202"/>
          <p:cNvSpPr>
            <a:spLocks noChangeShapeType="1"/>
          </p:cNvSpPr>
          <p:nvPr/>
        </p:nvSpPr>
        <p:spPr bwMode="auto">
          <a:xfrm flipV="1">
            <a:off x="7422941" y="3241096"/>
            <a:ext cx="0" cy="254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35" name="Line 203"/>
          <p:cNvSpPr>
            <a:spLocks noChangeShapeType="1"/>
          </p:cNvSpPr>
          <p:nvPr/>
        </p:nvSpPr>
        <p:spPr bwMode="auto">
          <a:xfrm flipV="1">
            <a:off x="7438635" y="3241096"/>
            <a:ext cx="0" cy="254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736" name="Line 204"/>
          <p:cNvSpPr>
            <a:spLocks noChangeShapeType="1"/>
          </p:cNvSpPr>
          <p:nvPr/>
        </p:nvSpPr>
        <p:spPr bwMode="auto">
          <a:xfrm flipV="1">
            <a:off x="7454329" y="3241096"/>
            <a:ext cx="0" cy="254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37" name="Line 206"/>
          <p:cNvSpPr>
            <a:spLocks noChangeShapeType="1"/>
          </p:cNvSpPr>
          <p:nvPr/>
        </p:nvSpPr>
        <p:spPr bwMode="auto">
          <a:xfrm flipV="1">
            <a:off x="7470023" y="3247446"/>
            <a:ext cx="0" cy="190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38" name="Line 207"/>
          <p:cNvSpPr>
            <a:spLocks noChangeShapeType="1"/>
          </p:cNvSpPr>
          <p:nvPr/>
        </p:nvSpPr>
        <p:spPr bwMode="auto">
          <a:xfrm flipV="1">
            <a:off x="7485717" y="3247446"/>
            <a:ext cx="0" cy="190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39" name="Line 208"/>
          <p:cNvSpPr>
            <a:spLocks noChangeShapeType="1"/>
          </p:cNvSpPr>
          <p:nvPr/>
        </p:nvSpPr>
        <p:spPr bwMode="auto">
          <a:xfrm flipV="1">
            <a:off x="7501411" y="3253796"/>
            <a:ext cx="0" cy="127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40" name="Line 209"/>
          <p:cNvSpPr>
            <a:spLocks noChangeShapeType="1"/>
          </p:cNvSpPr>
          <p:nvPr/>
        </p:nvSpPr>
        <p:spPr bwMode="auto">
          <a:xfrm flipV="1">
            <a:off x="7532799" y="3263321"/>
            <a:ext cx="0" cy="3175"/>
          </a:xfrm>
          <a:prstGeom prst="line">
            <a:avLst/>
          </a:prstGeom>
          <a:noFill/>
          <a:ln w="9525" cap="rnd">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41" name="Line 210"/>
          <p:cNvSpPr>
            <a:spLocks noChangeShapeType="1"/>
          </p:cNvSpPr>
          <p:nvPr/>
        </p:nvSpPr>
        <p:spPr bwMode="auto">
          <a:xfrm flipV="1">
            <a:off x="7517105" y="3260146"/>
            <a:ext cx="0" cy="63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42" name="Line 211"/>
          <p:cNvSpPr>
            <a:spLocks noChangeShapeType="1"/>
          </p:cNvSpPr>
          <p:nvPr/>
        </p:nvSpPr>
        <p:spPr bwMode="auto">
          <a:xfrm flipV="1">
            <a:off x="1104583" y="1856796"/>
            <a:ext cx="0" cy="14097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43" name="Line 212"/>
          <p:cNvSpPr>
            <a:spLocks noChangeShapeType="1"/>
          </p:cNvSpPr>
          <p:nvPr/>
        </p:nvSpPr>
        <p:spPr bwMode="auto">
          <a:xfrm flipV="1">
            <a:off x="1121220" y="1872671"/>
            <a:ext cx="0" cy="13938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44" name="Line 213"/>
          <p:cNvSpPr>
            <a:spLocks noChangeShapeType="1"/>
          </p:cNvSpPr>
          <p:nvPr/>
        </p:nvSpPr>
        <p:spPr bwMode="auto">
          <a:xfrm flipV="1">
            <a:off x="1137857" y="2104446"/>
            <a:ext cx="0" cy="11620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45" name="Line 214"/>
          <p:cNvSpPr>
            <a:spLocks noChangeShapeType="1"/>
          </p:cNvSpPr>
          <p:nvPr/>
        </p:nvSpPr>
        <p:spPr bwMode="auto">
          <a:xfrm flipV="1">
            <a:off x="1154494" y="2123496"/>
            <a:ext cx="0" cy="11430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46" name="Line 215"/>
          <p:cNvSpPr>
            <a:spLocks noChangeShapeType="1"/>
          </p:cNvSpPr>
          <p:nvPr/>
        </p:nvSpPr>
        <p:spPr bwMode="auto">
          <a:xfrm flipV="1">
            <a:off x="1171131" y="2199696"/>
            <a:ext cx="0" cy="10668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47" name="Line 216"/>
          <p:cNvSpPr>
            <a:spLocks noChangeShapeType="1"/>
          </p:cNvSpPr>
          <p:nvPr/>
        </p:nvSpPr>
        <p:spPr bwMode="auto">
          <a:xfrm flipV="1">
            <a:off x="1187768" y="2250496"/>
            <a:ext cx="0" cy="10160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48" name="Line 217"/>
          <p:cNvSpPr>
            <a:spLocks noChangeShapeType="1"/>
          </p:cNvSpPr>
          <p:nvPr/>
        </p:nvSpPr>
        <p:spPr bwMode="auto">
          <a:xfrm flipV="1">
            <a:off x="1204405" y="2288596"/>
            <a:ext cx="0" cy="9779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49" name="Line 218"/>
          <p:cNvSpPr>
            <a:spLocks noChangeShapeType="1"/>
          </p:cNvSpPr>
          <p:nvPr/>
        </p:nvSpPr>
        <p:spPr bwMode="auto">
          <a:xfrm flipV="1">
            <a:off x="1221042" y="2342571"/>
            <a:ext cx="0" cy="9239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50" name="Line 219"/>
          <p:cNvSpPr>
            <a:spLocks noChangeShapeType="1"/>
          </p:cNvSpPr>
          <p:nvPr/>
        </p:nvSpPr>
        <p:spPr bwMode="auto">
          <a:xfrm flipV="1">
            <a:off x="1237679" y="2399721"/>
            <a:ext cx="0" cy="8667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51" name="Line 220"/>
          <p:cNvSpPr>
            <a:spLocks noChangeShapeType="1"/>
          </p:cNvSpPr>
          <p:nvPr/>
        </p:nvSpPr>
        <p:spPr bwMode="auto">
          <a:xfrm flipV="1">
            <a:off x="1254316" y="2418771"/>
            <a:ext cx="0" cy="8477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52" name="Line 221"/>
          <p:cNvSpPr>
            <a:spLocks noChangeShapeType="1"/>
          </p:cNvSpPr>
          <p:nvPr/>
        </p:nvSpPr>
        <p:spPr bwMode="auto">
          <a:xfrm flipV="1">
            <a:off x="1270953" y="2421946"/>
            <a:ext cx="0" cy="8445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53" name="Line 222"/>
          <p:cNvSpPr>
            <a:spLocks noChangeShapeType="1"/>
          </p:cNvSpPr>
          <p:nvPr/>
        </p:nvSpPr>
        <p:spPr bwMode="auto">
          <a:xfrm flipV="1">
            <a:off x="1287590" y="2456871"/>
            <a:ext cx="0" cy="8096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54" name="Line 223"/>
          <p:cNvSpPr>
            <a:spLocks noChangeShapeType="1"/>
          </p:cNvSpPr>
          <p:nvPr/>
        </p:nvSpPr>
        <p:spPr bwMode="auto">
          <a:xfrm flipV="1">
            <a:off x="1304227" y="2456871"/>
            <a:ext cx="0" cy="8096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55" name="Line 224"/>
          <p:cNvSpPr>
            <a:spLocks noChangeShapeType="1"/>
          </p:cNvSpPr>
          <p:nvPr/>
        </p:nvSpPr>
        <p:spPr bwMode="auto">
          <a:xfrm flipV="1">
            <a:off x="1320864" y="2494971"/>
            <a:ext cx="0" cy="7715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56" name="Line 225"/>
          <p:cNvSpPr>
            <a:spLocks noChangeShapeType="1"/>
          </p:cNvSpPr>
          <p:nvPr/>
        </p:nvSpPr>
        <p:spPr bwMode="auto">
          <a:xfrm flipV="1">
            <a:off x="1337501" y="2507671"/>
            <a:ext cx="0" cy="7588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57" name="Line 226"/>
          <p:cNvSpPr>
            <a:spLocks noChangeShapeType="1"/>
          </p:cNvSpPr>
          <p:nvPr/>
        </p:nvSpPr>
        <p:spPr bwMode="auto">
          <a:xfrm flipV="1">
            <a:off x="1354138" y="2533071"/>
            <a:ext cx="0" cy="7334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58" name="Line 227"/>
          <p:cNvSpPr>
            <a:spLocks noChangeShapeType="1"/>
          </p:cNvSpPr>
          <p:nvPr/>
        </p:nvSpPr>
        <p:spPr bwMode="auto">
          <a:xfrm flipV="1">
            <a:off x="1370775" y="2539421"/>
            <a:ext cx="0" cy="7270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59" name="Line 228"/>
          <p:cNvSpPr>
            <a:spLocks noChangeShapeType="1"/>
          </p:cNvSpPr>
          <p:nvPr/>
        </p:nvSpPr>
        <p:spPr bwMode="auto">
          <a:xfrm flipV="1">
            <a:off x="1387412" y="2542596"/>
            <a:ext cx="0" cy="7239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60" name="Line 229"/>
          <p:cNvSpPr>
            <a:spLocks noChangeShapeType="1"/>
          </p:cNvSpPr>
          <p:nvPr/>
        </p:nvSpPr>
        <p:spPr bwMode="auto">
          <a:xfrm flipV="1">
            <a:off x="1404049" y="2574346"/>
            <a:ext cx="0" cy="6921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61" name="Line 230"/>
          <p:cNvSpPr>
            <a:spLocks noChangeShapeType="1"/>
          </p:cNvSpPr>
          <p:nvPr/>
        </p:nvSpPr>
        <p:spPr bwMode="auto">
          <a:xfrm flipV="1">
            <a:off x="1420686" y="2577521"/>
            <a:ext cx="0" cy="6889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62" name="Line 231"/>
          <p:cNvSpPr>
            <a:spLocks noChangeShapeType="1"/>
          </p:cNvSpPr>
          <p:nvPr/>
        </p:nvSpPr>
        <p:spPr bwMode="auto">
          <a:xfrm flipV="1">
            <a:off x="1437323" y="2580696"/>
            <a:ext cx="0" cy="6858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63" name="Line 232"/>
          <p:cNvSpPr>
            <a:spLocks noChangeShapeType="1"/>
          </p:cNvSpPr>
          <p:nvPr/>
        </p:nvSpPr>
        <p:spPr bwMode="auto">
          <a:xfrm flipV="1">
            <a:off x="1453960" y="2628321"/>
            <a:ext cx="0" cy="6381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64" name="Line 233"/>
          <p:cNvSpPr>
            <a:spLocks noChangeShapeType="1"/>
          </p:cNvSpPr>
          <p:nvPr/>
        </p:nvSpPr>
        <p:spPr bwMode="auto">
          <a:xfrm flipV="1">
            <a:off x="1470597" y="2631496"/>
            <a:ext cx="0" cy="6350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65" name="Line 234"/>
          <p:cNvSpPr>
            <a:spLocks noChangeShapeType="1"/>
          </p:cNvSpPr>
          <p:nvPr/>
        </p:nvSpPr>
        <p:spPr bwMode="auto">
          <a:xfrm flipV="1">
            <a:off x="1487234" y="2637846"/>
            <a:ext cx="0" cy="6286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66" name="Line 235"/>
          <p:cNvSpPr>
            <a:spLocks noChangeShapeType="1"/>
          </p:cNvSpPr>
          <p:nvPr/>
        </p:nvSpPr>
        <p:spPr bwMode="auto">
          <a:xfrm flipV="1">
            <a:off x="1503871" y="2660071"/>
            <a:ext cx="0" cy="6064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67" name="Line 236"/>
          <p:cNvSpPr>
            <a:spLocks noChangeShapeType="1"/>
          </p:cNvSpPr>
          <p:nvPr/>
        </p:nvSpPr>
        <p:spPr bwMode="auto">
          <a:xfrm flipV="1">
            <a:off x="1520508" y="2663246"/>
            <a:ext cx="0" cy="6032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68" name="Line 237"/>
          <p:cNvSpPr>
            <a:spLocks noChangeShapeType="1"/>
          </p:cNvSpPr>
          <p:nvPr/>
        </p:nvSpPr>
        <p:spPr bwMode="auto">
          <a:xfrm flipV="1">
            <a:off x="1537145" y="2679121"/>
            <a:ext cx="0" cy="5873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69" name="Line 238"/>
          <p:cNvSpPr>
            <a:spLocks noChangeShapeType="1"/>
          </p:cNvSpPr>
          <p:nvPr/>
        </p:nvSpPr>
        <p:spPr bwMode="auto">
          <a:xfrm flipV="1">
            <a:off x="1553782" y="2691821"/>
            <a:ext cx="0" cy="5746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70" name="Line 239"/>
          <p:cNvSpPr>
            <a:spLocks noChangeShapeType="1"/>
          </p:cNvSpPr>
          <p:nvPr/>
        </p:nvSpPr>
        <p:spPr bwMode="auto">
          <a:xfrm flipV="1">
            <a:off x="1570419" y="2726746"/>
            <a:ext cx="0" cy="5397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71" name="Line 240"/>
          <p:cNvSpPr>
            <a:spLocks noChangeShapeType="1"/>
          </p:cNvSpPr>
          <p:nvPr/>
        </p:nvSpPr>
        <p:spPr bwMode="auto">
          <a:xfrm flipV="1">
            <a:off x="1587056" y="2777546"/>
            <a:ext cx="0" cy="4889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72" name="Line 241"/>
          <p:cNvSpPr>
            <a:spLocks noChangeShapeType="1"/>
          </p:cNvSpPr>
          <p:nvPr/>
        </p:nvSpPr>
        <p:spPr bwMode="auto">
          <a:xfrm flipV="1">
            <a:off x="1603693" y="2799771"/>
            <a:ext cx="0" cy="46672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73" name="Line 242"/>
          <p:cNvSpPr>
            <a:spLocks noChangeShapeType="1"/>
          </p:cNvSpPr>
          <p:nvPr/>
        </p:nvSpPr>
        <p:spPr bwMode="auto">
          <a:xfrm flipV="1">
            <a:off x="1620330" y="2809296"/>
            <a:ext cx="0" cy="4572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74" name="Line 243"/>
          <p:cNvSpPr>
            <a:spLocks noChangeShapeType="1"/>
          </p:cNvSpPr>
          <p:nvPr/>
        </p:nvSpPr>
        <p:spPr bwMode="auto">
          <a:xfrm flipV="1">
            <a:off x="1636967" y="2809296"/>
            <a:ext cx="0" cy="4572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75" name="Line 244"/>
          <p:cNvSpPr>
            <a:spLocks noChangeShapeType="1"/>
          </p:cNvSpPr>
          <p:nvPr/>
        </p:nvSpPr>
        <p:spPr bwMode="auto">
          <a:xfrm flipV="1">
            <a:off x="1653604" y="2834696"/>
            <a:ext cx="0" cy="4318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76" name="Line 245"/>
          <p:cNvSpPr>
            <a:spLocks noChangeShapeType="1"/>
          </p:cNvSpPr>
          <p:nvPr/>
        </p:nvSpPr>
        <p:spPr bwMode="auto">
          <a:xfrm flipV="1">
            <a:off x="1670241" y="2847396"/>
            <a:ext cx="0" cy="4191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77" name="Line 246"/>
          <p:cNvSpPr>
            <a:spLocks noChangeShapeType="1"/>
          </p:cNvSpPr>
          <p:nvPr/>
        </p:nvSpPr>
        <p:spPr bwMode="auto">
          <a:xfrm flipV="1">
            <a:off x="1686878" y="2869621"/>
            <a:ext cx="0" cy="3968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78" name="Line 247"/>
          <p:cNvSpPr>
            <a:spLocks noChangeShapeType="1"/>
          </p:cNvSpPr>
          <p:nvPr/>
        </p:nvSpPr>
        <p:spPr bwMode="auto">
          <a:xfrm flipV="1">
            <a:off x="1703515" y="2885496"/>
            <a:ext cx="0" cy="3810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79" name="Line 248"/>
          <p:cNvSpPr>
            <a:spLocks noChangeShapeType="1"/>
          </p:cNvSpPr>
          <p:nvPr/>
        </p:nvSpPr>
        <p:spPr bwMode="auto">
          <a:xfrm flipV="1">
            <a:off x="1720152" y="2895021"/>
            <a:ext cx="0" cy="3714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80" name="Line 249"/>
          <p:cNvSpPr>
            <a:spLocks noChangeShapeType="1"/>
          </p:cNvSpPr>
          <p:nvPr/>
        </p:nvSpPr>
        <p:spPr bwMode="auto">
          <a:xfrm flipV="1">
            <a:off x="1736789" y="2898196"/>
            <a:ext cx="0" cy="3683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81" name="Line 250"/>
          <p:cNvSpPr>
            <a:spLocks noChangeShapeType="1"/>
          </p:cNvSpPr>
          <p:nvPr/>
        </p:nvSpPr>
        <p:spPr bwMode="auto">
          <a:xfrm flipV="1">
            <a:off x="1753426" y="2898196"/>
            <a:ext cx="0" cy="3683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82" name="Line 251"/>
          <p:cNvSpPr>
            <a:spLocks noChangeShapeType="1"/>
          </p:cNvSpPr>
          <p:nvPr/>
        </p:nvSpPr>
        <p:spPr bwMode="auto">
          <a:xfrm flipV="1">
            <a:off x="1770063" y="2907721"/>
            <a:ext cx="0" cy="3587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83" name="Line 252"/>
          <p:cNvSpPr>
            <a:spLocks noChangeShapeType="1"/>
          </p:cNvSpPr>
          <p:nvPr/>
        </p:nvSpPr>
        <p:spPr bwMode="auto">
          <a:xfrm flipV="1">
            <a:off x="1786700" y="2917246"/>
            <a:ext cx="0" cy="3492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84" name="Line 253"/>
          <p:cNvSpPr>
            <a:spLocks noChangeShapeType="1"/>
          </p:cNvSpPr>
          <p:nvPr/>
        </p:nvSpPr>
        <p:spPr bwMode="auto">
          <a:xfrm flipV="1">
            <a:off x="1803337" y="2920421"/>
            <a:ext cx="0" cy="3460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85" name="Line 254"/>
          <p:cNvSpPr>
            <a:spLocks noChangeShapeType="1"/>
          </p:cNvSpPr>
          <p:nvPr/>
        </p:nvSpPr>
        <p:spPr bwMode="auto">
          <a:xfrm flipV="1">
            <a:off x="1819974" y="2923596"/>
            <a:ext cx="0" cy="3429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86" name="Line 255"/>
          <p:cNvSpPr>
            <a:spLocks noChangeShapeType="1"/>
          </p:cNvSpPr>
          <p:nvPr/>
        </p:nvSpPr>
        <p:spPr bwMode="auto">
          <a:xfrm flipV="1">
            <a:off x="1836611" y="2923596"/>
            <a:ext cx="0" cy="34290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87" name="Line 256"/>
          <p:cNvSpPr>
            <a:spLocks noChangeShapeType="1"/>
          </p:cNvSpPr>
          <p:nvPr/>
        </p:nvSpPr>
        <p:spPr bwMode="auto">
          <a:xfrm flipV="1">
            <a:off x="1853248" y="2929946"/>
            <a:ext cx="0" cy="3365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88" name="Line 257"/>
          <p:cNvSpPr>
            <a:spLocks noChangeShapeType="1"/>
          </p:cNvSpPr>
          <p:nvPr/>
        </p:nvSpPr>
        <p:spPr bwMode="auto">
          <a:xfrm flipV="1">
            <a:off x="1869885" y="2929946"/>
            <a:ext cx="0" cy="3365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89" name="Line 258"/>
          <p:cNvSpPr>
            <a:spLocks noChangeShapeType="1"/>
          </p:cNvSpPr>
          <p:nvPr/>
        </p:nvSpPr>
        <p:spPr bwMode="auto">
          <a:xfrm flipV="1">
            <a:off x="1886522" y="2942646"/>
            <a:ext cx="0" cy="3238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90" name="Line 259"/>
          <p:cNvSpPr>
            <a:spLocks noChangeShapeType="1"/>
          </p:cNvSpPr>
          <p:nvPr/>
        </p:nvSpPr>
        <p:spPr bwMode="auto">
          <a:xfrm flipV="1">
            <a:off x="1903159" y="2945821"/>
            <a:ext cx="0" cy="320675"/>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91" name="Line 260"/>
          <p:cNvSpPr>
            <a:spLocks noChangeShapeType="1"/>
          </p:cNvSpPr>
          <p:nvPr/>
        </p:nvSpPr>
        <p:spPr bwMode="auto">
          <a:xfrm flipV="1">
            <a:off x="1919796" y="2955346"/>
            <a:ext cx="0" cy="3111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92" name="Line 261"/>
          <p:cNvSpPr>
            <a:spLocks noChangeShapeType="1"/>
          </p:cNvSpPr>
          <p:nvPr/>
        </p:nvSpPr>
        <p:spPr bwMode="auto">
          <a:xfrm>
            <a:off x="2785746" y="3241096"/>
            <a:ext cx="0" cy="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93" name="Line 262"/>
          <p:cNvSpPr>
            <a:spLocks noChangeShapeType="1"/>
          </p:cNvSpPr>
          <p:nvPr/>
        </p:nvSpPr>
        <p:spPr bwMode="auto">
          <a:xfrm>
            <a:off x="2801621" y="3241096"/>
            <a:ext cx="0" cy="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94" name="Line 263"/>
          <p:cNvSpPr>
            <a:spLocks noChangeShapeType="1"/>
          </p:cNvSpPr>
          <p:nvPr/>
        </p:nvSpPr>
        <p:spPr bwMode="auto">
          <a:xfrm>
            <a:off x="2817496" y="3241096"/>
            <a:ext cx="0" cy="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95" name="Line 264"/>
          <p:cNvSpPr>
            <a:spLocks noChangeShapeType="1"/>
          </p:cNvSpPr>
          <p:nvPr/>
        </p:nvSpPr>
        <p:spPr bwMode="auto">
          <a:xfrm>
            <a:off x="2868296" y="3247446"/>
            <a:ext cx="0" cy="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96" name="Line 265"/>
          <p:cNvSpPr>
            <a:spLocks noChangeShapeType="1"/>
          </p:cNvSpPr>
          <p:nvPr/>
        </p:nvSpPr>
        <p:spPr bwMode="auto">
          <a:xfrm>
            <a:off x="2884171" y="3250621"/>
            <a:ext cx="0" cy="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97" name="Line 266"/>
          <p:cNvSpPr>
            <a:spLocks noChangeShapeType="1"/>
          </p:cNvSpPr>
          <p:nvPr/>
        </p:nvSpPr>
        <p:spPr bwMode="auto">
          <a:xfrm>
            <a:off x="2900046" y="3253796"/>
            <a:ext cx="0" cy="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98" name="Line 267"/>
          <p:cNvSpPr>
            <a:spLocks noChangeShapeType="1"/>
          </p:cNvSpPr>
          <p:nvPr/>
        </p:nvSpPr>
        <p:spPr bwMode="auto">
          <a:xfrm>
            <a:off x="2938146" y="3263321"/>
            <a:ext cx="0" cy="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399" name="Line 268"/>
          <p:cNvSpPr>
            <a:spLocks noChangeShapeType="1"/>
          </p:cNvSpPr>
          <p:nvPr/>
        </p:nvSpPr>
        <p:spPr bwMode="auto">
          <a:xfrm>
            <a:off x="2950846" y="3266496"/>
            <a:ext cx="0" cy="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00" name="Line 269"/>
          <p:cNvSpPr>
            <a:spLocks noChangeShapeType="1"/>
          </p:cNvSpPr>
          <p:nvPr/>
        </p:nvSpPr>
        <p:spPr bwMode="auto">
          <a:xfrm flipV="1">
            <a:off x="1936433" y="2968046"/>
            <a:ext cx="0" cy="298450"/>
          </a:xfrm>
          <a:prstGeom prst="line">
            <a:avLst/>
          </a:prstGeom>
          <a:noFill/>
          <a:ln w="9525" cap="rnd">
            <a:solidFill>
              <a:srgbClr val="7170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01" name="Line 270"/>
          <p:cNvSpPr>
            <a:spLocks noChangeShapeType="1"/>
          </p:cNvSpPr>
          <p:nvPr/>
        </p:nvSpPr>
        <p:spPr bwMode="auto">
          <a:xfrm flipV="1">
            <a:off x="1951514" y="2977571"/>
            <a:ext cx="0" cy="2889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02" name="Line 271"/>
          <p:cNvSpPr>
            <a:spLocks noChangeShapeType="1"/>
          </p:cNvSpPr>
          <p:nvPr/>
        </p:nvSpPr>
        <p:spPr bwMode="auto">
          <a:xfrm flipV="1">
            <a:off x="1968162" y="2977571"/>
            <a:ext cx="0" cy="2889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03" name="Line 272"/>
          <p:cNvSpPr>
            <a:spLocks noChangeShapeType="1"/>
          </p:cNvSpPr>
          <p:nvPr/>
        </p:nvSpPr>
        <p:spPr bwMode="auto">
          <a:xfrm flipV="1">
            <a:off x="1984810" y="2980746"/>
            <a:ext cx="0" cy="2857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04" name="Line 273"/>
          <p:cNvSpPr>
            <a:spLocks noChangeShapeType="1"/>
          </p:cNvSpPr>
          <p:nvPr/>
        </p:nvSpPr>
        <p:spPr bwMode="auto">
          <a:xfrm flipV="1">
            <a:off x="2001458" y="2980746"/>
            <a:ext cx="0" cy="2857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05" name="Line 274"/>
          <p:cNvSpPr>
            <a:spLocks noChangeShapeType="1"/>
          </p:cNvSpPr>
          <p:nvPr/>
        </p:nvSpPr>
        <p:spPr bwMode="auto">
          <a:xfrm flipV="1">
            <a:off x="2018106" y="2990271"/>
            <a:ext cx="0" cy="2762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06" name="Line 275"/>
          <p:cNvSpPr>
            <a:spLocks noChangeShapeType="1"/>
          </p:cNvSpPr>
          <p:nvPr/>
        </p:nvSpPr>
        <p:spPr bwMode="auto">
          <a:xfrm flipV="1">
            <a:off x="2034754" y="2993446"/>
            <a:ext cx="0" cy="2730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07" name="Line 276"/>
          <p:cNvSpPr>
            <a:spLocks noChangeShapeType="1"/>
          </p:cNvSpPr>
          <p:nvPr/>
        </p:nvSpPr>
        <p:spPr bwMode="auto">
          <a:xfrm flipV="1">
            <a:off x="2051402" y="3002971"/>
            <a:ext cx="0" cy="2635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08" name="Line 277"/>
          <p:cNvSpPr>
            <a:spLocks noChangeShapeType="1"/>
          </p:cNvSpPr>
          <p:nvPr/>
        </p:nvSpPr>
        <p:spPr bwMode="auto">
          <a:xfrm flipV="1">
            <a:off x="2068050" y="3009321"/>
            <a:ext cx="0" cy="2571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09" name="Line 278"/>
          <p:cNvSpPr>
            <a:spLocks noChangeShapeType="1"/>
          </p:cNvSpPr>
          <p:nvPr/>
        </p:nvSpPr>
        <p:spPr bwMode="auto">
          <a:xfrm flipV="1">
            <a:off x="2084698" y="3018846"/>
            <a:ext cx="0" cy="2476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10" name="Line 279"/>
          <p:cNvSpPr>
            <a:spLocks noChangeShapeType="1"/>
          </p:cNvSpPr>
          <p:nvPr/>
        </p:nvSpPr>
        <p:spPr bwMode="auto">
          <a:xfrm flipV="1">
            <a:off x="2101346" y="3018846"/>
            <a:ext cx="0" cy="2476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11" name="Line 280"/>
          <p:cNvSpPr>
            <a:spLocks noChangeShapeType="1"/>
          </p:cNvSpPr>
          <p:nvPr/>
        </p:nvSpPr>
        <p:spPr bwMode="auto">
          <a:xfrm flipV="1">
            <a:off x="2117994" y="3018846"/>
            <a:ext cx="0" cy="2476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12" name="Line 281"/>
          <p:cNvSpPr>
            <a:spLocks noChangeShapeType="1"/>
          </p:cNvSpPr>
          <p:nvPr/>
        </p:nvSpPr>
        <p:spPr bwMode="auto">
          <a:xfrm flipV="1">
            <a:off x="2134642" y="3022021"/>
            <a:ext cx="0" cy="2444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13" name="Line 282"/>
          <p:cNvSpPr>
            <a:spLocks noChangeShapeType="1"/>
          </p:cNvSpPr>
          <p:nvPr/>
        </p:nvSpPr>
        <p:spPr bwMode="auto">
          <a:xfrm flipV="1">
            <a:off x="2151290" y="3022021"/>
            <a:ext cx="0" cy="2444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14" name="Line 283"/>
          <p:cNvSpPr>
            <a:spLocks noChangeShapeType="1"/>
          </p:cNvSpPr>
          <p:nvPr/>
        </p:nvSpPr>
        <p:spPr bwMode="auto">
          <a:xfrm flipV="1">
            <a:off x="2167938" y="3022021"/>
            <a:ext cx="0" cy="2444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15" name="Line 284"/>
          <p:cNvSpPr>
            <a:spLocks noChangeShapeType="1"/>
          </p:cNvSpPr>
          <p:nvPr/>
        </p:nvSpPr>
        <p:spPr bwMode="auto">
          <a:xfrm flipV="1">
            <a:off x="2184586" y="3028371"/>
            <a:ext cx="0" cy="2381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16" name="Line 285"/>
          <p:cNvSpPr>
            <a:spLocks noChangeShapeType="1"/>
          </p:cNvSpPr>
          <p:nvPr/>
        </p:nvSpPr>
        <p:spPr bwMode="auto">
          <a:xfrm flipV="1">
            <a:off x="2201234" y="3041071"/>
            <a:ext cx="0" cy="2254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17" name="Line 286"/>
          <p:cNvSpPr>
            <a:spLocks noChangeShapeType="1"/>
          </p:cNvSpPr>
          <p:nvPr/>
        </p:nvSpPr>
        <p:spPr bwMode="auto">
          <a:xfrm flipV="1">
            <a:off x="2217882" y="3044246"/>
            <a:ext cx="0" cy="2222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18" name="Line 287"/>
          <p:cNvSpPr>
            <a:spLocks noChangeShapeType="1"/>
          </p:cNvSpPr>
          <p:nvPr/>
        </p:nvSpPr>
        <p:spPr bwMode="auto">
          <a:xfrm flipV="1">
            <a:off x="2234530" y="3050596"/>
            <a:ext cx="0" cy="2159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19" name="Line 288"/>
          <p:cNvSpPr>
            <a:spLocks noChangeShapeType="1"/>
          </p:cNvSpPr>
          <p:nvPr/>
        </p:nvSpPr>
        <p:spPr bwMode="auto">
          <a:xfrm flipV="1">
            <a:off x="2251178" y="3056946"/>
            <a:ext cx="0" cy="2095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20" name="Line 289"/>
          <p:cNvSpPr>
            <a:spLocks noChangeShapeType="1"/>
          </p:cNvSpPr>
          <p:nvPr/>
        </p:nvSpPr>
        <p:spPr bwMode="auto">
          <a:xfrm flipV="1">
            <a:off x="2267826" y="3056946"/>
            <a:ext cx="0" cy="2095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21" name="Line 290"/>
          <p:cNvSpPr>
            <a:spLocks noChangeShapeType="1"/>
          </p:cNvSpPr>
          <p:nvPr/>
        </p:nvSpPr>
        <p:spPr bwMode="auto">
          <a:xfrm flipV="1">
            <a:off x="2284474" y="3063296"/>
            <a:ext cx="0" cy="2032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22" name="Line 291"/>
          <p:cNvSpPr>
            <a:spLocks noChangeShapeType="1"/>
          </p:cNvSpPr>
          <p:nvPr/>
        </p:nvSpPr>
        <p:spPr bwMode="auto">
          <a:xfrm flipV="1">
            <a:off x="2301122" y="3063296"/>
            <a:ext cx="0" cy="2032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23" name="Line 292"/>
          <p:cNvSpPr>
            <a:spLocks noChangeShapeType="1"/>
          </p:cNvSpPr>
          <p:nvPr/>
        </p:nvSpPr>
        <p:spPr bwMode="auto">
          <a:xfrm flipV="1">
            <a:off x="2317770" y="3088696"/>
            <a:ext cx="0" cy="1778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24" name="Line 293"/>
          <p:cNvSpPr>
            <a:spLocks noChangeShapeType="1"/>
          </p:cNvSpPr>
          <p:nvPr/>
        </p:nvSpPr>
        <p:spPr bwMode="auto">
          <a:xfrm flipV="1">
            <a:off x="2334418" y="3088696"/>
            <a:ext cx="0" cy="1778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25" name="Line 294"/>
          <p:cNvSpPr>
            <a:spLocks noChangeShapeType="1"/>
          </p:cNvSpPr>
          <p:nvPr/>
        </p:nvSpPr>
        <p:spPr bwMode="auto">
          <a:xfrm flipV="1">
            <a:off x="2351066" y="3091871"/>
            <a:ext cx="0" cy="1746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26" name="Line 295"/>
          <p:cNvSpPr>
            <a:spLocks noChangeShapeType="1"/>
          </p:cNvSpPr>
          <p:nvPr/>
        </p:nvSpPr>
        <p:spPr bwMode="auto">
          <a:xfrm flipV="1">
            <a:off x="2367714" y="3095046"/>
            <a:ext cx="0" cy="1714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27" name="Line 296"/>
          <p:cNvSpPr>
            <a:spLocks noChangeShapeType="1"/>
          </p:cNvSpPr>
          <p:nvPr/>
        </p:nvSpPr>
        <p:spPr bwMode="auto">
          <a:xfrm flipV="1">
            <a:off x="2384362" y="3104571"/>
            <a:ext cx="0" cy="1619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28" name="Line 297"/>
          <p:cNvSpPr>
            <a:spLocks noChangeShapeType="1"/>
          </p:cNvSpPr>
          <p:nvPr/>
        </p:nvSpPr>
        <p:spPr bwMode="auto">
          <a:xfrm flipV="1">
            <a:off x="2401010" y="3104571"/>
            <a:ext cx="0" cy="1619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29" name="Line 298"/>
          <p:cNvSpPr>
            <a:spLocks noChangeShapeType="1"/>
          </p:cNvSpPr>
          <p:nvPr/>
        </p:nvSpPr>
        <p:spPr bwMode="auto">
          <a:xfrm flipV="1">
            <a:off x="2417658" y="3104571"/>
            <a:ext cx="0" cy="1619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30" name="Line 299"/>
          <p:cNvSpPr>
            <a:spLocks noChangeShapeType="1"/>
          </p:cNvSpPr>
          <p:nvPr/>
        </p:nvSpPr>
        <p:spPr bwMode="auto">
          <a:xfrm flipV="1">
            <a:off x="2434306" y="3107746"/>
            <a:ext cx="0" cy="1587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31" name="Line 300"/>
          <p:cNvSpPr>
            <a:spLocks noChangeShapeType="1"/>
          </p:cNvSpPr>
          <p:nvPr/>
        </p:nvSpPr>
        <p:spPr bwMode="auto">
          <a:xfrm flipV="1">
            <a:off x="2450954" y="3117271"/>
            <a:ext cx="0" cy="1492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32" name="Line 301"/>
          <p:cNvSpPr>
            <a:spLocks noChangeShapeType="1"/>
          </p:cNvSpPr>
          <p:nvPr/>
        </p:nvSpPr>
        <p:spPr bwMode="auto">
          <a:xfrm flipV="1">
            <a:off x="2467602" y="3123621"/>
            <a:ext cx="0" cy="1428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33" name="Line 302"/>
          <p:cNvSpPr>
            <a:spLocks noChangeShapeType="1"/>
          </p:cNvSpPr>
          <p:nvPr/>
        </p:nvSpPr>
        <p:spPr bwMode="auto">
          <a:xfrm flipV="1">
            <a:off x="2484250" y="3123621"/>
            <a:ext cx="0" cy="1428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34" name="Line 303"/>
          <p:cNvSpPr>
            <a:spLocks noChangeShapeType="1"/>
          </p:cNvSpPr>
          <p:nvPr/>
        </p:nvSpPr>
        <p:spPr bwMode="auto">
          <a:xfrm flipV="1">
            <a:off x="2500898" y="3126796"/>
            <a:ext cx="0" cy="1397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35" name="Line 304"/>
          <p:cNvSpPr>
            <a:spLocks noChangeShapeType="1"/>
          </p:cNvSpPr>
          <p:nvPr/>
        </p:nvSpPr>
        <p:spPr bwMode="auto">
          <a:xfrm flipV="1">
            <a:off x="2517546" y="3129971"/>
            <a:ext cx="0" cy="1365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36" name="Line 305"/>
          <p:cNvSpPr>
            <a:spLocks noChangeShapeType="1"/>
          </p:cNvSpPr>
          <p:nvPr/>
        </p:nvSpPr>
        <p:spPr bwMode="auto">
          <a:xfrm flipV="1">
            <a:off x="2534194" y="3129971"/>
            <a:ext cx="0" cy="1365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37" name="Line 306"/>
          <p:cNvSpPr>
            <a:spLocks noChangeShapeType="1"/>
          </p:cNvSpPr>
          <p:nvPr/>
        </p:nvSpPr>
        <p:spPr bwMode="auto">
          <a:xfrm flipV="1">
            <a:off x="2550842" y="3136321"/>
            <a:ext cx="0" cy="1301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38" name="Line 307"/>
          <p:cNvSpPr>
            <a:spLocks noChangeShapeType="1"/>
          </p:cNvSpPr>
          <p:nvPr/>
        </p:nvSpPr>
        <p:spPr bwMode="auto">
          <a:xfrm flipV="1">
            <a:off x="2567490" y="3139496"/>
            <a:ext cx="0" cy="1270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39" name="Line 308"/>
          <p:cNvSpPr>
            <a:spLocks noChangeShapeType="1"/>
          </p:cNvSpPr>
          <p:nvPr/>
        </p:nvSpPr>
        <p:spPr bwMode="auto">
          <a:xfrm flipV="1">
            <a:off x="2584090" y="3139496"/>
            <a:ext cx="0" cy="1270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40" name="Line 309"/>
          <p:cNvSpPr>
            <a:spLocks noChangeShapeType="1"/>
          </p:cNvSpPr>
          <p:nvPr/>
        </p:nvSpPr>
        <p:spPr bwMode="auto">
          <a:xfrm flipV="1">
            <a:off x="2600691" y="3142671"/>
            <a:ext cx="0" cy="12382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41" name="Line 310"/>
          <p:cNvSpPr>
            <a:spLocks noChangeShapeType="1"/>
          </p:cNvSpPr>
          <p:nvPr/>
        </p:nvSpPr>
        <p:spPr bwMode="auto">
          <a:xfrm flipV="1">
            <a:off x="2617291" y="3149021"/>
            <a:ext cx="0" cy="1174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42" name="Line 311"/>
          <p:cNvSpPr>
            <a:spLocks noChangeShapeType="1"/>
          </p:cNvSpPr>
          <p:nvPr/>
        </p:nvSpPr>
        <p:spPr bwMode="auto">
          <a:xfrm flipV="1">
            <a:off x="2633891" y="3152196"/>
            <a:ext cx="0" cy="1143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43" name="Line 312"/>
          <p:cNvSpPr>
            <a:spLocks noChangeShapeType="1"/>
          </p:cNvSpPr>
          <p:nvPr/>
        </p:nvSpPr>
        <p:spPr bwMode="auto">
          <a:xfrm flipV="1">
            <a:off x="2650491" y="3164896"/>
            <a:ext cx="0" cy="1016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44" name="Line 313"/>
          <p:cNvSpPr>
            <a:spLocks noChangeShapeType="1"/>
          </p:cNvSpPr>
          <p:nvPr/>
        </p:nvSpPr>
        <p:spPr bwMode="auto">
          <a:xfrm flipV="1">
            <a:off x="2667092" y="3174421"/>
            <a:ext cx="0" cy="920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45" name="Line 314"/>
          <p:cNvSpPr>
            <a:spLocks noChangeShapeType="1"/>
          </p:cNvSpPr>
          <p:nvPr/>
        </p:nvSpPr>
        <p:spPr bwMode="auto">
          <a:xfrm flipV="1">
            <a:off x="2683693" y="3177596"/>
            <a:ext cx="0" cy="889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46" name="Line 315"/>
          <p:cNvSpPr>
            <a:spLocks noChangeShapeType="1"/>
          </p:cNvSpPr>
          <p:nvPr/>
        </p:nvSpPr>
        <p:spPr bwMode="auto">
          <a:xfrm flipV="1">
            <a:off x="2700293" y="3187121"/>
            <a:ext cx="0" cy="793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47" name="Line 316"/>
          <p:cNvSpPr>
            <a:spLocks noChangeShapeType="1"/>
          </p:cNvSpPr>
          <p:nvPr/>
        </p:nvSpPr>
        <p:spPr bwMode="auto">
          <a:xfrm flipV="1">
            <a:off x="2716893" y="3187121"/>
            <a:ext cx="0" cy="793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48" name="Line 317"/>
          <p:cNvSpPr>
            <a:spLocks noChangeShapeType="1"/>
          </p:cNvSpPr>
          <p:nvPr/>
        </p:nvSpPr>
        <p:spPr bwMode="auto">
          <a:xfrm flipV="1">
            <a:off x="2733493" y="3190296"/>
            <a:ext cx="0" cy="762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49" name="Line 318"/>
          <p:cNvSpPr>
            <a:spLocks noChangeShapeType="1"/>
          </p:cNvSpPr>
          <p:nvPr/>
        </p:nvSpPr>
        <p:spPr bwMode="auto">
          <a:xfrm flipV="1">
            <a:off x="2750093" y="3190296"/>
            <a:ext cx="0" cy="762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50" name="Line 319"/>
          <p:cNvSpPr>
            <a:spLocks noChangeShapeType="1"/>
          </p:cNvSpPr>
          <p:nvPr/>
        </p:nvSpPr>
        <p:spPr bwMode="auto">
          <a:xfrm flipV="1">
            <a:off x="2766696" y="3215696"/>
            <a:ext cx="0" cy="508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51" name="Line 320"/>
          <p:cNvSpPr>
            <a:spLocks noChangeShapeType="1"/>
          </p:cNvSpPr>
          <p:nvPr/>
        </p:nvSpPr>
        <p:spPr bwMode="auto">
          <a:xfrm flipV="1">
            <a:off x="2785746" y="3215696"/>
            <a:ext cx="0" cy="508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52" name="Line 321"/>
          <p:cNvSpPr>
            <a:spLocks noChangeShapeType="1"/>
          </p:cNvSpPr>
          <p:nvPr/>
        </p:nvSpPr>
        <p:spPr bwMode="auto">
          <a:xfrm flipV="1">
            <a:off x="2801621" y="3222046"/>
            <a:ext cx="0" cy="444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53" name="Line 322"/>
          <p:cNvSpPr>
            <a:spLocks noChangeShapeType="1"/>
          </p:cNvSpPr>
          <p:nvPr/>
        </p:nvSpPr>
        <p:spPr bwMode="auto">
          <a:xfrm flipV="1">
            <a:off x="2817496" y="3222046"/>
            <a:ext cx="0" cy="444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54" name="Line 323"/>
          <p:cNvSpPr>
            <a:spLocks noChangeShapeType="1"/>
          </p:cNvSpPr>
          <p:nvPr/>
        </p:nvSpPr>
        <p:spPr bwMode="auto">
          <a:xfrm flipV="1">
            <a:off x="2833371" y="3222046"/>
            <a:ext cx="0" cy="444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55" name="Line 324"/>
          <p:cNvSpPr>
            <a:spLocks noChangeShapeType="1"/>
          </p:cNvSpPr>
          <p:nvPr/>
        </p:nvSpPr>
        <p:spPr bwMode="auto">
          <a:xfrm flipV="1">
            <a:off x="2849246" y="3225221"/>
            <a:ext cx="0" cy="412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56" name="Line 325"/>
          <p:cNvSpPr>
            <a:spLocks noChangeShapeType="1"/>
          </p:cNvSpPr>
          <p:nvPr/>
        </p:nvSpPr>
        <p:spPr bwMode="auto">
          <a:xfrm flipV="1">
            <a:off x="2868296" y="3225221"/>
            <a:ext cx="0" cy="412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57" name="Line 326"/>
          <p:cNvSpPr>
            <a:spLocks noChangeShapeType="1"/>
          </p:cNvSpPr>
          <p:nvPr/>
        </p:nvSpPr>
        <p:spPr bwMode="auto">
          <a:xfrm flipV="1">
            <a:off x="2884171" y="3225221"/>
            <a:ext cx="0" cy="412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58" name="Line 327"/>
          <p:cNvSpPr>
            <a:spLocks noChangeShapeType="1"/>
          </p:cNvSpPr>
          <p:nvPr/>
        </p:nvSpPr>
        <p:spPr bwMode="auto">
          <a:xfrm flipV="1">
            <a:off x="2900046" y="3234746"/>
            <a:ext cx="0" cy="317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59" name="Line 328"/>
          <p:cNvSpPr>
            <a:spLocks noChangeShapeType="1"/>
          </p:cNvSpPr>
          <p:nvPr/>
        </p:nvSpPr>
        <p:spPr bwMode="auto">
          <a:xfrm flipV="1">
            <a:off x="2915921" y="3234746"/>
            <a:ext cx="0" cy="317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60" name="Line 329"/>
          <p:cNvSpPr>
            <a:spLocks noChangeShapeType="1"/>
          </p:cNvSpPr>
          <p:nvPr/>
        </p:nvSpPr>
        <p:spPr bwMode="auto">
          <a:xfrm flipV="1">
            <a:off x="2938146" y="3241096"/>
            <a:ext cx="0" cy="254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61" name="Line 330"/>
          <p:cNvSpPr>
            <a:spLocks noChangeShapeType="1"/>
          </p:cNvSpPr>
          <p:nvPr/>
        </p:nvSpPr>
        <p:spPr bwMode="auto">
          <a:xfrm flipV="1">
            <a:off x="2950846" y="3241096"/>
            <a:ext cx="0" cy="254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62" name="Line 331"/>
          <p:cNvSpPr>
            <a:spLocks noChangeShapeType="1"/>
          </p:cNvSpPr>
          <p:nvPr/>
        </p:nvSpPr>
        <p:spPr bwMode="auto">
          <a:xfrm flipV="1">
            <a:off x="2966721" y="3247446"/>
            <a:ext cx="0" cy="1905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63" name="Line 332"/>
          <p:cNvSpPr>
            <a:spLocks noChangeShapeType="1"/>
          </p:cNvSpPr>
          <p:nvPr/>
        </p:nvSpPr>
        <p:spPr bwMode="auto">
          <a:xfrm flipV="1">
            <a:off x="2982596" y="3253796"/>
            <a:ext cx="0" cy="127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64" name="Line 333"/>
          <p:cNvSpPr>
            <a:spLocks noChangeShapeType="1"/>
          </p:cNvSpPr>
          <p:nvPr/>
        </p:nvSpPr>
        <p:spPr bwMode="auto">
          <a:xfrm flipV="1">
            <a:off x="2998471" y="3253796"/>
            <a:ext cx="0" cy="127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65" name="Line 334"/>
          <p:cNvSpPr>
            <a:spLocks noChangeShapeType="1"/>
          </p:cNvSpPr>
          <p:nvPr/>
        </p:nvSpPr>
        <p:spPr bwMode="auto">
          <a:xfrm flipV="1">
            <a:off x="3020696" y="3253796"/>
            <a:ext cx="0" cy="12700"/>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66" name="Line 335"/>
          <p:cNvSpPr>
            <a:spLocks noChangeShapeType="1"/>
          </p:cNvSpPr>
          <p:nvPr/>
        </p:nvSpPr>
        <p:spPr bwMode="auto">
          <a:xfrm flipV="1">
            <a:off x="3036571" y="3263321"/>
            <a:ext cx="0" cy="31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67" name="Line 336"/>
          <p:cNvSpPr>
            <a:spLocks noChangeShapeType="1"/>
          </p:cNvSpPr>
          <p:nvPr/>
        </p:nvSpPr>
        <p:spPr bwMode="auto">
          <a:xfrm flipV="1">
            <a:off x="3052446" y="3263321"/>
            <a:ext cx="0" cy="3175"/>
          </a:xfrm>
          <a:prstGeom prst="line">
            <a:avLst/>
          </a:prstGeom>
          <a:noFill/>
          <a:ln w="9525" cap="rnd">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68" name="Line 337"/>
          <p:cNvSpPr>
            <a:spLocks noChangeShapeType="1"/>
          </p:cNvSpPr>
          <p:nvPr/>
        </p:nvSpPr>
        <p:spPr bwMode="auto">
          <a:xfrm>
            <a:off x="3065146" y="3266496"/>
            <a:ext cx="6350" cy="0"/>
          </a:xfrm>
          <a:prstGeom prst="line">
            <a:avLst/>
          </a:prstGeom>
          <a:noFill/>
          <a:ln w="9525" cap="rnd">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69" name="Line 338"/>
          <p:cNvSpPr>
            <a:spLocks noChangeShapeType="1"/>
          </p:cNvSpPr>
          <p:nvPr/>
        </p:nvSpPr>
        <p:spPr bwMode="auto">
          <a:xfrm>
            <a:off x="3081021" y="3266496"/>
            <a:ext cx="6350" cy="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70" name="Line 339"/>
          <p:cNvSpPr>
            <a:spLocks noChangeShapeType="1"/>
          </p:cNvSpPr>
          <p:nvPr/>
        </p:nvSpPr>
        <p:spPr bwMode="auto">
          <a:xfrm>
            <a:off x="3103246" y="3266496"/>
            <a:ext cx="0" cy="95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71" name="Line 340"/>
          <p:cNvSpPr>
            <a:spLocks noChangeShapeType="1"/>
          </p:cNvSpPr>
          <p:nvPr/>
        </p:nvSpPr>
        <p:spPr bwMode="auto">
          <a:xfrm>
            <a:off x="3119874" y="3266496"/>
            <a:ext cx="0" cy="285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72" name="Line 341"/>
          <p:cNvSpPr>
            <a:spLocks noChangeShapeType="1"/>
          </p:cNvSpPr>
          <p:nvPr/>
        </p:nvSpPr>
        <p:spPr bwMode="auto">
          <a:xfrm>
            <a:off x="3136502" y="3266496"/>
            <a:ext cx="0" cy="285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73" name="Line 342"/>
          <p:cNvSpPr>
            <a:spLocks noChangeShapeType="1"/>
          </p:cNvSpPr>
          <p:nvPr/>
        </p:nvSpPr>
        <p:spPr bwMode="auto">
          <a:xfrm>
            <a:off x="3153130" y="3266496"/>
            <a:ext cx="0" cy="317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74" name="Line 343"/>
          <p:cNvSpPr>
            <a:spLocks noChangeShapeType="1"/>
          </p:cNvSpPr>
          <p:nvPr/>
        </p:nvSpPr>
        <p:spPr bwMode="auto">
          <a:xfrm>
            <a:off x="3169758" y="3266496"/>
            <a:ext cx="0" cy="476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75" name="Line 344"/>
          <p:cNvSpPr>
            <a:spLocks noChangeShapeType="1"/>
          </p:cNvSpPr>
          <p:nvPr/>
        </p:nvSpPr>
        <p:spPr bwMode="auto">
          <a:xfrm>
            <a:off x="3186386" y="3266496"/>
            <a:ext cx="0" cy="476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76" name="Line 345"/>
          <p:cNvSpPr>
            <a:spLocks noChangeShapeType="1"/>
          </p:cNvSpPr>
          <p:nvPr/>
        </p:nvSpPr>
        <p:spPr bwMode="auto">
          <a:xfrm>
            <a:off x="3203014" y="3266496"/>
            <a:ext cx="0" cy="571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77" name="Line 346"/>
          <p:cNvSpPr>
            <a:spLocks noChangeShapeType="1"/>
          </p:cNvSpPr>
          <p:nvPr/>
        </p:nvSpPr>
        <p:spPr bwMode="auto">
          <a:xfrm>
            <a:off x="3219642" y="3266496"/>
            <a:ext cx="0" cy="571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78" name="Line 347"/>
          <p:cNvSpPr>
            <a:spLocks noChangeShapeType="1"/>
          </p:cNvSpPr>
          <p:nvPr/>
        </p:nvSpPr>
        <p:spPr bwMode="auto">
          <a:xfrm>
            <a:off x="3236270" y="3266496"/>
            <a:ext cx="0" cy="666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79" name="Line 348"/>
          <p:cNvSpPr>
            <a:spLocks noChangeShapeType="1"/>
          </p:cNvSpPr>
          <p:nvPr/>
        </p:nvSpPr>
        <p:spPr bwMode="auto">
          <a:xfrm>
            <a:off x="3252898" y="3266496"/>
            <a:ext cx="0" cy="698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80" name="Line 349"/>
          <p:cNvSpPr>
            <a:spLocks noChangeShapeType="1"/>
          </p:cNvSpPr>
          <p:nvPr/>
        </p:nvSpPr>
        <p:spPr bwMode="auto">
          <a:xfrm>
            <a:off x="3269526" y="3266496"/>
            <a:ext cx="0" cy="793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81" name="Line 350"/>
          <p:cNvSpPr>
            <a:spLocks noChangeShapeType="1"/>
          </p:cNvSpPr>
          <p:nvPr/>
        </p:nvSpPr>
        <p:spPr bwMode="auto">
          <a:xfrm>
            <a:off x="3286154" y="3266496"/>
            <a:ext cx="0" cy="793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82" name="Line 351"/>
          <p:cNvSpPr>
            <a:spLocks noChangeShapeType="1"/>
          </p:cNvSpPr>
          <p:nvPr/>
        </p:nvSpPr>
        <p:spPr bwMode="auto">
          <a:xfrm>
            <a:off x="3302782" y="3266496"/>
            <a:ext cx="0" cy="920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83" name="Line 352"/>
          <p:cNvSpPr>
            <a:spLocks noChangeShapeType="1"/>
          </p:cNvSpPr>
          <p:nvPr/>
        </p:nvSpPr>
        <p:spPr bwMode="auto">
          <a:xfrm>
            <a:off x="3319410" y="3266496"/>
            <a:ext cx="0" cy="1047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84" name="Line 353"/>
          <p:cNvSpPr>
            <a:spLocks noChangeShapeType="1"/>
          </p:cNvSpPr>
          <p:nvPr/>
        </p:nvSpPr>
        <p:spPr bwMode="auto">
          <a:xfrm>
            <a:off x="3336038" y="3266496"/>
            <a:ext cx="0" cy="1047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85" name="Line 354"/>
          <p:cNvSpPr>
            <a:spLocks noChangeShapeType="1"/>
          </p:cNvSpPr>
          <p:nvPr/>
        </p:nvSpPr>
        <p:spPr bwMode="auto">
          <a:xfrm>
            <a:off x="3352666" y="3266496"/>
            <a:ext cx="0" cy="1079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86" name="Line 355"/>
          <p:cNvSpPr>
            <a:spLocks noChangeShapeType="1"/>
          </p:cNvSpPr>
          <p:nvPr/>
        </p:nvSpPr>
        <p:spPr bwMode="auto">
          <a:xfrm>
            <a:off x="3369294" y="3266496"/>
            <a:ext cx="0" cy="1143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87" name="Line 356"/>
          <p:cNvSpPr>
            <a:spLocks noChangeShapeType="1"/>
          </p:cNvSpPr>
          <p:nvPr/>
        </p:nvSpPr>
        <p:spPr bwMode="auto">
          <a:xfrm>
            <a:off x="3385922" y="3266496"/>
            <a:ext cx="0" cy="1143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88" name="Line 357"/>
          <p:cNvSpPr>
            <a:spLocks noChangeShapeType="1"/>
          </p:cNvSpPr>
          <p:nvPr/>
        </p:nvSpPr>
        <p:spPr bwMode="auto">
          <a:xfrm>
            <a:off x="3402550" y="3266496"/>
            <a:ext cx="0" cy="1206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89" name="Line 358"/>
          <p:cNvSpPr>
            <a:spLocks noChangeShapeType="1"/>
          </p:cNvSpPr>
          <p:nvPr/>
        </p:nvSpPr>
        <p:spPr bwMode="auto">
          <a:xfrm>
            <a:off x="3419178" y="3266496"/>
            <a:ext cx="0" cy="1428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90" name="Line 359"/>
          <p:cNvSpPr>
            <a:spLocks noChangeShapeType="1"/>
          </p:cNvSpPr>
          <p:nvPr/>
        </p:nvSpPr>
        <p:spPr bwMode="auto">
          <a:xfrm>
            <a:off x="3435806" y="3266496"/>
            <a:ext cx="0" cy="1428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91" name="Line 360"/>
          <p:cNvSpPr>
            <a:spLocks noChangeShapeType="1"/>
          </p:cNvSpPr>
          <p:nvPr/>
        </p:nvSpPr>
        <p:spPr bwMode="auto">
          <a:xfrm>
            <a:off x="3452434" y="3266496"/>
            <a:ext cx="0" cy="1460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92" name="Line 361"/>
          <p:cNvSpPr>
            <a:spLocks noChangeShapeType="1"/>
          </p:cNvSpPr>
          <p:nvPr/>
        </p:nvSpPr>
        <p:spPr bwMode="auto">
          <a:xfrm>
            <a:off x="3469062" y="3266496"/>
            <a:ext cx="0" cy="1460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93" name="Line 362"/>
          <p:cNvSpPr>
            <a:spLocks noChangeShapeType="1"/>
          </p:cNvSpPr>
          <p:nvPr/>
        </p:nvSpPr>
        <p:spPr bwMode="auto">
          <a:xfrm>
            <a:off x="3485690" y="3266496"/>
            <a:ext cx="0" cy="1555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94" name="Line 363"/>
          <p:cNvSpPr>
            <a:spLocks noChangeShapeType="1"/>
          </p:cNvSpPr>
          <p:nvPr/>
        </p:nvSpPr>
        <p:spPr bwMode="auto">
          <a:xfrm>
            <a:off x="3502318" y="3266496"/>
            <a:ext cx="0" cy="1682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95" name="Line 364"/>
          <p:cNvSpPr>
            <a:spLocks noChangeShapeType="1"/>
          </p:cNvSpPr>
          <p:nvPr/>
        </p:nvSpPr>
        <p:spPr bwMode="auto">
          <a:xfrm>
            <a:off x="3518946" y="3266496"/>
            <a:ext cx="0" cy="1746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96" name="Line 365"/>
          <p:cNvSpPr>
            <a:spLocks noChangeShapeType="1"/>
          </p:cNvSpPr>
          <p:nvPr/>
        </p:nvSpPr>
        <p:spPr bwMode="auto">
          <a:xfrm>
            <a:off x="3535574" y="3266496"/>
            <a:ext cx="0" cy="1746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97" name="Line 366"/>
          <p:cNvSpPr>
            <a:spLocks noChangeShapeType="1"/>
          </p:cNvSpPr>
          <p:nvPr/>
        </p:nvSpPr>
        <p:spPr bwMode="auto">
          <a:xfrm>
            <a:off x="3552202" y="3266496"/>
            <a:ext cx="0" cy="1746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98" name="Line 367"/>
          <p:cNvSpPr>
            <a:spLocks noChangeShapeType="1"/>
          </p:cNvSpPr>
          <p:nvPr/>
        </p:nvSpPr>
        <p:spPr bwMode="auto">
          <a:xfrm>
            <a:off x="3568830" y="3266496"/>
            <a:ext cx="0" cy="1809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499" name="Line 368"/>
          <p:cNvSpPr>
            <a:spLocks noChangeShapeType="1"/>
          </p:cNvSpPr>
          <p:nvPr/>
        </p:nvSpPr>
        <p:spPr bwMode="auto">
          <a:xfrm>
            <a:off x="3585458" y="3266496"/>
            <a:ext cx="0" cy="1873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00" name="Line 369"/>
          <p:cNvSpPr>
            <a:spLocks noChangeShapeType="1"/>
          </p:cNvSpPr>
          <p:nvPr/>
        </p:nvSpPr>
        <p:spPr bwMode="auto">
          <a:xfrm>
            <a:off x="3602086" y="3266496"/>
            <a:ext cx="0" cy="1936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01" name="Line 370"/>
          <p:cNvSpPr>
            <a:spLocks noChangeShapeType="1"/>
          </p:cNvSpPr>
          <p:nvPr/>
        </p:nvSpPr>
        <p:spPr bwMode="auto">
          <a:xfrm>
            <a:off x="3618714" y="3266496"/>
            <a:ext cx="0" cy="1936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02" name="Line 371"/>
          <p:cNvSpPr>
            <a:spLocks noChangeShapeType="1"/>
          </p:cNvSpPr>
          <p:nvPr/>
        </p:nvSpPr>
        <p:spPr bwMode="auto">
          <a:xfrm>
            <a:off x="3635342" y="3266496"/>
            <a:ext cx="0" cy="2190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03" name="Line 372"/>
          <p:cNvSpPr>
            <a:spLocks noChangeShapeType="1"/>
          </p:cNvSpPr>
          <p:nvPr/>
        </p:nvSpPr>
        <p:spPr bwMode="auto">
          <a:xfrm>
            <a:off x="3651970" y="3266496"/>
            <a:ext cx="0" cy="2190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04" name="Line 373"/>
          <p:cNvSpPr>
            <a:spLocks noChangeShapeType="1"/>
          </p:cNvSpPr>
          <p:nvPr/>
        </p:nvSpPr>
        <p:spPr bwMode="auto">
          <a:xfrm>
            <a:off x="3668598" y="3266496"/>
            <a:ext cx="0" cy="2254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05" name="Line 374"/>
          <p:cNvSpPr>
            <a:spLocks noChangeShapeType="1"/>
          </p:cNvSpPr>
          <p:nvPr/>
        </p:nvSpPr>
        <p:spPr bwMode="auto">
          <a:xfrm>
            <a:off x="3685226" y="3266496"/>
            <a:ext cx="0" cy="2286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06" name="Line 375"/>
          <p:cNvSpPr>
            <a:spLocks noChangeShapeType="1"/>
          </p:cNvSpPr>
          <p:nvPr/>
        </p:nvSpPr>
        <p:spPr bwMode="auto">
          <a:xfrm>
            <a:off x="3701854" y="3266496"/>
            <a:ext cx="0" cy="2286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07" name="Line 376"/>
          <p:cNvSpPr>
            <a:spLocks noChangeShapeType="1"/>
          </p:cNvSpPr>
          <p:nvPr/>
        </p:nvSpPr>
        <p:spPr bwMode="auto">
          <a:xfrm>
            <a:off x="3718482" y="3266496"/>
            <a:ext cx="0" cy="2413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08" name="Line 377"/>
          <p:cNvSpPr>
            <a:spLocks noChangeShapeType="1"/>
          </p:cNvSpPr>
          <p:nvPr/>
        </p:nvSpPr>
        <p:spPr bwMode="auto">
          <a:xfrm>
            <a:off x="3735110" y="3266496"/>
            <a:ext cx="0" cy="2413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09" name="Line 378"/>
          <p:cNvSpPr>
            <a:spLocks noChangeShapeType="1"/>
          </p:cNvSpPr>
          <p:nvPr/>
        </p:nvSpPr>
        <p:spPr bwMode="auto">
          <a:xfrm>
            <a:off x="3751738" y="3266496"/>
            <a:ext cx="0" cy="2508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10" name="Line 379"/>
          <p:cNvSpPr>
            <a:spLocks noChangeShapeType="1"/>
          </p:cNvSpPr>
          <p:nvPr/>
        </p:nvSpPr>
        <p:spPr bwMode="auto">
          <a:xfrm>
            <a:off x="3768366" y="3266496"/>
            <a:ext cx="0" cy="2603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11" name="Line 380"/>
          <p:cNvSpPr>
            <a:spLocks noChangeShapeType="1"/>
          </p:cNvSpPr>
          <p:nvPr/>
        </p:nvSpPr>
        <p:spPr bwMode="auto">
          <a:xfrm>
            <a:off x="3784994" y="3266496"/>
            <a:ext cx="0" cy="2635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12" name="Line 381"/>
          <p:cNvSpPr>
            <a:spLocks noChangeShapeType="1"/>
          </p:cNvSpPr>
          <p:nvPr/>
        </p:nvSpPr>
        <p:spPr bwMode="auto">
          <a:xfrm>
            <a:off x="3801622" y="3266496"/>
            <a:ext cx="0" cy="2635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13" name="Line 382"/>
          <p:cNvSpPr>
            <a:spLocks noChangeShapeType="1"/>
          </p:cNvSpPr>
          <p:nvPr/>
        </p:nvSpPr>
        <p:spPr bwMode="auto">
          <a:xfrm>
            <a:off x="3818250" y="3266496"/>
            <a:ext cx="0" cy="3048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14" name="Line 383"/>
          <p:cNvSpPr>
            <a:spLocks noChangeShapeType="1"/>
          </p:cNvSpPr>
          <p:nvPr/>
        </p:nvSpPr>
        <p:spPr bwMode="auto">
          <a:xfrm>
            <a:off x="3834878" y="3266496"/>
            <a:ext cx="0" cy="3048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15" name="Line 384"/>
          <p:cNvSpPr>
            <a:spLocks noChangeShapeType="1"/>
          </p:cNvSpPr>
          <p:nvPr/>
        </p:nvSpPr>
        <p:spPr bwMode="auto">
          <a:xfrm>
            <a:off x="3851506" y="3266496"/>
            <a:ext cx="0" cy="3111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16" name="Line 385"/>
          <p:cNvSpPr>
            <a:spLocks noChangeShapeType="1"/>
          </p:cNvSpPr>
          <p:nvPr/>
        </p:nvSpPr>
        <p:spPr bwMode="auto">
          <a:xfrm>
            <a:off x="3868134" y="3266496"/>
            <a:ext cx="0" cy="3397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17" name="Line 386"/>
          <p:cNvSpPr>
            <a:spLocks noChangeShapeType="1"/>
          </p:cNvSpPr>
          <p:nvPr/>
        </p:nvSpPr>
        <p:spPr bwMode="auto">
          <a:xfrm>
            <a:off x="3884762" y="3266496"/>
            <a:ext cx="0" cy="3397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18" name="Line 387"/>
          <p:cNvSpPr>
            <a:spLocks noChangeShapeType="1"/>
          </p:cNvSpPr>
          <p:nvPr/>
        </p:nvSpPr>
        <p:spPr bwMode="auto">
          <a:xfrm>
            <a:off x="3901390" y="3266496"/>
            <a:ext cx="0" cy="3524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19" name="Line 388"/>
          <p:cNvSpPr>
            <a:spLocks noChangeShapeType="1"/>
          </p:cNvSpPr>
          <p:nvPr/>
        </p:nvSpPr>
        <p:spPr bwMode="auto">
          <a:xfrm>
            <a:off x="3918018" y="3266496"/>
            <a:ext cx="0" cy="3873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20" name="Line 389"/>
          <p:cNvSpPr>
            <a:spLocks noChangeShapeType="1"/>
          </p:cNvSpPr>
          <p:nvPr/>
        </p:nvSpPr>
        <p:spPr bwMode="auto">
          <a:xfrm>
            <a:off x="3934646" y="3266496"/>
            <a:ext cx="0" cy="3873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21" name="Line 390"/>
          <p:cNvSpPr>
            <a:spLocks noChangeShapeType="1"/>
          </p:cNvSpPr>
          <p:nvPr/>
        </p:nvSpPr>
        <p:spPr bwMode="auto">
          <a:xfrm>
            <a:off x="3951274" y="3266496"/>
            <a:ext cx="0" cy="39052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22" name="Line 391"/>
          <p:cNvSpPr>
            <a:spLocks noChangeShapeType="1"/>
          </p:cNvSpPr>
          <p:nvPr/>
        </p:nvSpPr>
        <p:spPr bwMode="auto">
          <a:xfrm>
            <a:off x="3967902" y="3266496"/>
            <a:ext cx="0" cy="4064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23" name="Line 392"/>
          <p:cNvSpPr>
            <a:spLocks noChangeShapeType="1"/>
          </p:cNvSpPr>
          <p:nvPr/>
        </p:nvSpPr>
        <p:spPr bwMode="auto">
          <a:xfrm>
            <a:off x="3984530" y="3266496"/>
            <a:ext cx="0" cy="4318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24" name="Line 393"/>
          <p:cNvSpPr>
            <a:spLocks noChangeShapeType="1"/>
          </p:cNvSpPr>
          <p:nvPr/>
        </p:nvSpPr>
        <p:spPr bwMode="auto">
          <a:xfrm>
            <a:off x="4001158" y="3266496"/>
            <a:ext cx="0" cy="4349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25" name="Line 394"/>
          <p:cNvSpPr>
            <a:spLocks noChangeShapeType="1"/>
          </p:cNvSpPr>
          <p:nvPr/>
        </p:nvSpPr>
        <p:spPr bwMode="auto">
          <a:xfrm>
            <a:off x="4017786" y="3266496"/>
            <a:ext cx="0" cy="4349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26" name="Line 395"/>
          <p:cNvSpPr>
            <a:spLocks noChangeShapeType="1"/>
          </p:cNvSpPr>
          <p:nvPr/>
        </p:nvSpPr>
        <p:spPr bwMode="auto">
          <a:xfrm>
            <a:off x="4034414" y="3266496"/>
            <a:ext cx="0" cy="4445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27" name="Line 396"/>
          <p:cNvSpPr>
            <a:spLocks noChangeShapeType="1"/>
          </p:cNvSpPr>
          <p:nvPr/>
        </p:nvSpPr>
        <p:spPr bwMode="auto">
          <a:xfrm>
            <a:off x="4051042" y="3266496"/>
            <a:ext cx="0" cy="44450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28" name="Line 397"/>
          <p:cNvSpPr>
            <a:spLocks noChangeShapeType="1"/>
          </p:cNvSpPr>
          <p:nvPr/>
        </p:nvSpPr>
        <p:spPr bwMode="auto">
          <a:xfrm>
            <a:off x="4067670" y="3266496"/>
            <a:ext cx="0" cy="447675"/>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29" name="Line 398"/>
          <p:cNvSpPr>
            <a:spLocks noChangeShapeType="1"/>
          </p:cNvSpPr>
          <p:nvPr/>
        </p:nvSpPr>
        <p:spPr bwMode="auto">
          <a:xfrm>
            <a:off x="4084321" y="3266496"/>
            <a:ext cx="0" cy="450850"/>
          </a:xfrm>
          <a:prstGeom prst="line">
            <a:avLst/>
          </a:prstGeom>
          <a:noFill/>
          <a:ln w="9525" cap="rnd">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30" name="Line 399"/>
          <p:cNvSpPr>
            <a:spLocks noChangeShapeType="1"/>
          </p:cNvSpPr>
          <p:nvPr/>
        </p:nvSpPr>
        <p:spPr bwMode="auto">
          <a:xfrm>
            <a:off x="4100196" y="3266496"/>
            <a:ext cx="0" cy="460375"/>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31" name="Line 400"/>
          <p:cNvSpPr>
            <a:spLocks noChangeShapeType="1"/>
          </p:cNvSpPr>
          <p:nvPr/>
        </p:nvSpPr>
        <p:spPr bwMode="auto">
          <a:xfrm>
            <a:off x="4116978" y="3266496"/>
            <a:ext cx="0" cy="508000"/>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32" name="Line 401"/>
          <p:cNvSpPr>
            <a:spLocks noChangeShapeType="1"/>
          </p:cNvSpPr>
          <p:nvPr/>
        </p:nvSpPr>
        <p:spPr bwMode="auto">
          <a:xfrm>
            <a:off x="4133760" y="3266496"/>
            <a:ext cx="0" cy="555625"/>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33" name="Line 402"/>
          <p:cNvSpPr>
            <a:spLocks noChangeShapeType="1"/>
          </p:cNvSpPr>
          <p:nvPr/>
        </p:nvSpPr>
        <p:spPr bwMode="auto">
          <a:xfrm>
            <a:off x="4150542" y="3266496"/>
            <a:ext cx="0" cy="609600"/>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34" name="Line 403"/>
          <p:cNvSpPr>
            <a:spLocks noChangeShapeType="1"/>
          </p:cNvSpPr>
          <p:nvPr/>
        </p:nvSpPr>
        <p:spPr bwMode="auto">
          <a:xfrm>
            <a:off x="4167324" y="3266496"/>
            <a:ext cx="0" cy="650875"/>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35" name="Line 404"/>
          <p:cNvSpPr>
            <a:spLocks noChangeShapeType="1"/>
          </p:cNvSpPr>
          <p:nvPr/>
        </p:nvSpPr>
        <p:spPr bwMode="auto">
          <a:xfrm>
            <a:off x="4184106" y="3266496"/>
            <a:ext cx="0" cy="723900"/>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536" name="Line 405"/>
          <p:cNvSpPr>
            <a:spLocks noChangeShapeType="1"/>
          </p:cNvSpPr>
          <p:nvPr/>
        </p:nvSpPr>
        <p:spPr bwMode="auto">
          <a:xfrm>
            <a:off x="4200888" y="3266496"/>
            <a:ext cx="0" cy="873125"/>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9" name="Line 407"/>
          <p:cNvSpPr>
            <a:spLocks noChangeShapeType="1"/>
          </p:cNvSpPr>
          <p:nvPr/>
        </p:nvSpPr>
        <p:spPr bwMode="auto">
          <a:xfrm>
            <a:off x="4217670" y="3266496"/>
            <a:ext cx="0" cy="1035050"/>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0" name="Line 408"/>
          <p:cNvSpPr>
            <a:spLocks noChangeShapeType="1"/>
          </p:cNvSpPr>
          <p:nvPr/>
        </p:nvSpPr>
        <p:spPr bwMode="auto">
          <a:xfrm>
            <a:off x="4234452" y="3266496"/>
            <a:ext cx="0" cy="1060450"/>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1" name="Line 409"/>
          <p:cNvSpPr>
            <a:spLocks noChangeShapeType="1"/>
          </p:cNvSpPr>
          <p:nvPr/>
        </p:nvSpPr>
        <p:spPr bwMode="auto">
          <a:xfrm>
            <a:off x="4251234" y="3266496"/>
            <a:ext cx="0" cy="1060450"/>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2" name="Line 410"/>
          <p:cNvSpPr>
            <a:spLocks noChangeShapeType="1"/>
          </p:cNvSpPr>
          <p:nvPr/>
        </p:nvSpPr>
        <p:spPr bwMode="auto">
          <a:xfrm>
            <a:off x="4268016" y="3266496"/>
            <a:ext cx="0" cy="1238250"/>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3" name="Line 411"/>
          <p:cNvSpPr>
            <a:spLocks noChangeShapeType="1"/>
          </p:cNvSpPr>
          <p:nvPr/>
        </p:nvSpPr>
        <p:spPr bwMode="auto">
          <a:xfrm>
            <a:off x="4284798" y="3266496"/>
            <a:ext cx="0" cy="1254125"/>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4" name="Line 412"/>
          <p:cNvSpPr>
            <a:spLocks noChangeShapeType="1"/>
          </p:cNvSpPr>
          <p:nvPr/>
        </p:nvSpPr>
        <p:spPr bwMode="auto">
          <a:xfrm>
            <a:off x="4301580" y="3266496"/>
            <a:ext cx="0" cy="1304925"/>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5" name="Line 413"/>
          <p:cNvSpPr>
            <a:spLocks noChangeShapeType="1"/>
          </p:cNvSpPr>
          <p:nvPr/>
        </p:nvSpPr>
        <p:spPr bwMode="auto">
          <a:xfrm>
            <a:off x="4318362" y="3266496"/>
            <a:ext cx="0" cy="1311275"/>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6" name="Line 414"/>
          <p:cNvSpPr>
            <a:spLocks noChangeShapeType="1"/>
          </p:cNvSpPr>
          <p:nvPr/>
        </p:nvSpPr>
        <p:spPr bwMode="auto">
          <a:xfrm>
            <a:off x="4335146" y="3266496"/>
            <a:ext cx="0" cy="1533525"/>
          </a:xfrm>
          <a:prstGeom prst="line">
            <a:avLst/>
          </a:prstGeom>
          <a:noFill/>
          <a:ln w="9525"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27" name="Line 415"/>
          <p:cNvSpPr>
            <a:spLocks noChangeShapeType="1"/>
          </p:cNvSpPr>
          <p:nvPr/>
        </p:nvSpPr>
        <p:spPr bwMode="auto">
          <a:xfrm flipH="1">
            <a:off x="939483" y="4800021"/>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1F497D"/>
              </a:solidFill>
            </a:endParaRPr>
          </a:p>
        </p:txBody>
      </p:sp>
      <p:sp>
        <p:nvSpPr>
          <p:cNvPr id="28" name="Line 416"/>
          <p:cNvSpPr>
            <a:spLocks noChangeShapeType="1"/>
          </p:cNvSpPr>
          <p:nvPr/>
        </p:nvSpPr>
        <p:spPr bwMode="auto">
          <a:xfrm flipH="1">
            <a:off x="939483" y="4492046"/>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1F497D"/>
              </a:solidFill>
            </a:endParaRPr>
          </a:p>
        </p:txBody>
      </p:sp>
      <p:sp>
        <p:nvSpPr>
          <p:cNvPr id="29" name="Line 417"/>
          <p:cNvSpPr>
            <a:spLocks noChangeShapeType="1"/>
          </p:cNvSpPr>
          <p:nvPr/>
        </p:nvSpPr>
        <p:spPr bwMode="auto">
          <a:xfrm flipH="1">
            <a:off x="939483" y="4187246"/>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1F497D"/>
              </a:solidFill>
            </a:endParaRPr>
          </a:p>
        </p:txBody>
      </p:sp>
      <p:sp>
        <p:nvSpPr>
          <p:cNvPr id="30" name="Line 418"/>
          <p:cNvSpPr>
            <a:spLocks noChangeShapeType="1"/>
          </p:cNvSpPr>
          <p:nvPr/>
        </p:nvSpPr>
        <p:spPr bwMode="auto">
          <a:xfrm flipH="1">
            <a:off x="939483" y="3882446"/>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1F497D"/>
              </a:solidFill>
            </a:endParaRPr>
          </a:p>
        </p:txBody>
      </p:sp>
      <p:sp>
        <p:nvSpPr>
          <p:cNvPr id="31" name="Line 419"/>
          <p:cNvSpPr>
            <a:spLocks noChangeShapeType="1"/>
          </p:cNvSpPr>
          <p:nvPr/>
        </p:nvSpPr>
        <p:spPr bwMode="auto">
          <a:xfrm flipH="1">
            <a:off x="939483" y="3571296"/>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1F497D"/>
              </a:solidFill>
            </a:endParaRPr>
          </a:p>
        </p:txBody>
      </p:sp>
      <p:sp>
        <p:nvSpPr>
          <p:cNvPr id="32" name="Line 420"/>
          <p:cNvSpPr>
            <a:spLocks noChangeShapeType="1"/>
          </p:cNvSpPr>
          <p:nvPr/>
        </p:nvSpPr>
        <p:spPr bwMode="auto">
          <a:xfrm flipH="1">
            <a:off x="939483" y="3266496"/>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1F497D"/>
              </a:solidFill>
            </a:endParaRPr>
          </a:p>
        </p:txBody>
      </p:sp>
      <p:sp>
        <p:nvSpPr>
          <p:cNvPr id="33" name="Line 421"/>
          <p:cNvSpPr>
            <a:spLocks noChangeShapeType="1"/>
          </p:cNvSpPr>
          <p:nvPr/>
        </p:nvSpPr>
        <p:spPr bwMode="auto">
          <a:xfrm flipH="1">
            <a:off x="939483" y="2964871"/>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1F497D"/>
              </a:solidFill>
            </a:endParaRPr>
          </a:p>
        </p:txBody>
      </p:sp>
      <p:sp>
        <p:nvSpPr>
          <p:cNvPr id="34" name="Line 422"/>
          <p:cNvSpPr>
            <a:spLocks noChangeShapeType="1"/>
          </p:cNvSpPr>
          <p:nvPr/>
        </p:nvSpPr>
        <p:spPr bwMode="auto">
          <a:xfrm flipH="1">
            <a:off x="939483" y="2653721"/>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1F497D"/>
              </a:solidFill>
            </a:endParaRPr>
          </a:p>
        </p:txBody>
      </p:sp>
      <p:sp>
        <p:nvSpPr>
          <p:cNvPr id="35" name="Line 423"/>
          <p:cNvSpPr>
            <a:spLocks noChangeShapeType="1"/>
          </p:cNvSpPr>
          <p:nvPr/>
        </p:nvSpPr>
        <p:spPr bwMode="auto">
          <a:xfrm flipH="1">
            <a:off x="939483" y="2348921"/>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1F497D"/>
              </a:solidFill>
            </a:endParaRPr>
          </a:p>
        </p:txBody>
      </p:sp>
      <p:sp>
        <p:nvSpPr>
          <p:cNvPr id="36" name="Line 424"/>
          <p:cNvSpPr>
            <a:spLocks noChangeShapeType="1"/>
          </p:cNvSpPr>
          <p:nvPr/>
        </p:nvSpPr>
        <p:spPr bwMode="auto">
          <a:xfrm flipH="1">
            <a:off x="939483" y="2044121"/>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1F497D"/>
              </a:solidFill>
            </a:endParaRPr>
          </a:p>
        </p:txBody>
      </p:sp>
      <p:sp>
        <p:nvSpPr>
          <p:cNvPr id="37" name="Line 425"/>
          <p:cNvSpPr>
            <a:spLocks noChangeShapeType="1"/>
          </p:cNvSpPr>
          <p:nvPr/>
        </p:nvSpPr>
        <p:spPr bwMode="auto">
          <a:xfrm flipH="1">
            <a:off x="939483" y="1736146"/>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1F497D"/>
              </a:solidFill>
            </a:endParaRPr>
          </a:p>
        </p:txBody>
      </p:sp>
      <p:sp>
        <p:nvSpPr>
          <p:cNvPr id="38" name="Line 426"/>
          <p:cNvSpPr>
            <a:spLocks noChangeShapeType="1"/>
          </p:cNvSpPr>
          <p:nvPr/>
        </p:nvSpPr>
        <p:spPr bwMode="auto">
          <a:xfrm>
            <a:off x="1015683" y="2964871"/>
            <a:ext cx="3382963" cy="0"/>
          </a:xfrm>
          <a:prstGeom prst="line">
            <a:avLst/>
          </a:prstGeom>
          <a:noFill/>
          <a:ln w="12700" cap="sq">
            <a:solidFill>
              <a:schemeClr val="tx1"/>
            </a:solidFill>
            <a:prstDash val="sys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39" name="Line 427"/>
          <p:cNvSpPr>
            <a:spLocks noChangeShapeType="1"/>
          </p:cNvSpPr>
          <p:nvPr/>
        </p:nvSpPr>
        <p:spPr bwMode="auto">
          <a:xfrm>
            <a:off x="1015683" y="3726871"/>
            <a:ext cx="3382963" cy="0"/>
          </a:xfrm>
          <a:prstGeom prst="line">
            <a:avLst/>
          </a:prstGeom>
          <a:noFill/>
          <a:ln w="12700" cap="sq">
            <a:solidFill>
              <a:schemeClr val="tx1"/>
            </a:solidFill>
            <a:prstDash val="sys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40" name="Line 428"/>
          <p:cNvSpPr>
            <a:spLocks noChangeShapeType="1"/>
          </p:cNvSpPr>
          <p:nvPr/>
        </p:nvSpPr>
        <p:spPr bwMode="auto">
          <a:xfrm flipV="1">
            <a:off x="1015683" y="1739320"/>
            <a:ext cx="0" cy="322262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1F497D"/>
              </a:solidFill>
            </a:endParaRPr>
          </a:p>
        </p:txBody>
      </p:sp>
      <p:sp>
        <p:nvSpPr>
          <p:cNvPr id="41" name="Line 429"/>
          <p:cNvSpPr>
            <a:spLocks noChangeShapeType="1"/>
          </p:cNvSpPr>
          <p:nvPr/>
        </p:nvSpPr>
        <p:spPr bwMode="auto">
          <a:xfrm flipH="1">
            <a:off x="1015683" y="4961946"/>
            <a:ext cx="3408363"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1F497D"/>
              </a:solidFill>
            </a:endParaRPr>
          </a:p>
        </p:txBody>
      </p:sp>
      <p:sp>
        <p:nvSpPr>
          <p:cNvPr id="10269" name="Line 480"/>
          <p:cNvSpPr>
            <a:spLocks noChangeShapeType="1"/>
          </p:cNvSpPr>
          <p:nvPr/>
        </p:nvSpPr>
        <p:spPr bwMode="auto">
          <a:xfrm flipH="1">
            <a:off x="5267267" y="4800021"/>
            <a:ext cx="66675"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270" name="Line 481"/>
          <p:cNvSpPr>
            <a:spLocks noChangeShapeType="1"/>
          </p:cNvSpPr>
          <p:nvPr/>
        </p:nvSpPr>
        <p:spPr bwMode="auto">
          <a:xfrm flipH="1">
            <a:off x="5267267" y="4492046"/>
            <a:ext cx="66675"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271" name="Line 482"/>
          <p:cNvSpPr>
            <a:spLocks noChangeShapeType="1"/>
          </p:cNvSpPr>
          <p:nvPr/>
        </p:nvSpPr>
        <p:spPr bwMode="auto">
          <a:xfrm flipH="1">
            <a:off x="5267267" y="4187246"/>
            <a:ext cx="66675"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272" name="Line 483"/>
          <p:cNvSpPr>
            <a:spLocks noChangeShapeType="1"/>
          </p:cNvSpPr>
          <p:nvPr/>
        </p:nvSpPr>
        <p:spPr bwMode="auto">
          <a:xfrm flipH="1">
            <a:off x="5267267" y="3882446"/>
            <a:ext cx="66675"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273" name="Line 484"/>
          <p:cNvSpPr>
            <a:spLocks noChangeShapeType="1"/>
          </p:cNvSpPr>
          <p:nvPr/>
        </p:nvSpPr>
        <p:spPr bwMode="auto">
          <a:xfrm flipH="1">
            <a:off x="5267267" y="3571296"/>
            <a:ext cx="66675"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274" name="Line 485"/>
          <p:cNvSpPr>
            <a:spLocks noChangeShapeType="1"/>
          </p:cNvSpPr>
          <p:nvPr/>
        </p:nvSpPr>
        <p:spPr bwMode="auto">
          <a:xfrm flipH="1">
            <a:off x="5267267" y="3266496"/>
            <a:ext cx="66675"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275" name="Line 486"/>
          <p:cNvSpPr>
            <a:spLocks noChangeShapeType="1"/>
          </p:cNvSpPr>
          <p:nvPr/>
        </p:nvSpPr>
        <p:spPr bwMode="auto">
          <a:xfrm flipH="1">
            <a:off x="5267267" y="2964871"/>
            <a:ext cx="66675"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276" name="Line 487"/>
          <p:cNvSpPr>
            <a:spLocks noChangeShapeType="1"/>
          </p:cNvSpPr>
          <p:nvPr/>
        </p:nvSpPr>
        <p:spPr bwMode="auto">
          <a:xfrm flipH="1">
            <a:off x="5267267" y="2653721"/>
            <a:ext cx="66675"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277" name="Line 488"/>
          <p:cNvSpPr>
            <a:spLocks noChangeShapeType="1"/>
          </p:cNvSpPr>
          <p:nvPr/>
        </p:nvSpPr>
        <p:spPr bwMode="auto">
          <a:xfrm flipH="1">
            <a:off x="5267267" y="2348921"/>
            <a:ext cx="66675"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278" name="Line 489"/>
          <p:cNvSpPr>
            <a:spLocks noChangeShapeType="1"/>
          </p:cNvSpPr>
          <p:nvPr/>
        </p:nvSpPr>
        <p:spPr bwMode="auto">
          <a:xfrm flipH="1">
            <a:off x="5267267" y="2044121"/>
            <a:ext cx="66675"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279" name="Line 490"/>
          <p:cNvSpPr>
            <a:spLocks noChangeShapeType="1"/>
          </p:cNvSpPr>
          <p:nvPr/>
        </p:nvSpPr>
        <p:spPr bwMode="auto">
          <a:xfrm flipH="1">
            <a:off x="5267267" y="1736146"/>
            <a:ext cx="66675"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280" name="Line 491"/>
          <p:cNvSpPr>
            <a:spLocks noChangeShapeType="1"/>
          </p:cNvSpPr>
          <p:nvPr/>
        </p:nvSpPr>
        <p:spPr bwMode="auto">
          <a:xfrm>
            <a:off x="5340292" y="2964871"/>
            <a:ext cx="3382963" cy="0"/>
          </a:xfrm>
          <a:prstGeom prst="line">
            <a:avLst/>
          </a:prstGeom>
          <a:noFill/>
          <a:ln w="12700" cap="sq">
            <a:solidFill>
              <a:schemeClr val="tx1"/>
            </a:solidFill>
            <a:prstDash val="sys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281" name="Line 492"/>
          <p:cNvSpPr>
            <a:spLocks noChangeShapeType="1"/>
          </p:cNvSpPr>
          <p:nvPr/>
        </p:nvSpPr>
        <p:spPr bwMode="auto">
          <a:xfrm>
            <a:off x="5340292" y="3726871"/>
            <a:ext cx="3382963" cy="0"/>
          </a:xfrm>
          <a:prstGeom prst="line">
            <a:avLst/>
          </a:prstGeom>
          <a:noFill/>
          <a:ln w="12700" cap="sq">
            <a:solidFill>
              <a:schemeClr val="tx1"/>
            </a:solidFill>
            <a:prstDash val="sys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282" name="Line 493"/>
          <p:cNvSpPr>
            <a:spLocks noChangeShapeType="1"/>
          </p:cNvSpPr>
          <p:nvPr/>
        </p:nvSpPr>
        <p:spPr bwMode="auto">
          <a:xfrm flipV="1">
            <a:off x="5340292" y="1739320"/>
            <a:ext cx="0" cy="322262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10283" name="Line 494"/>
          <p:cNvSpPr>
            <a:spLocks noChangeShapeType="1"/>
          </p:cNvSpPr>
          <p:nvPr/>
        </p:nvSpPr>
        <p:spPr bwMode="auto">
          <a:xfrm flipH="1">
            <a:off x="5340292" y="4961946"/>
            <a:ext cx="3408363"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561" name="Line 426"/>
          <p:cNvSpPr>
            <a:spLocks noChangeShapeType="1"/>
          </p:cNvSpPr>
          <p:nvPr/>
        </p:nvSpPr>
        <p:spPr bwMode="auto">
          <a:xfrm>
            <a:off x="1015683" y="3265861"/>
            <a:ext cx="3382963"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562" name="Line 491"/>
          <p:cNvSpPr>
            <a:spLocks noChangeShapeType="1"/>
          </p:cNvSpPr>
          <p:nvPr/>
        </p:nvSpPr>
        <p:spPr bwMode="auto">
          <a:xfrm>
            <a:off x="5340292" y="3265861"/>
            <a:ext cx="3382963"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2E3192"/>
              </a:solidFill>
            </a:endParaRPr>
          </a:p>
        </p:txBody>
      </p:sp>
      <p:sp>
        <p:nvSpPr>
          <p:cNvPr id="564" name="TextBox 338"/>
          <p:cNvSpPr txBox="1">
            <a:spLocks noChangeArrowheads="1"/>
          </p:cNvSpPr>
          <p:nvPr/>
        </p:nvSpPr>
        <p:spPr bwMode="auto">
          <a:xfrm rot="16200000">
            <a:off x="3016595" y="3121705"/>
            <a:ext cx="3419402" cy="276999"/>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a:solidFill>
                  <a:schemeClr val="tx1"/>
                </a:solidFill>
                <a:latin typeface="Arial" pitchFamily="34" charset="0"/>
                <a:ea typeface="ヒラギノ角ゴ Pro W3"/>
                <a:cs typeface="ヒラギノ角ゴ Pro W3"/>
              </a:defRPr>
            </a:lvl1pPr>
            <a:lvl2pPr marL="742950" indent="-285750" eaLnBrk="0" hangingPunct="0">
              <a:defRPr>
                <a:solidFill>
                  <a:schemeClr val="tx1"/>
                </a:solidFill>
                <a:latin typeface="Arial" pitchFamily="34" charset="0"/>
                <a:ea typeface="ヒラギノ角ゴ Pro W3"/>
                <a:cs typeface="ヒラギノ角ゴ Pro W3"/>
              </a:defRPr>
            </a:lvl2pPr>
            <a:lvl3pPr marL="1143000" indent="-228600" eaLnBrk="0" hangingPunct="0">
              <a:defRPr>
                <a:solidFill>
                  <a:schemeClr val="tx1"/>
                </a:solidFill>
                <a:latin typeface="Arial" pitchFamily="34" charset="0"/>
                <a:ea typeface="ヒラギノ角ゴ Pro W3"/>
                <a:cs typeface="ヒラギノ角ゴ Pro W3"/>
              </a:defRPr>
            </a:lvl3pPr>
            <a:lvl4pPr marL="1600200" indent="-228600" eaLnBrk="0" hangingPunct="0">
              <a:defRPr>
                <a:solidFill>
                  <a:schemeClr val="tx1"/>
                </a:solidFill>
                <a:latin typeface="Arial" pitchFamily="34" charset="0"/>
                <a:ea typeface="ヒラギノ角ゴ Pro W3"/>
                <a:cs typeface="ヒラギノ角ゴ Pro W3"/>
              </a:defRPr>
            </a:lvl4pPr>
            <a:lvl5pPr marL="2057400" indent="-228600" eaLnBrk="0" hangingPunct="0">
              <a:defRPr>
                <a:solidFill>
                  <a:schemeClr val="tx1"/>
                </a:solidFill>
                <a:latin typeface="Arial" pitchFamily="34" charset="0"/>
                <a:ea typeface="ヒラギノ角ゴ Pro W3"/>
                <a:cs typeface="ヒラギノ角ゴ Pro W3"/>
              </a:defRPr>
            </a:lvl5pPr>
            <a:lvl6pPr marL="25146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6pPr>
            <a:lvl7pPr marL="29718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7pPr>
            <a:lvl8pPr marL="34290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8pPr>
            <a:lvl9pPr marL="38862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9pPr>
          </a:lstStyle>
          <a:p>
            <a:pPr algn="ctr" defTabSz="457200" eaLnBrk="1" fontAlgn="base" hangingPunct="1">
              <a:spcBef>
                <a:spcPct val="0"/>
              </a:spcBef>
              <a:spcAft>
                <a:spcPct val="0"/>
              </a:spcAft>
            </a:pPr>
            <a:r>
              <a:rPr lang="en-GB" sz="1200" b="1" dirty="0">
                <a:solidFill>
                  <a:prstClr val="black"/>
                </a:solidFill>
                <a:ea typeface="MS PGothic" pitchFamily="34" charset="-128"/>
              </a:rPr>
              <a:t>Maximum % </a:t>
            </a:r>
            <a:r>
              <a:rPr lang="en-GB" sz="1200" b="1" dirty="0" smtClean="0">
                <a:solidFill>
                  <a:prstClr val="black"/>
                </a:solidFill>
                <a:ea typeface="MS PGothic" pitchFamily="34" charset="-128"/>
              </a:rPr>
              <a:t>Decrease From Baseline SLD</a:t>
            </a:r>
            <a:endParaRPr lang="en-US" sz="1200" b="1" dirty="0">
              <a:solidFill>
                <a:prstClr val="black"/>
              </a:solidFill>
              <a:ea typeface="MS PGothic" pitchFamily="34" charset="-128"/>
            </a:endParaRPr>
          </a:p>
        </p:txBody>
      </p:sp>
      <p:sp>
        <p:nvSpPr>
          <p:cNvPr id="565" name="TextBox 564"/>
          <p:cNvSpPr txBox="1"/>
          <p:nvPr/>
        </p:nvSpPr>
        <p:spPr bwMode="auto">
          <a:xfrm>
            <a:off x="4761257" y="1644593"/>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100</a:t>
            </a:r>
          </a:p>
        </p:txBody>
      </p:sp>
      <p:sp>
        <p:nvSpPr>
          <p:cNvPr id="566" name="TextBox 565"/>
          <p:cNvSpPr txBox="1"/>
          <p:nvPr/>
        </p:nvSpPr>
        <p:spPr bwMode="auto">
          <a:xfrm>
            <a:off x="4761257" y="1950727"/>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80</a:t>
            </a:r>
          </a:p>
        </p:txBody>
      </p:sp>
      <p:sp>
        <p:nvSpPr>
          <p:cNvPr id="567" name="TextBox 566"/>
          <p:cNvSpPr txBox="1"/>
          <p:nvPr/>
        </p:nvSpPr>
        <p:spPr bwMode="auto">
          <a:xfrm>
            <a:off x="4761257" y="2256860"/>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60</a:t>
            </a:r>
          </a:p>
        </p:txBody>
      </p:sp>
      <p:sp>
        <p:nvSpPr>
          <p:cNvPr id="568" name="TextBox 567"/>
          <p:cNvSpPr txBox="1"/>
          <p:nvPr/>
        </p:nvSpPr>
        <p:spPr bwMode="auto">
          <a:xfrm>
            <a:off x="4761257" y="2562994"/>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40</a:t>
            </a:r>
          </a:p>
        </p:txBody>
      </p:sp>
      <p:sp>
        <p:nvSpPr>
          <p:cNvPr id="569" name="TextBox 568"/>
          <p:cNvSpPr txBox="1"/>
          <p:nvPr/>
        </p:nvSpPr>
        <p:spPr bwMode="auto">
          <a:xfrm>
            <a:off x="4761257" y="2869128"/>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20</a:t>
            </a:r>
          </a:p>
        </p:txBody>
      </p:sp>
      <p:sp>
        <p:nvSpPr>
          <p:cNvPr id="570" name="TextBox 569"/>
          <p:cNvSpPr txBox="1"/>
          <p:nvPr/>
        </p:nvSpPr>
        <p:spPr bwMode="auto">
          <a:xfrm>
            <a:off x="4761257" y="3175262"/>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0</a:t>
            </a:r>
          </a:p>
        </p:txBody>
      </p:sp>
      <p:sp>
        <p:nvSpPr>
          <p:cNvPr id="571" name="TextBox 570"/>
          <p:cNvSpPr txBox="1"/>
          <p:nvPr/>
        </p:nvSpPr>
        <p:spPr bwMode="auto">
          <a:xfrm>
            <a:off x="4761257" y="3481396"/>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–20</a:t>
            </a:r>
          </a:p>
        </p:txBody>
      </p:sp>
      <p:sp>
        <p:nvSpPr>
          <p:cNvPr id="572" name="TextBox 571"/>
          <p:cNvSpPr txBox="1"/>
          <p:nvPr/>
        </p:nvSpPr>
        <p:spPr bwMode="auto">
          <a:xfrm>
            <a:off x="4761257" y="3787530"/>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–40</a:t>
            </a:r>
          </a:p>
        </p:txBody>
      </p:sp>
      <p:sp>
        <p:nvSpPr>
          <p:cNvPr id="573" name="TextBox 572"/>
          <p:cNvSpPr txBox="1"/>
          <p:nvPr/>
        </p:nvSpPr>
        <p:spPr bwMode="auto">
          <a:xfrm>
            <a:off x="4761257" y="4093664"/>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–60</a:t>
            </a:r>
          </a:p>
        </p:txBody>
      </p:sp>
      <p:sp>
        <p:nvSpPr>
          <p:cNvPr id="574" name="TextBox 573"/>
          <p:cNvSpPr txBox="1"/>
          <p:nvPr/>
        </p:nvSpPr>
        <p:spPr bwMode="auto">
          <a:xfrm>
            <a:off x="4761257" y="4399798"/>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–80</a:t>
            </a:r>
          </a:p>
        </p:txBody>
      </p:sp>
      <p:sp>
        <p:nvSpPr>
          <p:cNvPr id="575" name="TextBox 574"/>
          <p:cNvSpPr txBox="1"/>
          <p:nvPr/>
        </p:nvSpPr>
        <p:spPr bwMode="auto">
          <a:xfrm>
            <a:off x="4761257" y="4705928"/>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–100</a:t>
            </a:r>
          </a:p>
        </p:txBody>
      </p:sp>
      <p:sp>
        <p:nvSpPr>
          <p:cNvPr id="576" name="TextBox 338"/>
          <p:cNvSpPr txBox="1">
            <a:spLocks noChangeArrowheads="1"/>
          </p:cNvSpPr>
          <p:nvPr/>
        </p:nvSpPr>
        <p:spPr bwMode="auto">
          <a:xfrm rot="16200000">
            <a:off x="-1311050" y="3109778"/>
            <a:ext cx="34432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ヒラギノ角ゴ Pro W3"/>
                <a:cs typeface="ヒラギノ角ゴ Pro W3"/>
              </a:defRPr>
            </a:lvl1pPr>
            <a:lvl2pPr marL="742950" indent="-285750" eaLnBrk="0" hangingPunct="0">
              <a:defRPr>
                <a:solidFill>
                  <a:schemeClr val="tx1"/>
                </a:solidFill>
                <a:latin typeface="Arial" pitchFamily="34" charset="0"/>
                <a:ea typeface="ヒラギノ角ゴ Pro W3"/>
                <a:cs typeface="ヒラギノ角ゴ Pro W3"/>
              </a:defRPr>
            </a:lvl2pPr>
            <a:lvl3pPr marL="1143000" indent="-228600" eaLnBrk="0" hangingPunct="0">
              <a:defRPr>
                <a:solidFill>
                  <a:schemeClr val="tx1"/>
                </a:solidFill>
                <a:latin typeface="Arial" pitchFamily="34" charset="0"/>
                <a:ea typeface="ヒラギノ角ゴ Pro W3"/>
                <a:cs typeface="ヒラギノ角ゴ Pro W3"/>
              </a:defRPr>
            </a:lvl3pPr>
            <a:lvl4pPr marL="1600200" indent="-228600" eaLnBrk="0" hangingPunct="0">
              <a:defRPr>
                <a:solidFill>
                  <a:schemeClr val="tx1"/>
                </a:solidFill>
                <a:latin typeface="Arial" pitchFamily="34" charset="0"/>
                <a:ea typeface="ヒラギノ角ゴ Pro W3"/>
                <a:cs typeface="ヒラギノ角ゴ Pro W3"/>
              </a:defRPr>
            </a:lvl4pPr>
            <a:lvl5pPr marL="2057400" indent="-228600" eaLnBrk="0" hangingPunct="0">
              <a:defRPr>
                <a:solidFill>
                  <a:schemeClr val="tx1"/>
                </a:solidFill>
                <a:latin typeface="Arial" pitchFamily="34" charset="0"/>
                <a:ea typeface="ヒラギノ角ゴ Pro W3"/>
                <a:cs typeface="ヒラギノ角ゴ Pro W3"/>
              </a:defRPr>
            </a:lvl5pPr>
            <a:lvl6pPr marL="25146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6pPr>
            <a:lvl7pPr marL="29718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7pPr>
            <a:lvl8pPr marL="34290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8pPr>
            <a:lvl9pPr marL="38862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9pPr>
          </a:lstStyle>
          <a:p>
            <a:pPr algn="ctr" defTabSz="457200" eaLnBrk="1" fontAlgn="base" hangingPunct="1">
              <a:spcBef>
                <a:spcPct val="0"/>
              </a:spcBef>
              <a:spcAft>
                <a:spcPct val="0"/>
              </a:spcAft>
            </a:pPr>
            <a:r>
              <a:rPr lang="en-GB" sz="1200" b="1" dirty="0">
                <a:solidFill>
                  <a:prstClr val="black"/>
                </a:solidFill>
                <a:ea typeface="MS PGothic" pitchFamily="34" charset="-128"/>
              </a:rPr>
              <a:t>Maximum % </a:t>
            </a:r>
            <a:r>
              <a:rPr lang="en-GB" sz="1200" b="1" dirty="0" smtClean="0">
                <a:solidFill>
                  <a:prstClr val="black"/>
                </a:solidFill>
                <a:ea typeface="MS PGothic" pitchFamily="34" charset="-128"/>
              </a:rPr>
              <a:t>Decrease From Baseline SLD</a:t>
            </a:r>
            <a:endParaRPr lang="en-US" sz="1200" b="1" dirty="0">
              <a:solidFill>
                <a:prstClr val="black"/>
              </a:solidFill>
              <a:ea typeface="MS PGothic" pitchFamily="34" charset="-128"/>
            </a:endParaRPr>
          </a:p>
        </p:txBody>
      </p:sp>
      <p:sp>
        <p:nvSpPr>
          <p:cNvPr id="577" name="TextBox 576"/>
          <p:cNvSpPr txBox="1"/>
          <p:nvPr/>
        </p:nvSpPr>
        <p:spPr bwMode="auto">
          <a:xfrm>
            <a:off x="433097" y="1644593"/>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100</a:t>
            </a:r>
          </a:p>
        </p:txBody>
      </p:sp>
      <p:sp>
        <p:nvSpPr>
          <p:cNvPr id="578" name="TextBox 577"/>
          <p:cNvSpPr txBox="1"/>
          <p:nvPr/>
        </p:nvSpPr>
        <p:spPr bwMode="auto">
          <a:xfrm>
            <a:off x="433097" y="1950727"/>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80</a:t>
            </a:r>
          </a:p>
        </p:txBody>
      </p:sp>
      <p:sp>
        <p:nvSpPr>
          <p:cNvPr id="579" name="TextBox 578"/>
          <p:cNvSpPr txBox="1"/>
          <p:nvPr/>
        </p:nvSpPr>
        <p:spPr bwMode="auto">
          <a:xfrm>
            <a:off x="433097" y="2256860"/>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60</a:t>
            </a:r>
          </a:p>
        </p:txBody>
      </p:sp>
      <p:sp>
        <p:nvSpPr>
          <p:cNvPr id="580" name="TextBox 579"/>
          <p:cNvSpPr txBox="1"/>
          <p:nvPr/>
        </p:nvSpPr>
        <p:spPr bwMode="auto">
          <a:xfrm>
            <a:off x="433097" y="2562994"/>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40</a:t>
            </a:r>
          </a:p>
        </p:txBody>
      </p:sp>
      <p:sp>
        <p:nvSpPr>
          <p:cNvPr id="581" name="TextBox 580"/>
          <p:cNvSpPr txBox="1"/>
          <p:nvPr/>
        </p:nvSpPr>
        <p:spPr bwMode="auto">
          <a:xfrm>
            <a:off x="433097" y="2869128"/>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20</a:t>
            </a:r>
          </a:p>
        </p:txBody>
      </p:sp>
      <p:sp>
        <p:nvSpPr>
          <p:cNvPr id="582" name="TextBox 581"/>
          <p:cNvSpPr txBox="1"/>
          <p:nvPr/>
        </p:nvSpPr>
        <p:spPr bwMode="auto">
          <a:xfrm>
            <a:off x="433097" y="3175262"/>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0</a:t>
            </a:r>
          </a:p>
        </p:txBody>
      </p:sp>
      <p:sp>
        <p:nvSpPr>
          <p:cNvPr id="583" name="TextBox 582"/>
          <p:cNvSpPr txBox="1"/>
          <p:nvPr/>
        </p:nvSpPr>
        <p:spPr bwMode="auto">
          <a:xfrm>
            <a:off x="433097" y="3481396"/>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–20</a:t>
            </a:r>
          </a:p>
        </p:txBody>
      </p:sp>
      <p:sp>
        <p:nvSpPr>
          <p:cNvPr id="584" name="TextBox 583"/>
          <p:cNvSpPr txBox="1"/>
          <p:nvPr/>
        </p:nvSpPr>
        <p:spPr bwMode="auto">
          <a:xfrm>
            <a:off x="433097" y="3787530"/>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–40</a:t>
            </a:r>
          </a:p>
        </p:txBody>
      </p:sp>
      <p:sp>
        <p:nvSpPr>
          <p:cNvPr id="585" name="TextBox 584"/>
          <p:cNvSpPr txBox="1"/>
          <p:nvPr/>
        </p:nvSpPr>
        <p:spPr bwMode="auto">
          <a:xfrm>
            <a:off x="433097" y="4093664"/>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–60</a:t>
            </a:r>
          </a:p>
        </p:txBody>
      </p:sp>
      <p:sp>
        <p:nvSpPr>
          <p:cNvPr id="586" name="TextBox 585"/>
          <p:cNvSpPr txBox="1"/>
          <p:nvPr/>
        </p:nvSpPr>
        <p:spPr bwMode="auto">
          <a:xfrm>
            <a:off x="433097" y="4399798"/>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–80</a:t>
            </a:r>
          </a:p>
        </p:txBody>
      </p:sp>
      <p:sp>
        <p:nvSpPr>
          <p:cNvPr id="587" name="TextBox 586"/>
          <p:cNvSpPr txBox="1"/>
          <p:nvPr/>
        </p:nvSpPr>
        <p:spPr bwMode="auto">
          <a:xfrm>
            <a:off x="433097" y="4705928"/>
            <a:ext cx="463379" cy="184666"/>
          </a:xfrm>
          <a:prstGeom prst="rect">
            <a:avLst/>
          </a:prstGeom>
          <a:noFill/>
          <a:ln w="9525">
            <a:noFill/>
            <a:miter lim="800000"/>
            <a:headEnd/>
            <a:tailEnd/>
          </a:ln>
          <a:effectLst/>
        </p:spPr>
        <p:txBody>
          <a:bodyPr wrap="square" lIns="0" tIns="0" rIns="0" bIns="0" rtlCol="0" anchor="t" anchorCtr="0">
            <a:spAutoFit/>
          </a:bodyPr>
          <a:lstStyle/>
          <a:p>
            <a:pPr algn="r" defTabSz="457200" fontAlgn="base">
              <a:spcBef>
                <a:spcPct val="0"/>
              </a:spcBef>
              <a:spcAft>
                <a:spcPts val="947"/>
              </a:spcAft>
            </a:pPr>
            <a:r>
              <a:rPr lang="en-GB" sz="1200" b="1" kern="0" dirty="0">
                <a:solidFill>
                  <a:prstClr val="black"/>
                </a:solidFill>
              </a:rPr>
              <a:t>–100</a:t>
            </a:r>
          </a:p>
        </p:txBody>
      </p:sp>
      <p:sp>
        <p:nvSpPr>
          <p:cNvPr id="588" name="TextBox 338"/>
          <p:cNvSpPr txBox="1">
            <a:spLocks noChangeArrowheads="1"/>
          </p:cNvSpPr>
          <p:nvPr/>
        </p:nvSpPr>
        <p:spPr bwMode="auto">
          <a:xfrm>
            <a:off x="1044564" y="5103716"/>
            <a:ext cx="33672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ヒラギノ角ゴ Pro W3"/>
                <a:cs typeface="ヒラギノ角ゴ Pro W3"/>
              </a:defRPr>
            </a:lvl1pPr>
            <a:lvl2pPr marL="742950" indent="-285750" eaLnBrk="0" hangingPunct="0">
              <a:defRPr>
                <a:solidFill>
                  <a:schemeClr val="tx1"/>
                </a:solidFill>
                <a:latin typeface="Arial" pitchFamily="34" charset="0"/>
                <a:ea typeface="ヒラギノ角ゴ Pro W3"/>
                <a:cs typeface="ヒラギノ角ゴ Pro W3"/>
              </a:defRPr>
            </a:lvl2pPr>
            <a:lvl3pPr marL="1143000" indent="-228600" eaLnBrk="0" hangingPunct="0">
              <a:defRPr>
                <a:solidFill>
                  <a:schemeClr val="tx1"/>
                </a:solidFill>
                <a:latin typeface="Arial" pitchFamily="34" charset="0"/>
                <a:ea typeface="ヒラギノ角ゴ Pro W3"/>
                <a:cs typeface="ヒラギノ角ゴ Pro W3"/>
              </a:defRPr>
            </a:lvl3pPr>
            <a:lvl4pPr marL="1600200" indent="-228600" eaLnBrk="0" hangingPunct="0">
              <a:defRPr>
                <a:solidFill>
                  <a:schemeClr val="tx1"/>
                </a:solidFill>
                <a:latin typeface="Arial" pitchFamily="34" charset="0"/>
                <a:ea typeface="ヒラギノ角ゴ Pro W3"/>
                <a:cs typeface="ヒラギノ角ゴ Pro W3"/>
              </a:defRPr>
            </a:lvl4pPr>
            <a:lvl5pPr marL="2057400" indent="-228600" eaLnBrk="0" hangingPunct="0">
              <a:defRPr>
                <a:solidFill>
                  <a:schemeClr val="tx1"/>
                </a:solidFill>
                <a:latin typeface="Arial" pitchFamily="34" charset="0"/>
                <a:ea typeface="ヒラギノ角ゴ Pro W3"/>
                <a:cs typeface="ヒラギノ角ゴ Pro W3"/>
              </a:defRPr>
            </a:lvl5pPr>
            <a:lvl6pPr marL="25146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6pPr>
            <a:lvl7pPr marL="29718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7pPr>
            <a:lvl8pPr marL="34290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8pPr>
            <a:lvl9pPr marL="38862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9pPr>
          </a:lstStyle>
          <a:p>
            <a:pPr algn="ctr" defTabSz="457200" eaLnBrk="1" fontAlgn="base" hangingPunct="1">
              <a:spcBef>
                <a:spcPct val="0"/>
              </a:spcBef>
              <a:spcAft>
                <a:spcPct val="0"/>
              </a:spcAft>
            </a:pPr>
            <a:r>
              <a:rPr lang="en-US" sz="1200" b="1" dirty="0">
                <a:solidFill>
                  <a:prstClr val="black"/>
                </a:solidFill>
                <a:ea typeface="MS PGothic" pitchFamily="34" charset="-128"/>
              </a:rPr>
              <a:t>Sorted patient index</a:t>
            </a:r>
          </a:p>
        </p:txBody>
      </p:sp>
      <p:sp>
        <p:nvSpPr>
          <p:cNvPr id="589" name="TextBox 338"/>
          <p:cNvSpPr txBox="1">
            <a:spLocks noChangeArrowheads="1"/>
          </p:cNvSpPr>
          <p:nvPr/>
        </p:nvSpPr>
        <p:spPr bwMode="auto">
          <a:xfrm>
            <a:off x="5264131" y="5135978"/>
            <a:ext cx="33672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ヒラギノ角ゴ Pro W3"/>
                <a:cs typeface="ヒラギノ角ゴ Pro W3"/>
              </a:defRPr>
            </a:lvl1pPr>
            <a:lvl2pPr marL="742950" indent="-285750" eaLnBrk="0" hangingPunct="0">
              <a:defRPr>
                <a:solidFill>
                  <a:schemeClr val="tx1"/>
                </a:solidFill>
                <a:latin typeface="Arial" pitchFamily="34" charset="0"/>
                <a:ea typeface="ヒラギノ角ゴ Pro W3"/>
                <a:cs typeface="ヒラギノ角ゴ Pro W3"/>
              </a:defRPr>
            </a:lvl2pPr>
            <a:lvl3pPr marL="1143000" indent="-228600" eaLnBrk="0" hangingPunct="0">
              <a:defRPr>
                <a:solidFill>
                  <a:schemeClr val="tx1"/>
                </a:solidFill>
                <a:latin typeface="Arial" pitchFamily="34" charset="0"/>
                <a:ea typeface="ヒラギノ角ゴ Pro W3"/>
                <a:cs typeface="ヒラギノ角ゴ Pro W3"/>
              </a:defRPr>
            </a:lvl3pPr>
            <a:lvl4pPr marL="1600200" indent="-228600" eaLnBrk="0" hangingPunct="0">
              <a:defRPr>
                <a:solidFill>
                  <a:schemeClr val="tx1"/>
                </a:solidFill>
                <a:latin typeface="Arial" pitchFamily="34" charset="0"/>
                <a:ea typeface="ヒラギノ角ゴ Pro W3"/>
                <a:cs typeface="ヒラギノ角ゴ Pro W3"/>
              </a:defRPr>
            </a:lvl4pPr>
            <a:lvl5pPr marL="2057400" indent="-228600" eaLnBrk="0" hangingPunct="0">
              <a:defRPr>
                <a:solidFill>
                  <a:schemeClr val="tx1"/>
                </a:solidFill>
                <a:latin typeface="Arial" pitchFamily="34" charset="0"/>
                <a:ea typeface="ヒラギノ角ゴ Pro W3"/>
                <a:cs typeface="ヒラギノ角ゴ Pro W3"/>
              </a:defRPr>
            </a:lvl5pPr>
            <a:lvl6pPr marL="25146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6pPr>
            <a:lvl7pPr marL="29718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7pPr>
            <a:lvl8pPr marL="34290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8pPr>
            <a:lvl9pPr marL="38862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9pPr>
          </a:lstStyle>
          <a:p>
            <a:pPr algn="ctr" defTabSz="457200" eaLnBrk="1" fontAlgn="base" hangingPunct="1">
              <a:spcBef>
                <a:spcPct val="0"/>
              </a:spcBef>
              <a:spcAft>
                <a:spcPct val="0"/>
              </a:spcAft>
            </a:pPr>
            <a:r>
              <a:rPr lang="en-US" sz="1200" b="1" dirty="0">
                <a:solidFill>
                  <a:prstClr val="black"/>
                </a:solidFill>
                <a:ea typeface="MS PGothic" pitchFamily="34" charset="-128"/>
              </a:rPr>
              <a:t>Sorted patient </a:t>
            </a:r>
            <a:r>
              <a:rPr lang="en-US" sz="1200" b="1" dirty="0" smtClean="0">
                <a:solidFill>
                  <a:prstClr val="black"/>
                </a:solidFill>
                <a:ea typeface="MS PGothic" pitchFamily="34" charset="-128"/>
              </a:rPr>
              <a:t>index</a:t>
            </a:r>
            <a:endParaRPr lang="en-US" sz="1200" b="1" dirty="0">
              <a:solidFill>
                <a:prstClr val="black"/>
              </a:solidFill>
              <a:ea typeface="MS PGothic" pitchFamily="34" charset="-128"/>
            </a:endParaRPr>
          </a:p>
        </p:txBody>
      </p:sp>
      <p:cxnSp>
        <p:nvCxnSpPr>
          <p:cNvPr id="480" name="Straight Connector 479"/>
          <p:cNvCxnSpPr/>
          <p:nvPr/>
        </p:nvCxnSpPr>
        <p:spPr>
          <a:xfrm flipH="1">
            <a:off x="2185766" y="5892543"/>
            <a:ext cx="214271" cy="0"/>
          </a:xfrm>
          <a:prstGeom prst="line">
            <a:avLst/>
          </a:prstGeom>
          <a:ln w="19050">
            <a:solidFill>
              <a:srgbClr val="717073"/>
            </a:solidFill>
            <a:tailEnd type="none"/>
          </a:ln>
          <a:effectLst/>
        </p:spPr>
        <p:style>
          <a:lnRef idx="2">
            <a:schemeClr val="accent1"/>
          </a:lnRef>
          <a:fillRef idx="0">
            <a:schemeClr val="accent1"/>
          </a:fillRef>
          <a:effectRef idx="1">
            <a:schemeClr val="accent1"/>
          </a:effectRef>
          <a:fontRef idx="minor">
            <a:schemeClr val="tx1"/>
          </a:fontRef>
        </p:style>
      </p:cxnSp>
      <p:cxnSp>
        <p:nvCxnSpPr>
          <p:cNvPr id="481" name="Straight Connector 480"/>
          <p:cNvCxnSpPr/>
          <p:nvPr/>
        </p:nvCxnSpPr>
        <p:spPr>
          <a:xfrm flipH="1">
            <a:off x="2185766" y="6115105"/>
            <a:ext cx="214271" cy="0"/>
          </a:xfrm>
          <a:prstGeom prst="line">
            <a:avLst/>
          </a:prstGeom>
          <a:ln w="19050">
            <a:solidFill>
              <a:schemeClr val="bg1">
                <a:lumMod val="65000"/>
              </a:schemeClr>
            </a:solidFill>
            <a:tailEnd type="none"/>
          </a:ln>
          <a:effectLst/>
        </p:spPr>
        <p:style>
          <a:lnRef idx="2">
            <a:schemeClr val="accent1"/>
          </a:lnRef>
          <a:fillRef idx="0">
            <a:schemeClr val="accent1"/>
          </a:fillRef>
          <a:effectRef idx="1">
            <a:schemeClr val="accent1"/>
          </a:effectRef>
          <a:fontRef idx="minor">
            <a:schemeClr val="tx1"/>
          </a:fontRef>
        </p:style>
      </p:cxnSp>
      <p:sp>
        <p:nvSpPr>
          <p:cNvPr id="7" name="TextBox 6"/>
          <p:cNvSpPr txBox="1"/>
          <p:nvPr/>
        </p:nvSpPr>
        <p:spPr>
          <a:xfrm>
            <a:off x="2413063" y="5744633"/>
            <a:ext cx="1938021" cy="523220"/>
          </a:xfrm>
          <a:prstGeom prst="rect">
            <a:avLst/>
          </a:prstGeom>
          <a:noFill/>
        </p:spPr>
        <p:txBody>
          <a:bodyPr wrap="square" rtlCol="0">
            <a:spAutoFit/>
          </a:bodyPr>
          <a:lstStyle/>
          <a:p>
            <a:pPr defTabSz="457200" fontAlgn="base">
              <a:spcBef>
                <a:spcPct val="0"/>
              </a:spcBef>
              <a:spcAft>
                <a:spcPct val="0"/>
              </a:spcAft>
            </a:pPr>
            <a:r>
              <a:rPr lang="pt-BR" sz="1400" b="1" dirty="0">
                <a:solidFill>
                  <a:prstClr val="black"/>
                </a:solidFill>
              </a:rPr>
              <a:t>≥20% increase </a:t>
            </a:r>
          </a:p>
          <a:p>
            <a:pPr defTabSz="457200" fontAlgn="base">
              <a:spcBef>
                <a:spcPct val="0"/>
              </a:spcBef>
              <a:spcAft>
                <a:spcPct val="0"/>
              </a:spcAft>
            </a:pPr>
            <a:r>
              <a:rPr lang="pt-BR" sz="1400" b="1" dirty="0">
                <a:solidFill>
                  <a:prstClr val="black"/>
                </a:solidFill>
              </a:rPr>
              <a:t>0 – &lt;20% increase </a:t>
            </a:r>
          </a:p>
        </p:txBody>
      </p:sp>
      <p:cxnSp>
        <p:nvCxnSpPr>
          <p:cNvPr id="483" name="Straight Connector 482"/>
          <p:cNvCxnSpPr/>
          <p:nvPr/>
        </p:nvCxnSpPr>
        <p:spPr>
          <a:xfrm flipH="1">
            <a:off x="4741228" y="5892543"/>
            <a:ext cx="214271" cy="0"/>
          </a:xfrm>
          <a:prstGeom prst="line">
            <a:avLst/>
          </a:prstGeom>
          <a:ln w="19050">
            <a:solidFill>
              <a:schemeClr val="accent1"/>
            </a:solidFill>
            <a:tailEnd type="none"/>
          </a:ln>
          <a:effectLst/>
        </p:spPr>
        <p:style>
          <a:lnRef idx="2">
            <a:schemeClr val="accent1"/>
          </a:lnRef>
          <a:fillRef idx="0">
            <a:schemeClr val="accent1"/>
          </a:fillRef>
          <a:effectRef idx="1">
            <a:schemeClr val="accent1"/>
          </a:effectRef>
          <a:fontRef idx="minor">
            <a:schemeClr val="tx1"/>
          </a:fontRef>
        </p:style>
      </p:cxnSp>
      <p:cxnSp>
        <p:nvCxnSpPr>
          <p:cNvPr id="484" name="Straight Connector 483"/>
          <p:cNvCxnSpPr/>
          <p:nvPr/>
        </p:nvCxnSpPr>
        <p:spPr>
          <a:xfrm flipH="1">
            <a:off x="4741228" y="6103841"/>
            <a:ext cx="214271" cy="0"/>
          </a:xfrm>
          <a:prstGeom prst="line">
            <a:avLst/>
          </a:prstGeom>
          <a:ln w="19050">
            <a:solidFill>
              <a:schemeClr val="accent2"/>
            </a:solidFill>
            <a:tailEnd type="none"/>
          </a:ln>
          <a:effectLst/>
        </p:spPr>
        <p:style>
          <a:lnRef idx="2">
            <a:schemeClr val="accent1"/>
          </a:lnRef>
          <a:fillRef idx="0">
            <a:schemeClr val="accent1"/>
          </a:fillRef>
          <a:effectRef idx="1">
            <a:schemeClr val="accent1"/>
          </a:effectRef>
          <a:fontRef idx="minor">
            <a:schemeClr val="tx1"/>
          </a:fontRef>
        </p:style>
      </p:cxnSp>
      <p:sp>
        <p:nvSpPr>
          <p:cNvPr id="485" name="TextBox 484"/>
          <p:cNvSpPr txBox="1"/>
          <p:nvPr/>
        </p:nvSpPr>
        <p:spPr>
          <a:xfrm>
            <a:off x="4960307" y="5744633"/>
            <a:ext cx="2114021" cy="523220"/>
          </a:xfrm>
          <a:prstGeom prst="rect">
            <a:avLst/>
          </a:prstGeom>
          <a:noFill/>
        </p:spPr>
        <p:txBody>
          <a:bodyPr wrap="square" rtlCol="0">
            <a:spAutoFit/>
          </a:bodyPr>
          <a:lstStyle/>
          <a:p>
            <a:pPr defTabSz="457200" fontAlgn="base">
              <a:spcBef>
                <a:spcPct val="0"/>
              </a:spcBef>
              <a:spcAft>
                <a:spcPct val="0"/>
              </a:spcAft>
            </a:pPr>
            <a:r>
              <a:rPr lang="pt-BR" sz="1400" b="1" dirty="0">
                <a:solidFill>
                  <a:prstClr val="black"/>
                </a:solidFill>
              </a:rPr>
              <a:t>&gt;0 – &lt;30% decrease </a:t>
            </a:r>
          </a:p>
          <a:p>
            <a:pPr defTabSz="457200" fontAlgn="base">
              <a:spcBef>
                <a:spcPct val="0"/>
              </a:spcBef>
              <a:spcAft>
                <a:spcPct val="0"/>
              </a:spcAft>
            </a:pPr>
            <a:r>
              <a:rPr lang="pt-BR" sz="1400" b="1" dirty="0">
                <a:solidFill>
                  <a:prstClr val="black"/>
                </a:solidFill>
              </a:rPr>
              <a:t>≥30% </a:t>
            </a:r>
            <a:r>
              <a:rPr lang="pt-BR" sz="1400" b="1" dirty="0" smtClean="0">
                <a:solidFill>
                  <a:prstClr val="black"/>
                </a:solidFill>
              </a:rPr>
              <a:t>decrease </a:t>
            </a:r>
            <a:endParaRPr lang="pt-BR" sz="1400" b="1" dirty="0">
              <a:solidFill>
                <a:prstClr val="black"/>
              </a:solidFill>
            </a:endParaRPr>
          </a:p>
        </p:txBody>
      </p:sp>
    </p:spTree>
    <p:extLst>
      <p:ext uri="{BB962C8B-B14F-4D97-AF65-F5344CB8AC3E}">
        <p14:creationId xmlns:p14="http://schemas.microsoft.com/office/powerpoint/2010/main" val="1756104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9" name="Chart 38"/>
          <p:cNvGraphicFramePr/>
          <p:nvPr>
            <p:extLst/>
          </p:nvPr>
        </p:nvGraphicFramePr>
        <p:xfrm>
          <a:off x="6283105" y="1470497"/>
          <a:ext cx="2471958" cy="40896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Chart 5"/>
          <p:cNvGraphicFramePr/>
          <p:nvPr>
            <p:extLst/>
          </p:nvPr>
        </p:nvGraphicFramePr>
        <p:xfrm>
          <a:off x="685898" y="1470497"/>
          <a:ext cx="4922422" cy="4089600"/>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430823" y="362082"/>
            <a:ext cx="8550003" cy="734106"/>
          </a:xfrm>
        </p:spPr>
        <p:txBody>
          <a:bodyPr/>
          <a:lstStyle/>
          <a:p>
            <a:r>
              <a:rPr lang="en-US" dirty="0" smtClean="0"/>
              <a:t>LUX-Lung 8:</a:t>
            </a:r>
            <a:br>
              <a:rPr lang="en-US" dirty="0" smtClean="0"/>
            </a:br>
            <a:r>
              <a:rPr lang="en-US" dirty="0" smtClean="0"/>
              <a:t>Objective </a:t>
            </a:r>
            <a:r>
              <a:rPr lang="en-US" dirty="0"/>
              <a:t>R</a:t>
            </a:r>
            <a:r>
              <a:rPr lang="en-US" dirty="0" smtClean="0"/>
              <a:t>esponse (Independent Review)</a:t>
            </a:r>
            <a:endParaRPr lang="en-GB" dirty="0"/>
          </a:p>
        </p:txBody>
      </p:sp>
      <p:sp>
        <p:nvSpPr>
          <p:cNvPr id="7" name="Text Placeholder 9"/>
          <p:cNvSpPr>
            <a:spLocks noGrp="1"/>
          </p:cNvSpPr>
          <p:nvPr>
            <p:ph type="body" sz="quarter" idx="4294967295"/>
          </p:nvPr>
        </p:nvSpPr>
        <p:spPr>
          <a:xfrm>
            <a:off x="49624" y="6036731"/>
            <a:ext cx="6523948" cy="639662"/>
          </a:xfrm>
        </p:spPr>
        <p:txBody>
          <a:bodyPr/>
          <a:lstStyle/>
          <a:p>
            <a:pPr marL="0" indent="0">
              <a:spcBef>
                <a:spcPts val="400"/>
              </a:spcBef>
              <a:buNone/>
            </a:pPr>
            <a:r>
              <a:rPr lang="en-GB" sz="1200" baseline="30000" dirty="0" smtClean="0">
                <a:solidFill>
                  <a:schemeClr val="tx1"/>
                </a:solidFill>
              </a:rPr>
              <a:t>a</a:t>
            </a:r>
            <a:r>
              <a:rPr lang="en-GB" sz="1200" dirty="0" smtClean="0">
                <a:solidFill>
                  <a:schemeClr val="tx1"/>
                </a:solidFill>
              </a:rPr>
              <a:t>Odds </a:t>
            </a:r>
            <a:r>
              <a:rPr lang="en-GB" sz="1200" dirty="0">
                <a:solidFill>
                  <a:schemeClr val="tx1"/>
                </a:solidFill>
              </a:rPr>
              <a:t>ratio: </a:t>
            </a:r>
            <a:r>
              <a:rPr lang="en-GB" sz="1200" dirty="0" smtClean="0">
                <a:solidFill>
                  <a:schemeClr val="tx1"/>
                </a:solidFill>
              </a:rPr>
              <a:t>1.44; </a:t>
            </a:r>
            <a:r>
              <a:rPr lang="en-GB" sz="1200" dirty="0">
                <a:solidFill>
                  <a:schemeClr val="tx1"/>
                </a:solidFill>
              </a:rPr>
              <a:t>95% </a:t>
            </a:r>
            <a:r>
              <a:rPr lang="en-GB" sz="1200" dirty="0" smtClean="0">
                <a:solidFill>
                  <a:schemeClr val="tx1"/>
                </a:solidFill>
              </a:rPr>
              <a:t>CI, 1.06–1.96; </a:t>
            </a:r>
            <a:r>
              <a:rPr lang="en-GB" sz="1200" i="1" dirty="0" smtClean="0">
                <a:solidFill>
                  <a:schemeClr val="tx1"/>
                </a:solidFill>
              </a:rPr>
              <a:t>P</a:t>
            </a:r>
            <a:r>
              <a:rPr lang="en-GB" sz="1200" dirty="0" smtClean="0">
                <a:solidFill>
                  <a:schemeClr val="tx1"/>
                </a:solidFill>
              </a:rPr>
              <a:t> value 0.0203.</a:t>
            </a:r>
          </a:p>
          <a:p>
            <a:pPr marL="0" indent="0">
              <a:spcBef>
                <a:spcPts val="400"/>
              </a:spcBef>
              <a:buNone/>
            </a:pPr>
            <a:r>
              <a:rPr lang="en-GB" sz="1200" baseline="30000" dirty="0" smtClean="0">
                <a:solidFill>
                  <a:schemeClr val="tx1"/>
                </a:solidFill>
                <a:cs typeface="Arial"/>
              </a:rPr>
              <a:t>b</a:t>
            </a:r>
            <a:r>
              <a:rPr lang="en-GB" sz="1200" dirty="0" smtClean="0">
                <a:solidFill>
                  <a:schemeClr val="tx1"/>
                </a:solidFill>
                <a:cs typeface="Arial"/>
              </a:rPr>
              <a:t>Odds </a:t>
            </a:r>
            <a:r>
              <a:rPr lang="en-GB" sz="1200" dirty="0">
                <a:solidFill>
                  <a:schemeClr val="tx1"/>
                </a:solidFill>
                <a:cs typeface="Arial"/>
              </a:rPr>
              <a:t>ratio: </a:t>
            </a:r>
            <a:r>
              <a:rPr lang="en-GB" sz="1200" dirty="0" smtClean="0">
                <a:solidFill>
                  <a:schemeClr val="tx1"/>
                </a:solidFill>
                <a:cs typeface="Arial"/>
              </a:rPr>
              <a:t>1.63; </a:t>
            </a:r>
            <a:r>
              <a:rPr lang="en-GB" sz="1200" dirty="0">
                <a:solidFill>
                  <a:schemeClr val="tx1"/>
                </a:solidFill>
                <a:cs typeface="Arial"/>
              </a:rPr>
              <a:t>95% </a:t>
            </a:r>
            <a:r>
              <a:rPr lang="en-GB" sz="1200" dirty="0" smtClean="0">
                <a:solidFill>
                  <a:schemeClr val="tx1"/>
                </a:solidFill>
                <a:cs typeface="Arial"/>
              </a:rPr>
              <a:t>CI, 0.73–3.66; </a:t>
            </a:r>
            <a:r>
              <a:rPr lang="en-GB" sz="1200" i="1" dirty="0" smtClean="0">
                <a:solidFill>
                  <a:schemeClr val="tx1"/>
                </a:solidFill>
                <a:cs typeface="Arial"/>
              </a:rPr>
              <a:t>P</a:t>
            </a:r>
            <a:r>
              <a:rPr lang="en-GB" sz="1200" dirty="0" smtClean="0">
                <a:solidFill>
                  <a:schemeClr val="tx1"/>
                </a:solidFill>
                <a:cs typeface="Arial"/>
              </a:rPr>
              <a:t> value 0.2332.</a:t>
            </a:r>
          </a:p>
          <a:p>
            <a:pPr marL="60325" indent="0">
              <a:spcBef>
                <a:spcPts val="400"/>
              </a:spcBef>
              <a:buNone/>
            </a:pPr>
            <a:r>
              <a:rPr lang="en-GB" sz="1000" dirty="0">
                <a:solidFill>
                  <a:schemeClr val="tx1"/>
                </a:solidFill>
              </a:rPr>
              <a:t>Goss et al. ESMO 2014. Abstract </a:t>
            </a:r>
            <a:r>
              <a:rPr lang="en-GB" sz="1000" dirty="0" smtClean="0">
                <a:solidFill>
                  <a:schemeClr val="tx1"/>
                </a:solidFill>
              </a:rPr>
              <a:t>12220. </a:t>
            </a:r>
            <a:endParaRPr lang="en-GB" sz="1000" dirty="0" smtClean="0">
              <a:solidFill>
                <a:schemeClr val="tx1"/>
              </a:solidFill>
              <a:cs typeface="Arial"/>
            </a:endParaRPr>
          </a:p>
        </p:txBody>
      </p:sp>
      <p:sp>
        <p:nvSpPr>
          <p:cNvPr id="16" name="TextBox 15"/>
          <p:cNvSpPr txBox="1"/>
          <p:nvPr/>
        </p:nvSpPr>
        <p:spPr>
          <a:xfrm>
            <a:off x="2663750" y="1665615"/>
            <a:ext cx="1018227" cy="661720"/>
          </a:xfrm>
          <a:prstGeom prst="rect">
            <a:avLst/>
          </a:prstGeom>
          <a:noFill/>
        </p:spPr>
        <p:txBody>
          <a:bodyPr wrap="none" rtlCol="0">
            <a:spAutoFit/>
          </a:bodyPr>
          <a:lstStyle/>
          <a:p>
            <a:pPr defTabSz="457200" fontAlgn="base">
              <a:spcBef>
                <a:spcPct val="0"/>
              </a:spcBef>
              <a:spcAft>
                <a:spcPts val="600"/>
              </a:spcAft>
            </a:pPr>
            <a:r>
              <a:rPr lang="en-GB" sz="1600" b="1" dirty="0" smtClean="0">
                <a:solidFill>
                  <a:srgbClr val="1CBECA"/>
                </a:solidFill>
              </a:rPr>
              <a:t>Afatinib</a:t>
            </a:r>
          </a:p>
          <a:p>
            <a:pPr defTabSz="457200" fontAlgn="base">
              <a:spcBef>
                <a:spcPct val="0"/>
              </a:spcBef>
              <a:spcAft>
                <a:spcPts val="600"/>
              </a:spcAft>
            </a:pPr>
            <a:r>
              <a:rPr lang="en-GB" sz="1600" b="1" dirty="0" smtClean="0">
                <a:solidFill>
                  <a:prstClr val="black">
                    <a:lumMod val="50000"/>
                    <a:lumOff val="50000"/>
                  </a:prstClr>
                </a:solidFill>
              </a:rPr>
              <a:t>Erlotinib</a:t>
            </a:r>
            <a:endParaRPr lang="en-GB" sz="1600" b="1" dirty="0">
              <a:solidFill>
                <a:prstClr val="black">
                  <a:lumMod val="50000"/>
                  <a:lumOff val="50000"/>
                </a:prstClr>
              </a:solidFill>
            </a:endParaRPr>
          </a:p>
        </p:txBody>
      </p:sp>
      <p:sp>
        <p:nvSpPr>
          <p:cNvPr id="3" name="TextBox 2"/>
          <p:cNvSpPr txBox="1"/>
          <p:nvPr/>
        </p:nvSpPr>
        <p:spPr>
          <a:xfrm>
            <a:off x="559015" y="1762711"/>
            <a:ext cx="412292" cy="338554"/>
          </a:xfrm>
          <a:prstGeom prst="rect">
            <a:avLst/>
          </a:prstGeom>
          <a:noFill/>
        </p:spPr>
        <p:txBody>
          <a:bodyPr wrap="none" rtlCol="0" anchor="ctr">
            <a:spAutoFit/>
          </a:bodyPr>
          <a:lstStyle/>
          <a:p>
            <a:pPr algn="r" defTabSz="457200" fontAlgn="base">
              <a:spcBef>
                <a:spcPct val="0"/>
              </a:spcBef>
              <a:spcAft>
                <a:spcPct val="0"/>
              </a:spcAft>
            </a:pPr>
            <a:r>
              <a:rPr lang="en-GB" sz="1600" dirty="0" smtClean="0">
                <a:solidFill>
                  <a:prstClr val="black"/>
                </a:solidFill>
              </a:rPr>
              <a:t>50</a:t>
            </a:r>
            <a:endParaRPr lang="en-GB" sz="1600" dirty="0">
              <a:solidFill>
                <a:prstClr val="black"/>
              </a:solidFill>
            </a:endParaRPr>
          </a:p>
        </p:txBody>
      </p:sp>
      <p:sp>
        <p:nvSpPr>
          <p:cNvPr id="11" name="TextBox 10"/>
          <p:cNvSpPr txBox="1"/>
          <p:nvPr/>
        </p:nvSpPr>
        <p:spPr>
          <a:xfrm>
            <a:off x="559015" y="2405649"/>
            <a:ext cx="412292" cy="338554"/>
          </a:xfrm>
          <a:prstGeom prst="rect">
            <a:avLst/>
          </a:prstGeom>
          <a:noFill/>
        </p:spPr>
        <p:txBody>
          <a:bodyPr wrap="none" rtlCol="0" anchor="ctr">
            <a:spAutoFit/>
          </a:bodyPr>
          <a:lstStyle/>
          <a:p>
            <a:pPr algn="r" defTabSz="457200" fontAlgn="base">
              <a:spcBef>
                <a:spcPct val="0"/>
              </a:spcBef>
              <a:spcAft>
                <a:spcPct val="0"/>
              </a:spcAft>
            </a:pPr>
            <a:r>
              <a:rPr lang="en-GB" sz="1600" dirty="0" smtClean="0">
                <a:solidFill>
                  <a:prstClr val="black"/>
                </a:solidFill>
              </a:rPr>
              <a:t>40</a:t>
            </a:r>
            <a:endParaRPr lang="en-GB" sz="1600" dirty="0">
              <a:solidFill>
                <a:prstClr val="black"/>
              </a:solidFill>
            </a:endParaRPr>
          </a:p>
        </p:txBody>
      </p:sp>
      <p:sp>
        <p:nvSpPr>
          <p:cNvPr id="12" name="TextBox 11"/>
          <p:cNvSpPr txBox="1"/>
          <p:nvPr/>
        </p:nvSpPr>
        <p:spPr>
          <a:xfrm>
            <a:off x="559015" y="3048587"/>
            <a:ext cx="412292" cy="338554"/>
          </a:xfrm>
          <a:prstGeom prst="rect">
            <a:avLst/>
          </a:prstGeom>
          <a:noFill/>
        </p:spPr>
        <p:txBody>
          <a:bodyPr wrap="none" rtlCol="0" anchor="ctr">
            <a:spAutoFit/>
          </a:bodyPr>
          <a:lstStyle/>
          <a:p>
            <a:pPr algn="r" defTabSz="457200" fontAlgn="base">
              <a:spcBef>
                <a:spcPct val="0"/>
              </a:spcBef>
              <a:spcAft>
                <a:spcPct val="0"/>
              </a:spcAft>
            </a:pPr>
            <a:r>
              <a:rPr lang="en-GB" sz="1600" dirty="0" smtClean="0">
                <a:solidFill>
                  <a:prstClr val="black"/>
                </a:solidFill>
              </a:rPr>
              <a:t>30</a:t>
            </a:r>
            <a:endParaRPr lang="en-GB" sz="1600" dirty="0">
              <a:solidFill>
                <a:prstClr val="black"/>
              </a:solidFill>
            </a:endParaRPr>
          </a:p>
        </p:txBody>
      </p:sp>
      <p:sp>
        <p:nvSpPr>
          <p:cNvPr id="13" name="TextBox 12"/>
          <p:cNvSpPr txBox="1"/>
          <p:nvPr/>
        </p:nvSpPr>
        <p:spPr>
          <a:xfrm>
            <a:off x="559015" y="3691525"/>
            <a:ext cx="412292" cy="338554"/>
          </a:xfrm>
          <a:prstGeom prst="rect">
            <a:avLst/>
          </a:prstGeom>
          <a:noFill/>
        </p:spPr>
        <p:txBody>
          <a:bodyPr wrap="none" rtlCol="0" anchor="ctr">
            <a:spAutoFit/>
          </a:bodyPr>
          <a:lstStyle/>
          <a:p>
            <a:pPr algn="r" defTabSz="457200" fontAlgn="base">
              <a:spcBef>
                <a:spcPct val="0"/>
              </a:spcBef>
              <a:spcAft>
                <a:spcPct val="0"/>
              </a:spcAft>
            </a:pPr>
            <a:r>
              <a:rPr lang="en-GB" sz="1600" dirty="0" smtClean="0">
                <a:solidFill>
                  <a:prstClr val="black"/>
                </a:solidFill>
              </a:rPr>
              <a:t>20</a:t>
            </a:r>
            <a:endParaRPr lang="en-GB" sz="1600" dirty="0">
              <a:solidFill>
                <a:prstClr val="black"/>
              </a:solidFill>
            </a:endParaRPr>
          </a:p>
        </p:txBody>
      </p:sp>
      <p:sp>
        <p:nvSpPr>
          <p:cNvPr id="18" name="TextBox 17"/>
          <p:cNvSpPr txBox="1"/>
          <p:nvPr/>
        </p:nvSpPr>
        <p:spPr>
          <a:xfrm>
            <a:off x="559015" y="4334463"/>
            <a:ext cx="412292" cy="338554"/>
          </a:xfrm>
          <a:prstGeom prst="rect">
            <a:avLst/>
          </a:prstGeom>
          <a:noFill/>
          <a:ln>
            <a:noFill/>
          </a:ln>
        </p:spPr>
        <p:txBody>
          <a:bodyPr wrap="none" rtlCol="0" anchor="ctr">
            <a:spAutoFit/>
          </a:bodyPr>
          <a:lstStyle/>
          <a:p>
            <a:pPr algn="r" defTabSz="457200" fontAlgn="base">
              <a:spcBef>
                <a:spcPct val="0"/>
              </a:spcBef>
              <a:spcAft>
                <a:spcPct val="0"/>
              </a:spcAft>
            </a:pPr>
            <a:r>
              <a:rPr lang="en-GB" sz="1600" dirty="0" smtClean="0">
                <a:solidFill>
                  <a:prstClr val="black"/>
                </a:solidFill>
              </a:rPr>
              <a:t>10</a:t>
            </a:r>
            <a:endParaRPr lang="en-GB" sz="1600" dirty="0">
              <a:solidFill>
                <a:prstClr val="black"/>
              </a:solidFill>
            </a:endParaRPr>
          </a:p>
        </p:txBody>
      </p:sp>
      <p:sp>
        <p:nvSpPr>
          <p:cNvPr id="20" name="TextBox 19"/>
          <p:cNvSpPr txBox="1"/>
          <p:nvPr/>
        </p:nvSpPr>
        <p:spPr>
          <a:xfrm>
            <a:off x="672828" y="4977401"/>
            <a:ext cx="298479" cy="338554"/>
          </a:xfrm>
          <a:prstGeom prst="rect">
            <a:avLst/>
          </a:prstGeom>
          <a:noFill/>
          <a:ln>
            <a:noFill/>
          </a:ln>
        </p:spPr>
        <p:txBody>
          <a:bodyPr wrap="none" rtlCol="0" anchor="ctr">
            <a:spAutoFit/>
          </a:bodyPr>
          <a:lstStyle/>
          <a:p>
            <a:pPr algn="r" defTabSz="457200" fontAlgn="base">
              <a:spcBef>
                <a:spcPct val="0"/>
              </a:spcBef>
              <a:spcAft>
                <a:spcPct val="0"/>
              </a:spcAft>
            </a:pPr>
            <a:r>
              <a:rPr lang="en-GB" sz="1600" dirty="0" smtClean="0">
                <a:solidFill>
                  <a:prstClr val="black"/>
                </a:solidFill>
              </a:rPr>
              <a:t>0</a:t>
            </a:r>
            <a:endParaRPr lang="en-GB" sz="1600" dirty="0">
              <a:solidFill>
                <a:prstClr val="black"/>
              </a:solidFill>
            </a:endParaRPr>
          </a:p>
        </p:txBody>
      </p:sp>
      <p:sp>
        <p:nvSpPr>
          <p:cNvPr id="4" name="Rectangle 3"/>
          <p:cNvSpPr/>
          <p:nvPr/>
        </p:nvSpPr>
        <p:spPr>
          <a:xfrm>
            <a:off x="2519750" y="1765868"/>
            <a:ext cx="144000" cy="14400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fontAlgn="base">
              <a:spcBef>
                <a:spcPct val="0"/>
              </a:spcBef>
              <a:spcAft>
                <a:spcPct val="0"/>
              </a:spcAft>
            </a:pPr>
            <a:endParaRPr lang="en-GB" b="1" dirty="0">
              <a:solidFill>
                <a:srgbClr val="1F497D"/>
              </a:solidFill>
            </a:endParaRPr>
          </a:p>
        </p:txBody>
      </p:sp>
      <p:sp>
        <p:nvSpPr>
          <p:cNvPr id="21" name="Rectangle 20"/>
          <p:cNvSpPr/>
          <p:nvPr/>
        </p:nvSpPr>
        <p:spPr>
          <a:xfrm>
            <a:off x="2519750" y="2085125"/>
            <a:ext cx="144000" cy="144000"/>
          </a:xfrm>
          <a:prstGeom prst="rect">
            <a:avLst/>
          </a:prstGeom>
          <a:solidFill>
            <a:srgbClr val="71707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fontAlgn="base">
              <a:spcBef>
                <a:spcPct val="0"/>
              </a:spcBef>
              <a:spcAft>
                <a:spcPct val="0"/>
              </a:spcAft>
            </a:pPr>
            <a:endParaRPr lang="en-GB" b="1" dirty="0">
              <a:solidFill>
                <a:srgbClr val="1F497D"/>
              </a:solidFill>
            </a:endParaRPr>
          </a:p>
        </p:txBody>
      </p:sp>
      <p:sp>
        <p:nvSpPr>
          <p:cNvPr id="25" name="TextBox 24"/>
          <p:cNvSpPr txBox="1"/>
          <p:nvPr/>
        </p:nvSpPr>
        <p:spPr>
          <a:xfrm>
            <a:off x="1155055" y="5173486"/>
            <a:ext cx="1251715" cy="523220"/>
          </a:xfrm>
          <a:prstGeom prst="rect">
            <a:avLst/>
          </a:prstGeom>
          <a:noFill/>
        </p:spPr>
        <p:txBody>
          <a:bodyPr wrap="square" rtlCol="0" anchor="t">
            <a:spAutoFit/>
          </a:bodyPr>
          <a:lstStyle/>
          <a:p>
            <a:pPr algn="ctr" defTabSz="457200" fontAlgn="base">
              <a:spcBef>
                <a:spcPct val="0"/>
              </a:spcBef>
              <a:spcAft>
                <a:spcPct val="0"/>
              </a:spcAft>
            </a:pPr>
            <a:r>
              <a:rPr lang="en-GB" sz="1400" b="1" dirty="0" smtClean="0">
                <a:solidFill>
                  <a:prstClr val="black"/>
                </a:solidFill>
              </a:rPr>
              <a:t>Disease control rate</a:t>
            </a:r>
            <a:endParaRPr lang="en-GB" sz="1400" b="1" dirty="0">
              <a:solidFill>
                <a:prstClr val="black"/>
              </a:solidFill>
            </a:endParaRPr>
          </a:p>
        </p:txBody>
      </p:sp>
      <p:sp>
        <p:nvSpPr>
          <p:cNvPr id="26" name="TextBox 25"/>
          <p:cNvSpPr txBox="1"/>
          <p:nvPr/>
        </p:nvSpPr>
        <p:spPr>
          <a:xfrm>
            <a:off x="2633270" y="5199420"/>
            <a:ext cx="1248617" cy="307777"/>
          </a:xfrm>
          <a:prstGeom prst="rect">
            <a:avLst/>
          </a:prstGeom>
          <a:noFill/>
        </p:spPr>
        <p:txBody>
          <a:bodyPr wrap="square" rtlCol="0" anchor="t">
            <a:spAutoFit/>
          </a:bodyPr>
          <a:lstStyle/>
          <a:p>
            <a:pPr algn="ctr" defTabSz="457200" fontAlgn="base">
              <a:spcBef>
                <a:spcPct val="0"/>
              </a:spcBef>
              <a:spcAft>
                <a:spcPct val="0"/>
              </a:spcAft>
            </a:pPr>
            <a:r>
              <a:rPr lang="en-GB" sz="1400" b="1" dirty="0" smtClean="0">
                <a:solidFill>
                  <a:prstClr val="black"/>
                </a:solidFill>
              </a:rPr>
              <a:t>OR</a:t>
            </a:r>
            <a:endParaRPr lang="en-GB" sz="1400" b="1" dirty="0">
              <a:solidFill>
                <a:prstClr val="black"/>
              </a:solidFill>
            </a:endParaRPr>
          </a:p>
        </p:txBody>
      </p:sp>
      <p:sp>
        <p:nvSpPr>
          <p:cNvPr id="27" name="TextBox 26"/>
          <p:cNvSpPr txBox="1"/>
          <p:nvPr/>
        </p:nvSpPr>
        <p:spPr>
          <a:xfrm>
            <a:off x="7289372" y="5199420"/>
            <a:ext cx="920445" cy="523220"/>
          </a:xfrm>
          <a:prstGeom prst="rect">
            <a:avLst/>
          </a:prstGeom>
          <a:noFill/>
        </p:spPr>
        <p:txBody>
          <a:bodyPr wrap="none" rtlCol="0" anchor="t">
            <a:spAutoFit/>
          </a:bodyPr>
          <a:lstStyle/>
          <a:p>
            <a:pPr algn="ctr" defTabSz="457200" fontAlgn="base">
              <a:spcBef>
                <a:spcPct val="0"/>
              </a:spcBef>
              <a:spcAft>
                <a:spcPct val="0"/>
              </a:spcAft>
            </a:pPr>
            <a:r>
              <a:rPr lang="en-GB" sz="1400" b="1" dirty="0" smtClean="0">
                <a:solidFill>
                  <a:prstClr val="black"/>
                </a:solidFill>
              </a:rPr>
              <a:t>Duration</a:t>
            </a:r>
            <a:br>
              <a:rPr lang="en-GB" sz="1400" b="1" dirty="0" smtClean="0">
                <a:solidFill>
                  <a:prstClr val="black"/>
                </a:solidFill>
              </a:rPr>
            </a:br>
            <a:r>
              <a:rPr lang="en-GB" sz="1400" b="1" dirty="0" smtClean="0">
                <a:solidFill>
                  <a:prstClr val="black"/>
                </a:solidFill>
              </a:rPr>
              <a:t>of OR</a:t>
            </a:r>
            <a:endParaRPr lang="en-GB" sz="1400" b="1" dirty="0">
              <a:solidFill>
                <a:prstClr val="black"/>
              </a:solidFill>
            </a:endParaRPr>
          </a:p>
        </p:txBody>
      </p:sp>
      <p:sp>
        <p:nvSpPr>
          <p:cNvPr id="32" name="TextBox 31"/>
          <p:cNvSpPr txBox="1"/>
          <p:nvPr/>
        </p:nvSpPr>
        <p:spPr>
          <a:xfrm>
            <a:off x="4559300" y="5199420"/>
            <a:ext cx="434734" cy="307777"/>
          </a:xfrm>
          <a:prstGeom prst="rect">
            <a:avLst/>
          </a:prstGeom>
          <a:noFill/>
        </p:spPr>
        <p:txBody>
          <a:bodyPr wrap="none" rtlCol="0" anchor="t">
            <a:spAutoFit/>
          </a:bodyPr>
          <a:lstStyle/>
          <a:p>
            <a:pPr algn="ctr" defTabSz="457200" fontAlgn="base">
              <a:spcBef>
                <a:spcPct val="0"/>
              </a:spcBef>
              <a:spcAft>
                <a:spcPct val="0"/>
              </a:spcAft>
            </a:pPr>
            <a:r>
              <a:rPr lang="en-GB" sz="1400" b="1" dirty="0" smtClean="0">
                <a:solidFill>
                  <a:prstClr val="black"/>
                </a:solidFill>
              </a:rPr>
              <a:t>PD</a:t>
            </a:r>
            <a:endParaRPr lang="en-GB" sz="1400" b="1" dirty="0">
              <a:solidFill>
                <a:prstClr val="black"/>
              </a:solidFill>
            </a:endParaRPr>
          </a:p>
        </p:txBody>
      </p:sp>
      <p:cxnSp>
        <p:nvCxnSpPr>
          <p:cNvPr id="23" name="Elbow Connector 22"/>
          <p:cNvCxnSpPr/>
          <p:nvPr/>
        </p:nvCxnSpPr>
        <p:spPr>
          <a:xfrm rot="5400000" flipH="1" flipV="1">
            <a:off x="1756871" y="1759734"/>
            <a:ext cx="12700" cy="246110"/>
          </a:xfrm>
          <a:prstGeom prst="bentConnector3">
            <a:avLst>
              <a:gd name="adj1" fmla="val 800000"/>
            </a:avLst>
          </a:prstGeom>
          <a:ln w="19050">
            <a:solidFill>
              <a:schemeClr val="tx1"/>
            </a:solidFill>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632273" y="1557644"/>
            <a:ext cx="260008" cy="256480"/>
          </a:xfrm>
          <a:prstGeom prst="rect">
            <a:avLst/>
          </a:prstGeom>
          <a:noFill/>
          <a:ln>
            <a:noFill/>
          </a:ln>
        </p:spPr>
        <p:txBody>
          <a:bodyPr wrap="none" rtlCol="0" anchor="t">
            <a:spAutoFit/>
          </a:bodyPr>
          <a:lstStyle/>
          <a:p>
            <a:pPr algn="ctr" defTabSz="457200" fontAlgn="base">
              <a:spcBef>
                <a:spcPct val="0"/>
              </a:spcBef>
              <a:spcAft>
                <a:spcPct val="0"/>
              </a:spcAft>
            </a:pPr>
            <a:r>
              <a:rPr lang="en-GB" sz="1600" b="1" baseline="30000" dirty="0" smtClean="0">
                <a:solidFill>
                  <a:prstClr val="black"/>
                </a:solidFill>
              </a:rPr>
              <a:t>a</a:t>
            </a:r>
            <a:endParaRPr lang="en-GB" sz="1600" b="1" baseline="30000" dirty="0">
              <a:solidFill>
                <a:prstClr val="black"/>
              </a:solidFill>
            </a:endParaRPr>
          </a:p>
        </p:txBody>
      </p:sp>
      <p:cxnSp>
        <p:nvCxnSpPr>
          <p:cNvPr id="35" name="Elbow Connector 34"/>
          <p:cNvCxnSpPr/>
          <p:nvPr/>
        </p:nvCxnSpPr>
        <p:spPr>
          <a:xfrm rot="5400000" flipH="1" flipV="1">
            <a:off x="3243375" y="4439822"/>
            <a:ext cx="12700" cy="246110"/>
          </a:xfrm>
          <a:prstGeom prst="bentConnector3">
            <a:avLst>
              <a:gd name="adj1" fmla="val 800000"/>
            </a:avLst>
          </a:prstGeom>
          <a:ln w="19050">
            <a:solidFill>
              <a:schemeClr val="tx1"/>
            </a:solidFill>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36" name="TextBox 35"/>
          <p:cNvSpPr txBox="1"/>
          <p:nvPr/>
        </p:nvSpPr>
        <p:spPr>
          <a:xfrm>
            <a:off x="3123272" y="4296470"/>
            <a:ext cx="268022" cy="256480"/>
          </a:xfrm>
          <a:prstGeom prst="rect">
            <a:avLst/>
          </a:prstGeom>
          <a:noFill/>
        </p:spPr>
        <p:txBody>
          <a:bodyPr wrap="none" rtlCol="0" anchor="t">
            <a:spAutoFit/>
          </a:bodyPr>
          <a:lstStyle/>
          <a:p>
            <a:pPr algn="ctr" defTabSz="457200" fontAlgn="base">
              <a:spcBef>
                <a:spcPct val="0"/>
              </a:spcBef>
              <a:spcAft>
                <a:spcPct val="0"/>
              </a:spcAft>
            </a:pPr>
            <a:r>
              <a:rPr lang="en-GB" sz="1600" b="1" baseline="30000" dirty="0" smtClean="0">
                <a:solidFill>
                  <a:prstClr val="black"/>
                </a:solidFill>
              </a:rPr>
              <a:t>b</a:t>
            </a:r>
            <a:endParaRPr lang="en-GB" sz="1600" b="1" baseline="30000" dirty="0">
              <a:solidFill>
                <a:prstClr val="black"/>
              </a:solidFill>
            </a:endParaRPr>
          </a:p>
        </p:txBody>
      </p:sp>
      <p:sp>
        <p:nvSpPr>
          <p:cNvPr id="37" name="TextBox 36"/>
          <p:cNvSpPr txBox="1"/>
          <p:nvPr/>
        </p:nvSpPr>
        <p:spPr>
          <a:xfrm rot="16200000">
            <a:off x="-1203630" y="3319953"/>
            <a:ext cx="3225798" cy="338554"/>
          </a:xfrm>
          <a:prstGeom prst="rect">
            <a:avLst/>
          </a:prstGeom>
          <a:noFill/>
        </p:spPr>
        <p:txBody>
          <a:bodyPr wrap="square" rtlCol="0" anchor="b">
            <a:spAutoFit/>
          </a:bodyPr>
          <a:lstStyle/>
          <a:p>
            <a:pPr algn="ctr" defTabSz="457200" fontAlgn="base">
              <a:spcBef>
                <a:spcPct val="0"/>
              </a:spcBef>
              <a:spcAft>
                <a:spcPct val="0"/>
              </a:spcAft>
            </a:pPr>
            <a:r>
              <a:rPr lang="en-GB" sz="1600" b="1" dirty="0" smtClean="0">
                <a:solidFill>
                  <a:prstClr val="black"/>
                </a:solidFill>
              </a:rPr>
              <a:t>Percent</a:t>
            </a:r>
            <a:endParaRPr lang="en-GB" sz="1600" b="1" dirty="0">
              <a:solidFill>
                <a:prstClr val="black"/>
              </a:solidFill>
            </a:endParaRPr>
          </a:p>
        </p:txBody>
      </p:sp>
      <p:sp>
        <p:nvSpPr>
          <p:cNvPr id="40" name="TextBox 39"/>
          <p:cNvSpPr txBox="1"/>
          <p:nvPr/>
        </p:nvSpPr>
        <p:spPr>
          <a:xfrm>
            <a:off x="6547353" y="1762711"/>
            <a:ext cx="412292" cy="338554"/>
          </a:xfrm>
          <a:prstGeom prst="rect">
            <a:avLst/>
          </a:prstGeom>
          <a:noFill/>
          <a:ln>
            <a:noFill/>
          </a:ln>
        </p:spPr>
        <p:txBody>
          <a:bodyPr wrap="none" rtlCol="0" anchor="ctr">
            <a:spAutoFit/>
          </a:bodyPr>
          <a:lstStyle/>
          <a:p>
            <a:pPr algn="r" defTabSz="457200" fontAlgn="base">
              <a:spcBef>
                <a:spcPct val="0"/>
              </a:spcBef>
              <a:spcAft>
                <a:spcPct val="0"/>
              </a:spcAft>
            </a:pPr>
            <a:r>
              <a:rPr lang="en-GB" sz="1600" dirty="0" smtClean="0">
                <a:solidFill>
                  <a:prstClr val="black"/>
                </a:solidFill>
              </a:rPr>
              <a:t>12</a:t>
            </a:r>
            <a:endParaRPr lang="en-GB" sz="1600" dirty="0">
              <a:solidFill>
                <a:prstClr val="black"/>
              </a:solidFill>
            </a:endParaRPr>
          </a:p>
        </p:txBody>
      </p:sp>
      <p:sp>
        <p:nvSpPr>
          <p:cNvPr id="41" name="TextBox 40"/>
          <p:cNvSpPr txBox="1"/>
          <p:nvPr/>
        </p:nvSpPr>
        <p:spPr>
          <a:xfrm>
            <a:off x="6547353" y="2301935"/>
            <a:ext cx="412292" cy="338554"/>
          </a:xfrm>
          <a:prstGeom prst="rect">
            <a:avLst/>
          </a:prstGeom>
          <a:noFill/>
          <a:ln>
            <a:noFill/>
          </a:ln>
        </p:spPr>
        <p:txBody>
          <a:bodyPr wrap="none" rtlCol="0" anchor="ctr">
            <a:spAutoFit/>
          </a:bodyPr>
          <a:lstStyle/>
          <a:p>
            <a:pPr algn="r" defTabSz="457200" fontAlgn="base">
              <a:spcBef>
                <a:spcPct val="0"/>
              </a:spcBef>
              <a:spcAft>
                <a:spcPct val="0"/>
              </a:spcAft>
            </a:pPr>
            <a:r>
              <a:rPr lang="en-GB" sz="1600" dirty="0" smtClean="0">
                <a:solidFill>
                  <a:prstClr val="black"/>
                </a:solidFill>
              </a:rPr>
              <a:t>10</a:t>
            </a:r>
            <a:endParaRPr lang="en-GB" sz="1600" dirty="0">
              <a:solidFill>
                <a:prstClr val="black"/>
              </a:solidFill>
            </a:endParaRPr>
          </a:p>
        </p:txBody>
      </p:sp>
      <p:sp>
        <p:nvSpPr>
          <p:cNvPr id="42" name="TextBox 41"/>
          <p:cNvSpPr txBox="1"/>
          <p:nvPr/>
        </p:nvSpPr>
        <p:spPr>
          <a:xfrm>
            <a:off x="6661166" y="2839037"/>
            <a:ext cx="298479" cy="338554"/>
          </a:xfrm>
          <a:prstGeom prst="rect">
            <a:avLst/>
          </a:prstGeom>
          <a:noFill/>
          <a:ln>
            <a:noFill/>
          </a:ln>
        </p:spPr>
        <p:txBody>
          <a:bodyPr wrap="none" rtlCol="0" anchor="ctr">
            <a:spAutoFit/>
          </a:bodyPr>
          <a:lstStyle/>
          <a:p>
            <a:pPr algn="r" defTabSz="457200" fontAlgn="base">
              <a:spcBef>
                <a:spcPct val="0"/>
              </a:spcBef>
              <a:spcAft>
                <a:spcPct val="0"/>
              </a:spcAft>
            </a:pPr>
            <a:r>
              <a:rPr lang="en-GB" sz="1600" dirty="0" smtClean="0">
                <a:solidFill>
                  <a:prstClr val="black"/>
                </a:solidFill>
              </a:rPr>
              <a:t>8</a:t>
            </a:r>
            <a:endParaRPr lang="en-GB" sz="1600" dirty="0">
              <a:solidFill>
                <a:prstClr val="black"/>
              </a:solidFill>
            </a:endParaRPr>
          </a:p>
        </p:txBody>
      </p:sp>
      <p:sp>
        <p:nvSpPr>
          <p:cNvPr id="43" name="TextBox 42"/>
          <p:cNvSpPr txBox="1"/>
          <p:nvPr/>
        </p:nvSpPr>
        <p:spPr>
          <a:xfrm>
            <a:off x="6661166" y="3377200"/>
            <a:ext cx="298479" cy="338554"/>
          </a:xfrm>
          <a:prstGeom prst="rect">
            <a:avLst/>
          </a:prstGeom>
          <a:noFill/>
          <a:ln>
            <a:noFill/>
          </a:ln>
        </p:spPr>
        <p:txBody>
          <a:bodyPr wrap="none" rtlCol="0" anchor="ctr">
            <a:spAutoFit/>
          </a:bodyPr>
          <a:lstStyle/>
          <a:p>
            <a:pPr algn="r" defTabSz="457200" fontAlgn="base">
              <a:spcBef>
                <a:spcPct val="0"/>
              </a:spcBef>
              <a:spcAft>
                <a:spcPct val="0"/>
              </a:spcAft>
            </a:pPr>
            <a:r>
              <a:rPr lang="en-GB" sz="1600" dirty="0" smtClean="0">
                <a:solidFill>
                  <a:prstClr val="black"/>
                </a:solidFill>
              </a:rPr>
              <a:t>6</a:t>
            </a:r>
            <a:endParaRPr lang="en-GB" sz="1600" dirty="0">
              <a:solidFill>
                <a:prstClr val="black"/>
              </a:solidFill>
            </a:endParaRPr>
          </a:p>
        </p:txBody>
      </p:sp>
      <p:sp>
        <p:nvSpPr>
          <p:cNvPr id="44" name="TextBox 43"/>
          <p:cNvSpPr txBox="1"/>
          <p:nvPr/>
        </p:nvSpPr>
        <p:spPr>
          <a:xfrm>
            <a:off x="6661166" y="3912188"/>
            <a:ext cx="298479" cy="338554"/>
          </a:xfrm>
          <a:prstGeom prst="rect">
            <a:avLst/>
          </a:prstGeom>
          <a:noFill/>
          <a:ln>
            <a:noFill/>
          </a:ln>
        </p:spPr>
        <p:txBody>
          <a:bodyPr wrap="none" rtlCol="0" anchor="ctr">
            <a:spAutoFit/>
          </a:bodyPr>
          <a:lstStyle/>
          <a:p>
            <a:pPr algn="r" defTabSz="457200" fontAlgn="base">
              <a:spcBef>
                <a:spcPct val="0"/>
              </a:spcBef>
              <a:spcAft>
                <a:spcPct val="0"/>
              </a:spcAft>
            </a:pPr>
            <a:r>
              <a:rPr lang="en-GB" sz="1600" dirty="0" smtClean="0">
                <a:solidFill>
                  <a:prstClr val="black"/>
                </a:solidFill>
              </a:rPr>
              <a:t>4</a:t>
            </a:r>
            <a:endParaRPr lang="en-GB" sz="1600" dirty="0">
              <a:solidFill>
                <a:prstClr val="black"/>
              </a:solidFill>
            </a:endParaRPr>
          </a:p>
        </p:txBody>
      </p:sp>
      <p:sp>
        <p:nvSpPr>
          <p:cNvPr id="45" name="TextBox 44"/>
          <p:cNvSpPr txBox="1"/>
          <p:nvPr/>
        </p:nvSpPr>
        <p:spPr>
          <a:xfrm>
            <a:off x="6661166" y="4986926"/>
            <a:ext cx="298479" cy="338554"/>
          </a:xfrm>
          <a:prstGeom prst="rect">
            <a:avLst/>
          </a:prstGeom>
          <a:noFill/>
          <a:ln>
            <a:noFill/>
          </a:ln>
        </p:spPr>
        <p:txBody>
          <a:bodyPr wrap="none" rtlCol="0" anchor="ctr">
            <a:spAutoFit/>
          </a:bodyPr>
          <a:lstStyle/>
          <a:p>
            <a:pPr algn="r" defTabSz="457200" fontAlgn="base">
              <a:spcBef>
                <a:spcPct val="0"/>
              </a:spcBef>
              <a:spcAft>
                <a:spcPct val="0"/>
              </a:spcAft>
            </a:pPr>
            <a:r>
              <a:rPr lang="en-GB" sz="1600" dirty="0" smtClean="0">
                <a:solidFill>
                  <a:prstClr val="black"/>
                </a:solidFill>
              </a:rPr>
              <a:t>0</a:t>
            </a:r>
            <a:endParaRPr lang="en-GB" sz="1600" dirty="0">
              <a:solidFill>
                <a:prstClr val="black"/>
              </a:solidFill>
            </a:endParaRPr>
          </a:p>
        </p:txBody>
      </p:sp>
      <p:sp>
        <p:nvSpPr>
          <p:cNvPr id="46" name="TextBox 45"/>
          <p:cNvSpPr txBox="1"/>
          <p:nvPr/>
        </p:nvSpPr>
        <p:spPr>
          <a:xfrm rot="16200000">
            <a:off x="4782664" y="3375610"/>
            <a:ext cx="3225798" cy="338554"/>
          </a:xfrm>
          <a:prstGeom prst="rect">
            <a:avLst/>
          </a:prstGeom>
          <a:noFill/>
        </p:spPr>
        <p:txBody>
          <a:bodyPr wrap="square" rtlCol="0" anchor="b">
            <a:spAutoFit/>
          </a:bodyPr>
          <a:lstStyle/>
          <a:p>
            <a:pPr algn="ctr" defTabSz="457200" fontAlgn="base">
              <a:spcBef>
                <a:spcPct val="0"/>
              </a:spcBef>
              <a:spcAft>
                <a:spcPct val="0"/>
              </a:spcAft>
            </a:pPr>
            <a:r>
              <a:rPr lang="en-GB" sz="1600" b="1" dirty="0" smtClean="0">
                <a:solidFill>
                  <a:prstClr val="black"/>
                </a:solidFill>
              </a:rPr>
              <a:t>Months</a:t>
            </a:r>
            <a:endParaRPr lang="en-GB" sz="1600" b="1" dirty="0">
              <a:solidFill>
                <a:prstClr val="black"/>
              </a:solidFill>
            </a:endParaRPr>
          </a:p>
        </p:txBody>
      </p:sp>
      <p:sp>
        <p:nvSpPr>
          <p:cNvPr id="47" name="TextBox 46"/>
          <p:cNvSpPr txBox="1"/>
          <p:nvPr/>
        </p:nvSpPr>
        <p:spPr>
          <a:xfrm>
            <a:off x="6661166" y="4451246"/>
            <a:ext cx="298479" cy="338554"/>
          </a:xfrm>
          <a:prstGeom prst="rect">
            <a:avLst/>
          </a:prstGeom>
          <a:noFill/>
          <a:ln>
            <a:noFill/>
          </a:ln>
        </p:spPr>
        <p:txBody>
          <a:bodyPr wrap="none" rtlCol="0" anchor="ctr">
            <a:spAutoFit/>
          </a:bodyPr>
          <a:lstStyle/>
          <a:p>
            <a:pPr algn="r" defTabSz="457200" fontAlgn="base">
              <a:spcBef>
                <a:spcPct val="0"/>
              </a:spcBef>
              <a:spcAft>
                <a:spcPct val="0"/>
              </a:spcAft>
            </a:pPr>
            <a:r>
              <a:rPr lang="en-GB" sz="1600" dirty="0" smtClean="0">
                <a:solidFill>
                  <a:prstClr val="black"/>
                </a:solidFill>
              </a:rPr>
              <a:t>2</a:t>
            </a:r>
            <a:endParaRPr lang="en-GB" sz="1600" dirty="0">
              <a:solidFill>
                <a:prstClr val="black"/>
              </a:solidFill>
            </a:endParaRPr>
          </a:p>
        </p:txBody>
      </p:sp>
      <p:sp>
        <p:nvSpPr>
          <p:cNvPr id="51" name="Line 428"/>
          <p:cNvSpPr>
            <a:spLocks noChangeShapeType="1"/>
          </p:cNvSpPr>
          <p:nvPr/>
        </p:nvSpPr>
        <p:spPr bwMode="auto">
          <a:xfrm flipV="1">
            <a:off x="1015683" y="1927224"/>
            <a:ext cx="0" cy="3222625"/>
          </a:xfrm>
          <a:prstGeom prst="line">
            <a:avLst/>
          </a:prstGeom>
          <a:noFill/>
          <a:ln w="15875"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dirty="0">
              <a:solidFill>
                <a:srgbClr val="1F497D"/>
              </a:solidFill>
            </a:endParaRPr>
          </a:p>
        </p:txBody>
      </p:sp>
      <p:sp>
        <p:nvSpPr>
          <p:cNvPr id="52" name="Line 425"/>
          <p:cNvSpPr>
            <a:spLocks noChangeShapeType="1"/>
          </p:cNvSpPr>
          <p:nvPr/>
        </p:nvSpPr>
        <p:spPr bwMode="auto">
          <a:xfrm flipH="1">
            <a:off x="939483" y="1924050"/>
            <a:ext cx="69850" cy="0"/>
          </a:xfrm>
          <a:prstGeom prst="line">
            <a:avLst/>
          </a:prstGeom>
          <a:noFill/>
          <a:ln w="15875"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1F497D"/>
              </a:solidFill>
            </a:endParaRPr>
          </a:p>
        </p:txBody>
      </p:sp>
      <p:sp>
        <p:nvSpPr>
          <p:cNvPr id="53" name="Line 425"/>
          <p:cNvSpPr>
            <a:spLocks noChangeShapeType="1"/>
          </p:cNvSpPr>
          <p:nvPr/>
        </p:nvSpPr>
        <p:spPr bwMode="auto">
          <a:xfrm flipH="1">
            <a:off x="939483" y="5146678"/>
            <a:ext cx="69850" cy="0"/>
          </a:xfrm>
          <a:prstGeom prst="line">
            <a:avLst/>
          </a:prstGeom>
          <a:noFill/>
          <a:ln w="15875"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1F497D"/>
              </a:solidFill>
            </a:endParaRPr>
          </a:p>
        </p:txBody>
      </p:sp>
      <p:sp>
        <p:nvSpPr>
          <p:cNvPr id="54" name="Line 425"/>
          <p:cNvSpPr>
            <a:spLocks noChangeShapeType="1"/>
          </p:cNvSpPr>
          <p:nvPr/>
        </p:nvSpPr>
        <p:spPr bwMode="auto">
          <a:xfrm flipH="1">
            <a:off x="939483" y="4502154"/>
            <a:ext cx="69850" cy="0"/>
          </a:xfrm>
          <a:prstGeom prst="line">
            <a:avLst/>
          </a:prstGeom>
          <a:noFill/>
          <a:ln w="15875"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1F497D"/>
              </a:solidFill>
            </a:endParaRPr>
          </a:p>
        </p:txBody>
      </p:sp>
      <p:sp>
        <p:nvSpPr>
          <p:cNvPr id="55" name="Line 425"/>
          <p:cNvSpPr>
            <a:spLocks noChangeShapeType="1"/>
          </p:cNvSpPr>
          <p:nvPr/>
        </p:nvSpPr>
        <p:spPr bwMode="auto">
          <a:xfrm flipH="1">
            <a:off x="939483" y="3857628"/>
            <a:ext cx="69850" cy="0"/>
          </a:xfrm>
          <a:prstGeom prst="line">
            <a:avLst/>
          </a:prstGeom>
          <a:noFill/>
          <a:ln w="15875"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1F497D"/>
              </a:solidFill>
            </a:endParaRPr>
          </a:p>
        </p:txBody>
      </p:sp>
      <p:sp>
        <p:nvSpPr>
          <p:cNvPr id="56" name="Line 425"/>
          <p:cNvSpPr>
            <a:spLocks noChangeShapeType="1"/>
          </p:cNvSpPr>
          <p:nvPr/>
        </p:nvSpPr>
        <p:spPr bwMode="auto">
          <a:xfrm flipH="1">
            <a:off x="939483" y="3213102"/>
            <a:ext cx="69850" cy="0"/>
          </a:xfrm>
          <a:prstGeom prst="line">
            <a:avLst/>
          </a:prstGeom>
          <a:noFill/>
          <a:ln w="15875"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1F497D"/>
              </a:solidFill>
            </a:endParaRPr>
          </a:p>
        </p:txBody>
      </p:sp>
      <p:sp>
        <p:nvSpPr>
          <p:cNvPr id="57" name="Line 425"/>
          <p:cNvSpPr>
            <a:spLocks noChangeShapeType="1"/>
          </p:cNvSpPr>
          <p:nvPr/>
        </p:nvSpPr>
        <p:spPr bwMode="auto">
          <a:xfrm flipH="1">
            <a:off x="939483" y="2568576"/>
            <a:ext cx="69850" cy="0"/>
          </a:xfrm>
          <a:prstGeom prst="line">
            <a:avLst/>
          </a:prstGeom>
          <a:noFill/>
          <a:ln w="15875"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srgbClr val="1F497D"/>
              </a:solidFill>
            </a:endParaRPr>
          </a:p>
        </p:txBody>
      </p:sp>
    </p:spTree>
    <p:extLst>
      <p:ext uri="{BB962C8B-B14F-4D97-AF65-F5344CB8AC3E}">
        <p14:creationId xmlns:p14="http://schemas.microsoft.com/office/powerpoint/2010/main" val="15097285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ound Same Side Corner Rectangle 8"/>
          <p:cNvSpPr/>
          <p:nvPr/>
        </p:nvSpPr>
        <p:spPr>
          <a:xfrm rot="10800000">
            <a:off x="133348" y="1834504"/>
            <a:ext cx="8851954" cy="3908569"/>
          </a:xfrm>
          <a:prstGeom prst="round2SameRect">
            <a:avLst>
              <a:gd name="adj1" fmla="val 5349"/>
              <a:gd name="adj2" fmla="val 0"/>
            </a:avLst>
          </a:prstGeom>
          <a:solidFill>
            <a:schemeClr val="bg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endParaRPr>
          </a:p>
        </p:txBody>
      </p:sp>
      <p:sp>
        <p:nvSpPr>
          <p:cNvPr id="10" name="Round Same Side Corner Rectangle 9"/>
          <p:cNvSpPr/>
          <p:nvPr/>
        </p:nvSpPr>
        <p:spPr>
          <a:xfrm>
            <a:off x="133683" y="1586751"/>
            <a:ext cx="8866735" cy="825031"/>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endParaRPr>
          </a:p>
        </p:txBody>
      </p:sp>
      <p:sp>
        <p:nvSpPr>
          <p:cNvPr id="2" name="Title 1"/>
          <p:cNvSpPr>
            <a:spLocks noGrp="1"/>
          </p:cNvSpPr>
          <p:nvPr>
            <p:ph type="title"/>
          </p:nvPr>
        </p:nvSpPr>
        <p:spPr/>
        <p:txBody>
          <a:bodyPr/>
          <a:lstStyle/>
          <a:p>
            <a:r>
              <a:rPr lang="en-US" dirty="0" smtClean="0"/>
              <a:t>LUX-Lung 8: Adverse </a:t>
            </a:r>
            <a:r>
              <a:rPr lang="en-US" dirty="0"/>
              <a:t>E</a:t>
            </a:r>
            <a:r>
              <a:rPr lang="en-US" dirty="0" smtClean="0"/>
              <a:t>vents </a:t>
            </a:r>
            <a:r>
              <a:rPr lang="en-US" dirty="0"/>
              <a:t>O</a:t>
            </a:r>
            <a:r>
              <a:rPr lang="en-US" dirty="0" smtClean="0"/>
              <a:t>verall </a:t>
            </a:r>
            <a:r>
              <a:rPr lang="en-US" dirty="0"/>
              <a:t>S</a:t>
            </a:r>
            <a:r>
              <a:rPr lang="en-US" dirty="0" smtClean="0"/>
              <a:t>ummary</a:t>
            </a:r>
            <a:endParaRPr lang="en-US" dirty="0"/>
          </a:p>
        </p:txBody>
      </p:sp>
      <p:sp>
        <p:nvSpPr>
          <p:cNvPr id="12" name="Text Placeholder 11"/>
          <p:cNvSpPr>
            <a:spLocks noGrp="1"/>
          </p:cNvSpPr>
          <p:nvPr>
            <p:ph type="body" sz="quarter" idx="4294967295"/>
          </p:nvPr>
        </p:nvSpPr>
        <p:spPr>
          <a:xfrm>
            <a:off x="210215" y="6220009"/>
            <a:ext cx="7017520" cy="454740"/>
          </a:xfrm>
        </p:spPr>
        <p:txBody>
          <a:bodyPr lIns="0" tIns="0" rIns="0" bIns="0" anchor="b" anchorCtr="0"/>
          <a:lstStyle/>
          <a:p>
            <a:pPr marL="0" indent="0">
              <a:spcBef>
                <a:spcPts val="400"/>
              </a:spcBef>
              <a:buNone/>
            </a:pPr>
            <a:r>
              <a:rPr lang="en-US" sz="1200" dirty="0" smtClean="0">
                <a:solidFill>
                  <a:schemeClr val="tx1"/>
                </a:solidFill>
              </a:rPr>
              <a:t>CTCAE = Common Terminology Criteria for Adverse Events; SAEs = serious adverse events.</a:t>
            </a:r>
          </a:p>
          <a:p>
            <a:pPr marL="0" indent="0">
              <a:spcBef>
                <a:spcPts val="400"/>
              </a:spcBef>
              <a:buNone/>
            </a:pPr>
            <a:r>
              <a:rPr lang="en-GB" sz="1000" dirty="0">
                <a:solidFill>
                  <a:schemeClr val="tx1"/>
                </a:solidFill>
              </a:rPr>
              <a:t>Goss et al. ESMO 2014. Abstract </a:t>
            </a:r>
            <a:r>
              <a:rPr lang="en-GB" sz="1000" dirty="0" smtClean="0">
                <a:solidFill>
                  <a:schemeClr val="tx1"/>
                </a:solidFill>
              </a:rPr>
              <a:t>12220. </a:t>
            </a:r>
            <a:endParaRPr lang="en-GB" sz="1000" dirty="0">
              <a:solidFill>
                <a:schemeClr val="tx1"/>
              </a:solidFill>
            </a:endParaRPr>
          </a:p>
        </p:txBody>
      </p:sp>
      <p:graphicFrame>
        <p:nvGraphicFramePr>
          <p:cNvPr id="11" name="Table 10"/>
          <p:cNvGraphicFramePr>
            <a:graphicFrameLocks noGrp="1"/>
          </p:cNvGraphicFramePr>
          <p:nvPr>
            <p:extLst>
              <p:ext uri="{D42A27DB-BD31-4B8C-83A1-F6EECF244321}">
                <p14:modId xmlns:p14="http://schemas.microsoft.com/office/powerpoint/2010/main" val="3798932648"/>
              </p:ext>
            </p:extLst>
          </p:nvPr>
        </p:nvGraphicFramePr>
        <p:xfrm>
          <a:off x="133351" y="1391953"/>
          <a:ext cx="8844394" cy="4300891"/>
        </p:xfrm>
        <a:graphic>
          <a:graphicData uri="http://schemas.openxmlformats.org/drawingml/2006/table">
            <a:tbl>
              <a:tblPr firstRow="1" bandRow="1">
                <a:tableStyleId>{0E3FDE45-AF77-4B5C-9715-49D594BDF05E}</a:tableStyleId>
              </a:tblPr>
              <a:tblGrid>
                <a:gridCol w="5454911"/>
                <a:gridCol w="1838143"/>
                <a:gridCol w="1551340"/>
              </a:tblGrid>
              <a:tr h="1037702">
                <a:tc>
                  <a:txBody>
                    <a:bodyPr/>
                    <a:lstStyle/>
                    <a:p>
                      <a:pPr marL="0" marR="0" algn="l">
                        <a:lnSpc>
                          <a:spcPct val="100000"/>
                        </a:lnSpc>
                        <a:spcBef>
                          <a:spcPts val="0"/>
                        </a:spcBef>
                        <a:spcAft>
                          <a:spcPts val="0"/>
                        </a:spcAft>
                      </a:pPr>
                      <a:r>
                        <a:rPr lang="en-US" sz="2000" b="0" dirty="0">
                          <a:solidFill>
                            <a:schemeClr val="tx1"/>
                          </a:solidFill>
                          <a:effectLst/>
                        </a:rPr>
                        <a:t> </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600" b="0" dirty="0" smtClean="0">
                          <a:solidFill>
                            <a:schemeClr val="bg1"/>
                          </a:solidFill>
                          <a:effectLst/>
                        </a:rPr>
                        <a:t>Afatinib </a:t>
                      </a:r>
                    </a:p>
                    <a:p>
                      <a:pPr marL="0" marR="0" indent="0" algn="ctr" defTabSz="914400" rtl="0" eaLnBrk="1" fontAlgn="auto" latinLnBrk="0" hangingPunct="1">
                        <a:lnSpc>
                          <a:spcPct val="100000"/>
                        </a:lnSpc>
                        <a:spcBef>
                          <a:spcPts val="0"/>
                        </a:spcBef>
                        <a:spcAft>
                          <a:spcPts val="0"/>
                        </a:spcAft>
                        <a:buClrTx/>
                        <a:buSzTx/>
                        <a:buFontTx/>
                        <a:buNone/>
                        <a:tabLst/>
                        <a:defRPr/>
                      </a:pPr>
                      <a:r>
                        <a:rPr lang="en-US" sz="1600" b="0" dirty="0" smtClean="0">
                          <a:solidFill>
                            <a:schemeClr val="bg1"/>
                          </a:solidFill>
                          <a:effectLst/>
                        </a:rPr>
                        <a:t>(n=329</a:t>
                      </a:r>
                      <a:r>
                        <a:rPr lang="en-US" sz="1600" b="0" baseline="0" dirty="0" smtClean="0">
                          <a:solidFill>
                            <a:schemeClr val="bg1"/>
                          </a:solidFill>
                          <a:effectLst/>
                        </a:rPr>
                        <a:t>)</a:t>
                      </a:r>
                      <a:br>
                        <a:rPr lang="en-US" sz="1600" b="0" baseline="0" dirty="0" smtClean="0">
                          <a:solidFill>
                            <a:schemeClr val="bg1"/>
                          </a:solidFill>
                          <a:effectLst/>
                        </a:rPr>
                      </a:br>
                      <a:r>
                        <a:rPr lang="en-US" sz="1600" b="0" dirty="0" smtClean="0">
                          <a:solidFill>
                            <a:schemeClr val="bg1"/>
                          </a:solidFill>
                          <a:effectLst/>
                        </a:rPr>
                        <a:t>(%) </a:t>
                      </a:r>
                      <a:endParaRPr lang="en-US" sz="1600" b="0" dirty="0" smtClean="0">
                        <a:solidFill>
                          <a:schemeClr val="bg1"/>
                        </a:solidFill>
                        <a:effectLst/>
                        <a:latin typeface="Arial" panose="020B0604020202020204" pitchFamily="34" charset="0"/>
                        <a:ea typeface="SimSun"/>
                        <a:cs typeface="Arial" panose="020B0604020202020204" pitchFamily="34" charset="0"/>
                      </a:endParaRPr>
                    </a:p>
                  </a:txBody>
                  <a:tcPr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600" b="0" kern="1200" dirty="0" smtClean="0">
                          <a:solidFill>
                            <a:schemeClr val="bg1"/>
                          </a:solidFill>
                          <a:effectLst/>
                        </a:rPr>
                        <a:t>Erlotinib </a:t>
                      </a:r>
                    </a:p>
                    <a:p>
                      <a:pPr marL="0" marR="0" indent="0" algn="ctr" defTabSz="914400" rtl="0" eaLnBrk="1" fontAlgn="auto" latinLnBrk="0" hangingPunct="1">
                        <a:lnSpc>
                          <a:spcPct val="100000"/>
                        </a:lnSpc>
                        <a:spcBef>
                          <a:spcPts val="0"/>
                        </a:spcBef>
                        <a:spcAft>
                          <a:spcPts val="0"/>
                        </a:spcAft>
                        <a:buClrTx/>
                        <a:buSzTx/>
                        <a:buFontTx/>
                        <a:buNone/>
                        <a:tabLst/>
                        <a:defRPr/>
                      </a:pPr>
                      <a:r>
                        <a:rPr lang="en-US" sz="1600" b="0" dirty="0" smtClean="0">
                          <a:solidFill>
                            <a:schemeClr val="bg1"/>
                          </a:solidFill>
                          <a:effectLst/>
                        </a:rPr>
                        <a:t>(n=332)</a:t>
                      </a:r>
                      <a:br>
                        <a:rPr lang="en-US" sz="1600" b="0" dirty="0" smtClean="0">
                          <a:solidFill>
                            <a:schemeClr val="bg1"/>
                          </a:solidFill>
                          <a:effectLst/>
                        </a:rPr>
                      </a:br>
                      <a:r>
                        <a:rPr lang="en-US" sz="1600" b="0" dirty="0" smtClean="0">
                          <a:solidFill>
                            <a:schemeClr val="bg1"/>
                          </a:solidFill>
                          <a:effectLst/>
                        </a:rPr>
                        <a:t>(%)</a:t>
                      </a:r>
                      <a:r>
                        <a:rPr lang="en-US" sz="1600" b="0" baseline="0" dirty="0" smtClean="0">
                          <a:solidFill>
                            <a:schemeClr val="bg1"/>
                          </a:solidFill>
                          <a:effectLst/>
                        </a:rPr>
                        <a:t> </a:t>
                      </a:r>
                      <a:endParaRPr lang="en-US" sz="1600" b="0" baseline="0" dirty="0" smtClean="0">
                        <a:solidFill>
                          <a:schemeClr val="bg1"/>
                        </a:solidFill>
                        <a:effectLst/>
                        <a:latin typeface="Arial" panose="020B0604020202020204" pitchFamily="34" charset="0"/>
                        <a:ea typeface="SimSun"/>
                        <a:cs typeface="Arial" panose="020B0604020202020204" pitchFamily="34" charset="0"/>
                      </a:endParaRPr>
                    </a:p>
                  </a:txBody>
                  <a:tcPr anchor="b">
                    <a:lnL w="12700" cap="flat" cmpd="sng" algn="ctr">
                      <a:solidFill>
                        <a:schemeClr val="bg1"/>
                      </a:solidFill>
                      <a:prstDash val="solid"/>
                      <a:round/>
                      <a:headEnd type="none" w="med" len="med"/>
                      <a:tailEnd type="none" w="med" len="med"/>
                    </a:lnL>
                    <a:lnR>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r>
              <a:tr h="417477">
                <a:tc>
                  <a:txBody>
                    <a:bodyPr/>
                    <a:lstStyle/>
                    <a:p>
                      <a:pPr marL="0" marR="0" algn="l">
                        <a:lnSpc>
                          <a:spcPct val="100000"/>
                        </a:lnSpc>
                        <a:spcBef>
                          <a:spcPts val="200"/>
                        </a:spcBef>
                        <a:spcAft>
                          <a:spcPts val="200"/>
                        </a:spcAft>
                      </a:pPr>
                      <a:r>
                        <a:rPr lang="en-US" sz="2000" b="0" dirty="0" smtClean="0">
                          <a:solidFill>
                            <a:schemeClr val="tx1"/>
                          </a:solidFill>
                          <a:effectLst/>
                        </a:rPr>
                        <a:t>Any AE</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tabLst>
                          <a:tab pos="317500" algn="dec"/>
                        </a:tabLst>
                      </a:pPr>
                      <a:r>
                        <a:rPr lang="en-US" sz="2000" b="0" dirty="0" smtClean="0">
                          <a:solidFill>
                            <a:schemeClr val="tx1"/>
                          </a:solidFill>
                          <a:effectLst/>
                        </a:rPr>
                        <a:t>98</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tabLst>
                          <a:tab pos="317500" algn="dec"/>
                        </a:tabLst>
                      </a:pPr>
                      <a:r>
                        <a:rPr lang="en-US" sz="2000" b="0" dirty="0" smtClean="0">
                          <a:solidFill>
                            <a:schemeClr val="tx1"/>
                          </a:solidFill>
                          <a:effectLst/>
                        </a:rPr>
                        <a:t>96</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417477">
                <a:tc>
                  <a:txBody>
                    <a:bodyPr/>
                    <a:lstStyle/>
                    <a:p>
                      <a:pPr marL="0" marR="0" algn="l">
                        <a:lnSpc>
                          <a:spcPct val="100000"/>
                        </a:lnSpc>
                        <a:spcBef>
                          <a:spcPts val="200"/>
                        </a:spcBef>
                        <a:spcAft>
                          <a:spcPts val="200"/>
                        </a:spcAft>
                      </a:pPr>
                      <a:r>
                        <a:rPr lang="en-US" sz="2000" b="0" dirty="0" smtClean="0">
                          <a:solidFill>
                            <a:schemeClr val="tx1"/>
                          </a:solidFill>
                          <a:effectLst/>
                        </a:rPr>
                        <a:t>Drug-related AEs</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tabLst>
                          <a:tab pos="317500" algn="dec"/>
                        </a:tabLst>
                      </a:pPr>
                      <a:r>
                        <a:rPr lang="en-US" sz="2000" b="0" dirty="0" smtClean="0">
                          <a:solidFill>
                            <a:schemeClr val="tx1"/>
                          </a:solidFill>
                          <a:effectLst/>
                        </a:rPr>
                        <a:t>91</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tabLst>
                          <a:tab pos="317500" algn="dec"/>
                        </a:tabLst>
                      </a:pPr>
                      <a:r>
                        <a:rPr lang="en-US" sz="2000" b="0" dirty="0" smtClean="0">
                          <a:solidFill>
                            <a:schemeClr val="tx1"/>
                          </a:solidFill>
                          <a:effectLst/>
                        </a:rPr>
                        <a:t>80</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tcPr>
                </a:tc>
              </a:tr>
              <a:tr h="417477">
                <a:tc>
                  <a:txBody>
                    <a:bodyPr/>
                    <a:lstStyle/>
                    <a:p>
                      <a:pPr marL="0" marR="0" algn="l">
                        <a:lnSpc>
                          <a:spcPct val="100000"/>
                        </a:lnSpc>
                        <a:spcBef>
                          <a:spcPts val="200"/>
                        </a:spcBef>
                        <a:spcAft>
                          <a:spcPts val="200"/>
                        </a:spcAft>
                      </a:pPr>
                      <a:r>
                        <a:rPr lang="en-US" sz="2000" b="0" dirty="0" smtClean="0">
                          <a:solidFill>
                            <a:schemeClr val="tx1"/>
                          </a:solidFill>
                          <a:effectLst/>
                        </a:rPr>
                        <a:t>CTCAE grade 3 or higher</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tabLst>
                          <a:tab pos="317500" algn="dec"/>
                        </a:tabLst>
                      </a:pPr>
                      <a:r>
                        <a:rPr lang="en-US" sz="2000" b="0" dirty="0" smtClean="0">
                          <a:solidFill>
                            <a:schemeClr val="tx1"/>
                          </a:solidFill>
                          <a:effectLst/>
                        </a:rPr>
                        <a:t>50</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tabLst>
                          <a:tab pos="317500" algn="dec"/>
                        </a:tabLst>
                      </a:pPr>
                      <a:r>
                        <a:rPr lang="en-US" sz="2000" b="0" dirty="0" smtClean="0">
                          <a:solidFill>
                            <a:schemeClr val="tx1"/>
                          </a:solidFill>
                          <a:effectLst/>
                        </a:rPr>
                        <a:t>49</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417477">
                <a:tc>
                  <a:txBody>
                    <a:bodyPr/>
                    <a:lstStyle/>
                    <a:p>
                      <a:pPr marL="0" marR="0" algn="l">
                        <a:lnSpc>
                          <a:spcPct val="100000"/>
                        </a:lnSpc>
                        <a:spcBef>
                          <a:spcPts val="200"/>
                        </a:spcBef>
                        <a:spcAft>
                          <a:spcPts val="200"/>
                        </a:spcAft>
                      </a:pPr>
                      <a:r>
                        <a:rPr lang="en-US" sz="2000" b="0" dirty="0" smtClean="0">
                          <a:solidFill>
                            <a:schemeClr val="tx1"/>
                          </a:solidFill>
                          <a:effectLst/>
                        </a:rPr>
                        <a:t>AEs </a:t>
                      </a:r>
                      <a:r>
                        <a:rPr lang="en-US" sz="2000" b="0" dirty="0">
                          <a:solidFill>
                            <a:schemeClr val="tx1"/>
                          </a:solidFill>
                          <a:effectLst/>
                        </a:rPr>
                        <a:t>leading to dose reduction </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tabLst>
                          <a:tab pos="317500" algn="dec"/>
                        </a:tabLst>
                      </a:pPr>
                      <a:r>
                        <a:rPr lang="en-US" sz="2000" b="0" dirty="0" smtClean="0">
                          <a:solidFill>
                            <a:schemeClr val="tx1"/>
                          </a:solidFill>
                          <a:effectLst/>
                        </a:rPr>
                        <a:t>24</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tabLst>
                          <a:tab pos="317500" algn="dec"/>
                        </a:tabLst>
                      </a:pPr>
                      <a:r>
                        <a:rPr lang="en-US" sz="2000" b="0" dirty="0" smtClean="0">
                          <a:solidFill>
                            <a:schemeClr val="tx1"/>
                          </a:solidFill>
                          <a:effectLst/>
                        </a:rPr>
                        <a:t>12</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tcPr>
                </a:tc>
              </a:tr>
              <a:tr h="755180">
                <a:tc>
                  <a:txBody>
                    <a:bodyPr/>
                    <a:lstStyle/>
                    <a:p>
                      <a:pPr marL="0" marR="0" algn="l">
                        <a:lnSpc>
                          <a:spcPct val="100000"/>
                        </a:lnSpc>
                        <a:spcBef>
                          <a:spcPts val="200"/>
                        </a:spcBef>
                        <a:spcAft>
                          <a:spcPts val="200"/>
                        </a:spcAft>
                      </a:pPr>
                      <a:r>
                        <a:rPr lang="en-US" sz="2000" b="0" dirty="0" smtClean="0">
                          <a:solidFill>
                            <a:schemeClr val="tx1"/>
                          </a:solidFill>
                          <a:effectLst/>
                        </a:rPr>
                        <a:t>AEs </a:t>
                      </a:r>
                      <a:r>
                        <a:rPr lang="en-US" sz="2000" b="0" dirty="0">
                          <a:solidFill>
                            <a:schemeClr val="tx1"/>
                          </a:solidFill>
                          <a:effectLst/>
                        </a:rPr>
                        <a:t>leading to </a:t>
                      </a:r>
                      <a:r>
                        <a:rPr lang="en-US" sz="2000" b="0" baseline="0" dirty="0" smtClean="0">
                          <a:solidFill>
                            <a:schemeClr val="tx1"/>
                          </a:solidFill>
                          <a:effectLst/>
                        </a:rPr>
                        <a:t>discontinuations </a:t>
                      </a:r>
                      <a:br>
                        <a:rPr lang="en-US" sz="2000" b="0" baseline="0" dirty="0" smtClean="0">
                          <a:solidFill>
                            <a:schemeClr val="tx1"/>
                          </a:solidFill>
                          <a:effectLst/>
                        </a:rPr>
                      </a:br>
                      <a:r>
                        <a:rPr lang="en-US" sz="2000" b="0" baseline="0" dirty="0" smtClean="0">
                          <a:solidFill>
                            <a:schemeClr val="tx1"/>
                          </a:solidFill>
                          <a:effectLst/>
                        </a:rPr>
                        <a:t>excluding PD-related</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tabLst>
                          <a:tab pos="317500" algn="dec"/>
                        </a:tabLst>
                      </a:pPr>
                      <a:r>
                        <a:rPr lang="en-US" sz="2000" b="0" dirty="0" smtClean="0">
                          <a:solidFill>
                            <a:schemeClr val="tx1"/>
                          </a:solidFill>
                          <a:effectLst/>
                        </a:rPr>
                        <a:t>15</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tabLst>
                          <a:tab pos="317500" algn="dec"/>
                        </a:tabLst>
                      </a:pPr>
                      <a:r>
                        <a:rPr lang="en-US" sz="2000" b="0" dirty="0" smtClean="0">
                          <a:solidFill>
                            <a:schemeClr val="tx1"/>
                          </a:solidFill>
                          <a:effectLst/>
                        </a:rPr>
                        <a:t>12</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417477">
                <a:tc>
                  <a:txBody>
                    <a:bodyPr/>
                    <a:lstStyle/>
                    <a:p>
                      <a:pPr marL="0" marR="0" algn="l">
                        <a:lnSpc>
                          <a:spcPct val="100000"/>
                        </a:lnSpc>
                        <a:spcBef>
                          <a:spcPts val="200"/>
                        </a:spcBef>
                        <a:spcAft>
                          <a:spcPts val="200"/>
                        </a:spcAft>
                      </a:pPr>
                      <a:r>
                        <a:rPr lang="en-US" sz="2000" b="0" dirty="0" smtClean="0">
                          <a:solidFill>
                            <a:schemeClr val="tx1"/>
                          </a:solidFill>
                          <a:effectLst/>
                        </a:rPr>
                        <a:t>SAEs</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tabLst>
                          <a:tab pos="317500" algn="dec"/>
                        </a:tabLst>
                      </a:pPr>
                      <a:r>
                        <a:rPr lang="en-US" sz="2000" b="0" dirty="0" smtClean="0">
                          <a:solidFill>
                            <a:schemeClr val="tx1"/>
                          </a:solidFill>
                          <a:effectLst/>
                        </a:rPr>
                        <a:t>39</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tabLst>
                          <a:tab pos="317500" algn="dec"/>
                        </a:tabLst>
                      </a:pPr>
                      <a:r>
                        <a:rPr lang="en-US" sz="2000" b="0" dirty="0" smtClean="0">
                          <a:solidFill>
                            <a:schemeClr val="tx1"/>
                          </a:solidFill>
                          <a:effectLst/>
                        </a:rPr>
                        <a:t>38</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tcPr>
                </a:tc>
              </a:tr>
              <a:tr h="420624">
                <a:tc>
                  <a:txBody>
                    <a:bodyPr/>
                    <a:lstStyle/>
                    <a:p>
                      <a:pPr marL="0" marR="0" indent="0" algn="l">
                        <a:lnSpc>
                          <a:spcPct val="100000"/>
                        </a:lnSpc>
                        <a:spcBef>
                          <a:spcPts val="200"/>
                        </a:spcBef>
                        <a:spcAft>
                          <a:spcPts val="200"/>
                        </a:spcAft>
                      </a:pPr>
                      <a:r>
                        <a:rPr lang="en-US" sz="2000" b="0" dirty="0" smtClean="0">
                          <a:solidFill>
                            <a:schemeClr val="tx1"/>
                          </a:solidFill>
                          <a:effectLst/>
                        </a:rPr>
                        <a:t>Fatal (all cause, excluding PD)</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tabLst>
                          <a:tab pos="317500" algn="dec"/>
                        </a:tabLst>
                      </a:pPr>
                      <a:r>
                        <a:rPr lang="en-US" sz="2000" b="0" dirty="0" smtClean="0">
                          <a:solidFill>
                            <a:schemeClr val="tx1"/>
                          </a:solidFill>
                          <a:effectLst/>
                        </a:rPr>
                        <a:t>12</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tabLst>
                          <a:tab pos="317500" algn="dec"/>
                        </a:tabLst>
                      </a:pPr>
                      <a:r>
                        <a:rPr lang="en-US" sz="2000" b="0" dirty="0" smtClean="0">
                          <a:solidFill>
                            <a:schemeClr val="tx1"/>
                          </a:solidFill>
                          <a:effectLst/>
                        </a:rPr>
                        <a:t>11</a:t>
                      </a:r>
                      <a:endParaRPr lang="en-US" sz="2000" b="0" dirty="0">
                        <a:solidFill>
                          <a:schemeClr val="tx1"/>
                        </a:solidFill>
                        <a:effectLst/>
                        <a:latin typeface="Arial" panose="020B0604020202020204" pitchFamily="34" charset="0"/>
                        <a:ea typeface="SimSun"/>
                        <a:cs typeface="Arial" panose="020B0604020202020204"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Tree>
    <p:extLst>
      <p:ext uri="{BB962C8B-B14F-4D97-AF65-F5344CB8AC3E}">
        <p14:creationId xmlns:p14="http://schemas.microsoft.com/office/powerpoint/2010/main" val="28805081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ound Same Side Corner Rectangle 7"/>
          <p:cNvSpPr/>
          <p:nvPr/>
        </p:nvSpPr>
        <p:spPr>
          <a:xfrm rot="10800000">
            <a:off x="133348" y="1950856"/>
            <a:ext cx="8851954" cy="3817484"/>
          </a:xfrm>
          <a:prstGeom prst="round2SameRect">
            <a:avLst>
              <a:gd name="adj1" fmla="val 5349"/>
              <a:gd name="adj2" fmla="val 0"/>
            </a:avLst>
          </a:prstGeom>
          <a:solidFill>
            <a:schemeClr val="bg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endParaRPr>
          </a:p>
        </p:txBody>
      </p:sp>
      <p:sp>
        <p:nvSpPr>
          <p:cNvPr id="9" name="Round Same Side Corner Rectangle 8"/>
          <p:cNvSpPr/>
          <p:nvPr/>
        </p:nvSpPr>
        <p:spPr>
          <a:xfrm>
            <a:off x="133683" y="1531757"/>
            <a:ext cx="8866735" cy="996375"/>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endParaRPr>
          </a:p>
        </p:txBody>
      </p:sp>
      <p:sp>
        <p:nvSpPr>
          <p:cNvPr id="2" name="Title 1"/>
          <p:cNvSpPr>
            <a:spLocks noGrp="1"/>
          </p:cNvSpPr>
          <p:nvPr>
            <p:ph type="title"/>
          </p:nvPr>
        </p:nvSpPr>
        <p:spPr/>
        <p:txBody>
          <a:bodyPr/>
          <a:lstStyle/>
          <a:p>
            <a:r>
              <a:rPr lang="en-US" dirty="0" smtClean="0"/>
              <a:t>LUX-Lung 8: Drug-Related AEs (&gt;5%)</a:t>
            </a:r>
            <a:endParaRPr lang="en-US" dirty="0"/>
          </a:p>
        </p:txBody>
      </p:sp>
      <p:sp>
        <p:nvSpPr>
          <p:cNvPr id="3" name="Content Placeholder 2"/>
          <p:cNvSpPr>
            <a:spLocks noGrp="1"/>
          </p:cNvSpPr>
          <p:nvPr>
            <p:ph idx="4294967295"/>
          </p:nvPr>
        </p:nvSpPr>
        <p:spPr>
          <a:xfrm>
            <a:off x="421416" y="1097530"/>
            <a:ext cx="8353425" cy="425450"/>
          </a:xfrm>
        </p:spPr>
        <p:txBody>
          <a:bodyPr anchor="b"/>
          <a:lstStyle/>
          <a:p>
            <a:pPr marL="0" indent="0" algn="ctr">
              <a:buNone/>
            </a:pPr>
            <a:r>
              <a:rPr lang="en-US" sz="1800" b="1" dirty="0">
                <a:solidFill>
                  <a:schemeClr val="tx1"/>
                </a:solidFill>
              </a:rPr>
              <a:t>Grouped categories by CTCAE </a:t>
            </a:r>
            <a:r>
              <a:rPr lang="en-US" sz="1800" b="1" dirty="0" smtClean="0">
                <a:solidFill>
                  <a:schemeClr val="tx1"/>
                </a:solidFill>
              </a:rPr>
              <a:t>grades</a:t>
            </a:r>
            <a:endParaRPr lang="en-US" sz="1800" b="1" dirty="0">
              <a:solidFill>
                <a:schemeClr val="tx1"/>
              </a:solidFill>
            </a:endParaRPr>
          </a:p>
        </p:txBody>
      </p:sp>
      <p:sp>
        <p:nvSpPr>
          <p:cNvPr id="12" name="Text Placeholder 15"/>
          <p:cNvSpPr>
            <a:spLocks noGrp="1"/>
          </p:cNvSpPr>
          <p:nvPr>
            <p:ph type="body" sz="quarter" idx="4294967295"/>
          </p:nvPr>
        </p:nvSpPr>
        <p:spPr>
          <a:xfrm>
            <a:off x="152354" y="5807198"/>
            <a:ext cx="7067430" cy="864083"/>
          </a:xfrm>
        </p:spPr>
        <p:txBody>
          <a:bodyPr lIns="0" tIns="0" rIns="0" bIns="0" anchor="b" anchorCtr="0"/>
          <a:lstStyle/>
          <a:p>
            <a:pPr marL="60325" indent="-60325">
              <a:buNone/>
            </a:pPr>
            <a:r>
              <a:rPr lang="en-GB" sz="1000" baseline="30000" dirty="0" smtClean="0">
                <a:solidFill>
                  <a:schemeClr val="tx1"/>
                </a:solidFill>
              </a:rPr>
              <a:t>a</a:t>
            </a:r>
            <a:r>
              <a:rPr lang="en-GB" sz="1000" dirty="0" smtClean="0">
                <a:solidFill>
                  <a:schemeClr val="tx1"/>
                </a:solidFill>
              </a:rPr>
              <a:t>Grouped terms; </a:t>
            </a:r>
            <a:r>
              <a:rPr lang="en-GB" sz="1000" baseline="30000" dirty="0" smtClean="0">
                <a:solidFill>
                  <a:schemeClr val="tx1"/>
                </a:solidFill>
              </a:rPr>
              <a:t>b</a:t>
            </a:r>
            <a:r>
              <a:rPr lang="en-GB" sz="1000" dirty="0" smtClean="0">
                <a:solidFill>
                  <a:schemeClr val="tx1"/>
                </a:solidFill>
              </a:rPr>
              <a:t>8.2; </a:t>
            </a:r>
            <a:r>
              <a:rPr lang="en-GB" sz="1000" baseline="30000" dirty="0" smtClean="0">
                <a:solidFill>
                  <a:schemeClr val="tx1"/>
                </a:solidFill>
              </a:rPr>
              <a:t>c</a:t>
            </a:r>
            <a:r>
              <a:rPr lang="en-GB" sz="1000" dirty="0" smtClean="0">
                <a:solidFill>
                  <a:schemeClr val="tx1"/>
                </a:solidFill>
              </a:rPr>
              <a:t>7.6; </a:t>
            </a:r>
            <a:r>
              <a:rPr lang="en-GB" sz="1000" baseline="30000" dirty="0" smtClean="0">
                <a:solidFill>
                  <a:schemeClr val="tx1"/>
                </a:solidFill>
              </a:rPr>
              <a:t>d</a:t>
            </a:r>
            <a:r>
              <a:rPr lang="en-GB" sz="1000" dirty="0" smtClean="0">
                <a:solidFill>
                  <a:schemeClr val="tx1"/>
                </a:solidFill>
              </a:rPr>
              <a:t>Six patients (1.8%) in the afatinib treatment group had drug-related fatal AEs: interstitial lung disease (2 patients) and pneumonia, respiratory failure, acute renal failure, and general physical health deterioration</a:t>
            </a:r>
            <a:br>
              <a:rPr lang="en-GB" sz="1000" dirty="0" smtClean="0">
                <a:solidFill>
                  <a:schemeClr val="tx1"/>
                </a:solidFill>
              </a:rPr>
            </a:br>
            <a:r>
              <a:rPr lang="en-GB" sz="1000" dirty="0" smtClean="0">
                <a:solidFill>
                  <a:schemeClr val="tx1"/>
                </a:solidFill>
              </a:rPr>
              <a:t>(1 patient each); </a:t>
            </a:r>
            <a:r>
              <a:rPr lang="en-GB" sz="1000" baseline="30000" dirty="0" smtClean="0">
                <a:solidFill>
                  <a:schemeClr val="tx1"/>
                </a:solidFill>
              </a:rPr>
              <a:t>e</a:t>
            </a:r>
            <a:r>
              <a:rPr lang="en-GB" sz="1000" dirty="0" smtClean="0">
                <a:solidFill>
                  <a:schemeClr val="tx1"/>
                </a:solidFill>
              </a:rPr>
              <a:t>Two patients (0.6%) in the erlotinib treatment group had drug-related fatal AEs: intersitial lung disease and peritonitis (1 patient each).</a:t>
            </a:r>
            <a:r>
              <a:rPr lang="en-GB" sz="1050" dirty="0" smtClean="0">
                <a:solidFill>
                  <a:schemeClr val="tx1"/>
                </a:solidFill>
              </a:rPr>
              <a:t/>
            </a:r>
            <a:br>
              <a:rPr lang="en-GB" sz="1050" dirty="0" smtClean="0">
                <a:solidFill>
                  <a:schemeClr val="tx1"/>
                </a:solidFill>
              </a:rPr>
            </a:br>
            <a:r>
              <a:rPr lang="en-GB" sz="1000" dirty="0" smtClean="0">
                <a:solidFill>
                  <a:schemeClr val="tx1"/>
                </a:solidFill>
              </a:rPr>
              <a:t>Goss </a:t>
            </a:r>
            <a:r>
              <a:rPr lang="en-GB" sz="1000" dirty="0">
                <a:solidFill>
                  <a:schemeClr val="tx1"/>
                </a:solidFill>
              </a:rPr>
              <a:t>et al. ESMO 2014. Abstract </a:t>
            </a:r>
            <a:r>
              <a:rPr lang="en-GB" sz="1000" dirty="0" smtClean="0">
                <a:solidFill>
                  <a:schemeClr val="tx1"/>
                </a:solidFill>
              </a:rPr>
              <a:t>12220. </a:t>
            </a:r>
            <a:endParaRPr lang="en-GB" sz="1050" dirty="0">
              <a:solidFill>
                <a:schemeClr val="tx1"/>
              </a:solidFill>
            </a:endParaRPr>
          </a:p>
        </p:txBody>
      </p:sp>
      <p:graphicFrame>
        <p:nvGraphicFramePr>
          <p:cNvPr id="4" name="Table 3"/>
          <p:cNvGraphicFramePr>
            <a:graphicFrameLocks noGrp="1"/>
          </p:cNvGraphicFramePr>
          <p:nvPr>
            <p:extLst>
              <p:ext uri="{D42A27DB-BD31-4B8C-83A1-F6EECF244321}">
                <p14:modId xmlns:p14="http://schemas.microsoft.com/office/powerpoint/2010/main" val="1554032689"/>
              </p:ext>
            </p:extLst>
          </p:nvPr>
        </p:nvGraphicFramePr>
        <p:xfrm>
          <a:off x="133350" y="1530530"/>
          <a:ext cx="8859508" cy="4199707"/>
        </p:xfrm>
        <a:graphic>
          <a:graphicData uri="http://schemas.openxmlformats.org/drawingml/2006/table">
            <a:tbl>
              <a:tblPr firstRow="1" bandRow="1">
                <a:tableStyleId>{0E3FDE45-AF77-4B5C-9715-49D594BDF05E}</a:tableStyleId>
              </a:tblPr>
              <a:tblGrid>
                <a:gridCol w="2607610"/>
                <a:gridCol w="1041983"/>
                <a:gridCol w="1041983"/>
                <a:gridCol w="941084"/>
                <a:gridCol w="100899"/>
                <a:gridCol w="1041983"/>
                <a:gridCol w="1041983"/>
                <a:gridCol w="1041983"/>
              </a:tblGrid>
              <a:tr h="594351">
                <a:tc>
                  <a:txBody>
                    <a:bodyPr/>
                    <a:lstStyle/>
                    <a:p>
                      <a:pPr marL="0" marR="0" algn="ctr">
                        <a:lnSpc>
                          <a:spcPct val="100000"/>
                        </a:lnSpc>
                        <a:spcBef>
                          <a:spcPts val="0"/>
                        </a:spcBef>
                        <a:spcAft>
                          <a:spcPts val="0"/>
                        </a:spcAft>
                      </a:pPr>
                      <a:endParaRPr lang="en-US" sz="1200" b="1" dirty="0">
                        <a:solidFill>
                          <a:schemeClr val="bg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no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gridSpan="3">
                  <a:txBody>
                    <a:bodyPr/>
                    <a:lstStyle/>
                    <a:p>
                      <a:pPr marL="0" marR="0" algn="ctr">
                        <a:lnSpc>
                          <a:spcPct val="100000"/>
                        </a:lnSpc>
                        <a:spcBef>
                          <a:spcPts val="0"/>
                        </a:spcBef>
                        <a:spcAft>
                          <a:spcPts val="0"/>
                        </a:spcAft>
                      </a:pPr>
                      <a:r>
                        <a:rPr lang="en-US" sz="1200" b="1" dirty="0" smtClean="0">
                          <a:solidFill>
                            <a:schemeClr val="bg1"/>
                          </a:solidFill>
                          <a:effectLst/>
                        </a:rPr>
                        <a:t>Afatinib</a:t>
                      </a:r>
                      <a:br>
                        <a:rPr lang="en-US" sz="1200" b="1" dirty="0" smtClean="0">
                          <a:solidFill>
                            <a:schemeClr val="bg1"/>
                          </a:solidFill>
                          <a:effectLst/>
                        </a:rPr>
                      </a:br>
                      <a:r>
                        <a:rPr lang="en-US" sz="1200" b="1" dirty="0" smtClean="0">
                          <a:solidFill>
                            <a:schemeClr val="bg1"/>
                          </a:solidFill>
                          <a:effectLst/>
                        </a:rPr>
                        <a:t>(N=329)</a:t>
                      </a:r>
                      <a:r>
                        <a:rPr lang="en-US" sz="1200" b="1" baseline="0" dirty="0" smtClean="0">
                          <a:solidFill>
                            <a:schemeClr val="bg1"/>
                          </a:solidFill>
                          <a:effectLst/>
                        </a:rPr>
                        <a:t> n, (</a:t>
                      </a:r>
                      <a:r>
                        <a:rPr lang="en-US" sz="1200" b="1" dirty="0" smtClean="0">
                          <a:solidFill>
                            <a:schemeClr val="bg1"/>
                          </a:solidFill>
                          <a:effectLst/>
                        </a:rPr>
                        <a:t>%)</a:t>
                      </a:r>
                      <a:endParaRPr lang="en-US" sz="1200" b="1" dirty="0">
                        <a:solidFill>
                          <a:schemeClr val="bg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US"/>
                    </a:p>
                  </a:txBody>
                  <a:tcPr/>
                </a:tc>
                <a:tc hMerge="1">
                  <a:txBody>
                    <a:bodyPr/>
                    <a:lstStyle/>
                    <a:p>
                      <a:endParaRPr lang="en-US"/>
                    </a:p>
                  </a:txBody>
                  <a:tcPr/>
                </a:tc>
                <a:tc>
                  <a:txBody>
                    <a:bodyPr/>
                    <a:lstStyle/>
                    <a:p>
                      <a:pPr marL="0" marR="0" algn="ctr">
                        <a:lnSpc>
                          <a:spcPct val="100000"/>
                        </a:lnSpc>
                        <a:spcBef>
                          <a:spcPts val="0"/>
                        </a:spcBef>
                        <a:spcAft>
                          <a:spcPts val="0"/>
                        </a:spcAft>
                      </a:pPr>
                      <a:endParaRPr lang="en-US" sz="1200" b="1" dirty="0">
                        <a:solidFill>
                          <a:schemeClr val="bg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gridSpan="3">
                  <a:txBody>
                    <a:bodyPr/>
                    <a:lstStyle/>
                    <a:p>
                      <a:pPr marL="0" marR="0" algn="ctr">
                        <a:lnSpc>
                          <a:spcPct val="100000"/>
                        </a:lnSpc>
                        <a:spcBef>
                          <a:spcPts val="0"/>
                        </a:spcBef>
                        <a:spcAft>
                          <a:spcPts val="0"/>
                        </a:spcAft>
                      </a:pPr>
                      <a:r>
                        <a:rPr lang="en-US" sz="1200" b="1" dirty="0" smtClean="0">
                          <a:solidFill>
                            <a:schemeClr val="bg1"/>
                          </a:solidFill>
                          <a:effectLst/>
                        </a:rPr>
                        <a:t>Erlotinib</a:t>
                      </a:r>
                    </a:p>
                    <a:p>
                      <a:pPr marL="0" marR="0" algn="ctr">
                        <a:lnSpc>
                          <a:spcPct val="100000"/>
                        </a:lnSpc>
                        <a:spcBef>
                          <a:spcPts val="0"/>
                        </a:spcBef>
                        <a:spcAft>
                          <a:spcPts val="0"/>
                        </a:spcAft>
                      </a:pPr>
                      <a:r>
                        <a:rPr lang="en-US" sz="1200" b="1" baseline="0" dirty="0" smtClean="0">
                          <a:solidFill>
                            <a:schemeClr val="bg1"/>
                          </a:solidFill>
                          <a:effectLst/>
                        </a:rPr>
                        <a:t>(N</a:t>
                      </a:r>
                      <a:r>
                        <a:rPr lang="en-US" sz="1200" b="1" dirty="0" smtClean="0">
                          <a:solidFill>
                            <a:schemeClr val="bg1"/>
                          </a:solidFill>
                          <a:effectLst/>
                        </a:rPr>
                        <a:t>=332</a:t>
                      </a:r>
                      <a:r>
                        <a:rPr lang="en-US" sz="1200" b="1" baseline="0" dirty="0" smtClean="0">
                          <a:solidFill>
                            <a:schemeClr val="bg1"/>
                          </a:solidFill>
                          <a:effectLst/>
                        </a:rPr>
                        <a:t>) n, (%)</a:t>
                      </a:r>
                      <a:endParaRPr lang="en-US" sz="1200" b="1" dirty="0">
                        <a:solidFill>
                          <a:schemeClr val="bg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accent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US"/>
                    </a:p>
                  </a:txBody>
                  <a:tcPr/>
                </a:tc>
                <a:tc hMerge="1">
                  <a:txBody>
                    <a:bodyPr/>
                    <a:lstStyle/>
                    <a:p>
                      <a:endParaRPr lang="en-US"/>
                    </a:p>
                  </a:txBody>
                  <a:tcPr/>
                </a:tc>
              </a:tr>
              <a:tr h="374524">
                <a:tc>
                  <a:txBody>
                    <a:bodyPr/>
                    <a:lstStyle/>
                    <a:p>
                      <a:pPr marL="0" marR="0" algn="l">
                        <a:lnSpc>
                          <a:spcPct val="100000"/>
                        </a:lnSpc>
                        <a:spcBef>
                          <a:spcPts val="600"/>
                        </a:spcBef>
                        <a:spcAft>
                          <a:spcPts val="600"/>
                        </a:spcAft>
                      </a:pPr>
                      <a:r>
                        <a:rPr lang="en-US" sz="1200" b="1" dirty="0" smtClean="0">
                          <a:solidFill>
                            <a:schemeClr val="bg1"/>
                          </a:solidFill>
                          <a:effectLst/>
                          <a:latin typeface="Arial" panose="020B0604020202020204" pitchFamily="34" charset="0"/>
                          <a:ea typeface="SimSun"/>
                          <a:cs typeface="Arial" panose="020B0604020202020204" pitchFamily="34" charset="0"/>
                        </a:rPr>
                        <a:t>AE Category</a:t>
                      </a:r>
                      <a:endParaRPr lang="en-US" sz="1200" b="1" dirty="0">
                        <a:solidFill>
                          <a:schemeClr val="bg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no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1" dirty="0" smtClean="0">
                          <a:solidFill>
                            <a:schemeClr val="bg1"/>
                          </a:solidFill>
                          <a:effectLst/>
                        </a:rPr>
                        <a:t>All</a:t>
                      </a:r>
                      <a:endParaRPr lang="en-US" sz="1200" b="1" dirty="0">
                        <a:solidFill>
                          <a:schemeClr val="bg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1" dirty="0">
                          <a:solidFill>
                            <a:schemeClr val="bg1"/>
                          </a:solidFill>
                          <a:effectLst/>
                        </a:rPr>
                        <a:t>Grade </a:t>
                      </a:r>
                      <a:r>
                        <a:rPr lang="en-US" sz="1200" b="1" dirty="0" smtClean="0">
                          <a:solidFill>
                            <a:schemeClr val="bg1"/>
                          </a:solidFill>
                          <a:effectLst/>
                        </a:rPr>
                        <a:t>3</a:t>
                      </a:r>
                      <a:endParaRPr lang="en-US" sz="1200" b="1" dirty="0">
                        <a:solidFill>
                          <a:schemeClr val="bg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1" dirty="0">
                          <a:solidFill>
                            <a:schemeClr val="bg1"/>
                          </a:solidFill>
                          <a:effectLst/>
                        </a:rPr>
                        <a:t>Grade </a:t>
                      </a:r>
                      <a:r>
                        <a:rPr lang="en-US" sz="1200" b="1" dirty="0" smtClean="0">
                          <a:solidFill>
                            <a:schemeClr val="bg1"/>
                          </a:solidFill>
                          <a:effectLst/>
                        </a:rPr>
                        <a:t>4</a:t>
                      </a:r>
                      <a:r>
                        <a:rPr lang="en-US" sz="1200" b="1" baseline="30000" dirty="0" smtClean="0">
                          <a:solidFill>
                            <a:schemeClr val="bg1"/>
                          </a:solidFill>
                          <a:effectLst/>
                        </a:rPr>
                        <a:t>d</a:t>
                      </a:r>
                      <a:endParaRPr lang="en-US" sz="1200" b="1" baseline="30000" dirty="0">
                        <a:solidFill>
                          <a:schemeClr val="bg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endParaRPr lang="en-US" sz="1200" b="1" dirty="0">
                        <a:solidFill>
                          <a:schemeClr val="bg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1" dirty="0" smtClean="0">
                          <a:solidFill>
                            <a:schemeClr val="bg1"/>
                          </a:solidFill>
                          <a:effectLst/>
                        </a:rPr>
                        <a:t>All</a:t>
                      </a:r>
                      <a:endParaRPr lang="en-US" sz="1200" b="1" dirty="0">
                        <a:solidFill>
                          <a:schemeClr val="bg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1" dirty="0">
                          <a:solidFill>
                            <a:schemeClr val="bg1"/>
                          </a:solidFill>
                          <a:effectLst/>
                        </a:rPr>
                        <a:t>Grade </a:t>
                      </a:r>
                      <a:r>
                        <a:rPr lang="en-US" sz="1200" b="1" dirty="0" smtClean="0">
                          <a:solidFill>
                            <a:schemeClr val="bg1"/>
                          </a:solidFill>
                          <a:effectLst/>
                        </a:rPr>
                        <a:t>3</a:t>
                      </a:r>
                      <a:endParaRPr lang="en-US" sz="1200" b="1" dirty="0">
                        <a:solidFill>
                          <a:schemeClr val="bg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1" dirty="0">
                          <a:solidFill>
                            <a:schemeClr val="bg1"/>
                          </a:solidFill>
                          <a:effectLst/>
                        </a:rPr>
                        <a:t>Grade </a:t>
                      </a:r>
                      <a:r>
                        <a:rPr lang="en-US" sz="1200" b="1" dirty="0" smtClean="0">
                          <a:solidFill>
                            <a:schemeClr val="bg1"/>
                          </a:solidFill>
                          <a:effectLst/>
                        </a:rPr>
                        <a:t>4</a:t>
                      </a:r>
                      <a:r>
                        <a:rPr lang="en-US" sz="1200" b="1" baseline="30000" dirty="0" smtClean="0">
                          <a:solidFill>
                            <a:schemeClr val="bg1"/>
                          </a:solidFill>
                          <a:effectLst/>
                        </a:rPr>
                        <a:t>e</a:t>
                      </a:r>
                      <a:endParaRPr lang="en-US" sz="1200" b="1" baseline="30000" dirty="0">
                        <a:solidFill>
                          <a:schemeClr val="bg1"/>
                        </a:solidFill>
                        <a:effectLst/>
                        <a:latin typeface="Arial" panose="020B0604020202020204" pitchFamily="34" charset="0"/>
                        <a:ea typeface="SimSun"/>
                        <a:cs typeface="Arial" panose="020B0604020202020204" pitchFamily="34" charset="0"/>
                      </a:endParaRPr>
                    </a:p>
                  </a:txBody>
                  <a:tcPr marL="25400" marR="25400" marT="0" marB="0" anchor="b">
                    <a:lnL w="12700" cap="flat" cmpd="sng" algn="ctr">
                      <a:solidFill>
                        <a:schemeClr val="accent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93712">
                <a:tc>
                  <a:txBody>
                    <a:bodyPr/>
                    <a:lstStyle/>
                    <a:p>
                      <a:pPr marL="0" marR="0" algn="l">
                        <a:lnSpc>
                          <a:spcPct val="100000"/>
                        </a:lnSpc>
                        <a:spcBef>
                          <a:spcPts val="600"/>
                        </a:spcBef>
                        <a:spcAft>
                          <a:spcPts val="600"/>
                        </a:spcAft>
                      </a:pPr>
                      <a:r>
                        <a:rPr lang="en-US" sz="1200" b="0" dirty="0">
                          <a:solidFill>
                            <a:schemeClr val="tx1"/>
                          </a:solidFill>
                          <a:effectLst/>
                        </a:rPr>
                        <a:t>Total </a:t>
                      </a:r>
                      <a:r>
                        <a:rPr lang="en-US" sz="1200" b="0" dirty="0" smtClean="0">
                          <a:solidFill>
                            <a:schemeClr val="tx1"/>
                          </a:solidFill>
                          <a:effectLst/>
                        </a:rPr>
                        <a:t>with</a:t>
                      </a:r>
                      <a:r>
                        <a:rPr lang="en-US" sz="1200" b="0" baseline="0" dirty="0" smtClean="0">
                          <a:solidFill>
                            <a:schemeClr val="tx1"/>
                          </a:solidFill>
                          <a:effectLst/>
                        </a:rPr>
                        <a:t> </a:t>
                      </a:r>
                      <a:r>
                        <a:rPr lang="en-US" sz="1200" b="0" dirty="0" smtClean="0">
                          <a:solidFill>
                            <a:schemeClr val="tx1"/>
                          </a:solidFill>
                          <a:effectLst/>
                        </a:rPr>
                        <a:t>related AEs</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no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a:solidFill>
                            <a:schemeClr val="tx1"/>
                          </a:solidFill>
                          <a:effectLst/>
                        </a:rPr>
                        <a:t>298 </a:t>
                      </a:r>
                      <a:r>
                        <a:rPr lang="en-US" sz="1200" b="0" dirty="0" smtClean="0">
                          <a:solidFill>
                            <a:schemeClr val="tx1"/>
                          </a:solidFill>
                          <a:effectLst/>
                        </a:rPr>
                        <a:t>(91)</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no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rPr>
                        <a:t>  75 (23)</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no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gridSpan="2">
                  <a:txBody>
                    <a:bodyPr/>
                    <a:lstStyle/>
                    <a:p>
                      <a:pPr marL="0" marR="0" algn="ctr">
                        <a:lnSpc>
                          <a:spcPct val="100000"/>
                        </a:lnSpc>
                        <a:spcBef>
                          <a:spcPts val="600"/>
                        </a:spcBef>
                        <a:spcAft>
                          <a:spcPts val="600"/>
                        </a:spcAft>
                      </a:pPr>
                      <a:r>
                        <a:rPr lang="en-US" sz="1200" b="0" dirty="0" smtClean="0">
                          <a:solidFill>
                            <a:schemeClr val="tx1"/>
                          </a:solidFill>
                          <a:effectLst/>
                        </a:rPr>
                        <a:t>4</a:t>
                      </a:r>
                      <a:r>
                        <a:rPr lang="en-US" sz="1200" b="0" baseline="0" dirty="0" smtClean="0">
                          <a:solidFill>
                            <a:schemeClr val="tx1"/>
                          </a:solidFill>
                          <a:effectLst/>
                        </a:rPr>
                        <a:t> </a:t>
                      </a:r>
                      <a:r>
                        <a:rPr lang="en-US" sz="1200" b="0" dirty="0" smtClean="0">
                          <a:solidFill>
                            <a:schemeClr val="tx1"/>
                          </a:solidFill>
                          <a:effectLst/>
                        </a:rPr>
                        <a:t>(1)</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US"/>
                    </a:p>
                  </a:txBody>
                  <a:tcPr/>
                </a:tc>
                <a:tc>
                  <a:txBody>
                    <a:bodyPr/>
                    <a:lstStyle/>
                    <a:p>
                      <a:pPr marL="0" marR="0" algn="ctr">
                        <a:lnSpc>
                          <a:spcPct val="100000"/>
                        </a:lnSpc>
                        <a:spcBef>
                          <a:spcPts val="600"/>
                        </a:spcBef>
                        <a:spcAft>
                          <a:spcPts val="600"/>
                        </a:spcAft>
                      </a:pPr>
                      <a:r>
                        <a:rPr lang="en-US" sz="1200" b="0" dirty="0" smtClean="0">
                          <a:solidFill>
                            <a:schemeClr val="tx1"/>
                          </a:solidFill>
                          <a:effectLst/>
                        </a:rPr>
                        <a:t>266 (80)</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w="12700" cap="flat" cmpd="sng" algn="ctr">
                      <a:solidFill>
                        <a:schemeClr val="bg1"/>
                      </a:solidFill>
                      <a:prstDash val="solid"/>
                      <a:round/>
                      <a:headEnd type="none" w="med" len="med"/>
                      <a:tailEnd type="none" w="med" len="med"/>
                    </a:lnL>
                    <a:lnR>
                      <a:noFill/>
                    </a:lnR>
                    <a:lnT w="12700" cap="flat" cmpd="sng" algn="ctr">
                      <a:no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rPr>
                        <a:t>  48 (15)</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no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a:solidFill>
                            <a:schemeClr val="tx1"/>
                          </a:solidFill>
                          <a:effectLst/>
                        </a:rPr>
                        <a:t>1 </a:t>
                      </a:r>
                      <a:r>
                        <a:rPr lang="en-US" sz="1200" b="0" dirty="0" smtClean="0">
                          <a:solidFill>
                            <a:schemeClr val="tx1"/>
                          </a:solidFill>
                          <a:effectLst/>
                        </a:rPr>
                        <a:t>(&lt;1)</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no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r>
              <a:tr h="293712">
                <a:tc>
                  <a:txBody>
                    <a:bodyPr/>
                    <a:lstStyle/>
                    <a:p>
                      <a:pPr marL="0" marR="0" algn="l">
                        <a:lnSpc>
                          <a:spcPct val="100000"/>
                        </a:lnSpc>
                        <a:spcBef>
                          <a:spcPts val="600"/>
                        </a:spcBef>
                        <a:spcAft>
                          <a:spcPts val="600"/>
                        </a:spcAft>
                      </a:pPr>
                      <a:r>
                        <a:rPr lang="en-US" sz="1200" b="0" dirty="0">
                          <a:solidFill>
                            <a:schemeClr val="accent1"/>
                          </a:solidFill>
                          <a:effectLst/>
                        </a:rPr>
                        <a:t>Diarrhoea</a:t>
                      </a:r>
                      <a:endParaRPr lang="en-US" sz="1200" b="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a:solidFill>
                            <a:schemeClr val="accent1"/>
                          </a:solidFill>
                          <a:effectLst/>
                        </a:rPr>
                        <a:t>218 </a:t>
                      </a:r>
                      <a:r>
                        <a:rPr lang="en-US" sz="1200" b="0" dirty="0" smtClean="0">
                          <a:solidFill>
                            <a:schemeClr val="accent1"/>
                          </a:solidFill>
                          <a:effectLst/>
                        </a:rPr>
                        <a:t>(66)</a:t>
                      </a:r>
                      <a:endParaRPr lang="en-US" sz="1200" b="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a:solidFill>
                            <a:schemeClr val="accent1"/>
                          </a:solidFill>
                          <a:effectLst/>
                        </a:rPr>
                        <a:t>30 </a:t>
                      </a:r>
                      <a:r>
                        <a:rPr lang="en-US" sz="1200" b="0" dirty="0" smtClean="0">
                          <a:solidFill>
                            <a:schemeClr val="accent1"/>
                          </a:solidFill>
                          <a:effectLst/>
                        </a:rPr>
                        <a:t>(9)</a:t>
                      </a:r>
                      <a:endParaRPr lang="en-US" sz="1200" b="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algn="ctr">
                        <a:lnSpc>
                          <a:spcPct val="100000"/>
                        </a:lnSpc>
                        <a:spcBef>
                          <a:spcPts val="600"/>
                        </a:spcBef>
                        <a:spcAft>
                          <a:spcPts val="600"/>
                        </a:spcAft>
                      </a:pPr>
                      <a:r>
                        <a:rPr lang="en-US" sz="1200" b="0" dirty="0" smtClean="0">
                          <a:solidFill>
                            <a:schemeClr val="accent1"/>
                          </a:solidFill>
                          <a:effectLst/>
                        </a:rPr>
                        <a:t>  2 (&lt;1)</a:t>
                      </a:r>
                      <a:endParaRPr lang="en-US" sz="1200" b="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a:noFill/>
                    </a:lnL>
                    <a:lnR w="12700" cap="flat" cmpd="sng" algn="ctr">
                      <a:solidFill>
                        <a:schemeClr val="bg1"/>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a:txBody>
                    <a:bodyPr/>
                    <a:lstStyle/>
                    <a:p>
                      <a:pPr marL="0" marR="0" algn="ctr">
                        <a:lnSpc>
                          <a:spcPct val="100000"/>
                        </a:lnSpc>
                        <a:spcBef>
                          <a:spcPts val="600"/>
                        </a:spcBef>
                        <a:spcAft>
                          <a:spcPts val="600"/>
                        </a:spcAft>
                      </a:pPr>
                      <a:r>
                        <a:rPr lang="en-US" sz="1200" b="0" dirty="0">
                          <a:solidFill>
                            <a:schemeClr val="accent1"/>
                          </a:solidFill>
                          <a:effectLst/>
                        </a:rPr>
                        <a:t>103 </a:t>
                      </a:r>
                      <a:r>
                        <a:rPr lang="en-US" sz="1200" b="0" dirty="0" smtClean="0">
                          <a:solidFill>
                            <a:schemeClr val="accent1"/>
                          </a:solidFill>
                          <a:effectLst/>
                        </a:rPr>
                        <a:t>(31)</a:t>
                      </a:r>
                      <a:endParaRPr lang="en-US" sz="1200" b="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w="12700" cap="flat" cmpd="sng" algn="ctr">
                      <a:solidFill>
                        <a:schemeClr val="bg1"/>
                      </a:solidFill>
                      <a:prstDash val="solid"/>
                      <a:round/>
                      <a:headEnd type="none" w="med" len="med"/>
                      <a:tailEnd type="none" w="med" len="med"/>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accent1"/>
                          </a:solidFill>
                          <a:effectLst/>
                        </a:rPr>
                        <a:t>  7 (2)</a:t>
                      </a:r>
                      <a:endParaRPr lang="en-US" sz="1200" b="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a:solidFill>
                            <a:schemeClr val="accent1"/>
                          </a:solidFill>
                          <a:effectLst/>
                        </a:rPr>
                        <a:t>1 </a:t>
                      </a:r>
                      <a:r>
                        <a:rPr lang="en-US" sz="1200" b="0" dirty="0" smtClean="0">
                          <a:solidFill>
                            <a:schemeClr val="accent1"/>
                          </a:solidFill>
                          <a:effectLst/>
                        </a:rPr>
                        <a:t>(&lt;1)</a:t>
                      </a:r>
                      <a:endParaRPr lang="en-US" sz="1200" b="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r>
              <a:tr h="293712">
                <a:tc>
                  <a:txBody>
                    <a:bodyPr/>
                    <a:lstStyle/>
                    <a:p>
                      <a:pPr marL="0" marR="0" algn="l">
                        <a:lnSpc>
                          <a:spcPct val="100000"/>
                        </a:lnSpc>
                        <a:spcBef>
                          <a:spcPts val="600"/>
                        </a:spcBef>
                        <a:spcAft>
                          <a:spcPts val="600"/>
                        </a:spcAft>
                      </a:pPr>
                      <a:r>
                        <a:rPr lang="en-US" sz="1200" b="0" dirty="0" smtClean="0">
                          <a:solidFill>
                            <a:schemeClr val="accent1"/>
                          </a:solidFill>
                          <a:effectLst/>
                        </a:rPr>
                        <a:t>Rash/acne</a:t>
                      </a:r>
                      <a:r>
                        <a:rPr lang="en-US" sz="1200" b="0" baseline="30000" dirty="0" smtClean="0">
                          <a:solidFill>
                            <a:schemeClr val="accent1"/>
                          </a:solidFill>
                          <a:effectLst/>
                        </a:rPr>
                        <a:t>a</a:t>
                      </a:r>
                      <a:endParaRPr lang="en-US" sz="1200" b="0" baseline="3000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a:solidFill>
                            <a:schemeClr val="accent1"/>
                          </a:solidFill>
                          <a:effectLst/>
                        </a:rPr>
                        <a:t>208 </a:t>
                      </a:r>
                      <a:r>
                        <a:rPr lang="en-US" sz="1200" b="0" dirty="0" smtClean="0">
                          <a:solidFill>
                            <a:schemeClr val="accent1"/>
                          </a:solidFill>
                          <a:effectLst/>
                        </a:rPr>
                        <a:t>(63)</a:t>
                      </a:r>
                      <a:endParaRPr lang="en-US" sz="1200" b="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a:solidFill>
                            <a:schemeClr val="accent1"/>
                          </a:solidFill>
                          <a:effectLst/>
                        </a:rPr>
                        <a:t>18 </a:t>
                      </a:r>
                      <a:r>
                        <a:rPr lang="en-US" sz="1200" b="0" dirty="0" smtClean="0">
                          <a:solidFill>
                            <a:schemeClr val="accent1"/>
                          </a:solidFill>
                          <a:effectLst/>
                        </a:rPr>
                        <a:t>(6)</a:t>
                      </a:r>
                      <a:endParaRPr lang="en-US" sz="1200" b="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gridSpan="2">
                  <a:txBody>
                    <a:bodyPr/>
                    <a:lstStyle/>
                    <a:p>
                      <a:pPr marL="0" marR="0" algn="ctr">
                        <a:lnSpc>
                          <a:spcPct val="100000"/>
                        </a:lnSpc>
                        <a:spcBef>
                          <a:spcPts val="600"/>
                        </a:spcBef>
                        <a:spcAft>
                          <a:spcPts val="600"/>
                        </a:spcAft>
                      </a:pPr>
                      <a:r>
                        <a:rPr lang="en-US" sz="1200" b="0" dirty="0">
                          <a:solidFill>
                            <a:schemeClr val="accent1"/>
                          </a:solidFill>
                          <a:effectLst/>
                        </a:rPr>
                        <a:t> </a:t>
                      </a:r>
                      <a:endParaRPr lang="en-US" sz="1200" b="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a:noFill/>
                    </a:lnL>
                    <a:lnR w="12700" cap="flat" cmpd="sng" algn="ctr">
                      <a:solidFill>
                        <a:schemeClr val="bg1"/>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US"/>
                    </a:p>
                  </a:txBody>
                  <a:tcPr/>
                </a:tc>
                <a:tc>
                  <a:txBody>
                    <a:bodyPr/>
                    <a:lstStyle/>
                    <a:p>
                      <a:pPr marL="0" marR="0" algn="ctr">
                        <a:lnSpc>
                          <a:spcPct val="100000"/>
                        </a:lnSpc>
                        <a:spcBef>
                          <a:spcPts val="600"/>
                        </a:spcBef>
                        <a:spcAft>
                          <a:spcPts val="600"/>
                        </a:spcAft>
                      </a:pPr>
                      <a:r>
                        <a:rPr lang="en-US" sz="1200" b="0" dirty="0">
                          <a:solidFill>
                            <a:schemeClr val="accent1"/>
                          </a:solidFill>
                          <a:effectLst/>
                        </a:rPr>
                        <a:t>221 </a:t>
                      </a:r>
                      <a:r>
                        <a:rPr lang="en-US" sz="1200" b="0" dirty="0" smtClean="0">
                          <a:solidFill>
                            <a:schemeClr val="accent1"/>
                          </a:solidFill>
                          <a:effectLst/>
                        </a:rPr>
                        <a:t>(67)</a:t>
                      </a:r>
                      <a:endParaRPr lang="en-US" sz="1200" b="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w="12700" cap="flat" cmpd="sng" algn="ctr">
                      <a:solidFill>
                        <a:schemeClr val="bg1"/>
                      </a:solidFill>
                      <a:prstDash val="solid"/>
                      <a:round/>
                      <a:headEnd type="none" w="med" len="med"/>
                      <a:tailEnd type="none" w="med" len="med"/>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a:solidFill>
                            <a:schemeClr val="accent1"/>
                          </a:solidFill>
                          <a:effectLst/>
                        </a:rPr>
                        <a:t>30 </a:t>
                      </a:r>
                      <a:r>
                        <a:rPr lang="en-US" sz="1200" b="0" dirty="0" smtClean="0">
                          <a:solidFill>
                            <a:schemeClr val="accent1"/>
                          </a:solidFill>
                          <a:effectLst/>
                        </a:rPr>
                        <a:t>(9)</a:t>
                      </a:r>
                      <a:endParaRPr lang="en-US" sz="1200" b="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a:solidFill>
                            <a:schemeClr val="accent1"/>
                          </a:solidFill>
                          <a:effectLst/>
                        </a:rPr>
                        <a:t> </a:t>
                      </a:r>
                      <a:endParaRPr lang="en-US" sz="1200" b="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r>
              <a:tr h="293712">
                <a:tc>
                  <a:txBody>
                    <a:bodyPr/>
                    <a:lstStyle/>
                    <a:p>
                      <a:pPr marL="0" marR="0" algn="l">
                        <a:lnSpc>
                          <a:spcPct val="100000"/>
                        </a:lnSpc>
                        <a:spcBef>
                          <a:spcPts val="600"/>
                        </a:spcBef>
                        <a:spcAft>
                          <a:spcPts val="600"/>
                        </a:spcAft>
                      </a:pPr>
                      <a:r>
                        <a:rPr lang="en-US" sz="1200" b="0" dirty="0" smtClean="0">
                          <a:solidFill>
                            <a:schemeClr val="accent1"/>
                          </a:solidFill>
                          <a:effectLst/>
                        </a:rPr>
                        <a:t>Stomatitis</a:t>
                      </a:r>
                      <a:r>
                        <a:rPr lang="en-US" sz="1200" b="0" baseline="30000" dirty="0" smtClean="0">
                          <a:solidFill>
                            <a:schemeClr val="accent1"/>
                          </a:solidFill>
                          <a:effectLst/>
                        </a:rPr>
                        <a:t>a</a:t>
                      </a:r>
                      <a:endParaRPr lang="en-US" sz="1200" b="0" baseline="3000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accent1"/>
                          </a:solidFill>
                          <a:effectLst/>
                        </a:rPr>
                        <a:t>  90 (27)</a:t>
                      </a:r>
                      <a:endParaRPr lang="en-US" sz="1200" b="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accent1"/>
                          </a:solidFill>
                          <a:effectLst/>
                        </a:rPr>
                        <a:t> 11 (3)</a:t>
                      </a:r>
                      <a:endParaRPr lang="en-US" sz="1200" b="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algn="ctr">
                        <a:lnSpc>
                          <a:spcPct val="100000"/>
                        </a:lnSpc>
                        <a:spcBef>
                          <a:spcPts val="600"/>
                        </a:spcBef>
                        <a:spcAft>
                          <a:spcPts val="600"/>
                        </a:spcAft>
                      </a:pPr>
                      <a:r>
                        <a:rPr lang="en-US" sz="1200" b="0" dirty="0">
                          <a:solidFill>
                            <a:schemeClr val="accent1"/>
                          </a:solidFill>
                          <a:effectLst/>
                        </a:rPr>
                        <a:t> </a:t>
                      </a:r>
                      <a:endParaRPr lang="en-US" sz="1200" b="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a:noFill/>
                    </a:lnL>
                    <a:lnR w="12700" cap="flat" cmpd="sng" algn="ctr">
                      <a:solidFill>
                        <a:schemeClr val="bg1"/>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a:txBody>
                    <a:bodyPr/>
                    <a:lstStyle/>
                    <a:p>
                      <a:pPr marL="0" marR="0" algn="ctr">
                        <a:lnSpc>
                          <a:spcPct val="100000"/>
                        </a:lnSpc>
                        <a:spcBef>
                          <a:spcPts val="600"/>
                        </a:spcBef>
                        <a:spcAft>
                          <a:spcPts val="600"/>
                        </a:spcAft>
                      </a:pPr>
                      <a:r>
                        <a:rPr lang="en-US" sz="1200" b="0" dirty="0" smtClean="0">
                          <a:solidFill>
                            <a:schemeClr val="accent1"/>
                          </a:solidFill>
                          <a:effectLst/>
                        </a:rPr>
                        <a:t>28 (8)</a:t>
                      </a:r>
                      <a:endParaRPr lang="en-US" sz="1200" b="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w="12700" cap="flat" cmpd="sng" algn="ctr">
                      <a:solidFill>
                        <a:schemeClr val="bg1"/>
                      </a:solidFill>
                      <a:prstDash val="solid"/>
                      <a:round/>
                      <a:headEnd type="none" w="med" len="med"/>
                      <a:tailEnd type="none" w="med" len="med"/>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a:solidFill>
                            <a:schemeClr val="accent1"/>
                          </a:solidFill>
                          <a:effectLst/>
                        </a:rPr>
                        <a:t> </a:t>
                      </a:r>
                      <a:endParaRPr lang="en-US" sz="1200" b="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a:solidFill>
                            <a:schemeClr val="accent1"/>
                          </a:solidFill>
                          <a:effectLst/>
                        </a:rPr>
                        <a:t> </a:t>
                      </a:r>
                      <a:endParaRPr lang="en-US" sz="1200" b="0" dirty="0">
                        <a:solidFill>
                          <a:schemeClr val="accent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r>
              <a:tr h="293712">
                <a:tc>
                  <a:txBody>
                    <a:bodyPr/>
                    <a:lstStyle/>
                    <a:p>
                      <a:pPr marL="0" marR="0" algn="l">
                        <a:lnSpc>
                          <a:spcPct val="100000"/>
                        </a:lnSpc>
                        <a:spcBef>
                          <a:spcPts val="600"/>
                        </a:spcBef>
                        <a:spcAft>
                          <a:spcPts val="600"/>
                        </a:spcAft>
                      </a:pPr>
                      <a:r>
                        <a:rPr lang="en-US" sz="1200" b="0" dirty="0" smtClean="0">
                          <a:solidFill>
                            <a:schemeClr val="tx1"/>
                          </a:solidFill>
                          <a:effectLst/>
                        </a:rPr>
                        <a:t>Fatigue</a:t>
                      </a:r>
                      <a:r>
                        <a:rPr lang="en-US" sz="1200" b="0" baseline="30000" dirty="0" smtClean="0">
                          <a:solidFill>
                            <a:schemeClr val="tx1"/>
                          </a:solidFill>
                          <a:effectLst/>
                        </a:rPr>
                        <a:t>a</a:t>
                      </a:r>
                      <a:endParaRPr lang="en-US" sz="1200" b="0" baseline="3000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rPr>
                        <a:t>  44 (13)</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rPr>
                        <a:t>  3 (1)</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gridSpan="2">
                  <a:txBody>
                    <a:bodyPr/>
                    <a:lstStyle/>
                    <a:p>
                      <a:pPr marL="0" marR="0" algn="ctr">
                        <a:lnSpc>
                          <a:spcPct val="100000"/>
                        </a:lnSpc>
                        <a:spcBef>
                          <a:spcPts val="600"/>
                        </a:spcBef>
                        <a:spcAft>
                          <a:spcPts val="600"/>
                        </a:spcAft>
                      </a:pPr>
                      <a:r>
                        <a:rPr lang="en-US" sz="1200" b="0" dirty="0">
                          <a:solidFill>
                            <a:schemeClr val="tx1"/>
                          </a:solidFill>
                          <a:effectLst/>
                        </a:rPr>
                        <a:t> </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w="12700" cap="flat" cmpd="sng" algn="ctr">
                      <a:solidFill>
                        <a:schemeClr val="bg1"/>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US"/>
                    </a:p>
                  </a:txBody>
                  <a:tcPr/>
                </a:tc>
                <a:tc>
                  <a:txBody>
                    <a:bodyPr/>
                    <a:lstStyle/>
                    <a:p>
                      <a:pPr marL="0" marR="0" algn="ctr">
                        <a:lnSpc>
                          <a:spcPct val="100000"/>
                        </a:lnSpc>
                        <a:spcBef>
                          <a:spcPts val="600"/>
                        </a:spcBef>
                        <a:spcAft>
                          <a:spcPts val="600"/>
                        </a:spcAft>
                      </a:pPr>
                      <a:r>
                        <a:rPr lang="en-US" sz="1200" b="0" dirty="0" smtClean="0">
                          <a:solidFill>
                            <a:schemeClr val="tx1"/>
                          </a:solidFill>
                          <a:effectLst/>
                        </a:rPr>
                        <a:t>  43</a:t>
                      </a:r>
                      <a:r>
                        <a:rPr lang="en-US" sz="1200" b="0" baseline="0" dirty="0" smtClean="0">
                          <a:solidFill>
                            <a:schemeClr val="tx1"/>
                          </a:solidFill>
                          <a:effectLst/>
                        </a:rPr>
                        <a:t> </a:t>
                      </a:r>
                      <a:r>
                        <a:rPr lang="en-US" sz="1200" b="0" dirty="0" smtClean="0">
                          <a:solidFill>
                            <a:schemeClr val="tx1"/>
                          </a:solidFill>
                          <a:effectLst/>
                        </a:rPr>
                        <a:t>(13)</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w="12700" cap="flat" cmpd="sng" algn="ctr">
                      <a:solidFill>
                        <a:schemeClr val="bg1"/>
                      </a:solidFill>
                      <a:prstDash val="solid"/>
                      <a:round/>
                      <a:headEnd type="none" w="med" len="med"/>
                      <a:tailEnd type="none" w="med" len="med"/>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rPr>
                        <a:t>  6 (2)</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a:solidFill>
                            <a:schemeClr val="tx1"/>
                          </a:solidFill>
                          <a:effectLst/>
                        </a:rPr>
                        <a:t> </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r>
              <a:tr h="293712">
                <a:tc>
                  <a:txBody>
                    <a:bodyPr/>
                    <a:lstStyle/>
                    <a:p>
                      <a:pPr marL="0" marR="0" algn="l">
                        <a:lnSpc>
                          <a:spcPct val="100000"/>
                        </a:lnSpc>
                        <a:spcBef>
                          <a:spcPts val="600"/>
                        </a:spcBef>
                        <a:spcAft>
                          <a:spcPts val="600"/>
                        </a:spcAft>
                      </a:pPr>
                      <a:r>
                        <a:rPr lang="en-US" sz="1200" b="0" dirty="0">
                          <a:solidFill>
                            <a:schemeClr val="tx1"/>
                          </a:solidFill>
                          <a:effectLst/>
                        </a:rPr>
                        <a:t>Decreased appetite</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rPr>
                        <a:t>  38 (12)</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rPr>
                        <a:t>  3 (1)</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algn="ctr">
                        <a:lnSpc>
                          <a:spcPct val="100000"/>
                        </a:lnSpc>
                        <a:spcBef>
                          <a:spcPts val="600"/>
                        </a:spcBef>
                        <a:spcAft>
                          <a:spcPts val="600"/>
                        </a:spcAft>
                      </a:pPr>
                      <a:r>
                        <a:rPr lang="en-US" sz="1200" b="0" dirty="0">
                          <a:solidFill>
                            <a:schemeClr val="tx1"/>
                          </a:solidFill>
                          <a:effectLst/>
                        </a:rPr>
                        <a:t> </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w="12700" cap="flat" cmpd="sng" algn="ctr">
                      <a:solidFill>
                        <a:schemeClr val="bg1"/>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a:txBody>
                    <a:bodyPr/>
                    <a:lstStyle/>
                    <a:p>
                      <a:pPr marL="0" marR="0" algn="ctr">
                        <a:lnSpc>
                          <a:spcPct val="100000"/>
                        </a:lnSpc>
                        <a:spcBef>
                          <a:spcPts val="600"/>
                        </a:spcBef>
                        <a:spcAft>
                          <a:spcPts val="600"/>
                        </a:spcAft>
                      </a:pPr>
                      <a:r>
                        <a:rPr lang="en-US" sz="1200" b="0" dirty="0" smtClean="0">
                          <a:solidFill>
                            <a:schemeClr val="tx1"/>
                          </a:solidFill>
                          <a:effectLst/>
                        </a:rPr>
                        <a:t>  34 (10)</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w="12700" cap="flat" cmpd="sng" algn="ctr">
                      <a:solidFill>
                        <a:schemeClr val="bg1"/>
                      </a:solidFill>
                      <a:prstDash val="solid"/>
                      <a:round/>
                      <a:headEnd type="none" w="med" len="med"/>
                      <a:tailEnd type="none" w="med" len="med"/>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rPr>
                        <a:t>    2 (&lt;1)</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a:solidFill>
                            <a:schemeClr val="tx1"/>
                          </a:solidFill>
                          <a:effectLst/>
                        </a:rPr>
                        <a:t> </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r>
              <a:tr h="293712">
                <a:tc>
                  <a:txBody>
                    <a:bodyPr/>
                    <a:lstStyle/>
                    <a:p>
                      <a:pPr marL="0" marR="0" algn="l">
                        <a:lnSpc>
                          <a:spcPct val="100000"/>
                        </a:lnSpc>
                        <a:spcBef>
                          <a:spcPts val="600"/>
                        </a:spcBef>
                        <a:spcAft>
                          <a:spcPts val="600"/>
                        </a:spcAft>
                      </a:pPr>
                      <a:r>
                        <a:rPr lang="en-US" sz="1200" b="0" dirty="0">
                          <a:solidFill>
                            <a:schemeClr val="tx1"/>
                          </a:solidFill>
                          <a:effectLst/>
                        </a:rPr>
                        <a:t>Nausea</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rPr>
                        <a:t>  38 (12)</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rPr>
                        <a:t>  3 (1)</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gridSpan="2">
                  <a:txBody>
                    <a:bodyPr/>
                    <a:lstStyle/>
                    <a:p>
                      <a:pPr marL="0" marR="0" algn="ctr">
                        <a:lnSpc>
                          <a:spcPct val="100000"/>
                        </a:lnSpc>
                        <a:spcBef>
                          <a:spcPts val="600"/>
                        </a:spcBef>
                        <a:spcAft>
                          <a:spcPts val="600"/>
                        </a:spcAft>
                      </a:pPr>
                      <a:r>
                        <a:rPr lang="en-US" sz="1200" b="0" dirty="0">
                          <a:solidFill>
                            <a:schemeClr val="tx1"/>
                          </a:solidFill>
                          <a:effectLst/>
                        </a:rPr>
                        <a:t> </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w="12700" cap="flat" cmpd="sng" algn="ctr">
                      <a:solidFill>
                        <a:schemeClr val="bg1"/>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US"/>
                    </a:p>
                  </a:txBody>
                  <a:tcPr/>
                </a:tc>
                <a:tc>
                  <a:txBody>
                    <a:bodyPr/>
                    <a:lstStyle/>
                    <a:p>
                      <a:pPr marL="0" marR="0" algn="ctr">
                        <a:lnSpc>
                          <a:spcPct val="100000"/>
                        </a:lnSpc>
                        <a:spcBef>
                          <a:spcPts val="600"/>
                        </a:spcBef>
                        <a:spcAft>
                          <a:spcPts val="600"/>
                        </a:spcAft>
                      </a:pPr>
                      <a:r>
                        <a:rPr lang="en-US" sz="1200" b="0" dirty="0">
                          <a:solidFill>
                            <a:schemeClr val="tx1"/>
                          </a:solidFill>
                          <a:effectLst/>
                        </a:rPr>
                        <a:t>24 </a:t>
                      </a:r>
                      <a:r>
                        <a:rPr lang="en-US" sz="1200" b="0" dirty="0" smtClean="0">
                          <a:solidFill>
                            <a:schemeClr val="tx1"/>
                          </a:solidFill>
                          <a:effectLst/>
                        </a:rPr>
                        <a:t>(7)</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w="12700" cap="flat" cmpd="sng" algn="ctr">
                      <a:solidFill>
                        <a:schemeClr val="bg1"/>
                      </a:solidFill>
                      <a:prstDash val="solid"/>
                      <a:round/>
                      <a:headEnd type="none" w="med" len="med"/>
                      <a:tailEnd type="none" w="med" len="med"/>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rPr>
                        <a:t>  3 (1)</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a:solidFill>
                            <a:schemeClr val="tx1"/>
                          </a:solidFill>
                          <a:effectLst/>
                        </a:rPr>
                        <a:t> </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r>
              <a:tr h="293712">
                <a:tc>
                  <a:txBody>
                    <a:bodyPr/>
                    <a:lstStyle/>
                    <a:p>
                      <a:pPr marL="0" marR="0" algn="l">
                        <a:lnSpc>
                          <a:spcPct val="100000"/>
                        </a:lnSpc>
                        <a:spcBef>
                          <a:spcPts val="600"/>
                        </a:spcBef>
                        <a:spcAft>
                          <a:spcPts val="600"/>
                        </a:spcAft>
                      </a:pPr>
                      <a:r>
                        <a:rPr lang="en-US" sz="1200" b="0" dirty="0" smtClean="0">
                          <a:solidFill>
                            <a:schemeClr val="tx1"/>
                          </a:solidFill>
                          <a:effectLst/>
                        </a:rPr>
                        <a:t>Paronychia</a:t>
                      </a:r>
                      <a:r>
                        <a:rPr lang="en-US" sz="1200" b="0" baseline="30000" dirty="0" smtClean="0">
                          <a:solidFill>
                            <a:schemeClr val="tx1"/>
                          </a:solidFill>
                          <a:effectLst/>
                        </a:rPr>
                        <a:t>a</a:t>
                      </a:r>
                      <a:endParaRPr lang="en-US" sz="1200" b="0" baseline="3000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rPr>
                        <a:t>  35 (11)</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rPr>
                        <a:t>    1 (&lt;1)</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algn="ctr">
                        <a:lnSpc>
                          <a:spcPct val="100000"/>
                        </a:lnSpc>
                        <a:spcBef>
                          <a:spcPts val="600"/>
                        </a:spcBef>
                        <a:spcAft>
                          <a:spcPts val="600"/>
                        </a:spcAft>
                      </a:pPr>
                      <a:r>
                        <a:rPr lang="en-US" sz="1200" b="0" dirty="0">
                          <a:solidFill>
                            <a:schemeClr val="tx1"/>
                          </a:solidFill>
                          <a:effectLst/>
                        </a:rPr>
                        <a:t> </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w="12700" cap="flat" cmpd="sng" algn="ctr">
                      <a:solidFill>
                        <a:schemeClr val="bg1"/>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a:txBody>
                    <a:bodyPr/>
                    <a:lstStyle/>
                    <a:p>
                      <a:pPr marL="0" marR="0" algn="ctr">
                        <a:lnSpc>
                          <a:spcPct val="100000"/>
                        </a:lnSpc>
                        <a:spcBef>
                          <a:spcPts val="600"/>
                        </a:spcBef>
                        <a:spcAft>
                          <a:spcPts val="600"/>
                        </a:spcAft>
                      </a:pPr>
                      <a:r>
                        <a:rPr lang="en-US" sz="1200" b="0" dirty="0">
                          <a:solidFill>
                            <a:schemeClr val="tx1"/>
                          </a:solidFill>
                          <a:effectLst/>
                        </a:rPr>
                        <a:t>14 </a:t>
                      </a:r>
                      <a:r>
                        <a:rPr lang="en-US" sz="1200" b="0" dirty="0" smtClean="0">
                          <a:solidFill>
                            <a:schemeClr val="tx1"/>
                          </a:solidFill>
                          <a:effectLst/>
                        </a:rPr>
                        <a:t>(4)</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w="12700" cap="flat" cmpd="sng" algn="ctr">
                      <a:solidFill>
                        <a:schemeClr val="bg1"/>
                      </a:solidFill>
                      <a:prstDash val="solid"/>
                      <a:round/>
                      <a:headEnd type="none" w="med" len="med"/>
                      <a:tailEnd type="none" w="med" len="med"/>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rPr>
                        <a:t>    1 (&lt;1)</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a:solidFill>
                            <a:schemeClr val="tx1"/>
                          </a:solidFill>
                          <a:effectLst/>
                        </a:rPr>
                        <a:t> </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r>
              <a:tr h="293712">
                <a:tc>
                  <a:txBody>
                    <a:bodyPr/>
                    <a:lstStyle/>
                    <a:p>
                      <a:pPr marL="0" marR="0" algn="l">
                        <a:lnSpc>
                          <a:spcPct val="100000"/>
                        </a:lnSpc>
                        <a:spcBef>
                          <a:spcPts val="600"/>
                        </a:spcBef>
                        <a:spcAft>
                          <a:spcPts val="600"/>
                        </a:spcAft>
                      </a:pPr>
                      <a:r>
                        <a:rPr lang="en-US" sz="1200" b="0" dirty="0">
                          <a:solidFill>
                            <a:schemeClr val="tx1"/>
                          </a:solidFill>
                          <a:effectLst/>
                        </a:rPr>
                        <a:t>Pruritus</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rPr>
                        <a:t>29 (9) </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rPr>
                        <a:t>    1 (&lt;1)</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gridSpan="2">
                  <a:txBody>
                    <a:bodyPr/>
                    <a:lstStyle/>
                    <a:p>
                      <a:pPr marL="0" marR="0" algn="ctr">
                        <a:lnSpc>
                          <a:spcPct val="100000"/>
                        </a:lnSpc>
                        <a:spcBef>
                          <a:spcPts val="600"/>
                        </a:spcBef>
                        <a:spcAft>
                          <a:spcPts val="600"/>
                        </a:spcAft>
                      </a:pPr>
                      <a:r>
                        <a:rPr lang="en-US" sz="1200" b="0" dirty="0">
                          <a:solidFill>
                            <a:schemeClr val="tx1"/>
                          </a:solidFill>
                          <a:effectLst/>
                        </a:rPr>
                        <a:t> </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w="12700" cap="flat" cmpd="sng" algn="ctr">
                      <a:solidFill>
                        <a:schemeClr val="bg1"/>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US"/>
                    </a:p>
                  </a:txBody>
                  <a:tcPr/>
                </a:tc>
                <a:tc>
                  <a:txBody>
                    <a:bodyPr/>
                    <a:lstStyle/>
                    <a:p>
                      <a:pPr marL="0" marR="0" algn="ctr">
                        <a:lnSpc>
                          <a:spcPct val="100000"/>
                        </a:lnSpc>
                        <a:spcBef>
                          <a:spcPts val="600"/>
                        </a:spcBef>
                        <a:spcAft>
                          <a:spcPts val="600"/>
                        </a:spcAft>
                      </a:pPr>
                      <a:r>
                        <a:rPr lang="en-US" sz="1200" b="0" dirty="0" smtClean="0">
                          <a:solidFill>
                            <a:schemeClr val="tx1"/>
                          </a:solidFill>
                          <a:effectLst/>
                        </a:rPr>
                        <a:t> </a:t>
                      </a:r>
                      <a:r>
                        <a:rPr lang="en-US" sz="1200" b="0" baseline="0" dirty="0" smtClean="0">
                          <a:solidFill>
                            <a:schemeClr val="tx1"/>
                          </a:solidFill>
                          <a:effectLst/>
                        </a:rPr>
                        <a:t> </a:t>
                      </a:r>
                      <a:r>
                        <a:rPr lang="en-US" sz="1200" b="0" dirty="0" smtClean="0">
                          <a:solidFill>
                            <a:schemeClr val="tx1"/>
                          </a:solidFill>
                          <a:effectLst/>
                        </a:rPr>
                        <a:t>36 (11)</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w="12700" cap="flat" cmpd="sng" algn="ctr">
                      <a:solidFill>
                        <a:schemeClr val="bg1"/>
                      </a:solidFill>
                      <a:prstDash val="solid"/>
                      <a:round/>
                      <a:headEnd type="none" w="med" len="med"/>
                      <a:tailEnd type="none" w="med" len="med"/>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a:solidFill>
                            <a:schemeClr val="tx1"/>
                          </a:solidFill>
                          <a:effectLst/>
                        </a:rPr>
                        <a:t> </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a:solidFill>
                            <a:schemeClr val="tx1"/>
                          </a:solidFill>
                          <a:effectLst/>
                        </a:rPr>
                        <a:t> </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r>
              <a:tr h="293712">
                <a:tc>
                  <a:txBody>
                    <a:bodyPr/>
                    <a:lstStyle/>
                    <a:p>
                      <a:pPr marL="0" marR="0" algn="l">
                        <a:lnSpc>
                          <a:spcPct val="100000"/>
                        </a:lnSpc>
                        <a:spcBef>
                          <a:spcPts val="600"/>
                        </a:spcBef>
                        <a:spcAft>
                          <a:spcPts val="600"/>
                        </a:spcAft>
                      </a:pPr>
                      <a:r>
                        <a:rPr lang="en-US" sz="1200" b="0" dirty="0">
                          <a:solidFill>
                            <a:schemeClr val="tx1"/>
                          </a:solidFill>
                          <a:effectLst/>
                        </a:rPr>
                        <a:t>Dry skin</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rPr>
                        <a:t>  27 (8)</a:t>
                      </a:r>
                      <a:r>
                        <a:rPr lang="en-US" sz="1200" b="0" baseline="30000" dirty="0" smtClean="0">
                          <a:solidFill>
                            <a:schemeClr val="tx1"/>
                          </a:solidFill>
                          <a:effectLst/>
                        </a:rPr>
                        <a:t>b</a:t>
                      </a:r>
                      <a:endParaRPr lang="en-US" sz="1200" b="0" baseline="3000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rPr>
                        <a:t>    2 (&lt;1)</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algn="ctr">
                        <a:lnSpc>
                          <a:spcPct val="100000"/>
                        </a:lnSpc>
                        <a:spcBef>
                          <a:spcPts val="600"/>
                        </a:spcBef>
                        <a:spcAft>
                          <a:spcPts val="600"/>
                        </a:spcAft>
                      </a:pPr>
                      <a:r>
                        <a:rPr lang="en-US" sz="1200" b="0" dirty="0">
                          <a:solidFill>
                            <a:schemeClr val="tx1"/>
                          </a:solidFill>
                          <a:effectLst/>
                        </a:rPr>
                        <a:t> </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w="12700" cap="flat" cmpd="sng" algn="ctr">
                      <a:solidFill>
                        <a:schemeClr val="bg1"/>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a:txBody>
                    <a:bodyPr/>
                    <a:lstStyle/>
                    <a:p>
                      <a:pPr marL="0" marR="0" algn="ctr">
                        <a:lnSpc>
                          <a:spcPct val="100000"/>
                        </a:lnSpc>
                        <a:spcBef>
                          <a:spcPts val="600"/>
                        </a:spcBef>
                        <a:spcAft>
                          <a:spcPts val="600"/>
                        </a:spcAft>
                      </a:pPr>
                      <a:r>
                        <a:rPr lang="en-US" sz="1200" b="0" dirty="0" smtClean="0">
                          <a:solidFill>
                            <a:schemeClr val="tx1"/>
                          </a:solidFill>
                          <a:effectLst/>
                        </a:rPr>
                        <a:t>  34</a:t>
                      </a:r>
                      <a:r>
                        <a:rPr lang="en-US" sz="1200" b="0" baseline="0" dirty="0" smtClean="0">
                          <a:solidFill>
                            <a:schemeClr val="tx1"/>
                          </a:solidFill>
                          <a:effectLst/>
                        </a:rPr>
                        <a:t> </a:t>
                      </a:r>
                      <a:r>
                        <a:rPr lang="en-US" sz="1200" b="0" dirty="0" smtClean="0">
                          <a:solidFill>
                            <a:schemeClr val="tx1"/>
                          </a:solidFill>
                          <a:effectLst/>
                        </a:rPr>
                        <a:t>(10)</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w="12700" cap="flat" cmpd="sng" algn="ctr">
                      <a:solidFill>
                        <a:schemeClr val="bg1"/>
                      </a:solidFill>
                      <a:prstDash val="solid"/>
                      <a:round/>
                      <a:headEnd type="none" w="med" len="med"/>
                      <a:tailEnd type="none" w="med" len="med"/>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a:solidFill>
                            <a:schemeClr val="tx1"/>
                          </a:solidFill>
                          <a:effectLst/>
                        </a:rPr>
                        <a:t> </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a:solidFill>
                            <a:schemeClr val="tx1"/>
                          </a:solidFill>
                          <a:effectLst/>
                        </a:rPr>
                        <a:t> </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r>
              <a:tr h="293712">
                <a:tc>
                  <a:txBody>
                    <a:bodyPr/>
                    <a:lstStyle/>
                    <a:p>
                      <a:pPr marL="0" marR="0" algn="l">
                        <a:lnSpc>
                          <a:spcPct val="100000"/>
                        </a:lnSpc>
                        <a:spcBef>
                          <a:spcPts val="600"/>
                        </a:spcBef>
                        <a:spcAft>
                          <a:spcPts val="600"/>
                        </a:spcAft>
                      </a:pPr>
                      <a:r>
                        <a:rPr lang="en-US" sz="1200" b="0" dirty="0">
                          <a:solidFill>
                            <a:schemeClr val="tx1"/>
                          </a:solidFill>
                          <a:effectLst/>
                        </a:rPr>
                        <a:t>Vomiting</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rPr>
                        <a:t>  25 (8)</a:t>
                      </a:r>
                      <a:r>
                        <a:rPr lang="en-GB" sz="1200" b="0" baseline="30000" dirty="0" smtClean="0">
                          <a:solidFill>
                            <a:schemeClr val="tx1"/>
                          </a:solidFill>
                        </a:rPr>
                        <a:t>c</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rPr>
                        <a:t>    2 (&lt;1)</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gridSpan="2">
                  <a:txBody>
                    <a:bodyPr/>
                    <a:lstStyle/>
                    <a:p>
                      <a:pPr marL="0" marR="0" algn="ctr">
                        <a:lnSpc>
                          <a:spcPct val="100000"/>
                        </a:lnSpc>
                        <a:spcBef>
                          <a:spcPts val="600"/>
                        </a:spcBef>
                        <a:spcAft>
                          <a:spcPts val="600"/>
                        </a:spcAft>
                      </a:pPr>
                      <a:r>
                        <a:rPr lang="en-US" sz="1200" b="0" dirty="0">
                          <a:solidFill>
                            <a:schemeClr val="tx1"/>
                          </a:solidFill>
                          <a:effectLst/>
                        </a:rPr>
                        <a:t> </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w="12700" cap="flat" cmpd="sng" algn="ctr">
                      <a:solidFill>
                        <a:schemeClr val="bg1"/>
                      </a:solidFill>
                      <a:prstDash val="solid"/>
                      <a:round/>
                      <a:headEnd type="none" w="med" len="med"/>
                      <a:tailEnd type="none" w="med" len="med"/>
                    </a:lnR>
                    <a:lnT w="12700" cap="flat" cmpd="sng" algn="ctr">
                      <a:solidFill>
                        <a:srgbClr val="717073"/>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US"/>
                    </a:p>
                  </a:txBody>
                  <a:tcPr/>
                </a:tc>
                <a:tc>
                  <a:txBody>
                    <a:bodyPr/>
                    <a:lstStyle/>
                    <a:p>
                      <a:pPr marL="0" marR="0" algn="ctr">
                        <a:lnSpc>
                          <a:spcPct val="100000"/>
                        </a:lnSpc>
                        <a:spcBef>
                          <a:spcPts val="600"/>
                        </a:spcBef>
                        <a:spcAft>
                          <a:spcPts val="600"/>
                        </a:spcAft>
                      </a:pPr>
                      <a:r>
                        <a:rPr lang="en-US" sz="1200" b="0" dirty="0" smtClean="0">
                          <a:solidFill>
                            <a:schemeClr val="tx1"/>
                          </a:solidFill>
                          <a:effectLst/>
                        </a:rPr>
                        <a:t> 10 (3)</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w="12700" cap="flat" cmpd="sng" algn="ctr">
                      <a:solidFill>
                        <a:schemeClr val="bg1"/>
                      </a:solidFill>
                      <a:prstDash val="solid"/>
                      <a:round/>
                      <a:headEnd type="none" w="med" len="med"/>
                      <a:tailEnd type="none" w="med" len="med"/>
                    </a:lnL>
                    <a:lnR>
                      <a:noFill/>
                    </a:lnR>
                    <a:lnT w="12700" cap="flat" cmpd="sng" algn="ctr">
                      <a:solidFill>
                        <a:srgbClr val="717073"/>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rPr>
                        <a:t>    2 (&lt;1)</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a:solidFill>
                            <a:schemeClr val="tx1"/>
                          </a:solidFill>
                          <a:effectLst/>
                        </a:rPr>
                        <a:t> </a:t>
                      </a:r>
                      <a:endParaRPr lang="en-US" sz="1200" b="0" dirty="0">
                        <a:solidFill>
                          <a:schemeClr val="tx1"/>
                        </a:solidFill>
                        <a:effectLst/>
                        <a:latin typeface="Arial" panose="020B0604020202020204" pitchFamily="34" charset="0"/>
                        <a:ea typeface="SimSun"/>
                        <a:cs typeface="Arial" panose="020B0604020202020204" pitchFamily="34" charset="0"/>
                      </a:endParaRPr>
                    </a:p>
                  </a:txBody>
                  <a:tcPr marL="25400" marR="25400" marT="0" marB="0" anchor="ctr">
                    <a:lnL>
                      <a:noFill/>
                    </a:lnL>
                    <a:lnR>
                      <a:noFill/>
                    </a:lnR>
                    <a:lnT w="12700" cap="flat" cmpd="sng" algn="ctr">
                      <a:solidFill>
                        <a:srgbClr val="717073"/>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r>
            </a:tbl>
          </a:graphicData>
        </a:graphic>
      </p:graphicFrame>
    </p:spTree>
    <p:extLst>
      <p:ext uri="{BB962C8B-B14F-4D97-AF65-F5344CB8AC3E}">
        <p14:creationId xmlns:p14="http://schemas.microsoft.com/office/powerpoint/2010/main" val="32916963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9" name="Chart 28"/>
          <p:cNvGraphicFramePr/>
          <p:nvPr>
            <p:extLst>
              <p:ext uri="{D42A27DB-BD31-4B8C-83A1-F6EECF244321}">
                <p14:modId xmlns:p14="http://schemas.microsoft.com/office/powerpoint/2010/main" val="3716367917"/>
              </p:ext>
            </p:extLst>
          </p:nvPr>
        </p:nvGraphicFramePr>
        <p:xfrm>
          <a:off x="685897" y="1340360"/>
          <a:ext cx="8207937" cy="423903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8" name="Object 27" hidden="1"/>
          <p:cNvGraphicFramePr>
            <a:graphicFrameLocks noChangeAspect="1"/>
          </p:cNvGraphicFramePr>
          <p:nvPr>
            <p:custDataLst>
              <p:tags r:id="rId2"/>
            </p:custDataLs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spid="_x0000_s5194" name="think-cell Slide" r:id="rId6" imgW="360" imgH="360" progId="">
                  <p:embed/>
                </p:oleObj>
              </mc:Choice>
              <mc:Fallback>
                <p:oleObj name="think-cell Slide" r:id="rId6" imgW="360" imgH="360" progId="">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88" y="1588"/>
                        <a:ext cx="1587" cy="15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14" name="Content Placeholder 20"/>
          <p:cNvSpPr txBox="1">
            <a:spLocks/>
          </p:cNvSpPr>
          <p:nvPr/>
        </p:nvSpPr>
        <p:spPr>
          <a:xfrm>
            <a:off x="395289" y="1461415"/>
            <a:ext cx="8353424" cy="450283"/>
          </a:xfrm>
          <a:prstGeom prst="rect">
            <a:avLst/>
          </a:prstGeom>
        </p:spPr>
        <p:txBody>
          <a:bodyPr lIns="0"/>
          <a:lstStyle>
            <a:lvl1pPr marL="176213" indent="-176213" algn="l" defTabSz="457200" rtl="0" eaLnBrk="0" fontAlgn="base" hangingPunct="0">
              <a:spcBef>
                <a:spcPts val="0"/>
              </a:spcBef>
              <a:spcAft>
                <a:spcPts val="1200"/>
              </a:spcAft>
              <a:buClr>
                <a:schemeClr val="accent1"/>
              </a:buClr>
              <a:buFont typeface="Arial" charset="0"/>
              <a:buChar char="•"/>
              <a:defRPr sz="1800" kern="1200">
                <a:solidFill>
                  <a:schemeClr val="bg1"/>
                </a:solidFill>
                <a:latin typeface="+mn-lt"/>
                <a:ea typeface="+mn-ea"/>
                <a:cs typeface="+mn-cs"/>
              </a:defRPr>
            </a:lvl1pPr>
            <a:lvl2pPr marL="444500" indent="-268288" algn="l" defTabSz="457200" rtl="0" eaLnBrk="0" fontAlgn="base" hangingPunct="0">
              <a:spcBef>
                <a:spcPts val="0"/>
              </a:spcBef>
              <a:spcAft>
                <a:spcPts val="1200"/>
              </a:spcAft>
              <a:buClr>
                <a:schemeClr val="accent1"/>
              </a:buClr>
              <a:buFont typeface="Arial" charset="0"/>
              <a:buChar char="–"/>
              <a:defRPr sz="1800" kern="1200">
                <a:solidFill>
                  <a:schemeClr val="bg1"/>
                </a:solidFill>
                <a:latin typeface="+mn-lt"/>
                <a:ea typeface="+mn-ea"/>
                <a:cs typeface="+mn-cs"/>
              </a:defRPr>
            </a:lvl2pPr>
            <a:lvl3pPr marL="628650" indent="-184150" algn="l" defTabSz="457200" rtl="0" eaLnBrk="0" fontAlgn="base" hangingPunct="0">
              <a:spcBef>
                <a:spcPts val="0"/>
              </a:spcBef>
              <a:spcAft>
                <a:spcPts val="1200"/>
              </a:spcAft>
              <a:buClr>
                <a:schemeClr val="accent1"/>
              </a:buClr>
              <a:buFont typeface="Arial" charset="0"/>
              <a:buChar char="•"/>
              <a:defRPr sz="1800" kern="1200">
                <a:solidFill>
                  <a:schemeClr val="bg1"/>
                </a:solidFill>
                <a:latin typeface="+mn-lt"/>
                <a:ea typeface="+mn-ea"/>
                <a:cs typeface="+mn-cs"/>
              </a:defRPr>
            </a:lvl3pPr>
            <a:lvl4pPr marL="895350" indent="-266700" algn="l" defTabSz="457200" rtl="0" eaLnBrk="0" fontAlgn="base" hangingPunct="0">
              <a:spcBef>
                <a:spcPts val="0"/>
              </a:spcBef>
              <a:spcAft>
                <a:spcPts val="1200"/>
              </a:spcAft>
              <a:buClr>
                <a:schemeClr val="accent1"/>
              </a:buClr>
              <a:buFont typeface="Arial" charset="0"/>
              <a:buChar char="–"/>
              <a:defRPr sz="1800" kern="1200">
                <a:solidFill>
                  <a:schemeClr val="bg1"/>
                </a:solidFill>
                <a:latin typeface="+mn-lt"/>
                <a:ea typeface="+mn-ea"/>
                <a:cs typeface="+mn-cs"/>
              </a:defRPr>
            </a:lvl4pPr>
            <a:lvl5pPr marL="1133475" indent="-238125" algn="l" defTabSz="457200" rtl="0" eaLnBrk="0" fontAlgn="base" hangingPunct="0">
              <a:spcBef>
                <a:spcPts val="0"/>
              </a:spcBef>
              <a:spcAft>
                <a:spcPts val="1200"/>
              </a:spcAft>
              <a:buClr>
                <a:schemeClr val="accent1"/>
              </a:buClr>
              <a:buFont typeface="Arial" charset="0"/>
              <a:buChar char="»"/>
              <a:defRPr sz="1800" kern="1200">
                <a:solidFill>
                  <a:schemeClr val="bg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Clr>
                <a:srgbClr val="E8FF55"/>
              </a:buClr>
              <a:buFont typeface="Arial" charset="0"/>
              <a:buNone/>
            </a:pPr>
            <a:endParaRPr lang="en-US" sz="2000" b="1" baseline="30000" dirty="0">
              <a:solidFill>
                <a:prstClr val="black"/>
              </a:solidFill>
            </a:endParaRPr>
          </a:p>
        </p:txBody>
      </p:sp>
      <p:sp>
        <p:nvSpPr>
          <p:cNvPr id="2" name="Title 1"/>
          <p:cNvSpPr>
            <a:spLocks noGrp="1"/>
          </p:cNvSpPr>
          <p:nvPr>
            <p:ph type="title"/>
          </p:nvPr>
        </p:nvSpPr>
        <p:spPr/>
        <p:txBody>
          <a:bodyPr/>
          <a:lstStyle/>
          <a:p>
            <a:r>
              <a:rPr lang="en-US" dirty="0" smtClean="0"/>
              <a:t>LUX-Lung 8: Patient-Reported Outcomes</a:t>
            </a:r>
            <a:r>
              <a:rPr lang="en-US" baseline="30000" dirty="0" smtClean="0"/>
              <a:t>a</a:t>
            </a:r>
            <a:endParaRPr lang="en-US" baseline="30000" dirty="0"/>
          </a:p>
        </p:txBody>
      </p:sp>
      <p:sp>
        <p:nvSpPr>
          <p:cNvPr id="60" name="Text Placeholder 59"/>
          <p:cNvSpPr>
            <a:spLocks noGrp="1"/>
          </p:cNvSpPr>
          <p:nvPr>
            <p:ph type="body" sz="quarter" idx="4294967295"/>
          </p:nvPr>
        </p:nvSpPr>
        <p:spPr>
          <a:xfrm>
            <a:off x="144009" y="5736294"/>
            <a:ext cx="7226849" cy="931152"/>
          </a:xfrm>
        </p:spPr>
        <p:txBody>
          <a:bodyPr lIns="0" tIns="0" rIns="0" bIns="0" anchor="b" anchorCtr="0"/>
          <a:lstStyle/>
          <a:p>
            <a:pPr marL="9525" indent="-9525">
              <a:spcBef>
                <a:spcPts val="0"/>
              </a:spcBef>
              <a:buNone/>
            </a:pPr>
            <a:r>
              <a:rPr lang="en-US" sz="1200" baseline="30000" dirty="0" smtClean="0">
                <a:solidFill>
                  <a:schemeClr val="tx1"/>
                </a:solidFill>
              </a:rPr>
              <a:t>a</a:t>
            </a:r>
            <a:r>
              <a:rPr lang="en-US" sz="1200" dirty="0" smtClean="0">
                <a:solidFill>
                  <a:schemeClr val="tx1"/>
                </a:solidFill>
                <a:cs typeface="Arial"/>
              </a:rPr>
              <a:t>Further </a:t>
            </a:r>
            <a:r>
              <a:rPr lang="en-US" sz="1200" dirty="0">
                <a:solidFill>
                  <a:schemeClr val="tx1"/>
                </a:solidFill>
                <a:cs typeface="Arial"/>
              </a:rPr>
              <a:t>PRO data will be presented at a later </a:t>
            </a:r>
            <a:r>
              <a:rPr lang="en-US" sz="1200" dirty="0" smtClean="0">
                <a:solidFill>
                  <a:schemeClr val="tx1"/>
                </a:solidFill>
                <a:cs typeface="Arial"/>
              </a:rPr>
              <a:t>date.</a:t>
            </a:r>
            <a:endParaRPr lang="en-US" sz="1200" dirty="0">
              <a:solidFill>
                <a:schemeClr val="tx1"/>
              </a:solidFill>
              <a:cs typeface="Arial"/>
            </a:endParaRPr>
          </a:p>
          <a:p>
            <a:pPr marL="9525" indent="-9525">
              <a:spcBef>
                <a:spcPts val="0"/>
              </a:spcBef>
              <a:buNone/>
            </a:pPr>
            <a:r>
              <a:rPr lang="en-GB" sz="1200" baseline="30000" dirty="0" smtClean="0">
                <a:solidFill>
                  <a:schemeClr val="tx1"/>
                </a:solidFill>
              </a:rPr>
              <a:t>b</a:t>
            </a:r>
            <a:r>
              <a:rPr lang="en-US" sz="1200" dirty="0" smtClean="0">
                <a:solidFill>
                  <a:schemeClr val="tx1"/>
                </a:solidFill>
              </a:rPr>
              <a:t>Based on EORTC QLQ-C30 and QLQ-LC13.</a:t>
            </a:r>
          </a:p>
          <a:p>
            <a:pPr marL="55563" indent="-9525">
              <a:spcBef>
                <a:spcPts val="0"/>
              </a:spcBef>
              <a:buNone/>
            </a:pPr>
            <a:r>
              <a:rPr lang="en-US" sz="1200" dirty="0" smtClean="0">
                <a:solidFill>
                  <a:schemeClr val="tx1"/>
                </a:solidFill>
              </a:rPr>
              <a:t>PRO = patient-reported outcomes; EORTC = European Organisation for Research and Treatment of Cancer; QLQ-Q30 = Core Quality of Life Questionnaire; LC13 = Lung Cancer Module; QoL = quality of life.</a:t>
            </a:r>
          </a:p>
          <a:p>
            <a:pPr marL="60325" indent="0">
              <a:spcBef>
                <a:spcPts val="0"/>
              </a:spcBef>
              <a:buClr>
                <a:schemeClr val="accent2"/>
              </a:buClr>
              <a:buNone/>
            </a:pPr>
            <a:r>
              <a:rPr lang="en-GB" sz="1000" dirty="0" smtClean="0">
                <a:solidFill>
                  <a:schemeClr val="tx1"/>
                </a:solidFill>
              </a:rPr>
              <a:t>Goss </a:t>
            </a:r>
            <a:r>
              <a:rPr lang="en-GB" sz="1000" dirty="0">
                <a:solidFill>
                  <a:schemeClr val="tx1"/>
                </a:solidFill>
              </a:rPr>
              <a:t>et al. ESMO 2014. Abstract </a:t>
            </a:r>
            <a:r>
              <a:rPr lang="en-GB" sz="1000" dirty="0" smtClean="0">
                <a:solidFill>
                  <a:schemeClr val="tx1"/>
                </a:solidFill>
              </a:rPr>
              <a:t>12220. </a:t>
            </a:r>
            <a:endParaRPr lang="en-GB" sz="1000" dirty="0">
              <a:solidFill>
                <a:schemeClr val="tx1"/>
              </a:solidFill>
            </a:endParaRPr>
          </a:p>
        </p:txBody>
      </p:sp>
      <p:cxnSp>
        <p:nvCxnSpPr>
          <p:cNvPr id="97" name="Elbow Connector 96"/>
          <p:cNvCxnSpPr/>
          <p:nvPr/>
        </p:nvCxnSpPr>
        <p:spPr>
          <a:xfrm rot="5400000" flipH="1" flipV="1">
            <a:off x="2194097" y="2250976"/>
            <a:ext cx="12700" cy="246110"/>
          </a:xfrm>
          <a:prstGeom prst="bentConnector3">
            <a:avLst>
              <a:gd name="adj1" fmla="val 800000"/>
            </a:avLst>
          </a:prstGeom>
          <a:ln w="19050">
            <a:solidFill>
              <a:schemeClr val="tx1"/>
            </a:solidFill>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cxnSp>
        <p:nvCxnSpPr>
          <p:cNvPr id="98" name="Elbow Connector 97"/>
          <p:cNvCxnSpPr/>
          <p:nvPr/>
        </p:nvCxnSpPr>
        <p:spPr>
          <a:xfrm rot="5400000" flipH="1" flipV="1">
            <a:off x="4069583" y="1935158"/>
            <a:ext cx="12700" cy="246110"/>
          </a:xfrm>
          <a:prstGeom prst="bentConnector3">
            <a:avLst>
              <a:gd name="adj1" fmla="val 800000"/>
            </a:avLst>
          </a:prstGeom>
          <a:ln w="19050">
            <a:solidFill>
              <a:schemeClr val="tx1"/>
            </a:solidFill>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cxnSp>
        <p:nvCxnSpPr>
          <p:cNvPr id="99" name="Elbow Connector 98"/>
          <p:cNvCxnSpPr/>
          <p:nvPr/>
        </p:nvCxnSpPr>
        <p:spPr>
          <a:xfrm rot="5400000" flipH="1" flipV="1">
            <a:off x="5945577" y="2575269"/>
            <a:ext cx="12700" cy="246110"/>
          </a:xfrm>
          <a:prstGeom prst="bentConnector3">
            <a:avLst>
              <a:gd name="adj1" fmla="val 800000"/>
            </a:avLst>
          </a:prstGeom>
          <a:ln w="19050">
            <a:solidFill>
              <a:schemeClr val="tx1"/>
            </a:solidFill>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cxnSp>
        <p:nvCxnSpPr>
          <p:cNvPr id="100" name="Elbow Connector 99"/>
          <p:cNvCxnSpPr/>
          <p:nvPr/>
        </p:nvCxnSpPr>
        <p:spPr>
          <a:xfrm rot="5400000" flipH="1" flipV="1">
            <a:off x="7808842" y="2629706"/>
            <a:ext cx="12700" cy="246110"/>
          </a:xfrm>
          <a:prstGeom prst="bentConnector3">
            <a:avLst>
              <a:gd name="adj1" fmla="val 800000"/>
            </a:avLst>
          </a:prstGeom>
          <a:ln w="19050">
            <a:solidFill>
              <a:schemeClr val="tx1"/>
            </a:solidFill>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101" name="TextBox 100"/>
          <p:cNvSpPr txBox="1"/>
          <p:nvPr/>
        </p:nvSpPr>
        <p:spPr>
          <a:xfrm>
            <a:off x="1900925" y="2020170"/>
            <a:ext cx="615874" cy="253916"/>
          </a:xfrm>
          <a:prstGeom prst="rect">
            <a:avLst/>
          </a:prstGeom>
          <a:noFill/>
        </p:spPr>
        <p:txBody>
          <a:bodyPr wrap="none" rtlCol="0">
            <a:spAutoFit/>
          </a:bodyPr>
          <a:lstStyle/>
          <a:p>
            <a:pPr algn="ctr" defTabSz="457200" fontAlgn="base">
              <a:spcBef>
                <a:spcPct val="0"/>
              </a:spcBef>
              <a:spcAft>
                <a:spcPct val="0"/>
              </a:spcAft>
            </a:pPr>
            <a:r>
              <a:rPr lang="en-GB" sz="1050" b="1" i="1" dirty="0">
                <a:solidFill>
                  <a:prstClr val="black"/>
                </a:solidFill>
              </a:rPr>
              <a:t>P</a:t>
            </a:r>
            <a:r>
              <a:rPr lang="en-GB" sz="1050" b="1" dirty="0" smtClean="0">
                <a:solidFill>
                  <a:prstClr val="black"/>
                </a:solidFill>
              </a:rPr>
              <a:t>=0.01</a:t>
            </a:r>
            <a:endParaRPr lang="en-GB" sz="1050" b="1" dirty="0">
              <a:solidFill>
                <a:prstClr val="black"/>
              </a:solidFill>
            </a:endParaRPr>
          </a:p>
        </p:txBody>
      </p:sp>
      <p:sp>
        <p:nvSpPr>
          <p:cNvPr id="102" name="TextBox 101"/>
          <p:cNvSpPr txBox="1"/>
          <p:nvPr/>
        </p:nvSpPr>
        <p:spPr>
          <a:xfrm>
            <a:off x="3743903" y="1704801"/>
            <a:ext cx="691215" cy="253916"/>
          </a:xfrm>
          <a:prstGeom prst="rect">
            <a:avLst/>
          </a:prstGeom>
          <a:noFill/>
        </p:spPr>
        <p:txBody>
          <a:bodyPr wrap="none" rtlCol="0">
            <a:spAutoFit/>
          </a:bodyPr>
          <a:lstStyle/>
          <a:p>
            <a:pPr algn="ctr" defTabSz="457200" fontAlgn="base">
              <a:spcBef>
                <a:spcPct val="0"/>
              </a:spcBef>
              <a:spcAft>
                <a:spcPct val="0"/>
              </a:spcAft>
            </a:pPr>
            <a:r>
              <a:rPr lang="en-GB" sz="1050" b="1" i="1" dirty="0">
                <a:solidFill>
                  <a:prstClr val="black"/>
                </a:solidFill>
              </a:rPr>
              <a:t>P</a:t>
            </a:r>
            <a:r>
              <a:rPr lang="en-GB" sz="1050" b="1" dirty="0" smtClean="0">
                <a:solidFill>
                  <a:prstClr val="black"/>
                </a:solidFill>
              </a:rPr>
              <a:t>=0.298</a:t>
            </a:r>
            <a:endParaRPr lang="en-GB" sz="1050" b="1" dirty="0">
              <a:solidFill>
                <a:prstClr val="black"/>
              </a:solidFill>
            </a:endParaRPr>
          </a:p>
        </p:txBody>
      </p:sp>
      <p:sp>
        <p:nvSpPr>
          <p:cNvPr id="103" name="TextBox 102"/>
          <p:cNvSpPr txBox="1"/>
          <p:nvPr/>
        </p:nvSpPr>
        <p:spPr>
          <a:xfrm>
            <a:off x="5683574" y="2345831"/>
            <a:ext cx="540534" cy="253916"/>
          </a:xfrm>
          <a:prstGeom prst="rect">
            <a:avLst/>
          </a:prstGeom>
          <a:noFill/>
        </p:spPr>
        <p:txBody>
          <a:bodyPr wrap="none" rtlCol="0">
            <a:spAutoFit/>
          </a:bodyPr>
          <a:lstStyle/>
          <a:p>
            <a:pPr algn="ctr" defTabSz="457200" fontAlgn="base">
              <a:spcBef>
                <a:spcPct val="0"/>
              </a:spcBef>
              <a:spcAft>
                <a:spcPct val="0"/>
              </a:spcAft>
            </a:pPr>
            <a:r>
              <a:rPr lang="en-GB" sz="1050" b="1" i="1" dirty="0">
                <a:solidFill>
                  <a:prstClr val="black"/>
                </a:solidFill>
              </a:rPr>
              <a:t>P</a:t>
            </a:r>
            <a:r>
              <a:rPr lang="en-GB" sz="1050" b="1" dirty="0" smtClean="0">
                <a:solidFill>
                  <a:prstClr val="black"/>
                </a:solidFill>
              </a:rPr>
              <a:t>=1.0</a:t>
            </a:r>
            <a:endParaRPr lang="en-GB" sz="1050" b="1" dirty="0">
              <a:solidFill>
                <a:prstClr val="black"/>
              </a:solidFill>
            </a:endParaRPr>
          </a:p>
        </p:txBody>
      </p:sp>
      <p:sp>
        <p:nvSpPr>
          <p:cNvPr id="104" name="TextBox 103"/>
          <p:cNvSpPr txBox="1"/>
          <p:nvPr/>
        </p:nvSpPr>
        <p:spPr>
          <a:xfrm>
            <a:off x="7469584" y="2404595"/>
            <a:ext cx="691215" cy="253916"/>
          </a:xfrm>
          <a:prstGeom prst="rect">
            <a:avLst/>
          </a:prstGeom>
          <a:noFill/>
        </p:spPr>
        <p:txBody>
          <a:bodyPr wrap="none" rtlCol="0">
            <a:spAutoFit/>
          </a:bodyPr>
          <a:lstStyle/>
          <a:p>
            <a:pPr algn="ctr" defTabSz="457200" fontAlgn="base">
              <a:spcBef>
                <a:spcPct val="0"/>
              </a:spcBef>
              <a:spcAft>
                <a:spcPct val="0"/>
              </a:spcAft>
            </a:pPr>
            <a:r>
              <a:rPr lang="en-GB" sz="1050" b="1" i="1" dirty="0">
                <a:solidFill>
                  <a:prstClr val="black"/>
                </a:solidFill>
              </a:rPr>
              <a:t>P</a:t>
            </a:r>
            <a:r>
              <a:rPr lang="en-GB" sz="1050" b="1" dirty="0" smtClean="0">
                <a:solidFill>
                  <a:prstClr val="black"/>
                </a:solidFill>
              </a:rPr>
              <a:t>=0.026</a:t>
            </a:r>
            <a:endParaRPr lang="en-GB" sz="1050" b="1" dirty="0">
              <a:solidFill>
                <a:prstClr val="black"/>
              </a:solidFill>
            </a:endParaRPr>
          </a:p>
        </p:txBody>
      </p:sp>
      <p:sp>
        <p:nvSpPr>
          <p:cNvPr id="31" name="Content Placeholder 20"/>
          <p:cNvSpPr txBox="1">
            <a:spLocks/>
          </p:cNvSpPr>
          <p:nvPr/>
        </p:nvSpPr>
        <p:spPr>
          <a:xfrm>
            <a:off x="395289" y="1461415"/>
            <a:ext cx="8353424" cy="450283"/>
          </a:xfrm>
          <a:prstGeom prst="rect">
            <a:avLst/>
          </a:prstGeom>
        </p:spPr>
        <p:txBody>
          <a:bodyPr lIns="0"/>
          <a:lstStyle>
            <a:lvl1pPr marL="176213" indent="-176213" algn="l" defTabSz="457200" rtl="0" eaLnBrk="0" fontAlgn="base" hangingPunct="0">
              <a:spcBef>
                <a:spcPts val="0"/>
              </a:spcBef>
              <a:spcAft>
                <a:spcPts val="1200"/>
              </a:spcAft>
              <a:buClr>
                <a:schemeClr val="accent1"/>
              </a:buClr>
              <a:buFont typeface="Arial" charset="0"/>
              <a:buChar char="•"/>
              <a:defRPr sz="1800" kern="1200">
                <a:solidFill>
                  <a:schemeClr val="bg1"/>
                </a:solidFill>
                <a:latin typeface="+mn-lt"/>
                <a:ea typeface="+mn-ea"/>
                <a:cs typeface="+mn-cs"/>
              </a:defRPr>
            </a:lvl1pPr>
            <a:lvl2pPr marL="444500" indent="-268288" algn="l" defTabSz="457200" rtl="0" eaLnBrk="0" fontAlgn="base" hangingPunct="0">
              <a:spcBef>
                <a:spcPts val="0"/>
              </a:spcBef>
              <a:spcAft>
                <a:spcPts val="1200"/>
              </a:spcAft>
              <a:buClr>
                <a:schemeClr val="accent1"/>
              </a:buClr>
              <a:buFont typeface="Arial" charset="0"/>
              <a:buChar char="–"/>
              <a:defRPr sz="1800" kern="1200">
                <a:solidFill>
                  <a:schemeClr val="bg1"/>
                </a:solidFill>
                <a:latin typeface="+mn-lt"/>
                <a:ea typeface="+mn-ea"/>
                <a:cs typeface="+mn-cs"/>
              </a:defRPr>
            </a:lvl2pPr>
            <a:lvl3pPr marL="628650" indent="-184150" algn="l" defTabSz="457200" rtl="0" eaLnBrk="0" fontAlgn="base" hangingPunct="0">
              <a:spcBef>
                <a:spcPts val="0"/>
              </a:spcBef>
              <a:spcAft>
                <a:spcPts val="1200"/>
              </a:spcAft>
              <a:buClr>
                <a:schemeClr val="accent1"/>
              </a:buClr>
              <a:buFont typeface="Arial" charset="0"/>
              <a:buChar char="•"/>
              <a:defRPr sz="1800" kern="1200">
                <a:solidFill>
                  <a:schemeClr val="bg1"/>
                </a:solidFill>
                <a:latin typeface="+mn-lt"/>
                <a:ea typeface="+mn-ea"/>
                <a:cs typeface="+mn-cs"/>
              </a:defRPr>
            </a:lvl3pPr>
            <a:lvl4pPr marL="895350" indent="-266700" algn="l" defTabSz="457200" rtl="0" eaLnBrk="0" fontAlgn="base" hangingPunct="0">
              <a:spcBef>
                <a:spcPts val="0"/>
              </a:spcBef>
              <a:spcAft>
                <a:spcPts val="1200"/>
              </a:spcAft>
              <a:buClr>
                <a:schemeClr val="accent1"/>
              </a:buClr>
              <a:buFont typeface="Arial" charset="0"/>
              <a:buChar char="–"/>
              <a:defRPr sz="1800" kern="1200">
                <a:solidFill>
                  <a:schemeClr val="bg1"/>
                </a:solidFill>
                <a:latin typeface="+mn-lt"/>
                <a:ea typeface="+mn-ea"/>
                <a:cs typeface="+mn-cs"/>
              </a:defRPr>
            </a:lvl4pPr>
            <a:lvl5pPr marL="1133475" indent="-238125" algn="l" defTabSz="457200" rtl="0" eaLnBrk="0" fontAlgn="base" hangingPunct="0">
              <a:spcBef>
                <a:spcPts val="0"/>
              </a:spcBef>
              <a:spcAft>
                <a:spcPts val="1200"/>
              </a:spcAft>
              <a:buClr>
                <a:schemeClr val="accent1"/>
              </a:buClr>
              <a:buFont typeface="Arial" charset="0"/>
              <a:buChar char="»"/>
              <a:defRPr sz="1800" kern="1200">
                <a:solidFill>
                  <a:schemeClr val="bg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Clr>
                <a:srgbClr val="E8FF55"/>
              </a:buClr>
              <a:buFont typeface="Arial" charset="0"/>
              <a:buNone/>
            </a:pPr>
            <a:endParaRPr lang="en-US" sz="2000" b="1" baseline="30000" dirty="0">
              <a:solidFill>
                <a:prstClr val="black"/>
              </a:solidFill>
            </a:endParaRPr>
          </a:p>
        </p:txBody>
      </p:sp>
      <p:sp>
        <p:nvSpPr>
          <p:cNvPr id="32" name="TextBox 31"/>
          <p:cNvSpPr txBox="1"/>
          <p:nvPr/>
        </p:nvSpPr>
        <p:spPr>
          <a:xfrm>
            <a:off x="7815157" y="1622440"/>
            <a:ext cx="910827" cy="561692"/>
          </a:xfrm>
          <a:prstGeom prst="rect">
            <a:avLst/>
          </a:prstGeom>
          <a:noFill/>
        </p:spPr>
        <p:txBody>
          <a:bodyPr wrap="none" rtlCol="0">
            <a:spAutoFit/>
          </a:bodyPr>
          <a:lstStyle/>
          <a:p>
            <a:pPr defTabSz="457200" fontAlgn="base">
              <a:spcBef>
                <a:spcPct val="0"/>
              </a:spcBef>
              <a:spcAft>
                <a:spcPts val="300"/>
              </a:spcAft>
            </a:pPr>
            <a:r>
              <a:rPr lang="en-GB" sz="1400" b="1" dirty="0">
                <a:solidFill>
                  <a:prstClr val="black"/>
                </a:solidFill>
              </a:rPr>
              <a:t>Afatinib</a:t>
            </a:r>
          </a:p>
          <a:p>
            <a:pPr defTabSz="457200" fontAlgn="base">
              <a:spcBef>
                <a:spcPct val="0"/>
              </a:spcBef>
              <a:spcAft>
                <a:spcPts val="300"/>
              </a:spcAft>
            </a:pPr>
            <a:r>
              <a:rPr lang="en-GB" sz="1400" b="1" dirty="0">
                <a:solidFill>
                  <a:prstClr val="black"/>
                </a:solidFill>
              </a:rPr>
              <a:t>Erlotinib</a:t>
            </a:r>
          </a:p>
        </p:txBody>
      </p:sp>
      <p:sp>
        <p:nvSpPr>
          <p:cNvPr id="33" name="TextBox 32"/>
          <p:cNvSpPr txBox="1"/>
          <p:nvPr/>
        </p:nvSpPr>
        <p:spPr>
          <a:xfrm>
            <a:off x="838023" y="1612560"/>
            <a:ext cx="383438" cy="307777"/>
          </a:xfrm>
          <a:prstGeom prst="rect">
            <a:avLst/>
          </a:prstGeom>
          <a:noFill/>
        </p:spPr>
        <p:txBody>
          <a:bodyPr wrap="none" rtlCol="0" anchor="ctr">
            <a:spAutoFit/>
          </a:bodyPr>
          <a:lstStyle/>
          <a:p>
            <a:pPr algn="r" defTabSz="457200" fontAlgn="base">
              <a:spcBef>
                <a:spcPct val="0"/>
              </a:spcBef>
              <a:spcAft>
                <a:spcPct val="0"/>
              </a:spcAft>
            </a:pPr>
            <a:r>
              <a:rPr lang="en-GB" sz="1400" b="1" dirty="0">
                <a:solidFill>
                  <a:prstClr val="black"/>
                </a:solidFill>
              </a:rPr>
              <a:t>60</a:t>
            </a:r>
          </a:p>
        </p:txBody>
      </p:sp>
      <p:sp>
        <p:nvSpPr>
          <p:cNvPr id="35" name="TextBox 34"/>
          <p:cNvSpPr txBox="1"/>
          <p:nvPr/>
        </p:nvSpPr>
        <p:spPr>
          <a:xfrm>
            <a:off x="838023" y="2691622"/>
            <a:ext cx="383438" cy="307777"/>
          </a:xfrm>
          <a:prstGeom prst="rect">
            <a:avLst/>
          </a:prstGeom>
          <a:noFill/>
        </p:spPr>
        <p:txBody>
          <a:bodyPr wrap="none" rtlCol="0" anchor="ctr">
            <a:spAutoFit/>
          </a:bodyPr>
          <a:lstStyle/>
          <a:p>
            <a:pPr algn="r" defTabSz="457200" fontAlgn="base">
              <a:spcBef>
                <a:spcPct val="0"/>
              </a:spcBef>
              <a:spcAft>
                <a:spcPct val="0"/>
              </a:spcAft>
            </a:pPr>
            <a:r>
              <a:rPr lang="en-GB" sz="1400" b="1" dirty="0">
                <a:solidFill>
                  <a:prstClr val="black"/>
                </a:solidFill>
              </a:rPr>
              <a:t>40</a:t>
            </a:r>
          </a:p>
        </p:txBody>
      </p:sp>
      <p:sp>
        <p:nvSpPr>
          <p:cNvPr id="36" name="TextBox 35"/>
          <p:cNvSpPr txBox="1"/>
          <p:nvPr/>
        </p:nvSpPr>
        <p:spPr>
          <a:xfrm>
            <a:off x="838023" y="3769098"/>
            <a:ext cx="383438" cy="307777"/>
          </a:xfrm>
          <a:prstGeom prst="rect">
            <a:avLst/>
          </a:prstGeom>
          <a:noFill/>
        </p:spPr>
        <p:txBody>
          <a:bodyPr wrap="none" rtlCol="0" anchor="ctr">
            <a:spAutoFit/>
          </a:bodyPr>
          <a:lstStyle/>
          <a:p>
            <a:pPr algn="r" defTabSz="457200" fontAlgn="base">
              <a:spcBef>
                <a:spcPct val="0"/>
              </a:spcBef>
              <a:spcAft>
                <a:spcPct val="0"/>
              </a:spcAft>
            </a:pPr>
            <a:r>
              <a:rPr lang="en-GB" sz="1400" b="1" dirty="0">
                <a:solidFill>
                  <a:prstClr val="black"/>
                </a:solidFill>
              </a:rPr>
              <a:t>20</a:t>
            </a:r>
          </a:p>
        </p:txBody>
      </p:sp>
      <p:sp>
        <p:nvSpPr>
          <p:cNvPr id="37" name="TextBox 36"/>
          <p:cNvSpPr txBox="1"/>
          <p:nvPr/>
        </p:nvSpPr>
        <p:spPr>
          <a:xfrm>
            <a:off x="937409" y="4846574"/>
            <a:ext cx="284052" cy="307777"/>
          </a:xfrm>
          <a:prstGeom prst="rect">
            <a:avLst/>
          </a:prstGeom>
          <a:noFill/>
        </p:spPr>
        <p:txBody>
          <a:bodyPr wrap="none" rtlCol="0" anchor="ctr">
            <a:spAutoFit/>
          </a:bodyPr>
          <a:lstStyle/>
          <a:p>
            <a:pPr algn="r" defTabSz="457200" fontAlgn="base">
              <a:spcBef>
                <a:spcPct val="0"/>
              </a:spcBef>
              <a:spcAft>
                <a:spcPct val="0"/>
              </a:spcAft>
            </a:pPr>
            <a:r>
              <a:rPr lang="en-GB" sz="1400" b="1" dirty="0">
                <a:solidFill>
                  <a:prstClr val="black"/>
                </a:solidFill>
              </a:rPr>
              <a:t>0</a:t>
            </a:r>
          </a:p>
        </p:txBody>
      </p:sp>
      <p:sp>
        <p:nvSpPr>
          <p:cNvPr id="38" name="Rectangle 37"/>
          <p:cNvSpPr/>
          <p:nvPr/>
        </p:nvSpPr>
        <p:spPr>
          <a:xfrm>
            <a:off x="7671157" y="1708404"/>
            <a:ext cx="144000" cy="14400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fontAlgn="base">
              <a:spcBef>
                <a:spcPct val="0"/>
              </a:spcBef>
              <a:spcAft>
                <a:spcPct val="0"/>
              </a:spcAft>
            </a:pPr>
            <a:endParaRPr lang="en-GB" b="1" dirty="0">
              <a:solidFill>
                <a:prstClr val="black"/>
              </a:solidFill>
            </a:endParaRPr>
          </a:p>
        </p:txBody>
      </p:sp>
      <p:sp>
        <p:nvSpPr>
          <p:cNvPr id="39" name="Rectangle 38"/>
          <p:cNvSpPr/>
          <p:nvPr/>
        </p:nvSpPr>
        <p:spPr>
          <a:xfrm>
            <a:off x="7671157" y="1956220"/>
            <a:ext cx="144000" cy="144000"/>
          </a:xfrm>
          <a:prstGeom prst="rect">
            <a:avLst/>
          </a:prstGeom>
          <a:solidFill>
            <a:srgbClr val="71707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fontAlgn="base">
              <a:spcBef>
                <a:spcPct val="0"/>
              </a:spcBef>
              <a:spcAft>
                <a:spcPct val="0"/>
              </a:spcAft>
            </a:pPr>
            <a:endParaRPr lang="en-GB" b="1" dirty="0">
              <a:solidFill>
                <a:prstClr val="black"/>
              </a:solidFill>
            </a:endParaRPr>
          </a:p>
        </p:txBody>
      </p:sp>
      <p:sp>
        <p:nvSpPr>
          <p:cNvPr id="40" name="TextBox 39"/>
          <p:cNvSpPr txBox="1"/>
          <p:nvPr/>
        </p:nvSpPr>
        <p:spPr>
          <a:xfrm rot="16200000">
            <a:off x="-1030382" y="3234330"/>
            <a:ext cx="3224491" cy="307777"/>
          </a:xfrm>
          <a:prstGeom prst="rect">
            <a:avLst/>
          </a:prstGeom>
          <a:noFill/>
        </p:spPr>
        <p:txBody>
          <a:bodyPr wrap="square" rtlCol="0" anchor="b">
            <a:spAutoFit/>
          </a:bodyPr>
          <a:lstStyle/>
          <a:p>
            <a:pPr algn="ctr" defTabSz="457200" fontAlgn="base">
              <a:spcBef>
                <a:spcPct val="0"/>
              </a:spcBef>
              <a:spcAft>
                <a:spcPct val="0"/>
              </a:spcAft>
            </a:pPr>
            <a:r>
              <a:rPr lang="en-GB" sz="1400" b="1" dirty="0">
                <a:solidFill>
                  <a:prstClr val="black"/>
                </a:solidFill>
              </a:rPr>
              <a:t>Patients </a:t>
            </a:r>
            <a:r>
              <a:rPr lang="en-GB" sz="1400" b="1" dirty="0" smtClean="0">
                <a:solidFill>
                  <a:prstClr val="black"/>
                </a:solidFill>
              </a:rPr>
              <a:t>Improved (%)</a:t>
            </a:r>
            <a:r>
              <a:rPr lang="en-GB" sz="1400" b="1" baseline="30000" dirty="0" smtClean="0">
                <a:solidFill>
                  <a:prstClr val="black"/>
                </a:solidFill>
              </a:rPr>
              <a:t>b</a:t>
            </a:r>
            <a:endParaRPr lang="en-GB" sz="1400" b="1" dirty="0">
              <a:solidFill>
                <a:prstClr val="black"/>
              </a:solidFill>
            </a:endParaRPr>
          </a:p>
        </p:txBody>
      </p:sp>
      <p:sp>
        <p:nvSpPr>
          <p:cNvPr id="41" name="Line 425"/>
          <p:cNvSpPr>
            <a:spLocks noChangeShapeType="1"/>
          </p:cNvSpPr>
          <p:nvPr/>
        </p:nvSpPr>
        <p:spPr bwMode="auto">
          <a:xfrm flipH="1">
            <a:off x="1189637" y="1768035"/>
            <a:ext cx="69850" cy="0"/>
          </a:xfrm>
          <a:prstGeom prst="line">
            <a:avLst/>
          </a:prstGeom>
          <a:noFill/>
          <a:ln w="28575"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42" name="Line 425"/>
          <p:cNvSpPr>
            <a:spLocks noChangeShapeType="1"/>
          </p:cNvSpPr>
          <p:nvPr/>
        </p:nvSpPr>
        <p:spPr bwMode="auto">
          <a:xfrm flipH="1">
            <a:off x="1189637" y="5000463"/>
            <a:ext cx="69850" cy="0"/>
          </a:xfrm>
          <a:prstGeom prst="line">
            <a:avLst/>
          </a:prstGeom>
          <a:noFill/>
          <a:ln w="28575"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43" name="Line 425"/>
          <p:cNvSpPr>
            <a:spLocks noChangeShapeType="1"/>
          </p:cNvSpPr>
          <p:nvPr/>
        </p:nvSpPr>
        <p:spPr bwMode="auto">
          <a:xfrm flipH="1">
            <a:off x="1189637" y="4461725"/>
            <a:ext cx="69850" cy="0"/>
          </a:xfrm>
          <a:prstGeom prst="line">
            <a:avLst/>
          </a:prstGeom>
          <a:noFill/>
          <a:ln w="28575"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44" name="Line 425"/>
          <p:cNvSpPr>
            <a:spLocks noChangeShapeType="1"/>
          </p:cNvSpPr>
          <p:nvPr/>
        </p:nvSpPr>
        <p:spPr bwMode="auto">
          <a:xfrm flipH="1">
            <a:off x="1189637" y="2845511"/>
            <a:ext cx="69850" cy="0"/>
          </a:xfrm>
          <a:prstGeom prst="line">
            <a:avLst/>
          </a:prstGeom>
          <a:noFill/>
          <a:ln w="28575"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48" name="Freeform 47"/>
          <p:cNvSpPr/>
          <p:nvPr/>
        </p:nvSpPr>
        <p:spPr>
          <a:xfrm>
            <a:off x="1280145" y="1768035"/>
            <a:ext cx="7468569" cy="3232428"/>
          </a:xfrm>
          <a:custGeom>
            <a:avLst/>
            <a:gdLst>
              <a:gd name="connsiteX0" fmla="*/ 0 w 2674189"/>
              <a:gd name="connsiteY0" fmla="*/ 0 h 1492370"/>
              <a:gd name="connsiteX1" fmla="*/ 0 w 2674189"/>
              <a:gd name="connsiteY1" fmla="*/ 1492370 h 1492370"/>
              <a:gd name="connsiteX2" fmla="*/ 2674189 w 2674189"/>
              <a:gd name="connsiteY2" fmla="*/ 1492370 h 1492370"/>
            </a:gdLst>
            <a:ahLst/>
            <a:cxnLst>
              <a:cxn ang="0">
                <a:pos x="connsiteX0" y="connsiteY0"/>
              </a:cxn>
              <a:cxn ang="0">
                <a:pos x="connsiteX1" y="connsiteY1"/>
              </a:cxn>
              <a:cxn ang="0">
                <a:pos x="connsiteX2" y="connsiteY2"/>
              </a:cxn>
            </a:cxnLst>
            <a:rect l="l" t="t" r="r" b="b"/>
            <a:pathLst>
              <a:path w="2674189" h="1492370">
                <a:moveTo>
                  <a:pt x="0" y="0"/>
                </a:moveTo>
                <a:lnTo>
                  <a:pt x="0" y="1492370"/>
                </a:lnTo>
                <a:lnTo>
                  <a:pt x="2674189" y="1492370"/>
                </a:lnTo>
              </a:path>
            </a:pathLst>
          </a:custGeom>
          <a:noFill/>
          <a:ln w="28575"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defTabSz="457200" fontAlgn="base">
              <a:spcBef>
                <a:spcPct val="0"/>
              </a:spcBef>
              <a:spcAft>
                <a:spcPct val="0"/>
              </a:spcAft>
            </a:pPr>
            <a:endParaRPr lang="en-US" b="1" dirty="0">
              <a:solidFill>
                <a:prstClr val="black"/>
              </a:solidFill>
            </a:endParaRPr>
          </a:p>
        </p:txBody>
      </p:sp>
      <p:sp>
        <p:nvSpPr>
          <p:cNvPr id="51" name="Line 425"/>
          <p:cNvSpPr>
            <a:spLocks noChangeShapeType="1"/>
          </p:cNvSpPr>
          <p:nvPr/>
        </p:nvSpPr>
        <p:spPr bwMode="auto">
          <a:xfrm flipH="1">
            <a:off x="1189637" y="2306773"/>
            <a:ext cx="69850" cy="0"/>
          </a:xfrm>
          <a:prstGeom prst="line">
            <a:avLst/>
          </a:prstGeom>
          <a:noFill/>
          <a:ln w="28575"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52" name="Line 425"/>
          <p:cNvSpPr>
            <a:spLocks noChangeShapeType="1"/>
          </p:cNvSpPr>
          <p:nvPr/>
        </p:nvSpPr>
        <p:spPr bwMode="auto">
          <a:xfrm flipH="1">
            <a:off x="1189637" y="3384249"/>
            <a:ext cx="69850" cy="0"/>
          </a:xfrm>
          <a:prstGeom prst="line">
            <a:avLst/>
          </a:prstGeom>
          <a:noFill/>
          <a:ln w="28575"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53" name="Line 425"/>
          <p:cNvSpPr>
            <a:spLocks noChangeShapeType="1"/>
          </p:cNvSpPr>
          <p:nvPr/>
        </p:nvSpPr>
        <p:spPr bwMode="auto">
          <a:xfrm flipH="1">
            <a:off x="1189637" y="3922987"/>
            <a:ext cx="69850" cy="0"/>
          </a:xfrm>
          <a:prstGeom prst="line">
            <a:avLst/>
          </a:prstGeom>
          <a:noFill/>
          <a:ln w="28575"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54" name="TextBox 53"/>
          <p:cNvSpPr txBox="1"/>
          <p:nvPr/>
        </p:nvSpPr>
        <p:spPr>
          <a:xfrm>
            <a:off x="838023" y="4307836"/>
            <a:ext cx="383438" cy="307777"/>
          </a:xfrm>
          <a:prstGeom prst="rect">
            <a:avLst/>
          </a:prstGeom>
          <a:noFill/>
        </p:spPr>
        <p:txBody>
          <a:bodyPr wrap="none" rtlCol="0" anchor="ctr">
            <a:spAutoFit/>
          </a:bodyPr>
          <a:lstStyle/>
          <a:p>
            <a:pPr algn="r" defTabSz="457200" fontAlgn="base">
              <a:spcBef>
                <a:spcPct val="0"/>
              </a:spcBef>
              <a:spcAft>
                <a:spcPct val="0"/>
              </a:spcAft>
            </a:pPr>
            <a:r>
              <a:rPr lang="en-GB" sz="1400" b="1" dirty="0">
                <a:solidFill>
                  <a:prstClr val="black"/>
                </a:solidFill>
              </a:rPr>
              <a:t>10</a:t>
            </a:r>
          </a:p>
        </p:txBody>
      </p:sp>
      <p:sp>
        <p:nvSpPr>
          <p:cNvPr id="55" name="TextBox 54"/>
          <p:cNvSpPr txBox="1"/>
          <p:nvPr/>
        </p:nvSpPr>
        <p:spPr>
          <a:xfrm>
            <a:off x="838023" y="3230360"/>
            <a:ext cx="383438" cy="307777"/>
          </a:xfrm>
          <a:prstGeom prst="rect">
            <a:avLst/>
          </a:prstGeom>
          <a:noFill/>
        </p:spPr>
        <p:txBody>
          <a:bodyPr wrap="none" rtlCol="0" anchor="ctr">
            <a:spAutoFit/>
          </a:bodyPr>
          <a:lstStyle/>
          <a:p>
            <a:pPr algn="r" defTabSz="457200" fontAlgn="base">
              <a:spcBef>
                <a:spcPct val="0"/>
              </a:spcBef>
              <a:spcAft>
                <a:spcPct val="0"/>
              </a:spcAft>
            </a:pPr>
            <a:r>
              <a:rPr lang="en-GB" sz="1400" b="1" dirty="0">
                <a:solidFill>
                  <a:prstClr val="black"/>
                </a:solidFill>
              </a:rPr>
              <a:t>30</a:t>
            </a:r>
          </a:p>
        </p:txBody>
      </p:sp>
      <p:sp>
        <p:nvSpPr>
          <p:cNvPr id="56" name="TextBox 55"/>
          <p:cNvSpPr txBox="1"/>
          <p:nvPr/>
        </p:nvSpPr>
        <p:spPr>
          <a:xfrm>
            <a:off x="838023" y="2152884"/>
            <a:ext cx="383438" cy="307777"/>
          </a:xfrm>
          <a:prstGeom prst="rect">
            <a:avLst/>
          </a:prstGeom>
          <a:noFill/>
        </p:spPr>
        <p:txBody>
          <a:bodyPr wrap="none" rtlCol="0" anchor="ctr">
            <a:spAutoFit/>
          </a:bodyPr>
          <a:lstStyle/>
          <a:p>
            <a:pPr algn="r" defTabSz="457200" fontAlgn="base">
              <a:spcBef>
                <a:spcPct val="0"/>
              </a:spcBef>
              <a:spcAft>
                <a:spcPct val="0"/>
              </a:spcAft>
            </a:pPr>
            <a:r>
              <a:rPr lang="en-GB" sz="1400" b="1" dirty="0">
                <a:solidFill>
                  <a:prstClr val="black"/>
                </a:solidFill>
              </a:rPr>
              <a:t>50</a:t>
            </a:r>
          </a:p>
        </p:txBody>
      </p:sp>
      <p:sp>
        <p:nvSpPr>
          <p:cNvPr id="63" name="TextBox 62"/>
          <p:cNvSpPr txBox="1"/>
          <p:nvPr/>
        </p:nvSpPr>
        <p:spPr>
          <a:xfrm>
            <a:off x="1432848" y="5007230"/>
            <a:ext cx="1552028" cy="492443"/>
          </a:xfrm>
          <a:prstGeom prst="rect">
            <a:avLst/>
          </a:prstGeom>
          <a:noFill/>
        </p:spPr>
        <p:txBody>
          <a:bodyPr wrap="square" lIns="36000" rIns="36000" rtlCol="0" anchor="t">
            <a:spAutoFit/>
          </a:bodyPr>
          <a:lstStyle>
            <a:defPPr>
              <a:defRPr lang="en-US"/>
            </a:defPPr>
            <a:lvl1pPr algn="ctr">
              <a:defRPr sz="1400" b="1">
                <a:solidFill>
                  <a:schemeClr val="bg2"/>
                </a:solidFill>
              </a:defRPr>
            </a:lvl1pPr>
          </a:lstStyle>
          <a:p>
            <a:pPr defTabSz="457200" fontAlgn="base">
              <a:spcBef>
                <a:spcPct val="0"/>
              </a:spcBef>
              <a:spcAft>
                <a:spcPct val="0"/>
              </a:spcAft>
            </a:pPr>
            <a:r>
              <a:rPr lang="en-US" dirty="0">
                <a:solidFill>
                  <a:prstClr val="black"/>
                </a:solidFill>
              </a:rPr>
              <a:t>Coughing </a:t>
            </a:r>
            <a:endParaRPr lang="en-US" sz="1200" dirty="0">
              <a:solidFill>
                <a:prstClr val="black"/>
              </a:solidFill>
            </a:endParaRPr>
          </a:p>
          <a:p>
            <a:pPr defTabSz="457200" fontAlgn="base">
              <a:spcBef>
                <a:spcPct val="0"/>
              </a:spcBef>
              <a:spcAft>
                <a:spcPct val="0"/>
              </a:spcAft>
            </a:pPr>
            <a:r>
              <a:rPr lang="en-US" sz="1200" dirty="0">
                <a:solidFill>
                  <a:prstClr val="black"/>
                </a:solidFill>
              </a:rPr>
              <a:t>(Q1, </a:t>
            </a:r>
            <a:r>
              <a:rPr lang="en-US" sz="1200" dirty="0" smtClean="0">
                <a:solidFill>
                  <a:prstClr val="black"/>
                </a:solidFill>
              </a:rPr>
              <a:t>QLQ-LC13</a:t>
            </a:r>
            <a:r>
              <a:rPr lang="en-US" sz="1200" dirty="0">
                <a:solidFill>
                  <a:prstClr val="black"/>
                </a:solidFill>
              </a:rPr>
              <a:t>)</a:t>
            </a:r>
          </a:p>
        </p:txBody>
      </p:sp>
      <p:sp>
        <p:nvSpPr>
          <p:cNvPr id="64" name="TextBox 63"/>
          <p:cNvSpPr txBox="1"/>
          <p:nvPr/>
        </p:nvSpPr>
        <p:spPr>
          <a:xfrm>
            <a:off x="3147287" y="5000464"/>
            <a:ext cx="1857293" cy="492443"/>
          </a:xfrm>
          <a:prstGeom prst="rect">
            <a:avLst/>
          </a:prstGeom>
          <a:noFill/>
        </p:spPr>
        <p:txBody>
          <a:bodyPr wrap="square" lIns="36000" rIns="36000" rtlCol="0" anchor="t">
            <a:spAutoFit/>
          </a:bodyPr>
          <a:lstStyle>
            <a:defPPr>
              <a:defRPr lang="en-US"/>
            </a:defPPr>
            <a:lvl1pPr algn="ctr">
              <a:defRPr sz="1400" b="1">
                <a:solidFill>
                  <a:schemeClr val="bg2"/>
                </a:solidFill>
              </a:defRPr>
            </a:lvl1pPr>
          </a:lstStyle>
          <a:p>
            <a:pPr defTabSz="457200" fontAlgn="base">
              <a:spcBef>
                <a:spcPct val="0"/>
              </a:spcBef>
              <a:spcAft>
                <a:spcPct val="0"/>
              </a:spcAft>
            </a:pPr>
            <a:r>
              <a:rPr lang="en-US" dirty="0">
                <a:solidFill>
                  <a:prstClr val="black"/>
                </a:solidFill>
              </a:rPr>
              <a:t>Dyspnoea </a:t>
            </a:r>
            <a:endParaRPr lang="en-US" sz="1200" dirty="0">
              <a:solidFill>
                <a:prstClr val="black"/>
              </a:solidFill>
            </a:endParaRPr>
          </a:p>
          <a:p>
            <a:pPr defTabSz="457200" fontAlgn="base">
              <a:spcBef>
                <a:spcPct val="0"/>
              </a:spcBef>
              <a:spcAft>
                <a:spcPct val="0"/>
              </a:spcAft>
            </a:pPr>
            <a:r>
              <a:rPr lang="en-US" sz="1200" dirty="0">
                <a:solidFill>
                  <a:prstClr val="black"/>
                </a:solidFill>
              </a:rPr>
              <a:t>(</a:t>
            </a:r>
            <a:r>
              <a:rPr lang="en-US" sz="1200" dirty="0" smtClean="0">
                <a:solidFill>
                  <a:prstClr val="black"/>
                </a:solidFill>
              </a:rPr>
              <a:t>Q3-5</a:t>
            </a:r>
            <a:r>
              <a:rPr lang="en-US" sz="1200" dirty="0">
                <a:solidFill>
                  <a:prstClr val="black"/>
                </a:solidFill>
              </a:rPr>
              <a:t>, </a:t>
            </a:r>
            <a:r>
              <a:rPr lang="en-US" sz="1200" dirty="0" smtClean="0">
                <a:solidFill>
                  <a:prstClr val="black"/>
                </a:solidFill>
              </a:rPr>
              <a:t>QLQ-LC13</a:t>
            </a:r>
            <a:r>
              <a:rPr lang="en-US" sz="1200" dirty="0">
                <a:solidFill>
                  <a:prstClr val="black"/>
                </a:solidFill>
              </a:rPr>
              <a:t>)</a:t>
            </a:r>
            <a:endParaRPr lang="en-GB" sz="1200" dirty="0">
              <a:solidFill>
                <a:prstClr val="black"/>
              </a:solidFill>
            </a:endParaRPr>
          </a:p>
        </p:txBody>
      </p:sp>
      <p:sp>
        <p:nvSpPr>
          <p:cNvPr id="65" name="TextBox 64"/>
          <p:cNvSpPr txBox="1"/>
          <p:nvPr/>
        </p:nvSpPr>
        <p:spPr>
          <a:xfrm>
            <a:off x="5014429" y="5011697"/>
            <a:ext cx="1870794" cy="492443"/>
          </a:xfrm>
          <a:prstGeom prst="rect">
            <a:avLst/>
          </a:prstGeom>
          <a:noFill/>
        </p:spPr>
        <p:txBody>
          <a:bodyPr wrap="square" lIns="36000" rIns="36000" rtlCol="0" anchor="t">
            <a:spAutoFit/>
          </a:bodyPr>
          <a:lstStyle>
            <a:defPPr>
              <a:defRPr lang="en-US"/>
            </a:defPPr>
            <a:lvl1pPr algn="ctr">
              <a:defRPr sz="1400" b="1">
                <a:solidFill>
                  <a:schemeClr val="bg2"/>
                </a:solidFill>
              </a:defRPr>
            </a:lvl1pPr>
          </a:lstStyle>
          <a:p>
            <a:pPr defTabSz="457200" fontAlgn="base">
              <a:spcBef>
                <a:spcPct val="0"/>
              </a:spcBef>
              <a:spcAft>
                <a:spcPct val="0"/>
              </a:spcAft>
            </a:pPr>
            <a:r>
              <a:rPr lang="en-US" dirty="0">
                <a:solidFill>
                  <a:prstClr val="black"/>
                </a:solidFill>
              </a:rPr>
              <a:t>Pain </a:t>
            </a:r>
            <a:endParaRPr lang="en-US" sz="1200" dirty="0">
              <a:solidFill>
                <a:prstClr val="black"/>
              </a:solidFill>
            </a:endParaRPr>
          </a:p>
          <a:p>
            <a:pPr defTabSz="457200" fontAlgn="base">
              <a:spcBef>
                <a:spcPct val="0"/>
              </a:spcBef>
              <a:spcAft>
                <a:spcPct val="0"/>
              </a:spcAft>
            </a:pPr>
            <a:r>
              <a:rPr lang="en-US" sz="1200" dirty="0">
                <a:solidFill>
                  <a:prstClr val="black"/>
                </a:solidFill>
              </a:rPr>
              <a:t>(Q9, Q19, </a:t>
            </a:r>
            <a:r>
              <a:rPr lang="en-US" sz="1200" dirty="0" smtClean="0">
                <a:solidFill>
                  <a:prstClr val="black"/>
                </a:solidFill>
              </a:rPr>
              <a:t>QLQ-C30</a:t>
            </a:r>
            <a:r>
              <a:rPr lang="en-US" sz="1200" dirty="0">
                <a:solidFill>
                  <a:prstClr val="black"/>
                </a:solidFill>
              </a:rPr>
              <a:t>)</a:t>
            </a:r>
          </a:p>
        </p:txBody>
      </p:sp>
      <p:sp>
        <p:nvSpPr>
          <p:cNvPr id="66" name="TextBox 65"/>
          <p:cNvSpPr txBox="1"/>
          <p:nvPr/>
        </p:nvSpPr>
        <p:spPr>
          <a:xfrm>
            <a:off x="6894371" y="5001189"/>
            <a:ext cx="1854343" cy="707886"/>
          </a:xfrm>
          <a:prstGeom prst="rect">
            <a:avLst/>
          </a:prstGeom>
          <a:noFill/>
        </p:spPr>
        <p:txBody>
          <a:bodyPr wrap="square" lIns="36000" rIns="36000" rtlCol="0" anchor="t">
            <a:spAutoFit/>
          </a:bodyPr>
          <a:lstStyle>
            <a:defPPr>
              <a:defRPr lang="en-US"/>
            </a:defPPr>
            <a:lvl1pPr algn="ctr">
              <a:defRPr sz="1400" b="1">
                <a:solidFill>
                  <a:schemeClr val="bg2"/>
                </a:solidFill>
              </a:defRPr>
            </a:lvl1pPr>
          </a:lstStyle>
          <a:p>
            <a:pPr defTabSz="457200" fontAlgn="base">
              <a:spcBef>
                <a:spcPct val="0"/>
              </a:spcBef>
              <a:spcAft>
                <a:spcPct val="0"/>
              </a:spcAft>
            </a:pPr>
            <a:r>
              <a:rPr lang="en-US" dirty="0">
                <a:solidFill>
                  <a:prstClr val="black"/>
                </a:solidFill>
              </a:rPr>
              <a:t>Global </a:t>
            </a:r>
            <a:r>
              <a:rPr lang="en-US" dirty="0" smtClean="0">
                <a:solidFill>
                  <a:prstClr val="black"/>
                </a:solidFill>
              </a:rPr>
              <a:t>Health Status/QOL </a:t>
            </a:r>
            <a:endParaRPr lang="en-US" dirty="0">
              <a:solidFill>
                <a:prstClr val="black"/>
              </a:solidFill>
            </a:endParaRPr>
          </a:p>
          <a:p>
            <a:pPr defTabSz="457200" fontAlgn="base">
              <a:spcBef>
                <a:spcPct val="0"/>
              </a:spcBef>
              <a:spcAft>
                <a:spcPct val="0"/>
              </a:spcAft>
            </a:pPr>
            <a:r>
              <a:rPr lang="en-US" sz="1200" dirty="0">
                <a:solidFill>
                  <a:prstClr val="black"/>
                </a:solidFill>
              </a:rPr>
              <a:t>(</a:t>
            </a:r>
            <a:r>
              <a:rPr lang="en-US" sz="1200" dirty="0" smtClean="0">
                <a:solidFill>
                  <a:prstClr val="black"/>
                </a:solidFill>
              </a:rPr>
              <a:t>Q29-30</a:t>
            </a:r>
            <a:r>
              <a:rPr lang="en-US" sz="1200" dirty="0">
                <a:solidFill>
                  <a:prstClr val="black"/>
                </a:solidFill>
              </a:rPr>
              <a:t>, </a:t>
            </a:r>
            <a:r>
              <a:rPr lang="en-US" sz="1200" dirty="0" smtClean="0">
                <a:solidFill>
                  <a:prstClr val="black"/>
                </a:solidFill>
              </a:rPr>
              <a:t>QLQ-C30</a:t>
            </a:r>
            <a:r>
              <a:rPr lang="en-US" sz="1200" dirty="0">
                <a:solidFill>
                  <a:prstClr val="black"/>
                </a:solidFill>
              </a:rPr>
              <a:t>)</a:t>
            </a:r>
          </a:p>
        </p:txBody>
      </p:sp>
      <p:sp>
        <p:nvSpPr>
          <p:cNvPr id="57" name="TextBox 56"/>
          <p:cNvSpPr txBox="1"/>
          <p:nvPr/>
        </p:nvSpPr>
        <p:spPr>
          <a:xfrm>
            <a:off x="698321" y="1193378"/>
            <a:ext cx="8320738" cy="338554"/>
          </a:xfrm>
          <a:prstGeom prst="rect">
            <a:avLst/>
          </a:prstGeom>
          <a:noFill/>
        </p:spPr>
        <p:txBody>
          <a:bodyPr wrap="square" rtlCol="0" anchor="b">
            <a:spAutoFit/>
          </a:bodyPr>
          <a:lstStyle/>
          <a:p>
            <a:pPr algn="ctr" defTabSz="457200" fontAlgn="base">
              <a:spcBef>
                <a:spcPct val="0"/>
              </a:spcBef>
              <a:spcAft>
                <a:spcPct val="0"/>
              </a:spcAft>
            </a:pPr>
            <a:r>
              <a:rPr lang="en-GB" sz="1600" b="1" dirty="0" smtClean="0">
                <a:solidFill>
                  <a:prstClr val="black"/>
                </a:solidFill>
              </a:rPr>
              <a:t>Percent </a:t>
            </a:r>
            <a:r>
              <a:rPr lang="en-GB" sz="1600" b="1" dirty="0">
                <a:solidFill>
                  <a:prstClr val="black"/>
                </a:solidFill>
              </a:rPr>
              <a:t>of </a:t>
            </a:r>
            <a:r>
              <a:rPr lang="en-GB" sz="1600" b="1" dirty="0" smtClean="0">
                <a:solidFill>
                  <a:prstClr val="black"/>
                </a:solidFill>
              </a:rPr>
              <a:t>Patients Improved</a:t>
            </a:r>
            <a:r>
              <a:rPr lang="en-GB" sz="1600" b="1" baseline="30000" dirty="0" smtClean="0">
                <a:solidFill>
                  <a:prstClr val="black"/>
                </a:solidFill>
              </a:rPr>
              <a:t>b</a:t>
            </a:r>
            <a:endParaRPr lang="en-GB" sz="1600" b="1" dirty="0">
              <a:solidFill>
                <a:prstClr val="black"/>
              </a:solidFill>
            </a:endParaRPr>
          </a:p>
        </p:txBody>
      </p:sp>
    </p:spTree>
    <p:extLst>
      <p:ext uri="{BB962C8B-B14F-4D97-AF65-F5344CB8AC3E}">
        <p14:creationId xmlns:p14="http://schemas.microsoft.com/office/powerpoint/2010/main" val="22866800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8" name="Object 27" hidden="1"/>
          <p:cNvGraphicFramePr>
            <a:graphicFrameLocks noChangeAspect="1"/>
          </p:cNvGraphicFramePr>
          <p:nvPr>
            <p:custDataLst>
              <p:tags r:id="rId2"/>
            </p:custDataLst>
            <p:extLst/>
          </p:nvPr>
        </p:nvGraphicFramePr>
        <p:xfrm>
          <a:off x="1588" y="1588"/>
          <a:ext cx="1587" cy="1587"/>
        </p:xfrm>
        <a:graphic>
          <a:graphicData uri="http://schemas.openxmlformats.org/presentationml/2006/ole">
            <mc:AlternateContent xmlns:mc="http://schemas.openxmlformats.org/markup-compatibility/2006">
              <mc:Choice xmlns:v="urn:schemas-microsoft-com:vml" Requires="v">
                <p:oleObj spid="_x0000_s4171" name="think-cell Slide" r:id="rId5" imgW="360" imgH="360" progId="">
                  <p:embed/>
                </p:oleObj>
              </mc:Choice>
              <mc:Fallback>
                <p:oleObj name="think-cell Slide" r:id="rId5" imgW="360" imgH="360" progId="">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88" y="1588"/>
                        <a:ext cx="1587" cy="15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14" name="Content Placeholder 20"/>
          <p:cNvSpPr txBox="1">
            <a:spLocks/>
          </p:cNvSpPr>
          <p:nvPr/>
        </p:nvSpPr>
        <p:spPr>
          <a:xfrm>
            <a:off x="395289" y="1143000"/>
            <a:ext cx="8353424" cy="450283"/>
          </a:xfrm>
          <a:prstGeom prst="rect">
            <a:avLst/>
          </a:prstGeom>
        </p:spPr>
        <p:txBody>
          <a:bodyPr lIns="0"/>
          <a:lstStyle>
            <a:lvl1pPr marL="176213" indent="-176213" algn="l" defTabSz="457200" rtl="0" eaLnBrk="0" fontAlgn="base" hangingPunct="0">
              <a:spcBef>
                <a:spcPts val="0"/>
              </a:spcBef>
              <a:spcAft>
                <a:spcPts val="1200"/>
              </a:spcAft>
              <a:buClr>
                <a:schemeClr val="accent1"/>
              </a:buClr>
              <a:buFont typeface="Arial" charset="0"/>
              <a:buChar char="•"/>
              <a:defRPr sz="1800" kern="1200">
                <a:solidFill>
                  <a:schemeClr val="bg1"/>
                </a:solidFill>
                <a:latin typeface="+mn-lt"/>
                <a:ea typeface="+mn-ea"/>
                <a:cs typeface="+mn-cs"/>
              </a:defRPr>
            </a:lvl1pPr>
            <a:lvl2pPr marL="444500" indent="-268288" algn="l" defTabSz="457200" rtl="0" eaLnBrk="0" fontAlgn="base" hangingPunct="0">
              <a:spcBef>
                <a:spcPts val="0"/>
              </a:spcBef>
              <a:spcAft>
                <a:spcPts val="1200"/>
              </a:spcAft>
              <a:buClr>
                <a:schemeClr val="accent1"/>
              </a:buClr>
              <a:buFont typeface="Arial" charset="0"/>
              <a:buChar char="–"/>
              <a:defRPr sz="1800" kern="1200">
                <a:solidFill>
                  <a:schemeClr val="bg1"/>
                </a:solidFill>
                <a:latin typeface="+mn-lt"/>
                <a:ea typeface="+mn-ea"/>
                <a:cs typeface="+mn-cs"/>
              </a:defRPr>
            </a:lvl2pPr>
            <a:lvl3pPr marL="628650" indent="-184150" algn="l" defTabSz="457200" rtl="0" eaLnBrk="0" fontAlgn="base" hangingPunct="0">
              <a:spcBef>
                <a:spcPts val="0"/>
              </a:spcBef>
              <a:spcAft>
                <a:spcPts val="1200"/>
              </a:spcAft>
              <a:buClr>
                <a:schemeClr val="accent1"/>
              </a:buClr>
              <a:buFont typeface="Arial" charset="0"/>
              <a:buChar char="•"/>
              <a:defRPr sz="1800" kern="1200">
                <a:solidFill>
                  <a:schemeClr val="bg1"/>
                </a:solidFill>
                <a:latin typeface="+mn-lt"/>
                <a:ea typeface="+mn-ea"/>
                <a:cs typeface="+mn-cs"/>
              </a:defRPr>
            </a:lvl3pPr>
            <a:lvl4pPr marL="895350" indent="-266700" algn="l" defTabSz="457200" rtl="0" eaLnBrk="0" fontAlgn="base" hangingPunct="0">
              <a:spcBef>
                <a:spcPts val="0"/>
              </a:spcBef>
              <a:spcAft>
                <a:spcPts val="1200"/>
              </a:spcAft>
              <a:buClr>
                <a:schemeClr val="accent1"/>
              </a:buClr>
              <a:buFont typeface="Arial" charset="0"/>
              <a:buChar char="–"/>
              <a:defRPr sz="1800" kern="1200">
                <a:solidFill>
                  <a:schemeClr val="bg1"/>
                </a:solidFill>
                <a:latin typeface="+mn-lt"/>
                <a:ea typeface="+mn-ea"/>
                <a:cs typeface="+mn-cs"/>
              </a:defRPr>
            </a:lvl4pPr>
            <a:lvl5pPr marL="1133475" indent="-238125" algn="l" defTabSz="457200" rtl="0" eaLnBrk="0" fontAlgn="base" hangingPunct="0">
              <a:spcBef>
                <a:spcPts val="0"/>
              </a:spcBef>
              <a:spcAft>
                <a:spcPts val="1200"/>
              </a:spcAft>
              <a:buClr>
                <a:schemeClr val="accent1"/>
              </a:buClr>
              <a:buFont typeface="Arial" charset="0"/>
              <a:buChar char="»"/>
              <a:defRPr sz="1800" kern="1200">
                <a:solidFill>
                  <a:schemeClr val="bg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Clr>
                <a:srgbClr val="E8FF55"/>
              </a:buClr>
              <a:buFont typeface="Arial" charset="0"/>
              <a:buNone/>
            </a:pPr>
            <a:endParaRPr lang="en-US" sz="2000" b="1" baseline="30000" dirty="0">
              <a:solidFill>
                <a:prstClr val="black"/>
              </a:solidFill>
            </a:endParaRPr>
          </a:p>
        </p:txBody>
      </p:sp>
      <p:sp>
        <p:nvSpPr>
          <p:cNvPr id="2" name="Title 1"/>
          <p:cNvSpPr>
            <a:spLocks noGrp="1"/>
          </p:cNvSpPr>
          <p:nvPr>
            <p:ph type="title"/>
          </p:nvPr>
        </p:nvSpPr>
        <p:spPr/>
        <p:txBody>
          <a:bodyPr/>
          <a:lstStyle/>
          <a:p>
            <a:r>
              <a:rPr lang="en-US" dirty="0" smtClean="0"/>
              <a:t>LUX-Lung 8: Patient-Reported Outcomes</a:t>
            </a:r>
            <a:r>
              <a:rPr lang="en-US" baseline="30000" dirty="0" smtClean="0"/>
              <a:t>a </a:t>
            </a:r>
            <a:r>
              <a:rPr lang="en-US" dirty="0" smtClean="0"/>
              <a:t>(cont’d)</a:t>
            </a:r>
            <a:endParaRPr lang="en-US" dirty="0"/>
          </a:p>
        </p:txBody>
      </p:sp>
      <p:sp>
        <p:nvSpPr>
          <p:cNvPr id="29" name="Content Placeholder 28"/>
          <p:cNvSpPr>
            <a:spLocks noGrp="1"/>
          </p:cNvSpPr>
          <p:nvPr>
            <p:ph idx="4294967295"/>
          </p:nvPr>
        </p:nvSpPr>
        <p:spPr>
          <a:xfrm>
            <a:off x="424219" y="1208562"/>
            <a:ext cx="8899525" cy="769441"/>
          </a:xfrm>
        </p:spPr>
        <p:txBody>
          <a:bodyPr/>
          <a:lstStyle/>
          <a:p>
            <a:pPr marL="0" indent="0">
              <a:buNone/>
            </a:pPr>
            <a:r>
              <a:rPr lang="en-US" sz="2000" dirty="0" smtClean="0">
                <a:solidFill>
                  <a:schemeClr val="tx1"/>
                </a:solidFill>
              </a:rPr>
              <a:t>Time to deterioration of lung cancer symptoms and quality of life</a:t>
            </a:r>
            <a:r>
              <a:rPr lang="en-US" sz="2000" baseline="30000" dirty="0" smtClean="0">
                <a:solidFill>
                  <a:schemeClr val="tx1"/>
                </a:solidFill>
                <a:latin typeface="Arial"/>
                <a:cs typeface="Arial"/>
              </a:rPr>
              <a:t>b</a:t>
            </a:r>
            <a:endParaRPr lang="en-US" sz="2000" baseline="30000" dirty="0" smtClean="0">
              <a:solidFill>
                <a:schemeClr val="tx1"/>
              </a:solidFill>
            </a:endParaRPr>
          </a:p>
          <a:p>
            <a:pPr marL="0" indent="0">
              <a:buNone/>
            </a:pPr>
            <a:endParaRPr lang="en-GB" sz="2000" b="1" dirty="0">
              <a:solidFill>
                <a:schemeClr val="tx1"/>
              </a:solidFill>
            </a:endParaRPr>
          </a:p>
        </p:txBody>
      </p:sp>
      <p:sp>
        <p:nvSpPr>
          <p:cNvPr id="3" name="Text Placeholder 2"/>
          <p:cNvSpPr>
            <a:spLocks noGrp="1"/>
          </p:cNvSpPr>
          <p:nvPr>
            <p:ph type="body" sz="quarter" idx="4294967295"/>
          </p:nvPr>
        </p:nvSpPr>
        <p:spPr>
          <a:xfrm>
            <a:off x="139758" y="5706450"/>
            <a:ext cx="4068763" cy="963854"/>
          </a:xfrm>
        </p:spPr>
        <p:txBody>
          <a:bodyPr lIns="0" tIns="0" rIns="0" bIns="0" anchor="b" anchorCtr="0"/>
          <a:lstStyle/>
          <a:p>
            <a:pPr marL="0" indent="0">
              <a:spcBef>
                <a:spcPts val="0"/>
              </a:spcBef>
              <a:buNone/>
            </a:pPr>
            <a:r>
              <a:rPr lang="en-US" sz="1200" baseline="30000" dirty="0" smtClean="0">
                <a:solidFill>
                  <a:schemeClr val="tx1"/>
                </a:solidFill>
                <a:cs typeface="Arial"/>
              </a:rPr>
              <a:t>a</a:t>
            </a:r>
            <a:r>
              <a:rPr lang="en-US" sz="1200" dirty="0" smtClean="0">
                <a:solidFill>
                  <a:schemeClr val="tx1"/>
                </a:solidFill>
                <a:cs typeface="Arial"/>
              </a:rPr>
              <a:t>Further </a:t>
            </a:r>
            <a:r>
              <a:rPr lang="en-US" sz="1200" dirty="0">
                <a:solidFill>
                  <a:schemeClr val="tx1"/>
                </a:solidFill>
                <a:cs typeface="Arial"/>
              </a:rPr>
              <a:t>PRO data will be presented at a later </a:t>
            </a:r>
            <a:r>
              <a:rPr lang="en-US" sz="1200" dirty="0" smtClean="0">
                <a:solidFill>
                  <a:schemeClr val="tx1"/>
                </a:solidFill>
                <a:cs typeface="Arial"/>
              </a:rPr>
              <a:t>date.</a:t>
            </a:r>
            <a:endParaRPr lang="en-US" sz="1200" dirty="0">
              <a:solidFill>
                <a:schemeClr val="tx1"/>
              </a:solidFill>
              <a:cs typeface="Arial"/>
            </a:endParaRPr>
          </a:p>
          <a:p>
            <a:pPr marL="0" indent="0">
              <a:spcBef>
                <a:spcPts val="0"/>
              </a:spcBef>
              <a:buNone/>
            </a:pPr>
            <a:r>
              <a:rPr lang="en-US" sz="1200" baseline="30000" dirty="0" smtClean="0">
                <a:solidFill>
                  <a:schemeClr val="tx1"/>
                </a:solidFill>
                <a:cs typeface="Arial"/>
              </a:rPr>
              <a:t>b</a:t>
            </a:r>
            <a:r>
              <a:rPr lang="en-US" sz="1200" dirty="0" smtClean="0">
                <a:solidFill>
                  <a:schemeClr val="tx1"/>
                </a:solidFill>
              </a:rPr>
              <a:t>Based </a:t>
            </a:r>
            <a:r>
              <a:rPr lang="en-US" sz="1200" dirty="0">
                <a:solidFill>
                  <a:schemeClr val="tx1"/>
                </a:solidFill>
              </a:rPr>
              <a:t>on EORTC QLQ-C30 and </a:t>
            </a:r>
            <a:r>
              <a:rPr lang="en-US" sz="1200" dirty="0" smtClean="0">
                <a:solidFill>
                  <a:schemeClr val="tx1"/>
                </a:solidFill>
              </a:rPr>
              <a:t>QLQ-LC13.</a:t>
            </a:r>
          </a:p>
          <a:p>
            <a:pPr marL="60325" indent="0">
              <a:spcBef>
                <a:spcPts val="300"/>
              </a:spcBef>
              <a:buClr>
                <a:schemeClr val="accent2"/>
              </a:buClr>
              <a:buNone/>
            </a:pPr>
            <a:r>
              <a:rPr lang="en-GB" sz="1000" dirty="0" smtClean="0">
                <a:solidFill>
                  <a:schemeClr val="tx1"/>
                </a:solidFill>
              </a:rPr>
              <a:t>Goss </a:t>
            </a:r>
            <a:r>
              <a:rPr lang="en-GB" sz="1000" dirty="0">
                <a:solidFill>
                  <a:schemeClr val="tx1"/>
                </a:solidFill>
              </a:rPr>
              <a:t>et al. ESMO 2014. Abstract </a:t>
            </a:r>
            <a:r>
              <a:rPr lang="en-GB" sz="1000" dirty="0" smtClean="0">
                <a:solidFill>
                  <a:schemeClr val="tx1"/>
                </a:solidFill>
              </a:rPr>
              <a:t>12220.</a:t>
            </a:r>
            <a:endParaRPr lang="en-GB" sz="1000" dirty="0">
              <a:solidFill>
                <a:schemeClr val="tx1"/>
              </a:solidFill>
            </a:endParaRPr>
          </a:p>
        </p:txBody>
      </p:sp>
      <p:cxnSp>
        <p:nvCxnSpPr>
          <p:cNvPr id="72" name="Straight Connector 71"/>
          <p:cNvCxnSpPr/>
          <p:nvPr/>
        </p:nvCxnSpPr>
        <p:spPr>
          <a:xfrm flipV="1">
            <a:off x="5795022" y="1868374"/>
            <a:ext cx="14021" cy="3330976"/>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73" name="TextBox 72"/>
          <p:cNvSpPr txBox="1"/>
          <p:nvPr/>
        </p:nvSpPr>
        <p:spPr>
          <a:xfrm>
            <a:off x="3191154" y="5264541"/>
            <a:ext cx="360997" cy="246221"/>
          </a:xfrm>
          <a:prstGeom prst="rect">
            <a:avLst/>
          </a:prstGeom>
          <a:noFill/>
        </p:spPr>
        <p:txBody>
          <a:bodyPr wrap="none" rtlCol="0">
            <a:spAutoFit/>
          </a:bodyPr>
          <a:lstStyle/>
          <a:p>
            <a:pPr algn="ctr" defTabSz="457200" fontAlgn="base">
              <a:spcBef>
                <a:spcPct val="0"/>
              </a:spcBef>
              <a:spcAft>
                <a:spcPct val="0"/>
              </a:spcAft>
            </a:pPr>
            <a:r>
              <a:rPr lang="en-US" sz="1000" b="1" dirty="0">
                <a:solidFill>
                  <a:prstClr val="black"/>
                </a:solidFill>
              </a:rPr>
              <a:t>1/4</a:t>
            </a:r>
          </a:p>
        </p:txBody>
      </p:sp>
      <p:sp>
        <p:nvSpPr>
          <p:cNvPr id="74" name="TextBox 73"/>
          <p:cNvSpPr txBox="1"/>
          <p:nvPr/>
        </p:nvSpPr>
        <p:spPr>
          <a:xfrm>
            <a:off x="4410001" y="5264541"/>
            <a:ext cx="360997" cy="246221"/>
          </a:xfrm>
          <a:prstGeom prst="rect">
            <a:avLst/>
          </a:prstGeom>
          <a:noFill/>
        </p:spPr>
        <p:txBody>
          <a:bodyPr wrap="none" rtlCol="0">
            <a:spAutoFit/>
          </a:bodyPr>
          <a:lstStyle/>
          <a:p>
            <a:pPr algn="ctr" defTabSz="457200" fontAlgn="base">
              <a:spcBef>
                <a:spcPct val="0"/>
              </a:spcBef>
              <a:spcAft>
                <a:spcPct val="0"/>
              </a:spcAft>
            </a:pPr>
            <a:r>
              <a:rPr lang="en-US" sz="1000" b="1" dirty="0">
                <a:solidFill>
                  <a:prstClr val="black"/>
                </a:solidFill>
              </a:rPr>
              <a:t>1/2</a:t>
            </a:r>
          </a:p>
        </p:txBody>
      </p:sp>
      <p:sp>
        <p:nvSpPr>
          <p:cNvPr id="75" name="TextBox 74"/>
          <p:cNvSpPr txBox="1"/>
          <p:nvPr/>
        </p:nvSpPr>
        <p:spPr>
          <a:xfrm>
            <a:off x="5670330" y="5264541"/>
            <a:ext cx="255199" cy="246221"/>
          </a:xfrm>
          <a:prstGeom prst="rect">
            <a:avLst/>
          </a:prstGeom>
          <a:noFill/>
        </p:spPr>
        <p:txBody>
          <a:bodyPr wrap="none" rtlCol="0">
            <a:spAutoFit/>
          </a:bodyPr>
          <a:lstStyle/>
          <a:p>
            <a:pPr algn="ctr" defTabSz="457200" fontAlgn="base">
              <a:spcBef>
                <a:spcPct val="0"/>
              </a:spcBef>
              <a:spcAft>
                <a:spcPct val="0"/>
              </a:spcAft>
            </a:pPr>
            <a:r>
              <a:rPr lang="en-US" sz="1000" b="1" dirty="0">
                <a:solidFill>
                  <a:prstClr val="black"/>
                </a:solidFill>
              </a:rPr>
              <a:t>1</a:t>
            </a:r>
          </a:p>
        </p:txBody>
      </p:sp>
      <p:sp>
        <p:nvSpPr>
          <p:cNvPr id="76" name="TextBox 75"/>
          <p:cNvSpPr txBox="1"/>
          <p:nvPr/>
        </p:nvSpPr>
        <p:spPr>
          <a:xfrm>
            <a:off x="6877253" y="5264541"/>
            <a:ext cx="255199" cy="246221"/>
          </a:xfrm>
          <a:prstGeom prst="rect">
            <a:avLst/>
          </a:prstGeom>
          <a:noFill/>
        </p:spPr>
        <p:txBody>
          <a:bodyPr wrap="none" rtlCol="0">
            <a:spAutoFit/>
          </a:bodyPr>
          <a:lstStyle/>
          <a:p>
            <a:pPr algn="ctr" defTabSz="457200" fontAlgn="base">
              <a:spcBef>
                <a:spcPct val="0"/>
              </a:spcBef>
              <a:spcAft>
                <a:spcPct val="0"/>
              </a:spcAft>
            </a:pPr>
            <a:r>
              <a:rPr lang="en-US" sz="1000" b="1" dirty="0">
                <a:solidFill>
                  <a:prstClr val="black"/>
                </a:solidFill>
              </a:rPr>
              <a:t>2</a:t>
            </a:r>
          </a:p>
        </p:txBody>
      </p:sp>
      <p:sp>
        <p:nvSpPr>
          <p:cNvPr id="77" name="TextBox 76"/>
          <p:cNvSpPr txBox="1"/>
          <p:nvPr/>
        </p:nvSpPr>
        <p:spPr>
          <a:xfrm>
            <a:off x="8097907" y="5264541"/>
            <a:ext cx="255198" cy="246221"/>
          </a:xfrm>
          <a:prstGeom prst="rect">
            <a:avLst/>
          </a:prstGeom>
          <a:noFill/>
        </p:spPr>
        <p:txBody>
          <a:bodyPr wrap="none" rtlCol="0">
            <a:spAutoFit/>
          </a:bodyPr>
          <a:lstStyle/>
          <a:p>
            <a:pPr algn="ctr" defTabSz="457200" fontAlgn="base">
              <a:spcBef>
                <a:spcPct val="0"/>
              </a:spcBef>
              <a:spcAft>
                <a:spcPct val="0"/>
              </a:spcAft>
            </a:pPr>
            <a:r>
              <a:rPr lang="en-US" sz="1000" b="1" dirty="0">
                <a:solidFill>
                  <a:prstClr val="black"/>
                </a:solidFill>
              </a:rPr>
              <a:t>4</a:t>
            </a:r>
          </a:p>
        </p:txBody>
      </p:sp>
      <p:cxnSp>
        <p:nvCxnSpPr>
          <p:cNvPr id="78" name="Straight Connector 77"/>
          <p:cNvCxnSpPr/>
          <p:nvPr/>
        </p:nvCxnSpPr>
        <p:spPr>
          <a:xfrm flipH="1">
            <a:off x="395288" y="5197626"/>
            <a:ext cx="83534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flipV="1">
            <a:off x="4592701" y="5202701"/>
            <a:ext cx="0" cy="7258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flipV="1">
            <a:off x="3376808" y="5202701"/>
            <a:ext cx="0" cy="7258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flipV="1">
            <a:off x="7008819" y="5202701"/>
            <a:ext cx="0" cy="7258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flipV="1">
            <a:off x="8223775" y="5202701"/>
            <a:ext cx="0" cy="7258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83" name="TextBox 82"/>
          <p:cNvSpPr txBox="1"/>
          <p:nvPr/>
        </p:nvSpPr>
        <p:spPr>
          <a:xfrm>
            <a:off x="3824514" y="5475374"/>
            <a:ext cx="1394036" cy="276999"/>
          </a:xfrm>
          <a:prstGeom prst="rect">
            <a:avLst/>
          </a:prstGeom>
          <a:noFill/>
        </p:spPr>
        <p:txBody>
          <a:bodyPr wrap="none" rtlCol="0">
            <a:spAutoFit/>
          </a:bodyPr>
          <a:lstStyle/>
          <a:p>
            <a:pPr algn="ctr" defTabSz="457200" fontAlgn="base">
              <a:spcBef>
                <a:spcPct val="0"/>
              </a:spcBef>
              <a:spcAft>
                <a:spcPct val="0"/>
              </a:spcAft>
            </a:pPr>
            <a:r>
              <a:rPr lang="en-US" sz="1200" b="1" dirty="0">
                <a:solidFill>
                  <a:prstClr val="black"/>
                </a:solidFill>
              </a:rPr>
              <a:t>Favours </a:t>
            </a:r>
            <a:r>
              <a:rPr lang="en-US" sz="1200" b="1" dirty="0" smtClean="0">
                <a:solidFill>
                  <a:prstClr val="black"/>
                </a:solidFill>
              </a:rPr>
              <a:t>Afatinib</a:t>
            </a:r>
            <a:endParaRPr lang="en-US" sz="1200" b="1" dirty="0">
              <a:solidFill>
                <a:prstClr val="black"/>
              </a:solidFill>
            </a:endParaRPr>
          </a:p>
        </p:txBody>
      </p:sp>
      <p:sp>
        <p:nvSpPr>
          <p:cNvPr id="84" name="TextBox 83"/>
          <p:cNvSpPr txBox="1"/>
          <p:nvPr/>
        </p:nvSpPr>
        <p:spPr>
          <a:xfrm>
            <a:off x="6415104" y="5489405"/>
            <a:ext cx="1452642" cy="276999"/>
          </a:xfrm>
          <a:prstGeom prst="rect">
            <a:avLst/>
          </a:prstGeom>
          <a:noFill/>
        </p:spPr>
        <p:txBody>
          <a:bodyPr wrap="none" rtlCol="0">
            <a:spAutoFit/>
          </a:bodyPr>
          <a:lstStyle/>
          <a:p>
            <a:pPr algn="ctr" defTabSz="457200" fontAlgn="base">
              <a:spcBef>
                <a:spcPct val="0"/>
              </a:spcBef>
              <a:spcAft>
                <a:spcPct val="0"/>
              </a:spcAft>
            </a:pPr>
            <a:r>
              <a:rPr lang="en-US" sz="1200" b="1" dirty="0">
                <a:solidFill>
                  <a:prstClr val="black"/>
                </a:solidFill>
              </a:rPr>
              <a:t>Favours </a:t>
            </a:r>
            <a:r>
              <a:rPr lang="en-US" sz="1200" b="1" dirty="0" smtClean="0">
                <a:solidFill>
                  <a:prstClr val="black"/>
                </a:solidFill>
              </a:rPr>
              <a:t>Erlotinib</a:t>
            </a:r>
            <a:endParaRPr lang="en-US" sz="1200" b="1" dirty="0">
              <a:solidFill>
                <a:prstClr val="black"/>
              </a:solidFill>
            </a:endParaRPr>
          </a:p>
        </p:txBody>
      </p:sp>
      <p:sp>
        <p:nvSpPr>
          <p:cNvPr id="6" name="TextBox 5"/>
          <p:cNvSpPr txBox="1"/>
          <p:nvPr/>
        </p:nvSpPr>
        <p:spPr>
          <a:xfrm>
            <a:off x="312738" y="1831799"/>
            <a:ext cx="4173537" cy="3388620"/>
          </a:xfrm>
          <a:prstGeom prst="rect">
            <a:avLst/>
          </a:prstGeom>
          <a:noFill/>
        </p:spPr>
        <p:txBody>
          <a:bodyPr wrap="square" rtlCol="0">
            <a:spAutoFit/>
          </a:bodyPr>
          <a:lstStyle/>
          <a:p>
            <a:pPr defTabSz="457200" fontAlgn="base">
              <a:lnSpc>
                <a:spcPct val="170000"/>
              </a:lnSpc>
              <a:spcBef>
                <a:spcPct val="0"/>
              </a:spcBef>
              <a:spcAft>
                <a:spcPct val="0"/>
              </a:spcAft>
            </a:pPr>
            <a:r>
              <a:rPr lang="en-US" sz="1400" dirty="0">
                <a:solidFill>
                  <a:prstClr val="black"/>
                </a:solidFill>
              </a:rPr>
              <a:t>Coughing (Q1, </a:t>
            </a:r>
            <a:r>
              <a:rPr lang="en-US" sz="1400" dirty="0" smtClean="0">
                <a:solidFill>
                  <a:prstClr val="black"/>
                </a:solidFill>
              </a:rPr>
              <a:t>QLQ-LC13</a:t>
            </a:r>
            <a:r>
              <a:rPr lang="en-US" sz="1400" dirty="0">
                <a:solidFill>
                  <a:prstClr val="black"/>
                </a:solidFill>
              </a:rPr>
              <a:t>)</a:t>
            </a:r>
          </a:p>
          <a:p>
            <a:pPr defTabSz="457200" fontAlgn="base">
              <a:lnSpc>
                <a:spcPct val="170000"/>
              </a:lnSpc>
              <a:spcBef>
                <a:spcPct val="0"/>
              </a:spcBef>
              <a:spcAft>
                <a:spcPct val="0"/>
              </a:spcAft>
            </a:pPr>
            <a:r>
              <a:rPr lang="en-US" sz="1400" dirty="0">
                <a:solidFill>
                  <a:prstClr val="black"/>
                </a:solidFill>
              </a:rPr>
              <a:t>Dyspnoea (</a:t>
            </a:r>
            <a:r>
              <a:rPr lang="en-US" sz="1400" dirty="0" smtClean="0">
                <a:solidFill>
                  <a:prstClr val="black"/>
                </a:solidFill>
              </a:rPr>
              <a:t>Q3-5</a:t>
            </a:r>
            <a:r>
              <a:rPr lang="en-US" sz="1400" dirty="0">
                <a:solidFill>
                  <a:prstClr val="black"/>
                </a:solidFill>
              </a:rPr>
              <a:t>, </a:t>
            </a:r>
            <a:r>
              <a:rPr lang="en-US" sz="1400" dirty="0" smtClean="0">
                <a:solidFill>
                  <a:prstClr val="black"/>
                </a:solidFill>
              </a:rPr>
              <a:t>QLQ-LC13</a:t>
            </a:r>
            <a:r>
              <a:rPr lang="en-US" sz="1400" dirty="0">
                <a:solidFill>
                  <a:prstClr val="black"/>
                </a:solidFill>
              </a:rPr>
              <a:t>)</a:t>
            </a:r>
            <a:br>
              <a:rPr lang="en-US" sz="1400" dirty="0">
                <a:solidFill>
                  <a:prstClr val="black"/>
                </a:solidFill>
              </a:rPr>
            </a:br>
            <a:r>
              <a:rPr lang="en-US" sz="1400" dirty="0">
                <a:solidFill>
                  <a:prstClr val="black"/>
                </a:solidFill>
              </a:rPr>
              <a:t>Pain (Q9, Q19, </a:t>
            </a:r>
            <a:r>
              <a:rPr lang="en-US" sz="1400" dirty="0" smtClean="0">
                <a:solidFill>
                  <a:prstClr val="black"/>
                </a:solidFill>
              </a:rPr>
              <a:t>QLQ-C30</a:t>
            </a:r>
            <a:r>
              <a:rPr lang="en-US" sz="1400" dirty="0">
                <a:solidFill>
                  <a:prstClr val="black"/>
                </a:solidFill>
              </a:rPr>
              <a:t>)</a:t>
            </a:r>
          </a:p>
          <a:p>
            <a:pPr defTabSz="457200" fontAlgn="base">
              <a:lnSpc>
                <a:spcPct val="170000"/>
              </a:lnSpc>
              <a:spcBef>
                <a:spcPct val="0"/>
              </a:spcBef>
              <a:spcAft>
                <a:spcPct val="0"/>
              </a:spcAft>
            </a:pPr>
            <a:r>
              <a:rPr lang="en-US" sz="1400" dirty="0">
                <a:solidFill>
                  <a:prstClr val="black"/>
                </a:solidFill>
              </a:rPr>
              <a:t>Global health status/QoL (</a:t>
            </a:r>
            <a:r>
              <a:rPr lang="en-US" sz="1400" dirty="0" smtClean="0">
                <a:solidFill>
                  <a:prstClr val="black"/>
                </a:solidFill>
              </a:rPr>
              <a:t>Q29-30</a:t>
            </a:r>
            <a:r>
              <a:rPr lang="en-US" sz="1400" dirty="0">
                <a:solidFill>
                  <a:prstClr val="black"/>
                </a:solidFill>
              </a:rPr>
              <a:t>, </a:t>
            </a:r>
            <a:r>
              <a:rPr lang="en-US" sz="1400" dirty="0" smtClean="0">
                <a:solidFill>
                  <a:prstClr val="black"/>
                </a:solidFill>
              </a:rPr>
              <a:t>QLQ-C30</a:t>
            </a:r>
            <a:r>
              <a:rPr lang="en-US" sz="1400" dirty="0">
                <a:solidFill>
                  <a:prstClr val="black"/>
                </a:solidFill>
              </a:rPr>
              <a:t>)</a:t>
            </a:r>
          </a:p>
          <a:p>
            <a:pPr defTabSz="457200" fontAlgn="base">
              <a:lnSpc>
                <a:spcPct val="170000"/>
              </a:lnSpc>
              <a:spcBef>
                <a:spcPct val="0"/>
              </a:spcBef>
              <a:spcAft>
                <a:spcPct val="0"/>
              </a:spcAft>
            </a:pPr>
            <a:r>
              <a:rPr lang="en-US" sz="1400" dirty="0">
                <a:solidFill>
                  <a:prstClr val="black"/>
                </a:solidFill>
              </a:rPr>
              <a:t>Physical functioning (</a:t>
            </a:r>
            <a:r>
              <a:rPr lang="en-US" sz="1400" dirty="0" smtClean="0">
                <a:solidFill>
                  <a:prstClr val="black"/>
                </a:solidFill>
              </a:rPr>
              <a:t>Q1-5</a:t>
            </a:r>
            <a:r>
              <a:rPr lang="en-US" sz="1400" dirty="0">
                <a:solidFill>
                  <a:prstClr val="black"/>
                </a:solidFill>
              </a:rPr>
              <a:t>, </a:t>
            </a:r>
            <a:r>
              <a:rPr lang="en-US" sz="1400" dirty="0" smtClean="0">
                <a:solidFill>
                  <a:prstClr val="black"/>
                </a:solidFill>
              </a:rPr>
              <a:t>QLQ-C30</a:t>
            </a:r>
            <a:r>
              <a:rPr lang="en-US" sz="1400" dirty="0">
                <a:solidFill>
                  <a:prstClr val="black"/>
                </a:solidFill>
              </a:rPr>
              <a:t>)</a:t>
            </a:r>
            <a:br>
              <a:rPr lang="en-US" sz="1400" dirty="0">
                <a:solidFill>
                  <a:prstClr val="black"/>
                </a:solidFill>
              </a:rPr>
            </a:br>
            <a:r>
              <a:rPr lang="en-US" sz="1400" dirty="0">
                <a:solidFill>
                  <a:prstClr val="black"/>
                </a:solidFill>
              </a:rPr>
              <a:t>Role functioning (</a:t>
            </a:r>
            <a:r>
              <a:rPr lang="en-US" sz="1400" dirty="0" smtClean="0">
                <a:solidFill>
                  <a:prstClr val="black"/>
                </a:solidFill>
              </a:rPr>
              <a:t>Q6-7</a:t>
            </a:r>
            <a:r>
              <a:rPr lang="en-US" sz="1400" dirty="0">
                <a:solidFill>
                  <a:prstClr val="black"/>
                </a:solidFill>
              </a:rPr>
              <a:t>, </a:t>
            </a:r>
            <a:r>
              <a:rPr lang="en-US" sz="1400" dirty="0" smtClean="0">
                <a:solidFill>
                  <a:prstClr val="black"/>
                </a:solidFill>
              </a:rPr>
              <a:t>QLQ-C30</a:t>
            </a:r>
            <a:r>
              <a:rPr lang="en-US" sz="1400" dirty="0">
                <a:solidFill>
                  <a:prstClr val="black"/>
                </a:solidFill>
              </a:rPr>
              <a:t>)</a:t>
            </a:r>
            <a:br>
              <a:rPr lang="en-US" sz="1400" dirty="0">
                <a:solidFill>
                  <a:prstClr val="black"/>
                </a:solidFill>
              </a:rPr>
            </a:br>
            <a:r>
              <a:rPr lang="en-US" sz="1400" dirty="0">
                <a:solidFill>
                  <a:prstClr val="black"/>
                </a:solidFill>
              </a:rPr>
              <a:t>Cognitive functioning (Q20, Q25, </a:t>
            </a:r>
            <a:r>
              <a:rPr lang="en-US" sz="1400" dirty="0" smtClean="0">
                <a:solidFill>
                  <a:prstClr val="black"/>
                </a:solidFill>
              </a:rPr>
              <a:t>QLQ-C30</a:t>
            </a:r>
            <a:r>
              <a:rPr lang="en-US" sz="1400" dirty="0">
                <a:solidFill>
                  <a:prstClr val="black"/>
                </a:solidFill>
              </a:rPr>
              <a:t>)</a:t>
            </a:r>
            <a:br>
              <a:rPr lang="en-US" sz="1400" dirty="0">
                <a:solidFill>
                  <a:prstClr val="black"/>
                </a:solidFill>
              </a:rPr>
            </a:br>
            <a:r>
              <a:rPr lang="en-US" sz="1400" dirty="0">
                <a:solidFill>
                  <a:prstClr val="black"/>
                </a:solidFill>
              </a:rPr>
              <a:t>Emotional functioning (</a:t>
            </a:r>
            <a:r>
              <a:rPr lang="en-US" sz="1400" dirty="0" smtClean="0">
                <a:solidFill>
                  <a:prstClr val="black"/>
                </a:solidFill>
              </a:rPr>
              <a:t>Q21-24</a:t>
            </a:r>
            <a:r>
              <a:rPr lang="en-US" sz="1400" dirty="0">
                <a:solidFill>
                  <a:prstClr val="black"/>
                </a:solidFill>
              </a:rPr>
              <a:t>, </a:t>
            </a:r>
            <a:r>
              <a:rPr lang="en-US" sz="1400" dirty="0" smtClean="0">
                <a:solidFill>
                  <a:prstClr val="black"/>
                </a:solidFill>
              </a:rPr>
              <a:t>QLQ-C30</a:t>
            </a:r>
            <a:r>
              <a:rPr lang="en-US" sz="1400" dirty="0">
                <a:solidFill>
                  <a:prstClr val="black"/>
                </a:solidFill>
              </a:rPr>
              <a:t>)</a:t>
            </a:r>
            <a:br>
              <a:rPr lang="en-US" sz="1400" dirty="0">
                <a:solidFill>
                  <a:prstClr val="black"/>
                </a:solidFill>
              </a:rPr>
            </a:br>
            <a:r>
              <a:rPr lang="en-US" sz="1400" dirty="0">
                <a:solidFill>
                  <a:prstClr val="black"/>
                </a:solidFill>
              </a:rPr>
              <a:t>Social functioning (</a:t>
            </a:r>
            <a:r>
              <a:rPr lang="en-US" sz="1400" dirty="0" smtClean="0">
                <a:solidFill>
                  <a:prstClr val="black"/>
                </a:solidFill>
              </a:rPr>
              <a:t>Q26-27</a:t>
            </a:r>
            <a:r>
              <a:rPr lang="en-US" sz="1400" dirty="0">
                <a:solidFill>
                  <a:prstClr val="black"/>
                </a:solidFill>
              </a:rPr>
              <a:t>, </a:t>
            </a:r>
            <a:r>
              <a:rPr lang="en-US" sz="1400" dirty="0" smtClean="0">
                <a:solidFill>
                  <a:prstClr val="black"/>
                </a:solidFill>
              </a:rPr>
              <a:t>QLQ-C30</a:t>
            </a:r>
            <a:r>
              <a:rPr lang="en-US" sz="1400" dirty="0">
                <a:solidFill>
                  <a:prstClr val="black"/>
                </a:solidFill>
              </a:rPr>
              <a:t>)</a:t>
            </a:r>
          </a:p>
        </p:txBody>
      </p:sp>
      <p:sp>
        <p:nvSpPr>
          <p:cNvPr id="7" name="TextBox 6"/>
          <p:cNvSpPr txBox="1"/>
          <p:nvPr/>
        </p:nvSpPr>
        <p:spPr>
          <a:xfrm>
            <a:off x="4391158" y="1831799"/>
            <a:ext cx="482824" cy="3388620"/>
          </a:xfrm>
          <a:prstGeom prst="rect">
            <a:avLst/>
          </a:prstGeom>
          <a:noFill/>
        </p:spPr>
        <p:txBody>
          <a:bodyPr wrap="none" rtlCol="0">
            <a:spAutoFit/>
          </a:bodyPr>
          <a:lstStyle/>
          <a:p>
            <a:pPr algn="ctr" defTabSz="457200" fontAlgn="base">
              <a:lnSpc>
                <a:spcPct val="170000"/>
              </a:lnSpc>
              <a:spcBef>
                <a:spcPct val="0"/>
              </a:spcBef>
              <a:spcAft>
                <a:spcPct val="0"/>
              </a:spcAft>
            </a:pPr>
            <a:r>
              <a:rPr lang="en-US" sz="1400" dirty="0">
                <a:solidFill>
                  <a:prstClr val="black"/>
                </a:solidFill>
              </a:rPr>
              <a:t>666</a:t>
            </a:r>
          </a:p>
          <a:p>
            <a:pPr algn="ctr" defTabSz="457200" fontAlgn="base">
              <a:lnSpc>
                <a:spcPct val="170000"/>
              </a:lnSpc>
              <a:spcBef>
                <a:spcPct val="0"/>
              </a:spcBef>
              <a:spcAft>
                <a:spcPct val="0"/>
              </a:spcAft>
            </a:pPr>
            <a:r>
              <a:rPr lang="en-US" sz="1400" dirty="0">
                <a:solidFill>
                  <a:prstClr val="black"/>
                </a:solidFill>
              </a:rPr>
              <a:t>666</a:t>
            </a:r>
            <a:br>
              <a:rPr lang="en-US" sz="1400" dirty="0">
                <a:solidFill>
                  <a:prstClr val="black"/>
                </a:solidFill>
              </a:rPr>
            </a:br>
            <a:r>
              <a:rPr lang="en-US" sz="1400" dirty="0">
                <a:solidFill>
                  <a:prstClr val="black"/>
                </a:solidFill>
              </a:rPr>
              <a:t>666</a:t>
            </a:r>
          </a:p>
          <a:p>
            <a:pPr algn="ctr" defTabSz="457200" fontAlgn="base">
              <a:lnSpc>
                <a:spcPct val="170000"/>
              </a:lnSpc>
              <a:spcBef>
                <a:spcPct val="0"/>
              </a:spcBef>
              <a:spcAft>
                <a:spcPct val="0"/>
              </a:spcAft>
            </a:pPr>
            <a:r>
              <a:rPr lang="en-US" sz="1400" dirty="0">
                <a:solidFill>
                  <a:prstClr val="black"/>
                </a:solidFill>
              </a:rPr>
              <a:t>666</a:t>
            </a:r>
          </a:p>
          <a:p>
            <a:pPr algn="ctr" defTabSz="457200" fontAlgn="base">
              <a:lnSpc>
                <a:spcPct val="170000"/>
              </a:lnSpc>
              <a:spcBef>
                <a:spcPct val="0"/>
              </a:spcBef>
              <a:spcAft>
                <a:spcPct val="0"/>
              </a:spcAft>
            </a:pPr>
            <a:r>
              <a:rPr lang="en-US" sz="1400" dirty="0">
                <a:solidFill>
                  <a:prstClr val="black"/>
                </a:solidFill>
              </a:rPr>
              <a:t>666</a:t>
            </a:r>
            <a:br>
              <a:rPr lang="en-US" sz="1400" dirty="0">
                <a:solidFill>
                  <a:prstClr val="black"/>
                </a:solidFill>
              </a:rPr>
            </a:br>
            <a:r>
              <a:rPr lang="en-US" sz="1400" dirty="0">
                <a:solidFill>
                  <a:prstClr val="black"/>
                </a:solidFill>
              </a:rPr>
              <a:t>666</a:t>
            </a:r>
            <a:br>
              <a:rPr lang="en-US" sz="1400" dirty="0">
                <a:solidFill>
                  <a:prstClr val="black"/>
                </a:solidFill>
              </a:rPr>
            </a:br>
            <a:r>
              <a:rPr lang="en-US" sz="1400" dirty="0">
                <a:solidFill>
                  <a:prstClr val="black"/>
                </a:solidFill>
              </a:rPr>
              <a:t>666</a:t>
            </a:r>
            <a:br>
              <a:rPr lang="en-US" sz="1400" dirty="0">
                <a:solidFill>
                  <a:prstClr val="black"/>
                </a:solidFill>
              </a:rPr>
            </a:br>
            <a:r>
              <a:rPr lang="en-US" sz="1400" dirty="0">
                <a:solidFill>
                  <a:prstClr val="black"/>
                </a:solidFill>
              </a:rPr>
              <a:t>666</a:t>
            </a:r>
            <a:br>
              <a:rPr lang="en-US" sz="1400" dirty="0">
                <a:solidFill>
                  <a:prstClr val="black"/>
                </a:solidFill>
              </a:rPr>
            </a:br>
            <a:r>
              <a:rPr lang="en-US" sz="1400" dirty="0">
                <a:solidFill>
                  <a:prstClr val="black"/>
                </a:solidFill>
              </a:rPr>
              <a:t>666</a:t>
            </a:r>
          </a:p>
        </p:txBody>
      </p:sp>
      <p:sp>
        <p:nvSpPr>
          <p:cNvPr id="9" name="TextBox 8"/>
          <p:cNvSpPr txBox="1"/>
          <p:nvPr/>
        </p:nvSpPr>
        <p:spPr>
          <a:xfrm>
            <a:off x="7255113" y="1831799"/>
            <a:ext cx="1455848" cy="3388620"/>
          </a:xfrm>
          <a:prstGeom prst="rect">
            <a:avLst/>
          </a:prstGeom>
          <a:noFill/>
        </p:spPr>
        <p:txBody>
          <a:bodyPr wrap="none" rtlCol="0">
            <a:spAutoFit/>
          </a:bodyPr>
          <a:lstStyle/>
          <a:p>
            <a:pPr defTabSz="457200" fontAlgn="base">
              <a:lnSpc>
                <a:spcPct val="170000"/>
              </a:lnSpc>
              <a:spcBef>
                <a:spcPct val="0"/>
              </a:spcBef>
              <a:spcAft>
                <a:spcPct val="0"/>
              </a:spcAft>
            </a:pPr>
            <a:r>
              <a:rPr lang="en-US" sz="1400" dirty="0">
                <a:solidFill>
                  <a:prstClr val="black"/>
                </a:solidFill>
              </a:rPr>
              <a:t>0.87 (</a:t>
            </a:r>
            <a:r>
              <a:rPr lang="en-US" sz="1400" dirty="0" smtClean="0">
                <a:solidFill>
                  <a:prstClr val="black"/>
                </a:solidFill>
              </a:rPr>
              <a:t>0.68-1.12</a:t>
            </a:r>
            <a:r>
              <a:rPr lang="en-US" sz="1400" dirty="0">
                <a:solidFill>
                  <a:prstClr val="black"/>
                </a:solidFill>
              </a:rPr>
              <a:t>)</a:t>
            </a:r>
          </a:p>
          <a:p>
            <a:pPr defTabSz="457200" fontAlgn="base">
              <a:lnSpc>
                <a:spcPct val="170000"/>
              </a:lnSpc>
              <a:spcBef>
                <a:spcPct val="0"/>
              </a:spcBef>
              <a:spcAft>
                <a:spcPct val="0"/>
              </a:spcAft>
            </a:pPr>
            <a:r>
              <a:rPr lang="en-US" sz="1400" dirty="0">
                <a:solidFill>
                  <a:prstClr val="black"/>
                </a:solidFill>
              </a:rPr>
              <a:t>0.82 (</a:t>
            </a:r>
            <a:r>
              <a:rPr lang="en-US" sz="1400" dirty="0" smtClean="0">
                <a:solidFill>
                  <a:prstClr val="black"/>
                </a:solidFill>
              </a:rPr>
              <a:t>0.66-1.01</a:t>
            </a:r>
            <a:r>
              <a:rPr lang="en-US" sz="1400" dirty="0">
                <a:solidFill>
                  <a:prstClr val="black"/>
                </a:solidFill>
              </a:rPr>
              <a:t>)</a:t>
            </a:r>
            <a:br>
              <a:rPr lang="en-US" sz="1400" dirty="0">
                <a:solidFill>
                  <a:prstClr val="black"/>
                </a:solidFill>
              </a:rPr>
            </a:br>
            <a:r>
              <a:rPr lang="en-US" sz="1400" dirty="0">
                <a:solidFill>
                  <a:prstClr val="black"/>
                </a:solidFill>
              </a:rPr>
              <a:t>0.99 (</a:t>
            </a:r>
            <a:r>
              <a:rPr lang="en-US" sz="1400" dirty="0" smtClean="0">
                <a:solidFill>
                  <a:prstClr val="black"/>
                </a:solidFill>
              </a:rPr>
              <a:t>0.80-1.23</a:t>
            </a:r>
            <a:r>
              <a:rPr lang="en-US" sz="1400" dirty="0">
                <a:solidFill>
                  <a:prstClr val="black"/>
                </a:solidFill>
              </a:rPr>
              <a:t>)</a:t>
            </a:r>
          </a:p>
          <a:p>
            <a:pPr defTabSz="457200" fontAlgn="base">
              <a:lnSpc>
                <a:spcPct val="170000"/>
              </a:lnSpc>
              <a:spcBef>
                <a:spcPct val="0"/>
              </a:spcBef>
              <a:spcAft>
                <a:spcPct val="0"/>
              </a:spcAft>
            </a:pPr>
            <a:r>
              <a:rPr lang="en-US" sz="1400" dirty="0">
                <a:solidFill>
                  <a:prstClr val="black"/>
                </a:solidFill>
              </a:rPr>
              <a:t>0.91 (</a:t>
            </a:r>
            <a:r>
              <a:rPr lang="en-US" sz="1400" dirty="0" smtClean="0">
                <a:solidFill>
                  <a:prstClr val="black"/>
                </a:solidFill>
              </a:rPr>
              <a:t>0.73-1.13</a:t>
            </a:r>
            <a:r>
              <a:rPr lang="en-US" sz="1400" dirty="0">
                <a:solidFill>
                  <a:prstClr val="black"/>
                </a:solidFill>
              </a:rPr>
              <a:t>)</a:t>
            </a:r>
          </a:p>
          <a:p>
            <a:pPr defTabSz="457200" fontAlgn="base">
              <a:lnSpc>
                <a:spcPct val="170000"/>
              </a:lnSpc>
              <a:spcBef>
                <a:spcPct val="0"/>
              </a:spcBef>
              <a:spcAft>
                <a:spcPct val="0"/>
              </a:spcAft>
            </a:pPr>
            <a:r>
              <a:rPr lang="en-US" sz="1400" dirty="0">
                <a:solidFill>
                  <a:prstClr val="black"/>
                </a:solidFill>
              </a:rPr>
              <a:t>0.81 (</a:t>
            </a:r>
            <a:r>
              <a:rPr lang="en-US" sz="1400" dirty="0" smtClean="0">
                <a:solidFill>
                  <a:prstClr val="black"/>
                </a:solidFill>
              </a:rPr>
              <a:t>0.64-1.02</a:t>
            </a:r>
            <a:r>
              <a:rPr lang="en-US" sz="1400" dirty="0">
                <a:solidFill>
                  <a:prstClr val="black"/>
                </a:solidFill>
              </a:rPr>
              <a:t>)</a:t>
            </a:r>
            <a:br>
              <a:rPr lang="en-US" sz="1400" dirty="0">
                <a:solidFill>
                  <a:prstClr val="black"/>
                </a:solidFill>
              </a:rPr>
            </a:br>
            <a:r>
              <a:rPr lang="en-US" sz="1400" dirty="0">
                <a:solidFill>
                  <a:prstClr val="black"/>
                </a:solidFill>
              </a:rPr>
              <a:t>0.83 (</a:t>
            </a:r>
            <a:r>
              <a:rPr lang="en-US" sz="1400" dirty="0" smtClean="0">
                <a:solidFill>
                  <a:prstClr val="black"/>
                </a:solidFill>
              </a:rPr>
              <a:t>0.67-1.03</a:t>
            </a:r>
            <a:r>
              <a:rPr lang="en-US" sz="1400" dirty="0">
                <a:solidFill>
                  <a:prstClr val="black"/>
                </a:solidFill>
              </a:rPr>
              <a:t>)</a:t>
            </a:r>
            <a:br>
              <a:rPr lang="en-US" sz="1400" dirty="0">
                <a:solidFill>
                  <a:prstClr val="black"/>
                </a:solidFill>
              </a:rPr>
            </a:br>
            <a:r>
              <a:rPr lang="en-US" sz="1400" dirty="0">
                <a:solidFill>
                  <a:prstClr val="black"/>
                </a:solidFill>
              </a:rPr>
              <a:t>0.95 (</a:t>
            </a:r>
            <a:r>
              <a:rPr lang="en-US" sz="1400" dirty="0" smtClean="0">
                <a:solidFill>
                  <a:prstClr val="black"/>
                </a:solidFill>
              </a:rPr>
              <a:t>0.76-1.19</a:t>
            </a:r>
            <a:r>
              <a:rPr lang="en-US" sz="1400" dirty="0">
                <a:solidFill>
                  <a:prstClr val="black"/>
                </a:solidFill>
              </a:rPr>
              <a:t>)</a:t>
            </a:r>
            <a:br>
              <a:rPr lang="en-US" sz="1400" dirty="0">
                <a:solidFill>
                  <a:prstClr val="black"/>
                </a:solidFill>
              </a:rPr>
            </a:br>
            <a:r>
              <a:rPr lang="en-US" sz="1400" dirty="0">
                <a:solidFill>
                  <a:prstClr val="black"/>
                </a:solidFill>
              </a:rPr>
              <a:t>0.88 (</a:t>
            </a:r>
            <a:r>
              <a:rPr lang="en-US" sz="1400" dirty="0" smtClean="0">
                <a:solidFill>
                  <a:prstClr val="black"/>
                </a:solidFill>
              </a:rPr>
              <a:t>0.70-1.12</a:t>
            </a:r>
            <a:r>
              <a:rPr lang="en-US" sz="1400" dirty="0">
                <a:solidFill>
                  <a:prstClr val="black"/>
                </a:solidFill>
              </a:rPr>
              <a:t>)</a:t>
            </a:r>
            <a:br>
              <a:rPr lang="en-US" sz="1400" dirty="0">
                <a:solidFill>
                  <a:prstClr val="black"/>
                </a:solidFill>
              </a:rPr>
            </a:br>
            <a:r>
              <a:rPr lang="en-US" sz="1400" dirty="0">
                <a:solidFill>
                  <a:prstClr val="black"/>
                </a:solidFill>
              </a:rPr>
              <a:t>1.02 (</a:t>
            </a:r>
            <a:r>
              <a:rPr lang="en-US" sz="1400" dirty="0" smtClean="0">
                <a:solidFill>
                  <a:prstClr val="black"/>
                </a:solidFill>
              </a:rPr>
              <a:t>0.82-1.27</a:t>
            </a:r>
            <a:r>
              <a:rPr lang="en-US" sz="1400" dirty="0">
                <a:solidFill>
                  <a:prstClr val="black"/>
                </a:solidFill>
              </a:rPr>
              <a:t>)</a:t>
            </a:r>
          </a:p>
        </p:txBody>
      </p:sp>
      <p:grpSp>
        <p:nvGrpSpPr>
          <p:cNvPr id="40" name="Group 39"/>
          <p:cNvGrpSpPr/>
          <p:nvPr/>
        </p:nvGrpSpPr>
        <p:grpSpPr>
          <a:xfrm>
            <a:off x="5391353" y="2754192"/>
            <a:ext cx="773703" cy="118101"/>
            <a:chOff x="5583686" y="3219012"/>
            <a:chExt cx="402894" cy="118101"/>
          </a:xfrm>
          <a:solidFill>
            <a:schemeClr val="accent1"/>
          </a:solidFill>
        </p:grpSpPr>
        <p:cxnSp>
          <p:nvCxnSpPr>
            <p:cNvPr id="37" name="Straight Connector 36"/>
            <p:cNvCxnSpPr/>
            <p:nvPr/>
          </p:nvCxnSpPr>
          <p:spPr>
            <a:xfrm>
              <a:off x="5583686" y="3278063"/>
              <a:ext cx="402894" cy="0"/>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5587972" y="3219012"/>
              <a:ext cx="0" cy="118101"/>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5984436" y="3219012"/>
              <a:ext cx="0" cy="118101"/>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5" name="Diamond 64"/>
          <p:cNvSpPr/>
          <p:nvPr/>
        </p:nvSpPr>
        <p:spPr>
          <a:xfrm>
            <a:off x="5723050" y="2743922"/>
            <a:ext cx="114028" cy="146343"/>
          </a:xfrm>
          <a:prstGeom prst="diamond">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dirty="0">
              <a:solidFill>
                <a:prstClr val="black"/>
              </a:solidFill>
            </a:endParaRPr>
          </a:p>
        </p:txBody>
      </p:sp>
      <p:grpSp>
        <p:nvGrpSpPr>
          <p:cNvPr id="36" name="Group 35"/>
          <p:cNvGrpSpPr/>
          <p:nvPr/>
        </p:nvGrpSpPr>
        <p:grpSpPr>
          <a:xfrm>
            <a:off x="5062538" y="2394395"/>
            <a:ext cx="764972" cy="118101"/>
            <a:chOff x="5244844" y="2859215"/>
            <a:chExt cx="400360" cy="118101"/>
          </a:xfrm>
          <a:solidFill>
            <a:schemeClr val="accent1"/>
          </a:solidFill>
        </p:grpSpPr>
        <p:cxnSp>
          <p:nvCxnSpPr>
            <p:cNvPr id="17" name="Straight Connector 16"/>
            <p:cNvCxnSpPr/>
            <p:nvPr/>
          </p:nvCxnSpPr>
          <p:spPr>
            <a:xfrm>
              <a:off x="5244844" y="2918266"/>
              <a:ext cx="400360" cy="0"/>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5249103" y="2859215"/>
              <a:ext cx="0" cy="118101"/>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5643074" y="2859215"/>
              <a:ext cx="0" cy="118101"/>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0" name="Diamond 69"/>
          <p:cNvSpPr/>
          <p:nvPr/>
        </p:nvSpPr>
        <p:spPr>
          <a:xfrm>
            <a:off x="5384210" y="2381557"/>
            <a:ext cx="114028" cy="146343"/>
          </a:xfrm>
          <a:prstGeom prst="diamond">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dirty="0">
              <a:solidFill>
                <a:prstClr val="black"/>
              </a:solidFill>
            </a:endParaRPr>
          </a:p>
        </p:txBody>
      </p:sp>
      <p:grpSp>
        <p:nvGrpSpPr>
          <p:cNvPr id="35" name="Group 34"/>
          <p:cNvGrpSpPr/>
          <p:nvPr/>
        </p:nvGrpSpPr>
        <p:grpSpPr>
          <a:xfrm>
            <a:off x="5110163" y="2029464"/>
            <a:ext cx="895350" cy="118101"/>
            <a:chOff x="5318447" y="2494284"/>
            <a:chExt cx="473844" cy="118101"/>
          </a:xfrm>
          <a:solidFill>
            <a:schemeClr val="accent1"/>
          </a:solidFill>
        </p:grpSpPr>
        <p:cxnSp>
          <p:nvCxnSpPr>
            <p:cNvPr id="10" name="Straight Connector 9"/>
            <p:cNvCxnSpPr/>
            <p:nvPr/>
          </p:nvCxnSpPr>
          <p:spPr>
            <a:xfrm>
              <a:off x="5318447" y="2553335"/>
              <a:ext cx="468777" cy="0"/>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5321133" y="2494284"/>
              <a:ext cx="0" cy="118101"/>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5792291" y="2494284"/>
              <a:ext cx="0" cy="118101"/>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1" name="Diamond 70"/>
          <p:cNvSpPr/>
          <p:nvPr/>
        </p:nvSpPr>
        <p:spPr>
          <a:xfrm>
            <a:off x="5498355" y="2019192"/>
            <a:ext cx="114028" cy="146343"/>
          </a:xfrm>
          <a:prstGeom prst="diamond">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dirty="0">
              <a:solidFill>
                <a:prstClr val="black"/>
              </a:solidFill>
            </a:endParaRPr>
          </a:p>
        </p:txBody>
      </p:sp>
      <p:cxnSp>
        <p:nvCxnSpPr>
          <p:cNvPr id="88" name="Straight Connector 87"/>
          <p:cNvCxnSpPr/>
          <p:nvPr/>
        </p:nvCxnSpPr>
        <p:spPr>
          <a:xfrm flipH="1">
            <a:off x="401638" y="1868374"/>
            <a:ext cx="8347076"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flipV="1">
            <a:off x="5797138" y="5211168"/>
            <a:ext cx="0" cy="7258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1" name="Group 40"/>
          <p:cNvGrpSpPr/>
          <p:nvPr/>
        </p:nvGrpSpPr>
        <p:grpSpPr>
          <a:xfrm>
            <a:off x="5259621" y="3116589"/>
            <a:ext cx="767324" cy="118442"/>
            <a:chOff x="5434003" y="3581409"/>
            <a:chExt cx="418559" cy="118442"/>
          </a:xfrm>
          <a:solidFill>
            <a:schemeClr val="accent1"/>
          </a:solidFill>
        </p:grpSpPr>
        <p:cxnSp>
          <p:nvCxnSpPr>
            <p:cNvPr id="89" name="Straight Connector 88"/>
            <p:cNvCxnSpPr/>
            <p:nvPr/>
          </p:nvCxnSpPr>
          <p:spPr>
            <a:xfrm>
              <a:off x="5434003" y="3640630"/>
              <a:ext cx="418559" cy="0"/>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5438455" y="3581409"/>
              <a:ext cx="0" cy="118442"/>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5850335" y="3581409"/>
              <a:ext cx="0" cy="118442"/>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92" name="Diamond 91"/>
          <p:cNvSpPr/>
          <p:nvPr/>
        </p:nvSpPr>
        <p:spPr>
          <a:xfrm>
            <a:off x="5581431" y="3106287"/>
            <a:ext cx="114028" cy="146766"/>
          </a:xfrm>
          <a:prstGeom prst="diamond">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dirty="0">
              <a:solidFill>
                <a:prstClr val="black"/>
              </a:solidFill>
            </a:endParaRPr>
          </a:p>
        </p:txBody>
      </p:sp>
      <p:grpSp>
        <p:nvGrpSpPr>
          <p:cNvPr id="42" name="Group 41"/>
          <p:cNvGrpSpPr/>
          <p:nvPr/>
        </p:nvGrpSpPr>
        <p:grpSpPr>
          <a:xfrm>
            <a:off x="5032702" y="3479051"/>
            <a:ext cx="801996" cy="118442"/>
            <a:chOff x="5219199" y="3943871"/>
            <a:chExt cx="433763" cy="118442"/>
          </a:xfrm>
          <a:solidFill>
            <a:schemeClr val="accent1"/>
          </a:solidFill>
        </p:grpSpPr>
        <p:cxnSp>
          <p:nvCxnSpPr>
            <p:cNvPr id="94" name="Straight Connector 93"/>
            <p:cNvCxnSpPr/>
            <p:nvPr/>
          </p:nvCxnSpPr>
          <p:spPr>
            <a:xfrm>
              <a:off x="5219199" y="4003092"/>
              <a:ext cx="433763" cy="0"/>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5223813" y="3943871"/>
              <a:ext cx="0" cy="118442"/>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5650654" y="3943871"/>
              <a:ext cx="0" cy="118442"/>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109" name="Diamond 108"/>
          <p:cNvSpPr/>
          <p:nvPr/>
        </p:nvSpPr>
        <p:spPr>
          <a:xfrm>
            <a:off x="5379298" y="3469075"/>
            <a:ext cx="114028" cy="146766"/>
          </a:xfrm>
          <a:prstGeom prst="diamond">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dirty="0">
              <a:solidFill>
                <a:prstClr val="black"/>
              </a:solidFill>
            </a:endParaRPr>
          </a:p>
        </p:txBody>
      </p:sp>
      <p:grpSp>
        <p:nvGrpSpPr>
          <p:cNvPr id="43" name="Group 42"/>
          <p:cNvGrpSpPr/>
          <p:nvPr/>
        </p:nvGrpSpPr>
        <p:grpSpPr>
          <a:xfrm>
            <a:off x="5100624" y="3841840"/>
            <a:ext cx="766776" cy="118442"/>
            <a:chOff x="5279800" y="4306660"/>
            <a:chExt cx="408424" cy="118442"/>
          </a:xfrm>
          <a:solidFill>
            <a:schemeClr val="accent1"/>
          </a:solidFill>
        </p:grpSpPr>
        <p:cxnSp>
          <p:nvCxnSpPr>
            <p:cNvPr id="97" name="Straight Connector 96"/>
            <p:cNvCxnSpPr/>
            <p:nvPr/>
          </p:nvCxnSpPr>
          <p:spPr>
            <a:xfrm>
              <a:off x="5279800" y="4365881"/>
              <a:ext cx="408424" cy="0"/>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5284144" y="4306660"/>
              <a:ext cx="0" cy="118442"/>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5686051" y="4306660"/>
              <a:ext cx="0" cy="118442"/>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110" name="Diamond 109"/>
          <p:cNvSpPr/>
          <p:nvPr/>
        </p:nvSpPr>
        <p:spPr>
          <a:xfrm>
            <a:off x="5422161" y="3831863"/>
            <a:ext cx="114028" cy="146766"/>
          </a:xfrm>
          <a:prstGeom prst="diamond">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dirty="0">
              <a:solidFill>
                <a:prstClr val="black"/>
              </a:solidFill>
            </a:endParaRPr>
          </a:p>
        </p:txBody>
      </p:sp>
      <p:grpSp>
        <p:nvGrpSpPr>
          <p:cNvPr id="44" name="Group 43"/>
          <p:cNvGrpSpPr/>
          <p:nvPr/>
        </p:nvGrpSpPr>
        <p:grpSpPr>
          <a:xfrm>
            <a:off x="5311859" y="4209778"/>
            <a:ext cx="807954" cy="118442"/>
            <a:chOff x="5495153" y="4674598"/>
            <a:chExt cx="441366" cy="118442"/>
          </a:xfrm>
          <a:solidFill>
            <a:schemeClr val="accent1"/>
          </a:solidFill>
        </p:grpSpPr>
        <p:cxnSp>
          <p:nvCxnSpPr>
            <p:cNvPr id="100" name="Straight Connector 99"/>
            <p:cNvCxnSpPr/>
            <p:nvPr/>
          </p:nvCxnSpPr>
          <p:spPr>
            <a:xfrm>
              <a:off x="5495153" y="4733819"/>
              <a:ext cx="441366" cy="0"/>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a:off x="5499848" y="4674598"/>
              <a:ext cx="0" cy="118442"/>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5934171" y="4674598"/>
              <a:ext cx="0" cy="118442"/>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111" name="Diamond 110"/>
          <p:cNvSpPr/>
          <p:nvPr/>
        </p:nvSpPr>
        <p:spPr>
          <a:xfrm>
            <a:off x="5655250" y="4194651"/>
            <a:ext cx="114028" cy="146766"/>
          </a:xfrm>
          <a:prstGeom prst="diamond">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dirty="0">
              <a:solidFill>
                <a:prstClr val="black"/>
              </a:solidFill>
            </a:endParaRPr>
          </a:p>
        </p:txBody>
      </p:sp>
      <p:grpSp>
        <p:nvGrpSpPr>
          <p:cNvPr id="45" name="Group 44"/>
          <p:cNvGrpSpPr/>
          <p:nvPr/>
        </p:nvGrpSpPr>
        <p:grpSpPr>
          <a:xfrm>
            <a:off x="5173127" y="4572565"/>
            <a:ext cx="830006" cy="118442"/>
            <a:chOff x="5363724" y="5037385"/>
            <a:chExt cx="453573" cy="118442"/>
          </a:xfrm>
          <a:solidFill>
            <a:schemeClr val="accent1"/>
          </a:solidFill>
        </p:grpSpPr>
        <p:cxnSp>
          <p:nvCxnSpPr>
            <p:cNvPr id="103" name="Straight Connector 102"/>
            <p:cNvCxnSpPr/>
            <p:nvPr/>
          </p:nvCxnSpPr>
          <p:spPr>
            <a:xfrm>
              <a:off x="5363724" y="5096606"/>
              <a:ext cx="453573" cy="0"/>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5368549" y="5037385"/>
              <a:ext cx="0" cy="118442"/>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5814884" y="5037385"/>
              <a:ext cx="0" cy="118442"/>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112" name="Diamond 111"/>
          <p:cNvSpPr/>
          <p:nvPr/>
        </p:nvSpPr>
        <p:spPr>
          <a:xfrm>
            <a:off x="5531423" y="4557439"/>
            <a:ext cx="114028" cy="146766"/>
          </a:xfrm>
          <a:prstGeom prst="diamond">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dirty="0">
              <a:solidFill>
                <a:prstClr val="black"/>
              </a:solidFill>
            </a:endParaRPr>
          </a:p>
        </p:txBody>
      </p:sp>
      <p:grpSp>
        <p:nvGrpSpPr>
          <p:cNvPr id="46" name="Group 45"/>
          <p:cNvGrpSpPr/>
          <p:nvPr/>
        </p:nvGrpSpPr>
        <p:grpSpPr>
          <a:xfrm>
            <a:off x="5457098" y="4935356"/>
            <a:ext cx="781778" cy="118442"/>
            <a:chOff x="5638655" y="5400176"/>
            <a:chExt cx="418663" cy="118442"/>
          </a:xfrm>
          <a:solidFill>
            <a:schemeClr val="accent1"/>
          </a:solidFill>
        </p:grpSpPr>
        <p:cxnSp>
          <p:nvCxnSpPr>
            <p:cNvPr id="106" name="Straight Connector 105"/>
            <p:cNvCxnSpPr/>
            <p:nvPr/>
          </p:nvCxnSpPr>
          <p:spPr>
            <a:xfrm>
              <a:off x="5638655" y="5459397"/>
              <a:ext cx="418663" cy="0"/>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5638655" y="5400176"/>
              <a:ext cx="0" cy="118442"/>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6055066" y="5400176"/>
              <a:ext cx="0" cy="118442"/>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113" name="Diamond 112"/>
          <p:cNvSpPr/>
          <p:nvPr/>
        </p:nvSpPr>
        <p:spPr>
          <a:xfrm>
            <a:off x="5789182" y="4920230"/>
            <a:ext cx="114028" cy="146766"/>
          </a:xfrm>
          <a:prstGeom prst="diamond">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fontAlgn="base">
              <a:spcBef>
                <a:spcPct val="0"/>
              </a:spcBef>
              <a:spcAft>
                <a:spcPct val="0"/>
              </a:spcAft>
            </a:pPr>
            <a:endParaRPr lang="en-US" dirty="0">
              <a:solidFill>
                <a:prstClr val="black"/>
              </a:solidFill>
            </a:endParaRPr>
          </a:p>
        </p:txBody>
      </p:sp>
      <p:sp>
        <p:nvSpPr>
          <p:cNvPr id="13" name="Rectangle 12"/>
          <p:cNvSpPr/>
          <p:nvPr/>
        </p:nvSpPr>
        <p:spPr>
          <a:xfrm>
            <a:off x="3907159" y="1393195"/>
            <a:ext cx="1436612" cy="523220"/>
          </a:xfrm>
          <a:prstGeom prst="rect">
            <a:avLst/>
          </a:prstGeom>
        </p:spPr>
        <p:txBody>
          <a:bodyPr wrap="none">
            <a:spAutoFit/>
          </a:bodyPr>
          <a:lstStyle/>
          <a:p>
            <a:pPr algn="ctr" defTabSz="457200" fontAlgn="base">
              <a:spcBef>
                <a:spcPct val="0"/>
              </a:spcBef>
              <a:spcAft>
                <a:spcPct val="0"/>
              </a:spcAft>
            </a:pPr>
            <a:r>
              <a:rPr lang="en-US" sz="1400" b="1" dirty="0">
                <a:solidFill>
                  <a:prstClr val="black"/>
                </a:solidFill>
              </a:rPr>
              <a:t/>
            </a:r>
            <a:br>
              <a:rPr lang="en-US" sz="1400" b="1" dirty="0">
                <a:solidFill>
                  <a:prstClr val="black"/>
                </a:solidFill>
              </a:rPr>
            </a:br>
            <a:r>
              <a:rPr lang="en-US" sz="1400" b="1" dirty="0" smtClean="0">
                <a:solidFill>
                  <a:prstClr val="black"/>
                </a:solidFill>
              </a:rPr>
              <a:t>No. of Patients</a:t>
            </a:r>
            <a:endParaRPr lang="en-US" sz="1400" b="1" dirty="0">
              <a:solidFill>
                <a:prstClr val="black"/>
              </a:solidFill>
            </a:endParaRPr>
          </a:p>
        </p:txBody>
      </p:sp>
      <p:sp>
        <p:nvSpPr>
          <p:cNvPr id="15" name="Rectangle 14"/>
          <p:cNvSpPr/>
          <p:nvPr/>
        </p:nvSpPr>
        <p:spPr>
          <a:xfrm>
            <a:off x="7443098" y="1438130"/>
            <a:ext cx="1200971" cy="501676"/>
          </a:xfrm>
          <a:prstGeom prst="rect">
            <a:avLst/>
          </a:prstGeom>
        </p:spPr>
        <p:txBody>
          <a:bodyPr wrap="none">
            <a:spAutoFit/>
          </a:bodyPr>
          <a:lstStyle/>
          <a:p>
            <a:pPr algn="ctr" defTabSz="457200" fontAlgn="base">
              <a:lnSpc>
                <a:spcPct val="190000"/>
              </a:lnSpc>
              <a:spcBef>
                <a:spcPct val="0"/>
              </a:spcBef>
              <a:spcAft>
                <a:spcPct val="0"/>
              </a:spcAft>
            </a:pPr>
            <a:r>
              <a:rPr lang="en-US" sz="1400" b="1" dirty="0">
                <a:solidFill>
                  <a:prstClr val="black"/>
                </a:solidFill>
              </a:rPr>
              <a:t>HR (95% CI)</a:t>
            </a:r>
          </a:p>
        </p:txBody>
      </p:sp>
      <p:cxnSp>
        <p:nvCxnSpPr>
          <p:cNvPr id="115" name="Straight Connector 114"/>
          <p:cNvCxnSpPr/>
          <p:nvPr/>
        </p:nvCxnSpPr>
        <p:spPr>
          <a:xfrm flipV="1">
            <a:off x="5797780" y="5509362"/>
            <a:ext cx="0" cy="227384"/>
          </a:xfrm>
          <a:prstGeom prst="line">
            <a:avLst/>
          </a:prstGeom>
          <a:ln w="9525">
            <a:solidFill>
              <a:schemeClr val="bg1"/>
            </a:solidFill>
            <a:prstDash val="sysDash"/>
          </a:ln>
        </p:spPr>
        <p:style>
          <a:lnRef idx="1">
            <a:schemeClr val="accent1"/>
          </a:lnRef>
          <a:fillRef idx="0">
            <a:schemeClr val="accent1"/>
          </a:fillRef>
          <a:effectRef idx="0">
            <a:schemeClr val="accent1"/>
          </a:effectRef>
          <a:fontRef idx="minor">
            <a:schemeClr val="tx1"/>
          </a:fontRef>
        </p:style>
      </p:cxnSp>
      <p:cxnSp>
        <p:nvCxnSpPr>
          <p:cNvPr id="116" name="Straight Arrow Connector 115"/>
          <p:cNvCxnSpPr/>
          <p:nvPr/>
        </p:nvCxnSpPr>
        <p:spPr>
          <a:xfrm>
            <a:off x="5238159" y="5625626"/>
            <a:ext cx="1139168" cy="0"/>
          </a:xfrm>
          <a:prstGeom prst="straightConnector1">
            <a:avLst/>
          </a:prstGeom>
          <a:ln w="28575">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4" name="Rectangle 3"/>
          <p:cNvSpPr/>
          <p:nvPr/>
        </p:nvSpPr>
        <p:spPr>
          <a:xfrm>
            <a:off x="312738" y="1939806"/>
            <a:ext cx="8487991" cy="1425502"/>
          </a:xfrm>
          <a:prstGeom prst="rect">
            <a:avLst/>
          </a:prstGeom>
          <a:noFill/>
          <a:ln w="28575">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fontAlgn="base">
              <a:spcBef>
                <a:spcPct val="0"/>
              </a:spcBef>
              <a:spcAft>
                <a:spcPct val="0"/>
              </a:spcAft>
            </a:pPr>
            <a:endParaRPr lang="en-GB" dirty="0">
              <a:solidFill>
                <a:prstClr val="black"/>
              </a:solidFill>
            </a:endParaRPr>
          </a:p>
        </p:txBody>
      </p:sp>
    </p:spTree>
    <p:extLst>
      <p:ext uri="{BB962C8B-B14F-4D97-AF65-F5344CB8AC3E}">
        <p14:creationId xmlns:p14="http://schemas.microsoft.com/office/powerpoint/2010/main" val="12239266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LUX-Lung 8: Conclusions</a:t>
            </a:r>
            <a:endParaRPr lang="en-US" dirty="0"/>
          </a:p>
        </p:txBody>
      </p:sp>
      <p:sp>
        <p:nvSpPr>
          <p:cNvPr id="3" name="Content Placeholder 2"/>
          <p:cNvSpPr>
            <a:spLocks noGrp="1"/>
          </p:cNvSpPr>
          <p:nvPr>
            <p:ph idx="1"/>
          </p:nvPr>
        </p:nvSpPr>
        <p:spPr/>
        <p:txBody>
          <a:bodyPr/>
          <a:lstStyle/>
          <a:p>
            <a:r>
              <a:rPr lang="en-US" dirty="0" smtClean="0">
                <a:solidFill>
                  <a:schemeClr val="tx1"/>
                </a:solidFill>
              </a:rPr>
              <a:t>Afatinib significantly improved PFS when compared with erlotinib </a:t>
            </a:r>
          </a:p>
          <a:p>
            <a:pPr lvl="1"/>
            <a:r>
              <a:rPr lang="en-US" dirty="0" smtClean="0">
                <a:solidFill>
                  <a:schemeClr val="tx1"/>
                </a:solidFill>
              </a:rPr>
              <a:t> Independent and investigator reviews were consistent </a:t>
            </a:r>
          </a:p>
          <a:p>
            <a:r>
              <a:rPr lang="en-GB" dirty="0" smtClean="0">
                <a:solidFill>
                  <a:schemeClr val="tx1"/>
                </a:solidFill>
              </a:rPr>
              <a:t>Tumour shrinkage was greater, response rate higher, and disease control rate significantly higher in the afatinib arm compared with the erlotinib arm</a:t>
            </a:r>
          </a:p>
          <a:p>
            <a:r>
              <a:rPr lang="en-US" dirty="0" smtClean="0">
                <a:solidFill>
                  <a:schemeClr val="tx1"/>
                </a:solidFill>
              </a:rPr>
              <a:t>Overall AE profile was consistent with mechanistic profile and was manageable</a:t>
            </a:r>
          </a:p>
          <a:p>
            <a:pPr lvl="1"/>
            <a:r>
              <a:rPr lang="en-US" dirty="0" smtClean="0">
                <a:solidFill>
                  <a:schemeClr val="tx1"/>
                </a:solidFill>
              </a:rPr>
              <a:t>Rate of SAEs and grade ≥3 AEs similar for both drugs</a:t>
            </a:r>
          </a:p>
          <a:p>
            <a:r>
              <a:rPr lang="en-US" dirty="0" smtClean="0">
                <a:solidFill>
                  <a:schemeClr val="tx1"/>
                </a:solidFill>
              </a:rPr>
              <a:t>Patient-reported outcomes favoured afatinib vs erlotinib</a:t>
            </a:r>
          </a:p>
          <a:p>
            <a:r>
              <a:rPr lang="en-US" dirty="0" smtClean="0">
                <a:solidFill>
                  <a:schemeClr val="tx1"/>
                </a:solidFill>
              </a:rPr>
              <a:t>OS data are awaited</a:t>
            </a:r>
            <a:endParaRPr lang="en-US" dirty="0">
              <a:solidFill>
                <a:schemeClr val="tx1"/>
              </a:solidFill>
            </a:endParaRPr>
          </a:p>
        </p:txBody>
      </p:sp>
      <p:sp>
        <p:nvSpPr>
          <p:cNvPr id="5" name="Text Placeholder 2"/>
          <p:cNvSpPr txBox="1">
            <a:spLocks/>
          </p:cNvSpPr>
          <p:nvPr/>
        </p:nvSpPr>
        <p:spPr>
          <a:xfrm>
            <a:off x="204580" y="6268983"/>
            <a:ext cx="4068763" cy="401638"/>
          </a:xfrm>
          <a:prstGeom prst="rect">
            <a:avLst/>
          </a:prstGeom>
        </p:spPr>
        <p:txBody>
          <a:bodyPr vert="horz" wrap="square" lIns="0" tIns="0" rIns="0" bIns="0" rtlCol="0" anchor="b" anchorCtr="0">
            <a:noAutofit/>
          </a:bodyPr>
          <a:lstStyle>
            <a:lvl1pPr marL="176213" indent="-176213" algn="l" defTabSz="914400" rtl="0" eaLnBrk="1" latinLnBrk="0" hangingPunct="1">
              <a:lnSpc>
                <a:spcPct val="100000"/>
              </a:lnSpc>
              <a:spcBef>
                <a:spcPts val="12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720725" indent="-263525" algn="l" defTabSz="914400" rtl="0" eaLnBrk="1" latinLnBrk="0" hangingPunct="1">
              <a:lnSpc>
                <a:spcPct val="100000"/>
              </a:lnSpc>
              <a:spcBef>
                <a:spcPts val="400"/>
              </a:spcBef>
              <a:buClr>
                <a:schemeClr val="tx1">
                  <a:lumMod val="65000"/>
                  <a:lumOff val="35000"/>
                </a:schemeClr>
              </a:buClr>
              <a:buFont typeface="Arial" pitchFamily="34" charset="0"/>
              <a:buChar char="‒"/>
              <a:defRPr sz="1800" kern="1200">
                <a:solidFill>
                  <a:schemeClr val="tx1">
                    <a:lumMod val="65000"/>
                    <a:lumOff val="35000"/>
                  </a:schemeClr>
                </a:solidFill>
                <a:latin typeface="+mn-lt"/>
                <a:ea typeface="+mn-ea"/>
                <a:cs typeface="+mn-cs"/>
              </a:defRPr>
            </a:lvl2pPr>
            <a:lvl3pPr marL="1073150" indent="-158750" algn="l" defTabSz="914400" rtl="0" eaLnBrk="1" latinLnBrk="0" hangingPunct="1">
              <a:lnSpc>
                <a:spcPct val="100000"/>
              </a:lnSpc>
              <a:spcBef>
                <a:spcPts val="400"/>
              </a:spcBef>
              <a:buClr>
                <a:srgbClr val="1CBECA"/>
              </a:buClr>
              <a:buFont typeface="Arial" pitchFamily="34" charset="0"/>
              <a:buChar char="•"/>
              <a:defRPr sz="1600" kern="1200">
                <a:solidFill>
                  <a:schemeClr val="tx1">
                    <a:lumMod val="65000"/>
                    <a:lumOff val="35000"/>
                  </a:schemeClr>
                </a:solidFill>
                <a:latin typeface="+mn-lt"/>
                <a:ea typeface="+mn-ea"/>
                <a:cs typeface="+mn-cs"/>
              </a:defRPr>
            </a:lvl3pPr>
            <a:lvl4pPr marL="1520825" indent="-1492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970088" indent="-141288"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400"/>
              </a:spcBef>
              <a:buClr>
                <a:srgbClr val="C3B600"/>
              </a:buClr>
              <a:buFont typeface="Arial" pitchFamily="34" charset="0"/>
              <a:buNone/>
            </a:pPr>
            <a:r>
              <a:rPr lang="en-GB" sz="1000" dirty="0" smtClean="0">
                <a:solidFill>
                  <a:prstClr val="black"/>
                </a:solidFill>
              </a:rPr>
              <a:t>Goss et al. ESMO 2014. Abstract 12220. </a:t>
            </a:r>
            <a:endParaRPr lang="en-GB" sz="1000" dirty="0">
              <a:solidFill>
                <a:prstClr val="black"/>
              </a:solidFill>
            </a:endParaRPr>
          </a:p>
        </p:txBody>
      </p:sp>
    </p:spTree>
    <p:extLst>
      <p:ext uri="{BB962C8B-B14F-4D97-AF65-F5344CB8AC3E}">
        <p14:creationId xmlns:p14="http://schemas.microsoft.com/office/powerpoint/2010/main" val="19233332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ctrTitle"/>
          </p:nvPr>
        </p:nvSpPr>
        <p:spPr>
          <a:xfrm>
            <a:off x="1626568" y="1558058"/>
            <a:ext cx="6907831" cy="1818959"/>
          </a:xfrm>
        </p:spPr>
        <p:txBody>
          <a:bodyPr/>
          <a:lstStyle/>
          <a:p>
            <a:r>
              <a:rPr lang="en-US" dirty="0" smtClean="0"/>
              <a:t>LUX-Lung 8</a:t>
            </a:r>
            <a:br>
              <a:rPr lang="en-US" dirty="0" smtClean="0"/>
            </a:br>
            <a:r>
              <a:rPr lang="en-US" dirty="0" smtClean="0"/>
              <a:t>Key Secondary Endpoint (Overall Survival) </a:t>
            </a:r>
            <a:endParaRPr lang="en-US" dirty="0"/>
          </a:p>
        </p:txBody>
      </p:sp>
      <p:sp>
        <p:nvSpPr>
          <p:cNvPr id="5" name="Subtitle 2"/>
          <p:cNvSpPr>
            <a:spLocks noGrp="1"/>
          </p:cNvSpPr>
          <p:nvPr>
            <p:ph type="subTitle" idx="1"/>
          </p:nvPr>
        </p:nvSpPr>
        <p:spPr>
          <a:xfrm>
            <a:off x="1626569" y="3569688"/>
            <a:ext cx="5996357" cy="1752600"/>
          </a:xfrm>
        </p:spPr>
        <p:txBody>
          <a:bodyPr/>
          <a:lstStyle/>
          <a:p>
            <a:r>
              <a:rPr lang="en-US" dirty="0" smtClean="0"/>
              <a:t>Soria </a:t>
            </a:r>
            <a:r>
              <a:rPr lang="en-US" dirty="0"/>
              <a:t>et al. </a:t>
            </a:r>
            <a:r>
              <a:rPr lang="de-DE" dirty="0" smtClean="0"/>
              <a:t>ASCO 2015 Abstract 8002</a:t>
            </a:r>
            <a:endParaRPr lang="de-DE" dirty="0"/>
          </a:p>
        </p:txBody>
      </p:sp>
    </p:spTree>
    <p:extLst>
      <p:ext uri="{BB962C8B-B14F-4D97-AF65-F5344CB8AC3E}">
        <p14:creationId xmlns:p14="http://schemas.microsoft.com/office/powerpoint/2010/main" val="171822093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mtClean="0"/>
              <a:t>Background</a:t>
            </a:r>
            <a:endParaRPr lang="en-US" dirty="0"/>
          </a:p>
        </p:txBody>
      </p:sp>
      <p:sp>
        <p:nvSpPr>
          <p:cNvPr id="17" name="Content Placeholder 16"/>
          <p:cNvSpPr>
            <a:spLocks noGrp="1"/>
          </p:cNvSpPr>
          <p:nvPr>
            <p:ph idx="1"/>
          </p:nvPr>
        </p:nvSpPr>
        <p:spPr/>
        <p:txBody>
          <a:bodyPr/>
          <a:lstStyle/>
          <a:p>
            <a:r>
              <a:rPr lang="en-US" dirty="0"/>
              <a:t>SCC of the lung remains a disease with high unmet medical need</a:t>
            </a:r>
          </a:p>
          <a:p>
            <a:r>
              <a:rPr lang="en-US" dirty="0" err="1"/>
              <a:t>ErbB</a:t>
            </a:r>
            <a:r>
              <a:rPr lang="en-US" dirty="0"/>
              <a:t> pathway dysregulation is frequently observed in </a:t>
            </a:r>
            <a:r>
              <a:rPr lang="en-US" dirty="0" smtClean="0"/>
              <a:t>SCC</a:t>
            </a:r>
            <a:r>
              <a:rPr lang="en-US" baseline="30000" dirty="0" smtClean="0"/>
              <a:t>1-3</a:t>
            </a:r>
            <a:r>
              <a:rPr lang="en-US" dirty="0" smtClean="0"/>
              <a:t> </a:t>
            </a:r>
            <a:endParaRPr lang="en-US" dirty="0"/>
          </a:p>
          <a:p>
            <a:r>
              <a:rPr lang="en-US" dirty="0" err="1"/>
              <a:t>Erlotinib</a:t>
            </a:r>
            <a:r>
              <a:rPr lang="en-US" dirty="0"/>
              <a:t>, a reversible EGFR </a:t>
            </a:r>
            <a:r>
              <a:rPr lang="en-US" dirty="0" smtClean="0"/>
              <a:t>TKI, </a:t>
            </a:r>
            <a:r>
              <a:rPr lang="en-US" dirty="0"/>
              <a:t>is an approved second-line therapy for these patients</a:t>
            </a:r>
          </a:p>
          <a:p>
            <a:pPr lvl="1"/>
            <a:r>
              <a:rPr lang="en-US" dirty="0"/>
              <a:t>Improved tolerability over docetaxel</a:t>
            </a:r>
            <a:r>
              <a:rPr lang="en-US" baseline="30000" dirty="0"/>
              <a:t>4</a:t>
            </a:r>
            <a:r>
              <a:rPr lang="en-US" dirty="0"/>
              <a:t> yet similar survival in second-line unselected and </a:t>
            </a:r>
            <a:r>
              <a:rPr lang="en-US" i="1" dirty="0" err="1"/>
              <a:t>EGFR</a:t>
            </a:r>
            <a:r>
              <a:rPr lang="en-US" dirty="0" err="1"/>
              <a:t>wt</a:t>
            </a:r>
            <a:r>
              <a:rPr lang="en-US" dirty="0"/>
              <a:t> NSCLC</a:t>
            </a:r>
            <a:r>
              <a:rPr lang="en-US" baseline="30000" dirty="0"/>
              <a:t>5</a:t>
            </a:r>
          </a:p>
          <a:p>
            <a:r>
              <a:rPr lang="en-US" dirty="0" err="1"/>
              <a:t>Afatinib</a:t>
            </a:r>
            <a:r>
              <a:rPr lang="en-US" dirty="0"/>
              <a:t> could confer additional benefit over </a:t>
            </a:r>
            <a:r>
              <a:rPr lang="en-US" dirty="0" err="1"/>
              <a:t>erlotinib</a:t>
            </a:r>
            <a:endParaRPr lang="en-US" dirty="0"/>
          </a:p>
          <a:p>
            <a:pPr lvl="1"/>
            <a:r>
              <a:rPr lang="en-US" dirty="0"/>
              <a:t>Irreversible inhibition of signaling from ErbB1(EGFR), HER2 to </a:t>
            </a:r>
            <a:r>
              <a:rPr lang="en-US" dirty="0" smtClean="0"/>
              <a:t>HER4</a:t>
            </a:r>
            <a:r>
              <a:rPr lang="en-US" baseline="30000" dirty="0" smtClean="0"/>
              <a:t>6</a:t>
            </a:r>
            <a:endParaRPr lang="en-US" baseline="30000" dirty="0"/>
          </a:p>
        </p:txBody>
      </p:sp>
      <p:sp>
        <p:nvSpPr>
          <p:cNvPr id="14" name="Rectangle 13"/>
          <p:cNvSpPr/>
          <p:nvPr/>
        </p:nvSpPr>
        <p:spPr>
          <a:xfrm>
            <a:off x="133350" y="6133744"/>
            <a:ext cx="7448716" cy="553998"/>
          </a:xfrm>
          <a:prstGeom prst="rect">
            <a:avLst/>
          </a:prstGeom>
        </p:spPr>
        <p:txBody>
          <a:bodyPr wrap="square" anchor="b">
            <a:spAutoFit/>
          </a:bodyPr>
          <a:lstStyle/>
          <a:p>
            <a:pPr>
              <a:spcBef>
                <a:spcPts val="400"/>
              </a:spcBef>
            </a:pPr>
            <a:r>
              <a:rPr lang="en-US" sz="1000" dirty="0" smtClean="0">
                <a:solidFill>
                  <a:schemeClr val="tx1">
                    <a:lumMod val="65000"/>
                    <a:lumOff val="35000"/>
                  </a:schemeClr>
                </a:solidFill>
              </a:rPr>
              <a:t>1</a:t>
            </a:r>
            <a:r>
              <a:rPr lang="en-US" sz="1000" dirty="0">
                <a:solidFill>
                  <a:schemeClr val="tx1">
                    <a:lumMod val="65000"/>
                    <a:lumOff val="35000"/>
                  </a:schemeClr>
                </a:solidFill>
              </a:rPr>
              <a:t>. </a:t>
            </a:r>
            <a:r>
              <a:rPr lang="en-US" sz="1000" dirty="0" err="1">
                <a:solidFill>
                  <a:schemeClr val="tx1">
                    <a:lumMod val="65000"/>
                    <a:lumOff val="35000"/>
                  </a:schemeClr>
                </a:solidFill>
              </a:rPr>
              <a:t>Heinmoller</a:t>
            </a:r>
            <a:r>
              <a:rPr lang="en-US" sz="1000" dirty="0">
                <a:solidFill>
                  <a:schemeClr val="tx1">
                    <a:lumMod val="65000"/>
                    <a:lumOff val="35000"/>
                  </a:schemeClr>
                </a:solidFill>
              </a:rPr>
              <a:t> </a:t>
            </a:r>
            <a:r>
              <a:rPr lang="en-US" sz="1000" dirty="0" smtClean="0">
                <a:solidFill>
                  <a:schemeClr val="tx1">
                    <a:lumMod val="65000"/>
                    <a:lumOff val="35000"/>
                  </a:schemeClr>
                </a:solidFill>
              </a:rPr>
              <a:t>et </a:t>
            </a:r>
            <a:r>
              <a:rPr lang="en-US" sz="1000" dirty="0">
                <a:solidFill>
                  <a:schemeClr val="tx1">
                    <a:lumMod val="65000"/>
                    <a:lumOff val="35000"/>
                  </a:schemeClr>
                </a:solidFill>
              </a:rPr>
              <a:t>al. </a:t>
            </a:r>
            <a:r>
              <a:rPr lang="en-US" sz="1000" i="1" dirty="0" err="1">
                <a:solidFill>
                  <a:schemeClr val="tx1">
                    <a:lumMod val="65000"/>
                    <a:lumOff val="35000"/>
                  </a:schemeClr>
                </a:solidFill>
              </a:rPr>
              <a:t>Clin</a:t>
            </a:r>
            <a:r>
              <a:rPr lang="en-US" sz="1000" i="1" dirty="0">
                <a:solidFill>
                  <a:schemeClr val="tx1">
                    <a:lumMod val="65000"/>
                    <a:lumOff val="35000"/>
                  </a:schemeClr>
                </a:solidFill>
              </a:rPr>
              <a:t> Cancer </a:t>
            </a:r>
            <a:r>
              <a:rPr lang="en-US" sz="1000" i="1" dirty="0" smtClean="0">
                <a:solidFill>
                  <a:schemeClr val="tx1">
                    <a:lumMod val="65000"/>
                    <a:lumOff val="35000"/>
                  </a:schemeClr>
                </a:solidFill>
              </a:rPr>
              <a:t>Res</a:t>
            </a:r>
            <a:r>
              <a:rPr lang="en-US" sz="1000" dirty="0" smtClean="0">
                <a:solidFill>
                  <a:schemeClr val="tx1">
                    <a:lumMod val="65000"/>
                    <a:lumOff val="35000"/>
                  </a:schemeClr>
                </a:solidFill>
              </a:rPr>
              <a:t>. 2003;9:5238; </a:t>
            </a:r>
            <a:r>
              <a:rPr lang="en-US" sz="1000" dirty="0">
                <a:solidFill>
                  <a:schemeClr val="tx1">
                    <a:lumMod val="65000"/>
                    <a:lumOff val="35000"/>
                  </a:schemeClr>
                </a:solidFill>
              </a:rPr>
              <a:t>2. </a:t>
            </a:r>
            <a:r>
              <a:rPr lang="en-US" sz="1000" dirty="0" err="1">
                <a:solidFill>
                  <a:schemeClr val="tx1">
                    <a:lumMod val="65000"/>
                    <a:lumOff val="35000"/>
                  </a:schemeClr>
                </a:solidFill>
              </a:rPr>
              <a:t>Ugocsai</a:t>
            </a:r>
            <a:r>
              <a:rPr lang="en-US" sz="1000" dirty="0">
                <a:solidFill>
                  <a:schemeClr val="tx1">
                    <a:lumMod val="65000"/>
                    <a:lumOff val="35000"/>
                  </a:schemeClr>
                </a:solidFill>
              </a:rPr>
              <a:t> </a:t>
            </a:r>
            <a:r>
              <a:rPr lang="en-US" sz="1000" dirty="0" smtClean="0">
                <a:solidFill>
                  <a:schemeClr val="tx1">
                    <a:lumMod val="65000"/>
                    <a:lumOff val="35000"/>
                  </a:schemeClr>
                </a:solidFill>
              </a:rPr>
              <a:t>et </a:t>
            </a:r>
            <a:r>
              <a:rPr lang="en-US" sz="1000" dirty="0">
                <a:solidFill>
                  <a:schemeClr val="tx1">
                    <a:lumMod val="65000"/>
                    <a:lumOff val="35000"/>
                  </a:schemeClr>
                </a:solidFill>
              </a:rPr>
              <a:t>al. </a:t>
            </a:r>
            <a:r>
              <a:rPr lang="en-US" sz="1000" i="1" dirty="0">
                <a:solidFill>
                  <a:schemeClr val="tx1">
                    <a:lumMod val="65000"/>
                    <a:lumOff val="35000"/>
                  </a:schemeClr>
                </a:solidFill>
              </a:rPr>
              <a:t>Anticancer </a:t>
            </a:r>
            <a:r>
              <a:rPr lang="en-US" sz="1000" i="1" dirty="0" smtClean="0">
                <a:solidFill>
                  <a:schemeClr val="tx1">
                    <a:lumMod val="65000"/>
                    <a:lumOff val="35000"/>
                  </a:schemeClr>
                </a:solidFill>
              </a:rPr>
              <a:t>Res</a:t>
            </a:r>
            <a:r>
              <a:rPr lang="en-US" sz="1000" dirty="0" smtClean="0">
                <a:solidFill>
                  <a:schemeClr val="tx1">
                    <a:lumMod val="65000"/>
                    <a:lumOff val="35000"/>
                  </a:schemeClr>
                </a:solidFill>
              </a:rPr>
              <a:t>. 2005;25:3061; </a:t>
            </a:r>
            <a:r>
              <a:rPr lang="en-US" sz="1000" dirty="0">
                <a:solidFill>
                  <a:schemeClr val="tx1">
                    <a:lumMod val="65000"/>
                    <a:lumOff val="35000"/>
                  </a:schemeClr>
                </a:solidFill>
              </a:rPr>
              <a:t>3. Cancer Genome Atlas Research Network. </a:t>
            </a:r>
            <a:r>
              <a:rPr lang="en-US" sz="1000" i="1" dirty="0" smtClean="0">
                <a:solidFill>
                  <a:schemeClr val="tx1">
                    <a:lumMod val="65000"/>
                    <a:lumOff val="35000"/>
                  </a:schemeClr>
                </a:solidFill>
              </a:rPr>
              <a:t>Nature</a:t>
            </a:r>
            <a:r>
              <a:rPr lang="en-US" sz="1000" dirty="0" smtClean="0">
                <a:solidFill>
                  <a:schemeClr val="tx1">
                    <a:lumMod val="65000"/>
                    <a:lumOff val="35000"/>
                  </a:schemeClr>
                </a:solidFill>
              </a:rPr>
              <a:t>. 2012;489:519; 4</a:t>
            </a:r>
            <a:r>
              <a:rPr lang="en-US" sz="1000" dirty="0">
                <a:solidFill>
                  <a:schemeClr val="tx1">
                    <a:lumMod val="65000"/>
                    <a:lumOff val="35000"/>
                  </a:schemeClr>
                </a:solidFill>
              </a:rPr>
              <a:t>. Lee </a:t>
            </a:r>
            <a:r>
              <a:rPr lang="en-US" sz="1000" dirty="0" smtClean="0">
                <a:solidFill>
                  <a:schemeClr val="tx1">
                    <a:lumMod val="65000"/>
                    <a:lumOff val="35000"/>
                  </a:schemeClr>
                </a:solidFill>
              </a:rPr>
              <a:t>et </a:t>
            </a:r>
            <a:r>
              <a:rPr lang="en-US" sz="1000" dirty="0">
                <a:solidFill>
                  <a:schemeClr val="tx1">
                    <a:lumMod val="65000"/>
                    <a:lumOff val="35000"/>
                  </a:schemeClr>
                </a:solidFill>
              </a:rPr>
              <a:t>al. </a:t>
            </a:r>
            <a:r>
              <a:rPr lang="en-GB" sz="1000" i="1" dirty="0">
                <a:solidFill>
                  <a:schemeClr val="tx1">
                    <a:lumMod val="65000"/>
                    <a:lumOff val="35000"/>
                  </a:schemeClr>
                </a:solidFill>
              </a:rPr>
              <a:t>J Natl Cancer Inst</a:t>
            </a:r>
            <a:r>
              <a:rPr lang="en-GB" sz="1000" dirty="0">
                <a:solidFill>
                  <a:schemeClr val="tx1">
                    <a:lumMod val="65000"/>
                    <a:lumOff val="35000"/>
                  </a:schemeClr>
                </a:solidFill>
              </a:rPr>
              <a:t>. </a:t>
            </a:r>
            <a:r>
              <a:rPr lang="en-GB" sz="1000" dirty="0" smtClean="0">
                <a:solidFill>
                  <a:schemeClr val="tx1">
                    <a:lumMod val="65000"/>
                    <a:lumOff val="35000"/>
                  </a:schemeClr>
                </a:solidFill>
              </a:rPr>
              <a:t>2013;105:595</a:t>
            </a:r>
            <a:r>
              <a:rPr lang="en-US" sz="1000" dirty="0" smtClean="0">
                <a:solidFill>
                  <a:schemeClr val="tx1">
                    <a:lumMod val="65000"/>
                    <a:lumOff val="35000"/>
                  </a:schemeClr>
                </a:solidFill>
              </a:rPr>
              <a:t>; 5</a:t>
            </a:r>
            <a:r>
              <a:rPr lang="en-US" sz="1000" dirty="0">
                <a:solidFill>
                  <a:schemeClr val="tx1">
                    <a:lumMod val="65000"/>
                    <a:lumOff val="35000"/>
                  </a:schemeClr>
                </a:solidFill>
              </a:rPr>
              <a:t>. Li </a:t>
            </a:r>
            <a:r>
              <a:rPr lang="en-US" sz="1000" dirty="0" smtClean="0">
                <a:solidFill>
                  <a:schemeClr val="tx1">
                    <a:lumMod val="65000"/>
                    <a:lumOff val="35000"/>
                  </a:schemeClr>
                </a:solidFill>
              </a:rPr>
              <a:t>et </a:t>
            </a:r>
            <a:r>
              <a:rPr lang="en-US" sz="1000" dirty="0">
                <a:solidFill>
                  <a:schemeClr val="tx1">
                    <a:lumMod val="65000"/>
                    <a:lumOff val="35000"/>
                  </a:schemeClr>
                </a:solidFill>
              </a:rPr>
              <a:t>al.</a:t>
            </a:r>
            <a:r>
              <a:rPr lang="pt-BR" sz="1000" dirty="0">
                <a:solidFill>
                  <a:schemeClr val="tx1">
                    <a:lumMod val="65000"/>
                    <a:lumOff val="35000"/>
                  </a:schemeClr>
                </a:solidFill>
              </a:rPr>
              <a:t> </a:t>
            </a:r>
            <a:r>
              <a:rPr lang="pt-BR" sz="1000" i="1" dirty="0">
                <a:solidFill>
                  <a:schemeClr val="tx1">
                    <a:lumMod val="65000"/>
                    <a:lumOff val="35000"/>
                  </a:schemeClr>
                </a:solidFill>
              </a:rPr>
              <a:t>PLoS </a:t>
            </a:r>
            <a:r>
              <a:rPr lang="pt-BR" sz="1000" i="1" dirty="0" smtClean="0">
                <a:solidFill>
                  <a:schemeClr val="tx1">
                    <a:lumMod val="65000"/>
                    <a:lumOff val="35000"/>
                  </a:schemeClr>
                </a:solidFill>
              </a:rPr>
              <a:t>One</a:t>
            </a:r>
            <a:r>
              <a:rPr lang="pt-BR" sz="1000" dirty="0" smtClean="0">
                <a:solidFill>
                  <a:schemeClr val="tx1">
                    <a:lumMod val="65000"/>
                    <a:lumOff val="35000"/>
                  </a:schemeClr>
                </a:solidFill>
              </a:rPr>
              <a:t>. </a:t>
            </a:r>
            <a:r>
              <a:rPr lang="pt-BR" sz="1000" dirty="0">
                <a:solidFill>
                  <a:schemeClr val="tx1">
                    <a:lumMod val="65000"/>
                    <a:lumOff val="35000"/>
                  </a:schemeClr>
                </a:solidFill>
              </a:rPr>
              <a:t>2014;9(7):</a:t>
            </a:r>
            <a:r>
              <a:rPr lang="pt-BR" sz="1000" dirty="0" smtClean="0">
                <a:solidFill>
                  <a:schemeClr val="tx1">
                    <a:lumMod val="65000"/>
                    <a:lumOff val="35000"/>
                  </a:schemeClr>
                </a:solidFill>
              </a:rPr>
              <a:t>e102777;</a:t>
            </a:r>
            <a:r>
              <a:rPr lang="en-US" sz="1000" dirty="0" smtClean="0">
                <a:solidFill>
                  <a:schemeClr val="tx1">
                    <a:lumMod val="65000"/>
                    <a:lumOff val="35000"/>
                  </a:schemeClr>
                </a:solidFill>
              </a:rPr>
              <a:t> </a:t>
            </a:r>
            <a:r>
              <a:rPr lang="en-US" sz="1000" dirty="0">
                <a:solidFill>
                  <a:schemeClr val="tx1">
                    <a:lumMod val="65000"/>
                    <a:lumOff val="35000"/>
                  </a:schemeClr>
                </a:solidFill>
              </a:rPr>
              <a:t>6. </a:t>
            </a:r>
            <a:r>
              <a:rPr lang="en-US" sz="1000" dirty="0" err="1">
                <a:solidFill>
                  <a:schemeClr val="tx1">
                    <a:lumMod val="65000"/>
                    <a:lumOff val="35000"/>
                  </a:schemeClr>
                </a:solidFill>
              </a:rPr>
              <a:t>Solca</a:t>
            </a:r>
            <a:r>
              <a:rPr lang="en-US" sz="1000" dirty="0">
                <a:solidFill>
                  <a:schemeClr val="tx1">
                    <a:lumMod val="65000"/>
                    <a:lumOff val="35000"/>
                  </a:schemeClr>
                </a:solidFill>
              </a:rPr>
              <a:t> </a:t>
            </a:r>
            <a:r>
              <a:rPr lang="en-US" sz="1000" dirty="0" smtClean="0">
                <a:solidFill>
                  <a:schemeClr val="tx1">
                    <a:lumMod val="65000"/>
                    <a:lumOff val="35000"/>
                  </a:schemeClr>
                </a:solidFill>
              </a:rPr>
              <a:t>et </a:t>
            </a:r>
            <a:r>
              <a:rPr lang="en-US" sz="1000" dirty="0">
                <a:solidFill>
                  <a:schemeClr val="tx1">
                    <a:lumMod val="65000"/>
                    <a:lumOff val="35000"/>
                  </a:schemeClr>
                </a:solidFill>
              </a:rPr>
              <a:t>al. </a:t>
            </a:r>
            <a:r>
              <a:rPr lang="en-US" sz="1000" i="1" dirty="0">
                <a:solidFill>
                  <a:schemeClr val="tx1">
                    <a:lumMod val="65000"/>
                    <a:lumOff val="35000"/>
                  </a:schemeClr>
                </a:solidFill>
              </a:rPr>
              <a:t>J </a:t>
            </a:r>
            <a:r>
              <a:rPr lang="en-US" sz="1000" i="1" dirty="0" err="1">
                <a:solidFill>
                  <a:schemeClr val="tx1">
                    <a:lumMod val="65000"/>
                    <a:lumOff val="35000"/>
                  </a:schemeClr>
                </a:solidFill>
              </a:rPr>
              <a:t>Pharmacol</a:t>
            </a:r>
            <a:r>
              <a:rPr lang="en-US" sz="1000" i="1" dirty="0">
                <a:solidFill>
                  <a:schemeClr val="tx1">
                    <a:lumMod val="65000"/>
                    <a:lumOff val="35000"/>
                  </a:schemeClr>
                </a:solidFill>
              </a:rPr>
              <a:t> </a:t>
            </a:r>
            <a:r>
              <a:rPr lang="en-US" sz="1000" i="1" dirty="0" err="1">
                <a:solidFill>
                  <a:schemeClr val="tx1">
                    <a:lumMod val="65000"/>
                    <a:lumOff val="35000"/>
                  </a:schemeClr>
                </a:solidFill>
              </a:rPr>
              <a:t>Exp</a:t>
            </a:r>
            <a:r>
              <a:rPr lang="en-US" sz="1000" i="1" dirty="0">
                <a:solidFill>
                  <a:schemeClr val="tx1">
                    <a:lumMod val="65000"/>
                    <a:lumOff val="35000"/>
                  </a:schemeClr>
                </a:solidFill>
              </a:rPr>
              <a:t> </a:t>
            </a:r>
            <a:r>
              <a:rPr lang="en-US" sz="1000" i="1" dirty="0" err="1" smtClean="0">
                <a:solidFill>
                  <a:schemeClr val="tx1">
                    <a:lumMod val="65000"/>
                    <a:lumOff val="35000"/>
                  </a:schemeClr>
                </a:solidFill>
              </a:rPr>
              <a:t>Ther</a:t>
            </a:r>
            <a:r>
              <a:rPr lang="en-US" sz="1000" dirty="0" smtClean="0">
                <a:solidFill>
                  <a:schemeClr val="tx1">
                    <a:lumMod val="65000"/>
                    <a:lumOff val="35000"/>
                  </a:schemeClr>
                </a:solidFill>
              </a:rPr>
              <a:t>. 2012;343:342.</a:t>
            </a:r>
            <a:endParaRPr lang="en-US" sz="1000" dirty="0">
              <a:solidFill>
                <a:schemeClr val="tx1">
                  <a:lumMod val="65000"/>
                  <a:lumOff val="35000"/>
                </a:schemeClr>
              </a:solidFill>
            </a:endParaRPr>
          </a:p>
        </p:txBody>
      </p:sp>
    </p:spTree>
    <p:extLst>
      <p:ext uri="{BB962C8B-B14F-4D97-AF65-F5344CB8AC3E}">
        <p14:creationId xmlns:p14="http://schemas.microsoft.com/office/powerpoint/2010/main" val="23247716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Group 15"/>
          <p:cNvGrpSpPr/>
          <p:nvPr/>
        </p:nvGrpSpPr>
        <p:grpSpPr>
          <a:xfrm>
            <a:off x="4386706" y="3124565"/>
            <a:ext cx="585239" cy="1086727"/>
            <a:chOff x="4260656" y="1740367"/>
            <a:chExt cx="608460" cy="1061405"/>
          </a:xfrm>
          <a:effectLst/>
        </p:grpSpPr>
        <p:cxnSp>
          <p:nvCxnSpPr>
            <p:cNvPr id="9" name="Elbow Connector 8"/>
            <p:cNvCxnSpPr/>
            <p:nvPr/>
          </p:nvCxnSpPr>
          <p:spPr>
            <a:xfrm>
              <a:off x="4260656" y="1740367"/>
              <a:ext cx="607088" cy="534612"/>
            </a:xfrm>
            <a:prstGeom prst="bentConnector3">
              <a:avLst/>
            </a:prstGeom>
            <a:ln w="38100" cap="sq">
              <a:solidFill>
                <a:schemeClr val="tx1">
                  <a:lumMod val="65000"/>
                  <a:lumOff val="35000"/>
                </a:schemeClr>
              </a:solidFill>
              <a:miter lim="800000"/>
              <a:headEnd type="none" w="med" len="med"/>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28" name="Elbow Connector 27"/>
            <p:cNvCxnSpPr/>
            <p:nvPr/>
          </p:nvCxnSpPr>
          <p:spPr>
            <a:xfrm flipV="1">
              <a:off x="4262028" y="2267160"/>
              <a:ext cx="607088" cy="534612"/>
            </a:xfrm>
            <a:prstGeom prst="bentConnector3">
              <a:avLst/>
            </a:prstGeom>
            <a:ln w="38100" cap="sq">
              <a:solidFill>
                <a:schemeClr val="tx1">
                  <a:lumMod val="65000"/>
                  <a:lumOff val="35000"/>
                </a:schemeClr>
              </a:solidFill>
              <a:miter lim="800000"/>
              <a:headEnd type="none" w="med" len="med"/>
              <a:tailEnd type="triangle" w="lg" len="lg"/>
            </a:ln>
            <a:effectLst/>
          </p:spPr>
          <p:style>
            <a:lnRef idx="2">
              <a:schemeClr val="accent1"/>
            </a:lnRef>
            <a:fillRef idx="0">
              <a:schemeClr val="accent1"/>
            </a:fillRef>
            <a:effectRef idx="1">
              <a:schemeClr val="accent1"/>
            </a:effectRef>
            <a:fontRef idx="minor">
              <a:schemeClr val="tx1"/>
            </a:fontRef>
          </p:style>
        </p:cxnSp>
      </p:grpSp>
      <p:sp>
        <p:nvSpPr>
          <p:cNvPr id="3" name="Title 2"/>
          <p:cNvSpPr>
            <a:spLocks noGrp="1"/>
          </p:cNvSpPr>
          <p:nvPr>
            <p:ph type="title"/>
          </p:nvPr>
        </p:nvSpPr>
        <p:spPr/>
        <p:txBody>
          <a:bodyPr/>
          <a:lstStyle/>
          <a:p>
            <a:r>
              <a:rPr lang="en-US" dirty="0" smtClean="0"/>
              <a:t>Study Design</a:t>
            </a:r>
            <a:endParaRPr lang="en-US" dirty="0"/>
          </a:p>
        </p:txBody>
      </p:sp>
      <p:sp>
        <p:nvSpPr>
          <p:cNvPr id="19" name="AutoShape 20"/>
          <p:cNvSpPr>
            <a:spLocks noChangeArrowheads="1"/>
          </p:cNvSpPr>
          <p:nvPr/>
        </p:nvSpPr>
        <p:spPr bwMode="blackWhite">
          <a:xfrm>
            <a:off x="6828820" y="2531370"/>
            <a:ext cx="1908000" cy="2304000"/>
          </a:xfrm>
          <a:prstGeom prst="roundRect">
            <a:avLst>
              <a:gd name="adj" fmla="val 16667"/>
            </a:avLst>
          </a:prstGeom>
          <a:solidFill>
            <a:schemeClr val="bg2"/>
          </a:solidFill>
          <a:ln w="38100" algn="ctr">
            <a:noFill/>
            <a:round/>
            <a:headEnd/>
            <a:tailEnd/>
          </a:ln>
        </p:spPr>
        <p:txBody>
          <a:bodyPr wrap="none" anchor="ctr"/>
          <a:lstStyle/>
          <a:p>
            <a:pPr algn="ctr"/>
            <a:r>
              <a:rPr lang="en-US" sz="1400" b="1" u="sng" kern="0" dirty="0">
                <a:solidFill>
                  <a:schemeClr val="tx1">
                    <a:lumMod val="65000"/>
                    <a:lumOff val="35000"/>
                  </a:schemeClr>
                </a:solidFill>
              </a:rPr>
              <a:t>Key secondary</a:t>
            </a:r>
            <a:br>
              <a:rPr lang="en-US" sz="1400" b="1" u="sng" kern="0" dirty="0">
                <a:solidFill>
                  <a:schemeClr val="tx1">
                    <a:lumMod val="65000"/>
                    <a:lumOff val="35000"/>
                  </a:schemeClr>
                </a:solidFill>
              </a:rPr>
            </a:br>
            <a:r>
              <a:rPr lang="en-US" sz="1400" b="1" u="sng" kern="0" dirty="0" smtClean="0">
                <a:solidFill>
                  <a:schemeClr val="tx1">
                    <a:lumMod val="65000"/>
                    <a:lumOff val="35000"/>
                  </a:schemeClr>
                </a:solidFill>
              </a:rPr>
              <a:t>endpoint</a:t>
            </a:r>
            <a:endParaRPr lang="en-US" sz="1400" b="1" u="sng" kern="0" dirty="0">
              <a:solidFill>
                <a:schemeClr val="tx1">
                  <a:lumMod val="65000"/>
                  <a:lumOff val="35000"/>
                </a:schemeClr>
              </a:solidFill>
            </a:endParaRPr>
          </a:p>
          <a:p>
            <a:pPr algn="ctr"/>
            <a:endParaRPr lang="en-US" sz="800" b="1" u="sng" kern="0" dirty="0">
              <a:solidFill>
                <a:schemeClr val="tx1">
                  <a:lumMod val="65000"/>
                  <a:lumOff val="35000"/>
                </a:schemeClr>
              </a:solidFill>
            </a:endParaRPr>
          </a:p>
          <a:p>
            <a:pPr algn="ctr"/>
            <a:r>
              <a:rPr lang="en-US" sz="1600" b="1" kern="0" dirty="0">
                <a:solidFill>
                  <a:schemeClr val="tx1">
                    <a:lumMod val="65000"/>
                    <a:lumOff val="35000"/>
                  </a:schemeClr>
                </a:solidFill>
              </a:rPr>
              <a:t> </a:t>
            </a:r>
            <a:r>
              <a:rPr lang="en-US" sz="1600" b="1" kern="0" dirty="0" smtClean="0">
                <a:solidFill>
                  <a:schemeClr val="tx1">
                    <a:lumMod val="65000"/>
                    <a:lumOff val="35000"/>
                  </a:schemeClr>
                </a:solidFill>
              </a:rPr>
              <a:t>OS</a:t>
            </a:r>
            <a:endParaRPr lang="en-US" sz="1600" b="1" kern="0" dirty="0">
              <a:solidFill>
                <a:schemeClr val="tx1">
                  <a:lumMod val="65000"/>
                  <a:lumOff val="35000"/>
                </a:schemeClr>
              </a:solidFill>
            </a:endParaRPr>
          </a:p>
          <a:p>
            <a:pPr algn="ctr"/>
            <a:endParaRPr lang="en-US" sz="800" b="1" kern="0" dirty="0">
              <a:solidFill>
                <a:schemeClr val="tx1">
                  <a:lumMod val="65000"/>
                  <a:lumOff val="35000"/>
                </a:schemeClr>
              </a:solidFill>
            </a:endParaRPr>
          </a:p>
          <a:p>
            <a:pPr algn="ctr"/>
            <a:r>
              <a:rPr lang="en-US" sz="1400" b="1" kern="0" dirty="0">
                <a:solidFill>
                  <a:schemeClr val="tx1">
                    <a:lumMod val="65000"/>
                    <a:lumOff val="35000"/>
                  </a:schemeClr>
                </a:solidFill>
              </a:rPr>
              <a:t>Other secondary </a:t>
            </a:r>
            <a:br>
              <a:rPr lang="en-US" sz="1400" b="1" kern="0" dirty="0">
                <a:solidFill>
                  <a:schemeClr val="tx1">
                    <a:lumMod val="65000"/>
                    <a:lumOff val="35000"/>
                  </a:schemeClr>
                </a:solidFill>
              </a:rPr>
            </a:br>
            <a:r>
              <a:rPr lang="en-US" sz="1400" b="1" kern="0" dirty="0" smtClean="0">
                <a:solidFill>
                  <a:schemeClr val="tx1">
                    <a:lumMod val="65000"/>
                    <a:lumOff val="35000"/>
                  </a:schemeClr>
                </a:solidFill>
              </a:rPr>
              <a:t>endpoints</a:t>
            </a:r>
            <a:r>
              <a:rPr lang="en-US" sz="1400" b="1" kern="0" dirty="0">
                <a:solidFill>
                  <a:schemeClr val="tx1">
                    <a:lumMod val="65000"/>
                    <a:lumOff val="35000"/>
                  </a:schemeClr>
                </a:solidFill>
              </a:rPr>
              <a:t>:</a:t>
            </a:r>
          </a:p>
          <a:p>
            <a:pPr algn="ctr"/>
            <a:r>
              <a:rPr lang="en-US" sz="1400" b="1" kern="0" dirty="0">
                <a:solidFill>
                  <a:schemeClr val="tx1">
                    <a:lumMod val="65000"/>
                    <a:lumOff val="35000"/>
                  </a:schemeClr>
                </a:solidFill>
              </a:rPr>
              <a:t>ORR, DCR, </a:t>
            </a:r>
          </a:p>
          <a:p>
            <a:pPr algn="ctr"/>
            <a:r>
              <a:rPr lang="en-US" sz="1400" b="1" kern="0" dirty="0" err="1" smtClean="0">
                <a:solidFill>
                  <a:schemeClr val="tx1">
                    <a:lumMod val="65000"/>
                    <a:lumOff val="35000"/>
                  </a:schemeClr>
                </a:solidFill>
              </a:rPr>
              <a:t>tumour</a:t>
            </a:r>
            <a:r>
              <a:rPr lang="en-US" sz="1400" b="1" kern="0" dirty="0" smtClean="0">
                <a:solidFill>
                  <a:schemeClr val="tx1">
                    <a:lumMod val="65000"/>
                    <a:lumOff val="35000"/>
                  </a:schemeClr>
                </a:solidFill>
              </a:rPr>
              <a:t> </a:t>
            </a:r>
            <a:r>
              <a:rPr lang="en-US" sz="1400" b="1" kern="0" dirty="0">
                <a:solidFill>
                  <a:schemeClr val="tx1">
                    <a:lumMod val="65000"/>
                    <a:lumOff val="35000"/>
                  </a:schemeClr>
                </a:solidFill>
              </a:rPr>
              <a:t>shrinkage, </a:t>
            </a:r>
          </a:p>
          <a:p>
            <a:pPr algn="ctr"/>
            <a:r>
              <a:rPr lang="en-US" sz="1400" b="1" kern="0" dirty="0">
                <a:solidFill>
                  <a:schemeClr val="tx1">
                    <a:lumMod val="65000"/>
                    <a:lumOff val="35000"/>
                  </a:schemeClr>
                </a:solidFill>
              </a:rPr>
              <a:t>PRO, safety </a:t>
            </a:r>
          </a:p>
        </p:txBody>
      </p:sp>
      <p:grpSp>
        <p:nvGrpSpPr>
          <p:cNvPr id="22" name="Group 21"/>
          <p:cNvGrpSpPr/>
          <p:nvPr/>
        </p:nvGrpSpPr>
        <p:grpSpPr>
          <a:xfrm>
            <a:off x="2099566" y="3136580"/>
            <a:ext cx="1207500" cy="1061827"/>
            <a:chOff x="2430902" y="1948710"/>
            <a:chExt cx="975238" cy="982202"/>
          </a:xfrm>
        </p:grpSpPr>
        <p:cxnSp>
          <p:nvCxnSpPr>
            <p:cNvPr id="8" name="Elbow Connector 7"/>
            <p:cNvCxnSpPr/>
            <p:nvPr/>
          </p:nvCxnSpPr>
          <p:spPr>
            <a:xfrm flipV="1">
              <a:off x="2430902" y="1948710"/>
              <a:ext cx="975238" cy="494522"/>
            </a:xfrm>
            <a:prstGeom prst="bentConnector3">
              <a:avLst/>
            </a:prstGeom>
            <a:ln w="38100" cap="sq">
              <a:solidFill>
                <a:schemeClr val="tx1">
                  <a:lumMod val="65000"/>
                  <a:lumOff val="35000"/>
                </a:schemeClr>
              </a:solidFill>
              <a:miter lim="800000"/>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21" name="Elbow Connector 20"/>
            <p:cNvCxnSpPr/>
            <p:nvPr/>
          </p:nvCxnSpPr>
          <p:spPr>
            <a:xfrm>
              <a:off x="2430902" y="2436390"/>
              <a:ext cx="975238" cy="494522"/>
            </a:xfrm>
            <a:prstGeom prst="bentConnector3">
              <a:avLst/>
            </a:prstGeom>
            <a:ln w="38100" cap="sq">
              <a:solidFill>
                <a:schemeClr val="tx1">
                  <a:lumMod val="65000"/>
                  <a:lumOff val="35000"/>
                </a:schemeClr>
              </a:solidFill>
              <a:miter lim="800000"/>
              <a:tailEnd type="triangle" w="lg" len="lg"/>
            </a:ln>
            <a:effectLst/>
          </p:spPr>
          <p:style>
            <a:lnRef idx="2">
              <a:schemeClr val="accent1"/>
            </a:lnRef>
            <a:fillRef idx="0">
              <a:schemeClr val="accent1"/>
            </a:fillRef>
            <a:effectRef idx="1">
              <a:schemeClr val="accent1"/>
            </a:effectRef>
            <a:fontRef idx="minor">
              <a:schemeClr val="tx1"/>
            </a:fontRef>
          </p:style>
        </p:cxnSp>
      </p:grpSp>
      <p:sp>
        <p:nvSpPr>
          <p:cNvPr id="23" name="TextBox 22"/>
          <p:cNvSpPr txBox="1"/>
          <p:nvPr/>
        </p:nvSpPr>
        <p:spPr>
          <a:xfrm>
            <a:off x="2714001" y="3442257"/>
            <a:ext cx="630301" cy="461665"/>
          </a:xfrm>
          <a:prstGeom prst="rect">
            <a:avLst/>
          </a:prstGeom>
          <a:noFill/>
        </p:spPr>
        <p:txBody>
          <a:bodyPr wrap="none" rtlCol="0">
            <a:spAutoFit/>
          </a:bodyPr>
          <a:lstStyle/>
          <a:p>
            <a:r>
              <a:rPr lang="en-GB" sz="2400" b="1" dirty="0">
                <a:solidFill>
                  <a:schemeClr val="tx1">
                    <a:lumMod val="65000"/>
                    <a:lumOff val="35000"/>
                  </a:schemeClr>
                </a:solidFill>
              </a:rPr>
              <a:t>1:1</a:t>
            </a:r>
          </a:p>
        </p:txBody>
      </p:sp>
      <p:sp>
        <p:nvSpPr>
          <p:cNvPr id="24" name="TextBox 23"/>
          <p:cNvSpPr txBox="1"/>
          <p:nvPr/>
        </p:nvSpPr>
        <p:spPr>
          <a:xfrm>
            <a:off x="2485991" y="2040041"/>
            <a:ext cx="2520000" cy="578882"/>
          </a:xfrm>
          <a:prstGeom prst="roundRect">
            <a:avLst/>
          </a:prstGeom>
          <a:noFill/>
          <a:ln>
            <a:solidFill>
              <a:schemeClr val="accent2"/>
            </a:solidFill>
          </a:ln>
          <a:effectLst/>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en-GB" sz="1400" b="1" dirty="0">
                <a:solidFill>
                  <a:schemeClr val="tx1">
                    <a:lumMod val="65000"/>
                    <a:lumOff val="35000"/>
                  </a:schemeClr>
                </a:solidFill>
              </a:rPr>
              <a:t>Stratified by </a:t>
            </a:r>
            <a:r>
              <a:rPr lang="en-GB" sz="1400" b="1" dirty="0" smtClean="0">
                <a:solidFill>
                  <a:schemeClr val="tx1">
                    <a:lumMod val="65000"/>
                    <a:lumOff val="35000"/>
                  </a:schemeClr>
                </a:solidFill>
              </a:rPr>
              <a:t>East Asian </a:t>
            </a:r>
            <a:r>
              <a:rPr lang="en-GB" sz="1400" b="1" dirty="0">
                <a:solidFill>
                  <a:schemeClr val="tx1">
                    <a:lumMod val="65000"/>
                    <a:lumOff val="35000"/>
                  </a:schemeClr>
                </a:solidFill>
              </a:rPr>
              <a:t>vs </a:t>
            </a:r>
            <a:br>
              <a:rPr lang="en-GB" sz="1400" b="1" dirty="0">
                <a:solidFill>
                  <a:schemeClr val="tx1">
                    <a:lumMod val="65000"/>
                    <a:lumOff val="35000"/>
                  </a:schemeClr>
                </a:solidFill>
              </a:rPr>
            </a:br>
            <a:r>
              <a:rPr lang="en-GB" sz="1400" b="1" dirty="0">
                <a:solidFill>
                  <a:schemeClr val="tx1">
                    <a:lumMod val="65000"/>
                    <a:lumOff val="35000"/>
                  </a:schemeClr>
                </a:solidFill>
              </a:rPr>
              <a:t>non-east Asian</a:t>
            </a:r>
          </a:p>
        </p:txBody>
      </p:sp>
      <p:cxnSp>
        <p:nvCxnSpPr>
          <p:cNvPr id="25" name="Straight Arrow Connector 24"/>
          <p:cNvCxnSpPr/>
          <p:nvPr/>
        </p:nvCxnSpPr>
        <p:spPr>
          <a:xfrm flipV="1">
            <a:off x="6092778" y="3719833"/>
            <a:ext cx="738685" cy="3007"/>
          </a:xfrm>
          <a:prstGeom prst="straightConnector1">
            <a:avLst/>
          </a:prstGeom>
          <a:ln w="38100">
            <a:solidFill>
              <a:schemeClr val="tx1">
                <a:lumMod val="65000"/>
                <a:lumOff val="35000"/>
              </a:schemeClr>
            </a:solidFill>
            <a:tailEnd type="triangle" w="lg" len="lg"/>
          </a:ln>
          <a:effectLst/>
        </p:spPr>
        <p:style>
          <a:lnRef idx="2">
            <a:schemeClr val="accent1"/>
          </a:lnRef>
          <a:fillRef idx="0">
            <a:schemeClr val="accent1"/>
          </a:fillRef>
          <a:effectRef idx="1">
            <a:schemeClr val="accent1"/>
          </a:effectRef>
          <a:fontRef idx="minor">
            <a:schemeClr val="tx1"/>
          </a:fontRef>
        </p:style>
      </p:cxnSp>
      <p:sp>
        <p:nvSpPr>
          <p:cNvPr id="13" name="AutoShape 20"/>
          <p:cNvSpPr>
            <a:spLocks noChangeArrowheads="1"/>
          </p:cNvSpPr>
          <p:nvPr/>
        </p:nvSpPr>
        <p:spPr bwMode="blackWhite">
          <a:xfrm>
            <a:off x="3294482" y="2716202"/>
            <a:ext cx="1080000" cy="828000"/>
          </a:xfrm>
          <a:prstGeom prst="roundRect">
            <a:avLst>
              <a:gd name="adj" fmla="val 16667"/>
            </a:avLst>
          </a:prstGeom>
          <a:solidFill>
            <a:srgbClr val="0070C0"/>
          </a:solidFill>
          <a:ln w="38100" algn="ctr">
            <a:noFill/>
            <a:round/>
            <a:headEnd/>
            <a:tailEnd/>
          </a:ln>
        </p:spPr>
        <p:txBody>
          <a:bodyPr wrap="none" anchor="ctr"/>
          <a:lstStyle/>
          <a:p>
            <a:pPr algn="ctr" fontAlgn="base">
              <a:spcBef>
                <a:spcPct val="0"/>
              </a:spcBef>
              <a:spcAft>
                <a:spcPct val="0"/>
              </a:spcAft>
            </a:pPr>
            <a:r>
              <a:rPr lang="en-US" sz="1400" b="1" dirty="0">
                <a:solidFill>
                  <a:schemeClr val="bg1"/>
                </a:solidFill>
              </a:rPr>
              <a:t>Afatinib</a:t>
            </a:r>
          </a:p>
          <a:p>
            <a:pPr algn="ctr" fontAlgn="base">
              <a:spcBef>
                <a:spcPct val="0"/>
              </a:spcBef>
              <a:spcAft>
                <a:spcPct val="0"/>
              </a:spcAft>
            </a:pPr>
            <a:r>
              <a:rPr lang="en-US" sz="1400" b="1" dirty="0">
                <a:solidFill>
                  <a:schemeClr val="bg1"/>
                </a:solidFill>
              </a:rPr>
              <a:t>40 </a:t>
            </a:r>
            <a:r>
              <a:rPr lang="en-US" sz="1400" b="1" dirty="0" err="1" smtClean="0">
                <a:solidFill>
                  <a:schemeClr val="bg1"/>
                </a:solidFill>
              </a:rPr>
              <a:t>mg</a:t>
            </a:r>
            <a:r>
              <a:rPr lang="en-US" sz="1400" b="1" baseline="30000" dirty="0" err="1" smtClean="0">
                <a:solidFill>
                  <a:schemeClr val="bg1"/>
                </a:solidFill>
              </a:rPr>
              <a:t>a</a:t>
            </a:r>
            <a:r>
              <a:rPr lang="en-US" sz="1400" b="1" dirty="0" smtClean="0">
                <a:solidFill>
                  <a:schemeClr val="bg1"/>
                </a:solidFill>
              </a:rPr>
              <a:t> </a:t>
            </a:r>
            <a:r>
              <a:rPr lang="en-US" sz="1400" b="1" dirty="0">
                <a:solidFill>
                  <a:schemeClr val="bg1"/>
                </a:solidFill>
              </a:rPr>
              <a:t>QD </a:t>
            </a:r>
          </a:p>
        </p:txBody>
      </p:sp>
      <p:sp>
        <p:nvSpPr>
          <p:cNvPr id="14" name="AutoShape 21"/>
          <p:cNvSpPr>
            <a:spLocks noChangeArrowheads="1"/>
          </p:cNvSpPr>
          <p:nvPr/>
        </p:nvSpPr>
        <p:spPr bwMode="ltGray">
          <a:xfrm>
            <a:off x="3294482" y="3797291"/>
            <a:ext cx="1080000" cy="828001"/>
          </a:xfrm>
          <a:prstGeom prst="roundRect">
            <a:avLst>
              <a:gd name="adj" fmla="val 16667"/>
            </a:avLst>
          </a:prstGeom>
          <a:solidFill>
            <a:srgbClr val="717073"/>
          </a:solidFill>
          <a:ln w="38100" algn="ctr">
            <a:noFill/>
            <a:round/>
            <a:headEnd/>
            <a:tailEnd/>
          </a:ln>
        </p:spPr>
        <p:txBody>
          <a:bodyPr wrap="none" anchor="ctr"/>
          <a:lstStyle/>
          <a:p>
            <a:pPr algn="ctr"/>
            <a:r>
              <a:rPr lang="en-US" sz="1400" b="1" dirty="0">
                <a:solidFill>
                  <a:schemeClr val="bg1"/>
                </a:solidFill>
              </a:rPr>
              <a:t>Erlotinib</a:t>
            </a:r>
            <a:br>
              <a:rPr lang="en-US" sz="1400" b="1" dirty="0">
                <a:solidFill>
                  <a:schemeClr val="bg1"/>
                </a:solidFill>
              </a:rPr>
            </a:br>
            <a:r>
              <a:rPr lang="en-US" sz="1400" b="1" dirty="0">
                <a:solidFill>
                  <a:schemeClr val="bg1"/>
                </a:solidFill>
              </a:rPr>
              <a:t>150 </a:t>
            </a:r>
            <a:r>
              <a:rPr lang="en-US" sz="1400" b="1" dirty="0" err="1" smtClean="0">
                <a:solidFill>
                  <a:schemeClr val="bg1"/>
                </a:solidFill>
              </a:rPr>
              <a:t>mg</a:t>
            </a:r>
            <a:r>
              <a:rPr lang="en-US" sz="1400" b="1" baseline="30000" dirty="0" err="1" smtClean="0">
                <a:solidFill>
                  <a:schemeClr val="bg1"/>
                </a:solidFill>
              </a:rPr>
              <a:t>b</a:t>
            </a:r>
            <a:r>
              <a:rPr lang="en-US" sz="1400" b="1" dirty="0" smtClean="0">
                <a:solidFill>
                  <a:schemeClr val="bg1"/>
                </a:solidFill>
              </a:rPr>
              <a:t> </a:t>
            </a:r>
            <a:r>
              <a:rPr lang="en-US" sz="1400" b="1" dirty="0">
                <a:solidFill>
                  <a:schemeClr val="bg1"/>
                </a:solidFill>
              </a:rPr>
              <a:t>QD</a:t>
            </a:r>
          </a:p>
        </p:txBody>
      </p:sp>
      <p:sp>
        <p:nvSpPr>
          <p:cNvPr id="12" name="AutoShape 17"/>
          <p:cNvSpPr>
            <a:spLocks noChangeArrowheads="1"/>
          </p:cNvSpPr>
          <p:nvPr/>
        </p:nvSpPr>
        <p:spPr bwMode="blackWhite">
          <a:xfrm>
            <a:off x="402348" y="1987575"/>
            <a:ext cx="1961481" cy="2969787"/>
          </a:xfrm>
          <a:prstGeom prst="roundRect">
            <a:avLst>
              <a:gd name="adj" fmla="val 11509"/>
            </a:avLst>
          </a:prstGeom>
          <a:solidFill>
            <a:schemeClr val="bg2"/>
          </a:solidFill>
          <a:ln w="38100" algn="ctr">
            <a:noFill/>
            <a:round/>
            <a:headEnd/>
            <a:tailEnd/>
          </a:ln>
        </p:spPr>
        <p:txBody>
          <a:bodyPr wrap="square" tIns="91440" bIns="109728" anchor="ctr">
            <a:spAutoFit/>
          </a:bodyPr>
          <a:lstStyle/>
          <a:p>
            <a:pPr algn="ctr">
              <a:spcAft>
                <a:spcPts val="300"/>
              </a:spcAft>
              <a:defRPr/>
            </a:pPr>
            <a:r>
              <a:rPr lang="en-US" sz="1351" b="1" dirty="0">
                <a:solidFill>
                  <a:schemeClr val="tx1">
                    <a:lumMod val="65000"/>
                    <a:lumOff val="35000"/>
                  </a:schemeClr>
                </a:solidFill>
              </a:rPr>
              <a:t>SCC of the lung </a:t>
            </a:r>
            <a:r>
              <a:rPr lang="en-US" sz="1351" b="1" dirty="0" smtClean="0">
                <a:solidFill>
                  <a:schemeClr val="tx1">
                    <a:lumMod val="65000"/>
                    <a:lumOff val="35000"/>
                  </a:schemeClr>
                </a:solidFill>
              </a:rPr>
              <a:t>(stage </a:t>
            </a:r>
            <a:r>
              <a:rPr lang="en-US" sz="1351" b="1" dirty="0">
                <a:solidFill>
                  <a:schemeClr val="tx1">
                    <a:lumMod val="65000"/>
                    <a:lumOff val="35000"/>
                  </a:schemeClr>
                </a:solidFill>
              </a:rPr>
              <a:t>IIIB/IV</a:t>
            </a:r>
            <a:r>
              <a:rPr lang="en-US" sz="1351" b="1" dirty="0" smtClean="0">
                <a:solidFill>
                  <a:schemeClr val="tx1">
                    <a:lumMod val="65000"/>
                    <a:lumOff val="35000"/>
                  </a:schemeClr>
                </a:solidFill>
              </a:rPr>
              <a:t>)</a:t>
            </a:r>
            <a:endParaRPr lang="en-US" sz="1351" b="1" baseline="30000" dirty="0">
              <a:solidFill>
                <a:schemeClr val="tx1">
                  <a:lumMod val="65000"/>
                  <a:lumOff val="35000"/>
                </a:schemeClr>
              </a:solidFill>
            </a:endParaRPr>
          </a:p>
          <a:p>
            <a:pPr algn="ctr">
              <a:spcAft>
                <a:spcPts val="300"/>
              </a:spcAft>
              <a:defRPr/>
            </a:pPr>
            <a:endParaRPr lang="en-US" sz="1351" b="1" kern="0" baseline="30000" dirty="0">
              <a:solidFill>
                <a:schemeClr val="tx1">
                  <a:lumMod val="65000"/>
                  <a:lumOff val="35000"/>
                </a:schemeClr>
              </a:solidFill>
            </a:endParaRPr>
          </a:p>
          <a:p>
            <a:pPr algn="ctr">
              <a:spcAft>
                <a:spcPts val="300"/>
              </a:spcAft>
              <a:defRPr/>
            </a:pPr>
            <a:r>
              <a:rPr lang="en-US" sz="1351" b="1" kern="0" dirty="0">
                <a:solidFill>
                  <a:schemeClr val="tx1">
                    <a:lumMod val="65000"/>
                    <a:lumOff val="35000"/>
                  </a:schemeClr>
                </a:solidFill>
              </a:rPr>
              <a:t>Progressed after</a:t>
            </a:r>
            <a:br>
              <a:rPr lang="en-US" sz="1351" b="1" kern="0" dirty="0">
                <a:solidFill>
                  <a:schemeClr val="tx1">
                    <a:lumMod val="65000"/>
                    <a:lumOff val="35000"/>
                  </a:schemeClr>
                </a:solidFill>
              </a:rPr>
            </a:br>
            <a:r>
              <a:rPr lang="en-US" sz="1351" b="1" kern="0" dirty="0">
                <a:solidFill>
                  <a:schemeClr val="tx1">
                    <a:lumMod val="65000"/>
                    <a:lumOff val="35000"/>
                  </a:schemeClr>
                </a:solidFill>
              </a:rPr>
              <a:t>≥4 cycles of a</a:t>
            </a:r>
            <a:br>
              <a:rPr lang="en-US" sz="1351" b="1" kern="0" dirty="0">
                <a:solidFill>
                  <a:schemeClr val="tx1">
                    <a:lumMod val="65000"/>
                    <a:lumOff val="35000"/>
                  </a:schemeClr>
                </a:solidFill>
              </a:rPr>
            </a:br>
            <a:r>
              <a:rPr lang="en-US" sz="1351" b="1" kern="0" dirty="0">
                <a:solidFill>
                  <a:schemeClr val="tx1">
                    <a:lumMod val="65000"/>
                    <a:lumOff val="35000"/>
                  </a:schemeClr>
                </a:solidFill>
              </a:rPr>
              <a:t>first-line</a:t>
            </a:r>
            <a:br>
              <a:rPr lang="en-US" sz="1351" b="1" kern="0" dirty="0">
                <a:solidFill>
                  <a:schemeClr val="tx1">
                    <a:lumMod val="65000"/>
                    <a:lumOff val="35000"/>
                  </a:schemeClr>
                </a:solidFill>
              </a:rPr>
            </a:br>
            <a:r>
              <a:rPr lang="en-US" sz="1351" b="1" kern="0" dirty="0" smtClean="0">
                <a:solidFill>
                  <a:schemeClr val="tx1">
                    <a:lumMod val="65000"/>
                    <a:lumOff val="35000"/>
                  </a:schemeClr>
                </a:solidFill>
              </a:rPr>
              <a:t>platinum doublet</a:t>
            </a:r>
            <a:endParaRPr lang="en-US" sz="1351" b="1" kern="0" dirty="0">
              <a:solidFill>
                <a:schemeClr val="tx1">
                  <a:lumMod val="65000"/>
                  <a:lumOff val="35000"/>
                </a:schemeClr>
              </a:solidFill>
            </a:endParaRPr>
          </a:p>
          <a:p>
            <a:pPr algn="ctr">
              <a:spcAft>
                <a:spcPts val="300"/>
              </a:spcAft>
              <a:defRPr/>
            </a:pPr>
            <a:endParaRPr lang="en-US" sz="1351" b="1" kern="0" dirty="0">
              <a:solidFill>
                <a:schemeClr val="tx1">
                  <a:lumMod val="65000"/>
                  <a:lumOff val="35000"/>
                </a:schemeClr>
              </a:solidFill>
            </a:endParaRPr>
          </a:p>
          <a:p>
            <a:pPr algn="ctr">
              <a:spcAft>
                <a:spcPts val="300"/>
              </a:spcAft>
              <a:defRPr/>
            </a:pPr>
            <a:r>
              <a:rPr lang="en-US" sz="1351" b="1" kern="0" dirty="0">
                <a:solidFill>
                  <a:schemeClr val="tx1">
                    <a:lumMod val="65000"/>
                    <a:lumOff val="35000"/>
                  </a:schemeClr>
                </a:solidFill>
              </a:rPr>
              <a:t>ECOG PS 0–1</a:t>
            </a:r>
          </a:p>
          <a:p>
            <a:pPr algn="ctr">
              <a:spcAft>
                <a:spcPts val="300"/>
              </a:spcAft>
              <a:defRPr/>
            </a:pPr>
            <a:endParaRPr lang="en-US" sz="1351" b="1" kern="0" dirty="0">
              <a:solidFill>
                <a:schemeClr val="tx1">
                  <a:lumMod val="65000"/>
                  <a:lumOff val="35000"/>
                </a:schemeClr>
              </a:solidFill>
            </a:endParaRPr>
          </a:p>
          <a:p>
            <a:pPr algn="ctr">
              <a:spcAft>
                <a:spcPts val="300"/>
              </a:spcAft>
              <a:defRPr/>
            </a:pPr>
            <a:r>
              <a:rPr lang="en-US" sz="1351" b="1" kern="0" dirty="0">
                <a:solidFill>
                  <a:schemeClr val="tx1">
                    <a:lumMod val="65000"/>
                    <a:lumOff val="35000"/>
                  </a:schemeClr>
                </a:solidFill>
              </a:rPr>
              <a:t>Adequate organ function</a:t>
            </a:r>
          </a:p>
        </p:txBody>
      </p:sp>
      <p:sp>
        <p:nvSpPr>
          <p:cNvPr id="15" name="AutoShape 20"/>
          <p:cNvSpPr>
            <a:spLocks noChangeArrowheads="1"/>
          </p:cNvSpPr>
          <p:nvPr/>
        </p:nvSpPr>
        <p:spPr bwMode="blackWhite">
          <a:xfrm>
            <a:off x="5031201" y="2866249"/>
            <a:ext cx="1368000" cy="1634247"/>
          </a:xfrm>
          <a:prstGeom prst="roundRect">
            <a:avLst>
              <a:gd name="adj" fmla="val 16667"/>
            </a:avLst>
          </a:prstGeom>
          <a:solidFill>
            <a:schemeClr val="accent2"/>
          </a:solidFill>
          <a:ln w="38100" algn="ctr">
            <a:noFill/>
            <a:round/>
            <a:headEnd/>
            <a:tailEnd/>
          </a:ln>
        </p:spPr>
        <p:txBody>
          <a:bodyPr wrap="none" anchor="ctr"/>
          <a:lstStyle/>
          <a:p>
            <a:pPr algn="ctr"/>
            <a:r>
              <a:rPr lang="en-GB" sz="1400" b="1" u="sng" kern="0" dirty="0">
                <a:solidFill>
                  <a:schemeClr val="tx1">
                    <a:lumMod val="65000"/>
                    <a:lumOff val="35000"/>
                  </a:schemeClr>
                </a:solidFill>
              </a:rPr>
              <a:t>Primary</a:t>
            </a:r>
            <a:br>
              <a:rPr lang="en-GB" sz="1400" b="1" u="sng" kern="0" dirty="0">
                <a:solidFill>
                  <a:schemeClr val="tx1">
                    <a:lumMod val="65000"/>
                    <a:lumOff val="35000"/>
                  </a:schemeClr>
                </a:solidFill>
              </a:rPr>
            </a:br>
            <a:r>
              <a:rPr lang="en-GB" sz="1400" b="1" u="sng" kern="0" dirty="0" smtClean="0">
                <a:solidFill>
                  <a:schemeClr val="tx1">
                    <a:lumMod val="65000"/>
                    <a:lumOff val="35000"/>
                  </a:schemeClr>
                </a:solidFill>
              </a:rPr>
              <a:t>endpoint</a:t>
            </a:r>
            <a:endParaRPr lang="en-GB" sz="1400" b="1" u="sng" kern="0" dirty="0">
              <a:solidFill>
                <a:schemeClr val="tx1">
                  <a:lumMod val="65000"/>
                  <a:lumOff val="35000"/>
                </a:schemeClr>
              </a:solidFill>
            </a:endParaRPr>
          </a:p>
          <a:p>
            <a:pPr algn="ctr"/>
            <a:endParaRPr lang="en-GB" sz="1400" b="1" kern="0" dirty="0">
              <a:solidFill>
                <a:schemeClr val="tx1">
                  <a:lumMod val="65000"/>
                  <a:lumOff val="35000"/>
                </a:schemeClr>
              </a:solidFill>
            </a:endParaRPr>
          </a:p>
          <a:p>
            <a:pPr algn="ctr"/>
            <a:r>
              <a:rPr lang="en-GB" sz="1400" b="1" kern="0" dirty="0">
                <a:solidFill>
                  <a:schemeClr val="tx1">
                    <a:lumMod val="65000"/>
                    <a:lumOff val="35000"/>
                  </a:schemeClr>
                </a:solidFill>
              </a:rPr>
              <a:t>PFS by </a:t>
            </a:r>
            <a:br>
              <a:rPr lang="en-GB" sz="1400" b="1" kern="0" dirty="0">
                <a:solidFill>
                  <a:schemeClr val="tx1">
                    <a:lumMod val="65000"/>
                    <a:lumOff val="35000"/>
                  </a:schemeClr>
                </a:solidFill>
              </a:rPr>
            </a:br>
            <a:r>
              <a:rPr lang="en-GB" sz="1400" b="1" kern="0" dirty="0">
                <a:solidFill>
                  <a:schemeClr val="tx1">
                    <a:lumMod val="65000"/>
                    <a:lumOff val="35000"/>
                  </a:schemeClr>
                </a:solidFill>
              </a:rPr>
              <a:t>independent </a:t>
            </a:r>
          </a:p>
          <a:p>
            <a:pPr algn="ctr"/>
            <a:r>
              <a:rPr lang="en-GB" sz="1400" b="1" kern="0" dirty="0" err="1" smtClean="0">
                <a:solidFill>
                  <a:schemeClr val="tx1">
                    <a:lumMod val="65000"/>
                    <a:lumOff val="35000"/>
                  </a:schemeClr>
                </a:solidFill>
              </a:rPr>
              <a:t>review</a:t>
            </a:r>
            <a:r>
              <a:rPr lang="en-GB" sz="1400" baseline="30000" dirty="0" err="1" smtClean="0">
                <a:solidFill>
                  <a:schemeClr val="tx1">
                    <a:lumMod val="65000"/>
                    <a:lumOff val="35000"/>
                  </a:schemeClr>
                </a:solidFill>
              </a:rPr>
              <a:t>c</a:t>
            </a:r>
            <a:r>
              <a:rPr lang="en-GB" sz="1400" b="1" kern="0" baseline="30000" dirty="0" smtClean="0">
                <a:solidFill>
                  <a:schemeClr val="tx1">
                    <a:lumMod val="65000"/>
                    <a:lumOff val="35000"/>
                  </a:schemeClr>
                </a:solidFill>
              </a:rPr>
              <a:t> </a:t>
            </a:r>
            <a:endParaRPr lang="en-US" sz="1400" b="1" dirty="0">
              <a:solidFill>
                <a:schemeClr val="tx1">
                  <a:lumMod val="65000"/>
                  <a:lumOff val="35000"/>
                </a:schemeClr>
              </a:solidFill>
            </a:endParaRPr>
          </a:p>
        </p:txBody>
      </p:sp>
      <p:sp>
        <p:nvSpPr>
          <p:cNvPr id="11" name="Rectangle 10"/>
          <p:cNvSpPr/>
          <p:nvPr/>
        </p:nvSpPr>
        <p:spPr>
          <a:xfrm>
            <a:off x="67362" y="5878138"/>
            <a:ext cx="6820594" cy="646331"/>
          </a:xfrm>
          <a:prstGeom prst="rect">
            <a:avLst/>
          </a:prstGeom>
        </p:spPr>
        <p:txBody>
          <a:bodyPr wrap="square">
            <a:spAutoFit/>
          </a:bodyPr>
          <a:lstStyle/>
          <a:p>
            <a:pPr marL="57150" indent="-57150"/>
            <a:r>
              <a:rPr lang="en-GB" sz="1200" baseline="30000" dirty="0" err="1" smtClean="0">
                <a:solidFill>
                  <a:schemeClr val="tx1">
                    <a:lumMod val="65000"/>
                    <a:lumOff val="35000"/>
                  </a:schemeClr>
                </a:solidFill>
              </a:rPr>
              <a:t>a</a:t>
            </a:r>
            <a:r>
              <a:rPr lang="en-GB" sz="1200" dirty="0" err="1" smtClean="0">
                <a:solidFill>
                  <a:schemeClr val="tx1">
                    <a:lumMod val="65000"/>
                    <a:lumOff val="35000"/>
                  </a:schemeClr>
                </a:solidFill>
              </a:rPr>
              <a:t>Dose</a:t>
            </a:r>
            <a:r>
              <a:rPr lang="en-GB" sz="1200" dirty="0" smtClean="0">
                <a:solidFill>
                  <a:schemeClr val="tx1">
                    <a:lumMod val="65000"/>
                    <a:lumOff val="35000"/>
                  </a:schemeClr>
                </a:solidFill>
              </a:rPr>
              <a:t> </a:t>
            </a:r>
            <a:r>
              <a:rPr lang="en-GB" sz="1200" dirty="0">
                <a:solidFill>
                  <a:schemeClr val="tx1">
                    <a:lumMod val="65000"/>
                    <a:lumOff val="35000"/>
                  </a:schemeClr>
                </a:solidFill>
              </a:rPr>
              <a:t>escalation to 50 mg and dose reduction to 30 or 20 mg </a:t>
            </a:r>
            <a:r>
              <a:rPr lang="en-GB" sz="1200" dirty="0" smtClean="0">
                <a:solidFill>
                  <a:schemeClr val="tx1">
                    <a:lumMod val="65000"/>
                    <a:lumOff val="35000"/>
                  </a:schemeClr>
                </a:solidFill>
              </a:rPr>
              <a:t>permitted. </a:t>
            </a:r>
          </a:p>
          <a:p>
            <a:pPr marL="57150" indent="-57150"/>
            <a:r>
              <a:rPr lang="en-GB" sz="1200" baseline="30000" dirty="0" err="1" smtClean="0">
                <a:solidFill>
                  <a:schemeClr val="tx1">
                    <a:lumMod val="65000"/>
                    <a:lumOff val="35000"/>
                  </a:schemeClr>
                </a:solidFill>
              </a:rPr>
              <a:t>b</a:t>
            </a:r>
            <a:r>
              <a:rPr lang="en-GB" sz="1200" dirty="0" err="1" smtClean="0">
                <a:solidFill>
                  <a:schemeClr val="tx1">
                    <a:lumMod val="65000"/>
                    <a:lumOff val="35000"/>
                  </a:schemeClr>
                </a:solidFill>
              </a:rPr>
              <a:t>Dose</a:t>
            </a:r>
            <a:r>
              <a:rPr lang="en-GB" sz="1200" dirty="0" smtClean="0">
                <a:solidFill>
                  <a:schemeClr val="tx1">
                    <a:lumMod val="65000"/>
                    <a:lumOff val="35000"/>
                  </a:schemeClr>
                </a:solidFill>
              </a:rPr>
              <a:t> </a:t>
            </a:r>
            <a:r>
              <a:rPr lang="en-GB" sz="1200" dirty="0">
                <a:solidFill>
                  <a:schemeClr val="tx1">
                    <a:lumMod val="65000"/>
                    <a:lumOff val="35000"/>
                  </a:schemeClr>
                </a:solidFill>
              </a:rPr>
              <a:t>reduction to 100 or 50 mg </a:t>
            </a:r>
            <a:r>
              <a:rPr lang="en-GB" sz="1200" dirty="0" smtClean="0">
                <a:solidFill>
                  <a:schemeClr val="tx1">
                    <a:lumMod val="65000"/>
                    <a:lumOff val="35000"/>
                  </a:schemeClr>
                </a:solidFill>
              </a:rPr>
              <a:t>permitted. </a:t>
            </a:r>
            <a:endParaRPr lang="en-GB" sz="1200" dirty="0">
              <a:solidFill>
                <a:schemeClr val="tx1">
                  <a:lumMod val="65000"/>
                  <a:lumOff val="35000"/>
                </a:schemeClr>
              </a:solidFill>
            </a:endParaRPr>
          </a:p>
          <a:p>
            <a:r>
              <a:rPr lang="en-GB" sz="1200" baseline="30000" dirty="0" smtClean="0">
                <a:solidFill>
                  <a:schemeClr val="tx1">
                    <a:lumMod val="65000"/>
                    <a:lumOff val="35000"/>
                  </a:schemeClr>
                </a:solidFill>
              </a:rPr>
              <a:t>c</a:t>
            </a:r>
            <a:r>
              <a:rPr lang="en-US" sz="1200" dirty="0" err="1" smtClean="0">
                <a:solidFill>
                  <a:schemeClr val="tx1">
                    <a:lumMod val="65000"/>
                    <a:lumOff val="35000"/>
                  </a:schemeClr>
                </a:solidFill>
              </a:rPr>
              <a:t>Tumour</a:t>
            </a:r>
            <a:r>
              <a:rPr lang="en-US" sz="1200" dirty="0" smtClean="0">
                <a:solidFill>
                  <a:schemeClr val="tx1">
                    <a:lumMod val="65000"/>
                    <a:lumOff val="35000"/>
                  </a:schemeClr>
                </a:solidFill>
              </a:rPr>
              <a:t> </a:t>
            </a:r>
            <a:r>
              <a:rPr lang="en-US" sz="1200" dirty="0">
                <a:solidFill>
                  <a:schemeClr val="tx1">
                    <a:lumMod val="65000"/>
                    <a:lumOff val="35000"/>
                  </a:schemeClr>
                </a:solidFill>
              </a:rPr>
              <a:t>assessment at </a:t>
            </a:r>
            <a:r>
              <a:rPr lang="en-US" sz="1200" dirty="0" smtClean="0">
                <a:solidFill>
                  <a:schemeClr val="tx1">
                    <a:lumMod val="65000"/>
                    <a:lumOff val="35000"/>
                  </a:schemeClr>
                </a:solidFill>
              </a:rPr>
              <a:t>baseline and weeks </a:t>
            </a:r>
            <a:r>
              <a:rPr lang="en-US" sz="1200" dirty="0">
                <a:solidFill>
                  <a:schemeClr val="tx1">
                    <a:lumMod val="65000"/>
                    <a:lumOff val="35000"/>
                  </a:schemeClr>
                </a:solidFill>
              </a:rPr>
              <a:t>8, </a:t>
            </a:r>
            <a:r>
              <a:rPr lang="en-US" sz="1200" dirty="0" smtClean="0">
                <a:solidFill>
                  <a:schemeClr val="tx1">
                    <a:lumMod val="65000"/>
                    <a:lumOff val="35000"/>
                  </a:schemeClr>
                </a:solidFill>
              </a:rPr>
              <a:t>12, and </a:t>
            </a:r>
            <a:r>
              <a:rPr lang="en-US" sz="1200" dirty="0">
                <a:solidFill>
                  <a:schemeClr val="tx1">
                    <a:lumMod val="65000"/>
                    <a:lumOff val="35000"/>
                  </a:schemeClr>
                </a:solidFill>
              </a:rPr>
              <a:t>16; every 8 weeks </a:t>
            </a:r>
            <a:r>
              <a:rPr lang="en-US" sz="1200" dirty="0" smtClean="0">
                <a:solidFill>
                  <a:schemeClr val="tx1">
                    <a:lumMod val="65000"/>
                    <a:lumOff val="35000"/>
                  </a:schemeClr>
                </a:solidFill>
              </a:rPr>
              <a:t>thereafter. </a:t>
            </a:r>
            <a:endParaRPr lang="en-GB" sz="1200" dirty="0" smtClean="0">
              <a:solidFill>
                <a:schemeClr val="tx1">
                  <a:lumMod val="65000"/>
                  <a:lumOff val="35000"/>
                </a:schemeClr>
              </a:solidFill>
            </a:endParaRPr>
          </a:p>
        </p:txBody>
      </p:sp>
    </p:spTree>
    <p:extLst>
      <p:ext uri="{BB962C8B-B14F-4D97-AF65-F5344CB8AC3E}">
        <p14:creationId xmlns:p14="http://schemas.microsoft.com/office/powerpoint/2010/main" val="19524969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mtClean="0"/>
              <a:t>Timelines</a:t>
            </a:r>
            <a:endParaRPr lang="en-GB" dirty="0"/>
          </a:p>
        </p:txBody>
      </p:sp>
      <p:sp>
        <p:nvSpPr>
          <p:cNvPr id="5" name="Text Placeholder 4"/>
          <p:cNvSpPr>
            <a:spLocks noGrp="1"/>
          </p:cNvSpPr>
          <p:nvPr>
            <p:ph type="body" sz="quarter" idx="4294967295"/>
          </p:nvPr>
        </p:nvSpPr>
        <p:spPr>
          <a:xfrm>
            <a:off x="140801" y="6283419"/>
            <a:ext cx="6912004" cy="401638"/>
          </a:xfrm>
        </p:spPr>
        <p:txBody>
          <a:bodyPr anchor="b"/>
          <a:lstStyle/>
          <a:p>
            <a:pPr marL="0" indent="0">
              <a:buNone/>
            </a:pPr>
            <a:r>
              <a:rPr lang="en-GB" sz="1000" dirty="0" smtClean="0"/>
              <a:t>1. Goss et al. ESMO 2014. Abstract 12220.</a:t>
            </a:r>
            <a:endParaRPr lang="en-GB" sz="1000" dirty="0"/>
          </a:p>
        </p:txBody>
      </p:sp>
      <p:sp>
        <p:nvSpPr>
          <p:cNvPr id="16" name="Rounded Rectangle 15"/>
          <p:cNvSpPr/>
          <p:nvPr/>
        </p:nvSpPr>
        <p:spPr>
          <a:xfrm>
            <a:off x="6939215" y="3671994"/>
            <a:ext cx="1844791" cy="1577791"/>
          </a:xfrm>
          <a:prstGeom prst="roundRect">
            <a:avLst/>
          </a:prstGeom>
          <a:solidFill>
            <a:schemeClr val="accent5"/>
          </a:solidFill>
          <a:ln w="28575">
            <a:noFill/>
          </a:ln>
          <a:effectLst/>
        </p:spPr>
        <p:style>
          <a:lnRef idx="3">
            <a:schemeClr val="lt1"/>
          </a:lnRef>
          <a:fillRef idx="1">
            <a:schemeClr val="accent3"/>
          </a:fillRef>
          <a:effectRef idx="1">
            <a:schemeClr val="accent3"/>
          </a:effectRef>
          <a:fontRef idx="minor">
            <a:schemeClr val="lt1"/>
          </a:fontRef>
        </p:style>
        <p:txBody>
          <a:bodyPr rtlCol="0" anchor="ctr"/>
          <a:lstStyle/>
          <a:p>
            <a:pPr algn="ctr"/>
            <a:r>
              <a:rPr lang="en-GB" b="1" u="sng" dirty="0">
                <a:solidFill>
                  <a:schemeClr val="bg1"/>
                </a:solidFill>
              </a:rPr>
              <a:t>Primary OS analysis</a:t>
            </a:r>
          </a:p>
          <a:p>
            <a:pPr algn="ctr"/>
            <a:r>
              <a:rPr lang="en-GB" b="1" dirty="0">
                <a:solidFill>
                  <a:schemeClr val="bg1"/>
                </a:solidFill>
              </a:rPr>
              <a:t>Updated PFS, ORR, DCR, PRO, safety </a:t>
            </a:r>
          </a:p>
        </p:txBody>
      </p:sp>
      <p:grpSp>
        <p:nvGrpSpPr>
          <p:cNvPr id="7" name="Group 6"/>
          <p:cNvGrpSpPr/>
          <p:nvPr/>
        </p:nvGrpSpPr>
        <p:grpSpPr>
          <a:xfrm>
            <a:off x="133189" y="1940719"/>
            <a:ext cx="8896510" cy="1301714"/>
            <a:chOff x="648522" y="1940719"/>
            <a:chExt cx="7761766" cy="1301714"/>
          </a:xfrm>
        </p:grpSpPr>
        <p:sp>
          <p:nvSpPr>
            <p:cNvPr id="8" name="Rectangle 7"/>
            <p:cNvSpPr/>
            <p:nvPr/>
          </p:nvSpPr>
          <p:spPr>
            <a:xfrm>
              <a:off x="731765" y="2179405"/>
              <a:ext cx="5002699" cy="475041"/>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b="1" dirty="0">
                  <a:solidFill>
                    <a:schemeClr val="tx1">
                      <a:lumMod val="65000"/>
                      <a:lumOff val="35000"/>
                    </a:schemeClr>
                  </a:solidFill>
                </a:rPr>
                <a:t>Recruitment</a:t>
              </a:r>
            </a:p>
          </p:txBody>
        </p:sp>
        <p:sp>
          <p:nvSpPr>
            <p:cNvPr id="9" name="Right Arrow 8"/>
            <p:cNvSpPr/>
            <p:nvPr/>
          </p:nvSpPr>
          <p:spPr>
            <a:xfrm>
              <a:off x="5734464" y="1940719"/>
              <a:ext cx="2675824" cy="950295"/>
            </a:xfrm>
            <a:prstGeom prst="rightArrow">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GB" sz="2400" b="1" dirty="0">
                  <a:solidFill>
                    <a:schemeClr val="tx1">
                      <a:lumMod val="65000"/>
                      <a:lumOff val="35000"/>
                    </a:schemeClr>
                  </a:solidFill>
                </a:rPr>
                <a:t>Follow-up</a:t>
              </a:r>
            </a:p>
          </p:txBody>
        </p:sp>
        <p:sp>
          <p:nvSpPr>
            <p:cNvPr id="10" name="TextBox 9"/>
            <p:cNvSpPr txBox="1"/>
            <p:nvPr/>
          </p:nvSpPr>
          <p:spPr>
            <a:xfrm>
              <a:off x="648522" y="2719216"/>
              <a:ext cx="1534575" cy="307777"/>
            </a:xfrm>
            <a:prstGeom prst="rect">
              <a:avLst/>
            </a:prstGeom>
            <a:noFill/>
          </p:spPr>
          <p:txBody>
            <a:bodyPr wrap="square" rtlCol="0" anchor="ctr">
              <a:spAutoFit/>
            </a:bodyPr>
            <a:lstStyle/>
            <a:p>
              <a:r>
                <a:rPr lang="en-GB" sz="1400" b="1" dirty="0">
                  <a:solidFill>
                    <a:schemeClr val="tx1">
                      <a:lumMod val="65000"/>
                      <a:lumOff val="35000"/>
                    </a:schemeClr>
                  </a:solidFill>
                </a:rPr>
                <a:t>Mar 2012</a:t>
              </a:r>
            </a:p>
          </p:txBody>
        </p:sp>
        <p:sp>
          <p:nvSpPr>
            <p:cNvPr id="11" name="TextBox 10"/>
            <p:cNvSpPr txBox="1"/>
            <p:nvPr/>
          </p:nvSpPr>
          <p:spPr>
            <a:xfrm>
              <a:off x="5103141" y="2719213"/>
              <a:ext cx="1245771" cy="523220"/>
            </a:xfrm>
            <a:prstGeom prst="rect">
              <a:avLst/>
            </a:prstGeom>
            <a:noFill/>
          </p:spPr>
          <p:txBody>
            <a:bodyPr wrap="square" rtlCol="0" anchor="ctr">
              <a:spAutoFit/>
            </a:bodyPr>
            <a:lstStyle/>
            <a:p>
              <a:pPr algn="ctr"/>
              <a:r>
                <a:rPr lang="en-GB" sz="1400" b="1" dirty="0">
                  <a:solidFill>
                    <a:schemeClr val="tx1">
                      <a:lumMod val="65000"/>
                      <a:lumOff val="35000"/>
                    </a:schemeClr>
                  </a:solidFill>
                </a:rPr>
                <a:t>Jan 2014</a:t>
              </a:r>
            </a:p>
            <a:p>
              <a:pPr algn="ctr"/>
              <a:r>
                <a:rPr lang="en-GB" sz="1400" b="1" dirty="0">
                  <a:solidFill>
                    <a:schemeClr val="tx1">
                      <a:lumMod val="65000"/>
                      <a:lumOff val="35000"/>
                    </a:schemeClr>
                  </a:solidFill>
                </a:rPr>
                <a:t>n=795</a:t>
              </a:r>
            </a:p>
          </p:txBody>
        </p:sp>
        <p:sp>
          <p:nvSpPr>
            <p:cNvPr id="12" name="TextBox 11"/>
            <p:cNvSpPr txBox="1"/>
            <p:nvPr/>
          </p:nvSpPr>
          <p:spPr>
            <a:xfrm>
              <a:off x="7024555" y="2719215"/>
              <a:ext cx="1245771" cy="307777"/>
            </a:xfrm>
            <a:prstGeom prst="rect">
              <a:avLst/>
            </a:prstGeom>
            <a:noFill/>
          </p:spPr>
          <p:txBody>
            <a:bodyPr wrap="square" rtlCol="0" anchor="ctr">
              <a:spAutoFit/>
            </a:bodyPr>
            <a:lstStyle/>
            <a:p>
              <a:r>
                <a:rPr lang="en-GB" sz="1400" b="1" dirty="0">
                  <a:solidFill>
                    <a:schemeClr val="tx1">
                      <a:lumMod val="65000"/>
                      <a:lumOff val="35000"/>
                    </a:schemeClr>
                  </a:solidFill>
                </a:rPr>
                <a:t>Mar 2015</a:t>
              </a:r>
            </a:p>
          </p:txBody>
        </p:sp>
        <p:sp>
          <p:nvSpPr>
            <p:cNvPr id="13" name="TextBox 12"/>
            <p:cNvSpPr txBox="1"/>
            <p:nvPr/>
          </p:nvSpPr>
          <p:spPr>
            <a:xfrm>
              <a:off x="3067161" y="2719213"/>
              <a:ext cx="1245771" cy="523220"/>
            </a:xfrm>
            <a:prstGeom prst="rect">
              <a:avLst/>
            </a:prstGeom>
            <a:noFill/>
          </p:spPr>
          <p:txBody>
            <a:bodyPr wrap="square" rtlCol="0" anchor="ctr">
              <a:spAutoFit/>
            </a:bodyPr>
            <a:lstStyle/>
            <a:p>
              <a:pPr algn="ctr"/>
              <a:r>
                <a:rPr lang="en-GB" sz="1400" b="1" dirty="0">
                  <a:solidFill>
                    <a:schemeClr val="tx1">
                      <a:lumMod val="65000"/>
                      <a:lumOff val="35000"/>
                    </a:schemeClr>
                  </a:solidFill>
                </a:rPr>
                <a:t>Oct 2013</a:t>
              </a:r>
            </a:p>
            <a:p>
              <a:pPr algn="ctr"/>
              <a:r>
                <a:rPr lang="en-GB" sz="1400" b="1" dirty="0">
                  <a:solidFill>
                    <a:schemeClr val="tx1">
                      <a:lumMod val="65000"/>
                      <a:lumOff val="35000"/>
                    </a:schemeClr>
                  </a:solidFill>
                </a:rPr>
                <a:t>n=669</a:t>
              </a:r>
            </a:p>
          </p:txBody>
        </p:sp>
        <p:sp>
          <p:nvSpPr>
            <p:cNvPr id="19" name="Flowchart: Connector 18"/>
            <p:cNvSpPr/>
            <p:nvPr/>
          </p:nvSpPr>
          <p:spPr>
            <a:xfrm>
              <a:off x="731766" y="2539970"/>
              <a:ext cx="126111" cy="123044"/>
            </a:xfrm>
            <a:prstGeom prst="flowChartConnector">
              <a:avLst/>
            </a:prstGeom>
            <a:solidFill>
              <a:schemeClr val="bg1">
                <a:lumMod val="50000"/>
              </a:schemeClr>
            </a:solidFill>
            <a:ln w="12700">
              <a:solidFill>
                <a:schemeClr val="tx1"/>
              </a:solidFill>
            </a:ln>
            <a:effectLst/>
          </p:spPr>
          <p:style>
            <a:lnRef idx="3">
              <a:schemeClr val="lt1"/>
            </a:lnRef>
            <a:fillRef idx="1">
              <a:schemeClr val="accent3"/>
            </a:fillRef>
            <a:effectRef idx="1">
              <a:schemeClr val="accent3"/>
            </a:effectRef>
            <a:fontRef idx="minor">
              <a:schemeClr val="lt1"/>
            </a:fontRef>
          </p:style>
          <p:txBody>
            <a:bodyPr rtlCol="0" anchor="ctr"/>
            <a:lstStyle/>
            <a:p>
              <a:pPr algn="ctr"/>
              <a:endParaRPr lang="en-GB" sz="2400">
                <a:solidFill>
                  <a:schemeClr val="tx1">
                    <a:lumMod val="65000"/>
                    <a:lumOff val="35000"/>
                  </a:schemeClr>
                </a:solidFill>
              </a:endParaRPr>
            </a:p>
          </p:txBody>
        </p:sp>
        <p:sp>
          <p:nvSpPr>
            <p:cNvPr id="20" name="Flowchart: Connector 19"/>
            <p:cNvSpPr/>
            <p:nvPr/>
          </p:nvSpPr>
          <p:spPr>
            <a:xfrm>
              <a:off x="3626993" y="2569538"/>
              <a:ext cx="126111" cy="123044"/>
            </a:xfrm>
            <a:prstGeom prst="flowChartConnector">
              <a:avLst/>
            </a:prstGeom>
            <a:solidFill>
              <a:schemeClr val="bg1">
                <a:lumMod val="50000"/>
              </a:schemeClr>
            </a:solidFill>
            <a:ln w="12700">
              <a:solidFill>
                <a:schemeClr val="tx1"/>
              </a:solidFill>
            </a:ln>
            <a:effectLst/>
          </p:spPr>
          <p:style>
            <a:lnRef idx="3">
              <a:schemeClr val="lt1"/>
            </a:lnRef>
            <a:fillRef idx="1">
              <a:schemeClr val="accent3"/>
            </a:fillRef>
            <a:effectRef idx="1">
              <a:schemeClr val="accent3"/>
            </a:effectRef>
            <a:fontRef idx="minor">
              <a:schemeClr val="lt1"/>
            </a:fontRef>
          </p:style>
          <p:txBody>
            <a:bodyPr rtlCol="0" anchor="ctr"/>
            <a:lstStyle/>
            <a:p>
              <a:pPr algn="ctr"/>
              <a:endParaRPr lang="en-GB" sz="2400">
                <a:solidFill>
                  <a:schemeClr val="tx1">
                    <a:lumMod val="65000"/>
                    <a:lumOff val="35000"/>
                  </a:schemeClr>
                </a:solidFill>
              </a:endParaRPr>
            </a:p>
          </p:txBody>
        </p:sp>
        <p:sp>
          <p:nvSpPr>
            <p:cNvPr id="21" name="Flowchart: Connector 20"/>
            <p:cNvSpPr/>
            <p:nvPr/>
          </p:nvSpPr>
          <p:spPr>
            <a:xfrm>
              <a:off x="5662973" y="2544514"/>
              <a:ext cx="126111" cy="123044"/>
            </a:xfrm>
            <a:prstGeom prst="flowChartConnector">
              <a:avLst/>
            </a:prstGeom>
            <a:solidFill>
              <a:schemeClr val="bg1">
                <a:lumMod val="50000"/>
              </a:schemeClr>
            </a:solidFill>
            <a:ln w="12700">
              <a:solidFill>
                <a:schemeClr val="tx1"/>
              </a:solidFill>
            </a:ln>
            <a:effectLst/>
          </p:spPr>
          <p:style>
            <a:lnRef idx="3">
              <a:schemeClr val="lt1"/>
            </a:lnRef>
            <a:fillRef idx="1">
              <a:schemeClr val="accent3"/>
            </a:fillRef>
            <a:effectRef idx="1">
              <a:schemeClr val="accent3"/>
            </a:effectRef>
            <a:fontRef idx="minor">
              <a:schemeClr val="lt1"/>
            </a:fontRef>
          </p:style>
          <p:txBody>
            <a:bodyPr rtlCol="0" anchor="ctr"/>
            <a:lstStyle/>
            <a:p>
              <a:pPr algn="ctr"/>
              <a:endParaRPr lang="en-GB" sz="2400">
                <a:solidFill>
                  <a:schemeClr val="tx1">
                    <a:lumMod val="65000"/>
                    <a:lumOff val="35000"/>
                  </a:schemeClr>
                </a:solidFill>
              </a:endParaRPr>
            </a:p>
          </p:txBody>
        </p:sp>
        <p:sp>
          <p:nvSpPr>
            <p:cNvPr id="22" name="Flowchart: Connector 21"/>
            <p:cNvSpPr/>
            <p:nvPr/>
          </p:nvSpPr>
          <p:spPr>
            <a:xfrm>
              <a:off x="7313690" y="2560434"/>
              <a:ext cx="126111" cy="123044"/>
            </a:xfrm>
            <a:prstGeom prst="flowChartConnector">
              <a:avLst/>
            </a:prstGeom>
            <a:solidFill>
              <a:schemeClr val="bg1">
                <a:lumMod val="50000"/>
              </a:schemeClr>
            </a:solidFill>
            <a:ln w="12700">
              <a:solidFill>
                <a:schemeClr val="tx1"/>
              </a:solidFill>
            </a:ln>
            <a:effectLst/>
          </p:spPr>
          <p:style>
            <a:lnRef idx="3">
              <a:schemeClr val="lt1"/>
            </a:lnRef>
            <a:fillRef idx="1">
              <a:schemeClr val="accent3"/>
            </a:fillRef>
            <a:effectRef idx="1">
              <a:schemeClr val="accent3"/>
            </a:effectRef>
            <a:fontRef idx="minor">
              <a:schemeClr val="lt1"/>
            </a:fontRef>
          </p:style>
          <p:txBody>
            <a:bodyPr rtlCol="0" anchor="ctr"/>
            <a:lstStyle/>
            <a:p>
              <a:pPr algn="ctr"/>
              <a:endParaRPr lang="en-GB" sz="2400">
                <a:solidFill>
                  <a:schemeClr val="tx1">
                    <a:lumMod val="65000"/>
                    <a:lumOff val="35000"/>
                  </a:schemeClr>
                </a:solidFill>
              </a:endParaRPr>
            </a:p>
          </p:txBody>
        </p:sp>
      </p:grpSp>
      <p:cxnSp>
        <p:nvCxnSpPr>
          <p:cNvPr id="23" name="Connecteur droit avec flèche 16"/>
          <p:cNvCxnSpPr/>
          <p:nvPr/>
        </p:nvCxnSpPr>
        <p:spPr>
          <a:xfrm flipV="1">
            <a:off x="3626439" y="3223603"/>
            <a:ext cx="0" cy="504000"/>
          </a:xfrm>
          <a:prstGeom prst="straightConnector1">
            <a:avLst/>
          </a:prstGeom>
          <a:ln>
            <a:solidFill>
              <a:schemeClr val="accent6"/>
            </a:solidFill>
            <a:tailEnd type="arrow"/>
          </a:ln>
          <a:effectLst/>
        </p:spPr>
        <p:style>
          <a:lnRef idx="2">
            <a:schemeClr val="accent2"/>
          </a:lnRef>
          <a:fillRef idx="0">
            <a:schemeClr val="accent2"/>
          </a:fillRef>
          <a:effectRef idx="1">
            <a:schemeClr val="accent2"/>
          </a:effectRef>
          <a:fontRef idx="minor">
            <a:schemeClr val="tx1"/>
          </a:fontRef>
        </p:style>
      </p:cxnSp>
      <p:cxnSp>
        <p:nvCxnSpPr>
          <p:cNvPr id="25" name="Connecteur droit avec flèche 16"/>
          <p:cNvCxnSpPr/>
          <p:nvPr/>
        </p:nvCxnSpPr>
        <p:spPr>
          <a:xfrm flipV="1">
            <a:off x="7861611" y="3027059"/>
            <a:ext cx="0" cy="648000"/>
          </a:xfrm>
          <a:prstGeom prst="straightConnector1">
            <a:avLst/>
          </a:prstGeom>
          <a:ln>
            <a:solidFill>
              <a:schemeClr val="accent5"/>
            </a:solidFill>
            <a:tailEnd type="arrow"/>
          </a:ln>
          <a:effectLst/>
        </p:spPr>
        <p:style>
          <a:lnRef idx="2">
            <a:schemeClr val="accent2"/>
          </a:lnRef>
          <a:fillRef idx="0">
            <a:schemeClr val="accent2"/>
          </a:fillRef>
          <a:effectRef idx="1">
            <a:schemeClr val="accent2"/>
          </a:effectRef>
          <a:fontRef idx="minor">
            <a:schemeClr val="tx1"/>
          </a:fontRef>
        </p:style>
      </p:cxnSp>
      <p:sp>
        <p:nvSpPr>
          <p:cNvPr id="15" name="Rounded Rectangle 14"/>
          <p:cNvSpPr/>
          <p:nvPr/>
        </p:nvSpPr>
        <p:spPr>
          <a:xfrm>
            <a:off x="2714445" y="3662126"/>
            <a:ext cx="1823685" cy="1597525"/>
          </a:xfrm>
          <a:prstGeom prst="roundRect">
            <a:avLst/>
          </a:prstGeom>
          <a:ln w="28575">
            <a:solidFill>
              <a:schemeClr val="accent6"/>
            </a:solidFill>
          </a:ln>
        </p:spPr>
        <p:style>
          <a:lnRef idx="2">
            <a:schemeClr val="accent4"/>
          </a:lnRef>
          <a:fillRef idx="1">
            <a:schemeClr val="lt1"/>
          </a:fillRef>
          <a:effectRef idx="0">
            <a:schemeClr val="accent4"/>
          </a:effectRef>
          <a:fontRef idx="minor">
            <a:schemeClr val="dk1"/>
          </a:fontRef>
        </p:style>
        <p:txBody>
          <a:bodyPr rtlCol="0" anchor="ctr"/>
          <a:lstStyle/>
          <a:p>
            <a:pPr algn="ctr"/>
            <a:r>
              <a:rPr lang="en-GB" sz="2000" b="1" dirty="0">
                <a:solidFill>
                  <a:schemeClr val="tx1">
                    <a:lumMod val="65000"/>
                    <a:lumOff val="35000"/>
                  </a:schemeClr>
                </a:solidFill>
              </a:rPr>
              <a:t>Primary PFS analysis</a:t>
            </a:r>
          </a:p>
          <a:p>
            <a:pPr algn="ctr"/>
            <a:r>
              <a:rPr lang="en-GB" sz="2000" b="1" dirty="0" smtClean="0">
                <a:solidFill>
                  <a:schemeClr val="tx1">
                    <a:lumMod val="65000"/>
                    <a:lumOff val="35000"/>
                  </a:schemeClr>
                </a:solidFill>
              </a:rPr>
              <a:t>ESMO 2014</a:t>
            </a:r>
            <a:r>
              <a:rPr lang="en-GB" sz="2000" b="1" baseline="30000" dirty="0" smtClean="0">
                <a:solidFill>
                  <a:schemeClr val="tx1">
                    <a:lumMod val="65000"/>
                    <a:lumOff val="35000"/>
                  </a:schemeClr>
                </a:solidFill>
              </a:rPr>
              <a:t>1</a:t>
            </a:r>
            <a:r>
              <a:rPr lang="en-GB" sz="2000" dirty="0" smtClean="0">
                <a:solidFill>
                  <a:schemeClr val="tx1">
                    <a:lumMod val="65000"/>
                    <a:lumOff val="35000"/>
                  </a:schemeClr>
                </a:solidFill>
              </a:rPr>
              <a:t> </a:t>
            </a:r>
            <a:endParaRPr lang="en-GB" sz="2000" dirty="0">
              <a:solidFill>
                <a:schemeClr val="tx1">
                  <a:lumMod val="65000"/>
                  <a:lumOff val="35000"/>
                </a:schemeClr>
              </a:solidFill>
            </a:endParaRPr>
          </a:p>
        </p:txBody>
      </p:sp>
    </p:spTree>
    <p:extLst>
      <p:ext uri="{BB962C8B-B14F-4D97-AF65-F5344CB8AC3E}">
        <p14:creationId xmlns:p14="http://schemas.microsoft.com/office/powerpoint/2010/main" val="387299026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smtClean="0"/>
              <a:t>Statistical Assumptions</a:t>
            </a:r>
            <a:endParaRPr lang="en-US" dirty="0"/>
          </a:p>
        </p:txBody>
      </p:sp>
      <p:sp>
        <p:nvSpPr>
          <p:cNvPr id="2" name="Content Placeholder 1"/>
          <p:cNvSpPr>
            <a:spLocks noGrp="1"/>
          </p:cNvSpPr>
          <p:nvPr>
            <p:ph idx="1"/>
          </p:nvPr>
        </p:nvSpPr>
        <p:spPr/>
        <p:txBody>
          <a:bodyPr/>
          <a:lstStyle/>
          <a:p>
            <a:r>
              <a:rPr lang="en-US" b="1" dirty="0" smtClean="0"/>
              <a:t>Primary endpoint</a:t>
            </a:r>
            <a:r>
              <a:rPr lang="en-US" dirty="0" smtClean="0"/>
              <a:t>: PFS by independent radiology review (RECIST version 1.1)</a:t>
            </a:r>
          </a:p>
          <a:p>
            <a:pPr lvl="1"/>
            <a:r>
              <a:rPr lang="en-US" dirty="0" smtClean="0"/>
              <a:t>Required ≥372 PFS events (90% power; HR=0.714</a:t>
            </a:r>
            <a:r>
              <a:rPr lang="en-US" baseline="30000" dirty="0" smtClean="0"/>
              <a:t>a</a:t>
            </a:r>
            <a:r>
              <a:rPr lang="en-US" dirty="0" smtClean="0"/>
              <a:t>; median PFS 10 vs 14 weeks)</a:t>
            </a:r>
          </a:p>
          <a:p>
            <a:pPr lvl="1"/>
            <a:r>
              <a:rPr lang="en-US" b="1" dirty="0" smtClean="0"/>
              <a:t>endpoint was met: </a:t>
            </a:r>
            <a:r>
              <a:rPr lang="en-US" b="1" dirty="0"/>
              <a:t>afatinib significantly improved </a:t>
            </a:r>
            <a:r>
              <a:rPr lang="en-US" b="1" dirty="0" smtClean="0"/>
              <a:t>PFS; HR=0.82; 95% CI, 0.68-1.00; </a:t>
            </a:r>
            <a:r>
              <a:rPr lang="en-US" b="1" i="1" dirty="0" smtClean="0"/>
              <a:t>P</a:t>
            </a:r>
            <a:r>
              <a:rPr lang="en-US" b="1" dirty="0" smtClean="0"/>
              <a:t>=0.0427; median 2.4 vs 1.9 months</a:t>
            </a:r>
            <a:r>
              <a:rPr lang="en-US" b="1" baseline="30000" dirty="0" smtClean="0"/>
              <a:t>1</a:t>
            </a:r>
          </a:p>
          <a:p>
            <a:r>
              <a:rPr lang="en-US" b="1" dirty="0" smtClean="0"/>
              <a:t>Key secondary endpoint</a:t>
            </a:r>
            <a:r>
              <a:rPr lang="en-US" dirty="0" smtClean="0"/>
              <a:t>: OS </a:t>
            </a:r>
          </a:p>
          <a:p>
            <a:pPr lvl="1"/>
            <a:r>
              <a:rPr lang="en-US" dirty="0" smtClean="0"/>
              <a:t>Required 632 death events (80% power to detect HR of 0.80</a:t>
            </a:r>
            <a:r>
              <a:rPr lang="en-US" baseline="30000" dirty="0" smtClean="0"/>
              <a:t>a</a:t>
            </a:r>
            <a:r>
              <a:rPr lang="en-US" dirty="0" smtClean="0"/>
              <a:t>) </a:t>
            </a:r>
          </a:p>
          <a:p>
            <a:pPr lvl="2"/>
            <a:r>
              <a:rPr lang="en-US" dirty="0" smtClean="0"/>
              <a:t>Increase in median OS from 7.0 to 8.75 months</a:t>
            </a:r>
          </a:p>
        </p:txBody>
      </p:sp>
      <p:sp>
        <p:nvSpPr>
          <p:cNvPr id="12" name="Text Placeholder 4"/>
          <p:cNvSpPr txBox="1">
            <a:spLocks/>
          </p:cNvSpPr>
          <p:nvPr/>
        </p:nvSpPr>
        <p:spPr>
          <a:xfrm>
            <a:off x="74126" y="6283419"/>
            <a:ext cx="6912004" cy="401638"/>
          </a:xfrm>
          <a:prstGeom prst="rect">
            <a:avLst/>
          </a:prstGeom>
        </p:spPr>
        <p:txBody>
          <a:bodyPr vert="horz" wrap="square" lIns="91440" tIns="45720" rIns="91440" bIns="45720" rtlCol="0" anchor="b">
            <a:noAutofit/>
          </a:bodyPr>
          <a:lst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400"/>
              </a:spcBef>
              <a:buNone/>
            </a:pPr>
            <a:r>
              <a:rPr lang="en-GB" sz="1200" baseline="30000" dirty="0" err="1" smtClean="0"/>
              <a:t>a</a:t>
            </a:r>
            <a:r>
              <a:rPr lang="en-GB" sz="1200" dirty="0" err="1" smtClean="0"/>
              <a:t>Two</a:t>
            </a:r>
            <a:r>
              <a:rPr lang="en-GB" sz="1200" dirty="0" smtClean="0"/>
              <a:t>-sided </a:t>
            </a:r>
            <a:r>
              <a:rPr lang="en-GB" sz="1200" dirty="0"/>
              <a:t>5% significance </a:t>
            </a:r>
            <a:r>
              <a:rPr lang="en-GB" sz="1200" dirty="0" smtClean="0"/>
              <a:t>level.</a:t>
            </a:r>
          </a:p>
          <a:p>
            <a:pPr marL="57150" indent="0">
              <a:spcBef>
                <a:spcPts val="300"/>
              </a:spcBef>
              <a:buNone/>
            </a:pPr>
            <a:r>
              <a:rPr lang="en-GB" sz="1000" dirty="0" smtClean="0"/>
              <a:t>1. </a:t>
            </a:r>
            <a:r>
              <a:rPr lang="en-GB" sz="1000" dirty="0"/>
              <a:t>Goss et al. ESMO 2014. Abstract </a:t>
            </a:r>
            <a:r>
              <a:rPr lang="en-GB" sz="1000" dirty="0" smtClean="0"/>
              <a:t>12220.</a:t>
            </a:r>
            <a:endParaRPr lang="en-GB" sz="1000" dirty="0"/>
          </a:p>
        </p:txBody>
      </p:sp>
    </p:spTree>
    <p:extLst>
      <p:ext uri="{BB962C8B-B14F-4D97-AF65-F5344CB8AC3E}">
        <p14:creationId xmlns:p14="http://schemas.microsoft.com/office/powerpoint/2010/main" val="333564572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mtClean="0"/>
              <a:t>Recruitment</a:t>
            </a:r>
            <a:endParaRPr lang="en-US" dirty="0"/>
          </a:p>
        </p:txBody>
      </p:sp>
      <p:grpSp>
        <p:nvGrpSpPr>
          <p:cNvPr id="6" name="Group 270782"/>
          <p:cNvGrpSpPr>
            <a:grpSpLocks/>
          </p:cNvGrpSpPr>
          <p:nvPr/>
        </p:nvGrpSpPr>
        <p:grpSpPr bwMode="auto">
          <a:xfrm>
            <a:off x="1287780" y="2139427"/>
            <a:ext cx="6659880" cy="3194180"/>
            <a:chOff x="1170038" y="2274865"/>
            <a:chExt cx="7107541" cy="3468656"/>
          </a:xfrm>
        </p:grpSpPr>
        <p:grpSp>
          <p:nvGrpSpPr>
            <p:cNvPr id="7" name="Group 3725"/>
            <p:cNvGrpSpPr>
              <a:grpSpLocks/>
            </p:cNvGrpSpPr>
            <p:nvPr/>
          </p:nvGrpSpPr>
          <p:grpSpPr bwMode="auto">
            <a:xfrm>
              <a:off x="2524234" y="2836833"/>
              <a:ext cx="4930985" cy="2046269"/>
              <a:chOff x="1590" y="1787"/>
              <a:chExt cx="3106" cy="1289"/>
            </a:xfrm>
          </p:grpSpPr>
          <p:sp>
            <p:nvSpPr>
              <p:cNvPr id="1897" name="Freeform 3525"/>
              <p:cNvSpPr>
                <a:spLocks/>
              </p:cNvSpPr>
              <p:nvPr/>
            </p:nvSpPr>
            <p:spPr bwMode="auto">
              <a:xfrm>
                <a:off x="1590" y="2669"/>
                <a:ext cx="184" cy="290"/>
              </a:xfrm>
              <a:custGeom>
                <a:avLst/>
                <a:gdLst>
                  <a:gd name="T0" fmla="*/ 9 w 140"/>
                  <a:gd name="T1" fmla="*/ 57 h 220"/>
                  <a:gd name="T2" fmla="*/ 12 w 140"/>
                  <a:gd name="T3" fmla="*/ 63 h 220"/>
                  <a:gd name="T4" fmla="*/ 20 w 140"/>
                  <a:gd name="T5" fmla="*/ 70 h 220"/>
                  <a:gd name="T6" fmla="*/ 33 w 140"/>
                  <a:gd name="T7" fmla="*/ 75 h 220"/>
                  <a:gd name="T8" fmla="*/ 41 w 140"/>
                  <a:gd name="T9" fmla="*/ 57 h 220"/>
                  <a:gd name="T10" fmla="*/ 45 w 140"/>
                  <a:gd name="T11" fmla="*/ 50 h 220"/>
                  <a:gd name="T12" fmla="*/ 81 w 140"/>
                  <a:gd name="T13" fmla="*/ 15 h 220"/>
                  <a:gd name="T14" fmla="*/ 78 w 140"/>
                  <a:gd name="T15" fmla="*/ 1 h 220"/>
                  <a:gd name="T16" fmla="*/ 92 w 140"/>
                  <a:gd name="T17" fmla="*/ 5 h 220"/>
                  <a:gd name="T18" fmla="*/ 101 w 140"/>
                  <a:gd name="T19" fmla="*/ 18 h 220"/>
                  <a:gd name="T20" fmla="*/ 114 w 140"/>
                  <a:gd name="T21" fmla="*/ 37 h 220"/>
                  <a:gd name="T22" fmla="*/ 125 w 140"/>
                  <a:gd name="T23" fmla="*/ 40 h 220"/>
                  <a:gd name="T24" fmla="*/ 145 w 140"/>
                  <a:gd name="T25" fmla="*/ 36 h 220"/>
                  <a:gd name="T26" fmla="*/ 154 w 140"/>
                  <a:gd name="T27" fmla="*/ 47 h 220"/>
                  <a:gd name="T28" fmla="*/ 156 w 140"/>
                  <a:gd name="T29" fmla="*/ 65 h 220"/>
                  <a:gd name="T30" fmla="*/ 155 w 140"/>
                  <a:gd name="T31" fmla="*/ 69 h 220"/>
                  <a:gd name="T32" fmla="*/ 126 w 140"/>
                  <a:gd name="T33" fmla="*/ 75 h 220"/>
                  <a:gd name="T34" fmla="*/ 116 w 140"/>
                  <a:gd name="T35" fmla="*/ 91 h 220"/>
                  <a:gd name="T36" fmla="*/ 108 w 140"/>
                  <a:gd name="T37" fmla="*/ 108 h 220"/>
                  <a:gd name="T38" fmla="*/ 105 w 140"/>
                  <a:gd name="T39" fmla="*/ 117 h 220"/>
                  <a:gd name="T40" fmla="*/ 113 w 140"/>
                  <a:gd name="T41" fmla="*/ 133 h 220"/>
                  <a:gd name="T42" fmla="*/ 117 w 140"/>
                  <a:gd name="T43" fmla="*/ 148 h 220"/>
                  <a:gd name="T44" fmla="*/ 145 w 140"/>
                  <a:gd name="T45" fmla="*/ 157 h 220"/>
                  <a:gd name="T46" fmla="*/ 152 w 140"/>
                  <a:gd name="T47" fmla="*/ 158 h 220"/>
                  <a:gd name="T48" fmla="*/ 164 w 140"/>
                  <a:gd name="T49" fmla="*/ 173 h 220"/>
                  <a:gd name="T50" fmla="*/ 180 w 140"/>
                  <a:gd name="T51" fmla="*/ 194 h 220"/>
                  <a:gd name="T52" fmla="*/ 180 w 140"/>
                  <a:gd name="T53" fmla="*/ 218 h 220"/>
                  <a:gd name="T54" fmla="*/ 176 w 140"/>
                  <a:gd name="T55" fmla="*/ 233 h 220"/>
                  <a:gd name="T56" fmla="*/ 170 w 140"/>
                  <a:gd name="T57" fmla="*/ 243 h 220"/>
                  <a:gd name="T58" fmla="*/ 171 w 140"/>
                  <a:gd name="T59" fmla="*/ 252 h 220"/>
                  <a:gd name="T60" fmla="*/ 181 w 140"/>
                  <a:gd name="T61" fmla="*/ 256 h 220"/>
                  <a:gd name="T62" fmla="*/ 183 w 140"/>
                  <a:gd name="T63" fmla="*/ 264 h 220"/>
                  <a:gd name="T64" fmla="*/ 177 w 140"/>
                  <a:gd name="T65" fmla="*/ 274 h 220"/>
                  <a:gd name="T66" fmla="*/ 175 w 140"/>
                  <a:gd name="T67" fmla="*/ 287 h 220"/>
                  <a:gd name="T68" fmla="*/ 156 w 140"/>
                  <a:gd name="T69" fmla="*/ 282 h 220"/>
                  <a:gd name="T70" fmla="*/ 125 w 140"/>
                  <a:gd name="T71" fmla="*/ 260 h 220"/>
                  <a:gd name="T72" fmla="*/ 100 w 140"/>
                  <a:gd name="T73" fmla="*/ 245 h 220"/>
                  <a:gd name="T74" fmla="*/ 80 w 140"/>
                  <a:gd name="T75" fmla="*/ 224 h 220"/>
                  <a:gd name="T76" fmla="*/ 79 w 140"/>
                  <a:gd name="T77" fmla="*/ 219 h 220"/>
                  <a:gd name="T78" fmla="*/ 64 w 140"/>
                  <a:gd name="T79" fmla="*/ 190 h 220"/>
                  <a:gd name="T80" fmla="*/ 57 w 140"/>
                  <a:gd name="T81" fmla="*/ 178 h 220"/>
                  <a:gd name="T82" fmla="*/ 50 w 140"/>
                  <a:gd name="T83" fmla="*/ 163 h 220"/>
                  <a:gd name="T84" fmla="*/ 26 w 140"/>
                  <a:gd name="T85" fmla="*/ 117 h 220"/>
                  <a:gd name="T86" fmla="*/ 5 w 140"/>
                  <a:gd name="T87" fmla="*/ 92 h 220"/>
                  <a:gd name="T88" fmla="*/ 4 w 140"/>
                  <a:gd name="T89" fmla="*/ 79 h 22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40" h="220">
                    <a:moveTo>
                      <a:pt x="0" y="54"/>
                    </a:moveTo>
                    <a:cubicBezTo>
                      <a:pt x="1" y="51"/>
                      <a:pt x="2" y="49"/>
                      <a:pt x="4" y="46"/>
                    </a:cubicBezTo>
                    <a:cubicBezTo>
                      <a:pt x="5" y="45"/>
                      <a:pt x="6" y="44"/>
                      <a:pt x="7" y="43"/>
                    </a:cubicBezTo>
                    <a:cubicBezTo>
                      <a:pt x="8" y="43"/>
                      <a:pt x="10" y="42"/>
                      <a:pt x="10" y="40"/>
                    </a:cubicBezTo>
                    <a:cubicBezTo>
                      <a:pt x="11" y="41"/>
                      <a:pt x="13" y="46"/>
                      <a:pt x="12" y="47"/>
                    </a:cubicBezTo>
                    <a:cubicBezTo>
                      <a:pt x="11" y="48"/>
                      <a:pt x="10" y="47"/>
                      <a:pt x="9" y="48"/>
                    </a:cubicBezTo>
                    <a:cubicBezTo>
                      <a:pt x="8" y="49"/>
                      <a:pt x="9" y="50"/>
                      <a:pt x="10" y="51"/>
                    </a:cubicBezTo>
                    <a:cubicBezTo>
                      <a:pt x="9" y="52"/>
                      <a:pt x="9" y="54"/>
                      <a:pt x="11" y="52"/>
                    </a:cubicBezTo>
                    <a:cubicBezTo>
                      <a:pt x="13" y="50"/>
                      <a:pt x="13" y="52"/>
                      <a:pt x="15" y="53"/>
                    </a:cubicBezTo>
                    <a:cubicBezTo>
                      <a:pt x="16" y="54"/>
                      <a:pt x="18" y="52"/>
                      <a:pt x="19" y="54"/>
                    </a:cubicBezTo>
                    <a:cubicBezTo>
                      <a:pt x="20" y="56"/>
                      <a:pt x="20" y="59"/>
                      <a:pt x="22" y="59"/>
                    </a:cubicBezTo>
                    <a:cubicBezTo>
                      <a:pt x="24" y="60"/>
                      <a:pt x="25" y="59"/>
                      <a:pt x="25" y="57"/>
                    </a:cubicBezTo>
                    <a:cubicBezTo>
                      <a:pt x="29" y="42"/>
                      <a:pt x="32" y="36"/>
                      <a:pt x="28" y="53"/>
                    </a:cubicBezTo>
                    <a:cubicBezTo>
                      <a:pt x="27" y="55"/>
                      <a:pt x="29" y="49"/>
                      <a:pt x="30" y="46"/>
                    </a:cubicBezTo>
                    <a:cubicBezTo>
                      <a:pt x="30" y="45"/>
                      <a:pt x="31" y="44"/>
                      <a:pt x="31" y="43"/>
                    </a:cubicBezTo>
                    <a:cubicBezTo>
                      <a:pt x="31" y="42"/>
                      <a:pt x="32" y="40"/>
                      <a:pt x="32" y="42"/>
                    </a:cubicBezTo>
                    <a:cubicBezTo>
                      <a:pt x="33" y="41"/>
                      <a:pt x="33" y="41"/>
                      <a:pt x="33" y="40"/>
                    </a:cubicBezTo>
                    <a:cubicBezTo>
                      <a:pt x="33" y="39"/>
                      <a:pt x="34" y="39"/>
                      <a:pt x="34" y="38"/>
                    </a:cubicBezTo>
                    <a:cubicBezTo>
                      <a:pt x="35" y="37"/>
                      <a:pt x="36" y="36"/>
                      <a:pt x="38" y="35"/>
                    </a:cubicBezTo>
                    <a:cubicBezTo>
                      <a:pt x="42" y="33"/>
                      <a:pt x="46" y="33"/>
                      <a:pt x="49" y="30"/>
                    </a:cubicBezTo>
                    <a:cubicBezTo>
                      <a:pt x="56" y="26"/>
                      <a:pt x="60" y="19"/>
                      <a:pt x="62" y="11"/>
                    </a:cubicBezTo>
                    <a:cubicBezTo>
                      <a:pt x="62" y="11"/>
                      <a:pt x="63" y="12"/>
                      <a:pt x="64" y="12"/>
                    </a:cubicBezTo>
                    <a:cubicBezTo>
                      <a:pt x="63" y="9"/>
                      <a:pt x="64" y="7"/>
                      <a:pt x="62" y="5"/>
                    </a:cubicBezTo>
                    <a:cubicBezTo>
                      <a:pt x="62" y="4"/>
                      <a:pt x="59" y="2"/>
                      <a:pt x="59" y="1"/>
                    </a:cubicBezTo>
                    <a:cubicBezTo>
                      <a:pt x="60" y="1"/>
                      <a:pt x="62" y="2"/>
                      <a:pt x="63" y="1"/>
                    </a:cubicBezTo>
                    <a:cubicBezTo>
                      <a:pt x="64" y="0"/>
                      <a:pt x="64" y="0"/>
                      <a:pt x="65" y="1"/>
                    </a:cubicBezTo>
                    <a:cubicBezTo>
                      <a:pt x="67" y="1"/>
                      <a:pt x="68" y="2"/>
                      <a:pt x="70" y="4"/>
                    </a:cubicBezTo>
                    <a:cubicBezTo>
                      <a:pt x="72" y="6"/>
                      <a:pt x="73" y="7"/>
                      <a:pt x="74" y="10"/>
                    </a:cubicBezTo>
                    <a:cubicBezTo>
                      <a:pt x="74" y="11"/>
                      <a:pt x="73" y="12"/>
                      <a:pt x="75" y="12"/>
                    </a:cubicBezTo>
                    <a:cubicBezTo>
                      <a:pt x="77" y="12"/>
                      <a:pt x="76" y="13"/>
                      <a:pt x="77" y="14"/>
                    </a:cubicBezTo>
                    <a:cubicBezTo>
                      <a:pt x="80" y="16"/>
                      <a:pt x="81" y="15"/>
                      <a:pt x="82" y="18"/>
                    </a:cubicBezTo>
                    <a:cubicBezTo>
                      <a:pt x="82" y="21"/>
                      <a:pt x="82" y="21"/>
                      <a:pt x="85" y="22"/>
                    </a:cubicBezTo>
                    <a:cubicBezTo>
                      <a:pt x="88" y="23"/>
                      <a:pt x="85" y="26"/>
                      <a:pt x="87" y="28"/>
                    </a:cubicBezTo>
                    <a:cubicBezTo>
                      <a:pt x="87" y="29"/>
                      <a:pt x="89" y="29"/>
                      <a:pt x="90" y="29"/>
                    </a:cubicBezTo>
                    <a:cubicBezTo>
                      <a:pt x="91" y="29"/>
                      <a:pt x="91" y="29"/>
                      <a:pt x="92" y="29"/>
                    </a:cubicBezTo>
                    <a:cubicBezTo>
                      <a:pt x="93" y="29"/>
                      <a:pt x="94" y="30"/>
                      <a:pt x="95" y="30"/>
                    </a:cubicBezTo>
                    <a:cubicBezTo>
                      <a:pt x="97" y="30"/>
                      <a:pt x="99" y="28"/>
                      <a:pt x="100" y="26"/>
                    </a:cubicBezTo>
                    <a:cubicBezTo>
                      <a:pt x="101" y="25"/>
                      <a:pt x="104" y="28"/>
                      <a:pt x="105" y="28"/>
                    </a:cubicBezTo>
                    <a:cubicBezTo>
                      <a:pt x="107" y="28"/>
                      <a:pt x="109" y="26"/>
                      <a:pt x="110" y="27"/>
                    </a:cubicBezTo>
                    <a:cubicBezTo>
                      <a:pt x="111" y="27"/>
                      <a:pt x="112" y="28"/>
                      <a:pt x="113" y="29"/>
                    </a:cubicBezTo>
                    <a:cubicBezTo>
                      <a:pt x="114" y="30"/>
                      <a:pt x="116" y="30"/>
                      <a:pt x="116" y="30"/>
                    </a:cubicBezTo>
                    <a:cubicBezTo>
                      <a:pt x="119" y="32"/>
                      <a:pt x="119" y="33"/>
                      <a:pt x="117" y="36"/>
                    </a:cubicBezTo>
                    <a:cubicBezTo>
                      <a:pt x="116" y="38"/>
                      <a:pt x="113" y="42"/>
                      <a:pt x="112" y="44"/>
                    </a:cubicBezTo>
                    <a:cubicBezTo>
                      <a:pt x="112" y="47"/>
                      <a:pt x="116" y="45"/>
                      <a:pt x="117" y="46"/>
                    </a:cubicBezTo>
                    <a:cubicBezTo>
                      <a:pt x="118" y="47"/>
                      <a:pt x="119" y="48"/>
                      <a:pt x="119" y="49"/>
                    </a:cubicBezTo>
                    <a:cubicBezTo>
                      <a:pt x="120" y="50"/>
                      <a:pt x="120" y="50"/>
                      <a:pt x="120" y="51"/>
                    </a:cubicBezTo>
                    <a:cubicBezTo>
                      <a:pt x="120" y="52"/>
                      <a:pt x="119" y="52"/>
                      <a:pt x="118" y="51"/>
                    </a:cubicBezTo>
                    <a:cubicBezTo>
                      <a:pt x="118" y="52"/>
                      <a:pt x="118" y="52"/>
                      <a:pt x="118" y="52"/>
                    </a:cubicBezTo>
                    <a:cubicBezTo>
                      <a:pt x="116" y="50"/>
                      <a:pt x="113" y="48"/>
                      <a:pt x="111" y="51"/>
                    </a:cubicBezTo>
                    <a:cubicBezTo>
                      <a:pt x="108" y="54"/>
                      <a:pt x="104" y="53"/>
                      <a:pt x="100" y="54"/>
                    </a:cubicBezTo>
                    <a:cubicBezTo>
                      <a:pt x="99" y="54"/>
                      <a:pt x="98" y="56"/>
                      <a:pt x="96" y="57"/>
                    </a:cubicBezTo>
                    <a:cubicBezTo>
                      <a:pt x="94" y="57"/>
                      <a:pt x="95" y="58"/>
                      <a:pt x="94" y="59"/>
                    </a:cubicBezTo>
                    <a:cubicBezTo>
                      <a:pt x="91" y="61"/>
                      <a:pt x="89" y="61"/>
                      <a:pt x="89" y="65"/>
                    </a:cubicBezTo>
                    <a:cubicBezTo>
                      <a:pt x="89" y="67"/>
                      <a:pt x="89" y="68"/>
                      <a:pt x="88" y="69"/>
                    </a:cubicBezTo>
                    <a:cubicBezTo>
                      <a:pt x="87" y="70"/>
                      <a:pt x="86" y="72"/>
                      <a:pt x="87" y="73"/>
                    </a:cubicBezTo>
                    <a:cubicBezTo>
                      <a:pt x="87" y="75"/>
                      <a:pt x="89" y="77"/>
                      <a:pt x="87" y="78"/>
                    </a:cubicBezTo>
                    <a:cubicBezTo>
                      <a:pt x="85" y="80"/>
                      <a:pt x="84" y="80"/>
                      <a:pt x="82" y="82"/>
                    </a:cubicBezTo>
                    <a:cubicBezTo>
                      <a:pt x="81" y="83"/>
                      <a:pt x="81" y="84"/>
                      <a:pt x="81" y="85"/>
                    </a:cubicBezTo>
                    <a:cubicBezTo>
                      <a:pt x="81" y="86"/>
                      <a:pt x="82" y="87"/>
                      <a:pt x="82" y="87"/>
                    </a:cubicBezTo>
                    <a:cubicBezTo>
                      <a:pt x="81" y="88"/>
                      <a:pt x="80" y="88"/>
                      <a:pt x="80" y="89"/>
                    </a:cubicBezTo>
                    <a:cubicBezTo>
                      <a:pt x="78" y="91"/>
                      <a:pt x="84" y="93"/>
                      <a:pt x="82" y="95"/>
                    </a:cubicBezTo>
                    <a:cubicBezTo>
                      <a:pt x="83" y="96"/>
                      <a:pt x="84" y="97"/>
                      <a:pt x="84" y="99"/>
                    </a:cubicBezTo>
                    <a:cubicBezTo>
                      <a:pt x="84" y="100"/>
                      <a:pt x="85" y="100"/>
                      <a:pt x="86" y="101"/>
                    </a:cubicBezTo>
                    <a:cubicBezTo>
                      <a:pt x="87" y="102"/>
                      <a:pt x="86" y="103"/>
                      <a:pt x="87" y="104"/>
                    </a:cubicBezTo>
                    <a:cubicBezTo>
                      <a:pt x="88" y="105"/>
                      <a:pt x="90" y="106"/>
                      <a:pt x="91" y="107"/>
                    </a:cubicBezTo>
                    <a:cubicBezTo>
                      <a:pt x="91" y="110"/>
                      <a:pt x="90" y="111"/>
                      <a:pt x="89" y="112"/>
                    </a:cubicBezTo>
                    <a:cubicBezTo>
                      <a:pt x="91" y="114"/>
                      <a:pt x="95" y="112"/>
                      <a:pt x="97" y="114"/>
                    </a:cubicBezTo>
                    <a:cubicBezTo>
                      <a:pt x="99" y="115"/>
                      <a:pt x="100" y="118"/>
                      <a:pt x="100" y="120"/>
                    </a:cubicBezTo>
                    <a:cubicBezTo>
                      <a:pt x="103" y="120"/>
                      <a:pt x="107" y="121"/>
                      <a:pt x="110" y="119"/>
                    </a:cubicBezTo>
                    <a:cubicBezTo>
                      <a:pt x="112" y="118"/>
                      <a:pt x="114" y="113"/>
                      <a:pt x="117" y="113"/>
                    </a:cubicBezTo>
                    <a:cubicBezTo>
                      <a:pt x="117" y="114"/>
                      <a:pt x="116" y="114"/>
                      <a:pt x="116" y="116"/>
                    </a:cubicBezTo>
                    <a:cubicBezTo>
                      <a:pt x="117" y="117"/>
                      <a:pt x="116" y="118"/>
                      <a:pt x="116" y="120"/>
                    </a:cubicBezTo>
                    <a:cubicBezTo>
                      <a:pt x="116" y="124"/>
                      <a:pt x="116" y="128"/>
                      <a:pt x="117" y="131"/>
                    </a:cubicBezTo>
                    <a:cubicBezTo>
                      <a:pt x="118" y="130"/>
                      <a:pt x="119" y="133"/>
                      <a:pt x="120" y="133"/>
                    </a:cubicBezTo>
                    <a:cubicBezTo>
                      <a:pt x="122" y="132"/>
                      <a:pt x="123" y="131"/>
                      <a:pt x="125" y="131"/>
                    </a:cubicBezTo>
                    <a:cubicBezTo>
                      <a:pt x="127" y="131"/>
                      <a:pt x="129" y="131"/>
                      <a:pt x="129" y="133"/>
                    </a:cubicBezTo>
                    <a:cubicBezTo>
                      <a:pt x="130" y="135"/>
                      <a:pt x="132" y="137"/>
                      <a:pt x="133" y="140"/>
                    </a:cubicBezTo>
                    <a:cubicBezTo>
                      <a:pt x="135" y="142"/>
                      <a:pt x="136" y="145"/>
                      <a:pt x="137" y="147"/>
                    </a:cubicBezTo>
                    <a:cubicBezTo>
                      <a:pt x="139" y="150"/>
                      <a:pt x="140" y="151"/>
                      <a:pt x="138" y="152"/>
                    </a:cubicBezTo>
                    <a:cubicBezTo>
                      <a:pt x="136" y="154"/>
                      <a:pt x="136" y="156"/>
                      <a:pt x="136" y="158"/>
                    </a:cubicBezTo>
                    <a:cubicBezTo>
                      <a:pt x="137" y="160"/>
                      <a:pt x="136" y="162"/>
                      <a:pt x="137" y="165"/>
                    </a:cubicBezTo>
                    <a:cubicBezTo>
                      <a:pt x="137" y="166"/>
                      <a:pt x="138" y="168"/>
                      <a:pt x="138" y="169"/>
                    </a:cubicBezTo>
                    <a:cubicBezTo>
                      <a:pt x="137" y="173"/>
                      <a:pt x="137" y="173"/>
                      <a:pt x="137" y="173"/>
                    </a:cubicBezTo>
                    <a:cubicBezTo>
                      <a:pt x="136" y="174"/>
                      <a:pt x="135" y="176"/>
                      <a:pt x="134" y="177"/>
                    </a:cubicBezTo>
                    <a:cubicBezTo>
                      <a:pt x="133" y="180"/>
                      <a:pt x="136" y="180"/>
                      <a:pt x="136" y="183"/>
                    </a:cubicBezTo>
                    <a:cubicBezTo>
                      <a:pt x="136" y="184"/>
                      <a:pt x="135" y="185"/>
                      <a:pt x="135" y="186"/>
                    </a:cubicBezTo>
                    <a:cubicBezTo>
                      <a:pt x="133" y="185"/>
                      <a:pt x="130" y="181"/>
                      <a:pt x="129" y="184"/>
                    </a:cubicBezTo>
                    <a:cubicBezTo>
                      <a:pt x="128" y="186"/>
                      <a:pt x="129" y="185"/>
                      <a:pt x="130" y="188"/>
                    </a:cubicBezTo>
                    <a:cubicBezTo>
                      <a:pt x="130" y="188"/>
                      <a:pt x="128" y="186"/>
                      <a:pt x="129" y="187"/>
                    </a:cubicBezTo>
                    <a:cubicBezTo>
                      <a:pt x="129" y="187"/>
                      <a:pt x="126" y="189"/>
                      <a:pt x="130" y="191"/>
                    </a:cubicBezTo>
                    <a:cubicBezTo>
                      <a:pt x="131" y="189"/>
                      <a:pt x="133" y="192"/>
                      <a:pt x="134" y="192"/>
                    </a:cubicBezTo>
                    <a:cubicBezTo>
                      <a:pt x="135" y="191"/>
                      <a:pt x="134" y="192"/>
                      <a:pt x="134" y="194"/>
                    </a:cubicBezTo>
                    <a:cubicBezTo>
                      <a:pt x="136" y="194"/>
                      <a:pt x="138" y="195"/>
                      <a:pt x="138" y="194"/>
                    </a:cubicBezTo>
                    <a:cubicBezTo>
                      <a:pt x="139" y="194"/>
                      <a:pt x="139" y="194"/>
                      <a:pt x="139" y="194"/>
                    </a:cubicBezTo>
                    <a:cubicBezTo>
                      <a:pt x="139" y="199"/>
                      <a:pt x="139" y="198"/>
                      <a:pt x="140" y="198"/>
                    </a:cubicBezTo>
                    <a:cubicBezTo>
                      <a:pt x="139" y="199"/>
                      <a:pt x="140" y="199"/>
                      <a:pt x="139" y="200"/>
                    </a:cubicBezTo>
                    <a:cubicBezTo>
                      <a:pt x="138" y="201"/>
                      <a:pt x="137" y="204"/>
                      <a:pt x="136" y="205"/>
                    </a:cubicBezTo>
                    <a:cubicBezTo>
                      <a:pt x="135" y="205"/>
                      <a:pt x="135" y="206"/>
                      <a:pt x="134" y="206"/>
                    </a:cubicBezTo>
                    <a:cubicBezTo>
                      <a:pt x="133" y="208"/>
                      <a:pt x="135" y="207"/>
                      <a:pt x="135" y="208"/>
                    </a:cubicBezTo>
                    <a:cubicBezTo>
                      <a:pt x="135" y="210"/>
                      <a:pt x="136" y="209"/>
                      <a:pt x="136" y="210"/>
                    </a:cubicBezTo>
                    <a:cubicBezTo>
                      <a:pt x="128" y="220"/>
                      <a:pt x="133" y="211"/>
                      <a:pt x="133" y="212"/>
                    </a:cubicBezTo>
                    <a:cubicBezTo>
                      <a:pt x="132" y="214"/>
                      <a:pt x="134" y="216"/>
                      <a:pt x="133" y="218"/>
                    </a:cubicBezTo>
                    <a:cubicBezTo>
                      <a:pt x="132" y="219"/>
                      <a:pt x="130" y="220"/>
                      <a:pt x="128" y="220"/>
                    </a:cubicBezTo>
                    <a:cubicBezTo>
                      <a:pt x="126" y="220"/>
                      <a:pt x="125" y="218"/>
                      <a:pt x="124" y="217"/>
                    </a:cubicBezTo>
                    <a:cubicBezTo>
                      <a:pt x="122" y="216"/>
                      <a:pt x="120" y="215"/>
                      <a:pt x="119" y="214"/>
                    </a:cubicBezTo>
                    <a:cubicBezTo>
                      <a:pt x="116" y="212"/>
                      <a:pt x="116" y="208"/>
                      <a:pt x="113" y="207"/>
                    </a:cubicBezTo>
                    <a:cubicBezTo>
                      <a:pt x="108" y="205"/>
                      <a:pt x="106" y="201"/>
                      <a:pt x="101" y="200"/>
                    </a:cubicBezTo>
                    <a:cubicBezTo>
                      <a:pt x="99" y="199"/>
                      <a:pt x="97" y="198"/>
                      <a:pt x="95" y="197"/>
                    </a:cubicBezTo>
                    <a:cubicBezTo>
                      <a:pt x="93" y="195"/>
                      <a:pt x="91" y="195"/>
                      <a:pt x="89" y="194"/>
                    </a:cubicBezTo>
                    <a:cubicBezTo>
                      <a:pt x="87" y="193"/>
                      <a:pt x="85" y="191"/>
                      <a:pt x="83" y="190"/>
                    </a:cubicBezTo>
                    <a:cubicBezTo>
                      <a:pt x="80" y="188"/>
                      <a:pt x="78" y="187"/>
                      <a:pt x="76" y="186"/>
                    </a:cubicBezTo>
                    <a:cubicBezTo>
                      <a:pt x="74" y="185"/>
                      <a:pt x="72" y="182"/>
                      <a:pt x="71" y="180"/>
                    </a:cubicBezTo>
                    <a:cubicBezTo>
                      <a:pt x="69" y="178"/>
                      <a:pt x="66" y="177"/>
                      <a:pt x="64" y="174"/>
                    </a:cubicBezTo>
                    <a:cubicBezTo>
                      <a:pt x="63" y="173"/>
                      <a:pt x="62" y="171"/>
                      <a:pt x="61" y="170"/>
                    </a:cubicBezTo>
                    <a:cubicBezTo>
                      <a:pt x="59" y="169"/>
                      <a:pt x="61" y="166"/>
                      <a:pt x="59" y="167"/>
                    </a:cubicBezTo>
                    <a:cubicBezTo>
                      <a:pt x="59" y="166"/>
                      <a:pt x="59" y="166"/>
                      <a:pt x="59" y="165"/>
                    </a:cubicBezTo>
                    <a:cubicBezTo>
                      <a:pt x="60" y="166"/>
                      <a:pt x="60" y="166"/>
                      <a:pt x="60" y="166"/>
                    </a:cubicBezTo>
                    <a:cubicBezTo>
                      <a:pt x="61" y="162"/>
                      <a:pt x="59" y="159"/>
                      <a:pt x="57" y="156"/>
                    </a:cubicBezTo>
                    <a:cubicBezTo>
                      <a:pt x="55" y="152"/>
                      <a:pt x="54" y="149"/>
                      <a:pt x="51" y="146"/>
                    </a:cubicBezTo>
                    <a:cubicBezTo>
                      <a:pt x="50" y="145"/>
                      <a:pt x="49" y="145"/>
                      <a:pt x="49" y="144"/>
                    </a:cubicBezTo>
                    <a:cubicBezTo>
                      <a:pt x="50" y="143"/>
                      <a:pt x="49" y="141"/>
                      <a:pt x="48" y="140"/>
                    </a:cubicBezTo>
                    <a:cubicBezTo>
                      <a:pt x="48" y="139"/>
                      <a:pt x="47" y="138"/>
                      <a:pt x="46" y="137"/>
                    </a:cubicBezTo>
                    <a:cubicBezTo>
                      <a:pt x="45" y="136"/>
                      <a:pt x="44" y="136"/>
                      <a:pt x="43" y="135"/>
                    </a:cubicBezTo>
                    <a:cubicBezTo>
                      <a:pt x="43" y="134"/>
                      <a:pt x="43" y="134"/>
                      <a:pt x="43" y="133"/>
                    </a:cubicBezTo>
                    <a:cubicBezTo>
                      <a:pt x="43" y="132"/>
                      <a:pt x="42" y="131"/>
                      <a:pt x="42" y="130"/>
                    </a:cubicBezTo>
                    <a:cubicBezTo>
                      <a:pt x="41" y="128"/>
                      <a:pt x="39" y="126"/>
                      <a:pt x="38" y="124"/>
                    </a:cubicBezTo>
                    <a:cubicBezTo>
                      <a:pt x="37" y="122"/>
                      <a:pt x="36" y="120"/>
                      <a:pt x="36" y="118"/>
                    </a:cubicBezTo>
                    <a:cubicBezTo>
                      <a:pt x="34" y="113"/>
                      <a:pt x="31" y="110"/>
                      <a:pt x="30" y="105"/>
                    </a:cubicBezTo>
                    <a:cubicBezTo>
                      <a:pt x="28" y="99"/>
                      <a:pt x="23" y="95"/>
                      <a:pt x="20" y="89"/>
                    </a:cubicBezTo>
                    <a:cubicBezTo>
                      <a:pt x="18" y="82"/>
                      <a:pt x="12" y="77"/>
                      <a:pt x="5" y="74"/>
                    </a:cubicBezTo>
                    <a:cubicBezTo>
                      <a:pt x="5" y="74"/>
                      <a:pt x="2" y="74"/>
                      <a:pt x="2" y="73"/>
                    </a:cubicBezTo>
                    <a:cubicBezTo>
                      <a:pt x="2" y="72"/>
                      <a:pt x="2" y="70"/>
                      <a:pt x="4" y="70"/>
                    </a:cubicBezTo>
                    <a:cubicBezTo>
                      <a:pt x="7" y="70"/>
                      <a:pt x="5" y="68"/>
                      <a:pt x="4" y="66"/>
                    </a:cubicBezTo>
                    <a:cubicBezTo>
                      <a:pt x="3" y="64"/>
                      <a:pt x="2" y="63"/>
                      <a:pt x="2" y="61"/>
                    </a:cubicBezTo>
                    <a:cubicBezTo>
                      <a:pt x="3" y="60"/>
                      <a:pt x="3" y="60"/>
                      <a:pt x="3" y="60"/>
                    </a:cubicBezTo>
                    <a:cubicBezTo>
                      <a:pt x="2" y="59"/>
                      <a:pt x="1" y="58"/>
                      <a:pt x="1" y="58"/>
                    </a:cubicBezTo>
                    <a:cubicBezTo>
                      <a:pt x="0" y="56"/>
                      <a:pt x="1" y="55"/>
                      <a:pt x="0" y="54"/>
                    </a:cubicBezTo>
                  </a:path>
                </a:pathLst>
              </a:custGeom>
              <a:solidFill>
                <a:srgbClr val="B3B3B3"/>
              </a:solidFill>
              <a:ln w="3175">
                <a:solidFill>
                  <a:schemeClr val="tx1"/>
                </a:solidFill>
                <a:round/>
                <a:headEnd/>
                <a:tailEnd/>
              </a:ln>
            </p:spPr>
            <p:txBody>
              <a:bodyPr/>
              <a:lstStyle/>
              <a:p>
                <a:endParaRPr lang="en-GB" sz="2400" dirty="0"/>
              </a:p>
            </p:txBody>
          </p:sp>
          <p:sp>
            <p:nvSpPr>
              <p:cNvPr id="1898" name="Freeform 3526"/>
              <p:cNvSpPr>
                <a:spLocks/>
              </p:cNvSpPr>
              <p:nvPr/>
            </p:nvSpPr>
            <p:spPr bwMode="auto">
              <a:xfrm>
                <a:off x="2649" y="2427"/>
                <a:ext cx="111" cy="93"/>
              </a:xfrm>
              <a:custGeom>
                <a:avLst/>
                <a:gdLst>
                  <a:gd name="T0" fmla="*/ 0 w 84"/>
                  <a:gd name="T1" fmla="*/ 77 h 70"/>
                  <a:gd name="T2" fmla="*/ 1 w 84"/>
                  <a:gd name="T3" fmla="*/ 68 h 70"/>
                  <a:gd name="T4" fmla="*/ 4 w 84"/>
                  <a:gd name="T5" fmla="*/ 65 h 70"/>
                  <a:gd name="T6" fmla="*/ 4 w 84"/>
                  <a:gd name="T7" fmla="*/ 58 h 70"/>
                  <a:gd name="T8" fmla="*/ 3 w 84"/>
                  <a:gd name="T9" fmla="*/ 54 h 70"/>
                  <a:gd name="T10" fmla="*/ 5 w 84"/>
                  <a:gd name="T11" fmla="*/ 53 h 70"/>
                  <a:gd name="T12" fmla="*/ 12 w 84"/>
                  <a:gd name="T13" fmla="*/ 50 h 70"/>
                  <a:gd name="T14" fmla="*/ 16 w 84"/>
                  <a:gd name="T15" fmla="*/ 41 h 70"/>
                  <a:gd name="T16" fmla="*/ 17 w 84"/>
                  <a:gd name="T17" fmla="*/ 40 h 70"/>
                  <a:gd name="T18" fmla="*/ 19 w 84"/>
                  <a:gd name="T19" fmla="*/ 36 h 70"/>
                  <a:gd name="T20" fmla="*/ 19 w 84"/>
                  <a:gd name="T21" fmla="*/ 33 h 70"/>
                  <a:gd name="T22" fmla="*/ 22 w 84"/>
                  <a:gd name="T23" fmla="*/ 28 h 70"/>
                  <a:gd name="T24" fmla="*/ 29 w 84"/>
                  <a:gd name="T25" fmla="*/ 33 h 70"/>
                  <a:gd name="T26" fmla="*/ 33 w 84"/>
                  <a:gd name="T27" fmla="*/ 31 h 70"/>
                  <a:gd name="T28" fmla="*/ 32 w 84"/>
                  <a:gd name="T29" fmla="*/ 24 h 70"/>
                  <a:gd name="T30" fmla="*/ 37 w 84"/>
                  <a:gd name="T31" fmla="*/ 25 h 70"/>
                  <a:gd name="T32" fmla="*/ 44 w 84"/>
                  <a:gd name="T33" fmla="*/ 16 h 70"/>
                  <a:gd name="T34" fmla="*/ 50 w 84"/>
                  <a:gd name="T35" fmla="*/ 15 h 70"/>
                  <a:gd name="T36" fmla="*/ 54 w 84"/>
                  <a:gd name="T37" fmla="*/ 12 h 70"/>
                  <a:gd name="T38" fmla="*/ 61 w 84"/>
                  <a:gd name="T39" fmla="*/ 8 h 70"/>
                  <a:gd name="T40" fmla="*/ 71 w 84"/>
                  <a:gd name="T41" fmla="*/ 4 h 70"/>
                  <a:gd name="T42" fmla="*/ 75 w 84"/>
                  <a:gd name="T43" fmla="*/ 3 h 70"/>
                  <a:gd name="T44" fmla="*/ 81 w 84"/>
                  <a:gd name="T45" fmla="*/ 4 h 70"/>
                  <a:gd name="T46" fmla="*/ 82 w 84"/>
                  <a:gd name="T47" fmla="*/ 13 h 70"/>
                  <a:gd name="T48" fmla="*/ 83 w 84"/>
                  <a:gd name="T49" fmla="*/ 20 h 70"/>
                  <a:gd name="T50" fmla="*/ 86 w 84"/>
                  <a:gd name="T51" fmla="*/ 24 h 70"/>
                  <a:gd name="T52" fmla="*/ 95 w 84"/>
                  <a:gd name="T53" fmla="*/ 31 h 70"/>
                  <a:gd name="T54" fmla="*/ 91 w 84"/>
                  <a:gd name="T55" fmla="*/ 29 h 70"/>
                  <a:gd name="T56" fmla="*/ 99 w 84"/>
                  <a:gd name="T57" fmla="*/ 41 h 70"/>
                  <a:gd name="T58" fmla="*/ 106 w 84"/>
                  <a:gd name="T59" fmla="*/ 40 h 70"/>
                  <a:gd name="T60" fmla="*/ 108 w 84"/>
                  <a:gd name="T61" fmla="*/ 44 h 70"/>
                  <a:gd name="T62" fmla="*/ 110 w 84"/>
                  <a:gd name="T63" fmla="*/ 52 h 70"/>
                  <a:gd name="T64" fmla="*/ 104 w 84"/>
                  <a:gd name="T65" fmla="*/ 61 h 70"/>
                  <a:gd name="T66" fmla="*/ 99 w 84"/>
                  <a:gd name="T67" fmla="*/ 61 h 70"/>
                  <a:gd name="T68" fmla="*/ 96 w 84"/>
                  <a:gd name="T69" fmla="*/ 61 h 70"/>
                  <a:gd name="T70" fmla="*/ 89 w 84"/>
                  <a:gd name="T71" fmla="*/ 68 h 70"/>
                  <a:gd name="T72" fmla="*/ 79 w 84"/>
                  <a:gd name="T73" fmla="*/ 66 h 70"/>
                  <a:gd name="T74" fmla="*/ 74 w 84"/>
                  <a:gd name="T75" fmla="*/ 65 h 70"/>
                  <a:gd name="T76" fmla="*/ 69 w 84"/>
                  <a:gd name="T77" fmla="*/ 69 h 70"/>
                  <a:gd name="T78" fmla="*/ 53 w 84"/>
                  <a:gd name="T79" fmla="*/ 68 h 70"/>
                  <a:gd name="T80" fmla="*/ 38 w 84"/>
                  <a:gd name="T81" fmla="*/ 68 h 70"/>
                  <a:gd name="T82" fmla="*/ 37 w 84"/>
                  <a:gd name="T83" fmla="*/ 73 h 70"/>
                  <a:gd name="T84" fmla="*/ 38 w 84"/>
                  <a:gd name="T85" fmla="*/ 80 h 70"/>
                  <a:gd name="T86" fmla="*/ 38 w 84"/>
                  <a:gd name="T87" fmla="*/ 88 h 70"/>
                  <a:gd name="T88" fmla="*/ 38 w 84"/>
                  <a:gd name="T89" fmla="*/ 93 h 70"/>
                  <a:gd name="T90" fmla="*/ 33 w 84"/>
                  <a:gd name="T91" fmla="*/ 85 h 70"/>
                  <a:gd name="T92" fmla="*/ 24 w 84"/>
                  <a:gd name="T93" fmla="*/ 85 h 70"/>
                  <a:gd name="T94" fmla="*/ 17 w 84"/>
                  <a:gd name="T95" fmla="*/ 90 h 70"/>
                  <a:gd name="T96" fmla="*/ 9 w 84"/>
                  <a:gd name="T97" fmla="*/ 86 h 70"/>
                  <a:gd name="T98" fmla="*/ 8 w 84"/>
                  <a:gd name="T99" fmla="*/ 84 h 70"/>
                  <a:gd name="T100" fmla="*/ 5 w 84"/>
                  <a:gd name="T101" fmla="*/ 78 h 70"/>
                  <a:gd name="T102" fmla="*/ 0 w 84"/>
                  <a:gd name="T103" fmla="*/ 77 h 7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84" h="70">
                    <a:moveTo>
                      <a:pt x="0" y="58"/>
                    </a:moveTo>
                    <a:cubicBezTo>
                      <a:pt x="1" y="56"/>
                      <a:pt x="2" y="53"/>
                      <a:pt x="1" y="51"/>
                    </a:cubicBezTo>
                    <a:cubicBezTo>
                      <a:pt x="1" y="49"/>
                      <a:pt x="2" y="50"/>
                      <a:pt x="3" y="49"/>
                    </a:cubicBezTo>
                    <a:cubicBezTo>
                      <a:pt x="3" y="48"/>
                      <a:pt x="5" y="45"/>
                      <a:pt x="3" y="44"/>
                    </a:cubicBezTo>
                    <a:cubicBezTo>
                      <a:pt x="2" y="43"/>
                      <a:pt x="4" y="42"/>
                      <a:pt x="2" y="41"/>
                    </a:cubicBezTo>
                    <a:cubicBezTo>
                      <a:pt x="3" y="41"/>
                      <a:pt x="4" y="40"/>
                      <a:pt x="4" y="40"/>
                    </a:cubicBezTo>
                    <a:cubicBezTo>
                      <a:pt x="6" y="39"/>
                      <a:pt x="8" y="39"/>
                      <a:pt x="9" y="38"/>
                    </a:cubicBezTo>
                    <a:cubicBezTo>
                      <a:pt x="11" y="37"/>
                      <a:pt x="13" y="33"/>
                      <a:pt x="12" y="31"/>
                    </a:cubicBezTo>
                    <a:cubicBezTo>
                      <a:pt x="11" y="30"/>
                      <a:pt x="12" y="30"/>
                      <a:pt x="13" y="30"/>
                    </a:cubicBezTo>
                    <a:cubicBezTo>
                      <a:pt x="15" y="30"/>
                      <a:pt x="14" y="29"/>
                      <a:pt x="14" y="27"/>
                    </a:cubicBezTo>
                    <a:cubicBezTo>
                      <a:pt x="14" y="27"/>
                      <a:pt x="13" y="25"/>
                      <a:pt x="14" y="25"/>
                    </a:cubicBezTo>
                    <a:cubicBezTo>
                      <a:pt x="15" y="25"/>
                      <a:pt x="16" y="22"/>
                      <a:pt x="17" y="21"/>
                    </a:cubicBezTo>
                    <a:cubicBezTo>
                      <a:pt x="17" y="23"/>
                      <a:pt x="21" y="25"/>
                      <a:pt x="22" y="25"/>
                    </a:cubicBezTo>
                    <a:cubicBezTo>
                      <a:pt x="22" y="23"/>
                      <a:pt x="23" y="23"/>
                      <a:pt x="25" y="23"/>
                    </a:cubicBezTo>
                    <a:cubicBezTo>
                      <a:pt x="24" y="22"/>
                      <a:pt x="25" y="20"/>
                      <a:pt x="24" y="18"/>
                    </a:cubicBezTo>
                    <a:cubicBezTo>
                      <a:pt x="26" y="19"/>
                      <a:pt x="27" y="19"/>
                      <a:pt x="28" y="19"/>
                    </a:cubicBezTo>
                    <a:cubicBezTo>
                      <a:pt x="29" y="17"/>
                      <a:pt x="29" y="12"/>
                      <a:pt x="33" y="12"/>
                    </a:cubicBezTo>
                    <a:cubicBezTo>
                      <a:pt x="35" y="11"/>
                      <a:pt x="37" y="15"/>
                      <a:pt x="38" y="11"/>
                    </a:cubicBezTo>
                    <a:cubicBezTo>
                      <a:pt x="38" y="9"/>
                      <a:pt x="40" y="9"/>
                      <a:pt x="41" y="9"/>
                    </a:cubicBezTo>
                    <a:cubicBezTo>
                      <a:pt x="43" y="8"/>
                      <a:pt x="44" y="7"/>
                      <a:pt x="46" y="6"/>
                    </a:cubicBezTo>
                    <a:cubicBezTo>
                      <a:pt x="48" y="5"/>
                      <a:pt x="52" y="0"/>
                      <a:pt x="54" y="3"/>
                    </a:cubicBezTo>
                    <a:cubicBezTo>
                      <a:pt x="55" y="3"/>
                      <a:pt x="56" y="2"/>
                      <a:pt x="57" y="2"/>
                    </a:cubicBezTo>
                    <a:cubicBezTo>
                      <a:pt x="58" y="2"/>
                      <a:pt x="60" y="3"/>
                      <a:pt x="61" y="3"/>
                    </a:cubicBezTo>
                    <a:cubicBezTo>
                      <a:pt x="62" y="4"/>
                      <a:pt x="59" y="9"/>
                      <a:pt x="62" y="10"/>
                    </a:cubicBezTo>
                    <a:cubicBezTo>
                      <a:pt x="63" y="11"/>
                      <a:pt x="62" y="14"/>
                      <a:pt x="63" y="15"/>
                    </a:cubicBezTo>
                    <a:cubicBezTo>
                      <a:pt x="64" y="16"/>
                      <a:pt x="66" y="17"/>
                      <a:pt x="65" y="18"/>
                    </a:cubicBezTo>
                    <a:cubicBezTo>
                      <a:pt x="67" y="19"/>
                      <a:pt x="70" y="21"/>
                      <a:pt x="72" y="23"/>
                    </a:cubicBezTo>
                    <a:cubicBezTo>
                      <a:pt x="71" y="23"/>
                      <a:pt x="70" y="23"/>
                      <a:pt x="69" y="22"/>
                    </a:cubicBezTo>
                    <a:cubicBezTo>
                      <a:pt x="68" y="26"/>
                      <a:pt x="73" y="30"/>
                      <a:pt x="75" y="31"/>
                    </a:cubicBezTo>
                    <a:cubicBezTo>
                      <a:pt x="78" y="32"/>
                      <a:pt x="79" y="30"/>
                      <a:pt x="80" y="30"/>
                    </a:cubicBezTo>
                    <a:cubicBezTo>
                      <a:pt x="82" y="30"/>
                      <a:pt x="82" y="32"/>
                      <a:pt x="82" y="33"/>
                    </a:cubicBezTo>
                    <a:cubicBezTo>
                      <a:pt x="79" y="35"/>
                      <a:pt x="82" y="37"/>
                      <a:pt x="83" y="39"/>
                    </a:cubicBezTo>
                    <a:cubicBezTo>
                      <a:pt x="84" y="42"/>
                      <a:pt x="81" y="45"/>
                      <a:pt x="79" y="46"/>
                    </a:cubicBezTo>
                    <a:cubicBezTo>
                      <a:pt x="78" y="46"/>
                      <a:pt x="76" y="46"/>
                      <a:pt x="75" y="46"/>
                    </a:cubicBezTo>
                    <a:cubicBezTo>
                      <a:pt x="74" y="45"/>
                      <a:pt x="74" y="45"/>
                      <a:pt x="73" y="46"/>
                    </a:cubicBezTo>
                    <a:cubicBezTo>
                      <a:pt x="71" y="48"/>
                      <a:pt x="69" y="51"/>
                      <a:pt x="67" y="51"/>
                    </a:cubicBezTo>
                    <a:cubicBezTo>
                      <a:pt x="63" y="52"/>
                      <a:pt x="62" y="50"/>
                      <a:pt x="60" y="50"/>
                    </a:cubicBezTo>
                    <a:cubicBezTo>
                      <a:pt x="59" y="50"/>
                      <a:pt x="57" y="49"/>
                      <a:pt x="56" y="49"/>
                    </a:cubicBezTo>
                    <a:cubicBezTo>
                      <a:pt x="55" y="49"/>
                      <a:pt x="53" y="52"/>
                      <a:pt x="52" y="52"/>
                    </a:cubicBezTo>
                    <a:cubicBezTo>
                      <a:pt x="50" y="51"/>
                      <a:pt x="54" y="51"/>
                      <a:pt x="40" y="51"/>
                    </a:cubicBezTo>
                    <a:cubicBezTo>
                      <a:pt x="35" y="51"/>
                      <a:pt x="32" y="51"/>
                      <a:pt x="29" y="51"/>
                    </a:cubicBezTo>
                    <a:cubicBezTo>
                      <a:pt x="29" y="53"/>
                      <a:pt x="27" y="54"/>
                      <a:pt x="28" y="55"/>
                    </a:cubicBezTo>
                    <a:cubicBezTo>
                      <a:pt x="28" y="57"/>
                      <a:pt x="29" y="59"/>
                      <a:pt x="29" y="60"/>
                    </a:cubicBezTo>
                    <a:cubicBezTo>
                      <a:pt x="29" y="62"/>
                      <a:pt x="29" y="64"/>
                      <a:pt x="29" y="66"/>
                    </a:cubicBezTo>
                    <a:cubicBezTo>
                      <a:pt x="29" y="67"/>
                      <a:pt x="30" y="69"/>
                      <a:pt x="29" y="70"/>
                    </a:cubicBezTo>
                    <a:cubicBezTo>
                      <a:pt x="28" y="69"/>
                      <a:pt x="26" y="66"/>
                      <a:pt x="25" y="64"/>
                    </a:cubicBezTo>
                    <a:cubicBezTo>
                      <a:pt x="24" y="65"/>
                      <a:pt x="20" y="63"/>
                      <a:pt x="18" y="64"/>
                    </a:cubicBezTo>
                    <a:cubicBezTo>
                      <a:pt x="16" y="65"/>
                      <a:pt x="13" y="65"/>
                      <a:pt x="13" y="68"/>
                    </a:cubicBezTo>
                    <a:cubicBezTo>
                      <a:pt x="12" y="67"/>
                      <a:pt x="8" y="66"/>
                      <a:pt x="7" y="65"/>
                    </a:cubicBezTo>
                    <a:cubicBezTo>
                      <a:pt x="7" y="64"/>
                      <a:pt x="6" y="64"/>
                      <a:pt x="6" y="63"/>
                    </a:cubicBezTo>
                    <a:cubicBezTo>
                      <a:pt x="6" y="62"/>
                      <a:pt x="5" y="60"/>
                      <a:pt x="4" y="59"/>
                    </a:cubicBezTo>
                    <a:cubicBezTo>
                      <a:pt x="2" y="59"/>
                      <a:pt x="1" y="60"/>
                      <a:pt x="0" y="58"/>
                    </a:cubicBezTo>
                  </a:path>
                </a:pathLst>
              </a:custGeom>
              <a:solidFill>
                <a:srgbClr val="B3B3B3"/>
              </a:solidFill>
              <a:ln w="3175">
                <a:solidFill>
                  <a:schemeClr val="tx1"/>
                </a:solidFill>
                <a:round/>
                <a:headEnd/>
                <a:tailEnd/>
              </a:ln>
            </p:spPr>
            <p:txBody>
              <a:bodyPr/>
              <a:lstStyle/>
              <a:p>
                <a:endParaRPr lang="en-GB" sz="2400" dirty="0"/>
              </a:p>
            </p:txBody>
          </p:sp>
          <p:sp>
            <p:nvSpPr>
              <p:cNvPr id="1899" name="Freeform 3527"/>
              <p:cNvSpPr>
                <a:spLocks/>
              </p:cNvSpPr>
              <p:nvPr/>
            </p:nvSpPr>
            <p:spPr bwMode="auto">
              <a:xfrm>
                <a:off x="2702" y="1920"/>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0" y="0"/>
                      <a:pt x="0" y="0"/>
                    </a:cubicBezTo>
                    <a:cubicBezTo>
                      <a:pt x="0" y="0"/>
                      <a:pt x="0" y="1"/>
                      <a:pt x="1" y="1"/>
                    </a:cubicBezTo>
                  </a:path>
                </a:pathLst>
              </a:custGeom>
              <a:solidFill>
                <a:srgbClr val="B3B3B3"/>
              </a:solidFill>
              <a:ln w="3175">
                <a:solidFill>
                  <a:schemeClr val="tx1"/>
                </a:solidFill>
                <a:round/>
                <a:headEnd/>
                <a:tailEnd/>
              </a:ln>
            </p:spPr>
            <p:txBody>
              <a:bodyPr/>
              <a:lstStyle/>
              <a:p>
                <a:endParaRPr lang="en-GB" sz="2400" dirty="0"/>
              </a:p>
            </p:txBody>
          </p:sp>
          <p:sp>
            <p:nvSpPr>
              <p:cNvPr id="1900" name="Freeform 3528"/>
              <p:cNvSpPr>
                <a:spLocks/>
              </p:cNvSpPr>
              <p:nvPr/>
            </p:nvSpPr>
            <p:spPr bwMode="auto">
              <a:xfrm>
                <a:off x="2713" y="1925"/>
                <a:ext cx="2" cy="2"/>
              </a:xfrm>
              <a:custGeom>
                <a:avLst/>
                <a:gdLst>
                  <a:gd name="T0" fmla="*/ 2 w 1"/>
                  <a:gd name="T1" fmla="*/ 2 h 1"/>
                  <a:gd name="T2" fmla="*/ 0 w 1"/>
                  <a:gd name="T3" fmla="*/ 2 h 1"/>
                  <a:gd name="T4" fmla="*/ 2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0" y="1"/>
                    </a:cubicBezTo>
                    <a:cubicBezTo>
                      <a:pt x="0" y="1"/>
                      <a:pt x="0" y="1"/>
                      <a:pt x="1" y="1"/>
                    </a:cubicBezTo>
                  </a:path>
                </a:pathLst>
              </a:custGeom>
              <a:solidFill>
                <a:srgbClr val="B3B3B3"/>
              </a:solidFill>
              <a:ln w="3175">
                <a:solidFill>
                  <a:schemeClr val="tx1"/>
                </a:solidFill>
                <a:round/>
                <a:headEnd/>
                <a:tailEnd/>
              </a:ln>
            </p:spPr>
            <p:txBody>
              <a:bodyPr/>
              <a:lstStyle/>
              <a:p>
                <a:endParaRPr lang="en-GB" sz="2400" dirty="0"/>
              </a:p>
            </p:txBody>
          </p:sp>
          <p:sp>
            <p:nvSpPr>
              <p:cNvPr id="1901" name="Freeform 3529"/>
              <p:cNvSpPr>
                <a:spLocks/>
              </p:cNvSpPr>
              <p:nvPr/>
            </p:nvSpPr>
            <p:spPr bwMode="auto">
              <a:xfrm>
                <a:off x="2721" y="1937"/>
                <a:ext cx="3" cy="2"/>
              </a:xfrm>
              <a:custGeom>
                <a:avLst/>
                <a:gdLst>
                  <a:gd name="T0" fmla="*/ 3 w 2"/>
                  <a:gd name="T1" fmla="*/ 2 h 1"/>
                  <a:gd name="T2" fmla="*/ 0 w 2"/>
                  <a:gd name="T3" fmla="*/ 2 h 1"/>
                  <a:gd name="T4" fmla="*/ 3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0"/>
                      <a:pt x="0" y="1"/>
                    </a:cubicBezTo>
                    <a:cubicBezTo>
                      <a:pt x="1" y="1"/>
                      <a:pt x="2" y="1"/>
                      <a:pt x="2" y="1"/>
                    </a:cubicBezTo>
                  </a:path>
                </a:pathLst>
              </a:custGeom>
              <a:solidFill>
                <a:srgbClr val="B3B3B3"/>
              </a:solidFill>
              <a:ln w="3175">
                <a:solidFill>
                  <a:schemeClr val="tx1"/>
                </a:solidFill>
                <a:round/>
                <a:headEnd/>
                <a:tailEnd/>
              </a:ln>
            </p:spPr>
            <p:txBody>
              <a:bodyPr/>
              <a:lstStyle/>
              <a:p>
                <a:endParaRPr lang="en-GB" sz="2400" dirty="0"/>
              </a:p>
            </p:txBody>
          </p:sp>
          <p:sp>
            <p:nvSpPr>
              <p:cNvPr id="1902" name="Freeform 3530"/>
              <p:cNvSpPr>
                <a:spLocks/>
              </p:cNvSpPr>
              <p:nvPr/>
            </p:nvSpPr>
            <p:spPr bwMode="auto">
              <a:xfrm>
                <a:off x="2723" y="1941"/>
                <a:ext cx="4" cy="3"/>
              </a:xfrm>
              <a:custGeom>
                <a:avLst/>
                <a:gdLst>
                  <a:gd name="T0" fmla="*/ 3 w 3"/>
                  <a:gd name="T1" fmla="*/ 3 h 2"/>
                  <a:gd name="T2" fmla="*/ 0 w 3"/>
                  <a:gd name="T3" fmla="*/ 0 h 2"/>
                  <a:gd name="T4" fmla="*/ 3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2" y="2"/>
                    </a:moveTo>
                    <a:cubicBezTo>
                      <a:pt x="3" y="1"/>
                      <a:pt x="2" y="0"/>
                      <a:pt x="0" y="0"/>
                    </a:cubicBezTo>
                    <a:cubicBezTo>
                      <a:pt x="1" y="1"/>
                      <a:pt x="2" y="1"/>
                      <a:pt x="2" y="2"/>
                    </a:cubicBezTo>
                  </a:path>
                </a:pathLst>
              </a:custGeom>
              <a:solidFill>
                <a:srgbClr val="B3B3B3"/>
              </a:solidFill>
              <a:ln w="3175">
                <a:solidFill>
                  <a:schemeClr val="tx1"/>
                </a:solidFill>
                <a:round/>
                <a:headEnd/>
                <a:tailEnd/>
              </a:ln>
            </p:spPr>
            <p:txBody>
              <a:bodyPr/>
              <a:lstStyle/>
              <a:p>
                <a:endParaRPr lang="en-GB" sz="2400" dirty="0"/>
              </a:p>
            </p:txBody>
          </p:sp>
          <p:sp>
            <p:nvSpPr>
              <p:cNvPr id="1903" name="Freeform 3531"/>
              <p:cNvSpPr>
                <a:spLocks/>
              </p:cNvSpPr>
              <p:nvPr/>
            </p:nvSpPr>
            <p:spPr bwMode="auto">
              <a:xfrm>
                <a:off x="2683" y="1862"/>
                <a:ext cx="160" cy="136"/>
              </a:xfrm>
              <a:custGeom>
                <a:avLst/>
                <a:gdLst>
                  <a:gd name="T0" fmla="*/ 3 w 121"/>
                  <a:gd name="T1" fmla="*/ 44 h 103"/>
                  <a:gd name="T2" fmla="*/ 4 w 121"/>
                  <a:gd name="T3" fmla="*/ 42 h 103"/>
                  <a:gd name="T4" fmla="*/ 12 w 121"/>
                  <a:gd name="T5" fmla="*/ 37 h 103"/>
                  <a:gd name="T6" fmla="*/ 26 w 121"/>
                  <a:gd name="T7" fmla="*/ 40 h 103"/>
                  <a:gd name="T8" fmla="*/ 33 w 121"/>
                  <a:gd name="T9" fmla="*/ 38 h 103"/>
                  <a:gd name="T10" fmla="*/ 37 w 121"/>
                  <a:gd name="T11" fmla="*/ 38 h 103"/>
                  <a:gd name="T12" fmla="*/ 38 w 121"/>
                  <a:gd name="T13" fmla="*/ 26 h 103"/>
                  <a:gd name="T14" fmla="*/ 42 w 121"/>
                  <a:gd name="T15" fmla="*/ 22 h 103"/>
                  <a:gd name="T16" fmla="*/ 49 w 121"/>
                  <a:gd name="T17" fmla="*/ 26 h 103"/>
                  <a:gd name="T18" fmla="*/ 66 w 121"/>
                  <a:gd name="T19" fmla="*/ 25 h 103"/>
                  <a:gd name="T20" fmla="*/ 75 w 121"/>
                  <a:gd name="T21" fmla="*/ 18 h 103"/>
                  <a:gd name="T22" fmla="*/ 93 w 121"/>
                  <a:gd name="T23" fmla="*/ 1 h 103"/>
                  <a:gd name="T24" fmla="*/ 102 w 121"/>
                  <a:gd name="T25" fmla="*/ 9 h 103"/>
                  <a:gd name="T26" fmla="*/ 111 w 121"/>
                  <a:gd name="T27" fmla="*/ 17 h 103"/>
                  <a:gd name="T28" fmla="*/ 120 w 121"/>
                  <a:gd name="T29" fmla="*/ 20 h 103"/>
                  <a:gd name="T30" fmla="*/ 140 w 121"/>
                  <a:gd name="T31" fmla="*/ 26 h 103"/>
                  <a:gd name="T32" fmla="*/ 145 w 121"/>
                  <a:gd name="T33" fmla="*/ 30 h 103"/>
                  <a:gd name="T34" fmla="*/ 148 w 121"/>
                  <a:gd name="T35" fmla="*/ 30 h 103"/>
                  <a:gd name="T36" fmla="*/ 160 w 121"/>
                  <a:gd name="T37" fmla="*/ 33 h 103"/>
                  <a:gd name="T38" fmla="*/ 152 w 121"/>
                  <a:gd name="T39" fmla="*/ 50 h 103"/>
                  <a:gd name="T40" fmla="*/ 145 w 121"/>
                  <a:gd name="T41" fmla="*/ 55 h 103"/>
                  <a:gd name="T42" fmla="*/ 139 w 121"/>
                  <a:gd name="T43" fmla="*/ 65 h 103"/>
                  <a:gd name="T44" fmla="*/ 134 w 121"/>
                  <a:gd name="T45" fmla="*/ 74 h 103"/>
                  <a:gd name="T46" fmla="*/ 141 w 121"/>
                  <a:gd name="T47" fmla="*/ 73 h 103"/>
                  <a:gd name="T48" fmla="*/ 147 w 121"/>
                  <a:gd name="T49" fmla="*/ 90 h 103"/>
                  <a:gd name="T50" fmla="*/ 143 w 121"/>
                  <a:gd name="T51" fmla="*/ 104 h 103"/>
                  <a:gd name="T52" fmla="*/ 139 w 121"/>
                  <a:gd name="T53" fmla="*/ 121 h 103"/>
                  <a:gd name="T54" fmla="*/ 132 w 121"/>
                  <a:gd name="T55" fmla="*/ 124 h 103"/>
                  <a:gd name="T56" fmla="*/ 123 w 121"/>
                  <a:gd name="T57" fmla="*/ 123 h 103"/>
                  <a:gd name="T58" fmla="*/ 120 w 121"/>
                  <a:gd name="T59" fmla="*/ 119 h 103"/>
                  <a:gd name="T60" fmla="*/ 115 w 121"/>
                  <a:gd name="T61" fmla="*/ 118 h 103"/>
                  <a:gd name="T62" fmla="*/ 100 w 121"/>
                  <a:gd name="T63" fmla="*/ 120 h 103"/>
                  <a:gd name="T64" fmla="*/ 94 w 121"/>
                  <a:gd name="T65" fmla="*/ 129 h 103"/>
                  <a:gd name="T66" fmla="*/ 91 w 121"/>
                  <a:gd name="T67" fmla="*/ 135 h 103"/>
                  <a:gd name="T68" fmla="*/ 82 w 121"/>
                  <a:gd name="T69" fmla="*/ 136 h 103"/>
                  <a:gd name="T70" fmla="*/ 73 w 121"/>
                  <a:gd name="T71" fmla="*/ 132 h 103"/>
                  <a:gd name="T72" fmla="*/ 57 w 121"/>
                  <a:gd name="T73" fmla="*/ 131 h 103"/>
                  <a:gd name="T74" fmla="*/ 50 w 121"/>
                  <a:gd name="T75" fmla="*/ 129 h 103"/>
                  <a:gd name="T76" fmla="*/ 33 w 121"/>
                  <a:gd name="T77" fmla="*/ 120 h 103"/>
                  <a:gd name="T78" fmla="*/ 41 w 121"/>
                  <a:gd name="T79" fmla="*/ 100 h 103"/>
                  <a:gd name="T80" fmla="*/ 48 w 121"/>
                  <a:gd name="T81" fmla="*/ 94 h 103"/>
                  <a:gd name="T82" fmla="*/ 45 w 121"/>
                  <a:gd name="T83" fmla="*/ 86 h 103"/>
                  <a:gd name="T84" fmla="*/ 44 w 121"/>
                  <a:gd name="T85" fmla="*/ 74 h 103"/>
                  <a:gd name="T86" fmla="*/ 30 w 121"/>
                  <a:gd name="T87" fmla="*/ 62 h 103"/>
                  <a:gd name="T88" fmla="*/ 30 w 121"/>
                  <a:gd name="T89" fmla="*/ 59 h 103"/>
                  <a:gd name="T90" fmla="*/ 26 w 121"/>
                  <a:gd name="T91" fmla="*/ 55 h 103"/>
                  <a:gd name="T92" fmla="*/ 20 w 121"/>
                  <a:gd name="T93" fmla="*/ 57 h 103"/>
                  <a:gd name="T94" fmla="*/ 12 w 121"/>
                  <a:gd name="T95" fmla="*/ 51 h 10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21" h="103">
                    <a:moveTo>
                      <a:pt x="1" y="36"/>
                    </a:moveTo>
                    <a:cubicBezTo>
                      <a:pt x="2" y="35"/>
                      <a:pt x="3" y="35"/>
                      <a:pt x="5" y="35"/>
                    </a:cubicBezTo>
                    <a:cubicBezTo>
                      <a:pt x="5" y="33"/>
                      <a:pt x="2" y="35"/>
                      <a:pt x="2" y="33"/>
                    </a:cubicBezTo>
                    <a:cubicBezTo>
                      <a:pt x="3" y="33"/>
                      <a:pt x="5" y="33"/>
                      <a:pt x="6" y="33"/>
                    </a:cubicBezTo>
                    <a:cubicBezTo>
                      <a:pt x="5" y="33"/>
                      <a:pt x="3" y="33"/>
                      <a:pt x="4" y="32"/>
                    </a:cubicBezTo>
                    <a:cubicBezTo>
                      <a:pt x="4" y="32"/>
                      <a:pt x="3" y="32"/>
                      <a:pt x="3" y="32"/>
                    </a:cubicBezTo>
                    <a:cubicBezTo>
                      <a:pt x="2" y="33"/>
                      <a:pt x="1" y="33"/>
                      <a:pt x="0" y="32"/>
                    </a:cubicBezTo>
                    <a:cubicBezTo>
                      <a:pt x="0" y="30"/>
                      <a:pt x="3" y="29"/>
                      <a:pt x="4" y="29"/>
                    </a:cubicBezTo>
                    <a:cubicBezTo>
                      <a:pt x="6" y="29"/>
                      <a:pt x="7" y="28"/>
                      <a:pt x="9" y="28"/>
                    </a:cubicBezTo>
                    <a:cubicBezTo>
                      <a:pt x="11" y="28"/>
                      <a:pt x="12" y="28"/>
                      <a:pt x="13" y="27"/>
                    </a:cubicBezTo>
                    <a:cubicBezTo>
                      <a:pt x="14" y="27"/>
                      <a:pt x="15" y="26"/>
                      <a:pt x="16" y="26"/>
                    </a:cubicBezTo>
                    <a:cubicBezTo>
                      <a:pt x="16" y="27"/>
                      <a:pt x="19" y="30"/>
                      <a:pt x="20" y="30"/>
                    </a:cubicBezTo>
                    <a:cubicBezTo>
                      <a:pt x="21" y="30"/>
                      <a:pt x="22" y="29"/>
                      <a:pt x="22" y="29"/>
                    </a:cubicBezTo>
                    <a:cubicBezTo>
                      <a:pt x="24" y="28"/>
                      <a:pt x="23" y="29"/>
                      <a:pt x="25" y="29"/>
                    </a:cubicBezTo>
                    <a:cubicBezTo>
                      <a:pt x="25" y="30"/>
                      <a:pt x="25" y="29"/>
                      <a:pt x="25" y="29"/>
                    </a:cubicBezTo>
                    <a:cubicBezTo>
                      <a:pt x="26" y="29"/>
                      <a:pt x="26" y="29"/>
                      <a:pt x="27" y="31"/>
                    </a:cubicBezTo>
                    <a:cubicBezTo>
                      <a:pt x="27" y="30"/>
                      <a:pt x="26" y="29"/>
                      <a:pt x="27" y="29"/>
                    </a:cubicBezTo>
                    <a:cubicBezTo>
                      <a:pt x="27" y="28"/>
                      <a:pt x="28" y="29"/>
                      <a:pt x="28" y="29"/>
                    </a:cubicBezTo>
                    <a:cubicBezTo>
                      <a:pt x="29" y="30"/>
                      <a:pt x="31" y="29"/>
                      <a:pt x="32" y="29"/>
                    </a:cubicBezTo>
                    <a:cubicBezTo>
                      <a:pt x="30" y="28"/>
                      <a:pt x="31" y="25"/>
                      <a:pt x="31" y="23"/>
                    </a:cubicBezTo>
                    <a:cubicBezTo>
                      <a:pt x="31" y="22"/>
                      <a:pt x="29" y="21"/>
                      <a:pt x="29" y="20"/>
                    </a:cubicBezTo>
                    <a:cubicBezTo>
                      <a:pt x="28" y="19"/>
                      <a:pt x="29" y="17"/>
                      <a:pt x="28" y="16"/>
                    </a:cubicBezTo>
                    <a:cubicBezTo>
                      <a:pt x="29" y="17"/>
                      <a:pt x="29" y="17"/>
                      <a:pt x="30" y="17"/>
                    </a:cubicBezTo>
                    <a:cubicBezTo>
                      <a:pt x="31" y="17"/>
                      <a:pt x="31" y="17"/>
                      <a:pt x="32" y="17"/>
                    </a:cubicBezTo>
                    <a:cubicBezTo>
                      <a:pt x="32" y="17"/>
                      <a:pt x="33" y="17"/>
                      <a:pt x="33" y="17"/>
                    </a:cubicBezTo>
                    <a:cubicBezTo>
                      <a:pt x="35" y="18"/>
                      <a:pt x="33" y="20"/>
                      <a:pt x="35" y="21"/>
                    </a:cubicBezTo>
                    <a:cubicBezTo>
                      <a:pt x="36" y="21"/>
                      <a:pt x="36" y="20"/>
                      <a:pt x="37" y="20"/>
                    </a:cubicBezTo>
                    <a:cubicBezTo>
                      <a:pt x="39" y="20"/>
                      <a:pt x="40" y="21"/>
                      <a:pt x="42" y="21"/>
                    </a:cubicBezTo>
                    <a:cubicBezTo>
                      <a:pt x="43" y="21"/>
                      <a:pt x="45" y="21"/>
                      <a:pt x="46" y="21"/>
                    </a:cubicBezTo>
                    <a:cubicBezTo>
                      <a:pt x="47" y="20"/>
                      <a:pt x="49" y="20"/>
                      <a:pt x="50" y="19"/>
                    </a:cubicBezTo>
                    <a:cubicBezTo>
                      <a:pt x="49" y="20"/>
                      <a:pt x="48" y="20"/>
                      <a:pt x="47" y="19"/>
                    </a:cubicBezTo>
                    <a:cubicBezTo>
                      <a:pt x="45" y="18"/>
                      <a:pt x="49" y="16"/>
                      <a:pt x="50" y="15"/>
                    </a:cubicBezTo>
                    <a:cubicBezTo>
                      <a:pt x="52" y="14"/>
                      <a:pt x="54" y="15"/>
                      <a:pt x="57" y="14"/>
                    </a:cubicBezTo>
                    <a:cubicBezTo>
                      <a:pt x="58" y="13"/>
                      <a:pt x="60" y="10"/>
                      <a:pt x="61" y="11"/>
                    </a:cubicBezTo>
                    <a:cubicBezTo>
                      <a:pt x="60" y="10"/>
                      <a:pt x="61" y="4"/>
                      <a:pt x="62" y="3"/>
                    </a:cubicBezTo>
                    <a:cubicBezTo>
                      <a:pt x="63" y="2"/>
                      <a:pt x="69" y="0"/>
                      <a:pt x="70" y="1"/>
                    </a:cubicBezTo>
                    <a:cubicBezTo>
                      <a:pt x="71" y="2"/>
                      <a:pt x="69" y="4"/>
                      <a:pt x="71" y="5"/>
                    </a:cubicBezTo>
                    <a:cubicBezTo>
                      <a:pt x="74" y="5"/>
                      <a:pt x="73" y="5"/>
                      <a:pt x="75" y="5"/>
                    </a:cubicBezTo>
                    <a:cubicBezTo>
                      <a:pt x="76" y="6"/>
                      <a:pt x="76" y="7"/>
                      <a:pt x="77" y="7"/>
                    </a:cubicBezTo>
                    <a:cubicBezTo>
                      <a:pt x="79" y="8"/>
                      <a:pt x="80" y="7"/>
                      <a:pt x="80" y="9"/>
                    </a:cubicBezTo>
                    <a:cubicBezTo>
                      <a:pt x="81" y="9"/>
                      <a:pt x="82" y="9"/>
                      <a:pt x="83" y="9"/>
                    </a:cubicBezTo>
                    <a:cubicBezTo>
                      <a:pt x="85" y="10"/>
                      <a:pt x="84" y="12"/>
                      <a:pt x="84" y="13"/>
                    </a:cubicBezTo>
                    <a:cubicBezTo>
                      <a:pt x="85" y="14"/>
                      <a:pt x="87" y="14"/>
                      <a:pt x="88" y="14"/>
                    </a:cubicBezTo>
                    <a:cubicBezTo>
                      <a:pt x="89" y="13"/>
                      <a:pt x="89" y="12"/>
                      <a:pt x="90" y="11"/>
                    </a:cubicBezTo>
                    <a:cubicBezTo>
                      <a:pt x="90" y="12"/>
                      <a:pt x="90" y="15"/>
                      <a:pt x="91" y="15"/>
                    </a:cubicBezTo>
                    <a:cubicBezTo>
                      <a:pt x="93" y="15"/>
                      <a:pt x="96" y="17"/>
                      <a:pt x="96" y="19"/>
                    </a:cubicBezTo>
                    <a:cubicBezTo>
                      <a:pt x="96" y="18"/>
                      <a:pt x="102" y="19"/>
                      <a:pt x="102" y="19"/>
                    </a:cubicBezTo>
                    <a:cubicBezTo>
                      <a:pt x="103" y="19"/>
                      <a:pt x="104" y="19"/>
                      <a:pt x="106" y="20"/>
                    </a:cubicBezTo>
                    <a:cubicBezTo>
                      <a:pt x="106" y="21"/>
                      <a:pt x="107" y="23"/>
                      <a:pt x="108" y="23"/>
                    </a:cubicBezTo>
                    <a:cubicBezTo>
                      <a:pt x="109" y="22"/>
                      <a:pt x="109" y="22"/>
                      <a:pt x="109" y="22"/>
                    </a:cubicBezTo>
                    <a:cubicBezTo>
                      <a:pt x="110" y="22"/>
                      <a:pt x="110" y="23"/>
                      <a:pt x="110" y="23"/>
                    </a:cubicBezTo>
                    <a:cubicBezTo>
                      <a:pt x="110" y="23"/>
                      <a:pt x="110" y="23"/>
                      <a:pt x="110" y="23"/>
                    </a:cubicBezTo>
                    <a:cubicBezTo>
                      <a:pt x="110" y="24"/>
                      <a:pt x="111" y="24"/>
                      <a:pt x="111" y="23"/>
                    </a:cubicBezTo>
                    <a:cubicBezTo>
                      <a:pt x="112" y="23"/>
                      <a:pt x="112" y="23"/>
                      <a:pt x="112" y="23"/>
                    </a:cubicBezTo>
                    <a:cubicBezTo>
                      <a:pt x="112" y="23"/>
                      <a:pt x="113" y="23"/>
                      <a:pt x="113" y="23"/>
                    </a:cubicBezTo>
                    <a:cubicBezTo>
                      <a:pt x="114" y="23"/>
                      <a:pt x="115" y="23"/>
                      <a:pt x="115" y="24"/>
                    </a:cubicBezTo>
                    <a:cubicBezTo>
                      <a:pt x="117" y="25"/>
                      <a:pt x="120" y="25"/>
                      <a:pt x="121" y="25"/>
                    </a:cubicBezTo>
                    <a:cubicBezTo>
                      <a:pt x="119" y="27"/>
                      <a:pt x="117" y="29"/>
                      <a:pt x="117" y="32"/>
                    </a:cubicBezTo>
                    <a:cubicBezTo>
                      <a:pt x="116" y="33"/>
                      <a:pt x="115" y="35"/>
                      <a:pt x="115" y="36"/>
                    </a:cubicBezTo>
                    <a:cubicBezTo>
                      <a:pt x="115" y="37"/>
                      <a:pt x="115" y="37"/>
                      <a:pt x="115" y="38"/>
                    </a:cubicBezTo>
                    <a:cubicBezTo>
                      <a:pt x="115" y="40"/>
                      <a:pt x="116" y="41"/>
                      <a:pt x="115" y="42"/>
                    </a:cubicBezTo>
                    <a:cubicBezTo>
                      <a:pt x="114" y="43"/>
                      <a:pt x="113" y="43"/>
                      <a:pt x="112" y="43"/>
                    </a:cubicBezTo>
                    <a:cubicBezTo>
                      <a:pt x="111" y="43"/>
                      <a:pt x="111" y="42"/>
                      <a:pt x="110" y="42"/>
                    </a:cubicBezTo>
                    <a:cubicBezTo>
                      <a:pt x="109" y="43"/>
                      <a:pt x="109" y="44"/>
                      <a:pt x="110" y="44"/>
                    </a:cubicBezTo>
                    <a:cubicBezTo>
                      <a:pt x="109" y="45"/>
                      <a:pt x="108" y="47"/>
                      <a:pt x="107" y="48"/>
                    </a:cubicBezTo>
                    <a:cubicBezTo>
                      <a:pt x="106" y="48"/>
                      <a:pt x="106" y="49"/>
                      <a:pt x="105" y="49"/>
                    </a:cubicBezTo>
                    <a:cubicBezTo>
                      <a:pt x="104" y="50"/>
                      <a:pt x="104" y="51"/>
                      <a:pt x="104" y="51"/>
                    </a:cubicBezTo>
                    <a:cubicBezTo>
                      <a:pt x="103" y="52"/>
                      <a:pt x="101" y="53"/>
                      <a:pt x="101" y="55"/>
                    </a:cubicBezTo>
                    <a:cubicBezTo>
                      <a:pt x="101" y="55"/>
                      <a:pt x="101" y="56"/>
                      <a:pt x="101" y="56"/>
                    </a:cubicBezTo>
                    <a:cubicBezTo>
                      <a:pt x="101" y="57"/>
                      <a:pt x="100" y="57"/>
                      <a:pt x="100" y="58"/>
                    </a:cubicBezTo>
                    <a:cubicBezTo>
                      <a:pt x="101" y="58"/>
                      <a:pt x="102" y="58"/>
                      <a:pt x="103" y="56"/>
                    </a:cubicBezTo>
                    <a:cubicBezTo>
                      <a:pt x="103" y="54"/>
                      <a:pt x="106" y="55"/>
                      <a:pt x="107" y="55"/>
                    </a:cubicBezTo>
                    <a:cubicBezTo>
                      <a:pt x="108" y="55"/>
                      <a:pt x="107" y="58"/>
                      <a:pt x="108" y="59"/>
                    </a:cubicBezTo>
                    <a:cubicBezTo>
                      <a:pt x="110" y="61"/>
                      <a:pt x="109" y="61"/>
                      <a:pt x="108" y="63"/>
                    </a:cubicBezTo>
                    <a:cubicBezTo>
                      <a:pt x="108" y="64"/>
                      <a:pt x="112" y="66"/>
                      <a:pt x="111" y="68"/>
                    </a:cubicBezTo>
                    <a:cubicBezTo>
                      <a:pt x="110" y="69"/>
                      <a:pt x="106" y="71"/>
                      <a:pt x="106" y="71"/>
                    </a:cubicBezTo>
                    <a:cubicBezTo>
                      <a:pt x="106" y="72"/>
                      <a:pt x="108" y="73"/>
                      <a:pt x="109" y="74"/>
                    </a:cubicBezTo>
                    <a:cubicBezTo>
                      <a:pt x="111" y="75"/>
                      <a:pt x="108" y="77"/>
                      <a:pt x="108" y="79"/>
                    </a:cubicBezTo>
                    <a:cubicBezTo>
                      <a:pt x="109" y="81"/>
                      <a:pt x="112" y="83"/>
                      <a:pt x="114" y="82"/>
                    </a:cubicBezTo>
                    <a:cubicBezTo>
                      <a:pt x="116" y="81"/>
                      <a:pt x="116" y="82"/>
                      <a:pt x="115" y="84"/>
                    </a:cubicBezTo>
                    <a:cubicBezTo>
                      <a:pt x="113" y="88"/>
                      <a:pt x="109" y="89"/>
                      <a:pt x="105" y="92"/>
                    </a:cubicBezTo>
                    <a:cubicBezTo>
                      <a:pt x="106" y="93"/>
                      <a:pt x="106" y="93"/>
                      <a:pt x="106" y="93"/>
                    </a:cubicBezTo>
                    <a:cubicBezTo>
                      <a:pt x="105" y="93"/>
                      <a:pt x="103" y="94"/>
                      <a:pt x="102" y="94"/>
                    </a:cubicBezTo>
                    <a:cubicBezTo>
                      <a:pt x="101" y="94"/>
                      <a:pt x="101" y="94"/>
                      <a:pt x="100" y="94"/>
                    </a:cubicBezTo>
                    <a:cubicBezTo>
                      <a:pt x="100" y="94"/>
                      <a:pt x="99" y="94"/>
                      <a:pt x="99" y="94"/>
                    </a:cubicBezTo>
                    <a:cubicBezTo>
                      <a:pt x="98" y="94"/>
                      <a:pt x="97" y="94"/>
                      <a:pt x="96" y="93"/>
                    </a:cubicBezTo>
                    <a:cubicBezTo>
                      <a:pt x="95" y="93"/>
                      <a:pt x="94" y="93"/>
                      <a:pt x="93" y="93"/>
                    </a:cubicBezTo>
                    <a:cubicBezTo>
                      <a:pt x="94" y="91"/>
                      <a:pt x="93" y="91"/>
                      <a:pt x="92" y="91"/>
                    </a:cubicBezTo>
                    <a:cubicBezTo>
                      <a:pt x="91" y="91"/>
                      <a:pt x="90" y="91"/>
                      <a:pt x="90" y="91"/>
                    </a:cubicBezTo>
                    <a:cubicBezTo>
                      <a:pt x="90" y="90"/>
                      <a:pt x="91" y="90"/>
                      <a:pt x="91" y="90"/>
                    </a:cubicBezTo>
                    <a:cubicBezTo>
                      <a:pt x="91" y="90"/>
                      <a:pt x="91" y="89"/>
                      <a:pt x="90" y="89"/>
                    </a:cubicBezTo>
                    <a:cubicBezTo>
                      <a:pt x="91" y="90"/>
                      <a:pt x="90" y="90"/>
                      <a:pt x="89" y="90"/>
                    </a:cubicBezTo>
                    <a:cubicBezTo>
                      <a:pt x="88" y="91"/>
                      <a:pt x="88" y="90"/>
                      <a:pt x="87" y="89"/>
                    </a:cubicBezTo>
                    <a:cubicBezTo>
                      <a:pt x="88" y="92"/>
                      <a:pt x="87" y="90"/>
                      <a:pt x="84" y="90"/>
                    </a:cubicBezTo>
                    <a:cubicBezTo>
                      <a:pt x="83" y="90"/>
                      <a:pt x="82" y="89"/>
                      <a:pt x="81" y="89"/>
                    </a:cubicBezTo>
                    <a:cubicBezTo>
                      <a:pt x="79" y="89"/>
                      <a:pt x="77" y="91"/>
                      <a:pt x="76" y="91"/>
                    </a:cubicBezTo>
                    <a:cubicBezTo>
                      <a:pt x="75" y="92"/>
                      <a:pt x="71" y="93"/>
                      <a:pt x="71" y="95"/>
                    </a:cubicBezTo>
                    <a:cubicBezTo>
                      <a:pt x="71" y="95"/>
                      <a:pt x="71" y="96"/>
                      <a:pt x="71" y="96"/>
                    </a:cubicBezTo>
                    <a:cubicBezTo>
                      <a:pt x="70" y="97"/>
                      <a:pt x="70" y="97"/>
                      <a:pt x="71" y="98"/>
                    </a:cubicBezTo>
                    <a:cubicBezTo>
                      <a:pt x="71" y="99"/>
                      <a:pt x="71" y="100"/>
                      <a:pt x="72" y="102"/>
                    </a:cubicBezTo>
                    <a:cubicBezTo>
                      <a:pt x="72" y="102"/>
                      <a:pt x="71" y="102"/>
                      <a:pt x="70" y="102"/>
                    </a:cubicBezTo>
                    <a:cubicBezTo>
                      <a:pt x="70" y="102"/>
                      <a:pt x="70" y="102"/>
                      <a:pt x="69" y="102"/>
                    </a:cubicBezTo>
                    <a:cubicBezTo>
                      <a:pt x="68" y="102"/>
                      <a:pt x="68" y="103"/>
                      <a:pt x="67" y="103"/>
                    </a:cubicBezTo>
                    <a:cubicBezTo>
                      <a:pt x="66" y="103"/>
                      <a:pt x="65" y="103"/>
                      <a:pt x="65" y="103"/>
                    </a:cubicBezTo>
                    <a:cubicBezTo>
                      <a:pt x="64" y="102"/>
                      <a:pt x="63" y="102"/>
                      <a:pt x="62" y="103"/>
                    </a:cubicBezTo>
                    <a:cubicBezTo>
                      <a:pt x="58" y="101"/>
                      <a:pt x="58" y="101"/>
                      <a:pt x="58" y="101"/>
                    </a:cubicBezTo>
                    <a:cubicBezTo>
                      <a:pt x="58" y="101"/>
                      <a:pt x="59" y="101"/>
                      <a:pt x="58" y="100"/>
                    </a:cubicBezTo>
                    <a:cubicBezTo>
                      <a:pt x="57" y="100"/>
                      <a:pt x="56" y="99"/>
                      <a:pt x="55" y="100"/>
                    </a:cubicBezTo>
                    <a:cubicBezTo>
                      <a:pt x="55" y="98"/>
                      <a:pt x="53" y="99"/>
                      <a:pt x="52" y="98"/>
                    </a:cubicBezTo>
                    <a:cubicBezTo>
                      <a:pt x="51" y="97"/>
                      <a:pt x="48" y="96"/>
                      <a:pt x="48" y="99"/>
                    </a:cubicBezTo>
                    <a:cubicBezTo>
                      <a:pt x="46" y="99"/>
                      <a:pt x="44" y="98"/>
                      <a:pt x="43" y="99"/>
                    </a:cubicBezTo>
                    <a:cubicBezTo>
                      <a:pt x="42" y="99"/>
                      <a:pt x="41" y="99"/>
                      <a:pt x="40" y="99"/>
                    </a:cubicBezTo>
                    <a:cubicBezTo>
                      <a:pt x="39" y="98"/>
                      <a:pt x="39" y="98"/>
                      <a:pt x="38" y="98"/>
                    </a:cubicBezTo>
                    <a:cubicBezTo>
                      <a:pt x="38" y="98"/>
                      <a:pt x="38" y="98"/>
                      <a:pt x="38" y="98"/>
                    </a:cubicBezTo>
                    <a:cubicBezTo>
                      <a:pt x="36" y="98"/>
                      <a:pt x="29" y="93"/>
                      <a:pt x="29" y="95"/>
                    </a:cubicBezTo>
                    <a:cubicBezTo>
                      <a:pt x="27" y="95"/>
                      <a:pt x="28" y="94"/>
                      <a:pt x="28" y="93"/>
                    </a:cubicBezTo>
                    <a:cubicBezTo>
                      <a:pt x="29" y="92"/>
                      <a:pt x="25" y="92"/>
                      <a:pt x="25" y="91"/>
                    </a:cubicBezTo>
                    <a:cubicBezTo>
                      <a:pt x="29" y="90"/>
                      <a:pt x="29" y="84"/>
                      <a:pt x="30" y="81"/>
                    </a:cubicBezTo>
                    <a:cubicBezTo>
                      <a:pt x="30" y="79"/>
                      <a:pt x="30" y="77"/>
                      <a:pt x="31" y="76"/>
                    </a:cubicBezTo>
                    <a:cubicBezTo>
                      <a:pt x="33" y="75"/>
                      <a:pt x="31" y="74"/>
                      <a:pt x="31" y="76"/>
                    </a:cubicBezTo>
                    <a:cubicBezTo>
                      <a:pt x="30" y="73"/>
                      <a:pt x="31" y="69"/>
                      <a:pt x="33" y="65"/>
                    </a:cubicBezTo>
                    <a:cubicBezTo>
                      <a:pt x="34" y="66"/>
                      <a:pt x="35" y="67"/>
                      <a:pt x="36" y="69"/>
                    </a:cubicBezTo>
                    <a:cubicBezTo>
                      <a:pt x="36" y="69"/>
                      <a:pt x="36" y="70"/>
                      <a:pt x="36" y="71"/>
                    </a:cubicBezTo>
                    <a:cubicBezTo>
                      <a:pt x="37" y="72"/>
                      <a:pt x="38" y="72"/>
                      <a:pt x="38" y="73"/>
                    </a:cubicBezTo>
                    <a:cubicBezTo>
                      <a:pt x="38" y="72"/>
                      <a:pt x="37" y="71"/>
                      <a:pt x="36" y="69"/>
                    </a:cubicBezTo>
                    <a:cubicBezTo>
                      <a:pt x="36" y="67"/>
                      <a:pt x="36" y="66"/>
                      <a:pt x="34" y="65"/>
                    </a:cubicBezTo>
                    <a:cubicBezTo>
                      <a:pt x="33" y="64"/>
                      <a:pt x="32" y="64"/>
                      <a:pt x="32" y="63"/>
                    </a:cubicBezTo>
                    <a:cubicBezTo>
                      <a:pt x="30" y="62"/>
                      <a:pt x="33" y="63"/>
                      <a:pt x="34" y="63"/>
                    </a:cubicBezTo>
                    <a:cubicBezTo>
                      <a:pt x="32" y="63"/>
                      <a:pt x="32" y="57"/>
                      <a:pt x="33" y="56"/>
                    </a:cubicBezTo>
                    <a:cubicBezTo>
                      <a:pt x="31" y="57"/>
                      <a:pt x="28" y="55"/>
                      <a:pt x="27" y="54"/>
                    </a:cubicBezTo>
                    <a:cubicBezTo>
                      <a:pt x="26" y="52"/>
                      <a:pt x="25" y="51"/>
                      <a:pt x="24" y="50"/>
                    </a:cubicBezTo>
                    <a:cubicBezTo>
                      <a:pt x="24" y="48"/>
                      <a:pt x="27" y="47"/>
                      <a:pt x="23" y="47"/>
                    </a:cubicBezTo>
                    <a:cubicBezTo>
                      <a:pt x="24" y="46"/>
                      <a:pt x="24" y="45"/>
                      <a:pt x="24" y="45"/>
                    </a:cubicBezTo>
                    <a:cubicBezTo>
                      <a:pt x="26" y="44"/>
                      <a:pt x="27" y="46"/>
                      <a:pt x="28" y="46"/>
                    </a:cubicBezTo>
                    <a:cubicBezTo>
                      <a:pt x="26" y="44"/>
                      <a:pt x="25" y="45"/>
                      <a:pt x="23" y="45"/>
                    </a:cubicBezTo>
                    <a:cubicBezTo>
                      <a:pt x="22" y="45"/>
                      <a:pt x="19" y="44"/>
                      <a:pt x="22" y="43"/>
                    </a:cubicBezTo>
                    <a:cubicBezTo>
                      <a:pt x="21" y="43"/>
                      <a:pt x="21" y="43"/>
                      <a:pt x="22" y="42"/>
                    </a:cubicBezTo>
                    <a:cubicBezTo>
                      <a:pt x="22" y="42"/>
                      <a:pt x="21" y="42"/>
                      <a:pt x="20" y="42"/>
                    </a:cubicBezTo>
                    <a:cubicBezTo>
                      <a:pt x="19" y="43"/>
                      <a:pt x="18" y="43"/>
                      <a:pt x="17" y="42"/>
                    </a:cubicBezTo>
                    <a:cubicBezTo>
                      <a:pt x="18" y="42"/>
                      <a:pt x="19" y="42"/>
                      <a:pt x="19" y="41"/>
                    </a:cubicBezTo>
                    <a:cubicBezTo>
                      <a:pt x="18" y="40"/>
                      <a:pt x="16" y="41"/>
                      <a:pt x="15" y="43"/>
                    </a:cubicBezTo>
                    <a:cubicBezTo>
                      <a:pt x="15" y="41"/>
                      <a:pt x="14" y="40"/>
                      <a:pt x="15" y="39"/>
                    </a:cubicBezTo>
                    <a:cubicBezTo>
                      <a:pt x="15" y="41"/>
                      <a:pt x="12" y="41"/>
                      <a:pt x="14" y="39"/>
                    </a:cubicBezTo>
                    <a:cubicBezTo>
                      <a:pt x="13" y="40"/>
                      <a:pt x="11" y="40"/>
                      <a:pt x="9" y="39"/>
                    </a:cubicBezTo>
                    <a:cubicBezTo>
                      <a:pt x="8" y="38"/>
                      <a:pt x="6" y="37"/>
                      <a:pt x="5" y="39"/>
                    </a:cubicBezTo>
                    <a:cubicBezTo>
                      <a:pt x="3" y="37"/>
                      <a:pt x="3" y="36"/>
                      <a:pt x="1" y="36"/>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1904" name="Freeform 3532"/>
              <p:cNvSpPr>
                <a:spLocks/>
              </p:cNvSpPr>
              <p:nvPr/>
            </p:nvSpPr>
            <p:spPr bwMode="auto">
              <a:xfrm>
                <a:off x="2845" y="1987"/>
                <a:ext cx="15" cy="27"/>
              </a:xfrm>
              <a:custGeom>
                <a:avLst/>
                <a:gdLst>
                  <a:gd name="T0" fmla="*/ 1 w 11"/>
                  <a:gd name="T1" fmla="*/ 11 h 20"/>
                  <a:gd name="T2" fmla="*/ 4 w 11"/>
                  <a:gd name="T3" fmla="*/ 8 h 20"/>
                  <a:gd name="T4" fmla="*/ 10 w 11"/>
                  <a:gd name="T5" fmla="*/ 5 h 20"/>
                  <a:gd name="T6" fmla="*/ 14 w 11"/>
                  <a:gd name="T7" fmla="*/ 0 h 20"/>
                  <a:gd name="T8" fmla="*/ 15 w 11"/>
                  <a:gd name="T9" fmla="*/ 15 h 20"/>
                  <a:gd name="T10" fmla="*/ 10 w 11"/>
                  <a:gd name="T11" fmla="*/ 27 h 20"/>
                  <a:gd name="T12" fmla="*/ 5 w 11"/>
                  <a:gd name="T13" fmla="*/ 22 h 20"/>
                  <a:gd name="T14" fmla="*/ 3 w 11"/>
                  <a:gd name="T15" fmla="*/ 20 h 20"/>
                  <a:gd name="T16" fmla="*/ 4 w 11"/>
                  <a:gd name="T17" fmla="*/ 18 h 20"/>
                  <a:gd name="T18" fmla="*/ 3 w 11"/>
                  <a:gd name="T19" fmla="*/ 15 h 20"/>
                  <a:gd name="T20" fmla="*/ 3 w 11"/>
                  <a:gd name="T21" fmla="*/ 12 h 20"/>
                  <a:gd name="T22" fmla="*/ 1 w 11"/>
                  <a:gd name="T23" fmla="*/ 11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 h="20">
                    <a:moveTo>
                      <a:pt x="1" y="8"/>
                    </a:moveTo>
                    <a:cubicBezTo>
                      <a:pt x="2" y="7"/>
                      <a:pt x="2" y="6"/>
                      <a:pt x="3" y="6"/>
                    </a:cubicBezTo>
                    <a:cubicBezTo>
                      <a:pt x="4" y="5"/>
                      <a:pt x="6" y="5"/>
                      <a:pt x="7" y="4"/>
                    </a:cubicBezTo>
                    <a:cubicBezTo>
                      <a:pt x="9" y="3"/>
                      <a:pt x="8" y="0"/>
                      <a:pt x="10" y="0"/>
                    </a:cubicBezTo>
                    <a:cubicBezTo>
                      <a:pt x="10" y="3"/>
                      <a:pt x="11" y="8"/>
                      <a:pt x="11" y="11"/>
                    </a:cubicBezTo>
                    <a:cubicBezTo>
                      <a:pt x="10" y="14"/>
                      <a:pt x="8" y="17"/>
                      <a:pt x="7" y="20"/>
                    </a:cubicBezTo>
                    <a:cubicBezTo>
                      <a:pt x="6" y="19"/>
                      <a:pt x="1" y="17"/>
                      <a:pt x="4" y="16"/>
                    </a:cubicBezTo>
                    <a:cubicBezTo>
                      <a:pt x="3" y="16"/>
                      <a:pt x="3" y="16"/>
                      <a:pt x="2" y="15"/>
                    </a:cubicBezTo>
                    <a:cubicBezTo>
                      <a:pt x="3" y="15"/>
                      <a:pt x="3" y="14"/>
                      <a:pt x="3" y="13"/>
                    </a:cubicBezTo>
                    <a:cubicBezTo>
                      <a:pt x="2" y="14"/>
                      <a:pt x="2" y="12"/>
                      <a:pt x="2" y="11"/>
                    </a:cubicBezTo>
                    <a:cubicBezTo>
                      <a:pt x="1" y="11"/>
                      <a:pt x="0" y="9"/>
                      <a:pt x="2" y="9"/>
                    </a:cubicBezTo>
                    <a:cubicBezTo>
                      <a:pt x="2" y="9"/>
                      <a:pt x="1" y="8"/>
                      <a:pt x="1" y="8"/>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1905" name="Freeform 3533"/>
              <p:cNvSpPr>
                <a:spLocks/>
              </p:cNvSpPr>
              <p:nvPr/>
            </p:nvSpPr>
            <p:spPr bwMode="auto">
              <a:xfrm>
                <a:off x="1872" y="2409"/>
                <a:ext cx="4" cy="10"/>
              </a:xfrm>
              <a:custGeom>
                <a:avLst/>
                <a:gdLst>
                  <a:gd name="T0" fmla="*/ 4 w 3"/>
                  <a:gd name="T1" fmla="*/ 3 h 8"/>
                  <a:gd name="T2" fmla="*/ 1 w 3"/>
                  <a:gd name="T3" fmla="*/ 5 h 8"/>
                  <a:gd name="T4" fmla="*/ 4 w 3"/>
                  <a:gd name="T5" fmla="*/ 3 h 8"/>
                  <a:gd name="T6" fmla="*/ 0 60000 65536"/>
                  <a:gd name="T7" fmla="*/ 0 60000 65536"/>
                  <a:gd name="T8" fmla="*/ 0 60000 65536"/>
                </a:gdLst>
                <a:ahLst/>
                <a:cxnLst>
                  <a:cxn ang="T6">
                    <a:pos x="T0" y="T1"/>
                  </a:cxn>
                  <a:cxn ang="T7">
                    <a:pos x="T2" y="T3"/>
                  </a:cxn>
                  <a:cxn ang="T8">
                    <a:pos x="T4" y="T5"/>
                  </a:cxn>
                </a:cxnLst>
                <a:rect l="0" t="0" r="r" b="b"/>
                <a:pathLst>
                  <a:path w="3" h="8">
                    <a:moveTo>
                      <a:pt x="3" y="2"/>
                    </a:moveTo>
                    <a:cubicBezTo>
                      <a:pt x="3" y="2"/>
                      <a:pt x="2" y="8"/>
                      <a:pt x="1" y="4"/>
                    </a:cubicBezTo>
                    <a:cubicBezTo>
                      <a:pt x="0" y="2"/>
                      <a:pt x="1" y="0"/>
                      <a:pt x="3" y="2"/>
                    </a:cubicBezTo>
                  </a:path>
                </a:pathLst>
              </a:custGeom>
              <a:solidFill>
                <a:srgbClr val="B3B3B3"/>
              </a:solidFill>
              <a:ln w="3175">
                <a:solidFill>
                  <a:schemeClr val="tx1"/>
                </a:solidFill>
                <a:round/>
                <a:headEnd/>
                <a:tailEnd/>
              </a:ln>
            </p:spPr>
            <p:txBody>
              <a:bodyPr/>
              <a:lstStyle/>
              <a:p>
                <a:endParaRPr lang="en-GB" sz="2400" dirty="0"/>
              </a:p>
            </p:txBody>
          </p:sp>
          <p:sp>
            <p:nvSpPr>
              <p:cNvPr id="1906" name="Freeform 3534"/>
              <p:cNvSpPr>
                <a:spLocks/>
              </p:cNvSpPr>
              <p:nvPr/>
            </p:nvSpPr>
            <p:spPr bwMode="auto">
              <a:xfrm>
                <a:off x="1876" y="2407"/>
                <a:ext cx="5" cy="6"/>
              </a:xfrm>
              <a:custGeom>
                <a:avLst/>
                <a:gdLst>
                  <a:gd name="T0" fmla="*/ 0 w 4"/>
                  <a:gd name="T1" fmla="*/ 3 h 4"/>
                  <a:gd name="T2" fmla="*/ 3 w 4"/>
                  <a:gd name="T3" fmla="*/ 0 h 4"/>
                  <a:gd name="T4" fmla="*/ 5 w 4"/>
                  <a:gd name="T5" fmla="*/ 5 h 4"/>
                  <a:gd name="T6" fmla="*/ 0 w 4"/>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4">
                    <a:moveTo>
                      <a:pt x="0" y="2"/>
                    </a:moveTo>
                    <a:cubicBezTo>
                      <a:pt x="1" y="2"/>
                      <a:pt x="0" y="0"/>
                      <a:pt x="2" y="0"/>
                    </a:cubicBezTo>
                    <a:cubicBezTo>
                      <a:pt x="2" y="1"/>
                      <a:pt x="3" y="2"/>
                      <a:pt x="4" y="3"/>
                    </a:cubicBezTo>
                    <a:cubicBezTo>
                      <a:pt x="3" y="3"/>
                      <a:pt x="1" y="4"/>
                      <a:pt x="0" y="2"/>
                    </a:cubicBezTo>
                  </a:path>
                </a:pathLst>
              </a:custGeom>
              <a:solidFill>
                <a:srgbClr val="B3B3B3"/>
              </a:solidFill>
              <a:ln w="3175">
                <a:solidFill>
                  <a:schemeClr val="tx1"/>
                </a:solidFill>
                <a:round/>
                <a:headEnd/>
                <a:tailEnd/>
              </a:ln>
            </p:spPr>
            <p:txBody>
              <a:bodyPr/>
              <a:lstStyle/>
              <a:p>
                <a:endParaRPr lang="en-GB" sz="2400" dirty="0"/>
              </a:p>
            </p:txBody>
          </p:sp>
          <p:sp>
            <p:nvSpPr>
              <p:cNvPr id="1907" name="Freeform 3535"/>
              <p:cNvSpPr>
                <a:spLocks/>
              </p:cNvSpPr>
              <p:nvPr/>
            </p:nvSpPr>
            <p:spPr bwMode="auto">
              <a:xfrm>
                <a:off x="1878" y="2415"/>
                <a:ext cx="3" cy="2"/>
              </a:xfrm>
              <a:custGeom>
                <a:avLst/>
                <a:gdLst>
                  <a:gd name="T0" fmla="*/ 2 w 2"/>
                  <a:gd name="T1" fmla="*/ 2 h 1"/>
                  <a:gd name="T2" fmla="*/ 3 w 2"/>
                  <a:gd name="T3" fmla="*/ 0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0" y="0"/>
                      <a:pt x="0" y="0"/>
                      <a:pt x="2" y="0"/>
                    </a:cubicBezTo>
                    <a:cubicBezTo>
                      <a:pt x="2" y="1"/>
                      <a:pt x="2" y="1"/>
                      <a:pt x="1" y="1"/>
                    </a:cubicBezTo>
                  </a:path>
                </a:pathLst>
              </a:custGeom>
              <a:solidFill>
                <a:srgbClr val="B3B3B3"/>
              </a:solidFill>
              <a:ln w="3175">
                <a:solidFill>
                  <a:schemeClr val="tx1"/>
                </a:solidFill>
                <a:round/>
                <a:headEnd/>
                <a:tailEnd/>
              </a:ln>
            </p:spPr>
            <p:txBody>
              <a:bodyPr/>
              <a:lstStyle/>
              <a:p>
                <a:endParaRPr lang="en-GB" sz="2400" dirty="0"/>
              </a:p>
            </p:txBody>
          </p:sp>
          <p:sp>
            <p:nvSpPr>
              <p:cNvPr id="1908" name="Freeform 3536"/>
              <p:cNvSpPr>
                <a:spLocks/>
              </p:cNvSpPr>
              <p:nvPr/>
            </p:nvSpPr>
            <p:spPr bwMode="auto">
              <a:xfrm>
                <a:off x="1880" y="2431"/>
                <a:ext cx="5" cy="9"/>
              </a:xfrm>
              <a:custGeom>
                <a:avLst/>
                <a:gdLst>
                  <a:gd name="T0" fmla="*/ 4 w 4"/>
                  <a:gd name="T1" fmla="*/ 9 h 7"/>
                  <a:gd name="T2" fmla="*/ 0 w 4"/>
                  <a:gd name="T3" fmla="*/ 8 h 7"/>
                  <a:gd name="T4" fmla="*/ 0 w 4"/>
                  <a:gd name="T5" fmla="*/ 3 h 7"/>
                  <a:gd name="T6" fmla="*/ 3 w 4"/>
                  <a:gd name="T7" fmla="*/ 3 h 7"/>
                  <a:gd name="T8" fmla="*/ 4 w 4"/>
                  <a:gd name="T9" fmla="*/ 9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3" y="7"/>
                    </a:moveTo>
                    <a:cubicBezTo>
                      <a:pt x="2" y="6"/>
                      <a:pt x="1" y="7"/>
                      <a:pt x="0" y="6"/>
                    </a:cubicBezTo>
                    <a:cubicBezTo>
                      <a:pt x="0" y="5"/>
                      <a:pt x="0" y="3"/>
                      <a:pt x="0" y="2"/>
                    </a:cubicBezTo>
                    <a:cubicBezTo>
                      <a:pt x="0" y="0"/>
                      <a:pt x="1" y="2"/>
                      <a:pt x="2" y="2"/>
                    </a:cubicBezTo>
                    <a:cubicBezTo>
                      <a:pt x="3" y="3"/>
                      <a:pt x="4" y="6"/>
                      <a:pt x="3" y="7"/>
                    </a:cubicBezTo>
                  </a:path>
                </a:pathLst>
              </a:custGeom>
              <a:solidFill>
                <a:srgbClr val="B3B3B3"/>
              </a:solidFill>
              <a:ln w="3175">
                <a:solidFill>
                  <a:schemeClr val="tx1"/>
                </a:solidFill>
                <a:round/>
                <a:headEnd/>
                <a:tailEnd/>
              </a:ln>
            </p:spPr>
            <p:txBody>
              <a:bodyPr/>
              <a:lstStyle/>
              <a:p>
                <a:endParaRPr lang="en-GB" sz="2400" dirty="0"/>
              </a:p>
            </p:txBody>
          </p:sp>
          <p:sp>
            <p:nvSpPr>
              <p:cNvPr id="1909" name="Freeform 3537"/>
              <p:cNvSpPr>
                <a:spLocks/>
              </p:cNvSpPr>
              <p:nvPr/>
            </p:nvSpPr>
            <p:spPr bwMode="auto">
              <a:xfrm>
                <a:off x="3484" y="2998"/>
                <a:ext cx="12" cy="12"/>
              </a:xfrm>
              <a:custGeom>
                <a:avLst/>
                <a:gdLst>
                  <a:gd name="T0" fmla="*/ 8 w 9"/>
                  <a:gd name="T1" fmla="*/ 4 h 9"/>
                  <a:gd name="T2" fmla="*/ 1 w 9"/>
                  <a:gd name="T3" fmla="*/ 5 h 9"/>
                  <a:gd name="T4" fmla="*/ 8 w 9"/>
                  <a:gd name="T5" fmla="*/ 4 h 9"/>
                  <a:gd name="T6" fmla="*/ 0 60000 65536"/>
                  <a:gd name="T7" fmla="*/ 0 60000 65536"/>
                  <a:gd name="T8" fmla="*/ 0 60000 65536"/>
                </a:gdLst>
                <a:ahLst/>
                <a:cxnLst>
                  <a:cxn ang="T6">
                    <a:pos x="T0" y="T1"/>
                  </a:cxn>
                  <a:cxn ang="T7">
                    <a:pos x="T2" y="T3"/>
                  </a:cxn>
                  <a:cxn ang="T8">
                    <a:pos x="T4" y="T5"/>
                  </a:cxn>
                </a:cxnLst>
                <a:rect l="0" t="0" r="r" b="b"/>
                <a:pathLst>
                  <a:path w="9" h="9">
                    <a:moveTo>
                      <a:pt x="6" y="3"/>
                    </a:moveTo>
                    <a:cubicBezTo>
                      <a:pt x="6" y="0"/>
                      <a:pt x="0" y="2"/>
                      <a:pt x="1" y="4"/>
                    </a:cubicBezTo>
                    <a:cubicBezTo>
                      <a:pt x="2" y="8"/>
                      <a:pt x="9" y="9"/>
                      <a:pt x="6" y="3"/>
                    </a:cubicBezTo>
                  </a:path>
                </a:pathLst>
              </a:custGeom>
              <a:solidFill>
                <a:srgbClr val="B3B3B3"/>
              </a:solidFill>
              <a:ln w="3175">
                <a:solidFill>
                  <a:schemeClr val="tx1"/>
                </a:solidFill>
                <a:round/>
                <a:headEnd/>
                <a:tailEnd/>
              </a:ln>
            </p:spPr>
            <p:txBody>
              <a:bodyPr/>
              <a:lstStyle/>
              <a:p>
                <a:endParaRPr lang="en-GB" sz="2400" dirty="0"/>
              </a:p>
            </p:txBody>
          </p:sp>
          <p:sp>
            <p:nvSpPr>
              <p:cNvPr id="1910" name="Freeform 3538"/>
              <p:cNvSpPr>
                <a:spLocks/>
              </p:cNvSpPr>
              <p:nvPr/>
            </p:nvSpPr>
            <p:spPr bwMode="auto">
              <a:xfrm>
                <a:off x="1962" y="2576"/>
                <a:ext cx="42" cy="60"/>
              </a:xfrm>
              <a:custGeom>
                <a:avLst/>
                <a:gdLst>
                  <a:gd name="T0" fmla="*/ 0 w 32"/>
                  <a:gd name="T1" fmla="*/ 56 h 45"/>
                  <a:gd name="T2" fmla="*/ 5 w 32"/>
                  <a:gd name="T3" fmla="*/ 49 h 45"/>
                  <a:gd name="T4" fmla="*/ 8 w 32"/>
                  <a:gd name="T5" fmla="*/ 40 h 45"/>
                  <a:gd name="T6" fmla="*/ 5 w 32"/>
                  <a:gd name="T7" fmla="*/ 31 h 45"/>
                  <a:gd name="T8" fmla="*/ 3 w 32"/>
                  <a:gd name="T9" fmla="*/ 19 h 45"/>
                  <a:gd name="T10" fmla="*/ 7 w 32"/>
                  <a:gd name="T11" fmla="*/ 9 h 45"/>
                  <a:gd name="T12" fmla="*/ 9 w 32"/>
                  <a:gd name="T13" fmla="*/ 5 h 45"/>
                  <a:gd name="T14" fmla="*/ 13 w 32"/>
                  <a:gd name="T15" fmla="*/ 1 h 45"/>
                  <a:gd name="T16" fmla="*/ 18 w 32"/>
                  <a:gd name="T17" fmla="*/ 4 h 45"/>
                  <a:gd name="T18" fmla="*/ 25 w 32"/>
                  <a:gd name="T19" fmla="*/ 7 h 45"/>
                  <a:gd name="T20" fmla="*/ 34 w 32"/>
                  <a:gd name="T21" fmla="*/ 15 h 45"/>
                  <a:gd name="T22" fmla="*/ 33 w 32"/>
                  <a:gd name="T23" fmla="*/ 17 h 45"/>
                  <a:gd name="T24" fmla="*/ 37 w 32"/>
                  <a:gd name="T25" fmla="*/ 24 h 45"/>
                  <a:gd name="T26" fmla="*/ 39 w 32"/>
                  <a:gd name="T27" fmla="*/ 20 h 45"/>
                  <a:gd name="T28" fmla="*/ 42 w 32"/>
                  <a:gd name="T29" fmla="*/ 24 h 45"/>
                  <a:gd name="T30" fmla="*/ 35 w 32"/>
                  <a:gd name="T31" fmla="*/ 37 h 45"/>
                  <a:gd name="T32" fmla="*/ 29 w 32"/>
                  <a:gd name="T33" fmla="*/ 51 h 45"/>
                  <a:gd name="T34" fmla="*/ 26 w 32"/>
                  <a:gd name="T35" fmla="*/ 56 h 45"/>
                  <a:gd name="T36" fmla="*/ 24 w 32"/>
                  <a:gd name="T37" fmla="*/ 59 h 45"/>
                  <a:gd name="T38" fmla="*/ 18 w 32"/>
                  <a:gd name="T39" fmla="*/ 59 h 45"/>
                  <a:gd name="T40" fmla="*/ 17 w 32"/>
                  <a:gd name="T41" fmla="*/ 56 h 45"/>
                  <a:gd name="T42" fmla="*/ 12 w 32"/>
                  <a:gd name="T43" fmla="*/ 56 h 45"/>
                  <a:gd name="T44" fmla="*/ 7 w 32"/>
                  <a:gd name="T45" fmla="*/ 59 h 45"/>
                  <a:gd name="T46" fmla="*/ 0 w 32"/>
                  <a:gd name="T47" fmla="*/ 56 h 4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2" h="45">
                    <a:moveTo>
                      <a:pt x="0" y="42"/>
                    </a:moveTo>
                    <a:cubicBezTo>
                      <a:pt x="2" y="42"/>
                      <a:pt x="4" y="39"/>
                      <a:pt x="4" y="37"/>
                    </a:cubicBezTo>
                    <a:cubicBezTo>
                      <a:pt x="5" y="35"/>
                      <a:pt x="4" y="32"/>
                      <a:pt x="6" y="30"/>
                    </a:cubicBezTo>
                    <a:cubicBezTo>
                      <a:pt x="8" y="27"/>
                      <a:pt x="6" y="25"/>
                      <a:pt x="4" y="23"/>
                    </a:cubicBezTo>
                    <a:cubicBezTo>
                      <a:pt x="3" y="21"/>
                      <a:pt x="3" y="17"/>
                      <a:pt x="2" y="14"/>
                    </a:cubicBezTo>
                    <a:cubicBezTo>
                      <a:pt x="2" y="11"/>
                      <a:pt x="3" y="9"/>
                      <a:pt x="5" y="7"/>
                    </a:cubicBezTo>
                    <a:cubicBezTo>
                      <a:pt x="6" y="6"/>
                      <a:pt x="7" y="5"/>
                      <a:pt x="7" y="4"/>
                    </a:cubicBezTo>
                    <a:cubicBezTo>
                      <a:pt x="8" y="2"/>
                      <a:pt x="8" y="0"/>
                      <a:pt x="10" y="1"/>
                    </a:cubicBezTo>
                    <a:cubicBezTo>
                      <a:pt x="12" y="2"/>
                      <a:pt x="13" y="3"/>
                      <a:pt x="14" y="3"/>
                    </a:cubicBezTo>
                    <a:cubicBezTo>
                      <a:pt x="16" y="4"/>
                      <a:pt x="18" y="4"/>
                      <a:pt x="19" y="5"/>
                    </a:cubicBezTo>
                    <a:cubicBezTo>
                      <a:pt x="21" y="6"/>
                      <a:pt x="23" y="11"/>
                      <a:pt x="26" y="11"/>
                    </a:cubicBezTo>
                    <a:cubicBezTo>
                      <a:pt x="25" y="12"/>
                      <a:pt x="25" y="12"/>
                      <a:pt x="25" y="13"/>
                    </a:cubicBezTo>
                    <a:cubicBezTo>
                      <a:pt x="26" y="10"/>
                      <a:pt x="31" y="16"/>
                      <a:pt x="28" y="18"/>
                    </a:cubicBezTo>
                    <a:cubicBezTo>
                      <a:pt x="30" y="17"/>
                      <a:pt x="29" y="16"/>
                      <a:pt x="30" y="15"/>
                    </a:cubicBezTo>
                    <a:cubicBezTo>
                      <a:pt x="31" y="13"/>
                      <a:pt x="32" y="17"/>
                      <a:pt x="32" y="18"/>
                    </a:cubicBezTo>
                    <a:cubicBezTo>
                      <a:pt x="32" y="21"/>
                      <a:pt x="29" y="25"/>
                      <a:pt x="27" y="28"/>
                    </a:cubicBezTo>
                    <a:cubicBezTo>
                      <a:pt x="25" y="32"/>
                      <a:pt x="24" y="35"/>
                      <a:pt x="22" y="38"/>
                    </a:cubicBezTo>
                    <a:cubicBezTo>
                      <a:pt x="22" y="40"/>
                      <a:pt x="21" y="41"/>
                      <a:pt x="20" y="42"/>
                    </a:cubicBezTo>
                    <a:cubicBezTo>
                      <a:pt x="19" y="42"/>
                      <a:pt x="18" y="43"/>
                      <a:pt x="18" y="44"/>
                    </a:cubicBezTo>
                    <a:cubicBezTo>
                      <a:pt x="16" y="44"/>
                      <a:pt x="16" y="43"/>
                      <a:pt x="14" y="44"/>
                    </a:cubicBezTo>
                    <a:cubicBezTo>
                      <a:pt x="15" y="42"/>
                      <a:pt x="14" y="42"/>
                      <a:pt x="13" y="42"/>
                    </a:cubicBezTo>
                    <a:cubicBezTo>
                      <a:pt x="12" y="43"/>
                      <a:pt x="10" y="42"/>
                      <a:pt x="9" y="42"/>
                    </a:cubicBezTo>
                    <a:cubicBezTo>
                      <a:pt x="8" y="42"/>
                      <a:pt x="6" y="44"/>
                      <a:pt x="5" y="44"/>
                    </a:cubicBezTo>
                    <a:cubicBezTo>
                      <a:pt x="5" y="45"/>
                      <a:pt x="1" y="42"/>
                      <a:pt x="0" y="42"/>
                    </a:cubicBezTo>
                  </a:path>
                </a:pathLst>
              </a:custGeom>
              <a:solidFill>
                <a:srgbClr val="B3B3B3"/>
              </a:solidFill>
              <a:ln w="3175">
                <a:solidFill>
                  <a:schemeClr val="tx1"/>
                </a:solidFill>
                <a:round/>
                <a:headEnd/>
                <a:tailEnd/>
              </a:ln>
            </p:spPr>
            <p:txBody>
              <a:bodyPr/>
              <a:lstStyle/>
              <a:p>
                <a:endParaRPr lang="en-GB" sz="2400" dirty="0"/>
              </a:p>
            </p:txBody>
          </p:sp>
          <p:sp>
            <p:nvSpPr>
              <p:cNvPr id="1911" name="Freeform 3539"/>
              <p:cNvSpPr>
                <a:spLocks/>
              </p:cNvSpPr>
              <p:nvPr/>
            </p:nvSpPr>
            <p:spPr bwMode="auto">
              <a:xfrm>
                <a:off x="2855" y="2143"/>
                <a:ext cx="216" cy="217"/>
              </a:xfrm>
              <a:custGeom>
                <a:avLst/>
                <a:gdLst>
                  <a:gd name="T0" fmla="*/ 3 w 164"/>
                  <a:gd name="T1" fmla="*/ 49 h 164"/>
                  <a:gd name="T2" fmla="*/ 5 w 164"/>
                  <a:gd name="T3" fmla="*/ 46 h 164"/>
                  <a:gd name="T4" fmla="*/ 12 w 164"/>
                  <a:gd name="T5" fmla="*/ 41 h 164"/>
                  <a:gd name="T6" fmla="*/ 13 w 164"/>
                  <a:gd name="T7" fmla="*/ 34 h 164"/>
                  <a:gd name="T8" fmla="*/ 12 w 164"/>
                  <a:gd name="T9" fmla="*/ 26 h 164"/>
                  <a:gd name="T10" fmla="*/ 17 w 164"/>
                  <a:gd name="T11" fmla="*/ 21 h 164"/>
                  <a:gd name="T12" fmla="*/ 24 w 164"/>
                  <a:gd name="T13" fmla="*/ 16 h 164"/>
                  <a:gd name="T14" fmla="*/ 32 w 164"/>
                  <a:gd name="T15" fmla="*/ 11 h 164"/>
                  <a:gd name="T16" fmla="*/ 30 w 164"/>
                  <a:gd name="T17" fmla="*/ 7 h 164"/>
                  <a:gd name="T18" fmla="*/ 30 w 164"/>
                  <a:gd name="T19" fmla="*/ 0 h 164"/>
                  <a:gd name="T20" fmla="*/ 38 w 164"/>
                  <a:gd name="T21" fmla="*/ 4 h 164"/>
                  <a:gd name="T22" fmla="*/ 47 w 164"/>
                  <a:gd name="T23" fmla="*/ 5 h 164"/>
                  <a:gd name="T24" fmla="*/ 57 w 164"/>
                  <a:gd name="T25" fmla="*/ 4 h 164"/>
                  <a:gd name="T26" fmla="*/ 65 w 164"/>
                  <a:gd name="T27" fmla="*/ 7 h 164"/>
                  <a:gd name="T28" fmla="*/ 71 w 164"/>
                  <a:gd name="T29" fmla="*/ 11 h 164"/>
                  <a:gd name="T30" fmla="*/ 79 w 164"/>
                  <a:gd name="T31" fmla="*/ 12 h 164"/>
                  <a:gd name="T32" fmla="*/ 82 w 164"/>
                  <a:gd name="T33" fmla="*/ 19 h 164"/>
                  <a:gd name="T34" fmla="*/ 87 w 164"/>
                  <a:gd name="T35" fmla="*/ 28 h 164"/>
                  <a:gd name="T36" fmla="*/ 103 w 164"/>
                  <a:gd name="T37" fmla="*/ 32 h 164"/>
                  <a:gd name="T38" fmla="*/ 120 w 164"/>
                  <a:gd name="T39" fmla="*/ 38 h 164"/>
                  <a:gd name="T40" fmla="*/ 132 w 164"/>
                  <a:gd name="T41" fmla="*/ 46 h 164"/>
                  <a:gd name="T42" fmla="*/ 146 w 164"/>
                  <a:gd name="T43" fmla="*/ 34 h 164"/>
                  <a:gd name="T44" fmla="*/ 144 w 164"/>
                  <a:gd name="T45" fmla="*/ 26 h 164"/>
                  <a:gd name="T46" fmla="*/ 144 w 164"/>
                  <a:gd name="T47" fmla="*/ 19 h 164"/>
                  <a:gd name="T48" fmla="*/ 158 w 164"/>
                  <a:gd name="T49" fmla="*/ 7 h 164"/>
                  <a:gd name="T50" fmla="*/ 166 w 164"/>
                  <a:gd name="T51" fmla="*/ 4 h 164"/>
                  <a:gd name="T52" fmla="*/ 174 w 164"/>
                  <a:gd name="T53" fmla="*/ 4 h 164"/>
                  <a:gd name="T54" fmla="*/ 182 w 164"/>
                  <a:gd name="T55" fmla="*/ 8 h 164"/>
                  <a:gd name="T56" fmla="*/ 184 w 164"/>
                  <a:gd name="T57" fmla="*/ 12 h 164"/>
                  <a:gd name="T58" fmla="*/ 191 w 164"/>
                  <a:gd name="T59" fmla="*/ 16 h 164"/>
                  <a:gd name="T60" fmla="*/ 199 w 164"/>
                  <a:gd name="T61" fmla="*/ 19 h 164"/>
                  <a:gd name="T62" fmla="*/ 208 w 164"/>
                  <a:gd name="T63" fmla="*/ 19 h 164"/>
                  <a:gd name="T64" fmla="*/ 212 w 164"/>
                  <a:gd name="T65" fmla="*/ 24 h 164"/>
                  <a:gd name="T66" fmla="*/ 208 w 164"/>
                  <a:gd name="T67" fmla="*/ 29 h 164"/>
                  <a:gd name="T68" fmla="*/ 211 w 164"/>
                  <a:gd name="T69" fmla="*/ 37 h 164"/>
                  <a:gd name="T70" fmla="*/ 208 w 164"/>
                  <a:gd name="T71" fmla="*/ 46 h 164"/>
                  <a:gd name="T72" fmla="*/ 211 w 164"/>
                  <a:gd name="T73" fmla="*/ 56 h 164"/>
                  <a:gd name="T74" fmla="*/ 212 w 164"/>
                  <a:gd name="T75" fmla="*/ 70 h 164"/>
                  <a:gd name="T76" fmla="*/ 216 w 164"/>
                  <a:gd name="T77" fmla="*/ 209 h 164"/>
                  <a:gd name="T78" fmla="*/ 203 w 164"/>
                  <a:gd name="T79" fmla="*/ 209 h 164"/>
                  <a:gd name="T80" fmla="*/ 203 w 164"/>
                  <a:gd name="T81" fmla="*/ 217 h 164"/>
                  <a:gd name="T82" fmla="*/ 94 w 164"/>
                  <a:gd name="T83" fmla="*/ 155 h 164"/>
                  <a:gd name="T84" fmla="*/ 68 w 164"/>
                  <a:gd name="T85" fmla="*/ 167 h 164"/>
                  <a:gd name="T86" fmla="*/ 63 w 164"/>
                  <a:gd name="T87" fmla="*/ 163 h 164"/>
                  <a:gd name="T88" fmla="*/ 46 w 164"/>
                  <a:gd name="T89" fmla="*/ 155 h 164"/>
                  <a:gd name="T90" fmla="*/ 38 w 164"/>
                  <a:gd name="T91" fmla="*/ 152 h 164"/>
                  <a:gd name="T92" fmla="*/ 34 w 164"/>
                  <a:gd name="T93" fmla="*/ 147 h 164"/>
                  <a:gd name="T94" fmla="*/ 25 w 164"/>
                  <a:gd name="T95" fmla="*/ 139 h 164"/>
                  <a:gd name="T96" fmla="*/ 20 w 164"/>
                  <a:gd name="T97" fmla="*/ 136 h 164"/>
                  <a:gd name="T98" fmla="*/ 14 w 164"/>
                  <a:gd name="T99" fmla="*/ 136 h 164"/>
                  <a:gd name="T100" fmla="*/ 11 w 164"/>
                  <a:gd name="T101" fmla="*/ 130 h 164"/>
                  <a:gd name="T102" fmla="*/ 8 w 164"/>
                  <a:gd name="T103" fmla="*/ 120 h 164"/>
                  <a:gd name="T104" fmla="*/ 3 w 164"/>
                  <a:gd name="T105" fmla="*/ 109 h 164"/>
                  <a:gd name="T106" fmla="*/ 8 w 164"/>
                  <a:gd name="T107" fmla="*/ 99 h 164"/>
                  <a:gd name="T108" fmla="*/ 8 w 164"/>
                  <a:gd name="T109" fmla="*/ 89 h 164"/>
                  <a:gd name="T110" fmla="*/ 8 w 164"/>
                  <a:gd name="T111" fmla="*/ 81 h 164"/>
                  <a:gd name="T112" fmla="*/ 8 w 164"/>
                  <a:gd name="T113" fmla="*/ 70 h 164"/>
                  <a:gd name="T114" fmla="*/ 7 w 164"/>
                  <a:gd name="T115" fmla="*/ 58 h 164"/>
                  <a:gd name="T116" fmla="*/ 3 w 164"/>
                  <a:gd name="T117" fmla="*/ 49 h 16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64" h="164">
                    <a:moveTo>
                      <a:pt x="2" y="37"/>
                    </a:moveTo>
                    <a:cubicBezTo>
                      <a:pt x="0" y="36"/>
                      <a:pt x="3" y="35"/>
                      <a:pt x="4" y="35"/>
                    </a:cubicBezTo>
                    <a:cubicBezTo>
                      <a:pt x="6" y="34"/>
                      <a:pt x="7" y="33"/>
                      <a:pt x="9" y="31"/>
                    </a:cubicBezTo>
                    <a:cubicBezTo>
                      <a:pt x="10" y="29"/>
                      <a:pt x="11" y="28"/>
                      <a:pt x="10" y="26"/>
                    </a:cubicBezTo>
                    <a:cubicBezTo>
                      <a:pt x="10" y="24"/>
                      <a:pt x="9" y="22"/>
                      <a:pt x="9" y="20"/>
                    </a:cubicBezTo>
                    <a:cubicBezTo>
                      <a:pt x="10" y="17"/>
                      <a:pt x="13" y="18"/>
                      <a:pt x="13" y="16"/>
                    </a:cubicBezTo>
                    <a:cubicBezTo>
                      <a:pt x="14" y="14"/>
                      <a:pt x="16" y="13"/>
                      <a:pt x="18" y="12"/>
                    </a:cubicBezTo>
                    <a:cubicBezTo>
                      <a:pt x="19" y="11"/>
                      <a:pt x="23" y="10"/>
                      <a:pt x="24" y="8"/>
                    </a:cubicBezTo>
                    <a:cubicBezTo>
                      <a:pt x="24" y="7"/>
                      <a:pt x="23" y="6"/>
                      <a:pt x="23" y="5"/>
                    </a:cubicBezTo>
                    <a:cubicBezTo>
                      <a:pt x="23" y="4"/>
                      <a:pt x="23" y="2"/>
                      <a:pt x="23" y="0"/>
                    </a:cubicBezTo>
                    <a:cubicBezTo>
                      <a:pt x="25" y="1"/>
                      <a:pt x="27" y="2"/>
                      <a:pt x="29" y="3"/>
                    </a:cubicBezTo>
                    <a:cubicBezTo>
                      <a:pt x="31" y="4"/>
                      <a:pt x="34" y="4"/>
                      <a:pt x="36" y="4"/>
                    </a:cubicBezTo>
                    <a:cubicBezTo>
                      <a:pt x="38" y="4"/>
                      <a:pt x="40" y="2"/>
                      <a:pt x="43" y="3"/>
                    </a:cubicBezTo>
                    <a:cubicBezTo>
                      <a:pt x="45" y="4"/>
                      <a:pt x="47" y="4"/>
                      <a:pt x="49" y="5"/>
                    </a:cubicBezTo>
                    <a:cubicBezTo>
                      <a:pt x="51" y="6"/>
                      <a:pt x="53" y="7"/>
                      <a:pt x="54" y="8"/>
                    </a:cubicBezTo>
                    <a:cubicBezTo>
                      <a:pt x="56" y="9"/>
                      <a:pt x="58" y="8"/>
                      <a:pt x="60" y="9"/>
                    </a:cubicBezTo>
                    <a:cubicBezTo>
                      <a:pt x="62" y="10"/>
                      <a:pt x="62" y="12"/>
                      <a:pt x="62" y="14"/>
                    </a:cubicBezTo>
                    <a:cubicBezTo>
                      <a:pt x="63" y="17"/>
                      <a:pt x="64" y="19"/>
                      <a:pt x="66" y="21"/>
                    </a:cubicBezTo>
                    <a:cubicBezTo>
                      <a:pt x="69" y="24"/>
                      <a:pt x="73" y="23"/>
                      <a:pt x="78" y="24"/>
                    </a:cubicBezTo>
                    <a:cubicBezTo>
                      <a:pt x="82" y="24"/>
                      <a:pt x="88" y="26"/>
                      <a:pt x="91" y="29"/>
                    </a:cubicBezTo>
                    <a:cubicBezTo>
                      <a:pt x="94" y="31"/>
                      <a:pt x="96" y="35"/>
                      <a:pt x="100" y="35"/>
                    </a:cubicBezTo>
                    <a:cubicBezTo>
                      <a:pt x="105" y="34"/>
                      <a:pt x="110" y="30"/>
                      <a:pt x="111" y="26"/>
                    </a:cubicBezTo>
                    <a:cubicBezTo>
                      <a:pt x="111" y="24"/>
                      <a:pt x="110" y="22"/>
                      <a:pt x="109" y="20"/>
                    </a:cubicBezTo>
                    <a:cubicBezTo>
                      <a:pt x="108" y="18"/>
                      <a:pt x="108" y="16"/>
                      <a:pt x="109" y="14"/>
                    </a:cubicBezTo>
                    <a:cubicBezTo>
                      <a:pt x="110" y="10"/>
                      <a:pt x="116" y="5"/>
                      <a:pt x="120" y="5"/>
                    </a:cubicBezTo>
                    <a:cubicBezTo>
                      <a:pt x="122" y="5"/>
                      <a:pt x="124" y="3"/>
                      <a:pt x="126" y="3"/>
                    </a:cubicBezTo>
                    <a:cubicBezTo>
                      <a:pt x="128" y="3"/>
                      <a:pt x="130" y="3"/>
                      <a:pt x="132" y="3"/>
                    </a:cubicBezTo>
                    <a:cubicBezTo>
                      <a:pt x="134" y="4"/>
                      <a:pt x="136" y="5"/>
                      <a:pt x="138" y="6"/>
                    </a:cubicBezTo>
                    <a:cubicBezTo>
                      <a:pt x="141" y="7"/>
                      <a:pt x="140" y="7"/>
                      <a:pt x="140" y="9"/>
                    </a:cubicBezTo>
                    <a:cubicBezTo>
                      <a:pt x="140" y="11"/>
                      <a:pt x="143" y="12"/>
                      <a:pt x="145" y="12"/>
                    </a:cubicBezTo>
                    <a:cubicBezTo>
                      <a:pt x="147" y="12"/>
                      <a:pt x="149" y="13"/>
                      <a:pt x="151" y="14"/>
                    </a:cubicBezTo>
                    <a:cubicBezTo>
                      <a:pt x="153" y="14"/>
                      <a:pt x="156" y="14"/>
                      <a:pt x="158" y="14"/>
                    </a:cubicBezTo>
                    <a:cubicBezTo>
                      <a:pt x="160" y="14"/>
                      <a:pt x="162" y="17"/>
                      <a:pt x="161" y="18"/>
                    </a:cubicBezTo>
                    <a:cubicBezTo>
                      <a:pt x="161" y="20"/>
                      <a:pt x="159" y="20"/>
                      <a:pt x="158" y="22"/>
                    </a:cubicBezTo>
                    <a:cubicBezTo>
                      <a:pt x="158" y="24"/>
                      <a:pt x="160" y="26"/>
                      <a:pt x="160" y="28"/>
                    </a:cubicBezTo>
                    <a:cubicBezTo>
                      <a:pt x="160" y="30"/>
                      <a:pt x="159" y="33"/>
                      <a:pt x="158" y="35"/>
                    </a:cubicBezTo>
                    <a:cubicBezTo>
                      <a:pt x="157" y="37"/>
                      <a:pt x="160" y="39"/>
                      <a:pt x="160" y="42"/>
                    </a:cubicBezTo>
                    <a:cubicBezTo>
                      <a:pt x="161" y="46"/>
                      <a:pt x="161" y="49"/>
                      <a:pt x="161" y="53"/>
                    </a:cubicBezTo>
                    <a:cubicBezTo>
                      <a:pt x="164" y="158"/>
                      <a:pt x="164" y="158"/>
                      <a:pt x="164" y="158"/>
                    </a:cubicBezTo>
                    <a:cubicBezTo>
                      <a:pt x="160" y="158"/>
                      <a:pt x="157" y="158"/>
                      <a:pt x="154" y="158"/>
                    </a:cubicBezTo>
                    <a:cubicBezTo>
                      <a:pt x="154" y="160"/>
                      <a:pt x="154" y="162"/>
                      <a:pt x="154" y="164"/>
                    </a:cubicBezTo>
                    <a:cubicBezTo>
                      <a:pt x="71" y="117"/>
                      <a:pt x="71" y="117"/>
                      <a:pt x="71" y="117"/>
                    </a:cubicBezTo>
                    <a:cubicBezTo>
                      <a:pt x="52" y="126"/>
                      <a:pt x="52" y="126"/>
                      <a:pt x="52" y="126"/>
                    </a:cubicBezTo>
                    <a:cubicBezTo>
                      <a:pt x="51" y="126"/>
                      <a:pt x="49" y="124"/>
                      <a:pt x="48" y="123"/>
                    </a:cubicBezTo>
                    <a:cubicBezTo>
                      <a:pt x="44" y="119"/>
                      <a:pt x="40" y="118"/>
                      <a:pt x="35" y="117"/>
                    </a:cubicBezTo>
                    <a:cubicBezTo>
                      <a:pt x="33" y="117"/>
                      <a:pt x="30" y="116"/>
                      <a:pt x="29" y="115"/>
                    </a:cubicBezTo>
                    <a:cubicBezTo>
                      <a:pt x="27" y="115"/>
                      <a:pt x="27" y="112"/>
                      <a:pt x="26" y="111"/>
                    </a:cubicBezTo>
                    <a:cubicBezTo>
                      <a:pt x="25" y="107"/>
                      <a:pt x="23" y="106"/>
                      <a:pt x="19" y="105"/>
                    </a:cubicBezTo>
                    <a:cubicBezTo>
                      <a:pt x="18" y="104"/>
                      <a:pt x="16" y="103"/>
                      <a:pt x="15" y="103"/>
                    </a:cubicBezTo>
                    <a:cubicBezTo>
                      <a:pt x="14" y="103"/>
                      <a:pt x="12" y="105"/>
                      <a:pt x="11" y="103"/>
                    </a:cubicBezTo>
                    <a:cubicBezTo>
                      <a:pt x="10" y="102"/>
                      <a:pt x="8" y="99"/>
                      <a:pt x="8" y="98"/>
                    </a:cubicBezTo>
                    <a:cubicBezTo>
                      <a:pt x="8" y="95"/>
                      <a:pt x="8" y="93"/>
                      <a:pt x="6" y="91"/>
                    </a:cubicBezTo>
                    <a:cubicBezTo>
                      <a:pt x="5" y="89"/>
                      <a:pt x="0" y="85"/>
                      <a:pt x="2" y="82"/>
                    </a:cubicBezTo>
                    <a:cubicBezTo>
                      <a:pt x="4" y="79"/>
                      <a:pt x="8" y="80"/>
                      <a:pt x="6" y="75"/>
                    </a:cubicBezTo>
                    <a:cubicBezTo>
                      <a:pt x="6" y="72"/>
                      <a:pt x="5" y="70"/>
                      <a:pt x="6" y="67"/>
                    </a:cubicBezTo>
                    <a:cubicBezTo>
                      <a:pt x="7" y="65"/>
                      <a:pt x="7" y="63"/>
                      <a:pt x="6" y="61"/>
                    </a:cubicBezTo>
                    <a:cubicBezTo>
                      <a:pt x="5" y="58"/>
                      <a:pt x="6" y="56"/>
                      <a:pt x="6" y="53"/>
                    </a:cubicBezTo>
                    <a:cubicBezTo>
                      <a:pt x="7" y="50"/>
                      <a:pt x="6" y="47"/>
                      <a:pt x="5" y="44"/>
                    </a:cubicBezTo>
                    <a:cubicBezTo>
                      <a:pt x="4" y="42"/>
                      <a:pt x="3" y="40"/>
                      <a:pt x="2" y="37"/>
                    </a:cubicBezTo>
                  </a:path>
                </a:pathLst>
              </a:custGeom>
              <a:solidFill>
                <a:srgbClr val="B3B3B3"/>
              </a:solidFill>
              <a:ln w="3175">
                <a:solidFill>
                  <a:schemeClr val="tx1"/>
                </a:solidFill>
                <a:round/>
                <a:headEnd/>
                <a:tailEnd/>
              </a:ln>
            </p:spPr>
            <p:txBody>
              <a:bodyPr/>
              <a:lstStyle/>
              <a:p>
                <a:endParaRPr lang="en-GB" sz="2400" dirty="0"/>
              </a:p>
            </p:txBody>
          </p:sp>
          <p:sp>
            <p:nvSpPr>
              <p:cNvPr id="1912" name="Freeform 3540"/>
              <p:cNvSpPr>
                <a:spLocks/>
              </p:cNvSpPr>
              <p:nvPr/>
            </p:nvSpPr>
            <p:spPr bwMode="auto">
              <a:xfrm>
                <a:off x="3022" y="1787"/>
                <a:ext cx="113" cy="75"/>
              </a:xfrm>
              <a:custGeom>
                <a:avLst/>
                <a:gdLst>
                  <a:gd name="T0" fmla="*/ 0 w 86"/>
                  <a:gd name="T1" fmla="*/ 58 h 57"/>
                  <a:gd name="T2" fmla="*/ 5 w 86"/>
                  <a:gd name="T3" fmla="*/ 53 h 57"/>
                  <a:gd name="T4" fmla="*/ 8 w 86"/>
                  <a:gd name="T5" fmla="*/ 47 h 57"/>
                  <a:gd name="T6" fmla="*/ 1 w 86"/>
                  <a:gd name="T7" fmla="*/ 33 h 57"/>
                  <a:gd name="T8" fmla="*/ 12 w 86"/>
                  <a:gd name="T9" fmla="*/ 33 h 57"/>
                  <a:gd name="T10" fmla="*/ 14 w 86"/>
                  <a:gd name="T11" fmla="*/ 33 h 57"/>
                  <a:gd name="T12" fmla="*/ 17 w 86"/>
                  <a:gd name="T13" fmla="*/ 30 h 57"/>
                  <a:gd name="T14" fmla="*/ 21 w 86"/>
                  <a:gd name="T15" fmla="*/ 29 h 57"/>
                  <a:gd name="T16" fmla="*/ 22 w 86"/>
                  <a:gd name="T17" fmla="*/ 28 h 57"/>
                  <a:gd name="T18" fmla="*/ 25 w 86"/>
                  <a:gd name="T19" fmla="*/ 30 h 57"/>
                  <a:gd name="T20" fmla="*/ 28 w 86"/>
                  <a:gd name="T21" fmla="*/ 29 h 57"/>
                  <a:gd name="T22" fmla="*/ 25 w 86"/>
                  <a:gd name="T23" fmla="*/ 26 h 57"/>
                  <a:gd name="T24" fmla="*/ 30 w 86"/>
                  <a:gd name="T25" fmla="*/ 17 h 57"/>
                  <a:gd name="T26" fmla="*/ 34 w 86"/>
                  <a:gd name="T27" fmla="*/ 14 h 57"/>
                  <a:gd name="T28" fmla="*/ 38 w 86"/>
                  <a:gd name="T29" fmla="*/ 12 h 57"/>
                  <a:gd name="T30" fmla="*/ 35 w 86"/>
                  <a:gd name="T31" fmla="*/ 7 h 57"/>
                  <a:gd name="T32" fmla="*/ 45 w 86"/>
                  <a:gd name="T33" fmla="*/ 5 h 57"/>
                  <a:gd name="T34" fmla="*/ 51 w 86"/>
                  <a:gd name="T35" fmla="*/ 0 h 57"/>
                  <a:gd name="T36" fmla="*/ 55 w 86"/>
                  <a:gd name="T37" fmla="*/ 1 h 57"/>
                  <a:gd name="T38" fmla="*/ 67 w 86"/>
                  <a:gd name="T39" fmla="*/ 3 h 57"/>
                  <a:gd name="T40" fmla="*/ 68 w 86"/>
                  <a:gd name="T41" fmla="*/ 5 h 57"/>
                  <a:gd name="T42" fmla="*/ 74 w 86"/>
                  <a:gd name="T43" fmla="*/ 5 h 57"/>
                  <a:gd name="T44" fmla="*/ 83 w 86"/>
                  <a:gd name="T45" fmla="*/ 7 h 57"/>
                  <a:gd name="T46" fmla="*/ 85 w 86"/>
                  <a:gd name="T47" fmla="*/ 9 h 57"/>
                  <a:gd name="T48" fmla="*/ 87 w 86"/>
                  <a:gd name="T49" fmla="*/ 14 h 57"/>
                  <a:gd name="T50" fmla="*/ 87 w 86"/>
                  <a:gd name="T51" fmla="*/ 17 h 57"/>
                  <a:gd name="T52" fmla="*/ 89 w 86"/>
                  <a:gd name="T53" fmla="*/ 22 h 57"/>
                  <a:gd name="T54" fmla="*/ 96 w 86"/>
                  <a:gd name="T55" fmla="*/ 30 h 57"/>
                  <a:gd name="T56" fmla="*/ 100 w 86"/>
                  <a:gd name="T57" fmla="*/ 32 h 57"/>
                  <a:gd name="T58" fmla="*/ 100 w 86"/>
                  <a:gd name="T59" fmla="*/ 36 h 57"/>
                  <a:gd name="T60" fmla="*/ 102 w 86"/>
                  <a:gd name="T61" fmla="*/ 34 h 57"/>
                  <a:gd name="T62" fmla="*/ 105 w 86"/>
                  <a:gd name="T63" fmla="*/ 36 h 57"/>
                  <a:gd name="T64" fmla="*/ 108 w 86"/>
                  <a:gd name="T65" fmla="*/ 38 h 57"/>
                  <a:gd name="T66" fmla="*/ 110 w 86"/>
                  <a:gd name="T67" fmla="*/ 39 h 57"/>
                  <a:gd name="T68" fmla="*/ 109 w 86"/>
                  <a:gd name="T69" fmla="*/ 43 h 57"/>
                  <a:gd name="T70" fmla="*/ 105 w 86"/>
                  <a:gd name="T71" fmla="*/ 45 h 57"/>
                  <a:gd name="T72" fmla="*/ 99 w 86"/>
                  <a:gd name="T73" fmla="*/ 43 h 57"/>
                  <a:gd name="T74" fmla="*/ 99 w 86"/>
                  <a:gd name="T75" fmla="*/ 49 h 57"/>
                  <a:gd name="T76" fmla="*/ 100 w 86"/>
                  <a:gd name="T77" fmla="*/ 54 h 57"/>
                  <a:gd name="T78" fmla="*/ 104 w 86"/>
                  <a:gd name="T79" fmla="*/ 61 h 57"/>
                  <a:gd name="T80" fmla="*/ 96 w 86"/>
                  <a:gd name="T81" fmla="*/ 62 h 57"/>
                  <a:gd name="T82" fmla="*/ 89 w 86"/>
                  <a:gd name="T83" fmla="*/ 66 h 57"/>
                  <a:gd name="T84" fmla="*/ 91 w 86"/>
                  <a:gd name="T85" fmla="*/ 71 h 57"/>
                  <a:gd name="T86" fmla="*/ 87 w 86"/>
                  <a:gd name="T87" fmla="*/ 71 h 57"/>
                  <a:gd name="T88" fmla="*/ 79 w 86"/>
                  <a:gd name="T89" fmla="*/ 70 h 57"/>
                  <a:gd name="T90" fmla="*/ 72 w 86"/>
                  <a:gd name="T91" fmla="*/ 68 h 57"/>
                  <a:gd name="T92" fmla="*/ 68 w 86"/>
                  <a:gd name="T93" fmla="*/ 71 h 57"/>
                  <a:gd name="T94" fmla="*/ 66 w 86"/>
                  <a:gd name="T95" fmla="*/ 68 h 57"/>
                  <a:gd name="T96" fmla="*/ 63 w 86"/>
                  <a:gd name="T97" fmla="*/ 68 h 57"/>
                  <a:gd name="T98" fmla="*/ 59 w 86"/>
                  <a:gd name="T99" fmla="*/ 68 h 57"/>
                  <a:gd name="T100" fmla="*/ 56 w 86"/>
                  <a:gd name="T101" fmla="*/ 70 h 57"/>
                  <a:gd name="T102" fmla="*/ 53 w 86"/>
                  <a:gd name="T103" fmla="*/ 68 h 57"/>
                  <a:gd name="T104" fmla="*/ 50 w 86"/>
                  <a:gd name="T105" fmla="*/ 67 h 57"/>
                  <a:gd name="T106" fmla="*/ 41 w 86"/>
                  <a:gd name="T107" fmla="*/ 64 h 57"/>
                  <a:gd name="T108" fmla="*/ 30 w 86"/>
                  <a:gd name="T109" fmla="*/ 63 h 57"/>
                  <a:gd name="T110" fmla="*/ 18 w 86"/>
                  <a:gd name="T111" fmla="*/ 63 h 57"/>
                  <a:gd name="T112" fmla="*/ 12 w 86"/>
                  <a:gd name="T113" fmla="*/ 67 h 57"/>
                  <a:gd name="T114" fmla="*/ 8 w 86"/>
                  <a:gd name="T115" fmla="*/ 67 h 57"/>
                  <a:gd name="T116" fmla="*/ 7 w 86"/>
                  <a:gd name="T117" fmla="*/ 70 h 57"/>
                  <a:gd name="T118" fmla="*/ 7 w 86"/>
                  <a:gd name="T119" fmla="*/ 63 h 57"/>
                  <a:gd name="T120" fmla="*/ 0 w 86"/>
                  <a:gd name="T121" fmla="*/ 58 h 5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6" h="57">
                    <a:moveTo>
                      <a:pt x="0" y="44"/>
                    </a:moveTo>
                    <a:cubicBezTo>
                      <a:pt x="1" y="42"/>
                      <a:pt x="2" y="41"/>
                      <a:pt x="4" y="40"/>
                    </a:cubicBezTo>
                    <a:cubicBezTo>
                      <a:pt x="6" y="40"/>
                      <a:pt x="7" y="38"/>
                      <a:pt x="6" y="36"/>
                    </a:cubicBezTo>
                    <a:cubicBezTo>
                      <a:pt x="6" y="32"/>
                      <a:pt x="2" y="29"/>
                      <a:pt x="1" y="25"/>
                    </a:cubicBezTo>
                    <a:cubicBezTo>
                      <a:pt x="4" y="25"/>
                      <a:pt x="7" y="25"/>
                      <a:pt x="9" y="25"/>
                    </a:cubicBezTo>
                    <a:cubicBezTo>
                      <a:pt x="10" y="25"/>
                      <a:pt x="11" y="25"/>
                      <a:pt x="11" y="25"/>
                    </a:cubicBezTo>
                    <a:cubicBezTo>
                      <a:pt x="13" y="24"/>
                      <a:pt x="12" y="24"/>
                      <a:pt x="13" y="23"/>
                    </a:cubicBezTo>
                    <a:cubicBezTo>
                      <a:pt x="14" y="22"/>
                      <a:pt x="15" y="23"/>
                      <a:pt x="16" y="22"/>
                    </a:cubicBezTo>
                    <a:cubicBezTo>
                      <a:pt x="16" y="22"/>
                      <a:pt x="16" y="22"/>
                      <a:pt x="17" y="21"/>
                    </a:cubicBezTo>
                    <a:cubicBezTo>
                      <a:pt x="18" y="21"/>
                      <a:pt x="20" y="21"/>
                      <a:pt x="19" y="23"/>
                    </a:cubicBezTo>
                    <a:cubicBezTo>
                      <a:pt x="20" y="23"/>
                      <a:pt x="21" y="23"/>
                      <a:pt x="21" y="22"/>
                    </a:cubicBezTo>
                    <a:cubicBezTo>
                      <a:pt x="22" y="21"/>
                      <a:pt x="20" y="20"/>
                      <a:pt x="19" y="20"/>
                    </a:cubicBezTo>
                    <a:cubicBezTo>
                      <a:pt x="21" y="18"/>
                      <a:pt x="20" y="15"/>
                      <a:pt x="23" y="13"/>
                    </a:cubicBezTo>
                    <a:cubicBezTo>
                      <a:pt x="24" y="13"/>
                      <a:pt x="24" y="11"/>
                      <a:pt x="26" y="11"/>
                    </a:cubicBezTo>
                    <a:cubicBezTo>
                      <a:pt x="29" y="11"/>
                      <a:pt x="28" y="10"/>
                      <a:pt x="29" y="9"/>
                    </a:cubicBezTo>
                    <a:cubicBezTo>
                      <a:pt x="27" y="9"/>
                      <a:pt x="25" y="8"/>
                      <a:pt x="27" y="5"/>
                    </a:cubicBezTo>
                    <a:cubicBezTo>
                      <a:pt x="28" y="4"/>
                      <a:pt x="32" y="3"/>
                      <a:pt x="34" y="4"/>
                    </a:cubicBezTo>
                    <a:cubicBezTo>
                      <a:pt x="36" y="4"/>
                      <a:pt x="36" y="1"/>
                      <a:pt x="39" y="0"/>
                    </a:cubicBezTo>
                    <a:cubicBezTo>
                      <a:pt x="40" y="0"/>
                      <a:pt x="42" y="1"/>
                      <a:pt x="42" y="1"/>
                    </a:cubicBezTo>
                    <a:cubicBezTo>
                      <a:pt x="44" y="0"/>
                      <a:pt x="51" y="1"/>
                      <a:pt x="51" y="2"/>
                    </a:cubicBezTo>
                    <a:cubicBezTo>
                      <a:pt x="52" y="3"/>
                      <a:pt x="51" y="4"/>
                      <a:pt x="52" y="4"/>
                    </a:cubicBezTo>
                    <a:cubicBezTo>
                      <a:pt x="52" y="5"/>
                      <a:pt x="55" y="4"/>
                      <a:pt x="56" y="4"/>
                    </a:cubicBezTo>
                    <a:cubicBezTo>
                      <a:pt x="59" y="2"/>
                      <a:pt x="60" y="3"/>
                      <a:pt x="63" y="5"/>
                    </a:cubicBezTo>
                    <a:cubicBezTo>
                      <a:pt x="63" y="5"/>
                      <a:pt x="65" y="6"/>
                      <a:pt x="65" y="7"/>
                    </a:cubicBezTo>
                    <a:cubicBezTo>
                      <a:pt x="65" y="9"/>
                      <a:pt x="65" y="9"/>
                      <a:pt x="66" y="11"/>
                    </a:cubicBezTo>
                    <a:cubicBezTo>
                      <a:pt x="67" y="12"/>
                      <a:pt x="67" y="12"/>
                      <a:pt x="66" y="13"/>
                    </a:cubicBezTo>
                    <a:cubicBezTo>
                      <a:pt x="64" y="14"/>
                      <a:pt x="67" y="16"/>
                      <a:pt x="68" y="17"/>
                    </a:cubicBezTo>
                    <a:cubicBezTo>
                      <a:pt x="70" y="19"/>
                      <a:pt x="70" y="21"/>
                      <a:pt x="73" y="23"/>
                    </a:cubicBezTo>
                    <a:cubicBezTo>
                      <a:pt x="74" y="23"/>
                      <a:pt x="75" y="23"/>
                      <a:pt x="76" y="24"/>
                    </a:cubicBezTo>
                    <a:cubicBezTo>
                      <a:pt x="76" y="25"/>
                      <a:pt x="75" y="27"/>
                      <a:pt x="76" y="27"/>
                    </a:cubicBezTo>
                    <a:cubicBezTo>
                      <a:pt x="77" y="27"/>
                      <a:pt x="77" y="27"/>
                      <a:pt x="78" y="26"/>
                    </a:cubicBezTo>
                    <a:cubicBezTo>
                      <a:pt x="79" y="26"/>
                      <a:pt x="79" y="27"/>
                      <a:pt x="80" y="27"/>
                    </a:cubicBezTo>
                    <a:cubicBezTo>
                      <a:pt x="82" y="27"/>
                      <a:pt x="81" y="28"/>
                      <a:pt x="82" y="29"/>
                    </a:cubicBezTo>
                    <a:cubicBezTo>
                      <a:pt x="82" y="29"/>
                      <a:pt x="84" y="30"/>
                      <a:pt x="84" y="30"/>
                    </a:cubicBezTo>
                    <a:cubicBezTo>
                      <a:pt x="86" y="32"/>
                      <a:pt x="84" y="32"/>
                      <a:pt x="83" y="33"/>
                    </a:cubicBezTo>
                    <a:cubicBezTo>
                      <a:pt x="82" y="34"/>
                      <a:pt x="82" y="34"/>
                      <a:pt x="80" y="34"/>
                    </a:cubicBezTo>
                    <a:cubicBezTo>
                      <a:pt x="78" y="35"/>
                      <a:pt x="77" y="33"/>
                      <a:pt x="75" y="33"/>
                    </a:cubicBezTo>
                    <a:cubicBezTo>
                      <a:pt x="70" y="34"/>
                      <a:pt x="73" y="36"/>
                      <a:pt x="75" y="37"/>
                    </a:cubicBezTo>
                    <a:cubicBezTo>
                      <a:pt x="76" y="38"/>
                      <a:pt x="76" y="40"/>
                      <a:pt x="76" y="41"/>
                    </a:cubicBezTo>
                    <a:cubicBezTo>
                      <a:pt x="76" y="43"/>
                      <a:pt x="78" y="44"/>
                      <a:pt x="79" y="46"/>
                    </a:cubicBezTo>
                    <a:cubicBezTo>
                      <a:pt x="76" y="46"/>
                      <a:pt x="77" y="45"/>
                      <a:pt x="73" y="47"/>
                    </a:cubicBezTo>
                    <a:cubicBezTo>
                      <a:pt x="72" y="46"/>
                      <a:pt x="69" y="47"/>
                      <a:pt x="68" y="50"/>
                    </a:cubicBezTo>
                    <a:cubicBezTo>
                      <a:pt x="68" y="51"/>
                      <a:pt x="68" y="52"/>
                      <a:pt x="69" y="54"/>
                    </a:cubicBezTo>
                    <a:cubicBezTo>
                      <a:pt x="69" y="57"/>
                      <a:pt x="66" y="55"/>
                      <a:pt x="66" y="54"/>
                    </a:cubicBezTo>
                    <a:cubicBezTo>
                      <a:pt x="64" y="52"/>
                      <a:pt x="62" y="54"/>
                      <a:pt x="60" y="53"/>
                    </a:cubicBezTo>
                    <a:cubicBezTo>
                      <a:pt x="56" y="56"/>
                      <a:pt x="57" y="53"/>
                      <a:pt x="55" y="52"/>
                    </a:cubicBezTo>
                    <a:cubicBezTo>
                      <a:pt x="54" y="51"/>
                      <a:pt x="51" y="52"/>
                      <a:pt x="52" y="54"/>
                    </a:cubicBezTo>
                    <a:cubicBezTo>
                      <a:pt x="51" y="54"/>
                      <a:pt x="51" y="52"/>
                      <a:pt x="50" y="52"/>
                    </a:cubicBezTo>
                    <a:cubicBezTo>
                      <a:pt x="49" y="52"/>
                      <a:pt x="48" y="53"/>
                      <a:pt x="48" y="52"/>
                    </a:cubicBezTo>
                    <a:cubicBezTo>
                      <a:pt x="47" y="52"/>
                      <a:pt x="46" y="52"/>
                      <a:pt x="45" y="52"/>
                    </a:cubicBezTo>
                    <a:cubicBezTo>
                      <a:pt x="44" y="52"/>
                      <a:pt x="43" y="51"/>
                      <a:pt x="43" y="53"/>
                    </a:cubicBezTo>
                    <a:cubicBezTo>
                      <a:pt x="42" y="52"/>
                      <a:pt x="41" y="52"/>
                      <a:pt x="40" y="52"/>
                    </a:cubicBezTo>
                    <a:cubicBezTo>
                      <a:pt x="39" y="51"/>
                      <a:pt x="38" y="52"/>
                      <a:pt x="38" y="51"/>
                    </a:cubicBezTo>
                    <a:cubicBezTo>
                      <a:pt x="36" y="49"/>
                      <a:pt x="33" y="50"/>
                      <a:pt x="31" y="49"/>
                    </a:cubicBezTo>
                    <a:cubicBezTo>
                      <a:pt x="28" y="49"/>
                      <a:pt x="26" y="48"/>
                      <a:pt x="23" y="48"/>
                    </a:cubicBezTo>
                    <a:cubicBezTo>
                      <a:pt x="20" y="48"/>
                      <a:pt x="17" y="48"/>
                      <a:pt x="14" y="48"/>
                    </a:cubicBezTo>
                    <a:cubicBezTo>
                      <a:pt x="11" y="48"/>
                      <a:pt x="11" y="50"/>
                      <a:pt x="9" y="51"/>
                    </a:cubicBezTo>
                    <a:cubicBezTo>
                      <a:pt x="8" y="52"/>
                      <a:pt x="7" y="51"/>
                      <a:pt x="6" y="51"/>
                    </a:cubicBezTo>
                    <a:cubicBezTo>
                      <a:pt x="5" y="51"/>
                      <a:pt x="5" y="52"/>
                      <a:pt x="5" y="53"/>
                    </a:cubicBezTo>
                    <a:cubicBezTo>
                      <a:pt x="3" y="54"/>
                      <a:pt x="5" y="48"/>
                      <a:pt x="5" y="48"/>
                    </a:cubicBezTo>
                    <a:cubicBezTo>
                      <a:pt x="5" y="44"/>
                      <a:pt x="1" y="46"/>
                      <a:pt x="0" y="44"/>
                    </a:cubicBezTo>
                  </a:path>
                </a:pathLst>
              </a:custGeom>
              <a:solidFill>
                <a:srgbClr val="B3B3B3"/>
              </a:solidFill>
              <a:ln w="3175">
                <a:solidFill>
                  <a:schemeClr val="tx1"/>
                </a:solidFill>
                <a:round/>
                <a:headEnd/>
                <a:tailEnd/>
              </a:ln>
            </p:spPr>
            <p:txBody>
              <a:bodyPr/>
              <a:lstStyle/>
              <a:p>
                <a:endParaRPr lang="en-GB" sz="2400" dirty="0"/>
              </a:p>
            </p:txBody>
          </p:sp>
          <p:sp>
            <p:nvSpPr>
              <p:cNvPr id="1913" name="Freeform 3541"/>
              <p:cNvSpPr>
                <a:spLocks/>
              </p:cNvSpPr>
              <p:nvPr/>
            </p:nvSpPr>
            <p:spPr bwMode="auto">
              <a:xfrm>
                <a:off x="3548" y="2080"/>
                <a:ext cx="209" cy="212"/>
              </a:xfrm>
              <a:custGeom>
                <a:avLst/>
                <a:gdLst>
                  <a:gd name="T0" fmla="*/ 36 w 158"/>
                  <a:gd name="T1" fmla="*/ 121 h 161"/>
                  <a:gd name="T2" fmla="*/ 57 w 158"/>
                  <a:gd name="T3" fmla="*/ 120 h 161"/>
                  <a:gd name="T4" fmla="*/ 71 w 158"/>
                  <a:gd name="T5" fmla="*/ 111 h 161"/>
                  <a:gd name="T6" fmla="*/ 77 w 158"/>
                  <a:gd name="T7" fmla="*/ 92 h 161"/>
                  <a:gd name="T8" fmla="*/ 86 w 158"/>
                  <a:gd name="T9" fmla="*/ 90 h 161"/>
                  <a:gd name="T10" fmla="*/ 101 w 158"/>
                  <a:gd name="T11" fmla="*/ 87 h 161"/>
                  <a:gd name="T12" fmla="*/ 107 w 158"/>
                  <a:gd name="T13" fmla="*/ 71 h 161"/>
                  <a:gd name="T14" fmla="*/ 115 w 158"/>
                  <a:gd name="T15" fmla="*/ 63 h 161"/>
                  <a:gd name="T16" fmla="*/ 112 w 158"/>
                  <a:gd name="T17" fmla="*/ 50 h 161"/>
                  <a:gd name="T18" fmla="*/ 122 w 158"/>
                  <a:gd name="T19" fmla="*/ 41 h 161"/>
                  <a:gd name="T20" fmla="*/ 128 w 158"/>
                  <a:gd name="T21" fmla="*/ 34 h 161"/>
                  <a:gd name="T22" fmla="*/ 127 w 158"/>
                  <a:gd name="T23" fmla="*/ 29 h 161"/>
                  <a:gd name="T24" fmla="*/ 120 w 158"/>
                  <a:gd name="T25" fmla="*/ 18 h 161"/>
                  <a:gd name="T26" fmla="*/ 134 w 158"/>
                  <a:gd name="T27" fmla="*/ 5 h 161"/>
                  <a:gd name="T28" fmla="*/ 156 w 158"/>
                  <a:gd name="T29" fmla="*/ 4 h 161"/>
                  <a:gd name="T30" fmla="*/ 179 w 158"/>
                  <a:gd name="T31" fmla="*/ 8 h 161"/>
                  <a:gd name="T32" fmla="*/ 187 w 158"/>
                  <a:gd name="T33" fmla="*/ 21 h 161"/>
                  <a:gd name="T34" fmla="*/ 201 w 158"/>
                  <a:gd name="T35" fmla="*/ 33 h 161"/>
                  <a:gd name="T36" fmla="*/ 188 w 158"/>
                  <a:gd name="T37" fmla="*/ 41 h 161"/>
                  <a:gd name="T38" fmla="*/ 161 w 158"/>
                  <a:gd name="T39" fmla="*/ 45 h 161"/>
                  <a:gd name="T40" fmla="*/ 167 w 158"/>
                  <a:gd name="T41" fmla="*/ 57 h 161"/>
                  <a:gd name="T42" fmla="*/ 172 w 158"/>
                  <a:gd name="T43" fmla="*/ 67 h 161"/>
                  <a:gd name="T44" fmla="*/ 188 w 158"/>
                  <a:gd name="T45" fmla="*/ 76 h 161"/>
                  <a:gd name="T46" fmla="*/ 183 w 158"/>
                  <a:gd name="T47" fmla="*/ 96 h 161"/>
                  <a:gd name="T48" fmla="*/ 169 w 158"/>
                  <a:gd name="T49" fmla="*/ 113 h 161"/>
                  <a:gd name="T50" fmla="*/ 159 w 158"/>
                  <a:gd name="T51" fmla="*/ 133 h 161"/>
                  <a:gd name="T52" fmla="*/ 144 w 158"/>
                  <a:gd name="T53" fmla="*/ 147 h 161"/>
                  <a:gd name="T54" fmla="*/ 128 w 158"/>
                  <a:gd name="T55" fmla="*/ 149 h 161"/>
                  <a:gd name="T56" fmla="*/ 134 w 158"/>
                  <a:gd name="T57" fmla="*/ 172 h 161"/>
                  <a:gd name="T58" fmla="*/ 142 w 158"/>
                  <a:gd name="T59" fmla="*/ 187 h 161"/>
                  <a:gd name="T60" fmla="*/ 149 w 158"/>
                  <a:gd name="T61" fmla="*/ 201 h 161"/>
                  <a:gd name="T62" fmla="*/ 136 w 158"/>
                  <a:gd name="T63" fmla="*/ 203 h 161"/>
                  <a:gd name="T64" fmla="*/ 118 w 158"/>
                  <a:gd name="T65" fmla="*/ 203 h 161"/>
                  <a:gd name="T66" fmla="*/ 110 w 158"/>
                  <a:gd name="T67" fmla="*/ 212 h 161"/>
                  <a:gd name="T68" fmla="*/ 106 w 158"/>
                  <a:gd name="T69" fmla="*/ 209 h 161"/>
                  <a:gd name="T70" fmla="*/ 101 w 158"/>
                  <a:gd name="T71" fmla="*/ 207 h 161"/>
                  <a:gd name="T72" fmla="*/ 87 w 158"/>
                  <a:gd name="T73" fmla="*/ 194 h 161"/>
                  <a:gd name="T74" fmla="*/ 85 w 158"/>
                  <a:gd name="T75" fmla="*/ 186 h 161"/>
                  <a:gd name="T76" fmla="*/ 61 w 158"/>
                  <a:gd name="T77" fmla="*/ 190 h 161"/>
                  <a:gd name="T78" fmla="*/ 52 w 158"/>
                  <a:gd name="T79" fmla="*/ 187 h 161"/>
                  <a:gd name="T80" fmla="*/ 26 w 158"/>
                  <a:gd name="T81" fmla="*/ 188 h 161"/>
                  <a:gd name="T82" fmla="*/ 25 w 158"/>
                  <a:gd name="T83" fmla="*/ 171 h 161"/>
                  <a:gd name="T84" fmla="*/ 33 w 158"/>
                  <a:gd name="T85" fmla="*/ 157 h 161"/>
                  <a:gd name="T86" fmla="*/ 25 w 158"/>
                  <a:gd name="T87" fmla="*/ 140 h 161"/>
                  <a:gd name="T88" fmla="*/ 0 w 158"/>
                  <a:gd name="T89" fmla="*/ 116 h 16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58" h="161">
                    <a:moveTo>
                      <a:pt x="0" y="88"/>
                    </a:moveTo>
                    <a:cubicBezTo>
                      <a:pt x="4" y="89"/>
                      <a:pt x="8" y="91"/>
                      <a:pt x="12" y="92"/>
                    </a:cubicBezTo>
                    <a:cubicBezTo>
                      <a:pt x="17" y="93"/>
                      <a:pt x="22" y="92"/>
                      <a:pt x="27" y="92"/>
                    </a:cubicBezTo>
                    <a:cubicBezTo>
                      <a:pt x="29" y="92"/>
                      <a:pt x="30" y="93"/>
                      <a:pt x="32" y="93"/>
                    </a:cubicBezTo>
                    <a:cubicBezTo>
                      <a:pt x="34" y="93"/>
                      <a:pt x="35" y="92"/>
                      <a:pt x="37" y="91"/>
                    </a:cubicBezTo>
                    <a:cubicBezTo>
                      <a:pt x="39" y="90"/>
                      <a:pt x="41" y="91"/>
                      <a:pt x="43" y="91"/>
                    </a:cubicBezTo>
                    <a:cubicBezTo>
                      <a:pt x="44" y="91"/>
                      <a:pt x="46" y="90"/>
                      <a:pt x="48" y="90"/>
                    </a:cubicBezTo>
                    <a:cubicBezTo>
                      <a:pt x="50" y="89"/>
                      <a:pt x="54" y="89"/>
                      <a:pt x="55" y="87"/>
                    </a:cubicBezTo>
                    <a:cubicBezTo>
                      <a:pt x="56" y="86"/>
                      <a:pt x="54" y="85"/>
                      <a:pt x="54" y="84"/>
                    </a:cubicBezTo>
                    <a:cubicBezTo>
                      <a:pt x="55" y="82"/>
                      <a:pt x="53" y="80"/>
                      <a:pt x="54" y="77"/>
                    </a:cubicBezTo>
                    <a:cubicBezTo>
                      <a:pt x="54" y="74"/>
                      <a:pt x="54" y="75"/>
                      <a:pt x="56" y="73"/>
                    </a:cubicBezTo>
                    <a:cubicBezTo>
                      <a:pt x="57" y="73"/>
                      <a:pt x="57" y="71"/>
                      <a:pt x="58" y="70"/>
                    </a:cubicBezTo>
                    <a:cubicBezTo>
                      <a:pt x="60" y="70"/>
                      <a:pt x="60" y="71"/>
                      <a:pt x="61" y="71"/>
                    </a:cubicBezTo>
                    <a:cubicBezTo>
                      <a:pt x="64" y="71"/>
                      <a:pt x="65" y="71"/>
                      <a:pt x="67" y="70"/>
                    </a:cubicBezTo>
                    <a:cubicBezTo>
                      <a:pt x="67" y="69"/>
                      <a:pt x="65" y="69"/>
                      <a:pt x="65" y="68"/>
                    </a:cubicBezTo>
                    <a:cubicBezTo>
                      <a:pt x="67" y="68"/>
                      <a:pt x="69" y="66"/>
                      <a:pt x="70" y="65"/>
                    </a:cubicBezTo>
                    <a:cubicBezTo>
                      <a:pt x="71" y="63"/>
                      <a:pt x="74" y="66"/>
                      <a:pt x="74" y="64"/>
                    </a:cubicBezTo>
                    <a:cubicBezTo>
                      <a:pt x="75" y="65"/>
                      <a:pt x="76" y="64"/>
                      <a:pt x="76" y="66"/>
                    </a:cubicBezTo>
                    <a:cubicBezTo>
                      <a:pt x="77" y="67"/>
                      <a:pt x="78" y="67"/>
                      <a:pt x="79" y="66"/>
                    </a:cubicBezTo>
                    <a:cubicBezTo>
                      <a:pt x="82" y="64"/>
                      <a:pt x="81" y="60"/>
                      <a:pt x="80" y="58"/>
                    </a:cubicBezTo>
                    <a:cubicBezTo>
                      <a:pt x="80" y="56"/>
                      <a:pt x="81" y="56"/>
                      <a:pt x="81" y="54"/>
                    </a:cubicBezTo>
                    <a:cubicBezTo>
                      <a:pt x="81" y="53"/>
                      <a:pt x="81" y="51"/>
                      <a:pt x="81" y="50"/>
                    </a:cubicBezTo>
                    <a:cubicBezTo>
                      <a:pt x="81" y="49"/>
                      <a:pt x="82" y="49"/>
                      <a:pt x="83" y="49"/>
                    </a:cubicBezTo>
                    <a:cubicBezTo>
                      <a:pt x="84" y="48"/>
                      <a:pt x="85" y="49"/>
                      <a:pt x="87" y="48"/>
                    </a:cubicBezTo>
                    <a:cubicBezTo>
                      <a:pt x="88" y="46"/>
                      <a:pt x="88" y="46"/>
                      <a:pt x="88" y="45"/>
                    </a:cubicBezTo>
                    <a:cubicBezTo>
                      <a:pt x="87" y="43"/>
                      <a:pt x="86" y="42"/>
                      <a:pt x="85" y="41"/>
                    </a:cubicBezTo>
                    <a:cubicBezTo>
                      <a:pt x="82" y="39"/>
                      <a:pt x="82" y="37"/>
                      <a:pt x="85" y="38"/>
                    </a:cubicBezTo>
                    <a:cubicBezTo>
                      <a:pt x="88" y="38"/>
                      <a:pt x="94" y="39"/>
                      <a:pt x="95" y="36"/>
                    </a:cubicBezTo>
                    <a:cubicBezTo>
                      <a:pt x="95" y="35"/>
                      <a:pt x="95" y="34"/>
                      <a:pt x="94" y="33"/>
                    </a:cubicBezTo>
                    <a:cubicBezTo>
                      <a:pt x="94" y="33"/>
                      <a:pt x="92" y="32"/>
                      <a:pt x="92" y="31"/>
                    </a:cubicBezTo>
                    <a:cubicBezTo>
                      <a:pt x="93" y="31"/>
                      <a:pt x="93" y="31"/>
                      <a:pt x="93" y="31"/>
                    </a:cubicBezTo>
                    <a:cubicBezTo>
                      <a:pt x="93" y="30"/>
                      <a:pt x="94" y="29"/>
                      <a:pt x="94" y="29"/>
                    </a:cubicBezTo>
                    <a:cubicBezTo>
                      <a:pt x="95" y="28"/>
                      <a:pt x="97" y="26"/>
                      <a:pt x="97" y="26"/>
                    </a:cubicBezTo>
                    <a:cubicBezTo>
                      <a:pt x="97" y="25"/>
                      <a:pt x="97" y="24"/>
                      <a:pt x="97" y="24"/>
                    </a:cubicBezTo>
                    <a:cubicBezTo>
                      <a:pt x="98" y="23"/>
                      <a:pt x="96" y="23"/>
                      <a:pt x="96" y="22"/>
                    </a:cubicBezTo>
                    <a:cubicBezTo>
                      <a:pt x="96" y="22"/>
                      <a:pt x="96" y="22"/>
                      <a:pt x="96" y="22"/>
                    </a:cubicBezTo>
                    <a:cubicBezTo>
                      <a:pt x="97" y="21"/>
                      <a:pt x="96" y="20"/>
                      <a:pt x="96" y="19"/>
                    </a:cubicBezTo>
                    <a:cubicBezTo>
                      <a:pt x="96" y="18"/>
                      <a:pt x="94" y="17"/>
                      <a:pt x="94" y="16"/>
                    </a:cubicBezTo>
                    <a:cubicBezTo>
                      <a:pt x="93" y="15"/>
                      <a:pt x="92" y="15"/>
                      <a:pt x="91" y="14"/>
                    </a:cubicBezTo>
                    <a:cubicBezTo>
                      <a:pt x="90" y="13"/>
                      <a:pt x="94" y="8"/>
                      <a:pt x="95" y="9"/>
                    </a:cubicBezTo>
                    <a:cubicBezTo>
                      <a:pt x="96" y="9"/>
                      <a:pt x="96" y="7"/>
                      <a:pt x="97" y="7"/>
                    </a:cubicBezTo>
                    <a:cubicBezTo>
                      <a:pt x="98" y="6"/>
                      <a:pt x="100" y="5"/>
                      <a:pt x="101" y="4"/>
                    </a:cubicBezTo>
                    <a:cubicBezTo>
                      <a:pt x="104" y="4"/>
                      <a:pt x="107" y="4"/>
                      <a:pt x="110" y="3"/>
                    </a:cubicBezTo>
                    <a:cubicBezTo>
                      <a:pt x="111" y="3"/>
                      <a:pt x="114" y="3"/>
                      <a:pt x="115" y="3"/>
                    </a:cubicBezTo>
                    <a:cubicBezTo>
                      <a:pt x="116" y="4"/>
                      <a:pt x="116" y="4"/>
                      <a:pt x="118" y="3"/>
                    </a:cubicBezTo>
                    <a:cubicBezTo>
                      <a:pt x="119" y="2"/>
                      <a:pt x="124" y="0"/>
                      <a:pt x="125" y="3"/>
                    </a:cubicBezTo>
                    <a:cubicBezTo>
                      <a:pt x="126" y="1"/>
                      <a:pt x="129" y="3"/>
                      <a:pt x="130" y="4"/>
                    </a:cubicBezTo>
                    <a:cubicBezTo>
                      <a:pt x="131" y="5"/>
                      <a:pt x="134" y="5"/>
                      <a:pt x="135" y="6"/>
                    </a:cubicBezTo>
                    <a:cubicBezTo>
                      <a:pt x="136" y="7"/>
                      <a:pt x="137" y="8"/>
                      <a:pt x="137" y="9"/>
                    </a:cubicBezTo>
                    <a:cubicBezTo>
                      <a:pt x="138" y="10"/>
                      <a:pt x="138" y="12"/>
                      <a:pt x="138" y="13"/>
                    </a:cubicBezTo>
                    <a:cubicBezTo>
                      <a:pt x="138" y="14"/>
                      <a:pt x="140" y="15"/>
                      <a:pt x="141" y="16"/>
                    </a:cubicBezTo>
                    <a:cubicBezTo>
                      <a:pt x="142" y="17"/>
                      <a:pt x="144" y="15"/>
                      <a:pt x="145" y="15"/>
                    </a:cubicBezTo>
                    <a:cubicBezTo>
                      <a:pt x="145" y="19"/>
                      <a:pt x="155" y="21"/>
                      <a:pt x="158" y="20"/>
                    </a:cubicBezTo>
                    <a:cubicBezTo>
                      <a:pt x="157" y="21"/>
                      <a:pt x="151" y="24"/>
                      <a:pt x="152" y="25"/>
                    </a:cubicBezTo>
                    <a:cubicBezTo>
                      <a:pt x="152" y="26"/>
                      <a:pt x="150" y="28"/>
                      <a:pt x="151" y="27"/>
                    </a:cubicBezTo>
                    <a:cubicBezTo>
                      <a:pt x="151" y="27"/>
                      <a:pt x="150" y="28"/>
                      <a:pt x="149" y="28"/>
                    </a:cubicBezTo>
                    <a:cubicBezTo>
                      <a:pt x="149" y="29"/>
                      <a:pt x="143" y="30"/>
                      <a:pt x="142" y="31"/>
                    </a:cubicBezTo>
                    <a:cubicBezTo>
                      <a:pt x="139" y="33"/>
                      <a:pt x="136" y="31"/>
                      <a:pt x="132" y="30"/>
                    </a:cubicBezTo>
                    <a:cubicBezTo>
                      <a:pt x="130" y="30"/>
                      <a:pt x="126" y="28"/>
                      <a:pt x="123" y="30"/>
                    </a:cubicBezTo>
                    <a:cubicBezTo>
                      <a:pt x="121" y="31"/>
                      <a:pt x="120" y="33"/>
                      <a:pt x="122" y="34"/>
                    </a:cubicBezTo>
                    <a:cubicBezTo>
                      <a:pt x="125" y="35"/>
                      <a:pt x="122" y="37"/>
                      <a:pt x="123" y="37"/>
                    </a:cubicBezTo>
                    <a:cubicBezTo>
                      <a:pt x="124" y="37"/>
                      <a:pt x="128" y="37"/>
                      <a:pt x="127" y="39"/>
                    </a:cubicBezTo>
                    <a:cubicBezTo>
                      <a:pt x="125" y="40"/>
                      <a:pt x="123" y="41"/>
                      <a:pt x="126" y="43"/>
                    </a:cubicBezTo>
                    <a:cubicBezTo>
                      <a:pt x="128" y="44"/>
                      <a:pt x="125" y="46"/>
                      <a:pt x="127" y="48"/>
                    </a:cubicBezTo>
                    <a:cubicBezTo>
                      <a:pt x="127" y="49"/>
                      <a:pt x="129" y="49"/>
                      <a:pt x="130" y="50"/>
                    </a:cubicBezTo>
                    <a:cubicBezTo>
                      <a:pt x="130" y="50"/>
                      <a:pt x="130" y="51"/>
                      <a:pt x="130" y="51"/>
                    </a:cubicBezTo>
                    <a:cubicBezTo>
                      <a:pt x="130" y="52"/>
                      <a:pt x="131" y="52"/>
                      <a:pt x="132" y="53"/>
                    </a:cubicBezTo>
                    <a:cubicBezTo>
                      <a:pt x="135" y="53"/>
                      <a:pt x="134" y="56"/>
                      <a:pt x="136" y="56"/>
                    </a:cubicBezTo>
                    <a:cubicBezTo>
                      <a:pt x="138" y="57"/>
                      <a:pt x="141" y="57"/>
                      <a:pt x="142" y="58"/>
                    </a:cubicBezTo>
                    <a:cubicBezTo>
                      <a:pt x="143" y="60"/>
                      <a:pt x="139" y="61"/>
                      <a:pt x="138" y="62"/>
                    </a:cubicBezTo>
                    <a:cubicBezTo>
                      <a:pt x="136" y="63"/>
                      <a:pt x="133" y="65"/>
                      <a:pt x="135" y="67"/>
                    </a:cubicBezTo>
                    <a:cubicBezTo>
                      <a:pt x="137" y="68"/>
                      <a:pt x="135" y="73"/>
                      <a:pt x="138" y="73"/>
                    </a:cubicBezTo>
                    <a:cubicBezTo>
                      <a:pt x="137" y="74"/>
                      <a:pt x="135" y="75"/>
                      <a:pt x="134" y="76"/>
                    </a:cubicBezTo>
                    <a:cubicBezTo>
                      <a:pt x="133" y="78"/>
                      <a:pt x="130" y="81"/>
                      <a:pt x="131" y="82"/>
                    </a:cubicBezTo>
                    <a:cubicBezTo>
                      <a:pt x="134" y="84"/>
                      <a:pt x="129" y="86"/>
                      <a:pt x="128" y="86"/>
                    </a:cubicBezTo>
                    <a:cubicBezTo>
                      <a:pt x="127" y="87"/>
                      <a:pt x="127" y="89"/>
                      <a:pt x="127" y="90"/>
                    </a:cubicBezTo>
                    <a:cubicBezTo>
                      <a:pt x="126" y="92"/>
                      <a:pt x="126" y="94"/>
                      <a:pt x="125" y="96"/>
                    </a:cubicBezTo>
                    <a:cubicBezTo>
                      <a:pt x="124" y="98"/>
                      <a:pt x="121" y="99"/>
                      <a:pt x="120" y="101"/>
                    </a:cubicBezTo>
                    <a:cubicBezTo>
                      <a:pt x="119" y="101"/>
                      <a:pt x="118" y="103"/>
                      <a:pt x="118" y="104"/>
                    </a:cubicBezTo>
                    <a:cubicBezTo>
                      <a:pt x="118" y="106"/>
                      <a:pt x="116" y="107"/>
                      <a:pt x="116" y="109"/>
                    </a:cubicBezTo>
                    <a:cubicBezTo>
                      <a:pt x="114" y="112"/>
                      <a:pt x="112" y="111"/>
                      <a:pt x="109" y="112"/>
                    </a:cubicBezTo>
                    <a:cubicBezTo>
                      <a:pt x="108" y="112"/>
                      <a:pt x="106" y="113"/>
                      <a:pt x="105" y="113"/>
                    </a:cubicBezTo>
                    <a:cubicBezTo>
                      <a:pt x="103" y="113"/>
                      <a:pt x="103" y="111"/>
                      <a:pt x="102" y="110"/>
                    </a:cubicBezTo>
                    <a:cubicBezTo>
                      <a:pt x="100" y="108"/>
                      <a:pt x="98" y="112"/>
                      <a:pt x="97" y="113"/>
                    </a:cubicBezTo>
                    <a:cubicBezTo>
                      <a:pt x="96" y="116"/>
                      <a:pt x="94" y="118"/>
                      <a:pt x="93" y="121"/>
                    </a:cubicBezTo>
                    <a:cubicBezTo>
                      <a:pt x="92" y="124"/>
                      <a:pt x="93" y="126"/>
                      <a:pt x="96" y="127"/>
                    </a:cubicBezTo>
                    <a:cubicBezTo>
                      <a:pt x="99" y="127"/>
                      <a:pt x="101" y="127"/>
                      <a:pt x="101" y="131"/>
                    </a:cubicBezTo>
                    <a:cubicBezTo>
                      <a:pt x="100" y="133"/>
                      <a:pt x="100" y="138"/>
                      <a:pt x="103" y="138"/>
                    </a:cubicBezTo>
                    <a:cubicBezTo>
                      <a:pt x="104" y="138"/>
                      <a:pt x="106" y="137"/>
                      <a:pt x="107" y="138"/>
                    </a:cubicBezTo>
                    <a:cubicBezTo>
                      <a:pt x="107" y="138"/>
                      <a:pt x="107" y="141"/>
                      <a:pt x="107" y="142"/>
                    </a:cubicBezTo>
                    <a:cubicBezTo>
                      <a:pt x="109" y="144"/>
                      <a:pt x="111" y="146"/>
                      <a:pt x="112" y="149"/>
                    </a:cubicBezTo>
                    <a:cubicBezTo>
                      <a:pt x="112" y="150"/>
                      <a:pt x="113" y="149"/>
                      <a:pt x="111" y="150"/>
                    </a:cubicBezTo>
                    <a:cubicBezTo>
                      <a:pt x="111" y="151"/>
                      <a:pt x="112" y="153"/>
                      <a:pt x="113" y="153"/>
                    </a:cubicBezTo>
                    <a:cubicBezTo>
                      <a:pt x="111" y="154"/>
                      <a:pt x="109" y="156"/>
                      <a:pt x="107" y="153"/>
                    </a:cubicBezTo>
                    <a:cubicBezTo>
                      <a:pt x="107" y="152"/>
                      <a:pt x="105" y="153"/>
                      <a:pt x="104" y="154"/>
                    </a:cubicBezTo>
                    <a:cubicBezTo>
                      <a:pt x="104" y="154"/>
                      <a:pt x="104" y="154"/>
                      <a:pt x="103" y="154"/>
                    </a:cubicBezTo>
                    <a:cubicBezTo>
                      <a:pt x="102" y="154"/>
                      <a:pt x="103" y="155"/>
                      <a:pt x="102" y="156"/>
                    </a:cubicBezTo>
                    <a:cubicBezTo>
                      <a:pt x="99" y="157"/>
                      <a:pt x="96" y="154"/>
                      <a:pt x="93" y="154"/>
                    </a:cubicBezTo>
                    <a:cubicBezTo>
                      <a:pt x="92" y="154"/>
                      <a:pt x="90" y="155"/>
                      <a:pt x="89" y="154"/>
                    </a:cubicBezTo>
                    <a:cubicBezTo>
                      <a:pt x="89" y="155"/>
                      <a:pt x="90" y="158"/>
                      <a:pt x="88" y="158"/>
                    </a:cubicBezTo>
                    <a:cubicBezTo>
                      <a:pt x="86" y="158"/>
                      <a:pt x="83" y="158"/>
                      <a:pt x="83" y="161"/>
                    </a:cubicBezTo>
                    <a:cubicBezTo>
                      <a:pt x="83" y="159"/>
                      <a:pt x="83" y="159"/>
                      <a:pt x="83" y="161"/>
                    </a:cubicBezTo>
                    <a:cubicBezTo>
                      <a:pt x="82" y="160"/>
                      <a:pt x="82" y="159"/>
                      <a:pt x="81" y="159"/>
                    </a:cubicBezTo>
                    <a:cubicBezTo>
                      <a:pt x="82" y="159"/>
                      <a:pt x="82" y="160"/>
                      <a:pt x="82" y="161"/>
                    </a:cubicBezTo>
                    <a:cubicBezTo>
                      <a:pt x="81" y="160"/>
                      <a:pt x="80" y="160"/>
                      <a:pt x="80" y="159"/>
                    </a:cubicBezTo>
                    <a:cubicBezTo>
                      <a:pt x="80" y="161"/>
                      <a:pt x="79" y="160"/>
                      <a:pt x="78" y="160"/>
                    </a:cubicBezTo>
                    <a:cubicBezTo>
                      <a:pt x="78" y="160"/>
                      <a:pt x="78" y="159"/>
                      <a:pt x="78" y="159"/>
                    </a:cubicBezTo>
                    <a:cubicBezTo>
                      <a:pt x="76" y="160"/>
                      <a:pt x="75" y="158"/>
                      <a:pt x="76" y="157"/>
                    </a:cubicBezTo>
                    <a:cubicBezTo>
                      <a:pt x="75" y="157"/>
                      <a:pt x="72" y="155"/>
                      <a:pt x="74" y="154"/>
                    </a:cubicBezTo>
                    <a:cubicBezTo>
                      <a:pt x="72" y="153"/>
                      <a:pt x="73" y="149"/>
                      <a:pt x="72" y="149"/>
                    </a:cubicBezTo>
                    <a:cubicBezTo>
                      <a:pt x="71" y="148"/>
                      <a:pt x="66" y="148"/>
                      <a:pt x="66" y="147"/>
                    </a:cubicBezTo>
                    <a:cubicBezTo>
                      <a:pt x="67" y="144"/>
                      <a:pt x="66" y="143"/>
                      <a:pt x="65" y="141"/>
                    </a:cubicBezTo>
                    <a:cubicBezTo>
                      <a:pt x="64" y="139"/>
                      <a:pt x="60" y="137"/>
                      <a:pt x="60" y="140"/>
                    </a:cubicBezTo>
                    <a:cubicBezTo>
                      <a:pt x="62" y="140"/>
                      <a:pt x="63" y="139"/>
                      <a:pt x="64" y="141"/>
                    </a:cubicBezTo>
                    <a:cubicBezTo>
                      <a:pt x="62" y="140"/>
                      <a:pt x="60" y="140"/>
                      <a:pt x="58" y="141"/>
                    </a:cubicBezTo>
                    <a:cubicBezTo>
                      <a:pt x="56" y="142"/>
                      <a:pt x="54" y="141"/>
                      <a:pt x="52" y="142"/>
                    </a:cubicBezTo>
                    <a:cubicBezTo>
                      <a:pt x="51" y="142"/>
                      <a:pt x="44" y="142"/>
                      <a:pt x="46" y="144"/>
                    </a:cubicBezTo>
                    <a:cubicBezTo>
                      <a:pt x="45" y="144"/>
                      <a:pt x="44" y="144"/>
                      <a:pt x="44" y="143"/>
                    </a:cubicBezTo>
                    <a:cubicBezTo>
                      <a:pt x="42" y="144"/>
                      <a:pt x="40" y="140"/>
                      <a:pt x="38" y="141"/>
                    </a:cubicBezTo>
                    <a:cubicBezTo>
                      <a:pt x="39" y="142"/>
                      <a:pt x="39" y="142"/>
                      <a:pt x="39" y="142"/>
                    </a:cubicBezTo>
                    <a:cubicBezTo>
                      <a:pt x="37" y="142"/>
                      <a:pt x="32" y="140"/>
                      <a:pt x="33" y="144"/>
                    </a:cubicBezTo>
                    <a:cubicBezTo>
                      <a:pt x="32" y="143"/>
                      <a:pt x="21" y="142"/>
                      <a:pt x="22" y="145"/>
                    </a:cubicBezTo>
                    <a:cubicBezTo>
                      <a:pt x="21" y="145"/>
                      <a:pt x="21" y="144"/>
                      <a:pt x="20" y="143"/>
                    </a:cubicBezTo>
                    <a:cubicBezTo>
                      <a:pt x="19" y="143"/>
                      <a:pt x="19" y="144"/>
                      <a:pt x="18" y="144"/>
                    </a:cubicBezTo>
                    <a:cubicBezTo>
                      <a:pt x="16" y="146"/>
                      <a:pt x="14" y="144"/>
                      <a:pt x="14" y="142"/>
                    </a:cubicBezTo>
                    <a:cubicBezTo>
                      <a:pt x="14" y="139"/>
                      <a:pt x="13" y="128"/>
                      <a:pt x="19" y="130"/>
                    </a:cubicBezTo>
                    <a:cubicBezTo>
                      <a:pt x="18" y="125"/>
                      <a:pt x="28" y="128"/>
                      <a:pt x="28" y="125"/>
                    </a:cubicBezTo>
                    <a:cubicBezTo>
                      <a:pt x="29" y="124"/>
                      <a:pt x="29" y="120"/>
                      <a:pt x="28" y="120"/>
                    </a:cubicBezTo>
                    <a:cubicBezTo>
                      <a:pt x="27" y="119"/>
                      <a:pt x="26" y="119"/>
                      <a:pt x="25" y="119"/>
                    </a:cubicBezTo>
                    <a:cubicBezTo>
                      <a:pt x="23" y="119"/>
                      <a:pt x="23" y="116"/>
                      <a:pt x="23" y="115"/>
                    </a:cubicBezTo>
                    <a:cubicBezTo>
                      <a:pt x="23" y="113"/>
                      <a:pt x="22" y="110"/>
                      <a:pt x="22" y="108"/>
                    </a:cubicBezTo>
                    <a:cubicBezTo>
                      <a:pt x="21" y="107"/>
                      <a:pt x="19" y="106"/>
                      <a:pt x="19" y="106"/>
                    </a:cubicBezTo>
                    <a:cubicBezTo>
                      <a:pt x="17" y="105"/>
                      <a:pt x="16" y="104"/>
                      <a:pt x="14" y="104"/>
                    </a:cubicBezTo>
                    <a:cubicBezTo>
                      <a:pt x="10" y="102"/>
                      <a:pt x="9" y="100"/>
                      <a:pt x="7" y="96"/>
                    </a:cubicBezTo>
                    <a:cubicBezTo>
                      <a:pt x="5" y="93"/>
                      <a:pt x="2" y="90"/>
                      <a:pt x="0" y="88"/>
                    </a:cubicBezTo>
                  </a:path>
                </a:pathLst>
              </a:custGeom>
              <a:solidFill>
                <a:srgbClr val="B3B3B3"/>
              </a:solidFill>
              <a:ln w="3175">
                <a:solidFill>
                  <a:schemeClr val="tx1"/>
                </a:solidFill>
                <a:round/>
                <a:headEnd/>
                <a:tailEnd/>
              </a:ln>
            </p:spPr>
            <p:txBody>
              <a:bodyPr/>
              <a:lstStyle/>
              <a:p>
                <a:endParaRPr lang="en-GB" sz="2400" dirty="0"/>
              </a:p>
            </p:txBody>
          </p:sp>
          <p:sp>
            <p:nvSpPr>
              <p:cNvPr id="1914" name="Freeform 3542"/>
              <p:cNvSpPr>
                <a:spLocks/>
              </p:cNvSpPr>
              <p:nvPr/>
            </p:nvSpPr>
            <p:spPr bwMode="auto">
              <a:xfrm>
                <a:off x="4598" y="2731"/>
                <a:ext cx="2" cy="1"/>
              </a:xfrm>
              <a:custGeom>
                <a:avLst/>
                <a:gdLst>
                  <a:gd name="T0" fmla="*/ 0 w 1"/>
                  <a:gd name="T1" fmla="*/ 0 h 1"/>
                  <a:gd name="T2" fmla="*/ 2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0"/>
                      <a:pt x="0" y="1"/>
                      <a:pt x="1"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915" name="Freeform 3543"/>
              <p:cNvSpPr>
                <a:spLocks/>
              </p:cNvSpPr>
              <p:nvPr/>
            </p:nvSpPr>
            <p:spPr bwMode="auto">
              <a:xfrm>
                <a:off x="4601" y="2697"/>
                <a:ext cx="1" cy="2"/>
              </a:xfrm>
              <a:custGeom>
                <a:avLst/>
                <a:gdLst>
                  <a:gd name="T0" fmla="*/ 1 w 1"/>
                  <a:gd name="T1" fmla="*/ 0 h 2"/>
                  <a:gd name="T2" fmla="*/ 0 w 1"/>
                  <a:gd name="T3" fmla="*/ 2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0"/>
                      <a:pt x="0" y="1"/>
                      <a:pt x="0" y="2"/>
                    </a:cubicBezTo>
                    <a:cubicBezTo>
                      <a:pt x="0" y="1"/>
                      <a:pt x="0" y="0"/>
                      <a:pt x="1" y="0"/>
                    </a:cubicBezTo>
                  </a:path>
                </a:pathLst>
              </a:custGeom>
              <a:solidFill>
                <a:srgbClr val="B3B3B3"/>
              </a:solidFill>
              <a:ln w="3175">
                <a:solidFill>
                  <a:schemeClr val="tx1"/>
                </a:solidFill>
                <a:round/>
                <a:headEnd/>
                <a:tailEnd/>
              </a:ln>
            </p:spPr>
            <p:txBody>
              <a:bodyPr/>
              <a:lstStyle/>
              <a:p>
                <a:endParaRPr lang="en-GB" sz="2400" dirty="0"/>
              </a:p>
            </p:txBody>
          </p:sp>
          <p:sp>
            <p:nvSpPr>
              <p:cNvPr id="1916" name="Freeform 3544"/>
              <p:cNvSpPr>
                <a:spLocks/>
              </p:cNvSpPr>
              <p:nvPr/>
            </p:nvSpPr>
            <p:spPr bwMode="auto">
              <a:xfrm>
                <a:off x="4602" y="2701"/>
                <a:ext cx="2" cy="1"/>
              </a:xfrm>
              <a:custGeom>
                <a:avLst/>
                <a:gdLst>
                  <a:gd name="T0" fmla="*/ 2 w 1"/>
                  <a:gd name="T1" fmla="*/ 0 h 1"/>
                  <a:gd name="T2" fmla="*/ 2 w 1"/>
                  <a:gd name="T3" fmla="*/ 1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917" name="Freeform 3545"/>
              <p:cNvSpPr>
                <a:spLocks/>
              </p:cNvSpPr>
              <p:nvPr/>
            </p:nvSpPr>
            <p:spPr bwMode="auto">
              <a:xfrm>
                <a:off x="4609" y="2683"/>
                <a:ext cx="4" cy="4"/>
              </a:xfrm>
              <a:custGeom>
                <a:avLst/>
                <a:gdLst>
                  <a:gd name="T0" fmla="*/ 3 w 3"/>
                  <a:gd name="T1" fmla="*/ 0 h 3"/>
                  <a:gd name="T2" fmla="*/ 3 w 3"/>
                  <a:gd name="T3" fmla="*/ 4 h 3"/>
                  <a:gd name="T4" fmla="*/ 3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2" y="0"/>
                    </a:moveTo>
                    <a:cubicBezTo>
                      <a:pt x="0" y="0"/>
                      <a:pt x="1" y="3"/>
                      <a:pt x="2" y="3"/>
                    </a:cubicBezTo>
                    <a:cubicBezTo>
                      <a:pt x="3" y="2"/>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1918" name="Freeform 3546"/>
              <p:cNvSpPr>
                <a:spLocks/>
              </p:cNvSpPr>
              <p:nvPr/>
            </p:nvSpPr>
            <p:spPr bwMode="auto">
              <a:xfrm>
                <a:off x="4614" y="2693"/>
                <a:ext cx="3" cy="0"/>
              </a:xfrm>
              <a:custGeom>
                <a:avLst/>
                <a:gdLst>
                  <a:gd name="T0" fmla="*/ 0 w 2"/>
                  <a:gd name="T1" fmla="*/ 0 w 2"/>
                  <a:gd name="T2" fmla="*/ 3 w 2"/>
                  <a:gd name="T3" fmla="*/ 0 w 2"/>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2">
                    <a:moveTo>
                      <a:pt x="0" y="0"/>
                    </a:moveTo>
                    <a:cubicBezTo>
                      <a:pt x="0" y="0"/>
                      <a:pt x="0" y="0"/>
                      <a:pt x="0" y="0"/>
                    </a:cubicBezTo>
                    <a:cubicBezTo>
                      <a:pt x="1" y="0"/>
                      <a:pt x="1" y="0"/>
                      <a:pt x="2" y="0"/>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919" name="Freeform 3547"/>
              <p:cNvSpPr>
                <a:spLocks/>
              </p:cNvSpPr>
              <p:nvPr/>
            </p:nvSpPr>
            <p:spPr bwMode="auto">
              <a:xfrm>
                <a:off x="4618" y="2679"/>
                <a:ext cx="5" cy="4"/>
              </a:xfrm>
              <a:custGeom>
                <a:avLst/>
                <a:gdLst>
                  <a:gd name="T0" fmla="*/ 0 w 4"/>
                  <a:gd name="T1" fmla="*/ 0 h 3"/>
                  <a:gd name="T2" fmla="*/ 4 w 4"/>
                  <a:gd name="T3" fmla="*/ 1 h 3"/>
                  <a:gd name="T4" fmla="*/ 0 w 4"/>
                  <a:gd name="T5" fmla="*/ 0 h 3"/>
                  <a:gd name="T6" fmla="*/ 0 60000 65536"/>
                  <a:gd name="T7" fmla="*/ 0 60000 65536"/>
                  <a:gd name="T8" fmla="*/ 0 60000 65536"/>
                </a:gdLst>
                <a:ahLst/>
                <a:cxnLst>
                  <a:cxn ang="T6">
                    <a:pos x="T0" y="T1"/>
                  </a:cxn>
                  <a:cxn ang="T7">
                    <a:pos x="T2" y="T3"/>
                  </a:cxn>
                  <a:cxn ang="T8">
                    <a:pos x="T4" y="T5"/>
                  </a:cxn>
                </a:cxnLst>
                <a:rect l="0" t="0" r="r" b="b"/>
                <a:pathLst>
                  <a:path w="4" h="3">
                    <a:moveTo>
                      <a:pt x="0" y="0"/>
                    </a:moveTo>
                    <a:cubicBezTo>
                      <a:pt x="0" y="1"/>
                      <a:pt x="2" y="3"/>
                      <a:pt x="3" y="1"/>
                    </a:cubicBezTo>
                    <a:cubicBezTo>
                      <a:pt x="4"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920" name="Freeform 3548"/>
              <p:cNvSpPr>
                <a:spLocks/>
              </p:cNvSpPr>
              <p:nvPr/>
            </p:nvSpPr>
            <p:spPr bwMode="auto">
              <a:xfrm>
                <a:off x="4619" y="2694"/>
                <a:ext cx="19" cy="5"/>
              </a:xfrm>
              <a:custGeom>
                <a:avLst/>
                <a:gdLst>
                  <a:gd name="T0" fmla="*/ 0 w 14"/>
                  <a:gd name="T1" fmla="*/ 0 h 4"/>
                  <a:gd name="T2" fmla="*/ 0 w 14"/>
                  <a:gd name="T3" fmla="*/ 1 h 4"/>
                  <a:gd name="T4" fmla="*/ 10 w 14"/>
                  <a:gd name="T5" fmla="*/ 4 h 4"/>
                  <a:gd name="T6" fmla="*/ 14 w 14"/>
                  <a:gd name="T7" fmla="*/ 5 h 4"/>
                  <a:gd name="T8" fmla="*/ 19 w 14"/>
                  <a:gd name="T9" fmla="*/ 4 h 4"/>
                  <a:gd name="T10" fmla="*/ 12 w 14"/>
                  <a:gd name="T11" fmla="*/ 1 h 4"/>
                  <a:gd name="T12" fmla="*/ 0 w 14"/>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4">
                    <a:moveTo>
                      <a:pt x="0" y="0"/>
                    </a:moveTo>
                    <a:cubicBezTo>
                      <a:pt x="0" y="1"/>
                      <a:pt x="0" y="1"/>
                      <a:pt x="0" y="1"/>
                    </a:cubicBezTo>
                    <a:cubicBezTo>
                      <a:pt x="2" y="1"/>
                      <a:pt x="4" y="3"/>
                      <a:pt x="7" y="3"/>
                    </a:cubicBezTo>
                    <a:cubicBezTo>
                      <a:pt x="8" y="3"/>
                      <a:pt x="9" y="4"/>
                      <a:pt x="10" y="4"/>
                    </a:cubicBezTo>
                    <a:cubicBezTo>
                      <a:pt x="11" y="3"/>
                      <a:pt x="13" y="2"/>
                      <a:pt x="14" y="3"/>
                    </a:cubicBezTo>
                    <a:cubicBezTo>
                      <a:pt x="13" y="1"/>
                      <a:pt x="10" y="1"/>
                      <a:pt x="9" y="1"/>
                    </a:cubicBezTo>
                    <a:cubicBezTo>
                      <a:pt x="6" y="1"/>
                      <a:pt x="3" y="0"/>
                      <a:pt x="0" y="0"/>
                    </a:cubicBezTo>
                  </a:path>
                </a:pathLst>
              </a:custGeom>
              <a:solidFill>
                <a:srgbClr val="B3B3B3"/>
              </a:solidFill>
              <a:ln w="3175">
                <a:solidFill>
                  <a:schemeClr val="tx1"/>
                </a:solidFill>
                <a:round/>
                <a:headEnd/>
                <a:tailEnd/>
              </a:ln>
            </p:spPr>
            <p:txBody>
              <a:bodyPr/>
              <a:lstStyle/>
              <a:p>
                <a:endParaRPr lang="en-GB" sz="2400" dirty="0"/>
              </a:p>
            </p:txBody>
          </p:sp>
          <p:sp>
            <p:nvSpPr>
              <p:cNvPr id="1921" name="Freeform 3549"/>
              <p:cNvSpPr>
                <a:spLocks/>
              </p:cNvSpPr>
              <p:nvPr/>
            </p:nvSpPr>
            <p:spPr bwMode="auto">
              <a:xfrm>
                <a:off x="4643" y="2785"/>
                <a:ext cx="21" cy="17"/>
              </a:xfrm>
              <a:custGeom>
                <a:avLst/>
                <a:gdLst>
                  <a:gd name="T0" fmla="*/ 0 w 16"/>
                  <a:gd name="T1" fmla="*/ 16 h 13"/>
                  <a:gd name="T2" fmla="*/ 0 w 16"/>
                  <a:gd name="T3" fmla="*/ 17 h 13"/>
                  <a:gd name="T4" fmla="*/ 8 w 16"/>
                  <a:gd name="T5" fmla="*/ 17 h 13"/>
                  <a:gd name="T6" fmla="*/ 14 w 16"/>
                  <a:gd name="T7" fmla="*/ 13 h 13"/>
                  <a:gd name="T8" fmla="*/ 21 w 16"/>
                  <a:gd name="T9" fmla="*/ 4 h 13"/>
                  <a:gd name="T10" fmla="*/ 9 w 16"/>
                  <a:gd name="T11" fmla="*/ 1 h 13"/>
                  <a:gd name="T12" fmla="*/ 0 w 16"/>
                  <a:gd name="T13" fmla="*/ 16 h 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 h="13">
                    <a:moveTo>
                      <a:pt x="0" y="12"/>
                    </a:moveTo>
                    <a:cubicBezTo>
                      <a:pt x="0" y="13"/>
                      <a:pt x="0" y="13"/>
                      <a:pt x="0" y="13"/>
                    </a:cubicBezTo>
                    <a:cubicBezTo>
                      <a:pt x="2" y="12"/>
                      <a:pt x="4" y="13"/>
                      <a:pt x="6" y="13"/>
                    </a:cubicBezTo>
                    <a:cubicBezTo>
                      <a:pt x="9" y="13"/>
                      <a:pt x="10" y="11"/>
                      <a:pt x="11" y="10"/>
                    </a:cubicBezTo>
                    <a:cubicBezTo>
                      <a:pt x="12" y="10"/>
                      <a:pt x="16" y="4"/>
                      <a:pt x="16" y="3"/>
                    </a:cubicBezTo>
                    <a:cubicBezTo>
                      <a:pt x="13" y="0"/>
                      <a:pt x="11" y="0"/>
                      <a:pt x="7" y="1"/>
                    </a:cubicBezTo>
                    <a:cubicBezTo>
                      <a:pt x="3" y="3"/>
                      <a:pt x="2" y="8"/>
                      <a:pt x="0" y="12"/>
                    </a:cubicBezTo>
                  </a:path>
                </a:pathLst>
              </a:custGeom>
              <a:solidFill>
                <a:srgbClr val="B3B3B3"/>
              </a:solidFill>
              <a:ln w="3175">
                <a:solidFill>
                  <a:schemeClr val="tx1"/>
                </a:solidFill>
                <a:round/>
                <a:headEnd/>
                <a:tailEnd/>
              </a:ln>
            </p:spPr>
            <p:txBody>
              <a:bodyPr/>
              <a:lstStyle/>
              <a:p>
                <a:endParaRPr lang="en-GB" sz="2400" dirty="0"/>
              </a:p>
            </p:txBody>
          </p:sp>
          <p:sp>
            <p:nvSpPr>
              <p:cNvPr id="1922" name="Freeform 3550"/>
              <p:cNvSpPr>
                <a:spLocks/>
              </p:cNvSpPr>
              <p:nvPr/>
            </p:nvSpPr>
            <p:spPr bwMode="auto">
              <a:xfrm>
                <a:off x="4655" y="2797"/>
                <a:ext cx="7" cy="5"/>
              </a:xfrm>
              <a:custGeom>
                <a:avLst/>
                <a:gdLst>
                  <a:gd name="T0" fmla="*/ 6 w 5"/>
                  <a:gd name="T1" fmla="*/ 5 h 4"/>
                  <a:gd name="T2" fmla="*/ 7 w 5"/>
                  <a:gd name="T3" fmla="*/ 4 h 4"/>
                  <a:gd name="T4" fmla="*/ 3 w 5"/>
                  <a:gd name="T5" fmla="*/ 1 h 4"/>
                  <a:gd name="T6" fmla="*/ 6 w 5"/>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4">
                    <a:moveTo>
                      <a:pt x="4" y="4"/>
                    </a:moveTo>
                    <a:cubicBezTo>
                      <a:pt x="5" y="3"/>
                      <a:pt x="5" y="3"/>
                      <a:pt x="5" y="3"/>
                    </a:cubicBezTo>
                    <a:cubicBezTo>
                      <a:pt x="4" y="2"/>
                      <a:pt x="4" y="0"/>
                      <a:pt x="2" y="1"/>
                    </a:cubicBezTo>
                    <a:cubicBezTo>
                      <a:pt x="0" y="2"/>
                      <a:pt x="2" y="4"/>
                      <a:pt x="4" y="4"/>
                    </a:cubicBezTo>
                  </a:path>
                </a:pathLst>
              </a:custGeom>
              <a:solidFill>
                <a:srgbClr val="B3B3B3"/>
              </a:solidFill>
              <a:ln w="3175">
                <a:solidFill>
                  <a:schemeClr val="tx1"/>
                </a:solidFill>
                <a:round/>
                <a:headEnd/>
                <a:tailEnd/>
              </a:ln>
            </p:spPr>
            <p:txBody>
              <a:bodyPr/>
              <a:lstStyle/>
              <a:p>
                <a:endParaRPr lang="en-GB" sz="2400" dirty="0"/>
              </a:p>
            </p:txBody>
          </p:sp>
          <p:sp>
            <p:nvSpPr>
              <p:cNvPr id="1923" name="Freeform 3551"/>
              <p:cNvSpPr>
                <a:spLocks/>
              </p:cNvSpPr>
              <p:nvPr/>
            </p:nvSpPr>
            <p:spPr bwMode="auto">
              <a:xfrm>
                <a:off x="4659" y="2776"/>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0"/>
                      <a:pt x="1" y="1"/>
                      <a:pt x="1" y="1"/>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924" name="Freeform 3552"/>
              <p:cNvSpPr>
                <a:spLocks/>
              </p:cNvSpPr>
              <p:nvPr/>
            </p:nvSpPr>
            <p:spPr bwMode="auto">
              <a:xfrm>
                <a:off x="4555" y="2674"/>
                <a:ext cx="141" cy="139"/>
              </a:xfrm>
              <a:custGeom>
                <a:avLst/>
                <a:gdLst>
                  <a:gd name="T0" fmla="*/ 5 w 107"/>
                  <a:gd name="T1" fmla="*/ 8 h 105"/>
                  <a:gd name="T2" fmla="*/ 25 w 107"/>
                  <a:gd name="T3" fmla="*/ 0 h 105"/>
                  <a:gd name="T4" fmla="*/ 46 w 107"/>
                  <a:gd name="T5" fmla="*/ 8 h 105"/>
                  <a:gd name="T6" fmla="*/ 45 w 107"/>
                  <a:gd name="T7" fmla="*/ 21 h 105"/>
                  <a:gd name="T8" fmla="*/ 50 w 107"/>
                  <a:gd name="T9" fmla="*/ 34 h 105"/>
                  <a:gd name="T10" fmla="*/ 54 w 107"/>
                  <a:gd name="T11" fmla="*/ 42 h 105"/>
                  <a:gd name="T12" fmla="*/ 63 w 107"/>
                  <a:gd name="T13" fmla="*/ 46 h 105"/>
                  <a:gd name="T14" fmla="*/ 74 w 107"/>
                  <a:gd name="T15" fmla="*/ 36 h 105"/>
                  <a:gd name="T16" fmla="*/ 86 w 107"/>
                  <a:gd name="T17" fmla="*/ 28 h 105"/>
                  <a:gd name="T18" fmla="*/ 92 w 107"/>
                  <a:gd name="T19" fmla="*/ 20 h 105"/>
                  <a:gd name="T20" fmla="*/ 109 w 107"/>
                  <a:gd name="T21" fmla="*/ 24 h 105"/>
                  <a:gd name="T22" fmla="*/ 127 w 107"/>
                  <a:gd name="T23" fmla="*/ 32 h 105"/>
                  <a:gd name="T24" fmla="*/ 141 w 107"/>
                  <a:gd name="T25" fmla="*/ 36 h 105"/>
                  <a:gd name="T26" fmla="*/ 136 w 107"/>
                  <a:gd name="T27" fmla="*/ 102 h 105"/>
                  <a:gd name="T28" fmla="*/ 137 w 107"/>
                  <a:gd name="T29" fmla="*/ 110 h 105"/>
                  <a:gd name="T30" fmla="*/ 127 w 107"/>
                  <a:gd name="T31" fmla="*/ 130 h 105"/>
                  <a:gd name="T32" fmla="*/ 115 w 107"/>
                  <a:gd name="T33" fmla="*/ 124 h 105"/>
                  <a:gd name="T34" fmla="*/ 107 w 107"/>
                  <a:gd name="T35" fmla="*/ 126 h 105"/>
                  <a:gd name="T36" fmla="*/ 108 w 107"/>
                  <a:gd name="T37" fmla="*/ 114 h 105"/>
                  <a:gd name="T38" fmla="*/ 112 w 107"/>
                  <a:gd name="T39" fmla="*/ 109 h 105"/>
                  <a:gd name="T40" fmla="*/ 112 w 107"/>
                  <a:gd name="T41" fmla="*/ 106 h 105"/>
                  <a:gd name="T42" fmla="*/ 104 w 107"/>
                  <a:gd name="T43" fmla="*/ 99 h 105"/>
                  <a:gd name="T44" fmla="*/ 101 w 107"/>
                  <a:gd name="T45" fmla="*/ 87 h 105"/>
                  <a:gd name="T46" fmla="*/ 98 w 107"/>
                  <a:gd name="T47" fmla="*/ 85 h 105"/>
                  <a:gd name="T48" fmla="*/ 94 w 107"/>
                  <a:gd name="T49" fmla="*/ 78 h 105"/>
                  <a:gd name="T50" fmla="*/ 86 w 107"/>
                  <a:gd name="T51" fmla="*/ 74 h 105"/>
                  <a:gd name="T52" fmla="*/ 67 w 107"/>
                  <a:gd name="T53" fmla="*/ 66 h 105"/>
                  <a:gd name="T54" fmla="*/ 51 w 107"/>
                  <a:gd name="T55" fmla="*/ 60 h 105"/>
                  <a:gd name="T56" fmla="*/ 51 w 107"/>
                  <a:gd name="T57" fmla="*/ 58 h 105"/>
                  <a:gd name="T58" fmla="*/ 45 w 107"/>
                  <a:gd name="T59" fmla="*/ 56 h 105"/>
                  <a:gd name="T60" fmla="*/ 38 w 107"/>
                  <a:gd name="T61" fmla="*/ 53 h 105"/>
                  <a:gd name="T62" fmla="*/ 41 w 107"/>
                  <a:gd name="T63" fmla="*/ 41 h 105"/>
                  <a:gd name="T64" fmla="*/ 36 w 107"/>
                  <a:gd name="T65" fmla="*/ 49 h 105"/>
                  <a:gd name="T66" fmla="*/ 34 w 107"/>
                  <a:gd name="T67" fmla="*/ 53 h 105"/>
                  <a:gd name="T68" fmla="*/ 28 w 107"/>
                  <a:gd name="T69" fmla="*/ 60 h 105"/>
                  <a:gd name="T70" fmla="*/ 26 w 107"/>
                  <a:gd name="T71" fmla="*/ 52 h 105"/>
                  <a:gd name="T72" fmla="*/ 18 w 107"/>
                  <a:gd name="T73" fmla="*/ 41 h 105"/>
                  <a:gd name="T74" fmla="*/ 28 w 107"/>
                  <a:gd name="T75" fmla="*/ 36 h 105"/>
                  <a:gd name="T76" fmla="*/ 36 w 107"/>
                  <a:gd name="T77" fmla="*/ 34 h 105"/>
                  <a:gd name="T78" fmla="*/ 40 w 107"/>
                  <a:gd name="T79" fmla="*/ 37 h 105"/>
                  <a:gd name="T80" fmla="*/ 42 w 107"/>
                  <a:gd name="T81" fmla="*/ 33 h 105"/>
                  <a:gd name="T82" fmla="*/ 42 w 107"/>
                  <a:gd name="T83" fmla="*/ 28 h 105"/>
                  <a:gd name="T84" fmla="*/ 28 w 107"/>
                  <a:gd name="T85" fmla="*/ 30 h 105"/>
                  <a:gd name="T86" fmla="*/ 21 w 107"/>
                  <a:gd name="T87" fmla="*/ 30 h 105"/>
                  <a:gd name="T88" fmla="*/ 17 w 107"/>
                  <a:gd name="T89" fmla="*/ 26 h 105"/>
                  <a:gd name="T90" fmla="*/ 16 w 107"/>
                  <a:gd name="T91" fmla="*/ 21 h 105"/>
                  <a:gd name="T92" fmla="*/ 13 w 107"/>
                  <a:gd name="T93" fmla="*/ 19 h 105"/>
                  <a:gd name="T94" fmla="*/ 3 w 107"/>
                  <a:gd name="T95" fmla="*/ 17 h 10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7" h="105">
                    <a:moveTo>
                      <a:pt x="4" y="8"/>
                    </a:moveTo>
                    <a:cubicBezTo>
                      <a:pt x="4" y="7"/>
                      <a:pt x="4" y="6"/>
                      <a:pt x="4" y="6"/>
                    </a:cubicBezTo>
                    <a:cubicBezTo>
                      <a:pt x="7" y="5"/>
                      <a:pt x="9" y="5"/>
                      <a:pt x="12" y="3"/>
                    </a:cubicBezTo>
                    <a:cubicBezTo>
                      <a:pt x="14" y="0"/>
                      <a:pt x="16" y="0"/>
                      <a:pt x="19" y="0"/>
                    </a:cubicBezTo>
                    <a:cubicBezTo>
                      <a:pt x="23" y="1"/>
                      <a:pt x="24" y="3"/>
                      <a:pt x="27" y="4"/>
                    </a:cubicBezTo>
                    <a:cubicBezTo>
                      <a:pt x="29" y="6"/>
                      <a:pt x="32" y="4"/>
                      <a:pt x="35" y="6"/>
                    </a:cubicBezTo>
                    <a:cubicBezTo>
                      <a:pt x="33" y="7"/>
                      <a:pt x="35" y="9"/>
                      <a:pt x="35" y="11"/>
                    </a:cubicBezTo>
                    <a:cubicBezTo>
                      <a:pt x="36" y="13"/>
                      <a:pt x="35" y="14"/>
                      <a:pt x="34" y="16"/>
                    </a:cubicBezTo>
                    <a:cubicBezTo>
                      <a:pt x="33" y="21"/>
                      <a:pt x="35" y="26"/>
                      <a:pt x="37" y="30"/>
                    </a:cubicBezTo>
                    <a:cubicBezTo>
                      <a:pt x="38" y="29"/>
                      <a:pt x="37" y="27"/>
                      <a:pt x="38" y="26"/>
                    </a:cubicBezTo>
                    <a:cubicBezTo>
                      <a:pt x="40" y="25"/>
                      <a:pt x="40" y="30"/>
                      <a:pt x="40" y="30"/>
                    </a:cubicBezTo>
                    <a:cubicBezTo>
                      <a:pt x="40" y="31"/>
                      <a:pt x="40" y="31"/>
                      <a:pt x="41" y="32"/>
                    </a:cubicBezTo>
                    <a:cubicBezTo>
                      <a:pt x="42" y="33"/>
                      <a:pt x="41" y="34"/>
                      <a:pt x="42" y="35"/>
                    </a:cubicBezTo>
                    <a:cubicBezTo>
                      <a:pt x="43" y="36"/>
                      <a:pt x="47" y="37"/>
                      <a:pt x="48" y="35"/>
                    </a:cubicBezTo>
                    <a:cubicBezTo>
                      <a:pt x="50" y="34"/>
                      <a:pt x="51" y="33"/>
                      <a:pt x="52" y="32"/>
                    </a:cubicBezTo>
                    <a:cubicBezTo>
                      <a:pt x="54" y="30"/>
                      <a:pt x="54" y="29"/>
                      <a:pt x="56" y="27"/>
                    </a:cubicBezTo>
                    <a:cubicBezTo>
                      <a:pt x="57" y="26"/>
                      <a:pt x="57" y="22"/>
                      <a:pt x="59" y="22"/>
                    </a:cubicBezTo>
                    <a:cubicBezTo>
                      <a:pt x="62" y="22"/>
                      <a:pt x="63" y="23"/>
                      <a:pt x="65" y="21"/>
                    </a:cubicBezTo>
                    <a:cubicBezTo>
                      <a:pt x="67" y="21"/>
                      <a:pt x="67" y="20"/>
                      <a:pt x="66" y="18"/>
                    </a:cubicBezTo>
                    <a:cubicBezTo>
                      <a:pt x="65" y="17"/>
                      <a:pt x="69" y="15"/>
                      <a:pt x="70" y="15"/>
                    </a:cubicBezTo>
                    <a:cubicBezTo>
                      <a:pt x="72" y="14"/>
                      <a:pt x="73" y="13"/>
                      <a:pt x="75" y="14"/>
                    </a:cubicBezTo>
                    <a:cubicBezTo>
                      <a:pt x="78" y="16"/>
                      <a:pt x="81" y="17"/>
                      <a:pt x="83" y="18"/>
                    </a:cubicBezTo>
                    <a:cubicBezTo>
                      <a:pt x="85" y="20"/>
                      <a:pt x="87" y="21"/>
                      <a:pt x="90" y="22"/>
                    </a:cubicBezTo>
                    <a:cubicBezTo>
                      <a:pt x="91" y="23"/>
                      <a:pt x="94" y="25"/>
                      <a:pt x="96" y="24"/>
                    </a:cubicBezTo>
                    <a:cubicBezTo>
                      <a:pt x="98" y="23"/>
                      <a:pt x="99" y="25"/>
                      <a:pt x="101" y="25"/>
                    </a:cubicBezTo>
                    <a:cubicBezTo>
                      <a:pt x="103" y="25"/>
                      <a:pt x="105" y="27"/>
                      <a:pt x="107" y="27"/>
                    </a:cubicBezTo>
                    <a:cubicBezTo>
                      <a:pt x="105" y="70"/>
                      <a:pt x="105" y="70"/>
                      <a:pt x="105" y="70"/>
                    </a:cubicBezTo>
                    <a:cubicBezTo>
                      <a:pt x="104" y="72"/>
                      <a:pt x="103" y="74"/>
                      <a:pt x="103" y="77"/>
                    </a:cubicBezTo>
                    <a:cubicBezTo>
                      <a:pt x="103" y="78"/>
                      <a:pt x="104" y="78"/>
                      <a:pt x="104" y="79"/>
                    </a:cubicBezTo>
                    <a:cubicBezTo>
                      <a:pt x="104" y="80"/>
                      <a:pt x="104" y="82"/>
                      <a:pt x="104" y="83"/>
                    </a:cubicBezTo>
                    <a:cubicBezTo>
                      <a:pt x="103" y="91"/>
                      <a:pt x="103" y="98"/>
                      <a:pt x="102" y="105"/>
                    </a:cubicBezTo>
                    <a:cubicBezTo>
                      <a:pt x="99" y="104"/>
                      <a:pt x="98" y="100"/>
                      <a:pt x="96" y="98"/>
                    </a:cubicBezTo>
                    <a:cubicBezTo>
                      <a:pt x="95" y="97"/>
                      <a:pt x="91" y="94"/>
                      <a:pt x="93" y="93"/>
                    </a:cubicBezTo>
                    <a:cubicBezTo>
                      <a:pt x="91" y="94"/>
                      <a:pt x="89" y="93"/>
                      <a:pt x="87" y="94"/>
                    </a:cubicBezTo>
                    <a:cubicBezTo>
                      <a:pt x="86" y="94"/>
                      <a:pt x="84" y="94"/>
                      <a:pt x="84" y="92"/>
                    </a:cubicBezTo>
                    <a:cubicBezTo>
                      <a:pt x="84" y="93"/>
                      <a:pt x="82" y="95"/>
                      <a:pt x="81" y="95"/>
                    </a:cubicBezTo>
                    <a:cubicBezTo>
                      <a:pt x="79" y="95"/>
                      <a:pt x="81" y="92"/>
                      <a:pt x="81" y="91"/>
                    </a:cubicBezTo>
                    <a:cubicBezTo>
                      <a:pt x="82" y="90"/>
                      <a:pt x="84" y="87"/>
                      <a:pt x="82" y="86"/>
                    </a:cubicBezTo>
                    <a:cubicBezTo>
                      <a:pt x="81" y="85"/>
                      <a:pt x="81" y="84"/>
                      <a:pt x="80" y="83"/>
                    </a:cubicBezTo>
                    <a:cubicBezTo>
                      <a:pt x="82" y="81"/>
                      <a:pt x="84" y="84"/>
                      <a:pt x="85" y="82"/>
                    </a:cubicBezTo>
                    <a:cubicBezTo>
                      <a:pt x="83" y="84"/>
                      <a:pt x="80" y="80"/>
                      <a:pt x="78" y="79"/>
                    </a:cubicBezTo>
                    <a:cubicBezTo>
                      <a:pt x="80" y="77"/>
                      <a:pt x="83" y="79"/>
                      <a:pt x="85" y="80"/>
                    </a:cubicBezTo>
                    <a:cubicBezTo>
                      <a:pt x="83" y="79"/>
                      <a:pt x="81" y="78"/>
                      <a:pt x="80" y="77"/>
                    </a:cubicBezTo>
                    <a:cubicBezTo>
                      <a:pt x="82" y="76"/>
                      <a:pt x="80" y="76"/>
                      <a:pt x="79" y="75"/>
                    </a:cubicBezTo>
                    <a:cubicBezTo>
                      <a:pt x="78" y="74"/>
                      <a:pt x="78" y="73"/>
                      <a:pt x="77" y="72"/>
                    </a:cubicBezTo>
                    <a:cubicBezTo>
                      <a:pt x="77" y="70"/>
                      <a:pt x="75" y="67"/>
                      <a:pt x="77" y="66"/>
                    </a:cubicBezTo>
                    <a:cubicBezTo>
                      <a:pt x="75" y="67"/>
                      <a:pt x="75" y="64"/>
                      <a:pt x="77" y="64"/>
                    </a:cubicBezTo>
                    <a:cubicBezTo>
                      <a:pt x="76" y="64"/>
                      <a:pt x="74" y="65"/>
                      <a:pt x="74" y="64"/>
                    </a:cubicBezTo>
                    <a:cubicBezTo>
                      <a:pt x="73" y="63"/>
                      <a:pt x="75" y="62"/>
                      <a:pt x="74" y="61"/>
                    </a:cubicBezTo>
                    <a:cubicBezTo>
                      <a:pt x="73" y="63"/>
                      <a:pt x="71" y="59"/>
                      <a:pt x="71" y="59"/>
                    </a:cubicBezTo>
                    <a:cubicBezTo>
                      <a:pt x="69" y="58"/>
                      <a:pt x="69" y="58"/>
                      <a:pt x="68" y="57"/>
                    </a:cubicBezTo>
                    <a:cubicBezTo>
                      <a:pt x="67" y="57"/>
                      <a:pt x="65" y="56"/>
                      <a:pt x="65" y="56"/>
                    </a:cubicBezTo>
                    <a:cubicBezTo>
                      <a:pt x="64" y="54"/>
                      <a:pt x="60" y="54"/>
                      <a:pt x="58" y="53"/>
                    </a:cubicBezTo>
                    <a:cubicBezTo>
                      <a:pt x="56" y="52"/>
                      <a:pt x="54" y="51"/>
                      <a:pt x="51" y="50"/>
                    </a:cubicBezTo>
                    <a:cubicBezTo>
                      <a:pt x="49" y="49"/>
                      <a:pt x="46" y="50"/>
                      <a:pt x="44" y="49"/>
                    </a:cubicBezTo>
                    <a:cubicBezTo>
                      <a:pt x="42" y="48"/>
                      <a:pt x="40" y="47"/>
                      <a:pt x="39" y="45"/>
                    </a:cubicBezTo>
                    <a:cubicBezTo>
                      <a:pt x="38" y="43"/>
                      <a:pt x="41" y="43"/>
                      <a:pt x="42" y="43"/>
                    </a:cubicBezTo>
                    <a:cubicBezTo>
                      <a:pt x="41" y="43"/>
                      <a:pt x="40" y="42"/>
                      <a:pt x="39" y="44"/>
                    </a:cubicBezTo>
                    <a:cubicBezTo>
                      <a:pt x="37" y="45"/>
                      <a:pt x="37" y="43"/>
                      <a:pt x="36" y="42"/>
                    </a:cubicBezTo>
                    <a:cubicBezTo>
                      <a:pt x="36" y="45"/>
                      <a:pt x="33" y="43"/>
                      <a:pt x="34" y="42"/>
                    </a:cubicBezTo>
                    <a:cubicBezTo>
                      <a:pt x="32" y="42"/>
                      <a:pt x="31" y="42"/>
                      <a:pt x="30" y="39"/>
                    </a:cubicBezTo>
                    <a:cubicBezTo>
                      <a:pt x="30" y="40"/>
                      <a:pt x="30" y="40"/>
                      <a:pt x="29" y="40"/>
                    </a:cubicBezTo>
                    <a:cubicBezTo>
                      <a:pt x="28" y="38"/>
                      <a:pt x="29" y="38"/>
                      <a:pt x="29" y="37"/>
                    </a:cubicBezTo>
                    <a:cubicBezTo>
                      <a:pt x="29" y="34"/>
                      <a:pt x="31" y="33"/>
                      <a:pt x="31" y="31"/>
                    </a:cubicBezTo>
                    <a:cubicBezTo>
                      <a:pt x="31" y="32"/>
                      <a:pt x="29" y="33"/>
                      <a:pt x="29" y="34"/>
                    </a:cubicBezTo>
                    <a:cubicBezTo>
                      <a:pt x="29" y="35"/>
                      <a:pt x="29" y="37"/>
                      <a:pt x="27" y="37"/>
                    </a:cubicBezTo>
                    <a:cubicBezTo>
                      <a:pt x="29" y="38"/>
                      <a:pt x="27" y="39"/>
                      <a:pt x="27" y="40"/>
                    </a:cubicBezTo>
                    <a:cubicBezTo>
                      <a:pt x="26" y="40"/>
                      <a:pt x="26" y="40"/>
                      <a:pt x="26" y="40"/>
                    </a:cubicBezTo>
                    <a:cubicBezTo>
                      <a:pt x="26" y="41"/>
                      <a:pt x="26" y="42"/>
                      <a:pt x="26" y="42"/>
                    </a:cubicBezTo>
                    <a:cubicBezTo>
                      <a:pt x="25" y="44"/>
                      <a:pt x="22" y="45"/>
                      <a:pt x="21" y="45"/>
                    </a:cubicBezTo>
                    <a:cubicBezTo>
                      <a:pt x="19" y="45"/>
                      <a:pt x="19" y="42"/>
                      <a:pt x="19" y="40"/>
                    </a:cubicBezTo>
                    <a:cubicBezTo>
                      <a:pt x="19" y="40"/>
                      <a:pt x="20" y="39"/>
                      <a:pt x="20" y="39"/>
                    </a:cubicBezTo>
                    <a:cubicBezTo>
                      <a:pt x="22" y="39"/>
                      <a:pt x="19" y="37"/>
                      <a:pt x="20" y="36"/>
                    </a:cubicBezTo>
                    <a:cubicBezTo>
                      <a:pt x="18" y="37"/>
                      <a:pt x="16" y="31"/>
                      <a:pt x="14" y="31"/>
                    </a:cubicBezTo>
                    <a:cubicBezTo>
                      <a:pt x="10" y="31"/>
                      <a:pt x="12" y="28"/>
                      <a:pt x="15" y="28"/>
                    </a:cubicBezTo>
                    <a:cubicBezTo>
                      <a:pt x="17" y="28"/>
                      <a:pt x="19" y="31"/>
                      <a:pt x="21" y="27"/>
                    </a:cubicBezTo>
                    <a:cubicBezTo>
                      <a:pt x="23" y="25"/>
                      <a:pt x="27" y="24"/>
                      <a:pt x="26" y="28"/>
                    </a:cubicBezTo>
                    <a:cubicBezTo>
                      <a:pt x="26" y="27"/>
                      <a:pt x="27" y="27"/>
                      <a:pt x="27" y="26"/>
                    </a:cubicBezTo>
                    <a:cubicBezTo>
                      <a:pt x="27" y="28"/>
                      <a:pt x="29" y="25"/>
                      <a:pt x="29" y="28"/>
                    </a:cubicBezTo>
                    <a:cubicBezTo>
                      <a:pt x="29" y="26"/>
                      <a:pt x="30" y="27"/>
                      <a:pt x="30" y="28"/>
                    </a:cubicBezTo>
                    <a:cubicBezTo>
                      <a:pt x="31" y="27"/>
                      <a:pt x="31" y="26"/>
                      <a:pt x="30" y="25"/>
                    </a:cubicBezTo>
                    <a:cubicBezTo>
                      <a:pt x="31" y="25"/>
                      <a:pt x="32" y="25"/>
                      <a:pt x="32" y="25"/>
                    </a:cubicBezTo>
                    <a:cubicBezTo>
                      <a:pt x="32" y="24"/>
                      <a:pt x="32" y="23"/>
                      <a:pt x="32" y="23"/>
                    </a:cubicBezTo>
                    <a:cubicBezTo>
                      <a:pt x="30" y="24"/>
                      <a:pt x="32" y="22"/>
                      <a:pt x="32" y="21"/>
                    </a:cubicBezTo>
                    <a:cubicBezTo>
                      <a:pt x="30" y="21"/>
                      <a:pt x="29" y="23"/>
                      <a:pt x="26" y="22"/>
                    </a:cubicBezTo>
                    <a:cubicBezTo>
                      <a:pt x="25" y="22"/>
                      <a:pt x="23" y="24"/>
                      <a:pt x="21" y="23"/>
                    </a:cubicBezTo>
                    <a:cubicBezTo>
                      <a:pt x="20" y="23"/>
                      <a:pt x="19" y="24"/>
                      <a:pt x="18" y="22"/>
                    </a:cubicBezTo>
                    <a:cubicBezTo>
                      <a:pt x="17" y="22"/>
                      <a:pt x="16" y="23"/>
                      <a:pt x="16" y="23"/>
                    </a:cubicBezTo>
                    <a:cubicBezTo>
                      <a:pt x="14" y="23"/>
                      <a:pt x="13" y="22"/>
                      <a:pt x="12" y="21"/>
                    </a:cubicBezTo>
                    <a:cubicBezTo>
                      <a:pt x="13" y="20"/>
                      <a:pt x="13" y="20"/>
                      <a:pt x="13" y="20"/>
                    </a:cubicBezTo>
                    <a:cubicBezTo>
                      <a:pt x="12" y="20"/>
                      <a:pt x="11" y="19"/>
                      <a:pt x="11" y="18"/>
                    </a:cubicBezTo>
                    <a:cubicBezTo>
                      <a:pt x="11" y="17"/>
                      <a:pt x="12" y="17"/>
                      <a:pt x="12" y="16"/>
                    </a:cubicBezTo>
                    <a:cubicBezTo>
                      <a:pt x="11" y="15"/>
                      <a:pt x="10" y="17"/>
                      <a:pt x="11" y="15"/>
                    </a:cubicBezTo>
                    <a:cubicBezTo>
                      <a:pt x="10" y="15"/>
                      <a:pt x="10" y="15"/>
                      <a:pt x="10" y="14"/>
                    </a:cubicBezTo>
                    <a:cubicBezTo>
                      <a:pt x="8" y="16"/>
                      <a:pt x="5" y="12"/>
                      <a:pt x="4" y="12"/>
                    </a:cubicBezTo>
                    <a:cubicBezTo>
                      <a:pt x="5" y="14"/>
                      <a:pt x="3" y="14"/>
                      <a:pt x="2" y="13"/>
                    </a:cubicBezTo>
                    <a:cubicBezTo>
                      <a:pt x="0" y="12"/>
                      <a:pt x="4" y="9"/>
                      <a:pt x="4" y="8"/>
                    </a:cubicBezTo>
                  </a:path>
                </a:pathLst>
              </a:custGeom>
              <a:solidFill>
                <a:srgbClr val="B3B3B3"/>
              </a:solidFill>
              <a:ln w="3175">
                <a:solidFill>
                  <a:schemeClr val="tx1"/>
                </a:solidFill>
                <a:round/>
                <a:headEnd/>
                <a:tailEnd/>
              </a:ln>
            </p:spPr>
            <p:txBody>
              <a:bodyPr/>
              <a:lstStyle/>
              <a:p>
                <a:endParaRPr lang="en-GB" sz="2400" dirty="0"/>
              </a:p>
            </p:txBody>
          </p:sp>
          <p:sp>
            <p:nvSpPr>
              <p:cNvPr id="1925" name="Freeform 3553"/>
              <p:cNvSpPr>
                <a:spLocks/>
              </p:cNvSpPr>
              <p:nvPr/>
            </p:nvSpPr>
            <p:spPr bwMode="auto">
              <a:xfrm>
                <a:off x="4063" y="2623"/>
                <a:ext cx="10" cy="9"/>
              </a:xfrm>
              <a:custGeom>
                <a:avLst/>
                <a:gdLst>
                  <a:gd name="T0" fmla="*/ 8 w 8"/>
                  <a:gd name="T1" fmla="*/ 8 h 7"/>
                  <a:gd name="T2" fmla="*/ 10 w 8"/>
                  <a:gd name="T3" fmla="*/ 8 h 7"/>
                  <a:gd name="T4" fmla="*/ 8 w 8"/>
                  <a:gd name="T5" fmla="*/ 5 h 7"/>
                  <a:gd name="T6" fmla="*/ 5 w 8"/>
                  <a:gd name="T7" fmla="*/ 4 h 7"/>
                  <a:gd name="T8" fmla="*/ 3 w 8"/>
                  <a:gd name="T9" fmla="*/ 1 h 7"/>
                  <a:gd name="T10" fmla="*/ 1 w 8"/>
                  <a:gd name="T11" fmla="*/ 0 h 7"/>
                  <a:gd name="T12" fmla="*/ 1 w 8"/>
                  <a:gd name="T13" fmla="*/ 4 h 7"/>
                  <a:gd name="T14" fmla="*/ 8 w 8"/>
                  <a:gd name="T15" fmla="*/ 8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 h="7">
                    <a:moveTo>
                      <a:pt x="6" y="6"/>
                    </a:moveTo>
                    <a:cubicBezTo>
                      <a:pt x="7" y="7"/>
                      <a:pt x="8" y="7"/>
                      <a:pt x="8" y="6"/>
                    </a:cubicBezTo>
                    <a:cubicBezTo>
                      <a:pt x="8" y="5"/>
                      <a:pt x="6" y="4"/>
                      <a:pt x="6" y="4"/>
                    </a:cubicBezTo>
                    <a:cubicBezTo>
                      <a:pt x="5" y="3"/>
                      <a:pt x="5" y="3"/>
                      <a:pt x="4" y="3"/>
                    </a:cubicBezTo>
                    <a:cubicBezTo>
                      <a:pt x="4" y="2"/>
                      <a:pt x="3" y="1"/>
                      <a:pt x="2" y="1"/>
                    </a:cubicBezTo>
                    <a:cubicBezTo>
                      <a:pt x="2" y="0"/>
                      <a:pt x="1" y="0"/>
                      <a:pt x="1" y="0"/>
                    </a:cubicBezTo>
                    <a:cubicBezTo>
                      <a:pt x="0" y="1"/>
                      <a:pt x="0" y="2"/>
                      <a:pt x="1" y="3"/>
                    </a:cubicBezTo>
                    <a:cubicBezTo>
                      <a:pt x="3" y="4"/>
                      <a:pt x="5" y="4"/>
                      <a:pt x="6" y="6"/>
                    </a:cubicBezTo>
                  </a:path>
                </a:pathLst>
              </a:custGeom>
              <a:solidFill>
                <a:srgbClr val="B3B3B3"/>
              </a:solidFill>
              <a:ln w="3175">
                <a:solidFill>
                  <a:schemeClr val="tx1"/>
                </a:solidFill>
                <a:round/>
                <a:headEnd/>
                <a:tailEnd/>
              </a:ln>
            </p:spPr>
            <p:txBody>
              <a:bodyPr/>
              <a:lstStyle/>
              <a:p>
                <a:endParaRPr lang="en-GB" sz="2400" dirty="0"/>
              </a:p>
            </p:txBody>
          </p:sp>
          <p:sp>
            <p:nvSpPr>
              <p:cNvPr id="1926" name="Freeform 3554"/>
              <p:cNvSpPr>
                <a:spLocks/>
              </p:cNvSpPr>
              <p:nvPr/>
            </p:nvSpPr>
            <p:spPr bwMode="auto">
              <a:xfrm>
                <a:off x="4385" y="2641"/>
                <a:ext cx="91" cy="119"/>
              </a:xfrm>
              <a:custGeom>
                <a:avLst/>
                <a:gdLst>
                  <a:gd name="T0" fmla="*/ 8 w 69"/>
                  <a:gd name="T1" fmla="*/ 116 h 90"/>
                  <a:gd name="T2" fmla="*/ 17 w 69"/>
                  <a:gd name="T3" fmla="*/ 116 h 90"/>
                  <a:gd name="T4" fmla="*/ 20 w 69"/>
                  <a:gd name="T5" fmla="*/ 107 h 90"/>
                  <a:gd name="T6" fmla="*/ 22 w 69"/>
                  <a:gd name="T7" fmla="*/ 86 h 90"/>
                  <a:gd name="T8" fmla="*/ 21 w 69"/>
                  <a:gd name="T9" fmla="*/ 77 h 90"/>
                  <a:gd name="T10" fmla="*/ 32 w 69"/>
                  <a:gd name="T11" fmla="*/ 79 h 90"/>
                  <a:gd name="T12" fmla="*/ 38 w 69"/>
                  <a:gd name="T13" fmla="*/ 102 h 90"/>
                  <a:gd name="T14" fmla="*/ 45 w 69"/>
                  <a:gd name="T15" fmla="*/ 100 h 90"/>
                  <a:gd name="T16" fmla="*/ 54 w 69"/>
                  <a:gd name="T17" fmla="*/ 97 h 90"/>
                  <a:gd name="T18" fmla="*/ 53 w 69"/>
                  <a:gd name="T19" fmla="*/ 90 h 90"/>
                  <a:gd name="T20" fmla="*/ 49 w 69"/>
                  <a:gd name="T21" fmla="*/ 86 h 90"/>
                  <a:gd name="T22" fmla="*/ 50 w 69"/>
                  <a:gd name="T23" fmla="*/ 82 h 90"/>
                  <a:gd name="T24" fmla="*/ 50 w 69"/>
                  <a:gd name="T25" fmla="*/ 77 h 90"/>
                  <a:gd name="T26" fmla="*/ 46 w 69"/>
                  <a:gd name="T27" fmla="*/ 71 h 90"/>
                  <a:gd name="T28" fmla="*/ 41 w 69"/>
                  <a:gd name="T29" fmla="*/ 62 h 90"/>
                  <a:gd name="T30" fmla="*/ 37 w 69"/>
                  <a:gd name="T31" fmla="*/ 56 h 90"/>
                  <a:gd name="T32" fmla="*/ 50 w 69"/>
                  <a:gd name="T33" fmla="*/ 52 h 90"/>
                  <a:gd name="T34" fmla="*/ 65 w 69"/>
                  <a:gd name="T35" fmla="*/ 44 h 90"/>
                  <a:gd name="T36" fmla="*/ 57 w 69"/>
                  <a:gd name="T37" fmla="*/ 38 h 90"/>
                  <a:gd name="T38" fmla="*/ 47 w 69"/>
                  <a:gd name="T39" fmla="*/ 41 h 90"/>
                  <a:gd name="T40" fmla="*/ 36 w 69"/>
                  <a:gd name="T41" fmla="*/ 46 h 90"/>
                  <a:gd name="T42" fmla="*/ 26 w 69"/>
                  <a:gd name="T43" fmla="*/ 46 h 90"/>
                  <a:gd name="T44" fmla="*/ 22 w 69"/>
                  <a:gd name="T45" fmla="*/ 42 h 90"/>
                  <a:gd name="T46" fmla="*/ 25 w 69"/>
                  <a:gd name="T47" fmla="*/ 20 h 90"/>
                  <a:gd name="T48" fmla="*/ 38 w 69"/>
                  <a:gd name="T49" fmla="*/ 20 h 90"/>
                  <a:gd name="T50" fmla="*/ 54 w 69"/>
                  <a:gd name="T51" fmla="*/ 20 h 90"/>
                  <a:gd name="T52" fmla="*/ 80 w 69"/>
                  <a:gd name="T53" fmla="*/ 20 h 90"/>
                  <a:gd name="T54" fmla="*/ 91 w 69"/>
                  <a:gd name="T55" fmla="*/ 4 h 90"/>
                  <a:gd name="T56" fmla="*/ 87 w 69"/>
                  <a:gd name="T57" fmla="*/ 1 h 90"/>
                  <a:gd name="T58" fmla="*/ 82 w 69"/>
                  <a:gd name="T59" fmla="*/ 8 h 90"/>
                  <a:gd name="T60" fmla="*/ 69 w 69"/>
                  <a:gd name="T61" fmla="*/ 13 h 90"/>
                  <a:gd name="T62" fmla="*/ 57 w 69"/>
                  <a:gd name="T63" fmla="*/ 13 h 90"/>
                  <a:gd name="T64" fmla="*/ 42 w 69"/>
                  <a:gd name="T65" fmla="*/ 11 h 90"/>
                  <a:gd name="T66" fmla="*/ 29 w 69"/>
                  <a:gd name="T67" fmla="*/ 8 h 90"/>
                  <a:gd name="T68" fmla="*/ 20 w 69"/>
                  <a:gd name="T69" fmla="*/ 16 h 90"/>
                  <a:gd name="T70" fmla="*/ 15 w 69"/>
                  <a:gd name="T71" fmla="*/ 29 h 90"/>
                  <a:gd name="T72" fmla="*/ 15 w 69"/>
                  <a:gd name="T73" fmla="*/ 33 h 90"/>
                  <a:gd name="T74" fmla="*/ 15 w 69"/>
                  <a:gd name="T75" fmla="*/ 38 h 90"/>
                  <a:gd name="T76" fmla="*/ 8 w 69"/>
                  <a:gd name="T77" fmla="*/ 57 h 90"/>
                  <a:gd name="T78" fmla="*/ 0 w 69"/>
                  <a:gd name="T79" fmla="*/ 73 h 90"/>
                  <a:gd name="T80" fmla="*/ 3 w 69"/>
                  <a:gd name="T81" fmla="*/ 85 h 90"/>
                  <a:gd name="T82" fmla="*/ 11 w 69"/>
                  <a:gd name="T83" fmla="*/ 87 h 90"/>
                  <a:gd name="T84" fmla="*/ 8 w 69"/>
                  <a:gd name="T85" fmla="*/ 110 h 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9" h="90">
                    <a:moveTo>
                      <a:pt x="6" y="83"/>
                    </a:moveTo>
                    <a:cubicBezTo>
                      <a:pt x="5" y="85"/>
                      <a:pt x="6" y="86"/>
                      <a:pt x="6" y="88"/>
                    </a:cubicBezTo>
                    <a:cubicBezTo>
                      <a:pt x="7" y="87"/>
                      <a:pt x="8" y="90"/>
                      <a:pt x="10" y="89"/>
                    </a:cubicBezTo>
                    <a:cubicBezTo>
                      <a:pt x="11" y="88"/>
                      <a:pt x="11" y="88"/>
                      <a:pt x="13" y="88"/>
                    </a:cubicBezTo>
                    <a:cubicBezTo>
                      <a:pt x="14" y="88"/>
                      <a:pt x="15" y="86"/>
                      <a:pt x="16" y="87"/>
                    </a:cubicBezTo>
                    <a:cubicBezTo>
                      <a:pt x="16" y="85"/>
                      <a:pt x="14" y="83"/>
                      <a:pt x="15" y="81"/>
                    </a:cubicBezTo>
                    <a:cubicBezTo>
                      <a:pt x="16" y="78"/>
                      <a:pt x="17" y="76"/>
                      <a:pt x="17" y="73"/>
                    </a:cubicBezTo>
                    <a:cubicBezTo>
                      <a:pt x="16" y="70"/>
                      <a:pt x="17" y="68"/>
                      <a:pt x="17" y="65"/>
                    </a:cubicBezTo>
                    <a:cubicBezTo>
                      <a:pt x="17" y="64"/>
                      <a:pt x="17" y="63"/>
                      <a:pt x="17" y="62"/>
                    </a:cubicBezTo>
                    <a:cubicBezTo>
                      <a:pt x="17" y="60"/>
                      <a:pt x="17" y="60"/>
                      <a:pt x="16" y="58"/>
                    </a:cubicBezTo>
                    <a:cubicBezTo>
                      <a:pt x="15" y="55"/>
                      <a:pt x="21" y="52"/>
                      <a:pt x="23" y="53"/>
                    </a:cubicBezTo>
                    <a:cubicBezTo>
                      <a:pt x="26" y="53"/>
                      <a:pt x="25" y="58"/>
                      <a:pt x="24" y="60"/>
                    </a:cubicBezTo>
                    <a:cubicBezTo>
                      <a:pt x="20" y="63"/>
                      <a:pt x="26" y="68"/>
                      <a:pt x="29" y="69"/>
                    </a:cubicBezTo>
                    <a:cubicBezTo>
                      <a:pt x="31" y="70"/>
                      <a:pt x="27" y="75"/>
                      <a:pt x="29" y="77"/>
                    </a:cubicBezTo>
                    <a:cubicBezTo>
                      <a:pt x="29" y="78"/>
                      <a:pt x="32" y="79"/>
                      <a:pt x="33" y="79"/>
                    </a:cubicBezTo>
                    <a:cubicBezTo>
                      <a:pt x="35" y="79"/>
                      <a:pt x="34" y="77"/>
                      <a:pt x="34" y="76"/>
                    </a:cubicBezTo>
                    <a:cubicBezTo>
                      <a:pt x="35" y="74"/>
                      <a:pt x="38" y="74"/>
                      <a:pt x="39" y="74"/>
                    </a:cubicBezTo>
                    <a:cubicBezTo>
                      <a:pt x="40" y="73"/>
                      <a:pt x="43" y="75"/>
                      <a:pt x="41" y="73"/>
                    </a:cubicBezTo>
                    <a:cubicBezTo>
                      <a:pt x="43" y="75"/>
                      <a:pt x="45" y="70"/>
                      <a:pt x="42" y="69"/>
                    </a:cubicBezTo>
                    <a:cubicBezTo>
                      <a:pt x="42" y="72"/>
                      <a:pt x="41" y="68"/>
                      <a:pt x="40" y="68"/>
                    </a:cubicBezTo>
                    <a:cubicBezTo>
                      <a:pt x="40" y="68"/>
                      <a:pt x="40" y="68"/>
                      <a:pt x="40" y="67"/>
                    </a:cubicBezTo>
                    <a:cubicBezTo>
                      <a:pt x="39" y="67"/>
                      <a:pt x="38" y="66"/>
                      <a:pt x="37" y="65"/>
                    </a:cubicBezTo>
                    <a:cubicBezTo>
                      <a:pt x="36" y="64"/>
                      <a:pt x="38" y="63"/>
                      <a:pt x="37" y="61"/>
                    </a:cubicBezTo>
                    <a:cubicBezTo>
                      <a:pt x="37" y="62"/>
                      <a:pt x="38" y="62"/>
                      <a:pt x="38" y="62"/>
                    </a:cubicBezTo>
                    <a:cubicBezTo>
                      <a:pt x="37" y="61"/>
                      <a:pt x="37" y="59"/>
                      <a:pt x="39" y="59"/>
                    </a:cubicBezTo>
                    <a:cubicBezTo>
                      <a:pt x="39" y="59"/>
                      <a:pt x="38" y="58"/>
                      <a:pt x="38" y="58"/>
                    </a:cubicBezTo>
                    <a:cubicBezTo>
                      <a:pt x="37" y="57"/>
                      <a:pt x="38" y="56"/>
                      <a:pt x="37" y="55"/>
                    </a:cubicBezTo>
                    <a:cubicBezTo>
                      <a:pt x="37" y="55"/>
                      <a:pt x="36" y="54"/>
                      <a:pt x="35" y="54"/>
                    </a:cubicBezTo>
                    <a:cubicBezTo>
                      <a:pt x="35" y="53"/>
                      <a:pt x="34" y="52"/>
                      <a:pt x="34" y="51"/>
                    </a:cubicBezTo>
                    <a:cubicBezTo>
                      <a:pt x="33" y="49"/>
                      <a:pt x="33" y="48"/>
                      <a:pt x="31" y="47"/>
                    </a:cubicBezTo>
                    <a:cubicBezTo>
                      <a:pt x="30" y="47"/>
                      <a:pt x="29" y="44"/>
                      <a:pt x="28" y="45"/>
                    </a:cubicBezTo>
                    <a:cubicBezTo>
                      <a:pt x="28" y="44"/>
                      <a:pt x="28" y="43"/>
                      <a:pt x="28" y="42"/>
                    </a:cubicBezTo>
                    <a:cubicBezTo>
                      <a:pt x="29" y="44"/>
                      <a:pt x="31" y="45"/>
                      <a:pt x="33" y="43"/>
                    </a:cubicBezTo>
                    <a:cubicBezTo>
                      <a:pt x="34" y="40"/>
                      <a:pt x="36" y="40"/>
                      <a:pt x="38" y="39"/>
                    </a:cubicBezTo>
                    <a:cubicBezTo>
                      <a:pt x="41" y="38"/>
                      <a:pt x="43" y="31"/>
                      <a:pt x="46" y="31"/>
                    </a:cubicBezTo>
                    <a:cubicBezTo>
                      <a:pt x="47" y="31"/>
                      <a:pt x="48" y="34"/>
                      <a:pt x="49" y="33"/>
                    </a:cubicBezTo>
                    <a:cubicBezTo>
                      <a:pt x="50" y="32"/>
                      <a:pt x="51" y="30"/>
                      <a:pt x="50" y="29"/>
                    </a:cubicBezTo>
                    <a:cubicBezTo>
                      <a:pt x="49" y="27"/>
                      <a:pt x="44" y="28"/>
                      <a:pt x="43" y="29"/>
                    </a:cubicBezTo>
                    <a:cubicBezTo>
                      <a:pt x="43" y="29"/>
                      <a:pt x="44" y="29"/>
                      <a:pt x="45" y="30"/>
                    </a:cubicBezTo>
                    <a:cubicBezTo>
                      <a:pt x="43" y="30"/>
                      <a:pt x="37" y="29"/>
                      <a:pt x="36" y="31"/>
                    </a:cubicBezTo>
                    <a:cubicBezTo>
                      <a:pt x="36" y="33"/>
                      <a:pt x="31" y="33"/>
                      <a:pt x="31" y="30"/>
                    </a:cubicBezTo>
                    <a:cubicBezTo>
                      <a:pt x="29" y="32"/>
                      <a:pt x="28" y="33"/>
                      <a:pt x="27" y="35"/>
                    </a:cubicBezTo>
                    <a:cubicBezTo>
                      <a:pt x="26" y="37"/>
                      <a:pt x="25" y="38"/>
                      <a:pt x="23" y="38"/>
                    </a:cubicBezTo>
                    <a:cubicBezTo>
                      <a:pt x="22" y="37"/>
                      <a:pt x="20" y="37"/>
                      <a:pt x="20" y="35"/>
                    </a:cubicBezTo>
                    <a:cubicBezTo>
                      <a:pt x="20" y="34"/>
                      <a:pt x="20" y="34"/>
                      <a:pt x="19" y="33"/>
                    </a:cubicBezTo>
                    <a:cubicBezTo>
                      <a:pt x="18" y="31"/>
                      <a:pt x="18" y="33"/>
                      <a:pt x="17" y="32"/>
                    </a:cubicBezTo>
                    <a:cubicBezTo>
                      <a:pt x="14" y="30"/>
                      <a:pt x="13" y="23"/>
                      <a:pt x="15" y="19"/>
                    </a:cubicBezTo>
                    <a:cubicBezTo>
                      <a:pt x="16" y="18"/>
                      <a:pt x="17" y="16"/>
                      <a:pt x="19" y="15"/>
                    </a:cubicBezTo>
                    <a:cubicBezTo>
                      <a:pt x="20" y="14"/>
                      <a:pt x="24" y="15"/>
                      <a:pt x="25" y="16"/>
                    </a:cubicBezTo>
                    <a:cubicBezTo>
                      <a:pt x="26" y="16"/>
                      <a:pt x="28" y="15"/>
                      <a:pt x="29" y="15"/>
                    </a:cubicBezTo>
                    <a:cubicBezTo>
                      <a:pt x="31" y="14"/>
                      <a:pt x="32" y="15"/>
                      <a:pt x="34" y="16"/>
                    </a:cubicBezTo>
                    <a:cubicBezTo>
                      <a:pt x="36" y="16"/>
                      <a:pt x="39" y="15"/>
                      <a:pt x="41" y="15"/>
                    </a:cubicBezTo>
                    <a:cubicBezTo>
                      <a:pt x="44" y="15"/>
                      <a:pt x="46" y="15"/>
                      <a:pt x="48" y="17"/>
                    </a:cubicBezTo>
                    <a:cubicBezTo>
                      <a:pt x="51" y="19"/>
                      <a:pt x="59" y="17"/>
                      <a:pt x="61" y="15"/>
                    </a:cubicBezTo>
                    <a:cubicBezTo>
                      <a:pt x="63" y="13"/>
                      <a:pt x="63" y="11"/>
                      <a:pt x="65" y="9"/>
                    </a:cubicBezTo>
                    <a:cubicBezTo>
                      <a:pt x="67" y="7"/>
                      <a:pt x="67" y="4"/>
                      <a:pt x="69" y="3"/>
                    </a:cubicBezTo>
                    <a:cubicBezTo>
                      <a:pt x="68" y="2"/>
                      <a:pt x="68" y="1"/>
                      <a:pt x="68" y="1"/>
                    </a:cubicBezTo>
                    <a:cubicBezTo>
                      <a:pt x="68" y="1"/>
                      <a:pt x="66" y="0"/>
                      <a:pt x="66" y="1"/>
                    </a:cubicBezTo>
                    <a:cubicBezTo>
                      <a:pt x="65" y="2"/>
                      <a:pt x="65" y="3"/>
                      <a:pt x="63" y="4"/>
                    </a:cubicBezTo>
                    <a:cubicBezTo>
                      <a:pt x="61" y="4"/>
                      <a:pt x="63" y="5"/>
                      <a:pt x="62" y="6"/>
                    </a:cubicBezTo>
                    <a:cubicBezTo>
                      <a:pt x="61" y="7"/>
                      <a:pt x="60" y="7"/>
                      <a:pt x="59" y="8"/>
                    </a:cubicBezTo>
                    <a:cubicBezTo>
                      <a:pt x="58" y="10"/>
                      <a:pt x="54" y="11"/>
                      <a:pt x="52" y="10"/>
                    </a:cubicBezTo>
                    <a:cubicBezTo>
                      <a:pt x="50" y="10"/>
                      <a:pt x="48" y="10"/>
                      <a:pt x="46" y="10"/>
                    </a:cubicBezTo>
                    <a:cubicBezTo>
                      <a:pt x="45" y="10"/>
                      <a:pt x="44" y="11"/>
                      <a:pt x="43" y="10"/>
                    </a:cubicBezTo>
                    <a:cubicBezTo>
                      <a:pt x="41" y="9"/>
                      <a:pt x="39" y="9"/>
                      <a:pt x="36" y="9"/>
                    </a:cubicBezTo>
                    <a:cubicBezTo>
                      <a:pt x="34" y="8"/>
                      <a:pt x="33" y="8"/>
                      <a:pt x="32" y="8"/>
                    </a:cubicBezTo>
                    <a:cubicBezTo>
                      <a:pt x="30" y="8"/>
                      <a:pt x="29" y="6"/>
                      <a:pt x="28" y="6"/>
                    </a:cubicBezTo>
                    <a:cubicBezTo>
                      <a:pt x="27" y="6"/>
                      <a:pt x="23" y="4"/>
                      <a:pt x="22" y="6"/>
                    </a:cubicBezTo>
                    <a:cubicBezTo>
                      <a:pt x="22" y="10"/>
                      <a:pt x="19" y="13"/>
                      <a:pt x="16" y="9"/>
                    </a:cubicBezTo>
                    <a:cubicBezTo>
                      <a:pt x="16" y="10"/>
                      <a:pt x="16" y="11"/>
                      <a:pt x="15" y="12"/>
                    </a:cubicBezTo>
                    <a:cubicBezTo>
                      <a:pt x="14" y="13"/>
                      <a:pt x="14" y="15"/>
                      <a:pt x="13" y="15"/>
                    </a:cubicBezTo>
                    <a:cubicBezTo>
                      <a:pt x="11" y="17"/>
                      <a:pt x="14" y="20"/>
                      <a:pt x="11" y="22"/>
                    </a:cubicBezTo>
                    <a:cubicBezTo>
                      <a:pt x="11" y="21"/>
                      <a:pt x="11" y="21"/>
                      <a:pt x="10" y="21"/>
                    </a:cubicBezTo>
                    <a:cubicBezTo>
                      <a:pt x="10" y="23"/>
                      <a:pt x="12" y="22"/>
                      <a:pt x="11" y="25"/>
                    </a:cubicBezTo>
                    <a:cubicBezTo>
                      <a:pt x="11" y="27"/>
                      <a:pt x="13" y="29"/>
                      <a:pt x="12" y="31"/>
                    </a:cubicBezTo>
                    <a:cubicBezTo>
                      <a:pt x="12" y="31"/>
                      <a:pt x="11" y="30"/>
                      <a:pt x="11" y="29"/>
                    </a:cubicBezTo>
                    <a:cubicBezTo>
                      <a:pt x="9" y="32"/>
                      <a:pt x="7" y="34"/>
                      <a:pt x="7" y="38"/>
                    </a:cubicBezTo>
                    <a:cubicBezTo>
                      <a:pt x="6" y="40"/>
                      <a:pt x="7" y="41"/>
                      <a:pt x="6" y="43"/>
                    </a:cubicBezTo>
                    <a:cubicBezTo>
                      <a:pt x="6" y="45"/>
                      <a:pt x="5" y="46"/>
                      <a:pt x="4" y="48"/>
                    </a:cubicBezTo>
                    <a:cubicBezTo>
                      <a:pt x="4" y="51"/>
                      <a:pt x="0" y="52"/>
                      <a:pt x="0" y="55"/>
                    </a:cubicBezTo>
                    <a:cubicBezTo>
                      <a:pt x="1" y="56"/>
                      <a:pt x="2" y="55"/>
                      <a:pt x="1" y="57"/>
                    </a:cubicBezTo>
                    <a:cubicBezTo>
                      <a:pt x="0" y="59"/>
                      <a:pt x="1" y="62"/>
                      <a:pt x="2" y="64"/>
                    </a:cubicBezTo>
                    <a:cubicBezTo>
                      <a:pt x="3" y="63"/>
                      <a:pt x="5" y="62"/>
                      <a:pt x="6" y="62"/>
                    </a:cubicBezTo>
                    <a:cubicBezTo>
                      <a:pt x="9" y="62"/>
                      <a:pt x="7" y="65"/>
                      <a:pt x="8" y="66"/>
                    </a:cubicBezTo>
                    <a:cubicBezTo>
                      <a:pt x="9" y="69"/>
                      <a:pt x="9" y="71"/>
                      <a:pt x="8" y="74"/>
                    </a:cubicBezTo>
                    <a:cubicBezTo>
                      <a:pt x="8" y="77"/>
                      <a:pt x="7" y="81"/>
                      <a:pt x="6" y="83"/>
                    </a:cubicBezTo>
                  </a:path>
                </a:pathLst>
              </a:custGeom>
              <a:solidFill>
                <a:srgbClr val="B3B3B3"/>
              </a:solidFill>
              <a:ln w="3175">
                <a:solidFill>
                  <a:schemeClr val="tx1"/>
                </a:solidFill>
                <a:round/>
                <a:headEnd/>
                <a:tailEnd/>
              </a:ln>
            </p:spPr>
            <p:txBody>
              <a:bodyPr/>
              <a:lstStyle/>
              <a:p>
                <a:endParaRPr lang="en-GB" sz="2400" dirty="0"/>
              </a:p>
            </p:txBody>
          </p:sp>
          <p:sp>
            <p:nvSpPr>
              <p:cNvPr id="1927" name="Freeform 3555"/>
              <p:cNvSpPr>
                <a:spLocks/>
              </p:cNvSpPr>
              <p:nvPr/>
            </p:nvSpPr>
            <p:spPr bwMode="auto">
              <a:xfrm>
                <a:off x="4424" y="2749"/>
                <a:ext cx="6" cy="7"/>
              </a:xfrm>
              <a:custGeom>
                <a:avLst/>
                <a:gdLst>
                  <a:gd name="T0" fmla="*/ 5 w 4"/>
                  <a:gd name="T1" fmla="*/ 0 h 5"/>
                  <a:gd name="T2" fmla="*/ 5 w 4"/>
                  <a:gd name="T3" fmla="*/ 6 h 5"/>
                  <a:gd name="T4" fmla="*/ 5 w 4"/>
                  <a:gd name="T5" fmla="*/ 0 h 5"/>
                  <a:gd name="T6" fmla="*/ 0 60000 65536"/>
                  <a:gd name="T7" fmla="*/ 0 60000 65536"/>
                  <a:gd name="T8" fmla="*/ 0 60000 65536"/>
                </a:gdLst>
                <a:ahLst/>
                <a:cxnLst>
                  <a:cxn ang="T6">
                    <a:pos x="T0" y="T1"/>
                  </a:cxn>
                  <a:cxn ang="T7">
                    <a:pos x="T2" y="T3"/>
                  </a:cxn>
                  <a:cxn ang="T8">
                    <a:pos x="T4" y="T5"/>
                  </a:cxn>
                </a:cxnLst>
                <a:rect l="0" t="0" r="r" b="b"/>
                <a:pathLst>
                  <a:path w="4" h="5">
                    <a:moveTo>
                      <a:pt x="3" y="0"/>
                    </a:moveTo>
                    <a:cubicBezTo>
                      <a:pt x="0" y="1"/>
                      <a:pt x="3" y="5"/>
                      <a:pt x="3" y="4"/>
                    </a:cubicBezTo>
                    <a:cubicBezTo>
                      <a:pt x="4" y="4"/>
                      <a:pt x="4" y="1"/>
                      <a:pt x="3" y="0"/>
                    </a:cubicBezTo>
                  </a:path>
                </a:pathLst>
              </a:custGeom>
              <a:solidFill>
                <a:srgbClr val="B3B3B3"/>
              </a:solidFill>
              <a:ln w="3175">
                <a:solidFill>
                  <a:schemeClr val="tx1"/>
                </a:solidFill>
                <a:round/>
                <a:headEnd/>
                <a:tailEnd/>
              </a:ln>
            </p:spPr>
            <p:txBody>
              <a:bodyPr/>
              <a:lstStyle/>
              <a:p>
                <a:endParaRPr lang="en-GB" sz="2400" dirty="0"/>
              </a:p>
            </p:txBody>
          </p:sp>
          <p:sp>
            <p:nvSpPr>
              <p:cNvPr id="1928" name="Freeform 3556"/>
              <p:cNvSpPr>
                <a:spLocks/>
              </p:cNvSpPr>
              <p:nvPr/>
            </p:nvSpPr>
            <p:spPr bwMode="auto">
              <a:xfrm>
                <a:off x="4427" y="2674"/>
                <a:ext cx="3" cy="3"/>
              </a:xfrm>
              <a:custGeom>
                <a:avLst/>
                <a:gdLst>
                  <a:gd name="T0" fmla="*/ 3 w 2"/>
                  <a:gd name="T1" fmla="*/ 2 h 2"/>
                  <a:gd name="T2" fmla="*/ 0 w 2"/>
                  <a:gd name="T3" fmla="*/ 3 h 2"/>
                  <a:gd name="T4" fmla="*/ 3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2" y="1"/>
                    </a:moveTo>
                    <a:cubicBezTo>
                      <a:pt x="1" y="0"/>
                      <a:pt x="0" y="0"/>
                      <a:pt x="0" y="2"/>
                    </a:cubicBezTo>
                    <a:cubicBezTo>
                      <a:pt x="1" y="2"/>
                      <a:pt x="1" y="2"/>
                      <a:pt x="2" y="1"/>
                    </a:cubicBezTo>
                  </a:path>
                </a:pathLst>
              </a:custGeom>
              <a:solidFill>
                <a:srgbClr val="B3B3B3"/>
              </a:solidFill>
              <a:ln w="3175">
                <a:solidFill>
                  <a:schemeClr val="tx1"/>
                </a:solidFill>
                <a:round/>
                <a:headEnd/>
                <a:tailEnd/>
              </a:ln>
            </p:spPr>
            <p:txBody>
              <a:bodyPr/>
              <a:lstStyle/>
              <a:p>
                <a:endParaRPr lang="en-GB" sz="2400" dirty="0"/>
              </a:p>
            </p:txBody>
          </p:sp>
          <p:sp>
            <p:nvSpPr>
              <p:cNvPr id="1929" name="Freeform 3557"/>
              <p:cNvSpPr>
                <a:spLocks/>
              </p:cNvSpPr>
              <p:nvPr/>
            </p:nvSpPr>
            <p:spPr bwMode="auto">
              <a:xfrm>
                <a:off x="4428" y="2673"/>
                <a:ext cx="3" cy="2"/>
              </a:xfrm>
              <a:custGeom>
                <a:avLst/>
                <a:gdLst>
                  <a:gd name="T0" fmla="*/ 3 w 2"/>
                  <a:gd name="T1" fmla="*/ 1 h 2"/>
                  <a:gd name="T2" fmla="*/ 0 w 2"/>
                  <a:gd name="T3" fmla="*/ 1 h 2"/>
                  <a:gd name="T4" fmla="*/ 3 w 2"/>
                  <a:gd name="T5" fmla="*/ 1 h 2"/>
                  <a:gd name="T6" fmla="*/ 0 60000 65536"/>
                  <a:gd name="T7" fmla="*/ 0 60000 65536"/>
                  <a:gd name="T8" fmla="*/ 0 60000 65536"/>
                </a:gdLst>
                <a:ahLst/>
                <a:cxnLst>
                  <a:cxn ang="T6">
                    <a:pos x="T0" y="T1"/>
                  </a:cxn>
                  <a:cxn ang="T7">
                    <a:pos x="T2" y="T3"/>
                  </a:cxn>
                  <a:cxn ang="T8">
                    <a:pos x="T4" y="T5"/>
                  </a:cxn>
                </a:cxnLst>
                <a:rect l="0" t="0" r="r" b="b"/>
                <a:pathLst>
                  <a:path w="2" h="2">
                    <a:moveTo>
                      <a:pt x="2" y="1"/>
                    </a:moveTo>
                    <a:cubicBezTo>
                      <a:pt x="2" y="0"/>
                      <a:pt x="1" y="0"/>
                      <a:pt x="0" y="1"/>
                    </a:cubicBezTo>
                    <a:cubicBezTo>
                      <a:pt x="1" y="2"/>
                      <a:pt x="2" y="2"/>
                      <a:pt x="2" y="1"/>
                    </a:cubicBezTo>
                  </a:path>
                </a:pathLst>
              </a:custGeom>
              <a:solidFill>
                <a:srgbClr val="B3B3B3"/>
              </a:solidFill>
              <a:ln w="3175">
                <a:solidFill>
                  <a:schemeClr val="tx1"/>
                </a:solidFill>
                <a:round/>
                <a:headEnd/>
                <a:tailEnd/>
              </a:ln>
            </p:spPr>
            <p:txBody>
              <a:bodyPr/>
              <a:lstStyle/>
              <a:p>
                <a:endParaRPr lang="en-GB" sz="2400" dirty="0"/>
              </a:p>
            </p:txBody>
          </p:sp>
          <p:sp>
            <p:nvSpPr>
              <p:cNvPr id="1930" name="Freeform 3558"/>
              <p:cNvSpPr>
                <a:spLocks/>
              </p:cNvSpPr>
              <p:nvPr/>
            </p:nvSpPr>
            <p:spPr bwMode="auto">
              <a:xfrm>
                <a:off x="4432" y="2740"/>
                <a:ext cx="8" cy="15"/>
              </a:xfrm>
              <a:custGeom>
                <a:avLst/>
                <a:gdLst>
                  <a:gd name="T0" fmla="*/ 4 w 6"/>
                  <a:gd name="T1" fmla="*/ 15 h 11"/>
                  <a:gd name="T2" fmla="*/ 5 w 6"/>
                  <a:gd name="T3" fmla="*/ 12 h 11"/>
                  <a:gd name="T4" fmla="*/ 7 w 6"/>
                  <a:gd name="T5" fmla="*/ 8 h 11"/>
                  <a:gd name="T6" fmla="*/ 5 w 6"/>
                  <a:gd name="T7" fmla="*/ 1 h 11"/>
                  <a:gd name="T8" fmla="*/ 1 w 6"/>
                  <a:gd name="T9" fmla="*/ 4 h 11"/>
                  <a:gd name="T10" fmla="*/ 1 w 6"/>
                  <a:gd name="T11" fmla="*/ 10 h 11"/>
                  <a:gd name="T12" fmla="*/ 0 w 6"/>
                  <a:gd name="T13" fmla="*/ 14 h 11"/>
                  <a:gd name="T14" fmla="*/ 3 w 6"/>
                  <a:gd name="T15" fmla="*/ 12 h 11"/>
                  <a:gd name="T16" fmla="*/ 4 w 6"/>
                  <a:gd name="T17" fmla="*/ 15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 h="11">
                    <a:moveTo>
                      <a:pt x="3" y="11"/>
                    </a:moveTo>
                    <a:cubicBezTo>
                      <a:pt x="3" y="11"/>
                      <a:pt x="4" y="9"/>
                      <a:pt x="4" y="9"/>
                    </a:cubicBezTo>
                    <a:cubicBezTo>
                      <a:pt x="3" y="7"/>
                      <a:pt x="5" y="7"/>
                      <a:pt x="5" y="6"/>
                    </a:cubicBezTo>
                    <a:cubicBezTo>
                      <a:pt x="5" y="5"/>
                      <a:pt x="6" y="0"/>
                      <a:pt x="4" y="1"/>
                    </a:cubicBezTo>
                    <a:cubicBezTo>
                      <a:pt x="3" y="2"/>
                      <a:pt x="2" y="3"/>
                      <a:pt x="1" y="3"/>
                    </a:cubicBezTo>
                    <a:cubicBezTo>
                      <a:pt x="0" y="4"/>
                      <a:pt x="2" y="6"/>
                      <a:pt x="1" y="7"/>
                    </a:cubicBezTo>
                    <a:cubicBezTo>
                      <a:pt x="1" y="8"/>
                      <a:pt x="0" y="9"/>
                      <a:pt x="0" y="10"/>
                    </a:cubicBezTo>
                    <a:cubicBezTo>
                      <a:pt x="1" y="11"/>
                      <a:pt x="2" y="11"/>
                      <a:pt x="2" y="9"/>
                    </a:cubicBezTo>
                    <a:cubicBezTo>
                      <a:pt x="3" y="10"/>
                      <a:pt x="3" y="11"/>
                      <a:pt x="3" y="11"/>
                    </a:cubicBezTo>
                  </a:path>
                </a:pathLst>
              </a:custGeom>
              <a:solidFill>
                <a:srgbClr val="B3B3B3"/>
              </a:solidFill>
              <a:ln w="3175">
                <a:solidFill>
                  <a:schemeClr val="tx1"/>
                </a:solidFill>
                <a:round/>
                <a:headEnd/>
                <a:tailEnd/>
              </a:ln>
            </p:spPr>
            <p:txBody>
              <a:bodyPr/>
              <a:lstStyle/>
              <a:p>
                <a:endParaRPr lang="en-GB" sz="2400" dirty="0"/>
              </a:p>
            </p:txBody>
          </p:sp>
          <p:sp>
            <p:nvSpPr>
              <p:cNvPr id="1931" name="Freeform 3559"/>
              <p:cNvSpPr>
                <a:spLocks/>
              </p:cNvSpPr>
              <p:nvPr/>
            </p:nvSpPr>
            <p:spPr bwMode="auto">
              <a:xfrm>
                <a:off x="4436" y="2739"/>
                <a:ext cx="11" cy="20"/>
              </a:xfrm>
              <a:custGeom>
                <a:avLst/>
                <a:gdLst>
                  <a:gd name="T0" fmla="*/ 8 w 8"/>
                  <a:gd name="T1" fmla="*/ 0 h 15"/>
                  <a:gd name="T2" fmla="*/ 3 w 8"/>
                  <a:gd name="T3" fmla="*/ 9 h 15"/>
                  <a:gd name="T4" fmla="*/ 1 w 8"/>
                  <a:gd name="T5" fmla="*/ 16 h 15"/>
                  <a:gd name="T6" fmla="*/ 4 w 8"/>
                  <a:gd name="T7" fmla="*/ 20 h 15"/>
                  <a:gd name="T8" fmla="*/ 6 w 8"/>
                  <a:gd name="T9" fmla="*/ 16 h 15"/>
                  <a:gd name="T10" fmla="*/ 8 w 8"/>
                  <a:gd name="T11" fmla="*/ 15 h 15"/>
                  <a:gd name="T12" fmla="*/ 6 w 8"/>
                  <a:gd name="T13" fmla="*/ 12 h 15"/>
                  <a:gd name="T14" fmla="*/ 7 w 8"/>
                  <a:gd name="T15" fmla="*/ 7 h 15"/>
                  <a:gd name="T16" fmla="*/ 10 w 8"/>
                  <a:gd name="T17" fmla="*/ 5 h 15"/>
                  <a:gd name="T18" fmla="*/ 8 w 8"/>
                  <a:gd name="T19" fmla="*/ 0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 h="15">
                    <a:moveTo>
                      <a:pt x="6" y="0"/>
                    </a:moveTo>
                    <a:cubicBezTo>
                      <a:pt x="4" y="0"/>
                      <a:pt x="3" y="5"/>
                      <a:pt x="2" y="7"/>
                    </a:cubicBezTo>
                    <a:cubicBezTo>
                      <a:pt x="2" y="9"/>
                      <a:pt x="2" y="10"/>
                      <a:pt x="1" y="12"/>
                    </a:cubicBezTo>
                    <a:cubicBezTo>
                      <a:pt x="0" y="14"/>
                      <a:pt x="1" y="14"/>
                      <a:pt x="3" y="15"/>
                    </a:cubicBezTo>
                    <a:cubicBezTo>
                      <a:pt x="3" y="14"/>
                      <a:pt x="3" y="13"/>
                      <a:pt x="4" y="12"/>
                    </a:cubicBezTo>
                    <a:cubicBezTo>
                      <a:pt x="5" y="11"/>
                      <a:pt x="6" y="12"/>
                      <a:pt x="6" y="11"/>
                    </a:cubicBezTo>
                    <a:cubicBezTo>
                      <a:pt x="7" y="10"/>
                      <a:pt x="5" y="8"/>
                      <a:pt x="4" y="9"/>
                    </a:cubicBezTo>
                    <a:cubicBezTo>
                      <a:pt x="5" y="8"/>
                      <a:pt x="5" y="7"/>
                      <a:pt x="5" y="5"/>
                    </a:cubicBezTo>
                    <a:cubicBezTo>
                      <a:pt x="5" y="5"/>
                      <a:pt x="7" y="2"/>
                      <a:pt x="7" y="4"/>
                    </a:cubicBezTo>
                    <a:cubicBezTo>
                      <a:pt x="8" y="3"/>
                      <a:pt x="6" y="1"/>
                      <a:pt x="6" y="0"/>
                    </a:cubicBezTo>
                  </a:path>
                </a:pathLst>
              </a:custGeom>
              <a:solidFill>
                <a:srgbClr val="B3B3B3"/>
              </a:solidFill>
              <a:ln w="3175">
                <a:solidFill>
                  <a:schemeClr val="tx1"/>
                </a:solidFill>
                <a:round/>
                <a:headEnd/>
                <a:tailEnd/>
              </a:ln>
            </p:spPr>
            <p:txBody>
              <a:bodyPr/>
              <a:lstStyle/>
              <a:p>
                <a:endParaRPr lang="en-GB" sz="2400" dirty="0"/>
              </a:p>
            </p:txBody>
          </p:sp>
          <p:sp>
            <p:nvSpPr>
              <p:cNvPr id="1932" name="Freeform 3560"/>
              <p:cNvSpPr>
                <a:spLocks/>
              </p:cNvSpPr>
              <p:nvPr/>
            </p:nvSpPr>
            <p:spPr bwMode="auto">
              <a:xfrm>
                <a:off x="4441" y="2685"/>
                <a:ext cx="12" cy="10"/>
              </a:xfrm>
              <a:custGeom>
                <a:avLst/>
                <a:gdLst>
                  <a:gd name="T0" fmla="*/ 7 w 9"/>
                  <a:gd name="T1" fmla="*/ 10 h 8"/>
                  <a:gd name="T2" fmla="*/ 7 w 9"/>
                  <a:gd name="T3" fmla="*/ 6 h 8"/>
                  <a:gd name="T4" fmla="*/ 7 w 9"/>
                  <a:gd name="T5" fmla="*/ 6 h 8"/>
                  <a:gd name="T6" fmla="*/ 5 w 9"/>
                  <a:gd name="T7" fmla="*/ 3 h 8"/>
                  <a:gd name="T8" fmla="*/ 3 w 9"/>
                  <a:gd name="T9" fmla="*/ 3 h 8"/>
                  <a:gd name="T10" fmla="*/ 1 w 9"/>
                  <a:gd name="T11" fmla="*/ 9 h 8"/>
                  <a:gd name="T12" fmla="*/ 4 w 9"/>
                  <a:gd name="T13" fmla="*/ 5 h 8"/>
                  <a:gd name="T14" fmla="*/ 7 w 9"/>
                  <a:gd name="T15" fmla="*/ 10 h 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 h="8">
                    <a:moveTo>
                      <a:pt x="5" y="8"/>
                    </a:moveTo>
                    <a:cubicBezTo>
                      <a:pt x="5" y="7"/>
                      <a:pt x="5" y="6"/>
                      <a:pt x="5" y="5"/>
                    </a:cubicBezTo>
                    <a:cubicBezTo>
                      <a:pt x="9" y="7"/>
                      <a:pt x="8" y="0"/>
                      <a:pt x="5" y="5"/>
                    </a:cubicBezTo>
                    <a:cubicBezTo>
                      <a:pt x="4" y="3"/>
                      <a:pt x="6" y="3"/>
                      <a:pt x="4" y="2"/>
                    </a:cubicBezTo>
                    <a:cubicBezTo>
                      <a:pt x="3" y="2"/>
                      <a:pt x="2" y="2"/>
                      <a:pt x="2" y="2"/>
                    </a:cubicBezTo>
                    <a:cubicBezTo>
                      <a:pt x="0" y="3"/>
                      <a:pt x="1" y="6"/>
                      <a:pt x="1" y="7"/>
                    </a:cubicBezTo>
                    <a:cubicBezTo>
                      <a:pt x="2" y="6"/>
                      <a:pt x="3" y="5"/>
                      <a:pt x="3" y="4"/>
                    </a:cubicBezTo>
                    <a:cubicBezTo>
                      <a:pt x="4" y="5"/>
                      <a:pt x="3" y="7"/>
                      <a:pt x="5" y="8"/>
                    </a:cubicBezTo>
                  </a:path>
                </a:pathLst>
              </a:custGeom>
              <a:solidFill>
                <a:srgbClr val="B3B3B3"/>
              </a:solidFill>
              <a:ln w="3175">
                <a:solidFill>
                  <a:schemeClr val="tx1"/>
                </a:solidFill>
                <a:round/>
                <a:headEnd/>
                <a:tailEnd/>
              </a:ln>
            </p:spPr>
            <p:txBody>
              <a:bodyPr/>
              <a:lstStyle/>
              <a:p>
                <a:endParaRPr lang="en-GB" sz="2400" dirty="0"/>
              </a:p>
            </p:txBody>
          </p:sp>
          <p:sp>
            <p:nvSpPr>
              <p:cNvPr id="1933" name="Freeform 3561"/>
              <p:cNvSpPr>
                <a:spLocks/>
              </p:cNvSpPr>
              <p:nvPr/>
            </p:nvSpPr>
            <p:spPr bwMode="auto">
              <a:xfrm>
                <a:off x="4443" y="2732"/>
                <a:ext cx="5" cy="4"/>
              </a:xfrm>
              <a:custGeom>
                <a:avLst/>
                <a:gdLst>
                  <a:gd name="T0" fmla="*/ 1 w 4"/>
                  <a:gd name="T1" fmla="*/ 0 h 3"/>
                  <a:gd name="T2" fmla="*/ 1 w 4"/>
                  <a:gd name="T3" fmla="*/ 4 h 3"/>
                  <a:gd name="T4" fmla="*/ 1 w 4"/>
                  <a:gd name="T5" fmla="*/ 0 h 3"/>
                  <a:gd name="T6" fmla="*/ 0 60000 65536"/>
                  <a:gd name="T7" fmla="*/ 0 60000 65536"/>
                  <a:gd name="T8" fmla="*/ 0 60000 65536"/>
                </a:gdLst>
                <a:ahLst/>
                <a:cxnLst>
                  <a:cxn ang="T6">
                    <a:pos x="T0" y="T1"/>
                  </a:cxn>
                  <a:cxn ang="T7">
                    <a:pos x="T2" y="T3"/>
                  </a:cxn>
                  <a:cxn ang="T8">
                    <a:pos x="T4" y="T5"/>
                  </a:cxn>
                </a:cxnLst>
                <a:rect l="0" t="0" r="r" b="b"/>
                <a:pathLst>
                  <a:path w="4" h="3">
                    <a:moveTo>
                      <a:pt x="1" y="0"/>
                    </a:moveTo>
                    <a:cubicBezTo>
                      <a:pt x="0" y="0"/>
                      <a:pt x="0" y="2"/>
                      <a:pt x="1" y="3"/>
                    </a:cubicBezTo>
                    <a:cubicBezTo>
                      <a:pt x="3" y="3"/>
                      <a:pt x="4" y="0"/>
                      <a:pt x="1" y="0"/>
                    </a:cubicBezTo>
                  </a:path>
                </a:pathLst>
              </a:custGeom>
              <a:solidFill>
                <a:srgbClr val="B3B3B3"/>
              </a:solidFill>
              <a:ln w="3175">
                <a:solidFill>
                  <a:schemeClr val="tx1"/>
                </a:solidFill>
                <a:round/>
                <a:headEnd/>
                <a:tailEnd/>
              </a:ln>
            </p:spPr>
            <p:txBody>
              <a:bodyPr/>
              <a:lstStyle/>
              <a:p>
                <a:endParaRPr lang="en-GB" sz="2400" dirty="0"/>
              </a:p>
            </p:txBody>
          </p:sp>
          <p:sp>
            <p:nvSpPr>
              <p:cNvPr id="1934" name="Freeform 3562"/>
              <p:cNvSpPr>
                <a:spLocks/>
              </p:cNvSpPr>
              <p:nvPr/>
            </p:nvSpPr>
            <p:spPr bwMode="auto">
              <a:xfrm>
                <a:off x="4448" y="2687"/>
                <a:ext cx="1" cy="2"/>
              </a:xfrm>
              <a:custGeom>
                <a:avLst/>
                <a:gdLst>
                  <a:gd name="T0" fmla="*/ 1 w 1"/>
                  <a:gd name="T1" fmla="*/ 0 h 1"/>
                  <a:gd name="T2" fmla="*/ 1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1"/>
                      <a:pt x="0" y="1"/>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935" name="Freeform 3563"/>
              <p:cNvSpPr>
                <a:spLocks/>
              </p:cNvSpPr>
              <p:nvPr/>
            </p:nvSpPr>
            <p:spPr bwMode="auto">
              <a:xfrm>
                <a:off x="4449" y="2695"/>
                <a:ext cx="0" cy="2"/>
              </a:xfrm>
              <a:custGeom>
                <a:avLst/>
                <a:gdLst>
                  <a:gd name="T0" fmla="*/ 0 h 1"/>
                  <a:gd name="T1" fmla="*/ 2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0"/>
                      <a:pt x="0" y="1"/>
                      <a:pt x="0"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936" name="Freeform 3564"/>
              <p:cNvSpPr>
                <a:spLocks/>
              </p:cNvSpPr>
              <p:nvPr/>
            </p:nvSpPr>
            <p:spPr bwMode="auto">
              <a:xfrm>
                <a:off x="4449" y="2752"/>
                <a:ext cx="2" cy="1"/>
              </a:xfrm>
              <a:custGeom>
                <a:avLst/>
                <a:gdLst>
                  <a:gd name="T0" fmla="*/ 0 w 1"/>
                  <a:gd name="T1" fmla="*/ 0 h 1"/>
                  <a:gd name="T2" fmla="*/ 2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1" y="1"/>
                      <a:pt x="0" y="1"/>
                      <a:pt x="1"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937" name="Freeform 3565"/>
              <p:cNvSpPr>
                <a:spLocks/>
              </p:cNvSpPr>
              <p:nvPr/>
            </p:nvSpPr>
            <p:spPr bwMode="auto">
              <a:xfrm>
                <a:off x="4452" y="2755"/>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1" y="1"/>
                      <a:pt x="1"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938" name="Freeform 3566"/>
              <p:cNvSpPr>
                <a:spLocks/>
              </p:cNvSpPr>
              <p:nvPr/>
            </p:nvSpPr>
            <p:spPr bwMode="auto">
              <a:xfrm>
                <a:off x="4455" y="2763"/>
                <a:ext cx="2" cy="1"/>
              </a:xfrm>
              <a:custGeom>
                <a:avLst/>
                <a:gdLst>
                  <a:gd name="T0" fmla="*/ 1 w 2"/>
                  <a:gd name="T1" fmla="*/ 0 h 1"/>
                  <a:gd name="T2" fmla="*/ 2 w 2"/>
                  <a:gd name="T3" fmla="*/ 1 h 1"/>
                  <a:gd name="T4" fmla="*/ 1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0" y="0"/>
                      <a:pt x="0" y="1"/>
                      <a:pt x="2"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939" name="Freeform 3567"/>
              <p:cNvSpPr>
                <a:spLocks/>
              </p:cNvSpPr>
              <p:nvPr/>
            </p:nvSpPr>
            <p:spPr bwMode="auto">
              <a:xfrm>
                <a:off x="4462" y="2694"/>
                <a:ext cx="15" cy="8"/>
              </a:xfrm>
              <a:custGeom>
                <a:avLst/>
                <a:gdLst>
                  <a:gd name="T0" fmla="*/ 1 w 11"/>
                  <a:gd name="T1" fmla="*/ 1 h 6"/>
                  <a:gd name="T2" fmla="*/ 5 w 11"/>
                  <a:gd name="T3" fmla="*/ 7 h 6"/>
                  <a:gd name="T4" fmla="*/ 8 w 11"/>
                  <a:gd name="T5" fmla="*/ 5 h 6"/>
                  <a:gd name="T6" fmla="*/ 10 w 11"/>
                  <a:gd name="T7" fmla="*/ 5 h 6"/>
                  <a:gd name="T8" fmla="*/ 15 w 11"/>
                  <a:gd name="T9" fmla="*/ 3 h 6"/>
                  <a:gd name="T10" fmla="*/ 12 w 11"/>
                  <a:gd name="T11" fmla="*/ 1 h 6"/>
                  <a:gd name="T12" fmla="*/ 1 w 11"/>
                  <a:gd name="T13" fmla="*/ 1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6">
                    <a:moveTo>
                      <a:pt x="1" y="1"/>
                    </a:moveTo>
                    <a:cubicBezTo>
                      <a:pt x="0" y="3"/>
                      <a:pt x="1" y="6"/>
                      <a:pt x="4" y="5"/>
                    </a:cubicBezTo>
                    <a:cubicBezTo>
                      <a:pt x="5" y="4"/>
                      <a:pt x="5" y="4"/>
                      <a:pt x="6" y="4"/>
                    </a:cubicBezTo>
                    <a:cubicBezTo>
                      <a:pt x="6" y="4"/>
                      <a:pt x="7" y="4"/>
                      <a:pt x="7" y="4"/>
                    </a:cubicBezTo>
                    <a:cubicBezTo>
                      <a:pt x="8" y="3"/>
                      <a:pt x="10" y="4"/>
                      <a:pt x="11" y="2"/>
                    </a:cubicBezTo>
                    <a:cubicBezTo>
                      <a:pt x="10" y="2"/>
                      <a:pt x="10" y="2"/>
                      <a:pt x="9" y="1"/>
                    </a:cubicBezTo>
                    <a:cubicBezTo>
                      <a:pt x="8" y="3"/>
                      <a:pt x="3" y="0"/>
                      <a:pt x="1" y="1"/>
                    </a:cubicBezTo>
                  </a:path>
                </a:pathLst>
              </a:custGeom>
              <a:solidFill>
                <a:srgbClr val="B3B3B3"/>
              </a:solidFill>
              <a:ln w="3175">
                <a:solidFill>
                  <a:schemeClr val="tx1"/>
                </a:solidFill>
                <a:round/>
                <a:headEnd/>
                <a:tailEnd/>
              </a:ln>
            </p:spPr>
            <p:txBody>
              <a:bodyPr/>
              <a:lstStyle/>
              <a:p>
                <a:endParaRPr lang="en-GB" sz="2400" dirty="0"/>
              </a:p>
            </p:txBody>
          </p:sp>
          <p:sp>
            <p:nvSpPr>
              <p:cNvPr id="1940" name="Freeform 3568"/>
              <p:cNvSpPr>
                <a:spLocks/>
              </p:cNvSpPr>
              <p:nvPr/>
            </p:nvSpPr>
            <p:spPr bwMode="auto">
              <a:xfrm>
                <a:off x="4477" y="2625"/>
                <a:ext cx="1" cy="2"/>
              </a:xfrm>
              <a:custGeom>
                <a:avLst/>
                <a:gdLst>
                  <a:gd name="T0" fmla="*/ 1 w 1"/>
                  <a:gd name="T1" fmla="*/ 0 h 1"/>
                  <a:gd name="T2" fmla="*/ 1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941" name="Freeform 3569"/>
              <p:cNvSpPr>
                <a:spLocks/>
              </p:cNvSpPr>
              <p:nvPr/>
            </p:nvSpPr>
            <p:spPr bwMode="auto">
              <a:xfrm>
                <a:off x="4477" y="2608"/>
                <a:ext cx="5" cy="8"/>
              </a:xfrm>
              <a:custGeom>
                <a:avLst/>
                <a:gdLst>
                  <a:gd name="T0" fmla="*/ 4 w 4"/>
                  <a:gd name="T1" fmla="*/ 8 h 6"/>
                  <a:gd name="T2" fmla="*/ 0 w 4"/>
                  <a:gd name="T3" fmla="*/ 3 h 6"/>
                  <a:gd name="T4" fmla="*/ 4 w 4"/>
                  <a:gd name="T5" fmla="*/ 8 h 6"/>
                  <a:gd name="T6" fmla="*/ 0 60000 65536"/>
                  <a:gd name="T7" fmla="*/ 0 60000 65536"/>
                  <a:gd name="T8" fmla="*/ 0 60000 65536"/>
                </a:gdLst>
                <a:ahLst/>
                <a:cxnLst>
                  <a:cxn ang="T6">
                    <a:pos x="T0" y="T1"/>
                  </a:cxn>
                  <a:cxn ang="T7">
                    <a:pos x="T2" y="T3"/>
                  </a:cxn>
                  <a:cxn ang="T8">
                    <a:pos x="T4" y="T5"/>
                  </a:cxn>
                </a:cxnLst>
                <a:rect l="0" t="0" r="r" b="b"/>
                <a:pathLst>
                  <a:path w="4" h="6">
                    <a:moveTo>
                      <a:pt x="3" y="6"/>
                    </a:moveTo>
                    <a:cubicBezTo>
                      <a:pt x="4" y="4"/>
                      <a:pt x="2" y="0"/>
                      <a:pt x="0" y="2"/>
                    </a:cubicBezTo>
                    <a:cubicBezTo>
                      <a:pt x="2" y="3"/>
                      <a:pt x="1" y="5"/>
                      <a:pt x="3" y="6"/>
                    </a:cubicBezTo>
                  </a:path>
                </a:pathLst>
              </a:custGeom>
              <a:solidFill>
                <a:srgbClr val="B3B3B3"/>
              </a:solidFill>
              <a:ln w="3175">
                <a:solidFill>
                  <a:schemeClr val="tx1"/>
                </a:solidFill>
                <a:round/>
                <a:headEnd/>
                <a:tailEnd/>
              </a:ln>
            </p:spPr>
            <p:txBody>
              <a:bodyPr/>
              <a:lstStyle/>
              <a:p>
                <a:endParaRPr lang="en-GB" sz="2400" dirty="0"/>
              </a:p>
            </p:txBody>
          </p:sp>
          <p:sp>
            <p:nvSpPr>
              <p:cNvPr id="1942" name="Freeform 3570"/>
              <p:cNvSpPr>
                <a:spLocks/>
              </p:cNvSpPr>
              <p:nvPr/>
            </p:nvSpPr>
            <p:spPr bwMode="auto">
              <a:xfrm>
                <a:off x="4476" y="2697"/>
                <a:ext cx="14" cy="2"/>
              </a:xfrm>
              <a:custGeom>
                <a:avLst/>
                <a:gdLst>
                  <a:gd name="T0" fmla="*/ 3 w 11"/>
                  <a:gd name="T1" fmla="*/ 0 h 2"/>
                  <a:gd name="T2" fmla="*/ 6 w 11"/>
                  <a:gd name="T3" fmla="*/ 2 h 2"/>
                  <a:gd name="T4" fmla="*/ 14 w 11"/>
                  <a:gd name="T5" fmla="*/ 1 h 2"/>
                  <a:gd name="T6" fmla="*/ 3 w 1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2">
                    <a:moveTo>
                      <a:pt x="2" y="0"/>
                    </a:moveTo>
                    <a:cubicBezTo>
                      <a:pt x="0" y="2"/>
                      <a:pt x="4" y="2"/>
                      <a:pt x="5" y="2"/>
                    </a:cubicBezTo>
                    <a:cubicBezTo>
                      <a:pt x="7" y="2"/>
                      <a:pt x="10" y="2"/>
                      <a:pt x="11" y="1"/>
                    </a:cubicBezTo>
                    <a:cubicBezTo>
                      <a:pt x="8" y="0"/>
                      <a:pt x="5" y="1"/>
                      <a:pt x="2" y="0"/>
                    </a:cubicBezTo>
                  </a:path>
                </a:pathLst>
              </a:custGeom>
              <a:solidFill>
                <a:srgbClr val="B3B3B3"/>
              </a:solidFill>
              <a:ln w="3175">
                <a:solidFill>
                  <a:schemeClr val="tx1"/>
                </a:solidFill>
                <a:round/>
                <a:headEnd/>
                <a:tailEnd/>
              </a:ln>
            </p:spPr>
            <p:txBody>
              <a:bodyPr/>
              <a:lstStyle/>
              <a:p>
                <a:endParaRPr lang="en-GB" sz="2400" dirty="0"/>
              </a:p>
            </p:txBody>
          </p:sp>
          <p:sp>
            <p:nvSpPr>
              <p:cNvPr id="1943" name="Freeform 3571"/>
              <p:cNvSpPr>
                <a:spLocks/>
              </p:cNvSpPr>
              <p:nvPr/>
            </p:nvSpPr>
            <p:spPr bwMode="auto">
              <a:xfrm>
                <a:off x="4482" y="2701"/>
                <a:ext cx="6" cy="7"/>
              </a:xfrm>
              <a:custGeom>
                <a:avLst/>
                <a:gdLst>
                  <a:gd name="T0" fmla="*/ 5 w 4"/>
                  <a:gd name="T1" fmla="*/ 0 h 6"/>
                  <a:gd name="T2" fmla="*/ 6 w 4"/>
                  <a:gd name="T3" fmla="*/ 7 h 6"/>
                  <a:gd name="T4" fmla="*/ 5 w 4"/>
                  <a:gd name="T5" fmla="*/ 0 h 6"/>
                  <a:gd name="T6" fmla="*/ 0 60000 65536"/>
                  <a:gd name="T7" fmla="*/ 0 60000 65536"/>
                  <a:gd name="T8" fmla="*/ 0 60000 65536"/>
                </a:gdLst>
                <a:ahLst/>
                <a:cxnLst>
                  <a:cxn ang="T6">
                    <a:pos x="T0" y="T1"/>
                  </a:cxn>
                  <a:cxn ang="T7">
                    <a:pos x="T2" y="T3"/>
                  </a:cxn>
                  <a:cxn ang="T8">
                    <a:pos x="T4" y="T5"/>
                  </a:cxn>
                </a:cxnLst>
                <a:rect l="0" t="0" r="r" b="b"/>
                <a:pathLst>
                  <a:path w="4" h="6">
                    <a:moveTo>
                      <a:pt x="3" y="0"/>
                    </a:moveTo>
                    <a:cubicBezTo>
                      <a:pt x="0" y="0"/>
                      <a:pt x="2" y="5"/>
                      <a:pt x="4" y="6"/>
                    </a:cubicBezTo>
                    <a:cubicBezTo>
                      <a:pt x="4" y="5"/>
                      <a:pt x="3" y="0"/>
                      <a:pt x="3" y="0"/>
                    </a:cubicBezTo>
                  </a:path>
                </a:pathLst>
              </a:custGeom>
              <a:solidFill>
                <a:srgbClr val="B3B3B3"/>
              </a:solidFill>
              <a:ln w="3175">
                <a:solidFill>
                  <a:schemeClr val="tx1"/>
                </a:solidFill>
                <a:round/>
                <a:headEnd/>
                <a:tailEnd/>
              </a:ln>
            </p:spPr>
            <p:txBody>
              <a:bodyPr/>
              <a:lstStyle/>
              <a:p>
                <a:endParaRPr lang="en-GB" sz="2400" dirty="0"/>
              </a:p>
            </p:txBody>
          </p:sp>
          <p:sp>
            <p:nvSpPr>
              <p:cNvPr id="1944" name="Freeform 3572"/>
              <p:cNvSpPr>
                <a:spLocks/>
              </p:cNvSpPr>
              <p:nvPr/>
            </p:nvSpPr>
            <p:spPr bwMode="auto">
              <a:xfrm>
                <a:off x="4485" y="2716"/>
                <a:ext cx="18" cy="14"/>
              </a:xfrm>
              <a:custGeom>
                <a:avLst/>
                <a:gdLst>
                  <a:gd name="T0" fmla="*/ 10 w 14"/>
                  <a:gd name="T1" fmla="*/ 14 h 10"/>
                  <a:gd name="T2" fmla="*/ 17 w 14"/>
                  <a:gd name="T3" fmla="*/ 10 h 10"/>
                  <a:gd name="T4" fmla="*/ 15 w 14"/>
                  <a:gd name="T5" fmla="*/ 6 h 10"/>
                  <a:gd name="T6" fmla="*/ 12 w 14"/>
                  <a:gd name="T7" fmla="*/ 1 h 10"/>
                  <a:gd name="T8" fmla="*/ 4 w 14"/>
                  <a:gd name="T9" fmla="*/ 1 h 10"/>
                  <a:gd name="T10" fmla="*/ 1 w 14"/>
                  <a:gd name="T11" fmla="*/ 7 h 10"/>
                  <a:gd name="T12" fmla="*/ 10 w 14"/>
                  <a:gd name="T13" fmla="*/ 14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10">
                    <a:moveTo>
                      <a:pt x="8" y="10"/>
                    </a:moveTo>
                    <a:cubicBezTo>
                      <a:pt x="9" y="9"/>
                      <a:pt x="12" y="9"/>
                      <a:pt x="13" y="7"/>
                    </a:cubicBezTo>
                    <a:cubicBezTo>
                      <a:pt x="14" y="5"/>
                      <a:pt x="14" y="4"/>
                      <a:pt x="12" y="4"/>
                    </a:cubicBezTo>
                    <a:cubicBezTo>
                      <a:pt x="13" y="2"/>
                      <a:pt x="10" y="1"/>
                      <a:pt x="9" y="1"/>
                    </a:cubicBezTo>
                    <a:cubicBezTo>
                      <a:pt x="7" y="0"/>
                      <a:pt x="5" y="1"/>
                      <a:pt x="3" y="1"/>
                    </a:cubicBezTo>
                    <a:cubicBezTo>
                      <a:pt x="1" y="1"/>
                      <a:pt x="0" y="3"/>
                      <a:pt x="1" y="5"/>
                    </a:cubicBezTo>
                    <a:cubicBezTo>
                      <a:pt x="2" y="8"/>
                      <a:pt x="5" y="9"/>
                      <a:pt x="8" y="10"/>
                    </a:cubicBezTo>
                  </a:path>
                </a:pathLst>
              </a:custGeom>
              <a:solidFill>
                <a:srgbClr val="B3B3B3"/>
              </a:solidFill>
              <a:ln w="3175">
                <a:solidFill>
                  <a:schemeClr val="tx1"/>
                </a:solidFill>
                <a:round/>
                <a:headEnd/>
                <a:tailEnd/>
              </a:ln>
            </p:spPr>
            <p:txBody>
              <a:bodyPr/>
              <a:lstStyle/>
              <a:p>
                <a:endParaRPr lang="en-GB" sz="2400" dirty="0"/>
              </a:p>
            </p:txBody>
          </p:sp>
          <p:sp>
            <p:nvSpPr>
              <p:cNvPr id="1945" name="Freeform 3573"/>
              <p:cNvSpPr>
                <a:spLocks/>
              </p:cNvSpPr>
              <p:nvPr/>
            </p:nvSpPr>
            <p:spPr bwMode="auto">
              <a:xfrm>
                <a:off x="4494" y="2605"/>
                <a:ext cx="1" cy="3"/>
              </a:xfrm>
              <a:custGeom>
                <a:avLst/>
                <a:gdLst>
                  <a:gd name="T0" fmla="*/ 1 w 1"/>
                  <a:gd name="T1" fmla="*/ 3 h 2"/>
                  <a:gd name="T2" fmla="*/ 0 w 1"/>
                  <a:gd name="T3" fmla="*/ 0 h 2"/>
                  <a:gd name="T4" fmla="*/ 1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2"/>
                      <a:pt x="1" y="1"/>
                      <a:pt x="0" y="0"/>
                    </a:cubicBezTo>
                    <a:cubicBezTo>
                      <a:pt x="0" y="1"/>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1946" name="Freeform 3574"/>
              <p:cNvSpPr>
                <a:spLocks/>
              </p:cNvSpPr>
              <p:nvPr/>
            </p:nvSpPr>
            <p:spPr bwMode="auto">
              <a:xfrm>
                <a:off x="4494" y="2596"/>
                <a:ext cx="4" cy="9"/>
              </a:xfrm>
              <a:custGeom>
                <a:avLst/>
                <a:gdLst>
                  <a:gd name="T0" fmla="*/ 1 w 3"/>
                  <a:gd name="T1" fmla="*/ 9 h 7"/>
                  <a:gd name="T2" fmla="*/ 3 w 3"/>
                  <a:gd name="T3" fmla="*/ 4 h 7"/>
                  <a:gd name="T4" fmla="*/ 1 w 3"/>
                  <a:gd name="T5" fmla="*/ 1 h 7"/>
                  <a:gd name="T6" fmla="*/ 1 w 3"/>
                  <a:gd name="T7" fmla="*/ 6 h 7"/>
                  <a:gd name="T8" fmla="*/ 1 w 3"/>
                  <a:gd name="T9" fmla="*/ 9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7">
                    <a:moveTo>
                      <a:pt x="1" y="7"/>
                    </a:moveTo>
                    <a:cubicBezTo>
                      <a:pt x="2" y="6"/>
                      <a:pt x="3" y="4"/>
                      <a:pt x="2" y="3"/>
                    </a:cubicBezTo>
                    <a:cubicBezTo>
                      <a:pt x="2" y="2"/>
                      <a:pt x="2" y="0"/>
                      <a:pt x="1" y="1"/>
                    </a:cubicBezTo>
                    <a:cubicBezTo>
                      <a:pt x="0" y="3"/>
                      <a:pt x="2" y="4"/>
                      <a:pt x="1" y="5"/>
                    </a:cubicBezTo>
                    <a:cubicBezTo>
                      <a:pt x="1" y="6"/>
                      <a:pt x="0" y="6"/>
                      <a:pt x="1" y="7"/>
                    </a:cubicBezTo>
                  </a:path>
                </a:pathLst>
              </a:custGeom>
              <a:solidFill>
                <a:srgbClr val="B3B3B3"/>
              </a:solidFill>
              <a:ln w="3175">
                <a:solidFill>
                  <a:schemeClr val="tx1"/>
                </a:solidFill>
                <a:round/>
                <a:headEnd/>
                <a:tailEnd/>
              </a:ln>
            </p:spPr>
            <p:txBody>
              <a:bodyPr/>
              <a:lstStyle/>
              <a:p>
                <a:endParaRPr lang="en-GB" sz="2400" dirty="0"/>
              </a:p>
            </p:txBody>
          </p:sp>
          <p:sp>
            <p:nvSpPr>
              <p:cNvPr id="1947" name="Freeform 3575"/>
              <p:cNvSpPr>
                <a:spLocks/>
              </p:cNvSpPr>
              <p:nvPr/>
            </p:nvSpPr>
            <p:spPr bwMode="auto">
              <a:xfrm>
                <a:off x="4501" y="2673"/>
                <a:ext cx="4" cy="5"/>
              </a:xfrm>
              <a:custGeom>
                <a:avLst/>
                <a:gdLst>
                  <a:gd name="T0" fmla="*/ 3 w 3"/>
                  <a:gd name="T1" fmla="*/ 0 h 4"/>
                  <a:gd name="T2" fmla="*/ 1 w 3"/>
                  <a:gd name="T3" fmla="*/ 4 h 4"/>
                  <a:gd name="T4" fmla="*/ 3 w 3"/>
                  <a:gd name="T5" fmla="*/ 0 h 4"/>
                  <a:gd name="T6" fmla="*/ 0 60000 65536"/>
                  <a:gd name="T7" fmla="*/ 0 60000 65536"/>
                  <a:gd name="T8" fmla="*/ 0 60000 65536"/>
                </a:gdLst>
                <a:ahLst/>
                <a:cxnLst>
                  <a:cxn ang="T6">
                    <a:pos x="T0" y="T1"/>
                  </a:cxn>
                  <a:cxn ang="T7">
                    <a:pos x="T2" y="T3"/>
                  </a:cxn>
                  <a:cxn ang="T8">
                    <a:pos x="T4" y="T5"/>
                  </a:cxn>
                </a:cxnLst>
                <a:rect l="0" t="0" r="r" b="b"/>
                <a:pathLst>
                  <a:path w="3" h="4">
                    <a:moveTo>
                      <a:pt x="2" y="0"/>
                    </a:moveTo>
                    <a:cubicBezTo>
                      <a:pt x="1" y="0"/>
                      <a:pt x="0" y="2"/>
                      <a:pt x="1" y="3"/>
                    </a:cubicBezTo>
                    <a:cubicBezTo>
                      <a:pt x="3" y="4"/>
                      <a:pt x="3" y="1"/>
                      <a:pt x="2" y="0"/>
                    </a:cubicBezTo>
                  </a:path>
                </a:pathLst>
              </a:custGeom>
              <a:solidFill>
                <a:srgbClr val="B3B3B3"/>
              </a:solidFill>
              <a:ln w="3175">
                <a:solidFill>
                  <a:schemeClr val="tx1"/>
                </a:solidFill>
                <a:round/>
                <a:headEnd/>
                <a:tailEnd/>
              </a:ln>
            </p:spPr>
            <p:txBody>
              <a:bodyPr/>
              <a:lstStyle/>
              <a:p>
                <a:endParaRPr lang="en-GB" sz="2400" dirty="0"/>
              </a:p>
            </p:txBody>
          </p:sp>
          <p:sp>
            <p:nvSpPr>
              <p:cNvPr id="1948" name="Freeform 3576"/>
              <p:cNvSpPr>
                <a:spLocks/>
              </p:cNvSpPr>
              <p:nvPr/>
            </p:nvSpPr>
            <p:spPr bwMode="auto">
              <a:xfrm>
                <a:off x="4502" y="2678"/>
                <a:ext cx="3" cy="4"/>
              </a:xfrm>
              <a:custGeom>
                <a:avLst/>
                <a:gdLst>
                  <a:gd name="T0" fmla="*/ 2 w 2"/>
                  <a:gd name="T1" fmla="*/ 0 h 3"/>
                  <a:gd name="T2" fmla="*/ 3 w 2"/>
                  <a:gd name="T3" fmla="*/ 3 h 3"/>
                  <a:gd name="T4" fmla="*/ 2 w 2"/>
                  <a:gd name="T5" fmla="*/ 0 h 3"/>
                  <a:gd name="T6" fmla="*/ 0 60000 65536"/>
                  <a:gd name="T7" fmla="*/ 0 60000 65536"/>
                  <a:gd name="T8" fmla="*/ 0 60000 65536"/>
                </a:gdLst>
                <a:ahLst/>
                <a:cxnLst>
                  <a:cxn ang="T6">
                    <a:pos x="T0" y="T1"/>
                  </a:cxn>
                  <a:cxn ang="T7">
                    <a:pos x="T2" y="T3"/>
                  </a:cxn>
                  <a:cxn ang="T8">
                    <a:pos x="T4" y="T5"/>
                  </a:cxn>
                </a:cxnLst>
                <a:rect l="0" t="0" r="r" b="b"/>
                <a:pathLst>
                  <a:path w="2" h="3">
                    <a:moveTo>
                      <a:pt x="1" y="0"/>
                    </a:moveTo>
                    <a:cubicBezTo>
                      <a:pt x="0" y="1"/>
                      <a:pt x="1" y="3"/>
                      <a:pt x="2" y="2"/>
                    </a:cubicBezTo>
                    <a:cubicBezTo>
                      <a:pt x="2" y="2"/>
                      <a:pt x="2" y="1"/>
                      <a:pt x="1" y="0"/>
                    </a:cubicBezTo>
                  </a:path>
                </a:pathLst>
              </a:custGeom>
              <a:solidFill>
                <a:srgbClr val="B3B3B3"/>
              </a:solidFill>
              <a:ln w="3175">
                <a:solidFill>
                  <a:schemeClr val="tx1"/>
                </a:solidFill>
                <a:round/>
                <a:headEnd/>
                <a:tailEnd/>
              </a:ln>
            </p:spPr>
            <p:txBody>
              <a:bodyPr/>
              <a:lstStyle/>
              <a:p>
                <a:endParaRPr lang="en-GB" sz="2400" dirty="0"/>
              </a:p>
            </p:txBody>
          </p:sp>
          <p:sp>
            <p:nvSpPr>
              <p:cNvPr id="1949" name="Freeform 3577"/>
              <p:cNvSpPr>
                <a:spLocks/>
              </p:cNvSpPr>
              <p:nvPr/>
            </p:nvSpPr>
            <p:spPr bwMode="auto">
              <a:xfrm>
                <a:off x="4505" y="2656"/>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0"/>
                      <a:pt x="0" y="0"/>
                      <a:pt x="1" y="1"/>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950" name="Freeform 3578"/>
              <p:cNvSpPr>
                <a:spLocks/>
              </p:cNvSpPr>
              <p:nvPr/>
            </p:nvSpPr>
            <p:spPr bwMode="auto">
              <a:xfrm>
                <a:off x="4505" y="2674"/>
                <a:ext cx="10" cy="9"/>
              </a:xfrm>
              <a:custGeom>
                <a:avLst/>
                <a:gdLst>
                  <a:gd name="T0" fmla="*/ 4 w 8"/>
                  <a:gd name="T1" fmla="*/ 0 h 7"/>
                  <a:gd name="T2" fmla="*/ 3 w 8"/>
                  <a:gd name="T3" fmla="*/ 1 h 7"/>
                  <a:gd name="T4" fmla="*/ 1 w 8"/>
                  <a:gd name="T5" fmla="*/ 0 h 7"/>
                  <a:gd name="T6" fmla="*/ 3 w 8"/>
                  <a:gd name="T7" fmla="*/ 5 h 7"/>
                  <a:gd name="T8" fmla="*/ 3 w 8"/>
                  <a:gd name="T9" fmla="*/ 6 h 7"/>
                  <a:gd name="T10" fmla="*/ 5 w 8"/>
                  <a:gd name="T11" fmla="*/ 8 h 7"/>
                  <a:gd name="T12" fmla="*/ 6 w 8"/>
                  <a:gd name="T13" fmla="*/ 5 h 7"/>
                  <a:gd name="T14" fmla="*/ 5 w 8"/>
                  <a:gd name="T15" fmla="*/ 3 h 7"/>
                  <a:gd name="T16" fmla="*/ 4 w 8"/>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 h="7">
                    <a:moveTo>
                      <a:pt x="3" y="0"/>
                    </a:moveTo>
                    <a:cubicBezTo>
                      <a:pt x="2" y="0"/>
                      <a:pt x="2" y="0"/>
                      <a:pt x="2" y="1"/>
                    </a:cubicBezTo>
                    <a:cubicBezTo>
                      <a:pt x="1" y="0"/>
                      <a:pt x="1" y="0"/>
                      <a:pt x="1" y="0"/>
                    </a:cubicBezTo>
                    <a:cubicBezTo>
                      <a:pt x="0" y="3"/>
                      <a:pt x="1" y="2"/>
                      <a:pt x="2" y="4"/>
                    </a:cubicBezTo>
                    <a:cubicBezTo>
                      <a:pt x="2" y="4"/>
                      <a:pt x="1" y="6"/>
                      <a:pt x="2" y="5"/>
                    </a:cubicBezTo>
                    <a:cubicBezTo>
                      <a:pt x="3" y="5"/>
                      <a:pt x="4" y="5"/>
                      <a:pt x="4" y="6"/>
                    </a:cubicBezTo>
                    <a:cubicBezTo>
                      <a:pt x="4" y="7"/>
                      <a:pt x="8" y="5"/>
                      <a:pt x="5" y="4"/>
                    </a:cubicBezTo>
                    <a:cubicBezTo>
                      <a:pt x="4" y="4"/>
                      <a:pt x="3" y="3"/>
                      <a:pt x="4" y="2"/>
                    </a:cubicBezTo>
                    <a:cubicBezTo>
                      <a:pt x="4" y="1"/>
                      <a:pt x="3" y="0"/>
                      <a:pt x="3" y="0"/>
                    </a:cubicBezTo>
                  </a:path>
                </a:pathLst>
              </a:custGeom>
              <a:solidFill>
                <a:srgbClr val="B3B3B3"/>
              </a:solidFill>
              <a:ln w="3175">
                <a:solidFill>
                  <a:schemeClr val="tx1"/>
                </a:solidFill>
                <a:round/>
                <a:headEnd/>
                <a:tailEnd/>
              </a:ln>
            </p:spPr>
            <p:txBody>
              <a:bodyPr/>
              <a:lstStyle/>
              <a:p>
                <a:endParaRPr lang="en-GB" sz="2400" dirty="0"/>
              </a:p>
            </p:txBody>
          </p:sp>
          <p:sp>
            <p:nvSpPr>
              <p:cNvPr id="1951" name="Freeform 3579"/>
              <p:cNvSpPr>
                <a:spLocks/>
              </p:cNvSpPr>
              <p:nvPr/>
            </p:nvSpPr>
            <p:spPr bwMode="auto">
              <a:xfrm>
                <a:off x="4506" y="2662"/>
                <a:ext cx="0" cy="2"/>
              </a:xfrm>
              <a:custGeom>
                <a:avLst/>
                <a:gdLst>
                  <a:gd name="T0" fmla="*/ 0 h 1"/>
                  <a:gd name="T1" fmla="*/ 2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1"/>
                      <a:pt x="0" y="1"/>
                      <a:pt x="0"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952" name="Freeform 3580"/>
              <p:cNvSpPr>
                <a:spLocks/>
              </p:cNvSpPr>
              <p:nvPr/>
            </p:nvSpPr>
            <p:spPr bwMode="auto">
              <a:xfrm>
                <a:off x="4505" y="2690"/>
                <a:ext cx="13" cy="7"/>
              </a:xfrm>
              <a:custGeom>
                <a:avLst/>
                <a:gdLst>
                  <a:gd name="T0" fmla="*/ 3 w 10"/>
                  <a:gd name="T1" fmla="*/ 1 h 5"/>
                  <a:gd name="T2" fmla="*/ 4 w 10"/>
                  <a:gd name="T3" fmla="*/ 7 h 5"/>
                  <a:gd name="T4" fmla="*/ 7 w 10"/>
                  <a:gd name="T5" fmla="*/ 6 h 5"/>
                  <a:gd name="T6" fmla="*/ 10 w 10"/>
                  <a:gd name="T7" fmla="*/ 6 h 5"/>
                  <a:gd name="T8" fmla="*/ 9 w 10"/>
                  <a:gd name="T9" fmla="*/ 1 h 5"/>
                  <a:gd name="T10" fmla="*/ 3 w 10"/>
                  <a:gd name="T11" fmla="*/ 1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5">
                    <a:moveTo>
                      <a:pt x="2" y="1"/>
                    </a:moveTo>
                    <a:cubicBezTo>
                      <a:pt x="0" y="2"/>
                      <a:pt x="1" y="4"/>
                      <a:pt x="3" y="5"/>
                    </a:cubicBezTo>
                    <a:cubicBezTo>
                      <a:pt x="4" y="5"/>
                      <a:pt x="4" y="4"/>
                      <a:pt x="5" y="4"/>
                    </a:cubicBezTo>
                    <a:cubicBezTo>
                      <a:pt x="6" y="4"/>
                      <a:pt x="7" y="4"/>
                      <a:pt x="8" y="4"/>
                    </a:cubicBezTo>
                    <a:cubicBezTo>
                      <a:pt x="10" y="5"/>
                      <a:pt x="8" y="2"/>
                      <a:pt x="7" y="1"/>
                    </a:cubicBezTo>
                    <a:cubicBezTo>
                      <a:pt x="5" y="1"/>
                      <a:pt x="4" y="0"/>
                      <a:pt x="2" y="1"/>
                    </a:cubicBezTo>
                  </a:path>
                </a:pathLst>
              </a:custGeom>
              <a:solidFill>
                <a:srgbClr val="B3B3B3"/>
              </a:solidFill>
              <a:ln w="3175">
                <a:solidFill>
                  <a:schemeClr val="tx1"/>
                </a:solidFill>
                <a:round/>
                <a:headEnd/>
                <a:tailEnd/>
              </a:ln>
            </p:spPr>
            <p:txBody>
              <a:bodyPr/>
              <a:lstStyle/>
              <a:p>
                <a:endParaRPr lang="en-GB" sz="2400" dirty="0"/>
              </a:p>
            </p:txBody>
          </p:sp>
          <p:sp>
            <p:nvSpPr>
              <p:cNvPr id="1953" name="Freeform 3581"/>
              <p:cNvSpPr>
                <a:spLocks/>
              </p:cNvSpPr>
              <p:nvPr/>
            </p:nvSpPr>
            <p:spPr bwMode="auto">
              <a:xfrm>
                <a:off x="4506" y="2657"/>
                <a:ext cx="1" cy="1"/>
              </a:xfrm>
              <a:custGeom>
                <a:avLst/>
                <a:gdLst>
                  <a:gd name="T0" fmla="*/ 1 w 1"/>
                  <a:gd name="T1" fmla="*/ 0 h 1"/>
                  <a:gd name="T2" fmla="*/ 0 w 1"/>
                  <a:gd name="T3" fmla="*/ 0 h 1"/>
                  <a:gd name="T4" fmla="*/ 1 w 1"/>
                  <a:gd name="T5" fmla="*/ 1 h 1"/>
                  <a:gd name="T6" fmla="*/ 1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0" y="0"/>
                      <a:pt x="0" y="0"/>
                      <a:pt x="0" y="0"/>
                    </a:cubicBezTo>
                    <a:cubicBezTo>
                      <a:pt x="0" y="0"/>
                      <a:pt x="0" y="1"/>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954" name="Freeform 3582"/>
              <p:cNvSpPr>
                <a:spLocks/>
              </p:cNvSpPr>
              <p:nvPr/>
            </p:nvSpPr>
            <p:spPr bwMode="auto">
              <a:xfrm>
                <a:off x="4506" y="2634"/>
                <a:ext cx="21" cy="49"/>
              </a:xfrm>
              <a:custGeom>
                <a:avLst/>
                <a:gdLst>
                  <a:gd name="T0" fmla="*/ 4 w 16"/>
                  <a:gd name="T1" fmla="*/ 34 h 37"/>
                  <a:gd name="T2" fmla="*/ 5 w 16"/>
                  <a:gd name="T3" fmla="*/ 38 h 37"/>
                  <a:gd name="T4" fmla="*/ 8 w 16"/>
                  <a:gd name="T5" fmla="*/ 42 h 37"/>
                  <a:gd name="T6" fmla="*/ 13 w 16"/>
                  <a:gd name="T7" fmla="*/ 48 h 37"/>
                  <a:gd name="T8" fmla="*/ 8 w 16"/>
                  <a:gd name="T9" fmla="*/ 30 h 37"/>
                  <a:gd name="T10" fmla="*/ 11 w 16"/>
                  <a:gd name="T11" fmla="*/ 28 h 37"/>
                  <a:gd name="T12" fmla="*/ 21 w 16"/>
                  <a:gd name="T13" fmla="*/ 30 h 37"/>
                  <a:gd name="T14" fmla="*/ 17 w 16"/>
                  <a:gd name="T15" fmla="*/ 25 h 37"/>
                  <a:gd name="T16" fmla="*/ 13 w 16"/>
                  <a:gd name="T17" fmla="*/ 21 h 37"/>
                  <a:gd name="T18" fmla="*/ 18 w 16"/>
                  <a:gd name="T19" fmla="*/ 16 h 37"/>
                  <a:gd name="T20" fmla="*/ 18 w 16"/>
                  <a:gd name="T21" fmla="*/ 9 h 37"/>
                  <a:gd name="T22" fmla="*/ 9 w 16"/>
                  <a:gd name="T23" fmla="*/ 15 h 37"/>
                  <a:gd name="T24" fmla="*/ 9 w 16"/>
                  <a:gd name="T25" fmla="*/ 17 h 37"/>
                  <a:gd name="T26" fmla="*/ 7 w 16"/>
                  <a:gd name="T27" fmla="*/ 21 h 37"/>
                  <a:gd name="T28" fmla="*/ 4 w 16"/>
                  <a:gd name="T29" fmla="*/ 20 h 37"/>
                  <a:gd name="T30" fmla="*/ 5 w 16"/>
                  <a:gd name="T31" fmla="*/ 16 h 37"/>
                  <a:gd name="T32" fmla="*/ 8 w 16"/>
                  <a:gd name="T33" fmla="*/ 7 h 37"/>
                  <a:gd name="T34" fmla="*/ 7 w 16"/>
                  <a:gd name="T35" fmla="*/ 4 h 37"/>
                  <a:gd name="T36" fmla="*/ 8 w 16"/>
                  <a:gd name="T37" fmla="*/ 0 h 37"/>
                  <a:gd name="T38" fmla="*/ 3 w 16"/>
                  <a:gd name="T39" fmla="*/ 7 h 37"/>
                  <a:gd name="T40" fmla="*/ 0 w 16"/>
                  <a:gd name="T41" fmla="*/ 16 h 37"/>
                  <a:gd name="T42" fmla="*/ 3 w 16"/>
                  <a:gd name="T43" fmla="*/ 20 h 37"/>
                  <a:gd name="T44" fmla="*/ 3 w 16"/>
                  <a:gd name="T45" fmla="*/ 21 h 37"/>
                  <a:gd name="T46" fmla="*/ 3 w 16"/>
                  <a:gd name="T47" fmla="*/ 25 h 37"/>
                  <a:gd name="T48" fmla="*/ 4 w 16"/>
                  <a:gd name="T49" fmla="*/ 29 h 37"/>
                  <a:gd name="T50" fmla="*/ 4 w 16"/>
                  <a:gd name="T51" fmla="*/ 34 h 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6" h="37">
                    <a:moveTo>
                      <a:pt x="3" y="26"/>
                    </a:moveTo>
                    <a:cubicBezTo>
                      <a:pt x="3" y="27"/>
                      <a:pt x="3" y="28"/>
                      <a:pt x="4" y="29"/>
                    </a:cubicBezTo>
                    <a:cubicBezTo>
                      <a:pt x="5" y="30"/>
                      <a:pt x="5" y="31"/>
                      <a:pt x="6" y="32"/>
                    </a:cubicBezTo>
                    <a:cubicBezTo>
                      <a:pt x="6" y="34"/>
                      <a:pt x="9" y="37"/>
                      <a:pt x="10" y="36"/>
                    </a:cubicBezTo>
                    <a:cubicBezTo>
                      <a:pt x="7" y="32"/>
                      <a:pt x="6" y="28"/>
                      <a:pt x="6" y="23"/>
                    </a:cubicBezTo>
                    <a:cubicBezTo>
                      <a:pt x="5" y="21"/>
                      <a:pt x="5" y="19"/>
                      <a:pt x="8" y="21"/>
                    </a:cubicBezTo>
                    <a:cubicBezTo>
                      <a:pt x="10" y="22"/>
                      <a:pt x="13" y="22"/>
                      <a:pt x="16" y="23"/>
                    </a:cubicBezTo>
                    <a:cubicBezTo>
                      <a:pt x="14" y="22"/>
                      <a:pt x="14" y="20"/>
                      <a:pt x="13" y="19"/>
                    </a:cubicBezTo>
                    <a:cubicBezTo>
                      <a:pt x="12" y="18"/>
                      <a:pt x="8" y="18"/>
                      <a:pt x="10" y="16"/>
                    </a:cubicBezTo>
                    <a:cubicBezTo>
                      <a:pt x="11" y="14"/>
                      <a:pt x="13" y="14"/>
                      <a:pt x="14" y="12"/>
                    </a:cubicBezTo>
                    <a:cubicBezTo>
                      <a:pt x="14" y="10"/>
                      <a:pt x="13" y="8"/>
                      <a:pt x="14" y="7"/>
                    </a:cubicBezTo>
                    <a:cubicBezTo>
                      <a:pt x="11" y="6"/>
                      <a:pt x="9" y="9"/>
                      <a:pt x="7" y="11"/>
                    </a:cubicBezTo>
                    <a:cubicBezTo>
                      <a:pt x="10" y="11"/>
                      <a:pt x="8" y="12"/>
                      <a:pt x="7" y="13"/>
                    </a:cubicBezTo>
                    <a:cubicBezTo>
                      <a:pt x="5" y="13"/>
                      <a:pt x="6" y="15"/>
                      <a:pt x="5" y="16"/>
                    </a:cubicBezTo>
                    <a:cubicBezTo>
                      <a:pt x="5" y="17"/>
                      <a:pt x="3" y="16"/>
                      <a:pt x="3" y="15"/>
                    </a:cubicBezTo>
                    <a:cubicBezTo>
                      <a:pt x="2" y="14"/>
                      <a:pt x="4" y="13"/>
                      <a:pt x="4" y="12"/>
                    </a:cubicBezTo>
                    <a:cubicBezTo>
                      <a:pt x="6" y="11"/>
                      <a:pt x="7" y="7"/>
                      <a:pt x="6" y="5"/>
                    </a:cubicBezTo>
                    <a:cubicBezTo>
                      <a:pt x="6" y="4"/>
                      <a:pt x="5" y="4"/>
                      <a:pt x="5" y="3"/>
                    </a:cubicBezTo>
                    <a:cubicBezTo>
                      <a:pt x="5" y="2"/>
                      <a:pt x="7" y="1"/>
                      <a:pt x="6" y="0"/>
                    </a:cubicBezTo>
                    <a:cubicBezTo>
                      <a:pt x="4" y="0"/>
                      <a:pt x="3" y="3"/>
                      <a:pt x="2" y="5"/>
                    </a:cubicBezTo>
                    <a:cubicBezTo>
                      <a:pt x="2" y="7"/>
                      <a:pt x="0" y="10"/>
                      <a:pt x="0" y="12"/>
                    </a:cubicBezTo>
                    <a:cubicBezTo>
                      <a:pt x="1" y="13"/>
                      <a:pt x="1" y="14"/>
                      <a:pt x="2" y="15"/>
                    </a:cubicBezTo>
                    <a:cubicBezTo>
                      <a:pt x="2" y="15"/>
                      <a:pt x="2" y="16"/>
                      <a:pt x="2" y="16"/>
                    </a:cubicBezTo>
                    <a:cubicBezTo>
                      <a:pt x="2" y="17"/>
                      <a:pt x="2" y="18"/>
                      <a:pt x="2" y="19"/>
                    </a:cubicBezTo>
                    <a:cubicBezTo>
                      <a:pt x="2" y="20"/>
                      <a:pt x="2" y="21"/>
                      <a:pt x="3" y="22"/>
                    </a:cubicBezTo>
                    <a:cubicBezTo>
                      <a:pt x="4" y="23"/>
                      <a:pt x="3" y="25"/>
                      <a:pt x="3" y="26"/>
                    </a:cubicBezTo>
                  </a:path>
                </a:pathLst>
              </a:custGeom>
              <a:solidFill>
                <a:srgbClr val="B3B3B3"/>
              </a:solidFill>
              <a:ln w="3175">
                <a:solidFill>
                  <a:schemeClr val="tx1"/>
                </a:solidFill>
                <a:round/>
                <a:headEnd/>
                <a:tailEnd/>
              </a:ln>
            </p:spPr>
            <p:txBody>
              <a:bodyPr/>
              <a:lstStyle/>
              <a:p>
                <a:endParaRPr lang="en-GB" sz="2400" dirty="0"/>
              </a:p>
            </p:txBody>
          </p:sp>
          <p:sp>
            <p:nvSpPr>
              <p:cNvPr id="1955" name="Freeform 3583"/>
              <p:cNvSpPr>
                <a:spLocks/>
              </p:cNvSpPr>
              <p:nvPr/>
            </p:nvSpPr>
            <p:spPr bwMode="auto">
              <a:xfrm>
                <a:off x="4507" y="2687"/>
                <a:ext cx="3" cy="2"/>
              </a:xfrm>
              <a:custGeom>
                <a:avLst/>
                <a:gdLst>
                  <a:gd name="T0" fmla="*/ 2 w 2"/>
                  <a:gd name="T1" fmla="*/ 0 h 1"/>
                  <a:gd name="T2" fmla="*/ 0 w 2"/>
                  <a:gd name="T3" fmla="*/ 2 h 1"/>
                  <a:gd name="T4" fmla="*/ 3 w 2"/>
                  <a:gd name="T5" fmla="*/ 0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1" y="0"/>
                      <a:pt x="0" y="0"/>
                      <a:pt x="0" y="1"/>
                    </a:cubicBezTo>
                    <a:cubicBezTo>
                      <a:pt x="1" y="1"/>
                      <a:pt x="1" y="1"/>
                      <a:pt x="2"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956" name="Freeform 3584"/>
              <p:cNvSpPr>
                <a:spLocks/>
              </p:cNvSpPr>
              <p:nvPr/>
            </p:nvSpPr>
            <p:spPr bwMode="auto">
              <a:xfrm>
                <a:off x="4507" y="2720"/>
                <a:ext cx="2" cy="2"/>
              </a:xfrm>
              <a:custGeom>
                <a:avLst/>
                <a:gdLst>
                  <a:gd name="T0" fmla="*/ 0 w 1"/>
                  <a:gd name="T1" fmla="*/ 0 h 1"/>
                  <a:gd name="T2" fmla="*/ 2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957" name="Freeform 3585"/>
              <p:cNvSpPr>
                <a:spLocks/>
              </p:cNvSpPr>
              <p:nvPr/>
            </p:nvSpPr>
            <p:spPr bwMode="auto">
              <a:xfrm>
                <a:off x="4509" y="2719"/>
                <a:ext cx="2" cy="1"/>
              </a:xfrm>
              <a:custGeom>
                <a:avLst/>
                <a:gdLst>
                  <a:gd name="T0" fmla="*/ 1 w 2"/>
                  <a:gd name="T1" fmla="*/ 0 h 1"/>
                  <a:gd name="T2" fmla="*/ 0 w 2"/>
                  <a:gd name="T3" fmla="*/ 1 h 1"/>
                  <a:gd name="T4" fmla="*/ 2 w 2"/>
                  <a:gd name="T5" fmla="*/ 1 h 1"/>
                  <a:gd name="T6" fmla="*/ 1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1" y="0"/>
                      <a:pt x="0" y="0"/>
                      <a:pt x="0" y="1"/>
                    </a:cubicBezTo>
                    <a:cubicBezTo>
                      <a:pt x="1" y="1"/>
                      <a:pt x="1" y="1"/>
                      <a:pt x="2"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958" name="Freeform 3586"/>
              <p:cNvSpPr>
                <a:spLocks/>
              </p:cNvSpPr>
              <p:nvPr/>
            </p:nvSpPr>
            <p:spPr bwMode="auto">
              <a:xfrm>
                <a:off x="4511" y="2715"/>
                <a:ext cx="3"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1" y="0"/>
                      <a:pt x="1" y="1"/>
                      <a:pt x="0" y="1"/>
                    </a:cubicBezTo>
                    <a:cubicBezTo>
                      <a:pt x="1" y="1"/>
                      <a:pt x="2" y="1"/>
                      <a:pt x="1" y="0"/>
                    </a:cubicBezTo>
                  </a:path>
                </a:pathLst>
              </a:custGeom>
              <a:solidFill>
                <a:srgbClr val="B3B3B3"/>
              </a:solidFill>
              <a:ln w="3175">
                <a:solidFill>
                  <a:schemeClr val="tx1"/>
                </a:solidFill>
                <a:round/>
                <a:headEnd/>
                <a:tailEnd/>
              </a:ln>
            </p:spPr>
            <p:txBody>
              <a:bodyPr/>
              <a:lstStyle/>
              <a:p>
                <a:endParaRPr lang="en-GB" sz="2400" dirty="0"/>
              </a:p>
            </p:txBody>
          </p:sp>
          <p:sp>
            <p:nvSpPr>
              <p:cNvPr id="1959" name="Freeform 3587"/>
              <p:cNvSpPr>
                <a:spLocks/>
              </p:cNvSpPr>
              <p:nvPr/>
            </p:nvSpPr>
            <p:spPr bwMode="auto">
              <a:xfrm>
                <a:off x="4510" y="2712"/>
                <a:ext cx="44" cy="19"/>
              </a:xfrm>
              <a:custGeom>
                <a:avLst/>
                <a:gdLst>
                  <a:gd name="T0" fmla="*/ 32 w 33"/>
                  <a:gd name="T1" fmla="*/ 12 h 14"/>
                  <a:gd name="T2" fmla="*/ 40 w 33"/>
                  <a:gd name="T3" fmla="*/ 16 h 14"/>
                  <a:gd name="T4" fmla="*/ 44 w 33"/>
                  <a:gd name="T5" fmla="*/ 14 h 14"/>
                  <a:gd name="T6" fmla="*/ 41 w 33"/>
                  <a:gd name="T7" fmla="*/ 10 h 14"/>
                  <a:gd name="T8" fmla="*/ 39 w 33"/>
                  <a:gd name="T9" fmla="*/ 5 h 14"/>
                  <a:gd name="T10" fmla="*/ 36 w 33"/>
                  <a:gd name="T11" fmla="*/ 4 h 14"/>
                  <a:gd name="T12" fmla="*/ 31 w 33"/>
                  <a:gd name="T13" fmla="*/ 3 h 14"/>
                  <a:gd name="T14" fmla="*/ 25 w 33"/>
                  <a:gd name="T15" fmla="*/ 0 h 14"/>
                  <a:gd name="T16" fmla="*/ 21 w 33"/>
                  <a:gd name="T17" fmla="*/ 3 h 14"/>
                  <a:gd name="T18" fmla="*/ 19 w 33"/>
                  <a:gd name="T19" fmla="*/ 1 h 14"/>
                  <a:gd name="T20" fmla="*/ 13 w 33"/>
                  <a:gd name="T21" fmla="*/ 1 h 14"/>
                  <a:gd name="T22" fmla="*/ 3 w 33"/>
                  <a:gd name="T23" fmla="*/ 12 h 14"/>
                  <a:gd name="T24" fmla="*/ 7 w 33"/>
                  <a:gd name="T25" fmla="*/ 5 h 14"/>
                  <a:gd name="T26" fmla="*/ 11 w 33"/>
                  <a:gd name="T27" fmla="*/ 11 h 14"/>
                  <a:gd name="T28" fmla="*/ 17 w 33"/>
                  <a:gd name="T29" fmla="*/ 10 h 14"/>
                  <a:gd name="T30" fmla="*/ 25 w 33"/>
                  <a:gd name="T31" fmla="*/ 10 h 14"/>
                  <a:gd name="T32" fmla="*/ 32 w 33"/>
                  <a:gd name="T33" fmla="*/ 12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3" h="14">
                    <a:moveTo>
                      <a:pt x="24" y="9"/>
                    </a:moveTo>
                    <a:cubicBezTo>
                      <a:pt x="26" y="10"/>
                      <a:pt x="28" y="11"/>
                      <a:pt x="30" y="12"/>
                    </a:cubicBezTo>
                    <a:cubicBezTo>
                      <a:pt x="33" y="14"/>
                      <a:pt x="33" y="11"/>
                      <a:pt x="33" y="10"/>
                    </a:cubicBezTo>
                    <a:cubicBezTo>
                      <a:pt x="33" y="8"/>
                      <a:pt x="31" y="8"/>
                      <a:pt x="31" y="7"/>
                    </a:cubicBezTo>
                    <a:cubicBezTo>
                      <a:pt x="31" y="6"/>
                      <a:pt x="31" y="5"/>
                      <a:pt x="29" y="4"/>
                    </a:cubicBezTo>
                    <a:cubicBezTo>
                      <a:pt x="28" y="3"/>
                      <a:pt x="28" y="2"/>
                      <a:pt x="27" y="3"/>
                    </a:cubicBezTo>
                    <a:cubicBezTo>
                      <a:pt x="25" y="3"/>
                      <a:pt x="24" y="3"/>
                      <a:pt x="23" y="2"/>
                    </a:cubicBezTo>
                    <a:cubicBezTo>
                      <a:pt x="22" y="1"/>
                      <a:pt x="20" y="0"/>
                      <a:pt x="19" y="0"/>
                    </a:cubicBezTo>
                    <a:cubicBezTo>
                      <a:pt x="18" y="1"/>
                      <a:pt x="17" y="2"/>
                      <a:pt x="16" y="2"/>
                    </a:cubicBezTo>
                    <a:cubicBezTo>
                      <a:pt x="15" y="2"/>
                      <a:pt x="14" y="2"/>
                      <a:pt x="14" y="1"/>
                    </a:cubicBezTo>
                    <a:cubicBezTo>
                      <a:pt x="14" y="1"/>
                      <a:pt x="10" y="1"/>
                      <a:pt x="10" y="1"/>
                    </a:cubicBezTo>
                    <a:cubicBezTo>
                      <a:pt x="5" y="1"/>
                      <a:pt x="0" y="4"/>
                      <a:pt x="2" y="9"/>
                    </a:cubicBezTo>
                    <a:cubicBezTo>
                      <a:pt x="2" y="8"/>
                      <a:pt x="3" y="4"/>
                      <a:pt x="5" y="4"/>
                    </a:cubicBezTo>
                    <a:cubicBezTo>
                      <a:pt x="5" y="6"/>
                      <a:pt x="7" y="8"/>
                      <a:pt x="8" y="8"/>
                    </a:cubicBezTo>
                    <a:cubicBezTo>
                      <a:pt x="9" y="8"/>
                      <a:pt x="14" y="4"/>
                      <a:pt x="13" y="7"/>
                    </a:cubicBezTo>
                    <a:cubicBezTo>
                      <a:pt x="14" y="7"/>
                      <a:pt x="19" y="9"/>
                      <a:pt x="19" y="7"/>
                    </a:cubicBezTo>
                    <a:cubicBezTo>
                      <a:pt x="20" y="6"/>
                      <a:pt x="24" y="7"/>
                      <a:pt x="24" y="9"/>
                    </a:cubicBezTo>
                  </a:path>
                </a:pathLst>
              </a:custGeom>
              <a:solidFill>
                <a:srgbClr val="B3B3B3"/>
              </a:solidFill>
              <a:ln w="3175">
                <a:solidFill>
                  <a:schemeClr val="tx1"/>
                </a:solidFill>
                <a:round/>
                <a:headEnd/>
                <a:tailEnd/>
              </a:ln>
            </p:spPr>
            <p:txBody>
              <a:bodyPr/>
              <a:lstStyle/>
              <a:p>
                <a:endParaRPr lang="en-GB" sz="2400" dirty="0"/>
              </a:p>
            </p:txBody>
          </p:sp>
          <p:sp>
            <p:nvSpPr>
              <p:cNvPr id="1960" name="Freeform 3588"/>
              <p:cNvSpPr>
                <a:spLocks/>
              </p:cNvSpPr>
              <p:nvPr/>
            </p:nvSpPr>
            <p:spPr bwMode="auto">
              <a:xfrm>
                <a:off x="4513" y="2724"/>
                <a:ext cx="5" cy="4"/>
              </a:xfrm>
              <a:custGeom>
                <a:avLst/>
                <a:gdLst>
                  <a:gd name="T0" fmla="*/ 1 w 4"/>
                  <a:gd name="T1" fmla="*/ 1 h 3"/>
                  <a:gd name="T2" fmla="*/ 0 w 4"/>
                  <a:gd name="T3" fmla="*/ 4 h 3"/>
                  <a:gd name="T4" fmla="*/ 4 w 4"/>
                  <a:gd name="T5" fmla="*/ 3 h 3"/>
                  <a:gd name="T6" fmla="*/ 5 w 4"/>
                  <a:gd name="T7" fmla="*/ 0 h 3"/>
                  <a:gd name="T8" fmla="*/ 1 w 4"/>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3">
                    <a:moveTo>
                      <a:pt x="1" y="1"/>
                    </a:moveTo>
                    <a:cubicBezTo>
                      <a:pt x="0" y="1"/>
                      <a:pt x="0" y="2"/>
                      <a:pt x="0" y="3"/>
                    </a:cubicBezTo>
                    <a:cubicBezTo>
                      <a:pt x="1" y="3"/>
                      <a:pt x="2" y="2"/>
                      <a:pt x="3" y="2"/>
                    </a:cubicBezTo>
                    <a:cubicBezTo>
                      <a:pt x="2" y="3"/>
                      <a:pt x="4" y="2"/>
                      <a:pt x="4" y="0"/>
                    </a:cubicBezTo>
                    <a:cubicBezTo>
                      <a:pt x="3" y="0"/>
                      <a:pt x="2" y="1"/>
                      <a:pt x="1" y="1"/>
                    </a:cubicBezTo>
                  </a:path>
                </a:pathLst>
              </a:custGeom>
              <a:solidFill>
                <a:srgbClr val="B3B3B3"/>
              </a:solidFill>
              <a:ln w="3175">
                <a:solidFill>
                  <a:schemeClr val="tx1"/>
                </a:solidFill>
                <a:round/>
                <a:headEnd/>
                <a:tailEnd/>
              </a:ln>
            </p:spPr>
            <p:txBody>
              <a:bodyPr/>
              <a:lstStyle/>
              <a:p>
                <a:endParaRPr lang="en-GB" sz="2400" dirty="0"/>
              </a:p>
            </p:txBody>
          </p:sp>
          <p:sp>
            <p:nvSpPr>
              <p:cNvPr id="1961" name="Freeform 3589"/>
              <p:cNvSpPr>
                <a:spLocks/>
              </p:cNvSpPr>
              <p:nvPr/>
            </p:nvSpPr>
            <p:spPr bwMode="auto">
              <a:xfrm>
                <a:off x="4517" y="2631"/>
                <a:ext cx="0" cy="1"/>
              </a:xfrm>
              <a:custGeom>
                <a:avLst/>
                <a:gdLst>
                  <a:gd name="T0" fmla="*/ 1 h 1"/>
                  <a:gd name="T1" fmla="*/ 0 h 1"/>
                  <a:gd name="T2" fmla="*/ 1 h 1"/>
                  <a:gd name="T3" fmla="*/ 0 60000 65536"/>
                  <a:gd name="T4" fmla="*/ 0 60000 65536"/>
                  <a:gd name="T5" fmla="*/ 0 60000 65536"/>
                </a:gdLst>
                <a:ahLst/>
                <a:cxnLst>
                  <a:cxn ang="T3">
                    <a:pos x="0" y="T0"/>
                  </a:cxn>
                  <a:cxn ang="T4">
                    <a:pos x="0" y="T1"/>
                  </a:cxn>
                  <a:cxn ang="T5">
                    <a:pos x="0" y="T2"/>
                  </a:cxn>
                </a:cxnLst>
                <a:rect l="0" t="0" r="r" b="b"/>
                <a:pathLst>
                  <a:path h="1">
                    <a:moveTo>
                      <a:pt x="0" y="1"/>
                    </a:moveTo>
                    <a:cubicBezTo>
                      <a:pt x="0" y="1"/>
                      <a:pt x="0" y="1"/>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962" name="Freeform 3590"/>
              <p:cNvSpPr>
                <a:spLocks/>
              </p:cNvSpPr>
              <p:nvPr/>
            </p:nvSpPr>
            <p:spPr bwMode="auto">
              <a:xfrm>
                <a:off x="4517" y="2627"/>
                <a:ext cx="7" cy="10"/>
              </a:xfrm>
              <a:custGeom>
                <a:avLst/>
                <a:gdLst>
                  <a:gd name="T0" fmla="*/ 1 w 6"/>
                  <a:gd name="T1" fmla="*/ 10 h 8"/>
                  <a:gd name="T2" fmla="*/ 5 w 6"/>
                  <a:gd name="T3" fmla="*/ 0 h 8"/>
                  <a:gd name="T4" fmla="*/ 2 w 6"/>
                  <a:gd name="T5" fmla="*/ 3 h 8"/>
                  <a:gd name="T6" fmla="*/ 1 w 6"/>
                  <a:gd name="T7" fmla="*/ 10 h 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8">
                    <a:moveTo>
                      <a:pt x="1" y="8"/>
                    </a:moveTo>
                    <a:cubicBezTo>
                      <a:pt x="5" y="7"/>
                      <a:pt x="6" y="4"/>
                      <a:pt x="4" y="0"/>
                    </a:cubicBezTo>
                    <a:cubicBezTo>
                      <a:pt x="4" y="1"/>
                      <a:pt x="2" y="2"/>
                      <a:pt x="2" y="2"/>
                    </a:cubicBezTo>
                    <a:cubicBezTo>
                      <a:pt x="0" y="4"/>
                      <a:pt x="0" y="6"/>
                      <a:pt x="1" y="8"/>
                    </a:cubicBezTo>
                  </a:path>
                </a:pathLst>
              </a:custGeom>
              <a:solidFill>
                <a:srgbClr val="B3B3B3"/>
              </a:solidFill>
              <a:ln w="3175">
                <a:solidFill>
                  <a:schemeClr val="tx1"/>
                </a:solidFill>
                <a:round/>
                <a:headEnd/>
                <a:tailEnd/>
              </a:ln>
            </p:spPr>
            <p:txBody>
              <a:bodyPr/>
              <a:lstStyle/>
              <a:p>
                <a:endParaRPr lang="en-GB" sz="2400" dirty="0"/>
              </a:p>
            </p:txBody>
          </p:sp>
          <p:sp>
            <p:nvSpPr>
              <p:cNvPr id="1963" name="Freeform 3591"/>
              <p:cNvSpPr>
                <a:spLocks/>
              </p:cNvSpPr>
              <p:nvPr/>
            </p:nvSpPr>
            <p:spPr bwMode="auto">
              <a:xfrm>
                <a:off x="4519" y="2724"/>
                <a:ext cx="2" cy="2"/>
              </a:xfrm>
              <a:custGeom>
                <a:avLst/>
                <a:gdLst>
                  <a:gd name="T0" fmla="*/ 0 w 1"/>
                  <a:gd name="T1" fmla="*/ 0 h 1"/>
                  <a:gd name="T2" fmla="*/ 0 w 1"/>
                  <a:gd name="T3" fmla="*/ 2 h 1"/>
                  <a:gd name="T4" fmla="*/ 2 w 1"/>
                  <a:gd name="T5" fmla="*/ 0 h 1"/>
                  <a:gd name="T6" fmla="*/ 0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0"/>
                    </a:moveTo>
                    <a:cubicBezTo>
                      <a:pt x="0" y="0"/>
                      <a:pt x="0" y="1"/>
                      <a:pt x="0" y="1"/>
                    </a:cubicBezTo>
                    <a:cubicBezTo>
                      <a:pt x="1" y="1"/>
                      <a:pt x="1" y="1"/>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964" name="Freeform 3592"/>
              <p:cNvSpPr>
                <a:spLocks/>
              </p:cNvSpPr>
              <p:nvPr/>
            </p:nvSpPr>
            <p:spPr bwMode="auto">
              <a:xfrm>
                <a:off x="4522" y="2724"/>
                <a:ext cx="1" cy="3"/>
              </a:xfrm>
              <a:custGeom>
                <a:avLst/>
                <a:gdLst>
                  <a:gd name="T0" fmla="*/ 0 w 1"/>
                  <a:gd name="T1" fmla="*/ 0 h 2"/>
                  <a:gd name="T2" fmla="*/ 1 w 1"/>
                  <a:gd name="T3" fmla="*/ 2 h 2"/>
                  <a:gd name="T4" fmla="*/ 0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0" y="0"/>
                    </a:moveTo>
                    <a:cubicBezTo>
                      <a:pt x="0" y="1"/>
                      <a:pt x="0" y="2"/>
                      <a:pt x="1" y="1"/>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965" name="Freeform 3593"/>
              <p:cNvSpPr>
                <a:spLocks/>
              </p:cNvSpPr>
              <p:nvPr/>
            </p:nvSpPr>
            <p:spPr bwMode="auto">
              <a:xfrm>
                <a:off x="4534" y="2669"/>
                <a:ext cx="2" cy="2"/>
              </a:xfrm>
              <a:custGeom>
                <a:avLst/>
                <a:gdLst>
                  <a:gd name="T0" fmla="*/ 0 w 2"/>
                  <a:gd name="T1" fmla="*/ 0 h 2"/>
                  <a:gd name="T2" fmla="*/ 2 w 2"/>
                  <a:gd name="T3" fmla="*/ 2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0" y="1"/>
                      <a:pt x="1" y="1"/>
                      <a:pt x="2" y="2"/>
                    </a:cubicBezTo>
                    <a:cubicBezTo>
                      <a:pt x="1" y="1"/>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966" name="Freeform 3594"/>
              <p:cNvSpPr>
                <a:spLocks/>
              </p:cNvSpPr>
              <p:nvPr/>
            </p:nvSpPr>
            <p:spPr bwMode="auto">
              <a:xfrm>
                <a:off x="4539" y="2694"/>
                <a:ext cx="9" cy="8"/>
              </a:xfrm>
              <a:custGeom>
                <a:avLst/>
                <a:gdLst>
                  <a:gd name="T0" fmla="*/ 3 w 7"/>
                  <a:gd name="T1" fmla="*/ 7 h 6"/>
                  <a:gd name="T2" fmla="*/ 6 w 7"/>
                  <a:gd name="T3" fmla="*/ 8 h 6"/>
                  <a:gd name="T4" fmla="*/ 9 w 7"/>
                  <a:gd name="T5" fmla="*/ 7 h 6"/>
                  <a:gd name="T6" fmla="*/ 9 w 7"/>
                  <a:gd name="T7" fmla="*/ 3 h 6"/>
                  <a:gd name="T8" fmla="*/ 0 w 7"/>
                  <a:gd name="T9" fmla="*/ 4 h 6"/>
                  <a:gd name="T10" fmla="*/ 3 w 7"/>
                  <a:gd name="T11" fmla="*/ 7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6">
                    <a:moveTo>
                      <a:pt x="2" y="5"/>
                    </a:moveTo>
                    <a:cubicBezTo>
                      <a:pt x="3" y="5"/>
                      <a:pt x="4" y="5"/>
                      <a:pt x="5" y="6"/>
                    </a:cubicBezTo>
                    <a:cubicBezTo>
                      <a:pt x="5" y="6"/>
                      <a:pt x="6" y="5"/>
                      <a:pt x="7" y="5"/>
                    </a:cubicBezTo>
                    <a:cubicBezTo>
                      <a:pt x="6" y="4"/>
                      <a:pt x="7" y="3"/>
                      <a:pt x="7" y="2"/>
                    </a:cubicBezTo>
                    <a:cubicBezTo>
                      <a:pt x="6" y="0"/>
                      <a:pt x="2" y="3"/>
                      <a:pt x="0" y="3"/>
                    </a:cubicBezTo>
                    <a:cubicBezTo>
                      <a:pt x="0" y="4"/>
                      <a:pt x="1" y="5"/>
                      <a:pt x="2" y="5"/>
                    </a:cubicBezTo>
                  </a:path>
                </a:pathLst>
              </a:custGeom>
              <a:solidFill>
                <a:srgbClr val="B3B3B3"/>
              </a:solidFill>
              <a:ln w="3175">
                <a:solidFill>
                  <a:schemeClr val="tx1"/>
                </a:solidFill>
                <a:round/>
                <a:headEnd/>
                <a:tailEnd/>
              </a:ln>
            </p:spPr>
            <p:txBody>
              <a:bodyPr/>
              <a:lstStyle/>
              <a:p>
                <a:endParaRPr lang="en-GB" sz="2400" dirty="0"/>
              </a:p>
            </p:txBody>
          </p:sp>
          <p:sp>
            <p:nvSpPr>
              <p:cNvPr id="1967" name="Freeform 3595"/>
              <p:cNvSpPr>
                <a:spLocks/>
              </p:cNvSpPr>
              <p:nvPr/>
            </p:nvSpPr>
            <p:spPr bwMode="auto">
              <a:xfrm>
                <a:off x="4539" y="2687"/>
                <a:ext cx="3" cy="2"/>
              </a:xfrm>
              <a:custGeom>
                <a:avLst/>
                <a:gdLst>
                  <a:gd name="T0" fmla="*/ 2 w 2"/>
                  <a:gd name="T1" fmla="*/ 0 h 1"/>
                  <a:gd name="T2" fmla="*/ 0 w 2"/>
                  <a:gd name="T3" fmla="*/ 0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1" y="0"/>
                      <a:pt x="1" y="0"/>
                      <a:pt x="0" y="0"/>
                    </a:cubicBezTo>
                    <a:cubicBezTo>
                      <a:pt x="1" y="1"/>
                      <a:pt x="2" y="1"/>
                      <a:pt x="1" y="0"/>
                    </a:cubicBezTo>
                  </a:path>
                </a:pathLst>
              </a:custGeom>
              <a:solidFill>
                <a:srgbClr val="B3B3B3"/>
              </a:solidFill>
              <a:ln w="3175">
                <a:solidFill>
                  <a:schemeClr val="tx1"/>
                </a:solidFill>
                <a:round/>
                <a:headEnd/>
                <a:tailEnd/>
              </a:ln>
            </p:spPr>
            <p:txBody>
              <a:bodyPr/>
              <a:lstStyle/>
              <a:p>
                <a:endParaRPr lang="en-GB" sz="2400" dirty="0"/>
              </a:p>
            </p:txBody>
          </p:sp>
          <p:sp>
            <p:nvSpPr>
              <p:cNvPr id="1968" name="Freeform 3596"/>
              <p:cNvSpPr>
                <a:spLocks/>
              </p:cNvSpPr>
              <p:nvPr/>
            </p:nvSpPr>
            <p:spPr bwMode="auto">
              <a:xfrm>
                <a:off x="4544" y="2669"/>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1"/>
                      <a:pt x="0" y="1"/>
                      <a:pt x="0"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969" name="Freeform 3597"/>
              <p:cNvSpPr>
                <a:spLocks/>
              </p:cNvSpPr>
              <p:nvPr/>
            </p:nvSpPr>
            <p:spPr bwMode="auto">
              <a:xfrm>
                <a:off x="4547" y="2668"/>
                <a:ext cx="14" cy="9"/>
              </a:xfrm>
              <a:custGeom>
                <a:avLst/>
                <a:gdLst>
                  <a:gd name="T0" fmla="*/ 5 w 11"/>
                  <a:gd name="T1" fmla="*/ 8 h 7"/>
                  <a:gd name="T2" fmla="*/ 4 w 11"/>
                  <a:gd name="T3" fmla="*/ 3 h 7"/>
                  <a:gd name="T4" fmla="*/ 8 w 11"/>
                  <a:gd name="T5" fmla="*/ 5 h 7"/>
                  <a:gd name="T6" fmla="*/ 11 w 11"/>
                  <a:gd name="T7" fmla="*/ 6 h 7"/>
                  <a:gd name="T8" fmla="*/ 11 w 11"/>
                  <a:gd name="T9" fmla="*/ 3 h 7"/>
                  <a:gd name="T10" fmla="*/ 0 w 11"/>
                  <a:gd name="T11" fmla="*/ 4 h 7"/>
                  <a:gd name="T12" fmla="*/ 0 w 11"/>
                  <a:gd name="T13" fmla="*/ 4 h 7"/>
                  <a:gd name="T14" fmla="*/ 3 w 11"/>
                  <a:gd name="T15" fmla="*/ 8 h 7"/>
                  <a:gd name="T16" fmla="*/ 5 w 11"/>
                  <a:gd name="T17" fmla="*/ 5 h 7"/>
                  <a:gd name="T18" fmla="*/ 5 w 11"/>
                  <a:gd name="T19" fmla="*/ 8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 h="7">
                    <a:moveTo>
                      <a:pt x="4" y="6"/>
                    </a:moveTo>
                    <a:cubicBezTo>
                      <a:pt x="9" y="7"/>
                      <a:pt x="4" y="3"/>
                      <a:pt x="3" y="2"/>
                    </a:cubicBezTo>
                    <a:cubicBezTo>
                      <a:pt x="5" y="2"/>
                      <a:pt x="5" y="3"/>
                      <a:pt x="6" y="4"/>
                    </a:cubicBezTo>
                    <a:cubicBezTo>
                      <a:pt x="7" y="6"/>
                      <a:pt x="8" y="4"/>
                      <a:pt x="9" y="5"/>
                    </a:cubicBezTo>
                    <a:cubicBezTo>
                      <a:pt x="11" y="6"/>
                      <a:pt x="11" y="3"/>
                      <a:pt x="9" y="2"/>
                    </a:cubicBezTo>
                    <a:cubicBezTo>
                      <a:pt x="8" y="1"/>
                      <a:pt x="0" y="0"/>
                      <a:pt x="0" y="3"/>
                    </a:cubicBezTo>
                    <a:cubicBezTo>
                      <a:pt x="2" y="2"/>
                      <a:pt x="1" y="4"/>
                      <a:pt x="0" y="3"/>
                    </a:cubicBezTo>
                    <a:cubicBezTo>
                      <a:pt x="1" y="5"/>
                      <a:pt x="3" y="4"/>
                      <a:pt x="2" y="6"/>
                    </a:cubicBezTo>
                    <a:cubicBezTo>
                      <a:pt x="3" y="5"/>
                      <a:pt x="3" y="5"/>
                      <a:pt x="4" y="4"/>
                    </a:cubicBezTo>
                    <a:cubicBezTo>
                      <a:pt x="4" y="5"/>
                      <a:pt x="4" y="6"/>
                      <a:pt x="4" y="6"/>
                    </a:cubicBezTo>
                  </a:path>
                </a:pathLst>
              </a:custGeom>
              <a:solidFill>
                <a:srgbClr val="B3B3B3"/>
              </a:solidFill>
              <a:ln w="3175">
                <a:solidFill>
                  <a:schemeClr val="tx1"/>
                </a:solidFill>
                <a:round/>
                <a:headEnd/>
                <a:tailEnd/>
              </a:ln>
            </p:spPr>
            <p:txBody>
              <a:bodyPr/>
              <a:lstStyle/>
              <a:p>
                <a:endParaRPr lang="en-GB" sz="2400" dirty="0"/>
              </a:p>
            </p:txBody>
          </p:sp>
          <p:sp>
            <p:nvSpPr>
              <p:cNvPr id="1970" name="Freeform 3598"/>
              <p:cNvSpPr>
                <a:spLocks/>
              </p:cNvSpPr>
              <p:nvPr/>
            </p:nvSpPr>
            <p:spPr bwMode="auto">
              <a:xfrm>
                <a:off x="4548" y="2681"/>
                <a:ext cx="7" cy="4"/>
              </a:xfrm>
              <a:custGeom>
                <a:avLst/>
                <a:gdLst>
                  <a:gd name="T0" fmla="*/ 0 w 5"/>
                  <a:gd name="T1" fmla="*/ 1 h 3"/>
                  <a:gd name="T2" fmla="*/ 7 w 5"/>
                  <a:gd name="T3" fmla="*/ 0 h 3"/>
                  <a:gd name="T4" fmla="*/ 0 w 5"/>
                  <a:gd name="T5" fmla="*/ 1 h 3"/>
                  <a:gd name="T6" fmla="*/ 0 60000 65536"/>
                  <a:gd name="T7" fmla="*/ 0 60000 65536"/>
                  <a:gd name="T8" fmla="*/ 0 60000 65536"/>
                </a:gdLst>
                <a:ahLst/>
                <a:cxnLst>
                  <a:cxn ang="T6">
                    <a:pos x="T0" y="T1"/>
                  </a:cxn>
                  <a:cxn ang="T7">
                    <a:pos x="T2" y="T3"/>
                  </a:cxn>
                  <a:cxn ang="T8">
                    <a:pos x="T4" y="T5"/>
                  </a:cxn>
                </a:cxnLst>
                <a:rect l="0" t="0" r="r" b="b"/>
                <a:pathLst>
                  <a:path w="5" h="3">
                    <a:moveTo>
                      <a:pt x="0" y="1"/>
                    </a:moveTo>
                    <a:cubicBezTo>
                      <a:pt x="0" y="3"/>
                      <a:pt x="5" y="2"/>
                      <a:pt x="5" y="0"/>
                    </a:cubicBezTo>
                    <a:cubicBezTo>
                      <a:pt x="4" y="1"/>
                      <a:pt x="2" y="0"/>
                      <a:pt x="0" y="1"/>
                    </a:cubicBezTo>
                  </a:path>
                </a:pathLst>
              </a:custGeom>
              <a:solidFill>
                <a:srgbClr val="B3B3B3"/>
              </a:solidFill>
              <a:ln w="3175">
                <a:solidFill>
                  <a:schemeClr val="tx1"/>
                </a:solidFill>
                <a:round/>
                <a:headEnd/>
                <a:tailEnd/>
              </a:ln>
            </p:spPr>
            <p:txBody>
              <a:bodyPr/>
              <a:lstStyle/>
              <a:p>
                <a:endParaRPr lang="en-GB" sz="2400" dirty="0"/>
              </a:p>
            </p:txBody>
          </p:sp>
          <p:sp>
            <p:nvSpPr>
              <p:cNvPr id="1971" name="Freeform 3599"/>
              <p:cNvSpPr>
                <a:spLocks/>
              </p:cNvSpPr>
              <p:nvPr/>
            </p:nvSpPr>
            <p:spPr bwMode="auto">
              <a:xfrm>
                <a:off x="4550" y="2675"/>
                <a:ext cx="4" cy="3"/>
              </a:xfrm>
              <a:custGeom>
                <a:avLst/>
                <a:gdLst>
                  <a:gd name="T0" fmla="*/ 1 w 3"/>
                  <a:gd name="T1" fmla="*/ 0 h 2"/>
                  <a:gd name="T2" fmla="*/ 0 w 3"/>
                  <a:gd name="T3" fmla="*/ 2 h 2"/>
                  <a:gd name="T4" fmla="*/ 1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1" y="0"/>
                    </a:moveTo>
                    <a:cubicBezTo>
                      <a:pt x="1" y="0"/>
                      <a:pt x="0" y="1"/>
                      <a:pt x="0" y="1"/>
                    </a:cubicBezTo>
                    <a:cubicBezTo>
                      <a:pt x="1" y="2"/>
                      <a:pt x="3" y="0"/>
                      <a:pt x="1" y="0"/>
                    </a:cubicBezTo>
                  </a:path>
                </a:pathLst>
              </a:custGeom>
              <a:solidFill>
                <a:srgbClr val="B3B3B3"/>
              </a:solidFill>
              <a:ln w="3175">
                <a:solidFill>
                  <a:schemeClr val="tx1"/>
                </a:solidFill>
                <a:round/>
                <a:headEnd/>
                <a:tailEnd/>
              </a:ln>
            </p:spPr>
            <p:txBody>
              <a:bodyPr/>
              <a:lstStyle/>
              <a:p>
                <a:endParaRPr lang="en-GB" sz="2400" dirty="0"/>
              </a:p>
            </p:txBody>
          </p:sp>
          <p:sp>
            <p:nvSpPr>
              <p:cNvPr id="1972" name="Freeform 3600"/>
              <p:cNvSpPr>
                <a:spLocks/>
              </p:cNvSpPr>
              <p:nvPr/>
            </p:nvSpPr>
            <p:spPr bwMode="auto">
              <a:xfrm>
                <a:off x="4550" y="2683"/>
                <a:ext cx="10" cy="8"/>
              </a:xfrm>
              <a:custGeom>
                <a:avLst/>
                <a:gdLst>
                  <a:gd name="T0" fmla="*/ 5 w 8"/>
                  <a:gd name="T1" fmla="*/ 0 h 6"/>
                  <a:gd name="T2" fmla="*/ 5 w 8"/>
                  <a:gd name="T3" fmla="*/ 7 h 6"/>
                  <a:gd name="T4" fmla="*/ 5 w 8"/>
                  <a:gd name="T5" fmla="*/ 0 h 6"/>
                  <a:gd name="T6" fmla="*/ 0 60000 65536"/>
                  <a:gd name="T7" fmla="*/ 0 60000 65536"/>
                  <a:gd name="T8" fmla="*/ 0 60000 65536"/>
                </a:gdLst>
                <a:ahLst/>
                <a:cxnLst>
                  <a:cxn ang="T6">
                    <a:pos x="T0" y="T1"/>
                  </a:cxn>
                  <a:cxn ang="T7">
                    <a:pos x="T2" y="T3"/>
                  </a:cxn>
                  <a:cxn ang="T8">
                    <a:pos x="T4" y="T5"/>
                  </a:cxn>
                </a:cxnLst>
                <a:rect l="0" t="0" r="r" b="b"/>
                <a:pathLst>
                  <a:path w="8" h="6">
                    <a:moveTo>
                      <a:pt x="4" y="0"/>
                    </a:moveTo>
                    <a:cubicBezTo>
                      <a:pt x="0" y="0"/>
                      <a:pt x="2" y="3"/>
                      <a:pt x="4" y="5"/>
                    </a:cubicBezTo>
                    <a:cubicBezTo>
                      <a:pt x="5" y="6"/>
                      <a:pt x="8" y="0"/>
                      <a:pt x="4" y="0"/>
                    </a:cubicBezTo>
                  </a:path>
                </a:pathLst>
              </a:custGeom>
              <a:solidFill>
                <a:srgbClr val="B3B3B3"/>
              </a:solidFill>
              <a:ln w="3175">
                <a:solidFill>
                  <a:schemeClr val="tx1"/>
                </a:solidFill>
                <a:round/>
                <a:headEnd/>
                <a:tailEnd/>
              </a:ln>
            </p:spPr>
            <p:txBody>
              <a:bodyPr/>
              <a:lstStyle/>
              <a:p>
                <a:endParaRPr lang="en-GB" sz="2400" dirty="0"/>
              </a:p>
            </p:txBody>
          </p:sp>
          <p:sp>
            <p:nvSpPr>
              <p:cNvPr id="1973" name="Freeform 3601"/>
              <p:cNvSpPr>
                <a:spLocks/>
              </p:cNvSpPr>
              <p:nvPr/>
            </p:nvSpPr>
            <p:spPr bwMode="auto">
              <a:xfrm>
                <a:off x="4557" y="2685"/>
                <a:ext cx="2" cy="1"/>
              </a:xfrm>
              <a:custGeom>
                <a:avLst/>
                <a:gdLst>
                  <a:gd name="T0" fmla="*/ 2 w 1"/>
                  <a:gd name="T1" fmla="*/ 0 h 1"/>
                  <a:gd name="T2" fmla="*/ 0 w 1"/>
                  <a:gd name="T3" fmla="*/ 1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0"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974" name="Freeform 3602"/>
              <p:cNvSpPr>
                <a:spLocks/>
              </p:cNvSpPr>
              <p:nvPr/>
            </p:nvSpPr>
            <p:spPr bwMode="auto">
              <a:xfrm>
                <a:off x="4559" y="2734"/>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0"/>
                      <a:pt x="0" y="1"/>
                      <a:pt x="1"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975" name="Freeform 3603"/>
              <p:cNvSpPr>
                <a:spLocks/>
              </p:cNvSpPr>
              <p:nvPr/>
            </p:nvSpPr>
            <p:spPr bwMode="auto">
              <a:xfrm>
                <a:off x="4560" y="2731"/>
                <a:ext cx="1" cy="1"/>
              </a:xfrm>
              <a:custGeom>
                <a:avLst/>
                <a:gdLst>
                  <a:gd name="T0" fmla="*/ 1 w 1"/>
                  <a:gd name="T1" fmla="*/ 0 h 1"/>
                  <a:gd name="T2" fmla="*/ 1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1"/>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976" name="Freeform 3604"/>
              <p:cNvSpPr>
                <a:spLocks/>
              </p:cNvSpPr>
              <p:nvPr/>
            </p:nvSpPr>
            <p:spPr bwMode="auto">
              <a:xfrm>
                <a:off x="4586" y="2734"/>
                <a:ext cx="6" cy="2"/>
              </a:xfrm>
              <a:custGeom>
                <a:avLst/>
                <a:gdLst>
                  <a:gd name="T0" fmla="*/ 2 w 4"/>
                  <a:gd name="T1" fmla="*/ 0 h 2"/>
                  <a:gd name="T2" fmla="*/ 6 w 4"/>
                  <a:gd name="T3" fmla="*/ 2 h 2"/>
                  <a:gd name="T4" fmla="*/ 2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1" y="0"/>
                    </a:moveTo>
                    <a:cubicBezTo>
                      <a:pt x="0" y="1"/>
                      <a:pt x="3" y="2"/>
                      <a:pt x="4" y="2"/>
                    </a:cubicBezTo>
                    <a:cubicBezTo>
                      <a:pt x="3" y="1"/>
                      <a:pt x="2" y="1"/>
                      <a:pt x="1" y="0"/>
                    </a:cubicBezTo>
                  </a:path>
                </a:pathLst>
              </a:custGeom>
              <a:solidFill>
                <a:srgbClr val="B3B3B3"/>
              </a:solidFill>
              <a:ln w="3175">
                <a:solidFill>
                  <a:schemeClr val="tx1"/>
                </a:solidFill>
                <a:round/>
                <a:headEnd/>
                <a:tailEnd/>
              </a:ln>
            </p:spPr>
            <p:txBody>
              <a:bodyPr/>
              <a:lstStyle/>
              <a:p>
                <a:endParaRPr lang="en-GB" sz="2400" dirty="0"/>
              </a:p>
            </p:txBody>
          </p:sp>
          <p:sp>
            <p:nvSpPr>
              <p:cNvPr id="1977" name="Freeform 3605"/>
              <p:cNvSpPr>
                <a:spLocks/>
              </p:cNvSpPr>
              <p:nvPr/>
            </p:nvSpPr>
            <p:spPr bwMode="auto">
              <a:xfrm>
                <a:off x="4444" y="2810"/>
                <a:ext cx="26" cy="23"/>
              </a:xfrm>
              <a:custGeom>
                <a:avLst/>
                <a:gdLst>
                  <a:gd name="T0" fmla="*/ 1 w 20"/>
                  <a:gd name="T1" fmla="*/ 18 h 17"/>
                  <a:gd name="T2" fmla="*/ 3 w 20"/>
                  <a:gd name="T3" fmla="*/ 18 h 17"/>
                  <a:gd name="T4" fmla="*/ 0 w 20"/>
                  <a:gd name="T5" fmla="*/ 23 h 17"/>
                  <a:gd name="T6" fmla="*/ 4 w 20"/>
                  <a:gd name="T7" fmla="*/ 23 h 17"/>
                  <a:gd name="T8" fmla="*/ 10 w 20"/>
                  <a:gd name="T9" fmla="*/ 20 h 17"/>
                  <a:gd name="T10" fmla="*/ 17 w 20"/>
                  <a:gd name="T11" fmla="*/ 16 h 17"/>
                  <a:gd name="T12" fmla="*/ 21 w 20"/>
                  <a:gd name="T13" fmla="*/ 11 h 17"/>
                  <a:gd name="T14" fmla="*/ 23 w 20"/>
                  <a:gd name="T15" fmla="*/ 9 h 17"/>
                  <a:gd name="T16" fmla="*/ 23 w 20"/>
                  <a:gd name="T17" fmla="*/ 8 h 17"/>
                  <a:gd name="T18" fmla="*/ 23 w 20"/>
                  <a:gd name="T19" fmla="*/ 4 h 17"/>
                  <a:gd name="T20" fmla="*/ 22 w 20"/>
                  <a:gd name="T21" fmla="*/ 0 h 17"/>
                  <a:gd name="T22" fmla="*/ 14 w 20"/>
                  <a:gd name="T23" fmla="*/ 4 h 17"/>
                  <a:gd name="T24" fmla="*/ 13 w 20"/>
                  <a:gd name="T25" fmla="*/ 9 h 17"/>
                  <a:gd name="T26" fmla="*/ 10 w 20"/>
                  <a:gd name="T27" fmla="*/ 9 h 17"/>
                  <a:gd name="T28" fmla="*/ 7 w 20"/>
                  <a:gd name="T29" fmla="*/ 8 h 17"/>
                  <a:gd name="T30" fmla="*/ 1 w 20"/>
                  <a:gd name="T31" fmla="*/ 18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0" h="17">
                    <a:moveTo>
                      <a:pt x="1" y="13"/>
                    </a:moveTo>
                    <a:cubicBezTo>
                      <a:pt x="2" y="13"/>
                      <a:pt x="2" y="14"/>
                      <a:pt x="2" y="13"/>
                    </a:cubicBezTo>
                    <a:cubicBezTo>
                      <a:pt x="3" y="15"/>
                      <a:pt x="0" y="15"/>
                      <a:pt x="0" y="17"/>
                    </a:cubicBezTo>
                    <a:cubicBezTo>
                      <a:pt x="1" y="17"/>
                      <a:pt x="2" y="17"/>
                      <a:pt x="3" y="17"/>
                    </a:cubicBezTo>
                    <a:cubicBezTo>
                      <a:pt x="5" y="17"/>
                      <a:pt x="6" y="15"/>
                      <a:pt x="8" y="15"/>
                    </a:cubicBezTo>
                    <a:cubicBezTo>
                      <a:pt x="10" y="15"/>
                      <a:pt x="11" y="14"/>
                      <a:pt x="13" y="12"/>
                    </a:cubicBezTo>
                    <a:cubicBezTo>
                      <a:pt x="14" y="11"/>
                      <a:pt x="16" y="9"/>
                      <a:pt x="16" y="8"/>
                    </a:cubicBezTo>
                    <a:cubicBezTo>
                      <a:pt x="17" y="5"/>
                      <a:pt x="16" y="7"/>
                      <a:pt x="18" y="7"/>
                    </a:cubicBezTo>
                    <a:cubicBezTo>
                      <a:pt x="18" y="7"/>
                      <a:pt x="18" y="7"/>
                      <a:pt x="18" y="6"/>
                    </a:cubicBezTo>
                    <a:cubicBezTo>
                      <a:pt x="18" y="6"/>
                      <a:pt x="18" y="4"/>
                      <a:pt x="18" y="3"/>
                    </a:cubicBezTo>
                    <a:cubicBezTo>
                      <a:pt x="20" y="0"/>
                      <a:pt x="17" y="0"/>
                      <a:pt x="17" y="0"/>
                    </a:cubicBezTo>
                    <a:cubicBezTo>
                      <a:pt x="13" y="1"/>
                      <a:pt x="16" y="2"/>
                      <a:pt x="11" y="3"/>
                    </a:cubicBezTo>
                    <a:cubicBezTo>
                      <a:pt x="10" y="3"/>
                      <a:pt x="11" y="7"/>
                      <a:pt x="10" y="7"/>
                    </a:cubicBezTo>
                    <a:cubicBezTo>
                      <a:pt x="9" y="8"/>
                      <a:pt x="9" y="6"/>
                      <a:pt x="8" y="7"/>
                    </a:cubicBezTo>
                    <a:cubicBezTo>
                      <a:pt x="8" y="8"/>
                      <a:pt x="6" y="5"/>
                      <a:pt x="5" y="6"/>
                    </a:cubicBezTo>
                    <a:cubicBezTo>
                      <a:pt x="5" y="7"/>
                      <a:pt x="2" y="12"/>
                      <a:pt x="1" y="13"/>
                    </a:cubicBezTo>
                  </a:path>
                </a:pathLst>
              </a:custGeom>
              <a:solidFill>
                <a:srgbClr val="B3B3B3"/>
              </a:solidFill>
              <a:ln w="3175">
                <a:solidFill>
                  <a:schemeClr val="tx1"/>
                </a:solidFill>
                <a:round/>
                <a:headEnd/>
                <a:tailEnd/>
              </a:ln>
            </p:spPr>
            <p:txBody>
              <a:bodyPr/>
              <a:lstStyle/>
              <a:p>
                <a:endParaRPr lang="en-GB" sz="2400" dirty="0"/>
              </a:p>
            </p:txBody>
          </p:sp>
          <p:sp>
            <p:nvSpPr>
              <p:cNvPr id="1978" name="Freeform 3606"/>
              <p:cNvSpPr>
                <a:spLocks/>
              </p:cNvSpPr>
              <p:nvPr/>
            </p:nvSpPr>
            <p:spPr bwMode="auto">
              <a:xfrm>
                <a:off x="4385" y="2797"/>
                <a:ext cx="1" cy="3"/>
              </a:xfrm>
              <a:custGeom>
                <a:avLst/>
                <a:gdLst>
                  <a:gd name="T0" fmla="*/ 0 w 1"/>
                  <a:gd name="T1" fmla="*/ 0 h 2"/>
                  <a:gd name="T2" fmla="*/ 0 w 1"/>
                  <a:gd name="T3" fmla="*/ 3 h 2"/>
                  <a:gd name="T4" fmla="*/ 0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0" y="0"/>
                    </a:moveTo>
                    <a:cubicBezTo>
                      <a:pt x="0" y="1"/>
                      <a:pt x="0" y="1"/>
                      <a:pt x="0" y="2"/>
                    </a:cubicBezTo>
                    <a:cubicBezTo>
                      <a:pt x="1" y="2"/>
                      <a:pt x="1" y="1"/>
                      <a:pt x="0" y="0"/>
                    </a:cubicBezTo>
                  </a:path>
                </a:pathLst>
              </a:custGeom>
              <a:solidFill>
                <a:srgbClr val="B3B3B3"/>
              </a:solidFill>
              <a:ln w="3175">
                <a:solidFill>
                  <a:schemeClr val="tx1"/>
                </a:solidFill>
                <a:round/>
                <a:headEnd/>
                <a:tailEnd/>
              </a:ln>
            </p:spPr>
            <p:txBody>
              <a:bodyPr/>
              <a:lstStyle/>
              <a:p>
                <a:endParaRPr lang="en-GB" sz="2400" dirty="0"/>
              </a:p>
            </p:txBody>
          </p:sp>
          <p:sp>
            <p:nvSpPr>
              <p:cNvPr id="1979" name="Freeform 3607"/>
              <p:cNvSpPr>
                <a:spLocks/>
              </p:cNvSpPr>
              <p:nvPr/>
            </p:nvSpPr>
            <p:spPr bwMode="auto">
              <a:xfrm>
                <a:off x="4192" y="2772"/>
                <a:ext cx="3" cy="2"/>
              </a:xfrm>
              <a:custGeom>
                <a:avLst/>
                <a:gdLst>
                  <a:gd name="T0" fmla="*/ 2 w 2"/>
                  <a:gd name="T1" fmla="*/ 0 h 2"/>
                  <a:gd name="T2" fmla="*/ 0 w 2"/>
                  <a:gd name="T3" fmla="*/ 1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1" y="0"/>
                      <a:pt x="1" y="1"/>
                      <a:pt x="0" y="1"/>
                    </a:cubicBezTo>
                    <a:cubicBezTo>
                      <a:pt x="1" y="2"/>
                      <a:pt x="2" y="1"/>
                      <a:pt x="1" y="0"/>
                    </a:cubicBezTo>
                  </a:path>
                </a:pathLst>
              </a:custGeom>
              <a:solidFill>
                <a:srgbClr val="B3B3B3"/>
              </a:solidFill>
              <a:ln w="3175">
                <a:solidFill>
                  <a:schemeClr val="tx1"/>
                </a:solidFill>
                <a:round/>
                <a:headEnd/>
                <a:tailEnd/>
              </a:ln>
            </p:spPr>
            <p:txBody>
              <a:bodyPr/>
              <a:lstStyle/>
              <a:p>
                <a:endParaRPr lang="en-GB" sz="2400" dirty="0"/>
              </a:p>
            </p:txBody>
          </p:sp>
          <p:sp>
            <p:nvSpPr>
              <p:cNvPr id="1980" name="Freeform 3608"/>
              <p:cNvSpPr>
                <a:spLocks/>
              </p:cNvSpPr>
              <p:nvPr/>
            </p:nvSpPr>
            <p:spPr bwMode="auto">
              <a:xfrm>
                <a:off x="4193" y="2760"/>
                <a:ext cx="130" cy="49"/>
              </a:xfrm>
              <a:custGeom>
                <a:avLst/>
                <a:gdLst>
                  <a:gd name="T0" fmla="*/ 21 w 98"/>
                  <a:gd name="T1" fmla="*/ 5 h 37"/>
                  <a:gd name="T2" fmla="*/ 13 w 98"/>
                  <a:gd name="T3" fmla="*/ 4 h 37"/>
                  <a:gd name="T4" fmla="*/ 9 w 98"/>
                  <a:gd name="T5" fmla="*/ 7 h 37"/>
                  <a:gd name="T6" fmla="*/ 5 w 98"/>
                  <a:gd name="T7" fmla="*/ 11 h 37"/>
                  <a:gd name="T8" fmla="*/ 4 w 98"/>
                  <a:gd name="T9" fmla="*/ 16 h 37"/>
                  <a:gd name="T10" fmla="*/ 0 w 98"/>
                  <a:gd name="T11" fmla="*/ 16 h 37"/>
                  <a:gd name="T12" fmla="*/ 13 w 98"/>
                  <a:gd name="T13" fmla="*/ 19 h 37"/>
                  <a:gd name="T14" fmla="*/ 17 w 98"/>
                  <a:gd name="T15" fmla="*/ 20 h 37"/>
                  <a:gd name="T16" fmla="*/ 16 w 98"/>
                  <a:gd name="T17" fmla="*/ 24 h 37"/>
                  <a:gd name="T18" fmla="*/ 28 w 98"/>
                  <a:gd name="T19" fmla="*/ 28 h 37"/>
                  <a:gd name="T20" fmla="*/ 40 w 98"/>
                  <a:gd name="T21" fmla="*/ 32 h 37"/>
                  <a:gd name="T22" fmla="*/ 44 w 98"/>
                  <a:gd name="T23" fmla="*/ 32 h 37"/>
                  <a:gd name="T24" fmla="*/ 46 w 98"/>
                  <a:gd name="T25" fmla="*/ 30 h 37"/>
                  <a:gd name="T26" fmla="*/ 61 w 98"/>
                  <a:gd name="T27" fmla="*/ 33 h 37"/>
                  <a:gd name="T28" fmla="*/ 78 w 98"/>
                  <a:gd name="T29" fmla="*/ 38 h 37"/>
                  <a:gd name="T30" fmla="*/ 86 w 98"/>
                  <a:gd name="T31" fmla="*/ 40 h 37"/>
                  <a:gd name="T32" fmla="*/ 93 w 98"/>
                  <a:gd name="T33" fmla="*/ 40 h 37"/>
                  <a:gd name="T34" fmla="*/ 107 w 98"/>
                  <a:gd name="T35" fmla="*/ 41 h 37"/>
                  <a:gd name="T36" fmla="*/ 119 w 98"/>
                  <a:gd name="T37" fmla="*/ 45 h 37"/>
                  <a:gd name="T38" fmla="*/ 126 w 98"/>
                  <a:gd name="T39" fmla="*/ 46 h 37"/>
                  <a:gd name="T40" fmla="*/ 129 w 98"/>
                  <a:gd name="T41" fmla="*/ 48 h 37"/>
                  <a:gd name="T42" fmla="*/ 127 w 98"/>
                  <a:gd name="T43" fmla="*/ 44 h 37"/>
                  <a:gd name="T44" fmla="*/ 129 w 98"/>
                  <a:gd name="T45" fmla="*/ 34 h 37"/>
                  <a:gd name="T46" fmla="*/ 125 w 98"/>
                  <a:gd name="T47" fmla="*/ 30 h 37"/>
                  <a:gd name="T48" fmla="*/ 118 w 98"/>
                  <a:gd name="T49" fmla="*/ 30 h 37"/>
                  <a:gd name="T50" fmla="*/ 111 w 98"/>
                  <a:gd name="T51" fmla="*/ 32 h 37"/>
                  <a:gd name="T52" fmla="*/ 105 w 98"/>
                  <a:gd name="T53" fmla="*/ 28 h 37"/>
                  <a:gd name="T54" fmla="*/ 103 w 98"/>
                  <a:gd name="T55" fmla="*/ 24 h 37"/>
                  <a:gd name="T56" fmla="*/ 103 w 98"/>
                  <a:gd name="T57" fmla="*/ 17 h 37"/>
                  <a:gd name="T58" fmla="*/ 97 w 98"/>
                  <a:gd name="T59" fmla="*/ 19 h 37"/>
                  <a:gd name="T60" fmla="*/ 96 w 98"/>
                  <a:gd name="T61" fmla="*/ 17 h 37"/>
                  <a:gd name="T62" fmla="*/ 90 w 98"/>
                  <a:gd name="T63" fmla="*/ 16 h 37"/>
                  <a:gd name="T64" fmla="*/ 88 w 98"/>
                  <a:gd name="T65" fmla="*/ 15 h 37"/>
                  <a:gd name="T66" fmla="*/ 82 w 98"/>
                  <a:gd name="T67" fmla="*/ 13 h 37"/>
                  <a:gd name="T68" fmla="*/ 76 w 98"/>
                  <a:gd name="T69" fmla="*/ 15 h 37"/>
                  <a:gd name="T70" fmla="*/ 72 w 98"/>
                  <a:gd name="T71" fmla="*/ 19 h 37"/>
                  <a:gd name="T72" fmla="*/ 68 w 98"/>
                  <a:gd name="T73" fmla="*/ 17 h 37"/>
                  <a:gd name="T74" fmla="*/ 64 w 98"/>
                  <a:gd name="T75" fmla="*/ 19 h 37"/>
                  <a:gd name="T76" fmla="*/ 58 w 98"/>
                  <a:gd name="T77" fmla="*/ 17 h 37"/>
                  <a:gd name="T78" fmla="*/ 53 w 98"/>
                  <a:gd name="T79" fmla="*/ 17 h 37"/>
                  <a:gd name="T80" fmla="*/ 44 w 98"/>
                  <a:gd name="T81" fmla="*/ 9 h 37"/>
                  <a:gd name="T82" fmla="*/ 41 w 98"/>
                  <a:gd name="T83" fmla="*/ 9 h 37"/>
                  <a:gd name="T84" fmla="*/ 36 w 98"/>
                  <a:gd name="T85" fmla="*/ 7 h 37"/>
                  <a:gd name="T86" fmla="*/ 31 w 98"/>
                  <a:gd name="T87" fmla="*/ 5 h 37"/>
                  <a:gd name="T88" fmla="*/ 25 w 98"/>
                  <a:gd name="T89" fmla="*/ 3 h 37"/>
                  <a:gd name="T90" fmla="*/ 21 w 98"/>
                  <a:gd name="T91" fmla="*/ 5 h 3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98" h="37">
                    <a:moveTo>
                      <a:pt x="16" y="4"/>
                    </a:moveTo>
                    <a:cubicBezTo>
                      <a:pt x="15" y="3"/>
                      <a:pt x="11" y="2"/>
                      <a:pt x="10" y="3"/>
                    </a:cubicBezTo>
                    <a:cubicBezTo>
                      <a:pt x="10" y="0"/>
                      <a:pt x="7" y="4"/>
                      <a:pt x="7" y="5"/>
                    </a:cubicBezTo>
                    <a:cubicBezTo>
                      <a:pt x="6" y="6"/>
                      <a:pt x="6" y="10"/>
                      <a:pt x="4" y="8"/>
                    </a:cubicBezTo>
                    <a:cubicBezTo>
                      <a:pt x="4" y="10"/>
                      <a:pt x="3" y="11"/>
                      <a:pt x="3" y="12"/>
                    </a:cubicBezTo>
                    <a:cubicBezTo>
                      <a:pt x="2" y="11"/>
                      <a:pt x="1" y="11"/>
                      <a:pt x="0" y="12"/>
                    </a:cubicBezTo>
                    <a:cubicBezTo>
                      <a:pt x="3" y="14"/>
                      <a:pt x="7" y="12"/>
                      <a:pt x="10" y="14"/>
                    </a:cubicBezTo>
                    <a:cubicBezTo>
                      <a:pt x="11" y="14"/>
                      <a:pt x="12" y="14"/>
                      <a:pt x="13" y="15"/>
                    </a:cubicBezTo>
                    <a:cubicBezTo>
                      <a:pt x="14" y="16"/>
                      <a:pt x="12" y="17"/>
                      <a:pt x="12" y="18"/>
                    </a:cubicBezTo>
                    <a:cubicBezTo>
                      <a:pt x="11" y="21"/>
                      <a:pt x="20" y="20"/>
                      <a:pt x="21" y="21"/>
                    </a:cubicBezTo>
                    <a:cubicBezTo>
                      <a:pt x="24" y="21"/>
                      <a:pt x="27" y="23"/>
                      <a:pt x="30" y="24"/>
                    </a:cubicBezTo>
                    <a:cubicBezTo>
                      <a:pt x="31" y="24"/>
                      <a:pt x="32" y="25"/>
                      <a:pt x="33" y="24"/>
                    </a:cubicBezTo>
                    <a:cubicBezTo>
                      <a:pt x="34" y="24"/>
                      <a:pt x="34" y="23"/>
                      <a:pt x="35" y="23"/>
                    </a:cubicBezTo>
                    <a:cubicBezTo>
                      <a:pt x="39" y="23"/>
                      <a:pt x="43" y="24"/>
                      <a:pt x="46" y="25"/>
                    </a:cubicBezTo>
                    <a:cubicBezTo>
                      <a:pt x="51" y="26"/>
                      <a:pt x="55" y="28"/>
                      <a:pt x="59" y="29"/>
                    </a:cubicBezTo>
                    <a:cubicBezTo>
                      <a:pt x="61" y="30"/>
                      <a:pt x="63" y="29"/>
                      <a:pt x="65" y="30"/>
                    </a:cubicBezTo>
                    <a:cubicBezTo>
                      <a:pt x="67" y="31"/>
                      <a:pt x="68" y="30"/>
                      <a:pt x="70" y="30"/>
                    </a:cubicBezTo>
                    <a:cubicBezTo>
                      <a:pt x="74" y="31"/>
                      <a:pt x="78" y="33"/>
                      <a:pt x="81" y="31"/>
                    </a:cubicBezTo>
                    <a:cubicBezTo>
                      <a:pt x="84" y="29"/>
                      <a:pt x="87" y="32"/>
                      <a:pt x="90" y="34"/>
                    </a:cubicBezTo>
                    <a:cubicBezTo>
                      <a:pt x="90" y="34"/>
                      <a:pt x="95" y="34"/>
                      <a:pt x="95" y="35"/>
                    </a:cubicBezTo>
                    <a:cubicBezTo>
                      <a:pt x="95" y="36"/>
                      <a:pt x="97" y="37"/>
                      <a:pt x="97" y="36"/>
                    </a:cubicBezTo>
                    <a:cubicBezTo>
                      <a:pt x="98" y="36"/>
                      <a:pt x="96" y="34"/>
                      <a:pt x="96" y="33"/>
                    </a:cubicBezTo>
                    <a:cubicBezTo>
                      <a:pt x="94" y="31"/>
                      <a:pt x="97" y="28"/>
                      <a:pt x="97" y="26"/>
                    </a:cubicBezTo>
                    <a:cubicBezTo>
                      <a:pt x="97" y="24"/>
                      <a:pt x="95" y="24"/>
                      <a:pt x="94" y="23"/>
                    </a:cubicBezTo>
                    <a:cubicBezTo>
                      <a:pt x="92" y="23"/>
                      <a:pt x="91" y="24"/>
                      <a:pt x="89" y="23"/>
                    </a:cubicBezTo>
                    <a:cubicBezTo>
                      <a:pt x="88" y="23"/>
                      <a:pt x="85" y="25"/>
                      <a:pt x="84" y="24"/>
                    </a:cubicBezTo>
                    <a:cubicBezTo>
                      <a:pt x="83" y="23"/>
                      <a:pt x="80" y="22"/>
                      <a:pt x="79" y="21"/>
                    </a:cubicBezTo>
                    <a:cubicBezTo>
                      <a:pt x="79" y="20"/>
                      <a:pt x="81" y="16"/>
                      <a:pt x="78" y="18"/>
                    </a:cubicBezTo>
                    <a:cubicBezTo>
                      <a:pt x="79" y="16"/>
                      <a:pt x="77" y="15"/>
                      <a:pt x="78" y="13"/>
                    </a:cubicBezTo>
                    <a:cubicBezTo>
                      <a:pt x="76" y="14"/>
                      <a:pt x="74" y="14"/>
                      <a:pt x="73" y="14"/>
                    </a:cubicBezTo>
                    <a:cubicBezTo>
                      <a:pt x="72" y="14"/>
                      <a:pt x="72" y="13"/>
                      <a:pt x="72" y="13"/>
                    </a:cubicBezTo>
                    <a:cubicBezTo>
                      <a:pt x="71" y="12"/>
                      <a:pt x="70" y="13"/>
                      <a:pt x="68" y="12"/>
                    </a:cubicBezTo>
                    <a:cubicBezTo>
                      <a:pt x="68" y="12"/>
                      <a:pt x="67" y="10"/>
                      <a:pt x="66" y="11"/>
                    </a:cubicBezTo>
                    <a:cubicBezTo>
                      <a:pt x="65" y="12"/>
                      <a:pt x="63" y="12"/>
                      <a:pt x="62" y="10"/>
                    </a:cubicBezTo>
                    <a:cubicBezTo>
                      <a:pt x="61" y="7"/>
                      <a:pt x="59" y="7"/>
                      <a:pt x="57" y="11"/>
                    </a:cubicBezTo>
                    <a:cubicBezTo>
                      <a:pt x="57" y="12"/>
                      <a:pt x="56" y="15"/>
                      <a:pt x="54" y="14"/>
                    </a:cubicBezTo>
                    <a:cubicBezTo>
                      <a:pt x="53" y="14"/>
                      <a:pt x="52" y="13"/>
                      <a:pt x="51" y="13"/>
                    </a:cubicBezTo>
                    <a:cubicBezTo>
                      <a:pt x="50" y="14"/>
                      <a:pt x="49" y="14"/>
                      <a:pt x="48" y="14"/>
                    </a:cubicBezTo>
                    <a:cubicBezTo>
                      <a:pt x="46" y="13"/>
                      <a:pt x="45" y="13"/>
                      <a:pt x="44" y="13"/>
                    </a:cubicBezTo>
                    <a:cubicBezTo>
                      <a:pt x="42" y="13"/>
                      <a:pt x="41" y="12"/>
                      <a:pt x="40" y="13"/>
                    </a:cubicBezTo>
                    <a:cubicBezTo>
                      <a:pt x="36" y="15"/>
                      <a:pt x="35" y="9"/>
                      <a:pt x="33" y="7"/>
                    </a:cubicBezTo>
                    <a:cubicBezTo>
                      <a:pt x="32" y="5"/>
                      <a:pt x="32" y="7"/>
                      <a:pt x="31" y="7"/>
                    </a:cubicBezTo>
                    <a:cubicBezTo>
                      <a:pt x="30" y="7"/>
                      <a:pt x="28" y="5"/>
                      <a:pt x="27" y="5"/>
                    </a:cubicBezTo>
                    <a:cubicBezTo>
                      <a:pt x="25" y="6"/>
                      <a:pt x="24" y="4"/>
                      <a:pt x="23" y="4"/>
                    </a:cubicBezTo>
                    <a:cubicBezTo>
                      <a:pt x="22" y="2"/>
                      <a:pt x="21" y="3"/>
                      <a:pt x="19" y="2"/>
                    </a:cubicBezTo>
                    <a:cubicBezTo>
                      <a:pt x="19" y="3"/>
                      <a:pt x="18" y="5"/>
                      <a:pt x="16" y="4"/>
                    </a:cubicBezTo>
                  </a:path>
                </a:pathLst>
              </a:custGeom>
              <a:solidFill>
                <a:srgbClr val="B3B3B3"/>
              </a:solidFill>
              <a:ln w="3175">
                <a:solidFill>
                  <a:schemeClr val="tx1"/>
                </a:solidFill>
                <a:round/>
                <a:headEnd/>
                <a:tailEnd/>
              </a:ln>
            </p:spPr>
            <p:txBody>
              <a:bodyPr/>
              <a:lstStyle/>
              <a:p>
                <a:endParaRPr lang="en-GB" sz="2400" dirty="0"/>
              </a:p>
            </p:txBody>
          </p:sp>
          <p:sp>
            <p:nvSpPr>
              <p:cNvPr id="1981" name="Freeform 3609"/>
              <p:cNvSpPr>
                <a:spLocks/>
              </p:cNvSpPr>
              <p:nvPr/>
            </p:nvSpPr>
            <p:spPr bwMode="auto">
              <a:xfrm>
                <a:off x="4242" y="2790"/>
                <a:ext cx="3" cy="2"/>
              </a:xfrm>
              <a:custGeom>
                <a:avLst/>
                <a:gdLst>
                  <a:gd name="T0" fmla="*/ 0 w 2"/>
                  <a:gd name="T1" fmla="*/ 0 h 1"/>
                  <a:gd name="T2" fmla="*/ 3 w 2"/>
                  <a:gd name="T3" fmla="*/ 2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1"/>
                      <a:pt x="2" y="1"/>
                      <a:pt x="2" y="1"/>
                    </a:cubicBezTo>
                    <a:cubicBezTo>
                      <a:pt x="2" y="1"/>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982" name="Freeform 3610"/>
              <p:cNvSpPr>
                <a:spLocks/>
              </p:cNvSpPr>
              <p:nvPr/>
            </p:nvSpPr>
            <p:spPr bwMode="auto">
              <a:xfrm>
                <a:off x="4296" y="2777"/>
                <a:ext cx="20" cy="7"/>
              </a:xfrm>
              <a:custGeom>
                <a:avLst/>
                <a:gdLst>
                  <a:gd name="T0" fmla="*/ 4 w 15"/>
                  <a:gd name="T1" fmla="*/ 1 h 5"/>
                  <a:gd name="T2" fmla="*/ 1 w 15"/>
                  <a:gd name="T3" fmla="*/ 4 h 5"/>
                  <a:gd name="T4" fmla="*/ 7 w 15"/>
                  <a:gd name="T5" fmla="*/ 6 h 5"/>
                  <a:gd name="T6" fmla="*/ 15 w 15"/>
                  <a:gd name="T7" fmla="*/ 6 h 5"/>
                  <a:gd name="T8" fmla="*/ 17 w 15"/>
                  <a:gd name="T9" fmla="*/ 4 h 5"/>
                  <a:gd name="T10" fmla="*/ 20 w 15"/>
                  <a:gd name="T11" fmla="*/ 3 h 5"/>
                  <a:gd name="T12" fmla="*/ 15 w 15"/>
                  <a:gd name="T13" fmla="*/ 0 h 5"/>
                  <a:gd name="T14" fmla="*/ 4 w 15"/>
                  <a:gd name="T15" fmla="*/ 1 h 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 h="5">
                    <a:moveTo>
                      <a:pt x="3" y="1"/>
                    </a:moveTo>
                    <a:cubicBezTo>
                      <a:pt x="2" y="0"/>
                      <a:pt x="0" y="2"/>
                      <a:pt x="1" y="3"/>
                    </a:cubicBezTo>
                    <a:cubicBezTo>
                      <a:pt x="2" y="4"/>
                      <a:pt x="5" y="5"/>
                      <a:pt x="5" y="4"/>
                    </a:cubicBezTo>
                    <a:cubicBezTo>
                      <a:pt x="7" y="5"/>
                      <a:pt x="9" y="4"/>
                      <a:pt x="11" y="4"/>
                    </a:cubicBezTo>
                    <a:cubicBezTo>
                      <a:pt x="11" y="3"/>
                      <a:pt x="12" y="3"/>
                      <a:pt x="13" y="3"/>
                    </a:cubicBezTo>
                    <a:cubicBezTo>
                      <a:pt x="13" y="2"/>
                      <a:pt x="14" y="2"/>
                      <a:pt x="15" y="2"/>
                    </a:cubicBezTo>
                    <a:cubicBezTo>
                      <a:pt x="15" y="0"/>
                      <a:pt x="12" y="0"/>
                      <a:pt x="11" y="0"/>
                    </a:cubicBezTo>
                    <a:cubicBezTo>
                      <a:pt x="8" y="1"/>
                      <a:pt x="6" y="0"/>
                      <a:pt x="3" y="1"/>
                    </a:cubicBezTo>
                  </a:path>
                </a:pathLst>
              </a:custGeom>
              <a:solidFill>
                <a:srgbClr val="B3B3B3"/>
              </a:solidFill>
              <a:ln w="3175">
                <a:solidFill>
                  <a:schemeClr val="tx1"/>
                </a:solidFill>
                <a:round/>
                <a:headEnd/>
                <a:tailEnd/>
              </a:ln>
            </p:spPr>
            <p:txBody>
              <a:bodyPr/>
              <a:lstStyle/>
              <a:p>
                <a:endParaRPr lang="en-GB" sz="2400" dirty="0"/>
              </a:p>
            </p:txBody>
          </p:sp>
          <p:sp>
            <p:nvSpPr>
              <p:cNvPr id="1983" name="Freeform 3611"/>
              <p:cNvSpPr>
                <a:spLocks/>
              </p:cNvSpPr>
              <p:nvPr/>
            </p:nvSpPr>
            <p:spPr bwMode="auto">
              <a:xfrm>
                <a:off x="4296" y="2760"/>
                <a:ext cx="3" cy="1"/>
              </a:xfrm>
              <a:custGeom>
                <a:avLst/>
                <a:gdLst>
                  <a:gd name="T0" fmla="*/ 2 w 2"/>
                  <a:gd name="T1" fmla="*/ 0 h 1"/>
                  <a:gd name="T2" fmla="*/ 2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1" y="0"/>
                      <a:pt x="0" y="0"/>
                      <a:pt x="1" y="1"/>
                    </a:cubicBezTo>
                    <a:cubicBezTo>
                      <a:pt x="2" y="1"/>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1984" name="Freeform 3612"/>
              <p:cNvSpPr>
                <a:spLocks/>
              </p:cNvSpPr>
              <p:nvPr/>
            </p:nvSpPr>
            <p:spPr bwMode="auto">
              <a:xfrm>
                <a:off x="4320" y="2781"/>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0"/>
                      <a:pt x="0" y="1"/>
                      <a:pt x="1"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985" name="Freeform 3613"/>
              <p:cNvSpPr>
                <a:spLocks/>
              </p:cNvSpPr>
              <p:nvPr/>
            </p:nvSpPr>
            <p:spPr bwMode="auto">
              <a:xfrm>
                <a:off x="4319" y="2796"/>
                <a:ext cx="21" cy="14"/>
              </a:xfrm>
              <a:custGeom>
                <a:avLst/>
                <a:gdLst>
                  <a:gd name="T0" fmla="*/ 3 w 16"/>
                  <a:gd name="T1" fmla="*/ 1 h 11"/>
                  <a:gd name="T2" fmla="*/ 7 w 16"/>
                  <a:gd name="T3" fmla="*/ 6 h 11"/>
                  <a:gd name="T4" fmla="*/ 11 w 16"/>
                  <a:gd name="T5" fmla="*/ 9 h 11"/>
                  <a:gd name="T6" fmla="*/ 11 w 16"/>
                  <a:gd name="T7" fmla="*/ 13 h 11"/>
                  <a:gd name="T8" fmla="*/ 14 w 16"/>
                  <a:gd name="T9" fmla="*/ 9 h 11"/>
                  <a:gd name="T10" fmla="*/ 18 w 16"/>
                  <a:gd name="T11" fmla="*/ 4 h 11"/>
                  <a:gd name="T12" fmla="*/ 12 w 16"/>
                  <a:gd name="T13" fmla="*/ 1 h 11"/>
                  <a:gd name="T14" fmla="*/ 3 w 16"/>
                  <a:gd name="T15" fmla="*/ 1 h 1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6" h="11">
                    <a:moveTo>
                      <a:pt x="2" y="1"/>
                    </a:moveTo>
                    <a:cubicBezTo>
                      <a:pt x="0" y="3"/>
                      <a:pt x="4" y="5"/>
                      <a:pt x="5" y="5"/>
                    </a:cubicBezTo>
                    <a:cubicBezTo>
                      <a:pt x="6" y="6"/>
                      <a:pt x="7" y="6"/>
                      <a:pt x="8" y="7"/>
                    </a:cubicBezTo>
                    <a:cubicBezTo>
                      <a:pt x="9" y="9"/>
                      <a:pt x="8" y="9"/>
                      <a:pt x="8" y="10"/>
                    </a:cubicBezTo>
                    <a:cubicBezTo>
                      <a:pt x="8" y="11"/>
                      <a:pt x="11" y="7"/>
                      <a:pt x="11" y="7"/>
                    </a:cubicBezTo>
                    <a:cubicBezTo>
                      <a:pt x="12" y="6"/>
                      <a:pt x="16" y="5"/>
                      <a:pt x="14" y="3"/>
                    </a:cubicBezTo>
                    <a:cubicBezTo>
                      <a:pt x="13" y="2"/>
                      <a:pt x="10" y="0"/>
                      <a:pt x="9" y="1"/>
                    </a:cubicBezTo>
                    <a:cubicBezTo>
                      <a:pt x="6" y="2"/>
                      <a:pt x="4" y="2"/>
                      <a:pt x="2" y="1"/>
                    </a:cubicBezTo>
                  </a:path>
                </a:pathLst>
              </a:custGeom>
              <a:solidFill>
                <a:srgbClr val="B3B3B3"/>
              </a:solidFill>
              <a:ln w="3175">
                <a:solidFill>
                  <a:schemeClr val="tx1"/>
                </a:solidFill>
                <a:round/>
                <a:headEnd/>
                <a:tailEnd/>
              </a:ln>
            </p:spPr>
            <p:txBody>
              <a:bodyPr/>
              <a:lstStyle/>
              <a:p>
                <a:endParaRPr lang="en-GB" sz="2400" dirty="0"/>
              </a:p>
            </p:txBody>
          </p:sp>
          <p:sp>
            <p:nvSpPr>
              <p:cNvPr id="1986" name="Freeform 3614"/>
              <p:cNvSpPr>
                <a:spLocks/>
              </p:cNvSpPr>
              <p:nvPr/>
            </p:nvSpPr>
            <p:spPr bwMode="auto">
              <a:xfrm>
                <a:off x="4323" y="2781"/>
                <a:ext cx="1" cy="1"/>
              </a:xfrm>
              <a:custGeom>
                <a:avLst/>
                <a:gdLst>
                  <a:gd name="T0" fmla="*/ 0 w 1"/>
                  <a:gd name="T1" fmla="*/ 0 h 1"/>
                  <a:gd name="T2" fmla="*/ 1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987" name="Freeform 3615"/>
              <p:cNvSpPr>
                <a:spLocks/>
              </p:cNvSpPr>
              <p:nvPr/>
            </p:nvSpPr>
            <p:spPr bwMode="auto">
              <a:xfrm>
                <a:off x="4332" y="2777"/>
                <a:ext cx="5" cy="3"/>
              </a:xfrm>
              <a:custGeom>
                <a:avLst/>
                <a:gdLst>
                  <a:gd name="T0" fmla="*/ 1 w 4"/>
                  <a:gd name="T1" fmla="*/ 0 h 2"/>
                  <a:gd name="T2" fmla="*/ 1 w 4"/>
                  <a:gd name="T3" fmla="*/ 3 h 2"/>
                  <a:gd name="T4" fmla="*/ 5 w 4"/>
                  <a:gd name="T5" fmla="*/ 2 h 2"/>
                  <a:gd name="T6" fmla="*/ 1 w 4"/>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1" y="0"/>
                    </a:moveTo>
                    <a:cubicBezTo>
                      <a:pt x="0" y="0"/>
                      <a:pt x="0" y="1"/>
                      <a:pt x="1" y="2"/>
                    </a:cubicBezTo>
                    <a:cubicBezTo>
                      <a:pt x="2" y="1"/>
                      <a:pt x="3" y="1"/>
                      <a:pt x="4" y="1"/>
                    </a:cubicBezTo>
                    <a:cubicBezTo>
                      <a:pt x="4" y="0"/>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1988" name="Freeform 3616"/>
              <p:cNvSpPr>
                <a:spLocks/>
              </p:cNvSpPr>
              <p:nvPr/>
            </p:nvSpPr>
            <p:spPr bwMode="auto">
              <a:xfrm>
                <a:off x="4335" y="2806"/>
                <a:ext cx="1" cy="3"/>
              </a:xfrm>
              <a:custGeom>
                <a:avLst/>
                <a:gdLst>
                  <a:gd name="T0" fmla="*/ 1 w 1"/>
                  <a:gd name="T1" fmla="*/ 3 h 2"/>
                  <a:gd name="T2" fmla="*/ 1 w 1"/>
                  <a:gd name="T3" fmla="*/ 0 h 2"/>
                  <a:gd name="T4" fmla="*/ 0 w 1"/>
                  <a:gd name="T5" fmla="*/ 2 h 2"/>
                  <a:gd name="T6" fmla="*/ 1 w 1"/>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1" y="2"/>
                    </a:moveTo>
                    <a:cubicBezTo>
                      <a:pt x="1" y="1"/>
                      <a:pt x="1" y="0"/>
                      <a:pt x="1" y="0"/>
                    </a:cubicBezTo>
                    <a:cubicBezTo>
                      <a:pt x="0" y="0"/>
                      <a:pt x="0" y="0"/>
                      <a:pt x="0" y="1"/>
                    </a:cubicBezTo>
                    <a:cubicBezTo>
                      <a:pt x="1" y="2"/>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1989" name="Freeform 3617"/>
              <p:cNvSpPr>
                <a:spLocks/>
              </p:cNvSpPr>
              <p:nvPr/>
            </p:nvSpPr>
            <p:spPr bwMode="auto">
              <a:xfrm>
                <a:off x="4337" y="2798"/>
                <a:ext cx="16" cy="12"/>
              </a:xfrm>
              <a:custGeom>
                <a:avLst/>
                <a:gdLst>
                  <a:gd name="T0" fmla="*/ 9 w 12"/>
                  <a:gd name="T1" fmla="*/ 0 h 9"/>
                  <a:gd name="T2" fmla="*/ 5 w 12"/>
                  <a:gd name="T3" fmla="*/ 5 h 9"/>
                  <a:gd name="T4" fmla="*/ 3 w 12"/>
                  <a:gd name="T5" fmla="*/ 9 h 9"/>
                  <a:gd name="T6" fmla="*/ 12 w 12"/>
                  <a:gd name="T7" fmla="*/ 12 h 9"/>
                  <a:gd name="T8" fmla="*/ 15 w 12"/>
                  <a:gd name="T9" fmla="*/ 4 h 9"/>
                  <a:gd name="T10" fmla="*/ 9 w 12"/>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9">
                    <a:moveTo>
                      <a:pt x="7" y="0"/>
                    </a:moveTo>
                    <a:cubicBezTo>
                      <a:pt x="6" y="1"/>
                      <a:pt x="4" y="2"/>
                      <a:pt x="4" y="4"/>
                    </a:cubicBezTo>
                    <a:cubicBezTo>
                      <a:pt x="4" y="6"/>
                      <a:pt x="4" y="8"/>
                      <a:pt x="2" y="7"/>
                    </a:cubicBezTo>
                    <a:cubicBezTo>
                      <a:pt x="0" y="9"/>
                      <a:pt x="8" y="8"/>
                      <a:pt x="9" y="9"/>
                    </a:cubicBezTo>
                    <a:cubicBezTo>
                      <a:pt x="8" y="7"/>
                      <a:pt x="10" y="4"/>
                      <a:pt x="11" y="3"/>
                    </a:cubicBezTo>
                    <a:cubicBezTo>
                      <a:pt x="12" y="1"/>
                      <a:pt x="9" y="0"/>
                      <a:pt x="7" y="0"/>
                    </a:cubicBezTo>
                  </a:path>
                </a:pathLst>
              </a:custGeom>
              <a:solidFill>
                <a:srgbClr val="B3B3B3"/>
              </a:solidFill>
              <a:ln w="3175">
                <a:solidFill>
                  <a:schemeClr val="tx1"/>
                </a:solidFill>
                <a:round/>
                <a:headEnd/>
                <a:tailEnd/>
              </a:ln>
            </p:spPr>
            <p:txBody>
              <a:bodyPr/>
              <a:lstStyle/>
              <a:p>
                <a:endParaRPr lang="en-GB" sz="2400" dirty="0"/>
              </a:p>
            </p:txBody>
          </p:sp>
          <p:sp>
            <p:nvSpPr>
              <p:cNvPr id="1990" name="Freeform 3618"/>
              <p:cNvSpPr>
                <a:spLocks/>
              </p:cNvSpPr>
              <p:nvPr/>
            </p:nvSpPr>
            <p:spPr bwMode="auto">
              <a:xfrm>
                <a:off x="4350" y="2796"/>
                <a:ext cx="36" cy="17"/>
              </a:xfrm>
              <a:custGeom>
                <a:avLst/>
                <a:gdLst>
                  <a:gd name="T0" fmla="*/ 17 w 27"/>
                  <a:gd name="T1" fmla="*/ 14 h 13"/>
                  <a:gd name="T2" fmla="*/ 25 w 27"/>
                  <a:gd name="T3" fmla="*/ 9 h 13"/>
                  <a:gd name="T4" fmla="*/ 25 w 27"/>
                  <a:gd name="T5" fmla="*/ 13 h 13"/>
                  <a:gd name="T6" fmla="*/ 28 w 27"/>
                  <a:gd name="T7" fmla="*/ 13 h 13"/>
                  <a:gd name="T8" fmla="*/ 32 w 27"/>
                  <a:gd name="T9" fmla="*/ 13 h 13"/>
                  <a:gd name="T10" fmla="*/ 29 w 27"/>
                  <a:gd name="T11" fmla="*/ 12 h 13"/>
                  <a:gd name="T12" fmla="*/ 36 w 27"/>
                  <a:gd name="T13" fmla="*/ 9 h 13"/>
                  <a:gd name="T14" fmla="*/ 33 w 27"/>
                  <a:gd name="T15" fmla="*/ 5 h 13"/>
                  <a:gd name="T16" fmla="*/ 29 w 27"/>
                  <a:gd name="T17" fmla="*/ 8 h 13"/>
                  <a:gd name="T18" fmla="*/ 25 w 27"/>
                  <a:gd name="T19" fmla="*/ 5 h 13"/>
                  <a:gd name="T20" fmla="*/ 21 w 27"/>
                  <a:gd name="T21" fmla="*/ 1 h 13"/>
                  <a:gd name="T22" fmla="*/ 16 w 27"/>
                  <a:gd name="T23" fmla="*/ 4 h 13"/>
                  <a:gd name="T24" fmla="*/ 24 w 27"/>
                  <a:gd name="T25" fmla="*/ 9 h 13"/>
                  <a:gd name="T26" fmla="*/ 19 w 27"/>
                  <a:gd name="T27" fmla="*/ 12 h 13"/>
                  <a:gd name="T28" fmla="*/ 15 w 27"/>
                  <a:gd name="T29" fmla="*/ 8 h 13"/>
                  <a:gd name="T30" fmla="*/ 3 w 27"/>
                  <a:gd name="T31" fmla="*/ 9 h 13"/>
                  <a:gd name="T32" fmla="*/ 1 w 27"/>
                  <a:gd name="T33" fmla="*/ 13 h 13"/>
                  <a:gd name="T34" fmla="*/ 4 w 27"/>
                  <a:gd name="T35" fmla="*/ 17 h 13"/>
                  <a:gd name="T36" fmla="*/ 7 w 27"/>
                  <a:gd name="T37" fmla="*/ 17 h 13"/>
                  <a:gd name="T38" fmla="*/ 11 w 27"/>
                  <a:gd name="T39" fmla="*/ 16 h 13"/>
                  <a:gd name="T40" fmla="*/ 17 w 27"/>
                  <a:gd name="T41" fmla="*/ 14 h 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7" h="13">
                    <a:moveTo>
                      <a:pt x="13" y="11"/>
                    </a:moveTo>
                    <a:cubicBezTo>
                      <a:pt x="15" y="10"/>
                      <a:pt x="18" y="9"/>
                      <a:pt x="19" y="7"/>
                    </a:cubicBezTo>
                    <a:cubicBezTo>
                      <a:pt x="19" y="8"/>
                      <a:pt x="18" y="9"/>
                      <a:pt x="19" y="10"/>
                    </a:cubicBezTo>
                    <a:cubicBezTo>
                      <a:pt x="20" y="10"/>
                      <a:pt x="20" y="10"/>
                      <a:pt x="21" y="10"/>
                    </a:cubicBezTo>
                    <a:cubicBezTo>
                      <a:pt x="22" y="9"/>
                      <a:pt x="23" y="10"/>
                      <a:pt x="24" y="10"/>
                    </a:cubicBezTo>
                    <a:cubicBezTo>
                      <a:pt x="23" y="9"/>
                      <a:pt x="23" y="9"/>
                      <a:pt x="22" y="9"/>
                    </a:cubicBezTo>
                    <a:cubicBezTo>
                      <a:pt x="24" y="8"/>
                      <a:pt x="27" y="10"/>
                      <a:pt x="27" y="7"/>
                    </a:cubicBezTo>
                    <a:cubicBezTo>
                      <a:pt x="25" y="9"/>
                      <a:pt x="26" y="5"/>
                      <a:pt x="25" y="4"/>
                    </a:cubicBezTo>
                    <a:cubicBezTo>
                      <a:pt x="24" y="2"/>
                      <a:pt x="22" y="4"/>
                      <a:pt x="22" y="6"/>
                    </a:cubicBezTo>
                    <a:cubicBezTo>
                      <a:pt x="22" y="4"/>
                      <a:pt x="21" y="2"/>
                      <a:pt x="19" y="4"/>
                    </a:cubicBezTo>
                    <a:cubicBezTo>
                      <a:pt x="18" y="5"/>
                      <a:pt x="17" y="2"/>
                      <a:pt x="16" y="1"/>
                    </a:cubicBezTo>
                    <a:cubicBezTo>
                      <a:pt x="15" y="0"/>
                      <a:pt x="11" y="1"/>
                      <a:pt x="12" y="3"/>
                    </a:cubicBezTo>
                    <a:cubicBezTo>
                      <a:pt x="14" y="5"/>
                      <a:pt x="15" y="6"/>
                      <a:pt x="18" y="7"/>
                    </a:cubicBezTo>
                    <a:cubicBezTo>
                      <a:pt x="17" y="8"/>
                      <a:pt x="15" y="8"/>
                      <a:pt x="14" y="9"/>
                    </a:cubicBezTo>
                    <a:cubicBezTo>
                      <a:pt x="12" y="9"/>
                      <a:pt x="12" y="7"/>
                      <a:pt x="11" y="6"/>
                    </a:cubicBezTo>
                    <a:cubicBezTo>
                      <a:pt x="9" y="4"/>
                      <a:pt x="4" y="4"/>
                      <a:pt x="2" y="7"/>
                    </a:cubicBezTo>
                    <a:cubicBezTo>
                      <a:pt x="1" y="8"/>
                      <a:pt x="2" y="9"/>
                      <a:pt x="1" y="10"/>
                    </a:cubicBezTo>
                    <a:cubicBezTo>
                      <a:pt x="0" y="12"/>
                      <a:pt x="2" y="13"/>
                      <a:pt x="3" y="13"/>
                    </a:cubicBezTo>
                    <a:cubicBezTo>
                      <a:pt x="4" y="13"/>
                      <a:pt x="5" y="13"/>
                      <a:pt x="5" y="13"/>
                    </a:cubicBezTo>
                    <a:cubicBezTo>
                      <a:pt x="6" y="12"/>
                      <a:pt x="6" y="12"/>
                      <a:pt x="8" y="12"/>
                    </a:cubicBezTo>
                    <a:cubicBezTo>
                      <a:pt x="10" y="12"/>
                      <a:pt x="11" y="10"/>
                      <a:pt x="13" y="11"/>
                    </a:cubicBezTo>
                  </a:path>
                </a:pathLst>
              </a:custGeom>
              <a:solidFill>
                <a:srgbClr val="B3B3B3"/>
              </a:solidFill>
              <a:ln w="3175">
                <a:solidFill>
                  <a:schemeClr val="tx1"/>
                </a:solidFill>
                <a:round/>
                <a:headEnd/>
                <a:tailEnd/>
              </a:ln>
            </p:spPr>
            <p:txBody>
              <a:bodyPr/>
              <a:lstStyle/>
              <a:p>
                <a:endParaRPr lang="en-GB" sz="2400" dirty="0"/>
              </a:p>
            </p:txBody>
          </p:sp>
          <p:sp>
            <p:nvSpPr>
              <p:cNvPr id="1991" name="Freeform 3619"/>
              <p:cNvSpPr>
                <a:spLocks/>
              </p:cNvSpPr>
              <p:nvPr/>
            </p:nvSpPr>
            <p:spPr bwMode="auto">
              <a:xfrm>
                <a:off x="4362" y="2797"/>
                <a:ext cx="3" cy="5"/>
              </a:xfrm>
              <a:custGeom>
                <a:avLst/>
                <a:gdLst>
                  <a:gd name="T0" fmla="*/ 2 w 2"/>
                  <a:gd name="T1" fmla="*/ 5 h 4"/>
                  <a:gd name="T2" fmla="*/ 3 w 2"/>
                  <a:gd name="T3" fmla="*/ 1 h 4"/>
                  <a:gd name="T4" fmla="*/ 2 w 2"/>
                  <a:gd name="T5" fmla="*/ 5 h 4"/>
                  <a:gd name="T6" fmla="*/ 0 60000 65536"/>
                  <a:gd name="T7" fmla="*/ 0 60000 65536"/>
                  <a:gd name="T8" fmla="*/ 0 60000 65536"/>
                </a:gdLst>
                <a:ahLst/>
                <a:cxnLst>
                  <a:cxn ang="T6">
                    <a:pos x="T0" y="T1"/>
                  </a:cxn>
                  <a:cxn ang="T7">
                    <a:pos x="T2" y="T3"/>
                  </a:cxn>
                  <a:cxn ang="T8">
                    <a:pos x="T4" y="T5"/>
                  </a:cxn>
                </a:cxnLst>
                <a:rect l="0" t="0" r="r" b="b"/>
                <a:pathLst>
                  <a:path w="2" h="4">
                    <a:moveTo>
                      <a:pt x="1" y="4"/>
                    </a:moveTo>
                    <a:cubicBezTo>
                      <a:pt x="1" y="3"/>
                      <a:pt x="2" y="2"/>
                      <a:pt x="2" y="1"/>
                    </a:cubicBezTo>
                    <a:cubicBezTo>
                      <a:pt x="0" y="0"/>
                      <a:pt x="1" y="2"/>
                      <a:pt x="1" y="4"/>
                    </a:cubicBezTo>
                  </a:path>
                </a:pathLst>
              </a:custGeom>
              <a:solidFill>
                <a:srgbClr val="B3B3B3"/>
              </a:solidFill>
              <a:ln w="3175">
                <a:solidFill>
                  <a:schemeClr val="tx1"/>
                </a:solidFill>
                <a:round/>
                <a:headEnd/>
                <a:tailEnd/>
              </a:ln>
            </p:spPr>
            <p:txBody>
              <a:bodyPr/>
              <a:lstStyle/>
              <a:p>
                <a:endParaRPr lang="en-GB" sz="2400" dirty="0"/>
              </a:p>
            </p:txBody>
          </p:sp>
          <p:sp>
            <p:nvSpPr>
              <p:cNvPr id="1992" name="Freeform 3620"/>
              <p:cNvSpPr>
                <a:spLocks/>
              </p:cNvSpPr>
              <p:nvPr/>
            </p:nvSpPr>
            <p:spPr bwMode="auto">
              <a:xfrm>
                <a:off x="4382" y="2815"/>
                <a:ext cx="28" cy="19"/>
              </a:xfrm>
              <a:custGeom>
                <a:avLst/>
                <a:gdLst>
                  <a:gd name="T0" fmla="*/ 0 w 21"/>
                  <a:gd name="T1" fmla="*/ 4 h 14"/>
                  <a:gd name="T2" fmla="*/ 7 w 21"/>
                  <a:gd name="T3" fmla="*/ 8 h 14"/>
                  <a:gd name="T4" fmla="*/ 15 w 21"/>
                  <a:gd name="T5" fmla="*/ 15 h 14"/>
                  <a:gd name="T6" fmla="*/ 24 w 21"/>
                  <a:gd name="T7" fmla="*/ 10 h 14"/>
                  <a:gd name="T8" fmla="*/ 19 w 21"/>
                  <a:gd name="T9" fmla="*/ 7 h 14"/>
                  <a:gd name="T10" fmla="*/ 15 w 21"/>
                  <a:gd name="T11" fmla="*/ 1 h 14"/>
                  <a:gd name="T12" fmla="*/ 8 w 21"/>
                  <a:gd name="T13" fmla="*/ 1 h 14"/>
                  <a:gd name="T14" fmla="*/ 0 w 21"/>
                  <a:gd name="T15" fmla="*/ 4 h 1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 h="14">
                    <a:moveTo>
                      <a:pt x="0" y="3"/>
                    </a:moveTo>
                    <a:cubicBezTo>
                      <a:pt x="1" y="6"/>
                      <a:pt x="3" y="6"/>
                      <a:pt x="5" y="6"/>
                    </a:cubicBezTo>
                    <a:cubicBezTo>
                      <a:pt x="8" y="6"/>
                      <a:pt x="10" y="9"/>
                      <a:pt x="11" y="11"/>
                    </a:cubicBezTo>
                    <a:cubicBezTo>
                      <a:pt x="14" y="14"/>
                      <a:pt x="21" y="11"/>
                      <a:pt x="18" y="7"/>
                    </a:cubicBezTo>
                    <a:cubicBezTo>
                      <a:pt x="17" y="6"/>
                      <a:pt x="16" y="5"/>
                      <a:pt x="14" y="5"/>
                    </a:cubicBezTo>
                    <a:cubicBezTo>
                      <a:pt x="11" y="1"/>
                      <a:pt x="11" y="1"/>
                      <a:pt x="11" y="1"/>
                    </a:cubicBezTo>
                    <a:cubicBezTo>
                      <a:pt x="6" y="1"/>
                      <a:pt x="6" y="1"/>
                      <a:pt x="6" y="1"/>
                    </a:cubicBezTo>
                    <a:cubicBezTo>
                      <a:pt x="4" y="2"/>
                      <a:pt x="1" y="0"/>
                      <a:pt x="0" y="3"/>
                    </a:cubicBezTo>
                  </a:path>
                </a:pathLst>
              </a:custGeom>
              <a:solidFill>
                <a:srgbClr val="B3B3B3"/>
              </a:solidFill>
              <a:ln w="3175">
                <a:solidFill>
                  <a:schemeClr val="tx1"/>
                </a:solidFill>
                <a:round/>
                <a:headEnd/>
                <a:tailEnd/>
              </a:ln>
            </p:spPr>
            <p:txBody>
              <a:bodyPr/>
              <a:lstStyle/>
              <a:p>
                <a:endParaRPr lang="en-GB" sz="2400" dirty="0"/>
              </a:p>
            </p:txBody>
          </p:sp>
          <p:sp>
            <p:nvSpPr>
              <p:cNvPr id="1993" name="Freeform 3621"/>
              <p:cNvSpPr>
                <a:spLocks/>
              </p:cNvSpPr>
              <p:nvPr/>
            </p:nvSpPr>
            <p:spPr bwMode="auto">
              <a:xfrm>
                <a:off x="4389" y="2802"/>
                <a:ext cx="4" cy="4"/>
              </a:xfrm>
              <a:custGeom>
                <a:avLst/>
                <a:gdLst>
                  <a:gd name="T0" fmla="*/ 1 w 3"/>
                  <a:gd name="T1" fmla="*/ 0 h 3"/>
                  <a:gd name="T2" fmla="*/ 1 w 3"/>
                  <a:gd name="T3" fmla="*/ 4 h 3"/>
                  <a:gd name="T4" fmla="*/ 1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1" y="0"/>
                    </a:moveTo>
                    <a:cubicBezTo>
                      <a:pt x="0" y="1"/>
                      <a:pt x="0" y="2"/>
                      <a:pt x="1" y="3"/>
                    </a:cubicBezTo>
                    <a:cubicBezTo>
                      <a:pt x="1" y="2"/>
                      <a:pt x="3" y="1"/>
                      <a:pt x="1" y="0"/>
                    </a:cubicBezTo>
                  </a:path>
                </a:pathLst>
              </a:custGeom>
              <a:solidFill>
                <a:srgbClr val="B3B3B3"/>
              </a:solidFill>
              <a:ln w="3175">
                <a:solidFill>
                  <a:schemeClr val="tx1"/>
                </a:solidFill>
                <a:round/>
                <a:headEnd/>
                <a:tailEnd/>
              </a:ln>
            </p:spPr>
            <p:txBody>
              <a:bodyPr/>
              <a:lstStyle/>
              <a:p>
                <a:endParaRPr lang="en-GB" sz="2400" dirty="0"/>
              </a:p>
            </p:txBody>
          </p:sp>
          <p:sp>
            <p:nvSpPr>
              <p:cNvPr id="1994" name="Freeform 3622"/>
              <p:cNvSpPr>
                <a:spLocks/>
              </p:cNvSpPr>
              <p:nvPr/>
            </p:nvSpPr>
            <p:spPr bwMode="auto">
              <a:xfrm>
                <a:off x="4391" y="2805"/>
                <a:ext cx="3" cy="4"/>
              </a:xfrm>
              <a:custGeom>
                <a:avLst/>
                <a:gdLst>
                  <a:gd name="T0" fmla="*/ 2 w 2"/>
                  <a:gd name="T1" fmla="*/ 0 h 3"/>
                  <a:gd name="T2" fmla="*/ 0 w 2"/>
                  <a:gd name="T3" fmla="*/ 3 h 3"/>
                  <a:gd name="T4" fmla="*/ 3 w 2"/>
                  <a:gd name="T5" fmla="*/ 0 h 3"/>
                  <a:gd name="T6" fmla="*/ 2 w 2"/>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3">
                    <a:moveTo>
                      <a:pt x="1" y="0"/>
                    </a:moveTo>
                    <a:cubicBezTo>
                      <a:pt x="1" y="1"/>
                      <a:pt x="1" y="2"/>
                      <a:pt x="0" y="2"/>
                    </a:cubicBezTo>
                    <a:cubicBezTo>
                      <a:pt x="2" y="3"/>
                      <a:pt x="2" y="1"/>
                      <a:pt x="2"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995" name="Freeform 3623"/>
              <p:cNvSpPr>
                <a:spLocks/>
              </p:cNvSpPr>
              <p:nvPr/>
            </p:nvSpPr>
            <p:spPr bwMode="auto">
              <a:xfrm>
                <a:off x="4395" y="2794"/>
                <a:ext cx="45" cy="17"/>
              </a:xfrm>
              <a:custGeom>
                <a:avLst/>
                <a:gdLst>
                  <a:gd name="T0" fmla="*/ 1 w 34"/>
                  <a:gd name="T1" fmla="*/ 14 h 13"/>
                  <a:gd name="T2" fmla="*/ 8 w 34"/>
                  <a:gd name="T3" fmla="*/ 14 h 13"/>
                  <a:gd name="T4" fmla="*/ 13 w 34"/>
                  <a:gd name="T5" fmla="*/ 14 h 13"/>
                  <a:gd name="T6" fmla="*/ 17 w 34"/>
                  <a:gd name="T7" fmla="*/ 16 h 13"/>
                  <a:gd name="T8" fmla="*/ 21 w 34"/>
                  <a:gd name="T9" fmla="*/ 13 h 13"/>
                  <a:gd name="T10" fmla="*/ 30 w 34"/>
                  <a:gd name="T11" fmla="*/ 13 h 13"/>
                  <a:gd name="T12" fmla="*/ 41 w 34"/>
                  <a:gd name="T13" fmla="*/ 8 h 13"/>
                  <a:gd name="T14" fmla="*/ 45 w 34"/>
                  <a:gd name="T15" fmla="*/ 7 h 13"/>
                  <a:gd name="T16" fmla="*/ 41 w 34"/>
                  <a:gd name="T17" fmla="*/ 5 h 13"/>
                  <a:gd name="T18" fmla="*/ 44 w 34"/>
                  <a:gd name="T19" fmla="*/ 4 h 13"/>
                  <a:gd name="T20" fmla="*/ 37 w 34"/>
                  <a:gd name="T21" fmla="*/ 9 h 13"/>
                  <a:gd name="T22" fmla="*/ 30 w 34"/>
                  <a:gd name="T23" fmla="*/ 9 h 13"/>
                  <a:gd name="T24" fmla="*/ 25 w 34"/>
                  <a:gd name="T25" fmla="*/ 9 h 13"/>
                  <a:gd name="T26" fmla="*/ 24 w 34"/>
                  <a:gd name="T27" fmla="*/ 10 h 13"/>
                  <a:gd name="T28" fmla="*/ 21 w 34"/>
                  <a:gd name="T29" fmla="*/ 9 h 13"/>
                  <a:gd name="T30" fmla="*/ 12 w 34"/>
                  <a:gd name="T31" fmla="*/ 5 h 13"/>
                  <a:gd name="T32" fmla="*/ 3 w 34"/>
                  <a:gd name="T33" fmla="*/ 8 h 13"/>
                  <a:gd name="T34" fmla="*/ 0 w 34"/>
                  <a:gd name="T35" fmla="*/ 12 h 13"/>
                  <a:gd name="T36" fmla="*/ 1 w 34"/>
                  <a:gd name="T37" fmla="*/ 14 h 1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4" h="13">
                    <a:moveTo>
                      <a:pt x="1" y="11"/>
                    </a:moveTo>
                    <a:cubicBezTo>
                      <a:pt x="2" y="10"/>
                      <a:pt x="5" y="11"/>
                      <a:pt x="6" y="11"/>
                    </a:cubicBezTo>
                    <a:cubicBezTo>
                      <a:pt x="7" y="10"/>
                      <a:pt x="9" y="11"/>
                      <a:pt x="10" y="11"/>
                    </a:cubicBezTo>
                    <a:cubicBezTo>
                      <a:pt x="11" y="11"/>
                      <a:pt x="12" y="13"/>
                      <a:pt x="13" y="12"/>
                    </a:cubicBezTo>
                    <a:cubicBezTo>
                      <a:pt x="14" y="11"/>
                      <a:pt x="16" y="12"/>
                      <a:pt x="16" y="10"/>
                    </a:cubicBezTo>
                    <a:cubicBezTo>
                      <a:pt x="19" y="12"/>
                      <a:pt x="20" y="11"/>
                      <a:pt x="23" y="10"/>
                    </a:cubicBezTo>
                    <a:cubicBezTo>
                      <a:pt x="25" y="9"/>
                      <a:pt x="32" y="10"/>
                      <a:pt x="31" y="6"/>
                    </a:cubicBezTo>
                    <a:cubicBezTo>
                      <a:pt x="33" y="6"/>
                      <a:pt x="33" y="5"/>
                      <a:pt x="34" y="5"/>
                    </a:cubicBezTo>
                    <a:cubicBezTo>
                      <a:pt x="33" y="3"/>
                      <a:pt x="32" y="0"/>
                      <a:pt x="31" y="4"/>
                    </a:cubicBezTo>
                    <a:cubicBezTo>
                      <a:pt x="32" y="3"/>
                      <a:pt x="32" y="3"/>
                      <a:pt x="33" y="3"/>
                    </a:cubicBezTo>
                    <a:cubicBezTo>
                      <a:pt x="32" y="5"/>
                      <a:pt x="29" y="5"/>
                      <a:pt x="28" y="7"/>
                    </a:cubicBezTo>
                    <a:cubicBezTo>
                      <a:pt x="27" y="9"/>
                      <a:pt x="25" y="8"/>
                      <a:pt x="23" y="7"/>
                    </a:cubicBezTo>
                    <a:cubicBezTo>
                      <a:pt x="22" y="5"/>
                      <a:pt x="21" y="7"/>
                      <a:pt x="19" y="7"/>
                    </a:cubicBezTo>
                    <a:cubicBezTo>
                      <a:pt x="19" y="7"/>
                      <a:pt x="19" y="7"/>
                      <a:pt x="18" y="8"/>
                    </a:cubicBezTo>
                    <a:cubicBezTo>
                      <a:pt x="17" y="8"/>
                      <a:pt x="16" y="7"/>
                      <a:pt x="16" y="7"/>
                    </a:cubicBezTo>
                    <a:cubicBezTo>
                      <a:pt x="14" y="5"/>
                      <a:pt x="11" y="5"/>
                      <a:pt x="9" y="4"/>
                    </a:cubicBezTo>
                    <a:cubicBezTo>
                      <a:pt x="6" y="3"/>
                      <a:pt x="5" y="5"/>
                      <a:pt x="2" y="6"/>
                    </a:cubicBezTo>
                    <a:cubicBezTo>
                      <a:pt x="1" y="7"/>
                      <a:pt x="0" y="7"/>
                      <a:pt x="0" y="9"/>
                    </a:cubicBezTo>
                    <a:cubicBezTo>
                      <a:pt x="0" y="9"/>
                      <a:pt x="0" y="12"/>
                      <a:pt x="1" y="11"/>
                    </a:cubicBezTo>
                  </a:path>
                </a:pathLst>
              </a:custGeom>
              <a:solidFill>
                <a:srgbClr val="B3B3B3"/>
              </a:solidFill>
              <a:ln w="3175">
                <a:solidFill>
                  <a:schemeClr val="tx1"/>
                </a:solidFill>
                <a:round/>
                <a:headEnd/>
                <a:tailEnd/>
              </a:ln>
            </p:spPr>
            <p:txBody>
              <a:bodyPr/>
              <a:lstStyle/>
              <a:p>
                <a:endParaRPr lang="en-GB" sz="2400" dirty="0"/>
              </a:p>
            </p:txBody>
          </p:sp>
          <p:sp>
            <p:nvSpPr>
              <p:cNvPr id="1996" name="Freeform 3624"/>
              <p:cNvSpPr>
                <a:spLocks/>
              </p:cNvSpPr>
              <p:nvPr/>
            </p:nvSpPr>
            <p:spPr bwMode="auto">
              <a:xfrm>
                <a:off x="4404" y="2760"/>
                <a:ext cx="3" cy="11"/>
              </a:xfrm>
              <a:custGeom>
                <a:avLst/>
                <a:gdLst>
                  <a:gd name="T0" fmla="*/ 3 w 2"/>
                  <a:gd name="T1" fmla="*/ 0 h 8"/>
                  <a:gd name="T2" fmla="*/ 2 w 2"/>
                  <a:gd name="T3" fmla="*/ 11 h 8"/>
                  <a:gd name="T4" fmla="*/ 3 w 2"/>
                  <a:gd name="T5" fmla="*/ 0 h 8"/>
                  <a:gd name="T6" fmla="*/ 0 60000 65536"/>
                  <a:gd name="T7" fmla="*/ 0 60000 65536"/>
                  <a:gd name="T8" fmla="*/ 0 60000 65536"/>
                </a:gdLst>
                <a:ahLst/>
                <a:cxnLst>
                  <a:cxn ang="T6">
                    <a:pos x="T0" y="T1"/>
                  </a:cxn>
                  <a:cxn ang="T7">
                    <a:pos x="T2" y="T3"/>
                  </a:cxn>
                  <a:cxn ang="T8">
                    <a:pos x="T4" y="T5"/>
                  </a:cxn>
                </a:cxnLst>
                <a:rect l="0" t="0" r="r" b="b"/>
                <a:pathLst>
                  <a:path w="2" h="8">
                    <a:moveTo>
                      <a:pt x="2" y="0"/>
                    </a:moveTo>
                    <a:cubicBezTo>
                      <a:pt x="0" y="1"/>
                      <a:pt x="1" y="7"/>
                      <a:pt x="1" y="8"/>
                    </a:cubicBezTo>
                    <a:cubicBezTo>
                      <a:pt x="2" y="6"/>
                      <a:pt x="2" y="3"/>
                      <a:pt x="2" y="0"/>
                    </a:cubicBezTo>
                  </a:path>
                </a:pathLst>
              </a:custGeom>
              <a:solidFill>
                <a:srgbClr val="B3B3B3"/>
              </a:solidFill>
              <a:ln w="3175">
                <a:solidFill>
                  <a:schemeClr val="tx1"/>
                </a:solidFill>
                <a:round/>
                <a:headEnd/>
                <a:tailEnd/>
              </a:ln>
            </p:spPr>
            <p:txBody>
              <a:bodyPr/>
              <a:lstStyle/>
              <a:p>
                <a:endParaRPr lang="en-GB" sz="2400" dirty="0"/>
              </a:p>
            </p:txBody>
          </p:sp>
          <p:sp>
            <p:nvSpPr>
              <p:cNvPr id="1997" name="Freeform 3625"/>
              <p:cNvSpPr>
                <a:spLocks/>
              </p:cNvSpPr>
              <p:nvPr/>
            </p:nvSpPr>
            <p:spPr bwMode="auto">
              <a:xfrm>
                <a:off x="4407" y="2780"/>
                <a:ext cx="3" cy="2"/>
              </a:xfrm>
              <a:custGeom>
                <a:avLst/>
                <a:gdLst>
                  <a:gd name="T0" fmla="*/ 2 w 2"/>
                  <a:gd name="T1" fmla="*/ 0 h 2"/>
                  <a:gd name="T2" fmla="*/ 2 w 2"/>
                  <a:gd name="T3" fmla="*/ 2 h 2"/>
                  <a:gd name="T4" fmla="*/ 3 w 2"/>
                  <a:gd name="T5" fmla="*/ 1 h 2"/>
                  <a:gd name="T6" fmla="*/ 2 w 2"/>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0"/>
                    </a:moveTo>
                    <a:cubicBezTo>
                      <a:pt x="0" y="1"/>
                      <a:pt x="0" y="1"/>
                      <a:pt x="1" y="2"/>
                    </a:cubicBezTo>
                    <a:cubicBezTo>
                      <a:pt x="1" y="1"/>
                      <a:pt x="2" y="1"/>
                      <a:pt x="2"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998" name="Freeform 3626"/>
              <p:cNvSpPr>
                <a:spLocks/>
              </p:cNvSpPr>
              <p:nvPr/>
            </p:nvSpPr>
            <p:spPr bwMode="auto">
              <a:xfrm>
                <a:off x="4411" y="2784"/>
                <a:ext cx="3" cy="1"/>
              </a:xfrm>
              <a:custGeom>
                <a:avLst/>
                <a:gdLst>
                  <a:gd name="T0" fmla="*/ 0 w 2"/>
                  <a:gd name="T1" fmla="*/ 0 h 1"/>
                  <a:gd name="T2" fmla="*/ 3 w 2"/>
                  <a:gd name="T3" fmla="*/ 0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1"/>
                      <a:pt x="1" y="0"/>
                      <a:pt x="2" y="0"/>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999" name="Freeform 3627"/>
              <p:cNvSpPr>
                <a:spLocks/>
              </p:cNvSpPr>
              <p:nvPr/>
            </p:nvSpPr>
            <p:spPr bwMode="auto">
              <a:xfrm>
                <a:off x="4416" y="2837"/>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close/>
                  </a:path>
                </a:pathLst>
              </a:custGeom>
              <a:solidFill>
                <a:srgbClr val="B3B3B3"/>
              </a:solidFill>
              <a:ln w="3175">
                <a:solidFill>
                  <a:schemeClr val="tx1"/>
                </a:solidFill>
                <a:round/>
                <a:headEnd/>
                <a:tailEnd/>
              </a:ln>
            </p:spPr>
            <p:txBody>
              <a:bodyPr/>
              <a:lstStyle/>
              <a:p>
                <a:endParaRPr lang="en-GB" sz="2400" dirty="0"/>
              </a:p>
            </p:txBody>
          </p:sp>
          <p:sp>
            <p:nvSpPr>
              <p:cNvPr id="2000" name="Freeform 3628"/>
              <p:cNvSpPr>
                <a:spLocks/>
              </p:cNvSpPr>
              <p:nvPr/>
            </p:nvSpPr>
            <p:spPr bwMode="auto">
              <a:xfrm>
                <a:off x="4416" y="2837"/>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path>
                </a:pathLst>
              </a:custGeom>
              <a:noFill/>
              <a:ln w="3175">
                <a:solidFill>
                  <a:schemeClr val="tx1"/>
                </a:solidFill>
                <a:round/>
                <a:headEnd/>
                <a:tailEnd/>
              </a:ln>
            </p:spPr>
            <p:txBody>
              <a:bodyPr/>
              <a:lstStyle/>
              <a:p>
                <a:endParaRPr lang="en-GB" sz="2400" dirty="0"/>
              </a:p>
            </p:txBody>
          </p:sp>
          <p:sp>
            <p:nvSpPr>
              <p:cNvPr id="2001" name="Freeform 3629"/>
              <p:cNvSpPr>
                <a:spLocks/>
              </p:cNvSpPr>
              <p:nvPr/>
            </p:nvSpPr>
            <p:spPr bwMode="auto">
              <a:xfrm>
                <a:off x="4419" y="2833"/>
                <a:ext cx="4" cy="4"/>
              </a:xfrm>
              <a:custGeom>
                <a:avLst/>
                <a:gdLst>
                  <a:gd name="T0" fmla="*/ 0 w 3"/>
                  <a:gd name="T1" fmla="*/ 3 h 3"/>
                  <a:gd name="T2" fmla="*/ 0 w 3"/>
                  <a:gd name="T3" fmla="*/ 4 h 3"/>
                  <a:gd name="T4" fmla="*/ 3 w 3"/>
                  <a:gd name="T5" fmla="*/ 3 h 3"/>
                  <a:gd name="T6" fmla="*/ 4 w 3"/>
                  <a:gd name="T7" fmla="*/ 1 h 3"/>
                  <a:gd name="T8" fmla="*/ 0 w 3"/>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3">
                    <a:moveTo>
                      <a:pt x="0" y="2"/>
                    </a:moveTo>
                    <a:cubicBezTo>
                      <a:pt x="0" y="3"/>
                      <a:pt x="0" y="3"/>
                      <a:pt x="0" y="3"/>
                    </a:cubicBezTo>
                    <a:cubicBezTo>
                      <a:pt x="1" y="3"/>
                      <a:pt x="2" y="3"/>
                      <a:pt x="2" y="2"/>
                    </a:cubicBezTo>
                    <a:cubicBezTo>
                      <a:pt x="3" y="2"/>
                      <a:pt x="3" y="2"/>
                      <a:pt x="3" y="1"/>
                    </a:cubicBezTo>
                    <a:cubicBezTo>
                      <a:pt x="2" y="0"/>
                      <a:pt x="1" y="2"/>
                      <a:pt x="0" y="2"/>
                    </a:cubicBezTo>
                  </a:path>
                </a:pathLst>
              </a:custGeom>
              <a:solidFill>
                <a:srgbClr val="B3B3B3"/>
              </a:solidFill>
              <a:ln w="3175">
                <a:solidFill>
                  <a:schemeClr val="tx1"/>
                </a:solidFill>
                <a:round/>
                <a:headEnd/>
                <a:tailEnd/>
              </a:ln>
            </p:spPr>
            <p:txBody>
              <a:bodyPr/>
              <a:lstStyle/>
              <a:p>
                <a:endParaRPr lang="en-GB" sz="2400" dirty="0"/>
              </a:p>
            </p:txBody>
          </p:sp>
          <p:sp>
            <p:nvSpPr>
              <p:cNvPr id="2002" name="Freeform 3630"/>
              <p:cNvSpPr>
                <a:spLocks/>
              </p:cNvSpPr>
              <p:nvPr/>
            </p:nvSpPr>
            <p:spPr bwMode="auto">
              <a:xfrm>
                <a:off x="4433" y="2835"/>
                <a:ext cx="10" cy="7"/>
              </a:xfrm>
              <a:custGeom>
                <a:avLst/>
                <a:gdLst>
                  <a:gd name="T0" fmla="*/ 1 w 7"/>
                  <a:gd name="T1" fmla="*/ 4 h 5"/>
                  <a:gd name="T2" fmla="*/ 1 w 7"/>
                  <a:gd name="T3" fmla="*/ 7 h 5"/>
                  <a:gd name="T4" fmla="*/ 10 w 7"/>
                  <a:gd name="T5" fmla="*/ 3 h 5"/>
                  <a:gd name="T6" fmla="*/ 9 w 7"/>
                  <a:gd name="T7" fmla="*/ 0 h 5"/>
                  <a:gd name="T8" fmla="*/ 1 w 7"/>
                  <a:gd name="T9" fmla="*/ 4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5">
                    <a:moveTo>
                      <a:pt x="1" y="3"/>
                    </a:moveTo>
                    <a:cubicBezTo>
                      <a:pt x="0" y="4"/>
                      <a:pt x="0" y="4"/>
                      <a:pt x="1" y="5"/>
                    </a:cubicBezTo>
                    <a:cubicBezTo>
                      <a:pt x="2" y="4"/>
                      <a:pt x="5" y="2"/>
                      <a:pt x="7" y="2"/>
                    </a:cubicBezTo>
                    <a:cubicBezTo>
                      <a:pt x="6" y="1"/>
                      <a:pt x="6" y="1"/>
                      <a:pt x="6" y="0"/>
                    </a:cubicBezTo>
                    <a:cubicBezTo>
                      <a:pt x="4" y="1"/>
                      <a:pt x="3" y="2"/>
                      <a:pt x="1" y="3"/>
                    </a:cubicBezTo>
                  </a:path>
                </a:pathLst>
              </a:custGeom>
              <a:solidFill>
                <a:srgbClr val="B3B3B3"/>
              </a:solidFill>
              <a:ln w="3175">
                <a:solidFill>
                  <a:schemeClr val="tx1"/>
                </a:solidFill>
                <a:round/>
                <a:headEnd/>
                <a:tailEnd/>
              </a:ln>
            </p:spPr>
            <p:txBody>
              <a:bodyPr/>
              <a:lstStyle/>
              <a:p>
                <a:endParaRPr lang="en-GB" sz="2400" dirty="0"/>
              </a:p>
            </p:txBody>
          </p:sp>
          <p:sp>
            <p:nvSpPr>
              <p:cNvPr id="2003" name="Freeform 3631"/>
              <p:cNvSpPr>
                <a:spLocks/>
              </p:cNvSpPr>
              <p:nvPr/>
            </p:nvSpPr>
            <p:spPr bwMode="auto">
              <a:xfrm>
                <a:off x="4437" y="2802"/>
                <a:ext cx="3" cy="3"/>
              </a:xfrm>
              <a:custGeom>
                <a:avLst/>
                <a:gdLst>
                  <a:gd name="T0" fmla="*/ 0 w 2"/>
                  <a:gd name="T1" fmla="*/ 2 h 2"/>
                  <a:gd name="T2" fmla="*/ 2 w 2"/>
                  <a:gd name="T3" fmla="*/ 3 h 2"/>
                  <a:gd name="T4" fmla="*/ 3 w 2"/>
                  <a:gd name="T5" fmla="*/ 0 h 2"/>
                  <a:gd name="T6" fmla="*/ 0 w 2"/>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0" y="1"/>
                    </a:moveTo>
                    <a:cubicBezTo>
                      <a:pt x="1" y="2"/>
                      <a:pt x="1" y="2"/>
                      <a:pt x="1" y="2"/>
                    </a:cubicBezTo>
                    <a:cubicBezTo>
                      <a:pt x="1" y="1"/>
                      <a:pt x="2" y="1"/>
                      <a:pt x="2" y="0"/>
                    </a:cubicBezTo>
                    <a:cubicBezTo>
                      <a:pt x="2"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2004" name="Freeform 3632"/>
              <p:cNvSpPr>
                <a:spLocks/>
              </p:cNvSpPr>
              <p:nvPr/>
            </p:nvSpPr>
            <p:spPr bwMode="auto">
              <a:xfrm>
                <a:off x="4440" y="2798"/>
                <a:ext cx="4" cy="4"/>
              </a:xfrm>
              <a:custGeom>
                <a:avLst/>
                <a:gdLst>
                  <a:gd name="T0" fmla="*/ 1 w 3"/>
                  <a:gd name="T1" fmla="*/ 1 h 3"/>
                  <a:gd name="T2" fmla="*/ 0 w 3"/>
                  <a:gd name="T3" fmla="*/ 4 h 3"/>
                  <a:gd name="T4" fmla="*/ 4 w 3"/>
                  <a:gd name="T5" fmla="*/ 3 h 3"/>
                  <a:gd name="T6" fmla="*/ 1 w 3"/>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1" y="1"/>
                    </a:moveTo>
                    <a:cubicBezTo>
                      <a:pt x="0" y="2"/>
                      <a:pt x="0" y="2"/>
                      <a:pt x="0" y="3"/>
                    </a:cubicBezTo>
                    <a:cubicBezTo>
                      <a:pt x="1" y="3"/>
                      <a:pt x="3" y="3"/>
                      <a:pt x="3" y="2"/>
                    </a:cubicBezTo>
                    <a:cubicBezTo>
                      <a:pt x="3" y="0"/>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2005" name="Freeform 3633"/>
              <p:cNvSpPr>
                <a:spLocks/>
              </p:cNvSpPr>
              <p:nvPr/>
            </p:nvSpPr>
            <p:spPr bwMode="auto">
              <a:xfrm>
                <a:off x="4441" y="2830"/>
                <a:ext cx="3" cy="3"/>
              </a:xfrm>
              <a:custGeom>
                <a:avLst/>
                <a:gdLst>
                  <a:gd name="T0" fmla="*/ 2 w 2"/>
                  <a:gd name="T1" fmla="*/ 0 h 2"/>
                  <a:gd name="T2" fmla="*/ 0 w 2"/>
                  <a:gd name="T3" fmla="*/ 3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1" y="0"/>
                      <a:pt x="0" y="1"/>
                      <a:pt x="0" y="2"/>
                    </a:cubicBezTo>
                    <a:cubicBezTo>
                      <a:pt x="1" y="2"/>
                      <a:pt x="2" y="1"/>
                      <a:pt x="1" y="0"/>
                    </a:cubicBezTo>
                  </a:path>
                </a:pathLst>
              </a:custGeom>
              <a:solidFill>
                <a:srgbClr val="B3B3B3"/>
              </a:solidFill>
              <a:ln w="3175">
                <a:solidFill>
                  <a:schemeClr val="tx1"/>
                </a:solidFill>
                <a:round/>
                <a:headEnd/>
                <a:tailEnd/>
              </a:ln>
            </p:spPr>
            <p:txBody>
              <a:bodyPr/>
              <a:lstStyle/>
              <a:p>
                <a:endParaRPr lang="en-GB" sz="2400" dirty="0"/>
              </a:p>
            </p:txBody>
          </p:sp>
          <p:sp>
            <p:nvSpPr>
              <p:cNvPr id="2006" name="Freeform 3634"/>
              <p:cNvSpPr>
                <a:spLocks/>
              </p:cNvSpPr>
              <p:nvPr/>
            </p:nvSpPr>
            <p:spPr bwMode="auto">
              <a:xfrm>
                <a:off x="4443" y="2797"/>
                <a:ext cx="10" cy="8"/>
              </a:xfrm>
              <a:custGeom>
                <a:avLst/>
                <a:gdLst>
                  <a:gd name="T0" fmla="*/ 3 w 8"/>
                  <a:gd name="T1" fmla="*/ 3 h 6"/>
                  <a:gd name="T2" fmla="*/ 4 w 8"/>
                  <a:gd name="T3" fmla="*/ 4 h 6"/>
                  <a:gd name="T4" fmla="*/ 0 w 8"/>
                  <a:gd name="T5" fmla="*/ 7 h 6"/>
                  <a:gd name="T6" fmla="*/ 4 w 8"/>
                  <a:gd name="T7" fmla="*/ 8 h 6"/>
                  <a:gd name="T8" fmla="*/ 10 w 8"/>
                  <a:gd name="T9" fmla="*/ 3 h 6"/>
                  <a:gd name="T10" fmla="*/ 4 w 8"/>
                  <a:gd name="T11" fmla="*/ 4 h 6"/>
                  <a:gd name="T12" fmla="*/ 3 w 8"/>
                  <a:gd name="T13" fmla="*/ 3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6">
                    <a:moveTo>
                      <a:pt x="2" y="2"/>
                    </a:moveTo>
                    <a:cubicBezTo>
                      <a:pt x="3" y="3"/>
                      <a:pt x="3" y="3"/>
                      <a:pt x="3" y="3"/>
                    </a:cubicBezTo>
                    <a:cubicBezTo>
                      <a:pt x="2" y="3"/>
                      <a:pt x="1" y="4"/>
                      <a:pt x="0" y="5"/>
                    </a:cubicBezTo>
                    <a:cubicBezTo>
                      <a:pt x="0" y="6"/>
                      <a:pt x="3" y="5"/>
                      <a:pt x="3" y="6"/>
                    </a:cubicBezTo>
                    <a:cubicBezTo>
                      <a:pt x="3" y="4"/>
                      <a:pt x="6" y="2"/>
                      <a:pt x="8" y="2"/>
                    </a:cubicBezTo>
                    <a:cubicBezTo>
                      <a:pt x="6" y="0"/>
                      <a:pt x="5" y="3"/>
                      <a:pt x="3" y="3"/>
                    </a:cubicBezTo>
                    <a:cubicBezTo>
                      <a:pt x="4" y="2"/>
                      <a:pt x="3" y="2"/>
                      <a:pt x="2" y="2"/>
                    </a:cubicBezTo>
                  </a:path>
                </a:pathLst>
              </a:custGeom>
              <a:solidFill>
                <a:srgbClr val="B3B3B3"/>
              </a:solidFill>
              <a:ln w="3175">
                <a:solidFill>
                  <a:schemeClr val="tx1"/>
                </a:solidFill>
                <a:round/>
                <a:headEnd/>
                <a:tailEnd/>
              </a:ln>
            </p:spPr>
            <p:txBody>
              <a:bodyPr/>
              <a:lstStyle/>
              <a:p>
                <a:endParaRPr lang="en-GB" sz="2400" dirty="0"/>
              </a:p>
            </p:txBody>
          </p:sp>
          <p:sp>
            <p:nvSpPr>
              <p:cNvPr id="2007" name="Freeform 3635"/>
              <p:cNvSpPr>
                <a:spLocks/>
              </p:cNvSpPr>
              <p:nvPr/>
            </p:nvSpPr>
            <p:spPr bwMode="auto">
              <a:xfrm>
                <a:off x="4452" y="2798"/>
                <a:ext cx="7" cy="6"/>
              </a:xfrm>
              <a:custGeom>
                <a:avLst/>
                <a:gdLst>
                  <a:gd name="T0" fmla="*/ 1 w 5"/>
                  <a:gd name="T1" fmla="*/ 3 h 4"/>
                  <a:gd name="T2" fmla="*/ 0 w 5"/>
                  <a:gd name="T3" fmla="*/ 5 h 4"/>
                  <a:gd name="T4" fmla="*/ 3 w 5"/>
                  <a:gd name="T5" fmla="*/ 6 h 4"/>
                  <a:gd name="T6" fmla="*/ 6 w 5"/>
                  <a:gd name="T7" fmla="*/ 0 h 4"/>
                  <a:gd name="T8" fmla="*/ 1 w 5"/>
                  <a:gd name="T9" fmla="*/ 3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4">
                    <a:moveTo>
                      <a:pt x="1" y="2"/>
                    </a:moveTo>
                    <a:cubicBezTo>
                      <a:pt x="1" y="2"/>
                      <a:pt x="0" y="3"/>
                      <a:pt x="0" y="3"/>
                    </a:cubicBezTo>
                    <a:cubicBezTo>
                      <a:pt x="1" y="3"/>
                      <a:pt x="2" y="4"/>
                      <a:pt x="2" y="4"/>
                    </a:cubicBezTo>
                    <a:cubicBezTo>
                      <a:pt x="3" y="4"/>
                      <a:pt x="5" y="2"/>
                      <a:pt x="4" y="0"/>
                    </a:cubicBezTo>
                    <a:cubicBezTo>
                      <a:pt x="3" y="1"/>
                      <a:pt x="2" y="2"/>
                      <a:pt x="1" y="2"/>
                    </a:cubicBezTo>
                  </a:path>
                </a:pathLst>
              </a:custGeom>
              <a:solidFill>
                <a:srgbClr val="B3B3B3"/>
              </a:solidFill>
              <a:ln w="3175">
                <a:solidFill>
                  <a:schemeClr val="tx1"/>
                </a:solidFill>
                <a:round/>
                <a:headEnd/>
                <a:tailEnd/>
              </a:ln>
            </p:spPr>
            <p:txBody>
              <a:bodyPr/>
              <a:lstStyle/>
              <a:p>
                <a:endParaRPr lang="en-GB" sz="2400" dirty="0"/>
              </a:p>
            </p:txBody>
          </p:sp>
          <p:sp>
            <p:nvSpPr>
              <p:cNvPr id="2008" name="Freeform 3636"/>
              <p:cNvSpPr>
                <a:spLocks/>
              </p:cNvSpPr>
              <p:nvPr/>
            </p:nvSpPr>
            <p:spPr bwMode="auto">
              <a:xfrm>
                <a:off x="4459" y="2797"/>
                <a:ext cx="11" cy="5"/>
              </a:xfrm>
              <a:custGeom>
                <a:avLst/>
                <a:gdLst>
                  <a:gd name="T0" fmla="*/ 1 w 9"/>
                  <a:gd name="T1" fmla="*/ 0 h 4"/>
                  <a:gd name="T2" fmla="*/ 2 w 9"/>
                  <a:gd name="T3" fmla="*/ 3 h 4"/>
                  <a:gd name="T4" fmla="*/ 0 w 9"/>
                  <a:gd name="T5" fmla="*/ 5 h 4"/>
                  <a:gd name="T6" fmla="*/ 9 w 9"/>
                  <a:gd name="T7" fmla="*/ 4 h 4"/>
                  <a:gd name="T8" fmla="*/ 9 w 9"/>
                  <a:gd name="T9" fmla="*/ 1 h 4"/>
                  <a:gd name="T10" fmla="*/ 6 w 9"/>
                  <a:gd name="T11" fmla="*/ 1 h 4"/>
                  <a:gd name="T12" fmla="*/ 1 w 9"/>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4">
                    <a:moveTo>
                      <a:pt x="1" y="0"/>
                    </a:moveTo>
                    <a:cubicBezTo>
                      <a:pt x="1" y="1"/>
                      <a:pt x="0" y="3"/>
                      <a:pt x="2" y="2"/>
                    </a:cubicBezTo>
                    <a:cubicBezTo>
                      <a:pt x="1" y="2"/>
                      <a:pt x="0" y="3"/>
                      <a:pt x="0" y="4"/>
                    </a:cubicBezTo>
                    <a:cubicBezTo>
                      <a:pt x="2" y="4"/>
                      <a:pt x="5" y="4"/>
                      <a:pt x="7" y="3"/>
                    </a:cubicBezTo>
                    <a:cubicBezTo>
                      <a:pt x="9" y="3"/>
                      <a:pt x="8" y="1"/>
                      <a:pt x="7" y="1"/>
                    </a:cubicBezTo>
                    <a:cubicBezTo>
                      <a:pt x="6" y="1"/>
                      <a:pt x="5" y="1"/>
                      <a:pt x="5" y="1"/>
                    </a:cubicBezTo>
                    <a:cubicBezTo>
                      <a:pt x="3" y="1"/>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2009" name="Freeform 3637"/>
              <p:cNvSpPr>
                <a:spLocks/>
              </p:cNvSpPr>
              <p:nvPr/>
            </p:nvSpPr>
            <p:spPr bwMode="auto">
              <a:xfrm>
                <a:off x="4474" y="2798"/>
                <a:ext cx="3" cy="2"/>
              </a:xfrm>
              <a:custGeom>
                <a:avLst/>
                <a:gdLst>
                  <a:gd name="T0" fmla="*/ 3 w 2"/>
                  <a:gd name="T1" fmla="*/ 0 h 1"/>
                  <a:gd name="T2" fmla="*/ 0 w 2"/>
                  <a:gd name="T3" fmla="*/ 2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1"/>
                      <a:pt x="0" y="1"/>
                    </a:cubicBezTo>
                    <a:cubicBezTo>
                      <a:pt x="1" y="1"/>
                      <a:pt x="2" y="0"/>
                      <a:pt x="2" y="0"/>
                    </a:cubicBezTo>
                  </a:path>
                </a:pathLst>
              </a:custGeom>
              <a:solidFill>
                <a:srgbClr val="B3B3B3"/>
              </a:solidFill>
              <a:ln w="3175">
                <a:solidFill>
                  <a:schemeClr val="tx1"/>
                </a:solidFill>
                <a:round/>
                <a:headEnd/>
                <a:tailEnd/>
              </a:ln>
            </p:spPr>
            <p:txBody>
              <a:bodyPr/>
              <a:lstStyle/>
              <a:p>
                <a:endParaRPr lang="en-GB" sz="2400" dirty="0"/>
              </a:p>
            </p:txBody>
          </p:sp>
          <p:sp>
            <p:nvSpPr>
              <p:cNvPr id="2010" name="Freeform 3638"/>
              <p:cNvSpPr>
                <a:spLocks/>
              </p:cNvSpPr>
              <p:nvPr/>
            </p:nvSpPr>
            <p:spPr bwMode="auto">
              <a:xfrm>
                <a:off x="4478" y="2788"/>
                <a:ext cx="15" cy="8"/>
              </a:xfrm>
              <a:custGeom>
                <a:avLst/>
                <a:gdLst>
                  <a:gd name="T0" fmla="*/ 0 w 11"/>
                  <a:gd name="T1" fmla="*/ 8 h 6"/>
                  <a:gd name="T2" fmla="*/ 10 w 11"/>
                  <a:gd name="T3" fmla="*/ 7 h 6"/>
                  <a:gd name="T4" fmla="*/ 15 w 11"/>
                  <a:gd name="T5" fmla="*/ 4 h 6"/>
                  <a:gd name="T6" fmla="*/ 7 w 11"/>
                  <a:gd name="T7" fmla="*/ 3 h 6"/>
                  <a:gd name="T8" fmla="*/ 3 w 11"/>
                  <a:gd name="T9" fmla="*/ 3 h 6"/>
                  <a:gd name="T10" fmla="*/ 0 w 11"/>
                  <a:gd name="T11" fmla="*/ 8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6">
                    <a:moveTo>
                      <a:pt x="0" y="6"/>
                    </a:moveTo>
                    <a:cubicBezTo>
                      <a:pt x="2" y="4"/>
                      <a:pt x="4" y="5"/>
                      <a:pt x="7" y="5"/>
                    </a:cubicBezTo>
                    <a:cubicBezTo>
                      <a:pt x="8" y="5"/>
                      <a:pt x="9" y="3"/>
                      <a:pt x="11" y="3"/>
                    </a:cubicBezTo>
                    <a:cubicBezTo>
                      <a:pt x="9" y="0"/>
                      <a:pt x="8" y="1"/>
                      <a:pt x="5" y="2"/>
                    </a:cubicBezTo>
                    <a:cubicBezTo>
                      <a:pt x="4" y="3"/>
                      <a:pt x="3" y="2"/>
                      <a:pt x="2" y="2"/>
                    </a:cubicBezTo>
                    <a:cubicBezTo>
                      <a:pt x="1" y="3"/>
                      <a:pt x="0" y="5"/>
                      <a:pt x="0" y="6"/>
                    </a:cubicBezTo>
                  </a:path>
                </a:pathLst>
              </a:custGeom>
              <a:solidFill>
                <a:srgbClr val="B3B3B3"/>
              </a:solidFill>
              <a:ln w="3175">
                <a:solidFill>
                  <a:schemeClr val="tx1"/>
                </a:solidFill>
                <a:round/>
                <a:headEnd/>
                <a:tailEnd/>
              </a:ln>
            </p:spPr>
            <p:txBody>
              <a:bodyPr/>
              <a:lstStyle/>
              <a:p>
                <a:endParaRPr lang="en-GB" sz="2400" dirty="0"/>
              </a:p>
            </p:txBody>
          </p:sp>
          <p:sp>
            <p:nvSpPr>
              <p:cNvPr id="2011" name="Freeform 3639"/>
              <p:cNvSpPr>
                <a:spLocks/>
              </p:cNvSpPr>
              <p:nvPr/>
            </p:nvSpPr>
            <p:spPr bwMode="auto">
              <a:xfrm>
                <a:off x="4501" y="2788"/>
                <a:ext cx="2" cy="2"/>
              </a:xfrm>
              <a:custGeom>
                <a:avLst/>
                <a:gdLst>
                  <a:gd name="T0" fmla="*/ 1 w 2"/>
                  <a:gd name="T1" fmla="*/ 0 h 2"/>
                  <a:gd name="T2" fmla="*/ 0 w 2"/>
                  <a:gd name="T3" fmla="*/ 2 h 2"/>
                  <a:gd name="T4" fmla="*/ 1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0" y="0"/>
                      <a:pt x="0" y="1"/>
                      <a:pt x="0" y="2"/>
                    </a:cubicBezTo>
                    <a:cubicBezTo>
                      <a:pt x="1" y="1"/>
                      <a:pt x="2" y="1"/>
                      <a:pt x="1" y="0"/>
                    </a:cubicBezTo>
                  </a:path>
                </a:pathLst>
              </a:custGeom>
              <a:solidFill>
                <a:srgbClr val="B3B3B3"/>
              </a:solidFill>
              <a:ln w="3175">
                <a:solidFill>
                  <a:schemeClr val="tx1"/>
                </a:solidFill>
                <a:round/>
                <a:headEnd/>
                <a:tailEnd/>
              </a:ln>
            </p:spPr>
            <p:txBody>
              <a:bodyPr/>
              <a:lstStyle/>
              <a:p>
                <a:endParaRPr lang="en-GB" sz="2400" dirty="0"/>
              </a:p>
            </p:txBody>
          </p:sp>
          <p:sp>
            <p:nvSpPr>
              <p:cNvPr id="2012" name="Freeform 3640"/>
              <p:cNvSpPr>
                <a:spLocks/>
              </p:cNvSpPr>
              <p:nvPr/>
            </p:nvSpPr>
            <p:spPr bwMode="auto">
              <a:xfrm>
                <a:off x="4505" y="2798"/>
                <a:ext cx="1" cy="2"/>
              </a:xfrm>
              <a:custGeom>
                <a:avLst/>
                <a:gdLst>
                  <a:gd name="T0" fmla="*/ 0 w 1"/>
                  <a:gd name="T1" fmla="*/ 0 h 1"/>
                  <a:gd name="T2" fmla="*/ 1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2013" name="Freeform 3641"/>
              <p:cNvSpPr>
                <a:spLocks/>
              </p:cNvSpPr>
              <p:nvPr/>
            </p:nvSpPr>
            <p:spPr bwMode="auto">
              <a:xfrm>
                <a:off x="4506" y="2797"/>
                <a:ext cx="5" cy="3"/>
              </a:xfrm>
              <a:custGeom>
                <a:avLst/>
                <a:gdLst>
                  <a:gd name="T0" fmla="*/ 0 w 4"/>
                  <a:gd name="T1" fmla="*/ 0 h 2"/>
                  <a:gd name="T2" fmla="*/ 5 w 4"/>
                  <a:gd name="T3" fmla="*/ 0 h 2"/>
                  <a:gd name="T4" fmla="*/ 0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0" y="0"/>
                    </a:moveTo>
                    <a:cubicBezTo>
                      <a:pt x="0" y="2"/>
                      <a:pt x="3" y="2"/>
                      <a:pt x="4" y="0"/>
                    </a:cubicBezTo>
                    <a:cubicBezTo>
                      <a:pt x="3" y="1"/>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2014" name="Freeform 3642"/>
              <p:cNvSpPr>
                <a:spLocks/>
              </p:cNvSpPr>
              <p:nvPr/>
            </p:nvSpPr>
            <p:spPr bwMode="auto">
              <a:xfrm>
                <a:off x="4511" y="2798"/>
                <a:ext cx="2" cy="2"/>
              </a:xfrm>
              <a:custGeom>
                <a:avLst/>
                <a:gdLst>
                  <a:gd name="T0" fmla="*/ 0 w 1"/>
                  <a:gd name="T1" fmla="*/ 0 h 1"/>
                  <a:gd name="T2" fmla="*/ 0 w 1"/>
                  <a:gd name="T3" fmla="*/ 2 h 1"/>
                  <a:gd name="T4" fmla="*/ 2 w 1"/>
                  <a:gd name="T5" fmla="*/ 0 h 1"/>
                  <a:gd name="T6" fmla="*/ 0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0"/>
                    </a:moveTo>
                    <a:cubicBezTo>
                      <a:pt x="0" y="1"/>
                      <a:pt x="0" y="1"/>
                      <a:pt x="0" y="1"/>
                    </a:cubicBez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2015" name="Freeform 3643"/>
              <p:cNvSpPr>
                <a:spLocks/>
              </p:cNvSpPr>
              <p:nvPr/>
            </p:nvSpPr>
            <p:spPr bwMode="auto">
              <a:xfrm>
                <a:off x="4518" y="2781"/>
                <a:ext cx="3"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1" y="0"/>
                      <a:pt x="0" y="0"/>
                      <a:pt x="0" y="1"/>
                    </a:cubicBezTo>
                    <a:cubicBezTo>
                      <a:pt x="1" y="1"/>
                      <a:pt x="2" y="1"/>
                      <a:pt x="1" y="0"/>
                    </a:cubicBezTo>
                  </a:path>
                </a:pathLst>
              </a:custGeom>
              <a:solidFill>
                <a:srgbClr val="B3B3B3"/>
              </a:solidFill>
              <a:ln w="3175">
                <a:solidFill>
                  <a:schemeClr val="tx1"/>
                </a:solidFill>
                <a:round/>
                <a:headEnd/>
                <a:tailEnd/>
              </a:ln>
            </p:spPr>
            <p:txBody>
              <a:bodyPr/>
              <a:lstStyle/>
              <a:p>
                <a:endParaRPr lang="en-GB" sz="2400" dirty="0"/>
              </a:p>
            </p:txBody>
          </p:sp>
          <p:sp>
            <p:nvSpPr>
              <p:cNvPr id="2016" name="Freeform 3644"/>
              <p:cNvSpPr>
                <a:spLocks/>
              </p:cNvSpPr>
              <p:nvPr/>
            </p:nvSpPr>
            <p:spPr bwMode="auto">
              <a:xfrm>
                <a:off x="4522" y="2798"/>
                <a:ext cx="1" cy="2"/>
              </a:xfrm>
              <a:custGeom>
                <a:avLst/>
                <a:gdLst>
                  <a:gd name="T0" fmla="*/ 0 w 1"/>
                  <a:gd name="T1" fmla="*/ 0 h 1"/>
                  <a:gd name="T2" fmla="*/ 1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2017" name="Freeform 3645"/>
              <p:cNvSpPr>
                <a:spLocks/>
              </p:cNvSpPr>
              <p:nvPr/>
            </p:nvSpPr>
            <p:spPr bwMode="auto">
              <a:xfrm>
                <a:off x="4531" y="2792"/>
                <a:ext cx="5" cy="4"/>
              </a:xfrm>
              <a:custGeom>
                <a:avLst/>
                <a:gdLst>
                  <a:gd name="T0" fmla="*/ 1 w 4"/>
                  <a:gd name="T1" fmla="*/ 0 h 3"/>
                  <a:gd name="T2" fmla="*/ 3 w 4"/>
                  <a:gd name="T3" fmla="*/ 4 h 3"/>
                  <a:gd name="T4" fmla="*/ 1 w 4"/>
                  <a:gd name="T5" fmla="*/ 0 h 3"/>
                  <a:gd name="T6" fmla="*/ 0 60000 65536"/>
                  <a:gd name="T7" fmla="*/ 0 60000 65536"/>
                  <a:gd name="T8" fmla="*/ 0 60000 65536"/>
                </a:gdLst>
                <a:ahLst/>
                <a:cxnLst>
                  <a:cxn ang="T6">
                    <a:pos x="T0" y="T1"/>
                  </a:cxn>
                  <a:cxn ang="T7">
                    <a:pos x="T2" y="T3"/>
                  </a:cxn>
                  <a:cxn ang="T8">
                    <a:pos x="T4" y="T5"/>
                  </a:cxn>
                </a:cxnLst>
                <a:rect l="0" t="0" r="r" b="b"/>
                <a:pathLst>
                  <a:path w="4" h="3">
                    <a:moveTo>
                      <a:pt x="1" y="0"/>
                    </a:moveTo>
                    <a:cubicBezTo>
                      <a:pt x="0" y="1"/>
                      <a:pt x="1" y="3"/>
                      <a:pt x="2" y="3"/>
                    </a:cubicBezTo>
                    <a:cubicBezTo>
                      <a:pt x="4" y="3"/>
                      <a:pt x="3" y="0"/>
                      <a:pt x="1" y="0"/>
                    </a:cubicBezTo>
                  </a:path>
                </a:pathLst>
              </a:custGeom>
              <a:solidFill>
                <a:srgbClr val="B3B3B3"/>
              </a:solidFill>
              <a:ln w="3175">
                <a:solidFill>
                  <a:schemeClr val="tx1"/>
                </a:solidFill>
                <a:round/>
                <a:headEnd/>
                <a:tailEnd/>
              </a:ln>
            </p:spPr>
            <p:txBody>
              <a:bodyPr/>
              <a:lstStyle/>
              <a:p>
                <a:endParaRPr lang="en-GB" sz="2400" dirty="0"/>
              </a:p>
            </p:txBody>
          </p:sp>
          <p:sp>
            <p:nvSpPr>
              <p:cNvPr id="2018" name="Freeform 3646"/>
              <p:cNvSpPr>
                <a:spLocks/>
              </p:cNvSpPr>
              <p:nvPr/>
            </p:nvSpPr>
            <p:spPr bwMode="auto">
              <a:xfrm>
                <a:off x="4548" y="2797"/>
                <a:ext cx="6" cy="4"/>
              </a:xfrm>
              <a:custGeom>
                <a:avLst/>
                <a:gdLst>
                  <a:gd name="T0" fmla="*/ 0 w 4"/>
                  <a:gd name="T1" fmla="*/ 4 h 3"/>
                  <a:gd name="T2" fmla="*/ 6 w 4"/>
                  <a:gd name="T3" fmla="*/ 0 h 3"/>
                  <a:gd name="T4" fmla="*/ 0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0" y="3"/>
                    </a:moveTo>
                    <a:cubicBezTo>
                      <a:pt x="1" y="2"/>
                      <a:pt x="3" y="1"/>
                      <a:pt x="4" y="0"/>
                    </a:cubicBezTo>
                    <a:cubicBezTo>
                      <a:pt x="2" y="1"/>
                      <a:pt x="1" y="1"/>
                      <a:pt x="0" y="3"/>
                    </a:cubicBezTo>
                  </a:path>
                </a:pathLst>
              </a:custGeom>
              <a:solidFill>
                <a:srgbClr val="B3B3B3"/>
              </a:solidFill>
              <a:ln w="3175">
                <a:solidFill>
                  <a:schemeClr val="tx1"/>
                </a:solidFill>
                <a:round/>
                <a:headEnd/>
                <a:tailEnd/>
              </a:ln>
            </p:spPr>
            <p:txBody>
              <a:bodyPr/>
              <a:lstStyle/>
              <a:p>
                <a:endParaRPr lang="en-GB" sz="2400" dirty="0"/>
              </a:p>
            </p:txBody>
          </p:sp>
          <p:sp>
            <p:nvSpPr>
              <p:cNvPr id="2019" name="Freeform 3647"/>
              <p:cNvSpPr>
                <a:spLocks/>
              </p:cNvSpPr>
              <p:nvPr/>
            </p:nvSpPr>
            <p:spPr bwMode="auto">
              <a:xfrm>
                <a:off x="4550" y="2788"/>
                <a:ext cx="1" cy="1"/>
              </a:xfrm>
              <a:custGeom>
                <a:avLst/>
                <a:gdLst>
                  <a:gd name="T0" fmla="*/ 0 w 1"/>
                  <a:gd name="T1" fmla="*/ 0 h 1"/>
                  <a:gd name="T2" fmla="*/ 1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1" y="1"/>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2020" name="Freeform 3648"/>
              <p:cNvSpPr>
                <a:spLocks/>
              </p:cNvSpPr>
              <p:nvPr/>
            </p:nvSpPr>
            <p:spPr bwMode="auto">
              <a:xfrm>
                <a:off x="4552" y="2786"/>
                <a:ext cx="2" cy="2"/>
              </a:xfrm>
              <a:custGeom>
                <a:avLst/>
                <a:gdLst>
                  <a:gd name="T0" fmla="*/ 0 w 1"/>
                  <a:gd name="T1" fmla="*/ 0 h 1"/>
                  <a:gd name="T2" fmla="*/ 0 w 1"/>
                  <a:gd name="T3" fmla="*/ 2 h 1"/>
                  <a:gd name="T4" fmla="*/ 2 w 1"/>
                  <a:gd name="T5" fmla="*/ 0 h 1"/>
                  <a:gd name="T6" fmla="*/ 0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0"/>
                    </a:moveTo>
                    <a:cubicBezTo>
                      <a:pt x="0" y="1"/>
                      <a:pt x="0" y="1"/>
                      <a:pt x="0" y="1"/>
                    </a:cubicBezTo>
                    <a:cubicBezTo>
                      <a:pt x="1" y="1"/>
                      <a:pt x="1" y="1"/>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2021" name="Freeform 3649"/>
              <p:cNvSpPr>
                <a:spLocks/>
              </p:cNvSpPr>
              <p:nvPr/>
            </p:nvSpPr>
            <p:spPr bwMode="auto">
              <a:xfrm>
                <a:off x="4551" y="2781"/>
                <a:ext cx="12" cy="19"/>
              </a:xfrm>
              <a:custGeom>
                <a:avLst/>
                <a:gdLst>
                  <a:gd name="T0" fmla="*/ 11 w 9"/>
                  <a:gd name="T1" fmla="*/ 0 h 14"/>
                  <a:gd name="T2" fmla="*/ 4 w 9"/>
                  <a:gd name="T3" fmla="*/ 10 h 14"/>
                  <a:gd name="T4" fmla="*/ 5 w 9"/>
                  <a:gd name="T5" fmla="*/ 14 h 14"/>
                  <a:gd name="T6" fmla="*/ 9 w 9"/>
                  <a:gd name="T7" fmla="*/ 8 h 14"/>
                  <a:gd name="T8" fmla="*/ 12 w 9"/>
                  <a:gd name="T9" fmla="*/ 1 h 14"/>
                  <a:gd name="T10" fmla="*/ 11 w 9"/>
                  <a:gd name="T11" fmla="*/ 0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14">
                    <a:moveTo>
                      <a:pt x="8" y="0"/>
                    </a:moveTo>
                    <a:cubicBezTo>
                      <a:pt x="6" y="0"/>
                      <a:pt x="2" y="6"/>
                      <a:pt x="3" y="7"/>
                    </a:cubicBezTo>
                    <a:cubicBezTo>
                      <a:pt x="0" y="6"/>
                      <a:pt x="2" y="14"/>
                      <a:pt x="4" y="10"/>
                    </a:cubicBezTo>
                    <a:cubicBezTo>
                      <a:pt x="5" y="9"/>
                      <a:pt x="6" y="8"/>
                      <a:pt x="7" y="6"/>
                    </a:cubicBezTo>
                    <a:cubicBezTo>
                      <a:pt x="8" y="5"/>
                      <a:pt x="7" y="2"/>
                      <a:pt x="9" y="1"/>
                    </a:cubicBezTo>
                    <a:cubicBezTo>
                      <a:pt x="9" y="1"/>
                      <a:pt x="8" y="1"/>
                      <a:pt x="8" y="0"/>
                    </a:cubicBezTo>
                  </a:path>
                </a:pathLst>
              </a:custGeom>
              <a:solidFill>
                <a:srgbClr val="B3B3B3"/>
              </a:solidFill>
              <a:ln w="3175">
                <a:solidFill>
                  <a:schemeClr val="tx1"/>
                </a:solidFill>
                <a:round/>
                <a:headEnd/>
                <a:tailEnd/>
              </a:ln>
            </p:spPr>
            <p:txBody>
              <a:bodyPr/>
              <a:lstStyle/>
              <a:p>
                <a:endParaRPr lang="en-GB" sz="2400" dirty="0"/>
              </a:p>
            </p:txBody>
          </p:sp>
          <p:sp>
            <p:nvSpPr>
              <p:cNvPr id="2022" name="Freeform 3650"/>
              <p:cNvSpPr>
                <a:spLocks/>
              </p:cNvSpPr>
              <p:nvPr/>
            </p:nvSpPr>
            <p:spPr bwMode="auto">
              <a:xfrm>
                <a:off x="4563" y="2781"/>
                <a:ext cx="2" cy="3"/>
              </a:xfrm>
              <a:custGeom>
                <a:avLst/>
                <a:gdLst>
                  <a:gd name="T0" fmla="*/ 0 w 2"/>
                  <a:gd name="T1" fmla="*/ 0 h 2"/>
                  <a:gd name="T2" fmla="*/ 2 w 2"/>
                  <a:gd name="T3" fmla="*/ 3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1" y="1"/>
                      <a:pt x="2" y="1"/>
                      <a:pt x="2" y="2"/>
                    </a:cubicBezTo>
                    <a:cubicBezTo>
                      <a:pt x="2"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2023" name="Freeform 3651"/>
              <p:cNvSpPr>
                <a:spLocks/>
              </p:cNvSpPr>
              <p:nvPr/>
            </p:nvSpPr>
            <p:spPr bwMode="auto">
              <a:xfrm>
                <a:off x="4576" y="2759"/>
                <a:ext cx="4" cy="4"/>
              </a:xfrm>
              <a:custGeom>
                <a:avLst/>
                <a:gdLst>
                  <a:gd name="T0" fmla="*/ 3 w 3"/>
                  <a:gd name="T1" fmla="*/ 0 h 3"/>
                  <a:gd name="T2" fmla="*/ 1 w 3"/>
                  <a:gd name="T3" fmla="*/ 0 h 3"/>
                  <a:gd name="T4" fmla="*/ 1 w 3"/>
                  <a:gd name="T5" fmla="*/ 4 h 3"/>
                  <a:gd name="T6" fmla="*/ 3 w 3"/>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2" y="0"/>
                    </a:moveTo>
                    <a:cubicBezTo>
                      <a:pt x="1" y="0"/>
                      <a:pt x="1" y="0"/>
                      <a:pt x="1" y="0"/>
                    </a:cubicBezTo>
                    <a:cubicBezTo>
                      <a:pt x="1" y="0"/>
                      <a:pt x="0" y="3"/>
                      <a:pt x="1" y="3"/>
                    </a:cubicBezTo>
                    <a:cubicBezTo>
                      <a:pt x="3" y="3"/>
                      <a:pt x="2" y="0"/>
                      <a:pt x="2" y="0"/>
                    </a:cubicBezTo>
                  </a:path>
                </a:pathLst>
              </a:custGeom>
              <a:solidFill>
                <a:srgbClr val="B3B3B3"/>
              </a:solidFill>
              <a:ln w="3175">
                <a:solidFill>
                  <a:schemeClr val="tx1"/>
                </a:solidFill>
                <a:round/>
                <a:headEnd/>
                <a:tailEnd/>
              </a:ln>
            </p:spPr>
            <p:txBody>
              <a:bodyPr/>
              <a:lstStyle/>
              <a:p>
                <a:endParaRPr lang="en-GB" sz="2400" dirty="0"/>
              </a:p>
            </p:txBody>
          </p:sp>
          <p:sp>
            <p:nvSpPr>
              <p:cNvPr id="2024" name="Freeform 3652"/>
              <p:cNvSpPr>
                <a:spLocks/>
              </p:cNvSpPr>
              <p:nvPr/>
            </p:nvSpPr>
            <p:spPr bwMode="auto">
              <a:xfrm>
                <a:off x="4577" y="2757"/>
                <a:ext cx="2" cy="2"/>
              </a:xfrm>
              <a:custGeom>
                <a:avLst/>
                <a:gdLst>
                  <a:gd name="T0" fmla="*/ 2 w 1"/>
                  <a:gd name="T1" fmla="*/ 0 h 1"/>
                  <a:gd name="T2" fmla="*/ 2 w 1"/>
                  <a:gd name="T3" fmla="*/ 2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2025" name="Freeform 3653"/>
              <p:cNvSpPr>
                <a:spLocks/>
              </p:cNvSpPr>
              <p:nvPr/>
            </p:nvSpPr>
            <p:spPr bwMode="auto">
              <a:xfrm>
                <a:off x="4579" y="2753"/>
                <a:ext cx="6" cy="11"/>
              </a:xfrm>
              <a:custGeom>
                <a:avLst/>
                <a:gdLst>
                  <a:gd name="T0" fmla="*/ 0 w 5"/>
                  <a:gd name="T1" fmla="*/ 11 h 8"/>
                  <a:gd name="T2" fmla="*/ 6 w 5"/>
                  <a:gd name="T3" fmla="*/ 0 h 8"/>
                  <a:gd name="T4" fmla="*/ 4 w 5"/>
                  <a:gd name="T5" fmla="*/ 4 h 8"/>
                  <a:gd name="T6" fmla="*/ 0 w 5"/>
                  <a:gd name="T7" fmla="*/ 11 h 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8">
                    <a:moveTo>
                      <a:pt x="0" y="8"/>
                    </a:moveTo>
                    <a:cubicBezTo>
                      <a:pt x="2" y="7"/>
                      <a:pt x="4" y="2"/>
                      <a:pt x="5" y="0"/>
                    </a:cubicBezTo>
                    <a:cubicBezTo>
                      <a:pt x="3" y="0"/>
                      <a:pt x="3" y="2"/>
                      <a:pt x="3" y="3"/>
                    </a:cubicBezTo>
                    <a:cubicBezTo>
                      <a:pt x="2" y="5"/>
                      <a:pt x="1" y="6"/>
                      <a:pt x="0" y="8"/>
                    </a:cubicBezTo>
                  </a:path>
                </a:pathLst>
              </a:custGeom>
              <a:solidFill>
                <a:srgbClr val="B3B3B3"/>
              </a:solidFill>
              <a:ln w="3175">
                <a:solidFill>
                  <a:schemeClr val="tx1"/>
                </a:solidFill>
                <a:round/>
                <a:headEnd/>
                <a:tailEnd/>
              </a:ln>
            </p:spPr>
            <p:txBody>
              <a:bodyPr/>
              <a:lstStyle/>
              <a:p>
                <a:endParaRPr lang="en-GB" sz="2400" dirty="0"/>
              </a:p>
            </p:txBody>
          </p:sp>
          <p:sp>
            <p:nvSpPr>
              <p:cNvPr id="2026" name="Freeform 3654"/>
              <p:cNvSpPr>
                <a:spLocks/>
              </p:cNvSpPr>
              <p:nvPr/>
            </p:nvSpPr>
            <p:spPr bwMode="auto">
              <a:xfrm>
                <a:off x="4594" y="2767"/>
                <a:ext cx="10" cy="13"/>
              </a:xfrm>
              <a:custGeom>
                <a:avLst/>
                <a:gdLst>
                  <a:gd name="T0" fmla="*/ 3 w 7"/>
                  <a:gd name="T1" fmla="*/ 0 h 10"/>
                  <a:gd name="T2" fmla="*/ 3 w 7"/>
                  <a:gd name="T3" fmla="*/ 5 h 10"/>
                  <a:gd name="T4" fmla="*/ 4 w 7"/>
                  <a:gd name="T5" fmla="*/ 10 h 10"/>
                  <a:gd name="T6" fmla="*/ 3 w 7"/>
                  <a:gd name="T7" fmla="*/ 0 h 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10">
                    <a:moveTo>
                      <a:pt x="2" y="0"/>
                    </a:moveTo>
                    <a:cubicBezTo>
                      <a:pt x="2" y="1"/>
                      <a:pt x="1" y="3"/>
                      <a:pt x="2" y="4"/>
                    </a:cubicBezTo>
                    <a:cubicBezTo>
                      <a:pt x="0" y="4"/>
                      <a:pt x="0" y="10"/>
                      <a:pt x="3" y="8"/>
                    </a:cubicBezTo>
                    <a:cubicBezTo>
                      <a:pt x="7" y="6"/>
                      <a:pt x="4" y="2"/>
                      <a:pt x="2" y="0"/>
                    </a:cubicBezTo>
                  </a:path>
                </a:pathLst>
              </a:custGeom>
              <a:solidFill>
                <a:srgbClr val="B3B3B3"/>
              </a:solidFill>
              <a:ln w="3175">
                <a:solidFill>
                  <a:schemeClr val="tx1"/>
                </a:solidFill>
                <a:round/>
                <a:headEnd/>
                <a:tailEnd/>
              </a:ln>
            </p:spPr>
            <p:txBody>
              <a:bodyPr/>
              <a:lstStyle/>
              <a:p>
                <a:endParaRPr lang="en-GB" sz="2400" dirty="0"/>
              </a:p>
            </p:txBody>
          </p:sp>
          <p:sp>
            <p:nvSpPr>
              <p:cNvPr id="2027" name="Freeform 3655"/>
              <p:cNvSpPr>
                <a:spLocks/>
              </p:cNvSpPr>
              <p:nvPr/>
            </p:nvSpPr>
            <p:spPr bwMode="auto">
              <a:xfrm>
                <a:off x="4604" y="2773"/>
                <a:ext cx="1" cy="3"/>
              </a:xfrm>
              <a:custGeom>
                <a:avLst/>
                <a:gdLst>
                  <a:gd name="T0" fmla="*/ 1 w 1"/>
                  <a:gd name="T1" fmla="*/ 0 h 2"/>
                  <a:gd name="T2" fmla="*/ 0 w 1"/>
                  <a:gd name="T3" fmla="*/ 3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0"/>
                      <a:pt x="0" y="1"/>
                      <a:pt x="0" y="2"/>
                    </a:cubicBezTo>
                    <a:cubicBezTo>
                      <a:pt x="1"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2028" name="Freeform 3656"/>
              <p:cNvSpPr>
                <a:spLocks/>
              </p:cNvSpPr>
              <p:nvPr/>
            </p:nvSpPr>
            <p:spPr bwMode="auto">
              <a:xfrm>
                <a:off x="4604" y="2771"/>
                <a:ext cx="1" cy="1"/>
              </a:xfrm>
              <a:custGeom>
                <a:avLst/>
                <a:gdLst>
                  <a:gd name="T0" fmla="*/ 1 w 1"/>
                  <a:gd name="T1" fmla="*/ 0 h 1"/>
                  <a:gd name="T2" fmla="*/ 1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0" y="1"/>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2029" name="Freeform 3657"/>
              <p:cNvSpPr>
                <a:spLocks/>
              </p:cNvSpPr>
              <p:nvPr/>
            </p:nvSpPr>
            <p:spPr bwMode="auto">
              <a:xfrm>
                <a:off x="4605" y="2767"/>
                <a:ext cx="3" cy="4"/>
              </a:xfrm>
              <a:custGeom>
                <a:avLst/>
                <a:gdLst>
                  <a:gd name="T0" fmla="*/ 2 w 2"/>
                  <a:gd name="T1" fmla="*/ 4 h 3"/>
                  <a:gd name="T2" fmla="*/ 2 w 2"/>
                  <a:gd name="T3" fmla="*/ 4 h 3"/>
                  <a:gd name="T4" fmla="*/ 0 60000 65536"/>
                  <a:gd name="T5" fmla="*/ 0 60000 65536"/>
                </a:gdLst>
                <a:ahLst/>
                <a:cxnLst>
                  <a:cxn ang="T4">
                    <a:pos x="T0" y="T1"/>
                  </a:cxn>
                  <a:cxn ang="T5">
                    <a:pos x="T2" y="T3"/>
                  </a:cxn>
                </a:cxnLst>
                <a:rect l="0" t="0" r="r" b="b"/>
                <a:pathLst>
                  <a:path w="2" h="3">
                    <a:moveTo>
                      <a:pt x="1" y="3"/>
                    </a:moveTo>
                    <a:cubicBezTo>
                      <a:pt x="2" y="0"/>
                      <a:pt x="0" y="2"/>
                      <a:pt x="1" y="3"/>
                    </a:cubicBezTo>
                  </a:path>
                </a:pathLst>
              </a:custGeom>
              <a:solidFill>
                <a:srgbClr val="B3B3B3"/>
              </a:solidFill>
              <a:ln w="3175">
                <a:solidFill>
                  <a:schemeClr val="tx1"/>
                </a:solidFill>
                <a:round/>
                <a:headEnd/>
                <a:tailEnd/>
              </a:ln>
            </p:spPr>
            <p:txBody>
              <a:bodyPr/>
              <a:lstStyle/>
              <a:p>
                <a:endParaRPr lang="en-GB" sz="2400" dirty="0"/>
              </a:p>
            </p:txBody>
          </p:sp>
          <p:sp>
            <p:nvSpPr>
              <p:cNvPr id="2030" name="Freeform 3658"/>
              <p:cNvSpPr>
                <a:spLocks/>
              </p:cNvSpPr>
              <p:nvPr/>
            </p:nvSpPr>
            <p:spPr bwMode="auto">
              <a:xfrm>
                <a:off x="4151" y="2752"/>
                <a:ext cx="4" cy="4"/>
              </a:xfrm>
              <a:custGeom>
                <a:avLst/>
                <a:gdLst>
                  <a:gd name="T0" fmla="*/ 3 w 3"/>
                  <a:gd name="T1" fmla="*/ 4 h 3"/>
                  <a:gd name="T2" fmla="*/ 0 w 3"/>
                  <a:gd name="T3" fmla="*/ 1 h 3"/>
                  <a:gd name="T4" fmla="*/ 3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2" y="3"/>
                    </a:moveTo>
                    <a:cubicBezTo>
                      <a:pt x="3" y="1"/>
                      <a:pt x="1" y="0"/>
                      <a:pt x="0" y="1"/>
                    </a:cubicBezTo>
                    <a:cubicBezTo>
                      <a:pt x="1" y="2"/>
                      <a:pt x="1" y="3"/>
                      <a:pt x="2" y="3"/>
                    </a:cubicBezTo>
                  </a:path>
                </a:pathLst>
              </a:custGeom>
              <a:solidFill>
                <a:srgbClr val="B3B3B3"/>
              </a:solidFill>
              <a:ln w="3175">
                <a:solidFill>
                  <a:schemeClr val="tx1"/>
                </a:solidFill>
                <a:round/>
                <a:headEnd/>
                <a:tailEnd/>
              </a:ln>
            </p:spPr>
            <p:txBody>
              <a:bodyPr/>
              <a:lstStyle/>
              <a:p>
                <a:endParaRPr lang="en-GB" sz="2400" dirty="0"/>
              </a:p>
            </p:txBody>
          </p:sp>
          <p:sp>
            <p:nvSpPr>
              <p:cNvPr id="2031" name="Freeform 3659"/>
              <p:cNvSpPr>
                <a:spLocks/>
              </p:cNvSpPr>
              <p:nvPr/>
            </p:nvSpPr>
            <p:spPr bwMode="auto">
              <a:xfrm>
                <a:off x="4054" y="2575"/>
                <a:ext cx="4" cy="3"/>
              </a:xfrm>
              <a:custGeom>
                <a:avLst/>
                <a:gdLst>
                  <a:gd name="T0" fmla="*/ 1 w 3"/>
                  <a:gd name="T1" fmla="*/ 2 h 2"/>
                  <a:gd name="T2" fmla="*/ 0 w 3"/>
                  <a:gd name="T3" fmla="*/ 0 h 2"/>
                  <a:gd name="T4" fmla="*/ 1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1" y="1"/>
                    </a:moveTo>
                    <a:cubicBezTo>
                      <a:pt x="3" y="2"/>
                      <a:pt x="2"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2032" name="Freeform 3660"/>
              <p:cNvSpPr>
                <a:spLocks/>
              </p:cNvSpPr>
              <p:nvPr/>
            </p:nvSpPr>
            <p:spPr bwMode="auto">
              <a:xfrm>
                <a:off x="4047" y="2578"/>
                <a:ext cx="161" cy="186"/>
              </a:xfrm>
              <a:custGeom>
                <a:avLst/>
                <a:gdLst>
                  <a:gd name="T0" fmla="*/ 36 w 122"/>
                  <a:gd name="T1" fmla="*/ 9 h 141"/>
                  <a:gd name="T2" fmla="*/ 24 w 122"/>
                  <a:gd name="T3" fmla="*/ 8 h 141"/>
                  <a:gd name="T4" fmla="*/ 9 w 122"/>
                  <a:gd name="T5" fmla="*/ 1 h 141"/>
                  <a:gd name="T6" fmla="*/ 29 w 122"/>
                  <a:gd name="T7" fmla="*/ 32 h 141"/>
                  <a:gd name="T8" fmla="*/ 41 w 122"/>
                  <a:gd name="T9" fmla="*/ 45 h 141"/>
                  <a:gd name="T10" fmla="*/ 49 w 122"/>
                  <a:gd name="T11" fmla="*/ 57 h 141"/>
                  <a:gd name="T12" fmla="*/ 58 w 122"/>
                  <a:gd name="T13" fmla="*/ 63 h 141"/>
                  <a:gd name="T14" fmla="*/ 62 w 122"/>
                  <a:gd name="T15" fmla="*/ 77 h 141"/>
                  <a:gd name="T16" fmla="*/ 67 w 122"/>
                  <a:gd name="T17" fmla="*/ 88 h 141"/>
                  <a:gd name="T18" fmla="*/ 82 w 122"/>
                  <a:gd name="T19" fmla="*/ 107 h 141"/>
                  <a:gd name="T20" fmla="*/ 83 w 122"/>
                  <a:gd name="T21" fmla="*/ 112 h 141"/>
                  <a:gd name="T22" fmla="*/ 90 w 122"/>
                  <a:gd name="T23" fmla="*/ 131 h 141"/>
                  <a:gd name="T24" fmla="*/ 99 w 122"/>
                  <a:gd name="T25" fmla="*/ 144 h 141"/>
                  <a:gd name="T26" fmla="*/ 110 w 122"/>
                  <a:gd name="T27" fmla="*/ 156 h 141"/>
                  <a:gd name="T28" fmla="*/ 124 w 122"/>
                  <a:gd name="T29" fmla="*/ 169 h 141"/>
                  <a:gd name="T30" fmla="*/ 132 w 122"/>
                  <a:gd name="T31" fmla="*/ 177 h 141"/>
                  <a:gd name="T32" fmla="*/ 135 w 122"/>
                  <a:gd name="T33" fmla="*/ 181 h 141"/>
                  <a:gd name="T34" fmla="*/ 137 w 122"/>
                  <a:gd name="T35" fmla="*/ 178 h 141"/>
                  <a:gd name="T36" fmla="*/ 148 w 122"/>
                  <a:gd name="T37" fmla="*/ 177 h 141"/>
                  <a:gd name="T38" fmla="*/ 156 w 122"/>
                  <a:gd name="T39" fmla="*/ 177 h 141"/>
                  <a:gd name="T40" fmla="*/ 157 w 122"/>
                  <a:gd name="T41" fmla="*/ 161 h 141"/>
                  <a:gd name="T42" fmla="*/ 158 w 122"/>
                  <a:gd name="T43" fmla="*/ 152 h 141"/>
                  <a:gd name="T44" fmla="*/ 158 w 122"/>
                  <a:gd name="T45" fmla="*/ 144 h 141"/>
                  <a:gd name="T46" fmla="*/ 157 w 122"/>
                  <a:gd name="T47" fmla="*/ 137 h 141"/>
                  <a:gd name="T48" fmla="*/ 145 w 122"/>
                  <a:gd name="T49" fmla="*/ 128 h 141"/>
                  <a:gd name="T50" fmla="*/ 140 w 122"/>
                  <a:gd name="T51" fmla="*/ 133 h 141"/>
                  <a:gd name="T52" fmla="*/ 144 w 122"/>
                  <a:gd name="T53" fmla="*/ 124 h 141"/>
                  <a:gd name="T54" fmla="*/ 140 w 122"/>
                  <a:gd name="T55" fmla="*/ 119 h 141"/>
                  <a:gd name="T56" fmla="*/ 129 w 122"/>
                  <a:gd name="T57" fmla="*/ 107 h 141"/>
                  <a:gd name="T58" fmla="*/ 123 w 122"/>
                  <a:gd name="T59" fmla="*/ 98 h 141"/>
                  <a:gd name="T60" fmla="*/ 123 w 122"/>
                  <a:gd name="T61" fmla="*/ 96 h 141"/>
                  <a:gd name="T62" fmla="*/ 123 w 122"/>
                  <a:gd name="T63" fmla="*/ 95 h 141"/>
                  <a:gd name="T64" fmla="*/ 129 w 122"/>
                  <a:gd name="T65" fmla="*/ 91 h 141"/>
                  <a:gd name="T66" fmla="*/ 120 w 122"/>
                  <a:gd name="T67" fmla="*/ 84 h 141"/>
                  <a:gd name="T68" fmla="*/ 115 w 122"/>
                  <a:gd name="T69" fmla="*/ 79 h 141"/>
                  <a:gd name="T70" fmla="*/ 108 w 122"/>
                  <a:gd name="T71" fmla="*/ 75 h 141"/>
                  <a:gd name="T72" fmla="*/ 100 w 122"/>
                  <a:gd name="T73" fmla="*/ 65 h 141"/>
                  <a:gd name="T74" fmla="*/ 94 w 122"/>
                  <a:gd name="T75" fmla="*/ 58 h 141"/>
                  <a:gd name="T76" fmla="*/ 90 w 122"/>
                  <a:gd name="T77" fmla="*/ 62 h 141"/>
                  <a:gd name="T78" fmla="*/ 83 w 122"/>
                  <a:gd name="T79" fmla="*/ 55 h 141"/>
                  <a:gd name="T80" fmla="*/ 78 w 122"/>
                  <a:gd name="T81" fmla="*/ 50 h 141"/>
                  <a:gd name="T82" fmla="*/ 74 w 122"/>
                  <a:gd name="T83" fmla="*/ 44 h 141"/>
                  <a:gd name="T84" fmla="*/ 62 w 122"/>
                  <a:gd name="T85" fmla="*/ 33 h 141"/>
                  <a:gd name="T86" fmla="*/ 57 w 122"/>
                  <a:gd name="T87" fmla="*/ 29 h 141"/>
                  <a:gd name="T88" fmla="*/ 50 w 122"/>
                  <a:gd name="T89" fmla="*/ 20 h 141"/>
                  <a:gd name="T90" fmla="*/ 40 w 122"/>
                  <a:gd name="T91" fmla="*/ 8 h 14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22" h="141">
                    <a:moveTo>
                      <a:pt x="30" y="6"/>
                    </a:moveTo>
                    <a:cubicBezTo>
                      <a:pt x="29" y="6"/>
                      <a:pt x="28" y="7"/>
                      <a:pt x="27" y="7"/>
                    </a:cubicBezTo>
                    <a:cubicBezTo>
                      <a:pt x="26" y="6"/>
                      <a:pt x="25" y="6"/>
                      <a:pt x="24" y="5"/>
                    </a:cubicBezTo>
                    <a:cubicBezTo>
                      <a:pt x="22" y="5"/>
                      <a:pt x="20" y="6"/>
                      <a:pt x="18" y="6"/>
                    </a:cubicBezTo>
                    <a:cubicBezTo>
                      <a:pt x="16" y="6"/>
                      <a:pt x="14" y="5"/>
                      <a:pt x="13" y="3"/>
                    </a:cubicBezTo>
                    <a:cubicBezTo>
                      <a:pt x="12" y="2"/>
                      <a:pt x="9" y="0"/>
                      <a:pt x="7" y="1"/>
                    </a:cubicBezTo>
                    <a:cubicBezTo>
                      <a:pt x="0" y="6"/>
                      <a:pt x="16" y="19"/>
                      <a:pt x="19" y="22"/>
                    </a:cubicBezTo>
                    <a:cubicBezTo>
                      <a:pt x="20" y="23"/>
                      <a:pt x="21" y="24"/>
                      <a:pt x="22" y="24"/>
                    </a:cubicBezTo>
                    <a:cubicBezTo>
                      <a:pt x="25" y="24"/>
                      <a:pt x="25" y="27"/>
                      <a:pt x="27" y="29"/>
                    </a:cubicBezTo>
                    <a:cubicBezTo>
                      <a:pt x="27" y="30"/>
                      <a:pt x="29" y="33"/>
                      <a:pt x="31" y="34"/>
                    </a:cubicBezTo>
                    <a:cubicBezTo>
                      <a:pt x="33" y="35"/>
                      <a:pt x="32" y="38"/>
                      <a:pt x="33" y="40"/>
                    </a:cubicBezTo>
                    <a:cubicBezTo>
                      <a:pt x="33" y="42"/>
                      <a:pt x="36" y="41"/>
                      <a:pt x="37" y="43"/>
                    </a:cubicBezTo>
                    <a:cubicBezTo>
                      <a:pt x="38" y="43"/>
                      <a:pt x="39" y="44"/>
                      <a:pt x="40" y="45"/>
                    </a:cubicBezTo>
                    <a:cubicBezTo>
                      <a:pt x="42" y="46"/>
                      <a:pt x="43" y="47"/>
                      <a:pt x="44" y="48"/>
                    </a:cubicBezTo>
                    <a:cubicBezTo>
                      <a:pt x="46" y="49"/>
                      <a:pt x="44" y="50"/>
                      <a:pt x="45" y="51"/>
                    </a:cubicBezTo>
                    <a:cubicBezTo>
                      <a:pt x="45" y="53"/>
                      <a:pt x="46" y="55"/>
                      <a:pt x="47" y="58"/>
                    </a:cubicBezTo>
                    <a:cubicBezTo>
                      <a:pt x="47" y="60"/>
                      <a:pt x="49" y="62"/>
                      <a:pt x="49" y="64"/>
                    </a:cubicBezTo>
                    <a:cubicBezTo>
                      <a:pt x="48" y="67"/>
                      <a:pt x="50" y="65"/>
                      <a:pt x="51" y="67"/>
                    </a:cubicBezTo>
                    <a:cubicBezTo>
                      <a:pt x="53" y="68"/>
                      <a:pt x="55" y="68"/>
                      <a:pt x="56" y="71"/>
                    </a:cubicBezTo>
                    <a:cubicBezTo>
                      <a:pt x="56" y="75"/>
                      <a:pt x="61" y="77"/>
                      <a:pt x="62" y="81"/>
                    </a:cubicBezTo>
                    <a:cubicBezTo>
                      <a:pt x="62" y="82"/>
                      <a:pt x="61" y="82"/>
                      <a:pt x="62" y="83"/>
                    </a:cubicBezTo>
                    <a:cubicBezTo>
                      <a:pt x="62" y="84"/>
                      <a:pt x="63" y="84"/>
                      <a:pt x="63" y="85"/>
                    </a:cubicBezTo>
                    <a:cubicBezTo>
                      <a:pt x="64" y="88"/>
                      <a:pt x="67" y="90"/>
                      <a:pt x="67" y="93"/>
                    </a:cubicBezTo>
                    <a:cubicBezTo>
                      <a:pt x="67" y="95"/>
                      <a:pt x="67" y="97"/>
                      <a:pt x="68" y="99"/>
                    </a:cubicBezTo>
                    <a:cubicBezTo>
                      <a:pt x="69" y="100"/>
                      <a:pt x="71" y="101"/>
                      <a:pt x="72" y="103"/>
                    </a:cubicBezTo>
                    <a:cubicBezTo>
                      <a:pt x="73" y="105"/>
                      <a:pt x="74" y="107"/>
                      <a:pt x="75" y="109"/>
                    </a:cubicBezTo>
                    <a:cubicBezTo>
                      <a:pt x="77" y="110"/>
                      <a:pt x="79" y="111"/>
                      <a:pt x="81" y="113"/>
                    </a:cubicBezTo>
                    <a:cubicBezTo>
                      <a:pt x="82" y="115"/>
                      <a:pt x="81" y="117"/>
                      <a:pt x="83" y="118"/>
                    </a:cubicBezTo>
                    <a:cubicBezTo>
                      <a:pt x="85" y="120"/>
                      <a:pt x="87" y="122"/>
                      <a:pt x="89" y="124"/>
                    </a:cubicBezTo>
                    <a:cubicBezTo>
                      <a:pt x="91" y="125"/>
                      <a:pt x="92" y="127"/>
                      <a:pt x="94" y="128"/>
                    </a:cubicBezTo>
                    <a:cubicBezTo>
                      <a:pt x="96" y="129"/>
                      <a:pt x="97" y="130"/>
                      <a:pt x="98" y="131"/>
                    </a:cubicBezTo>
                    <a:cubicBezTo>
                      <a:pt x="98" y="132"/>
                      <a:pt x="99" y="133"/>
                      <a:pt x="100" y="134"/>
                    </a:cubicBezTo>
                    <a:cubicBezTo>
                      <a:pt x="100" y="135"/>
                      <a:pt x="101" y="135"/>
                      <a:pt x="101" y="136"/>
                    </a:cubicBezTo>
                    <a:cubicBezTo>
                      <a:pt x="102" y="136"/>
                      <a:pt x="101" y="136"/>
                      <a:pt x="102" y="137"/>
                    </a:cubicBezTo>
                    <a:cubicBezTo>
                      <a:pt x="102" y="137"/>
                      <a:pt x="106" y="141"/>
                      <a:pt x="106" y="139"/>
                    </a:cubicBezTo>
                    <a:cubicBezTo>
                      <a:pt x="106" y="138"/>
                      <a:pt x="104" y="137"/>
                      <a:pt x="104" y="135"/>
                    </a:cubicBezTo>
                    <a:cubicBezTo>
                      <a:pt x="104" y="134"/>
                      <a:pt x="107" y="136"/>
                      <a:pt x="107" y="136"/>
                    </a:cubicBezTo>
                    <a:cubicBezTo>
                      <a:pt x="110" y="138"/>
                      <a:pt x="112" y="138"/>
                      <a:pt x="112" y="134"/>
                    </a:cubicBezTo>
                    <a:cubicBezTo>
                      <a:pt x="113" y="136"/>
                      <a:pt x="114" y="138"/>
                      <a:pt x="117" y="139"/>
                    </a:cubicBezTo>
                    <a:cubicBezTo>
                      <a:pt x="118" y="139"/>
                      <a:pt x="118" y="135"/>
                      <a:pt x="118" y="134"/>
                    </a:cubicBezTo>
                    <a:cubicBezTo>
                      <a:pt x="118" y="132"/>
                      <a:pt x="118" y="129"/>
                      <a:pt x="119" y="127"/>
                    </a:cubicBezTo>
                    <a:cubicBezTo>
                      <a:pt x="119" y="125"/>
                      <a:pt x="120" y="123"/>
                      <a:pt x="119" y="122"/>
                    </a:cubicBezTo>
                    <a:cubicBezTo>
                      <a:pt x="119" y="121"/>
                      <a:pt x="118" y="120"/>
                      <a:pt x="119" y="119"/>
                    </a:cubicBezTo>
                    <a:cubicBezTo>
                      <a:pt x="119" y="118"/>
                      <a:pt x="120" y="116"/>
                      <a:pt x="120" y="115"/>
                    </a:cubicBezTo>
                    <a:cubicBezTo>
                      <a:pt x="120" y="114"/>
                      <a:pt x="119" y="114"/>
                      <a:pt x="119" y="112"/>
                    </a:cubicBezTo>
                    <a:cubicBezTo>
                      <a:pt x="119" y="111"/>
                      <a:pt x="120" y="110"/>
                      <a:pt x="120" y="109"/>
                    </a:cubicBezTo>
                    <a:cubicBezTo>
                      <a:pt x="121" y="108"/>
                      <a:pt x="122" y="107"/>
                      <a:pt x="121" y="106"/>
                    </a:cubicBezTo>
                    <a:cubicBezTo>
                      <a:pt x="121" y="104"/>
                      <a:pt x="120" y="105"/>
                      <a:pt x="119" y="104"/>
                    </a:cubicBezTo>
                    <a:cubicBezTo>
                      <a:pt x="118" y="103"/>
                      <a:pt x="117" y="99"/>
                      <a:pt x="117" y="98"/>
                    </a:cubicBezTo>
                    <a:cubicBezTo>
                      <a:pt x="116" y="98"/>
                      <a:pt x="110" y="96"/>
                      <a:pt x="110" y="97"/>
                    </a:cubicBezTo>
                    <a:cubicBezTo>
                      <a:pt x="109" y="97"/>
                      <a:pt x="109" y="97"/>
                      <a:pt x="109" y="96"/>
                    </a:cubicBezTo>
                    <a:cubicBezTo>
                      <a:pt x="108" y="98"/>
                      <a:pt x="108" y="100"/>
                      <a:pt x="106" y="101"/>
                    </a:cubicBezTo>
                    <a:cubicBezTo>
                      <a:pt x="106" y="100"/>
                      <a:pt x="109" y="98"/>
                      <a:pt x="106" y="98"/>
                    </a:cubicBezTo>
                    <a:cubicBezTo>
                      <a:pt x="108" y="97"/>
                      <a:pt x="109" y="96"/>
                      <a:pt x="109" y="94"/>
                    </a:cubicBezTo>
                    <a:cubicBezTo>
                      <a:pt x="109" y="93"/>
                      <a:pt x="108" y="93"/>
                      <a:pt x="107" y="93"/>
                    </a:cubicBezTo>
                    <a:cubicBezTo>
                      <a:pt x="106" y="92"/>
                      <a:pt x="106" y="90"/>
                      <a:pt x="106" y="90"/>
                    </a:cubicBezTo>
                    <a:cubicBezTo>
                      <a:pt x="105" y="87"/>
                      <a:pt x="104" y="85"/>
                      <a:pt x="104" y="83"/>
                    </a:cubicBezTo>
                    <a:cubicBezTo>
                      <a:pt x="104" y="81"/>
                      <a:pt x="100" y="81"/>
                      <a:pt x="98" y="81"/>
                    </a:cubicBezTo>
                    <a:cubicBezTo>
                      <a:pt x="97" y="81"/>
                      <a:pt x="95" y="79"/>
                      <a:pt x="95" y="79"/>
                    </a:cubicBezTo>
                    <a:cubicBezTo>
                      <a:pt x="94" y="78"/>
                      <a:pt x="94" y="76"/>
                      <a:pt x="93" y="74"/>
                    </a:cubicBezTo>
                    <a:cubicBezTo>
                      <a:pt x="94" y="75"/>
                      <a:pt x="95" y="75"/>
                      <a:pt x="96" y="75"/>
                    </a:cubicBezTo>
                    <a:cubicBezTo>
                      <a:pt x="95" y="73"/>
                      <a:pt x="94" y="73"/>
                      <a:pt x="93" y="73"/>
                    </a:cubicBezTo>
                    <a:cubicBezTo>
                      <a:pt x="94" y="73"/>
                      <a:pt x="95" y="73"/>
                      <a:pt x="95" y="72"/>
                    </a:cubicBezTo>
                    <a:cubicBezTo>
                      <a:pt x="94" y="72"/>
                      <a:pt x="93" y="72"/>
                      <a:pt x="93" y="72"/>
                    </a:cubicBezTo>
                    <a:cubicBezTo>
                      <a:pt x="94" y="72"/>
                      <a:pt x="95" y="71"/>
                      <a:pt x="96" y="70"/>
                    </a:cubicBezTo>
                    <a:cubicBezTo>
                      <a:pt x="96" y="69"/>
                      <a:pt x="98" y="69"/>
                      <a:pt x="98" y="69"/>
                    </a:cubicBezTo>
                    <a:cubicBezTo>
                      <a:pt x="99" y="68"/>
                      <a:pt x="97" y="65"/>
                      <a:pt x="96" y="64"/>
                    </a:cubicBezTo>
                    <a:cubicBezTo>
                      <a:pt x="94" y="62"/>
                      <a:pt x="93" y="63"/>
                      <a:pt x="91" y="64"/>
                    </a:cubicBezTo>
                    <a:cubicBezTo>
                      <a:pt x="89" y="65"/>
                      <a:pt x="85" y="68"/>
                      <a:pt x="83" y="66"/>
                    </a:cubicBezTo>
                    <a:cubicBezTo>
                      <a:pt x="87" y="68"/>
                      <a:pt x="94" y="62"/>
                      <a:pt x="87" y="60"/>
                    </a:cubicBezTo>
                    <a:cubicBezTo>
                      <a:pt x="86" y="60"/>
                      <a:pt x="85" y="60"/>
                      <a:pt x="84" y="60"/>
                    </a:cubicBezTo>
                    <a:cubicBezTo>
                      <a:pt x="83" y="59"/>
                      <a:pt x="83" y="58"/>
                      <a:pt x="82" y="57"/>
                    </a:cubicBezTo>
                    <a:cubicBezTo>
                      <a:pt x="80" y="56"/>
                      <a:pt x="81" y="53"/>
                      <a:pt x="79" y="51"/>
                    </a:cubicBezTo>
                    <a:cubicBezTo>
                      <a:pt x="78" y="51"/>
                      <a:pt x="77" y="50"/>
                      <a:pt x="76" y="49"/>
                    </a:cubicBezTo>
                    <a:cubicBezTo>
                      <a:pt x="76" y="49"/>
                      <a:pt x="74" y="49"/>
                      <a:pt x="73" y="49"/>
                    </a:cubicBezTo>
                    <a:cubicBezTo>
                      <a:pt x="72" y="48"/>
                      <a:pt x="72" y="45"/>
                      <a:pt x="71" y="44"/>
                    </a:cubicBezTo>
                    <a:cubicBezTo>
                      <a:pt x="70" y="43"/>
                      <a:pt x="67" y="40"/>
                      <a:pt x="66" y="42"/>
                    </a:cubicBezTo>
                    <a:cubicBezTo>
                      <a:pt x="66" y="44"/>
                      <a:pt x="67" y="46"/>
                      <a:pt x="68" y="47"/>
                    </a:cubicBezTo>
                    <a:cubicBezTo>
                      <a:pt x="67" y="46"/>
                      <a:pt x="67" y="45"/>
                      <a:pt x="66" y="45"/>
                    </a:cubicBezTo>
                    <a:cubicBezTo>
                      <a:pt x="65" y="43"/>
                      <a:pt x="64" y="43"/>
                      <a:pt x="63" y="42"/>
                    </a:cubicBezTo>
                    <a:cubicBezTo>
                      <a:pt x="61" y="41"/>
                      <a:pt x="61" y="38"/>
                      <a:pt x="59" y="36"/>
                    </a:cubicBezTo>
                    <a:cubicBezTo>
                      <a:pt x="59" y="37"/>
                      <a:pt x="59" y="38"/>
                      <a:pt x="59" y="38"/>
                    </a:cubicBezTo>
                    <a:cubicBezTo>
                      <a:pt x="59" y="38"/>
                      <a:pt x="57" y="35"/>
                      <a:pt x="57" y="37"/>
                    </a:cubicBezTo>
                    <a:cubicBezTo>
                      <a:pt x="56" y="36"/>
                      <a:pt x="58" y="34"/>
                      <a:pt x="56" y="33"/>
                    </a:cubicBezTo>
                    <a:cubicBezTo>
                      <a:pt x="55" y="32"/>
                      <a:pt x="54" y="30"/>
                      <a:pt x="52" y="29"/>
                    </a:cubicBezTo>
                    <a:cubicBezTo>
                      <a:pt x="50" y="28"/>
                      <a:pt x="49" y="26"/>
                      <a:pt x="47" y="25"/>
                    </a:cubicBezTo>
                    <a:cubicBezTo>
                      <a:pt x="46" y="25"/>
                      <a:pt x="45" y="25"/>
                      <a:pt x="45" y="24"/>
                    </a:cubicBezTo>
                    <a:cubicBezTo>
                      <a:pt x="43" y="24"/>
                      <a:pt x="44" y="23"/>
                      <a:pt x="43" y="22"/>
                    </a:cubicBezTo>
                    <a:cubicBezTo>
                      <a:pt x="42" y="21"/>
                      <a:pt x="40" y="21"/>
                      <a:pt x="39" y="20"/>
                    </a:cubicBezTo>
                    <a:cubicBezTo>
                      <a:pt x="38" y="18"/>
                      <a:pt x="39" y="16"/>
                      <a:pt x="38" y="15"/>
                    </a:cubicBezTo>
                    <a:cubicBezTo>
                      <a:pt x="36" y="14"/>
                      <a:pt x="36" y="14"/>
                      <a:pt x="35" y="11"/>
                    </a:cubicBezTo>
                    <a:cubicBezTo>
                      <a:pt x="34" y="10"/>
                      <a:pt x="31" y="7"/>
                      <a:pt x="30" y="6"/>
                    </a:cubicBezTo>
                  </a:path>
                </a:pathLst>
              </a:custGeom>
              <a:solidFill>
                <a:srgbClr val="B3B3B3"/>
              </a:solidFill>
              <a:ln w="3175">
                <a:solidFill>
                  <a:schemeClr val="tx1"/>
                </a:solidFill>
                <a:round/>
                <a:headEnd/>
                <a:tailEnd/>
              </a:ln>
            </p:spPr>
            <p:txBody>
              <a:bodyPr/>
              <a:lstStyle/>
              <a:p>
                <a:endParaRPr lang="en-GB" sz="2400" dirty="0"/>
              </a:p>
            </p:txBody>
          </p:sp>
          <p:sp>
            <p:nvSpPr>
              <p:cNvPr id="2033" name="Freeform 3661"/>
              <p:cNvSpPr>
                <a:spLocks/>
              </p:cNvSpPr>
              <p:nvPr/>
            </p:nvSpPr>
            <p:spPr bwMode="auto">
              <a:xfrm>
                <a:off x="4083" y="2645"/>
                <a:ext cx="11" cy="17"/>
              </a:xfrm>
              <a:custGeom>
                <a:avLst/>
                <a:gdLst>
                  <a:gd name="T0" fmla="*/ 7 w 9"/>
                  <a:gd name="T1" fmla="*/ 13 h 13"/>
                  <a:gd name="T2" fmla="*/ 10 w 9"/>
                  <a:gd name="T3" fmla="*/ 7 h 13"/>
                  <a:gd name="T4" fmla="*/ 5 w 9"/>
                  <a:gd name="T5" fmla="*/ 0 h 13"/>
                  <a:gd name="T6" fmla="*/ 0 w 9"/>
                  <a:gd name="T7" fmla="*/ 1 h 13"/>
                  <a:gd name="T8" fmla="*/ 4 w 9"/>
                  <a:gd name="T9" fmla="*/ 7 h 13"/>
                  <a:gd name="T10" fmla="*/ 6 w 9"/>
                  <a:gd name="T11" fmla="*/ 10 h 13"/>
                  <a:gd name="T12" fmla="*/ 7 w 9"/>
                  <a:gd name="T13" fmla="*/ 13 h 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3">
                    <a:moveTo>
                      <a:pt x="6" y="10"/>
                    </a:moveTo>
                    <a:cubicBezTo>
                      <a:pt x="8" y="13"/>
                      <a:pt x="9" y="6"/>
                      <a:pt x="8" y="5"/>
                    </a:cubicBezTo>
                    <a:cubicBezTo>
                      <a:pt x="7" y="4"/>
                      <a:pt x="5" y="1"/>
                      <a:pt x="4" y="0"/>
                    </a:cubicBezTo>
                    <a:cubicBezTo>
                      <a:pt x="2" y="0"/>
                      <a:pt x="2" y="1"/>
                      <a:pt x="0" y="1"/>
                    </a:cubicBezTo>
                    <a:cubicBezTo>
                      <a:pt x="0" y="2"/>
                      <a:pt x="2" y="4"/>
                      <a:pt x="3" y="5"/>
                    </a:cubicBezTo>
                    <a:cubicBezTo>
                      <a:pt x="3" y="6"/>
                      <a:pt x="5" y="7"/>
                      <a:pt x="5" y="8"/>
                    </a:cubicBezTo>
                    <a:cubicBezTo>
                      <a:pt x="6" y="9"/>
                      <a:pt x="6" y="10"/>
                      <a:pt x="6" y="10"/>
                    </a:cubicBezTo>
                  </a:path>
                </a:pathLst>
              </a:custGeom>
              <a:solidFill>
                <a:srgbClr val="B3B3B3"/>
              </a:solidFill>
              <a:ln w="3175">
                <a:solidFill>
                  <a:schemeClr val="tx1"/>
                </a:solidFill>
                <a:round/>
                <a:headEnd/>
                <a:tailEnd/>
              </a:ln>
            </p:spPr>
            <p:txBody>
              <a:bodyPr/>
              <a:lstStyle/>
              <a:p>
                <a:endParaRPr lang="en-GB" sz="2400" dirty="0"/>
              </a:p>
            </p:txBody>
          </p:sp>
          <p:sp>
            <p:nvSpPr>
              <p:cNvPr id="2034" name="Freeform 3662"/>
              <p:cNvSpPr>
                <a:spLocks/>
              </p:cNvSpPr>
              <p:nvPr/>
            </p:nvSpPr>
            <p:spPr bwMode="auto">
              <a:xfrm>
                <a:off x="4083" y="2633"/>
                <a:ext cx="2" cy="3"/>
              </a:xfrm>
              <a:custGeom>
                <a:avLst/>
                <a:gdLst>
                  <a:gd name="T0" fmla="*/ 2 w 2"/>
                  <a:gd name="T1" fmla="*/ 3 h 2"/>
                  <a:gd name="T2" fmla="*/ 0 w 2"/>
                  <a:gd name="T3" fmla="*/ 2 h 2"/>
                  <a:gd name="T4" fmla="*/ 2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1"/>
                      <a:pt x="2" y="0"/>
                      <a:pt x="0" y="1"/>
                    </a:cubicBezTo>
                    <a:cubicBezTo>
                      <a:pt x="1" y="1"/>
                      <a:pt x="2" y="2"/>
                      <a:pt x="2" y="2"/>
                    </a:cubicBezTo>
                  </a:path>
                </a:pathLst>
              </a:custGeom>
              <a:solidFill>
                <a:srgbClr val="B3B3B3"/>
              </a:solidFill>
              <a:ln w="3175">
                <a:solidFill>
                  <a:schemeClr val="tx1"/>
                </a:solidFill>
                <a:round/>
                <a:headEnd/>
                <a:tailEnd/>
              </a:ln>
            </p:spPr>
            <p:txBody>
              <a:bodyPr/>
              <a:lstStyle/>
              <a:p>
                <a:endParaRPr lang="en-GB" sz="2400" dirty="0"/>
              </a:p>
            </p:txBody>
          </p:sp>
          <p:sp>
            <p:nvSpPr>
              <p:cNvPr id="2035" name="Freeform 3663"/>
              <p:cNvSpPr>
                <a:spLocks/>
              </p:cNvSpPr>
              <p:nvPr/>
            </p:nvSpPr>
            <p:spPr bwMode="auto">
              <a:xfrm>
                <a:off x="4100" y="2673"/>
                <a:ext cx="2" cy="5"/>
              </a:xfrm>
              <a:custGeom>
                <a:avLst/>
                <a:gdLst>
                  <a:gd name="T0" fmla="*/ 2 w 2"/>
                  <a:gd name="T1" fmla="*/ 3 h 4"/>
                  <a:gd name="T2" fmla="*/ 1 w 2"/>
                  <a:gd name="T3" fmla="*/ 0 h 4"/>
                  <a:gd name="T4" fmla="*/ 0 w 2"/>
                  <a:gd name="T5" fmla="*/ 4 h 4"/>
                  <a:gd name="T6" fmla="*/ 2 w 2"/>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4">
                    <a:moveTo>
                      <a:pt x="2" y="2"/>
                    </a:moveTo>
                    <a:cubicBezTo>
                      <a:pt x="2" y="2"/>
                      <a:pt x="2" y="1"/>
                      <a:pt x="1" y="0"/>
                    </a:cubicBezTo>
                    <a:cubicBezTo>
                      <a:pt x="1" y="1"/>
                      <a:pt x="0" y="2"/>
                      <a:pt x="0" y="3"/>
                    </a:cubicBezTo>
                    <a:cubicBezTo>
                      <a:pt x="0" y="4"/>
                      <a:pt x="2" y="4"/>
                      <a:pt x="2" y="2"/>
                    </a:cubicBezTo>
                  </a:path>
                </a:pathLst>
              </a:custGeom>
              <a:solidFill>
                <a:srgbClr val="B3B3B3"/>
              </a:solidFill>
              <a:ln w="3175">
                <a:solidFill>
                  <a:schemeClr val="tx1"/>
                </a:solidFill>
                <a:round/>
                <a:headEnd/>
                <a:tailEnd/>
              </a:ln>
            </p:spPr>
            <p:txBody>
              <a:bodyPr/>
              <a:lstStyle/>
              <a:p>
                <a:endParaRPr lang="en-GB" sz="2400" dirty="0"/>
              </a:p>
            </p:txBody>
          </p:sp>
          <p:sp>
            <p:nvSpPr>
              <p:cNvPr id="2036" name="Freeform 3664"/>
              <p:cNvSpPr>
                <a:spLocks/>
              </p:cNvSpPr>
              <p:nvPr/>
            </p:nvSpPr>
            <p:spPr bwMode="auto">
              <a:xfrm>
                <a:off x="4100" y="2669"/>
                <a:ext cx="2" cy="5"/>
              </a:xfrm>
              <a:custGeom>
                <a:avLst/>
                <a:gdLst>
                  <a:gd name="T0" fmla="*/ 0 w 2"/>
                  <a:gd name="T1" fmla="*/ 0 h 4"/>
                  <a:gd name="T2" fmla="*/ 2 w 2"/>
                  <a:gd name="T3" fmla="*/ 5 h 4"/>
                  <a:gd name="T4" fmla="*/ 0 w 2"/>
                  <a:gd name="T5" fmla="*/ 0 h 4"/>
                  <a:gd name="T6" fmla="*/ 0 60000 65536"/>
                  <a:gd name="T7" fmla="*/ 0 60000 65536"/>
                  <a:gd name="T8" fmla="*/ 0 60000 65536"/>
                </a:gdLst>
                <a:ahLst/>
                <a:cxnLst>
                  <a:cxn ang="T6">
                    <a:pos x="T0" y="T1"/>
                  </a:cxn>
                  <a:cxn ang="T7">
                    <a:pos x="T2" y="T3"/>
                  </a:cxn>
                  <a:cxn ang="T8">
                    <a:pos x="T4" y="T5"/>
                  </a:cxn>
                </a:cxnLst>
                <a:rect l="0" t="0" r="r" b="b"/>
                <a:pathLst>
                  <a:path w="2" h="4">
                    <a:moveTo>
                      <a:pt x="0" y="0"/>
                    </a:moveTo>
                    <a:cubicBezTo>
                      <a:pt x="1" y="1"/>
                      <a:pt x="1" y="3"/>
                      <a:pt x="2" y="4"/>
                    </a:cubicBezTo>
                    <a:cubicBezTo>
                      <a:pt x="2" y="3"/>
                      <a:pt x="2" y="0"/>
                      <a:pt x="0" y="0"/>
                    </a:cubicBezTo>
                  </a:path>
                </a:pathLst>
              </a:custGeom>
              <a:solidFill>
                <a:srgbClr val="B3B3B3"/>
              </a:solidFill>
              <a:ln w="3175">
                <a:solidFill>
                  <a:schemeClr val="tx1"/>
                </a:solidFill>
                <a:round/>
                <a:headEnd/>
                <a:tailEnd/>
              </a:ln>
            </p:spPr>
            <p:txBody>
              <a:bodyPr/>
              <a:lstStyle/>
              <a:p>
                <a:endParaRPr lang="en-GB" sz="2400" dirty="0"/>
              </a:p>
            </p:txBody>
          </p:sp>
          <p:sp>
            <p:nvSpPr>
              <p:cNvPr id="2037" name="Freeform 3665"/>
              <p:cNvSpPr>
                <a:spLocks/>
              </p:cNvSpPr>
              <p:nvPr/>
            </p:nvSpPr>
            <p:spPr bwMode="auto">
              <a:xfrm>
                <a:off x="4102" y="2642"/>
                <a:ext cx="2" cy="0"/>
              </a:xfrm>
              <a:custGeom>
                <a:avLst/>
                <a:gdLst>
                  <a:gd name="T0" fmla="*/ 2 w 1"/>
                  <a:gd name="T1" fmla="*/ 0 w 1"/>
                  <a:gd name="T2" fmla="*/ 2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0" y="0"/>
                      <a:pt x="0"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2038" name="Freeform 3666"/>
              <p:cNvSpPr>
                <a:spLocks/>
              </p:cNvSpPr>
              <p:nvPr/>
            </p:nvSpPr>
            <p:spPr bwMode="auto">
              <a:xfrm>
                <a:off x="4102" y="2665"/>
                <a:ext cx="4" cy="3"/>
              </a:xfrm>
              <a:custGeom>
                <a:avLst/>
                <a:gdLst>
                  <a:gd name="T0" fmla="*/ 4 w 3"/>
                  <a:gd name="T1" fmla="*/ 3 h 2"/>
                  <a:gd name="T2" fmla="*/ 0 w 3"/>
                  <a:gd name="T3" fmla="*/ 2 h 2"/>
                  <a:gd name="T4" fmla="*/ 4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3" y="2"/>
                    </a:moveTo>
                    <a:cubicBezTo>
                      <a:pt x="3" y="0"/>
                      <a:pt x="1" y="1"/>
                      <a:pt x="0" y="1"/>
                    </a:cubicBezTo>
                    <a:cubicBezTo>
                      <a:pt x="1" y="2"/>
                      <a:pt x="2" y="2"/>
                      <a:pt x="3" y="2"/>
                    </a:cubicBezTo>
                  </a:path>
                </a:pathLst>
              </a:custGeom>
              <a:solidFill>
                <a:srgbClr val="B3B3B3"/>
              </a:solidFill>
              <a:ln w="3175">
                <a:solidFill>
                  <a:schemeClr val="tx1"/>
                </a:solidFill>
                <a:round/>
                <a:headEnd/>
                <a:tailEnd/>
              </a:ln>
            </p:spPr>
            <p:txBody>
              <a:bodyPr/>
              <a:lstStyle/>
              <a:p>
                <a:endParaRPr lang="en-GB" sz="2400" dirty="0"/>
              </a:p>
            </p:txBody>
          </p:sp>
          <p:sp>
            <p:nvSpPr>
              <p:cNvPr id="2039" name="Freeform 3667"/>
              <p:cNvSpPr>
                <a:spLocks/>
              </p:cNvSpPr>
              <p:nvPr/>
            </p:nvSpPr>
            <p:spPr bwMode="auto">
              <a:xfrm>
                <a:off x="4104" y="2683"/>
                <a:ext cx="12" cy="14"/>
              </a:xfrm>
              <a:custGeom>
                <a:avLst/>
                <a:gdLst>
                  <a:gd name="T0" fmla="*/ 7 w 9"/>
                  <a:gd name="T1" fmla="*/ 14 h 10"/>
                  <a:gd name="T2" fmla="*/ 4 w 9"/>
                  <a:gd name="T3" fmla="*/ 0 h 10"/>
                  <a:gd name="T4" fmla="*/ 1 w 9"/>
                  <a:gd name="T5" fmla="*/ 1 h 10"/>
                  <a:gd name="T6" fmla="*/ 0 w 9"/>
                  <a:gd name="T7" fmla="*/ 7 h 10"/>
                  <a:gd name="T8" fmla="*/ 7 w 9"/>
                  <a:gd name="T9" fmla="*/ 14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0">
                    <a:moveTo>
                      <a:pt x="5" y="10"/>
                    </a:moveTo>
                    <a:cubicBezTo>
                      <a:pt x="9" y="10"/>
                      <a:pt x="3" y="2"/>
                      <a:pt x="3" y="0"/>
                    </a:cubicBezTo>
                    <a:cubicBezTo>
                      <a:pt x="2" y="0"/>
                      <a:pt x="1" y="0"/>
                      <a:pt x="1" y="1"/>
                    </a:cubicBezTo>
                    <a:cubicBezTo>
                      <a:pt x="0" y="2"/>
                      <a:pt x="0" y="4"/>
                      <a:pt x="0" y="5"/>
                    </a:cubicBezTo>
                    <a:cubicBezTo>
                      <a:pt x="2" y="7"/>
                      <a:pt x="3" y="10"/>
                      <a:pt x="5" y="10"/>
                    </a:cubicBezTo>
                  </a:path>
                </a:pathLst>
              </a:custGeom>
              <a:solidFill>
                <a:srgbClr val="B3B3B3"/>
              </a:solidFill>
              <a:ln w="3175">
                <a:solidFill>
                  <a:schemeClr val="tx1"/>
                </a:solidFill>
                <a:round/>
                <a:headEnd/>
                <a:tailEnd/>
              </a:ln>
            </p:spPr>
            <p:txBody>
              <a:bodyPr/>
              <a:lstStyle/>
              <a:p>
                <a:endParaRPr lang="en-GB" sz="2400" dirty="0"/>
              </a:p>
            </p:txBody>
          </p:sp>
          <p:sp>
            <p:nvSpPr>
              <p:cNvPr id="2040" name="Freeform 3668"/>
              <p:cNvSpPr>
                <a:spLocks/>
              </p:cNvSpPr>
              <p:nvPr/>
            </p:nvSpPr>
            <p:spPr bwMode="auto">
              <a:xfrm>
                <a:off x="4114" y="2699"/>
                <a:ext cx="7" cy="7"/>
              </a:xfrm>
              <a:custGeom>
                <a:avLst/>
                <a:gdLst>
                  <a:gd name="T0" fmla="*/ 7 w 5"/>
                  <a:gd name="T1" fmla="*/ 7 h 5"/>
                  <a:gd name="T2" fmla="*/ 3 w 5"/>
                  <a:gd name="T3" fmla="*/ 1 h 5"/>
                  <a:gd name="T4" fmla="*/ 7 w 5"/>
                  <a:gd name="T5" fmla="*/ 7 h 5"/>
                  <a:gd name="T6" fmla="*/ 0 60000 65536"/>
                  <a:gd name="T7" fmla="*/ 0 60000 65536"/>
                  <a:gd name="T8" fmla="*/ 0 60000 65536"/>
                </a:gdLst>
                <a:ahLst/>
                <a:cxnLst>
                  <a:cxn ang="T6">
                    <a:pos x="T0" y="T1"/>
                  </a:cxn>
                  <a:cxn ang="T7">
                    <a:pos x="T2" y="T3"/>
                  </a:cxn>
                  <a:cxn ang="T8">
                    <a:pos x="T4" y="T5"/>
                  </a:cxn>
                </a:cxnLst>
                <a:rect l="0" t="0" r="r" b="b"/>
                <a:pathLst>
                  <a:path w="5" h="5">
                    <a:moveTo>
                      <a:pt x="5" y="5"/>
                    </a:moveTo>
                    <a:cubicBezTo>
                      <a:pt x="5" y="4"/>
                      <a:pt x="3" y="0"/>
                      <a:pt x="2" y="1"/>
                    </a:cubicBezTo>
                    <a:cubicBezTo>
                      <a:pt x="0" y="3"/>
                      <a:pt x="4" y="5"/>
                      <a:pt x="5" y="5"/>
                    </a:cubicBezTo>
                  </a:path>
                </a:pathLst>
              </a:custGeom>
              <a:solidFill>
                <a:srgbClr val="B3B3B3"/>
              </a:solidFill>
              <a:ln w="3175">
                <a:solidFill>
                  <a:schemeClr val="tx1"/>
                </a:solidFill>
                <a:round/>
                <a:headEnd/>
                <a:tailEnd/>
              </a:ln>
            </p:spPr>
            <p:txBody>
              <a:bodyPr/>
              <a:lstStyle/>
              <a:p>
                <a:endParaRPr lang="en-GB" sz="2400" dirty="0"/>
              </a:p>
            </p:txBody>
          </p:sp>
          <p:sp>
            <p:nvSpPr>
              <p:cNvPr id="2041" name="Freeform 3669"/>
              <p:cNvSpPr>
                <a:spLocks/>
              </p:cNvSpPr>
              <p:nvPr/>
            </p:nvSpPr>
            <p:spPr bwMode="auto">
              <a:xfrm>
                <a:off x="4122" y="2708"/>
                <a:ext cx="4" cy="6"/>
              </a:xfrm>
              <a:custGeom>
                <a:avLst/>
                <a:gdLst>
                  <a:gd name="T0" fmla="*/ 0 w 3"/>
                  <a:gd name="T1" fmla="*/ 5 h 4"/>
                  <a:gd name="T2" fmla="*/ 3 w 3"/>
                  <a:gd name="T3" fmla="*/ 5 h 4"/>
                  <a:gd name="T4" fmla="*/ 0 w 3"/>
                  <a:gd name="T5" fmla="*/ 0 h 4"/>
                  <a:gd name="T6" fmla="*/ 0 w 3"/>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4">
                    <a:moveTo>
                      <a:pt x="0" y="3"/>
                    </a:moveTo>
                    <a:cubicBezTo>
                      <a:pt x="1" y="4"/>
                      <a:pt x="2" y="4"/>
                      <a:pt x="2" y="3"/>
                    </a:cubicBezTo>
                    <a:cubicBezTo>
                      <a:pt x="3" y="2"/>
                      <a:pt x="1" y="0"/>
                      <a:pt x="0" y="0"/>
                    </a:cubicBezTo>
                    <a:cubicBezTo>
                      <a:pt x="0" y="1"/>
                      <a:pt x="1" y="2"/>
                      <a:pt x="0" y="3"/>
                    </a:cubicBezTo>
                  </a:path>
                </a:pathLst>
              </a:custGeom>
              <a:solidFill>
                <a:srgbClr val="B3B3B3"/>
              </a:solidFill>
              <a:ln w="3175">
                <a:solidFill>
                  <a:schemeClr val="tx1"/>
                </a:solidFill>
                <a:round/>
                <a:headEnd/>
                <a:tailEnd/>
              </a:ln>
            </p:spPr>
            <p:txBody>
              <a:bodyPr/>
              <a:lstStyle/>
              <a:p>
                <a:endParaRPr lang="en-GB" sz="2400" dirty="0"/>
              </a:p>
            </p:txBody>
          </p:sp>
          <p:sp>
            <p:nvSpPr>
              <p:cNvPr id="2042" name="Freeform 3670"/>
              <p:cNvSpPr>
                <a:spLocks/>
              </p:cNvSpPr>
              <p:nvPr/>
            </p:nvSpPr>
            <p:spPr bwMode="auto">
              <a:xfrm>
                <a:off x="4123" y="2712"/>
                <a:ext cx="6" cy="10"/>
              </a:xfrm>
              <a:custGeom>
                <a:avLst/>
                <a:gdLst>
                  <a:gd name="T0" fmla="*/ 6 w 4"/>
                  <a:gd name="T1" fmla="*/ 10 h 7"/>
                  <a:gd name="T2" fmla="*/ 5 w 4"/>
                  <a:gd name="T3" fmla="*/ 7 h 7"/>
                  <a:gd name="T4" fmla="*/ 6 w 4"/>
                  <a:gd name="T5" fmla="*/ 4 h 7"/>
                  <a:gd name="T6" fmla="*/ 3 w 4"/>
                  <a:gd name="T7" fmla="*/ 1 h 7"/>
                  <a:gd name="T8" fmla="*/ 6 w 4"/>
                  <a:gd name="T9" fmla="*/ 1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4" y="7"/>
                    </a:moveTo>
                    <a:cubicBezTo>
                      <a:pt x="4" y="6"/>
                      <a:pt x="3" y="5"/>
                      <a:pt x="3" y="5"/>
                    </a:cubicBezTo>
                    <a:cubicBezTo>
                      <a:pt x="4" y="4"/>
                      <a:pt x="4" y="4"/>
                      <a:pt x="4" y="3"/>
                    </a:cubicBezTo>
                    <a:cubicBezTo>
                      <a:pt x="4" y="2"/>
                      <a:pt x="3" y="0"/>
                      <a:pt x="2" y="1"/>
                    </a:cubicBezTo>
                    <a:cubicBezTo>
                      <a:pt x="0" y="1"/>
                      <a:pt x="3" y="6"/>
                      <a:pt x="4" y="7"/>
                    </a:cubicBezTo>
                  </a:path>
                </a:pathLst>
              </a:custGeom>
              <a:solidFill>
                <a:srgbClr val="B3B3B3"/>
              </a:solidFill>
              <a:ln w="3175">
                <a:solidFill>
                  <a:schemeClr val="tx1"/>
                </a:solidFill>
                <a:round/>
                <a:headEnd/>
                <a:tailEnd/>
              </a:ln>
            </p:spPr>
            <p:txBody>
              <a:bodyPr/>
              <a:lstStyle/>
              <a:p>
                <a:endParaRPr lang="en-GB" sz="2400" dirty="0"/>
              </a:p>
            </p:txBody>
          </p:sp>
          <p:sp>
            <p:nvSpPr>
              <p:cNvPr id="2043" name="Freeform 3671"/>
              <p:cNvSpPr>
                <a:spLocks/>
              </p:cNvSpPr>
              <p:nvPr/>
            </p:nvSpPr>
            <p:spPr bwMode="auto">
              <a:xfrm>
                <a:off x="4142" y="2634"/>
                <a:ext cx="5" cy="8"/>
              </a:xfrm>
              <a:custGeom>
                <a:avLst/>
                <a:gdLst>
                  <a:gd name="T0" fmla="*/ 5 w 4"/>
                  <a:gd name="T1" fmla="*/ 4 h 6"/>
                  <a:gd name="T2" fmla="*/ 1 w 4"/>
                  <a:gd name="T3" fmla="*/ 3 h 6"/>
                  <a:gd name="T4" fmla="*/ 3 w 4"/>
                  <a:gd name="T5" fmla="*/ 7 h 6"/>
                  <a:gd name="T6" fmla="*/ 5 w 4"/>
                  <a:gd name="T7" fmla="*/ 4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6">
                    <a:moveTo>
                      <a:pt x="4" y="3"/>
                    </a:moveTo>
                    <a:cubicBezTo>
                      <a:pt x="4" y="1"/>
                      <a:pt x="1" y="0"/>
                      <a:pt x="1" y="2"/>
                    </a:cubicBezTo>
                    <a:cubicBezTo>
                      <a:pt x="0" y="3"/>
                      <a:pt x="1" y="5"/>
                      <a:pt x="2" y="5"/>
                    </a:cubicBezTo>
                    <a:cubicBezTo>
                      <a:pt x="4" y="6"/>
                      <a:pt x="4" y="3"/>
                      <a:pt x="4" y="3"/>
                    </a:cubicBezTo>
                  </a:path>
                </a:pathLst>
              </a:custGeom>
              <a:solidFill>
                <a:srgbClr val="B3B3B3"/>
              </a:solidFill>
              <a:ln w="3175">
                <a:solidFill>
                  <a:schemeClr val="tx1"/>
                </a:solidFill>
                <a:round/>
                <a:headEnd/>
                <a:tailEnd/>
              </a:ln>
            </p:spPr>
            <p:txBody>
              <a:bodyPr/>
              <a:lstStyle/>
              <a:p>
                <a:endParaRPr lang="en-GB" sz="2400" dirty="0"/>
              </a:p>
            </p:txBody>
          </p:sp>
          <p:sp>
            <p:nvSpPr>
              <p:cNvPr id="2044" name="Freeform 3672"/>
              <p:cNvSpPr>
                <a:spLocks/>
              </p:cNvSpPr>
              <p:nvPr/>
            </p:nvSpPr>
            <p:spPr bwMode="auto">
              <a:xfrm>
                <a:off x="4151" y="2642"/>
                <a:ext cx="7" cy="7"/>
              </a:xfrm>
              <a:custGeom>
                <a:avLst/>
                <a:gdLst>
                  <a:gd name="T0" fmla="*/ 7 w 5"/>
                  <a:gd name="T1" fmla="*/ 3 h 5"/>
                  <a:gd name="T2" fmla="*/ 0 w 5"/>
                  <a:gd name="T3" fmla="*/ 0 h 5"/>
                  <a:gd name="T4" fmla="*/ 3 w 5"/>
                  <a:gd name="T5" fmla="*/ 4 h 5"/>
                  <a:gd name="T6" fmla="*/ 7 w 5"/>
                  <a:gd name="T7" fmla="*/ 7 h 5"/>
                  <a:gd name="T8" fmla="*/ 7 w 5"/>
                  <a:gd name="T9" fmla="*/ 3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5">
                    <a:moveTo>
                      <a:pt x="5" y="2"/>
                    </a:moveTo>
                    <a:cubicBezTo>
                      <a:pt x="3" y="1"/>
                      <a:pt x="2" y="1"/>
                      <a:pt x="0" y="0"/>
                    </a:cubicBezTo>
                    <a:cubicBezTo>
                      <a:pt x="0" y="2"/>
                      <a:pt x="1" y="2"/>
                      <a:pt x="2" y="3"/>
                    </a:cubicBezTo>
                    <a:cubicBezTo>
                      <a:pt x="4" y="3"/>
                      <a:pt x="4" y="4"/>
                      <a:pt x="5" y="5"/>
                    </a:cubicBezTo>
                    <a:cubicBezTo>
                      <a:pt x="5" y="4"/>
                      <a:pt x="5" y="3"/>
                      <a:pt x="5" y="2"/>
                    </a:cubicBezTo>
                  </a:path>
                </a:pathLst>
              </a:custGeom>
              <a:solidFill>
                <a:srgbClr val="B3B3B3"/>
              </a:solidFill>
              <a:ln w="3175">
                <a:solidFill>
                  <a:schemeClr val="tx1"/>
                </a:solidFill>
                <a:round/>
                <a:headEnd/>
                <a:tailEnd/>
              </a:ln>
            </p:spPr>
            <p:txBody>
              <a:bodyPr/>
              <a:lstStyle/>
              <a:p>
                <a:endParaRPr lang="en-GB" sz="2400" dirty="0"/>
              </a:p>
            </p:txBody>
          </p:sp>
          <p:sp>
            <p:nvSpPr>
              <p:cNvPr id="2045" name="Freeform 3673"/>
              <p:cNvSpPr>
                <a:spLocks/>
              </p:cNvSpPr>
              <p:nvPr/>
            </p:nvSpPr>
            <p:spPr bwMode="auto">
              <a:xfrm>
                <a:off x="4154" y="2646"/>
                <a:ext cx="4" cy="7"/>
              </a:xfrm>
              <a:custGeom>
                <a:avLst/>
                <a:gdLst>
                  <a:gd name="T0" fmla="*/ 4 w 3"/>
                  <a:gd name="T1" fmla="*/ 3 h 5"/>
                  <a:gd name="T2" fmla="*/ 0 w 3"/>
                  <a:gd name="T3" fmla="*/ 0 h 5"/>
                  <a:gd name="T4" fmla="*/ 3 w 3"/>
                  <a:gd name="T5" fmla="*/ 7 h 5"/>
                  <a:gd name="T6" fmla="*/ 4 w 3"/>
                  <a:gd name="T7" fmla="*/ 3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5">
                    <a:moveTo>
                      <a:pt x="3" y="2"/>
                    </a:moveTo>
                    <a:cubicBezTo>
                      <a:pt x="2" y="1"/>
                      <a:pt x="1" y="0"/>
                      <a:pt x="0" y="0"/>
                    </a:cubicBezTo>
                    <a:cubicBezTo>
                      <a:pt x="0" y="2"/>
                      <a:pt x="0" y="5"/>
                      <a:pt x="2" y="5"/>
                    </a:cubicBezTo>
                    <a:cubicBezTo>
                      <a:pt x="3" y="4"/>
                      <a:pt x="3" y="3"/>
                      <a:pt x="3" y="2"/>
                    </a:cubicBezTo>
                  </a:path>
                </a:pathLst>
              </a:custGeom>
              <a:solidFill>
                <a:srgbClr val="B3B3B3"/>
              </a:solidFill>
              <a:ln w="3175">
                <a:solidFill>
                  <a:schemeClr val="tx1"/>
                </a:solidFill>
                <a:round/>
                <a:headEnd/>
                <a:tailEnd/>
              </a:ln>
            </p:spPr>
            <p:txBody>
              <a:bodyPr/>
              <a:lstStyle/>
              <a:p>
                <a:endParaRPr lang="en-GB" sz="2400" dirty="0"/>
              </a:p>
            </p:txBody>
          </p:sp>
          <p:sp>
            <p:nvSpPr>
              <p:cNvPr id="2046" name="Freeform 3674"/>
              <p:cNvSpPr>
                <a:spLocks/>
              </p:cNvSpPr>
              <p:nvPr/>
            </p:nvSpPr>
            <p:spPr bwMode="auto">
              <a:xfrm>
                <a:off x="4158" y="2650"/>
                <a:ext cx="8" cy="7"/>
              </a:xfrm>
              <a:custGeom>
                <a:avLst/>
                <a:gdLst>
                  <a:gd name="T0" fmla="*/ 8 w 6"/>
                  <a:gd name="T1" fmla="*/ 6 h 5"/>
                  <a:gd name="T2" fmla="*/ 4 w 6"/>
                  <a:gd name="T3" fmla="*/ 3 h 5"/>
                  <a:gd name="T4" fmla="*/ 1 w 6"/>
                  <a:gd name="T5" fmla="*/ 0 h 5"/>
                  <a:gd name="T6" fmla="*/ 0 w 6"/>
                  <a:gd name="T7" fmla="*/ 6 h 5"/>
                  <a:gd name="T8" fmla="*/ 8 w 6"/>
                  <a:gd name="T9" fmla="*/ 7 h 5"/>
                  <a:gd name="T10" fmla="*/ 8 w 6"/>
                  <a:gd name="T11" fmla="*/ 6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5">
                    <a:moveTo>
                      <a:pt x="6" y="4"/>
                    </a:moveTo>
                    <a:cubicBezTo>
                      <a:pt x="5" y="3"/>
                      <a:pt x="4" y="2"/>
                      <a:pt x="3" y="2"/>
                    </a:cubicBezTo>
                    <a:cubicBezTo>
                      <a:pt x="2" y="2"/>
                      <a:pt x="1" y="0"/>
                      <a:pt x="1" y="0"/>
                    </a:cubicBezTo>
                    <a:cubicBezTo>
                      <a:pt x="0" y="0"/>
                      <a:pt x="0" y="4"/>
                      <a:pt x="0" y="4"/>
                    </a:cubicBezTo>
                    <a:cubicBezTo>
                      <a:pt x="2" y="5"/>
                      <a:pt x="4" y="4"/>
                      <a:pt x="6" y="5"/>
                    </a:cubicBezTo>
                    <a:cubicBezTo>
                      <a:pt x="6" y="4"/>
                      <a:pt x="6" y="4"/>
                      <a:pt x="6" y="4"/>
                    </a:cubicBezTo>
                  </a:path>
                </a:pathLst>
              </a:custGeom>
              <a:solidFill>
                <a:srgbClr val="B3B3B3"/>
              </a:solidFill>
              <a:ln w="3175">
                <a:solidFill>
                  <a:schemeClr val="tx1"/>
                </a:solidFill>
                <a:round/>
                <a:headEnd/>
                <a:tailEnd/>
              </a:ln>
            </p:spPr>
            <p:txBody>
              <a:bodyPr/>
              <a:lstStyle/>
              <a:p>
                <a:endParaRPr lang="en-GB" sz="2400" dirty="0"/>
              </a:p>
            </p:txBody>
          </p:sp>
          <p:sp>
            <p:nvSpPr>
              <p:cNvPr id="2047" name="Freeform 3675"/>
              <p:cNvSpPr>
                <a:spLocks/>
              </p:cNvSpPr>
              <p:nvPr/>
            </p:nvSpPr>
            <p:spPr bwMode="auto">
              <a:xfrm>
                <a:off x="4159" y="2649"/>
                <a:ext cx="8" cy="7"/>
              </a:xfrm>
              <a:custGeom>
                <a:avLst/>
                <a:gdLst>
                  <a:gd name="T0" fmla="*/ 8 w 6"/>
                  <a:gd name="T1" fmla="*/ 7 h 5"/>
                  <a:gd name="T2" fmla="*/ 1 w 6"/>
                  <a:gd name="T3" fmla="*/ 4 h 5"/>
                  <a:gd name="T4" fmla="*/ 8 w 6"/>
                  <a:gd name="T5" fmla="*/ 7 h 5"/>
                  <a:gd name="T6" fmla="*/ 0 60000 65536"/>
                  <a:gd name="T7" fmla="*/ 0 60000 65536"/>
                  <a:gd name="T8" fmla="*/ 0 60000 65536"/>
                </a:gdLst>
                <a:ahLst/>
                <a:cxnLst>
                  <a:cxn ang="T6">
                    <a:pos x="T0" y="T1"/>
                  </a:cxn>
                  <a:cxn ang="T7">
                    <a:pos x="T2" y="T3"/>
                  </a:cxn>
                  <a:cxn ang="T8">
                    <a:pos x="T4" y="T5"/>
                  </a:cxn>
                </a:cxnLst>
                <a:rect l="0" t="0" r="r" b="b"/>
                <a:pathLst>
                  <a:path w="6" h="5">
                    <a:moveTo>
                      <a:pt x="6" y="5"/>
                    </a:moveTo>
                    <a:cubicBezTo>
                      <a:pt x="6" y="3"/>
                      <a:pt x="0" y="0"/>
                      <a:pt x="1" y="3"/>
                    </a:cubicBezTo>
                    <a:cubicBezTo>
                      <a:pt x="3" y="2"/>
                      <a:pt x="4" y="5"/>
                      <a:pt x="6" y="5"/>
                    </a:cubicBezTo>
                  </a:path>
                </a:pathLst>
              </a:custGeom>
              <a:solidFill>
                <a:srgbClr val="B3B3B3"/>
              </a:solidFill>
              <a:ln w="3175">
                <a:solidFill>
                  <a:schemeClr val="tx1"/>
                </a:solidFill>
                <a:round/>
                <a:headEnd/>
                <a:tailEnd/>
              </a:ln>
            </p:spPr>
            <p:txBody>
              <a:bodyPr/>
              <a:lstStyle/>
              <a:p>
                <a:endParaRPr lang="en-GB" sz="2400" dirty="0"/>
              </a:p>
            </p:txBody>
          </p:sp>
          <p:sp>
            <p:nvSpPr>
              <p:cNvPr id="2048" name="Freeform 3676"/>
              <p:cNvSpPr>
                <a:spLocks/>
              </p:cNvSpPr>
              <p:nvPr/>
            </p:nvSpPr>
            <p:spPr bwMode="auto">
              <a:xfrm>
                <a:off x="4167" y="2658"/>
                <a:ext cx="3" cy="3"/>
              </a:xfrm>
              <a:custGeom>
                <a:avLst/>
                <a:gdLst>
                  <a:gd name="T0" fmla="*/ 3 w 2"/>
                  <a:gd name="T1" fmla="*/ 2 h 2"/>
                  <a:gd name="T2" fmla="*/ 0 w 2"/>
                  <a:gd name="T3" fmla="*/ 0 h 2"/>
                  <a:gd name="T4" fmla="*/ 2 w 2"/>
                  <a:gd name="T5" fmla="*/ 3 h 2"/>
                  <a:gd name="T6" fmla="*/ 3 w 2"/>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1"/>
                    </a:moveTo>
                    <a:cubicBezTo>
                      <a:pt x="2" y="0"/>
                      <a:pt x="1" y="0"/>
                      <a:pt x="0" y="0"/>
                    </a:cubicBezTo>
                    <a:cubicBezTo>
                      <a:pt x="0" y="0"/>
                      <a:pt x="0" y="1"/>
                      <a:pt x="1" y="2"/>
                    </a:cubicBezTo>
                    <a:cubicBezTo>
                      <a:pt x="1"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2049" name="Freeform 3677"/>
              <p:cNvSpPr>
                <a:spLocks/>
              </p:cNvSpPr>
              <p:nvPr/>
            </p:nvSpPr>
            <p:spPr bwMode="auto">
              <a:xfrm>
                <a:off x="4170" y="2652"/>
                <a:ext cx="1" cy="1"/>
              </a:xfrm>
              <a:custGeom>
                <a:avLst/>
                <a:gdLst>
                  <a:gd name="T0" fmla="*/ 1 w 1"/>
                  <a:gd name="T1" fmla="*/ 0 h 1"/>
                  <a:gd name="T2" fmla="*/ 0 w 1"/>
                  <a:gd name="T3" fmla="*/ 0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0" y="0"/>
                      <a:pt x="0" y="0"/>
                    </a:cubicBezTo>
                    <a:cubicBezTo>
                      <a:pt x="0" y="0"/>
                      <a:pt x="0" y="1"/>
                      <a:pt x="1" y="0"/>
                    </a:cubicBezTo>
                  </a:path>
                </a:pathLst>
              </a:custGeom>
              <a:solidFill>
                <a:srgbClr val="B3B3B3"/>
              </a:solidFill>
              <a:ln w="3175">
                <a:solidFill>
                  <a:schemeClr val="tx1"/>
                </a:solidFill>
                <a:round/>
                <a:headEnd/>
                <a:tailEnd/>
              </a:ln>
            </p:spPr>
            <p:txBody>
              <a:bodyPr/>
              <a:lstStyle/>
              <a:p>
                <a:endParaRPr lang="en-GB" sz="2400" dirty="0"/>
              </a:p>
            </p:txBody>
          </p:sp>
          <p:sp>
            <p:nvSpPr>
              <p:cNvPr id="2050" name="Freeform 3678"/>
              <p:cNvSpPr>
                <a:spLocks/>
              </p:cNvSpPr>
              <p:nvPr/>
            </p:nvSpPr>
            <p:spPr bwMode="auto">
              <a:xfrm>
                <a:off x="4170" y="2656"/>
                <a:ext cx="2" cy="2"/>
              </a:xfrm>
              <a:custGeom>
                <a:avLst/>
                <a:gdLst>
                  <a:gd name="T0" fmla="*/ 2 w 2"/>
                  <a:gd name="T1" fmla="*/ 1 h 2"/>
                  <a:gd name="T2" fmla="*/ 0 w 2"/>
                  <a:gd name="T3" fmla="*/ 0 h 2"/>
                  <a:gd name="T4" fmla="*/ 1 w 2"/>
                  <a:gd name="T5" fmla="*/ 2 h 2"/>
                  <a:gd name="T6" fmla="*/ 2 w 2"/>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1"/>
                    </a:moveTo>
                    <a:cubicBezTo>
                      <a:pt x="2" y="0"/>
                      <a:pt x="1" y="0"/>
                      <a:pt x="0" y="0"/>
                    </a:cubicBezTo>
                    <a:cubicBezTo>
                      <a:pt x="0" y="1"/>
                      <a:pt x="1" y="2"/>
                      <a:pt x="1" y="2"/>
                    </a:cubicBezTo>
                    <a:cubicBezTo>
                      <a:pt x="2" y="1"/>
                      <a:pt x="2" y="1"/>
                      <a:pt x="2" y="1"/>
                    </a:cubicBezTo>
                  </a:path>
                </a:pathLst>
              </a:custGeom>
              <a:solidFill>
                <a:srgbClr val="B3B3B3"/>
              </a:solidFill>
              <a:ln w="3175">
                <a:solidFill>
                  <a:schemeClr val="tx1"/>
                </a:solidFill>
                <a:round/>
                <a:headEnd/>
                <a:tailEnd/>
              </a:ln>
            </p:spPr>
            <p:txBody>
              <a:bodyPr/>
              <a:lstStyle/>
              <a:p>
                <a:endParaRPr lang="en-GB" sz="2400" dirty="0"/>
              </a:p>
            </p:txBody>
          </p:sp>
          <p:sp>
            <p:nvSpPr>
              <p:cNvPr id="2051" name="Freeform 3679"/>
              <p:cNvSpPr>
                <a:spLocks/>
              </p:cNvSpPr>
              <p:nvPr/>
            </p:nvSpPr>
            <p:spPr bwMode="auto">
              <a:xfrm>
                <a:off x="4171" y="2673"/>
                <a:ext cx="4" cy="2"/>
              </a:xfrm>
              <a:custGeom>
                <a:avLst/>
                <a:gdLst>
                  <a:gd name="T0" fmla="*/ 4 w 3"/>
                  <a:gd name="T1" fmla="*/ 0 h 2"/>
                  <a:gd name="T2" fmla="*/ 1 w 3"/>
                  <a:gd name="T3" fmla="*/ 1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0"/>
                      <a:pt x="0" y="0"/>
                      <a:pt x="1" y="1"/>
                    </a:cubicBezTo>
                    <a:cubicBezTo>
                      <a:pt x="2" y="2"/>
                      <a:pt x="3" y="1"/>
                      <a:pt x="3" y="0"/>
                    </a:cubicBezTo>
                  </a:path>
                </a:pathLst>
              </a:custGeom>
              <a:solidFill>
                <a:srgbClr val="B3B3B3"/>
              </a:solidFill>
              <a:ln w="3175">
                <a:solidFill>
                  <a:schemeClr val="tx1"/>
                </a:solidFill>
                <a:round/>
                <a:headEnd/>
                <a:tailEnd/>
              </a:ln>
            </p:spPr>
            <p:txBody>
              <a:bodyPr/>
              <a:lstStyle/>
              <a:p>
                <a:endParaRPr lang="en-GB" sz="2400" dirty="0"/>
              </a:p>
            </p:txBody>
          </p:sp>
          <p:sp>
            <p:nvSpPr>
              <p:cNvPr id="2052" name="Freeform 3680"/>
              <p:cNvSpPr>
                <a:spLocks/>
              </p:cNvSpPr>
              <p:nvPr/>
            </p:nvSpPr>
            <p:spPr bwMode="auto">
              <a:xfrm>
                <a:off x="4176" y="2652"/>
                <a:ext cx="3" cy="2"/>
              </a:xfrm>
              <a:custGeom>
                <a:avLst/>
                <a:gdLst>
                  <a:gd name="T0" fmla="*/ 2 w 2"/>
                  <a:gd name="T1" fmla="*/ 2 h 2"/>
                  <a:gd name="T2" fmla="*/ 0 w 2"/>
                  <a:gd name="T3" fmla="*/ 1 h 2"/>
                  <a:gd name="T4" fmla="*/ 2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2" y="1"/>
                      <a:pt x="1" y="0"/>
                      <a:pt x="0" y="1"/>
                    </a:cubicBezTo>
                    <a:cubicBezTo>
                      <a:pt x="1" y="1"/>
                      <a:pt x="1" y="1"/>
                      <a:pt x="1" y="2"/>
                    </a:cubicBezTo>
                  </a:path>
                </a:pathLst>
              </a:custGeom>
              <a:solidFill>
                <a:srgbClr val="B3B3B3"/>
              </a:solidFill>
              <a:ln w="3175">
                <a:solidFill>
                  <a:schemeClr val="tx1"/>
                </a:solidFill>
                <a:round/>
                <a:headEnd/>
                <a:tailEnd/>
              </a:ln>
            </p:spPr>
            <p:txBody>
              <a:bodyPr/>
              <a:lstStyle/>
              <a:p>
                <a:endParaRPr lang="en-GB" sz="2400" dirty="0"/>
              </a:p>
            </p:txBody>
          </p:sp>
          <p:sp>
            <p:nvSpPr>
              <p:cNvPr id="2053" name="Freeform 3681"/>
              <p:cNvSpPr>
                <a:spLocks/>
              </p:cNvSpPr>
              <p:nvPr/>
            </p:nvSpPr>
            <p:spPr bwMode="auto">
              <a:xfrm>
                <a:off x="4179" y="2649"/>
                <a:ext cx="3" cy="5"/>
              </a:xfrm>
              <a:custGeom>
                <a:avLst/>
                <a:gdLst>
                  <a:gd name="T0" fmla="*/ 3 w 2"/>
                  <a:gd name="T1" fmla="*/ 1 h 4"/>
                  <a:gd name="T2" fmla="*/ 0 w 2"/>
                  <a:gd name="T3" fmla="*/ 3 h 4"/>
                  <a:gd name="T4" fmla="*/ 3 w 2"/>
                  <a:gd name="T5" fmla="*/ 1 h 4"/>
                  <a:gd name="T6" fmla="*/ 0 60000 65536"/>
                  <a:gd name="T7" fmla="*/ 0 60000 65536"/>
                  <a:gd name="T8" fmla="*/ 0 60000 65536"/>
                </a:gdLst>
                <a:ahLst/>
                <a:cxnLst>
                  <a:cxn ang="T6">
                    <a:pos x="T0" y="T1"/>
                  </a:cxn>
                  <a:cxn ang="T7">
                    <a:pos x="T2" y="T3"/>
                  </a:cxn>
                  <a:cxn ang="T8">
                    <a:pos x="T4" y="T5"/>
                  </a:cxn>
                </a:cxnLst>
                <a:rect l="0" t="0" r="r" b="b"/>
                <a:pathLst>
                  <a:path w="2" h="4">
                    <a:moveTo>
                      <a:pt x="2" y="1"/>
                    </a:moveTo>
                    <a:cubicBezTo>
                      <a:pt x="1" y="0"/>
                      <a:pt x="0" y="1"/>
                      <a:pt x="0" y="2"/>
                    </a:cubicBezTo>
                    <a:cubicBezTo>
                      <a:pt x="0" y="4"/>
                      <a:pt x="2" y="2"/>
                      <a:pt x="2" y="1"/>
                    </a:cubicBezTo>
                  </a:path>
                </a:pathLst>
              </a:custGeom>
              <a:solidFill>
                <a:srgbClr val="B3B3B3"/>
              </a:solidFill>
              <a:ln w="3175">
                <a:solidFill>
                  <a:schemeClr val="tx1"/>
                </a:solidFill>
                <a:round/>
                <a:headEnd/>
                <a:tailEnd/>
              </a:ln>
            </p:spPr>
            <p:txBody>
              <a:bodyPr/>
              <a:lstStyle/>
              <a:p>
                <a:endParaRPr lang="en-GB" sz="2400" dirty="0"/>
              </a:p>
            </p:txBody>
          </p:sp>
          <p:sp>
            <p:nvSpPr>
              <p:cNvPr id="2054" name="Freeform 3682"/>
              <p:cNvSpPr>
                <a:spLocks/>
              </p:cNvSpPr>
              <p:nvPr/>
            </p:nvSpPr>
            <p:spPr bwMode="auto">
              <a:xfrm>
                <a:off x="4180" y="2654"/>
                <a:ext cx="3" cy="2"/>
              </a:xfrm>
              <a:custGeom>
                <a:avLst/>
                <a:gdLst>
                  <a:gd name="T0" fmla="*/ 2 w 2"/>
                  <a:gd name="T1" fmla="*/ 2 h 1"/>
                  <a:gd name="T2" fmla="*/ 0 w 2"/>
                  <a:gd name="T3" fmla="*/ 0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2055" name="Freeform 3683"/>
              <p:cNvSpPr>
                <a:spLocks/>
              </p:cNvSpPr>
              <p:nvPr/>
            </p:nvSpPr>
            <p:spPr bwMode="auto">
              <a:xfrm>
                <a:off x="4182" y="2648"/>
                <a:ext cx="6" cy="9"/>
              </a:xfrm>
              <a:custGeom>
                <a:avLst/>
                <a:gdLst>
                  <a:gd name="T0" fmla="*/ 6 w 5"/>
                  <a:gd name="T1" fmla="*/ 4 h 7"/>
                  <a:gd name="T2" fmla="*/ 1 w 5"/>
                  <a:gd name="T3" fmla="*/ 5 h 7"/>
                  <a:gd name="T4" fmla="*/ 4 w 5"/>
                  <a:gd name="T5" fmla="*/ 6 h 7"/>
                  <a:gd name="T6" fmla="*/ 6 w 5"/>
                  <a:gd name="T7" fmla="*/ 4 h 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7">
                    <a:moveTo>
                      <a:pt x="5" y="3"/>
                    </a:moveTo>
                    <a:cubicBezTo>
                      <a:pt x="4" y="0"/>
                      <a:pt x="0" y="3"/>
                      <a:pt x="1" y="4"/>
                    </a:cubicBezTo>
                    <a:cubicBezTo>
                      <a:pt x="3" y="4"/>
                      <a:pt x="3" y="3"/>
                      <a:pt x="3" y="5"/>
                    </a:cubicBezTo>
                    <a:cubicBezTo>
                      <a:pt x="4" y="7"/>
                      <a:pt x="5" y="4"/>
                      <a:pt x="5" y="3"/>
                    </a:cubicBezTo>
                  </a:path>
                </a:pathLst>
              </a:custGeom>
              <a:solidFill>
                <a:srgbClr val="B3B3B3"/>
              </a:solidFill>
              <a:ln w="3175">
                <a:solidFill>
                  <a:schemeClr val="tx1"/>
                </a:solidFill>
                <a:round/>
                <a:headEnd/>
                <a:tailEnd/>
              </a:ln>
            </p:spPr>
            <p:txBody>
              <a:bodyPr/>
              <a:lstStyle/>
              <a:p>
                <a:endParaRPr lang="en-GB" sz="2400" dirty="0"/>
              </a:p>
            </p:txBody>
          </p:sp>
          <p:sp>
            <p:nvSpPr>
              <p:cNvPr id="2056" name="Freeform 3684"/>
              <p:cNvSpPr>
                <a:spLocks/>
              </p:cNvSpPr>
              <p:nvPr/>
            </p:nvSpPr>
            <p:spPr bwMode="auto">
              <a:xfrm>
                <a:off x="4183" y="2656"/>
                <a:ext cx="0" cy="1"/>
              </a:xfrm>
              <a:custGeom>
                <a:avLst/>
                <a:gdLst>
                  <a:gd name="T0" fmla="*/ 1 h 1"/>
                  <a:gd name="T1" fmla="*/ 0 h 1"/>
                  <a:gd name="T2" fmla="*/ 1 h 1"/>
                  <a:gd name="T3" fmla="*/ 0 60000 65536"/>
                  <a:gd name="T4" fmla="*/ 0 60000 65536"/>
                  <a:gd name="T5" fmla="*/ 0 60000 65536"/>
                </a:gdLst>
                <a:ahLst/>
                <a:cxnLst>
                  <a:cxn ang="T3">
                    <a:pos x="0" y="T0"/>
                  </a:cxn>
                  <a:cxn ang="T4">
                    <a:pos x="0" y="T1"/>
                  </a:cxn>
                  <a:cxn ang="T5">
                    <a:pos x="0" y="T2"/>
                  </a:cxn>
                </a:cxnLst>
                <a:rect l="0" t="0" r="r" b="b"/>
                <a:pathLst>
                  <a:path h="1">
                    <a:moveTo>
                      <a:pt x="0" y="1"/>
                    </a:moveTo>
                    <a:cubicBezTo>
                      <a:pt x="0" y="1"/>
                      <a:pt x="0" y="1"/>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2057" name="Freeform 3685"/>
              <p:cNvSpPr>
                <a:spLocks/>
              </p:cNvSpPr>
              <p:nvPr/>
            </p:nvSpPr>
            <p:spPr bwMode="auto">
              <a:xfrm>
                <a:off x="4182" y="2674"/>
                <a:ext cx="6" cy="5"/>
              </a:xfrm>
              <a:custGeom>
                <a:avLst/>
                <a:gdLst>
                  <a:gd name="T0" fmla="*/ 4 w 5"/>
                  <a:gd name="T1" fmla="*/ 0 h 4"/>
                  <a:gd name="T2" fmla="*/ 1 w 5"/>
                  <a:gd name="T3" fmla="*/ 1 h 4"/>
                  <a:gd name="T4" fmla="*/ 2 w 5"/>
                  <a:gd name="T5" fmla="*/ 5 h 4"/>
                  <a:gd name="T6" fmla="*/ 5 w 5"/>
                  <a:gd name="T7" fmla="*/ 4 h 4"/>
                  <a:gd name="T8" fmla="*/ 4 w 5"/>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4">
                    <a:moveTo>
                      <a:pt x="3" y="0"/>
                    </a:moveTo>
                    <a:cubicBezTo>
                      <a:pt x="3" y="0"/>
                      <a:pt x="2" y="1"/>
                      <a:pt x="1" y="1"/>
                    </a:cubicBezTo>
                    <a:cubicBezTo>
                      <a:pt x="0" y="1"/>
                      <a:pt x="2" y="3"/>
                      <a:pt x="2" y="4"/>
                    </a:cubicBezTo>
                    <a:cubicBezTo>
                      <a:pt x="2" y="3"/>
                      <a:pt x="3" y="3"/>
                      <a:pt x="4" y="3"/>
                    </a:cubicBezTo>
                    <a:cubicBezTo>
                      <a:pt x="4" y="2"/>
                      <a:pt x="5" y="1"/>
                      <a:pt x="3" y="0"/>
                    </a:cubicBezTo>
                  </a:path>
                </a:pathLst>
              </a:custGeom>
              <a:solidFill>
                <a:srgbClr val="B3B3B3"/>
              </a:solidFill>
              <a:ln w="3175">
                <a:solidFill>
                  <a:schemeClr val="tx1"/>
                </a:solidFill>
                <a:round/>
                <a:headEnd/>
                <a:tailEnd/>
              </a:ln>
            </p:spPr>
            <p:txBody>
              <a:bodyPr/>
              <a:lstStyle/>
              <a:p>
                <a:endParaRPr lang="en-GB" sz="2400" dirty="0"/>
              </a:p>
            </p:txBody>
          </p:sp>
          <p:sp>
            <p:nvSpPr>
              <p:cNvPr id="2058" name="Freeform 3686"/>
              <p:cNvSpPr>
                <a:spLocks/>
              </p:cNvSpPr>
              <p:nvPr/>
            </p:nvSpPr>
            <p:spPr bwMode="auto">
              <a:xfrm>
                <a:off x="4184" y="2666"/>
                <a:ext cx="1" cy="2"/>
              </a:xfrm>
              <a:custGeom>
                <a:avLst/>
                <a:gdLst>
                  <a:gd name="T0" fmla="*/ 1 w 1"/>
                  <a:gd name="T1" fmla="*/ 0 h 1"/>
                  <a:gd name="T2" fmla="*/ 1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0" y="1"/>
                      <a:pt x="1" y="1"/>
                    </a:cubicBezTo>
                    <a:cubicBezTo>
                      <a:pt x="1" y="1"/>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2059" name="Freeform 3687"/>
              <p:cNvSpPr>
                <a:spLocks/>
              </p:cNvSpPr>
              <p:nvPr/>
            </p:nvSpPr>
            <p:spPr bwMode="auto">
              <a:xfrm>
                <a:off x="4185" y="2669"/>
                <a:ext cx="8" cy="5"/>
              </a:xfrm>
              <a:custGeom>
                <a:avLst/>
                <a:gdLst>
                  <a:gd name="T0" fmla="*/ 1 w 6"/>
                  <a:gd name="T1" fmla="*/ 0 h 4"/>
                  <a:gd name="T2" fmla="*/ 1 w 6"/>
                  <a:gd name="T3" fmla="*/ 4 h 4"/>
                  <a:gd name="T4" fmla="*/ 4 w 6"/>
                  <a:gd name="T5" fmla="*/ 4 h 4"/>
                  <a:gd name="T6" fmla="*/ 8 w 6"/>
                  <a:gd name="T7" fmla="*/ 4 h 4"/>
                  <a:gd name="T8" fmla="*/ 1 w 6"/>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4">
                    <a:moveTo>
                      <a:pt x="1" y="0"/>
                    </a:moveTo>
                    <a:cubicBezTo>
                      <a:pt x="1" y="0"/>
                      <a:pt x="0" y="3"/>
                      <a:pt x="1" y="3"/>
                    </a:cubicBezTo>
                    <a:cubicBezTo>
                      <a:pt x="2" y="3"/>
                      <a:pt x="2" y="2"/>
                      <a:pt x="3" y="3"/>
                    </a:cubicBezTo>
                    <a:cubicBezTo>
                      <a:pt x="4" y="3"/>
                      <a:pt x="5" y="4"/>
                      <a:pt x="6" y="3"/>
                    </a:cubicBezTo>
                    <a:cubicBezTo>
                      <a:pt x="5" y="3"/>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2060" name="Freeform 3688"/>
              <p:cNvSpPr>
                <a:spLocks/>
              </p:cNvSpPr>
              <p:nvPr/>
            </p:nvSpPr>
            <p:spPr bwMode="auto">
              <a:xfrm>
                <a:off x="4187" y="265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endParaRPr lang="en-GB" sz="2400" dirty="0"/>
              </a:p>
            </p:txBody>
          </p:sp>
          <p:sp>
            <p:nvSpPr>
              <p:cNvPr id="2061" name="Freeform 3689"/>
              <p:cNvSpPr>
                <a:spLocks/>
              </p:cNvSpPr>
              <p:nvPr/>
            </p:nvSpPr>
            <p:spPr bwMode="auto">
              <a:xfrm>
                <a:off x="4187" y="265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endParaRPr lang="en-GB" sz="2400" dirty="0"/>
              </a:p>
            </p:txBody>
          </p:sp>
          <p:sp>
            <p:nvSpPr>
              <p:cNvPr id="2062" name="Freeform 3690"/>
              <p:cNvSpPr>
                <a:spLocks/>
              </p:cNvSpPr>
              <p:nvPr/>
            </p:nvSpPr>
            <p:spPr bwMode="auto">
              <a:xfrm>
                <a:off x="4187" y="2665"/>
                <a:ext cx="2" cy="3"/>
              </a:xfrm>
              <a:custGeom>
                <a:avLst/>
                <a:gdLst>
                  <a:gd name="T0" fmla="*/ 0 w 2"/>
                  <a:gd name="T1" fmla="*/ 0 h 2"/>
                  <a:gd name="T2" fmla="*/ 2 w 2"/>
                  <a:gd name="T3" fmla="*/ 3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0" y="1"/>
                      <a:pt x="1" y="2"/>
                      <a:pt x="2" y="2"/>
                    </a:cubicBezTo>
                    <a:cubicBezTo>
                      <a:pt x="1" y="2"/>
                      <a:pt x="1" y="1"/>
                      <a:pt x="0" y="0"/>
                    </a:cubicBezTo>
                  </a:path>
                </a:pathLst>
              </a:custGeom>
              <a:solidFill>
                <a:srgbClr val="B3B3B3"/>
              </a:solidFill>
              <a:ln w="3175">
                <a:solidFill>
                  <a:schemeClr val="tx1"/>
                </a:solidFill>
                <a:round/>
                <a:headEnd/>
                <a:tailEnd/>
              </a:ln>
            </p:spPr>
            <p:txBody>
              <a:bodyPr/>
              <a:lstStyle/>
              <a:p>
                <a:endParaRPr lang="en-GB" sz="2400" dirty="0"/>
              </a:p>
            </p:txBody>
          </p:sp>
          <p:sp>
            <p:nvSpPr>
              <p:cNvPr id="2063" name="Freeform 3691"/>
              <p:cNvSpPr>
                <a:spLocks/>
              </p:cNvSpPr>
              <p:nvPr/>
            </p:nvSpPr>
            <p:spPr bwMode="auto">
              <a:xfrm>
                <a:off x="4195" y="2690"/>
                <a:ext cx="23" cy="29"/>
              </a:xfrm>
              <a:custGeom>
                <a:avLst/>
                <a:gdLst>
                  <a:gd name="T0" fmla="*/ 3 w 18"/>
                  <a:gd name="T1" fmla="*/ 5 h 22"/>
                  <a:gd name="T2" fmla="*/ 0 w 18"/>
                  <a:gd name="T3" fmla="*/ 11 h 22"/>
                  <a:gd name="T4" fmla="*/ 5 w 18"/>
                  <a:gd name="T5" fmla="*/ 12 h 22"/>
                  <a:gd name="T6" fmla="*/ 9 w 18"/>
                  <a:gd name="T7" fmla="*/ 15 h 22"/>
                  <a:gd name="T8" fmla="*/ 10 w 18"/>
                  <a:gd name="T9" fmla="*/ 18 h 22"/>
                  <a:gd name="T10" fmla="*/ 13 w 18"/>
                  <a:gd name="T11" fmla="*/ 24 h 22"/>
                  <a:gd name="T12" fmla="*/ 20 w 18"/>
                  <a:gd name="T13" fmla="*/ 28 h 22"/>
                  <a:gd name="T14" fmla="*/ 19 w 18"/>
                  <a:gd name="T15" fmla="*/ 25 h 22"/>
                  <a:gd name="T16" fmla="*/ 23 w 18"/>
                  <a:gd name="T17" fmla="*/ 20 h 22"/>
                  <a:gd name="T18" fmla="*/ 17 w 18"/>
                  <a:gd name="T19" fmla="*/ 17 h 22"/>
                  <a:gd name="T20" fmla="*/ 14 w 18"/>
                  <a:gd name="T21" fmla="*/ 11 h 22"/>
                  <a:gd name="T22" fmla="*/ 13 w 18"/>
                  <a:gd name="T23" fmla="*/ 4 h 22"/>
                  <a:gd name="T24" fmla="*/ 9 w 18"/>
                  <a:gd name="T25" fmla="*/ 7 h 22"/>
                  <a:gd name="T26" fmla="*/ 3 w 18"/>
                  <a:gd name="T27" fmla="*/ 5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 h="22">
                    <a:moveTo>
                      <a:pt x="2" y="4"/>
                    </a:moveTo>
                    <a:cubicBezTo>
                      <a:pt x="4" y="6"/>
                      <a:pt x="1" y="7"/>
                      <a:pt x="0" y="8"/>
                    </a:cubicBezTo>
                    <a:cubicBezTo>
                      <a:pt x="1" y="9"/>
                      <a:pt x="2" y="10"/>
                      <a:pt x="4" y="9"/>
                    </a:cubicBezTo>
                    <a:cubicBezTo>
                      <a:pt x="5" y="9"/>
                      <a:pt x="7" y="10"/>
                      <a:pt x="7" y="11"/>
                    </a:cubicBezTo>
                    <a:cubicBezTo>
                      <a:pt x="7" y="12"/>
                      <a:pt x="8" y="13"/>
                      <a:pt x="8" y="14"/>
                    </a:cubicBezTo>
                    <a:cubicBezTo>
                      <a:pt x="9" y="16"/>
                      <a:pt x="7" y="17"/>
                      <a:pt x="10" y="18"/>
                    </a:cubicBezTo>
                    <a:cubicBezTo>
                      <a:pt x="11" y="19"/>
                      <a:pt x="15" y="22"/>
                      <a:pt x="16" y="21"/>
                    </a:cubicBezTo>
                    <a:cubicBezTo>
                      <a:pt x="17" y="20"/>
                      <a:pt x="16" y="20"/>
                      <a:pt x="15" y="19"/>
                    </a:cubicBezTo>
                    <a:cubicBezTo>
                      <a:pt x="15" y="17"/>
                      <a:pt x="16" y="15"/>
                      <a:pt x="18" y="15"/>
                    </a:cubicBezTo>
                    <a:cubicBezTo>
                      <a:pt x="16" y="14"/>
                      <a:pt x="14" y="14"/>
                      <a:pt x="13" y="13"/>
                    </a:cubicBezTo>
                    <a:cubicBezTo>
                      <a:pt x="11" y="12"/>
                      <a:pt x="11" y="9"/>
                      <a:pt x="11" y="8"/>
                    </a:cubicBezTo>
                    <a:cubicBezTo>
                      <a:pt x="11" y="7"/>
                      <a:pt x="10" y="4"/>
                      <a:pt x="10" y="3"/>
                    </a:cubicBezTo>
                    <a:cubicBezTo>
                      <a:pt x="8" y="1"/>
                      <a:pt x="5" y="3"/>
                      <a:pt x="7" y="5"/>
                    </a:cubicBezTo>
                    <a:cubicBezTo>
                      <a:pt x="6" y="5"/>
                      <a:pt x="2" y="0"/>
                      <a:pt x="2" y="4"/>
                    </a:cubicBezTo>
                  </a:path>
                </a:pathLst>
              </a:custGeom>
              <a:solidFill>
                <a:srgbClr val="B3B3B3"/>
              </a:solidFill>
              <a:ln w="3175">
                <a:solidFill>
                  <a:schemeClr val="tx1"/>
                </a:solidFill>
                <a:round/>
                <a:headEnd/>
                <a:tailEnd/>
              </a:ln>
            </p:spPr>
            <p:txBody>
              <a:bodyPr/>
              <a:lstStyle/>
              <a:p>
                <a:endParaRPr lang="en-GB" sz="2400" dirty="0"/>
              </a:p>
            </p:txBody>
          </p:sp>
          <p:sp>
            <p:nvSpPr>
              <p:cNvPr id="2064" name="Freeform 3692"/>
              <p:cNvSpPr>
                <a:spLocks/>
              </p:cNvSpPr>
              <p:nvPr/>
            </p:nvSpPr>
            <p:spPr bwMode="auto">
              <a:xfrm>
                <a:off x="4217" y="2715"/>
                <a:ext cx="1" cy="1"/>
              </a:xfrm>
              <a:custGeom>
                <a:avLst/>
                <a:gdLst>
                  <a:gd name="T0" fmla="*/ 1 w 1"/>
                  <a:gd name="T1" fmla="*/ 0 h 1"/>
                  <a:gd name="T2" fmla="*/ 0 w 1"/>
                  <a:gd name="T3" fmla="*/ 0 h 1"/>
                  <a:gd name="T4" fmla="*/ 1 w 1"/>
                  <a:gd name="T5" fmla="*/ 1 h 1"/>
                  <a:gd name="T6" fmla="*/ 1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0" y="0"/>
                      <a:pt x="0" y="0"/>
                      <a:pt x="0" y="0"/>
                    </a:cubicBezTo>
                    <a:cubicBezTo>
                      <a:pt x="0" y="1"/>
                      <a:pt x="1" y="1"/>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2065" name="Freeform 3693"/>
              <p:cNvSpPr>
                <a:spLocks/>
              </p:cNvSpPr>
              <p:nvPr/>
            </p:nvSpPr>
            <p:spPr bwMode="auto">
              <a:xfrm>
                <a:off x="4225" y="2714"/>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1"/>
                    </a:cubicBezTo>
                    <a:cubicBezTo>
                      <a:pt x="1" y="1"/>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2066" name="Freeform 3694"/>
              <p:cNvSpPr>
                <a:spLocks/>
              </p:cNvSpPr>
              <p:nvPr/>
            </p:nvSpPr>
            <p:spPr bwMode="auto">
              <a:xfrm>
                <a:off x="4228" y="2708"/>
                <a:ext cx="10" cy="12"/>
              </a:xfrm>
              <a:custGeom>
                <a:avLst/>
                <a:gdLst>
                  <a:gd name="T0" fmla="*/ 3 w 8"/>
                  <a:gd name="T1" fmla="*/ 1 h 9"/>
                  <a:gd name="T2" fmla="*/ 1 w 8"/>
                  <a:gd name="T3" fmla="*/ 8 h 9"/>
                  <a:gd name="T4" fmla="*/ 4 w 8"/>
                  <a:gd name="T5" fmla="*/ 9 h 9"/>
                  <a:gd name="T6" fmla="*/ 8 w 8"/>
                  <a:gd name="T7" fmla="*/ 11 h 9"/>
                  <a:gd name="T8" fmla="*/ 10 w 8"/>
                  <a:gd name="T9" fmla="*/ 4 h 9"/>
                  <a:gd name="T10" fmla="*/ 3 w 8"/>
                  <a:gd name="T11" fmla="*/ 1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2" y="1"/>
                    </a:moveTo>
                    <a:cubicBezTo>
                      <a:pt x="1" y="2"/>
                      <a:pt x="0" y="4"/>
                      <a:pt x="1" y="6"/>
                    </a:cubicBezTo>
                    <a:cubicBezTo>
                      <a:pt x="1" y="8"/>
                      <a:pt x="4" y="9"/>
                      <a:pt x="3" y="7"/>
                    </a:cubicBezTo>
                    <a:cubicBezTo>
                      <a:pt x="4" y="7"/>
                      <a:pt x="5" y="9"/>
                      <a:pt x="6" y="8"/>
                    </a:cubicBezTo>
                    <a:cubicBezTo>
                      <a:pt x="7" y="7"/>
                      <a:pt x="8" y="5"/>
                      <a:pt x="8" y="3"/>
                    </a:cubicBezTo>
                    <a:cubicBezTo>
                      <a:pt x="8" y="1"/>
                      <a:pt x="4" y="0"/>
                      <a:pt x="2" y="1"/>
                    </a:cubicBezTo>
                  </a:path>
                </a:pathLst>
              </a:custGeom>
              <a:solidFill>
                <a:srgbClr val="B3B3B3"/>
              </a:solidFill>
              <a:ln w="3175">
                <a:solidFill>
                  <a:schemeClr val="tx1"/>
                </a:solidFill>
                <a:round/>
                <a:headEnd/>
                <a:tailEnd/>
              </a:ln>
            </p:spPr>
            <p:txBody>
              <a:bodyPr/>
              <a:lstStyle/>
              <a:p>
                <a:endParaRPr lang="en-GB" sz="2400" dirty="0"/>
              </a:p>
            </p:txBody>
          </p:sp>
          <p:sp>
            <p:nvSpPr>
              <p:cNvPr id="2067" name="Freeform 3695"/>
              <p:cNvSpPr>
                <a:spLocks/>
              </p:cNvSpPr>
              <p:nvPr/>
            </p:nvSpPr>
            <p:spPr bwMode="auto">
              <a:xfrm>
                <a:off x="4233" y="2600"/>
                <a:ext cx="7" cy="11"/>
              </a:xfrm>
              <a:custGeom>
                <a:avLst/>
                <a:gdLst>
                  <a:gd name="T0" fmla="*/ 1 w 5"/>
                  <a:gd name="T1" fmla="*/ 8 h 8"/>
                  <a:gd name="T2" fmla="*/ 4 w 5"/>
                  <a:gd name="T3" fmla="*/ 10 h 8"/>
                  <a:gd name="T4" fmla="*/ 3 w 5"/>
                  <a:gd name="T5" fmla="*/ 11 h 8"/>
                  <a:gd name="T6" fmla="*/ 6 w 5"/>
                  <a:gd name="T7" fmla="*/ 6 h 8"/>
                  <a:gd name="T8" fmla="*/ 1 w 5"/>
                  <a:gd name="T9" fmla="*/ 8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1" y="6"/>
                    </a:moveTo>
                    <a:cubicBezTo>
                      <a:pt x="2" y="6"/>
                      <a:pt x="3" y="6"/>
                      <a:pt x="3" y="7"/>
                    </a:cubicBezTo>
                    <a:cubicBezTo>
                      <a:pt x="3" y="6"/>
                      <a:pt x="2" y="7"/>
                      <a:pt x="2" y="8"/>
                    </a:cubicBezTo>
                    <a:cubicBezTo>
                      <a:pt x="5" y="8"/>
                      <a:pt x="5" y="6"/>
                      <a:pt x="4" y="4"/>
                    </a:cubicBezTo>
                    <a:cubicBezTo>
                      <a:pt x="3" y="0"/>
                      <a:pt x="0" y="3"/>
                      <a:pt x="1" y="6"/>
                    </a:cubicBezTo>
                  </a:path>
                </a:pathLst>
              </a:custGeom>
              <a:solidFill>
                <a:srgbClr val="B3B3B3"/>
              </a:solidFill>
              <a:ln w="3175">
                <a:solidFill>
                  <a:schemeClr val="tx1"/>
                </a:solidFill>
                <a:round/>
                <a:headEnd/>
                <a:tailEnd/>
              </a:ln>
            </p:spPr>
            <p:txBody>
              <a:bodyPr/>
              <a:lstStyle/>
              <a:p>
                <a:endParaRPr lang="en-GB" sz="2400" dirty="0"/>
              </a:p>
            </p:txBody>
          </p:sp>
          <p:sp>
            <p:nvSpPr>
              <p:cNvPr id="2068" name="Freeform 3696"/>
              <p:cNvSpPr>
                <a:spLocks/>
              </p:cNvSpPr>
              <p:nvPr/>
            </p:nvSpPr>
            <p:spPr bwMode="auto">
              <a:xfrm>
                <a:off x="4244" y="2695"/>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cubicBezTo>
                      <a:pt x="1" y="0"/>
                      <a:pt x="1" y="0"/>
                      <a:pt x="2" y="0"/>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2069" name="Freeform 3697"/>
              <p:cNvSpPr>
                <a:spLocks/>
              </p:cNvSpPr>
              <p:nvPr/>
            </p:nvSpPr>
            <p:spPr bwMode="auto">
              <a:xfrm>
                <a:off x="4246" y="2693"/>
                <a:ext cx="3" cy="2"/>
              </a:xfrm>
              <a:custGeom>
                <a:avLst/>
                <a:gdLst>
                  <a:gd name="T0" fmla="*/ 3 w 2"/>
                  <a:gd name="T1" fmla="*/ 1 h 2"/>
                  <a:gd name="T2" fmla="*/ 0 w 2"/>
                  <a:gd name="T3" fmla="*/ 1 h 2"/>
                  <a:gd name="T4" fmla="*/ 2 w 2"/>
                  <a:gd name="T5" fmla="*/ 2 h 2"/>
                  <a:gd name="T6" fmla="*/ 3 w 2"/>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1"/>
                    </a:moveTo>
                    <a:cubicBezTo>
                      <a:pt x="1" y="0"/>
                      <a:pt x="0" y="0"/>
                      <a:pt x="0" y="1"/>
                    </a:cubicBezTo>
                    <a:cubicBezTo>
                      <a:pt x="0" y="1"/>
                      <a:pt x="0" y="1"/>
                      <a:pt x="1" y="2"/>
                    </a:cubicBezTo>
                    <a:cubicBezTo>
                      <a:pt x="2" y="1"/>
                      <a:pt x="2" y="1"/>
                      <a:pt x="2" y="1"/>
                    </a:cubicBezTo>
                  </a:path>
                </a:pathLst>
              </a:custGeom>
              <a:solidFill>
                <a:srgbClr val="B3B3B3"/>
              </a:solidFill>
              <a:ln w="3175">
                <a:solidFill>
                  <a:schemeClr val="tx1"/>
                </a:solidFill>
                <a:round/>
                <a:headEnd/>
                <a:tailEnd/>
              </a:ln>
            </p:spPr>
            <p:txBody>
              <a:bodyPr/>
              <a:lstStyle/>
              <a:p>
                <a:endParaRPr lang="en-GB" sz="2400" dirty="0"/>
              </a:p>
            </p:txBody>
          </p:sp>
          <p:sp>
            <p:nvSpPr>
              <p:cNvPr id="2070" name="Freeform 3698"/>
              <p:cNvSpPr>
                <a:spLocks/>
              </p:cNvSpPr>
              <p:nvPr/>
            </p:nvSpPr>
            <p:spPr bwMode="auto">
              <a:xfrm>
                <a:off x="4253" y="2682"/>
                <a:ext cx="8" cy="7"/>
              </a:xfrm>
              <a:custGeom>
                <a:avLst/>
                <a:gdLst>
                  <a:gd name="T0" fmla="*/ 7 w 6"/>
                  <a:gd name="T1" fmla="*/ 3 h 5"/>
                  <a:gd name="T2" fmla="*/ 3 w 6"/>
                  <a:gd name="T3" fmla="*/ 7 h 5"/>
                  <a:gd name="T4" fmla="*/ 7 w 6"/>
                  <a:gd name="T5" fmla="*/ 3 h 5"/>
                  <a:gd name="T6" fmla="*/ 0 60000 65536"/>
                  <a:gd name="T7" fmla="*/ 0 60000 65536"/>
                  <a:gd name="T8" fmla="*/ 0 60000 65536"/>
                </a:gdLst>
                <a:ahLst/>
                <a:cxnLst>
                  <a:cxn ang="T6">
                    <a:pos x="T0" y="T1"/>
                  </a:cxn>
                  <a:cxn ang="T7">
                    <a:pos x="T2" y="T3"/>
                  </a:cxn>
                  <a:cxn ang="T8">
                    <a:pos x="T4" y="T5"/>
                  </a:cxn>
                </a:cxnLst>
                <a:rect l="0" t="0" r="r" b="b"/>
                <a:pathLst>
                  <a:path w="6" h="5">
                    <a:moveTo>
                      <a:pt x="5" y="2"/>
                    </a:moveTo>
                    <a:cubicBezTo>
                      <a:pt x="4" y="0"/>
                      <a:pt x="0" y="4"/>
                      <a:pt x="2" y="5"/>
                    </a:cubicBezTo>
                    <a:cubicBezTo>
                      <a:pt x="3" y="5"/>
                      <a:pt x="6" y="4"/>
                      <a:pt x="5" y="2"/>
                    </a:cubicBezTo>
                  </a:path>
                </a:pathLst>
              </a:custGeom>
              <a:solidFill>
                <a:srgbClr val="B3B3B3"/>
              </a:solidFill>
              <a:ln w="3175">
                <a:solidFill>
                  <a:schemeClr val="tx1"/>
                </a:solidFill>
                <a:round/>
                <a:headEnd/>
                <a:tailEnd/>
              </a:ln>
            </p:spPr>
            <p:txBody>
              <a:bodyPr/>
              <a:lstStyle/>
              <a:p>
                <a:endParaRPr lang="en-GB" sz="2400" dirty="0"/>
              </a:p>
            </p:txBody>
          </p:sp>
          <p:sp>
            <p:nvSpPr>
              <p:cNvPr id="2071" name="Freeform 3699"/>
              <p:cNvSpPr>
                <a:spLocks/>
              </p:cNvSpPr>
              <p:nvPr/>
            </p:nvSpPr>
            <p:spPr bwMode="auto">
              <a:xfrm>
                <a:off x="4345" y="2719"/>
                <a:ext cx="5" cy="13"/>
              </a:xfrm>
              <a:custGeom>
                <a:avLst/>
                <a:gdLst>
                  <a:gd name="T0" fmla="*/ 5 w 4"/>
                  <a:gd name="T1" fmla="*/ 1 h 10"/>
                  <a:gd name="T2" fmla="*/ 3 w 4"/>
                  <a:gd name="T3" fmla="*/ 13 h 10"/>
                  <a:gd name="T4" fmla="*/ 5 w 4"/>
                  <a:gd name="T5" fmla="*/ 9 h 10"/>
                  <a:gd name="T6" fmla="*/ 5 w 4"/>
                  <a:gd name="T7" fmla="*/ 1 h 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0">
                    <a:moveTo>
                      <a:pt x="4" y="1"/>
                    </a:moveTo>
                    <a:cubicBezTo>
                      <a:pt x="0" y="0"/>
                      <a:pt x="1" y="9"/>
                      <a:pt x="2" y="10"/>
                    </a:cubicBezTo>
                    <a:cubicBezTo>
                      <a:pt x="3" y="9"/>
                      <a:pt x="4" y="9"/>
                      <a:pt x="4" y="7"/>
                    </a:cubicBezTo>
                    <a:cubicBezTo>
                      <a:pt x="4" y="5"/>
                      <a:pt x="3" y="3"/>
                      <a:pt x="4" y="1"/>
                    </a:cubicBezTo>
                  </a:path>
                </a:pathLst>
              </a:custGeom>
              <a:solidFill>
                <a:srgbClr val="B3B3B3"/>
              </a:solidFill>
              <a:ln w="3175">
                <a:solidFill>
                  <a:schemeClr val="tx1"/>
                </a:solidFill>
                <a:round/>
                <a:headEnd/>
                <a:tailEnd/>
              </a:ln>
            </p:spPr>
            <p:txBody>
              <a:bodyPr/>
              <a:lstStyle/>
              <a:p>
                <a:endParaRPr lang="en-GB" sz="2400" dirty="0"/>
              </a:p>
            </p:txBody>
          </p:sp>
          <p:sp>
            <p:nvSpPr>
              <p:cNvPr id="2072" name="Freeform 3700"/>
              <p:cNvSpPr>
                <a:spLocks/>
              </p:cNvSpPr>
              <p:nvPr/>
            </p:nvSpPr>
            <p:spPr bwMode="auto">
              <a:xfrm>
                <a:off x="4350" y="2723"/>
                <a:ext cx="2" cy="3"/>
              </a:xfrm>
              <a:custGeom>
                <a:avLst/>
                <a:gdLst>
                  <a:gd name="T0" fmla="*/ 2 w 1"/>
                  <a:gd name="T1" fmla="*/ 0 h 2"/>
                  <a:gd name="T2" fmla="*/ 2 w 1"/>
                  <a:gd name="T3" fmla="*/ 3 h 2"/>
                  <a:gd name="T4" fmla="*/ 2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0"/>
                      <a:pt x="0" y="1"/>
                      <a:pt x="1" y="2"/>
                    </a:cubicBezTo>
                    <a:cubicBezTo>
                      <a:pt x="1" y="1"/>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2073" name="Freeform 3701"/>
              <p:cNvSpPr>
                <a:spLocks/>
              </p:cNvSpPr>
              <p:nvPr/>
            </p:nvSpPr>
            <p:spPr bwMode="auto">
              <a:xfrm>
                <a:off x="4366" y="2616"/>
                <a:ext cx="2" cy="1"/>
              </a:xfrm>
              <a:custGeom>
                <a:avLst/>
                <a:gdLst>
                  <a:gd name="T0" fmla="*/ 0 w 1"/>
                  <a:gd name="T1" fmla="*/ 0 h 1"/>
                  <a:gd name="T2" fmla="*/ 2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2074" name="Freeform 3702"/>
              <p:cNvSpPr>
                <a:spLocks/>
              </p:cNvSpPr>
              <p:nvPr/>
            </p:nvSpPr>
            <p:spPr bwMode="auto">
              <a:xfrm>
                <a:off x="4368" y="2613"/>
                <a:ext cx="1" cy="4"/>
              </a:xfrm>
              <a:custGeom>
                <a:avLst/>
                <a:gdLst>
                  <a:gd name="T0" fmla="*/ 0 w 1"/>
                  <a:gd name="T1" fmla="*/ 1 h 3"/>
                  <a:gd name="T2" fmla="*/ 1 w 1"/>
                  <a:gd name="T3" fmla="*/ 4 h 3"/>
                  <a:gd name="T4" fmla="*/ 0 w 1"/>
                  <a:gd name="T5" fmla="*/ 1 h 3"/>
                  <a:gd name="T6" fmla="*/ 0 60000 65536"/>
                  <a:gd name="T7" fmla="*/ 0 60000 65536"/>
                  <a:gd name="T8" fmla="*/ 0 60000 65536"/>
                </a:gdLst>
                <a:ahLst/>
                <a:cxnLst>
                  <a:cxn ang="T6">
                    <a:pos x="T0" y="T1"/>
                  </a:cxn>
                  <a:cxn ang="T7">
                    <a:pos x="T2" y="T3"/>
                  </a:cxn>
                  <a:cxn ang="T8">
                    <a:pos x="T4" y="T5"/>
                  </a:cxn>
                </a:cxnLst>
                <a:rect l="0" t="0" r="r" b="b"/>
                <a:pathLst>
                  <a:path w="1" h="3">
                    <a:moveTo>
                      <a:pt x="0" y="1"/>
                    </a:moveTo>
                    <a:cubicBezTo>
                      <a:pt x="0" y="2"/>
                      <a:pt x="1" y="2"/>
                      <a:pt x="1" y="3"/>
                    </a:cubicBezTo>
                    <a:cubicBezTo>
                      <a:pt x="1" y="2"/>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2075" name="Freeform 3703"/>
              <p:cNvSpPr>
                <a:spLocks/>
              </p:cNvSpPr>
              <p:nvPr/>
            </p:nvSpPr>
            <p:spPr bwMode="auto">
              <a:xfrm>
                <a:off x="4368" y="2603"/>
                <a:ext cx="2" cy="2"/>
              </a:xfrm>
              <a:custGeom>
                <a:avLst/>
                <a:gdLst>
                  <a:gd name="T0" fmla="*/ 0 w 2"/>
                  <a:gd name="T1" fmla="*/ 1 h 2"/>
                  <a:gd name="T2" fmla="*/ 2 w 2"/>
                  <a:gd name="T3" fmla="*/ 2 h 2"/>
                  <a:gd name="T4" fmla="*/ 0 w 2"/>
                  <a:gd name="T5" fmla="*/ 1 h 2"/>
                  <a:gd name="T6" fmla="*/ 0 60000 65536"/>
                  <a:gd name="T7" fmla="*/ 0 60000 65536"/>
                  <a:gd name="T8" fmla="*/ 0 60000 65536"/>
                </a:gdLst>
                <a:ahLst/>
                <a:cxnLst>
                  <a:cxn ang="T6">
                    <a:pos x="T0" y="T1"/>
                  </a:cxn>
                  <a:cxn ang="T7">
                    <a:pos x="T2" y="T3"/>
                  </a:cxn>
                  <a:cxn ang="T8">
                    <a:pos x="T4" y="T5"/>
                  </a:cxn>
                </a:cxnLst>
                <a:rect l="0" t="0" r="r" b="b"/>
                <a:pathLst>
                  <a:path w="2" h="2">
                    <a:moveTo>
                      <a:pt x="0" y="1"/>
                    </a:moveTo>
                    <a:cubicBezTo>
                      <a:pt x="0" y="2"/>
                      <a:pt x="1" y="2"/>
                      <a:pt x="2" y="2"/>
                    </a:cubicBezTo>
                    <a:cubicBezTo>
                      <a:pt x="2" y="1"/>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2076" name="Freeform 3704"/>
              <p:cNvSpPr>
                <a:spLocks/>
              </p:cNvSpPr>
              <p:nvPr/>
            </p:nvSpPr>
            <p:spPr bwMode="auto">
              <a:xfrm>
                <a:off x="4368" y="2674"/>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0" y="1"/>
                      <a:pt x="0" y="1"/>
                    </a:cubicBezTo>
                    <a:cubicBezTo>
                      <a:pt x="0"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2077" name="Freeform 3705"/>
              <p:cNvSpPr>
                <a:spLocks/>
              </p:cNvSpPr>
              <p:nvPr/>
            </p:nvSpPr>
            <p:spPr bwMode="auto">
              <a:xfrm>
                <a:off x="4370" y="2612"/>
                <a:ext cx="3" cy="1"/>
              </a:xfrm>
              <a:custGeom>
                <a:avLst/>
                <a:gdLst>
                  <a:gd name="T0" fmla="*/ 0 w 2"/>
                  <a:gd name="T1" fmla="*/ 0 h 1"/>
                  <a:gd name="T2" fmla="*/ 3 w 2"/>
                  <a:gd name="T3" fmla="*/ 1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1"/>
                      <a:pt x="1" y="1"/>
                      <a:pt x="2" y="1"/>
                    </a:cubicBezTo>
                    <a:cubicBezTo>
                      <a:pt x="2" y="1"/>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2078" name="Freeform 3706"/>
              <p:cNvSpPr>
                <a:spLocks/>
              </p:cNvSpPr>
              <p:nvPr/>
            </p:nvSpPr>
            <p:spPr bwMode="auto">
              <a:xfrm>
                <a:off x="4382" y="2632"/>
                <a:ext cx="1" cy="2"/>
              </a:xfrm>
              <a:custGeom>
                <a:avLst/>
                <a:gdLst>
                  <a:gd name="T0" fmla="*/ 0 w 1"/>
                  <a:gd name="T1" fmla="*/ 0 h 2"/>
                  <a:gd name="T2" fmla="*/ 1 w 1"/>
                  <a:gd name="T3" fmla="*/ 2 h 2"/>
                  <a:gd name="T4" fmla="*/ 0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0" y="0"/>
                    </a:moveTo>
                    <a:cubicBezTo>
                      <a:pt x="0" y="1"/>
                      <a:pt x="1" y="1"/>
                      <a:pt x="1" y="2"/>
                    </a:cubicBezTo>
                    <a:cubicBezTo>
                      <a:pt x="1" y="1"/>
                      <a:pt x="1" y="1"/>
                      <a:pt x="0" y="0"/>
                    </a:cubicBezTo>
                  </a:path>
                </a:pathLst>
              </a:custGeom>
              <a:solidFill>
                <a:srgbClr val="B3B3B3"/>
              </a:solidFill>
              <a:ln w="3175">
                <a:solidFill>
                  <a:schemeClr val="tx1"/>
                </a:solidFill>
                <a:round/>
                <a:headEnd/>
                <a:tailEnd/>
              </a:ln>
            </p:spPr>
            <p:txBody>
              <a:bodyPr/>
              <a:lstStyle/>
              <a:p>
                <a:endParaRPr lang="en-GB" sz="2400" dirty="0"/>
              </a:p>
            </p:txBody>
          </p:sp>
          <p:sp>
            <p:nvSpPr>
              <p:cNvPr id="2079" name="Freeform 3707"/>
              <p:cNvSpPr>
                <a:spLocks/>
              </p:cNvSpPr>
              <p:nvPr/>
            </p:nvSpPr>
            <p:spPr bwMode="auto">
              <a:xfrm>
                <a:off x="4246" y="2599"/>
                <a:ext cx="144" cy="137"/>
              </a:xfrm>
              <a:custGeom>
                <a:avLst/>
                <a:gdLst>
                  <a:gd name="T0" fmla="*/ 3 w 109"/>
                  <a:gd name="T1" fmla="*/ 51 h 104"/>
                  <a:gd name="T2" fmla="*/ 4 w 109"/>
                  <a:gd name="T3" fmla="*/ 50 h 104"/>
                  <a:gd name="T4" fmla="*/ 8 w 109"/>
                  <a:gd name="T5" fmla="*/ 40 h 104"/>
                  <a:gd name="T6" fmla="*/ 12 w 109"/>
                  <a:gd name="T7" fmla="*/ 41 h 104"/>
                  <a:gd name="T8" fmla="*/ 21 w 109"/>
                  <a:gd name="T9" fmla="*/ 53 h 104"/>
                  <a:gd name="T10" fmla="*/ 30 w 109"/>
                  <a:gd name="T11" fmla="*/ 54 h 104"/>
                  <a:gd name="T12" fmla="*/ 45 w 109"/>
                  <a:gd name="T13" fmla="*/ 51 h 104"/>
                  <a:gd name="T14" fmla="*/ 59 w 109"/>
                  <a:gd name="T15" fmla="*/ 46 h 104"/>
                  <a:gd name="T16" fmla="*/ 74 w 109"/>
                  <a:gd name="T17" fmla="*/ 47 h 104"/>
                  <a:gd name="T18" fmla="*/ 81 w 109"/>
                  <a:gd name="T19" fmla="*/ 46 h 104"/>
                  <a:gd name="T20" fmla="*/ 90 w 109"/>
                  <a:gd name="T21" fmla="*/ 30 h 104"/>
                  <a:gd name="T22" fmla="*/ 94 w 109"/>
                  <a:gd name="T23" fmla="*/ 16 h 104"/>
                  <a:gd name="T24" fmla="*/ 95 w 109"/>
                  <a:gd name="T25" fmla="*/ 4 h 104"/>
                  <a:gd name="T26" fmla="*/ 103 w 109"/>
                  <a:gd name="T27" fmla="*/ 0 h 104"/>
                  <a:gd name="T28" fmla="*/ 115 w 109"/>
                  <a:gd name="T29" fmla="*/ 1 h 104"/>
                  <a:gd name="T30" fmla="*/ 119 w 109"/>
                  <a:gd name="T31" fmla="*/ 5 h 104"/>
                  <a:gd name="T32" fmla="*/ 124 w 109"/>
                  <a:gd name="T33" fmla="*/ 9 h 104"/>
                  <a:gd name="T34" fmla="*/ 120 w 109"/>
                  <a:gd name="T35" fmla="*/ 9 h 104"/>
                  <a:gd name="T36" fmla="*/ 115 w 109"/>
                  <a:gd name="T37" fmla="*/ 12 h 104"/>
                  <a:gd name="T38" fmla="*/ 118 w 109"/>
                  <a:gd name="T39" fmla="*/ 18 h 104"/>
                  <a:gd name="T40" fmla="*/ 122 w 109"/>
                  <a:gd name="T41" fmla="*/ 24 h 104"/>
                  <a:gd name="T42" fmla="*/ 126 w 109"/>
                  <a:gd name="T43" fmla="*/ 28 h 104"/>
                  <a:gd name="T44" fmla="*/ 126 w 109"/>
                  <a:gd name="T45" fmla="*/ 38 h 104"/>
                  <a:gd name="T46" fmla="*/ 132 w 109"/>
                  <a:gd name="T47" fmla="*/ 45 h 104"/>
                  <a:gd name="T48" fmla="*/ 141 w 109"/>
                  <a:gd name="T49" fmla="*/ 53 h 104"/>
                  <a:gd name="T50" fmla="*/ 137 w 109"/>
                  <a:gd name="T51" fmla="*/ 57 h 104"/>
                  <a:gd name="T52" fmla="*/ 127 w 109"/>
                  <a:gd name="T53" fmla="*/ 57 h 104"/>
                  <a:gd name="T54" fmla="*/ 122 w 109"/>
                  <a:gd name="T55" fmla="*/ 78 h 104"/>
                  <a:gd name="T56" fmla="*/ 123 w 109"/>
                  <a:gd name="T57" fmla="*/ 79 h 104"/>
                  <a:gd name="T58" fmla="*/ 119 w 109"/>
                  <a:gd name="T59" fmla="*/ 82 h 104"/>
                  <a:gd name="T60" fmla="*/ 110 w 109"/>
                  <a:gd name="T61" fmla="*/ 92 h 104"/>
                  <a:gd name="T62" fmla="*/ 104 w 109"/>
                  <a:gd name="T63" fmla="*/ 97 h 104"/>
                  <a:gd name="T64" fmla="*/ 108 w 109"/>
                  <a:gd name="T65" fmla="*/ 104 h 104"/>
                  <a:gd name="T66" fmla="*/ 104 w 109"/>
                  <a:gd name="T67" fmla="*/ 109 h 104"/>
                  <a:gd name="T68" fmla="*/ 103 w 109"/>
                  <a:gd name="T69" fmla="*/ 120 h 104"/>
                  <a:gd name="T70" fmla="*/ 89 w 109"/>
                  <a:gd name="T71" fmla="*/ 132 h 104"/>
                  <a:gd name="T72" fmla="*/ 81 w 109"/>
                  <a:gd name="T73" fmla="*/ 129 h 104"/>
                  <a:gd name="T74" fmla="*/ 77 w 109"/>
                  <a:gd name="T75" fmla="*/ 121 h 104"/>
                  <a:gd name="T76" fmla="*/ 67 w 109"/>
                  <a:gd name="T77" fmla="*/ 124 h 104"/>
                  <a:gd name="T78" fmla="*/ 62 w 109"/>
                  <a:gd name="T79" fmla="*/ 120 h 104"/>
                  <a:gd name="T80" fmla="*/ 53 w 109"/>
                  <a:gd name="T81" fmla="*/ 123 h 104"/>
                  <a:gd name="T82" fmla="*/ 41 w 109"/>
                  <a:gd name="T83" fmla="*/ 125 h 104"/>
                  <a:gd name="T84" fmla="*/ 34 w 109"/>
                  <a:gd name="T85" fmla="*/ 116 h 104"/>
                  <a:gd name="T86" fmla="*/ 26 w 109"/>
                  <a:gd name="T87" fmla="*/ 117 h 104"/>
                  <a:gd name="T88" fmla="*/ 25 w 109"/>
                  <a:gd name="T89" fmla="*/ 117 h 104"/>
                  <a:gd name="T90" fmla="*/ 18 w 109"/>
                  <a:gd name="T91" fmla="*/ 108 h 104"/>
                  <a:gd name="T92" fmla="*/ 16 w 109"/>
                  <a:gd name="T93" fmla="*/ 97 h 104"/>
                  <a:gd name="T94" fmla="*/ 17 w 109"/>
                  <a:gd name="T95" fmla="*/ 91 h 104"/>
                  <a:gd name="T96" fmla="*/ 13 w 109"/>
                  <a:gd name="T97" fmla="*/ 83 h 104"/>
                  <a:gd name="T98" fmla="*/ 7 w 109"/>
                  <a:gd name="T99" fmla="*/ 83 h 104"/>
                  <a:gd name="T100" fmla="*/ 11 w 109"/>
                  <a:gd name="T101" fmla="*/ 82 h 104"/>
                  <a:gd name="T102" fmla="*/ 5 w 109"/>
                  <a:gd name="T103" fmla="*/ 78 h 104"/>
                  <a:gd name="T104" fmla="*/ 7 w 109"/>
                  <a:gd name="T105" fmla="*/ 70 h 104"/>
                  <a:gd name="T106" fmla="*/ 1 w 109"/>
                  <a:gd name="T107" fmla="*/ 55 h 10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09" h="104">
                    <a:moveTo>
                      <a:pt x="1" y="42"/>
                    </a:moveTo>
                    <a:cubicBezTo>
                      <a:pt x="2" y="42"/>
                      <a:pt x="1" y="41"/>
                      <a:pt x="2" y="39"/>
                    </a:cubicBezTo>
                    <a:cubicBezTo>
                      <a:pt x="2" y="38"/>
                      <a:pt x="4" y="38"/>
                      <a:pt x="4" y="36"/>
                    </a:cubicBezTo>
                    <a:cubicBezTo>
                      <a:pt x="4" y="37"/>
                      <a:pt x="3" y="38"/>
                      <a:pt x="3" y="38"/>
                    </a:cubicBezTo>
                    <a:cubicBezTo>
                      <a:pt x="2" y="36"/>
                      <a:pt x="3" y="35"/>
                      <a:pt x="4" y="33"/>
                    </a:cubicBezTo>
                    <a:cubicBezTo>
                      <a:pt x="5" y="32"/>
                      <a:pt x="5" y="32"/>
                      <a:pt x="6" y="30"/>
                    </a:cubicBezTo>
                    <a:cubicBezTo>
                      <a:pt x="6" y="29"/>
                      <a:pt x="8" y="29"/>
                      <a:pt x="9" y="28"/>
                    </a:cubicBezTo>
                    <a:cubicBezTo>
                      <a:pt x="9" y="29"/>
                      <a:pt x="7" y="31"/>
                      <a:pt x="9" y="31"/>
                    </a:cubicBezTo>
                    <a:cubicBezTo>
                      <a:pt x="9" y="32"/>
                      <a:pt x="10" y="34"/>
                      <a:pt x="10" y="35"/>
                    </a:cubicBezTo>
                    <a:cubicBezTo>
                      <a:pt x="12" y="37"/>
                      <a:pt x="15" y="38"/>
                      <a:pt x="16" y="40"/>
                    </a:cubicBezTo>
                    <a:cubicBezTo>
                      <a:pt x="16" y="41"/>
                      <a:pt x="18" y="42"/>
                      <a:pt x="18" y="42"/>
                    </a:cubicBezTo>
                    <a:cubicBezTo>
                      <a:pt x="20" y="43"/>
                      <a:pt x="22" y="41"/>
                      <a:pt x="23" y="41"/>
                    </a:cubicBezTo>
                    <a:cubicBezTo>
                      <a:pt x="26" y="40"/>
                      <a:pt x="29" y="41"/>
                      <a:pt x="31" y="41"/>
                    </a:cubicBezTo>
                    <a:cubicBezTo>
                      <a:pt x="32" y="41"/>
                      <a:pt x="33" y="40"/>
                      <a:pt x="34" y="39"/>
                    </a:cubicBezTo>
                    <a:cubicBezTo>
                      <a:pt x="36" y="39"/>
                      <a:pt x="36" y="37"/>
                      <a:pt x="37" y="35"/>
                    </a:cubicBezTo>
                    <a:cubicBezTo>
                      <a:pt x="38" y="34"/>
                      <a:pt x="44" y="33"/>
                      <a:pt x="45" y="35"/>
                    </a:cubicBezTo>
                    <a:cubicBezTo>
                      <a:pt x="45" y="37"/>
                      <a:pt x="51" y="38"/>
                      <a:pt x="53" y="37"/>
                    </a:cubicBezTo>
                    <a:cubicBezTo>
                      <a:pt x="54" y="36"/>
                      <a:pt x="54" y="35"/>
                      <a:pt x="56" y="36"/>
                    </a:cubicBezTo>
                    <a:cubicBezTo>
                      <a:pt x="57" y="36"/>
                      <a:pt x="58" y="35"/>
                      <a:pt x="59" y="35"/>
                    </a:cubicBezTo>
                    <a:cubicBezTo>
                      <a:pt x="60" y="35"/>
                      <a:pt x="61" y="35"/>
                      <a:pt x="61" y="35"/>
                    </a:cubicBezTo>
                    <a:cubicBezTo>
                      <a:pt x="61" y="33"/>
                      <a:pt x="65" y="29"/>
                      <a:pt x="64" y="28"/>
                    </a:cubicBezTo>
                    <a:cubicBezTo>
                      <a:pt x="62" y="26"/>
                      <a:pt x="66" y="23"/>
                      <a:pt x="68" y="23"/>
                    </a:cubicBezTo>
                    <a:cubicBezTo>
                      <a:pt x="67" y="21"/>
                      <a:pt x="65" y="17"/>
                      <a:pt x="68" y="17"/>
                    </a:cubicBezTo>
                    <a:cubicBezTo>
                      <a:pt x="72" y="16"/>
                      <a:pt x="69" y="14"/>
                      <a:pt x="71" y="12"/>
                    </a:cubicBezTo>
                    <a:cubicBezTo>
                      <a:pt x="72" y="11"/>
                      <a:pt x="71" y="8"/>
                      <a:pt x="71" y="7"/>
                    </a:cubicBezTo>
                    <a:cubicBezTo>
                      <a:pt x="71" y="5"/>
                      <a:pt x="71" y="4"/>
                      <a:pt x="72" y="3"/>
                    </a:cubicBezTo>
                    <a:cubicBezTo>
                      <a:pt x="73" y="2"/>
                      <a:pt x="74" y="1"/>
                      <a:pt x="74" y="0"/>
                    </a:cubicBezTo>
                    <a:cubicBezTo>
                      <a:pt x="76" y="1"/>
                      <a:pt x="76" y="1"/>
                      <a:pt x="78" y="0"/>
                    </a:cubicBezTo>
                    <a:cubicBezTo>
                      <a:pt x="79" y="0"/>
                      <a:pt x="81" y="3"/>
                      <a:pt x="81" y="0"/>
                    </a:cubicBezTo>
                    <a:cubicBezTo>
                      <a:pt x="82" y="1"/>
                      <a:pt x="85" y="1"/>
                      <a:pt x="87" y="1"/>
                    </a:cubicBezTo>
                    <a:cubicBezTo>
                      <a:pt x="89" y="1"/>
                      <a:pt x="90" y="3"/>
                      <a:pt x="92" y="3"/>
                    </a:cubicBezTo>
                    <a:cubicBezTo>
                      <a:pt x="92" y="3"/>
                      <a:pt x="91" y="3"/>
                      <a:pt x="90" y="4"/>
                    </a:cubicBezTo>
                    <a:cubicBezTo>
                      <a:pt x="90" y="4"/>
                      <a:pt x="94" y="7"/>
                      <a:pt x="92" y="6"/>
                    </a:cubicBezTo>
                    <a:cubicBezTo>
                      <a:pt x="92" y="6"/>
                      <a:pt x="94" y="6"/>
                      <a:pt x="94" y="7"/>
                    </a:cubicBezTo>
                    <a:cubicBezTo>
                      <a:pt x="94" y="8"/>
                      <a:pt x="94" y="8"/>
                      <a:pt x="95" y="8"/>
                    </a:cubicBezTo>
                    <a:cubicBezTo>
                      <a:pt x="94" y="10"/>
                      <a:pt x="92" y="9"/>
                      <a:pt x="91" y="7"/>
                    </a:cubicBezTo>
                    <a:cubicBezTo>
                      <a:pt x="91" y="8"/>
                      <a:pt x="91" y="9"/>
                      <a:pt x="91" y="10"/>
                    </a:cubicBezTo>
                    <a:cubicBezTo>
                      <a:pt x="90" y="9"/>
                      <a:pt x="88" y="9"/>
                      <a:pt x="87" y="9"/>
                    </a:cubicBezTo>
                    <a:cubicBezTo>
                      <a:pt x="89" y="10"/>
                      <a:pt x="89" y="11"/>
                      <a:pt x="91" y="12"/>
                    </a:cubicBezTo>
                    <a:cubicBezTo>
                      <a:pt x="91" y="13"/>
                      <a:pt x="90" y="14"/>
                      <a:pt x="89" y="14"/>
                    </a:cubicBezTo>
                    <a:cubicBezTo>
                      <a:pt x="90" y="15"/>
                      <a:pt x="91" y="16"/>
                      <a:pt x="93" y="16"/>
                    </a:cubicBezTo>
                    <a:cubicBezTo>
                      <a:pt x="92" y="17"/>
                      <a:pt x="94" y="18"/>
                      <a:pt x="92" y="18"/>
                    </a:cubicBezTo>
                    <a:cubicBezTo>
                      <a:pt x="93" y="18"/>
                      <a:pt x="93" y="18"/>
                      <a:pt x="94" y="18"/>
                    </a:cubicBezTo>
                    <a:cubicBezTo>
                      <a:pt x="92" y="19"/>
                      <a:pt x="95" y="20"/>
                      <a:pt x="95" y="21"/>
                    </a:cubicBezTo>
                    <a:cubicBezTo>
                      <a:pt x="96" y="22"/>
                      <a:pt x="97" y="23"/>
                      <a:pt x="98" y="24"/>
                    </a:cubicBezTo>
                    <a:cubicBezTo>
                      <a:pt x="99" y="26"/>
                      <a:pt x="97" y="29"/>
                      <a:pt x="95" y="29"/>
                    </a:cubicBezTo>
                    <a:cubicBezTo>
                      <a:pt x="96" y="29"/>
                      <a:pt x="96" y="30"/>
                      <a:pt x="96" y="31"/>
                    </a:cubicBezTo>
                    <a:cubicBezTo>
                      <a:pt x="98" y="32"/>
                      <a:pt x="99" y="33"/>
                      <a:pt x="100" y="34"/>
                    </a:cubicBezTo>
                    <a:cubicBezTo>
                      <a:pt x="101" y="35"/>
                      <a:pt x="102" y="36"/>
                      <a:pt x="103" y="37"/>
                    </a:cubicBezTo>
                    <a:cubicBezTo>
                      <a:pt x="105" y="37"/>
                      <a:pt x="106" y="39"/>
                      <a:pt x="107" y="40"/>
                    </a:cubicBezTo>
                    <a:cubicBezTo>
                      <a:pt x="107" y="41"/>
                      <a:pt x="109" y="40"/>
                      <a:pt x="108" y="42"/>
                    </a:cubicBezTo>
                    <a:cubicBezTo>
                      <a:pt x="107" y="43"/>
                      <a:pt x="105" y="42"/>
                      <a:pt x="104" y="43"/>
                    </a:cubicBezTo>
                    <a:cubicBezTo>
                      <a:pt x="101" y="44"/>
                      <a:pt x="99" y="41"/>
                      <a:pt x="97" y="40"/>
                    </a:cubicBezTo>
                    <a:cubicBezTo>
                      <a:pt x="98" y="41"/>
                      <a:pt x="98" y="43"/>
                      <a:pt x="96" y="43"/>
                    </a:cubicBezTo>
                    <a:cubicBezTo>
                      <a:pt x="94" y="43"/>
                      <a:pt x="94" y="46"/>
                      <a:pt x="93" y="47"/>
                    </a:cubicBezTo>
                    <a:cubicBezTo>
                      <a:pt x="92" y="51"/>
                      <a:pt x="91" y="55"/>
                      <a:pt x="92" y="59"/>
                    </a:cubicBezTo>
                    <a:cubicBezTo>
                      <a:pt x="92" y="59"/>
                      <a:pt x="93" y="58"/>
                      <a:pt x="94" y="58"/>
                    </a:cubicBezTo>
                    <a:cubicBezTo>
                      <a:pt x="93" y="59"/>
                      <a:pt x="92" y="60"/>
                      <a:pt x="93" y="60"/>
                    </a:cubicBezTo>
                    <a:cubicBezTo>
                      <a:pt x="92" y="61"/>
                      <a:pt x="92" y="62"/>
                      <a:pt x="93" y="62"/>
                    </a:cubicBezTo>
                    <a:cubicBezTo>
                      <a:pt x="92" y="63"/>
                      <a:pt x="90" y="64"/>
                      <a:pt x="90" y="62"/>
                    </a:cubicBezTo>
                    <a:cubicBezTo>
                      <a:pt x="90" y="65"/>
                      <a:pt x="85" y="70"/>
                      <a:pt x="84" y="65"/>
                    </a:cubicBezTo>
                    <a:cubicBezTo>
                      <a:pt x="83" y="67"/>
                      <a:pt x="85" y="68"/>
                      <a:pt x="83" y="70"/>
                    </a:cubicBezTo>
                    <a:cubicBezTo>
                      <a:pt x="82" y="71"/>
                      <a:pt x="82" y="72"/>
                      <a:pt x="82" y="72"/>
                    </a:cubicBezTo>
                    <a:cubicBezTo>
                      <a:pt x="81" y="73"/>
                      <a:pt x="79" y="73"/>
                      <a:pt x="79" y="74"/>
                    </a:cubicBezTo>
                    <a:cubicBezTo>
                      <a:pt x="82" y="73"/>
                      <a:pt x="81" y="78"/>
                      <a:pt x="79" y="79"/>
                    </a:cubicBezTo>
                    <a:cubicBezTo>
                      <a:pt x="80" y="79"/>
                      <a:pt x="82" y="78"/>
                      <a:pt x="82" y="79"/>
                    </a:cubicBezTo>
                    <a:cubicBezTo>
                      <a:pt x="83" y="80"/>
                      <a:pt x="82" y="83"/>
                      <a:pt x="81" y="84"/>
                    </a:cubicBezTo>
                    <a:cubicBezTo>
                      <a:pt x="81" y="83"/>
                      <a:pt x="80" y="83"/>
                      <a:pt x="79" y="83"/>
                    </a:cubicBezTo>
                    <a:cubicBezTo>
                      <a:pt x="81" y="85"/>
                      <a:pt x="79" y="90"/>
                      <a:pt x="77" y="88"/>
                    </a:cubicBezTo>
                    <a:cubicBezTo>
                      <a:pt x="77" y="89"/>
                      <a:pt x="78" y="90"/>
                      <a:pt x="78" y="91"/>
                    </a:cubicBezTo>
                    <a:cubicBezTo>
                      <a:pt x="76" y="91"/>
                      <a:pt x="77" y="95"/>
                      <a:pt x="74" y="96"/>
                    </a:cubicBezTo>
                    <a:cubicBezTo>
                      <a:pt x="72" y="97"/>
                      <a:pt x="69" y="99"/>
                      <a:pt x="67" y="100"/>
                    </a:cubicBezTo>
                    <a:cubicBezTo>
                      <a:pt x="66" y="100"/>
                      <a:pt x="61" y="104"/>
                      <a:pt x="61" y="102"/>
                    </a:cubicBezTo>
                    <a:cubicBezTo>
                      <a:pt x="61" y="101"/>
                      <a:pt x="61" y="99"/>
                      <a:pt x="61" y="98"/>
                    </a:cubicBezTo>
                    <a:cubicBezTo>
                      <a:pt x="61" y="96"/>
                      <a:pt x="60" y="95"/>
                      <a:pt x="60" y="93"/>
                    </a:cubicBezTo>
                    <a:cubicBezTo>
                      <a:pt x="58" y="95"/>
                      <a:pt x="57" y="94"/>
                      <a:pt x="58" y="92"/>
                    </a:cubicBezTo>
                    <a:cubicBezTo>
                      <a:pt x="57" y="93"/>
                      <a:pt x="55" y="94"/>
                      <a:pt x="56" y="91"/>
                    </a:cubicBezTo>
                    <a:cubicBezTo>
                      <a:pt x="55" y="93"/>
                      <a:pt x="52" y="96"/>
                      <a:pt x="51" y="94"/>
                    </a:cubicBezTo>
                    <a:cubicBezTo>
                      <a:pt x="50" y="93"/>
                      <a:pt x="51" y="93"/>
                      <a:pt x="50" y="92"/>
                    </a:cubicBezTo>
                    <a:cubicBezTo>
                      <a:pt x="49" y="90"/>
                      <a:pt x="48" y="93"/>
                      <a:pt x="47" y="91"/>
                    </a:cubicBezTo>
                    <a:cubicBezTo>
                      <a:pt x="48" y="93"/>
                      <a:pt x="45" y="89"/>
                      <a:pt x="44" y="88"/>
                    </a:cubicBezTo>
                    <a:cubicBezTo>
                      <a:pt x="44" y="90"/>
                      <a:pt x="42" y="93"/>
                      <a:pt x="40" y="93"/>
                    </a:cubicBezTo>
                    <a:cubicBezTo>
                      <a:pt x="39" y="94"/>
                      <a:pt x="37" y="92"/>
                      <a:pt x="35" y="93"/>
                    </a:cubicBezTo>
                    <a:cubicBezTo>
                      <a:pt x="34" y="93"/>
                      <a:pt x="32" y="97"/>
                      <a:pt x="31" y="95"/>
                    </a:cubicBezTo>
                    <a:cubicBezTo>
                      <a:pt x="31" y="92"/>
                      <a:pt x="32" y="89"/>
                      <a:pt x="30" y="87"/>
                    </a:cubicBezTo>
                    <a:cubicBezTo>
                      <a:pt x="29" y="90"/>
                      <a:pt x="29" y="88"/>
                      <a:pt x="26" y="88"/>
                    </a:cubicBezTo>
                    <a:cubicBezTo>
                      <a:pt x="25" y="88"/>
                      <a:pt x="25" y="89"/>
                      <a:pt x="24" y="89"/>
                    </a:cubicBezTo>
                    <a:cubicBezTo>
                      <a:pt x="23" y="90"/>
                      <a:pt x="22" y="89"/>
                      <a:pt x="20" y="89"/>
                    </a:cubicBezTo>
                    <a:cubicBezTo>
                      <a:pt x="21" y="89"/>
                      <a:pt x="21" y="88"/>
                      <a:pt x="22" y="88"/>
                    </a:cubicBezTo>
                    <a:cubicBezTo>
                      <a:pt x="21" y="88"/>
                      <a:pt x="20" y="89"/>
                      <a:pt x="19" y="89"/>
                    </a:cubicBezTo>
                    <a:cubicBezTo>
                      <a:pt x="19" y="86"/>
                      <a:pt x="16" y="88"/>
                      <a:pt x="15" y="89"/>
                    </a:cubicBezTo>
                    <a:cubicBezTo>
                      <a:pt x="14" y="87"/>
                      <a:pt x="15" y="84"/>
                      <a:pt x="14" y="82"/>
                    </a:cubicBezTo>
                    <a:cubicBezTo>
                      <a:pt x="14" y="81"/>
                      <a:pt x="14" y="79"/>
                      <a:pt x="14" y="78"/>
                    </a:cubicBezTo>
                    <a:cubicBezTo>
                      <a:pt x="13" y="76"/>
                      <a:pt x="12" y="75"/>
                      <a:pt x="12" y="74"/>
                    </a:cubicBezTo>
                    <a:cubicBezTo>
                      <a:pt x="12" y="74"/>
                      <a:pt x="13" y="73"/>
                      <a:pt x="13" y="72"/>
                    </a:cubicBezTo>
                    <a:cubicBezTo>
                      <a:pt x="13" y="71"/>
                      <a:pt x="14" y="70"/>
                      <a:pt x="13" y="69"/>
                    </a:cubicBezTo>
                    <a:cubicBezTo>
                      <a:pt x="12" y="68"/>
                      <a:pt x="12" y="67"/>
                      <a:pt x="12" y="66"/>
                    </a:cubicBezTo>
                    <a:cubicBezTo>
                      <a:pt x="11" y="65"/>
                      <a:pt x="10" y="65"/>
                      <a:pt x="10" y="63"/>
                    </a:cubicBezTo>
                    <a:cubicBezTo>
                      <a:pt x="9" y="64"/>
                      <a:pt x="9" y="64"/>
                      <a:pt x="9" y="64"/>
                    </a:cubicBezTo>
                    <a:cubicBezTo>
                      <a:pt x="8" y="62"/>
                      <a:pt x="7" y="64"/>
                      <a:pt x="5" y="63"/>
                    </a:cubicBezTo>
                    <a:cubicBezTo>
                      <a:pt x="5" y="63"/>
                      <a:pt x="5" y="62"/>
                      <a:pt x="5" y="61"/>
                    </a:cubicBezTo>
                    <a:cubicBezTo>
                      <a:pt x="6" y="61"/>
                      <a:pt x="7" y="62"/>
                      <a:pt x="8" y="62"/>
                    </a:cubicBezTo>
                    <a:cubicBezTo>
                      <a:pt x="7" y="61"/>
                      <a:pt x="6" y="60"/>
                      <a:pt x="5" y="60"/>
                    </a:cubicBezTo>
                    <a:cubicBezTo>
                      <a:pt x="5" y="60"/>
                      <a:pt x="4" y="60"/>
                      <a:pt x="4" y="59"/>
                    </a:cubicBezTo>
                    <a:cubicBezTo>
                      <a:pt x="3" y="58"/>
                      <a:pt x="3" y="55"/>
                      <a:pt x="4" y="56"/>
                    </a:cubicBezTo>
                    <a:cubicBezTo>
                      <a:pt x="4" y="54"/>
                      <a:pt x="3" y="53"/>
                      <a:pt x="5" y="53"/>
                    </a:cubicBezTo>
                    <a:cubicBezTo>
                      <a:pt x="3" y="51"/>
                      <a:pt x="2" y="49"/>
                      <a:pt x="1" y="47"/>
                    </a:cubicBezTo>
                    <a:cubicBezTo>
                      <a:pt x="1" y="46"/>
                      <a:pt x="0" y="43"/>
                      <a:pt x="1" y="42"/>
                    </a:cubicBezTo>
                  </a:path>
                </a:pathLst>
              </a:custGeom>
              <a:solidFill>
                <a:srgbClr val="B3B3B3"/>
              </a:solidFill>
              <a:ln w="3175">
                <a:solidFill>
                  <a:schemeClr val="tx1"/>
                </a:solidFill>
                <a:round/>
                <a:headEnd/>
                <a:tailEnd/>
              </a:ln>
            </p:spPr>
            <p:txBody>
              <a:bodyPr/>
              <a:lstStyle/>
              <a:p>
                <a:endParaRPr lang="en-GB" sz="2400" dirty="0"/>
              </a:p>
            </p:txBody>
          </p:sp>
          <p:sp>
            <p:nvSpPr>
              <p:cNvPr id="2080" name="Freeform 3708"/>
              <p:cNvSpPr>
                <a:spLocks/>
              </p:cNvSpPr>
              <p:nvPr/>
            </p:nvSpPr>
            <p:spPr bwMode="auto">
              <a:xfrm>
                <a:off x="4364" y="2612"/>
                <a:ext cx="4" cy="1"/>
              </a:xfrm>
              <a:custGeom>
                <a:avLst/>
                <a:gdLst>
                  <a:gd name="T0" fmla="*/ 0 w 3"/>
                  <a:gd name="T1" fmla="*/ 1 h 1"/>
                  <a:gd name="T2" fmla="*/ 0 w 3"/>
                  <a:gd name="T3" fmla="*/ 0 h 1"/>
                  <a:gd name="T4" fmla="*/ 4 w 3"/>
                  <a:gd name="T5" fmla="*/ 1 h 1"/>
                  <a:gd name="T6" fmla="*/ 0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0" y="1"/>
                    </a:moveTo>
                    <a:cubicBezTo>
                      <a:pt x="0" y="0"/>
                      <a:pt x="0" y="0"/>
                      <a:pt x="0" y="0"/>
                    </a:cubicBezTo>
                    <a:cubicBezTo>
                      <a:pt x="1" y="0"/>
                      <a:pt x="2" y="0"/>
                      <a:pt x="3" y="1"/>
                    </a:cubicBezTo>
                    <a:cubicBezTo>
                      <a:pt x="2" y="1"/>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2081" name="Freeform 3709"/>
              <p:cNvSpPr>
                <a:spLocks/>
              </p:cNvSpPr>
              <p:nvPr/>
            </p:nvSpPr>
            <p:spPr bwMode="auto">
              <a:xfrm>
                <a:off x="4369" y="2601"/>
                <a:ext cx="4" cy="3"/>
              </a:xfrm>
              <a:custGeom>
                <a:avLst/>
                <a:gdLst>
                  <a:gd name="T0" fmla="*/ 0 w 3"/>
                  <a:gd name="T1" fmla="*/ 2 h 2"/>
                  <a:gd name="T2" fmla="*/ 4 w 3"/>
                  <a:gd name="T3" fmla="*/ 3 h 2"/>
                  <a:gd name="T4" fmla="*/ 0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0" y="1"/>
                    </a:moveTo>
                    <a:cubicBezTo>
                      <a:pt x="1" y="1"/>
                      <a:pt x="3" y="0"/>
                      <a:pt x="3" y="2"/>
                    </a:cubicBezTo>
                    <a:cubicBezTo>
                      <a:pt x="1" y="2"/>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2082" name="Freeform 3710"/>
              <p:cNvSpPr>
                <a:spLocks/>
              </p:cNvSpPr>
              <p:nvPr/>
            </p:nvSpPr>
            <p:spPr bwMode="auto">
              <a:xfrm>
                <a:off x="4593" y="2753"/>
                <a:ext cx="13" cy="18"/>
              </a:xfrm>
              <a:custGeom>
                <a:avLst/>
                <a:gdLst>
                  <a:gd name="T0" fmla="*/ 5 w 10"/>
                  <a:gd name="T1" fmla="*/ 11 h 13"/>
                  <a:gd name="T2" fmla="*/ 7 w 10"/>
                  <a:gd name="T3" fmla="*/ 14 h 13"/>
                  <a:gd name="T4" fmla="*/ 7 w 10"/>
                  <a:gd name="T5" fmla="*/ 8 h 13"/>
                  <a:gd name="T6" fmla="*/ 7 w 10"/>
                  <a:gd name="T7" fmla="*/ 6 h 13"/>
                  <a:gd name="T8" fmla="*/ 9 w 10"/>
                  <a:gd name="T9" fmla="*/ 3 h 13"/>
                  <a:gd name="T10" fmla="*/ 13 w 10"/>
                  <a:gd name="T11" fmla="*/ 6 h 13"/>
                  <a:gd name="T12" fmla="*/ 12 w 10"/>
                  <a:gd name="T13" fmla="*/ 14 h 13"/>
                  <a:gd name="T14" fmla="*/ 7 w 10"/>
                  <a:gd name="T15" fmla="*/ 15 h 13"/>
                  <a:gd name="T16" fmla="*/ 5 w 10"/>
                  <a:gd name="T17" fmla="*/ 11 h 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13">
                    <a:moveTo>
                      <a:pt x="4" y="8"/>
                    </a:moveTo>
                    <a:cubicBezTo>
                      <a:pt x="4" y="9"/>
                      <a:pt x="4" y="10"/>
                      <a:pt x="5" y="10"/>
                    </a:cubicBezTo>
                    <a:cubicBezTo>
                      <a:pt x="5" y="10"/>
                      <a:pt x="5" y="7"/>
                      <a:pt x="5" y="6"/>
                    </a:cubicBezTo>
                    <a:cubicBezTo>
                      <a:pt x="6" y="5"/>
                      <a:pt x="4" y="5"/>
                      <a:pt x="5" y="4"/>
                    </a:cubicBezTo>
                    <a:cubicBezTo>
                      <a:pt x="6" y="5"/>
                      <a:pt x="7" y="2"/>
                      <a:pt x="7" y="2"/>
                    </a:cubicBezTo>
                    <a:cubicBezTo>
                      <a:pt x="8" y="0"/>
                      <a:pt x="10" y="3"/>
                      <a:pt x="10" y="4"/>
                    </a:cubicBezTo>
                    <a:cubicBezTo>
                      <a:pt x="10" y="6"/>
                      <a:pt x="9" y="8"/>
                      <a:pt x="9" y="10"/>
                    </a:cubicBezTo>
                    <a:cubicBezTo>
                      <a:pt x="9" y="13"/>
                      <a:pt x="7" y="12"/>
                      <a:pt x="5" y="11"/>
                    </a:cubicBezTo>
                    <a:cubicBezTo>
                      <a:pt x="7" y="13"/>
                      <a:pt x="0" y="8"/>
                      <a:pt x="4" y="8"/>
                    </a:cubicBezTo>
                  </a:path>
                </a:pathLst>
              </a:custGeom>
              <a:solidFill>
                <a:srgbClr val="B3B3B3"/>
              </a:solidFill>
              <a:ln w="3175">
                <a:solidFill>
                  <a:schemeClr val="tx1"/>
                </a:solidFill>
                <a:round/>
                <a:headEnd/>
                <a:tailEnd/>
              </a:ln>
            </p:spPr>
            <p:txBody>
              <a:bodyPr/>
              <a:lstStyle/>
              <a:p>
                <a:endParaRPr lang="en-GB" sz="2400" dirty="0"/>
              </a:p>
            </p:txBody>
          </p:sp>
          <p:sp>
            <p:nvSpPr>
              <p:cNvPr id="2083" name="Freeform 3711"/>
              <p:cNvSpPr>
                <a:spLocks/>
              </p:cNvSpPr>
              <p:nvPr/>
            </p:nvSpPr>
            <p:spPr bwMode="auto">
              <a:xfrm>
                <a:off x="4600" y="2768"/>
                <a:ext cx="4" cy="4"/>
              </a:xfrm>
              <a:custGeom>
                <a:avLst/>
                <a:gdLst>
                  <a:gd name="T0" fmla="*/ 1 w 3"/>
                  <a:gd name="T1" fmla="*/ 0 h 3"/>
                  <a:gd name="T2" fmla="*/ 3 w 3"/>
                  <a:gd name="T3" fmla="*/ 4 h 3"/>
                  <a:gd name="T4" fmla="*/ 1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1" y="0"/>
                    </a:moveTo>
                    <a:cubicBezTo>
                      <a:pt x="2" y="1"/>
                      <a:pt x="3" y="2"/>
                      <a:pt x="2" y="3"/>
                    </a:cubicBezTo>
                    <a:cubicBezTo>
                      <a:pt x="1" y="3"/>
                      <a:pt x="0" y="1"/>
                      <a:pt x="1" y="0"/>
                    </a:cubicBezTo>
                  </a:path>
                </a:pathLst>
              </a:custGeom>
              <a:solidFill>
                <a:srgbClr val="B3B3B3"/>
              </a:solidFill>
              <a:ln w="3175">
                <a:solidFill>
                  <a:schemeClr val="tx1"/>
                </a:solidFill>
                <a:round/>
                <a:headEnd/>
                <a:tailEnd/>
              </a:ln>
            </p:spPr>
            <p:txBody>
              <a:bodyPr/>
              <a:lstStyle/>
              <a:p>
                <a:endParaRPr lang="en-GB" sz="2400" dirty="0"/>
              </a:p>
            </p:txBody>
          </p:sp>
          <p:sp>
            <p:nvSpPr>
              <p:cNvPr id="2084" name="Freeform 3712"/>
              <p:cNvSpPr>
                <a:spLocks/>
              </p:cNvSpPr>
              <p:nvPr/>
            </p:nvSpPr>
            <p:spPr bwMode="auto">
              <a:xfrm>
                <a:off x="3318" y="2447"/>
                <a:ext cx="1" cy="1"/>
              </a:xfrm>
              <a:custGeom>
                <a:avLst/>
                <a:gdLst>
                  <a:gd name="T0" fmla="*/ 1 w 1"/>
                  <a:gd name="T1" fmla="*/ 1 h 1"/>
                  <a:gd name="T2" fmla="*/ 1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1" y="0"/>
                    </a:cubicBezTo>
                    <a:cubicBezTo>
                      <a:pt x="0" y="0"/>
                      <a:pt x="0" y="0"/>
                      <a:pt x="1" y="1"/>
                    </a:cubicBezTo>
                  </a:path>
                </a:pathLst>
              </a:custGeom>
              <a:solidFill>
                <a:srgbClr val="B3B3B3"/>
              </a:solidFill>
              <a:ln w="3175">
                <a:solidFill>
                  <a:schemeClr val="tx1"/>
                </a:solidFill>
                <a:round/>
                <a:headEnd/>
                <a:tailEnd/>
              </a:ln>
            </p:spPr>
            <p:txBody>
              <a:bodyPr/>
              <a:lstStyle/>
              <a:p>
                <a:endParaRPr lang="en-GB" sz="2400" dirty="0"/>
              </a:p>
            </p:txBody>
          </p:sp>
          <p:sp>
            <p:nvSpPr>
              <p:cNvPr id="2085" name="Freeform 3713"/>
              <p:cNvSpPr>
                <a:spLocks/>
              </p:cNvSpPr>
              <p:nvPr/>
            </p:nvSpPr>
            <p:spPr bwMode="auto">
              <a:xfrm>
                <a:off x="3451" y="2475"/>
                <a:ext cx="2" cy="1"/>
              </a:xfrm>
              <a:custGeom>
                <a:avLst/>
                <a:gdLst>
                  <a:gd name="T0" fmla="*/ 2 w 2"/>
                  <a:gd name="T1" fmla="*/ 1 h 1"/>
                  <a:gd name="T2" fmla="*/ 0 w 2"/>
                  <a:gd name="T3" fmla="*/ 0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0" y="0"/>
                      <a:pt x="0" y="0"/>
                    </a:cubicBezTo>
                    <a:cubicBezTo>
                      <a:pt x="0"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2086" name="Freeform 3714"/>
              <p:cNvSpPr>
                <a:spLocks/>
              </p:cNvSpPr>
              <p:nvPr/>
            </p:nvSpPr>
            <p:spPr bwMode="auto">
              <a:xfrm>
                <a:off x="3467" y="2467"/>
                <a:ext cx="15" cy="6"/>
              </a:xfrm>
              <a:custGeom>
                <a:avLst/>
                <a:gdLst>
                  <a:gd name="T0" fmla="*/ 5 w 12"/>
                  <a:gd name="T1" fmla="*/ 6 h 5"/>
                  <a:gd name="T2" fmla="*/ 15 w 12"/>
                  <a:gd name="T3" fmla="*/ 2 h 5"/>
                  <a:gd name="T4" fmla="*/ 9 w 12"/>
                  <a:gd name="T5" fmla="*/ 0 h 5"/>
                  <a:gd name="T6" fmla="*/ 6 w 12"/>
                  <a:gd name="T7" fmla="*/ 1 h 5"/>
                  <a:gd name="T8" fmla="*/ 3 w 12"/>
                  <a:gd name="T9" fmla="*/ 0 h 5"/>
                  <a:gd name="T10" fmla="*/ 1 w 12"/>
                  <a:gd name="T11" fmla="*/ 4 h 5"/>
                  <a:gd name="T12" fmla="*/ 5 w 12"/>
                  <a:gd name="T13" fmla="*/ 6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5">
                    <a:moveTo>
                      <a:pt x="4" y="5"/>
                    </a:moveTo>
                    <a:cubicBezTo>
                      <a:pt x="7" y="5"/>
                      <a:pt x="11" y="5"/>
                      <a:pt x="12" y="2"/>
                    </a:cubicBezTo>
                    <a:cubicBezTo>
                      <a:pt x="11" y="1"/>
                      <a:pt x="9" y="0"/>
                      <a:pt x="7" y="0"/>
                    </a:cubicBezTo>
                    <a:cubicBezTo>
                      <a:pt x="6" y="1"/>
                      <a:pt x="5" y="1"/>
                      <a:pt x="5" y="1"/>
                    </a:cubicBezTo>
                    <a:cubicBezTo>
                      <a:pt x="4" y="1"/>
                      <a:pt x="3" y="0"/>
                      <a:pt x="2" y="0"/>
                    </a:cubicBezTo>
                    <a:cubicBezTo>
                      <a:pt x="1" y="1"/>
                      <a:pt x="0" y="3"/>
                      <a:pt x="1" y="3"/>
                    </a:cubicBezTo>
                    <a:cubicBezTo>
                      <a:pt x="2" y="4"/>
                      <a:pt x="3" y="5"/>
                      <a:pt x="4" y="5"/>
                    </a:cubicBezTo>
                  </a:path>
                </a:pathLst>
              </a:custGeom>
              <a:solidFill>
                <a:srgbClr val="B3B3B3"/>
              </a:solidFill>
              <a:ln w="3175">
                <a:solidFill>
                  <a:schemeClr val="tx1"/>
                </a:solidFill>
                <a:round/>
                <a:headEnd/>
                <a:tailEnd/>
              </a:ln>
            </p:spPr>
            <p:txBody>
              <a:bodyPr/>
              <a:lstStyle/>
              <a:p>
                <a:endParaRPr lang="en-GB" sz="2400" dirty="0"/>
              </a:p>
            </p:txBody>
          </p:sp>
          <p:sp>
            <p:nvSpPr>
              <p:cNvPr id="2087" name="Freeform 3715"/>
              <p:cNvSpPr>
                <a:spLocks/>
              </p:cNvSpPr>
              <p:nvPr/>
            </p:nvSpPr>
            <p:spPr bwMode="auto">
              <a:xfrm>
                <a:off x="3316" y="2366"/>
                <a:ext cx="145" cy="102"/>
              </a:xfrm>
              <a:custGeom>
                <a:avLst/>
                <a:gdLst>
                  <a:gd name="T0" fmla="*/ 145 w 110"/>
                  <a:gd name="T1" fmla="*/ 38 h 77"/>
                  <a:gd name="T2" fmla="*/ 138 w 110"/>
                  <a:gd name="T3" fmla="*/ 28 h 77"/>
                  <a:gd name="T4" fmla="*/ 132 w 110"/>
                  <a:gd name="T5" fmla="*/ 12 h 77"/>
                  <a:gd name="T6" fmla="*/ 127 w 110"/>
                  <a:gd name="T7" fmla="*/ 0 h 77"/>
                  <a:gd name="T8" fmla="*/ 87 w 110"/>
                  <a:gd name="T9" fmla="*/ 7 h 77"/>
                  <a:gd name="T10" fmla="*/ 69 w 110"/>
                  <a:gd name="T11" fmla="*/ 21 h 77"/>
                  <a:gd name="T12" fmla="*/ 61 w 110"/>
                  <a:gd name="T13" fmla="*/ 33 h 77"/>
                  <a:gd name="T14" fmla="*/ 54 w 110"/>
                  <a:gd name="T15" fmla="*/ 28 h 77"/>
                  <a:gd name="T16" fmla="*/ 41 w 110"/>
                  <a:gd name="T17" fmla="*/ 28 h 77"/>
                  <a:gd name="T18" fmla="*/ 33 w 110"/>
                  <a:gd name="T19" fmla="*/ 25 h 77"/>
                  <a:gd name="T20" fmla="*/ 25 w 110"/>
                  <a:gd name="T21" fmla="*/ 25 h 77"/>
                  <a:gd name="T22" fmla="*/ 16 w 110"/>
                  <a:gd name="T23" fmla="*/ 28 h 77"/>
                  <a:gd name="T24" fmla="*/ 11 w 110"/>
                  <a:gd name="T25" fmla="*/ 25 h 77"/>
                  <a:gd name="T26" fmla="*/ 7 w 110"/>
                  <a:gd name="T27" fmla="*/ 28 h 77"/>
                  <a:gd name="T28" fmla="*/ 7 w 110"/>
                  <a:gd name="T29" fmla="*/ 33 h 77"/>
                  <a:gd name="T30" fmla="*/ 7 w 110"/>
                  <a:gd name="T31" fmla="*/ 37 h 77"/>
                  <a:gd name="T32" fmla="*/ 4 w 110"/>
                  <a:gd name="T33" fmla="*/ 41 h 77"/>
                  <a:gd name="T34" fmla="*/ 3 w 110"/>
                  <a:gd name="T35" fmla="*/ 42 h 77"/>
                  <a:gd name="T36" fmla="*/ 3 w 110"/>
                  <a:gd name="T37" fmla="*/ 46 h 77"/>
                  <a:gd name="T38" fmla="*/ 1 w 110"/>
                  <a:gd name="T39" fmla="*/ 53 h 77"/>
                  <a:gd name="T40" fmla="*/ 3 w 110"/>
                  <a:gd name="T41" fmla="*/ 61 h 77"/>
                  <a:gd name="T42" fmla="*/ 0 w 110"/>
                  <a:gd name="T43" fmla="*/ 61 h 77"/>
                  <a:gd name="T44" fmla="*/ 3 w 110"/>
                  <a:gd name="T45" fmla="*/ 62 h 77"/>
                  <a:gd name="T46" fmla="*/ 5 w 110"/>
                  <a:gd name="T47" fmla="*/ 68 h 77"/>
                  <a:gd name="T48" fmla="*/ 8 w 110"/>
                  <a:gd name="T49" fmla="*/ 79 h 77"/>
                  <a:gd name="T50" fmla="*/ 9 w 110"/>
                  <a:gd name="T51" fmla="*/ 85 h 77"/>
                  <a:gd name="T52" fmla="*/ 9 w 110"/>
                  <a:gd name="T53" fmla="*/ 90 h 77"/>
                  <a:gd name="T54" fmla="*/ 13 w 110"/>
                  <a:gd name="T55" fmla="*/ 101 h 77"/>
                  <a:gd name="T56" fmla="*/ 17 w 110"/>
                  <a:gd name="T57" fmla="*/ 101 h 77"/>
                  <a:gd name="T58" fmla="*/ 22 w 110"/>
                  <a:gd name="T59" fmla="*/ 102 h 77"/>
                  <a:gd name="T60" fmla="*/ 33 w 110"/>
                  <a:gd name="T61" fmla="*/ 101 h 77"/>
                  <a:gd name="T62" fmla="*/ 34 w 110"/>
                  <a:gd name="T63" fmla="*/ 99 h 77"/>
                  <a:gd name="T64" fmla="*/ 36 w 110"/>
                  <a:gd name="T65" fmla="*/ 98 h 77"/>
                  <a:gd name="T66" fmla="*/ 40 w 110"/>
                  <a:gd name="T67" fmla="*/ 95 h 77"/>
                  <a:gd name="T68" fmla="*/ 46 w 110"/>
                  <a:gd name="T69" fmla="*/ 90 h 77"/>
                  <a:gd name="T70" fmla="*/ 57 w 110"/>
                  <a:gd name="T71" fmla="*/ 90 h 77"/>
                  <a:gd name="T72" fmla="*/ 65 w 110"/>
                  <a:gd name="T73" fmla="*/ 86 h 77"/>
                  <a:gd name="T74" fmla="*/ 73 w 110"/>
                  <a:gd name="T75" fmla="*/ 82 h 77"/>
                  <a:gd name="T76" fmla="*/ 75 w 110"/>
                  <a:gd name="T77" fmla="*/ 79 h 77"/>
                  <a:gd name="T78" fmla="*/ 78 w 110"/>
                  <a:gd name="T79" fmla="*/ 81 h 77"/>
                  <a:gd name="T80" fmla="*/ 80 w 110"/>
                  <a:gd name="T81" fmla="*/ 79 h 77"/>
                  <a:gd name="T82" fmla="*/ 95 w 110"/>
                  <a:gd name="T83" fmla="*/ 69 h 77"/>
                  <a:gd name="T84" fmla="*/ 103 w 110"/>
                  <a:gd name="T85" fmla="*/ 68 h 77"/>
                  <a:gd name="T86" fmla="*/ 113 w 110"/>
                  <a:gd name="T87" fmla="*/ 64 h 77"/>
                  <a:gd name="T88" fmla="*/ 121 w 110"/>
                  <a:gd name="T89" fmla="*/ 61 h 77"/>
                  <a:gd name="T90" fmla="*/ 127 w 110"/>
                  <a:gd name="T91" fmla="*/ 57 h 77"/>
                  <a:gd name="T92" fmla="*/ 132 w 110"/>
                  <a:gd name="T93" fmla="*/ 54 h 77"/>
                  <a:gd name="T94" fmla="*/ 132 w 110"/>
                  <a:gd name="T95" fmla="*/ 46 h 77"/>
                  <a:gd name="T96" fmla="*/ 145 w 110"/>
                  <a:gd name="T97" fmla="*/ 38 h 7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0" h="77">
                    <a:moveTo>
                      <a:pt x="110" y="29"/>
                    </a:moveTo>
                    <a:cubicBezTo>
                      <a:pt x="106" y="29"/>
                      <a:pt x="108" y="22"/>
                      <a:pt x="105" y="21"/>
                    </a:cubicBezTo>
                    <a:cubicBezTo>
                      <a:pt x="106" y="19"/>
                      <a:pt x="101" y="11"/>
                      <a:pt x="100" y="9"/>
                    </a:cubicBezTo>
                    <a:cubicBezTo>
                      <a:pt x="96" y="0"/>
                      <a:pt x="96" y="0"/>
                      <a:pt x="96" y="0"/>
                    </a:cubicBezTo>
                    <a:cubicBezTo>
                      <a:pt x="86" y="2"/>
                      <a:pt x="76" y="4"/>
                      <a:pt x="66" y="5"/>
                    </a:cubicBezTo>
                    <a:cubicBezTo>
                      <a:pt x="58" y="8"/>
                      <a:pt x="54" y="12"/>
                      <a:pt x="52" y="16"/>
                    </a:cubicBezTo>
                    <a:cubicBezTo>
                      <a:pt x="51" y="19"/>
                      <a:pt x="50" y="25"/>
                      <a:pt x="46" y="25"/>
                    </a:cubicBezTo>
                    <a:cubicBezTo>
                      <a:pt x="43" y="25"/>
                      <a:pt x="43" y="21"/>
                      <a:pt x="41" y="21"/>
                    </a:cubicBezTo>
                    <a:cubicBezTo>
                      <a:pt x="37" y="21"/>
                      <a:pt x="35" y="21"/>
                      <a:pt x="31" y="21"/>
                    </a:cubicBezTo>
                    <a:cubicBezTo>
                      <a:pt x="29" y="20"/>
                      <a:pt x="27" y="19"/>
                      <a:pt x="25" y="19"/>
                    </a:cubicBezTo>
                    <a:cubicBezTo>
                      <a:pt x="23" y="19"/>
                      <a:pt x="21" y="19"/>
                      <a:pt x="19" y="19"/>
                    </a:cubicBezTo>
                    <a:cubicBezTo>
                      <a:pt x="17" y="20"/>
                      <a:pt x="14" y="21"/>
                      <a:pt x="12" y="21"/>
                    </a:cubicBezTo>
                    <a:cubicBezTo>
                      <a:pt x="10" y="21"/>
                      <a:pt x="10" y="19"/>
                      <a:pt x="8" y="19"/>
                    </a:cubicBezTo>
                    <a:cubicBezTo>
                      <a:pt x="7" y="19"/>
                      <a:pt x="6" y="20"/>
                      <a:pt x="5" y="21"/>
                    </a:cubicBezTo>
                    <a:cubicBezTo>
                      <a:pt x="5" y="22"/>
                      <a:pt x="4" y="24"/>
                      <a:pt x="5" y="25"/>
                    </a:cubicBezTo>
                    <a:cubicBezTo>
                      <a:pt x="5" y="26"/>
                      <a:pt x="6" y="27"/>
                      <a:pt x="5" y="28"/>
                    </a:cubicBezTo>
                    <a:cubicBezTo>
                      <a:pt x="5" y="29"/>
                      <a:pt x="4" y="30"/>
                      <a:pt x="3" y="31"/>
                    </a:cubicBezTo>
                    <a:cubicBezTo>
                      <a:pt x="3" y="31"/>
                      <a:pt x="3" y="32"/>
                      <a:pt x="2" y="32"/>
                    </a:cubicBezTo>
                    <a:cubicBezTo>
                      <a:pt x="1" y="33"/>
                      <a:pt x="1" y="33"/>
                      <a:pt x="2" y="35"/>
                    </a:cubicBezTo>
                    <a:cubicBezTo>
                      <a:pt x="2" y="37"/>
                      <a:pt x="1" y="38"/>
                      <a:pt x="1" y="40"/>
                    </a:cubicBezTo>
                    <a:cubicBezTo>
                      <a:pt x="0" y="42"/>
                      <a:pt x="2" y="44"/>
                      <a:pt x="2" y="46"/>
                    </a:cubicBezTo>
                    <a:cubicBezTo>
                      <a:pt x="2" y="45"/>
                      <a:pt x="0" y="45"/>
                      <a:pt x="0" y="46"/>
                    </a:cubicBezTo>
                    <a:cubicBezTo>
                      <a:pt x="2" y="47"/>
                      <a:pt x="2" y="47"/>
                      <a:pt x="2" y="47"/>
                    </a:cubicBezTo>
                    <a:cubicBezTo>
                      <a:pt x="3" y="48"/>
                      <a:pt x="3" y="49"/>
                      <a:pt x="4" y="51"/>
                    </a:cubicBezTo>
                    <a:cubicBezTo>
                      <a:pt x="5" y="54"/>
                      <a:pt x="5" y="57"/>
                      <a:pt x="6" y="60"/>
                    </a:cubicBezTo>
                    <a:cubicBezTo>
                      <a:pt x="6" y="62"/>
                      <a:pt x="7" y="63"/>
                      <a:pt x="7" y="64"/>
                    </a:cubicBezTo>
                    <a:cubicBezTo>
                      <a:pt x="8" y="65"/>
                      <a:pt x="7" y="67"/>
                      <a:pt x="7" y="68"/>
                    </a:cubicBezTo>
                    <a:cubicBezTo>
                      <a:pt x="7" y="71"/>
                      <a:pt x="11" y="74"/>
                      <a:pt x="10" y="76"/>
                    </a:cubicBezTo>
                    <a:cubicBezTo>
                      <a:pt x="11" y="77"/>
                      <a:pt x="12" y="76"/>
                      <a:pt x="13" y="76"/>
                    </a:cubicBezTo>
                    <a:cubicBezTo>
                      <a:pt x="15" y="77"/>
                      <a:pt x="16" y="77"/>
                      <a:pt x="17" y="77"/>
                    </a:cubicBezTo>
                    <a:cubicBezTo>
                      <a:pt x="20" y="76"/>
                      <a:pt x="22" y="74"/>
                      <a:pt x="25" y="76"/>
                    </a:cubicBezTo>
                    <a:cubicBezTo>
                      <a:pt x="25" y="75"/>
                      <a:pt x="26" y="74"/>
                      <a:pt x="26" y="75"/>
                    </a:cubicBezTo>
                    <a:cubicBezTo>
                      <a:pt x="27" y="75"/>
                      <a:pt x="27" y="74"/>
                      <a:pt x="27" y="74"/>
                    </a:cubicBezTo>
                    <a:cubicBezTo>
                      <a:pt x="28" y="72"/>
                      <a:pt x="29" y="72"/>
                      <a:pt x="30" y="72"/>
                    </a:cubicBezTo>
                    <a:cubicBezTo>
                      <a:pt x="32" y="70"/>
                      <a:pt x="32" y="69"/>
                      <a:pt x="35" y="68"/>
                    </a:cubicBezTo>
                    <a:cubicBezTo>
                      <a:pt x="38" y="67"/>
                      <a:pt x="41" y="67"/>
                      <a:pt x="43" y="68"/>
                    </a:cubicBezTo>
                    <a:cubicBezTo>
                      <a:pt x="45" y="68"/>
                      <a:pt x="47" y="66"/>
                      <a:pt x="49" y="65"/>
                    </a:cubicBezTo>
                    <a:cubicBezTo>
                      <a:pt x="51" y="65"/>
                      <a:pt x="53" y="63"/>
                      <a:pt x="55" y="62"/>
                    </a:cubicBezTo>
                    <a:cubicBezTo>
                      <a:pt x="55" y="61"/>
                      <a:pt x="56" y="60"/>
                      <a:pt x="57" y="60"/>
                    </a:cubicBezTo>
                    <a:cubicBezTo>
                      <a:pt x="58" y="60"/>
                      <a:pt x="58" y="60"/>
                      <a:pt x="59" y="61"/>
                    </a:cubicBezTo>
                    <a:cubicBezTo>
                      <a:pt x="60" y="61"/>
                      <a:pt x="61" y="61"/>
                      <a:pt x="61" y="60"/>
                    </a:cubicBezTo>
                    <a:cubicBezTo>
                      <a:pt x="66" y="60"/>
                      <a:pt x="68" y="54"/>
                      <a:pt x="72" y="52"/>
                    </a:cubicBezTo>
                    <a:cubicBezTo>
                      <a:pt x="74" y="51"/>
                      <a:pt x="76" y="51"/>
                      <a:pt x="78" y="51"/>
                    </a:cubicBezTo>
                    <a:cubicBezTo>
                      <a:pt x="81" y="50"/>
                      <a:pt x="83" y="48"/>
                      <a:pt x="86" y="48"/>
                    </a:cubicBezTo>
                    <a:cubicBezTo>
                      <a:pt x="88" y="47"/>
                      <a:pt x="90" y="47"/>
                      <a:pt x="92" y="46"/>
                    </a:cubicBezTo>
                    <a:cubicBezTo>
                      <a:pt x="94" y="45"/>
                      <a:pt x="94" y="44"/>
                      <a:pt x="96" y="43"/>
                    </a:cubicBezTo>
                    <a:cubicBezTo>
                      <a:pt x="97" y="43"/>
                      <a:pt x="100" y="43"/>
                      <a:pt x="100" y="41"/>
                    </a:cubicBezTo>
                    <a:cubicBezTo>
                      <a:pt x="101" y="39"/>
                      <a:pt x="99" y="37"/>
                      <a:pt x="100" y="35"/>
                    </a:cubicBezTo>
                    <a:cubicBezTo>
                      <a:pt x="101" y="31"/>
                      <a:pt x="107" y="31"/>
                      <a:pt x="110" y="29"/>
                    </a:cubicBezTo>
                  </a:path>
                </a:pathLst>
              </a:custGeom>
              <a:solidFill>
                <a:srgbClr val="B3B3B3"/>
              </a:solidFill>
              <a:ln w="3175">
                <a:solidFill>
                  <a:schemeClr val="tx1"/>
                </a:solidFill>
                <a:round/>
                <a:headEnd/>
                <a:tailEnd/>
              </a:ln>
            </p:spPr>
            <p:txBody>
              <a:bodyPr/>
              <a:lstStyle/>
              <a:p>
                <a:endParaRPr lang="en-GB" sz="2400" dirty="0"/>
              </a:p>
            </p:txBody>
          </p:sp>
          <p:sp>
            <p:nvSpPr>
              <p:cNvPr id="2088" name="Freeform 3716"/>
              <p:cNvSpPr>
                <a:spLocks/>
              </p:cNvSpPr>
              <p:nvPr/>
            </p:nvSpPr>
            <p:spPr bwMode="auto">
              <a:xfrm>
                <a:off x="3319" y="2855"/>
                <a:ext cx="107" cy="221"/>
              </a:xfrm>
              <a:custGeom>
                <a:avLst/>
                <a:gdLst>
                  <a:gd name="T0" fmla="*/ 3 w 81"/>
                  <a:gd name="T1" fmla="*/ 177 h 167"/>
                  <a:gd name="T2" fmla="*/ 5 w 81"/>
                  <a:gd name="T3" fmla="*/ 188 h 167"/>
                  <a:gd name="T4" fmla="*/ 8 w 81"/>
                  <a:gd name="T5" fmla="*/ 206 h 167"/>
                  <a:gd name="T6" fmla="*/ 15 w 81"/>
                  <a:gd name="T7" fmla="*/ 214 h 167"/>
                  <a:gd name="T8" fmla="*/ 25 w 81"/>
                  <a:gd name="T9" fmla="*/ 220 h 167"/>
                  <a:gd name="T10" fmla="*/ 45 w 81"/>
                  <a:gd name="T11" fmla="*/ 213 h 167"/>
                  <a:gd name="T12" fmla="*/ 52 w 81"/>
                  <a:gd name="T13" fmla="*/ 208 h 167"/>
                  <a:gd name="T14" fmla="*/ 58 w 81"/>
                  <a:gd name="T15" fmla="*/ 193 h 167"/>
                  <a:gd name="T16" fmla="*/ 71 w 81"/>
                  <a:gd name="T17" fmla="*/ 155 h 167"/>
                  <a:gd name="T18" fmla="*/ 78 w 81"/>
                  <a:gd name="T19" fmla="*/ 130 h 167"/>
                  <a:gd name="T20" fmla="*/ 85 w 81"/>
                  <a:gd name="T21" fmla="*/ 114 h 167"/>
                  <a:gd name="T22" fmla="*/ 94 w 81"/>
                  <a:gd name="T23" fmla="*/ 81 h 167"/>
                  <a:gd name="T24" fmla="*/ 96 w 81"/>
                  <a:gd name="T25" fmla="*/ 71 h 167"/>
                  <a:gd name="T26" fmla="*/ 96 w 81"/>
                  <a:gd name="T27" fmla="*/ 58 h 167"/>
                  <a:gd name="T28" fmla="*/ 107 w 81"/>
                  <a:gd name="T29" fmla="*/ 57 h 167"/>
                  <a:gd name="T30" fmla="*/ 103 w 81"/>
                  <a:gd name="T31" fmla="*/ 38 h 167"/>
                  <a:gd name="T32" fmla="*/ 96 w 81"/>
                  <a:gd name="T33" fmla="*/ 16 h 167"/>
                  <a:gd name="T34" fmla="*/ 95 w 81"/>
                  <a:gd name="T35" fmla="*/ 12 h 167"/>
                  <a:gd name="T36" fmla="*/ 91 w 81"/>
                  <a:gd name="T37" fmla="*/ 7 h 167"/>
                  <a:gd name="T38" fmla="*/ 85 w 81"/>
                  <a:gd name="T39" fmla="*/ 12 h 167"/>
                  <a:gd name="T40" fmla="*/ 79 w 81"/>
                  <a:gd name="T41" fmla="*/ 26 h 167"/>
                  <a:gd name="T42" fmla="*/ 77 w 81"/>
                  <a:gd name="T43" fmla="*/ 32 h 167"/>
                  <a:gd name="T44" fmla="*/ 73 w 81"/>
                  <a:gd name="T45" fmla="*/ 36 h 167"/>
                  <a:gd name="T46" fmla="*/ 69 w 81"/>
                  <a:gd name="T47" fmla="*/ 44 h 167"/>
                  <a:gd name="T48" fmla="*/ 69 w 81"/>
                  <a:gd name="T49" fmla="*/ 46 h 167"/>
                  <a:gd name="T50" fmla="*/ 65 w 81"/>
                  <a:gd name="T51" fmla="*/ 46 h 167"/>
                  <a:gd name="T52" fmla="*/ 59 w 81"/>
                  <a:gd name="T53" fmla="*/ 54 h 167"/>
                  <a:gd name="T54" fmla="*/ 57 w 81"/>
                  <a:gd name="T55" fmla="*/ 60 h 167"/>
                  <a:gd name="T56" fmla="*/ 52 w 81"/>
                  <a:gd name="T57" fmla="*/ 58 h 167"/>
                  <a:gd name="T58" fmla="*/ 49 w 81"/>
                  <a:gd name="T59" fmla="*/ 65 h 167"/>
                  <a:gd name="T60" fmla="*/ 48 w 81"/>
                  <a:gd name="T61" fmla="*/ 65 h 167"/>
                  <a:gd name="T62" fmla="*/ 40 w 81"/>
                  <a:gd name="T63" fmla="*/ 64 h 167"/>
                  <a:gd name="T64" fmla="*/ 34 w 81"/>
                  <a:gd name="T65" fmla="*/ 69 h 167"/>
                  <a:gd name="T66" fmla="*/ 28 w 81"/>
                  <a:gd name="T67" fmla="*/ 70 h 167"/>
                  <a:gd name="T68" fmla="*/ 21 w 81"/>
                  <a:gd name="T69" fmla="*/ 75 h 167"/>
                  <a:gd name="T70" fmla="*/ 15 w 81"/>
                  <a:gd name="T71" fmla="*/ 94 h 167"/>
                  <a:gd name="T72" fmla="*/ 17 w 81"/>
                  <a:gd name="T73" fmla="*/ 112 h 167"/>
                  <a:gd name="T74" fmla="*/ 18 w 81"/>
                  <a:gd name="T75" fmla="*/ 126 h 167"/>
                  <a:gd name="T76" fmla="*/ 15 w 81"/>
                  <a:gd name="T77" fmla="*/ 138 h 167"/>
                  <a:gd name="T78" fmla="*/ 8 w 81"/>
                  <a:gd name="T79" fmla="*/ 151 h 167"/>
                  <a:gd name="T80" fmla="*/ 1 w 81"/>
                  <a:gd name="T81" fmla="*/ 164 h 1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1" h="167">
                    <a:moveTo>
                      <a:pt x="1" y="124"/>
                    </a:moveTo>
                    <a:cubicBezTo>
                      <a:pt x="1" y="127"/>
                      <a:pt x="0" y="131"/>
                      <a:pt x="2" y="134"/>
                    </a:cubicBezTo>
                    <a:cubicBezTo>
                      <a:pt x="3" y="135"/>
                      <a:pt x="3" y="137"/>
                      <a:pt x="4" y="139"/>
                    </a:cubicBezTo>
                    <a:cubicBezTo>
                      <a:pt x="4" y="140"/>
                      <a:pt x="6" y="140"/>
                      <a:pt x="4" y="142"/>
                    </a:cubicBezTo>
                    <a:cubicBezTo>
                      <a:pt x="3" y="144"/>
                      <a:pt x="3" y="149"/>
                      <a:pt x="4" y="151"/>
                    </a:cubicBezTo>
                    <a:cubicBezTo>
                      <a:pt x="5" y="153"/>
                      <a:pt x="6" y="154"/>
                      <a:pt x="6" y="156"/>
                    </a:cubicBezTo>
                    <a:cubicBezTo>
                      <a:pt x="7" y="159"/>
                      <a:pt x="9" y="160"/>
                      <a:pt x="11" y="161"/>
                    </a:cubicBezTo>
                    <a:cubicBezTo>
                      <a:pt x="8" y="160"/>
                      <a:pt x="10" y="162"/>
                      <a:pt x="11" y="162"/>
                    </a:cubicBezTo>
                    <a:cubicBezTo>
                      <a:pt x="12" y="162"/>
                      <a:pt x="13" y="162"/>
                      <a:pt x="14" y="162"/>
                    </a:cubicBezTo>
                    <a:cubicBezTo>
                      <a:pt x="16" y="163"/>
                      <a:pt x="17" y="165"/>
                      <a:pt x="19" y="166"/>
                    </a:cubicBezTo>
                    <a:cubicBezTo>
                      <a:pt x="23" y="167"/>
                      <a:pt x="27" y="162"/>
                      <a:pt x="30" y="161"/>
                    </a:cubicBezTo>
                    <a:cubicBezTo>
                      <a:pt x="31" y="161"/>
                      <a:pt x="33" y="161"/>
                      <a:pt x="34" y="161"/>
                    </a:cubicBezTo>
                    <a:cubicBezTo>
                      <a:pt x="35" y="161"/>
                      <a:pt x="36" y="160"/>
                      <a:pt x="37" y="160"/>
                    </a:cubicBezTo>
                    <a:cubicBezTo>
                      <a:pt x="38" y="159"/>
                      <a:pt x="39" y="158"/>
                      <a:pt x="39" y="157"/>
                    </a:cubicBezTo>
                    <a:cubicBezTo>
                      <a:pt x="40" y="155"/>
                      <a:pt x="41" y="154"/>
                      <a:pt x="41" y="152"/>
                    </a:cubicBezTo>
                    <a:cubicBezTo>
                      <a:pt x="42" y="150"/>
                      <a:pt x="43" y="148"/>
                      <a:pt x="44" y="146"/>
                    </a:cubicBezTo>
                    <a:cubicBezTo>
                      <a:pt x="45" y="142"/>
                      <a:pt x="46" y="138"/>
                      <a:pt x="48" y="134"/>
                    </a:cubicBezTo>
                    <a:cubicBezTo>
                      <a:pt x="49" y="128"/>
                      <a:pt x="52" y="123"/>
                      <a:pt x="54" y="117"/>
                    </a:cubicBezTo>
                    <a:cubicBezTo>
                      <a:pt x="55" y="112"/>
                      <a:pt x="56" y="108"/>
                      <a:pt x="58" y="103"/>
                    </a:cubicBezTo>
                    <a:cubicBezTo>
                      <a:pt x="59" y="102"/>
                      <a:pt x="60" y="100"/>
                      <a:pt x="59" y="98"/>
                    </a:cubicBezTo>
                    <a:cubicBezTo>
                      <a:pt x="60" y="98"/>
                      <a:pt x="61" y="95"/>
                      <a:pt x="61" y="95"/>
                    </a:cubicBezTo>
                    <a:cubicBezTo>
                      <a:pt x="62" y="92"/>
                      <a:pt x="63" y="89"/>
                      <a:pt x="64" y="86"/>
                    </a:cubicBezTo>
                    <a:cubicBezTo>
                      <a:pt x="66" y="81"/>
                      <a:pt x="68" y="77"/>
                      <a:pt x="69" y="72"/>
                    </a:cubicBezTo>
                    <a:cubicBezTo>
                      <a:pt x="69" y="69"/>
                      <a:pt x="67" y="64"/>
                      <a:pt x="71" y="61"/>
                    </a:cubicBezTo>
                    <a:cubicBezTo>
                      <a:pt x="72" y="61"/>
                      <a:pt x="73" y="58"/>
                      <a:pt x="73" y="57"/>
                    </a:cubicBezTo>
                    <a:cubicBezTo>
                      <a:pt x="73" y="56"/>
                      <a:pt x="73" y="55"/>
                      <a:pt x="73" y="54"/>
                    </a:cubicBezTo>
                    <a:cubicBezTo>
                      <a:pt x="73" y="53"/>
                      <a:pt x="72" y="53"/>
                      <a:pt x="72" y="52"/>
                    </a:cubicBezTo>
                    <a:cubicBezTo>
                      <a:pt x="72" y="51"/>
                      <a:pt x="71" y="43"/>
                      <a:pt x="73" y="44"/>
                    </a:cubicBezTo>
                    <a:cubicBezTo>
                      <a:pt x="75" y="45"/>
                      <a:pt x="75" y="49"/>
                      <a:pt x="77" y="50"/>
                    </a:cubicBezTo>
                    <a:cubicBezTo>
                      <a:pt x="79" y="51"/>
                      <a:pt x="80" y="45"/>
                      <a:pt x="81" y="43"/>
                    </a:cubicBezTo>
                    <a:cubicBezTo>
                      <a:pt x="81" y="41"/>
                      <a:pt x="80" y="40"/>
                      <a:pt x="79" y="39"/>
                    </a:cubicBezTo>
                    <a:cubicBezTo>
                      <a:pt x="78" y="36"/>
                      <a:pt x="78" y="33"/>
                      <a:pt x="78" y="29"/>
                    </a:cubicBezTo>
                    <a:cubicBezTo>
                      <a:pt x="78" y="23"/>
                      <a:pt x="76" y="17"/>
                      <a:pt x="74" y="12"/>
                    </a:cubicBezTo>
                    <a:cubicBezTo>
                      <a:pt x="73" y="12"/>
                      <a:pt x="73" y="12"/>
                      <a:pt x="73" y="12"/>
                    </a:cubicBezTo>
                    <a:cubicBezTo>
                      <a:pt x="73" y="12"/>
                      <a:pt x="73" y="11"/>
                      <a:pt x="72" y="11"/>
                    </a:cubicBezTo>
                    <a:cubicBezTo>
                      <a:pt x="72" y="10"/>
                      <a:pt x="73" y="10"/>
                      <a:pt x="72" y="9"/>
                    </a:cubicBezTo>
                    <a:cubicBezTo>
                      <a:pt x="72" y="8"/>
                      <a:pt x="71" y="5"/>
                      <a:pt x="69" y="6"/>
                    </a:cubicBezTo>
                    <a:cubicBezTo>
                      <a:pt x="69" y="5"/>
                      <a:pt x="69" y="5"/>
                      <a:pt x="69" y="5"/>
                    </a:cubicBezTo>
                    <a:cubicBezTo>
                      <a:pt x="72" y="5"/>
                      <a:pt x="68" y="0"/>
                      <a:pt x="68" y="4"/>
                    </a:cubicBezTo>
                    <a:cubicBezTo>
                      <a:pt x="69" y="6"/>
                      <a:pt x="65" y="9"/>
                      <a:pt x="64" y="9"/>
                    </a:cubicBezTo>
                    <a:cubicBezTo>
                      <a:pt x="67" y="10"/>
                      <a:pt x="65" y="14"/>
                      <a:pt x="64" y="16"/>
                    </a:cubicBezTo>
                    <a:cubicBezTo>
                      <a:pt x="64" y="18"/>
                      <a:pt x="64" y="20"/>
                      <a:pt x="60" y="20"/>
                    </a:cubicBezTo>
                    <a:cubicBezTo>
                      <a:pt x="61" y="22"/>
                      <a:pt x="60" y="20"/>
                      <a:pt x="59" y="22"/>
                    </a:cubicBezTo>
                    <a:cubicBezTo>
                      <a:pt x="59" y="22"/>
                      <a:pt x="59" y="23"/>
                      <a:pt x="58" y="24"/>
                    </a:cubicBezTo>
                    <a:cubicBezTo>
                      <a:pt x="58" y="24"/>
                      <a:pt x="55" y="18"/>
                      <a:pt x="54" y="23"/>
                    </a:cubicBezTo>
                    <a:cubicBezTo>
                      <a:pt x="54" y="24"/>
                      <a:pt x="55" y="25"/>
                      <a:pt x="55" y="27"/>
                    </a:cubicBezTo>
                    <a:cubicBezTo>
                      <a:pt x="56" y="28"/>
                      <a:pt x="55" y="31"/>
                      <a:pt x="54" y="29"/>
                    </a:cubicBezTo>
                    <a:cubicBezTo>
                      <a:pt x="54" y="30"/>
                      <a:pt x="51" y="30"/>
                      <a:pt x="52" y="33"/>
                    </a:cubicBezTo>
                    <a:cubicBezTo>
                      <a:pt x="53" y="34"/>
                      <a:pt x="56" y="34"/>
                      <a:pt x="55" y="36"/>
                    </a:cubicBezTo>
                    <a:cubicBezTo>
                      <a:pt x="55" y="34"/>
                      <a:pt x="53" y="34"/>
                      <a:pt x="52" y="35"/>
                    </a:cubicBezTo>
                    <a:cubicBezTo>
                      <a:pt x="50" y="36"/>
                      <a:pt x="51" y="39"/>
                      <a:pt x="48" y="39"/>
                    </a:cubicBezTo>
                    <a:cubicBezTo>
                      <a:pt x="48" y="38"/>
                      <a:pt x="50" y="37"/>
                      <a:pt x="49" y="35"/>
                    </a:cubicBezTo>
                    <a:cubicBezTo>
                      <a:pt x="48" y="36"/>
                      <a:pt x="48" y="37"/>
                      <a:pt x="47" y="38"/>
                    </a:cubicBezTo>
                    <a:cubicBezTo>
                      <a:pt x="47" y="39"/>
                      <a:pt x="45" y="39"/>
                      <a:pt x="45" y="41"/>
                    </a:cubicBezTo>
                    <a:cubicBezTo>
                      <a:pt x="45" y="41"/>
                      <a:pt x="46" y="42"/>
                      <a:pt x="46" y="43"/>
                    </a:cubicBezTo>
                    <a:cubicBezTo>
                      <a:pt x="47" y="45"/>
                      <a:pt x="44" y="45"/>
                      <a:pt x="43" y="45"/>
                    </a:cubicBezTo>
                    <a:cubicBezTo>
                      <a:pt x="44" y="45"/>
                      <a:pt x="45" y="42"/>
                      <a:pt x="43" y="42"/>
                    </a:cubicBezTo>
                    <a:cubicBezTo>
                      <a:pt x="41" y="42"/>
                      <a:pt x="40" y="44"/>
                      <a:pt x="39" y="44"/>
                    </a:cubicBezTo>
                    <a:cubicBezTo>
                      <a:pt x="38" y="45"/>
                      <a:pt x="37" y="46"/>
                      <a:pt x="37" y="47"/>
                    </a:cubicBezTo>
                    <a:cubicBezTo>
                      <a:pt x="37" y="48"/>
                      <a:pt x="36" y="48"/>
                      <a:pt x="37" y="49"/>
                    </a:cubicBezTo>
                    <a:cubicBezTo>
                      <a:pt x="37" y="50"/>
                      <a:pt x="38" y="49"/>
                      <a:pt x="38" y="50"/>
                    </a:cubicBezTo>
                    <a:cubicBezTo>
                      <a:pt x="37" y="50"/>
                      <a:pt x="36" y="50"/>
                      <a:pt x="36" y="49"/>
                    </a:cubicBezTo>
                    <a:cubicBezTo>
                      <a:pt x="35" y="47"/>
                      <a:pt x="33" y="47"/>
                      <a:pt x="33" y="49"/>
                    </a:cubicBezTo>
                    <a:cubicBezTo>
                      <a:pt x="33" y="48"/>
                      <a:pt x="31" y="48"/>
                      <a:pt x="30" y="48"/>
                    </a:cubicBezTo>
                    <a:cubicBezTo>
                      <a:pt x="29" y="49"/>
                      <a:pt x="29" y="50"/>
                      <a:pt x="29" y="51"/>
                    </a:cubicBezTo>
                    <a:cubicBezTo>
                      <a:pt x="29" y="49"/>
                      <a:pt x="26" y="51"/>
                      <a:pt x="26" y="52"/>
                    </a:cubicBezTo>
                    <a:cubicBezTo>
                      <a:pt x="26" y="51"/>
                      <a:pt x="25" y="51"/>
                      <a:pt x="25" y="50"/>
                    </a:cubicBezTo>
                    <a:cubicBezTo>
                      <a:pt x="24" y="51"/>
                      <a:pt x="23" y="52"/>
                      <a:pt x="21" y="53"/>
                    </a:cubicBezTo>
                    <a:cubicBezTo>
                      <a:pt x="20" y="53"/>
                      <a:pt x="18" y="52"/>
                      <a:pt x="17" y="53"/>
                    </a:cubicBezTo>
                    <a:cubicBezTo>
                      <a:pt x="16" y="54"/>
                      <a:pt x="17" y="58"/>
                      <a:pt x="16" y="57"/>
                    </a:cubicBezTo>
                    <a:cubicBezTo>
                      <a:pt x="17" y="59"/>
                      <a:pt x="15" y="61"/>
                      <a:pt x="15" y="62"/>
                    </a:cubicBezTo>
                    <a:cubicBezTo>
                      <a:pt x="13" y="64"/>
                      <a:pt x="9" y="68"/>
                      <a:pt x="11" y="71"/>
                    </a:cubicBezTo>
                    <a:cubicBezTo>
                      <a:pt x="12" y="73"/>
                      <a:pt x="11" y="76"/>
                      <a:pt x="11" y="78"/>
                    </a:cubicBezTo>
                    <a:cubicBezTo>
                      <a:pt x="11" y="81"/>
                      <a:pt x="13" y="83"/>
                      <a:pt x="13" y="85"/>
                    </a:cubicBezTo>
                    <a:cubicBezTo>
                      <a:pt x="13" y="87"/>
                      <a:pt x="13" y="88"/>
                      <a:pt x="14" y="90"/>
                    </a:cubicBezTo>
                    <a:cubicBezTo>
                      <a:pt x="15" y="92"/>
                      <a:pt x="15" y="93"/>
                      <a:pt x="14" y="95"/>
                    </a:cubicBezTo>
                    <a:cubicBezTo>
                      <a:pt x="14" y="97"/>
                      <a:pt x="15" y="97"/>
                      <a:pt x="15" y="99"/>
                    </a:cubicBezTo>
                    <a:cubicBezTo>
                      <a:pt x="14" y="101"/>
                      <a:pt x="12" y="102"/>
                      <a:pt x="11" y="104"/>
                    </a:cubicBezTo>
                    <a:cubicBezTo>
                      <a:pt x="10" y="106"/>
                      <a:pt x="9" y="107"/>
                      <a:pt x="8" y="109"/>
                    </a:cubicBezTo>
                    <a:cubicBezTo>
                      <a:pt x="8" y="111"/>
                      <a:pt x="8" y="113"/>
                      <a:pt x="6" y="114"/>
                    </a:cubicBezTo>
                    <a:cubicBezTo>
                      <a:pt x="4" y="115"/>
                      <a:pt x="3" y="115"/>
                      <a:pt x="3" y="117"/>
                    </a:cubicBezTo>
                    <a:cubicBezTo>
                      <a:pt x="3" y="119"/>
                      <a:pt x="1" y="121"/>
                      <a:pt x="1" y="124"/>
                    </a:cubicBezTo>
                  </a:path>
                </a:pathLst>
              </a:custGeom>
              <a:solidFill>
                <a:srgbClr val="B3B3B3"/>
              </a:solidFill>
              <a:ln w="3175">
                <a:solidFill>
                  <a:schemeClr val="tx1"/>
                </a:solidFill>
                <a:round/>
                <a:headEnd/>
                <a:tailEnd/>
              </a:ln>
            </p:spPr>
            <p:txBody>
              <a:bodyPr/>
              <a:lstStyle/>
              <a:p>
                <a:endParaRPr lang="en-GB" sz="2400" dirty="0"/>
              </a:p>
            </p:txBody>
          </p:sp>
          <p:sp>
            <p:nvSpPr>
              <p:cNvPr id="2089" name="Freeform 3717"/>
              <p:cNvSpPr>
                <a:spLocks/>
              </p:cNvSpPr>
              <p:nvPr/>
            </p:nvSpPr>
            <p:spPr bwMode="auto">
              <a:xfrm>
                <a:off x="3394" y="2877"/>
                <a:ext cx="3" cy="4"/>
              </a:xfrm>
              <a:custGeom>
                <a:avLst/>
                <a:gdLst>
                  <a:gd name="T0" fmla="*/ 3 w 2"/>
                  <a:gd name="T1" fmla="*/ 4 h 3"/>
                  <a:gd name="T2" fmla="*/ 2 w 2"/>
                  <a:gd name="T3" fmla="*/ 0 h 3"/>
                  <a:gd name="T4" fmla="*/ 3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2" y="3"/>
                    </a:moveTo>
                    <a:cubicBezTo>
                      <a:pt x="2" y="2"/>
                      <a:pt x="2" y="1"/>
                      <a:pt x="1" y="0"/>
                    </a:cubicBezTo>
                    <a:cubicBezTo>
                      <a:pt x="0" y="1"/>
                      <a:pt x="0" y="3"/>
                      <a:pt x="2" y="3"/>
                    </a:cubicBezTo>
                  </a:path>
                </a:pathLst>
              </a:custGeom>
              <a:solidFill>
                <a:srgbClr val="B3B3B3"/>
              </a:solidFill>
              <a:ln w="3175">
                <a:solidFill>
                  <a:schemeClr val="tx1"/>
                </a:solidFill>
                <a:round/>
                <a:headEnd/>
                <a:tailEnd/>
              </a:ln>
            </p:spPr>
            <p:txBody>
              <a:bodyPr/>
              <a:lstStyle/>
              <a:p>
                <a:endParaRPr lang="en-GB" sz="2400" dirty="0"/>
              </a:p>
            </p:txBody>
          </p:sp>
          <p:sp>
            <p:nvSpPr>
              <p:cNvPr id="2090" name="Freeform 3718"/>
              <p:cNvSpPr>
                <a:spLocks/>
              </p:cNvSpPr>
              <p:nvPr/>
            </p:nvSpPr>
            <p:spPr bwMode="auto">
              <a:xfrm>
                <a:off x="3414" y="2933"/>
                <a:ext cx="4" cy="5"/>
              </a:xfrm>
              <a:custGeom>
                <a:avLst/>
                <a:gdLst>
                  <a:gd name="T0" fmla="*/ 4 w 3"/>
                  <a:gd name="T1" fmla="*/ 1 h 4"/>
                  <a:gd name="T2" fmla="*/ 4 w 3"/>
                  <a:gd name="T3" fmla="*/ 0 h 4"/>
                  <a:gd name="T4" fmla="*/ 1 w 3"/>
                  <a:gd name="T5" fmla="*/ 5 h 4"/>
                  <a:gd name="T6" fmla="*/ 4 w 3"/>
                  <a:gd name="T7" fmla="*/ 1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4">
                    <a:moveTo>
                      <a:pt x="3" y="1"/>
                    </a:moveTo>
                    <a:cubicBezTo>
                      <a:pt x="3" y="0"/>
                      <a:pt x="3" y="0"/>
                      <a:pt x="3" y="0"/>
                    </a:cubicBezTo>
                    <a:cubicBezTo>
                      <a:pt x="2" y="1"/>
                      <a:pt x="0" y="3"/>
                      <a:pt x="1" y="4"/>
                    </a:cubicBezTo>
                    <a:cubicBezTo>
                      <a:pt x="2" y="3"/>
                      <a:pt x="2" y="2"/>
                      <a:pt x="3" y="1"/>
                    </a:cubicBezTo>
                  </a:path>
                </a:pathLst>
              </a:custGeom>
              <a:solidFill>
                <a:srgbClr val="B3B3B3"/>
              </a:solidFill>
              <a:ln w="3175">
                <a:solidFill>
                  <a:schemeClr val="tx1"/>
                </a:solidFill>
                <a:round/>
                <a:headEnd/>
                <a:tailEnd/>
              </a:ln>
            </p:spPr>
            <p:txBody>
              <a:bodyPr/>
              <a:lstStyle/>
              <a:p>
                <a:endParaRPr lang="en-GB" sz="2400" dirty="0"/>
              </a:p>
            </p:txBody>
          </p:sp>
          <p:sp>
            <p:nvSpPr>
              <p:cNvPr id="2091" name="Freeform 3719"/>
              <p:cNvSpPr>
                <a:spLocks/>
              </p:cNvSpPr>
              <p:nvPr/>
            </p:nvSpPr>
            <p:spPr bwMode="auto">
              <a:xfrm>
                <a:off x="1758" y="2822"/>
                <a:ext cx="177" cy="210"/>
              </a:xfrm>
              <a:custGeom>
                <a:avLst/>
                <a:gdLst>
                  <a:gd name="T0" fmla="*/ 11 w 134"/>
                  <a:gd name="T1" fmla="*/ 21 h 159"/>
                  <a:gd name="T2" fmla="*/ 15 w 134"/>
                  <a:gd name="T3" fmla="*/ 22 h 159"/>
                  <a:gd name="T4" fmla="*/ 20 w 134"/>
                  <a:gd name="T5" fmla="*/ 16 h 159"/>
                  <a:gd name="T6" fmla="*/ 34 w 134"/>
                  <a:gd name="T7" fmla="*/ 9 h 159"/>
                  <a:gd name="T8" fmla="*/ 50 w 134"/>
                  <a:gd name="T9" fmla="*/ 1 h 159"/>
                  <a:gd name="T10" fmla="*/ 58 w 134"/>
                  <a:gd name="T11" fmla="*/ 16 h 159"/>
                  <a:gd name="T12" fmla="*/ 58 w 134"/>
                  <a:gd name="T13" fmla="*/ 22 h 159"/>
                  <a:gd name="T14" fmla="*/ 63 w 134"/>
                  <a:gd name="T15" fmla="*/ 33 h 159"/>
                  <a:gd name="T16" fmla="*/ 69 w 134"/>
                  <a:gd name="T17" fmla="*/ 38 h 159"/>
                  <a:gd name="T18" fmla="*/ 74 w 134"/>
                  <a:gd name="T19" fmla="*/ 42 h 159"/>
                  <a:gd name="T20" fmla="*/ 82 w 134"/>
                  <a:gd name="T21" fmla="*/ 45 h 159"/>
                  <a:gd name="T22" fmla="*/ 89 w 134"/>
                  <a:gd name="T23" fmla="*/ 48 h 159"/>
                  <a:gd name="T24" fmla="*/ 96 w 134"/>
                  <a:gd name="T25" fmla="*/ 52 h 159"/>
                  <a:gd name="T26" fmla="*/ 111 w 134"/>
                  <a:gd name="T27" fmla="*/ 61 h 159"/>
                  <a:gd name="T28" fmla="*/ 128 w 134"/>
                  <a:gd name="T29" fmla="*/ 65 h 159"/>
                  <a:gd name="T30" fmla="*/ 135 w 134"/>
                  <a:gd name="T31" fmla="*/ 86 h 159"/>
                  <a:gd name="T32" fmla="*/ 136 w 134"/>
                  <a:gd name="T33" fmla="*/ 95 h 159"/>
                  <a:gd name="T34" fmla="*/ 147 w 134"/>
                  <a:gd name="T35" fmla="*/ 104 h 159"/>
                  <a:gd name="T36" fmla="*/ 161 w 134"/>
                  <a:gd name="T37" fmla="*/ 111 h 159"/>
                  <a:gd name="T38" fmla="*/ 169 w 134"/>
                  <a:gd name="T39" fmla="*/ 124 h 159"/>
                  <a:gd name="T40" fmla="*/ 173 w 134"/>
                  <a:gd name="T41" fmla="*/ 129 h 159"/>
                  <a:gd name="T42" fmla="*/ 174 w 134"/>
                  <a:gd name="T43" fmla="*/ 147 h 159"/>
                  <a:gd name="T44" fmla="*/ 174 w 134"/>
                  <a:gd name="T45" fmla="*/ 162 h 159"/>
                  <a:gd name="T46" fmla="*/ 165 w 134"/>
                  <a:gd name="T47" fmla="*/ 157 h 159"/>
                  <a:gd name="T48" fmla="*/ 127 w 134"/>
                  <a:gd name="T49" fmla="*/ 157 h 159"/>
                  <a:gd name="T50" fmla="*/ 116 w 134"/>
                  <a:gd name="T51" fmla="*/ 173 h 159"/>
                  <a:gd name="T52" fmla="*/ 114 w 134"/>
                  <a:gd name="T53" fmla="*/ 199 h 159"/>
                  <a:gd name="T54" fmla="*/ 98 w 134"/>
                  <a:gd name="T55" fmla="*/ 195 h 159"/>
                  <a:gd name="T56" fmla="*/ 91 w 134"/>
                  <a:gd name="T57" fmla="*/ 209 h 159"/>
                  <a:gd name="T58" fmla="*/ 70 w 134"/>
                  <a:gd name="T59" fmla="*/ 197 h 159"/>
                  <a:gd name="T60" fmla="*/ 59 w 134"/>
                  <a:gd name="T61" fmla="*/ 198 h 159"/>
                  <a:gd name="T62" fmla="*/ 48 w 134"/>
                  <a:gd name="T63" fmla="*/ 210 h 159"/>
                  <a:gd name="T64" fmla="*/ 37 w 134"/>
                  <a:gd name="T65" fmla="*/ 193 h 159"/>
                  <a:gd name="T66" fmla="*/ 29 w 134"/>
                  <a:gd name="T67" fmla="*/ 177 h 159"/>
                  <a:gd name="T68" fmla="*/ 26 w 134"/>
                  <a:gd name="T69" fmla="*/ 170 h 159"/>
                  <a:gd name="T70" fmla="*/ 25 w 134"/>
                  <a:gd name="T71" fmla="*/ 160 h 159"/>
                  <a:gd name="T72" fmla="*/ 25 w 134"/>
                  <a:gd name="T73" fmla="*/ 152 h 159"/>
                  <a:gd name="T74" fmla="*/ 17 w 134"/>
                  <a:gd name="T75" fmla="*/ 132 h 159"/>
                  <a:gd name="T76" fmla="*/ 9 w 134"/>
                  <a:gd name="T77" fmla="*/ 118 h 159"/>
                  <a:gd name="T78" fmla="*/ 15 w 134"/>
                  <a:gd name="T79" fmla="*/ 111 h 159"/>
                  <a:gd name="T80" fmla="*/ 16 w 134"/>
                  <a:gd name="T81" fmla="*/ 107 h 159"/>
                  <a:gd name="T82" fmla="*/ 17 w 134"/>
                  <a:gd name="T83" fmla="*/ 99 h 159"/>
                  <a:gd name="T84" fmla="*/ 11 w 134"/>
                  <a:gd name="T85" fmla="*/ 87 h 159"/>
                  <a:gd name="T86" fmla="*/ 12 w 134"/>
                  <a:gd name="T87" fmla="*/ 73 h 159"/>
                  <a:gd name="T88" fmla="*/ 12 w 134"/>
                  <a:gd name="T89" fmla="*/ 59 h 159"/>
                  <a:gd name="T90" fmla="*/ 13 w 134"/>
                  <a:gd name="T91" fmla="*/ 44 h 15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34" h="159">
                    <a:moveTo>
                      <a:pt x="0" y="15"/>
                    </a:moveTo>
                    <a:cubicBezTo>
                      <a:pt x="3" y="15"/>
                      <a:pt x="5" y="16"/>
                      <a:pt x="8" y="16"/>
                    </a:cubicBezTo>
                    <a:cubicBezTo>
                      <a:pt x="9" y="16"/>
                      <a:pt x="9" y="16"/>
                      <a:pt x="9" y="17"/>
                    </a:cubicBezTo>
                    <a:cubicBezTo>
                      <a:pt x="9" y="18"/>
                      <a:pt x="11" y="17"/>
                      <a:pt x="11" y="17"/>
                    </a:cubicBezTo>
                    <a:cubicBezTo>
                      <a:pt x="12" y="16"/>
                      <a:pt x="13" y="16"/>
                      <a:pt x="14" y="15"/>
                    </a:cubicBezTo>
                    <a:cubicBezTo>
                      <a:pt x="14" y="14"/>
                      <a:pt x="15" y="13"/>
                      <a:pt x="15" y="12"/>
                    </a:cubicBezTo>
                    <a:cubicBezTo>
                      <a:pt x="17" y="11"/>
                      <a:pt x="19" y="13"/>
                      <a:pt x="20" y="11"/>
                    </a:cubicBezTo>
                    <a:cubicBezTo>
                      <a:pt x="21" y="8"/>
                      <a:pt x="24" y="8"/>
                      <a:pt x="26" y="7"/>
                    </a:cubicBezTo>
                    <a:cubicBezTo>
                      <a:pt x="27" y="6"/>
                      <a:pt x="28" y="3"/>
                      <a:pt x="30" y="3"/>
                    </a:cubicBezTo>
                    <a:cubicBezTo>
                      <a:pt x="33" y="2"/>
                      <a:pt x="36" y="1"/>
                      <a:pt x="38" y="1"/>
                    </a:cubicBezTo>
                    <a:cubicBezTo>
                      <a:pt x="41" y="2"/>
                      <a:pt x="41" y="2"/>
                      <a:pt x="43" y="0"/>
                    </a:cubicBezTo>
                    <a:cubicBezTo>
                      <a:pt x="47" y="3"/>
                      <a:pt x="42" y="9"/>
                      <a:pt x="44" y="12"/>
                    </a:cubicBezTo>
                    <a:cubicBezTo>
                      <a:pt x="44" y="13"/>
                      <a:pt x="45" y="14"/>
                      <a:pt x="45" y="15"/>
                    </a:cubicBezTo>
                    <a:cubicBezTo>
                      <a:pt x="45" y="16"/>
                      <a:pt x="44" y="16"/>
                      <a:pt x="44" y="17"/>
                    </a:cubicBezTo>
                    <a:cubicBezTo>
                      <a:pt x="44" y="20"/>
                      <a:pt x="46" y="21"/>
                      <a:pt x="47" y="23"/>
                    </a:cubicBezTo>
                    <a:cubicBezTo>
                      <a:pt x="47" y="24"/>
                      <a:pt x="47" y="24"/>
                      <a:pt x="48" y="25"/>
                    </a:cubicBezTo>
                    <a:cubicBezTo>
                      <a:pt x="49" y="26"/>
                      <a:pt x="49" y="27"/>
                      <a:pt x="49" y="28"/>
                    </a:cubicBezTo>
                    <a:cubicBezTo>
                      <a:pt x="50" y="28"/>
                      <a:pt x="51" y="28"/>
                      <a:pt x="52" y="29"/>
                    </a:cubicBezTo>
                    <a:cubicBezTo>
                      <a:pt x="53" y="29"/>
                      <a:pt x="53" y="30"/>
                      <a:pt x="55" y="31"/>
                    </a:cubicBezTo>
                    <a:cubicBezTo>
                      <a:pt x="56" y="32"/>
                      <a:pt x="56" y="32"/>
                      <a:pt x="56" y="32"/>
                    </a:cubicBezTo>
                    <a:cubicBezTo>
                      <a:pt x="56" y="33"/>
                      <a:pt x="57" y="33"/>
                      <a:pt x="58" y="34"/>
                    </a:cubicBezTo>
                    <a:cubicBezTo>
                      <a:pt x="59" y="34"/>
                      <a:pt x="60" y="35"/>
                      <a:pt x="62" y="34"/>
                    </a:cubicBezTo>
                    <a:cubicBezTo>
                      <a:pt x="63" y="33"/>
                      <a:pt x="64" y="33"/>
                      <a:pt x="65" y="34"/>
                    </a:cubicBezTo>
                    <a:cubicBezTo>
                      <a:pt x="65" y="35"/>
                      <a:pt x="66" y="35"/>
                      <a:pt x="67" y="36"/>
                    </a:cubicBezTo>
                    <a:cubicBezTo>
                      <a:pt x="68" y="37"/>
                      <a:pt x="68" y="35"/>
                      <a:pt x="69" y="35"/>
                    </a:cubicBezTo>
                    <a:cubicBezTo>
                      <a:pt x="71" y="36"/>
                      <a:pt x="71" y="39"/>
                      <a:pt x="73" y="39"/>
                    </a:cubicBezTo>
                    <a:cubicBezTo>
                      <a:pt x="75" y="40"/>
                      <a:pt x="76" y="41"/>
                      <a:pt x="78" y="41"/>
                    </a:cubicBezTo>
                    <a:cubicBezTo>
                      <a:pt x="81" y="41"/>
                      <a:pt x="81" y="45"/>
                      <a:pt x="84" y="46"/>
                    </a:cubicBezTo>
                    <a:cubicBezTo>
                      <a:pt x="86" y="47"/>
                      <a:pt x="87" y="46"/>
                      <a:pt x="89" y="46"/>
                    </a:cubicBezTo>
                    <a:cubicBezTo>
                      <a:pt x="92" y="46"/>
                      <a:pt x="94" y="48"/>
                      <a:pt x="97" y="49"/>
                    </a:cubicBezTo>
                    <a:cubicBezTo>
                      <a:pt x="100" y="51"/>
                      <a:pt x="98" y="53"/>
                      <a:pt x="99" y="56"/>
                    </a:cubicBezTo>
                    <a:cubicBezTo>
                      <a:pt x="100" y="59"/>
                      <a:pt x="101" y="62"/>
                      <a:pt x="102" y="65"/>
                    </a:cubicBezTo>
                    <a:cubicBezTo>
                      <a:pt x="101" y="65"/>
                      <a:pt x="100" y="65"/>
                      <a:pt x="99" y="65"/>
                    </a:cubicBezTo>
                    <a:cubicBezTo>
                      <a:pt x="99" y="67"/>
                      <a:pt x="102" y="69"/>
                      <a:pt x="103" y="72"/>
                    </a:cubicBezTo>
                    <a:cubicBezTo>
                      <a:pt x="103" y="74"/>
                      <a:pt x="103" y="76"/>
                      <a:pt x="104" y="78"/>
                    </a:cubicBezTo>
                    <a:cubicBezTo>
                      <a:pt x="105" y="80"/>
                      <a:pt x="109" y="79"/>
                      <a:pt x="111" y="79"/>
                    </a:cubicBezTo>
                    <a:cubicBezTo>
                      <a:pt x="115" y="80"/>
                      <a:pt x="119" y="80"/>
                      <a:pt x="123" y="79"/>
                    </a:cubicBezTo>
                    <a:cubicBezTo>
                      <a:pt x="123" y="81"/>
                      <a:pt x="122" y="82"/>
                      <a:pt x="122" y="84"/>
                    </a:cubicBezTo>
                    <a:cubicBezTo>
                      <a:pt x="122" y="85"/>
                      <a:pt x="122" y="87"/>
                      <a:pt x="123" y="88"/>
                    </a:cubicBezTo>
                    <a:cubicBezTo>
                      <a:pt x="123" y="90"/>
                      <a:pt x="126" y="93"/>
                      <a:pt x="128" y="94"/>
                    </a:cubicBezTo>
                    <a:cubicBezTo>
                      <a:pt x="129" y="94"/>
                      <a:pt x="130" y="93"/>
                      <a:pt x="130" y="95"/>
                    </a:cubicBezTo>
                    <a:cubicBezTo>
                      <a:pt x="130" y="96"/>
                      <a:pt x="131" y="97"/>
                      <a:pt x="131" y="98"/>
                    </a:cubicBezTo>
                    <a:cubicBezTo>
                      <a:pt x="132" y="100"/>
                      <a:pt x="134" y="102"/>
                      <a:pt x="133" y="105"/>
                    </a:cubicBezTo>
                    <a:cubicBezTo>
                      <a:pt x="133" y="106"/>
                      <a:pt x="132" y="109"/>
                      <a:pt x="132" y="111"/>
                    </a:cubicBezTo>
                    <a:cubicBezTo>
                      <a:pt x="133" y="113"/>
                      <a:pt x="131" y="115"/>
                      <a:pt x="131" y="117"/>
                    </a:cubicBezTo>
                    <a:cubicBezTo>
                      <a:pt x="129" y="119"/>
                      <a:pt x="129" y="121"/>
                      <a:pt x="132" y="123"/>
                    </a:cubicBezTo>
                    <a:cubicBezTo>
                      <a:pt x="133" y="124"/>
                      <a:pt x="131" y="125"/>
                      <a:pt x="129" y="126"/>
                    </a:cubicBezTo>
                    <a:cubicBezTo>
                      <a:pt x="130" y="123"/>
                      <a:pt x="127" y="120"/>
                      <a:pt x="125" y="119"/>
                    </a:cubicBezTo>
                    <a:cubicBezTo>
                      <a:pt x="123" y="117"/>
                      <a:pt x="120" y="116"/>
                      <a:pt x="117" y="116"/>
                    </a:cubicBezTo>
                    <a:cubicBezTo>
                      <a:pt x="110" y="114"/>
                      <a:pt x="103" y="118"/>
                      <a:pt x="96" y="119"/>
                    </a:cubicBezTo>
                    <a:cubicBezTo>
                      <a:pt x="93" y="119"/>
                      <a:pt x="91" y="119"/>
                      <a:pt x="91" y="123"/>
                    </a:cubicBezTo>
                    <a:cubicBezTo>
                      <a:pt x="90" y="126"/>
                      <a:pt x="88" y="128"/>
                      <a:pt x="88" y="131"/>
                    </a:cubicBezTo>
                    <a:cubicBezTo>
                      <a:pt x="87" y="133"/>
                      <a:pt x="88" y="136"/>
                      <a:pt x="88" y="139"/>
                    </a:cubicBezTo>
                    <a:cubicBezTo>
                      <a:pt x="87" y="143"/>
                      <a:pt x="87" y="147"/>
                      <a:pt x="86" y="151"/>
                    </a:cubicBezTo>
                    <a:cubicBezTo>
                      <a:pt x="83" y="149"/>
                      <a:pt x="84" y="148"/>
                      <a:pt x="81" y="148"/>
                    </a:cubicBezTo>
                    <a:cubicBezTo>
                      <a:pt x="79" y="148"/>
                      <a:pt x="76" y="147"/>
                      <a:pt x="74" y="148"/>
                    </a:cubicBezTo>
                    <a:cubicBezTo>
                      <a:pt x="72" y="149"/>
                      <a:pt x="72" y="147"/>
                      <a:pt x="71" y="150"/>
                    </a:cubicBezTo>
                    <a:cubicBezTo>
                      <a:pt x="70" y="153"/>
                      <a:pt x="69" y="155"/>
                      <a:pt x="69" y="158"/>
                    </a:cubicBezTo>
                    <a:cubicBezTo>
                      <a:pt x="66" y="154"/>
                      <a:pt x="67" y="150"/>
                      <a:pt x="61" y="149"/>
                    </a:cubicBezTo>
                    <a:cubicBezTo>
                      <a:pt x="58" y="149"/>
                      <a:pt x="55" y="150"/>
                      <a:pt x="53" y="149"/>
                    </a:cubicBezTo>
                    <a:cubicBezTo>
                      <a:pt x="51" y="148"/>
                      <a:pt x="50" y="146"/>
                      <a:pt x="48" y="145"/>
                    </a:cubicBezTo>
                    <a:cubicBezTo>
                      <a:pt x="47" y="148"/>
                      <a:pt x="48" y="149"/>
                      <a:pt x="45" y="150"/>
                    </a:cubicBezTo>
                    <a:cubicBezTo>
                      <a:pt x="43" y="151"/>
                      <a:pt x="41" y="154"/>
                      <a:pt x="41" y="155"/>
                    </a:cubicBezTo>
                    <a:cubicBezTo>
                      <a:pt x="39" y="157"/>
                      <a:pt x="39" y="158"/>
                      <a:pt x="36" y="159"/>
                    </a:cubicBezTo>
                    <a:cubicBezTo>
                      <a:pt x="35" y="159"/>
                      <a:pt x="33" y="158"/>
                      <a:pt x="33" y="158"/>
                    </a:cubicBezTo>
                    <a:cubicBezTo>
                      <a:pt x="31" y="153"/>
                      <a:pt x="30" y="150"/>
                      <a:pt x="28" y="146"/>
                    </a:cubicBezTo>
                    <a:cubicBezTo>
                      <a:pt x="26" y="143"/>
                      <a:pt x="27" y="140"/>
                      <a:pt x="25" y="138"/>
                    </a:cubicBezTo>
                    <a:cubicBezTo>
                      <a:pt x="24" y="137"/>
                      <a:pt x="23" y="136"/>
                      <a:pt x="22" y="134"/>
                    </a:cubicBezTo>
                    <a:cubicBezTo>
                      <a:pt x="21" y="133"/>
                      <a:pt x="23" y="131"/>
                      <a:pt x="22" y="131"/>
                    </a:cubicBezTo>
                    <a:cubicBezTo>
                      <a:pt x="21" y="131"/>
                      <a:pt x="20" y="130"/>
                      <a:pt x="20" y="129"/>
                    </a:cubicBezTo>
                    <a:cubicBezTo>
                      <a:pt x="19" y="128"/>
                      <a:pt x="20" y="127"/>
                      <a:pt x="19" y="125"/>
                    </a:cubicBezTo>
                    <a:cubicBezTo>
                      <a:pt x="22" y="123"/>
                      <a:pt x="21" y="124"/>
                      <a:pt x="19" y="121"/>
                    </a:cubicBezTo>
                    <a:cubicBezTo>
                      <a:pt x="19" y="120"/>
                      <a:pt x="20" y="119"/>
                      <a:pt x="20" y="118"/>
                    </a:cubicBezTo>
                    <a:cubicBezTo>
                      <a:pt x="21" y="117"/>
                      <a:pt x="20" y="116"/>
                      <a:pt x="19" y="115"/>
                    </a:cubicBezTo>
                    <a:cubicBezTo>
                      <a:pt x="16" y="112"/>
                      <a:pt x="15" y="111"/>
                      <a:pt x="14" y="107"/>
                    </a:cubicBezTo>
                    <a:cubicBezTo>
                      <a:pt x="14" y="106"/>
                      <a:pt x="11" y="102"/>
                      <a:pt x="13" y="100"/>
                    </a:cubicBezTo>
                    <a:cubicBezTo>
                      <a:pt x="8" y="99"/>
                      <a:pt x="8" y="92"/>
                      <a:pt x="6" y="91"/>
                    </a:cubicBezTo>
                    <a:cubicBezTo>
                      <a:pt x="6" y="90"/>
                      <a:pt x="7" y="90"/>
                      <a:pt x="7" y="89"/>
                    </a:cubicBezTo>
                    <a:cubicBezTo>
                      <a:pt x="8" y="89"/>
                      <a:pt x="9" y="87"/>
                      <a:pt x="9" y="86"/>
                    </a:cubicBezTo>
                    <a:cubicBezTo>
                      <a:pt x="10" y="85"/>
                      <a:pt x="11" y="84"/>
                      <a:pt x="11" y="84"/>
                    </a:cubicBezTo>
                    <a:cubicBezTo>
                      <a:pt x="12" y="82"/>
                      <a:pt x="12" y="82"/>
                      <a:pt x="12" y="82"/>
                    </a:cubicBezTo>
                    <a:cubicBezTo>
                      <a:pt x="12" y="83"/>
                      <a:pt x="14" y="83"/>
                      <a:pt x="12" y="81"/>
                    </a:cubicBezTo>
                    <a:cubicBezTo>
                      <a:pt x="13" y="81"/>
                      <a:pt x="15" y="79"/>
                      <a:pt x="15" y="79"/>
                    </a:cubicBezTo>
                    <a:cubicBezTo>
                      <a:pt x="15" y="77"/>
                      <a:pt x="11" y="81"/>
                      <a:pt x="13" y="75"/>
                    </a:cubicBezTo>
                    <a:cubicBezTo>
                      <a:pt x="10" y="75"/>
                      <a:pt x="12" y="74"/>
                      <a:pt x="7" y="70"/>
                    </a:cubicBezTo>
                    <a:cubicBezTo>
                      <a:pt x="7" y="69"/>
                      <a:pt x="9" y="67"/>
                      <a:pt x="8" y="66"/>
                    </a:cubicBezTo>
                    <a:cubicBezTo>
                      <a:pt x="7" y="64"/>
                      <a:pt x="5" y="63"/>
                      <a:pt x="7" y="60"/>
                    </a:cubicBezTo>
                    <a:cubicBezTo>
                      <a:pt x="8" y="58"/>
                      <a:pt x="9" y="57"/>
                      <a:pt x="9" y="55"/>
                    </a:cubicBezTo>
                    <a:cubicBezTo>
                      <a:pt x="10" y="53"/>
                      <a:pt x="10" y="53"/>
                      <a:pt x="9" y="51"/>
                    </a:cubicBezTo>
                    <a:cubicBezTo>
                      <a:pt x="8" y="49"/>
                      <a:pt x="9" y="47"/>
                      <a:pt x="9" y="45"/>
                    </a:cubicBezTo>
                    <a:cubicBezTo>
                      <a:pt x="8" y="43"/>
                      <a:pt x="7" y="39"/>
                      <a:pt x="9" y="37"/>
                    </a:cubicBezTo>
                    <a:cubicBezTo>
                      <a:pt x="10" y="36"/>
                      <a:pt x="11" y="35"/>
                      <a:pt x="10" y="33"/>
                    </a:cubicBezTo>
                    <a:cubicBezTo>
                      <a:pt x="7" y="27"/>
                      <a:pt x="3" y="21"/>
                      <a:pt x="0" y="15"/>
                    </a:cubicBezTo>
                  </a:path>
                </a:pathLst>
              </a:custGeom>
              <a:solidFill>
                <a:srgbClr val="B3B3B3"/>
              </a:solidFill>
              <a:ln w="3175">
                <a:solidFill>
                  <a:schemeClr val="tx1"/>
                </a:solidFill>
                <a:round/>
                <a:headEnd/>
                <a:tailEnd/>
              </a:ln>
            </p:spPr>
            <p:txBody>
              <a:bodyPr/>
              <a:lstStyle/>
              <a:p>
                <a:endParaRPr lang="en-GB" sz="2400" dirty="0"/>
              </a:p>
            </p:txBody>
          </p:sp>
          <p:sp>
            <p:nvSpPr>
              <p:cNvPr id="2092" name="Freeform 3720"/>
              <p:cNvSpPr>
                <a:spLocks/>
              </p:cNvSpPr>
              <p:nvPr/>
            </p:nvSpPr>
            <p:spPr bwMode="auto">
              <a:xfrm>
                <a:off x="1770" y="2924"/>
                <a:ext cx="4" cy="1"/>
              </a:xfrm>
              <a:custGeom>
                <a:avLst/>
                <a:gdLst>
                  <a:gd name="T0" fmla="*/ 3 w 3"/>
                  <a:gd name="T1" fmla="*/ 1 h 1"/>
                  <a:gd name="T2" fmla="*/ 1 w 3"/>
                  <a:gd name="T3" fmla="*/ 1 h 1"/>
                  <a:gd name="T4" fmla="*/ 3 w 3"/>
                  <a:gd name="T5" fmla="*/ 0 h 1"/>
                  <a:gd name="T6" fmla="*/ 3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1"/>
                    </a:moveTo>
                    <a:cubicBezTo>
                      <a:pt x="2" y="1"/>
                      <a:pt x="2" y="1"/>
                      <a:pt x="1" y="1"/>
                    </a:cubicBezTo>
                    <a:cubicBezTo>
                      <a:pt x="0" y="1"/>
                      <a:pt x="1" y="0"/>
                      <a:pt x="2" y="0"/>
                    </a:cubicBezTo>
                    <a:cubicBezTo>
                      <a:pt x="2" y="0"/>
                      <a:pt x="3" y="1"/>
                      <a:pt x="2" y="1"/>
                    </a:cubicBezTo>
                  </a:path>
                </a:pathLst>
              </a:custGeom>
              <a:solidFill>
                <a:srgbClr val="B3B3B3"/>
              </a:solidFill>
              <a:ln w="3175">
                <a:solidFill>
                  <a:schemeClr val="tx1"/>
                </a:solidFill>
                <a:round/>
                <a:headEnd/>
                <a:tailEnd/>
              </a:ln>
            </p:spPr>
            <p:txBody>
              <a:bodyPr/>
              <a:lstStyle/>
              <a:p>
                <a:endParaRPr lang="en-GB" sz="2400" dirty="0"/>
              </a:p>
            </p:txBody>
          </p:sp>
          <p:sp>
            <p:nvSpPr>
              <p:cNvPr id="2093" name="Freeform 3721"/>
              <p:cNvSpPr>
                <a:spLocks/>
              </p:cNvSpPr>
              <p:nvPr/>
            </p:nvSpPr>
            <p:spPr bwMode="auto">
              <a:xfrm>
                <a:off x="2975" y="1937"/>
                <a:ext cx="55" cy="72"/>
              </a:xfrm>
              <a:custGeom>
                <a:avLst/>
                <a:gdLst>
                  <a:gd name="T0" fmla="*/ 10 w 42"/>
                  <a:gd name="T1" fmla="*/ 1 h 54"/>
                  <a:gd name="T2" fmla="*/ 7 w 42"/>
                  <a:gd name="T3" fmla="*/ 4 h 54"/>
                  <a:gd name="T4" fmla="*/ 0 w 42"/>
                  <a:gd name="T5" fmla="*/ 5 h 54"/>
                  <a:gd name="T6" fmla="*/ 1 w 42"/>
                  <a:gd name="T7" fmla="*/ 9 h 54"/>
                  <a:gd name="T8" fmla="*/ 4 w 42"/>
                  <a:gd name="T9" fmla="*/ 12 h 54"/>
                  <a:gd name="T10" fmla="*/ 8 w 42"/>
                  <a:gd name="T11" fmla="*/ 16 h 54"/>
                  <a:gd name="T12" fmla="*/ 4 w 42"/>
                  <a:gd name="T13" fmla="*/ 17 h 54"/>
                  <a:gd name="T14" fmla="*/ 4 w 42"/>
                  <a:gd name="T15" fmla="*/ 21 h 54"/>
                  <a:gd name="T16" fmla="*/ 7 w 42"/>
                  <a:gd name="T17" fmla="*/ 21 h 54"/>
                  <a:gd name="T18" fmla="*/ 5 w 42"/>
                  <a:gd name="T19" fmla="*/ 28 h 54"/>
                  <a:gd name="T20" fmla="*/ 10 w 42"/>
                  <a:gd name="T21" fmla="*/ 33 h 54"/>
                  <a:gd name="T22" fmla="*/ 7 w 42"/>
                  <a:gd name="T23" fmla="*/ 36 h 54"/>
                  <a:gd name="T24" fmla="*/ 10 w 42"/>
                  <a:gd name="T25" fmla="*/ 41 h 54"/>
                  <a:gd name="T26" fmla="*/ 3 w 42"/>
                  <a:gd name="T27" fmla="*/ 43 h 54"/>
                  <a:gd name="T28" fmla="*/ 9 w 42"/>
                  <a:gd name="T29" fmla="*/ 48 h 54"/>
                  <a:gd name="T30" fmla="*/ 13 w 42"/>
                  <a:gd name="T31" fmla="*/ 51 h 54"/>
                  <a:gd name="T32" fmla="*/ 20 w 42"/>
                  <a:gd name="T33" fmla="*/ 53 h 54"/>
                  <a:gd name="T34" fmla="*/ 17 w 42"/>
                  <a:gd name="T35" fmla="*/ 55 h 54"/>
                  <a:gd name="T36" fmla="*/ 18 w 42"/>
                  <a:gd name="T37" fmla="*/ 59 h 54"/>
                  <a:gd name="T38" fmla="*/ 24 w 42"/>
                  <a:gd name="T39" fmla="*/ 63 h 54"/>
                  <a:gd name="T40" fmla="*/ 26 w 42"/>
                  <a:gd name="T41" fmla="*/ 69 h 54"/>
                  <a:gd name="T42" fmla="*/ 34 w 42"/>
                  <a:gd name="T43" fmla="*/ 65 h 54"/>
                  <a:gd name="T44" fmla="*/ 38 w 42"/>
                  <a:gd name="T45" fmla="*/ 63 h 54"/>
                  <a:gd name="T46" fmla="*/ 42 w 42"/>
                  <a:gd name="T47" fmla="*/ 63 h 54"/>
                  <a:gd name="T48" fmla="*/ 50 w 42"/>
                  <a:gd name="T49" fmla="*/ 59 h 54"/>
                  <a:gd name="T50" fmla="*/ 48 w 42"/>
                  <a:gd name="T51" fmla="*/ 53 h 54"/>
                  <a:gd name="T52" fmla="*/ 52 w 42"/>
                  <a:gd name="T53" fmla="*/ 52 h 54"/>
                  <a:gd name="T54" fmla="*/ 55 w 42"/>
                  <a:gd name="T55" fmla="*/ 48 h 54"/>
                  <a:gd name="T56" fmla="*/ 50 w 42"/>
                  <a:gd name="T57" fmla="*/ 44 h 54"/>
                  <a:gd name="T58" fmla="*/ 50 w 42"/>
                  <a:gd name="T59" fmla="*/ 32 h 54"/>
                  <a:gd name="T60" fmla="*/ 47 w 42"/>
                  <a:gd name="T61" fmla="*/ 28 h 54"/>
                  <a:gd name="T62" fmla="*/ 50 w 42"/>
                  <a:gd name="T63" fmla="*/ 27 h 54"/>
                  <a:gd name="T64" fmla="*/ 45 w 42"/>
                  <a:gd name="T65" fmla="*/ 25 h 54"/>
                  <a:gd name="T66" fmla="*/ 43 w 42"/>
                  <a:gd name="T67" fmla="*/ 28 h 54"/>
                  <a:gd name="T68" fmla="*/ 41 w 42"/>
                  <a:gd name="T69" fmla="*/ 25 h 54"/>
                  <a:gd name="T70" fmla="*/ 34 w 42"/>
                  <a:gd name="T71" fmla="*/ 24 h 54"/>
                  <a:gd name="T72" fmla="*/ 33 w 42"/>
                  <a:gd name="T73" fmla="*/ 23 h 54"/>
                  <a:gd name="T74" fmla="*/ 33 w 42"/>
                  <a:gd name="T75" fmla="*/ 20 h 54"/>
                  <a:gd name="T76" fmla="*/ 31 w 42"/>
                  <a:gd name="T77" fmla="*/ 16 h 54"/>
                  <a:gd name="T78" fmla="*/ 24 w 42"/>
                  <a:gd name="T79" fmla="*/ 12 h 54"/>
                  <a:gd name="T80" fmla="*/ 21 w 42"/>
                  <a:gd name="T81" fmla="*/ 4 h 54"/>
                  <a:gd name="T82" fmla="*/ 10 w 42"/>
                  <a:gd name="T83" fmla="*/ 1 h 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42" h="54">
                    <a:moveTo>
                      <a:pt x="8" y="1"/>
                    </a:moveTo>
                    <a:cubicBezTo>
                      <a:pt x="7" y="0"/>
                      <a:pt x="5" y="3"/>
                      <a:pt x="5" y="3"/>
                    </a:cubicBezTo>
                    <a:cubicBezTo>
                      <a:pt x="4" y="3"/>
                      <a:pt x="2" y="3"/>
                      <a:pt x="0" y="4"/>
                    </a:cubicBezTo>
                    <a:cubicBezTo>
                      <a:pt x="1" y="5"/>
                      <a:pt x="1" y="6"/>
                      <a:pt x="1" y="7"/>
                    </a:cubicBezTo>
                    <a:cubicBezTo>
                      <a:pt x="1" y="8"/>
                      <a:pt x="2" y="8"/>
                      <a:pt x="3" y="9"/>
                    </a:cubicBezTo>
                    <a:cubicBezTo>
                      <a:pt x="0" y="10"/>
                      <a:pt x="5" y="12"/>
                      <a:pt x="6" y="12"/>
                    </a:cubicBezTo>
                    <a:cubicBezTo>
                      <a:pt x="3" y="13"/>
                      <a:pt x="3" y="13"/>
                      <a:pt x="3" y="13"/>
                    </a:cubicBezTo>
                    <a:cubicBezTo>
                      <a:pt x="4" y="15"/>
                      <a:pt x="3" y="16"/>
                      <a:pt x="3" y="16"/>
                    </a:cubicBezTo>
                    <a:cubicBezTo>
                      <a:pt x="4" y="16"/>
                      <a:pt x="5" y="15"/>
                      <a:pt x="5" y="16"/>
                    </a:cubicBezTo>
                    <a:cubicBezTo>
                      <a:pt x="6" y="18"/>
                      <a:pt x="6" y="17"/>
                      <a:pt x="4" y="21"/>
                    </a:cubicBezTo>
                    <a:cubicBezTo>
                      <a:pt x="3" y="22"/>
                      <a:pt x="5" y="24"/>
                      <a:pt x="8" y="25"/>
                    </a:cubicBezTo>
                    <a:cubicBezTo>
                      <a:pt x="10" y="27"/>
                      <a:pt x="6" y="26"/>
                      <a:pt x="5" y="27"/>
                    </a:cubicBezTo>
                    <a:cubicBezTo>
                      <a:pt x="5" y="27"/>
                      <a:pt x="8" y="31"/>
                      <a:pt x="8" y="31"/>
                    </a:cubicBezTo>
                    <a:cubicBezTo>
                      <a:pt x="6" y="32"/>
                      <a:pt x="4" y="32"/>
                      <a:pt x="2" y="32"/>
                    </a:cubicBezTo>
                    <a:cubicBezTo>
                      <a:pt x="3" y="32"/>
                      <a:pt x="5" y="34"/>
                      <a:pt x="7" y="36"/>
                    </a:cubicBezTo>
                    <a:cubicBezTo>
                      <a:pt x="8" y="37"/>
                      <a:pt x="8" y="38"/>
                      <a:pt x="10" y="38"/>
                    </a:cubicBezTo>
                    <a:cubicBezTo>
                      <a:pt x="12" y="39"/>
                      <a:pt x="14" y="38"/>
                      <a:pt x="15" y="40"/>
                    </a:cubicBezTo>
                    <a:cubicBezTo>
                      <a:pt x="13" y="41"/>
                      <a:pt x="13" y="41"/>
                      <a:pt x="13" y="41"/>
                    </a:cubicBezTo>
                    <a:cubicBezTo>
                      <a:pt x="13" y="42"/>
                      <a:pt x="14" y="43"/>
                      <a:pt x="14" y="44"/>
                    </a:cubicBezTo>
                    <a:cubicBezTo>
                      <a:pt x="17" y="44"/>
                      <a:pt x="13" y="46"/>
                      <a:pt x="18" y="47"/>
                    </a:cubicBezTo>
                    <a:cubicBezTo>
                      <a:pt x="19" y="47"/>
                      <a:pt x="19" y="54"/>
                      <a:pt x="20" y="52"/>
                    </a:cubicBezTo>
                    <a:cubicBezTo>
                      <a:pt x="22" y="50"/>
                      <a:pt x="21" y="47"/>
                      <a:pt x="26" y="49"/>
                    </a:cubicBezTo>
                    <a:cubicBezTo>
                      <a:pt x="26" y="47"/>
                      <a:pt x="28" y="48"/>
                      <a:pt x="29" y="47"/>
                    </a:cubicBezTo>
                    <a:cubicBezTo>
                      <a:pt x="30" y="48"/>
                      <a:pt x="31" y="46"/>
                      <a:pt x="32" y="47"/>
                    </a:cubicBezTo>
                    <a:cubicBezTo>
                      <a:pt x="33" y="47"/>
                      <a:pt x="39" y="46"/>
                      <a:pt x="38" y="44"/>
                    </a:cubicBezTo>
                    <a:cubicBezTo>
                      <a:pt x="37" y="43"/>
                      <a:pt x="36" y="41"/>
                      <a:pt x="37" y="40"/>
                    </a:cubicBezTo>
                    <a:cubicBezTo>
                      <a:pt x="38" y="39"/>
                      <a:pt x="39" y="40"/>
                      <a:pt x="40" y="39"/>
                    </a:cubicBezTo>
                    <a:cubicBezTo>
                      <a:pt x="41" y="38"/>
                      <a:pt x="41" y="37"/>
                      <a:pt x="42" y="36"/>
                    </a:cubicBezTo>
                    <a:cubicBezTo>
                      <a:pt x="40" y="36"/>
                      <a:pt x="39" y="34"/>
                      <a:pt x="38" y="33"/>
                    </a:cubicBezTo>
                    <a:cubicBezTo>
                      <a:pt x="34" y="30"/>
                      <a:pt x="36" y="27"/>
                      <a:pt x="38" y="24"/>
                    </a:cubicBezTo>
                    <a:cubicBezTo>
                      <a:pt x="37" y="24"/>
                      <a:pt x="35" y="21"/>
                      <a:pt x="36" y="21"/>
                    </a:cubicBezTo>
                    <a:cubicBezTo>
                      <a:pt x="37" y="20"/>
                      <a:pt x="38" y="20"/>
                      <a:pt x="38" y="20"/>
                    </a:cubicBezTo>
                    <a:cubicBezTo>
                      <a:pt x="38" y="19"/>
                      <a:pt x="36" y="18"/>
                      <a:pt x="34" y="19"/>
                    </a:cubicBezTo>
                    <a:cubicBezTo>
                      <a:pt x="34" y="19"/>
                      <a:pt x="33" y="21"/>
                      <a:pt x="33" y="21"/>
                    </a:cubicBezTo>
                    <a:cubicBezTo>
                      <a:pt x="32" y="21"/>
                      <a:pt x="31" y="19"/>
                      <a:pt x="31" y="19"/>
                    </a:cubicBezTo>
                    <a:cubicBezTo>
                      <a:pt x="29" y="19"/>
                      <a:pt x="28" y="18"/>
                      <a:pt x="26" y="18"/>
                    </a:cubicBezTo>
                    <a:cubicBezTo>
                      <a:pt x="25" y="17"/>
                      <a:pt x="26" y="17"/>
                      <a:pt x="25" y="17"/>
                    </a:cubicBezTo>
                    <a:cubicBezTo>
                      <a:pt x="26" y="16"/>
                      <a:pt x="27" y="15"/>
                      <a:pt x="25" y="15"/>
                    </a:cubicBezTo>
                    <a:cubicBezTo>
                      <a:pt x="27" y="13"/>
                      <a:pt x="25" y="13"/>
                      <a:pt x="24" y="12"/>
                    </a:cubicBezTo>
                    <a:cubicBezTo>
                      <a:pt x="22" y="11"/>
                      <a:pt x="20" y="10"/>
                      <a:pt x="18" y="9"/>
                    </a:cubicBezTo>
                    <a:cubicBezTo>
                      <a:pt x="20" y="5"/>
                      <a:pt x="16" y="5"/>
                      <a:pt x="16" y="3"/>
                    </a:cubicBezTo>
                    <a:cubicBezTo>
                      <a:pt x="15" y="1"/>
                      <a:pt x="11" y="0"/>
                      <a:pt x="8" y="1"/>
                    </a:cubicBezTo>
                    <a:close/>
                  </a:path>
                </a:pathLst>
              </a:custGeom>
              <a:solidFill>
                <a:srgbClr val="B3B3B3"/>
              </a:solidFill>
              <a:ln w="3175">
                <a:solidFill>
                  <a:schemeClr val="tx1"/>
                </a:solidFill>
                <a:round/>
                <a:headEnd/>
                <a:tailEnd/>
              </a:ln>
            </p:spPr>
            <p:txBody>
              <a:bodyPr/>
              <a:lstStyle/>
              <a:p>
                <a:endParaRPr lang="en-GB" sz="2400" dirty="0"/>
              </a:p>
            </p:txBody>
          </p:sp>
          <p:sp>
            <p:nvSpPr>
              <p:cNvPr id="2094" name="Freeform 3722"/>
              <p:cNvSpPr>
                <a:spLocks/>
              </p:cNvSpPr>
              <p:nvPr/>
            </p:nvSpPr>
            <p:spPr bwMode="auto">
              <a:xfrm>
                <a:off x="2990" y="1983"/>
                <a:ext cx="24" cy="23"/>
              </a:xfrm>
              <a:custGeom>
                <a:avLst/>
                <a:gdLst>
                  <a:gd name="T0" fmla="*/ 3 w 18"/>
                  <a:gd name="T1" fmla="*/ 8 h 17"/>
                  <a:gd name="T2" fmla="*/ 4 w 18"/>
                  <a:gd name="T3" fmla="*/ 7 h 17"/>
                  <a:gd name="T4" fmla="*/ 5 w 18"/>
                  <a:gd name="T5" fmla="*/ 7 h 17"/>
                  <a:gd name="T6" fmla="*/ 8 w 18"/>
                  <a:gd name="T7" fmla="*/ 5 h 17"/>
                  <a:gd name="T8" fmla="*/ 9 w 18"/>
                  <a:gd name="T9" fmla="*/ 1 h 17"/>
                  <a:gd name="T10" fmla="*/ 12 w 18"/>
                  <a:gd name="T11" fmla="*/ 0 h 17"/>
                  <a:gd name="T12" fmla="*/ 20 w 18"/>
                  <a:gd name="T13" fmla="*/ 7 h 17"/>
                  <a:gd name="T14" fmla="*/ 24 w 18"/>
                  <a:gd name="T15" fmla="*/ 9 h 17"/>
                  <a:gd name="T16" fmla="*/ 23 w 18"/>
                  <a:gd name="T17" fmla="*/ 16 h 17"/>
                  <a:gd name="T18" fmla="*/ 19 w 18"/>
                  <a:gd name="T19" fmla="*/ 19 h 17"/>
                  <a:gd name="T20" fmla="*/ 13 w 18"/>
                  <a:gd name="T21" fmla="*/ 19 h 17"/>
                  <a:gd name="T22" fmla="*/ 11 w 18"/>
                  <a:gd name="T23" fmla="*/ 23 h 17"/>
                  <a:gd name="T24" fmla="*/ 8 w 18"/>
                  <a:gd name="T25" fmla="*/ 18 h 17"/>
                  <a:gd name="T26" fmla="*/ 5 w 18"/>
                  <a:gd name="T27" fmla="*/ 15 h 17"/>
                  <a:gd name="T28" fmla="*/ 3 w 18"/>
                  <a:gd name="T29" fmla="*/ 12 h 17"/>
                  <a:gd name="T30" fmla="*/ 1 w 18"/>
                  <a:gd name="T31" fmla="*/ 8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8" h="17">
                    <a:moveTo>
                      <a:pt x="2" y="6"/>
                    </a:moveTo>
                    <a:cubicBezTo>
                      <a:pt x="2" y="5"/>
                      <a:pt x="3" y="5"/>
                      <a:pt x="3" y="5"/>
                    </a:cubicBezTo>
                    <a:cubicBezTo>
                      <a:pt x="3" y="4"/>
                      <a:pt x="4" y="6"/>
                      <a:pt x="4" y="5"/>
                    </a:cubicBezTo>
                    <a:cubicBezTo>
                      <a:pt x="5" y="4"/>
                      <a:pt x="5" y="4"/>
                      <a:pt x="6" y="4"/>
                    </a:cubicBezTo>
                    <a:cubicBezTo>
                      <a:pt x="7" y="3"/>
                      <a:pt x="7" y="2"/>
                      <a:pt x="7" y="1"/>
                    </a:cubicBezTo>
                    <a:cubicBezTo>
                      <a:pt x="7" y="1"/>
                      <a:pt x="8" y="0"/>
                      <a:pt x="9" y="0"/>
                    </a:cubicBezTo>
                    <a:cubicBezTo>
                      <a:pt x="9" y="3"/>
                      <a:pt x="16" y="2"/>
                      <a:pt x="15" y="5"/>
                    </a:cubicBezTo>
                    <a:cubicBezTo>
                      <a:pt x="15" y="6"/>
                      <a:pt x="18" y="6"/>
                      <a:pt x="18" y="7"/>
                    </a:cubicBezTo>
                    <a:cubicBezTo>
                      <a:pt x="18" y="9"/>
                      <a:pt x="15" y="11"/>
                      <a:pt x="17" y="12"/>
                    </a:cubicBezTo>
                    <a:cubicBezTo>
                      <a:pt x="16" y="13"/>
                      <a:pt x="14" y="13"/>
                      <a:pt x="14" y="14"/>
                    </a:cubicBezTo>
                    <a:cubicBezTo>
                      <a:pt x="13" y="14"/>
                      <a:pt x="13" y="13"/>
                      <a:pt x="10" y="14"/>
                    </a:cubicBezTo>
                    <a:cubicBezTo>
                      <a:pt x="8" y="15"/>
                      <a:pt x="9" y="17"/>
                      <a:pt x="8" y="17"/>
                    </a:cubicBezTo>
                    <a:cubicBezTo>
                      <a:pt x="7" y="17"/>
                      <a:pt x="8" y="14"/>
                      <a:pt x="6" y="13"/>
                    </a:cubicBezTo>
                    <a:cubicBezTo>
                      <a:pt x="6" y="12"/>
                      <a:pt x="5" y="12"/>
                      <a:pt x="4" y="11"/>
                    </a:cubicBezTo>
                    <a:cubicBezTo>
                      <a:pt x="3" y="10"/>
                      <a:pt x="4" y="9"/>
                      <a:pt x="2" y="9"/>
                    </a:cubicBezTo>
                    <a:cubicBezTo>
                      <a:pt x="2" y="8"/>
                      <a:pt x="0" y="6"/>
                      <a:pt x="1" y="6"/>
                    </a:cubicBezTo>
                  </a:path>
                </a:pathLst>
              </a:custGeom>
              <a:solidFill>
                <a:srgbClr val="B3B3B3"/>
              </a:solidFill>
              <a:ln w="3175">
                <a:solidFill>
                  <a:schemeClr val="tx1"/>
                </a:solidFill>
                <a:round/>
                <a:headEnd/>
                <a:tailEnd/>
              </a:ln>
            </p:spPr>
            <p:txBody>
              <a:bodyPr/>
              <a:lstStyle/>
              <a:p>
                <a:endParaRPr lang="en-GB" sz="2400" dirty="0"/>
              </a:p>
            </p:txBody>
          </p:sp>
          <p:sp>
            <p:nvSpPr>
              <p:cNvPr id="2095" name="Freeform 3723"/>
              <p:cNvSpPr>
                <a:spLocks/>
              </p:cNvSpPr>
              <p:nvPr/>
            </p:nvSpPr>
            <p:spPr bwMode="auto">
              <a:xfrm>
                <a:off x="2605" y="2498"/>
                <a:ext cx="86" cy="103"/>
              </a:xfrm>
              <a:custGeom>
                <a:avLst/>
                <a:gdLst>
                  <a:gd name="T0" fmla="*/ 4 w 65"/>
                  <a:gd name="T1" fmla="*/ 63 h 78"/>
                  <a:gd name="T2" fmla="*/ 3 w 65"/>
                  <a:gd name="T3" fmla="*/ 50 h 78"/>
                  <a:gd name="T4" fmla="*/ 8 w 65"/>
                  <a:gd name="T5" fmla="*/ 46 h 78"/>
                  <a:gd name="T6" fmla="*/ 5 w 65"/>
                  <a:gd name="T7" fmla="*/ 38 h 78"/>
                  <a:gd name="T8" fmla="*/ 9 w 65"/>
                  <a:gd name="T9" fmla="*/ 30 h 78"/>
                  <a:gd name="T10" fmla="*/ 11 w 65"/>
                  <a:gd name="T11" fmla="*/ 21 h 78"/>
                  <a:gd name="T12" fmla="*/ 11 w 65"/>
                  <a:gd name="T13" fmla="*/ 8 h 78"/>
                  <a:gd name="T14" fmla="*/ 17 w 65"/>
                  <a:gd name="T15" fmla="*/ 4 h 78"/>
                  <a:gd name="T16" fmla="*/ 26 w 65"/>
                  <a:gd name="T17" fmla="*/ 7 h 78"/>
                  <a:gd name="T18" fmla="*/ 32 w 65"/>
                  <a:gd name="T19" fmla="*/ 3 h 78"/>
                  <a:gd name="T20" fmla="*/ 36 w 65"/>
                  <a:gd name="T21" fmla="*/ 9 h 78"/>
                  <a:gd name="T22" fmla="*/ 48 w 65"/>
                  <a:gd name="T23" fmla="*/ 7 h 78"/>
                  <a:gd name="T24" fmla="*/ 61 w 65"/>
                  <a:gd name="T25" fmla="*/ 18 h 78"/>
                  <a:gd name="T26" fmla="*/ 77 w 65"/>
                  <a:gd name="T27" fmla="*/ 13 h 78"/>
                  <a:gd name="T28" fmla="*/ 83 w 65"/>
                  <a:gd name="T29" fmla="*/ 20 h 78"/>
                  <a:gd name="T30" fmla="*/ 85 w 65"/>
                  <a:gd name="T31" fmla="*/ 32 h 78"/>
                  <a:gd name="T32" fmla="*/ 82 w 65"/>
                  <a:gd name="T33" fmla="*/ 45 h 78"/>
                  <a:gd name="T34" fmla="*/ 75 w 65"/>
                  <a:gd name="T35" fmla="*/ 62 h 78"/>
                  <a:gd name="T36" fmla="*/ 79 w 65"/>
                  <a:gd name="T37" fmla="*/ 81 h 78"/>
                  <a:gd name="T38" fmla="*/ 79 w 65"/>
                  <a:gd name="T39" fmla="*/ 90 h 78"/>
                  <a:gd name="T40" fmla="*/ 75 w 65"/>
                  <a:gd name="T41" fmla="*/ 86 h 78"/>
                  <a:gd name="T42" fmla="*/ 67 w 65"/>
                  <a:gd name="T43" fmla="*/ 87 h 78"/>
                  <a:gd name="T44" fmla="*/ 69 w 65"/>
                  <a:gd name="T45" fmla="*/ 86 h 78"/>
                  <a:gd name="T46" fmla="*/ 65 w 65"/>
                  <a:gd name="T47" fmla="*/ 86 h 78"/>
                  <a:gd name="T48" fmla="*/ 53 w 65"/>
                  <a:gd name="T49" fmla="*/ 87 h 78"/>
                  <a:gd name="T50" fmla="*/ 53 w 65"/>
                  <a:gd name="T51" fmla="*/ 88 h 78"/>
                  <a:gd name="T52" fmla="*/ 45 w 65"/>
                  <a:gd name="T53" fmla="*/ 88 h 78"/>
                  <a:gd name="T54" fmla="*/ 37 w 65"/>
                  <a:gd name="T55" fmla="*/ 91 h 78"/>
                  <a:gd name="T56" fmla="*/ 17 w 65"/>
                  <a:gd name="T57" fmla="*/ 100 h 78"/>
                  <a:gd name="T58" fmla="*/ 17 w 65"/>
                  <a:gd name="T59" fmla="*/ 86 h 78"/>
                  <a:gd name="T60" fmla="*/ 11 w 65"/>
                  <a:gd name="T61" fmla="*/ 73 h 78"/>
                  <a:gd name="T62" fmla="*/ 0 w 65"/>
                  <a:gd name="T63" fmla="*/ 67 h 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5" h="78">
                    <a:moveTo>
                      <a:pt x="0" y="51"/>
                    </a:moveTo>
                    <a:cubicBezTo>
                      <a:pt x="1" y="49"/>
                      <a:pt x="2" y="49"/>
                      <a:pt x="3" y="48"/>
                    </a:cubicBezTo>
                    <a:cubicBezTo>
                      <a:pt x="3" y="47"/>
                      <a:pt x="3" y="45"/>
                      <a:pt x="3" y="44"/>
                    </a:cubicBezTo>
                    <a:cubicBezTo>
                      <a:pt x="4" y="43"/>
                      <a:pt x="3" y="39"/>
                      <a:pt x="2" y="38"/>
                    </a:cubicBezTo>
                    <a:cubicBezTo>
                      <a:pt x="2" y="37"/>
                      <a:pt x="4" y="38"/>
                      <a:pt x="4" y="38"/>
                    </a:cubicBezTo>
                    <a:cubicBezTo>
                      <a:pt x="5" y="37"/>
                      <a:pt x="6" y="36"/>
                      <a:pt x="6" y="35"/>
                    </a:cubicBezTo>
                    <a:cubicBezTo>
                      <a:pt x="5" y="34"/>
                      <a:pt x="6" y="32"/>
                      <a:pt x="7" y="33"/>
                    </a:cubicBezTo>
                    <a:cubicBezTo>
                      <a:pt x="6" y="31"/>
                      <a:pt x="5" y="30"/>
                      <a:pt x="4" y="29"/>
                    </a:cubicBezTo>
                    <a:cubicBezTo>
                      <a:pt x="3" y="25"/>
                      <a:pt x="9" y="28"/>
                      <a:pt x="10" y="28"/>
                    </a:cubicBezTo>
                    <a:cubicBezTo>
                      <a:pt x="10" y="26"/>
                      <a:pt x="10" y="24"/>
                      <a:pt x="7" y="23"/>
                    </a:cubicBezTo>
                    <a:cubicBezTo>
                      <a:pt x="8" y="22"/>
                      <a:pt x="8" y="20"/>
                      <a:pt x="10" y="20"/>
                    </a:cubicBezTo>
                    <a:cubicBezTo>
                      <a:pt x="8" y="18"/>
                      <a:pt x="8" y="18"/>
                      <a:pt x="8" y="16"/>
                    </a:cubicBezTo>
                    <a:cubicBezTo>
                      <a:pt x="5" y="18"/>
                      <a:pt x="5" y="10"/>
                      <a:pt x="5" y="9"/>
                    </a:cubicBezTo>
                    <a:cubicBezTo>
                      <a:pt x="6" y="7"/>
                      <a:pt x="7" y="7"/>
                      <a:pt x="8" y="6"/>
                    </a:cubicBezTo>
                    <a:cubicBezTo>
                      <a:pt x="9" y="6"/>
                      <a:pt x="9" y="5"/>
                      <a:pt x="10" y="4"/>
                    </a:cubicBezTo>
                    <a:cubicBezTo>
                      <a:pt x="11" y="3"/>
                      <a:pt x="12" y="4"/>
                      <a:pt x="13" y="3"/>
                    </a:cubicBezTo>
                    <a:cubicBezTo>
                      <a:pt x="13" y="5"/>
                      <a:pt x="16" y="7"/>
                      <a:pt x="18" y="7"/>
                    </a:cubicBezTo>
                    <a:cubicBezTo>
                      <a:pt x="17" y="5"/>
                      <a:pt x="19" y="5"/>
                      <a:pt x="20" y="5"/>
                    </a:cubicBezTo>
                    <a:cubicBezTo>
                      <a:pt x="22" y="5"/>
                      <a:pt x="21" y="2"/>
                      <a:pt x="21" y="1"/>
                    </a:cubicBezTo>
                    <a:cubicBezTo>
                      <a:pt x="22" y="1"/>
                      <a:pt x="23" y="3"/>
                      <a:pt x="24" y="2"/>
                    </a:cubicBezTo>
                    <a:cubicBezTo>
                      <a:pt x="24" y="2"/>
                      <a:pt x="25" y="0"/>
                      <a:pt x="26" y="0"/>
                    </a:cubicBezTo>
                    <a:cubicBezTo>
                      <a:pt x="26" y="1"/>
                      <a:pt x="25" y="6"/>
                      <a:pt x="27" y="7"/>
                    </a:cubicBezTo>
                    <a:cubicBezTo>
                      <a:pt x="29" y="7"/>
                      <a:pt x="28" y="3"/>
                      <a:pt x="33" y="3"/>
                    </a:cubicBezTo>
                    <a:cubicBezTo>
                      <a:pt x="34" y="3"/>
                      <a:pt x="32" y="5"/>
                      <a:pt x="36" y="5"/>
                    </a:cubicBezTo>
                    <a:cubicBezTo>
                      <a:pt x="38" y="5"/>
                      <a:pt x="39" y="9"/>
                      <a:pt x="39" y="10"/>
                    </a:cubicBezTo>
                    <a:cubicBezTo>
                      <a:pt x="40" y="11"/>
                      <a:pt x="43" y="13"/>
                      <a:pt x="46" y="14"/>
                    </a:cubicBezTo>
                    <a:cubicBezTo>
                      <a:pt x="46" y="11"/>
                      <a:pt x="49" y="11"/>
                      <a:pt x="51" y="10"/>
                    </a:cubicBezTo>
                    <a:cubicBezTo>
                      <a:pt x="53" y="9"/>
                      <a:pt x="57" y="11"/>
                      <a:pt x="58" y="10"/>
                    </a:cubicBezTo>
                    <a:cubicBezTo>
                      <a:pt x="59" y="12"/>
                      <a:pt x="60" y="14"/>
                      <a:pt x="62" y="16"/>
                    </a:cubicBezTo>
                    <a:cubicBezTo>
                      <a:pt x="63" y="15"/>
                      <a:pt x="63" y="15"/>
                      <a:pt x="63" y="15"/>
                    </a:cubicBezTo>
                    <a:cubicBezTo>
                      <a:pt x="64" y="17"/>
                      <a:pt x="62" y="19"/>
                      <a:pt x="62" y="20"/>
                    </a:cubicBezTo>
                    <a:cubicBezTo>
                      <a:pt x="63" y="22"/>
                      <a:pt x="64" y="22"/>
                      <a:pt x="64" y="24"/>
                    </a:cubicBezTo>
                    <a:cubicBezTo>
                      <a:pt x="64" y="26"/>
                      <a:pt x="65" y="29"/>
                      <a:pt x="65" y="30"/>
                    </a:cubicBezTo>
                    <a:cubicBezTo>
                      <a:pt x="64" y="32"/>
                      <a:pt x="63" y="33"/>
                      <a:pt x="62" y="34"/>
                    </a:cubicBezTo>
                    <a:cubicBezTo>
                      <a:pt x="61" y="36"/>
                      <a:pt x="59" y="37"/>
                      <a:pt x="59" y="40"/>
                    </a:cubicBezTo>
                    <a:cubicBezTo>
                      <a:pt x="59" y="43"/>
                      <a:pt x="58" y="45"/>
                      <a:pt x="57" y="47"/>
                    </a:cubicBezTo>
                    <a:cubicBezTo>
                      <a:pt x="57" y="49"/>
                      <a:pt x="57" y="53"/>
                      <a:pt x="59" y="55"/>
                    </a:cubicBezTo>
                    <a:cubicBezTo>
                      <a:pt x="60" y="57"/>
                      <a:pt x="61" y="59"/>
                      <a:pt x="60" y="61"/>
                    </a:cubicBezTo>
                    <a:cubicBezTo>
                      <a:pt x="64" y="60"/>
                      <a:pt x="62" y="66"/>
                      <a:pt x="62" y="67"/>
                    </a:cubicBezTo>
                    <a:cubicBezTo>
                      <a:pt x="61" y="67"/>
                      <a:pt x="61" y="67"/>
                      <a:pt x="60" y="68"/>
                    </a:cubicBezTo>
                    <a:cubicBezTo>
                      <a:pt x="60" y="67"/>
                      <a:pt x="60" y="67"/>
                      <a:pt x="61" y="67"/>
                    </a:cubicBezTo>
                    <a:cubicBezTo>
                      <a:pt x="59" y="69"/>
                      <a:pt x="58" y="66"/>
                      <a:pt x="57" y="65"/>
                    </a:cubicBezTo>
                    <a:cubicBezTo>
                      <a:pt x="56" y="66"/>
                      <a:pt x="56" y="67"/>
                      <a:pt x="54" y="67"/>
                    </a:cubicBezTo>
                    <a:cubicBezTo>
                      <a:pt x="53" y="67"/>
                      <a:pt x="52" y="67"/>
                      <a:pt x="51" y="66"/>
                    </a:cubicBezTo>
                    <a:cubicBezTo>
                      <a:pt x="51" y="67"/>
                      <a:pt x="50" y="66"/>
                      <a:pt x="49" y="66"/>
                    </a:cubicBezTo>
                    <a:cubicBezTo>
                      <a:pt x="50" y="65"/>
                      <a:pt x="51" y="66"/>
                      <a:pt x="52" y="65"/>
                    </a:cubicBezTo>
                    <a:cubicBezTo>
                      <a:pt x="51" y="65"/>
                      <a:pt x="51" y="65"/>
                      <a:pt x="51" y="65"/>
                    </a:cubicBezTo>
                    <a:cubicBezTo>
                      <a:pt x="51" y="67"/>
                      <a:pt x="50" y="65"/>
                      <a:pt x="49" y="65"/>
                    </a:cubicBezTo>
                    <a:cubicBezTo>
                      <a:pt x="49" y="66"/>
                      <a:pt x="46" y="65"/>
                      <a:pt x="45" y="65"/>
                    </a:cubicBezTo>
                    <a:cubicBezTo>
                      <a:pt x="44" y="65"/>
                      <a:pt x="40" y="66"/>
                      <a:pt x="40" y="66"/>
                    </a:cubicBezTo>
                    <a:cubicBezTo>
                      <a:pt x="42" y="68"/>
                      <a:pt x="47" y="64"/>
                      <a:pt x="49" y="66"/>
                    </a:cubicBezTo>
                    <a:cubicBezTo>
                      <a:pt x="46" y="66"/>
                      <a:pt x="43" y="67"/>
                      <a:pt x="40" y="67"/>
                    </a:cubicBezTo>
                    <a:cubicBezTo>
                      <a:pt x="40" y="67"/>
                      <a:pt x="39" y="68"/>
                      <a:pt x="38" y="67"/>
                    </a:cubicBezTo>
                    <a:cubicBezTo>
                      <a:pt x="38" y="66"/>
                      <a:pt x="35" y="66"/>
                      <a:pt x="34" y="67"/>
                    </a:cubicBezTo>
                    <a:cubicBezTo>
                      <a:pt x="36" y="67"/>
                      <a:pt x="36" y="67"/>
                      <a:pt x="38" y="67"/>
                    </a:cubicBezTo>
                    <a:cubicBezTo>
                      <a:pt x="35" y="68"/>
                      <a:pt x="31" y="67"/>
                      <a:pt x="28" y="69"/>
                    </a:cubicBezTo>
                    <a:cubicBezTo>
                      <a:pt x="25" y="70"/>
                      <a:pt x="23" y="72"/>
                      <a:pt x="19" y="73"/>
                    </a:cubicBezTo>
                    <a:cubicBezTo>
                      <a:pt x="18" y="73"/>
                      <a:pt x="15" y="75"/>
                      <a:pt x="13" y="76"/>
                    </a:cubicBezTo>
                    <a:cubicBezTo>
                      <a:pt x="11" y="78"/>
                      <a:pt x="10" y="74"/>
                      <a:pt x="11" y="72"/>
                    </a:cubicBezTo>
                    <a:cubicBezTo>
                      <a:pt x="11" y="69"/>
                      <a:pt x="12" y="67"/>
                      <a:pt x="13" y="65"/>
                    </a:cubicBezTo>
                    <a:cubicBezTo>
                      <a:pt x="13" y="62"/>
                      <a:pt x="13" y="60"/>
                      <a:pt x="11" y="58"/>
                    </a:cubicBezTo>
                    <a:cubicBezTo>
                      <a:pt x="10" y="57"/>
                      <a:pt x="8" y="57"/>
                      <a:pt x="8" y="55"/>
                    </a:cubicBezTo>
                    <a:cubicBezTo>
                      <a:pt x="8" y="52"/>
                      <a:pt x="1" y="54"/>
                      <a:pt x="2" y="51"/>
                    </a:cubicBezTo>
                    <a:cubicBezTo>
                      <a:pt x="1" y="52"/>
                      <a:pt x="1" y="51"/>
                      <a:pt x="0" y="51"/>
                    </a:cubicBezTo>
                  </a:path>
                </a:pathLst>
              </a:custGeom>
              <a:solidFill>
                <a:srgbClr val="B3B3B3"/>
              </a:solidFill>
              <a:ln w="3175">
                <a:solidFill>
                  <a:schemeClr val="tx1"/>
                </a:solidFill>
                <a:round/>
                <a:headEnd/>
                <a:tailEnd/>
              </a:ln>
            </p:spPr>
            <p:txBody>
              <a:bodyPr/>
              <a:lstStyle/>
              <a:p>
                <a:endParaRPr lang="en-GB" sz="2400" dirty="0"/>
              </a:p>
            </p:txBody>
          </p:sp>
          <p:sp>
            <p:nvSpPr>
              <p:cNvPr id="2096" name="Freeform 3724"/>
              <p:cNvSpPr>
                <a:spLocks/>
              </p:cNvSpPr>
              <p:nvPr/>
            </p:nvSpPr>
            <p:spPr bwMode="auto">
              <a:xfrm>
                <a:off x="2612" y="2080"/>
                <a:ext cx="281" cy="290"/>
              </a:xfrm>
              <a:custGeom>
                <a:avLst/>
                <a:gdLst>
                  <a:gd name="T0" fmla="*/ 1 w 213"/>
                  <a:gd name="T1" fmla="*/ 136 h 220"/>
                  <a:gd name="T2" fmla="*/ 17 w 213"/>
                  <a:gd name="T3" fmla="*/ 123 h 220"/>
                  <a:gd name="T4" fmla="*/ 32 w 213"/>
                  <a:gd name="T5" fmla="*/ 117 h 220"/>
                  <a:gd name="T6" fmla="*/ 45 w 213"/>
                  <a:gd name="T7" fmla="*/ 113 h 220"/>
                  <a:gd name="T8" fmla="*/ 61 w 213"/>
                  <a:gd name="T9" fmla="*/ 103 h 220"/>
                  <a:gd name="T10" fmla="*/ 70 w 213"/>
                  <a:gd name="T11" fmla="*/ 95 h 220"/>
                  <a:gd name="T12" fmla="*/ 73 w 213"/>
                  <a:gd name="T13" fmla="*/ 86 h 220"/>
                  <a:gd name="T14" fmla="*/ 104 w 213"/>
                  <a:gd name="T15" fmla="*/ 80 h 220"/>
                  <a:gd name="T16" fmla="*/ 100 w 213"/>
                  <a:gd name="T17" fmla="*/ 69 h 220"/>
                  <a:gd name="T18" fmla="*/ 99 w 213"/>
                  <a:gd name="T19" fmla="*/ 58 h 220"/>
                  <a:gd name="T20" fmla="*/ 98 w 213"/>
                  <a:gd name="T21" fmla="*/ 47 h 220"/>
                  <a:gd name="T22" fmla="*/ 98 w 213"/>
                  <a:gd name="T23" fmla="*/ 38 h 220"/>
                  <a:gd name="T24" fmla="*/ 102 w 213"/>
                  <a:gd name="T25" fmla="*/ 29 h 220"/>
                  <a:gd name="T26" fmla="*/ 108 w 213"/>
                  <a:gd name="T27" fmla="*/ 24 h 220"/>
                  <a:gd name="T28" fmla="*/ 116 w 213"/>
                  <a:gd name="T29" fmla="*/ 21 h 220"/>
                  <a:gd name="T30" fmla="*/ 142 w 213"/>
                  <a:gd name="T31" fmla="*/ 11 h 220"/>
                  <a:gd name="T32" fmla="*/ 162 w 213"/>
                  <a:gd name="T33" fmla="*/ 7 h 220"/>
                  <a:gd name="T34" fmla="*/ 170 w 213"/>
                  <a:gd name="T35" fmla="*/ 5 h 220"/>
                  <a:gd name="T36" fmla="*/ 190 w 213"/>
                  <a:gd name="T37" fmla="*/ 7 h 220"/>
                  <a:gd name="T38" fmla="*/ 204 w 213"/>
                  <a:gd name="T39" fmla="*/ 3 h 220"/>
                  <a:gd name="T40" fmla="*/ 216 w 213"/>
                  <a:gd name="T41" fmla="*/ 3 h 220"/>
                  <a:gd name="T42" fmla="*/ 224 w 213"/>
                  <a:gd name="T43" fmla="*/ 3 h 220"/>
                  <a:gd name="T44" fmla="*/ 235 w 213"/>
                  <a:gd name="T45" fmla="*/ 4 h 220"/>
                  <a:gd name="T46" fmla="*/ 231 w 213"/>
                  <a:gd name="T47" fmla="*/ 21 h 220"/>
                  <a:gd name="T48" fmla="*/ 222 w 213"/>
                  <a:gd name="T49" fmla="*/ 47 h 220"/>
                  <a:gd name="T50" fmla="*/ 226 w 213"/>
                  <a:gd name="T51" fmla="*/ 63 h 220"/>
                  <a:gd name="T52" fmla="*/ 240 w 213"/>
                  <a:gd name="T53" fmla="*/ 79 h 220"/>
                  <a:gd name="T54" fmla="*/ 247 w 213"/>
                  <a:gd name="T55" fmla="*/ 109 h 220"/>
                  <a:gd name="T56" fmla="*/ 251 w 213"/>
                  <a:gd name="T57" fmla="*/ 124 h 220"/>
                  <a:gd name="T58" fmla="*/ 251 w 213"/>
                  <a:gd name="T59" fmla="*/ 152 h 220"/>
                  <a:gd name="T60" fmla="*/ 247 w 213"/>
                  <a:gd name="T61" fmla="*/ 170 h 220"/>
                  <a:gd name="T62" fmla="*/ 257 w 213"/>
                  <a:gd name="T63" fmla="*/ 199 h 220"/>
                  <a:gd name="T64" fmla="*/ 270 w 213"/>
                  <a:gd name="T65" fmla="*/ 202 h 220"/>
                  <a:gd name="T66" fmla="*/ 278 w 213"/>
                  <a:gd name="T67" fmla="*/ 218 h 220"/>
                  <a:gd name="T68" fmla="*/ 195 w 213"/>
                  <a:gd name="T69" fmla="*/ 279 h 220"/>
                  <a:gd name="T70" fmla="*/ 175 w 213"/>
                  <a:gd name="T71" fmla="*/ 285 h 220"/>
                  <a:gd name="T72" fmla="*/ 160 w 213"/>
                  <a:gd name="T73" fmla="*/ 279 h 220"/>
                  <a:gd name="T74" fmla="*/ 150 w 213"/>
                  <a:gd name="T75" fmla="*/ 272 h 220"/>
                  <a:gd name="T76" fmla="*/ 137 w 213"/>
                  <a:gd name="T77" fmla="*/ 262 h 220"/>
                  <a:gd name="T78" fmla="*/ 132 w 213"/>
                  <a:gd name="T79" fmla="*/ 254 h 220"/>
                  <a:gd name="T80" fmla="*/ 119 w 213"/>
                  <a:gd name="T81" fmla="*/ 244 h 220"/>
                  <a:gd name="T82" fmla="*/ 20 w 213"/>
                  <a:gd name="T83" fmla="*/ 169 h 22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13" h="220">
                    <a:moveTo>
                      <a:pt x="0" y="118"/>
                    </a:moveTo>
                    <a:cubicBezTo>
                      <a:pt x="1" y="103"/>
                      <a:pt x="1" y="103"/>
                      <a:pt x="1" y="103"/>
                    </a:cubicBezTo>
                    <a:cubicBezTo>
                      <a:pt x="0" y="99"/>
                      <a:pt x="7" y="98"/>
                      <a:pt x="9" y="96"/>
                    </a:cubicBezTo>
                    <a:cubicBezTo>
                      <a:pt x="10" y="95"/>
                      <a:pt x="12" y="93"/>
                      <a:pt x="13" y="93"/>
                    </a:cubicBezTo>
                    <a:cubicBezTo>
                      <a:pt x="15" y="93"/>
                      <a:pt x="15" y="91"/>
                      <a:pt x="17" y="90"/>
                    </a:cubicBezTo>
                    <a:cubicBezTo>
                      <a:pt x="20" y="90"/>
                      <a:pt x="22" y="93"/>
                      <a:pt x="24" y="89"/>
                    </a:cubicBezTo>
                    <a:cubicBezTo>
                      <a:pt x="25" y="87"/>
                      <a:pt x="27" y="88"/>
                      <a:pt x="28" y="88"/>
                    </a:cubicBezTo>
                    <a:cubicBezTo>
                      <a:pt x="30" y="87"/>
                      <a:pt x="32" y="87"/>
                      <a:pt x="34" y="86"/>
                    </a:cubicBezTo>
                    <a:cubicBezTo>
                      <a:pt x="38" y="85"/>
                      <a:pt x="38" y="81"/>
                      <a:pt x="41" y="79"/>
                    </a:cubicBezTo>
                    <a:cubicBezTo>
                      <a:pt x="42" y="78"/>
                      <a:pt x="44" y="78"/>
                      <a:pt x="46" y="78"/>
                    </a:cubicBezTo>
                    <a:cubicBezTo>
                      <a:pt x="47" y="77"/>
                      <a:pt x="49" y="75"/>
                      <a:pt x="50" y="75"/>
                    </a:cubicBezTo>
                    <a:cubicBezTo>
                      <a:pt x="51" y="75"/>
                      <a:pt x="55" y="74"/>
                      <a:pt x="53" y="72"/>
                    </a:cubicBezTo>
                    <a:cubicBezTo>
                      <a:pt x="52" y="71"/>
                      <a:pt x="51" y="71"/>
                      <a:pt x="53" y="69"/>
                    </a:cubicBezTo>
                    <a:cubicBezTo>
                      <a:pt x="50" y="68"/>
                      <a:pt x="53" y="65"/>
                      <a:pt x="55" y="65"/>
                    </a:cubicBezTo>
                    <a:cubicBezTo>
                      <a:pt x="57" y="66"/>
                      <a:pt x="60" y="65"/>
                      <a:pt x="61" y="62"/>
                    </a:cubicBezTo>
                    <a:cubicBezTo>
                      <a:pt x="63" y="57"/>
                      <a:pt x="75" y="62"/>
                      <a:pt x="79" y="61"/>
                    </a:cubicBezTo>
                    <a:cubicBezTo>
                      <a:pt x="75" y="59"/>
                      <a:pt x="82" y="57"/>
                      <a:pt x="80" y="55"/>
                    </a:cubicBezTo>
                    <a:cubicBezTo>
                      <a:pt x="78" y="54"/>
                      <a:pt x="77" y="53"/>
                      <a:pt x="76" y="52"/>
                    </a:cubicBezTo>
                    <a:cubicBezTo>
                      <a:pt x="75" y="51"/>
                      <a:pt x="76" y="49"/>
                      <a:pt x="75" y="48"/>
                    </a:cubicBezTo>
                    <a:cubicBezTo>
                      <a:pt x="74" y="46"/>
                      <a:pt x="75" y="45"/>
                      <a:pt x="75" y="44"/>
                    </a:cubicBezTo>
                    <a:cubicBezTo>
                      <a:pt x="75" y="42"/>
                      <a:pt x="74" y="42"/>
                      <a:pt x="74" y="41"/>
                    </a:cubicBezTo>
                    <a:cubicBezTo>
                      <a:pt x="74" y="39"/>
                      <a:pt x="74" y="38"/>
                      <a:pt x="74" y="36"/>
                    </a:cubicBezTo>
                    <a:cubicBezTo>
                      <a:pt x="74" y="35"/>
                      <a:pt x="73" y="33"/>
                      <a:pt x="75" y="32"/>
                    </a:cubicBezTo>
                    <a:cubicBezTo>
                      <a:pt x="73" y="31"/>
                      <a:pt x="74" y="30"/>
                      <a:pt x="74" y="29"/>
                    </a:cubicBezTo>
                    <a:cubicBezTo>
                      <a:pt x="73" y="27"/>
                      <a:pt x="70" y="27"/>
                      <a:pt x="69" y="25"/>
                    </a:cubicBezTo>
                    <a:cubicBezTo>
                      <a:pt x="73" y="25"/>
                      <a:pt x="74" y="24"/>
                      <a:pt x="77" y="22"/>
                    </a:cubicBezTo>
                    <a:cubicBezTo>
                      <a:pt x="78" y="22"/>
                      <a:pt x="79" y="22"/>
                      <a:pt x="80" y="21"/>
                    </a:cubicBezTo>
                    <a:cubicBezTo>
                      <a:pt x="80" y="19"/>
                      <a:pt x="81" y="18"/>
                      <a:pt x="82" y="18"/>
                    </a:cubicBezTo>
                    <a:cubicBezTo>
                      <a:pt x="83" y="17"/>
                      <a:pt x="84" y="16"/>
                      <a:pt x="85" y="17"/>
                    </a:cubicBezTo>
                    <a:cubicBezTo>
                      <a:pt x="86" y="18"/>
                      <a:pt x="87" y="16"/>
                      <a:pt x="88" y="16"/>
                    </a:cubicBezTo>
                    <a:cubicBezTo>
                      <a:pt x="89" y="14"/>
                      <a:pt x="91" y="18"/>
                      <a:pt x="93" y="15"/>
                    </a:cubicBezTo>
                    <a:cubicBezTo>
                      <a:pt x="95" y="10"/>
                      <a:pt x="103" y="8"/>
                      <a:pt x="108" y="8"/>
                    </a:cubicBezTo>
                    <a:cubicBezTo>
                      <a:pt x="111" y="7"/>
                      <a:pt x="114" y="6"/>
                      <a:pt x="117" y="7"/>
                    </a:cubicBezTo>
                    <a:cubicBezTo>
                      <a:pt x="120" y="7"/>
                      <a:pt x="121" y="4"/>
                      <a:pt x="123" y="5"/>
                    </a:cubicBezTo>
                    <a:cubicBezTo>
                      <a:pt x="124" y="5"/>
                      <a:pt x="124" y="5"/>
                      <a:pt x="124" y="4"/>
                    </a:cubicBezTo>
                    <a:cubicBezTo>
                      <a:pt x="125" y="4"/>
                      <a:pt x="128" y="4"/>
                      <a:pt x="129" y="4"/>
                    </a:cubicBezTo>
                    <a:cubicBezTo>
                      <a:pt x="132" y="3"/>
                      <a:pt x="135" y="3"/>
                      <a:pt x="138" y="3"/>
                    </a:cubicBezTo>
                    <a:cubicBezTo>
                      <a:pt x="141" y="3"/>
                      <a:pt x="142" y="4"/>
                      <a:pt x="144" y="5"/>
                    </a:cubicBezTo>
                    <a:cubicBezTo>
                      <a:pt x="146" y="7"/>
                      <a:pt x="147" y="4"/>
                      <a:pt x="150" y="4"/>
                    </a:cubicBezTo>
                    <a:cubicBezTo>
                      <a:pt x="150" y="4"/>
                      <a:pt x="155" y="4"/>
                      <a:pt x="155" y="2"/>
                    </a:cubicBezTo>
                    <a:cubicBezTo>
                      <a:pt x="154" y="0"/>
                      <a:pt x="158" y="2"/>
                      <a:pt x="158" y="2"/>
                    </a:cubicBezTo>
                    <a:cubicBezTo>
                      <a:pt x="160" y="3"/>
                      <a:pt x="163" y="4"/>
                      <a:pt x="164" y="2"/>
                    </a:cubicBezTo>
                    <a:cubicBezTo>
                      <a:pt x="165" y="2"/>
                      <a:pt x="165" y="1"/>
                      <a:pt x="166" y="1"/>
                    </a:cubicBezTo>
                    <a:cubicBezTo>
                      <a:pt x="168" y="1"/>
                      <a:pt x="169" y="2"/>
                      <a:pt x="170" y="2"/>
                    </a:cubicBezTo>
                    <a:cubicBezTo>
                      <a:pt x="169" y="4"/>
                      <a:pt x="172" y="4"/>
                      <a:pt x="173" y="3"/>
                    </a:cubicBezTo>
                    <a:cubicBezTo>
                      <a:pt x="174" y="3"/>
                      <a:pt x="176" y="3"/>
                      <a:pt x="178" y="3"/>
                    </a:cubicBezTo>
                    <a:cubicBezTo>
                      <a:pt x="178" y="5"/>
                      <a:pt x="175" y="6"/>
                      <a:pt x="174" y="8"/>
                    </a:cubicBezTo>
                    <a:cubicBezTo>
                      <a:pt x="178" y="9"/>
                      <a:pt x="174" y="14"/>
                      <a:pt x="175" y="16"/>
                    </a:cubicBezTo>
                    <a:cubicBezTo>
                      <a:pt x="176" y="21"/>
                      <a:pt x="175" y="24"/>
                      <a:pt x="175" y="28"/>
                    </a:cubicBezTo>
                    <a:cubicBezTo>
                      <a:pt x="174" y="31"/>
                      <a:pt x="170" y="34"/>
                      <a:pt x="168" y="36"/>
                    </a:cubicBezTo>
                    <a:cubicBezTo>
                      <a:pt x="166" y="37"/>
                      <a:pt x="167" y="41"/>
                      <a:pt x="168" y="42"/>
                    </a:cubicBezTo>
                    <a:cubicBezTo>
                      <a:pt x="169" y="45"/>
                      <a:pt x="168" y="47"/>
                      <a:pt x="171" y="48"/>
                    </a:cubicBezTo>
                    <a:cubicBezTo>
                      <a:pt x="175" y="50"/>
                      <a:pt x="174" y="55"/>
                      <a:pt x="177" y="57"/>
                    </a:cubicBezTo>
                    <a:cubicBezTo>
                      <a:pt x="179" y="58"/>
                      <a:pt x="180" y="59"/>
                      <a:pt x="182" y="60"/>
                    </a:cubicBezTo>
                    <a:cubicBezTo>
                      <a:pt x="183" y="62"/>
                      <a:pt x="184" y="65"/>
                      <a:pt x="184" y="68"/>
                    </a:cubicBezTo>
                    <a:cubicBezTo>
                      <a:pt x="185" y="73"/>
                      <a:pt x="187" y="78"/>
                      <a:pt x="187" y="83"/>
                    </a:cubicBezTo>
                    <a:cubicBezTo>
                      <a:pt x="187" y="84"/>
                      <a:pt x="184" y="84"/>
                      <a:pt x="186" y="86"/>
                    </a:cubicBezTo>
                    <a:cubicBezTo>
                      <a:pt x="188" y="88"/>
                      <a:pt x="189" y="91"/>
                      <a:pt x="190" y="94"/>
                    </a:cubicBezTo>
                    <a:cubicBezTo>
                      <a:pt x="192" y="104"/>
                      <a:pt x="189" y="104"/>
                      <a:pt x="190" y="109"/>
                    </a:cubicBezTo>
                    <a:cubicBezTo>
                      <a:pt x="191" y="111"/>
                      <a:pt x="191" y="113"/>
                      <a:pt x="190" y="115"/>
                    </a:cubicBezTo>
                    <a:cubicBezTo>
                      <a:pt x="189" y="118"/>
                      <a:pt x="190" y="121"/>
                      <a:pt x="191" y="123"/>
                    </a:cubicBezTo>
                    <a:cubicBezTo>
                      <a:pt x="192" y="127"/>
                      <a:pt x="190" y="127"/>
                      <a:pt x="187" y="129"/>
                    </a:cubicBezTo>
                    <a:cubicBezTo>
                      <a:pt x="184" y="132"/>
                      <a:pt x="189" y="137"/>
                      <a:pt x="190" y="139"/>
                    </a:cubicBezTo>
                    <a:cubicBezTo>
                      <a:pt x="193" y="143"/>
                      <a:pt x="192" y="148"/>
                      <a:pt x="195" y="151"/>
                    </a:cubicBezTo>
                    <a:cubicBezTo>
                      <a:pt x="196" y="153"/>
                      <a:pt x="198" y="151"/>
                      <a:pt x="199" y="151"/>
                    </a:cubicBezTo>
                    <a:cubicBezTo>
                      <a:pt x="201" y="151"/>
                      <a:pt x="203" y="153"/>
                      <a:pt x="205" y="153"/>
                    </a:cubicBezTo>
                    <a:cubicBezTo>
                      <a:pt x="209" y="155"/>
                      <a:pt x="210" y="158"/>
                      <a:pt x="211" y="162"/>
                    </a:cubicBezTo>
                    <a:cubicBezTo>
                      <a:pt x="212" y="163"/>
                      <a:pt x="213" y="164"/>
                      <a:pt x="211" y="165"/>
                    </a:cubicBezTo>
                    <a:cubicBezTo>
                      <a:pt x="191" y="177"/>
                      <a:pt x="171" y="190"/>
                      <a:pt x="155" y="206"/>
                    </a:cubicBezTo>
                    <a:cubicBezTo>
                      <a:pt x="154" y="208"/>
                      <a:pt x="151" y="211"/>
                      <a:pt x="148" y="212"/>
                    </a:cubicBezTo>
                    <a:cubicBezTo>
                      <a:pt x="146" y="213"/>
                      <a:pt x="144" y="213"/>
                      <a:pt x="142" y="214"/>
                    </a:cubicBezTo>
                    <a:cubicBezTo>
                      <a:pt x="139" y="214"/>
                      <a:pt x="136" y="215"/>
                      <a:pt x="133" y="216"/>
                    </a:cubicBezTo>
                    <a:cubicBezTo>
                      <a:pt x="132" y="216"/>
                      <a:pt x="120" y="220"/>
                      <a:pt x="120" y="216"/>
                    </a:cubicBezTo>
                    <a:cubicBezTo>
                      <a:pt x="120" y="214"/>
                      <a:pt x="122" y="214"/>
                      <a:pt x="121" y="212"/>
                    </a:cubicBezTo>
                    <a:cubicBezTo>
                      <a:pt x="121" y="211"/>
                      <a:pt x="122" y="208"/>
                      <a:pt x="121" y="208"/>
                    </a:cubicBezTo>
                    <a:cubicBezTo>
                      <a:pt x="119" y="207"/>
                      <a:pt x="116" y="206"/>
                      <a:pt x="114" y="206"/>
                    </a:cubicBezTo>
                    <a:cubicBezTo>
                      <a:pt x="113" y="206"/>
                      <a:pt x="111" y="203"/>
                      <a:pt x="111" y="203"/>
                    </a:cubicBezTo>
                    <a:cubicBezTo>
                      <a:pt x="106" y="204"/>
                      <a:pt x="105" y="199"/>
                      <a:pt x="104" y="199"/>
                    </a:cubicBezTo>
                    <a:cubicBezTo>
                      <a:pt x="103" y="198"/>
                      <a:pt x="101" y="198"/>
                      <a:pt x="100" y="197"/>
                    </a:cubicBezTo>
                    <a:cubicBezTo>
                      <a:pt x="99" y="196"/>
                      <a:pt x="100" y="194"/>
                      <a:pt x="100" y="193"/>
                    </a:cubicBezTo>
                    <a:cubicBezTo>
                      <a:pt x="99" y="192"/>
                      <a:pt x="97" y="190"/>
                      <a:pt x="96" y="190"/>
                    </a:cubicBezTo>
                    <a:cubicBezTo>
                      <a:pt x="94" y="188"/>
                      <a:pt x="92" y="187"/>
                      <a:pt x="90" y="185"/>
                    </a:cubicBezTo>
                    <a:cubicBezTo>
                      <a:pt x="85" y="181"/>
                      <a:pt x="80" y="177"/>
                      <a:pt x="75" y="173"/>
                    </a:cubicBezTo>
                    <a:cubicBezTo>
                      <a:pt x="55" y="158"/>
                      <a:pt x="36" y="143"/>
                      <a:pt x="15" y="128"/>
                    </a:cubicBezTo>
                    <a:cubicBezTo>
                      <a:pt x="10" y="125"/>
                      <a:pt x="5" y="122"/>
                      <a:pt x="0" y="118"/>
                    </a:cubicBezTo>
                  </a:path>
                </a:pathLst>
              </a:custGeom>
              <a:solidFill>
                <a:srgbClr val="B3B3B3"/>
              </a:solidFill>
              <a:ln w="3175">
                <a:solidFill>
                  <a:schemeClr val="tx1"/>
                </a:solidFill>
                <a:round/>
                <a:headEnd/>
                <a:tailEnd/>
              </a:ln>
            </p:spPr>
            <p:txBody>
              <a:bodyPr/>
              <a:lstStyle/>
              <a:p>
                <a:endParaRPr lang="en-GB" sz="2400" dirty="0"/>
              </a:p>
            </p:txBody>
          </p:sp>
        </p:grpSp>
        <p:grpSp>
          <p:nvGrpSpPr>
            <p:cNvPr id="8" name="Group 3926"/>
            <p:cNvGrpSpPr>
              <a:grpSpLocks/>
            </p:cNvGrpSpPr>
            <p:nvPr/>
          </p:nvGrpSpPr>
          <p:grpSpPr bwMode="auto">
            <a:xfrm>
              <a:off x="1862217" y="2543148"/>
              <a:ext cx="6170876" cy="2965422"/>
              <a:chOff x="1173" y="1602"/>
              <a:chExt cx="3887" cy="1868"/>
            </a:xfrm>
          </p:grpSpPr>
          <p:sp>
            <p:nvSpPr>
              <p:cNvPr id="1698" name="Freeform 3726"/>
              <p:cNvSpPr>
                <a:spLocks/>
              </p:cNvSpPr>
              <p:nvPr/>
            </p:nvSpPr>
            <p:spPr bwMode="auto">
              <a:xfrm>
                <a:off x="2815" y="1913"/>
                <a:ext cx="57" cy="33"/>
              </a:xfrm>
              <a:custGeom>
                <a:avLst/>
                <a:gdLst>
                  <a:gd name="T0" fmla="*/ 0 w 43"/>
                  <a:gd name="T1" fmla="*/ 25 h 25"/>
                  <a:gd name="T2" fmla="*/ 1 w 43"/>
                  <a:gd name="T3" fmla="*/ 24 h 25"/>
                  <a:gd name="T4" fmla="*/ 1 w 43"/>
                  <a:gd name="T5" fmla="*/ 20 h 25"/>
                  <a:gd name="T6" fmla="*/ 5 w 43"/>
                  <a:gd name="T7" fmla="*/ 16 h 25"/>
                  <a:gd name="T8" fmla="*/ 9 w 43"/>
                  <a:gd name="T9" fmla="*/ 11 h 25"/>
                  <a:gd name="T10" fmla="*/ 13 w 43"/>
                  <a:gd name="T11" fmla="*/ 7 h 25"/>
                  <a:gd name="T12" fmla="*/ 12 w 43"/>
                  <a:gd name="T13" fmla="*/ 5 h 25"/>
                  <a:gd name="T14" fmla="*/ 15 w 43"/>
                  <a:gd name="T15" fmla="*/ 5 h 25"/>
                  <a:gd name="T16" fmla="*/ 21 w 43"/>
                  <a:gd name="T17" fmla="*/ 3 h 25"/>
                  <a:gd name="T18" fmla="*/ 25 w 43"/>
                  <a:gd name="T19" fmla="*/ 4 h 25"/>
                  <a:gd name="T20" fmla="*/ 28 w 43"/>
                  <a:gd name="T21" fmla="*/ 3 h 25"/>
                  <a:gd name="T22" fmla="*/ 33 w 43"/>
                  <a:gd name="T23" fmla="*/ 1 h 25"/>
                  <a:gd name="T24" fmla="*/ 32 w 43"/>
                  <a:gd name="T25" fmla="*/ 0 h 25"/>
                  <a:gd name="T26" fmla="*/ 34 w 43"/>
                  <a:gd name="T27" fmla="*/ 1 h 25"/>
                  <a:gd name="T28" fmla="*/ 38 w 43"/>
                  <a:gd name="T29" fmla="*/ 1 h 25"/>
                  <a:gd name="T30" fmla="*/ 45 w 43"/>
                  <a:gd name="T31" fmla="*/ 4 h 25"/>
                  <a:gd name="T32" fmla="*/ 44 w 43"/>
                  <a:gd name="T33" fmla="*/ 12 h 25"/>
                  <a:gd name="T34" fmla="*/ 52 w 43"/>
                  <a:gd name="T35" fmla="*/ 15 h 25"/>
                  <a:gd name="T36" fmla="*/ 53 w 43"/>
                  <a:gd name="T37" fmla="*/ 13 h 25"/>
                  <a:gd name="T38" fmla="*/ 56 w 43"/>
                  <a:gd name="T39" fmla="*/ 12 h 25"/>
                  <a:gd name="T40" fmla="*/ 56 w 43"/>
                  <a:gd name="T41" fmla="*/ 16 h 25"/>
                  <a:gd name="T42" fmla="*/ 56 w 43"/>
                  <a:gd name="T43" fmla="*/ 20 h 25"/>
                  <a:gd name="T44" fmla="*/ 54 w 43"/>
                  <a:gd name="T45" fmla="*/ 18 h 25"/>
                  <a:gd name="T46" fmla="*/ 52 w 43"/>
                  <a:gd name="T47" fmla="*/ 18 h 25"/>
                  <a:gd name="T48" fmla="*/ 52 w 43"/>
                  <a:gd name="T49" fmla="*/ 21 h 25"/>
                  <a:gd name="T50" fmla="*/ 52 w 43"/>
                  <a:gd name="T51" fmla="*/ 24 h 25"/>
                  <a:gd name="T52" fmla="*/ 48 w 43"/>
                  <a:gd name="T53" fmla="*/ 22 h 25"/>
                  <a:gd name="T54" fmla="*/ 44 w 43"/>
                  <a:gd name="T55" fmla="*/ 21 h 25"/>
                  <a:gd name="T56" fmla="*/ 41 w 43"/>
                  <a:gd name="T57" fmla="*/ 21 h 25"/>
                  <a:gd name="T58" fmla="*/ 40 w 43"/>
                  <a:gd name="T59" fmla="*/ 25 h 25"/>
                  <a:gd name="T60" fmla="*/ 36 w 43"/>
                  <a:gd name="T61" fmla="*/ 28 h 25"/>
                  <a:gd name="T62" fmla="*/ 33 w 43"/>
                  <a:gd name="T63" fmla="*/ 25 h 25"/>
                  <a:gd name="T64" fmla="*/ 30 w 43"/>
                  <a:gd name="T65" fmla="*/ 21 h 25"/>
                  <a:gd name="T66" fmla="*/ 27 w 43"/>
                  <a:gd name="T67" fmla="*/ 24 h 25"/>
                  <a:gd name="T68" fmla="*/ 23 w 43"/>
                  <a:gd name="T69" fmla="*/ 29 h 25"/>
                  <a:gd name="T70" fmla="*/ 19 w 43"/>
                  <a:gd name="T71" fmla="*/ 29 h 25"/>
                  <a:gd name="T72" fmla="*/ 12 w 43"/>
                  <a:gd name="T73" fmla="*/ 28 h 25"/>
                  <a:gd name="T74" fmla="*/ 11 w 43"/>
                  <a:gd name="T75" fmla="*/ 24 h 25"/>
                  <a:gd name="T76" fmla="*/ 7 w 43"/>
                  <a:gd name="T77" fmla="*/ 21 h 25"/>
                  <a:gd name="T78" fmla="*/ 0 w 43"/>
                  <a:gd name="T79" fmla="*/ 25 h 2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43" h="25">
                    <a:moveTo>
                      <a:pt x="0" y="19"/>
                    </a:moveTo>
                    <a:cubicBezTo>
                      <a:pt x="0" y="19"/>
                      <a:pt x="0" y="18"/>
                      <a:pt x="1" y="18"/>
                    </a:cubicBezTo>
                    <a:cubicBezTo>
                      <a:pt x="1" y="17"/>
                      <a:pt x="1" y="16"/>
                      <a:pt x="1" y="15"/>
                    </a:cubicBezTo>
                    <a:cubicBezTo>
                      <a:pt x="1" y="14"/>
                      <a:pt x="4" y="13"/>
                      <a:pt x="4" y="12"/>
                    </a:cubicBezTo>
                    <a:cubicBezTo>
                      <a:pt x="4" y="11"/>
                      <a:pt x="5" y="10"/>
                      <a:pt x="7" y="8"/>
                    </a:cubicBezTo>
                    <a:cubicBezTo>
                      <a:pt x="8" y="8"/>
                      <a:pt x="9" y="6"/>
                      <a:pt x="10" y="5"/>
                    </a:cubicBezTo>
                    <a:cubicBezTo>
                      <a:pt x="9" y="5"/>
                      <a:pt x="9" y="5"/>
                      <a:pt x="9" y="4"/>
                    </a:cubicBezTo>
                    <a:cubicBezTo>
                      <a:pt x="9" y="3"/>
                      <a:pt x="10" y="3"/>
                      <a:pt x="11" y="4"/>
                    </a:cubicBezTo>
                    <a:cubicBezTo>
                      <a:pt x="13" y="5"/>
                      <a:pt x="14" y="2"/>
                      <a:pt x="16" y="2"/>
                    </a:cubicBezTo>
                    <a:cubicBezTo>
                      <a:pt x="15" y="3"/>
                      <a:pt x="17" y="3"/>
                      <a:pt x="19" y="3"/>
                    </a:cubicBezTo>
                    <a:cubicBezTo>
                      <a:pt x="20" y="3"/>
                      <a:pt x="21" y="2"/>
                      <a:pt x="21" y="2"/>
                    </a:cubicBezTo>
                    <a:cubicBezTo>
                      <a:pt x="23" y="3"/>
                      <a:pt x="24" y="3"/>
                      <a:pt x="25" y="1"/>
                    </a:cubicBezTo>
                    <a:cubicBezTo>
                      <a:pt x="23" y="2"/>
                      <a:pt x="23" y="1"/>
                      <a:pt x="24" y="0"/>
                    </a:cubicBezTo>
                    <a:cubicBezTo>
                      <a:pt x="25" y="0"/>
                      <a:pt x="25" y="0"/>
                      <a:pt x="26" y="1"/>
                    </a:cubicBezTo>
                    <a:cubicBezTo>
                      <a:pt x="27" y="1"/>
                      <a:pt x="29" y="1"/>
                      <a:pt x="29" y="1"/>
                    </a:cubicBezTo>
                    <a:cubicBezTo>
                      <a:pt x="31" y="2"/>
                      <a:pt x="33" y="2"/>
                      <a:pt x="34" y="3"/>
                    </a:cubicBezTo>
                    <a:cubicBezTo>
                      <a:pt x="36" y="5"/>
                      <a:pt x="33" y="7"/>
                      <a:pt x="33" y="9"/>
                    </a:cubicBezTo>
                    <a:cubicBezTo>
                      <a:pt x="36" y="8"/>
                      <a:pt x="36" y="10"/>
                      <a:pt x="39" y="11"/>
                    </a:cubicBezTo>
                    <a:cubicBezTo>
                      <a:pt x="39" y="11"/>
                      <a:pt x="40" y="11"/>
                      <a:pt x="40" y="10"/>
                    </a:cubicBezTo>
                    <a:cubicBezTo>
                      <a:pt x="41" y="10"/>
                      <a:pt x="41" y="9"/>
                      <a:pt x="42" y="9"/>
                    </a:cubicBezTo>
                    <a:cubicBezTo>
                      <a:pt x="43" y="10"/>
                      <a:pt x="42" y="11"/>
                      <a:pt x="42" y="12"/>
                    </a:cubicBezTo>
                    <a:cubicBezTo>
                      <a:pt x="42" y="13"/>
                      <a:pt x="43" y="14"/>
                      <a:pt x="42" y="15"/>
                    </a:cubicBezTo>
                    <a:cubicBezTo>
                      <a:pt x="41" y="15"/>
                      <a:pt x="41" y="14"/>
                      <a:pt x="41" y="14"/>
                    </a:cubicBezTo>
                    <a:cubicBezTo>
                      <a:pt x="40" y="14"/>
                      <a:pt x="40" y="13"/>
                      <a:pt x="39" y="14"/>
                    </a:cubicBezTo>
                    <a:cubicBezTo>
                      <a:pt x="39" y="14"/>
                      <a:pt x="38" y="16"/>
                      <a:pt x="39" y="16"/>
                    </a:cubicBezTo>
                    <a:cubicBezTo>
                      <a:pt x="40" y="17"/>
                      <a:pt x="39" y="17"/>
                      <a:pt x="39" y="18"/>
                    </a:cubicBezTo>
                    <a:cubicBezTo>
                      <a:pt x="38" y="18"/>
                      <a:pt x="38" y="16"/>
                      <a:pt x="36" y="17"/>
                    </a:cubicBezTo>
                    <a:cubicBezTo>
                      <a:pt x="34" y="17"/>
                      <a:pt x="34" y="17"/>
                      <a:pt x="33" y="16"/>
                    </a:cubicBezTo>
                    <a:cubicBezTo>
                      <a:pt x="33" y="16"/>
                      <a:pt x="31" y="14"/>
                      <a:pt x="31" y="16"/>
                    </a:cubicBezTo>
                    <a:cubicBezTo>
                      <a:pt x="31" y="17"/>
                      <a:pt x="31" y="18"/>
                      <a:pt x="30" y="19"/>
                    </a:cubicBezTo>
                    <a:cubicBezTo>
                      <a:pt x="28" y="21"/>
                      <a:pt x="29" y="25"/>
                      <a:pt x="27" y="21"/>
                    </a:cubicBezTo>
                    <a:cubicBezTo>
                      <a:pt x="26" y="20"/>
                      <a:pt x="25" y="20"/>
                      <a:pt x="25" y="19"/>
                    </a:cubicBezTo>
                    <a:cubicBezTo>
                      <a:pt x="23" y="18"/>
                      <a:pt x="24" y="16"/>
                      <a:pt x="23" y="16"/>
                    </a:cubicBezTo>
                    <a:cubicBezTo>
                      <a:pt x="22" y="16"/>
                      <a:pt x="21" y="17"/>
                      <a:pt x="20" y="18"/>
                    </a:cubicBezTo>
                    <a:cubicBezTo>
                      <a:pt x="21" y="19"/>
                      <a:pt x="18" y="22"/>
                      <a:pt x="17" y="22"/>
                    </a:cubicBezTo>
                    <a:cubicBezTo>
                      <a:pt x="16" y="21"/>
                      <a:pt x="15" y="22"/>
                      <a:pt x="14" y="22"/>
                    </a:cubicBezTo>
                    <a:cubicBezTo>
                      <a:pt x="12" y="22"/>
                      <a:pt x="11" y="22"/>
                      <a:pt x="9" y="21"/>
                    </a:cubicBezTo>
                    <a:cubicBezTo>
                      <a:pt x="9" y="20"/>
                      <a:pt x="7" y="19"/>
                      <a:pt x="8" y="18"/>
                    </a:cubicBezTo>
                    <a:cubicBezTo>
                      <a:pt x="8" y="16"/>
                      <a:pt x="7" y="16"/>
                      <a:pt x="5" y="16"/>
                    </a:cubicBezTo>
                    <a:cubicBezTo>
                      <a:pt x="2" y="16"/>
                      <a:pt x="3" y="19"/>
                      <a:pt x="0" y="19"/>
                    </a:cubicBezTo>
                  </a:path>
                </a:pathLst>
              </a:custGeom>
              <a:solidFill>
                <a:srgbClr val="B3B3B3"/>
              </a:solidFill>
              <a:ln w="3175">
                <a:solidFill>
                  <a:schemeClr val="tx1"/>
                </a:solidFill>
                <a:round/>
                <a:headEnd/>
                <a:tailEnd/>
              </a:ln>
            </p:spPr>
            <p:txBody>
              <a:bodyPr/>
              <a:lstStyle/>
              <a:p>
                <a:endParaRPr lang="en-GB" sz="2400" dirty="0"/>
              </a:p>
            </p:txBody>
          </p:sp>
          <p:sp>
            <p:nvSpPr>
              <p:cNvPr id="1699" name="Freeform 3727"/>
              <p:cNvSpPr>
                <a:spLocks/>
              </p:cNvSpPr>
              <p:nvPr/>
            </p:nvSpPr>
            <p:spPr bwMode="auto">
              <a:xfrm>
                <a:off x="2843" y="2461"/>
                <a:ext cx="109" cy="181"/>
              </a:xfrm>
              <a:custGeom>
                <a:avLst/>
                <a:gdLst>
                  <a:gd name="T0" fmla="*/ 5 w 83"/>
                  <a:gd name="T1" fmla="*/ 126 h 137"/>
                  <a:gd name="T2" fmla="*/ 8 w 83"/>
                  <a:gd name="T3" fmla="*/ 114 h 137"/>
                  <a:gd name="T4" fmla="*/ 18 w 83"/>
                  <a:gd name="T5" fmla="*/ 103 h 137"/>
                  <a:gd name="T6" fmla="*/ 28 w 83"/>
                  <a:gd name="T7" fmla="*/ 98 h 137"/>
                  <a:gd name="T8" fmla="*/ 35 w 83"/>
                  <a:gd name="T9" fmla="*/ 99 h 137"/>
                  <a:gd name="T10" fmla="*/ 41 w 83"/>
                  <a:gd name="T11" fmla="*/ 106 h 137"/>
                  <a:gd name="T12" fmla="*/ 47 w 83"/>
                  <a:gd name="T13" fmla="*/ 95 h 137"/>
                  <a:gd name="T14" fmla="*/ 53 w 83"/>
                  <a:gd name="T15" fmla="*/ 81 h 137"/>
                  <a:gd name="T16" fmla="*/ 55 w 83"/>
                  <a:gd name="T17" fmla="*/ 71 h 137"/>
                  <a:gd name="T18" fmla="*/ 62 w 83"/>
                  <a:gd name="T19" fmla="*/ 59 h 137"/>
                  <a:gd name="T20" fmla="*/ 67 w 83"/>
                  <a:gd name="T21" fmla="*/ 49 h 137"/>
                  <a:gd name="T22" fmla="*/ 71 w 83"/>
                  <a:gd name="T23" fmla="*/ 41 h 137"/>
                  <a:gd name="T24" fmla="*/ 77 w 83"/>
                  <a:gd name="T25" fmla="*/ 29 h 137"/>
                  <a:gd name="T26" fmla="*/ 85 w 83"/>
                  <a:gd name="T27" fmla="*/ 20 h 137"/>
                  <a:gd name="T28" fmla="*/ 81 w 83"/>
                  <a:gd name="T29" fmla="*/ 12 h 137"/>
                  <a:gd name="T30" fmla="*/ 79 w 83"/>
                  <a:gd name="T31" fmla="*/ 0 h 137"/>
                  <a:gd name="T32" fmla="*/ 88 w 83"/>
                  <a:gd name="T33" fmla="*/ 7 h 137"/>
                  <a:gd name="T34" fmla="*/ 92 w 83"/>
                  <a:gd name="T35" fmla="*/ 16 h 137"/>
                  <a:gd name="T36" fmla="*/ 101 w 83"/>
                  <a:gd name="T37" fmla="*/ 49 h 137"/>
                  <a:gd name="T38" fmla="*/ 89 w 83"/>
                  <a:gd name="T39" fmla="*/ 49 h 137"/>
                  <a:gd name="T40" fmla="*/ 81 w 83"/>
                  <a:gd name="T41" fmla="*/ 59 h 137"/>
                  <a:gd name="T42" fmla="*/ 95 w 83"/>
                  <a:gd name="T43" fmla="*/ 74 h 137"/>
                  <a:gd name="T44" fmla="*/ 96 w 83"/>
                  <a:gd name="T45" fmla="*/ 90 h 137"/>
                  <a:gd name="T46" fmla="*/ 91 w 83"/>
                  <a:gd name="T47" fmla="*/ 102 h 137"/>
                  <a:gd name="T48" fmla="*/ 84 w 83"/>
                  <a:gd name="T49" fmla="*/ 112 h 137"/>
                  <a:gd name="T50" fmla="*/ 85 w 83"/>
                  <a:gd name="T51" fmla="*/ 123 h 137"/>
                  <a:gd name="T52" fmla="*/ 89 w 83"/>
                  <a:gd name="T53" fmla="*/ 135 h 137"/>
                  <a:gd name="T54" fmla="*/ 95 w 83"/>
                  <a:gd name="T55" fmla="*/ 143 h 137"/>
                  <a:gd name="T56" fmla="*/ 106 w 83"/>
                  <a:gd name="T57" fmla="*/ 160 h 137"/>
                  <a:gd name="T58" fmla="*/ 109 w 83"/>
                  <a:gd name="T59" fmla="*/ 172 h 137"/>
                  <a:gd name="T60" fmla="*/ 100 w 83"/>
                  <a:gd name="T61" fmla="*/ 177 h 137"/>
                  <a:gd name="T62" fmla="*/ 91 w 83"/>
                  <a:gd name="T63" fmla="*/ 174 h 137"/>
                  <a:gd name="T64" fmla="*/ 79 w 83"/>
                  <a:gd name="T65" fmla="*/ 173 h 137"/>
                  <a:gd name="T66" fmla="*/ 68 w 83"/>
                  <a:gd name="T67" fmla="*/ 173 h 137"/>
                  <a:gd name="T68" fmla="*/ 59 w 83"/>
                  <a:gd name="T69" fmla="*/ 172 h 137"/>
                  <a:gd name="T70" fmla="*/ 42 w 83"/>
                  <a:gd name="T71" fmla="*/ 170 h 137"/>
                  <a:gd name="T72" fmla="*/ 34 w 83"/>
                  <a:gd name="T73" fmla="*/ 173 h 137"/>
                  <a:gd name="T74" fmla="*/ 20 w 83"/>
                  <a:gd name="T75" fmla="*/ 164 h 137"/>
                  <a:gd name="T76" fmla="*/ 20 w 83"/>
                  <a:gd name="T77" fmla="*/ 149 h 137"/>
                  <a:gd name="T78" fmla="*/ 17 w 83"/>
                  <a:gd name="T79" fmla="*/ 144 h 137"/>
                  <a:gd name="T80" fmla="*/ 14 w 83"/>
                  <a:gd name="T81" fmla="*/ 143 h 137"/>
                  <a:gd name="T82" fmla="*/ 14 w 83"/>
                  <a:gd name="T83" fmla="*/ 145 h 137"/>
                  <a:gd name="T84" fmla="*/ 8 w 83"/>
                  <a:gd name="T85" fmla="*/ 141 h 137"/>
                  <a:gd name="T86" fmla="*/ 4 w 83"/>
                  <a:gd name="T87" fmla="*/ 133 h 137"/>
                  <a:gd name="T88" fmla="*/ 3 w 83"/>
                  <a:gd name="T89" fmla="*/ 131 h 13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83" h="137">
                    <a:moveTo>
                      <a:pt x="2" y="99"/>
                    </a:moveTo>
                    <a:cubicBezTo>
                      <a:pt x="3" y="98"/>
                      <a:pt x="4" y="96"/>
                      <a:pt x="4" y="95"/>
                    </a:cubicBezTo>
                    <a:cubicBezTo>
                      <a:pt x="4" y="93"/>
                      <a:pt x="6" y="90"/>
                      <a:pt x="6" y="89"/>
                    </a:cubicBezTo>
                    <a:cubicBezTo>
                      <a:pt x="5" y="88"/>
                      <a:pt x="5" y="88"/>
                      <a:pt x="6" y="86"/>
                    </a:cubicBezTo>
                    <a:cubicBezTo>
                      <a:pt x="8" y="84"/>
                      <a:pt x="10" y="82"/>
                      <a:pt x="11" y="80"/>
                    </a:cubicBezTo>
                    <a:cubicBezTo>
                      <a:pt x="12" y="80"/>
                      <a:pt x="14" y="79"/>
                      <a:pt x="14" y="78"/>
                    </a:cubicBezTo>
                    <a:cubicBezTo>
                      <a:pt x="15" y="77"/>
                      <a:pt x="16" y="74"/>
                      <a:pt x="18" y="73"/>
                    </a:cubicBezTo>
                    <a:cubicBezTo>
                      <a:pt x="19" y="73"/>
                      <a:pt x="20" y="75"/>
                      <a:pt x="21" y="74"/>
                    </a:cubicBezTo>
                    <a:cubicBezTo>
                      <a:pt x="23" y="74"/>
                      <a:pt x="23" y="72"/>
                      <a:pt x="23" y="71"/>
                    </a:cubicBezTo>
                    <a:cubicBezTo>
                      <a:pt x="23" y="72"/>
                      <a:pt x="26" y="75"/>
                      <a:pt x="27" y="75"/>
                    </a:cubicBezTo>
                    <a:cubicBezTo>
                      <a:pt x="28" y="76"/>
                      <a:pt x="29" y="77"/>
                      <a:pt x="28" y="78"/>
                    </a:cubicBezTo>
                    <a:cubicBezTo>
                      <a:pt x="28" y="79"/>
                      <a:pt x="29" y="80"/>
                      <a:pt x="31" y="80"/>
                    </a:cubicBezTo>
                    <a:cubicBezTo>
                      <a:pt x="31" y="79"/>
                      <a:pt x="34" y="77"/>
                      <a:pt x="33" y="75"/>
                    </a:cubicBezTo>
                    <a:cubicBezTo>
                      <a:pt x="33" y="74"/>
                      <a:pt x="35" y="73"/>
                      <a:pt x="36" y="72"/>
                    </a:cubicBezTo>
                    <a:cubicBezTo>
                      <a:pt x="37" y="71"/>
                      <a:pt x="36" y="70"/>
                      <a:pt x="36" y="69"/>
                    </a:cubicBezTo>
                    <a:cubicBezTo>
                      <a:pt x="38" y="66"/>
                      <a:pt x="39" y="64"/>
                      <a:pt x="40" y="61"/>
                    </a:cubicBezTo>
                    <a:cubicBezTo>
                      <a:pt x="41" y="59"/>
                      <a:pt x="40" y="58"/>
                      <a:pt x="41" y="56"/>
                    </a:cubicBezTo>
                    <a:cubicBezTo>
                      <a:pt x="41" y="55"/>
                      <a:pt x="42" y="55"/>
                      <a:pt x="42" y="54"/>
                    </a:cubicBezTo>
                    <a:cubicBezTo>
                      <a:pt x="42" y="53"/>
                      <a:pt x="46" y="54"/>
                      <a:pt x="47" y="50"/>
                    </a:cubicBezTo>
                    <a:cubicBezTo>
                      <a:pt x="47" y="49"/>
                      <a:pt x="48" y="45"/>
                      <a:pt x="47" y="45"/>
                    </a:cubicBezTo>
                    <a:cubicBezTo>
                      <a:pt x="49" y="44"/>
                      <a:pt x="51" y="43"/>
                      <a:pt x="51" y="41"/>
                    </a:cubicBezTo>
                    <a:cubicBezTo>
                      <a:pt x="52" y="39"/>
                      <a:pt x="51" y="38"/>
                      <a:pt x="51" y="37"/>
                    </a:cubicBezTo>
                    <a:cubicBezTo>
                      <a:pt x="51" y="36"/>
                      <a:pt x="53" y="36"/>
                      <a:pt x="53" y="35"/>
                    </a:cubicBezTo>
                    <a:cubicBezTo>
                      <a:pt x="54" y="34"/>
                      <a:pt x="54" y="32"/>
                      <a:pt x="54" y="31"/>
                    </a:cubicBezTo>
                    <a:cubicBezTo>
                      <a:pt x="55" y="29"/>
                      <a:pt x="55" y="28"/>
                      <a:pt x="56" y="27"/>
                    </a:cubicBezTo>
                    <a:cubicBezTo>
                      <a:pt x="56" y="25"/>
                      <a:pt x="57" y="22"/>
                      <a:pt x="59" y="22"/>
                    </a:cubicBezTo>
                    <a:cubicBezTo>
                      <a:pt x="60" y="21"/>
                      <a:pt x="65" y="21"/>
                      <a:pt x="66" y="18"/>
                    </a:cubicBezTo>
                    <a:cubicBezTo>
                      <a:pt x="66" y="17"/>
                      <a:pt x="65" y="16"/>
                      <a:pt x="65" y="15"/>
                    </a:cubicBezTo>
                    <a:cubicBezTo>
                      <a:pt x="66" y="14"/>
                      <a:pt x="66" y="13"/>
                      <a:pt x="66" y="11"/>
                    </a:cubicBezTo>
                    <a:cubicBezTo>
                      <a:pt x="66" y="10"/>
                      <a:pt x="63" y="8"/>
                      <a:pt x="62" y="9"/>
                    </a:cubicBezTo>
                    <a:cubicBezTo>
                      <a:pt x="62" y="9"/>
                      <a:pt x="61" y="7"/>
                      <a:pt x="60" y="5"/>
                    </a:cubicBezTo>
                    <a:cubicBezTo>
                      <a:pt x="60" y="2"/>
                      <a:pt x="60" y="1"/>
                      <a:pt x="60" y="0"/>
                    </a:cubicBezTo>
                    <a:cubicBezTo>
                      <a:pt x="61" y="0"/>
                      <a:pt x="63" y="0"/>
                      <a:pt x="64" y="1"/>
                    </a:cubicBezTo>
                    <a:cubicBezTo>
                      <a:pt x="65" y="2"/>
                      <a:pt x="64" y="4"/>
                      <a:pt x="67" y="5"/>
                    </a:cubicBezTo>
                    <a:cubicBezTo>
                      <a:pt x="68" y="5"/>
                      <a:pt x="69" y="9"/>
                      <a:pt x="69" y="10"/>
                    </a:cubicBezTo>
                    <a:cubicBezTo>
                      <a:pt x="69" y="11"/>
                      <a:pt x="68" y="10"/>
                      <a:pt x="70" y="12"/>
                    </a:cubicBezTo>
                    <a:cubicBezTo>
                      <a:pt x="72" y="14"/>
                      <a:pt x="70" y="22"/>
                      <a:pt x="70" y="25"/>
                    </a:cubicBezTo>
                    <a:cubicBezTo>
                      <a:pt x="70" y="29"/>
                      <a:pt x="73" y="35"/>
                      <a:pt x="77" y="37"/>
                    </a:cubicBezTo>
                    <a:cubicBezTo>
                      <a:pt x="75" y="38"/>
                      <a:pt x="73" y="38"/>
                      <a:pt x="72" y="37"/>
                    </a:cubicBezTo>
                    <a:cubicBezTo>
                      <a:pt x="70" y="37"/>
                      <a:pt x="70" y="37"/>
                      <a:pt x="68" y="37"/>
                    </a:cubicBezTo>
                    <a:cubicBezTo>
                      <a:pt x="65" y="38"/>
                      <a:pt x="62" y="36"/>
                      <a:pt x="61" y="38"/>
                    </a:cubicBezTo>
                    <a:cubicBezTo>
                      <a:pt x="59" y="41"/>
                      <a:pt x="59" y="42"/>
                      <a:pt x="62" y="45"/>
                    </a:cubicBezTo>
                    <a:cubicBezTo>
                      <a:pt x="64" y="48"/>
                      <a:pt x="67" y="50"/>
                      <a:pt x="70" y="53"/>
                    </a:cubicBezTo>
                    <a:cubicBezTo>
                      <a:pt x="70" y="53"/>
                      <a:pt x="72" y="55"/>
                      <a:pt x="72" y="56"/>
                    </a:cubicBezTo>
                    <a:cubicBezTo>
                      <a:pt x="73" y="58"/>
                      <a:pt x="74" y="62"/>
                      <a:pt x="75" y="64"/>
                    </a:cubicBezTo>
                    <a:cubicBezTo>
                      <a:pt x="77" y="66"/>
                      <a:pt x="74" y="67"/>
                      <a:pt x="73" y="68"/>
                    </a:cubicBezTo>
                    <a:cubicBezTo>
                      <a:pt x="73" y="69"/>
                      <a:pt x="71" y="72"/>
                      <a:pt x="70" y="75"/>
                    </a:cubicBezTo>
                    <a:cubicBezTo>
                      <a:pt x="70" y="75"/>
                      <a:pt x="69" y="76"/>
                      <a:pt x="69" y="77"/>
                    </a:cubicBezTo>
                    <a:cubicBezTo>
                      <a:pt x="69" y="78"/>
                      <a:pt x="68" y="79"/>
                      <a:pt x="67" y="81"/>
                    </a:cubicBezTo>
                    <a:cubicBezTo>
                      <a:pt x="66" y="82"/>
                      <a:pt x="62" y="84"/>
                      <a:pt x="64" y="85"/>
                    </a:cubicBezTo>
                    <a:cubicBezTo>
                      <a:pt x="66" y="86"/>
                      <a:pt x="66" y="88"/>
                      <a:pt x="66" y="90"/>
                    </a:cubicBezTo>
                    <a:cubicBezTo>
                      <a:pt x="66" y="91"/>
                      <a:pt x="66" y="92"/>
                      <a:pt x="65" y="93"/>
                    </a:cubicBezTo>
                    <a:cubicBezTo>
                      <a:pt x="66" y="95"/>
                      <a:pt x="66" y="95"/>
                      <a:pt x="66" y="95"/>
                    </a:cubicBezTo>
                    <a:cubicBezTo>
                      <a:pt x="67" y="97"/>
                      <a:pt x="66" y="100"/>
                      <a:pt x="68" y="102"/>
                    </a:cubicBezTo>
                    <a:cubicBezTo>
                      <a:pt x="68" y="103"/>
                      <a:pt x="70" y="103"/>
                      <a:pt x="70" y="105"/>
                    </a:cubicBezTo>
                    <a:cubicBezTo>
                      <a:pt x="70" y="106"/>
                      <a:pt x="71" y="107"/>
                      <a:pt x="72" y="108"/>
                    </a:cubicBezTo>
                    <a:cubicBezTo>
                      <a:pt x="68" y="108"/>
                      <a:pt x="76" y="117"/>
                      <a:pt x="77" y="118"/>
                    </a:cubicBezTo>
                    <a:cubicBezTo>
                      <a:pt x="78" y="119"/>
                      <a:pt x="81" y="120"/>
                      <a:pt x="81" y="121"/>
                    </a:cubicBezTo>
                    <a:cubicBezTo>
                      <a:pt x="81" y="122"/>
                      <a:pt x="81" y="123"/>
                      <a:pt x="81" y="124"/>
                    </a:cubicBezTo>
                    <a:cubicBezTo>
                      <a:pt x="82" y="126"/>
                      <a:pt x="82" y="128"/>
                      <a:pt x="83" y="130"/>
                    </a:cubicBezTo>
                    <a:cubicBezTo>
                      <a:pt x="80" y="131"/>
                      <a:pt x="83" y="136"/>
                      <a:pt x="81" y="137"/>
                    </a:cubicBezTo>
                    <a:cubicBezTo>
                      <a:pt x="80" y="136"/>
                      <a:pt x="78" y="134"/>
                      <a:pt x="76" y="134"/>
                    </a:cubicBezTo>
                    <a:cubicBezTo>
                      <a:pt x="75" y="133"/>
                      <a:pt x="73" y="132"/>
                      <a:pt x="72" y="133"/>
                    </a:cubicBezTo>
                    <a:cubicBezTo>
                      <a:pt x="71" y="133"/>
                      <a:pt x="69" y="133"/>
                      <a:pt x="69" y="132"/>
                    </a:cubicBezTo>
                    <a:cubicBezTo>
                      <a:pt x="65" y="131"/>
                      <a:pt x="65" y="131"/>
                      <a:pt x="65" y="131"/>
                    </a:cubicBezTo>
                    <a:cubicBezTo>
                      <a:pt x="64" y="131"/>
                      <a:pt x="62" y="131"/>
                      <a:pt x="60" y="131"/>
                    </a:cubicBezTo>
                    <a:cubicBezTo>
                      <a:pt x="58" y="131"/>
                      <a:pt x="56" y="131"/>
                      <a:pt x="54" y="131"/>
                    </a:cubicBezTo>
                    <a:cubicBezTo>
                      <a:pt x="53" y="130"/>
                      <a:pt x="52" y="131"/>
                      <a:pt x="52" y="131"/>
                    </a:cubicBezTo>
                    <a:cubicBezTo>
                      <a:pt x="51" y="130"/>
                      <a:pt x="52" y="129"/>
                      <a:pt x="51" y="130"/>
                    </a:cubicBezTo>
                    <a:cubicBezTo>
                      <a:pt x="48" y="130"/>
                      <a:pt x="47" y="130"/>
                      <a:pt x="45" y="130"/>
                    </a:cubicBezTo>
                    <a:cubicBezTo>
                      <a:pt x="42" y="129"/>
                      <a:pt x="40" y="129"/>
                      <a:pt x="38" y="129"/>
                    </a:cubicBezTo>
                    <a:cubicBezTo>
                      <a:pt x="36" y="129"/>
                      <a:pt x="33" y="128"/>
                      <a:pt x="32" y="129"/>
                    </a:cubicBezTo>
                    <a:cubicBezTo>
                      <a:pt x="31" y="130"/>
                      <a:pt x="31" y="131"/>
                      <a:pt x="31" y="131"/>
                    </a:cubicBezTo>
                    <a:cubicBezTo>
                      <a:pt x="29" y="131"/>
                      <a:pt x="28" y="131"/>
                      <a:pt x="26" y="131"/>
                    </a:cubicBezTo>
                    <a:cubicBezTo>
                      <a:pt x="24" y="131"/>
                      <a:pt x="22" y="131"/>
                      <a:pt x="20" y="131"/>
                    </a:cubicBezTo>
                    <a:cubicBezTo>
                      <a:pt x="15" y="131"/>
                      <a:pt x="14" y="129"/>
                      <a:pt x="15" y="124"/>
                    </a:cubicBezTo>
                    <a:cubicBezTo>
                      <a:pt x="16" y="122"/>
                      <a:pt x="17" y="119"/>
                      <a:pt x="15" y="117"/>
                    </a:cubicBezTo>
                    <a:cubicBezTo>
                      <a:pt x="15" y="116"/>
                      <a:pt x="13" y="114"/>
                      <a:pt x="15" y="113"/>
                    </a:cubicBezTo>
                    <a:cubicBezTo>
                      <a:pt x="14" y="114"/>
                      <a:pt x="11" y="113"/>
                      <a:pt x="13" y="111"/>
                    </a:cubicBezTo>
                    <a:cubicBezTo>
                      <a:pt x="13" y="111"/>
                      <a:pt x="15" y="109"/>
                      <a:pt x="13" y="109"/>
                    </a:cubicBezTo>
                    <a:cubicBezTo>
                      <a:pt x="13" y="109"/>
                      <a:pt x="14" y="108"/>
                      <a:pt x="14" y="107"/>
                    </a:cubicBezTo>
                    <a:cubicBezTo>
                      <a:pt x="13" y="109"/>
                      <a:pt x="12" y="108"/>
                      <a:pt x="11" y="108"/>
                    </a:cubicBezTo>
                    <a:cubicBezTo>
                      <a:pt x="11" y="108"/>
                      <a:pt x="12" y="109"/>
                      <a:pt x="11" y="108"/>
                    </a:cubicBezTo>
                    <a:cubicBezTo>
                      <a:pt x="11" y="109"/>
                      <a:pt x="11" y="110"/>
                      <a:pt x="11" y="110"/>
                    </a:cubicBezTo>
                    <a:cubicBezTo>
                      <a:pt x="10" y="110"/>
                      <a:pt x="9" y="109"/>
                      <a:pt x="10" y="108"/>
                    </a:cubicBezTo>
                    <a:cubicBezTo>
                      <a:pt x="9" y="110"/>
                      <a:pt x="7" y="108"/>
                      <a:pt x="6" y="107"/>
                    </a:cubicBezTo>
                    <a:cubicBezTo>
                      <a:pt x="6" y="105"/>
                      <a:pt x="6" y="102"/>
                      <a:pt x="5" y="101"/>
                    </a:cubicBezTo>
                    <a:cubicBezTo>
                      <a:pt x="3" y="103"/>
                      <a:pt x="3" y="101"/>
                      <a:pt x="3" y="101"/>
                    </a:cubicBezTo>
                    <a:cubicBezTo>
                      <a:pt x="3" y="102"/>
                      <a:pt x="3" y="102"/>
                      <a:pt x="3" y="103"/>
                    </a:cubicBezTo>
                    <a:cubicBezTo>
                      <a:pt x="0" y="103"/>
                      <a:pt x="2" y="101"/>
                      <a:pt x="2" y="99"/>
                    </a:cubicBezTo>
                  </a:path>
                </a:pathLst>
              </a:custGeom>
              <a:solidFill>
                <a:srgbClr val="B3B3B3"/>
              </a:solidFill>
              <a:ln w="3175">
                <a:solidFill>
                  <a:schemeClr val="tx1"/>
                </a:solidFill>
                <a:round/>
                <a:headEnd/>
                <a:tailEnd/>
              </a:ln>
            </p:spPr>
            <p:txBody>
              <a:bodyPr/>
              <a:lstStyle/>
              <a:p>
                <a:endParaRPr lang="en-GB" sz="2400" dirty="0"/>
              </a:p>
            </p:txBody>
          </p:sp>
          <p:sp>
            <p:nvSpPr>
              <p:cNvPr id="1700" name="Freeform 3728"/>
              <p:cNvSpPr>
                <a:spLocks/>
              </p:cNvSpPr>
              <p:nvPr/>
            </p:nvSpPr>
            <p:spPr bwMode="auto">
              <a:xfrm>
                <a:off x="2998" y="1997"/>
                <a:ext cx="33" cy="25"/>
              </a:xfrm>
              <a:custGeom>
                <a:avLst/>
                <a:gdLst>
                  <a:gd name="T0" fmla="*/ 0 w 25"/>
                  <a:gd name="T1" fmla="*/ 14 h 19"/>
                  <a:gd name="T2" fmla="*/ 1 w 25"/>
                  <a:gd name="T3" fmla="*/ 12 h 19"/>
                  <a:gd name="T4" fmla="*/ 4 w 25"/>
                  <a:gd name="T5" fmla="*/ 8 h 19"/>
                  <a:gd name="T6" fmla="*/ 7 w 25"/>
                  <a:gd name="T7" fmla="*/ 5 h 19"/>
                  <a:gd name="T8" fmla="*/ 11 w 25"/>
                  <a:gd name="T9" fmla="*/ 5 h 19"/>
                  <a:gd name="T10" fmla="*/ 13 w 25"/>
                  <a:gd name="T11" fmla="*/ 3 h 19"/>
                  <a:gd name="T12" fmla="*/ 15 w 25"/>
                  <a:gd name="T13" fmla="*/ 3 h 19"/>
                  <a:gd name="T14" fmla="*/ 17 w 25"/>
                  <a:gd name="T15" fmla="*/ 3 h 19"/>
                  <a:gd name="T16" fmla="*/ 22 w 25"/>
                  <a:gd name="T17" fmla="*/ 1 h 19"/>
                  <a:gd name="T18" fmla="*/ 26 w 25"/>
                  <a:gd name="T19" fmla="*/ 4 h 19"/>
                  <a:gd name="T20" fmla="*/ 32 w 25"/>
                  <a:gd name="T21" fmla="*/ 13 h 19"/>
                  <a:gd name="T22" fmla="*/ 32 w 25"/>
                  <a:gd name="T23" fmla="*/ 17 h 19"/>
                  <a:gd name="T24" fmla="*/ 30 w 25"/>
                  <a:gd name="T25" fmla="*/ 18 h 19"/>
                  <a:gd name="T26" fmla="*/ 25 w 25"/>
                  <a:gd name="T27" fmla="*/ 20 h 19"/>
                  <a:gd name="T28" fmla="*/ 20 w 25"/>
                  <a:gd name="T29" fmla="*/ 21 h 19"/>
                  <a:gd name="T30" fmla="*/ 9 w 25"/>
                  <a:gd name="T31" fmla="*/ 25 h 19"/>
                  <a:gd name="T32" fmla="*/ 5 w 25"/>
                  <a:gd name="T33" fmla="*/ 24 h 19"/>
                  <a:gd name="T34" fmla="*/ 3 w 25"/>
                  <a:gd name="T35" fmla="*/ 21 h 19"/>
                  <a:gd name="T36" fmla="*/ 0 w 25"/>
                  <a:gd name="T37" fmla="*/ 14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5" h="19">
                    <a:moveTo>
                      <a:pt x="0" y="11"/>
                    </a:moveTo>
                    <a:cubicBezTo>
                      <a:pt x="1" y="10"/>
                      <a:pt x="1" y="9"/>
                      <a:pt x="1" y="9"/>
                    </a:cubicBezTo>
                    <a:cubicBezTo>
                      <a:pt x="1" y="8"/>
                      <a:pt x="2" y="7"/>
                      <a:pt x="3" y="6"/>
                    </a:cubicBezTo>
                    <a:cubicBezTo>
                      <a:pt x="3" y="5"/>
                      <a:pt x="4" y="4"/>
                      <a:pt x="5" y="4"/>
                    </a:cubicBezTo>
                    <a:cubicBezTo>
                      <a:pt x="7" y="3"/>
                      <a:pt x="6" y="4"/>
                      <a:pt x="8" y="4"/>
                    </a:cubicBezTo>
                    <a:cubicBezTo>
                      <a:pt x="8" y="3"/>
                      <a:pt x="9" y="3"/>
                      <a:pt x="10" y="2"/>
                    </a:cubicBezTo>
                    <a:cubicBezTo>
                      <a:pt x="10" y="2"/>
                      <a:pt x="11" y="2"/>
                      <a:pt x="11" y="2"/>
                    </a:cubicBezTo>
                    <a:cubicBezTo>
                      <a:pt x="12" y="3"/>
                      <a:pt x="12" y="2"/>
                      <a:pt x="13" y="2"/>
                    </a:cubicBezTo>
                    <a:cubicBezTo>
                      <a:pt x="14" y="1"/>
                      <a:pt x="16" y="2"/>
                      <a:pt x="17" y="1"/>
                    </a:cubicBezTo>
                    <a:cubicBezTo>
                      <a:pt x="18" y="0"/>
                      <a:pt x="19" y="3"/>
                      <a:pt x="20" y="3"/>
                    </a:cubicBezTo>
                    <a:cubicBezTo>
                      <a:pt x="22" y="5"/>
                      <a:pt x="24" y="6"/>
                      <a:pt x="24" y="10"/>
                    </a:cubicBezTo>
                    <a:cubicBezTo>
                      <a:pt x="24" y="11"/>
                      <a:pt x="25" y="12"/>
                      <a:pt x="24" y="13"/>
                    </a:cubicBezTo>
                    <a:cubicBezTo>
                      <a:pt x="24" y="13"/>
                      <a:pt x="23" y="13"/>
                      <a:pt x="23" y="14"/>
                    </a:cubicBezTo>
                    <a:cubicBezTo>
                      <a:pt x="23" y="15"/>
                      <a:pt x="21" y="16"/>
                      <a:pt x="19" y="15"/>
                    </a:cubicBezTo>
                    <a:cubicBezTo>
                      <a:pt x="18" y="15"/>
                      <a:pt x="16" y="15"/>
                      <a:pt x="15" y="16"/>
                    </a:cubicBezTo>
                    <a:cubicBezTo>
                      <a:pt x="12" y="18"/>
                      <a:pt x="10" y="18"/>
                      <a:pt x="7" y="19"/>
                    </a:cubicBezTo>
                    <a:cubicBezTo>
                      <a:pt x="5" y="19"/>
                      <a:pt x="6" y="18"/>
                      <a:pt x="4" y="18"/>
                    </a:cubicBezTo>
                    <a:cubicBezTo>
                      <a:pt x="3" y="19"/>
                      <a:pt x="3" y="17"/>
                      <a:pt x="2" y="16"/>
                    </a:cubicBezTo>
                    <a:cubicBezTo>
                      <a:pt x="1" y="15"/>
                      <a:pt x="1" y="13"/>
                      <a:pt x="0" y="11"/>
                    </a:cubicBezTo>
                  </a:path>
                </a:pathLst>
              </a:custGeom>
              <a:solidFill>
                <a:srgbClr val="B3B3B3"/>
              </a:solidFill>
              <a:ln w="3175">
                <a:solidFill>
                  <a:schemeClr val="tx1"/>
                </a:solidFill>
                <a:round/>
                <a:headEnd/>
                <a:tailEnd/>
              </a:ln>
            </p:spPr>
            <p:txBody>
              <a:bodyPr/>
              <a:lstStyle/>
              <a:p>
                <a:endParaRPr lang="en-GB" sz="2400" dirty="0"/>
              </a:p>
            </p:txBody>
          </p:sp>
          <p:sp>
            <p:nvSpPr>
              <p:cNvPr id="1701" name="Freeform 3729"/>
              <p:cNvSpPr>
                <a:spLocks/>
              </p:cNvSpPr>
              <p:nvPr/>
            </p:nvSpPr>
            <p:spPr bwMode="auto">
              <a:xfrm>
                <a:off x="3001" y="2949"/>
                <a:ext cx="128" cy="146"/>
              </a:xfrm>
              <a:custGeom>
                <a:avLst/>
                <a:gdLst>
                  <a:gd name="T0" fmla="*/ 0 w 97"/>
                  <a:gd name="T1" fmla="*/ 112 h 111"/>
                  <a:gd name="T2" fmla="*/ 1 w 97"/>
                  <a:gd name="T3" fmla="*/ 68 h 111"/>
                  <a:gd name="T4" fmla="*/ 15 w 97"/>
                  <a:gd name="T5" fmla="*/ 68 h 111"/>
                  <a:gd name="T6" fmla="*/ 16 w 97"/>
                  <a:gd name="T7" fmla="*/ 11 h 111"/>
                  <a:gd name="T8" fmla="*/ 38 w 97"/>
                  <a:gd name="T9" fmla="*/ 7 h 111"/>
                  <a:gd name="T10" fmla="*/ 46 w 97"/>
                  <a:gd name="T11" fmla="*/ 5 h 111"/>
                  <a:gd name="T12" fmla="*/ 51 w 97"/>
                  <a:gd name="T13" fmla="*/ 13 h 111"/>
                  <a:gd name="T14" fmla="*/ 62 w 97"/>
                  <a:gd name="T15" fmla="*/ 4 h 111"/>
                  <a:gd name="T16" fmla="*/ 65 w 97"/>
                  <a:gd name="T17" fmla="*/ 5 h 111"/>
                  <a:gd name="T18" fmla="*/ 67 w 97"/>
                  <a:gd name="T19" fmla="*/ 3 h 111"/>
                  <a:gd name="T20" fmla="*/ 74 w 97"/>
                  <a:gd name="T21" fmla="*/ 3 h 111"/>
                  <a:gd name="T22" fmla="*/ 74 w 97"/>
                  <a:gd name="T23" fmla="*/ 5 h 111"/>
                  <a:gd name="T24" fmla="*/ 78 w 97"/>
                  <a:gd name="T25" fmla="*/ 12 h 111"/>
                  <a:gd name="T26" fmla="*/ 82 w 97"/>
                  <a:gd name="T27" fmla="*/ 18 h 111"/>
                  <a:gd name="T28" fmla="*/ 84 w 97"/>
                  <a:gd name="T29" fmla="*/ 24 h 111"/>
                  <a:gd name="T30" fmla="*/ 94 w 97"/>
                  <a:gd name="T31" fmla="*/ 36 h 111"/>
                  <a:gd name="T32" fmla="*/ 102 w 97"/>
                  <a:gd name="T33" fmla="*/ 45 h 111"/>
                  <a:gd name="T34" fmla="*/ 107 w 97"/>
                  <a:gd name="T35" fmla="*/ 50 h 111"/>
                  <a:gd name="T36" fmla="*/ 108 w 97"/>
                  <a:gd name="T37" fmla="*/ 55 h 111"/>
                  <a:gd name="T38" fmla="*/ 112 w 97"/>
                  <a:gd name="T39" fmla="*/ 62 h 111"/>
                  <a:gd name="T40" fmla="*/ 123 w 97"/>
                  <a:gd name="T41" fmla="*/ 64 h 111"/>
                  <a:gd name="T42" fmla="*/ 124 w 97"/>
                  <a:gd name="T43" fmla="*/ 68 h 111"/>
                  <a:gd name="T44" fmla="*/ 128 w 97"/>
                  <a:gd name="T45" fmla="*/ 71 h 111"/>
                  <a:gd name="T46" fmla="*/ 123 w 97"/>
                  <a:gd name="T47" fmla="*/ 75 h 111"/>
                  <a:gd name="T48" fmla="*/ 112 w 97"/>
                  <a:gd name="T49" fmla="*/ 79 h 111"/>
                  <a:gd name="T50" fmla="*/ 106 w 97"/>
                  <a:gd name="T51" fmla="*/ 88 h 111"/>
                  <a:gd name="T52" fmla="*/ 103 w 97"/>
                  <a:gd name="T53" fmla="*/ 89 h 111"/>
                  <a:gd name="T54" fmla="*/ 98 w 97"/>
                  <a:gd name="T55" fmla="*/ 93 h 111"/>
                  <a:gd name="T56" fmla="*/ 95 w 97"/>
                  <a:gd name="T57" fmla="*/ 100 h 111"/>
                  <a:gd name="T58" fmla="*/ 88 w 97"/>
                  <a:gd name="T59" fmla="*/ 108 h 111"/>
                  <a:gd name="T60" fmla="*/ 82 w 97"/>
                  <a:gd name="T61" fmla="*/ 112 h 111"/>
                  <a:gd name="T62" fmla="*/ 80 w 97"/>
                  <a:gd name="T63" fmla="*/ 114 h 111"/>
                  <a:gd name="T64" fmla="*/ 78 w 97"/>
                  <a:gd name="T65" fmla="*/ 122 h 111"/>
                  <a:gd name="T66" fmla="*/ 70 w 97"/>
                  <a:gd name="T67" fmla="*/ 128 h 111"/>
                  <a:gd name="T68" fmla="*/ 62 w 97"/>
                  <a:gd name="T69" fmla="*/ 129 h 111"/>
                  <a:gd name="T70" fmla="*/ 54 w 97"/>
                  <a:gd name="T71" fmla="*/ 126 h 111"/>
                  <a:gd name="T72" fmla="*/ 50 w 97"/>
                  <a:gd name="T73" fmla="*/ 122 h 111"/>
                  <a:gd name="T74" fmla="*/ 40 w 97"/>
                  <a:gd name="T75" fmla="*/ 122 h 111"/>
                  <a:gd name="T76" fmla="*/ 36 w 97"/>
                  <a:gd name="T77" fmla="*/ 132 h 111"/>
                  <a:gd name="T78" fmla="*/ 32 w 97"/>
                  <a:gd name="T79" fmla="*/ 135 h 111"/>
                  <a:gd name="T80" fmla="*/ 28 w 97"/>
                  <a:gd name="T81" fmla="*/ 141 h 111"/>
                  <a:gd name="T82" fmla="*/ 24 w 97"/>
                  <a:gd name="T83" fmla="*/ 142 h 111"/>
                  <a:gd name="T84" fmla="*/ 24 w 97"/>
                  <a:gd name="T85" fmla="*/ 143 h 111"/>
                  <a:gd name="T86" fmla="*/ 20 w 97"/>
                  <a:gd name="T87" fmla="*/ 145 h 111"/>
                  <a:gd name="T88" fmla="*/ 15 w 97"/>
                  <a:gd name="T89" fmla="*/ 145 h 111"/>
                  <a:gd name="T90" fmla="*/ 9 w 97"/>
                  <a:gd name="T91" fmla="*/ 146 h 111"/>
                  <a:gd name="T92" fmla="*/ 11 w 97"/>
                  <a:gd name="T93" fmla="*/ 128 h 111"/>
                  <a:gd name="T94" fmla="*/ 7 w 97"/>
                  <a:gd name="T95" fmla="*/ 118 h 111"/>
                  <a:gd name="T96" fmla="*/ 0 w 97"/>
                  <a:gd name="T97" fmla="*/ 112 h 11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7" h="111">
                    <a:moveTo>
                      <a:pt x="0" y="85"/>
                    </a:moveTo>
                    <a:cubicBezTo>
                      <a:pt x="1" y="52"/>
                      <a:pt x="1" y="52"/>
                      <a:pt x="1" y="52"/>
                    </a:cubicBezTo>
                    <a:cubicBezTo>
                      <a:pt x="11" y="52"/>
                      <a:pt x="11" y="52"/>
                      <a:pt x="11" y="52"/>
                    </a:cubicBezTo>
                    <a:cubicBezTo>
                      <a:pt x="12" y="8"/>
                      <a:pt x="12" y="8"/>
                      <a:pt x="12" y="8"/>
                    </a:cubicBezTo>
                    <a:cubicBezTo>
                      <a:pt x="15" y="7"/>
                      <a:pt x="24" y="6"/>
                      <a:pt x="29" y="5"/>
                    </a:cubicBezTo>
                    <a:cubicBezTo>
                      <a:pt x="30" y="4"/>
                      <a:pt x="34" y="3"/>
                      <a:pt x="35" y="4"/>
                    </a:cubicBezTo>
                    <a:cubicBezTo>
                      <a:pt x="37" y="5"/>
                      <a:pt x="38" y="8"/>
                      <a:pt x="39" y="10"/>
                    </a:cubicBezTo>
                    <a:cubicBezTo>
                      <a:pt x="42" y="8"/>
                      <a:pt x="44" y="3"/>
                      <a:pt x="47" y="3"/>
                    </a:cubicBezTo>
                    <a:cubicBezTo>
                      <a:pt x="48" y="3"/>
                      <a:pt x="48" y="4"/>
                      <a:pt x="49" y="4"/>
                    </a:cubicBezTo>
                    <a:cubicBezTo>
                      <a:pt x="50" y="4"/>
                      <a:pt x="50" y="3"/>
                      <a:pt x="51" y="2"/>
                    </a:cubicBezTo>
                    <a:cubicBezTo>
                      <a:pt x="54" y="0"/>
                      <a:pt x="57" y="1"/>
                      <a:pt x="56" y="2"/>
                    </a:cubicBezTo>
                    <a:cubicBezTo>
                      <a:pt x="56" y="4"/>
                      <a:pt x="56" y="4"/>
                      <a:pt x="56" y="4"/>
                    </a:cubicBezTo>
                    <a:cubicBezTo>
                      <a:pt x="57" y="6"/>
                      <a:pt x="58" y="7"/>
                      <a:pt x="59" y="9"/>
                    </a:cubicBezTo>
                    <a:cubicBezTo>
                      <a:pt x="61" y="10"/>
                      <a:pt x="61" y="11"/>
                      <a:pt x="62" y="14"/>
                    </a:cubicBezTo>
                    <a:cubicBezTo>
                      <a:pt x="63" y="16"/>
                      <a:pt x="63" y="16"/>
                      <a:pt x="64" y="18"/>
                    </a:cubicBezTo>
                    <a:cubicBezTo>
                      <a:pt x="65" y="22"/>
                      <a:pt x="68" y="25"/>
                      <a:pt x="71" y="27"/>
                    </a:cubicBezTo>
                    <a:cubicBezTo>
                      <a:pt x="75" y="28"/>
                      <a:pt x="78" y="28"/>
                      <a:pt x="77" y="34"/>
                    </a:cubicBezTo>
                    <a:cubicBezTo>
                      <a:pt x="80" y="33"/>
                      <a:pt x="82" y="33"/>
                      <a:pt x="81" y="38"/>
                    </a:cubicBezTo>
                    <a:cubicBezTo>
                      <a:pt x="81" y="39"/>
                      <a:pt x="81" y="40"/>
                      <a:pt x="82" y="42"/>
                    </a:cubicBezTo>
                    <a:cubicBezTo>
                      <a:pt x="82" y="43"/>
                      <a:pt x="83" y="46"/>
                      <a:pt x="85" y="47"/>
                    </a:cubicBezTo>
                    <a:cubicBezTo>
                      <a:pt x="88" y="48"/>
                      <a:pt x="90" y="48"/>
                      <a:pt x="93" y="49"/>
                    </a:cubicBezTo>
                    <a:cubicBezTo>
                      <a:pt x="96" y="49"/>
                      <a:pt x="94" y="51"/>
                      <a:pt x="94" y="52"/>
                    </a:cubicBezTo>
                    <a:cubicBezTo>
                      <a:pt x="95" y="53"/>
                      <a:pt x="97" y="52"/>
                      <a:pt x="97" y="54"/>
                    </a:cubicBezTo>
                    <a:cubicBezTo>
                      <a:pt x="94" y="54"/>
                      <a:pt x="94" y="55"/>
                      <a:pt x="93" y="57"/>
                    </a:cubicBezTo>
                    <a:cubicBezTo>
                      <a:pt x="91" y="59"/>
                      <a:pt x="87" y="58"/>
                      <a:pt x="85" y="60"/>
                    </a:cubicBezTo>
                    <a:cubicBezTo>
                      <a:pt x="84" y="62"/>
                      <a:pt x="82" y="65"/>
                      <a:pt x="80" y="67"/>
                    </a:cubicBezTo>
                    <a:cubicBezTo>
                      <a:pt x="80" y="67"/>
                      <a:pt x="79" y="68"/>
                      <a:pt x="78" y="68"/>
                    </a:cubicBezTo>
                    <a:cubicBezTo>
                      <a:pt x="77" y="69"/>
                      <a:pt x="75" y="70"/>
                      <a:pt x="74" y="71"/>
                    </a:cubicBezTo>
                    <a:cubicBezTo>
                      <a:pt x="72" y="73"/>
                      <a:pt x="72" y="73"/>
                      <a:pt x="72" y="76"/>
                    </a:cubicBezTo>
                    <a:cubicBezTo>
                      <a:pt x="71" y="79"/>
                      <a:pt x="70" y="80"/>
                      <a:pt x="67" y="82"/>
                    </a:cubicBezTo>
                    <a:cubicBezTo>
                      <a:pt x="66" y="84"/>
                      <a:pt x="64" y="84"/>
                      <a:pt x="62" y="85"/>
                    </a:cubicBezTo>
                    <a:cubicBezTo>
                      <a:pt x="60" y="85"/>
                      <a:pt x="61" y="86"/>
                      <a:pt x="61" y="87"/>
                    </a:cubicBezTo>
                    <a:cubicBezTo>
                      <a:pt x="60" y="89"/>
                      <a:pt x="59" y="91"/>
                      <a:pt x="59" y="93"/>
                    </a:cubicBezTo>
                    <a:cubicBezTo>
                      <a:pt x="58" y="96"/>
                      <a:pt x="56" y="97"/>
                      <a:pt x="53" y="97"/>
                    </a:cubicBezTo>
                    <a:cubicBezTo>
                      <a:pt x="50" y="96"/>
                      <a:pt x="51" y="98"/>
                      <a:pt x="47" y="98"/>
                    </a:cubicBezTo>
                    <a:cubicBezTo>
                      <a:pt x="46" y="97"/>
                      <a:pt x="43" y="96"/>
                      <a:pt x="41" y="96"/>
                    </a:cubicBezTo>
                    <a:cubicBezTo>
                      <a:pt x="40" y="96"/>
                      <a:pt x="39" y="94"/>
                      <a:pt x="38" y="93"/>
                    </a:cubicBezTo>
                    <a:cubicBezTo>
                      <a:pt x="36" y="91"/>
                      <a:pt x="32" y="90"/>
                      <a:pt x="30" y="93"/>
                    </a:cubicBezTo>
                    <a:cubicBezTo>
                      <a:pt x="28" y="95"/>
                      <a:pt x="29" y="98"/>
                      <a:pt x="27" y="100"/>
                    </a:cubicBezTo>
                    <a:cubicBezTo>
                      <a:pt x="26" y="102"/>
                      <a:pt x="25" y="102"/>
                      <a:pt x="24" y="103"/>
                    </a:cubicBezTo>
                    <a:cubicBezTo>
                      <a:pt x="22" y="104"/>
                      <a:pt x="22" y="106"/>
                      <a:pt x="21" y="107"/>
                    </a:cubicBezTo>
                    <a:cubicBezTo>
                      <a:pt x="20" y="108"/>
                      <a:pt x="19" y="108"/>
                      <a:pt x="18" y="108"/>
                    </a:cubicBezTo>
                    <a:cubicBezTo>
                      <a:pt x="18" y="108"/>
                      <a:pt x="18" y="109"/>
                      <a:pt x="18" y="109"/>
                    </a:cubicBezTo>
                    <a:cubicBezTo>
                      <a:pt x="17" y="110"/>
                      <a:pt x="16" y="110"/>
                      <a:pt x="15" y="110"/>
                    </a:cubicBezTo>
                    <a:cubicBezTo>
                      <a:pt x="13" y="110"/>
                      <a:pt x="12" y="110"/>
                      <a:pt x="11" y="110"/>
                    </a:cubicBezTo>
                    <a:cubicBezTo>
                      <a:pt x="10" y="110"/>
                      <a:pt x="8" y="109"/>
                      <a:pt x="7" y="111"/>
                    </a:cubicBezTo>
                    <a:cubicBezTo>
                      <a:pt x="4" y="106"/>
                      <a:pt x="9" y="104"/>
                      <a:pt x="8" y="97"/>
                    </a:cubicBezTo>
                    <a:cubicBezTo>
                      <a:pt x="7" y="95"/>
                      <a:pt x="6" y="92"/>
                      <a:pt x="5" y="90"/>
                    </a:cubicBezTo>
                    <a:cubicBezTo>
                      <a:pt x="3" y="88"/>
                      <a:pt x="1" y="87"/>
                      <a:pt x="0" y="85"/>
                    </a:cubicBezTo>
                  </a:path>
                </a:pathLst>
              </a:custGeom>
              <a:solidFill>
                <a:srgbClr val="B3B3B3"/>
              </a:solidFill>
              <a:ln w="3175">
                <a:solidFill>
                  <a:schemeClr val="tx1"/>
                </a:solidFill>
                <a:round/>
                <a:headEnd/>
                <a:tailEnd/>
              </a:ln>
            </p:spPr>
            <p:txBody>
              <a:bodyPr/>
              <a:lstStyle/>
              <a:p>
                <a:endParaRPr lang="en-GB" sz="2400" dirty="0"/>
              </a:p>
            </p:txBody>
          </p:sp>
          <p:sp>
            <p:nvSpPr>
              <p:cNvPr id="1702" name="Freeform 3730"/>
              <p:cNvSpPr>
                <a:spLocks/>
              </p:cNvSpPr>
              <p:nvPr/>
            </p:nvSpPr>
            <p:spPr bwMode="auto">
              <a:xfrm>
                <a:off x="3013" y="1843"/>
                <a:ext cx="221" cy="126"/>
              </a:xfrm>
              <a:custGeom>
                <a:avLst/>
                <a:gdLst>
                  <a:gd name="T0" fmla="*/ 5 w 168"/>
                  <a:gd name="T1" fmla="*/ 50 h 95"/>
                  <a:gd name="T2" fmla="*/ 7 w 168"/>
                  <a:gd name="T3" fmla="*/ 45 h 95"/>
                  <a:gd name="T4" fmla="*/ 20 w 168"/>
                  <a:gd name="T5" fmla="*/ 24 h 95"/>
                  <a:gd name="T6" fmla="*/ 21 w 168"/>
                  <a:gd name="T7" fmla="*/ 12 h 95"/>
                  <a:gd name="T8" fmla="*/ 41 w 168"/>
                  <a:gd name="T9" fmla="*/ 7 h 95"/>
                  <a:gd name="T10" fmla="*/ 62 w 168"/>
                  <a:gd name="T11" fmla="*/ 12 h 95"/>
                  <a:gd name="T12" fmla="*/ 72 w 168"/>
                  <a:gd name="T13" fmla="*/ 12 h 95"/>
                  <a:gd name="T14" fmla="*/ 82 w 168"/>
                  <a:gd name="T15" fmla="*/ 12 h 95"/>
                  <a:gd name="T16" fmla="*/ 93 w 168"/>
                  <a:gd name="T17" fmla="*/ 13 h 95"/>
                  <a:gd name="T18" fmla="*/ 105 w 168"/>
                  <a:gd name="T19" fmla="*/ 4 h 95"/>
                  <a:gd name="T20" fmla="*/ 118 w 168"/>
                  <a:gd name="T21" fmla="*/ 0 h 95"/>
                  <a:gd name="T22" fmla="*/ 139 w 168"/>
                  <a:gd name="T23" fmla="*/ 3 h 95"/>
                  <a:gd name="T24" fmla="*/ 143 w 168"/>
                  <a:gd name="T25" fmla="*/ 17 h 95"/>
                  <a:gd name="T26" fmla="*/ 160 w 168"/>
                  <a:gd name="T27" fmla="*/ 29 h 95"/>
                  <a:gd name="T28" fmla="*/ 182 w 168"/>
                  <a:gd name="T29" fmla="*/ 29 h 95"/>
                  <a:gd name="T30" fmla="*/ 197 w 168"/>
                  <a:gd name="T31" fmla="*/ 37 h 95"/>
                  <a:gd name="T32" fmla="*/ 214 w 168"/>
                  <a:gd name="T33" fmla="*/ 42 h 95"/>
                  <a:gd name="T34" fmla="*/ 214 w 168"/>
                  <a:gd name="T35" fmla="*/ 52 h 95"/>
                  <a:gd name="T36" fmla="*/ 218 w 168"/>
                  <a:gd name="T37" fmla="*/ 62 h 95"/>
                  <a:gd name="T38" fmla="*/ 210 w 168"/>
                  <a:gd name="T39" fmla="*/ 69 h 95"/>
                  <a:gd name="T40" fmla="*/ 201 w 168"/>
                  <a:gd name="T41" fmla="*/ 78 h 95"/>
                  <a:gd name="T42" fmla="*/ 189 w 168"/>
                  <a:gd name="T43" fmla="*/ 84 h 95"/>
                  <a:gd name="T44" fmla="*/ 172 w 168"/>
                  <a:gd name="T45" fmla="*/ 89 h 95"/>
                  <a:gd name="T46" fmla="*/ 160 w 168"/>
                  <a:gd name="T47" fmla="*/ 94 h 95"/>
                  <a:gd name="T48" fmla="*/ 159 w 168"/>
                  <a:gd name="T49" fmla="*/ 95 h 95"/>
                  <a:gd name="T50" fmla="*/ 157 w 168"/>
                  <a:gd name="T51" fmla="*/ 95 h 95"/>
                  <a:gd name="T52" fmla="*/ 146 w 168"/>
                  <a:gd name="T53" fmla="*/ 94 h 95"/>
                  <a:gd name="T54" fmla="*/ 158 w 168"/>
                  <a:gd name="T55" fmla="*/ 98 h 95"/>
                  <a:gd name="T56" fmla="*/ 164 w 168"/>
                  <a:gd name="T57" fmla="*/ 103 h 95"/>
                  <a:gd name="T58" fmla="*/ 168 w 168"/>
                  <a:gd name="T59" fmla="*/ 107 h 95"/>
                  <a:gd name="T60" fmla="*/ 174 w 168"/>
                  <a:gd name="T61" fmla="*/ 106 h 95"/>
                  <a:gd name="T62" fmla="*/ 183 w 168"/>
                  <a:gd name="T63" fmla="*/ 111 h 95"/>
                  <a:gd name="T64" fmla="*/ 171 w 168"/>
                  <a:gd name="T65" fmla="*/ 111 h 95"/>
                  <a:gd name="T66" fmla="*/ 159 w 168"/>
                  <a:gd name="T67" fmla="*/ 119 h 95"/>
                  <a:gd name="T68" fmla="*/ 139 w 168"/>
                  <a:gd name="T69" fmla="*/ 109 h 95"/>
                  <a:gd name="T70" fmla="*/ 147 w 168"/>
                  <a:gd name="T71" fmla="*/ 99 h 95"/>
                  <a:gd name="T72" fmla="*/ 134 w 168"/>
                  <a:gd name="T73" fmla="*/ 97 h 95"/>
                  <a:gd name="T74" fmla="*/ 118 w 168"/>
                  <a:gd name="T75" fmla="*/ 89 h 95"/>
                  <a:gd name="T76" fmla="*/ 122 w 168"/>
                  <a:gd name="T77" fmla="*/ 82 h 95"/>
                  <a:gd name="T78" fmla="*/ 120 w 168"/>
                  <a:gd name="T79" fmla="*/ 86 h 95"/>
                  <a:gd name="T80" fmla="*/ 107 w 168"/>
                  <a:gd name="T81" fmla="*/ 97 h 95"/>
                  <a:gd name="T82" fmla="*/ 99 w 168"/>
                  <a:gd name="T83" fmla="*/ 103 h 95"/>
                  <a:gd name="T84" fmla="*/ 97 w 168"/>
                  <a:gd name="T85" fmla="*/ 105 h 95"/>
                  <a:gd name="T86" fmla="*/ 89 w 168"/>
                  <a:gd name="T87" fmla="*/ 109 h 95"/>
                  <a:gd name="T88" fmla="*/ 84 w 168"/>
                  <a:gd name="T89" fmla="*/ 101 h 95"/>
                  <a:gd name="T90" fmla="*/ 91 w 168"/>
                  <a:gd name="T91" fmla="*/ 92 h 95"/>
                  <a:gd name="T92" fmla="*/ 93 w 168"/>
                  <a:gd name="T93" fmla="*/ 82 h 95"/>
                  <a:gd name="T94" fmla="*/ 87 w 168"/>
                  <a:gd name="T95" fmla="*/ 69 h 95"/>
                  <a:gd name="T96" fmla="*/ 76 w 168"/>
                  <a:gd name="T97" fmla="*/ 64 h 95"/>
                  <a:gd name="T98" fmla="*/ 58 w 168"/>
                  <a:gd name="T99" fmla="*/ 62 h 95"/>
                  <a:gd name="T100" fmla="*/ 47 w 168"/>
                  <a:gd name="T101" fmla="*/ 68 h 95"/>
                  <a:gd name="T102" fmla="*/ 26 w 168"/>
                  <a:gd name="T103" fmla="*/ 68 h 95"/>
                  <a:gd name="T104" fmla="*/ 11 w 168"/>
                  <a:gd name="T105" fmla="*/ 68 h 95"/>
                  <a:gd name="T106" fmla="*/ 1 w 168"/>
                  <a:gd name="T107" fmla="*/ 61 h 9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68" h="95">
                    <a:moveTo>
                      <a:pt x="1" y="46"/>
                    </a:moveTo>
                    <a:cubicBezTo>
                      <a:pt x="0" y="44"/>
                      <a:pt x="2" y="42"/>
                      <a:pt x="3" y="40"/>
                    </a:cubicBezTo>
                    <a:cubicBezTo>
                      <a:pt x="4" y="39"/>
                      <a:pt x="3" y="38"/>
                      <a:pt x="4" y="38"/>
                    </a:cubicBezTo>
                    <a:cubicBezTo>
                      <a:pt x="4" y="37"/>
                      <a:pt x="6" y="38"/>
                      <a:pt x="7" y="39"/>
                    </a:cubicBezTo>
                    <a:cubicBezTo>
                      <a:pt x="7" y="38"/>
                      <a:pt x="7" y="38"/>
                      <a:pt x="6" y="37"/>
                    </a:cubicBezTo>
                    <a:cubicBezTo>
                      <a:pt x="5" y="37"/>
                      <a:pt x="6" y="35"/>
                      <a:pt x="5" y="34"/>
                    </a:cubicBezTo>
                    <a:cubicBezTo>
                      <a:pt x="4" y="32"/>
                      <a:pt x="7" y="30"/>
                      <a:pt x="9" y="28"/>
                    </a:cubicBezTo>
                    <a:cubicBezTo>
                      <a:pt x="10" y="26"/>
                      <a:pt x="12" y="24"/>
                      <a:pt x="14" y="23"/>
                    </a:cubicBezTo>
                    <a:cubicBezTo>
                      <a:pt x="16" y="22"/>
                      <a:pt x="18" y="21"/>
                      <a:pt x="15" y="18"/>
                    </a:cubicBezTo>
                    <a:cubicBezTo>
                      <a:pt x="16" y="18"/>
                      <a:pt x="17" y="18"/>
                      <a:pt x="17" y="17"/>
                    </a:cubicBezTo>
                    <a:cubicBezTo>
                      <a:pt x="15" y="17"/>
                      <a:pt x="11" y="11"/>
                      <a:pt x="11" y="9"/>
                    </a:cubicBezTo>
                    <a:cubicBezTo>
                      <a:pt x="12" y="7"/>
                      <a:pt x="14" y="9"/>
                      <a:pt x="16" y="9"/>
                    </a:cubicBezTo>
                    <a:cubicBezTo>
                      <a:pt x="17" y="8"/>
                      <a:pt x="18" y="7"/>
                      <a:pt x="18" y="6"/>
                    </a:cubicBezTo>
                    <a:cubicBezTo>
                      <a:pt x="19" y="5"/>
                      <a:pt x="21" y="5"/>
                      <a:pt x="22" y="5"/>
                    </a:cubicBezTo>
                    <a:cubicBezTo>
                      <a:pt x="25" y="5"/>
                      <a:pt x="28" y="5"/>
                      <a:pt x="31" y="5"/>
                    </a:cubicBezTo>
                    <a:cubicBezTo>
                      <a:pt x="34" y="5"/>
                      <a:pt x="36" y="6"/>
                      <a:pt x="38" y="6"/>
                    </a:cubicBezTo>
                    <a:cubicBezTo>
                      <a:pt x="39" y="7"/>
                      <a:pt x="43" y="6"/>
                      <a:pt x="43" y="7"/>
                    </a:cubicBezTo>
                    <a:cubicBezTo>
                      <a:pt x="44" y="8"/>
                      <a:pt x="45" y="9"/>
                      <a:pt x="47" y="9"/>
                    </a:cubicBezTo>
                    <a:cubicBezTo>
                      <a:pt x="48" y="8"/>
                      <a:pt x="49" y="9"/>
                      <a:pt x="50" y="10"/>
                    </a:cubicBezTo>
                    <a:cubicBezTo>
                      <a:pt x="50" y="8"/>
                      <a:pt x="51" y="9"/>
                      <a:pt x="52" y="9"/>
                    </a:cubicBezTo>
                    <a:cubicBezTo>
                      <a:pt x="53" y="9"/>
                      <a:pt x="54" y="9"/>
                      <a:pt x="55" y="9"/>
                    </a:cubicBezTo>
                    <a:cubicBezTo>
                      <a:pt x="55" y="10"/>
                      <a:pt x="56" y="9"/>
                      <a:pt x="57" y="9"/>
                    </a:cubicBezTo>
                    <a:cubicBezTo>
                      <a:pt x="58" y="9"/>
                      <a:pt x="58" y="11"/>
                      <a:pt x="59" y="11"/>
                    </a:cubicBezTo>
                    <a:cubicBezTo>
                      <a:pt x="58" y="9"/>
                      <a:pt x="61" y="8"/>
                      <a:pt x="62" y="9"/>
                    </a:cubicBezTo>
                    <a:cubicBezTo>
                      <a:pt x="64" y="10"/>
                      <a:pt x="64" y="12"/>
                      <a:pt x="66" y="10"/>
                    </a:cubicBezTo>
                    <a:cubicBezTo>
                      <a:pt x="67" y="10"/>
                      <a:pt x="67" y="10"/>
                      <a:pt x="68" y="10"/>
                    </a:cubicBezTo>
                    <a:cubicBezTo>
                      <a:pt x="69" y="11"/>
                      <a:pt x="70" y="10"/>
                      <a:pt x="71" y="10"/>
                    </a:cubicBezTo>
                    <a:cubicBezTo>
                      <a:pt x="72" y="10"/>
                      <a:pt x="75" y="14"/>
                      <a:pt x="76" y="12"/>
                    </a:cubicBezTo>
                    <a:cubicBezTo>
                      <a:pt x="76" y="10"/>
                      <a:pt x="74" y="9"/>
                      <a:pt x="75" y="6"/>
                    </a:cubicBezTo>
                    <a:cubicBezTo>
                      <a:pt x="76" y="5"/>
                      <a:pt x="78" y="2"/>
                      <a:pt x="80" y="3"/>
                    </a:cubicBezTo>
                    <a:cubicBezTo>
                      <a:pt x="82" y="3"/>
                      <a:pt x="82" y="3"/>
                      <a:pt x="82" y="3"/>
                    </a:cubicBezTo>
                    <a:cubicBezTo>
                      <a:pt x="83" y="3"/>
                      <a:pt x="85" y="3"/>
                      <a:pt x="86" y="3"/>
                    </a:cubicBezTo>
                    <a:cubicBezTo>
                      <a:pt x="88" y="3"/>
                      <a:pt x="90" y="4"/>
                      <a:pt x="90" y="0"/>
                    </a:cubicBezTo>
                    <a:cubicBezTo>
                      <a:pt x="95" y="1"/>
                      <a:pt x="94" y="1"/>
                      <a:pt x="98" y="0"/>
                    </a:cubicBezTo>
                    <a:cubicBezTo>
                      <a:pt x="99" y="0"/>
                      <a:pt x="101" y="1"/>
                      <a:pt x="103" y="0"/>
                    </a:cubicBezTo>
                    <a:cubicBezTo>
                      <a:pt x="104" y="0"/>
                      <a:pt x="105" y="2"/>
                      <a:pt x="106" y="2"/>
                    </a:cubicBezTo>
                    <a:cubicBezTo>
                      <a:pt x="107" y="6"/>
                      <a:pt x="109" y="5"/>
                      <a:pt x="110" y="7"/>
                    </a:cubicBezTo>
                    <a:cubicBezTo>
                      <a:pt x="109" y="7"/>
                      <a:pt x="108" y="7"/>
                      <a:pt x="107" y="8"/>
                    </a:cubicBezTo>
                    <a:cubicBezTo>
                      <a:pt x="107" y="8"/>
                      <a:pt x="110" y="12"/>
                      <a:pt x="109" y="13"/>
                    </a:cubicBezTo>
                    <a:cubicBezTo>
                      <a:pt x="110" y="13"/>
                      <a:pt x="113" y="14"/>
                      <a:pt x="115" y="13"/>
                    </a:cubicBezTo>
                    <a:cubicBezTo>
                      <a:pt x="116" y="12"/>
                      <a:pt x="117" y="15"/>
                      <a:pt x="119" y="15"/>
                    </a:cubicBezTo>
                    <a:cubicBezTo>
                      <a:pt x="119" y="16"/>
                      <a:pt x="118" y="16"/>
                      <a:pt x="122" y="22"/>
                    </a:cubicBezTo>
                    <a:cubicBezTo>
                      <a:pt x="123" y="24"/>
                      <a:pt x="125" y="22"/>
                      <a:pt x="126" y="22"/>
                    </a:cubicBezTo>
                    <a:cubicBezTo>
                      <a:pt x="128" y="22"/>
                      <a:pt x="130" y="24"/>
                      <a:pt x="132" y="25"/>
                    </a:cubicBezTo>
                    <a:cubicBezTo>
                      <a:pt x="133" y="25"/>
                      <a:pt x="135" y="23"/>
                      <a:pt x="138" y="22"/>
                    </a:cubicBezTo>
                    <a:cubicBezTo>
                      <a:pt x="140" y="22"/>
                      <a:pt x="141" y="23"/>
                      <a:pt x="142" y="24"/>
                    </a:cubicBezTo>
                    <a:cubicBezTo>
                      <a:pt x="143" y="26"/>
                      <a:pt x="145" y="27"/>
                      <a:pt x="146" y="28"/>
                    </a:cubicBezTo>
                    <a:cubicBezTo>
                      <a:pt x="148" y="27"/>
                      <a:pt x="147" y="26"/>
                      <a:pt x="150" y="28"/>
                    </a:cubicBezTo>
                    <a:cubicBezTo>
                      <a:pt x="151" y="28"/>
                      <a:pt x="155" y="30"/>
                      <a:pt x="156" y="29"/>
                    </a:cubicBezTo>
                    <a:cubicBezTo>
                      <a:pt x="158" y="31"/>
                      <a:pt x="159" y="29"/>
                      <a:pt x="160" y="31"/>
                    </a:cubicBezTo>
                    <a:cubicBezTo>
                      <a:pt x="161" y="31"/>
                      <a:pt x="162" y="32"/>
                      <a:pt x="163" y="32"/>
                    </a:cubicBezTo>
                    <a:cubicBezTo>
                      <a:pt x="164" y="33"/>
                      <a:pt x="165" y="31"/>
                      <a:pt x="166" y="32"/>
                    </a:cubicBezTo>
                    <a:cubicBezTo>
                      <a:pt x="165" y="33"/>
                      <a:pt x="168" y="36"/>
                      <a:pt x="165" y="38"/>
                    </a:cubicBezTo>
                    <a:cubicBezTo>
                      <a:pt x="164" y="38"/>
                      <a:pt x="163" y="38"/>
                      <a:pt x="163" y="39"/>
                    </a:cubicBezTo>
                    <a:cubicBezTo>
                      <a:pt x="164" y="41"/>
                      <a:pt x="166" y="39"/>
                      <a:pt x="166" y="41"/>
                    </a:cubicBezTo>
                    <a:cubicBezTo>
                      <a:pt x="165" y="41"/>
                      <a:pt x="163" y="42"/>
                      <a:pt x="164" y="43"/>
                    </a:cubicBezTo>
                    <a:cubicBezTo>
                      <a:pt x="164" y="44"/>
                      <a:pt x="168" y="45"/>
                      <a:pt x="166" y="47"/>
                    </a:cubicBezTo>
                    <a:cubicBezTo>
                      <a:pt x="166" y="47"/>
                      <a:pt x="166" y="47"/>
                      <a:pt x="167" y="47"/>
                    </a:cubicBezTo>
                    <a:cubicBezTo>
                      <a:pt x="167" y="48"/>
                      <a:pt x="166" y="51"/>
                      <a:pt x="166" y="52"/>
                    </a:cubicBezTo>
                    <a:cubicBezTo>
                      <a:pt x="165" y="54"/>
                      <a:pt x="162" y="52"/>
                      <a:pt x="160" y="52"/>
                    </a:cubicBezTo>
                    <a:cubicBezTo>
                      <a:pt x="159" y="53"/>
                      <a:pt x="158" y="52"/>
                      <a:pt x="157" y="52"/>
                    </a:cubicBezTo>
                    <a:cubicBezTo>
                      <a:pt x="156" y="53"/>
                      <a:pt x="156" y="54"/>
                      <a:pt x="155" y="55"/>
                    </a:cubicBezTo>
                    <a:cubicBezTo>
                      <a:pt x="151" y="57"/>
                      <a:pt x="152" y="59"/>
                      <a:pt x="153" y="59"/>
                    </a:cubicBezTo>
                    <a:cubicBezTo>
                      <a:pt x="152" y="59"/>
                      <a:pt x="153" y="61"/>
                      <a:pt x="152" y="61"/>
                    </a:cubicBezTo>
                    <a:cubicBezTo>
                      <a:pt x="151" y="62"/>
                      <a:pt x="148" y="61"/>
                      <a:pt x="147" y="61"/>
                    </a:cubicBezTo>
                    <a:cubicBezTo>
                      <a:pt x="145" y="62"/>
                      <a:pt x="145" y="63"/>
                      <a:pt x="144" y="63"/>
                    </a:cubicBezTo>
                    <a:cubicBezTo>
                      <a:pt x="142" y="63"/>
                      <a:pt x="140" y="64"/>
                      <a:pt x="140" y="66"/>
                    </a:cubicBezTo>
                    <a:cubicBezTo>
                      <a:pt x="139" y="65"/>
                      <a:pt x="137" y="65"/>
                      <a:pt x="136" y="65"/>
                    </a:cubicBezTo>
                    <a:cubicBezTo>
                      <a:pt x="134" y="66"/>
                      <a:pt x="133" y="66"/>
                      <a:pt x="131" y="67"/>
                    </a:cubicBezTo>
                    <a:cubicBezTo>
                      <a:pt x="128" y="68"/>
                      <a:pt x="127" y="72"/>
                      <a:pt x="124" y="73"/>
                    </a:cubicBezTo>
                    <a:cubicBezTo>
                      <a:pt x="124" y="73"/>
                      <a:pt x="129" y="69"/>
                      <a:pt x="125" y="68"/>
                    </a:cubicBezTo>
                    <a:cubicBezTo>
                      <a:pt x="126" y="70"/>
                      <a:pt x="124" y="71"/>
                      <a:pt x="122" y="71"/>
                    </a:cubicBezTo>
                    <a:cubicBezTo>
                      <a:pt x="122" y="72"/>
                      <a:pt x="123" y="75"/>
                      <a:pt x="123" y="76"/>
                    </a:cubicBezTo>
                    <a:cubicBezTo>
                      <a:pt x="123" y="75"/>
                      <a:pt x="121" y="73"/>
                      <a:pt x="121" y="74"/>
                    </a:cubicBezTo>
                    <a:cubicBezTo>
                      <a:pt x="121" y="73"/>
                      <a:pt x="122" y="73"/>
                      <a:pt x="121" y="72"/>
                    </a:cubicBezTo>
                    <a:cubicBezTo>
                      <a:pt x="119" y="78"/>
                      <a:pt x="117" y="72"/>
                      <a:pt x="119" y="73"/>
                    </a:cubicBezTo>
                    <a:cubicBezTo>
                      <a:pt x="120" y="72"/>
                      <a:pt x="119" y="71"/>
                      <a:pt x="119" y="72"/>
                    </a:cubicBezTo>
                    <a:cubicBezTo>
                      <a:pt x="119" y="72"/>
                      <a:pt x="119" y="72"/>
                      <a:pt x="119" y="72"/>
                    </a:cubicBezTo>
                    <a:cubicBezTo>
                      <a:pt x="118" y="72"/>
                      <a:pt x="118" y="71"/>
                      <a:pt x="117" y="73"/>
                    </a:cubicBezTo>
                    <a:cubicBezTo>
                      <a:pt x="116" y="71"/>
                      <a:pt x="116" y="71"/>
                      <a:pt x="116" y="71"/>
                    </a:cubicBezTo>
                    <a:cubicBezTo>
                      <a:pt x="116" y="72"/>
                      <a:pt x="117" y="72"/>
                      <a:pt x="111" y="71"/>
                    </a:cubicBezTo>
                    <a:cubicBezTo>
                      <a:pt x="112" y="72"/>
                      <a:pt x="113" y="73"/>
                      <a:pt x="114" y="74"/>
                    </a:cubicBezTo>
                    <a:cubicBezTo>
                      <a:pt x="114" y="73"/>
                      <a:pt x="115" y="73"/>
                      <a:pt x="116" y="75"/>
                    </a:cubicBezTo>
                    <a:cubicBezTo>
                      <a:pt x="115" y="71"/>
                      <a:pt x="120" y="76"/>
                      <a:pt x="120" y="74"/>
                    </a:cubicBezTo>
                    <a:cubicBezTo>
                      <a:pt x="120" y="75"/>
                      <a:pt x="121" y="76"/>
                      <a:pt x="119" y="77"/>
                    </a:cubicBezTo>
                    <a:cubicBezTo>
                      <a:pt x="121" y="76"/>
                      <a:pt x="121" y="76"/>
                      <a:pt x="121" y="76"/>
                    </a:cubicBezTo>
                    <a:cubicBezTo>
                      <a:pt x="121" y="77"/>
                      <a:pt x="125" y="78"/>
                      <a:pt x="125" y="78"/>
                    </a:cubicBezTo>
                    <a:cubicBezTo>
                      <a:pt x="127" y="81"/>
                      <a:pt x="124" y="81"/>
                      <a:pt x="128" y="83"/>
                    </a:cubicBezTo>
                    <a:cubicBezTo>
                      <a:pt x="128" y="82"/>
                      <a:pt x="124" y="77"/>
                      <a:pt x="125" y="78"/>
                    </a:cubicBezTo>
                    <a:cubicBezTo>
                      <a:pt x="125" y="79"/>
                      <a:pt x="127" y="80"/>
                      <a:pt x="128" y="81"/>
                    </a:cubicBezTo>
                    <a:cubicBezTo>
                      <a:pt x="129" y="81"/>
                      <a:pt x="129" y="82"/>
                      <a:pt x="130" y="82"/>
                    </a:cubicBezTo>
                    <a:cubicBezTo>
                      <a:pt x="130" y="82"/>
                      <a:pt x="131" y="82"/>
                      <a:pt x="131" y="82"/>
                    </a:cubicBezTo>
                    <a:cubicBezTo>
                      <a:pt x="132" y="81"/>
                      <a:pt x="132" y="81"/>
                      <a:pt x="132" y="80"/>
                    </a:cubicBezTo>
                    <a:cubicBezTo>
                      <a:pt x="133" y="82"/>
                      <a:pt x="134" y="81"/>
                      <a:pt x="135" y="81"/>
                    </a:cubicBezTo>
                    <a:cubicBezTo>
                      <a:pt x="137" y="80"/>
                      <a:pt x="139" y="81"/>
                      <a:pt x="140" y="82"/>
                    </a:cubicBezTo>
                    <a:cubicBezTo>
                      <a:pt x="139" y="82"/>
                      <a:pt x="139" y="83"/>
                      <a:pt x="139" y="84"/>
                    </a:cubicBezTo>
                    <a:cubicBezTo>
                      <a:pt x="139" y="86"/>
                      <a:pt x="137" y="86"/>
                      <a:pt x="136" y="86"/>
                    </a:cubicBezTo>
                    <a:cubicBezTo>
                      <a:pt x="135" y="86"/>
                      <a:pt x="134" y="86"/>
                      <a:pt x="133" y="85"/>
                    </a:cubicBezTo>
                    <a:cubicBezTo>
                      <a:pt x="132" y="85"/>
                      <a:pt x="131" y="84"/>
                      <a:pt x="130" y="84"/>
                    </a:cubicBezTo>
                    <a:cubicBezTo>
                      <a:pt x="129" y="85"/>
                      <a:pt x="130" y="86"/>
                      <a:pt x="129" y="86"/>
                    </a:cubicBezTo>
                    <a:cubicBezTo>
                      <a:pt x="128" y="86"/>
                      <a:pt x="127" y="88"/>
                      <a:pt x="126" y="88"/>
                    </a:cubicBezTo>
                    <a:cubicBezTo>
                      <a:pt x="124" y="88"/>
                      <a:pt x="122" y="88"/>
                      <a:pt x="121" y="90"/>
                    </a:cubicBezTo>
                    <a:cubicBezTo>
                      <a:pt x="118" y="92"/>
                      <a:pt x="113" y="95"/>
                      <a:pt x="110" y="91"/>
                    </a:cubicBezTo>
                    <a:cubicBezTo>
                      <a:pt x="112" y="91"/>
                      <a:pt x="113" y="84"/>
                      <a:pt x="110" y="84"/>
                    </a:cubicBezTo>
                    <a:cubicBezTo>
                      <a:pt x="108" y="84"/>
                      <a:pt x="107" y="83"/>
                      <a:pt x="106" y="82"/>
                    </a:cubicBezTo>
                    <a:cubicBezTo>
                      <a:pt x="104" y="81"/>
                      <a:pt x="103" y="82"/>
                      <a:pt x="102" y="82"/>
                    </a:cubicBezTo>
                    <a:cubicBezTo>
                      <a:pt x="100" y="81"/>
                      <a:pt x="104" y="78"/>
                      <a:pt x="105" y="78"/>
                    </a:cubicBezTo>
                    <a:cubicBezTo>
                      <a:pt x="107" y="77"/>
                      <a:pt x="112" y="76"/>
                      <a:pt x="112" y="75"/>
                    </a:cubicBezTo>
                    <a:cubicBezTo>
                      <a:pt x="111" y="75"/>
                      <a:pt x="111" y="73"/>
                      <a:pt x="111" y="72"/>
                    </a:cubicBezTo>
                    <a:cubicBezTo>
                      <a:pt x="109" y="73"/>
                      <a:pt x="110" y="74"/>
                      <a:pt x="108" y="73"/>
                    </a:cubicBezTo>
                    <a:cubicBezTo>
                      <a:pt x="106" y="72"/>
                      <a:pt x="104" y="73"/>
                      <a:pt x="102" y="73"/>
                    </a:cubicBezTo>
                    <a:cubicBezTo>
                      <a:pt x="101" y="73"/>
                      <a:pt x="99" y="73"/>
                      <a:pt x="98" y="72"/>
                    </a:cubicBezTo>
                    <a:cubicBezTo>
                      <a:pt x="96" y="71"/>
                      <a:pt x="95" y="70"/>
                      <a:pt x="93" y="70"/>
                    </a:cubicBezTo>
                    <a:cubicBezTo>
                      <a:pt x="98" y="68"/>
                      <a:pt x="92" y="69"/>
                      <a:pt x="90" y="67"/>
                    </a:cubicBezTo>
                    <a:cubicBezTo>
                      <a:pt x="94" y="69"/>
                      <a:pt x="98" y="68"/>
                      <a:pt x="101" y="66"/>
                    </a:cubicBezTo>
                    <a:cubicBezTo>
                      <a:pt x="99" y="67"/>
                      <a:pt x="96" y="68"/>
                      <a:pt x="95" y="66"/>
                    </a:cubicBezTo>
                    <a:cubicBezTo>
                      <a:pt x="93" y="65"/>
                      <a:pt x="94" y="63"/>
                      <a:pt x="93" y="62"/>
                    </a:cubicBezTo>
                    <a:cubicBezTo>
                      <a:pt x="94" y="63"/>
                      <a:pt x="94" y="64"/>
                      <a:pt x="94" y="66"/>
                    </a:cubicBezTo>
                    <a:cubicBezTo>
                      <a:pt x="94" y="67"/>
                      <a:pt x="91" y="66"/>
                      <a:pt x="90" y="67"/>
                    </a:cubicBezTo>
                    <a:cubicBezTo>
                      <a:pt x="90" y="66"/>
                      <a:pt x="90" y="65"/>
                      <a:pt x="91" y="65"/>
                    </a:cubicBezTo>
                    <a:cubicBezTo>
                      <a:pt x="90" y="65"/>
                      <a:pt x="90" y="66"/>
                      <a:pt x="89" y="67"/>
                    </a:cubicBezTo>
                    <a:cubicBezTo>
                      <a:pt x="89" y="67"/>
                      <a:pt x="87" y="67"/>
                      <a:pt x="86" y="67"/>
                    </a:cubicBezTo>
                    <a:cubicBezTo>
                      <a:pt x="83" y="67"/>
                      <a:pt x="83" y="71"/>
                      <a:pt x="81" y="73"/>
                    </a:cubicBezTo>
                    <a:cubicBezTo>
                      <a:pt x="81" y="72"/>
                      <a:pt x="79" y="69"/>
                      <a:pt x="77" y="70"/>
                    </a:cubicBezTo>
                    <a:cubicBezTo>
                      <a:pt x="78" y="71"/>
                      <a:pt x="80" y="71"/>
                      <a:pt x="81" y="73"/>
                    </a:cubicBezTo>
                    <a:cubicBezTo>
                      <a:pt x="81" y="75"/>
                      <a:pt x="76" y="78"/>
                      <a:pt x="75" y="78"/>
                    </a:cubicBezTo>
                    <a:cubicBezTo>
                      <a:pt x="76" y="78"/>
                      <a:pt x="78" y="77"/>
                      <a:pt x="78" y="75"/>
                    </a:cubicBezTo>
                    <a:cubicBezTo>
                      <a:pt x="77" y="76"/>
                      <a:pt x="74" y="80"/>
                      <a:pt x="74" y="77"/>
                    </a:cubicBezTo>
                    <a:cubicBezTo>
                      <a:pt x="73" y="78"/>
                      <a:pt x="72" y="80"/>
                      <a:pt x="74" y="79"/>
                    </a:cubicBezTo>
                    <a:cubicBezTo>
                      <a:pt x="74" y="80"/>
                      <a:pt x="74" y="80"/>
                      <a:pt x="74" y="80"/>
                    </a:cubicBezTo>
                    <a:cubicBezTo>
                      <a:pt x="75" y="80"/>
                      <a:pt x="76" y="83"/>
                      <a:pt x="74" y="83"/>
                    </a:cubicBezTo>
                    <a:cubicBezTo>
                      <a:pt x="74" y="79"/>
                      <a:pt x="70" y="81"/>
                      <a:pt x="68" y="82"/>
                    </a:cubicBezTo>
                    <a:cubicBezTo>
                      <a:pt x="66" y="82"/>
                      <a:pt x="65" y="84"/>
                      <a:pt x="62" y="82"/>
                    </a:cubicBezTo>
                    <a:cubicBezTo>
                      <a:pt x="62" y="82"/>
                      <a:pt x="59" y="80"/>
                      <a:pt x="61" y="80"/>
                    </a:cubicBezTo>
                    <a:cubicBezTo>
                      <a:pt x="64" y="79"/>
                      <a:pt x="63" y="78"/>
                      <a:pt x="64" y="76"/>
                    </a:cubicBezTo>
                    <a:cubicBezTo>
                      <a:pt x="65" y="75"/>
                      <a:pt x="67" y="74"/>
                      <a:pt x="67" y="71"/>
                    </a:cubicBezTo>
                    <a:cubicBezTo>
                      <a:pt x="66" y="69"/>
                      <a:pt x="66" y="69"/>
                      <a:pt x="69" y="68"/>
                    </a:cubicBezTo>
                    <a:cubicBezTo>
                      <a:pt x="69" y="68"/>
                      <a:pt x="69" y="69"/>
                      <a:pt x="69" y="69"/>
                    </a:cubicBezTo>
                    <a:cubicBezTo>
                      <a:pt x="71" y="66"/>
                      <a:pt x="75" y="71"/>
                      <a:pt x="77" y="69"/>
                    </a:cubicBezTo>
                    <a:cubicBezTo>
                      <a:pt x="76" y="69"/>
                      <a:pt x="76" y="68"/>
                      <a:pt x="75" y="68"/>
                    </a:cubicBezTo>
                    <a:cubicBezTo>
                      <a:pt x="77" y="66"/>
                      <a:pt x="73" y="62"/>
                      <a:pt x="71" y="62"/>
                    </a:cubicBezTo>
                    <a:cubicBezTo>
                      <a:pt x="71" y="61"/>
                      <a:pt x="71" y="57"/>
                      <a:pt x="70" y="59"/>
                    </a:cubicBezTo>
                    <a:cubicBezTo>
                      <a:pt x="70" y="59"/>
                      <a:pt x="68" y="56"/>
                      <a:pt x="68" y="55"/>
                    </a:cubicBezTo>
                    <a:cubicBezTo>
                      <a:pt x="67" y="54"/>
                      <a:pt x="67" y="53"/>
                      <a:pt x="66" y="52"/>
                    </a:cubicBezTo>
                    <a:cubicBezTo>
                      <a:pt x="65" y="49"/>
                      <a:pt x="65" y="53"/>
                      <a:pt x="63" y="50"/>
                    </a:cubicBezTo>
                    <a:cubicBezTo>
                      <a:pt x="63" y="49"/>
                      <a:pt x="60" y="48"/>
                      <a:pt x="60" y="50"/>
                    </a:cubicBezTo>
                    <a:cubicBezTo>
                      <a:pt x="60" y="48"/>
                      <a:pt x="58" y="50"/>
                      <a:pt x="58" y="48"/>
                    </a:cubicBezTo>
                    <a:cubicBezTo>
                      <a:pt x="56" y="49"/>
                      <a:pt x="54" y="46"/>
                      <a:pt x="52" y="45"/>
                    </a:cubicBezTo>
                    <a:cubicBezTo>
                      <a:pt x="51" y="45"/>
                      <a:pt x="50" y="47"/>
                      <a:pt x="45" y="46"/>
                    </a:cubicBezTo>
                    <a:cubicBezTo>
                      <a:pt x="45" y="46"/>
                      <a:pt x="44" y="46"/>
                      <a:pt x="44" y="47"/>
                    </a:cubicBezTo>
                    <a:cubicBezTo>
                      <a:pt x="43" y="48"/>
                      <a:pt x="42" y="48"/>
                      <a:pt x="41" y="48"/>
                    </a:cubicBezTo>
                    <a:cubicBezTo>
                      <a:pt x="41" y="48"/>
                      <a:pt x="40" y="48"/>
                      <a:pt x="39" y="49"/>
                    </a:cubicBezTo>
                    <a:cubicBezTo>
                      <a:pt x="39" y="51"/>
                      <a:pt x="38" y="51"/>
                      <a:pt x="36" y="51"/>
                    </a:cubicBezTo>
                    <a:cubicBezTo>
                      <a:pt x="34" y="51"/>
                      <a:pt x="31" y="51"/>
                      <a:pt x="29" y="53"/>
                    </a:cubicBezTo>
                    <a:cubicBezTo>
                      <a:pt x="27" y="55"/>
                      <a:pt x="26" y="52"/>
                      <a:pt x="23" y="51"/>
                    </a:cubicBezTo>
                    <a:cubicBezTo>
                      <a:pt x="22" y="51"/>
                      <a:pt x="21" y="51"/>
                      <a:pt x="20" y="51"/>
                    </a:cubicBezTo>
                    <a:cubicBezTo>
                      <a:pt x="18" y="52"/>
                      <a:pt x="17" y="51"/>
                      <a:pt x="16" y="51"/>
                    </a:cubicBezTo>
                    <a:cubicBezTo>
                      <a:pt x="15" y="51"/>
                      <a:pt x="13" y="51"/>
                      <a:pt x="12" y="50"/>
                    </a:cubicBezTo>
                    <a:cubicBezTo>
                      <a:pt x="10" y="49"/>
                      <a:pt x="10" y="51"/>
                      <a:pt x="8" y="51"/>
                    </a:cubicBezTo>
                    <a:cubicBezTo>
                      <a:pt x="8" y="49"/>
                      <a:pt x="6" y="50"/>
                      <a:pt x="5" y="49"/>
                    </a:cubicBezTo>
                    <a:cubicBezTo>
                      <a:pt x="4" y="48"/>
                      <a:pt x="4" y="48"/>
                      <a:pt x="3" y="48"/>
                    </a:cubicBezTo>
                    <a:cubicBezTo>
                      <a:pt x="2" y="47"/>
                      <a:pt x="2" y="46"/>
                      <a:pt x="1" y="46"/>
                    </a:cubicBezTo>
                  </a:path>
                </a:pathLst>
              </a:custGeom>
              <a:solidFill>
                <a:srgbClr val="B3B3B3"/>
              </a:solidFill>
              <a:ln w="3175">
                <a:solidFill>
                  <a:schemeClr val="tx1"/>
                </a:solidFill>
                <a:round/>
                <a:headEnd/>
                <a:tailEnd/>
              </a:ln>
            </p:spPr>
            <p:txBody>
              <a:bodyPr/>
              <a:lstStyle/>
              <a:p>
                <a:endParaRPr lang="en-GB" sz="2400" dirty="0"/>
              </a:p>
            </p:txBody>
          </p:sp>
          <p:sp>
            <p:nvSpPr>
              <p:cNvPr id="1703" name="Freeform 3731"/>
              <p:cNvSpPr>
                <a:spLocks/>
              </p:cNvSpPr>
              <p:nvPr/>
            </p:nvSpPr>
            <p:spPr bwMode="auto">
              <a:xfrm>
                <a:off x="3197" y="2595"/>
                <a:ext cx="114" cy="148"/>
              </a:xfrm>
              <a:custGeom>
                <a:avLst/>
                <a:gdLst>
                  <a:gd name="T0" fmla="*/ 4 w 86"/>
                  <a:gd name="T1" fmla="*/ 90 h 112"/>
                  <a:gd name="T2" fmla="*/ 9 w 86"/>
                  <a:gd name="T3" fmla="*/ 82 h 112"/>
                  <a:gd name="T4" fmla="*/ 9 w 86"/>
                  <a:gd name="T5" fmla="*/ 79 h 112"/>
                  <a:gd name="T6" fmla="*/ 15 w 86"/>
                  <a:gd name="T7" fmla="*/ 78 h 112"/>
                  <a:gd name="T8" fmla="*/ 8 w 86"/>
                  <a:gd name="T9" fmla="*/ 79 h 112"/>
                  <a:gd name="T10" fmla="*/ 3 w 86"/>
                  <a:gd name="T11" fmla="*/ 70 h 112"/>
                  <a:gd name="T12" fmla="*/ 5 w 86"/>
                  <a:gd name="T13" fmla="*/ 65 h 112"/>
                  <a:gd name="T14" fmla="*/ 13 w 86"/>
                  <a:gd name="T15" fmla="*/ 54 h 112"/>
                  <a:gd name="T16" fmla="*/ 13 w 86"/>
                  <a:gd name="T17" fmla="*/ 53 h 112"/>
                  <a:gd name="T18" fmla="*/ 17 w 86"/>
                  <a:gd name="T19" fmla="*/ 48 h 112"/>
                  <a:gd name="T20" fmla="*/ 17 w 86"/>
                  <a:gd name="T21" fmla="*/ 41 h 112"/>
                  <a:gd name="T22" fmla="*/ 16 w 86"/>
                  <a:gd name="T23" fmla="*/ 34 h 112"/>
                  <a:gd name="T24" fmla="*/ 11 w 86"/>
                  <a:gd name="T25" fmla="*/ 26 h 112"/>
                  <a:gd name="T26" fmla="*/ 9 w 86"/>
                  <a:gd name="T27" fmla="*/ 21 h 112"/>
                  <a:gd name="T28" fmla="*/ 8 w 86"/>
                  <a:gd name="T29" fmla="*/ 19 h 112"/>
                  <a:gd name="T30" fmla="*/ 9 w 86"/>
                  <a:gd name="T31" fmla="*/ 16 h 112"/>
                  <a:gd name="T32" fmla="*/ 7 w 86"/>
                  <a:gd name="T33" fmla="*/ 15 h 112"/>
                  <a:gd name="T34" fmla="*/ 4 w 86"/>
                  <a:gd name="T35" fmla="*/ 12 h 112"/>
                  <a:gd name="T36" fmla="*/ 3 w 86"/>
                  <a:gd name="T37" fmla="*/ 7 h 112"/>
                  <a:gd name="T38" fmla="*/ 5 w 86"/>
                  <a:gd name="T39" fmla="*/ 3 h 112"/>
                  <a:gd name="T40" fmla="*/ 17 w 86"/>
                  <a:gd name="T41" fmla="*/ 0 h 112"/>
                  <a:gd name="T42" fmla="*/ 25 w 86"/>
                  <a:gd name="T43" fmla="*/ 0 h 112"/>
                  <a:gd name="T44" fmla="*/ 29 w 86"/>
                  <a:gd name="T45" fmla="*/ 0 h 112"/>
                  <a:gd name="T46" fmla="*/ 32 w 86"/>
                  <a:gd name="T47" fmla="*/ 3 h 112"/>
                  <a:gd name="T48" fmla="*/ 45 w 86"/>
                  <a:gd name="T49" fmla="*/ 4 h 112"/>
                  <a:gd name="T50" fmla="*/ 57 w 86"/>
                  <a:gd name="T51" fmla="*/ 13 h 112"/>
                  <a:gd name="T52" fmla="*/ 62 w 86"/>
                  <a:gd name="T53" fmla="*/ 17 h 112"/>
                  <a:gd name="T54" fmla="*/ 69 w 86"/>
                  <a:gd name="T55" fmla="*/ 17 h 112"/>
                  <a:gd name="T56" fmla="*/ 81 w 86"/>
                  <a:gd name="T57" fmla="*/ 20 h 112"/>
                  <a:gd name="T58" fmla="*/ 85 w 86"/>
                  <a:gd name="T59" fmla="*/ 13 h 112"/>
                  <a:gd name="T60" fmla="*/ 95 w 86"/>
                  <a:gd name="T61" fmla="*/ 7 h 112"/>
                  <a:gd name="T62" fmla="*/ 103 w 86"/>
                  <a:gd name="T63" fmla="*/ 11 h 112"/>
                  <a:gd name="T64" fmla="*/ 109 w 86"/>
                  <a:gd name="T65" fmla="*/ 11 h 112"/>
                  <a:gd name="T66" fmla="*/ 114 w 86"/>
                  <a:gd name="T67" fmla="*/ 11 h 112"/>
                  <a:gd name="T68" fmla="*/ 106 w 86"/>
                  <a:gd name="T69" fmla="*/ 22 h 112"/>
                  <a:gd name="T70" fmla="*/ 101 w 86"/>
                  <a:gd name="T71" fmla="*/ 33 h 112"/>
                  <a:gd name="T72" fmla="*/ 101 w 86"/>
                  <a:gd name="T73" fmla="*/ 69 h 112"/>
                  <a:gd name="T74" fmla="*/ 105 w 86"/>
                  <a:gd name="T75" fmla="*/ 93 h 112"/>
                  <a:gd name="T76" fmla="*/ 109 w 86"/>
                  <a:gd name="T77" fmla="*/ 102 h 112"/>
                  <a:gd name="T78" fmla="*/ 101 w 86"/>
                  <a:gd name="T79" fmla="*/ 104 h 112"/>
                  <a:gd name="T80" fmla="*/ 101 w 86"/>
                  <a:gd name="T81" fmla="*/ 107 h 112"/>
                  <a:gd name="T82" fmla="*/ 99 w 86"/>
                  <a:gd name="T83" fmla="*/ 104 h 112"/>
                  <a:gd name="T84" fmla="*/ 99 w 86"/>
                  <a:gd name="T85" fmla="*/ 111 h 112"/>
                  <a:gd name="T86" fmla="*/ 98 w 86"/>
                  <a:gd name="T87" fmla="*/ 112 h 112"/>
                  <a:gd name="T88" fmla="*/ 94 w 86"/>
                  <a:gd name="T89" fmla="*/ 114 h 112"/>
                  <a:gd name="T90" fmla="*/ 90 w 86"/>
                  <a:gd name="T91" fmla="*/ 120 h 112"/>
                  <a:gd name="T92" fmla="*/ 87 w 86"/>
                  <a:gd name="T93" fmla="*/ 127 h 112"/>
                  <a:gd name="T94" fmla="*/ 82 w 86"/>
                  <a:gd name="T95" fmla="*/ 137 h 112"/>
                  <a:gd name="T96" fmla="*/ 78 w 86"/>
                  <a:gd name="T97" fmla="*/ 147 h 112"/>
                  <a:gd name="T98" fmla="*/ 76 w 86"/>
                  <a:gd name="T99" fmla="*/ 148 h 112"/>
                  <a:gd name="T100" fmla="*/ 70 w 86"/>
                  <a:gd name="T101" fmla="*/ 144 h 112"/>
                  <a:gd name="T102" fmla="*/ 54 w 86"/>
                  <a:gd name="T103" fmla="*/ 131 h 112"/>
                  <a:gd name="T104" fmla="*/ 54 w 86"/>
                  <a:gd name="T105" fmla="*/ 127 h 112"/>
                  <a:gd name="T106" fmla="*/ 49 w 86"/>
                  <a:gd name="T107" fmla="*/ 119 h 112"/>
                  <a:gd name="T108" fmla="*/ 4 w 86"/>
                  <a:gd name="T109" fmla="*/ 90 h 11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6" h="112">
                    <a:moveTo>
                      <a:pt x="3" y="68"/>
                    </a:moveTo>
                    <a:cubicBezTo>
                      <a:pt x="5" y="67"/>
                      <a:pt x="0" y="60"/>
                      <a:pt x="7" y="62"/>
                    </a:cubicBezTo>
                    <a:cubicBezTo>
                      <a:pt x="7" y="62"/>
                      <a:pt x="7" y="61"/>
                      <a:pt x="7" y="60"/>
                    </a:cubicBezTo>
                    <a:cubicBezTo>
                      <a:pt x="11" y="59"/>
                      <a:pt x="11" y="59"/>
                      <a:pt x="11" y="59"/>
                    </a:cubicBezTo>
                    <a:cubicBezTo>
                      <a:pt x="8" y="55"/>
                      <a:pt x="7" y="58"/>
                      <a:pt x="6" y="60"/>
                    </a:cubicBezTo>
                    <a:cubicBezTo>
                      <a:pt x="5" y="61"/>
                      <a:pt x="2" y="56"/>
                      <a:pt x="2" y="53"/>
                    </a:cubicBezTo>
                    <a:cubicBezTo>
                      <a:pt x="3" y="51"/>
                      <a:pt x="2" y="50"/>
                      <a:pt x="4" y="49"/>
                    </a:cubicBezTo>
                    <a:cubicBezTo>
                      <a:pt x="6" y="47"/>
                      <a:pt x="7" y="43"/>
                      <a:pt x="10" y="41"/>
                    </a:cubicBezTo>
                    <a:cubicBezTo>
                      <a:pt x="11" y="41"/>
                      <a:pt x="11" y="41"/>
                      <a:pt x="10" y="40"/>
                    </a:cubicBezTo>
                    <a:cubicBezTo>
                      <a:pt x="10" y="38"/>
                      <a:pt x="12" y="37"/>
                      <a:pt x="13" y="36"/>
                    </a:cubicBezTo>
                    <a:cubicBezTo>
                      <a:pt x="13" y="34"/>
                      <a:pt x="13" y="33"/>
                      <a:pt x="13" y="31"/>
                    </a:cubicBezTo>
                    <a:cubicBezTo>
                      <a:pt x="14" y="29"/>
                      <a:pt x="12" y="28"/>
                      <a:pt x="12" y="26"/>
                    </a:cubicBezTo>
                    <a:cubicBezTo>
                      <a:pt x="11" y="23"/>
                      <a:pt x="9" y="22"/>
                      <a:pt x="8" y="20"/>
                    </a:cubicBezTo>
                    <a:cubicBezTo>
                      <a:pt x="8" y="19"/>
                      <a:pt x="7" y="18"/>
                      <a:pt x="7" y="16"/>
                    </a:cubicBezTo>
                    <a:cubicBezTo>
                      <a:pt x="6" y="16"/>
                      <a:pt x="6" y="15"/>
                      <a:pt x="6" y="14"/>
                    </a:cubicBezTo>
                    <a:cubicBezTo>
                      <a:pt x="6" y="14"/>
                      <a:pt x="7" y="13"/>
                      <a:pt x="7" y="12"/>
                    </a:cubicBezTo>
                    <a:cubicBezTo>
                      <a:pt x="7" y="11"/>
                      <a:pt x="6" y="11"/>
                      <a:pt x="5" y="11"/>
                    </a:cubicBezTo>
                    <a:cubicBezTo>
                      <a:pt x="4" y="10"/>
                      <a:pt x="5" y="9"/>
                      <a:pt x="3" y="9"/>
                    </a:cubicBezTo>
                    <a:cubicBezTo>
                      <a:pt x="4" y="8"/>
                      <a:pt x="2" y="6"/>
                      <a:pt x="2" y="5"/>
                    </a:cubicBezTo>
                    <a:cubicBezTo>
                      <a:pt x="2" y="4"/>
                      <a:pt x="4" y="3"/>
                      <a:pt x="4" y="2"/>
                    </a:cubicBezTo>
                    <a:cubicBezTo>
                      <a:pt x="7" y="0"/>
                      <a:pt x="10" y="0"/>
                      <a:pt x="13" y="0"/>
                    </a:cubicBezTo>
                    <a:cubicBezTo>
                      <a:pt x="15" y="0"/>
                      <a:pt x="17" y="0"/>
                      <a:pt x="19" y="0"/>
                    </a:cubicBezTo>
                    <a:cubicBezTo>
                      <a:pt x="20" y="0"/>
                      <a:pt x="21" y="0"/>
                      <a:pt x="22" y="0"/>
                    </a:cubicBezTo>
                    <a:cubicBezTo>
                      <a:pt x="23" y="0"/>
                      <a:pt x="23" y="2"/>
                      <a:pt x="24" y="2"/>
                    </a:cubicBezTo>
                    <a:cubicBezTo>
                      <a:pt x="27" y="3"/>
                      <a:pt x="31" y="2"/>
                      <a:pt x="34" y="3"/>
                    </a:cubicBezTo>
                    <a:cubicBezTo>
                      <a:pt x="37" y="5"/>
                      <a:pt x="40" y="8"/>
                      <a:pt x="43" y="10"/>
                    </a:cubicBezTo>
                    <a:cubicBezTo>
                      <a:pt x="44" y="11"/>
                      <a:pt x="45" y="12"/>
                      <a:pt x="47" y="13"/>
                    </a:cubicBezTo>
                    <a:cubicBezTo>
                      <a:pt x="48" y="13"/>
                      <a:pt x="51" y="12"/>
                      <a:pt x="52" y="13"/>
                    </a:cubicBezTo>
                    <a:cubicBezTo>
                      <a:pt x="55" y="14"/>
                      <a:pt x="59" y="13"/>
                      <a:pt x="61" y="15"/>
                    </a:cubicBezTo>
                    <a:cubicBezTo>
                      <a:pt x="61" y="13"/>
                      <a:pt x="63" y="11"/>
                      <a:pt x="64" y="10"/>
                    </a:cubicBezTo>
                    <a:cubicBezTo>
                      <a:pt x="66" y="7"/>
                      <a:pt x="70" y="6"/>
                      <a:pt x="72" y="5"/>
                    </a:cubicBezTo>
                    <a:cubicBezTo>
                      <a:pt x="75" y="4"/>
                      <a:pt x="76" y="7"/>
                      <a:pt x="78" y="8"/>
                    </a:cubicBezTo>
                    <a:cubicBezTo>
                      <a:pt x="79" y="9"/>
                      <a:pt x="81" y="8"/>
                      <a:pt x="82" y="8"/>
                    </a:cubicBezTo>
                    <a:cubicBezTo>
                      <a:pt x="83" y="8"/>
                      <a:pt x="85" y="9"/>
                      <a:pt x="86" y="8"/>
                    </a:cubicBezTo>
                    <a:cubicBezTo>
                      <a:pt x="84" y="11"/>
                      <a:pt x="82" y="14"/>
                      <a:pt x="80" y="17"/>
                    </a:cubicBezTo>
                    <a:cubicBezTo>
                      <a:pt x="78" y="20"/>
                      <a:pt x="76" y="21"/>
                      <a:pt x="76" y="25"/>
                    </a:cubicBezTo>
                    <a:cubicBezTo>
                      <a:pt x="76" y="34"/>
                      <a:pt x="76" y="43"/>
                      <a:pt x="76" y="52"/>
                    </a:cubicBezTo>
                    <a:cubicBezTo>
                      <a:pt x="76" y="59"/>
                      <a:pt x="75" y="65"/>
                      <a:pt x="79" y="70"/>
                    </a:cubicBezTo>
                    <a:cubicBezTo>
                      <a:pt x="81" y="72"/>
                      <a:pt x="83" y="75"/>
                      <a:pt x="82" y="77"/>
                    </a:cubicBezTo>
                    <a:cubicBezTo>
                      <a:pt x="81" y="78"/>
                      <a:pt x="78" y="81"/>
                      <a:pt x="76" y="79"/>
                    </a:cubicBezTo>
                    <a:cubicBezTo>
                      <a:pt x="76" y="80"/>
                      <a:pt x="76" y="80"/>
                      <a:pt x="76" y="81"/>
                    </a:cubicBezTo>
                    <a:cubicBezTo>
                      <a:pt x="75" y="80"/>
                      <a:pt x="75" y="80"/>
                      <a:pt x="75" y="79"/>
                    </a:cubicBezTo>
                    <a:cubicBezTo>
                      <a:pt x="75" y="81"/>
                      <a:pt x="76" y="83"/>
                      <a:pt x="75" y="84"/>
                    </a:cubicBezTo>
                    <a:cubicBezTo>
                      <a:pt x="75" y="81"/>
                      <a:pt x="74" y="84"/>
                      <a:pt x="74" y="85"/>
                    </a:cubicBezTo>
                    <a:cubicBezTo>
                      <a:pt x="73" y="86"/>
                      <a:pt x="72" y="86"/>
                      <a:pt x="71" y="86"/>
                    </a:cubicBezTo>
                    <a:cubicBezTo>
                      <a:pt x="68" y="87"/>
                      <a:pt x="67" y="89"/>
                      <a:pt x="68" y="91"/>
                    </a:cubicBezTo>
                    <a:cubicBezTo>
                      <a:pt x="68" y="92"/>
                      <a:pt x="66" y="96"/>
                      <a:pt x="66" y="96"/>
                    </a:cubicBezTo>
                    <a:cubicBezTo>
                      <a:pt x="64" y="97"/>
                      <a:pt x="63" y="105"/>
                      <a:pt x="62" y="104"/>
                    </a:cubicBezTo>
                    <a:cubicBezTo>
                      <a:pt x="62" y="107"/>
                      <a:pt x="59" y="109"/>
                      <a:pt x="59" y="111"/>
                    </a:cubicBezTo>
                    <a:cubicBezTo>
                      <a:pt x="58" y="111"/>
                      <a:pt x="58" y="112"/>
                      <a:pt x="57" y="112"/>
                    </a:cubicBezTo>
                    <a:cubicBezTo>
                      <a:pt x="56" y="112"/>
                      <a:pt x="54" y="109"/>
                      <a:pt x="53" y="109"/>
                    </a:cubicBezTo>
                    <a:cubicBezTo>
                      <a:pt x="49" y="106"/>
                      <a:pt x="44" y="102"/>
                      <a:pt x="41" y="99"/>
                    </a:cubicBezTo>
                    <a:cubicBezTo>
                      <a:pt x="41" y="98"/>
                      <a:pt x="39" y="98"/>
                      <a:pt x="41" y="96"/>
                    </a:cubicBezTo>
                    <a:cubicBezTo>
                      <a:pt x="43" y="94"/>
                      <a:pt x="39" y="91"/>
                      <a:pt x="37" y="90"/>
                    </a:cubicBezTo>
                    <a:cubicBezTo>
                      <a:pt x="3" y="68"/>
                      <a:pt x="3" y="68"/>
                      <a:pt x="3" y="68"/>
                    </a:cubicBezTo>
                  </a:path>
                </a:pathLst>
              </a:custGeom>
              <a:solidFill>
                <a:srgbClr val="B3B3B3"/>
              </a:solidFill>
              <a:ln w="3175">
                <a:solidFill>
                  <a:schemeClr val="tx1"/>
                </a:solidFill>
                <a:round/>
                <a:headEnd/>
                <a:tailEnd/>
              </a:ln>
            </p:spPr>
            <p:txBody>
              <a:bodyPr/>
              <a:lstStyle/>
              <a:p>
                <a:endParaRPr lang="en-GB" sz="2400" dirty="0"/>
              </a:p>
            </p:txBody>
          </p:sp>
          <p:sp>
            <p:nvSpPr>
              <p:cNvPr id="1704" name="Freeform 3732"/>
              <p:cNvSpPr>
                <a:spLocks/>
              </p:cNvSpPr>
              <p:nvPr/>
            </p:nvSpPr>
            <p:spPr bwMode="auto">
              <a:xfrm>
                <a:off x="4340" y="2281"/>
                <a:ext cx="2" cy="1"/>
              </a:xfrm>
              <a:custGeom>
                <a:avLst/>
                <a:gdLst>
                  <a:gd name="T0" fmla="*/ 1 w 2"/>
                  <a:gd name="T1" fmla="*/ 0 h 1"/>
                  <a:gd name="T2" fmla="*/ 0 w 2"/>
                  <a:gd name="T3" fmla="*/ 0 h 1"/>
                  <a:gd name="T4" fmla="*/ 2 w 2"/>
                  <a:gd name="T5" fmla="*/ 1 h 1"/>
                  <a:gd name="T6" fmla="*/ 1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1" y="0"/>
                      <a:pt x="0" y="0"/>
                      <a:pt x="0" y="0"/>
                    </a:cubicBezTo>
                    <a:cubicBezTo>
                      <a:pt x="1" y="1"/>
                      <a:pt x="1" y="1"/>
                      <a:pt x="2"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705" name="Freeform 3733"/>
              <p:cNvSpPr>
                <a:spLocks/>
              </p:cNvSpPr>
              <p:nvPr/>
            </p:nvSpPr>
            <p:spPr bwMode="auto">
              <a:xfrm>
                <a:off x="4366" y="2267"/>
                <a:ext cx="23" cy="55"/>
              </a:xfrm>
              <a:custGeom>
                <a:avLst/>
                <a:gdLst>
                  <a:gd name="T0" fmla="*/ 1 w 17"/>
                  <a:gd name="T1" fmla="*/ 30 h 41"/>
                  <a:gd name="T2" fmla="*/ 1 w 17"/>
                  <a:gd name="T3" fmla="*/ 32 h 41"/>
                  <a:gd name="T4" fmla="*/ 3 w 17"/>
                  <a:gd name="T5" fmla="*/ 36 h 41"/>
                  <a:gd name="T6" fmla="*/ 5 w 17"/>
                  <a:gd name="T7" fmla="*/ 43 h 41"/>
                  <a:gd name="T8" fmla="*/ 12 w 17"/>
                  <a:gd name="T9" fmla="*/ 50 h 41"/>
                  <a:gd name="T10" fmla="*/ 15 w 17"/>
                  <a:gd name="T11" fmla="*/ 54 h 41"/>
                  <a:gd name="T12" fmla="*/ 16 w 17"/>
                  <a:gd name="T13" fmla="*/ 48 h 41"/>
                  <a:gd name="T14" fmla="*/ 18 w 17"/>
                  <a:gd name="T15" fmla="*/ 42 h 41"/>
                  <a:gd name="T16" fmla="*/ 20 w 17"/>
                  <a:gd name="T17" fmla="*/ 23 h 41"/>
                  <a:gd name="T18" fmla="*/ 20 w 17"/>
                  <a:gd name="T19" fmla="*/ 19 h 41"/>
                  <a:gd name="T20" fmla="*/ 22 w 17"/>
                  <a:gd name="T21" fmla="*/ 16 h 41"/>
                  <a:gd name="T22" fmla="*/ 20 w 17"/>
                  <a:gd name="T23" fmla="*/ 8 h 41"/>
                  <a:gd name="T24" fmla="*/ 22 w 17"/>
                  <a:gd name="T25" fmla="*/ 4 h 41"/>
                  <a:gd name="T26" fmla="*/ 15 w 17"/>
                  <a:gd name="T27" fmla="*/ 1 h 41"/>
                  <a:gd name="T28" fmla="*/ 9 w 17"/>
                  <a:gd name="T29" fmla="*/ 5 h 41"/>
                  <a:gd name="T30" fmla="*/ 7 w 17"/>
                  <a:gd name="T31" fmla="*/ 12 h 41"/>
                  <a:gd name="T32" fmla="*/ 4 w 17"/>
                  <a:gd name="T33" fmla="*/ 19 h 41"/>
                  <a:gd name="T34" fmla="*/ 1 w 17"/>
                  <a:gd name="T35" fmla="*/ 30 h 4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7" h="41">
                    <a:moveTo>
                      <a:pt x="1" y="22"/>
                    </a:moveTo>
                    <a:cubicBezTo>
                      <a:pt x="1" y="23"/>
                      <a:pt x="2" y="23"/>
                      <a:pt x="1" y="24"/>
                    </a:cubicBezTo>
                    <a:cubicBezTo>
                      <a:pt x="1" y="25"/>
                      <a:pt x="1" y="26"/>
                      <a:pt x="2" y="27"/>
                    </a:cubicBezTo>
                    <a:cubicBezTo>
                      <a:pt x="3" y="28"/>
                      <a:pt x="3" y="30"/>
                      <a:pt x="4" y="32"/>
                    </a:cubicBezTo>
                    <a:cubicBezTo>
                      <a:pt x="5" y="34"/>
                      <a:pt x="8" y="35"/>
                      <a:pt x="9" y="37"/>
                    </a:cubicBezTo>
                    <a:cubicBezTo>
                      <a:pt x="9" y="37"/>
                      <a:pt x="10" y="41"/>
                      <a:pt x="11" y="40"/>
                    </a:cubicBezTo>
                    <a:cubicBezTo>
                      <a:pt x="13" y="40"/>
                      <a:pt x="12" y="37"/>
                      <a:pt x="12" y="36"/>
                    </a:cubicBezTo>
                    <a:cubicBezTo>
                      <a:pt x="11" y="34"/>
                      <a:pt x="12" y="33"/>
                      <a:pt x="13" y="31"/>
                    </a:cubicBezTo>
                    <a:cubicBezTo>
                      <a:pt x="15" y="28"/>
                      <a:pt x="16" y="21"/>
                      <a:pt x="15" y="17"/>
                    </a:cubicBezTo>
                    <a:cubicBezTo>
                      <a:pt x="15" y="16"/>
                      <a:pt x="15" y="15"/>
                      <a:pt x="15" y="14"/>
                    </a:cubicBezTo>
                    <a:cubicBezTo>
                      <a:pt x="15" y="13"/>
                      <a:pt x="16" y="13"/>
                      <a:pt x="16" y="12"/>
                    </a:cubicBezTo>
                    <a:cubicBezTo>
                      <a:pt x="16" y="10"/>
                      <a:pt x="15" y="8"/>
                      <a:pt x="15" y="6"/>
                    </a:cubicBezTo>
                    <a:cubicBezTo>
                      <a:pt x="15" y="5"/>
                      <a:pt x="17" y="4"/>
                      <a:pt x="16" y="3"/>
                    </a:cubicBezTo>
                    <a:cubicBezTo>
                      <a:pt x="15" y="2"/>
                      <a:pt x="12" y="0"/>
                      <a:pt x="11" y="1"/>
                    </a:cubicBezTo>
                    <a:cubicBezTo>
                      <a:pt x="10" y="2"/>
                      <a:pt x="7" y="2"/>
                      <a:pt x="7" y="4"/>
                    </a:cubicBezTo>
                    <a:cubicBezTo>
                      <a:pt x="6" y="6"/>
                      <a:pt x="6" y="7"/>
                      <a:pt x="5" y="9"/>
                    </a:cubicBezTo>
                    <a:cubicBezTo>
                      <a:pt x="4" y="10"/>
                      <a:pt x="3" y="12"/>
                      <a:pt x="3" y="14"/>
                    </a:cubicBezTo>
                    <a:cubicBezTo>
                      <a:pt x="2" y="16"/>
                      <a:pt x="0" y="19"/>
                      <a:pt x="1" y="22"/>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1706" name="Freeform 3734"/>
              <p:cNvSpPr>
                <a:spLocks/>
              </p:cNvSpPr>
              <p:nvPr/>
            </p:nvSpPr>
            <p:spPr bwMode="auto">
              <a:xfrm>
                <a:off x="3200" y="2139"/>
                <a:ext cx="56" cy="68"/>
              </a:xfrm>
              <a:custGeom>
                <a:avLst/>
                <a:gdLst>
                  <a:gd name="T0" fmla="*/ 0 w 42"/>
                  <a:gd name="T1" fmla="*/ 65 h 51"/>
                  <a:gd name="T2" fmla="*/ 1 w 42"/>
                  <a:gd name="T3" fmla="*/ 52 h 51"/>
                  <a:gd name="T4" fmla="*/ 5 w 42"/>
                  <a:gd name="T5" fmla="*/ 37 h 51"/>
                  <a:gd name="T6" fmla="*/ 5 w 42"/>
                  <a:gd name="T7" fmla="*/ 32 h 51"/>
                  <a:gd name="T8" fmla="*/ 5 w 42"/>
                  <a:gd name="T9" fmla="*/ 25 h 51"/>
                  <a:gd name="T10" fmla="*/ 5 w 42"/>
                  <a:gd name="T11" fmla="*/ 13 h 51"/>
                  <a:gd name="T12" fmla="*/ 11 w 42"/>
                  <a:gd name="T13" fmla="*/ 12 h 51"/>
                  <a:gd name="T14" fmla="*/ 21 w 42"/>
                  <a:gd name="T15" fmla="*/ 17 h 51"/>
                  <a:gd name="T16" fmla="*/ 33 w 42"/>
                  <a:gd name="T17" fmla="*/ 9 h 51"/>
                  <a:gd name="T18" fmla="*/ 47 w 42"/>
                  <a:gd name="T19" fmla="*/ 0 h 51"/>
                  <a:gd name="T20" fmla="*/ 52 w 42"/>
                  <a:gd name="T21" fmla="*/ 15 h 51"/>
                  <a:gd name="T22" fmla="*/ 53 w 42"/>
                  <a:gd name="T23" fmla="*/ 17 h 51"/>
                  <a:gd name="T24" fmla="*/ 53 w 42"/>
                  <a:gd name="T25" fmla="*/ 20 h 51"/>
                  <a:gd name="T26" fmla="*/ 27 w 42"/>
                  <a:gd name="T27" fmla="*/ 31 h 51"/>
                  <a:gd name="T28" fmla="*/ 41 w 42"/>
                  <a:gd name="T29" fmla="*/ 47 h 51"/>
                  <a:gd name="T30" fmla="*/ 36 w 42"/>
                  <a:gd name="T31" fmla="*/ 48 h 51"/>
                  <a:gd name="T32" fmla="*/ 35 w 42"/>
                  <a:gd name="T33" fmla="*/ 55 h 51"/>
                  <a:gd name="T34" fmla="*/ 25 w 42"/>
                  <a:gd name="T35" fmla="*/ 57 h 51"/>
                  <a:gd name="T36" fmla="*/ 17 w 42"/>
                  <a:gd name="T37" fmla="*/ 67 h 51"/>
                  <a:gd name="T38" fmla="*/ 0 w 42"/>
                  <a:gd name="T39" fmla="*/ 65 h 5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2" h="51">
                    <a:moveTo>
                      <a:pt x="0" y="49"/>
                    </a:moveTo>
                    <a:cubicBezTo>
                      <a:pt x="0" y="45"/>
                      <a:pt x="1" y="42"/>
                      <a:pt x="1" y="39"/>
                    </a:cubicBezTo>
                    <a:cubicBezTo>
                      <a:pt x="2" y="35"/>
                      <a:pt x="3" y="32"/>
                      <a:pt x="4" y="28"/>
                    </a:cubicBezTo>
                    <a:cubicBezTo>
                      <a:pt x="4" y="27"/>
                      <a:pt x="3" y="25"/>
                      <a:pt x="4" y="24"/>
                    </a:cubicBezTo>
                    <a:cubicBezTo>
                      <a:pt x="4" y="22"/>
                      <a:pt x="4" y="21"/>
                      <a:pt x="4" y="19"/>
                    </a:cubicBezTo>
                    <a:cubicBezTo>
                      <a:pt x="4" y="16"/>
                      <a:pt x="4" y="13"/>
                      <a:pt x="4" y="10"/>
                    </a:cubicBezTo>
                    <a:cubicBezTo>
                      <a:pt x="4" y="7"/>
                      <a:pt x="7" y="8"/>
                      <a:pt x="8" y="9"/>
                    </a:cubicBezTo>
                    <a:cubicBezTo>
                      <a:pt x="11" y="11"/>
                      <a:pt x="13" y="13"/>
                      <a:pt x="16" y="13"/>
                    </a:cubicBezTo>
                    <a:cubicBezTo>
                      <a:pt x="19" y="12"/>
                      <a:pt x="22" y="9"/>
                      <a:pt x="25" y="7"/>
                    </a:cubicBezTo>
                    <a:cubicBezTo>
                      <a:pt x="28" y="5"/>
                      <a:pt x="32" y="2"/>
                      <a:pt x="35" y="0"/>
                    </a:cubicBezTo>
                    <a:cubicBezTo>
                      <a:pt x="37" y="4"/>
                      <a:pt x="38" y="7"/>
                      <a:pt x="39" y="11"/>
                    </a:cubicBezTo>
                    <a:cubicBezTo>
                      <a:pt x="38" y="11"/>
                      <a:pt x="39" y="13"/>
                      <a:pt x="40" y="13"/>
                    </a:cubicBezTo>
                    <a:cubicBezTo>
                      <a:pt x="41" y="13"/>
                      <a:pt x="42" y="13"/>
                      <a:pt x="40" y="15"/>
                    </a:cubicBezTo>
                    <a:cubicBezTo>
                      <a:pt x="34" y="19"/>
                      <a:pt x="28" y="21"/>
                      <a:pt x="20" y="23"/>
                    </a:cubicBezTo>
                    <a:cubicBezTo>
                      <a:pt x="31" y="35"/>
                      <a:pt x="31" y="35"/>
                      <a:pt x="31" y="35"/>
                    </a:cubicBezTo>
                    <a:cubicBezTo>
                      <a:pt x="30" y="36"/>
                      <a:pt x="28" y="35"/>
                      <a:pt x="27" y="36"/>
                    </a:cubicBezTo>
                    <a:cubicBezTo>
                      <a:pt x="26" y="37"/>
                      <a:pt x="27" y="40"/>
                      <a:pt x="26" y="41"/>
                    </a:cubicBezTo>
                    <a:cubicBezTo>
                      <a:pt x="25" y="42"/>
                      <a:pt x="21" y="41"/>
                      <a:pt x="19" y="43"/>
                    </a:cubicBezTo>
                    <a:cubicBezTo>
                      <a:pt x="17" y="45"/>
                      <a:pt x="16" y="49"/>
                      <a:pt x="13" y="50"/>
                    </a:cubicBezTo>
                    <a:cubicBezTo>
                      <a:pt x="10" y="51"/>
                      <a:pt x="3" y="49"/>
                      <a:pt x="0" y="49"/>
                    </a:cubicBezTo>
                  </a:path>
                </a:pathLst>
              </a:custGeom>
              <a:solidFill>
                <a:srgbClr val="B3B3B3"/>
              </a:solidFill>
              <a:ln w="3175">
                <a:solidFill>
                  <a:schemeClr val="tx1"/>
                </a:solidFill>
                <a:round/>
                <a:headEnd/>
                <a:tailEnd/>
              </a:ln>
            </p:spPr>
            <p:txBody>
              <a:bodyPr/>
              <a:lstStyle/>
              <a:p>
                <a:endParaRPr lang="en-GB" sz="2400" dirty="0"/>
              </a:p>
            </p:txBody>
          </p:sp>
          <p:sp>
            <p:nvSpPr>
              <p:cNvPr id="1707" name="Freeform 3735"/>
              <p:cNvSpPr>
                <a:spLocks/>
              </p:cNvSpPr>
              <p:nvPr/>
            </p:nvSpPr>
            <p:spPr bwMode="auto">
              <a:xfrm>
                <a:off x="1256" y="2271"/>
                <a:ext cx="2" cy="4"/>
              </a:xfrm>
              <a:custGeom>
                <a:avLst/>
                <a:gdLst>
                  <a:gd name="T0" fmla="*/ 1 w 2"/>
                  <a:gd name="T1" fmla="*/ 1 h 3"/>
                  <a:gd name="T2" fmla="*/ 2 w 2"/>
                  <a:gd name="T3" fmla="*/ 4 h 3"/>
                  <a:gd name="T4" fmla="*/ 0 w 2"/>
                  <a:gd name="T5" fmla="*/ 0 h 3"/>
                  <a:gd name="T6" fmla="*/ 1 w 2"/>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3">
                    <a:moveTo>
                      <a:pt x="1" y="1"/>
                    </a:moveTo>
                    <a:cubicBezTo>
                      <a:pt x="1" y="2"/>
                      <a:pt x="1" y="2"/>
                      <a:pt x="2" y="3"/>
                    </a:cubicBezTo>
                    <a:cubicBezTo>
                      <a:pt x="2" y="2"/>
                      <a:pt x="1" y="1"/>
                      <a:pt x="0" y="0"/>
                    </a:cubicBezTo>
                    <a:cubicBezTo>
                      <a:pt x="0" y="0"/>
                      <a:pt x="0" y="0"/>
                      <a:pt x="1" y="1"/>
                    </a:cubicBezTo>
                  </a:path>
                </a:pathLst>
              </a:custGeom>
              <a:solidFill>
                <a:srgbClr val="B3B3B3"/>
              </a:solidFill>
              <a:ln w="3175">
                <a:solidFill>
                  <a:schemeClr val="tx1"/>
                </a:solidFill>
                <a:round/>
                <a:headEnd/>
                <a:tailEnd/>
              </a:ln>
            </p:spPr>
            <p:txBody>
              <a:bodyPr/>
              <a:lstStyle/>
              <a:p>
                <a:endParaRPr lang="en-GB" sz="2400" dirty="0"/>
              </a:p>
            </p:txBody>
          </p:sp>
          <p:sp>
            <p:nvSpPr>
              <p:cNvPr id="1708" name="Freeform 3737"/>
              <p:cNvSpPr>
                <a:spLocks/>
              </p:cNvSpPr>
              <p:nvPr/>
            </p:nvSpPr>
            <p:spPr bwMode="auto">
              <a:xfrm>
                <a:off x="1173" y="2218"/>
                <a:ext cx="4" cy="6"/>
              </a:xfrm>
              <a:custGeom>
                <a:avLst/>
                <a:gdLst>
                  <a:gd name="T0" fmla="*/ 4 w 3"/>
                  <a:gd name="T1" fmla="*/ 0 h 4"/>
                  <a:gd name="T2" fmla="*/ 3 w 3"/>
                  <a:gd name="T3" fmla="*/ 6 h 4"/>
                  <a:gd name="T4" fmla="*/ 4 w 3"/>
                  <a:gd name="T5" fmla="*/ 0 h 4"/>
                  <a:gd name="T6" fmla="*/ 0 60000 65536"/>
                  <a:gd name="T7" fmla="*/ 0 60000 65536"/>
                  <a:gd name="T8" fmla="*/ 0 60000 65536"/>
                </a:gdLst>
                <a:ahLst/>
                <a:cxnLst>
                  <a:cxn ang="T6">
                    <a:pos x="T0" y="T1"/>
                  </a:cxn>
                  <a:cxn ang="T7">
                    <a:pos x="T2" y="T3"/>
                  </a:cxn>
                  <a:cxn ang="T8">
                    <a:pos x="T4" y="T5"/>
                  </a:cxn>
                </a:cxnLst>
                <a:rect l="0" t="0" r="r" b="b"/>
                <a:pathLst>
                  <a:path w="3" h="4">
                    <a:moveTo>
                      <a:pt x="3" y="0"/>
                    </a:moveTo>
                    <a:cubicBezTo>
                      <a:pt x="2" y="1"/>
                      <a:pt x="0" y="4"/>
                      <a:pt x="2" y="4"/>
                    </a:cubicBezTo>
                    <a:cubicBezTo>
                      <a:pt x="2" y="3"/>
                      <a:pt x="3" y="2"/>
                      <a:pt x="3" y="0"/>
                    </a:cubicBezTo>
                  </a:path>
                </a:pathLst>
              </a:custGeom>
              <a:solidFill>
                <a:srgbClr val="B3B3B3"/>
              </a:solidFill>
              <a:ln w="3175">
                <a:solidFill>
                  <a:schemeClr val="tx1"/>
                </a:solidFill>
                <a:round/>
                <a:headEnd/>
                <a:tailEnd/>
              </a:ln>
            </p:spPr>
            <p:txBody>
              <a:bodyPr/>
              <a:lstStyle/>
              <a:p>
                <a:endParaRPr lang="en-GB" sz="2400" dirty="0"/>
              </a:p>
            </p:txBody>
          </p:sp>
          <p:sp>
            <p:nvSpPr>
              <p:cNvPr id="1709" name="Freeform 3738"/>
              <p:cNvSpPr>
                <a:spLocks/>
              </p:cNvSpPr>
              <p:nvPr/>
            </p:nvSpPr>
            <p:spPr bwMode="auto">
              <a:xfrm>
                <a:off x="1200" y="2269"/>
                <a:ext cx="4" cy="10"/>
              </a:xfrm>
              <a:custGeom>
                <a:avLst/>
                <a:gdLst>
                  <a:gd name="T0" fmla="*/ 0 w 3"/>
                  <a:gd name="T1" fmla="*/ 6 h 8"/>
                  <a:gd name="T2" fmla="*/ 1 w 3"/>
                  <a:gd name="T3" fmla="*/ 8 h 8"/>
                  <a:gd name="T4" fmla="*/ 3 w 3"/>
                  <a:gd name="T5" fmla="*/ 10 h 8"/>
                  <a:gd name="T6" fmla="*/ 4 w 3"/>
                  <a:gd name="T7" fmla="*/ 0 h 8"/>
                  <a:gd name="T8" fmla="*/ 0 w 3"/>
                  <a:gd name="T9" fmla="*/ 6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0" y="5"/>
                    </a:moveTo>
                    <a:cubicBezTo>
                      <a:pt x="0" y="6"/>
                      <a:pt x="1" y="6"/>
                      <a:pt x="1" y="6"/>
                    </a:cubicBezTo>
                    <a:cubicBezTo>
                      <a:pt x="1" y="7"/>
                      <a:pt x="1" y="7"/>
                      <a:pt x="2" y="8"/>
                    </a:cubicBezTo>
                    <a:cubicBezTo>
                      <a:pt x="0" y="6"/>
                      <a:pt x="3" y="2"/>
                      <a:pt x="3" y="0"/>
                    </a:cubicBezTo>
                    <a:cubicBezTo>
                      <a:pt x="3" y="2"/>
                      <a:pt x="1" y="3"/>
                      <a:pt x="0" y="5"/>
                    </a:cubicBezTo>
                  </a:path>
                </a:pathLst>
              </a:custGeom>
              <a:solidFill>
                <a:srgbClr val="B3B3B3"/>
              </a:solidFill>
              <a:ln w="3175">
                <a:solidFill>
                  <a:schemeClr val="tx1"/>
                </a:solidFill>
                <a:round/>
                <a:headEnd/>
                <a:tailEnd/>
              </a:ln>
            </p:spPr>
            <p:txBody>
              <a:bodyPr/>
              <a:lstStyle/>
              <a:p>
                <a:endParaRPr lang="en-GB" sz="2400" dirty="0"/>
              </a:p>
            </p:txBody>
          </p:sp>
          <p:sp>
            <p:nvSpPr>
              <p:cNvPr id="1710" name="Freeform 3739"/>
              <p:cNvSpPr>
                <a:spLocks/>
              </p:cNvSpPr>
              <p:nvPr/>
            </p:nvSpPr>
            <p:spPr bwMode="auto">
              <a:xfrm>
                <a:off x="1202" y="2200"/>
                <a:ext cx="5" cy="9"/>
              </a:xfrm>
              <a:custGeom>
                <a:avLst/>
                <a:gdLst>
                  <a:gd name="T0" fmla="*/ 5 w 4"/>
                  <a:gd name="T1" fmla="*/ 9 h 7"/>
                  <a:gd name="T2" fmla="*/ 3 w 4"/>
                  <a:gd name="T3" fmla="*/ 0 h 7"/>
                  <a:gd name="T4" fmla="*/ 5 w 4"/>
                  <a:gd name="T5" fmla="*/ 9 h 7"/>
                  <a:gd name="T6" fmla="*/ 0 60000 65536"/>
                  <a:gd name="T7" fmla="*/ 0 60000 65536"/>
                  <a:gd name="T8" fmla="*/ 0 60000 65536"/>
                </a:gdLst>
                <a:ahLst/>
                <a:cxnLst>
                  <a:cxn ang="T6">
                    <a:pos x="T0" y="T1"/>
                  </a:cxn>
                  <a:cxn ang="T7">
                    <a:pos x="T2" y="T3"/>
                  </a:cxn>
                  <a:cxn ang="T8">
                    <a:pos x="T4" y="T5"/>
                  </a:cxn>
                </a:cxnLst>
                <a:rect l="0" t="0" r="r" b="b"/>
                <a:pathLst>
                  <a:path w="4" h="7">
                    <a:moveTo>
                      <a:pt x="4" y="7"/>
                    </a:moveTo>
                    <a:cubicBezTo>
                      <a:pt x="4" y="5"/>
                      <a:pt x="4" y="0"/>
                      <a:pt x="2" y="0"/>
                    </a:cubicBezTo>
                    <a:cubicBezTo>
                      <a:pt x="0" y="0"/>
                      <a:pt x="4" y="6"/>
                      <a:pt x="4" y="7"/>
                    </a:cubicBezTo>
                  </a:path>
                </a:pathLst>
              </a:custGeom>
              <a:solidFill>
                <a:srgbClr val="B3B3B3"/>
              </a:solidFill>
              <a:ln w="3175">
                <a:solidFill>
                  <a:schemeClr val="tx1"/>
                </a:solidFill>
                <a:round/>
                <a:headEnd/>
                <a:tailEnd/>
              </a:ln>
            </p:spPr>
            <p:txBody>
              <a:bodyPr/>
              <a:lstStyle/>
              <a:p>
                <a:endParaRPr lang="en-GB" sz="2400" dirty="0"/>
              </a:p>
            </p:txBody>
          </p:sp>
          <p:sp>
            <p:nvSpPr>
              <p:cNvPr id="1711" name="Freeform 3740"/>
              <p:cNvSpPr>
                <a:spLocks/>
              </p:cNvSpPr>
              <p:nvPr/>
            </p:nvSpPr>
            <p:spPr bwMode="auto">
              <a:xfrm>
                <a:off x="1203" y="2279"/>
                <a:ext cx="4" cy="3"/>
              </a:xfrm>
              <a:custGeom>
                <a:avLst/>
                <a:gdLst>
                  <a:gd name="T0" fmla="*/ 0 w 3"/>
                  <a:gd name="T1" fmla="*/ 0 h 2"/>
                  <a:gd name="T2" fmla="*/ 4 w 3"/>
                  <a:gd name="T3" fmla="*/ 3 h 2"/>
                  <a:gd name="T4" fmla="*/ 0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0" y="0"/>
                    </a:moveTo>
                    <a:cubicBezTo>
                      <a:pt x="1" y="1"/>
                      <a:pt x="2" y="2"/>
                      <a:pt x="3" y="2"/>
                    </a:cubicBezTo>
                    <a:cubicBezTo>
                      <a:pt x="3" y="1"/>
                      <a:pt x="2" y="0"/>
                      <a:pt x="0" y="0"/>
                    </a:cubicBezTo>
                  </a:path>
                </a:pathLst>
              </a:custGeom>
              <a:solidFill>
                <a:srgbClr val="B3B3B3"/>
              </a:solidFill>
              <a:ln w="3175">
                <a:solidFill>
                  <a:schemeClr val="tx1"/>
                </a:solidFill>
                <a:round/>
                <a:headEnd/>
                <a:tailEnd/>
              </a:ln>
            </p:spPr>
            <p:txBody>
              <a:bodyPr/>
              <a:lstStyle/>
              <a:p>
                <a:endParaRPr lang="en-GB" sz="2400" dirty="0"/>
              </a:p>
            </p:txBody>
          </p:sp>
          <p:sp>
            <p:nvSpPr>
              <p:cNvPr id="1712" name="Freeform 3741"/>
              <p:cNvSpPr>
                <a:spLocks/>
              </p:cNvSpPr>
              <p:nvPr/>
            </p:nvSpPr>
            <p:spPr bwMode="auto">
              <a:xfrm>
                <a:off x="1215" y="2205"/>
                <a:ext cx="5" cy="8"/>
              </a:xfrm>
              <a:custGeom>
                <a:avLst/>
                <a:gdLst>
                  <a:gd name="T0" fmla="*/ 3 w 4"/>
                  <a:gd name="T1" fmla="*/ 8 h 6"/>
                  <a:gd name="T2" fmla="*/ 5 w 4"/>
                  <a:gd name="T3" fmla="*/ 0 h 6"/>
                  <a:gd name="T4" fmla="*/ 0 w 4"/>
                  <a:gd name="T5" fmla="*/ 7 h 6"/>
                  <a:gd name="T6" fmla="*/ 3 w 4"/>
                  <a:gd name="T7" fmla="*/ 8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6">
                    <a:moveTo>
                      <a:pt x="2" y="6"/>
                    </a:moveTo>
                    <a:cubicBezTo>
                      <a:pt x="3" y="4"/>
                      <a:pt x="3" y="2"/>
                      <a:pt x="4" y="0"/>
                    </a:cubicBezTo>
                    <a:cubicBezTo>
                      <a:pt x="1" y="0"/>
                      <a:pt x="1" y="3"/>
                      <a:pt x="0" y="5"/>
                    </a:cubicBezTo>
                    <a:cubicBezTo>
                      <a:pt x="0" y="5"/>
                      <a:pt x="1" y="5"/>
                      <a:pt x="2" y="6"/>
                    </a:cubicBezTo>
                  </a:path>
                </a:pathLst>
              </a:custGeom>
              <a:solidFill>
                <a:srgbClr val="B3B3B3"/>
              </a:solidFill>
              <a:ln w="3175">
                <a:solidFill>
                  <a:schemeClr val="tx1"/>
                </a:solidFill>
                <a:round/>
                <a:headEnd/>
                <a:tailEnd/>
              </a:ln>
            </p:spPr>
            <p:txBody>
              <a:bodyPr/>
              <a:lstStyle/>
              <a:p>
                <a:endParaRPr lang="en-GB" sz="2400" dirty="0"/>
              </a:p>
            </p:txBody>
          </p:sp>
          <p:sp>
            <p:nvSpPr>
              <p:cNvPr id="1713" name="Freeform 3742"/>
              <p:cNvSpPr>
                <a:spLocks/>
              </p:cNvSpPr>
              <p:nvPr/>
            </p:nvSpPr>
            <p:spPr bwMode="auto">
              <a:xfrm>
                <a:off x="1219" y="2255"/>
                <a:ext cx="2" cy="4"/>
              </a:xfrm>
              <a:custGeom>
                <a:avLst/>
                <a:gdLst>
                  <a:gd name="T0" fmla="*/ 2 w 2"/>
                  <a:gd name="T1" fmla="*/ 0 h 3"/>
                  <a:gd name="T2" fmla="*/ 0 w 2"/>
                  <a:gd name="T3" fmla="*/ 4 h 3"/>
                  <a:gd name="T4" fmla="*/ 2 w 2"/>
                  <a:gd name="T5" fmla="*/ 0 h 3"/>
                  <a:gd name="T6" fmla="*/ 0 60000 65536"/>
                  <a:gd name="T7" fmla="*/ 0 60000 65536"/>
                  <a:gd name="T8" fmla="*/ 0 60000 65536"/>
                </a:gdLst>
                <a:ahLst/>
                <a:cxnLst>
                  <a:cxn ang="T6">
                    <a:pos x="T0" y="T1"/>
                  </a:cxn>
                  <a:cxn ang="T7">
                    <a:pos x="T2" y="T3"/>
                  </a:cxn>
                  <a:cxn ang="T8">
                    <a:pos x="T4" y="T5"/>
                  </a:cxn>
                </a:cxnLst>
                <a:rect l="0" t="0" r="r" b="b"/>
                <a:pathLst>
                  <a:path w="2" h="3">
                    <a:moveTo>
                      <a:pt x="2" y="0"/>
                    </a:moveTo>
                    <a:cubicBezTo>
                      <a:pt x="1" y="0"/>
                      <a:pt x="0" y="1"/>
                      <a:pt x="0" y="3"/>
                    </a:cubicBezTo>
                    <a:cubicBezTo>
                      <a:pt x="1" y="2"/>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1714" name="Freeform 3743"/>
              <p:cNvSpPr>
                <a:spLocks/>
              </p:cNvSpPr>
              <p:nvPr/>
            </p:nvSpPr>
            <p:spPr bwMode="auto">
              <a:xfrm>
                <a:off x="1223" y="2270"/>
                <a:ext cx="2" cy="4"/>
              </a:xfrm>
              <a:custGeom>
                <a:avLst/>
                <a:gdLst>
                  <a:gd name="T0" fmla="*/ 0 w 2"/>
                  <a:gd name="T1" fmla="*/ 0 h 3"/>
                  <a:gd name="T2" fmla="*/ 1 w 2"/>
                  <a:gd name="T3" fmla="*/ 4 h 3"/>
                  <a:gd name="T4" fmla="*/ 0 w 2"/>
                  <a:gd name="T5" fmla="*/ 0 h 3"/>
                  <a:gd name="T6" fmla="*/ 0 60000 65536"/>
                  <a:gd name="T7" fmla="*/ 0 60000 65536"/>
                  <a:gd name="T8" fmla="*/ 0 60000 65536"/>
                </a:gdLst>
                <a:ahLst/>
                <a:cxnLst>
                  <a:cxn ang="T6">
                    <a:pos x="T0" y="T1"/>
                  </a:cxn>
                  <a:cxn ang="T7">
                    <a:pos x="T2" y="T3"/>
                  </a:cxn>
                  <a:cxn ang="T8">
                    <a:pos x="T4" y="T5"/>
                  </a:cxn>
                </a:cxnLst>
                <a:rect l="0" t="0" r="r" b="b"/>
                <a:pathLst>
                  <a:path w="2" h="3">
                    <a:moveTo>
                      <a:pt x="0" y="0"/>
                    </a:moveTo>
                    <a:cubicBezTo>
                      <a:pt x="0" y="1"/>
                      <a:pt x="0" y="3"/>
                      <a:pt x="1" y="3"/>
                    </a:cubicBezTo>
                    <a:cubicBezTo>
                      <a:pt x="2" y="2"/>
                      <a:pt x="1" y="1"/>
                      <a:pt x="0" y="0"/>
                    </a:cubicBezTo>
                  </a:path>
                </a:pathLst>
              </a:custGeom>
              <a:solidFill>
                <a:srgbClr val="B3B3B3"/>
              </a:solidFill>
              <a:ln w="3175">
                <a:solidFill>
                  <a:schemeClr val="tx1"/>
                </a:solidFill>
                <a:round/>
                <a:headEnd/>
                <a:tailEnd/>
              </a:ln>
            </p:spPr>
            <p:txBody>
              <a:bodyPr/>
              <a:lstStyle/>
              <a:p>
                <a:endParaRPr lang="en-GB" sz="2400" dirty="0"/>
              </a:p>
            </p:txBody>
          </p:sp>
          <p:sp>
            <p:nvSpPr>
              <p:cNvPr id="1715" name="Freeform 3744"/>
              <p:cNvSpPr>
                <a:spLocks/>
              </p:cNvSpPr>
              <p:nvPr/>
            </p:nvSpPr>
            <p:spPr bwMode="auto">
              <a:xfrm>
                <a:off x="1231" y="2283"/>
                <a:ext cx="1" cy="3"/>
              </a:xfrm>
              <a:custGeom>
                <a:avLst/>
                <a:gdLst>
                  <a:gd name="T0" fmla="*/ 1 w 1"/>
                  <a:gd name="T1" fmla="*/ 3 h 2"/>
                  <a:gd name="T2" fmla="*/ 0 w 1"/>
                  <a:gd name="T3" fmla="*/ 0 h 2"/>
                  <a:gd name="T4" fmla="*/ 1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2"/>
                      <a:pt x="1" y="1"/>
                      <a:pt x="0" y="0"/>
                    </a:cubicBezTo>
                    <a:cubicBezTo>
                      <a:pt x="0" y="1"/>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1716" name="Freeform 3745"/>
              <p:cNvSpPr>
                <a:spLocks/>
              </p:cNvSpPr>
              <p:nvPr/>
            </p:nvSpPr>
            <p:spPr bwMode="auto">
              <a:xfrm>
                <a:off x="1257" y="2271"/>
                <a:ext cx="1" cy="3"/>
              </a:xfrm>
              <a:custGeom>
                <a:avLst/>
                <a:gdLst>
                  <a:gd name="T0" fmla="*/ 1 w 1"/>
                  <a:gd name="T1" fmla="*/ 0 h 2"/>
                  <a:gd name="T2" fmla="*/ 1 w 1"/>
                  <a:gd name="T3" fmla="*/ 3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1"/>
                      <a:pt x="0" y="2"/>
                      <a:pt x="1" y="2"/>
                    </a:cubicBezTo>
                    <a:cubicBezTo>
                      <a:pt x="1"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1717" name="Freeform 3746"/>
              <p:cNvSpPr>
                <a:spLocks/>
              </p:cNvSpPr>
              <p:nvPr/>
            </p:nvSpPr>
            <p:spPr bwMode="auto">
              <a:xfrm>
                <a:off x="1268" y="2325"/>
                <a:ext cx="1" cy="2"/>
              </a:xfrm>
              <a:custGeom>
                <a:avLst/>
                <a:gdLst>
                  <a:gd name="T0" fmla="*/ 0 w 1"/>
                  <a:gd name="T1" fmla="*/ 0 h 1"/>
                  <a:gd name="T2" fmla="*/ 1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0"/>
                      <a:pt x="0" y="1"/>
                      <a:pt x="1" y="1"/>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718" name="Freeform 3747"/>
              <p:cNvSpPr>
                <a:spLocks/>
              </p:cNvSpPr>
              <p:nvPr/>
            </p:nvSpPr>
            <p:spPr bwMode="auto">
              <a:xfrm>
                <a:off x="1173" y="2150"/>
                <a:ext cx="366" cy="288"/>
              </a:xfrm>
              <a:custGeom>
                <a:avLst/>
                <a:gdLst>
                  <a:gd name="T0" fmla="*/ 74 w 278"/>
                  <a:gd name="T1" fmla="*/ 22 h 218"/>
                  <a:gd name="T2" fmla="*/ 140 w 278"/>
                  <a:gd name="T3" fmla="*/ 18 h 218"/>
                  <a:gd name="T4" fmla="*/ 153 w 278"/>
                  <a:gd name="T5" fmla="*/ 44 h 218"/>
                  <a:gd name="T6" fmla="*/ 178 w 278"/>
                  <a:gd name="T7" fmla="*/ 48 h 218"/>
                  <a:gd name="T8" fmla="*/ 203 w 278"/>
                  <a:gd name="T9" fmla="*/ 58 h 218"/>
                  <a:gd name="T10" fmla="*/ 211 w 278"/>
                  <a:gd name="T11" fmla="*/ 82 h 218"/>
                  <a:gd name="T12" fmla="*/ 221 w 278"/>
                  <a:gd name="T13" fmla="*/ 104 h 218"/>
                  <a:gd name="T14" fmla="*/ 222 w 278"/>
                  <a:gd name="T15" fmla="*/ 141 h 218"/>
                  <a:gd name="T16" fmla="*/ 226 w 278"/>
                  <a:gd name="T17" fmla="*/ 119 h 218"/>
                  <a:gd name="T18" fmla="*/ 224 w 278"/>
                  <a:gd name="T19" fmla="*/ 133 h 218"/>
                  <a:gd name="T20" fmla="*/ 217 w 278"/>
                  <a:gd name="T21" fmla="*/ 164 h 218"/>
                  <a:gd name="T22" fmla="*/ 217 w 278"/>
                  <a:gd name="T23" fmla="*/ 169 h 218"/>
                  <a:gd name="T24" fmla="*/ 230 w 278"/>
                  <a:gd name="T25" fmla="*/ 210 h 218"/>
                  <a:gd name="T26" fmla="*/ 233 w 278"/>
                  <a:gd name="T27" fmla="*/ 225 h 218"/>
                  <a:gd name="T28" fmla="*/ 250 w 278"/>
                  <a:gd name="T29" fmla="*/ 229 h 218"/>
                  <a:gd name="T30" fmla="*/ 278 w 278"/>
                  <a:gd name="T31" fmla="*/ 226 h 218"/>
                  <a:gd name="T32" fmla="*/ 294 w 278"/>
                  <a:gd name="T33" fmla="*/ 227 h 218"/>
                  <a:gd name="T34" fmla="*/ 295 w 278"/>
                  <a:gd name="T35" fmla="*/ 221 h 218"/>
                  <a:gd name="T36" fmla="*/ 312 w 278"/>
                  <a:gd name="T37" fmla="*/ 198 h 218"/>
                  <a:gd name="T38" fmla="*/ 341 w 278"/>
                  <a:gd name="T39" fmla="*/ 178 h 218"/>
                  <a:gd name="T40" fmla="*/ 363 w 278"/>
                  <a:gd name="T41" fmla="*/ 177 h 218"/>
                  <a:gd name="T42" fmla="*/ 353 w 278"/>
                  <a:gd name="T43" fmla="*/ 203 h 218"/>
                  <a:gd name="T44" fmla="*/ 348 w 278"/>
                  <a:gd name="T45" fmla="*/ 221 h 218"/>
                  <a:gd name="T46" fmla="*/ 336 w 278"/>
                  <a:gd name="T47" fmla="*/ 226 h 218"/>
                  <a:gd name="T48" fmla="*/ 304 w 278"/>
                  <a:gd name="T49" fmla="*/ 236 h 218"/>
                  <a:gd name="T50" fmla="*/ 299 w 278"/>
                  <a:gd name="T51" fmla="*/ 252 h 218"/>
                  <a:gd name="T52" fmla="*/ 279 w 278"/>
                  <a:gd name="T53" fmla="*/ 279 h 218"/>
                  <a:gd name="T54" fmla="*/ 266 w 278"/>
                  <a:gd name="T55" fmla="*/ 276 h 218"/>
                  <a:gd name="T56" fmla="*/ 245 w 278"/>
                  <a:gd name="T57" fmla="*/ 262 h 218"/>
                  <a:gd name="T58" fmla="*/ 244 w 278"/>
                  <a:gd name="T59" fmla="*/ 262 h 218"/>
                  <a:gd name="T60" fmla="*/ 204 w 278"/>
                  <a:gd name="T61" fmla="*/ 266 h 218"/>
                  <a:gd name="T62" fmla="*/ 183 w 278"/>
                  <a:gd name="T63" fmla="*/ 255 h 218"/>
                  <a:gd name="T64" fmla="*/ 150 w 278"/>
                  <a:gd name="T65" fmla="*/ 235 h 218"/>
                  <a:gd name="T66" fmla="*/ 126 w 278"/>
                  <a:gd name="T67" fmla="*/ 222 h 218"/>
                  <a:gd name="T68" fmla="*/ 107 w 278"/>
                  <a:gd name="T69" fmla="*/ 203 h 218"/>
                  <a:gd name="T70" fmla="*/ 113 w 278"/>
                  <a:gd name="T71" fmla="*/ 178 h 218"/>
                  <a:gd name="T72" fmla="*/ 88 w 278"/>
                  <a:gd name="T73" fmla="*/ 131 h 218"/>
                  <a:gd name="T74" fmla="*/ 82 w 278"/>
                  <a:gd name="T75" fmla="*/ 119 h 218"/>
                  <a:gd name="T76" fmla="*/ 75 w 278"/>
                  <a:gd name="T77" fmla="*/ 115 h 218"/>
                  <a:gd name="T78" fmla="*/ 71 w 278"/>
                  <a:gd name="T79" fmla="*/ 112 h 218"/>
                  <a:gd name="T80" fmla="*/ 75 w 278"/>
                  <a:gd name="T81" fmla="*/ 102 h 218"/>
                  <a:gd name="T82" fmla="*/ 62 w 278"/>
                  <a:gd name="T83" fmla="*/ 86 h 218"/>
                  <a:gd name="T84" fmla="*/ 55 w 278"/>
                  <a:gd name="T85" fmla="*/ 74 h 218"/>
                  <a:gd name="T86" fmla="*/ 47 w 278"/>
                  <a:gd name="T87" fmla="*/ 54 h 218"/>
                  <a:gd name="T88" fmla="*/ 46 w 278"/>
                  <a:gd name="T89" fmla="*/ 25 h 218"/>
                  <a:gd name="T90" fmla="*/ 32 w 278"/>
                  <a:gd name="T91" fmla="*/ 17 h 218"/>
                  <a:gd name="T92" fmla="*/ 22 w 278"/>
                  <a:gd name="T93" fmla="*/ 30 h 218"/>
                  <a:gd name="T94" fmla="*/ 33 w 278"/>
                  <a:gd name="T95" fmla="*/ 65 h 218"/>
                  <a:gd name="T96" fmla="*/ 42 w 278"/>
                  <a:gd name="T97" fmla="*/ 90 h 218"/>
                  <a:gd name="T98" fmla="*/ 47 w 278"/>
                  <a:gd name="T99" fmla="*/ 122 h 218"/>
                  <a:gd name="T100" fmla="*/ 54 w 278"/>
                  <a:gd name="T101" fmla="*/ 133 h 218"/>
                  <a:gd name="T102" fmla="*/ 53 w 278"/>
                  <a:gd name="T103" fmla="*/ 156 h 218"/>
                  <a:gd name="T104" fmla="*/ 36 w 278"/>
                  <a:gd name="T105" fmla="*/ 131 h 218"/>
                  <a:gd name="T106" fmla="*/ 26 w 278"/>
                  <a:gd name="T107" fmla="*/ 99 h 218"/>
                  <a:gd name="T108" fmla="*/ 18 w 278"/>
                  <a:gd name="T109" fmla="*/ 95 h 218"/>
                  <a:gd name="T110" fmla="*/ 9 w 278"/>
                  <a:gd name="T111" fmla="*/ 89 h 218"/>
                  <a:gd name="T112" fmla="*/ 17 w 278"/>
                  <a:gd name="T113" fmla="*/ 83 h 218"/>
                  <a:gd name="T114" fmla="*/ 14 w 278"/>
                  <a:gd name="T115" fmla="*/ 77 h 218"/>
                  <a:gd name="T116" fmla="*/ 5 w 278"/>
                  <a:gd name="T117" fmla="*/ 40 h 218"/>
                  <a:gd name="T118" fmla="*/ 3 w 278"/>
                  <a:gd name="T119" fmla="*/ 25 h 218"/>
                  <a:gd name="T120" fmla="*/ 1 w 278"/>
                  <a:gd name="T121" fmla="*/ 11 h 21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78" h="218">
                    <a:moveTo>
                      <a:pt x="0" y="2"/>
                    </a:moveTo>
                    <a:cubicBezTo>
                      <a:pt x="9" y="2"/>
                      <a:pt x="17" y="1"/>
                      <a:pt x="25" y="0"/>
                    </a:cubicBezTo>
                    <a:cubicBezTo>
                      <a:pt x="25" y="1"/>
                      <a:pt x="24" y="2"/>
                      <a:pt x="24" y="3"/>
                    </a:cubicBezTo>
                    <a:cubicBezTo>
                      <a:pt x="56" y="17"/>
                      <a:pt x="56" y="17"/>
                      <a:pt x="56" y="17"/>
                    </a:cubicBezTo>
                    <a:cubicBezTo>
                      <a:pt x="84" y="17"/>
                      <a:pt x="84" y="17"/>
                      <a:pt x="84" y="17"/>
                    </a:cubicBezTo>
                    <a:cubicBezTo>
                      <a:pt x="84" y="11"/>
                      <a:pt x="84" y="11"/>
                      <a:pt x="84" y="11"/>
                    </a:cubicBezTo>
                    <a:cubicBezTo>
                      <a:pt x="102" y="11"/>
                      <a:pt x="102" y="11"/>
                      <a:pt x="102" y="11"/>
                    </a:cubicBezTo>
                    <a:cubicBezTo>
                      <a:pt x="105" y="11"/>
                      <a:pt x="105" y="12"/>
                      <a:pt x="106" y="14"/>
                    </a:cubicBezTo>
                    <a:cubicBezTo>
                      <a:pt x="106" y="16"/>
                      <a:pt x="108" y="16"/>
                      <a:pt x="109" y="18"/>
                    </a:cubicBezTo>
                    <a:cubicBezTo>
                      <a:pt x="110" y="19"/>
                      <a:pt x="111" y="22"/>
                      <a:pt x="112" y="23"/>
                    </a:cubicBezTo>
                    <a:cubicBezTo>
                      <a:pt x="114" y="24"/>
                      <a:pt x="115" y="24"/>
                      <a:pt x="116" y="26"/>
                    </a:cubicBezTo>
                    <a:cubicBezTo>
                      <a:pt x="116" y="28"/>
                      <a:pt x="116" y="30"/>
                      <a:pt x="116" y="33"/>
                    </a:cubicBezTo>
                    <a:cubicBezTo>
                      <a:pt x="115" y="38"/>
                      <a:pt x="120" y="40"/>
                      <a:pt x="124" y="43"/>
                    </a:cubicBezTo>
                    <a:cubicBezTo>
                      <a:pt x="125" y="44"/>
                      <a:pt x="127" y="46"/>
                      <a:pt x="128" y="45"/>
                    </a:cubicBezTo>
                    <a:cubicBezTo>
                      <a:pt x="130" y="44"/>
                      <a:pt x="131" y="43"/>
                      <a:pt x="132" y="41"/>
                    </a:cubicBezTo>
                    <a:cubicBezTo>
                      <a:pt x="132" y="40"/>
                      <a:pt x="134" y="37"/>
                      <a:pt x="135" y="36"/>
                    </a:cubicBezTo>
                    <a:cubicBezTo>
                      <a:pt x="136" y="36"/>
                      <a:pt x="138" y="35"/>
                      <a:pt x="139" y="35"/>
                    </a:cubicBezTo>
                    <a:cubicBezTo>
                      <a:pt x="142" y="35"/>
                      <a:pt x="145" y="35"/>
                      <a:pt x="148" y="36"/>
                    </a:cubicBezTo>
                    <a:cubicBezTo>
                      <a:pt x="149" y="36"/>
                      <a:pt x="150" y="38"/>
                      <a:pt x="150" y="39"/>
                    </a:cubicBezTo>
                    <a:cubicBezTo>
                      <a:pt x="152" y="40"/>
                      <a:pt x="153" y="43"/>
                      <a:pt x="154" y="44"/>
                    </a:cubicBezTo>
                    <a:cubicBezTo>
                      <a:pt x="154" y="47"/>
                      <a:pt x="155" y="49"/>
                      <a:pt x="155" y="51"/>
                    </a:cubicBezTo>
                    <a:cubicBezTo>
                      <a:pt x="155" y="54"/>
                      <a:pt x="157" y="55"/>
                      <a:pt x="157" y="58"/>
                    </a:cubicBezTo>
                    <a:cubicBezTo>
                      <a:pt x="158" y="59"/>
                      <a:pt x="158" y="60"/>
                      <a:pt x="159" y="61"/>
                    </a:cubicBezTo>
                    <a:cubicBezTo>
                      <a:pt x="159" y="61"/>
                      <a:pt x="160" y="61"/>
                      <a:pt x="160" y="62"/>
                    </a:cubicBezTo>
                    <a:cubicBezTo>
                      <a:pt x="161" y="64"/>
                      <a:pt x="160" y="66"/>
                      <a:pt x="160" y="68"/>
                    </a:cubicBezTo>
                    <a:cubicBezTo>
                      <a:pt x="160" y="70"/>
                      <a:pt x="162" y="71"/>
                      <a:pt x="161" y="74"/>
                    </a:cubicBezTo>
                    <a:cubicBezTo>
                      <a:pt x="162" y="77"/>
                      <a:pt x="165" y="76"/>
                      <a:pt x="164" y="76"/>
                    </a:cubicBezTo>
                    <a:cubicBezTo>
                      <a:pt x="165" y="77"/>
                      <a:pt x="166" y="78"/>
                      <a:pt x="168" y="79"/>
                    </a:cubicBezTo>
                    <a:cubicBezTo>
                      <a:pt x="169" y="79"/>
                      <a:pt x="169" y="80"/>
                      <a:pt x="170" y="80"/>
                    </a:cubicBezTo>
                    <a:cubicBezTo>
                      <a:pt x="173" y="80"/>
                      <a:pt x="174" y="80"/>
                      <a:pt x="176" y="82"/>
                    </a:cubicBezTo>
                    <a:cubicBezTo>
                      <a:pt x="178" y="84"/>
                      <a:pt x="179" y="81"/>
                      <a:pt x="180" y="81"/>
                    </a:cubicBezTo>
                    <a:cubicBezTo>
                      <a:pt x="175" y="89"/>
                      <a:pt x="173" y="98"/>
                      <a:pt x="169" y="107"/>
                    </a:cubicBezTo>
                    <a:cubicBezTo>
                      <a:pt x="168" y="113"/>
                      <a:pt x="170" y="99"/>
                      <a:pt x="175" y="91"/>
                    </a:cubicBezTo>
                    <a:cubicBezTo>
                      <a:pt x="176" y="89"/>
                      <a:pt x="176" y="87"/>
                      <a:pt x="175" y="87"/>
                    </a:cubicBezTo>
                    <a:cubicBezTo>
                      <a:pt x="175" y="88"/>
                      <a:pt x="174" y="90"/>
                      <a:pt x="173" y="88"/>
                    </a:cubicBezTo>
                    <a:cubicBezTo>
                      <a:pt x="173" y="89"/>
                      <a:pt x="172" y="90"/>
                      <a:pt x="172" y="90"/>
                    </a:cubicBezTo>
                    <a:cubicBezTo>
                      <a:pt x="173" y="95"/>
                      <a:pt x="172" y="94"/>
                      <a:pt x="172" y="95"/>
                    </a:cubicBezTo>
                    <a:cubicBezTo>
                      <a:pt x="170" y="99"/>
                      <a:pt x="170" y="99"/>
                      <a:pt x="170" y="99"/>
                    </a:cubicBezTo>
                    <a:cubicBezTo>
                      <a:pt x="169" y="99"/>
                      <a:pt x="169" y="99"/>
                      <a:pt x="169" y="99"/>
                    </a:cubicBezTo>
                    <a:cubicBezTo>
                      <a:pt x="169" y="101"/>
                      <a:pt x="170" y="100"/>
                      <a:pt x="170" y="101"/>
                    </a:cubicBezTo>
                    <a:cubicBezTo>
                      <a:pt x="170" y="102"/>
                      <a:pt x="169" y="103"/>
                      <a:pt x="169" y="106"/>
                    </a:cubicBezTo>
                    <a:cubicBezTo>
                      <a:pt x="169" y="107"/>
                      <a:pt x="169" y="107"/>
                      <a:pt x="168" y="107"/>
                    </a:cubicBezTo>
                    <a:cubicBezTo>
                      <a:pt x="170" y="110"/>
                      <a:pt x="168" y="113"/>
                      <a:pt x="167" y="115"/>
                    </a:cubicBezTo>
                    <a:cubicBezTo>
                      <a:pt x="167" y="118"/>
                      <a:pt x="165" y="121"/>
                      <a:pt x="165" y="124"/>
                    </a:cubicBezTo>
                    <a:cubicBezTo>
                      <a:pt x="165" y="127"/>
                      <a:pt x="165" y="130"/>
                      <a:pt x="167" y="132"/>
                    </a:cubicBezTo>
                    <a:cubicBezTo>
                      <a:pt x="169" y="135"/>
                      <a:pt x="168" y="135"/>
                      <a:pt x="167" y="138"/>
                    </a:cubicBezTo>
                    <a:cubicBezTo>
                      <a:pt x="167" y="136"/>
                      <a:pt x="168" y="135"/>
                      <a:pt x="168" y="134"/>
                    </a:cubicBezTo>
                    <a:cubicBezTo>
                      <a:pt x="166" y="132"/>
                      <a:pt x="166" y="130"/>
                      <a:pt x="165" y="128"/>
                    </a:cubicBezTo>
                    <a:cubicBezTo>
                      <a:pt x="166" y="130"/>
                      <a:pt x="165" y="132"/>
                      <a:pt x="165" y="134"/>
                    </a:cubicBezTo>
                    <a:cubicBezTo>
                      <a:pt x="166" y="135"/>
                      <a:pt x="167" y="135"/>
                      <a:pt x="167" y="137"/>
                    </a:cubicBezTo>
                    <a:cubicBezTo>
                      <a:pt x="167" y="141"/>
                      <a:pt x="169" y="145"/>
                      <a:pt x="171" y="148"/>
                    </a:cubicBezTo>
                    <a:cubicBezTo>
                      <a:pt x="173" y="152"/>
                      <a:pt x="174" y="155"/>
                      <a:pt x="175" y="159"/>
                    </a:cubicBezTo>
                    <a:cubicBezTo>
                      <a:pt x="175" y="161"/>
                      <a:pt x="176" y="162"/>
                      <a:pt x="177" y="164"/>
                    </a:cubicBezTo>
                    <a:cubicBezTo>
                      <a:pt x="178" y="165"/>
                      <a:pt x="178" y="167"/>
                      <a:pt x="179" y="167"/>
                    </a:cubicBezTo>
                    <a:cubicBezTo>
                      <a:pt x="178" y="167"/>
                      <a:pt x="178" y="166"/>
                      <a:pt x="177" y="167"/>
                    </a:cubicBezTo>
                    <a:cubicBezTo>
                      <a:pt x="179" y="167"/>
                      <a:pt x="177" y="170"/>
                      <a:pt x="177" y="170"/>
                    </a:cubicBezTo>
                    <a:cubicBezTo>
                      <a:pt x="178" y="170"/>
                      <a:pt x="177" y="169"/>
                      <a:pt x="178" y="168"/>
                    </a:cubicBezTo>
                    <a:cubicBezTo>
                      <a:pt x="179" y="168"/>
                      <a:pt x="179" y="168"/>
                      <a:pt x="179" y="168"/>
                    </a:cubicBezTo>
                    <a:cubicBezTo>
                      <a:pt x="180" y="168"/>
                      <a:pt x="181" y="168"/>
                      <a:pt x="182" y="168"/>
                    </a:cubicBezTo>
                    <a:cubicBezTo>
                      <a:pt x="186" y="168"/>
                      <a:pt x="189" y="170"/>
                      <a:pt x="190" y="173"/>
                    </a:cubicBezTo>
                    <a:cubicBezTo>
                      <a:pt x="191" y="175"/>
                      <a:pt x="193" y="175"/>
                      <a:pt x="196" y="174"/>
                    </a:cubicBezTo>
                    <a:cubicBezTo>
                      <a:pt x="197" y="174"/>
                      <a:pt x="200" y="173"/>
                      <a:pt x="202" y="172"/>
                    </a:cubicBezTo>
                    <a:cubicBezTo>
                      <a:pt x="201" y="172"/>
                      <a:pt x="199" y="173"/>
                      <a:pt x="199" y="173"/>
                    </a:cubicBezTo>
                    <a:cubicBezTo>
                      <a:pt x="200" y="172"/>
                      <a:pt x="211" y="170"/>
                      <a:pt x="211" y="171"/>
                    </a:cubicBezTo>
                    <a:cubicBezTo>
                      <a:pt x="210" y="169"/>
                      <a:pt x="219" y="167"/>
                      <a:pt x="220" y="169"/>
                    </a:cubicBezTo>
                    <a:cubicBezTo>
                      <a:pt x="218" y="169"/>
                      <a:pt x="220" y="171"/>
                      <a:pt x="219" y="172"/>
                    </a:cubicBezTo>
                    <a:cubicBezTo>
                      <a:pt x="220" y="171"/>
                      <a:pt x="221" y="171"/>
                      <a:pt x="222" y="171"/>
                    </a:cubicBezTo>
                    <a:cubicBezTo>
                      <a:pt x="222" y="172"/>
                      <a:pt x="223" y="172"/>
                      <a:pt x="223" y="172"/>
                    </a:cubicBezTo>
                    <a:cubicBezTo>
                      <a:pt x="223" y="171"/>
                      <a:pt x="224" y="171"/>
                      <a:pt x="224" y="171"/>
                    </a:cubicBezTo>
                    <a:cubicBezTo>
                      <a:pt x="225" y="170"/>
                      <a:pt x="228" y="167"/>
                      <a:pt x="225" y="167"/>
                    </a:cubicBezTo>
                    <a:cubicBezTo>
                      <a:pt x="225" y="167"/>
                      <a:pt x="226" y="166"/>
                      <a:pt x="227" y="166"/>
                    </a:cubicBezTo>
                    <a:cubicBezTo>
                      <a:pt x="226" y="166"/>
                      <a:pt x="225" y="167"/>
                      <a:pt x="224" y="167"/>
                    </a:cubicBezTo>
                    <a:cubicBezTo>
                      <a:pt x="225" y="165"/>
                      <a:pt x="228" y="164"/>
                      <a:pt x="230" y="163"/>
                    </a:cubicBezTo>
                    <a:cubicBezTo>
                      <a:pt x="233" y="162"/>
                      <a:pt x="232" y="159"/>
                      <a:pt x="234" y="157"/>
                    </a:cubicBezTo>
                    <a:cubicBezTo>
                      <a:pt x="234" y="155"/>
                      <a:pt x="236" y="155"/>
                      <a:pt x="236" y="154"/>
                    </a:cubicBezTo>
                    <a:cubicBezTo>
                      <a:pt x="237" y="153"/>
                      <a:pt x="237" y="151"/>
                      <a:pt x="237" y="150"/>
                    </a:cubicBezTo>
                    <a:cubicBezTo>
                      <a:pt x="238" y="147"/>
                      <a:pt x="239" y="144"/>
                      <a:pt x="240" y="141"/>
                    </a:cubicBezTo>
                    <a:cubicBezTo>
                      <a:pt x="240" y="142"/>
                      <a:pt x="239" y="142"/>
                      <a:pt x="239" y="142"/>
                    </a:cubicBezTo>
                    <a:cubicBezTo>
                      <a:pt x="241" y="138"/>
                      <a:pt x="247" y="137"/>
                      <a:pt x="251" y="137"/>
                    </a:cubicBezTo>
                    <a:cubicBezTo>
                      <a:pt x="254" y="136"/>
                      <a:pt x="256" y="136"/>
                      <a:pt x="259" y="135"/>
                    </a:cubicBezTo>
                    <a:cubicBezTo>
                      <a:pt x="263" y="133"/>
                      <a:pt x="266" y="135"/>
                      <a:pt x="269" y="135"/>
                    </a:cubicBezTo>
                    <a:cubicBezTo>
                      <a:pt x="269" y="135"/>
                      <a:pt x="268" y="135"/>
                      <a:pt x="267" y="135"/>
                    </a:cubicBezTo>
                    <a:cubicBezTo>
                      <a:pt x="269" y="134"/>
                      <a:pt x="271" y="135"/>
                      <a:pt x="272" y="136"/>
                    </a:cubicBezTo>
                    <a:cubicBezTo>
                      <a:pt x="270" y="135"/>
                      <a:pt x="274" y="134"/>
                      <a:pt x="276" y="134"/>
                    </a:cubicBezTo>
                    <a:cubicBezTo>
                      <a:pt x="278" y="135"/>
                      <a:pt x="277" y="139"/>
                      <a:pt x="277" y="141"/>
                    </a:cubicBezTo>
                    <a:cubicBezTo>
                      <a:pt x="276" y="144"/>
                      <a:pt x="273" y="145"/>
                      <a:pt x="271" y="147"/>
                    </a:cubicBezTo>
                    <a:cubicBezTo>
                      <a:pt x="270" y="148"/>
                      <a:pt x="269" y="150"/>
                      <a:pt x="268" y="151"/>
                    </a:cubicBezTo>
                    <a:cubicBezTo>
                      <a:pt x="268" y="152"/>
                      <a:pt x="269" y="155"/>
                      <a:pt x="268" y="154"/>
                    </a:cubicBezTo>
                    <a:cubicBezTo>
                      <a:pt x="268" y="155"/>
                      <a:pt x="265" y="157"/>
                      <a:pt x="265" y="158"/>
                    </a:cubicBezTo>
                    <a:cubicBezTo>
                      <a:pt x="270" y="158"/>
                      <a:pt x="264" y="161"/>
                      <a:pt x="265" y="162"/>
                    </a:cubicBezTo>
                    <a:cubicBezTo>
                      <a:pt x="265" y="162"/>
                      <a:pt x="266" y="161"/>
                      <a:pt x="267" y="161"/>
                    </a:cubicBezTo>
                    <a:cubicBezTo>
                      <a:pt x="265" y="163"/>
                      <a:pt x="265" y="165"/>
                      <a:pt x="264" y="167"/>
                    </a:cubicBezTo>
                    <a:cubicBezTo>
                      <a:pt x="263" y="169"/>
                      <a:pt x="261" y="173"/>
                      <a:pt x="261" y="175"/>
                    </a:cubicBezTo>
                    <a:cubicBezTo>
                      <a:pt x="259" y="172"/>
                      <a:pt x="260" y="170"/>
                      <a:pt x="260" y="167"/>
                    </a:cubicBezTo>
                    <a:cubicBezTo>
                      <a:pt x="258" y="168"/>
                      <a:pt x="258" y="168"/>
                      <a:pt x="258" y="170"/>
                    </a:cubicBezTo>
                    <a:cubicBezTo>
                      <a:pt x="257" y="171"/>
                      <a:pt x="256" y="171"/>
                      <a:pt x="255" y="171"/>
                    </a:cubicBezTo>
                    <a:cubicBezTo>
                      <a:pt x="253" y="173"/>
                      <a:pt x="251" y="176"/>
                      <a:pt x="250" y="178"/>
                    </a:cubicBezTo>
                    <a:cubicBezTo>
                      <a:pt x="249" y="178"/>
                      <a:pt x="248" y="177"/>
                      <a:pt x="247" y="178"/>
                    </a:cubicBezTo>
                    <a:cubicBezTo>
                      <a:pt x="247" y="180"/>
                      <a:pt x="246" y="179"/>
                      <a:pt x="244" y="179"/>
                    </a:cubicBezTo>
                    <a:cubicBezTo>
                      <a:pt x="240" y="179"/>
                      <a:pt x="236" y="179"/>
                      <a:pt x="231" y="179"/>
                    </a:cubicBezTo>
                    <a:cubicBezTo>
                      <a:pt x="230" y="179"/>
                      <a:pt x="228" y="179"/>
                      <a:pt x="227" y="180"/>
                    </a:cubicBezTo>
                    <a:cubicBezTo>
                      <a:pt x="227" y="181"/>
                      <a:pt x="227" y="182"/>
                      <a:pt x="227" y="184"/>
                    </a:cubicBezTo>
                    <a:cubicBezTo>
                      <a:pt x="227" y="187"/>
                      <a:pt x="224" y="186"/>
                      <a:pt x="222" y="186"/>
                    </a:cubicBezTo>
                    <a:cubicBezTo>
                      <a:pt x="224" y="188"/>
                      <a:pt x="225" y="190"/>
                      <a:pt x="227" y="191"/>
                    </a:cubicBezTo>
                    <a:cubicBezTo>
                      <a:pt x="229" y="192"/>
                      <a:pt x="229" y="195"/>
                      <a:pt x="231" y="195"/>
                    </a:cubicBezTo>
                    <a:cubicBezTo>
                      <a:pt x="231" y="196"/>
                      <a:pt x="231" y="200"/>
                      <a:pt x="230" y="200"/>
                    </a:cubicBezTo>
                    <a:cubicBezTo>
                      <a:pt x="227" y="201"/>
                      <a:pt x="222" y="200"/>
                      <a:pt x="217" y="200"/>
                    </a:cubicBezTo>
                    <a:cubicBezTo>
                      <a:pt x="210" y="212"/>
                      <a:pt x="211" y="210"/>
                      <a:pt x="212" y="211"/>
                    </a:cubicBezTo>
                    <a:cubicBezTo>
                      <a:pt x="212" y="212"/>
                      <a:pt x="210" y="217"/>
                      <a:pt x="209" y="218"/>
                    </a:cubicBezTo>
                    <a:cubicBezTo>
                      <a:pt x="208" y="217"/>
                      <a:pt x="207" y="216"/>
                      <a:pt x="206" y="215"/>
                    </a:cubicBezTo>
                    <a:cubicBezTo>
                      <a:pt x="206" y="214"/>
                      <a:pt x="203" y="209"/>
                      <a:pt x="205" y="212"/>
                    </a:cubicBezTo>
                    <a:cubicBezTo>
                      <a:pt x="205" y="210"/>
                      <a:pt x="203" y="210"/>
                      <a:pt x="202" y="209"/>
                    </a:cubicBezTo>
                    <a:cubicBezTo>
                      <a:pt x="200" y="207"/>
                      <a:pt x="199" y="206"/>
                      <a:pt x="198" y="204"/>
                    </a:cubicBezTo>
                    <a:cubicBezTo>
                      <a:pt x="195" y="201"/>
                      <a:pt x="193" y="199"/>
                      <a:pt x="189" y="197"/>
                    </a:cubicBezTo>
                    <a:cubicBezTo>
                      <a:pt x="189" y="199"/>
                      <a:pt x="193" y="200"/>
                      <a:pt x="193" y="201"/>
                    </a:cubicBezTo>
                    <a:cubicBezTo>
                      <a:pt x="191" y="200"/>
                      <a:pt x="189" y="198"/>
                      <a:pt x="186" y="198"/>
                    </a:cubicBezTo>
                    <a:cubicBezTo>
                      <a:pt x="186" y="198"/>
                      <a:pt x="187" y="198"/>
                      <a:pt x="187" y="197"/>
                    </a:cubicBezTo>
                    <a:cubicBezTo>
                      <a:pt x="187" y="197"/>
                      <a:pt x="186" y="197"/>
                      <a:pt x="185" y="198"/>
                    </a:cubicBezTo>
                    <a:cubicBezTo>
                      <a:pt x="186" y="195"/>
                      <a:pt x="183" y="196"/>
                      <a:pt x="183" y="198"/>
                    </a:cubicBezTo>
                    <a:cubicBezTo>
                      <a:pt x="184" y="198"/>
                      <a:pt x="184" y="198"/>
                      <a:pt x="185" y="198"/>
                    </a:cubicBezTo>
                    <a:cubicBezTo>
                      <a:pt x="181" y="198"/>
                      <a:pt x="180" y="201"/>
                      <a:pt x="176" y="202"/>
                    </a:cubicBezTo>
                    <a:cubicBezTo>
                      <a:pt x="173" y="203"/>
                      <a:pt x="171" y="204"/>
                      <a:pt x="167" y="205"/>
                    </a:cubicBezTo>
                    <a:cubicBezTo>
                      <a:pt x="165" y="205"/>
                      <a:pt x="164" y="205"/>
                      <a:pt x="162" y="204"/>
                    </a:cubicBezTo>
                    <a:cubicBezTo>
                      <a:pt x="159" y="202"/>
                      <a:pt x="158" y="202"/>
                      <a:pt x="155" y="201"/>
                    </a:cubicBezTo>
                    <a:cubicBezTo>
                      <a:pt x="153" y="201"/>
                      <a:pt x="152" y="200"/>
                      <a:pt x="151" y="200"/>
                    </a:cubicBezTo>
                    <a:cubicBezTo>
                      <a:pt x="150" y="198"/>
                      <a:pt x="149" y="198"/>
                      <a:pt x="147" y="197"/>
                    </a:cubicBezTo>
                    <a:cubicBezTo>
                      <a:pt x="146" y="197"/>
                      <a:pt x="145" y="196"/>
                      <a:pt x="144" y="195"/>
                    </a:cubicBezTo>
                    <a:cubicBezTo>
                      <a:pt x="143" y="194"/>
                      <a:pt x="141" y="194"/>
                      <a:pt x="139" y="193"/>
                    </a:cubicBezTo>
                    <a:cubicBezTo>
                      <a:pt x="138" y="193"/>
                      <a:pt x="136" y="193"/>
                      <a:pt x="135" y="192"/>
                    </a:cubicBezTo>
                    <a:cubicBezTo>
                      <a:pt x="133" y="191"/>
                      <a:pt x="132" y="190"/>
                      <a:pt x="131" y="189"/>
                    </a:cubicBezTo>
                    <a:cubicBezTo>
                      <a:pt x="127" y="188"/>
                      <a:pt x="123" y="187"/>
                      <a:pt x="120" y="185"/>
                    </a:cubicBezTo>
                    <a:cubicBezTo>
                      <a:pt x="118" y="183"/>
                      <a:pt x="116" y="180"/>
                      <a:pt x="114" y="178"/>
                    </a:cubicBezTo>
                    <a:cubicBezTo>
                      <a:pt x="113" y="177"/>
                      <a:pt x="112" y="177"/>
                      <a:pt x="111" y="177"/>
                    </a:cubicBezTo>
                    <a:cubicBezTo>
                      <a:pt x="109" y="178"/>
                      <a:pt x="107" y="177"/>
                      <a:pt x="105" y="176"/>
                    </a:cubicBezTo>
                    <a:cubicBezTo>
                      <a:pt x="103" y="175"/>
                      <a:pt x="99" y="174"/>
                      <a:pt x="98" y="172"/>
                    </a:cubicBezTo>
                    <a:cubicBezTo>
                      <a:pt x="97" y="171"/>
                      <a:pt x="96" y="169"/>
                      <a:pt x="96" y="168"/>
                    </a:cubicBezTo>
                    <a:cubicBezTo>
                      <a:pt x="94" y="166"/>
                      <a:pt x="93" y="166"/>
                      <a:pt x="91" y="165"/>
                    </a:cubicBezTo>
                    <a:cubicBezTo>
                      <a:pt x="91" y="163"/>
                      <a:pt x="86" y="162"/>
                      <a:pt x="84" y="161"/>
                    </a:cubicBezTo>
                    <a:cubicBezTo>
                      <a:pt x="84" y="160"/>
                      <a:pt x="84" y="159"/>
                      <a:pt x="83" y="158"/>
                    </a:cubicBezTo>
                    <a:cubicBezTo>
                      <a:pt x="82" y="157"/>
                      <a:pt x="81" y="155"/>
                      <a:pt x="81" y="154"/>
                    </a:cubicBezTo>
                    <a:cubicBezTo>
                      <a:pt x="80" y="152"/>
                      <a:pt x="79" y="148"/>
                      <a:pt x="81" y="147"/>
                    </a:cubicBezTo>
                    <a:cubicBezTo>
                      <a:pt x="82" y="146"/>
                      <a:pt x="83" y="147"/>
                      <a:pt x="84" y="146"/>
                    </a:cubicBezTo>
                    <a:cubicBezTo>
                      <a:pt x="85" y="144"/>
                      <a:pt x="83" y="143"/>
                      <a:pt x="82" y="144"/>
                    </a:cubicBezTo>
                    <a:cubicBezTo>
                      <a:pt x="83" y="142"/>
                      <a:pt x="88" y="137"/>
                      <a:pt x="86" y="135"/>
                    </a:cubicBezTo>
                    <a:cubicBezTo>
                      <a:pt x="85" y="134"/>
                      <a:pt x="85" y="133"/>
                      <a:pt x="84" y="130"/>
                    </a:cubicBezTo>
                    <a:cubicBezTo>
                      <a:pt x="83" y="128"/>
                      <a:pt x="84" y="127"/>
                      <a:pt x="84" y="124"/>
                    </a:cubicBezTo>
                    <a:cubicBezTo>
                      <a:pt x="83" y="119"/>
                      <a:pt x="79" y="115"/>
                      <a:pt x="77" y="111"/>
                    </a:cubicBezTo>
                    <a:cubicBezTo>
                      <a:pt x="74" y="106"/>
                      <a:pt x="71" y="103"/>
                      <a:pt x="67" y="99"/>
                    </a:cubicBezTo>
                    <a:cubicBezTo>
                      <a:pt x="68" y="100"/>
                      <a:pt x="69" y="101"/>
                      <a:pt x="70" y="99"/>
                    </a:cubicBezTo>
                    <a:cubicBezTo>
                      <a:pt x="68" y="100"/>
                      <a:pt x="65" y="98"/>
                      <a:pt x="65" y="96"/>
                    </a:cubicBezTo>
                    <a:cubicBezTo>
                      <a:pt x="66" y="94"/>
                      <a:pt x="66" y="90"/>
                      <a:pt x="63" y="91"/>
                    </a:cubicBezTo>
                    <a:cubicBezTo>
                      <a:pt x="63" y="89"/>
                      <a:pt x="63" y="91"/>
                      <a:pt x="62" y="90"/>
                    </a:cubicBezTo>
                    <a:cubicBezTo>
                      <a:pt x="61" y="89"/>
                      <a:pt x="60" y="89"/>
                      <a:pt x="59" y="88"/>
                    </a:cubicBezTo>
                    <a:cubicBezTo>
                      <a:pt x="61" y="89"/>
                      <a:pt x="61" y="89"/>
                      <a:pt x="60" y="88"/>
                    </a:cubicBezTo>
                    <a:cubicBezTo>
                      <a:pt x="59" y="88"/>
                      <a:pt x="59" y="87"/>
                      <a:pt x="59" y="86"/>
                    </a:cubicBezTo>
                    <a:cubicBezTo>
                      <a:pt x="58" y="87"/>
                      <a:pt x="57" y="87"/>
                      <a:pt x="57" y="87"/>
                    </a:cubicBezTo>
                    <a:cubicBezTo>
                      <a:pt x="56" y="86"/>
                      <a:pt x="58" y="86"/>
                      <a:pt x="58" y="85"/>
                    </a:cubicBezTo>
                    <a:cubicBezTo>
                      <a:pt x="56" y="86"/>
                      <a:pt x="56" y="85"/>
                      <a:pt x="54" y="85"/>
                    </a:cubicBezTo>
                    <a:cubicBezTo>
                      <a:pt x="54" y="85"/>
                      <a:pt x="54" y="84"/>
                      <a:pt x="55" y="84"/>
                    </a:cubicBezTo>
                    <a:cubicBezTo>
                      <a:pt x="54" y="83"/>
                      <a:pt x="54" y="84"/>
                      <a:pt x="54" y="85"/>
                    </a:cubicBezTo>
                    <a:cubicBezTo>
                      <a:pt x="53" y="83"/>
                      <a:pt x="54" y="82"/>
                      <a:pt x="54" y="81"/>
                    </a:cubicBezTo>
                    <a:cubicBezTo>
                      <a:pt x="55" y="80"/>
                      <a:pt x="57" y="77"/>
                      <a:pt x="56" y="79"/>
                    </a:cubicBezTo>
                    <a:cubicBezTo>
                      <a:pt x="57" y="78"/>
                      <a:pt x="58" y="76"/>
                      <a:pt x="58" y="78"/>
                    </a:cubicBezTo>
                    <a:cubicBezTo>
                      <a:pt x="58" y="77"/>
                      <a:pt x="58" y="76"/>
                      <a:pt x="57" y="77"/>
                    </a:cubicBezTo>
                    <a:cubicBezTo>
                      <a:pt x="57" y="75"/>
                      <a:pt x="57" y="74"/>
                      <a:pt x="56" y="73"/>
                    </a:cubicBezTo>
                    <a:cubicBezTo>
                      <a:pt x="55" y="72"/>
                      <a:pt x="54" y="73"/>
                      <a:pt x="53" y="72"/>
                    </a:cubicBezTo>
                    <a:cubicBezTo>
                      <a:pt x="52" y="71"/>
                      <a:pt x="53" y="68"/>
                      <a:pt x="52" y="68"/>
                    </a:cubicBezTo>
                    <a:cubicBezTo>
                      <a:pt x="50" y="67"/>
                      <a:pt x="47" y="67"/>
                      <a:pt x="47" y="65"/>
                    </a:cubicBezTo>
                    <a:cubicBezTo>
                      <a:pt x="47" y="64"/>
                      <a:pt x="47" y="59"/>
                      <a:pt x="49" y="59"/>
                    </a:cubicBezTo>
                    <a:cubicBezTo>
                      <a:pt x="48" y="59"/>
                      <a:pt x="46" y="58"/>
                      <a:pt x="46" y="57"/>
                    </a:cubicBezTo>
                    <a:cubicBezTo>
                      <a:pt x="46" y="58"/>
                      <a:pt x="45" y="58"/>
                      <a:pt x="45" y="59"/>
                    </a:cubicBezTo>
                    <a:cubicBezTo>
                      <a:pt x="45" y="57"/>
                      <a:pt x="43" y="57"/>
                      <a:pt x="42" y="56"/>
                    </a:cubicBezTo>
                    <a:cubicBezTo>
                      <a:pt x="42" y="55"/>
                      <a:pt x="41" y="54"/>
                      <a:pt x="41" y="53"/>
                    </a:cubicBezTo>
                    <a:cubicBezTo>
                      <a:pt x="41" y="52"/>
                      <a:pt x="39" y="52"/>
                      <a:pt x="39" y="51"/>
                    </a:cubicBezTo>
                    <a:cubicBezTo>
                      <a:pt x="38" y="50"/>
                      <a:pt x="38" y="48"/>
                      <a:pt x="37" y="47"/>
                    </a:cubicBezTo>
                    <a:cubicBezTo>
                      <a:pt x="36" y="45"/>
                      <a:pt x="37" y="43"/>
                      <a:pt x="36" y="41"/>
                    </a:cubicBezTo>
                    <a:cubicBezTo>
                      <a:pt x="35" y="42"/>
                      <a:pt x="35" y="38"/>
                      <a:pt x="35" y="38"/>
                    </a:cubicBezTo>
                    <a:cubicBezTo>
                      <a:pt x="34" y="35"/>
                      <a:pt x="34" y="33"/>
                      <a:pt x="34" y="30"/>
                    </a:cubicBezTo>
                    <a:cubicBezTo>
                      <a:pt x="35" y="28"/>
                      <a:pt x="33" y="26"/>
                      <a:pt x="34" y="24"/>
                    </a:cubicBezTo>
                    <a:cubicBezTo>
                      <a:pt x="34" y="22"/>
                      <a:pt x="36" y="20"/>
                      <a:pt x="35" y="19"/>
                    </a:cubicBezTo>
                    <a:cubicBezTo>
                      <a:pt x="35" y="18"/>
                      <a:pt x="32" y="18"/>
                      <a:pt x="31" y="17"/>
                    </a:cubicBezTo>
                    <a:cubicBezTo>
                      <a:pt x="29" y="17"/>
                      <a:pt x="32" y="14"/>
                      <a:pt x="29" y="14"/>
                    </a:cubicBezTo>
                    <a:cubicBezTo>
                      <a:pt x="28" y="14"/>
                      <a:pt x="27" y="15"/>
                      <a:pt x="26" y="15"/>
                    </a:cubicBezTo>
                    <a:cubicBezTo>
                      <a:pt x="25" y="15"/>
                      <a:pt x="24" y="14"/>
                      <a:pt x="24" y="13"/>
                    </a:cubicBezTo>
                    <a:cubicBezTo>
                      <a:pt x="22" y="11"/>
                      <a:pt x="20" y="11"/>
                      <a:pt x="19" y="9"/>
                    </a:cubicBezTo>
                    <a:cubicBezTo>
                      <a:pt x="19" y="11"/>
                      <a:pt x="20" y="12"/>
                      <a:pt x="20" y="13"/>
                    </a:cubicBezTo>
                    <a:cubicBezTo>
                      <a:pt x="19" y="15"/>
                      <a:pt x="18" y="16"/>
                      <a:pt x="17" y="18"/>
                    </a:cubicBezTo>
                    <a:cubicBezTo>
                      <a:pt x="17" y="20"/>
                      <a:pt x="18" y="21"/>
                      <a:pt x="17" y="23"/>
                    </a:cubicBezTo>
                    <a:cubicBezTo>
                      <a:pt x="17" y="25"/>
                      <a:pt x="17" y="27"/>
                      <a:pt x="16" y="28"/>
                    </a:cubicBezTo>
                    <a:cubicBezTo>
                      <a:pt x="15" y="32"/>
                      <a:pt x="16" y="34"/>
                      <a:pt x="19" y="37"/>
                    </a:cubicBezTo>
                    <a:cubicBezTo>
                      <a:pt x="21" y="40"/>
                      <a:pt x="22" y="42"/>
                      <a:pt x="22" y="46"/>
                    </a:cubicBezTo>
                    <a:cubicBezTo>
                      <a:pt x="24" y="44"/>
                      <a:pt x="24" y="47"/>
                      <a:pt x="25" y="49"/>
                    </a:cubicBezTo>
                    <a:cubicBezTo>
                      <a:pt x="25" y="49"/>
                      <a:pt x="25" y="50"/>
                      <a:pt x="25" y="51"/>
                    </a:cubicBezTo>
                    <a:cubicBezTo>
                      <a:pt x="26" y="51"/>
                      <a:pt x="27" y="51"/>
                      <a:pt x="27" y="52"/>
                    </a:cubicBezTo>
                    <a:cubicBezTo>
                      <a:pt x="26" y="54"/>
                      <a:pt x="25" y="59"/>
                      <a:pt x="27" y="61"/>
                    </a:cubicBezTo>
                    <a:cubicBezTo>
                      <a:pt x="29" y="63"/>
                      <a:pt x="29" y="66"/>
                      <a:pt x="32" y="68"/>
                    </a:cubicBezTo>
                    <a:cubicBezTo>
                      <a:pt x="30" y="69"/>
                      <a:pt x="31" y="73"/>
                      <a:pt x="31" y="74"/>
                    </a:cubicBezTo>
                    <a:cubicBezTo>
                      <a:pt x="32" y="73"/>
                      <a:pt x="32" y="71"/>
                      <a:pt x="32" y="70"/>
                    </a:cubicBezTo>
                    <a:cubicBezTo>
                      <a:pt x="37" y="71"/>
                      <a:pt x="33" y="87"/>
                      <a:pt x="36" y="86"/>
                    </a:cubicBezTo>
                    <a:cubicBezTo>
                      <a:pt x="36" y="88"/>
                      <a:pt x="36" y="90"/>
                      <a:pt x="36" y="92"/>
                    </a:cubicBezTo>
                    <a:cubicBezTo>
                      <a:pt x="37" y="93"/>
                      <a:pt x="38" y="94"/>
                      <a:pt x="37" y="96"/>
                    </a:cubicBezTo>
                    <a:cubicBezTo>
                      <a:pt x="35" y="98"/>
                      <a:pt x="36" y="103"/>
                      <a:pt x="40" y="103"/>
                    </a:cubicBezTo>
                    <a:cubicBezTo>
                      <a:pt x="38" y="103"/>
                      <a:pt x="40" y="103"/>
                      <a:pt x="40" y="102"/>
                    </a:cubicBezTo>
                    <a:cubicBezTo>
                      <a:pt x="40" y="102"/>
                      <a:pt x="40" y="101"/>
                      <a:pt x="41" y="101"/>
                    </a:cubicBezTo>
                    <a:cubicBezTo>
                      <a:pt x="41" y="102"/>
                      <a:pt x="43" y="104"/>
                      <a:pt x="44" y="105"/>
                    </a:cubicBezTo>
                    <a:cubicBezTo>
                      <a:pt x="45" y="105"/>
                      <a:pt x="45" y="108"/>
                      <a:pt x="45" y="109"/>
                    </a:cubicBezTo>
                    <a:cubicBezTo>
                      <a:pt x="46" y="111"/>
                      <a:pt x="49" y="112"/>
                      <a:pt x="46" y="114"/>
                    </a:cubicBezTo>
                    <a:cubicBezTo>
                      <a:pt x="45" y="115"/>
                      <a:pt x="42" y="118"/>
                      <a:pt x="40" y="118"/>
                    </a:cubicBezTo>
                    <a:cubicBezTo>
                      <a:pt x="39" y="117"/>
                      <a:pt x="40" y="113"/>
                      <a:pt x="39" y="111"/>
                    </a:cubicBezTo>
                    <a:cubicBezTo>
                      <a:pt x="38" y="110"/>
                      <a:pt x="37" y="110"/>
                      <a:pt x="37" y="109"/>
                    </a:cubicBezTo>
                    <a:cubicBezTo>
                      <a:pt x="35" y="108"/>
                      <a:pt x="34" y="106"/>
                      <a:pt x="33" y="104"/>
                    </a:cubicBezTo>
                    <a:cubicBezTo>
                      <a:pt x="31" y="102"/>
                      <a:pt x="28" y="101"/>
                      <a:pt x="27" y="99"/>
                    </a:cubicBezTo>
                    <a:cubicBezTo>
                      <a:pt x="26" y="97"/>
                      <a:pt x="23" y="96"/>
                      <a:pt x="23" y="93"/>
                    </a:cubicBezTo>
                    <a:cubicBezTo>
                      <a:pt x="23" y="94"/>
                      <a:pt x="23" y="94"/>
                      <a:pt x="23" y="95"/>
                    </a:cubicBezTo>
                    <a:cubicBezTo>
                      <a:pt x="23" y="89"/>
                      <a:pt x="28" y="86"/>
                      <a:pt x="25" y="80"/>
                    </a:cubicBezTo>
                    <a:cubicBezTo>
                      <a:pt x="24" y="77"/>
                      <a:pt x="21" y="77"/>
                      <a:pt x="20" y="75"/>
                    </a:cubicBezTo>
                    <a:cubicBezTo>
                      <a:pt x="19" y="74"/>
                      <a:pt x="18" y="72"/>
                      <a:pt x="18" y="71"/>
                    </a:cubicBezTo>
                    <a:cubicBezTo>
                      <a:pt x="18" y="70"/>
                      <a:pt x="19" y="70"/>
                      <a:pt x="19" y="69"/>
                    </a:cubicBezTo>
                    <a:cubicBezTo>
                      <a:pt x="18" y="70"/>
                      <a:pt x="18" y="71"/>
                      <a:pt x="17" y="72"/>
                    </a:cubicBezTo>
                    <a:cubicBezTo>
                      <a:pt x="16" y="72"/>
                      <a:pt x="15" y="71"/>
                      <a:pt x="14" y="72"/>
                    </a:cubicBezTo>
                    <a:cubicBezTo>
                      <a:pt x="13" y="73"/>
                      <a:pt x="13" y="71"/>
                      <a:pt x="12" y="71"/>
                    </a:cubicBezTo>
                    <a:cubicBezTo>
                      <a:pt x="12" y="69"/>
                      <a:pt x="11" y="69"/>
                      <a:pt x="10" y="68"/>
                    </a:cubicBezTo>
                    <a:cubicBezTo>
                      <a:pt x="10" y="68"/>
                      <a:pt x="9" y="68"/>
                      <a:pt x="9" y="67"/>
                    </a:cubicBezTo>
                    <a:cubicBezTo>
                      <a:pt x="8" y="67"/>
                      <a:pt x="8" y="67"/>
                      <a:pt x="7" y="67"/>
                    </a:cubicBezTo>
                    <a:cubicBezTo>
                      <a:pt x="6" y="66"/>
                      <a:pt x="7" y="66"/>
                      <a:pt x="7" y="65"/>
                    </a:cubicBezTo>
                    <a:cubicBezTo>
                      <a:pt x="6" y="62"/>
                      <a:pt x="2" y="62"/>
                      <a:pt x="2" y="59"/>
                    </a:cubicBezTo>
                    <a:cubicBezTo>
                      <a:pt x="5" y="59"/>
                      <a:pt x="8" y="60"/>
                      <a:pt x="10" y="59"/>
                    </a:cubicBezTo>
                    <a:cubicBezTo>
                      <a:pt x="10" y="61"/>
                      <a:pt x="14" y="60"/>
                      <a:pt x="13" y="63"/>
                    </a:cubicBezTo>
                    <a:cubicBezTo>
                      <a:pt x="14" y="62"/>
                      <a:pt x="15" y="59"/>
                      <a:pt x="13" y="58"/>
                    </a:cubicBezTo>
                    <a:cubicBezTo>
                      <a:pt x="13" y="58"/>
                      <a:pt x="13" y="61"/>
                      <a:pt x="12" y="60"/>
                    </a:cubicBezTo>
                    <a:cubicBezTo>
                      <a:pt x="11" y="60"/>
                      <a:pt x="12" y="58"/>
                      <a:pt x="12" y="57"/>
                    </a:cubicBezTo>
                    <a:cubicBezTo>
                      <a:pt x="12" y="58"/>
                      <a:pt x="11" y="58"/>
                      <a:pt x="11" y="58"/>
                    </a:cubicBezTo>
                    <a:cubicBezTo>
                      <a:pt x="12" y="56"/>
                      <a:pt x="16" y="53"/>
                      <a:pt x="14" y="50"/>
                    </a:cubicBezTo>
                    <a:cubicBezTo>
                      <a:pt x="13" y="47"/>
                      <a:pt x="11" y="42"/>
                      <a:pt x="8" y="40"/>
                    </a:cubicBezTo>
                    <a:cubicBezTo>
                      <a:pt x="5" y="38"/>
                      <a:pt x="3" y="37"/>
                      <a:pt x="3" y="34"/>
                    </a:cubicBezTo>
                    <a:cubicBezTo>
                      <a:pt x="3" y="32"/>
                      <a:pt x="3" y="32"/>
                      <a:pt x="4" y="30"/>
                    </a:cubicBezTo>
                    <a:cubicBezTo>
                      <a:pt x="4" y="29"/>
                      <a:pt x="3" y="28"/>
                      <a:pt x="3" y="28"/>
                    </a:cubicBezTo>
                    <a:cubicBezTo>
                      <a:pt x="2" y="28"/>
                      <a:pt x="2" y="28"/>
                      <a:pt x="2" y="28"/>
                    </a:cubicBezTo>
                    <a:cubicBezTo>
                      <a:pt x="2" y="26"/>
                      <a:pt x="4" y="24"/>
                      <a:pt x="2" y="22"/>
                    </a:cubicBezTo>
                    <a:cubicBezTo>
                      <a:pt x="1" y="21"/>
                      <a:pt x="2" y="20"/>
                      <a:pt x="2" y="19"/>
                    </a:cubicBezTo>
                    <a:cubicBezTo>
                      <a:pt x="2" y="17"/>
                      <a:pt x="1" y="16"/>
                      <a:pt x="1" y="15"/>
                    </a:cubicBezTo>
                    <a:cubicBezTo>
                      <a:pt x="1" y="13"/>
                      <a:pt x="1" y="12"/>
                      <a:pt x="2" y="12"/>
                    </a:cubicBezTo>
                    <a:cubicBezTo>
                      <a:pt x="3" y="11"/>
                      <a:pt x="2" y="10"/>
                      <a:pt x="2" y="10"/>
                    </a:cubicBezTo>
                    <a:cubicBezTo>
                      <a:pt x="1" y="9"/>
                      <a:pt x="1" y="9"/>
                      <a:pt x="1" y="8"/>
                    </a:cubicBezTo>
                    <a:cubicBezTo>
                      <a:pt x="1" y="8"/>
                      <a:pt x="1" y="7"/>
                      <a:pt x="1" y="6"/>
                    </a:cubicBezTo>
                    <a:cubicBezTo>
                      <a:pt x="1" y="5"/>
                      <a:pt x="1" y="5"/>
                      <a:pt x="1" y="4"/>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1719" name="Freeform 3748"/>
              <p:cNvSpPr>
                <a:spLocks/>
              </p:cNvSpPr>
              <p:nvPr/>
            </p:nvSpPr>
            <p:spPr bwMode="auto">
              <a:xfrm>
                <a:off x="1463" y="2370"/>
                <a:ext cx="5" cy="3"/>
              </a:xfrm>
              <a:custGeom>
                <a:avLst/>
                <a:gdLst>
                  <a:gd name="T0" fmla="*/ 0 w 4"/>
                  <a:gd name="T1" fmla="*/ 3 h 2"/>
                  <a:gd name="T2" fmla="*/ 5 w 4"/>
                  <a:gd name="T3" fmla="*/ 2 h 2"/>
                  <a:gd name="T4" fmla="*/ 0 w 4"/>
                  <a:gd name="T5" fmla="*/ 3 h 2"/>
                  <a:gd name="T6" fmla="*/ 0 60000 65536"/>
                  <a:gd name="T7" fmla="*/ 0 60000 65536"/>
                  <a:gd name="T8" fmla="*/ 0 60000 65536"/>
                </a:gdLst>
                <a:ahLst/>
                <a:cxnLst>
                  <a:cxn ang="T6">
                    <a:pos x="T0" y="T1"/>
                  </a:cxn>
                  <a:cxn ang="T7">
                    <a:pos x="T2" y="T3"/>
                  </a:cxn>
                  <a:cxn ang="T8">
                    <a:pos x="T4" y="T5"/>
                  </a:cxn>
                </a:cxnLst>
                <a:rect l="0" t="0" r="r" b="b"/>
                <a:pathLst>
                  <a:path w="4" h="2">
                    <a:moveTo>
                      <a:pt x="0" y="2"/>
                    </a:moveTo>
                    <a:cubicBezTo>
                      <a:pt x="1" y="2"/>
                      <a:pt x="2" y="1"/>
                      <a:pt x="4" y="1"/>
                    </a:cubicBezTo>
                    <a:cubicBezTo>
                      <a:pt x="2" y="0"/>
                      <a:pt x="1" y="2"/>
                      <a:pt x="0" y="2"/>
                    </a:cubicBezTo>
                  </a:path>
                </a:pathLst>
              </a:custGeom>
              <a:solidFill>
                <a:srgbClr val="B3B3B3"/>
              </a:solidFill>
              <a:ln w="3175">
                <a:solidFill>
                  <a:schemeClr val="tx1"/>
                </a:solidFill>
                <a:round/>
                <a:headEnd/>
                <a:tailEnd/>
              </a:ln>
            </p:spPr>
            <p:txBody>
              <a:bodyPr/>
              <a:lstStyle/>
              <a:p>
                <a:endParaRPr lang="en-GB" sz="2400" dirty="0"/>
              </a:p>
            </p:txBody>
          </p:sp>
          <p:sp>
            <p:nvSpPr>
              <p:cNvPr id="1720" name="Freeform 3749"/>
              <p:cNvSpPr>
                <a:spLocks/>
              </p:cNvSpPr>
              <p:nvPr/>
            </p:nvSpPr>
            <p:spPr bwMode="auto">
              <a:xfrm>
                <a:off x="1533" y="2343"/>
                <a:ext cx="5" cy="5"/>
              </a:xfrm>
              <a:custGeom>
                <a:avLst/>
                <a:gdLst>
                  <a:gd name="T0" fmla="*/ 1 w 4"/>
                  <a:gd name="T1" fmla="*/ 5 h 4"/>
                  <a:gd name="T2" fmla="*/ 5 w 4"/>
                  <a:gd name="T3" fmla="*/ 0 h 4"/>
                  <a:gd name="T4" fmla="*/ 1 w 4"/>
                  <a:gd name="T5" fmla="*/ 5 h 4"/>
                  <a:gd name="T6" fmla="*/ 0 60000 65536"/>
                  <a:gd name="T7" fmla="*/ 0 60000 65536"/>
                  <a:gd name="T8" fmla="*/ 0 60000 65536"/>
                </a:gdLst>
                <a:ahLst/>
                <a:cxnLst>
                  <a:cxn ang="T6">
                    <a:pos x="T0" y="T1"/>
                  </a:cxn>
                  <a:cxn ang="T7">
                    <a:pos x="T2" y="T3"/>
                  </a:cxn>
                  <a:cxn ang="T8">
                    <a:pos x="T4" y="T5"/>
                  </a:cxn>
                </a:cxnLst>
                <a:rect l="0" t="0" r="r" b="b"/>
                <a:pathLst>
                  <a:path w="4" h="4">
                    <a:moveTo>
                      <a:pt x="1" y="4"/>
                    </a:moveTo>
                    <a:cubicBezTo>
                      <a:pt x="2" y="3"/>
                      <a:pt x="3" y="1"/>
                      <a:pt x="4" y="0"/>
                    </a:cubicBezTo>
                    <a:cubicBezTo>
                      <a:pt x="3" y="1"/>
                      <a:pt x="0" y="1"/>
                      <a:pt x="1" y="4"/>
                    </a:cubicBezTo>
                  </a:path>
                </a:pathLst>
              </a:custGeom>
              <a:solidFill>
                <a:srgbClr val="B3B3B3"/>
              </a:solidFill>
              <a:ln w="3175">
                <a:solidFill>
                  <a:schemeClr val="tx1"/>
                </a:solidFill>
                <a:round/>
                <a:headEnd/>
                <a:tailEnd/>
              </a:ln>
            </p:spPr>
            <p:txBody>
              <a:bodyPr/>
              <a:lstStyle/>
              <a:p>
                <a:endParaRPr lang="en-GB" sz="2400" dirty="0"/>
              </a:p>
            </p:txBody>
          </p:sp>
          <p:sp>
            <p:nvSpPr>
              <p:cNvPr id="1721" name="Freeform 3750"/>
              <p:cNvSpPr>
                <a:spLocks/>
              </p:cNvSpPr>
              <p:nvPr/>
            </p:nvSpPr>
            <p:spPr bwMode="auto">
              <a:xfrm>
                <a:off x="3460" y="2285"/>
                <a:ext cx="4" cy="1"/>
              </a:xfrm>
              <a:custGeom>
                <a:avLst/>
                <a:gdLst>
                  <a:gd name="T0" fmla="*/ 1 w 3"/>
                  <a:gd name="T1" fmla="*/ 1 h 1"/>
                  <a:gd name="T2" fmla="*/ 4 w 3"/>
                  <a:gd name="T3" fmla="*/ 1 h 1"/>
                  <a:gd name="T4" fmla="*/ 0 w 3"/>
                  <a:gd name="T5" fmla="*/ 1 h 1"/>
                  <a:gd name="T6" fmla="*/ 1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1"/>
                    </a:moveTo>
                    <a:cubicBezTo>
                      <a:pt x="2" y="1"/>
                      <a:pt x="2" y="1"/>
                      <a:pt x="3" y="1"/>
                    </a:cubicBezTo>
                    <a:cubicBezTo>
                      <a:pt x="2"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722" name="Freeform 3751"/>
              <p:cNvSpPr>
                <a:spLocks/>
              </p:cNvSpPr>
              <p:nvPr/>
            </p:nvSpPr>
            <p:spPr bwMode="auto">
              <a:xfrm>
                <a:off x="3431" y="2255"/>
                <a:ext cx="66" cy="56"/>
              </a:xfrm>
              <a:custGeom>
                <a:avLst/>
                <a:gdLst>
                  <a:gd name="T0" fmla="*/ 0 w 50"/>
                  <a:gd name="T1" fmla="*/ 29 h 42"/>
                  <a:gd name="T2" fmla="*/ 1 w 50"/>
                  <a:gd name="T3" fmla="*/ 29 h 42"/>
                  <a:gd name="T4" fmla="*/ 3 w 50"/>
                  <a:gd name="T5" fmla="*/ 28 h 42"/>
                  <a:gd name="T6" fmla="*/ 4 w 50"/>
                  <a:gd name="T7" fmla="*/ 33 h 42"/>
                  <a:gd name="T8" fmla="*/ 8 w 50"/>
                  <a:gd name="T9" fmla="*/ 33 h 42"/>
                  <a:gd name="T10" fmla="*/ 12 w 50"/>
                  <a:gd name="T11" fmla="*/ 32 h 42"/>
                  <a:gd name="T12" fmla="*/ 15 w 50"/>
                  <a:gd name="T13" fmla="*/ 29 h 42"/>
                  <a:gd name="T14" fmla="*/ 18 w 50"/>
                  <a:gd name="T15" fmla="*/ 31 h 42"/>
                  <a:gd name="T16" fmla="*/ 24 w 50"/>
                  <a:gd name="T17" fmla="*/ 31 h 42"/>
                  <a:gd name="T18" fmla="*/ 36 w 50"/>
                  <a:gd name="T19" fmla="*/ 31 h 42"/>
                  <a:gd name="T20" fmla="*/ 34 w 50"/>
                  <a:gd name="T21" fmla="*/ 28 h 42"/>
                  <a:gd name="T22" fmla="*/ 37 w 50"/>
                  <a:gd name="T23" fmla="*/ 29 h 42"/>
                  <a:gd name="T24" fmla="*/ 41 w 50"/>
                  <a:gd name="T25" fmla="*/ 27 h 42"/>
                  <a:gd name="T26" fmla="*/ 46 w 50"/>
                  <a:gd name="T27" fmla="*/ 17 h 42"/>
                  <a:gd name="T28" fmla="*/ 53 w 50"/>
                  <a:gd name="T29" fmla="*/ 8 h 42"/>
                  <a:gd name="T30" fmla="*/ 59 w 50"/>
                  <a:gd name="T31" fmla="*/ 0 h 42"/>
                  <a:gd name="T32" fmla="*/ 61 w 50"/>
                  <a:gd name="T33" fmla="*/ 5 h 42"/>
                  <a:gd name="T34" fmla="*/ 63 w 50"/>
                  <a:gd name="T35" fmla="*/ 9 h 42"/>
                  <a:gd name="T36" fmla="*/ 63 w 50"/>
                  <a:gd name="T37" fmla="*/ 19 h 42"/>
                  <a:gd name="T38" fmla="*/ 59 w 50"/>
                  <a:gd name="T39" fmla="*/ 19 h 42"/>
                  <a:gd name="T40" fmla="*/ 58 w 50"/>
                  <a:gd name="T41" fmla="*/ 21 h 42"/>
                  <a:gd name="T42" fmla="*/ 58 w 50"/>
                  <a:gd name="T43" fmla="*/ 24 h 42"/>
                  <a:gd name="T44" fmla="*/ 58 w 50"/>
                  <a:gd name="T45" fmla="*/ 28 h 42"/>
                  <a:gd name="T46" fmla="*/ 61 w 50"/>
                  <a:gd name="T47" fmla="*/ 32 h 42"/>
                  <a:gd name="T48" fmla="*/ 54 w 50"/>
                  <a:gd name="T49" fmla="*/ 35 h 42"/>
                  <a:gd name="T50" fmla="*/ 51 w 50"/>
                  <a:gd name="T51" fmla="*/ 51 h 42"/>
                  <a:gd name="T52" fmla="*/ 48 w 50"/>
                  <a:gd name="T53" fmla="*/ 55 h 42"/>
                  <a:gd name="T54" fmla="*/ 36 w 50"/>
                  <a:gd name="T55" fmla="*/ 53 h 42"/>
                  <a:gd name="T56" fmla="*/ 22 w 50"/>
                  <a:gd name="T57" fmla="*/ 51 h 42"/>
                  <a:gd name="T58" fmla="*/ 15 w 50"/>
                  <a:gd name="T59" fmla="*/ 48 h 42"/>
                  <a:gd name="T60" fmla="*/ 8 w 50"/>
                  <a:gd name="T61" fmla="*/ 40 h 42"/>
                  <a:gd name="T62" fmla="*/ 3 w 50"/>
                  <a:gd name="T63" fmla="*/ 35 h 42"/>
                  <a:gd name="T64" fmla="*/ 0 w 50"/>
                  <a:gd name="T65" fmla="*/ 29 h 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0" h="42">
                    <a:moveTo>
                      <a:pt x="0" y="22"/>
                    </a:moveTo>
                    <a:cubicBezTo>
                      <a:pt x="1" y="21"/>
                      <a:pt x="1" y="21"/>
                      <a:pt x="1" y="22"/>
                    </a:cubicBezTo>
                    <a:cubicBezTo>
                      <a:pt x="2" y="21"/>
                      <a:pt x="2" y="21"/>
                      <a:pt x="2" y="21"/>
                    </a:cubicBezTo>
                    <a:cubicBezTo>
                      <a:pt x="3" y="22"/>
                      <a:pt x="2" y="24"/>
                      <a:pt x="3" y="25"/>
                    </a:cubicBezTo>
                    <a:cubicBezTo>
                      <a:pt x="3" y="25"/>
                      <a:pt x="5" y="25"/>
                      <a:pt x="6" y="25"/>
                    </a:cubicBezTo>
                    <a:cubicBezTo>
                      <a:pt x="7" y="25"/>
                      <a:pt x="8" y="25"/>
                      <a:pt x="9" y="24"/>
                    </a:cubicBezTo>
                    <a:cubicBezTo>
                      <a:pt x="10" y="24"/>
                      <a:pt x="10" y="23"/>
                      <a:pt x="11" y="22"/>
                    </a:cubicBezTo>
                    <a:cubicBezTo>
                      <a:pt x="11" y="22"/>
                      <a:pt x="13" y="23"/>
                      <a:pt x="14" y="23"/>
                    </a:cubicBezTo>
                    <a:cubicBezTo>
                      <a:pt x="15" y="23"/>
                      <a:pt x="16" y="23"/>
                      <a:pt x="18" y="23"/>
                    </a:cubicBezTo>
                    <a:cubicBezTo>
                      <a:pt x="21" y="23"/>
                      <a:pt x="24" y="25"/>
                      <a:pt x="27" y="23"/>
                    </a:cubicBezTo>
                    <a:cubicBezTo>
                      <a:pt x="27" y="22"/>
                      <a:pt x="26" y="22"/>
                      <a:pt x="26" y="21"/>
                    </a:cubicBezTo>
                    <a:cubicBezTo>
                      <a:pt x="27" y="21"/>
                      <a:pt x="27" y="22"/>
                      <a:pt x="28" y="22"/>
                    </a:cubicBezTo>
                    <a:cubicBezTo>
                      <a:pt x="29" y="22"/>
                      <a:pt x="30" y="21"/>
                      <a:pt x="31" y="20"/>
                    </a:cubicBezTo>
                    <a:cubicBezTo>
                      <a:pt x="32" y="17"/>
                      <a:pt x="32" y="15"/>
                      <a:pt x="35" y="13"/>
                    </a:cubicBezTo>
                    <a:cubicBezTo>
                      <a:pt x="37" y="11"/>
                      <a:pt x="38" y="8"/>
                      <a:pt x="40" y="6"/>
                    </a:cubicBezTo>
                    <a:cubicBezTo>
                      <a:pt x="43" y="4"/>
                      <a:pt x="44" y="3"/>
                      <a:pt x="45" y="0"/>
                    </a:cubicBezTo>
                    <a:cubicBezTo>
                      <a:pt x="47" y="0"/>
                      <a:pt x="46" y="3"/>
                      <a:pt x="46" y="4"/>
                    </a:cubicBezTo>
                    <a:cubicBezTo>
                      <a:pt x="46" y="6"/>
                      <a:pt x="48" y="5"/>
                      <a:pt x="48" y="7"/>
                    </a:cubicBezTo>
                    <a:cubicBezTo>
                      <a:pt x="49" y="9"/>
                      <a:pt x="50" y="12"/>
                      <a:pt x="48" y="14"/>
                    </a:cubicBezTo>
                    <a:cubicBezTo>
                      <a:pt x="45" y="18"/>
                      <a:pt x="46" y="15"/>
                      <a:pt x="45" y="14"/>
                    </a:cubicBezTo>
                    <a:cubicBezTo>
                      <a:pt x="45" y="12"/>
                      <a:pt x="43" y="15"/>
                      <a:pt x="44" y="16"/>
                    </a:cubicBezTo>
                    <a:cubicBezTo>
                      <a:pt x="44" y="17"/>
                      <a:pt x="43" y="17"/>
                      <a:pt x="44" y="18"/>
                    </a:cubicBezTo>
                    <a:cubicBezTo>
                      <a:pt x="44" y="18"/>
                      <a:pt x="44" y="20"/>
                      <a:pt x="44" y="21"/>
                    </a:cubicBezTo>
                    <a:cubicBezTo>
                      <a:pt x="44" y="24"/>
                      <a:pt x="47" y="22"/>
                      <a:pt x="46" y="24"/>
                    </a:cubicBezTo>
                    <a:cubicBezTo>
                      <a:pt x="45" y="26"/>
                      <a:pt x="42" y="24"/>
                      <a:pt x="41" y="26"/>
                    </a:cubicBezTo>
                    <a:cubicBezTo>
                      <a:pt x="44" y="27"/>
                      <a:pt x="40" y="34"/>
                      <a:pt x="39" y="38"/>
                    </a:cubicBezTo>
                    <a:cubicBezTo>
                      <a:pt x="39" y="41"/>
                      <a:pt x="38" y="42"/>
                      <a:pt x="36" y="41"/>
                    </a:cubicBezTo>
                    <a:cubicBezTo>
                      <a:pt x="33" y="40"/>
                      <a:pt x="30" y="40"/>
                      <a:pt x="27" y="40"/>
                    </a:cubicBezTo>
                    <a:cubicBezTo>
                      <a:pt x="23" y="39"/>
                      <a:pt x="20" y="39"/>
                      <a:pt x="17" y="38"/>
                    </a:cubicBezTo>
                    <a:cubicBezTo>
                      <a:pt x="15" y="38"/>
                      <a:pt x="12" y="38"/>
                      <a:pt x="11" y="36"/>
                    </a:cubicBezTo>
                    <a:cubicBezTo>
                      <a:pt x="9" y="34"/>
                      <a:pt x="8" y="32"/>
                      <a:pt x="6" y="30"/>
                    </a:cubicBezTo>
                    <a:cubicBezTo>
                      <a:pt x="5" y="29"/>
                      <a:pt x="4" y="27"/>
                      <a:pt x="2" y="26"/>
                    </a:cubicBezTo>
                    <a:cubicBezTo>
                      <a:pt x="1" y="24"/>
                      <a:pt x="1" y="23"/>
                      <a:pt x="0" y="22"/>
                    </a:cubicBezTo>
                  </a:path>
                </a:pathLst>
              </a:custGeom>
              <a:solidFill>
                <a:srgbClr val="B3B3B3"/>
              </a:solidFill>
              <a:ln w="3175">
                <a:solidFill>
                  <a:schemeClr val="tx1"/>
                </a:solidFill>
                <a:round/>
                <a:headEnd/>
                <a:tailEnd/>
              </a:ln>
            </p:spPr>
            <p:txBody>
              <a:bodyPr/>
              <a:lstStyle/>
              <a:p>
                <a:endParaRPr lang="en-GB" sz="2400" dirty="0"/>
              </a:p>
            </p:txBody>
          </p:sp>
          <p:sp>
            <p:nvSpPr>
              <p:cNvPr id="1723" name="Freeform 3752"/>
              <p:cNvSpPr>
                <a:spLocks/>
              </p:cNvSpPr>
              <p:nvPr/>
            </p:nvSpPr>
            <p:spPr bwMode="auto">
              <a:xfrm>
                <a:off x="1514" y="2390"/>
                <a:ext cx="2" cy="3"/>
              </a:xfrm>
              <a:custGeom>
                <a:avLst/>
                <a:gdLst>
                  <a:gd name="T0" fmla="*/ 0 w 1"/>
                  <a:gd name="T1" fmla="*/ 3 h 2"/>
                  <a:gd name="T2" fmla="*/ 2 w 1"/>
                  <a:gd name="T3" fmla="*/ 0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1" y="2"/>
                      <a:pt x="1" y="1"/>
                      <a:pt x="1" y="0"/>
                    </a:cubicBezTo>
                    <a:cubicBezTo>
                      <a:pt x="1" y="1"/>
                      <a:pt x="0" y="2"/>
                      <a:pt x="0" y="2"/>
                    </a:cubicBezTo>
                  </a:path>
                </a:pathLst>
              </a:custGeom>
              <a:solidFill>
                <a:srgbClr val="B3B3B3"/>
              </a:solidFill>
              <a:ln w="3175">
                <a:solidFill>
                  <a:schemeClr val="tx1"/>
                </a:solidFill>
                <a:round/>
                <a:headEnd/>
                <a:tailEnd/>
              </a:ln>
            </p:spPr>
            <p:txBody>
              <a:bodyPr/>
              <a:lstStyle/>
              <a:p>
                <a:endParaRPr lang="en-GB" sz="2400" dirty="0"/>
              </a:p>
            </p:txBody>
          </p:sp>
          <p:sp>
            <p:nvSpPr>
              <p:cNvPr id="1724" name="Freeform 3753"/>
              <p:cNvSpPr>
                <a:spLocks/>
              </p:cNvSpPr>
              <p:nvPr/>
            </p:nvSpPr>
            <p:spPr bwMode="auto">
              <a:xfrm>
                <a:off x="1493" y="2374"/>
                <a:ext cx="23" cy="43"/>
              </a:xfrm>
              <a:custGeom>
                <a:avLst/>
                <a:gdLst>
                  <a:gd name="T0" fmla="*/ 0 w 17"/>
                  <a:gd name="T1" fmla="*/ 43 h 32"/>
                  <a:gd name="T2" fmla="*/ 4 w 17"/>
                  <a:gd name="T3" fmla="*/ 23 h 32"/>
                  <a:gd name="T4" fmla="*/ 9 w 17"/>
                  <a:gd name="T5" fmla="*/ 11 h 32"/>
                  <a:gd name="T6" fmla="*/ 19 w 17"/>
                  <a:gd name="T7" fmla="*/ 1 h 32"/>
                  <a:gd name="T8" fmla="*/ 18 w 17"/>
                  <a:gd name="T9" fmla="*/ 4 h 32"/>
                  <a:gd name="T10" fmla="*/ 18 w 17"/>
                  <a:gd name="T11" fmla="*/ 15 h 32"/>
                  <a:gd name="T12" fmla="*/ 16 w 17"/>
                  <a:gd name="T13" fmla="*/ 23 h 32"/>
                  <a:gd name="T14" fmla="*/ 16 w 17"/>
                  <a:gd name="T15" fmla="*/ 28 h 32"/>
                  <a:gd name="T16" fmla="*/ 14 w 17"/>
                  <a:gd name="T17" fmla="*/ 32 h 32"/>
                  <a:gd name="T18" fmla="*/ 12 w 17"/>
                  <a:gd name="T19" fmla="*/ 35 h 32"/>
                  <a:gd name="T20" fmla="*/ 8 w 17"/>
                  <a:gd name="T21" fmla="*/ 38 h 32"/>
                  <a:gd name="T22" fmla="*/ 5 w 17"/>
                  <a:gd name="T23" fmla="*/ 42 h 32"/>
                  <a:gd name="T24" fmla="*/ 4 w 17"/>
                  <a:gd name="T25" fmla="*/ 43 h 32"/>
                  <a:gd name="T26" fmla="*/ 0 w 17"/>
                  <a:gd name="T27" fmla="*/ 43 h 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7" h="32">
                    <a:moveTo>
                      <a:pt x="0" y="32"/>
                    </a:moveTo>
                    <a:cubicBezTo>
                      <a:pt x="1" y="27"/>
                      <a:pt x="2" y="22"/>
                      <a:pt x="3" y="17"/>
                    </a:cubicBezTo>
                    <a:cubicBezTo>
                      <a:pt x="3" y="15"/>
                      <a:pt x="3" y="4"/>
                      <a:pt x="7" y="8"/>
                    </a:cubicBezTo>
                    <a:cubicBezTo>
                      <a:pt x="8" y="6"/>
                      <a:pt x="11" y="0"/>
                      <a:pt x="14" y="1"/>
                    </a:cubicBezTo>
                    <a:cubicBezTo>
                      <a:pt x="13" y="2"/>
                      <a:pt x="13" y="2"/>
                      <a:pt x="13" y="3"/>
                    </a:cubicBezTo>
                    <a:cubicBezTo>
                      <a:pt x="17" y="1"/>
                      <a:pt x="13" y="9"/>
                      <a:pt x="13" y="11"/>
                    </a:cubicBezTo>
                    <a:cubicBezTo>
                      <a:pt x="12" y="13"/>
                      <a:pt x="12" y="15"/>
                      <a:pt x="12" y="17"/>
                    </a:cubicBezTo>
                    <a:cubicBezTo>
                      <a:pt x="12" y="18"/>
                      <a:pt x="12" y="19"/>
                      <a:pt x="12" y="21"/>
                    </a:cubicBezTo>
                    <a:cubicBezTo>
                      <a:pt x="11" y="22"/>
                      <a:pt x="11" y="23"/>
                      <a:pt x="10" y="24"/>
                    </a:cubicBezTo>
                    <a:cubicBezTo>
                      <a:pt x="11" y="22"/>
                      <a:pt x="9" y="25"/>
                      <a:pt x="9" y="26"/>
                    </a:cubicBezTo>
                    <a:cubicBezTo>
                      <a:pt x="8" y="27"/>
                      <a:pt x="7" y="27"/>
                      <a:pt x="6" y="28"/>
                    </a:cubicBezTo>
                    <a:cubicBezTo>
                      <a:pt x="5" y="29"/>
                      <a:pt x="4" y="30"/>
                      <a:pt x="4" y="31"/>
                    </a:cubicBezTo>
                    <a:cubicBezTo>
                      <a:pt x="3" y="31"/>
                      <a:pt x="3" y="32"/>
                      <a:pt x="3" y="32"/>
                    </a:cubicBezTo>
                    <a:cubicBezTo>
                      <a:pt x="2" y="32"/>
                      <a:pt x="1" y="32"/>
                      <a:pt x="0" y="32"/>
                    </a:cubicBezTo>
                  </a:path>
                </a:pathLst>
              </a:custGeom>
              <a:solidFill>
                <a:srgbClr val="B3B3B3"/>
              </a:solidFill>
              <a:ln w="3175">
                <a:solidFill>
                  <a:schemeClr val="tx1"/>
                </a:solidFill>
                <a:round/>
                <a:headEnd/>
                <a:tailEnd/>
              </a:ln>
            </p:spPr>
            <p:txBody>
              <a:bodyPr/>
              <a:lstStyle/>
              <a:p>
                <a:endParaRPr lang="en-GB" sz="2400" dirty="0"/>
              </a:p>
            </p:txBody>
          </p:sp>
          <p:sp>
            <p:nvSpPr>
              <p:cNvPr id="1725" name="Freeform 3754"/>
              <p:cNvSpPr>
                <a:spLocks/>
              </p:cNvSpPr>
              <p:nvPr/>
            </p:nvSpPr>
            <p:spPr bwMode="auto">
              <a:xfrm>
                <a:off x="2183" y="2879"/>
                <a:ext cx="5" cy="5"/>
              </a:xfrm>
              <a:custGeom>
                <a:avLst/>
                <a:gdLst>
                  <a:gd name="T0" fmla="*/ 3 w 4"/>
                  <a:gd name="T1" fmla="*/ 5 h 4"/>
                  <a:gd name="T2" fmla="*/ 3 w 4"/>
                  <a:gd name="T3" fmla="*/ 5 h 4"/>
                  <a:gd name="T4" fmla="*/ 0 60000 65536"/>
                  <a:gd name="T5" fmla="*/ 0 60000 65536"/>
                </a:gdLst>
                <a:ahLst/>
                <a:cxnLst>
                  <a:cxn ang="T4">
                    <a:pos x="T0" y="T1"/>
                  </a:cxn>
                  <a:cxn ang="T5">
                    <a:pos x="T2" y="T3"/>
                  </a:cxn>
                </a:cxnLst>
                <a:rect l="0" t="0" r="r" b="b"/>
                <a:pathLst>
                  <a:path w="4" h="4">
                    <a:moveTo>
                      <a:pt x="2" y="4"/>
                    </a:moveTo>
                    <a:cubicBezTo>
                      <a:pt x="4" y="0"/>
                      <a:pt x="0" y="3"/>
                      <a:pt x="2" y="4"/>
                    </a:cubicBezTo>
                  </a:path>
                </a:pathLst>
              </a:custGeom>
              <a:solidFill>
                <a:srgbClr val="B3B3B3"/>
              </a:solidFill>
              <a:ln w="3175">
                <a:solidFill>
                  <a:schemeClr val="tx1"/>
                </a:solidFill>
                <a:round/>
                <a:headEnd/>
                <a:tailEnd/>
              </a:ln>
            </p:spPr>
            <p:txBody>
              <a:bodyPr/>
              <a:lstStyle/>
              <a:p>
                <a:endParaRPr lang="en-GB" sz="2400" dirty="0"/>
              </a:p>
            </p:txBody>
          </p:sp>
          <p:sp>
            <p:nvSpPr>
              <p:cNvPr id="1726" name="Freeform 3755"/>
              <p:cNvSpPr>
                <a:spLocks/>
              </p:cNvSpPr>
              <p:nvPr/>
            </p:nvSpPr>
            <p:spPr bwMode="auto">
              <a:xfrm>
                <a:off x="1992" y="2690"/>
                <a:ext cx="4" cy="3"/>
              </a:xfrm>
              <a:custGeom>
                <a:avLst/>
                <a:gdLst>
                  <a:gd name="T0" fmla="*/ 0 w 3"/>
                  <a:gd name="T1" fmla="*/ 3 h 2"/>
                  <a:gd name="T2" fmla="*/ 4 w 3"/>
                  <a:gd name="T3" fmla="*/ 2 h 2"/>
                  <a:gd name="T4" fmla="*/ 0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0" y="2"/>
                    </a:moveTo>
                    <a:cubicBezTo>
                      <a:pt x="1" y="2"/>
                      <a:pt x="2" y="1"/>
                      <a:pt x="3" y="1"/>
                    </a:cubicBezTo>
                    <a:cubicBezTo>
                      <a:pt x="2" y="0"/>
                      <a:pt x="1" y="1"/>
                      <a:pt x="0" y="2"/>
                    </a:cubicBezTo>
                  </a:path>
                </a:pathLst>
              </a:custGeom>
              <a:solidFill>
                <a:srgbClr val="B3B3B3"/>
              </a:solidFill>
              <a:ln w="3175">
                <a:solidFill>
                  <a:schemeClr val="tx1"/>
                </a:solidFill>
                <a:round/>
                <a:headEnd/>
                <a:tailEnd/>
              </a:ln>
            </p:spPr>
            <p:txBody>
              <a:bodyPr/>
              <a:lstStyle/>
              <a:p>
                <a:endParaRPr lang="en-GB" sz="2400" dirty="0"/>
              </a:p>
            </p:txBody>
          </p:sp>
          <p:sp>
            <p:nvSpPr>
              <p:cNvPr id="1727" name="Freeform 3756"/>
              <p:cNvSpPr>
                <a:spLocks/>
              </p:cNvSpPr>
              <p:nvPr/>
            </p:nvSpPr>
            <p:spPr bwMode="auto">
              <a:xfrm>
                <a:off x="1994" y="2691"/>
                <a:ext cx="6" cy="4"/>
              </a:xfrm>
              <a:custGeom>
                <a:avLst/>
                <a:gdLst>
                  <a:gd name="T0" fmla="*/ 2 w 4"/>
                  <a:gd name="T1" fmla="*/ 4 h 3"/>
                  <a:gd name="T2" fmla="*/ 6 w 4"/>
                  <a:gd name="T3" fmla="*/ 1 h 3"/>
                  <a:gd name="T4" fmla="*/ 2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1" y="3"/>
                    </a:moveTo>
                    <a:cubicBezTo>
                      <a:pt x="1" y="2"/>
                      <a:pt x="3" y="2"/>
                      <a:pt x="4" y="1"/>
                    </a:cubicBezTo>
                    <a:cubicBezTo>
                      <a:pt x="3" y="0"/>
                      <a:pt x="0" y="1"/>
                      <a:pt x="1" y="3"/>
                    </a:cubicBezTo>
                  </a:path>
                </a:pathLst>
              </a:custGeom>
              <a:solidFill>
                <a:srgbClr val="B3B3B3"/>
              </a:solidFill>
              <a:ln w="3175">
                <a:solidFill>
                  <a:schemeClr val="tx1"/>
                </a:solidFill>
                <a:round/>
                <a:headEnd/>
                <a:tailEnd/>
              </a:ln>
            </p:spPr>
            <p:txBody>
              <a:bodyPr/>
              <a:lstStyle/>
              <a:p>
                <a:endParaRPr lang="en-GB" sz="2400" dirty="0"/>
              </a:p>
            </p:txBody>
          </p:sp>
          <p:sp>
            <p:nvSpPr>
              <p:cNvPr id="1728" name="Freeform 3757"/>
              <p:cNvSpPr>
                <a:spLocks/>
              </p:cNvSpPr>
              <p:nvPr/>
            </p:nvSpPr>
            <p:spPr bwMode="auto">
              <a:xfrm>
                <a:off x="2018" y="2633"/>
                <a:ext cx="3" cy="1"/>
              </a:xfrm>
              <a:custGeom>
                <a:avLst/>
                <a:gdLst>
                  <a:gd name="T0" fmla="*/ 2 w 2"/>
                  <a:gd name="T1" fmla="*/ 1 h 1"/>
                  <a:gd name="T2" fmla="*/ 3 w 2"/>
                  <a:gd name="T3" fmla="*/ 0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2" y="0"/>
                      <a:pt x="2" y="0"/>
                    </a:cubicBezTo>
                    <a:cubicBezTo>
                      <a:pt x="0" y="0"/>
                      <a:pt x="0" y="0"/>
                      <a:pt x="1" y="1"/>
                    </a:cubicBezTo>
                  </a:path>
                </a:pathLst>
              </a:custGeom>
              <a:solidFill>
                <a:srgbClr val="B3B3B3"/>
              </a:solidFill>
              <a:ln w="3175">
                <a:solidFill>
                  <a:schemeClr val="tx1"/>
                </a:solidFill>
                <a:round/>
                <a:headEnd/>
                <a:tailEnd/>
              </a:ln>
            </p:spPr>
            <p:txBody>
              <a:bodyPr/>
              <a:lstStyle/>
              <a:p>
                <a:endParaRPr lang="en-GB" sz="2400" dirty="0"/>
              </a:p>
            </p:txBody>
          </p:sp>
          <p:sp>
            <p:nvSpPr>
              <p:cNvPr id="1729" name="Freeform 3758"/>
              <p:cNvSpPr>
                <a:spLocks/>
              </p:cNvSpPr>
              <p:nvPr/>
            </p:nvSpPr>
            <p:spPr bwMode="auto">
              <a:xfrm>
                <a:off x="2018" y="2634"/>
                <a:ext cx="4" cy="4"/>
              </a:xfrm>
              <a:custGeom>
                <a:avLst/>
                <a:gdLst>
                  <a:gd name="T0" fmla="*/ 3 w 3"/>
                  <a:gd name="T1" fmla="*/ 4 h 3"/>
                  <a:gd name="T2" fmla="*/ 3 w 3"/>
                  <a:gd name="T3" fmla="*/ 0 h 3"/>
                  <a:gd name="T4" fmla="*/ 3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2" y="3"/>
                    </a:moveTo>
                    <a:cubicBezTo>
                      <a:pt x="3" y="3"/>
                      <a:pt x="2" y="1"/>
                      <a:pt x="2" y="0"/>
                    </a:cubicBezTo>
                    <a:cubicBezTo>
                      <a:pt x="0" y="1"/>
                      <a:pt x="1" y="2"/>
                      <a:pt x="2" y="3"/>
                    </a:cubicBezTo>
                  </a:path>
                </a:pathLst>
              </a:custGeom>
              <a:solidFill>
                <a:srgbClr val="B3B3B3"/>
              </a:solidFill>
              <a:ln w="3175">
                <a:solidFill>
                  <a:schemeClr val="tx1"/>
                </a:solidFill>
                <a:round/>
                <a:headEnd/>
                <a:tailEnd/>
              </a:ln>
            </p:spPr>
            <p:txBody>
              <a:bodyPr/>
              <a:lstStyle/>
              <a:p>
                <a:endParaRPr lang="en-GB" sz="2400" dirty="0"/>
              </a:p>
            </p:txBody>
          </p:sp>
          <p:sp>
            <p:nvSpPr>
              <p:cNvPr id="1730" name="Freeform 3759"/>
              <p:cNvSpPr>
                <a:spLocks/>
              </p:cNvSpPr>
              <p:nvPr/>
            </p:nvSpPr>
            <p:spPr bwMode="auto">
              <a:xfrm>
                <a:off x="1998" y="2674"/>
                <a:ext cx="14" cy="19"/>
              </a:xfrm>
              <a:custGeom>
                <a:avLst/>
                <a:gdLst>
                  <a:gd name="T0" fmla="*/ 1 w 10"/>
                  <a:gd name="T1" fmla="*/ 19 h 14"/>
                  <a:gd name="T2" fmla="*/ 13 w 10"/>
                  <a:gd name="T3" fmla="*/ 4 h 14"/>
                  <a:gd name="T4" fmla="*/ 4 w 10"/>
                  <a:gd name="T5" fmla="*/ 8 h 14"/>
                  <a:gd name="T6" fmla="*/ 3 w 10"/>
                  <a:gd name="T7" fmla="*/ 12 h 14"/>
                  <a:gd name="T8" fmla="*/ 1 w 10"/>
                  <a:gd name="T9" fmla="*/ 19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4">
                    <a:moveTo>
                      <a:pt x="1" y="14"/>
                    </a:moveTo>
                    <a:cubicBezTo>
                      <a:pt x="4" y="13"/>
                      <a:pt x="10" y="6"/>
                      <a:pt x="9" y="3"/>
                    </a:cubicBezTo>
                    <a:cubicBezTo>
                      <a:pt x="7" y="0"/>
                      <a:pt x="4" y="4"/>
                      <a:pt x="3" y="6"/>
                    </a:cubicBezTo>
                    <a:cubicBezTo>
                      <a:pt x="3" y="7"/>
                      <a:pt x="4" y="9"/>
                      <a:pt x="2" y="9"/>
                    </a:cubicBezTo>
                    <a:cubicBezTo>
                      <a:pt x="1" y="10"/>
                      <a:pt x="0" y="12"/>
                      <a:pt x="1" y="14"/>
                    </a:cubicBezTo>
                  </a:path>
                </a:pathLst>
              </a:custGeom>
              <a:solidFill>
                <a:srgbClr val="B3B3B3"/>
              </a:solidFill>
              <a:ln w="3175">
                <a:solidFill>
                  <a:schemeClr val="tx1"/>
                </a:solidFill>
                <a:round/>
                <a:headEnd/>
                <a:tailEnd/>
              </a:ln>
            </p:spPr>
            <p:txBody>
              <a:bodyPr/>
              <a:lstStyle/>
              <a:p>
                <a:endParaRPr lang="en-GB" sz="2400" dirty="0"/>
              </a:p>
            </p:txBody>
          </p:sp>
          <p:sp>
            <p:nvSpPr>
              <p:cNvPr id="1731" name="Freeform 3760"/>
              <p:cNvSpPr>
                <a:spLocks/>
              </p:cNvSpPr>
              <p:nvPr/>
            </p:nvSpPr>
            <p:spPr bwMode="auto">
              <a:xfrm>
                <a:off x="2006" y="2671"/>
                <a:ext cx="6" cy="6"/>
              </a:xfrm>
              <a:custGeom>
                <a:avLst/>
                <a:gdLst>
                  <a:gd name="T0" fmla="*/ 0 w 4"/>
                  <a:gd name="T1" fmla="*/ 6 h 4"/>
                  <a:gd name="T2" fmla="*/ 5 w 4"/>
                  <a:gd name="T3" fmla="*/ 0 h 4"/>
                  <a:gd name="T4" fmla="*/ 0 w 4"/>
                  <a:gd name="T5" fmla="*/ 6 h 4"/>
                  <a:gd name="T6" fmla="*/ 0 60000 65536"/>
                  <a:gd name="T7" fmla="*/ 0 60000 65536"/>
                  <a:gd name="T8" fmla="*/ 0 60000 65536"/>
                </a:gdLst>
                <a:ahLst/>
                <a:cxnLst>
                  <a:cxn ang="T6">
                    <a:pos x="T0" y="T1"/>
                  </a:cxn>
                  <a:cxn ang="T7">
                    <a:pos x="T2" y="T3"/>
                  </a:cxn>
                  <a:cxn ang="T8">
                    <a:pos x="T4" y="T5"/>
                  </a:cxn>
                </a:cxnLst>
                <a:rect l="0" t="0" r="r" b="b"/>
                <a:pathLst>
                  <a:path w="4" h="4">
                    <a:moveTo>
                      <a:pt x="0" y="4"/>
                    </a:moveTo>
                    <a:cubicBezTo>
                      <a:pt x="1" y="3"/>
                      <a:pt x="4" y="1"/>
                      <a:pt x="3" y="0"/>
                    </a:cubicBezTo>
                    <a:cubicBezTo>
                      <a:pt x="1" y="0"/>
                      <a:pt x="1" y="2"/>
                      <a:pt x="0" y="4"/>
                    </a:cubicBezTo>
                  </a:path>
                </a:pathLst>
              </a:custGeom>
              <a:solidFill>
                <a:srgbClr val="B3B3B3"/>
              </a:solidFill>
              <a:ln w="3175">
                <a:solidFill>
                  <a:schemeClr val="tx1"/>
                </a:solidFill>
                <a:round/>
                <a:headEnd/>
                <a:tailEnd/>
              </a:ln>
            </p:spPr>
            <p:txBody>
              <a:bodyPr/>
              <a:lstStyle/>
              <a:p>
                <a:endParaRPr lang="en-GB" sz="2400" dirty="0"/>
              </a:p>
            </p:txBody>
          </p:sp>
          <p:sp>
            <p:nvSpPr>
              <p:cNvPr id="1732" name="Freeform 3761"/>
              <p:cNvSpPr>
                <a:spLocks/>
              </p:cNvSpPr>
              <p:nvPr/>
            </p:nvSpPr>
            <p:spPr bwMode="auto">
              <a:xfrm>
                <a:off x="2006" y="2682"/>
                <a:ext cx="4" cy="5"/>
              </a:xfrm>
              <a:custGeom>
                <a:avLst/>
                <a:gdLst>
                  <a:gd name="T0" fmla="*/ 0 w 3"/>
                  <a:gd name="T1" fmla="*/ 5 h 4"/>
                  <a:gd name="T2" fmla="*/ 3 w 3"/>
                  <a:gd name="T3" fmla="*/ 0 h 4"/>
                  <a:gd name="T4" fmla="*/ 0 w 3"/>
                  <a:gd name="T5" fmla="*/ 5 h 4"/>
                  <a:gd name="T6" fmla="*/ 0 60000 65536"/>
                  <a:gd name="T7" fmla="*/ 0 60000 65536"/>
                  <a:gd name="T8" fmla="*/ 0 60000 65536"/>
                </a:gdLst>
                <a:ahLst/>
                <a:cxnLst>
                  <a:cxn ang="T6">
                    <a:pos x="T0" y="T1"/>
                  </a:cxn>
                  <a:cxn ang="T7">
                    <a:pos x="T2" y="T3"/>
                  </a:cxn>
                  <a:cxn ang="T8">
                    <a:pos x="T4" y="T5"/>
                  </a:cxn>
                </a:cxnLst>
                <a:rect l="0" t="0" r="r" b="b"/>
                <a:pathLst>
                  <a:path w="3" h="4">
                    <a:moveTo>
                      <a:pt x="0" y="4"/>
                    </a:moveTo>
                    <a:cubicBezTo>
                      <a:pt x="2" y="4"/>
                      <a:pt x="3" y="2"/>
                      <a:pt x="2" y="0"/>
                    </a:cubicBezTo>
                    <a:cubicBezTo>
                      <a:pt x="2" y="2"/>
                      <a:pt x="0" y="3"/>
                      <a:pt x="0" y="4"/>
                    </a:cubicBezTo>
                  </a:path>
                </a:pathLst>
              </a:custGeom>
              <a:solidFill>
                <a:srgbClr val="B3B3B3"/>
              </a:solidFill>
              <a:ln w="3175">
                <a:solidFill>
                  <a:schemeClr val="tx1"/>
                </a:solidFill>
                <a:round/>
                <a:headEnd/>
                <a:tailEnd/>
              </a:ln>
            </p:spPr>
            <p:txBody>
              <a:bodyPr/>
              <a:lstStyle/>
              <a:p>
                <a:endParaRPr lang="en-GB" sz="2400" dirty="0"/>
              </a:p>
            </p:txBody>
          </p:sp>
          <p:sp>
            <p:nvSpPr>
              <p:cNvPr id="1733" name="Freeform 3762"/>
              <p:cNvSpPr>
                <a:spLocks/>
              </p:cNvSpPr>
              <p:nvPr/>
            </p:nvSpPr>
            <p:spPr bwMode="auto">
              <a:xfrm>
                <a:off x="2009" y="2682"/>
                <a:ext cx="4" cy="4"/>
              </a:xfrm>
              <a:custGeom>
                <a:avLst/>
                <a:gdLst>
                  <a:gd name="T0" fmla="*/ 4 w 3"/>
                  <a:gd name="T1" fmla="*/ 0 h 3"/>
                  <a:gd name="T2" fmla="*/ 0 w 3"/>
                  <a:gd name="T3" fmla="*/ 4 h 3"/>
                  <a:gd name="T4" fmla="*/ 4 w 3"/>
                  <a:gd name="T5" fmla="*/ 0 h 3"/>
                  <a:gd name="T6" fmla="*/ 4 w 3"/>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3" y="0"/>
                    </a:moveTo>
                    <a:cubicBezTo>
                      <a:pt x="1" y="1"/>
                      <a:pt x="1" y="2"/>
                      <a:pt x="0" y="3"/>
                    </a:cubicBezTo>
                    <a:cubicBezTo>
                      <a:pt x="2" y="3"/>
                      <a:pt x="2" y="1"/>
                      <a:pt x="3" y="0"/>
                    </a:cubicBezTo>
                    <a:cubicBezTo>
                      <a:pt x="3" y="0"/>
                      <a:pt x="3" y="0"/>
                      <a:pt x="3" y="0"/>
                    </a:cubicBezTo>
                  </a:path>
                </a:pathLst>
              </a:custGeom>
              <a:solidFill>
                <a:srgbClr val="B3B3B3"/>
              </a:solidFill>
              <a:ln w="3175">
                <a:solidFill>
                  <a:schemeClr val="tx1"/>
                </a:solidFill>
                <a:round/>
                <a:headEnd/>
                <a:tailEnd/>
              </a:ln>
            </p:spPr>
            <p:txBody>
              <a:bodyPr/>
              <a:lstStyle/>
              <a:p>
                <a:endParaRPr lang="en-GB" sz="2400" dirty="0"/>
              </a:p>
            </p:txBody>
          </p:sp>
          <p:sp>
            <p:nvSpPr>
              <p:cNvPr id="1734" name="Freeform 3763"/>
              <p:cNvSpPr>
                <a:spLocks/>
              </p:cNvSpPr>
              <p:nvPr/>
            </p:nvSpPr>
            <p:spPr bwMode="auto">
              <a:xfrm>
                <a:off x="2010" y="2671"/>
                <a:ext cx="3" cy="6"/>
              </a:xfrm>
              <a:custGeom>
                <a:avLst/>
                <a:gdLst>
                  <a:gd name="T0" fmla="*/ 0 w 2"/>
                  <a:gd name="T1" fmla="*/ 6 h 4"/>
                  <a:gd name="T2" fmla="*/ 3 w 2"/>
                  <a:gd name="T3" fmla="*/ 3 h 4"/>
                  <a:gd name="T4" fmla="*/ 0 w 2"/>
                  <a:gd name="T5" fmla="*/ 6 h 4"/>
                  <a:gd name="T6" fmla="*/ 0 60000 65536"/>
                  <a:gd name="T7" fmla="*/ 0 60000 65536"/>
                  <a:gd name="T8" fmla="*/ 0 60000 65536"/>
                </a:gdLst>
                <a:ahLst/>
                <a:cxnLst>
                  <a:cxn ang="T6">
                    <a:pos x="T0" y="T1"/>
                  </a:cxn>
                  <a:cxn ang="T7">
                    <a:pos x="T2" y="T3"/>
                  </a:cxn>
                  <a:cxn ang="T8">
                    <a:pos x="T4" y="T5"/>
                  </a:cxn>
                </a:cxnLst>
                <a:rect l="0" t="0" r="r" b="b"/>
                <a:pathLst>
                  <a:path w="2" h="4">
                    <a:moveTo>
                      <a:pt x="0" y="4"/>
                    </a:moveTo>
                    <a:cubicBezTo>
                      <a:pt x="0" y="3"/>
                      <a:pt x="1" y="2"/>
                      <a:pt x="2" y="2"/>
                    </a:cubicBezTo>
                    <a:cubicBezTo>
                      <a:pt x="0" y="0"/>
                      <a:pt x="0" y="3"/>
                      <a:pt x="0" y="4"/>
                    </a:cubicBezTo>
                  </a:path>
                </a:pathLst>
              </a:custGeom>
              <a:solidFill>
                <a:srgbClr val="B3B3B3"/>
              </a:solidFill>
              <a:ln w="3175">
                <a:solidFill>
                  <a:schemeClr val="tx1"/>
                </a:solidFill>
                <a:round/>
                <a:headEnd/>
                <a:tailEnd/>
              </a:ln>
            </p:spPr>
            <p:txBody>
              <a:bodyPr/>
              <a:lstStyle/>
              <a:p>
                <a:endParaRPr lang="en-GB" sz="2400" dirty="0"/>
              </a:p>
            </p:txBody>
          </p:sp>
          <p:sp>
            <p:nvSpPr>
              <p:cNvPr id="1735" name="Freeform 3764"/>
              <p:cNvSpPr>
                <a:spLocks/>
              </p:cNvSpPr>
              <p:nvPr/>
            </p:nvSpPr>
            <p:spPr bwMode="auto">
              <a:xfrm>
                <a:off x="2010" y="2677"/>
                <a:ext cx="4" cy="6"/>
              </a:xfrm>
              <a:custGeom>
                <a:avLst/>
                <a:gdLst>
                  <a:gd name="T0" fmla="*/ 0 w 3"/>
                  <a:gd name="T1" fmla="*/ 6 h 5"/>
                  <a:gd name="T2" fmla="*/ 3 w 3"/>
                  <a:gd name="T3" fmla="*/ 2 h 5"/>
                  <a:gd name="T4" fmla="*/ 3 w 3"/>
                  <a:gd name="T5" fmla="*/ 1 h 5"/>
                  <a:gd name="T6" fmla="*/ 0 w 3"/>
                  <a:gd name="T7" fmla="*/ 6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5">
                    <a:moveTo>
                      <a:pt x="0" y="5"/>
                    </a:moveTo>
                    <a:cubicBezTo>
                      <a:pt x="1" y="4"/>
                      <a:pt x="1" y="3"/>
                      <a:pt x="2" y="2"/>
                    </a:cubicBezTo>
                    <a:cubicBezTo>
                      <a:pt x="3" y="2"/>
                      <a:pt x="3" y="0"/>
                      <a:pt x="2" y="1"/>
                    </a:cubicBezTo>
                    <a:cubicBezTo>
                      <a:pt x="1" y="1"/>
                      <a:pt x="0" y="4"/>
                      <a:pt x="0" y="5"/>
                    </a:cubicBezTo>
                  </a:path>
                </a:pathLst>
              </a:custGeom>
              <a:solidFill>
                <a:srgbClr val="B3B3B3"/>
              </a:solidFill>
              <a:ln w="3175">
                <a:solidFill>
                  <a:schemeClr val="tx1"/>
                </a:solidFill>
                <a:round/>
                <a:headEnd/>
                <a:tailEnd/>
              </a:ln>
            </p:spPr>
            <p:txBody>
              <a:bodyPr/>
              <a:lstStyle/>
              <a:p>
                <a:endParaRPr lang="en-GB" sz="2400" dirty="0"/>
              </a:p>
            </p:txBody>
          </p:sp>
          <p:sp>
            <p:nvSpPr>
              <p:cNvPr id="1736" name="Freeform 3765"/>
              <p:cNvSpPr>
                <a:spLocks/>
              </p:cNvSpPr>
              <p:nvPr/>
            </p:nvSpPr>
            <p:spPr bwMode="auto">
              <a:xfrm>
                <a:off x="2010" y="2675"/>
                <a:ext cx="3" cy="2"/>
              </a:xfrm>
              <a:custGeom>
                <a:avLst/>
                <a:gdLst>
                  <a:gd name="T0" fmla="*/ 2 w 2"/>
                  <a:gd name="T1" fmla="*/ 2 h 1"/>
                  <a:gd name="T2" fmla="*/ 3 w 2"/>
                  <a:gd name="T3" fmla="*/ 0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1" y="1"/>
                      <a:pt x="2" y="1"/>
                      <a:pt x="2" y="0"/>
                    </a:cubicBezTo>
                    <a:cubicBezTo>
                      <a:pt x="1" y="0"/>
                      <a:pt x="0" y="1"/>
                      <a:pt x="1" y="1"/>
                    </a:cubicBezTo>
                  </a:path>
                </a:pathLst>
              </a:custGeom>
              <a:solidFill>
                <a:srgbClr val="B3B3B3"/>
              </a:solidFill>
              <a:ln w="3175">
                <a:solidFill>
                  <a:schemeClr val="tx1"/>
                </a:solidFill>
                <a:round/>
                <a:headEnd/>
                <a:tailEnd/>
              </a:ln>
            </p:spPr>
            <p:txBody>
              <a:bodyPr/>
              <a:lstStyle/>
              <a:p>
                <a:endParaRPr lang="en-GB" sz="2400" dirty="0"/>
              </a:p>
            </p:txBody>
          </p:sp>
          <p:sp>
            <p:nvSpPr>
              <p:cNvPr id="1737" name="Freeform 3766"/>
              <p:cNvSpPr>
                <a:spLocks/>
              </p:cNvSpPr>
              <p:nvPr/>
            </p:nvSpPr>
            <p:spPr bwMode="auto">
              <a:xfrm>
                <a:off x="2010" y="2669"/>
                <a:ext cx="8" cy="4"/>
              </a:xfrm>
              <a:custGeom>
                <a:avLst/>
                <a:gdLst>
                  <a:gd name="T0" fmla="*/ 4 w 6"/>
                  <a:gd name="T1" fmla="*/ 4 h 3"/>
                  <a:gd name="T2" fmla="*/ 7 w 6"/>
                  <a:gd name="T3" fmla="*/ 1 h 3"/>
                  <a:gd name="T4" fmla="*/ 5 w 6"/>
                  <a:gd name="T5" fmla="*/ 0 h 3"/>
                  <a:gd name="T6" fmla="*/ 4 w 6"/>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3">
                    <a:moveTo>
                      <a:pt x="3" y="3"/>
                    </a:moveTo>
                    <a:cubicBezTo>
                      <a:pt x="3" y="2"/>
                      <a:pt x="4" y="2"/>
                      <a:pt x="5" y="1"/>
                    </a:cubicBezTo>
                    <a:cubicBezTo>
                      <a:pt x="6" y="0"/>
                      <a:pt x="5" y="0"/>
                      <a:pt x="4" y="0"/>
                    </a:cubicBezTo>
                    <a:cubicBezTo>
                      <a:pt x="2" y="1"/>
                      <a:pt x="0" y="3"/>
                      <a:pt x="3" y="3"/>
                    </a:cubicBezTo>
                  </a:path>
                </a:pathLst>
              </a:custGeom>
              <a:solidFill>
                <a:srgbClr val="B3B3B3"/>
              </a:solidFill>
              <a:ln w="3175">
                <a:solidFill>
                  <a:schemeClr val="tx1"/>
                </a:solidFill>
                <a:round/>
                <a:headEnd/>
                <a:tailEnd/>
              </a:ln>
            </p:spPr>
            <p:txBody>
              <a:bodyPr/>
              <a:lstStyle/>
              <a:p>
                <a:endParaRPr lang="en-GB" sz="2400" dirty="0"/>
              </a:p>
            </p:txBody>
          </p:sp>
          <p:sp>
            <p:nvSpPr>
              <p:cNvPr id="1738" name="Freeform 3767"/>
              <p:cNvSpPr>
                <a:spLocks/>
              </p:cNvSpPr>
              <p:nvPr/>
            </p:nvSpPr>
            <p:spPr bwMode="auto">
              <a:xfrm>
                <a:off x="2012" y="2674"/>
                <a:ext cx="4" cy="4"/>
              </a:xfrm>
              <a:custGeom>
                <a:avLst/>
                <a:gdLst>
                  <a:gd name="T0" fmla="*/ 0 w 3"/>
                  <a:gd name="T1" fmla="*/ 4 h 3"/>
                  <a:gd name="T2" fmla="*/ 3 w 3"/>
                  <a:gd name="T3" fmla="*/ 0 h 3"/>
                  <a:gd name="T4" fmla="*/ 0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0" y="3"/>
                    </a:moveTo>
                    <a:cubicBezTo>
                      <a:pt x="1" y="2"/>
                      <a:pt x="3" y="2"/>
                      <a:pt x="2" y="0"/>
                    </a:cubicBezTo>
                    <a:cubicBezTo>
                      <a:pt x="1" y="0"/>
                      <a:pt x="1" y="2"/>
                      <a:pt x="0" y="3"/>
                    </a:cubicBezTo>
                  </a:path>
                </a:pathLst>
              </a:custGeom>
              <a:solidFill>
                <a:srgbClr val="B3B3B3"/>
              </a:solidFill>
              <a:ln w="3175">
                <a:solidFill>
                  <a:schemeClr val="tx1"/>
                </a:solidFill>
                <a:round/>
                <a:headEnd/>
                <a:tailEnd/>
              </a:ln>
            </p:spPr>
            <p:txBody>
              <a:bodyPr/>
              <a:lstStyle/>
              <a:p>
                <a:endParaRPr lang="en-GB" sz="2400" dirty="0"/>
              </a:p>
            </p:txBody>
          </p:sp>
          <p:sp>
            <p:nvSpPr>
              <p:cNvPr id="1739" name="Freeform 3768"/>
              <p:cNvSpPr>
                <a:spLocks/>
              </p:cNvSpPr>
              <p:nvPr/>
            </p:nvSpPr>
            <p:spPr bwMode="auto">
              <a:xfrm>
                <a:off x="2013" y="2681"/>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1"/>
                      <a:pt x="1" y="0"/>
                      <a:pt x="1" y="0"/>
                    </a:cubicBezTo>
                    <a:cubicBezTo>
                      <a:pt x="0"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1740" name="Freeform 3769"/>
              <p:cNvSpPr>
                <a:spLocks/>
              </p:cNvSpPr>
              <p:nvPr/>
            </p:nvSpPr>
            <p:spPr bwMode="auto">
              <a:xfrm>
                <a:off x="2013" y="2668"/>
                <a:ext cx="3" cy="1"/>
              </a:xfrm>
              <a:custGeom>
                <a:avLst/>
                <a:gdLst>
                  <a:gd name="T0" fmla="*/ 0 w 2"/>
                  <a:gd name="T1" fmla="*/ 1 h 1"/>
                  <a:gd name="T2" fmla="*/ 0 w 2"/>
                  <a:gd name="T3" fmla="*/ 1 h 1"/>
                  <a:gd name="T4" fmla="*/ 3 w 2"/>
                  <a:gd name="T5" fmla="*/ 0 h 1"/>
                  <a:gd name="T6" fmla="*/ 0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1"/>
                    </a:moveTo>
                    <a:cubicBezTo>
                      <a:pt x="0" y="1"/>
                      <a:pt x="0" y="1"/>
                      <a:pt x="0" y="1"/>
                    </a:cubicBezTo>
                    <a:cubicBezTo>
                      <a:pt x="1" y="1"/>
                      <a:pt x="2" y="1"/>
                      <a:pt x="2" y="0"/>
                    </a:cubicBezTo>
                    <a:cubicBezTo>
                      <a:pt x="2"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741" name="Freeform 3770"/>
              <p:cNvSpPr>
                <a:spLocks/>
              </p:cNvSpPr>
              <p:nvPr/>
            </p:nvSpPr>
            <p:spPr bwMode="auto">
              <a:xfrm>
                <a:off x="2014" y="2669"/>
                <a:ext cx="36" cy="29"/>
              </a:xfrm>
              <a:custGeom>
                <a:avLst/>
                <a:gdLst>
                  <a:gd name="T0" fmla="*/ 1 w 27"/>
                  <a:gd name="T1" fmla="*/ 22 h 22"/>
                  <a:gd name="T2" fmla="*/ 4 w 27"/>
                  <a:gd name="T3" fmla="*/ 28 h 22"/>
                  <a:gd name="T4" fmla="*/ 7 w 27"/>
                  <a:gd name="T5" fmla="*/ 28 h 22"/>
                  <a:gd name="T6" fmla="*/ 13 w 27"/>
                  <a:gd name="T7" fmla="*/ 28 h 22"/>
                  <a:gd name="T8" fmla="*/ 16 w 27"/>
                  <a:gd name="T9" fmla="*/ 26 h 22"/>
                  <a:gd name="T10" fmla="*/ 16 w 27"/>
                  <a:gd name="T11" fmla="*/ 28 h 22"/>
                  <a:gd name="T12" fmla="*/ 19 w 27"/>
                  <a:gd name="T13" fmla="*/ 24 h 22"/>
                  <a:gd name="T14" fmla="*/ 27 w 27"/>
                  <a:gd name="T15" fmla="*/ 24 h 22"/>
                  <a:gd name="T16" fmla="*/ 31 w 27"/>
                  <a:gd name="T17" fmla="*/ 17 h 22"/>
                  <a:gd name="T18" fmla="*/ 33 w 27"/>
                  <a:gd name="T19" fmla="*/ 11 h 22"/>
                  <a:gd name="T20" fmla="*/ 32 w 27"/>
                  <a:gd name="T21" fmla="*/ 4 h 22"/>
                  <a:gd name="T22" fmla="*/ 21 w 27"/>
                  <a:gd name="T23" fmla="*/ 3 h 22"/>
                  <a:gd name="T24" fmla="*/ 19 w 27"/>
                  <a:gd name="T25" fmla="*/ 4 h 22"/>
                  <a:gd name="T26" fmla="*/ 13 w 27"/>
                  <a:gd name="T27" fmla="*/ 3 h 22"/>
                  <a:gd name="T28" fmla="*/ 3 w 27"/>
                  <a:gd name="T29" fmla="*/ 4 h 22"/>
                  <a:gd name="T30" fmla="*/ 4 w 27"/>
                  <a:gd name="T31" fmla="*/ 11 h 22"/>
                  <a:gd name="T32" fmla="*/ 1 w 27"/>
                  <a:gd name="T33" fmla="*/ 9 h 22"/>
                  <a:gd name="T34" fmla="*/ 1 w 27"/>
                  <a:gd name="T35" fmla="*/ 13 h 22"/>
                  <a:gd name="T36" fmla="*/ 1 w 27"/>
                  <a:gd name="T37" fmla="*/ 16 h 22"/>
                  <a:gd name="T38" fmla="*/ 5 w 27"/>
                  <a:gd name="T39" fmla="*/ 16 h 22"/>
                  <a:gd name="T40" fmla="*/ 0 w 27"/>
                  <a:gd name="T41" fmla="*/ 17 h 22"/>
                  <a:gd name="T42" fmla="*/ 1 w 27"/>
                  <a:gd name="T43" fmla="*/ 22 h 2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7" h="22">
                    <a:moveTo>
                      <a:pt x="1" y="17"/>
                    </a:moveTo>
                    <a:cubicBezTo>
                      <a:pt x="1" y="19"/>
                      <a:pt x="2" y="20"/>
                      <a:pt x="3" y="21"/>
                    </a:cubicBezTo>
                    <a:cubicBezTo>
                      <a:pt x="4" y="22"/>
                      <a:pt x="7" y="22"/>
                      <a:pt x="5" y="21"/>
                    </a:cubicBezTo>
                    <a:cubicBezTo>
                      <a:pt x="7" y="21"/>
                      <a:pt x="8" y="20"/>
                      <a:pt x="10" y="21"/>
                    </a:cubicBezTo>
                    <a:cubicBezTo>
                      <a:pt x="11" y="21"/>
                      <a:pt x="12" y="22"/>
                      <a:pt x="12" y="20"/>
                    </a:cubicBezTo>
                    <a:cubicBezTo>
                      <a:pt x="12" y="21"/>
                      <a:pt x="12" y="21"/>
                      <a:pt x="12" y="21"/>
                    </a:cubicBezTo>
                    <a:cubicBezTo>
                      <a:pt x="13" y="21"/>
                      <a:pt x="14" y="20"/>
                      <a:pt x="14" y="18"/>
                    </a:cubicBezTo>
                    <a:cubicBezTo>
                      <a:pt x="15" y="20"/>
                      <a:pt x="18" y="19"/>
                      <a:pt x="20" y="18"/>
                    </a:cubicBezTo>
                    <a:cubicBezTo>
                      <a:pt x="22" y="17"/>
                      <a:pt x="22" y="15"/>
                      <a:pt x="23" y="13"/>
                    </a:cubicBezTo>
                    <a:cubicBezTo>
                      <a:pt x="24" y="12"/>
                      <a:pt x="24" y="10"/>
                      <a:pt x="25" y="8"/>
                    </a:cubicBezTo>
                    <a:cubicBezTo>
                      <a:pt x="25" y="6"/>
                      <a:pt x="27" y="3"/>
                      <a:pt x="24" y="3"/>
                    </a:cubicBezTo>
                    <a:cubicBezTo>
                      <a:pt x="21" y="2"/>
                      <a:pt x="18" y="1"/>
                      <a:pt x="16" y="2"/>
                    </a:cubicBezTo>
                    <a:cubicBezTo>
                      <a:pt x="15" y="2"/>
                      <a:pt x="16" y="3"/>
                      <a:pt x="14" y="3"/>
                    </a:cubicBezTo>
                    <a:cubicBezTo>
                      <a:pt x="13" y="3"/>
                      <a:pt x="11" y="2"/>
                      <a:pt x="10" y="2"/>
                    </a:cubicBezTo>
                    <a:cubicBezTo>
                      <a:pt x="7" y="1"/>
                      <a:pt x="4" y="0"/>
                      <a:pt x="2" y="3"/>
                    </a:cubicBezTo>
                    <a:cubicBezTo>
                      <a:pt x="1" y="5"/>
                      <a:pt x="1" y="7"/>
                      <a:pt x="3" y="8"/>
                    </a:cubicBezTo>
                    <a:cubicBezTo>
                      <a:pt x="2" y="8"/>
                      <a:pt x="2" y="8"/>
                      <a:pt x="1" y="7"/>
                    </a:cubicBezTo>
                    <a:cubicBezTo>
                      <a:pt x="0" y="8"/>
                      <a:pt x="1" y="9"/>
                      <a:pt x="1" y="10"/>
                    </a:cubicBezTo>
                    <a:cubicBezTo>
                      <a:pt x="1" y="11"/>
                      <a:pt x="0" y="11"/>
                      <a:pt x="1" y="12"/>
                    </a:cubicBezTo>
                    <a:cubicBezTo>
                      <a:pt x="1" y="14"/>
                      <a:pt x="3" y="12"/>
                      <a:pt x="4" y="12"/>
                    </a:cubicBezTo>
                    <a:cubicBezTo>
                      <a:pt x="2" y="15"/>
                      <a:pt x="3" y="13"/>
                      <a:pt x="0" y="13"/>
                    </a:cubicBezTo>
                    <a:cubicBezTo>
                      <a:pt x="1" y="15"/>
                      <a:pt x="1" y="16"/>
                      <a:pt x="1" y="17"/>
                    </a:cubicBezTo>
                  </a:path>
                </a:pathLst>
              </a:custGeom>
              <a:solidFill>
                <a:srgbClr val="B3B3B3"/>
              </a:solidFill>
              <a:ln w="3175">
                <a:solidFill>
                  <a:schemeClr val="tx1"/>
                </a:solidFill>
                <a:round/>
                <a:headEnd/>
                <a:tailEnd/>
              </a:ln>
            </p:spPr>
            <p:txBody>
              <a:bodyPr/>
              <a:lstStyle/>
              <a:p>
                <a:endParaRPr lang="en-GB" sz="2400" dirty="0"/>
              </a:p>
            </p:txBody>
          </p:sp>
          <p:sp>
            <p:nvSpPr>
              <p:cNvPr id="1742" name="Freeform 3771"/>
              <p:cNvSpPr>
                <a:spLocks/>
              </p:cNvSpPr>
              <p:nvPr/>
            </p:nvSpPr>
            <p:spPr bwMode="auto">
              <a:xfrm>
                <a:off x="2017" y="2664"/>
                <a:ext cx="3" cy="6"/>
              </a:xfrm>
              <a:custGeom>
                <a:avLst/>
                <a:gdLst>
                  <a:gd name="T0" fmla="*/ 2 w 2"/>
                  <a:gd name="T1" fmla="*/ 5 h 5"/>
                  <a:gd name="T2" fmla="*/ 3 w 2"/>
                  <a:gd name="T3" fmla="*/ 2 h 5"/>
                  <a:gd name="T4" fmla="*/ 2 w 2"/>
                  <a:gd name="T5" fmla="*/ 5 h 5"/>
                  <a:gd name="T6" fmla="*/ 0 60000 65536"/>
                  <a:gd name="T7" fmla="*/ 0 60000 65536"/>
                  <a:gd name="T8" fmla="*/ 0 60000 65536"/>
                </a:gdLst>
                <a:ahLst/>
                <a:cxnLst>
                  <a:cxn ang="T6">
                    <a:pos x="T0" y="T1"/>
                  </a:cxn>
                  <a:cxn ang="T7">
                    <a:pos x="T2" y="T3"/>
                  </a:cxn>
                  <a:cxn ang="T8">
                    <a:pos x="T4" y="T5"/>
                  </a:cxn>
                </a:cxnLst>
                <a:rect l="0" t="0" r="r" b="b"/>
                <a:pathLst>
                  <a:path w="2" h="5">
                    <a:moveTo>
                      <a:pt x="1" y="4"/>
                    </a:moveTo>
                    <a:cubicBezTo>
                      <a:pt x="2" y="5"/>
                      <a:pt x="2" y="3"/>
                      <a:pt x="2" y="2"/>
                    </a:cubicBezTo>
                    <a:cubicBezTo>
                      <a:pt x="1" y="0"/>
                      <a:pt x="0" y="3"/>
                      <a:pt x="1" y="4"/>
                    </a:cubicBezTo>
                  </a:path>
                </a:pathLst>
              </a:custGeom>
              <a:solidFill>
                <a:srgbClr val="B3B3B3"/>
              </a:solidFill>
              <a:ln w="3175">
                <a:solidFill>
                  <a:schemeClr val="tx1"/>
                </a:solidFill>
                <a:round/>
                <a:headEnd/>
                <a:tailEnd/>
              </a:ln>
            </p:spPr>
            <p:txBody>
              <a:bodyPr/>
              <a:lstStyle/>
              <a:p>
                <a:endParaRPr lang="en-GB" sz="2400" dirty="0"/>
              </a:p>
            </p:txBody>
          </p:sp>
          <p:sp>
            <p:nvSpPr>
              <p:cNvPr id="1743" name="Freeform 3772"/>
              <p:cNvSpPr>
                <a:spLocks/>
              </p:cNvSpPr>
              <p:nvPr/>
            </p:nvSpPr>
            <p:spPr bwMode="auto">
              <a:xfrm>
                <a:off x="2018" y="2660"/>
                <a:ext cx="4" cy="6"/>
              </a:xfrm>
              <a:custGeom>
                <a:avLst/>
                <a:gdLst>
                  <a:gd name="T0" fmla="*/ 1 w 3"/>
                  <a:gd name="T1" fmla="*/ 6 h 5"/>
                  <a:gd name="T2" fmla="*/ 3 w 3"/>
                  <a:gd name="T3" fmla="*/ 0 h 5"/>
                  <a:gd name="T4" fmla="*/ 1 w 3"/>
                  <a:gd name="T5" fmla="*/ 6 h 5"/>
                  <a:gd name="T6" fmla="*/ 0 60000 65536"/>
                  <a:gd name="T7" fmla="*/ 0 60000 65536"/>
                  <a:gd name="T8" fmla="*/ 0 60000 65536"/>
                </a:gdLst>
                <a:ahLst/>
                <a:cxnLst>
                  <a:cxn ang="T6">
                    <a:pos x="T0" y="T1"/>
                  </a:cxn>
                  <a:cxn ang="T7">
                    <a:pos x="T2" y="T3"/>
                  </a:cxn>
                  <a:cxn ang="T8">
                    <a:pos x="T4" y="T5"/>
                  </a:cxn>
                </a:cxnLst>
                <a:rect l="0" t="0" r="r" b="b"/>
                <a:pathLst>
                  <a:path w="3" h="5">
                    <a:moveTo>
                      <a:pt x="1" y="5"/>
                    </a:moveTo>
                    <a:cubicBezTo>
                      <a:pt x="2" y="3"/>
                      <a:pt x="3" y="2"/>
                      <a:pt x="2" y="0"/>
                    </a:cubicBezTo>
                    <a:cubicBezTo>
                      <a:pt x="1" y="1"/>
                      <a:pt x="0" y="4"/>
                      <a:pt x="1" y="5"/>
                    </a:cubicBezTo>
                  </a:path>
                </a:pathLst>
              </a:custGeom>
              <a:solidFill>
                <a:srgbClr val="B3B3B3"/>
              </a:solidFill>
              <a:ln w="3175">
                <a:solidFill>
                  <a:schemeClr val="tx1"/>
                </a:solidFill>
                <a:round/>
                <a:headEnd/>
                <a:tailEnd/>
              </a:ln>
            </p:spPr>
            <p:txBody>
              <a:bodyPr/>
              <a:lstStyle/>
              <a:p>
                <a:endParaRPr lang="en-GB" sz="2400" dirty="0"/>
              </a:p>
            </p:txBody>
          </p:sp>
          <p:sp>
            <p:nvSpPr>
              <p:cNvPr id="1744" name="Freeform 3773"/>
              <p:cNvSpPr>
                <a:spLocks/>
              </p:cNvSpPr>
              <p:nvPr/>
            </p:nvSpPr>
            <p:spPr bwMode="auto">
              <a:xfrm>
                <a:off x="2020" y="2664"/>
                <a:ext cx="13" cy="7"/>
              </a:xfrm>
              <a:custGeom>
                <a:avLst/>
                <a:gdLst>
                  <a:gd name="T0" fmla="*/ 5 w 10"/>
                  <a:gd name="T1" fmla="*/ 5 h 6"/>
                  <a:gd name="T2" fmla="*/ 10 w 10"/>
                  <a:gd name="T3" fmla="*/ 2 h 6"/>
                  <a:gd name="T4" fmla="*/ 7 w 10"/>
                  <a:gd name="T5" fmla="*/ 0 h 6"/>
                  <a:gd name="T6" fmla="*/ 1 w 10"/>
                  <a:gd name="T7" fmla="*/ 2 h 6"/>
                  <a:gd name="T8" fmla="*/ 5 w 10"/>
                  <a:gd name="T9" fmla="*/ 5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4" y="4"/>
                    </a:moveTo>
                    <a:cubicBezTo>
                      <a:pt x="5" y="6"/>
                      <a:pt x="7" y="3"/>
                      <a:pt x="8" y="2"/>
                    </a:cubicBezTo>
                    <a:cubicBezTo>
                      <a:pt x="10" y="0"/>
                      <a:pt x="6" y="0"/>
                      <a:pt x="5" y="0"/>
                    </a:cubicBezTo>
                    <a:cubicBezTo>
                      <a:pt x="4" y="1"/>
                      <a:pt x="1" y="1"/>
                      <a:pt x="1" y="2"/>
                    </a:cubicBezTo>
                    <a:cubicBezTo>
                      <a:pt x="0" y="3"/>
                      <a:pt x="3" y="4"/>
                      <a:pt x="4" y="4"/>
                    </a:cubicBezTo>
                  </a:path>
                </a:pathLst>
              </a:custGeom>
              <a:solidFill>
                <a:srgbClr val="B3B3B3"/>
              </a:solidFill>
              <a:ln w="3175">
                <a:solidFill>
                  <a:schemeClr val="tx1"/>
                </a:solidFill>
                <a:round/>
                <a:headEnd/>
                <a:tailEnd/>
              </a:ln>
            </p:spPr>
            <p:txBody>
              <a:bodyPr/>
              <a:lstStyle/>
              <a:p>
                <a:endParaRPr lang="en-GB" sz="2400" dirty="0"/>
              </a:p>
            </p:txBody>
          </p:sp>
          <p:sp>
            <p:nvSpPr>
              <p:cNvPr id="1745" name="Freeform 3774"/>
              <p:cNvSpPr>
                <a:spLocks/>
              </p:cNvSpPr>
              <p:nvPr/>
            </p:nvSpPr>
            <p:spPr bwMode="auto">
              <a:xfrm>
                <a:off x="2021" y="2657"/>
                <a:ext cx="5" cy="7"/>
              </a:xfrm>
              <a:custGeom>
                <a:avLst/>
                <a:gdLst>
                  <a:gd name="T0" fmla="*/ 1 w 4"/>
                  <a:gd name="T1" fmla="*/ 7 h 5"/>
                  <a:gd name="T2" fmla="*/ 4 w 4"/>
                  <a:gd name="T3" fmla="*/ 1 h 5"/>
                  <a:gd name="T4" fmla="*/ 1 w 4"/>
                  <a:gd name="T5" fmla="*/ 7 h 5"/>
                  <a:gd name="T6" fmla="*/ 0 60000 65536"/>
                  <a:gd name="T7" fmla="*/ 0 60000 65536"/>
                  <a:gd name="T8" fmla="*/ 0 60000 65536"/>
                </a:gdLst>
                <a:ahLst/>
                <a:cxnLst>
                  <a:cxn ang="T6">
                    <a:pos x="T0" y="T1"/>
                  </a:cxn>
                  <a:cxn ang="T7">
                    <a:pos x="T2" y="T3"/>
                  </a:cxn>
                  <a:cxn ang="T8">
                    <a:pos x="T4" y="T5"/>
                  </a:cxn>
                </a:cxnLst>
                <a:rect l="0" t="0" r="r" b="b"/>
                <a:pathLst>
                  <a:path w="4" h="5">
                    <a:moveTo>
                      <a:pt x="1" y="5"/>
                    </a:moveTo>
                    <a:cubicBezTo>
                      <a:pt x="2" y="4"/>
                      <a:pt x="4" y="2"/>
                      <a:pt x="3" y="1"/>
                    </a:cubicBezTo>
                    <a:cubicBezTo>
                      <a:pt x="2" y="0"/>
                      <a:pt x="0" y="3"/>
                      <a:pt x="1" y="5"/>
                    </a:cubicBezTo>
                  </a:path>
                </a:pathLst>
              </a:custGeom>
              <a:solidFill>
                <a:srgbClr val="B3B3B3"/>
              </a:solidFill>
              <a:ln w="3175">
                <a:solidFill>
                  <a:schemeClr val="tx1"/>
                </a:solidFill>
                <a:round/>
                <a:headEnd/>
                <a:tailEnd/>
              </a:ln>
            </p:spPr>
            <p:txBody>
              <a:bodyPr/>
              <a:lstStyle/>
              <a:p>
                <a:endParaRPr lang="en-GB" sz="2400" dirty="0"/>
              </a:p>
            </p:txBody>
          </p:sp>
          <p:sp>
            <p:nvSpPr>
              <p:cNvPr id="1746" name="Freeform 3775"/>
              <p:cNvSpPr>
                <a:spLocks/>
              </p:cNvSpPr>
              <p:nvPr/>
            </p:nvSpPr>
            <p:spPr bwMode="auto">
              <a:xfrm>
                <a:off x="2022" y="2664"/>
                <a:ext cx="3" cy="1"/>
              </a:xfrm>
              <a:custGeom>
                <a:avLst/>
                <a:gdLst>
                  <a:gd name="T0" fmla="*/ 0 w 2"/>
                  <a:gd name="T1" fmla="*/ 1 h 1"/>
                  <a:gd name="T2" fmla="*/ 3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0"/>
                      <a:pt x="2" y="0"/>
                    </a:cubicBezTo>
                    <a:cubicBezTo>
                      <a:pt x="1"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1747" name="Freeform 3776"/>
              <p:cNvSpPr>
                <a:spLocks/>
              </p:cNvSpPr>
              <p:nvPr/>
            </p:nvSpPr>
            <p:spPr bwMode="auto">
              <a:xfrm>
                <a:off x="2022" y="2654"/>
                <a:ext cx="3" cy="3"/>
              </a:xfrm>
              <a:custGeom>
                <a:avLst/>
                <a:gdLst>
                  <a:gd name="T0" fmla="*/ 0 w 2"/>
                  <a:gd name="T1" fmla="*/ 3 h 2"/>
                  <a:gd name="T2" fmla="*/ 3 w 2"/>
                  <a:gd name="T3" fmla="*/ 0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1" y="2"/>
                      <a:pt x="2" y="2"/>
                      <a:pt x="2" y="0"/>
                    </a:cubicBezTo>
                    <a:cubicBezTo>
                      <a:pt x="1" y="0"/>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1748" name="Freeform 3777"/>
              <p:cNvSpPr>
                <a:spLocks/>
              </p:cNvSpPr>
              <p:nvPr/>
            </p:nvSpPr>
            <p:spPr bwMode="auto">
              <a:xfrm>
                <a:off x="2025" y="2652"/>
                <a:ext cx="1" cy="2"/>
              </a:xfrm>
              <a:custGeom>
                <a:avLst/>
                <a:gdLst>
                  <a:gd name="T0" fmla="*/ 1 w 1"/>
                  <a:gd name="T1" fmla="*/ 2 h 2"/>
                  <a:gd name="T2" fmla="*/ 1 w 1"/>
                  <a:gd name="T3" fmla="*/ 0 h 2"/>
                  <a:gd name="T4" fmla="*/ 1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1"/>
                      <a:pt x="1" y="0"/>
                    </a:cubicBezTo>
                    <a:cubicBezTo>
                      <a:pt x="0" y="1"/>
                      <a:pt x="0" y="1"/>
                      <a:pt x="1" y="2"/>
                    </a:cubicBezTo>
                  </a:path>
                </a:pathLst>
              </a:custGeom>
              <a:solidFill>
                <a:srgbClr val="B3B3B3"/>
              </a:solidFill>
              <a:ln w="3175">
                <a:solidFill>
                  <a:schemeClr val="tx1"/>
                </a:solidFill>
                <a:round/>
                <a:headEnd/>
                <a:tailEnd/>
              </a:ln>
            </p:spPr>
            <p:txBody>
              <a:bodyPr/>
              <a:lstStyle/>
              <a:p>
                <a:endParaRPr lang="en-GB" sz="2400" dirty="0"/>
              </a:p>
            </p:txBody>
          </p:sp>
          <p:sp>
            <p:nvSpPr>
              <p:cNvPr id="1749" name="Freeform 3778"/>
              <p:cNvSpPr>
                <a:spLocks/>
              </p:cNvSpPr>
              <p:nvPr/>
            </p:nvSpPr>
            <p:spPr bwMode="auto">
              <a:xfrm>
                <a:off x="2027" y="2666"/>
                <a:ext cx="10" cy="5"/>
              </a:xfrm>
              <a:custGeom>
                <a:avLst/>
                <a:gdLst>
                  <a:gd name="T0" fmla="*/ 1 w 7"/>
                  <a:gd name="T1" fmla="*/ 3 h 4"/>
                  <a:gd name="T2" fmla="*/ 7 w 7"/>
                  <a:gd name="T3" fmla="*/ 4 h 4"/>
                  <a:gd name="T4" fmla="*/ 1 w 7"/>
                  <a:gd name="T5" fmla="*/ 3 h 4"/>
                  <a:gd name="T6" fmla="*/ 0 60000 65536"/>
                  <a:gd name="T7" fmla="*/ 0 60000 65536"/>
                  <a:gd name="T8" fmla="*/ 0 60000 65536"/>
                </a:gdLst>
                <a:ahLst/>
                <a:cxnLst>
                  <a:cxn ang="T6">
                    <a:pos x="T0" y="T1"/>
                  </a:cxn>
                  <a:cxn ang="T7">
                    <a:pos x="T2" y="T3"/>
                  </a:cxn>
                  <a:cxn ang="T8">
                    <a:pos x="T4" y="T5"/>
                  </a:cxn>
                </a:cxnLst>
                <a:rect l="0" t="0" r="r" b="b"/>
                <a:pathLst>
                  <a:path w="7" h="4">
                    <a:moveTo>
                      <a:pt x="1" y="2"/>
                    </a:moveTo>
                    <a:cubicBezTo>
                      <a:pt x="0" y="4"/>
                      <a:pt x="3" y="4"/>
                      <a:pt x="5" y="3"/>
                    </a:cubicBezTo>
                    <a:cubicBezTo>
                      <a:pt x="7" y="3"/>
                      <a:pt x="3" y="0"/>
                      <a:pt x="1" y="2"/>
                    </a:cubicBezTo>
                  </a:path>
                </a:pathLst>
              </a:custGeom>
              <a:solidFill>
                <a:srgbClr val="B3B3B3"/>
              </a:solidFill>
              <a:ln w="3175">
                <a:solidFill>
                  <a:schemeClr val="tx1"/>
                </a:solidFill>
                <a:round/>
                <a:headEnd/>
                <a:tailEnd/>
              </a:ln>
            </p:spPr>
            <p:txBody>
              <a:bodyPr/>
              <a:lstStyle/>
              <a:p>
                <a:endParaRPr lang="en-GB" sz="2400" dirty="0"/>
              </a:p>
            </p:txBody>
          </p:sp>
          <p:sp>
            <p:nvSpPr>
              <p:cNvPr id="1750" name="Freeform 3779"/>
              <p:cNvSpPr>
                <a:spLocks/>
              </p:cNvSpPr>
              <p:nvPr/>
            </p:nvSpPr>
            <p:spPr bwMode="auto">
              <a:xfrm>
                <a:off x="2039" y="2694"/>
                <a:ext cx="3" cy="3"/>
              </a:xfrm>
              <a:custGeom>
                <a:avLst/>
                <a:gdLst>
                  <a:gd name="T0" fmla="*/ 2 w 2"/>
                  <a:gd name="T1" fmla="*/ 3 h 2"/>
                  <a:gd name="T2" fmla="*/ 3 w 2"/>
                  <a:gd name="T3" fmla="*/ 0 h 2"/>
                  <a:gd name="T4" fmla="*/ 2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1" y="2"/>
                      <a:pt x="1" y="1"/>
                      <a:pt x="2" y="0"/>
                    </a:cubicBezTo>
                    <a:cubicBezTo>
                      <a:pt x="0" y="0"/>
                      <a:pt x="0" y="2"/>
                      <a:pt x="1" y="2"/>
                    </a:cubicBezTo>
                  </a:path>
                </a:pathLst>
              </a:custGeom>
              <a:solidFill>
                <a:srgbClr val="B3B3B3"/>
              </a:solidFill>
              <a:ln w="3175">
                <a:solidFill>
                  <a:schemeClr val="tx1"/>
                </a:solidFill>
                <a:round/>
                <a:headEnd/>
                <a:tailEnd/>
              </a:ln>
            </p:spPr>
            <p:txBody>
              <a:bodyPr/>
              <a:lstStyle/>
              <a:p>
                <a:endParaRPr lang="en-GB" sz="2400" dirty="0"/>
              </a:p>
            </p:txBody>
          </p:sp>
          <p:sp>
            <p:nvSpPr>
              <p:cNvPr id="1751" name="Freeform 3780"/>
              <p:cNvSpPr>
                <a:spLocks/>
              </p:cNvSpPr>
              <p:nvPr/>
            </p:nvSpPr>
            <p:spPr bwMode="auto">
              <a:xfrm>
                <a:off x="2047" y="2683"/>
                <a:ext cx="4" cy="7"/>
              </a:xfrm>
              <a:custGeom>
                <a:avLst/>
                <a:gdLst>
                  <a:gd name="T0" fmla="*/ 0 w 3"/>
                  <a:gd name="T1" fmla="*/ 4 h 5"/>
                  <a:gd name="T2" fmla="*/ 0 w 3"/>
                  <a:gd name="T3" fmla="*/ 4 h 5"/>
                  <a:gd name="T4" fmla="*/ 0 60000 65536"/>
                  <a:gd name="T5" fmla="*/ 0 60000 65536"/>
                </a:gdLst>
                <a:ahLst/>
                <a:cxnLst>
                  <a:cxn ang="T4">
                    <a:pos x="T0" y="T1"/>
                  </a:cxn>
                  <a:cxn ang="T5">
                    <a:pos x="T2" y="T3"/>
                  </a:cxn>
                </a:cxnLst>
                <a:rect l="0" t="0" r="r" b="b"/>
                <a:pathLst>
                  <a:path w="3" h="5">
                    <a:moveTo>
                      <a:pt x="0" y="3"/>
                    </a:moveTo>
                    <a:cubicBezTo>
                      <a:pt x="3" y="5"/>
                      <a:pt x="1" y="0"/>
                      <a:pt x="0" y="3"/>
                    </a:cubicBezTo>
                  </a:path>
                </a:pathLst>
              </a:custGeom>
              <a:solidFill>
                <a:srgbClr val="B3B3B3"/>
              </a:solidFill>
              <a:ln w="3175">
                <a:solidFill>
                  <a:schemeClr val="tx1"/>
                </a:solidFill>
                <a:round/>
                <a:headEnd/>
                <a:tailEnd/>
              </a:ln>
            </p:spPr>
            <p:txBody>
              <a:bodyPr/>
              <a:lstStyle/>
              <a:p>
                <a:endParaRPr lang="en-GB" sz="2400" dirty="0"/>
              </a:p>
            </p:txBody>
          </p:sp>
          <p:sp>
            <p:nvSpPr>
              <p:cNvPr id="1752" name="Freeform 3781"/>
              <p:cNvSpPr>
                <a:spLocks/>
              </p:cNvSpPr>
              <p:nvPr/>
            </p:nvSpPr>
            <p:spPr bwMode="auto">
              <a:xfrm>
                <a:off x="2058" y="2678"/>
                <a:ext cx="1" cy="3"/>
              </a:xfrm>
              <a:custGeom>
                <a:avLst/>
                <a:gdLst>
                  <a:gd name="T0" fmla="*/ 0 w 1"/>
                  <a:gd name="T1" fmla="*/ 2 h 2"/>
                  <a:gd name="T2" fmla="*/ 0 w 1"/>
                  <a:gd name="T3" fmla="*/ 0 h 2"/>
                  <a:gd name="T4" fmla="*/ 0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0" y="1"/>
                    </a:moveTo>
                    <a:cubicBezTo>
                      <a:pt x="1" y="2"/>
                      <a:pt x="0" y="0"/>
                      <a:pt x="0" y="0"/>
                    </a:cubicBezTo>
                    <a:cubicBezTo>
                      <a:pt x="0" y="0"/>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753" name="Freeform 3782"/>
              <p:cNvSpPr>
                <a:spLocks/>
              </p:cNvSpPr>
              <p:nvPr/>
            </p:nvSpPr>
            <p:spPr bwMode="auto">
              <a:xfrm>
                <a:off x="2074" y="2683"/>
                <a:ext cx="2" cy="2"/>
              </a:xfrm>
              <a:custGeom>
                <a:avLst/>
                <a:gdLst>
                  <a:gd name="T0" fmla="*/ 1 w 2"/>
                  <a:gd name="T1" fmla="*/ 2 h 1"/>
                  <a:gd name="T2" fmla="*/ 2 w 2"/>
                  <a:gd name="T3" fmla="*/ 0 h 1"/>
                  <a:gd name="T4" fmla="*/ 1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1" y="1"/>
                      <a:pt x="2" y="1"/>
                      <a:pt x="2" y="0"/>
                    </a:cubicBezTo>
                    <a:cubicBezTo>
                      <a:pt x="1" y="0"/>
                      <a:pt x="0" y="0"/>
                      <a:pt x="1" y="1"/>
                    </a:cubicBezTo>
                  </a:path>
                </a:pathLst>
              </a:custGeom>
              <a:solidFill>
                <a:srgbClr val="B3B3B3"/>
              </a:solidFill>
              <a:ln w="3175">
                <a:solidFill>
                  <a:schemeClr val="tx1"/>
                </a:solidFill>
                <a:round/>
                <a:headEnd/>
                <a:tailEnd/>
              </a:ln>
            </p:spPr>
            <p:txBody>
              <a:bodyPr/>
              <a:lstStyle/>
              <a:p>
                <a:endParaRPr lang="en-GB" sz="2400" dirty="0"/>
              </a:p>
            </p:txBody>
          </p:sp>
          <p:sp>
            <p:nvSpPr>
              <p:cNvPr id="1754" name="Freeform 3783"/>
              <p:cNvSpPr>
                <a:spLocks/>
              </p:cNvSpPr>
              <p:nvPr/>
            </p:nvSpPr>
            <p:spPr bwMode="auto">
              <a:xfrm>
                <a:off x="2096" y="2689"/>
                <a:ext cx="1" cy="2"/>
              </a:xfrm>
              <a:custGeom>
                <a:avLst/>
                <a:gdLst>
                  <a:gd name="T0" fmla="*/ 0 w 1"/>
                  <a:gd name="T1" fmla="*/ 2 h 2"/>
                  <a:gd name="T2" fmla="*/ 1 w 1"/>
                  <a:gd name="T3" fmla="*/ 0 h 2"/>
                  <a:gd name="T4" fmla="*/ 0 w 1"/>
                  <a:gd name="T5" fmla="*/ 1 h 2"/>
                  <a:gd name="T6" fmla="*/ 0 w 1"/>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2"/>
                    </a:moveTo>
                    <a:cubicBezTo>
                      <a:pt x="1" y="1"/>
                      <a:pt x="1" y="1"/>
                      <a:pt x="1" y="0"/>
                    </a:cubicBezTo>
                    <a:cubicBezTo>
                      <a:pt x="0" y="1"/>
                      <a:pt x="0" y="1"/>
                      <a:pt x="0" y="1"/>
                    </a:cubicBezTo>
                    <a:cubicBezTo>
                      <a:pt x="0" y="2"/>
                      <a:pt x="0" y="2"/>
                      <a:pt x="0" y="2"/>
                    </a:cubicBezTo>
                  </a:path>
                </a:pathLst>
              </a:custGeom>
              <a:solidFill>
                <a:srgbClr val="B3B3B3"/>
              </a:solidFill>
              <a:ln w="3175">
                <a:solidFill>
                  <a:schemeClr val="tx1"/>
                </a:solidFill>
                <a:round/>
                <a:headEnd/>
                <a:tailEnd/>
              </a:ln>
            </p:spPr>
            <p:txBody>
              <a:bodyPr/>
              <a:lstStyle/>
              <a:p>
                <a:endParaRPr lang="en-GB" sz="2400" dirty="0"/>
              </a:p>
            </p:txBody>
          </p:sp>
          <p:sp>
            <p:nvSpPr>
              <p:cNvPr id="1755" name="Freeform 3784"/>
              <p:cNvSpPr>
                <a:spLocks/>
              </p:cNvSpPr>
              <p:nvPr/>
            </p:nvSpPr>
            <p:spPr bwMode="auto">
              <a:xfrm>
                <a:off x="2099" y="2694"/>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1"/>
                      <a:pt x="1" y="1"/>
                      <a:pt x="1" y="0"/>
                    </a:cubicBezTo>
                    <a:cubicBezTo>
                      <a:pt x="0"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1756" name="Freeform 3785"/>
              <p:cNvSpPr>
                <a:spLocks/>
              </p:cNvSpPr>
              <p:nvPr/>
            </p:nvSpPr>
            <p:spPr bwMode="auto">
              <a:xfrm>
                <a:off x="2101" y="2712"/>
                <a:ext cx="3" cy="6"/>
              </a:xfrm>
              <a:custGeom>
                <a:avLst/>
                <a:gdLst>
                  <a:gd name="T0" fmla="*/ 2 w 2"/>
                  <a:gd name="T1" fmla="*/ 6 h 4"/>
                  <a:gd name="T2" fmla="*/ 3 w 2"/>
                  <a:gd name="T3" fmla="*/ 0 h 4"/>
                  <a:gd name="T4" fmla="*/ 2 w 2"/>
                  <a:gd name="T5" fmla="*/ 6 h 4"/>
                  <a:gd name="T6" fmla="*/ 0 60000 65536"/>
                  <a:gd name="T7" fmla="*/ 0 60000 65536"/>
                  <a:gd name="T8" fmla="*/ 0 60000 65536"/>
                </a:gdLst>
                <a:ahLst/>
                <a:cxnLst>
                  <a:cxn ang="T6">
                    <a:pos x="T0" y="T1"/>
                  </a:cxn>
                  <a:cxn ang="T7">
                    <a:pos x="T2" y="T3"/>
                  </a:cxn>
                  <a:cxn ang="T8">
                    <a:pos x="T4" y="T5"/>
                  </a:cxn>
                </a:cxnLst>
                <a:rect l="0" t="0" r="r" b="b"/>
                <a:pathLst>
                  <a:path w="2" h="4">
                    <a:moveTo>
                      <a:pt x="1" y="4"/>
                    </a:moveTo>
                    <a:cubicBezTo>
                      <a:pt x="1" y="2"/>
                      <a:pt x="2" y="1"/>
                      <a:pt x="2" y="0"/>
                    </a:cubicBezTo>
                    <a:cubicBezTo>
                      <a:pt x="0" y="0"/>
                      <a:pt x="1" y="2"/>
                      <a:pt x="1" y="4"/>
                    </a:cubicBezTo>
                  </a:path>
                </a:pathLst>
              </a:custGeom>
              <a:solidFill>
                <a:srgbClr val="B3B3B3"/>
              </a:solidFill>
              <a:ln w="3175">
                <a:solidFill>
                  <a:schemeClr val="tx1"/>
                </a:solidFill>
                <a:round/>
                <a:headEnd/>
                <a:tailEnd/>
              </a:ln>
            </p:spPr>
            <p:txBody>
              <a:bodyPr/>
              <a:lstStyle/>
              <a:p>
                <a:endParaRPr lang="en-GB" sz="2400" dirty="0"/>
              </a:p>
            </p:txBody>
          </p:sp>
          <p:sp>
            <p:nvSpPr>
              <p:cNvPr id="1757" name="Freeform 3786"/>
              <p:cNvSpPr>
                <a:spLocks/>
              </p:cNvSpPr>
              <p:nvPr/>
            </p:nvSpPr>
            <p:spPr bwMode="auto">
              <a:xfrm>
                <a:off x="2113" y="2704"/>
                <a:ext cx="3" cy="2"/>
              </a:xfrm>
              <a:custGeom>
                <a:avLst/>
                <a:gdLst>
                  <a:gd name="T0" fmla="*/ 2 w 2"/>
                  <a:gd name="T1" fmla="*/ 2 h 1"/>
                  <a:gd name="T2" fmla="*/ 3 w 2"/>
                  <a:gd name="T3" fmla="*/ 0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2" y="0"/>
                      <a:pt x="2" y="0"/>
                    </a:cubicBezTo>
                    <a:cubicBezTo>
                      <a:pt x="1" y="0"/>
                      <a:pt x="0" y="0"/>
                      <a:pt x="1" y="1"/>
                    </a:cubicBezTo>
                  </a:path>
                </a:pathLst>
              </a:custGeom>
              <a:solidFill>
                <a:srgbClr val="B3B3B3"/>
              </a:solidFill>
              <a:ln w="3175">
                <a:solidFill>
                  <a:schemeClr val="tx1"/>
                </a:solidFill>
                <a:round/>
                <a:headEnd/>
                <a:tailEnd/>
              </a:ln>
            </p:spPr>
            <p:txBody>
              <a:bodyPr/>
              <a:lstStyle/>
              <a:p>
                <a:endParaRPr lang="en-GB" sz="2400" dirty="0"/>
              </a:p>
            </p:txBody>
          </p:sp>
          <p:sp>
            <p:nvSpPr>
              <p:cNvPr id="1758" name="Freeform 3787"/>
              <p:cNvSpPr>
                <a:spLocks/>
              </p:cNvSpPr>
              <p:nvPr/>
            </p:nvSpPr>
            <p:spPr bwMode="auto">
              <a:xfrm>
                <a:off x="1694" y="2584"/>
                <a:ext cx="547" cy="620"/>
              </a:xfrm>
              <a:custGeom>
                <a:avLst/>
                <a:gdLst>
                  <a:gd name="T0" fmla="*/ 14 w 415"/>
                  <a:gd name="T1" fmla="*/ 165 h 469"/>
                  <a:gd name="T2" fmla="*/ 47 w 415"/>
                  <a:gd name="T3" fmla="*/ 151 h 469"/>
                  <a:gd name="T4" fmla="*/ 58 w 415"/>
                  <a:gd name="T5" fmla="*/ 95 h 469"/>
                  <a:gd name="T6" fmla="*/ 54 w 415"/>
                  <a:gd name="T7" fmla="*/ 57 h 469"/>
                  <a:gd name="T8" fmla="*/ 92 w 415"/>
                  <a:gd name="T9" fmla="*/ 54 h 469"/>
                  <a:gd name="T10" fmla="*/ 119 w 415"/>
                  <a:gd name="T11" fmla="*/ 69 h 469"/>
                  <a:gd name="T12" fmla="*/ 142 w 415"/>
                  <a:gd name="T13" fmla="*/ 46 h 469"/>
                  <a:gd name="T14" fmla="*/ 136 w 415"/>
                  <a:gd name="T15" fmla="*/ 20 h 469"/>
                  <a:gd name="T16" fmla="*/ 173 w 415"/>
                  <a:gd name="T17" fmla="*/ 15 h 469"/>
                  <a:gd name="T18" fmla="*/ 198 w 415"/>
                  <a:gd name="T19" fmla="*/ 15 h 469"/>
                  <a:gd name="T20" fmla="*/ 198 w 415"/>
                  <a:gd name="T21" fmla="*/ 56 h 469"/>
                  <a:gd name="T22" fmla="*/ 227 w 415"/>
                  <a:gd name="T23" fmla="*/ 56 h 469"/>
                  <a:gd name="T24" fmla="*/ 265 w 415"/>
                  <a:gd name="T25" fmla="*/ 46 h 469"/>
                  <a:gd name="T26" fmla="*/ 291 w 415"/>
                  <a:gd name="T27" fmla="*/ 49 h 469"/>
                  <a:gd name="T28" fmla="*/ 318 w 415"/>
                  <a:gd name="T29" fmla="*/ 22 h 469"/>
                  <a:gd name="T30" fmla="*/ 328 w 415"/>
                  <a:gd name="T31" fmla="*/ 71 h 469"/>
                  <a:gd name="T32" fmla="*/ 301 w 415"/>
                  <a:gd name="T33" fmla="*/ 106 h 469"/>
                  <a:gd name="T34" fmla="*/ 323 w 415"/>
                  <a:gd name="T35" fmla="*/ 114 h 469"/>
                  <a:gd name="T36" fmla="*/ 344 w 415"/>
                  <a:gd name="T37" fmla="*/ 114 h 469"/>
                  <a:gd name="T38" fmla="*/ 357 w 415"/>
                  <a:gd name="T39" fmla="*/ 98 h 469"/>
                  <a:gd name="T40" fmla="*/ 373 w 415"/>
                  <a:gd name="T41" fmla="*/ 98 h 469"/>
                  <a:gd name="T42" fmla="*/ 385 w 415"/>
                  <a:gd name="T43" fmla="*/ 100 h 469"/>
                  <a:gd name="T44" fmla="*/ 397 w 415"/>
                  <a:gd name="T45" fmla="*/ 106 h 469"/>
                  <a:gd name="T46" fmla="*/ 403 w 415"/>
                  <a:gd name="T47" fmla="*/ 110 h 469"/>
                  <a:gd name="T48" fmla="*/ 410 w 415"/>
                  <a:gd name="T49" fmla="*/ 120 h 469"/>
                  <a:gd name="T50" fmla="*/ 413 w 415"/>
                  <a:gd name="T51" fmla="*/ 130 h 469"/>
                  <a:gd name="T52" fmla="*/ 449 w 415"/>
                  <a:gd name="T53" fmla="*/ 131 h 469"/>
                  <a:gd name="T54" fmla="*/ 505 w 415"/>
                  <a:gd name="T55" fmla="*/ 156 h 469"/>
                  <a:gd name="T56" fmla="*/ 543 w 415"/>
                  <a:gd name="T57" fmla="*/ 185 h 469"/>
                  <a:gd name="T58" fmla="*/ 540 w 415"/>
                  <a:gd name="T59" fmla="*/ 229 h 469"/>
                  <a:gd name="T60" fmla="*/ 517 w 415"/>
                  <a:gd name="T61" fmla="*/ 256 h 469"/>
                  <a:gd name="T62" fmla="*/ 513 w 415"/>
                  <a:gd name="T63" fmla="*/ 267 h 469"/>
                  <a:gd name="T64" fmla="*/ 490 w 415"/>
                  <a:gd name="T65" fmla="*/ 299 h 469"/>
                  <a:gd name="T66" fmla="*/ 493 w 415"/>
                  <a:gd name="T67" fmla="*/ 361 h 469"/>
                  <a:gd name="T68" fmla="*/ 472 w 415"/>
                  <a:gd name="T69" fmla="*/ 428 h 469"/>
                  <a:gd name="T70" fmla="*/ 447 w 415"/>
                  <a:gd name="T71" fmla="*/ 448 h 469"/>
                  <a:gd name="T72" fmla="*/ 423 w 415"/>
                  <a:gd name="T73" fmla="*/ 451 h 469"/>
                  <a:gd name="T74" fmla="*/ 402 w 415"/>
                  <a:gd name="T75" fmla="*/ 464 h 469"/>
                  <a:gd name="T76" fmla="*/ 380 w 415"/>
                  <a:gd name="T77" fmla="*/ 485 h 469"/>
                  <a:gd name="T78" fmla="*/ 376 w 415"/>
                  <a:gd name="T79" fmla="*/ 498 h 469"/>
                  <a:gd name="T80" fmla="*/ 378 w 415"/>
                  <a:gd name="T81" fmla="*/ 535 h 469"/>
                  <a:gd name="T82" fmla="*/ 344 w 415"/>
                  <a:gd name="T83" fmla="*/ 595 h 469"/>
                  <a:gd name="T84" fmla="*/ 359 w 415"/>
                  <a:gd name="T85" fmla="*/ 570 h 469"/>
                  <a:gd name="T86" fmla="*/ 351 w 415"/>
                  <a:gd name="T87" fmla="*/ 572 h 469"/>
                  <a:gd name="T88" fmla="*/ 343 w 415"/>
                  <a:gd name="T89" fmla="*/ 592 h 469"/>
                  <a:gd name="T90" fmla="*/ 331 w 415"/>
                  <a:gd name="T91" fmla="*/ 605 h 469"/>
                  <a:gd name="T92" fmla="*/ 287 w 415"/>
                  <a:gd name="T93" fmla="*/ 575 h 469"/>
                  <a:gd name="T94" fmla="*/ 279 w 415"/>
                  <a:gd name="T95" fmla="*/ 538 h 469"/>
                  <a:gd name="T96" fmla="*/ 307 w 415"/>
                  <a:gd name="T97" fmla="*/ 506 h 469"/>
                  <a:gd name="T98" fmla="*/ 295 w 415"/>
                  <a:gd name="T99" fmla="*/ 472 h 469"/>
                  <a:gd name="T100" fmla="*/ 262 w 415"/>
                  <a:gd name="T101" fmla="*/ 436 h 469"/>
                  <a:gd name="T102" fmla="*/ 241 w 415"/>
                  <a:gd name="T103" fmla="*/ 418 h 469"/>
                  <a:gd name="T104" fmla="*/ 239 w 415"/>
                  <a:gd name="T105" fmla="*/ 369 h 469"/>
                  <a:gd name="T106" fmla="*/ 200 w 415"/>
                  <a:gd name="T107" fmla="*/ 333 h 469"/>
                  <a:gd name="T108" fmla="*/ 175 w 415"/>
                  <a:gd name="T109" fmla="*/ 299 h 469"/>
                  <a:gd name="T110" fmla="*/ 150 w 415"/>
                  <a:gd name="T111" fmla="*/ 283 h 469"/>
                  <a:gd name="T112" fmla="*/ 124 w 415"/>
                  <a:gd name="T113" fmla="*/ 258 h 469"/>
                  <a:gd name="T114" fmla="*/ 103 w 415"/>
                  <a:gd name="T115" fmla="*/ 243 h 469"/>
                  <a:gd name="T116" fmla="*/ 72 w 415"/>
                  <a:gd name="T117" fmla="*/ 259 h 469"/>
                  <a:gd name="T118" fmla="*/ 50 w 415"/>
                  <a:gd name="T119" fmla="*/ 234 h 469"/>
                  <a:gd name="T120" fmla="*/ 8 w 415"/>
                  <a:gd name="T121" fmla="*/ 217 h 46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15" h="469">
                    <a:moveTo>
                      <a:pt x="0" y="154"/>
                    </a:moveTo>
                    <a:cubicBezTo>
                      <a:pt x="1" y="153"/>
                      <a:pt x="1" y="152"/>
                      <a:pt x="2" y="152"/>
                    </a:cubicBezTo>
                    <a:cubicBezTo>
                      <a:pt x="4" y="151"/>
                      <a:pt x="2" y="150"/>
                      <a:pt x="2" y="148"/>
                    </a:cubicBezTo>
                    <a:cubicBezTo>
                      <a:pt x="3" y="144"/>
                      <a:pt x="6" y="144"/>
                      <a:pt x="8" y="142"/>
                    </a:cubicBezTo>
                    <a:cubicBezTo>
                      <a:pt x="9" y="141"/>
                      <a:pt x="8" y="139"/>
                      <a:pt x="8" y="137"/>
                    </a:cubicBezTo>
                    <a:cubicBezTo>
                      <a:pt x="7" y="136"/>
                      <a:pt x="8" y="135"/>
                      <a:pt x="9" y="133"/>
                    </a:cubicBezTo>
                    <a:cubicBezTo>
                      <a:pt x="11" y="131"/>
                      <a:pt x="9" y="127"/>
                      <a:pt x="11" y="125"/>
                    </a:cubicBezTo>
                    <a:cubicBezTo>
                      <a:pt x="12" y="124"/>
                      <a:pt x="14" y="124"/>
                      <a:pt x="15" y="123"/>
                    </a:cubicBezTo>
                    <a:cubicBezTo>
                      <a:pt x="16" y="122"/>
                      <a:pt x="16" y="121"/>
                      <a:pt x="17" y="121"/>
                    </a:cubicBezTo>
                    <a:cubicBezTo>
                      <a:pt x="19" y="120"/>
                      <a:pt x="19" y="119"/>
                      <a:pt x="21" y="118"/>
                    </a:cubicBezTo>
                    <a:cubicBezTo>
                      <a:pt x="23" y="117"/>
                      <a:pt x="25" y="117"/>
                      <a:pt x="26" y="117"/>
                    </a:cubicBezTo>
                    <a:cubicBezTo>
                      <a:pt x="28" y="117"/>
                      <a:pt x="30" y="117"/>
                      <a:pt x="31" y="115"/>
                    </a:cubicBezTo>
                    <a:cubicBezTo>
                      <a:pt x="32" y="115"/>
                      <a:pt x="32" y="114"/>
                      <a:pt x="34" y="113"/>
                    </a:cubicBezTo>
                    <a:cubicBezTo>
                      <a:pt x="35" y="113"/>
                      <a:pt x="35" y="114"/>
                      <a:pt x="36" y="114"/>
                    </a:cubicBezTo>
                    <a:cubicBezTo>
                      <a:pt x="37" y="114"/>
                      <a:pt x="38" y="115"/>
                      <a:pt x="39" y="116"/>
                    </a:cubicBezTo>
                    <a:cubicBezTo>
                      <a:pt x="39" y="115"/>
                      <a:pt x="39" y="115"/>
                      <a:pt x="39" y="115"/>
                    </a:cubicBezTo>
                    <a:cubicBezTo>
                      <a:pt x="41" y="117"/>
                      <a:pt x="42" y="113"/>
                      <a:pt x="42" y="112"/>
                    </a:cubicBezTo>
                    <a:cubicBezTo>
                      <a:pt x="42" y="108"/>
                      <a:pt x="43" y="104"/>
                      <a:pt x="43" y="100"/>
                    </a:cubicBezTo>
                    <a:cubicBezTo>
                      <a:pt x="44" y="95"/>
                      <a:pt x="44" y="90"/>
                      <a:pt x="45" y="84"/>
                    </a:cubicBezTo>
                    <a:cubicBezTo>
                      <a:pt x="46" y="82"/>
                      <a:pt x="47" y="80"/>
                      <a:pt x="46" y="78"/>
                    </a:cubicBezTo>
                    <a:cubicBezTo>
                      <a:pt x="46" y="76"/>
                      <a:pt x="44" y="75"/>
                      <a:pt x="44" y="72"/>
                    </a:cubicBezTo>
                    <a:cubicBezTo>
                      <a:pt x="44" y="70"/>
                      <a:pt x="43" y="70"/>
                      <a:pt x="41" y="68"/>
                    </a:cubicBezTo>
                    <a:cubicBezTo>
                      <a:pt x="39" y="66"/>
                      <a:pt x="39" y="64"/>
                      <a:pt x="39" y="62"/>
                    </a:cubicBezTo>
                    <a:cubicBezTo>
                      <a:pt x="39" y="60"/>
                      <a:pt x="39" y="59"/>
                      <a:pt x="40" y="57"/>
                    </a:cubicBezTo>
                    <a:cubicBezTo>
                      <a:pt x="42" y="55"/>
                      <a:pt x="45" y="54"/>
                      <a:pt x="47" y="56"/>
                    </a:cubicBezTo>
                    <a:cubicBezTo>
                      <a:pt x="48" y="57"/>
                      <a:pt x="49" y="56"/>
                      <a:pt x="49" y="54"/>
                    </a:cubicBezTo>
                    <a:cubicBezTo>
                      <a:pt x="49" y="51"/>
                      <a:pt x="44" y="50"/>
                      <a:pt x="42" y="51"/>
                    </a:cubicBezTo>
                    <a:cubicBezTo>
                      <a:pt x="42" y="49"/>
                      <a:pt x="40" y="45"/>
                      <a:pt x="41" y="43"/>
                    </a:cubicBezTo>
                    <a:cubicBezTo>
                      <a:pt x="42" y="42"/>
                      <a:pt x="46" y="43"/>
                      <a:pt x="47" y="43"/>
                    </a:cubicBezTo>
                    <a:cubicBezTo>
                      <a:pt x="50" y="43"/>
                      <a:pt x="53" y="43"/>
                      <a:pt x="56" y="43"/>
                    </a:cubicBezTo>
                    <a:cubicBezTo>
                      <a:pt x="57" y="43"/>
                      <a:pt x="58" y="43"/>
                      <a:pt x="59" y="43"/>
                    </a:cubicBezTo>
                    <a:cubicBezTo>
                      <a:pt x="59" y="42"/>
                      <a:pt x="58" y="41"/>
                      <a:pt x="59" y="40"/>
                    </a:cubicBezTo>
                    <a:cubicBezTo>
                      <a:pt x="61" y="39"/>
                      <a:pt x="61" y="43"/>
                      <a:pt x="62" y="43"/>
                    </a:cubicBezTo>
                    <a:cubicBezTo>
                      <a:pt x="64" y="42"/>
                      <a:pt x="65" y="40"/>
                      <a:pt x="66" y="39"/>
                    </a:cubicBezTo>
                    <a:cubicBezTo>
                      <a:pt x="68" y="37"/>
                      <a:pt x="69" y="40"/>
                      <a:pt x="70" y="41"/>
                    </a:cubicBezTo>
                    <a:cubicBezTo>
                      <a:pt x="71" y="44"/>
                      <a:pt x="71" y="45"/>
                      <a:pt x="71" y="48"/>
                    </a:cubicBezTo>
                    <a:cubicBezTo>
                      <a:pt x="71" y="48"/>
                      <a:pt x="70" y="50"/>
                      <a:pt x="71" y="50"/>
                    </a:cubicBezTo>
                    <a:cubicBezTo>
                      <a:pt x="73" y="49"/>
                      <a:pt x="73" y="48"/>
                      <a:pt x="74" y="50"/>
                    </a:cubicBezTo>
                    <a:cubicBezTo>
                      <a:pt x="75" y="51"/>
                      <a:pt x="76" y="53"/>
                      <a:pt x="78" y="54"/>
                    </a:cubicBezTo>
                    <a:cubicBezTo>
                      <a:pt x="81" y="55"/>
                      <a:pt x="83" y="53"/>
                      <a:pt x="85" y="52"/>
                    </a:cubicBezTo>
                    <a:cubicBezTo>
                      <a:pt x="89" y="50"/>
                      <a:pt x="87" y="55"/>
                      <a:pt x="87" y="56"/>
                    </a:cubicBezTo>
                    <a:cubicBezTo>
                      <a:pt x="88" y="56"/>
                      <a:pt x="90" y="53"/>
                      <a:pt x="90" y="52"/>
                    </a:cubicBezTo>
                    <a:cubicBezTo>
                      <a:pt x="91" y="51"/>
                      <a:pt x="92" y="50"/>
                      <a:pt x="94" y="49"/>
                    </a:cubicBezTo>
                    <a:cubicBezTo>
                      <a:pt x="95" y="49"/>
                      <a:pt x="96" y="49"/>
                      <a:pt x="97" y="47"/>
                    </a:cubicBezTo>
                    <a:cubicBezTo>
                      <a:pt x="98" y="47"/>
                      <a:pt x="100" y="45"/>
                      <a:pt x="100" y="47"/>
                    </a:cubicBezTo>
                    <a:cubicBezTo>
                      <a:pt x="101" y="45"/>
                      <a:pt x="102" y="45"/>
                      <a:pt x="103" y="42"/>
                    </a:cubicBezTo>
                    <a:cubicBezTo>
                      <a:pt x="104" y="40"/>
                      <a:pt x="104" y="41"/>
                      <a:pt x="106" y="40"/>
                    </a:cubicBezTo>
                    <a:cubicBezTo>
                      <a:pt x="106" y="40"/>
                      <a:pt x="109" y="38"/>
                      <a:pt x="109" y="38"/>
                    </a:cubicBezTo>
                    <a:cubicBezTo>
                      <a:pt x="111" y="35"/>
                      <a:pt x="110" y="34"/>
                      <a:pt x="108" y="35"/>
                    </a:cubicBezTo>
                    <a:cubicBezTo>
                      <a:pt x="107" y="35"/>
                      <a:pt x="105" y="35"/>
                      <a:pt x="104" y="34"/>
                    </a:cubicBezTo>
                    <a:cubicBezTo>
                      <a:pt x="103" y="34"/>
                      <a:pt x="104" y="32"/>
                      <a:pt x="104" y="31"/>
                    </a:cubicBezTo>
                    <a:cubicBezTo>
                      <a:pt x="103" y="28"/>
                      <a:pt x="102" y="27"/>
                      <a:pt x="102" y="23"/>
                    </a:cubicBezTo>
                    <a:cubicBezTo>
                      <a:pt x="102" y="21"/>
                      <a:pt x="100" y="19"/>
                      <a:pt x="99" y="18"/>
                    </a:cubicBezTo>
                    <a:cubicBezTo>
                      <a:pt x="98" y="17"/>
                      <a:pt x="95" y="14"/>
                      <a:pt x="96" y="12"/>
                    </a:cubicBezTo>
                    <a:cubicBezTo>
                      <a:pt x="97" y="13"/>
                      <a:pt x="98" y="14"/>
                      <a:pt x="99" y="14"/>
                    </a:cubicBezTo>
                    <a:cubicBezTo>
                      <a:pt x="100" y="14"/>
                      <a:pt x="103" y="13"/>
                      <a:pt x="103" y="15"/>
                    </a:cubicBezTo>
                    <a:cubicBezTo>
                      <a:pt x="104" y="17"/>
                      <a:pt x="104" y="17"/>
                      <a:pt x="106" y="17"/>
                    </a:cubicBezTo>
                    <a:cubicBezTo>
                      <a:pt x="108" y="16"/>
                      <a:pt x="110" y="18"/>
                      <a:pt x="110" y="17"/>
                    </a:cubicBezTo>
                    <a:cubicBezTo>
                      <a:pt x="112" y="13"/>
                      <a:pt x="114" y="21"/>
                      <a:pt x="116" y="21"/>
                    </a:cubicBezTo>
                    <a:cubicBezTo>
                      <a:pt x="118" y="21"/>
                      <a:pt x="117" y="17"/>
                      <a:pt x="117" y="16"/>
                    </a:cubicBezTo>
                    <a:cubicBezTo>
                      <a:pt x="118" y="15"/>
                      <a:pt x="119" y="15"/>
                      <a:pt x="120" y="14"/>
                    </a:cubicBezTo>
                    <a:cubicBezTo>
                      <a:pt x="121" y="13"/>
                      <a:pt x="123" y="15"/>
                      <a:pt x="124" y="14"/>
                    </a:cubicBezTo>
                    <a:cubicBezTo>
                      <a:pt x="126" y="14"/>
                      <a:pt x="130" y="13"/>
                      <a:pt x="131" y="11"/>
                    </a:cubicBezTo>
                    <a:cubicBezTo>
                      <a:pt x="133" y="10"/>
                      <a:pt x="133" y="10"/>
                      <a:pt x="133" y="10"/>
                    </a:cubicBezTo>
                    <a:cubicBezTo>
                      <a:pt x="135" y="10"/>
                      <a:pt x="136" y="10"/>
                      <a:pt x="137" y="9"/>
                    </a:cubicBezTo>
                    <a:cubicBezTo>
                      <a:pt x="138" y="7"/>
                      <a:pt x="142" y="5"/>
                      <a:pt x="139" y="1"/>
                    </a:cubicBezTo>
                    <a:cubicBezTo>
                      <a:pt x="141" y="1"/>
                      <a:pt x="142" y="1"/>
                      <a:pt x="144" y="1"/>
                    </a:cubicBezTo>
                    <a:cubicBezTo>
                      <a:pt x="145" y="0"/>
                      <a:pt x="146" y="1"/>
                      <a:pt x="147" y="2"/>
                    </a:cubicBezTo>
                    <a:cubicBezTo>
                      <a:pt x="148" y="5"/>
                      <a:pt x="146" y="7"/>
                      <a:pt x="146" y="9"/>
                    </a:cubicBezTo>
                    <a:cubicBezTo>
                      <a:pt x="145" y="10"/>
                      <a:pt x="148" y="10"/>
                      <a:pt x="150" y="11"/>
                    </a:cubicBezTo>
                    <a:cubicBezTo>
                      <a:pt x="150" y="11"/>
                      <a:pt x="149" y="12"/>
                      <a:pt x="150" y="13"/>
                    </a:cubicBezTo>
                    <a:cubicBezTo>
                      <a:pt x="150" y="14"/>
                      <a:pt x="151" y="15"/>
                      <a:pt x="151" y="16"/>
                    </a:cubicBezTo>
                    <a:cubicBezTo>
                      <a:pt x="152" y="17"/>
                      <a:pt x="149" y="20"/>
                      <a:pt x="149" y="21"/>
                    </a:cubicBezTo>
                    <a:cubicBezTo>
                      <a:pt x="148" y="22"/>
                      <a:pt x="148" y="23"/>
                      <a:pt x="148" y="24"/>
                    </a:cubicBezTo>
                    <a:cubicBezTo>
                      <a:pt x="148" y="26"/>
                      <a:pt x="147" y="27"/>
                      <a:pt x="146" y="29"/>
                    </a:cubicBezTo>
                    <a:cubicBezTo>
                      <a:pt x="146" y="32"/>
                      <a:pt x="146" y="35"/>
                      <a:pt x="148" y="37"/>
                    </a:cubicBezTo>
                    <a:cubicBezTo>
                      <a:pt x="150" y="38"/>
                      <a:pt x="148" y="42"/>
                      <a:pt x="150" y="42"/>
                    </a:cubicBezTo>
                    <a:cubicBezTo>
                      <a:pt x="149" y="43"/>
                      <a:pt x="149" y="43"/>
                      <a:pt x="149" y="43"/>
                    </a:cubicBezTo>
                    <a:cubicBezTo>
                      <a:pt x="152" y="43"/>
                      <a:pt x="153" y="45"/>
                      <a:pt x="154" y="47"/>
                    </a:cubicBezTo>
                    <a:cubicBezTo>
                      <a:pt x="155" y="48"/>
                      <a:pt x="156" y="47"/>
                      <a:pt x="157" y="48"/>
                    </a:cubicBezTo>
                    <a:cubicBezTo>
                      <a:pt x="158" y="49"/>
                      <a:pt x="159" y="49"/>
                      <a:pt x="159" y="49"/>
                    </a:cubicBezTo>
                    <a:cubicBezTo>
                      <a:pt x="160" y="49"/>
                      <a:pt x="161" y="47"/>
                      <a:pt x="162" y="47"/>
                    </a:cubicBezTo>
                    <a:cubicBezTo>
                      <a:pt x="165" y="44"/>
                      <a:pt x="167" y="44"/>
                      <a:pt x="169" y="43"/>
                    </a:cubicBezTo>
                    <a:cubicBezTo>
                      <a:pt x="170" y="43"/>
                      <a:pt x="171" y="44"/>
                      <a:pt x="172" y="42"/>
                    </a:cubicBezTo>
                    <a:cubicBezTo>
                      <a:pt x="174" y="40"/>
                      <a:pt x="175" y="39"/>
                      <a:pt x="178" y="40"/>
                    </a:cubicBezTo>
                    <a:cubicBezTo>
                      <a:pt x="180" y="41"/>
                      <a:pt x="181" y="40"/>
                      <a:pt x="183" y="40"/>
                    </a:cubicBezTo>
                    <a:cubicBezTo>
                      <a:pt x="185" y="41"/>
                      <a:pt x="189" y="43"/>
                      <a:pt x="189" y="40"/>
                    </a:cubicBezTo>
                    <a:cubicBezTo>
                      <a:pt x="190" y="38"/>
                      <a:pt x="187" y="38"/>
                      <a:pt x="188" y="36"/>
                    </a:cubicBezTo>
                    <a:cubicBezTo>
                      <a:pt x="190" y="32"/>
                      <a:pt x="190" y="35"/>
                      <a:pt x="193" y="35"/>
                    </a:cubicBezTo>
                    <a:cubicBezTo>
                      <a:pt x="194" y="34"/>
                      <a:pt x="195" y="34"/>
                      <a:pt x="196" y="33"/>
                    </a:cubicBezTo>
                    <a:cubicBezTo>
                      <a:pt x="199" y="32"/>
                      <a:pt x="199" y="33"/>
                      <a:pt x="201" y="35"/>
                    </a:cubicBezTo>
                    <a:cubicBezTo>
                      <a:pt x="201" y="35"/>
                      <a:pt x="201" y="34"/>
                      <a:pt x="202" y="35"/>
                    </a:cubicBezTo>
                    <a:cubicBezTo>
                      <a:pt x="202" y="36"/>
                      <a:pt x="203" y="36"/>
                      <a:pt x="204" y="37"/>
                    </a:cubicBezTo>
                    <a:cubicBezTo>
                      <a:pt x="205" y="37"/>
                      <a:pt x="206" y="38"/>
                      <a:pt x="208" y="38"/>
                    </a:cubicBezTo>
                    <a:cubicBezTo>
                      <a:pt x="208" y="39"/>
                      <a:pt x="209" y="37"/>
                      <a:pt x="212" y="36"/>
                    </a:cubicBezTo>
                    <a:cubicBezTo>
                      <a:pt x="212" y="35"/>
                      <a:pt x="213" y="36"/>
                      <a:pt x="214" y="36"/>
                    </a:cubicBezTo>
                    <a:cubicBezTo>
                      <a:pt x="215" y="36"/>
                      <a:pt x="218" y="35"/>
                      <a:pt x="218" y="37"/>
                    </a:cubicBezTo>
                    <a:cubicBezTo>
                      <a:pt x="219" y="37"/>
                      <a:pt x="220" y="38"/>
                      <a:pt x="221" y="37"/>
                    </a:cubicBezTo>
                    <a:cubicBezTo>
                      <a:pt x="222" y="36"/>
                      <a:pt x="223" y="36"/>
                      <a:pt x="224" y="34"/>
                    </a:cubicBezTo>
                    <a:cubicBezTo>
                      <a:pt x="225" y="33"/>
                      <a:pt x="227" y="27"/>
                      <a:pt x="229" y="25"/>
                    </a:cubicBezTo>
                    <a:cubicBezTo>
                      <a:pt x="233" y="19"/>
                      <a:pt x="236" y="14"/>
                      <a:pt x="234" y="10"/>
                    </a:cubicBezTo>
                    <a:cubicBezTo>
                      <a:pt x="235" y="11"/>
                      <a:pt x="237" y="15"/>
                      <a:pt x="237" y="16"/>
                    </a:cubicBezTo>
                    <a:cubicBezTo>
                      <a:pt x="237" y="15"/>
                      <a:pt x="236" y="13"/>
                      <a:pt x="237" y="12"/>
                    </a:cubicBezTo>
                    <a:cubicBezTo>
                      <a:pt x="240" y="14"/>
                      <a:pt x="240" y="17"/>
                      <a:pt x="240" y="20"/>
                    </a:cubicBezTo>
                    <a:cubicBezTo>
                      <a:pt x="240" y="19"/>
                      <a:pt x="240" y="18"/>
                      <a:pt x="241" y="17"/>
                    </a:cubicBezTo>
                    <a:cubicBezTo>
                      <a:pt x="241" y="22"/>
                      <a:pt x="241" y="26"/>
                      <a:pt x="243" y="30"/>
                    </a:cubicBezTo>
                    <a:cubicBezTo>
                      <a:pt x="243" y="32"/>
                      <a:pt x="246" y="37"/>
                      <a:pt x="244" y="39"/>
                    </a:cubicBezTo>
                    <a:cubicBezTo>
                      <a:pt x="246" y="38"/>
                      <a:pt x="246" y="40"/>
                      <a:pt x="246" y="41"/>
                    </a:cubicBezTo>
                    <a:cubicBezTo>
                      <a:pt x="247" y="42"/>
                      <a:pt x="249" y="42"/>
                      <a:pt x="251" y="42"/>
                    </a:cubicBezTo>
                    <a:cubicBezTo>
                      <a:pt x="254" y="44"/>
                      <a:pt x="254" y="48"/>
                      <a:pt x="251" y="49"/>
                    </a:cubicBezTo>
                    <a:cubicBezTo>
                      <a:pt x="251" y="49"/>
                      <a:pt x="252" y="49"/>
                      <a:pt x="253" y="50"/>
                    </a:cubicBezTo>
                    <a:cubicBezTo>
                      <a:pt x="252" y="51"/>
                      <a:pt x="249" y="52"/>
                      <a:pt x="249" y="54"/>
                    </a:cubicBezTo>
                    <a:cubicBezTo>
                      <a:pt x="248" y="55"/>
                      <a:pt x="247" y="56"/>
                      <a:pt x="247" y="57"/>
                    </a:cubicBezTo>
                    <a:cubicBezTo>
                      <a:pt x="246" y="58"/>
                      <a:pt x="246" y="59"/>
                      <a:pt x="245" y="60"/>
                    </a:cubicBezTo>
                    <a:cubicBezTo>
                      <a:pt x="243" y="62"/>
                      <a:pt x="241" y="63"/>
                      <a:pt x="240" y="64"/>
                    </a:cubicBezTo>
                    <a:cubicBezTo>
                      <a:pt x="238" y="66"/>
                      <a:pt x="237" y="68"/>
                      <a:pt x="236" y="70"/>
                    </a:cubicBezTo>
                    <a:cubicBezTo>
                      <a:pt x="234" y="72"/>
                      <a:pt x="234" y="74"/>
                      <a:pt x="234" y="76"/>
                    </a:cubicBezTo>
                    <a:cubicBezTo>
                      <a:pt x="234" y="77"/>
                      <a:pt x="231" y="77"/>
                      <a:pt x="231" y="79"/>
                    </a:cubicBezTo>
                    <a:cubicBezTo>
                      <a:pt x="231" y="82"/>
                      <a:pt x="230" y="80"/>
                      <a:pt x="228" y="80"/>
                    </a:cubicBezTo>
                    <a:cubicBezTo>
                      <a:pt x="227" y="80"/>
                      <a:pt x="224" y="82"/>
                      <a:pt x="223" y="83"/>
                    </a:cubicBezTo>
                    <a:cubicBezTo>
                      <a:pt x="224" y="83"/>
                      <a:pt x="230" y="82"/>
                      <a:pt x="228" y="84"/>
                    </a:cubicBezTo>
                    <a:cubicBezTo>
                      <a:pt x="229" y="83"/>
                      <a:pt x="231" y="83"/>
                      <a:pt x="232" y="83"/>
                    </a:cubicBezTo>
                    <a:cubicBezTo>
                      <a:pt x="233" y="82"/>
                      <a:pt x="234" y="81"/>
                      <a:pt x="236" y="80"/>
                    </a:cubicBezTo>
                    <a:cubicBezTo>
                      <a:pt x="238" y="79"/>
                      <a:pt x="241" y="77"/>
                      <a:pt x="242" y="75"/>
                    </a:cubicBezTo>
                    <a:cubicBezTo>
                      <a:pt x="245" y="76"/>
                      <a:pt x="242" y="80"/>
                      <a:pt x="244" y="82"/>
                    </a:cubicBezTo>
                    <a:cubicBezTo>
                      <a:pt x="245" y="83"/>
                      <a:pt x="244" y="85"/>
                      <a:pt x="245" y="86"/>
                    </a:cubicBezTo>
                    <a:cubicBezTo>
                      <a:pt x="246" y="86"/>
                      <a:pt x="248" y="85"/>
                      <a:pt x="247" y="87"/>
                    </a:cubicBezTo>
                    <a:cubicBezTo>
                      <a:pt x="249" y="88"/>
                      <a:pt x="253" y="84"/>
                      <a:pt x="254" y="88"/>
                    </a:cubicBezTo>
                    <a:cubicBezTo>
                      <a:pt x="254" y="87"/>
                      <a:pt x="255" y="86"/>
                      <a:pt x="256" y="86"/>
                    </a:cubicBezTo>
                    <a:cubicBezTo>
                      <a:pt x="257" y="86"/>
                      <a:pt x="257" y="86"/>
                      <a:pt x="257" y="86"/>
                    </a:cubicBezTo>
                    <a:cubicBezTo>
                      <a:pt x="258" y="84"/>
                      <a:pt x="259" y="85"/>
                      <a:pt x="260" y="85"/>
                    </a:cubicBezTo>
                    <a:cubicBezTo>
                      <a:pt x="258" y="88"/>
                      <a:pt x="257" y="91"/>
                      <a:pt x="258" y="95"/>
                    </a:cubicBezTo>
                    <a:cubicBezTo>
                      <a:pt x="259" y="92"/>
                      <a:pt x="258" y="88"/>
                      <a:pt x="261" y="86"/>
                    </a:cubicBezTo>
                    <a:cubicBezTo>
                      <a:pt x="263" y="85"/>
                      <a:pt x="263" y="85"/>
                      <a:pt x="264" y="83"/>
                    </a:cubicBezTo>
                    <a:cubicBezTo>
                      <a:pt x="266" y="80"/>
                      <a:pt x="267" y="83"/>
                      <a:pt x="269" y="84"/>
                    </a:cubicBezTo>
                    <a:cubicBezTo>
                      <a:pt x="269" y="83"/>
                      <a:pt x="268" y="83"/>
                      <a:pt x="268" y="82"/>
                    </a:cubicBezTo>
                    <a:cubicBezTo>
                      <a:pt x="269" y="82"/>
                      <a:pt x="270" y="82"/>
                      <a:pt x="271" y="81"/>
                    </a:cubicBezTo>
                    <a:cubicBezTo>
                      <a:pt x="270" y="81"/>
                      <a:pt x="269" y="81"/>
                      <a:pt x="268" y="82"/>
                    </a:cubicBezTo>
                    <a:cubicBezTo>
                      <a:pt x="268" y="80"/>
                      <a:pt x="269" y="80"/>
                      <a:pt x="269" y="79"/>
                    </a:cubicBezTo>
                    <a:cubicBezTo>
                      <a:pt x="271" y="78"/>
                      <a:pt x="269" y="75"/>
                      <a:pt x="271" y="74"/>
                    </a:cubicBezTo>
                    <a:cubicBezTo>
                      <a:pt x="273" y="72"/>
                      <a:pt x="272" y="74"/>
                      <a:pt x="273" y="73"/>
                    </a:cubicBezTo>
                    <a:cubicBezTo>
                      <a:pt x="274" y="73"/>
                      <a:pt x="276" y="71"/>
                      <a:pt x="276" y="73"/>
                    </a:cubicBezTo>
                    <a:cubicBezTo>
                      <a:pt x="278" y="71"/>
                      <a:pt x="278" y="74"/>
                      <a:pt x="279" y="73"/>
                    </a:cubicBezTo>
                    <a:cubicBezTo>
                      <a:pt x="279" y="72"/>
                      <a:pt x="279" y="72"/>
                      <a:pt x="279" y="71"/>
                    </a:cubicBezTo>
                    <a:cubicBezTo>
                      <a:pt x="280" y="71"/>
                      <a:pt x="282" y="72"/>
                      <a:pt x="282" y="73"/>
                    </a:cubicBezTo>
                    <a:cubicBezTo>
                      <a:pt x="283" y="73"/>
                      <a:pt x="283" y="73"/>
                      <a:pt x="283" y="73"/>
                    </a:cubicBezTo>
                    <a:cubicBezTo>
                      <a:pt x="283" y="73"/>
                      <a:pt x="283" y="73"/>
                      <a:pt x="283" y="74"/>
                    </a:cubicBezTo>
                    <a:cubicBezTo>
                      <a:pt x="284" y="73"/>
                      <a:pt x="284" y="73"/>
                      <a:pt x="284" y="74"/>
                    </a:cubicBezTo>
                    <a:cubicBezTo>
                      <a:pt x="285" y="74"/>
                      <a:pt x="286" y="73"/>
                      <a:pt x="286" y="72"/>
                    </a:cubicBezTo>
                    <a:cubicBezTo>
                      <a:pt x="285" y="74"/>
                      <a:pt x="287" y="74"/>
                      <a:pt x="286" y="75"/>
                    </a:cubicBezTo>
                    <a:cubicBezTo>
                      <a:pt x="287" y="74"/>
                      <a:pt x="287" y="74"/>
                      <a:pt x="288" y="74"/>
                    </a:cubicBezTo>
                    <a:cubicBezTo>
                      <a:pt x="288" y="75"/>
                      <a:pt x="287" y="76"/>
                      <a:pt x="286" y="76"/>
                    </a:cubicBezTo>
                    <a:cubicBezTo>
                      <a:pt x="288" y="75"/>
                      <a:pt x="289" y="77"/>
                      <a:pt x="291" y="76"/>
                    </a:cubicBezTo>
                    <a:cubicBezTo>
                      <a:pt x="290" y="78"/>
                      <a:pt x="292" y="77"/>
                      <a:pt x="292" y="76"/>
                    </a:cubicBezTo>
                    <a:cubicBezTo>
                      <a:pt x="292" y="78"/>
                      <a:pt x="294" y="77"/>
                      <a:pt x="293" y="78"/>
                    </a:cubicBezTo>
                    <a:cubicBezTo>
                      <a:pt x="294" y="78"/>
                      <a:pt x="294" y="78"/>
                      <a:pt x="295" y="77"/>
                    </a:cubicBezTo>
                    <a:cubicBezTo>
                      <a:pt x="294" y="79"/>
                      <a:pt x="296" y="78"/>
                      <a:pt x="296" y="79"/>
                    </a:cubicBezTo>
                    <a:cubicBezTo>
                      <a:pt x="297" y="78"/>
                      <a:pt x="297" y="78"/>
                      <a:pt x="297" y="78"/>
                    </a:cubicBezTo>
                    <a:cubicBezTo>
                      <a:pt x="297" y="79"/>
                      <a:pt x="298" y="80"/>
                      <a:pt x="298" y="80"/>
                    </a:cubicBezTo>
                    <a:cubicBezTo>
                      <a:pt x="299" y="79"/>
                      <a:pt x="299" y="79"/>
                      <a:pt x="299" y="79"/>
                    </a:cubicBezTo>
                    <a:cubicBezTo>
                      <a:pt x="299" y="80"/>
                      <a:pt x="300" y="81"/>
                      <a:pt x="301" y="80"/>
                    </a:cubicBezTo>
                    <a:cubicBezTo>
                      <a:pt x="300" y="80"/>
                      <a:pt x="300" y="81"/>
                      <a:pt x="300" y="82"/>
                    </a:cubicBezTo>
                    <a:cubicBezTo>
                      <a:pt x="300" y="81"/>
                      <a:pt x="301" y="81"/>
                      <a:pt x="302" y="81"/>
                    </a:cubicBezTo>
                    <a:cubicBezTo>
                      <a:pt x="301" y="82"/>
                      <a:pt x="301" y="84"/>
                      <a:pt x="302" y="85"/>
                    </a:cubicBezTo>
                    <a:cubicBezTo>
                      <a:pt x="303" y="84"/>
                      <a:pt x="302" y="82"/>
                      <a:pt x="303" y="82"/>
                    </a:cubicBezTo>
                    <a:cubicBezTo>
                      <a:pt x="305" y="81"/>
                      <a:pt x="304" y="83"/>
                      <a:pt x="305" y="83"/>
                    </a:cubicBezTo>
                    <a:cubicBezTo>
                      <a:pt x="305" y="82"/>
                      <a:pt x="306" y="81"/>
                      <a:pt x="306" y="81"/>
                    </a:cubicBezTo>
                    <a:cubicBezTo>
                      <a:pt x="306" y="82"/>
                      <a:pt x="306" y="83"/>
                      <a:pt x="306" y="83"/>
                    </a:cubicBezTo>
                    <a:cubicBezTo>
                      <a:pt x="308" y="82"/>
                      <a:pt x="306" y="86"/>
                      <a:pt x="308" y="85"/>
                    </a:cubicBezTo>
                    <a:cubicBezTo>
                      <a:pt x="307" y="86"/>
                      <a:pt x="307" y="86"/>
                      <a:pt x="307" y="86"/>
                    </a:cubicBezTo>
                    <a:cubicBezTo>
                      <a:pt x="308" y="86"/>
                      <a:pt x="309" y="85"/>
                      <a:pt x="309" y="85"/>
                    </a:cubicBezTo>
                    <a:cubicBezTo>
                      <a:pt x="308" y="86"/>
                      <a:pt x="311" y="85"/>
                      <a:pt x="310" y="87"/>
                    </a:cubicBezTo>
                    <a:cubicBezTo>
                      <a:pt x="309" y="89"/>
                      <a:pt x="309" y="91"/>
                      <a:pt x="307" y="91"/>
                    </a:cubicBezTo>
                    <a:cubicBezTo>
                      <a:pt x="308" y="91"/>
                      <a:pt x="309" y="91"/>
                      <a:pt x="309" y="92"/>
                    </a:cubicBezTo>
                    <a:cubicBezTo>
                      <a:pt x="309" y="91"/>
                      <a:pt x="310" y="89"/>
                      <a:pt x="311" y="91"/>
                    </a:cubicBezTo>
                    <a:cubicBezTo>
                      <a:pt x="313" y="92"/>
                      <a:pt x="310" y="93"/>
                      <a:pt x="310" y="94"/>
                    </a:cubicBezTo>
                    <a:cubicBezTo>
                      <a:pt x="309" y="95"/>
                      <a:pt x="308" y="99"/>
                      <a:pt x="309" y="100"/>
                    </a:cubicBezTo>
                    <a:cubicBezTo>
                      <a:pt x="309" y="101"/>
                      <a:pt x="307" y="103"/>
                      <a:pt x="308" y="104"/>
                    </a:cubicBezTo>
                    <a:cubicBezTo>
                      <a:pt x="308" y="102"/>
                      <a:pt x="310" y="101"/>
                      <a:pt x="311" y="100"/>
                    </a:cubicBezTo>
                    <a:cubicBezTo>
                      <a:pt x="312" y="98"/>
                      <a:pt x="311" y="95"/>
                      <a:pt x="312" y="94"/>
                    </a:cubicBezTo>
                    <a:cubicBezTo>
                      <a:pt x="313" y="94"/>
                      <a:pt x="315" y="92"/>
                      <a:pt x="315" y="93"/>
                    </a:cubicBezTo>
                    <a:cubicBezTo>
                      <a:pt x="316" y="95"/>
                      <a:pt x="313" y="96"/>
                      <a:pt x="313" y="98"/>
                    </a:cubicBezTo>
                    <a:cubicBezTo>
                      <a:pt x="314" y="97"/>
                      <a:pt x="314" y="97"/>
                      <a:pt x="314" y="98"/>
                    </a:cubicBezTo>
                    <a:cubicBezTo>
                      <a:pt x="315" y="98"/>
                      <a:pt x="316" y="93"/>
                      <a:pt x="317" y="95"/>
                    </a:cubicBezTo>
                    <a:cubicBezTo>
                      <a:pt x="317" y="94"/>
                      <a:pt x="320" y="93"/>
                      <a:pt x="321" y="94"/>
                    </a:cubicBezTo>
                    <a:cubicBezTo>
                      <a:pt x="321" y="90"/>
                      <a:pt x="328" y="94"/>
                      <a:pt x="329" y="95"/>
                    </a:cubicBezTo>
                    <a:cubicBezTo>
                      <a:pt x="330" y="95"/>
                      <a:pt x="334" y="97"/>
                      <a:pt x="334" y="98"/>
                    </a:cubicBezTo>
                    <a:cubicBezTo>
                      <a:pt x="335" y="97"/>
                      <a:pt x="338" y="99"/>
                      <a:pt x="338" y="97"/>
                    </a:cubicBezTo>
                    <a:cubicBezTo>
                      <a:pt x="339" y="97"/>
                      <a:pt x="340" y="98"/>
                      <a:pt x="341" y="99"/>
                    </a:cubicBezTo>
                    <a:cubicBezTo>
                      <a:pt x="342" y="99"/>
                      <a:pt x="344" y="99"/>
                      <a:pt x="345" y="100"/>
                    </a:cubicBezTo>
                    <a:cubicBezTo>
                      <a:pt x="345" y="98"/>
                      <a:pt x="346" y="98"/>
                      <a:pt x="348" y="98"/>
                    </a:cubicBezTo>
                    <a:cubicBezTo>
                      <a:pt x="351" y="98"/>
                      <a:pt x="353" y="97"/>
                      <a:pt x="356" y="98"/>
                    </a:cubicBezTo>
                    <a:cubicBezTo>
                      <a:pt x="362" y="99"/>
                      <a:pt x="367" y="104"/>
                      <a:pt x="371" y="107"/>
                    </a:cubicBezTo>
                    <a:cubicBezTo>
                      <a:pt x="373" y="108"/>
                      <a:pt x="374" y="108"/>
                      <a:pt x="376" y="110"/>
                    </a:cubicBezTo>
                    <a:cubicBezTo>
                      <a:pt x="377" y="111"/>
                      <a:pt x="378" y="113"/>
                      <a:pt x="379" y="114"/>
                    </a:cubicBezTo>
                    <a:cubicBezTo>
                      <a:pt x="380" y="116"/>
                      <a:pt x="382" y="116"/>
                      <a:pt x="383" y="118"/>
                    </a:cubicBezTo>
                    <a:cubicBezTo>
                      <a:pt x="384" y="120"/>
                      <a:pt x="386" y="120"/>
                      <a:pt x="387" y="122"/>
                    </a:cubicBezTo>
                    <a:cubicBezTo>
                      <a:pt x="389" y="123"/>
                      <a:pt x="391" y="123"/>
                      <a:pt x="392" y="124"/>
                    </a:cubicBezTo>
                    <a:cubicBezTo>
                      <a:pt x="394" y="126"/>
                      <a:pt x="397" y="125"/>
                      <a:pt x="399" y="125"/>
                    </a:cubicBezTo>
                    <a:cubicBezTo>
                      <a:pt x="404" y="124"/>
                      <a:pt x="408" y="126"/>
                      <a:pt x="409" y="131"/>
                    </a:cubicBezTo>
                    <a:cubicBezTo>
                      <a:pt x="410" y="133"/>
                      <a:pt x="411" y="135"/>
                      <a:pt x="411" y="137"/>
                    </a:cubicBezTo>
                    <a:cubicBezTo>
                      <a:pt x="411" y="137"/>
                      <a:pt x="410" y="138"/>
                      <a:pt x="411" y="139"/>
                    </a:cubicBezTo>
                    <a:cubicBezTo>
                      <a:pt x="411" y="139"/>
                      <a:pt x="412" y="140"/>
                      <a:pt x="412" y="140"/>
                    </a:cubicBezTo>
                    <a:cubicBezTo>
                      <a:pt x="413" y="142"/>
                      <a:pt x="414" y="147"/>
                      <a:pt x="413" y="149"/>
                    </a:cubicBezTo>
                    <a:cubicBezTo>
                      <a:pt x="413" y="149"/>
                      <a:pt x="414" y="148"/>
                      <a:pt x="414" y="148"/>
                    </a:cubicBezTo>
                    <a:cubicBezTo>
                      <a:pt x="414" y="150"/>
                      <a:pt x="415" y="153"/>
                      <a:pt x="413" y="155"/>
                    </a:cubicBezTo>
                    <a:cubicBezTo>
                      <a:pt x="413" y="155"/>
                      <a:pt x="414" y="155"/>
                      <a:pt x="414" y="155"/>
                    </a:cubicBezTo>
                    <a:cubicBezTo>
                      <a:pt x="413" y="157"/>
                      <a:pt x="415" y="159"/>
                      <a:pt x="413" y="161"/>
                    </a:cubicBezTo>
                    <a:cubicBezTo>
                      <a:pt x="412" y="162"/>
                      <a:pt x="413" y="165"/>
                      <a:pt x="412" y="167"/>
                    </a:cubicBezTo>
                    <a:cubicBezTo>
                      <a:pt x="411" y="169"/>
                      <a:pt x="411" y="171"/>
                      <a:pt x="410" y="173"/>
                    </a:cubicBezTo>
                    <a:cubicBezTo>
                      <a:pt x="409" y="176"/>
                      <a:pt x="406" y="177"/>
                      <a:pt x="405" y="180"/>
                    </a:cubicBezTo>
                    <a:cubicBezTo>
                      <a:pt x="404" y="179"/>
                      <a:pt x="404" y="179"/>
                      <a:pt x="404" y="179"/>
                    </a:cubicBezTo>
                    <a:cubicBezTo>
                      <a:pt x="404" y="180"/>
                      <a:pt x="404" y="181"/>
                      <a:pt x="403" y="180"/>
                    </a:cubicBezTo>
                    <a:cubicBezTo>
                      <a:pt x="403" y="180"/>
                      <a:pt x="404" y="181"/>
                      <a:pt x="404" y="181"/>
                    </a:cubicBezTo>
                    <a:cubicBezTo>
                      <a:pt x="403" y="184"/>
                      <a:pt x="401" y="187"/>
                      <a:pt x="398" y="189"/>
                    </a:cubicBezTo>
                    <a:cubicBezTo>
                      <a:pt x="397" y="190"/>
                      <a:pt x="396" y="191"/>
                      <a:pt x="395" y="192"/>
                    </a:cubicBezTo>
                    <a:cubicBezTo>
                      <a:pt x="394" y="193"/>
                      <a:pt x="393" y="194"/>
                      <a:pt x="392" y="194"/>
                    </a:cubicBezTo>
                    <a:cubicBezTo>
                      <a:pt x="392" y="194"/>
                      <a:pt x="392" y="193"/>
                      <a:pt x="391" y="193"/>
                    </a:cubicBezTo>
                    <a:cubicBezTo>
                      <a:pt x="391" y="194"/>
                      <a:pt x="392" y="194"/>
                      <a:pt x="392" y="195"/>
                    </a:cubicBezTo>
                    <a:cubicBezTo>
                      <a:pt x="391" y="196"/>
                      <a:pt x="391" y="197"/>
                      <a:pt x="389" y="196"/>
                    </a:cubicBezTo>
                    <a:cubicBezTo>
                      <a:pt x="390" y="197"/>
                      <a:pt x="391" y="197"/>
                      <a:pt x="390" y="199"/>
                    </a:cubicBezTo>
                    <a:cubicBezTo>
                      <a:pt x="390" y="199"/>
                      <a:pt x="388" y="201"/>
                      <a:pt x="389" y="199"/>
                    </a:cubicBezTo>
                    <a:cubicBezTo>
                      <a:pt x="388" y="200"/>
                      <a:pt x="388" y="201"/>
                      <a:pt x="388" y="202"/>
                    </a:cubicBezTo>
                    <a:cubicBezTo>
                      <a:pt x="388" y="202"/>
                      <a:pt x="388" y="202"/>
                      <a:pt x="389" y="202"/>
                    </a:cubicBezTo>
                    <a:cubicBezTo>
                      <a:pt x="387" y="205"/>
                      <a:pt x="383" y="221"/>
                      <a:pt x="377" y="220"/>
                    </a:cubicBezTo>
                    <a:cubicBezTo>
                      <a:pt x="378" y="217"/>
                      <a:pt x="376" y="217"/>
                      <a:pt x="375" y="215"/>
                    </a:cubicBezTo>
                    <a:cubicBezTo>
                      <a:pt x="375" y="216"/>
                      <a:pt x="374" y="219"/>
                      <a:pt x="373" y="217"/>
                    </a:cubicBezTo>
                    <a:cubicBezTo>
                      <a:pt x="373" y="218"/>
                      <a:pt x="375" y="218"/>
                      <a:pt x="375" y="219"/>
                    </a:cubicBezTo>
                    <a:cubicBezTo>
                      <a:pt x="375" y="221"/>
                      <a:pt x="372" y="222"/>
                      <a:pt x="373" y="224"/>
                    </a:cubicBezTo>
                    <a:cubicBezTo>
                      <a:pt x="371" y="223"/>
                      <a:pt x="372" y="226"/>
                      <a:pt x="372" y="227"/>
                    </a:cubicBezTo>
                    <a:cubicBezTo>
                      <a:pt x="372" y="227"/>
                      <a:pt x="372" y="226"/>
                      <a:pt x="372" y="226"/>
                    </a:cubicBezTo>
                    <a:cubicBezTo>
                      <a:pt x="373" y="227"/>
                      <a:pt x="373" y="228"/>
                      <a:pt x="373" y="230"/>
                    </a:cubicBezTo>
                    <a:cubicBezTo>
                      <a:pt x="372" y="229"/>
                      <a:pt x="372" y="229"/>
                      <a:pt x="372" y="229"/>
                    </a:cubicBezTo>
                    <a:cubicBezTo>
                      <a:pt x="373" y="229"/>
                      <a:pt x="373" y="232"/>
                      <a:pt x="373" y="233"/>
                    </a:cubicBezTo>
                    <a:cubicBezTo>
                      <a:pt x="373" y="232"/>
                      <a:pt x="373" y="232"/>
                      <a:pt x="374" y="231"/>
                    </a:cubicBezTo>
                    <a:cubicBezTo>
                      <a:pt x="374" y="235"/>
                      <a:pt x="373" y="239"/>
                      <a:pt x="373" y="243"/>
                    </a:cubicBezTo>
                    <a:cubicBezTo>
                      <a:pt x="374" y="247"/>
                      <a:pt x="375" y="251"/>
                      <a:pt x="375" y="254"/>
                    </a:cubicBezTo>
                    <a:cubicBezTo>
                      <a:pt x="376" y="261"/>
                      <a:pt x="372" y="267"/>
                      <a:pt x="374" y="273"/>
                    </a:cubicBezTo>
                    <a:cubicBezTo>
                      <a:pt x="375" y="277"/>
                      <a:pt x="372" y="278"/>
                      <a:pt x="371" y="280"/>
                    </a:cubicBezTo>
                    <a:cubicBezTo>
                      <a:pt x="369" y="284"/>
                      <a:pt x="368" y="287"/>
                      <a:pt x="369" y="291"/>
                    </a:cubicBezTo>
                    <a:cubicBezTo>
                      <a:pt x="369" y="294"/>
                      <a:pt x="371" y="299"/>
                      <a:pt x="368" y="300"/>
                    </a:cubicBezTo>
                    <a:cubicBezTo>
                      <a:pt x="365" y="301"/>
                      <a:pt x="367" y="307"/>
                      <a:pt x="364" y="308"/>
                    </a:cubicBezTo>
                    <a:cubicBezTo>
                      <a:pt x="366" y="310"/>
                      <a:pt x="362" y="312"/>
                      <a:pt x="361" y="314"/>
                    </a:cubicBezTo>
                    <a:cubicBezTo>
                      <a:pt x="360" y="315"/>
                      <a:pt x="360" y="316"/>
                      <a:pt x="359" y="317"/>
                    </a:cubicBezTo>
                    <a:cubicBezTo>
                      <a:pt x="359" y="319"/>
                      <a:pt x="358" y="321"/>
                      <a:pt x="358" y="324"/>
                    </a:cubicBezTo>
                    <a:cubicBezTo>
                      <a:pt x="358" y="325"/>
                      <a:pt x="359" y="327"/>
                      <a:pt x="358" y="328"/>
                    </a:cubicBezTo>
                    <a:cubicBezTo>
                      <a:pt x="357" y="330"/>
                      <a:pt x="354" y="330"/>
                      <a:pt x="353" y="331"/>
                    </a:cubicBezTo>
                    <a:cubicBezTo>
                      <a:pt x="351" y="332"/>
                      <a:pt x="350" y="333"/>
                      <a:pt x="349" y="335"/>
                    </a:cubicBezTo>
                    <a:cubicBezTo>
                      <a:pt x="349" y="336"/>
                      <a:pt x="349" y="336"/>
                      <a:pt x="350" y="337"/>
                    </a:cubicBezTo>
                    <a:cubicBezTo>
                      <a:pt x="350" y="338"/>
                      <a:pt x="349" y="339"/>
                      <a:pt x="349" y="340"/>
                    </a:cubicBezTo>
                    <a:cubicBezTo>
                      <a:pt x="348" y="338"/>
                      <a:pt x="344" y="339"/>
                      <a:pt x="342" y="339"/>
                    </a:cubicBezTo>
                    <a:cubicBezTo>
                      <a:pt x="341" y="339"/>
                      <a:pt x="340" y="340"/>
                      <a:pt x="339" y="339"/>
                    </a:cubicBezTo>
                    <a:cubicBezTo>
                      <a:pt x="337" y="339"/>
                      <a:pt x="338" y="337"/>
                      <a:pt x="338" y="336"/>
                    </a:cubicBezTo>
                    <a:cubicBezTo>
                      <a:pt x="335" y="336"/>
                      <a:pt x="338" y="338"/>
                      <a:pt x="337" y="339"/>
                    </a:cubicBezTo>
                    <a:cubicBezTo>
                      <a:pt x="337" y="341"/>
                      <a:pt x="330" y="340"/>
                      <a:pt x="329" y="341"/>
                    </a:cubicBezTo>
                    <a:cubicBezTo>
                      <a:pt x="330" y="340"/>
                      <a:pt x="331" y="340"/>
                      <a:pt x="333" y="340"/>
                    </a:cubicBezTo>
                    <a:cubicBezTo>
                      <a:pt x="331" y="339"/>
                      <a:pt x="330" y="338"/>
                      <a:pt x="328" y="339"/>
                    </a:cubicBezTo>
                    <a:cubicBezTo>
                      <a:pt x="327" y="340"/>
                      <a:pt x="326" y="339"/>
                      <a:pt x="325" y="340"/>
                    </a:cubicBezTo>
                    <a:cubicBezTo>
                      <a:pt x="324" y="340"/>
                      <a:pt x="322" y="340"/>
                      <a:pt x="321" y="341"/>
                    </a:cubicBezTo>
                    <a:cubicBezTo>
                      <a:pt x="321" y="342"/>
                      <a:pt x="323" y="343"/>
                      <a:pt x="324" y="343"/>
                    </a:cubicBezTo>
                    <a:cubicBezTo>
                      <a:pt x="322" y="345"/>
                      <a:pt x="320" y="343"/>
                      <a:pt x="319" y="345"/>
                    </a:cubicBezTo>
                    <a:cubicBezTo>
                      <a:pt x="318" y="346"/>
                      <a:pt x="317" y="346"/>
                      <a:pt x="315" y="347"/>
                    </a:cubicBezTo>
                    <a:cubicBezTo>
                      <a:pt x="314" y="348"/>
                      <a:pt x="316" y="349"/>
                      <a:pt x="315" y="350"/>
                    </a:cubicBezTo>
                    <a:cubicBezTo>
                      <a:pt x="313" y="351"/>
                      <a:pt x="310" y="348"/>
                      <a:pt x="308" y="350"/>
                    </a:cubicBezTo>
                    <a:cubicBezTo>
                      <a:pt x="308" y="350"/>
                      <a:pt x="307" y="353"/>
                      <a:pt x="306" y="352"/>
                    </a:cubicBezTo>
                    <a:cubicBezTo>
                      <a:pt x="306" y="351"/>
                      <a:pt x="306" y="351"/>
                      <a:pt x="305" y="351"/>
                    </a:cubicBezTo>
                    <a:cubicBezTo>
                      <a:pt x="305" y="353"/>
                      <a:pt x="303" y="353"/>
                      <a:pt x="302" y="354"/>
                    </a:cubicBezTo>
                    <a:cubicBezTo>
                      <a:pt x="300" y="355"/>
                      <a:pt x="299" y="356"/>
                      <a:pt x="298" y="358"/>
                    </a:cubicBezTo>
                    <a:cubicBezTo>
                      <a:pt x="297" y="359"/>
                      <a:pt x="295" y="360"/>
                      <a:pt x="293" y="361"/>
                    </a:cubicBezTo>
                    <a:cubicBezTo>
                      <a:pt x="292" y="362"/>
                      <a:pt x="291" y="364"/>
                      <a:pt x="290" y="365"/>
                    </a:cubicBezTo>
                    <a:cubicBezTo>
                      <a:pt x="291" y="365"/>
                      <a:pt x="291" y="365"/>
                      <a:pt x="291" y="365"/>
                    </a:cubicBezTo>
                    <a:cubicBezTo>
                      <a:pt x="290" y="366"/>
                      <a:pt x="289" y="368"/>
                      <a:pt x="288" y="369"/>
                    </a:cubicBezTo>
                    <a:cubicBezTo>
                      <a:pt x="288" y="369"/>
                      <a:pt x="288" y="368"/>
                      <a:pt x="288" y="367"/>
                    </a:cubicBezTo>
                    <a:cubicBezTo>
                      <a:pt x="287" y="368"/>
                      <a:pt x="286" y="367"/>
                      <a:pt x="285" y="367"/>
                    </a:cubicBezTo>
                    <a:cubicBezTo>
                      <a:pt x="286" y="369"/>
                      <a:pt x="285" y="370"/>
                      <a:pt x="283" y="369"/>
                    </a:cubicBezTo>
                    <a:cubicBezTo>
                      <a:pt x="283" y="370"/>
                      <a:pt x="285" y="371"/>
                      <a:pt x="287" y="371"/>
                    </a:cubicBezTo>
                    <a:cubicBezTo>
                      <a:pt x="286" y="372"/>
                      <a:pt x="286" y="373"/>
                      <a:pt x="285" y="374"/>
                    </a:cubicBezTo>
                    <a:cubicBezTo>
                      <a:pt x="285" y="374"/>
                      <a:pt x="284" y="374"/>
                      <a:pt x="283" y="374"/>
                    </a:cubicBezTo>
                    <a:cubicBezTo>
                      <a:pt x="284" y="374"/>
                      <a:pt x="285" y="374"/>
                      <a:pt x="285" y="375"/>
                    </a:cubicBezTo>
                    <a:cubicBezTo>
                      <a:pt x="285" y="375"/>
                      <a:pt x="285" y="376"/>
                      <a:pt x="285" y="377"/>
                    </a:cubicBezTo>
                    <a:cubicBezTo>
                      <a:pt x="285" y="378"/>
                      <a:pt x="283" y="379"/>
                      <a:pt x="283" y="377"/>
                    </a:cubicBezTo>
                    <a:cubicBezTo>
                      <a:pt x="284" y="378"/>
                      <a:pt x="283" y="379"/>
                      <a:pt x="284" y="380"/>
                    </a:cubicBezTo>
                    <a:cubicBezTo>
                      <a:pt x="285" y="380"/>
                      <a:pt x="285" y="383"/>
                      <a:pt x="285" y="384"/>
                    </a:cubicBezTo>
                    <a:cubicBezTo>
                      <a:pt x="286" y="385"/>
                      <a:pt x="287" y="387"/>
                      <a:pt x="287" y="389"/>
                    </a:cubicBezTo>
                    <a:cubicBezTo>
                      <a:pt x="288" y="389"/>
                      <a:pt x="288" y="391"/>
                      <a:pt x="287" y="391"/>
                    </a:cubicBezTo>
                    <a:cubicBezTo>
                      <a:pt x="288" y="392"/>
                      <a:pt x="287" y="396"/>
                      <a:pt x="288" y="398"/>
                    </a:cubicBezTo>
                    <a:cubicBezTo>
                      <a:pt x="289" y="400"/>
                      <a:pt x="287" y="404"/>
                      <a:pt x="287" y="405"/>
                    </a:cubicBezTo>
                    <a:cubicBezTo>
                      <a:pt x="287" y="405"/>
                      <a:pt x="286" y="405"/>
                      <a:pt x="286" y="404"/>
                    </a:cubicBezTo>
                    <a:cubicBezTo>
                      <a:pt x="286" y="405"/>
                      <a:pt x="286" y="406"/>
                      <a:pt x="287" y="406"/>
                    </a:cubicBezTo>
                    <a:cubicBezTo>
                      <a:pt x="286" y="408"/>
                      <a:pt x="284" y="409"/>
                      <a:pt x="283" y="410"/>
                    </a:cubicBezTo>
                    <a:cubicBezTo>
                      <a:pt x="281" y="411"/>
                      <a:pt x="280" y="413"/>
                      <a:pt x="279" y="415"/>
                    </a:cubicBezTo>
                    <a:cubicBezTo>
                      <a:pt x="277" y="419"/>
                      <a:pt x="276" y="424"/>
                      <a:pt x="275" y="428"/>
                    </a:cubicBezTo>
                    <a:cubicBezTo>
                      <a:pt x="274" y="433"/>
                      <a:pt x="272" y="437"/>
                      <a:pt x="269" y="440"/>
                    </a:cubicBezTo>
                    <a:cubicBezTo>
                      <a:pt x="267" y="444"/>
                      <a:pt x="264" y="446"/>
                      <a:pt x="261" y="450"/>
                    </a:cubicBezTo>
                    <a:cubicBezTo>
                      <a:pt x="261" y="448"/>
                      <a:pt x="261" y="447"/>
                      <a:pt x="260" y="446"/>
                    </a:cubicBezTo>
                    <a:cubicBezTo>
                      <a:pt x="262" y="446"/>
                      <a:pt x="262" y="446"/>
                      <a:pt x="264" y="445"/>
                    </a:cubicBezTo>
                    <a:cubicBezTo>
                      <a:pt x="265" y="444"/>
                      <a:pt x="265" y="443"/>
                      <a:pt x="266" y="442"/>
                    </a:cubicBezTo>
                    <a:cubicBezTo>
                      <a:pt x="268" y="441"/>
                      <a:pt x="268" y="440"/>
                      <a:pt x="268" y="439"/>
                    </a:cubicBezTo>
                    <a:cubicBezTo>
                      <a:pt x="268" y="438"/>
                      <a:pt x="268" y="436"/>
                      <a:pt x="270" y="437"/>
                    </a:cubicBezTo>
                    <a:cubicBezTo>
                      <a:pt x="269" y="436"/>
                      <a:pt x="270" y="435"/>
                      <a:pt x="271" y="434"/>
                    </a:cubicBezTo>
                    <a:cubicBezTo>
                      <a:pt x="272" y="433"/>
                      <a:pt x="272" y="432"/>
                      <a:pt x="272" y="431"/>
                    </a:cubicBezTo>
                    <a:cubicBezTo>
                      <a:pt x="271" y="430"/>
                      <a:pt x="271" y="427"/>
                      <a:pt x="272" y="429"/>
                    </a:cubicBezTo>
                    <a:cubicBezTo>
                      <a:pt x="272" y="429"/>
                      <a:pt x="272" y="426"/>
                      <a:pt x="271" y="426"/>
                    </a:cubicBezTo>
                    <a:cubicBezTo>
                      <a:pt x="271" y="426"/>
                      <a:pt x="268" y="428"/>
                      <a:pt x="268" y="429"/>
                    </a:cubicBezTo>
                    <a:cubicBezTo>
                      <a:pt x="268" y="428"/>
                      <a:pt x="267" y="427"/>
                      <a:pt x="266" y="427"/>
                    </a:cubicBezTo>
                    <a:cubicBezTo>
                      <a:pt x="265" y="426"/>
                      <a:pt x="265" y="425"/>
                      <a:pt x="264" y="424"/>
                    </a:cubicBezTo>
                    <a:cubicBezTo>
                      <a:pt x="264" y="427"/>
                      <a:pt x="266" y="427"/>
                      <a:pt x="267" y="429"/>
                    </a:cubicBezTo>
                    <a:cubicBezTo>
                      <a:pt x="264" y="429"/>
                      <a:pt x="266" y="432"/>
                      <a:pt x="266" y="433"/>
                    </a:cubicBezTo>
                    <a:cubicBezTo>
                      <a:pt x="266" y="433"/>
                      <a:pt x="265" y="432"/>
                      <a:pt x="265" y="431"/>
                    </a:cubicBezTo>
                    <a:cubicBezTo>
                      <a:pt x="265" y="432"/>
                      <a:pt x="265" y="434"/>
                      <a:pt x="265" y="434"/>
                    </a:cubicBezTo>
                    <a:cubicBezTo>
                      <a:pt x="265" y="435"/>
                      <a:pt x="264" y="435"/>
                      <a:pt x="264" y="435"/>
                    </a:cubicBezTo>
                    <a:cubicBezTo>
                      <a:pt x="265" y="437"/>
                      <a:pt x="263" y="439"/>
                      <a:pt x="261" y="440"/>
                    </a:cubicBezTo>
                    <a:cubicBezTo>
                      <a:pt x="260" y="440"/>
                      <a:pt x="260" y="442"/>
                      <a:pt x="260" y="443"/>
                    </a:cubicBezTo>
                    <a:cubicBezTo>
                      <a:pt x="260" y="444"/>
                      <a:pt x="257" y="447"/>
                      <a:pt x="260" y="447"/>
                    </a:cubicBezTo>
                    <a:cubicBezTo>
                      <a:pt x="258" y="448"/>
                      <a:pt x="259" y="449"/>
                      <a:pt x="260" y="448"/>
                    </a:cubicBezTo>
                    <a:cubicBezTo>
                      <a:pt x="261" y="450"/>
                      <a:pt x="260" y="451"/>
                      <a:pt x="259" y="452"/>
                    </a:cubicBezTo>
                    <a:cubicBezTo>
                      <a:pt x="258" y="454"/>
                      <a:pt x="258" y="456"/>
                      <a:pt x="258" y="458"/>
                    </a:cubicBezTo>
                    <a:cubicBezTo>
                      <a:pt x="258" y="461"/>
                      <a:pt x="255" y="464"/>
                      <a:pt x="253" y="467"/>
                    </a:cubicBezTo>
                    <a:cubicBezTo>
                      <a:pt x="253" y="468"/>
                      <a:pt x="252" y="469"/>
                      <a:pt x="251" y="468"/>
                    </a:cubicBezTo>
                    <a:cubicBezTo>
                      <a:pt x="250" y="468"/>
                      <a:pt x="249" y="466"/>
                      <a:pt x="249" y="466"/>
                    </a:cubicBezTo>
                    <a:cubicBezTo>
                      <a:pt x="248" y="464"/>
                      <a:pt x="249" y="463"/>
                      <a:pt x="249" y="462"/>
                    </a:cubicBezTo>
                    <a:cubicBezTo>
                      <a:pt x="248" y="460"/>
                      <a:pt x="250" y="459"/>
                      <a:pt x="251" y="458"/>
                    </a:cubicBezTo>
                    <a:cubicBezTo>
                      <a:pt x="252" y="456"/>
                      <a:pt x="249" y="455"/>
                      <a:pt x="248" y="454"/>
                    </a:cubicBezTo>
                    <a:cubicBezTo>
                      <a:pt x="246" y="453"/>
                      <a:pt x="246" y="452"/>
                      <a:pt x="245" y="450"/>
                    </a:cubicBezTo>
                    <a:cubicBezTo>
                      <a:pt x="242" y="447"/>
                      <a:pt x="239" y="447"/>
                      <a:pt x="237" y="445"/>
                    </a:cubicBezTo>
                    <a:cubicBezTo>
                      <a:pt x="235" y="443"/>
                      <a:pt x="233" y="442"/>
                      <a:pt x="231" y="441"/>
                    </a:cubicBezTo>
                    <a:cubicBezTo>
                      <a:pt x="230" y="441"/>
                      <a:pt x="230" y="440"/>
                      <a:pt x="229" y="439"/>
                    </a:cubicBezTo>
                    <a:cubicBezTo>
                      <a:pt x="227" y="441"/>
                      <a:pt x="224" y="436"/>
                      <a:pt x="222" y="434"/>
                    </a:cubicBezTo>
                    <a:cubicBezTo>
                      <a:pt x="223" y="436"/>
                      <a:pt x="218" y="439"/>
                      <a:pt x="218" y="435"/>
                    </a:cubicBezTo>
                    <a:cubicBezTo>
                      <a:pt x="218" y="432"/>
                      <a:pt x="215" y="430"/>
                      <a:pt x="213" y="429"/>
                    </a:cubicBezTo>
                    <a:cubicBezTo>
                      <a:pt x="211" y="428"/>
                      <a:pt x="208" y="424"/>
                      <a:pt x="206" y="425"/>
                    </a:cubicBezTo>
                    <a:cubicBezTo>
                      <a:pt x="205" y="426"/>
                      <a:pt x="205" y="427"/>
                      <a:pt x="204" y="427"/>
                    </a:cubicBezTo>
                    <a:cubicBezTo>
                      <a:pt x="203" y="427"/>
                      <a:pt x="201" y="427"/>
                      <a:pt x="200" y="426"/>
                    </a:cubicBezTo>
                    <a:cubicBezTo>
                      <a:pt x="202" y="425"/>
                      <a:pt x="202" y="422"/>
                      <a:pt x="204" y="421"/>
                    </a:cubicBezTo>
                    <a:cubicBezTo>
                      <a:pt x="206" y="420"/>
                      <a:pt x="207" y="417"/>
                      <a:pt x="208" y="415"/>
                    </a:cubicBezTo>
                    <a:cubicBezTo>
                      <a:pt x="209" y="412"/>
                      <a:pt x="211" y="410"/>
                      <a:pt x="212" y="407"/>
                    </a:cubicBezTo>
                    <a:cubicBezTo>
                      <a:pt x="213" y="406"/>
                      <a:pt x="214" y="403"/>
                      <a:pt x="216" y="405"/>
                    </a:cubicBezTo>
                    <a:cubicBezTo>
                      <a:pt x="216" y="404"/>
                      <a:pt x="216" y="403"/>
                      <a:pt x="215" y="403"/>
                    </a:cubicBezTo>
                    <a:cubicBezTo>
                      <a:pt x="217" y="401"/>
                      <a:pt x="218" y="399"/>
                      <a:pt x="220" y="398"/>
                    </a:cubicBezTo>
                    <a:cubicBezTo>
                      <a:pt x="222" y="397"/>
                      <a:pt x="222" y="396"/>
                      <a:pt x="223" y="395"/>
                    </a:cubicBezTo>
                    <a:cubicBezTo>
                      <a:pt x="225" y="393"/>
                      <a:pt x="226" y="393"/>
                      <a:pt x="228" y="392"/>
                    </a:cubicBezTo>
                    <a:cubicBezTo>
                      <a:pt x="229" y="392"/>
                      <a:pt x="231" y="389"/>
                      <a:pt x="233" y="390"/>
                    </a:cubicBezTo>
                    <a:cubicBezTo>
                      <a:pt x="233" y="387"/>
                      <a:pt x="233" y="385"/>
                      <a:pt x="233" y="383"/>
                    </a:cubicBezTo>
                    <a:cubicBezTo>
                      <a:pt x="233" y="380"/>
                      <a:pt x="233" y="378"/>
                      <a:pt x="232" y="376"/>
                    </a:cubicBezTo>
                    <a:cubicBezTo>
                      <a:pt x="231" y="374"/>
                      <a:pt x="231" y="371"/>
                      <a:pt x="228" y="371"/>
                    </a:cubicBezTo>
                    <a:cubicBezTo>
                      <a:pt x="227" y="370"/>
                      <a:pt x="225" y="370"/>
                      <a:pt x="224" y="372"/>
                    </a:cubicBezTo>
                    <a:cubicBezTo>
                      <a:pt x="224" y="371"/>
                      <a:pt x="223" y="372"/>
                      <a:pt x="222" y="371"/>
                    </a:cubicBezTo>
                    <a:cubicBezTo>
                      <a:pt x="222" y="371"/>
                      <a:pt x="222" y="370"/>
                      <a:pt x="222" y="369"/>
                    </a:cubicBezTo>
                    <a:cubicBezTo>
                      <a:pt x="222" y="366"/>
                      <a:pt x="223" y="365"/>
                      <a:pt x="223" y="362"/>
                    </a:cubicBezTo>
                    <a:cubicBezTo>
                      <a:pt x="223" y="361"/>
                      <a:pt x="223" y="358"/>
                      <a:pt x="224" y="357"/>
                    </a:cubicBezTo>
                    <a:cubicBezTo>
                      <a:pt x="224" y="355"/>
                      <a:pt x="222" y="354"/>
                      <a:pt x="224" y="352"/>
                    </a:cubicBezTo>
                    <a:cubicBezTo>
                      <a:pt x="223" y="352"/>
                      <a:pt x="222" y="350"/>
                      <a:pt x="220" y="350"/>
                    </a:cubicBezTo>
                    <a:cubicBezTo>
                      <a:pt x="219" y="350"/>
                      <a:pt x="217" y="351"/>
                      <a:pt x="216" y="352"/>
                    </a:cubicBezTo>
                    <a:cubicBezTo>
                      <a:pt x="212" y="353"/>
                      <a:pt x="211" y="349"/>
                      <a:pt x="210" y="346"/>
                    </a:cubicBezTo>
                    <a:cubicBezTo>
                      <a:pt x="210" y="344"/>
                      <a:pt x="208" y="342"/>
                      <a:pt x="208" y="340"/>
                    </a:cubicBezTo>
                    <a:cubicBezTo>
                      <a:pt x="207" y="336"/>
                      <a:pt x="205" y="334"/>
                      <a:pt x="204" y="332"/>
                    </a:cubicBezTo>
                    <a:cubicBezTo>
                      <a:pt x="202" y="332"/>
                      <a:pt x="201" y="331"/>
                      <a:pt x="199" y="330"/>
                    </a:cubicBezTo>
                    <a:cubicBezTo>
                      <a:pt x="198" y="329"/>
                      <a:pt x="198" y="330"/>
                      <a:pt x="196" y="332"/>
                    </a:cubicBezTo>
                    <a:cubicBezTo>
                      <a:pt x="194" y="336"/>
                      <a:pt x="194" y="332"/>
                      <a:pt x="193" y="332"/>
                    </a:cubicBezTo>
                    <a:cubicBezTo>
                      <a:pt x="191" y="331"/>
                      <a:pt x="188" y="331"/>
                      <a:pt x="187" y="330"/>
                    </a:cubicBezTo>
                    <a:cubicBezTo>
                      <a:pt x="186" y="330"/>
                      <a:pt x="182" y="330"/>
                      <a:pt x="182" y="328"/>
                    </a:cubicBezTo>
                    <a:cubicBezTo>
                      <a:pt x="182" y="327"/>
                      <a:pt x="183" y="326"/>
                      <a:pt x="183" y="325"/>
                    </a:cubicBezTo>
                    <a:cubicBezTo>
                      <a:pt x="183" y="324"/>
                      <a:pt x="182" y="322"/>
                      <a:pt x="182" y="321"/>
                    </a:cubicBezTo>
                    <a:cubicBezTo>
                      <a:pt x="183" y="319"/>
                      <a:pt x="182" y="318"/>
                      <a:pt x="183" y="316"/>
                    </a:cubicBezTo>
                    <a:cubicBezTo>
                      <a:pt x="183" y="314"/>
                      <a:pt x="181" y="314"/>
                      <a:pt x="182" y="312"/>
                    </a:cubicBezTo>
                    <a:cubicBezTo>
                      <a:pt x="180" y="312"/>
                      <a:pt x="180" y="309"/>
                      <a:pt x="179" y="307"/>
                    </a:cubicBezTo>
                    <a:cubicBezTo>
                      <a:pt x="177" y="305"/>
                      <a:pt x="183" y="304"/>
                      <a:pt x="181" y="302"/>
                    </a:cubicBezTo>
                    <a:cubicBezTo>
                      <a:pt x="177" y="300"/>
                      <a:pt x="179" y="298"/>
                      <a:pt x="180" y="295"/>
                    </a:cubicBezTo>
                    <a:cubicBezTo>
                      <a:pt x="180" y="294"/>
                      <a:pt x="182" y="292"/>
                      <a:pt x="181" y="291"/>
                    </a:cubicBezTo>
                    <a:cubicBezTo>
                      <a:pt x="180" y="290"/>
                      <a:pt x="181" y="289"/>
                      <a:pt x="182" y="287"/>
                    </a:cubicBezTo>
                    <a:cubicBezTo>
                      <a:pt x="183" y="282"/>
                      <a:pt x="182" y="282"/>
                      <a:pt x="181" y="279"/>
                    </a:cubicBezTo>
                    <a:cubicBezTo>
                      <a:pt x="179" y="277"/>
                      <a:pt x="179" y="273"/>
                      <a:pt x="178" y="274"/>
                    </a:cubicBezTo>
                    <a:cubicBezTo>
                      <a:pt x="176" y="275"/>
                      <a:pt x="173" y="272"/>
                      <a:pt x="172" y="269"/>
                    </a:cubicBezTo>
                    <a:cubicBezTo>
                      <a:pt x="172" y="268"/>
                      <a:pt x="171" y="266"/>
                      <a:pt x="171" y="264"/>
                    </a:cubicBezTo>
                    <a:cubicBezTo>
                      <a:pt x="171" y="263"/>
                      <a:pt x="172" y="261"/>
                      <a:pt x="172" y="259"/>
                    </a:cubicBezTo>
                    <a:cubicBezTo>
                      <a:pt x="169" y="260"/>
                      <a:pt x="165" y="260"/>
                      <a:pt x="162" y="260"/>
                    </a:cubicBezTo>
                    <a:cubicBezTo>
                      <a:pt x="160" y="259"/>
                      <a:pt x="155" y="260"/>
                      <a:pt x="153" y="258"/>
                    </a:cubicBezTo>
                    <a:cubicBezTo>
                      <a:pt x="152" y="257"/>
                      <a:pt x="152" y="253"/>
                      <a:pt x="152" y="252"/>
                    </a:cubicBezTo>
                    <a:cubicBezTo>
                      <a:pt x="151" y="249"/>
                      <a:pt x="148" y="247"/>
                      <a:pt x="148" y="245"/>
                    </a:cubicBezTo>
                    <a:cubicBezTo>
                      <a:pt x="149" y="245"/>
                      <a:pt x="150" y="245"/>
                      <a:pt x="151" y="245"/>
                    </a:cubicBezTo>
                    <a:cubicBezTo>
                      <a:pt x="150" y="242"/>
                      <a:pt x="149" y="238"/>
                      <a:pt x="148" y="236"/>
                    </a:cubicBezTo>
                    <a:cubicBezTo>
                      <a:pt x="148" y="235"/>
                      <a:pt x="148" y="234"/>
                      <a:pt x="148" y="233"/>
                    </a:cubicBezTo>
                    <a:cubicBezTo>
                      <a:pt x="148" y="232"/>
                      <a:pt x="148" y="231"/>
                      <a:pt x="147" y="230"/>
                    </a:cubicBezTo>
                    <a:cubicBezTo>
                      <a:pt x="144" y="227"/>
                      <a:pt x="140" y="226"/>
                      <a:pt x="139" y="226"/>
                    </a:cubicBezTo>
                    <a:cubicBezTo>
                      <a:pt x="133" y="227"/>
                      <a:pt x="135" y="226"/>
                      <a:pt x="133" y="226"/>
                    </a:cubicBezTo>
                    <a:cubicBezTo>
                      <a:pt x="132" y="226"/>
                      <a:pt x="130" y="223"/>
                      <a:pt x="129" y="222"/>
                    </a:cubicBezTo>
                    <a:cubicBezTo>
                      <a:pt x="128" y="221"/>
                      <a:pt x="128" y="222"/>
                      <a:pt x="127" y="222"/>
                    </a:cubicBezTo>
                    <a:cubicBezTo>
                      <a:pt x="126" y="222"/>
                      <a:pt x="124" y="220"/>
                      <a:pt x="124" y="220"/>
                    </a:cubicBezTo>
                    <a:cubicBezTo>
                      <a:pt x="123" y="220"/>
                      <a:pt x="122" y="220"/>
                      <a:pt x="122" y="219"/>
                    </a:cubicBezTo>
                    <a:cubicBezTo>
                      <a:pt x="120" y="219"/>
                      <a:pt x="120" y="217"/>
                      <a:pt x="119" y="216"/>
                    </a:cubicBezTo>
                    <a:cubicBezTo>
                      <a:pt x="118" y="215"/>
                      <a:pt x="118" y="215"/>
                      <a:pt x="117" y="216"/>
                    </a:cubicBezTo>
                    <a:cubicBezTo>
                      <a:pt x="116" y="217"/>
                      <a:pt x="115" y="215"/>
                      <a:pt x="114" y="214"/>
                    </a:cubicBezTo>
                    <a:cubicBezTo>
                      <a:pt x="111" y="213"/>
                      <a:pt x="111" y="215"/>
                      <a:pt x="108" y="214"/>
                    </a:cubicBezTo>
                    <a:cubicBezTo>
                      <a:pt x="105" y="213"/>
                      <a:pt x="105" y="213"/>
                      <a:pt x="103" y="211"/>
                    </a:cubicBezTo>
                    <a:cubicBezTo>
                      <a:pt x="103" y="210"/>
                      <a:pt x="100" y="208"/>
                      <a:pt x="99" y="208"/>
                    </a:cubicBezTo>
                    <a:cubicBezTo>
                      <a:pt x="98" y="208"/>
                      <a:pt x="98" y="206"/>
                      <a:pt x="97" y="205"/>
                    </a:cubicBezTo>
                    <a:cubicBezTo>
                      <a:pt x="97" y="205"/>
                      <a:pt x="96" y="205"/>
                      <a:pt x="96" y="204"/>
                    </a:cubicBezTo>
                    <a:cubicBezTo>
                      <a:pt x="96" y="202"/>
                      <a:pt x="93" y="200"/>
                      <a:pt x="93" y="198"/>
                    </a:cubicBezTo>
                    <a:cubicBezTo>
                      <a:pt x="93" y="197"/>
                      <a:pt x="94" y="196"/>
                      <a:pt x="94" y="195"/>
                    </a:cubicBezTo>
                    <a:cubicBezTo>
                      <a:pt x="94" y="194"/>
                      <a:pt x="93" y="194"/>
                      <a:pt x="93" y="193"/>
                    </a:cubicBezTo>
                    <a:cubicBezTo>
                      <a:pt x="92" y="192"/>
                      <a:pt x="92" y="191"/>
                      <a:pt x="92" y="190"/>
                    </a:cubicBezTo>
                    <a:cubicBezTo>
                      <a:pt x="92" y="189"/>
                      <a:pt x="93" y="188"/>
                      <a:pt x="93" y="187"/>
                    </a:cubicBezTo>
                    <a:cubicBezTo>
                      <a:pt x="93" y="185"/>
                      <a:pt x="94" y="181"/>
                      <a:pt x="92" y="180"/>
                    </a:cubicBezTo>
                    <a:cubicBezTo>
                      <a:pt x="91" y="180"/>
                      <a:pt x="91" y="182"/>
                      <a:pt x="90" y="181"/>
                    </a:cubicBezTo>
                    <a:cubicBezTo>
                      <a:pt x="88" y="181"/>
                      <a:pt x="87" y="181"/>
                      <a:pt x="85" y="182"/>
                    </a:cubicBezTo>
                    <a:cubicBezTo>
                      <a:pt x="83" y="182"/>
                      <a:pt x="79" y="182"/>
                      <a:pt x="78" y="184"/>
                    </a:cubicBezTo>
                    <a:cubicBezTo>
                      <a:pt x="75" y="187"/>
                      <a:pt x="75" y="188"/>
                      <a:pt x="72" y="188"/>
                    </a:cubicBezTo>
                    <a:cubicBezTo>
                      <a:pt x="71" y="188"/>
                      <a:pt x="69" y="190"/>
                      <a:pt x="69" y="191"/>
                    </a:cubicBezTo>
                    <a:cubicBezTo>
                      <a:pt x="69" y="192"/>
                      <a:pt x="67" y="192"/>
                      <a:pt x="66" y="192"/>
                    </a:cubicBezTo>
                    <a:cubicBezTo>
                      <a:pt x="65" y="192"/>
                      <a:pt x="64" y="193"/>
                      <a:pt x="63" y="194"/>
                    </a:cubicBezTo>
                    <a:cubicBezTo>
                      <a:pt x="63" y="195"/>
                      <a:pt x="62" y="196"/>
                      <a:pt x="60" y="197"/>
                    </a:cubicBezTo>
                    <a:cubicBezTo>
                      <a:pt x="60" y="197"/>
                      <a:pt x="57" y="198"/>
                      <a:pt x="58" y="196"/>
                    </a:cubicBezTo>
                    <a:cubicBezTo>
                      <a:pt x="58" y="196"/>
                      <a:pt x="56" y="196"/>
                      <a:pt x="55" y="196"/>
                    </a:cubicBezTo>
                    <a:cubicBezTo>
                      <a:pt x="52" y="196"/>
                      <a:pt x="48" y="195"/>
                      <a:pt x="45" y="195"/>
                    </a:cubicBezTo>
                    <a:cubicBezTo>
                      <a:pt x="44" y="195"/>
                      <a:pt x="42" y="197"/>
                      <a:pt x="41" y="196"/>
                    </a:cubicBezTo>
                    <a:cubicBezTo>
                      <a:pt x="40" y="196"/>
                      <a:pt x="39" y="195"/>
                      <a:pt x="38" y="195"/>
                    </a:cubicBezTo>
                    <a:cubicBezTo>
                      <a:pt x="37" y="192"/>
                      <a:pt x="37" y="188"/>
                      <a:pt x="37" y="184"/>
                    </a:cubicBezTo>
                    <a:cubicBezTo>
                      <a:pt x="37" y="183"/>
                      <a:pt x="37" y="182"/>
                      <a:pt x="38" y="181"/>
                    </a:cubicBezTo>
                    <a:cubicBezTo>
                      <a:pt x="38" y="180"/>
                      <a:pt x="38" y="180"/>
                      <a:pt x="37" y="179"/>
                    </a:cubicBezTo>
                    <a:cubicBezTo>
                      <a:pt x="37" y="178"/>
                      <a:pt x="38" y="178"/>
                      <a:pt x="38" y="177"/>
                    </a:cubicBezTo>
                    <a:cubicBezTo>
                      <a:pt x="36" y="177"/>
                      <a:pt x="33" y="181"/>
                      <a:pt x="31" y="183"/>
                    </a:cubicBezTo>
                    <a:cubicBezTo>
                      <a:pt x="29" y="185"/>
                      <a:pt x="24" y="184"/>
                      <a:pt x="21" y="184"/>
                    </a:cubicBezTo>
                    <a:cubicBezTo>
                      <a:pt x="21" y="182"/>
                      <a:pt x="20" y="179"/>
                      <a:pt x="18" y="178"/>
                    </a:cubicBezTo>
                    <a:cubicBezTo>
                      <a:pt x="16" y="176"/>
                      <a:pt x="12" y="178"/>
                      <a:pt x="10" y="176"/>
                    </a:cubicBezTo>
                    <a:cubicBezTo>
                      <a:pt x="13" y="172"/>
                      <a:pt x="12" y="171"/>
                      <a:pt x="9" y="168"/>
                    </a:cubicBezTo>
                    <a:cubicBezTo>
                      <a:pt x="8" y="167"/>
                      <a:pt x="8" y="167"/>
                      <a:pt x="7" y="166"/>
                    </a:cubicBezTo>
                    <a:cubicBezTo>
                      <a:pt x="7" y="165"/>
                      <a:pt x="6" y="165"/>
                      <a:pt x="6" y="164"/>
                    </a:cubicBezTo>
                    <a:cubicBezTo>
                      <a:pt x="4" y="162"/>
                      <a:pt x="5" y="160"/>
                      <a:pt x="2" y="159"/>
                    </a:cubicBezTo>
                    <a:cubicBezTo>
                      <a:pt x="5" y="158"/>
                      <a:pt x="1" y="155"/>
                      <a:pt x="0" y="154"/>
                    </a:cubicBezTo>
                  </a:path>
                </a:pathLst>
              </a:custGeom>
              <a:solidFill>
                <a:srgbClr val="B3B3B3"/>
              </a:solidFill>
              <a:ln w="3175">
                <a:solidFill>
                  <a:schemeClr val="tx1"/>
                </a:solidFill>
                <a:round/>
                <a:headEnd/>
                <a:tailEnd/>
              </a:ln>
            </p:spPr>
            <p:txBody>
              <a:bodyPr/>
              <a:lstStyle/>
              <a:p>
                <a:endParaRPr lang="en-GB" sz="2400" dirty="0"/>
              </a:p>
            </p:txBody>
          </p:sp>
          <p:sp>
            <p:nvSpPr>
              <p:cNvPr id="1759" name="Freeform 3788"/>
              <p:cNvSpPr>
                <a:spLocks/>
              </p:cNvSpPr>
              <p:nvPr/>
            </p:nvSpPr>
            <p:spPr bwMode="auto">
              <a:xfrm>
                <a:off x="2070" y="3083"/>
                <a:ext cx="1" cy="4"/>
              </a:xfrm>
              <a:custGeom>
                <a:avLst/>
                <a:gdLst>
                  <a:gd name="T0" fmla="*/ 0 w 1"/>
                  <a:gd name="T1" fmla="*/ 3 h 3"/>
                  <a:gd name="T2" fmla="*/ 1 w 1"/>
                  <a:gd name="T3" fmla="*/ 4 h 3"/>
                  <a:gd name="T4" fmla="*/ 1 w 1"/>
                  <a:gd name="T5" fmla="*/ 0 h 3"/>
                  <a:gd name="T6" fmla="*/ 0 w 1"/>
                  <a:gd name="T7" fmla="*/ 3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3">
                    <a:moveTo>
                      <a:pt x="0" y="2"/>
                    </a:moveTo>
                    <a:cubicBezTo>
                      <a:pt x="1" y="3"/>
                      <a:pt x="1" y="3"/>
                      <a:pt x="1" y="3"/>
                    </a:cubicBezTo>
                    <a:cubicBezTo>
                      <a:pt x="1" y="2"/>
                      <a:pt x="1" y="1"/>
                      <a:pt x="1" y="0"/>
                    </a:cubicBezTo>
                    <a:cubicBezTo>
                      <a:pt x="0" y="1"/>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1760" name="Freeform 3789"/>
              <p:cNvSpPr>
                <a:spLocks/>
              </p:cNvSpPr>
              <p:nvPr/>
            </p:nvSpPr>
            <p:spPr bwMode="auto">
              <a:xfrm>
                <a:off x="2072" y="3103"/>
                <a:ext cx="4" cy="7"/>
              </a:xfrm>
              <a:custGeom>
                <a:avLst/>
                <a:gdLst>
                  <a:gd name="T0" fmla="*/ 1 w 3"/>
                  <a:gd name="T1" fmla="*/ 7 h 5"/>
                  <a:gd name="T2" fmla="*/ 3 w 3"/>
                  <a:gd name="T3" fmla="*/ 0 h 5"/>
                  <a:gd name="T4" fmla="*/ 1 w 3"/>
                  <a:gd name="T5" fmla="*/ 7 h 5"/>
                  <a:gd name="T6" fmla="*/ 0 60000 65536"/>
                  <a:gd name="T7" fmla="*/ 0 60000 65536"/>
                  <a:gd name="T8" fmla="*/ 0 60000 65536"/>
                </a:gdLst>
                <a:ahLst/>
                <a:cxnLst>
                  <a:cxn ang="T6">
                    <a:pos x="T0" y="T1"/>
                  </a:cxn>
                  <a:cxn ang="T7">
                    <a:pos x="T2" y="T3"/>
                  </a:cxn>
                  <a:cxn ang="T8">
                    <a:pos x="T4" y="T5"/>
                  </a:cxn>
                </a:cxnLst>
                <a:rect l="0" t="0" r="r" b="b"/>
                <a:pathLst>
                  <a:path w="3" h="5">
                    <a:moveTo>
                      <a:pt x="1" y="5"/>
                    </a:moveTo>
                    <a:cubicBezTo>
                      <a:pt x="2" y="3"/>
                      <a:pt x="3" y="1"/>
                      <a:pt x="2" y="0"/>
                    </a:cubicBezTo>
                    <a:cubicBezTo>
                      <a:pt x="0" y="0"/>
                      <a:pt x="1" y="3"/>
                      <a:pt x="1" y="5"/>
                    </a:cubicBezTo>
                  </a:path>
                </a:pathLst>
              </a:custGeom>
              <a:solidFill>
                <a:srgbClr val="B3B3B3"/>
              </a:solidFill>
              <a:ln w="3175">
                <a:solidFill>
                  <a:schemeClr val="tx1"/>
                </a:solidFill>
                <a:round/>
                <a:headEnd/>
                <a:tailEnd/>
              </a:ln>
            </p:spPr>
            <p:txBody>
              <a:bodyPr/>
              <a:lstStyle/>
              <a:p>
                <a:endParaRPr lang="en-GB" sz="2400" dirty="0"/>
              </a:p>
            </p:txBody>
          </p:sp>
          <p:sp>
            <p:nvSpPr>
              <p:cNvPr id="1761" name="Freeform 3790"/>
              <p:cNvSpPr>
                <a:spLocks/>
              </p:cNvSpPr>
              <p:nvPr/>
            </p:nvSpPr>
            <p:spPr bwMode="auto">
              <a:xfrm>
                <a:off x="2109" y="3045"/>
                <a:ext cx="3" cy="3"/>
              </a:xfrm>
              <a:custGeom>
                <a:avLst/>
                <a:gdLst>
                  <a:gd name="T0" fmla="*/ 3 w 2"/>
                  <a:gd name="T1" fmla="*/ 3 h 2"/>
                  <a:gd name="T2" fmla="*/ 3 w 2"/>
                  <a:gd name="T3" fmla="*/ 0 h 2"/>
                  <a:gd name="T4" fmla="*/ 0 w 2"/>
                  <a:gd name="T5" fmla="*/ 3 h 2"/>
                  <a:gd name="T6" fmla="*/ 3 w 2"/>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2"/>
                    </a:moveTo>
                    <a:cubicBezTo>
                      <a:pt x="2" y="2"/>
                      <a:pt x="1" y="1"/>
                      <a:pt x="2" y="0"/>
                    </a:cubicBezTo>
                    <a:cubicBezTo>
                      <a:pt x="0" y="0"/>
                      <a:pt x="0" y="1"/>
                      <a:pt x="0" y="2"/>
                    </a:cubicBezTo>
                    <a:cubicBezTo>
                      <a:pt x="1" y="2"/>
                      <a:pt x="1" y="2"/>
                      <a:pt x="2" y="2"/>
                    </a:cubicBezTo>
                  </a:path>
                </a:pathLst>
              </a:custGeom>
              <a:solidFill>
                <a:srgbClr val="B3B3B3"/>
              </a:solidFill>
              <a:ln w="3175">
                <a:solidFill>
                  <a:schemeClr val="tx1"/>
                </a:solidFill>
                <a:round/>
                <a:headEnd/>
                <a:tailEnd/>
              </a:ln>
            </p:spPr>
            <p:txBody>
              <a:bodyPr/>
              <a:lstStyle/>
              <a:p>
                <a:endParaRPr lang="en-GB" sz="2400" dirty="0"/>
              </a:p>
            </p:txBody>
          </p:sp>
          <p:sp>
            <p:nvSpPr>
              <p:cNvPr id="1762" name="Freeform 3791"/>
              <p:cNvSpPr>
                <a:spLocks/>
              </p:cNvSpPr>
              <p:nvPr/>
            </p:nvSpPr>
            <p:spPr bwMode="auto">
              <a:xfrm>
                <a:off x="2122" y="3033"/>
                <a:ext cx="4" cy="3"/>
              </a:xfrm>
              <a:custGeom>
                <a:avLst/>
                <a:gdLst>
                  <a:gd name="T0" fmla="*/ 1 w 3"/>
                  <a:gd name="T1" fmla="*/ 3 h 2"/>
                  <a:gd name="T2" fmla="*/ 4 w 3"/>
                  <a:gd name="T3" fmla="*/ 2 h 2"/>
                  <a:gd name="T4" fmla="*/ 1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1" y="2"/>
                    </a:moveTo>
                    <a:cubicBezTo>
                      <a:pt x="1" y="2"/>
                      <a:pt x="2" y="2"/>
                      <a:pt x="3" y="1"/>
                    </a:cubicBezTo>
                    <a:cubicBezTo>
                      <a:pt x="2" y="0"/>
                      <a:pt x="0" y="1"/>
                      <a:pt x="1" y="2"/>
                    </a:cubicBezTo>
                  </a:path>
                </a:pathLst>
              </a:custGeom>
              <a:solidFill>
                <a:srgbClr val="B3B3B3"/>
              </a:solidFill>
              <a:ln w="3175">
                <a:solidFill>
                  <a:schemeClr val="tx1"/>
                </a:solidFill>
                <a:round/>
                <a:headEnd/>
                <a:tailEnd/>
              </a:ln>
            </p:spPr>
            <p:txBody>
              <a:bodyPr/>
              <a:lstStyle/>
              <a:p>
                <a:endParaRPr lang="en-GB" sz="2400" dirty="0"/>
              </a:p>
            </p:txBody>
          </p:sp>
          <p:sp>
            <p:nvSpPr>
              <p:cNvPr id="1763" name="Freeform 3792"/>
              <p:cNvSpPr>
                <a:spLocks/>
              </p:cNvSpPr>
              <p:nvPr/>
            </p:nvSpPr>
            <p:spPr bwMode="auto">
              <a:xfrm>
                <a:off x="2188" y="2872"/>
                <a:ext cx="3" cy="4"/>
              </a:xfrm>
              <a:custGeom>
                <a:avLst/>
                <a:gdLst>
                  <a:gd name="T0" fmla="*/ 0 w 2"/>
                  <a:gd name="T1" fmla="*/ 4 h 3"/>
                  <a:gd name="T2" fmla="*/ 2 w 2"/>
                  <a:gd name="T3" fmla="*/ 0 h 3"/>
                  <a:gd name="T4" fmla="*/ 0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0" y="3"/>
                    </a:moveTo>
                    <a:cubicBezTo>
                      <a:pt x="1" y="3"/>
                      <a:pt x="2" y="2"/>
                      <a:pt x="1" y="0"/>
                    </a:cubicBezTo>
                    <a:cubicBezTo>
                      <a:pt x="1" y="2"/>
                      <a:pt x="0" y="2"/>
                      <a:pt x="0" y="3"/>
                    </a:cubicBezTo>
                  </a:path>
                </a:pathLst>
              </a:custGeom>
              <a:solidFill>
                <a:srgbClr val="B3B3B3"/>
              </a:solidFill>
              <a:ln w="3175">
                <a:solidFill>
                  <a:schemeClr val="tx1"/>
                </a:solidFill>
                <a:round/>
                <a:headEnd/>
                <a:tailEnd/>
              </a:ln>
            </p:spPr>
            <p:txBody>
              <a:bodyPr/>
              <a:lstStyle/>
              <a:p>
                <a:endParaRPr lang="en-GB" sz="2400" dirty="0"/>
              </a:p>
            </p:txBody>
          </p:sp>
          <p:sp>
            <p:nvSpPr>
              <p:cNvPr id="1764" name="Freeform 3793"/>
              <p:cNvSpPr>
                <a:spLocks/>
              </p:cNvSpPr>
              <p:nvPr/>
            </p:nvSpPr>
            <p:spPr bwMode="auto">
              <a:xfrm>
                <a:off x="2546" y="2547"/>
                <a:ext cx="5" cy="3"/>
              </a:xfrm>
              <a:custGeom>
                <a:avLst/>
                <a:gdLst>
                  <a:gd name="T0" fmla="*/ 0 w 4"/>
                  <a:gd name="T1" fmla="*/ 0 h 2"/>
                  <a:gd name="T2" fmla="*/ 0 w 4"/>
                  <a:gd name="T3" fmla="*/ 2 h 2"/>
                  <a:gd name="T4" fmla="*/ 5 w 4"/>
                  <a:gd name="T5" fmla="*/ 3 h 2"/>
                  <a:gd name="T6" fmla="*/ 5 w 4"/>
                  <a:gd name="T7" fmla="*/ 2 h 2"/>
                  <a:gd name="T8" fmla="*/ 0 w 4"/>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
                    <a:moveTo>
                      <a:pt x="0" y="0"/>
                    </a:moveTo>
                    <a:cubicBezTo>
                      <a:pt x="0" y="1"/>
                      <a:pt x="0" y="1"/>
                      <a:pt x="0" y="1"/>
                    </a:cubicBezTo>
                    <a:cubicBezTo>
                      <a:pt x="1" y="2"/>
                      <a:pt x="2" y="2"/>
                      <a:pt x="4" y="2"/>
                    </a:cubicBezTo>
                    <a:cubicBezTo>
                      <a:pt x="4" y="2"/>
                      <a:pt x="4" y="1"/>
                      <a:pt x="4" y="1"/>
                    </a:cubicBezTo>
                    <a:cubicBezTo>
                      <a:pt x="3"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765" name="Freeform 3794"/>
              <p:cNvSpPr>
                <a:spLocks/>
              </p:cNvSpPr>
              <p:nvPr/>
            </p:nvSpPr>
            <p:spPr bwMode="auto">
              <a:xfrm>
                <a:off x="2539" y="2509"/>
                <a:ext cx="44" cy="50"/>
              </a:xfrm>
              <a:custGeom>
                <a:avLst/>
                <a:gdLst>
                  <a:gd name="T0" fmla="*/ 1 w 33"/>
                  <a:gd name="T1" fmla="*/ 16 h 38"/>
                  <a:gd name="T2" fmla="*/ 5 w 33"/>
                  <a:gd name="T3" fmla="*/ 16 h 38"/>
                  <a:gd name="T4" fmla="*/ 8 w 33"/>
                  <a:gd name="T5" fmla="*/ 12 h 38"/>
                  <a:gd name="T6" fmla="*/ 12 w 33"/>
                  <a:gd name="T7" fmla="*/ 5 h 38"/>
                  <a:gd name="T8" fmla="*/ 20 w 33"/>
                  <a:gd name="T9" fmla="*/ 1 h 38"/>
                  <a:gd name="T10" fmla="*/ 31 w 33"/>
                  <a:gd name="T11" fmla="*/ 1 h 38"/>
                  <a:gd name="T12" fmla="*/ 36 w 33"/>
                  <a:gd name="T13" fmla="*/ 8 h 38"/>
                  <a:gd name="T14" fmla="*/ 37 w 33"/>
                  <a:gd name="T15" fmla="*/ 12 h 38"/>
                  <a:gd name="T16" fmla="*/ 37 w 33"/>
                  <a:gd name="T17" fmla="*/ 14 h 38"/>
                  <a:gd name="T18" fmla="*/ 40 w 33"/>
                  <a:gd name="T19" fmla="*/ 17 h 38"/>
                  <a:gd name="T20" fmla="*/ 40 w 33"/>
                  <a:gd name="T21" fmla="*/ 21 h 38"/>
                  <a:gd name="T22" fmla="*/ 37 w 33"/>
                  <a:gd name="T23" fmla="*/ 29 h 38"/>
                  <a:gd name="T24" fmla="*/ 41 w 33"/>
                  <a:gd name="T25" fmla="*/ 26 h 38"/>
                  <a:gd name="T26" fmla="*/ 43 w 33"/>
                  <a:gd name="T27" fmla="*/ 29 h 38"/>
                  <a:gd name="T28" fmla="*/ 39 w 33"/>
                  <a:gd name="T29" fmla="*/ 33 h 38"/>
                  <a:gd name="T30" fmla="*/ 36 w 33"/>
                  <a:gd name="T31" fmla="*/ 38 h 38"/>
                  <a:gd name="T32" fmla="*/ 32 w 33"/>
                  <a:gd name="T33" fmla="*/ 43 h 38"/>
                  <a:gd name="T34" fmla="*/ 27 w 33"/>
                  <a:gd name="T35" fmla="*/ 50 h 38"/>
                  <a:gd name="T36" fmla="*/ 12 w 33"/>
                  <a:gd name="T37" fmla="*/ 42 h 38"/>
                  <a:gd name="T38" fmla="*/ 12 w 33"/>
                  <a:gd name="T39" fmla="*/ 41 h 38"/>
                  <a:gd name="T40" fmla="*/ 16 w 33"/>
                  <a:gd name="T41" fmla="*/ 39 h 38"/>
                  <a:gd name="T42" fmla="*/ 12 w 33"/>
                  <a:gd name="T43" fmla="*/ 36 h 38"/>
                  <a:gd name="T44" fmla="*/ 8 w 33"/>
                  <a:gd name="T45" fmla="*/ 36 h 38"/>
                  <a:gd name="T46" fmla="*/ 5 w 33"/>
                  <a:gd name="T47" fmla="*/ 29 h 38"/>
                  <a:gd name="T48" fmla="*/ 1 w 33"/>
                  <a:gd name="T49" fmla="*/ 25 h 38"/>
                  <a:gd name="T50" fmla="*/ 4 w 33"/>
                  <a:gd name="T51" fmla="*/ 26 h 38"/>
                  <a:gd name="T52" fmla="*/ 7 w 33"/>
                  <a:gd name="T53" fmla="*/ 24 h 38"/>
                  <a:gd name="T54" fmla="*/ 7 w 33"/>
                  <a:gd name="T55" fmla="*/ 22 h 38"/>
                  <a:gd name="T56" fmla="*/ 3 w 33"/>
                  <a:gd name="T57" fmla="*/ 22 h 38"/>
                  <a:gd name="T58" fmla="*/ 3 w 33"/>
                  <a:gd name="T59" fmla="*/ 24 h 38"/>
                  <a:gd name="T60" fmla="*/ 5 w 33"/>
                  <a:gd name="T61" fmla="*/ 20 h 38"/>
                  <a:gd name="T62" fmla="*/ 1 w 33"/>
                  <a:gd name="T63" fmla="*/ 16 h 3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3" h="38">
                    <a:moveTo>
                      <a:pt x="1" y="12"/>
                    </a:moveTo>
                    <a:cubicBezTo>
                      <a:pt x="2" y="12"/>
                      <a:pt x="3" y="12"/>
                      <a:pt x="4" y="12"/>
                    </a:cubicBezTo>
                    <a:cubicBezTo>
                      <a:pt x="5" y="11"/>
                      <a:pt x="4" y="10"/>
                      <a:pt x="6" y="9"/>
                    </a:cubicBezTo>
                    <a:cubicBezTo>
                      <a:pt x="7" y="9"/>
                      <a:pt x="9" y="5"/>
                      <a:pt x="9" y="4"/>
                    </a:cubicBezTo>
                    <a:cubicBezTo>
                      <a:pt x="10" y="1"/>
                      <a:pt x="13" y="3"/>
                      <a:pt x="15" y="1"/>
                    </a:cubicBezTo>
                    <a:cubicBezTo>
                      <a:pt x="17" y="0"/>
                      <a:pt x="22" y="0"/>
                      <a:pt x="23" y="1"/>
                    </a:cubicBezTo>
                    <a:cubicBezTo>
                      <a:pt x="25" y="3"/>
                      <a:pt x="26" y="5"/>
                      <a:pt x="27" y="6"/>
                    </a:cubicBezTo>
                    <a:cubicBezTo>
                      <a:pt x="27" y="7"/>
                      <a:pt x="28" y="8"/>
                      <a:pt x="28" y="9"/>
                    </a:cubicBezTo>
                    <a:cubicBezTo>
                      <a:pt x="29" y="10"/>
                      <a:pt x="28" y="11"/>
                      <a:pt x="28" y="11"/>
                    </a:cubicBezTo>
                    <a:cubicBezTo>
                      <a:pt x="29" y="12"/>
                      <a:pt x="30" y="12"/>
                      <a:pt x="30" y="13"/>
                    </a:cubicBezTo>
                    <a:cubicBezTo>
                      <a:pt x="30" y="14"/>
                      <a:pt x="29" y="15"/>
                      <a:pt x="30" y="16"/>
                    </a:cubicBezTo>
                    <a:cubicBezTo>
                      <a:pt x="31" y="17"/>
                      <a:pt x="28" y="20"/>
                      <a:pt x="28" y="22"/>
                    </a:cubicBezTo>
                    <a:cubicBezTo>
                      <a:pt x="28" y="21"/>
                      <a:pt x="31" y="20"/>
                      <a:pt x="31" y="20"/>
                    </a:cubicBezTo>
                    <a:cubicBezTo>
                      <a:pt x="33" y="18"/>
                      <a:pt x="33" y="20"/>
                      <a:pt x="32" y="22"/>
                    </a:cubicBezTo>
                    <a:cubicBezTo>
                      <a:pt x="32" y="23"/>
                      <a:pt x="29" y="23"/>
                      <a:pt x="29" y="25"/>
                    </a:cubicBezTo>
                    <a:cubicBezTo>
                      <a:pt x="29" y="28"/>
                      <a:pt x="29" y="28"/>
                      <a:pt x="27" y="29"/>
                    </a:cubicBezTo>
                    <a:cubicBezTo>
                      <a:pt x="26" y="30"/>
                      <a:pt x="25" y="31"/>
                      <a:pt x="24" y="33"/>
                    </a:cubicBezTo>
                    <a:cubicBezTo>
                      <a:pt x="22" y="34"/>
                      <a:pt x="21" y="38"/>
                      <a:pt x="20" y="38"/>
                    </a:cubicBezTo>
                    <a:cubicBezTo>
                      <a:pt x="19" y="37"/>
                      <a:pt x="11" y="33"/>
                      <a:pt x="9" y="32"/>
                    </a:cubicBezTo>
                    <a:cubicBezTo>
                      <a:pt x="12" y="33"/>
                      <a:pt x="10" y="31"/>
                      <a:pt x="9" y="31"/>
                    </a:cubicBezTo>
                    <a:cubicBezTo>
                      <a:pt x="10" y="30"/>
                      <a:pt x="11" y="30"/>
                      <a:pt x="12" y="30"/>
                    </a:cubicBezTo>
                    <a:cubicBezTo>
                      <a:pt x="10" y="30"/>
                      <a:pt x="8" y="30"/>
                      <a:pt x="9" y="27"/>
                    </a:cubicBezTo>
                    <a:cubicBezTo>
                      <a:pt x="8" y="30"/>
                      <a:pt x="7" y="27"/>
                      <a:pt x="6" y="27"/>
                    </a:cubicBezTo>
                    <a:cubicBezTo>
                      <a:pt x="5" y="27"/>
                      <a:pt x="4" y="22"/>
                      <a:pt x="4" y="22"/>
                    </a:cubicBezTo>
                    <a:cubicBezTo>
                      <a:pt x="3" y="22"/>
                      <a:pt x="0" y="21"/>
                      <a:pt x="1" y="19"/>
                    </a:cubicBezTo>
                    <a:cubicBezTo>
                      <a:pt x="2" y="19"/>
                      <a:pt x="3" y="20"/>
                      <a:pt x="3" y="20"/>
                    </a:cubicBezTo>
                    <a:cubicBezTo>
                      <a:pt x="2" y="19"/>
                      <a:pt x="4" y="18"/>
                      <a:pt x="5" y="18"/>
                    </a:cubicBezTo>
                    <a:cubicBezTo>
                      <a:pt x="5" y="17"/>
                      <a:pt x="5" y="18"/>
                      <a:pt x="5" y="17"/>
                    </a:cubicBezTo>
                    <a:cubicBezTo>
                      <a:pt x="4" y="19"/>
                      <a:pt x="3" y="18"/>
                      <a:pt x="2" y="17"/>
                    </a:cubicBezTo>
                    <a:cubicBezTo>
                      <a:pt x="2" y="17"/>
                      <a:pt x="2" y="18"/>
                      <a:pt x="2" y="18"/>
                    </a:cubicBezTo>
                    <a:cubicBezTo>
                      <a:pt x="1" y="16"/>
                      <a:pt x="2" y="15"/>
                      <a:pt x="4" y="15"/>
                    </a:cubicBezTo>
                    <a:cubicBezTo>
                      <a:pt x="3" y="14"/>
                      <a:pt x="1" y="14"/>
                      <a:pt x="1" y="12"/>
                    </a:cubicBezTo>
                  </a:path>
                </a:pathLst>
              </a:custGeom>
              <a:solidFill>
                <a:srgbClr val="B3B3B3"/>
              </a:solidFill>
              <a:ln w="3175">
                <a:solidFill>
                  <a:schemeClr val="tx1"/>
                </a:solidFill>
                <a:round/>
                <a:headEnd/>
                <a:tailEnd/>
              </a:ln>
            </p:spPr>
            <p:txBody>
              <a:bodyPr/>
              <a:lstStyle/>
              <a:p>
                <a:endParaRPr lang="en-GB" sz="2400" dirty="0"/>
              </a:p>
            </p:txBody>
          </p:sp>
          <p:sp>
            <p:nvSpPr>
              <p:cNvPr id="1766" name="Freeform 3795"/>
              <p:cNvSpPr>
                <a:spLocks/>
              </p:cNvSpPr>
              <p:nvPr/>
            </p:nvSpPr>
            <p:spPr bwMode="auto">
              <a:xfrm>
                <a:off x="2556" y="2273"/>
                <a:ext cx="231" cy="235"/>
              </a:xfrm>
              <a:custGeom>
                <a:avLst/>
                <a:gdLst>
                  <a:gd name="T0" fmla="*/ 7 w 175"/>
                  <a:gd name="T1" fmla="*/ 160 h 178"/>
                  <a:gd name="T2" fmla="*/ 20 w 175"/>
                  <a:gd name="T3" fmla="*/ 157 h 178"/>
                  <a:gd name="T4" fmla="*/ 40 w 175"/>
                  <a:gd name="T5" fmla="*/ 148 h 178"/>
                  <a:gd name="T6" fmla="*/ 83 w 175"/>
                  <a:gd name="T7" fmla="*/ 151 h 178"/>
                  <a:gd name="T8" fmla="*/ 95 w 175"/>
                  <a:gd name="T9" fmla="*/ 144 h 178"/>
                  <a:gd name="T10" fmla="*/ 92 w 175"/>
                  <a:gd name="T11" fmla="*/ 128 h 178"/>
                  <a:gd name="T12" fmla="*/ 107 w 175"/>
                  <a:gd name="T13" fmla="*/ 0 h 178"/>
                  <a:gd name="T14" fmla="*/ 187 w 175"/>
                  <a:gd name="T15" fmla="*/ 65 h 178"/>
                  <a:gd name="T16" fmla="*/ 193 w 175"/>
                  <a:gd name="T17" fmla="*/ 69 h 178"/>
                  <a:gd name="T18" fmla="*/ 199 w 175"/>
                  <a:gd name="T19" fmla="*/ 75 h 178"/>
                  <a:gd name="T20" fmla="*/ 206 w 175"/>
                  <a:gd name="T21" fmla="*/ 79 h 178"/>
                  <a:gd name="T22" fmla="*/ 215 w 175"/>
                  <a:gd name="T23" fmla="*/ 90 h 178"/>
                  <a:gd name="T24" fmla="*/ 230 w 175"/>
                  <a:gd name="T25" fmla="*/ 92 h 178"/>
                  <a:gd name="T26" fmla="*/ 228 w 175"/>
                  <a:gd name="T27" fmla="*/ 135 h 178"/>
                  <a:gd name="T28" fmla="*/ 224 w 175"/>
                  <a:gd name="T29" fmla="*/ 147 h 178"/>
                  <a:gd name="T30" fmla="*/ 218 w 175"/>
                  <a:gd name="T31" fmla="*/ 152 h 178"/>
                  <a:gd name="T32" fmla="*/ 194 w 175"/>
                  <a:gd name="T33" fmla="*/ 153 h 178"/>
                  <a:gd name="T34" fmla="*/ 180 w 175"/>
                  <a:gd name="T35" fmla="*/ 158 h 178"/>
                  <a:gd name="T36" fmla="*/ 173 w 175"/>
                  <a:gd name="T37" fmla="*/ 160 h 178"/>
                  <a:gd name="T38" fmla="*/ 165 w 175"/>
                  <a:gd name="T39" fmla="*/ 158 h 178"/>
                  <a:gd name="T40" fmla="*/ 150 w 175"/>
                  <a:gd name="T41" fmla="*/ 164 h 178"/>
                  <a:gd name="T42" fmla="*/ 140 w 175"/>
                  <a:gd name="T43" fmla="*/ 172 h 178"/>
                  <a:gd name="T44" fmla="*/ 131 w 175"/>
                  <a:gd name="T45" fmla="*/ 176 h 178"/>
                  <a:gd name="T46" fmla="*/ 124 w 175"/>
                  <a:gd name="T47" fmla="*/ 178 h 178"/>
                  <a:gd name="T48" fmla="*/ 121 w 175"/>
                  <a:gd name="T49" fmla="*/ 187 h 178"/>
                  <a:gd name="T50" fmla="*/ 111 w 175"/>
                  <a:gd name="T51" fmla="*/ 189 h 178"/>
                  <a:gd name="T52" fmla="*/ 108 w 175"/>
                  <a:gd name="T53" fmla="*/ 195 h 178"/>
                  <a:gd name="T54" fmla="*/ 99 w 175"/>
                  <a:gd name="T55" fmla="*/ 206 h 178"/>
                  <a:gd name="T56" fmla="*/ 96 w 175"/>
                  <a:gd name="T57" fmla="*/ 213 h 178"/>
                  <a:gd name="T58" fmla="*/ 94 w 175"/>
                  <a:gd name="T59" fmla="*/ 220 h 178"/>
                  <a:gd name="T60" fmla="*/ 88 w 175"/>
                  <a:gd name="T61" fmla="*/ 231 h 178"/>
                  <a:gd name="T62" fmla="*/ 83 w 175"/>
                  <a:gd name="T63" fmla="*/ 226 h 178"/>
                  <a:gd name="T64" fmla="*/ 77 w 175"/>
                  <a:gd name="T65" fmla="*/ 227 h 178"/>
                  <a:gd name="T66" fmla="*/ 73 w 175"/>
                  <a:gd name="T67" fmla="*/ 235 h 178"/>
                  <a:gd name="T68" fmla="*/ 62 w 175"/>
                  <a:gd name="T69" fmla="*/ 231 h 178"/>
                  <a:gd name="T70" fmla="*/ 54 w 175"/>
                  <a:gd name="T71" fmla="*/ 228 h 178"/>
                  <a:gd name="T72" fmla="*/ 49 w 175"/>
                  <a:gd name="T73" fmla="*/ 222 h 178"/>
                  <a:gd name="T74" fmla="*/ 49 w 175"/>
                  <a:gd name="T75" fmla="*/ 211 h 178"/>
                  <a:gd name="T76" fmla="*/ 45 w 175"/>
                  <a:gd name="T77" fmla="*/ 203 h 178"/>
                  <a:gd name="T78" fmla="*/ 40 w 175"/>
                  <a:gd name="T79" fmla="*/ 198 h 178"/>
                  <a:gd name="T80" fmla="*/ 34 w 175"/>
                  <a:gd name="T81" fmla="*/ 205 h 178"/>
                  <a:gd name="T82" fmla="*/ 24 w 175"/>
                  <a:gd name="T83" fmla="*/ 205 h 178"/>
                  <a:gd name="T84" fmla="*/ 11 w 175"/>
                  <a:gd name="T85" fmla="*/ 203 h 178"/>
                  <a:gd name="T86" fmla="*/ 12 w 175"/>
                  <a:gd name="T87" fmla="*/ 191 h 178"/>
                  <a:gd name="T88" fmla="*/ 3 w 175"/>
                  <a:gd name="T89" fmla="*/ 180 h 178"/>
                  <a:gd name="T90" fmla="*/ 1 w 175"/>
                  <a:gd name="T91" fmla="*/ 169 h 178"/>
                  <a:gd name="T92" fmla="*/ 0 w 175"/>
                  <a:gd name="T93" fmla="*/ 162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75" h="178">
                    <a:moveTo>
                      <a:pt x="0" y="123"/>
                    </a:moveTo>
                    <a:cubicBezTo>
                      <a:pt x="2" y="122"/>
                      <a:pt x="3" y="123"/>
                      <a:pt x="5" y="121"/>
                    </a:cubicBezTo>
                    <a:cubicBezTo>
                      <a:pt x="6" y="120"/>
                      <a:pt x="5" y="116"/>
                      <a:pt x="6" y="114"/>
                    </a:cubicBezTo>
                    <a:cubicBezTo>
                      <a:pt x="7" y="109"/>
                      <a:pt x="14" y="117"/>
                      <a:pt x="15" y="119"/>
                    </a:cubicBezTo>
                    <a:cubicBezTo>
                      <a:pt x="16" y="115"/>
                      <a:pt x="18" y="113"/>
                      <a:pt x="22" y="115"/>
                    </a:cubicBezTo>
                    <a:cubicBezTo>
                      <a:pt x="24" y="116"/>
                      <a:pt x="30" y="116"/>
                      <a:pt x="30" y="112"/>
                    </a:cubicBezTo>
                    <a:cubicBezTo>
                      <a:pt x="32" y="116"/>
                      <a:pt x="39" y="114"/>
                      <a:pt x="42" y="114"/>
                    </a:cubicBezTo>
                    <a:cubicBezTo>
                      <a:pt x="49" y="113"/>
                      <a:pt x="56" y="114"/>
                      <a:pt x="63" y="114"/>
                    </a:cubicBezTo>
                    <a:cubicBezTo>
                      <a:pt x="65" y="114"/>
                      <a:pt x="68" y="113"/>
                      <a:pt x="71" y="114"/>
                    </a:cubicBezTo>
                    <a:cubicBezTo>
                      <a:pt x="73" y="114"/>
                      <a:pt x="72" y="111"/>
                      <a:pt x="72" y="109"/>
                    </a:cubicBezTo>
                    <a:cubicBezTo>
                      <a:pt x="72" y="108"/>
                      <a:pt x="74" y="104"/>
                      <a:pt x="72" y="103"/>
                    </a:cubicBezTo>
                    <a:cubicBezTo>
                      <a:pt x="69" y="101"/>
                      <a:pt x="70" y="100"/>
                      <a:pt x="70" y="97"/>
                    </a:cubicBezTo>
                    <a:cubicBezTo>
                      <a:pt x="63" y="0"/>
                      <a:pt x="63" y="0"/>
                      <a:pt x="63" y="0"/>
                    </a:cubicBezTo>
                    <a:cubicBezTo>
                      <a:pt x="81" y="0"/>
                      <a:pt x="81" y="0"/>
                      <a:pt x="81" y="0"/>
                    </a:cubicBezTo>
                    <a:cubicBezTo>
                      <a:pt x="100" y="14"/>
                      <a:pt x="118" y="28"/>
                      <a:pt x="136" y="42"/>
                    </a:cubicBezTo>
                    <a:cubicBezTo>
                      <a:pt x="138" y="44"/>
                      <a:pt x="142" y="45"/>
                      <a:pt x="142" y="49"/>
                    </a:cubicBezTo>
                    <a:cubicBezTo>
                      <a:pt x="142" y="50"/>
                      <a:pt x="142" y="51"/>
                      <a:pt x="143" y="51"/>
                    </a:cubicBezTo>
                    <a:cubicBezTo>
                      <a:pt x="144" y="52"/>
                      <a:pt x="145" y="52"/>
                      <a:pt x="146" y="52"/>
                    </a:cubicBezTo>
                    <a:cubicBezTo>
                      <a:pt x="147" y="53"/>
                      <a:pt x="147" y="55"/>
                      <a:pt x="148" y="56"/>
                    </a:cubicBezTo>
                    <a:cubicBezTo>
                      <a:pt x="149" y="57"/>
                      <a:pt x="150" y="57"/>
                      <a:pt x="151" y="57"/>
                    </a:cubicBezTo>
                    <a:cubicBezTo>
                      <a:pt x="152" y="57"/>
                      <a:pt x="152" y="56"/>
                      <a:pt x="153" y="57"/>
                    </a:cubicBezTo>
                    <a:cubicBezTo>
                      <a:pt x="154" y="58"/>
                      <a:pt x="155" y="59"/>
                      <a:pt x="156" y="60"/>
                    </a:cubicBezTo>
                    <a:cubicBezTo>
                      <a:pt x="158" y="60"/>
                      <a:pt x="161" y="60"/>
                      <a:pt x="163" y="62"/>
                    </a:cubicBezTo>
                    <a:cubicBezTo>
                      <a:pt x="164" y="62"/>
                      <a:pt x="164" y="66"/>
                      <a:pt x="163" y="68"/>
                    </a:cubicBezTo>
                    <a:cubicBezTo>
                      <a:pt x="162" y="69"/>
                      <a:pt x="161" y="71"/>
                      <a:pt x="164" y="72"/>
                    </a:cubicBezTo>
                    <a:cubicBezTo>
                      <a:pt x="167" y="72"/>
                      <a:pt x="171" y="70"/>
                      <a:pt x="174" y="70"/>
                    </a:cubicBezTo>
                    <a:cubicBezTo>
                      <a:pt x="174" y="79"/>
                      <a:pt x="175" y="88"/>
                      <a:pt x="174" y="96"/>
                    </a:cubicBezTo>
                    <a:cubicBezTo>
                      <a:pt x="173" y="97"/>
                      <a:pt x="174" y="98"/>
                      <a:pt x="173" y="102"/>
                    </a:cubicBezTo>
                    <a:cubicBezTo>
                      <a:pt x="173" y="104"/>
                      <a:pt x="173" y="102"/>
                      <a:pt x="171" y="106"/>
                    </a:cubicBezTo>
                    <a:cubicBezTo>
                      <a:pt x="171" y="108"/>
                      <a:pt x="171" y="109"/>
                      <a:pt x="170" y="111"/>
                    </a:cubicBezTo>
                    <a:cubicBezTo>
                      <a:pt x="169" y="112"/>
                      <a:pt x="168" y="112"/>
                      <a:pt x="167" y="113"/>
                    </a:cubicBezTo>
                    <a:cubicBezTo>
                      <a:pt x="166" y="114"/>
                      <a:pt x="167" y="116"/>
                      <a:pt x="165" y="115"/>
                    </a:cubicBezTo>
                    <a:cubicBezTo>
                      <a:pt x="164" y="115"/>
                      <a:pt x="161" y="114"/>
                      <a:pt x="161" y="115"/>
                    </a:cubicBezTo>
                    <a:cubicBezTo>
                      <a:pt x="160" y="117"/>
                      <a:pt x="149" y="116"/>
                      <a:pt x="147" y="116"/>
                    </a:cubicBezTo>
                    <a:cubicBezTo>
                      <a:pt x="143" y="116"/>
                      <a:pt x="143" y="116"/>
                      <a:pt x="140" y="119"/>
                    </a:cubicBezTo>
                    <a:cubicBezTo>
                      <a:pt x="139" y="120"/>
                      <a:pt x="137" y="121"/>
                      <a:pt x="136" y="120"/>
                    </a:cubicBezTo>
                    <a:cubicBezTo>
                      <a:pt x="135" y="120"/>
                      <a:pt x="133" y="120"/>
                      <a:pt x="133" y="120"/>
                    </a:cubicBezTo>
                    <a:cubicBezTo>
                      <a:pt x="131" y="120"/>
                      <a:pt x="131" y="119"/>
                      <a:pt x="131" y="121"/>
                    </a:cubicBezTo>
                    <a:cubicBezTo>
                      <a:pt x="130" y="120"/>
                      <a:pt x="129" y="120"/>
                      <a:pt x="128" y="120"/>
                    </a:cubicBezTo>
                    <a:cubicBezTo>
                      <a:pt x="126" y="119"/>
                      <a:pt x="125" y="120"/>
                      <a:pt x="125" y="120"/>
                    </a:cubicBezTo>
                    <a:cubicBezTo>
                      <a:pt x="124" y="119"/>
                      <a:pt x="122" y="118"/>
                      <a:pt x="120" y="120"/>
                    </a:cubicBezTo>
                    <a:cubicBezTo>
                      <a:pt x="118" y="122"/>
                      <a:pt x="115" y="123"/>
                      <a:pt x="114" y="124"/>
                    </a:cubicBezTo>
                    <a:cubicBezTo>
                      <a:pt x="112" y="125"/>
                      <a:pt x="111" y="126"/>
                      <a:pt x="109" y="127"/>
                    </a:cubicBezTo>
                    <a:cubicBezTo>
                      <a:pt x="107" y="127"/>
                      <a:pt x="108" y="131"/>
                      <a:pt x="106" y="130"/>
                    </a:cubicBezTo>
                    <a:cubicBezTo>
                      <a:pt x="104" y="129"/>
                      <a:pt x="103" y="128"/>
                      <a:pt x="101" y="129"/>
                    </a:cubicBezTo>
                    <a:cubicBezTo>
                      <a:pt x="100" y="130"/>
                      <a:pt x="99" y="132"/>
                      <a:pt x="99" y="133"/>
                    </a:cubicBezTo>
                    <a:cubicBezTo>
                      <a:pt x="99" y="134"/>
                      <a:pt x="98" y="136"/>
                      <a:pt x="98" y="136"/>
                    </a:cubicBezTo>
                    <a:cubicBezTo>
                      <a:pt x="97" y="136"/>
                      <a:pt x="95" y="136"/>
                      <a:pt x="94" y="135"/>
                    </a:cubicBezTo>
                    <a:cubicBezTo>
                      <a:pt x="95" y="137"/>
                      <a:pt x="94" y="139"/>
                      <a:pt x="95" y="140"/>
                    </a:cubicBezTo>
                    <a:cubicBezTo>
                      <a:pt x="93" y="140"/>
                      <a:pt x="92" y="140"/>
                      <a:pt x="92" y="142"/>
                    </a:cubicBezTo>
                    <a:cubicBezTo>
                      <a:pt x="91" y="142"/>
                      <a:pt x="87" y="140"/>
                      <a:pt x="87" y="138"/>
                    </a:cubicBezTo>
                    <a:cubicBezTo>
                      <a:pt x="84" y="144"/>
                      <a:pt x="82" y="141"/>
                      <a:pt x="84" y="143"/>
                    </a:cubicBezTo>
                    <a:cubicBezTo>
                      <a:pt x="84" y="145"/>
                      <a:pt x="85" y="146"/>
                      <a:pt x="84" y="147"/>
                    </a:cubicBezTo>
                    <a:cubicBezTo>
                      <a:pt x="84" y="147"/>
                      <a:pt x="81" y="147"/>
                      <a:pt x="82" y="148"/>
                    </a:cubicBezTo>
                    <a:cubicBezTo>
                      <a:pt x="83" y="150"/>
                      <a:pt x="82" y="153"/>
                      <a:pt x="80" y="155"/>
                    </a:cubicBezTo>
                    <a:cubicBezTo>
                      <a:pt x="78" y="156"/>
                      <a:pt x="77" y="156"/>
                      <a:pt x="75" y="156"/>
                    </a:cubicBezTo>
                    <a:cubicBezTo>
                      <a:pt x="74" y="156"/>
                      <a:pt x="73" y="158"/>
                      <a:pt x="72" y="158"/>
                    </a:cubicBezTo>
                    <a:cubicBezTo>
                      <a:pt x="74" y="159"/>
                      <a:pt x="72" y="160"/>
                      <a:pt x="73" y="161"/>
                    </a:cubicBezTo>
                    <a:cubicBezTo>
                      <a:pt x="75" y="161"/>
                      <a:pt x="73" y="165"/>
                      <a:pt x="73" y="166"/>
                    </a:cubicBezTo>
                    <a:cubicBezTo>
                      <a:pt x="72" y="167"/>
                      <a:pt x="71" y="167"/>
                      <a:pt x="71" y="167"/>
                    </a:cubicBezTo>
                    <a:cubicBezTo>
                      <a:pt x="71" y="169"/>
                      <a:pt x="72" y="172"/>
                      <a:pt x="70" y="174"/>
                    </a:cubicBezTo>
                    <a:cubicBezTo>
                      <a:pt x="70" y="175"/>
                      <a:pt x="68" y="175"/>
                      <a:pt x="67" y="175"/>
                    </a:cubicBezTo>
                    <a:cubicBezTo>
                      <a:pt x="65" y="175"/>
                      <a:pt x="66" y="178"/>
                      <a:pt x="64" y="177"/>
                    </a:cubicBezTo>
                    <a:cubicBezTo>
                      <a:pt x="62" y="177"/>
                      <a:pt x="63" y="172"/>
                      <a:pt x="63" y="171"/>
                    </a:cubicBezTo>
                    <a:cubicBezTo>
                      <a:pt x="62" y="171"/>
                      <a:pt x="61" y="173"/>
                      <a:pt x="61" y="173"/>
                    </a:cubicBezTo>
                    <a:cubicBezTo>
                      <a:pt x="60" y="174"/>
                      <a:pt x="59" y="172"/>
                      <a:pt x="58" y="172"/>
                    </a:cubicBezTo>
                    <a:cubicBezTo>
                      <a:pt x="58" y="173"/>
                      <a:pt x="59" y="176"/>
                      <a:pt x="57" y="176"/>
                    </a:cubicBezTo>
                    <a:cubicBezTo>
                      <a:pt x="56" y="176"/>
                      <a:pt x="54" y="176"/>
                      <a:pt x="55" y="178"/>
                    </a:cubicBezTo>
                    <a:cubicBezTo>
                      <a:pt x="53" y="178"/>
                      <a:pt x="50" y="176"/>
                      <a:pt x="50" y="174"/>
                    </a:cubicBezTo>
                    <a:cubicBezTo>
                      <a:pt x="49" y="175"/>
                      <a:pt x="48" y="174"/>
                      <a:pt x="47" y="175"/>
                    </a:cubicBezTo>
                    <a:cubicBezTo>
                      <a:pt x="46" y="176"/>
                      <a:pt x="46" y="178"/>
                      <a:pt x="44" y="178"/>
                    </a:cubicBezTo>
                    <a:cubicBezTo>
                      <a:pt x="46" y="175"/>
                      <a:pt x="41" y="175"/>
                      <a:pt x="41" y="173"/>
                    </a:cubicBezTo>
                    <a:cubicBezTo>
                      <a:pt x="41" y="171"/>
                      <a:pt x="41" y="169"/>
                      <a:pt x="41" y="168"/>
                    </a:cubicBezTo>
                    <a:cubicBezTo>
                      <a:pt x="41" y="166"/>
                      <a:pt x="38" y="168"/>
                      <a:pt x="37" y="168"/>
                    </a:cubicBezTo>
                    <a:cubicBezTo>
                      <a:pt x="37" y="167"/>
                      <a:pt x="38" y="164"/>
                      <a:pt x="40" y="164"/>
                    </a:cubicBezTo>
                    <a:cubicBezTo>
                      <a:pt x="41" y="162"/>
                      <a:pt x="37" y="162"/>
                      <a:pt x="37" y="160"/>
                    </a:cubicBezTo>
                    <a:cubicBezTo>
                      <a:pt x="36" y="161"/>
                      <a:pt x="36" y="159"/>
                      <a:pt x="36" y="158"/>
                    </a:cubicBezTo>
                    <a:cubicBezTo>
                      <a:pt x="36" y="157"/>
                      <a:pt x="35" y="156"/>
                      <a:pt x="34" y="154"/>
                    </a:cubicBezTo>
                    <a:cubicBezTo>
                      <a:pt x="34" y="153"/>
                      <a:pt x="35" y="151"/>
                      <a:pt x="33" y="151"/>
                    </a:cubicBezTo>
                    <a:cubicBezTo>
                      <a:pt x="33" y="150"/>
                      <a:pt x="31" y="149"/>
                      <a:pt x="30" y="150"/>
                    </a:cubicBezTo>
                    <a:cubicBezTo>
                      <a:pt x="30" y="151"/>
                      <a:pt x="32" y="152"/>
                      <a:pt x="30" y="153"/>
                    </a:cubicBezTo>
                    <a:cubicBezTo>
                      <a:pt x="29" y="153"/>
                      <a:pt x="27" y="155"/>
                      <a:pt x="26" y="155"/>
                    </a:cubicBezTo>
                    <a:cubicBezTo>
                      <a:pt x="25" y="156"/>
                      <a:pt x="24" y="154"/>
                      <a:pt x="23" y="154"/>
                    </a:cubicBezTo>
                    <a:cubicBezTo>
                      <a:pt x="21" y="153"/>
                      <a:pt x="19" y="153"/>
                      <a:pt x="18" y="155"/>
                    </a:cubicBezTo>
                    <a:cubicBezTo>
                      <a:pt x="15" y="159"/>
                      <a:pt x="17" y="154"/>
                      <a:pt x="14" y="153"/>
                    </a:cubicBezTo>
                    <a:cubicBezTo>
                      <a:pt x="12" y="153"/>
                      <a:pt x="10" y="159"/>
                      <a:pt x="8" y="154"/>
                    </a:cubicBezTo>
                    <a:cubicBezTo>
                      <a:pt x="7" y="152"/>
                      <a:pt x="10" y="151"/>
                      <a:pt x="8" y="149"/>
                    </a:cubicBezTo>
                    <a:cubicBezTo>
                      <a:pt x="8" y="148"/>
                      <a:pt x="8" y="146"/>
                      <a:pt x="9" y="145"/>
                    </a:cubicBezTo>
                    <a:cubicBezTo>
                      <a:pt x="9" y="144"/>
                      <a:pt x="5" y="137"/>
                      <a:pt x="5" y="140"/>
                    </a:cubicBezTo>
                    <a:cubicBezTo>
                      <a:pt x="4" y="140"/>
                      <a:pt x="2" y="137"/>
                      <a:pt x="2" y="136"/>
                    </a:cubicBezTo>
                    <a:cubicBezTo>
                      <a:pt x="2" y="135"/>
                      <a:pt x="3" y="134"/>
                      <a:pt x="3" y="133"/>
                    </a:cubicBezTo>
                    <a:cubicBezTo>
                      <a:pt x="3" y="130"/>
                      <a:pt x="3" y="129"/>
                      <a:pt x="1" y="128"/>
                    </a:cubicBezTo>
                    <a:cubicBezTo>
                      <a:pt x="1" y="127"/>
                      <a:pt x="0" y="126"/>
                      <a:pt x="1" y="126"/>
                    </a:cubicBezTo>
                    <a:cubicBezTo>
                      <a:pt x="1" y="124"/>
                      <a:pt x="1" y="124"/>
                      <a:pt x="0" y="123"/>
                    </a:cubicBezTo>
                  </a:path>
                </a:pathLst>
              </a:custGeom>
              <a:solidFill>
                <a:srgbClr val="B3B3B3"/>
              </a:solidFill>
              <a:ln w="3175">
                <a:solidFill>
                  <a:schemeClr val="tx1"/>
                </a:solidFill>
                <a:round/>
                <a:headEnd/>
                <a:tailEnd/>
              </a:ln>
            </p:spPr>
            <p:txBody>
              <a:bodyPr/>
              <a:lstStyle/>
              <a:p>
                <a:endParaRPr lang="en-GB" sz="2400" dirty="0"/>
              </a:p>
            </p:txBody>
          </p:sp>
          <p:sp>
            <p:nvSpPr>
              <p:cNvPr id="1767" name="Freeform 3796"/>
              <p:cNvSpPr>
                <a:spLocks/>
              </p:cNvSpPr>
              <p:nvPr/>
            </p:nvSpPr>
            <p:spPr bwMode="auto">
              <a:xfrm>
                <a:off x="2895" y="2583"/>
                <a:ext cx="268" cy="302"/>
              </a:xfrm>
              <a:custGeom>
                <a:avLst/>
                <a:gdLst>
                  <a:gd name="T0" fmla="*/ 4 w 203"/>
                  <a:gd name="T1" fmla="*/ 167 h 229"/>
                  <a:gd name="T2" fmla="*/ 20 w 203"/>
                  <a:gd name="T3" fmla="*/ 160 h 229"/>
                  <a:gd name="T4" fmla="*/ 30 w 203"/>
                  <a:gd name="T5" fmla="*/ 157 h 229"/>
                  <a:gd name="T6" fmla="*/ 41 w 203"/>
                  <a:gd name="T7" fmla="*/ 156 h 229"/>
                  <a:gd name="T8" fmla="*/ 57 w 203"/>
                  <a:gd name="T9" fmla="*/ 132 h 229"/>
                  <a:gd name="T10" fmla="*/ 70 w 203"/>
                  <a:gd name="T11" fmla="*/ 102 h 229"/>
                  <a:gd name="T12" fmla="*/ 79 w 203"/>
                  <a:gd name="T13" fmla="*/ 70 h 229"/>
                  <a:gd name="T14" fmla="*/ 90 w 203"/>
                  <a:gd name="T15" fmla="*/ 36 h 229"/>
                  <a:gd name="T16" fmla="*/ 88 w 203"/>
                  <a:gd name="T17" fmla="*/ 18 h 229"/>
                  <a:gd name="T18" fmla="*/ 103 w 203"/>
                  <a:gd name="T19" fmla="*/ 4 h 229"/>
                  <a:gd name="T20" fmla="*/ 123 w 203"/>
                  <a:gd name="T21" fmla="*/ 16 h 229"/>
                  <a:gd name="T22" fmla="*/ 133 w 203"/>
                  <a:gd name="T23" fmla="*/ 17 h 229"/>
                  <a:gd name="T24" fmla="*/ 151 w 203"/>
                  <a:gd name="T25" fmla="*/ 9 h 229"/>
                  <a:gd name="T26" fmla="*/ 176 w 203"/>
                  <a:gd name="T27" fmla="*/ 8 h 229"/>
                  <a:gd name="T28" fmla="*/ 189 w 203"/>
                  <a:gd name="T29" fmla="*/ 3 h 229"/>
                  <a:gd name="T30" fmla="*/ 202 w 203"/>
                  <a:gd name="T31" fmla="*/ 5 h 229"/>
                  <a:gd name="T32" fmla="*/ 219 w 203"/>
                  <a:gd name="T33" fmla="*/ 13 h 229"/>
                  <a:gd name="T34" fmla="*/ 242 w 203"/>
                  <a:gd name="T35" fmla="*/ 12 h 229"/>
                  <a:gd name="T36" fmla="*/ 261 w 203"/>
                  <a:gd name="T37" fmla="*/ 30 h 229"/>
                  <a:gd name="T38" fmla="*/ 260 w 203"/>
                  <a:gd name="T39" fmla="*/ 46 h 229"/>
                  <a:gd name="T40" fmla="*/ 256 w 203"/>
                  <a:gd name="T41" fmla="*/ 66 h 229"/>
                  <a:gd name="T42" fmla="*/ 248 w 203"/>
                  <a:gd name="T43" fmla="*/ 79 h 229"/>
                  <a:gd name="T44" fmla="*/ 244 w 203"/>
                  <a:gd name="T45" fmla="*/ 102 h 229"/>
                  <a:gd name="T46" fmla="*/ 238 w 203"/>
                  <a:gd name="T47" fmla="*/ 117 h 229"/>
                  <a:gd name="T48" fmla="*/ 238 w 203"/>
                  <a:gd name="T49" fmla="*/ 138 h 229"/>
                  <a:gd name="T50" fmla="*/ 236 w 203"/>
                  <a:gd name="T51" fmla="*/ 164 h 229"/>
                  <a:gd name="T52" fmla="*/ 243 w 203"/>
                  <a:gd name="T53" fmla="*/ 194 h 229"/>
                  <a:gd name="T54" fmla="*/ 232 w 203"/>
                  <a:gd name="T55" fmla="*/ 220 h 229"/>
                  <a:gd name="T56" fmla="*/ 230 w 203"/>
                  <a:gd name="T57" fmla="*/ 253 h 229"/>
                  <a:gd name="T58" fmla="*/ 227 w 203"/>
                  <a:gd name="T59" fmla="*/ 272 h 229"/>
                  <a:gd name="T60" fmla="*/ 244 w 203"/>
                  <a:gd name="T61" fmla="*/ 278 h 229"/>
                  <a:gd name="T62" fmla="*/ 243 w 203"/>
                  <a:gd name="T63" fmla="*/ 295 h 229"/>
                  <a:gd name="T64" fmla="*/ 227 w 203"/>
                  <a:gd name="T65" fmla="*/ 287 h 229"/>
                  <a:gd name="T66" fmla="*/ 214 w 203"/>
                  <a:gd name="T67" fmla="*/ 280 h 229"/>
                  <a:gd name="T68" fmla="*/ 197 w 203"/>
                  <a:gd name="T69" fmla="*/ 274 h 229"/>
                  <a:gd name="T70" fmla="*/ 184 w 203"/>
                  <a:gd name="T71" fmla="*/ 262 h 229"/>
                  <a:gd name="T72" fmla="*/ 169 w 203"/>
                  <a:gd name="T73" fmla="*/ 261 h 229"/>
                  <a:gd name="T74" fmla="*/ 158 w 203"/>
                  <a:gd name="T75" fmla="*/ 260 h 229"/>
                  <a:gd name="T76" fmla="*/ 144 w 203"/>
                  <a:gd name="T77" fmla="*/ 260 h 229"/>
                  <a:gd name="T78" fmla="*/ 140 w 203"/>
                  <a:gd name="T79" fmla="*/ 255 h 229"/>
                  <a:gd name="T80" fmla="*/ 135 w 203"/>
                  <a:gd name="T81" fmla="*/ 216 h 229"/>
                  <a:gd name="T82" fmla="*/ 129 w 203"/>
                  <a:gd name="T83" fmla="*/ 200 h 229"/>
                  <a:gd name="T84" fmla="*/ 114 w 203"/>
                  <a:gd name="T85" fmla="*/ 195 h 229"/>
                  <a:gd name="T86" fmla="*/ 103 w 203"/>
                  <a:gd name="T87" fmla="*/ 202 h 229"/>
                  <a:gd name="T88" fmla="*/ 92 w 203"/>
                  <a:gd name="T89" fmla="*/ 212 h 229"/>
                  <a:gd name="T90" fmla="*/ 69 w 203"/>
                  <a:gd name="T91" fmla="*/ 203 h 229"/>
                  <a:gd name="T92" fmla="*/ 63 w 203"/>
                  <a:gd name="T93" fmla="*/ 189 h 229"/>
                  <a:gd name="T94" fmla="*/ 33 w 203"/>
                  <a:gd name="T95" fmla="*/ 178 h 22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03" h="229">
                    <a:moveTo>
                      <a:pt x="0" y="134"/>
                    </a:moveTo>
                    <a:cubicBezTo>
                      <a:pt x="1" y="133"/>
                      <a:pt x="2" y="134"/>
                      <a:pt x="3" y="133"/>
                    </a:cubicBezTo>
                    <a:cubicBezTo>
                      <a:pt x="3" y="132"/>
                      <a:pt x="4" y="128"/>
                      <a:pt x="3" y="127"/>
                    </a:cubicBezTo>
                    <a:cubicBezTo>
                      <a:pt x="1" y="124"/>
                      <a:pt x="9" y="121"/>
                      <a:pt x="10" y="120"/>
                    </a:cubicBezTo>
                    <a:cubicBezTo>
                      <a:pt x="10" y="121"/>
                      <a:pt x="13" y="122"/>
                      <a:pt x="13" y="123"/>
                    </a:cubicBezTo>
                    <a:cubicBezTo>
                      <a:pt x="14" y="123"/>
                      <a:pt x="15" y="122"/>
                      <a:pt x="15" y="121"/>
                    </a:cubicBezTo>
                    <a:cubicBezTo>
                      <a:pt x="17" y="121"/>
                      <a:pt x="16" y="119"/>
                      <a:pt x="17" y="118"/>
                    </a:cubicBezTo>
                    <a:cubicBezTo>
                      <a:pt x="19" y="120"/>
                      <a:pt x="21" y="116"/>
                      <a:pt x="23" y="117"/>
                    </a:cubicBezTo>
                    <a:cubicBezTo>
                      <a:pt x="25" y="118"/>
                      <a:pt x="23" y="118"/>
                      <a:pt x="23" y="119"/>
                    </a:cubicBezTo>
                    <a:cubicBezTo>
                      <a:pt x="23" y="121"/>
                      <a:pt x="24" y="122"/>
                      <a:pt x="24" y="123"/>
                    </a:cubicBezTo>
                    <a:cubicBezTo>
                      <a:pt x="24" y="122"/>
                      <a:pt x="26" y="124"/>
                      <a:pt x="27" y="123"/>
                    </a:cubicBezTo>
                    <a:cubicBezTo>
                      <a:pt x="29" y="122"/>
                      <a:pt x="30" y="120"/>
                      <a:pt x="31" y="118"/>
                    </a:cubicBezTo>
                    <a:cubicBezTo>
                      <a:pt x="32" y="117"/>
                      <a:pt x="35" y="116"/>
                      <a:pt x="35" y="115"/>
                    </a:cubicBezTo>
                    <a:cubicBezTo>
                      <a:pt x="35" y="113"/>
                      <a:pt x="37" y="113"/>
                      <a:pt x="38" y="112"/>
                    </a:cubicBezTo>
                    <a:cubicBezTo>
                      <a:pt x="42" y="111"/>
                      <a:pt x="43" y="104"/>
                      <a:pt x="43" y="100"/>
                    </a:cubicBezTo>
                    <a:cubicBezTo>
                      <a:pt x="43" y="98"/>
                      <a:pt x="43" y="96"/>
                      <a:pt x="42" y="93"/>
                    </a:cubicBezTo>
                    <a:cubicBezTo>
                      <a:pt x="42" y="91"/>
                      <a:pt x="45" y="90"/>
                      <a:pt x="46" y="88"/>
                    </a:cubicBezTo>
                    <a:cubicBezTo>
                      <a:pt x="49" y="84"/>
                      <a:pt x="48" y="81"/>
                      <a:pt x="53" y="77"/>
                    </a:cubicBezTo>
                    <a:cubicBezTo>
                      <a:pt x="55" y="76"/>
                      <a:pt x="57" y="74"/>
                      <a:pt x="58" y="73"/>
                    </a:cubicBezTo>
                    <a:cubicBezTo>
                      <a:pt x="59" y="71"/>
                      <a:pt x="58" y="68"/>
                      <a:pt x="59" y="66"/>
                    </a:cubicBezTo>
                    <a:cubicBezTo>
                      <a:pt x="59" y="64"/>
                      <a:pt x="60" y="55"/>
                      <a:pt x="60" y="53"/>
                    </a:cubicBezTo>
                    <a:cubicBezTo>
                      <a:pt x="61" y="51"/>
                      <a:pt x="62" y="49"/>
                      <a:pt x="62" y="46"/>
                    </a:cubicBezTo>
                    <a:cubicBezTo>
                      <a:pt x="63" y="44"/>
                      <a:pt x="62" y="41"/>
                      <a:pt x="63" y="39"/>
                    </a:cubicBezTo>
                    <a:cubicBezTo>
                      <a:pt x="64" y="35"/>
                      <a:pt x="66" y="31"/>
                      <a:pt x="68" y="27"/>
                    </a:cubicBezTo>
                    <a:cubicBezTo>
                      <a:pt x="68" y="25"/>
                      <a:pt x="68" y="22"/>
                      <a:pt x="68" y="20"/>
                    </a:cubicBezTo>
                    <a:cubicBezTo>
                      <a:pt x="68" y="19"/>
                      <a:pt x="68" y="18"/>
                      <a:pt x="68" y="16"/>
                    </a:cubicBezTo>
                    <a:cubicBezTo>
                      <a:pt x="68" y="15"/>
                      <a:pt x="68" y="15"/>
                      <a:pt x="67" y="14"/>
                    </a:cubicBezTo>
                    <a:cubicBezTo>
                      <a:pt x="67" y="12"/>
                      <a:pt x="69" y="12"/>
                      <a:pt x="70" y="11"/>
                    </a:cubicBezTo>
                    <a:cubicBezTo>
                      <a:pt x="71" y="9"/>
                      <a:pt x="72" y="7"/>
                      <a:pt x="73" y="6"/>
                    </a:cubicBezTo>
                    <a:cubicBezTo>
                      <a:pt x="75" y="4"/>
                      <a:pt x="76" y="3"/>
                      <a:pt x="78" y="3"/>
                    </a:cubicBezTo>
                    <a:cubicBezTo>
                      <a:pt x="80" y="3"/>
                      <a:pt x="81" y="5"/>
                      <a:pt x="82" y="5"/>
                    </a:cubicBezTo>
                    <a:cubicBezTo>
                      <a:pt x="85" y="6"/>
                      <a:pt x="87" y="8"/>
                      <a:pt x="88" y="11"/>
                    </a:cubicBezTo>
                    <a:cubicBezTo>
                      <a:pt x="89" y="13"/>
                      <a:pt x="92" y="11"/>
                      <a:pt x="93" y="12"/>
                    </a:cubicBezTo>
                    <a:cubicBezTo>
                      <a:pt x="94" y="12"/>
                      <a:pt x="95" y="13"/>
                      <a:pt x="96" y="13"/>
                    </a:cubicBezTo>
                    <a:cubicBezTo>
                      <a:pt x="96" y="13"/>
                      <a:pt x="97" y="13"/>
                      <a:pt x="98" y="13"/>
                    </a:cubicBezTo>
                    <a:cubicBezTo>
                      <a:pt x="99" y="14"/>
                      <a:pt x="99" y="13"/>
                      <a:pt x="101" y="13"/>
                    </a:cubicBezTo>
                    <a:cubicBezTo>
                      <a:pt x="101" y="13"/>
                      <a:pt x="102" y="14"/>
                      <a:pt x="103" y="14"/>
                    </a:cubicBezTo>
                    <a:cubicBezTo>
                      <a:pt x="105" y="15"/>
                      <a:pt x="107" y="16"/>
                      <a:pt x="108" y="15"/>
                    </a:cubicBezTo>
                    <a:cubicBezTo>
                      <a:pt x="111" y="14"/>
                      <a:pt x="110" y="7"/>
                      <a:pt x="114" y="7"/>
                    </a:cubicBezTo>
                    <a:cubicBezTo>
                      <a:pt x="116" y="7"/>
                      <a:pt x="117" y="11"/>
                      <a:pt x="120" y="9"/>
                    </a:cubicBezTo>
                    <a:cubicBezTo>
                      <a:pt x="121" y="7"/>
                      <a:pt x="130" y="6"/>
                      <a:pt x="129" y="4"/>
                    </a:cubicBezTo>
                    <a:cubicBezTo>
                      <a:pt x="131" y="3"/>
                      <a:pt x="131" y="6"/>
                      <a:pt x="133" y="6"/>
                    </a:cubicBezTo>
                    <a:cubicBezTo>
                      <a:pt x="135" y="6"/>
                      <a:pt x="138" y="5"/>
                      <a:pt x="139" y="3"/>
                    </a:cubicBezTo>
                    <a:cubicBezTo>
                      <a:pt x="140" y="2"/>
                      <a:pt x="139" y="1"/>
                      <a:pt x="140" y="1"/>
                    </a:cubicBezTo>
                    <a:cubicBezTo>
                      <a:pt x="141" y="0"/>
                      <a:pt x="142" y="1"/>
                      <a:pt x="143" y="2"/>
                    </a:cubicBezTo>
                    <a:cubicBezTo>
                      <a:pt x="145" y="3"/>
                      <a:pt x="146" y="1"/>
                      <a:pt x="148" y="2"/>
                    </a:cubicBezTo>
                    <a:cubicBezTo>
                      <a:pt x="149" y="3"/>
                      <a:pt x="150" y="3"/>
                      <a:pt x="151" y="4"/>
                    </a:cubicBezTo>
                    <a:cubicBezTo>
                      <a:pt x="152" y="4"/>
                      <a:pt x="152" y="4"/>
                      <a:pt x="153" y="4"/>
                    </a:cubicBezTo>
                    <a:cubicBezTo>
                      <a:pt x="156" y="4"/>
                      <a:pt x="157" y="2"/>
                      <a:pt x="160" y="3"/>
                    </a:cubicBezTo>
                    <a:cubicBezTo>
                      <a:pt x="161" y="4"/>
                      <a:pt x="164" y="6"/>
                      <a:pt x="164" y="7"/>
                    </a:cubicBezTo>
                    <a:cubicBezTo>
                      <a:pt x="164" y="8"/>
                      <a:pt x="165" y="9"/>
                      <a:pt x="166" y="10"/>
                    </a:cubicBezTo>
                    <a:cubicBezTo>
                      <a:pt x="168" y="11"/>
                      <a:pt x="171" y="15"/>
                      <a:pt x="174" y="12"/>
                    </a:cubicBezTo>
                    <a:cubicBezTo>
                      <a:pt x="175" y="10"/>
                      <a:pt x="176" y="10"/>
                      <a:pt x="178" y="11"/>
                    </a:cubicBezTo>
                    <a:cubicBezTo>
                      <a:pt x="181" y="12"/>
                      <a:pt x="182" y="12"/>
                      <a:pt x="183" y="9"/>
                    </a:cubicBezTo>
                    <a:cubicBezTo>
                      <a:pt x="184" y="6"/>
                      <a:pt x="189" y="14"/>
                      <a:pt x="189" y="15"/>
                    </a:cubicBezTo>
                    <a:cubicBezTo>
                      <a:pt x="190" y="17"/>
                      <a:pt x="197" y="18"/>
                      <a:pt x="195" y="21"/>
                    </a:cubicBezTo>
                    <a:cubicBezTo>
                      <a:pt x="196" y="21"/>
                      <a:pt x="197" y="21"/>
                      <a:pt x="198" y="23"/>
                    </a:cubicBezTo>
                    <a:cubicBezTo>
                      <a:pt x="198" y="23"/>
                      <a:pt x="198" y="24"/>
                      <a:pt x="198" y="24"/>
                    </a:cubicBezTo>
                    <a:cubicBezTo>
                      <a:pt x="199" y="25"/>
                      <a:pt x="197" y="26"/>
                      <a:pt x="198" y="27"/>
                    </a:cubicBezTo>
                    <a:cubicBezTo>
                      <a:pt x="198" y="30"/>
                      <a:pt x="197" y="33"/>
                      <a:pt x="197" y="35"/>
                    </a:cubicBezTo>
                    <a:cubicBezTo>
                      <a:pt x="197" y="37"/>
                      <a:pt x="198" y="37"/>
                      <a:pt x="199" y="36"/>
                    </a:cubicBezTo>
                    <a:cubicBezTo>
                      <a:pt x="200" y="36"/>
                      <a:pt x="203" y="38"/>
                      <a:pt x="202" y="40"/>
                    </a:cubicBezTo>
                    <a:cubicBezTo>
                      <a:pt x="201" y="43"/>
                      <a:pt x="197" y="47"/>
                      <a:pt x="194" y="50"/>
                    </a:cubicBezTo>
                    <a:cubicBezTo>
                      <a:pt x="193" y="51"/>
                      <a:pt x="192" y="53"/>
                      <a:pt x="190" y="54"/>
                    </a:cubicBezTo>
                    <a:cubicBezTo>
                      <a:pt x="189" y="55"/>
                      <a:pt x="189" y="54"/>
                      <a:pt x="189" y="55"/>
                    </a:cubicBezTo>
                    <a:cubicBezTo>
                      <a:pt x="188" y="56"/>
                      <a:pt x="189" y="58"/>
                      <a:pt x="188" y="60"/>
                    </a:cubicBezTo>
                    <a:cubicBezTo>
                      <a:pt x="187" y="61"/>
                      <a:pt x="186" y="64"/>
                      <a:pt x="186" y="66"/>
                    </a:cubicBezTo>
                    <a:cubicBezTo>
                      <a:pt x="186" y="67"/>
                      <a:pt x="186" y="69"/>
                      <a:pt x="185" y="71"/>
                    </a:cubicBezTo>
                    <a:cubicBezTo>
                      <a:pt x="185" y="73"/>
                      <a:pt x="185" y="75"/>
                      <a:pt x="185" y="77"/>
                    </a:cubicBezTo>
                    <a:cubicBezTo>
                      <a:pt x="185" y="78"/>
                      <a:pt x="185" y="80"/>
                      <a:pt x="184" y="81"/>
                    </a:cubicBezTo>
                    <a:cubicBezTo>
                      <a:pt x="184" y="83"/>
                      <a:pt x="183" y="83"/>
                      <a:pt x="181" y="84"/>
                    </a:cubicBezTo>
                    <a:cubicBezTo>
                      <a:pt x="180" y="86"/>
                      <a:pt x="180" y="87"/>
                      <a:pt x="180" y="89"/>
                    </a:cubicBezTo>
                    <a:cubicBezTo>
                      <a:pt x="180" y="90"/>
                      <a:pt x="178" y="92"/>
                      <a:pt x="178" y="93"/>
                    </a:cubicBezTo>
                    <a:cubicBezTo>
                      <a:pt x="176" y="95"/>
                      <a:pt x="178" y="97"/>
                      <a:pt x="180" y="100"/>
                    </a:cubicBezTo>
                    <a:cubicBezTo>
                      <a:pt x="180" y="101"/>
                      <a:pt x="181" y="102"/>
                      <a:pt x="180" y="105"/>
                    </a:cubicBezTo>
                    <a:cubicBezTo>
                      <a:pt x="178" y="107"/>
                      <a:pt x="181" y="114"/>
                      <a:pt x="179" y="117"/>
                    </a:cubicBezTo>
                    <a:cubicBezTo>
                      <a:pt x="180" y="118"/>
                      <a:pt x="180" y="113"/>
                      <a:pt x="181" y="114"/>
                    </a:cubicBezTo>
                    <a:cubicBezTo>
                      <a:pt x="181" y="117"/>
                      <a:pt x="179" y="120"/>
                      <a:pt x="179" y="124"/>
                    </a:cubicBezTo>
                    <a:cubicBezTo>
                      <a:pt x="179" y="128"/>
                      <a:pt x="183" y="131"/>
                      <a:pt x="181" y="134"/>
                    </a:cubicBezTo>
                    <a:cubicBezTo>
                      <a:pt x="180" y="136"/>
                      <a:pt x="179" y="136"/>
                      <a:pt x="180" y="137"/>
                    </a:cubicBezTo>
                    <a:cubicBezTo>
                      <a:pt x="181" y="139"/>
                      <a:pt x="182" y="142"/>
                      <a:pt x="184" y="147"/>
                    </a:cubicBezTo>
                    <a:cubicBezTo>
                      <a:pt x="186" y="150"/>
                      <a:pt x="191" y="150"/>
                      <a:pt x="191" y="158"/>
                    </a:cubicBezTo>
                    <a:cubicBezTo>
                      <a:pt x="191" y="161"/>
                      <a:pt x="193" y="159"/>
                      <a:pt x="194" y="164"/>
                    </a:cubicBezTo>
                    <a:cubicBezTo>
                      <a:pt x="188" y="165"/>
                      <a:pt x="183" y="165"/>
                      <a:pt x="176" y="167"/>
                    </a:cubicBezTo>
                    <a:cubicBezTo>
                      <a:pt x="179" y="171"/>
                      <a:pt x="172" y="173"/>
                      <a:pt x="171" y="176"/>
                    </a:cubicBezTo>
                    <a:cubicBezTo>
                      <a:pt x="175" y="177"/>
                      <a:pt x="173" y="183"/>
                      <a:pt x="173" y="186"/>
                    </a:cubicBezTo>
                    <a:cubicBezTo>
                      <a:pt x="173" y="188"/>
                      <a:pt x="174" y="190"/>
                      <a:pt x="174" y="192"/>
                    </a:cubicBezTo>
                    <a:cubicBezTo>
                      <a:pt x="174" y="193"/>
                      <a:pt x="173" y="194"/>
                      <a:pt x="173" y="195"/>
                    </a:cubicBezTo>
                    <a:cubicBezTo>
                      <a:pt x="172" y="197"/>
                      <a:pt x="172" y="198"/>
                      <a:pt x="172" y="199"/>
                    </a:cubicBezTo>
                    <a:cubicBezTo>
                      <a:pt x="171" y="202"/>
                      <a:pt x="170" y="203"/>
                      <a:pt x="172" y="206"/>
                    </a:cubicBezTo>
                    <a:cubicBezTo>
                      <a:pt x="173" y="208"/>
                      <a:pt x="175" y="210"/>
                      <a:pt x="177" y="212"/>
                    </a:cubicBezTo>
                    <a:cubicBezTo>
                      <a:pt x="178" y="213"/>
                      <a:pt x="181" y="215"/>
                      <a:pt x="182" y="213"/>
                    </a:cubicBezTo>
                    <a:cubicBezTo>
                      <a:pt x="182" y="211"/>
                      <a:pt x="183" y="211"/>
                      <a:pt x="185" y="211"/>
                    </a:cubicBezTo>
                    <a:cubicBezTo>
                      <a:pt x="185" y="215"/>
                      <a:pt x="185" y="219"/>
                      <a:pt x="185" y="223"/>
                    </a:cubicBezTo>
                    <a:cubicBezTo>
                      <a:pt x="185" y="223"/>
                      <a:pt x="186" y="226"/>
                      <a:pt x="185" y="226"/>
                    </a:cubicBezTo>
                    <a:cubicBezTo>
                      <a:pt x="183" y="226"/>
                      <a:pt x="183" y="225"/>
                      <a:pt x="184" y="224"/>
                    </a:cubicBezTo>
                    <a:cubicBezTo>
                      <a:pt x="182" y="222"/>
                      <a:pt x="178" y="229"/>
                      <a:pt x="176" y="225"/>
                    </a:cubicBezTo>
                    <a:cubicBezTo>
                      <a:pt x="176" y="223"/>
                      <a:pt x="175" y="222"/>
                      <a:pt x="174" y="220"/>
                    </a:cubicBezTo>
                    <a:cubicBezTo>
                      <a:pt x="173" y="220"/>
                      <a:pt x="172" y="219"/>
                      <a:pt x="172" y="218"/>
                    </a:cubicBezTo>
                    <a:cubicBezTo>
                      <a:pt x="172" y="216"/>
                      <a:pt x="171" y="214"/>
                      <a:pt x="169" y="214"/>
                    </a:cubicBezTo>
                    <a:cubicBezTo>
                      <a:pt x="167" y="214"/>
                      <a:pt x="167" y="212"/>
                      <a:pt x="165" y="212"/>
                    </a:cubicBezTo>
                    <a:cubicBezTo>
                      <a:pt x="164" y="212"/>
                      <a:pt x="163" y="213"/>
                      <a:pt x="162" y="212"/>
                    </a:cubicBezTo>
                    <a:cubicBezTo>
                      <a:pt x="161" y="210"/>
                      <a:pt x="161" y="209"/>
                      <a:pt x="160" y="208"/>
                    </a:cubicBezTo>
                    <a:cubicBezTo>
                      <a:pt x="158" y="206"/>
                      <a:pt x="157" y="201"/>
                      <a:pt x="156" y="206"/>
                    </a:cubicBezTo>
                    <a:cubicBezTo>
                      <a:pt x="155" y="210"/>
                      <a:pt x="152" y="208"/>
                      <a:pt x="149" y="208"/>
                    </a:cubicBezTo>
                    <a:cubicBezTo>
                      <a:pt x="146" y="208"/>
                      <a:pt x="146" y="207"/>
                      <a:pt x="144" y="206"/>
                    </a:cubicBezTo>
                    <a:cubicBezTo>
                      <a:pt x="142" y="206"/>
                      <a:pt x="142" y="206"/>
                      <a:pt x="142" y="206"/>
                    </a:cubicBezTo>
                    <a:cubicBezTo>
                      <a:pt x="138" y="206"/>
                      <a:pt x="137" y="202"/>
                      <a:pt x="139" y="199"/>
                    </a:cubicBezTo>
                    <a:cubicBezTo>
                      <a:pt x="137" y="200"/>
                      <a:pt x="135" y="200"/>
                      <a:pt x="133" y="201"/>
                    </a:cubicBezTo>
                    <a:cubicBezTo>
                      <a:pt x="131" y="202"/>
                      <a:pt x="130" y="203"/>
                      <a:pt x="128" y="202"/>
                    </a:cubicBezTo>
                    <a:cubicBezTo>
                      <a:pt x="129" y="200"/>
                      <a:pt x="129" y="198"/>
                      <a:pt x="128" y="198"/>
                    </a:cubicBezTo>
                    <a:cubicBezTo>
                      <a:pt x="127" y="198"/>
                      <a:pt x="126" y="197"/>
                      <a:pt x="126" y="196"/>
                    </a:cubicBezTo>
                    <a:cubicBezTo>
                      <a:pt x="124" y="194"/>
                      <a:pt x="124" y="196"/>
                      <a:pt x="124" y="196"/>
                    </a:cubicBezTo>
                    <a:cubicBezTo>
                      <a:pt x="122" y="197"/>
                      <a:pt x="121" y="197"/>
                      <a:pt x="120" y="197"/>
                    </a:cubicBezTo>
                    <a:cubicBezTo>
                      <a:pt x="118" y="196"/>
                      <a:pt x="117" y="197"/>
                      <a:pt x="116" y="198"/>
                    </a:cubicBezTo>
                    <a:cubicBezTo>
                      <a:pt x="114" y="199"/>
                      <a:pt x="113" y="197"/>
                      <a:pt x="111" y="197"/>
                    </a:cubicBezTo>
                    <a:cubicBezTo>
                      <a:pt x="111" y="198"/>
                      <a:pt x="109" y="197"/>
                      <a:pt x="109" y="197"/>
                    </a:cubicBezTo>
                    <a:cubicBezTo>
                      <a:pt x="108" y="198"/>
                      <a:pt x="107" y="200"/>
                      <a:pt x="106" y="200"/>
                    </a:cubicBezTo>
                    <a:cubicBezTo>
                      <a:pt x="106" y="199"/>
                      <a:pt x="105" y="198"/>
                      <a:pt x="105" y="196"/>
                    </a:cubicBezTo>
                    <a:cubicBezTo>
                      <a:pt x="105" y="195"/>
                      <a:pt x="106" y="195"/>
                      <a:pt x="106" y="193"/>
                    </a:cubicBezTo>
                    <a:cubicBezTo>
                      <a:pt x="107" y="190"/>
                      <a:pt x="106" y="186"/>
                      <a:pt x="104" y="183"/>
                    </a:cubicBezTo>
                    <a:cubicBezTo>
                      <a:pt x="102" y="180"/>
                      <a:pt x="101" y="179"/>
                      <a:pt x="102" y="175"/>
                    </a:cubicBezTo>
                    <a:cubicBezTo>
                      <a:pt x="102" y="171"/>
                      <a:pt x="103" y="168"/>
                      <a:pt x="102" y="164"/>
                    </a:cubicBezTo>
                    <a:cubicBezTo>
                      <a:pt x="102" y="162"/>
                      <a:pt x="101" y="161"/>
                      <a:pt x="101" y="160"/>
                    </a:cubicBezTo>
                    <a:cubicBezTo>
                      <a:pt x="101" y="158"/>
                      <a:pt x="102" y="156"/>
                      <a:pt x="102" y="155"/>
                    </a:cubicBezTo>
                    <a:cubicBezTo>
                      <a:pt x="102" y="152"/>
                      <a:pt x="100" y="152"/>
                      <a:pt x="98" y="152"/>
                    </a:cubicBezTo>
                    <a:cubicBezTo>
                      <a:pt x="96" y="152"/>
                      <a:pt x="94" y="152"/>
                      <a:pt x="92" y="152"/>
                    </a:cubicBezTo>
                    <a:cubicBezTo>
                      <a:pt x="87" y="152"/>
                      <a:pt x="88" y="151"/>
                      <a:pt x="89" y="148"/>
                    </a:cubicBezTo>
                    <a:cubicBezTo>
                      <a:pt x="88" y="148"/>
                      <a:pt x="87" y="147"/>
                      <a:pt x="86" y="148"/>
                    </a:cubicBezTo>
                    <a:cubicBezTo>
                      <a:pt x="86" y="148"/>
                      <a:pt x="86" y="148"/>
                      <a:pt x="86" y="149"/>
                    </a:cubicBezTo>
                    <a:cubicBezTo>
                      <a:pt x="85" y="150"/>
                      <a:pt x="79" y="149"/>
                      <a:pt x="78" y="149"/>
                    </a:cubicBezTo>
                    <a:cubicBezTo>
                      <a:pt x="78" y="150"/>
                      <a:pt x="77" y="152"/>
                      <a:pt x="78" y="153"/>
                    </a:cubicBezTo>
                    <a:cubicBezTo>
                      <a:pt x="78" y="154"/>
                      <a:pt x="78" y="156"/>
                      <a:pt x="76" y="156"/>
                    </a:cubicBezTo>
                    <a:cubicBezTo>
                      <a:pt x="77" y="157"/>
                      <a:pt x="75" y="159"/>
                      <a:pt x="76" y="161"/>
                    </a:cubicBezTo>
                    <a:cubicBezTo>
                      <a:pt x="75" y="161"/>
                      <a:pt x="70" y="161"/>
                      <a:pt x="70" y="161"/>
                    </a:cubicBezTo>
                    <a:cubicBezTo>
                      <a:pt x="67" y="159"/>
                      <a:pt x="63" y="162"/>
                      <a:pt x="62" y="162"/>
                    </a:cubicBezTo>
                    <a:cubicBezTo>
                      <a:pt x="61" y="161"/>
                      <a:pt x="59" y="162"/>
                      <a:pt x="57" y="162"/>
                    </a:cubicBezTo>
                    <a:cubicBezTo>
                      <a:pt x="54" y="161"/>
                      <a:pt x="53" y="156"/>
                      <a:pt x="52" y="154"/>
                    </a:cubicBezTo>
                    <a:cubicBezTo>
                      <a:pt x="52" y="153"/>
                      <a:pt x="51" y="153"/>
                      <a:pt x="51" y="152"/>
                    </a:cubicBezTo>
                    <a:cubicBezTo>
                      <a:pt x="50" y="151"/>
                      <a:pt x="50" y="150"/>
                      <a:pt x="50" y="149"/>
                    </a:cubicBezTo>
                    <a:cubicBezTo>
                      <a:pt x="50" y="147"/>
                      <a:pt x="47" y="145"/>
                      <a:pt x="48" y="143"/>
                    </a:cubicBezTo>
                    <a:cubicBezTo>
                      <a:pt x="48" y="140"/>
                      <a:pt x="48" y="139"/>
                      <a:pt x="47" y="137"/>
                    </a:cubicBezTo>
                    <a:cubicBezTo>
                      <a:pt x="45" y="136"/>
                      <a:pt x="45" y="135"/>
                      <a:pt x="43" y="135"/>
                    </a:cubicBezTo>
                    <a:cubicBezTo>
                      <a:pt x="37" y="135"/>
                      <a:pt x="31" y="136"/>
                      <a:pt x="25" y="135"/>
                    </a:cubicBezTo>
                    <a:cubicBezTo>
                      <a:pt x="20" y="135"/>
                      <a:pt x="14" y="136"/>
                      <a:pt x="10" y="135"/>
                    </a:cubicBezTo>
                    <a:cubicBezTo>
                      <a:pt x="6" y="134"/>
                      <a:pt x="3" y="140"/>
                      <a:pt x="0" y="134"/>
                    </a:cubicBezTo>
                  </a:path>
                </a:pathLst>
              </a:custGeom>
              <a:solidFill>
                <a:srgbClr val="B3B3B3"/>
              </a:solidFill>
              <a:ln w="3175">
                <a:solidFill>
                  <a:schemeClr val="tx1"/>
                </a:solidFill>
                <a:round/>
                <a:headEnd/>
                <a:tailEnd/>
              </a:ln>
            </p:spPr>
            <p:txBody>
              <a:bodyPr/>
              <a:lstStyle/>
              <a:p>
                <a:endParaRPr lang="en-GB" sz="2400" dirty="0"/>
              </a:p>
            </p:txBody>
          </p:sp>
          <p:sp>
            <p:nvSpPr>
              <p:cNvPr id="1768" name="Freeform 3797"/>
              <p:cNvSpPr>
                <a:spLocks/>
              </p:cNvSpPr>
              <p:nvPr/>
            </p:nvSpPr>
            <p:spPr bwMode="auto">
              <a:xfrm>
                <a:off x="2890" y="2085"/>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0"/>
                      <a:pt x="0" y="0"/>
                      <a:pt x="0" y="0"/>
                    </a:cubicBezTo>
                    <a:cubicBezTo>
                      <a:pt x="1" y="0"/>
                      <a:pt x="1" y="0"/>
                      <a:pt x="1" y="1"/>
                    </a:cubicBezTo>
                  </a:path>
                </a:pathLst>
              </a:custGeom>
              <a:solidFill>
                <a:srgbClr val="B3B3B3"/>
              </a:solidFill>
              <a:ln w="3175">
                <a:solidFill>
                  <a:schemeClr val="tx1"/>
                </a:solidFill>
                <a:round/>
                <a:headEnd/>
                <a:tailEnd/>
              </a:ln>
            </p:spPr>
            <p:txBody>
              <a:bodyPr/>
              <a:lstStyle/>
              <a:p>
                <a:endParaRPr lang="en-GB" sz="2400" dirty="0"/>
              </a:p>
            </p:txBody>
          </p:sp>
          <p:sp>
            <p:nvSpPr>
              <p:cNvPr id="1769" name="Freeform 3798"/>
              <p:cNvSpPr>
                <a:spLocks/>
              </p:cNvSpPr>
              <p:nvPr/>
            </p:nvSpPr>
            <p:spPr bwMode="auto">
              <a:xfrm>
                <a:off x="2822" y="1924"/>
                <a:ext cx="153" cy="145"/>
              </a:xfrm>
              <a:custGeom>
                <a:avLst/>
                <a:gdLst>
                  <a:gd name="T0" fmla="*/ 8 w 116"/>
                  <a:gd name="T1" fmla="*/ 26 h 110"/>
                  <a:gd name="T2" fmla="*/ 3 w 116"/>
                  <a:gd name="T3" fmla="*/ 21 h 110"/>
                  <a:gd name="T4" fmla="*/ 11 w 116"/>
                  <a:gd name="T5" fmla="*/ 18 h 110"/>
                  <a:gd name="T6" fmla="*/ 20 w 116"/>
                  <a:gd name="T7" fmla="*/ 15 h 110"/>
                  <a:gd name="T8" fmla="*/ 24 w 116"/>
                  <a:gd name="T9" fmla="*/ 11 h 110"/>
                  <a:gd name="T10" fmla="*/ 29 w 116"/>
                  <a:gd name="T11" fmla="*/ 17 h 110"/>
                  <a:gd name="T12" fmla="*/ 32 w 116"/>
                  <a:gd name="T13" fmla="*/ 15 h 110"/>
                  <a:gd name="T14" fmla="*/ 37 w 116"/>
                  <a:gd name="T15" fmla="*/ 11 h 110"/>
                  <a:gd name="T16" fmla="*/ 45 w 116"/>
                  <a:gd name="T17" fmla="*/ 13 h 110"/>
                  <a:gd name="T18" fmla="*/ 46 w 116"/>
                  <a:gd name="T19" fmla="*/ 7 h 110"/>
                  <a:gd name="T20" fmla="*/ 49 w 116"/>
                  <a:gd name="T21" fmla="*/ 5 h 110"/>
                  <a:gd name="T22" fmla="*/ 54 w 116"/>
                  <a:gd name="T23" fmla="*/ 5 h 110"/>
                  <a:gd name="T24" fmla="*/ 63 w 116"/>
                  <a:gd name="T25" fmla="*/ 1 h 110"/>
                  <a:gd name="T26" fmla="*/ 71 w 116"/>
                  <a:gd name="T27" fmla="*/ 0 h 110"/>
                  <a:gd name="T28" fmla="*/ 82 w 116"/>
                  <a:gd name="T29" fmla="*/ 8 h 110"/>
                  <a:gd name="T30" fmla="*/ 86 w 116"/>
                  <a:gd name="T31" fmla="*/ 13 h 110"/>
                  <a:gd name="T32" fmla="*/ 88 w 116"/>
                  <a:gd name="T33" fmla="*/ 18 h 110"/>
                  <a:gd name="T34" fmla="*/ 90 w 116"/>
                  <a:gd name="T35" fmla="*/ 24 h 110"/>
                  <a:gd name="T36" fmla="*/ 82 w 116"/>
                  <a:gd name="T37" fmla="*/ 22 h 110"/>
                  <a:gd name="T38" fmla="*/ 75 w 116"/>
                  <a:gd name="T39" fmla="*/ 25 h 110"/>
                  <a:gd name="T40" fmla="*/ 70 w 116"/>
                  <a:gd name="T41" fmla="*/ 28 h 110"/>
                  <a:gd name="T42" fmla="*/ 73 w 116"/>
                  <a:gd name="T43" fmla="*/ 36 h 110"/>
                  <a:gd name="T44" fmla="*/ 88 w 116"/>
                  <a:gd name="T45" fmla="*/ 55 h 110"/>
                  <a:gd name="T46" fmla="*/ 107 w 116"/>
                  <a:gd name="T47" fmla="*/ 79 h 110"/>
                  <a:gd name="T48" fmla="*/ 123 w 116"/>
                  <a:gd name="T49" fmla="*/ 83 h 110"/>
                  <a:gd name="T50" fmla="*/ 128 w 116"/>
                  <a:gd name="T51" fmla="*/ 91 h 110"/>
                  <a:gd name="T52" fmla="*/ 148 w 116"/>
                  <a:gd name="T53" fmla="*/ 103 h 110"/>
                  <a:gd name="T54" fmla="*/ 150 w 116"/>
                  <a:gd name="T55" fmla="*/ 113 h 110"/>
                  <a:gd name="T56" fmla="*/ 141 w 116"/>
                  <a:gd name="T57" fmla="*/ 105 h 110"/>
                  <a:gd name="T58" fmla="*/ 131 w 116"/>
                  <a:gd name="T59" fmla="*/ 107 h 110"/>
                  <a:gd name="T60" fmla="*/ 132 w 116"/>
                  <a:gd name="T61" fmla="*/ 119 h 110"/>
                  <a:gd name="T62" fmla="*/ 128 w 116"/>
                  <a:gd name="T63" fmla="*/ 133 h 110"/>
                  <a:gd name="T64" fmla="*/ 121 w 116"/>
                  <a:gd name="T65" fmla="*/ 144 h 110"/>
                  <a:gd name="T66" fmla="*/ 120 w 116"/>
                  <a:gd name="T67" fmla="*/ 134 h 110"/>
                  <a:gd name="T68" fmla="*/ 124 w 116"/>
                  <a:gd name="T69" fmla="*/ 129 h 110"/>
                  <a:gd name="T70" fmla="*/ 120 w 116"/>
                  <a:gd name="T71" fmla="*/ 119 h 110"/>
                  <a:gd name="T72" fmla="*/ 113 w 116"/>
                  <a:gd name="T73" fmla="*/ 111 h 110"/>
                  <a:gd name="T74" fmla="*/ 107 w 116"/>
                  <a:gd name="T75" fmla="*/ 107 h 110"/>
                  <a:gd name="T76" fmla="*/ 99 w 116"/>
                  <a:gd name="T77" fmla="*/ 102 h 110"/>
                  <a:gd name="T78" fmla="*/ 92 w 116"/>
                  <a:gd name="T79" fmla="*/ 94 h 110"/>
                  <a:gd name="T80" fmla="*/ 87 w 116"/>
                  <a:gd name="T81" fmla="*/ 91 h 110"/>
                  <a:gd name="T82" fmla="*/ 80 w 116"/>
                  <a:gd name="T83" fmla="*/ 90 h 110"/>
                  <a:gd name="T84" fmla="*/ 70 w 116"/>
                  <a:gd name="T85" fmla="*/ 80 h 110"/>
                  <a:gd name="T86" fmla="*/ 58 w 116"/>
                  <a:gd name="T87" fmla="*/ 74 h 110"/>
                  <a:gd name="T88" fmla="*/ 47 w 116"/>
                  <a:gd name="T89" fmla="*/ 53 h 110"/>
                  <a:gd name="T90" fmla="*/ 22 w 116"/>
                  <a:gd name="T91" fmla="*/ 45 h 110"/>
                  <a:gd name="T92" fmla="*/ 12 w 116"/>
                  <a:gd name="T93" fmla="*/ 51 h 110"/>
                  <a:gd name="T94" fmla="*/ 5 w 116"/>
                  <a:gd name="T95" fmla="*/ 38 h 110"/>
                  <a:gd name="T96" fmla="*/ 1 w 116"/>
                  <a:gd name="T97" fmla="*/ 30 h 11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6" h="110">
                    <a:moveTo>
                      <a:pt x="1" y="23"/>
                    </a:moveTo>
                    <a:cubicBezTo>
                      <a:pt x="2" y="22"/>
                      <a:pt x="6" y="23"/>
                      <a:pt x="6" y="20"/>
                    </a:cubicBezTo>
                    <a:cubicBezTo>
                      <a:pt x="5" y="18"/>
                      <a:pt x="5" y="18"/>
                      <a:pt x="4" y="17"/>
                    </a:cubicBezTo>
                    <a:cubicBezTo>
                      <a:pt x="3" y="17"/>
                      <a:pt x="3" y="16"/>
                      <a:pt x="2" y="16"/>
                    </a:cubicBezTo>
                    <a:cubicBezTo>
                      <a:pt x="4" y="15"/>
                      <a:pt x="5" y="13"/>
                      <a:pt x="4" y="13"/>
                    </a:cubicBezTo>
                    <a:cubicBezTo>
                      <a:pt x="5" y="13"/>
                      <a:pt x="7" y="14"/>
                      <a:pt x="8" y="14"/>
                    </a:cubicBezTo>
                    <a:cubicBezTo>
                      <a:pt x="10" y="13"/>
                      <a:pt x="10" y="13"/>
                      <a:pt x="12" y="14"/>
                    </a:cubicBezTo>
                    <a:cubicBezTo>
                      <a:pt x="13" y="14"/>
                      <a:pt x="14" y="12"/>
                      <a:pt x="15" y="11"/>
                    </a:cubicBezTo>
                    <a:cubicBezTo>
                      <a:pt x="15" y="11"/>
                      <a:pt x="15" y="10"/>
                      <a:pt x="15" y="10"/>
                    </a:cubicBezTo>
                    <a:cubicBezTo>
                      <a:pt x="16" y="9"/>
                      <a:pt x="17" y="8"/>
                      <a:pt x="18" y="8"/>
                    </a:cubicBezTo>
                    <a:cubicBezTo>
                      <a:pt x="19" y="8"/>
                      <a:pt x="18" y="9"/>
                      <a:pt x="19" y="10"/>
                    </a:cubicBezTo>
                    <a:cubicBezTo>
                      <a:pt x="20" y="11"/>
                      <a:pt x="21" y="12"/>
                      <a:pt x="22" y="13"/>
                    </a:cubicBezTo>
                    <a:cubicBezTo>
                      <a:pt x="22" y="13"/>
                      <a:pt x="22" y="14"/>
                      <a:pt x="23" y="15"/>
                    </a:cubicBezTo>
                    <a:cubicBezTo>
                      <a:pt x="24" y="15"/>
                      <a:pt x="24" y="12"/>
                      <a:pt x="24" y="11"/>
                    </a:cubicBezTo>
                    <a:cubicBezTo>
                      <a:pt x="25" y="10"/>
                      <a:pt x="26" y="10"/>
                      <a:pt x="26" y="8"/>
                    </a:cubicBezTo>
                    <a:cubicBezTo>
                      <a:pt x="26" y="5"/>
                      <a:pt x="27" y="7"/>
                      <a:pt x="28" y="8"/>
                    </a:cubicBezTo>
                    <a:cubicBezTo>
                      <a:pt x="29" y="9"/>
                      <a:pt x="29" y="9"/>
                      <a:pt x="30" y="9"/>
                    </a:cubicBezTo>
                    <a:cubicBezTo>
                      <a:pt x="32" y="8"/>
                      <a:pt x="32" y="10"/>
                      <a:pt x="34" y="10"/>
                    </a:cubicBezTo>
                    <a:cubicBezTo>
                      <a:pt x="34" y="9"/>
                      <a:pt x="35" y="8"/>
                      <a:pt x="34" y="8"/>
                    </a:cubicBezTo>
                    <a:cubicBezTo>
                      <a:pt x="33" y="7"/>
                      <a:pt x="34" y="6"/>
                      <a:pt x="35" y="5"/>
                    </a:cubicBezTo>
                    <a:cubicBezTo>
                      <a:pt x="35" y="5"/>
                      <a:pt x="36" y="6"/>
                      <a:pt x="37" y="6"/>
                    </a:cubicBezTo>
                    <a:cubicBezTo>
                      <a:pt x="38" y="7"/>
                      <a:pt x="37" y="5"/>
                      <a:pt x="37" y="4"/>
                    </a:cubicBezTo>
                    <a:cubicBezTo>
                      <a:pt x="37" y="3"/>
                      <a:pt x="37" y="3"/>
                      <a:pt x="37" y="3"/>
                    </a:cubicBezTo>
                    <a:cubicBezTo>
                      <a:pt x="38" y="3"/>
                      <a:pt x="40" y="3"/>
                      <a:pt x="41" y="4"/>
                    </a:cubicBezTo>
                    <a:cubicBezTo>
                      <a:pt x="42" y="4"/>
                      <a:pt x="43" y="3"/>
                      <a:pt x="44" y="2"/>
                    </a:cubicBezTo>
                    <a:cubicBezTo>
                      <a:pt x="45" y="1"/>
                      <a:pt x="47" y="1"/>
                      <a:pt x="48" y="1"/>
                    </a:cubicBezTo>
                    <a:cubicBezTo>
                      <a:pt x="49" y="1"/>
                      <a:pt x="50" y="1"/>
                      <a:pt x="51" y="1"/>
                    </a:cubicBezTo>
                    <a:cubicBezTo>
                      <a:pt x="52" y="0"/>
                      <a:pt x="53" y="0"/>
                      <a:pt x="54" y="0"/>
                    </a:cubicBezTo>
                    <a:cubicBezTo>
                      <a:pt x="52" y="2"/>
                      <a:pt x="56" y="5"/>
                      <a:pt x="57" y="5"/>
                    </a:cubicBezTo>
                    <a:cubicBezTo>
                      <a:pt x="59" y="6"/>
                      <a:pt x="61" y="6"/>
                      <a:pt x="62" y="6"/>
                    </a:cubicBezTo>
                    <a:cubicBezTo>
                      <a:pt x="64" y="6"/>
                      <a:pt x="65" y="6"/>
                      <a:pt x="67" y="6"/>
                    </a:cubicBezTo>
                    <a:cubicBezTo>
                      <a:pt x="67" y="8"/>
                      <a:pt x="66" y="9"/>
                      <a:pt x="65" y="10"/>
                    </a:cubicBezTo>
                    <a:cubicBezTo>
                      <a:pt x="66" y="10"/>
                      <a:pt x="66" y="11"/>
                      <a:pt x="67" y="11"/>
                    </a:cubicBezTo>
                    <a:cubicBezTo>
                      <a:pt x="67" y="12"/>
                      <a:pt x="65" y="13"/>
                      <a:pt x="67" y="14"/>
                    </a:cubicBezTo>
                    <a:cubicBezTo>
                      <a:pt x="66" y="15"/>
                      <a:pt x="68" y="16"/>
                      <a:pt x="68" y="16"/>
                    </a:cubicBezTo>
                    <a:cubicBezTo>
                      <a:pt x="70" y="16"/>
                      <a:pt x="70" y="18"/>
                      <a:pt x="68" y="18"/>
                    </a:cubicBezTo>
                    <a:cubicBezTo>
                      <a:pt x="69" y="15"/>
                      <a:pt x="66" y="16"/>
                      <a:pt x="65" y="17"/>
                    </a:cubicBezTo>
                    <a:cubicBezTo>
                      <a:pt x="65" y="15"/>
                      <a:pt x="62" y="17"/>
                      <a:pt x="62" y="17"/>
                    </a:cubicBezTo>
                    <a:cubicBezTo>
                      <a:pt x="61" y="17"/>
                      <a:pt x="60" y="18"/>
                      <a:pt x="59" y="18"/>
                    </a:cubicBezTo>
                    <a:cubicBezTo>
                      <a:pt x="59" y="19"/>
                      <a:pt x="54" y="20"/>
                      <a:pt x="57" y="19"/>
                    </a:cubicBezTo>
                    <a:cubicBezTo>
                      <a:pt x="56" y="19"/>
                      <a:pt x="55" y="19"/>
                      <a:pt x="54" y="19"/>
                    </a:cubicBezTo>
                    <a:cubicBezTo>
                      <a:pt x="54" y="20"/>
                      <a:pt x="54" y="21"/>
                      <a:pt x="53" y="21"/>
                    </a:cubicBezTo>
                    <a:cubicBezTo>
                      <a:pt x="53" y="21"/>
                      <a:pt x="55" y="24"/>
                      <a:pt x="55" y="24"/>
                    </a:cubicBezTo>
                    <a:cubicBezTo>
                      <a:pt x="58" y="25"/>
                      <a:pt x="56" y="28"/>
                      <a:pt x="55" y="27"/>
                    </a:cubicBezTo>
                    <a:cubicBezTo>
                      <a:pt x="52" y="32"/>
                      <a:pt x="58" y="37"/>
                      <a:pt x="62" y="39"/>
                    </a:cubicBezTo>
                    <a:cubicBezTo>
                      <a:pt x="63" y="40"/>
                      <a:pt x="66" y="41"/>
                      <a:pt x="67" y="42"/>
                    </a:cubicBezTo>
                    <a:cubicBezTo>
                      <a:pt x="69" y="45"/>
                      <a:pt x="70" y="48"/>
                      <a:pt x="71" y="51"/>
                    </a:cubicBezTo>
                    <a:cubicBezTo>
                      <a:pt x="72" y="55"/>
                      <a:pt x="77" y="58"/>
                      <a:pt x="81" y="60"/>
                    </a:cubicBezTo>
                    <a:cubicBezTo>
                      <a:pt x="83" y="61"/>
                      <a:pt x="85" y="61"/>
                      <a:pt x="87" y="61"/>
                    </a:cubicBezTo>
                    <a:cubicBezTo>
                      <a:pt x="88" y="61"/>
                      <a:pt x="93" y="60"/>
                      <a:pt x="93" y="63"/>
                    </a:cubicBezTo>
                    <a:cubicBezTo>
                      <a:pt x="92" y="64"/>
                      <a:pt x="89" y="65"/>
                      <a:pt x="90" y="66"/>
                    </a:cubicBezTo>
                    <a:cubicBezTo>
                      <a:pt x="91" y="68"/>
                      <a:pt x="95" y="69"/>
                      <a:pt x="97" y="69"/>
                    </a:cubicBezTo>
                    <a:cubicBezTo>
                      <a:pt x="99" y="70"/>
                      <a:pt x="102" y="71"/>
                      <a:pt x="104" y="73"/>
                    </a:cubicBezTo>
                    <a:cubicBezTo>
                      <a:pt x="107" y="75"/>
                      <a:pt x="110" y="76"/>
                      <a:pt x="112" y="78"/>
                    </a:cubicBezTo>
                    <a:cubicBezTo>
                      <a:pt x="114" y="79"/>
                      <a:pt x="116" y="81"/>
                      <a:pt x="115" y="83"/>
                    </a:cubicBezTo>
                    <a:cubicBezTo>
                      <a:pt x="115" y="84"/>
                      <a:pt x="115" y="86"/>
                      <a:pt x="114" y="86"/>
                    </a:cubicBezTo>
                    <a:cubicBezTo>
                      <a:pt x="113" y="86"/>
                      <a:pt x="112" y="86"/>
                      <a:pt x="111" y="85"/>
                    </a:cubicBezTo>
                    <a:cubicBezTo>
                      <a:pt x="110" y="83"/>
                      <a:pt x="110" y="80"/>
                      <a:pt x="107" y="80"/>
                    </a:cubicBezTo>
                    <a:cubicBezTo>
                      <a:pt x="104" y="81"/>
                      <a:pt x="104" y="79"/>
                      <a:pt x="104" y="78"/>
                    </a:cubicBezTo>
                    <a:cubicBezTo>
                      <a:pt x="101" y="79"/>
                      <a:pt x="100" y="79"/>
                      <a:pt x="99" y="81"/>
                    </a:cubicBezTo>
                    <a:cubicBezTo>
                      <a:pt x="98" y="83"/>
                      <a:pt x="97" y="84"/>
                      <a:pt x="96" y="86"/>
                    </a:cubicBezTo>
                    <a:cubicBezTo>
                      <a:pt x="96" y="88"/>
                      <a:pt x="99" y="89"/>
                      <a:pt x="100" y="90"/>
                    </a:cubicBezTo>
                    <a:cubicBezTo>
                      <a:pt x="102" y="91"/>
                      <a:pt x="103" y="92"/>
                      <a:pt x="103" y="95"/>
                    </a:cubicBezTo>
                    <a:cubicBezTo>
                      <a:pt x="103" y="99"/>
                      <a:pt x="97" y="96"/>
                      <a:pt x="97" y="101"/>
                    </a:cubicBezTo>
                    <a:cubicBezTo>
                      <a:pt x="98" y="103"/>
                      <a:pt x="97" y="103"/>
                      <a:pt x="95" y="105"/>
                    </a:cubicBezTo>
                    <a:cubicBezTo>
                      <a:pt x="94" y="106"/>
                      <a:pt x="93" y="108"/>
                      <a:pt x="92" y="109"/>
                    </a:cubicBezTo>
                    <a:cubicBezTo>
                      <a:pt x="90" y="110"/>
                      <a:pt x="89" y="109"/>
                      <a:pt x="88" y="108"/>
                    </a:cubicBezTo>
                    <a:cubicBezTo>
                      <a:pt x="87" y="105"/>
                      <a:pt x="91" y="104"/>
                      <a:pt x="91" y="102"/>
                    </a:cubicBezTo>
                    <a:cubicBezTo>
                      <a:pt x="91" y="101"/>
                      <a:pt x="91" y="101"/>
                      <a:pt x="91" y="100"/>
                    </a:cubicBezTo>
                    <a:cubicBezTo>
                      <a:pt x="92" y="99"/>
                      <a:pt x="93" y="100"/>
                      <a:pt x="94" y="98"/>
                    </a:cubicBezTo>
                    <a:cubicBezTo>
                      <a:pt x="94" y="97"/>
                      <a:pt x="93" y="96"/>
                      <a:pt x="92" y="95"/>
                    </a:cubicBezTo>
                    <a:cubicBezTo>
                      <a:pt x="92" y="93"/>
                      <a:pt x="92" y="92"/>
                      <a:pt x="91" y="90"/>
                    </a:cubicBezTo>
                    <a:cubicBezTo>
                      <a:pt x="90" y="88"/>
                      <a:pt x="90" y="85"/>
                      <a:pt x="88" y="84"/>
                    </a:cubicBezTo>
                    <a:cubicBezTo>
                      <a:pt x="87" y="83"/>
                      <a:pt x="87" y="83"/>
                      <a:pt x="86" y="84"/>
                    </a:cubicBezTo>
                    <a:cubicBezTo>
                      <a:pt x="85" y="85"/>
                      <a:pt x="84" y="83"/>
                      <a:pt x="83" y="82"/>
                    </a:cubicBezTo>
                    <a:cubicBezTo>
                      <a:pt x="83" y="82"/>
                      <a:pt x="81" y="82"/>
                      <a:pt x="81" y="81"/>
                    </a:cubicBezTo>
                    <a:cubicBezTo>
                      <a:pt x="81" y="80"/>
                      <a:pt x="82" y="80"/>
                      <a:pt x="81" y="78"/>
                    </a:cubicBezTo>
                    <a:cubicBezTo>
                      <a:pt x="80" y="76"/>
                      <a:pt x="77" y="76"/>
                      <a:pt x="75" y="77"/>
                    </a:cubicBezTo>
                    <a:cubicBezTo>
                      <a:pt x="76" y="76"/>
                      <a:pt x="76" y="74"/>
                      <a:pt x="74" y="74"/>
                    </a:cubicBezTo>
                    <a:cubicBezTo>
                      <a:pt x="72" y="74"/>
                      <a:pt x="71" y="72"/>
                      <a:pt x="70" y="71"/>
                    </a:cubicBezTo>
                    <a:cubicBezTo>
                      <a:pt x="70" y="70"/>
                      <a:pt x="69" y="70"/>
                      <a:pt x="68" y="70"/>
                    </a:cubicBezTo>
                    <a:cubicBezTo>
                      <a:pt x="68" y="70"/>
                      <a:pt x="67" y="70"/>
                      <a:pt x="66" y="69"/>
                    </a:cubicBezTo>
                    <a:cubicBezTo>
                      <a:pt x="65" y="69"/>
                      <a:pt x="65" y="69"/>
                      <a:pt x="64" y="69"/>
                    </a:cubicBezTo>
                    <a:cubicBezTo>
                      <a:pt x="62" y="70"/>
                      <a:pt x="63" y="69"/>
                      <a:pt x="61" y="68"/>
                    </a:cubicBezTo>
                    <a:cubicBezTo>
                      <a:pt x="60" y="67"/>
                      <a:pt x="58" y="67"/>
                      <a:pt x="57" y="65"/>
                    </a:cubicBezTo>
                    <a:cubicBezTo>
                      <a:pt x="55" y="64"/>
                      <a:pt x="54" y="62"/>
                      <a:pt x="53" y="61"/>
                    </a:cubicBezTo>
                    <a:cubicBezTo>
                      <a:pt x="51" y="60"/>
                      <a:pt x="50" y="60"/>
                      <a:pt x="49" y="58"/>
                    </a:cubicBezTo>
                    <a:cubicBezTo>
                      <a:pt x="48" y="56"/>
                      <a:pt x="46" y="54"/>
                      <a:pt x="44" y="56"/>
                    </a:cubicBezTo>
                    <a:cubicBezTo>
                      <a:pt x="45" y="54"/>
                      <a:pt x="40" y="49"/>
                      <a:pt x="38" y="49"/>
                    </a:cubicBezTo>
                    <a:cubicBezTo>
                      <a:pt x="39" y="49"/>
                      <a:pt x="36" y="41"/>
                      <a:pt x="36" y="40"/>
                    </a:cubicBezTo>
                    <a:cubicBezTo>
                      <a:pt x="35" y="36"/>
                      <a:pt x="32" y="36"/>
                      <a:pt x="28" y="34"/>
                    </a:cubicBezTo>
                    <a:cubicBezTo>
                      <a:pt x="25" y="32"/>
                      <a:pt x="20" y="30"/>
                      <a:pt x="17" y="34"/>
                    </a:cubicBezTo>
                    <a:cubicBezTo>
                      <a:pt x="16" y="36"/>
                      <a:pt x="15" y="37"/>
                      <a:pt x="14" y="38"/>
                    </a:cubicBezTo>
                    <a:cubicBezTo>
                      <a:pt x="13" y="38"/>
                      <a:pt x="8" y="40"/>
                      <a:pt x="9" y="39"/>
                    </a:cubicBezTo>
                    <a:cubicBezTo>
                      <a:pt x="9" y="38"/>
                      <a:pt x="13" y="33"/>
                      <a:pt x="8" y="35"/>
                    </a:cubicBezTo>
                    <a:cubicBezTo>
                      <a:pt x="6" y="36"/>
                      <a:pt x="1" y="32"/>
                      <a:pt x="4" y="29"/>
                    </a:cubicBezTo>
                    <a:cubicBezTo>
                      <a:pt x="5" y="28"/>
                      <a:pt x="5" y="27"/>
                      <a:pt x="3" y="27"/>
                    </a:cubicBezTo>
                    <a:cubicBezTo>
                      <a:pt x="1" y="25"/>
                      <a:pt x="0" y="24"/>
                      <a:pt x="1" y="23"/>
                    </a:cubicBezTo>
                    <a:cubicBezTo>
                      <a:pt x="1" y="23"/>
                      <a:pt x="1" y="23"/>
                      <a:pt x="1" y="23"/>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1770" name="Freeform 3799"/>
              <p:cNvSpPr>
                <a:spLocks/>
              </p:cNvSpPr>
              <p:nvPr/>
            </p:nvSpPr>
            <p:spPr bwMode="auto">
              <a:xfrm>
                <a:off x="2841" y="2015"/>
                <a:ext cx="21" cy="37"/>
              </a:xfrm>
              <a:custGeom>
                <a:avLst/>
                <a:gdLst>
                  <a:gd name="T0" fmla="*/ 3 w 16"/>
                  <a:gd name="T1" fmla="*/ 13 h 28"/>
                  <a:gd name="T2" fmla="*/ 1 w 16"/>
                  <a:gd name="T3" fmla="*/ 11 h 28"/>
                  <a:gd name="T4" fmla="*/ 0 w 16"/>
                  <a:gd name="T5" fmla="*/ 5 h 28"/>
                  <a:gd name="T6" fmla="*/ 11 w 16"/>
                  <a:gd name="T7" fmla="*/ 3 h 28"/>
                  <a:gd name="T8" fmla="*/ 14 w 16"/>
                  <a:gd name="T9" fmla="*/ 1 h 28"/>
                  <a:gd name="T10" fmla="*/ 17 w 16"/>
                  <a:gd name="T11" fmla="*/ 3 h 28"/>
                  <a:gd name="T12" fmla="*/ 18 w 16"/>
                  <a:gd name="T13" fmla="*/ 4 h 28"/>
                  <a:gd name="T14" fmla="*/ 17 w 16"/>
                  <a:gd name="T15" fmla="*/ 5 h 28"/>
                  <a:gd name="T16" fmla="*/ 21 w 16"/>
                  <a:gd name="T17" fmla="*/ 13 h 28"/>
                  <a:gd name="T18" fmla="*/ 20 w 16"/>
                  <a:gd name="T19" fmla="*/ 17 h 28"/>
                  <a:gd name="T20" fmla="*/ 20 w 16"/>
                  <a:gd name="T21" fmla="*/ 26 h 28"/>
                  <a:gd name="T22" fmla="*/ 17 w 16"/>
                  <a:gd name="T23" fmla="*/ 33 h 28"/>
                  <a:gd name="T24" fmla="*/ 12 w 16"/>
                  <a:gd name="T25" fmla="*/ 32 h 28"/>
                  <a:gd name="T26" fmla="*/ 8 w 16"/>
                  <a:gd name="T27" fmla="*/ 37 h 28"/>
                  <a:gd name="T28" fmla="*/ 4 w 16"/>
                  <a:gd name="T29" fmla="*/ 34 h 28"/>
                  <a:gd name="T30" fmla="*/ 3 w 16"/>
                  <a:gd name="T31" fmla="*/ 36 h 28"/>
                  <a:gd name="T32" fmla="*/ 3 w 16"/>
                  <a:gd name="T33" fmla="*/ 34 h 28"/>
                  <a:gd name="T34" fmla="*/ 3 w 16"/>
                  <a:gd name="T35" fmla="*/ 30 h 28"/>
                  <a:gd name="T36" fmla="*/ 4 w 16"/>
                  <a:gd name="T37" fmla="*/ 24 h 28"/>
                  <a:gd name="T38" fmla="*/ 5 w 16"/>
                  <a:gd name="T39" fmla="*/ 25 h 28"/>
                  <a:gd name="T40" fmla="*/ 5 w 16"/>
                  <a:gd name="T41" fmla="*/ 22 h 28"/>
                  <a:gd name="T42" fmla="*/ 3 w 16"/>
                  <a:gd name="T43" fmla="*/ 21 h 28"/>
                  <a:gd name="T44" fmla="*/ 4 w 16"/>
                  <a:gd name="T45" fmla="*/ 17 h 28"/>
                  <a:gd name="T46" fmla="*/ 3 w 16"/>
                  <a:gd name="T47" fmla="*/ 13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6" h="28">
                    <a:moveTo>
                      <a:pt x="2" y="10"/>
                    </a:moveTo>
                    <a:cubicBezTo>
                      <a:pt x="2" y="9"/>
                      <a:pt x="1" y="9"/>
                      <a:pt x="1" y="8"/>
                    </a:cubicBezTo>
                    <a:cubicBezTo>
                      <a:pt x="0" y="7"/>
                      <a:pt x="0" y="5"/>
                      <a:pt x="0" y="4"/>
                    </a:cubicBezTo>
                    <a:cubicBezTo>
                      <a:pt x="3" y="7"/>
                      <a:pt x="6" y="4"/>
                      <a:pt x="8" y="2"/>
                    </a:cubicBezTo>
                    <a:cubicBezTo>
                      <a:pt x="9" y="1"/>
                      <a:pt x="10" y="0"/>
                      <a:pt x="11" y="1"/>
                    </a:cubicBezTo>
                    <a:cubicBezTo>
                      <a:pt x="12" y="1"/>
                      <a:pt x="12" y="2"/>
                      <a:pt x="13" y="2"/>
                    </a:cubicBezTo>
                    <a:cubicBezTo>
                      <a:pt x="13" y="3"/>
                      <a:pt x="13" y="3"/>
                      <a:pt x="14" y="3"/>
                    </a:cubicBezTo>
                    <a:cubicBezTo>
                      <a:pt x="13" y="4"/>
                      <a:pt x="13" y="4"/>
                      <a:pt x="13" y="4"/>
                    </a:cubicBezTo>
                    <a:cubicBezTo>
                      <a:pt x="15" y="4"/>
                      <a:pt x="16" y="9"/>
                      <a:pt x="16" y="10"/>
                    </a:cubicBezTo>
                    <a:cubicBezTo>
                      <a:pt x="15" y="11"/>
                      <a:pt x="13" y="12"/>
                      <a:pt x="15" y="13"/>
                    </a:cubicBezTo>
                    <a:cubicBezTo>
                      <a:pt x="16" y="15"/>
                      <a:pt x="15" y="18"/>
                      <a:pt x="15" y="20"/>
                    </a:cubicBezTo>
                    <a:cubicBezTo>
                      <a:pt x="14" y="21"/>
                      <a:pt x="15" y="24"/>
                      <a:pt x="13" y="25"/>
                    </a:cubicBezTo>
                    <a:cubicBezTo>
                      <a:pt x="12" y="26"/>
                      <a:pt x="10" y="24"/>
                      <a:pt x="9" y="24"/>
                    </a:cubicBezTo>
                    <a:cubicBezTo>
                      <a:pt x="8" y="25"/>
                      <a:pt x="8" y="28"/>
                      <a:pt x="6" y="28"/>
                    </a:cubicBezTo>
                    <a:cubicBezTo>
                      <a:pt x="4" y="28"/>
                      <a:pt x="4" y="28"/>
                      <a:pt x="3" y="26"/>
                    </a:cubicBezTo>
                    <a:cubicBezTo>
                      <a:pt x="2" y="27"/>
                      <a:pt x="2" y="27"/>
                      <a:pt x="2" y="27"/>
                    </a:cubicBezTo>
                    <a:cubicBezTo>
                      <a:pt x="2" y="27"/>
                      <a:pt x="2" y="27"/>
                      <a:pt x="2" y="26"/>
                    </a:cubicBezTo>
                    <a:cubicBezTo>
                      <a:pt x="3" y="26"/>
                      <a:pt x="2" y="25"/>
                      <a:pt x="2" y="23"/>
                    </a:cubicBezTo>
                    <a:cubicBezTo>
                      <a:pt x="2" y="22"/>
                      <a:pt x="2" y="20"/>
                      <a:pt x="3" y="18"/>
                    </a:cubicBezTo>
                    <a:cubicBezTo>
                      <a:pt x="4" y="19"/>
                      <a:pt x="4" y="19"/>
                      <a:pt x="4" y="19"/>
                    </a:cubicBezTo>
                    <a:cubicBezTo>
                      <a:pt x="4" y="18"/>
                      <a:pt x="4" y="17"/>
                      <a:pt x="4" y="17"/>
                    </a:cubicBezTo>
                    <a:cubicBezTo>
                      <a:pt x="3" y="16"/>
                      <a:pt x="2" y="16"/>
                      <a:pt x="2" y="16"/>
                    </a:cubicBezTo>
                    <a:cubicBezTo>
                      <a:pt x="2" y="15"/>
                      <a:pt x="3" y="14"/>
                      <a:pt x="3" y="13"/>
                    </a:cubicBezTo>
                    <a:cubicBezTo>
                      <a:pt x="3" y="12"/>
                      <a:pt x="2" y="11"/>
                      <a:pt x="2" y="10"/>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1771" name="Freeform 3800"/>
              <p:cNvSpPr>
                <a:spLocks/>
              </p:cNvSpPr>
              <p:nvPr/>
            </p:nvSpPr>
            <p:spPr bwMode="auto">
              <a:xfrm>
                <a:off x="2866" y="1990"/>
                <a:ext cx="4" cy="3"/>
              </a:xfrm>
              <a:custGeom>
                <a:avLst/>
                <a:gdLst>
                  <a:gd name="T0" fmla="*/ 4 w 3"/>
                  <a:gd name="T1" fmla="*/ 3 h 2"/>
                  <a:gd name="T2" fmla="*/ 0 w 3"/>
                  <a:gd name="T3" fmla="*/ 2 h 2"/>
                  <a:gd name="T4" fmla="*/ 4 w 3"/>
                  <a:gd name="T5" fmla="*/ 0 h 2"/>
                  <a:gd name="T6" fmla="*/ 4 w 3"/>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3" y="2"/>
                    </a:moveTo>
                    <a:cubicBezTo>
                      <a:pt x="2" y="1"/>
                      <a:pt x="1" y="2"/>
                      <a:pt x="0" y="1"/>
                    </a:cubicBezTo>
                    <a:cubicBezTo>
                      <a:pt x="1" y="1"/>
                      <a:pt x="2" y="1"/>
                      <a:pt x="3" y="0"/>
                    </a:cubicBezTo>
                    <a:cubicBezTo>
                      <a:pt x="3" y="1"/>
                      <a:pt x="3" y="1"/>
                      <a:pt x="3" y="2"/>
                    </a:cubicBezTo>
                  </a:path>
                </a:pathLst>
              </a:custGeom>
              <a:solidFill>
                <a:srgbClr val="B3B3B3"/>
              </a:solidFill>
              <a:ln w="3175">
                <a:solidFill>
                  <a:schemeClr val="tx1"/>
                </a:solidFill>
                <a:round/>
                <a:headEnd/>
                <a:tailEnd/>
              </a:ln>
            </p:spPr>
            <p:txBody>
              <a:bodyPr/>
              <a:lstStyle/>
              <a:p>
                <a:endParaRPr lang="en-GB" sz="2400" dirty="0"/>
              </a:p>
            </p:txBody>
          </p:sp>
          <p:sp>
            <p:nvSpPr>
              <p:cNvPr id="1772" name="Freeform 3801"/>
              <p:cNvSpPr>
                <a:spLocks/>
              </p:cNvSpPr>
              <p:nvPr/>
            </p:nvSpPr>
            <p:spPr bwMode="auto">
              <a:xfrm>
                <a:off x="2895" y="2061"/>
                <a:ext cx="43" cy="27"/>
              </a:xfrm>
              <a:custGeom>
                <a:avLst/>
                <a:gdLst>
                  <a:gd name="T0" fmla="*/ 7 w 32"/>
                  <a:gd name="T1" fmla="*/ 12 h 20"/>
                  <a:gd name="T2" fmla="*/ 1 w 32"/>
                  <a:gd name="T3" fmla="*/ 11 h 20"/>
                  <a:gd name="T4" fmla="*/ 5 w 32"/>
                  <a:gd name="T5" fmla="*/ 3 h 20"/>
                  <a:gd name="T6" fmla="*/ 11 w 32"/>
                  <a:gd name="T7" fmla="*/ 3 h 20"/>
                  <a:gd name="T8" fmla="*/ 20 w 32"/>
                  <a:gd name="T9" fmla="*/ 5 h 20"/>
                  <a:gd name="T10" fmla="*/ 28 w 32"/>
                  <a:gd name="T11" fmla="*/ 5 h 20"/>
                  <a:gd name="T12" fmla="*/ 34 w 32"/>
                  <a:gd name="T13" fmla="*/ 3 h 20"/>
                  <a:gd name="T14" fmla="*/ 38 w 32"/>
                  <a:gd name="T15" fmla="*/ 3 h 20"/>
                  <a:gd name="T16" fmla="*/ 43 w 32"/>
                  <a:gd name="T17" fmla="*/ 1 h 20"/>
                  <a:gd name="T18" fmla="*/ 39 w 32"/>
                  <a:gd name="T19" fmla="*/ 8 h 20"/>
                  <a:gd name="T20" fmla="*/ 36 w 32"/>
                  <a:gd name="T21" fmla="*/ 15 h 20"/>
                  <a:gd name="T22" fmla="*/ 39 w 32"/>
                  <a:gd name="T23" fmla="*/ 22 h 20"/>
                  <a:gd name="T24" fmla="*/ 38 w 32"/>
                  <a:gd name="T25" fmla="*/ 26 h 20"/>
                  <a:gd name="T26" fmla="*/ 31 w 32"/>
                  <a:gd name="T27" fmla="*/ 26 h 20"/>
                  <a:gd name="T28" fmla="*/ 26 w 32"/>
                  <a:gd name="T29" fmla="*/ 20 h 20"/>
                  <a:gd name="T30" fmla="*/ 16 w 32"/>
                  <a:gd name="T31" fmla="*/ 18 h 20"/>
                  <a:gd name="T32" fmla="*/ 7 w 32"/>
                  <a:gd name="T33" fmla="*/ 12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2" h="20">
                    <a:moveTo>
                      <a:pt x="5" y="9"/>
                    </a:moveTo>
                    <a:cubicBezTo>
                      <a:pt x="4" y="9"/>
                      <a:pt x="2" y="9"/>
                      <a:pt x="1" y="8"/>
                    </a:cubicBezTo>
                    <a:cubicBezTo>
                      <a:pt x="0" y="5"/>
                      <a:pt x="3" y="4"/>
                      <a:pt x="4" y="2"/>
                    </a:cubicBezTo>
                    <a:cubicBezTo>
                      <a:pt x="5" y="4"/>
                      <a:pt x="6" y="3"/>
                      <a:pt x="8" y="2"/>
                    </a:cubicBezTo>
                    <a:cubicBezTo>
                      <a:pt x="10" y="1"/>
                      <a:pt x="12" y="5"/>
                      <a:pt x="15" y="4"/>
                    </a:cubicBezTo>
                    <a:cubicBezTo>
                      <a:pt x="17" y="4"/>
                      <a:pt x="19" y="4"/>
                      <a:pt x="21" y="4"/>
                    </a:cubicBezTo>
                    <a:cubicBezTo>
                      <a:pt x="22" y="3"/>
                      <a:pt x="24" y="2"/>
                      <a:pt x="25" y="2"/>
                    </a:cubicBezTo>
                    <a:cubicBezTo>
                      <a:pt x="27" y="2"/>
                      <a:pt x="27" y="3"/>
                      <a:pt x="28" y="2"/>
                    </a:cubicBezTo>
                    <a:cubicBezTo>
                      <a:pt x="29" y="1"/>
                      <a:pt x="31" y="0"/>
                      <a:pt x="32" y="1"/>
                    </a:cubicBezTo>
                    <a:cubicBezTo>
                      <a:pt x="31" y="2"/>
                      <a:pt x="30" y="4"/>
                      <a:pt x="29" y="6"/>
                    </a:cubicBezTo>
                    <a:cubicBezTo>
                      <a:pt x="28" y="7"/>
                      <a:pt x="27" y="10"/>
                      <a:pt x="27" y="11"/>
                    </a:cubicBezTo>
                    <a:cubicBezTo>
                      <a:pt x="28" y="13"/>
                      <a:pt x="30" y="14"/>
                      <a:pt x="29" y="16"/>
                    </a:cubicBezTo>
                    <a:cubicBezTo>
                      <a:pt x="28" y="17"/>
                      <a:pt x="27" y="18"/>
                      <a:pt x="28" y="19"/>
                    </a:cubicBezTo>
                    <a:cubicBezTo>
                      <a:pt x="26" y="20"/>
                      <a:pt x="24" y="20"/>
                      <a:pt x="23" y="19"/>
                    </a:cubicBezTo>
                    <a:cubicBezTo>
                      <a:pt x="21" y="19"/>
                      <a:pt x="21" y="16"/>
                      <a:pt x="19" y="15"/>
                    </a:cubicBezTo>
                    <a:cubicBezTo>
                      <a:pt x="16" y="14"/>
                      <a:pt x="14" y="14"/>
                      <a:pt x="12" y="13"/>
                    </a:cubicBezTo>
                    <a:cubicBezTo>
                      <a:pt x="10" y="12"/>
                      <a:pt x="8" y="9"/>
                      <a:pt x="5" y="9"/>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1773" name="Freeform 3802"/>
              <p:cNvSpPr>
                <a:spLocks/>
              </p:cNvSpPr>
              <p:nvPr/>
            </p:nvSpPr>
            <p:spPr bwMode="auto">
              <a:xfrm>
                <a:off x="3298" y="2479"/>
                <a:ext cx="144" cy="216"/>
              </a:xfrm>
              <a:custGeom>
                <a:avLst/>
                <a:gdLst>
                  <a:gd name="T0" fmla="*/ 0 w 109"/>
                  <a:gd name="T1" fmla="*/ 153 h 164"/>
                  <a:gd name="T2" fmla="*/ 1 w 109"/>
                  <a:gd name="T3" fmla="*/ 145 h 164"/>
                  <a:gd name="T4" fmla="*/ 5 w 109"/>
                  <a:gd name="T5" fmla="*/ 138 h 164"/>
                  <a:gd name="T6" fmla="*/ 16 w 109"/>
                  <a:gd name="T7" fmla="*/ 124 h 164"/>
                  <a:gd name="T8" fmla="*/ 28 w 109"/>
                  <a:gd name="T9" fmla="*/ 120 h 164"/>
                  <a:gd name="T10" fmla="*/ 41 w 109"/>
                  <a:gd name="T11" fmla="*/ 112 h 164"/>
                  <a:gd name="T12" fmla="*/ 57 w 109"/>
                  <a:gd name="T13" fmla="*/ 109 h 164"/>
                  <a:gd name="T14" fmla="*/ 96 w 109"/>
                  <a:gd name="T15" fmla="*/ 63 h 164"/>
                  <a:gd name="T16" fmla="*/ 82 w 109"/>
                  <a:gd name="T17" fmla="*/ 63 h 164"/>
                  <a:gd name="T18" fmla="*/ 66 w 109"/>
                  <a:gd name="T19" fmla="*/ 57 h 164"/>
                  <a:gd name="T20" fmla="*/ 50 w 109"/>
                  <a:gd name="T21" fmla="*/ 50 h 164"/>
                  <a:gd name="T22" fmla="*/ 37 w 109"/>
                  <a:gd name="T23" fmla="*/ 43 h 164"/>
                  <a:gd name="T24" fmla="*/ 34 w 109"/>
                  <a:gd name="T25" fmla="*/ 41 h 164"/>
                  <a:gd name="T26" fmla="*/ 30 w 109"/>
                  <a:gd name="T27" fmla="*/ 37 h 164"/>
                  <a:gd name="T28" fmla="*/ 26 w 109"/>
                  <a:gd name="T29" fmla="*/ 30 h 164"/>
                  <a:gd name="T30" fmla="*/ 22 w 109"/>
                  <a:gd name="T31" fmla="*/ 20 h 164"/>
                  <a:gd name="T32" fmla="*/ 29 w 109"/>
                  <a:gd name="T33" fmla="*/ 8 h 164"/>
                  <a:gd name="T34" fmla="*/ 38 w 109"/>
                  <a:gd name="T35" fmla="*/ 20 h 164"/>
                  <a:gd name="T36" fmla="*/ 54 w 109"/>
                  <a:gd name="T37" fmla="*/ 24 h 164"/>
                  <a:gd name="T38" fmla="*/ 61 w 109"/>
                  <a:gd name="T39" fmla="*/ 20 h 164"/>
                  <a:gd name="T40" fmla="*/ 70 w 109"/>
                  <a:gd name="T41" fmla="*/ 18 h 164"/>
                  <a:gd name="T42" fmla="*/ 79 w 109"/>
                  <a:gd name="T43" fmla="*/ 18 h 164"/>
                  <a:gd name="T44" fmla="*/ 89 w 109"/>
                  <a:gd name="T45" fmla="*/ 13 h 164"/>
                  <a:gd name="T46" fmla="*/ 96 w 109"/>
                  <a:gd name="T47" fmla="*/ 13 h 164"/>
                  <a:gd name="T48" fmla="*/ 102 w 109"/>
                  <a:gd name="T49" fmla="*/ 11 h 164"/>
                  <a:gd name="T50" fmla="*/ 108 w 109"/>
                  <a:gd name="T51" fmla="*/ 12 h 164"/>
                  <a:gd name="T52" fmla="*/ 118 w 109"/>
                  <a:gd name="T53" fmla="*/ 9 h 164"/>
                  <a:gd name="T54" fmla="*/ 127 w 109"/>
                  <a:gd name="T55" fmla="*/ 7 h 164"/>
                  <a:gd name="T56" fmla="*/ 132 w 109"/>
                  <a:gd name="T57" fmla="*/ 0 h 164"/>
                  <a:gd name="T58" fmla="*/ 140 w 109"/>
                  <a:gd name="T59" fmla="*/ 4 h 164"/>
                  <a:gd name="T60" fmla="*/ 139 w 109"/>
                  <a:gd name="T61" fmla="*/ 14 h 164"/>
                  <a:gd name="T62" fmla="*/ 137 w 109"/>
                  <a:gd name="T63" fmla="*/ 25 h 164"/>
                  <a:gd name="T64" fmla="*/ 140 w 109"/>
                  <a:gd name="T65" fmla="*/ 22 h 164"/>
                  <a:gd name="T66" fmla="*/ 144 w 109"/>
                  <a:gd name="T67" fmla="*/ 24 h 164"/>
                  <a:gd name="T68" fmla="*/ 136 w 109"/>
                  <a:gd name="T69" fmla="*/ 28 h 164"/>
                  <a:gd name="T70" fmla="*/ 136 w 109"/>
                  <a:gd name="T71" fmla="*/ 41 h 164"/>
                  <a:gd name="T72" fmla="*/ 131 w 109"/>
                  <a:gd name="T73" fmla="*/ 49 h 164"/>
                  <a:gd name="T74" fmla="*/ 126 w 109"/>
                  <a:gd name="T75" fmla="*/ 61 h 164"/>
                  <a:gd name="T76" fmla="*/ 123 w 109"/>
                  <a:gd name="T77" fmla="*/ 63 h 164"/>
                  <a:gd name="T78" fmla="*/ 122 w 109"/>
                  <a:gd name="T79" fmla="*/ 68 h 164"/>
                  <a:gd name="T80" fmla="*/ 116 w 109"/>
                  <a:gd name="T81" fmla="*/ 80 h 164"/>
                  <a:gd name="T82" fmla="*/ 111 w 109"/>
                  <a:gd name="T83" fmla="*/ 95 h 164"/>
                  <a:gd name="T84" fmla="*/ 103 w 109"/>
                  <a:gd name="T85" fmla="*/ 109 h 164"/>
                  <a:gd name="T86" fmla="*/ 94 w 109"/>
                  <a:gd name="T87" fmla="*/ 122 h 164"/>
                  <a:gd name="T88" fmla="*/ 83 w 109"/>
                  <a:gd name="T89" fmla="*/ 137 h 164"/>
                  <a:gd name="T90" fmla="*/ 58 w 109"/>
                  <a:gd name="T91" fmla="*/ 159 h 164"/>
                  <a:gd name="T92" fmla="*/ 46 w 109"/>
                  <a:gd name="T93" fmla="*/ 169 h 164"/>
                  <a:gd name="T94" fmla="*/ 34 w 109"/>
                  <a:gd name="T95" fmla="*/ 180 h 164"/>
                  <a:gd name="T96" fmla="*/ 24 w 109"/>
                  <a:gd name="T97" fmla="*/ 194 h 164"/>
                  <a:gd name="T98" fmla="*/ 18 w 109"/>
                  <a:gd name="T99" fmla="*/ 200 h 164"/>
                  <a:gd name="T100" fmla="*/ 13 w 109"/>
                  <a:gd name="T101" fmla="*/ 204 h 164"/>
                  <a:gd name="T102" fmla="*/ 8 w 109"/>
                  <a:gd name="T103" fmla="*/ 216 h 164"/>
                  <a:gd name="T104" fmla="*/ 3 w 109"/>
                  <a:gd name="T105" fmla="*/ 205 h 164"/>
                  <a:gd name="T106" fmla="*/ 0 w 109"/>
                  <a:gd name="T107" fmla="*/ 195 h 164"/>
                  <a:gd name="T108" fmla="*/ 0 w 109"/>
                  <a:gd name="T109" fmla="*/ 153 h 16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09" h="164">
                    <a:moveTo>
                      <a:pt x="0" y="116"/>
                    </a:moveTo>
                    <a:cubicBezTo>
                      <a:pt x="0" y="114"/>
                      <a:pt x="0" y="111"/>
                      <a:pt x="1" y="110"/>
                    </a:cubicBezTo>
                    <a:cubicBezTo>
                      <a:pt x="1" y="108"/>
                      <a:pt x="3" y="106"/>
                      <a:pt x="4" y="105"/>
                    </a:cubicBezTo>
                    <a:cubicBezTo>
                      <a:pt x="6" y="102"/>
                      <a:pt x="8" y="96"/>
                      <a:pt x="12" y="94"/>
                    </a:cubicBezTo>
                    <a:cubicBezTo>
                      <a:pt x="15" y="92"/>
                      <a:pt x="18" y="93"/>
                      <a:pt x="21" y="91"/>
                    </a:cubicBezTo>
                    <a:cubicBezTo>
                      <a:pt x="24" y="87"/>
                      <a:pt x="27" y="85"/>
                      <a:pt x="31" y="85"/>
                    </a:cubicBezTo>
                    <a:cubicBezTo>
                      <a:pt x="35" y="84"/>
                      <a:pt x="41" y="87"/>
                      <a:pt x="43" y="83"/>
                    </a:cubicBezTo>
                    <a:cubicBezTo>
                      <a:pt x="73" y="48"/>
                      <a:pt x="73" y="48"/>
                      <a:pt x="73" y="48"/>
                    </a:cubicBezTo>
                    <a:cubicBezTo>
                      <a:pt x="70" y="48"/>
                      <a:pt x="66" y="48"/>
                      <a:pt x="62" y="48"/>
                    </a:cubicBezTo>
                    <a:cubicBezTo>
                      <a:pt x="58" y="46"/>
                      <a:pt x="54" y="45"/>
                      <a:pt x="50" y="43"/>
                    </a:cubicBezTo>
                    <a:cubicBezTo>
                      <a:pt x="46" y="42"/>
                      <a:pt x="42" y="40"/>
                      <a:pt x="38" y="38"/>
                    </a:cubicBezTo>
                    <a:cubicBezTo>
                      <a:pt x="35" y="37"/>
                      <a:pt x="31" y="36"/>
                      <a:pt x="28" y="33"/>
                    </a:cubicBezTo>
                    <a:cubicBezTo>
                      <a:pt x="27" y="32"/>
                      <a:pt x="27" y="32"/>
                      <a:pt x="26" y="31"/>
                    </a:cubicBezTo>
                    <a:cubicBezTo>
                      <a:pt x="24" y="31"/>
                      <a:pt x="24" y="29"/>
                      <a:pt x="23" y="28"/>
                    </a:cubicBezTo>
                    <a:cubicBezTo>
                      <a:pt x="22" y="26"/>
                      <a:pt x="22" y="24"/>
                      <a:pt x="20" y="23"/>
                    </a:cubicBezTo>
                    <a:cubicBezTo>
                      <a:pt x="18" y="21"/>
                      <a:pt x="16" y="18"/>
                      <a:pt x="17" y="15"/>
                    </a:cubicBezTo>
                    <a:cubicBezTo>
                      <a:pt x="18" y="12"/>
                      <a:pt x="21" y="9"/>
                      <a:pt x="22" y="6"/>
                    </a:cubicBezTo>
                    <a:cubicBezTo>
                      <a:pt x="25" y="8"/>
                      <a:pt x="27" y="12"/>
                      <a:pt x="29" y="15"/>
                    </a:cubicBezTo>
                    <a:cubicBezTo>
                      <a:pt x="32" y="19"/>
                      <a:pt x="37" y="20"/>
                      <a:pt x="41" y="18"/>
                    </a:cubicBezTo>
                    <a:cubicBezTo>
                      <a:pt x="43" y="18"/>
                      <a:pt x="45" y="16"/>
                      <a:pt x="46" y="15"/>
                    </a:cubicBezTo>
                    <a:cubicBezTo>
                      <a:pt x="49" y="13"/>
                      <a:pt x="49" y="14"/>
                      <a:pt x="53" y="14"/>
                    </a:cubicBezTo>
                    <a:cubicBezTo>
                      <a:pt x="56" y="15"/>
                      <a:pt x="57" y="15"/>
                      <a:pt x="60" y="14"/>
                    </a:cubicBezTo>
                    <a:cubicBezTo>
                      <a:pt x="62" y="13"/>
                      <a:pt x="65" y="9"/>
                      <a:pt x="67" y="10"/>
                    </a:cubicBezTo>
                    <a:cubicBezTo>
                      <a:pt x="69" y="10"/>
                      <a:pt x="71" y="11"/>
                      <a:pt x="73" y="10"/>
                    </a:cubicBezTo>
                    <a:cubicBezTo>
                      <a:pt x="75" y="9"/>
                      <a:pt x="76" y="9"/>
                      <a:pt x="77" y="8"/>
                    </a:cubicBezTo>
                    <a:cubicBezTo>
                      <a:pt x="79" y="8"/>
                      <a:pt x="80" y="9"/>
                      <a:pt x="82" y="9"/>
                    </a:cubicBezTo>
                    <a:cubicBezTo>
                      <a:pt x="84" y="9"/>
                      <a:pt x="86" y="7"/>
                      <a:pt x="89" y="7"/>
                    </a:cubicBezTo>
                    <a:cubicBezTo>
                      <a:pt x="91" y="6"/>
                      <a:pt x="94" y="6"/>
                      <a:pt x="96" y="5"/>
                    </a:cubicBezTo>
                    <a:cubicBezTo>
                      <a:pt x="98" y="4"/>
                      <a:pt x="98" y="1"/>
                      <a:pt x="100" y="0"/>
                    </a:cubicBezTo>
                    <a:cubicBezTo>
                      <a:pt x="102" y="0"/>
                      <a:pt x="107" y="1"/>
                      <a:pt x="106" y="3"/>
                    </a:cubicBezTo>
                    <a:cubicBezTo>
                      <a:pt x="105" y="6"/>
                      <a:pt x="105" y="8"/>
                      <a:pt x="105" y="11"/>
                    </a:cubicBezTo>
                    <a:cubicBezTo>
                      <a:pt x="106" y="14"/>
                      <a:pt x="106" y="17"/>
                      <a:pt x="104" y="19"/>
                    </a:cubicBezTo>
                    <a:cubicBezTo>
                      <a:pt x="106" y="19"/>
                      <a:pt x="107" y="19"/>
                      <a:pt x="106" y="17"/>
                    </a:cubicBezTo>
                    <a:cubicBezTo>
                      <a:pt x="107" y="18"/>
                      <a:pt x="108" y="18"/>
                      <a:pt x="109" y="18"/>
                    </a:cubicBezTo>
                    <a:cubicBezTo>
                      <a:pt x="108" y="21"/>
                      <a:pt x="103" y="18"/>
                      <a:pt x="103" y="21"/>
                    </a:cubicBezTo>
                    <a:cubicBezTo>
                      <a:pt x="103" y="24"/>
                      <a:pt x="103" y="28"/>
                      <a:pt x="103" y="31"/>
                    </a:cubicBezTo>
                    <a:cubicBezTo>
                      <a:pt x="102" y="33"/>
                      <a:pt x="100" y="35"/>
                      <a:pt x="99" y="37"/>
                    </a:cubicBezTo>
                    <a:cubicBezTo>
                      <a:pt x="97" y="40"/>
                      <a:pt x="97" y="44"/>
                      <a:pt x="95" y="46"/>
                    </a:cubicBezTo>
                    <a:cubicBezTo>
                      <a:pt x="94" y="47"/>
                      <a:pt x="93" y="47"/>
                      <a:pt x="93" y="48"/>
                    </a:cubicBezTo>
                    <a:cubicBezTo>
                      <a:pt x="92" y="50"/>
                      <a:pt x="93" y="51"/>
                      <a:pt x="92" y="52"/>
                    </a:cubicBezTo>
                    <a:cubicBezTo>
                      <a:pt x="91" y="55"/>
                      <a:pt x="89" y="58"/>
                      <a:pt x="88" y="61"/>
                    </a:cubicBezTo>
                    <a:cubicBezTo>
                      <a:pt x="86" y="64"/>
                      <a:pt x="85" y="68"/>
                      <a:pt x="84" y="72"/>
                    </a:cubicBezTo>
                    <a:cubicBezTo>
                      <a:pt x="82" y="76"/>
                      <a:pt x="80" y="79"/>
                      <a:pt x="78" y="83"/>
                    </a:cubicBezTo>
                    <a:cubicBezTo>
                      <a:pt x="75" y="86"/>
                      <a:pt x="74" y="90"/>
                      <a:pt x="71" y="93"/>
                    </a:cubicBezTo>
                    <a:cubicBezTo>
                      <a:pt x="69" y="97"/>
                      <a:pt x="66" y="100"/>
                      <a:pt x="63" y="104"/>
                    </a:cubicBezTo>
                    <a:cubicBezTo>
                      <a:pt x="57" y="111"/>
                      <a:pt x="51" y="116"/>
                      <a:pt x="44" y="121"/>
                    </a:cubicBezTo>
                    <a:cubicBezTo>
                      <a:pt x="41" y="123"/>
                      <a:pt x="37" y="125"/>
                      <a:pt x="35" y="128"/>
                    </a:cubicBezTo>
                    <a:cubicBezTo>
                      <a:pt x="32" y="131"/>
                      <a:pt x="28" y="134"/>
                      <a:pt x="26" y="137"/>
                    </a:cubicBezTo>
                    <a:cubicBezTo>
                      <a:pt x="23" y="141"/>
                      <a:pt x="20" y="144"/>
                      <a:pt x="18" y="147"/>
                    </a:cubicBezTo>
                    <a:cubicBezTo>
                      <a:pt x="16" y="149"/>
                      <a:pt x="15" y="150"/>
                      <a:pt x="14" y="152"/>
                    </a:cubicBezTo>
                    <a:cubicBezTo>
                      <a:pt x="13" y="153"/>
                      <a:pt x="11" y="157"/>
                      <a:pt x="10" y="155"/>
                    </a:cubicBezTo>
                    <a:cubicBezTo>
                      <a:pt x="10" y="158"/>
                      <a:pt x="8" y="161"/>
                      <a:pt x="6" y="164"/>
                    </a:cubicBezTo>
                    <a:cubicBezTo>
                      <a:pt x="6" y="161"/>
                      <a:pt x="4" y="159"/>
                      <a:pt x="2" y="156"/>
                    </a:cubicBezTo>
                    <a:cubicBezTo>
                      <a:pt x="0" y="153"/>
                      <a:pt x="0" y="151"/>
                      <a:pt x="0" y="148"/>
                    </a:cubicBezTo>
                    <a:cubicBezTo>
                      <a:pt x="0" y="137"/>
                      <a:pt x="0" y="127"/>
                      <a:pt x="0" y="116"/>
                    </a:cubicBezTo>
                  </a:path>
                </a:pathLst>
              </a:custGeom>
              <a:solidFill>
                <a:srgbClr val="B3B3B3"/>
              </a:solidFill>
              <a:ln w="3175">
                <a:solidFill>
                  <a:schemeClr val="tx1"/>
                </a:solidFill>
                <a:round/>
                <a:headEnd/>
                <a:tailEnd/>
              </a:ln>
            </p:spPr>
            <p:txBody>
              <a:bodyPr/>
              <a:lstStyle/>
              <a:p>
                <a:endParaRPr lang="en-GB" sz="2400" dirty="0"/>
              </a:p>
            </p:txBody>
          </p:sp>
          <p:sp>
            <p:nvSpPr>
              <p:cNvPr id="1774" name="Freeform 3803"/>
              <p:cNvSpPr>
                <a:spLocks/>
              </p:cNvSpPr>
              <p:nvPr/>
            </p:nvSpPr>
            <p:spPr bwMode="auto">
              <a:xfrm>
                <a:off x="3533" y="2059"/>
                <a:ext cx="179" cy="144"/>
              </a:xfrm>
              <a:custGeom>
                <a:avLst/>
                <a:gdLst>
                  <a:gd name="T0" fmla="*/ 3 w 136"/>
                  <a:gd name="T1" fmla="*/ 66 h 109"/>
                  <a:gd name="T2" fmla="*/ 7 w 136"/>
                  <a:gd name="T3" fmla="*/ 55 h 109"/>
                  <a:gd name="T4" fmla="*/ 7 w 136"/>
                  <a:gd name="T5" fmla="*/ 46 h 109"/>
                  <a:gd name="T6" fmla="*/ 17 w 136"/>
                  <a:gd name="T7" fmla="*/ 49 h 109"/>
                  <a:gd name="T8" fmla="*/ 28 w 136"/>
                  <a:gd name="T9" fmla="*/ 50 h 109"/>
                  <a:gd name="T10" fmla="*/ 32 w 136"/>
                  <a:gd name="T11" fmla="*/ 45 h 109"/>
                  <a:gd name="T12" fmla="*/ 46 w 136"/>
                  <a:gd name="T13" fmla="*/ 36 h 109"/>
                  <a:gd name="T14" fmla="*/ 57 w 136"/>
                  <a:gd name="T15" fmla="*/ 20 h 109"/>
                  <a:gd name="T16" fmla="*/ 64 w 136"/>
                  <a:gd name="T17" fmla="*/ 17 h 109"/>
                  <a:gd name="T18" fmla="*/ 79 w 136"/>
                  <a:gd name="T19" fmla="*/ 20 h 109"/>
                  <a:gd name="T20" fmla="*/ 90 w 136"/>
                  <a:gd name="T21" fmla="*/ 24 h 109"/>
                  <a:gd name="T22" fmla="*/ 97 w 136"/>
                  <a:gd name="T23" fmla="*/ 20 h 109"/>
                  <a:gd name="T24" fmla="*/ 101 w 136"/>
                  <a:gd name="T25" fmla="*/ 18 h 109"/>
                  <a:gd name="T26" fmla="*/ 108 w 136"/>
                  <a:gd name="T27" fmla="*/ 16 h 109"/>
                  <a:gd name="T28" fmla="*/ 116 w 136"/>
                  <a:gd name="T29" fmla="*/ 11 h 109"/>
                  <a:gd name="T30" fmla="*/ 129 w 136"/>
                  <a:gd name="T31" fmla="*/ 4 h 109"/>
                  <a:gd name="T32" fmla="*/ 134 w 136"/>
                  <a:gd name="T33" fmla="*/ 9 h 109"/>
                  <a:gd name="T34" fmla="*/ 136 w 136"/>
                  <a:gd name="T35" fmla="*/ 25 h 109"/>
                  <a:gd name="T36" fmla="*/ 151 w 136"/>
                  <a:gd name="T37" fmla="*/ 22 h 109"/>
                  <a:gd name="T38" fmla="*/ 163 w 136"/>
                  <a:gd name="T39" fmla="*/ 20 h 109"/>
                  <a:gd name="T40" fmla="*/ 179 w 136"/>
                  <a:gd name="T41" fmla="*/ 20 h 109"/>
                  <a:gd name="T42" fmla="*/ 176 w 136"/>
                  <a:gd name="T43" fmla="*/ 22 h 109"/>
                  <a:gd name="T44" fmla="*/ 165 w 136"/>
                  <a:gd name="T45" fmla="*/ 25 h 109"/>
                  <a:gd name="T46" fmla="*/ 146 w 136"/>
                  <a:gd name="T47" fmla="*/ 28 h 109"/>
                  <a:gd name="T48" fmla="*/ 138 w 136"/>
                  <a:gd name="T49" fmla="*/ 34 h 109"/>
                  <a:gd name="T50" fmla="*/ 138 w 136"/>
                  <a:gd name="T51" fmla="*/ 41 h 109"/>
                  <a:gd name="T52" fmla="*/ 145 w 136"/>
                  <a:gd name="T53" fmla="*/ 53 h 109"/>
                  <a:gd name="T54" fmla="*/ 140 w 136"/>
                  <a:gd name="T55" fmla="*/ 59 h 109"/>
                  <a:gd name="T56" fmla="*/ 137 w 136"/>
                  <a:gd name="T57" fmla="*/ 63 h 109"/>
                  <a:gd name="T58" fmla="*/ 137 w 136"/>
                  <a:gd name="T59" fmla="*/ 71 h 109"/>
                  <a:gd name="T60" fmla="*/ 125 w 136"/>
                  <a:gd name="T61" fmla="*/ 71 h 109"/>
                  <a:gd name="T62" fmla="*/ 132 w 136"/>
                  <a:gd name="T63" fmla="*/ 82 h 109"/>
                  <a:gd name="T64" fmla="*/ 122 w 136"/>
                  <a:gd name="T65" fmla="*/ 89 h 109"/>
                  <a:gd name="T66" fmla="*/ 122 w 136"/>
                  <a:gd name="T67" fmla="*/ 100 h 109"/>
                  <a:gd name="T68" fmla="*/ 116 w 136"/>
                  <a:gd name="T69" fmla="*/ 107 h 109"/>
                  <a:gd name="T70" fmla="*/ 112 w 136"/>
                  <a:gd name="T71" fmla="*/ 107 h 109"/>
                  <a:gd name="T72" fmla="*/ 104 w 136"/>
                  <a:gd name="T73" fmla="*/ 114 h 109"/>
                  <a:gd name="T74" fmla="*/ 93 w 136"/>
                  <a:gd name="T75" fmla="*/ 114 h 109"/>
                  <a:gd name="T76" fmla="*/ 87 w 136"/>
                  <a:gd name="T77" fmla="*/ 123 h 109"/>
                  <a:gd name="T78" fmla="*/ 87 w 136"/>
                  <a:gd name="T79" fmla="*/ 133 h 109"/>
                  <a:gd name="T80" fmla="*/ 78 w 136"/>
                  <a:gd name="T81" fmla="*/ 140 h 109"/>
                  <a:gd name="T82" fmla="*/ 63 w 136"/>
                  <a:gd name="T83" fmla="*/ 141 h 109"/>
                  <a:gd name="T84" fmla="*/ 50 w 136"/>
                  <a:gd name="T85" fmla="*/ 143 h 109"/>
                  <a:gd name="T86" fmla="*/ 16 w 136"/>
                  <a:gd name="T87" fmla="*/ 137 h 109"/>
                  <a:gd name="T88" fmla="*/ 25 w 136"/>
                  <a:gd name="T89" fmla="*/ 116 h 109"/>
                  <a:gd name="T90" fmla="*/ 7 w 136"/>
                  <a:gd name="T91" fmla="*/ 94 h 109"/>
                  <a:gd name="T92" fmla="*/ 4 w 136"/>
                  <a:gd name="T93" fmla="*/ 78 h 1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36" h="109">
                    <a:moveTo>
                      <a:pt x="0" y="53"/>
                    </a:moveTo>
                    <a:cubicBezTo>
                      <a:pt x="0" y="52"/>
                      <a:pt x="1" y="51"/>
                      <a:pt x="2" y="50"/>
                    </a:cubicBezTo>
                    <a:cubicBezTo>
                      <a:pt x="3" y="49"/>
                      <a:pt x="3" y="48"/>
                      <a:pt x="2" y="47"/>
                    </a:cubicBezTo>
                    <a:cubicBezTo>
                      <a:pt x="4" y="47"/>
                      <a:pt x="4" y="44"/>
                      <a:pt x="5" y="42"/>
                    </a:cubicBezTo>
                    <a:cubicBezTo>
                      <a:pt x="5" y="41"/>
                      <a:pt x="3" y="39"/>
                      <a:pt x="4" y="38"/>
                    </a:cubicBezTo>
                    <a:cubicBezTo>
                      <a:pt x="5" y="38"/>
                      <a:pt x="5" y="36"/>
                      <a:pt x="5" y="35"/>
                    </a:cubicBezTo>
                    <a:cubicBezTo>
                      <a:pt x="5" y="33"/>
                      <a:pt x="8" y="36"/>
                      <a:pt x="9" y="37"/>
                    </a:cubicBezTo>
                    <a:cubicBezTo>
                      <a:pt x="10" y="37"/>
                      <a:pt x="11" y="36"/>
                      <a:pt x="13" y="37"/>
                    </a:cubicBezTo>
                    <a:cubicBezTo>
                      <a:pt x="14" y="37"/>
                      <a:pt x="16" y="39"/>
                      <a:pt x="16" y="40"/>
                    </a:cubicBezTo>
                    <a:cubicBezTo>
                      <a:pt x="17" y="38"/>
                      <a:pt x="20" y="39"/>
                      <a:pt x="21" y="38"/>
                    </a:cubicBezTo>
                    <a:cubicBezTo>
                      <a:pt x="22" y="37"/>
                      <a:pt x="23" y="37"/>
                      <a:pt x="23" y="36"/>
                    </a:cubicBezTo>
                    <a:cubicBezTo>
                      <a:pt x="24" y="35"/>
                      <a:pt x="23" y="34"/>
                      <a:pt x="24" y="34"/>
                    </a:cubicBezTo>
                    <a:cubicBezTo>
                      <a:pt x="24" y="33"/>
                      <a:pt x="23" y="32"/>
                      <a:pt x="23" y="32"/>
                    </a:cubicBezTo>
                    <a:cubicBezTo>
                      <a:pt x="27" y="32"/>
                      <a:pt x="32" y="29"/>
                      <a:pt x="35" y="27"/>
                    </a:cubicBezTo>
                    <a:cubicBezTo>
                      <a:pt x="38" y="24"/>
                      <a:pt x="34" y="17"/>
                      <a:pt x="38" y="15"/>
                    </a:cubicBezTo>
                    <a:cubicBezTo>
                      <a:pt x="40" y="15"/>
                      <a:pt x="42" y="16"/>
                      <a:pt x="43" y="15"/>
                    </a:cubicBezTo>
                    <a:cubicBezTo>
                      <a:pt x="45" y="14"/>
                      <a:pt x="43" y="12"/>
                      <a:pt x="45" y="11"/>
                    </a:cubicBezTo>
                    <a:cubicBezTo>
                      <a:pt x="46" y="11"/>
                      <a:pt x="48" y="13"/>
                      <a:pt x="49" y="13"/>
                    </a:cubicBezTo>
                    <a:cubicBezTo>
                      <a:pt x="51" y="14"/>
                      <a:pt x="52" y="14"/>
                      <a:pt x="54" y="13"/>
                    </a:cubicBezTo>
                    <a:cubicBezTo>
                      <a:pt x="56" y="13"/>
                      <a:pt x="58" y="13"/>
                      <a:pt x="60" y="15"/>
                    </a:cubicBezTo>
                    <a:cubicBezTo>
                      <a:pt x="61" y="16"/>
                      <a:pt x="63" y="15"/>
                      <a:pt x="65" y="15"/>
                    </a:cubicBezTo>
                    <a:cubicBezTo>
                      <a:pt x="66" y="15"/>
                      <a:pt x="67" y="17"/>
                      <a:pt x="68" y="18"/>
                    </a:cubicBezTo>
                    <a:cubicBezTo>
                      <a:pt x="69" y="19"/>
                      <a:pt x="69" y="18"/>
                      <a:pt x="71" y="18"/>
                    </a:cubicBezTo>
                    <a:cubicBezTo>
                      <a:pt x="71" y="16"/>
                      <a:pt x="74" y="16"/>
                      <a:pt x="74" y="15"/>
                    </a:cubicBezTo>
                    <a:cubicBezTo>
                      <a:pt x="75" y="14"/>
                      <a:pt x="75" y="15"/>
                      <a:pt x="76" y="15"/>
                    </a:cubicBezTo>
                    <a:cubicBezTo>
                      <a:pt x="76" y="15"/>
                      <a:pt x="76" y="14"/>
                      <a:pt x="77" y="14"/>
                    </a:cubicBezTo>
                    <a:cubicBezTo>
                      <a:pt x="78" y="14"/>
                      <a:pt x="79" y="17"/>
                      <a:pt x="81" y="17"/>
                    </a:cubicBezTo>
                    <a:cubicBezTo>
                      <a:pt x="83" y="16"/>
                      <a:pt x="81" y="13"/>
                      <a:pt x="82" y="12"/>
                    </a:cubicBezTo>
                    <a:cubicBezTo>
                      <a:pt x="83" y="9"/>
                      <a:pt x="88" y="12"/>
                      <a:pt x="89" y="11"/>
                    </a:cubicBezTo>
                    <a:cubicBezTo>
                      <a:pt x="90" y="9"/>
                      <a:pt x="88" y="9"/>
                      <a:pt x="88" y="8"/>
                    </a:cubicBezTo>
                    <a:cubicBezTo>
                      <a:pt x="87" y="6"/>
                      <a:pt x="89" y="5"/>
                      <a:pt x="90" y="4"/>
                    </a:cubicBezTo>
                    <a:cubicBezTo>
                      <a:pt x="91" y="0"/>
                      <a:pt x="96" y="0"/>
                      <a:pt x="98" y="3"/>
                    </a:cubicBezTo>
                    <a:cubicBezTo>
                      <a:pt x="98" y="4"/>
                      <a:pt x="98" y="7"/>
                      <a:pt x="99" y="7"/>
                    </a:cubicBezTo>
                    <a:cubicBezTo>
                      <a:pt x="100" y="7"/>
                      <a:pt x="101" y="6"/>
                      <a:pt x="102" y="7"/>
                    </a:cubicBezTo>
                    <a:cubicBezTo>
                      <a:pt x="102" y="9"/>
                      <a:pt x="102" y="12"/>
                      <a:pt x="102" y="13"/>
                    </a:cubicBezTo>
                    <a:cubicBezTo>
                      <a:pt x="102" y="15"/>
                      <a:pt x="102" y="17"/>
                      <a:pt x="103" y="19"/>
                    </a:cubicBezTo>
                    <a:cubicBezTo>
                      <a:pt x="105" y="24"/>
                      <a:pt x="108" y="21"/>
                      <a:pt x="111" y="18"/>
                    </a:cubicBezTo>
                    <a:cubicBezTo>
                      <a:pt x="112" y="18"/>
                      <a:pt x="114" y="19"/>
                      <a:pt x="115" y="17"/>
                    </a:cubicBezTo>
                    <a:cubicBezTo>
                      <a:pt x="116" y="15"/>
                      <a:pt x="117" y="14"/>
                      <a:pt x="119" y="13"/>
                    </a:cubicBezTo>
                    <a:cubicBezTo>
                      <a:pt x="121" y="12"/>
                      <a:pt x="126" y="12"/>
                      <a:pt x="124" y="15"/>
                    </a:cubicBezTo>
                    <a:cubicBezTo>
                      <a:pt x="126" y="16"/>
                      <a:pt x="129" y="14"/>
                      <a:pt x="130" y="13"/>
                    </a:cubicBezTo>
                    <a:cubicBezTo>
                      <a:pt x="131" y="12"/>
                      <a:pt x="136" y="14"/>
                      <a:pt x="136" y="15"/>
                    </a:cubicBezTo>
                    <a:cubicBezTo>
                      <a:pt x="135" y="16"/>
                      <a:pt x="134" y="15"/>
                      <a:pt x="133" y="15"/>
                    </a:cubicBezTo>
                    <a:cubicBezTo>
                      <a:pt x="131" y="16"/>
                      <a:pt x="132" y="17"/>
                      <a:pt x="134" y="17"/>
                    </a:cubicBezTo>
                    <a:cubicBezTo>
                      <a:pt x="133" y="18"/>
                      <a:pt x="131" y="18"/>
                      <a:pt x="130" y="19"/>
                    </a:cubicBezTo>
                    <a:cubicBezTo>
                      <a:pt x="128" y="21"/>
                      <a:pt x="127" y="19"/>
                      <a:pt x="125" y="19"/>
                    </a:cubicBezTo>
                    <a:cubicBezTo>
                      <a:pt x="122" y="20"/>
                      <a:pt x="119" y="19"/>
                      <a:pt x="115" y="20"/>
                    </a:cubicBezTo>
                    <a:cubicBezTo>
                      <a:pt x="114" y="20"/>
                      <a:pt x="113" y="21"/>
                      <a:pt x="111" y="21"/>
                    </a:cubicBezTo>
                    <a:cubicBezTo>
                      <a:pt x="109" y="22"/>
                      <a:pt x="109" y="24"/>
                      <a:pt x="108" y="25"/>
                    </a:cubicBezTo>
                    <a:cubicBezTo>
                      <a:pt x="107" y="25"/>
                      <a:pt x="106" y="24"/>
                      <a:pt x="105" y="26"/>
                    </a:cubicBezTo>
                    <a:cubicBezTo>
                      <a:pt x="105" y="27"/>
                      <a:pt x="103" y="28"/>
                      <a:pt x="103" y="29"/>
                    </a:cubicBezTo>
                    <a:cubicBezTo>
                      <a:pt x="103" y="30"/>
                      <a:pt x="104" y="31"/>
                      <a:pt x="105" y="31"/>
                    </a:cubicBezTo>
                    <a:cubicBezTo>
                      <a:pt x="106" y="33"/>
                      <a:pt x="108" y="34"/>
                      <a:pt x="109" y="37"/>
                    </a:cubicBezTo>
                    <a:cubicBezTo>
                      <a:pt x="107" y="39"/>
                      <a:pt x="110" y="39"/>
                      <a:pt x="110" y="40"/>
                    </a:cubicBezTo>
                    <a:cubicBezTo>
                      <a:pt x="109" y="40"/>
                      <a:pt x="109" y="41"/>
                      <a:pt x="108" y="42"/>
                    </a:cubicBezTo>
                    <a:cubicBezTo>
                      <a:pt x="108" y="44"/>
                      <a:pt x="106" y="44"/>
                      <a:pt x="106" y="45"/>
                    </a:cubicBezTo>
                    <a:cubicBezTo>
                      <a:pt x="105" y="46"/>
                      <a:pt x="105" y="46"/>
                      <a:pt x="105" y="47"/>
                    </a:cubicBezTo>
                    <a:cubicBezTo>
                      <a:pt x="105" y="47"/>
                      <a:pt x="104" y="47"/>
                      <a:pt x="104" y="48"/>
                    </a:cubicBezTo>
                    <a:cubicBezTo>
                      <a:pt x="105" y="48"/>
                      <a:pt x="106" y="49"/>
                      <a:pt x="106" y="50"/>
                    </a:cubicBezTo>
                    <a:cubicBezTo>
                      <a:pt x="108" y="52"/>
                      <a:pt x="105" y="54"/>
                      <a:pt x="104" y="54"/>
                    </a:cubicBezTo>
                    <a:cubicBezTo>
                      <a:pt x="102" y="55"/>
                      <a:pt x="100" y="54"/>
                      <a:pt x="99" y="54"/>
                    </a:cubicBezTo>
                    <a:cubicBezTo>
                      <a:pt x="98" y="54"/>
                      <a:pt x="96" y="53"/>
                      <a:pt x="95" y="54"/>
                    </a:cubicBezTo>
                    <a:cubicBezTo>
                      <a:pt x="94" y="55"/>
                      <a:pt x="98" y="57"/>
                      <a:pt x="99" y="59"/>
                    </a:cubicBezTo>
                    <a:cubicBezTo>
                      <a:pt x="99" y="60"/>
                      <a:pt x="101" y="61"/>
                      <a:pt x="100" y="62"/>
                    </a:cubicBezTo>
                    <a:cubicBezTo>
                      <a:pt x="100" y="63"/>
                      <a:pt x="97" y="65"/>
                      <a:pt x="96" y="65"/>
                    </a:cubicBezTo>
                    <a:cubicBezTo>
                      <a:pt x="92" y="65"/>
                      <a:pt x="93" y="66"/>
                      <a:pt x="93" y="67"/>
                    </a:cubicBezTo>
                    <a:cubicBezTo>
                      <a:pt x="94" y="69"/>
                      <a:pt x="93" y="70"/>
                      <a:pt x="92" y="72"/>
                    </a:cubicBezTo>
                    <a:cubicBezTo>
                      <a:pt x="91" y="73"/>
                      <a:pt x="92" y="74"/>
                      <a:pt x="93" y="76"/>
                    </a:cubicBezTo>
                    <a:cubicBezTo>
                      <a:pt x="93" y="78"/>
                      <a:pt x="93" y="81"/>
                      <a:pt x="91" y="82"/>
                    </a:cubicBezTo>
                    <a:cubicBezTo>
                      <a:pt x="89" y="83"/>
                      <a:pt x="89" y="82"/>
                      <a:pt x="88" y="81"/>
                    </a:cubicBezTo>
                    <a:cubicBezTo>
                      <a:pt x="88" y="81"/>
                      <a:pt x="86" y="80"/>
                      <a:pt x="86" y="80"/>
                    </a:cubicBezTo>
                    <a:cubicBezTo>
                      <a:pt x="85" y="80"/>
                      <a:pt x="86" y="80"/>
                      <a:pt x="85" y="81"/>
                    </a:cubicBezTo>
                    <a:cubicBezTo>
                      <a:pt x="80" y="79"/>
                      <a:pt x="83" y="83"/>
                      <a:pt x="77" y="84"/>
                    </a:cubicBezTo>
                    <a:cubicBezTo>
                      <a:pt x="77" y="85"/>
                      <a:pt x="79" y="85"/>
                      <a:pt x="79" y="86"/>
                    </a:cubicBezTo>
                    <a:cubicBezTo>
                      <a:pt x="78" y="87"/>
                      <a:pt x="76" y="87"/>
                      <a:pt x="74" y="87"/>
                    </a:cubicBezTo>
                    <a:cubicBezTo>
                      <a:pt x="73" y="87"/>
                      <a:pt x="72" y="86"/>
                      <a:pt x="71" y="86"/>
                    </a:cubicBezTo>
                    <a:cubicBezTo>
                      <a:pt x="69" y="86"/>
                      <a:pt x="69" y="89"/>
                      <a:pt x="67" y="90"/>
                    </a:cubicBezTo>
                    <a:cubicBezTo>
                      <a:pt x="66" y="91"/>
                      <a:pt x="66" y="91"/>
                      <a:pt x="66" y="93"/>
                    </a:cubicBezTo>
                    <a:cubicBezTo>
                      <a:pt x="66" y="95"/>
                      <a:pt x="66" y="97"/>
                      <a:pt x="66" y="99"/>
                    </a:cubicBezTo>
                    <a:cubicBezTo>
                      <a:pt x="66" y="99"/>
                      <a:pt x="66" y="100"/>
                      <a:pt x="66" y="101"/>
                    </a:cubicBezTo>
                    <a:cubicBezTo>
                      <a:pt x="66" y="101"/>
                      <a:pt x="67" y="102"/>
                      <a:pt x="67" y="102"/>
                    </a:cubicBezTo>
                    <a:cubicBezTo>
                      <a:pt x="68" y="104"/>
                      <a:pt x="60" y="106"/>
                      <a:pt x="59" y="106"/>
                    </a:cubicBezTo>
                    <a:cubicBezTo>
                      <a:pt x="57" y="107"/>
                      <a:pt x="56" y="107"/>
                      <a:pt x="54" y="107"/>
                    </a:cubicBezTo>
                    <a:cubicBezTo>
                      <a:pt x="52" y="107"/>
                      <a:pt x="50" y="106"/>
                      <a:pt x="48" y="107"/>
                    </a:cubicBezTo>
                    <a:cubicBezTo>
                      <a:pt x="46" y="108"/>
                      <a:pt x="45" y="109"/>
                      <a:pt x="43" y="109"/>
                    </a:cubicBezTo>
                    <a:cubicBezTo>
                      <a:pt x="42" y="108"/>
                      <a:pt x="39" y="108"/>
                      <a:pt x="38" y="108"/>
                    </a:cubicBezTo>
                    <a:cubicBezTo>
                      <a:pt x="33" y="108"/>
                      <a:pt x="29" y="109"/>
                      <a:pt x="25" y="108"/>
                    </a:cubicBezTo>
                    <a:cubicBezTo>
                      <a:pt x="20" y="107"/>
                      <a:pt x="17" y="105"/>
                      <a:pt x="12" y="104"/>
                    </a:cubicBezTo>
                    <a:cubicBezTo>
                      <a:pt x="14" y="101"/>
                      <a:pt x="15" y="98"/>
                      <a:pt x="17" y="96"/>
                    </a:cubicBezTo>
                    <a:cubicBezTo>
                      <a:pt x="19" y="93"/>
                      <a:pt x="20" y="91"/>
                      <a:pt x="19" y="88"/>
                    </a:cubicBezTo>
                    <a:cubicBezTo>
                      <a:pt x="17" y="83"/>
                      <a:pt x="9" y="87"/>
                      <a:pt x="8" y="81"/>
                    </a:cubicBezTo>
                    <a:cubicBezTo>
                      <a:pt x="7" y="77"/>
                      <a:pt x="7" y="74"/>
                      <a:pt x="5" y="71"/>
                    </a:cubicBezTo>
                    <a:cubicBezTo>
                      <a:pt x="4" y="68"/>
                      <a:pt x="2" y="65"/>
                      <a:pt x="4" y="62"/>
                    </a:cubicBezTo>
                    <a:cubicBezTo>
                      <a:pt x="6" y="59"/>
                      <a:pt x="5" y="60"/>
                      <a:pt x="3" y="59"/>
                    </a:cubicBezTo>
                    <a:cubicBezTo>
                      <a:pt x="1" y="58"/>
                      <a:pt x="0" y="54"/>
                      <a:pt x="0" y="53"/>
                    </a:cubicBezTo>
                  </a:path>
                </a:pathLst>
              </a:custGeom>
              <a:solidFill>
                <a:srgbClr val="B3B3B3"/>
              </a:solidFill>
              <a:ln w="3175">
                <a:solidFill>
                  <a:schemeClr val="tx1"/>
                </a:solidFill>
                <a:round/>
                <a:headEnd/>
                <a:tailEnd/>
              </a:ln>
            </p:spPr>
            <p:txBody>
              <a:bodyPr/>
              <a:lstStyle/>
              <a:p>
                <a:endParaRPr lang="en-GB" sz="2400" dirty="0"/>
              </a:p>
            </p:txBody>
          </p:sp>
          <p:sp>
            <p:nvSpPr>
              <p:cNvPr id="1775" name="Freeform 3804"/>
              <p:cNvSpPr>
                <a:spLocks/>
              </p:cNvSpPr>
              <p:nvPr/>
            </p:nvSpPr>
            <p:spPr bwMode="auto">
              <a:xfrm>
                <a:off x="3963" y="2298"/>
                <a:ext cx="2" cy="1"/>
              </a:xfrm>
              <a:custGeom>
                <a:avLst/>
                <a:gdLst>
                  <a:gd name="T0" fmla="*/ 1 w 2"/>
                  <a:gd name="T1" fmla="*/ 0 h 1"/>
                  <a:gd name="T2" fmla="*/ 0 w 2"/>
                  <a:gd name="T3" fmla="*/ 0 h 1"/>
                  <a:gd name="T4" fmla="*/ 2 w 2"/>
                  <a:gd name="T5" fmla="*/ 1 h 1"/>
                  <a:gd name="T6" fmla="*/ 1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0" y="0"/>
                      <a:pt x="0" y="0"/>
                      <a:pt x="0" y="0"/>
                    </a:cubicBezTo>
                    <a:cubicBezTo>
                      <a:pt x="0" y="1"/>
                      <a:pt x="1" y="1"/>
                      <a:pt x="2"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776" name="Freeform 3805"/>
              <p:cNvSpPr>
                <a:spLocks/>
              </p:cNvSpPr>
              <p:nvPr/>
            </p:nvSpPr>
            <p:spPr bwMode="auto">
              <a:xfrm>
                <a:off x="3964" y="2306"/>
                <a:ext cx="3" cy="4"/>
              </a:xfrm>
              <a:custGeom>
                <a:avLst/>
                <a:gdLst>
                  <a:gd name="T0" fmla="*/ 0 w 2"/>
                  <a:gd name="T1" fmla="*/ 1 h 3"/>
                  <a:gd name="T2" fmla="*/ 2 w 2"/>
                  <a:gd name="T3" fmla="*/ 4 h 3"/>
                  <a:gd name="T4" fmla="*/ 3 w 2"/>
                  <a:gd name="T5" fmla="*/ 1 h 3"/>
                  <a:gd name="T6" fmla="*/ 0 w 2"/>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3">
                    <a:moveTo>
                      <a:pt x="0" y="1"/>
                    </a:moveTo>
                    <a:cubicBezTo>
                      <a:pt x="0" y="2"/>
                      <a:pt x="1" y="2"/>
                      <a:pt x="1" y="3"/>
                    </a:cubicBezTo>
                    <a:cubicBezTo>
                      <a:pt x="1" y="2"/>
                      <a:pt x="2" y="1"/>
                      <a:pt x="2" y="1"/>
                    </a:cubicBezTo>
                    <a:cubicBezTo>
                      <a:pt x="2"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777" name="Freeform 3806"/>
              <p:cNvSpPr>
                <a:spLocks/>
              </p:cNvSpPr>
              <p:nvPr/>
            </p:nvSpPr>
            <p:spPr bwMode="auto">
              <a:xfrm>
                <a:off x="3965" y="2304"/>
                <a:ext cx="2" cy="2"/>
              </a:xfrm>
              <a:custGeom>
                <a:avLst/>
                <a:gdLst>
                  <a:gd name="T0" fmla="*/ 0 w 2"/>
                  <a:gd name="T1" fmla="*/ 0 h 2"/>
                  <a:gd name="T2" fmla="*/ 2 w 2"/>
                  <a:gd name="T3" fmla="*/ 2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lnTo>
                      <a:pt x="2" y="2"/>
                    </a:lnTo>
                    <a:lnTo>
                      <a:pt x="0" y="0"/>
                    </a:lnTo>
                    <a:close/>
                  </a:path>
                </a:pathLst>
              </a:custGeom>
              <a:solidFill>
                <a:srgbClr val="B3B3B3"/>
              </a:solidFill>
              <a:ln w="3175">
                <a:solidFill>
                  <a:schemeClr val="tx1"/>
                </a:solidFill>
                <a:round/>
                <a:headEnd/>
                <a:tailEnd/>
              </a:ln>
            </p:spPr>
            <p:txBody>
              <a:bodyPr/>
              <a:lstStyle/>
              <a:p>
                <a:endParaRPr lang="en-GB" sz="2400" dirty="0"/>
              </a:p>
            </p:txBody>
          </p:sp>
          <p:sp>
            <p:nvSpPr>
              <p:cNvPr id="1778" name="Freeform 3807"/>
              <p:cNvSpPr>
                <a:spLocks/>
              </p:cNvSpPr>
              <p:nvPr/>
            </p:nvSpPr>
            <p:spPr bwMode="auto">
              <a:xfrm>
                <a:off x="3965" y="2304"/>
                <a:ext cx="2" cy="2"/>
              </a:xfrm>
              <a:custGeom>
                <a:avLst/>
                <a:gdLst>
                  <a:gd name="T0" fmla="*/ 0 w 2"/>
                  <a:gd name="T1" fmla="*/ 0 h 2"/>
                  <a:gd name="T2" fmla="*/ 2 w 2"/>
                  <a:gd name="T3" fmla="*/ 2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lnTo>
                      <a:pt x="2" y="2"/>
                    </a:lnTo>
                    <a:lnTo>
                      <a:pt x="0" y="0"/>
                    </a:lnTo>
                  </a:path>
                </a:pathLst>
              </a:custGeom>
              <a:noFill/>
              <a:ln w="3175">
                <a:solidFill>
                  <a:schemeClr val="tx1"/>
                </a:solidFill>
                <a:round/>
                <a:headEnd/>
                <a:tailEnd/>
              </a:ln>
            </p:spPr>
            <p:txBody>
              <a:bodyPr/>
              <a:lstStyle/>
              <a:p>
                <a:endParaRPr lang="en-GB" sz="2400" dirty="0"/>
              </a:p>
            </p:txBody>
          </p:sp>
          <p:sp>
            <p:nvSpPr>
              <p:cNvPr id="1779" name="Freeform 3808"/>
              <p:cNvSpPr>
                <a:spLocks/>
              </p:cNvSpPr>
              <p:nvPr/>
            </p:nvSpPr>
            <p:spPr bwMode="auto">
              <a:xfrm>
                <a:off x="3965" y="2307"/>
                <a:ext cx="5" cy="15"/>
              </a:xfrm>
              <a:custGeom>
                <a:avLst/>
                <a:gdLst>
                  <a:gd name="T0" fmla="*/ 0 w 4"/>
                  <a:gd name="T1" fmla="*/ 3 h 11"/>
                  <a:gd name="T2" fmla="*/ 3 w 4"/>
                  <a:gd name="T3" fmla="*/ 7 h 11"/>
                  <a:gd name="T4" fmla="*/ 3 w 4"/>
                  <a:gd name="T5" fmla="*/ 10 h 11"/>
                  <a:gd name="T6" fmla="*/ 4 w 4"/>
                  <a:gd name="T7" fmla="*/ 12 h 11"/>
                  <a:gd name="T8" fmla="*/ 4 w 4"/>
                  <a:gd name="T9" fmla="*/ 14 h 11"/>
                  <a:gd name="T10" fmla="*/ 5 w 4"/>
                  <a:gd name="T11" fmla="*/ 7 h 11"/>
                  <a:gd name="T12" fmla="*/ 3 w 4"/>
                  <a:gd name="T13" fmla="*/ 1 h 11"/>
                  <a:gd name="T14" fmla="*/ 0 w 4"/>
                  <a:gd name="T15" fmla="*/ 3 h 1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 h="11">
                    <a:moveTo>
                      <a:pt x="0" y="2"/>
                    </a:moveTo>
                    <a:cubicBezTo>
                      <a:pt x="1" y="3"/>
                      <a:pt x="2" y="4"/>
                      <a:pt x="2" y="5"/>
                    </a:cubicBezTo>
                    <a:cubicBezTo>
                      <a:pt x="2" y="6"/>
                      <a:pt x="2" y="6"/>
                      <a:pt x="2" y="7"/>
                    </a:cubicBezTo>
                    <a:cubicBezTo>
                      <a:pt x="2" y="8"/>
                      <a:pt x="1" y="11"/>
                      <a:pt x="3" y="9"/>
                    </a:cubicBezTo>
                    <a:cubicBezTo>
                      <a:pt x="2" y="9"/>
                      <a:pt x="2" y="9"/>
                      <a:pt x="3" y="10"/>
                    </a:cubicBezTo>
                    <a:cubicBezTo>
                      <a:pt x="4" y="10"/>
                      <a:pt x="4" y="5"/>
                      <a:pt x="4" y="5"/>
                    </a:cubicBezTo>
                    <a:cubicBezTo>
                      <a:pt x="4" y="3"/>
                      <a:pt x="2" y="2"/>
                      <a:pt x="2" y="1"/>
                    </a:cubicBezTo>
                    <a:cubicBezTo>
                      <a:pt x="2" y="0"/>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1780" name="Freeform 3809"/>
              <p:cNvSpPr>
                <a:spLocks/>
              </p:cNvSpPr>
              <p:nvPr/>
            </p:nvSpPr>
            <p:spPr bwMode="auto">
              <a:xfrm>
                <a:off x="3967" y="2318"/>
                <a:ext cx="1" cy="2"/>
              </a:xfrm>
              <a:custGeom>
                <a:avLst/>
                <a:gdLst>
                  <a:gd name="T0" fmla="*/ 0 w 1"/>
                  <a:gd name="T1" fmla="*/ 1 h 2"/>
                  <a:gd name="T2" fmla="*/ 0 w 1"/>
                  <a:gd name="T3" fmla="*/ 2 h 2"/>
                  <a:gd name="T4" fmla="*/ 0 w 1"/>
                  <a:gd name="T5" fmla="*/ 0 h 2"/>
                  <a:gd name="T6" fmla="*/ 0 w 1"/>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1"/>
                    </a:moveTo>
                    <a:cubicBezTo>
                      <a:pt x="0" y="2"/>
                      <a:pt x="1" y="1"/>
                      <a:pt x="0" y="2"/>
                    </a:cubicBezTo>
                    <a:cubicBezTo>
                      <a:pt x="1" y="1"/>
                      <a:pt x="1" y="1"/>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781" name="Freeform 3810"/>
              <p:cNvSpPr>
                <a:spLocks/>
              </p:cNvSpPr>
              <p:nvPr/>
            </p:nvSpPr>
            <p:spPr bwMode="auto">
              <a:xfrm>
                <a:off x="3968" y="2314"/>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0"/>
                      <a:pt x="0" y="1"/>
                      <a:pt x="0" y="1"/>
                    </a:cubicBezTo>
                    <a:cubicBezTo>
                      <a:pt x="0" y="1"/>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782" name="Freeform 3811"/>
              <p:cNvSpPr>
                <a:spLocks/>
              </p:cNvSpPr>
              <p:nvPr/>
            </p:nvSpPr>
            <p:spPr bwMode="auto">
              <a:xfrm>
                <a:off x="3973" y="2312"/>
                <a:ext cx="4" cy="7"/>
              </a:xfrm>
              <a:custGeom>
                <a:avLst/>
                <a:gdLst>
                  <a:gd name="T0" fmla="*/ 0 w 3"/>
                  <a:gd name="T1" fmla="*/ 7 h 5"/>
                  <a:gd name="T2" fmla="*/ 0 w 3"/>
                  <a:gd name="T3" fmla="*/ 0 h 5"/>
                  <a:gd name="T4" fmla="*/ 0 w 3"/>
                  <a:gd name="T5" fmla="*/ 7 h 5"/>
                  <a:gd name="T6" fmla="*/ 0 60000 65536"/>
                  <a:gd name="T7" fmla="*/ 0 60000 65536"/>
                  <a:gd name="T8" fmla="*/ 0 60000 65536"/>
                </a:gdLst>
                <a:ahLst/>
                <a:cxnLst>
                  <a:cxn ang="T6">
                    <a:pos x="T0" y="T1"/>
                  </a:cxn>
                  <a:cxn ang="T7">
                    <a:pos x="T2" y="T3"/>
                  </a:cxn>
                  <a:cxn ang="T8">
                    <a:pos x="T4" y="T5"/>
                  </a:cxn>
                </a:cxnLst>
                <a:rect l="0" t="0" r="r" b="b"/>
                <a:pathLst>
                  <a:path w="3" h="5">
                    <a:moveTo>
                      <a:pt x="0" y="5"/>
                    </a:moveTo>
                    <a:cubicBezTo>
                      <a:pt x="3" y="4"/>
                      <a:pt x="1" y="1"/>
                      <a:pt x="0" y="0"/>
                    </a:cubicBezTo>
                    <a:cubicBezTo>
                      <a:pt x="0" y="1"/>
                      <a:pt x="0" y="3"/>
                      <a:pt x="0" y="5"/>
                    </a:cubicBezTo>
                  </a:path>
                </a:pathLst>
              </a:custGeom>
              <a:solidFill>
                <a:srgbClr val="B3B3B3"/>
              </a:solidFill>
              <a:ln w="3175">
                <a:solidFill>
                  <a:schemeClr val="tx1"/>
                </a:solidFill>
                <a:round/>
                <a:headEnd/>
                <a:tailEnd/>
              </a:ln>
            </p:spPr>
            <p:txBody>
              <a:bodyPr/>
              <a:lstStyle/>
              <a:p>
                <a:endParaRPr lang="en-GB" sz="2400" dirty="0"/>
              </a:p>
            </p:txBody>
          </p:sp>
          <p:sp>
            <p:nvSpPr>
              <p:cNvPr id="1783" name="Freeform 3812"/>
              <p:cNvSpPr>
                <a:spLocks/>
              </p:cNvSpPr>
              <p:nvPr/>
            </p:nvSpPr>
            <p:spPr bwMode="auto">
              <a:xfrm>
                <a:off x="3977" y="2311"/>
                <a:ext cx="4" cy="4"/>
              </a:xfrm>
              <a:custGeom>
                <a:avLst/>
                <a:gdLst>
                  <a:gd name="T0" fmla="*/ 3 w 3"/>
                  <a:gd name="T1" fmla="*/ 4 h 3"/>
                  <a:gd name="T2" fmla="*/ 1 w 3"/>
                  <a:gd name="T3" fmla="*/ 0 h 3"/>
                  <a:gd name="T4" fmla="*/ 3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2" y="3"/>
                    </a:moveTo>
                    <a:cubicBezTo>
                      <a:pt x="3" y="2"/>
                      <a:pt x="1" y="0"/>
                      <a:pt x="1" y="0"/>
                    </a:cubicBezTo>
                    <a:cubicBezTo>
                      <a:pt x="0" y="1"/>
                      <a:pt x="1" y="2"/>
                      <a:pt x="2" y="3"/>
                    </a:cubicBezTo>
                  </a:path>
                </a:pathLst>
              </a:custGeom>
              <a:solidFill>
                <a:srgbClr val="B3B3B3"/>
              </a:solidFill>
              <a:ln w="3175">
                <a:solidFill>
                  <a:schemeClr val="tx1"/>
                </a:solidFill>
                <a:round/>
                <a:headEnd/>
                <a:tailEnd/>
              </a:ln>
            </p:spPr>
            <p:txBody>
              <a:bodyPr/>
              <a:lstStyle/>
              <a:p>
                <a:endParaRPr lang="en-GB" sz="2400" dirty="0"/>
              </a:p>
            </p:txBody>
          </p:sp>
          <p:sp>
            <p:nvSpPr>
              <p:cNvPr id="1784" name="Freeform 3813"/>
              <p:cNvSpPr>
                <a:spLocks/>
              </p:cNvSpPr>
              <p:nvPr/>
            </p:nvSpPr>
            <p:spPr bwMode="auto">
              <a:xfrm>
                <a:off x="3985" y="2322"/>
                <a:ext cx="0" cy="2"/>
              </a:xfrm>
              <a:custGeom>
                <a:avLst/>
                <a:gdLst>
                  <a:gd name="T0" fmla="*/ 0 h 2"/>
                  <a:gd name="T1" fmla="*/ 2 h 2"/>
                  <a:gd name="T2" fmla="*/ 0 h 2"/>
                  <a:gd name="T3" fmla="*/ 0 60000 65536"/>
                  <a:gd name="T4" fmla="*/ 0 60000 65536"/>
                  <a:gd name="T5" fmla="*/ 0 60000 65536"/>
                </a:gdLst>
                <a:ahLst/>
                <a:cxnLst>
                  <a:cxn ang="T3">
                    <a:pos x="0" y="T0"/>
                  </a:cxn>
                  <a:cxn ang="T4">
                    <a:pos x="0" y="T1"/>
                  </a:cxn>
                  <a:cxn ang="T5">
                    <a:pos x="0" y="T2"/>
                  </a:cxn>
                </a:cxnLst>
                <a:rect l="0" t="0" r="r" b="b"/>
                <a:pathLst>
                  <a:path h="2">
                    <a:moveTo>
                      <a:pt x="0" y="0"/>
                    </a:moveTo>
                    <a:cubicBezTo>
                      <a:pt x="0" y="1"/>
                      <a:pt x="0" y="1"/>
                      <a:pt x="0" y="2"/>
                    </a:cubicBezTo>
                    <a:cubicBezTo>
                      <a:pt x="0" y="1"/>
                      <a:pt x="0" y="1"/>
                      <a:pt x="0" y="0"/>
                    </a:cubicBezTo>
                  </a:path>
                </a:pathLst>
              </a:custGeom>
              <a:solidFill>
                <a:srgbClr val="B3B3B3"/>
              </a:solidFill>
              <a:ln w="3175">
                <a:solidFill>
                  <a:schemeClr val="tx1"/>
                </a:solidFill>
                <a:round/>
                <a:headEnd/>
                <a:tailEnd/>
              </a:ln>
            </p:spPr>
            <p:txBody>
              <a:bodyPr/>
              <a:lstStyle/>
              <a:p>
                <a:endParaRPr lang="en-GB" sz="2400" dirty="0"/>
              </a:p>
            </p:txBody>
          </p:sp>
          <p:sp>
            <p:nvSpPr>
              <p:cNvPr id="1785" name="Freeform 3814"/>
              <p:cNvSpPr>
                <a:spLocks/>
              </p:cNvSpPr>
              <p:nvPr/>
            </p:nvSpPr>
            <p:spPr bwMode="auto">
              <a:xfrm>
                <a:off x="3985" y="2324"/>
                <a:ext cx="4" cy="4"/>
              </a:xfrm>
              <a:custGeom>
                <a:avLst/>
                <a:gdLst>
                  <a:gd name="T0" fmla="*/ 1 w 3"/>
                  <a:gd name="T1" fmla="*/ 4 h 3"/>
                  <a:gd name="T2" fmla="*/ 0 w 3"/>
                  <a:gd name="T3" fmla="*/ 0 h 3"/>
                  <a:gd name="T4" fmla="*/ 1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1" y="3"/>
                    </a:moveTo>
                    <a:cubicBezTo>
                      <a:pt x="3" y="3"/>
                      <a:pt x="2" y="0"/>
                      <a:pt x="0" y="0"/>
                    </a:cubicBezTo>
                    <a:cubicBezTo>
                      <a:pt x="1" y="1"/>
                      <a:pt x="1" y="2"/>
                      <a:pt x="1" y="3"/>
                    </a:cubicBezTo>
                  </a:path>
                </a:pathLst>
              </a:custGeom>
              <a:solidFill>
                <a:srgbClr val="B3B3B3"/>
              </a:solidFill>
              <a:ln w="3175">
                <a:solidFill>
                  <a:schemeClr val="tx1"/>
                </a:solidFill>
                <a:round/>
                <a:headEnd/>
                <a:tailEnd/>
              </a:ln>
            </p:spPr>
            <p:txBody>
              <a:bodyPr/>
              <a:lstStyle/>
              <a:p>
                <a:endParaRPr lang="en-GB" sz="2400" dirty="0"/>
              </a:p>
            </p:txBody>
          </p:sp>
          <p:sp>
            <p:nvSpPr>
              <p:cNvPr id="1786" name="Freeform 3815"/>
              <p:cNvSpPr>
                <a:spLocks/>
              </p:cNvSpPr>
              <p:nvPr/>
            </p:nvSpPr>
            <p:spPr bwMode="auto">
              <a:xfrm>
                <a:off x="3923" y="2248"/>
                <a:ext cx="74" cy="91"/>
              </a:xfrm>
              <a:custGeom>
                <a:avLst/>
                <a:gdLst>
                  <a:gd name="T0" fmla="*/ 4 w 56"/>
                  <a:gd name="T1" fmla="*/ 0 h 69"/>
                  <a:gd name="T2" fmla="*/ 13 w 56"/>
                  <a:gd name="T3" fmla="*/ 5 h 69"/>
                  <a:gd name="T4" fmla="*/ 16 w 56"/>
                  <a:gd name="T5" fmla="*/ 5 h 69"/>
                  <a:gd name="T6" fmla="*/ 22 w 56"/>
                  <a:gd name="T7" fmla="*/ 7 h 69"/>
                  <a:gd name="T8" fmla="*/ 29 w 56"/>
                  <a:gd name="T9" fmla="*/ 20 h 69"/>
                  <a:gd name="T10" fmla="*/ 57 w 56"/>
                  <a:gd name="T11" fmla="*/ 22 h 69"/>
                  <a:gd name="T12" fmla="*/ 58 w 56"/>
                  <a:gd name="T13" fmla="*/ 38 h 69"/>
                  <a:gd name="T14" fmla="*/ 52 w 56"/>
                  <a:gd name="T15" fmla="*/ 40 h 69"/>
                  <a:gd name="T16" fmla="*/ 53 w 56"/>
                  <a:gd name="T17" fmla="*/ 55 h 69"/>
                  <a:gd name="T18" fmla="*/ 59 w 56"/>
                  <a:gd name="T19" fmla="*/ 55 h 69"/>
                  <a:gd name="T20" fmla="*/ 59 w 56"/>
                  <a:gd name="T21" fmla="*/ 46 h 69"/>
                  <a:gd name="T22" fmla="*/ 67 w 56"/>
                  <a:gd name="T23" fmla="*/ 57 h 69"/>
                  <a:gd name="T24" fmla="*/ 74 w 56"/>
                  <a:gd name="T25" fmla="*/ 83 h 69"/>
                  <a:gd name="T26" fmla="*/ 70 w 56"/>
                  <a:gd name="T27" fmla="*/ 91 h 69"/>
                  <a:gd name="T28" fmla="*/ 65 w 56"/>
                  <a:gd name="T29" fmla="*/ 79 h 69"/>
                  <a:gd name="T30" fmla="*/ 61 w 56"/>
                  <a:gd name="T31" fmla="*/ 69 h 69"/>
                  <a:gd name="T32" fmla="*/ 52 w 56"/>
                  <a:gd name="T33" fmla="*/ 62 h 69"/>
                  <a:gd name="T34" fmla="*/ 49 w 56"/>
                  <a:gd name="T35" fmla="*/ 62 h 69"/>
                  <a:gd name="T36" fmla="*/ 44 w 56"/>
                  <a:gd name="T37" fmla="*/ 57 h 69"/>
                  <a:gd name="T38" fmla="*/ 42 w 56"/>
                  <a:gd name="T39" fmla="*/ 50 h 69"/>
                  <a:gd name="T40" fmla="*/ 42 w 56"/>
                  <a:gd name="T41" fmla="*/ 49 h 69"/>
                  <a:gd name="T42" fmla="*/ 40 w 56"/>
                  <a:gd name="T43" fmla="*/ 47 h 69"/>
                  <a:gd name="T44" fmla="*/ 37 w 56"/>
                  <a:gd name="T45" fmla="*/ 49 h 69"/>
                  <a:gd name="T46" fmla="*/ 41 w 56"/>
                  <a:gd name="T47" fmla="*/ 55 h 69"/>
                  <a:gd name="T48" fmla="*/ 42 w 56"/>
                  <a:gd name="T49" fmla="*/ 65 h 69"/>
                  <a:gd name="T50" fmla="*/ 42 w 56"/>
                  <a:gd name="T51" fmla="*/ 70 h 69"/>
                  <a:gd name="T52" fmla="*/ 41 w 56"/>
                  <a:gd name="T53" fmla="*/ 74 h 69"/>
                  <a:gd name="T54" fmla="*/ 37 w 56"/>
                  <a:gd name="T55" fmla="*/ 75 h 69"/>
                  <a:gd name="T56" fmla="*/ 37 w 56"/>
                  <a:gd name="T57" fmla="*/ 73 h 69"/>
                  <a:gd name="T58" fmla="*/ 36 w 56"/>
                  <a:gd name="T59" fmla="*/ 73 h 69"/>
                  <a:gd name="T60" fmla="*/ 34 w 56"/>
                  <a:gd name="T61" fmla="*/ 70 h 69"/>
                  <a:gd name="T62" fmla="*/ 32 w 56"/>
                  <a:gd name="T63" fmla="*/ 74 h 69"/>
                  <a:gd name="T64" fmla="*/ 30 w 56"/>
                  <a:gd name="T65" fmla="*/ 67 h 69"/>
                  <a:gd name="T66" fmla="*/ 29 w 56"/>
                  <a:gd name="T67" fmla="*/ 67 h 69"/>
                  <a:gd name="T68" fmla="*/ 28 w 56"/>
                  <a:gd name="T69" fmla="*/ 73 h 69"/>
                  <a:gd name="T70" fmla="*/ 24 w 56"/>
                  <a:gd name="T71" fmla="*/ 71 h 69"/>
                  <a:gd name="T72" fmla="*/ 20 w 56"/>
                  <a:gd name="T73" fmla="*/ 58 h 69"/>
                  <a:gd name="T74" fmla="*/ 17 w 56"/>
                  <a:gd name="T75" fmla="*/ 53 h 69"/>
                  <a:gd name="T76" fmla="*/ 13 w 56"/>
                  <a:gd name="T77" fmla="*/ 45 h 69"/>
                  <a:gd name="T78" fmla="*/ 15 w 56"/>
                  <a:gd name="T79" fmla="*/ 37 h 69"/>
                  <a:gd name="T80" fmla="*/ 4 w 56"/>
                  <a:gd name="T81" fmla="*/ 30 h 69"/>
                  <a:gd name="T82" fmla="*/ 9 w 56"/>
                  <a:gd name="T83" fmla="*/ 22 h 69"/>
                  <a:gd name="T84" fmla="*/ 13 w 56"/>
                  <a:gd name="T85" fmla="*/ 18 h 69"/>
                  <a:gd name="T86" fmla="*/ 5 w 56"/>
                  <a:gd name="T87" fmla="*/ 13 h 69"/>
                  <a:gd name="T88" fmla="*/ 4 w 56"/>
                  <a:gd name="T89" fmla="*/ 1 h 6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6" h="69">
                    <a:moveTo>
                      <a:pt x="3" y="1"/>
                    </a:moveTo>
                    <a:cubicBezTo>
                      <a:pt x="3" y="1"/>
                      <a:pt x="3" y="0"/>
                      <a:pt x="3" y="0"/>
                    </a:cubicBezTo>
                    <a:cubicBezTo>
                      <a:pt x="4" y="0"/>
                      <a:pt x="6" y="1"/>
                      <a:pt x="7" y="2"/>
                    </a:cubicBezTo>
                    <a:cubicBezTo>
                      <a:pt x="7" y="4"/>
                      <a:pt x="9" y="4"/>
                      <a:pt x="10" y="4"/>
                    </a:cubicBezTo>
                    <a:cubicBezTo>
                      <a:pt x="10" y="3"/>
                      <a:pt x="10" y="3"/>
                      <a:pt x="9" y="2"/>
                    </a:cubicBezTo>
                    <a:cubicBezTo>
                      <a:pt x="11" y="2"/>
                      <a:pt x="11" y="3"/>
                      <a:pt x="12" y="4"/>
                    </a:cubicBezTo>
                    <a:cubicBezTo>
                      <a:pt x="13" y="6"/>
                      <a:pt x="15" y="6"/>
                      <a:pt x="16" y="7"/>
                    </a:cubicBezTo>
                    <a:cubicBezTo>
                      <a:pt x="17" y="6"/>
                      <a:pt x="17" y="6"/>
                      <a:pt x="17" y="5"/>
                    </a:cubicBezTo>
                    <a:cubicBezTo>
                      <a:pt x="20" y="5"/>
                      <a:pt x="20" y="11"/>
                      <a:pt x="20" y="13"/>
                    </a:cubicBezTo>
                    <a:cubicBezTo>
                      <a:pt x="21" y="14"/>
                      <a:pt x="20" y="15"/>
                      <a:pt x="22" y="15"/>
                    </a:cubicBezTo>
                    <a:cubicBezTo>
                      <a:pt x="24" y="16"/>
                      <a:pt x="26" y="17"/>
                      <a:pt x="29" y="17"/>
                    </a:cubicBezTo>
                    <a:cubicBezTo>
                      <a:pt x="33" y="17"/>
                      <a:pt x="38" y="16"/>
                      <a:pt x="43" y="17"/>
                    </a:cubicBezTo>
                    <a:cubicBezTo>
                      <a:pt x="45" y="17"/>
                      <a:pt x="52" y="21"/>
                      <a:pt x="46" y="20"/>
                    </a:cubicBezTo>
                    <a:cubicBezTo>
                      <a:pt x="48" y="23"/>
                      <a:pt x="44" y="26"/>
                      <a:pt x="44" y="29"/>
                    </a:cubicBezTo>
                    <a:cubicBezTo>
                      <a:pt x="43" y="28"/>
                      <a:pt x="42" y="29"/>
                      <a:pt x="41" y="28"/>
                    </a:cubicBezTo>
                    <a:cubicBezTo>
                      <a:pt x="41" y="30"/>
                      <a:pt x="40" y="30"/>
                      <a:pt x="39" y="30"/>
                    </a:cubicBezTo>
                    <a:cubicBezTo>
                      <a:pt x="39" y="31"/>
                      <a:pt x="37" y="33"/>
                      <a:pt x="37" y="35"/>
                    </a:cubicBezTo>
                    <a:cubicBezTo>
                      <a:pt x="37" y="37"/>
                      <a:pt x="39" y="40"/>
                      <a:pt x="40" y="42"/>
                    </a:cubicBezTo>
                    <a:cubicBezTo>
                      <a:pt x="40" y="41"/>
                      <a:pt x="40" y="40"/>
                      <a:pt x="40" y="40"/>
                    </a:cubicBezTo>
                    <a:cubicBezTo>
                      <a:pt x="41" y="40"/>
                      <a:pt x="43" y="45"/>
                      <a:pt x="45" y="42"/>
                    </a:cubicBezTo>
                    <a:cubicBezTo>
                      <a:pt x="45" y="41"/>
                      <a:pt x="44" y="39"/>
                      <a:pt x="45" y="38"/>
                    </a:cubicBezTo>
                    <a:cubicBezTo>
                      <a:pt x="45" y="36"/>
                      <a:pt x="46" y="36"/>
                      <a:pt x="45" y="35"/>
                    </a:cubicBezTo>
                    <a:cubicBezTo>
                      <a:pt x="46" y="36"/>
                      <a:pt x="48" y="33"/>
                      <a:pt x="49" y="35"/>
                    </a:cubicBezTo>
                    <a:cubicBezTo>
                      <a:pt x="50" y="37"/>
                      <a:pt x="50" y="40"/>
                      <a:pt x="51" y="43"/>
                    </a:cubicBezTo>
                    <a:cubicBezTo>
                      <a:pt x="52" y="46"/>
                      <a:pt x="53" y="50"/>
                      <a:pt x="54" y="53"/>
                    </a:cubicBezTo>
                    <a:cubicBezTo>
                      <a:pt x="55" y="56"/>
                      <a:pt x="55" y="60"/>
                      <a:pt x="56" y="63"/>
                    </a:cubicBezTo>
                    <a:cubicBezTo>
                      <a:pt x="55" y="64"/>
                      <a:pt x="54" y="62"/>
                      <a:pt x="53" y="62"/>
                    </a:cubicBezTo>
                    <a:cubicBezTo>
                      <a:pt x="50" y="62"/>
                      <a:pt x="53" y="68"/>
                      <a:pt x="53" y="69"/>
                    </a:cubicBezTo>
                    <a:cubicBezTo>
                      <a:pt x="52" y="68"/>
                      <a:pt x="51" y="66"/>
                      <a:pt x="50" y="64"/>
                    </a:cubicBezTo>
                    <a:cubicBezTo>
                      <a:pt x="50" y="63"/>
                      <a:pt x="50" y="62"/>
                      <a:pt x="49" y="60"/>
                    </a:cubicBezTo>
                    <a:cubicBezTo>
                      <a:pt x="49" y="57"/>
                      <a:pt x="44" y="53"/>
                      <a:pt x="47" y="50"/>
                    </a:cubicBezTo>
                    <a:cubicBezTo>
                      <a:pt x="46" y="50"/>
                      <a:pt x="46" y="51"/>
                      <a:pt x="46" y="52"/>
                    </a:cubicBezTo>
                    <a:cubicBezTo>
                      <a:pt x="45" y="49"/>
                      <a:pt x="41" y="47"/>
                      <a:pt x="42" y="44"/>
                    </a:cubicBezTo>
                    <a:cubicBezTo>
                      <a:pt x="42" y="45"/>
                      <a:pt x="40" y="46"/>
                      <a:pt x="39" y="47"/>
                    </a:cubicBezTo>
                    <a:cubicBezTo>
                      <a:pt x="39" y="47"/>
                      <a:pt x="39" y="47"/>
                      <a:pt x="39" y="48"/>
                    </a:cubicBezTo>
                    <a:cubicBezTo>
                      <a:pt x="38" y="48"/>
                      <a:pt x="38" y="48"/>
                      <a:pt x="37" y="47"/>
                    </a:cubicBezTo>
                    <a:cubicBezTo>
                      <a:pt x="37" y="47"/>
                      <a:pt x="37" y="47"/>
                      <a:pt x="37" y="48"/>
                    </a:cubicBezTo>
                    <a:cubicBezTo>
                      <a:pt x="36" y="49"/>
                      <a:pt x="34" y="43"/>
                      <a:pt x="33" y="43"/>
                    </a:cubicBezTo>
                    <a:cubicBezTo>
                      <a:pt x="33" y="42"/>
                      <a:pt x="33" y="42"/>
                      <a:pt x="33" y="41"/>
                    </a:cubicBezTo>
                    <a:cubicBezTo>
                      <a:pt x="33" y="40"/>
                      <a:pt x="32" y="39"/>
                      <a:pt x="32" y="38"/>
                    </a:cubicBezTo>
                    <a:cubicBezTo>
                      <a:pt x="32" y="37"/>
                      <a:pt x="33" y="37"/>
                      <a:pt x="32" y="36"/>
                    </a:cubicBezTo>
                    <a:cubicBezTo>
                      <a:pt x="32" y="37"/>
                      <a:pt x="33" y="37"/>
                      <a:pt x="32" y="37"/>
                    </a:cubicBezTo>
                    <a:cubicBezTo>
                      <a:pt x="32" y="36"/>
                      <a:pt x="32" y="36"/>
                      <a:pt x="32" y="36"/>
                    </a:cubicBezTo>
                    <a:cubicBezTo>
                      <a:pt x="31" y="36"/>
                      <a:pt x="31" y="36"/>
                      <a:pt x="30" y="36"/>
                    </a:cubicBezTo>
                    <a:cubicBezTo>
                      <a:pt x="31" y="36"/>
                      <a:pt x="32" y="38"/>
                      <a:pt x="31" y="38"/>
                    </a:cubicBezTo>
                    <a:cubicBezTo>
                      <a:pt x="30" y="38"/>
                      <a:pt x="28" y="38"/>
                      <a:pt x="28" y="37"/>
                    </a:cubicBezTo>
                    <a:cubicBezTo>
                      <a:pt x="29" y="38"/>
                      <a:pt x="31" y="39"/>
                      <a:pt x="32" y="40"/>
                    </a:cubicBezTo>
                    <a:cubicBezTo>
                      <a:pt x="32" y="41"/>
                      <a:pt x="31" y="42"/>
                      <a:pt x="31" y="42"/>
                    </a:cubicBezTo>
                    <a:cubicBezTo>
                      <a:pt x="32" y="44"/>
                      <a:pt x="31" y="45"/>
                      <a:pt x="30" y="46"/>
                    </a:cubicBezTo>
                    <a:cubicBezTo>
                      <a:pt x="32" y="46"/>
                      <a:pt x="32" y="48"/>
                      <a:pt x="32" y="49"/>
                    </a:cubicBezTo>
                    <a:cubicBezTo>
                      <a:pt x="32" y="48"/>
                      <a:pt x="32" y="48"/>
                      <a:pt x="32" y="48"/>
                    </a:cubicBezTo>
                    <a:cubicBezTo>
                      <a:pt x="34" y="49"/>
                      <a:pt x="34" y="53"/>
                      <a:pt x="32" y="53"/>
                    </a:cubicBezTo>
                    <a:cubicBezTo>
                      <a:pt x="32" y="53"/>
                      <a:pt x="32" y="52"/>
                      <a:pt x="31" y="51"/>
                    </a:cubicBezTo>
                    <a:cubicBezTo>
                      <a:pt x="32" y="53"/>
                      <a:pt x="31" y="54"/>
                      <a:pt x="31" y="56"/>
                    </a:cubicBezTo>
                    <a:cubicBezTo>
                      <a:pt x="30" y="58"/>
                      <a:pt x="28" y="57"/>
                      <a:pt x="29" y="56"/>
                    </a:cubicBezTo>
                    <a:cubicBezTo>
                      <a:pt x="28" y="57"/>
                      <a:pt x="28" y="57"/>
                      <a:pt x="28" y="57"/>
                    </a:cubicBezTo>
                    <a:cubicBezTo>
                      <a:pt x="28" y="55"/>
                      <a:pt x="30" y="54"/>
                      <a:pt x="30" y="53"/>
                    </a:cubicBezTo>
                    <a:cubicBezTo>
                      <a:pt x="29" y="53"/>
                      <a:pt x="29" y="54"/>
                      <a:pt x="28" y="55"/>
                    </a:cubicBezTo>
                    <a:cubicBezTo>
                      <a:pt x="28" y="54"/>
                      <a:pt x="28" y="54"/>
                      <a:pt x="28" y="53"/>
                    </a:cubicBezTo>
                    <a:cubicBezTo>
                      <a:pt x="28" y="54"/>
                      <a:pt x="27" y="54"/>
                      <a:pt x="27" y="55"/>
                    </a:cubicBezTo>
                    <a:cubicBezTo>
                      <a:pt x="26" y="53"/>
                      <a:pt x="26" y="51"/>
                      <a:pt x="27" y="49"/>
                    </a:cubicBezTo>
                    <a:cubicBezTo>
                      <a:pt x="25" y="50"/>
                      <a:pt x="27" y="52"/>
                      <a:pt x="26" y="53"/>
                    </a:cubicBezTo>
                    <a:cubicBezTo>
                      <a:pt x="25" y="55"/>
                      <a:pt x="27" y="55"/>
                      <a:pt x="26" y="56"/>
                    </a:cubicBezTo>
                    <a:cubicBezTo>
                      <a:pt x="26" y="57"/>
                      <a:pt x="25" y="56"/>
                      <a:pt x="24" y="56"/>
                    </a:cubicBezTo>
                    <a:cubicBezTo>
                      <a:pt x="24" y="56"/>
                      <a:pt x="24" y="57"/>
                      <a:pt x="24" y="58"/>
                    </a:cubicBezTo>
                    <a:cubicBezTo>
                      <a:pt x="22" y="58"/>
                      <a:pt x="23" y="52"/>
                      <a:pt x="23" y="51"/>
                    </a:cubicBezTo>
                    <a:cubicBezTo>
                      <a:pt x="23" y="52"/>
                      <a:pt x="23" y="54"/>
                      <a:pt x="23" y="55"/>
                    </a:cubicBezTo>
                    <a:cubicBezTo>
                      <a:pt x="23" y="54"/>
                      <a:pt x="22" y="53"/>
                      <a:pt x="22" y="51"/>
                    </a:cubicBezTo>
                    <a:cubicBezTo>
                      <a:pt x="22" y="53"/>
                      <a:pt x="24" y="56"/>
                      <a:pt x="22" y="58"/>
                    </a:cubicBezTo>
                    <a:cubicBezTo>
                      <a:pt x="21" y="57"/>
                      <a:pt x="22" y="56"/>
                      <a:pt x="21" y="55"/>
                    </a:cubicBezTo>
                    <a:cubicBezTo>
                      <a:pt x="21" y="56"/>
                      <a:pt x="21" y="58"/>
                      <a:pt x="20" y="59"/>
                    </a:cubicBezTo>
                    <a:cubicBezTo>
                      <a:pt x="20" y="57"/>
                      <a:pt x="18" y="56"/>
                      <a:pt x="18" y="54"/>
                    </a:cubicBezTo>
                    <a:cubicBezTo>
                      <a:pt x="18" y="51"/>
                      <a:pt x="16" y="50"/>
                      <a:pt x="16" y="47"/>
                    </a:cubicBezTo>
                    <a:cubicBezTo>
                      <a:pt x="16" y="46"/>
                      <a:pt x="15" y="45"/>
                      <a:pt x="15" y="44"/>
                    </a:cubicBezTo>
                    <a:cubicBezTo>
                      <a:pt x="15" y="43"/>
                      <a:pt x="15" y="42"/>
                      <a:pt x="15" y="41"/>
                    </a:cubicBezTo>
                    <a:cubicBezTo>
                      <a:pt x="15" y="40"/>
                      <a:pt x="14" y="40"/>
                      <a:pt x="13" y="40"/>
                    </a:cubicBezTo>
                    <a:cubicBezTo>
                      <a:pt x="12" y="40"/>
                      <a:pt x="13" y="38"/>
                      <a:pt x="13" y="38"/>
                    </a:cubicBezTo>
                    <a:cubicBezTo>
                      <a:pt x="13" y="36"/>
                      <a:pt x="10" y="36"/>
                      <a:pt x="10" y="34"/>
                    </a:cubicBezTo>
                    <a:cubicBezTo>
                      <a:pt x="10" y="33"/>
                      <a:pt x="11" y="32"/>
                      <a:pt x="12" y="31"/>
                    </a:cubicBezTo>
                    <a:cubicBezTo>
                      <a:pt x="12" y="30"/>
                      <a:pt x="11" y="29"/>
                      <a:pt x="11" y="28"/>
                    </a:cubicBezTo>
                    <a:cubicBezTo>
                      <a:pt x="10" y="26"/>
                      <a:pt x="7" y="26"/>
                      <a:pt x="6" y="25"/>
                    </a:cubicBezTo>
                    <a:cubicBezTo>
                      <a:pt x="5" y="25"/>
                      <a:pt x="3" y="24"/>
                      <a:pt x="3" y="23"/>
                    </a:cubicBezTo>
                    <a:cubicBezTo>
                      <a:pt x="3" y="21"/>
                      <a:pt x="4" y="21"/>
                      <a:pt x="4" y="19"/>
                    </a:cubicBezTo>
                    <a:cubicBezTo>
                      <a:pt x="6" y="22"/>
                      <a:pt x="7" y="17"/>
                      <a:pt x="7" y="17"/>
                    </a:cubicBezTo>
                    <a:cubicBezTo>
                      <a:pt x="8" y="17"/>
                      <a:pt x="11" y="16"/>
                      <a:pt x="12" y="17"/>
                    </a:cubicBezTo>
                    <a:cubicBezTo>
                      <a:pt x="13" y="15"/>
                      <a:pt x="10" y="16"/>
                      <a:pt x="10" y="14"/>
                    </a:cubicBezTo>
                    <a:cubicBezTo>
                      <a:pt x="10" y="12"/>
                      <a:pt x="8" y="13"/>
                      <a:pt x="7" y="13"/>
                    </a:cubicBezTo>
                    <a:cubicBezTo>
                      <a:pt x="6" y="12"/>
                      <a:pt x="5" y="10"/>
                      <a:pt x="4" y="10"/>
                    </a:cubicBezTo>
                    <a:cubicBezTo>
                      <a:pt x="0" y="8"/>
                      <a:pt x="2" y="4"/>
                      <a:pt x="5" y="2"/>
                    </a:cubicBezTo>
                    <a:cubicBezTo>
                      <a:pt x="5" y="1"/>
                      <a:pt x="4" y="1"/>
                      <a:pt x="3" y="1"/>
                    </a:cubicBezTo>
                  </a:path>
                </a:pathLst>
              </a:custGeom>
              <a:solidFill>
                <a:srgbClr val="B3B3B3"/>
              </a:solidFill>
              <a:ln w="3175">
                <a:solidFill>
                  <a:schemeClr val="tx1"/>
                </a:solidFill>
                <a:round/>
                <a:headEnd/>
                <a:tailEnd/>
              </a:ln>
            </p:spPr>
            <p:txBody>
              <a:bodyPr/>
              <a:lstStyle/>
              <a:p>
                <a:endParaRPr lang="en-GB" sz="2400" dirty="0"/>
              </a:p>
            </p:txBody>
          </p:sp>
          <p:sp>
            <p:nvSpPr>
              <p:cNvPr id="1787" name="Freeform 3816"/>
              <p:cNvSpPr>
                <a:spLocks/>
              </p:cNvSpPr>
              <p:nvPr/>
            </p:nvSpPr>
            <p:spPr bwMode="auto">
              <a:xfrm>
                <a:off x="1736" y="2352"/>
                <a:ext cx="53" cy="38"/>
              </a:xfrm>
              <a:custGeom>
                <a:avLst/>
                <a:gdLst>
                  <a:gd name="T0" fmla="*/ 3 w 40"/>
                  <a:gd name="T1" fmla="*/ 30 h 29"/>
                  <a:gd name="T2" fmla="*/ 3 w 40"/>
                  <a:gd name="T3" fmla="*/ 26 h 29"/>
                  <a:gd name="T4" fmla="*/ 0 w 40"/>
                  <a:gd name="T5" fmla="*/ 22 h 29"/>
                  <a:gd name="T6" fmla="*/ 4 w 40"/>
                  <a:gd name="T7" fmla="*/ 17 h 29"/>
                  <a:gd name="T8" fmla="*/ 5 w 40"/>
                  <a:gd name="T9" fmla="*/ 12 h 29"/>
                  <a:gd name="T10" fmla="*/ 5 w 40"/>
                  <a:gd name="T11" fmla="*/ 8 h 29"/>
                  <a:gd name="T12" fmla="*/ 5 w 40"/>
                  <a:gd name="T13" fmla="*/ 3 h 29"/>
                  <a:gd name="T14" fmla="*/ 13 w 40"/>
                  <a:gd name="T15" fmla="*/ 3 h 29"/>
                  <a:gd name="T16" fmla="*/ 19 w 40"/>
                  <a:gd name="T17" fmla="*/ 1 h 29"/>
                  <a:gd name="T18" fmla="*/ 24 w 40"/>
                  <a:gd name="T19" fmla="*/ 4 h 29"/>
                  <a:gd name="T20" fmla="*/ 29 w 40"/>
                  <a:gd name="T21" fmla="*/ 5 h 29"/>
                  <a:gd name="T22" fmla="*/ 30 w 40"/>
                  <a:gd name="T23" fmla="*/ 8 h 29"/>
                  <a:gd name="T24" fmla="*/ 37 w 40"/>
                  <a:gd name="T25" fmla="*/ 10 h 29"/>
                  <a:gd name="T26" fmla="*/ 41 w 40"/>
                  <a:gd name="T27" fmla="*/ 10 h 29"/>
                  <a:gd name="T28" fmla="*/ 37 w 40"/>
                  <a:gd name="T29" fmla="*/ 12 h 29"/>
                  <a:gd name="T30" fmla="*/ 34 w 40"/>
                  <a:gd name="T31" fmla="*/ 14 h 29"/>
                  <a:gd name="T32" fmla="*/ 42 w 40"/>
                  <a:gd name="T33" fmla="*/ 16 h 29"/>
                  <a:gd name="T34" fmla="*/ 49 w 40"/>
                  <a:gd name="T35" fmla="*/ 20 h 29"/>
                  <a:gd name="T36" fmla="*/ 46 w 40"/>
                  <a:gd name="T37" fmla="*/ 26 h 29"/>
                  <a:gd name="T38" fmla="*/ 44 w 40"/>
                  <a:gd name="T39" fmla="*/ 25 h 29"/>
                  <a:gd name="T40" fmla="*/ 40 w 40"/>
                  <a:gd name="T41" fmla="*/ 25 h 29"/>
                  <a:gd name="T42" fmla="*/ 37 w 40"/>
                  <a:gd name="T43" fmla="*/ 25 h 29"/>
                  <a:gd name="T44" fmla="*/ 33 w 40"/>
                  <a:gd name="T45" fmla="*/ 25 h 29"/>
                  <a:gd name="T46" fmla="*/ 24 w 40"/>
                  <a:gd name="T47" fmla="*/ 28 h 29"/>
                  <a:gd name="T48" fmla="*/ 20 w 40"/>
                  <a:gd name="T49" fmla="*/ 28 h 29"/>
                  <a:gd name="T50" fmla="*/ 19 w 40"/>
                  <a:gd name="T51" fmla="*/ 25 h 29"/>
                  <a:gd name="T52" fmla="*/ 15 w 40"/>
                  <a:gd name="T53" fmla="*/ 26 h 29"/>
                  <a:gd name="T54" fmla="*/ 12 w 40"/>
                  <a:gd name="T55" fmla="*/ 28 h 29"/>
                  <a:gd name="T56" fmla="*/ 7 w 40"/>
                  <a:gd name="T57" fmla="*/ 38 h 29"/>
                  <a:gd name="T58" fmla="*/ 4 w 40"/>
                  <a:gd name="T59" fmla="*/ 34 h 29"/>
                  <a:gd name="T60" fmla="*/ 3 w 40"/>
                  <a:gd name="T61" fmla="*/ 3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40" h="29">
                    <a:moveTo>
                      <a:pt x="2" y="23"/>
                    </a:moveTo>
                    <a:cubicBezTo>
                      <a:pt x="2" y="22"/>
                      <a:pt x="3" y="21"/>
                      <a:pt x="2" y="20"/>
                    </a:cubicBezTo>
                    <a:cubicBezTo>
                      <a:pt x="2" y="19"/>
                      <a:pt x="1" y="17"/>
                      <a:pt x="0" y="17"/>
                    </a:cubicBezTo>
                    <a:cubicBezTo>
                      <a:pt x="1" y="17"/>
                      <a:pt x="5" y="15"/>
                      <a:pt x="3" y="13"/>
                    </a:cubicBezTo>
                    <a:cubicBezTo>
                      <a:pt x="2" y="12"/>
                      <a:pt x="6" y="11"/>
                      <a:pt x="4" y="9"/>
                    </a:cubicBezTo>
                    <a:cubicBezTo>
                      <a:pt x="4" y="8"/>
                      <a:pt x="4" y="7"/>
                      <a:pt x="4" y="6"/>
                    </a:cubicBezTo>
                    <a:cubicBezTo>
                      <a:pt x="5" y="5"/>
                      <a:pt x="4" y="3"/>
                      <a:pt x="4" y="2"/>
                    </a:cubicBezTo>
                    <a:cubicBezTo>
                      <a:pt x="6" y="0"/>
                      <a:pt x="8" y="2"/>
                      <a:pt x="10" y="2"/>
                    </a:cubicBezTo>
                    <a:cubicBezTo>
                      <a:pt x="11" y="1"/>
                      <a:pt x="13" y="1"/>
                      <a:pt x="14" y="1"/>
                    </a:cubicBezTo>
                    <a:cubicBezTo>
                      <a:pt x="16" y="2"/>
                      <a:pt x="17" y="2"/>
                      <a:pt x="18" y="3"/>
                    </a:cubicBezTo>
                    <a:cubicBezTo>
                      <a:pt x="19" y="3"/>
                      <a:pt x="20" y="4"/>
                      <a:pt x="22" y="4"/>
                    </a:cubicBezTo>
                    <a:cubicBezTo>
                      <a:pt x="23" y="4"/>
                      <a:pt x="23" y="4"/>
                      <a:pt x="23" y="6"/>
                    </a:cubicBezTo>
                    <a:cubicBezTo>
                      <a:pt x="24" y="8"/>
                      <a:pt x="25" y="9"/>
                      <a:pt x="28" y="8"/>
                    </a:cubicBezTo>
                    <a:cubicBezTo>
                      <a:pt x="29" y="8"/>
                      <a:pt x="30" y="8"/>
                      <a:pt x="31" y="8"/>
                    </a:cubicBezTo>
                    <a:cubicBezTo>
                      <a:pt x="30" y="10"/>
                      <a:pt x="29" y="10"/>
                      <a:pt x="28" y="9"/>
                    </a:cubicBezTo>
                    <a:cubicBezTo>
                      <a:pt x="27" y="9"/>
                      <a:pt x="24" y="10"/>
                      <a:pt x="26" y="11"/>
                    </a:cubicBezTo>
                    <a:cubicBezTo>
                      <a:pt x="27" y="11"/>
                      <a:pt x="31" y="12"/>
                      <a:pt x="32" y="12"/>
                    </a:cubicBezTo>
                    <a:cubicBezTo>
                      <a:pt x="34" y="11"/>
                      <a:pt x="36" y="14"/>
                      <a:pt x="37" y="15"/>
                    </a:cubicBezTo>
                    <a:cubicBezTo>
                      <a:pt x="40" y="18"/>
                      <a:pt x="35" y="19"/>
                      <a:pt x="35" y="20"/>
                    </a:cubicBezTo>
                    <a:cubicBezTo>
                      <a:pt x="34" y="22"/>
                      <a:pt x="34" y="20"/>
                      <a:pt x="33" y="19"/>
                    </a:cubicBezTo>
                    <a:cubicBezTo>
                      <a:pt x="32" y="19"/>
                      <a:pt x="31" y="19"/>
                      <a:pt x="30" y="19"/>
                    </a:cubicBezTo>
                    <a:cubicBezTo>
                      <a:pt x="29" y="19"/>
                      <a:pt x="29" y="19"/>
                      <a:pt x="28" y="19"/>
                    </a:cubicBezTo>
                    <a:cubicBezTo>
                      <a:pt x="27" y="19"/>
                      <a:pt x="26" y="19"/>
                      <a:pt x="25" y="19"/>
                    </a:cubicBezTo>
                    <a:cubicBezTo>
                      <a:pt x="22" y="17"/>
                      <a:pt x="21" y="21"/>
                      <a:pt x="18" y="21"/>
                    </a:cubicBezTo>
                    <a:cubicBezTo>
                      <a:pt x="17" y="21"/>
                      <a:pt x="15" y="22"/>
                      <a:pt x="15" y="21"/>
                    </a:cubicBezTo>
                    <a:cubicBezTo>
                      <a:pt x="14" y="21"/>
                      <a:pt x="15" y="19"/>
                      <a:pt x="14" y="19"/>
                    </a:cubicBezTo>
                    <a:cubicBezTo>
                      <a:pt x="13" y="20"/>
                      <a:pt x="12" y="20"/>
                      <a:pt x="11" y="20"/>
                    </a:cubicBezTo>
                    <a:cubicBezTo>
                      <a:pt x="10" y="21"/>
                      <a:pt x="10" y="20"/>
                      <a:pt x="9" y="21"/>
                    </a:cubicBezTo>
                    <a:cubicBezTo>
                      <a:pt x="8" y="24"/>
                      <a:pt x="7" y="26"/>
                      <a:pt x="5" y="29"/>
                    </a:cubicBezTo>
                    <a:cubicBezTo>
                      <a:pt x="4" y="28"/>
                      <a:pt x="3" y="27"/>
                      <a:pt x="3" y="26"/>
                    </a:cubicBezTo>
                    <a:cubicBezTo>
                      <a:pt x="3" y="25"/>
                      <a:pt x="3" y="24"/>
                      <a:pt x="2" y="23"/>
                    </a:cubicBezTo>
                  </a:path>
                </a:pathLst>
              </a:custGeom>
              <a:solidFill>
                <a:srgbClr val="B3B3B3"/>
              </a:solidFill>
              <a:ln w="3175">
                <a:solidFill>
                  <a:schemeClr val="tx1"/>
                </a:solidFill>
                <a:round/>
                <a:headEnd/>
                <a:tailEnd/>
              </a:ln>
            </p:spPr>
            <p:txBody>
              <a:bodyPr/>
              <a:lstStyle/>
              <a:p>
                <a:endParaRPr lang="en-GB" sz="2400" dirty="0"/>
              </a:p>
            </p:txBody>
          </p:sp>
          <p:sp>
            <p:nvSpPr>
              <p:cNvPr id="1788" name="Freeform 3817"/>
              <p:cNvSpPr>
                <a:spLocks/>
              </p:cNvSpPr>
              <p:nvPr/>
            </p:nvSpPr>
            <p:spPr bwMode="auto">
              <a:xfrm>
                <a:off x="1779" y="2381"/>
                <a:ext cx="3" cy="1"/>
              </a:xfrm>
              <a:custGeom>
                <a:avLst/>
                <a:gdLst>
                  <a:gd name="T0" fmla="*/ 3 w 2"/>
                  <a:gd name="T1" fmla="*/ 1 h 1"/>
                  <a:gd name="T2" fmla="*/ 0 w 2"/>
                  <a:gd name="T3" fmla="*/ 0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1"/>
                      <a:pt x="1" y="0"/>
                      <a:pt x="0" y="0"/>
                    </a:cubicBezTo>
                    <a:cubicBezTo>
                      <a:pt x="1" y="0"/>
                      <a:pt x="2" y="0"/>
                      <a:pt x="2" y="1"/>
                    </a:cubicBezTo>
                  </a:path>
                </a:pathLst>
              </a:custGeom>
              <a:solidFill>
                <a:srgbClr val="B3B3B3"/>
              </a:solidFill>
              <a:ln w="3175">
                <a:solidFill>
                  <a:schemeClr val="tx1"/>
                </a:solidFill>
                <a:round/>
                <a:headEnd/>
                <a:tailEnd/>
              </a:ln>
            </p:spPr>
            <p:txBody>
              <a:bodyPr/>
              <a:lstStyle/>
              <a:p>
                <a:endParaRPr lang="en-GB" sz="2400" dirty="0"/>
              </a:p>
            </p:txBody>
          </p:sp>
          <p:sp>
            <p:nvSpPr>
              <p:cNvPr id="1789" name="Freeform 3818"/>
              <p:cNvSpPr>
                <a:spLocks/>
              </p:cNvSpPr>
              <p:nvPr/>
            </p:nvSpPr>
            <p:spPr bwMode="auto">
              <a:xfrm>
                <a:off x="2497" y="2485"/>
                <a:ext cx="3" cy="2"/>
              </a:xfrm>
              <a:custGeom>
                <a:avLst/>
                <a:gdLst>
                  <a:gd name="T0" fmla="*/ 3 w 2"/>
                  <a:gd name="T1" fmla="*/ 2 h 1"/>
                  <a:gd name="T2" fmla="*/ 2 w 2"/>
                  <a:gd name="T3" fmla="*/ 0 h 1"/>
                  <a:gd name="T4" fmla="*/ 0 w 2"/>
                  <a:gd name="T5" fmla="*/ 2 h 1"/>
                  <a:gd name="T6" fmla="*/ 3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1"/>
                    </a:moveTo>
                    <a:cubicBezTo>
                      <a:pt x="1" y="0"/>
                      <a:pt x="1" y="0"/>
                      <a:pt x="1" y="0"/>
                    </a:cubicBezTo>
                    <a:cubicBezTo>
                      <a:pt x="1" y="0"/>
                      <a:pt x="1" y="1"/>
                      <a:pt x="0" y="1"/>
                    </a:cubicBezTo>
                    <a:cubicBezTo>
                      <a:pt x="1"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1790" name="Freeform 3819"/>
              <p:cNvSpPr>
                <a:spLocks/>
              </p:cNvSpPr>
              <p:nvPr/>
            </p:nvSpPr>
            <p:spPr bwMode="auto">
              <a:xfrm>
                <a:off x="2500" y="2480"/>
                <a:ext cx="1" cy="1"/>
              </a:xfrm>
              <a:custGeom>
                <a:avLst/>
                <a:gdLst>
                  <a:gd name="T0" fmla="*/ 0 w 1"/>
                  <a:gd name="T1" fmla="*/ 1 h 1"/>
                  <a:gd name="T2" fmla="*/ 0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0"/>
                      <a:pt x="1" y="0"/>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791" name="Freeform 3820"/>
              <p:cNvSpPr>
                <a:spLocks/>
              </p:cNvSpPr>
              <p:nvPr/>
            </p:nvSpPr>
            <p:spPr bwMode="auto">
              <a:xfrm>
                <a:off x="2498" y="2491"/>
                <a:ext cx="4" cy="4"/>
              </a:xfrm>
              <a:custGeom>
                <a:avLst/>
                <a:gdLst>
                  <a:gd name="T0" fmla="*/ 3 w 3"/>
                  <a:gd name="T1" fmla="*/ 4 h 3"/>
                  <a:gd name="T2" fmla="*/ 4 w 3"/>
                  <a:gd name="T3" fmla="*/ 3 h 3"/>
                  <a:gd name="T4" fmla="*/ 3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2" y="3"/>
                    </a:moveTo>
                    <a:cubicBezTo>
                      <a:pt x="2" y="2"/>
                      <a:pt x="3" y="2"/>
                      <a:pt x="3" y="2"/>
                    </a:cubicBezTo>
                    <a:cubicBezTo>
                      <a:pt x="2" y="0"/>
                      <a:pt x="0" y="1"/>
                      <a:pt x="2" y="3"/>
                    </a:cubicBezTo>
                  </a:path>
                </a:pathLst>
              </a:custGeom>
              <a:solidFill>
                <a:srgbClr val="B3B3B3"/>
              </a:solidFill>
              <a:ln w="3175">
                <a:solidFill>
                  <a:schemeClr val="tx1"/>
                </a:solidFill>
                <a:round/>
                <a:headEnd/>
                <a:tailEnd/>
              </a:ln>
            </p:spPr>
            <p:txBody>
              <a:bodyPr/>
              <a:lstStyle/>
              <a:p>
                <a:endParaRPr lang="en-GB" sz="2400" dirty="0"/>
              </a:p>
            </p:txBody>
          </p:sp>
          <p:sp>
            <p:nvSpPr>
              <p:cNvPr id="1792" name="Freeform 3821"/>
              <p:cNvSpPr>
                <a:spLocks/>
              </p:cNvSpPr>
              <p:nvPr/>
            </p:nvSpPr>
            <p:spPr bwMode="auto">
              <a:xfrm>
                <a:off x="2501" y="2480"/>
                <a:ext cx="3" cy="3"/>
              </a:xfrm>
              <a:custGeom>
                <a:avLst/>
                <a:gdLst>
                  <a:gd name="T0" fmla="*/ 3 w 2"/>
                  <a:gd name="T1" fmla="*/ 0 h 2"/>
                  <a:gd name="T2" fmla="*/ 0 w 2"/>
                  <a:gd name="T3" fmla="*/ 0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0"/>
                      <a:pt x="1" y="0"/>
                      <a:pt x="0" y="0"/>
                    </a:cubicBezTo>
                    <a:cubicBezTo>
                      <a:pt x="0" y="2"/>
                      <a:pt x="2" y="2"/>
                      <a:pt x="2" y="0"/>
                    </a:cubicBezTo>
                  </a:path>
                </a:pathLst>
              </a:custGeom>
              <a:solidFill>
                <a:srgbClr val="B3B3B3"/>
              </a:solidFill>
              <a:ln w="3175">
                <a:solidFill>
                  <a:schemeClr val="tx1"/>
                </a:solidFill>
                <a:round/>
                <a:headEnd/>
                <a:tailEnd/>
              </a:ln>
            </p:spPr>
            <p:txBody>
              <a:bodyPr/>
              <a:lstStyle/>
              <a:p>
                <a:endParaRPr lang="en-GB" sz="2400" dirty="0"/>
              </a:p>
            </p:txBody>
          </p:sp>
          <p:sp>
            <p:nvSpPr>
              <p:cNvPr id="1793" name="Freeform 3822"/>
              <p:cNvSpPr>
                <a:spLocks/>
              </p:cNvSpPr>
              <p:nvPr/>
            </p:nvSpPr>
            <p:spPr bwMode="auto">
              <a:xfrm>
                <a:off x="2502" y="2487"/>
                <a:ext cx="3" cy="1"/>
              </a:xfrm>
              <a:custGeom>
                <a:avLst/>
                <a:gdLst>
                  <a:gd name="T0" fmla="*/ 2 w 2"/>
                  <a:gd name="T1" fmla="*/ 0 h 1"/>
                  <a:gd name="T2" fmla="*/ 0 w 2"/>
                  <a:gd name="T3" fmla="*/ 1 h 1"/>
                  <a:gd name="T4" fmla="*/ 3 w 2"/>
                  <a:gd name="T5" fmla="*/ 0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0" y="1"/>
                      <a:pt x="0" y="1"/>
                      <a:pt x="0" y="1"/>
                    </a:cubicBezTo>
                    <a:cubicBezTo>
                      <a:pt x="1" y="1"/>
                      <a:pt x="2" y="1"/>
                      <a:pt x="2"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794" name="Freeform 3823"/>
              <p:cNvSpPr>
                <a:spLocks/>
              </p:cNvSpPr>
              <p:nvPr/>
            </p:nvSpPr>
            <p:spPr bwMode="auto">
              <a:xfrm>
                <a:off x="2506" y="2489"/>
                <a:ext cx="2" cy="3"/>
              </a:xfrm>
              <a:custGeom>
                <a:avLst/>
                <a:gdLst>
                  <a:gd name="T0" fmla="*/ 0 w 1"/>
                  <a:gd name="T1" fmla="*/ 3 h 2"/>
                  <a:gd name="T2" fmla="*/ 2 w 1"/>
                  <a:gd name="T3" fmla="*/ 0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1" y="1"/>
                      <a:pt x="1" y="1"/>
                      <a:pt x="1" y="0"/>
                    </a:cubicBezTo>
                    <a:cubicBezTo>
                      <a:pt x="1" y="0"/>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1795" name="Freeform 3824"/>
              <p:cNvSpPr>
                <a:spLocks/>
              </p:cNvSpPr>
              <p:nvPr/>
            </p:nvSpPr>
            <p:spPr bwMode="auto">
              <a:xfrm>
                <a:off x="2512" y="2491"/>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796" name="Freeform 3825"/>
              <p:cNvSpPr>
                <a:spLocks/>
              </p:cNvSpPr>
              <p:nvPr/>
            </p:nvSpPr>
            <p:spPr bwMode="auto">
              <a:xfrm>
                <a:off x="2494" y="2467"/>
                <a:ext cx="44" cy="29"/>
              </a:xfrm>
              <a:custGeom>
                <a:avLst/>
                <a:gdLst>
                  <a:gd name="T0" fmla="*/ 0 w 33"/>
                  <a:gd name="T1" fmla="*/ 7 h 22"/>
                  <a:gd name="T2" fmla="*/ 4 w 33"/>
                  <a:gd name="T3" fmla="*/ 5 h 22"/>
                  <a:gd name="T4" fmla="*/ 8 w 33"/>
                  <a:gd name="T5" fmla="*/ 4 h 22"/>
                  <a:gd name="T6" fmla="*/ 19 w 33"/>
                  <a:gd name="T7" fmla="*/ 3 h 22"/>
                  <a:gd name="T8" fmla="*/ 27 w 33"/>
                  <a:gd name="T9" fmla="*/ 1 h 22"/>
                  <a:gd name="T10" fmla="*/ 41 w 33"/>
                  <a:gd name="T11" fmla="*/ 1 h 22"/>
                  <a:gd name="T12" fmla="*/ 41 w 33"/>
                  <a:gd name="T13" fmla="*/ 7 h 22"/>
                  <a:gd name="T14" fmla="*/ 37 w 33"/>
                  <a:gd name="T15" fmla="*/ 8 h 22"/>
                  <a:gd name="T16" fmla="*/ 41 w 33"/>
                  <a:gd name="T17" fmla="*/ 16 h 22"/>
                  <a:gd name="T18" fmla="*/ 35 w 33"/>
                  <a:gd name="T19" fmla="*/ 17 h 22"/>
                  <a:gd name="T20" fmla="*/ 28 w 33"/>
                  <a:gd name="T21" fmla="*/ 20 h 22"/>
                  <a:gd name="T22" fmla="*/ 21 w 33"/>
                  <a:gd name="T23" fmla="*/ 29 h 22"/>
                  <a:gd name="T24" fmla="*/ 17 w 33"/>
                  <a:gd name="T25" fmla="*/ 22 h 22"/>
                  <a:gd name="T26" fmla="*/ 19 w 33"/>
                  <a:gd name="T27" fmla="*/ 21 h 22"/>
                  <a:gd name="T28" fmla="*/ 23 w 33"/>
                  <a:gd name="T29" fmla="*/ 18 h 22"/>
                  <a:gd name="T30" fmla="*/ 17 w 33"/>
                  <a:gd name="T31" fmla="*/ 18 h 22"/>
                  <a:gd name="T32" fmla="*/ 19 w 33"/>
                  <a:gd name="T33" fmla="*/ 13 h 22"/>
                  <a:gd name="T34" fmla="*/ 24 w 33"/>
                  <a:gd name="T35" fmla="*/ 16 h 22"/>
                  <a:gd name="T36" fmla="*/ 24 w 33"/>
                  <a:gd name="T37" fmla="*/ 12 h 22"/>
                  <a:gd name="T38" fmla="*/ 21 w 33"/>
                  <a:gd name="T39" fmla="*/ 13 h 22"/>
                  <a:gd name="T40" fmla="*/ 17 w 33"/>
                  <a:gd name="T41" fmla="*/ 13 h 22"/>
                  <a:gd name="T42" fmla="*/ 15 w 33"/>
                  <a:gd name="T43" fmla="*/ 15 h 22"/>
                  <a:gd name="T44" fmla="*/ 9 w 33"/>
                  <a:gd name="T45" fmla="*/ 16 h 22"/>
                  <a:gd name="T46" fmla="*/ 13 w 33"/>
                  <a:gd name="T47" fmla="*/ 12 h 22"/>
                  <a:gd name="T48" fmla="*/ 7 w 33"/>
                  <a:gd name="T49" fmla="*/ 13 h 22"/>
                  <a:gd name="T50" fmla="*/ 8 w 33"/>
                  <a:gd name="T51" fmla="*/ 7 h 22"/>
                  <a:gd name="T52" fmla="*/ 5 w 33"/>
                  <a:gd name="T53" fmla="*/ 7 h 22"/>
                  <a:gd name="T54" fmla="*/ 4 w 33"/>
                  <a:gd name="T55" fmla="*/ 9 h 22"/>
                  <a:gd name="T56" fmla="*/ 0 w 33"/>
                  <a:gd name="T57" fmla="*/ 7 h 2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3" h="22">
                    <a:moveTo>
                      <a:pt x="0" y="5"/>
                    </a:moveTo>
                    <a:cubicBezTo>
                      <a:pt x="1" y="4"/>
                      <a:pt x="2" y="5"/>
                      <a:pt x="3" y="4"/>
                    </a:cubicBezTo>
                    <a:cubicBezTo>
                      <a:pt x="4" y="4"/>
                      <a:pt x="5" y="3"/>
                      <a:pt x="6" y="3"/>
                    </a:cubicBezTo>
                    <a:cubicBezTo>
                      <a:pt x="9" y="3"/>
                      <a:pt x="11" y="4"/>
                      <a:pt x="14" y="2"/>
                    </a:cubicBezTo>
                    <a:cubicBezTo>
                      <a:pt x="16" y="0"/>
                      <a:pt x="18" y="1"/>
                      <a:pt x="20" y="1"/>
                    </a:cubicBezTo>
                    <a:cubicBezTo>
                      <a:pt x="24" y="1"/>
                      <a:pt x="28" y="1"/>
                      <a:pt x="31" y="1"/>
                    </a:cubicBezTo>
                    <a:cubicBezTo>
                      <a:pt x="31" y="2"/>
                      <a:pt x="33" y="4"/>
                      <a:pt x="31" y="5"/>
                    </a:cubicBezTo>
                    <a:cubicBezTo>
                      <a:pt x="31" y="6"/>
                      <a:pt x="29" y="5"/>
                      <a:pt x="28" y="6"/>
                    </a:cubicBezTo>
                    <a:cubicBezTo>
                      <a:pt x="28" y="8"/>
                      <a:pt x="33" y="9"/>
                      <a:pt x="31" y="12"/>
                    </a:cubicBezTo>
                    <a:cubicBezTo>
                      <a:pt x="29" y="13"/>
                      <a:pt x="27" y="13"/>
                      <a:pt x="26" y="13"/>
                    </a:cubicBezTo>
                    <a:cubicBezTo>
                      <a:pt x="24" y="13"/>
                      <a:pt x="22" y="14"/>
                      <a:pt x="21" y="15"/>
                    </a:cubicBezTo>
                    <a:cubicBezTo>
                      <a:pt x="18" y="16"/>
                      <a:pt x="19" y="21"/>
                      <a:pt x="16" y="22"/>
                    </a:cubicBezTo>
                    <a:cubicBezTo>
                      <a:pt x="16" y="19"/>
                      <a:pt x="15" y="19"/>
                      <a:pt x="13" y="17"/>
                    </a:cubicBezTo>
                    <a:cubicBezTo>
                      <a:pt x="13" y="17"/>
                      <a:pt x="14" y="17"/>
                      <a:pt x="14" y="16"/>
                    </a:cubicBezTo>
                    <a:cubicBezTo>
                      <a:pt x="12" y="18"/>
                      <a:pt x="14" y="12"/>
                      <a:pt x="17" y="14"/>
                    </a:cubicBezTo>
                    <a:cubicBezTo>
                      <a:pt x="16" y="12"/>
                      <a:pt x="14" y="13"/>
                      <a:pt x="13" y="14"/>
                    </a:cubicBezTo>
                    <a:cubicBezTo>
                      <a:pt x="12" y="12"/>
                      <a:pt x="12" y="11"/>
                      <a:pt x="14" y="10"/>
                    </a:cubicBezTo>
                    <a:cubicBezTo>
                      <a:pt x="16" y="10"/>
                      <a:pt x="17" y="12"/>
                      <a:pt x="18" y="12"/>
                    </a:cubicBezTo>
                    <a:cubicBezTo>
                      <a:pt x="17" y="11"/>
                      <a:pt x="17" y="10"/>
                      <a:pt x="18" y="9"/>
                    </a:cubicBezTo>
                    <a:cubicBezTo>
                      <a:pt x="17" y="9"/>
                      <a:pt x="16" y="9"/>
                      <a:pt x="16" y="10"/>
                    </a:cubicBezTo>
                    <a:cubicBezTo>
                      <a:pt x="15" y="10"/>
                      <a:pt x="14" y="10"/>
                      <a:pt x="13" y="10"/>
                    </a:cubicBezTo>
                    <a:cubicBezTo>
                      <a:pt x="12" y="10"/>
                      <a:pt x="11" y="11"/>
                      <a:pt x="11" y="11"/>
                    </a:cubicBezTo>
                    <a:cubicBezTo>
                      <a:pt x="10" y="12"/>
                      <a:pt x="8" y="12"/>
                      <a:pt x="7" y="12"/>
                    </a:cubicBezTo>
                    <a:cubicBezTo>
                      <a:pt x="7" y="10"/>
                      <a:pt x="9" y="10"/>
                      <a:pt x="10" y="9"/>
                    </a:cubicBezTo>
                    <a:cubicBezTo>
                      <a:pt x="8" y="9"/>
                      <a:pt x="7" y="10"/>
                      <a:pt x="5" y="10"/>
                    </a:cubicBezTo>
                    <a:cubicBezTo>
                      <a:pt x="2" y="9"/>
                      <a:pt x="4" y="6"/>
                      <a:pt x="6" y="5"/>
                    </a:cubicBezTo>
                    <a:cubicBezTo>
                      <a:pt x="5" y="5"/>
                      <a:pt x="4" y="5"/>
                      <a:pt x="4" y="5"/>
                    </a:cubicBezTo>
                    <a:cubicBezTo>
                      <a:pt x="3" y="6"/>
                      <a:pt x="3" y="6"/>
                      <a:pt x="3" y="7"/>
                    </a:cubicBezTo>
                    <a:cubicBezTo>
                      <a:pt x="1" y="7"/>
                      <a:pt x="1" y="5"/>
                      <a:pt x="0" y="5"/>
                    </a:cubicBezTo>
                  </a:path>
                </a:pathLst>
              </a:custGeom>
              <a:solidFill>
                <a:srgbClr val="B3B3B3"/>
              </a:solidFill>
              <a:ln w="3175">
                <a:solidFill>
                  <a:schemeClr val="tx1"/>
                </a:solidFill>
                <a:round/>
                <a:headEnd/>
                <a:tailEnd/>
              </a:ln>
            </p:spPr>
            <p:txBody>
              <a:bodyPr/>
              <a:lstStyle/>
              <a:p>
                <a:endParaRPr lang="en-GB" sz="2400" dirty="0"/>
              </a:p>
            </p:txBody>
          </p:sp>
          <p:sp>
            <p:nvSpPr>
              <p:cNvPr id="1797" name="Freeform 3826"/>
              <p:cNvSpPr>
                <a:spLocks/>
              </p:cNvSpPr>
              <p:nvPr/>
            </p:nvSpPr>
            <p:spPr bwMode="auto">
              <a:xfrm>
                <a:off x="2680" y="2492"/>
                <a:ext cx="62" cy="102"/>
              </a:xfrm>
              <a:custGeom>
                <a:avLst/>
                <a:gdLst>
                  <a:gd name="T0" fmla="*/ 1 w 47"/>
                  <a:gd name="T1" fmla="*/ 78 h 77"/>
                  <a:gd name="T2" fmla="*/ 1 w 47"/>
                  <a:gd name="T3" fmla="*/ 65 h 77"/>
                  <a:gd name="T4" fmla="*/ 4 w 47"/>
                  <a:gd name="T5" fmla="*/ 57 h 77"/>
                  <a:gd name="T6" fmla="*/ 9 w 47"/>
                  <a:gd name="T7" fmla="*/ 48 h 77"/>
                  <a:gd name="T8" fmla="*/ 9 w 47"/>
                  <a:gd name="T9" fmla="*/ 37 h 77"/>
                  <a:gd name="T10" fmla="*/ 7 w 47"/>
                  <a:gd name="T11" fmla="*/ 33 h 77"/>
                  <a:gd name="T12" fmla="*/ 8 w 47"/>
                  <a:gd name="T13" fmla="*/ 29 h 77"/>
                  <a:gd name="T14" fmla="*/ 7 w 47"/>
                  <a:gd name="T15" fmla="*/ 21 h 77"/>
                  <a:gd name="T16" fmla="*/ 5 w 47"/>
                  <a:gd name="T17" fmla="*/ 12 h 77"/>
                  <a:gd name="T18" fmla="*/ 5 w 47"/>
                  <a:gd name="T19" fmla="*/ 7 h 77"/>
                  <a:gd name="T20" fmla="*/ 7 w 47"/>
                  <a:gd name="T21" fmla="*/ 3 h 77"/>
                  <a:gd name="T22" fmla="*/ 29 w 47"/>
                  <a:gd name="T23" fmla="*/ 3 h 77"/>
                  <a:gd name="T24" fmla="*/ 36 w 47"/>
                  <a:gd name="T25" fmla="*/ 3 h 77"/>
                  <a:gd name="T26" fmla="*/ 41 w 47"/>
                  <a:gd name="T27" fmla="*/ 1 h 77"/>
                  <a:gd name="T28" fmla="*/ 46 w 47"/>
                  <a:gd name="T29" fmla="*/ 3 h 77"/>
                  <a:gd name="T30" fmla="*/ 49 w 47"/>
                  <a:gd name="T31" fmla="*/ 12 h 77"/>
                  <a:gd name="T32" fmla="*/ 50 w 47"/>
                  <a:gd name="T33" fmla="*/ 16 h 77"/>
                  <a:gd name="T34" fmla="*/ 51 w 47"/>
                  <a:gd name="T35" fmla="*/ 19 h 77"/>
                  <a:gd name="T36" fmla="*/ 50 w 47"/>
                  <a:gd name="T37" fmla="*/ 25 h 77"/>
                  <a:gd name="T38" fmla="*/ 49 w 47"/>
                  <a:gd name="T39" fmla="*/ 28 h 77"/>
                  <a:gd name="T40" fmla="*/ 51 w 47"/>
                  <a:gd name="T41" fmla="*/ 26 h 77"/>
                  <a:gd name="T42" fmla="*/ 53 w 47"/>
                  <a:gd name="T43" fmla="*/ 30 h 77"/>
                  <a:gd name="T44" fmla="*/ 50 w 47"/>
                  <a:gd name="T45" fmla="*/ 38 h 77"/>
                  <a:gd name="T46" fmla="*/ 54 w 47"/>
                  <a:gd name="T47" fmla="*/ 42 h 77"/>
                  <a:gd name="T48" fmla="*/ 54 w 47"/>
                  <a:gd name="T49" fmla="*/ 48 h 77"/>
                  <a:gd name="T50" fmla="*/ 54 w 47"/>
                  <a:gd name="T51" fmla="*/ 54 h 77"/>
                  <a:gd name="T52" fmla="*/ 54 w 47"/>
                  <a:gd name="T53" fmla="*/ 61 h 77"/>
                  <a:gd name="T54" fmla="*/ 53 w 47"/>
                  <a:gd name="T55" fmla="*/ 65 h 77"/>
                  <a:gd name="T56" fmla="*/ 54 w 47"/>
                  <a:gd name="T57" fmla="*/ 73 h 77"/>
                  <a:gd name="T58" fmla="*/ 58 w 47"/>
                  <a:gd name="T59" fmla="*/ 77 h 77"/>
                  <a:gd name="T60" fmla="*/ 62 w 47"/>
                  <a:gd name="T61" fmla="*/ 79 h 77"/>
                  <a:gd name="T62" fmla="*/ 59 w 47"/>
                  <a:gd name="T63" fmla="*/ 83 h 77"/>
                  <a:gd name="T64" fmla="*/ 55 w 47"/>
                  <a:gd name="T65" fmla="*/ 86 h 77"/>
                  <a:gd name="T66" fmla="*/ 53 w 47"/>
                  <a:gd name="T67" fmla="*/ 82 h 77"/>
                  <a:gd name="T68" fmla="*/ 47 w 47"/>
                  <a:gd name="T69" fmla="*/ 81 h 77"/>
                  <a:gd name="T70" fmla="*/ 53 w 47"/>
                  <a:gd name="T71" fmla="*/ 82 h 77"/>
                  <a:gd name="T72" fmla="*/ 50 w 47"/>
                  <a:gd name="T73" fmla="*/ 86 h 77"/>
                  <a:gd name="T74" fmla="*/ 36 w 47"/>
                  <a:gd name="T75" fmla="*/ 93 h 77"/>
                  <a:gd name="T76" fmla="*/ 28 w 47"/>
                  <a:gd name="T77" fmla="*/ 95 h 77"/>
                  <a:gd name="T78" fmla="*/ 22 w 47"/>
                  <a:gd name="T79" fmla="*/ 98 h 77"/>
                  <a:gd name="T80" fmla="*/ 18 w 47"/>
                  <a:gd name="T81" fmla="*/ 102 h 77"/>
                  <a:gd name="T82" fmla="*/ 15 w 47"/>
                  <a:gd name="T83" fmla="*/ 101 h 77"/>
                  <a:gd name="T84" fmla="*/ 9 w 47"/>
                  <a:gd name="T85" fmla="*/ 98 h 77"/>
                  <a:gd name="T86" fmla="*/ 4 w 47"/>
                  <a:gd name="T87" fmla="*/ 97 h 77"/>
                  <a:gd name="T88" fmla="*/ 7 w 47"/>
                  <a:gd name="T89" fmla="*/ 95 h 77"/>
                  <a:gd name="T90" fmla="*/ 4 w 47"/>
                  <a:gd name="T91" fmla="*/ 87 h 77"/>
                  <a:gd name="T92" fmla="*/ 1 w 47"/>
                  <a:gd name="T93" fmla="*/ 78 h 7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7" h="77">
                    <a:moveTo>
                      <a:pt x="1" y="59"/>
                    </a:moveTo>
                    <a:cubicBezTo>
                      <a:pt x="0" y="55"/>
                      <a:pt x="0" y="53"/>
                      <a:pt x="1" y="49"/>
                    </a:cubicBezTo>
                    <a:cubicBezTo>
                      <a:pt x="2" y="47"/>
                      <a:pt x="2" y="46"/>
                      <a:pt x="3" y="43"/>
                    </a:cubicBezTo>
                    <a:cubicBezTo>
                      <a:pt x="3" y="41"/>
                      <a:pt x="6" y="38"/>
                      <a:pt x="7" y="36"/>
                    </a:cubicBezTo>
                    <a:cubicBezTo>
                      <a:pt x="8" y="34"/>
                      <a:pt x="7" y="30"/>
                      <a:pt x="7" y="28"/>
                    </a:cubicBezTo>
                    <a:cubicBezTo>
                      <a:pt x="6" y="27"/>
                      <a:pt x="6" y="26"/>
                      <a:pt x="5" y="25"/>
                    </a:cubicBezTo>
                    <a:cubicBezTo>
                      <a:pt x="5" y="24"/>
                      <a:pt x="6" y="23"/>
                      <a:pt x="6" y="22"/>
                    </a:cubicBezTo>
                    <a:cubicBezTo>
                      <a:pt x="6" y="20"/>
                      <a:pt x="5" y="18"/>
                      <a:pt x="5" y="16"/>
                    </a:cubicBezTo>
                    <a:cubicBezTo>
                      <a:pt x="6" y="14"/>
                      <a:pt x="5" y="11"/>
                      <a:pt x="4" y="9"/>
                    </a:cubicBezTo>
                    <a:cubicBezTo>
                      <a:pt x="4" y="8"/>
                      <a:pt x="3" y="6"/>
                      <a:pt x="4" y="5"/>
                    </a:cubicBezTo>
                    <a:cubicBezTo>
                      <a:pt x="4" y="4"/>
                      <a:pt x="5" y="3"/>
                      <a:pt x="5" y="2"/>
                    </a:cubicBezTo>
                    <a:cubicBezTo>
                      <a:pt x="10" y="2"/>
                      <a:pt x="16" y="1"/>
                      <a:pt x="22" y="2"/>
                    </a:cubicBezTo>
                    <a:cubicBezTo>
                      <a:pt x="23" y="2"/>
                      <a:pt x="27" y="2"/>
                      <a:pt x="27" y="2"/>
                    </a:cubicBezTo>
                    <a:cubicBezTo>
                      <a:pt x="28" y="4"/>
                      <a:pt x="30" y="1"/>
                      <a:pt x="31" y="1"/>
                    </a:cubicBezTo>
                    <a:cubicBezTo>
                      <a:pt x="32" y="0"/>
                      <a:pt x="36" y="1"/>
                      <a:pt x="35" y="2"/>
                    </a:cubicBezTo>
                    <a:cubicBezTo>
                      <a:pt x="34" y="4"/>
                      <a:pt x="33" y="7"/>
                      <a:pt x="37" y="9"/>
                    </a:cubicBezTo>
                    <a:cubicBezTo>
                      <a:pt x="39" y="11"/>
                      <a:pt x="38" y="10"/>
                      <a:pt x="38" y="12"/>
                    </a:cubicBezTo>
                    <a:cubicBezTo>
                      <a:pt x="39" y="13"/>
                      <a:pt x="39" y="13"/>
                      <a:pt x="39" y="14"/>
                    </a:cubicBezTo>
                    <a:cubicBezTo>
                      <a:pt x="38" y="16"/>
                      <a:pt x="38" y="17"/>
                      <a:pt x="38" y="19"/>
                    </a:cubicBezTo>
                    <a:cubicBezTo>
                      <a:pt x="37" y="19"/>
                      <a:pt x="37" y="20"/>
                      <a:pt x="37" y="21"/>
                    </a:cubicBezTo>
                    <a:cubicBezTo>
                      <a:pt x="38" y="21"/>
                      <a:pt x="38" y="20"/>
                      <a:pt x="39" y="20"/>
                    </a:cubicBezTo>
                    <a:cubicBezTo>
                      <a:pt x="40" y="20"/>
                      <a:pt x="40" y="22"/>
                      <a:pt x="40" y="23"/>
                    </a:cubicBezTo>
                    <a:cubicBezTo>
                      <a:pt x="39" y="25"/>
                      <a:pt x="41" y="29"/>
                      <a:pt x="38" y="29"/>
                    </a:cubicBezTo>
                    <a:cubicBezTo>
                      <a:pt x="39" y="30"/>
                      <a:pt x="40" y="31"/>
                      <a:pt x="41" y="32"/>
                    </a:cubicBezTo>
                    <a:cubicBezTo>
                      <a:pt x="42" y="34"/>
                      <a:pt x="41" y="34"/>
                      <a:pt x="41" y="36"/>
                    </a:cubicBezTo>
                    <a:cubicBezTo>
                      <a:pt x="40" y="37"/>
                      <a:pt x="41" y="40"/>
                      <a:pt x="41" y="41"/>
                    </a:cubicBezTo>
                    <a:cubicBezTo>
                      <a:pt x="39" y="43"/>
                      <a:pt x="39" y="44"/>
                      <a:pt x="41" y="46"/>
                    </a:cubicBezTo>
                    <a:cubicBezTo>
                      <a:pt x="42" y="47"/>
                      <a:pt x="41" y="49"/>
                      <a:pt x="40" y="49"/>
                    </a:cubicBezTo>
                    <a:cubicBezTo>
                      <a:pt x="40" y="52"/>
                      <a:pt x="39" y="53"/>
                      <a:pt x="41" y="55"/>
                    </a:cubicBezTo>
                    <a:cubicBezTo>
                      <a:pt x="41" y="56"/>
                      <a:pt x="43" y="57"/>
                      <a:pt x="44" y="58"/>
                    </a:cubicBezTo>
                    <a:cubicBezTo>
                      <a:pt x="47" y="60"/>
                      <a:pt x="47" y="60"/>
                      <a:pt x="47" y="60"/>
                    </a:cubicBezTo>
                    <a:cubicBezTo>
                      <a:pt x="47" y="61"/>
                      <a:pt x="45" y="62"/>
                      <a:pt x="45" y="63"/>
                    </a:cubicBezTo>
                    <a:cubicBezTo>
                      <a:pt x="44" y="64"/>
                      <a:pt x="44" y="65"/>
                      <a:pt x="42" y="65"/>
                    </a:cubicBezTo>
                    <a:cubicBezTo>
                      <a:pt x="41" y="65"/>
                      <a:pt x="41" y="63"/>
                      <a:pt x="40" y="62"/>
                    </a:cubicBezTo>
                    <a:cubicBezTo>
                      <a:pt x="39" y="61"/>
                      <a:pt x="38" y="61"/>
                      <a:pt x="36" y="61"/>
                    </a:cubicBezTo>
                    <a:cubicBezTo>
                      <a:pt x="37" y="62"/>
                      <a:pt x="39" y="61"/>
                      <a:pt x="40" y="62"/>
                    </a:cubicBezTo>
                    <a:cubicBezTo>
                      <a:pt x="43" y="64"/>
                      <a:pt x="39" y="65"/>
                      <a:pt x="38" y="65"/>
                    </a:cubicBezTo>
                    <a:cubicBezTo>
                      <a:pt x="34" y="66"/>
                      <a:pt x="31" y="68"/>
                      <a:pt x="27" y="70"/>
                    </a:cubicBezTo>
                    <a:cubicBezTo>
                      <a:pt x="25" y="72"/>
                      <a:pt x="23" y="72"/>
                      <a:pt x="21" y="72"/>
                    </a:cubicBezTo>
                    <a:cubicBezTo>
                      <a:pt x="19" y="73"/>
                      <a:pt x="18" y="73"/>
                      <a:pt x="17" y="74"/>
                    </a:cubicBezTo>
                    <a:cubicBezTo>
                      <a:pt x="16" y="75"/>
                      <a:pt x="15" y="76"/>
                      <a:pt x="14" y="77"/>
                    </a:cubicBezTo>
                    <a:cubicBezTo>
                      <a:pt x="13" y="77"/>
                      <a:pt x="12" y="77"/>
                      <a:pt x="11" y="76"/>
                    </a:cubicBezTo>
                    <a:cubicBezTo>
                      <a:pt x="10" y="75"/>
                      <a:pt x="8" y="75"/>
                      <a:pt x="7" y="74"/>
                    </a:cubicBezTo>
                    <a:cubicBezTo>
                      <a:pt x="5" y="74"/>
                      <a:pt x="4" y="74"/>
                      <a:pt x="3" y="73"/>
                    </a:cubicBezTo>
                    <a:cubicBezTo>
                      <a:pt x="4" y="73"/>
                      <a:pt x="4" y="72"/>
                      <a:pt x="5" y="72"/>
                    </a:cubicBezTo>
                    <a:cubicBezTo>
                      <a:pt x="5" y="71"/>
                      <a:pt x="6" y="65"/>
                      <a:pt x="3" y="66"/>
                    </a:cubicBezTo>
                    <a:cubicBezTo>
                      <a:pt x="4" y="64"/>
                      <a:pt x="2" y="61"/>
                      <a:pt x="1" y="59"/>
                    </a:cubicBezTo>
                  </a:path>
                </a:pathLst>
              </a:custGeom>
              <a:solidFill>
                <a:srgbClr val="B3B3B3"/>
              </a:solidFill>
              <a:ln w="3175">
                <a:solidFill>
                  <a:schemeClr val="tx1"/>
                </a:solidFill>
                <a:round/>
                <a:headEnd/>
                <a:tailEnd/>
              </a:ln>
            </p:spPr>
            <p:txBody>
              <a:bodyPr/>
              <a:lstStyle/>
              <a:p>
                <a:endParaRPr lang="en-GB" sz="2400" dirty="0"/>
              </a:p>
            </p:txBody>
          </p:sp>
          <p:sp>
            <p:nvSpPr>
              <p:cNvPr id="1798" name="Freeform 3827"/>
              <p:cNvSpPr>
                <a:spLocks/>
              </p:cNvSpPr>
              <p:nvPr/>
            </p:nvSpPr>
            <p:spPr bwMode="auto">
              <a:xfrm>
                <a:off x="2858" y="1894"/>
                <a:ext cx="95" cy="42"/>
              </a:xfrm>
              <a:custGeom>
                <a:avLst/>
                <a:gdLst>
                  <a:gd name="T0" fmla="*/ 0 w 72"/>
                  <a:gd name="T1" fmla="*/ 28 h 32"/>
                  <a:gd name="T2" fmla="*/ 1 w 72"/>
                  <a:gd name="T3" fmla="*/ 24 h 32"/>
                  <a:gd name="T4" fmla="*/ 8 w 72"/>
                  <a:gd name="T5" fmla="*/ 28 h 32"/>
                  <a:gd name="T6" fmla="*/ 12 w 72"/>
                  <a:gd name="T7" fmla="*/ 22 h 32"/>
                  <a:gd name="T8" fmla="*/ 17 w 72"/>
                  <a:gd name="T9" fmla="*/ 24 h 32"/>
                  <a:gd name="T10" fmla="*/ 20 w 72"/>
                  <a:gd name="T11" fmla="*/ 25 h 32"/>
                  <a:gd name="T12" fmla="*/ 24 w 72"/>
                  <a:gd name="T13" fmla="*/ 24 h 32"/>
                  <a:gd name="T14" fmla="*/ 33 w 72"/>
                  <a:gd name="T15" fmla="*/ 22 h 32"/>
                  <a:gd name="T16" fmla="*/ 33 w 72"/>
                  <a:gd name="T17" fmla="*/ 21 h 32"/>
                  <a:gd name="T18" fmla="*/ 38 w 72"/>
                  <a:gd name="T19" fmla="*/ 21 h 32"/>
                  <a:gd name="T20" fmla="*/ 42 w 72"/>
                  <a:gd name="T21" fmla="*/ 24 h 32"/>
                  <a:gd name="T22" fmla="*/ 44 w 72"/>
                  <a:gd name="T23" fmla="*/ 21 h 32"/>
                  <a:gd name="T24" fmla="*/ 42 w 72"/>
                  <a:gd name="T25" fmla="*/ 18 h 32"/>
                  <a:gd name="T26" fmla="*/ 41 w 72"/>
                  <a:gd name="T27" fmla="*/ 16 h 32"/>
                  <a:gd name="T28" fmla="*/ 48 w 72"/>
                  <a:gd name="T29" fmla="*/ 12 h 32"/>
                  <a:gd name="T30" fmla="*/ 50 w 72"/>
                  <a:gd name="T31" fmla="*/ 8 h 32"/>
                  <a:gd name="T32" fmla="*/ 51 w 72"/>
                  <a:gd name="T33" fmla="*/ 4 h 32"/>
                  <a:gd name="T34" fmla="*/ 59 w 72"/>
                  <a:gd name="T35" fmla="*/ 8 h 32"/>
                  <a:gd name="T36" fmla="*/ 63 w 72"/>
                  <a:gd name="T37" fmla="*/ 8 h 32"/>
                  <a:gd name="T38" fmla="*/ 66 w 72"/>
                  <a:gd name="T39" fmla="*/ 5 h 32"/>
                  <a:gd name="T40" fmla="*/ 67 w 72"/>
                  <a:gd name="T41" fmla="*/ 1 h 32"/>
                  <a:gd name="T42" fmla="*/ 77 w 72"/>
                  <a:gd name="T43" fmla="*/ 3 h 32"/>
                  <a:gd name="T44" fmla="*/ 79 w 72"/>
                  <a:gd name="T45" fmla="*/ 4 h 32"/>
                  <a:gd name="T46" fmla="*/ 84 w 72"/>
                  <a:gd name="T47" fmla="*/ 5 h 32"/>
                  <a:gd name="T48" fmla="*/ 91 w 72"/>
                  <a:gd name="T49" fmla="*/ 7 h 32"/>
                  <a:gd name="T50" fmla="*/ 92 w 72"/>
                  <a:gd name="T51" fmla="*/ 9 h 32"/>
                  <a:gd name="T52" fmla="*/ 92 w 72"/>
                  <a:gd name="T53" fmla="*/ 14 h 32"/>
                  <a:gd name="T54" fmla="*/ 95 w 72"/>
                  <a:gd name="T55" fmla="*/ 17 h 32"/>
                  <a:gd name="T56" fmla="*/ 92 w 72"/>
                  <a:gd name="T57" fmla="*/ 21 h 32"/>
                  <a:gd name="T58" fmla="*/ 90 w 72"/>
                  <a:gd name="T59" fmla="*/ 21 h 32"/>
                  <a:gd name="T60" fmla="*/ 87 w 72"/>
                  <a:gd name="T61" fmla="*/ 21 h 32"/>
                  <a:gd name="T62" fmla="*/ 88 w 72"/>
                  <a:gd name="T63" fmla="*/ 25 h 32"/>
                  <a:gd name="T64" fmla="*/ 87 w 72"/>
                  <a:gd name="T65" fmla="*/ 32 h 32"/>
                  <a:gd name="T66" fmla="*/ 82 w 72"/>
                  <a:gd name="T67" fmla="*/ 37 h 32"/>
                  <a:gd name="T68" fmla="*/ 74 w 72"/>
                  <a:gd name="T69" fmla="*/ 38 h 32"/>
                  <a:gd name="T70" fmla="*/ 73 w 72"/>
                  <a:gd name="T71" fmla="*/ 37 h 32"/>
                  <a:gd name="T72" fmla="*/ 69 w 72"/>
                  <a:gd name="T73" fmla="*/ 37 h 32"/>
                  <a:gd name="T74" fmla="*/ 63 w 72"/>
                  <a:gd name="T75" fmla="*/ 41 h 32"/>
                  <a:gd name="T76" fmla="*/ 54 w 72"/>
                  <a:gd name="T77" fmla="*/ 39 h 32"/>
                  <a:gd name="T78" fmla="*/ 38 w 72"/>
                  <a:gd name="T79" fmla="*/ 38 h 32"/>
                  <a:gd name="T80" fmla="*/ 34 w 72"/>
                  <a:gd name="T81" fmla="*/ 30 h 32"/>
                  <a:gd name="T82" fmla="*/ 29 w 72"/>
                  <a:gd name="T83" fmla="*/ 32 h 32"/>
                  <a:gd name="T84" fmla="*/ 22 w 72"/>
                  <a:gd name="T85" fmla="*/ 33 h 32"/>
                  <a:gd name="T86" fmla="*/ 17 w 72"/>
                  <a:gd name="T87" fmla="*/ 35 h 32"/>
                  <a:gd name="T88" fmla="*/ 13 w 72"/>
                  <a:gd name="T89" fmla="*/ 34 h 32"/>
                  <a:gd name="T90" fmla="*/ 12 w 72"/>
                  <a:gd name="T91" fmla="*/ 32 h 32"/>
                  <a:gd name="T92" fmla="*/ 9 w 72"/>
                  <a:gd name="T93" fmla="*/ 34 h 32"/>
                  <a:gd name="T94" fmla="*/ 4 w 72"/>
                  <a:gd name="T95" fmla="*/ 32 h 32"/>
                  <a:gd name="T96" fmla="*/ 1 w 72"/>
                  <a:gd name="T97" fmla="*/ 30 h 32"/>
                  <a:gd name="T98" fmla="*/ 0 w 72"/>
                  <a:gd name="T99" fmla="*/ 28 h 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72" h="32">
                    <a:moveTo>
                      <a:pt x="0" y="21"/>
                    </a:moveTo>
                    <a:cubicBezTo>
                      <a:pt x="1" y="19"/>
                      <a:pt x="1" y="20"/>
                      <a:pt x="1" y="18"/>
                    </a:cubicBezTo>
                    <a:cubicBezTo>
                      <a:pt x="1" y="18"/>
                      <a:pt x="8" y="18"/>
                      <a:pt x="6" y="21"/>
                    </a:cubicBezTo>
                    <a:cubicBezTo>
                      <a:pt x="9" y="21"/>
                      <a:pt x="9" y="19"/>
                      <a:pt x="9" y="17"/>
                    </a:cubicBezTo>
                    <a:cubicBezTo>
                      <a:pt x="10" y="18"/>
                      <a:pt x="12" y="18"/>
                      <a:pt x="13" y="18"/>
                    </a:cubicBezTo>
                    <a:cubicBezTo>
                      <a:pt x="12" y="19"/>
                      <a:pt x="15" y="19"/>
                      <a:pt x="15" y="19"/>
                    </a:cubicBezTo>
                    <a:cubicBezTo>
                      <a:pt x="16" y="20"/>
                      <a:pt x="17" y="19"/>
                      <a:pt x="18" y="18"/>
                    </a:cubicBezTo>
                    <a:cubicBezTo>
                      <a:pt x="20" y="17"/>
                      <a:pt x="23" y="16"/>
                      <a:pt x="25" y="17"/>
                    </a:cubicBezTo>
                    <a:cubicBezTo>
                      <a:pt x="25" y="17"/>
                      <a:pt x="25" y="16"/>
                      <a:pt x="25" y="16"/>
                    </a:cubicBezTo>
                    <a:cubicBezTo>
                      <a:pt x="26" y="16"/>
                      <a:pt x="28" y="17"/>
                      <a:pt x="29" y="16"/>
                    </a:cubicBezTo>
                    <a:cubicBezTo>
                      <a:pt x="31" y="15"/>
                      <a:pt x="31" y="18"/>
                      <a:pt x="32" y="18"/>
                    </a:cubicBezTo>
                    <a:cubicBezTo>
                      <a:pt x="33" y="19"/>
                      <a:pt x="34" y="16"/>
                      <a:pt x="33" y="16"/>
                    </a:cubicBezTo>
                    <a:cubicBezTo>
                      <a:pt x="32" y="16"/>
                      <a:pt x="32" y="14"/>
                      <a:pt x="32" y="14"/>
                    </a:cubicBezTo>
                    <a:cubicBezTo>
                      <a:pt x="32" y="13"/>
                      <a:pt x="31" y="13"/>
                      <a:pt x="31" y="12"/>
                    </a:cubicBezTo>
                    <a:cubicBezTo>
                      <a:pt x="30" y="10"/>
                      <a:pt x="35" y="9"/>
                      <a:pt x="36" y="9"/>
                    </a:cubicBezTo>
                    <a:cubicBezTo>
                      <a:pt x="37" y="8"/>
                      <a:pt x="36" y="5"/>
                      <a:pt x="38" y="6"/>
                    </a:cubicBezTo>
                    <a:cubicBezTo>
                      <a:pt x="40" y="7"/>
                      <a:pt x="39" y="5"/>
                      <a:pt x="39" y="3"/>
                    </a:cubicBezTo>
                    <a:cubicBezTo>
                      <a:pt x="41" y="3"/>
                      <a:pt x="43" y="5"/>
                      <a:pt x="45" y="6"/>
                    </a:cubicBezTo>
                    <a:cubicBezTo>
                      <a:pt x="48" y="5"/>
                      <a:pt x="48" y="6"/>
                      <a:pt x="48" y="6"/>
                    </a:cubicBezTo>
                    <a:cubicBezTo>
                      <a:pt x="48" y="5"/>
                      <a:pt x="49" y="4"/>
                      <a:pt x="50" y="4"/>
                    </a:cubicBezTo>
                    <a:cubicBezTo>
                      <a:pt x="51" y="3"/>
                      <a:pt x="51" y="2"/>
                      <a:pt x="51" y="1"/>
                    </a:cubicBezTo>
                    <a:cubicBezTo>
                      <a:pt x="53" y="0"/>
                      <a:pt x="56" y="1"/>
                      <a:pt x="58" y="2"/>
                    </a:cubicBezTo>
                    <a:cubicBezTo>
                      <a:pt x="58" y="2"/>
                      <a:pt x="59" y="2"/>
                      <a:pt x="60" y="3"/>
                    </a:cubicBezTo>
                    <a:cubicBezTo>
                      <a:pt x="61" y="3"/>
                      <a:pt x="63" y="4"/>
                      <a:pt x="64" y="4"/>
                    </a:cubicBezTo>
                    <a:cubicBezTo>
                      <a:pt x="66" y="3"/>
                      <a:pt x="69" y="3"/>
                      <a:pt x="69" y="5"/>
                    </a:cubicBezTo>
                    <a:cubicBezTo>
                      <a:pt x="69" y="5"/>
                      <a:pt x="69" y="7"/>
                      <a:pt x="70" y="7"/>
                    </a:cubicBezTo>
                    <a:cubicBezTo>
                      <a:pt x="70" y="8"/>
                      <a:pt x="70" y="10"/>
                      <a:pt x="70" y="11"/>
                    </a:cubicBezTo>
                    <a:cubicBezTo>
                      <a:pt x="71" y="12"/>
                      <a:pt x="72" y="12"/>
                      <a:pt x="72" y="13"/>
                    </a:cubicBezTo>
                    <a:cubicBezTo>
                      <a:pt x="72" y="13"/>
                      <a:pt x="71" y="14"/>
                      <a:pt x="70" y="16"/>
                    </a:cubicBezTo>
                    <a:cubicBezTo>
                      <a:pt x="70" y="17"/>
                      <a:pt x="69" y="17"/>
                      <a:pt x="68" y="16"/>
                    </a:cubicBezTo>
                    <a:cubicBezTo>
                      <a:pt x="68" y="16"/>
                      <a:pt x="67" y="16"/>
                      <a:pt x="66" y="16"/>
                    </a:cubicBezTo>
                    <a:cubicBezTo>
                      <a:pt x="65" y="16"/>
                      <a:pt x="69" y="17"/>
                      <a:pt x="67" y="19"/>
                    </a:cubicBezTo>
                    <a:cubicBezTo>
                      <a:pt x="65" y="20"/>
                      <a:pt x="65" y="23"/>
                      <a:pt x="66" y="24"/>
                    </a:cubicBezTo>
                    <a:cubicBezTo>
                      <a:pt x="64" y="24"/>
                      <a:pt x="60" y="26"/>
                      <a:pt x="62" y="28"/>
                    </a:cubicBezTo>
                    <a:cubicBezTo>
                      <a:pt x="59" y="27"/>
                      <a:pt x="58" y="28"/>
                      <a:pt x="56" y="29"/>
                    </a:cubicBezTo>
                    <a:cubicBezTo>
                      <a:pt x="56" y="29"/>
                      <a:pt x="55" y="29"/>
                      <a:pt x="55" y="28"/>
                    </a:cubicBezTo>
                    <a:cubicBezTo>
                      <a:pt x="54" y="28"/>
                      <a:pt x="53" y="28"/>
                      <a:pt x="52" y="28"/>
                    </a:cubicBezTo>
                    <a:cubicBezTo>
                      <a:pt x="51" y="29"/>
                      <a:pt x="49" y="31"/>
                      <a:pt x="48" y="31"/>
                    </a:cubicBezTo>
                    <a:cubicBezTo>
                      <a:pt x="47" y="32"/>
                      <a:pt x="43" y="30"/>
                      <a:pt x="41" y="30"/>
                    </a:cubicBezTo>
                    <a:cubicBezTo>
                      <a:pt x="37" y="29"/>
                      <a:pt x="34" y="30"/>
                      <a:pt x="29" y="29"/>
                    </a:cubicBezTo>
                    <a:cubicBezTo>
                      <a:pt x="28" y="28"/>
                      <a:pt x="23" y="25"/>
                      <a:pt x="26" y="23"/>
                    </a:cubicBezTo>
                    <a:cubicBezTo>
                      <a:pt x="24" y="23"/>
                      <a:pt x="23" y="24"/>
                      <a:pt x="22" y="24"/>
                    </a:cubicBezTo>
                    <a:cubicBezTo>
                      <a:pt x="20" y="24"/>
                      <a:pt x="18" y="24"/>
                      <a:pt x="17" y="25"/>
                    </a:cubicBezTo>
                    <a:cubicBezTo>
                      <a:pt x="15" y="25"/>
                      <a:pt x="14" y="27"/>
                      <a:pt x="13" y="27"/>
                    </a:cubicBezTo>
                    <a:cubicBezTo>
                      <a:pt x="12" y="26"/>
                      <a:pt x="11" y="26"/>
                      <a:pt x="10" y="26"/>
                    </a:cubicBezTo>
                    <a:cubicBezTo>
                      <a:pt x="9" y="26"/>
                      <a:pt x="9" y="24"/>
                      <a:pt x="9" y="24"/>
                    </a:cubicBezTo>
                    <a:cubicBezTo>
                      <a:pt x="8" y="24"/>
                      <a:pt x="7" y="25"/>
                      <a:pt x="7" y="26"/>
                    </a:cubicBezTo>
                    <a:cubicBezTo>
                      <a:pt x="6" y="27"/>
                      <a:pt x="4" y="25"/>
                      <a:pt x="3" y="24"/>
                    </a:cubicBezTo>
                    <a:cubicBezTo>
                      <a:pt x="2" y="24"/>
                      <a:pt x="1" y="24"/>
                      <a:pt x="1" y="23"/>
                    </a:cubicBezTo>
                    <a:cubicBezTo>
                      <a:pt x="1" y="23"/>
                      <a:pt x="1" y="22"/>
                      <a:pt x="0" y="21"/>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1799" name="Freeform 3828"/>
              <p:cNvSpPr>
                <a:spLocks/>
              </p:cNvSpPr>
              <p:nvPr/>
            </p:nvSpPr>
            <p:spPr bwMode="auto">
              <a:xfrm>
                <a:off x="2881" y="1754"/>
                <a:ext cx="5" cy="4"/>
              </a:xfrm>
              <a:custGeom>
                <a:avLst/>
                <a:gdLst>
                  <a:gd name="T0" fmla="*/ 3 w 4"/>
                  <a:gd name="T1" fmla="*/ 1 h 3"/>
                  <a:gd name="T2" fmla="*/ 0 w 4"/>
                  <a:gd name="T3" fmla="*/ 3 h 3"/>
                  <a:gd name="T4" fmla="*/ 5 w 4"/>
                  <a:gd name="T5" fmla="*/ 3 h 3"/>
                  <a:gd name="T6" fmla="*/ 3 w 4"/>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2" y="1"/>
                    </a:moveTo>
                    <a:cubicBezTo>
                      <a:pt x="2" y="2"/>
                      <a:pt x="1" y="2"/>
                      <a:pt x="0" y="2"/>
                    </a:cubicBezTo>
                    <a:cubicBezTo>
                      <a:pt x="1" y="3"/>
                      <a:pt x="3" y="3"/>
                      <a:pt x="4" y="2"/>
                    </a:cubicBezTo>
                    <a:cubicBezTo>
                      <a:pt x="4" y="2"/>
                      <a:pt x="3" y="0"/>
                      <a:pt x="2" y="1"/>
                    </a:cubicBezTo>
                  </a:path>
                </a:pathLst>
              </a:custGeom>
              <a:solidFill>
                <a:srgbClr val="B3B3B3"/>
              </a:solidFill>
              <a:ln w="3175">
                <a:solidFill>
                  <a:schemeClr val="tx1"/>
                </a:solidFill>
                <a:round/>
                <a:headEnd/>
                <a:tailEnd/>
              </a:ln>
            </p:spPr>
            <p:txBody>
              <a:bodyPr/>
              <a:lstStyle/>
              <a:p>
                <a:endParaRPr lang="en-GB" sz="2400" dirty="0"/>
              </a:p>
            </p:txBody>
          </p:sp>
          <p:sp>
            <p:nvSpPr>
              <p:cNvPr id="1800" name="Freeform 3829"/>
              <p:cNvSpPr>
                <a:spLocks/>
              </p:cNvSpPr>
              <p:nvPr/>
            </p:nvSpPr>
            <p:spPr bwMode="auto">
              <a:xfrm>
                <a:off x="2882" y="1758"/>
                <a:ext cx="3" cy="2"/>
              </a:xfrm>
              <a:custGeom>
                <a:avLst/>
                <a:gdLst>
                  <a:gd name="T0" fmla="*/ 2 w 2"/>
                  <a:gd name="T1" fmla="*/ 1 h 2"/>
                  <a:gd name="T2" fmla="*/ 0 w 2"/>
                  <a:gd name="T3" fmla="*/ 2 h 2"/>
                  <a:gd name="T4" fmla="*/ 3 w 2"/>
                  <a:gd name="T5" fmla="*/ 0 h 2"/>
                  <a:gd name="T6" fmla="*/ 2 w 2"/>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1"/>
                    </a:moveTo>
                    <a:cubicBezTo>
                      <a:pt x="0" y="2"/>
                      <a:pt x="0" y="2"/>
                      <a:pt x="0" y="2"/>
                    </a:cubicBezTo>
                    <a:cubicBezTo>
                      <a:pt x="1" y="2"/>
                      <a:pt x="2" y="1"/>
                      <a:pt x="2" y="0"/>
                    </a:cubicBezTo>
                    <a:cubicBezTo>
                      <a:pt x="2" y="0"/>
                      <a:pt x="1" y="0"/>
                      <a:pt x="1" y="1"/>
                    </a:cubicBezTo>
                  </a:path>
                </a:pathLst>
              </a:custGeom>
              <a:solidFill>
                <a:srgbClr val="B3B3B3"/>
              </a:solidFill>
              <a:ln w="3175">
                <a:solidFill>
                  <a:schemeClr val="tx1"/>
                </a:solidFill>
                <a:round/>
                <a:headEnd/>
                <a:tailEnd/>
              </a:ln>
            </p:spPr>
            <p:txBody>
              <a:bodyPr/>
              <a:lstStyle/>
              <a:p>
                <a:endParaRPr lang="en-GB" sz="2400" dirty="0"/>
              </a:p>
            </p:txBody>
          </p:sp>
          <p:sp>
            <p:nvSpPr>
              <p:cNvPr id="1801" name="Freeform 3830"/>
              <p:cNvSpPr>
                <a:spLocks/>
              </p:cNvSpPr>
              <p:nvPr/>
            </p:nvSpPr>
            <p:spPr bwMode="auto">
              <a:xfrm>
                <a:off x="2938" y="1768"/>
                <a:ext cx="9" cy="16"/>
              </a:xfrm>
              <a:custGeom>
                <a:avLst/>
                <a:gdLst>
                  <a:gd name="T0" fmla="*/ 1 w 7"/>
                  <a:gd name="T1" fmla="*/ 15 h 12"/>
                  <a:gd name="T2" fmla="*/ 1 w 7"/>
                  <a:gd name="T3" fmla="*/ 16 h 12"/>
                  <a:gd name="T4" fmla="*/ 5 w 7"/>
                  <a:gd name="T5" fmla="*/ 11 h 12"/>
                  <a:gd name="T6" fmla="*/ 9 w 7"/>
                  <a:gd name="T7" fmla="*/ 0 h 12"/>
                  <a:gd name="T8" fmla="*/ 5 w 7"/>
                  <a:gd name="T9" fmla="*/ 5 h 12"/>
                  <a:gd name="T10" fmla="*/ 1 w 7"/>
                  <a:gd name="T11" fmla="*/ 15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2">
                    <a:moveTo>
                      <a:pt x="1" y="11"/>
                    </a:moveTo>
                    <a:cubicBezTo>
                      <a:pt x="1" y="11"/>
                      <a:pt x="1" y="12"/>
                      <a:pt x="1" y="12"/>
                    </a:cubicBezTo>
                    <a:cubicBezTo>
                      <a:pt x="3" y="12"/>
                      <a:pt x="3" y="9"/>
                      <a:pt x="4" y="8"/>
                    </a:cubicBezTo>
                    <a:cubicBezTo>
                      <a:pt x="5" y="5"/>
                      <a:pt x="6" y="3"/>
                      <a:pt x="7" y="0"/>
                    </a:cubicBezTo>
                    <a:cubicBezTo>
                      <a:pt x="5" y="0"/>
                      <a:pt x="5" y="3"/>
                      <a:pt x="4" y="4"/>
                    </a:cubicBezTo>
                    <a:cubicBezTo>
                      <a:pt x="3" y="6"/>
                      <a:pt x="0" y="8"/>
                      <a:pt x="1" y="11"/>
                    </a:cubicBezTo>
                  </a:path>
                </a:pathLst>
              </a:custGeom>
              <a:solidFill>
                <a:srgbClr val="B3B3B3"/>
              </a:solidFill>
              <a:ln w="3175">
                <a:solidFill>
                  <a:schemeClr val="tx1"/>
                </a:solidFill>
                <a:round/>
                <a:headEnd/>
                <a:tailEnd/>
              </a:ln>
            </p:spPr>
            <p:txBody>
              <a:bodyPr/>
              <a:lstStyle/>
              <a:p>
                <a:endParaRPr lang="en-GB" sz="2400" dirty="0"/>
              </a:p>
            </p:txBody>
          </p:sp>
          <p:sp>
            <p:nvSpPr>
              <p:cNvPr id="1802" name="Freeform 3831"/>
              <p:cNvSpPr>
                <a:spLocks/>
              </p:cNvSpPr>
              <p:nvPr/>
            </p:nvSpPr>
            <p:spPr bwMode="auto">
              <a:xfrm>
                <a:off x="2956" y="1744"/>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0"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803" name="Freeform 3832"/>
              <p:cNvSpPr>
                <a:spLocks/>
              </p:cNvSpPr>
              <p:nvPr/>
            </p:nvSpPr>
            <p:spPr bwMode="auto">
              <a:xfrm>
                <a:off x="2957" y="1759"/>
                <a:ext cx="16" cy="16"/>
              </a:xfrm>
              <a:custGeom>
                <a:avLst/>
                <a:gdLst>
                  <a:gd name="T0" fmla="*/ 4 w 12"/>
                  <a:gd name="T1" fmla="*/ 15 h 12"/>
                  <a:gd name="T2" fmla="*/ 9 w 12"/>
                  <a:gd name="T3" fmla="*/ 8 h 12"/>
                  <a:gd name="T4" fmla="*/ 7 w 12"/>
                  <a:gd name="T5" fmla="*/ 1 h 12"/>
                  <a:gd name="T6" fmla="*/ 1 w 12"/>
                  <a:gd name="T7" fmla="*/ 5 h 12"/>
                  <a:gd name="T8" fmla="*/ 3 w 12"/>
                  <a:gd name="T9" fmla="*/ 13 h 12"/>
                  <a:gd name="T10" fmla="*/ 1 w 12"/>
                  <a:gd name="T11" fmla="*/ 16 h 12"/>
                  <a:gd name="T12" fmla="*/ 4 w 12"/>
                  <a:gd name="T13" fmla="*/ 15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2">
                    <a:moveTo>
                      <a:pt x="3" y="11"/>
                    </a:moveTo>
                    <a:cubicBezTo>
                      <a:pt x="2" y="10"/>
                      <a:pt x="6" y="7"/>
                      <a:pt x="7" y="6"/>
                    </a:cubicBezTo>
                    <a:cubicBezTo>
                      <a:pt x="3" y="6"/>
                      <a:pt x="12" y="0"/>
                      <a:pt x="5" y="1"/>
                    </a:cubicBezTo>
                    <a:cubicBezTo>
                      <a:pt x="4" y="2"/>
                      <a:pt x="2" y="3"/>
                      <a:pt x="1" y="4"/>
                    </a:cubicBezTo>
                    <a:cubicBezTo>
                      <a:pt x="0" y="6"/>
                      <a:pt x="0" y="10"/>
                      <a:pt x="2" y="10"/>
                    </a:cubicBezTo>
                    <a:cubicBezTo>
                      <a:pt x="1" y="11"/>
                      <a:pt x="1" y="12"/>
                      <a:pt x="1" y="12"/>
                    </a:cubicBezTo>
                    <a:cubicBezTo>
                      <a:pt x="2" y="12"/>
                      <a:pt x="2" y="12"/>
                      <a:pt x="3" y="11"/>
                    </a:cubicBezTo>
                  </a:path>
                </a:pathLst>
              </a:custGeom>
              <a:solidFill>
                <a:srgbClr val="B3B3B3"/>
              </a:solidFill>
              <a:ln w="3175">
                <a:solidFill>
                  <a:schemeClr val="tx1"/>
                </a:solidFill>
                <a:round/>
                <a:headEnd/>
                <a:tailEnd/>
              </a:ln>
            </p:spPr>
            <p:txBody>
              <a:bodyPr/>
              <a:lstStyle/>
              <a:p>
                <a:endParaRPr lang="en-GB" sz="2400" dirty="0"/>
              </a:p>
            </p:txBody>
          </p:sp>
          <p:sp>
            <p:nvSpPr>
              <p:cNvPr id="1804" name="Freeform 3833"/>
              <p:cNvSpPr>
                <a:spLocks/>
              </p:cNvSpPr>
              <p:nvPr/>
            </p:nvSpPr>
            <p:spPr bwMode="auto">
              <a:xfrm>
                <a:off x="2957" y="1723"/>
                <a:ext cx="3" cy="2"/>
              </a:xfrm>
              <a:custGeom>
                <a:avLst/>
                <a:gdLst>
                  <a:gd name="T0" fmla="*/ 2 w 2"/>
                  <a:gd name="T1" fmla="*/ 2 h 1"/>
                  <a:gd name="T2" fmla="*/ 3 w 2"/>
                  <a:gd name="T3" fmla="*/ 2 h 1"/>
                  <a:gd name="T4" fmla="*/ 0 w 2"/>
                  <a:gd name="T5" fmla="*/ 0 h 1"/>
                  <a:gd name="T6" fmla="*/ 2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1" y="1"/>
                      <a:pt x="2" y="1"/>
                      <a:pt x="2" y="1"/>
                    </a:cubicBezTo>
                    <a:cubicBezTo>
                      <a:pt x="2" y="1"/>
                      <a:pt x="1" y="0"/>
                      <a:pt x="0" y="0"/>
                    </a:cubicBezTo>
                    <a:cubicBezTo>
                      <a:pt x="1" y="0"/>
                      <a:pt x="1" y="0"/>
                      <a:pt x="1" y="1"/>
                    </a:cubicBezTo>
                  </a:path>
                </a:pathLst>
              </a:custGeom>
              <a:solidFill>
                <a:srgbClr val="B3B3B3"/>
              </a:solidFill>
              <a:ln w="3175">
                <a:solidFill>
                  <a:schemeClr val="tx1"/>
                </a:solidFill>
                <a:round/>
                <a:headEnd/>
                <a:tailEnd/>
              </a:ln>
            </p:spPr>
            <p:txBody>
              <a:bodyPr/>
              <a:lstStyle/>
              <a:p>
                <a:endParaRPr lang="en-GB" sz="2400" dirty="0"/>
              </a:p>
            </p:txBody>
          </p:sp>
          <p:sp>
            <p:nvSpPr>
              <p:cNvPr id="1805" name="Freeform 3834"/>
              <p:cNvSpPr>
                <a:spLocks/>
              </p:cNvSpPr>
              <p:nvPr/>
            </p:nvSpPr>
            <p:spPr bwMode="auto">
              <a:xfrm>
                <a:off x="2959" y="1743"/>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0" y="1"/>
                      <a:pt x="0" y="1"/>
                    </a:cubicBezTo>
                    <a:cubicBezTo>
                      <a:pt x="1"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1806" name="Freeform 3835"/>
              <p:cNvSpPr>
                <a:spLocks/>
              </p:cNvSpPr>
              <p:nvPr/>
            </p:nvSpPr>
            <p:spPr bwMode="auto">
              <a:xfrm>
                <a:off x="2961" y="1736"/>
                <a:ext cx="2" cy="2"/>
              </a:xfrm>
              <a:custGeom>
                <a:avLst/>
                <a:gdLst>
                  <a:gd name="T0" fmla="*/ 0 w 1"/>
                  <a:gd name="T1" fmla="*/ 2 h 1"/>
                  <a:gd name="T2" fmla="*/ 2 w 1"/>
                  <a:gd name="T3" fmla="*/ 0 h 1"/>
                  <a:gd name="T4" fmla="*/ 0 w 1"/>
                  <a:gd name="T5" fmla="*/ 2 h 1"/>
                  <a:gd name="T6" fmla="*/ 0 w 1"/>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1"/>
                    </a:moveTo>
                    <a:cubicBezTo>
                      <a:pt x="1" y="0"/>
                      <a:pt x="1" y="0"/>
                      <a:pt x="1" y="0"/>
                    </a:cubicBezTo>
                    <a:cubicBezTo>
                      <a:pt x="0" y="0"/>
                      <a:pt x="0" y="0"/>
                      <a:pt x="0" y="1"/>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807" name="Freeform 3836"/>
              <p:cNvSpPr>
                <a:spLocks/>
              </p:cNvSpPr>
              <p:nvPr/>
            </p:nvSpPr>
            <p:spPr bwMode="auto">
              <a:xfrm>
                <a:off x="2968" y="1759"/>
                <a:ext cx="3" cy="3"/>
              </a:xfrm>
              <a:custGeom>
                <a:avLst/>
                <a:gdLst>
                  <a:gd name="T0" fmla="*/ 0 w 2"/>
                  <a:gd name="T1" fmla="*/ 2 h 2"/>
                  <a:gd name="T2" fmla="*/ 3 w 2"/>
                  <a:gd name="T3" fmla="*/ 2 h 2"/>
                  <a:gd name="T4" fmla="*/ 0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0" y="1"/>
                    </a:moveTo>
                    <a:cubicBezTo>
                      <a:pt x="1" y="2"/>
                      <a:pt x="1" y="1"/>
                      <a:pt x="2" y="1"/>
                    </a:cubicBezTo>
                    <a:cubicBezTo>
                      <a:pt x="1"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1808" name="Freeform 3837"/>
              <p:cNvSpPr>
                <a:spLocks/>
              </p:cNvSpPr>
              <p:nvPr/>
            </p:nvSpPr>
            <p:spPr bwMode="auto">
              <a:xfrm>
                <a:off x="2994" y="1651"/>
                <a:ext cx="2" cy="1"/>
              </a:xfrm>
              <a:custGeom>
                <a:avLst/>
                <a:gdLst>
                  <a:gd name="T0" fmla="*/ 2 w 1"/>
                  <a:gd name="T1" fmla="*/ 0 h 1"/>
                  <a:gd name="T2" fmla="*/ 0 w 1"/>
                  <a:gd name="T3" fmla="*/ 0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0" y="0"/>
                    </a:cubicBezTo>
                    <a:cubicBezTo>
                      <a:pt x="0" y="1"/>
                      <a:pt x="0" y="1"/>
                      <a:pt x="1" y="0"/>
                    </a:cubicBezTo>
                  </a:path>
                </a:pathLst>
              </a:custGeom>
              <a:solidFill>
                <a:srgbClr val="B3B3B3"/>
              </a:solidFill>
              <a:ln w="3175">
                <a:solidFill>
                  <a:schemeClr val="tx1"/>
                </a:solidFill>
                <a:round/>
                <a:headEnd/>
                <a:tailEnd/>
              </a:ln>
            </p:spPr>
            <p:txBody>
              <a:bodyPr/>
              <a:lstStyle/>
              <a:p>
                <a:endParaRPr lang="en-GB" sz="2400" dirty="0"/>
              </a:p>
            </p:txBody>
          </p:sp>
          <p:sp>
            <p:nvSpPr>
              <p:cNvPr id="1809" name="Freeform 3838"/>
              <p:cNvSpPr>
                <a:spLocks/>
              </p:cNvSpPr>
              <p:nvPr/>
            </p:nvSpPr>
            <p:spPr bwMode="auto">
              <a:xfrm>
                <a:off x="2877" y="1602"/>
                <a:ext cx="137" cy="198"/>
              </a:xfrm>
              <a:custGeom>
                <a:avLst/>
                <a:gdLst>
                  <a:gd name="T0" fmla="*/ 8 w 104"/>
                  <a:gd name="T1" fmla="*/ 137 h 150"/>
                  <a:gd name="T2" fmla="*/ 16 w 104"/>
                  <a:gd name="T3" fmla="*/ 119 h 150"/>
                  <a:gd name="T4" fmla="*/ 16 w 104"/>
                  <a:gd name="T5" fmla="*/ 106 h 150"/>
                  <a:gd name="T6" fmla="*/ 11 w 104"/>
                  <a:gd name="T7" fmla="*/ 86 h 150"/>
                  <a:gd name="T8" fmla="*/ 12 w 104"/>
                  <a:gd name="T9" fmla="*/ 77 h 150"/>
                  <a:gd name="T10" fmla="*/ 33 w 104"/>
                  <a:gd name="T11" fmla="*/ 67 h 150"/>
                  <a:gd name="T12" fmla="*/ 36 w 104"/>
                  <a:gd name="T13" fmla="*/ 53 h 150"/>
                  <a:gd name="T14" fmla="*/ 45 w 104"/>
                  <a:gd name="T15" fmla="*/ 37 h 150"/>
                  <a:gd name="T16" fmla="*/ 51 w 104"/>
                  <a:gd name="T17" fmla="*/ 24 h 150"/>
                  <a:gd name="T18" fmla="*/ 72 w 104"/>
                  <a:gd name="T19" fmla="*/ 13 h 150"/>
                  <a:gd name="T20" fmla="*/ 92 w 104"/>
                  <a:gd name="T21" fmla="*/ 9 h 150"/>
                  <a:gd name="T22" fmla="*/ 109 w 104"/>
                  <a:gd name="T23" fmla="*/ 8 h 150"/>
                  <a:gd name="T24" fmla="*/ 126 w 104"/>
                  <a:gd name="T25" fmla="*/ 18 h 150"/>
                  <a:gd name="T26" fmla="*/ 129 w 104"/>
                  <a:gd name="T27" fmla="*/ 26 h 150"/>
                  <a:gd name="T28" fmla="*/ 137 w 104"/>
                  <a:gd name="T29" fmla="*/ 45 h 150"/>
                  <a:gd name="T30" fmla="*/ 123 w 104"/>
                  <a:gd name="T31" fmla="*/ 45 h 150"/>
                  <a:gd name="T32" fmla="*/ 116 w 104"/>
                  <a:gd name="T33" fmla="*/ 49 h 150"/>
                  <a:gd name="T34" fmla="*/ 109 w 104"/>
                  <a:gd name="T35" fmla="*/ 51 h 150"/>
                  <a:gd name="T36" fmla="*/ 108 w 104"/>
                  <a:gd name="T37" fmla="*/ 61 h 150"/>
                  <a:gd name="T38" fmla="*/ 100 w 104"/>
                  <a:gd name="T39" fmla="*/ 75 h 150"/>
                  <a:gd name="T40" fmla="*/ 91 w 104"/>
                  <a:gd name="T41" fmla="*/ 78 h 150"/>
                  <a:gd name="T42" fmla="*/ 78 w 104"/>
                  <a:gd name="T43" fmla="*/ 84 h 150"/>
                  <a:gd name="T44" fmla="*/ 75 w 104"/>
                  <a:gd name="T45" fmla="*/ 87 h 150"/>
                  <a:gd name="T46" fmla="*/ 74 w 104"/>
                  <a:gd name="T47" fmla="*/ 88 h 150"/>
                  <a:gd name="T48" fmla="*/ 69 w 104"/>
                  <a:gd name="T49" fmla="*/ 100 h 150"/>
                  <a:gd name="T50" fmla="*/ 67 w 104"/>
                  <a:gd name="T51" fmla="*/ 104 h 150"/>
                  <a:gd name="T52" fmla="*/ 67 w 104"/>
                  <a:gd name="T53" fmla="*/ 112 h 150"/>
                  <a:gd name="T54" fmla="*/ 72 w 104"/>
                  <a:gd name="T55" fmla="*/ 119 h 150"/>
                  <a:gd name="T56" fmla="*/ 86 w 104"/>
                  <a:gd name="T57" fmla="*/ 127 h 150"/>
                  <a:gd name="T58" fmla="*/ 84 w 104"/>
                  <a:gd name="T59" fmla="*/ 135 h 150"/>
                  <a:gd name="T60" fmla="*/ 83 w 104"/>
                  <a:gd name="T61" fmla="*/ 136 h 150"/>
                  <a:gd name="T62" fmla="*/ 83 w 104"/>
                  <a:gd name="T63" fmla="*/ 140 h 150"/>
                  <a:gd name="T64" fmla="*/ 74 w 104"/>
                  <a:gd name="T65" fmla="*/ 141 h 150"/>
                  <a:gd name="T66" fmla="*/ 72 w 104"/>
                  <a:gd name="T67" fmla="*/ 145 h 150"/>
                  <a:gd name="T68" fmla="*/ 69 w 104"/>
                  <a:gd name="T69" fmla="*/ 148 h 150"/>
                  <a:gd name="T70" fmla="*/ 61 w 104"/>
                  <a:gd name="T71" fmla="*/ 150 h 150"/>
                  <a:gd name="T72" fmla="*/ 62 w 104"/>
                  <a:gd name="T73" fmla="*/ 158 h 150"/>
                  <a:gd name="T74" fmla="*/ 61 w 104"/>
                  <a:gd name="T75" fmla="*/ 177 h 150"/>
                  <a:gd name="T76" fmla="*/ 43 w 104"/>
                  <a:gd name="T77" fmla="*/ 186 h 150"/>
                  <a:gd name="T78" fmla="*/ 33 w 104"/>
                  <a:gd name="T79" fmla="*/ 195 h 150"/>
                  <a:gd name="T80" fmla="*/ 17 w 104"/>
                  <a:gd name="T81" fmla="*/ 182 h 150"/>
                  <a:gd name="T82" fmla="*/ 13 w 104"/>
                  <a:gd name="T83" fmla="*/ 169 h 150"/>
                  <a:gd name="T84" fmla="*/ 9 w 104"/>
                  <a:gd name="T85" fmla="*/ 160 h 150"/>
                  <a:gd name="T86" fmla="*/ 8 w 104"/>
                  <a:gd name="T87" fmla="*/ 150 h 150"/>
                  <a:gd name="T88" fmla="*/ 1 w 104"/>
                  <a:gd name="T89" fmla="*/ 141 h 1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04" h="150">
                    <a:moveTo>
                      <a:pt x="1" y="107"/>
                    </a:moveTo>
                    <a:cubicBezTo>
                      <a:pt x="3" y="107"/>
                      <a:pt x="3" y="109"/>
                      <a:pt x="4" y="109"/>
                    </a:cubicBezTo>
                    <a:cubicBezTo>
                      <a:pt x="6" y="109"/>
                      <a:pt x="7" y="105"/>
                      <a:pt x="6" y="104"/>
                    </a:cubicBezTo>
                    <a:cubicBezTo>
                      <a:pt x="5" y="101"/>
                      <a:pt x="7" y="101"/>
                      <a:pt x="7" y="99"/>
                    </a:cubicBezTo>
                    <a:cubicBezTo>
                      <a:pt x="6" y="96"/>
                      <a:pt x="11" y="98"/>
                      <a:pt x="12" y="95"/>
                    </a:cubicBezTo>
                    <a:cubicBezTo>
                      <a:pt x="12" y="93"/>
                      <a:pt x="13" y="92"/>
                      <a:pt x="12" y="90"/>
                    </a:cubicBezTo>
                    <a:cubicBezTo>
                      <a:pt x="11" y="89"/>
                      <a:pt x="9" y="86"/>
                      <a:pt x="11" y="86"/>
                    </a:cubicBezTo>
                    <a:cubicBezTo>
                      <a:pt x="13" y="85"/>
                      <a:pt x="14" y="86"/>
                      <a:pt x="15" y="83"/>
                    </a:cubicBezTo>
                    <a:cubicBezTo>
                      <a:pt x="15" y="81"/>
                      <a:pt x="13" y="80"/>
                      <a:pt x="12" y="80"/>
                    </a:cubicBezTo>
                    <a:cubicBezTo>
                      <a:pt x="9" y="79"/>
                      <a:pt x="9" y="77"/>
                      <a:pt x="9" y="75"/>
                    </a:cubicBezTo>
                    <a:cubicBezTo>
                      <a:pt x="10" y="73"/>
                      <a:pt x="10" y="71"/>
                      <a:pt x="9" y="69"/>
                    </a:cubicBezTo>
                    <a:cubicBezTo>
                      <a:pt x="8" y="68"/>
                      <a:pt x="8" y="66"/>
                      <a:pt x="8" y="65"/>
                    </a:cubicBezTo>
                    <a:cubicBezTo>
                      <a:pt x="9" y="65"/>
                      <a:pt x="9" y="65"/>
                      <a:pt x="9" y="64"/>
                    </a:cubicBezTo>
                    <a:cubicBezTo>
                      <a:pt x="9" y="63"/>
                      <a:pt x="8" y="62"/>
                      <a:pt x="8" y="61"/>
                    </a:cubicBezTo>
                    <a:cubicBezTo>
                      <a:pt x="8" y="60"/>
                      <a:pt x="9" y="59"/>
                      <a:pt x="9" y="58"/>
                    </a:cubicBezTo>
                    <a:cubicBezTo>
                      <a:pt x="9" y="57"/>
                      <a:pt x="12" y="55"/>
                      <a:pt x="13" y="54"/>
                    </a:cubicBezTo>
                    <a:cubicBezTo>
                      <a:pt x="15" y="52"/>
                      <a:pt x="17" y="53"/>
                      <a:pt x="20" y="53"/>
                    </a:cubicBezTo>
                    <a:cubicBezTo>
                      <a:pt x="22" y="53"/>
                      <a:pt x="25" y="53"/>
                      <a:pt x="25" y="51"/>
                    </a:cubicBezTo>
                    <a:cubicBezTo>
                      <a:pt x="24" y="48"/>
                      <a:pt x="21" y="48"/>
                      <a:pt x="20" y="47"/>
                    </a:cubicBezTo>
                    <a:cubicBezTo>
                      <a:pt x="21" y="46"/>
                      <a:pt x="22" y="45"/>
                      <a:pt x="24" y="44"/>
                    </a:cubicBezTo>
                    <a:cubicBezTo>
                      <a:pt x="25" y="43"/>
                      <a:pt x="26" y="41"/>
                      <a:pt x="27" y="40"/>
                    </a:cubicBezTo>
                    <a:cubicBezTo>
                      <a:pt x="28" y="39"/>
                      <a:pt x="27" y="32"/>
                      <a:pt x="27" y="31"/>
                    </a:cubicBezTo>
                    <a:cubicBezTo>
                      <a:pt x="29" y="31"/>
                      <a:pt x="32" y="31"/>
                      <a:pt x="34" y="30"/>
                    </a:cubicBezTo>
                    <a:cubicBezTo>
                      <a:pt x="35" y="29"/>
                      <a:pt x="34" y="28"/>
                      <a:pt x="34" y="28"/>
                    </a:cubicBezTo>
                    <a:cubicBezTo>
                      <a:pt x="34" y="27"/>
                      <a:pt x="35" y="27"/>
                      <a:pt x="36" y="26"/>
                    </a:cubicBezTo>
                    <a:cubicBezTo>
                      <a:pt x="37" y="24"/>
                      <a:pt x="39" y="23"/>
                      <a:pt x="41" y="22"/>
                    </a:cubicBezTo>
                    <a:cubicBezTo>
                      <a:pt x="43" y="20"/>
                      <a:pt x="40" y="18"/>
                      <a:pt x="39" y="18"/>
                    </a:cubicBezTo>
                    <a:cubicBezTo>
                      <a:pt x="42" y="16"/>
                      <a:pt x="43" y="13"/>
                      <a:pt x="46" y="12"/>
                    </a:cubicBezTo>
                    <a:cubicBezTo>
                      <a:pt x="48" y="11"/>
                      <a:pt x="49" y="11"/>
                      <a:pt x="51" y="12"/>
                    </a:cubicBezTo>
                    <a:cubicBezTo>
                      <a:pt x="52" y="12"/>
                      <a:pt x="55" y="11"/>
                      <a:pt x="55" y="10"/>
                    </a:cubicBezTo>
                    <a:cubicBezTo>
                      <a:pt x="55" y="9"/>
                      <a:pt x="54" y="7"/>
                      <a:pt x="54" y="7"/>
                    </a:cubicBezTo>
                    <a:cubicBezTo>
                      <a:pt x="55" y="5"/>
                      <a:pt x="58" y="7"/>
                      <a:pt x="59" y="7"/>
                    </a:cubicBezTo>
                    <a:cubicBezTo>
                      <a:pt x="61" y="6"/>
                      <a:pt x="67" y="9"/>
                      <a:pt x="70" y="7"/>
                    </a:cubicBezTo>
                    <a:cubicBezTo>
                      <a:pt x="70" y="7"/>
                      <a:pt x="69" y="6"/>
                      <a:pt x="68" y="6"/>
                    </a:cubicBezTo>
                    <a:cubicBezTo>
                      <a:pt x="70" y="5"/>
                      <a:pt x="72" y="3"/>
                      <a:pt x="69" y="2"/>
                    </a:cubicBezTo>
                    <a:cubicBezTo>
                      <a:pt x="74" y="0"/>
                      <a:pt x="79" y="4"/>
                      <a:pt x="83" y="6"/>
                    </a:cubicBezTo>
                    <a:cubicBezTo>
                      <a:pt x="85" y="7"/>
                      <a:pt x="89" y="7"/>
                      <a:pt x="91" y="8"/>
                    </a:cubicBezTo>
                    <a:cubicBezTo>
                      <a:pt x="92" y="9"/>
                      <a:pt x="97" y="11"/>
                      <a:pt x="97" y="12"/>
                    </a:cubicBezTo>
                    <a:cubicBezTo>
                      <a:pt x="98" y="13"/>
                      <a:pt x="97" y="13"/>
                      <a:pt x="96" y="14"/>
                    </a:cubicBezTo>
                    <a:cubicBezTo>
                      <a:pt x="96" y="14"/>
                      <a:pt x="96" y="14"/>
                      <a:pt x="97" y="17"/>
                    </a:cubicBezTo>
                    <a:cubicBezTo>
                      <a:pt x="97" y="17"/>
                      <a:pt x="98" y="17"/>
                      <a:pt x="98" y="17"/>
                    </a:cubicBezTo>
                    <a:cubicBezTo>
                      <a:pt x="100" y="18"/>
                      <a:pt x="99" y="19"/>
                      <a:pt x="98" y="20"/>
                    </a:cubicBezTo>
                    <a:cubicBezTo>
                      <a:pt x="97" y="21"/>
                      <a:pt x="100" y="22"/>
                      <a:pt x="100" y="23"/>
                    </a:cubicBezTo>
                    <a:cubicBezTo>
                      <a:pt x="102" y="24"/>
                      <a:pt x="101" y="26"/>
                      <a:pt x="100" y="27"/>
                    </a:cubicBezTo>
                    <a:cubicBezTo>
                      <a:pt x="98" y="30"/>
                      <a:pt x="103" y="32"/>
                      <a:pt x="104" y="34"/>
                    </a:cubicBezTo>
                    <a:cubicBezTo>
                      <a:pt x="102" y="35"/>
                      <a:pt x="98" y="36"/>
                      <a:pt x="96" y="34"/>
                    </a:cubicBezTo>
                    <a:cubicBezTo>
                      <a:pt x="97" y="35"/>
                      <a:pt x="97" y="35"/>
                      <a:pt x="97" y="35"/>
                    </a:cubicBezTo>
                    <a:cubicBezTo>
                      <a:pt x="95" y="35"/>
                      <a:pt x="94" y="35"/>
                      <a:pt x="93" y="34"/>
                    </a:cubicBezTo>
                    <a:cubicBezTo>
                      <a:pt x="92" y="37"/>
                      <a:pt x="90" y="33"/>
                      <a:pt x="89" y="35"/>
                    </a:cubicBezTo>
                    <a:cubicBezTo>
                      <a:pt x="89" y="36"/>
                      <a:pt x="90" y="37"/>
                      <a:pt x="90" y="37"/>
                    </a:cubicBezTo>
                    <a:cubicBezTo>
                      <a:pt x="89" y="37"/>
                      <a:pt x="88" y="37"/>
                      <a:pt x="88" y="37"/>
                    </a:cubicBezTo>
                    <a:cubicBezTo>
                      <a:pt x="88" y="37"/>
                      <a:pt x="88" y="37"/>
                      <a:pt x="89" y="37"/>
                    </a:cubicBezTo>
                    <a:cubicBezTo>
                      <a:pt x="88" y="38"/>
                      <a:pt x="87" y="38"/>
                      <a:pt x="86" y="38"/>
                    </a:cubicBezTo>
                    <a:cubicBezTo>
                      <a:pt x="90" y="38"/>
                      <a:pt x="84" y="39"/>
                      <a:pt x="83" y="39"/>
                    </a:cubicBezTo>
                    <a:cubicBezTo>
                      <a:pt x="84" y="40"/>
                      <a:pt x="86" y="41"/>
                      <a:pt x="84" y="42"/>
                    </a:cubicBezTo>
                    <a:cubicBezTo>
                      <a:pt x="84" y="43"/>
                      <a:pt x="81" y="45"/>
                      <a:pt x="80" y="45"/>
                    </a:cubicBezTo>
                    <a:cubicBezTo>
                      <a:pt x="81" y="45"/>
                      <a:pt x="81" y="46"/>
                      <a:pt x="82" y="46"/>
                    </a:cubicBezTo>
                    <a:cubicBezTo>
                      <a:pt x="79" y="46"/>
                      <a:pt x="85" y="48"/>
                      <a:pt x="85" y="49"/>
                    </a:cubicBezTo>
                    <a:cubicBezTo>
                      <a:pt x="83" y="50"/>
                      <a:pt x="80" y="51"/>
                      <a:pt x="80" y="53"/>
                    </a:cubicBezTo>
                    <a:cubicBezTo>
                      <a:pt x="79" y="55"/>
                      <a:pt x="76" y="56"/>
                      <a:pt x="76" y="57"/>
                    </a:cubicBezTo>
                    <a:cubicBezTo>
                      <a:pt x="76" y="57"/>
                      <a:pt x="75" y="56"/>
                      <a:pt x="75" y="56"/>
                    </a:cubicBezTo>
                    <a:cubicBezTo>
                      <a:pt x="75" y="57"/>
                      <a:pt x="73" y="58"/>
                      <a:pt x="72" y="58"/>
                    </a:cubicBezTo>
                    <a:cubicBezTo>
                      <a:pt x="70" y="58"/>
                      <a:pt x="70" y="61"/>
                      <a:pt x="69" y="59"/>
                    </a:cubicBezTo>
                    <a:cubicBezTo>
                      <a:pt x="69" y="60"/>
                      <a:pt x="69" y="59"/>
                      <a:pt x="68" y="59"/>
                    </a:cubicBezTo>
                    <a:cubicBezTo>
                      <a:pt x="67" y="59"/>
                      <a:pt x="66" y="61"/>
                      <a:pt x="66" y="61"/>
                    </a:cubicBezTo>
                    <a:cubicBezTo>
                      <a:pt x="64" y="63"/>
                      <a:pt x="61" y="63"/>
                      <a:pt x="59" y="64"/>
                    </a:cubicBezTo>
                    <a:cubicBezTo>
                      <a:pt x="60" y="64"/>
                      <a:pt x="60" y="64"/>
                      <a:pt x="61" y="64"/>
                    </a:cubicBezTo>
                    <a:cubicBezTo>
                      <a:pt x="61" y="66"/>
                      <a:pt x="60" y="66"/>
                      <a:pt x="59" y="66"/>
                    </a:cubicBezTo>
                    <a:cubicBezTo>
                      <a:pt x="58" y="65"/>
                      <a:pt x="58" y="67"/>
                      <a:pt x="57" y="66"/>
                    </a:cubicBezTo>
                    <a:cubicBezTo>
                      <a:pt x="60" y="66"/>
                      <a:pt x="57" y="66"/>
                      <a:pt x="56" y="66"/>
                    </a:cubicBezTo>
                    <a:cubicBezTo>
                      <a:pt x="56" y="65"/>
                      <a:pt x="55" y="64"/>
                      <a:pt x="55" y="63"/>
                    </a:cubicBezTo>
                    <a:cubicBezTo>
                      <a:pt x="54" y="65"/>
                      <a:pt x="56" y="66"/>
                      <a:pt x="56" y="67"/>
                    </a:cubicBezTo>
                    <a:cubicBezTo>
                      <a:pt x="57" y="70"/>
                      <a:pt x="54" y="71"/>
                      <a:pt x="52" y="69"/>
                    </a:cubicBezTo>
                    <a:cubicBezTo>
                      <a:pt x="52" y="71"/>
                      <a:pt x="53" y="72"/>
                      <a:pt x="54" y="73"/>
                    </a:cubicBezTo>
                    <a:cubicBezTo>
                      <a:pt x="53" y="73"/>
                      <a:pt x="53" y="75"/>
                      <a:pt x="52" y="76"/>
                    </a:cubicBezTo>
                    <a:cubicBezTo>
                      <a:pt x="52" y="77"/>
                      <a:pt x="54" y="78"/>
                      <a:pt x="53" y="79"/>
                    </a:cubicBezTo>
                    <a:cubicBezTo>
                      <a:pt x="53" y="78"/>
                      <a:pt x="51" y="78"/>
                      <a:pt x="50" y="78"/>
                    </a:cubicBezTo>
                    <a:cubicBezTo>
                      <a:pt x="54" y="79"/>
                      <a:pt x="48" y="79"/>
                      <a:pt x="51" y="79"/>
                    </a:cubicBezTo>
                    <a:cubicBezTo>
                      <a:pt x="49" y="79"/>
                      <a:pt x="51" y="80"/>
                      <a:pt x="51" y="80"/>
                    </a:cubicBezTo>
                    <a:cubicBezTo>
                      <a:pt x="48" y="79"/>
                      <a:pt x="53" y="81"/>
                      <a:pt x="50" y="81"/>
                    </a:cubicBezTo>
                    <a:cubicBezTo>
                      <a:pt x="52" y="82"/>
                      <a:pt x="51" y="84"/>
                      <a:pt x="51" y="85"/>
                    </a:cubicBezTo>
                    <a:cubicBezTo>
                      <a:pt x="51" y="87"/>
                      <a:pt x="52" y="87"/>
                      <a:pt x="53" y="89"/>
                    </a:cubicBezTo>
                    <a:cubicBezTo>
                      <a:pt x="52" y="89"/>
                      <a:pt x="52" y="89"/>
                      <a:pt x="52" y="89"/>
                    </a:cubicBezTo>
                    <a:cubicBezTo>
                      <a:pt x="52" y="89"/>
                      <a:pt x="55" y="90"/>
                      <a:pt x="55" y="90"/>
                    </a:cubicBezTo>
                    <a:cubicBezTo>
                      <a:pt x="56" y="92"/>
                      <a:pt x="57" y="91"/>
                      <a:pt x="58" y="90"/>
                    </a:cubicBezTo>
                    <a:cubicBezTo>
                      <a:pt x="58" y="93"/>
                      <a:pt x="62" y="93"/>
                      <a:pt x="63" y="94"/>
                    </a:cubicBezTo>
                    <a:cubicBezTo>
                      <a:pt x="61" y="95"/>
                      <a:pt x="64" y="96"/>
                      <a:pt x="65" y="96"/>
                    </a:cubicBezTo>
                    <a:cubicBezTo>
                      <a:pt x="66" y="96"/>
                      <a:pt x="69" y="100"/>
                      <a:pt x="66" y="98"/>
                    </a:cubicBezTo>
                    <a:cubicBezTo>
                      <a:pt x="67" y="99"/>
                      <a:pt x="68" y="99"/>
                      <a:pt x="68" y="100"/>
                    </a:cubicBezTo>
                    <a:cubicBezTo>
                      <a:pt x="66" y="100"/>
                      <a:pt x="65" y="101"/>
                      <a:pt x="64" y="102"/>
                    </a:cubicBezTo>
                    <a:cubicBezTo>
                      <a:pt x="63" y="103"/>
                      <a:pt x="60" y="103"/>
                      <a:pt x="62" y="104"/>
                    </a:cubicBezTo>
                    <a:cubicBezTo>
                      <a:pt x="61" y="104"/>
                      <a:pt x="61" y="104"/>
                      <a:pt x="60" y="103"/>
                    </a:cubicBezTo>
                    <a:cubicBezTo>
                      <a:pt x="60" y="104"/>
                      <a:pt x="64" y="105"/>
                      <a:pt x="63" y="103"/>
                    </a:cubicBezTo>
                    <a:cubicBezTo>
                      <a:pt x="64" y="104"/>
                      <a:pt x="65" y="106"/>
                      <a:pt x="63" y="105"/>
                    </a:cubicBezTo>
                    <a:cubicBezTo>
                      <a:pt x="66" y="106"/>
                      <a:pt x="62" y="105"/>
                      <a:pt x="62" y="105"/>
                    </a:cubicBezTo>
                    <a:cubicBezTo>
                      <a:pt x="62" y="106"/>
                      <a:pt x="62" y="106"/>
                      <a:pt x="63" y="106"/>
                    </a:cubicBezTo>
                    <a:cubicBezTo>
                      <a:pt x="62" y="107"/>
                      <a:pt x="61" y="107"/>
                      <a:pt x="61" y="107"/>
                    </a:cubicBezTo>
                    <a:cubicBezTo>
                      <a:pt x="59" y="108"/>
                      <a:pt x="59" y="109"/>
                      <a:pt x="58" y="109"/>
                    </a:cubicBezTo>
                    <a:cubicBezTo>
                      <a:pt x="58" y="110"/>
                      <a:pt x="57" y="107"/>
                      <a:pt x="56" y="107"/>
                    </a:cubicBezTo>
                    <a:cubicBezTo>
                      <a:pt x="57" y="108"/>
                      <a:pt x="57" y="108"/>
                      <a:pt x="57" y="109"/>
                    </a:cubicBezTo>
                    <a:cubicBezTo>
                      <a:pt x="56" y="109"/>
                      <a:pt x="56" y="109"/>
                      <a:pt x="56" y="109"/>
                    </a:cubicBezTo>
                    <a:cubicBezTo>
                      <a:pt x="56" y="109"/>
                      <a:pt x="56" y="110"/>
                      <a:pt x="55" y="110"/>
                    </a:cubicBezTo>
                    <a:cubicBezTo>
                      <a:pt x="55" y="111"/>
                      <a:pt x="55" y="111"/>
                      <a:pt x="55" y="111"/>
                    </a:cubicBezTo>
                    <a:cubicBezTo>
                      <a:pt x="54" y="111"/>
                      <a:pt x="53" y="111"/>
                      <a:pt x="51" y="111"/>
                    </a:cubicBezTo>
                    <a:cubicBezTo>
                      <a:pt x="52" y="112"/>
                      <a:pt x="52" y="112"/>
                      <a:pt x="52" y="112"/>
                    </a:cubicBezTo>
                    <a:cubicBezTo>
                      <a:pt x="50" y="113"/>
                      <a:pt x="47" y="111"/>
                      <a:pt x="45" y="112"/>
                    </a:cubicBezTo>
                    <a:cubicBezTo>
                      <a:pt x="47" y="112"/>
                      <a:pt x="49" y="112"/>
                      <a:pt x="50" y="114"/>
                    </a:cubicBezTo>
                    <a:cubicBezTo>
                      <a:pt x="49" y="115"/>
                      <a:pt x="47" y="114"/>
                      <a:pt x="46" y="114"/>
                    </a:cubicBezTo>
                    <a:cubicBezTo>
                      <a:pt x="48" y="115"/>
                      <a:pt x="52" y="118"/>
                      <a:pt x="48" y="119"/>
                    </a:cubicBezTo>
                    <a:cubicBezTo>
                      <a:pt x="49" y="119"/>
                      <a:pt x="49" y="120"/>
                      <a:pt x="49" y="121"/>
                    </a:cubicBezTo>
                    <a:cubicBezTo>
                      <a:pt x="48" y="120"/>
                      <a:pt x="48" y="120"/>
                      <a:pt x="47" y="120"/>
                    </a:cubicBezTo>
                    <a:cubicBezTo>
                      <a:pt x="47" y="121"/>
                      <a:pt x="50" y="122"/>
                      <a:pt x="48" y="123"/>
                    </a:cubicBezTo>
                    <a:cubicBezTo>
                      <a:pt x="47" y="124"/>
                      <a:pt x="50" y="124"/>
                      <a:pt x="49" y="126"/>
                    </a:cubicBezTo>
                    <a:cubicBezTo>
                      <a:pt x="47" y="128"/>
                      <a:pt x="49" y="131"/>
                      <a:pt x="46" y="134"/>
                    </a:cubicBezTo>
                    <a:cubicBezTo>
                      <a:pt x="45" y="135"/>
                      <a:pt x="44" y="141"/>
                      <a:pt x="41" y="140"/>
                    </a:cubicBezTo>
                    <a:cubicBezTo>
                      <a:pt x="39" y="139"/>
                      <a:pt x="37" y="140"/>
                      <a:pt x="35" y="140"/>
                    </a:cubicBezTo>
                    <a:cubicBezTo>
                      <a:pt x="34" y="140"/>
                      <a:pt x="31" y="139"/>
                      <a:pt x="33" y="141"/>
                    </a:cubicBezTo>
                    <a:cubicBezTo>
                      <a:pt x="31" y="142"/>
                      <a:pt x="29" y="141"/>
                      <a:pt x="28" y="143"/>
                    </a:cubicBezTo>
                    <a:cubicBezTo>
                      <a:pt x="28" y="145"/>
                      <a:pt x="29" y="146"/>
                      <a:pt x="29" y="147"/>
                    </a:cubicBezTo>
                    <a:cubicBezTo>
                      <a:pt x="29" y="150"/>
                      <a:pt x="26" y="148"/>
                      <a:pt x="25" y="148"/>
                    </a:cubicBezTo>
                    <a:cubicBezTo>
                      <a:pt x="22" y="148"/>
                      <a:pt x="19" y="148"/>
                      <a:pt x="16" y="148"/>
                    </a:cubicBezTo>
                    <a:cubicBezTo>
                      <a:pt x="17" y="148"/>
                      <a:pt x="18" y="145"/>
                      <a:pt x="17" y="144"/>
                    </a:cubicBezTo>
                    <a:cubicBezTo>
                      <a:pt x="16" y="143"/>
                      <a:pt x="13" y="140"/>
                      <a:pt x="13" y="138"/>
                    </a:cubicBezTo>
                    <a:cubicBezTo>
                      <a:pt x="17" y="139"/>
                      <a:pt x="15" y="138"/>
                      <a:pt x="14" y="136"/>
                    </a:cubicBezTo>
                    <a:cubicBezTo>
                      <a:pt x="19" y="136"/>
                      <a:pt x="15" y="134"/>
                      <a:pt x="13" y="132"/>
                    </a:cubicBezTo>
                    <a:cubicBezTo>
                      <a:pt x="12" y="131"/>
                      <a:pt x="11" y="130"/>
                      <a:pt x="10" y="128"/>
                    </a:cubicBezTo>
                    <a:cubicBezTo>
                      <a:pt x="10" y="127"/>
                      <a:pt x="9" y="125"/>
                      <a:pt x="8" y="126"/>
                    </a:cubicBezTo>
                    <a:cubicBezTo>
                      <a:pt x="8" y="125"/>
                      <a:pt x="8" y="124"/>
                      <a:pt x="8" y="123"/>
                    </a:cubicBezTo>
                    <a:cubicBezTo>
                      <a:pt x="7" y="122"/>
                      <a:pt x="5" y="122"/>
                      <a:pt x="7" y="121"/>
                    </a:cubicBezTo>
                    <a:cubicBezTo>
                      <a:pt x="5" y="122"/>
                      <a:pt x="7" y="116"/>
                      <a:pt x="7" y="115"/>
                    </a:cubicBezTo>
                    <a:cubicBezTo>
                      <a:pt x="6" y="115"/>
                      <a:pt x="5" y="116"/>
                      <a:pt x="4" y="116"/>
                    </a:cubicBezTo>
                    <a:cubicBezTo>
                      <a:pt x="5" y="116"/>
                      <a:pt x="5" y="115"/>
                      <a:pt x="6" y="114"/>
                    </a:cubicBezTo>
                    <a:cubicBezTo>
                      <a:pt x="4" y="114"/>
                      <a:pt x="5" y="115"/>
                      <a:pt x="3" y="116"/>
                    </a:cubicBezTo>
                    <a:cubicBezTo>
                      <a:pt x="3" y="115"/>
                      <a:pt x="3" y="115"/>
                      <a:pt x="2" y="115"/>
                    </a:cubicBezTo>
                    <a:cubicBezTo>
                      <a:pt x="3" y="113"/>
                      <a:pt x="0" y="108"/>
                      <a:pt x="1" y="107"/>
                    </a:cubicBezTo>
                  </a:path>
                </a:pathLst>
              </a:custGeom>
              <a:solidFill>
                <a:srgbClr val="B3B3B3"/>
              </a:solidFill>
              <a:ln w="3175">
                <a:solidFill>
                  <a:schemeClr val="tx1"/>
                </a:solidFill>
                <a:round/>
                <a:headEnd/>
                <a:tailEnd/>
              </a:ln>
            </p:spPr>
            <p:txBody>
              <a:bodyPr/>
              <a:lstStyle/>
              <a:p>
                <a:endParaRPr lang="en-GB" sz="2400" dirty="0"/>
              </a:p>
            </p:txBody>
          </p:sp>
          <p:sp>
            <p:nvSpPr>
              <p:cNvPr id="1810" name="Freeform 3839"/>
              <p:cNvSpPr>
                <a:spLocks/>
              </p:cNvSpPr>
              <p:nvPr/>
            </p:nvSpPr>
            <p:spPr bwMode="auto">
              <a:xfrm>
                <a:off x="2946" y="1694"/>
                <a:ext cx="1" cy="2"/>
              </a:xfrm>
              <a:custGeom>
                <a:avLst/>
                <a:gdLst>
                  <a:gd name="T0" fmla="*/ 0 w 1"/>
                  <a:gd name="T1" fmla="*/ 0 h 1"/>
                  <a:gd name="T2" fmla="*/ 0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1" y="0"/>
                      <a:pt x="0" y="1"/>
                    </a:cubicBezTo>
                    <a:cubicBezTo>
                      <a:pt x="0" y="1"/>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811" name="Freeform 3840"/>
              <p:cNvSpPr>
                <a:spLocks/>
              </p:cNvSpPr>
              <p:nvPr/>
            </p:nvSpPr>
            <p:spPr bwMode="auto">
              <a:xfrm>
                <a:off x="3071" y="2002"/>
                <a:ext cx="39" cy="32"/>
              </a:xfrm>
              <a:custGeom>
                <a:avLst/>
                <a:gdLst>
                  <a:gd name="T0" fmla="*/ 0 w 30"/>
                  <a:gd name="T1" fmla="*/ 21 h 24"/>
                  <a:gd name="T2" fmla="*/ 4 w 30"/>
                  <a:gd name="T3" fmla="*/ 17 h 24"/>
                  <a:gd name="T4" fmla="*/ 5 w 30"/>
                  <a:gd name="T5" fmla="*/ 12 h 24"/>
                  <a:gd name="T6" fmla="*/ 7 w 30"/>
                  <a:gd name="T7" fmla="*/ 9 h 24"/>
                  <a:gd name="T8" fmla="*/ 4 w 30"/>
                  <a:gd name="T9" fmla="*/ 7 h 24"/>
                  <a:gd name="T10" fmla="*/ 5 w 30"/>
                  <a:gd name="T11" fmla="*/ 3 h 24"/>
                  <a:gd name="T12" fmla="*/ 10 w 30"/>
                  <a:gd name="T13" fmla="*/ 1 h 24"/>
                  <a:gd name="T14" fmla="*/ 16 w 30"/>
                  <a:gd name="T15" fmla="*/ 1 h 24"/>
                  <a:gd name="T16" fmla="*/ 21 w 30"/>
                  <a:gd name="T17" fmla="*/ 1 h 24"/>
                  <a:gd name="T18" fmla="*/ 23 w 30"/>
                  <a:gd name="T19" fmla="*/ 3 h 24"/>
                  <a:gd name="T20" fmla="*/ 23 w 30"/>
                  <a:gd name="T21" fmla="*/ 5 h 24"/>
                  <a:gd name="T22" fmla="*/ 36 w 30"/>
                  <a:gd name="T23" fmla="*/ 13 h 24"/>
                  <a:gd name="T24" fmla="*/ 35 w 30"/>
                  <a:gd name="T25" fmla="*/ 17 h 24"/>
                  <a:gd name="T26" fmla="*/ 27 w 30"/>
                  <a:gd name="T27" fmla="*/ 16 h 24"/>
                  <a:gd name="T28" fmla="*/ 23 w 30"/>
                  <a:gd name="T29" fmla="*/ 17 h 24"/>
                  <a:gd name="T30" fmla="*/ 20 w 30"/>
                  <a:gd name="T31" fmla="*/ 17 h 24"/>
                  <a:gd name="T32" fmla="*/ 16 w 30"/>
                  <a:gd name="T33" fmla="*/ 21 h 24"/>
                  <a:gd name="T34" fmla="*/ 9 w 30"/>
                  <a:gd name="T35" fmla="*/ 27 h 24"/>
                  <a:gd name="T36" fmla="*/ 3 w 30"/>
                  <a:gd name="T37" fmla="*/ 32 h 24"/>
                  <a:gd name="T38" fmla="*/ 5 w 30"/>
                  <a:gd name="T39" fmla="*/ 27 h 24"/>
                  <a:gd name="T40" fmla="*/ 9 w 30"/>
                  <a:gd name="T41" fmla="*/ 24 h 24"/>
                  <a:gd name="T42" fmla="*/ 0 w 30"/>
                  <a:gd name="T43" fmla="*/ 21 h 2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0" h="24">
                    <a:moveTo>
                      <a:pt x="0" y="16"/>
                    </a:moveTo>
                    <a:cubicBezTo>
                      <a:pt x="1" y="16"/>
                      <a:pt x="2" y="14"/>
                      <a:pt x="3" y="13"/>
                    </a:cubicBezTo>
                    <a:cubicBezTo>
                      <a:pt x="3" y="12"/>
                      <a:pt x="2" y="10"/>
                      <a:pt x="4" y="9"/>
                    </a:cubicBezTo>
                    <a:cubicBezTo>
                      <a:pt x="6" y="9"/>
                      <a:pt x="5" y="8"/>
                      <a:pt x="5" y="7"/>
                    </a:cubicBezTo>
                    <a:cubicBezTo>
                      <a:pt x="5" y="6"/>
                      <a:pt x="4" y="5"/>
                      <a:pt x="3" y="5"/>
                    </a:cubicBezTo>
                    <a:cubicBezTo>
                      <a:pt x="0" y="4"/>
                      <a:pt x="4" y="4"/>
                      <a:pt x="4" y="2"/>
                    </a:cubicBezTo>
                    <a:cubicBezTo>
                      <a:pt x="4" y="2"/>
                      <a:pt x="7" y="1"/>
                      <a:pt x="8" y="1"/>
                    </a:cubicBezTo>
                    <a:cubicBezTo>
                      <a:pt x="10" y="0"/>
                      <a:pt x="11" y="0"/>
                      <a:pt x="12" y="1"/>
                    </a:cubicBezTo>
                    <a:cubicBezTo>
                      <a:pt x="13" y="3"/>
                      <a:pt x="14" y="2"/>
                      <a:pt x="16" y="1"/>
                    </a:cubicBezTo>
                    <a:cubicBezTo>
                      <a:pt x="16" y="1"/>
                      <a:pt x="17" y="1"/>
                      <a:pt x="18" y="2"/>
                    </a:cubicBezTo>
                    <a:cubicBezTo>
                      <a:pt x="19" y="3"/>
                      <a:pt x="17" y="3"/>
                      <a:pt x="18" y="4"/>
                    </a:cubicBezTo>
                    <a:cubicBezTo>
                      <a:pt x="21" y="7"/>
                      <a:pt x="24" y="9"/>
                      <a:pt x="28" y="10"/>
                    </a:cubicBezTo>
                    <a:cubicBezTo>
                      <a:pt x="30" y="11"/>
                      <a:pt x="28" y="13"/>
                      <a:pt x="27" y="13"/>
                    </a:cubicBezTo>
                    <a:cubicBezTo>
                      <a:pt x="25" y="14"/>
                      <a:pt x="23" y="12"/>
                      <a:pt x="21" y="12"/>
                    </a:cubicBezTo>
                    <a:cubicBezTo>
                      <a:pt x="20" y="12"/>
                      <a:pt x="19" y="13"/>
                      <a:pt x="18" y="13"/>
                    </a:cubicBezTo>
                    <a:cubicBezTo>
                      <a:pt x="17" y="14"/>
                      <a:pt x="16" y="13"/>
                      <a:pt x="15" y="13"/>
                    </a:cubicBezTo>
                    <a:cubicBezTo>
                      <a:pt x="14" y="14"/>
                      <a:pt x="13" y="15"/>
                      <a:pt x="12" y="16"/>
                    </a:cubicBezTo>
                    <a:cubicBezTo>
                      <a:pt x="11" y="18"/>
                      <a:pt x="9" y="18"/>
                      <a:pt x="7" y="20"/>
                    </a:cubicBezTo>
                    <a:cubicBezTo>
                      <a:pt x="5" y="21"/>
                      <a:pt x="4" y="24"/>
                      <a:pt x="2" y="24"/>
                    </a:cubicBezTo>
                    <a:cubicBezTo>
                      <a:pt x="2" y="22"/>
                      <a:pt x="3" y="20"/>
                      <a:pt x="4" y="20"/>
                    </a:cubicBezTo>
                    <a:cubicBezTo>
                      <a:pt x="5" y="20"/>
                      <a:pt x="8" y="19"/>
                      <a:pt x="7" y="18"/>
                    </a:cubicBezTo>
                    <a:cubicBezTo>
                      <a:pt x="5" y="16"/>
                      <a:pt x="1" y="20"/>
                      <a:pt x="0" y="16"/>
                    </a:cubicBezTo>
                  </a:path>
                </a:pathLst>
              </a:custGeom>
              <a:solidFill>
                <a:srgbClr val="B3B3B3"/>
              </a:solidFill>
              <a:ln w="3175">
                <a:solidFill>
                  <a:schemeClr val="tx1"/>
                </a:solidFill>
                <a:round/>
                <a:headEnd/>
                <a:tailEnd/>
              </a:ln>
            </p:spPr>
            <p:txBody>
              <a:bodyPr/>
              <a:lstStyle/>
              <a:p>
                <a:endParaRPr lang="en-GB" sz="2400" dirty="0"/>
              </a:p>
            </p:txBody>
          </p:sp>
          <p:sp>
            <p:nvSpPr>
              <p:cNvPr id="1812" name="Freeform 3841"/>
              <p:cNvSpPr>
                <a:spLocks/>
              </p:cNvSpPr>
              <p:nvPr/>
            </p:nvSpPr>
            <p:spPr bwMode="auto">
              <a:xfrm>
                <a:off x="3072" y="2002"/>
                <a:ext cx="247" cy="99"/>
              </a:xfrm>
              <a:custGeom>
                <a:avLst/>
                <a:gdLst>
                  <a:gd name="T0" fmla="*/ 8 w 187"/>
                  <a:gd name="T1" fmla="*/ 26 h 75"/>
                  <a:gd name="T2" fmla="*/ 20 w 187"/>
                  <a:gd name="T3" fmla="*/ 25 h 75"/>
                  <a:gd name="T4" fmla="*/ 29 w 187"/>
                  <a:gd name="T5" fmla="*/ 26 h 75"/>
                  <a:gd name="T6" fmla="*/ 48 w 187"/>
                  <a:gd name="T7" fmla="*/ 21 h 75"/>
                  <a:gd name="T8" fmla="*/ 50 w 187"/>
                  <a:gd name="T9" fmla="*/ 15 h 75"/>
                  <a:gd name="T10" fmla="*/ 73 w 187"/>
                  <a:gd name="T11" fmla="*/ 9 h 75"/>
                  <a:gd name="T12" fmla="*/ 108 w 187"/>
                  <a:gd name="T13" fmla="*/ 3 h 75"/>
                  <a:gd name="T14" fmla="*/ 116 w 187"/>
                  <a:gd name="T15" fmla="*/ 7 h 75"/>
                  <a:gd name="T16" fmla="*/ 127 w 187"/>
                  <a:gd name="T17" fmla="*/ 9 h 75"/>
                  <a:gd name="T18" fmla="*/ 145 w 187"/>
                  <a:gd name="T19" fmla="*/ 17 h 75"/>
                  <a:gd name="T20" fmla="*/ 166 w 187"/>
                  <a:gd name="T21" fmla="*/ 17 h 75"/>
                  <a:gd name="T22" fmla="*/ 195 w 187"/>
                  <a:gd name="T23" fmla="*/ 9 h 75"/>
                  <a:gd name="T24" fmla="*/ 205 w 187"/>
                  <a:gd name="T25" fmla="*/ 11 h 75"/>
                  <a:gd name="T26" fmla="*/ 215 w 187"/>
                  <a:gd name="T27" fmla="*/ 11 h 75"/>
                  <a:gd name="T28" fmla="*/ 221 w 187"/>
                  <a:gd name="T29" fmla="*/ 15 h 75"/>
                  <a:gd name="T30" fmla="*/ 226 w 187"/>
                  <a:gd name="T31" fmla="*/ 32 h 75"/>
                  <a:gd name="T32" fmla="*/ 238 w 187"/>
                  <a:gd name="T33" fmla="*/ 38 h 75"/>
                  <a:gd name="T34" fmla="*/ 235 w 187"/>
                  <a:gd name="T35" fmla="*/ 48 h 75"/>
                  <a:gd name="T36" fmla="*/ 239 w 187"/>
                  <a:gd name="T37" fmla="*/ 65 h 75"/>
                  <a:gd name="T38" fmla="*/ 247 w 187"/>
                  <a:gd name="T39" fmla="*/ 75 h 75"/>
                  <a:gd name="T40" fmla="*/ 239 w 187"/>
                  <a:gd name="T41" fmla="*/ 75 h 75"/>
                  <a:gd name="T42" fmla="*/ 223 w 187"/>
                  <a:gd name="T43" fmla="*/ 75 h 75"/>
                  <a:gd name="T44" fmla="*/ 209 w 187"/>
                  <a:gd name="T45" fmla="*/ 78 h 75"/>
                  <a:gd name="T46" fmla="*/ 168 w 187"/>
                  <a:gd name="T47" fmla="*/ 84 h 75"/>
                  <a:gd name="T48" fmla="*/ 141 w 187"/>
                  <a:gd name="T49" fmla="*/ 86 h 75"/>
                  <a:gd name="T50" fmla="*/ 139 w 187"/>
                  <a:gd name="T51" fmla="*/ 96 h 75"/>
                  <a:gd name="T52" fmla="*/ 132 w 187"/>
                  <a:gd name="T53" fmla="*/ 92 h 75"/>
                  <a:gd name="T54" fmla="*/ 132 w 187"/>
                  <a:gd name="T55" fmla="*/ 82 h 75"/>
                  <a:gd name="T56" fmla="*/ 118 w 187"/>
                  <a:gd name="T57" fmla="*/ 84 h 75"/>
                  <a:gd name="T58" fmla="*/ 103 w 187"/>
                  <a:gd name="T59" fmla="*/ 94 h 75"/>
                  <a:gd name="T60" fmla="*/ 81 w 187"/>
                  <a:gd name="T61" fmla="*/ 87 h 75"/>
                  <a:gd name="T62" fmla="*/ 61 w 187"/>
                  <a:gd name="T63" fmla="*/ 92 h 75"/>
                  <a:gd name="T64" fmla="*/ 45 w 187"/>
                  <a:gd name="T65" fmla="*/ 91 h 75"/>
                  <a:gd name="T66" fmla="*/ 34 w 187"/>
                  <a:gd name="T67" fmla="*/ 82 h 75"/>
                  <a:gd name="T68" fmla="*/ 29 w 187"/>
                  <a:gd name="T69" fmla="*/ 83 h 75"/>
                  <a:gd name="T70" fmla="*/ 29 w 187"/>
                  <a:gd name="T71" fmla="*/ 83 h 75"/>
                  <a:gd name="T72" fmla="*/ 21 w 187"/>
                  <a:gd name="T73" fmla="*/ 78 h 75"/>
                  <a:gd name="T74" fmla="*/ 15 w 187"/>
                  <a:gd name="T75" fmla="*/ 70 h 75"/>
                  <a:gd name="T76" fmla="*/ 9 w 187"/>
                  <a:gd name="T77" fmla="*/ 62 h 75"/>
                  <a:gd name="T78" fmla="*/ 8 w 187"/>
                  <a:gd name="T79" fmla="*/ 55 h 75"/>
                  <a:gd name="T80" fmla="*/ 9 w 187"/>
                  <a:gd name="T81" fmla="*/ 54 h 75"/>
                  <a:gd name="T82" fmla="*/ 8 w 187"/>
                  <a:gd name="T83" fmla="*/ 45 h 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87" h="75">
                    <a:moveTo>
                      <a:pt x="0" y="31"/>
                    </a:moveTo>
                    <a:cubicBezTo>
                      <a:pt x="0" y="30"/>
                      <a:pt x="1" y="25"/>
                      <a:pt x="1" y="25"/>
                    </a:cubicBezTo>
                    <a:cubicBezTo>
                      <a:pt x="3" y="24"/>
                      <a:pt x="4" y="21"/>
                      <a:pt x="6" y="20"/>
                    </a:cubicBezTo>
                    <a:cubicBezTo>
                      <a:pt x="7" y="20"/>
                      <a:pt x="8" y="21"/>
                      <a:pt x="9" y="20"/>
                    </a:cubicBezTo>
                    <a:cubicBezTo>
                      <a:pt x="10" y="19"/>
                      <a:pt x="11" y="20"/>
                      <a:pt x="12" y="21"/>
                    </a:cubicBezTo>
                    <a:cubicBezTo>
                      <a:pt x="13" y="22"/>
                      <a:pt x="18" y="21"/>
                      <a:pt x="15" y="19"/>
                    </a:cubicBezTo>
                    <a:cubicBezTo>
                      <a:pt x="16" y="19"/>
                      <a:pt x="17" y="19"/>
                      <a:pt x="18" y="19"/>
                    </a:cubicBezTo>
                    <a:cubicBezTo>
                      <a:pt x="18" y="19"/>
                      <a:pt x="18" y="20"/>
                      <a:pt x="18" y="20"/>
                    </a:cubicBezTo>
                    <a:cubicBezTo>
                      <a:pt x="18" y="21"/>
                      <a:pt x="21" y="21"/>
                      <a:pt x="22" y="20"/>
                    </a:cubicBezTo>
                    <a:cubicBezTo>
                      <a:pt x="24" y="20"/>
                      <a:pt x="28" y="22"/>
                      <a:pt x="29" y="20"/>
                    </a:cubicBezTo>
                    <a:cubicBezTo>
                      <a:pt x="29" y="19"/>
                      <a:pt x="27" y="20"/>
                      <a:pt x="26" y="19"/>
                    </a:cubicBezTo>
                    <a:cubicBezTo>
                      <a:pt x="28" y="16"/>
                      <a:pt x="33" y="17"/>
                      <a:pt x="36" y="16"/>
                    </a:cubicBezTo>
                    <a:cubicBezTo>
                      <a:pt x="34" y="15"/>
                      <a:pt x="31" y="16"/>
                      <a:pt x="29" y="14"/>
                    </a:cubicBezTo>
                    <a:cubicBezTo>
                      <a:pt x="27" y="12"/>
                      <a:pt x="29" y="10"/>
                      <a:pt x="31" y="11"/>
                    </a:cubicBezTo>
                    <a:cubicBezTo>
                      <a:pt x="33" y="11"/>
                      <a:pt x="36" y="12"/>
                      <a:pt x="38" y="11"/>
                    </a:cubicBezTo>
                    <a:cubicBezTo>
                      <a:pt x="42" y="11"/>
                      <a:pt x="45" y="13"/>
                      <a:pt x="48" y="12"/>
                    </a:cubicBezTo>
                    <a:cubicBezTo>
                      <a:pt x="50" y="12"/>
                      <a:pt x="50" y="11"/>
                      <a:pt x="50" y="10"/>
                    </a:cubicBezTo>
                    <a:cubicBezTo>
                      <a:pt x="51" y="9"/>
                      <a:pt x="53" y="8"/>
                      <a:pt x="55" y="7"/>
                    </a:cubicBezTo>
                    <a:cubicBezTo>
                      <a:pt x="58" y="5"/>
                      <a:pt x="61" y="3"/>
                      <a:pt x="65" y="2"/>
                    </a:cubicBezTo>
                    <a:cubicBezTo>
                      <a:pt x="69" y="1"/>
                      <a:pt x="73" y="2"/>
                      <a:pt x="77" y="2"/>
                    </a:cubicBezTo>
                    <a:cubicBezTo>
                      <a:pt x="78" y="2"/>
                      <a:pt x="80" y="2"/>
                      <a:pt x="82" y="2"/>
                    </a:cubicBezTo>
                    <a:cubicBezTo>
                      <a:pt x="83" y="2"/>
                      <a:pt x="83" y="1"/>
                      <a:pt x="84" y="1"/>
                    </a:cubicBezTo>
                    <a:cubicBezTo>
                      <a:pt x="85" y="0"/>
                      <a:pt x="85" y="1"/>
                      <a:pt x="86" y="1"/>
                    </a:cubicBezTo>
                    <a:cubicBezTo>
                      <a:pt x="85" y="2"/>
                      <a:pt x="87" y="4"/>
                      <a:pt x="88" y="5"/>
                    </a:cubicBezTo>
                    <a:cubicBezTo>
                      <a:pt x="89" y="5"/>
                      <a:pt x="90" y="5"/>
                      <a:pt x="92" y="5"/>
                    </a:cubicBezTo>
                    <a:cubicBezTo>
                      <a:pt x="93" y="5"/>
                      <a:pt x="94" y="4"/>
                      <a:pt x="94" y="6"/>
                    </a:cubicBezTo>
                    <a:cubicBezTo>
                      <a:pt x="94" y="3"/>
                      <a:pt x="96" y="6"/>
                      <a:pt x="96" y="7"/>
                    </a:cubicBezTo>
                    <a:cubicBezTo>
                      <a:pt x="96" y="8"/>
                      <a:pt x="99" y="11"/>
                      <a:pt x="100" y="10"/>
                    </a:cubicBezTo>
                    <a:cubicBezTo>
                      <a:pt x="101" y="8"/>
                      <a:pt x="103" y="9"/>
                      <a:pt x="104" y="10"/>
                    </a:cubicBezTo>
                    <a:cubicBezTo>
                      <a:pt x="106" y="11"/>
                      <a:pt x="108" y="12"/>
                      <a:pt x="110" y="13"/>
                    </a:cubicBezTo>
                    <a:cubicBezTo>
                      <a:pt x="111" y="13"/>
                      <a:pt x="112" y="11"/>
                      <a:pt x="113" y="13"/>
                    </a:cubicBezTo>
                    <a:cubicBezTo>
                      <a:pt x="115" y="14"/>
                      <a:pt x="117" y="14"/>
                      <a:pt x="119" y="14"/>
                    </a:cubicBezTo>
                    <a:cubicBezTo>
                      <a:pt x="121" y="14"/>
                      <a:pt x="123" y="13"/>
                      <a:pt x="126" y="13"/>
                    </a:cubicBezTo>
                    <a:cubicBezTo>
                      <a:pt x="128" y="12"/>
                      <a:pt x="129" y="12"/>
                      <a:pt x="131" y="13"/>
                    </a:cubicBezTo>
                    <a:cubicBezTo>
                      <a:pt x="134" y="14"/>
                      <a:pt x="136" y="14"/>
                      <a:pt x="139" y="13"/>
                    </a:cubicBezTo>
                    <a:cubicBezTo>
                      <a:pt x="142" y="11"/>
                      <a:pt x="145" y="10"/>
                      <a:pt x="148" y="7"/>
                    </a:cubicBezTo>
                    <a:cubicBezTo>
                      <a:pt x="149" y="6"/>
                      <a:pt x="150" y="8"/>
                      <a:pt x="151" y="8"/>
                    </a:cubicBezTo>
                    <a:cubicBezTo>
                      <a:pt x="152" y="8"/>
                      <a:pt x="152" y="7"/>
                      <a:pt x="153" y="7"/>
                    </a:cubicBezTo>
                    <a:cubicBezTo>
                      <a:pt x="153" y="7"/>
                      <a:pt x="154" y="7"/>
                      <a:pt x="155" y="8"/>
                    </a:cubicBezTo>
                    <a:cubicBezTo>
                      <a:pt x="155" y="8"/>
                      <a:pt x="158" y="9"/>
                      <a:pt x="158" y="8"/>
                    </a:cubicBezTo>
                    <a:cubicBezTo>
                      <a:pt x="159" y="6"/>
                      <a:pt x="161" y="5"/>
                      <a:pt x="161" y="7"/>
                    </a:cubicBezTo>
                    <a:cubicBezTo>
                      <a:pt x="161" y="7"/>
                      <a:pt x="162" y="8"/>
                      <a:pt x="163" y="8"/>
                    </a:cubicBezTo>
                    <a:cubicBezTo>
                      <a:pt x="163" y="8"/>
                      <a:pt x="164" y="9"/>
                      <a:pt x="164" y="9"/>
                    </a:cubicBezTo>
                    <a:cubicBezTo>
                      <a:pt x="165" y="9"/>
                      <a:pt x="165" y="10"/>
                      <a:pt x="165" y="10"/>
                    </a:cubicBezTo>
                    <a:cubicBezTo>
                      <a:pt x="165" y="11"/>
                      <a:pt x="167" y="10"/>
                      <a:pt x="167" y="11"/>
                    </a:cubicBezTo>
                    <a:cubicBezTo>
                      <a:pt x="168" y="12"/>
                      <a:pt x="168" y="14"/>
                      <a:pt x="169" y="14"/>
                    </a:cubicBezTo>
                    <a:cubicBezTo>
                      <a:pt x="171" y="16"/>
                      <a:pt x="172" y="17"/>
                      <a:pt x="171" y="19"/>
                    </a:cubicBezTo>
                    <a:cubicBezTo>
                      <a:pt x="170" y="20"/>
                      <a:pt x="173" y="23"/>
                      <a:pt x="171" y="24"/>
                    </a:cubicBezTo>
                    <a:cubicBezTo>
                      <a:pt x="174" y="25"/>
                      <a:pt x="175" y="25"/>
                      <a:pt x="178" y="25"/>
                    </a:cubicBezTo>
                    <a:cubicBezTo>
                      <a:pt x="180" y="25"/>
                      <a:pt x="183" y="28"/>
                      <a:pt x="184" y="29"/>
                    </a:cubicBezTo>
                    <a:cubicBezTo>
                      <a:pt x="182" y="29"/>
                      <a:pt x="181" y="27"/>
                      <a:pt x="180" y="29"/>
                    </a:cubicBezTo>
                    <a:cubicBezTo>
                      <a:pt x="180" y="30"/>
                      <a:pt x="180" y="31"/>
                      <a:pt x="180" y="32"/>
                    </a:cubicBezTo>
                    <a:cubicBezTo>
                      <a:pt x="180" y="33"/>
                      <a:pt x="177" y="32"/>
                      <a:pt x="176" y="32"/>
                    </a:cubicBezTo>
                    <a:cubicBezTo>
                      <a:pt x="177" y="33"/>
                      <a:pt x="178" y="35"/>
                      <a:pt x="178" y="36"/>
                    </a:cubicBezTo>
                    <a:cubicBezTo>
                      <a:pt x="179" y="37"/>
                      <a:pt x="179" y="38"/>
                      <a:pt x="180" y="39"/>
                    </a:cubicBezTo>
                    <a:cubicBezTo>
                      <a:pt x="181" y="41"/>
                      <a:pt x="180" y="44"/>
                      <a:pt x="182" y="45"/>
                    </a:cubicBezTo>
                    <a:cubicBezTo>
                      <a:pt x="182" y="46"/>
                      <a:pt x="181" y="47"/>
                      <a:pt x="181" y="49"/>
                    </a:cubicBezTo>
                    <a:cubicBezTo>
                      <a:pt x="180" y="51"/>
                      <a:pt x="182" y="50"/>
                      <a:pt x="184" y="52"/>
                    </a:cubicBezTo>
                    <a:cubicBezTo>
                      <a:pt x="185" y="53"/>
                      <a:pt x="185" y="54"/>
                      <a:pt x="185" y="55"/>
                    </a:cubicBezTo>
                    <a:cubicBezTo>
                      <a:pt x="185" y="56"/>
                      <a:pt x="186" y="56"/>
                      <a:pt x="187" y="57"/>
                    </a:cubicBezTo>
                    <a:cubicBezTo>
                      <a:pt x="187" y="57"/>
                      <a:pt x="187" y="59"/>
                      <a:pt x="187" y="59"/>
                    </a:cubicBezTo>
                    <a:cubicBezTo>
                      <a:pt x="185" y="57"/>
                      <a:pt x="184" y="62"/>
                      <a:pt x="183" y="61"/>
                    </a:cubicBezTo>
                    <a:cubicBezTo>
                      <a:pt x="181" y="61"/>
                      <a:pt x="182" y="58"/>
                      <a:pt x="181" y="57"/>
                    </a:cubicBezTo>
                    <a:cubicBezTo>
                      <a:pt x="180" y="57"/>
                      <a:pt x="179" y="57"/>
                      <a:pt x="179" y="58"/>
                    </a:cubicBezTo>
                    <a:cubicBezTo>
                      <a:pt x="178" y="59"/>
                      <a:pt x="176" y="58"/>
                      <a:pt x="175" y="58"/>
                    </a:cubicBezTo>
                    <a:cubicBezTo>
                      <a:pt x="173" y="57"/>
                      <a:pt x="172" y="57"/>
                      <a:pt x="169" y="57"/>
                    </a:cubicBezTo>
                    <a:cubicBezTo>
                      <a:pt x="168" y="57"/>
                      <a:pt x="167" y="56"/>
                      <a:pt x="166" y="58"/>
                    </a:cubicBezTo>
                    <a:cubicBezTo>
                      <a:pt x="165" y="59"/>
                      <a:pt x="163" y="61"/>
                      <a:pt x="163" y="58"/>
                    </a:cubicBezTo>
                    <a:cubicBezTo>
                      <a:pt x="162" y="56"/>
                      <a:pt x="160" y="59"/>
                      <a:pt x="158" y="59"/>
                    </a:cubicBezTo>
                    <a:cubicBezTo>
                      <a:pt x="155" y="60"/>
                      <a:pt x="153" y="60"/>
                      <a:pt x="150" y="60"/>
                    </a:cubicBezTo>
                    <a:cubicBezTo>
                      <a:pt x="145" y="59"/>
                      <a:pt x="140" y="64"/>
                      <a:pt x="135" y="65"/>
                    </a:cubicBezTo>
                    <a:cubicBezTo>
                      <a:pt x="133" y="65"/>
                      <a:pt x="129" y="65"/>
                      <a:pt x="127" y="64"/>
                    </a:cubicBezTo>
                    <a:cubicBezTo>
                      <a:pt x="125" y="62"/>
                      <a:pt x="124" y="62"/>
                      <a:pt x="121" y="63"/>
                    </a:cubicBezTo>
                    <a:cubicBezTo>
                      <a:pt x="119" y="64"/>
                      <a:pt x="113" y="67"/>
                      <a:pt x="111" y="64"/>
                    </a:cubicBezTo>
                    <a:cubicBezTo>
                      <a:pt x="110" y="63"/>
                      <a:pt x="107" y="62"/>
                      <a:pt x="107" y="65"/>
                    </a:cubicBezTo>
                    <a:cubicBezTo>
                      <a:pt x="106" y="67"/>
                      <a:pt x="107" y="68"/>
                      <a:pt x="108" y="70"/>
                    </a:cubicBezTo>
                    <a:cubicBezTo>
                      <a:pt x="107" y="70"/>
                      <a:pt x="106" y="70"/>
                      <a:pt x="105" y="70"/>
                    </a:cubicBezTo>
                    <a:cubicBezTo>
                      <a:pt x="105" y="71"/>
                      <a:pt x="106" y="72"/>
                      <a:pt x="105" y="73"/>
                    </a:cubicBezTo>
                    <a:cubicBezTo>
                      <a:pt x="105" y="74"/>
                      <a:pt x="104" y="74"/>
                      <a:pt x="103" y="75"/>
                    </a:cubicBezTo>
                    <a:cubicBezTo>
                      <a:pt x="103" y="75"/>
                      <a:pt x="102" y="74"/>
                      <a:pt x="101" y="74"/>
                    </a:cubicBezTo>
                    <a:cubicBezTo>
                      <a:pt x="102" y="73"/>
                      <a:pt x="101" y="71"/>
                      <a:pt x="100" y="70"/>
                    </a:cubicBezTo>
                    <a:cubicBezTo>
                      <a:pt x="99" y="69"/>
                      <a:pt x="100" y="68"/>
                      <a:pt x="101" y="67"/>
                    </a:cubicBezTo>
                    <a:cubicBezTo>
                      <a:pt x="103" y="66"/>
                      <a:pt x="103" y="65"/>
                      <a:pt x="102" y="63"/>
                    </a:cubicBezTo>
                    <a:cubicBezTo>
                      <a:pt x="102" y="62"/>
                      <a:pt x="101" y="61"/>
                      <a:pt x="100" y="62"/>
                    </a:cubicBezTo>
                    <a:cubicBezTo>
                      <a:pt x="99" y="64"/>
                      <a:pt x="98" y="63"/>
                      <a:pt x="96" y="64"/>
                    </a:cubicBezTo>
                    <a:cubicBezTo>
                      <a:pt x="99" y="64"/>
                      <a:pt x="96" y="66"/>
                      <a:pt x="95" y="66"/>
                    </a:cubicBezTo>
                    <a:cubicBezTo>
                      <a:pt x="93" y="66"/>
                      <a:pt x="91" y="65"/>
                      <a:pt x="89" y="64"/>
                    </a:cubicBezTo>
                    <a:cubicBezTo>
                      <a:pt x="85" y="62"/>
                      <a:pt x="83" y="68"/>
                      <a:pt x="81" y="70"/>
                    </a:cubicBezTo>
                    <a:cubicBezTo>
                      <a:pt x="80" y="69"/>
                      <a:pt x="80" y="69"/>
                      <a:pt x="80" y="69"/>
                    </a:cubicBezTo>
                    <a:cubicBezTo>
                      <a:pt x="79" y="70"/>
                      <a:pt x="79" y="71"/>
                      <a:pt x="78" y="71"/>
                    </a:cubicBezTo>
                    <a:cubicBezTo>
                      <a:pt x="77" y="71"/>
                      <a:pt x="74" y="71"/>
                      <a:pt x="73" y="72"/>
                    </a:cubicBezTo>
                    <a:cubicBezTo>
                      <a:pt x="71" y="73"/>
                      <a:pt x="69" y="73"/>
                      <a:pt x="67" y="72"/>
                    </a:cubicBezTo>
                    <a:cubicBezTo>
                      <a:pt x="64" y="71"/>
                      <a:pt x="63" y="68"/>
                      <a:pt x="61" y="66"/>
                    </a:cubicBezTo>
                    <a:cubicBezTo>
                      <a:pt x="58" y="65"/>
                      <a:pt x="55" y="63"/>
                      <a:pt x="52" y="63"/>
                    </a:cubicBezTo>
                    <a:cubicBezTo>
                      <a:pt x="50" y="62"/>
                      <a:pt x="47" y="62"/>
                      <a:pt x="47" y="64"/>
                    </a:cubicBezTo>
                    <a:cubicBezTo>
                      <a:pt x="47" y="66"/>
                      <a:pt x="47" y="69"/>
                      <a:pt x="46" y="70"/>
                    </a:cubicBezTo>
                    <a:cubicBezTo>
                      <a:pt x="45" y="71"/>
                      <a:pt x="45" y="69"/>
                      <a:pt x="44" y="69"/>
                    </a:cubicBezTo>
                    <a:cubicBezTo>
                      <a:pt x="43" y="69"/>
                      <a:pt x="41" y="71"/>
                      <a:pt x="40" y="71"/>
                    </a:cubicBezTo>
                    <a:cubicBezTo>
                      <a:pt x="38" y="71"/>
                      <a:pt x="36" y="70"/>
                      <a:pt x="34" y="69"/>
                    </a:cubicBezTo>
                    <a:cubicBezTo>
                      <a:pt x="33" y="69"/>
                      <a:pt x="33" y="66"/>
                      <a:pt x="32" y="66"/>
                    </a:cubicBezTo>
                    <a:cubicBezTo>
                      <a:pt x="33" y="65"/>
                      <a:pt x="30" y="63"/>
                      <a:pt x="30" y="65"/>
                    </a:cubicBezTo>
                    <a:cubicBezTo>
                      <a:pt x="29" y="64"/>
                      <a:pt x="26" y="64"/>
                      <a:pt x="26" y="62"/>
                    </a:cubicBezTo>
                    <a:cubicBezTo>
                      <a:pt x="26" y="63"/>
                      <a:pt x="23" y="65"/>
                      <a:pt x="22" y="66"/>
                    </a:cubicBezTo>
                    <a:cubicBezTo>
                      <a:pt x="22" y="65"/>
                      <a:pt x="22" y="65"/>
                      <a:pt x="21" y="65"/>
                    </a:cubicBezTo>
                    <a:cubicBezTo>
                      <a:pt x="22" y="65"/>
                      <a:pt x="22" y="64"/>
                      <a:pt x="22" y="63"/>
                    </a:cubicBezTo>
                    <a:cubicBezTo>
                      <a:pt x="21" y="64"/>
                      <a:pt x="17" y="65"/>
                      <a:pt x="15" y="65"/>
                    </a:cubicBezTo>
                    <a:cubicBezTo>
                      <a:pt x="16" y="63"/>
                      <a:pt x="18" y="63"/>
                      <a:pt x="20" y="63"/>
                    </a:cubicBezTo>
                    <a:cubicBezTo>
                      <a:pt x="21" y="63"/>
                      <a:pt x="21" y="64"/>
                      <a:pt x="22" y="63"/>
                    </a:cubicBezTo>
                    <a:cubicBezTo>
                      <a:pt x="22" y="62"/>
                      <a:pt x="23" y="62"/>
                      <a:pt x="24" y="61"/>
                    </a:cubicBezTo>
                    <a:cubicBezTo>
                      <a:pt x="22" y="60"/>
                      <a:pt x="16" y="60"/>
                      <a:pt x="14" y="61"/>
                    </a:cubicBezTo>
                    <a:cubicBezTo>
                      <a:pt x="12" y="59"/>
                      <a:pt x="16" y="60"/>
                      <a:pt x="16" y="59"/>
                    </a:cubicBezTo>
                    <a:cubicBezTo>
                      <a:pt x="17" y="59"/>
                      <a:pt x="17" y="58"/>
                      <a:pt x="16" y="58"/>
                    </a:cubicBezTo>
                    <a:cubicBezTo>
                      <a:pt x="16" y="56"/>
                      <a:pt x="15" y="58"/>
                      <a:pt x="15" y="56"/>
                    </a:cubicBezTo>
                    <a:cubicBezTo>
                      <a:pt x="13" y="59"/>
                      <a:pt x="13" y="53"/>
                      <a:pt x="11" y="53"/>
                    </a:cubicBezTo>
                    <a:cubicBezTo>
                      <a:pt x="12" y="52"/>
                      <a:pt x="14" y="52"/>
                      <a:pt x="13" y="50"/>
                    </a:cubicBezTo>
                    <a:cubicBezTo>
                      <a:pt x="12" y="48"/>
                      <a:pt x="9" y="49"/>
                      <a:pt x="9" y="48"/>
                    </a:cubicBezTo>
                    <a:cubicBezTo>
                      <a:pt x="8" y="47"/>
                      <a:pt x="8" y="45"/>
                      <a:pt x="7" y="47"/>
                    </a:cubicBezTo>
                    <a:cubicBezTo>
                      <a:pt x="6" y="48"/>
                      <a:pt x="3" y="46"/>
                      <a:pt x="3" y="45"/>
                    </a:cubicBezTo>
                    <a:cubicBezTo>
                      <a:pt x="6" y="46"/>
                      <a:pt x="4" y="43"/>
                      <a:pt x="4" y="41"/>
                    </a:cubicBezTo>
                    <a:cubicBezTo>
                      <a:pt x="4" y="40"/>
                      <a:pt x="5" y="41"/>
                      <a:pt x="6" y="42"/>
                    </a:cubicBezTo>
                    <a:cubicBezTo>
                      <a:pt x="6" y="43"/>
                      <a:pt x="6" y="44"/>
                      <a:pt x="7" y="45"/>
                    </a:cubicBezTo>
                    <a:cubicBezTo>
                      <a:pt x="7" y="43"/>
                      <a:pt x="10" y="46"/>
                      <a:pt x="11" y="44"/>
                    </a:cubicBezTo>
                    <a:cubicBezTo>
                      <a:pt x="9" y="43"/>
                      <a:pt x="9" y="42"/>
                      <a:pt x="7" y="41"/>
                    </a:cubicBezTo>
                    <a:cubicBezTo>
                      <a:pt x="8" y="40"/>
                      <a:pt x="9" y="39"/>
                      <a:pt x="10" y="39"/>
                    </a:cubicBezTo>
                    <a:cubicBezTo>
                      <a:pt x="10" y="37"/>
                      <a:pt x="8" y="39"/>
                      <a:pt x="8" y="37"/>
                    </a:cubicBezTo>
                    <a:cubicBezTo>
                      <a:pt x="8" y="35"/>
                      <a:pt x="7" y="35"/>
                      <a:pt x="6" y="34"/>
                    </a:cubicBezTo>
                    <a:cubicBezTo>
                      <a:pt x="7" y="33"/>
                      <a:pt x="8" y="32"/>
                      <a:pt x="9" y="31"/>
                    </a:cubicBezTo>
                    <a:cubicBezTo>
                      <a:pt x="6" y="29"/>
                      <a:pt x="3" y="32"/>
                      <a:pt x="0" y="31"/>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1813" name="Freeform 3842"/>
              <p:cNvSpPr>
                <a:spLocks/>
              </p:cNvSpPr>
              <p:nvPr/>
            </p:nvSpPr>
            <p:spPr bwMode="auto">
              <a:xfrm>
                <a:off x="3138" y="2601"/>
                <a:ext cx="78" cy="92"/>
              </a:xfrm>
              <a:custGeom>
                <a:avLst/>
                <a:gdLst>
                  <a:gd name="T0" fmla="*/ 0 w 59"/>
                  <a:gd name="T1" fmla="*/ 87 h 69"/>
                  <a:gd name="T2" fmla="*/ 1 w 59"/>
                  <a:gd name="T3" fmla="*/ 77 h 69"/>
                  <a:gd name="T4" fmla="*/ 3 w 59"/>
                  <a:gd name="T5" fmla="*/ 68 h 69"/>
                  <a:gd name="T6" fmla="*/ 5 w 59"/>
                  <a:gd name="T7" fmla="*/ 59 h 69"/>
                  <a:gd name="T8" fmla="*/ 5 w 59"/>
                  <a:gd name="T9" fmla="*/ 55 h 69"/>
                  <a:gd name="T10" fmla="*/ 9 w 59"/>
                  <a:gd name="T11" fmla="*/ 52 h 69"/>
                  <a:gd name="T12" fmla="*/ 20 w 59"/>
                  <a:gd name="T13" fmla="*/ 40 h 69"/>
                  <a:gd name="T14" fmla="*/ 24 w 59"/>
                  <a:gd name="T15" fmla="*/ 35 h 69"/>
                  <a:gd name="T16" fmla="*/ 21 w 59"/>
                  <a:gd name="T17" fmla="*/ 29 h 69"/>
                  <a:gd name="T18" fmla="*/ 17 w 59"/>
                  <a:gd name="T19" fmla="*/ 29 h 69"/>
                  <a:gd name="T20" fmla="*/ 17 w 59"/>
                  <a:gd name="T21" fmla="*/ 25 h 69"/>
                  <a:gd name="T22" fmla="*/ 19 w 59"/>
                  <a:gd name="T23" fmla="*/ 13 h 69"/>
                  <a:gd name="T24" fmla="*/ 19 w 59"/>
                  <a:gd name="T25" fmla="*/ 12 h 69"/>
                  <a:gd name="T26" fmla="*/ 21 w 59"/>
                  <a:gd name="T27" fmla="*/ 8 h 69"/>
                  <a:gd name="T28" fmla="*/ 24 w 59"/>
                  <a:gd name="T29" fmla="*/ 7 h 69"/>
                  <a:gd name="T30" fmla="*/ 28 w 59"/>
                  <a:gd name="T31" fmla="*/ 9 h 69"/>
                  <a:gd name="T32" fmla="*/ 33 w 59"/>
                  <a:gd name="T33" fmla="*/ 8 h 69"/>
                  <a:gd name="T34" fmla="*/ 37 w 59"/>
                  <a:gd name="T35" fmla="*/ 12 h 69"/>
                  <a:gd name="T36" fmla="*/ 41 w 59"/>
                  <a:gd name="T37" fmla="*/ 8 h 69"/>
                  <a:gd name="T38" fmla="*/ 49 w 59"/>
                  <a:gd name="T39" fmla="*/ 5 h 69"/>
                  <a:gd name="T40" fmla="*/ 56 w 59"/>
                  <a:gd name="T41" fmla="*/ 7 h 69"/>
                  <a:gd name="T42" fmla="*/ 62 w 59"/>
                  <a:gd name="T43" fmla="*/ 0 h 69"/>
                  <a:gd name="T44" fmla="*/ 63 w 59"/>
                  <a:gd name="T45" fmla="*/ 5 h 69"/>
                  <a:gd name="T46" fmla="*/ 66 w 59"/>
                  <a:gd name="T47" fmla="*/ 8 h 69"/>
                  <a:gd name="T48" fmla="*/ 69 w 59"/>
                  <a:gd name="T49" fmla="*/ 12 h 69"/>
                  <a:gd name="T50" fmla="*/ 73 w 59"/>
                  <a:gd name="T51" fmla="*/ 23 h 69"/>
                  <a:gd name="T52" fmla="*/ 75 w 59"/>
                  <a:gd name="T53" fmla="*/ 28 h 69"/>
                  <a:gd name="T54" fmla="*/ 77 w 59"/>
                  <a:gd name="T55" fmla="*/ 33 h 69"/>
                  <a:gd name="T56" fmla="*/ 77 w 59"/>
                  <a:gd name="T57" fmla="*/ 41 h 69"/>
                  <a:gd name="T58" fmla="*/ 74 w 59"/>
                  <a:gd name="T59" fmla="*/ 47 h 69"/>
                  <a:gd name="T60" fmla="*/ 71 w 59"/>
                  <a:gd name="T61" fmla="*/ 49 h 69"/>
                  <a:gd name="T62" fmla="*/ 67 w 59"/>
                  <a:gd name="T63" fmla="*/ 55 h 69"/>
                  <a:gd name="T64" fmla="*/ 65 w 59"/>
                  <a:gd name="T65" fmla="*/ 59 h 69"/>
                  <a:gd name="T66" fmla="*/ 62 w 59"/>
                  <a:gd name="T67" fmla="*/ 64 h 69"/>
                  <a:gd name="T68" fmla="*/ 58 w 59"/>
                  <a:gd name="T69" fmla="*/ 63 h 69"/>
                  <a:gd name="T70" fmla="*/ 56 w 59"/>
                  <a:gd name="T71" fmla="*/ 64 h 69"/>
                  <a:gd name="T72" fmla="*/ 56 w 59"/>
                  <a:gd name="T73" fmla="*/ 63 h 69"/>
                  <a:gd name="T74" fmla="*/ 54 w 59"/>
                  <a:gd name="T75" fmla="*/ 60 h 69"/>
                  <a:gd name="T76" fmla="*/ 52 w 59"/>
                  <a:gd name="T77" fmla="*/ 61 h 69"/>
                  <a:gd name="T78" fmla="*/ 52 w 59"/>
                  <a:gd name="T79" fmla="*/ 63 h 69"/>
                  <a:gd name="T80" fmla="*/ 49 w 59"/>
                  <a:gd name="T81" fmla="*/ 64 h 69"/>
                  <a:gd name="T82" fmla="*/ 44 w 59"/>
                  <a:gd name="T83" fmla="*/ 65 h 69"/>
                  <a:gd name="T84" fmla="*/ 44 w 59"/>
                  <a:gd name="T85" fmla="*/ 64 h 69"/>
                  <a:gd name="T86" fmla="*/ 40 w 59"/>
                  <a:gd name="T87" fmla="*/ 67 h 69"/>
                  <a:gd name="T88" fmla="*/ 37 w 59"/>
                  <a:gd name="T89" fmla="*/ 68 h 69"/>
                  <a:gd name="T90" fmla="*/ 33 w 59"/>
                  <a:gd name="T91" fmla="*/ 69 h 69"/>
                  <a:gd name="T92" fmla="*/ 30 w 59"/>
                  <a:gd name="T93" fmla="*/ 79 h 69"/>
                  <a:gd name="T94" fmla="*/ 32 w 59"/>
                  <a:gd name="T95" fmla="*/ 84 h 69"/>
                  <a:gd name="T96" fmla="*/ 21 w 59"/>
                  <a:gd name="T97" fmla="*/ 84 h 69"/>
                  <a:gd name="T98" fmla="*/ 9 w 59"/>
                  <a:gd name="T99" fmla="*/ 88 h 69"/>
                  <a:gd name="T100" fmla="*/ 5 w 59"/>
                  <a:gd name="T101" fmla="*/ 91 h 69"/>
                  <a:gd name="T102" fmla="*/ 4 w 59"/>
                  <a:gd name="T103" fmla="*/ 89 h 69"/>
                  <a:gd name="T104" fmla="*/ 0 w 59"/>
                  <a:gd name="T105" fmla="*/ 91 h 69"/>
                  <a:gd name="T106" fmla="*/ 0 w 59"/>
                  <a:gd name="T107" fmla="*/ 87 h 6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9" h="69">
                    <a:moveTo>
                      <a:pt x="0" y="65"/>
                    </a:moveTo>
                    <a:cubicBezTo>
                      <a:pt x="1" y="63"/>
                      <a:pt x="1" y="60"/>
                      <a:pt x="1" y="58"/>
                    </a:cubicBezTo>
                    <a:cubicBezTo>
                      <a:pt x="1" y="56"/>
                      <a:pt x="2" y="53"/>
                      <a:pt x="2" y="51"/>
                    </a:cubicBezTo>
                    <a:cubicBezTo>
                      <a:pt x="2" y="48"/>
                      <a:pt x="4" y="46"/>
                      <a:pt x="4" y="44"/>
                    </a:cubicBezTo>
                    <a:cubicBezTo>
                      <a:pt x="5" y="43"/>
                      <a:pt x="4" y="42"/>
                      <a:pt x="4" y="41"/>
                    </a:cubicBezTo>
                    <a:cubicBezTo>
                      <a:pt x="5" y="40"/>
                      <a:pt x="6" y="40"/>
                      <a:pt x="7" y="39"/>
                    </a:cubicBezTo>
                    <a:cubicBezTo>
                      <a:pt x="9" y="36"/>
                      <a:pt x="12" y="33"/>
                      <a:pt x="15" y="30"/>
                    </a:cubicBezTo>
                    <a:cubicBezTo>
                      <a:pt x="16" y="29"/>
                      <a:pt x="18" y="27"/>
                      <a:pt x="18" y="26"/>
                    </a:cubicBezTo>
                    <a:cubicBezTo>
                      <a:pt x="19" y="24"/>
                      <a:pt x="16" y="23"/>
                      <a:pt x="16" y="22"/>
                    </a:cubicBezTo>
                    <a:cubicBezTo>
                      <a:pt x="15" y="22"/>
                      <a:pt x="14" y="23"/>
                      <a:pt x="13" y="22"/>
                    </a:cubicBezTo>
                    <a:cubicBezTo>
                      <a:pt x="13" y="21"/>
                      <a:pt x="13" y="20"/>
                      <a:pt x="13" y="19"/>
                    </a:cubicBezTo>
                    <a:cubicBezTo>
                      <a:pt x="14" y="16"/>
                      <a:pt x="13" y="13"/>
                      <a:pt x="14" y="10"/>
                    </a:cubicBezTo>
                    <a:cubicBezTo>
                      <a:pt x="15" y="10"/>
                      <a:pt x="14" y="9"/>
                      <a:pt x="14" y="9"/>
                    </a:cubicBezTo>
                    <a:cubicBezTo>
                      <a:pt x="14" y="8"/>
                      <a:pt x="15" y="7"/>
                      <a:pt x="16" y="6"/>
                    </a:cubicBezTo>
                    <a:cubicBezTo>
                      <a:pt x="16" y="6"/>
                      <a:pt x="17" y="5"/>
                      <a:pt x="18" y="5"/>
                    </a:cubicBezTo>
                    <a:cubicBezTo>
                      <a:pt x="19" y="6"/>
                      <a:pt x="20" y="7"/>
                      <a:pt x="21" y="7"/>
                    </a:cubicBezTo>
                    <a:cubicBezTo>
                      <a:pt x="22" y="6"/>
                      <a:pt x="24" y="5"/>
                      <a:pt x="25" y="6"/>
                    </a:cubicBezTo>
                    <a:cubicBezTo>
                      <a:pt x="26" y="7"/>
                      <a:pt x="26" y="8"/>
                      <a:pt x="28" y="9"/>
                    </a:cubicBezTo>
                    <a:cubicBezTo>
                      <a:pt x="27" y="7"/>
                      <a:pt x="30" y="6"/>
                      <a:pt x="31" y="6"/>
                    </a:cubicBezTo>
                    <a:cubicBezTo>
                      <a:pt x="33" y="6"/>
                      <a:pt x="35" y="4"/>
                      <a:pt x="37" y="4"/>
                    </a:cubicBezTo>
                    <a:cubicBezTo>
                      <a:pt x="39" y="5"/>
                      <a:pt x="40" y="7"/>
                      <a:pt x="42" y="5"/>
                    </a:cubicBezTo>
                    <a:cubicBezTo>
                      <a:pt x="44" y="4"/>
                      <a:pt x="45" y="2"/>
                      <a:pt x="47" y="0"/>
                    </a:cubicBezTo>
                    <a:cubicBezTo>
                      <a:pt x="48" y="1"/>
                      <a:pt x="49" y="3"/>
                      <a:pt x="48" y="4"/>
                    </a:cubicBezTo>
                    <a:cubicBezTo>
                      <a:pt x="50" y="4"/>
                      <a:pt x="49" y="5"/>
                      <a:pt x="50" y="6"/>
                    </a:cubicBezTo>
                    <a:cubicBezTo>
                      <a:pt x="52" y="6"/>
                      <a:pt x="52" y="7"/>
                      <a:pt x="52" y="9"/>
                    </a:cubicBezTo>
                    <a:cubicBezTo>
                      <a:pt x="51" y="11"/>
                      <a:pt x="54" y="14"/>
                      <a:pt x="55" y="17"/>
                    </a:cubicBezTo>
                    <a:cubicBezTo>
                      <a:pt x="55" y="18"/>
                      <a:pt x="57" y="20"/>
                      <a:pt x="57" y="21"/>
                    </a:cubicBezTo>
                    <a:cubicBezTo>
                      <a:pt x="57" y="22"/>
                      <a:pt x="58" y="23"/>
                      <a:pt x="58" y="25"/>
                    </a:cubicBezTo>
                    <a:cubicBezTo>
                      <a:pt x="59" y="27"/>
                      <a:pt x="58" y="29"/>
                      <a:pt x="58" y="31"/>
                    </a:cubicBezTo>
                    <a:cubicBezTo>
                      <a:pt x="57" y="33"/>
                      <a:pt x="55" y="33"/>
                      <a:pt x="56" y="35"/>
                    </a:cubicBezTo>
                    <a:cubicBezTo>
                      <a:pt x="56" y="36"/>
                      <a:pt x="54" y="37"/>
                      <a:pt x="54" y="37"/>
                    </a:cubicBezTo>
                    <a:cubicBezTo>
                      <a:pt x="52" y="38"/>
                      <a:pt x="52" y="40"/>
                      <a:pt x="51" y="41"/>
                    </a:cubicBezTo>
                    <a:cubicBezTo>
                      <a:pt x="50" y="43"/>
                      <a:pt x="49" y="43"/>
                      <a:pt x="49" y="44"/>
                    </a:cubicBezTo>
                    <a:cubicBezTo>
                      <a:pt x="48" y="46"/>
                      <a:pt x="48" y="47"/>
                      <a:pt x="47" y="48"/>
                    </a:cubicBezTo>
                    <a:cubicBezTo>
                      <a:pt x="46" y="48"/>
                      <a:pt x="44" y="49"/>
                      <a:pt x="44" y="47"/>
                    </a:cubicBezTo>
                    <a:cubicBezTo>
                      <a:pt x="43" y="48"/>
                      <a:pt x="43" y="48"/>
                      <a:pt x="42" y="48"/>
                    </a:cubicBezTo>
                    <a:cubicBezTo>
                      <a:pt x="40" y="49"/>
                      <a:pt x="40" y="47"/>
                      <a:pt x="42" y="47"/>
                    </a:cubicBezTo>
                    <a:cubicBezTo>
                      <a:pt x="41" y="47"/>
                      <a:pt x="40" y="46"/>
                      <a:pt x="41" y="45"/>
                    </a:cubicBezTo>
                    <a:cubicBezTo>
                      <a:pt x="40" y="46"/>
                      <a:pt x="40" y="45"/>
                      <a:pt x="39" y="46"/>
                    </a:cubicBezTo>
                    <a:cubicBezTo>
                      <a:pt x="39" y="47"/>
                      <a:pt x="39" y="47"/>
                      <a:pt x="39" y="47"/>
                    </a:cubicBezTo>
                    <a:cubicBezTo>
                      <a:pt x="38" y="47"/>
                      <a:pt x="39" y="48"/>
                      <a:pt x="37" y="48"/>
                    </a:cubicBezTo>
                    <a:cubicBezTo>
                      <a:pt x="37" y="51"/>
                      <a:pt x="34" y="49"/>
                      <a:pt x="33" y="49"/>
                    </a:cubicBezTo>
                    <a:cubicBezTo>
                      <a:pt x="33" y="50"/>
                      <a:pt x="33" y="47"/>
                      <a:pt x="33" y="48"/>
                    </a:cubicBezTo>
                    <a:cubicBezTo>
                      <a:pt x="31" y="52"/>
                      <a:pt x="30" y="50"/>
                      <a:pt x="30" y="50"/>
                    </a:cubicBezTo>
                    <a:cubicBezTo>
                      <a:pt x="30" y="51"/>
                      <a:pt x="30" y="51"/>
                      <a:pt x="28" y="51"/>
                    </a:cubicBezTo>
                    <a:cubicBezTo>
                      <a:pt x="27" y="52"/>
                      <a:pt x="25" y="52"/>
                      <a:pt x="25" y="52"/>
                    </a:cubicBezTo>
                    <a:cubicBezTo>
                      <a:pt x="27" y="56"/>
                      <a:pt x="24" y="57"/>
                      <a:pt x="23" y="59"/>
                    </a:cubicBezTo>
                    <a:cubicBezTo>
                      <a:pt x="23" y="61"/>
                      <a:pt x="24" y="61"/>
                      <a:pt x="24" y="63"/>
                    </a:cubicBezTo>
                    <a:cubicBezTo>
                      <a:pt x="14" y="63"/>
                      <a:pt x="26" y="63"/>
                      <a:pt x="16" y="63"/>
                    </a:cubicBezTo>
                    <a:cubicBezTo>
                      <a:pt x="13" y="62"/>
                      <a:pt x="9" y="63"/>
                      <a:pt x="7" y="66"/>
                    </a:cubicBezTo>
                    <a:cubicBezTo>
                      <a:pt x="6" y="66"/>
                      <a:pt x="5" y="69"/>
                      <a:pt x="4" y="68"/>
                    </a:cubicBezTo>
                    <a:cubicBezTo>
                      <a:pt x="4" y="68"/>
                      <a:pt x="3" y="67"/>
                      <a:pt x="3" y="67"/>
                    </a:cubicBezTo>
                    <a:cubicBezTo>
                      <a:pt x="2" y="67"/>
                      <a:pt x="0" y="68"/>
                      <a:pt x="0" y="68"/>
                    </a:cubicBezTo>
                    <a:cubicBezTo>
                      <a:pt x="0" y="67"/>
                      <a:pt x="1" y="66"/>
                      <a:pt x="0" y="65"/>
                    </a:cubicBezTo>
                  </a:path>
                </a:pathLst>
              </a:custGeom>
              <a:solidFill>
                <a:srgbClr val="B3B3B3"/>
              </a:solidFill>
              <a:ln w="3175">
                <a:solidFill>
                  <a:schemeClr val="tx1"/>
                </a:solidFill>
                <a:round/>
                <a:headEnd/>
                <a:tailEnd/>
              </a:ln>
            </p:spPr>
            <p:txBody>
              <a:bodyPr/>
              <a:lstStyle/>
              <a:p>
                <a:endParaRPr lang="en-GB" sz="2400" dirty="0"/>
              </a:p>
            </p:txBody>
          </p:sp>
          <p:sp>
            <p:nvSpPr>
              <p:cNvPr id="1814" name="Freeform 3843"/>
              <p:cNvSpPr>
                <a:spLocks/>
              </p:cNvSpPr>
              <p:nvPr/>
            </p:nvSpPr>
            <p:spPr bwMode="auto">
              <a:xfrm>
                <a:off x="3213" y="3010"/>
                <a:ext cx="2" cy="4"/>
              </a:xfrm>
              <a:custGeom>
                <a:avLst/>
                <a:gdLst>
                  <a:gd name="T0" fmla="*/ 0 w 1"/>
                  <a:gd name="T1" fmla="*/ 4 h 3"/>
                  <a:gd name="T2" fmla="*/ 0 w 1"/>
                  <a:gd name="T3" fmla="*/ 0 h 3"/>
                  <a:gd name="T4" fmla="*/ 0 w 1"/>
                  <a:gd name="T5" fmla="*/ 4 h 3"/>
                  <a:gd name="T6" fmla="*/ 0 60000 65536"/>
                  <a:gd name="T7" fmla="*/ 0 60000 65536"/>
                  <a:gd name="T8" fmla="*/ 0 60000 65536"/>
                </a:gdLst>
                <a:ahLst/>
                <a:cxnLst>
                  <a:cxn ang="T6">
                    <a:pos x="T0" y="T1"/>
                  </a:cxn>
                  <a:cxn ang="T7">
                    <a:pos x="T2" y="T3"/>
                  </a:cxn>
                  <a:cxn ang="T8">
                    <a:pos x="T4" y="T5"/>
                  </a:cxn>
                </a:cxnLst>
                <a:rect l="0" t="0" r="r" b="b"/>
                <a:pathLst>
                  <a:path w="1" h="3">
                    <a:moveTo>
                      <a:pt x="0" y="3"/>
                    </a:moveTo>
                    <a:cubicBezTo>
                      <a:pt x="0" y="2"/>
                      <a:pt x="1" y="1"/>
                      <a:pt x="0" y="0"/>
                    </a:cubicBezTo>
                    <a:cubicBezTo>
                      <a:pt x="0" y="1"/>
                      <a:pt x="0" y="2"/>
                      <a:pt x="0" y="3"/>
                    </a:cubicBezTo>
                  </a:path>
                </a:pathLst>
              </a:custGeom>
              <a:solidFill>
                <a:srgbClr val="B3B3B3"/>
              </a:solidFill>
              <a:ln w="3175">
                <a:solidFill>
                  <a:schemeClr val="tx1"/>
                </a:solidFill>
                <a:round/>
                <a:headEnd/>
                <a:tailEnd/>
              </a:ln>
            </p:spPr>
            <p:txBody>
              <a:bodyPr/>
              <a:lstStyle/>
              <a:p>
                <a:endParaRPr lang="en-GB" sz="2400" dirty="0"/>
              </a:p>
            </p:txBody>
          </p:sp>
          <p:sp>
            <p:nvSpPr>
              <p:cNvPr id="1815" name="Freeform 3844"/>
              <p:cNvSpPr>
                <a:spLocks/>
              </p:cNvSpPr>
              <p:nvPr/>
            </p:nvSpPr>
            <p:spPr bwMode="auto">
              <a:xfrm>
                <a:off x="3227" y="2966"/>
                <a:ext cx="1" cy="1"/>
              </a:xfrm>
              <a:custGeom>
                <a:avLst/>
                <a:gdLst>
                  <a:gd name="T0" fmla="*/ 0 w 1"/>
                  <a:gd name="T1" fmla="*/ 1 h 1"/>
                  <a:gd name="T2" fmla="*/ 0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1"/>
                      <a:pt x="1" y="0"/>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816" name="Freeform 3845"/>
              <p:cNvSpPr>
                <a:spLocks/>
              </p:cNvSpPr>
              <p:nvPr/>
            </p:nvSpPr>
            <p:spPr bwMode="auto">
              <a:xfrm>
                <a:off x="3145" y="2834"/>
                <a:ext cx="147" cy="261"/>
              </a:xfrm>
              <a:custGeom>
                <a:avLst/>
                <a:gdLst>
                  <a:gd name="T0" fmla="*/ 37 w 112"/>
                  <a:gd name="T1" fmla="*/ 58 h 198"/>
                  <a:gd name="T2" fmla="*/ 54 w 112"/>
                  <a:gd name="T3" fmla="*/ 63 h 198"/>
                  <a:gd name="T4" fmla="*/ 56 w 112"/>
                  <a:gd name="T5" fmla="*/ 88 h 198"/>
                  <a:gd name="T6" fmla="*/ 66 w 112"/>
                  <a:gd name="T7" fmla="*/ 100 h 198"/>
                  <a:gd name="T8" fmla="*/ 67 w 112"/>
                  <a:gd name="T9" fmla="*/ 96 h 198"/>
                  <a:gd name="T10" fmla="*/ 77 w 112"/>
                  <a:gd name="T11" fmla="*/ 76 h 198"/>
                  <a:gd name="T12" fmla="*/ 67 w 112"/>
                  <a:gd name="T13" fmla="*/ 50 h 198"/>
                  <a:gd name="T14" fmla="*/ 64 w 112"/>
                  <a:gd name="T15" fmla="*/ 36 h 198"/>
                  <a:gd name="T16" fmla="*/ 75 w 112"/>
                  <a:gd name="T17" fmla="*/ 18 h 198"/>
                  <a:gd name="T18" fmla="*/ 91 w 112"/>
                  <a:gd name="T19" fmla="*/ 20 h 198"/>
                  <a:gd name="T20" fmla="*/ 112 w 112"/>
                  <a:gd name="T21" fmla="*/ 13 h 198"/>
                  <a:gd name="T22" fmla="*/ 133 w 112"/>
                  <a:gd name="T23" fmla="*/ 8 h 198"/>
                  <a:gd name="T24" fmla="*/ 144 w 112"/>
                  <a:gd name="T25" fmla="*/ 7 h 198"/>
                  <a:gd name="T26" fmla="*/ 143 w 112"/>
                  <a:gd name="T27" fmla="*/ 22 h 198"/>
                  <a:gd name="T28" fmla="*/ 143 w 112"/>
                  <a:gd name="T29" fmla="*/ 32 h 198"/>
                  <a:gd name="T30" fmla="*/ 143 w 112"/>
                  <a:gd name="T31" fmla="*/ 49 h 198"/>
                  <a:gd name="T32" fmla="*/ 146 w 112"/>
                  <a:gd name="T33" fmla="*/ 66 h 198"/>
                  <a:gd name="T34" fmla="*/ 144 w 112"/>
                  <a:gd name="T35" fmla="*/ 74 h 198"/>
                  <a:gd name="T36" fmla="*/ 137 w 112"/>
                  <a:gd name="T37" fmla="*/ 87 h 198"/>
                  <a:gd name="T38" fmla="*/ 113 w 112"/>
                  <a:gd name="T39" fmla="*/ 105 h 198"/>
                  <a:gd name="T40" fmla="*/ 98 w 112"/>
                  <a:gd name="T41" fmla="*/ 113 h 198"/>
                  <a:gd name="T42" fmla="*/ 81 w 112"/>
                  <a:gd name="T43" fmla="*/ 131 h 198"/>
                  <a:gd name="T44" fmla="*/ 66 w 112"/>
                  <a:gd name="T45" fmla="*/ 145 h 198"/>
                  <a:gd name="T46" fmla="*/ 59 w 112"/>
                  <a:gd name="T47" fmla="*/ 150 h 198"/>
                  <a:gd name="T48" fmla="*/ 59 w 112"/>
                  <a:gd name="T49" fmla="*/ 157 h 198"/>
                  <a:gd name="T50" fmla="*/ 64 w 112"/>
                  <a:gd name="T51" fmla="*/ 170 h 198"/>
                  <a:gd name="T52" fmla="*/ 67 w 112"/>
                  <a:gd name="T53" fmla="*/ 190 h 198"/>
                  <a:gd name="T54" fmla="*/ 68 w 112"/>
                  <a:gd name="T55" fmla="*/ 192 h 198"/>
                  <a:gd name="T56" fmla="*/ 67 w 112"/>
                  <a:gd name="T57" fmla="*/ 211 h 198"/>
                  <a:gd name="T58" fmla="*/ 35 w 112"/>
                  <a:gd name="T59" fmla="*/ 236 h 198"/>
                  <a:gd name="T60" fmla="*/ 32 w 112"/>
                  <a:gd name="T61" fmla="*/ 249 h 198"/>
                  <a:gd name="T62" fmla="*/ 20 w 112"/>
                  <a:gd name="T63" fmla="*/ 252 h 198"/>
                  <a:gd name="T64" fmla="*/ 18 w 112"/>
                  <a:gd name="T65" fmla="*/ 233 h 198"/>
                  <a:gd name="T66" fmla="*/ 14 w 112"/>
                  <a:gd name="T67" fmla="*/ 206 h 198"/>
                  <a:gd name="T68" fmla="*/ 12 w 112"/>
                  <a:gd name="T69" fmla="*/ 190 h 198"/>
                  <a:gd name="T70" fmla="*/ 29 w 112"/>
                  <a:gd name="T71" fmla="*/ 166 h 198"/>
                  <a:gd name="T72" fmla="*/ 35 w 112"/>
                  <a:gd name="T73" fmla="*/ 152 h 198"/>
                  <a:gd name="T74" fmla="*/ 33 w 112"/>
                  <a:gd name="T75" fmla="*/ 141 h 198"/>
                  <a:gd name="T76" fmla="*/ 35 w 112"/>
                  <a:gd name="T77" fmla="*/ 131 h 198"/>
                  <a:gd name="T78" fmla="*/ 37 w 112"/>
                  <a:gd name="T79" fmla="*/ 115 h 198"/>
                  <a:gd name="T80" fmla="*/ 37 w 112"/>
                  <a:gd name="T81" fmla="*/ 99 h 198"/>
                  <a:gd name="T82" fmla="*/ 12 w 112"/>
                  <a:gd name="T83" fmla="*/ 88 h 198"/>
                  <a:gd name="T84" fmla="*/ 0 w 112"/>
                  <a:gd name="T85" fmla="*/ 73 h 19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12" h="198">
                    <a:moveTo>
                      <a:pt x="0" y="55"/>
                    </a:moveTo>
                    <a:cubicBezTo>
                      <a:pt x="8" y="52"/>
                      <a:pt x="15" y="49"/>
                      <a:pt x="23" y="46"/>
                    </a:cubicBezTo>
                    <a:cubicBezTo>
                      <a:pt x="25" y="46"/>
                      <a:pt x="26" y="45"/>
                      <a:pt x="28" y="44"/>
                    </a:cubicBezTo>
                    <a:cubicBezTo>
                      <a:pt x="29" y="44"/>
                      <a:pt x="30" y="43"/>
                      <a:pt x="31" y="43"/>
                    </a:cubicBezTo>
                    <a:cubicBezTo>
                      <a:pt x="37" y="50"/>
                      <a:pt x="37" y="50"/>
                      <a:pt x="37" y="50"/>
                    </a:cubicBezTo>
                    <a:cubicBezTo>
                      <a:pt x="37" y="48"/>
                      <a:pt x="39" y="49"/>
                      <a:pt x="41" y="48"/>
                    </a:cubicBezTo>
                    <a:cubicBezTo>
                      <a:pt x="42" y="48"/>
                      <a:pt x="44" y="47"/>
                      <a:pt x="44" y="48"/>
                    </a:cubicBezTo>
                    <a:cubicBezTo>
                      <a:pt x="46" y="51"/>
                      <a:pt x="46" y="56"/>
                      <a:pt x="45" y="58"/>
                    </a:cubicBezTo>
                    <a:cubicBezTo>
                      <a:pt x="44" y="61"/>
                      <a:pt x="42" y="64"/>
                      <a:pt x="43" y="67"/>
                    </a:cubicBezTo>
                    <a:cubicBezTo>
                      <a:pt x="44" y="68"/>
                      <a:pt x="43" y="69"/>
                      <a:pt x="44" y="70"/>
                    </a:cubicBezTo>
                    <a:cubicBezTo>
                      <a:pt x="44" y="71"/>
                      <a:pt x="45" y="71"/>
                      <a:pt x="46" y="72"/>
                    </a:cubicBezTo>
                    <a:cubicBezTo>
                      <a:pt x="47" y="73"/>
                      <a:pt x="48" y="75"/>
                      <a:pt x="50" y="76"/>
                    </a:cubicBezTo>
                    <a:cubicBezTo>
                      <a:pt x="51" y="77"/>
                      <a:pt x="51" y="78"/>
                      <a:pt x="50" y="79"/>
                    </a:cubicBezTo>
                    <a:cubicBezTo>
                      <a:pt x="49" y="81"/>
                      <a:pt x="52" y="81"/>
                      <a:pt x="53" y="79"/>
                    </a:cubicBezTo>
                    <a:cubicBezTo>
                      <a:pt x="53" y="77"/>
                      <a:pt x="52" y="75"/>
                      <a:pt x="51" y="73"/>
                    </a:cubicBezTo>
                    <a:cubicBezTo>
                      <a:pt x="53" y="72"/>
                      <a:pt x="52" y="69"/>
                      <a:pt x="55" y="68"/>
                    </a:cubicBezTo>
                    <a:cubicBezTo>
                      <a:pt x="59" y="68"/>
                      <a:pt x="59" y="66"/>
                      <a:pt x="59" y="62"/>
                    </a:cubicBezTo>
                    <a:cubicBezTo>
                      <a:pt x="59" y="61"/>
                      <a:pt x="59" y="59"/>
                      <a:pt x="59" y="58"/>
                    </a:cubicBezTo>
                    <a:cubicBezTo>
                      <a:pt x="59" y="55"/>
                      <a:pt x="60" y="53"/>
                      <a:pt x="59" y="51"/>
                    </a:cubicBezTo>
                    <a:cubicBezTo>
                      <a:pt x="58" y="48"/>
                      <a:pt x="56" y="46"/>
                      <a:pt x="55" y="44"/>
                    </a:cubicBezTo>
                    <a:cubicBezTo>
                      <a:pt x="54" y="42"/>
                      <a:pt x="52" y="40"/>
                      <a:pt x="51" y="38"/>
                    </a:cubicBezTo>
                    <a:cubicBezTo>
                      <a:pt x="50" y="37"/>
                      <a:pt x="50" y="38"/>
                      <a:pt x="49" y="37"/>
                    </a:cubicBezTo>
                    <a:cubicBezTo>
                      <a:pt x="49" y="36"/>
                      <a:pt x="49" y="34"/>
                      <a:pt x="49" y="32"/>
                    </a:cubicBezTo>
                    <a:cubicBezTo>
                      <a:pt x="48" y="30"/>
                      <a:pt x="49" y="28"/>
                      <a:pt x="49" y="27"/>
                    </a:cubicBezTo>
                    <a:cubicBezTo>
                      <a:pt x="47" y="20"/>
                      <a:pt x="48" y="22"/>
                      <a:pt x="48" y="21"/>
                    </a:cubicBezTo>
                    <a:cubicBezTo>
                      <a:pt x="49" y="19"/>
                      <a:pt x="51" y="20"/>
                      <a:pt x="51" y="14"/>
                    </a:cubicBezTo>
                    <a:cubicBezTo>
                      <a:pt x="53" y="14"/>
                      <a:pt x="55" y="14"/>
                      <a:pt x="57" y="14"/>
                    </a:cubicBezTo>
                    <a:cubicBezTo>
                      <a:pt x="58" y="13"/>
                      <a:pt x="60" y="12"/>
                      <a:pt x="61" y="13"/>
                    </a:cubicBezTo>
                    <a:cubicBezTo>
                      <a:pt x="62" y="13"/>
                      <a:pt x="63" y="14"/>
                      <a:pt x="64" y="15"/>
                    </a:cubicBezTo>
                    <a:cubicBezTo>
                      <a:pt x="65" y="16"/>
                      <a:pt x="68" y="16"/>
                      <a:pt x="69" y="15"/>
                    </a:cubicBezTo>
                    <a:cubicBezTo>
                      <a:pt x="70" y="15"/>
                      <a:pt x="71" y="12"/>
                      <a:pt x="73" y="14"/>
                    </a:cubicBezTo>
                    <a:cubicBezTo>
                      <a:pt x="76" y="18"/>
                      <a:pt x="80" y="14"/>
                      <a:pt x="82" y="11"/>
                    </a:cubicBezTo>
                    <a:cubicBezTo>
                      <a:pt x="83" y="10"/>
                      <a:pt x="84" y="10"/>
                      <a:pt x="85" y="10"/>
                    </a:cubicBezTo>
                    <a:cubicBezTo>
                      <a:pt x="88" y="12"/>
                      <a:pt x="88" y="12"/>
                      <a:pt x="90" y="10"/>
                    </a:cubicBezTo>
                    <a:cubicBezTo>
                      <a:pt x="92" y="9"/>
                      <a:pt x="93" y="8"/>
                      <a:pt x="96" y="9"/>
                    </a:cubicBezTo>
                    <a:cubicBezTo>
                      <a:pt x="97" y="9"/>
                      <a:pt x="100" y="7"/>
                      <a:pt x="101" y="6"/>
                    </a:cubicBezTo>
                    <a:cubicBezTo>
                      <a:pt x="103" y="5"/>
                      <a:pt x="105" y="3"/>
                      <a:pt x="107" y="2"/>
                    </a:cubicBezTo>
                    <a:cubicBezTo>
                      <a:pt x="110" y="0"/>
                      <a:pt x="111" y="3"/>
                      <a:pt x="109" y="4"/>
                    </a:cubicBezTo>
                    <a:cubicBezTo>
                      <a:pt x="110" y="5"/>
                      <a:pt x="110" y="5"/>
                      <a:pt x="110" y="5"/>
                    </a:cubicBezTo>
                    <a:cubicBezTo>
                      <a:pt x="109" y="6"/>
                      <a:pt x="110" y="7"/>
                      <a:pt x="109" y="9"/>
                    </a:cubicBezTo>
                    <a:cubicBezTo>
                      <a:pt x="109" y="10"/>
                      <a:pt x="107" y="11"/>
                      <a:pt x="108" y="11"/>
                    </a:cubicBezTo>
                    <a:cubicBezTo>
                      <a:pt x="109" y="12"/>
                      <a:pt x="109" y="16"/>
                      <a:pt x="109" y="17"/>
                    </a:cubicBezTo>
                    <a:cubicBezTo>
                      <a:pt x="109" y="18"/>
                      <a:pt x="109" y="19"/>
                      <a:pt x="109" y="20"/>
                    </a:cubicBezTo>
                    <a:cubicBezTo>
                      <a:pt x="109" y="22"/>
                      <a:pt x="109" y="21"/>
                      <a:pt x="109" y="23"/>
                    </a:cubicBezTo>
                    <a:cubicBezTo>
                      <a:pt x="109" y="23"/>
                      <a:pt x="109" y="24"/>
                      <a:pt x="109" y="24"/>
                    </a:cubicBezTo>
                    <a:cubicBezTo>
                      <a:pt x="109" y="25"/>
                      <a:pt x="109" y="25"/>
                      <a:pt x="109" y="26"/>
                    </a:cubicBezTo>
                    <a:cubicBezTo>
                      <a:pt x="110" y="28"/>
                      <a:pt x="109" y="29"/>
                      <a:pt x="109" y="30"/>
                    </a:cubicBezTo>
                    <a:cubicBezTo>
                      <a:pt x="111" y="31"/>
                      <a:pt x="108" y="37"/>
                      <a:pt x="109" y="37"/>
                    </a:cubicBezTo>
                    <a:cubicBezTo>
                      <a:pt x="111" y="38"/>
                      <a:pt x="109" y="44"/>
                      <a:pt x="109" y="46"/>
                    </a:cubicBezTo>
                    <a:cubicBezTo>
                      <a:pt x="112" y="44"/>
                      <a:pt x="109" y="48"/>
                      <a:pt x="110" y="49"/>
                    </a:cubicBezTo>
                    <a:cubicBezTo>
                      <a:pt x="110" y="48"/>
                      <a:pt x="112" y="48"/>
                      <a:pt x="111" y="50"/>
                    </a:cubicBezTo>
                    <a:cubicBezTo>
                      <a:pt x="111" y="51"/>
                      <a:pt x="112" y="53"/>
                      <a:pt x="110" y="54"/>
                    </a:cubicBezTo>
                    <a:cubicBezTo>
                      <a:pt x="110" y="54"/>
                      <a:pt x="110" y="54"/>
                      <a:pt x="111" y="55"/>
                    </a:cubicBezTo>
                    <a:cubicBezTo>
                      <a:pt x="108" y="54"/>
                      <a:pt x="110" y="55"/>
                      <a:pt x="110" y="56"/>
                    </a:cubicBezTo>
                    <a:cubicBezTo>
                      <a:pt x="109" y="56"/>
                      <a:pt x="109" y="56"/>
                      <a:pt x="108" y="57"/>
                    </a:cubicBezTo>
                    <a:cubicBezTo>
                      <a:pt x="111" y="56"/>
                      <a:pt x="109" y="60"/>
                      <a:pt x="108" y="61"/>
                    </a:cubicBezTo>
                    <a:cubicBezTo>
                      <a:pt x="107" y="63"/>
                      <a:pt x="105" y="64"/>
                      <a:pt x="104" y="66"/>
                    </a:cubicBezTo>
                    <a:cubicBezTo>
                      <a:pt x="103" y="69"/>
                      <a:pt x="101" y="70"/>
                      <a:pt x="100" y="72"/>
                    </a:cubicBezTo>
                    <a:cubicBezTo>
                      <a:pt x="99" y="74"/>
                      <a:pt x="92" y="76"/>
                      <a:pt x="92" y="78"/>
                    </a:cubicBezTo>
                    <a:cubicBezTo>
                      <a:pt x="92" y="79"/>
                      <a:pt x="87" y="80"/>
                      <a:pt x="86" y="80"/>
                    </a:cubicBezTo>
                    <a:cubicBezTo>
                      <a:pt x="86" y="81"/>
                      <a:pt x="85" y="81"/>
                      <a:pt x="84" y="82"/>
                    </a:cubicBezTo>
                    <a:cubicBezTo>
                      <a:pt x="82" y="82"/>
                      <a:pt x="82" y="81"/>
                      <a:pt x="81" y="83"/>
                    </a:cubicBezTo>
                    <a:cubicBezTo>
                      <a:pt x="80" y="84"/>
                      <a:pt x="77" y="85"/>
                      <a:pt x="75" y="86"/>
                    </a:cubicBezTo>
                    <a:cubicBezTo>
                      <a:pt x="73" y="87"/>
                      <a:pt x="70" y="91"/>
                      <a:pt x="68" y="90"/>
                    </a:cubicBezTo>
                    <a:cubicBezTo>
                      <a:pt x="72" y="94"/>
                      <a:pt x="62" y="96"/>
                      <a:pt x="63" y="100"/>
                    </a:cubicBezTo>
                    <a:cubicBezTo>
                      <a:pt x="62" y="100"/>
                      <a:pt x="62" y="100"/>
                      <a:pt x="62" y="99"/>
                    </a:cubicBezTo>
                    <a:cubicBezTo>
                      <a:pt x="62" y="101"/>
                      <a:pt x="60" y="103"/>
                      <a:pt x="60" y="101"/>
                    </a:cubicBezTo>
                    <a:cubicBezTo>
                      <a:pt x="59" y="102"/>
                      <a:pt x="56" y="103"/>
                      <a:pt x="55" y="105"/>
                    </a:cubicBezTo>
                    <a:cubicBezTo>
                      <a:pt x="53" y="107"/>
                      <a:pt x="52" y="109"/>
                      <a:pt x="50" y="110"/>
                    </a:cubicBezTo>
                    <a:cubicBezTo>
                      <a:pt x="50" y="111"/>
                      <a:pt x="47" y="114"/>
                      <a:pt x="46" y="113"/>
                    </a:cubicBezTo>
                    <a:cubicBezTo>
                      <a:pt x="46" y="112"/>
                      <a:pt x="45" y="109"/>
                      <a:pt x="43" y="110"/>
                    </a:cubicBezTo>
                    <a:cubicBezTo>
                      <a:pt x="46" y="110"/>
                      <a:pt x="45" y="113"/>
                      <a:pt x="45" y="114"/>
                    </a:cubicBezTo>
                    <a:cubicBezTo>
                      <a:pt x="46" y="115"/>
                      <a:pt x="46" y="116"/>
                      <a:pt x="46" y="116"/>
                    </a:cubicBezTo>
                    <a:cubicBezTo>
                      <a:pt x="45" y="117"/>
                      <a:pt x="45" y="117"/>
                      <a:pt x="45" y="117"/>
                    </a:cubicBezTo>
                    <a:cubicBezTo>
                      <a:pt x="45" y="118"/>
                      <a:pt x="45" y="118"/>
                      <a:pt x="45" y="119"/>
                    </a:cubicBezTo>
                    <a:cubicBezTo>
                      <a:pt x="45" y="122"/>
                      <a:pt x="46" y="121"/>
                      <a:pt x="47" y="123"/>
                    </a:cubicBezTo>
                    <a:cubicBezTo>
                      <a:pt x="48" y="124"/>
                      <a:pt x="49" y="126"/>
                      <a:pt x="49" y="127"/>
                    </a:cubicBezTo>
                    <a:cubicBezTo>
                      <a:pt x="49" y="128"/>
                      <a:pt x="48" y="132"/>
                      <a:pt x="49" y="129"/>
                    </a:cubicBezTo>
                    <a:cubicBezTo>
                      <a:pt x="48" y="132"/>
                      <a:pt x="50" y="134"/>
                      <a:pt x="50" y="137"/>
                    </a:cubicBezTo>
                    <a:cubicBezTo>
                      <a:pt x="50" y="138"/>
                      <a:pt x="51" y="140"/>
                      <a:pt x="50" y="141"/>
                    </a:cubicBezTo>
                    <a:cubicBezTo>
                      <a:pt x="50" y="142"/>
                      <a:pt x="50" y="144"/>
                      <a:pt x="51" y="144"/>
                    </a:cubicBezTo>
                    <a:cubicBezTo>
                      <a:pt x="51" y="143"/>
                      <a:pt x="51" y="142"/>
                      <a:pt x="52" y="140"/>
                    </a:cubicBezTo>
                    <a:cubicBezTo>
                      <a:pt x="52" y="141"/>
                      <a:pt x="52" y="144"/>
                      <a:pt x="53" y="141"/>
                    </a:cubicBezTo>
                    <a:cubicBezTo>
                      <a:pt x="53" y="143"/>
                      <a:pt x="52" y="145"/>
                      <a:pt x="52" y="146"/>
                    </a:cubicBezTo>
                    <a:cubicBezTo>
                      <a:pt x="52" y="148"/>
                      <a:pt x="53" y="149"/>
                      <a:pt x="53" y="150"/>
                    </a:cubicBezTo>
                    <a:cubicBezTo>
                      <a:pt x="52" y="154"/>
                      <a:pt x="49" y="158"/>
                      <a:pt x="50" y="162"/>
                    </a:cubicBezTo>
                    <a:cubicBezTo>
                      <a:pt x="50" y="160"/>
                      <a:pt x="51" y="162"/>
                      <a:pt x="51" y="160"/>
                    </a:cubicBezTo>
                    <a:cubicBezTo>
                      <a:pt x="53" y="163"/>
                      <a:pt x="50" y="167"/>
                      <a:pt x="48" y="168"/>
                    </a:cubicBezTo>
                    <a:cubicBezTo>
                      <a:pt x="46" y="171"/>
                      <a:pt x="42" y="173"/>
                      <a:pt x="38" y="174"/>
                    </a:cubicBezTo>
                    <a:cubicBezTo>
                      <a:pt x="34" y="175"/>
                      <a:pt x="30" y="177"/>
                      <a:pt x="27" y="179"/>
                    </a:cubicBezTo>
                    <a:cubicBezTo>
                      <a:pt x="25" y="180"/>
                      <a:pt x="23" y="181"/>
                      <a:pt x="22" y="183"/>
                    </a:cubicBezTo>
                    <a:cubicBezTo>
                      <a:pt x="21" y="185"/>
                      <a:pt x="21" y="187"/>
                      <a:pt x="19" y="187"/>
                    </a:cubicBezTo>
                    <a:cubicBezTo>
                      <a:pt x="20" y="187"/>
                      <a:pt x="23" y="192"/>
                      <a:pt x="24" y="189"/>
                    </a:cubicBezTo>
                    <a:cubicBezTo>
                      <a:pt x="23" y="191"/>
                      <a:pt x="25" y="198"/>
                      <a:pt x="22" y="197"/>
                    </a:cubicBezTo>
                    <a:cubicBezTo>
                      <a:pt x="16" y="197"/>
                      <a:pt x="16" y="197"/>
                      <a:pt x="16" y="197"/>
                    </a:cubicBezTo>
                    <a:cubicBezTo>
                      <a:pt x="16" y="195"/>
                      <a:pt x="15" y="193"/>
                      <a:pt x="15" y="191"/>
                    </a:cubicBezTo>
                    <a:cubicBezTo>
                      <a:pt x="15" y="190"/>
                      <a:pt x="15" y="189"/>
                      <a:pt x="14" y="187"/>
                    </a:cubicBezTo>
                    <a:cubicBezTo>
                      <a:pt x="13" y="187"/>
                      <a:pt x="13" y="184"/>
                      <a:pt x="14" y="183"/>
                    </a:cubicBezTo>
                    <a:cubicBezTo>
                      <a:pt x="14" y="182"/>
                      <a:pt x="14" y="178"/>
                      <a:pt x="14" y="177"/>
                    </a:cubicBezTo>
                    <a:cubicBezTo>
                      <a:pt x="15" y="175"/>
                      <a:pt x="15" y="173"/>
                      <a:pt x="15" y="170"/>
                    </a:cubicBezTo>
                    <a:cubicBezTo>
                      <a:pt x="15" y="168"/>
                      <a:pt x="14" y="167"/>
                      <a:pt x="14" y="165"/>
                    </a:cubicBezTo>
                    <a:cubicBezTo>
                      <a:pt x="13" y="162"/>
                      <a:pt x="11" y="159"/>
                      <a:pt x="11" y="156"/>
                    </a:cubicBezTo>
                    <a:cubicBezTo>
                      <a:pt x="10" y="155"/>
                      <a:pt x="11" y="153"/>
                      <a:pt x="10" y="152"/>
                    </a:cubicBezTo>
                    <a:cubicBezTo>
                      <a:pt x="10" y="150"/>
                      <a:pt x="10" y="148"/>
                      <a:pt x="9" y="146"/>
                    </a:cubicBezTo>
                    <a:cubicBezTo>
                      <a:pt x="9" y="144"/>
                      <a:pt x="8" y="145"/>
                      <a:pt x="9" y="144"/>
                    </a:cubicBezTo>
                    <a:cubicBezTo>
                      <a:pt x="10" y="143"/>
                      <a:pt x="12" y="140"/>
                      <a:pt x="13" y="140"/>
                    </a:cubicBezTo>
                    <a:cubicBezTo>
                      <a:pt x="14" y="138"/>
                      <a:pt x="20" y="130"/>
                      <a:pt x="21" y="131"/>
                    </a:cubicBezTo>
                    <a:cubicBezTo>
                      <a:pt x="20" y="129"/>
                      <a:pt x="21" y="128"/>
                      <a:pt x="22" y="126"/>
                    </a:cubicBezTo>
                    <a:cubicBezTo>
                      <a:pt x="22" y="124"/>
                      <a:pt x="21" y="123"/>
                      <a:pt x="22" y="122"/>
                    </a:cubicBezTo>
                    <a:cubicBezTo>
                      <a:pt x="24" y="121"/>
                      <a:pt x="25" y="119"/>
                      <a:pt x="26" y="117"/>
                    </a:cubicBezTo>
                    <a:cubicBezTo>
                      <a:pt x="26" y="116"/>
                      <a:pt x="27" y="115"/>
                      <a:pt x="27" y="115"/>
                    </a:cubicBezTo>
                    <a:cubicBezTo>
                      <a:pt x="27" y="113"/>
                      <a:pt x="27" y="112"/>
                      <a:pt x="27" y="111"/>
                    </a:cubicBezTo>
                    <a:cubicBezTo>
                      <a:pt x="26" y="111"/>
                      <a:pt x="26" y="111"/>
                      <a:pt x="26" y="111"/>
                    </a:cubicBezTo>
                    <a:cubicBezTo>
                      <a:pt x="25" y="110"/>
                      <a:pt x="25" y="108"/>
                      <a:pt x="25" y="107"/>
                    </a:cubicBezTo>
                    <a:cubicBezTo>
                      <a:pt x="25" y="106"/>
                      <a:pt x="27" y="106"/>
                      <a:pt x="26" y="104"/>
                    </a:cubicBezTo>
                    <a:cubicBezTo>
                      <a:pt x="26" y="103"/>
                      <a:pt x="24" y="104"/>
                      <a:pt x="25" y="102"/>
                    </a:cubicBezTo>
                    <a:cubicBezTo>
                      <a:pt x="25" y="100"/>
                      <a:pt x="27" y="100"/>
                      <a:pt x="27" y="99"/>
                    </a:cubicBezTo>
                    <a:cubicBezTo>
                      <a:pt x="27" y="96"/>
                      <a:pt x="29" y="97"/>
                      <a:pt x="28" y="95"/>
                    </a:cubicBezTo>
                    <a:cubicBezTo>
                      <a:pt x="28" y="93"/>
                      <a:pt x="27" y="92"/>
                      <a:pt x="28" y="90"/>
                    </a:cubicBezTo>
                    <a:cubicBezTo>
                      <a:pt x="28" y="89"/>
                      <a:pt x="29" y="88"/>
                      <a:pt x="28" y="87"/>
                    </a:cubicBezTo>
                    <a:cubicBezTo>
                      <a:pt x="28" y="85"/>
                      <a:pt x="28" y="84"/>
                      <a:pt x="28" y="81"/>
                    </a:cubicBezTo>
                    <a:cubicBezTo>
                      <a:pt x="28" y="80"/>
                      <a:pt x="28" y="80"/>
                      <a:pt x="28" y="79"/>
                    </a:cubicBezTo>
                    <a:cubicBezTo>
                      <a:pt x="27" y="78"/>
                      <a:pt x="28" y="76"/>
                      <a:pt x="28" y="75"/>
                    </a:cubicBezTo>
                    <a:cubicBezTo>
                      <a:pt x="27" y="76"/>
                      <a:pt x="26" y="76"/>
                      <a:pt x="25" y="74"/>
                    </a:cubicBezTo>
                    <a:cubicBezTo>
                      <a:pt x="25" y="73"/>
                      <a:pt x="20" y="73"/>
                      <a:pt x="19" y="72"/>
                    </a:cubicBezTo>
                    <a:cubicBezTo>
                      <a:pt x="16" y="70"/>
                      <a:pt x="13" y="68"/>
                      <a:pt x="9" y="67"/>
                    </a:cubicBezTo>
                    <a:cubicBezTo>
                      <a:pt x="8" y="67"/>
                      <a:pt x="4" y="67"/>
                      <a:pt x="3" y="67"/>
                    </a:cubicBezTo>
                    <a:cubicBezTo>
                      <a:pt x="1" y="66"/>
                      <a:pt x="2" y="63"/>
                      <a:pt x="2" y="61"/>
                    </a:cubicBezTo>
                    <a:cubicBezTo>
                      <a:pt x="1" y="59"/>
                      <a:pt x="0" y="57"/>
                      <a:pt x="0" y="55"/>
                    </a:cubicBezTo>
                  </a:path>
                </a:pathLst>
              </a:custGeom>
              <a:solidFill>
                <a:srgbClr val="B3B3B3"/>
              </a:solidFill>
              <a:ln w="3175">
                <a:solidFill>
                  <a:schemeClr val="tx1"/>
                </a:solidFill>
                <a:round/>
                <a:headEnd/>
                <a:tailEnd/>
              </a:ln>
            </p:spPr>
            <p:txBody>
              <a:bodyPr/>
              <a:lstStyle/>
              <a:p>
                <a:endParaRPr lang="en-GB" sz="2400" dirty="0"/>
              </a:p>
            </p:txBody>
          </p:sp>
          <p:sp>
            <p:nvSpPr>
              <p:cNvPr id="1817" name="Freeform 3846"/>
              <p:cNvSpPr>
                <a:spLocks/>
              </p:cNvSpPr>
              <p:nvPr/>
            </p:nvSpPr>
            <p:spPr bwMode="auto">
              <a:xfrm>
                <a:off x="3277" y="2926"/>
                <a:ext cx="1" cy="3"/>
              </a:xfrm>
              <a:custGeom>
                <a:avLst/>
                <a:gdLst>
                  <a:gd name="T0" fmla="*/ 0 w 1"/>
                  <a:gd name="T1" fmla="*/ 2 h 2"/>
                  <a:gd name="T2" fmla="*/ 1 w 1"/>
                  <a:gd name="T3" fmla="*/ 0 h 2"/>
                  <a:gd name="T4" fmla="*/ 1 w 1"/>
                  <a:gd name="T5" fmla="*/ 3 h 2"/>
                  <a:gd name="T6" fmla="*/ 0 w 1"/>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1"/>
                    </a:moveTo>
                    <a:cubicBezTo>
                      <a:pt x="1" y="0"/>
                      <a:pt x="1" y="0"/>
                      <a:pt x="1" y="0"/>
                    </a:cubicBezTo>
                    <a:cubicBezTo>
                      <a:pt x="1" y="1"/>
                      <a:pt x="1" y="1"/>
                      <a:pt x="1" y="2"/>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818" name="Freeform 3847"/>
              <p:cNvSpPr>
                <a:spLocks/>
              </p:cNvSpPr>
              <p:nvPr/>
            </p:nvSpPr>
            <p:spPr bwMode="auto">
              <a:xfrm>
                <a:off x="4414" y="2282"/>
                <a:ext cx="2" cy="3"/>
              </a:xfrm>
              <a:custGeom>
                <a:avLst/>
                <a:gdLst>
                  <a:gd name="T0" fmla="*/ 1 w 2"/>
                  <a:gd name="T1" fmla="*/ 0 h 2"/>
                  <a:gd name="T2" fmla="*/ 0 w 2"/>
                  <a:gd name="T3" fmla="*/ 3 h 2"/>
                  <a:gd name="T4" fmla="*/ 2 w 2"/>
                  <a:gd name="T5" fmla="*/ 2 h 2"/>
                  <a:gd name="T6" fmla="*/ 1 w 2"/>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0"/>
                    </a:moveTo>
                    <a:cubicBezTo>
                      <a:pt x="0" y="1"/>
                      <a:pt x="0" y="1"/>
                      <a:pt x="0" y="2"/>
                    </a:cubicBezTo>
                    <a:cubicBezTo>
                      <a:pt x="1" y="2"/>
                      <a:pt x="2" y="2"/>
                      <a:pt x="2" y="1"/>
                    </a:cubicBezTo>
                    <a:cubicBezTo>
                      <a:pt x="2" y="1"/>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1819" name="Freeform 3848"/>
              <p:cNvSpPr>
                <a:spLocks/>
              </p:cNvSpPr>
              <p:nvPr/>
            </p:nvSpPr>
            <p:spPr bwMode="auto">
              <a:xfrm>
                <a:off x="4419" y="2281"/>
                <a:ext cx="3" cy="2"/>
              </a:xfrm>
              <a:custGeom>
                <a:avLst/>
                <a:gdLst>
                  <a:gd name="T0" fmla="*/ 0 w 2"/>
                  <a:gd name="T1" fmla="*/ 1 h 2"/>
                  <a:gd name="T2" fmla="*/ 2 w 2"/>
                  <a:gd name="T3" fmla="*/ 2 h 2"/>
                  <a:gd name="T4" fmla="*/ 2 w 2"/>
                  <a:gd name="T5" fmla="*/ 0 h 2"/>
                  <a:gd name="T6" fmla="*/ 0 w 2"/>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0" y="1"/>
                    </a:moveTo>
                    <a:cubicBezTo>
                      <a:pt x="0" y="1"/>
                      <a:pt x="0" y="2"/>
                      <a:pt x="1" y="2"/>
                    </a:cubicBezTo>
                    <a:cubicBezTo>
                      <a:pt x="2" y="2"/>
                      <a:pt x="1" y="0"/>
                      <a:pt x="1" y="0"/>
                    </a:cubicBezTo>
                    <a:cubicBezTo>
                      <a:pt x="1" y="0"/>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1820" name="Freeform 3849"/>
              <p:cNvSpPr>
                <a:spLocks/>
              </p:cNvSpPr>
              <p:nvPr/>
            </p:nvSpPr>
            <p:spPr bwMode="auto">
              <a:xfrm>
                <a:off x="4432" y="2274"/>
                <a:ext cx="4" cy="4"/>
              </a:xfrm>
              <a:custGeom>
                <a:avLst/>
                <a:gdLst>
                  <a:gd name="T0" fmla="*/ 1 w 3"/>
                  <a:gd name="T1" fmla="*/ 0 h 3"/>
                  <a:gd name="T2" fmla="*/ 4 w 3"/>
                  <a:gd name="T3" fmla="*/ 3 h 3"/>
                  <a:gd name="T4" fmla="*/ 1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1" y="0"/>
                    </a:moveTo>
                    <a:cubicBezTo>
                      <a:pt x="0" y="2"/>
                      <a:pt x="2" y="3"/>
                      <a:pt x="3" y="2"/>
                    </a:cubicBezTo>
                    <a:cubicBezTo>
                      <a:pt x="2" y="2"/>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1821" name="Freeform 3850"/>
              <p:cNvSpPr>
                <a:spLocks/>
              </p:cNvSpPr>
              <p:nvPr/>
            </p:nvSpPr>
            <p:spPr bwMode="auto">
              <a:xfrm>
                <a:off x="4447" y="2250"/>
                <a:ext cx="2" cy="2"/>
              </a:xfrm>
              <a:custGeom>
                <a:avLst/>
                <a:gdLst>
                  <a:gd name="T0" fmla="*/ 1 w 2"/>
                  <a:gd name="T1" fmla="*/ 0 h 1"/>
                  <a:gd name="T2" fmla="*/ 2 w 2"/>
                  <a:gd name="T3" fmla="*/ 2 h 1"/>
                  <a:gd name="T4" fmla="*/ 1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0" y="1"/>
                      <a:pt x="1" y="1"/>
                      <a:pt x="2"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822" name="Freeform 3851"/>
              <p:cNvSpPr>
                <a:spLocks/>
              </p:cNvSpPr>
              <p:nvPr/>
            </p:nvSpPr>
            <p:spPr bwMode="auto">
              <a:xfrm>
                <a:off x="4460" y="2244"/>
                <a:ext cx="9" cy="11"/>
              </a:xfrm>
              <a:custGeom>
                <a:avLst/>
                <a:gdLst>
                  <a:gd name="T0" fmla="*/ 1 w 7"/>
                  <a:gd name="T1" fmla="*/ 11 h 9"/>
                  <a:gd name="T2" fmla="*/ 4 w 7"/>
                  <a:gd name="T3" fmla="*/ 5 h 9"/>
                  <a:gd name="T4" fmla="*/ 8 w 7"/>
                  <a:gd name="T5" fmla="*/ 0 h 9"/>
                  <a:gd name="T6" fmla="*/ 3 w 7"/>
                  <a:gd name="T7" fmla="*/ 2 h 9"/>
                  <a:gd name="T8" fmla="*/ 3 w 7"/>
                  <a:gd name="T9" fmla="*/ 6 h 9"/>
                  <a:gd name="T10" fmla="*/ 1 w 7"/>
                  <a:gd name="T11" fmla="*/ 11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1" y="9"/>
                    </a:moveTo>
                    <a:cubicBezTo>
                      <a:pt x="3" y="8"/>
                      <a:pt x="2" y="5"/>
                      <a:pt x="3" y="4"/>
                    </a:cubicBezTo>
                    <a:cubicBezTo>
                      <a:pt x="4" y="3"/>
                      <a:pt x="7" y="2"/>
                      <a:pt x="6" y="0"/>
                    </a:cubicBezTo>
                    <a:cubicBezTo>
                      <a:pt x="4" y="0"/>
                      <a:pt x="3" y="3"/>
                      <a:pt x="2" y="2"/>
                    </a:cubicBezTo>
                    <a:cubicBezTo>
                      <a:pt x="2" y="3"/>
                      <a:pt x="3" y="3"/>
                      <a:pt x="2" y="5"/>
                    </a:cubicBezTo>
                    <a:cubicBezTo>
                      <a:pt x="1" y="6"/>
                      <a:pt x="0" y="8"/>
                      <a:pt x="1" y="9"/>
                    </a:cubicBezTo>
                  </a:path>
                </a:pathLst>
              </a:custGeom>
              <a:solidFill>
                <a:srgbClr val="B3B3B3"/>
              </a:solidFill>
              <a:ln w="3175">
                <a:solidFill>
                  <a:schemeClr val="tx1"/>
                </a:solidFill>
                <a:round/>
                <a:headEnd/>
                <a:tailEnd/>
              </a:ln>
            </p:spPr>
            <p:txBody>
              <a:bodyPr/>
              <a:lstStyle/>
              <a:p>
                <a:endParaRPr lang="en-GB" sz="2400" dirty="0"/>
              </a:p>
            </p:txBody>
          </p:sp>
          <p:sp>
            <p:nvSpPr>
              <p:cNvPr id="1823" name="Freeform 3852"/>
              <p:cNvSpPr>
                <a:spLocks/>
              </p:cNvSpPr>
              <p:nvPr/>
            </p:nvSpPr>
            <p:spPr bwMode="auto">
              <a:xfrm>
                <a:off x="4468" y="2234"/>
                <a:ext cx="1" cy="2"/>
              </a:xfrm>
              <a:custGeom>
                <a:avLst/>
                <a:gdLst>
                  <a:gd name="T0" fmla="*/ 0 w 1"/>
                  <a:gd name="T1" fmla="*/ 0 h 1"/>
                  <a:gd name="T2" fmla="*/ 1 w 1"/>
                  <a:gd name="T3" fmla="*/ 2 h 1"/>
                  <a:gd name="T4" fmla="*/ 1 w 1"/>
                  <a:gd name="T5" fmla="*/ 0 h 1"/>
                  <a:gd name="T6" fmla="*/ 0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0"/>
                    </a:moveTo>
                    <a:cubicBezTo>
                      <a:pt x="1" y="1"/>
                      <a:pt x="1" y="1"/>
                      <a:pt x="1" y="1"/>
                    </a:cubicBezTo>
                    <a:cubicBezTo>
                      <a:pt x="1" y="0"/>
                      <a:pt x="1" y="0"/>
                      <a:pt x="1" y="0"/>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824" name="Freeform 3853"/>
              <p:cNvSpPr>
                <a:spLocks/>
              </p:cNvSpPr>
              <p:nvPr/>
            </p:nvSpPr>
            <p:spPr bwMode="auto">
              <a:xfrm>
                <a:off x="4470" y="2226"/>
                <a:ext cx="3" cy="3"/>
              </a:xfrm>
              <a:custGeom>
                <a:avLst/>
                <a:gdLst>
                  <a:gd name="T0" fmla="*/ 0 w 2"/>
                  <a:gd name="T1" fmla="*/ 0 h 2"/>
                  <a:gd name="T2" fmla="*/ 3 w 2"/>
                  <a:gd name="T3" fmla="*/ 3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0" y="1"/>
                      <a:pt x="1" y="2"/>
                      <a:pt x="2" y="2"/>
                    </a:cubicBezTo>
                    <a:cubicBezTo>
                      <a:pt x="1" y="1"/>
                      <a:pt x="1" y="1"/>
                      <a:pt x="0" y="0"/>
                    </a:cubicBezTo>
                  </a:path>
                </a:pathLst>
              </a:custGeom>
              <a:solidFill>
                <a:srgbClr val="B3B3B3"/>
              </a:solidFill>
              <a:ln w="3175">
                <a:solidFill>
                  <a:schemeClr val="tx1"/>
                </a:solidFill>
                <a:round/>
                <a:headEnd/>
                <a:tailEnd/>
              </a:ln>
            </p:spPr>
            <p:txBody>
              <a:bodyPr/>
              <a:lstStyle/>
              <a:p>
                <a:endParaRPr lang="en-GB" sz="2400" dirty="0"/>
              </a:p>
            </p:txBody>
          </p:sp>
          <p:sp>
            <p:nvSpPr>
              <p:cNvPr id="1825" name="Freeform 3854"/>
              <p:cNvSpPr>
                <a:spLocks/>
              </p:cNvSpPr>
              <p:nvPr/>
            </p:nvSpPr>
            <p:spPr bwMode="auto">
              <a:xfrm>
                <a:off x="4473" y="2222"/>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1" y="0"/>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826" name="Freeform 3855"/>
              <p:cNvSpPr>
                <a:spLocks/>
              </p:cNvSpPr>
              <p:nvPr/>
            </p:nvSpPr>
            <p:spPr bwMode="auto">
              <a:xfrm>
                <a:off x="4470" y="2217"/>
                <a:ext cx="11" cy="7"/>
              </a:xfrm>
              <a:custGeom>
                <a:avLst/>
                <a:gdLst>
                  <a:gd name="T0" fmla="*/ 8 w 8"/>
                  <a:gd name="T1" fmla="*/ 0 h 5"/>
                  <a:gd name="T2" fmla="*/ 4 w 8"/>
                  <a:gd name="T3" fmla="*/ 6 h 5"/>
                  <a:gd name="T4" fmla="*/ 7 w 8"/>
                  <a:gd name="T5" fmla="*/ 3 h 5"/>
                  <a:gd name="T6" fmla="*/ 8 w 8"/>
                  <a:gd name="T7" fmla="*/ 0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5">
                    <a:moveTo>
                      <a:pt x="6" y="0"/>
                    </a:moveTo>
                    <a:cubicBezTo>
                      <a:pt x="5" y="0"/>
                      <a:pt x="0" y="3"/>
                      <a:pt x="3" y="4"/>
                    </a:cubicBezTo>
                    <a:cubicBezTo>
                      <a:pt x="5" y="5"/>
                      <a:pt x="4" y="3"/>
                      <a:pt x="5" y="2"/>
                    </a:cubicBezTo>
                    <a:cubicBezTo>
                      <a:pt x="5" y="1"/>
                      <a:pt x="8" y="1"/>
                      <a:pt x="6" y="0"/>
                    </a:cubicBezTo>
                  </a:path>
                </a:pathLst>
              </a:custGeom>
              <a:solidFill>
                <a:srgbClr val="B3B3B3"/>
              </a:solidFill>
              <a:ln w="3175">
                <a:solidFill>
                  <a:schemeClr val="tx1"/>
                </a:solidFill>
                <a:round/>
                <a:headEnd/>
                <a:tailEnd/>
              </a:ln>
            </p:spPr>
            <p:txBody>
              <a:bodyPr/>
              <a:lstStyle/>
              <a:p>
                <a:endParaRPr lang="en-GB" sz="2400" dirty="0"/>
              </a:p>
            </p:txBody>
          </p:sp>
          <p:sp>
            <p:nvSpPr>
              <p:cNvPr id="1827" name="Freeform 3856"/>
              <p:cNvSpPr>
                <a:spLocks/>
              </p:cNvSpPr>
              <p:nvPr/>
            </p:nvSpPr>
            <p:spPr bwMode="auto">
              <a:xfrm>
                <a:off x="4439" y="2119"/>
                <a:ext cx="4" cy="6"/>
              </a:xfrm>
              <a:custGeom>
                <a:avLst/>
                <a:gdLst>
                  <a:gd name="T0" fmla="*/ 3 w 3"/>
                  <a:gd name="T1" fmla="*/ 0 h 4"/>
                  <a:gd name="T2" fmla="*/ 4 w 3"/>
                  <a:gd name="T3" fmla="*/ 6 h 4"/>
                  <a:gd name="T4" fmla="*/ 3 w 3"/>
                  <a:gd name="T5" fmla="*/ 0 h 4"/>
                  <a:gd name="T6" fmla="*/ 0 60000 65536"/>
                  <a:gd name="T7" fmla="*/ 0 60000 65536"/>
                  <a:gd name="T8" fmla="*/ 0 60000 65536"/>
                </a:gdLst>
                <a:ahLst/>
                <a:cxnLst>
                  <a:cxn ang="T6">
                    <a:pos x="T0" y="T1"/>
                  </a:cxn>
                  <a:cxn ang="T7">
                    <a:pos x="T2" y="T3"/>
                  </a:cxn>
                  <a:cxn ang="T8">
                    <a:pos x="T4" y="T5"/>
                  </a:cxn>
                </a:cxnLst>
                <a:rect l="0" t="0" r="r" b="b"/>
                <a:pathLst>
                  <a:path w="3" h="4">
                    <a:moveTo>
                      <a:pt x="2" y="0"/>
                    </a:moveTo>
                    <a:cubicBezTo>
                      <a:pt x="0" y="0"/>
                      <a:pt x="1" y="3"/>
                      <a:pt x="3" y="4"/>
                    </a:cubicBezTo>
                    <a:cubicBezTo>
                      <a:pt x="2" y="3"/>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1828" name="Freeform 3857"/>
              <p:cNvSpPr>
                <a:spLocks/>
              </p:cNvSpPr>
              <p:nvPr/>
            </p:nvSpPr>
            <p:spPr bwMode="auto">
              <a:xfrm>
                <a:off x="4440" y="2125"/>
                <a:ext cx="4" cy="4"/>
              </a:xfrm>
              <a:custGeom>
                <a:avLst/>
                <a:gdLst>
                  <a:gd name="T0" fmla="*/ 3 w 3"/>
                  <a:gd name="T1" fmla="*/ 1 h 3"/>
                  <a:gd name="T2" fmla="*/ 0 w 3"/>
                  <a:gd name="T3" fmla="*/ 1 h 3"/>
                  <a:gd name="T4" fmla="*/ 3 w 3"/>
                  <a:gd name="T5" fmla="*/ 1 h 3"/>
                  <a:gd name="T6" fmla="*/ 0 60000 65536"/>
                  <a:gd name="T7" fmla="*/ 0 60000 65536"/>
                  <a:gd name="T8" fmla="*/ 0 60000 65536"/>
                </a:gdLst>
                <a:ahLst/>
                <a:cxnLst>
                  <a:cxn ang="T6">
                    <a:pos x="T0" y="T1"/>
                  </a:cxn>
                  <a:cxn ang="T7">
                    <a:pos x="T2" y="T3"/>
                  </a:cxn>
                  <a:cxn ang="T8">
                    <a:pos x="T4" y="T5"/>
                  </a:cxn>
                </a:cxnLst>
                <a:rect l="0" t="0" r="r" b="b"/>
                <a:pathLst>
                  <a:path w="3" h="3">
                    <a:moveTo>
                      <a:pt x="2" y="1"/>
                    </a:moveTo>
                    <a:cubicBezTo>
                      <a:pt x="2" y="0"/>
                      <a:pt x="1" y="0"/>
                      <a:pt x="0" y="1"/>
                    </a:cubicBezTo>
                    <a:cubicBezTo>
                      <a:pt x="1" y="3"/>
                      <a:pt x="3" y="3"/>
                      <a:pt x="2" y="1"/>
                    </a:cubicBezTo>
                  </a:path>
                </a:pathLst>
              </a:custGeom>
              <a:solidFill>
                <a:srgbClr val="B3B3B3"/>
              </a:solidFill>
              <a:ln w="3175">
                <a:solidFill>
                  <a:schemeClr val="tx1"/>
                </a:solidFill>
                <a:round/>
                <a:headEnd/>
                <a:tailEnd/>
              </a:ln>
            </p:spPr>
            <p:txBody>
              <a:bodyPr/>
              <a:lstStyle/>
              <a:p>
                <a:endParaRPr lang="en-GB" sz="2400" dirty="0"/>
              </a:p>
            </p:txBody>
          </p:sp>
          <p:sp>
            <p:nvSpPr>
              <p:cNvPr id="1829" name="Freeform 3858"/>
              <p:cNvSpPr>
                <a:spLocks/>
              </p:cNvSpPr>
              <p:nvPr/>
            </p:nvSpPr>
            <p:spPr bwMode="auto">
              <a:xfrm>
                <a:off x="4443" y="2149"/>
                <a:ext cx="4" cy="3"/>
              </a:xfrm>
              <a:custGeom>
                <a:avLst/>
                <a:gdLst>
                  <a:gd name="T0" fmla="*/ 0 w 3"/>
                  <a:gd name="T1" fmla="*/ 1 h 3"/>
                  <a:gd name="T2" fmla="*/ 1 w 3"/>
                  <a:gd name="T3" fmla="*/ 3 h 3"/>
                  <a:gd name="T4" fmla="*/ 4 w 3"/>
                  <a:gd name="T5" fmla="*/ 2 h 3"/>
                  <a:gd name="T6" fmla="*/ 0 w 3"/>
                  <a:gd name="T7" fmla="*/ 0 h 3"/>
                  <a:gd name="T8" fmla="*/ 0 w 3"/>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3">
                    <a:moveTo>
                      <a:pt x="0" y="1"/>
                    </a:moveTo>
                    <a:cubicBezTo>
                      <a:pt x="0" y="2"/>
                      <a:pt x="0" y="2"/>
                      <a:pt x="1" y="3"/>
                    </a:cubicBezTo>
                    <a:cubicBezTo>
                      <a:pt x="1" y="2"/>
                      <a:pt x="2" y="2"/>
                      <a:pt x="3" y="2"/>
                    </a:cubicBezTo>
                    <a:cubicBezTo>
                      <a:pt x="2" y="1"/>
                      <a:pt x="1" y="1"/>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830" name="Freeform 3859"/>
              <p:cNvSpPr>
                <a:spLocks/>
              </p:cNvSpPr>
              <p:nvPr/>
            </p:nvSpPr>
            <p:spPr bwMode="auto">
              <a:xfrm>
                <a:off x="4445" y="2145"/>
                <a:ext cx="3" cy="2"/>
              </a:xfrm>
              <a:custGeom>
                <a:avLst/>
                <a:gdLst>
                  <a:gd name="T0" fmla="*/ 2 w 2"/>
                  <a:gd name="T1" fmla="*/ 0 h 2"/>
                  <a:gd name="T2" fmla="*/ 2 w 2"/>
                  <a:gd name="T3" fmla="*/ 0 h 2"/>
                  <a:gd name="T4" fmla="*/ 3 w 2"/>
                  <a:gd name="T5" fmla="*/ 2 h 2"/>
                  <a:gd name="T6" fmla="*/ 2 w 2"/>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0"/>
                    </a:moveTo>
                    <a:cubicBezTo>
                      <a:pt x="1" y="0"/>
                      <a:pt x="1" y="0"/>
                      <a:pt x="1" y="0"/>
                    </a:cubicBezTo>
                    <a:cubicBezTo>
                      <a:pt x="1" y="1"/>
                      <a:pt x="0" y="2"/>
                      <a:pt x="2" y="2"/>
                    </a:cubicBezTo>
                    <a:cubicBezTo>
                      <a:pt x="1"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1831" name="Freeform 3860"/>
              <p:cNvSpPr>
                <a:spLocks/>
              </p:cNvSpPr>
              <p:nvPr/>
            </p:nvSpPr>
            <p:spPr bwMode="auto">
              <a:xfrm>
                <a:off x="4449" y="2141"/>
                <a:ext cx="2" cy="2"/>
              </a:xfrm>
              <a:custGeom>
                <a:avLst/>
                <a:gdLst>
                  <a:gd name="T0" fmla="*/ 2 w 1"/>
                  <a:gd name="T1" fmla="*/ 0 h 2"/>
                  <a:gd name="T2" fmla="*/ 2 w 1"/>
                  <a:gd name="T3" fmla="*/ 0 h 2"/>
                  <a:gd name="T4" fmla="*/ 0 w 1"/>
                  <a:gd name="T5" fmla="*/ 2 h 2"/>
                  <a:gd name="T6" fmla="*/ 2 w 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1" y="0"/>
                    </a:moveTo>
                    <a:cubicBezTo>
                      <a:pt x="1" y="0"/>
                      <a:pt x="1" y="0"/>
                      <a:pt x="1" y="0"/>
                    </a:cubicBezTo>
                    <a:cubicBezTo>
                      <a:pt x="0" y="0"/>
                      <a:pt x="0" y="1"/>
                      <a:pt x="0" y="2"/>
                    </a:cubicBezTo>
                    <a:cubicBezTo>
                      <a:pt x="1" y="2"/>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1832" name="Freeform 3861"/>
              <p:cNvSpPr>
                <a:spLocks/>
              </p:cNvSpPr>
              <p:nvPr/>
            </p:nvSpPr>
            <p:spPr bwMode="auto">
              <a:xfrm>
                <a:off x="4449" y="2133"/>
                <a:ext cx="3" cy="1"/>
              </a:xfrm>
              <a:custGeom>
                <a:avLst/>
                <a:gdLst>
                  <a:gd name="T0" fmla="*/ 2 w 2"/>
                  <a:gd name="T1" fmla="*/ 0 h 1"/>
                  <a:gd name="T2" fmla="*/ 0 w 2"/>
                  <a:gd name="T3" fmla="*/ 0 h 1"/>
                  <a:gd name="T4" fmla="*/ 3 w 2"/>
                  <a:gd name="T5" fmla="*/ 1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0" y="0"/>
                      <a:pt x="0" y="0"/>
                      <a:pt x="0" y="0"/>
                    </a:cubicBezTo>
                    <a:cubicBezTo>
                      <a:pt x="1" y="1"/>
                      <a:pt x="1" y="1"/>
                      <a:pt x="2"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833" name="Freeform 3862"/>
              <p:cNvSpPr>
                <a:spLocks/>
              </p:cNvSpPr>
              <p:nvPr/>
            </p:nvSpPr>
            <p:spPr bwMode="auto">
              <a:xfrm>
                <a:off x="4451" y="2130"/>
                <a:ext cx="37" cy="48"/>
              </a:xfrm>
              <a:custGeom>
                <a:avLst/>
                <a:gdLst>
                  <a:gd name="T0" fmla="*/ 4 w 28"/>
                  <a:gd name="T1" fmla="*/ 11 h 36"/>
                  <a:gd name="T2" fmla="*/ 1 w 28"/>
                  <a:gd name="T3" fmla="*/ 11 h 36"/>
                  <a:gd name="T4" fmla="*/ 3 w 28"/>
                  <a:gd name="T5" fmla="*/ 13 h 36"/>
                  <a:gd name="T6" fmla="*/ 7 w 28"/>
                  <a:gd name="T7" fmla="*/ 16 h 36"/>
                  <a:gd name="T8" fmla="*/ 9 w 28"/>
                  <a:gd name="T9" fmla="*/ 19 h 36"/>
                  <a:gd name="T10" fmla="*/ 7 w 28"/>
                  <a:gd name="T11" fmla="*/ 19 h 36"/>
                  <a:gd name="T12" fmla="*/ 5 w 28"/>
                  <a:gd name="T13" fmla="*/ 16 h 36"/>
                  <a:gd name="T14" fmla="*/ 8 w 28"/>
                  <a:gd name="T15" fmla="*/ 21 h 36"/>
                  <a:gd name="T16" fmla="*/ 12 w 28"/>
                  <a:gd name="T17" fmla="*/ 20 h 36"/>
                  <a:gd name="T18" fmla="*/ 13 w 28"/>
                  <a:gd name="T19" fmla="*/ 21 h 36"/>
                  <a:gd name="T20" fmla="*/ 11 w 28"/>
                  <a:gd name="T21" fmla="*/ 19 h 36"/>
                  <a:gd name="T22" fmla="*/ 9 w 28"/>
                  <a:gd name="T23" fmla="*/ 13 h 36"/>
                  <a:gd name="T24" fmla="*/ 17 w 28"/>
                  <a:gd name="T25" fmla="*/ 19 h 36"/>
                  <a:gd name="T26" fmla="*/ 19 w 28"/>
                  <a:gd name="T27" fmla="*/ 28 h 36"/>
                  <a:gd name="T28" fmla="*/ 17 w 28"/>
                  <a:gd name="T29" fmla="*/ 32 h 36"/>
                  <a:gd name="T30" fmla="*/ 19 w 28"/>
                  <a:gd name="T31" fmla="*/ 36 h 36"/>
                  <a:gd name="T32" fmla="*/ 20 w 28"/>
                  <a:gd name="T33" fmla="*/ 41 h 36"/>
                  <a:gd name="T34" fmla="*/ 24 w 28"/>
                  <a:gd name="T35" fmla="*/ 44 h 36"/>
                  <a:gd name="T36" fmla="*/ 26 w 28"/>
                  <a:gd name="T37" fmla="*/ 45 h 36"/>
                  <a:gd name="T38" fmla="*/ 26 w 28"/>
                  <a:gd name="T39" fmla="*/ 43 h 36"/>
                  <a:gd name="T40" fmla="*/ 25 w 28"/>
                  <a:gd name="T41" fmla="*/ 37 h 36"/>
                  <a:gd name="T42" fmla="*/ 25 w 28"/>
                  <a:gd name="T43" fmla="*/ 37 h 36"/>
                  <a:gd name="T44" fmla="*/ 28 w 28"/>
                  <a:gd name="T45" fmla="*/ 43 h 36"/>
                  <a:gd name="T46" fmla="*/ 29 w 28"/>
                  <a:gd name="T47" fmla="*/ 48 h 36"/>
                  <a:gd name="T48" fmla="*/ 33 w 28"/>
                  <a:gd name="T49" fmla="*/ 44 h 36"/>
                  <a:gd name="T50" fmla="*/ 36 w 28"/>
                  <a:gd name="T51" fmla="*/ 41 h 36"/>
                  <a:gd name="T52" fmla="*/ 34 w 28"/>
                  <a:gd name="T53" fmla="*/ 27 h 36"/>
                  <a:gd name="T54" fmla="*/ 33 w 28"/>
                  <a:gd name="T55" fmla="*/ 23 h 36"/>
                  <a:gd name="T56" fmla="*/ 34 w 28"/>
                  <a:gd name="T57" fmla="*/ 16 h 36"/>
                  <a:gd name="T58" fmla="*/ 34 w 28"/>
                  <a:gd name="T59" fmla="*/ 15 h 36"/>
                  <a:gd name="T60" fmla="*/ 32 w 28"/>
                  <a:gd name="T61" fmla="*/ 13 h 36"/>
                  <a:gd name="T62" fmla="*/ 26 w 28"/>
                  <a:gd name="T63" fmla="*/ 11 h 36"/>
                  <a:gd name="T64" fmla="*/ 26 w 28"/>
                  <a:gd name="T65" fmla="*/ 5 h 36"/>
                  <a:gd name="T66" fmla="*/ 17 w 28"/>
                  <a:gd name="T67" fmla="*/ 4 h 36"/>
                  <a:gd name="T68" fmla="*/ 13 w 28"/>
                  <a:gd name="T69" fmla="*/ 1 h 36"/>
                  <a:gd name="T70" fmla="*/ 9 w 28"/>
                  <a:gd name="T71" fmla="*/ 7 h 36"/>
                  <a:gd name="T72" fmla="*/ 5 w 28"/>
                  <a:gd name="T73" fmla="*/ 9 h 36"/>
                  <a:gd name="T74" fmla="*/ 4 w 28"/>
                  <a:gd name="T75" fmla="*/ 11 h 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8" h="36">
                    <a:moveTo>
                      <a:pt x="3" y="8"/>
                    </a:moveTo>
                    <a:cubicBezTo>
                      <a:pt x="3" y="8"/>
                      <a:pt x="1" y="8"/>
                      <a:pt x="1" y="8"/>
                    </a:cubicBezTo>
                    <a:cubicBezTo>
                      <a:pt x="0" y="8"/>
                      <a:pt x="2" y="10"/>
                      <a:pt x="2" y="10"/>
                    </a:cubicBezTo>
                    <a:cubicBezTo>
                      <a:pt x="3" y="11"/>
                      <a:pt x="4" y="11"/>
                      <a:pt x="5" y="12"/>
                    </a:cubicBezTo>
                    <a:cubicBezTo>
                      <a:pt x="6" y="12"/>
                      <a:pt x="6" y="13"/>
                      <a:pt x="7" y="14"/>
                    </a:cubicBezTo>
                    <a:cubicBezTo>
                      <a:pt x="7" y="14"/>
                      <a:pt x="6" y="14"/>
                      <a:pt x="5" y="14"/>
                    </a:cubicBezTo>
                    <a:cubicBezTo>
                      <a:pt x="4" y="13"/>
                      <a:pt x="4" y="12"/>
                      <a:pt x="4" y="12"/>
                    </a:cubicBezTo>
                    <a:cubicBezTo>
                      <a:pt x="2" y="13"/>
                      <a:pt x="6" y="15"/>
                      <a:pt x="6" y="16"/>
                    </a:cubicBezTo>
                    <a:cubicBezTo>
                      <a:pt x="6" y="16"/>
                      <a:pt x="9" y="14"/>
                      <a:pt x="9" y="15"/>
                    </a:cubicBezTo>
                    <a:cubicBezTo>
                      <a:pt x="10" y="16"/>
                      <a:pt x="9" y="17"/>
                      <a:pt x="10" y="16"/>
                    </a:cubicBezTo>
                    <a:cubicBezTo>
                      <a:pt x="12" y="16"/>
                      <a:pt x="11" y="12"/>
                      <a:pt x="8" y="14"/>
                    </a:cubicBezTo>
                    <a:cubicBezTo>
                      <a:pt x="9" y="12"/>
                      <a:pt x="8" y="11"/>
                      <a:pt x="7" y="10"/>
                    </a:cubicBezTo>
                    <a:cubicBezTo>
                      <a:pt x="9" y="8"/>
                      <a:pt x="12" y="13"/>
                      <a:pt x="13" y="14"/>
                    </a:cubicBezTo>
                    <a:cubicBezTo>
                      <a:pt x="14" y="16"/>
                      <a:pt x="15" y="19"/>
                      <a:pt x="14" y="21"/>
                    </a:cubicBezTo>
                    <a:cubicBezTo>
                      <a:pt x="13" y="23"/>
                      <a:pt x="12" y="22"/>
                      <a:pt x="13" y="24"/>
                    </a:cubicBezTo>
                    <a:cubicBezTo>
                      <a:pt x="13" y="25"/>
                      <a:pt x="14" y="26"/>
                      <a:pt x="14" y="27"/>
                    </a:cubicBezTo>
                    <a:cubicBezTo>
                      <a:pt x="15" y="28"/>
                      <a:pt x="17" y="32"/>
                      <a:pt x="15" y="31"/>
                    </a:cubicBezTo>
                    <a:cubicBezTo>
                      <a:pt x="16" y="32"/>
                      <a:pt x="16" y="33"/>
                      <a:pt x="18" y="33"/>
                    </a:cubicBezTo>
                    <a:cubicBezTo>
                      <a:pt x="19" y="33"/>
                      <a:pt x="19" y="34"/>
                      <a:pt x="20" y="34"/>
                    </a:cubicBezTo>
                    <a:cubicBezTo>
                      <a:pt x="21" y="34"/>
                      <a:pt x="20" y="33"/>
                      <a:pt x="20" y="32"/>
                    </a:cubicBezTo>
                    <a:cubicBezTo>
                      <a:pt x="19" y="32"/>
                      <a:pt x="18" y="29"/>
                      <a:pt x="19" y="28"/>
                    </a:cubicBezTo>
                    <a:cubicBezTo>
                      <a:pt x="20" y="26"/>
                      <a:pt x="22" y="29"/>
                      <a:pt x="19" y="28"/>
                    </a:cubicBezTo>
                    <a:cubicBezTo>
                      <a:pt x="20" y="30"/>
                      <a:pt x="21" y="30"/>
                      <a:pt x="21" y="32"/>
                    </a:cubicBezTo>
                    <a:cubicBezTo>
                      <a:pt x="22" y="33"/>
                      <a:pt x="22" y="34"/>
                      <a:pt x="22" y="36"/>
                    </a:cubicBezTo>
                    <a:cubicBezTo>
                      <a:pt x="23" y="35"/>
                      <a:pt x="24" y="34"/>
                      <a:pt x="25" y="33"/>
                    </a:cubicBezTo>
                    <a:cubicBezTo>
                      <a:pt x="22" y="31"/>
                      <a:pt x="24" y="30"/>
                      <a:pt x="27" y="31"/>
                    </a:cubicBezTo>
                    <a:cubicBezTo>
                      <a:pt x="28" y="28"/>
                      <a:pt x="25" y="24"/>
                      <a:pt x="26" y="20"/>
                    </a:cubicBezTo>
                    <a:cubicBezTo>
                      <a:pt x="26" y="20"/>
                      <a:pt x="25" y="17"/>
                      <a:pt x="25" y="17"/>
                    </a:cubicBezTo>
                    <a:cubicBezTo>
                      <a:pt x="26" y="15"/>
                      <a:pt x="28" y="13"/>
                      <a:pt x="26" y="12"/>
                    </a:cubicBezTo>
                    <a:cubicBezTo>
                      <a:pt x="26" y="11"/>
                      <a:pt x="26" y="11"/>
                      <a:pt x="26" y="11"/>
                    </a:cubicBezTo>
                    <a:cubicBezTo>
                      <a:pt x="25" y="11"/>
                      <a:pt x="25" y="10"/>
                      <a:pt x="24" y="10"/>
                    </a:cubicBezTo>
                    <a:cubicBezTo>
                      <a:pt x="23" y="9"/>
                      <a:pt x="21" y="9"/>
                      <a:pt x="20" y="8"/>
                    </a:cubicBezTo>
                    <a:cubicBezTo>
                      <a:pt x="22" y="7"/>
                      <a:pt x="22" y="5"/>
                      <a:pt x="20" y="4"/>
                    </a:cubicBezTo>
                    <a:cubicBezTo>
                      <a:pt x="18" y="3"/>
                      <a:pt x="16" y="7"/>
                      <a:pt x="13" y="3"/>
                    </a:cubicBezTo>
                    <a:cubicBezTo>
                      <a:pt x="12" y="1"/>
                      <a:pt x="13" y="0"/>
                      <a:pt x="10" y="1"/>
                    </a:cubicBezTo>
                    <a:cubicBezTo>
                      <a:pt x="9" y="1"/>
                      <a:pt x="6" y="2"/>
                      <a:pt x="7" y="5"/>
                    </a:cubicBezTo>
                    <a:cubicBezTo>
                      <a:pt x="5" y="5"/>
                      <a:pt x="6" y="5"/>
                      <a:pt x="4" y="7"/>
                    </a:cubicBezTo>
                    <a:cubicBezTo>
                      <a:pt x="3" y="4"/>
                      <a:pt x="3" y="7"/>
                      <a:pt x="3" y="8"/>
                    </a:cubicBezTo>
                  </a:path>
                </a:pathLst>
              </a:custGeom>
              <a:solidFill>
                <a:srgbClr val="B3B3B3"/>
              </a:solidFill>
              <a:ln w="3175">
                <a:solidFill>
                  <a:schemeClr val="tx1"/>
                </a:solidFill>
                <a:round/>
                <a:headEnd/>
                <a:tailEnd/>
              </a:ln>
            </p:spPr>
            <p:txBody>
              <a:bodyPr/>
              <a:lstStyle/>
              <a:p>
                <a:endParaRPr lang="en-GB" sz="2400" dirty="0"/>
              </a:p>
            </p:txBody>
          </p:sp>
          <p:sp>
            <p:nvSpPr>
              <p:cNvPr id="1834" name="Freeform 3863"/>
              <p:cNvSpPr>
                <a:spLocks/>
              </p:cNvSpPr>
              <p:nvPr/>
            </p:nvSpPr>
            <p:spPr bwMode="auto">
              <a:xfrm>
                <a:off x="4461" y="2151"/>
                <a:ext cx="8" cy="8"/>
              </a:xfrm>
              <a:custGeom>
                <a:avLst/>
                <a:gdLst>
                  <a:gd name="T0" fmla="*/ 1 w 6"/>
                  <a:gd name="T1" fmla="*/ 4 h 6"/>
                  <a:gd name="T2" fmla="*/ 3 w 6"/>
                  <a:gd name="T3" fmla="*/ 8 h 6"/>
                  <a:gd name="T4" fmla="*/ 1 w 6"/>
                  <a:gd name="T5" fmla="*/ 4 h 6"/>
                  <a:gd name="T6" fmla="*/ 0 60000 65536"/>
                  <a:gd name="T7" fmla="*/ 0 60000 65536"/>
                  <a:gd name="T8" fmla="*/ 0 60000 65536"/>
                </a:gdLst>
                <a:ahLst/>
                <a:cxnLst>
                  <a:cxn ang="T6">
                    <a:pos x="T0" y="T1"/>
                  </a:cxn>
                  <a:cxn ang="T7">
                    <a:pos x="T2" y="T3"/>
                  </a:cxn>
                  <a:cxn ang="T8">
                    <a:pos x="T4" y="T5"/>
                  </a:cxn>
                </a:cxnLst>
                <a:rect l="0" t="0" r="r" b="b"/>
                <a:pathLst>
                  <a:path w="6" h="6">
                    <a:moveTo>
                      <a:pt x="1" y="3"/>
                    </a:moveTo>
                    <a:cubicBezTo>
                      <a:pt x="1" y="4"/>
                      <a:pt x="2" y="5"/>
                      <a:pt x="2" y="6"/>
                    </a:cubicBezTo>
                    <a:cubicBezTo>
                      <a:pt x="6" y="3"/>
                      <a:pt x="0" y="0"/>
                      <a:pt x="1" y="3"/>
                    </a:cubicBezTo>
                  </a:path>
                </a:pathLst>
              </a:custGeom>
              <a:solidFill>
                <a:srgbClr val="B3B3B3"/>
              </a:solidFill>
              <a:ln w="3175">
                <a:solidFill>
                  <a:schemeClr val="tx1"/>
                </a:solidFill>
                <a:round/>
                <a:headEnd/>
                <a:tailEnd/>
              </a:ln>
            </p:spPr>
            <p:txBody>
              <a:bodyPr/>
              <a:lstStyle/>
              <a:p>
                <a:endParaRPr lang="en-GB" sz="2400" dirty="0"/>
              </a:p>
            </p:txBody>
          </p:sp>
          <p:sp>
            <p:nvSpPr>
              <p:cNvPr id="1835" name="Freeform 3864"/>
              <p:cNvSpPr>
                <a:spLocks/>
              </p:cNvSpPr>
              <p:nvPr/>
            </p:nvSpPr>
            <p:spPr bwMode="auto">
              <a:xfrm>
                <a:off x="4462" y="2166"/>
                <a:ext cx="2" cy="1"/>
              </a:xfrm>
              <a:custGeom>
                <a:avLst/>
                <a:gdLst>
                  <a:gd name="T0" fmla="*/ 0 w 1"/>
                  <a:gd name="T1" fmla="*/ 1 h 1"/>
                  <a:gd name="T2" fmla="*/ 0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1"/>
                      <a:pt x="1" y="1"/>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836" name="Freeform 3865"/>
              <p:cNvSpPr>
                <a:spLocks/>
              </p:cNvSpPr>
              <p:nvPr/>
            </p:nvSpPr>
            <p:spPr bwMode="auto">
              <a:xfrm>
                <a:off x="4462" y="2010"/>
                <a:ext cx="123" cy="129"/>
              </a:xfrm>
              <a:custGeom>
                <a:avLst/>
                <a:gdLst>
                  <a:gd name="T0" fmla="*/ 9 w 93"/>
                  <a:gd name="T1" fmla="*/ 120 h 98"/>
                  <a:gd name="T2" fmla="*/ 20 w 93"/>
                  <a:gd name="T3" fmla="*/ 115 h 98"/>
                  <a:gd name="T4" fmla="*/ 29 w 93"/>
                  <a:gd name="T5" fmla="*/ 113 h 98"/>
                  <a:gd name="T6" fmla="*/ 30 w 93"/>
                  <a:gd name="T7" fmla="*/ 113 h 98"/>
                  <a:gd name="T8" fmla="*/ 37 w 93"/>
                  <a:gd name="T9" fmla="*/ 112 h 98"/>
                  <a:gd name="T10" fmla="*/ 46 w 93"/>
                  <a:gd name="T11" fmla="*/ 108 h 98"/>
                  <a:gd name="T12" fmla="*/ 58 w 93"/>
                  <a:gd name="T13" fmla="*/ 109 h 98"/>
                  <a:gd name="T14" fmla="*/ 58 w 93"/>
                  <a:gd name="T15" fmla="*/ 120 h 98"/>
                  <a:gd name="T16" fmla="*/ 66 w 93"/>
                  <a:gd name="T17" fmla="*/ 126 h 98"/>
                  <a:gd name="T18" fmla="*/ 73 w 93"/>
                  <a:gd name="T19" fmla="*/ 121 h 98"/>
                  <a:gd name="T20" fmla="*/ 81 w 93"/>
                  <a:gd name="T21" fmla="*/ 115 h 98"/>
                  <a:gd name="T22" fmla="*/ 73 w 93"/>
                  <a:gd name="T23" fmla="*/ 105 h 98"/>
                  <a:gd name="T24" fmla="*/ 78 w 93"/>
                  <a:gd name="T25" fmla="*/ 108 h 98"/>
                  <a:gd name="T26" fmla="*/ 83 w 93"/>
                  <a:gd name="T27" fmla="*/ 108 h 98"/>
                  <a:gd name="T28" fmla="*/ 95 w 93"/>
                  <a:gd name="T29" fmla="*/ 111 h 98"/>
                  <a:gd name="T30" fmla="*/ 101 w 93"/>
                  <a:gd name="T31" fmla="*/ 104 h 98"/>
                  <a:gd name="T32" fmla="*/ 106 w 93"/>
                  <a:gd name="T33" fmla="*/ 105 h 98"/>
                  <a:gd name="T34" fmla="*/ 111 w 93"/>
                  <a:gd name="T35" fmla="*/ 101 h 98"/>
                  <a:gd name="T36" fmla="*/ 112 w 93"/>
                  <a:gd name="T37" fmla="*/ 97 h 98"/>
                  <a:gd name="T38" fmla="*/ 119 w 93"/>
                  <a:gd name="T39" fmla="*/ 100 h 98"/>
                  <a:gd name="T40" fmla="*/ 123 w 93"/>
                  <a:gd name="T41" fmla="*/ 92 h 98"/>
                  <a:gd name="T42" fmla="*/ 112 w 93"/>
                  <a:gd name="T43" fmla="*/ 75 h 98"/>
                  <a:gd name="T44" fmla="*/ 114 w 93"/>
                  <a:gd name="T45" fmla="*/ 71 h 98"/>
                  <a:gd name="T46" fmla="*/ 111 w 93"/>
                  <a:gd name="T47" fmla="*/ 53 h 98"/>
                  <a:gd name="T48" fmla="*/ 108 w 93"/>
                  <a:gd name="T49" fmla="*/ 36 h 98"/>
                  <a:gd name="T50" fmla="*/ 103 w 93"/>
                  <a:gd name="T51" fmla="*/ 26 h 98"/>
                  <a:gd name="T52" fmla="*/ 91 w 93"/>
                  <a:gd name="T53" fmla="*/ 16 h 98"/>
                  <a:gd name="T54" fmla="*/ 77 w 93"/>
                  <a:gd name="T55" fmla="*/ 3 h 98"/>
                  <a:gd name="T56" fmla="*/ 85 w 93"/>
                  <a:gd name="T57" fmla="*/ 12 h 98"/>
                  <a:gd name="T58" fmla="*/ 81 w 93"/>
                  <a:gd name="T59" fmla="*/ 12 h 98"/>
                  <a:gd name="T60" fmla="*/ 71 w 93"/>
                  <a:gd name="T61" fmla="*/ 5 h 98"/>
                  <a:gd name="T62" fmla="*/ 71 w 93"/>
                  <a:gd name="T63" fmla="*/ 16 h 98"/>
                  <a:gd name="T64" fmla="*/ 74 w 93"/>
                  <a:gd name="T65" fmla="*/ 25 h 98"/>
                  <a:gd name="T66" fmla="*/ 82 w 93"/>
                  <a:gd name="T67" fmla="*/ 30 h 98"/>
                  <a:gd name="T68" fmla="*/ 83 w 93"/>
                  <a:gd name="T69" fmla="*/ 57 h 98"/>
                  <a:gd name="T70" fmla="*/ 70 w 93"/>
                  <a:gd name="T71" fmla="*/ 72 h 98"/>
                  <a:gd name="T72" fmla="*/ 62 w 93"/>
                  <a:gd name="T73" fmla="*/ 71 h 98"/>
                  <a:gd name="T74" fmla="*/ 63 w 93"/>
                  <a:gd name="T75" fmla="*/ 65 h 98"/>
                  <a:gd name="T76" fmla="*/ 61 w 93"/>
                  <a:gd name="T77" fmla="*/ 78 h 98"/>
                  <a:gd name="T78" fmla="*/ 60 w 93"/>
                  <a:gd name="T79" fmla="*/ 93 h 98"/>
                  <a:gd name="T80" fmla="*/ 52 w 93"/>
                  <a:gd name="T81" fmla="*/ 96 h 98"/>
                  <a:gd name="T82" fmla="*/ 48 w 93"/>
                  <a:gd name="T83" fmla="*/ 92 h 98"/>
                  <a:gd name="T84" fmla="*/ 38 w 93"/>
                  <a:gd name="T85" fmla="*/ 95 h 98"/>
                  <a:gd name="T86" fmla="*/ 26 w 93"/>
                  <a:gd name="T87" fmla="*/ 96 h 98"/>
                  <a:gd name="T88" fmla="*/ 16 w 93"/>
                  <a:gd name="T89" fmla="*/ 97 h 98"/>
                  <a:gd name="T90" fmla="*/ 0 w 93"/>
                  <a:gd name="T91" fmla="*/ 115 h 9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93" h="98">
                    <a:moveTo>
                      <a:pt x="2" y="92"/>
                    </a:moveTo>
                    <a:cubicBezTo>
                      <a:pt x="3" y="90"/>
                      <a:pt x="5" y="92"/>
                      <a:pt x="7" y="91"/>
                    </a:cubicBezTo>
                    <a:cubicBezTo>
                      <a:pt x="10" y="90"/>
                      <a:pt x="12" y="91"/>
                      <a:pt x="15" y="93"/>
                    </a:cubicBezTo>
                    <a:cubicBezTo>
                      <a:pt x="14" y="92"/>
                      <a:pt x="13" y="87"/>
                      <a:pt x="15" y="87"/>
                    </a:cubicBezTo>
                    <a:cubicBezTo>
                      <a:pt x="16" y="87"/>
                      <a:pt x="17" y="88"/>
                      <a:pt x="18" y="88"/>
                    </a:cubicBezTo>
                    <a:cubicBezTo>
                      <a:pt x="19" y="88"/>
                      <a:pt x="22" y="87"/>
                      <a:pt x="22" y="86"/>
                    </a:cubicBezTo>
                    <a:cubicBezTo>
                      <a:pt x="22" y="87"/>
                      <a:pt x="23" y="87"/>
                      <a:pt x="23" y="87"/>
                    </a:cubicBezTo>
                    <a:cubicBezTo>
                      <a:pt x="23" y="87"/>
                      <a:pt x="23" y="86"/>
                      <a:pt x="23" y="86"/>
                    </a:cubicBezTo>
                    <a:cubicBezTo>
                      <a:pt x="24" y="87"/>
                      <a:pt x="25" y="86"/>
                      <a:pt x="25" y="85"/>
                    </a:cubicBezTo>
                    <a:cubicBezTo>
                      <a:pt x="26" y="86"/>
                      <a:pt x="27" y="85"/>
                      <a:pt x="28" y="85"/>
                    </a:cubicBezTo>
                    <a:cubicBezTo>
                      <a:pt x="30" y="86"/>
                      <a:pt x="31" y="83"/>
                      <a:pt x="29" y="84"/>
                    </a:cubicBezTo>
                    <a:cubicBezTo>
                      <a:pt x="31" y="83"/>
                      <a:pt x="33" y="82"/>
                      <a:pt x="35" y="82"/>
                    </a:cubicBezTo>
                    <a:cubicBezTo>
                      <a:pt x="37" y="82"/>
                      <a:pt x="38" y="84"/>
                      <a:pt x="40" y="83"/>
                    </a:cubicBezTo>
                    <a:cubicBezTo>
                      <a:pt x="42" y="83"/>
                      <a:pt x="43" y="82"/>
                      <a:pt x="44" y="83"/>
                    </a:cubicBezTo>
                    <a:cubicBezTo>
                      <a:pt x="45" y="85"/>
                      <a:pt x="43" y="87"/>
                      <a:pt x="42" y="87"/>
                    </a:cubicBezTo>
                    <a:cubicBezTo>
                      <a:pt x="43" y="88"/>
                      <a:pt x="44" y="89"/>
                      <a:pt x="44" y="91"/>
                    </a:cubicBezTo>
                    <a:cubicBezTo>
                      <a:pt x="44" y="92"/>
                      <a:pt x="46" y="93"/>
                      <a:pt x="47" y="94"/>
                    </a:cubicBezTo>
                    <a:cubicBezTo>
                      <a:pt x="48" y="94"/>
                      <a:pt x="49" y="96"/>
                      <a:pt x="50" y="96"/>
                    </a:cubicBezTo>
                    <a:cubicBezTo>
                      <a:pt x="51" y="97"/>
                      <a:pt x="52" y="97"/>
                      <a:pt x="53" y="98"/>
                    </a:cubicBezTo>
                    <a:cubicBezTo>
                      <a:pt x="54" y="98"/>
                      <a:pt x="55" y="92"/>
                      <a:pt x="55" y="92"/>
                    </a:cubicBezTo>
                    <a:cubicBezTo>
                      <a:pt x="55" y="91"/>
                      <a:pt x="55" y="89"/>
                      <a:pt x="56" y="88"/>
                    </a:cubicBezTo>
                    <a:cubicBezTo>
                      <a:pt x="57" y="87"/>
                      <a:pt x="59" y="88"/>
                      <a:pt x="61" y="87"/>
                    </a:cubicBezTo>
                    <a:cubicBezTo>
                      <a:pt x="59" y="86"/>
                      <a:pt x="58" y="85"/>
                      <a:pt x="56" y="84"/>
                    </a:cubicBezTo>
                    <a:cubicBezTo>
                      <a:pt x="54" y="83"/>
                      <a:pt x="55" y="82"/>
                      <a:pt x="55" y="80"/>
                    </a:cubicBezTo>
                    <a:cubicBezTo>
                      <a:pt x="55" y="79"/>
                      <a:pt x="56" y="77"/>
                      <a:pt x="57" y="79"/>
                    </a:cubicBezTo>
                    <a:cubicBezTo>
                      <a:pt x="57" y="80"/>
                      <a:pt x="57" y="82"/>
                      <a:pt x="59" y="82"/>
                    </a:cubicBezTo>
                    <a:cubicBezTo>
                      <a:pt x="58" y="81"/>
                      <a:pt x="58" y="81"/>
                      <a:pt x="58" y="80"/>
                    </a:cubicBezTo>
                    <a:cubicBezTo>
                      <a:pt x="59" y="83"/>
                      <a:pt x="62" y="80"/>
                      <a:pt x="63" y="82"/>
                    </a:cubicBezTo>
                    <a:cubicBezTo>
                      <a:pt x="62" y="83"/>
                      <a:pt x="61" y="83"/>
                      <a:pt x="61" y="84"/>
                    </a:cubicBezTo>
                    <a:cubicBezTo>
                      <a:pt x="65" y="82"/>
                      <a:pt x="69" y="83"/>
                      <a:pt x="72" y="84"/>
                    </a:cubicBezTo>
                    <a:cubicBezTo>
                      <a:pt x="70" y="82"/>
                      <a:pt x="74" y="75"/>
                      <a:pt x="77" y="79"/>
                    </a:cubicBezTo>
                    <a:cubicBezTo>
                      <a:pt x="76" y="79"/>
                      <a:pt x="76" y="79"/>
                      <a:pt x="76" y="79"/>
                    </a:cubicBezTo>
                    <a:cubicBezTo>
                      <a:pt x="76" y="80"/>
                      <a:pt x="76" y="83"/>
                      <a:pt x="78" y="83"/>
                    </a:cubicBezTo>
                    <a:cubicBezTo>
                      <a:pt x="80" y="84"/>
                      <a:pt x="80" y="81"/>
                      <a:pt x="80" y="80"/>
                    </a:cubicBezTo>
                    <a:cubicBezTo>
                      <a:pt x="80" y="79"/>
                      <a:pt x="78" y="78"/>
                      <a:pt x="78" y="77"/>
                    </a:cubicBezTo>
                    <a:cubicBezTo>
                      <a:pt x="78" y="74"/>
                      <a:pt x="83" y="76"/>
                      <a:pt x="84" y="77"/>
                    </a:cubicBezTo>
                    <a:cubicBezTo>
                      <a:pt x="84" y="76"/>
                      <a:pt x="80" y="73"/>
                      <a:pt x="83" y="73"/>
                    </a:cubicBezTo>
                    <a:cubicBezTo>
                      <a:pt x="81" y="71"/>
                      <a:pt x="87" y="70"/>
                      <a:pt x="85" y="74"/>
                    </a:cubicBezTo>
                    <a:cubicBezTo>
                      <a:pt x="85" y="74"/>
                      <a:pt x="85" y="80"/>
                      <a:pt x="86" y="80"/>
                    </a:cubicBezTo>
                    <a:cubicBezTo>
                      <a:pt x="87" y="80"/>
                      <a:pt x="90" y="77"/>
                      <a:pt x="90" y="76"/>
                    </a:cubicBezTo>
                    <a:cubicBezTo>
                      <a:pt x="91" y="75"/>
                      <a:pt x="90" y="74"/>
                      <a:pt x="90" y="73"/>
                    </a:cubicBezTo>
                    <a:cubicBezTo>
                      <a:pt x="90" y="71"/>
                      <a:pt x="91" y="71"/>
                      <a:pt x="93" y="70"/>
                    </a:cubicBezTo>
                    <a:cubicBezTo>
                      <a:pt x="89" y="68"/>
                      <a:pt x="87" y="65"/>
                      <a:pt x="86" y="61"/>
                    </a:cubicBezTo>
                    <a:cubicBezTo>
                      <a:pt x="86" y="60"/>
                      <a:pt x="85" y="58"/>
                      <a:pt x="85" y="57"/>
                    </a:cubicBezTo>
                    <a:cubicBezTo>
                      <a:pt x="85" y="56"/>
                      <a:pt x="86" y="56"/>
                      <a:pt x="86" y="56"/>
                    </a:cubicBezTo>
                    <a:cubicBezTo>
                      <a:pt x="87" y="55"/>
                      <a:pt x="86" y="55"/>
                      <a:pt x="86" y="54"/>
                    </a:cubicBezTo>
                    <a:cubicBezTo>
                      <a:pt x="86" y="50"/>
                      <a:pt x="83" y="47"/>
                      <a:pt x="81" y="44"/>
                    </a:cubicBezTo>
                    <a:cubicBezTo>
                      <a:pt x="78" y="40"/>
                      <a:pt x="80" y="37"/>
                      <a:pt x="84" y="40"/>
                    </a:cubicBezTo>
                    <a:cubicBezTo>
                      <a:pt x="83" y="38"/>
                      <a:pt x="80" y="31"/>
                      <a:pt x="83" y="30"/>
                    </a:cubicBezTo>
                    <a:cubicBezTo>
                      <a:pt x="82" y="29"/>
                      <a:pt x="83" y="28"/>
                      <a:pt x="82" y="27"/>
                    </a:cubicBezTo>
                    <a:cubicBezTo>
                      <a:pt x="81" y="26"/>
                      <a:pt x="81" y="25"/>
                      <a:pt x="81" y="24"/>
                    </a:cubicBezTo>
                    <a:cubicBezTo>
                      <a:pt x="80" y="23"/>
                      <a:pt x="79" y="21"/>
                      <a:pt x="78" y="20"/>
                    </a:cubicBezTo>
                    <a:cubicBezTo>
                      <a:pt x="78" y="19"/>
                      <a:pt x="77" y="19"/>
                      <a:pt x="76" y="17"/>
                    </a:cubicBezTo>
                    <a:cubicBezTo>
                      <a:pt x="75" y="15"/>
                      <a:pt x="71" y="14"/>
                      <a:pt x="69" y="12"/>
                    </a:cubicBezTo>
                    <a:cubicBezTo>
                      <a:pt x="67" y="10"/>
                      <a:pt x="65" y="6"/>
                      <a:pt x="64" y="3"/>
                    </a:cubicBezTo>
                    <a:cubicBezTo>
                      <a:pt x="62" y="4"/>
                      <a:pt x="59" y="0"/>
                      <a:pt x="58" y="2"/>
                    </a:cubicBezTo>
                    <a:cubicBezTo>
                      <a:pt x="56" y="4"/>
                      <a:pt x="61" y="7"/>
                      <a:pt x="62" y="4"/>
                    </a:cubicBezTo>
                    <a:cubicBezTo>
                      <a:pt x="63" y="5"/>
                      <a:pt x="65" y="7"/>
                      <a:pt x="64" y="9"/>
                    </a:cubicBezTo>
                    <a:cubicBezTo>
                      <a:pt x="63" y="8"/>
                      <a:pt x="62" y="8"/>
                      <a:pt x="61" y="7"/>
                    </a:cubicBezTo>
                    <a:cubicBezTo>
                      <a:pt x="61" y="8"/>
                      <a:pt x="61" y="9"/>
                      <a:pt x="61" y="9"/>
                    </a:cubicBezTo>
                    <a:cubicBezTo>
                      <a:pt x="59" y="9"/>
                      <a:pt x="59" y="7"/>
                      <a:pt x="58" y="6"/>
                    </a:cubicBezTo>
                    <a:cubicBezTo>
                      <a:pt x="57" y="5"/>
                      <a:pt x="55" y="5"/>
                      <a:pt x="54" y="4"/>
                    </a:cubicBezTo>
                    <a:cubicBezTo>
                      <a:pt x="54" y="6"/>
                      <a:pt x="57" y="9"/>
                      <a:pt x="56" y="10"/>
                    </a:cubicBezTo>
                    <a:cubicBezTo>
                      <a:pt x="55" y="10"/>
                      <a:pt x="53" y="11"/>
                      <a:pt x="54" y="12"/>
                    </a:cubicBezTo>
                    <a:cubicBezTo>
                      <a:pt x="55" y="13"/>
                      <a:pt x="57" y="15"/>
                      <a:pt x="57" y="16"/>
                    </a:cubicBezTo>
                    <a:cubicBezTo>
                      <a:pt x="58" y="18"/>
                      <a:pt x="58" y="21"/>
                      <a:pt x="56" y="19"/>
                    </a:cubicBezTo>
                    <a:cubicBezTo>
                      <a:pt x="56" y="21"/>
                      <a:pt x="57" y="20"/>
                      <a:pt x="58" y="20"/>
                    </a:cubicBezTo>
                    <a:cubicBezTo>
                      <a:pt x="60" y="20"/>
                      <a:pt x="61" y="22"/>
                      <a:pt x="62" y="23"/>
                    </a:cubicBezTo>
                    <a:cubicBezTo>
                      <a:pt x="63" y="26"/>
                      <a:pt x="64" y="31"/>
                      <a:pt x="63" y="35"/>
                    </a:cubicBezTo>
                    <a:cubicBezTo>
                      <a:pt x="63" y="37"/>
                      <a:pt x="66" y="42"/>
                      <a:pt x="63" y="43"/>
                    </a:cubicBezTo>
                    <a:cubicBezTo>
                      <a:pt x="60" y="45"/>
                      <a:pt x="61" y="48"/>
                      <a:pt x="60" y="51"/>
                    </a:cubicBezTo>
                    <a:cubicBezTo>
                      <a:pt x="58" y="54"/>
                      <a:pt x="55" y="54"/>
                      <a:pt x="53" y="55"/>
                    </a:cubicBezTo>
                    <a:cubicBezTo>
                      <a:pt x="52" y="56"/>
                      <a:pt x="50" y="60"/>
                      <a:pt x="48" y="57"/>
                    </a:cubicBezTo>
                    <a:cubicBezTo>
                      <a:pt x="48" y="56"/>
                      <a:pt x="48" y="55"/>
                      <a:pt x="47" y="54"/>
                    </a:cubicBezTo>
                    <a:cubicBezTo>
                      <a:pt x="46" y="54"/>
                      <a:pt x="45" y="53"/>
                      <a:pt x="46" y="53"/>
                    </a:cubicBezTo>
                    <a:cubicBezTo>
                      <a:pt x="48" y="53"/>
                      <a:pt x="47" y="50"/>
                      <a:pt x="48" y="49"/>
                    </a:cubicBezTo>
                    <a:cubicBezTo>
                      <a:pt x="46" y="48"/>
                      <a:pt x="43" y="50"/>
                      <a:pt x="43" y="51"/>
                    </a:cubicBezTo>
                    <a:cubicBezTo>
                      <a:pt x="42" y="54"/>
                      <a:pt x="46" y="56"/>
                      <a:pt x="46" y="59"/>
                    </a:cubicBezTo>
                    <a:cubicBezTo>
                      <a:pt x="45" y="61"/>
                      <a:pt x="44" y="62"/>
                      <a:pt x="43" y="64"/>
                    </a:cubicBezTo>
                    <a:cubicBezTo>
                      <a:pt x="41" y="67"/>
                      <a:pt x="45" y="69"/>
                      <a:pt x="45" y="71"/>
                    </a:cubicBezTo>
                    <a:cubicBezTo>
                      <a:pt x="43" y="70"/>
                      <a:pt x="45" y="72"/>
                      <a:pt x="43" y="72"/>
                    </a:cubicBezTo>
                    <a:cubicBezTo>
                      <a:pt x="44" y="75"/>
                      <a:pt x="37" y="71"/>
                      <a:pt x="39" y="73"/>
                    </a:cubicBezTo>
                    <a:cubicBezTo>
                      <a:pt x="39" y="73"/>
                      <a:pt x="37" y="73"/>
                      <a:pt x="37" y="72"/>
                    </a:cubicBezTo>
                    <a:cubicBezTo>
                      <a:pt x="37" y="71"/>
                      <a:pt x="38" y="70"/>
                      <a:pt x="36" y="70"/>
                    </a:cubicBezTo>
                    <a:cubicBezTo>
                      <a:pt x="35" y="70"/>
                      <a:pt x="35" y="71"/>
                      <a:pt x="34" y="71"/>
                    </a:cubicBezTo>
                    <a:cubicBezTo>
                      <a:pt x="32" y="71"/>
                      <a:pt x="30" y="71"/>
                      <a:pt x="29" y="72"/>
                    </a:cubicBezTo>
                    <a:cubicBezTo>
                      <a:pt x="27" y="72"/>
                      <a:pt x="26" y="73"/>
                      <a:pt x="25" y="73"/>
                    </a:cubicBezTo>
                    <a:cubicBezTo>
                      <a:pt x="24" y="73"/>
                      <a:pt x="21" y="72"/>
                      <a:pt x="20" y="73"/>
                    </a:cubicBezTo>
                    <a:cubicBezTo>
                      <a:pt x="19" y="74"/>
                      <a:pt x="19" y="73"/>
                      <a:pt x="17" y="72"/>
                    </a:cubicBezTo>
                    <a:cubicBezTo>
                      <a:pt x="16" y="72"/>
                      <a:pt x="14" y="73"/>
                      <a:pt x="12" y="74"/>
                    </a:cubicBezTo>
                    <a:cubicBezTo>
                      <a:pt x="15" y="76"/>
                      <a:pt x="6" y="83"/>
                      <a:pt x="5" y="85"/>
                    </a:cubicBezTo>
                    <a:cubicBezTo>
                      <a:pt x="4" y="87"/>
                      <a:pt x="0" y="85"/>
                      <a:pt x="0" y="87"/>
                    </a:cubicBezTo>
                    <a:cubicBezTo>
                      <a:pt x="0" y="89"/>
                      <a:pt x="2" y="90"/>
                      <a:pt x="2" y="92"/>
                    </a:cubicBezTo>
                  </a:path>
                </a:pathLst>
              </a:custGeom>
              <a:solidFill>
                <a:srgbClr val="B3B3B3"/>
              </a:solidFill>
              <a:ln w="3175">
                <a:solidFill>
                  <a:schemeClr val="tx1"/>
                </a:solidFill>
                <a:round/>
                <a:headEnd/>
                <a:tailEnd/>
              </a:ln>
            </p:spPr>
            <p:txBody>
              <a:bodyPr/>
              <a:lstStyle/>
              <a:p>
                <a:endParaRPr lang="en-GB" sz="2400" dirty="0"/>
              </a:p>
            </p:txBody>
          </p:sp>
          <p:sp>
            <p:nvSpPr>
              <p:cNvPr id="1837" name="Freeform 3866"/>
              <p:cNvSpPr>
                <a:spLocks/>
              </p:cNvSpPr>
              <p:nvPr/>
            </p:nvSpPr>
            <p:spPr bwMode="auto">
              <a:xfrm>
                <a:off x="4465" y="2152"/>
                <a:ext cx="3" cy="4"/>
              </a:xfrm>
              <a:custGeom>
                <a:avLst/>
                <a:gdLst>
                  <a:gd name="T0" fmla="*/ 0 w 2"/>
                  <a:gd name="T1" fmla="*/ 1 h 3"/>
                  <a:gd name="T2" fmla="*/ 3 w 2"/>
                  <a:gd name="T3" fmla="*/ 1 h 3"/>
                  <a:gd name="T4" fmla="*/ 0 w 2"/>
                  <a:gd name="T5" fmla="*/ 1 h 3"/>
                  <a:gd name="T6" fmla="*/ 0 60000 65536"/>
                  <a:gd name="T7" fmla="*/ 0 60000 65536"/>
                  <a:gd name="T8" fmla="*/ 0 60000 65536"/>
                </a:gdLst>
                <a:ahLst/>
                <a:cxnLst>
                  <a:cxn ang="T6">
                    <a:pos x="T0" y="T1"/>
                  </a:cxn>
                  <a:cxn ang="T7">
                    <a:pos x="T2" y="T3"/>
                  </a:cxn>
                  <a:cxn ang="T8">
                    <a:pos x="T4" y="T5"/>
                  </a:cxn>
                </a:cxnLst>
                <a:rect l="0" t="0" r="r" b="b"/>
                <a:pathLst>
                  <a:path w="2" h="3">
                    <a:moveTo>
                      <a:pt x="0" y="1"/>
                    </a:moveTo>
                    <a:cubicBezTo>
                      <a:pt x="0" y="3"/>
                      <a:pt x="2" y="2"/>
                      <a:pt x="2" y="1"/>
                    </a:cubicBezTo>
                    <a:cubicBezTo>
                      <a:pt x="1" y="0"/>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1838" name="Freeform 3867"/>
              <p:cNvSpPr>
                <a:spLocks/>
              </p:cNvSpPr>
              <p:nvPr/>
            </p:nvSpPr>
            <p:spPr bwMode="auto">
              <a:xfrm>
                <a:off x="4478" y="2096"/>
                <a:ext cx="2" cy="2"/>
              </a:xfrm>
              <a:custGeom>
                <a:avLst/>
                <a:gdLst>
                  <a:gd name="T0" fmla="*/ 2 w 1"/>
                  <a:gd name="T1" fmla="*/ 0 h 2"/>
                  <a:gd name="T2" fmla="*/ 2 w 1"/>
                  <a:gd name="T3" fmla="*/ 2 h 2"/>
                  <a:gd name="T4" fmla="*/ 2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0"/>
                      <a:pt x="0" y="1"/>
                      <a:pt x="1" y="2"/>
                    </a:cubicBezTo>
                    <a:cubicBezTo>
                      <a:pt x="1"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1839" name="Freeform 3868"/>
              <p:cNvSpPr>
                <a:spLocks/>
              </p:cNvSpPr>
              <p:nvPr/>
            </p:nvSpPr>
            <p:spPr bwMode="auto">
              <a:xfrm>
                <a:off x="4478" y="2187"/>
                <a:ext cx="6" cy="2"/>
              </a:xfrm>
              <a:custGeom>
                <a:avLst/>
                <a:gdLst>
                  <a:gd name="T0" fmla="*/ 2 w 4"/>
                  <a:gd name="T1" fmla="*/ 0 h 2"/>
                  <a:gd name="T2" fmla="*/ 3 w 4"/>
                  <a:gd name="T3" fmla="*/ 2 h 2"/>
                  <a:gd name="T4" fmla="*/ 2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1" y="0"/>
                    </a:moveTo>
                    <a:cubicBezTo>
                      <a:pt x="0" y="0"/>
                      <a:pt x="1" y="2"/>
                      <a:pt x="2" y="2"/>
                    </a:cubicBezTo>
                    <a:cubicBezTo>
                      <a:pt x="4" y="2"/>
                      <a:pt x="3" y="0"/>
                      <a:pt x="1" y="0"/>
                    </a:cubicBezTo>
                  </a:path>
                </a:pathLst>
              </a:custGeom>
              <a:solidFill>
                <a:srgbClr val="B3B3B3"/>
              </a:solidFill>
              <a:ln w="3175">
                <a:solidFill>
                  <a:schemeClr val="tx1"/>
                </a:solidFill>
                <a:round/>
                <a:headEnd/>
                <a:tailEnd/>
              </a:ln>
            </p:spPr>
            <p:txBody>
              <a:bodyPr/>
              <a:lstStyle/>
              <a:p>
                <a:endParaRPr lang="en-GB" sz="2400" dirty="0"/>
              </a:p>
            </p:txBody>
          </p:sp>
          <p:sp>
            <p:nvSpPr>
              <p:cNvPr id="1840" name="Freeform 3869"/>
              <p:cNvSpPr>
                <a:spLocks/>
              </p:cNvSpPr>
              <p:nvPr/>
            </p:nvSpPr>
            <p:spPr bwMode="auto">
              <a:xfrm>
                <a:off x="4480" y="2093"/>
                <a:ext cx="4" cy="3"/>
              </a:xfrm>
              <a:custGeom>
                <a:avLst/>
                <a:gdLst>
                  <a:gd name="T0" fmla="*/ 1 w 3"/>
                  <a:gd name="T1" fmla="*/ 0 h 2"/>
                  <a:gd name="T2" fmla="*/ 1 w 3"/>
                  <a:gd name="T3" fmla="*/ 3 h 2"/>
                  <a:gd name="T4" fmla="*/ 1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1" y="0"/>
                    </a:moveTo>
                    <a:cubicBezTo>
                      <a:pt x="0" y="0"/>
                      <a:pt x="0" y="2"/>
                      <a:pt x="1" y="2"/>
                    </a:cubicBezTo>
                    <a:cubicBezTo>
                      <a:pt x="3" y="2"/>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1841" name="Freeform 3870"/>
              <p:cNvSpPr>
                <a:spLocks/>
              </p:cNvSpPr>
              <p:nvPr/>
            </p:nvSpPr>
            <p:spPr bwMode="auto">
              <a:xfrm>
                <a:off x="4484" y="2130"/>
                <a:ext cx="2" cy="1"/>
              </a:xfrm>
              <a:custGeom>
                <a:avLst/>
                <a:gdLst>
                  <a:gd name="T0" fmla="*/ 2 w 2"/>
                  <a:gd name="T1" fmla="*/ 1 h 1"/>
                  <a:gd name="T2" fmla="*/ 0 w 2"/>
                  <a:gd name="T3" fmla="*/ 1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0"/>
                      <a:pt x="0" y="1"/>
                      <a:pt x="0" y="1"/>
                    </a:cubicBezTo>
                    <a:cubicBezTo>
                      <a:pt x="0"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1842" name="Freeform 3871"/>
              <p:cNvSpPr>
                <a:spLocks/>
              </p:cNvSpPr>
              <p:nvPr/>
            </p:nvSpPr>
            <p:spPr bwMode="auto">
              <a:xfrm>
                <a:off x="4482" y="2126"/>
                <a:ext cx="3" cy="1"/>
              </a:xfrm>
              <a:custGeom>
                <a:avLst/>
                <a:gdLst>
                  <a:gd name="T0" fmla="*/ 3 w 2"/>
                  <a:gd name="T1" fmla="*/ 0 h 1"/>
                  <a:gd name="T2" fmla="*/ 3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0" y="0"/>
                      <a:pt x="0" y="1"/>
                      <a:pt x="2" y="1"/>
                    </a:cubicBezTo>
                    <a:cubicBezTo>
                      <a:pt x="2" y="0"/>
                      <a:pt x="2" y="0"/>
                      <a:pt x="2" y="0"/>
                    </a:cubicBezTo>
                  </a:path>
                </a:pathLst>
              </a:custGeom>
              <a:solidFill>
                <a:srgbClr val="B3B3B3"/>
              </a:solidFill>
              <a:ln w="3175">
                <a:solidFill>
                  <a:schemeClr val="tx1"/>
                </a:solidFill>
                <a:round/>
                <a:headEnd/>
                <a:tailEnd/>
              </a:ln>
            </p:spPr>
            <p:txBody>
              <a:bodyPr/>
              <a:lstStyle/>
              <a:p>
                <a:endParaRPr lang="en-GB" sz="2400" dirty="0"/>
              </a:p>
            </p:txBody>
          </p:sp>
          <p:sp>
            <p:nvSpPr>
              <p:cNvPr id="1843" name="Freeform 3872"/>
              <p:cNvSpPr>
                <a:spLocks/>
              </p:cNvSpPr>
              <p:nvPr/>
            </p:nvSpPr>
            <p:spPr bwMode="auto">
              <a:xfrm>
                <a:off x="4484" y="2123"/>
                <a:ext cx="33" cy="27"/>
              </a:xfrm>
              <a:custGeom>
                <a:avLst/>
                <a:gdLst>
                  <a:gd name="T0" fmla="*/ 5 w 25"/>
                  <a:gd name="T1" fmla="*/ 12 h 20"/>
                  <a:gd name="T2" fmla="*/ 0 w 25"/>
                  <a:gd name="T3" fmla="*/ 18 h 20"/>
                  <a:gd name="T4" fmla="*/ 4 w 25"/>
                  <a:gd name="T5" fmla="*/ 15 h 20"/>
                  <a:gd name="T6" fmla="*/ 7 w 25"/>
                  <a:gd name="T7" fmla="*/ 19 h 20"/>
                  <a:gd name="T8" fmla="*/ 7 w 25"/>
                  <a:gd name="T9" fmla="*/ 20 h 20"/>
                  <a:gd name="T10" fmla="*/ 9 w 25"/>
                  <a:gd name="T11" fmla="*/ 24 h 20"/>
                  <a:gd name="T12" fmla="*/ 13 w 25"/>
                  <a:gd name="T13" fmla="*/ 27 h 20"/>
                  <a:gd name="T14" fmla="*/ 17 w 25"/>
                  <a:gd name="T15" fmla="*/ 27 h 20"/>
                  <a:gd name="T16" fmla="*/ 17 w 25"/>
                  <a:gd name="T17" fmla="*/ 18 h 20"/>
                  <a:gd name="T18" fmla="*/ 29 w 25"/>
                  <a:gd name="T19" fmla="*/ 19 h 20"/>
                  <a:gd name="T20" fmla="*/ 29 w 25"/>
                  <a:gd name="T21" fmla="*/ 14 h 20"/>
                  <a:gd name="T22" fmla="*/ 32 w 25"/>
                  <a:gd name="T23" fmla="*/ 9 h 20"/>
                  <a:gd name="T24" fmla="*/ 29 w 25"/>
                  <a:gd name="T25" fmla="*/ 3 h 20"/>
                  <a:gd name="T26" fmla="*/ 21 w 25"/>
                  <a:gd name="T27" fmla="*/ 1 h 20"/>
                  <a:gd name="T28" fmla="*/ 16 w 25"/>
                  <a:gd name="T29" fmla="*/ 3 h 20"/>
                  <a:gd name="T30" fmla="*/ 15 w 25"/>
                  <a:gd name="T31" fmla="*/ 7 h 20"/>
                  <a:gd name="T32" fmla="*/ 7 w 25"/>
                  <a:gd name="T33" fmla="*/ 5 h 20"/>
                  <a:gd name="T34" fmla="*/ 5 w 25"/>
                  <a:gd name="T35" fmla="*/ 12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5" h="20">
                    <a:moveTo>
                      <a:pt x="4" y="9"/>
                    </a:moveTo>
                    <a:cubicBezTo>
                      <a:pt x="3" y="11"/>
                      <a:pt x="1" y="11"/>
                      <a:pt x="0" y="13"/>
                    </a:cubicBezTo>
                    <a:cubicBezTo>
                      <a:pt x="1" y="13"/>
                      <a:pt x="2" y="12"/>
                      <a:pt x="3" y="11"/>
                    </a:cubicBezTo>
                    <a:cubicBezTo>
                      <a:pt x="3" y="12"/>
                      <a:pt x="4" y="14"/>
                      <a:pt x="5" y="14"/>
                    </a:cubicBezTo>
                    <a:cubicBezTo>
                      <a:pt x="6" y="13"/>
                      <a:pt x="6" y="14"/>
                      <a:pt x="5" y="15"/>
                    </a:cubicBezTo>
                    <a:cubicBezTo>
                      <a:pt x="6" y="15"/>
                      <a:pt x="6" y="18"/>
                      <a:pt x="7" y="18"/>
                    </a:cubicBezTo>
                    <a:cubicBezTo>
                      <a:pt x="9" y="18"/>
                      <a:pt x="9" y="19"/>
                      <a:pt x="10" y="20"/>
                    </a:cubicBezTo>
                    <a:cubicBezTo>
                      <a:pt x="11" y="20"/>
                      <a:pt x="12" y="19"/>
                      <a:pt x="13" y="20"/>
                    </a:cubicBezTo>
                    <a:cubicBezTo>
                      <a:pt x="11" y="19"/>
                      <a:pt x="12" y="15"/>
                      <a:pt x="13" y="13"/>
                    </a:cubicBezTo>
                    <a:cubicBezTo>
                      <a:pt x="15" y="9"/>
                      <a:pt x="19" y="12"/>
                      <a:pt x="22" y="14"/>
                    </a:cubicBezTo>
                    <a:cubicBezTo>
                      <a:pt x="22" y="13"/>
                      <a:pt x="22" y="12"/>
                      <a:pt x="22" y="10"/>
                    </a:cubicBezTo>
                    <a:cubicBezTo>
                      <a:pt x="23" y="9"/>
                      <a:pt x="24" y="8"/>
                      <a:pt x="24" y="7"/>
                    </a:cubicBezTo>
                    <a:cubicBezTo>
                      <a:pt x="25" y="6"/>
                      <a:pt x="22" y="4"/>
                      <a:pt x="22" y="2"/>
                    </a:cubicBezTo>
                    <a:cubicBezTo>
                      <a:pt x="20" y="3"/>
                      <a:pt x="18" y="1"/>
                      <a:pt x="16" y="1"/>
                    </a:cubicBezTo>
                    <a:cubicBezTo>
                      <a:pt x="14" y="0"/>
                      <a:pt x="13" y="3"/>
                      <a:pt x="12" y="2"/>
                    </a:cubicBezTo>
                    <a:cubicBezTo>
                      <a:pt x="13" y="4"/>
                      <a:pt x="13" y="5"/>
                      <a:pt x="11" y="5"/>
                    </a:cubicBezTo>
                    <a:cubicBezTo>
                      <a:pt x="8" y="6"/>
                      <a:pt x="8" y="4"/>
                      <a:pt x="5" y="4"/>
                    </a:cubicBezTo>
                    <a:cubicBezTo>
                      <a:pt x="5" y="5"/>
                      <a:pt x="5" y="9"/>
                      <a:pt x="4" y="9"/>
                    </a:cubicBezTo>
                  </a:path>
                </a:pathLst>
              </a:custGeom>
              <a:solidFill>
                <a:srgbClr val="B3B3B3"/>
              </a:solidFill>
              <a:ln w="3175">
                <a:solidFill>
                  <a:schemeClr val="tx1"/>
                </a:solidFill>
                <a:round/>
                <a:headEnd/>
                <a:tailEnd/>
              </a:ln>
            </p:spPr>
            <p:txBody>
              <a:bodyPr/>
              <a:lstStyle/>
              <a:p>
                <a:endParaRPr lang="en-GB" sz="2400" dirty="0"/>
              </a:p>
            </p:txBody>
          </p:sp>
          <p:sp>
            <p:nvSpPr>
              <p:cNvPr id="1844" name="Freeform 3873"/>
              <p:cNvSpPr>
                <a:spLocks/>
              </p:cNvSpPr>
              <p:nvPr/>
            </p:nvSpPr>
            <p:spPr bwMode="auto">
              <a:xfrm>
                <a:off x="4485" y="2127"/>
                <a:ext cx="1" cy="2"/>
              </a:xfrm>
              <a:custGeom>
                <a:avLst/>
                <a:gdLst>
                  <a:gd name="T0" fmla="*/ 1 w 1"/>
                  <a:gd name="T1" fmla="*/ 0 h 1"/>
                  <a:gd name="T2" fmla="*/ 1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1"/>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845" name="Freeform 3874"/>
              <p:cNvSpPr>
                <a:spLocks/>
              </p:cNvSpPr>
              <p:nvPr/>
            </p:nvSpPr>
            <p:spPr bwMode="auto">
              <a:xfrm>
                <a:off x="4484" y="2180"/>
                <a:ext cx="2" cy="8"/>
              </a:xfrm>
              <a:custGeom>
                <a:avLst/>
                <a:gdLst>
                  <a:gd name="T0" fmla="*/ 2 w 2"/>
                  <a:gd name="T1" fmla="*/ 0 h 6"/>
                  <a:gd name="T2" fmla="*/ 2 w 2"/>
                  <a:gd name="T3" fmla="*/ 7 h 6"/>
                  <a:gd name="T4" fmla="*/ 2 w 2"/>
                  <a:gd name="T5" fmla="*/ 0 h 6"/>
                  <a:gd name="T6" fmla="*/ 0 60000 65536"/>
                  <a:gd name="T7" fmla="*/ 0 60000 65536"/>
                  <a:gd name="T8" fmla="*/ 0 60000 65536"/>
                </a:gdLst>
                <a:ahLst/>
                <a:cxnLst>
                  <a:cxn ang="T6">
                    <a:pos x="T0" y="T1"/>
                  </a:cxn>
                  <a:cxn ang="T7">
                    <a:pos x="T2" y="T3"/>
                  </a:cxn>
                  <a:cxn ang="T8">
                    <a:pos x="T4" y="T5"/>
                  </a:cxn>
                </a:cxnLst>
                <a:rect l="0" t="0" r="r" b="b"/>
                <a:pathLst>
                  <a:path w="2" h="6">
                    <a:moveTo>
                      <a:pt x="2" y="0"/>
                    </a:moveTo>
                    <a:cubicBezTo>
                      <a:pt x="0" y="1"/>
                      <a:pt x="1" y="6"/>
                      <a:pt x="2" y="5"/>
                    </a:cubicBezTo>
                    <a:cubicBezTo>
                      <a:pt x="2" y="3"/>
                      <a:pt x="2" y="2"/>
                      <a:pt x="2" y="0"/>
                    </a:cubicBezTo>
                  </a:path>
                </a:pathLst>
              </a:custGeom>
              <a:solidFill>
                <a:srgbClr val="B3B3B3"/>
              </a:solidFill>
              <a:ln w="3175">
                <a:solidFill>
                  <a:schemeClr val="tx1"/>
                </a:solidFill>
                <a:round/>
                <a:headEnd/>
                <a:tailEnd/>
              </a:ln>
            </p:spPr>
            <p:txBody>
              <a:bodyPr/>
              <a:lstStyle/>
              <a:p>
                <a:endParaRPr lang="en-GB" sz="2400" dirty="0"/>
              </a:p>
            </p:txBody>
          </p:sp>
          <p:sp>
            <p:nvSpPr>
              <p:cNvPr id="1846" name="Freeform 3875"/>
              <p:cNvSpPr>
                <a:spLocks/>
              </p:cNvSpPr>
              <p:nvPr/>
            </p:nvSpPr>
            <p:spPr bwMode="auto">
              <a:xfrm>
                <a:off x="4490" y="2125"/>
                <a:ext cx="2" cy="1"/>
              </a:xfrm>
              <a:custGeom>
                <a:avLst/>
                <a:gdLst>
                  <a:gd name="T0" fmla="*/ 2 w 1"/>
                  <a:gd name="T1" fmla="*/ 0 h 1"/>
                  <a:gd name="T2" fmla="*/ 2 w 1"/>
                  <a:gd name="T3" fmla="*/ 1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1"/>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847" name="Freeform 3876"/>
              <p:cNvSpPr>
                <a:spLocks/>
              </p:cNvSpPr>
              <p:nvPr/>
            </p:nvSpPr>
            <p:spPr bwMode="auto">
              <a:xfrm>
                <a:off x="4501" y="1949"/>
                <a:ext cx="2" cy="3"/>
              </a:xfrm>
              <a:custGeom>
                <a:avLst/>
                <a:gdLst>
                  <a:gd name="T0" fmla="*/ 1 w 2"/>
                  <a:gd name="T1" fmla="*/ 0 h 2"/>
                  <a:gd name="T2" fmla="*/ 2 w 2"/>
                  <a:gd name="T3" fmla="*/ 3 h 2"/>
                  <a:gd name="T4" fmla="*/ 1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0" y="0"/>
                      <a:pt x="2" y="2"/>
                      <a:pt x="2" y="2"/>
                    </a:cubicBezTo>
                    <a:cubicBezTo>
                      <a:pt x="2" y="1"/>
                      <a:pt x="2" y="1"/>
                      <a:pt x="1" y="0"/>
                    </a:cubicBezTo>
                  </a:path>
                </a:pathLst>
              </a:custGeom>
              <a:solidFill>
                <a:srgbClr val="B3B3B3"/>
              </a:solidFill>
              <a:ln w="3175">
                <a:solidFill>
                  <a:schemeClr val="tx1"/>
                </a:solidFill>
                <a:round/>
                <a:headEnd/>
                <a:tailEnd/>
              </a:ln>
            </p:spPr>
            <p:txBody>
              <a:bodyPr/>
              <a:lstStyle/>
              <a:p>
                <a:endParaRPr lang="en-GB" sz="2400" dirty="0"/>
              </a:p>
            </p:txBody>
          </p:sp>
          <p:sp>
            <p:nvSpPr>
              <p:cNvPr id="1848" name="Freeform 3877"/>
              <p:cNvSpPr>
                <a:spLocks/>
              </p:cNvSpPr>
              <p:nvPr/>
            </p:nvSpPr>
            <p:spPr bwMode="auto">
              <a:xfrm>
                <a:off x="4505" y="2121"/>
                <a:ext cx="4" cy="2"/>
              </a:xfrm>
              <a:custGeom>
                <a:avLst/>
                <a:gdLst>
                  <a:gd name="T0" fmla="*/ 3 w 3"/>
                  <a:gd name="T1" fmla="*/ 1 h 2"/>
                  <a:gd name="T2" fmla="*/ 0 w 3"/>
                  <a:gd name="T3" fmla="*/ 1 h 2"/>
                  <a:gd name="T4" fmla="*/ 3 w 3"/>
                  <a:gd name="T5" fmla="*/ 1 h 2"/>
                  <a:gd name="T6" fmla="*/ 0 60000 65536"/>
                  <a:gd name="T7" fmla="*/ 0 60000 65536"/>
                  <a:gd name="T8" fmla="*/ 0 60000 65536"/>
                </a:gdLst>
                <a:ahLst/>
                <a:cxnLst>
                  <a:cxn ang="T6">
                    <a:pos x="T0" y="T1"/>
                  </a:cxn>
                  <a:cxn ang="T7">
                    <a:pos x="T2" y="T3"/>
                  </a:cxn>
                  <a:cxn ang="T8">
                    <a:pos x="T4" y="T5"/>
                  </a:cxn>
                </a:cxnLst>
                <a:rect l="0" t="0" r="r" b="b"/>
                <a:pathLst>
                  <a:path w="3" h="2">
                    <a:moveTo>
                      <a:pt x="2" y="1"/>
                    </a:moveTo>
                    <a:cubicBezTo>
                      <a:pt x="1" y="0"/>
                      <a:pt x="1" y="1"/>
                      <a:pt x="0" y="1"/>
                    </a:cubicBezTo>
                    <a:cubicBezTo>
                      <a:pt x="1" y="2"/>
                      <a:pt x="3" y="2"/>
                      <a:pt x="2" y="1"/>
                    </a:cubicBezTo>
                  </a:path>
                </a:pathLst>
              </a:custGeom>
              <a:solidFill>
                <a:srgbClr val="B3B3B3"/>
              </a:solidFill>
              <a:ln w="3175">
                <a:solidFill>
                  <a:schemeClr val="tx1"/>
                </a:solidFill>
                <a:round/>
                <a:headEnd/>
                <a:tailEnd/>
              </a:ln>
            </p:spPr>
            <p:txBody>
              <a:bodyPr/>
              <a:lstStyle/>
              <a:p>
                <a:endParaRPr lang="en-GB" sz="2400" dirty="0"/>
              </a:p>
            </p:txBody>
          </p:sp>
          <p:sp>
            <p:nvSpPr>
              <p:cNvPr id="1849" name="Freeform 3878"/>
              <p:cNvSpPr>
                <a:spLocks/>
              </p:cNvSpPr>
              <p:nvPr/>
            </p:nvSpPr>
            <p:spPr bwMode="auto">
              <a:xfrm>
                <a:off x="4506" y="1953"/>
                <a:ext cx="3" cy="3"/>
              </a:xfrm>
              <a:custGeom>
                <a:avLst/>
                <a:gdLst>
                  <a:gd name="T0" fmla="*/ 0 w 2"/>
                  <a:gd name="T1" fmla="*/ 0 h 2"/>
                  <a:gd name="T2" fmla="*/ 3 w 2"/>
                  <a:gd name="T3" fmla="*/ 2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0" y="1"/>
                      <a:pt x="1" y="2"/>
                      <a:pt x="2" y="1"/>
                    </a:cubicBezTo>
                    <a:cubicBezTo>
                      <a:pt x="2"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850" name="Freeform 3879"/>
              <p:cNvSpPr>
                <a:spLocks/>
              </p:cNvSpPr>
              <p:nvPr/>
            </p:nvSpPr>
            <p:spPr bwMode="auto">
              <a:xfrm>
                <a:off x="4510" y="1949"/>
                <a:ext cx="73" cy="65"/>
              </a:xfrm>
              <a:custGeom>
                <a:avLst/>
                <a:gdLst>
                  <a:gd name="T0" fmla="*/ 0 w 55"/>
                  <a:gd name="T1" fmla="*/ 0 h 49"/>
                  <a:gd name="T2" fmla="*/ 4 w 55"/>
                  <a:gd name="T3" fmla="*/ 7 h 49"/>
                  <a:gd name="T4" fmla="*/ 11 w 55"/>
                  <a:gd name="T5" fmla="*/ 15 h 49"/>
                  <a:gd name="T6" fmla="*/ 15 w 55"/>
                  <a:gd name="T7" fmla="*/ 23 h 49"/>
                  <a:gd name="T8" fmla="*/ 15 w 55"/>
                  <a:gd name="T9" fmla="*/ 29 h 49"/>
                  <a:gd name="T10" fmla="*/ 15 w 55"/>
                  <a:gd name="T11" fmla="*/ 36 h 49"/>
                  <a:gd name="T12" fmla="*/ 5 w 55"/>
                  <a:gd name="T13" fmla="*/ 33 h 49"/>
                  <a:gd name="T14" fmla="*/ 7 w 55"/>
                  <a:gd name="T15" fmla="*/ 37 h 49"/>
                  <a:gd name="T16" fmla="*/ 9 w 55"/>
                  <a:gd name="T17" fmla="*/ 41 h 49"/>
                  <a:gd name="T18" fmla="*/ 7 w 55"/>
                  <a:gd name="T19" fmla="*/ 48 h 49"/>
                  <a:gd name="T20" fmla="*/ 15 w 55"/>
                  <a:gd name="T21" fmla="*/ 54 h 49"/>
                  <a:gd name="T22" fmla="*/ 17 w 55"/>
                  <a:gd name="T23" fmla="*/ 62 h 49"/>
                  <a:gd name="T24" fmla="*/ 23 w 55"/>
                  <a:gd name="T25" fmla="*/ 62 h 49"/>
                  <a:gd name="T26" fmla="*/ 24 w 55"/>
                  <a:gd name="T27" fmla="*/ 58 h 49"/>
                  <a:gd name="T28" fmla="*/ 29 w 55"/>
                  <a:gd name="T29" fmla="*/ 57 h 49"/>
                  <a:gd name="T30" fmla="*/ 23 w 55"/>
                  <a:gd name="T31" fmla="*/ 54 h 49"/>
                  <a:gd name="T32" fmla="*/ 15 w 55"/>
                  <a:gd name="T33" fmla="*/ 50 h 49"/>
                  <a:gd name="T34" fmla="*/ 13 w 55"/>
                  <a:gd name="T35" fmla="*/ 46 h 49"/>
                  <a:gd name="T36" fmla="*/ 17 w 55"/>
                  <a:gd name="T37" fmla="*/ 46 h 49"/>
                  <a:gd name="T38" fmla="*/ 21 w 55"/>
                  <a:gd name="T39" fmla="*/ 49 h 49"/>
                  <a:gd name="T40" fmla="*/ 27 w 55"/>
                  <a:gd name="T41" fmla="*/ 45 h 49"/>
                  <a:gd name="T42" fmla="*/ 41 w 55"/>
                  <a:gd name="T43" fmla="*/ 50 h 49"/>
                  <a:gd name="T44" fmla="*/ 53 w 55"/>
                  <a:gd name="T45" fmla="*/ 54 h 49"/>
                  <a:gd name="T46" fmla="*/ 53 w 55"/>
                  <a:gd name="T47" fmla="*/ 52 h 49"/>
                  <a:gd name="T48" fmla="*/ 53 w 55"/>
                  <a:gd name="T49" fmla="*/ 45 h 49"/>
                  <a:gd name="T50" fmla="*/ 65 w 55"/>
                  <a:gd name="T51" fmla="*/ 40 h 49"/>
                  <a:gd name="T52" fmla="*/ 68 w 55"/>
                  <a:gd name="T53" fmla="*/ 37 h 49"/>
                  <a:gd name="T54" fmla="*/ 72 w 55"/>
                  <a:gd name="T55" fmla="*/ 36 h 49"/>
                  <a:gd name="T56" fmla="*/ 73 w 55"/>
                  <a:gd name="T57" fmla="*/ 34 h 49"/>
                  <a:gd name="T58" fmla="*/ 70 w 55"/>
                  <a:gd name="T59" fmla="*/ 34 h 49"/>
                  <a:gd name="T60" fmla="*/ 68 w 55"/>
                  <a:gd name="T61" fmla="*/ 33 h 49"/>
                  <a:gd name="T62" fmla="*/ 66 w 55"/>
                  <a:gd name="T63" fmla="*/ 31 h 49"/>
                  <a:gd name="T64" fmla="*/ 60 w 55"/>
                  <a:gd name="T65" fmla="*/ 25 h 49"/>
                  <a:gd name="T66" fmla="*/ 57 w 55"/>
                  <a:gd name="T67" fmla="*/ 19 h 49"/>
                  <a:gd name="T68" fmla="*/ 54 w 55"/>
                  <a:gd name="T69" fmla="*/ 24 h 49"/>
                  <a:gd name="T70" fmla="*/ 45 w 55"/>
                  <a:gd name="T71" fmla="*/ 23 h 49"/>
                  <a:gd name="T72" fmla="*/ 42 w 55"/>
                  <a:gd name="T73" fmla="*/ 21 h 49"/>
                  <a:gd name="T74" fmla="*/ 38 w 55"/>
                  <a:gd name="T75" fmla="*/ 20 h 49"/>
                  <a:gd name="T76" fmla="*/ 24 w 55"/>
                  <a:gd name="T77" fmla="*/ 13 h 49"/>
                  <a:gd name="T78" fmla="*/ 9 w 55"/>
                  <a:gd name="T79" fmla="*/ 4 h 49"/>
                  <a:gd name="T80" fmla="*/ 3 w 55"/>
                  <a:gd name="T81" fmla="*/ 0 h 49"/>
                  <a:gd name="T82" fmla="*/ 0 w 55"/>
                  <a:gd name="T83" fmla="*/ 0 h 4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5" h="49">
                    <a:moveTo>
                      <a:pt x="0" y="0"/>
                    </a:moveTo>
                    <a:cubicBezTo>
                      <a:pt x="1" y="2"/>
                      <a:pt x="1" y="4"/>
                      <a:pt x="3" y="5"/>
                    </a:cubicBezTo>
                    <a:cubicBezTo>
                      <a:pt x="4" y="6"/>
                      <a:pt x="7" y="8"/>
                      <a:pt x="8" y="11"/>
                    </a:cubicBezTo>
                    <a:cubicBezTo>
                      <a:pt x="9" y="13"/>
                      <a:pt x="10" y="15"/>
                      <a:pt x="11" y="17"/>
                    </a:cubicBezTo>
                    <a:cubicBezTo>
                      <a:pt x="12" y="19"/>
                      <a:pt x="9" y="20"/>
                      <a:pt x="11" y="22"/>
                    </a:cubicBezTo>
                    <a:cubicBezTo>
                      <a:pt x="12" y="24"/>
                      <a:pt x="16" y="28"/>
                      <a:pt x="11" y="27"/>
                    </a:cubicBezTo>
                    <a:cubicBezTo>
                      <a:pt x="9" y="27"/>
                      <a:pt x="6" y="25"/>
                      <a:pt x="4" y="25"/>
                    </a:cubicBezTo>
                    <a:cubicBezTo>
                      <a:pt x="3" y="25"/>
                      <a:pt x="4" y="27"/>
                      <a:pt x="5" y="28"/>
                    </a:cubicBezTo>
                    <a:cubicBezTo>
                      <a:pt x="6" y="29"/>
                      <a:pt x="7" y="29"/>
                      <a:pt x="7" y="31"/>
                    </a:cubicBezTo>
                    <a:cubicBezTo>
                      <a:pt x="7" y="34"/>
                      <a:pt x="3" y="32"/>
                      <a:pt x="5" y="36"/>
                    </a:cubicBezTo>
                    <a:cubicBezTo>
                      <a:pt x="6" y="39"/>
                      <a:pt x="9" y="39"/>
                      <a:pt x="11" y="41"/>
                    </a:cubicBezTo>
                    <a:cubicBezTo>
                      <a:pt x="12" y="43"/>
                      <a:pt x="11" y="45"/>
                      <a:pt x="13" y="47"/>
                    </a:cubicBezTo>
                    <a:cubicBezTo>
                      <a:pt x="14" y="49"/>
                      <a:pt x="15" y="48"/>
                      <a:pt x="17" y="47"/>
                    </a:cubicBezTo>
                    <a:cubicBezTo>
                      <a:pt x="15" y="46"/>
                      <a:pt x="17" y="44"/>
                      <a:pt x="18" y="44"/>
                    </a:cubicBezTo>
                    <a:cubicBezTo>
                      <a:pt x="18" y="44"/>
                      <a:pt x="23" y="45"/>
                      <a:pt x="22" y="43"/>
                    </a:cubicBezTo>
                    <a:cubicBezTo>
                      <a:pt x="21" y="42"/>
                      <a:pt x="18" y="41"/>
                      <a:pt x="17" y="41"/>
                    </a:cubicBezTo>
                    <a:cubicBezTo>
                      <a:pt x="15" y="39"/>
                      <a:pt x="13" y="40"/>
                      <a:pt x="11" y="38"/>
                    </a:cubicBezTo>
                    <a:cubicBezTo>
                      <a:pt x="10" y="38"/>
                      <a:pt x="9" y="36"/>
                      <a:pt x="10" y="35"/>
                    </a:cubicBezTo>
                    <a:cubicBezTo>
                      <a:pt x="10" y="34"/>
                      <a:pt x="12" y="35"/>
                      <a:pt x="13" y="35"/>
                    </a:cubicBezTo>
                    <a:cubicBezTo>
                      <a:pt x="14" y="36"/>
                      <a:pt x="15" y="37"/>
                      <a:pt x="16" y="37"/>
                    </a:cubicBezTo>
                    <a:cubicBezTo>
                      <a:pt x="17" y="38"/>
                      <a:pt x="19" y="35"/>
                      <a:pt x="20" y="34"/>
                    </a:cubicBezTo>
                    <a:cubicBezTo>
                      <a:pt x="23" y="32"/>
                      <a:pt x="28" y="37"/>
                      <a:pt x="31" y="38"/>
                    </a:cubicBezTo>
                    <a:cubicBezTo>
                      <a:pt x="33" y="39"/>
                      <a:pt x="38" y="42"/>
                      <a:pt x="40" y="41"/>
                    </a:cubicBezTo>
                    <a:cubicBezTo>
                      <a:pt x="42" y="41"/>
                      <a:pt x="41" y="40"/>
                      <a:pt x="40" y="39"/>
                    </a:cubicBezTo>
                    <a:cubicBezTo>
                      <a:pt x="39" y="37"/>
                      <a:pt x="39" y="36"/>
                      <a:pt x="40" y="34"/>
                    </a:cubicBezTo>
                    <a:cubicBezTo>
                      <a:pt x="42" y="29"/>
                      <a:pt x="44" y="29"/>
                      <a:pt x="49" y="30"/>
                    </a:cubicBezTo>
                    <a:cubicBezTo>
                      <a:pt x="47" y="28"/>
                      <a:pt x="53" y="31"/>
                      <a:pt x="51" y="28"/>
                    </a:cubicBezTo>
                    <a:cubicBezTo>
                      <a:pt x="52" y="28"/>
                      <a:pt x="53" y="27"/>
                      <a:pt x="54" y="27"/>
                    </a:cubicBezTo>
                    <a:cubicBezTo>
                      <a:pt x="54" y="27"/>
                      <a:pt x="54" y="26"/>
                      <a:pt x="55" y="26"/>
                    </a:cubicBezTo>
                    <a:cubicBezTo>
                      <a:pt x="54" y="24"/>
                      <a:pt x="54" y="26"/>
                      <a:pt x="53" y="26"/>
                    </a:cubicBezTo>
                    <a:cubicBezTo>
                      <a:pt x="52" y="27"/>
                      <a:pt x="51" y="26"/>
                      <a:pt x="51" y="25"/>
                    </a:cubicBezTo>
                    <a:cubicBezTo>
                      <a:pt x="51" y="25"/>
                      <a:pt x="47" y="22"/>
                      <a:pt x="50" y="23"/>
                    </a:cubicBezTo>
                    <a:cubicBezTo>
                      <a:pt x="48" y="22"/>
                      <a:pt x="46" y="21"/>
                      <a:pt x="45" y="19"/>
                    </a:cubicBezTo>
                    <a:cubicBezTo>
                      <a:pt x="45" y="17"/>
                      <a:pt x="45" y="14"/>
                      <a:pt x="43" y="14"/>
                    </a:cubicBezTo>
                    <a:cubicBezTo>
                      <a:pt x="43" y="15"/>
                      <a:pt x="43" y="18"/>
                      <a:pt x="41" y="18"/>
                    </a:cubicBezTo>
                    <a:cubicBezTo>
                      <a:pt x="39" y="19"/>
                      <a:pt x="35" y="16"/>
                      <a:pt x="34" y="17"/>
                    </a:cubicBezTo>
                    <a:cubicBezTo>
                      <a:pt x="34" y="16"/>
                      <a:pt x="33" y="16"/>
                      <a:pt x="32" y="16"/>
                    </a:cubicBezTo>
                    <a:cubicBezTo>
                      <a:pt x="30" y="16"/>
                      <a:pt x="30" y="15"/>
                      <a:pt x="29" y="15"/>
                    </a:cubicBezTo>
                    <a:cubicBezTo>
                      <a:pt x="25" y="14"/>
                      <a:pt x="22" y="12"/>
                      <a:pt x="18" y="10"/>
                    </a:cubicBezTo>
                    <a:cubicBezTo>
                      <a:pt x="14" y="8"/>
                      <a:pt x="11" y="5"/>
                      <a:pt x="7" y="3"/>
                    </a:cubicBezTo>
                    <a:cubicBezTo>
                      <a:pt x="6" y="2"/>
                      <a:pt x="4" y="0"/>
                      <a:pt x="2" y="0"/>
                    </a:cubicBezTo>
                    <a:cubicBezTo>
                      <a:pt x="1" y="0"/>
                      <a:pt x="1" y="1"/>
                      <a:pt x="0" y="0"/>
                    </a:cubicBezTo>
                  </a:path>
                </a:pathLst>
              </a:custGeom>
              <a:solidFill>
                <a:srgbClr val="B3B3B3"/>
              </a:solidFill>
              <a:ln w="3175">
                <a:solidFill>
                  <a:schemeClr val="tx1"/>
                </a:solidFill>
                <a:round/>
                <a:headEnd/>
                <a:tailEnd/>
              </a:ln>
            </p:spPr>
            <p:txBody>
              <a:bodyPr/>
              <a:lstStyle/>
              <a:p>
                <a:endParaRPr lang="en-GB" sz="2400" dirty="0"/>
              </a:p>
            </p:txBody>
          </p:sp>
          <p:sp>
            <p:nvSpPr>
              <p:cNvPr id="1851" name="Freeform 3880"/>
              <p:cNvSpPr>
                <a:spLocks/>
              </p:cNvSpPr>
              <p:nvPr/>
            </p:nvSpPr>
            <p:spPr bwMode="auto">
              <a:xfrm>
                <a:off x="4513" y="2121"/>
                <a:ext cx="4" cy="8"/>
              </a:xfrm>
              <a:custGeom>
                <a:avLst/>
                <a:gdLst>
                  <a:gd name="T0" fmla="*/ 3 w 3"/>
                  <a:gd name="T1" fmla="*/ 0 h 6"/>
                  <a:gd name="T2" fmla="*/ 1 w 3"/>
                  <a:gd name="T3" fmla="*/ 5 h 6"/>
                  <a:gd name="T4" fmla="*/ 3 w 3"/>
                  <a:gd name="T5" fmla="*/ 0 h 6"/>
                  <a:gd name="T6" fmla="*/ 0 60000 65536"/>
                  <a:gd name="T7" fmla="*/ 0 60000 65536"/>
                  <a:gd name="T8" fmla="*/ 0 60000 65536"/>
                </a:gdLst>
                <a:ahLst/>
                <a:cxnLst>
                  <a:cxn ang="T6">
                    <a:pos x="T0" y="T1"/>
                  </a:cxn>
                  <a:cxn ang="T7">
                    <a:pos x="T2" y="T3"/>
                  </a:cxn>
                  <a:cxn ang="T8">
                    <a:pos x="T4" y="T5"/>
                  </a:cxn>
                </a:cxnLst>
                <a:rect l="0" t="0" r="r" b="b"/>
                <a:pathLst>
                  <a:path w="3" h="6">
                    <a:moveTo>
                      <a:pt x="2" y="0"/>
                    </a:moveTo>
                    <a:cubicBezTo>
                      <a:pt x="1" y="0"/>
                      <a:pt x="0" y="3"/>
                      <a:pt x="1" y="4"/>
                    </a:cubicBezTo>
                    <a:cubicBezTo>
                      <a:pt x="3" y="6"/>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1852" name="Freeform 3881"/>
              <p:cNvSpPr>
                <a:spLocks/>
              </p:cNvSpPr>
              <p:nvPr/>
            </p:nvSpPr>
            <p:spPr bwMode="auto">
              <a:xfrm>
                <a:off x="4514" y="2001"/>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853" name="Freeform 3882"/>
              <p:cNvSpPr>
                <a:spLocks/>
              </p:cNvSpPr>
              <p:nvPr/>
            </p:nvSpPr>
            <p:spPr bwMode="auto">
              <a:xfrm>
                <a:off x="4531" y="2063"/>
                <a:ext cx="7" cy="6"/>
              </a:xfrm>
              <a:custGeom>
                <a:avLst/>
                <a:gdLst>
                  <a:gd name="T0" fmla="*/ 4 w 5"/>
                  <a:gd name="T1" fmla="*/ 0 h 5"/>
                  <a:gd name="T2" fmla="*/ 3 w 5"/>
                  <a:gd name="T3" fmla="*/ 4 h 5"/>
                  <a:gd name="T4" fmla="*/ 4 w 5"/>
                  <a:gd name="T5" fmla="*/ 6 h 5"/>
                  <a:gd name="T6" fmla="*/ 6 w 5"/>
                  <a:gd name="T7" fmla="*/ 2 h 5"/>
                  <a:gd name="T8" fmla="*/ 4 w 5"/>
                  <a:gd name="T9" fmla="*/ 2 h 5"/>
                  <a:gd name="T10" fmla="*/ 4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3" y="0"/>
                    </a:moveTo>
                    <a:cubicBezTo>
                      <a:pt x="2" y="0"/>
                      <a:pt x="0" y="2"/>
                      <a:pt x="2" y="3"/>
                    </a:cubicBezTo>
                    <a:cubicBezTo>
                      <a:pt x="3" y="3"/>
                      <a:pt x="3" y="4"/>
                      <a:pt x="3" y="5"/>
                    </a:cubicBezTo>
                    <a:cubicBezTo>
                      <a:pt x="4" y="5"/>
                      <a:pt x="5" y="4"/>
                      <a:pt x="4" y="2"/>
                    </a:cubicBezTo>
                    <a:cubicBezTo>
                      <a:pt x="4" y="2"/>
                      <a:pt x="4" y="2"/>
                      <a:pt x="3" y="2"/>
                    </a:cubicBezTo>
                    <a:cubicBezTo>
                      <a:pt x="3" y="2"/>
                      <a:pt x="3" y="0"/>
                      <a:pt x="3" y="0"/>
                    </a:cubicBezTo>
                  </a:path>
                </a:pathLst>
              </a:custGeom>
              <a:solidFill>
                <a:srgbClr val="B3B3B3"/>
              </a:solidFill>
              <a:ln w="3175">
                <a:solidFill>
                  <a:schemeClr val="tx1"/>
                </a:solidFill>
                <a:round/>
                <a:headEnd/>
                <a:tailEnd/>
              </a:ln>
            </p:spPr>
            <p:txBody>
              <a:bodyPr/>
              <a:lstStyle/>
              <a:p>
                <a:endParaRPr lang="en-GB" sz="2400" dirty="0"/>
              </a:p>
            </p:txBody>
          </p:sp>
          <p:sp>
            <p:nvSpPr>
              <p:cNvPr id="1854" name="Freeform 3883"/>
              <p:cNvSpPr>
                <a:spLocks/>
              </p:cNvSpPr>
              <p:nvPr/>
            </p:nvSpPr>
            <p:spPr bwMode="auto">
              <a:xfrm>
                <a:off x="4572" y="2117"/>
                <a:ext cx="1" cy="2"/>
              </a:xfrm>
              <a:custGeom>
                <a:avLst/>
                <a:gdLst>
                  <a:gd name="T0" fmla="*/ 0 w 1"/>
                  <a:gd name="T1" fmla="*/ 0 h 2"/>
                  <a:gd name="T2" fmla="*/ 1 w 1"/>
                  <a:gd name="T3" fmla="*/ 1 h 2"/>
                  <a:gd name="T4" fmla="*/ 0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0" y="0"/>
                    </a:moveTo>
                    <a:cubicBezTo>
                      <a:pt x="0" y="1"/>
                      <a:pt x="0" y="2"/>
                      <a:pt x="1"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855" name="Freeform 3884"/>
              <p:cNvSpPr>
                <a:spLocks/>
              </p:cNvSpPr>
              <p:nvPr/>
            </p:nvSpPr>
            <p:spPr bwMode="auto">
              <a:xfrm>
                <a:off x="4746" y="3465"/>
                <a:ext cx="8" cy="5"/>
              </a:xfrm>
              <a:custGeom>
                <a:avLst/>
                <a:gdLst>
                  <a:gd name="T0" fmla="*/ 8 w 6"/>
                  <a:gd name="T1" fmla="*/ 1 h 4"/>
                  <a:gd name="T2" fmla="*/ 0 w 6"/>
                  <a:gd name="T3" fmla="*/ 5 h 4"/>
                  <a:gd name="T4" fmla="*/ 4 w 6"/>
                  <a:gd name="T5" fmla="*/ 5 h 4"/>
                  <a:gd name="T6" fmla="*/ 8 w 6"/>
                  <a:gd name="T7" fmla="*/ 1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4">
                    <a:moveTo>
                      <a:pt x="6" y="1"/>
                    </a:moveTo>
                    <a:cubicBezTo>
                      <a:pt x="5" y="0"/>
                      <a:pt x="0" y="3"/>
                      <a:pt x="0" y="4"/>
                    </a:cubicBezTo>
                    <a:cubicBezTo>
                      <a:pt x="1" y="4"/>
                      <a:pt x="2" y="4"/>
                      <a:pt x="3" y="4"/>
                    </a:cubicBezTo>
                    <a:cubicBezTo>
                      <a:pt x="4" y="3"/>
                      <a:pt x="4" y="2"/>
                      <a:pt x="6" y="1"/>
                    </a:cubicBezTo>
                  </a:path>
                </a:pathLst>
              </a:custGeom>
              <a:solidFill>
                <a:srgbClr val="B3B3B3"/>
              </a:solidFill>
              <a:ln w="3175">
                <a:solidFill>
                  <a:schemeClr val="tx1"/>
                </a:solidFill>
                <a:round/>
                <a:headEnd/>
                <a:tailEnd/>
              </a:ln>
            </p:spPr>
            <p:txBody>
              <a:bodyPr/>
              <a:lstStyle/>
              <a:p>
                <a:endParaRPr lang="en-GB" sz="2400" dirty="0"/>
              </a:p>
            </p:txBody>
          </p:sp>
          <p:sp>
            <p:nvSpPr>
              <p:cNvPr id="1856" name="Freeform 3885"/>
              <p:cNvSpPr>
                <a:spLocks/>
              </p:cNvSpPr>
              <p:nvPr/>
            </p:nvSpPr>
            <p:spPr bwMode="auto">
              <a:xfrm>
                <a:off x="4812" y="3403"/>
                <a:ext cx="13" cy="12"/>
              </a:xfrm>
              <a:custGeom>
                <a:avLst/>
                <a:gdLst>
                  <a:gd name="T0" fmla="*/ 9 w 10"/>
                  <a:gd name="T1" fmla="*/ 7 h 9"/>
                  <a:gd name="T2" fmla="*/ 8 w 10"/>
                  <a:gd name="T3" fmla="*/ 4 h 9"/>
                  <a:gd name="T4" fmla="*/ 0 w 10"/>
                  <a:gd name="T5" fmla="*/ 12 h 9"/>
                  <a:gd name="T6" fmla="*/ 7 w 10"/>
                  <a:gd name="T7" fmla="*/ 11 h 9"/>
                  <a:gd name="T8" fmla="*/ 10 w 10"/>
                  <a:gd name="T9" fmla="*/ 9 h 9"/>
                  <a:gd name="T10" fmla="*/ 8 w 10"/>
                  <a:gd name="T11" fmla="*/ 8 h 9"/>
                  <a:gd name="T12" fmla="*/ 9 w 10"/>
                  <a:gd name="T13" fmla="*/ 7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 h="9">
                    <a:moveTo>
                      <a:pt x="7" y="5"/>
                    </a:moveTo>
                    <a:cubicBezTo>
                      <a:pt x="10" y="6"/>
                      <a:pt x="9" y="0"/>
                      <a:pt x="6" y="3"/>
                    </a:cubicBezTo>
                    <a:cubicBezTo>
                      <a:pt x="4" y="6"/>
                      <a:pt x="3" y="8"/>
                      <a:pt x="0" y="9"/>
                    </a:cubicBezTo>
                    <a:cubicBezTo>
                      <a:pt x="1" y="9"/>
                      <a:pt x="4" y="8"/>
                      <a:pt x="5" y="8"/>
                    </a:cubicBezTo>
                    <a:cubicBezTo>
                      <a:pt x="6" y="8"/>
                      <a:pt x="7" y="8"/>
                      <a:pt x="8" y="7"/>
                    </a:cubicBezTo>
                    <a:cubicBezTo>
                      <a:pt x="9" y="6"/>
                      <a:pt x="7" y="5"/>
                      <a:pt x="6" y="6"/>
                    </a:cubicBezTo>
                    <a:cubicBezTo>
                      <a:pt x="7" y="5"/>
                      <a:pt x="7" y="5"/>
                      <a:pt x="7" y="5"/>
                    </a:cubicBezTo>
                  </a:path>
                </a:pathLst>
              </a:custGeom>
              <a:solidFill>
                <a:srgbClr val="B3B3B3"/>
              </a:solidFill>
              <a:ln w="3175">
                <a:solidFill>
                  <a:schemeClr val="tx1"/>
                </a:solidFill>
                <a:round/>
                <a:headEnd/>
                <a:tailEnd/>
              </a:ln>
            </p:spPr>
            <p:txBody>
              <a:bodyPr/>
              <a:lstStyle/>
              <a:p>
                <a:endParaRPr lang="en-GB" sz="2400" dirty="0"/>
              </a:p>
            </p:txBody>
          </p:sp>
          <p:sp>
            <p:nvSpPr>
              <p:cNvPr id="1857" name="Freeform 3886"/>
              <p:cNvSpPr>
                <a:spLocks/>
              </p:cNvSpPr>
              <p:nvPr/>
            </p:nvSpPr>
            <p:spPr bwMode="auto">
              <a:xfrm>
                <a:off x="4813" y="3309"/>
                <a:ext cx="159" cy="98"/>
              </a:xfrm>
              <a:custGeom>
                <a:avLst/>
                <a:gdLst>
                  <a:gd name="T0" fmla="*/ 4 w 120"/>
                  <a:gd name="T1" fmla="*/ 85 h 74"/>
                  <a:gd name="T2" fmla="*/ 5 w 120"/>
                  <a:gd name="T3" fmla="*/ 86 h 74"/>
                  <a:gd name="T4" fmla="*/ 8 w 120"/>
                  <a:gd name="T5" fmla="*/ 90 h 74"/>
                  <a:gd name="T6" fmla="*/ 16 w 120"/>
                  <a:gd name="T7" fmla="*/ 93 h 74"/>
                  <a:gd name="T8" fmla="*/ 21 w 120"/>
                  <a:gd name="T9" fmla="*/ 95 h 74"/>
                  <a:gd name="T10" fmla="*/ 36 w 120"/>
                  <a:gd name="T11" fmla="*/ 94 h 74"/>
                  <a:gd name="T12" fmla="*/ 45 w 120"/>
                  <a:gd name="T13" fmla="*/ 89 h 74"/>
                  <a:gd name="T14" fmla="*/ 56 w 120"/>
                  <a:gd name="T15" fmla="*/ 83 h 74"/>
                  <a:gd name="T16" fmla="*/ 65 w 120"/>
                  <a:gd name="T17" fmla="*/ 74 h 74"/>
                  <a:gd name="T18" fmla="*/ 78 w 120"/>
                  <a:gd name="T19" fmla="*/ 64 h 74"/>
                  <a:gd name="T20" fmla="*/ 99 w 120"/>
                  <a:gd name="T21" fmla="*/ 54 h 74"/>
                  <a:gd name="T22" fmla="*/ 102 w 120"/>
                  <a:gd name="T23" fmla="*/ 53 h 74"/>
                  <a:gd name="T24" fmla="*/ 107 w 120"/>
                  <a:gd name="T25" fmla="*/ 49 h 74"/>
                  <a:gd name="T26" fmla="*/ 122 w 120"/>
                  <a:gd name="T27" fmla="*/ 38 h 74"/>
                  <a:gd name="T28" fmla="*/ 136 w 120"/>
                  <a:gd name="T29" fmla="*/ 29 h 74"/>
                  <a:gd name="T30" fmla="*/ 147 w 120"/>
                  <a:gd name="T31" fmla="*/ 21 h 74"/>
                  <a:gd name="T32" fmla="*/ 159 w 120"/>
                  <a:gd name="T33" fmla="*/ 11 h 74"/>
                  <a:gd name="T34" fmla="*/ 158 w 120"/>
                  <a:gd name="T35" fmla="*/ 8 h 74"/>
                  <a:gd name="T36" fmla="*/ 154 w 120"/>
                  <a:gd name="T37" fmla="*/ 12 h 74"/>
                  <a:gd name="T38" fmla="*/ 151 w 120"/>
                  <a:gd name="T39" fmla="*/ 9 h 74"/>
                  <a:gd name="T40" fmla="*/ 147 w 120"/>
                  <a:gd name="T41" fmla="*/ 11 h 74"/>
                  <a:gd name="T42" fmla="*/ 144 w 120"/>
                  <a:gd name="T43" fmla="*/ 5 h 74"/>
                  <a:gd name="T44" fmla="*/ 147 w 120"/>
                  <a:gd name="T45" fmla="*/ 1 h 74"/>
                  <a:gd name="T46" fmla="*/ 129 w 120"/>
                  <a:gd name="T47" fmla="*/ 11 h 74"/>
                  <a:gd name="T48" fmla="*/ 115 w 120"/>
                  <a:gd name="T49" fmla="*/ 20 h 74"/>
                  <a:gd name="T50" fmla="*/ 94 w 120"/>
                  <a:gd name="T51" fmla="*/ 37 h 74"/>
                  <a:gd name="T52" fmla="*/ 80 w 120"/>
                  <a:gd name="T53" fmla="*/ 44 h 74"/>
                  <a:gd name="T54" fmla="*/ 44 w 120"/>
                  <a:gd name="T55" fmla="*/ 58 h 74"/>
                  <a:gd name="T56" fmla="*/ 28 w 120"/>
                  <a:gd name="T57" fmla="*/ 68 h 74"/>
                  <a:gd name="T58" fmla="*/ 19 w 120"/>
                  <a:gd name="T59" fmla="*/ 73 h 74"/>
                  <a:gd name="T60" fmla="*/ 15 w 120"/>
                  <a:gd name="T61" fmla="*/ 79 h 74"/>
                  <a:gd name="T62" fmla="*/ 13 w 120"/>
                  <a:gd name="T63" fmla="*/ 77 h 74"/>
                  <a:gd name="T64" fmla="*/ 12 w 120"/>
                  <a:gd name="T65" fmla="*/ 79 h 74"/>
                  <a:gd name="T66" fmla="*/ 11 w 120"/>
                  <a:gd name="T67" fmla="*/ 81 h 74"/>
                  <a:gd name="T68" fmla="*/ 5 w 120"/>
                  <a:gd name="T69" fmla="*/ 83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0" h="74">
                    <a:moveTo>
                      <a:pt x="0" y="66"/>
                    </a:moveTo>
                    <a:cubicBezTo>
                      <a:pt x="1" y="65"/>
                      <a:pt x="2" y="65"/>
                      <a:pt x="3" y="64"/>
                    </a:cubicBezTo>
                    <a:cubicBezTo>
                      <a:pt x="3" y="66"/>
                      <a:pt x="2" y="65"/>
                      <a:pt x="1" y="66"/>
                    </a:cubicBezTo>
                    <a:cubicBezTo>
                      <a:pt x="2" y="66"/>
                      <a:pt x="3" y="65"/>
                      <a:pt x="4" y="65"/>
                    </a:cubicBezTo>
                    <a:cubicBezTo>
                      <a:pt x="3" y="66"/>
                      <a:pt x="1" y="67"/>
                      <a:pt x="1" y="68"/>
                    </a:cubicBezTo>
                    <a:cubicBezTo>
                      <a:pt x="2" y="68"/>
                      <a:pt x="5" y="69"/>
                      <a:pt x="6" y="68"/>
                    </a:cubicBezTo>
                    <a:cubicBezTo>
                      <a:pt x="8" y="67"/>
                      <a:pt x="10" y="68"/>
                      <a:pt x="9" y="70"/>
                    </a:cubicBezTo>
                    <a:cubicBezTo>
                      <a:pt x="10" y="70"/>
                      <a:pt x="11" y="70"/>
                      <a:pt x="12" y="70"/>
                    </a:cubicBezTo>
                    <a:cubicBezTo>
                      <a:pt x="14" y="70"/>
                      <a:pt x="12" y="72"/>
                      <a:pt x="12" y="73"/>
                    </a:cubicBezTo>
                    <a:cubicBezTo>
                      <a:pt x="13" y="72"/>
                      <a:pt x="15" y="72"/>
                      <a:pt x="16" y="72"/>
                    </a:cubicBezTo>
                    <a:cubicBezTo>
                      <a:pt x="17" y="72"/>
                      <a:pt x="16" y="74"/>
                      <a:pt x="17" y="74"/>
                    </a:cubicBezTo>
                    <a:cubicBezTo>
                      <a:pt x="21" y="74"/>
                      <a:pt x="24" y="72"/>
                      <a:pt x="27" y="71"/>
                    </a:cubicBezTo>
                    <a:cubicBezTo>
                      <a:pt x="28" y="71"/>
                      <a:pt x="29" y="70"/>
                      <a:pt x="29" y="69"/>
                    </a:cubicBezTo>
                    <a:cubicBezTo>
                      <a:pt x="31" y="69"/>
                      <a:pt x="32" y="68"/>
                      <a:pt x="34" y="67"/>
                    </a:cubicBezTo>
                    <a:cubicBezTo>
                      <a:pt x="35" y="66"/>
                      <a:pt x="36" y="65"/>
                      <a:pt x="38" y="65"/>
                    </a:cubicBezTo>
                    <a:cubicBezTo>
                      <a:pt x="39" y="65"/>
                      <a:pt x="41" y="65"/>
                      <a:pt x="42" y="63"/>
                    </a:cubicBezTo>
                    <a:cubicBezTo>
                      <a:pt x="41" y="64"/>
                      <a:pt x="40" y="64"/>
                      <a:pt x="40" y="64"/>
                    </a:cubicBezTo>
                    <a:cubicBezTo>
                      <a:pt x="43" y="62"/>
                      <a:pt x="46" y="59"/>
                      <a:pt x="49" y="56"/>
                    </a:cubicBezTo>
                    <a:cubicBezTo>
                      <a:pt x="51" y="55"/>
                      <a:pt x="53" y="54"/>
                      <a:pt x="54" y="53"/>
                    </a:cubicBezTo>
                    <a:cubicBezTo>
                      <a:pt x="56" y="52"/>
                      <a:pt x="57" y="50"/>
                      <a:pt x="59" y="48"/>
                    </a:cubicBezTo>
                    <a:cubicBezTo>
                      <a:pt x="62" y="45"/>
                      <a:pt x="65" y="44"/>
                      <a:pt x="69" y="43"/>
                    </a:cubicBezTo>
                    <a:cubicBezTo>
                      <a:pt x="71" y="42"/>
                      <a:pt x="73" y="41"/>
                      <a:pt x="75" y="41"/>
                    </a:cubicBezTo>
                    <a:cubicBezTo>
                      <a:pt x="76" y="40"/>
                      <a:pt x="78" y="38"/>
                      <a:pt x="79" y="39"/>
                    </a:cubicBezTo>
                    <a:cubicBezTo>
                      <a:pt x="79" y="40"/>
                      <a:pt x="78" y="40"/>
                      <a:pt x="77" y="40"/>
                    </a:cubicBezTo>
                    <a:cubicBezTo>
                      <a:pt x="79" y="40"/>
                      <a:pt x="81" y="41"/>
                      <a:pt x="82" y="40"/>
                    </a:cubicBezTo>
                    <a:cubicBezTo>
                      <a:pt x="86" y="39"/>
                      <a:pt x="83" y="38"/>
                      <a:pt x="81" y="37"/>
                    </a:cubicBezTo>
                    <a:cubicBezTo>
                      <a:pt x="83" y="37"/>
                      <a:pt x="83" y="34"/>
                      <a:pt x="85" y="33"/>
                    </a:cubicBezTo>
                    <a:cubicBezTo>
                      <a:pt x="87" y="32"/>
                      <a:pt x="90" y="31"/>
                      <a:pt x="92" y="29"/>
                    </a:cubicBezTo>
                    <a:cubicBezTo>
                      <a:pt x="95" y="28"/>
                      <a:pt x="96" y="27"/>
                      <a:pt x="98" y="25"/>
                    </a:cubicBezTo>
                    <a:cubicBezTo>
                      <a:pt x="100" y="24"/>
                      <a:pt x="102" y="23"/>
                      <a:pt x="103" y="22"/>
                    </a:cubicBezTo>
                    <a:cubicBezTo>
                      <a:pt x="105" y="21"/>
                      <a:pt x="106" y="21"/>
                      <a:pt x="107" y="19"/>
                    </a:cubicBezTo>
                    <a:cubicBezTo>
                      <a:pt x="108" y="18"/>
                      <a:pt x="110" y="17"/>
                      <a:pt x="111" y="16"/>
                    </a:cubicBezTo>
                    <a:cubicBezTo>
                      <a:pt x="113" y="15"/>
                      <a:pt x="113" y="12"/>
                      <a:pt x="114" y="11"/>
                    </a:cubicBezTo>
                    <a:cubicBezTo>
                      <a:pt x="116" y="10"/>
                      <a:pt x="118" y="10"/>
                      <a:pt x="120" y="8"/>
                    </a:cubicBezTo>
                    <a:cubicBezTo>
                      <a:pt x="119" y="8"/>
                      <a:pt x="115" y="10"/>
                      <a:pt x="114" y="9"/>
                    </a:cubicBezTo>
                    <a:cubicBezTo>
                      <a:pt x="116" y="9"/>
                      <a:pt x="119" y="8"/>
                      <a:pt x="119" y="6"/>
                    </a:cubicBezTo>
                    <a:cubicBezTo>
                      <a:pt x="117" y="6"/>
                      <a:pt x="117" y="7"/>
                      <a:pt x="116" y="8"/>
                    </a:cubicBezTo>
                    <a:cubicBezTo>
                      <a:pt x="115" y="8"/>
                      <a:pt x="113" y="9"/>
                      <a:pt x="116" y="9"/>
                    </a:cubicBezTo>
                    <a:cubicBezTo>
                      <a:pt x="115" y="9"/>
                      <a:pt x="114" y="9"/>
                      <a:pt x="113" y="9"/>
                    </a:cubicBezTo>
                    <a:cubicBezTo>
                      <a:pt x="113" y="9"/>
                      <a:pt x="117" y="7"/>
                      <a:pt x="114" y="7"/>
                    </a:cubicBezTo>
                    <a:cubicBezTo>
                      <a:pt x="115" y="7"/>
                      <a:pt x="116" y="6"/>
                      <a:pt x="117" y="5"/>
                    </a:cubicBezTo>
                    <a:cubicBezTo>
                      <a:pt x="115" y="6"/>
                      <a:pt x="113" y="7"/>
                      <a:pt x="111" y="8"/>
                    </a:cubicBezTo>
                    <a:cubicBezTo>
                      <a:pt x="109" y="8"/>
                      <a:pt x="108" y="10"/>
                      <a:pt x="106" y="10"/>
                    </a:cubicBezTo>
                    <a:cubicBezTo>
                      <a:pt x="106" y="8"/>
                      <a:pt x="109" y="6"/>
                      <a:pt x="109" y="4"/>
                    </a:cubicBezTo>
                    <a:cubicBezTo>
                      <a:pt x="108" y="4"/>
                      <a:pt x="106" y="4"/>
                      <a:pt x="106" y="3"/>
                    </a:cubicBezTo>
                    <a:cubicBezTo>
                      <a:pt x="107" y="1"/>
                      <a:pt x="109" y="0"/>
                      <a:pt x="111" y="1"/>
                    </a:cubicBezTo>
                    <a:cubicBezTo>
                      <a:pt x="108" y="0"/>
                      <a:pt x="103" y="3"/>
                      <a:pt x="100" y="4"/>
                    </a:cubicBezTo>
                    <a:cubicBezTo>
                      <a:pt x="99" y="6"/>
                      <a:pt x="98" y="7"/>
                      <a:pt x="97" y="8"/>
                    </a:cubicBezTo>
                    <a:cubicBezTo>
                      <a:pt x="96" y="10"/>
                      <a:pt x="94" y="11"/>
                      <a:pt x="92" y="13"/>
                    </a:cubicBezTo>
                    <a:cubicBezTo>
                      <a:pt x="90" y="14"/>
                      <a:pt x="89" y="14"/>
                      <a:pt x="87" y="15"/>
                    </a:cubicBezTo>
                    <a:cubicBezTo>
                      <a:pt x="85" y="16"/>
                      <a:pt x="83" y="17"/>
                      <a:pt x="82" y="19"/>
                    </a:cubicBezTo>
                    <a:cubicBezTo>
                      <a:pt x="79" y="22"/>
                      <a:pt x="75" y="25"/>
                      <a:pt x="71" y="28"/>
                    </a:cubicBezTo>
                    <a:cubicBezTo>
                      <a:pt x="69" y="29"/>
                      <a:pt x="68" y="30"/>
                      <a:pt x="66" y="30"/>
                    </a:cubicBezTo>
                    <a:cubicBezTo>
                      <a:pt x="63" y="31"/>
                      <a:pt x="62" y="32"/>
                      <a:pt x="60" y="33"/>
                    </a:cubicBezTo>
                    <a:cubicBezTo>
                      <a:pt x="55" y="35"/>
                      <a:pt x="51" y="37"/>
                      <a:pt x="46" y="39"/>
                    </a:cubicBezTo>
                    <a:cubicBezTo>
                      <a:pt x="42" y="41"/>
                      <a:pt x="37" y="42"/>
                      <a:pt x="33" y="44"/>
                    </a:cubicBezTo>
                    <a:cubicBezTo>
                      <a:pt x="32" y="45"/>
                      <a:pt x="25" y="47"/>
                      <a:pt x="26" y="50"/>
                    </a:cubicBezTo>
                    <a:cubicBezTo>
                      <a:pt x="25" y="48"/>
                      <a:pt x="22" y="51"/>
                      <a:pt x="21" y="51"/>
                    </a:cubicBezTo>
                    <a:cubicBezTo>
                      <a:pt x="20" y="52"/>
                      <a:pt x="16" y="53"/>
                      <a:pt x="17" y="54"/>
                    </a:cubicBezTo>
                    <a:cubicBezTo>
                      <a:pt x="16" y="54"/>
                      <a:pt x="14" y="55"/>
                      <a:pt x="14" y="55"/>
                    </a:cubicBezTo>
                    <a:cubicBezTo>
                      <a:pt x="13" y="56"/>
                      <a:pt x="11" y="57"/>
                      <a:pt x="13" y="57"/>
                    </a:cubicBezTo>
                    <a:cubicBezTo>
                      <a:pt x="11" y="57"/>
                      <a:pt x="12" y="59"/>
                      <a:pt x="11" y="60"/>
                    </a:cubicBezTo>
                    <a:cubicBezTo>
                      <a:pt x="12" y="58"/>
                      <a:pt x="12" y="58"/>
                      <a:pt x="10" y="59"/>
                    </a:cubicBezTo>
                    <a:cubicBezTo>
                      <a:pt x="10" y="58"/>
                      <a:pt x="10" y="57"/>
                      <a:pt x="10" y="58"/>
                    </a:cubicBezTo>
                    <a:cubicBezTo>
                      <a:pt x="9" y="59"/>
                      <a:pt x="7" y="60"/>
                      <a:pt x="6" y="60"/>
                    </a:cubicBezTo>
                    <a:cubicBezTo>
                      <a:pt x="7" y="61"/>
                      <a:pt x="8" y="60"/>
                      <a:pt x="9" y="60"/>
                    </a:cubicBezTo>
                    <a:cubicBezTo>
                      <a:pt x="8" y="60"/>
                      <a:pt x="7" y="61"/>
                      <a:pt x="6" y="61"/>
                    </a:cubicBezTo>
                    <a:cubicBezTo>
                      <a:pt x="7" y="61"/>
                      <a:pt x="8" y="61"/>
                      <a:pt x="8" y="61"/>
                    </a:cubicBezTo>
                    <a:cubicBezTo>
                      <a:pt x="8" y="61"/>
                      <a:pt x="7" y="62"/>
                      <a:pt x="6" y="62"/>
                    </a:cubicBezTo>
                    <a:cubicBezTo>
                      <a:pt x="9" y="62"/>
                      <a:pt x="4" y="63"/>
                      <a:pt x="4" y="63"/>
                    </a:cubicBezTo>
                    <a:cubicBezTo>
                      <a:pt x="2" y="63"/>
                      <a:pt x="0" y="64"/>
                      <a:pt x="0" y="66"/>
                    </a:cubicBezTo>
                  </a:path>
                </a:pathLst>
              </a:custGeom>
              <a:solidFill>
                <a:srgbClr val="B3B3B3"/>
              </a:solidFill>
              <a:ln w="3175">
                <a:solidFill>
                  <a:schemeClr val="tx1"/>
                </a:solidFill>
                <a:round/>
                <a:headEnd/>
                <a:tailEnd/>
              </a:ln>
            </p:spPr>
            <p:txBody>
              <a:bodyPr/>
              <a:lstStyle/>
              <a:p>
                <a:endParaRPr lang="en-GB" sz="2400" dirty="0"/>
              </a:p>
            </p:txBody>
          </p:sp>
          <p:sp>
            <p:nvSpPr>
              <p:cNvPr id="1858" name="Freeform 3887"/>
              <p:cNvSpPr>
                <a:spLocks/>
              </p:cNvSpPr>
              <p:nvPr/>
            </p:nvSpPr>
            <p:spPr bwMode="auto">
              <a:xfrm>
                <a:off x="4966" y="3313"/>
                <a:ext cx="4" cy="3"/>
              </a:xfrm>
              <a:custGeom>
                <a:avLst/>
                <a:gdLst>
                  <a:gd name="T0" fmla="*/ 4 w 3"/>
                  <a:gd name="T1" fmla="*/ 0 h 2"/>
                  <a:gd name="T2" fmla="*/ 0 w 3"/>
                  <a:gd name="T3" fmla="*/ 3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0"/>
                      <a:pt x="0" y="1"/>
                      <a:pt x="0" y="2"/>
                    </a:cubicBezTo>
                    <a:cubicBezTo>
                      <a:pt x="1" y="2"/>
                      <a:pt x="2" y="1"/>
                      <a:pt x="3" y="0"/>
                    </a:cubicBezTo>
                  </a:path>
                </a:pathLst>
              </a:custGeom>
              <a:solidFill>
                <a:srgbClr val="B3B3B3"/>
              </a:solidFill>
              <a:ln w="3175">
                <a:solidFill>
                  <a:schemeClr val="tx1"/>
                </a:solidFill>
                <a:round/>
                <a:headEnd/>
                <a:tailEnd/>
              </a:ln>
            </p:spPr>
            <p:txBody>
              <a:bodyPr/>
              <a:lstStyle/>
              <a:p>
                <a:endParaRPr lang="en-GB" sz="2400" dirty="0"/>
              </a:p>
            </p:txBody>
          </p:sp>
          <p:sp>
            <p:nvSpPr>
              <p:cNvPr id="1859" name="Freeform 3888"/>
              <p:cNvSpPr>
                <a:spLocks/>
              </p:cNvSpPr>
              <p:nvPr/>
            </p:nvSpPr>
            <p:spPr bwMode="auto">
              <a:xfrm>
                <a:off x="4972" y="3214"/>
                <a:ext cx="88" cy="114"/>
              </a:xfrm>
              <a:custGeom>
                <a:avLst/>
                <a:gdLst>
                  <a:gd name="T0" fmla="*/ 3 w 67"/>
                  <a:gd name="T1" fmla="*/ 111 h 86"/>
                  <a:gd name="T2" fmla="*/ 5 w 67"/>
                  <a:gd name="T3" fmla="*/ 113 h 86"/>
                  <a:gd name="T4" fmla="*/ 28 w 67"/>
                  <a:gd name="T5" fmla="*/ 101 h 86"/>
                  <a:gd name="T6" fmla="*/ 38 w 67"/>
                  <a:gd name="T7" fmla="*/ 93 h 86"/>
                  <a:gd name="T8" fmla="*/ 50 w 67"/>
                  <a:gd name="T9" fmla="*/ 82 h 86"/>
                  <a:gd name="T10" fmla="*/ 64 w 67"/>
                  <a:gd name="T11" fmla="*/ 77 h 86"/>
                  <a:gd name="T12" fmla="*/ 75 w 67"/>
                  <a:gd name="T13" fmla="*/ 66 h 86"/>
                  <a:gd name="T14" fmla="*/ 87 w 67"/>
                  <a:gd name="T15" fmla="*/ 53 h 86"/>
                  <a:gd name="T16" fmla="*/ 80 w 67"/>
                  <a:gd name="T17" fmla="*/ 52 h 86"/>
                  <a:gd name="T18" fmla="*/ 56 w 67"/>
                  <a:gd name="T19" fmla="*/ 50 h 86"/>
                  <a:gd name="T20" fmla="*/ 63 w 67"/>
                  <a:gd name="T21" fmla="*/ 36 h 86"/>
                  <a:gd name="T22" fmla="*/ 59 w 67"/>
                  <a:gd name="T23" fmla="*/ 32 h 86"/>
                  <a:gd name="T24" fmla="*/ 56 w 67"/>
                  <a:gd name="T25" fmla="*/ 37 h 86"/>
                  <a:gd name="T26" fmla="*/ 53 w 67"/>
                  <a:gd name="T27" fmla="*/ 40 h 86"/>
                  <a:gd name="T28" fmla="*/ 49 w 67"/>
                  <a:gd name="T29" fmla="*/ 36 h 86"/>
                  <a:gd name="T30" fmla="*/ 54 w 67"/>
                  <a:gd name="T31" fmla="*/ 29 h 86"/>
                  <a:gd name="T32" fmla="*/ 51 w 67"/>
                  <a:gd name="T33" fmla="*/ 21 h 86"/>
                  <a:gd name="T34" fmla="*/ 56 w 67"/>
                  <a:gd name="T35" fmla="*/ 13 h 86"/>
                  <a:gd name="T36" fmla="*/ 54 w 67"/>
                  <a:gd name="T37" fmla="*/ 15 h 86"/>
                  <a:gd name="T38" fmla="*/ 55 w 67"/>
                  <a:gd name="T39" fmla="*/ 12 h 86"/>
                  <a:gd name="T40" fmla="*/ 49 w 67"/>
                  <a:gd name="T41" fmla="*/ 7 h 86"/>
                  <a:gd name="T42" fmla="*/ 45 w 67"/>
                  <a:gd name="T43" fmla="*/ 1 h 86"/>
                  <a:gd name="T44" fmla="*/ 42 w 67"/>
                  <a:gd name="T45" fmla="*/ 1 h 86"/>
                  <a:gd name="T46" fmla="*/ 41 w 67"/>
                  <a:gd name="T47" fmla="*/ 12 h 86"/>
                  <a:gd name="T48" fmla="*/ 46 w 67"/>
                  <a:gd name="T49" fmla="*/ 13 h 86"/>
                  <a:gd name="T50" fmla="*/ 42 w 67"/>
                  <a:gd name="T51" fmla="*/ 30 h 86"/>
                  <a:gd name="T52" fmla="*/ 46 w 67"/>
                  <a:gd name="T53" fmla="*/ 29 h 86"/>
                  <a:gd name="T54" fmla="*/ 49 w 67"/>
                  <a:gd name="T55" fmla="*/ 29 h 86"/>
                  <a:gd name="T56" fmla="*/ 47 w 67"/>
                  <a:gd name="T57" fmla="*/ 30 h 86"/>
                  <a:gd name="T58" fmla="*/ 45 w 67"/>
                  <a:gd name="T59" fmla="*/ 32 h 86"/>
                  <a:gd name="T60" fmla="*/ 47 w 67"/>
                  <a:gd name="T61" fmla="*/ 41 h 86"/>
                  <a:gd name="T62" fmla="*/ 43 w 67"/>
                  <a:gd name="T63" fmla="*/ 46 h 86"/>
                  <a:gd name="T64" fmla="*/ 41 w 67"/>
                  <a:gd name="T65" fmla="*/ 52 h 86"/>
                  <a:gd name="T66" fmla="*/ 37 w 67"/>
                  <a:gd name="T67" fmla="*/ 58 h 86"/>
                  <a:gd name="T68" fmla="*/ 33 w 67"/>
                  <a:gd name="T69" fmla="*/ 61 h 86"/>
                  <a:gd name="T70" fmla="*/ 13 w 67"/>
                  <a:gd name="T71" fmla="*/ 74 h 86"/>
                  <a:gd name="T72" fmla="*/ 13 w 67"/>
                  <a:gd name="T73" fmla="*/ 82 h 86"/>
                  <a:gd name="T74" fmla="*/ 20 w 67"/>
                  <a:gd name="T75" fmla="*/ 91 h 86"/>
                  <a:gd name="T76" fmla="*/ 5 w 67"/>
                  <a:gd name="T77" fmla="*/ 106 h 86"/>
                  <a:gd name="T78" fmla="*/ 3 w 67"/>
                  <a:gd name="T79" fmla="*/ 109 h 8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7" h="86">
                    <a:moveTo>
                      <a:pt x="2" y="82"/>
                    </a:moveTo>
                    <a:cubicBezTo>
                      <a:pt x="2" y="82"/>
                      <a:pt x="2" y="83"/>
                      <a:pt x="2" y="84"/>
                    </a:cubicBezTo>
                    <a:cubicBezTo>
                      <a:pt x="3" y="83"/>
                      <a:pt x="4" y="83"/>
                      <a:pt x="4" y="83"/>
                    </a:cubicBezTo>
                    <a:cubicBezTo>
                      <a:pt x="5" y="84"/>
                      <a:pt x="4" y="84"/>
                      <a:pt x="4" y="85"/>
                    </a:cubicBezTo>
                    <a:cubicBezTo>
                      <a:pt x="6" y="86"/>
                      <a:pt x="9" y="84"/>
                      <a:pt x="11" y="83"/>
                    </a:cubicBezTo>
                    <a:cubicBezTo>
                      <a:pt x="15" y="81"/>
                      <a:pt x="18" y="78"/>
                      <a:pt x="21" y="76"/>
                    </a:cubicBezTo>
                    <a:cubicBezTo>
                      <a:pt x="22" y="75"/>
                      <a:pt x="24" y="73"/>
                      <a:pt x="26" y="73"/>
                    </a:cubicBezTo>
                    <a:cubicBezTo>
                      <a:pt x="27" y="72"/>
                      <a:pt x="28" y="71"/>
                      <a:pt x="29" y="70"/>
                    </a:cubicBezTo>
                    <a:cubicBezTo>
                      <a:pt x="30" y="69"/>
                      <a:pt x="32" y="68"/>
                      <a:pt x="33" y="67"/>
                    </a:cubicBezTo>
                    <a:cubicBezTo>
                      <a:pt x="35" y="66"/>
                      <a:pt x="36" y="64"/>
                      <a:pt x="38" y="62"/>
                    </a:cubicBezTo>
                    <a:cubicBezTo>
                      <a:pt x="35" y="62"/>
                      <a:pt x="40" y="58"/>
                      <a:pt x="41" y="57"/>
                    </a:cubicBezTo>
                    <a:cubicBezTo>
                      <a:pt x="43" y="56"/>
                      <a:pt x="50" y="53"/>
                      <a:pt x="49" y="58"/>
                    </a:cubicBezTo>
                    <a:cubicBezTo>
                      <a:pt x="51" y="56"/>
                      <a:pt x="51" y="52"/>
                      <a:pt x="54" y="51"/>
                    </a:cubicBezTo>
                    <a:cubicBezTo>
                      <a:pt x="55" y="50"/>
                      <a:pt x="56" y="50"/>
                      <a:pt x="57" y="50"/>
                    </a:cubicBezTo>
                    <a:cubicBezTo>
                      <a:pt x="59" y="49"/>
                      <a:pt x="60" y="48"/>
                      <a:pt x="61" y="46"/>
                    </a:cubicBezTo>
                    <a:cubicBezTo>
                      <a:pt x="63" y="44"/>
                      <a:pt x="64" y="41"/>
                      <a:pt x="66" y="40"/>
                    </a:cubicBezTo>
                    <a:cubicBezTo>
                      <a:pt x="67" y="39"/>
                      <a:pt x="67" y="38"/>
                      <a:pt x="66" y="37"/>
                    </a:cubicBezTo>
                    <a:cubicBezTo>
                      <a:pt x="64" y="36"/>
                      <a:pt x="62" y="38"/>
                      <a:pt x="61" y="39"/>
                    </a:cubicBezTo>
                    <a:cubicBezTo>
                      <a:pt x="57" y="41"/>
                      <a:pt x="54" y="44"/>
                      <a:pt x="50" y="42"/>
                    </a:cubicBezTo>
                    <a:cubicBezTo>
                      <a:pt x="49" y="41"/>
                      <a:pt x="43" y="39"/>
                      <a:pt x="43" y="38"/>
                    </a:cubicBezTo>
                    <a:cubicBezTo>
                      <a:pt x="43" y="37"/>
                      <a:pt x="48" y="28"/>
                      <a:pt x="45" y="29"/>
                    </a:cubicBezTo>
                    <a:cubicBezTo>
                      <a:pt x="46" y="28"/>
                      <a:pt x="47" y="28"/>
                      <a:pt x="48" y="27"/>
                    </a:cubicBezTo>
                    <a:cubicBezTo>
                      <a:pt x="47" y="27"/>
                      <a:pt x="46" y="27"/>
                      <a:pt x="45" y="28"/>
                    </a:cubicBezTo>
                    <a:cubicBezTo>
                      <a:pt x="46" y="27"/>
                      <a:pt x="46" y="25"/>
                      <a:pt x="45" y="24"/>
                    </a:cubicBezTo>
                    <a:cubicBezTo>
                      <a:pt x="44" y="25"/>
                      <a:pt x="44" y="25"/>
                      <a:pt x="45" y="26"/>
                    </a:cubicBezTo>
                    <a:cubicBezTo>
                      <a:pt x="45" y="27"/>
                      <a:pt x="44" y="28"/>
                      <a:pt x="43" y="28"/>
                    </a:cubicBezTo>
                    <a:cubicBezTo>
                      <a:pt x="42" y="30"/>
                      <a:pt x="43" y="33"/>
                      <a:pt x="40" y="33"/>
                    </a:cubicBezTo>
                    <a:cubicBezTo>
                      <a:pt x="39" y="33"/>
                      <a:pt x="40" y="31"/>
                      <a:pt x="40" y="30"/>
                    </a:cubicBezTo>
                    <a:cubicBezTo>
                      <a:pt x="40" y="29"/>
                      <a:pt x="36" y="29"/>
                      <a:pt x="35" y="29"/>
                    </a:cubicBezTo>
                    <a:cubicBezTo>
                      <a:pt x="35" y="29"/>
                      <a:pt x="37" y="28"/>
                      <a:pt x="37" y="27"/>
                    </a:cubicBezTo>
                    <a:cubicBezTo>
                      <a:pt x="38" y="26"/>
                      <a:pt x="38" y="25"/>
                      <a:pt x="39" y="24"/>
                    </a:cubicBezTo>
                    <a:cubicBezTo>
                      <a:pt x="39" y="23"/>
                      <a:pt x="41" y="23"/>
                      <a:pt x="41" y="22"/>
                    </a:cubicBezTo>
                    <a:cubicBezTo>
                      <a:pt x="40" y="21"/>
                      <a:pt x="39" y="18"/>
                      <a:pt x="40" y="17"/>
                    </a:cubicBezTo>
                    <a:cubicBezTo>
                      <a:pt x="40" y="17"/>
                      <a:pt x="39" y="17"/>
                      <a:pt x="39" y="16"/>
                    </a:cubicBezTo>
                    <a:cubicBezTo>
                      <a:pt x="40" y="15"/>
                      <a:pt x="41" y="16"/>
                      <a:pt x="42" y="17"/>
                    </a:cubicBezTo>
                    <a:cubicBezTo>
                      <a:pt x="43" y="15"/>
                      <a:pt x="43" y="12"/>
                      <a:pt x="43" y="10"/>
                    </a:cubicBezTo>
                    <a:cubicBezTo>
                      <a:pt x="42" y="10"/>
                      <a:pt x="42" y="10"/>
                      <a:pt x="41" y="10"/>
                    </a:cubicBezTo>
                    <a:cubicBezTo>
                      <a:pt x="41" y="10"/>
                      <a:pt x="41" y="10"/>
                      <a:pt x="41" y="11"/>
                    </a:cubicBezTo>
                    <a:cubicBezTo>
                      <a:pt x="41" y="11"/>
                      <a:pt x="41" y="11"/>
                      <a:pt x="40" y="11"/>
                    </a:cubicBezTo>
                    <a:cubicBezTo>
                      <a:pt x="41" y="10"/>
                      <a:pt x="40" y="9"/>
                      <a:pt x="42" y="9"/>
                    </a:cubicBezTo>
                    <a:cubicBezTo>
                      <a:pt x="40" y="9"/>
                      <a:pt x="40" y="5"/>
                      <a:pt x="38" y="8"/>
                    </a:cubicBezTo>
                    <a:cubicBezTo>
                      <a:pt x="40" y="6"/>
                      <a:pt x="34" y="6"/>
                      <a:pt x="37" y="5"/>
                    </a:cubicBezTo>
                    <a:cubicBezTo>
                      <a:pt x="36" y="5"/>
                      <a:pt x="35" y="6"/>
                      <a:pt x="34" y="7"/>
                    </a:cubicBezTo>
                    <a:cubicBezTo>
                      <a:pt x="35" y="6"/>
                      <a:pt x="35" y="2"/>
                      <a:pt x="34" y="1"/>
                    </a:cubicBezTo>
                    <a:cubicBezTo>
                      <a:pt x="35" y="1"/>
                      <a:pt x="36" y="0"/>
                      <a:pt x="36" y="0"/>
                    </a:cubicBezTo>
                    <a:cubicBezTo>
                      <a:pt x="35" y="0"/>
                      <a:pt x="32" y="0"/>
                      <a:pt x="32" y="1"/>
                    </a:cubicBezTo>
                    <a:cubicBezTo>
                      <a:pt x="32" y="1"/>
                      <a:pt x="32" y="2"/>
                      <a:pt x="33" y="3"/>
                    </a:cubicBezTo>
                    <a:cubicBezTo>
                      <a:pt x="33" y="5"/>
                      <a:pt x="34" y="9"/>
                      <a:pt x="31" y="9"/>
                    </a:cubicBezTo>
                    <a:cubicBezTo>
                      <a:pt x="31" y="10"/>
                      <a:pt x="31" y="12"/>
                      <a:pt x="32" y="13"/>
                    </a:cubicBezTo>
                    <a:cubicBezTo>
                      <a:pt x="32" y="11"/>
                      <a:pt x="35" y="12"/>
                      <a:pt x="35" y="10"/>
                    </a:cubicBezTo>
                    <a:cubicBezTo>
                      <a:pt x="35" y="12"/>
                      <a:pt x="32" y="12"/>
                      <a:pt x="32" y="14"/>
                    </a:cubicBezTo>
                    <a:cubicBezTo>
                      <a:pt x="31" y="17"/>
                      <a:pt x="33" y="20"/>
                      <a:pt x="32" y="23"/>
                    </a:cubicBezTo>
                    <a:cubicBezTo>
                      <a:pt x="34" y="24"/>
                      <a:pt x="34" y="21"/>
                      <a:pt x="34" y="20"/>
                    </a:cubicBezTo>
                    <a:cubicBezTo>
                      <a:pt x="34" y="20"/>
                      <a:pt x="35" y="21"/>
                      <a:pt x="35" y="22"/>
                    </a:cubicBezTo>
                    <a:cubicBezTo>
                      <a:pt x="35" y="20"/>
                      <a:pt x="36" y="22"/>
                      <a:pt x="37" y="21"/>
                    </a:cubicBezTo>
                    <a:cubicBezTo>
                      <a:pt x="36" y="21"/>
                      <a:pt x="36" y="21"/>
                      <a:pt x="37" y="22"/>
                    </a:cubicBezTo>
                    <a:cubicBezTo>
                      <a:pt x="37" y="22"/>
                      <a:pt x="36" y="22"/>
                      <a:pt x="36" y="22"/>
                    </a:cubicBezTo>
                    <a:cubicBezTo>
                      <a:pt x="35" y="23"/>
                      <a:pt x="35" y="24"/>
                      <a:pt x="36" y="23"/>
                    </a:cubicBezTo>
                    <a:cubicBezTo>
                      <a:pt x="36" y="24"/>
                      <a:pt x="35" y="25"/>
                      <a:pt x="35" y="26"/>
                    </a:cubicBezTo>
                    <a:cubicBezTo>
                      <a:pt x="34" y="26"/>
                      <a:pt x="34" y="25"/>
                      <a:pt x="34" y="24"/>
                    </a:cubicBezTo>
                    <a:cubicBezTo>
                      <a:pt x="32" y="25"/>
                      <a:pt x="33" y="29"/>
                      <a:pt x="32" y="31"/>
                    </a:cubicBezTo>
                    <a:cubicBezTo>
                      <a:pt x="33" y="31"/>
                      <a:pt x="35" y="29"/>
                      <a:pt x="36" y="31"/>
                    </a:cubicBezTo>
                    <a:cubicBezTo>
                      <a:pt x="36" y="32"/>
                      <a:pt x="34" y="33"/>
                      <a:pt x="33" y="31"/>
                    </a:cubicBezTo>
                    <a:cubicBezTo>
                      <a:pt x="33" y="32"/>
                      <a:pt x="31" y="35"/>
                      <a:pt x="33" y="35"/>
                    </a:cubicBezTo>
                    <a:cubicBezTo>
                      <a:pt x="32" y="35"/>
                      <a:pt x="31" y="36"/>
                      <a:pt x="31" y="37"/>
                    </a:cubicBezTo>
                    <a:cubicBezTo>
                      <a:pt x="31" y="38"/>
                      <a:pt x="31" y="38"/>
                      <a:pt x="31" y="39"/>
                    </a:cubicBezTo>
                    <a:cubicBezTo>
                      <a:pt x="30" y="40"/>
                      <a:pt x="29" y="40"/>
                      <a:pt x="29" y="41"/>
                    </a:cubicBezTo>
                    <a:cubicBezTo>
                      <a:pt x="28" y="42"/>
                      <a:pt x="28" y="43"/>
                      <a:pt x="28" y="44"/>
                    </a:cubicBezTo>
                    <a:cubicBezTo>
                      <a:pt x="27" y="44"/>
                      <a:pt x="27" y="44"/>
                      <a:pt x="27" y="44"/>
                    </a:cubicBezTo>
                    <a:cubicBezTo>
                      <a:pt x="26" y="45"/>
                      <a:pt x="25" y="45"/>
                      <a:pt x="25" y="46"/>
                    </a:cubicBezTo>
                    <a:cubicBezTo>
                      <a:pt x="23" y="48"/>
                      <a:pt x="21" y="52"/>
                      <a:pt x="19" y="53"/>
                    </a:cubicBezTo>
                    <a:cubicBezTo>
                      <a:pt x="16" y="55"/>
                      <a:pt x="13" y="55"/>
                      <a:pt x="10" y="56"/>
                    </a:cubicBezTo>
                    <a:cubicBezTo>
                      <a:pt x="9" y="57"/>
                      <a:pt x="8" y="58"/>
                      <a:pt x="8" y="59"/>
                    </a:cubicBezTo>
                    <a:cubicBezTo>
                      <a:pt x="7" y="61"/>
                      <a:pt x="9" y="61"/>
                      <a:pt x="10" y="62"/>
                    </a:cubicBezTo>
                    <a:cubicBezTo>
                      <a:pt x="11" y="63"/>
                      <a:pt x="12" y="64"/>
                      <a:pt x="14" y="65"/>
                    </a:cubicBezTo>
                    <a:cubicBezTo>
                      <a:pt x="15" y="66"/>
                      <a:pt x="16" y="67"/>
                      <a:pt x="15" y="69"/>
                    </a:cubicBezTo>
                    <a:cubicBezTo>
                      <a:pt x="14" y="72"/>
                      <a:pt x="10" y="75"/>
                      <a:pt x="8" y="77"/>
                    </a:cubicBezTo>
                    <a:cubicBezTo>
                      <a:pt x="6" y="78"/>
                      <a:pt x="5" y="79"/>
                      <a:pt x="4" y="80"/>
                    </a:cubicBezTo>
                    <a:cubicBezTo>
                      <a:pt x="3" y="80"/>
                      <a:pt x="1" y="81"/>
                      <a:pt x="0" y="82"/>
                    </a:cubicBezTo>
                    <a:cubicBezTo>
                      <a:pt x="1" y="83"/>
                      <a:pt x="2" y="82"/>
                      <a:pt x="2" y="82"/>
                    </a:cubicBezTo>
                  </a:path>
                </a:pathLst>
              </a:custGeom>
              <a:solidFill>
                <a:srgbClr val="B3B3B3"/>
              </a:solidFill>
              <a:ln w="3175">
                <a:solidFill>
                  <a:schemeClr val="tx1"/>
                </a:solidFill>
                <a:round/>
                <a:headEnd/>
                <a:tailEnd/>
              </a:ln>
            </p:spPr>
            <p:txBody>
              <a:bodyPr/>
              <a:lstStyle/>
              <a:p>
                <a:endParaRPr lang="en-GB" sz="2400" dirty="0"/>
              </a:p>
            </p:txBody>
          </p:sp>
          <p:sp>
            <p:nvSpPr>
              <p:cNvPr id="1860" name="Freeform 3889"/>
              <p:cNvSpPr>
                <a:spLocks/>
              </p:cNvSpPr>
              <p:nvPr/>
            </p:nvSpPr>
            <p:spPr bwMode="auto">
              <a:xfrm>
                <a:off x="5023" y="3251"/>
                <a:ext cx="3" cy="2"/>
              </a:xfrm>
              <a:custGeom>
                <a:avLst/>
                <a:gdLst>
                  <a:gd name="T0" fmla="*/ 3 w 2"/>
                  <a:gd name="T1" fmla="*/ 0 h 1"/>
                  <a:gd name="T2" fmla="*/ 0 w 2"/>
                  <a:gd name="T3" fmla="*/ 0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0"/>
                    </a:cubicBezTo>
                    <a:cubicBezTo>
                      <a:pt x="1" y="1"/>
                      <a:pt x="2" y="0"/>
                      <a:pt x="2" y="0"/>
                    </a:cubicBezTo>
                  </a:path>
                </a:pathLst>
              </a:custGeom>
              <a:solidFill>
                <a:srgbClr val="B3B3B3"/>
              </a:solidFill>
              <a:ln w="3175">
                <a:solidFill>
                  <a:schemeClr val="tx1"/>
                </a:solidFill>
                <a:round/>
                <a:headEnd/>
                <a:tailEnd/>
              </a:ln>
            </p:spPr>
            <p:txBody>
              <a:bodyPr/>
              <a:lstStyle/>
              <a:p>
                <a:endParaRPr lang="en-GB" sz="2400" dirty="0"/>
              </a:p>
            </p:txBody>
          </p:sp>
          <p:sp>
            <p:nvSpPr>
              <p:cNvPr id="1861" name="Freeform 3890"/>
              <p:cNvSpPr>
                <a:spLocks/>
              </p:cNvSpPr>
              <p:nvPr/>
            </p:nvSpPr>
            <p:spPr bwMode="auto">
              <a:xfrm>
                <a:off x="5032" y="3239"/>
                <a:ext cx="3" cy="6"/>
              </a:xfrm>
              <a:custGeom>
                <a:avLst/>
                <a:gdLst>
                  <a:gd name="T0" fmla="*/ 3 w 2"/>
                  <a:gd name="T1" fmla="*/ 0 h 4"/>
                  <a:gd name="T2" fmla="*/ 2 w 2"/>
                  <a:gd name="T3" fmla="*/ 6 h 4"/>
                  <a:gd name="T4" fmla="*/ 3 w 2"/>
                  <a:gd name="T5" fmla="*/ 0 h 4"/>
                  <a:gd name="T6" fmla="*/ 0 60000 65536"/>
                  <a:gd name="T7" fmla="*/ 0 60000 65536"/>
                  <a:gd name="T8" fmla="*/ 0 60000 65536"/>
                </a:gdLst>
                <a:ahLst/>
                <a:cxnLst>
                  <a:cxn ang="T6">
                    <a:pos x="T0" y="T1"/>
                  </a:cxn>
                  <a:cxn ang="T7">
                    <a:pos x="T2" y="T3"/>
                  </a:cxn>
                  <a:cxn ang="T8">
                    <a:pos x="T4" y="T5"/>
                  </a:cxn>
                </a:cxnLst>
                <a:rect l="0" t="0" r="r" b="b"/>
                <a:pathLst>
                  <a:path w="2" h="4">
                    <a:moveTo>
                      <a:pt x="2" y="0"/>
                    </a:moveTo>
                    <a:cubicBezTo>
                      <a:pt x="1" y="1"/>
                      <a:pt x="0" y="4"/>
                      <a:pt x="1" y="4"/>
                    </a:cubicBezTo>
                    <a:cubicBezTo>
                      <a:pt x="2" y="3"/>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1862" name="Freeform 3891"/>
              <p:cNvSpPr>
                <a:spLocks/>
              </p:cNvSpPr>
              <p:nvPr/>
            </p:nvSpPr>
            <p:spPr bwMode="auto">
              <a:xfrm>
                <a:off x="5049" y="3360"/>
                <a:ext cx="10" cy="7"/>
              </a:xfrm>
              <a:custGeom>
                <a:avLst/>
                <a:gdLst>
                  <a:gd name="T0" fmla="*/ 0 w 7"/>
                  <a:gd name="T1" fmla="*/ 5 h 6"/>
                  <a:gd name="T2" fmla="*/ 0 w 7"/>
                  <a:gd name="T3" fmla="*/ 7 h 6"/>
                  <a:gd name="T4" fmla="*/ 4 w 7"/>
                  <a:gd name="T5" fmla="*/ 6 h 6"/>
                  <a:gd name="T6" fmla="*/ 7 w 7"/>
                  <a:gd name="T7" fmla="*/ 2 h 6"/>
                  <a:gd name="T8" fmla="*/ 6 w 7"/>
                  <a:gd name="T9" fmla="*/ 4 h 6"/>
                  <a:gd name="T10" fmla="*/ 10 w 7"/>
                  <a:gd name="T11" fmla="*/ 1 h 6"/>
                  <a:gd name="T12" fmla="*/ 1 w 7"/>
                  <a:gd name="T13" fmla="*/ 2 h 6"/>
                  <a:gd name="T14" fmla="*/ 4 w 7"/>
                  <a:gd name="T15" fmla="*/ 2 h 6"/>
                  <a:gd name="T16" fmla="*/ 0 w 7"/>
                  <a:gd name="T17" fmla="*/ 5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6">
                    <a:moveTo>
                      <a:pt x="0" y="4"/>
                    </a:moveTo>
                    <a:cubicBezTo>
                      <a:pt x="0" y="5"/>
                      <a:pt x="0" y="5"/>
                      <a:pt x="0" y="6"/>
                    </a:cubicBezTo>
                    <a:cubicBezTo>
                      <a:pt x="1" y="5"/>
                      <a:pt x="2" y="5"/>
                      <a:pt x="3" y="5"/>
                    </a:cubicBezTo>
                    <a:cubicBezTo>
                      <a:pt x="2" y="4"/>
                      <a:pt x="3" y="0"/>
                      <a:pt x="5" y="2"/>
                    </a:cubicBezTo>
                    <a:cubicBezTo>
                      <a:pt x="4" y="2"/>
                      <a:pt x="4" y="3"/>
                      <a:pt x="4" y="3"/>
                    </a:cubicBezTo>
                    <a:cubicBezTo>
                      <a:pt x="5" y="2"/>
                      <a:pt x="6" y="2"/>
                      <a:pt x="7" y="1"/>
                    </a:cubicBezTo>
                    <a:cubicBezTo>
                      <a:pt x="5" y="1"/>
                      <a:pt x="2" y="0"/>
                      <a:pt x="1" y="2"/>
                    </a:cubicBezTo>
                    <a:cubicBezTo>
                      <a:pt x="1" y="2"/>
                      <a:pt x="2" y="2"/>
                      <a:pt x="3" y="2"/>
                    </a:cubicBezTo>
                    <a:cubicBezTo>
                      <a:pt x="2" y="3"/>
                      <a:pt x="1" y="4"/>
                      <a:pt x="0" y="4"/>
                    </a:cubicBezTo>
                  </a:path>
                </a:pathLst>
              </a:custGeom>
              <a:solidFill>
                <a:srgbClr val="B3B3B3"/>
              </a:solidFill>
              <a:ln w="3175">
                <a:solidFill>
                  <a:schemeClr val="tx1"/>
                </a:solidFill>
                <a:round/>
                <a:headEnd/>
                <a:tailEnd/>
              </a:ln>
            </p:spPr>
            <p:txBody>
              <a:bodyPr/>
              <a:lstStyle/>
              <a:p>
                <a:endParaRPr lang="en-GB" sz="2400" dirty="0"/>
              </a:p>
            </p:txBody>
          </p:sp>
          <p:sp>
            <p:nvSpPr>
              <p:cNvPr id="1863" name="Freeform 3892"/>
              <p:cNvSpPr>
                <a:spLocks/>
              </p:cNvSpPr>
              <p:nvPr/>
            </p:nvSpPr>
            <p:spPr bwMode="auto">
              <a:xfrm>
                <a:off x="5051" y="3369"/>
                <a:ext cx="2" cy="1"/>
              </a:xfrm>
              <a:custGeom>
                <a:avLst/>
                <a:gdLst>
                  <a:gd name="T0" fmla="*/ 0 w 2"/>
                  <a:gd name="T1" fmla="*/ 1 h 1"/>
                  <a:gd name="T2" fmla="*/ 2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864" name="Freeform 3893"/>
              <p:cNvSpPr>
                <a:spLocks/>
              </p:cNvSpPr>
              <p:nvPr/>
            </p:nvSpPr>
            <p:spPr bwMode="auto">
              <a:xfrm>
                <a:off x="1566" y="2300"/>
                <a:ext cx="146" cy="55"/>
              </a:xfrm>
              <a:custGeom>
                <a:avLst/>
                <a:gdLst>
                  <a:gd name="T0" fmla="*/ 8 w 111"/>
                  <a:gd name="T1" fmla="*/ 20 h 41"/>
                  <a:gd name="T2" fmla="*/ 14 w 111"/>
                  <a:gd name="T3" fmla="*/ 8 h 41"/>
                  <a:gd name="T4" fmla="*/ 28 w 111"/>
                  <a:gd name="T5" fmla="*/ 4 h 41"/>
                  <a:gd name="T6" fmla="*/ 47 w 111"/>
                  <a:gd name="T7" fmla="*/ 1 h 41"/>
                  <a:gd name="T8" fmla="*/ 54 w 111"/>
                  <a:gd name="T9" fmla="*/ 0 h 41"/>
                  <a:gd name="T10" fmla="*/ 62 w 111"/>
                  <a:gd name="T11" fmla="*/ 3 h 41"/>
                  <a:gd name="T12" fmla="*/ 72 w 111"/>
                  <a:gd name="T13" fmla="*/ 5 h 41"/>
                  <a:gd name="T14" fmla="*/ 76 w 111"/>
                  <a:gd name="T15" fmla="*/ 11 h 41"/>
                  <a:gd name="T16" fmla="*/ 91 w 111"/>
                  <a:gd name="T17" fmla="*/ 17 h 41"/>
                  <a:gd name="T18" fmla="*/ 97 w 111"/>
                  <a:gd name="T19" fmla="*/ 20 h 41"/>
                  <a:gd name="T20" fmla="*/ 103 w 111"/>
                  <a:gd name="T21" fmla="*/ 25 h 41"/>
                  <a:gd name="T22" fmla="*/ 105 w 111"/>
                  <a:gd name="T23" fmla="*/ 27 h 41"/>
                  <a:gd name="T24" fmla="*/ 104 w 111"/>
                  <a:gd name="T25" fmla="*/ 28 h 41"/>
                  <a:gd name="T26" fmla="*/ 108 w 111"/>
                  <a:gd name="T27" fmla="*/ 31 h 41"/>
                  <a:gd name="T28" fmla="*/ 110 w 111"/>
                  <a:gd name="T29" fmla="*/ 32 h 41"/>
                  <a:gd name="T30" fmla="*/ 118 w 111"/>
                  <a:gd name="T31" fmla="*/ 35 h 41"/>
                  <a:gd name="T32" fmla="*/ 124 w 111"/>
                  <a:gd name="T33" fmla="*/ 38 h 41"/>
                  <a:gd name="T34" fmla="*/ 122 w 111"/>
                  <a:gd name="T35" fmla="*/ 40 h 41"/>
                  <a:gd name="T36" fmla="*/ 142 w 111"/>
                  <a:gd name="T37" fmla="*/ 47 h 41"/>
                  <a:gd name="T38" fmla="*/ 129 w 111"/>
                  <a:gd name="T39" fmla="*/ 54 h 41"/>
                  <a:gd name="T40" fmla="*/ 126 w 111"/>
                  <a:gd name="T41" fmla="*/ 54 h 41"/>
                  <a:gd name="T42" fmla="*/ 93 w 111"/>
                  <a:gd name="T43" fmla="*/ 55 h 41"/>
                  <a:gd name="T44" fmla="*/ 103 w 111"/>
                  <a:gd name="T45" fmla="*/ 44 h 41"/>
                  <a:gd name="T46" fmla="*/ 87 w 111"/>
                  <a:gd name="T47" fmla="*/ 36 h 41"/>
                  <a:gd name="T48" fmla="*/ 85 w 111"/>
                  <a:gd name="T49" fmla="*/ 28 h 41"/>
                  <a:gd name="T50" fmla="*/ 78 w 111"/>
                  <a:gd name="T51" fmla="*/ 27 h 41"/>
                  <a:gd name="T52" fmla="*/ 66 w 111"/>
                  <a:gd name="T53" fmla="*/ 23 h 41"/>
                  <a:gd name="T54" fmla="*/ 53 w 111"/>
                  <a:gd name="T55" fmla="*/ 16 h 41"/>
                  <a:gd name="T56" fmla="*/ 50 w 111"/>
                  <a:gd name="T57" fmla="*/ 17 h 41"/>
                  <a:gd name="T58" fmla="*/ 39 w 111"/>
                  <a:gd name="T59" fmla="*/ 13 h 41"/>
                  <a:gd name="T60" fmla="*/ 45 w 111"/>
                  <a:gd name="T61" fmla="*/ 9 h 41"/>
                  <a:gd name="T62" fmla="*/ 22 w 111"/>
                  <a:gd name="T63" fmla="*/ 16 h 41"/>
                  <a:gd name="T64" fmla="*/ 14 w 111"/>
                  <a:gd name="T65" fmla="*/ 17 h 41"/>
                  <a:gd name="T66" fmla="*/ 7 w 111"/>
                  <a:gd name="T67" fmla="*/ 24 h 41"/>
                  <a:gd name="T68" fmla="*/ 0 w 111"/>
                  <a:gd name="T69" fmla="*/ 21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1" h="41">
                    <a:moveTo>
                      <a:pt x="0" y="16"/>
                    </a:moveTo>
                    <a:cubicBezTo>
                      <a:pt x="2" y="16"/>
                      <a:pt x="4" y="14"/>
                      <a:pt x="6" y="15"/>
                    </a:cubicBezTo>
                    <a:cubicBezTo>
                      <a:pt x="7" y="13"/>
                      <a:pt x="5" y="12"/>
                      <a:pt x="6" y="10"/>
                    </a:cubicBezTo>
                    <a:cubicBezTo>
                      <a:pt x="8" y="9"/>
                      <a:pt x="9" y="7"/>
                      <a:pt x="11" y="6"/>
                    </a:cubicBezTo>
                    <a:cubicBezTo>
                      <a:pt x="12" y="5"/>
                      <a:pt x="15" y="5"/>
                      <a:pt x="16" y="4"/>
                    </a:cubicBezTo>
                    <a:cubicBezTo>
                      <a:pt x="18" y="4"/>
                      <a:pt x="19" y="3"/>
                      <a:pt x="21" y="3"/>
                    </a:cubicBezTo>
                    <a:cubicBezTo>
                      <a:pt x="25" y="3"/>
                      <a:pt x="28" y="1"/>
                      <a:pt x="31" y="1"/>
                    </a:cubicBezTo>
                    <a:cubicBezTo>
                      <a:pt x="33" y="1"/>
                      <a:pt x="35" y="0"/>
                      <a:pt x="36" y="1"/>
                    </a:cubicBezTo>
                    <a:cubicBezTo>
                      <a:pt x="37" y="1"/>
                      <a:pt x="37" y="2"/>
                      <a:pt x="37" y="2"/>
                    </a:cubicBezTo>
                    <a:cubicBezTo>
                      <a:pt x="38" y="1"/>
                      <a:pt x="40" y="1"/>
                      <a:pt x="41" y="0"/>
                    </a:cubicBezTo>
                    <a:cubicBezTo>
                      <a:pt x="39" y="1"/>
                      <a:pt x="41" y="2"/>
                      <a:pt x="43" y="2"/>
                    </a:cubicBezTo>
                    <a:cubicBezTo>
                      <a:pt x="44" y="1"/>
                      <a:pt x="47" y="1"/>
                      <a:pt x="47" y="2"/>
                    </a:cubicBezTo>
                    <a:cubicBezTo>
                      <a:pt x="48" y="3"/>
                      <a:pt x="49" y="4"/>
                      <a:pt x="50" y="4"/>
                    </a:cubicBezTo>
                    <a:cubicBezTo>
                      <a:pt x="52" y="3"/>
                      <a:pt x="54" y="5"/>
                      <a:pt x="55" y="4"/>
                    </a:cubicBezTo>
                    <a:cubicBezTo>
                      <a:pt x="55" y="4"/>
                      <a:pt x="54" y="5"/>
                      <a:pt x="54" y="5"/>
                    </a:cubicBezTo>
                    <a:cubicBezTo>
                      <a:pt x="56" y="6"/>
                      <a:pt x="56" y="7"/>
                      <a:pt x="58" y="8"/>
                    </a:cubicBezTo>
                    <a:cubicBezTo>
                      <a:pt x="60" y="10"/>
                      <a:pt x="61" y="10"/>
                      <a:pt x="63" y="10"/>
                    </a:cubicBezTo>
                    <a:cubicBezTo>
                      <a:pt x="66" y="10"/>
                      <a:pt x="67" y="12"/>
                      <a:pt x="69" y="13"/>
                    </a:cubicBezTo>
                    <a:cubicBezTo>
                      <a:pt x="70" y="13"/>
                      <a:pt x="71" y="13"/>
                      <a:pt x="71" y="14"/>
                    </a:cubicBezTo>
                    <a:cubicBezTo>
                      <a:pt x="72" y="15"/>
                      <a:pt x="73" y="16"/>
                      <a:pt x="74" y="15"/>
                    </a:cubicBezTo>
                    <a:cubicBezTo>
                      <a:pt x="73" y="16"/>
                      <a:pt x="74" y="17"/>
                      <a:pt x="75" y="17"/>
                    </a:cubicBezTo>
                    <a:cubicBezTo>
                      <a:pt x="77" y="18"/>
                      <a:pt x="77" y="19"/>
                      <a:pt x="78" y="19"/>
                    </a:cubicBezTo>
                    <a:cubicBezTo>
                      <a:pt x="78" y="18"/>
                      <a:pt x="77" y="17"/>
                      <a:pt x="76" y="17"/>
                    </a:cubicBezTo>
                    <a:cubicBezTo>
                      <a:pt x="77" y="17"/>
                      <a:pt x="81" y="18"/>
                      <a:pt x="80" y="20"/>
                    </a:cubicBezTo>
                    <a:cubicBezTo>
                      <a:pt x="80" y="20"/>
                      <a:pt x="79" y="20"/>
                      <a:pt x="78" y="19"/>
                    </a:cubicBezTo>
                    <a:cubicBezTo>
                      <a:pt x="79" y="20"/>
                      <a:pt x="79" y="21"/>
                      <a:pt x="79" y="21"/>
                    </a:cubicBezTo>
                    <a:cubicBezTo>
                      <a:pt x="81" y="19"/>
                      <a:pt x="81" y="22"/>
                      <a:pt x="83" y="22"/>
                    </a:cubicBezTo>
                    <a:cubicBezTo>
                      <a:pt x="82" y="23"/>
                      <a:pt x="82" y="23"/>
                      <a:pt x="82" y="23"/>
                    </a:cubicBezTo>
                    <a:cubicBezTo>
                      <a:pt x="83" y="22"/>
                      <a:pt x="84" y="22"/>
                      <a:pt x="84" y="22"/>
                    </a:cubicBezTo>
                    <a:cubicBezTo>
                      <a:pt x="84" y="23"/>
                      <a:pt x="84" y="23"/>
                      <a:pt x="84" y="24"/>
                    </a:cubicBezTo>
                    <a:cubicBezTo>
                      <a:pt x="85" y="24"/>
                      <a:pt x="85" y="24"/>
                      <a:pt x="86" y="25"/>
                    </a:cubicBezTo>
                    <a:cubicBezTo>
                      <a:pt x="86" y="22"/>
                      <a:pt x="90" y="25"/>
                      <a:pt x="90" y="26"/>
                    </a:cubicBezTo>
                    <a:cubicBezTo>
                      <a:pt x="91" y="26"/>
                      <a:pt x="92" y="25"/>
                      <a:pt x="93" y="25"/>
                    </a:cubicBezTo>
                    <a:cubicBezTo>
                      <a:pt x="95" y="25"/>
                      <a:pt x="96" y="28"/>
                      <a:pt x="94" y="28"/>
                    </a:cubicBezTo>
                    <a:cubicBezTo>
                      <a:pt x="94" y="28"/>
                      <a:pt x="95" y="28"/>
                      <a:pt x="95" y="28"/>
                    </a:cubicBezTo>
                    <a:cubicBezTo>
                      <a:pt x="94" y="29"/>
                      <a:pt x="93" y="29"/>
                      <a:pt x="93" y="30"/>
                    </a:cubicBezTo>
                    <a:cubicBezTo>
                      <a:pt x="96" y="31"/>
                      <a:pt x="101" y="30"/>
                      <a:pt x="103" y="31"/>
                    </a:cubicBezTo>
                    <a:cubicBezTo>
                      <a:pt x="105" y="33"/>
                      <a:pt x="105" y="35"/>
                      <a:pt x="108" y="35"/>
                    </a:cubicBezTo>
                    <a:cubicBezTo>
                      <a:pt x="111" y="36"/>
                      <a:pt x="107" y="38"/>
                      <a:pt x="106" y="38"/>
                    </a:cubicBezTo>
                    <a:cubicBezTo>
                      <a:pt x="105" y="38"/>
                      <a:pt x="98" y="40"/>
                      <a:pt x="98" y="40"/>
                    </a:cubicBezTo>
                    <a:cubicBezTo>
                      <a:pt x="99" y="39"/>
                      <a:pt x="99" y="39"/>
                      <a:pt x="99" y="39"/>
                    </a:cubicBezTo>
                    <a:cubicBezTo>
                      <a:pt x="98" y="39"/>
                      <a:pt x="98" y="40"/>
                      <a:pt x="96" y="40"/>
                    </a:cubicBezTo>
                    <a:cubicBezTo>
                      <a:pt x="93" y="40"/>
                      <a:pt x="91" y="39"/>
                      <a:pt x="89" y="39"/>
                    </a:cubicBezTo>
                    <a:cubicBezTo>
                      <a:pt x="83" y="39"/>
                      <a:pt x="77" y="41"/>
                      <a:pt x="71" y="41"/>
                    </a:cubicBezTo>
                    <a:cubicBezTo>
                      <a:pt x="71" y="38"/>
                      <a:pt x="75" y="37"/>
                      <a:pt x="77" y="36"/>
                    </a:cubicBezTo>
                    <a:cubicBezTo>
                      <a:pt x="78" y="35"/>
                      <a:pt x="79" y="34"/>
                      <a:pt x="78" y="33"/>
                    </a:cubicBezTo>
                    <a:cubicBezTo>
                      <a:pt x="77" y="32"/>
                      <a:pt x="78" y="30"/>
                      <a:pt x="76" y="30"/>
                    </a:cubicBezTo>
                    <a:cubicBezTo>
                      <a:pt x="72" y="31"/>
                      <a:pt x="68" y="31"/>
                      <a:pt x="66" y="27"/>
                    </a:cubicBezTo>
                    <a:cubicBezTo>
                      <a:pt x="65" y="26"/>
                      <a:pt x="66" y="24"/>
                      <a:pt x="65" y="23"/>
                    </a:cubicBezTo>
                    <a:cubicBezTo>
                      <a:pt x="65" y="22"/>
                      <a:pt x="65" y="21"/>
                      <a:pt x="65" y="21"/>
                    </a:cubicBezTo>
                    <a:cubicBezTo>
                      <a:pt x="64" y="20"/>
                      <a:pt x="63" y="20"/>
                      <a:pt x="64" y="20"/>
                    </a:cubicBezTo>
                    <a:cubicBezTo>
                      <a:pt x="62" y="19"/>
                      <a:pt x="61" y="20"/>
                      <a:pt x="59" y="20"/>
                    </a:cubicBezTo>
                    <a:cubicBezTo>
                      <a:pt x="57" y="20"/>
                      <a:pt x="55" y="19"/>
                      <a:pt x="54" y="19"/>
                    </a:cubicBezTo>
                    <a:cubicBezTo>
                      <a:pt x="52" y="18"/>
                      <a:pt x="51" y="18"/>
                      <a:pt x="50" y="17"/>
                    </a:cubicBezTo>
                    <a:cubicBezTo>
                      <a:pt x="49" y="16"/>
                      <a:pt x="47" y="16"/>
                      <a:pt x="47" y="13"/>
                    </a:cubicBezTo>
                    <a:cubicBezTo>
                      <a:pt x="46" y="15"/>
                      <a:pt x="40" y="15"/>
                      <a:pt x="40" y="12"/>
                    </a:cubicBezTo>
                    <a:cubicBezTo>
                      <a:pt x="39" y="12"/>
                      <a:pt x="39" y="13"/>
                      <a:pt x="39" y="14"/>
                    </a:cubicBezTo>
                    <a:cubicBezTo>
                      <a:pt x="38" y="14"/>
                      <a:pt x="38" y="14"/>
                      <a:pt x="38" y="13"/>
                    </a:cubicBezTo>
                    <a:cubicBezTo>
                      <a:pt x="37" y="12"/>
                      <a:pt x="35" y="13"/>
                      <a:pt x="34" y="13"/>
                    </a:cubicBezTo>
                    <a:cubicBezTo>
                      <a:pt x="33" y="13"/>
                      <a:pt x="31" y="12"/>
                      <a:pt x="30" y="10"/>
                    </a:cubicBezTo>
                    <a:cubicBezTo>
                      <a:pt x="31" y="9"/>
                      <a:pt x="33" y="10"/>
                      <a:pt x="34" y="10"/>
                    </a:cubicBezTo>
                    <a:cubicBezTo>
                      <a:pt x="36" y="9"/>
                      <a:pt x="35" y="8"/>
                      <a:pt x="34" y="7"/>
                    </a:cubicBezTo>
                    <a:cubicBezTo>
                      <a:pt x="31" y="6"/>
                      <a:pt x="25" y="6"/>
                      <a:pt x="22" y="8"/>
                    </a:cubicBezTo>
                    <a:cubicBezTo>
                      <a:pt x="21" y="9"/>
                      <a:pt x="19" y="10"/>
                      <a:pt x="17" y="12"/>
                    </a:cubicBezTo>
                    <a:cubicBezTo>
                      <a:pt x="16" y="13"/>
                      <a:pt x="15" y="12"/>
                      <a:pt x="14" y="13"/>
                    </a:cubicBezTo>
                    <a:cubicBezTo>
                      <a:pt x="13" y="13"/>
                      <a:pt x="12" y="12"/>
                      <a:pt x="11" y="13"/>
                    </a:cubicBezTo>
                    <a:cubicBezTo>
                      <a:pt x="10" y="13"/>
                      <a:pt x="10" y="14"/>
                      <a:pt x="10" y="15"/>
                    </a:cubicBezTo>
                    <a:cubicBezTo>
                      <a:pt x="8" y="16"/>
                      <a:pt x="6" y="16"/>
                      <a:pt x="5" y="18"/>
                    </a:cubicBezTo>
                    <a:cubicBezTo>
                      <a:pt x="5" y="14"/>
                      <a:pt x="0" y="19"/>
                      <a:pt x="0" y="16"/>
                    </a:cubicBezTo>
                    <a:cubicBezTo>
                      <a:pt x="0" y="16"/>
                      <a:pt x="0" y="16"/>
                      <a:pt x="0" y="16"/>
                    </a:cubicBezTo>
                  </a:path>
                </a:pathLst>
              </a:custGeom>
              <a:solidFill>
                <a:srgbClr val="B3B3B3"/>
              </a:solidFill>
              <a:ln w="3175">
                <a:solidFill>
                  <a:schemeClr val="tx1"/>
                </a:solidFill>
                <a:round/>
                <a:headEnd/>
                <a:tailEnd/>
              </a:ln>
            </p:spPr>
            <p:txBody>
              <a:bodyPr/>
              <a:lstStyle/>
              <a:p>
                <a:endParaRPr lang="en-GB" sz="2400" dirty="0"/>
              </a:p>
            </p:txBody>
          </p:sp>
          <p:sp>
            <p:nvSpPr>
              <p:cNvPr id="1865" name="Freeform 3894"/>
              <p:cNvSpPr>
                <a:spLocks/>
              </p:cNvSpPr>
              <p:nvPr/>
            </p:nvSpPr>
            <p:spPr bwMode="auto">
              <a:xfrm>
                <a:off x="1590" y="2320"/>
                <a:ext cx="7" cy="9"/>
              </a:xfrm>
              <a:custGeom>
                <a:avLst/>
                <a:gdLst>
                  <a:gd name="T0" fmla="*/ 2 w 6"/>
                  <a:gd name="T1" fmla="*/ 9 h 7"/>
                  <a:gd name="T2" fmla="*/ 0 w 6"/>
                  <a:gd name="T3" fmla="*/ 6 h 7"/>
                  <a:gd name="T4" fmla="*/ 1 w 6"/>
                  <a:gd name="T5" fmla="*/ 3 h 7"/>
                  <a:gd name="T6" fmla="*/ 5 w 6"/>
                  <a:gd name="T7" fmla="*/ 1 h 7"/>
                  <a:gd name="T8" fmla="*/ 7 w 6"/>
                  <a:gd name="T9" fmla="*/ 6 h 7"/>
                  <a:gd name="T10" fmla="*/ 2 w 6"/>
                  <a:gd name="T11" fmla="*/ 9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2" y="7"/>
                    </a:moveTo>
                    <a:cubicBezTo>
                      <a:pt x="1" y="6"/>
                      <a:pt x="0" y="6"/>
                      <a:pt x="0" y="5"/>
                    </a:cubicBezTo>
                    <a:cubicBezTo>
                      <a:pt x="2" y="7"/>
                      <a:pt x="1" y="3"/>
                      <a:pt x="1" y="2"/>
                    </a:cubicBezTo>
                    <a:cubicBezTo>
                      <a:pt x="1" y="1"/>
                      <a:pt x="3" y="0"/>
                      <a:pt x="4" y="1"/>
                    </a:cubicBezTo>
                    <a:cubicBezTo>
                      <a:pt x="5" y="1"/>
                      <a:pt x="6" y="3"/>
                      <a:pt x="6" y="5"/>
                    </a:cubicBezTo>
                    <a:cubicBezTo>
                      <a:pt x="6" y="6"/>
                      <a:pt x="3" y="6"/>
                      <a:pt x="2" y="7"/>
                    </a:cubicBezTo>
                  </a:path>
                </a:pathLst>
              </a:custGeom>
              <a:solidFill>
                <a:srgbClr val="B3B3B3"/>
              </a:solidFill>
              <a:ln w="3175">
                <a:solidFill>
                  <a:schemeClr val="tx1"/>
                </a:solidFill>
                <a:round/>
                <a:headEnd/>
                <a:tailEnd/>
              </a:ln>
            </p:spPr>
            <p:txBody>
              <a:bodyPr/>
              <a:lstStyle/>
              <a:p>
                <a:endParaRPr lang="en-GB" sz="2400" dirty="0"/>
              </a:p>
            </p:txBody>
          </p:sp>
          <p:sp>
            <p:nvSpPr>
              <p:cNvPr id="1866" name="Freeform 3895"/>
              <p:cNvSpPr>
                <a:spLocks/>
              </p:cNvSpPr>
              <p:nvPr/>
            </p:nvSpPr>
            <p:spPr bwMode="auto">
              <a:xfrm>
                <a:off x="1630" y="2304"/>
                <a:ext cx="2" cy="0"/>
              </a:xfrm>
              <a:custGeom>
                <a:avLst/>
                <a:gdLst>
                  <a:gd name="T0" fmla="*/ 2 w 1"/>
                  <a:gd name="T1" fmla="*/ 0 w 1"/>
                  <a:gd name="T2" fmla="*/ 2 w 1"/>
                  <a:gd name="T3" fmla="*/ 2 w 1"/>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1">
                    <a:moveTo>
                      <a:pt x="1" y="0"/>
                    </a:moveTo>
                    <a:cubicBezTo>
                      <a:pt x="1" y="0"/>
                      <a:pt x="1" y="0"/>
                      <a:pt x="0" y="0"/>
                    </a:cubicBezTo>
                    <a:cubicBezTo>
                      <a:pt x="1" y="0"/>
                      <a:pt x="1" y="0"/>
                      <a:pt x="1"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867" name="Freeform 3896"/>
              <p:cNvSpPr>
                <a:spLocks/>
              </p:cNvSpPr>
              <p:nvPr/>
            </p:nvSpPr>
            <p:spPr bwMode="auto">
              <a:xfrm>
                <a:off x="1652" y="2343"/>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0" y="0"/>
                      <a:pt x="0" y="0"/>
                    </a:cubicBezTo>
                    <a:cubicBezTo>
                      <a:pt x="1" y="0"/>
                      <a:pt x="1" y="0"/>
                      <a:pt x="1" y="1"/>
                    </a:cubicBezTo>
                  </a:path>
                </a:pathLst>
              </a:custGeom>
              <a:solidFill>
                <a:srgbClr val="B3B3B3"/>
              </a:solidFill>
              <a:ln w="3175">
                <a:solidFill>
                  <a:schemeClr val="tx1"/>
                </a:solidFill>
                <a:round/>
                <a:headEnd/>
                <a:tailEnd/>
              </a:ln>
            </p:spPr>
            <p:txBody>
              <a:bodyPr/>
              <a:lstStyle/>
              <a:p>
                <a:endParaRPr lang="en-GB" sz="2400" dirty="0"/>
              </a:p>
            </p:txBody>
          </p:sp>
          <p:sp>
            <p:nvSpPr>
              <p:cNvPr id="1868" name="Freeform 3897"/>
              <p:cNvSpPr>
                <a:spLocks/>
              </p:cNvSpPr>
              <p:nvPr/>
            </p:nvSpPr>
            <p:spPr bwMode="auto">
              <a:xfrm>
                <a:off x="1653" y="2311"/>
                <a:ext cx="5" cy="3"/>
              </a:xfrm>
              <a:custGeom>
                <a:avLst/>
                <a:gdLst>
                  <a:gd name="T0" fmla="*/ 3 w 4"/>
                  <a:gd name="T1" fmla="*/ 3 h 2"/>
                  <a:gd name="T2" fmla="*/ 0 w 4"/>
                  <a:gd name="T3" fmla="*/ 2 h 2"/>
                  <a:gd name="T4" fmla="*/ 5 w 4"/>
                  <a:gd name="T5" fmla="*/ 2 h 2"/>
                  <a:gd name="T6" fmla="*/ 3 w 4"/>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2" y="2"/>
                    </a:moveTo>
                    <a:cubicBezTo>
                      <a:pt x="2" y="2"/>
                      <a:pt x="1" y="1"/>
                      <a:pt x="0" y="1"/>
                    </a:cubicBezTo>
                    <a:cubicBezTo>
                      <a:pt x="1" y="0"/>
                      <a:pt x="3" y="0"/>
                      <a:pt x="4" y="1"/>
                    </a:cubicBezTo>
                    <a:cubicBezTo>
                      <a:pt x="3" y="2"/>
                      <a:pt x="3" y="2"/>
                      <a:pt x="2" y="2"/>
                    </a:cubicBezTo>
                  </a:path>
                </a:pathLst>
              </a:custGeom>
              <a:solidFill>
                <a:srgbClr val="B3B3B3"/>
              </a:solidFill>
              <a:ln w="3175">
                <a:solidFill>
                  <a:schemeClr val="tx1"/>
                </a:solidFill>
                <a:round/>
                <a:headEnd/>
                <a:tailEnd/>
              </a:ln>
            </p:spPr>
            <p:txBody>
              <a:bodyPr/>
              <a:lstStyle/>
              <a:p>
                <a:endParaRPr lang="en-GB" sz="2400" dirty="0"/>
              </a:p>
            </p:txBody>
          </p:sp>
          <p:sp>
            <p:nvSpPr>
              <p:cNvPr id="1869" name="Freeform 3898"/>
              <p:cNvSpPr>
                <a:spLocks/>
              </p:cNvSpPr>
              <p:nvPr/>
            </p:nvSpPr>
            <p:spPr bwMode="auto">
              <a:xfrm>
                <a:off x="1658" y="2312"/>
                <a:ext cx="3" cy="4"/>
              </a:xfrm>
              <a:custGeom>
                <a:avLst/>
                <a:gdLst>
                  <a:gd name="T0" fmla="*/ 3 w 2"/>
                  <a:gd name="T1" fmla="*/ 4 h 3"/>
                  <a:gd name="T2" fmla="*/ 0 w 2"/>
                  <a:gd name="T3" fmla="*/ 1 h 3"/>
                  <a:gd name="T4" fmla="*/ 3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2" y="3"/>
                    </a:moveTo>
                    <a:cubicBezTo>
                      <a:pt x="1" y="2"/>
                      <a:pt x="0" y="2"/>
                      <a:pt x="0" y="1"/>
                    </a:cubicBezTo>
                    <a:cubicBezTo>
                      <a:pt x="1" y="0"/>
                      <a:pt x="2" y="2"/>
                      <a:pt x="2" y="3"/>
                    </a:cubicBezTo>
                  </a:path>
                </a:pathLst>
              </a:custGeom>
              <a:solidFill>
                <a:srgbClr val="B3B3B3"/>
              </a:solidFill>
              <a:ln w="3175">
                <a:solidFill>
                  <a:schemeClr val="tx1"/>
                </a:solidFill>
                <a:round/>
                <a:headEnd/>
                <a:tailEnd/>
              </a:ln>
            </p:spPr>
            <p:txBody>
              <a:bodyPr/>
              <a:lstStyle/>
              <a:p>
                <a:endParaRPr lang="en-GB" sz="2400" dirty="0"/>
              </a:p>
            </p:txBody>
          </p:sp>
          <p:sp>
            <p:nvSpPr>
              <p:cNvPr id="1870" name="Freeform 3899"/>
              <p:cNvSpPr>
                <a:spLocks/>
              </p:cNvSpPr>
              <p:nvPr/>
            </p:nvSpPr>
            <p:spPr bwMode="auto">
              <a:xfrm>
                <a:off x="1661" y="2315"/>
                <a:ext cx="2" cy="4"/>
              </a:xfrm>
              <a:custGeom>
                <a:avLst/>
                <a:gdLst>
                  <a:gd name="T0" fmla="*/ 2 w 2"/>
                  <a:gd name="T1" fmla="*/ 4 h 3"/>
                  <a:gd name="T2" fmla="*/ 0 w 2"/>
                  <a:gd name="T3" fmla="*/ 0 h 3"/>
                  <a:gd name="T4" fmla="*/ 2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2" y="3"/>
                    </a:moveTo>
                    <a:cubicBezTo>
                      <a:pt x="0" y="2"/>
                      <a:pt x="0" y="1"/>
                      <a:pt x="0" y="0"/>
                    </a:cubicBezTo>
                    <a:cubicBezTo>
                      <a:pt x="1" y="1"/>
                      <a:pt x="2" y="2"/>
                      <a:pt x="2" y="3"/>
                    </a:cubicBezTo>
                  </a:path>
                </a:pathLst>
              </a:custGeom>
              <a:solidFill>
                <a:srgbClr val="B3B3B3"/>
              </a:solidFill>
              <a:ln w="3175">
                <a:solidFill>
                  <a:schemeClr val="tx1"/>
                </a:solidFill>
                <a:round/>
                <a:headEnd/>
                <a:tailEnd/>
              </a:ln>
            </p:spPr>
            <p:txBody>
              <a:bodyPr/>
              <a:lstStyle/>
              <a:p>
                <a:endParaRPr lang="en-GB" sz="2400" dirty="0"/>
              </a:p>
            </p:txBody>
          </p:sp>
          <p:sp>
            <p:nvSpPr>
              <p:cNvPr id="1871" name="Freeform 3900"/>
              <p:cNvSpPr>
                <a:spLocks/>
              </p:cNvSpPr>
              <p:nvPr/>
            </p:nvSpPr>
            <p:spPr bwMode="auto">
              <a:xfrm>
                <a:off x="1662" y="2318"/>
                <a:ext cx="5" cy="4"/>
              </a:xfrm>
              <a:custGeom>
                <a:avLst/>
                <a:gdLst>
                  <a:gd name="T0" fmla="*/ 3 w 4"/>
                  <a:gd name="T1" fmla="*/ 4 h 3"/>
                  <a:gd name="T2" fmla="*/ 0 w 4"/>
                  <a:gd name="T3" fmla="*/ 1 h 3"/>
                  <a:gd name="T4" fmla="*/ 3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2" y="3"/>
                    </a:moveTo>
                    <a:cubicBezTo>
                      <a:pt x="1" y="2"/>
                      <a:pt x="1" y="2"/>
                      <a:pt x="0" y="1"/>
                    </a:cubicBezTo>
                    <a:cubicBezTo>
                      <a:pt x="1" y="0"/>
                      <a:pt x="4" y="1"/>
                      <a:pt x="2" y="3"/>
                    </a:cubicBezTo>
                  </a:path>
                </a:pathLst>
              </a:custGeom>
              <a:solidFill>
                <a:srgbClr val="B3B3B3"/>
              </a:solidFill>
              <a:ln w="3175">
                <a:solidFill>
                  <a:schemeClr val="tx1"/>
                </a:solidFill>
                <a:round/>
                <a:headEnd/>
                <a:tailEnd/>
              </a:ln>
            </p:spPr>
            <p:txBody>
              <a:bodyPr/>
              <a:lstStyle/>
              <a:p>
                <a:endParaRPr lang="en-GB" sz="2400" dirty="0"/>
              </a:p>
            </p:txBody>
          </p:sp>
          <p:sp>
            <p:nvSpPr>
              <p:cNvPr id="1872" name="Freeform 3901"/>
              <p:cNvSpPr>
                <a:spLocks/>
              </p:cNvSpPr>
              <p:nvPr/>
            </p:nvSpPr>
            <p:spPr bwMode="auto">
              <a:xfrm>
                <a:off x="1704" y="2473"/>
                <a:ext cx="189" cy="185"/>
              </a:xfrm>
              <a:custGeom>
                <a:avLst/>
                <a:gdLst>
                  <a:gd name="T0" fmla="*/ 11 w 143"/>
                  <a:gd name="T1" fmla="*/ 22 h 140"/>
                  <a:gd name="T2" fmla="*/ 22 w 143"/>
                  <a:gd name="T3" fmla="*/ 12 h 140"/>
                  <a:gd name="T4" fmla="*/ 21 w 143"/>
                  <a:gd name="T5" fmla="*/ 34 h 140"/>
                  <a:gd name="T6" fmla="*/ 22 w 143"/>
                  <a:gd name="T7" fmla="*/ 49 h 140"/>
                  <a:gd name="T8" fmla="*/ 29 w 143"/>
                  <a:gd name="T9" fmla="*/ 33 h 140"/>
                  <a:gd name="T10" fmla="*/ 30 w 143"/>
                  <a:gd name="T11" fmla="*/ 21 h 140"/>
                  <a:gd name="T12" fmla="*/ 48 w 143"/>
                  <a:gd name="T13" fmla="*/ 13 h 140"/>
                  <a:gd name="T14" fmla="*/ 52 w 143"/>
                  <a:gd name="T15" fmla="*/ 11 h 140"/>
                  <a:gd name="T16" fmla="*/ 53 w 143"/>
                  <a:gd name="T17" fmla="*/ 11 h 140"/>
                  <a:gd name="T18" fmla="*/ 74 w 143"/>
                  <a:gd name="T19" fmla="*/ 29 h 140"/>
                  <a:gd name="T20" fmla="*/ 107 w 143"/>
                  <a:gd name="T21" fmla="*/ 33 h 140"/>
                  <a:gd name="T22" fmla="*/ 124 w 143"/>
                  <a:gd name="T23" fmla="*/ 33 h 140"/>
                  <a:gd name="T24" fmla="*/ 127 w 143"/>
                  <a:gd name="T25" fmla="*/ 26 h 140"/>
                  <a:gd name="T26" fmla="*/ 136 w 143"/>
                  <a:gd name="T27" fmla="*/ 26 h 140"/>
                  <a:gd name="T28" fmla="*/ 155 w 143"/>
                  <a:gd name="T29" fmla="*/ 28 h 140"/>
                  <a:gd name="T30" fmla="*/ 145 w 143"/>
                  <a:gd name="T31" fmla="*/ 32 h 140"/>
                  <a:gd name="T32" fmla="*/ 151 w 143"/>
                  <a:gd name="T33" fmla="*/ 33 h 140"/>
                  <a:gd name="T34" fmla="*/ 155 w 143"/>
                  <a:gd name="T35" fmla="*/ 37 h 140"/>
                  <a:gd name="T36" fmla="*/ 159 w 143"/>
                  <a:gd name="T37" fmla="*/ 38 h 140"/>
                  <a:gd name="T38" fmla="*/ 161 w 143"/>
                  <a:gd name="T39" fmla="*/ 41 h 140"/>
                  <a:gd name="T40" fmla="*/ 173 w 143"/>
                  <a:gd name="T41" fmla="*/ 44 h 140"/>
                  <a:gd name="T42" fmla="*/ 169 w 143"/>
                  <a:gd name="T43" fmla="*/ 57 h 140"/>
                  <a:gd name="T44" fmla="*/ 168 w 143"/>
                  <a:gd name="T45" fmla="*/ 62 h 140"/>
                  <a:gd name="T46" fmla="*/ 180 w 143"/>
                  <a:gd name="T47" fmla="*/ 59 h 140"/>
                  <a:gd name="T48" fmla="*/ 178 w 143"/>
                  <a:gd name="T49" fmla="*/ 71 h 140"/>
                  <a:gd name="T50" fmla="*/ 178 w 143"/>
                  <a:gd name="T51" fmla="*/ 82 h 140"/>
                  <a:gd name="T52" fmla="*/ 172 w 143"/>
                  <a:gd name="T53" fmla="*/ 87 h 140"/>
                  <a:gd name="T54" fmla="*/ 165 w 143"/>
                  <a:gd name="T55" fmla="*/ 102 h 140"/>
                  <a:gd name="T56" fmla="*/ 169 w 143"/>
                  <a:gd name="T57" fmla="*/ 124 h 140"/>
                  <a:gd name="T58" fmla="*/ 159 w 143"/>
                  <a:gd name="T59" fmla="*/ 128 h 140"/>
                  <a:gd name="T60" fmla="*/ 144 w 143"/>
                  <a:gd name="T61" fmla="*/ 135 h 140"/>
                  <a:gd name="T62" fmla="*/ 133 w 143"/>
                  <a:gd name="T63" fmla="*/ 133 h 140"/>
                  <a:gd name="T64" fmla="*/ 120 w 143"/>
                  <a:gd name="T65" fmla="*/ 130 h 140"/>
                  <a:gd name="T66" fmla="*/ 124 w 143"/>
                  <a:gd name="T67" fmla="*/ 141 h 140"/>
                  <a:gd name="T68" fmla="*/ 130 w 143"/>
                  <a:gd name="T69" fmla="*/ 157 h 140"/>
                  <a:gd name="T70" fmla="*/ 126 w 143"/>
                  <a:gd name="T71" fmla="*/ 165 h 140"/>
                  <a:gd name="T72" fmla="*/ 115 w 143"/>
                  <a:gd name="T73" fmla="*/ 176 h 140"/>
                  <a:gd name="T74" fmla="*/ 104 w 143"/>
                  <a:gd name="T75" fmla="*/ 181 h 140"/>
                  <a:gd name="T76" fmla="*/ 85 w 143"/>
                  <a:gd name="T77" fmla="*/ 169 h 140"/>
                  <a:gd name="T78" fmla="*/ 78 w 143"/>
                  <a:gd name="T79" fmla="*/ 144 h 140"/>
                  <a:gd name="T80" fmla="*/ 77 w 143"/>
                  <a:gd name="T81" fmla="*/ 108 h 140"/>
                  <a:gd name="T82" fmla="*/ 77 w 143"/>
                  <a:gd name="T83" fmla="*/ 95 h 140"/>
                  <a:gd name="T84" fmla="*/ 56 w 143"/>
                  <a:gd name="T85" fmla="*/ 98 h 140"/>
                  <a:gd name="T86" fmla="*/ 45 w 143"/>
                  <a:gd name="T87" fmla="*/ 87 h 140"/>
                  <a:gd name="T88" fmla="*/ 30 w 143"/>
                  <a:gd name="T89" fmla="*/ 85 h 140"/>
                  <a:gd name="T90" fmla="*/ 16 w 143"/>
                  <a:gd name="T91" fmla="*/ 82 h 140"/>
                  <a:gd name="T92" fmla="*/ 12 w 143"/>
                  <a:gd name="T93" fmla="*/ 67 h 140"/>
                  <a:gd name="T94" fmla="*/ 5 w 143"/>
                  <a:gd name="T95" fmla="*/ 48 h 14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43" h="140">
                    <a:moveTo>
                      <a:pt x="0" y="38"/>
                    </a:moveTo>
                    <a:cubicBezTo>
                      <a:pt x="2" y="35"/>
                      <a:pt x="4" y="31"/>
                      <a:pt x="5" y="27"/>
                    </a:cubicBezTo>
                    <a:cubicBezTo>
                      <a:pt x="5" y="23"/>
                      <a:pt x="6" y="20"/>
                      <a:pt x="8" y="17"/>
                    </a:cubicBezTo>
                    <a:cubicBezTo>
                      <a:pt x="10" y="14"/>
                      <a:pt x="14" y="12"/>
                      <a:pt x="15" y="9"/>
                    </a:cubicBezTo>
                    <a:cubicBezTo>
                      <a:pt x="17" y="6"/>
                      <a:pt x="20" y="7"/>
                      <a:pt x="23" y="5"/>
                    </a:cubicBezTo>
                    <a:cubicBezTo>
                      <a:pt x="22" y="8"/>
                      <a:pt x="19" y="7"/>
                      <a:pt x="17" y="9"/>
                    </a:cubicBezTo>
                    <a:cubicBezTo>
                      <a:pt x="16" y="11"/>
                      <a:pt x="17" y="15"/>
                      <a:pt x="19" y="15"/>
                    </a:cubicBezTo>
                    <a:cubicBezTo>
                      <a:pt x="17" y="15"/>
                      <a:pt x="19" y="19"/>
                      <a:pt x="19" y="20"/>
                    </a:cubicBezTo>
                    <a:cubicBezTo>
                      <a:pt x="20" y="22"/>
                      <a:pt x="18" y="24"/>
                      <a:pt x="16" y="26"/>
                    </a:cubicBezTo>
                    <a:cubicBezTo>
                      <a:pt x="14" y="28"/>
                      <a:pt x="13" y="30"/>
                      <a:pt x="14" y="32"/>
                    </a:cubicBezTo>
                    <a:cubicBezTo>
                      <a:pt x="15" y="33"/>
                      <a:pt x="15" y="34"/>
                      <a:pt x="16" y="35"/>
                    </a:cubicBezTo>
                    <a:cubicBezTo>
                      <a:pt x="17" y="36"/>
                      <a:pt x="17" y="35"/>
                      <a:pt x="17" y="37"/>
                    </a:cubicBezTo>
                    <a:cubicBezTo>
                      <a:pt x="17" y="39"/>
                      <a:pt x="19" y="40"/>
                      <a:pt x="21" y="39"/>
                    </a:cubicBezTo>
                    <a:cubicBezTo>
                      <a:pt x="23" y="37"/>
                      <a:pt x="24" y="35"/>
                      <a:pt x="24" y="33"/>
                    </a:cubicBezTo>
                    <a:cubicBezTo>
                      <a:pt x="25" y="30"/>
                      <a:pt x="23" y="28"/>
                      <a:pt x="22" y="25"/>
                    </a:cubicBezTo>
                    <a:cubicBezTo>
                      <a:pt x="21" y="24"/>
                      <a:pt x="20" y="23"/>
                      <a:pt x="20" y="22"/>
                    </a:cubicBezTo>
                    <a:cubicBezTo>
                      <a:pt x="20" y="21"/>
                      <a:pt x="21" y="19"/>
                      <a:pt x="20" y="18"/>
                    </a:cubicBezTo>
                    <a:cubicBezTo>
                      <a:pt x="21" y="18"/>
                      <a:pt x="22" y="17"/>
                      <a:pt x="23" y="16"/>
                    </a:cubicBezTo>
                    <a:cubicBezTo>
                      <a:pt x="25" y="15"/>
                      <a:pt x="26" y="14"/>
                      <a:pt x="29" y="13"/>
                    </a:cubicBezTo>
                    <a:cubicBezTo>
                      <a:pt x="30" y="13"/>
                      <a:pt x="32" y="13"/>
                      <a:pt x="33" y="12"/>
                    </a:cubicBezTo>
                    <a:cubicBezTo>
                      <a:pt x="34" y="11"/>
                      <a:pt x="36" y="10"/>
                      <a:pt x="36" y="10"/>
                    </a:cubicBezTo>
                    <a:cubicBezTo>
                      <a:pt x="36" y="10"/>
                      <a:pt x="36" y="9"/>
                      <a:pt x="36" y="9"/>
                    </a:cubicBezTo>
                    <a:cubicBezTo>
                      <a:pt x="36" y="9"/>
                      <a:pt x="39" y="11"/>
                      <a:pt x="39" y="10"/>
                    </a:cubicBezTo>
                    <a:cubicBezTo>
                      <a:pt x="40" y="10"/>
                      <a:pt x="39" y="8"/>
                      <a:pt x="39" y="8"/>
                    </a:cubicBezTo>
                    <a:cubicBezTo>
                      <a:pt x="38" y="7"/>
                      <a:pt x="36" y="9"/>
                      <a:pt x="35" y="9"/>
                    </a:cubicBezTo>
                    <a:cubicBezTo>
                      <a:pt x="35" y="7"/>
                      <a:pt x="34" y="0"/>
                      <a:pt x="38" y="2"/>
                    </a:cubicBezTo>
                    <a:cubicBezTo>
                      <a:pt x="40" y="2"/>
                      <a:pt x="39" y="6"/>
                      <a:pt x="40" y="8"/>
                    </a:cubicBezTo>
                    <a:cubicBezTo>
                      <a:pt x="40" y="11"/>
                      <a:pt x="44" y="9"/>
                      <a:pt x="47" y="10"/>
                    </a:cubicBezTo>
                    <a:cubicBezTo>
                      <a:pt x="49" y="11"/>
                      <a:pt x="53" y="12"/>
                      <a:pt x="54" y="15"/>
                    </a:cubicBezTo>
                    <a:cubicBezTo>
                      <a:pt x="55" y="17"/>
                      <a:pt x="53" y="21"/>
                      <a:pt x="56" y="22"/>
                    </a:cubicBezTo>
                    <a:cubicBezTo>
                      <a:pt x="60" y="23"/>
                      <a:pt x="65" y="21"/>
                      <a:pt x="69" y="21"/>
                    </a:cubicBezTo>
                    <a:cubicBezTo>
                      <a:pt x="72" y="20"/>
                      <a:pt x="76" y="19"/>
                      <a:pt x="78" y="22"/>
                    </a:cubicBezTo>
                    <a:cubicBezTo>
                      <a:pt x="79" y="24"/>
                      <a:pt x="80" y="25"/>
                      <a:pt x="81" y="25"/>
                    </a:cubicBezTo>
                    <a:cubicBezTo>
                      <a:pt x="82" y="26"/>
                      <a:pt x="84" y="26"/>
                      <a:pt x="85" y="26"/>
                    </a:cubicBezTo>
                    <a:cubicBezTo>
                      <a:pt x="85" y="26"/>
                      <a:pt x="89" y="27"/>
                      <a:pt x="87" y="27"/>
                    </a:cubicBezTo>
                    <a:cubicBezTo>
                      <a:pt x="90" y="29"/>
                      <a:pt x="91" y="25"/>
                      <a:pt x="94" y="25"/>
                    </a:cubicBezTo>
                    <a:cubicBezTo>
                      <a:pt x="95" y="25"/>
                      <a:pt x="96" y="23"/>
                      <a:pt x="97" y="22"/>
                    </a:cubicBezTo>
                    <a:cubicBezTo>
                      <a:pt x="99" y="22"/>
                      <a:pt x="101" y="23"/>
                      <a:pt x="102" y="22"/>
                    </a:cubicBezTo>
                    <a:cubicBezTo>
                      <a:pt x="101" y="21"/>
                      <a:pt x="97" y="22"/>
                      <a:pt x="96" y="20"/>
                    </a:cubicBezTo>
                    <a:cubicBezTo>
                      <a:pt x="97" y="20"/>
                      <a:pt x="98" y="20"/>
                      <a:pt x="99" y="20"/>
                    </a:cubicBezTo>
                    <a:cubicBezTo>
                      <a:pt x="100" y="20"/>
                      <a:pt x="101" y="20"/>
                      <a:pt x="101" y="19"/>
                    </a:cubicBezTo>
                    <a:cubicBezTo>
                      <a:pt x="102" y="20"/>
                      <a:pt x="102" y="20"/>
                      <a:pt x="103" y="20"/>
                    </a:cubicBezTo>
                    <a:cubicBezTo>
                      <a:pt x="104" y="20"/>
                      <a:pt x="105" y="20"/>
                      <a:pt x="106" y="20"/>
                    </a:cubicBezTo>
                    <a:cubicBezTo>
                      <a:pt x="112" y="19"/>
                      <a:pt x="117" y="20"/>
                      <a:pt x="122" y="19"/>
                    </a:cubicBezTo>
                    <a:cubicBezTo>
                      <a:pt x="121" y="21"/>
                      <a:pt x="119" y="20"/>
                      <a:pt x="117" y="21"/>
                    </a:cubicBezTo>
                    <a:cubicBezTo>
                      <a:pt x="115" y="22"/>
                      <a:pt x="112" y="20"/>
                      <a:pt x="110" y="22"/>
                    </a:cubicBezTo>
                    <a:cubicBezTo>
                      <a:pt x="111" y="21"/>
                      <a:pt x="111" y="22"/>
                      <a:pt x="112" y="23"/>
                    </a:cubicBezTo>
                    <a:cubicBezTo>
                      <a:pt x="111" y="22"/>
                      <a:pt x="110" y="23"/>
                      <a:pt x="110" y="24"/>
                    </a:cubicBezTo>
                    <a:cubicBezTo>
                      <a:pt x="112" y="23"/>
                      <a:pt x="113" y="24"/>
                      <a:pt x="113" y="26"/>
                    </a:cubicBezTo>
                    <a:cubicBezTo>
                      <a:pt x="113" y="28"/>
                      <a:pt x="110" y="27"/>
                      <a:pt x="110" y="27"/>
                    </a:cubicBezTo>
                    <a:cubicBezTo>
                      <a:pt x="110" y="29"/>
                      <a:pt x="114" y="27"/>
                      <a:pt x="114" y="25"/>
                    </a:cubicBezTo>
                    <a:cubicBezTo>
                      <a:pt x="115" y="25"/>
                      <a:pt x="115" y="27"/>
                      <a:pt x="115" y="28"/>
                    </a:cubicBezTo>
                    <a:cubicBezTo>
                      <a:pt x="116" y="29"/>
                      <a:pt x="117" y="30"/>
                      <a:pt x="117" y="31"/>
                    </a:cubicBezTo>
                    <a:cubicBezTo>
                      <a:pt x="117" y="31"/>
                      <a:pt x="118" y="29"/>
                      <a:pt x="117" y="28"/>
                    </a:cubicBezTo>
                    <a:cubicBezTo>
                      <a:pt x="118" y="29"/>
                      <a:pt x="119" y="31"/>
                      <a:pt x="118" y="32"/>
                    </a:cubicBezTo>
                    <a:cubicBezTo>
                      <a:pt x="119" y="31"/>
                      <a:pt x="118" y="30"/>
                      <a:pt x="118" y="29"/>
                    </a:cubicBezTo>
                    <a:cubicBezTo>
                      <a:pt x="119" y="29"/>
                      <a:pt x="119" y="29"/>
                      <a:pt x="120" y="29"/>
                    </a:cubicBezTo>
                    <a:cubicBezTo>
                      <a:pt x="120" y="29"/>
                      <a:pt x="116" y="28"/>
                      <a:pt x="118" y="28"/>
                    </a:cubicBezTo>
                    <a:cubicBezTo>
                      <a:pt x="120" y="28"/>
                      <a:pt x="123" y="30"/>
                      <a:pt x="122" y="32"/>
                    </a:cubicBezTo>
                    <a:cubicBezTo>
                      <a:pt x="122" y="31"/>
                      <a:pt x="123" y="31"/>
                      <a:pt x="122" y="31"/>
                    </a:cubicBezTo>
                    <a:cubicBezTo>
                      <a:pt x="123" y="30"/>
                      <a:pt x="124" y="30"/>
                      <a:pt x="125" y="30"/>
                    </a:cubicBezTo>
                    <a:cubicBezTo>
                      <a:pt x="123" y="28"/>
                      <a:pt x="126" y="30"/>
                      <a:pt x="126" y="31"/>
                    </a:cubicBezTo>
                    <a:cubicBezTo>
                      <a:pt x="127" y="33"/>
                      <a:pt x="129" y="32"/>
                      <a:pt x="131" y="33"/>
                    </a:cubicBezTo>
                    <a:cubicBezTo>
                      <a:pt x="135" y="36"/>
                      <a:pt x="130" y="36"/>
                      <a:pt x="129" y="39"/>
                    </a:cubicBezTo>
                    <a:cubicBezTo>
                      <a:pt x="130" y="38"/>
                      <a:pt x="130" y="38"/>
                      <a:pt x="130" y="38"/>
                    </a:cubicBezTo>
                    <a:cubicBezTo>
                      <a:pt x="130" y="40"/>
                      <a:pt x="129" y="42"/>
                      <a:pt x="128" y="43"/>
                    </a:cubicBezTo>
                    <a:cubicBezTo>
                      <a:pt x="128" y="44"/>
                      <a:pt x="128" y="45"/>
                      <a:pt x="127" y="45"/>
                    </a:cubicBezTo>
                    <a:cubicBezTo>
                      <a:pt x="126" y="45"/>
                      <a:pt x="123" y="44"/>
                      <a:pt x="123" y="45"/>
                    </a:cubicBezTo>
                    <a:cubicBezTo>
                      <a:pt x="124" y="45"/>
                      <a:pt x="126" y="46"/>
                      <a:pt x="127" y="47"/>
                    </a:cubicBezTo>
                    <a:cubicBezTo>
                      <a:pt x="128" y="46"/>
                      <a:pt x="129" y="45"/>
                      <a:pt x="129" y="47"/>
                    </a:cubicBezTo>
                    <a:cubicBezTo>
                      <a:pt x="130" y="46"/>
                      <a:pt x="131" y="45"/>
                      <a:pt x="133" y="45"/>
                    </a:cubicBezTo>
                    <a:cubicBezTo>
                      <a:pt x="134" y="44"/>
                      <a:pt x="135" y="46"/>
                      <a:pt x="136" y="45"/>
                    </a:cubicBezTo>
                    <a:cubicBezTo>
                      <a:pt x="139" y="42"/>
                      <a:pt x="143" y="48"/>
                      <a:pt x="142" y="49"/>
                    </a:cubicBezTo>
                    <a:cubicBezTo>
                      <a:pt x="140" y="50"/>
                      <a:pt x="140" y="51"/>
                      <a:pt x="139" y="52"/>
                    </a:cubicBezTo>
                    <a:cubicBezTo>
                      <a:pt x="137" y="53"/>
                      <a:pt x="136" y="53"/>
                      <a:pt x="135" y="54"/>
                    </a:cubicBezTo>
                    <a:cubicBezTo>
                      <a:pt x="134" y="55"/>
                      <a:pt x="134" y="56"/>
                      <a:pt x="133" y="57"/>
                    </a:cubicBezTo>
                    <a:cubicBezTo>
                      <a:pt x="132" y="58"/>
                      <a:pt x="134" y="59"/>
                      <a:pt x="133" y="60"/>
                    </a:cubicBezTo>
                    <a:cubicBezTo>
                      <a:pt x="133" y="61"/>
                      <a:pt x="134" y="62"/>
                      <a:pt x="135" y="62"/>
                    </a:cubicBezTo>
                    <a:cubicBezTo>
                      <a:pt x="136" y="61"/>
                      <a:pt x="137" y="63"/>
                      <a:pt x="136" y="64"/>
                    </a:cubicBezTo>
                    <a:cubicBezTo>
                      <a:pt x="135" y="65"/>
                      <a:pt x="133" y="65"/>
                      <a:pt x="132" y="66"/>
                    </a:cubicBezTo>
                    <a:cubicBezTo>
                      <a:pt x="132" y="67"/>
                      <a:pt x="131" y="66"/>
                      <a:pt x="130" y="66"/>
                    </a:cubicBezTo>
                    <a:cubicBezTo>
                      <a:pt x="130" y="66"/>
                      <a:pt x="130" y="67"/>
                      <a:pt x="129" y="67"/>
                    </a:cubicBezTo>
                    <a:cubicBezTo>
                      <a:pt x="125" y="69"/>
                      <a:pt x="129" y="71"/>
                      <a:pt x="127" y="74"/>
                    </a:cubicBezTo>
                    <a:cubicBezTo>
                      <a:pt x="126" y="75"/>
                      <a:pt x="124" y="76"/>
                      <a:pt x="125" y="77"/>
                    </a:cubicBezTo>
                    <a:cubicBezTo>
                      <a:pt x="126" y="79"/>
                      <a:pt x="128" y="81"/>
                      <a:pt x="129" y="83"/>
                    </a:cubicBezTo>
                    <a:cubicBezTo>
                      <a:pt x="131" y="85"/>
                      <a:pt x="134" y="88"/>
                      <a:pt x="131" y="90"/>
                    </a:cubicBezTo>
                    <a:cubicBezTo>
                      <a:pt x="130" y="91"/>
                      <a:pt x="129" y="93"/>
                      <a:pt x="128" y="94"/>
                    </a:cubicBezTo>
                    <a:cubicBezTo>
                      <a:pt x="127" y="94"/>
                      <a:pt x="125" y="94"/>
                      <a:pt x="125" y="94"/>
                    </a:cubicBezTo>
                    <a:cubicBezTo>
                      <a:pt x="125" y="95"/>
                      <a:pt x="123" y="95"/>
                      <a:pt x="123" y="96"/>
                    </a:cubicBezTo>
                    <a:cubicBezTo>
                      <a:pt x="123" y="97"/>
                      <a:pt x="120" y="97"/>
                      <a:pt x="120" y="97"/>
                    </a:cubicBezTo>
                    <a:cubicBezTo>
                      <a:pt x="118" y="98"/>
                      <a:pt x="116" y="99"/>
                      <a:pt x="114" y="98"/>
                    </a:cubicBezTo>
                    <a:cubicBezTo>
                      <a:pt x="113" y="98"/>
                      <a:pt x="112" y="99"/>
                      <a:pt x="111" y="99"/>
                    </a:cubicBezTo>
                    <a:cubicBezTo>
                      <a:pt x="109" y="100"/>
                      <a:pt x="109" y="101"/>
                      <a:pt x="109" y="102"/>
                    </a:cubicBezTo>
                    <a:cubicBezTo>
                      <a:pt x="110" y="104"/>
                      <a:pt x="108" y="106"/>
                      <a:pt x="107" y="104"/>
                    </a:cubicBezTo>
                    <a:cubicBezTo>
                      <a:pt x="106" y="103"/>
                      <a:pt x="105" y="102"/>
                      <a:pt x="104" y="101"/>
                    </a:cubicBezTo>
                    <a:cubicBezTo>
                      <a:pt x="103" y="100"/>
                      <a:pt x="102" y="102"/>
                      <a:pt x="101" y="101"/>
                    </a:cubicBezTo>
                    <a:cubicBezTo>
                      <a:pt x="99" y="101"/>
                      <a:pt x="99" y="101"/>
                      <a:pt x="97" y="101"/>
                    </a:cubicBezTo>
                    <a:cubicBezTo>
                      <a:pt x="96" y="101"/>
                      <a:pt x="96" y="101"/>
                      <a:pt x="95" y="100"/>
                    </a:cubicBezTo>
                    <a:cubicBezTo>
                      <a:pt x="95" y="98"/>
                      <a:pt x="93" y="98"/>
                      <a:pt x="91" y="98"/>
                    </a:cubicBezTo>
                    <a:cubicBezTo>
                      <a:pt x="90" y="99"/>
                      <a:pt x="90" y="97"/>
                      <a:pt x="88" y="96"/>
                    </a:cubicBezTo>
                    <a:cubicBezTo>
                      <a:pt x="87" y="98"/>
                      <a:pt x="89" y="100"/>
                      <a:pt x="90" y="101"/>
                    </a:cubicBezTo>
                    <a:cubicBezTo>
                      <a:pt x="92" y="103"/>
                      <a:pt x="94" y="104"/>
                      <a:pt x="94" y="107"/>
                    </a:cubicBezTo>
                    <a:cubicBezTo>
                      <a:pt x="94" y="109"/>
                      <a:pt x="94" y="110"/>
                      <a:pt x="94" y="111"/>
                    </a:cubicBezTo>
                    <a:cubicBezTo>
                      <a:pt x="95" y="112"/>
                      <a:pt x="96" y="114"/>
                      <a:pt x="96" y="115"/>
                    </a:cubicBezTo>
                    <a:cubicBezTo>
                      <a:pt x="95" y="118"/>
                      <a:pt x="95" y="119"/>
                      <a:pt x="98" y="119"/>
                    </a:cubicBezTo>
                    <a:cubicBezTo>
                      <a:pt x="99" y="119"/>
                      <a:pt x="103" y="118"/>
                      <a:pt x="102" y="120"/>
                    </a:cubicBezTo>
                    <a:cubicBezTo>
                      <a:pt x="102" y="123"/>
                      <a:pt x="100" y="122"/>
                      <a:pt x="99" y="123"/>
                    </a:cubicBezTo>
                    <a:cubicBezTo>
                      <a:pt x="98" y="124"/>
                      <a:pt x="96" y="124"/>
                      <a:pt x="95" y="125"/>
                    </a:cubicBezTo>
                    <a:cubicBezTo>
                      <a:pt x="95" y="126"/>
                      <a:pt x="95" y="127"/>
                      <a:pt x="94" y="128"/>
                    </a:cubicBezTo>
                    <a:cubicBezTo>
                      <a:pt x="94" y="129"/>
                      <a:pt x="93" y="130"/>
                      <a:pt x="92" y="131"/>
                    </a:cubicBezTo>
                    <a:cubicBezTo>
                      <a:pt x="92" y="129"/>
                      <a:pt x="88" y="133"/>
                      <a:pt x="87" y="133"/>
                    </a:cubicBezTo>
                    <a:cubicBezTo>
                      <a:pt x="85" y="133"/>
                      <a:pt x="84" y="134"/>
                      <a:pt x="83" y="136"/>
                    </a:cubicBezTo>
                    <a:cubicBezTo>
                      <a:pt x="82" y="137"/>
                      <a:pt x="81" y="140"/>
                      <a:pt x="79" y="140"/>
                    </a:cubicBezTo>
                    <a:cubicBezTo>
                      <a:pt x="78" y="139"/>
                      <a:pt x="80" y="138"/>
                      <a:pt x="79" y="137"/>
                    </a:cubicBezTo>
                    <a:cubicBezTo>
                      <a:pt x="79" y="135"/>
                      <a:pt x="76" y="137"/>
                      <a:pt x="75" y="137"/>
                    </a:cubicBezTo>
                    <a:cubicBezTo>
                      <a:pt x="71" y="140"/>
                      <a:pt x="68" y="137"/>
                      <a:pt x="66" y="133"/>
                    </a:cubicBezTo>
                    <a:cubicBezTo>
                      <a:pt x="64" y="132"/>
                      <a:pt x="64" y="130"/>
                      <a:pt x="64" y="128"/>
                    </a:cubicBezTo>
                    <a:cubicBezTo>
                      <a:pt x="63" y="126"/>
                      <a:pt x="62" y="123"/>
                      <a:pt x="62" y="120"/>
                    </a:cubicBezTo>
                    <a:cubicBezTo>
                      <a:pt x="62" y="119"/>
                      <a:pt x="57" y="113"/>
                      <a:pt x="55" y="114"/>
                    </a:cubicBezTo>
                    <a:cubicBezTo>
                      <a:pt x="55" y="112"/>
                      <a:pt x="58" y="110"/>
                      <a:pt x="59" y="109"/>
                    </a:cubicBezTo>
                    <a:cubicBezTo>
                      <a:pt x="62" y="107"/>
                      <a:pt x="60" y="105"/>
                      <a:pt x="59" y="103"/>
                    </a:cubicBezTo>
                    <a:cubicBezTo>
                      <a:pt x="55" y="99"/>
                      <a:pt x="56" y="91"/>
                      <a:pt x="56" y="86"/>
                    </a:cubicBezTo>
                    <a:cubicBezTo>
                      <a:pt x="56" y="84"/>
                      <a:pt x="56" y="83"/>
                      <a:pt x="58" y="82"/>
                    </a:cubicBezTo>
                    <a:cubicBezTo>
                      <a:pt x="58" y="81"/>
                      <a:pt x="58" y="80"/>
                      <a:pt x="59" y="78"/>
                    </a:cubicBezTo>
                    <a:cubicBezTo>
                      <a:pt x="59" y="77"/>
                      <a:pt x="60" y="76"/>
                      <a:pt x="60" y="75"/>
                    </a:cubicBezTo>
                    <a:cubicBezTo>
                      <a:pt x="61" y="74"/>
                      <a:pt x="59" y="72"/>
                      <a:pt x="58" y="72"/>
                    </a:cubicBezTo>
                    <a:cubicBezTo>
                      <a:pt x="55" y="73"/>
                      <a:pt x="53" y="74"/>
                      <a:pt x="51" y="74"/>
                    </a:cubicBezTo>
                    <a:cubicBezTo>
                      <a:pt x="50" y="73"/>
                      <a:pt x="48" y="75"/>
                      <a:pt x="46" y="74"/>
                    </a:cubicBezTo>
                    <a:cubicBezTo>
                      <a:pt x="44" y="73"/>
                      <a:pt x="44" y="74"/>
                      <a:pt x="42" y="74"/>
                    </a:cubicBezTo>
                    <a:cubicBezTo>
                      <a:pt x="42" y="74"/>
                      <a:pt x="39" y="74"/>
                      <a:pt x="39" y="74"/>
                    </a:cubicBezTo>
                    <a:cubicBezTo>
                      <a:pt x="38" y="73"/>
                      <a:pt x="38" y="71"/>
                      <a:pt x="37" y="70"/>
                    </a:cubicBezTo>
                    <a:cubicBezTo>
                      <a:pt x="36" y="69"/>
                      <a:pt x="35" y="67"/>
                      <a:pt x="34" y="66"/>
                    </a:cubicBezTo>
                    <a:cubicBezTo>
                      <a:pt x="34" y="65"/>
                      <a:pt x="33" y="64"/>
                      <a:pt x="32" y="64"/>
                    </a:cubicBezTo>
                    <a:cubicBezTo>
                      <a:pt x="30" y="65"/>
                      <a:pt x="28" y="63"/>
                      <a:pt x="26" y="63"/>
                    </a:cubicBezTo>
                    <a:cubicBezTo>
                      <a:pt x="25" y="63"/>
                      <a:pt x="24" y="64"/>
                      <a:pt x="23" y="64"/>
                    </a:cubicBezTo>
                    <a:cubicBezTo>
                      <a:pt x="22" y="64"/>
                      <a:pt x="20" y="63"/>
                      <a:pt x="18" y="64"/>
                    </a:cubicBezTo>
                    <a:cubicBezTo>
                      <a:pt x="17" y="64"/>
                      <a:pt x="16" y="63"/>
                      <a:pt x="15" y="64"/>
                    </a:cubicBezTo>
                    <a:cubicBezTo>
                      <a:pt x="14" y="64"/>
                      <a:pt x="13" y="64"/>
                      <a:pt x="12" y="62"/>
                    </a:cubicBezTo>
                    <a:cubicBezTo>
                      <a:pt x="11" y="62"/>
                      <a:pt x="11" y="61"/>
                      <a:pt x="11" y="60"/>
                    </a:cubicBezTo>
                    <a:cubicBezTo>
                      <a:pt x="11" y="59"/>
                      <a:pt x="9" y="59"/>
                      <a:pt x="8" y="58"/>
                    </a:cubicBezTo>
                    <a:cubicBezTo>
                      <a:pt x="7" y="56"/>
                      <a:pt x="8" y="53"/>
                      <a:pt x="9" y="51"/>
                    </a:cubicBezTo>
                    <a:cubicBezTo>
                      <a:pt x="11" y="49"/>
                      <a:pt x="8" y="46"/>
                      <a:pt x="7" y="44"/>
                    </a:cubicBezTo>
                    <a:cubicBezTo>
                      <a:pt x="6" y="42"/>
                      <a:pt x="7" y="37"/>
                      <a:pt x="4" y="38"/>
                    </a:cubicBezTo>
                    <a:cubicBezTo>
                      <a:pt x="4" y="38"/>
                      <a:pt x="4" y="37"/>
                      <a:pt x="4" y="36"/>
                    </a:cubicBezTo>
                    <a:cubicBezTo>
                      <a:pt x="2" y="37"/>
                      <a:pt x="1" y="38"/>
                      <a:pt x="0" y="38"/>
                    </a:cubicBezTo>
                  </a:path>
                </a:pathLst>
              </a:custGeom>
              <a:solidFill>
                <a:srgbClr val="B3B3B3"/>
              </a:solidFill>
              <a:ln w="3175">
                <a:solidFill>
                  <a:schemeClr val="tx1"/>
                </a:solidFill>
                <a:round/>
                <a:headEnd/>
                <a:tailEnd/>
              </a:ln>
            </p:spPr>
            <p:txBody>
              <a:bodyPr/>
              <a:lstStyle/>
              <a:p>
                <a:endParaRPr lang="en-GB" sz="2400" dirty="0"/>
              </a:p>
            </p:txBody>
          </p:sp>
          <p:sp>
            <p:nvSpPr>
              <p:cNvPr id="1873" name="Freeform 3902"/>
              <p:cNvSpPr>
                <a:spLocks/>
              </p:cNvSpPr>
              <p:nvPr/>
            </p:nvSpPr>
            <p:spPr bwMode="auto">
              <a:xfrm>
                <a:off x="1868" y="2533"/>
                <a:ext cx="4" cy="1"/>
              </a:xfrm>
              <a:custGeom>
                <a:avLst/>
                <a:gdLst>
                  <a:gd name="T0" fmla="*/ 4 w 3"/>
                  <a:gd name="T1" fmla="*/ 1 h 1"/>
                  <a:gd name="T2" fmla="*/ 0 w 3"/>
                  <a:gd name="T3" fmla="*/ 0 h 1"/>
                  <a:gd name="T4" fmla="*/ 4 w 3"/>
                  <a:gd name="T5" fmla="*/ 1 h 1"/>
                  <a:gd name="T6" fmla="*/ 0 60000 65536"/>
                  <a:gd name="T7" fmla="*/ 0 60000 65536"/>
                  <a:gd name="T8" fmla="*/ 0 60000 65536"/>
                </a:gdLst>
                <a:ahLst/>
                <a:cxnLst>
                  <a:cxn ang="T6">
                    <a:pos x="T0" y="T1"/>
                  </a:cxn>
                  <a:cxn ang="T7">
                    <a:pos x="T2" y="T3"/>
                  </a:cxn>
                  <a:cxn ang="T8">
                    <a:pos x="T4" y="T5"/>
                  </a:cxn>
                </a:cxnLst>
                <a:rect l="0" t="0" r="r" b="b"/>
                <a:pathLst>
                  <a:path w="3" h="1">
                    <a:moveTo>
                      <a:pt x="3" y="1"/>
                    </a:moveTo>
                    <a:cubicBezTo>
                      <a:pt x="2" y="1"/>
                      <a:pt x="1" y="1"/>
                      <a:pt x="0" y="0"/>
                    </a:cubicBezTo>
                    <a:cubicBezTo>
                      <a:pt x="1" y="0"/>
                      <a:pt x="3" y="0"/>
                      <a:pt x="3" y="1"/>
                    </a:cubicBezTo>
                  </a:path>
                </a:pathLst>
              </a:custGeom>
              <a:solidFill>
                <a:srgbClr val="B3B3B3"/>
              </a:solidFill>
              <a:ln w="3175">
                <a:solidFill>
                  <a:schemeClr val="tx1"/>
                </a:solidFill>
                <a:round/>
                <a:headEnd/>
                <a:tailEnd/>
              </a:ln>
            </p:spPr>
            <p:txBody>
              <a:bodyPr/>
              <a:lstStyle/>
              <a:p>
                <a:endParaRPr lang="en-GB" sz="2400" dirty="0"/>
              </a:p>
            </p:txBody>
          </p:sp>
          <p:sp>
            <p:nvSpPr>
              <p:cNvPr id="1874" name="Freeform 3903"/>
              <p:cNvSpPr>
                <a:spLocks/>
              </p:cNvSpPr>
              <p:nvPr/>
            </p:nvSpPr>
            <p:spPr bwMode="auto">
              <a:xfrm>
                <a:off x="1873" y="2528"/>
                <a:ext cx="4" cy="3"/>
              </a:xfrm>
              <a:custGeom>
                <a:avLst/>
                <a:gdLst>
                  <a:gd name="T0" fmla="*/ 0 w 3"/>
                  <a:gd name="T1" fmla="*/ 3 h 3"/>
                  <a:gd name="T2" fmla="*/ 4 w 3"/>
                  <a:gd name="T3" fmla="*/ 1 h 3"/>
                  <a:gd name="T4" fmla="*/ 0 w 3"/>
                  <a:gd name="T5" fmla="*/ 3 h 3"/>
                  <a:gd name="T6" fmla="*/ 0 60000 65536"/>
                  <a:gd name="T7" fmla="*/ 0 60000 65536"/>
                  <a:gd name="T8" fmla="*/ 0 60000 65536"/>
                </a:gdLst>
                <a:ahLst/>
                <a:cxnLst>
                  <a:cxn ang="T6">
                    <a:pos x="T0" y="T1"/>
                  </a:cxn>
                  <a:cxn ang="T7">
                    <a:pos x="T2" y="T3"/>
                  </a:cxn>
                  <a:cxn ang="T8">
                    <a:pos x="T4" y="T5"/>
                  </a:cxn>
                </a:cxnLst>
                <a:rect l="0" t="0" r="r" b="b"/>
                <a:pathLst>
                  <a:path w="3" h="3">
                    <a:moveTo>
                      <a:pt x="0" y="3"/>
                    </a:moveTo>
                    <a:cubicBezTo>
                      <a:pt x="1" y="2"/>
                      <a:pt x="2" y="0"/>
                      <a:pt x="3" y="1"/>
                    </a:cubicBezTo>
                    <a:cubicBezTo>
                      <a:pt x="3" y="2"/>
                      <a:pt x="1" y="2"/>
                      <a:pt x="0" y="3"/>
                    </a:cubicBezTo>
                  </a:path>
                </a:pathLst>
              </a:custGeom>
              <a:solidFill>
                <a:srgbClr val="B3B3B3"/>
              </a:solidFill>
              <a:ln w="3175">
                <a:solidFill>
                  <a:schemeClr val="tx1"/>
                </a:solidFill>
                <a:round/>
                <a:headEnd/>
                <a:tailEnd/>
              </a:ln>
            </p:spPr>
            <p:txBody>
              <a:bodyPr/>
              <a:lstStyle/>
              <a:p>
                <a:endParaRPr lang="en-GB" sz="2400" dirty="0"/>
              </a:p>
            </p:txBody>
          </p:sp>
          <p:sp>
            <p:nvSpPr>
              <p:cNvPr id="1875" name="Freeform 3904"/>
              <p:cNvSpPr>
                <a:spLocks/>
              </p:cNvSpPr>
              <p:nvPr/>
            </p:nvSpPr>
            <p:spPr bwMode="auto">
              <a:xfrm>
                <a:off x="1873" y="2533"/>
                <a:ext cx="3" cy="1"/>
              </a:xfrm>
              <a:custGeom>
                <a:avLst/>
                <a:gdLst>
                  <a:gd name="T0" fmla="*/ 2 w 2"/>
                  <a:gd name="T1" fmla="*/ 1 h 1"/>
                  <a:gd name="T2" fmla="*/ 0 w 2"/>
                  <a:gd name="T3" fmla="*/ 0 h 1"/>
                  <a:gd name="T4" fmla="*/ 3 w 2"/>
                  <a:gd name="T5" fmla="*/ 0 h 1"/>
                  <a:gd name="T6" fmla="*/ 2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0" y="0"/>
                      <a:pt x="0" y="0"/>
                      <a:pt x="0" y="0"/>
                    </a:cubicBezTo>
                    <a:cubicBezTo>
                      <a:pt x="0" y="0"/>
                      <a:pt x="1" y="0"/>
                      <a:pt x="2" y="0"/>
                    </a:cubicBezTo>
                    <a:cubicBezTo>
                      <a:pt x="2" y="0"/>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876" name="Freeform 3905"/>
              <p:cNvSpPr>
                <a:spLocks/>
              </p:cNvSpPr>
              <p:nvPr/>
            </p:nvSpPr>
            <p:spPr bwMode="auto">
              <a:xfrm>
                <a:off x="1873" y="2530"/>
                <a:ext cx="3" cy="1"/>
              </a:xfrm>
              <a:custGeom>
                <a:avLst/>
                <a:gdLst>
                  <a:gd name="T0" fmla="*/ 2 w 2"/>
                  <a:gd name="T1" fmla="*/ 1 h 1"/>
                  <a:gd name="T2" fmla="*/ 0 w 2"/>
                  <a:gd name="T3" fmla="*/ 1 h 1"/>
                  <a:gd name="T4" fmla="*/ 3 w 2"/>
                  <a:gd name="T5" fmla="*/ 1 h 1"/>
                  <a:gd name="T6" fmla="*/ 2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0" y="1"/>
                      <a:pt x="0" y="1"/>
                      <a:pt x="0" y="1"/>
                    </a:cubicBezTo>
                    <a:cubicBezTo>
                      <a:pt x="1" y="0"/>
                      <a:pt x="2" y="0"/>
                      <a:pt x="2"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877" name="Freeform 3906"/>
              <p:cNvSpPr>
                <a:spLocks/>
              </p:cNvSpPr>
              <p:nvPr/>
            </p:nvSpPr>
            <p:spPr bwMode="auto">
              <a:xfrm>
                <a:off x="1877" y="2531"/>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0" y="0"/>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878" name="Freeform 3907"/>
              <p:cNvSpPr>
                <a:spLocks/>
              </p:cNvSpPr>
              <p:nvPr/>
            </p:nvSpPr>
            <p:spPr bwMode="auto">
              <a:xfrm>
                <a:off x="1876" y="2526"/>
                <a:ext cx="2" cy="2"/>
              </a:xfrm>
              <a:custGeom>
                <a:avLst/>
                <a:gdLst>
                  <a:gd name="T0" fmla="*/ 1 w 2"/>
                  <a:gd name="T1" fmla="*/ 2 h 1"/>
                  <a:gd name="T2" fmla="*/ 0 w 2"/>
                  <a:gd name="T3" fmla="*/ 2 h 1"/>
                  <a:gd name="T4" fmla="*/ 2 w 2"/>
                  <a:gd name="T5" fmla="*/ 0 h 1"/>
                  <a:gd name="T6" fmla="*/ 1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0" y="1"/>
                      <a:pt x="0" y="1"/>
                      <a:pt x="0" y="1"/>
                    </a:cubicBezTo>
                    <a:cubicBezTo>
                      <a:pt x="0" y="0"/>
                      <a:pt x="1" y="0"/>
                      <a:pt x="2"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879" name="Freeform 3908"/>
              <p:cNvSpPr>
                <a:spLocks/>
              </p:cNvSpPr>
              <p:nvPr/>
            </p:nvSpPr>
            <p:spPr bwMode="auto">
              <a:xfrm>
                <a:off x="1876" y="2524"/>
                <a:ext cx="2" cy="1"/>
              </a:xfrm>
              <a:custGeom>
                <a:avLst/>
                <a:gdLst>
                  <a:gd name="T0" fmla="*/ 2 w 2"/>
                  <a:gd name="T1" fmla="*/ 1 h 1"/>
                  <a:gd name="T2" fmla="*/ 2 w 2"/>
                  <a:gd name="T3" fmla="*/ 0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0" y="0"/>
                      <a:pt x="1" y="0"/>
                      <a:pt x="2" y="0"/>
                    </a:cubicBezTo>
                    <a:cubicBezTo>
                      <a:pt x="2" y="1"/>
                      <a:pt x="2" y="1"/>
                      <a:pt x="2" y="1"/>
                    </a:cubicBezTo>
                  </a:path>
                </a:pathLst>
              </a:custGeom>
              <a:solidFill>
                <a:srgbClr val="B3B3B3"/>
              </a:solidFill>
              <a:ln w="3175">
                <a:solidFill>
                  <a:schemeClr val="tx1"/>
                </a:solidFill>
                <a:round/>
                <a:headEnd/>
                <a:tailEnd/>
              </a:ln>
            </p:spPr>
            <p:txBody>
              <a:bodyPr/>
              <a:lstStyle/>
              <a:p>
                <a:endParaRPr lang="en-GB" sz="2400" dirty="0"/>
              </a:p>
            </p:txBody>
          </p:sp>
          <p:sp>
            <p:nvSpPr>
              <p:cNvPr id="1880" name="Freeform 3909"/>
              <p:cNvSpPr>
                <a:spLocks/>
              </p:cNvSpPr>
              <p:nvPr/>
            </p:nvSpPr>
            <p:spPr bwMode="auto">
              <a:xfrm>
                <a:off x="1874" y="2525"/>
                <a:ext cx="4" cy="3"/>
              </a:xfrm>
              <a:custGeom>
                <a:avLst/>
                <a:gdLst>
                  <a:gd name="T0" fmla="*/ 4 w 3"/>
                  <a:gd name="T1" fmla="*/ 0 h 2"/>
                  <a:gd name="T2" fmla="*/ 0 w 3"/>
                  <a:gd name="T3" fmla="*/ 3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1"/>
                      <a:pt x="1" y="1"/>
                      <a:pt x="0" y="2"/>
                    </a:cubicBezTo>
                    <a:cubicBezTo>
                      <a:pt x="0" y="1"/>
                      <a:pt x="2" y="0"/>
                      <a:pt x="3" y="0"/>
                    </a:cubicBezTo>
                  </a:path>
                </a:pathLst>
              </a:custGeom>
              <a:solidFill>
                <a:srgbClr val="B3B3B3"/>
              </a:solidFill>
              <a:ln w="3175">
                <a:solidFill>
                  <a:schemeClr val="tx1"/>
                </a:solidFill>
                <a:round/>
                <a:headEnd/>
                <a:tailEnd/>
              </a:ln>
            </p:spPr>
            <p:txBody>
              <a:bodyPr/>
              <a:lstStyle/>
              <a:p>
                <a:endParaRPr lang="en-GB" sz="2400" dirty="0"/>
              </a:p>
            </p:txBody>
          </p:sp>
          <p:sp>
            <p:nvSpPr>
              <p:cNvPr id="1881" name="Freeform 3910"/>
              <p:cNvSpPr>
                <a:spLocks/>
              </p:cNvSpPr>
              <p:nvPr/>
            </p:nvSpPr>
            <p:spPr bwMode="auto">
              <a:xfrm>
                <a:off x="1878" y="2524"/>
                <a:ext cx="2" cy="0"/>
              </a:xfrm>
              <a:custGeom>
                <a:avLst/>
                <a:gdLst>
                  <a:gd name="T0" fmla="*/ 0 w 1"/>
                  <a:gd name="T1" fmla="*/ 2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0" y="0"/>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882" name="Freeform 3911"/>
              <p:cNvSpPr>
                <a:spLocks/>
              </p:cNvSpPr>
              <p:nvPr/>
            </p:nvSpPr>
            <p:spPr bwMode="auto">
              <a:xfrm>
                <a:off x="1816" y="2495"/>
                <a:ext cx="3" cy="1"/>
              </a:xfrm>
              <a:custGeom>
                <a:avLst/>
                <a:gdLst>
                  <a:gd name="T0" fmla="*/ 2 w 2"/>
                  <a:gd name="T1" fmla="*/ 1 h 1"/>
                  <a:gd name="T2" fmla="*/ 0 w 2"/>
                  <a:gd name="T3" fmla="*/ 1 h 1"/>
                  <a:gd name="T4" fmla="*/ 2 w 2"/>
                  <a:gd name="T5" fmla="*/ 0 h 1"/>
                  <a:gd name="T6" fmla="*/ 2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0" y="1"/>
                      <a:pt x="0" y="1"/>
                      <a:pt x="0" y="1"/>
                    </a:cubicBezTo>
                    <a:cubicBezTo>
                      <a:pt x="0" y="1"/>
                      <a:pt x="1" y="0"/>
                      <a:pt x="1" y="0"/>
                    </a:cubicBezTo>
                    <a:cubicBezTo>
                      <a:pt x="2" y="1"/>
                      <a:pt x="2" y="1"/>
                      <a:pt x="1" y="1"/>
                    </a:cubicBezTo>
                  </a:path>
                </a:pathLst>
              </a:custGeom>
              <a:solidFill>
                <a:srgbClr val="B3B3B3"/>
              </a:solidFill>
              <a:ln w="3175">
                <a:solidFill>
                  <a:schemeClr val="tx1"/>
                </a:solidFill>
                <a:round/>
                <a:headEnd/>
                <a:tailEnd/>
              </a:ln>
            </p:spPr>
            <p:txBody>
              <a:bodyPr/>
              <a:lstStyle/>
              <a:p>
                <a:endParaRPr lang="en-GB" sz="2400" dirty="0"/>
              </a:p>
            </p:txBody>
          </p:sp>
          <p:sp>
            <p:nvSpPr>
              <p:cNvPr id="1883" name="Freeform 3912"/>
              <p:cNvSpPr>
                <a:spLocks/>
              </p:cNvSpPr>
              <p:nvPr/>
            </p:nvSpPr>
            <p:spPr bwMode="auto">
              <a:xfrm>
                <a:off x="1828" y="2492"/>
                <a:ext cx="11" cy="5"/>
              </a:xfrm>
              <a:custGeom>
                <a:avLst/>
                <a:gdLst>
                  <a:gd name="T0" fmla="*/ 7 w 8"/>
                  <a:gd name="T1" fmla="*/ 5 h 4"/>
                  <a:gd name="T2" fmla="*/ 4 w 8"/>
                  <a:gd name="T3" fmla="*/ 1 h 4"/>
                  <a:gd name="T4" fmla="*/ 7 w 8"/>
                  <a:gd name="T5" fmla="*/ 3 h 4"/>
                  <a:gd name="T6" fmla="*/ 10 w 8"/>
                  <a:gd name="T7" fmla="*/ 0 h 4"/>
                  <a:gd name="T8" fmla="*/ 7 w 8"/>
                  <a:gd name="T9" fmla="*/ 5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4">
                    <a:moveTo>
                      <a:pt x="5" y="4"/>
                    </a:moveTo>
                    <a:cubicBezTo>
                      <a:pt x="5" y="3"/>
                      <a:pt x="0" y="2"/>
                      <a:pt x="3" y="1"/>
                    </a:cubicBezTo>
                    <a:cubicBezTo>
                      <a:pt x="4" y="1"/>
                      <a:pt x="4" y="2"/>
                      <a:pt x="5" y="2"/>
                    </a:cubicBezTo>
                    <a:cubicBezTo>
                      <a:pt x="6" y="2"/>
                      <a:pt x="6" y="0"/>
                      <a:pt x="7" y="0"/>
                    </a:cubicBezTo>
                    <a:cubicBezTo>
                      <a:pt x="8" y="2"/>
                      <a:pt x="8" y="2"/>
                      <a:pt x="5" y="4"/>
                    </a:cubicBezTo>
                  </a:path>
                </a:pathLst>
              </a:custGeom>
              <a:solidFill>
                <a:srgbClr val="B3B3B3"/>
              </a:solidFill>
              <a:ln w="3175">
                <a:solidFill>
                  <a:schemeClr val="tx1"/>
                </a:solidFill>
                <a:round/>
                <a:headEnd/>
                <a:tailEnd/>
              </a:ln>
            </p:spPr>
            <p:txBody>
              <a:bodyPr/>
              <a:lstStyle/>
              <a:p>
                <a:endParaRPr lang="en-GB" sz="2400" dirty="0"/>
              </a:p>
            </p:txBody>
          </p:sp>
          <p:sp>
            <p:nvSpPr>
              <p:cNvPr id="1884" name="Freeform 3913"/>
              <p:cNvSpPr>
                <a:spLocks/>
              </p:cNvSpPr>
              <p:nvPr/>
            </p:nvSpPr>
            <p:spPr bwMode="auto">
              <a:xfrm>
                <a:off x="1852" y="2502"/>
                <a:ext cx="3" cy="3"/>
              </a:xfrm>
              <a:custGeom>
                <a:avLst/>
                <a:gdLst>
                  <a:gd name="T0" fmla="*/ 0 w 2"/>
                  <a:gd name="T1" fmla="*/ 0 h 2"/>
                  <a:gd name="T2" fmla="*/ 3 w 2"/>
                  <a:gd name="T3" fmla="*/ 3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1" y="1"/>
                      <a:pt x="1" y="1"/>
                      <a:pt x="2" y="2"/>
                    </a:cubicBezTo>
                    <a:cubicBezTo>
                      <a:pt x="1" y="2"/>
                      <a:pt x="0" y="1"/>
                      <a:pt x="0" y="0"/>
                    </a:cubicBezTo>
                  </a:path>
                </a:pathLst>
              </a:custGeom>
              <a:solidFill>
                <a:srgbClr val="B3B3B3"/>
              </a:solidFill>
              <a:ln w="3175">
                <a:solidFill>
                  <a:schemeClr val="tx1"/>
                </a:solidFill>
                <a:round/>
                <a:headEnd/>
                <a:tailEnd/>
              </a:ln>
            </p:spPr>
            <p:txBody>
              <a:bodyPr/>
              <a:lstStyle/>
              <a:p>
                <a:endParaRPr lang="en-GB" sz="2400" dirty="0"/>
              </a:p>
            </p:txBody>
          </p:sp>
          <p:sp>
            <p:nvSpPr>
              <p:cNvPr id="1885" name="Freeform 3914"/>
              <p:cNvSpPr>
                <a:spLocks/>
              </p:cNvSpPr>
              <p:nvPr/>
            </p:nvSpPr>
            <p:spPr bwMode="auto">
              <a:xfrm>
                <a:off x="2610" y="2001"/>
                <a:ext cx="49" cy="81"/>
              </a:xfrm>
              <a:custGeom>
                <a:avLst/>
                <a:gdLst>
                  <a:gd name="T0" fmla="*/ 4 w 37"/>
                  <a:gd name="T1" fmla="*/ 44 h 62"/>
                  <a:gd name="T2" fmla="*/ 4 w 37"/>
                  <a:gd name="T3" fmla="*/ 43 h 62"/>
                  <a:gd name="T4" fmla="*/ 11 w 37"/>
                  <a:gd name="T5" fmla="*/ 34 h 62"/>
                  <a:gd name="T6" fmla="*/ 13 w 37"/>
                  <a:gd name="T7" fmla="*/ 25 h 62"/>
                  <a:gd name="T8" fmla="*/ 15 w 37"/>
                  <a:gd name="T9" fmla="*/ 24 h 62"/>
                  <a:gd name="T10" fmla="*/ 15 w 37"/>
                  <a:gd name="T11" fmla="*/ 24 h 62"/>
                  <a:gd name="T12" fmla="*/ 15 w 37"/>
                  <a:gd name="T13" fmla="*/ 14 h 62"/>
                  <a:gd name="T14" fmla="*/ 15 w 37"/>
                  <a:gd name="T15" fmla="*/ 8 h 62"/>
                  <a:gd name="T16" fmla="*/ 16 w 37"/>
                  <a:gd name="T17" fmla="*/ 3 h 62"/>
                  <a:gd name="T18" fmla="*/ 23 w 37"/>
                  <a:gd name="T19" fmla="*/ 0 h 62"/>
                  <a:gd name="T20" fmla="*/ 24 w 37"/>
                  <a:gd name="T21" fmla="*/ 3 h 62"/>
                  <a:gd name="T22" fmla="*/ 23 w 37"/>
                  <a:gd name="T23" fmla="*/ 7 h 62"/>
                  <a:gd name="T24" fmla="*/ 29 w 37"/>
                  <a:gd name="T25" fmla="*/ 5 h 62"/>
                  <a:gd name="T26" fmla="*/ 34 w 37"/>
                  <a:gd name="T27" fmla="*/ 5 h 62"/>
                  <a:gd name="T28" fmla="*/ 42 w 37"/>
                  <a:gd name="T29" fmla="*/ 4 h 62"/>
                  <a:gd name="T30" fmla="*/ 44 w 37"/>
                  <a:gd name="T31" fmla="*/ 7 h 62"/>
                  <a:gd name="T32" fmla="*/ 48 w 37"/>
                  <a:gd name="T33" fmla="*/ 9 h 62"/>
                  <a:gd name="T34" fmla="*/ 38 w 37"/>
                  <a:gd name="T35" fmla="*/ 18 h 62"/>
                  <a:gd name="T36" fmla="*/ 38 w 37"/>
                  <a:gd name="T37" fmla="*/ 25 h 62"/>
                  <a:gd name="T38" fmla="*/ 38 w 37"/>
                  <a:gd name="T39" fmla="*/ 29 h 62"/>
                  <a:gd name="T40" fmla="*/ 36 w 37"/>
                  <a:gd name="T41" fmla="*/ 31 h 62"/>
                  <a:gd name="T42" fmla="*/ 36 w 37"/>
                  <a:gd name="T43" fmla="*/ 37 h 62"/>
                  <a:gd name="T44" fmla="*/ 34 w 37"/>
                  <a:gd name="T45" fmla="*/ 39 h 62"/>
                  <a:gd name="T46" fmla="*/ 28 w 37"/>
                  <a:gd name="T47" fmla="*/ 39 h 62"/>
                  <a:gd name="T48" fmla="*/ 30 w 37"/>
                  <a:gd name="T49" fmla="*/ 42 h 62"/>
                  <a:gd name="T50" fmla="*/ 32 w 37"/>
                  <a:gd name="T51" fmla="*/ 44 h 62"/>
                  <a:gd name="T52" fmla="*/ 34 w 37"/>
                  <a:gd name="T53" fmla="*/ 50 h 62"/>
                  <a:gd name="T54" fmla="*/ 30 w 37"/>
                  <a:gd name="T55" fmla="*/ 56 h 62"/>
                  <a:gd name="T56" fmla="*/ 34 w 37"/>
                  <a:gd name="T57" fmla="*/ 61 h 62"/>
                  <a:gd name="T58" fmla="*/ 29 w 37"/>
                  <a:gd name="T59" fmla="*/ 67 h 62"/>
                  <a:gd name="T60" fmla="*/ 26 w 37"/>
                  <a:gd name="T61" fmla="*/ 72 h 62"/>
                  <a:gd name="T62" fmla="*/ 26 w 37"/>
                  <a:gd name="T63" fmla="*/ 77 h 62"/>
                  <a:gd name="T64" fmla="*/ 17 w 37"/>
                  <a:gd name="T65" fmla="*/ 80 h 62"/>
                  <a:gd name="T66" fmla="*/ 7 w 37"/>
                  <a:gd name="T67" fmla="*/ 81 h 62"/>
                  <a:gd name="T68" fmla="*/ 8 w 37"/>
                  <a:gd name="T69" fmla="*/ 77 h 62"/>
                  <a:gd name="T70" fmla="*/ 9 w 37"/>
                  <a:gd name="T71" fmla="*/ 71 h 62"/>
                  <a:gd name="T72" fmla="*/ 9 w 37"/>
                  <a:gd name="T73" fmla="*/ 65 h 62"/>
                  <a:gd name="T74" fmla="*/ 9 w 37"/>
                  <a:gd name="T75" fmla="*/ 57 h 62"/>
                  <a:gd name="T76" fmla="*/ 12 w 37"/>
                  <a:gd name="T77" fmla="*/ 56 h 62"/>
                  <a:gd name="T78" fmla="*/ 5 w 37"/>
                  <a:gd name="T79" fmla="*/ 59 h 62"/>
                  <a:gd name="T80" fmla="*/ 5 w 37"/>
                  <a:gd name="T81" fmla="*/ 55 h 62"/>
                  <a:gd name="T82" fmla="*/ 7 w 37"/>
                  <a:gd name="T83" fmla="*/ 55 h 62"/>
                  <a:gd name="T84" fmla="*/ 9 w 37"/>
                  <a:gd name="T85" fmla="*/ 54 h 62"/>
                  <a:gd name="T86" fmla="*/ 8 w 37"/>
                  <a:gd name="T87" fmla="*/ 51 h 62"/>
                  <a:gd name="T88" fmla="*/ 3 w 37"/>
                  <a:gd name="T89" fmla="*/ 55 h 62"/>
                  <a:gd name="T90" fmla="*/ 4 w 37"/>
                  <a:gd name="T91" fmla="*/ 44 h 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7" h="62">
                    <a:moveTo>
                      <a:pt x="3" y="34"/>
                    </a:moveTo>
                    <a:cubicBezTo>
                      <a:pt x="3" y="33"/>
                      <a:pt x="3" y="33"/>
                      <a:pt x="3" y="33"/>
                    </a:cubicBezTo>
                    <a:cubicBezTo>
                      <a:pt x="6" y="33"/>
                      <a:pt x="7" y="28"/>
                      <a:pt x="8" y="26"/>
                    </a:cubicBezTo>
                    <a:cubicBezTo>
                      <a:pt x="9" y="24"/>
                      <a:pt x="9" y="21"/>
                      <a:pt x="10" y="19"/>
                    </a:cubicBezTo>
                    <a:cubicBezTo>
                      <a:pt x="10" y="19"/>
                      <a:pt x="11" y="18"/>
                      <a:pt x="11" y="18"/>
                    </a:cubicBezTo>
                    <a:cubicBezTo>
                      <a:pt x="11" y="18"/>
                      <a:pt x="11" y="15"/>
                      <a:pt x="11" y="18"/>
                    </a:cubicBezTo>
                    <a:cubicBezTo>
                      <a:pt x="11" y="15"/>
                      <a:pt x="12" y="14"/>
                      <a:pt x="11" y="11"/>
                    </a:cubicBezTo>
                    <a:cubicBezTo>
                      <a:pt x="11" y="10"/>
                      <a:pt x="10" y="6"/>
                      <a:pt x="11" y="6"/>
                    </a:cubicBezTo>
                    <a:cubicBezTo>
                      <a:pt x="9" y="7"/>
                      <a:pt x="11" y="3"/>
                      <a:pt x="12" y="2"/>
                    </a:cubicBezTo>
                    <a:cubicBezTo>
                      <a:pt x="14" y="2"/>
                      <a:pt x="16" y="2"/>
                      <a:pt x="17" y="0"/>
                    </a:cubicBezTo>
                    <a:cubicBezTo>
                      <a:pt x="17" y="1"/>
                      <a:pt x="17" y="2"/>
                      <a:pt x="18" y="2"/>
                    </a:cubicBezTo>
                    <a:cubicBezTo>
                      <a:pt x="18" y="2"/>
                      <a:pt x="16" y="5"/>
                      <a:pt x="17" y="5"/>
                    </a:cubicBezTo>
                    <a:cubicBezTo>
                      <a:pt x="19" y="4"/>
                      <a:pt x="20" y="3"/>
                      <a:pt x="22" y="4"/>
                    </a:cubicBezTo>
                    <a:cubicBezTo>
                      <a:pt x="24" y="4"/>
                      <a:pt x="25" y="5"/>
                      <a:pt x="26" y="4"/>
                    </a:cubicBezTo>
                    <a:cubicBezTo>
                      <a:pt x="27" y="2"/>
                      <a:pt x="30" y="3"/>
                      <a:pt x="32" y="3"/>
                    </a:cubicBezTo>
                    <a:cubicBezTo>
                      <a:pt x="34" y="3"/>
                      <a:pt x="32" y="4"/>
                      <a:pt x="33" y="5"/>
                    </a:cubicBezTo>
                    <a:cubicBezTo>
                      <a:pt x="33" y="6"/>
                      <a:pt x="35" y="6"/>
                      <a:pt x="36" y="7"/>
                    </a:cubicBezTo>
                    <a:cubicBezTo>
                      <a:pt x="37" y="8"/>
                      <a:pt x="30" y="14"/>
                      <a:pt x="29" y="14"/>
                    </a:cubicBezTo>
                    <a:cubicBezTo>
                      <a:pt x="29" y="14"/>
                      <a:pt x="29" y="19"/>
                      <a:pt x="29" y="19"/>
                    </a:cubicBezTo>
                    <a:cubicBezTo>
                      <a:pt x="29" y="20"/>
                      <a:pt x="29" y="22"/>
                      <a:pt x="29" y="22"/>
                    </a:cubicBezTo>
                    <a:cubicBezTo>
                      <a:pt x="29" y="23"/>
                      <a:pt x="27" y="23"/>
                      <a:pt x="27" y="24"/>
                    </a:cubicBezTo>
                    <a:cubicBezTo>
                      <a:pt x="27" y="25"/>
                      <a:pt x="29" y="27"/>
                      <a:pt x="27" y="28"/>
                    </a:cubicBezTo>
                    <a:cubicBezTo>
                      <a:pt x="26" y="28"/>
                      <a:pt x="27" y="30"/>
                      <a:pt x="26" y="30"/>
                    </a:cubicBezTo>
                    <a:cubicBezTo>
                      <a:pt x="25" y="31"/>
                      <a:pt x="22" y="30"/>
                      <a:pt x="21" y="30"/>
                    </a:cubicBezTo>
                    <a:cubicBezTo>
                      <a:pt x="22" y="31"/>
                      <a:pt x="22" y="31"/>
                      <a:pt x="23" y="32"/>
                    </a:cubicBezTo>
                    <a:cubicBezTo>
                      <a:pt x="24" y="33"/>
                      <a:pt x="23" y="33"/>
                      <a:pt x="24" y="34"/>
                    </a:cubicBezTo>
                    <a:cubicBezTo>
                      <a:pt x="24" y="35"/>
                      <a:pt x="26" y="37"/>
                      <a:pt x="26" y="38"/>
                    </a:cubicBezTo>
                    <a:cubicBezTo>
                      <a:pt x="25" y="40"/>
                      <a:pt x="23" y="41"/>
                      <a:pt x="23" y="43"/>
                    </a:cubicBezTo>
                    <a:cubicBezTo>
                      <a:pt x="22" y="45"/>
                      <a:pt x="24" y="48"/>
                      <a:pt x="26" y="47"/>
                    </a:cubicBezTo>
                    <a:cubicBezTo>
                      <a:pt x="25" y="50"/>
                      <a:pt x="23" y="49"/>
                      <a:pt x="22" y="51"/>
                    </a:cubicBezTo>
                    <a:cubicBezTo>
                      <a:pt x="22" y="53"/>
                      <a:pt x="21" y="53"/>
                      <a:pt x="20" y="55"/>
                    </a:cubicBezTo>
                    <a:cubicBezTo>
                      <a:pt x="19" y="56"/>
                      <a:pt x="21" y="58"/>
                      <a:pt x="20" y="59"/>
                    </a:cubicBezTo>
                    <a:cubicBezTo>
                      <a:pt x="19" y="62"/>
                      <a:pt x="15" y="62"/>
                      <a:pt x="13" y="61"/>
                    </a:cubicBezTo>
                    <a:cubicBezTo>
                      <a:pt x="11" y="60"/>
                      <a:pt x="7" y="60"/>
                      <a:pt x="5" y="62"/>
                    </a:cubicBezTo>
                    <a:cubicBezTo>
                      <a:pt x="5" y="61"/>
                      <a:pt x="6" y="59"/>
                      <a:pt x="6" y="59"/>
                    </a:cubicBezTo>
                    <a:cubicBezTo>
                      <a:pt x="7" y="57"/>
                      <a:pt x="7" y="55"/>
                      <a:pt x="7" y="54"/>
                    </a:cubicBezTo>
                    <a:cubicBezTo>
                      <a:pt x="8" y="53"/>
                      <a:pt x="7" y="52"/>
                      <a:pt x="7" y="50"/>
                    </a:cubicBezTo>
                    <a:cubicBezTo>
                      <a:pt x="7" y="48"/>
                      <a:pt x="9" y="46"/>
                      <a:pt x="7" y="44"/>
                    </a:cubicBezTo>
                    <a:cubicBezTo>
                      <a:pt x="8" y="47"/>
                      <a:pt x="9" y="44"/>
                      <a:pt x="9" y="43"/>
                    </a:cubicBezTo>
                    <a:cubicBezTo>
                      <a:pt x="8" y="44"/>
                      <a:pt x="5" y="45"/>
                      <a:pt x="4" y="45"/>
                    </a:cubicBezTo>
                    <a:cubicBezTo>
                      <a:pt x="4" y="44"/>
                      <a:pt x="4" y="43"/>
                      <a:pt x="4" y="42"/>
                    </a:cubicBezTo>
                    <a:cubicBezTo>
                      <a:pt x="5" y="42"/>
                      <a:pt x="5" y="42"/>
                      <a:pt x="5" y="42"/>
                    </a:cubicBezTo>
                    <a:cubicBezTo>
                      <a:pt x="5" y="42"/>
                      <a:pt x="6" y="41"/>
                      <a:pt x="7" y="41"/>
                    </a:cubicBezTo>
                    <a:cubicBezTo>
                      <a:pt x="7" y="41"/>
                      <a:pt x="6" y="39"/>
                      <a:pt x="6" y="39"/>
                    </a:cubicBezTo>
                    <a:cubicBezTo>
                      <a:pt x="6" y="40"/>
                      <a:pt x="3" y="43"/>
                      <a:pt x="2" y="42"/>
                    </a:cubicBezTo>
                    <a:cubicBezTo>
                      <a:pt x="0" y="40"/>
                      <a:pt x="3" y="36"/>
                      <a:pt x="3" y="34"/>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1886" name="Freeform 3915"/>
              <p:cNvSpPr>
                <a:spLocks/>
              </p:cNvSpPr>
              <p:nvPr/>
            </p:nvSpPr>
            <p:spPr bwMode="auto">
              <a:xfrm>
                <a:off x="2360" y="2056"/>
                <a:ext cx="4" cy="3"/>
              </a:xfrm>
              <a:custGeom>
                <a:avLst/>
                <a:gdLst>
                  <a:gd name="T0" fmla="*/ 4 w 3"/>
                  <a:gd name="T1" fmla="*/ 3 h 2"/>
                  <a:gd name="T2" fmla="*/ 3 w 3"/>
                  <a:gd name="T3" fmla="*/ 0 h 2"/>
                  <a:gd name="T4" fmla="*/ 4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3" y="2"/>
                    </a:moveTo>
                    <a:cubicBezTo>
                      <a:pt x="2" y="2"/>
                      <a:pt x="0" y="1"/>
                      <a:pt x="2" y="0"/>
                    </a:cubicBezTo>
                    <a:cubicBezTo>
                      <a:pt x="3" y="0"/>
                      <a:pt x="3" y="1"/>
                      <a:pt x="3" y="2"/>
                    </a:cubicBezTo>
                  </a:path>
                </a:pathLst>
              </a:custGeom>
              <a:solidFill>
                <a:srgbClr val="B3B3B3"/>
              </a:solidFill>
              <a:ln w="3175">
                <a:solidFill>
                  <a:schemeClr val="tx1"/>
                </a:solidFill>
                <a:round/>
                <a:headEnd/>
                <a:tailEnd/>
              </a:ln>
            </p:spPr>
            <p:txBody>
              <a:bodyPr/>
              <a:lstStyle/>
              <a:p>
                <a:endParaRPr lang="en-GB" sz="2400" dirty="0"/>
              </a:p>
            </p:txBody>
          </p:sp>
          <p:sp>
            <p:nvSpPr>
              <p:cNvPr id="1887" name="Freeform 3916"/>
              <p:cNvSpPr>
                <a:spLocks/>
              </p:cNvSpPr>
              <p:nvPr/>
            </p:nvSpPr>
            <p:spPr bwMode="auto">
              <a:xfrm>
                <a:off x="2365" y="2056"/>
                <a:ext cx="5" cy="4"/>
              </a:xfrm>
              <a:custGeom>
                <a:avLst/>
                <a:gdLst>
                  <a:gd name="T0" fmla="*/ 3 w 4"/>
                  <a:gd name="T1" fmla="*/ 4 h 3"/>
                  <a:gd name="T2" fmla="*/ 0 w 4"/>
                  <a:gd name="T3" fmla="*/ 3 h 3"/>
                  <a:gd name="T4" fmla="*/ 5 w 4"/>
                  <a:gd name="T5" fmla="*/ 4 h 3"/>
                  <a:gd name="T6" fmla="*/ 3 w 4"/>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2" y="3"/>
                    </a:moveTo>
                    <a:cubicBezTo>
                      <a:pt x="1" y="3"/>
                      <a:pt x="0" y="3"/>
                      <a:pt x="0" y="2"/>
                    </a:cubicBezTo>
                    <a:cubicBezTo>
                      <a:pt x="0" y="0"/>
                      <a:pt x="3" y="2"/>
                      <a:pt x="4" y="3"/>
                    </a:cubicBezTo>
                    <a:cubicBezTo>
                      <a:pt x="4" y="3"/>
                      <a:pt x="3" y="3"/>
                      <a:pt x="2" y="3"/>
                    </a:cubicBezTo>
                  </a:path>
                </a:pathLst>
              </a:custGeom>
              <a:solidFill>
                <a:srgbClr val="B3B3B3"/>
              </a:solidFill>
              <a:ln w="3175">
                <a:solidFill>
                  <a:schemeClr val="tx1"/>
                </a:solidFill>
                <a:round/>
                <a:headEnd/>
                <a:tailEnd/>
              </a:ln>
            </p:spPr>
            <p:txBody>
              <a:bodyPr/>
              <a:lstStyle/>
              <a:p>
                <a:endParaRPr lang="en-GB" sz="2400" dirty="0"/>
              </a:p>
            </p:txBody>
          </p:sp>
          <p:sp>
            <p:nvSpPr>
              <p:cNvPr id="1888" name="Freeform 3917"/>
              <p:cNvSpPr>
                <a:spLocks/>
              </p:cNvSpPr>
              <p:nvPr/>
            </p:nvSpPr>
            <p:spPr bwMode="auto">
              <a:xfrm>
                <a:off x="2369" y="2055"/>
                <a:ext cx="5" cy="2"/>
              </a:xfrm>
              <a:custGeom>
                <a:avLst/>
                <a:gdLst>
                  <a:gd name="T0" fmla="*/ 5 w 4"/>
                  <a:gd name="T1" fmla="*/ 2 h 2"/>
                  <a:gd name="T2" fmla="*/ 0 w 4"/>
                  <a:gd name="T3" fmla="*/ 0 h 2"/>
                  <a:gd name="T4" fmla="*/ 5 w 4"/>
                  <a:gd name="T5" fmla="*/ 2 h 2"/>
                  <a:gd name="T6" fmla="*/ 0 60000 65536"/>
                  <a:gd name="T7" fmla="*/ 0 60000 65536"/>
                  <a:gd name="T8" fmla="*/ 0 60000 65536"/>
                </a:gdLst>
                <a:ahLst/>
                <a:cxnLst>
                  <a:cxn ang="T6">
                    <a:pos x="T0" y="T1"/>
                  </a:cxn>
                  <a:cxn ang="T7">
                    <a:pos x="T2" y="T3"/>
                  </a:cxn>
                  <a:cxn ang="T8">
                    <a:pos x="T4" y="T5"/>
                  </a:cxn>
                </a:cxnLst>
                <a:rect l="0" t="0" r="r" b="b"/>
                <a:pathLst>
                  <a:path w="4" h="2">
                    <a:moveTo>
                      <a:pt x="4" y="2"/>
                    </a:moveTo>
                    <a:cubicBezTo>
                      <a:pt x="2" y="2"/>
                      <a:pt x="0" y="2"/>
                      <a:pt x="0" y="0"/>
                    </a:cubicBezTo>
                    <a:cubicBezTo>
                      <a:pt x="1" y="1"/>
                      <a:pt x="3" y="1"/>
                      <a:pt x="4" y="2"/>
                    </a:cubicBezTo>
                  </a:path>
                </a:pathLst>
              </a:custGeom>
              <a:solidFill>
                <a:srgbClr val="B3B3B3"/>
              </a:solidFill>
              <a:ln w="3175">
                <a:solidFill>
                  <a:schemeClr val="tx1"/>
                </a:solidFill>
                <a:round/>
                <a:headEnd/>
                <a:tailEnd/>
              </a:ln>
            </p:spPr>
            <p:txBody>
              <a:bodyPr/>
              <a:lstStyle/>
              <a:p>
                <a:endParaRPr lang="en-GB" sz="2400" dirty="0"/>
              </a:p>
            </p:txBody>
          </p:sp>
          <p:sp>
            <p:nvSpPr>
              <p:cNvPr id="1889" name="Freeform 3918"/>
              <p:cNvSpPr>
                <a:spLocks/>
              </p:cNvSpPr>
              <p:nvPr/>
            </p:nvSpPr>
            <p:spPr bwMode="auto">
              <a:xfrm>
                <a:off x="2378" y="2053"/>
                <a:ext cx="8" cy="3"/>
              </a:xfrm>
              <a:custGeom>
                <a:avLst/>
                <a:gdLst>
                  <a:gd name="T0" fmla="*/ 5 w 6"/>
                  <a:gd name="T1" fmla="*/ 3 h 2"/>
                  <a:gd name="T2" fmla="*/ 3 w 6"/>
                  <a:gd name="T3" fmla="*/ 0 h 2"/>
                  <a:gd name="T4" fmla="*/ 5 w 6"/>
                  <a:gd name="T5" fmla="*/ 3 h 2"/>
                  <a:gd name="T6" fmla="*/ 0 60000 65536"/>
                  <a:gd name="T7" fmla="*/ 0 60000 65536"/>
                  <a:gd name="T8" fmla="*/ 0 60000 65536"/>
                </a:gdLst>
                <a:ahLst/>
                <a:cxnLst>
                  <a:cxn ang="T6">
                    <a:pos x="T0" y="T1"/>
                  </a:cxn>
                  <a:cxn ang="T7">
                    <a:pos x="T2" y="T3"/>
                  </a:cxn>
                  <a:cxn ang="T8">
                    <a:pos x="T4" y="T5"/>
                  </a:cxn>
                </a:cxnLst>
                <a:rect l="0" t="0" r="r" b="b"/>
                <a:pathLst>
                  <a:path w="6" h="2">
                    <a:moveTo>
                      <a:pt x="4" y="2"/>
                    </a:moveTo>
                    <a:cubicBezTo>
                      <a:pt x="3" y="2"/>
                      <a:pt x="0" y="1"/>
                      <a:pt x="2" y="0"/>
                    </a:cubicBezTo>
                    <a:cubicBezTo>
                      <a:pt x="4" y="0"/>
                      <a:pt x="6" y="2"/>
                      <a:pt x="4" y="2"/>
                    </a:cubicBezTo>
                  </a:path>
                </a:pathLst>
              </a:custGeom>
              <a:solidFill>
                <a:srgbClr val="B3B3B3"/>
              </a:solidFill>
              <a:ln w="3175">
                <a:solidFill>
                  <a:schemeClr val="tx1"/>
                </a:solidFill>
                <a:round/>
                <a:headEnd/>
                <a:tailEnd/>
              </a:ln>
            </p:spPr>
            <p:txBody>
              <a:bodyPr/>
              <a:lstStyle/>
              <a:p>
                <a:endParaRPr lang="en-GB" sz="2400" dirty="0"/>
              </a:p>
            </p:txBody>
          </p:sp>
          <p:sp>
            <p:nvSpPr>
              <p:cNvPr id="1890" name="Freeform 3919"/>
              <p:cNvSpPr>
                <a:spLocks/>
              </p:cNvSpPr>
              <p:nvPr/>
            </p:nvSpPr>
            <p:spPr bwMode="auto">
              <a:xfrm>
                <a:off x="2397" y="2068"/>
                <a:ext cx="10" cy="3"/>
              </a:xfrm>
              <a:custGeom>
                <a:avLst/>
                <a:gdLst>
                  <a:gd name="T0" fmla="*/ 6 w 8"/>
                  <a:gd name="T1" fmla="*/ 3 h 2"/>
                  <a:gd name="T2" fmla="*/ 3 w 8"/>
                  <a:gd name="T3" fmla="*/ 0 h 2"/>
                  <a:gd name="T4" fmla="*/ 10 w 8"/>
                  <a:gd name="T5" fmla="*/ 2 h 2"/>
                  <a:gd name="T6" fmla="*/ 6 w 8"/>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2">
                    <a:moveTo>
                      <a:pt x="5" y="2"/>
                    </a:moveTo>
                    <a:cubicBezTo>
                      <a:pt x="4" y="2"/>
                      <a:pt x="0" y="2"/>
                      <a:pt x="2" y="0"/>
                    </a:cubicBezTo>
                    <a:cubicBezTo>
                      <a:pt x="3" y="2"/>
                      <a:pt x="6" y="0"/>
                      <a:pt x="8" y="1"/>
                    </a:cubicBezTo>
                    <a:cubicBezTo>
                      <a:pt x="8" y="2"/>
                      <a:pt x="6" y="2"/>
                      <a:pt x="5" y="2"/>
                    </a:cubicBezTo>
                  </a:path>
                </a:pathLst>
              </a:custGeom>
              <a:solidFill>
                <a:srgbClr val="B3B3B3"/>
              </a:solidFill>
              <a:ln w="3175">
                <a:solidFill>
                  <a:schemeClr val="tx1"/>
                </a:solidFill>
                <a:round/>
                <a:headEnd/>
                <a:tailEnd/>
              </a:ln>
            </p:spPr>
            <p:txBody>
              <a:bodyPr/>
              <a:lstStyle/>
              <a:p>
                <a:endParaRPr lang="en-GB" sz="2400" dirty="0"/>
              </a:p>
            </p:txBody>
          </p:sp>
          <p:sp>
            <p:nvSpPr>
              <p:cNvPr id="1891" name="Freeform 3920"/>
              <p:cNvSpPr>
                <a:spLocks/>
              </p:cNvSpPr>
              <p:nvPr/>
            </p:nvSpPr>
            <p:spPr bwMode="auto">
              <a:xfrm>
                <a:off x="2405" y="2082"/>
                <a:ext cx="2" cy="2"/>
              </a:xfrm>
              <a:custGeom>
                <a:avLst/>
                <a:gdLst>
                  <a:gd name="T0" fmla="*/ 2 w 2"/>
                  <a:gd name="T1" fmla="*/ 2 h 1"/>
                  <a:gd name="T2" fmla="*/ 0 w 2"/>
                  <a:gd name="T3" fmla="*/ 0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1"/>
                      <a:pt x="1" y="0"/>
                      <a:pt x="0" y="0"/>
                    </a:cubicBezTo>
                    <a:cubicBezTo>
                      <a:pt x="1" y="0"/>
                      <a:pt x="2" y="0"/>
                      <a:pt x="2" y="1"/>
                    </a:cubicBezTo>
                  </a:path>
                </a:pathLst>
              </a:custGeom>
              <a:solidFill>
                <a:srgbClr val="B3B3B3"/>
              </a:solidFill>
              <a:ln w="3175">
                <a:solidFill>
                  <a:schemeClr val="tx1"/>
                </a:solidFill>
                <a:round/>
                <a:headEnd/>
                <a:tailEnd/>
              </a:ln>
            </p:spPr>
            <p:txBody>
              <a:bodyPr/>
              <a:lstStyle/>
              <a:p>
                <a:endParaRPr lang="en-GB" sz="2400" dirty="0"/>
              </a:p>
            </p:txBody>
          </p:sp>
          <p:sp>
            <p:nvSpPr>
              <p:cNvPr id="1892" name="Freeform 3921"/>
              <p:cNvSpPr>
                <a:spLocks/>
              </p:cNvSpPr>
              <p:nvPr/>
            </p:nvSpPr>
            <p:spPr bwMode="auto">
              <a:xfrm>
                <a:off x="2502" y="2147"/>
                <a:ext cx="7" cy="4"/>
              </a:xfrm>
              <a:custGeom>
                <a:avLst/>
                <a:gdLst>
                  <a:gd name="T0" fmla="*/ 4 w 5"/>
                  <a:gd name="T1" fmla="*/ 4 h 3"/>
                  <a:gd name="T2" fmla="*/ 1 w 5"/>
                  <a:gd name="T3" fmla="*/ 3 h 3"/>
                  <a:gd name="T4" fmla="*/ 3 w 5"/>
                  <a:gd name="T5" fmla="*/ 1 h 3"/>
                  <a:gd name="T6" fmla="*/ 6 w 5"/>
                  <a:gd name="T7" fmla="*/ 1 h 3"/>
                  <a:gd name="T8" fmla="*/ 4 w 5"/>
                  <a:gd name="T9" fmla="*/ 4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3">
                    <a:moveTo>
                      <a:pt x="3" y="3"/>
                    </a:moveTo>
                    <a:cubicBezTo>
                      <a:pt x="2" y="3"/>
                      <a:pt x="1" y="2"/>
                      <a:pt x="1" y="2"/>
                    </a:cubicBezTo>
                    <a:cubicBezTo>
                      <a:pt x="0" y="1"/>
                      <a:pt x="1" y="0"/>
                      <a:pt x="2" y="1"/>
                    </a:cubicBezTo>
                    <a:cubicBezTo>
                      <a:pt x="2" y="2"/>
                      <a:pt x="4" y="0"/>
                      <a:pt x="4" y="1"/>
                    </a:cubicBezTo>
                    <a:cubicBezTo>
                      <a:pt x="5" y="3"/>
                      <a:pt x="4" y="3"/>
                      <a:pt x="3" y="3"/>
                    </a:cubicBezTo>
                  </a:path>
                </a:pathLst>
              </a:custGeom>
              <a:solidFill>
                <a:srgbClr val="B3B3B3"/>
              </a:solidFill>
              <a:ln w="3175">
                <a:solidFill>
                  <a:schemeClr val="tx1"/>
                </a:solidFill>
                <a:round/>
                <a:headEnd/>
                <a:tailEnd/>
              </a:ln>
            </p:spPr>
            <p:txBody>
              <a:bodyPr/>
              <a:lstStyle/>
              <a:p>
                <a:endParaRPr lang="en-GB" sz="2400" dirty="0"/>
              </a:p>
            </p:txBody>
          </p:sp>
          <p:sp>
            <p:nvSpPr>
              <p:cNvPr id="1893" name="Freeform 3922"/>
              <p:cNvSpPr>
                <a:spLocks/>
              </p:cNvSpPr>
              <p:nvPr/>
            </p:nvSpPr>
            <p:spPr bwMode="auto">
              <a:xfrm>
                <a:off x="1620" y="2472"/>
                <a:ext cx="171" cy="264"/>
              </a:xfrm>
              <a:custGeom>
                <a:avLst/>
                <a:gdLst>
                  <a:gd name="T0" fmla="*/ 7 w 130"/>
                  <a:gd name="T1" fmla="*/ 169 h 200"/>
                  <a:gd name="T2" fmla="*/ 16 w 130"/>
                  <a:gd name="T3" fmla="*/ 156 h 200"/>
                  <a:gd name="T4" fmla="*/ 24 w 130"/>
                  <a:gd name="T5" fmla="*/ 143 h 200"/>
                  <a:gd name="T6" fmla="*/ 25 w 130"/>
                  <a:gd name="T7" fmla="*/ 135 h 200"/>
                  <a:gd name="T8" fmla="*/ 26 w 130"/>
                  <a:gd name="T9" fmla="*/ 129 h 200"/>
                  <a:gd name="T10" fmla="*/ 24 w 130"/>
                  <a:gd name="T11" fmla="*/ 108 h 200"/>
                  <a:gd name="T12" fmla="*/ 25 w 130"/>
                  <a:gd name="T13" fmla="*/ 90 h 200"/>
                  <a:gd name="T14" fmla="*/ 22 w 130"/>
                  <a:gd name="T15" fmla="*/ 74 h 200"/>
                  <a:gd name="T16" fmla="*/ 28 w 130"/>
                  <a:gd name="T17" fmla="*/ 59 h 200"/>
                  <a:gd name="T18" fmla="*/ 34 w 130"/>
                  <a:gd name="T19" fmla="*/ 61 h 200"/>
                  <a:gd name="T20" fmla="*/ 53 w 130"/>
                  <a:gd name="T21" fmla="*/ 46 h 200"/>
                  <a:gd name="T22" fmla="*/ 54 w 130"/>
                  <a:gd name="T23" fmla="*/ 34 h 200"/>
                  <a:gd name="T24" fmla="*/ 66 w 130"/>
                  <a:gd name="T25" fmla="*/ 20 h 200"/>
                  <a:gd name="T26" fmla="*/ 74 w 130"/>
                  <a:gd name="T27" fmla="*/ 21 h 200"/>
                  <a:gd name="T28" fmla="*/ 104 w 130"/>
                  <a:gd name="T29" fmla="*/ 3 h 200"/>
                  <a:gd name="T30" fmla="*/ 116 w 130"/>
                  <a:gd name="T31" fmla="*/ 1 h 200"/>
                  <a:gd name="T32" fmla="*/ 97 w 130"/>
                  <a:gd name="T33" fmla="*/ 21 h 200"/>
                  <a:gd name="T34" fmla="*/ 84 w 130"/>
                  <a:gd name="T35" fmla="*/ 51 h 200"/>
                  <a:gd name="T36" fmla="*/ 93 w 130"/>
                  <a:gd name="T37" fmla="*/ 61 h 200"/>
                  <a:gd name="T38" fmla="*/ 103 w 130"/>
                  <a:gd name="T39" fmla="*/ 86 h 200"/>
                  <a:gd name="T40" fmla="*/ 118 w 130"/>
                  <a:gd name="T41" fmla="*/ 84 h 200"/>
                  <a:gd name="T42" fmla="*/ 132 w 130"/>
                  <a:gd name="T43" fmla="*/ 92 h 200"/>
                  <a:gd name="T44" fmla="*/ 147 w 130"/>
                  <a:gd name="T45" fmla="*/ 99 h 200"/>
                  <a:gd name="T46" fmla="*/ 164 w 130"/>
                  <a:gd name="T47" fmla="*/ 102 h 200"/>
                  <a:gd name="T48" fmla="*/ 158 w 130"/>
                  <a:gd name="T49" fmla="*/ 123 h 200"/>
                  <a:gd name="T50" fmla="*/ 157 w 130"/>
                  <a:gd name="T51" fmla="*/ 152 h 200"/>
                  <a:gd name="T52" fmla="*/ 167 w 130"/>
                  <a:gd name="T53" fmla="*/ 164 h 200"/>
                  <a:gd name="T54" fmla="*/ 168 w 130"/>
                  <a:gd name="T55" fmla="*/ 177 h 200"/>
                  <a:gd name="T56" fmla="*/ 154 w 130"/>
                  <a:gd name="T57" fmla="*/ 168 h 200"/>
                  <a:gd name="T58" fmla="*/ 135 w 130"/>
                  <a:gd name="T59" fmla="*/ 169 h 200"/>
                  <a:gd name="T60" fmla="*/ 138 w 130"/>
                  <a:gd name="T61" fmla="*/ 182 h 200"/>
                  <a:gd name="T62" fmla="*/ 125 w 130"/>
                  <a:gd name="T63" fmla="*/ 190 h 200"/>
                  <a:gd name="T64" fmla="*/ 134 w 130"/>
                  <a:gd name="T65" fmla="*/ 213 h 200"/>
                  <a:gd name="T66" fmla="*/ 124 w 130"/>
                  <a:gd name="T67" fmla="*/ 259 h 200"/>
                  <a:gd name="T68" fmla="*/ 125 w 130"/>
                  <a:gd name="T69" fmla="*/ 239 h 200"/>
                  <a:gd name="T70" fmla="*/ 109 w 130"/>
                  <a:gd name="T71" fmla="*/ 234 h 200"/>
                  <a:gd name="T72" fmla="*/ 89 w 130"/>
                  <a:gd name="T73" fmla="*/ 235 h 200"/>
                  <a:gd name="T74" fmla="*/ 78 w 130"/>
                  <a:gd name="T75" fmla="*/ 224 h 200"/>
                  <a:gd name="T76" fmla="*/ 68 w 130"/>
                  <a:gd name="T77" fmla="*/ 213 h 200"/>
                  <a:gd name="T78" fmla="*/ 53 w 130"/>
                  <a:gd name="T79" fmla="*/ 198 h 200"/>
                  <a:gd name="T80" fmla="*/ 37 w 130"/>
                  <a:gd name="T81" fmla="*/ 191 h 200"/>
                  <a:gd name="T82" fmla="*/ 17 w 130"/>
                  <a:gd name="T83" fmla="*/ 183 h 2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30" h="200">
                    <a:moveTo>
                      <a:pt x="1" y="130"/>
                    </a:moveTo>
                    <a:cubicBezTo>
                      <a:pt x="1" y="130"/>
                      <a:pt x="1" y="130"/>
                      <a:pt x="0" y="129"/>
                    </a:cubicBezTo>
                    <a:cubicBezTo>
                      <a:pt x="1" y="127"/>
                      <a:pt x="3" y="126"/>
                      <a:pt x="5" y="128"/>
                    </a:cubicBezTo>
                    <a:cubicBezTo>
                      <a:pt x="6" y="125"/>
                      <a:pt x="4" y="124"/>
                      <a:pt x="5" y="121"/>
                    </a:cubicBezTo>
                    <a:cubicBezTo>
                      <a:pt x="6" y="119"/>
                      <a:pt x="9" y="119"/>
                      <a:pt x="11" y="119"/>
                    </a:cubicBezTo>
                    <a:cubicBezTo>
                      <a:pt x="12" y="118"/>
                      <a:pt x="12" y="117"/>
                      <a:pt x="12" y="118"/>
                    </a:cubicBezTo>
                    <a:cubicBezTo>
                      <a:pt x="13" y="118"/>
                      <a:pt x="14" y="118"/>
                      <a:pt x="14" y="117"/>
                    </a:cubicBezTo>
                    <a:cubicBezTo>
                      <a:pt x="14" y="116"/>
                      <a:pt x="16" y="114"/>
                      <a:pt x="15" y="113"/>
                    </a:cubicBezTo>
                    <a:cubicBezTo>
                      <a:pt x="17" y="112"/>
                      <a:pt x="18" y="109"/>
                      <a:pt x="18" y="108"/>
                    </a:cubicBezTo>
                    <a:cubicBezTo>
                      <a:pt x="19" y="106"/>
                      <a:pt x="20" y="106"/>
                      <a:pt x="21" y="105"/>
                    </a:cubicBezTo>
                    <a:cubicBezTo>
                      <a:pt x="20" y="104"/>
                      <a:pt x="21" y="104"/>
                      <a:pt x="22" y="102"/>
                    </a:cubicBezTo>
                    <a:cubicBezTo>
                      <a:pt x="21" y="102"/>
                      <a:pt x="20" y="103"/>
                      <a:pt x="19" y="102"/>
                    </a:cubicBezTo>
                    <a:cubicBezTo>
                      <a:pt x="20" y="102"/>
                      <a:pt x="21" y="101"/>
                      <a:pt x="20" y="100"/>
                    </a:cubicBezTo>
                    <a:cubicBezTo>
                      <a:pt x="20" y="100"/>
                      <a:pt x="18" y="102"/>
                      <a:pt x="18" y="100"/>
                    </a:cubicBezTo>
                    <a:cubicBezTo>
                      <a:pt x="18" y="99"/>
                      <a:pt x="19" y="98"/>
                      <a:pt x="20" y="98"/>
                    </a:cubicBezTo>
                    <a:cubicBezTo>
                      <a:pt x="18" y="98"/>
                      <a:pt x="19" y="95"/>
                      <a:pt x="19" y="94"/>
                    </a:cubicBezTo>
                    <a:cubicBezTo>
                      <a:pt x="20" y="92"/>
                      <a:pt x="19" y="89"/>
                      <a:pt x="19" y="87"/>
                    </a:cubicBezTo>
                    <a:cubicBezTo>
                      <a:pt x="19" y="85"/>
                      <a:pt x="18" y="84"/>
                      <a:pt x="18" y="82"/>
                    </a:cubicBezTo>
                    <a:cubicBezTo>
                      <a:pt x="18" y="81"/>
                      <a:pt x="21" y="81"/>
                      <a:pt x="20" y="78"/>
                    </a:cubicBezTo>
                    <a:cubicBezTo>
                      <a:pt x="20" y="77"/>
                      <a:pt x="17" y="74"/>
                      <a:pt x="19" y="74"/>
                    </a:cubicBezTo>
                    <a:cubicBezTo>
                      <a:pt x="21" y="73"/>
                      <a:pt x="19" y="69"/>
                      <a:pt x="19" y="68"/>
                    </a:cubicBezTo>
                    <a:cubicBezTo>
                      <a:pt x="17" y="67"/>
                      <a:pt x="17" y="64"/>
                      <a:pt x="15" y="63"/>
                    </a:cubicBezTo>
                    <a:cubicBezTo>
                      <a:pt x="14" y="62"/>
                      <a:pt x="15" y="61"/>
                      <a:pt x="16" y="60"/>
                    </a:cubicBezTo>
                    <a:cubicBezTo>
                      <a:pt x="17" y="59"/>
                      <a:pt x="16" y="57"/>
                      <a:pt x="17" y="56"/>
                    </a:cubicBezTo>
                    <a:cubicBezTo>
                      <a:pt x="17" y="57"/>
                      <a:pt x="18" y="58"/>
                      <a:pt x="18" y="58"/>
                    </a:cubicBezTo>
                    <a:cubicBezTo>
                      <a:pt x="20" y="57"/>
                      <a:pt x="23" y="54"/>
                      <a:pt x="22" y="51"/>
                    </a:cubicBezTo>
                    <a:cubicBezTo>
                      <a:pt x="21" y="48"/>
                      <a:pt x="19" y="48"/>
                      <a:pt x="21" y="45"/>
                    </a:cubicBezTo>
                    <a:cubicBezTo>
                      <a:pt x="22" y="46"/>
                      <a:pt x="23" y="48"/>
                      <a:pt x="24" y="49"/>
                    </a:cubicBezTo>
                    <a:cubicBezTo>
                      <a:pt x="25" y="51"/>
                      <a:pt x="27" y="51"/>
                      <a:pt x="25" y="53"/>
                    </a:cubicBezTo>
                    <a:cubicBezTo>
                      <a:pt x="28" y="56"/>
                      <a:pt x="27" y="47"/>
                      <a:pt x="26" y="46"/>
                    </a:cubicBezTo>
                    <a:cubicBezTo>
                      <a:pt x="26" y="45"/>
                      <a:pt x="32" y="42"/>
                      <a:pt x="33" y="41"/>
                    </a:cubicBezTo>
                    <a:cubicBezTo>
                      <a:pt x="34" y="39"/>
                      <a:pt x="35" y="37"/>
                      <a:pt x="36" y="36"/>
                    </a:cubicBezTo>
                    <a:cubicBezTo>
                      <a:pt x="37" y="36"/>
                      <a:pt x="40" y="36"/>
                      <a:pt x="40" y="35"/>
                    </a:cubicBezTo>
                    <a:cubicBezTo>
                      <a:pt x="41" y="34"/>
                      <a:pt x="39" y="33"/>
                      <a:pt x="40" y="32"/>
                    </a:cubicBezTo>
                    <a:cubicBezTo>
                      <a:pt x="40" y="30"/>
                      <a:pt x="40" y="28"/>
                      <a:pt x="41" y="27"/>
                    </a:cubicBezTo>
                    <a:cubicBezTo>
                      <a:pt x="40" y="27"/>
                      <a:pt x="40" y="26"/>
                      <a:pt x="41" y="26"/>
                    </a:cubicBezTo>
                    <a:cubicBezTo>
                      <a:pt x="42" y="25"/>
                      <a:pt x="42" y="24"/>
                      <a:pt x="42" y="23"/>
                    </a:cubicBezTo>
                    <a:cubicBezTo>
                      <a:pt x="42" y="21"/>
                      <a:pt x="45" y="21"/>
                      <a:pt x="45" y="20"/>
                    </a:cubicBezTo>
                    <a:cubicBezTo>
                      <a:pt x="45" y="19"/>
                      <a:pt x="49" y="15"/>
                      <a:pt x="50" y="15"/>
                    </a:cubicBezTo>
                    <a:cubicBezTo>
                      <a:pt x="51" y="16"/>
                      <a:pt x="53" y="17"/>
                      <a:pt x="55" y="17"/>
                    </a:cubicBezTo>
                    <a:cubicBezTo>
                      <a:pt x="53" y="17"/>
                      <a:pt x="53" y="18"/>
                      <a:pt x="52" y="18"/>
                    </a:cubicBezTo>
                    <a:cubicBezTo>
                      <a:pt x="53" y="22"/>
                      <a:pt x="55" y="17"/>
                      <a:pt x="56" y="16"/>
                    </a:cubicBezTo>
                    <a:cubicBezTo>
                      <a:pt x="57" y="12"/>
                      <a:pt x="58" y="13"/>
                      <a:pt x="62" y="13"/>
                    </a:cubicBezTo>
                    <a:cubicBezTo>
                      <a:pt x="67" y="14"/>
                      <a:pt x="68" y="11"/>
                      <a:pt x="72" y="9"/>
                    </a:cubicBezTo>
                    <a:cubicBezTo>
                      <a:pt x="74" y="7"/>
                      <a:pt x="81" y="6"/>
                      <a:pt x="79" y="2"/>
                    </a:cubicBezTo>
                    <a:cubicBezTo>
                      <a:pt x="79" y="2"/>
                      <a:pt x="82" y="1"/>
                      <a:pt x="80" y="3"/>
                    </a:cubicBezTo>
                    <a:cubicBezTo>
                      <a:pt x="82" y="3"/>
                      <a:pt x="81" y="1"/>
                      <a:pt x="83" y="0"/>
                    </a:cubicBezTo>
                    <a:cubicBezTo>
                      <a:pt x="85" y="0"/>
                      <a:pt x="86" y="0"/>
                      <a:pt x="88" y="1"/>
                    </a:cubicBezTo>
                    <a:cubicBezTo>
                      <a:pt x="94" y="6"/>
                      <a:pt x="81" y="8"/>
                      <a:pt x="80" y="10"/>
                    </a:cubicBezTo>
                    <a:cubicBezTo>
                      <a:pt x="79" y="11"/>
                      <a:pt x="78" y="13"/>
                      <a:pt x="77" y="14"/>
                    </a:cubicBezTo>
                    <a:cubicBezTo>
                      <a:pt x="76" y="15"/>
                      <a:pt x="75" y="15"/>
                      <a:pt x="74" y="16"/>
                    </a:cubicBezTo>
                    <a:cubicBezTo>
                      <a:pt x="73" y="17"/>
                      <a:pt x="71" y="20"/>
                      <a:pt x="70" y="22"/>
                    </a:cubicBezTo>
                    <a:cubicBezTo>
                      <a:pt x="69" y="24"/>
                      <a:pt x="69" y="27"/>
                      <a:pt x="68" y="30"/>
                    </a:cubicBezTo>
                    <a:cubicBezTo>
                      <a:pt x="68" y="33"/>
                      <a:pt x="66" y="36"/>
                      <a:pt x="64" y="39"/>
                    </a:cubicBezTo>
                    <a:cubicBezTo>
                      <a:pt x="65" y="39"/>
                      <a:pt x="66" y="38"/>
                      <a:pt x="68" y="37"/>
                    </a:cubicBezTo>
                    <a:cubicBezTo>
                      <a:pt x="68" y="38"/>
                      <a:pt x="68" y="39"/>
                      <a:pt x="68" y="39"/>
                    </a:cubicBezTo>
                    <a:cubicBezTo>
                      <a:pt x="71" y="38"/>
                      <a:pt x="70" y="44"/>
                      <a:pt x="71" y="46"/>
                    </a:cubicBezTo>
                    <a:cubicBezTo>
                      <a:pt x="74" y="49"/>
                      <a:pt x="74" y="50"/>
                      <a:pt x="73" y="54"/>
                    </a:cubicBezTo>
                    <a:cubicBezTo>
                      <a:pt x="72" y="55"/>
                      <a:pt x="71" y="59"/>
                      <a:pt x="74" y="60"/>
                    </a:cubicBezTo>
                    <a:cubicBezTo>
                      <a:pt x="76" y="61"/>
                      <a:pt x="75" y="64"/>
                      <a:pt x="78" y="65"/>
                    </a:cubicBezTo>
                    <a:cubicBezTo>
                      <a:pt x="79" y="65"/>
                      <a:pt x="80" y="64"/>
                      <a:pt x="81" y="64"/>
                    </a:cubicBezTo>
                    <a:cubicBezTo>
                      <a:pt x="83" y="64"/>
                      <a:pt x="84" y="65"/>
                      <a:pt x="86" y="65"/>
                    </a:cubicBezTo>
                    <a:cubicBezTo>
                      <a:pt x="87" y="65"/>
                      <a:pt x="89" y="64"/>
                      <a:pt x="90" y="64"/>
                    </a:cubicBezTo>
                    <a:cubicBezTo>
                      <a:pt x="92" y="64"/>
                      <a:pt x="93" y="65"/>
                      <a:pt x="94" y="65"/>
                    </a:cubicBezTo>
                    <a:cubicBezTo>
                      <a:pt x="95" y="66"/>
                      <a:pt x="96" y="65"/>
                      <a:pt x="97" y="66"/>
                    </a:cubicBezTo>
                    <a:cubicBezTo>
                      <a:pt x="98" y="67"/>
                      <a:pt x="99" y="69"/>
                      <a:pt x="100" y="70"/>
                    </a:cubicBezTo>
                    <a:cubicBezTo>
                      <a:pt x="101" y="71"/>
                      <a:pt x="101" y="72"/>
                      <a:pt x="102" y="73"/>
                    </a:cubicBezTo>
                    <a:cubicBezTo>
                      <a:pt x="103" y="75"/>
                      <a:pt x="103" y="75"/>
                      <a:pt x="105" y="75"/>
                    </a:cubicBezTo>
                    <a:cubicBezTo>
                      <a:pt x="107" y="76"/>
                      <a:pt x="109" y="74"/>
                      <a:pt x="112" y="75"/>
                    </a:cubicBezTo>
                    <a:cubicBezTo>
                      <a:pt x="112" y="75"/>
                      <a:pt x="114" y="75"/>
                      <a:pt x="115" y="74"/>
                    </a:cubicBezTo>
                    <a:cubicBezTo>
                      <a:pt x="117" y="74"/>
                      <a:pt x="119" y="75"/>
                      <a:pt x="120" y="74"/>
                    </a:cubicBezTo>
                    <a:cubicBezTo>
                      <a:pt x="122" y="72"/>
                      <a:pt x="126" y="75"/>
                      <a:pt x="125" y="77"/>
                    </a:cubicBezTo>
                    <a:cubicBezTo>
                      <a:pt x="124" y="78"/>
                      <a:pt x="123" y="79"/>
                      <a:pt x="122" y="80"/>
                    </a:cubicBezTo>
                    <a:cubicBezTo>
                      <a:pt x="122" y="82"/>
                      <a:pt x="123" y="83"/>
                      <a:pt x="121" y="84"/>
                    </a:cubicBezTo>
                    <a:cubicBezTo>
                      <a:pt x="119" y="85"/>
                      <a:pt x="120" y="91"/>
                      <a:pt x="120" y="93"/>
                    </a:cubicBezTo>
                    <a:cubicBezTo>
                      <a:pt x="119" y="96"/>
                      <a:pt x="121" y="98"/>
                      <a:pt x="121" y="101"/>
                    </a:cubicBezTo>
                    <a:cubicBezTo>
                      <a:pt x="121" y="103"/>
                      <a:pt x="126" y="106"/>
                      <a:pt x="125" y="108"/>
                    </a:cubicBezTo>
                    <a:cubicBezTo>
                      <a:pt x="124" y="111"/>
                      <a:pt x="119" y="112"/>
                      <a:pt x="119" y="115"/>
                    </a:cubicBezTo>
                    <a:cubicBezTo>
                      <a:pt x="121" y="114"/>
                      <a:pt x="125" y="119"/>
                      <a:pt x="126" y="121"/>
                    </a:cubicBezTo>
                    <a:cubicBezTo>
                      <a:pt x="126" y="121"/>
                      <a:pt x="126" y="121"/>
                      <a:pt x="126" y="122"/>
                    </a:cubicBezTo>
                    <a:cubicBezTo>
                      <a:pt x="126" y="123"/>
                      <a:pt x="127" y="123"/>
                      <a:pt x="127" y="124"/>
                    </a:cubicBezTo>
                    <a:cubicBezTo>
                      <a:pt x="127" y="126"/>
                      <a:pt x="128" y="128"/>
                      <a:pt x="128" y="129"/>
                    </a:cubicBezTo>
                    <a:cubicBezTo>
                      <a:pt x="128" y="130"/>
                      <a:pt x="129" y="133"/>
                      <a:pt x="129" y="134"/>
                    </a:cubicBezTo>
                    <a:cubicBezTo>
                      <a:pt x="130" y="135"/>
                      <a:pt x="129" y="134"/>
                      <a:pt x="128" y="134"/>
                    </a:cubicBezTo>
                    <a:cubicBezTo>
                      <a:pt x="127" y="135"/>
                      <a:pt x="126" y="134"/>
                      <a:pt x="127" y="133"/>
                    </a:cubicBezTo>
                    <a:cubicBezTo>
                      <a:pt x="127" y="132"/>
                      <a:pt x="126" y="123"/>
                      <a:pt x="123" y="123"/>
                    </a:cubicBezTo>
                    <a:cubicBezTo>
                      <a:pt x="122" y="123"/>
                      <a:pt x="118" y="131"/>
                      <a:pt x="117" y="127"/>
                    </a:cubicBezTo>
                    <a:cubicBezTo>
                      <a:pt x="116" y="125"/>
                      <a:pt x="115" y="125"/>
                      <a:pt x="115" y="127"/>
                    </a:cubicBezTo>
                    <a:cubicBezTo>
                      <a:pt x="115" y="129"/>
                      <a:pt x="112" y="128"/>
                      <a:pt x="110" y="128"/>
                    </a:cubicBezTo>
                    <a:cubicBezTo>
                      <a:pt x="108" y="128"/>
                      <a:pt x="106" y="128"/>
                      <a:pt x="103" y="128"/>
                    </a:cubicBezTo>
                    <a:cubicBezTo>
                      <a:pt x="102" y="128"/>
                      <a:pt x="100" y="127"/>
                      <a:pt x="98" y="128"/>
                    </a:cubicBezTo>
                    <a:cubicBezTo>
                      <a:pt x="96" y="129"/>
                      <a:pt x="98" y="134"/>
                      <a:pt x="98" y="136"/>
                    </a:cubicBezTo>
                    <a:cubicBezTo>
                      <a:pt x="99" y="135"/>
                      <a:pt x="104" y="136"/>
                      <a:pt x="105" y="138"/>
                    </a:cubicBezTo>
                    <a:cubicBezTo>
                      <a:pt x="105" y="139"/>
                      <a:pt x="105" y="141"/>
                      <a:pt x="104" y="141"/>
                    </a:cubicBezTo>
                    <a:cubicBezTo>
                      <a:pt x="103" y="141"/>
                      <a:pt x="102" y="140"/>
                      <a:pt x="101" y="140"/>
                    </a:cubicBezTo>
                    <a:cubicBezTo>
                      <a:pt x="99" y="141"/>
                      <a:pt x="95" y="141"/>
                      <a:pt x="95" y="144"/>
                    </a:cubicBezTo>
                    <a:cubicBezTo>
                      <a:pt x="95" y="147"/>
                      <a:pt x="95" y="151"/>
                      <a:pt x="97" y="153"/>
                    </a:cubicBezTo>
                    <a:cubicBezTo>
                      <a:pt x="99" y="154"/>
                      <a:pt x="100" y="155"/>
                      <a:pt x="100" y="157"/>
                    </a:cubicBezTo>
                    <a:cubicBezTo>
                      <a:pt x="100" y="159"/>
                      <a:pt x="101" y="159"/>
                      <a:pt x="102" y="161"/>
                    </a:cubicBezTo>
                    <a:cubicBezTo>
                      <a:pt x="103" y="165"/>
                      <a:pt x="101" y="169"/>
                      <a:pt x="101" y="173"/>
                    </a:cubicBezTo>
                    <a:cubicBezTo>
                      <a:pt x="100" y="182"/>
                      <a:pt x="100" y="191"/>
                      <a:pt x="97" y="200"/>
                    </a:cubicBezTo>
                    <a:cubicBezTo>
                      <a:pt x="97" y="198"/>
                      <a:pt x="95" y="197"/>
                      <a:pt x="94" y="196"/>
                    </a:cubicBezTo>
                    <a:cubicBezTo>
                      <a:pt x="93" y="194"/>
                      <a:pt x="91" y="196"/>
                      <a:pt x="90" y="195"/>
                    </a:cubicBezTo>
                    <a:cubicBezTo>
                      <a:pt x="88" y="194"/>
                      <a:pt x="92" y="188"/>
                      <a:pt x="92" y="187"/>
                    </a:cubicBezTo>
                    <a:cubicBezTo>
                      <a:pt x="93" y="186"/>
                      <a:pt x="96" y="182"/>
                      <a:pt x="95" y="181"/>
                    </a:cubicBezTo>
                    <a:cubicBezTo>
                      <a:pt x="94" y="180"/>
                      <a:pt x="93" y="178"/>
                      <a:pt x="92" y="179"/>
                    </a:cubicBezTo>
                    <a:cubicBezTo>
                      <a:pt x="91" y="179"/>
                      <a:pt x="88" y="177"/>
                      <a:pt x="88" y="176"/>
                    </a:cubicBezTo>
                    <a:cubicBezTo>
                      <a:pt x="86" y="175"/>
                      <a:pt x="85" y="176"/>
                      <a:pt x="83" y="177"/>
                    </a:cubicBezTo>
                    <a:cubicBezTo>
                      <a:pt x="81" y="178"/>
                      <a:pt x="80" y="176"/>
                      <a:pt x="78" y="175"/>
                    </a:cubicBezTo>
                    <a:cubicBezTo>
                      <a:pt x="77" y="175"/>
                      <a:pt x="75" y="180"/>
                      <a:pt x="71" y="179"/>
                    </a:cubicBezTo>
                    <a:cubicBezTo>
                      <a:pt x="70" y="178"/>
                      <a:pt x="70" y="178"/>
                      <a:pt x="68" y="178"/>
                    </a:cubicBezTo>
                    <a:cubicBezTo>
                      <a:pt x="66" y="179"/>
                      <a:pt x="65" y="178"/>
                      <a:pt x="64" y="177"/>
                    </a:cubicBezTo>
                    <a:cubicBezTo>
                      <a:pt x="62" y="176"/>
                      <a:pt x="64" y="174"/>
                      <a:pt x="63" y="172"/>
                    </a:cubicBezTo>
                    <a:cubicBezTo>
                      <a:pt x="63" y="171"/>
                      <a:pt x="60" y="172"/>
                      <a:pt x="59" y="170"/>
                    </a:cubicBezTo>
                    <a:cubicBezTo>
                      <a:pt x="59" y="168"/>
                      <a:pt x="58" y="167"/>
                      <a:pt x="58" y="165"/>
                    </a:cubicBezTo>
                    <a:cubicBezTo>
                      <a:pt x="57" y="164"/>
                      <a:pt x="55" y="165"/>
                      <a:pt x="55" y="163"/>
                    </a:cubicBezTo>
                    <a:cubicBezTo>
                      <a:pt x="54" y="162"/>
                      <a:pt x="53" y="162"/>
                      <a:pt x="52" y="161"/>
                    </a:cubicBezTo>
                    <a:cubicBezTo>
                      <a:pt x="50" y="161"/>
                      <a:pt x="49" y="159"/>
                      <a:pt x="49" y="157"/>
                    </a:cubicBezTo>
                    <a:cubicBezTo>
                      <a:pt x="49" y="155"/>
                      <a:pt x="44" y="150"/>
                      <a:pt x="42" y="150"/>
                    </a:cubicBezTo>
                    <a:cubicBezTo>
                      <a:pt x="41" y="150"/>
                      <a:pt x="41" y="149"/>
                      <a:pt x="40" y="150"/>
                    </a:cubicBezTo>
                    <a:cubicBezTo>
                      <a:pt x="40" y="150"/>
                      <a:pt x="40" y="150"/>
                      <a:pt x="39" y="150"/>
                    </a:cubicBezTo>
                    <a:cubicBezTo>
                      <a:pt x="38" y="149"/>
                      <a:pt x="35" y="149"/>
                      <a:pt x="34" y="148"/>
                    </a:cubicBezTo>
                    <a:cubicBezTo>
                      <a:pt x="33" y="147"/>
                      <a:pt x="29" y="141"/>
                      <a:pt x="28" y="145"/>
                    </a:cubicBezTo>
                    <a:cubicBezTo>
                      <a:pt x="28" y="147"/>
                      <a:pt x="20" y="145"/>
                      <a:pt x="19" y="144"/>
                    </a:cubicBezTo>
                    <a:cubicBezTo>
                      <a:pt x="16" y="144"/>
                      <a:pt x="18" y="142"/>
                      <a:pt x="16" y="141"/>
                    </a:cubicBezTo>
                    <a:cubicBezTo>
                      <a:pt x="14" y="140"/>
                      <a:pt x="15" y="139"/>
                      <a:pt x="13" y="139"/>
                    </a:cubicBezTo>
                    <a:cubicBezTo>
                      <a:pt x="11" y="139"/>
                      <a:pt x="8" y="137"/>
                      <a:pt x="7" y="136"/>
                    </a:cubicBezTo>
                    <a:cubicBezTo>
                      <a:pt x="5" y="134"/>
                      <a:pt x="3" y="132"/>
                      <a:pt x="1" y="130"/>
                    </a:cubicBezTo>
                  </a:path>
                </a:pathLst>
              </a:custGeom>
              <a:solidFill>
                <a:srgbClr val="B3B3B3"/>
              </a:solidFill>
              <a:ln w="3175">
                <a:solidFill>
                  <a:schemeClr val="tx1"/>
                </a:solidFill>
                <a:round/>
                <a:headEnd/>
                <a:tailEnd/>
              </a:ln>
            </p:spPr>
            <p:txBody>
              <a:bodyPr/>
              <a:lstStyle/>
              <a:p>
                <a:endParaRPr lang="en-GB" sz="2400" dirty="0"/>
              </a:p>
            </p:txBody>
          </p:sp>
          <p:sp>
            <p:nvSpPr>
              <p:cNvPr id="1894" name="Freeform 3923"/>
              <p:cNvSpPr>
                <a:spLocks/>
              </p:cNvSpPr>
              <p:nvPr/>
            </p:nvSpPr>
            <p:spPr bwMode="auto">
              <a:xfrm>
                <a:off x="2501" y="2355"/>
                <a:ext cx="1" cy="3"/>
              </a:xfrm>
              <a:custGeom>
                <a:avLst/>
                <a:gdLst>
                  <a:gd name="T0" fmla="*/ 0 w 1"/>
                  <a:gd name="T1" fmla="*/ 3 h 3"/>
                  <a:gd name="T2" fmla="*/ 1 w 1"/>
                  <a:gd name="T3" fmla="*/ 0 h 3"/>
                  <a:gd name="T4" fmla="*/ 0 w 1"/>
                  <a:gd name="T5" fmla="*/ 3 h 3"/>
                  <a:gd name="T6" fmla="*/ 0 60000 65536"/>
                  <a:gd name="T7" fmla="*/ 0 60000 65536"/>
                  <a:gd name="T8" fmla="*/ 0 60000 65536"/>
                </a:gdLst>
                <a:ahLst/>
                <a:cxnLst>
                  <a:cxn ang="T6">
                    <a:pos x="T0" y="T1"/>
                  </a:cxn>
                  <a:cxn ang="T7">
                    <a:pos x="T2" y="T3"/>
                  </a:cxn>
                  <a:cxn ang="T8">
                    <a:pos x="T4" y="T5"/>
                  </a:cxn>
                </a:cxnLst>
                <a:rect l="0" t="0" r="r" b="b"/>
                <a:pathLst>
                  <a:path w="1" h="3">
                    <a:moveTo>
                      <a:pt x="0" y="3"/>
                    </a:moveTo>
                    <a:cubicBezTo>
                      <a:pt x="1" y="2"/>
                      <a:pt x="1" y="1"/>
                      <a:pt x="1" y="0"/>
                    </a:cubicBezTo>
                    <a:cubicBezTo>
                      <a:pt x="1" y="0"/>
                      <a:pt x="0" y="1"/>
                      <a:pt x="0" y="3"/>
                    </a:cubicBezTo>
                  </a:path>
                </a:pathLst>
              </a:custGeom>
              <a:solidFill>
                <a:srgbClr val="B3B3B3"/>
              </a:solidFill>
              <a:ln w="3175">
                <a:solidFill>
                  <a:schemeClr val="tx1"/>
                </a:solidFill>
                <a:round/>
                <a:headEnd/>
                <a:tailEnd/>
              </a:ln>
            </p:spPr>
            <p:txBody>
              <a:bodyPr/>
              <a:lstStyle/>
              <a:p>
                <a:endParaRPr lang="en-GB" sz="2400" dirty="0"/>
              </a:p>
            </p:txBody>
          </p:sp>
          <p:sp>
            <p:nvSpPr>
              <p:cNvPr id="1895" name="Freeform 3924"/>
              <p:cNvSpPr>
                <a:spLocks/>
              </p:cNvSpPr>
              <p:nvPr/>
            </p:nvSpPr>
            <p:spPr bwMode="auto">
              <a:xfrm>
                <a:off x="2493" y="2236"/>
                <a:ext cx="170" cy="199"/>
              </a:xfrm>
              <a:custGeom>
                <a:avLst/>
                <a:gdLst>
                  <a:gd name="T0" fmla="*/ 1 w 129"/>
                  <a:gd name="T1" fmla="*/ 104 h 151"/>
                  <a:gd name="T2" fmla="*/ 1 w 129"/>
                  <a:gd name="T3" fmla="*/ 98 h 151"/>
                  <a:gd name="T4" fmla="*/ 5 w 129"/>
                  <a:gd name="T5" fmla="*/ 95 h 151"/>
                  <a:gd name="T6" fmla="*/ 55 w 129"/>
                  <a:gd name="T7" fmla="*/ 95 h 151"/>
                  <a:gd name="T8" fmla="*/ 57 w 129"/>
                  <a:gd name="T9" fmla="*/ 78 h 151"/>
                  <a:gd name="T10" fmla="*/ 59 w 129"/>
                  <a:gd name="T11" fmla="*/ 67 h 151"/>
                  <a:gd name="T12" fmla="*/ 71 w 129"/>
                  <a:gd name="T13" fmla="*/ 61 h 151"/>
                  <a:gd name="T14" fmla="*/ 72 w 129"/>
                  <a:gd name="T15" fmla="*/ 21 h 151"/>
                  <a:gd name="T16" fmla="*/ 119 w 129"/>
                  <a:gd name="T17" fmla="*/ 21 h 151"/>
                  <a:gd name="T18" fmla="*/ 119 w 129"/>
                  <a:gd name="T19" fmla="*/ 0 h 151"/>
                  <a:gd name="T20" fmla="*/ 170 w 129"/>
                  <a:gd name="T21" fmla="*/ 37 h 151"/>
                  <a:gd name="T22" fmla="*/ 146 w 129"/>
                  <a:gd name="T23" fmla="*/ 37 h 151"/>
                  <a:gd name="T24" fmla="*/ 156 w 129"/>
                  <a:gd name="T25" fmla="*/ 170 h 151"/>
                  <a:gd name="T26" fmla="*/ 159 w 129"/>
                  <a:gd name="T27" fmla="*/ 174 h 151"/>
                  <a:gd name="T28" fmla="*/ 158 w 129"/>
                  <a:gd name="T29" fmla="*/ 181 h 151"/>
                  <a:gd name="T30" fmla="*/ 157 w 129"/>
                  <a:gd name="T31" fmla="*/ 187 h 151"/>
                  <a:gd name="T32" fmla="*/ 128 w 129"/>
                  <a:gd name="T33" fmla="*/ 187 h 151"/>
                  <a:gd name="T34" fmla="*/ 103 w 129"/>
                  <a:gd name="T35" fmla="*/ 185 h 151"/>
                  <a:gd name="T36" fmla="*/ 92 w 129"/>
                  <a:gd name="T37" fmla="*/ 188 h 151"/>
                  <a:gd name="T38" fmla="*/ 83 w 129"/>
                  <a:gd name="T39" fmla="*/ 194 h 151"/>
                  <a:gd name="T40" fmla="*/ 78 w 129"/>
                  <a:gd name="T41" fmla="*/ 187 h 151"/>
                  <a:gd name="T42" fmla="*/ 72 w 129"/>
                  <a:gd name="T43" fmla="*/ 186 h 151"/>
                  <a:gd name="T44" fmla="*/ 63 w 129"/>
                  <a:gd name="T45" fmla="*/ 199 h 151"/>
                  <a:gd name="T46" fmla="*/ 61 w 129"/>
                  <a:gd name="T47" fmla="*/ 195 h 151"/>
                  <a:gd name="T48" fmla="*/ 57 w 129"/>
                  <a:gd name="T49" fmla="*/ 192 h 151"/>
                  <a:gd name="T50" fmla="*/ 53 w 129"/>
                  <a:gd name="T51" fmla="*/ 187 h 151"/>
                  <a:gd name="T52" fmla="*/ 50 w 129"/>
                  <a:gd name="T53" fmla="*/ 182 h 151"/>
                  <a:gd name="T54" fmla="*/ 46 w 129"/>
                  <a:gd name="T55" fmla="*/ 177 h 151"/>
                  <a:gd name="T56" fmla="*/ 36 w 129"/>
                  <a:gd name="T57" fmla="*/ 170 h 151"/>
                  <a:gd name="T58" fmla="*/ 29 w 129"/>
                  <a:gd name="T59" fmla="*/ 169 h 151"/>
                  <a:gd name="T60" fmla="*/ 13 w 129"/>
                  <a:gd name="T61" fmla="*/ 171 h 151"/>
                  <a:gd name="T62" fmla="*/ 11 w 129"/>
                  <a:gd name="T63" fmla="*/ 170 h 151"/>
                  <a:gd name="T64" fmla="*/ 5 w 129"/>
                  <a:gd name="T65" fmla="*/ 178 h 151"/>
                  <a:gd name="T66" fmla="*/ 13 w 129"/>
                  <a:gd name="T67" fmla="*/ 152 h 151"/>
                  <a:gd name="T68" fmla="*/ 12 w 129"/>
                  <a:gd name="T69" fmla="*/ 136 h 151"/>
                  <a:gd name="T70" fmla="*/ 11 w 129"/>
                  <a:gd name="T71" fmla="*/ 130 h 151"/>
                  <a:gd name="T72" fmla="*/ 7 w 129"/>
                  <a:gd name="T73" fmla="*/ 125 h 151"/>
                  <a:gd name="T74" fmla="*/ 11 w 129"/>
                  <a:gd name="T75" fmla="*/ 123 h 151"/>
                  <a:gd name="T76" fmla="*/ 8 w 129"/>
                  <a:gd name="T77" fmla="*/ 125 h 151"/>
                  <a:gd name="T78" fmla="*/ 11 w 129"/>
                  <a:gd name="T79" fmla="*/ 120 h 151"/>
                  <a:gd name="T80" fmla="*/ 11 w 129"/>
                  <a:gd name="T81" fmla="*/ 117 h 151"/>
                  <a:gd name="T82" fmla="*/ 8 w 129"/>
                  <a:gd name="T83" fmla="*/ 104 h 151"/>
                  <a:gd name="T84" fmla="*/ 8 w 129"/>
                  <a:gd name="T85" fmla="*/ 107 h 151"/>
                  <a:gd name="T86" fmla="*/ 3 w 129"/>
                  <a:gd name="T87" fmla="*/ 98 h 151"/>
                  <a:gd name="T88" fmla="*/ 1 w 129"/>
                  <a:gd name="T89" fmla="*/ 104 h 15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29" h="151">
                    <a:moveTo>
                      <a:pt x="1" y="79"/>
                    </a:moveTo>
                    <a:cubicBezTo>
                      <a:pt x="0" y="77"/>
                      <a:pt x="0" y="75"/>
                      <a:pt x="1" y="74"/>
                    </a:cubicBezTo>
                    <a:cubicBezTo>
                      <a:pt x="1" y="73"/>
                      <a:pt x="2" y="72"/>
                      <a:pt x="4" y="72"/>
                    </a:cubicBezTo>
                    <a:cubicBezTo>
                      <a:pt x="42" y="72"/>
                      <a:pt x="42" y="72"/>
                      <a:pt x="42" y="72"/>
                    </a:cubicBezTo>
                    <a:cubicBezTo>
                      <a:pt x="44" y="71"/>
                      <a:pt x="43" y="62"/>
                      <a:pt x="43" y="59"/>
                    </a:cubicBezTo>
                    <a:cubicBezTo>
                      <a:pt x="42" y="56"/>
                      <a:pt x="42" y="53"/>
                      <a:pt x="45" y="51"/>
                    </a:cubicBezTo>
                    <a:cubicBezTo>
                      <a:pt x="47" y="49"/>
                      <a:pt x="47" y="49"/>
                      <a:pt x="54" y="46"/>
                    </a:cubicBezTo>
                    <a:cubicBezTo>
                      <a:pt x="55" y="16"/>
                      <a:pt x="55" y="16"/>
                      <a:pt x="55" y="16"/>
                    </a:cubicBezTo>
                    <a:cubicBezTo>
                      <a:pt x="90" y="16"/>
                      <a:pt x="90" y="16"/>
                      <a:pt x="90" y="16"/>
                    </a:cubicBezTo>
                    <a:cubicBezTo>
                      <a:pt x="90" y="0"/>
                      <a:pt x="90" y="0"/>
                      <a:pt x="90" y="0"/>
                    </a:cubicBezTo>
                    <a:cubicBezTo>
                      <a:pt x="104" y="9"/>
                      <a:pt x="116" y="18"/>
                      <a:pt x="129" y="28"/>
                    </a:cubicBezTo>
                    <a:cubicBezTo>
                      <a:pt x="123" y="28"/>
                      <a:pt x="117" y="28"/>
                      <a:pt x="111" y="28"/>
                    </a:cubicBezTo>
                    <a:cubicBezTo>
                      <a:pt x="118" y="129"/>
                      <a:pt x="118" y="129"/>
                      <a:pt x="118" y="129"/>
                    </a:cubicBezTo>
                    <a:cubicBezTo>
                      <a:pt x="119" y="131"/>
                      <a:pt x="121" y="131"/>
                      <a:pt x="121" y="132"/>
                    </a:cubicBezTo>
                    <a:cubicBezTo>
                      <a:pt x="122" y="134"/>
                      <a:pt x="121" y="135"/>
                      <a:pt x="120" y="137"/>
                    </a:cubicBezTo>
                    <a:cubicBezTo>
                      <a:pt x="120" y="139"/>
                      <a:pt x="120" y="141"/>
                      <a:pt x="119" y="142"/>
                    </a:cubicBezTo>
                    <a:cubicBezTo>
                      <a:pt x="97" y="142"/>
                      <a:pt x="97" y="142"/>
                      <a:pt x="97" y="142"/>
                    </a:cubicBezTo>
                    <a:cubicBezTo>
                      <a:pt x="85" y="142"/>
                      <a:pt x="79" y="144"/>
                      <a:pt x="78" y="140"/>
                    </a:cubicBezTo>
                    <a:cubicBezTo>
                      <a:pt x="78" y="144"/>
                      <a:pt x="73" y="144"/>
                      <a:pt x="70" y="143"/>
                    </a:cubicBezTo>
                    <a:cubicBezTo>
                      <a:pt x="67" y="142"/>
                      <a:pt x="64" y="142"/>
                      <a:pt x="63" y="147"/>
                    </a:cubicBezTo>
                    <a:cubicBezTo>
                      <a:pt x="62" y="145"/>
                      <a:pt x="60" y="144"/>
                      <a:pt x="59" y="142"/>
                    </a:cubicBezTo>
                    <a:cubicBezTo>
                      <a:pt x="57" y="141"/>
                      <a:pt x="56" y="140"/>
                      <a:pt x="55" y="141"/>
                    </a:cubicBezTo>
                    <a:cubicBezTo>
                      <a:pt x="52" y="142"/>
                      <a:pt x="56" y="151"/>
                      <a:pt x="48" y="151"/>
                    </a:cubicBezTo>
                    <a:cubicBezTo>
                      <a:pt x="48" y="151"/>
                      <a:pt x="46" y="149"/>
                      <a:pt x="46" y="148"/>
                    </a:cubicBezTo>
                    <a:cubicBezTo>
                      <a:pt x="45" y="147"/>
                      <a:pt x="44" y="147"/>
                      <a:pt x="43" y="146"/>
                    </a:cubicBezTo>
                    <a:cubicBezTo>
                      <a:pt x="41" y="145"/>
                      <a:pt x="42" y="143"/>
                      <a:pt x="40" y="142"/>
                    </a:cubicBezTo>
                    <a:cubicBezTo>
                      <a:pt x="37" y="140"/>
                      <a:pt x="38" y="140"/>
                      <a:pt x="38" y="138"/>
                    </a:cubicBezTo>
                    <a:cubicBezTo>
                      <a:pt x="38" y="137"/>
                      <a:pt x="36" y="134"/>
                      <a:pt x="35" y="134"/>
                    </a:cubicBezTo>
                    <a:cubicBezTo>
                      <a:pt x="30" y="134"/>
                      <a:pt x="30" y="130"/>
                      <a:pt x="27" y="129"/>
                    </a:cubicBezTo>
                    <a:cubicBezTo>
                      <a:pt x="25" y="128"/>
                      <a:pt x="24" y="128"/>
                      <a:pt x="22" y="128"/>
                    </a:cubicBezTo>
                    <a:cubicBezTo>
                      <a:pt x="19" y="128"/>
                      <a:pt x="18" y="131"/>
                      <a:pt x="10" y="130"/>
                    </a:cubicBezTo>
                    <a:cubicBezTo>
                      <a:pt x="9" y="130"/>
                      <a:pt x="9" y="129"/>
                      <a:pt x="8" y="129"/>
                    </a:cubicBezTo>
                    <a:cubicBezTo>
                      <a:pt x="6" y="130"/>
                      <a:pt x="5" y="134"/>
                      <a:pt x="4" y="135"/>
                    </a:cubicBezTo>
                    <a:cubicBezTo>
                      <a:pt x="4" y="128"/>
                      <a:pt x="9" y="122"/>
                      <a:pt x="10" y="115"/>
                    </a:cubicBezTo>
                    <a:cubicBezTo>
                      <a:pt x="10" y="111"/>
                      <a:pt x="9" y="107"/>
                      <a:pt x="9" y="103"/>
                    </a:cubicBezTo>
                    <a:cubicBezTo>
                      <a:pt x="9" y="101"/>
                      <a:pt x="9" y="100"/>
                      <a:pt x="8" y="99"/>
                    </a:cubicBezTo>
                    <a:cubicBezTo>
                      <a:pt x="7" y="97"/>
                      <a:pt x="6" y="97"/>
                      <a:pt x="5" y="95"/>
                    </a:cubicBezTo>
                    <a:cubicBezTo>
                      <a:pt x="7" y="95"/>
                      <a:pt x="8" y="95"/>
                      <a:pt x="8" y="93"/>
                    </a:cubicBezTo>
                    <a:cubicBezTo>
                      <a:pt x="7" y="94"/>
                      <a:pt x="6" y="94"/>
                      <a:pt x="6" y="95"/>
                    </a:cubicBezTo>
                    <a:cubicBezTo>
                      <a:pt x="6" y="93"/>
                      <a:pt x="7" y="92"/>
                      <a:pt x="8" y="91"/>
                    </a:cubicBezTo>
                    <a:cubicBezTo>
                      <a:pt x="8" y="90"/>
                      <a:pt x="8" y="89"/>
                      <a:pt x="8" y="89"/>
                    </a:cubicBezTo>
                    <a:cubicBezTo>
                      <a:pt x="11" y="86"/>
                      <a:pt x="7" y="82"/>
                      <a:pt x="6" y="79"/>
                    </a:cubicBezTo>
                    <a:cubicBezTo>
                      <a:pt x="6" y="80"/>
                      <a:pt x="6" y="80"/>
                      <a:pt x="6" y="81"/>
                    </a:cubicBezTo>
                    <a:cubicBezTo>
                      <a:pt x="3" y="79"/>
                      <a:pt x="4" y="76"/>
                      <a:pt x="2" y="74"/>
                    </a:cubicBezTo>
                    <a:cubicBezTo>
                      <a:pt x="1" y="76"/>
                      <a:pt x="1" y="77"/>
                      <a:pt x="1" y="79"/>
                    </a:cubicBezTo>
                  </a:path>
                </a:pathLst>
              </a:custGeom>
              <a:solidFill>
                <a:srgbClr val="B3B3B3"/>
              </a:solidFill>
              <a:ln w="3175">
                <a:solidFill>
                  <a:schemeClr val="tx1"/>
                </a:solidFill>
                <a:round/>
                <a:headEnd/>
                <a:tailEnd/>
              </a:ln>
            </p:spPr>
            <p:txBody>
              <a:bodyPr/>
              <a:lstStyle/>
              <a:p>
                <a:endParaRPr lang="en-GB" sz="2400" dirty="0"/>
              </a:p>
            </p:txBody>
          </p:sp>
          <p:sp>
            <p:nvSpPr>
              <p:cNvPr id="1896" name="Freeform 3925"/>
              <p:cNvSpPr>
                <a:spLocks/>
              </p:cNvSpPr>
              <p:nvPr/>
            </p:nvSpPr>
            <p:spPr bwMode="auto">
              <a:xfrm>
                <a:off x="2889" y="2761"/>
                <a:ext cx="171" cy="193"/>
              </a:xfrm>
              <a:custGeom>
                <a:avLst/>
                <a:gdLst>
                  <a:gd name="T0" fmla="*/ 1 w 130"/>
                  <a:gd name="T1" fmla="*/ 161 h 146"/>
                  <a:gd name="T2" fmla="*/ 4 w 130"/>
                  <a:gd name="T3" fmla="*/ 155 h 146"/>
                  <a:gd name="T4" fmla="*/ 5 w 130"/>
                  <a:gd name="T5" fmla="*/ 147 h 146"/>
                  <a:gd name="T6" fmla="*/ 9 w 130"/>
                  <a:gd name="T7" fmla="*/ 127 h 146"/>
                  <a:gd name="T8" fmla="*/ 17 w 130"/>
                  <a:gd name="T9" fmla="*/ 114 h 146"/>
                  <a:gd name="T10" fmla="*/ 26 w 130"/>
                  <a:gd name="T11" fmla="*/ 102 h 146"/>
                  <a:gd name="T12" fmla="*/ 25 w 130"/>
                  <a:gd name="T13" fmla="*/ 71 h 146"/>
                  <a:gd name="T14" fmla="*/ 20 w 130"/>
                  <a:gd name="T15" fmla="*/ 61 h 146"/>
                  <a:gd name="T16" fmla="*/ 20 w 130"/>
                  <a:gd name="T17" fmla="*/ 48 h 146"/>
                  <a:gd name="T18" fmla="*/ 21 w 130"/>
                  <a:gd name="T19" fmla="*/ 48 h 146"/>
                  <a:gd name="T20" fmla="*/ 21 w 130"/>
                  <a:gd name="T21" fmla="*/ 34 h 146"/>
                  <a:gd name="T22" fmla="*/ 16 w 130"/>
                  <a:gd name="T23" fmla="*/ 19 h 146"/>
                  <a:gd name="T24" fmla="*/ 9 w 130"/>
                  <a:gd name="T25" fmla="*/ 4 h 146"/>
                  <a:gd name="T26" fmla="*/ 20 w 130"/>
                  <a:gd name="T27" fmla="*/ 0 h 146"/>
                  <a:gd name="T28" fmla="*/ 64 w 130"/>
                  <a:gd name="T29" fmla="*/ 0 h 146"/>
                  <a:gd name="T30" fmla="*/ 70 w 130"/>
                  <a:gd name="T31" fmla="*/ 11 h 146"/>
                  <a:gd name="T32" fmla="*/ 74 w 130"/>
                  <a:gd name="T33" fmla="*/ 22 h 146"/>
                  <a:gd name="T34" fmla="*/ 82 w 130"/>
                  <a:gd name="T35" fmla="*/ 36 h 146"/>
                  <a:gd name="T36" fmla="*/ 96 w 130"/>
                  <a:gd name="T37" fmla="*/ 33 h 146"/>
                  <a:gd name="T38" fmla="*/ 107 w 130"/>
                  <a:gd name="T39" fmla="*/ 28 h 146"/>
                  <a:gd name="T40" fmla="*/ 109 w 130"/>
                  <a:gd name="T41" fmla="*/ 19 h 146"/>
                  <a:gd name="T42" fmla="*/ 120 w 130"/>
                  <a:gd name="T43" fmla="*/ 17 h 146"/>
                  <a:gd name="T44" fmla="*/ 126 w 130"/>
                  <a:gd name="T45" fmla="*/ 22 h 146"/>
                  <a:gd name="T46" fmla="*/ 141 w 130"/>
                  <a:gd name="T47" fmla="*/ 29 h 146"/>
                  <a:gd name="T48" fmla="*/ 142 w 130"/>
                  <a:gd name="T49" fmla="*/ 40 h 146"/>
                  <a:gd name="T50" fmla="*/ 145 w 130"/>
                  <a:gd name="T51" fmla="*/ 65 h 146"/>
                  <a:gd name="T52" fmla="*/ 145 w 130"/>
                  <a:gd name="T53" fmla="*/ 79 h 146"/>
                  <a:gd name="T54" fmla="*/ 150 w 130"/>
                  <a:gd name="T55" fmla="*/ 82 h 146"/>
                  <a:gd name="T56" fmla="*/ 164 w 130"/>
                  <a:gd name="T57" fmla="*/ 81 h 146"/>
                  <a:gd name="T58" fmla="*/ 171 w 130"/>
                  <a:gd name="T59" fmla="*/ 89 h 146"/>
                  <a:gd name="T60" fmla="*/ 170 w 130"/>
                  <a:gd name="T61" fmla="*/ 104 h 146"/>
                  <a:gd name="T62" fmla="*/ 153 w 130"/>
                  <a:gd name="T63" fmla="*/ 114 h 146"/>
                  <a:gd name="T64" fmla="*/ 142 w 130"/>
                  <a:gd name="T65" fmla="*/ 126 h 146"/>
                  <a:gd name="T66" fmla="*/ 142 w 130"/>
                  <a:gd name="T67" fmla="*/ 163 h 146"/>
                  <a:gd name="T68" fmla="*/ 162 w 130"/>
                  <a:gd name="T69" fmla="*/ 186 h 146"/>
                  <a:gd name="T70" fmla="*/ 129 w 130"/>
                  <a:gd name="T71" fmla="*/ 192 h 146"/>
                  <a:gd name="T72" fmla="*/ 120 w 130"/>
                  <a:gd name="T73" fmla="*/ 192 h 146"/>
                  <a:gd name="T74" fmla="*/ 93 w 130"/>
                  <a:gd name="T75" fmla="*/ 184 h 146"/>
                  <a:gd name="T76" fmla="*/ 34 w 130"/>
                  <a:gd name="T77" fmla="*/ 182 h 146"/>
                  <a:gd name="T78" fmla="*/ 18 w 130"/>
                  <a:gd name="T79" fmla="*/ 177 h 146"/>
                  <a:gd name="T80" fmla="*/ 0 w 130"/>
                  <a:gd name="T81" fmla="*/ 181 h 14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30" h="146">
                    <a:moveTo>
                      <a:pt x="0" y="137"/>
                    </a:moveTo>
                    <a:cubicBezTo>
                      <a:pt x="0" y="132"/>
                      <a:pt x="1" y="127"/>
                      <a:pt x="1" y="122"/>
                    </a:cubicBezTo>
                    <a:cubicBezTo>
                      <a:pt x="1" y="121"/>
                      <a:pt x="0" y="121"/>
                      <a:pt x="0" y="120"/>
                    </a:cubicBezTo>
                    <a:cubicBezTo>
                      <a:pt x="1" y="119"/>
                      <a:pt x="2" y="118"/>
                      <a:pt x="3" y="117"/>
                    </a:cubicBezTo>
                    <a:cubicBezTo>
                      <a:pt x="3" y="116"/>
                      <a:pt x="3" y="115"/>
                      <a:pt x="3" y="114"/>
                    </a:cubicBezTo>
                    <a:cubicBezTo>
                      <a:pt x="3" y="113"/>
                      <a:pt x="4" y="112"/>
                      <a:pt x="4" y="111"/>
                    </a:cubicBezTo>
                    <a:cubicBezTo>
                      <a:pt x="4" y="110"/>
                      <a:pt x="6" y="106"/>
                      <a:pt x="6" y="104"/>
                    </a:cubicBezTo>
                    <a:cubicBezTo>
                      <a:pt x="7" y="101"/>
                      <a:pt x="6" y="98"/>
                      <a:pt x="7" y="96"/>
                    </a:cubicBezTo>
                    <a:cubicBezTo>
                      <a:pt x="8" y="95"/>
                      <a:pt x="8" y="92"/>
                      <a:pt x="9" y="91"/>
                    </a:cubicBezTo>
                    <a:cubicBezTo>
                      <a:pt x="10" y="90"/>
                      <a:pt x="12" y="88"/>
                      <a:pt x="13" y="86"/>
                    </a:cubicBezTo>
                    <a:cubicBezTo>
                      <a:pt x="14" y="84"/>
                      <a:pt x="13" y="81"/>
                      <a:pt x="16" y="81"/>
                    </a:cubicBezTo>
                    <a:cubicBezTo>
                      <a:pt x="18" y="81"/>
                      <a:pt x="19" y="79"/>
                      <a:pt x="20" y="77"/>
                    </a:cubicBezTo>
                    <a:cubicBezTo>
                      <a:pt x="22" y="72"/>
                      <a:pt x="23" y="65"/>
                      <a:pt x="22" y="60"/>
                    </a:cubicBezTo>
                    <a:cubicBezTo>
                      <a:pt x="21" y="58"/>
                      <a:pt x="20" y="56"/>
                      <a:pt x="19" y="54"/>
                    </a:cubicBezTo>
                    <a:cubicBezTo>
                      <a:pt x="18" y="52"/>
                      <a:pt x="18" y="50"/>
                      <a:pt x="17" y="48"/>
                    </a:cubicBezTo>
                    <a:cubicBezTo>
                      <a:pt x="16" y="47"/>
                      <a:pt x="16" y="47"/>
                      <a:pt x="15" y="46"/>
                    </a:cubicBezTo>
                    <a:cubicBezTo>
                      <a:pt x="15" y="44"/>
                      <a:pt x="15" y="43"/>
                      <a:pt x="15" y="42"/>
                    </a:cubicBezTo>
                    <a:cubicBezTo>
                      <a:pt x="14" y="40"/>
                      <a:pt x="12" y="38"/>
                      <a:pt x="15" y="36"/>
                    </a:cubicBezTo>
                    <a:cubicBezTo>
                      <a:pt x="14" y="37"/>
                      <a:pt x="14" y="38"/>
                      <a:pt x="14" y="39"/>
                    </a:cubicBezTo>
                    <a:cubicBezTo>
                      <a:pt x="14" y="38"/>
                      <a:pt x="15" y="36"/>
                      <a:pt x="16" y="36"/>
                    </a:cubicBezTo>
                    <a:cubicBezTo>
                      <a:pt x="16" y="35"/>
                      <a:pt x="18" y="35"/>
                      <a:pt x="18" y="34"/>
                    </a:cubicBezTo>
                    <a:cubicBezTo>
                      <a:pt x="18" y="31"/>
                      <a:pt x="17" y="29"/>
                      <a:pt x="16" y="26"/>
                    </a:cubicBezTo>
                    <a:cubicBezTo>
                      <a:pt x="15" y="24"/>
                      <a:pt x="14" y="21"/>
                      <a:pt x="13" y="18"/>
                    </a:cubicBezTo>
                    <a:cubicBezTo>
                      <a:pt x="12" y="17"/>
                      <a:pt x="12" y="16"/>
                      <a:pt x="12" y="14"/>
                    </a:cubicBezTo>
                    <a:cubicBezTo>
                      <a:pt x="11" y="12"/>
                      <a:pt x="10" y="11"/>
                      <a:pt x="9" y="9"/>
                    </a:cubicBezTo>
                    <a:cubicBezTo>
                      <a:pt x="8" y="8"/>
                      <a:pt x="5" y="3"/>
                      <a:pt x="7" y="3"/>
                    </a:cubicBezTo>
                    <a:cubicBezTo>
                      <a:pt x="9" y="2"/>
                      <a:pt x="10" y="2"/>
                      <a:pt x="11" y="2"/>
                    </a:cubicBezTo>
                    <a:cubicBezTo>
                      <a:pt x="12" y="2"/>
                      <a:pt x="13" y="0"/>
                      <a:pt x="15" y="0"/>
                    </a:cubicBezTo>
                    <a:cubicBezTo>
                      <a:pt x="23" y="0"/>
                      <a:pt x="31" y="0"/>
                      <a:pt x="40" y="0"/>
                    </a:cubicBezTo>
                    <a:cubicBezTo>
                      <a:pt x="43" y="0"/>
                      <a:pt x="46" y="0"/>
                      <a:pt x="49" y="0"/>
                    </a:cubicBezTo>
                    <a:cubicBezTo>
                      <a:pt x="52" y="0"/>
                      <a:pt x="51" y="2"/>
                      <a:pt x="53" y="4"/>
                    </a:cubicBezTo>
                    <a:cubicBezTo>
                      <a:pt x="53" y="5"/>
                      <a:pt x="53" y="7"/>
                      <a:pt x="53" y="8"/>
                    </a:cubicBezTo>
                    <a:cubicBezTo>
                      <a:pt x="54" y="10"/>
                      <a:pt x="54" y="12"/>
                      <a:pt x="55" y="14"/>
                    </a:cubicBezTo>
                    <a:cubicBezTo>
                      <a:pt x="56" y="15"/>
                      <a:pt x="55" y="16"/>
                      <a:pt x="56" y="17"/>
                    </a:cubicBezTo>
                    <a:cubicBezTo>
                      <a:pt x="57" y="19"/>
                      <a:pt x="58" y="20"/>
                      <a:pt x="58" y="21"/>
                    </a:cubicBezTo>
                    <a:cubicBezTo>
                      <a:pt x="59" y="22"/>
                      <a:pt x="61" y="27"/>
                      <a:pt x="62" y="27"/>
                    </a:cubicBezTo>
                    <a:cubicBezTo>
                      <a:pt x="63" y="26"/>
                      <a:pt x="68" y="27"/>
                      <a:pt x="68" y="27"/>
                    </a:cubicBezTo>
                    <a:cubicBezTo>
                      <a:pt x="67" y="26"/>
                      <a:pt x="72" y="25"/>
                      <a:pt x="73" y="25"/>
                    </a:cubicBezTo>
                    <a:cubicBezTo>
                      <a:pt x="76" y="26"/>
                      <a:pt x="78" y="26"/>
                      <a:pt x="81" y="26"/>
                    </a:cubicBezTo>
                    <a:cubicBezTo>
                      <a:pt x="80" y="24"/>
                      <a:pt x="82" y="22"/>
                      <a:pt x="81" y="21"/>
                    </a:cubicBezTo>
                    <a:cubicBezTo>
                      <a:pt x="82" y="21"/>
                      <a:pt x="83" y="20"/>
                      <a:pt x="82" y="18"/>
                    </a:cubicBezTo>
                    <a:cubicBezTo>
                      <a:pt x="82" y="17"/>
                      <a:pt x="83" y="15"/>
                      <a:pt x="83" y="14"/>
                    </a:cubicBezTo>
                    <a:cubicBezTo>
                      <a:pt x="85" y="14"/>
                      <a:pt x="88" y="14"/>
                      <a:pt x="90" y="14"/>
                    </a:cubicBezTo>
                    <a:cubicBezTo>
                      <a:pt x="91" y="14"/>
                      <a:pt x="91" y="13"/>
                      <a:pt x="91" y="13"/>
                    </a:cubicBezTo>
                    <a:cubicBezTo>
                      <a:pt x="92" y="12"/>
                      <a:pt x="93" y="13"/>
                      <a:pt x="94" y="13"/>
                    </a:cubicBezTo>
                    <a:cubicBezTo>
                      <a:pt x="94" y="16"/>
                      <a:pt x="92" y="17"/>
                      <a:pt x="96" y="17"/>
                    </a:cubicBezTo>
                    <a:cubicBezTo>
                      <a:pt x="99" y="17"/>
                      <a:pt x="102" y="17"/>
                      <a:pt x="105" y="17"/>
                    </a:cubicBezTo>
                    <a:cubicBezTo>
                      <a:pt x="108" y="17"/>
                      <a:pt x="107" y="20"/>
                      <a:pt x="107" y="22"/>
                    </a:cubicBezTo>
                    <a:cubicBezTo>
                      <a:pt x="106" y="23"/>
                      <a:pt x="106" y="24"/>
                      <a:pt x="106" y="25"/>
                    </a:cubicBezTo>
                    <a:cubicBezTo>
                      <a:pt x="106" y="26"/>
                      <a:pt x="107" y="28"/>
                      <a:pt x="108" y="30"/>
                    </a:cubicBezTo>
                    <a:cubicBezTo>
                      <a:pt x="108" y="33"/>
                      <a:pt x="107" y="37"/>
                      <a:pt x="107" y="41"/>
                    </a:cubicBezTo>
                    <a:cubicBezTo>
                      <a:pt x="106" y="44"/>
                      <a:pt x="108" y="46"/>
                      <a:pt x="110" y="49"/>
                    </a:cubicBezTo>
                    <a:cubicBezTo>
                      <a:pt x="111" y="51"/>
                      <a:pt x="112" y="56"/>
                      <a:pt x="112" y="58"/>
                    </a:cubicBezTo>
                    <a:cubicBezTo>
                      <a:pt x="111" y="59"/>
                      <a:pt x="111" y="59"/>
                      <a:pt x="110" y="60"/>
                    </a:cubicBezTo>
                    <a:cubicBezTo>
                      <a:pt x="110" y="62"/>
                      <a:pt x="111" y="63"/>
                      <a:pt x="111" y="65"/>
                    </a:cubicBezTo>
                    <a:cubicBezTo>
                      <a:pt x="112" y="65"/>
                      <a:pt x="113" y="63"/>
                      <a:pt x="114" y="62"/>
                    </a:cubicBezTo>
                    <a:cubicBezTo>
                      <a:pt x="115" y="62"/>
                      <a:pt x="118" y="63"/>
                      <a:pt x="119" y="63"/>
                    </a:cubicBezTo>
                    <a:cubicBezTo>
                      <a:pt x="121" y="63"/>
                      <a:pt x="123" y="61"/>
                      <a:pt x="125" y="61"/>
                    </a:cubicBezTo>
                    <a:cubicBezTo>
                      <a:pt x="126" y="62"/>
                      <a:pt x="128" y="63"/>
                      <a:pt x="129" y="60"/>
                    </a:cubicBezTo>
                    <a:cubicBezTo>
                      <a:pt x="130" y="62"/>
                      <a:pt x="130" y="65"/>
                      <a:pt x="130" y="67"/>
                    </a:cubicBezTo>
                    <a:cubicBezTo>
                      <a:pt x="130" y="69"/>
                      <a:pt x="130" y="71"/>
                      <a:pt x="129" y="72"/>
                    </a:cubicBezTo>
                    <a:cubicBezTo>
                      <a:pt x="129" y="75"/>
                      <a:pt x="130" y="77"/>
                      <a:pt x="129" y="79"/>
                    </a:cubicBezTo>
                    <a:cubicBezTo>
                      <a:pt x="129" y="81"/>
                      <a:pt x="127" y="83"/>
                      <a:pt x="129" y="85"/>
                    </a:cubicBezTo>
                    <a:cubicBezTo>
                      <a:pt x="125" y="87"/>
                      <a:pt x="120" y="86"/>
                      <a:pt x="116" y="86"/>
                    </a:cubicBezTo>
                    <a:cubicBezTo>
                      <a:pt x="113" y="86"/>
                      <a:pt x="111" y="86"/>
                      <a:pt x="109" y="86"/>
                    </a:cubicBezTo>
                    <a:cubicBezTo>
                      <a:pt x="107" y="86"/>
                      <a:pt x="108" y="93"/>
                      <a:pt x="108" y="95"/>
                    </a:cubicBezTo>
                    <a:cubicBezTo>
                      <a:pt x="108" y="101"/>
                      <a:pt x="108" y="105"/>
                      <a:pt x="108" y="110"/>
                    </a:cubicBezTo>
                    <a:cubicBezTo>
                      <a:pt x="107" y="114"/>
                      <a:pt x="108" y="118"/>
                      <a:pt x="108" y="123"/>
                    </a:cubicBezTo>
                    <a:cubicBezTo>
                      <a:pt x="107" y="128"/>
                      <a:pt x="111" y="129"/>
                      <a:pt x="113" y="132"/>
                    </a:cubicBezTo>
                    <a:cubicBezTo>
                      <a:pt x="116" y="135"/>
                      <a:pt x="119" y="139"/>
                      <a:pt x="123" y="141"/>
                    </a:cubicBezTo>
                    <a:cubicBezTo>
                      <a:pt x="116" y="143"/>
                      <a:pt x="110" y="144"/>
                      <a:pt x="104" y="145"/>
                    </a:cubicBezTo>
                    <a:cubicBezTo>
                      <a:pt x="102" y="146"/>
                      <a:pt x="101" y="145"/>
                      <a:pt x="98" y="145"/>
                    </a:cubicBezTo>
                    <a:cubicBezTo>
                      <a:pt x="97" y="145"/>
                      <a:pt x="97" y="145"/>
                      <a:pt x="96" y="146"/>
                    </a:cubicBezTo>
                    <a:cubicBezTo>
                      <a:pt x="94" y="146"/>
                      <a:pt x="93" y="145"/>
                      <a:pt x="91" y="145"/>
                    </a:cubicBezTo>
                    <a:cubicBezTo>
                      <a:pt x="86" y="144"/>
                      <a:pt x="80" y="144"/>
                      <a:pt x="75" y="143"/>
                    </a:cubicBezTo>
                    <a:cubicBezTo>
                      <a:pt x="73" y="143"/>
                      <a:pt x="72" y="141"/>
                      <a:pt x="71" y="139"/>
                    </a:cubicBezTo>
                    <a:cubicBezTo>
                      <a:pt x="70" y="138"/>
                      <a:pt x="67" y="138"/>
                      <a:pt x="65" y="138"/>
                    </a:cubicBezTo>
                    <a:cubicBezTo>
                      <a:pt x="52" y="139"/>
                      <a:pt x="39" y="138"/>
                      <a:pt x="26" y="138"/>
                    </a:cubicBezTo>
                    <a:cubicBezTo>
                      <a:pt x="23" y="138"/>
                      <a:pt x="23" y="138"/>
                      <a:pt x="21" y="137"/>
                    </a:cubicBezTo>
                    <a:cubicBezTo>
                      <a:pt x="18" y="135"/>
                      <a:pt x="17" y="132"/>
                      <a:pt x="14" y="134"/>
                    </a:cubicBezTo>
                    <a:cubicBezTo>
                      <a:pt x="11" y="135"/>
                      <a:pt x="9" y="138"/>
                      <a:pt x="6" y="136"/>
                    </a:cubicBezTo>
                    <a:cubicBezTo>
                      <a:pt x="3" y="135"/>
                      <a:pt x="3" y="136"/>
                      <a:pt x="0" y="137"/>
                    </a:cubicBezTo>
                  </a:path>
                </a:pathLst>
              </a:custGeom>
              <a:solidFill>
                <a:srgbClr val="B3B3B3"/>
              </a:solidFill>
              <a:ln w="3175">
                <a:solidFill>
                  <a:schemeClr val="tx1"/>
                </a:solidFill>
                <a:round/>
                <a:headEnd/>
                <a:tailEnd/>
              </a:ln>
            </p:spPr>
            <p:txBody>
              <a:bodyPr/>
              <a:lstStyle/>
              <a:p>
                <a:endParaRPr lang="en-GB" sz="2400" dirty="0"/>
              </a:p>
            </p:txBody>
          </p:sp>
        </p:grpSp>
        <p:grpSp>
          <p:nvGrpSpPr>
            <p:cNvPr id="9" name="Group 4127"/>
            <p:cNvGrpSpPr>
              <a:grpSpLocks/>
            </p:cNvGrpSpPr>
            <p:nvPr/>
          </p:nvGrpSpPr>
          <p:grpSpPr bwMode="auto">
            <a:xfrm>
              <a:off x="3360881" y="2276450"/>
              <a:ext cx="4422964" cy="3060671"/>
              <a:chOff x="2117" y="1434"/>
              <a:chExt cx="2786" cy="1928"/>
            </a:xfrm>
          </p:grpSpPr>
          <p:sp>
            <p:nvSpPr>
              <p:cNvPr id="1498" name="Freeform 3927"/>
              <p:cNvSpPr>
                <a:spLocks/>
              </p:cNvSpPr>
              <p:nvPr/>
            </p:nvSpPr>
            <p:spPr bwMode="auto">
              <a:xfrm>
                <a:off x="2893" y="2739"/>
                <a:ext cx="16" cy="22"/>
              </a:xfrm>
              <a:custGeom>
                <a:avLst/>
                <a:gdLst>
                  <a:gd name="T0" fmla="*/ 0 w 12"/>
                  <a:gd name="T1" fmla="*/ 9 h 17"/>
                  <a:gd name="T2" fmla="*/ 8 w 12"/>
                  <a:gd name="T3" fmla="*/ 1 h 17"/>
                  <a:gd name="T4" fmla="*/ 12 w 12"/>
                  <a:gd name="T5" fmla="*/ 0 h 17"/>
                  <a:gd name="T6" fmla="*/ 16 w 12"/>
                  <a:gd name="T7" fmla="*/ 3 h 17"/>
                  <a:gd name="T8" fmla="*/ 8 w 12"/>
                  <a:gd name="T9" fmla="*/ 9 h 17"/>
                  <a:gd name="T10" fmla="*/ 7 w 12"/>
                  <a:gd name="T11" fmla="*/ 12 h 17"/>
                  <a:gd name="T12" fmla="*/ 8 w 12"/>
                  <a:gd name="T13" fmla="*/ 17 h 17"/>
                  <a:gd name="T14" fmla="*/ 3 w 12"/>
                  <a:gd name="T15" fmla="*/ 18 h 17"/>
                  <a:gd name="T16" fmla="*/ 3 w 12"/>
                  <a:gd name="T17" fmla="*/ 14 h 17"/>
                  <a:gd name="T18" fmla="*/ 1 w 12"/>
                  <a:gd name="T19" fmla="*/ 9 h 17"/>
                  <a:gd name="T20" fmla="*/ 0 w 12"/>
                  <a:gd name="T21" fmla="*/ 9 h 1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 h="17">
                    <a:moveTo>
                      <a:pt x="0" y="7"/>
                    </a:moveTo>
                    <a:cubicBezTo>
                      <a:pt x="2" y="6"/>
                      <a:pt x="4" y="2"/>
                      <a:pt x="6" y="1"/>
                    </a:cubicBezTo>
                    <a:cubicBezTo>
                      <a:pt x="7" y="1"/>
                      <a:pt x="7" y="0"/>
                      <a:pt x="9" y="0"/>
                    </a:cubicBezTo>
                    <a:cubicBezTo>
                      <a:pt x="10" y="0"/>
                      <a:pt x="11" y="2"/>
                      <a:pt x="12" y="2"/>
                    </a:cubicBezTo>
                    <a:cubicBezTo>
                      <a:pt x="9" y="4"/>
                      <a:pt x="8" y="5"/>
                      <a:pt x="6" y="7"/>
                    </a:cubicBezTo>
                    <a:cubicBezTo>
                      <a:pt x="5" y="8"/>
                      <a:pt x="5" y="8"/>
                      <a:pt x="5" y="9"/>
                    </a:cubicBezTo>
                    <a:cubicBezTo>
                      <a:pt x="6" y="10"/>
                      <a:pt x="6" y="12"/>
                      <a:pt x="6" y="13"/>
                    </a:cubicBezTo>
                    <a:cubicBezTo>
                      <a:pt x="5" y="15"/>
                      <a:pt x="2" y="17"/>
                      <a:pt x="2" y="14"/>
                    </a:cubicBezTo>
                    <a:cubicBezTo>
                      <a:pt x="2" y="13"/>
                      <a:pt x="2" y="13"/>
                      <a:pt x="2" y="11"/>
                    </a:cubicBezTo>
                    <a:cubicBezTo>
                      <a:pt x="2" y="10"/>
                      <a:pt x="0" y="8"/>
                      <a:pt x="1" y="7"/>
                    </a:cubicBezTo>
                    <a:cubicBezTo>
                      <a:pt x="0" y="7"/>
                      <a:pt x="0" y="7"/>
                      <a:pt x="0" y="7"/>
                    </a:cubicBezTo>
                  </a:path>
                </a:pathLst>
              </a:custGeom>
              <a:solidFill>
                <a:srgbClr val="B3B3B3"/>
              </a:solidFill>
              <a:ln w="3175">
                <a:solidFill>
                  <a:schemeClr val="tx1"/>
                </a:solidFill>
                <a:round/>
                <a:headEnd/>
                <a:tailEnd/>
              </a:ln>
            </p:spPr>
            <p:txBody>
              <a:bodyPr/>
              <a:lstStyle/>
              <a:p>
                <a:endParaRPr lang="en-GB" sz="2400" dirty="0"/>
              </a:p>
            </p:txBody>
          </p:sp>
          <p:sp>
            <p:nvSpPr>
              <p:cNvPr id="1499" name="Freeform 3928"/>
              <p:cNvSpPr>
                <a:spLocks/>
              </p:cNvSpPr>
              <p:nvPr/>
            </p:nvSpPr>
            <p:spPr bwMode="auto">
              <a:xfrm>
                <a:off x="2847" y="1806"/>
                <a:ext cx="1" cy="2"/>
              </a:xfrm>
              <a:custGeom>
                <a:avLst/>
                <a:gdLst>
                  <a:gd name="T0" fmla="*/ 1 w 1"/>
                  <a:gd name="T1" fmla="*/ 2 h 1"/>
                  <a:gd name="T2" fmla="*/ 0 w 1"/>
                  <a:gd name="T3" fmla="*/ 2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500" name="Freeform 3929"/>
              <p:cNvSpPr>
                <a:spLocks/>
              </p:cNvSpPr>
              <p:nvPr/>
            </p:nvSpPr>
            <p:spPr bwMode="auto">
              <a:xfrm>
                <a:off x="2877" y="1810"/>
                <a:ext cx="3" cy="3"/>
              </a:xfrm>
              <a:custGeom>
                <a:avLst/>
                <a:gdLst>
                  <a:gd name="T0" fmla="*/ 2 w 2"/>
                  <a:gd name="T1" fmla="*/ 2 h 2"/>
                  <a:gd name="T2" fmla="*/ 3 w 2"/>
                  <a:gd name="T3" fmla="*/ 2 h 2"/>
                  <a:gd name="T4" fmla="*/ 0 w 2"/>
                  <a:gd name="T5" fmla="*/ 0 h 2"/>
                  <a:gd name="T6" fmla="*/ 2 w 2"/>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1"/>
                    </a:moveTo>
                    <a:cubicBezTo>
                      <a:pt x="1" y="2"/>
                      <a:pt x="2" y="2"/>
                      <a:pt x="2" y="1"/>
                    </a:cubicBezTo>
                    <a:cubicBezTo>
                      <a:pt x="2" y="0"/>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501" name="Freeform 3930"/>
              <p:cNvSpPr>
                <a:spLocks noEditPoints="1"/>
              </p:cNvSpPr>
              <p:nvPr/>
            </p:nvSpPr>
            <p:spPr bwMode="auto">
              <a:xfrm>
                <a:off x="2815" y="1804"/>
                <a:ext cx="112" cy="117"/>
              </a:xfrm>
              <a:custGeom>
                <a:avLst/>
                <a:gdLst>
                  <a:gd name="T0" fmla="*/ 30 w 85"/>
                  <a:gd name="T1" fmla="*/ 3 h 89"/>
                  <a:gd name="T2" fmla="*/ 32 w 85"/>
                  <a:gd name="T3" fmla="*/ 0 h 89"/>
                  <a:gd name="T4" fmla="*/ 32 w 85"/>
                  <a:gd name="T5" fmla="*/ 1 h 89"/>
                  <a:gd name="T6" fmla="*/ 33 w 85"/>
                  <a:gd name="T7" fmla="*/ 1 h 89"/>
                  <a:gd name="T8" fmla="*/ 34 w 85"/>
                  <a:gd name="T9" fmla="*/ 1 h 89"/>
                  <a:gd name="T10" fmla="*/ 38 w 85"/>
                  <a:gd name="T11" fmla="*/ 8 h 89"/>
                  <a:gd name="T12" fmla="*/ 37 w 85"/>
                  <a:gd name="T13" fmla="*/ 11 h 89"/>
                  <a:gd name="T14" fmla="*/ 37 w 85"/>
                  <a:gd name="T15" fmla="*/ 16 h 89"/>
                  <a:gd name="T16" fmla="*/ 45 w 85"/>
                  <a:gd name="T17" fmla="*/ 20 h 89"/>
                  <a:gd name="T18" fmla="*/ 41 w 85"/>
                  <a:gd name="T19" fmla="*/ 17 h 89"/>
                  <a:gd name="T20" fmla="*/ 37 w 85"/>
                  <a:gd name="T21" fmla="*/ 17 h 89"/>
                  <a:gd name="T22" fmla="*/ 33 w 85"/>
                  <a:gd name="T23" fmla="*/ 22 h 89"/>
                  <a:gd name="T24" fmla="*/ 30 w 85"/>
                  <a:gd name="T25" fmla="*/ 21 h 89"/>
                  <a:gd name="T26" fmla="*/ 28 w 85"/>
                  <a:gd name="T27" fmla="*/ 22 h 89"/>
                  <a:gd name="T28" fmla="*/ 14 w 85"/>
                  <a:gd name="T29" fmla="*/ 24 h 89"/>
                  <a:gd name="T30" fmla="*/ 14 w 85"/>
                  <a:gd name="T31" fmla="*/ 34 h 89"/>
                  <a:gd name="T32" fmla="*/ 11 w 85"/>
                  <a:gd name="T33" fmla="*/ 35 h 89"/>
                  <a:gd name="T34" fmla="*/ 11 w 85"/>
                  <a:gd name="T35" fmla="*/ 45 h 89"/>
                  <a:gd name="T36" fmla="*/ 3 w 85"/>
                  <a:gd name="T37" fmla="*/ 47 h 89"/>
                  <a:gd name="T38" fmla="*/ 1 w 85"/>
                  <a:gd name="T39" fmla="*/ 49 h 89"/>
                  <a:gd name="T40" fmla="*/ 1 w 85"/>
                  <a:gd name="T41" fmla="*/ 60 h 89"/>
                  <a:gd name="T42" fmla="*/ 4 w 85"/>
                  <a:gd name="T43" fmla="*/ 67 h 89"/>
                  <a:gd name="T44" fmla="*/ 5 w 85"/>
                  <a:gd name="T45" fmla="*/ 78 h 89"/>
                  <a:gd name="T46" fmla="*/ 11 w 85"/>
                  <a:gd name="T47" fmla="*/ 88 h 89"/>
                  <a:gd name="T48" fmla="*/ 14 w 85"/>
                  <a:gd name="T49" fmla="*/ 89 h 89"/>
                  <a:gd name="T50" fmla="*/ 17 w 85"/>
                  <a:gd name="T51" fmla="*/ 88 h 89"/>
                  <a:gd name="T52" fmla="*/ 28 w 85"/>
                  <a:gd name="T53" fmla="*/ 91 h 89"/>
                  <a:gd name="T54" fmla="*/ 21 w 85"/>
                  <a:gd name="T55" fmla="*/ 103 h 89"/>
                  <a:gd name="T56" fmla="*/ 25 w 85"/>
                  <a:gd name="T57" fmla="*/ 113 h 89"/>
                  <a:gd name="T58" fmla="*/ 33 w 85"/>
                  <a:gd name="T59" fmla="*/ 110 h 89"/>
                  <a:gd name="T60" fmla="*/ 34 w 85"/>
                  <a:gd name="T61" fmla="*/ 110 h 89"/>
                  <a:gd name="T62" fmla="*/ 51 w 85"/>
                  <a:gd name="T63" fmla="*/ 117 h 89"/>
                  <a:gd name="T64" fmla="*/ 61 w 85"/>
                  <a:gd name="T65" fmla="*/ 113 h 89"/>
                  <a:gd name="T66" fmla="*/ 69 w 85"/>
                  <a:gd name="T67" fmla="*/ 113 h 89"/>
                  <a:gd name="T68" fmla="*/ 76 w 85"/>
                  <a:gd name="T69" fmla="*/ 110 h 89"/>
                  <a:gd name="T70" fmla="*/ 83 w 85"/>
                  <a:gd name="T71" fmla="*/ 110 h 89"/>
                  <a:gd name="T72" fmla="*/ 88 w 85"/>
                  <a:gd name="T73" fmla="*/ 112 h 89"/>
                  <a:gd name="T74" fmla="*/ 84 w 85"/>
                  <a:gd name="T75" fmla="*/ 105 h 89"/>
                  <a:gd name="T76" fmla="*/ 92 w 85"/>
                  <a:gd name="T77" fmla="*/ 99 h 89"/>
                  <a:gd name="T78" fmla="*/ 96 w 85"/>
                  <a:gd name="T79" fmla="*/ 97 h 89"/>
                  <a:gd name="T80" fmla="*/ 86 w 85"/>
                  <a:gd name="T81" fmla="*/ 85 h 89"/>
                  <a:gd name="T82" fmla="*/ 78 w 85"/>
                  <a:gd name="T83" fmla="*/ 75 h 89"/>
                  <a:gd name="T84" fmla="*/ 78 w 85"/>
                  <a:gd name="T85" fmla="*/ 72 h 89"/>
                  <a:gd name="T86" fmla="*/ 103 w 85"/>
                  <a:gd name="T87" fmla="*/ 60 h 89"/>
                  <a:gd name="T88" fmla="*/ 105 w 85"/>
                  <a:gd name="T89" fmla="*/ 60 h 89"/>
                  <a:gd name="T90" fmla="*/ 107 w 85"/>
                  <a:gd name="T91" fmla="*/ 51 h 89"/>
                  <a:gd name="T92" fmla="*/ 107 w 85"/>
                  <a:gd name="T93" fmla="*/ 46 h 89"/>
                  <a:gd name="T94" fmla="*/ 99 w 85"/>
                  <a:gd name="T95" fmla="*/ 32 h 89"/>
                  <a:gd name="T96" fmla="*/ 99 w 85"/>
                  <a:gd name="T97" fmla="*/ 18 h 89"/>
                  <a:gd name="T98" fmla="*/ 94 w 85"/>
                  <a:gd name="T99" fmla="*/ 12 h 89"/>
                  <a:gd name="T100" fmla="*/ 84 w 85"/>
                  <a:gd name="T101" fmla="*/ 9 h 89"/>
                  <a:gd name="T102" fmla="*/ 83 w 85"/>
                  <a:gd name="T103" fmla="*/ 8 h 89"/>
                  <a:gd name="T104" fmla="*/ 75 w 85"/>
                  <a:gd name="T105" fmla="*/ 13 h 89"/>
                  <a:gd name="T106" fmla="*/ 67 w 85"/>
                  <a:gd name="T107" fmla="*/ 16 h 89"/>
                  <a:gd name="T108" fmla="*/ 59 w 85"/>
                  <a:gd name="T109" fmla="*/ 14 h 89"/>
                  <a:gd name="T110" fmla="*/ 57 w 85"/>
                  <a:gd name="T111" fmla="*/ 9 h 89"/>
                  <a:gd name="T112" fmla="*/ 53 w 85"/>
                  <a:gd name="T113" fmla="*/ 8 h 89"/>
                  <a:gd name="T114" fmla="*/ 49 w 85"/>
                  <a:gd name="T115" fmla="*/ 5 h 89"/>
                  <a:gd name="T116" fmla="*/ 36 w 85"/>
                  <a:gd name="T117" fmla="*/ 1 h 8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5" h="89">
                    <a:moveTo>
                      <a:pt x="24" y="0"/>
                    </a:moveTo>
                    <a:cubicBezTo>
                      <a:pt x="23" y="0"/>
                      <a:pt x="23" y="2"/>
                      <a:pt x="23" y="2"/>
                    </a:cubicBezTo>
                    <a:cubicBezTo>
                      <a:pt x="23" y="2"/>
                      <a:pt x="23" y="1"/>
                      <a:pt x="24" y="1"/>
                    </a:cubicBezTo>
                    <a:cubicBezTo>
                      <a:pt x="23" y="1"/>
                      <a:pt x="23" y="1"/>
                      <a:pt x="24" y="0"/>
                    </a:cubicBezTo>
                    <a:moveTo>
                      <a:pt x="25" y="1"/>
                    </a:moveTo>
                    <a:cubicBezTo>
                      <a:pt x="24" y="1"/>
                      <a:pt x="24" y="1"/>
                      <a:pt x="24" y="1"/>
                    </a:cubicBezTo>
                    <a:cubicBezTo>
                      <a:pt x="25" y="1"/>
                      <a:pt x="25" y="1"/>
                      <a:pt x="26" y="1"/>
                    </a:cubicBezTo>
                    <a:cubicBezTo>
                      <a:pt x="25" y="1"/>
                      <a:pt x="25" y="1"/>
                      <a:pt x="25" y="1"/>
                    </a:cubicBezTo>
                    <a:moveTo>
                      <a:pt x="27" y="1"/>
                    </a:moveTo>
                    <a:cubicBezTo>
                      <a:pt x="26" y="1"/>
                      <a:pt x="27" y="1"/>
                      <a:pt x="26" y="1"/>
                    </a:cubicBezTo>
                    <a:cubicBezTo>
                      <a:pt x="26" y="1"/>
                      <a:pt x="27" y="3"/>
                      <a:pt x="27" y="4"/>
                    </a:cubicBezTo>
                    <a:cubicBezTo>
                      <a:pt x="28" y="4"/>
                      <a:pt x="29" y="5"/>
                      <a:pt x="29" y="6"/>
                    </a:cubicBezTo>
                    <a:cubicBezTo>
                      <a:pt x="28" y="7"/>
                      <a:pt x="26" y="6"/>
                      <a:pt x="25" y="8"/>
                    </a:cubicBezTo>
                    <a:cubicBezTo>
                      <a:pt x="26" y="8"/>
                      <a:pt x="27" y="8"/>
                      <a:pt x="28" y="8"/>
                    </a:cubicBezTo>
                    <a:cubicBezTo>
                      <a:pt x="26" y="9"/>
                      <a:pt x="29" y="9"/>
                      <a:pt x="29" y="11"/>
                    </a:cubicBezTo>
                    <a:cubicBezTo>
                      <a:pt x="28" y="11"/>
                      <a:pt x="28" y="11"/>
                      <a:pt x="28" y="12"/>
                    </a:cubicBezTo>
                    <a:cubicBezTo>
                      <a:pt x="29" y="13"/>
                      <a:pt x="30" y="12"/>
                      <a:pt x="31" y="13"/>
                    </a:cubicBezTo>
                    <a:cubicBezTo>
                      <a:pt x="32" y="13"/>
                      <a:pt x="33" y="14"/>
                      <a:pt x="34" y="15"/>
                    </a:cubicBezTo>
                    <a:cubicBezTo>
                      <a:pt x="34" y="16"/>
                      <a:pt x="35" y="16"/>
                      <a:pt x="36" y="16"/>
                    </a:cubicBezTo>
                    <a:cubicBezTo>
                      <a:pt x="34" y="16"/>
                      <a:pt x="33" y="14"/>
                      <a:pt x="31" y="13"/>
                    </a:cubicBezTo>
                    <a:cubicBezTo>
                      <a:pt x="31" y="13"/>
                      <a:pt x="30" y="13"/>
                      <a:pt x="29" y="13"/>
                    </a:cubicBezTo>
                    <a:cubicBezTo>
                      <a:pt x="29" y="13"/>
                      <a:pt x="28" y="13"/>
                      <a:pt x="28" y="13"/>
                    </a:cubicBezTo>
                    <a:cubicBezTo>
                      <a:pt x="26" y="13"/>
                      <a:pt x="25" y="12"/>
                      <a:pt x="24" y="15"/>
                    </a:cubicBezTo>
                    <a:cubicBezTo>
                      <a:pt x="24" y="15"/>
                      <a:pt x="25" y="16"/>
                      <a:pt x="25" y="17"/>
                    </a:cubicBezTo>
                    <a:cubicBezTo>
                      <a:pt x="25" y="17"/>
                      <a:pt x="25" y="18"/>
                      <a:pt x="24" y="19"/>
                    </a:cubicBezTo>
                    <a:cubicBezTo>
                      <a:pt x="24" y="18"/>
                      <a:pt x="25" y="17"/>
                      <a:pt x="23" y="16"/>
                    </a:cubicBezTo>
                    <a:cubicBezTo>
                      <a:pt x="22" y="15"/>
                      <a:pt x="22" y="17"/>
                      <a:pt x="22" y="18"/>
                    </a:cubicBezTo>
                    <a:cubicBezTo>
                      <a:pt x="22" y="18"/>
                      <a:pt x="21" y="18"/>
                      <a:pt x="21" y="17"/>
                    </a:cubicBezTo>
                    <a:cubicBezTo>
                      <a:pt x="24" y="15"/>
                      <a:pt x="15" y="15"/>
                      <a:pt x="14" y="15"/>
                    </a:cubicBezTo>
                    <a:cubicBezTo>
                      <a:pt x="13" y="15"/>
                      <a:pt x="11" y="17"/>
                      <a:pt x="11" y="18"/>
                    </a:cubicBezTo>
                    <a:cubicBezTo>
                      <a:pt x="11" y="19"/>
                      <a:pt x="15" y="20"/>
                      <a:pt x="14" y="19"/>
                    </a:cubicBezTo>
                    <a:cubicBezTo>
                      <a:pt x="13" y="19"/>
                      <a:pt x="12" y="24"/>
                      <a:pt x="11" y="26"/>
                    </a:cubicBezTo>
                    <a:cubicBezTo>
                      <a:pt x="11" y="27"/>
                      <a:pt x="10" y="27"/>
                      <a:pt x="10" y="27"/>
                    </a:cubicBezTo>
                    <a:cubicBezTo>
                      <a:pt x="9" y="27"/>
                      <a:pt x="9" y="27"/>
                      <a:pt x="8" y="27"/>
                    </a:cubicBezTo>
                    <a:cubicBezTo>
                      <a:pt x="6" y="28"/>
                      <a:pt x="10" y="29"/>
                      <a:pt x="10" y="30"/>
                    </a:cubicBezTo>
                    <a:cubicBezTo>
                      <a:pt x="12" y="32"/>
                      <a:pt x="7" y="33"/>
                      <a:pt x="8" y="34"/>
                    </a:cubicBezTo>
                    <a:cubicBezTo>
                      <a:pt x="10" y="36"/>
                      <a:pt x="3" y="36"/>
                      <a:pt x="3" y="35"/>
                    </a:cubicBezTo>
                    <a:cubicBezTo>
                      <a:pt x="3" y="36"/>
                      <a:pt x="3" y="36"/>
                      <a:pt x="2" y="36"/>
                    </a:cubicBezTo>
                    <a:cubicBezTo>
                      <a:pt x="2" y="36"/>
                      <a:pt x="1" y="36"/>
                      <a:pt x="1" y="36"/>
                    </a:cubicBezTo>
                    <a:cubicBezTo>
                      <a:pt x="1" y="36"/>
                      <a:pt x="1" y="37"/>
                      <a:pt x="1" y="37"/>
                    </a:cubicBezTo>
                    <a:cubicBezTo>
                      <a:pt x="2" y="37"/>
                      <a:pt x="4" y="40"/>
                      <a:pt x="3" y="42"/>
                    </a:cubicBezTo>
                    <a:cubicBezTo>
                      <a:pt x="2" y="43"/>
                      <a:pt x="0" y="45"/>
                      <a:pt x="1" y="46"/>
                    </a:cubicBezTo>
                    <a:cubicBezTo>
                      <a:pt x="2" y="47"/>
                      <a:pt x="1" y="49"/>
                      <a:pt x="1" y="49"/>
                    </a:cubicBezTo>
                    <a:cubicBezTo>
                      <a:pt x="2" y="50"/>
                      <a:pt x="4" y="50"/>
                      <a:pt x="3" y="51"/>
                    </a:cubicBezTo>
                    <a:cubicBezTo>
                      <a:pt x="4" y="51"/>
                      <a:pt x="4" y="53"/>
                      <a:pt x="5" y="53"/>
                    </a:cubicBezTo>
                    <a:cubicBezTo>
                      <a:pt x="1" y="53"/>
                      <a:pt x="0" y="57"/>
                      <a:pt x="4" y="59"/>
                    </a:cubicBezTo>
                    <a:cubicBezTo>
                      <a:pt x="7" y="60"/>
                      <a:pt x="4" y="63"/>
                      <a:pt x="5" y="64"/>
                    </a:cubicBezTo>
                    <a:cubicBezTo>
                      <a:pt x="5" y="64"/>
                      <a:pt x="8" y="67"/>
                      <a:pt x="8" y="67"/>
                    </a:cubicBezTo>
                    <a:cubicBezTo>
                      <a:pt x="9" y="67"/>
                      <a:pt x="9" y="66"/>
                      <a:pt x="10" y="67"/>
                    </a:cubicBezTo>
                    <a:cubicBezTo>
                      <a:pt x="11" y="67"/>
                      <a:pt x="10" y="68"/>
                      <a:pt x="11" y="68"/>
                    </a:cubicBezTo>
                    <a:cubicBezTo>
                      <a:pt x="11" y="67"/>
                      <a:pt x="12" y="67"/>
                      <a:pt x="12" y="67"/>
                    </a:cubicBezTo>
                    <a:cubicBezTo>
                      <a:pt x="12" y="68"/>
                      <a:pt x="13" y="68"/>
                      <a:pt x="13" y="67"/>
                    </a:cubicBezTo>
                    <a:cubicBezTo>
                      <a:pt x="15" y="67"/>
                      <a:pt x="15" y="68"/>
                      <a:pt x="16" y="68"/>
                    </a:cubicBezTo>
                    <a:cubicBezTo>
                      <a:pt x="18" y="69"/>
                      <a:pt x="20" y="69"/>
                      <a:pt x="21" y="69"/>
                    </a:cubicBezTo>
                    <a:cubicBezTo>
                      <a:pt x="20" y="70"/>
                      <a:pt x="19" y="71"/>
                      <a:pt x="18" y="73"/>
                    </a:cubicBezTo>
                    <a:cubicBezTo>
                      <a:pt x="17" y="74"/>
                      <a:pt x="16" y="77"/>
                      <a:pt x="16" y="78"/>
                    </a:cubicBezTo>
                    <a:cubicBezTo>
                      <a:pt x="15" y="79"/>
                      <a:pt x="13" y="88"/>
                      <a:pt x="16" y="85"/>
                    </a:cubicBezTo>
                    <a:cubicBezTo>
                      <a:pt x="15" y="86"/>
                      <a:pt x="18" y="86"/>
                      <a:pt x="19" y="86"/>
                    </a:cubicBezTo>
                    <a:cubicBezTo>
                      <a:pt x="20" y="86"/>
                      <a:pt x="21" y="86"/>
                      <a:pt x="21" y="86"/>
                    </a:cubicBezTo>
                    <a:cubicBezTo>
                      <a:pt x="23" y="86"/>
                      <a:pt x="24" y="86"/>
                      <a:pt x="25" y="84"/>
                    </a:cubicBezTo>
                    <a:cubicBezTo>
                      <a:pt x="24" y="85"/>
                      <a:pt x="23" y="84"/>
                      <a:pt x="23" y="84"/>
                    </a:cubicBezTo>
                    <a:cubicBezTo>
                      <a:pt x="24" y="83"/>
                      <a:pt x="25" y="83"/>
                      <a:pt x="26" y="84"/>
                    </a:cubicBezTo>
                    <a:cubicBezTo>
                      <a:pt x="28" y="84"/>
                      <a:pt x="32" y="85"/>
                      <a:pt x="34" y="86"/>
                    </a:cubicBezTo>
                    <a:cubicBezTo>
                      <a:pt x="35" y="87"/>
                      <a:pt x="41" y="86"/>
                      <a:pt x="39" y="89"/>
                    </a:cubicBezTo>
                    <a:cubicBezTo>
                      <a:pt x="42" y="89"/>
                      <a:pt x="42" y="87"/>
                      <a:pt x="42" y="85"/>
                    </a:cubicBezTo>
                    <a:cubicBezTo>
                      <a:pt x="43" y="86"/>
                      <a:pt x="45" y="86"/>
                      <a:pt x="46" y="86"/>
                    </a:cubicBezTo>
                    <a:cubicBezTo>
                      <a:pt x="45" y="87"/>
                      <a:pt x="48" y="87"/>
                      <a:pt x="48" y="87"/>
                    </a:cubicBezTo>
                    <a:cubicBezTo>
                      <a:pt x="50" y="87"/>
                      <a:pt x="50" y="86"/>
                      <a:pt x="52" y="86"/>
                    </a:cubicBezTo>
                    <a:cubicBezTo>
                      <a:pt x="54" y="86"/>
                      <a:pt x="56" y="84"/>
                      <a:pt x="58" y="85"/>
                    </a:cubicBezTo>
                    <a:cubicBezTo>
                      <a:pt x="58" y="85"/>
                      <a:pt x="58" y="84"/>
                      <a:pt x="58" y="84"/>
                    </a:cubicBezTo>
                    <a:cubicBezTo>
                      <a:pt x="59" y="84"/>
                      <a:pt x="60" y="85"/>
                      <a:pt x="61" y="85"/>
                    </a:cubicBezTo>
                    <a:cubicBezTo>
                      <a:pt x="62" y="84"/>
                      <a:pt x="63" y="84"/>
                      <a:pt x="63" y="84"/>
                    </a:cubicBezTo>
                    <a:cubicBezTo>
                      <a:pt x="64" y="84"/>
                      <a:pt x="64" y="86"/>
                      <a:pt x="65" y="86"/>
                    </a:cubicBezTo>
                    <a:cubicBezTo>
                      <a:pt x="66" y="87"/>
                      <a:pt x="66" y="87"/>
                      <a:pt x="67" y="85"/>
                    </a:cubicBezTo>
                    <a:cubicBezTo>
                      <a:pt x="67" y="84"/>
                      <a:pt x="65" y="84"/>
                      <a:pt x="65" y="83"/>
                    </a:cubicBezTo>
                    <a:cubicBezTo>
                      <a:pt x="65" y="82"/>
                      <a:pt x="65" y="82"/>
                      <a:pt x="64" y="80"/>
                    </a:cubicBezTo>
                    <a:cubicBezTo>
                      <a:pt x="63" y="79"/>
                      <a:pt x="64" y="79"/>
                      <a:pt x="65" y="78"/>
                    </a:cubicBezTo>
                    <a:cubicBezTo>
                      <a:pt x="66" y="78"/>
                      <a:pt x="70" y="77"/>
                      <a:pt x="70" y="75"/>
                    </a:cubicBezTo>
                    <a:cubicBezTo>
                      <a:pt x="70" y="74"/>
                      <a:pt x="70" y="74"/>
                      <a:pt x="71" y="74"/>
                    </a:cubicBezTo>
                    <a:cubicBezTo>
                      <a:pt x="72" y="74"/>
                      <a:pt x="72" y="74"/>
                      <a:pt x="73" y="74"/>
                    </a:cubicBezTo>
                    <a:cubicBezTo>
                      <a:pt x="75" y="71"/>
                      <a:pt x="71" y="70"/>
                      <a:pt x="70" y="69"/>
                    </a:cubicBezTo>
                    <a:cubicBezTo>
                      <a:pt x="68" y="68"/>
                      <a:pt x="67" y="66"/>
                      <a:pt x="65" y="65"/>
                    </a:cubicBezTo>
                    <a:cubicBezTo>
                      <a:pt x="63" y="64"/>
                      <a:pt x="62" y="61"/>
                      <a:pt x="60" y="60"/>
                    </a:cubicBezTo>
                    <a:cubicBezTo>
                      <a:pt x="62" y="59"/>
                      <a:pt x="61" y="58"/>
                      <a:pt x="59" y="57"/>
                    </a:cubicBezTo>
                    <a:cubicBezTo>
                      <a:pt x="58" y="56"/>
                      <a:pt x="58" y="55"/>
                      <a:pt x="57" y="54"/>
                    </a:cubicBezTo>
                    <a:cubicBezTo>
                      <a:pt x="58" y="54"/>
                      <a:pt x="59" y="54"/>
                      <a:pt x="59" y="55"/>
                    </a:cubicBezTo>
                    <a:cubicBezTo>
                      <a:pt x="59" y="52"/>
                      <a:pt x="64" y="53"/>
                      <a:pt x="66" y="52"/>
                    </a:cubicBezTo>
                    <a:cubicBezTo>
                      <a:pt x="69" y="49"/>
                      <a:pt x="74" y="48"/>
                      <a:pt x="78" y="46"/>
                    </a:cubicBezTo>
                    <a:cubicBezTo>
                      <a:pt x="77" y="46"/>
                      <a:pt x="77" y="46"/>
                      <a:pt x="77" y="46"/>
                    </a:cubicBezTo>
                    <a:cubicBezTo>
                      <a:pt x="78" y="45"/>
                      <a:pt x="79" y="45"/>
                      <a:pt x="80" y="46"/>
                    </a:cubicBezTo>
                    <a:cubicBezTo>
                      <a:pt x="83" y="50"/>
                      <a:pt x="85" y="43"/>
                      <a:pt x="83" y="41"/>
                    </a:cubicBezTo>
                    <a:cubicBezTo>
                      <a:pt x="83" y="40"/>
                      <a:pt x="81" y="40"/>
                      <a:pt x="81" y="39"/>
                    </a:cubicBezTo>
                    <a:cubicBezTo>
                      <a:pt x="81" y="38"/>
                      <a:pt x="81" y="38"/>
                      <a:pt x="80" y="37"/>
                    </a:cubicBezTo>
                    <a:cubicBezTo>
                      <a:pt x="79" y="36"/>
                      <a:pt x="80" y="35"/>
                      <a:pt x="81" y="35"/>
                    </a:cubicBezTo>
                    <a:cubicBezTo>
                      <a:pt x="82" y="31"/>
                      <a:pt x="78" y="30"/>
                      <a:pt x="79" y="29"/>
                    </a:cubicBezTo>
                    <a:cubicBezTo>
                      <a:pt x="81" y="27"/>
                      <a:pt x="76" y="26"/>
                      <a:pt x="75" y="24"/>
                    </a:cubicBezTo>
                    <a:cubicBezTo>
                      <a:pt x="76" y="23"/>
                      <a:pt x="79" y="18"/>
                      <a:pt x="77" y="18"/>
                    </a:cubicBezTo>
                    <a:cubicBezTo>
                      <a:pt x="77" y="16"/>
                      <a:pt x="76" y="15"/>
                      <a:pt x="75" y="14"/>
                    </a:cubicBezTo>
                    <a:cubicBezTo>
                      <a:pt x="74" y="14"/>
                      <a:pt x="72" y="14"/>
                      <a:pt x="72" y="12"/>
                    </a:cubicBezTo>
                    <a:cubicBezTo>
                      <a:pt x="72" y="12"/>
                      <a:pt x="72" y="9"/>
                      <a:pt x="71" y="9"/>
                    </a:cubicBezTo>
                    <a:cubicBezTo>
                      <a:pt x="70" y="9"/>
                      <a:pt x="69" y="9"/>
                      <a:pt x="69" y="10"/>
                    </a:cubicBezTo>
                    <a:cubicBezTo>
                      <a:pt x="68" y="10"/>
                      <a:pt x="65" y="7"/>
                      <a:pt x="64" y="7"/>
                    </a:cubicBezTo>
                    <a:cubicBezTo>
                      <a:pt x="62" y="6"/>
                      <a:pt x="61" y="7"/>
                      <a:pt x="59" y="8"/>
                    </a:cubicBezTo>
                    <a:cubicBezTo>
                      <a:pt x="59" y="6"/>
                      <a:pt x="62" y="6"/>
                      <a:pt x="63" y="6"/>
                    </a:cubicBezTo>
                    <a:cubicBezTo>
                      <a:pt x="61" y="6"/>
                      <a:pt x="60" y="6"/>
                      <a:pt x="59" y="8"/>
                    </a:cubicBezTo>
                    <a:cubicBezTo>
                      <a:pt x="58" y="8"/>
                      <a:pt x="56" y="9"/>
                      <a:pt x="57" y="10"/>
                    </a:cubicBezTo>
                    <a:cubicBezTo>
                      <a:pt x="57" y="8"/>
                      <a:pt x="52" y="10"/>
                      <a:pt x="51" y="11"/>
                    </a:cubicBezTo>
                    <a:cubicBezTo>
                      <a:pt x="53" y="10"/>
                      <a:pt x="51" y="11"/>
                      <a:pt x="51" y="12"/>
                    </a:cubicBezTo>
                    <a:cubicBezTo>
                      <a:pt x="50" y="11"/>
                      <a:pt x="45" y="10"/>
                      <a:pt x="46" y="12"/>
                    </a:cubicBezTo>
                    <a:cubicBezTo>
                      <a:pt x="46" y="12"/>
                      <a:pt x="45" y="11"/>
                      <a:pt x="45" y="11"/>
                    </a:cubicBezTo>
                    <a:cubicBezTo>
                      <a:pt x="46" y="10"/>
                      <a:pt x="47" y="9"/>
                      <a:pt x="48" y="7"/>
                    </a:cubicBezTo>
                    <a:cubicBezTo>
                      <a:pt x="46" y="7"/>
                      <a:pt x="45" y="8"/>
                      <a:pt x="43" y="7"/>
                    </a:cubicBezTo>
                    <a:cubicBezTo>
                      <a:pt x="42" y="6"/>
                      <a:pt x="40" y="6"/>
                      <a:pt x="39" y="7"/>
                    </a:cubicBezTo>
                    <a:cubicBezTo>
                      <a:pt x="39" y="7"/>
                      <a:pt x="39" y="7"/>
                      <a:pt x="40" y="6"/>
                    </a:cubicBezTo>
                    <a:cubicBezTo>
                      <a:pt x="39" y="6"/>
                      <a:pt x="38" y="6"/>
                      <a:pt x="37" y="6"/>
                    </a:cubicBezTo>
                    <a:cubicBezTo>
                      <a:pt x="37" y="6"/>
                      <a:pt x="39" y="4"/>
                      <a:pt x="37" y="4"/>
                    </a:cubicBezTo>
                    <a:cubicBezTo>
                      <a:pt x="40" y="2"/>
                      <a:pt x="31" y="2"/>
                      <a:pt x="31" y="2"/>
                    </a:cubicBezTo>
                    <a:cubicBezTo>
                      <a:pt x="30" y="1"/>
                      <a:pt x="28" y="1"/>
                      <a:pt x="27" y="1"/>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1502" name="Freeform 3931"/>
              <p:cNvSpPr>
                <a:spLocks/>
              </p:cNvSpPr>
              <p:nvPr/>
            </p:nvSpPr>
            <p:spPr bwMode="auto">
              <a:xfrm>
                <a:off x="2902" y="1808"/>
                <a:ext cx="7" cy="6"/>
              </a:xfrm>
              <a:custGeom>
                <a:avLst/>
                <a:gdLst>
                  <a:gd name="T0" fmla="*/ 0 w 5"/>
                  <a:gd name="T1" fmla="*/ 5 h 5"/>
                  <a:gd name="T2" fmla="*/ 0 w 5"/>
                  <a:gd name="T3" fmla="*/ 2 h 5"/>
                  <a:gd name="T4" fmla="*/ 4 w 5"/>
                  <a:gd name="T5" fmla="*/ 4 h 5"/>
                  <a:gd name="T6" fmla="*/ 3 w 5"/>
                  <a:gd name="T7" fmla="*/ 0 h 5"/>
                  <a:gd name="T8" fmla="*/ 6 w 5"/>
                  <a:gd name="T9" fmla="*/ 2 h 5"/>
                  <a:gd name="T10" fmla="*/ 6 w 5"/>
                  <a:gd name="T11" fmla="*/ 5 h 5"/>
                  <a:gd name="T12" fmla="*/ 7 w 5"/>
                  <a:gd name="T13" fmla="*/ 6 h 5"/>
                  <a:gd name="T14" fmla="*/ 3 w 5"/>
                  <a:gd name="T15" fmla="*/ 6 h 5"/>
                  <a:gd name="T16" fmla="*/ 0 w 5"/>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5">
                    <a:moveTo>
                      <a:pt x="0" y="4"/>
                    </a:moveTo>
                    <a:cubicBezTo>
                      <a:pt x="1" y="4"/>
                      <a:pt x="0" y="3"/>
                      <a:pt x="0" y="2"/>
                    </a:cubicBezTo>
                    <a:cubicBezTo>
                      <a:pt x="1" y="2"/>
                      <a:pt x="2" y="2"/>
                      <a:pt x="3" y="3"/>
                    </a:cubicBezTo>
                    <a:cubicBezTo>
                      <a:pt x="2" y="1"/>
                      <a:pt x="0" y="2"/>
                      <a:pt x="2" y="0"/>
                    </a:cubicBezTo>
                    <a:cubicBezTo>
                      <a:pt x="2" y="2"/>
                      <a:pt x="4" y="1"/>
                      <a:pt x="4" y="2"/>
                    </a:cubicBezTo>
                    <a:cubicBezTo>
                      <a:pt x="4" y="2"/>
                      <a:pt x="3" y="3"/>
                      <a:pt x="4" y="4"/>
                    </a:cubicBezTo>
                    <a:cubicBezTo>
                      <a:pt x="5" y="4"/>
                      <a:pt x="5" y="4"/>
                      <a:pt x="5" y="5"/>
                    </a:cubicBezTo>
                    <a:cubicBezTo>
                      <a:pt x="4" y="5"/>
                      <a:pt x="3" y="4"/>
                      <a:pt x="2" y="5"/>
                    </a:cubicBezTo>
                    <a:cubicBezTo>
                      <a:pt x="2" y="5"/>
                      <a:pt x="0" y="5"/>
                      <a:pt x="0" y="4"/>
                    </a:cubicBezTo>
                  </a:path>
                </a:pathLst>
              </a:custGeom>
              <a:solidFill>
                <a:srgbClr val="B3B3B3"/>
              </a:solidFill>
              <a:ln w="3175">
                <a:solidFill>
                  <a:schemeClr val="tx1"/>
                </a:solidFill>
                <a:round/>
                <a:headEnd/>
                <a:tailEnd/>
              </a:ln>
            </p:spPr>
            <p:txBody>
              <a:bodyPr/>
              <a:lstStyle/>
              <a:p>
                <a:endParaRPr lang="en-GB" sz="2400" dirty="0"/>
              </a:p>
            </p:txBody>
          </p:sp>
          <p:sp>
            <p:nvSpPr>
              <p:cNvPr id="1503" name="Freeform 3932"/>
              <p:cNvSpPr>
                <a:spLocks/>
              </p:cNvSpPr>
              <p:nvPr/>
            </p:nvSpPr>
            <p:spPr bwMode="auto">
              <a:xfrm>
                <a:off x="2910" y="1816"/>
                <a:ext cx="5" cy="5"/>
              </a:xfrm>
              <a:custGeom>
                <a:avLst/>
                <a:gdLst>
                  <a:gd name="T0" fmla="*/ 0 w 4"/>
                  <a:gd name="T1" fmla="*/ 3 h 4"/>
                  <a:gd name="T2" fmla="*/ 0 w 4"/>
                  <a:gd name="T3" fmla="*/ 0 h 4"/>
                  <a:gd name="T4" fmla="*/ 4 w 4"/>
                  <a:gd name="T5" fmla="*/ 4 h 4"/>
                  <a:gd name="T6" fmla="*/ 0 w 4"/>
                  <a:gd name="T7" fmla="*/ 5 h 4"/>
                  <a:gd name="T8" fmla="*/ 3 w 4"/>
                  <a:gd name="T9" fmla="*/ 3 h 4"/>
                  <a:gd name="T10" fmla="*/ 0 w 4"/>
                  <a:gd name="T11" fmla="*/ 3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2"/>
                    </a:moveTo>
                    <a:cubicBezTo>
                      <a:pt x="0" y="1"/>
                      <a:pt x="0" y="1"/>
                      <a:pt x="0" y="0"/>
                    </a:cubicBezTo>
                    <a:cubicBezTo>
                      <a:pt x="0" y="1"/>
                      <a:pt x="2" y="1"/>
                      <a:pt x="3" y="3"/>
                    </a:cubicBezTo>
                    <a:cubicBezTo>
                      <a:pt x="4" y="4"/>
                      <a:pt x="1" y="4"/>
                      <a:pt x="0" y="4"/>
                    </a:cubicBezTo>
                    <a:cubicBezTo>
                      <a:pt x="1" y="3"/>
                      <a:pt x="0" y="2"/>
                      <a:pt x="2" y="2"/>
                    </a:cubicBezTo>
                    <a:cubicBezTo>
                      <a:pt x="1" y="2"/>
                      <a:pt x="0" y="2"/>
                      <a:pt x="0" y="2"/>
                    </a:cubicBezTo>
                  </a:path>
                </a:pathLst>
              </a:custGeom>
              <a:solidFill>
                <a:srgbClr val="B3B3B3"/>
              </a:solidFill>
              <a:ln w="3175">
                <a:solidFill>
                  <a:schemeClr val="tx1"/>
                </a:solidFill>
                <a:round/>
                <a:headEnd/>
                <a:tailEnd/>
              </a:ln>
            </p:spPr>
            <p:txBody>
              <a:bodyPr/>
              <a:lstStyle/>
              <a:p>
                <a:endParaRPr lang="en-GB" sz="2400" dirty="0"/>
              </a:p>
            </p:txBody>
          </p:sp>
          <p:sp>
            <p:nvSpPr>
              <p:cNvPr id="1504" name="Freeform 3933"/>
              <p:cNvSpPr>
                <a:spLocks/>
              </p:cNvSpPr>
              <p:nvPr/>
            </p:nvSpPr>
            <p:spPr bwMode="auto">
              <a:xfrm>
                <a:off x="3029" y="2302"/>
                <a:ext cx="230" cy="311"/>
              </a:xfrm>
              <a:custGeom>
                <a:avLst/>
                <a:gdLst>
                  <a:gd name="T0" fmla="*/ 4 w 175"/>
                  <a:gd name="T1" fmla="*/ 158 h 236"/>
                  <a:gd name="T2" fmla="*/ 11 w 175"/>
                  <a:gd name="T3" fmla="*/ 142 h 236"/>
                  <a:gd name="T4" fmla="*/ 14 w 175"/>
                  <a:gd name="T5" fmla="*/ 128 h 236"/>
                  <a:gd name="T6" fmla="*/ 22 w 175"/>
                  <a:gd name="T7" fmla="*/ 117 h 236"/>
                  <a:gd name="T8" fmla="*/ 29 w 175"/>
                  <a:gd name="T9" fmla="*/ 50 h 236"/>
                  <a:gd name="T10" fmla="*/ 41 w 175"/>
                  <a:gd name="T11" fmla="*/ 18 h 236"/>
                  <a:gd name="T12" fmla="*/ 120 w 175"/>
                  <a:gd name="T13" fmla="*/ 18 h 236"/>
                  <a:gd name="T14" fmla="*/ 129 w 175"/>
                  <a:gd name="T15" fmla="*/ 18 h 236"/>
                  <a:gd name="T16" fmla="*/ 154 w 175"/>
                  <a:gd name="T17" fmla="*/ 18 h 236"/>
                  <a:gd name="T18" fmla="*/ 170 w 175"/>
                  <a:gd name="T19" fmla="*/ 14 h 236"/>
                  <a:gd name="T20" fmla="*/ 179 w 175"/>
                  <a:gd name="T21" fmla="*/ 5 h 236"/>
                  <a:gd name="T22" fmla="*/ 193 w 175"/>
                  <a:gd name="T23" fmla="*/ 8 h 236"/>
                  <a:gd name="T24" fmla="*/ 204 w 175"/>
                  <a:gd name="T25" fmla="*/ 24 h 236"/>
                  <a:gd name="T26" fmla="*/ 208 w 175"/>
                  <a:gd name="T27" fmla="*/ 34 h 236"/>
                  <a:gd name="T28" fmla="*/ 210 w 175"/>
                  <a:gd name="T29" fmla="*/ 57 h 236"/>
                  <a:gd name="T30" fmla="*/ 225 w 175"/>
                  <a:gd name="T31" fmla="*/ 76 h 236"/>
                  <a:gd name="T32" fmla="*/ 226 w 175"/>
                  <a:gd name="T33" fmla="*/ 87 h 236"/>
                  <a:gd name="T34" fmla="*/ 214 w 175"/>
                  <a:gd name="T35" fmla="*/ 96 h 236"/>
                  <a:gd name="T36" fmla="*/ 208 w 175"/>
                  <a:gd name="T37" fmla="*/ 104 h 236"/>
                  <a:gd name="T38" fmla="*/ 206 w 175"/>
                  <a:gd name="T39" fmla="*/ 113 h 236"/>
                  <a:gd name="T40" fmla="*/ 202 w 175"/>
                  <a:gd name="T41" fmla="*/ 137 h 236"/>
                  <a:gd name="T42" fmla="*/ 200 w 175"/>
                  <a:gd name="T43" fmla="*/ 159 h 236"/>
                  <a:gd name="T44" fmla="*/ 192 w 175"/>
                  <a:gd name="T45" fmla="*/ 167 h 236"/>
                  <a:gd name="T46" fmla="*/ 183 w 175"/>
                  <a:gd name="T47" fmla="*/ 187 h 236"/>
                  <a:gd name="T48" fmla="*/ 180 w 175"/>
                  <a:gd name="T49" fmla="*/ 198 h 236"/>
                  <a:gd name="T50" fmla="*/ 175 w 175"/>
                  <a:gd name="T51" fmla="*/ 203 h 236"/>
                  <a:gd name="T52" fmla="*/ 171 w 175"/>
                  <a:gd name="T53" fmla="*/ 221 h 236"/>
                  <a:gd name="T54" fmla="*/ 162 w 175"/>
                  <a:gd name="T55" fmla="*/ 232 h 236"/>
                  <a:gd name="T56" fmla="*/ 158 w 175"/>
                  <a:gd name="T57" fmla="*/ 242 h 236"/>
                  <a:gd name="T58" fmla="*/ 171 w 175"/>
                  <a:gd name="T59" fmla="*/ 249 h 236"/>
                  <a:gd name="T60" fmla="*/ 180 w 175"/>
                  <a:gd name="T61" fmla="*/ 260 h 236"/>
                  <a:gd name="T62" fmla="*/ 185 w 175"/>
                  <a:gd name="T63" fmla="*/ 275 h 236"/>
                  <a:gd name="T64" fmla="*/ 189 w 175"/>
                  <a:gd name="T65" fmla="*/ 282 h 236"/>
                  <a:gd name="T66" fmla="*/ 196 w 175"/>
                  <a:gd name="T67" fmla="*/ 283 h 236"/>
                  <a:gd name="T68" fmla="*/ 197 w 175"/>
                  <a:gd name="T69" fmla="*/ 293 h 236"/>
                  <a:gd name="T70" fmla="*/ 167 w 175"/>
                  <a:gd name="T71" fmla="*/ 304 h 236"/>
                  <a:gd name="T72" fmla="*/ 156 w 175"/>
                  <a:gd name="T73" fmla="*/ 306 h 236"/>
                  <a:gd name="T74" fmla="*/ 141 w 175"/>
                  <a:gd name="T75" fmla="*/ 307 h 236"/>
                  <a:gd name="T76" fmla="*/ 133 w 175"/>
                  <a:gd name="T77" fmla="*/ 307 h 236"/>
                  <a:gd name="T78" fmla="*/ 124 w 175"/>
                  <a:gd name="T79" fmla="*/ 308 h 236"/>
                  <a:gd name="T80" fmla="*/ 113 w 175"/>
                  <a:gd name="T81" fmla="*/ 297 h 236"/>
                  <a:gd name="T82" fmla="*/ 104 w 175"/>
                  <a:gd name="T83" fmla="*/ 297 h 236"/>
                  <a:gd name="T84" fmla="*/ 91 w 175"/>
                  <a:gd name="T85" fmla="*/ 297 h 236"/>
                  <a:gd name="T86" fmla="*/ 83 w 175"/>
                  <a:gd name="T87" fmla="*/ 291 h 236"/>
                  <a:gd name="T88" fmla="*/ 78 w 175"/>
                  <a:gd name="T89" fmla="*/ 283 h 236"/>
                  <a:gd name="T90" fmla="*/ 71 w 175"/>
                  <a:gd name="T91" fmla="*/ 273 h 236"/>
                  <a:gd name="T92" fmla="*/ 64 w 175"/>
                  <a:gd name="T93" fmla="*/ 265 h 236"/>
                  <a:gd name="T94" fmla="*/ 60 w 175"/>
                  <a:gd name="T95" fmla="*/ 258 h 236"/>
                  <a:gd name="T96" fmla="*/ 49 w 175"/>
                  <a:gd name="T97" fmla="*/ 248 h 236"/>
                  <a:gd name="T98" fmla="*/ 47 w 175"/>
                  <a:gd name="T99" fmla="*/ 241 h 236"/>
                  <a:gd name="T100" fmla="*/ 39 w 175"/>
                  <a:gd name="T101" fmla="*/ 236 h 236"/>
                  <a:gd name="T102" fmla="*/ 34 w 175"/>
                  <a:gd name="T103" fmla="*/ 229 h 236"/>
                  <a:gd name="T104" fmla="*/ 25 w 175"/>
                  <a:gd name="T105" fmla="*/ 224 h 236"/>
                  <a:gd name="T106" fmla="*/ 25 w 175"/>
                  <a:gd name="T107" fmla="*/ 220 h 236"/>
                  <a:gd name="T108" fmla="*/ 21 w 175"/>
                  <a:gd name="T109" fmla="*/ 200 h 236"/>
                  <a:gd name="T110" fmla="*/ 16 w 175"/>
                  <a:gd name="T111" fmla="*/ 187 h 236"/>
                  <a:gd name="T112" fmla="*/ 11 w 175"/>
                  <a:gd name="T113" fmla="*/ 175 h 236"/>
                  <a:gd name="T114" fmla="*/ 8 w 175"/>
                  <a:gd name="T115" fmla="*/ 170 h 236"/>
                  <a:gd name="T116" fmla="*/ 0 w 175"/>
                  <a:gd name="T117" fmla="*/ 163 h 2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75" h="236">
                    <a:moveTo>
                      <a:pt x="0" y="124"/>
                    </a:moveTo>
                    <a:cubicBezTo>
                      <a:pt x="1" y="123"/>
                      <a:pt x="1" y="121"/>
                      <a:pt x="3" y="120"/>
                    </a:cubicBezTo>
                    <a:cubicBezTo>
                      <a:pt x="4" y="119"/>
                      <a:pt x="5" y="118"/>
                      <a:pt x="5" y="116"/>
                    </a:cubicBezTo>
                    <a:cubicBezTo>
                      <a:pt x="2" y="112"/>
                      <a:pt x="4" y="111"/>
                      <a:pt x="8" y="108"/>
                    </a:cubicBezTo>
                    <a:cubicBezTo>
                      <a:pt x="7" y="107"/>
                      <a:pt x="5" y="103"/>
                      <a:pt x="7" y="102"/>
                    </a:cubicBezTo>
                    <a:cubicBezTo>
                      <a:pt x="9" y="101"/>
                      <a:pt x="10" y="99"/>
                      <a:pt x="11" y="97"/>
                    </a:cubicBezTo>
                    <a:cubicBezTo>
                      <a:pt x="13" y="94"/>
                      <a:pt x="10" y="91"/>
                      <a:pt x="13" y="90"/>
                    </a:cubicBezTo>
                    <a:cubicBezTo>
                      <a:pt x="15" y="89"/>
                      <a:pt x="16" y="90"/>
                      <a:pt x="17" y="89"/>
                    </a:cubicBezTo>
                    <a:cubicBezTo>
                      <a:pt x="19" y="88"/>
                      <a:pt x="21" y="89"/>
                      <a:pt x="23" y="89"/>
                    </a:cubicBezTo>
                    <a:cubicBezTo>
                      <a:pt x="22" y="38"/>
                      <a:pt x="22" y="38"/>
                      <a:pt x="22" y="38"/>
                    </a:cubicBezTo>
                    <a:cubicBezTo>
                      <a:pt x="25" y="38"/>
                      <a:pt x="28" y="38"/>
                      <a:pt x="32" y="38"/>
                    </a:cubicBezTo>
                    <a:cubicBezTo>
                      <a:pt x="32" y="30"/>
                      <a:pt x="32" y="22"/>
                      <a:pt x="31" y="14"/>
                    </a:cubicBezTo>
                    <a:cubicBezTo>
                      <a:pt x="45" y="14"/>
                      <a:pt x="58" y="14"/>
                      <a:pt x="72" y="14"/>
                    </a:cubicBezTo>
                    <a:cubicBezTo>
                      <a:pt x="78" y="14"/>
                      <a:pt x="85" y="14"/>
                      <a:pt x="91" y="14"/>
                    </a:cubicBezTo>
                    <a:cubicBezTo>
                      <a:pt x="94" y="14"/>
                      <a:pt x="96" y="14"/>
                      <a:pt x="97" y="12"/>
                    </a:cubicBezTo>
                    <a:cubicBezTo>
                      <a:pt x="99" y="9"/>
                      <a:pt x="99" y="13"/>
                      <a:pt x="98" y="14"/>
                    </a:cubicBezTo>
                    <a:cubicBezTo>
                      <a:pt x="102" y="14"/>
                      <a:pt x="105" y="14"/>
                      <a:pt x="108" y="14"/>
                    </a:cubicBezTo>
                    <a:cubicBezTo>
                      <a:pt x="110" y="14"/>
                      <a:pt x="114" y="13"/>
                      <a:pt x="117" y="14"/>
                    </a:cubicBezTo>
                    <a:cubicBezTo>
                      <a:pt x="119" y="16"/>
                      <a:pt x="125" y="20"/>
                      <a:pt x="126" y="14"/>
                    </a:cubicBezTo>
                    <a:cubicBezTo>
                      <a:pt x="126" y="12"/>
                      <a:pt x="127" y="11"/>
                      <a:pt x="129" y="11"/>
                    </a:cubicBezTo>
                    <a:cubicBezTo>
                      <a:pt x="132" y="11"/>
                      <a:pt x="132" y="9"/>
                      <a:pt x="133" y="7"/>
                    </a:cubicBezTo>
                    <a:cubicBezTo>
                      <a:pt x="134" y="6"/>
                      <a:pt x="134" y="3"/>
                      <a:pt x="136" y="4"/>
                    </a:cubicBezTo>
                    <a:cubicBezTo>
                      <a:pt x="138" y="5"/>
                      <a:pt x="140" y="1"/>
                      <a:pt x="141" y="0"/>
                    </a:cubicBezTo>
                    <a:cubicBezTo>
                      <a:pt x="142" y="3"/>
                      <a:pt x="144" y="4"/>
                      <a:pt x="147" y="6"/>
                    </a:cubicBezTo>
                    <a:cubicBezTo>
                      <a:pt x="149" y="7"/>
                      <a:pt x="150" y="10"/>
                      <a:pt x="153" y="11"/>
                    </a:cubicBezTo>
                    <a:cubicBezTo>
                      <a:pt x="155" y="14"/>
                      <a:pt x="154" y="15"/>
                      <a:pt x="155" y="18"/>
                    </a:cubicBezTo>
                    <a:cubicBezTo>
                      <a:pt x="156" y="21"/>
                      <a:pt x="159" y="22"/>
                      <a:pt x="159" y="25"/>
                    </a:cubicBezTo>
                    <a:cubicBezTo>
                      <a:pt x="159" y="23"/>
                      <a:pt x="157" y="24"/>
                      <a:pt x="158" y="26"/>
                    </a:cubicBezTo>
                    <a:cubicBezTo>
                      <a:pt x="158" y="28"/>
                      <a:pt x="159" y="30"/>
                      <a:pt x="159" y="32"/>
                    </a:cubicBezTo>
                    <a:cubicBezTo>
                      <a:pt x="158" y="36"/>
                      <a:pt x="160" y="39"/>
                      <a:pt x="160" y="43"/>
                    </a:cubicBezTo>
                    <a:cubicBezTo>
                      <a:pt x="160" y="46"/>
                      <a:pt x="161" y="53"/>
                      <a:pt x="164" y="53"/>
                    </a:cubicBezTo>
                    <a:cubicBezTo>
                      <a:pt x="166" y="53"/>
                      <a:pt x="170" y="60"/>
                      <a:pt x="171" y="58"/>
                    </a:cubicBezTo>
                    <a:cubicBezTo>
                      <a:pt x="171" y="60"/>
                      <a:pt x="174" y="60"/>
                      <a:pt x="175" y="62"/>
                    </a:cubicBezTo>
                    <a:cubicBezTo>
                      <a:pt x="174" y="62"/>
                      <a:pt x="173" y="65"/>
                      <a:pt x="172" y="66"/>
                    </a:cubicBezTo>
                    <a:cubicBezTo>
                      <a:pt x="171" y="67"/>
                      <a:pt x="168" y="69"/>
                      <a:pt x="166" y="69"/>
                    </a:cubicBezTo>
                    <a:cubicBezTo>
                      <a:pt x="164" y="70"/>
                      <a:pt x="164" y="70"/>
                      <a:pt x="163" y="73"/>
                    </a:cubicBezTo>
                    <a:cubicBezTo>
                      <a:pt x="163" y="74"/>
                      <a:pt x="160" y="73"/>
                      <a:pt x="159" y="74"/>
                    </a:cubicBezTo>
                    <a:cubicBezTo>
                      <a:pt x="158" y="74"/>
                      <a:pt x="158" y="77"/>
                      <a:pt x="158" y="79"/>
                    </a:cubicBezTo>
                    <a:cubicBezTo>
                      <a:pt x="158" y="80"/>
                      <a:pt x="158" y="81"/>
                      <a:pt x="158" y="83"/>
                    </a:cubicBezTo>
                    <a:cubicBezTo>
                      <a:pt x="158" y="84"/>
                      <a:pt x="157" y="85"/>
                      <a:pt x="157" y="86"/>
                    </a:cubicBezTo>
                    <a:cubicBezTo>
                      <a:pt x="156" y="90"/>
                      <a:pt x="155" y="93"/>
                      <a:pt x="154" y="96"/>
                    </a:cubicBezTo>
                    <a:cubicBezTo>
                      <a:pt x="153" y="98"/>
                      <a:pt x="154" y="101"/>
                      <a:pt x="154" y="104"/>
                    </a:cubicBezTo>
                    <a:cubicBezTo>
                      <a:pt x="154" y="106"/>
                      <a:pt x="154" y="110"/>
                      <a:pt x="154" y="114"/>
                    </a:cubicBezTo>
                    <a:cubicBezTo>
                      <a:pt x="153" y="116"/>
                      <a:pt x="152" y="118"/>
                      <a:pt x="152" y="121"/>
                    </a:cubicBezTo>
                    <a:cubicBezTo>
                      <a:pt x="152" y="122"/>
                      <a:pt x="152" y="126"/>
                      <a:pt x="150" y="126"/>
                    </a:cubicBezTo>
                    <a:cubicBezTo>
                      <a:pt x="149" y="126"/>
                      <a:pt x="147" y="125"/>
                      <a:pt x="146" y="127"/>
                    </a:cubicBezTo>
                    <a:cubicBezTo>
                      <a:pt x="144" y="129"/>
                      <a:pt x="144" y="133"/>
                      <a:pt x="142" y="135"/>
                    </a:cubicBezTo>
                    <a:cubicBezTo>
                      <a:pt x="139" y="136"/>
                      <a:pt x="141" y="140"/>
                      <a:pt x="139" y="142"/>
                    </a:cubicBezTo>
                    <a:cubicBezTo>
                      <a:pt x="138" y="143"/>
                      <a:pt x="141" y="143"/>
                      <a:pt x="139" y="147"/>
                    </a:cubicBezTo>
                    <a:cubicBezTo>
                      <a:pt x="138" y="148"/>
                      <a:pt x="138" y="149"/>
                      <a:pt x="137" y="150"/>
                    </a:cubicBezTo>
                    <a:cubicBezTo>
                      <a:pt x="137" y="148"/>
                      <a:pt x="135" y="147"/>
                      <a:pt x="134" y="148"/>
                    </a:cubicBezTo>
                    <a:cubicBezTo>
                      <a:pt x="132" y="150"/>
                      <a:pt x="133" y="152"/>
                      <a:pt x="133" y="154"/>
                    </a:cubicBezTo>
                    <a:cubicBezTo>
                      <a:pt x="133" y="156"/>
                      <a:pt x="132" y="158"/>
                      <a:pt x="131" y="160"/>
                    </a:cubicBezTo>
                    <a:cubicBezTo>
                      <a:pt x="130" y="162"/>
                      <a:pt x="130" y="165"/>
                      <a:pt x="130" y="168"/>
                    </a:cubicBezTo>
                    <a:cubicBezTo>
                      <a:pt x="131" y="171"/>
                      <a:pt x="133" y="176"/>
                      <a:pt x="128" y="177"/>
                    </a:cubicBezTo>
                    <a:cubicBezTo>
                      <a:pt x="126" y="177"/>
                      <a:pt x="125" y="176"/>
                      <a:pt x="123" y="176"/>
                    </a:cubicBezTo>
                    <a:cubicBezTo>
                      <a:pt x="121" y="177"/>
                      <a:pt x="121" y="178"/>
                      <a:pt x="121" y="180"/>
                    </a:cubicBezTo>
                    <a:cubicBezTo>
                      <a:pt x="120" y="181"/>
                      <a:pt x="117" y="183"/>
                      <a:pt x="120" y="184"/>
                    </a:cubicBezTo>
                    <a:cubicBezTo>
                      <a:pt x="122" y="185"/>
                      <a:pt x="124" y="185"/>
                      <a:pt x="126" y="186"/>
                    </a:cubicBezTo>
                    <a:cubicBezTo>
                      <a:pt x="128" y="187"/>
                      <a:pt x="128" y="188"/>
                      <a:pt x="130" y="189"/>
                    </a:cubicBezTo>
                    <a:cubicBezTo>
                      <a:pt x="131" y="191"/>
                      <a:pt x="132" y="194"/>
                      <a:pt x="133" y="194"/>
                    </a:cubicBezTo>
                    <a:cubicBezTo>
                      <a:pt x="134" y="195"/>
                      <a:pt x="135" y="196"/>
                      <a:pt x="137" y="197"/>
                    </a:cubicBezTo>
                    <a:cubicBezTo>
                      <a:pt x="138" y="199"/>
                      <a:pt x="138" y="201"/>
                      <a:pt x="139" y="203"/>
                    </a:cubicBezTo>
                    <a:cubicBezTo>
                      <a:pt x="140" y="205"/>
                      <a:pt x="140" y="207"/>
                      <a:pt x="141" y="209"/>
                    </a:cubicBezTo>
                    <a:cubicBezTo>
                      <a:pt x="142" y="210"/>
                      <a:pt x="142" y="211"/>
                      <a:pt x="143" y="211"/>
                    </a:cubicBezTo>
                    <a:cubicBezTo>
                      <a:pt x="144" y="212"/>
                      <a:pt x="143" y="213"/>
                      <a:pt x="144" y="214"/>
                    </a:cubicBezTo>
                    <a:cubicBezTo>
                      <a:pt x="145" y="212"/>
                      <a:pt x="147" y="212"/>
                      <a:pt x="148" y="213"/>
                    </a:cubicBezTo>
                    <a:cubicBezTo>
                      <a:pt x="149" y="214"/>
                      <a:pt x="149" y="214"/>
                      <a:pt x="149" y="215"/>
                    </a:cubicBezTo>
                    <a:cubicBezTo>
                      <a:pt x="149" y="216"/>
                      <a:pt x="149" y="218"/>
                      <a:pt x="149" y="219"/>
                    </a:cubicBezTo>
                    <a:cubicBezTo>
                      <a:pt x="149" y="220"/>
                      <a:pt x="150" y="221"/>
                      <a:pt x="150" y="222"/>
                    </a:cubicBezTo>
                    <a:cubicBezTo>
                      <a:pt x="146" y="223"/>
                      <a:pt x="140" y="222"/>
                      <a:pt x="135" y="223"/>
                    </a:cubicBezTo>
                    <a:cubicBezTo>
                      <a:pt x="132" y="223"/>
                      <a:pt x="129" y="228"/>
                      <a:pt x="127" y="231"/>
                    </a:cubicBezTo>
                    <a:cubicBezTo>
                      <a:pt x="127" y="231"/>
                      <a:pt x="125" y="233"/>
                      <a:pt x="124" y="233"/>
                    </a:cubicBezTo>
                    <a:cubicBezTo>
                      <a:pt x="122" y="233"/>
                      <a:pt x="120" y="231"/>
                      <a:pt x="119" y="232"/>
                    </a:cubicBezTo>
                    <a:cubicBezTo>
                      <a:pt x="116" y="233"/>
                      <a:pt x="110" y="233"/>
                      <a:pt x="111" y="236"/>
                    </a:cubicBezTo>
                    <a:cubicBezTo>
                      <a:pt x="109" y="235"/>
                      <a:pt x="108" y="234"/>
                      <a:pt x="107" y="233"/>
                    </a:cubicBezTo>
                    <a:cubicBezTo>
                      <a:pt x="107" y="232"/>
                      <a:pt x="105" y="233"/>
                      <a:pt x="104" y="234"/>
                    </a:cubicBezTo>
                    <a:cubicBezTo>
                      <a:pt x="103" y="234"/>
                      <a:pt x="102" y="233"/>
                      <a:pt x="101" y="233"/>
                    </a:cubicBezTo>
                    <a:cubicBezTo>
                      <a:pt x="99" y="232"/>
                      <a:pt x="97" y="234"/>
                      <a:pt x="97" y="236"/>
                    </a:cubicBezTo>
                    <a:cubicBezTo>
                      <a:pt x="97" y="234"/>
                      <a:pt x="95" y="234"/>
                      <a:pt x="94" y="234"/>
                    </a:cubicBezTo>
                    <a:cubicBezTo>
                      <a:pt x="95" y="231"/>
                      <a:pt x="90" y="230"/>
                      <a:pt x="88" y="228"/>
                    </a:cubicBezTo>
                    <a:cubicBezTo>
                      <a:pt x="88" y="228"/>
                      <a:pt x="87" y="226"/>
                      <a:pt x="86" y="225"/>
                    </a:cubicBezTo>
                    <a:cubicBezTo>
                      <a:pt x="86" y="224"/>
                      <a:pt x="85" y="223"/>
                      <a:pt x="84" y="222"/>
                    </a:cubicBezTo>
                    <a:cubicBezTo>
                      <a:pt x="81" y="220"/>
                      <a:pt x="82" y="225"/>
                      <a:pt x="79" y="225"/>
                    </a:cubicBezTo>
                    <a:cubicBezTo>
                      <a:pt x="77" y="225"/>
                      <a:pt x="76" y="223"/>
                      <a:pt x="73" y="224"/>
                    </a:cubicBezTo>
                    <a:cubicBezTo>
                      <a:pt x="71" y="226"/>
                      <a:pt x="71" y="227"/>
                      <a:pt x="69" y="225"/>
                    </a:cubicBezTo>
                    <a:cubicBezTo>
                      <a:pt x="68" y="225"/>
                      <a:pt x="67" y="225"/>
                      <a:pt x="67" y="224"/>
                    </a:cubicBezTo>
                    <a:cubicBezTo>
                      <a:pt x="66" y="223"/>
                      <a:pt x="63" y="223"/>
                      <a:pt x="63" y="221"/>
                    </a:cubicBezTo>
                    <a:cubicBezTo>
                      <a:pt x="63" y="219"/>
                      <a:pt x="63" y="219"/>
                      <a:pt x="61" y="218"/>
                    </a:cubicBezTo>
                    <a:cubicBezTo>
                      <a:pt x="60" y="218"/>
                      <a:pt x="60" y="216"/>
                      <a:pt x="59" y="215"/>
                    </a:cubicBezTo>
                    <a:cubicBezTo>
                      <a:pt x="58" y="214"/>
                      <a:pt x="58" y="212"/>
                      <a:pt x="58" y="211"/>
                    </a:cubicBezTo>
                    <a:cubicBezTo>
                      <a:pt x="58" y="209"/>
                      <a:pt x="56" y="208"/>
                      <a:pt x="54" y="207"/>
                    </a:cubicBezTo>
                    <a:cubicBezTo>
                      <a:pt x="53" y="206"/>
                      <a:pt x="50" y="206"/>
                      <a:pt x="50" y="203"/>
                    </a:cubicBezTo>
                    <a:cubicBezTo>
                      <a:pt x="50" y="202"/>
                      <a:pt x="49" y="202"/>
                      <a:pt x="49" y="201"/>
                    </a:cubicBezTo>
                    <a:cubicBezTo>
                      <a:pt x="48" y="200"/>
                      <a:pt x="49" y="199"/>
                      <a:pt x="49" y="198"/>
                    </a:cubicBezTo>
                    <a:cubicBezTo>
                      <a:pt x="49" y="197"/>
                      <a:pt x="47" y="197"/>
                      <a:pt x="46" y="196"/>
                    </a:cubicBezTo>
                    <a:cubicBezTo>
                      <a:pt x="45" y="195"/>
                      <a:pt x="46" y="194"/>
                      <a:pt x="44" y="193"/>
                    </a:cubicBezTo>
                    <a:cubicBezTo>
                      <a:pt x="42" y="191"/>
                      <a:pt x="39" y="190"/>
                      <a:pt x="37" y="188"/>
                    </a:cubicBezTo>
                    <a:cubicBezTo>
                      <a:pt x="36" y="187"/>
                      <a:pt x="37" y="186"/>
                      <a:pt x="37" y="185"/>
                    </a:cubicBezTo>
                    <a:cubicBezTo>
                      <a:pt x="37" y="184"/>
                      <a:pt x="37" y="184"/>
                      <a:pt x="36" y="183"/>
                    </a:cubicBezTo>
                    <a:cubicBezTo>
                      <a:pt x="35" y="182"/>
                      <a:pt x="34" y="181"/>
                      <a:pt x="33" y="180"/>
                    </a:cubicBezTo>
                    <a:cubicBezTo>
                      <a:pt x="33" y="180"/>
                      <a:pt x="31" y="179"/>
                      <a:pt x="30" y="179"/>
                    </a:cubicBezTo>
                    <a:cubicBezTo>
                      <a:pt x="29" y="179"/>
                      <a:pt x="26" y="179"/>
                      <a:pt x="26" y="177"/>
                    </a:cubicBezTo>
                    <a:cubicBezTo>
                      <a:pt x="26" y="176"/>
                      <a:pt x="26" y="175"/>
                      <a:pt x="26" y="174"/>
                    </a:cubicBezTo>
                    <a:cubicBezTo>
                      <a:pt x="24" y="173"/>
                      <a:pt x="20" y="173"/>
                      <a:pt x="18" y="173"/>
                    </a:cubicBezTo>
                    <a:cubicBezTo>
                      <a:pt x="19" y="172"/>
                      <a:pt x="19" y="171"/>
                      <a:pt x="19" y="170"/>
                    </a:cubicBezTo>
                    <a:cubicBezTo>
                      <a:pt x="19" y="170"/>
                      <a:pt x="18" y="170"/>
                      <a:pt x="18" y="170"/>
                    </a:cubicBezTo>
                    <a:cubicBezTo>
                      <a:pt x="18" y="168"/>
                      <a:pt x="19" y="168"/>
                      <a:pt x="19" y="167"/>
                    </a:cubicBezTo>
                    <a:cubicBezTo>
                      <a:pt x="20" y="166"/>
                      <a:pt x="20" y="163"/>
                      <a:pt x="20" y="162"/>
                    </a:cubicBezTo>
                    <a:cubicBezTo>
                      <a:pt x="20" y="158"/>
                      <a:pt x="18" y="154"/>
                      <a:pt x="16" y="152"/>
                    </a:cubicBezTo>
                    <a:cubicBezTo>
                      <a:pt x="14" y="150"/>
                      <a:pt x="13" y="149"/>
                      <a:pt x="12" y="147"/>
                    </a:cubicBezTo>
                    <a:cubicBezTo>
                      <a:pt x="11" y="145"/>
                      <a:pt x="13" y="143"/>
                      <a:pt x="12" y="142"/>
                    </a:cubicBezTo>
                    <a:cubicBezTo>
                      <a:pt x="11" y="140"/>
                      <a:pt x="9" y="140"/>
                      <a:pt x="8" y="138"/>
                    </a:cubicBezTo>
                    <a:cubicBezTo>
                      <a:pt x="7" y="137"/>
                      <a:pt x="9" y="135"/>
                      <a:pt x="8" y="133"/>
                    </a:cubicBezTo>
                    <a:cubicBezTo>
                      <a:pt x="8" y="133"/>
                      <a:pt x="8" y="133"/>
                      <a:pt x="7" y="133"/>
                    </a:cubicBezTo>
                    <a:cubicBezTo>
                      <a:pt x="8" y="132"/>
                      <a:pt x="7" y="130"/>
                      <a:pt x="6" y="129"/>
                    </a:cubicBezTo>
                    <a:cubicBezTo>
                      <a:pt x="6" y="128"/>
                      <a:pt x="8" y="127"/>
                      <a:pt x="7" y="126"/>
                    </a:cubicBezTo>
                    <a:cubicBezTo>
                      <a:pt x="4" y="124"/>
                      <a:pt x="2" y="128"/>
                      <a:pt x="0" y="124"/>
                    </a:cubicBezTo>
                  </a:path>
                </a:pathLst>
              </a:custGeom>
              <a:solidFill>
                <a:srgbClr val="B3B3B3"/>
              </a:solidFill>
              <a:ln w="3175">
                <a:solidFill>
                  <a:schemeClr val="tx1"/>
                </a:solidFill>
                <a:round/>
                <a:headEnd/>
                <a:tailEnd/>
              </a:ln>
            </p:spPr>
            <p:txBody>
              <a:bodyPr/>
              <a:lstStyle/>
              <a:p>
                <a:endParaRPr lang="en-GB" sz="2400" dirty="0"/>
              </a:p>
            </p:txBody>
          </p:sp>
          <p:sp>
            <p:nvSpPr>
              <p:cNvPr id="1505" name="Freeform 3934"/>
              <p:cNvSpPr>
                <a:spLocks/>
              </p:cNvSpPr>
              <p:nvPr/>
            </p:nvSpPr>
            <p:spPr bwMode="auto">
              <a:xfrm>
                <a:off x="4094" y="2539"/>
                <a:ext cx="4" cy="7"/>
              </a:xfrm>
              <a:custGeom>
                <a:avLst/>
                <a:gdLst>
                  <a:gd name="T0" fmla="*/ 1 w 3"/>
                  <a:gd name="T1" fmla="*/ 0 h 5"/>
                  <a:gd name="T2" fmla="*/ 1 w 3"/>
                  <a:gd name="T3" fmla="*/ 7 h 5"/>
                  <a:gd name="T4" fmla="*/ 1 w 3"/>
                  <a:gd name="T5" fmla="*/ 0 h 5"/>
                  <a:gd name="T6" fmla="*/ 0 60000 65536"/>
                  <a:gd name="T7" fmla="*/ 0 60000 65536"/>
                  <a:gd name="T8" fmla="*/ 0 60000 65536"/>
                </a:gdLst>
                <a:ahLst/>
                <a:cxnLst>
                  <a:cxn ang="T6">
                    <a:pos x="T0" y="T1"/>
                  </a:cxn>
                  <a:cxn ang="T7">
                    <a:pos x="T2" y="T3"/>
                  </a:cxn>
                  <a:cxn ang="T8">
                    <a:pos x="T4" y="T5"/>
                  </a:cxn>
                </a:cxnLst>
                <a:rect l="0" t="0" r="r" b="b"/>
                <a:pathLst>
                  <a:path w="3" h="5">
                    <a:moveTo>
                      <a:pt x="1" y="0"/>
                    </a:moveTo>
                    <a:cubicBezTo>
                      <a:pt x="0" y="1"/>
                      <a:pt x="1" y="3"/>
                      <a:pt x="1" y="5"/>
                    </a:cubicBezTo>
                    <a:cubicBezTo>
                      <a:pt x="3" y="4"/>
                      <a:pt x="2" y="1"/>
                      <a:pt x="1" y="0"/>
                    </a:cubicBezTo>
                  </a:path>
                </a:pathLst>
              </a:custGeom>
              <a:solidFill>
                <a:srgbClr val="B3B3B3"/>
              </a:solidFill>
              <a:ln w="3175">
                <a:solidFill>
                  <a:schemeClr val="tx1"/>
                </a:solidFill>
                <a:round/>
                <a:headEnd/>
                <a:tailEnd/>
              </a:ln>
            </p:spPr>
            <p:txBody>
              <a:bodyPr/>
              <a:lstStyle/>
              <a:p>
                <a:endParaRPr lang="en-GB" sz="2400" dirty="0"/>
              </a:p>
            </p:txBody>
          </p:sp>
          <p:sp>
            <p:nvSpPr>
              <p:cNvPr id="1506" name="Freeform 3935"/>
              <p:cNvSpPr>
                <a:spLocks/>
              </p:cNvSpPr>
              <p:nvPr/>
            </p:nvSpPr>
            <p:spPr bwMode="auto">
              <a:xfrm>
                <a:off x="4098" y="2541"/>
                <a:ext cx="2" cy="2"/>
              </a:xfrm>
              <a:custGeom>
                <a:avLst/>
                <a:gdLst>
                  <a:gd name="T0" fmla="*/ 0 w 1"/>
                  <a:gd name="T1" fmla="*/ 0 h 2"/>
                  <a:gd name="T2" fmla="*/ 2 w 1"/>
                  <a:gd name="T3" fmla="*/ 2 h 2"/>
                  <a:gd name="T4" fmla="*/ 0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0" y="0"/>
                    </a:moveTo>
                    <a:cubicBezTo>
                      <a:pt x="1" y="0"/>
                      <a:pt x="1" y="1"/>
                      <a:pt x="1" y="2"/>
                    </a:cubicBezTo>
                    <a:cubicBezTo>
                      <a:pt x="1" y="1"/>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507" name="Freeform 3936"/>
              <p:cNvSpPr>
                <a:spLocks/>
              </p:cNvSpPr>
              <p:nvPr/>
            </p:nvSpPr>
            <p:spPr bwMode="auto">
              <a:xfrm>
                <a:off x="4106" y="2547"/>
                <a:ext cx="2" cy="3"/>
              </a:xfrm>
              <a:custGeom>
                <a:avLst/>
                <a:gdLst>
                  <a:gd name="T0" fmla="*/ 2 w 1"/>
                  <a:gd name="T1" fmla="*/ 3 h 2"/>
                  <a:gd name="T2" fmla="*/ 0 w 1"/>
                  <a:gd name="T3" fmla="*/ 0 h 2"/>
                  <a:gd name="T4" fmla="*/ 2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2"/>
                      <a:pt x="0" y="1"/>
                      <a:pt x="0" y="0"/>
                    </a:cubicBezTo>
                    <a:cubicBezTo>
                      <a:pt x="0" y="1"/>
                      <a:pt x="0" y="2"/>
                      <a:pt x="1" y="2"/>
                    </a:cubicBezTo>
                  </a:path>
                </a:pathLst>
              </a:custGeom>
              <a:solidFill>
                <a:srgbClr val="B3B3B3"/>
              </a:solidFill>
              <a:ln w="3175">
                <a:solidFill>
                  <a:schemeClr val="tx1"/>
                </a:solidFill>
                <a:round/>
                <a:headEnd/>
                <a:tailEnd/>
              </a:ln>
            </p:spPr>
            <p:txBody>
              <a:bodyPr/>
              <a:lstStyle/>
              <a:p>
                <a:endParaRPr lang="en-GB" sz="2400" dirty="0"/>
              </a:p>
            </p:txBody>
          </p:sp>
          <p:sp>
            <p:nvSpPr>
              <p:cNvPr id="1508" name="Freeform 3937"/>
              <p:cNvSpPr>
                <a:spLocks/>
              </p:cNvSpPr>
              <p:nvPr/>
            </p:nvSpPr>
            <p:spPr bwMode="auto">
              <a:xfrm>
                <a:off x="4114" y="2562"/>
                <a:ext cx="2" cy="2"/>
              </a:xfrm>
              <a:custGeom>
                <a:avLst/>
                <a:gdLst>
                  <a:gd name="T0" fmla="*/ 2 w 1"/>
                  <a:gd name="T1" fmla="*/ 0 h 2"/>
                  <a:gd name="T2" fmla="*/ 2 w 1"/>
                  <a:gd name="T3" fmla="*/ 2 h 2"/>
                  <a:gd name="T4" fmla="*/ 2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1"/>
                      <a:pt x="0" y="2"/>
                      <a:pt x="1" y="2"/>
                    </a:cubicBezTo>
                    <a:cubicBezTo>
                      <a:pt x="1" y="2"/>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1509" name="Freeform 3938"/>
              <p:cNvSpPr>
                <a:spLocks/>
              </p:cNvSpPr>
              <p:nvPr/>
            </p:nvSpPr>
            <p:spPr bwMode="auto">
              <a:xfrm>
                <a:off x="4117" y="2517"/>
                <a:ext cx="3" cy="3"/>
              </a:xfrm>
              <a:custGeom>
                <a:avLst/>
                <a:gdLst>
                  <a:gd name="T0" fmla="*/ 2 w 2"/>
                  <a:gd name="T1" fmla="*/ 0 h 2"/>
                  <a:gd name="T2" fmla="*/ 2 w 2"/>
                  <a:gd name="T3" fmla="*/ 3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0" y="1"/>
                      <a:pt x="0" y="1"/>
                      <a:pt x="1" y="2"/>
                    </a:cubicBezTo>
                    <a:cubicBezTo>
                      <a:pt x="2"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1510" name="Freeform 3939"/>
              <p:cNvSpPr>
                <a:spLocks/>
              </p:cNvSpPr>
              <p:nvPr/>
            </p:nvSpPr>
            <p:spPr bwMode="auto">
              <a:xfrm>
                <a:off x="4117" y="2513"/>
                <a:ext cx="1" cy="1"/>
              </a:xfrm>
              <a:custGeom>
                <a:avLst/>
                <a:gdLst>
                  <a:gd name="T0" fmla="*/ 1 w 1"/>
                  <a:gd name="T1" fmla="*/ 0 h 1"/>
                  <a:gd name="T2" fmla="*/ 1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1" y="1"/>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511" name="Freeform 3940"/>
              <p:cNvSpPr>
                <a:spLocks/>
              </p:cNvSpPr>
              <p:nvPr/>
            </p:nvSpPr>
            <p:spPr bwMode="auto">
              <a:xfrm>
                <a:off x="4147" y="2476"/>
                <a:ext cx="2" cy="3"/>
              </a:xfrm>
              <a:custGeom>
                <a:avLst/>
                <a:gdLst>
                  <a:gd name="T0" fmla="*/ 0 w 1"/>
                  <a:gd name="T1" fmla="*/ 3 h 2"/>
                  <a:gd name="T2" fmla="*/ 2 w 1"/>
                  <a:gd name="T3" fmla="*/ 3 h 2"/>
                  <a:gd name="T4" fmla="*/ 0 w 1"/>
                  <a:gd name="T5" fmla="*/ 0 h 2"/>
                  <a:gd name="T6" fmla="*/ 0 w 1"/>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2"/>
                    </a:moveTo>
                    <a:cubicBezTo>
                      <a:pt x="1" y="2"/>
                      <a:pt x="1" y="2"/>
                      <a:pt x="1" y="2"/>
                    </a:cubicBezTo>
                    <a:cubicBezTo>
                      <a:pt x="1" y="1"/>
                      <a:pt x="0" y="0"/>
                      <a:pt x="0" y="0"/>
                    </a:cubicBezTo>
                    <a:cubicBezTo>
                      <a:pt x="0" y="1"/>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1512" name="Freeform 3941"/>
              <p:cNvSpPr>
                <a:spLocks/>
              </p:cNvSpPr>
              <p:nvPr/>
            </p:nvSpPr>
            <p:spPr bwMode="auto">
              <a:xfrm>
                <a:off x="4150" y="2483"/>
                <a:ext cx="3" cy="2"/>
              </a:xfrm>
              <a:custGeom>
                <a:avLst/>
                <a:gdLst>
                  <a:gd name="T0" fmla="*/ 2 w 2"/>
                  <a:gd name="T1" fmla="*/ 0 h 2"/>
                  <a:gd name="T2" fmla="*/ 2 w 2"/>
                  <a:gd name="T3" fmla="*/ 2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0" y="1"/>
                      <a:pt x="1" y="1"/>
                      <a:pt x="1" y="2"/>
                    </a:cubicBezTo>
                    <a:cubicBezTo>
                      <a:pt x="2" y="1"/>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513" name="Freeform 3942"/>
              <p:cNvSpPr>
                <a:spLocks/>
              </p:cNvSpPr>
              <p:nvPr/>
            </p:nvSpPr>
            <p:spPr bwMode="auto">
              <a:xfrm>
                <a:off x="4068" y="2343"/>
                <a:ext cx="121" cy="236"/>
              </a:xfrm>
              <a:custGeom>
                <a:avLst/>
                <a:gdLst>
                  <a:gd name="T0" fmla="*/ 4 w 92"/>
                  <a:gd name="T1" fmla="*/ 25 h 179"/>
                  <a:gd name="T2" fmla="*/ 7 w 92"/>
                  <a:gd name="T3" fmla="*/ 13 h 179"/>
                  <a:gd name="T4" fmla="*/ 20 w 92"/>
                  <a:gd name="T5" fmla="*/ 12 h 179"/>
                  <a:gd name="T6" fmla="*/ 33 w 92"/>
                  <a:gd name="T7" fmla="*/ 5 h 179"/>
                  <a:gd name="T8" fmla="*/ 39 w 92"/>
                  <a:gd name="T9" fmla="*/ 12 h 179"/>
                  <a:gd name="T10" fmla="*/ 45 w 92"/>
                  <a:gd name="T11" fmla="*/ 16 h 179"/>
                  <a:gd name="T12" fmla="*/ 53 w 92"/>
                  <a:gd name="T13" fmla="*/ 24 h 179"/>
                  <a:gd name="T14" fmla="*/ 53 w 92"/>
                  <a:gd name="T15" fmla="*/ 37 h 179"/>
                  <a:gd name="T16" fmla="*/ 62 w 92"/>
                  <a:gd name="T17" fmla="*/ 40 h 179"/>
                  <a:gd name="T18" fmla="*/ 72 w 92"/>
                  <a:gd name="T19" fmla="*/ 42 h 179"/>
                  <a:gd name="T20" fmla="*/ 88 w 92"/>
                  <a:gd name="T21" fmla="*/ 36 h 179"/>
                  <a:gd name="T22" fmla="*/ 108 w 92"/>
                  <a:gd name="T23" fmla="*/ 67 h 179"/>
                  <a:gd name="T24" fmla="*/ 118 w 92"/>
                  <a:gd name="T25" fmla="*/ 83 h 179"/>
                  <a:gd name="T26" fmla="*/ 117 w 92"/>
                  <a:gd name="T27" fmla="*/ 98 h 179"/>
                  <a:gd name="T28" fmla="*/ 99 w 92"/>
                  <a:gd name="T29" fmla="*/ 98 h 179"/>
                  <a:gd name="T30" fmla="*/ 83 w 92"/>
                  <a:gd name="T31" fmla="*/ 107 h 179"/>
                  <a:gd name="T32" fmla="*/ 79 w 92"/>
                  <a:gd name="T33" fmla="*/ 119 h 179"/>
                  <a:gd name="T34" fmla="*/ 88 w 92"/>
                  <a:gd name="T35" fmla="*/ 141 h 179"/>
                  <a:gd name="T36" fmla="*/ 82 w 92"/>
                  <a:gd name="T37" fmla="*/ 134 h 179"/>
                  <a:gd name="T38" fmla="*/ 74 w 92"/>
                  <a:gd name="T39" fmla="*/ 127 h 179"/>
                  <a:gd name="T40" fmla="*/ 59 w 92"/>
                  <a:gd name="T41" fmla="*/ 125 h 179"/>
                  <a:gd name="T42" fmla="*/ 58 w 92"/>
                  <a:gd name="T43" fmla="*/ 112 h 179"/>
                  <a:gd name="T44" fmla="*/ 46 w 92"/>
                  <a:gd name="T45" fmla="*/ 124 h 179"/>
                  <a:gd name="T46" fmla="*/ 43 w 92"/>
                  <a:gd name="T47" fmla="*/ 140 h 179"/>
                  <a:gd name="T48" fmla="*/ 37 w 92"/>
                  <a:gd name="T49" fmla="*/ 162 h 179"/>
                  <a:gd name="T50" fmla="*/ 43 w 92"/>
                  <a:gd name="T51" fmla="*/ 179 h 179"/>
                  <a:gd name="T52" fmla="*/ 57 w 92"/>
                  <a:gd name="T53" fmla="*/ 202 h 179"/>
                  <a:gd name="T54" fmla="*/ 55 w 92"/>
                  <a:gd name="T55" fmla="*/ 208 h 179"/>
                  <a:gd name="T56" fmla="*/ 66 w 92"/>
                  <a:gd name="T57" fmla="*/ 216 h 179"/>
                  <a:gd name="T58" fmla="*/ 80 w 92"/>
                  <a:gd name="T59" fmla="*/ 229 h 179"/>
                  <a:gd name="T60" fmla="*/ 70 w 92"/>
                  <a:gd name="T61" fmla="*/ 236 h 179"/>
                  <a:gd name="T62" fmla="*/ 62 w 92"/>
                  <a:gd name="T63" fmla="*/ 223 h 179"/>
                  <a:gd name="T64" fmla="*/ 49 w 92"/>
                  <a:gd name="T65" fmla="*/ 212 h 179"/>
                  <a:gd name="T66" fmla="*/ 41 w 92"/>
                  <a:gd name="T67" fmla="*/ 204 h 179"/>
                  <a:gd name="T68" fmla="*/ 34 w 92"/>
                  <a:gd name="T69" fmla="*/ 198 h 179"/>
                  <a:gd name="T70" fmla="*/ 29 w 92"/>
                  <a:gd name="T71" fmla="*/ 196 h 179"/>
                  <a:gd name="T72" fmla="*/ 33 w 92"/>
                  <a:gd name="T73" fmla="*/ 158 h 179"/>
                  <a:gd name="T74" fmla="*/ 38 w 92"/>
                  <a:gd name="T75" fmla="*/ 131 h 179"/>
                  <a:gd name="T76" fmla="*/ 33 w 92"/>
                  <a:gd name="T77" fmla="*/ 108 h 179"/>
                  <a:gd name="T78" fmla="*/ 20 w 92"/>
                  <a:gd name="T79" fmla="*/ 84 h 179"/>
                  <a:gd name="T80" fmla="*/ 25 w 92"/>
                  <a:gd name="T81" fmla="*/ 70 h 179"/>
                  <a:gd name="T82" fmla="*/ 18 w 92"/>
                  <a:gd name="T83" fmla="*/ 58 h 179"/>
                  <a:gd name="T84" fmla="*/ 5 w 92"/>
                  <a:gd name="T85" fmla="*/ 41 h 1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2" h="179">
                    <a:moveTo>
                      <a:pt x="0" y="24"/>
                    </a:moveTo>
                    <a:cubicBezTo>
                      <a:pt x="0" y="25"/>
                      <a:pt x="3" y="25"/>
                      <a:pt x="4" y="24"/>
                    </a:cubicBezTo>
                    <a:cubicBezTo>
                      <a:pt x="5" y="23"/>
                      <a:pt x="3" y="20"/>
                      <a:pt x="3" y="19"/>
                    </a:cubicBezTo>
                    <a:cubicBezTo>
                      <a:pt x="3" y="18"/>
                      <a:pt x="4" y="18"/>
                      <a:pt x="4" y="17"/>
                    </a:cubicBezTo>
                    <a:cubicBezTo>
                      <a:pt x="4" y="15"/>
                      <a:pt x="3" y="15"/>
                      <a:pt x="3" y="13"/>
                    </a:cubicBezTo>
                    <a:cubicBezTo>
                      <a:pt x="3" y="12"/>
                      <a:pt x="5" y="10"/>
                      <a:pt x="5" y="10"/>
                    </a:cubicBezTo>
                    <a:cubicBezTo>
                      <a:pt x="7" y="10"/>
                      <a:pt x="9" y="11"/>
                      <a:pt x="10" y="10"/>
                    </a:cubicBezTo>
                    <a:cubicBezTo>
                      <a:pt x="11" y="10"/>
                      <a:pt x="12" y="9"/>
                      <a:pt x="13" y="9"/>
                    </a:cubicBezTo>
                    <a:cubicBezTo>
                      <a:pt x="14" y="9"/>
                      <a:pt x="14" y="10"/>
                      <a:pt x="15" y="9"/>
                    </a:cubicBezTo>
                    <a:cubicBezTo>
                      <a:pt x="15" y="8"/>
                      <a:pt x="14" y="6"/>
                      <a:pt x="16" y="6"/>
                    </a:cubicBezTo>
                    <a:cubicBezTo>
                      <a:pt x="17" y="5"/>
                      <a:pt x="21" y="6"/>
                      <a:pt x="19" y="3"/>
                    </a:cubicBezTo>
                    <a:cubicBezTo>
                      <a:pt x="21" y="3"/>
                      <a:pt x="25" y="0"/>
                      <a:pt x="25" y="4"/>
                    </a:cubicBezTo>
                    <a:cubicBezTo>
                      <a:pt x="26" y="3"/>
                      <a:pt x="27" y="2"/>
                      <a:pt x="28" y="2"/>
                    </a:cubicBezTo>
                    <a:cubicBezTo>
                      <a:pt x="28" y="3"/>
                      <a:pt x="30" y="5"/>
                      <a:pt x="30" y="5"/>
                    </a:cubicBezTo>
                    <a:cubicBezTo>
                      <a:pt x="31" y="6"/>
                      <a:pt x="30" y="8"/>
                      <a:pt x="30" y="9"/>
                    </a:cubicBezTo>
                    <a:cubicBezTo>
                      <a:pt x="29" y="11"/>
                      <a:pt x="30" y="12"/>
                      <a:pt x="31" y="12"/>
                    </a:cubicBezTo>
                    <a:cubicBezTo>
                      <a:pt x="32" y="13"/>
                      <a:pt x="33" y="12"/>
                      <a:pt x="33" y="13"/>
                    </a:cubicBezTo>
                    <a:cubicBezTo>
                      <a:pt x="34" y="13"/>
                      <a:pt x="34" y="12"/>
                      <a:pt x="34" y="12"/>
                    </a:cubicBezTo>
                    <a:cubicBezTo>
                      <a:pt x="35" y="12"/>
                      <a:pt x="35" y="12"/>
                      <a:pt x="35" y="12"/>
                    </a:cubicBezTo>
                    <a:cubicBezTo>
                      <a:pt x="36" y="12"/>
                      <a:pt x="37" y="11"/>
                      <a:pt x="37" y="11"/>
                    </a:cubicBezTo>
                    <a:cubicBezTo>
                      <a:pt x="39" y="12"/>
                      <a:pt x="39" y="15"/>
                      <a:pt x="40" y="18"/>
                    </a:cubicBezTo>
                    <a:cubicBezTo>
                      <a:pt x="41" y="19"/>
                      <a:pt x="39" y="21"/>
                      <a:pt x="40" y="22"/>
                    </a:cubicBezTo>
                    <a:cubicBezTo>
                      <a:pt x="40" y="24"/>
                      <a:pt x="39" y="24"/>
                      <a:pt x="39" y="25"/>
                    </a:cubicBezTo>
                    <a:cubicBezTo>
                      <a:pt x="39" y="26"/>
                      <a:pt x="39" y="27"/>
                      <a:pt x="40" y="28"/>
                    </a:cubicBezTo>
                    <a:cubicBezTo>
                      <a:pt x="40" y="29"/>
                      <a:pt x="40" y="30"/>
                      <a:pt x="40" y="31"/>
                    </a:cubicBezTo>
                    <a:cubicBezTo>
                      <a:pt x="39" y="34"/>
                      <a:pt x="38" y="37"/>
                      <a:pt x="41" y="37"/>
                    </a:cubicBezTo>
                    <a:cubicBezTo>
                      <a:pt x="41" y="37"/>
                      <a:pt x="46" y="33"/>
                      <a:pt x="47" y="30"/>
                    </a:cubicBezTo>
                    <a:cubicBezTo>
                      <a:pt x="48" y="31"/>
                      <a:pt x="48" y="28"/>
                      <a:pt x="50" y="28"/>
                    </a:cubicBezTo>
                    <a:cubicBezTo>
                      <a:pt x="51" y="28"/>
                      <a:pt x="52" y="30"/>
                      <a:pt x="53" y="30"/>
                    </a:cubicBezTo>
                    <a:cubicBezTo>
                      <a:pt x="53" y="31"/>
                      <a:pt x="55" y="31"/>
                      <a:pt x="55" y="32"/>
                    </a:cubicBezTo>
                    <a:cubicBezTo>
                      <a:pt x="56" y="34"/>
                      <a:pt x="58" y="31"/>
                      <a:pt x="59" y="31"/>
                    </a:cubicBezTo>
                    <a:cubicBezTo>
                      <a:pt x="60" y="31"/>
                      <a:pt x="60" y="28"/>
                      <a:pt x="62" y="27"/>
                    </a:cubicBezTo>
                    <a:cubicBezTo>
                      <a:pt x="59" y="25"/>
                      <a:pt x="67" y="26"/>
                      <a:pt x="67" y="27"/>
                    </a:cubicBezTo>
                    <a:cubicBezTo>
                      <a:pt x="72" y="28"/>
                      <a:pt x="73" y="34"/>
                      <a:pt x="77" y="36"/>
                    </a:cubicBezTo>
                    <a:cubicBezTo>
                      <a:pt x="81" y="38"/>
                      <a:pt x="79" y="44"/>
                      <a:pt x="80" y="47"/>
                    </a:cubicBezTo>
                    <a:cubicBezTo>
                      <a:pt x="80" y="49"/>
                      <a:pt x="81" y="50"/>
                      <a:pt x="82" y="51"/>
                    </a:cubicBezTo>
                    <a:cubicBezTo>
                      <a:pt x="84" y="53"/>
                      <a:pt x="85" y="54"/>
                      <a:pt x="88" y="55"/>
                    </a:cubicBezTo>
                    <a:cubicBezTo>
                      <a:pt x="86" y="56"/>
                      <a:pt x="89" y="57"/>
                      <a:pt x="90" y="58"/>
                    </a:cubicBezTo>
                    <a:cubicBezTo>
                      <a:pt x="92" y="60"/>
                      <a:pt x="88" y="64"/>
                      <a:pt x="90" y="63"/>
                    </a:cubicBezTo>
                    <a:cubicBezTo>
                      <a:pt x="90" y="64"/>
                      <a:pt x="89" y="65"/>
                      <a:pt x="90" y="66"/>
                    </a:cubicBezTo>
                    <a:cubicBezTo>
                      <a:pt x="90" y="67"/>
                      <a:pt x="91" y="67"/>
                      <a:pt x="91" y="68"/>
                    </a:cubicBezTo>
                    <a:cubicBezTo>
                      <a:pt x="91" y="70"/>
                      <a:pt x="92" y="72"/>
                      <a:pt x="89" y="74"/>
                    </a:cubicBezTo>
                    <a:cubicBezTo>
                      <a:pt x="88" y="75"/>
                      <a:pt x="87" y="77"/>
                      <a:pt x="85" y="75"/>
                    </a:cubicBezTo>
                    <a:cubicBezTo>
                      <a:pt x="84" y="72"/>
                      <a:pt x="81" y="75"/>
                      <a:pt x="79" y="74"/>
                    </a:cubicBezTo>
                    <a:cubicBezTo>
                      <a:pt x="77" y="74"/>
                      <a:pt x="76" y="74"/>
                      <a:pt x="75" y="74"/>
                    </a:cubicBezTo>
                    <a:cubicBezTo>
                      <a:pt x="74" y="75"/>
                      <a:pt x="73" y="74"/>
                      <a:pt x="72" y="74"/>
                    </a:cubicBezTo>
                    <a:cubicBezTo>
                      <a:pt x="70" y="74"/>
                      <a:pt x="68" y="74"/>
                      <a:pt x="67" y="75"/>
                    </a:cubicBezTo>
                    <a:cubicBezTo>
                      <a:pt x="64" y="76"/>
                      <a:pt x="64" y="78"/>
                      <a:pt x="63" y="81"/>
                    </a:cubicBezTo>
                    <a:cubicBezTo>
                      <a:pt x="63" y="82"/>
                      <a:pt x="62" y="83"/>
                      <a:pt x="61" y="83"/>
                    </a:cubicBezTo>
                    <a:cubicBezTo>
                      <a:pt x="60" y="84"/>
                      <a:pt x="59" y="84"/>
                      <a:pt x="59" y="84"/>
                    </a:cubicBezTo>
                    <a:cubicBezTo>
                      <a:pt x="59" y="86"/>
                      <a:pt x="58" y="88"/>
                      <a:pt x="60" y="90"/>
                    </a:cubicBezTo>
                    <a:cubicBezTo>
                      <a:pt x="61" y="92"/>
                      <a:pt x="62" y="94"/>
                      <a:pt x="63" y="95"/>
                    </a:cubicBezTo>
                    <a:cubicBezTo>
                      <a:pt x="64" y="97"/>
                      <a:pt x="65" y="98"/>
                      <a:pt x="65" y="100"/>
                    </a:cubicBezTo>
                    <a:cubicBezTo>
                      <a:pt x="64" y="103"/>
                      <a:pt x="67" y="105"/>
                      <a:pt x="67" y="107"/>
                    </a:cubicBezTo>
                    <a:cubicBezTo>
                      <a:pt x="67" y="106"/>
                      <a:pt x="66" y="105"/>
                      <a:pt x="65" y="104"/>
                    </a:cubicBezTo>
                    <a:cubicBezTo>
                      <a:pt x="64" y="103"/>
                      <a:pt x="64" y="101"/>
                      <a:pt x="62" y="100"/>
                    </a:cubicBezTo>
                    <a:cubicBezTo>
                      <a:pt x="62" y="101"/>
                      <a:pt x="62" y="102"/>
                      <a:pt x="62" y="102"/>
                    </a:cubicBezTo>
                    <a:cubicBezTo>
                      <a:pt x="62" y="101"/>
                      <a:pt x="57" y="100"/>
                      <a:pt x="60" y="98"/>
                    </a:cubicBezTo>
                    <a:cubicBezTo>
                      <a:pt x="59" y="99"/>
                      <a:pt x="59" y="98"/>
                      <a:pt x="59" y="98"/>
                    </a:cubicBezTo>
                    <a:cubicBezTo>
                      <a:pt x="59" y="100"/>
                      <a:pt x="56" y="97"/>
                      <a:pt x="56" y="96"/>
                    </a:cubicBezTo>
                    <a:cubicBezTo>
                      <a:pt x="56" y="97"/>
                      <a:pt x="54" y="94"/>
                      <a:pt x="52" y="94"/>
                    </a:cubicBezTo>
                    <a:cubicBezTo>
                      <a:pt x="51" y="95"/>
                      <a:pt x="51" y="96"/>
                      <a:pt x="50" y="95"/>
                    </a:cubicBezTo>
                    <a:cubicBezTo>
                      <a:pt x="48" y="95"/>
                      <a:pt x="47" y="94"/>
                      <a:pt x="45" y="95"/>
                    </a:cubicBezTo>
                    <a:cubicBezTo>
                      <a:pt x="43" y="95"/>
                      <a:pt x="44" y="93"/>
                      <a:pt x="44" y="91"/>
                    </a:cubicBezTo>
                    <a:cubicBezTo>
                      <a:pt x="44" y="90"/>
                      <a:pt x="44" y="89"/>
                      <a:pt x="44" y="88"/>
                    </a:cubicBezTo>
                    <a:cubicBezTo>
                      <a:pt x="44" y="87"/>
                      <a:pt x="45" y="86"/>
                      <a:pt x="44" y="85"/>
                    </a:cubicBezTo>
                    <a:cubicBezTo>
                      <a:pt x="43" y="86"/>
                      <a:pt x="40" y="85"/>
                      <a:pt x="40" y="84"/>
                    </a:cubicBezTo>
                    <a:cubicBezTo>
                      <a:pt x="41" y="86"/>
                      <a:pt x="32" y="84"/>
                      <a:pt x="35" y="88"/>
                    </a:cubicBezTo>
                    <a:cubicBezTo>
                      <a:pt x="36" y="90"/>
                      <a:pt x="35" y="92"/>
                      <a:pt x="35" y="94"/>
                    </a:cubicBezTo>
                    <a:cubicBezTo>
                      <a:pt x="34" y="96"/>
                      <a:pt x="36" y="98"/>
                      <a:pt x="35" y="101"/>
                    </a:cubicBezTo>
                    <a:cubicBezTo>
                      <a:pt x="35" y="102"/>
                      <a:pt x="35" y="102"/>
                      <a:pt x="34" y="103"/>
                    </a:cubicBezTo>
                    <a:cubicBezTo>
                      <a:pt x="34" y="104"/>
                      <a:pt x="34" y="105"/>
                      <a:pt x="33" y="106"/>
                    </a:cubicBezTo>
                    <a:cubicBezTo>
                      <a:pt x="32" y="108"/>
                      <a:pt x="32" y="111"/>
                      <a:pt x="31" y="113"/>
                    </a:cubicBezTo>
                    <a:cubicBezTo>
                      <a:pt x="31" y="116"/>
                      <a:pt x="30" y="117"/>
                      <a:pt x="29" y="120"/>
                    </a:cubicBezTo>
                    <a:cubicBezTo>
                      <a:pt x="29" y="121"/>
                      <a:pt x="30" y="123"/>
                      <a:pt x="28" y="123"/>
                    </a:cubicBezTo>
                    <a:cubicBezTo>
                      <a:pt x="30" y="125"/>
                      <a:pt x="28" y="129"/>
                      <a:pt x="29" y="132"/>
                    </a:cubicBezTo>
                    <a:cubicBezTo>
                      <a:pt x="30" y="133"/>
                      <a:pt x="31" y="134"/>
                      <a:pt x="30" y="135"/>
                    </a:cubicBezTo>
                    <a:cubicBezTo>
                      <a:pt x="29" y="136"/>
                      <a:pt x="32" y="137"/>
                      <a:pt x="33" y="136"/>
                    </a:cubicBezTo>
                    <a:cubicBezTo>
                      <a:pt x="35" y="135"/>
                      <a:pt x="37" y="135"/>
                      <a:pt x="37" y="138"/>
                    </a:cubicBezTo>
                    <a:cubicBezTo>
                      <a:pt x="37" y="140"/>
                      <a:pt x="39" y="148"/>
                      <a:pt x="41" y="145"/>
                    </a:cubicBezTo>
                    <a:cubicBezTo>
                      <a:pt x="42" y="148"/>
                      <a:pt x="42" y="151"/>
                      <a:pt x="43" y="153"/>
                    </a:cubicBezTo>
                    <a:cubicBezTo>
                      <a:pt x="44" y="155"/>
                      <a:pt x="45" y="158"/>
                      <a:pt x="45" y="160"/>
                    </a:cubicBezTo>
                    <a:cubicBezTo>
                      <a:pt x="43" y="160"/>
                      <a:pt x="43" y="153"/>
                      <a:pt x="41" y="154"/>
                    </a:cubicBezTo>
                    <a:cubicBezTo>
                      <a:pt x="40" y="155"/>
                      <a:pt x="42" y="158"/>
                      <a:pt x="42" y="158"/>
                    </a:cubicBezTo>
                    <a:cubicBezTo>
                      <a:pt x="43" y="159"/>
                      <a:pt x="43" y="160"/>
                      <a:pt x="44" y="160"/>
                    </a:cubicBezTo>
                    <a:cubicBezTo>
                      <a:pt x="45" y="161"/>
                      <a:pt x="46" y="161"/>
                      <a:pt x="46" y="161"/>
                    </a:cubicBezTo>
                    <a:cubicBezTo>
                      <a:pt x="48" y="163"/>
                      <a:pt x="48" y="164"/>
                      <a:pt x="50" y="164"/>
                    </a:cubicBezTo>
                    <a:cubicBezTo>
                      <a:pt x="52" y="164"/>
                      <a:pt x="54" y="164"/>
                      <a:pt x="56" y="165"/>
                    </a:cubicBezTo>
                    <a:cubicBezTo>
                      <a:pt x="57" y="166"/>
                      <a:pt x="58" y="168"/>
                      <a:pt x="59" y="170"/>
                    </a:cubicBezTo>
                    <a:cubicBezTo>
                      <a:pt x="61" y="171"/>
                      <a:pt x="62" y="172"/>
                      <a:pt x="61" y="174"/>
                    </a:cubicBezTo>
                    <a:cubicBezTo>
                      <a:pt x="61" y="175"/>
                      <a:pt x="60" y="178"/>
                      <a:pt x="59" y="178"/>
                    </a:cubicBezTo>
                    <a:cubicBezTo>
                      <a:pt x="58" y="178"/>
                      <a:pt x="58" y="176"/>
                      <a:pt x="57" y="176"/>
                    </a:cubicBezTo>
                    <a:cubicBezTo>
                      <a:pt x="55" y="175"/>
                      <a:pt x="54" y="179"/>
                      <a:pt x="53" y="179"/>
                    </a:cubicBezTo>
                    <a:cubicBezTo>
                      <a:pt x="50" y="179"/>
                      <a:pt x="51" y="176"/>
                      <a:pt x="52" y="175"/>
                    </a:cubicBezTo>
                    <a:cubicBezTo>
                      <a:pt x="52" y="174"/>
                      <a:pt x="51" y="172"/>
                      <a:pt x="50" y="172"/>
                    </a:cubicBezTo>
                    <a:cubicBezTo>
                      <a:pt x="48" y="172"/>
                      <a:pt x="49" y="169"/>
                      <a:pt x="47" y="169"/>
                    </a:cubicBezTo>
                    <a:cubicBezTo>
                      <a:pt x="45" y="169"/>
                      <a:pt x="44" y="169"/>
                      <a:pt x="43" y="167"/>
                    </a:cubicBezTo>
                    <a:cubicBezTo>
                      <a:pt x="41" y="165"/>
                      <a:pt x="42" y="169"/>
                      <a:pt x="41" y="170"/>
                    </a:cubicBezTo>
                    <a:cubicBezTo>
                      <a:pt x="41" y="167"/>
                      <a:pt x="34" y="164"/>
                      <a:pt x="37" y="161"/>
                    </a:cubicBezTo>
                    <a:cubicBezTo>
                      <a:pt x="34" y="163"/>
                      <a:pt x="35" y="159"/>
                      <a:pt x="34" y="158"/>
                    </a:cubicBezTo>
                    <a:cubicBezTo>
                      <a:pt x="34" y="160"/>
                      <a:pt x="33" y="159"/>
                      <a:pt x="32" y="158"/>
                    </a:cubicBezTo>
                    <a:cubicBezTo>
                      <a:pt x="32" y="157"/>
                      <a:pt x="32" y="156"/>
                      <a:pt x="31" y="155"/>
                    </a:cubicBezTo>
                    <a:cubicBezTo>
                      <a:pt x="30" y="154"/>
                      <a:pt x="29" y="155"/>
                      <a:pt x="29" y="154"/>
                    </a:cubicBezTo>
                    <a:cubicBezTo>
                      <a:pt x="29" y="153"/>
                      <a:pt x="29" y="153"/>
                      <a:pt x="28" y="152"/>
                    </a:cubicBezTo>
                    <a:cubicBezTo>
                      <a:pt x="27" y="151"/>
                      <a:pt x="28" y="151"/>
                      <a:pt x="26" y="150"/>
                    </a:cubicBezTo>
                    <a:cubicBezTo>
                      <a:pt x="26" y="150"/>
                      <a:pt x="26" y="149"/>
                      <a:pt x="25" y="148"/>
                    </a:cubicBezTo>
                    <a:cubicBezTo>
                      <a:pt x="25" y="148"/>
                      <a:pt x="25" y="146"/>
                      <a:pt x="23" y="147"/>
                    </a:cubicBezTo>
                    <a:cubicBezTo>
                      <a:pt x="22" y="147"/>
                      <a:pt x="23" y="148"/>
                      <a:pt x="22" y="149"/>
                    </a:cubicBezTo>
                    <a:cubicBezTo>
                      <a:pt x="19" y="148"/>
                      <a:pt x="19" y="143"/>
                      <a:pt x="20" y="141"/>
                    </a:cubicBezTo>
                    <a:cubicBezTo>
                      <a:pt x="21" y="136"/>
                      <a:pt x="22" y="131"/>
                      <a:pt x="23" y="126"/>
                    </a:cubicBezTo>
                    <a:cubicBezTo>
                      <a:pt x="23" y="124"/>
                      <a:pt x="25" y="122"/>
                      <a:pt x="25" y="120"/>
                    </a:cubicBezTo>
                    <a:cubicBezTo>
                      <a:pt x="25" y="118"/>
                      <a:pt x="25" y="118"/>
                      <a:pt x="26" y="116"/>
                    </a:cubicBezTo>
                    <a:cubicBezTo>
                      <a:pt x="27" y="114"/>
                      <a:pt x="34" y="107"/>
                      <a:pt x="31" y="104"/>
                    </a:cubicBezTo>
                    <a:cubicBezTo>
                      <a:pt x="31" y="103"/>
                      <a:pt x="30" y="100"/>
                      <a:pt x="29" y="99"/>
                    </a:cubicBezTo>
                    <a:cubicBezTo>
                      <a:pt x="29" y="97"/>
                      <a:pt x="28" y="96"/>
                      <a:pt x="27" y="94"/>
                    </a:cubicBezTo>
                    <a:cubicBezTo>
                      <a:pt x="27" y="93"/>
                      <a:pt x="25" y="90"/>
                      <a:pt x="25" y="89"/>
                    </a:cubicBezTo>
                    <a:cubicBezTo>
                      <a:pt x="26" y="86"/>
                      <a:pt x="26" y="84"/>
                      <a:pt x="25" y="82"/>
                    </a:cubicBezTo>
                    <a:cubicBezTo>
                      <a:pt x="23" y="78"/>
                      <a:pt x="19" y="75"/>
                      <a:pt x="16" y="71"/>
                    </a:cubicBezTo>
                    <a:cubicBezTo>
                      <a:pt x="15" y="70"/>
                      <a:pt x="14" y="68"/>
                      <a:pt x="13" y="66"/>
                    </a:cubicBezTo>
                    <a:cubicBezTo>
                      <a:pt x="13" y="65"/>
                      <a:pt x="13" y="62"/>
                      <a:pt x="15" y="64"/>
                    </a:cubicBezTo>
                    <a:cubicBezTo>
                      <a:pt x="15" y="62"/>
                      <a:pt x="16" y="63"/>
                      <a:pt x="17" y="62"/>
                    </a:cubicBezTo>
                    <a:cubicBezTo>
                      <a:pt x="17" y="60"/>
                      <a:pt x="16" y="57"/>
                      <a:pt x="16" y="55"/>
                    </a:cubicBezTo>
                    <a:cubicBezTo>
                      <a:pt x="16" y="53"/>
                      <a:pt x="18" y="54"/>
                      <a:pt x="19" y="53"/>
                    </a:cubicBezTo>
                    <a:cubicBezTo>
                      <a:pt x="19" y="52"/>
                      <a:pt x="19" y="50"/>
                      <a:pt x="18" y="49"/>
                    </a:cubicBezTo>
                    <a:cubicBezTo>
                      <a:pt x="18" y="50"/>
                      <a:pt x="18" y="51"/>
                      <a:pt x="17" y="51"/>
                    </a:cubicBezTo>
                    <a:cubicBezTo>
                      <a:pt x="15" y="49"/>
                      <a:pt x="15" y="47"/>
                      <a:pt x="14" y="44"/>
                    </a:cubicBezTo>
                    <a:cubicBezTo>
                      <a:pt x="14" y="43"/>
                      <a:pt x="12" y="41"/>
                      <a:pt x="10" y="40"/>
                    </a:cubicBezTo>
                    <a:cubicBezTo>
                      <a:pt x="9" y="38"/>
                      <a:pt x="6" y="36"/>
                      <a:pt x="5" y="34"/>
                    </a:cubicBezTo>
                    <a:cubicBezTo>
                      <a:pt x="4" y="33"/>
                      <a:pt x="5" y="32"/>
                      <a:pt x="4" y="31"/>
                    </a:cubicBezTo>
                    <a:cubicBezTo>
                      <a:pt x="4" y="30"/>
                      <a:pt x="3" y="29"/>
                      <a:pt x="3" y="27"/>
                    </a:cubicBezTo>
                    <a:cubicBezTo>
                      <a:pt x="1" y="28"/>
                      <a:pt x="0" y="25"/>
                      <a:pt x="0" y="24"/>
                    </a:cubicBezTo>
                  </a:path>
                </a:pathLst>
              </a:custGeom>
              <a:solidFill>
                <a:srgbClr val="B3B3B3"/>
              </a:solidFill>
              <a:ln w="3175">
                <a:solidFill>
                  <a:schemeClr val="tx1"/>
                </a:solidFill>
                <a:round/>
                <a:headEnd/>
                <a:tailEnd/>
              </a:ln>
            </p:spPr>
            <p:txBody>
              <a:bodyPr/>
              <a:lstStyle/>
              <a:p>
                <a:endParaRPr lang="en-GB" sz="2400" dirty="0"/>
              </a:p>
            </p:txBody>
          </p:sp>
          <p:sp>
            <p:nvSpPr>
              <p:cNvPr id="1514" name="Freeform 3943"/>
              <p:cNvSpPr>
                <a:spLocks/>
              </p:cNvSpPr>
              <p:nvPr/>
            </p:nvSpPr>
            <p:spPr bwMode="auto">
              <a:xfrm>
                <a:off x="4739" y="2958"/>
                <a:ext cx="4" cy="4"/>
              </a:xfrm>
              <a:custGeom>
                <a:avLst/>
                <a:gdLst>
                  <a:gd name="T0" fmla="*/ 1 w 3"/>
                  <a:gd name="T1" fmla="*/ 4 h 3"/>
                  <a:gd name="T2" fmla="*/ 1 w 3"/>
                  <a:gd name="T3" fmla="*/ 0 h 3"/>
                  <a:gd name="T4" fmla="*/ 1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1" y="3"/>
                    </a:moveTo>
                    <a:cubicBezTo>
                      <a:pt x="3" y="2"/>
                      <a:pt x="2" y="1"/>
                      <a:pt x="1" y="0"/>
                    </a:cubicBezTo>
                    <a:cubicBezTo>
                      <a:pt x="0" y="1"/>
                      <a:pt x="1" y="2"/>
                      <a:pt x="1" y="3"/>
                    </a:cubicBezTo>
                  </a:path>
                </a:pathLst>
              </a:custGeom>
              <a:solidFill>
                <a:srgbClr val="B3B3B3"/>
              </a:solidFill>
              <a:ln w="3175">
                <a:solidFill>
                  <a:schemeClr val="tx1"/>
                </a:solidFill>
                <a:round/>
                <a:headEnd/>
                <a:tailEnd/>
              </a:ln>
            </p:spPr>
            <p:txBody>
              <a:bodyPr/>
              <a:lstStyle/>
              <a:p>
                <a:endParaRPr lang="en-GB" sz="2400" dirty="0"/>
              </a:p>
            </p:txBody>
          </p:sp>
          <p:sp>
            <p:nvSpPr>
              <p:cNvPr id="1515" name="Freeform 3944"/>
              <p:cNvSpPr>
                <a:spLocks/>
              </p:cNvSpPr>
              <p:nvPr/>
            </p:nvSpPr>
            <p:spPr bwMode="auto">
              <a:xfrm>
                <a:off x="4772" y="2988"/>
                <a:ext cx="2" cy="3"/>
              </a:xfrm>
              <a:custGeom>
                <a:avLst/>
                <a:gdLst>
                  <a:gd name="T0" fmla="*/ 0 w 1"/>
                  <a:gd name="T1" fmla="*/ 3 h 2"/>
                  <a:gd name="T2" fmla="*/ 0 w 1"/>
                  <a:gd name="T3" fmla="*/ 0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1" y="1"/>
                      <a:pt x="1" y="0"/>
                      <a:pt x="0" y="0"/>
                    </a:cubicBezTo>
                    <a:cubicBezTo>
                      <a:pt x="0" y="0"/>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1516" name="Freeform 3945"/>
              <p:cNvSpPr>
                <a:spLocks/>
              </p:cNvSpPr>
              <p:nvPr/>
            </p:nvSpPr>
            <p:spPr bwMode="auto">
              <a:xfrm>
                <a:off x="4568" y="2843"/>
                <a:ext cx="1" cy="5"/>
              </a:xfrm>
              <a:custGeom>
                <a:avLst/>
                <a:gdLst>
                  <a:gd name="T0" fmla="*/ 1 w 1"/>
                  <a:gd name="T1" fmla="*/ 5 h 4"/>
                  <a:gd name="T2" fmla="*/ 1 w 1"/>
                  <a:gd name="T3" fmla="*/ 0 h 4"/>
                  <a:gd name="T4" fmla="*/ 1 w 1"/>
                  <a:gd name="T5" fmla="*/ 5 h 4"/>
                  <a:gd name="T6" fmla="*/ 0 60000 65536"/>
                  <a:gd name="T7" fmla="*/ 0 60000 65536"/>
                  <a:gd name="T8" fmla="*/ 0 60000 65536"/>
                </a:gdLst>
                <a:ahLst/>
                <a:cxnLst>
                  <a:cxn ang="T6">
                    <a:pos x="T0" y="T1"/>
                  </a:cxn>
                  <a:cxn ang="T7">
                    <a:pos x="T2" y="T3"/>
                  </a:cxn>
                  <a:cxn ang="T8">
                    <a:pos x="T4" y="T5"/>
                  </a:cxn>
                </a:cxnLst>
                <a:rect l="0" t="0" r="r" b="b"/>
                <a:pathLst>
                  <a:path w="1" h="4">
                    <a:moveTo>
                      <a:pt x="1" y="4"/>
                    </a:moveTo>
                    <a:cubicBezTo>
                      <a:pt x="1" y="3"/>
                      <a:pt x="1" y="1"/>
                      <a:pt x="1" y="0"/>
                    </a:cubicBezTo>
                    <a:cubicBezTo>
                      <a:pt x="0" y="1"/>
                      <a:pt x="0" y="2"/>
                      <a:pt x="1" y="4"/>
                    </a:cubicBezTo>
                  </a:path>
                </a:pathLst>
              </a:custGeom>
              <a:solidFill>
                <a:srgbClr val="B3B3B3"/>
              </a:solidFill>
              <a:ln w="3175">
                <a:solidFill>
                  <a:schemeClr val="tx1"/>
                </a:solidFill>
                <a:round/>
                <a:headEnd/>
                <a:tailEnd/>
              </a:ln>
            </p:spPr>
            <p:txBody>
              <a:bodyPr/>
              <a:lstStyle/>
              <a:p>
                <a:endParaRPr lang="en-GB" sz="2400" dirty="0"/>
              </a:p>
            </p:txBody>
          </p:sp>
          <p:sp>
            <p:nvSpPr>
              <p:cNvPr id="1517" name="Freeform 3946"/>
              <p:cNvSpPr>
                <a:spLocks/>
              </p:cNvSpPr>
              <p:nvPr/>
            </p:nvSpPr>
            <p:spPr bwMode="auto">
              <a:xfrm>
                <a:off x="4579" y="2852"/>
                <a:ext cx="1" cy="2"/>
              </a:xfrm>
              <a:custGeom>
                <a:avLst/>
                <a:gdLst>
                  <a:gd name="T0" fmla="*/ 1 w 1"/>
                  <a:gd name="T1" fmla="*/ 2 h 1"/>
                  <a:gd name="T2" fmla="*/ 1 w 1"/>
                  <a:gd name="T3" fmla="*/ 0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1" y="0"/>
                    </a:cubicBezTo>
                    <a:cubicBezTo>
                      <a:pt x="1" y="0"/>
                      <a:pt x="0" y="0"/>
                      <a:pt x="1" y="1"/>
                    </a:cubicBezTo>
                  </a:path>
                </a:pathLst>
              </a:custGeom>
              <a:solidFill>
                <a:srgbClr val="B3B3B3"/>
              </a:solidFill>
              <a:ln w="3175">
                <a:solidFill>
                  <a:schemeClr val="tx1"/>
                </a:solidFill>
                <a:round/>
                <a:headEnd/>
                <a:tailEnd/>
              </a:ln>
            </p:spPr>
            <p:txBody>
              <a:bodyPr/>
              <a:lstStyle/>
              <a:p>
                <a:endParaRPr lang="en-GB" sz="2400" dirty="0"/>
              </a:p>
            </p:txBody>
          </p:sp>
          <p:sp>
            <p:nvSpPr>
              <p:cNvPr id="1518" name="Freeform 3947"/>
              <p:cNvSpPr>
                <a:spLocks/>
              </p:cNvSpPr>
              <p:nvPr/>
            </p:nvSpPr>
            <p:spPr bwMode="auto">
              <a:xfrm>
                <a:off x="4618" y="2859"/>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0"/>
                      <a:pt x="0" y="0"/>
                      <a:pt x="1" y="0"/>
                    </a:cubicBezTo>
                    <a:cubicBezTo>
                      <a:pt x="0"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1519" name="Freeform 3948"/>
              <p:cNvSpPr>
                <a:spLocks/>
              </p:cNvSpPr>
              <p:nvPr/>
            </p:nvSpPr>
            <p:spPr bwMode="auto">
              <a:xfrm>
                <a:off x="4618" y="2851"/>
                <a:ext cx="4" cy="3"/>
              </a:xfrm>
              <a:custGeom>
                <a:avLst/>
                <a:gdLst>
                  <a:gd name="T0" fmla="*/ 0 w 3"/>
                  <a:gd name="T1" fmla="*/ 3 h 2"/>
                  <a:gd name="T2" fmla="*/ 4 w 3"/>
                  <a:gd name="T3" fmla="*/ 0 h 2"/>
                  <a:gd name="T4" fmla="*/ 0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0" y="2"/>
                    </a:moveTo>
                    <a:cubicBezTo>
                      <a:pt x="1" y="2"/>
                      <a:pt x="2" y="1"/>
                      <a:pt x="3" y="0"/>
                    </a:cubicBezTo>
                    <a:cubicBezTo>
                      <a:pt x="2" y="1"/>
                      <a:pt x="1" y="1"/>
                      <a:pt x="0" y="2"/>
                    </a:cubicBezTo>
                  </a:path>
                </a:pathLst>
              </a:custGeom>
              <a:solidFill>
                <a:srgbClr val="B3B3B3"/>
              </a:solidFill>
              <a:ln w="3175">
                <a:solidFill>
                  <a:schemeClr val="tx1"/>
                </a:solidFill>
                <a:round/>
                <a:headEnd/>
                <a:tailEnd/>
              </a:ln>
            </p:spPr>
            <p:txBody>
              <a:bodyPr/>
              <a:lstStyle/>
              <a:p>
                <a:endParaRPr lang="en-GB" sz="2400" dirty="0"/>
              </a:p>
            </p:txBody>
          </p:sp>
          <p:sp>
            <p:nvSpPr>
              <p:cNvPr id="1520" name="Freeform 3949"/>
              <p:cNvSpPr>
                <a:spLocks/>
              </p:cNvSpPr>
              <p:nvPr/>
            </p:nvSpPr>
            <p:spPr bwMode="auto">
              <a:xfrm>
                <a:off x="4623" y="2843"/>
                <a:ext cx="4" cy="7"/>
              </a:xfrm>
              <a:custGeom>
                <a:avLst/>
                <a:gdLst>
                  <a:gd name="T0" fmla="*/ 0 w 3"/>
                  <a:gd name="T1" fmla="*/ 7 h 5"/>
                  <a:gd name="T2" fmla="*/ 4 w 3"/>
                  <a:gd name="T3" fmla="*/ 0 h 5"/>
                  <a:gd name="T4" fmla="*/ 0 w 3"/>
                  <a:gd name="T5" fmla="*/ 7 h 5"/>
                  <a:gd name="T6" fmla="*/ 0 60000 65536"/>
                  <a:gd name="T7" fmla="*/ 0 60000 65536"/>
                  <a:gd name="T8" fmla="*/ 0 60000 65536"/>
                </a:gdLst>
                <a:ahLst/>
                <a:cxnLst>
                  <a:cxn ang="T6">
                    <a:pos x="T0" y="T1"/>
                  </a:cxn>
                  <a:cxn ang="T7">
                    <a:pos x="T2" y="T3"/>
                  </a:cxn>
                  <a:cxn ang="T8">
                    <a:pos x="T4" y="T5"/>
                  </a:cxn>
                </a:cxnLst>
                <a:rect l="0" t="0" r="r" b="b"/>
                <a:pathLst>
                  <a:path w="3" h="5">
                    <a:moveTo>
                      <a:pt x="0" y="5"/>
                    </a:moveTo>
                    <a:cubicBezTo>
                      <a:pt x="1" y="4"/>
                      <a:pt x="3" y="2"/>
                      <a:pt x="3" y="0"/>
                    </a:cubicBezTo>
                    <a:cubicBezTo>
                      <a:pt x="2" y="2"/>
                      <a:pt x="1" y="4"/>
                      <a:pt x="0" y="5"/>
                    </a:cubicBezTo>
                  </a:path>
                </a:pathLst>
              </a:custGeom>
              <a:solidFill>
                <a:srgbClr val="B3B3B3"/>
              </a:solidFill>
              <a:ln w="3175">
                <a:solidFill>
                  <a:schemeClr val="tx1"/>
                </a:solidFill>
                <a:round/>
                <a:headEnd/>
                <a:tailEnd/>
              </a:ln>
            </p:spPr>
            <p:txBody>
              <a:bodyPr/>
              <a:lstStyle/>
              <a:p>
                <a:endParaRPr lang="en-GB" sz="2400" dirty="0"/>
              </a:p>
            </p:txBody>
          </p:sp>
          <p:sp>
            <p:nvSpPr>
              <p:cNvPr id="1521" name="Freeform 3950"/>
              <p:cNvSpPr>
                <a:spLocks/>
              </p:cNvSpPr>
              <p:nvPr/>
            </p:nvSpPr>
            <p:spPr bwMode="auto">
              <a:xfrm>
                <a:off x="4532" y="2848"/>
                <a:ext cx="8" cy="8"/>
              </a:xfrm>
              <a:custGeom>
                <a:avLst/>
                <a:gdLst>
                  <a:gd name="T0" fmla="*/ 7 w 6"/>
                  <a:gd name="T1" fmla="*/ 8 h 6"/>
                  <a:gd name="T2" fmla="*/ 8 w 6"/>
                  <a:gd name="T3" fmla="*/ 7 h 6"/>
                  <a:gd name="T4" fmla="*/ 7 w 6"/>
                  <a:gd name="T5" fmla="*/ 4 h 6"/>
                  <a:gd name="T6" fmla="*/ 5 w 6"/>
                  <a:gd name="T7" fmla="*/ 3 h 6"/>
                  <a:gd name="T8" fmla="*/ 5 w 6"/>
                  <a:gd name="T9" fmla="*/ 0 h 6"/>
                  <a:gd name="T10" fmla="*/ 3 w 6"/>
                  <a:gd name="T11" fmla="*/ 4 h 6"/>
                  <a:gd name="T12" fmla="*/ 1 w 6"/>
                  <a:gd name="T13" fmla="*/ 8 h 6"/>
                  <a:gd name="T14" fmla="*/ 7 w 6"/>
                  <a:gd name="T15" fmla="*/ 8 h 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 h="6">
                    <a:moveTo>
                      <a:pt x="5" y="6"/>
                    </a:moveTo>
                    <a:cubicBezTo>
                      <a:pt x="5" y="6"/>
                      <a:pt x="6" y="6"/>
                      <a:pt x="6" y="5"/>
                    </a:cubicBezTo>
                    <a:cubicBezTo>
                      <a:pt x="6" y="4"/>
                      <a:pt x="5" y="4"/>
                      <a:pt x="5" y="3"/>
                    </a:cubicBezTo>
                    <a:cubicBezTo>
                      <a:pt x="5" y="3"/>
                      <a:pt x="4" y="2"/>
                      <a:pt x="4" y="2"/>
                    </a:cubicBezTo>
                    <a:cubicBezTo>
                      <a:pt x="4" y="1"/>
                      <a:pt x="4" y="0"/>
                      <a:pt x="4" y="0"/>
                    </a:cubicBezTo>
                    <a:cubicBezTo>
                      <a:pt x="2" y="0"/>
                      <a:pt x="2" y="1"/>
                      <a:pt x="2" y="3"/>
                    </a:cubicBezTo>
                    <a:cubicBezTo>
                      <a:pt x="2" y="4"/>
                      <a:pt x="0" y="5"/>
                      <a:pt x="1" y="6"/>
                    </a:cubicBezTo>
                    <a:cubicBezTo>
                      <a:pt x="2" y="5"/>
                      <a:pt x="3" y="5"/>
                      <a:pt x="5" y="6"/>
                    </a:cubicBezTo>
                  </a:path>
                </a:pathLst>
              </a:custGeom>
              <a:solidFill>
                <a:srgbClr val="B3B3B3"/>
              </a:solidFill>
              <a:ln w="3175">
                <a:solidFill>
                  <a:schemeClr val="tx1"/>
                </a:solidFill>
                <a:round/>
                <a:headEnd/>
                <a:tailEnd/>
              </a:ln>
            </p:spPr>
            <p:txBody>
              <a:bodyPr/>
              <a:lstStyle/>
              <a:p>
                <a:endParaRPr lang="en-GB" sz="2400" dirty="0"/>
              </a:p>
            </p:txBody>
          </p:sp>
          <p:sp>
            <p:nvSpPr>
              <p:cNvPr id="1522" name="Freeform 3951"/>
              <p:cNvSpPr>
                <a:spLocks/>
              </p:cNvSpPr>
              <p:nvPr/>
            </p:nvSpPr>
            <p:spPr bwMode="auto">
              <a:xfrm>
                <a:off x="4538" y="2846"/>
                <a:ext cx="17" cy="12"/>
              </a:xfrm>
              <a:custGeom>
                <a:avLst/>
                <a:gdLst>
                  <a:gd name="T0" fmla="*/ 12 w 13"/>
                  <a:gd name="T1" fmla="*/ 3 h 9"/>
                  <a:gd name="T2" fmla="*/ 9 w 13"/>
                  <a:gd name="T3" fmla="*/ 3 h 9"/>
                  <a:gd name="T4" fmla="*/ 4 w 13"/>
                  <a:gd name="T5" fmla="*/ 3 h 9"/>
                  <a:gd name="T6" fmla="*/ 1 w 13"/>
                  <a:gd name="T7" fmla="*/ 1 h 9"/>
                  <a:gd name="T8" fmla="*/ 8 w 13"/>
                  <a:gd name="T9" fmla="*/ 12 h 9"/>
                  <a:gd name="T10" fmla="*/ 14 w 13"/>
                  <a:gd name="T11" fmla="*/ 5 h 9"/>
                  <a:gd name="T12" fmla="*/ 14 w 13"/>
                  <a:gd name="T13" fmla="*/ 1 h 9"/>
                  <a:gd name="T14" fmla="*/ 12 w 13"/>
                  <a:gd name="T15" fmla="*/ 3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3" h="9">
                    <a:moveTo>
                      <a:pt x="9" y="2"/>
                    </a:moveTo>
                    <a:cubicBezTo>
                      <a:pt x="9" y="1"/>
                      <a:pt x="7" y="1"/>
                      <a:pt x="7" y="2"/>
                    </a:cubicBezTo>
                    <a:cubicBezTo>
                      <a:pt x="6" y="1"/>
                      <a:pt x="5" y="3"/>
                      <a:pt x="3" y="2"/>
                    </a:cubicBezTo>
                    <a:cubicBezTo>
                      <a:pt x="3" y="2"/>
                      <a:pt x="1" y="0"/>
                      <a:pt x="1" y="1"/>
                    </a:cubicBezTo>
                    <a:cubicBezTo>
                      <a:pt x="0" y="3"/>
                      <a:pt x="3" y="9"/>
                      <a:pt x="6" y="9"/>
                    </a:cubicBezTo>
                    <a:cubicBezTo>
                      <a:pt x="8" y="8"/>
                      <a:pt x="11" y="6"/>
                      <a:pt x="11" y="4"/>
                    </a:cubicBezTo>
                    <a:cubicBezTo>
                      <a:pt x="12" y="4"/>
                      <a:pt x="13" y="1"/>
                      <a:pt x="11" y="1"/>
                    </a:cubicBezTo>
                    <a:cubicBezTo>
                      <a:pt x="10" y="1"/>
                      <a:pt x="8" y="1"/>
                      <a:pt x="9" y="2"/>
                    </a:cubicBezTo>
                  </a:path>
                </a:pathLst>
              </a:custGeom>
              <a:solidFill>
                <a:srgbClr val="B3B3B3"/>
              </a:solidFill>
              <a:ln w="3175">
                <a:solidFill>
                  <a:schemeClr val="tx1"/>
                </a:solidFill>
                <a:round/>
                <a:headEnd/>
                <a:tailEnd/>
              </a:ln>
            </p:spPr>
            <p:txBody>
              <a:bodyPr/>
              <a:lstStyle/>
              <a:p>
                <a:endParaRPr lang="en-GB" sz="2400" dirty="0"/>
              </a:p>
            </p:txBody>
          </p:sp>
          <p:sp>
            <p:nvSpPr>
              <p:cNvPr id="1523" name="Freeform 3952"/>
              <p:cNvSpPr>
                <a:spLocks/>
              </p:cNvSpPr>
              <p:nvPr/>
            </p:nvSpPr>
            <p:spPr bwMode="auto">
              <a:xfrm>
                <a:off x="4641" y="3309"/>
                <a:ext cx="1" cy="3"/>
              </a:xfrm>
              <a:custGeom>
                <a:avLst/>
                <a:gdLst>
                  <a:gd name="T0" fmla="*/ 0 w 1"/>
                  <a:gd name="T1" fmla="*/ 3 h 2"/>
                  <a:gd name="T2" fmla="*/ 1 w 1"/>
                  <a:gd name="T3" fmla="*/ 0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0" y="1"/>
                      <a:pt x="0" y="1"/>
                      <a:pt x="1" y="0"/>
                    </a:cubicBezTo>
                    <a:cubicBezTo>
                      <a:pt x="0" y="0"/>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1524" name="Freeform 3953"/>
              <p:cNvSpPr>
                <a:spLocks/>
              </p:cNvSpPr>
              <p:nvPr/>
            </p:nvSpPr>
            <p:spPr bwMode="auto">
              <a:xfrm>
                <a:off x="4639" y="3307"/>
                <a:ext cx="7" cy="4"/>
              </a:xfrm>
              <a:custGeom>
                <a:avLst/>
                <a:gdLst>
                  <a:gd name="T0" fmla="*/ 4 w 5"/>
                  <a:gd name="T1" fmla="*/ 4 h 3"/>
                  <a:gd name="T2" fmla="*/ 6 w 5"/>
                  <a:gd name="T3" fmla="*/ 0 h 3"/>
                  <a:gd name="T4" fmla="*/ 1 w 5"/>
                  <a:gd name="T5" fmla="*/ 3 h 3"/>
                  <a:gd name="T6" fmla="*/ 4 w 5"/>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3">
                    <a:moveTo>
                      <a:pt x="3" y="3"/>
                    </a:moveTo>
                    <a:cubicBezTo>
                      <a:pt x="3" y="2"/>
                      <a:pt x="5" y="1"/>
                      <a:pt x="4" y="0"/>
                    </a:cubicBezTo>
                    <a:cubicBezTo>
                      <a:pt x="3" y="0"/>
                      <a:pt x="0" y="1"/>
                      <a:pt x="1" y="2"/>
                    </a:cubicBezTo>
                    <a:cubicBezTo>
                      <a:pt x="1" y="2"/>
                      <a:pt x="2" y="2"/>
                      <a:pt x="3" y="3"/>
                    </a:cubicBezTo>
                  </a:path>
                </a:pathLst>
              </a:custGeom>
              <a:solidFill>
                <a:srgbClr val="B3B3B3"/>
              </a:solidFill>
              <a:ln w="3175">
                <a:solidFill>
                  <a:schemeClr val="tx1"/>
                </a:solidFill>
                <a:round/>
                <a:headEnd/>
                <a:tailEnd/>
              </a:ln>
            </p:spPr>
            <p:txBody>
              <a:bodyPr/>
              <a:lstStyle/>
              <a:p>
                <a:endParaRPr lang="en-GB" sz="2400" dirty="0"/>
              </a:p>
            </p:txBody>
          </p:sp>
          <p:sp>
            <p:nvSpPr>
              <p:cNvPr id="1525" name="Freeform 3954"/>
              <p:cNvSpPr>
                <a:spLocks/>
              </p:cNvSpPr>
              <p:nvPr/>
            </p:nvSpPr>
            <p:spPr bwMode="auto">
              <a:xfrm>
                <a:off x="4526" y="3231"/>
                <a:ext cx="22" cy="11"/>
              </a:xfrm>
              <a:custGeom>
                <a:avLst/>
                <a:gdLst>
                  <a:gd name="T0" fmla="*/ 12 w 17"/>
                  <a:gd name="T1" fmla="*/ 10 h 8"/>
                  <a:gd name="T2" fmla="*/ 14 w 17"/>
                  <a:gd name="T3" fmla="*/ 7 h 8"/>
                  <a:gd name="T4" fmla="*/ 19 w 17"/>
                  <a:gd name="T5" fmla="*/ 6 h 8"/>
                  <a:gd name="T6" fmla="*/ 19 w 17"/>
                  <a:gd name="T7" fmla="*/ 4 h 8"/>
                  <a:gd name="T8" fmla="*/ 19 w 17"/>
                  <a:gd name="T9" fmla="*/ 4 h 8"/>
                  <a:gd name="T10" fmla="*/ 16 w 17"/>
                  <a:gd name="T11" fmla="*/ 4 h 8"/>
                  <a:gd name="T12" fmla="*/ 5 w 17"/>
                  <a:gd name="T13" fmla="*/ 3 h 8"/>
                  <a:gd name="T14" fmla="*/ 1 w 17"/>
                  <a:gd name="T15" fmla="*/ 8 h 8"/>
                  <a:gd name="T16" fmla="*/ 12 w 17"/>
                  <a:gd name="T17" fmla="*/ 1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8">
                    <a:moveTo>
                      <a:pt x="9" y="7"/>
                    </a:moveTo>
                    <a:cubicBezTo>
                      <a:pt x="10" y="6"/>
                      <a:pt x="10" y="6"/>
                      <a:pt x="11" y="5"/>
                    </a:cubicBezTo>
                    <a:cubicBezTo>
                      <a:pt x="13" y="4"/>
                      <a:pt x="13" y="5"/>
                      <a:pt x="15" y="4"/>
                    </a:cubicBezTo>
                    <a:cubicBezTo>
                      <a:pt x="16" y="4"/>
                      <a:pt x="17" y="3"/>
                      <a:pt x="15" y="3"/>
                    </a:cubicBezTo>
                    <a:cubicBezTo>
                      <a:pt x="15" y="3"/>
                      <a:pt x="15" y="3"/>
                      <a:pt x="15" y="3"/>
                    </a:cubicBezTo>
                    <a:cubicBezTo>
                      <a:pt x="14" y="4"/>
                      <a:pt x="13" y="3"/>
                      <a:pt x="12" y="3"/>
                    </a:cubicBezTo>
                    <a:cubicBezTo>
                      <a:pt x="15" y="0"/>
                      <a:pt x="4" y="2"/>
                      <a:pt x="4" y="2"/>
                    </a:cubicBezTo>
                    <a:cubicBezTo>
                      <a:pt x="3" y="3"/>
                      <a:pt x="0" y="4"/>
                      <a:pt x="1" y="6"/>
                    </a:cubicBezTo>
                    <a:cubicBezTo>
                      <a:pt x="3" y="8"/>
                      <a:pt x="7" y="4"/>
                      <a:pt x="9" y="7"/>
                    </a:cubicBezTo>
                  </a:path>
                </a:pathLst>
              </a:custGeom>
              <a:solidFill>
                <a:srgbClr val="B3B3B3"/>
              </a:solidFill>
              <a:ln w="3175">
                <a:solidFill>
                  <a:schemeClr val="tx1"/>
                </a:solidFill>
                <a:round/>
                <a:headEnd/>
                <a:tailEnd/>
              </a:ln>
            </p:spPr>
            <p:txBody>
              <a:bodyPr/>
              <a:lstStyle/>
              <a:p>
                <a:endParaRPr lang="en-GB" sz="2400" dirty="0"/>
              </a:p>
            </p:txBody>
          </p:sp>
          <p:sp>
            <p:nvSpPr>
              <p:cNvPr id="1526" name="Freeform 3955"/>
              <p:cNvSpPr>
                <a:spLocks/>
              </p:cNvSpPr>
              <p:nvPr/>
            </p:nvSpPr>
            <p:spPr bwMode="auto">
              <a:xfrm>
                <a:off x="4583" y="3312"/>
                <a:ext cx="58" cy="50"/>
              </a:xfrm>
              <a:custGeom>
                <a:avLst/>
                <a:gdLst>
                  <a:gd name="T0" fmla="*/ 25 w 44"/>
                  <a:gd name="T1" fmla="*/ 34 h 38"/>
                  <a:gd name="T2" fmla="*/ 24 w 44"/>
                  <a:gd name="T3" fmla="*/ 37 h 38"/>
                  <a:gd name="T4" fmla="*/ 28 w 44"/>
                  <a:gd name="T5" fmla="*/ 34 h 38"/>
                  <a:gd name="T6" fmla="*/ 29 w 44"/>
                  <a:gd name="T7" fmla="*/ 38 h 38"/>
                  <a:gd name="T8" fmla="*/ 26 w 44"/>
                  <a:gd name="T9" fmla="*/ 39 h 38"/>
                  <a:gd name="T10" fmla="*/ 29 w 44"/>
                  <a:gd name="T11" fmla="*/ 39 h 38"/>
                  <a:gd name="T12" fmla="*/ 33 w 44"/>
                  <a:gd name="T13" fmla="*/ 36 h 38"/>
                  <a:gd name="T14" fmla="*/ 33 w 44"/>
                  <a:gd name="T15" fmla="*/ 33 h 38"/>
                  <a:gd name="T16" fmla="*/ 37 w 44"/>
                  <a:gd name="T17" fmla="*/ 29 h 38"/>
                  <a:gd name="T18" fmla="*/ 41 w 44"/>
                  <a:gd name="T19" fmla="*/ 25 h 38"/>
                  <a:gd name="T20" fmla="*/ 44 w 44"/>
                  <a:gd name="T21" fmla="*/ 21 h 38"/>
                  <a:gd name="T22" fmla="*/ 44 w 44"/>
                  <a:gd name="T23" fmla="*/ 26 h 38"/>
                  <a:gd name="T24" fmla="*/ 46 w 44"/>
                  <a:gd name="T25" fmla="*/ 21 h 38"/>
                  <a:gd name="T26" fmla="*/ 50 w 44"/>
                  <a:gd name="T27" fmla="*/ 14 h 38"/>
                  <a:gd name="T28" fmla="*/ 54 w 44"/>
                  <a:gd name="T29" fmla="*/ 3 h 38"/>
                  <a:gd name="T30" fmla="*/ 50 w 44"/>
                  <a:gd name="T31" fmla="*/ 4 h 38"/>
                  <a:gd name="T32" fmla="*/ 45 w 44"/>
                  <a:gd name="T33" fmla="*/ 5 h 38"/>
                  <a:gd name="T34" fmla="*/ 37 w 44"/>
                  <a:gd name="T35" fmla="*/ 8 h 38"/>
                  <a:gd name="T36" fmla="*/ 36 w 44"/>
                  <a:gd name="T37" fmla="*/ 7 h 38"/>
                  <a:gd name="T38" fmla="*/ 25 w 44"/>
                  <a:gd name="T39" fmla="*/ 8 h 38"/>
                  <a:gd name="T40" fmla="*/ 18 w 44"/>
                  <a:gd name="T41" fmla="*/ 3 h 38"/>
                  <a:gd name="T42" fmla="*/ 12 w 44"/>
                  <a:gd name="T43" fmla="*/ 0 h 38"/>
                  <a:gd name="T44" fmla="*/ 7 w 44"/>
                  <a:gd name="T45" fmla="*/ 13 h 38"/>
                  <a:gd name="T46" fmla="*/ 5 w 44"/>
                  <a:gd name="T47" fmla="*/ 25 h 38"/>
                  <a:gd name="T48" fmla="*/ 7 w 44"/>
                  <a:gd name="T49" fmla="*/ 24 h 38"/>
                  <a:gd name="T50" fmla="*/ 5 w 44"/>
                  <a:gd name="T51" fmla="*/ 29 h 38"/>
                  <a:gd name="T52" fmla="*/ 4 w 44"/>
                  <a:gd name="T53" fmla="*/ 25 h 38"/>
                  <a:gd name="T54" fmla="*/ 1 w 44"/>
                  <a:gd name="T55" fmla="*/ 41 h 38"/>
                  <a:gd name="T56" fmla="*/ 5 w 44"/>
                  <a:gd name="T57" fmla="*/ 42 h 38"/>
                  <a:gd name="T58" fmla="*/ 4 w 44"/>
                  <a:gd name="T59" fmla="*/ 42 h 38"/>
                  <a:gd name="T60" fmla="*/ 1 w 44"/>
                  <a:gd name="T61" fmla="*/ 45 h 38"/>
                  <a:gd name="T62" fmla="*/ 9 w 44"/>
                  <a:gd name="T63" fmla="*/ 45 h 38"/>
                  <a:gd name="T64" fmla="*/ 15 w 44"/>
                  <a:gd name="T65" fmla="*/ 43 h 38"/>
                  <a:gd name="T66" fmla="*/ 17 w 44"/>
                  <a:gd name="T67" fmla="*/ 39 h 38"/>
                  <a:gd name="T68" fmla="*/ 18 w 44"/>
                  <a:gd name="T69" fmla="*/ 41 h 38"/>
                  <a:gd name="T70" fmla="*/ 25 w 44"/>
                  <a:gd name="T71" fmla="*/ 34 h 3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4" h="38">
                    <a:moveTo>
                      <a:pt x="19" y="26"/>
                    </a:moveTo>
                    <a:cubicBezTo>
                      <a:pt x="19" y="27"/>
                      <a:pt x="20" y="28"/>
                      <a:pt x="18" y="28"/>
                    </a:cubicBezTo>
                    <a:cubicBezTo>
                      <a:pt x="20" y="29"/>
                      <a:pt x="20" y="27"/>
                      <a:pt x="21" y="26"/>
                    </a:cubicBezTo>
                    <a:cubicBezTo>
                      <a:pt x="23" y="26"/>
                      <a:pt x="24" y="28"/>
                      <a:pt x="22" y="29"/>
                    </a:cubicBezTo>
                    <a:cubicBezTo>
                      <a:pt x="22" y="27"/>
                      <a:pt x="20" y="29"/>
                      <a:pt x="20" y="30"/>
                    </a:cubicBezTo>
                    <a:cubicBezTo>
                      <a:pt x="21" y="31"/>
                      <a:pt x="22" y="31"/>
                      <a:pt x="22" y="30"/>
                    </a:cubicBezTo>
                    <a:cubicBezTo>
                      <a:pt x="22" y="33"/>
                      <a:pt x="25" y="28"/>
                      <a:pt x="25" y="27"/>
                    </a:cubicBezTo>
                    <a:cubicBezTo>
                      <a:pt x="23" y="27"/>
                      <a:pt x="24" y="26"/>
                      <a:pt x="25" y="25"/>
                    </a:cubicBezTo>
                    <a:cubicBezTo>
                      <a:pt x="26" y="24"/>
                      <a:pt x="27" y="23"/>
                      <a:pt x="28" y="22"/>
                    </a:cubicBezTo>
                    <a:cubicBezTo>
                      <a:pt x="29" y="21"/>
                      <a:pt x="30" y="20"/>
                      <a:pt x="31" y="19"/>
                    </a:cubicBezTo>
                    <a:cubicBezTo>
                      <a:pt x="31" y="18"/>
                      <a:pt x="33" y="18"/>
                      <a:pt x="33" y="16"/>
                    </a:cubicBezTo>
                    <a:cubicBezTo>
                      <a:pt x="34" y="17"/>
                      <a:pt x="33" y="19"/>
                      <a:pt x="33" y="20"/>
                    </a:cubicBezTo>
                    <a:cubicBezTo>
                      <a:pt x="34" y="19"/>
                      <a:pt x="34" y="17"/>
                      <a:pt x="35" y="16"/>
                    </a:cubicBezTo>
                    <a:cubicBezTo>
                      <a:pt x="36" y="14"/>
                      <a:pt x="37" y="12"/>
                      <a:pt x="38" y="11"/>
                    </a:cubicBezTo>
                    <a:cubicBezTo>
                      <a:pt x="40" y="8"/>
                      <a:pt x="44" y="4"/>
                      <a:pt x="41" y="2"/>
                    </a:cubicBezTo>
                    <a:cubicBezTo>
                      <a:pt x="40" y="1"/>
                      <a:pt x="39" y="3"/>
                      <a:pt x="38" y="3"/>
                    </a:cubicBezTo>
                    <a:cubicBezTo>
                      <a:pt x="36" y="3"/>
                      <a:pt x="35" y="4"/>
                      <a:pt x="34" y="4"/>
                    </a:cubicBezTo>
                    <a:cubicBezTo>
                      <a:pt x="33" y="5"/>
                      <a:pt x="25" y="4"/>
                      <a:pt x="28" y="6"/>
                    </a:cubicBezTo>
                    <a:cubicBezTo>
                      <a:pt x="26" y="7"/>
                      <a:pt x="26" y="6"/>
                      <a:pt x="27" y="5"/>
                    </a:cubicBezTo>
                    <a:cubicBezTo>
                      <a:pt x="24" y="5"/>
                      <a:pt x="22" y="7"/>
                      <a:pt x="19" y="6"/>
                    </a:cubicBezTo>
                    <a:cubicBezTo>
                      <a:pt x="18" y="5"/>
                      <a:pt x="14" y="3"/>
                      <a:pt x="14" y="2"/>
                    </a:cubicBezTo>
                    <a:cubicBezTo>
                      <a:pt x="13" y="2"/>
                      <a:pt x="10" y="2"/>
                      <a:pt x="9" y="0"/>
                    </a:cubicBezTo>
                    <a:cubicBezTo>
                      <a:pt x="7" y="3"/>
                      <a:pt x="6" y="6"/>
                      <a:pt x="5" y="10"/>
                    </a:cubicBezTo>
                    <a:cubicBezTo>
                      <a:pt x="4" y="12"/>
                      <a:pt x="6" y="17"/>
                      <a:pt x="4" y="19"/>
                    </a:cubicBezTo>
                    <a:cubicBezTo>
                      <a:pt x="4" y="19"/>
                      <a:pt x="4" y="18"/>
                      <a:pt x="5" y="18"/>
                    </a:cubicBezTo>
                    <a:cubicBezTo>
                      <a:pt x="4" y="20"/>
                      <a:pt x="5" y="21"/>
                      <a:pt x="4" y="22"/>
                    </a:cubicBezTo>
                    <a:cubicBezTo>
                      <a:pt x="4" y="21"/>
                      <a:pt x="4" y="20"/>
                      <a:pt x="3" y="19"/>
                    </a:cubicBezTo>
                    <a:cubicBezTo>
                      <a:pt x="0" y="23"/>
                      <a:pt x="2" y="28"/>
                      <a:pt x="1" y="31"/>
                    </a:cubicBezTo>
                    <a:cubicBezTo>
                      <a:pt x="2" y="31"/>
                      <a:pt x="3" y="32"/>
                      <a:pt x="4" y="32"/>
                    </a:cubicBezTo>
                    <a:cubicBezTo>
                      <a:pt x="5" y="33"/>
                      <a:pt x="3" y="33"/>
                      <a:pt x="3" y="32"/>
                    </a:cubicBezTo>
                    <a:cubicBezTo>
                      <a:pt x="2" y="33"/>
                      <a:pt x="2" y="34"/>
                      <a:pt x="1" y="34"/>
                    </a:cubicBezTo>
                    <a:cubicBezTo>
                      <a:pt x="3" y="34"/>
                      <a:pt x="5" y="35"/>
                      <a:pt x="7" y="34"/>
                    </a:cubicBezTo>
                    <a:cubicBezTo>
                      <a:pt x="7" y="38"/>
                      <a:pt x="11" y="34"/>
                      <a:pt x="11" y="33"/>
                    </a:cubicBezTo>
                    <a:cubicBezTo>
                      <a:pt x="13" y="32"/>
                      <a:pt x="13" y="32"/>
                      <a:pt x="13" y="30"/>
                    </a:cubicBezTo>
                    <a:cubicBezTo>
                      <a:pt x="13" y="29"/>
                      <a:pt x="15" y="30"/>
                      <a:pt x="14" y="31"/>
                    </a:cubicBezTo>
                    <a:cubicBezTo>
                      <a:pt x="16" y="32"/>
                      <a:pt x="19" y="27"/>
                      <a:pt x="19" y="26"/>
                    </a:cubicBezTo>
                  </a:path>
                </a:pathLst>
              </a:custGeom>
              <a:solidFill>
                <a:srgbClr val="B3B3B3"/>
              </a:solidFill>
              <a:ln w="3175">
                <a:solidFill>
                  <a:schemeClr val="tx1"/>
                </a:solidFill>
                <a:round/>
                <a:headEnd/>
                <a:tailEnd/>
              </a:ln>
            </p:spPr>
            <p:txBody>
              <a:bodyPr/>
              <a:lstStyle/>
              <a:p>
                <a:endParaRPr lang="en-GB" sz="2400" dirty="0"/>
              </a:p>
            </p:txBody>
          </p:sp>
          <p:sp>
            <p:nvSpPr>
              <p:cNvPr id="1527" name="Freeform 3956"/>
              <p:cNvSpPr>
                <a:spLocks/>
              </p:cNvSpPr>
              <p:nvPr/>
            </p:nvSpPr>
            <p:spPr bwMode="auto">
              <a:xfrm>
                <a:off x="4589" y="3295"/>
                <a:ext cx="7" cy="9"/>
              </a:xfrm>
              <a:custGeom>
                <a:avLst/>
                <a:gdLst>
                  <a:gd name="T0" fmla="*/ 1 w 5"/>
                  <a:gd name="T1" fmla="*/ 8 h 7"/>
                  <a:gd name="T2" fmla="*/ 0 w 5"/>
                  <a:gd name="T3" fmla="*/ 9 h 7"/>
                  <a:gd name="T4" fmla="*/ 7 w 5"/>
                  <a:gd name="T5" fmla="*/ 3 h 7"/>
                  <a:gd name="T6" fmla="*/ 4 w 5"/>
                  <a:gd name="T7" fmla="*/ 3 h 7"/>
                  <a:gd name="T8" fmla="*/ 1 w 5"/>
                  <a:gd name="T9" fmla="*/ 8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7">
                    <a:moveTo>
                      <a:pt x="1" y="6"/>
                    </a:moveTo>
                    <a:cubicBezTo>
                      <a:pt x="0" y="6"/>
                      <a:pt x="0" y="7"/>
                      <a:pt x="0" y="7"/>
                    </a:cubicBezTo>
                    <a:cubicBezTo>
                      <a:pt x="2" y="7"/>
                      <a:pt x="5" y="4"/>
                      <a:pt x="5" y="2"/>
                    </a:cubicBezTo>
                    <a:cubicBezTo>
                      <a:pt x="5" y="0"/>
                      <a:pt x="3" y="2"/>
                      <a:pt x="3" y="2"/>
                    </a:cubicBezTo>
                    <a:cubicBezTo>
                      <a:pt x="2" y="3"/>
                      <a:pt x="1" y="4"/>
                      <a:pt x="1" y="6"/>
                    </a:cubicBezTo>
                  </a:path>
                </a:pathLst>
              </a:custGeom>
              <a:solidFill>
                <a:srgbClr val="B3B3B3"/>
              </a:solidFill>
              <a:ln w="3175">
                <a:solidFill>
                  <a:schemeClr val="tx1"/>
                </a:solidFill>
                <a:round/>
                <a:headEnd/>
                <a:tailEnd/>
              </a:ln>
            </p:spPr>
            <p:txBody>
              <a:bodyPr/>
              <a:lstStyle/>
              <a:p>
                <a:endParaRPr lang="en-GB" sz="2400" dirty="0"/>
              </a:p>
            </p:txBody>
          </p:sp>
          <p:sp>
            <p:nvSpPr>
              <p:cNvPr id="1528" name="Freeform 3957"/>
              <p:cNvSpPr>
                <a:spLocks/>
              </p:cNvSpPr>
              <p:nvPr/>
            </p:nvSpPr>
            <p:spPr bwMode="auto">
              <a:xfrm>
                <a:off x="4641" y="3299"/>
                <a:ext cx="6" cy="8"/>
              </a:xfrm>
              <a:custGeom>
                <a:avLst/>
                <a:gdLst>
                  <a:gd name="T0" fmla="*/ 1 w 5"/>
                  <a:gd name="T1" fmla="*/ 4 h 6"/>
                  <a:gd name="T2" fmla="*/ 1 w 5"/>
                  <a:gd name="T3" fmla="*/ 8 h 6"/>
                  <a:gd name="T4" fmla="*/ 6 w 5"/>
                  <a:gd name="T5" fmla="*/ 3 h 6"/>
                  <a:gd name="T6" fmla="*/ 4 w 5"/>
                  <a:gd name="T7" fmla="*/ 0 h 6"/>
                  <a:gd name="T8" fmla="*/ 1 w 5"/>
                  <a:gd name="T9" fmla="*/ 4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6">
                    <a:moveTo>
                      <a:pt x="1" y="3"/>
                    </a:moveTo>
                    <a:cubicBezTo>
                      <a:pt x="1" y="3"/>
                      <a:pt x="0" y="6"/>
                      <a:pt x="1" y="6"/>
                    </a:cubicBezTo>
                    <a:cubicBezTo>
                      <a:pt x="4" y="6"/>
                      <a:pt x="4" y="3"/>
                      <a:pt x="5" y="2"/>
                    </a:cubicBezTo>
                    <a:cubicBezTo>
                      <a:pt x="4" y="2"/>
                      <a:pt x="4" y="0"/>
                      <a:pt x="3" y="0"/>
                    </a:cubicBezTo>
                    <a:cubicBezTo>
                      <a:pt x="2" y="0"/>
                      <a:pt x="1" y="1"/>
                      <a:pt x="1" y="3"/>
                    </a:cubicBezTo>
                  </a:path>
                </a:pathLst>
              </a:custGeom>
              <a:solidFill>
                <a:srgbClr val="B3B3B3"/>
              </a:solidFill>
              <a:ln w="3175">
                <a:solidFill>
                  <a:schemeClr val="tx1"/>
                </a:solidFill>
                <a:round/>
                <a:headEnd/>
                <a:tailEnd/>
              </a:ln>
            </p:spPr>
            <p:txBody>
              <a:bodyPr/>
              <a:lstStyle/>
              <a:p>
                <a:endParaRPr lang="en-GB" sz="2400" dirty="0"/>
              </a:p>
            </p:txBody>
          </p:sp>
          <p:sp>
            <p:nvSpPr>
              <p:cNvPr id="1529" name="Freeform 3958"/>
              <p:cNvSpPr>
                <a:spLocks/>
              </p:cNvSpPr>
              <p:nvPr/>
            </p:nvSpPr>
            <p:spPr bwMode="auto">
              <a:xfrm>
                <a:off x="4251" y="2838"/>
                <a:ext cx="558" cy="450"/>
              </a:xfrm>
              <a:custGeom>
                <a:avLst/>
                <a:gdLst>
                  <a:gd name="T0" fmla="*/ 22 w 423"/>
                  <a:gd name="T1" fmla="*/ 325 h 341"/>
                  <a:gd name="T2" fmla="*/ 17 w 423"/>
                  <a:gd name="T3" fmla="*/ 253 h 341"/>
                  <a:gd name="T4" fmla="*/ 17 w 423"/>
                  <a:gd name="T5" fmla="*/ 252 h 341"/>
                  <a:gd name="T6" fmla="*/ 26 w 423"/>
                  <a:gd name="T7" fmla="*/ 248 h 341"/>
                  <a:gd name="T8" fmla="*/ 30 w 423"/>
                  <a:gd name="T9" fmla="*/ 190 h 341"/>
                  <a:gd name="T10" fmla="*/ 66 w 423"/>
                  <a:gd name="T11" fmla="*/ 165 h 341"/>
                  <a:gd name="T12" fmla="*/ 107 w 423"/>
                  <a:gd name="T13" fmla="*/ 152 h 341"/>
                  <a:gd name="T14" fmla="*/ 161 w 423"/>
                  <a:gd name="T15" fmla="*/ 115 h 341"/>
                  <a:gd name="T16" fmla="*/ 181 w 423"/>
                  <a:gd name="T17" fmla="*/ 100 h 341"/>
                  <a:gd name="T18" fmla="*/ 185 w 423"/>
                  <a:gd name="T19" fmla="*/ 88 h 341"/>
                  <a:gd name="T20" fmla="*/ 195 w 423"/>
                  <a:gd name="T21" fmla="*/ 86 h 341"/>
                  <a:gd name="T22" fmla="*/ 204 w 423"/>
                  <a:gd name="T23" fmla="*/ 77 h 341"/>
                  <a:gd name="T24" fmla="*/ 210 w 423"/>
                  <a:gd name="T25" fmla="*/ 66 h 341"/>
                  <a:gd name="T26" fmla="*/ 222 w 423"/>
                  <a:gd name="T27" fmla="*/ 57 h 341"/>
                  <a:gd name="T28" fmla="*/ 228 w 423"/>
                  <a:gd name="T29" fmla="*/ 55 h 341"/>
                  <a:gd name="T30" fmla="*/ 248 w 423"/>
                  <a:gd name="T31" fmla="*/ 70 h 341"/>
                  <a:gd name="T32" fmla="*/ 264 w 423"/>
                  <a:gd name="T33" fmla="*/ 66 h 341"/>
                  <a:gd name="T34" fmla="*/ 269 w 423"/>
                  <a:gd name="T35" fmla="*/ 54 h 341"/>
                  <a:gd name="T36" fmla="*/ 285 w 423"/>
                  <a:gd name="T37" fmla="*/ 32 h 341"/>
                  <a:gd name="T38" fmla="*/ 314 w 423"/>
                  <a:gd name="T39" fmla="*/ 25 h 341"/>
                  <a:gd name="T40" fmla="*/ 311 w 423"/>
                  <a:gd name="T41" fmla="*/ 7 h 341"/>
                  <a:gd name="T42" fmla="*/ 338 w 423"/>
                  <a:gd name="T43" fmla="*/ 22 h 341"/>
                  <a:gd name="T44" fmla="*/ 360 w 423"/>
                  <a:gd name="T45" fmla="*/ 22 h 341"/>
                  <a:gd name="T46" fmla="*/ 373 w 423"/>
                  <a:gd name="T47" fmla="*/ 25 h 341"/>
                  <a:gd name="T48" fmla="*/ 367 w 423"/>
                  <a:gd name="T49" fmla="*/ 38 h 341"/>
                  <a:gd name="T50" fmla="*/ 350 w 423"/>
                  <a:gd name="T51" fmla="*/ 66 h 341"/>
                  <a:gd name="T52" fmla="*/ 394 w 423"/>
                  <a:gd name="T53" fmla="*/ 99 h 341"/>
                  <a:gd name="T54" fmla="*/ 435 w 423"/>
                  <a:gd name="T55" fmla="*/ 65 h 341"/>
                  <a:gd name="T56" fmla="*/ 442 w 423"/>
                  <a:gd name="T57" fmla="*/ 29 h 341"/>
                  <a:gd name="T58" fmla="*/ 452 w 423"/>
                  <a:gd name="T59" fmla="*/ 4 h 341"/>
                  <a:gd name="T60" fmla="*/ 459 w 423"/>
                  <a:gd name="T61" fmla="*/ 17 h 341"/>
                  <a:gd name="T62" fmla="*/ 472 w 423"/>
                  <a:gd name="T63" fmla="*/ 57 h 341"/>
                  <a:gd name="T64" fmla="*/ 487 w 423"/>
                  <a:gd name="T65" fmla="*/ 99 h 341"/>
                  <a:gd name="T66" fmla="*/ 489 w 423"/>
                  <a:gd name="T67" fmla="*/ 131 h 341"/>
                  <a:gd name="T68" fmla="*/ 514 w 423"/>
                  <a:gd name="T69" fmla="*/ 150 h 341"/>
                  <a:gd name="T70" fmla="*/ 524 w 423"/>
                  <a:gd name="T71" fmla="*/ 172 h 341"/>
                  <a:gd name="T72" fmla="*/ 537 w 423"/>
                  <a:gd name="T73" fmla="*/ 186 h 341"/>
                  <a:gd name="T74" fmla="*/ 549 w 423"/>
                  <a:gd name="T75" fmla="*/ 220 h 341"/>
                  <a:gd name="T76" fmla="*/ 554 w 423"/>
                  <a:gd name="T77" fmla="*/ 245 h 341"/>
                  <a:gd name="T78" fmla="*/ 542 w 423"/>
                  <a:gd name="T79" fmla="*/ 294 h 341"/>
                  <a:gd name="T80" fmla="*/ 503 w 423"/>
                  <a:gd name="T81" fmla="*/ 348 h 341"/>
                  <a:gd name="T82" fmla="*/ 481 w 423"/>
                  <a:gd name="T83" fmla="*/ 370 h 341"/>
                  <a:gd name="T84" fmla="*/ 462 w 423"/>
                  <a:gd name="T85" fmla="*/ 391 h 341"/>
                  <a:gd name="T86" fmla="*/ 427 w 423"/>
                  <a:gd name="T87" fmla="*/ 429 h 341"/>
                  <a:gd name="T88" fmla="*/ 377 w 423"/>
                  <a:gd name="T89" fmla="*/ 446 h 341"/>
                  <a:gd name="T90" fmla="*/ 368 w 423"/>
                  <a:gd name="T91" fmla="*/ 435 h 341"/>
                  <a:gd name="T92" fmla="*/ 340 w 423"/>
                  <a:gd name="T93" fmla="*/ 443 h 341"/>
                  <a:gd name="T94" fmla="*/ 307 w 423"/>
                  <a:gd name="T95" fmla="*/ 421 h 341"/>
                  <a:gd name="T96" fmla="*/ 314 w 423"/>
                  <a:gd name="T97" fmla="*/ 393 h 341"/>
                  <a:gd name="T98" fmla="*/ 307 w 423"/>
                  <a:gd name="T99" fmla="*/ 371 h 341"/>
                  <a:gd name="T100" fmla="*/ 294 w 423"/>
                  <a:gd name="T101" fmla="*/ 383 h 341"/>
                  <a:gd name="T102" fmla="*/ 313 w 423"/>
                  <a:gd name="T103" fmla="*/ 351 h 341"/>
                  <a:gd name="T104" fmla="*/ 278 w 423"/>
                  <a:gd name="T105" fmla="*/ 377 h 341"/>
                  <a:gd name="T106" fmla="*/ 269 w 423"/>
                  <a:gd name="T107" fmla="*/ 377 h 341"/>
                  <a:gd name="T108" fmla="*/ 263 w 423"/>
                  <a:gd name="T109" fmla="*/ 351 h 341"/>
                  <a:gd name="T110" fmla="*/ 249 w 423"/>
                  <a:gd name="T111" fmla="*/ 337 h 341"/>
                  <a:gd name="T112" fmla="*/ 164 w 423"/>
                  <a:gd name="T113" fmla="*/ 342 h 341"/>
                  <a:gd name="T114" fmla="*/ 100 w 423"/>
                  <a:gd name="T115" fmla="*/ 368 h 341"/>
                  <a:gd name="T116" fmla="*/ 53 w 423"/>
                  <a:gd name="T117" fmla="*/ 376 h 341"/>
                  <a:gd name="T118" fmla="*/ 17 w 423"/>
                  <a:gd name="T119" fmla="*/ 384 h 34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23" h="341">
                    <a:moveTo>
                      <a:pt x="6" y="276"/>
                    </a:moveTo>
                    <a:cubicBezTo>
                      <a:pt x="9" y="276"/>
                      <a:pt x="11" y="273"/>
                      <a:pt x="12" y="270"/>
                    </a:cubicBezTo>
                    <a:cubicBezTo>
                      <a:pt x="14" y="268"/>
                      <a:pt x="12" y="264"/>
                      <a:pt x="15" y="262"/>
                    </a:cubicBezTo>
                    <a:cubicBezTo>
                      <a:pt x="14" y="263"/>
                      <a:pt x="14" y="264"/>
                      <a:pt x="14" y="264"/>
                    </a:cubicBezTo>
                    <a:cubicBezTo>
                      <a:pt x="14" y="264"/>
                      <a:pt x="15" y="263"/>
                      <a:pt x="15" y="263"/>
                    </a:cubicBezTo>
                    <a:cubicBezTo>
                      <a:pt x="15" y="261"/>
                      <a:pt x="16" y="259"/>
                      <a:pt x="17" y="257"/>
                    </a:cubicBezTo>
                    <a:cubicBezTo>
                      <a:pt x="19" y="253"/>
                      <a:pt x="18" y="250"/>
                      <a:pt x="17" y="246"/>
                    </a:cubicBezTo>
                    <a:cubicBezTo>
                      <a:pt x="17" y="242"/>
                      <a:pt x="15" y="238"/>
                      <a:pt x="16" y="234"/>
                    </a:cubicBezTo>
                    <a:cubicBezTo>
                      <a:pt x="17" y="231"/>
                      <a:pt x="19" y="226"/>
                      <a:pt x="18" y="222"/>
                    </a:cubicBezTo>
                    <a:cubicBezTo>
                      <a:pt x="18" y="220"/>
                      <a:pt x="17" y="219"/>
                      <a:pt x="17" y="217"/>
                    </a:cubicBezTo>
                    <a:cubicBezTo>
                      <a:pt x="17" y="216"/>
                      <a:pt x="17" y="214"/>
                      <a:pt x="17" y="213"/>
                    </a:cubicBezTo>
                    <a:cubicBezTo>
                      <a:pt x="16" y="211"/>
                      <a:pt x="15" y="210"/>
                      <a:pt x="15" y="208"/>
                    </a:cubicBezTo>
                    <a:cubicBezTo>
                      <a:pt x="15" y="206"/>
                      <a:pt x="15" y="205"/>
                      <a:pt x="16" y="203"/>
                    </a:cubicBezTo>
                    <a:cubicBezTo>
                      <a:pt x="16" y="199"/>
                      <a:pt x="14" y="195"/>
                      <a:pt x="13" y="192"/>
                    </a:cubicBezTo>
                    <a:cubicBezTo>
                      <a:pt x="12" y="191"/>
                      <a:pt x="11" y="189"/>
                      <a:pt x="10" y="188"/>
                    </a:cubicBezTo>
                    <a:cubicBezTo>
                      <a:pt x="10" y="186"/>
                      <a:pt x="11" y="186"/>
                      <a:pt x="11" y="184"/>
                    </a:cubicBezTo>
                    <a:cubicBezTo>
                      <a:pt x="11" y="185"/>
                      <a:pt x="11" y="186"/>
                      <a:pt x="11" y="187"/>
                    </a:cubicBezTo>
                    <a:cubicBezTo>
                      <a:pt x="12" y="187"/>
                      <a:pt x="12" y="185"/>
                      <a:pt x="12" y="184"/>
                    </a:cubicBezTo>
                    <a:cubicBezTo>
                      <a:pt x="12" y="186"/>
                      <a:pt x="13" y="187"/>
                      <a:pt x="12" y="188"/>
                    </a:cubicBezTo>
                    <a:cubicBezTo>
                      <a:pt x="13" y="186"/>
                      <a:pt x="13" y="190"/>
                      <a:pt x="13" y="190"/>
                    </a:cubicBezTo>
                    <a:cubicBezTo>
                      <a:pt x="14" y="188"/>
                      <a:pt x="13" y="191"/>
                      <a:pt x="13" y="191"/>
                    </a:cubicBezTo>
                    <a:cubicBezTo>
                      <a:pt x="16" y="190"/>
                      <a:pt x="17" y="189"/>
                      <a:pt x="15" y="186"/>
                    </a:cubicBezTo>
                    <a:cubicBezTo>
                      <a:pt x="14" y="184"/>
                      <a:pt x="13" y="180"/>
                      <a:pt x="14" y="178"/>
                    </a:cubicBezTo>
                    <a:cubicBezTo>
                      <a:pt x="15" y="179"/>
                      <a:pt x="16" y="181"/>
                      <a:pt x="16" y="182"/>
                    </a:cubicBezTo>
                    <a:cubicBezTo>
                      <a:pt x="17" y="183"/>
                      <a:pt x="15" y="184"/>
                      <a:pt x="15" y="186"/>
                    </a:cubicBezTo>
                    <a:cubicBezTo>
                      <a:pt x="17" y="186"/>
                      <a:pt x="17" y="185"/>
                      <a:pt x="17" y="184"/>
                    </a:cubicBezTo>
                    <a:cubicBezTo>
                      <a:pt x="18" y="185"/>
                      <a:pt x="17" y="187"/>
                      <a:pt x="18" y="189"/>
                    </a:cubicBezTo>
                    <a:cubicBezTo>
                      <a:pt x="18" y="189"/>
                      <a:pt x="20" y="188"/>
                      <a:pt x="20" y="188"/>
                    </a:cubicBezTo>
                    <a:cubicBezTo>
                      <a:pt x="21" y="185"/>
                      <a:pt x="22" y="183"/>
                      <a:pt x="21" y="180"/>
                    </a:cubicBezTo>
                    <a:cubicBezTo>
                      <a:pt x="20" y="178"/>
                      <a:pt x="20" y="175"/>
                      <a:pt x="18" y="173"/>
                    </a:cubicBezTo>
                    <a:cubicBezTo>
                      <a:pt x="18" y="172"/>
                      <a:pt x="18" y="172"/>
                      <a:pt x="18" y="171"/>
                    </a:cubicBezTo>
                    <a:cubicBezTo>
                      <a:pt x="18" y="169"/>
                      <a:pt x="17" y="167"/>
                      <a:pt x="17" y="165"/>
                    </a:cubicBezTo>
                    <a:cubicBezTo>
                      <a:pt x="16" y="162"/>
                      <a:pt x="18" y="159"/>
                      <a:pt x="20" y="156"/>
                    </a:cubicBezTo>
                    <a:cubicBezTo>
                      <a:pt x="22" y="154"/>
                      <a:pt x="23" y="152"/>
                      <a:pt x="24" y="148"/>
                    </a:cubicBezTo>
                    <a:cubicBezTo>
                      <a:pt x="24" y="147"/>
                      <a:pt x="23" y="145"/>
                      <a:pt x="23" y="144"/>
                    </a:cubicBezTo>
                    <a:cubicBezTo>
                      <a:pt x="23" y="142"/>
                      <a:pt x="24" y="141"/>
                      <a:pt x="25" y="140"/>
                    </a:cubicBezTo>
                    <a:cubicBezTo>
                      <a:pt x="26" y="138"/>
                      <a:pt x="27" y="134"/>
                      <a:pt x="29" y="133"/>
                    </a:cubicBezTo>
                    <a:cubicBezTo>
                      <a:pt x="29" y="135"/>
                      <a:pt x="29" y="136"/>
                      <a:pt x="28" y="137"/>
                    </a:cubicBezTo>
                    <a:cubicBezTo>
                      <a:pt x="28" y="138"/>
                      <a:pt x="28" y="140"/>
                      <a:pt x="28" y="142"/>
                    </a:cubicBezTo>
                    <a:cubicBezTo>
                      <a:pt x="31" y="141"/>
                      <a:pt x="31" y="139"/>
                      <a:pt x="33" y="136"/>
                    </a:cubicBezTo>
                    <a:cubicBezTo>
                      <a:pt x="34" y="134"/>
                      <a:pt x="37" y="132"/>
                      <a:pt x="40" y="131"/>
                    </a:cubicBezTo>
                    <a:cubicBezTo>
                      <a:pt x="44" y="130"/>
                      <a:pt x="47" y="127"/>
                      <a:pt x="50" y="125"/>
                    </a:cubicBezTo>
                    <a:cubicBezTo>
                      <a:pt x="51" y="124"/>
                      <a:pt x="52" y="122"/>
                      <a:pt x="53" y="122"/>
                    </a:cubicBezTo>
                    <a:cubicBezTo>
                      <a:pt x="56" y="122"/>
                      <a:pt x="58" y="121"/>
                      <a:pt x="59" y="119"/>
                    </a:cubicBezTo>
                    <a:cubicBezTo>
                      <a:pt x="59" y="122"/>
                      <a:pt x="62" y="119"/>
                      <a:pt x="63" y="119"/>
                    </a:cubicBezTo>
                    <a:cubicBezTo>
                      <a:pt x="64" y="119"/>
                      <a:pt x="64" y="120"/>
                      <a:pt x="66" y="120"/>
                    </a:cubicBezTo>
                    <a:cubicBezTo>
                      <a:pt x="67" y="120"/>
                      <a:pt x="68" y="120"/>
                      <a:pt x="70" y="119"/>
                    </a:cubicBezTo>
                    <a:cubicBezTo>
                      <a:pt x="73" y="118"/>
                      <a:pt x="74" y="116"/>
                      <a:pt x="77" y="116"/>
                    </a:cubicBezTo>
                    <a:cubicBezTo>
                      <a:pt x="79" y="116"/>
                      <a:pt x="80" y="116"/>
                      <a:pt x="81" y="115"/>
                    </a:cubicBezTo>
                    <a:cubicBezTo>
                      <a:pt x="83" y="114"/>
                      <a:pt x="83" y="112"/>
                      <a:pt x="85" y="112"/>
                    </a:cubicBezTo>
                    <a:cubicBezTo>
                      <a:pt x="88" y="112"/>
                      <a:pt x="90" y="112"/>
                      <a:pt x="93" y="111"/>
                    </a:cubicBezTo>
                    <a:cubicBezTo>
                      <a:pt x="97" y="110"/>
                      <a:pt x="100" y="110"/>
                      <a:pt x="103" y="108"/>
                    </a:cubicBezTo>
                    <a:cubicBezTo>
                      <a:pt x="106" y="106"/>
                      <a:pt x="115" y="101"/>
                      <a:pt x="113" y="96"/>
                    </a:cubicBezTo>
                    <a:cubicBezTo>
                      <a:pt x="115" y="96"/>
                      <a:pt x="115" y="96"/>
                      <a:pt x="115" y="95"/>
                    </a:cubicBezTo>
                    <a:cubicBezTo>
                      <a:pt x="116" y="94"/>
                      <a:pt x="117" y="93"/>
                      <a:pt x="118" y="92"/>
                    </a:cubicBezTo>
                    <a:cubicBezTo>
                      <a:pt x="120" y="91"/>
                      <a:pt x="123" y="90"/>
                      <a:pt x="122" y="87"/>
                    </a:cubicBezTo>
                    <a:cubicBezTo>
                      <a:pt x="120" y="86"/>
                      <a:pt x="121" y="81"/>
                      <a:pt x="122" y="79"/>
                    </a:cubicBezTo>
                    <a:cubicBezTo>
                      <a:pt x="123" y="78"/>
                      <a:pt x="125" y="74"/>
                      <a:pt x="127" y="75"/>
                    </a:cubicBezTo>
                    <a:cubicBezTo>
                      <a:pt x="126" y="74"/>
                      <a:pt x="127" y="74"/>
                      <a:pt x="129" y="73"/>
                    </a:cubicBezTo>
                    <a:cubicBezTo>
                      <a:pt x="130" y="72"/>
                      <a:pt x="130" y="70"/>
                      <a:pt x="132" y="69"/>
                    </a:cubicBezTo>
                    <a:cubicBezTo>
                      <a:pt x="133" y="70"/>
                      <a:pt x="130" y="72"/>
                      <a:pt x="133" y="72"/>
                    </a:cubicBezTo>
                    <a:cubicBezTo>
                      <a:pt x="131" y="75"/>
                      <a:pt x="136" y="80"/>
                      <a:pt x="136" y="83"/>
                    </a:cubicBezTo>
                    <a:cubicBezTo>
                      <a:pt x="138" y="81"/>
                      <a:pt x="136" y="78"/>
                      <a:pt x="137" y="76"/>
                    </a:cubicBezTo>
                    <a:cubicBezTo>
                      <a:pt x="139" y="76"/>
                      <a:pt x="139" y="77"/>
                      <a:pt x="140" y="78"/>
                    </a:cubicBezTo>
                    <a:cubicBezTo>
                      <a:pt x="140" y="77"/>
                      <a:pt x="139" y="75"/>
                      <a:pt x="141" y="74"/>
                    </a:cubicBezTo>
                    <a:cubicBezTo>
                      <a:pt x="140" y="75"/>
                      <a:pt x="137" y="72"/>
                      <a:pt x="138" y="71"/>
                    </a:cubicBezTo>
                    <a:cubicBezTo>
                      <a:pt x="137" y="71"/>
                      <a:pt x="137" y="70"/>
                      <a:pt x="137" y="69"/>
                    </a:cubicBezTo>
                    <a:cubicBezTo>
                      <a:pt x="138" y="71"/>
                      <a:pt x="138" y="69"/>
                      <a:pt x="139" y="69"/>
                    </a:cubicBezTo>
                    <a:cubicBezTo>
                      <a:pt x="140" y="69"/>
                      <a:pt x="139" y="67"/>
                      <a:pt x="138" y="66"/>
                    </a:cubicBezTo>
                    <a:cubicBezTo>
                      <a:pt x="140" y="65"/>
                      <a:pt x="142" y="66"/>
                      <a:pt x="140" y="67"/>
                    </a:cubicBezTo>
                    <a:cubicBezTo>
                      <a:pt x="141" y="67"/>
                      <a:pt x="141" y="68"/>
                      <a:pt x="141" y="69"/>
                    </a:cubicBezTo>
                    <a:cubicBezTo>
                      <a:pt x="142" y="68"/>
                      <a:pt x="142" y="67"/>
                      <a:pt x="143" y="67"/>
                    </a:cubicBezTo>
                    <a:cubicBezTo>
                      <a:pt x="144" y="67"/>
                      <a:pt x="144" y="68"/>
                      <a:pt x="145" y="68"/>
                    </a:cubicBezTo>
                    <a:cubicBezTo>
                      <a:pt x="146" y="69"/>
                      <a:pt x="147" y="68"/>
                      <a:pt x="148" y="68"/>
                    </a:cubicBezTo>
                    <a:cubicBezTo>
                      <a:pt x="149" y="69"/>
                      <a:pt x="150" y="68"/>
                      <a:pt x="151" y="69"/>
                    </a:cubicBezTo>
                    <a:cubicBezTo>
                      <a:pt x="150" y="68"/>
                      <a:pt x="149" y="68"/>
                      <a:pt x="148" y="68"/>
                    </a:cubicBezTo>
                    <a:cubicBezTo>
                      <a:pt x="146" y="67"/>
                      <a:pt x="148" y="66"/>
                      <a:pt x="148" y="65"/>
                    </a:cubicBezTo>
                    <a:cubicBezTo>
                      <a:pt x="148" y="66"/>
                      <a:pt x="148" y="66"/>
                      <a:pt x="148" y="66"/>
                    </a:cubicBezTo>
                    <a:cubicBezTo>
                      <a:pt x="150" y="65"/>
                      <a:pt x="149" y="63"/>
                      <a:pt x="151" y="62"/>
                    </a:cubicBezTo>
                    <a:cubicBezTo>
                      <a:pt x="150" y="62"/>
                      <a:pt x="149" y="62"/>
                      <a:pt x="149" y="63"/>
                    </a:cubicBezTo>
                    <a:cubicBezTo>
                      <a:pt x="148" y="62"/>
                      <a:pt x="147" y="59"/>
                      <a:pt x="149" y="58"/>
                    </a:cubicBezTo>
                    <a:cubicBezTo>
                      <a:pt x="150" y="57"/>
                      <a:pt x="153" y="57"/>
                      <a:pt x="152" y="55"/>
                    </a:cubicBezTo>
                    <a:cubicBezTo>
                      <a:pt x="153" y="55"/>
                      <a:pt x="153" y="56"/>
                      <a:pt x="154" y="57"/>
                    </a:cubicBezTo>
                    <a:cubicBezTo>
                      <a:pt x="155" y="57"/>
                      <a:pt x="155" y="57"/>
                      <a:pt x="155" y="58"/>
                    </a:cubicBezTo>
                    <a:cubicBezTo>
                      <a:pt x="156" y="58"/>
                      <a:pt x="156" y="58"/>
                      <a:pt x="157" y="58"/>
                    </a:cubicBezTo>
                    <a:cubicBezTo>
                      <a:pt x="155" y="57"/>
                      <a:pt x="156" y="55"/>
                      <a:pt x="154" y="55"/>
                    </a:cubicBezTo>
                    <a:cubicBezTo>
                      <a:pt x="154" y="55"/>
                      <a:pt x="155" y="54"/>
                      <a:pt x="156" y="54"/>
                    </a:cubicBezTo>
                    <a:cubicBezTo>
                      <a:pt x="155" y="54"/>
                      <a:pt x="154" y="54"/>
                      <a:pt x="154" y="55"/>
                    </a:cubicBezTo>
                    <a:cubicBezTo>
                      <a:pt x="154" y="54"/>
                      <a:pt x="157" y="51"/>
                      <a:pt x="157" y="53"/>
                    </a:cubicBezTo>
                    <a:cubicBezTo>
                      <a:pt x="157" y="51"/>
                      <a:pt x="158" y="54"/>
                      <a:pt x="160" y="54"/>
                    </a:cubicBezTo>
                    <a:cubicBezTo>
                      <a:pt x="159" y="53"/>
                      <a:pt x="158" y="52"/>
                      <a:pt x="159" y="50"/>
                    </a:cubicBezTo>
                    <a:cubicBezTo>
                      <a:pt x="156" y="50"/>
                      <a:pt x="159" y="48"/>
                      <a:pt x="160" y="47"/>
                    </a:cubicBezTo>
                    <a:cubicBezTo>
                      <a:pt x="161" y="48"/>
                      <a:pt x="161" y="46"/>
                      <a:pt x="162" y="46"/>
                    </a:cubicBezTo>
                    <a:cubicBezTo>
                      <a:pt x="163" y="45"/>
                      <a:pt x="163" y="44"/>
                      <a:pt x="163" y="43"/>
                    </a:cubicBezTo>
                    <a:cubicBezTo>
                      <a:pt x="164" y="43"/>
                      <a:pt x="164" y="46"/>
                      <a:pt x="163" y="47"/>
                    </a:cubicBezTo>
                    <a:cubicBezTo>
                      <a:pt x="165" y="45"/>
                      <a:pt x="164" y="45"/>
                      <a:pt x="166" y="47"/>
                    </a:cubicBezTo>
                    <a:cubicBezTo>
                      <a:pt x="166" y="46"/>
                      <a:pt x="167" y="46"/>
                      <a:pt x="167" y="45"/>
                    </a:cubicBezTo>
                    <a:cubicBezTo>
                      <a:pt x="167" y="45"/>
                      <a:pt x="167" y="43"/>
                      <a:pt x="168" y="43"/>
                    </a:cubicBezTo>
                    <a:cubicBezTo>
                      <a:pt x="168" y="42"/>
                      <a:pt x="170" y="42"/>
                      <a:pt x="169" y="41"/>
                    </a:cubicBezTo>
                    <a:cubicBezTo>
                      <a:pt x="168" y="41"/>
                      <a:pt x="168" y="41"/>
                      <a:pt x="168" y="41"/>
                    </a:cubicBezTo>
                    <a:cubicBezTo>
                      <a:pt x="167" y="41"/>
                      <a:pt x="166" y="39"/>
                      <a:pt x="168" y="40"/>
                    </a:cubicBezTo>
                    <a:cubicBezTo>
                      <a:pt x="168" y="39"/>
                      <a:pt x="170" y="38"/>
                      <a:pt x="169" y="40"/>
                    </a:cubicBezTo>
                    <a:cubicBezTo>
                      <a:pt x="171" y="38"/>
                      <a:pt x="168" y="43"/>
                      <a:pt x="171" y="42"/>
                    </a:cubicBezTo>
                    <a:cubicBezTo>
                      <a:pt x="170" y="41"/>
                      <a:pt x="171" y="40"/>
                      <a:pt x="173" y="40"/>
                    </a:cubicBezTo>
                    <a:cubicBezTo>
                      <a:pt x="172" y="41"/>
                      <a:pt x="173" y="41"/>
                      <a:pt x="173" y="42"/>
                    </a:cubicBezTo>
                    <a:cubicBezTo>
                      <a:pt x="174" y="41"/>
                      <a:pt x="176" y="41"/>
                      <a:pt x="177" y="39"/>
                    </a:cubicBezTo>
                    <a:cubicBezTo>
                      <a:pt x="177" y="38"/>
                      <a:pt x="175" y="38"/>
                      <a:pt x="177" y="37"/>
                    </a:cubicBezTo>
                    <a:cubicBezTo>
                      <a:pt x="179" y="36"/>
                      <a:pt x="179" y="39"/>
                      <a:pt x="181" y="39"/>
                    </a:cubicBezTo>
                    <a:cubicBezTo>
                      <a:pt x="182" y="39"/>
                      <a:pt x="183" y="40"/>
                      <a:pt x="184" y="41"/>
                    </a:cubicBezTo>
                    <a:cubicBezTo>
                      <a:pt x="185" y="43"/>
                      <a:pt x="186" y="44"/>
                      <a:pt x="187" y="46"/>
                    </a:cubicBezTo>
                    <a:cubicBezTo>
                      <a:pt x="188" y="47"/>
                      <a:pt x="189" y="48"/>
                      <a:pt x="189" y="49"/>
                    </a:cubicBezTo>
                    <a:cubicBezTo>
                      <a:pt x="189" y="51"/>
                      <a:pt x="188" y="52"/>
                      <a:pt x="188" y="53"/>
                    </a:cubicBezTo>
                    <a:cubicBezTo>
                      <a:pt x="188" y="55"/>
                      <a:pt x="188" y="57"/>
                      <a:pt x="186" y="58"/>
                    </a:cubicBezTo>
                    <a:cubicBezTo>
                      <a:pt x="188" y="57"/>
                      <a:pt x="187" y="56"/>
                      <a:pt x="188" y="55"/>
                    </a:cubicBezTo>
                    <a:cubicBezTo>
                      <a:pt x="189" y="54"/>
                      <a:pt x="189" y="56"/>
                      <a:pt x="189" y="57"/>
                    </a:cubicBezTo>
                    <a:cubicBezTo>
                      <a:pt x="190" y="55"/>
                      <a:pt x="188" y="54"/>
                      <a:pt x="189" y="53"/>
                    </a:cubicBezTo>
                    <a:cubicBezTo>
                      <a:pt x="190" y="51"/>
                      <a:pt x="191" y="53"/>
                      <a:pt x="192" y="52"/>
                    </a:cubicBezTo>
                    <a:cubicBezTo>
                      <a:pt x="191" y="47"/>
                      <a:pt x="200" y="49"/>
                      <a:pt x="199" y="54"/>
                    </a:cubicBezTo>
                    <a:cubicBezTo>
                      <a:pt x="201" y="53"/>
                      <a:pt x="200" y="51"/>
                      <a:pt x="200" y="50"/>
                    </a:cubicBezTo>
                    <a:cubicBezTo>
                      <a:pt x="202" y="50"/>
                      <a:pt x="203" y="55"/>
                      <a:pt x="205" y="54"/>
                    </a:cubicBezTo>
                    <a:cubicBezTo>
                      <a:pt x="204" y="53"/>
                      <a:pt x="203" y="51"/>
                      <a:pt x="205" y="50"/>
                    </a:cubicBezTo>
                    <a:cubicBezTo>
                      <a:pt x="206" y="50"/>
                      <a:pt x="207" y="50"/>
                      <a:pt x="208" y="49"/>
                    </a:cubicBezTo>
                    <a:cubicBezTo>
                      <a:pt x="206" y="50"/>
                      <a:pt x="205" y="49"/>
                      <a:pt x="204" y="47"/>
                    </a:cubicBezTo>
                    <a:cubicBezTo>
                      <a:pt x="205" y="47"/>
                      <a:pt x="206" y="47"/>
                      <a:pt x="206" y="47"/>
                    </a:cubicBezTo>
                    <a:cubicBezTo>
                      <a:pt x="205" y="47"/>
                      <a:pt x="201" y="46"/>
                      <a:pt x="203" y="44"/>
                    </a:cubicBezTo>
                    <a:cubicBezTo>
                      <a:pt x="203" y="43"/>
                      <a:pt x="203" y="41"/>
                      <a:pt x="204" y="41"/>
                    </a:cubicBezTo>
                    <a:cubicBezTo>
                      <a:pt x="205" y="40"/>
                      <a:pt x="206" y="41"/>
                      <a:pt x="207" y="40"/>
                    </a:cubicBezTo>
                    <a:cubicBezTo>
                      <a:pt x="207" y="38"/>
                      <a:pt x="208" y="36"/>
                      <a:pt x="208" y="34"/>
                    </a:cubicBezTo>
                    <a:cubicBezTo>
                      <a:pt x="209" y="33"/>
                      <a:pt x="210" y="35"/>
                      <a:pt x="211" y="34"/>
                    </a:cubicBezTo>
                    <a:cubicBezTo>
                      <a:pt x="211" y="33"/>
                      <a:pt x="213" y="32"/>
                      <a:pt x="214" y="32"/>
                    </a:cubicBezTo>
                    <a:cubicBezTo>
                      <a:pt x="213" y="31"/>
                      <a:pt x="212" y="30"/>
                      <a:pt x="212" y="28"/>
                    </a:cubicBezTo>
                    <a:cubicBezTo>
                      <a:pt x="213" y="26"/>
                      <a:pt x="214" y="28"/>
                      <a:pt x="215" y="26"/>
                    </a:cubicBezTo>
                    <a:cubicBezTo>
                      <a:pt x="215" y="25"/>
                      <a:pt x="215" y="24"/>
                      <a:pt x="216" y="24"/>
                    </a:cubicBezTo>
                    <a:cubicBezTo>
                      <a:pt x="217" y="23"/>
                      <a:pt x="218" y="25"/>
                      <a:pt x="219" y="24"/>
                    </a:cubicBezTo>
                    <a:cubicBezTo>
                      <a:pt x="218" y="24"/>
                      <a:pt x="217" y="21"/>
                      <a:pt x="218" y="20"/>
                    </a:cubicBezTo>
                    <a:cubicBezTo>
                      <a:pt x="220" y="20"/>
                      <a:pt x="221" y="23"/>
                      <a:pt x="222" y="23"/>
                    </a:cubicBezTo>
                    <a:cubicBezTo>
                      <a:pt x="221" y="22"/>
                      <a:pt x="220" y="19"/>
                      <a:pt x="223" y="20"/>
                    </a:cubicBezTo>
                    <a:cubicBezTo>
                      <a:pt x="223" y="19"/>
                      <a:pt x="222" y="18"/>
                      <a:pt x="223" y="18"/>
                    </a:cubicBezTo>
                    <a:cubicBezTo>
                      <a:pt x="225" y="17"/>
                      <a:pt x="225" y="19"/>
                      <a:pt x="226" y="17"/>
                    </a:cubicBezTo>
                    <a:cubicBezTo>
                      <a:pt x="227" y="21"/>
                      <a:pt x="237" y="17"/>
                      <a:pt x="238" y="19"/>
                    </a:cubicBezTo>
                    <a:cubicBezTo>
                      <a:pt x="238" y="18"/>
                      <a:pt x="239" y="17"/>
                      <a:pt x="241" y="18"/>
                    </a:cubicBezTo>
                    <a:cubicBezTo>
                      <a:pt x="239" y="16"/>
                      <a:pt x="241" y="13"/>
                      <a:pt x="241" y="12"/>
                    </a:cubicBezTo>
                    <a:cubicBezTo>
                      <a:pt x="240" y="9"/>
                      <a:pt x="237" y="9"/>
                      <a:pt x="235" y="10"/>
                    </a:cubicBezTo>
                    <a:cubicBezTo>
                      <a:pt x="235" y="9"/>
                      <a:pt x="233" y="8"/>
                      <a:pt x="233" y="7"/>
                    </a:cubicBezTo>
                    <a:cubicBezTo>
                      <a:pt x="232" y="7"/>
                      <a:pt x="234" y="6"/>
                      <a:pt x="234" y="5"/>
                    </a:cubicBezTo>
                    <a:cubicBezTo>
                      <a:pt x="235" y="6"/>
                      <a:pt x="236" y="7"/>
                      <a:pt x="236" y="8"/>
                    </a:cubicBezTo>
                    <a:cubicBezTo>
                      <a:pt x="237" y="8"/>
                      <a:pt x="237" y="6"/>
                      <a:pt x="236" y="5"/>
                    </a:cubicBezTo>
                    <a:cubicBezTo>
                      <a:pt x="237" y="7"/>
                      <a:pt x="237" y="7"/>
                      <a:pt x="238" y="5"/>
                    </a:cubicBezTo>
                    <a:cubicBezTo>
                      <a:pt x="238" y="7"/>
                      <a:pt x="241" y="9"/>
                      <a:pt x="242" y="10"/>
                    </a:cubicBezTo>
                    <a:cubicBezTo>
                      <a:pt x="242" y="9"/>
                      <a:pt x="244" y="9"/>
                      <a:pt x="244" y="8"/>
                    </a:cubicBezTo>
                    <a:cubicBezTo>
                      <a:pt x="245" y="9"/>
                      <a:pt x="245" y="13"/>
                      <a:pt x="247" y="12"/>
                    </a:cubicBezTo>
                    <a:cubicBezTo>
                      <a:pt x="248" y="12"/>
                      <a:pt x="250" y="12"/>
                      <a:pt x="250" y="14"/>
                    </a:cubicBezTo>
                    <a:cubicBezTo>
                      <a:pt x="251" y="14"/>
                      <a:pt x="252" y="12"/>
                      <a:pt x="254" y="13"/>
                    </a:cubicBezTo>
                    <a:cubicBezTo>
                      <a:pt x="251" y="14"/>
                      <a:pt x="257" y="14"/>
                      <a:pt x="256" y="17"/>
                    </a:cubicBezTo>
                    <a:cubicBezTo>
                      <a:pt x="257" y="15"/>
                      <a:pt x="258" y="16"/>
                      <a:pt x="259" y="16"/>
                    </a:cubicBezTo>
                    <a:cubicBezTo>
                      <a:pt x="261" y="17"/>
                      <a:pt x="261" y="16"/>
                      <a:pt x="263" y="15"/>
                    </a:cubicBezTo>
                    <a:cubicBezTo>
                      <a:pt x="263" y="19"/>
                      <a:pt x="266" y="18"/>
                      <a:pt x="268" y="19"/>
                    </a:cubicBezTo>
                    <a:cubicBezTo>
                      <a:pt x="267" y="16"/>
                      <a:pt x="274" y="17"/>
                      <a:pt x="271" y="15"/>
                    </a:cubicBezTo>
                    <a:cubicBezTo>
                      <a:pt x="273" y="15"/>
                      <a:pt x="275" y="15"/>
                      <a:pt x="275" y="13"/>
                    </a:cubicBezTo>
                    <a:cubicBezTo>
                      <a:pt x="276" y="14"/>
                      <a:pt x="274" y="15"/>
                      <a:pt x="273" y="16"/>
                    </a:cubicBezTo>
                    <a:cubicBezTo>
                      <a:pt x="275" y="16"/>
                      <a:pt x="273" y="16"/>
                      <a:pt x="273" y="17"/>
                    </a:cubicBezTo>
                    <a:cubicBezTo>
                      <a:pt x="272" y="18"/>
                      <a:pt x="272" y="19"/>
                      <a:pt x="272" y="20"/>
                    </a:cubicBezTo>
                    <a:cubicBezTo>
                      <a:pt x="273" y="19"/>
                      <a:pt x="274" y="17"/>
                      <a:pt x="275" y="17"/>
                    </a:cubicBezTo>
                    <a:cubicBezTo>
                      <a:pt x="274" y="19"/>
                      <a:pt x="276" y="18"/>
                      <a:pt x="276" y="20"/>
                    </a:cubicBezTo>
                    <a:cubicBezTo>
                      <a:pt x="276" y="20"/>
                      <a:pt x="276" y="21"/>
                      <a:pt x="276" y="21"/>
                    </a:cubicBezTo>
                    <a:cubicBezTo>
                      <a:pt x="277" y="21"/>
                      <a:pt x="279" y="20"/>
                      <a:pt x="279" y="19"/>
                    </a:cubicBezTo>
                    <a:cubicBezTo>
                      <a:pt x="276" y="19"/>
                      <a:pt x="281" y="15"/>
                      <a:pt x="282" y="14"/>
                    </a:cubicBezTo>
                    <a:cubicBezTo>
                      <a:pt x="280" y="15"/>
                      <a:pt x="282" y="19"/>
                      <a:pt x="283" y="19"/>
                    </a:cubicBezTo>
                    <a:cubicBezTo>
                      <a:pt x="282" y="17"/>
                      <a:pt x="284" y="18"/>
                      <a:pt x="285" y="18"/>
                    </a:cubicBezTo>
                    <a:cubicBezTo>
                      <a:pt x="285" y="19"/>
                      <a:pt x="285" y="20"/>
                      <a:pt x="284" y="20"/>
                    </a:cubicBezTo>
                    <a:cubicBezTo>
                      <a:pt x="283" y="22"/>
                      <a:pt x="282" y="25"/>
                      <a:pt x="280" y="26"/>
                    </a:cubicBezTo>
                    <a:cubicBezTo>
                      <a:pt x="280" y="27"/>
                      <a:pt x="281" y="27"/>
                      <a:pt x="281" y="28"/>
                    </a:cubicBezTo>
                    <a:cubicBezTo>
                      <a:pt x="281" y="28"/>
                      <a:pt x="280" y="28"/>
                      <a:pt x="280" y="27"/>
                    </a:cubicBezTo>
                    <a:cubicBezTo>
                      <a:pt x="280" y="29"/>
                      <a:pt x="280" y="30"/>
                      <a:pt x="278" y="31"/>
                    </a:cubicBezTo>
                    <a:cubicBezTo>
                      <a:pt x="278" y="30"/>
                      <a:pt x="278" y="30"/>
                      <a:pt x="278" y="29"/>
                    </a:cubicBezTo>
                    <a:cubicBezTo>
                      <a:pt x="277" y="29"/>
                      <a:pt x="277" y="30"/>
                      <a:pt x="276" y="31"/>
                    </a:cubicBezTo>
                    <a:cubicBezTo>
                      <a:pt x="276" y="28"/>
                      <a:pt x="274" y="31"/>
                      <a:pt x="274" y="32"/>
                    </a:cubicBezTo>
                    <a:cubicBezTo>
                      <a:pt x="274" y="29"/>
                      <a:pt x="272" y="32"/>
                      <a:pt x="273" y="33"/>
                    </a:cubicBezTo>
                    <a:cubicBezTo>
                      <a:pt x="270" y="33"/>
                      <a:pt x="272" y="38"/>
                      <a:pt x="274" y="36"/>
                    </a:cubicBezTo>
                    <a:cubicBezTo>
                      <a:pt x="272" y="39"/>
                      <a:pt x="271" y="41"/>
                      <a:pt x="269" y="44"/>
                    </a:cubicBezTo>
                    <a:cubicBezTo>
                      <a:pt x="268" y="45"/>
                      <a:pt x="267" y="47"/>
                      <a:pt x="266" y="48"/>
                    </a:cubicBezTo>
                    <a:cubicBezTo>
                      <a:pt x="265" y="49"/>
                      <a:pt x="264" y="48"/>
                      <a:pt x="265" y="50"/>
                    </a:cubicBezTo>
                    <a:cubicBezTo>
                      <a:pt x="267" y="53"/>
                      <a:pt x="270" y="54"/>
                      <a:pt x="272" y="56"/>
                    </a:cubicBezTo>
                    <a:cubicBezTo>
                      <a:pt x="273" y="58"/>
                      <a:pt x="274" y="59"/>
                      <a:pt x="275" y="60"/>
                    </a:cubicBezTo>
                    <a:cubicBezTo>
                      <a:pt x="276" y="61"/>
                      <a:pt x="277" y="62"/>
                      <a:pt x="277" y="63"/>
                    </a:cubicBezTo>
                    <a:cubicBezTo>
                      <a:pt x="278" y="63"/>
                      <a:pt x="279" y="63"/>
                      <a:pt x="280" y="62"/>
                    </a:cubicBezTo>
                    <a:cubicBezTo>
                      <a:pt x="281" y="64"/>
                      <a:pt x="283" y="65"/>
                      <a:pt x="284" y="66"/>
                    </a:cubicBezTo>
                    <a:cubicBezTo>
                      <a:pt x="287" y="67"/>
                      <a:pt x="288" y="69"/>
                      <a:pt x="289" y="70"/>
                    </a:cubicBezTo>
                    <a:cubicBezTo>
                      <a:pt x="292" y="74"/>
                      <a:pt x="296" y="73"/>
                      <a:pt x="299" y="75"/>
                    </a:cubicBezTo>
                    <a:cubicBezTo>
                      <a:pt x="300" y="76"/>
                      <a:pt x="299" y="79"/>
                      <a:pt x="301" y="80"/>
                    </a:cubicBezTo>
                    <a:cubicBezTo>
                      <a:pt x="302" y="81"/>
                      <a:pt x="303" y="80"/>
                      <a:pt x="303" y="81"/>
                    </a:cubicBezTo>
                    <a:cubicBezTo>
                      <a:pt x="304" y="82"/>
                      <a:pt x="305" y="83"/>
                      <a:pt x="306" y="83"/>
                    </a:cubicBezTo>
                    <a:cubicBezTo>
                      <a:pt x="309" y="85"/>
                      <a:pt x="316" y="83"/>
                      <a:pt x="317" y="80"/>
                    </a:cubicBezTo>
                    <a:cubicBezTo>
                      <a:pt x="320" y="76"/>
                      <a:pt x="323" y="71"/>
                      <a:pt x="325" y="66"/>
                    </a:cubicBezTo>
                    <a:cubicBezTo>
                      <a:pt x="326" y="64"/>
                      <a:pt x="327" y="61"/>
                      <a:pt x="328" y="58"/>
                    </a:cubicBezTo>
                    <a:cubicBezTo>
                      <a:pt x="329" y="55"/>
                      <a:pt x="330" y="53"/>
                      <a:pt x="330" y="49"/>
                    </a:cubicBezTo>
                    <a:cubicBezTo>
                      <a:pt x="330" y="47"/>
                      <a:pt x="330" y="45"/>
                      <a:pt x="331" y="43"/>
                    </a:cubicBezTo>
                    <a:cubicBezTo>
                      <a:pt x="332" y="40"/>
                      <a:pt x="330" y="38"/>
                      <a:pt x="331" y="36"/>
                    </a:cubicBezTo>
                    <a:cubicBezTo>
                      <a:pt x="332" y="34"/>
                      <a:pt x="334" y="32"/>
                      <a:pt x="333" y="29"/>
                    </a:cubicBezTo>
                    <a:cubicBezTo>
                      <a:pt x="333" y="27"/>
                      <a:pt x="335" y="26"/>
                      <a:pt x="336" y="24"/>
                    </a:cubicBezTo>
                    <a:cubicBezTo>
                      <a:pt x="336" y="25"/>
                      <a:pt x="337" y="25"/>
                      <a:pt x="337" y="26"/>
                    </a:cubicBezTo>
                    <a:cubicBezTo>
                      <a:pt x="337" y="25"/>
                      <a:pt x="337" y="25"/>
                      <a:pt x="338" y="25"/>
                    </a:cubicBezTo>
                    <a:cubicBezTo>
                      <a:pt x="337" y="24"/>
                      <a:pt x="335" y="22"/>
                      <a:pt x="335" y="22"/>
                    </a:cubicBezTo>
                    <a:cubicBezTo>
                      <a:pt x="334" y="23"/>
                      <a:pt x="334" y="23"/>
                      <a:pt x="334" y="23"/>
                    </a:cubicBezTo>
                    <a:cubicBezTo>
                      <a:pt x="334" y="22"/>
                      <a:pt x="335" y="20"/>
                      <a:pt x="335" y="19"/>
                    </a:cubicBezTo>
                    <a:cubicBezTo>
                      <a:pt x="336" y="19"/>
                      <a:pt x="336" y="19"/>
                      <a:pt x="336" y="19"/>
                    </a:cubicBezTo>
                    <a:cubicBezTo>
                      <a:pt x="336" y="18"/>
                      <a:pt x="337" y="16"/>
                      <a:pt x="337" y="16"/>
                    </a:cubicBezTo>
                    <a:cubicBezTo>
                      <a:pt x="338" y="16"/>
                      <a:pt x="338" y="17"/>
                      <a:pt x="339" y="17"/>
                    </a:cubicBezTo>
                    <a:cubicBezTo>
                      <a:pt x="339" y="12"/>
                      <a:pt x="341" y="9"/>
                      <a:pt x="342" y="5"/>
                    </a:cubicBezTo>
                    <a:cubicBezTo>
                      <a:pt x="342" y="4"/>
                      <a:pt x="342" y="3"/>
                      <a:pt x="343" y="3"/>
                    </a:cubicBezTo>
                    <a:cubicBezTo>
                      <a:pt x="345" y="2"/>
                      <a:pt x="345" y="0"/>
                      <a:pt x="347" y="1"/>
                    </a:cubicBezTo>
                    <a:cubicBezTo>
                      <a:pt x="347" y="1"/>
                      <a:pt x="346" y="2"/>
                      <a:pt x="346" y="3"/>
                    </a:cubicBezTo>
                    <a:cubicBezTo>
                      <a:pt x="346" y="3"/>
                      <a:pt x="346" y="2"/>
                      <a:pt x="347" y="2"/>
                    </a:cubicBezTo>
                    <a:cubicBezTo>
                      <a:pt x="347" y="4"/>
                      <a:pt x="349" y="4"/>
                      <a:pt x="348" y="6"/>
                    </a:cubicBezTo>
                    <a:cubicBezTo>
                      <a:pt x="348" y="6"/>
                      <a:pt x="348" y="7"/>
                      <a:pt x="348" y="7"/>
                    </a:cubicBezTo>
                    <a:cubicBezTo>
                      <a:pt x="349" y="9"/>
                      <a:pt x="348" y="9"/>
                      <a:pt x="348" y="10"/>
                    </a:cubicBezTo>
                    <a:cubicBezTo>
                      <a:pt x="348" y="11"/>
                      <a:pt x="348" y="12"/>
                      <a:pt x="348" y="13"/>
                    </a:cubicBezTo>
                    <a:cubicBezTo>
                      <a:pt x="348" y="15"/>
                      <a:pt x="351" y="15"/>
                      <a:pt x="352" y="15"/>
                    </a:cubicBezTo>
                    <a:cubicBezTo>
                      <a:pt x="350" y="17"/>
                      <a:pt x="349" y="18"/>
                      <a:pt x="351" y="20"/>
                    </a:cubicBezTo>
                    <a:cubicBezTo>
                      <a:pt x="353" y="22"/>
                      <a:pt x="352" y="24"/>
                      <a:pt x="352" y="26"/>
                    </a:cubicBezTo>
                    <a:cubicBezTo>
                      <a:pt x="354" y="26"/>
                      <a:pt x="353" y="35"/>
                      <a:pt x="352" y="36"/>
                    </a:cubicBezTo>
                    <a:cubicBezTo>
                      <a:pt x="352" y="37"/>
                      <a:pt x="353" y="38"/>
                      <a:pt x="353" y="40"/>
                    </a:cubicBezTo>
                    <a:cubicBezTo>
                      <a:pt x="354" y="41"/>
                      <a:pt x="353" y="43"/>
                      <a:pt x="354" y="44"/>
                    </a:cubicBezTo>
                    <a:cubicBezTo>
                      <a:pt x="355" y="47"/>
                      <a:pt x="358" y="45"/>
                      <a:pt x="358" y="43"/>
                    </a:cubicBezTo>
                    <a:cubicBezTo>
                      <a:pt x="360" y="45"/>
                      <a:pt x="361" y="40"/>
                      <a:pt x="362" y="45"/>
                    </a:cubicBezTo>
                    <a:cubicBezTo>
                      <a:pt x="362" y="46"/>
                      <a:pt x="365" y="48"/>
                      <a:pt x="366" y="49"/>
                    </a:cubicBezTo>
                    <a:cubicBezTo>
                      <a:pt x="369" y="51"/>
                      <a:pt x="369" y="51"/>
                      <a:pt x="369" y="51"/>
                    </a:cubicBezTo>
                    <a:cubicBezTo>
                      <a:pt x="368" y="52"/>
                      <a:pt x="367" y="54"/>
                      <a:pt x="369" y="55"/>
                    </a:cubicBezTo>
                    <a:cubicBezTo>
                      <a:pt x="366" y="58"/>
                      <a:pt x="369" y="62"/>
                      <a:pt x="368" y="65"/>
                    </a:cubicBezTo>
                    <a:cubicBezTo>
                      <a:pt x="367" y="68"/>
                      <a:pt x="367" y="69"/>
                      <a:pt x="368" y="71"/>
                    </a:cubicBezTo>
                    <a:cubicBezTo>
                      <a:pt x="368" y="72"/>
                      <a:pt x="370" y="74"/>
                      <a:pt x="369" y="75"/>
                    </a:cubicBezTo>
                    <a:cubicBezTo>
                      <a:pt x="370" y="75"/>
                      <a:pt x="371" y="74"/>
                      <a:pt x="372" y="74"/>
                    </a:cubicBezTo>
                    <a:cubicBezTo>
                      <a:pt x="371" y="76"/>
                      <a:pt x="371" y="77"/>
                      <a:pt x="371" y="79"/>
                    </a:cubicBezTo>
                    <a:cubicBezTo>
                      <a:pt x="372" y="81"/>
                      <a:pt x="372" y="83"/>
                      <a:pt x="371" y="84"/>
                    </a:cubicBezTo>
                    <a:cubicBezTo>
                      <a:pt x="371" y="86"/>
                      <a:pt x="370" y="87"/>
                      <a:pt x="369" y="89"/>
                    </a:cubicBezTo>
                    <a:cubicBezTo>
                      <a:pt x="369" y="91"/>
                      <a:pt x="371" y="92"/>
                      <a:pt x="371" y="93"/>
                    </a:cubicBezTo>
                    <a:cubicBezTo>
                      <a:pt x="371" y="94"/>
                      <a:pt x="372" y="93"/>
                      <a:pt x="372" y="95"/>
                    </a:cubicBezTo>
                    <a:cubicBezTo>
                      <a:pt x="371" y="96"/>
                      <a:pt x="370" y="98"/>
                      <a:pt x="371" y="99"/>
                    </a:cubicBezTo>
                    <a:cubicBezTo>
                      <a:pt x="371" y="100"/>
                      <a:pt x="373" y="102"/>
                      <a:pt x="374" y="102"/>
                    </a:cubicBezTo>
                    <a:cubicBezTo>
                      <a:pt x="375" y="102"/>
                      <a:pt x="376" y="105"/>
                      <a:pt x="377" y="102"/>
                    </a:cubicBezTo>
                    <a:cubicBezTo>
                      <a:pt x="377" y="105"/>
                      <a:pt x="381" y="105"/>
                      <a:pt x="381" y="104"/>
                    </a:cubicBezTo>
                    <a:cubicBezTo>
                      <a:pt x="382" y="105"/>
                      <a:pt x="381" y="109"/>
                      <a:pt x="383" y="110"/>
                    </a:cubicBezTo>
                    <a:cubicBezTo>
                      <a:pt x="383" y="109"/>
                      <a:pt x="384" y="109"/>
                      <a:pt x="385" y="109"/>
                    </a:cubicBezTo>
                    <a:cubicBezTo>
                      <a:pt x="384" y="111"/>
                      <a:pt x="386" y="111"/>
                      <a:pt x="388" y="111"/>
                    </a:cubicBezTo>
                    <a:cubicBezTo>
                      <a:pt x="389" y="112"/>
                      <a:pt x="387" y="114"/>
                      <a:pt x="390" y="114"/>
                    </a:cubicBezTo>
                    <a:cubicBezTo>
                      <a:pt x="390" y="113"/>
                      <a:pt x="390" y="113"/>
                      <a:pt x="390" y="112"/>
                    </a:cubicBezTo>
                    <a:cubicBezTo>
                      <a:pt x="391" y="112"/>
                      <a:pt x="391" y="114"/>
                      <a:pt x="391" y="114"/>
                    </a:cubicBezTo>
                    <a:cubicBezTo>
                      <a:pt x="392" y="115"/>
                      <a:pt x="393" y="114"/>
                      <a:pt x="393" y="115"/>
                    </a:cubicBezTo>
                    <a:cubicBezTo>
                      <a:pt x="393" y="116"/>
                      <a:pt x="393" y="117"/>
                      <a:pt x="394" y="118"/>
                    </a:cubicBezTo>
                    <a:cubicBezTo>
                      <a:pt x="393" y="117"/>
                      <a:pt x="392" y="117"/>
                      <a:pt x="391" y="118"/>
                    </a:cubicBezTo>
                    <a:cubicBezTo>
                      <a:pt x="391" y="120"/>
                      <a:pt x="393" y="121"/>
                      <a:pt x="392" y="123"/>
                    </a:cubicBezTo>
                    <a:cubicBezTo>
                      <a:pt x="397" y="121"/>
                      <a:pt x="393" y="130"/>
                      <a:pt x="397" y="130"/>
                    </a:cubicBezTo>
                    <a:cubicBezTo>
                      <a:pt x="396" y="132"/>
                      <a:pt x="396" y="134"/>
                      <a:pt x="396" y="136"/>
                    </a:cubicBezTo>
                    <a:cubicBezTo>
                      <a:pt x="396" y="138"/>
                      <a:pt x="398" y="140"/>
                      <a:pt x="396" y="142"/>
                    </a:cubicBezTo>
                    <a:cubicBezTo>
                      <a:pt x="398" y="141"/>
                      <a:pt x="399" y="141"/>
                      <a:pt x="399" y="143"/>
                    </a:cubicBezTo>
                    <a:cubicBezTo>
                      <a:pt x="400" y="141"/>
                      <a:pt x="399" y="139"/>
                      <a:pt x="401" y="138"/>
                    </a:cubicBezTo>
                    <a:cubicBezTo>
                      <a:pt x="402" y="139"/>
                      <a:pt x="403" y="141"/>
                      <a:pt x="405" y="142"/>
                    </a:cubicBezTo>
                    <a:cubicBezTo>
                      <a:pt x="405" y="142"/>
                      <a:pt x="405" y="141"/>
                      <a:pt x="406" y="140"/>
                    </a:cubicBezTo>
                    <a:cubicBezTo>
                      <a:pt x="406" y="140"/>
                      <a:pt x="407" y="140"/>
                      <a:pt x="407" y="141"/>
                    </a:cubicBezTo>
                    <a:cubicBezTo>
                      <a:pt x="407" y="144"/>
                      <a:pt x="407" y="145"/>
                      <a:pt x="406" y="148"/>
                    </a:cubicBezTo>
                    <a:cubicBezTo>
                      <a:pt x="406" y="149"/>
                      <a:pt x="406" y="151"/>
                      <a:pt x="406" y="152"/>
                    </a:cubicBezTo>
                    <a:cubicBezTo>
                      <a:pt x="405" y="155"/>
                      <a:pt x="407" y="153"/>
                      <a:pt x="408" y="155"/>
                    </a:cubicBezTo>
                    <a:cubicBezTo>
                      <a:pt x="407" y="154"/>
                      <a:pt x="408" y="154"/>
                      <a:pt x="408" y="153"/>
                    </a:cubicBezTo>
                    <a:cubicBezTo>
                      <a:pt x="410" y="154"/>
                      <a:pt x="410" y="159"/>
                      <a:pt x="408" y="156"/>
                    </a:cubicBezTo>
                    <a:cubicBezTo>
                      <a:pt x="408" y="157"/>
                      <a:pt x="413" y="162"/>
                      <a:pt x="413" y="160"/>
                    </a:cubicBezTo>
                    <a:cubicBezTo>
                      <a:pt x="415" y="161"/>
                      <a:pt x="414" y="164"/>
                      <a:pt x="416" y="167"/>
                    </a:cubicBezTo>
                    <a:cubicBezTo>
                      <a:pt x="416" y="168"/>
                      <a:pt x="417" y="168"/>
                      <a:pt x="418" y="169"/>
                    </a:cubicBezTo>
                    <a:cubicBezTo>
                      <a:pt x="419" y="170"/>
                      <a:pt x="418" y="171"/>
                      <a:pt x="419" y="173"/>
                    </a:cubicBezTo>
                    <a:cubicBezTo>
                      <a:pt x="419" y="175"/>
                      <a:pt x="422" y="174"/>
                      <a:pt x="421" y="177"/>
                    </a:cubicBezTo>
                    <a:cubicBezTo>
                      <a:pt x="421" y="178"/>
                      <a:pt x="420" y="179"/>
                      <a:pt x="420" y="180"/>
                    </a:cubicBezTo>
                    <a:cubicBezTo>
                      <a:pt x="420" y="181"/>
                      <a:pt x="421" y="182"/>
                      <a:pt x="421" y="183"/>
                    </a:cubicBezTo>
                    <a:cubicBezTo>
                      <a:pt x="422" y="182"/>
                      <a:pt x="422" y="182"/>
                      <a:pt x="422" y="182"/>
                    </a:cubicBezTo>
                    <a:cubicBezTo>
                      <a:pt x="423" y="184"/>
                      <a:pt x="421" y="185"/>
                      <a:pt x="420" y="186"/>
                    </a:cubicBezTo>
                    <a:cubicBezTo>
                      <a:pt x="420" y="188"/>
                      <a:pt x="419" y="191"/>
                      <a:pt x="418" y="193"/>
                    </a:cubicBezTo>
                    <a:cubicBezTo>
                      <a:pt x="418" y="195"/>
                      <a:pt x="419" y="196"/>
                      <a:pt x="417" y="197"/>
                    </a:cubicBezTo>
                    <a:cubicBezTo>
                      <a:pt x="416" y="199"/>
                      <a:pt x="416" y="200"/>
                      <a:pt x="417" y="201"/>
                    </a:cubicBezTo>
                    <a:cubicBezTo>
                      <a:pt x="418" y="202"/>
                      <a:pt x="417" y="205"/>
                      <a:pt x="417" y="206"/>
                    </a:cubicBezTo>
                    <a:cubicBezTo>
                      <a:pt x="417" y="207"/>
                      <a:pt x="417" y="208"/>
                      <a:pt x="417" y="209"/>
                    </a:cubicBezTo>
                    <a:cubicBezTo>
                      <a:pt x="417" y="210"/>
                      <a:pt x="417" y="210"/>
                      <a:pt x="417" y="211"/>
                    </a:cubicBezTo>
                    <a:cubicBezTo>
                      <a:pt x="416" y="216"/>
                      <a:pt x="414" y="219"/>
                      <a:pt x="411" y="223"/>
                    </a:cubicBezTo>
                    <a:cubicBezTo>
                      <a:pt x="408" y="227"/>
                      <a:pt x="407" y="232"/>
                      <a:pt x="403" y="236"/>
                    </a:cubicBezTo>
                    <a:cubicBezTo>
                      <a:pt x="401" y="240"/>
                      <a:pt x="400" y="244"/>
                      <a:pt x="398" y="247"/>
                    </a:cubicBezTo>
                    <a:cubicBezTo>
                      <a:pt x="396" y="249"/>
                      <a:pt x="395" y="251"/>
                      <a:pt x="394" y="252"/>
                    </a:cubicBezTo>
                    <a:cubicBezTo>
                      <a:pt x="393" y="254"/>
                      <a:pt x="390" y="255"/>
                      <a:pt x="389" y="257"/>
                    </a:cubicBezTo>
                    <a:cubicBezTo>
                      <a:pt x="389" y="258"/>
                      <a:pt x="388" y="260"/>
                      <a:pt x="387" y="261"/>
                    </a:cubicBezTo>
                    <a:cubicBezTo>
                      <a:pt x="387" y="262"/>
                      <a:pt x="386" y="262"/>
                      <a:pt x="385" y="262"/>
                    </a:cubicBezTo>
                    <a:cubicBezTo>
                      <a:pt x="384" y="263"/>
                      <a:pt x="383" y="264"/>
                      <a:pt x="381" y="264"/>
                    </a:cubicBezTo>
                    <a:cubicBezTo>
                      <a:pt x="384" y="265"/>
                      <a:pt x="380" y="266"/>
                      <a:pt x="379" y="266"/>
                    </a:cubicBezTo>
                    <a:cubicBezTo>
                      <a:pt x="377" y="266"/>
                      <a:pt x="376" y="268"/>
                      <a:pt x="375" y="269"/>
                    </a:cubicBezTo>
                    <a:cubicBezTo>
                      <a:pt x="374" y="270"/>
                      <a:pt x="372" y="271"/>
                      <a:pt x="372" y="272"/>
                    </a:cubicBezTo>
                    <a:cubicBezTo>
                      <a:pt x="370" y="273"/>
                      <a:pt x="371" y="275"/>
                      <a:pt x="368" y="274"/>
                    </a:cubicBezTo>
                    <a:cubicBezTo>
                      <a:pt x="368" y="275"/>
                      <a:pt x="368" y="276"/>
                      <a:pt x="369" y="275"/>
                    </a:cubicBezTo>
                    <a:cubicBezTo>
                      <a:pt x="368" y="276"/>
                      <a:pt x="368" y="278"/>
                      <a:pt x="367" y="279"/>
                    </a:cubicBezTo>
                    <a:cubicBezTo>
                      <a:pt x="366" y="279"/>
                      <a:pt x="365" y="279"/>
                      <a:pt x="365" y="280"/>
                    </a:cubicBezTo>
                    <a:cubicBezTo>
                      <a:pt x="364" y="282"/>
                      <a:pt x="361" y="283"/>
                      <a:pt x="360" y="285"/>
                    </a:cubicBezTo>
                    <a:cubicBezTo>
                      <a:pt x="360" y="286"/>
                      <a:pt x="360" y="286"/>
                      <a:pt x="359" y="286"/>
                    </a:cubicBezTo>
                    <a:cubicBezTo>
                      <a:pt x="358" y="288"/>
                      <a:pt x="358" y="288"/>
                      <a:pt x="358" y="288"/>
                    </a:cubicBezTo>
                    <a:cubicBezTo>
                      <a:pt x="357" y="289"/>
                      <a:pt x="354" y="291"/>
                      <a:pt x="356" y="292"/>
                    </a:cubicBezTo>
                    <a:cubicBezTo>
                      <a:pt x="356" y="293"/>
                      <a:pt x="355" y="294"/>
                      <a:pt x="355" y="292"/>
                    </a:cubicBezTo>
                    <a:cubicBezTo>
                      <a:pt x="354" y="293"/>
                      <a:pt x="354" y="294"/>
                      <a:pt x="353" y="294"/>
                    </a:cubicBezTo>
                    <a:cubicBezTo>
                      <a:pt x="352" y="294"/>
                      <a:pt x="351" y="295"/>
                      <a:pt x="350" y="296"/>
                    </a:cubicBezTo>
                    <a:cubicBezTo>
                      <a:pt x="348" y="298"/>
                      <a:pt x="346" y="301"/>
                      <a:pt x="343" y="304"/>
                    </a:cubicBezTo>
                    <a:cubicBezTo>
                      <a:pt x="342" y="306"/>
                      <a:pt x="340" y="309"/>
                      <a:pt x="339" y="311"/>
                    </a:cubicBezTo>
                    <a:cubicBezTo>
                      <a:pt x="337" y="313"/>
                      <a:pt x="335" y="316"/>
                      <a:pt x="334" y="317"/>
                    </a:cubicBezTo>
                    <a:cubicBezTo>
                      <a:pt x="335" y="317"/>
                      <a:pt x="334" y="320"/>
                      <a:pt x="334" y="320"/>
                    </a:cubicBezTo>
                    <a:cubicBezTo>
                      <a:pt x="333" y="321"/>
                      <a:pt x="333" y="321"/>
                      <a:pt x="332" y="322"/>
                    </a:cubicBezTo>
                    <a:cubicBezTo>
                      <a:pt x="332" y="323"/>
                      <a:pt x="331" y="322"/>
                      <a:pt x="330" y="322"/>
                    </a:cubicBezTo>
                    <a:cubicBezTo>
                      <a:pt x="328" y="324"/>
                      <a:pt x="326" y="325"/>
                      <a:pt x="324" y="325"/>
                    </a:cubicBezTo>
                    <a:cubicBezTo>
                      <a:pt x="320" y="326"/>
                      <a:pt x="317" y="325"/>
                      <a:pt x="314" y="326"/>
                    </a:cubicBezTo>
                    <a:cubicBezTo>
                      <a:pt x="308" y="326"/>
                      <a:pt x="303" y="330"/>
                      <a:pt x="298" y="334"/>
                    </a:cubicBezTo>
                    <a:cubicBezTo>
                      <a:pt x="295" y="335"/>
                      <a:pt x="293" y="336"/>
                      <a:pt x="290" y="336"/>
                    </a:cubicBezTo>
                    <a:cubicBezTo>
                      <a:pt x="287" y="337"/>
                      <a:pt x="288" y="336"/>
                      <a:pt x="287" y="339"/>
                    </a:cubicBezTo>
                    <a:cubicBezTo>
                      <a:pt x="288" y="338"/>
                      <a:pt x="289" y="338"/>
                      <a:pt x="290" y="338"/>
                    </a:cubicBezTo>
                    <a:cubicBezTo>
                      <a:pt x="289" y="339"/>
                      <a:pt x="288" y="341"/>
                      <a:pt x="287" y="341"/>
                    </a:cubicBezTo>
                    <a:cubicBezTo>
                      <a:pt x="287" y="340"/>
                      <a:pt x="287" y="339"/>
                      <a:pt x="286" y="338"/>
                    </a:cubicBezTo>
                    <a:cubicBezTo>
                      <a:pt x="285" y="337"/>
                      <a:pt x="285" y="338"/>
                      <a:pt x="284" y="338"/>
                    </a:cubicBezTo>
                    <a:cubicBezTo>
                      <a:pt x="284" y="337"/>
                      <a:pt x="284" y="336"/>
                      <a:pt x="284" y="335"/>
                    </a:cubicBezTo>
                    <a:cubicBezTo>
                      <a:pt x="283" y="336"/>
                      <a:pt x="282" y="336"/>
                      <a:pt x="282" y="335"/>
                    </a:cubicBezTo>
                    <a:cubicBezTo>
                      <a:pt x="281" y="333"/>
                      <a:pt x="283" y="333"/>
                      <a:pt x="283" y="331"/>
                    </a:cubicBezTo>
                    <a:cubicBezTo>
                      <a:pt x="284" y="329"/>
                      <a:pt x="279" y="332"/>
                      <a:pt x="279" y="332"/>
                    </a:cubicBezTo>
                    <a:cubicBezTo>
                      <a:pt x="277" y="334"/>
                      <a:pt x="276" y="334"/>
                      <a:pt x="275" y="332"/>
                    </a:cubicBezTo>
                    <a:cubicBezTo>
                      <a:pt x="277" y="333"/>
                      <a:pt x="278" y="331"/>
                      <a:pt x="279" y="330"/>
                    </a:cubicBezTo>
                    <a:cubicBezTo>
                      <a:pt x="281" y="329"/>
                      <a:pt x="280" y="328"/>
                      <a:pt x="280" y="326"/>
                    </a:cubicBezTo>
                    <a:cubicBezTo>
                      <a:pt x="278" y="327"/>
                      <a:pt x="275" y="328"/>
                      <a:pt x="273" y="330"/>
                    </a:cubicBezTo>
                    <a:cubicBezTo>
                      <a:pt x="274" y="330"/>
                      <a:pt x="275" y="329"/>
                      <a:pt x="276" y="330"/>
                    </a:cubicBezTo>
                    <a:cubicBezTo>
                      <a:pt x="275" y="331"/>
                      <a:pt x="273" y="331"/>
                      <a:pt x="272" y="332"/>
                    </a:cubicBezTo>
                    <a:cubicBezTo>
                      <a:pt x="270" y="332"/>
                      <a:pt x="268" y="333"/>
                      <a:pt x="266" y="335"/>
                    </a:cubicBezTo>
                    <a:cubicBezTo>
                      <a:pt x="265" y="336"/>
                      <a:pt x="263" y="337"/>
                      <a:pt x="261" y="337"/>
                    </a:cubicBezTo>
                    <a:cubicBezTo>
                      <a:pt x="260" y="338"/>
                      <a:pt x="260" y="337"/>
                      <a:pt x="258" y="336"/>
                    </a:cubicBezTo>
                    <a:cubicBezTo>
                      <a:pt x="256" y="335"/>
                      <a:pt x="254" y="332"/>
                      <a:pt x="251" y="332"/>
                    </a:cubicBezTo>
                    <a:cubicBezTo>
                      <a:pt x="249" y="333"/>
                      <a:pt x="248" y="331"/>
                      <a:pt x="246" y="331"/>
                    </a:cubicBezTo>
                    <a:cubicBezTo>
                      <a:pt x="245" y="331"/>
                      <a:pt x="245" y="332"/>
                      <a:pt x="244" y="332"/>
                    </a:cubicBezTo>
                    <a:cubicBezTo>
                      <a:pt x="244" y="333"/>
                      <a:pt x="243" y="332"/>
                      <a:pt x="242" y="332"/>
                    </a:cubicBezTo>
                    <a:cubicBezTo>
                      <a:pt x="245" y="329"/>
                      <a:pt x="237" y="328"/>
                      <a:pt x="236" y="327"/>
                    </a:cubicBezTo>
                    <a:cubicBezTo>
                      <a:pt x="235" y="326"/>
                      <a:pt x="235" y="324"/>
                      <a:pt x="235" y="322"/>
                    </a:cubicBezTo>
                    <a:cubicBezTo>
                      <a:pt x="235" y="321"/>
                      <a:pt x="233" y="321"/>
                      <a:pt x="233" y="319"/>
                    </a:cubicBezTo>
                    <a:cubicBezTo>
                      <a:pt x="234" y="315"/>
                      <a:pt x="237" y="314"/>
                      <a:pt x="237" y="311"/>
                    </a:cubicBezTo>
                    <a:cubicBezTo>
                      <a:pt x="239" y="306"/>
                      <a:pt x="237" y="302"/>
                      <a:pt x="234" y="299"/>
                    </a:cubicBezTo>
                    <a:cubicBezTo>
                      <a:pt x="236" y="300"/>
                      <a:pt x="238" y="303"/>
                      <a:pt x="238" y="306"/>
                    </a:cubicBezTo>
                    <a:cubicBezTo>
                      <a:pt x="238" y="304"/>
                      <a:pt x="238" y="303"/>
                      <a:pt x="237" y="301"/>
                    </a:cubicBezTo>
                    <a:cubicBezTo>
                      <a:pt x="236" y="300"/>
                      <a:pt x="234" y="298"/>
                      <a:pt x="237" y="298"/>
                    </a:cubicBezTo>
                    <a:cubicBezTo>
                      <a:pt x="237" y="299"/>
                      <a:pt x="237" y="299"/>
                      <a:pt x="237" y="300"/>
                    </a:cubicBezTo>
                    <a:cubicBezTo>
                      <a:pt x="238" y="300"/>
                      <a:pt x="238" y="299"/>
                      <a:pt x="238" y="298"/>
                    </a:cubicBezTo>
                    <a:cubicBezTo>
                      <a:pt x="238" y="297"/>
                      <a:pt x="240" y="297"/>
                      <a:pt x="239" y="296"/>
                    </a:cubicBezTo>
                    <a:cubicBezTo>
                      <a:pt x="239" y="295"/>
                      <a:pt x="234" y="296"/>
                      <a:pt x="235" y="298"/>
                    </a:cubicBezTo>
                    <a:cubicBezTo>
                      <a:pt x="235" y="298"/>
                      <a:pt x="231" y="298"/>
                      <a:pt x="234" y="298"/>
                    </a:cubicBezTo>
                    <a:cubicBezTo>
                      <a:pt x="232" y="298"/>
                      <a:pt x="227" y="301"/>
                      <a:pt x="225" y="299"/>
                    </a:cubicBezTo>
                    <a:cubicBezTo>
                      <a:pt x="226" y="298"/>
                      <a:pt x="228" y="297"/>
                      <a:pt x="230" y="296"/>
                    </a:cubicBezTo>
                    <a:cubicBezTo>
                      <a:pt x="231" y="295"/>
                      <a:pt x="232" y="294"/>
                      <a:pt x="233" y="292"/>
                    </a:cubicBezTo>
                    <a:cubicBezTo>
                      <a:pt x="234" y="289"/>
                      <a:pt x="234" y="285"/>
                      <a:pt x="233" y="281"/>
                    </a:cubicBezTo>
                    <a:cubicBezTo>
                      <a:pt x="232" y="282"/>
                      <a:pt x="232" y="283"/>
                      <a:pt x="232" y="284"/>
                    </a:cubicBezTo>
                    <a:cubicBezTo>
                      <a:pt x="231" y="284"/>
                      <a:pt x="230" y="285"/>
                      <a:pt x="229" y="286"/>
                    </a:cubicBezTo>
                    <a:cubicBezTo>
                      <a:pt x="228" y="288"/>
                      <a:pt x="227" y="290"/>
                      <a:pt x="226" y="292"/>
                    </a:cubicBezTo>
                    <a:cubicBezTo>
                      <a:pt x="224" y="294"/>
                      <a:pt x="224" y="294"/>
                      <a:pt x="222" y="293"/>
                    </a:cubicBezTo>
                    <a:cubicBezTo>
                      <a:pt x="219" y="293"/>
                      <a:pt x="217" y="295"/>
                      <a:pt x="215" y="295"/>
                    </a:cubicBezTo>
                    <a:cubicBezTo>
                      <a:pt x="215" y="294"/>
                      <a:pt x="217" y="292"/>
                      <a:pt x="218" y="292"/>
                    </a:cubicBezTo>
                    <a:cubicBezTo>
                      <a:pt x="219" y="290"/>
                      <a:pt x="222" y="292"/>
                      <a:pt x="223" y="290"/>
                    </a:cubicBezTo>
                    <a:cubicBezTo>
                      <a:pt x="226" y="288"/>
                      <a:pt x="226" y="283"/>
                      <a:pt x="229" y="280"/>
                    </a:cubicBezTo>
                    <a:cubicBezTo>
                      <a:pt x="230" y="278"/>
                      <a:pt x="231" y="277"/>
                      <a:pt x="233" y="276"/>
                    </a:cubicBezTo>
                    <a:cubicBezTo>
                      <a:pt x="235" y="275"/>
                      <a:pt x="234" y="273"/>
                      <a:pt x="235" y="271"/>
                    </a:cubicBezTo>
                    <a:cubicBezTo>
                      <a:pt x="235" y="270"/>
                      <a:pt x="237" y="270"/>
                      <a:pt x="238" y="269"/>
                    </a:cubicBezTo>
                    <a:cubicBezTo>
                      <a:pt x="238" y="267"/>
                      <a:pt x="238" y="267"/>
                      <a:pt x="238" y="267"/>
                    </a:cubicBezTo>
                    <a:cubicBezTo>
                      <a:pt x="238" y="266"/>
                      <a:pt x="239" y="263"/>
                      <a:pt x="238" y="263"/>
                    </a:cubicBezTo>
                    <a:cubicBezTo>
                      <a:pt x="237" y="262"/>
                      <a:pt x="237" y="266"/>
                      <a:pt x="237" y="266"/>
                    </a:cubicBezTo>
                    <a:cubicBezTo>
                      <a:pt x="236" y="268"/>
                      <a:pt x="233" y="269"/>
                      <a:pt x="232" y="270"/>
                    </a:cubicBezTo>
                    <a:cubicBezTo>
                      <a:pt x="230" y="272"/>
                      <a:pt x="229" y="273"/>
                      <a:pt x="228" y="274"/>
                    </a:cubicBezTo>
                    <a:cubicBezTo>
                      <a:pt x="227" y="275"/>
                      <a:pt x="227" y="276"/>
                      <a:pt x="226" y="276"/>
                    </a:cubicBezTo>
                    <a:cubicBezTo>
                      <a:pt x="225" y="276"/>
                      <a:pt x="225" y="276"/>
                      <a:pt x="224" y="276"/>
                    </a:cubicBezTo>
                    <a:cubicBezTo>
                      <a:pt x="223" y="276"/>
                      <a:pt x="221" y="278"/>
                      <a:pt x="220" y="279"/>
                    </a:cubicBezTo>
                    <a:cubicBezTo>
                      <a:pt x="217" y="279"/>
                      <a:pt x="216" y="281"/>
                      <a:pt x="214" y="283"/>
                    </a:cubicBezTo>
                    <a:cubicBezTo>
                      <a:pt x="214" y="283"/>
                      <a:pt x="212" y="286"/>
                      <a:pt x="211" y="286"/>
                    </a:cubicBezTo>
                    <a:cubicBezTo>
                      <a:pt x="209" y="286"/>
                      <a:pt x="208" y="289"/>
                      <a:pt x="207" y="290"/>
                    </a:cubicBezTo>
                    <a:cubicBezTo>
                      <a:pt x="208" y="289"/>
                      <a:pt x="209" y="289"/>
                      <a:pt x="209" y="289"/>
                    </a:cubicBezTo>
                    <a:cubicBezTo>
                      <a:pt x="208" y="290"/>
                      <a:pt x="208" y="291"/>
                      <a:pt x="207" y="292"/>
                    </a:cubicBezTo>
                    <a:cubicBezTo>
                      <a:pt x="207" y="290"/>
                      <a:pt x="205" y="291"/>
                      <a:pt x="204" y="290"/>
                    </a:cubicBezTo>
                    <a:cubicBezTo>
                      <a:pt x="203" y="288"/>
                      <a:pt x="203" y="286"/>
                      <a:pt x="201" y="287"/>
                    </a:cubicBezTo>
                    <a:cubicBezTo>
                      <a:pt x="201" y="286"/>
                      <a:pt x="202" y="285"/>
                      <a:pt x="203" y="285"/>
                    </a:cubicBezTo>
                    <a:cubicBezTo>
                      <a:pt x="203" y="286"/>
                      <a:pt x="204" y="287"/>
                      <a:pt x="204" y="286"/>
                    </a:cubicBezTo>
                    <a:cubicBezTo>
                      <a:pt x="205" y="284"/>
                      <a:pt x="205" y="281"/>
                      <a:pt x="205" y="279"/>
                    </a:cubicBezTo>
                    <a:cubicBezTo>
                      <a:pt x="205" y="277"/>
                      <a:pt x="203" y="276"/>
                      <a:pt x="203" y="274"/>
                    </a:cubicBezTo>
                    <a:cubicBezTo>
                      <a:pt x="204" y="273"/>
                      <a:pt x="204" y="273"/>
                      <a:pt x="204" y="272"/>
                    </a:cubicBezTo>
                    <a:cubicBezTo>
                      <a:pt x="204" y="271"/>
                      <a:pt x="203" y="271"/>
                      <a:pt x="204" y="270"/>
                    </a:cubicBezTo>
                    <a:cubicBezTo>
                      <a:pt x="203" y="271"/>
                      <a:pt x="202" y="270"/>
                      <a:pt x="201" y="270"/>
                    </a:cubicBezTo>
                    <a:cubicBezTo>
                      <a:pt x="199" y="270"/>
                      <a:pt x="200" y="269"/>
                      <a:pt x="200" y="269"/>
                    </a:cubicBezTo>
                    <a:cubicBezTo>
                      <a:pt x="199" y="266"/>
                      <a:pt x="199" y="266"/>
                      <a:pt x="199" y="266"/>
                    </a:cubicBezTo>
                    <a:cubicBezTo>
                      <a:pt x="199" y="266"/>
                      <a:pt x="201" y="263"/>
                      <a:pt x="201" y="265"/>
                    </a:cubicBezTo>
                    <a:cubicBezTo>
                      <a:pt x="202" y="265"/>
                      <a:pt x="203" y="263"/>
                      <a:pt x="202" y="262"/>
                    </a:cubicBezTo>
                    <a:cubicBezTo>
                      <a:pt x="201" y="261"/>
                      <a:pt x="199" y="262"/>
                      <a:pt x="198" y="262"/>
                    </a:cubicBezTo>
                    <a:cubicBezTo>
                      <a:pt x="199" y="261"/>
                      <a:pt x="200" y="260"/>
                      <a:pt x="199" y="260"/>
                    </a:cubicBezTo>
                    <a:cubicBezTo>
                      <a:pt x="199" y="259"/>
                      <a:pt x="198" y="258"/>
                      <a:pt x="198" y="257"/>
                    </a:cubicBezTo>
                    <a:cubicBezTo>
                      <a:pt x="198" y="257"/>
                      <a:pt x="195" y="258"/>
                      <a:pt x="195" y="258"/>
                    </a:cubicBezTo>
                    <a:cubicBezTo>
                      <a:pt x="193" y="258"/>
                      <a:pt x="191" y="256"/>
                      <a:pt x="189" y="255"/>
                    </a:cubicBezTo>
                    <a:cubicBezTo>
                      <a:pt x="187" y="254"/>
                      <a:pt x="187" y="257"/>
                      <a:pt x="186" y="256"/>
                    </a:cubicBezTo>
                    <a:cubicBezTo>
                      <a:pt x="182" y="256"/>
                      <a:pt x="180" y="250"/>
                      <a:pt x="176" y="250"/>
                    </a:cubicBezTo>
                    <a:cubicBezTo>
                      <a:pt x="174" y="250"/>
                      <a:pt x="173" y="250"/>
                      <a:pt x="172" y="251"/>
                    </a:cubicBezTo>
                    <a:cubicBezTo>
                      <a:pt x="171" y="251"/>
                      <a:pt x="169" y="251"/>
                      <a:pt x="167" y="251"/>
                    </a:cubicBezTo>
                    <a:cubicBezTo>
                      <a:pt x="163" y="251"/>
                      <a:pt x="159" y="251"/>
                      <a:pt x="155" y="252"/>
                    </a:cubicBezTo>
                    <a:cubicBezTo>
                      <a:pt x="148" y="253"/>
                      <a:pt x="141" y="257"/>
                      <a:pt x="134" y="259"/>
                    </a:cubicBezTo>
                    <a:cubicBezTo>
                      <a:pt x="131" y="260"/>
                      <a:pt x="128" y="259"/>
                      <a:pt x="124" y="259"/>
                    </a:cubicBezTo>
                    <a:cubicBezTo>
                      <a:pt x="120" y="259"/>
                      <a:pt x="118" y="260"/>
                      <a:pt x="114" y="262"/>
                    </a:cubicBezTo>
                    <a:cubicBezTo>
                      <a:pt x="111" y="264"/>
                      <a:pt x="108" y="266"/>
                      <a:pt x="104" y="267"/>
                    </a:cubicBezTo>
                    <a:cubicBezTo>
                      <a:pt x="101" y="268"/>
                      <a:pt x="99" y="268"/>
                      <a:pt x="96" y="271"/>
                    </a:cubicBezTo>
                    <a:cubicBezTo>
                      <a:pt x="95" y="273"/>
                      <a:pt x="93" y="275"/>
                      <a:pt x="91" y="277"/>
                    </a:cubicBezTo>
                    <a:cubicBezTo>
                      <a:pt x="90" y="278"/>
                      <a:pt x="88" y="279"/>
                      <a:pt x="88" y="279"/>
                    </a:cubicBezTo>
                    <a:cubicBezTo>
                      <a:pt x="86" y="278"/>
                      <a:pt x="86" y="280"/>
                      <a:pt x="84" y="280"/>
                    </a:cubicBezTo>
                    <a:cubicBezTo>
                      <a:pt x="85" y="277"/>
                      <a:pt x="77" y="278"/>
                      <a:pt x="76" y="279"/>
                    </a:cubicBezTo>
                    <a:cubicBezTo>
                      <a:pt x="75" y="280"/>
                      <a:pt x="74" y="281"/>
                      <a:pt x="73" y="278"/>
                    </a:cubicBezTo>
                    <a:cubicBezTo>
                      <a:pt x="73" y="278"/>
                      <a:pt x="68" y="278"/>
                      <a:pt x="68" y="278"/>
                    </a:cubicBezTo>
                    <a:cubicBezTo>
                      <a:pt x="65" y="277"/>
                      <a:pt x="62" y="278"/>
                      <a:pt x="59" y="279"/>
                    </a:cubicBezTo>
                    <a:cubicBezTo>
                      <a:pt x="57" y="279"/>
                      <a:pt x="55" y="279"/>
                      <a:pt x="53" y="279"/>
                    </a:cubicBezTo>
                    <a:cubicBezTo>
                      <a:pt x="51" y="280"/>
                      <a:pt x="45" y="281"/>
                      <a:pt x="46" y="285"/>
                    </a:cubicBezTo>
                    <a:cubicBezTo>
                      <a:pt x="45" y="284"/>
                      <a:pt x="43" y="285"/>
                      <a:pt x="43" y="286"/>
                    </a:cubicBezTo>
                    <a:cubicBezTo>
                      <a:pt x="42" y="286"/>
                      <a:pt x="41" y="285"/>
                      <a:pt x="40" y="285"/>
                    </a:cubicBezTo>
                    <a:cubicBezTo>
                      <a:pt x="39" y="285"/>
                      <a:pt x="38" y="286"/>
                      <a:pt x="37" y="287"/>
                    </a:cubicBezTo>
                    <a:cubicBezTo>
                      <a:pt x="37" y="288"/>
                      <a:pt x="36" y="288"/>
                      <a:pt x="35" y="288"/>
                    </a:cubicBezTo>
                    <a:cubicBezTo>
                      <a:pt x="33" y="289"/>
                      <a:pt x="33" y="290"/>
                      <a:pt x="32" y="290"/>
                    </a:cubicBezTo>
                    <a:cubicBezTo>
                      <a:pt x="30" y="292"/>
                      <a:pt x="28" y="292"/>
                      <a:pt x="26" y="292"/>
                    </a:cubicBezTo>
                    <a:cubicBezTo>
                      <a:pt x="29" y="293"/>
                      <a:pt x="24" y="293"/>
                      <a:pt x="23" y="293"/>
                    </a:cubicBezTo>
                    <a:cubicBezTo>
                      <a:pt x="19" y="292"/>
                      <a:pt x="16" y="293"/>
                      <a:pt x="13" y="292"/>
                    </a:cubicBezTo>
                    <a:cubicBezTo>
                      <a:pt x="13" y="291"/>
                      <a:pt x="13" y="291"/>
                      <a:pt x="13" y="291"/>
                    </a:cubicBezTo>
                    <a:cubicBezTo>
                      <a:pt x="10" y="291"/>
                      <a:pt x="9" y="289"/>
                      <a:pt x="8" y="287"/>
                    </a:cubicBezTo>
                    <a:cubicBezTo>
                      <a:pt x="7" y="285"/>
                      <a:pt x="4" y="282"/>
                      <a:pt x="2" y="284"/>
                    </a:cubicBezTo>
                    <a:cubicBezTo>
                      <a:pt x="0" y="282"/>
                      <a:pt x="2" y="274"/>
                      <a:pt x="6" y="276"/>
                    </a:cubicBezTo>
                  </a:path>
                </a:pathLst>
              </a:custGeom>
              <a:solidFill>
                <a:srgbClr val="B3B3B3"/>
              </a:solidFill>
              <a:ln w="3175">
                <a:solidFill>
                  <a:schemeClr val="tx1"/>
                </a:solidFill>
                <a:round/>
                <a:headEnd/>
                <a:tailEnd/>
              </a:ln>
            </p:spPr>
            <p:txBody>
              <a:bodyPr/>
              <a:lstStyle/>
              <a:p>
                <a:endParaRPr lang="en-GB" sz="2400" dirty="0"/>
              </a:p>
            </p:txBody>
          </p:sp>
          <p:sp>
            <p:nvSpPr>
              <p:cNvPr id="1530" name="Freeform 3959"/>
              <p:cNvSpPr>
                <a:spLocks/>
              </p:cNvSpPr>
              <p:nvPr/>
            </p:nvSpPr>
            <p:spPr bwMode="auto">
              <a:xfrm>
                <a:off x="4567" y="2852"/>
                <a:ext cx="2" cy="2"/>
              </a:xfrm>
              <a:custGeom>
                <a:avLst/>
                <a:gdLst>
                  <a:gd name="T0" fmla="*/ 1 w 2"/>
                  <a:gd name="T1" fmla="*/ 2 h 1"/>
                  <a:gd name="T2" fmla="*/ 0 w 2"/>
                  <a:gd name="T3" fmla="*/ 0 h 1"/>
                  <a:gd name="T4" fmla="*/ 1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0" y="0"/>
                      <a:pt x="0" y="0"/>
                      <a:pt x="0" y="0"/>
                    </a:cubicBezTo>
                    <a:cubicBezTo>
                      <a:pt x="2" y="1"/>
                      <a:pt x="2" y="1"/>
                      <a:pt x="1" y="1"/>
                    </a:cubicBezTo>
                  </a:path>
                </a:pathLst>
              </a:custGeom>
              <a:solidFill>
                <a:srgbClr val="B3B3B3"/>
              </a:solidFill>
              <a:ln w="3175">
                <a:solidFill>
                  <a:schemeClr val="tx1"/>
                </a:solidFill>
                <a:round/>
                <a:headEnd/>
                <a:tailEnd/>
              </a:ln>
            </p:spPr>
            <p:txBody>
              <a:bodyPr/>
              <a:lstStyle/>
              <a:p>
                <a:endParaRPr lang="en-GB" sz="2400" dirty="0"/>
              </a:p>
            </p:txBody>
          </p:sp>
          <p:sp>
            <p:nvSpPr>
              <p:cNvPr id="1531" name="Freeform 3960"/>
              <p:cNvSpPr>
                <a:spLocks/>
              </p:cNvSpPr>
              <p:nvPr/>
            </p:nvSpPr>
            <p:spPr bwMode="auto">
              <a:xfrm>
                <a:off x="4703" y="2837"/>
                <a:ext cx="2" cy="2"/>
              </a:xfrm>
              <a:custGeom>
                <a:avLst/>
                <a:gdLst>
                  <a:gd name="T0" fmla="*/ 0 w 2"/>
                  <a:gd name="T1" fmla="*/ 2 h 2"/>
                  <a:gd name="T2" fmla="*/ 1 w 2"/>
                  <a:gd name="T3" fmla="*/ 0 h 2"/>
                  <a:gd name="T4" fmla="*/ 0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1" y="2"/>
                      <a:pt x="2" y="1"/>
                      <a:pt x="1" y="0"/>
                    </a:cubicBezTo>
                    <a:cubicBezTo>
                      <a:pt x="0" y="1"/>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1532" name="Freeform 3961"/>
              <p:cNvSpPr>
                <a:spLocks/>
              </p:cNvSpPr>
              <p:nvPr/>
            </p:nvSpPr>
            <p:spPr bwMode="auto">
              <a:xfrm>
                <a:off x="4703" y="2829"/>
                <a:ext cx="1" cy="1"/>
              </a:xfrm>
              <a:custGeom>
                <a:avLst/>
                <a:gdLst>
                  <a:gd name="T0" fmla="*/ 1 w 1"/>
                  <a:gd name="T1" fmla="*/ 1 h 1"/>
                  <a:gd name="T2" fmla="*/ 1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1" y="0"/>
                    </a:cubicBezTo>
                    <a:cubicBezTo>
                      <a:pt x="0" y="0"/>
                      <a:pt x="0" y="0"/>
                      <a:pt x="1" y="1"/>
                    </a:cubicBezTo>
                  </a:path>
                </a:pathLst>
              </a:custGeom>
              <a:solidFill>
                <a:srgbClr val="B3B3B3"/>
              </a:solidFill>
              <a:ln w="3175">
                <a:solidFill>
                  <a:schemeClr val="tx1"/>
                </a:solidFill>
                <a:round/>
                <a:headEnd/>
                <a:tailEnd/>
              </a:ln>
            </p:spPr>
            <p:txBody>
              <a:bodyPr/>
              <a:lstStyle/>
              <a:p>
                <a:endParaRPr lang="en-GB" sz="2400" dirty="0"/>
              </a:p>
            </p:txBody>
          </p:sp>
          <p:sp>
            <p:nvSpPr>
              <p:cNvPr id="1533" name="Freeform 3962"/>
              <p:cNvSpPr>
                <a:spLocks/>
              </p:cNvSpPr>
              <p:nvPr/>
            </p:nvSpPr>
            <p:spPr bwMode="auto">
              <a:xfrm>
                <a:off x="4704" y="2829"/>
                <a:ext cx="3" cy="2"/>
              </a:xfrm>
              <a:custGeom>
                <a:avLst/>
                <a:gdLst>
                  <a:gd name="T0" fmla="*/ 2 w 2"/>
                  <a:gd name="T1" fmla="*/ 2 h 2"/>
                  <a:gd name="T2" fmla="*/ 3 w 2"/>
                  <a:gd name="T3" fmla="*/ 0 h 2"/>
                  <a:gd name="T4" fmla="*/ 2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1" y="2"/>
                      <a:pt x="2" y="1"/>
                      <a:pt x="2" y="0"/>
                    </a:cubicBezTo>
                    <a:cubicBezTo>
                      <a:pt x="1" y="1"/>
                      <a:pt x="0" y="1"/>
                      <a:pt x="1" y="2"/>
                    </a:cubicBezTo>
                  </a:path>
                </a:pathLst>
              </a:custGeom>
              <a:solidFill>
                <a:srgbClr val="B3B3B3"/>
              </a:solidFill>
              <a:ln w="3175">
                <a:solidFill>
                  <a:schemeClr val="tx1"/>
                </a:solidFill>
                <a:round/>
                <a:headEnd/>
                <a:tailEnd/>
              </a:ln>
            </p:spPr>
            <p:txBody>
              <a:bodyPr/>
              <a:lstStyle/>
              <a:p>
                <a:endParaRPr lang="en-GB" sz="2400" dirty="0"/>
              </a:p>
            </p:txBody>
          </p:sp>
          <p:sp>
            <p:nvSpPr>
              <p:cNvPr id="1534" name="Freeform 3963"/>
              <p:cNvSpPr>
                <a:spLocks/>
              </p:cNvSpPr>
              <p:nvPr/>
            </p:nvSpPr>
            <p:spPr bwMode="auto">
              <a:xfrm>
                <a:off x="4721" y="2802"/>
                <a:ext cx="7" cy="5"/>
              </a:xfrm>
              <a:custGeom>
                <a:avLst/>
                <a:gdLst>
                  <a:gd name="T0" fmla="*/ 6 w 5"/>
                  <a:gd name="T1" fmla="*/ 5 h 4"/>
                  <a:gd name="T2" fmla="*/ 0 w 5"/>
                  <a:gd name="T3" fmla="*/ 0 h 4"/>
                  <a:gd name="T4" fmla="*/ 6 w 5"/>
                  <a:gd name="T5" fmla="*/ 5 h 4"/>
                  <a:gd name="T6" fmla="*/ 0 60000 65536"/>
                  <a:gd name="T7" fmla="*/ 0 60000 65536"/>
                  <a:gd name="T8" fmla="*/ 0 60000 65536"/>
                </a:gdLst>
                <a:ahLst/>
                <a:cxnLst>
                  <a:cxn ang="T6">
                    <a:pos x="T0" y="T1"/>
                  </a:cxn>
                  <a:cxn ang="T7">
                    <a:pos x="T2" y="T3"/>
                  </a:cxn>
                  <a:cxn ang="T8">
                    <a:pos x="T4" y="T5"/>
                  </a:cxn>
                </a:cxnLst>
                <a:rect l="0" t="0" r="r" b="b"/>
                <a:pathLst>
                  <a:path w="5" h="4">
                    <a:moveTo>
                      <a:pt x="4" y="4"/>
                    </a:moveTo>
                    <a:cubicBezTo>
                      <a:pt x="5" y="2"/>
                      <a:pt x="1" y="1"/>
                      <a:pt x="0" y="0"/>
                    </a:cubicBezTo>
                    <a:cubicBezTo>
                      <a:pt x="2" y="1"/>
                      <a:pt x="3" y="2"/>
                      <a:pt x="4" y="4"/>
                    </a:cubicBezTo>
                  </a:path>
                </a:pathLst>
              </a:custGeom>
              <a:solidFill>
                <a:srgbClr val="B3B3B3"/>
              </a:solidFill>
              <a:ln w="3175">
                <a:solidFill>
                  <a:schemeClr val="tx1"/>
                </a:solidFill>
                <a:round/>
                <a:headEnd/>
                <a:tailEnd/>
              </a:ln>
            </p:spPr>
            <p:txBody>
              <a:bodyPr/>
              <a:lstStyle/>
              <a:p>
                <a:endParaRPr lang="en-GB" sz="2400" dirty="0"/>
              </a:p>
            </p:txBody>
          </p:sp>
          <p:sp>
            <p:nvSpPr>
              <p:cNvPr id="1535" name="Freeform 3964"/>
              <p:cNvSpPr>
                <a:spLocks/>
              </p:cNvSpPr>
              <p:nvPr/>
            </p:nvSpPr>
            <p:spPr bwMode="auto">
              <a:xfrm>
                <a:off x="4724" y="2801"/>
                <a:ext cx="4" cy="3"/>
              </a:xfrm>
              <a:custGeom>
                <a:avLst/>
                <a:gdLst>
                  <a:gd name="T0" fmla="*/ 3 w 3"/>
                  <a:gd name="T1" fmla="*/ 3 h 2"/>
                  <a:gd name="T2" fmla="*/ 0 w 3"/>
                  <a:gd name="T3" fmla="*/ 2 h 2"/>
                  <a:gd name="T4" fmla="*/ 3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2" y="2"/>
                    </a:moveTo>
                    <a:cubicBezTo>
                      <a:pt x="3" y="0"/>
                      <a:pt x="0" y="0"/>
                      <a:pt x="0" y="1"/>
                    </a:cubicBezTo>
                    <a:cubicBezTo>
                      <a:pt x="0" y="1"/>
                      <a:pt x="1" y="2"/>
                      <a:pt x="2" y="2"/>
                    </a:cubicBezTo>
                  </a:path>
                </a:pathLst>
              </a:custGeom>
              <a:solidFill>
                <a:srgbClr val="B3B3B3"/>
              </a:solidFill>
              <a:ln w="3175">
                <a:solidFill>
                  <a:schemeClr val="tx1"/>
                </a:solidFill>
                <a:round/>
                <a:headEnd/>
                <a:tailEnd/>
              </a:ln>
            </p:spPr>
            <p:txBody>
              <a:bodyPr/>
              <a:lstStyle/>
              <a:p>
                <a:endParaRPr lang="en-GB" sz="2400" dirty="0"/>
              </a:p>
            </p:txBody>
          </p:sp>
          <p:sp>
            <p:nvSpPr>
              <p:cNvPr id="1536" name="Freeform 3965"/>
              <p:cNvSpPr>
                <a:spLocks/>
              </p:cNvSpPr>
              <p:nvPr/>
            </p:nvSpPr>
            <p:spPr bwMode="auto">
              <a:xfrm>
                <a:off x="4726" y="2801"/>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0" y="0"/>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537" name="Freeform 3966"/>
              <p:cNvSpPr>
                <a:spLocks/>
              </p:cNvSpPr>
              <p:nvPr/>
            </p:nvSpPr>
            <p:spPr bwMode="auto">
              <a:xfrm>
                <a:off x="4728" y="2796"/>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538" name="Freeform 3967"/>
              <p:cNvSpPr>
                <a:spLocks/>
              </p:cNvSpPr>
              <p:nvPr/>
            </p:nvSpPr>
            <p:spPr bwMode="auto">
              <a:xfrm>
                <a:off x="4732" y="2792"/>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0"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539" name="Freeform 3968"/>
              <p:cNvSpPr>
                <a:spLocks/>
              </p:cNvSpPr>
              <p:nvPr/>
            </p:nvSpPr>
            <p:spPr bwMode="auto">
              <a:xfrm>
                <a:off x="4689" y="2710"/>
                <a:ext cx="136" cy="129"/>
              </a:xfrm>
              <a:custGeom>
                <a:avLst/>
                <a:gdLst>
                  <a:gd name="T0" fmla="*/ 3 w 103"/>
                  <a:gd name="T1" fmla="*/ 70 h 98"/>
                  <a:gd name="T2" fmla="*/ 3 w 103"/>
                  <a:gd name="T3" fmla="*/ 58 h 98"/>
                  <a:gd name="T4" fmla="*/ 15 w 103"/>
                  <a:gd name="T5" fmla="*/ 3 h 98"/>
                  <a:gd name="T6" fmla="*/ 40 w 103"/>
                  <a:gd name="T7" fmla="*/ 13 h 98"/>
                  <a:gd name="T8" fmla="*/ 53 w 103"/>
                  <a:gd name="T9" fmla="*/ 18 h 98"/>
                  <a:gd name="T10" fmla="*/ 62 w 103"/>
                  <a:gd name="T11" fmla="*/ 28 h 98"/>
                  <a:gd name="T12" fmla="*/ 71 w 103"/>
                  <a:gd name="T13" fmla="*/ 37 h 98"/>
                  <a:gd name="T14" fmla="*/ 79 w 103"/>
                  <a:gd name="T15" fmla="*/ 47 h 98"/>
                  <a:gd name="T16" fmla="*/ 88 w 103"/>
                  <a:gd name="T17" fmla="*/ 53 h 98"/>
                  <a:gd name="T18" fmla="*/ 98 w 103"/>
                  <a:gd name="T19" fmla="*/ 65 h 98"/>
                  <a:gd name="T20" fmla="*/ 88 w 103"/>
                  <a:gd name="T21" fmla="*/ 76 h 98"/>
                  <a:gd name="T22" fmla="*/ 100 w 103"/>
                  <a:gd name="T23" fmla="*/ 86 h 98"/>
                  <a:gd name="T24" fmla="*/ 104 w 103"/>
                  <a:gd name="T25" fmla="*/ 96 h 98"/>
                  <a:gd name="T26" fmla="*/ 111 w 103"/>
                  <a:gd name="T27" fmla="*/ 101 h 98"/>
                  <a:gd name="T28" fmla="*/ 120 w 103"/>
                  <a:gd name="T29" fmla="*/ 111 h 98"/>
                  <a:gd name="T30" fmla="*/ 120 w 103"/>
                  <a:gd name="T31" fmla="*/ 115 h 98"/>
                  <a:gd name="T32" fmla="*/ 128 w 103"/>
                  <a:gd name="T33" fmla="*/ 120 h 98"/>
                  <a:gd name="T34" fmla="*/ 131 w 103"/>
                  <a:gd name="T35" fmla="*/ 122 h 98"/>
                  <a:gd name="T36" fmla="*/ 131 w 103"/>
                  <a:gd name="T37" fmla="*/ 126 h 98"/>
                  <a:gd name="T38" fmla="*/ 124 w 103"/>
                  <a:gd name="T39" fmla="*/ 124 h 98"/>
                  <a:gd name="T40" fmla="*/ 116 w 103"/>
                  <a:gd name="T41" fmla="*/ 122 h 98"/>
                  <a:gd name="T42" fmla="*/ 107 w 103"/>
                  <a:gd name="T43" fmla="*/ 118 h 98"/>
                  <a:gd name="T44" fmla="*/ 98 w 103"/>
                  <a:gd name="T45" fmla="*/ 118 h 98"/>
                  <a:gd name="T46" fmla="*/ 90 w 103"/>
                  <a:gd name="T47" fmla="*/ 115 h 98"/>
                  <a:gd name="T48" fmla="*/ 83 w 103"/>
                  <a:gd name="T49" fmla="*/ 108 h 98"/>
                  <a:gd name="T50" fmla="*/ 78 w 103"/>
                  <a:gd name="T51" fmla="*/ 97 h 98"/>
                  <a:gd name="T52" fmla="*/ 69 w 103"/>
                  <a:gd name="T53" fmla="*/ 84 h 98"/>
                  <a:gd name="T54" fmla="*/ 58 w 103"/>
                  <a:gd name="T55" fmla="*/ 83 h 98"/>
                  <a:gd name="T56" fmla="*/ 53 w 103"/>
                  <a:gd name="T57" fmla="*/ 79 h 98"/>
                  <a:gd name="T58" fmla="*/ 50 w 103"/>
                  <a:gd name="T59" fmla="*/ 78 h 98"/>
                  <a:gd name="T60" fmla="*/ 48 w 103"/>
                  <a:gd name="T61" fmla="*/ 80 h 98"/>
                  <a:gd name="T62" fmla="*/ 42 w 103"/>
                  <a:gd name="T63" fmla="*/ 86 h 98"/>
                  <a:gd name="T64" fmla="*/ 34 w 103"/>
                  <a:gd name="T65" fmla="*/ 84 h 98"/>
                  <a:gd name="T66" fmla="*/ 32 w 103"/>
                  <a:gd name="T67" fmla="*/ 90 h 98"/>
                  <a:gd name="T68" fmla="*/ 24 w 103"/>
                  <a:gd name="T69" fmla="*/ 90 h 98"/>
                  <a:gd name="T70" fmla="*/ 22 w 103"/>
                  <a:gd name="T71" fmla="*/ 91 h 98"/>
                  <a:gd name="T72" fmla="*/ 30 w 103"/>
                  <a:gd name="T73" fmla="*/ 101 h 98"/>
                  <a:gd name="T74" fmla="*/ 15 w 103"/>
                  <a:gd name="T75" fmla="*/ 104 h 98"/>
                  <a:gd name="T76" fmla="*/ 0 w 103"/>
                  <a:gd name="T77" fmla="*/ 103 h 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3" h="98">
                    <a:moveTo>
                      <a:pt x="0" y="78"/>
                    </a:moveTo>
                    <a:cubicBezTo>
                      <a:pt x="2" y="53"/>
                      <a:pt x="2" y="53"/>
                      <a:pt x="2" y="53"/>
                    </a:cubicBezTo>
                    <a:cubicBezTo>
                      <a:pt x="2" y="51"/>
                      <a:pt x="0" y="50"/>
                      <a:pt x="1" y="49"/>
                    </a:cubicBezTo>
                    <a:cubicBezTo>
                      <a:pt x="1" y="47"/>
                      <a:pt x="2" y="45"/>
                      <a:pt x="2" y="44"/>
                    </a:cubicBezTo>
                    <a:cubicBezTo>
                      <a:pt x="5" y="0"/>
                      <a:pt x="5" y="0"/>
                      <a:pt x="5" y="0"/>
                    </a:cubicBezTo>
                    <a:cubicBezTo>
                      <a:pt x="6" y="1"/>
                      <a:pt x="10" y="2"/>
                      <a:pt x="11" y="2"/>
                    </a:cubicBezTo>
                    <a:cubicBezTo>
                      <a:pt x="15" y="5"/>
                      <a:pt x="19" y="7"/>
                      <a:pt x="23" y="9"/>
                    </a:cubicBezTo>
                    <a:cubicBezTo>
                      <a:pt x="26" y="9"/>
                      <a:pt x="28" y="9"/>
                      <a:pt x="30" y="10"/>
                    </a:cubicBezTo>
                    <a:cubicBezTo>
                      <a:pt x="33" y="11"/>
                      <a:pt x="34" y="13"/>
                      <a:pt x="36" y="14"/>
                    </a:cubicBezTo>
                    <a:cubicBezTo>
                      <a:pt x="38" y="15"/>
                      <a:pt x="38" y="14"/>
                      <a:pt x="40" y="14"/>
                    </a:cubicBezTo>
                    <a:cubicBezTo>
                      <a:pt x="42" y="15"/>
                      <a:pt x="42" y="17"/>
                      <a:pt x="43" y="17"/>
                    </a:cubicBezTo>
                    <a:cubicBezTo>
                      <a:pt x="45" y="18"/>
                      <a:pt x="46" y="20"/>
                      <a:pt x="47" y="21"/>
                    </a:cubicBezTo>
                    <a:cubicBezTo>
                      <a:pt x="48" y="22"/>
                      <a:pt x="50" y="22"/>
                      <a:pt x="51" y="23"/>
                    </a:cubicBezTo>
                    <a:cubicBezTo>
                      <a:pt x="53" y="24"/>
                      <a:pt x="54" y="26"/>
                      <a:pt x="54" y="28"/>
                    </a:cubicBezTo>
                    <a:cubicBezTo>
                      <a:pt x="54" y="30"/>
                      <a:pt x="53" y="32"/>
                      <a:pt x="53" y="33"/>
                    </a:cubicBezTo>
                    <a:cubicBezTo>
                      <a:pt x="54" y="35"/>
                      <a:pt x="59" y="36"/>
                      <a:pt x="60" y="36"/>
                    </a:cubicBezTo>
                    <a:cubicBezTo>
                      <a:pt x="62" y="37"/>
                      <a:pt x="64" y="38"/>
                      <a:pt x="65" y="39"/>
                    </a:cubicBezTo>
                    <a:cubicBezTo>
                      <a:pt x="66" y="39"/>
                      <a:pt x="67" y="40"/>
                      <a:pt x="67" y="40"/>
                    </a:cubicBezTo>
                    <a:cubicBezTo>
                      <a:pt x="68" y="41"/>
                      <a:pt x="69" y="40"/>
                      <a:pt x="70" y="40"/>
                    </a:cubicBezTo>
                    <a:cubicBezTo>
                      <a:pt x="73" y="41"/>
                      <a:pt x="77" y="47"/>
                      <a:pt x="74" y="49"/>
                    </a:cubicBezTo>
                    <a:cubicBezTo>
                      <a:pt x="73" y="51"/>
                      <a:pt x="69" y="49"/>
                      <a:pt x="67" y="49"/>
                    </a:cubicBezTo>
                    <a:cubicBezTo>
                      <a:pt x="63" y="50"/>
                      <a:pt x="66" y="56"/>
                      <a:pt x="67" y="58"/>
                    </a:cubicBezTo>
                    <a:cubicBezTo>
                      <a:pt x="69" y="60"/>
                      <a:pt x="71" y="61"/>
                      <a:pt x="72" y="63"/>
                    </a:cubicBezTo>
                    <a:cubicBezTo>
                      <a:pt x="73" y="64"/>
                      <a:pt x="75" y="66"/>
                      <a:pt x="76" y="65"/>
                    </a:cubicBezTo>
                    <a:cubicBezTo>
                      <a:pt x="76" y="67"/>
                      <a:pt x="77" y="70"/>
                      <a:pt x="77" y="71"/>
                    </a:cubicBezTo>
                    <a:cubicBezTo>
                      <a:pt x="77" y="72"/>
                      <a:pt x="78" y="72"/>
                      <a:pt x="79" y="73"/>
                    </a:cubicBezTo>
                    <a:cubicBezTo>
                      <a:pt x="80" y="73"/>
                      <a:pt x="79" y="75"/>
                      <a:pt x="79" y="76"/>
                    </a:cubicBezTo>
                    <a:cubicBezTo>
                      <a:pt x="80" y="79"/>
                      <a:pt x="82" y="78"/>
                      <a:pt x="84" y="77"/>
                    </a:cubicBezTo>
                    <a:cubicBezTo>
                      <a:pt x="86" y="77"/>
                      <a:pt x="88" y="77"/>
                      <a:pt x="87" y="79"/>
                    </a:cubicBezTo>
                    <a:cubicBezTo>
                      <a:pt x="86" y="83"/>
                      <a:pt x="87" y="84"/>
                      <a:pt x="91" y="84"/>
                    </a:cubicBezTo>
                    <a:cubicBezTo>
                      <a:pt x="92" y="84"/>
                      <a:pt x="94" y="84"/>
                      <a:pt x="95" y="85"/>
                    </a:cubicBezTo>
                    <a:cubicBezTo>
                      <a:pt x="95" y="86"/>
                      <a:pt x="92" y="86"/>
                      <a:pt x="91" y="87"/>
                    </a:cubicBezTo>
                    <a:cubicBezTo>
                      <a:pt x="92" y="87"/>
                      <a:pt x="92" y="88"/>
                      <a:pt x="93" y="89"/>
                    </a:cubicBezTo>
                    <a:cubicBezTo>
                      <a:pt x="94" y="90"/>
                      <a:pt x="95" y="90"/>
                      <a:pt x="97" y="91"/>
                    </a:cubicBezTo>
                    <a:cubicBezTo>
                      <a:pt x="98" y="92"/>
                      <a:pt x="101" y="92"/>
                      <a:pt x="103" y="92"/>
                    </a:cubicBezTo>
                    <a:cubicBezTo>
                      <a:pt x="102" y="92"/>
                      <a:pt x="100" y="93"/>
                      <a:pt x="99" y="93"/>
                    </a:cubicBezTo>
                    <a:cubicBezTo>
                      <a:pt x="98" y="93"/>
                      <a:pt x="97" y="92"/>
                      <a:pt x="97" y="94"/>
                    </a:cubicBezTo>
                    <a:cubicBezTo>
                      <a:pt x="99" y="94"/>
                      <a:pt x="102" y="95"/>
                      <a:pt x="99" y="96"/>
                    </a:cubicBezTo>
                    <a:cubicBezTo>
                      <a:pt x="96" y="97"/>
                      <a:pt x="93" y="98"/>
                      <a:pt x="92" y="95"/>
                    </a:cubicBezTo>
                    <a:cubicBezTo>
                      <a:pt x="93" y="95"/>
                      <a:pt x="94" y="95"/>
                      <a:pt x="94" y="94"/>
                    </a:cubicBezTo>
                    <a:cubicBezTo>
                      <a:pt x="93" y="94"/>
                      <a:pt x="93" y="94"/>
                      <a:pt x="92" y="95"/>
                    </a:cubicBezTo>
                    <a:cubicBezTo>
                      <a:pt x="92" y="93"/>
                      <a:pt x="89" y="93"/>
                      <a:pt x="88" y="93"/>
                    </a:cubicBezTo>
                    <a:cubicBezTo>
                      <a:pt x="85" y="92"/>
                      <a:pt x="83" y="91"/>
                      <a:pt x="80" y="92"/>
                    </a:cubicBezTo>
                    <a:cubicBezTo>
                      <a:pt x="80" y="91"/>
                      <a:pt x="80" y="91"/>
                      <a:pt x="81" y="90"/>
                    </a:cubicBezTo>
                    <a:cubicBezTo>
                      <a:pt x="80" y="91"/>
                      <a:pt x="78" y="91"/>
                      <a:pt x="77" y="91"/>
                    </a:cubicBezTo>
                    <a:cubicBezTo>
                      <a:pt x="76" y="91"/>
                      <a:pt x="75" y="90"/>
                      <a:pt x="74" y="90"/>
                    </a:cubicBezTo>
                    <a:cubicBezTo>
                      <a:pt x="72" y="91"/>
                      <a:pt x="71" y="89"/>
                      <a:pt x="70" y="90"/>
                    </a:cubicBezTo>
                    <a:cubicBezTo>
                      <a:pt x="69" y="89"/>
                      <a:pt x="68" y="88"/>
                      <a:pt x="68" y="87"/>
                    </a:cubicBezTo>
                    <a:cubicBezTo>
                      <a:pt x="68" y="86"/>
                      <a:pt x="67" y="84"/>
                      <a:pt x="66" y="83"/>
                    </a:cubicBezTo>
                    <a:cubicBezTo>
                      <a:pt x="66" y="82"/>
                      <a:pt x="64" y="83"/>
                      <a:pt x="63" y="82"/>
                    </a:cubicBezTo>
                    <a:cubicBezTo>
                      <a:pt x="63" y="81"/>
                      <a:pt x="61" y="79"/>
                      <a:pt x="62" y="78"/>
                    </a:cubicBezTo>
                    <a:cubicBezTo>
                      <a:pt x="59" y="78"/>
                      <a:pt x="60" y="76"/>
                      <a:pt x="59" y="74"/>
                    </a:cubicBezTo>
                    <a:cubicBezTo>
                      <a:pt x="58" y="72"/>
                      <a:pt x="56" y="67"/>
                      <a:pt x="54" y="66"/>
                    </a:cubicBezTo>
                    <a:cubicBezTo>
                      <a:pt x="53" y="65"/>
                      <a:pt x="52" y="65"/>
                      <a:pt x="52" y="64"/>
                    </a:cubicBezTo>
                    <a:cubicBezTo>
                      <a:pt x="51" y="64"/>
                      <a:pt x="50" y="64"/>
                      <a:pt x="49" y="64"/>
                    </a:cubicBezTo>
                    <a:cubicBezTo>
                      <a:pt x="47" y="64"/>
                      <a:pt x="46" y="63"/>
                      <a:pt x="44" y="63"/>
                    </a:cubicBezTo>
                    <a:cubicBezTo>
                      <a:pt x="41" y="62"/>
                      <a:pt x="43" y="62"/>
                      <a:pt x="42" y="60"/>
                    </a:cubicBezTo>
                    <a:cubicBezTo>
                      <a:pt x="42" y="61"/>
                      <a:pt x="40" y="61"/>
                      <a:pt x="40" y="60"/>
                    </a:cubicBezTo>
                    <a:cubicBezTo>
                      <a:pt x="40" y="62"/>
                      <a:pt x="39" y="60"/>
                      <a:pt x="39" y="59"/>
                    </a:cubicBezTo>
                    <a:cubicBezTo>
                      <a:pt x="38" y="60"/>
                      <a:pt x="38" y="61"/>
                      <a:pt x="38" y="59"/>
                    </a:cubicBezTo>
                    <a:cubicBezTo>
                      <a:pt x="38" y="60"/>
                      <a:pt x="38" y="61"/>
                      <a:pt x="38" y="62"/>
                    </a:cubicBezTo>
                    <a:cubicBezTo>
                      <a:pt x="37" y="61"/>
                      <a:pt x="37" y="61"/>
                      <a:pt x="36" y="61"/>
                    </a:cubicBezTo>
                    <a:cubicBezTo>
                      <a:pt x="35" y="65"/>
                      <a:pt x="30" y="58"/>
                      <a:pt x="30" y="58"/>
                    </a:cubicBezTo>
                    <a:cubicBezTo>
                      <a:pt x="30" y="60"/>
                      <a:pt x="32" y="62"/>
                      <a:pt x="32" y="65"/>
                    </a:cubicBezTo>
                    <a:cubicBezTo>
                      <a:pt x="32" y="65"/>
                      <a:pt x="31" y="64"/>
                      <a:pt x="31" y="64"/>
                    </a:cubicBezTo>
                    <a:cubicBezTo>
                      <a:pt x="31" y="67"/>
                      <a:pt x="27" y="64"/>
                      <a:pt x="26" y="64"/>
                    </a:cubicBezTo>
                    <a:cubicBezTo>
                      <a:pt x="27" y="65"/>
                      <a:pt x="30" y="67"/>
                      <a:pt x="28" y="68"/>
                    </a:cubicBezTo>
                    <a:cubicBezTo>
                      <a:pt x="27" y="68"/>
                      <a:pt x="25" y="68"/>
                      <a:pt x="24" y="68"/>
                    </a:cubicBezTo>
                    <a:cubicBezTo>
                      <a:pt x="23" y="68"/>
                      <a:pt x="22" y="69"/>
                      <a:pt x="21" y="69"/>
                    </a:cubicBezTo>
                    <a:cubicBezTo>
                      <a:pt x="20" y="68"/>
                      <a:pt x="19" y="68"/>
                      <a:pt x="18" y="68"/>
                    </a:cubicBezTo>
                    <a:cubicBezTo>
                      <a:pt x="17" y="68"/>
                      <a:pt x="16" y="69"/>
                      <a:pt x="15" y="67"/>
                    </a:cubicBezTo>
                    <a:cubicBezTo>
                      <a:pt x="15" y="69"/>
                      <a:pt x="16" y="69"/>
                      <a:pt x="17" y="69"/>
                    </a:cubicBezTo>
                    <a:cubicBezTo>
                      <a:pt x="19" y="68"/>
                      <a:pt x="20" y="69"/>
                      <a:pt x="22" y="70"/>
                    </a:cubicBezTo>
                    <a:cubicBezTo>
                      <a:pt x="25" y="72"/>
                      <a:pt x="27" y="76"/>
                      <a:pt x="23" y="77"/>
                    </a:cubicBezTo>
                    <a:cubicBezTo>
                      <a:pt x="21" y="78"/>
                      <a:pt x="19" y="80"/>
                      <a:pt x="17" y="80"/>
                    </a:cubicBezTo>
                    <a:cubicBezTo>
                      <a:pt x="15" y="81"/>
                      <a:pt x="14" y="79"/>
                      <a:pt x="11" y="79"/>
                    </a:cubicBezTo>
                    <a:cubicBezTo>
                      <a:pt x="9" y="79"/>
                      <a:pt x="6" y="80"/>
                      <a:pt x="4" y="79"/>
                    </a:cubicBezTo>
                    <a:cubicBezTo>
                      <a:pt x="3" y="78"/>
                      <a:pt x="1" y="81"/>
                      <a:pt x="0" y="78"/>
                    </a:cubicBezTo>
                  </a:path>
                </a:pathLst>
              </a:custGeom>
              <a:solidFill>
                <a:srgbClr val="B3B3B3"/>
              </a:solidFill>
              <a:ln w="3175">
                <a:solidFill>
                  <a:schemeClr val="tx1"/>
                </a:solidFill>
                <a:round/>
                <a:headEnd/>
                <a:tailEnd/>
              </a:ln>
            </p:spPr>
            <p:txBody>
              <a:bodyPr/>
              <a:lstStyle/>
              <a:p>
                <a:endParaRPr lang="en-GB" sz="2400" dirty="0"/>
              </a:p>
            </p:txBody>
          </p:sp>
          <p:sp>
            <p:nvSpPr>
              <p:cNvPr id="1540" name="Freeform 3969"/>
              <p:cNvSpPr>
                <a:spLocks/>
              </p:cNvSpPr>
              <p:nvPr/>
            </p:nvSpPr>
            <p:spPr bwMode="auto">
              <a:xfrm>
                <a:off x="4762" y="2740"/>
                <a:ext cx="3" cy="4"/>
              </a:xfrm>
              <a:custGeom>
                <a:avLst/>
                <a:gdLst>
                  <a:gd name="T0" fmla="*/ 2 w 2"/>
                  <a:gd name="T1" fmla="*/ 4 h 3"/>
                  <a:gd name="T2" fmla="*/ 3 w 2"/>
                  <a:gd name="T3" fmla="*/ 0 h 3"/>
                  <a:gd name="T4" fmla="*/ 2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1" y="3"/>
                    </a:moveTo>
                    <a:cubicBezTo>
                      <a:pt x="2" y="2"/>
                      <a:pt x="2" y="1"/>
                      <a:pt x="2" y="0"/>
                    </a:cubicBezTo>
                    <a:cubicBezTo>
                      <a:pt x="1" y="1"/>
                      <a:pt x="0" y="2"/>
                      <a:pt x="1" y="3"/>
                    </a:cubicBezTo>
                  </a:path>
                </a:pathLst>
              </a:custGeom>
              <a:solidFill>
                <a:srgbClr val="B3B3B3"/>
              </a:solidFill>
              <a:ln w="3175">
                <a:solidFill>
                  <a:schemeClr val="tx1"/>
                </a:solidFill>
                <a:round/>
                <a:headEnd/>
                <a:tailEnd/>
              </a:ln>
            </p:spPr>
            <p:txBody>
              <a:bodyPr/>
              <a:lstStyle/>
              <a:p>
                <a:endParaRPr lang="en-GB" sz="2400" dirty="0"/>
              </a:p>
            </p:txBody>
          </p:sp>
          <p:sp>
            <p:nvSpPr>
              <p:cNvPr id="1541" name="Freeform 3970"/>
              <p:cNvSpPr>
                <a:spLocks/>
              </p:cNvSpPr>
              <p:nvPr/>
            </p:nvSpPr>
            <p:spPr bwMode="auto">
              <a:xfrm>
                <a:off x="4776" y="2751"/>
                <a:ext cx="6" cy="4"/>
              </a:xfrm>
              <a:custGeom>
                <a:avLst/>
                <a:gdLst>
                  <a:gd name="T0" fmla="*/ 3 w 4"/>
                  <a:gd name="T1" fmla="*/ 4 h 3"/>
                  <a:gd name="T2" fmla="*/ 2 w 4"/>
                  <a:gd name="T3" fmla="*/ 0 h 3"/>
                  <a:gd name="T4" fmla="*/ 3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2" y="3"/>
                    </a:moveTo>
                    <a:cubicBezTo>
                      <a:pt x="4" y="3"/>
                      <a:pt x="3" y="0"/>
                      <a:pt x="1" y="0"/>
                    </a:cubicBezTo>
                    <a:cubicBezTo>
                      <a:pt x="0" y="0"/>
                      <a:pt x="2" y="3"/>
                      <a:pt x="2" y="3"/>
                    </a:cubicBezTo>
                  </a:path>
                </a:pathLst>
              </a:custGeom>
              <a:solidFill>
                <a:srgbClr val="B3B3B3"/>
              </a:solidFill>
              <a:ln w="3175">
                <a:solidFill>
                  <a:schemeClr val="tx1"/>
                </a:solidFill>
                <a:round/>
                <a:headEnd/>
                <a:tailEnd/>
              </a:ln>
            </p:spPr>
            <p:txBody>
              <a:bodyPr/>
              <a:lstStyle/>
              <a:p>
                <a:endParaRPr lang="en-GB" sz="2400" dirty="0"/>
              </a:p>
            </p:txBody>
          </p:sp>
          <p:sp>
            <p:nvSpPr>
              <p:cNvPr id="1542" name="Freeform 3971"/>
              <p:cNvSpPr>
                <a:spLocks/>
              </p:cNvSpPr>
              <p:nvPr/>
            </p:nvSpPr>
            <p:spPr bwMode="auto">
              <a:xfrm>
                <a:off x="4786" y="2756"/>
                <a:ext cx="6" cy="5"/>
              </a:xfrm>
              <a:custGeom>
                <a:avLst/>
                <a:gdLst>
                  <a:gd name="T0" fmla="*/ 5 w 5"/>
                  <a:gd name="T1" fmla="*/ 5 h 4"/>
                  <a:gd name="T2" fmla="*/ 4 w 5"/>
                  <a:gd name="T3" fmla="*/ 0 h 4"/>
                  <a:gd name="T4" fmla="*/ 5 w 5"/>
                  <a:gd name="T5" fmla="*/ 5 h 4"/>
                  <a:gd name="T6" fmla="*/ 0 60000 65536"/>
                  <a:gd name="T7" fmla="*/ 0 60000 65536"/>
                  <a:gd name="T8" fmla="*/ 0 60000 65536"/>
                </a:gdLst>
                <a:ahLst/>
                <a:cxnLst>
                  <a:cxn ang="T6">
                    <a:pos x="T0" y="T1"/>
                  </a:cxn>
                  <a:cxn ang="T7">
                    <a:pos x="T2" y="T3"/>
                  </a:cxn>
                  <a:cxn ang="T8">
                    <a:pos x="T4" y="T5"/>
                  </a:cxn>
                </a:cxnLst>
                <a:rect l="0" t="0" r="r" b="b"/>
                <a:pathLst>
                  <a:path w="5" h="4">
                    <a:moveTo>
                      <a:pt x="4" y="4"/>
                    </a:moveTo>
                    <a:cubicBezTo>
                      <a:pt x="5" y="3"/>
                      <a:pt x="5" y="0"/>
                      <a:pt x="3" y="0"/>
                    </a:cubicBezTo>
                    <a:cubicBezTo>
                      <a:pt x="0" y="0"/>
                      <a:pt x="3" y="3"/>
                      <a:pt x="4" y="4"/>
                    </a:cubicBezTo>
                  </a:path>
                </a:pathLst>
              </a:custGeom>
              <a:solidFill>
                <a:srgbClr val="B3B3B3"/>
              </a:solidFill>
              <a:ln w="3175">
                <a:solidFill>
                  <a:schemeClr val="tx1"/>
                </a:solidFill>
                <a:round/>
                <a:headEnd/>
                <a:tailEnd/>
              </a:ln>
            </p:spPr>
            <p:txBody>
              <a:bodyPr/>
              <a:lstStyle/>
              <a:p>
                <a:endParaRPr lang="en-GB" sz="2400" dirty="0"/>
              </a:p>
            </p:txBody>
          </p:sp>
          <p:sp>
            <p:nvSpPr>
              <p:cNvPr id="1543" name="Freeform 3972"/>
              <p:cNvSpPr>
                <a:spLocks/>
              </p:cNvSpPr>
              <p:nvPr/>
            </p:nvSpPr>
            <p:spPr bwMode="auto">
              <a:xfrm>
                <a:off x="4790" y="2704"/>
                <a:ext cx="1" cy="2"/>
              </a:xfrm>
              <a:custGeom>
                <a:avLst/>
                <a:gdLst>
                  <a:gd name="T0" fmla="*/ 0 w 1"/>
                  <a:gd name="T1" fmla="*/ 2 h 1"/>
                  <a:gd name="T2" fmla="*/ 1 w 1"/>
                  <a:gd name="T3" fmla="*/ 0 h 1"/>
                  <a:gd name="T4" fmla="*/ 0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1"/>
                      <a:pt x="1" y="1"/>
                      <a:pt x="1"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544" name="Freeform 3973"/>
              <p:cNvSpPr>
                <a:spLocks/>
              </p:cNvSpPr>
              <p:nvPr/>
            </p:nvSpPr>
            <p:spPr bwMode="auto">
              <a:xfrm>
                <a:off x="4795" y="2735"/>
                <a:ext cx="59" cy="34"/>
              </a:xfrm>
              <a:custGeom>
                <a:avLst/>
                <a:gdLst>
                  <a:gd name="T0" fmla="*/ 8 w 45"/>
                  <a:gd name="T1" fmla="*/ 27 h 26"/>
                  <a:gd name="T2" fmla="*/ 10 w 45"/>
                  <a:gd name="T3" fmla="*/ 31 h 26"/>
                  <a:gd name="T4" fmla="*/ 17 w 45"/>
                  <a:gd name="T5" fmla="*/ 31 h 26"/>
                  <a:gd name="T6" fmla="*/ 20 w 45"/>
                  <a:gd name="T7" fmla="*/ 33 h 26"/>
                  <a:gd name="T8" fmla="*/ 29 w 45"/>
                  <a:gd name="T9" fmla="*/ 33 h 26"/>
                  <a:gd name="T10" fmla="*/ 37 w 45"/>
                  <a:gd name="T11" fmla="*/ 29 h 26"/>
                  <a:gd name="T12" fmla="*/ 45 w 45"/>
                  <a:gd name="T13" fmla="*/ 21 h 26"/>
                  <a:gd name="T14" fmla="*/ 54 w 45"/>
                  <a:gd name="T15" fmla="*/ 18 h 26"/>
                  <a:gd name="T16" fmla="*/ 52 w 45"/>
                  <a:gd name="T17" fmla="*/ 13 h 26"/>
                  <a:gd name="T18" fmla="*/ 58 w 45"/>
                  <a:gd name="T19" fmla="*/ 5 h 26"/>
                  <a:gd name="T20" fmla="*/ 58 w 45"/>
                  <a:gd name="T21" fmla="*/ 3 h 26"/>
                  <a:gd name="T22" fmla="*/ 56 w 45"/>
                  <a:gd name="T23" fmla="*/ 0 h 26"/>
                  <a:gd name="T24" fmla="*/ 51 w 45"/>
                  <a:gd name="T25" fmla="*/ 1 h 26"/>
                  <a:gd name="T26" fmla="*/ 47 w 45"/>
                  <a:gd name="T27" fmla="*/ 3 h 26"/>
                  <a:gd name="T28" fmla="*/ 49 w 45"/>
                  <a:gd name="T29" fmla="*/ 10 h 26"/>
                  <a:gd name="T30" fmla="*/ 42 w 45"/>
                  <a:gd name="T31" fmla="*/ 13 h 26"/>
                  <a:gd name="T32" fmla="*/ 38 w 45"/>
                  <a:gd name="T33" fmla="*/ 20 h 26"/>
                  <a:gd name="T34" fmla="*/ 34 w 45"/>
                  <a:gd name="T35" fmla="*/ 21 h 26"/>
                  <a:gd name="T36" fmla="*/ 30 w 45"/>
                  <a:gd name="T37" fmla="*/ 20 h 26"/>
                  <a:gd name="T38" fmla="*/ 26 w 45"/>
                  <a:gd name="T39" fmla="*/ 21 h 26"/>
                  <a:gd name="T40" fmla="*/ 28 w 45"/>
                  <a:gd name="T41" fmla="*/ 14 h 26"/>
                  <a:gd name="T42" fmla="*/ 24 w 45"/>
                  <a:gd name="T43" fmla="*/ 20 h 26"/>
                  <a:gd name="T44" fmla="*/ 14 w 45"/>
                  <a:gd name="T45" fmla="*/ 22 h 26"/>
                  <a:gd name="T46" fmla="*/ 12 w 45"/>
                  <a:gd name="T47" fmla="*/ 21 h 26"/>
                  <a:gd name="T48" fmla="*/ 8 w 45"/>
                  <a:gd name="T49" fmla="*/ 21 h 26"/>
                  <a:gd name="T50" fmla="*/ 3 w 45"/>
                  <a:gd name="T51" fmla="*/ 21 h 26"/>
                  <a:gd name="T52" fmla="*/ 1 w 45"/>
                  <a:gd name="T53" fmla="*/ 25 h 26"/>
                  <a:gd name="T54" fmla="*/ 5 w 45"/>
                  <a:gd name="T55" fmla="*/ 26 h 26"/>
                  <a:gd name="T56" fmla="*/ 8 w 45"/>
                  <a:gd name="T57" fmla="*/ 27 h 2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5" h="26">
                    <a:moveTo>
                      <a:pt x="6" y="21"/>
                    </a:moveTo>
                    <a:cubicBezTo>
                      <a:pt x="7" y="22"/>
                      <a:pt x="8" y="22"/>
                      <a:pt x="8" y="24"/>
                    </a:cubicBezTo>
                    <a:cubicBezTo>
                      <a:pt x="10" y="23"/>
                      <a:pt x="11" y="22"/>
                      <a:pt x="13" y="24"/>
                    </a:cubicBezTo>
                    <a:cubicBezTo>
                      <a:pt x="14" y="25"/>
                      <a:pt x="13" y="26"/>
                      <a:pt x="15" y="25"/>
                    </a:cubicBezTo>
                    <a:cubicBezTo>
                      <a:pt x="17" y="25"/>
                      <a:pt x="19" y="26"/>
                      <a:pt x="22" y="25"/>
                    </a:cubicBezTo>
                    <a:cubicBezTo>
                      <a:pt x="24" y="25"/>
                      <a:pt x="26" y="22"/>
                      <a:pt x="28" y="22"/>
                    </a:cubicBezTo>
                    <a:cubicBezTo>
                      <a:pt x="31" y="22"/>
                      <a:pt x="34" y="19"/>
                      <a:pt x="34" y="16"/>
                    </a:cubicBezTo>
                    <a:cubicBezTo>
                      <a:pt x="35" y="16"/>
                      <a:pt x="42" y="17"/>
                      <a:pt x="41" y="14"/>
                    </a:cubicBezTo>
                    <a:cubicBezTo>
                      <a:pt x="41" y="13"/>
                      <a:pt x="38" y="9"/>
                      <a:pt x="40" y="10"/>
                    </a:cubicBezTo>
                    <a:cubicBezTo>
                      <a:pt x="44" y="10"/>
                      <a:pt x="44" y="7"/>
                      <a:pt x="44" y="4"/>
                    </a:cubicBezTo>
                    <a:cubicBezTo>
                      <a:pt x="44" y="3"/>
                      <a:pt x="45" y="2"/>
                      <a:pt x="44" y="2"/>
                    </a:cubicBezTo>
                    <a:cubicBezTo>
                      <a:pt x="43" y="1"/>
                      <a:pt x="42" y="1"/>
                      <a:pt x="43" y="0"/>
                    </a:cubicBezTo>
                    <a:cubicBezTo>
                      <a:pt x="42" y="0"/>
                      <a:pt x="40" y="2"/>
                      <a:pt x="39" y="1"/>
                    </a:cubicBezTo>
                    <a:cubicBezTo>
                      <a:pt x="38" y="0"/>
                      <a:pt x="35" y="0"/>
                      <a:pt x="36" y="2"/>
                    </a:cubicBezTo>
                    <a:cubicBezTo>
                      <a:pt x="36" y="4"/>
                      <a:pt x="37" y="6"/>
                      <a:pt x="37" y="8"/>
                    </a:cubicBezTo>
                    <a:cubicBezTo>
                      <a:pt x="36" y="10"/>
                      <a:pt x="33" y="9"/>
                      <a:pt x="32" y="10"/>
                    </a:cubicBezTo>
                    <a:cubicBezTo>
                      <a:pt x="30" y="11"/>
                      <a:pt x="30" y="13"/>
                      <a:pt x="29" y="15"/>
                    </a:cubicBezTo>
                    <a:cubicBezTo>
                      <a:pt x="28" y="16"/>
                      <a:pt x="27" y="16"/>
                      <a:pt x="26" y="16"/>
                    </a:cubicBezTo>
                    <a:cubicBezTo>
                      <a:pt x="25" y="16"/>
                      <a:pt x="25" y="16"/>
                      <a:pt x="23" y="15"/>
                    </a:cubicBezTo>
                    <a:cubicBezTo>
                      <a:pt x="22" y="15"/>
                      <a:pt x="21" y="17"/>
                      <a:pt x="20" y="16"/>
                    </a:cubicBezTo>
                    <a:cubicBezTo>
                      <a:pt x="19" y="14"/>
                      <a:pt x="19" y="12"/>
                      <a:pt x="21" y="11"/>
                    </a:cubicBezTo>
                    <a:cubicBezTo>
                      <a:pt x="19" y="9"/>
                      <a:pt x="17" y="14"/>
                      <a:pt x="18" y="15"/>
                    </a:cubicBezTo>
                    <a:cubicBezTo>
                      <a:pt x="19" y="16"/>
                      <a:pt x="12" y="17"/>
                      <a:pt x="11" y="17"/>
                    </a:cubicBezTo>
                    <a:cubicBezTo>
                      <a:pt x="10" y="17"/>
                      <a:pt x="10" y="16"/>
                      <a:pt x="9" y="16"/>
                    </a:cubicBezTo>
                    <a:cubicBezTo>
                      <a:pt x="8" y="15"/>
                      <a:pt x="7" y="16"/>
                      <a:pt x="6" y="16"/>
                    </a:cubicBezTo>
                    <a:cubicBezTo>
                      <a:pt x="5" y="16"/>
                      <a:pt x="3" y="17"/>
                      <a:pt x="2" y="16"/>
                    </a:cubicBezTo>
                    <a:cubicBezTo>
                      <a:pt x="1" y="15"/>
                      <a:pt x="0" y="18"/>
                      <a:pt x="1" y="19"/>
                    </a:cubicBezTo>
                    <a:cubicBezTo>
                      <a:pt x="2" y="20"/>
                      <a:pt x="3" y="19"/>
                      <a:pt x="4" y="20"/>
                    </a:cubicBezTo>
                    <a:cubicBezTo>
                      <a:pt x="5" y="20"/>
                      <a:pt x="5" y="21"/>
                      <a:pt x="6" y="21"/>
                    </a:cubicBezTo>
                  </a:path>
                </a:pathLst>
              </a:custGeom>
              <a:solidFill>
                <a:srgbClr val="B3B3B3"/>
              </a:solidFill>
              <a:ln w="3175">
                <a:solidFill>
                  <a:schemeClr val="tx1"/>
                </a:solidFill>
                <a:round/>
                <a:headEnd/>
                <a:tailEnd/>
              </a:ln>
            </p:spPr>
            <p:txBody>
              <a:bodyPr/>
              <a:lstStyle/>
              <a:p>
                <a:endParaRPr lang="en-GB" sz="2400" dirty="0"/>
              </a:p>
            </p:txBody>
          </p:sp>
          <p:sp>
            <p:nvSpPr>
              <p:cNvPr id="1545" name="Freeform 3974"/>
              <p:cNvSpPr>
                <a:spLocks/>
              </p:cNvSpPr>
              <p:nvPr/>
            </p:nvSpPr>
            <p:spPr bwMode="auto">
              <a:xfrm>
                <a:off x="4812" y="2741"/>
                <a:ext cx="1" cy="2"/>
              </a:xfrm>
              <a:custGeom>
                <a:avLst/>
                <a:gdLst>
                  <a:gd name="T0" fmla="*/ 1 w 1"/>
                  <a:gd name="T1" fmla="*/ 2 h 1"/>
                  <a:gd name="T2" fmla="*/ 0 w 1"/>
                  <a:gd name="T3" fmla="*/ 2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546" name="Freeform 3975"/>
              <p:cNvSpPr>
                <a:spLocks/>
              </p:cNvSpPr>
              <p:nvPr/>
            </p:nvSpPr>
            <p:spPr bwMode="auto">
              <a:xfrm>
                <a:off x="4815" y="2690"/>
                <a:ext cx="5" cy="4"/>
              </a:xfrm>
              <a:custGeom>
                <a:avLst/>
                <a:gdLst>
                  <a:gd name="T0" fmla="*/ 4 w 4"/>
                  <a:gd name="T1" fmla="*/ 4 h 3"/>
                  <a:gd name="T2" fmla="*/ 1 w 4"/>
                  <a:gd name="T3" fmla="*/ 1 h 3"/>
                  <a:gd name="T4" fmla="*/ 4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3" y="3"/>
                    </a:moveTo>
                    <a:cubicBezTo>
                      <a:pt x="4" y="2"/>
                      <a:pt x="2" y="0"/>
                      <a:pt x="1" y="1"/>
                    </a:cubicBezTo>
                    <a:cubicBezTo>
                      <a:pt x="0" y="1"/>
                      <a:pt x="2" y="3"/>
                      <a:pt x="3" y="3"/>
                    </a:cubicBezTo>
                  </a:path>
                </a:pathLst>
              </a:custGeom>
              <a:solidFill>
                <a:srgbClr val="B3B3B3"/>
              </a:solidFill>
              <a:ln w="3175">
                <a:solidFill>
                  <a:schemeClr val="tx1"/>
                </a:solidFill>
                <a:round/>
                <a:headEnd/>
                <a:tailEnd/>
              </a:ln>
            </p:spPr>
            <p:txBody>
              <a:bodyPr/>
              <a:lstStyle/>
              <a:p>
                <a:endParaRPr lang="en-GB" sz="2400" dirty="0"/>
              </a:p>
            </p:txBody>
          </p:sp>
          <p:sp>
            <p:nvSpPr>
              <p:cNvPr id="1547" name="Freeform 3976"/>
              <p:cNvSpPr>
                <a:spLocks/>
              </p:cNvSpPr>
              <p:nvPr/>
            </p:nvSpPr>
            <p:spPr bwMode="auto">
              <a:xfrm>
                <a:off x="4815" y="2813"/>
                <a:ext cx="5" cy="6"/>
              </a:xfrm>
              <a:custGeom>
                <a:avLst/>
                <a:gdLst>
                  <a:gd name="T0" fmla="*/ 4 w 4"/>
                  <a:gd name="T1" fmla="*/ 6 h 5"/>
                  <a:gd name="T2" fmla="*/ 3 w 4"/>
                  <a:gd name="T3" fmla="*/ 1 h 5"/>
                  <a:gd name="T4" fmla="*/ 4 w 4"/>
                  <a:gd name="T5" fmla="*/ 6 h 5"/>
                  <a:gd name="T6" fmla="*/ 0 60000 65536"/>
                  <a:gd name="T7" fmla="*/ 0 60000 65536"/>
                  <a:gd name="T8" fmla="*/ 0 60000 65536"/>
                </a:gdLst>
                <a:ahLst/>
                <a:cxnLst>
                  <a:cxn ang="T6">
                    <a:pos x="T0" y="T1"/>
                  </a:cxn>
                  <a:cxn ang="T7">
                    <a:pos x="T2" y="T3"/>
                  </a:cxn>
                  <a:cxn ang="T8">
                    <a:pos x="T4" y="T5"/>
                  </a:cxn>
                </a:cxnLst>
                <a:rect l="0" t="0" r="r" b="b"/>
                <a:pathLst>
                  <a:path w="4" h="5">
                    <a:moveTo>
                      <a:pt x="3" y="5"/>
                    </a:moveTo>
                    <a:cubicBezTo>
                      <a:pt x="3" y="4"/>
                      <a:pt x="4" y="0"/>
                      <a:pt x="2" y="1"/>
                    </a:cubicBezTo>
                    <a:cubicBezTo>
                      <a:pt x="0" y="3"/>
                      <a:pt x="2" y="4"/>
                      <a:pt x="3" y="5"/>
                    </a:cubicBezTo>
                  </a:path>
                </a:pathLst>
              </a:custGeom>
              <a:solidFill>
                <a:srgbClr val="B3B3B3"/>
              </a:solidFill>
              <a:ln w="3175">
                <a:solidFill>
                  <a:schemeClr val="tx1"/>
                </a:solidFill>
                <a:round/>
                <a:headEnd/>
                <a:tailEnd/>
              </a:ln>
            </p:spPr>
            <p:txBody>
              <a:bodyPr/>
              <a:lstStyle/>
              <a:p>
                <a:endParaRPr lang="en-GB" sz="2400" dirty="0"/>
              </a:p>
            </p:txBody>
          </p:sp>
          <p:sp>
            <p:nvSpPr>
              <p:cNvPr id="1548" name="Freeform 3977"/>
              <p:cNvSpPr>
                <a:spLocks/>
              </p:cNvSpPr>
              <p:nvPr/>
            </p:nvSpPr>
            <p:spPr bwMode="auto">
              <a:xfrm>
                <a:off x="4819" y="2815"/>
                <a:ext cx="9" cy="7"/>
              </a:xfrm>
              <a:custGeom>
                <a:avLst/>
                <a:gdLst>
                  <a:gd name="T0" fmla="*/ 6 w 7"/>
                  <a:gd name="T1" fmla="*/ 7 h 5"/>
                  <a:gd name="T2" fmla="*/ 4 w 7"/>
                  <a:gd name="T3" fmla="*/ 1 h 5"/>
                  <a:gd name="T4" fmla="*/ 1 w 7"/>
                  <a:gd name="T5" fmla="*/ 6 h 5"/>
                  <a:gd name="T6" fmla="*/ 6 w 7"/>
                  <a:gd name="T7" fmla="*/ 7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5">
                    <a:moveTo>
                      <a:pt x="5" y="5"/>
                    </a:moveTo>
                    <a:cubicBezTo>
                      <a:pt x="7" y="3"/>
                      <a:pt x="4" y="2"/>
                      <a:pt x="3" y="1"/>
                    </a:cubicBezTo>
                    <a:cubicBezTo>
                      <a:pt x="0" y="0"/>
                      <a:pt x="3" y="3"/>
                      <a:pt x="1" y="4"/>
                    </a:cubicBezTo>
                    <a:cubicBezTo>
                      <a:pt x="2" y="4"/>
                      <a:pt x="4" y="5"/>
                      <a:pt x="5" y="5"/>
                    </a:cubicBezTo>
                  </a:path>
                </a:pathLst>
              </a:custGeom>
              <a:solidFill>
                <a:srgbClr val="B3B3B3"/>
              </a:solidFill>
              <a:ln w="3175">
                <a:solidFill>
                  <a:schemeClr val="tx1"/>
                </a:solidFill>
                <a:round/>
                <a:headEnd/>
                <a:tailEnd/>
              </a:ln>
            </p:spPr>
            <p:txBody>
              <a:bodyPr/>
              <a:lstStyle/>
              <a:p>
                <a:endParaRPr lang="en-GB" sz="2400" dirty="0"/>
              </a:p>
            </p:txBody>
          </p:sp>
          <p:sp>
            <p:nvSpPr>
              <p:cNvPr id="1549" name="Freeform 3978"/>
              <p:cNvSpPr>
                <a:spLocks/>
              </p:cNvSpPr>
              <p:nvPr/>
            </p:nvSpPr>
            <p:spPr bwMode="auto">
              <a:xfrm>
                <a:off x="4821" y="2706"/>
                <a:ext cx="8" cy="5"/>
              </a:xfrm>
              <a:custGeom>
                <a:avLst/>
                <a:gdLst>
                  <a:gd name="T0" fmla="*/ 0 w 6"/>
                  <a:gd name="T1" fmla="*/ 3 h 4"/>
                  <a:gd name="T2" fmla="*/ 4 w 6"/>
                  <a:gd name="T3" fmla="*/ 5 h 4"/>
                  <a:gd name="T4" fmla="*/ 7 w 6"/>
                  <a:gd name="T5" fmla="*/ 3 h 4"/>
                  <a:gd name="T6" fmla="*/ 0 w 6"/>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4">
                    <a:moveTo>
                      <a:pt x="0" y="2"/>
                    </a:moveTo>
                    <a:cubicBezTo>
                      <a:pt x="1" y="3"/>
                      <a:pt x="2" y="4"/>
                      <a:pt x="3" y="4"/>
                    </a:cubicBezTo>
                    <a:cubicBezTo>
                      <a:pt x="4" y="4"/>
                      <a:pt x="6" y="3"/>
                      <a:pt x="5" y="2"/>
                    </a:cubicBezTo>
                    <a:cubicBezTo>
                      <a:pt x="4" y="0"/>
                      <a:pt x="0" y="0"/>
                      <a:pt x="0" y="2"/>
                    </a:cubicBezTo>
                  </a:path>
                </a:pathLst>
              </a:custGeom>
              <a:solidFill>
                <a:srgbClr val="B3B3B3"/>
              </a:solidFill>
              <a:ln w="3175">
                <a:solidFill>
                  <a:schemeClr val="tx1"/>
                </a:solidFill>
                <a:round/>
                <a:headEnd/>
                <a:tailEnd/>
              </a:ln>
            </p:spPr>
            <p:txBody>
              <a:bodyPr/>
              <a:lstStyle/>
              <a:p>
                <a:endParaRPr lang="en-GB" sz="2400" dirty="0"/>
              </a:p>
            </p:txBody>
          </p:sp>
          <p:sp>
            <p:nvSpPr>
              <p:cNvPr id="1550" name="Freeform 3979"/>
              <p:cNvSpPr>
                <a:spLocks/>
              </p:cNvSpPr>
              <p:nvPr/>
            </p:nvSpPr>
            <p:spPr bwMode="auto">
              <a:xfrm>
                <a:off x="4820" y="2834"/>
                <a:ext cx="7" cy="4"/>
              </a:xfrm>
              <a:custGeom>
                <a:avLst/>
                <a:gdLst>
                  <a:gd name="T0" fmla="*/ 4 w 5"/>
                  <a:gd name="T1" fmla="*/ 4 h 3"/>
                  <a:gd name="T2" fmla="*/ 4 w 5"/>
                  <a:gd name="T3" fmla="*/ 4 h 3"/>
                  <a:gd name="T4" fmla="*/ 0 60000 65536"/>
                  <a:gd name="T5" fmla="*/ 0 60000 65536"/>
                </a:gdLst>
                <a:ahLst/>
                <a:cxnLst>
                  <a:cxn ang="T4">
                    <a:pos x="T0" y="T1"/>
                  </a:cxn>
                  <a:cxn ang="T5">
                    <a:pos x="T2" y="T3"/>
                  </a:cxn>
                </a:cxnLst>
                <a:rect l="0" t="0" r="r" b="b"/>
                <a:pathLst>
                  <a:path w="5" h="3">
                    <a:moveTo>
                      <a:pt x="3" y="3"/>
                    </a:moveTo>
                    <a:cubicBezTo>
                      <a:pt x="5" y="0"/>
                      <a:pt x="0" y="3"/>
                      <a:pt x="3" y="3"/>
                    </a:cubicBezTo>
                  </a:path>
                </a:pathLst>
              </a:custGeom>
              <a:solidFill>
                <a:srgbClr val="B3B3B3"/>
              </a:solidFill>
              <a:ln w="3175">
                <a:solidFill>
                  <a:schemeClr val="tx1"/>
                </a:solidFill>
                <a:round/>
                <a:headEnd/>
                <a:tailEnd/>
              </a:ln>
            </p:spPr>
            <p:txBody>
              <a:bodyPr/>
              <a:lstStyle/>
              <a:p>
                <a:endParaRPr lang="en-GB" sz="2400" dirty="0"/>
              </a:p>
            </p:txBody>
          </p:sp>
          <p:sp>
            <p:nvSpPr>
              <p:cNvPr id="1551" name="Freeform 3980"/>
              <p:cNvSpPr>
                <a:spLocks/>
              </p:cNvSpPr>
              <p:nvPr/>
            </p:nvSpPr>
            <p:spPr bwMode="auto">
              <a:xfrm>
                <a:off x="4824" y="2823"/>
                <a:ext cx="8" cy="7"/>
              </a:xfrm>
              <a:custGeom>
                <a:avLst/>
                <a:gdLst>
                  <a:gd name="T0" fmla="*/ 1 w 6"/>
                  <a:gd name="T1" fmla="*/ 4 h 5"/>
                  <a:gd name="T2" fmla="*/ 3 w 6"/>
                  <a:gd name="T3" fmla="*/ 4 h 5"/>
                  <a:gd name="T4" fmla="*/ 5 w 6"/>
                  <a:gd name="T5" fmla="*/ 7 h 5"/>
                  <a:gd name="T6" fmla="*/ 7 w 6"/>
                  <a:gd name="T7" fmla="*/ 3 h 5"/>
                  <a:gd name="T8" fmla="*/ 5 w 6"/>
                  <a:gd name="T9" fmla="*/ 4 h 5"/>
                  <a:gd name="T10" fmla="*/ 0 w 6"/>
                  <a:gd name="T11" fmla="*/ 0 h 5"/>
                  <a:gd name="T12" fmla="*/ 1 w 6"/>
                  <a:gd name="T13" fmla="*/ 4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5">
                    <a:moveTo>
                      <a:pt x="1" y="3"/>
                    </a:moveTo>
                    <a:cubicBezTo>
                      <a:pt x="2" y="3"/>
                      <a:pt x="2" y="3"/>
                      <a:pt x="2" y="3"/>
                    </a:cubicBezTo>
                    <a:cubicBezTo>
                      <a:pt x="1" y="4"/>
                      <a:pt x="3" y="4"/>
                      <a:pt x="4" y="5"/>
                    </a:cubicBezTo>
                    <a:cubicBezTo>
                      <a:pt x="5" y="5"/>
                      <a:pt x="6" y="3"/>
                      <a:pt x="5" y="2"/>
                    </a:cubicBezTo>
                    <a:cubicBezTo>
                      <a:pt x="4" y="2"/>
                      <a:pt x="4" y="3"/>
                      <a:pt x="4" y="3"/>
                    </a:cubicBezTo>
                    <a:cubicBezTo>
                      <a:pt x="2" y="3"/>
                      <a:pt x="2" y="1"/>
                      <a:pt x="0" y="0"/>
                    </a:cubicBezTo>
                    <a:cubicBezTo>
                      <a:pt x="1" y="1"/>
                      <a:pt x="1" y="2"/>
                      <a:pt x="1" y="3"/>
                    </a:cubicBezTo>
                  </a:path>
                </a:pathLst>
              </a:custGeom>
              <a:solidFill>
                <a:srgbClr val="B3B3B3"/>
              </a:solidFill>
              <a:ln w="3175">
                <a:solidFill>
                  <a:schemeClr val="tx1"/>
                </a:solidFill>
                <a:round/>
                <a:headEnd/>
                <a:tailEnd/>
              </a:ln>
            </p:spPr>
            <p:txBody>
              <a:bodyPr/>
              <a:lstStyle/>
              <a:p>
                <a:endParaRPr lang="en-GB" sz="2400" dirty="0"/>
              </a:p>
            </p:txBody>
          </p:sp>
          <p:sp>
            <p:nvSpPr>
              <p:cNvPr id="1552" name="Freeform 3981"/>
              <p:cNvSpPr>
                <a:spLocks/>
              </p:cNvSpPr>
              <p:nvPr/>
            </p:nvSpPr>
            <p:spPr bwMode="auto">
              <a:xfrm>
                <a:off x="4825" y="2837"/>
                <a:ext cx="2" cy="1"/>
              </a:xfrm>
              <a:custGeom>
                <a:avLst/>
                <a:gdLst>
                  <a:gd name="T0" fmla="*/ 0 w 1"/>
                  <a:gd name="T1" fmla="*/ 1 h 1"/>
                  <a:gd name="T2" fmla="*/ 2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1"/>
                      <a:pt x="0" y="0"/>
                      <a:pt x="1" y="0"/>
                    </a:cubicBezTo>
                    <a:cubicBezTo>
                      <a:pt x="0"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1553" name="Freeform 3982"/>
              <p:cNvSpPr>
                <a:spLocks/>
              </p:cNvSpPr>
              <p:nvPr/>
            </p:nvSpPr>
            <p:spPr bwMode="auto">
              <a:xfrm>
                <a:off x="4829" y="2802"/>
                <a:ext cx="3" cy="7"/>
              </a:xfrm>
              <a:custGeom>
                <a:avLst/>
                <a:gdLst>
                  <a:gd name="T0" fmla="*/ 2 w 2"/>
                  <a:gd name="T1" fmla="*/ 7 h 5"/>
                  <a:gd name="T2" fmla="*/ 3 w 2"/>
                  <a:gd name="T3" fmla="*/ 0 h 5"/>
                  <a:gd name="T4" fmla="*/ 2 w 2"/>
                  <a:gd name="T5" fmla="*/ 3 h 5"/>
                  <a:gd name="T6" fmla="*/ 2 w 2"/>
                  <a:gd name="T7" fmla="*/ 7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5">
                    <a:moveTo>
                      <a:pt x="1" y="5"/>
                    </a:moveTo>
                    <a:cubicBezTo>
                      <a:pt x="1" y="4"/>
                      <a:pt x="1" y="1"/>
                      <a:pt x="2" y="0"/>
                    </a:cubicBezTo>
                    <a:cubicBezTo>
                      <a:pt x="0" y="0"/>
                      <a:pt x="0" y="2"/>
                      <a:pt x="1" y="2"/>
                    </a:cubicBezTo>
                    <a:cubicBezTo>
                      <a:pt x="1" y="3"/>
                      <a:pt x="0" y="4"/>
                      <a:pt x="1" y="5"/>
                    </a:cubicBezTo>
                  </a:path>
                </a:pathLst>
              </a:custGeom>
              <a:solidFill>
                <a:srgbClr val="B3B3B3"/>
              </a:solidFill>
              <a:ln w="3175">
                <a:solidFill>
                  <a:schemeClr val="tx1"/>
                </a:solidFill>
                <a:round/>
                <a:headEnd/>
                <a:tailEnd/>
              </a:ln>
            </p:spPr>
            <p:txBody>
              <a:bodyPr/>
              <a:lstStyle/>
              <a:p>
                <a:endParaRPr lang="en-GB" sz="2400" dirty="0"/>
              </a:p>
            </p:txBody>
          </p:sp>
          <p:sp>
            <p:nvSpPr>
              <p:cNvPr id="1554" name="Freeform 3983"/>
              <p:cNvSpPr>
                <a:spLocks/>
              </p:cNvSpPr>
              <p:nvPr/>
            </p:nvSpPr>
            <p:spPr bwMode="auto">
              <a:xfrm>
                <a:off x="4832" y="2715"/>
                <a:ext cx="2" cy="1"/>
              </a:xfrm>
              <a:custGeom>
                <a:avLst/>
                <a:gdLst>
                  <a:gd name="T0" fmla="*/ 0 w 2"/>
                  <a:gd name="T1" fmla="*/ 1 h 1"/>
                  <a:gd name="T2" fmla="*/ 2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0"/>
                      <a:pt x="2" y="0"/>
                    </a:cubicBezTo>
                    <a:cubicBezTo>
                      <a:pt x="1"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555" name="Freeform 3984"/>
              <p:cNvSpPr>
                <a:spLocks/>
              </p:cNvSpPr>
              <p:nvPr/>
            </p:nvSpPr>
            <p:spPr bwMode="auto">
              <a:xfrm>
                <a:off x="4833" y="2710"/>
                <a:ext cx="32" cy="35"/>
              </a:xfrm>
              <a:custGeom>
                <a:avLst/>
                <a:gdLst>
                  <a:gd name="T0" fmla="*/ 25 w 24"/>
                  <a:gd name="T1" fmla="*/ 19 h 27"/>
                  <a:gd name="T2" fmla="*/ 21 w 24"/>
                  <a:gd name="T3" fmla="*/ 16 h 27"/>
                  <a:gd name="T4" fmla="*/ 13 w 24"/>
                  <a:gd name="T5" fmla="*/ 9 h 27"/>
                  <a:gd name="T6" fmla="*/ 7 w 24"/>
                  <a:gd name="T7" fmla="*/ 4 h 27"/>
                  <a:gd name="T8" fmla="*/ 5 w 24"/>
                  <a:gd name="T9" fmla="*/ 4 h 27"/>
                  <a:gd name="T10" fmla="*/ 0 w 24"/>
                  <a:gd name="T11" fmla="*/ 0 h 27"/>
                  <a:gd name="T12" fmla="*/ 0 w 24"/>
                  <a:gd name="T13" fmla="*/ 3 h 27"/>
                  <a:gd name="T14" fmla="*/ 4 w 24"/>
                  <a:gd name="T15" fmla="*/ 4 h 27"/>
                  <a:gd name="T16" fmla="*/ 9 w 24"/>
                  <a:gd name="T17" fmla="*/ 8 h 27"/>
                  <a:gd name="T18" fmla="*/ 15 w 24"/>
                  <a:gd name="T19" fmla="*/ 13 h 27"/>
                  <a:gd name="T20" fmla="*/ 19 w 24"/>
                  <a:gd name="T21" fmla="*/ 14 h 27"/>
                  <a:gd name="T22" fmla="*/ 24 w 24"/>
                  <a:gd name="T23" fmla="*/ 23 h 27"/>
                  <a:gd name="T24" fmla="*/ 24 w 24"/>
                  <a:gd name="T25" fmla="*/ 30 h 27"/>
                  <a:gd name="T26" fmla="*/ 27 w 24"/>
                  <a:gd name="T27" fmla="*/ 35 h 27"/>
                  <a:gd name="T28" fmla="*/ 31 w 24"/>
                  <a:gd name="T29" fmla="*/ 26 h 27"/>
                  <a:gd name="T30" fmla="*/ 28 w 24"/>
                  <a:gd name="T31" fmla="*/ 22 h 27"/>
                  <a:gd name="T32" fmla="*/ 25 w 24"/>
                  <a:gd name="T33" fmla="*/ 19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4" h="27">
                    <a:moveTo>
                      <a:pt x="19" y="15"/>
                    </a:moveTo>
                    <a:cubicBezTo>
                      <a:pt x="17" y="15"/>
                      <a:pt x="17" y="12"/>
                      <a:pt x="16" y="12"/>
                    </a:cubicBezTo>
                    <a:cubicBezTo>
                      <a:pt x="15" y="10"/>
                      <a:pt x="12" y="8"/>
                      <a:pt x="10" y="7"/>
                    </a:cubicBezTo>
                    <a:cubicBezTo>
                      <a:pt x="8" y="6"/>
                      <a:pt x="7" y="4"/>
                      <a:pt x="5" y="3"/>
                    </a:cubicBezTo>
                    <a:cubicBezTo>
                      <a:pt x="4" y="3"/>
                      <a:pt x="4" y="4"/>
                      <a:pt x="4" y="3"/>
                    </a:cubicBezTo>
                    <a:cubicBezTo>
                      <a:pt x="3" y="2"/>
                      <a:pt x="1" y="1"/>
                      <a:pt x="0" y="0"/>
                    </a:cubicBezTo>
                    <a:cubicBezTo>
                      <a:pt x="1" y="1"/>
                      <a:pt x="0" y="1"/>
                      <a:pt x="0" y="2"/>
                    </a:cubicBezTo>
                    <a:cubicBezTo>
                      <a:pt x="1" y="2"/>
                      <a:pt x="2" y="2"/>
                      <a:pt x="3" y="3"/>
                    </a:cubicBezTo>
                    <a:cubicBezTo>
                      <a:pt x="4" y="4"/>
                      <a:pt x="5" y="5"/>
                      <a:pt x="7" y="6"/>
                    </a:cubicBezTo>
                    <a:cubicBezTo>
                      <a:pt x="8" y="7"/>
                      <a:pt x="9" y="9"/>
                      <a:pt x="11" y="10"/>
                    </a:cubicBezTo>
                    <a:cubicBezTo>
                      <a:pt x="12" y="10"/>
                      <a:pt x="13" y="10"/>
                      <a:pt x="14" y="11"/>
                    </a:cubicBezTo>
                    <a:cubicBezTo>
                      <a:pt x="16" y="13"/>
                      <a:pt x="17" y="16"/>
                      <a:pt x="18" y="18"/>
                    </a:cubicBezTo>
                    <a:cubicBezTo>
                      <a:pt x="19" y="20"/>
                      <a:pt x="18" y="21"/>
                      <a:pt x="18" y="23"/>
                    </a:cubicBezTo>
                    <a:cubicBezTo>
                      <a:pt x="19" y="24"/>
                      <a:pt x="20" y="26"/>
                      <a:pt x="20" y="27"/>
                    </a:cubicBezTo>
                    <a:cubicBezTo>
                      <a:pt x="22" y="26"/>
                      <a:pt x="24" y="21"/>
                      <a:pt x="23" y="20"/>
                    </a:cubicBezTo>
                    <a:cubicBezTo>
                      <a:pt x="23" y="18"/>
                      <a:pt x="22" y="18"/>
                      <a:pt x="21" y="17"/>
                    </a:cubicBezTo>
                    <a:cubicBezTo>
                      <a:pt x="20" y="15"/>
                      <a:pt x="20" y="16"/>
                      <a:pt x="19" y="15"/>
                    </a:cubicBezTo>
                  </a:path>
                </a:pathLst>
              </a:custGeom>
              <a:solidFill>
                <a:srgbClr val="B3B3B3"/>
              </a:solidFill>
              <a:ln w="3175">
                <a:solidFill>
                  <a:schemeClr val="tx1"/>
                </a:solidFill>
                <a:round/>
                <a:headEnd/>
                <a:tailEnd/>
              </a:ln>
            </p:spPr>
            <p:txBody>
              <a:bodyPr/>
              <a:lstStyle/>
              <a:p>
                <a:endParaRPr lang="en-GB" sz="2400" dirty="0"/>
              </a:p>
            </p:txBody>
          </p:sp>
          <p:sp>
            <p:nvSpPr>
              <p:cNvPr id="1556" name="Freeform 3985"/>
              <p:cNvSpPr>
                <a:spLocks/>
              </p:cNvSpPr>
              <p:nvPr/>
            </p:nvSpPr>
            <p:spPr bwMode="auto">
              <a:xfrm>
                <a:off x="4848" y="2837"/>
                <a:ext cx="4" cy="1"/>
              </a:xfrm>
              <a:custGeom>
                <a:avLst/>
                <a:gdLst>
                  <a:gd name="T0" fmla="*/ 3 w 3"/>
                  <a:gd name="T1" fmla="*/ 1 h 1"/>
                  <a:gd name="T2" fmla="*/ 4 w 3"/>
                  <a:gd name="T3" fmla="*/ 1 h 1"/>
                  <a:gd name="T4" fmla="*/ 0 w 3"/>
                  <a:gd name="T5" fmla="*/ 0 h 1"/>
                  <a:gd name="T6" fmla="*/ 3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1"/>
                    </a:moveTo>
                    <a:cubicBezTo>
                      <a:pt x="3" y="1"/>
                      <a:pt x="3" y="1"/>
                      <a:pt x="3" y="1"/>
                    </a:cubicBezTo>
                    <a:cubicBezTo>
                      <a:pt x="2" y="1"/>
                      <a:pt x="1" y="1"/>
                      <a:pt x="0" y="0"/>
                    </a:cubicBezTo>
                    <a:cubicBezTo>
                      <a:pt x="1"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1557" name="Freeform 3986"/>
              <p:cNvSpPr>
                <a:spLocks/>
              </p:cNvSpPr>
              <p:nvPr/>
            </p:nvSpPr>
            <p:spPr bwMode="auto">
              <a:xfrm>
                <a:off x="4850" y="2809"/>
                <a:ext cx="8" cy="6"/>
              </a:xfrm>
              <a:custGeom>
                <a:avLst/>
                <a:gdLst>
                  <a:gd name="T0" fmla="*/ 4 w 6"/>
                  <a:gd name="T1" fmla="*/ 6 h 5"/>
                  <a:gd name="T2" fmla="*/ 0 w 6"/>
                  <a:gd name="T3" fmla="*/ 2 h 5"/>
                  <a:gd name="T4" fmla="*/ 4 w 6"/>
                  <a:gd name="T5" fmla="*/ 6 h 5"/>
                  <a:gd name="T6" fmla="*/ 0 60000 65536"/>
                  <a:gd name="T7" fmla="*/ 0 60000 65536"/>
                  <a:gd name="T8" fmla="*/ 0 60000 65536"/>
                </a:gdLst>
                <a:ahLst/>
                <a:cxnLst>
                  <a:cxn ang="T6">
                    <a:pos x="T0" y="T1"/>
                  </a:cxn>
                  <a:cxn ang="T7">
                    <a:pos x="T2" y="T3"/>
                  </a:cxn>
                  <a:cxn ang="T8">
                    <a:pos x="T4" y="T5"/>
                  </a:cxn>
                </a:cxnLst>
                <a:rect l="0" t="0" r="r" b="b"/>
                <a:pathLst>
                  <a:path w="6" h="5">
                    <a:moveTo>
                      <a:pt x="3" y="5"/>
                    </a:moveTo>
                    <a:cubicBezTo>
                      <a:pt x="6" y="4"/>
                      <a:pt x="2" y="0"/>
                      <a:pt x="0" y="2"/>
                    </a:cubicBezTo>
                    <a:cubicBezTo>
                      <a:pt x="1" y="3"/>
                      <a:pt x="2" y="4"/>
                      <a:pt x="3" y="5"/>
                    </a:cubicBezTo>
                  </a:path>
                </a:pathLst>
              </a:custGeom>
              <a:solidFill>
                <a:srgbClr val="B3B3B3"/>
              </a:solidFill>
              <a:ln w="3175">
                <a:solidFill>
                  <a:schemeClr val="tx1"/>
                </a:solidFill>
                <a:round/>
                <a:headEnd/>
                <a:tailEnd/>
              </a:ln>
            </p:spPr>
            <p:txBody>
              <a:bodyPr/>
              <a:lstStyle/>
              <a:p>
                <a:endParaRPr lang="en-GB" sz="2400" dirty="0"/>
              </a:p>
            </p:txBody>
          </p:sp>
          <p:sp>
            <p:nvSpPr>
              <p:cNvPr id="1558" name="Freeform 3987"/>
              <p:cNvSpPr>
                <a:spLocks/>
              </p:cNvSpPr>
              <p:nvPr/>
            </p:nvSpPr>
            <p:spPr bwMode="auto">
              <a:xfrm>
                <a:off x="4854" y="2846"/>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559" name="Freeform 3988"/>
              <p:cNvSpPr>
                <a:spLocks/>
              </p:cNvSpPr>
              <p:nvPr/>
            </p:nvSpPr>
            <p:spPr bwMode="auto">
              <a:xfrm>
                <a:off x="4856" y="2848"/>
                <a:ext cx="6" cy="6"/>
              </a:xfrm>
              <a:custGeom>
                <a:avLst/>
                <a:gdLst>
                  <a:gd name="T0" fmla="*/ 4 w 5"/>
                  <a:gd name="T1" fmla="*/ 6 h 4"/>
                  <a:gd name="T2" fmla="*/ 6 w 5"/>
                  <a:gd name="T3" fmla="*/ 5 h 4"/>
                  <a:gd name="T4" fmla="*/ 0 w 5"/>
                  <a:gd name="T5" fmla="*/ 2 h 4"/>
                  <a:gd name="T6" fmla="*/ 1 w 5"/>
                  <a:gd name="T7" fmla="*/ 5 h 4"/>
                  <a:gd name="T8" fmla="*/ 4 w 5"/>
                  <a:gd name="T9" fmla="*/ 6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4">
                    <a:moveTo>
                      <a:pt x="3" y="4"/>
                    </a:moveTo>
                    <a:cubicBezTo>
                      <a:pt x="4" y="3"/>
                      <a:pt x="5" y="3"/>
                      <a:pt x="5" y="3"/>
                    </a:cubicBezTo>
                    <a:cubicBezTo>
                      <a:pt x="4" y="2"/>
                      <a:pt x="1" y="0"/>
                      <a:pt x="0" y="1"/>
                    </a:cubicBezTo>
                    <a:cubicBezTo>
                      <a:pt x="1" y="1"/>
                      <a:pt x="1" y="2"/>
                      <a:pt x="1" y="3"/>
                    </a:cubicBezTo>
                    <a:cubicBezTo>
                      <a:pt x="2" y="3"/>
                      <a:pt x="3" y="2"/>
                      <a:pt x="3" y="4"/>
                    </a:cubicBezTo>
                  </a:path>
                </a:pathLst>
              </a:custGeom>
              <a:solidFill>
                <a:srgbClr val="B3B3B3"/>
              </a:solidFill>
              <a:ln w="3175">
                <a:solidFill>
                  <a:schemeClr val="tx1"/>
                </a:solidFill>
                <a:round/>
                <a:headEnd/>
                <a:tailEnd/>
              </a:ln>
            </p:spPr>
            <p:txBody>
              <a:bodyPr/>
              <a:lstStyle/>
              <a:p>
                <a:endParaRPr lang="en-GB" sz="2400" dirty="0"/>
              </a:p>
            </p:txBody>
          </p:sp>
          <p:sp>
            <p:nvSpPr>
              <p:cNvPr id="1560" name="Freeform 3989"/>
              <p:cNvSpPr>
                <a:spLocks/>
              </p:cNvSpPr>
              <p:nvPr/>
            </p:nvSpPr>
            <p:spPr bwMode="auto">
              <a:xfrm>
                <a:off x="4857" y="2718"/>
                <a:ext cx="1" cy="2"/>
              </a:xfrm>
              <a:custGeom>
                <a:avLst/>
                <a:gdLst>
                  <a:gd name="T0" fmla="*/ 1 w 1"/>
                  <a:gd name="T1" fmla="*/ 2 h 2"/>
                  <a:gd name="T2" fmla="*/ 0 w 1"/>
                  <a:gd name="T3" fmla="*/ 0 h 2"/>
                  <a:gd name="T4" fmla="*/ 1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0"/>
                      <a:pt x="0" y="0"/>
                    </a:cubicBezTo>
                    <a:cubicBezTo>
                      <a:pt x="0" y="0"/>
                      <a:pt x="0" y="1"/>
                      <a:pt x="1" y="2"/>
                    </a:cubicBezTo>
                  </a:path>
                </a:pathLst>
              </a:custGeom>
              <a:solidFill>
                <a:srgbClr val="B3B3B3"/>
              </a:solidFill>
              <a:ln w="3175">
                <a:solidFill>
                  <a:schemeClr val="tx1"/>
                </a:solidFill>
                <a:round/>
                <a:headEnd/>
                <a:tailEnd/>
              </a:ln>
            </p:spPr>
            <p:txBody>
              <a:bodyPr/>
              <a:lstStyle/>
              <a:p>
                <a:endParaRPr lang="en-GB" sz="2400" dirty="0"/>
              </a:p>
            </p:txBody>
          </p:sp>
          <p:sp>
            <p:nvSpPr>
              <p:cNvPr id="1561" name="Freeform 3990"/>
              <p:cNvSpPr>
                <a:spLocks/>
              </p:cNvSpPr>
              <p:nvPr/>
            </p:nvSpPr>
            <p:spPr bwMode="auto">
              <a:xfrm>
                <a:off x="4866" y="2847"/>
                <a:ext cx="4" cy="3"/>
              </a:xfrm>
              <a:custGeom>
                <a:avLst/>
                <a:gdLst>
                  <a:gd name="T0" fmla="*/ 1 w 3"/>
                  <a:gd name="T1" fmla="*/ 3 h 2"/>
                  <a:gd name="T2" fmla="*/ 4 w 3"/>
                  <a:gd name="T3" fmla="*/ 2 h 2"/>
                  <a:gd name="T4" fmla="*/ 0 w 3"/>
                  <a:gd name="T5" fmla="*/ 2 h 2"/>
                  <a:gd name="T6" fmla="*/ 1 w 3"/>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1" y="2"/>
                    </a:moveTo>
                    <a:cubicBezTo>
                      <a:pt x="2" y="2"/>
                      <a:pt x="3" y="1"/>
                      <a:pt x="3" y="1"/>
                    </a:cubicBezTo>
                    <a:cubicBezTo>
                      <a:pt x="2" y="0"/>
                      <a:pt x="1" y="1"/>
                      <a:pt x="0" y="1"/>
                    </a:cubicBezTo>
                    <a:cubicBezTo>
                      <a:pt x="1" y="2"/>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1562" name="Freeform 3991"/>
              <p:cNvSpPr>
                <a:spLocks/>
              </p:cNvSpPr>
              <p:nvPr/>
            </p:nvSpPr>
            <p:spPr bwMode="auto">
              <a:xfrm>
                <a:off x="4883" y="2748"/>
                <a:ext cx="3" cy="7"/>
              </a:xfrm>
              <a:custGeom>
                <a:avLst/>
                <a:gdLst>
                  <a:gd name="T0" fmla="*/ 0 w 2"/>
                  <a:gd name="T1" fmla="*/ 7 h 5"/>
                  <a:gd name="T2" fmla="*/ 0 w 2"/>
                  <a:gd name="T3" fmla="*/ 0 h 5"/>
                  <a:gd name="T4" fmla="*/ 0 w 2"/>
                  <a:gd name="T5" fmla="*/ 7 h 5"/>
                  <a:gd name="T6" fmla="*/ 0 60000 65536"/>
                  <a:gd name="T7" fmla="*/ 0 60000 65536"/>
                  <a:gd name="T8" fmla="*/ 0 60000 65536"/>
                </a:gdLst>
                <a:ahLst/>
                <a:cxnLst>
                  <a:cxn ang="T6">
                    <a:pos x="T0" y="T1"/>
                  </a:cxn>
                  <a:cxn ang="T7">
                    <a:pos x="T2" y="T3"/>
                  </a:cxn>
                  <a:cxn ang="T8">
                    <a:pos x="T4" y="T5"/>
                  </a:cxn>
                </a:cxnLst>
                <a:rect l="0" t="0" r="r" b="b"/>
                <a:pathLst>
                  <a:path w="2" h="5">
                    <a:moveTo>
                      <a:pt x="0" y="5"/>
                    </a:moveTo>
                    <a:cubicBezTo>
                      <a:pt x="2" y="4"/>
                      <a:pt x="2" y="1"/>
                      <a:pt x="0" y="0"/>
                    </a:cubicBezTo>
                    <a:cubicBezTo>
                      <a:pt x="0" y="2"/>
                      <a:pt x="0" y="4"/>
                      <a:pt x="0" y="5"/>
                    </a:cubicBezTo>
                  </a:path>
                </a:pathLst>
              </a:custGeom>
              <a:solidFill>
                <a:srgbClr val="B3B3B3"/>
              </a:solidFill>
              <a:ln w="3175">
                <a:solidFill>
                  <a:schemeClr val="tx1"/>
                </a:solidFill>
                <a:round/>
                <a:headEnd/>
                <a:tailEnd/>
              </a:ln>
            </p:spPr>
            <p:txBody>
              <a:bodyPr/>
              <a:lstStyle/>
              <a:p>
                <a:endParaRPr lang="en-GB" sz="2400" dirty="0"/>
              </a:p>
            </p:txBody>
          </p:sp>
          <p:sp>
            <p:nvSpPr>
              <p:cNvPr id="1563" name="Freeform 3992"/>
              <p:cNvSpPr>
                <a:spLocks/>
              </p:cNvSpPr>
              <p:nvPr/>
            </p:nvSpPr>
            <p:spPr bwMode="auto">
              <a:xfrm>
                <a:off x="4885" y="2755"/>
                <a:ext cx="17" cy="23"/>
              </a:xfrm>
              <a:custGeom>
                <a:avLst/>
                <a:gdLst>
                  <a:gd name="T0" fmla="*/ 4 w 13"/>
                  <a:gd name="T1" fmla="*/ 12 h 18"/>
                  <a:gd name="T2" fmla="*/ 7 w 13"/>
                  <a:gd name="T3" fmla="*/ 15 h 18"/>
                  <a:gd name="T4" fmla="*/ 8 w 13"/>
                  <a:gd name="T5" fmla="*/ 20 h 18"/>
                  <a:gd name="T6" fmla="*/ 16 w 13"/>
                  <a:gd name="T7" fmla="*/ 19 h 18"/>
                  <a:gd name="T8" fmla="*/ 14 w 13"/>
                  <a:gd name="T9" fmla="*/ 14 h 18"/>
                  <a:gd name="T10" fmla="*/ 12 w 13"/>
                  <a:gd name="T11" fmla="*/ 12 h 18"/>
                  <a:gd name="T12" fmla="*/ 9 w 13"/>
                  <a:gd name="T13" fmla="*/ 10 h 18"/>
                  <a:gd name="T14" fmla="*/ 0 w 13"/>
                  <a:gd name="T15" fmla="*/ 0 h 18"/>
                  <a:gd name="T16" fmla="*/ 0 w 13"/>
                  <a:gd name="T17" fmla="*/ 5 h 18"/>
                  <a:gd name="T18" fmla="*/ 4 w 13"/>
                  <a:gd name="T19" fmla="*/ 12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 h="18">
                    <a:moveTo>
                      <a:pt x="3" y="9"/>
                    </a:moveTo>
                    <a:cubicBezTo>
                      <a:pt x="3" y="10"/>
                      <a:pt x="5" y="10"/>
                      <a:pt x="5" y="12"/>
                    </a:cubicBezTo>
                    <a:cubicBezTo>
                      <a:pt x="5" y="13"/>
                      <a:pt x="5" y="14"/>
                      <a:pt x="6" y="16"/>
                    </a:cubicBezTo>
                    <a:cubicBezTo>
                      <a:pt x="7" y="17"/>
                      <a:pt x="13" y="18"/>
                      <a:pt x="12" y="15"/>
                    </a:cubicBezTo>
                    <a:cubicBezTo>
                      <a:pt x="12" y="13"/>
                      <a:pt x="12" y="12"/>
                      <a:pt x="11" y="11"/>
                    </a:cubicBezTo>
                    <a:cubicBezTo>
                      <a:pt x="10" y="11"/>
                      <a:pt x="10" y="9"/>
                      <a:pt x="9" y="9"/>
                    </a:cubicBezTo>
                    <a:cubicBezTo>
                      <a:pt x="8" y="9"/>
                      <a:pt x="8" y="9"/>
                      <a:pt x="7" y="8"/>
                    </a:cubicBezTo>
                    <a:cubicBezTo>
                      <a:pt x="6" y="4"/>
                      <a:pt x="4" y="1"/>
                      <a:pt x="0" y="0"/>
                    </a:cubicBezTo>
                    <a:cubicBezTo>
                      <a:pt x="1" y="1"/>
                      <a:pt x="0" y="3"/>
                      <a:pt x="0" y="4"/>
                    </a:cubicBezTo>
                    <a:cubicBezTo>
                      <a:pt x="0" y="6"/>
                      <a:pt x="2" y="8"/>
                      <a:pt x="3" y="9"/>
                    </a:cubicBezTo>
                  </a:path>
                </a:pathLst>
              </a:custGeom>
              <a:solidFill>
                <a:srgbClr val="B3B3B3"/>
              </a:solidFill>
              <a:ln w="3175">
                <a:solidFill>
                  <a:schemeClr val="tx1"/>
                </a:solidFill>
                <a:round/>
                <a:headEnd/>
                <a:tailEnd/>
              </a:ln>
            </p:spPr>
            <p:txBody>
              <a:bodyPr/>
              <a:lstStyle/>
              <a:p>
                <a:endParaRPr lang="en-GB" sz="2400" dirty="0"/>
              </a:p>
            </p:txBody>
          </p:sp>
          <p:sp>
            <p:nvSpPr>
              <p:cNvPr id="1564" name="Freeform 3993"/>
              <p:cNvSpPr>
                <a:spLocks/>
              </p:cNvSpPr>
              <p:nvPr/>
            </p:nvSpPr>
            <p:spPr bwMode="auto">
              <a:xfrm>
                <a:off x="4896" y="2780"/>
                <a:ext cx="3" cy="1"/>
              </a:xfrm>
              <a:custGeom>
                <a:avLst/>
                <a:gdLst>
                  <a:gd name="T0" fmla="*/ 2 w 2"/>
                  <a:gd name="T1" fmla="*/ 1 h 1"/>
                  <a:gd name="T2" fmla="*/ 3 w 2"/>
                  <a:gd name="T3" fmla="*/ 1 h 1"/>
                  <a:gd name="T4" fmla="*/ 0 w 2"/>
                  <a:gd name="T5" fmla="*/ 1 h 1"/>
                  <a:gd name="T6" fmla="*/ 2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1"/>
                      <a:pt x="2" y="1"/>
                    </a:cubicBezTo>
                    <a:cubicBezTo>
                      <a:pt x="2" y="0"/>
                      <a:pt x="0"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565" name="Freeform 3994"/>
              <p:cNvSpPr>
                <a:spLocks/>
              </p:cNvSpPr>
              <p:nvPr/>
            </p:nvSpPr>
            <p:spPr bwMode="auto">
              <a:xfrm>
                <a:off x="4902" y="2777"/>
                <a:ext cx="1" cy="3"/>
              </a:xfrm>
              <a:custGeom>
                <a:avLst/>
                <a:gdLst>
                  <a:gd name="T0" fmla="*/ 0 w 1"/>
                  <a:gd name="T1" fmla="*/ 3 h 2"/>
                  <a:gd name="T2" fmla="*/ 0 w 1"/>
                  <a:gd name="T3" fmla="*/ 0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1" y="1"/>
                      <a:pt x="1" y="0"/>
                      <a:pt x="0" y="0"/>
                    </a:cubicBezTo>
                    <a:cubicBezTo>
                      <a:pt x="0" y="0"/>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1566" name="Freeform 3995"/>
              <p:cNvSpPr>
                <a:spLocks/>
              </p:cNvSpPr>
              <p:nvPr/>
            </p:nvSpPr>
            <p:spPr bwMode="auto">
              <a:xfrm>
                <a:off x="4772" y="2699"/>
                <a:ext cx="14" cy="5"/>
              </a:xfrm>
              <a:custGeom>
                <a:avLst/>
                <a:gdLst>
                  <a:gd name="T0" fmla="*/ 1 w 10"/>
                  <a:gd name="T1" fmla="*/ 5 h 4"/>
                  <a:gd name="T2" fmla="*/ 4 w 10"/>
                  <a:gd name="T3" fmla="*/ 0 h 4"/>
                  <a:gd name="T4" fmla="*/ 14 w 10"/>
                  <a:gd name="T5" fmla="*/ 1 h 4"/>
                  <a:gd name="T6" fmla="*/ 8 w 10"/>
                  <a:gd name="T7" fmla="*/ 4 h 4"/>
                  <a:gd name="T8" fmla="*/ 4 w 10"/>
                  <a:gd name="T9" fmla="*/ 3 h 4"/>
                  <a:gd name="T10" fmla="*/ 1 w 10"/>
                  <a:gd name="T11" fmla="*/ 5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4">
                    <a:moveTo>
                      <a:pt x="1" y="4"/>
                    </a:moveTo>
                    <a:cubicBezTo>
                      <a:pt x="0" y="2"/>
                      <a:pt x="2" y="1"/>
                      <a:pt x="3" y="0"/>
                    </a:cubicBezTo>
                    <a:cubicBezTo>
                      <a:pt x="5" y="0"/>
                      <a:pt x="8" y="1"/>
                      <a:pt x="10" y="1"/>
                    </a:cubicBezTo>
                    <a:cubicBezTo>
                      <a:pt x="8" y="2"/>
                      <a:pt x="8" y="3"/>
                      <a:pt x="6" y="3"/>
                    </a:cubicBezTo>
                    <a:cubicBezTo>
                      <a:pt x="5" y="3"/>
                      <a:pt x="4" y="2"/>
                      <a:pt x="3" y="2"/>
                    </a:cubicBezTo>
                    <a:cubicBezTo>
                      <a:pt x="2" y="3"/>
                      <a:pt x="2" y="3"/>
                      <a:pt x="1" y="4"/>
                    </a:cubicBezTo>
                  </a:path>
                </a:pathLst>
              </a:custGeom>
              <a:solidFill>
                <a:srgbClr val="B3B3B3"/>
              </a:solidFill>
              <a:ln w="3175">
                <a:solidFill>
                  <a:schemeClr val="tx1"/>
                </a:solidFill>
                <a:round/>
                <a:headEnd/>
                <a:tailEnd/>
              </a:ln>
            </p:spPr>
            <p:txBody>
              <a:bodyPr/>
              <a:lstStyle/>
              <a:p>
                <a:endParaRPr lang="en-GB" sz="2400" dirty="0"/>
              </a:p>
            </p:txBody>
          </p:sp>
          <p:sp>
            <p:nvSpPr>
              <p:cNvPr id="1567" name="Freeform 3996"/>
              <p:cNvSpPr>
                <a:spLocks/>
              </p:cNvSpPr>
              <p:nvPr/>
            </p:nvSpPr>
            <p:spPr bwMode="auto">
              <a:xfrm>
                <a:off x="3246" y="2076"/>
                <a:ext cx="136" cy="133"/>
              </a:xfrm>
              <a:custGeom>
                <a:avLst/>
                <a:gdLst>
                  <a:gd name="T0" fmla="*/ 0 w 103"/>
                  <a:gd name="T1" fmla="*/ 63 h 101"/>
                  <a:gd name="T2" fmla="*/ 22 w 103"/>
                  <a:gd name="T3" fmla="*/ 51 h 101"/>
                  <a:gd name="T4" fmla="*/ 29 w 103"/>
                  <a:gd name="T5" fmla="*/ 46 h 101"/>
                  <a:gd name="T6" fmla="*/ 29 w 103"/>
                  <a:gd name="T7" fmla="*/ 36 h 101"/>
                  <a:gd name="T8" fmla="*/ 30 w 103"/>
                  <a:gd name="T9" fmla="*/ 26 h 101"/>
                  <a:gd name="T10" fmla="*/ 29 w 103"/>
                  <a:gd name="T11" fmla="*/ 14 h 101"/>
                  <a:gd name="T12" fmla="*/ 36 w 103"/>
                  <a:gd name="T13" fmla="*/ 12 h 101"/>
                  <a:gd name="T14" fmla="*/ 41 w 103"/>
                  <a:gd name="T15" fmla="*/ 4 h 101"/>
                  <a:gd name="T16" fmla="*/ 42 w 103"/>
                  <a:gd name="T17" fmla="*/ 4 h 101"/>
                  <a:gd name="T18" fmla="*/ 45 w 103"/>
                  <a:gd name="T19" fmla="*/ 1 h 101"/>
                  <a:gd name="T20" fmla="*/ 54 w 103"/>
                  <a:gd name="T21" fmla="*/ 1 h 101"/>
                  <a:gd name="T22" fmla="*/ 58 w 103"/>
                  <a:gd name="T23" fmla="*/ 3 h 101"/>
                  <a:gd name="T24" fmla="*/ 63 w 103"/>
                  <a:gd name="T25" fmla="*/ 1 h 101"/>
                  <a:gd name="T26" fmla="*/ 67 w 103"/>
                  <a:gd name="T27" fmla="*/ 7 h 101"/>
                  <a:gd name="T28" fmla="*/ 71 w 103"/>
                  <a:gd name="T29" fmla="*/ 4 h 101"/>
                  <a:gd name="T30" fmla="*/ 75 w 103"/>
                  <a:gd name="T31" fmla="*/ 9 h 101"/>
                  <a:gd name="T32" fmla="*/ 77 w 103"/>
                  <a:gd name="T33" fmla="*/ 12 h 101"/>
                  <a:gd name="T34" fmla="*/ 78 w 103"/>
                  <a:gd name="T35" fmla="*/ 14 h 101"/>
                  <a:gd name="T36" fmla="*/ 82 w 103"/>
                  <a:gd name="T37" fmla="*/ 22 h 101"/>
                  <a:gd name="T38" fmla="*/ 88 w 103"/>
                  <a:gd name="T39" fmla="*/ 25 h 101"/>
                  <a:gd name="T40" fmla="*/ 96 w 103"/>
                  <a:gd name="T41" fmla="*/ 25 h 101"/>
                  <a:gd name="T42" fmla="*/ 92 w 103"/>
                  <a:gd name="T43" fmla="*/ 28 h 101"/>
                  <a:gd name="T44" fmla="*/ 95 w 103"/>
                  <a:gd name="T45" fmla="*/ 36 h 101"/>
                  <a:gd name="T46" fmla="*/ 91 w 103"/>
                  <a:gd name="T47" fmla="*/ 38 h 101"/>
                  <a:gd name="T48" fmla="*/ 90 w 103"/>
                  <a:gd name="T49" fmla="*/ 41 h 101"/>
                  <a:gd name="T50" fmla="*/ 90 w 103"/>
                  <a:gd name="T51" fmla="*/ 45 h 101"/>
                  <a:gd name="T52" fmla="*/ 87 w 103"/>
                  <a:gd name="T53" fmla="*/ 45 h 101"/>
                  <a:gd name="T54" fmla="*/ 87 w 103"/>
                  <a:gd name="T55" fmla="*/ 47 h 101"/>
                  <a:gd name="T56" fmla="*/ 88 w 103"/>
                  <a:gd name="T57" fmla="*/ 51 h 101"/>
                  <a:gd name="T58" fmla="*/ 88 w 103"/>
                  <a:gd name="T59" fmla="*/ 55 h 101"/>
                  <a:gd name="T60" fmla="*/ 92 w 103"/>
                  <a:gd name="T61" fmla="*/ 59 h 101"/>
                  <a:gd name="T62" fmla="*/ 98 w 103"/>
                  <a:gd name="T63" fmla="*/ 68 h 101"/>
                  <a:gd name="T64" fmla="*/ 100 w 103"/>
                  <a:gd name="T65" fmla="*/ 70 h 101"/>
                  <a:gd name="T66" fmla="*/ 106 w 103"/>
                  <a:gd name="T67" fmla="*/ 72 h 101"/>
                  <a:gd name="T68" fmla="*/ 115 w 103"/>
                  <a:gd name="T69" fmla="*/ 78 h 101"/>
                  <a:gd name="T70" fmla="*/ 123 w 103"/>
                  <a:gd name="T71" fmla="*/ 87 h 101"/>
                  <a:gd name="T72" fmla="*/ 123 w 103"/>
                  <a:gd name="T73" fmla="*/ 95 h 101"/>
                  <a:gd name="T74" fmla="*/ 124 w 103"/>
                  <a:gd name="T75" fmla="*/ 101 h 101"/>
                  <a:gd name="T76" fmla="*/ 128 w 103"/>
                  <a:gd name="T77" fmla="*/ 101 h 101"/>
                  <a:gd name="T78" fmla="*/ 128 w 103"/>
                  <a:gd name="T79" fmla="*/ 107 h 101"/>
                  <a:gd name="T80" fmla="*/ 132 w 103"/>
                  <a:gd name="T81" fmla="*/ 112 h 101"/>
                  <a:gd name="T82" fmla="*/ 136 w 103"/>
                  <a:gd name="T83" fmla="*/ 117 h 101"/>
                  <a:gd name="T84" fmla="*/ 128 w 103"/>
                  <a:gd name="T85" fmla="*/ 116 h 101"/>
                  <a:gd name="T86" fmla="*/ 123 w 103"/>
                  <a:gd name="T87" fmla="*/ 116 h 101"/>
                  <a:gd name="T88" fmla="*/ 116 w 103"/>
                  <a:gd name="T89" fmla="*/ 119 h 101"/>
                  <a:gd name="T90" fmla="*/ 107 w 103"/>
                  <a:gd name="T91" fmla="*/ 132 h 101"/>
                  <a:gd name="T92" fmla="*/ 88 w 103"/>
                  <a:gd name="T93" fmla="*/ 129 h 101"/>
                  <a:gd name="T94" fmla="*/ 75 w 103"/>
                  <a:gd name="T95" fmla="*/ 121 h 101"/>
                  <a:gd name="T96" fmla="*/ 25 w 103"/>
                  <a:gd name="T97" fmla="*/ 87 h 101"/>
                  <a:gd name="T98" fmla="*/ 7 w 103"/>
                  <a:gd name="T99" fmla="*/ 83 h 101"/>
                  <a:gd name="T100" fmla="*/ 5 w 103"/>
                  <a:gd name="T101" fmla="*/ 79 h 101"/>
                  <a:gd name="T102" fmla="*/ 5 w 103"/>
                  <a:gd name="T103" fmla="*/ 78 h 101"/>
                  <a:gd name="T104" fmla="*/ 4 w 103"/>
                  <a:gd name="T105" fmla="*/ 74 h 101"/>
                  <a:gd name="T106" fmla="*/ 0 w 103"/>
                  <a:gd name="T107" fmla="*/ 63 h 10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03" h="101">
                    <a:moveTo>
                      <a:pt x="0" y="48"/>
                    </a:moveTo>
                    <a:cubicBezTo>
                      <a:pt x="6" y="45"/>
                      <a:pt x="12" y="43"/>
                      <a:pt x="17" y="39"/>
                    </a:cubicBezTo>
                    <a:cubicBezTo>
                      <a:pt x="19" y="38"/>
                      <a:pt x="21" y="36"/>
                      <a:pt x="22" y="35"/>
                    </a:cubicBezTo>
                    <a:cubicBezTo>
                      <a:pt x="24" y="32"/>
                      <a:pt x="22" y="28"/>
                      <a:pt x="22" y="27"/>
                    </a:cubicBezTo>
                    <a:cubicBezTo>
                      <a:pt x="23" y="22"/>
                      <a:pt x="24" y="22"/>
                      <a:pt x="23" y="20"/>
                    </a:cubicBezTo>
                    <a:cubicBezTo>
                      <a:pt x="23" y="17"/>
                      <a:pt x="20" y="13"/>
                      <a:pt x="22" y="11"/>
                    </a:cubicBezTo>
                    <a:cubicBezTo>
                      <a:pt x="24" y="10"/>
                      <a:pt x="26" y="10"/>
                      <a:pt x="27" y="9"/>
                    </a:cubicBezTo>
                    <a:cubicBezTo>
                      <a:pt x="29" y="8"/>
                      <a:pt x="32" y="5"/>
                      <a:pt x="31" y="3"/>
                    </a:cubicBezTo>
                    <a:cubicBezTo>
                      <a:pt x="31" y="3"/>
                      <a:pt x="32" y="4"/>
                      <a:pt x="32" y="3"/>
                    </a:cubicBezTo>
                    <a:cubicBezTo>
                      <a:pt x="34" y="3"/>
                      <a:pt x="34" y="2"/>
                      <a:pt x="34" y="1"/>
                    </a:cubicBezTo>
                    <a:cubicBezTo>
                      <a:pt x="35" y="0"/>
                      <a:pt x="40" y="1"/>
                      <a:pt x="41" y="1"/>
                    </a:cubicBezTo>
                    <a:cubicBezTo>
                      <a:pt x="42" y="2"/>
                      <a:pt x="43" y="2"/>
                      <a:pt x="44" y="2"/>
                    </a:cubicBezTo>
                    <a:cubicBezTo>
                      <a:pt x="46" y="2"/>
                      <a:pt x="46" y="1"/>
                      <a:pt x="48" y="1"/>
                    </a:cubicBezTo>
                    <a:cubicBezTo>
                      <a:pt x="51" y="1"/>
                      <a:pt x="49" y="5"/>
                      <a:pt x="51" y="5"/>
                    </a:cubicBezTo>
                    <a:cubicBezTo>
                      <a:pt x="52" y="5"/>
                      <a:pt x="53" y="3"/>
                      <a:pt x="54" y="3"/>
                    </a:cubicBezTo>
                    <a:cubicBezTo>
                      <a:pt x="56" y="3"/>
                      <a:pt x="56" y="6"/>
                      <a:pt x="57" y="7"/>
                    </a:cubicBezTo>
                    <a:cubicBezTo>
                      <a:pt x="58" y="8"/>
                      <a:pt x="58" y="8"/>
                      <a:pt x="58" y="9"/>
                    </a:cubicBezTo>
                    <a:cubicBezTo>
                      <a:pt x="59" y="9"/>
                      <a:pt x="58" y="11"/>
                      <a:pt x="59" y="11"/>
                    </a:cubicBezTo>
                    <a:cubicBezTo>
                      <a:pt x="61" y="13"/>
                      <a:pt x="64" y="14"/>
                      <a:pt x="62" y="17"/>
                    </a:cubicBezTo>
                    <a:cubicBezTo>
                      <a:pt x="65" y="16"/>
                      <a:pt x="66" y="18"/>
                      <a:pt x="67" y="19"/>
                    </a:cubicBezTo>
                    <a:cubicBezTo>
                      <a:pt x="69" y="19"/>
                      <a:pt x="69" y="18"/>
                      <a:pt x="73" y="19"/>
                    </a:cubicBezTo>
                    <a:cubicBezTo>
                      <a:pt x="72" y="21"/>
                      <a:pt x="71" y="20"/>
                      <a:pt x="70" y="21"/>
                    </a:cubicBezTo>
                    <a:cubicBezTo>
                      <a:pt x="69" y="23"/>
                      <a:pt x="72" y="25"/>
                      <a:pt x="72" y="27"/>
                    </a:cubicBezTo>
                    <a:cubicBezTo>
                      <a:pt x="72" y="29"/>
                      <a:pt x="69" y="27"/>
                      <a:pt x="69" y="29"/>
                    </a:cubicBezTo>
                    <a:cubicBezTo>
                      <a:pt x="70" y="30"/>
                      <a:pt x="68" y="30"/>
                      <a:pt x="68" y="31"/>
                    </a:cubicBezTo>
                    <a:cubicBezTo>
                      <a:pt x="68" y="32"/>
                      <a:pt x="68" y="33"/>
                      <a:pt x="68" y="34"/>
                    </a:cubicBezTo>
                    <a:cubicBezTo>
                      <a:pt x="68" y="34"/>
                      <a:pt x="67" y="34"/>
                      <a:pt x="66" y="34"/>
                    </a:cubicBezTo>
                    <a:cubicBezTo>
                      <a:pt x="66" y="35"/>
                      <a:pt x="65" y="35"/>
                      <a:pt x="66" y="36"/>
                    </a:cubicBezTo>
                    <a:cubicBezTo>
                      <a:pt x="67" y="37"/>
                      <a:pt x="68" y="37"/>
                      <a:pt x="67" y="39"/>
                    </a:cubicBezTo>
                    <a:cubicBezTo>
                      <a:pt x="67" y="40"/>
                      <a:pt x="66" y="41"/>
                      <a:pt x="67" y="42"/>
                    </a:cubicBezTo>
                    <a:cubicBezTo>
                      <a:pt x="68" y="43"/>
                      <a:pt x="69" y="44"/>
                      <a:pt x="70" y="45"/>
                    </a:cubicBezTo>
                    <a:cubicBezTo>
                      <a:pt x="71" y="45"/>
                      <a:pt x="77" y="51"/>
                      <a:pt x="74" y="52"/>
                    </a:cubicBezTo>
                    <a:cubicBezTo>
                      <a:pt x="75" y="52"/>
                      <a:pt x="75" y="54"/>
                      <a:pt x="76" y="53"/>
                    </a:cubicBezTo>
                    <a:cubicBezTo>
                      <a:pt x="77" y="53"/>
                      <a:pt x="78" y="54"/>
                      <a:pt x="80" y="55"/>
                    </a:cubicBezTo>
                    <a:cubicBezTo>
                      <a:pt x="82" y="56"/>
                      <a:pt x="84" y="59"/>
                      <a:pt x="87" y="59"/>
                    </a:cubicBezTo>
                    <a:cubicBezTo>
                      <a:pt x="88" y="59"/>
                      <a:pt x="91" y="65"/>
                      <a:pt x="93" y="66"/>
                    </a:cubicBezTo>
                    <a:cubicBezTo>
                      <a:pt x="95" y="68"/>
                      <a:pt x="93" y="69"/>
                      <a:pt x="93" y="72"/>
                    </a:cubicBezTo>
                    <a:cubicBezTo>
                      <a:pt x="93" y="73"/>
                      <a:pt x="93" y="77"/>
                      <a:pt x="94" y="77"/>
                    </a:cubicBezTo>
                    <a:cubicBezTo>
                      <a:pt x="95" y="77"/>
                      <a:pt x="96" y="77"/>
                      <a:pt x="97" y="77"/>
                    </a:cubicBezTo>
                    <a:cubicBezTo>
                      <a:pt x="97" y="78"/>
                      <a:pt x="97" y="80"/>
                      <a:pt x="97" y="81"/>
                    </a:cubicBezTo>
                    <a:cubicBezTo>
                      <a:pt x="97" y="83"/>
                      <a:pt x="98" y="83"/>
                      <a:pt x="100" y="85"/>
                    </a:cubicBezTo>
                    <a:cubicBezTo>
                      <a:pt x="102" y="86"/>
                      <a:pt x="101" y="89"/>
                      <a:pt x="103" y="89"/>
                    </a:cubicBezTo>
                    <a:cubicBezTo>
                      <a:pt x="102" y="89"/>
                      <a:pt x="97" y="89"/>
                      <a:pt x="97" y="88"/>
                    </a:cubicBezTo>
                    <a:cubicBezTo>
                      <a:pt x="97" y="89"/>
                      <a:pt x="94" y="88"/>
                      <a:pt x="93" y="88"/>
                    </a:cubicBezTo>
                    <a:cubicBezTo>
                      <a:pt x="91" y="88"/>
                      <a:pt x="89" y="88"/>
                      <a:pt x="88" y="90"/>
                    </a:cubicBezTo>
                    <a:cubicBezTo>
                      <a:pt x="87" y="94"/>
                      <a:pt x="87" y="101"/>
                      <a:pt x="81" y="100"/>
                    </a:cubicBezTo>
                    <a:cubicBezTo>
                      <a:pt x="67" y="98"/>
                      <a:pt x="67" y="98"/>
                      <a:pt x="67" y="98"/>
                    </a:cubicBezTo>
                    <a:cubicBezTo>
                      <a:pt x="62" y="98"/>
                      <a:pt x="62" y="95"/>
                      <a:pt x="57" y="92"/>
                    </a:cubicBezTo>
                    <a:cubicBezTo>
                      <a:pt x="45" y="83"/>
                      <a:pt x="33" y="72"/>
                      <a:pt x="19" y="66"/>
                    </a:cubicBezTo>
                    <a:cubicBezTo>
                      <a:pt x="14" y="64"/>
                      <a:pt x="10" y="64"/>
                      <a:pt x="5" y="63"/>
                    </a:cubicBezTo>
                    <a:cubicBezTo>
                      <a:pt x="8" y="60"/>
                      <a:pt x="5" y="62"/>
                      <a:pt x="4" y="60"/>
                    </a:cubicBezTo>
                    <a:cubicBezTo>
                      <a:pt x="4" y="59"/>
                      <a:pt x="4" y="59"/>
                      <a:pt x="4" y="59"/>
                    </a:cubicBezTo>
                    <a:cubicBezTo>
                      <a:pt x="4" y="58"/>
                      <a:pt x="4" y="57"/>
                      <a:pt x="3" y="56"/>
                    </a:cubicBezTo>
                    <a:cubicBezTo>
                      <a:pt x="2" y="54"/>
                      <a:pt x="1" y="51"/>
                      <a:pt x="0" y="48"/>
                    </a:cubicBezTo>
                  </a:path>
                </a:pathLst>
              </a:custGeom>
              <a:solidFill>
                <a:srgbClr val="B3B3B3"/>
              </a:solidFill>
              <a:ln w="3175">
                <a:solidFill>
                  <a:schemeClr val="tx1"/>
                </a:solidFill>
                <a:round/>
                <a:headEnd/>
                <a:tailEnd/>
              </a:ln>
            </p:spPr>
            <p:txBody>
              <a:bodyPr/>
              <a:lstStyle/>
              <a:p>
                <a:endParaRPr lang="en-GB" sz="2400" dirty="0"/>
              </a:p>
            </p:txBody>
          </p:sp>
          <p:sp>
            <p:nvSpPr>
              <p:cNvPr id="1568" name="Freeform 3997"/>
              <p:cNvSpPr>
                <a:spLocks/>
              </p:cNvSpPr>
              <p:nvPr/>
            </p:nvSpPr>
            <p:spPr bwMode="auto">
              <a:xfrm>
                <a:off x="2909" y="1932"/>
                <a:ext cx="75" cy="58"/>
              </a:xfrm>
              <a:custGeom>
                <a:avLst/>
                <a:gdLst>
                  <a:gd name="T0" fmla="*/ 1 w 57"/>
                  <a:gd name="T1" fmla="*/ 17 h 44"/>
                  <a:gd name="T2" fmla="*/ 4 w 57"/>
                  <a:gd name="T3" fmla="*/ 18 h 44"/>
                  <a:gd name="T4" fmla="*/ 7 w 57"/>
                  <a:gd name="T5" fmla="*/ 17 h 44"/>
                  <a:gd name="T6" fmla="*/ 13 w 57"/>
                  <a:gd name="T7" fmla="*/ 15 h 44"/>
                  <a:gd name="T8" fmla="*/ 20 w 57"/>
                  <a:gd name="T9" fmla="*/ 17 h 44"/>
                  <a:gd name="T10" fmla="*/ 24 w 57"/>
                  <a:gd name="T11" fmla="*/ 15 h 44"/>
                  <a:gd name="T12" fmla="*/ 21 w 57"/>
                  <a:gd name="T13" fmla="*/ 13 h 44"/>
                  <a:gd name="T14" fmla="*/ 26 w 57"/>
                  <a:gd name="T15" fmla="*/ 7 h 44"/>
                  <a:gd name="T16" fmla="*/ 32 w 57"/>
                  <a:gd name="T17" fmla="*/ 4 h 44"/>
                  <a:gd name="T18" fmla="*/ 33 w 57"/>
                  <a:gd name="T19" fmla="*/ 3 h 44"/>
                  <a:gd name="T20" fmla="*/ 34 w 57"/>
                  <a:gd name="T21" fmla="*/ 4 h 44"/>
                  <a:gd name="T22" fmla="*/ 38 w 57"/>
                  <a:gd name="T23" fmla="*/ 3 h 44"/>
                  <a:gd name="T24" fmla="*/ 45 w 57"/>
                  <a:gd name="T25" fmla="*/ 7 h 44"/>
                  <a:gd name="T26" fmla="*/ 57 w 57"/>
                  <a:gd name="T27" fmla="*/ 13 h 44"/>
                  <a:gd name="T28" fmla="*/ 66 w 57"/>
                  <a:gd name="T29" fmla="*/ 11 h 44"/>
                  <a:gd name="T30" fmla="*/ 67 w 57"/>
                  <a:gd name="T31" fmla="*/ 12 h 44"/>
                  <a:gd name="T32" fmla="*/ 70 w 57"/>
                  <a:gd name="T33" fmla="*/ 16 h 44"/>
                  <a:gd name="T34" fmla="*/ 74 w 57"/>
                  <a:gd name="T35" fmla="*/ 21 h 44"/>
                  <a:gd name="T36" fmla="*/ 70 w 57"/>
                  <a:gd name="T37" fmla="*/ 22 h 44"/>
                  <a:gd name="T38" fmla="*/ 66 w 57"/>
                  <a:gd name="T39" fmla="*/ 26 h 44"/>
                  <a:gd name="T40" fmla="*/ 63 w 57"/>
                  <a:gd name="T41" fmla="*/ 24 h 44"/>
                  <a:gd name="T42" fmla="*/ 59 w 57"/>
                  <a:gd name="T43" fmla="*/ 24 h 44"/>
                  <a:gd name="T44" fmla="*/ 55 w 57"/>
                  <a:gd name="T45" fmla="*/ 24 h 44"/>
                  <a:gd name="T46" fmla="*/ 51 w 57"/>
                  <a:gd name="T47" fmla="*/ 22 h 44"/>
                  <a:gd name="T48" fmla="*/ 43 w 57"/>
                  <a:gd name="T49" fmla="*/ 21 h 44"/>
                  <a:gd name="T50" fmla="*/ 41 w 57"/>
                  <a:gd name="T51" fmla="*/ 21 h 44"/>
                  <a:gd name="T52" fmla="*/ 37 w 57"/>
                  <a:gd name="T53" fmla="*/ 22 h 44"/>
                  <a:gd name="T54" fmla="*/ 32 w 57"/>
                  <a:gd name="T55" fmla="*/ 22 h 44"/>
                  <a:gd name="T56" fmla="*/ 29 w 57"/>
                  <a:gd name="T57" fmla="*/ 26 h 44"/>
                  <a:gd name="T58" fmla="*/ 30 w 57"/>
                  <a:gd name="T59" fmla="*/ 29 h 44"/>
                  <a:gd name="T60" fmla="*/ 34 w 57"/>
                  <a:gd name="T61" fmla="*/ 32 h 44"/>
                  <a:gd name="T62" fmla="*/ 37 w 57"/>
                  <a:gd name="T63" fmla="*/ 40 h 44"/>
                  <a:gd name="T64" fmla="*/ 46 w 57"/>
                  <a:gd name="T65" fmla="*/ 47 h 44"/>
                  <a:gd name="T66" fmla="*/ 51 w 57"/>
                  <a:gd name="T67" fmla="*/ 54 h 44"/>
                  <a:gd name="T68" fmla="*/ 50 w 57"/>
                  <a:gd name="T69" fmla="*/ 55 h 44"/>
                  <a:gd name="T70" fmla="*/ 34 w 57"/>
                  <a:gd name="T71" fmla="*/ 47 h 44"/>
                  <a:gd name="T72" fmla="*/ 32 w 57"/>
                  <a:gd name="T73" fmla="*/ 46 h 44"/>
                  <a:gd name="T74" fmla="*/ 29 w 57"/>
                  <a:gd name="T75" fmla="*/ 44 h 44"/>
                  <a:gd name="T76" fmla="*/ 21 w 57"/>
                  <a:gd name="T77" fmla="*/ 36 h 44"/>
                  <a:gd name="T78" fmla="*/ 26 w 57"/>
                  <a:gd name="T79" fmla="*/ 37 h 44"/>
                  <a:gd name="T80" fmla="*/ 18 w 57"/>
                  <a:gd name="T81" fmla="*/ 30 h 44"/>
                  <a:gd name="T82" fmla="*/ 17 w 57"/>
                  <a:gd name="T83" fmla="*/ 24 h 44"/>
                  <a:gd name="T84" fmla="*/ 11 w 57"/>
                  <a:gd name="T85" fmla="*/ 20 h 44"/>
                  <a:gd name="T86" fmla="*/ 8 w 57"/>
                  <a:gd name="T87" fmla="*/ 25 h 44"/>
                  <a:gd name="T88" fmla="*/ 7 w 57"/>
                  <a:gd name="T89" fmla="*/ 24 h 44"/>
                  <a:gd name="T90" fmla="*/ 5 w 57"/>
                  <a:gd name="T91" fmla="*/ 28 h 44"/>
                  <a:gd name="T92" fmla="*/ 3 w 57"/>
                  <a:gd name="T93" fmla="*/ 22 h 44"/>
                  <a:gd name="T94" fmla="*/ 0 w 57"/>
                  <a:gd name="T95" fmla="*/ 17 h 44"/>
                  <a:gd name="T96" fmla="*/ 1 w 57"/>
                  <a:gd name="T97" fmla="*/ 17 h 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7" h="44">
                    <a:moveTo>
                      <a:pt x="1" y="13"/>
                    </a:moveTo>
                    <a:cubicBezTo>
                      <a:pt x="2" y="13"/>
                      <a:pt x="2" y="13"/>
                      <a:pt x="3" y="14"/>
                    </a:cubicBezTo>
                    <a:cubicBezTo>
                      <a:pt x="4" y="14"/>
                      <a:pt x="4" y="13"/>
                      <a:pt x="5" y="13"/>
                    </a:cubicBezTo>
                    <a:cubicBezTo>
                      <a:pt x="5" y="13"/>
                      <a:pt x="7" y="15"/>
                      <a:pt x="10" y="11"/>
                    </a:cubicBezTo>
                    <a:cubicBezTo>
                      <a:pt x="12" y="13"/>
                      <a:pt x="13" y="12"/>
                      <a:pt x="15" y="13"/>
                    </a:cubicBezTo>
                    <a:cubicBezTo>
                      <a:pt x="18" y="15"/>
                      <a:pt x="17" y="11"/>
                      <a:pt x="18" y="11"/>
                    </a:cubicBezTo>
                    <a:cubicBezTo>
                      <a:pt x="17" y="11"/>
                      <a:pt x="17" y="11"/>
                      <a:pt x="16" y="10"/>
                    </a:cubicBezTo>
                    <a:cubicBezTo>
                      <a:pt x="20" y="8"/>
                      <a:pt x="21" y="11"/>
                      <a:pt x="20" y="5"/>
                    </a:cubicBezTo>
                    <a:cubicBezTo>
                      <a:pt x="20" y="4"/>
                      <a:pt x="23" y="4"/>
                      <a:pt x="24" y="3"/>
                    </a:cubicBezTo>
                    <a:cubicBezTo>
                      <a:pt x="25" y="2"/>
                      <a:pt x="24" y="3"/>
                      <a:pt x="25" y="2"/>
                    </a:cubicBezTo>
                    <a:cubicBezTo>
                      <a:pt x="26" y="3"/>
                      <a:pt x="26" y="3"/>
                      <a:pt x="26" y="3"/>
                    </a:cubicBezTo>
                    <a:cubicBezTo>
                      <a:pt x="24" y="0"/>
                      <a:pt x="29" y="1"/>
                      <a:pt x="29" y="2"/>
                    </a:cubicBezTo>
                    <a:cubicBezTo>
                      <a:pt x="30" y="2"/>
                      <a:pt x="34" y="5"/>
                      <a:pt x="34" y="5"/>
                    </a:cubicBezTo>
                    <a:cubicBezTo>
                      <a:pt x="36" y="8"/>
                      <a:pt x="39" y="9"/>
                      <a:pt x="43" y="10"/>
                    </a:cubicBezTo>
                    <a:cubicBezTo>
                      <a:pt x="50" y="10"/>
                      <a:pt x="47" y="8"/>
                      <a:pt x="50" y="8"/>
                    </a:cubicBezTo>
                    <a:cubicBezTo>
                      <a:pt x="50" y="7"/>
                      <a:pt x="50" y="9"/>
                      <a:pt x="51" y="9"/>
                    </a:cubicBezTo>
                    <a:cubicBezTo>
                      <a:pt x="51" y="11"/>
                      <a:pt x="51" y="12"/>
                      <a:pt x="53" y="12"/>
                    </a:cubicBezTo>
                    <a:cubicBezTo>
                      <a:pt x="50" y="15"/>
                      <a:pt x="57" y="16"/>
                      <a:pt x="56" y="16"/>
                    </a:cubicBezTo>
                    <a:cubicBezTo>
                      <a:pt x="53" y="17"/>
                      <a:pt x="53" y="17"/>
                      <a:pt x="53" y="17"/>
                    </a:cubicBezTo>
                    <a:cubicBezTo>
                      <a:pt x="54" y="19"/>
                      <a:pt x="53" y="22"/>
                      <a:pt x="50" y="20"/>
                    </a:cubicBezTo>
                    <a:cubicBezTo>
                      <a:pt x="49" y="17"/>
                      <a:pt x="49" y="19"/>
                      <a:pt x="48" y="18"/>
                    </a:cubicBezTo>
                    <a:cubicBezTo>
                      <a:pt x="47" y="18"/>
                      <a:pt x="46" y="17"/>
                      <a:pt x="45" y="18"/>
                    </a:cubicBezTo>
                    <a:cubicBezTo>
                      <a:pt x="43" y="18"/>
                      <a:pt x="43" y="17"/>
                      <a:pt x="42" y="18"/>
                    </a:cubicBezTo>
                    <a:cubicBezTo>
                      <a:pt x="41" y="18"/>
                      <a:pt x="40" y="18"/>
                      <a:pt x="39" y="17"/>
                    </a:cubicBezTo>
                    <a:cubicBezTo>
                      <a:pt x="37" y="17"/>
                      <a:pt x="35" y="17"/>
                      <a:pt x="33" y="16"/>
                    </a:cubicBezTo>
                    <a:cubicBezTo>
                      <a:pt x="31" y="16"/>
                      <a:pt x="33" y="17"/>
                      <a:pt x="31" y="16"/>
                    </a:cubicBezTo>
                    <a:cubicBezTo>
                      <a:pt x="29" y="16"/>
                      <a:pt x="29" y="16"/>
                      <a:pt x="28" y="17"/>
                    </a:cubicBezTo>
                    <a:cubicBezTo>
                      <a:pt x="27" y="20"/>
                      <a:pt x="27" y="19"/>
                      <a:pt x="24" y="17"/>
                    </a:cubicBezTo>
                    <a:cubicBezTo>
                      <a:pt x="21" y="15"/>
                      <a:pt x="22" y="19"/>
                      <a:pt x="22" y="20"/>
                    </a:cubicBezTo>
                    <a:cubicBezTo>
                      <a:pt x="22" y="21"/>
                      <a:pt x="22" y="21"/>
                      <a:pt x="23" y="22"/>
                    </a:cubicBezTo>
                    <a:cubicBezTo>
                      <a:pt x="23" y="22"/>
                      <a:pt x="25" y="23"/>
                      <a:pt x="26" y="24"/>
                    </a:cubicBezTo>
                    <a:cubicBezTo>
                      <a:pt x="27" y="26"/>
                      <a:pt x="25" y="28"/>
                      <a:pt x="28" y="30"/>
                    </a:cubicBezTo>
                    <a:cubicBezTo>
                      <a:pt x="31" y="31"/>
                      <a:pt x="32" y="34"/>
                      <a:pt x="35" y="36"/>
                    </a:cubicBezTo>
                    <a:cubicBezTo>
                      <a:pt x="37" y="37"/>
                      <a:pt x="38" y="39"/>
                      <a:pt x="39" y="41"/>
                    </a:cubicBezTo>
                    <a:cubicBezTo>
                      <a:pt x="41" y="42"/>
                      <a:pt x="40" y="44"/>
                      <a:pt x="38" y="42"/>
                    </a:cubicBezTo>
                    <a:cubicBezTo>
                      <a:pt x="36" y="39"/>
                      <a:pt x="30" y="35"/>
                      <a:pt x="26" y="36"/>
                    </a:cubicBezTo>
                    <a:cubicBezTo>
                      <a:pt x="25" y="37"/>
                      <a:pt x="24" y="36"/>
                      <a:pt x="24" y="35"/>
                    </a:cubicBezTo>
                    <a:cubicBezTo>
                      <a:pt x="23" y="34"/>
                      <a:pt x="23" y="34"/>
                      <a:pt x="22" y="33"/>
                    </a:cubicBezTo>
                    <a:cubicBezTo>
                      <a:pt x="20" y="32"/>
                      <a:pt x="16" y="30"/>
                      <a:pt x="16" y="27"/>
                    </a:cubicBezTo>
                    <a:cubicBezTo>
                      <a:pt x="17" y="27"/>
                      <a:pt x="18" y="27"/>
                      <a:pt x="20" y="28"/>
                    </a:cubicBezTo>
                    <a:cubicBezTo>
                      <a:pt x="18" y="26"/>
                      <a:pt x="16" y="25"/>
                      <a:pt x="14" y="23"/>
                    </a:cubicBezTo>
                    <a:cubicBezTo>
                      <a:pt x="13" y="22"/>
                      <a:pt x="14" y="20"/>
                      <a:pt x="13" y="18"/>
                    </a:cubicBezTo>
                    <a:cubicBezTo>
                      <a:pt x="12" y="17"/>
                      <a:pt x="10" y="15"/>
                      <a:pt x="8" y="15"/>
                    </a:cubicBezTo>
                    <a:cubicBezTo>
                      <a:pt x="7" y="15"/>
                      <a:pt x="6" y="18"/>
                      <a:pt x="6" y="19"/>
                    </a:cubicBezTo>
                    <a:cubicBezTo>
                      <a:pt x="6" y="19"/>
                      <a:pt x="6" y="19"/>
                      <a:pt x="5" y="18"/>
                    </a:cubicBezTo>
                    <a:cubicBezTo>
                      <a:pt x="5" y="19"/>
                      <a:pt x="5" y="21"/>
                      <a:pt x="4" y="21"/>
                    </a:cubicBezTo>
                    <a:cubicBezTo>
                      <a:pt x="3" y="21"/>
                      <a:pt x="1" y="18"/>
                      <a:pt x="2" y="17"/>
                    </a:cubicBezTo>
                    <a:cubicBezTo>
                      <a:pt x="1" y="17"/>
                      <a:pt x="0" y="14"/>
                      <a:pt x="0" y="13"/>
                    </a:cubicBezTo>
                    <a:cubicBezTo>
                      <a:pt x="1" y="13"/>
                      <a:pt x="1" y="13"/>
                      <a:pt x="1" y="13"/>
                    </a:cubicBezTo>
                  </a:path>
                </a:pathLst>
              </a:custGeom>
              <a:solidFill>
                <a:srgbClr val="B3B3B3"/>
              </a:solidFill>
              <a:ln w="3175">
                <a:solidFill>
                  <a:schemeClr val="tx1"/>
                </a:solidFill>
                <a:round/>
                <a:headEnd/>
                <a:tailEnd/>
              </a:ln>
            </p:spPr>
            <p:txBody>
              <a:bodyPr/>
              <a:lstStyle/>
              <a:p>
                <a:endParaRPr lang="en-GB" sz="2400" dirty="0"/>
              </a:p>
            </p:txBody>
          </p:sp>
          <p:sp>
            <p:nvSpPr>
              <p:cNvPr id="1569" name="Freeform 3998"/>
              <p:cNvSpPr>
                <a:spLocks/>
              </p:cNvSpPr>
              <p:nvPr/>
            </p:nvSpPr>
            <p:spPr bwMode="auto">
              <a:xfrm>
                <a:off x="2955" y="1986"/>
                <a:ext cx="20" cy="11"/>
              </a:xfrm>
              <a:custGeom>
                <a:avLst/>
                <a:gdLst>
                  <a:gd name="T0" fmla="*/ 7 w 15"/>
                  <a:gd name="T1" fmla="*/ 4 h 8"/>
                  <a:gd name="T2" fmla="*/ 12 w 15"/>
                  <a:gd name="T3" fmla="*/ 6 h 8"/>
                  <a:gd name="T4" fmla="*/ 19 w 15"/>
                  <a:gd name="T5" fmla="*/ 11 h 8"/>
                  <a:gd name="T6" fmla="*/ 11 w 15"/>
                  <a:gd name="T7" fmla="*/ 6 h 8"/>
                  <a:gd name="T8" fmla="*/ 5 w 15"/>
                  <a:gd name="T9" fmla="*/ 4 h 8"/>
                  <a:gd name="T10" fmla="*/ 0 w 15"/>
                  <a:gd name="T11" fmla="*/ 3 h 8"/>
                  <a:gd name="T12" fmla="*/ 8 w 15"/>
                  <a:gd name="T13" fmla="*/ 4 h 8"/>
                  <a:gd name="T14" fmla="*/ 7 w 15"/>
                  <a:gd name="T15" fmla="*/ 4 h 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 h="8">
                    <a:moveTo>
                      <a:pt x="5" y="3"/>
                    </a:moveTo>
                    <a:cubicBezTo>
                      <a:pt x="6" y="2"/>
                      <a:pt x="8" y="3"/>
                      <a:pt x="9" y="4"/>
                    </a:cubicBezTo>
                    <a:cubicBezTo>
                      <a:pt x="11" y="6"/>
                      <a:pt x="15" y="6"/>
                      <a:pt x="14" y="8"/>
                    </a:cubicBezTo>
                    <a:cubicBezTo>
                      <a:pt x="12" y="8"/>
                      <a:pt x="9" y="5"/>
                      <a:pt x="8" y="4"/>
                    </a:cubicBezTo>
                    <a:cubicBezTo>
                      <a:pt x="7" y="3"/>
                      <a:pt x="5" y="4"/>
                      <a:pt x="4" y="3"/>
                    </a:cubicBezTo>
                    <a:cubicBezTo>
                      <a:pt x="3" y="3"/>
                      <a:pt x="2" y="1"/>
                      <a:pt x="0" y="2"/>
                    </a:cubicBezTo>
                    <a:cubicBezTo>
                      <a:pt x="2" y="0"/>
                      <a:pt x="5" y="2"/>
                      <a:pt x="6" y="3"/>
                    </a:cubicBezTo>
                    <a:cubicBezTo>
                      <a:pt x="5" y="3"/>
                      <a:pt x="5" y="3"/>
                      <a:pt x="5" y="3"/>
                    </a:cubicBezTo>
                  </a:path>
                </a:pathLst>
              </a:custGeom>
              <a:solidFill>
                <a:srgbClr val="B3B3B3"/>
              </a:solidFill>
              <a:ln w="3175">
                <a:solidFill>
                  <a:schemeClr val="tx1"/>
                </a:solidFill>
                <a:round/>
                <a:headEnd/>
                <a:tailEnd/>
              </a:ln>
            </p:spPr>
            <p:txBody>
              <a:bodyPr/>
              <a:lstStyle/>
              <a:p>
                <a:endParaRPr lang="en-GB" sz="2400" dirty="0"/>
              </a:p>
            </p:txBody>
          </p:sp>
          <p:sp>
            <p:nvSpPr>
              <p:cNvPr id="1570" name="Freeform 3999"/>
              <p:cNvSpPr>
                <a:spLocks/>
              </p:cNvSpPr>
              <p:nvPr/>
            </p:nvSpPr>
            <p:spPr bwMode="auto">
              <a:xfrm>
                <a:off x="2918" y="1954"/>
                <a:ext cx="4" cy="8"/>
              </a:xfrm>
              <a:custGeom>
                <a:avLst/>
                <a:gdLst>
                  <a:gd name="T0" fmla="*/ 1 w 3"/>
                  <a:gd name="T1" fmla="*/ 3 h 6"/>
                  <a:gd name="T2" fmla="*/ 1 w 3"/>
                  <a:gd name="T3" fmla="*/ 0 h 6"/>
                  <a:gd name="T4" fmla="*/ 4 w 3"/>
                  <a:gd name="T5" fmla="*/ 8 h 6"/>
                  <a:gd name="T6" fmla="*/ 1 w 3"/>
                  <a:gd name="T7" fmla="*/ 3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6">
                    <a:moveTo>
                      <a:pt x="1" y="2"/>
                    </a:moveTo>
                    <a:cubicBezTo>
                      <a:pt x="1" y="1"/>
                      <a:pt x="0" y="0"/>
                      <a:pt x="1" y="0"/>
                    </a:cubicBezTo>
                    <a:cubicBezTo>
                      <a:pt x="2" y="2"/>
                      <a:pt x="2" y="4"/>
                      <a:pt x="3" y="6"/>
                    </a:cubicBezTo>
                    <a:cubicBezTo>
                      <a:pt x="1" y="6"/>
                      <a:pt x="0" y="3"/>
                      <a:pt x="1" y="2"/>
                    </a:cubicBezTo>
                  </a:path>
                </a:pathLst>
              </a:custGeom>
              <a:solidFill>
                <a:srgbClr val="B3B3B3"/>
              </a:solidFill>
              <a:ln w="3175">
                <a:solidFill>
                  <a:schemeClr val="tx1"/>
                </a:solidFill>
                <a:round/>
                <a:headEnd/>
                <a:tailEnd/>
              </a:ln>
            </p:spPr>
            <p:txBody>
              <a:bodyPr/>
              <a:lstStyle/>
              <a:p>
                <a:endParaRPr lang="en-GB" sz="2400" dirty="0"/>
              </a:p>
            </p:txBody>
          </p:sp>
          <p:sp>
            <p:nvSpPr>
              <p:cNvPr id="1571" name="Freeform 4000"/>
              <p:cNvSpPr>
                <a:spLocks/>
              </p:cNvSpPr>
              <p:nvPr/>
            </p:nvSpPr>
            <p:spPr bwMode="auto">
              <a:xfrm>
                <a:off x="2919" y="1962"/>
                <a:ext cx="3" cy="3"/>
              </a:xfrm>
              <a:custGeom>
                <a:avLst/>
                <a:gdLst>
                  <a:gd name="T0" fmla="*/ 3 w 2"/>
                  <a:gd name="T1" fmla="*/ 3 h 2"/>
                  <a:gd name="T2" fmla="*/ 0 w 2"/>
                  <a:gd name="T3" fmla="*/ 0 h 2"/>
                  <a:gd name="T4" fmla="*/ 3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1" y="1"/>
                      <a:pt x="1" y="1"/>
                      <a:pt x="0" y="0"/>
                    </a:cubicBezTo>
                    <a:cubicBezTo>
                      <a:pt x="1" y="0"/>
                      <a:pt x="2" y="1"/>
                      <a:pt x="2" y="2"/>
                    </a:cubicBezTo>
                  </a:path>
                </a:pathLst>
              </a:custGeom>
              <a:solidFill>
                <a:srgbClr val="B3B3B3"/>
              </a:solidFill>
              <a:ln w="3175">
                <a:solidFill>
                  <a:schemeClr val="tx1"/>
                </a:solidFill>
                <a:round/>
                <a:headEnd/>
                <a:tailEnd/>
              </a:ln>
            </p:spPr>
            <p:txBody>
              <a:bodyPr/>
              <a:lstStyle/>
              <a:p>
                <a:endParaRPr lang="en-GB" sz="2400" dirty="0"/>
              </a:p>
            </p:txBody>
          </p:sp>
          <p:sp>
            <p:nvSpPr>
              <p:cNvPr id="1572" name="Freeform 4001"/>
              <p:cNvSpPr>
                <a:spLocks/>
              </p:cNvSpPr>
              <p:nvPr/>
            </p:nvSpPr>
            <p:spPr bwMode="auto">
              <a:xfrm>
                <a:off x="2919" y="1953"/>
                <a:ext cx="5" cy="4"/>
              </a:xfrm>
              <a:custGeom>
                <a:avLst/>
                <a:gdLst>
                  <a:gd name="T0" fmla="*/ 4 w 4"/>
                  <a:gd name="T1" fmla="*/ 4 h 3"/>
                  <a:gd name="T2" fmla="*/ 3 w 4"/>
                  <a:gd name="T3" fmla="*/ 0 h 3"/>
                  <a:gd name="T4" fmla="*/ 5 w 4"/>
                  <a:gd name="T5" fmla="*/ 4 h 3"/>
                  <a:gd name="T6" fmla="*/ 4 w 4"/>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3" y="3"/>
                    </a:moveTo>
                    <a:cubicBezTo>
                      <a:pt x="2" y="3"/>
                      <a:pt x="0" y="1"/>
                      <a:pt x="2" y="0"/>
                    </a:cubicBezTo>
                    <a:cubicBezTo>
                      <a:pt x="3" y="0"/>
                      <a:pt x="4" y="2"/>
                      <a:pt x="4" y="3"/>
                    </a:cubicBezTo>
                    <a:cubicBezTo>
                      <a:pt x="4" y="3"/>
                      <a:pt x="3" y="3"/>
                      <a:pt x="3" y="3"/>
                    </a:cubicBezTo>
                  </a:path>
                </a:pathLst>
              </a:custGeom>
              <a:solidFill>
                <a:srgbClr val="B3B3B3"/>
              </a:solidFill>
              <a:ln w="3175">
                <a:solidFill>
                  <a:schemeClr val="tx1"/>
                </a:solidFill>
                <a:round/>
                <a:headEnd/>
                <a:tailEnd/>
              </a:ln>
            </p:spPr>
            <p:txBody>
              <a:bodyPr/>
              <a:lstStyle/>
              <a:p>
                <a:endParaRPr lang="en-GB" sz="2400" dirty="0"/>
              </a:p>
            </p:txBody>
          </p:sp>
          <p:sp>
            <p:nvSpPr>
              <p:cNvPr id="1573" name="Freeform 4002"/>
              <p:cNvSpPr>
                <a:spLocks/>
              </p:cNvSpPr>
              <p:nvPr/>
            </p:nvSpPr>
            <p:spPr bwMode="auto">
              <a:xfrm>
                <a:off x="2923" y="1960"/>
                <a:ext cx="3" cy="1"/>
              </a:xfrm>
              <a:custGeom>
                <a:avLst/>
                <a:gdLst>
                  <a:gd name="T0" fmla="*/ 2 w 2"/>
                  <a:gd name="T1" fmla="*/ 0 h 1"/>
                  <a:gd name="T2" fmla="*/ 3 w 2"/>
                  <a:gd name="T3" fmla="*/ 0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2" y="0"/>
                      <a:pt x="2" y="0"/>
                      <a:pt x="2" y="0"/>
                    </a:cubicBezTo>
                    <a:cubicBezTo>
                      <a:pt x="1" y="1"/>
                      <a:pt x="0" y="1"/>
                      <a:pt x="1" y="0"/>
                    </a:cubicBezTo>
                  </a:path>
                </a:pathLst>
              </a:custGeom>
              <a:solidFill>
                <a:srgbClr val="B3B3B3"/>
              </a:solidFill>
              <a:ln w="3175">
                <a:solidFill>
                  <a:schemeClr val="tx1"/>
                </a:solidFill>
                <a:round/>
                <a:headEnd/>
                <a:tailEnd/>
              </a:ln>
            </p:spPr>
            <p:txBody>
              <a:bodyPr/>
              <a:lstStyle/>
              <a:p>
                <a:endParaRPr lang="en-GB" sz="2400" dirty="0"/>
              </a:p>
            </p:txBody>
          </p:sp>
          <p:sp>
            <p:nvSpPr>
              <p:cNvPr id="1574" name="Freeform 4003"/>
              <p:cNvSpPr>
                <a:spLocks/>
              </p:cNvSpPr>
              <p:nvPr/>
            </p:nvSpPr>
            <p:spPr bwMode="auto">
              <a:xfrm>
                <a:off x="2926" y="1968"/>
                <a:ext cx="0" cy="1"/>
              </a:xfrm>
              <a:custGeom>
                <a:avLst/>
                <a:gdLst>
                  <a:gd name="T0" fmla="*/ 1 h 1"/>
                  <a:gd name="T1" fmla="*/ 0 h 1"/>
                  <a:gd name="T2" fmla="*/ 1 h 1"/>
                  <a:gd name="T3" fmla="*/ 0 60000 65536"/>
                  <a:gd name="T4" fmla="*/ 0 60000 65536"/>
                  <a:gd name="T5" fmla="*/ 0 60000 65536"/>
                </a:gdLst>
                <a:ahLst/>
                <a:cxnLst>
                  <a:cxn ang="T3">
                    <a:pos x="0" y="T0"/>
                  </a:cxn>
                  <a:cxn ang="T4">
                    <a:pos x="0" y="T1"/>
                  </a:cxn>
                  <a:cxn ang="T5">
                    <a:pos x="0" y="T2"/>
                  </a:cxn>
                </a:cxnLst>
                <a:rect l="0" t="0" r="r" b="b"/>
                <a:pathLst>
                  <a:path h="1">
                    <a:moveTo>
                      <a:pt x="0" y="1"/>
                    </a:moveTo>
                    <a:cubicBezTo>
                      <a:pt x="0" y="0"/>
                      <a:pt x="0" y="0"/>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575" name="Freeform 4004"/>
              <p:cNvSpPr>
                <a:spLocks/>
              </p:cNvSpPr>
              <p:nvPr/>
            </p:nvSpPr>
            <p:spPr bwMode="auto">
              <a:xfrm>
                <a:off x="2924" y="1961"/>
                <a:ext cx="6" cy="7"/>
              </a:xfrm>
              <a:custGeom>
                <a:avLst/>
                <a:gdLst>
                  <a:gd name="T0" fmla="*/ 3 w 4"/>
                  <a:gd name="T1" fmla="*/ 4 h 5"/>
                  <a:gd name="T2" fmla="*/ 0 w 4"/>
                  <a:gd name="T3" fmla="*/ 0 h 5"/>
                  <a:gd name="T4" fmla="*/ 6 w 4"/>
                  <a:gd name="T5" fmla="*/ 6 h 5"/>
                  <a:gd name="T6" fmla="*/ 3 w 4"/>
                  <a:gd name="T7" fmla="*/ 4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5">
                    <a:moveTo>
                      <a:pt x="2" y="3"/>
                    </a:moveTo>
                    <a:cubicBezTo>
                      <a:pt x="2" y="2"/>
                      <a:pt x="1" y="1"/>
                      <a:pt x="0" y="0"/>
                    </a:cubicBezTo>
                    <a:cubicBezTo>
                      <a:pt x="1" y="2"/>
                      <a:pt x="3" y="3"/>
                      <a:pt x="4" y="4"/>
                    </a:cubicBezTo>
                    <a:cubicBezTo>
                      <a:pt x="4" y="5"/>
                      <a:pt x="3" y="4"/>
                      <a:pt x="2" y="3"/>
                    </a:cubicBezTo>
                  </a:path>
                </a:pathLst>
              </a:custGeom>
              <a:solidFill>
                <a:srgbClr val="B3B3B3"/>
              </a:solidFill>
              <a:ln w="3175">
                <a:solidFill>
                  <a:schemeClr val="tx1"/>
                </a:solidFill>
                <a:round/>
                <a:headEnd/>
                <a:tailEnd/>
              </a:ln>
            </p:spPr>
            <p:txBody>
              <a:bodyPr/>
              <a:lstStyle/>
              <a:p>
                <a:endParaRPr lang="en-GB" sz="2400" dirty="0"/>
              </a:p>
            </p:txBody>
          </p:sp>
          <p:sp>
            <p:nvSpPr>
              <p:cNvPr id="1576" name="Freeform 4005"/>
              <p:cNvSpPr>
                <a:spLocks/>
              </p:cNvSpPr>
              <p:nvPr/>
            </p:nvSpPr>
            <p:spPr bwMode="auto">
              <a:xfrm>
                <a:off x="2927" y="1970"/>
                <a:ext cx="3" cy="3"/>
              </a:xfrm>
              <a:custGeom>
                <a:avLst/>
                <a:gdLst>
                  <a:gd name="T0" fmla="*/ 2 w 2"/>
                  <a:gd name="T1" fmla="*/ 2 h 2"/>
                  <a:gd name="T2" fmla="*/ 0 w 2"/>
                  <a:gd name="T3" fmla="*/ 0 h 2"/>
                  <a:gd name="T4" fmla="*/ 3 w 2"/>
                  <a:gd name="T5" fmla="*/ 3 h 2"/>
                  <a:gd name="T6" fmla="*/ 2 w 2"/>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1"/>
                    </a:moveTo>
                    <a:cubicBezTo>
                      <a:pt x="0" y="0"/>
                      <a:pt x="0" y="0"/>
                      <a:pt x="0" y="0"/>
                    </a:cubicBezTo>
                    <a:cubicBezTo>
                      <a:pt x="1" y="0"/>
                      <a:pt x="1" y="2"/>
                      <a:pt x="2" y="2"/>
                    </a:cubicBezTo>
                    <a:cubicBezTo>
                      <a:pt x="1" y="2"/>
                      <a:pt x="1" y="2"/>
                      <a:pt x="1" y="1"/>
                    </a:cubicBezTo>
                  </a:path>
                </a:pathLst>
              </a:custGeom>
              <a:solidFill>
                <a:srgbClr val="B3B3B3"/>
              </a:solidFill>
              <a:ln w="3175">
                <a:solidFill>
                  <a:schemeClr val="tx1"/>
                </a:solidFill>
                <a:round/>
                <a:headEnd/>
                <a:tailEnd/>
              </a:ln>
            </p:spPr>
            <p:txBody>
              <a:bodyPr/>
              <a:lstStyle/>
              <a:p>
                <a:endParaRPr lang="en-GB" sz="2400" dirty="0"/>
              </a:p>
            </p:txBody>
          </p:sp>
          <p:sp>
            <p:nvSpPr>
              <p:cNvPr id="1577" name="Freeform 4006"/>
              <p:cNvSpPr>
                <a:spLocks/>
              </p:cNvSpPr>
              <p:nvPr/>
            </p:nvSpPr>
            <p:spPr bwMode="auto">
              <a:xfrm>
                <a:off x="2931" y="1974"/>
                <a:ext cx="3" cy="3"/>
              </a:xfrm>
              <a:custGeom>
                <a:avLst/>
                <a:gdLst>
                  <a:gd name="T0" fmla="*/ 0 w 2"/>
                  <a:gd name="T1" fmla="*/ 0 h 2"/>
                  <a:gd name="T2" fmla="*/ 3 w 2"/>
                  <a:gd name="T3" fmla="*/ 3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1" y="0"/>
                      <a:pt x="1" y="1"/>
                      <a:pt x="2" y="2"/>
                    </a:cubicBezTo>
                    <a:cubicBezTo>
                      <a:pt x="1" y="1"/>
                      <a:pt x="0" y="1"/>
                      <a:pt x="0" y="0"/>
                    </a:cubicBezTo>
                  </a:path>
                </a:pathLst>
              </a:custGeom>
              <a:solidFill>
                <a:srgbClr val="B3B3B3"/>
              </a:solidFill>
              <a:ln w="3175">
                <a:solidFill>
                  <a:schemeClr val="tx1"/>
                </a:solidFill>
                <a:round/>
                <a:headEnd/>
                <a:tailEnd/>
              </a:ln>
            </p:spPr>
            <p:txBody>
              <a:bodyPr/>
              <a:lstStyle/>
              <a:p>
                <a:endParaRPr lang="en-GB" sz="2400" dirty="0"/>
              </a:p>
            </p:txBody>
          </p:sp>
          <p:sp>
            <p:nvSpPr>
              <p:cNvPr id="1578" name="Freeform 4007"/>
              <p:cNvSpPr>
                <a:spLocks/>
              </p:cNvSpPr>
              <p:nvPr/>
            </p:nvSpPr>
            <p:spPr bwMode="auto">
              <a:xfrm>
                <a:off x="2930" y="1972"/>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0"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579" name="Freeform 4008"/>
              <p:cNvSpPr>
                <a:spLocks/>
              </p:cNvSpPr>
              <p:nvPr/>
            </p:nvSpPr>
            <p:spPr bwMode="auto">
              <a:xfrm>
                <a:off x="2936" y="1977"/>
                <a:ext cx="2" cy="1"/>
              </a:xfrm>
              <a:custGeom>
                <a:avLst/>
                <a:gdLst>
                  <a:gd name="T0" fmla="*/ 0 w 1"/>
                  <a:gd name="T1" fmla="*/ 0 h 1"/>
                  <a:gd name="T2" fmla="*/ 2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0" y="1"/>
                      <a:pt x="0" y="1"/>
                      <a:pt x="0" y="0"/>
                    </a:cubicBezTo>
                  </a:path>
                </a:pathLst>
              </a:custGeom>
              <a:solidFill>
                <a:srgbClr val="B3B3B3"/>
              </a:solidFill>
              <a:ln w="3175">
                <a:solidFill>
                  <a:schemeClr val="tx1"/>
                </a:solidFill>
                <a:round/>
                <a:headEnd/>
                <a:tailEnd/>
              </a:ln>
            </p:spPr>
            <p:txBody>
              <a:bodyPr/>
              <a:lstStyle/>
              <a:p>
                <a:endParaRPr lang="en-GB" sz="2400" dirty="0"/>
              </a:p>
            </p:txBody>
          </p:sp>
          <p:sp>
            <p:nvSpPr>
              <p:cNvPr id="1580" name="Freeform 4009"/>
              <p:cNvSpPr>
                <a:spLocks/>
              </p:cNvSpPr>
              <p:nvPr/>
            </p:nvSpPr>
            <p:spPr bwMode="auto">
              <a:xfrm>
                <a:off x="2943" y="1979"/>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lnTo>
                      <a:pt x="1" y="0"/>
                    </a:lnTo>
                    <a:lnTo>
                      <a:pt x="0" y="0"/>
                    </a:lnTo>
                    <a:close/>
                  </a:path>
                </a:pathLst>
              </a:custGeom>
              <a:solidFill>
                <a:srgbClr val="B3B3B3"/>
              </a:solidFill>
              <a:ln w="3175">
                <a:solidFill>
                  <a:schemeClr val="tx1"/>
                </a:solidFill>
                <a:round/>
                <a:headEnd/>
                <a:tailEnd/>
              </a:ln>
            </p:spPr>
            <p:txBody>
              <a:bodyPr/>
              <a:lstStyle/>
              <a:p>
                <a:endParaRPr lang="en-GB" sz="2400" dirty="0"/>
              </a:p>
            </p:txBody>
          </p:sp>
          <p:sp>
            <p:nvSpPr>
              <p:cNvPr id="1581" name="Freeform 4010"/>
              <p:cNvSpPr>
                <a:spLocks/>
              </p:cNvSpPr>
              <p:nvPr/>
            </p:nvSpPr>
            <p:spPr bwMode="auto">
              <a:xfrm>
                <a:off x="2943" y="1979"/>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lnTo>
                      <a:pt x="1" y="0"/>
                    </a:lnTo>
                    <a:lnTo>
                      <a:pt x="0" y="0"/>
                    </a:lnTo>
                  </a:path>
                </a:pathLst>
              </a:custGeom>
              <a:noFill/>
              <a:ln w="3175">
                <a:solidFill>
                  <a:schemeClr val="tx1"/>
                </a:solidFill>
                <a:round/>
                <a:headEnd/>
                <a:tailEnd/>
              </a:ln>
            </p:spPr>
            <p:txBody>
              <a:bodyPr/>
              <a:lstStyle/>
              <a:p>
                <a:endParaRPr lang="en-GB" sz="2400" dirty="0"/>
              </a:p>
            </p:txBody>
          </p:sp>
          <p:sp>
            <p:nvSpPr>
              <p:cNvPr id="1582" name="Freeform 4011"/>
              <p:cNvSpPr>
                <a:spLocks/>
              </p:cNvSpPr>
              <p:nvPr/>
            </p:nvSpPr>
            <p:spPr bwMode="auto">
              <a:xfrm>
                <a:off x="2944" y="1982"/>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0"/>
                      <a:pt x="0" y="0"/>
                      <a:pt x="0" y="0"/>
                    </a:cubicBezTo>
                    <a:cubicBezTo>
                      <a:pt x="0" y="0"/>
                      <a:pt x="1" y="0"/>
                      <a:pt x="1" y="1"/>
                    </a:cubicBezTo>
                  </a:path>
                </a:pathLst>
              </a:custGeom>
              <a:solidFill>
                <a:srgbClr val="B3B3B3"/>
              </a:solidFill>
              <a:ln w="3175">
                <a:solidFill>
                  <a:schemeClr val="tx1"/>
                </a:solidFill>
                <a:round/>
                <a:headEnd/>
                <a:tailEnd/>
              </a:ln>
            </p:spPr>
            <p:txBody>
              <a:bodyPr/>
              <a:lstStyle/>
              <a:p>
                <a:endParaRPr lang="en-GB" sz="2400" dirty="0"/>
              </a:p>
            </p:txBody>
          </p:sp>
          <p:sp>
            <p:nvSpPr>
              <p:cNvPr id="1583" name="Freeform 4012"/>
              <p:cNvSpPr>
                <a:spLocks/>
              </p:cNvSpPr>
              <p:nvPr/>
            </p:nvSpPr>
            <p:spPr bwMode="auto">
              <a:xfrm>
                <a:off x="2946" y="1982"/>
                <a:ext cx="6" cy="1"/>
              </a:xfrm>
              <a:custGeom>
                <a:avLst/>
                <a:gdLst>
                  <a:gd name="T0" fmla="*/ 4 w 5"/>
                  <a:gd name="T1" fmla="*/ 1 h 1"/>
                  <a:gd name="T2" fmla="*/ 0 w 5"/>
                  <a:gd name="T3" fmla="*/ 0 h 1"/>
                  <a:gd name="T4" fmla="*/ 6 w 5"/>
                  <a:gd name="T5" fmla="*/ 0 h 1"/>
                  <a:gd name="T6" fmla="*/ 4 w 5"/>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1">
                    <a:moveTo>
                      <a:pt x="3" y="1"/>
                    </a:moveTo>
                    <a:cubicBezTo>
                      <a:pt x="2" y="1"/>
                      <a:pt x="1" y="1"/>
                      <a:pt x="0" y="0"/>
                    </a:cubicBezTo>
                    <a:cubicBezTo>
                      <a:pt x="2" y="0"/>
                      <a:pt x="3" y="0"/>
                      <a:pt x="5" y="0"/>
                    </a:cubicBezTo>
                    <a:cubicBezTo>
                      <a:pt x="4" y="1"/>
                      <a:pt x="4" y="1"/>
                      <a:pt x="3" y="1"/>
                    </a:cubicBezTo>
                  </a:path>
                </a:pathLst>
              </a:custGeom>
              <a:solidFill>
                <a:srgbClr val="B3B3B3"/>
              </a:solidFill>
              <a:ln w="3175">
                <a:solidFill>
                  <a:schemeClr val="tx1"/>
                </a:solidFill>
                <a:round/>
                <a:headEnd/>
                <a:tailEnd/>
              </a:ln>
            </p:spPr>
            <p:txBody>
              <a:bodyPr/>
              <a:lstStyle/>
              <a:p>
                <a:endParaRPr lang="en-GB" sz="2400" dirty="0"/>
              </a:p>
            </p:txBody>
          </p:sp>
          <p:sp>
            <p:nvSpPr>
              <p:cNvPr id="1584" name="Freeform 4013"/>
              <p:cNvSpPr>
                <a:spLocks/>
              </p:cNvSpPr>
              <p:nvPr/>
            </p:nvSpPr>
            <p:spPr bwMode="auto">
              <a:xfrm>
                <a:off x="2950" y="1987"/>
                <a:ext cx="6" cy="3"/>
              </a:xfrm>
              <a:custGeom>
                <a:avLst/>
                <a:gdLst>
                  <a:gd name="T0" fmla="*/ 2 w 5"/>
                  <a:gd name="T1" fmla="*/ 3 h 2"/>
                  <a:gd name="T2" fmla="*/ 0 w 5"/>
                  <a:gd name="T3" fmla="*/ 2 h 2"/>
                  <a:gd name="T4" fmla="*/ 6 w 5"/>
                  <a:gd name="T5" fmla="*/ 2 h 2"/>
                  <a:gd name="T6" fmla="*/ 2 w 5"/>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2">
                    <a:moveTo>
                      <a:pt x="2" y="2"/>
                    </a:moveTo>
                    <a:cubicBezTo>
                      <a:pt x="1" y="1"/>
                      <a:pt x="0" y="1"/>
                      <a:pt x="0" y="1"/>
                    </a:cubicBezTo>
                    <a:cubicBezTo>
                      <a:pt x="1" y="0"/>
                      <a:pt x="4" y="0"/>
                      <a:pt x="5" y="1"/>
                    </a:cubicBezTo>
                    <a:cubicBezTo>
                      <a:pt x="4" y="2"/>
                      <a:pt x="3" y="1"/>
                      <a:pt x="2" y="2"/>
                    </a:cubicBezTo>
                  </a:path>
                </a:pathLst>
              </a:custGeom>
              <a:solidFill>
                <a:srgbClr val="B3B3B3"/>
              </a:solidFill>
              <a:ln w="3175">
                <a:solidFill>
                  <a:schemeClr val="tx1"/>
                </a:solidFill>
                <a:round/>
                <a:headEnd/>
                <a:tailEnd/>
              </a:ln>
            </p:spPr>
            <p:txBody>
              <a:bodyPr/>
              <a:lstStyle/>
              <a:p>
                <a:endParaRPr lang="en-GB" sz="2400" dirty="0"/>
              </a:p>
            </p:txBody>
          </p:sp>
          <p:sp>
            <p:nvSpPr>
              <p:cNvPr id="1585" name="Freeform 4014"/>
              <p:cNvSpPr>
                <a:spLocks/>
              </p:cNvSpPr>
              <p:nvPr/>
            </p:nvSpPr>
            <p:spPr bwMode="auto">
              <a:xfrm>
                <a:off x="2947" y="1985"/>
                <a:ext cx="9" cy="1"/>
              </a:xfrm>
              <a:custGeom>
                <a:avLst/>
                <a:gdLst>
                  <a:gd name="T0" fmla="*/ 8 w 7"/>
                  <a:gd name="T1" fmla="*/ 1 h 1"/>
                  <a:gd name="T2" fmla="*/ 0 w 7"/>
                  <a:gd name="T3" fmla="*/ 0 h 1"/>
                  <a:gd name="T4" fmla="*/ 9 w 7"/>
                  <a:gd name="T5" fmla="*/ 1 h 1"/>
                  <a:gd name="T6" fmla="*/ 8 w 7"/>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1">
                    <a:moveTo>
                      <a:pt x="6" y="1"/>
                    </a:moveTo>
                    <a:cubicBezTo>
                      <a:pt x="4" y="1"/>
                      <a:pt x="2" y="1"/>
                      <a:pt x="0" y="0"/>
                    </a:cubicBezTo>
                    <a:cubicBezTo>
                      <a:pt x="2" y="0"/>
                      <a:pt x="4" y="1"/>
                      <a:pt x="7" y="1"/>
                    </a:cubicBezTo>
                    <a:cubicBezTo>
                      <a:pt x="6" y="1"/>
                      <a:pt x="6" y="1"/>
                      <a:pt x="6" y="1"/>
                    </a:cubicBezTo>
                  </a:path>
                </a:pathLst>
              </a:custGeom>
              <a:solidFill>
                <a:srgbClr val="B3B3B3"/>
              </a:solidFill>
              <a:ln w="3175">
                <a:solidFill>
                  <a:schemeClr val="tx1"/>
                </a:solidFill>
                <a:round/>
                <a:headEnd/>
                <a:tailEnd/>
              </a:ln>
            </p:spPr>
            <p:txBody>
              <a:bodyPr/>
              <a:lstStyle/>
              <a:p>
                <a:endParaRPr lang="en-GB" sz="2400" dirty="0"/>
              </a:p>
            </p:txBody>
          </p:sp>
          <p:sp>
            <p:nvSpPr>
              <p:cNvPr id="1586" name="Freeform 4015"/>
              <p:cNvSpPr>
                <a:spLocks/>
              </p:cNvSpPr>
              <p:nvPr/>
            </p:nvSpPr>
            <p:spPr bwMode="auto">
              <a:xfrm>
                <a:off x="2959" y="1991"/>
                <a:ext cx="4" cy="2"/>
              </a:xfrm>
              <a:custGeom>
                <a:avLst/>
                <a:gdLst>
                  <a:gd name="T0" fmla="*/ 4 w 3"/>
                  <a:gd name="T1" fmla="*/ 2 h 1"/>
                  <a:gd name="T2" fmla="*/ 0 w 3"/>
                  <a:gd name="T3" fmla="*/ 0 h 1"/>
                  <a:gd name="T4" fmla="*/ 4 w 3"/>
                  <a:gd name="T5" fmla="*/ 2 h 1"/>
                  <a:gd name="T6" fmla="*/ 0 60000 65536"/>
                  <a:gd name="T7" fmla="*/ 0 60000 65536"/>
                  <a:gd name="T8" fmla="*/ 0 60000 65536"/>
                </a:gdLst>
                <a:ahLst/>
                <a:cxnLst>
                  <a:cxn ang="T6">
                    <a:pos x="T0" y="T1"/>
                  </a:cxn>
                  <a:cxn ang="T7">
                    <a:pos x="T2" y="T3"/>
                  </a:cxn>
                  <a:cxn ang="T8">
                    <a:pos x="T4" y="T5"/>
                  </a:cxn>
                </a:cxnLst>
                <a:rect l="0" t="0" r="r" b="b"/>
                <a:pathLst>
                  <a:path w="3" h="1">
                    <a:moveTo>
                      <a:pt x="3" y="1"/>
                    </a:moveTo>
                    <a:cubicBezTo>
                      <a:pt x="2" y="1"/>
                      <a:pt x="1" y="1"/>
                      <a:pt x="0" y="0"/>
                    </a:cubicBezTo>
                    <a:cubicBezTo>
                      <a:pt x="1" y="0"/>
                      <a:pt x="2" y="0"/>
                      <a:pt x="3" y="1"/>
                    </a:cubicBezTo>
                  </a:path>
                </a:pathLst>
              </a:custGeom>
              <a:solidFill>
                <a:srgbClr val="B3B3B3"/>
              </a:solidFill>
              <a:ln w="3175">
                <a:solidFill>
                  <a:schemeClr val="tx1"/>
                </a:solidFill>
                <a:round/>
                <a:headEnd/>
                <a:tailEnd/>
              </a:ln>
            </p:spPr>
            <p:txBody>
              <a:bodyPr/>
              <a:lstStyle/>
              <a:p>
                <a:endParaRPr lang="en-GB" sz="2400" dirty="0"/>
              </a:p>
            </p:txBody>
          </p:sp>
          <p:sp>
            <p:nvSpPr>
              <p:cNvPr id="1587" name="Freeform 4016"/>
              <p:cNvSpPr>
                <a:spLocks/>
              </p:cNvSpPr>
              <p:nvPr/>
            </p:nvSpPr>
            <p:spPr bwMode="auto">
              <a:xfrm>
                <a:off x="2209" y="1586"/>
                <a:ext cx="32" cy="17"/>
              </a:xfrm>
              <a:custGeom>
                <a:avLst/>
                <a:gdLst>
                  <a:gd name="T0" fmla="*/ 5 w 24"/>
                  <a:gd name="T1" fmla="*/ 5 h 13"/>
                  <a:gd name="T2" fmla="*/ 9 w 24"/>
                  <a:gd name="T3" fmla="*/ 7 h 13"/>
                  <a:gd name="T4" fmla="*/ 3 w 24"/>
                  <a:gd name="T5" fmla="*/ 8 h 13"/>
                  <a:gd name="T6" fmla="*/ 5 w 24"/>
                  <a:gd name="T7" fmla="*/ 9 h 13"/>
                  <a:gd name="T8" fmla="*/ 0 w 24"/>
                  <a:gd name="T9" fmla="*/ 9 h 13"/>
                  <a:gd name="T10" fmla="*/ 11 w 24"/>
                  <a:gd name="T11" fmla="*/ 10 h 13"/>
                  <a:gd name="T12" fmla="*/ 12 w 24"/>
                  <a:gd name="T13" fmla="*/ 10 h 13"/>
                  <a:gd name="T14" fmla="*/ 16 w 24"/>
                  <a:gd name="T15" fmla="*/ 10 h 13"/>
                  <a:gd name="T16" fmla="*/ 15 w 24"/>
                  <a:gd name="T17" fmla="*/ 12 h 13"/>
                  <a:gd name="T18" fmla="*/ 5 w 24"/>
                  <a:gd name="T19" fmla="*/ 12 h 13"/>
                  <a:gd name="T20" fmla="*/ 20 w 24"/>
                  <a:gd name="T21" fmla="*/ 13 h 13"/>
                  <a:gd name="T22" fmla="*/ 32 w 24"/>
                  <a:gd name="T23" fmla="*/ 8 h 13"/>
                  <a:gd name="T24" fmla="*/ 27 w 24"/>
                  <a:gd name="T25" fmla="*/ 5 h 13"/>
                  <a:gd name="T26" fmla="*/ 17 w 24"/>
                  <a:gd name="T27" fmla="*/ 1 h 13"/>
                  <a:gd name="T28" fmla="*/ 8 w 24"/>
                  <a:gd name="T29" fmla="*/ 1 h 13"/>
                  <a:gd name="T30" fmla="*/ 5 w 24"/>
                  <a:gd name="T31" fmla="*/ 5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 h="13">
                    <a:moveTo>
                      <a:pt x="4" y="4"/>
                    </a:moveTo>
                    <a:cubicBezTo>
                      <a:pt x="5" y="4"/>
                      <a:pt x="6" y="4"/>
                      <a:pt x="7" y="5"/>
                    </a:cubicBezTo>
                    <a:cubicBezTo>
                      <a:pt x="5" y="4"/>
                      <a:pt x="3" y="3"/>
                      <a:pt x="2" y="6"/>
                    </a:cubicBezTo>
                    <a:cubicBezTo>
                      <a:pt x="3" y="6"/>
                      <a:pt x="4" y="6"/>
                      <a:pt x="4" y="7"/>
                    </a:cubicBezTo>
                    <a:cubicBezTo>
                      <a:pt x="3" y="6"/>
                      <a:pt x="1" y="6"/>
                      <a:pt x="0" y="7"/>
                    </a:cubicBezTo>
                    <a:cubicBezTo>
                      <a:pt x="2" y="9"/>
                      <a:pt x="5" y="8"/>
                      <a:pt x="8" y="8"/>
                    </a:cubicBezTo>
                    <a:cubicBezTo>
                      <a:pt x="5" y="9"/>
                      <a:pt x="8" y="9"/>
                      <a:pt x="9" y="8"/>
                    </a:cubicBezTo>
                    <a:cubicBezTo>
                      <a:pt x="6" y="10"/>
                      <a:pt x="11" y="8"/>
                      <a:pt x="12" y="8"/>
                    </a:cubicBezTo>
                    <a:cubicBezTo>
                      <a:pt x="11" y="8"/>
                      <a:pt x="9" y="9"/>
                      <a:pt x="11" y="9"/>
                    </a:cubicBezTo>
                    <a:cubicBezTo>
                      <a:pt x="9" y="9"/>
                      <a:pt x="6" y="9"/>
                      <a:pt x="4" y="9"/>
                    </a:cubicBezTo>
                    <a:cubicBezTo>
                      <a:pt x="4" y="13"/>
                      <a:pt x="14" y="10"/>
                      <a:pt x="15" y="10"/>
                    </a:cubicBezTo>
                    <a:cubicBezTo>
                      <a:pt x="17" y="10"/>
                      <a:pt x="24" y="9"/>
                      <a:pt x="24" y="6"/>
                    </a:cubicBezTo>
                    <a:cubicBezTo>
                      <a:pt x="24" y="5"/>
                      <a:pt x="21" y="5"/>
                      <a:pt x="20" y="4"/>
                    </a:cubicBezTo>
                    <a:cubicBezTo>
                      <a:pt x="17" y="4"/>
                      <a:pt x="16" y="1"/>
                      <a:pt x="13" y="1"/>
                    </a:cubicBezTo>
                    <a:cubicBezTo>
                      <a:pt x="11" y="1"/>
                      <a:pt x="9" y="0"/>
                      <a:pt x="6" y="1"/>
                    </a:cubicBezTo>
                    <a:cubicBezTo>
                      <a:pt x="5" y="1"/>
                      <a:pt x="2" y="3"/>
                      <a:pt x="4" y="4"/>
                    </a:cubicBezTo>
                  </a:path>
                </a:pathLst>
              </a:custGeom>
              <a:solidFill>
                <a:srgbClr val="B3B3B3"/>
              </a:solidFill>
              <a:ln w="3175">
                <a:solidFill>
                  <a:schemeClr val="tx1"/>
                </a:solidFill>
                <a:round/>
                <a:headEnd/>
                <a:tailEnd/>
              </a:ln>
            </p:spPr>
            <p:txBody>
              <a:bodyPr/>
              <a:lstStyle/>
              <a:p>
                <a:endParaRPr lang="en-GB" sz="2400" dirty="0"/>
              </a:p>
            </p:txBody>
          </p:sp>
          <p:sp>
            <p:nvSpPr>
              <p:cNvPr id="1588" name="Freeform 4017"/>
              <p:cNvSpPr>
                <a:spLocks/>
              </p:cNvSpPr>
              <p:nvPr/>
            </p:nvSpPr>
            <p:spPr bwMode="auto">
              <a:xfrm>
                <a:off x="2215" y="1585"/>
                <a:ext cx="2" cy="1"/>
              </a:xfrm>
              <a:custGeom>
                <a:avLst/>
                <a:gdLst>
                  <a:gd name="T0" fmla="*/ 1 w 2"/>
                  <a:gd name="T1" fmla="*/ 0 h 1"/>
                  <a:gd name="T2" fmla="*/ 1 w 2"/>
                  <a:gd name="T3" fmla="*/ 1 h 1"/>
                  <a:gd name="T4" fmla="*/ 2 w 2"/>
                  <a:gd name="T5" fmla="*/ 0 h 1"/>
                  <a:gd name="T6" fmla="*/ 1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0" y="0"/>
                      <a:pt x="0" y="1"/>
                      <a:pt x="1" y="1"/>
                    </a:cubicBezTo>
                    <a:cubicBezTo>
                      <a:pt x="1" y="1"/>
                      <a:pt x="2" y="0"/>
                      <a:pt x="2" y="0"/>
                    </a:cubicBezTo>
                    <a:cubicBezTo>
                      <a:pt x="2"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589" name="Freeform 4018"/>
              <p:cNvSpPr>
                <a:spLocks/>
              </p:cNvSpPr>
              <p:nvPr/>
            </p:nvSpPr>
            <p:spPr bwMode="auto">
              <a:xfrm>
                <a:off x="2219" y="1566"/>
                <a:ext cx="4" cy="1"/>
              </a:xfrm>
              <a:custGeom>
                <a:avLst/>
                <a:gdLst>
                  <a:gd name="T0" fmla="*/ 0 w 3"/>
                  <a:gd name="T1" fmla="*/ 0 h 1"/>
                  <a:gd name="T2" fmla="*/ 4 w 3"/>
                  <a:gd name="T3" fmla="*/ 0 h 1"/>
                  <a:gd name="T4" fmla="*/ 0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0" y="0"/>
                    </a:moveTo>
                    <a:cubicBezTo>
                      <a:pt x="1" y="1"/>
                      <a:pt x="2" y="1"/>
                      <a:pt x="3" y="0"/>
                    </a:cubicBezTo>
                    <a:cubicBezTo>
                      <a:pt x="2"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590" name="Freeform 4019"/>
              <p:cNvSpPr>
                <a:spLocks/>
              </p:cNvSpPr>
              <p:nvPr/>
            </p:nvSpPr>
            <p:spPr bwMode="auto">
              <a:xfrm>
                <a:off x="2231" y="1574"/>
                <a:ext cx="8" cy="3"/>
              </a:xfrm>
              <a:custGeom>
                <a:avLst/>
                <a:gdLst>
                  <a:gd name="T0" fmla="*/ 5 w 6"/>
                  <a:gd name="T1" fmla="*/ 0 h 2"/>
                  <a:gd name="T2" fmla="*/ 0 w 6"/>
                  <a:gd name="T3" fmla="*/ 3 h 2"/>
                  <a:gd name="T4" fmla="*/ 5 w 6"/>
                  <a:gd name="T5" fmla="*/ 0 h 2"/>
                  <a:gd name="T6" fmla="*/ 0 60000 65536"/>
                  <a:gd name="T7" fmla="*/ 0 60000 65536"/>
                  <a:gd name="T8" fmla="*/ 0 60000 65536"/>
                </a:gdLst>
                <a:ahLst/>
                <a:cxnLst>
                  <a:cxn ang="T6">
                    <a:pos x="T0" y="T1"/>
                  </a:cxn>
                  <a:cxn ang="T7">
                    <a:pos x="T2" y="T3"/>
                  </a:cxn>
                  <a:cxn ang="T8">
                    <a:pos x="T4" y="T5"/>
                  </a:cxn>
                </a:cxnLst>
                <a:rect l="0" t="0" r="r" b="b"/>
                <a:pathLst>
                  <a:path w="6" h="2">
                    <a:moveTo>
                      <a:pt x="4" y="0"/>
                    </a:moveTo>
                    <a:cubicBezTo>
                      <a:pt x="3" y="0"/>
                      <a:pt x="1" y="1"/>
                      <a:pt x="0" y="2"/>
                    </a:cubicBezTo>
                    <a:cubicBezTo>
                      <a:pt x="2" y="2"/>
                      <a:pt x="6" y="2"/>
                      <a:pt x="4" y="0"/>
                    </a:cubicBezTo>
                  </a:path>
                </a:pathLst>
              </a:custGeom>
              <a:solidFill>
                <a:srgbClr val="B3B3B3"/>
              </a:solidFill>
              <a:ln w="3175">
                <a:solidFill>
                  <a:schemeClr val="tx1"/>
                </a:solidFill>
                <a:round/>
                <a:headEnd/>
                <a:tailEnd/>
              </a:ln>
            </p:spPr>
            <p:txBody>
              <a:bodyPr/>
              <a:lstStyle/>
              <a:p>
                <a:endParaRPr lang="en-GB" sz="2400" dirty="0"/>
              </a:p>
            </p:txBody>
          </p:sp>
          <p:sp>
            <p:nvSpPr>
              <p:cNvPr id="1591" name="Freeform 4020"/>
              <p:cNvSpPr>
                <a:spLocks/>
              </p:cNvSpPr>
              <p:nvPr/>
            </p:nvSpPr>
            <p:spPr bwMode="auto">
              <a:xfrm>
                <a:off x="2240" y="1569"/>
                <a:ext cx="6" cy="2"/>
              </a:xfrm>
              <a:custGeom>
                <a:avLst/>
                <a:gdLst>
                  <a:gd name="T0" fmla="*/ 1 w 5"/>
                  <a:gd name="T1" fmla="*/ 2 h 2"/>
                  <a:gd name="T2" fmla="*/ 6 w 5"/>
                  <a:gd name="T3" fmla="*/ 0 h 2"/>
                  <a:gd name="T4" fmla="*/ 1 w 5"/>
                  <a:gd name="T5" fmla="*/ 0 h 2"/>
                  <a:gd name="T6" fmla="*/ 1 w 5"/>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2">
                    <a:moveTo>
                      <a:pt x="1" y="2"/>
                    </a:moveTo>
                    <a:cubicBezTo>
                      <a:pt x="3" y="1"/>
                      <a:pt x="4" y="1"/>
                      <a:pt x="5" y="0"/>
                    </a:cubicBezTo>
                    <a:cubicBezTo>
                      <a:pt x="4" y="0"/>
                      <a:pt x="2" y="0"/>
                      <a:pt x="1" y="0"/>
                    </a:cubicBezTo>
                    <a:cubicBezTo>
                      <a:pt x="0" y="1"/>
                      <a:pt x="0" y="2"/>
                      <a:pt x="1" y="2"/>
                    </a:cubicBezTo>
                  </a:path>
                </a:pathLst>
              </a:custGeom>
              <a:solidFill>
                <a:srgbClr val="B3B3B3"/>
              </a:solidFill>
              <a:ln w="3175">
                <a:solidFill>
                  <a:schemeClr val="tx1"/>
                </a:solidFill>
                <a:round/>
                <a:headEnd/>
                <a:tailEnd/>
              </a:ln>
            </p:spPr>
            <p:txBody>
              <a:bodyPr/>
              <a:lstStyle/>
              <a:p>
                <a:endParaRPr lang="en-GB" sz="2400" dirty="0"/>
              </a:p>
            </p:txBody>
          </p:sp>
          <p:sp>
            <p:nvSpPr>
              <p:cNvPr id="1592" name="Freeform 4021"/>
              <p:cNvSpPr>
                <a:spLocks/>
              </p:cNvSpPr>
              <p:nvPr/>
            </p:nvSpPr>
            <p:spPr bwMode="auto">
              <a:xfrm>
                <a:off x="2239" y="1573"/>
                <a:ext cx="9" cy="4"/>
              </a:xfrm>
              <a:custGeom>
                <a:avLst/>
                <a:gdLst>
                  <a:gd name="T0" fmla="*/ 3 w 7"/>
                  <a:gd name="T1" fmla="*/ 0 h 3"/>
                  <a:gd name="T2" fmla="*/ 9 w 7"/>
                  <a:gd name="T3" fmla="*/ 0 h 3"/>
                  <a:gd name="T4" fmla="*/ 3 w 7"/>
                  <a:gd name="T5" fmla="*/ 0 h 3"/>
                  <a:gd name="T6" fmla="*/ 0 60000 65536"/>
                  <a:gd name="T7" fmla="*/ 0 60000 65536"/>
                  <a:gd name="T8" fmla="*/ 0 60000 65536"/>
                </a:gdLst>
                <a:ahLst/>
                <a:cxnLst>
                  <a:cxn ang="T6">
                    <a:pos x="T0" y="T1"/>
                  </a:cxn>
                  <a:cxn ang="T7">
                    <a:pos x="T2" y="T3"/>
                  </a:cxn>
                  <a:cxn ang="T8">
                    <a:pos x="T4" y="T5"/>
                  </a:cxn>
                </a:cxnLst>
                <a:rect l="0" t="0" r="r" b="b"/>
                <a:pathLst>
                  <a:path w="7" h="3">
                    <a:moveTo>
                      <a:pt x="2" y="0"/>
                    </a:moveTo>
                    <a:cubicBezTo>
                      <a:pt x="0" y="3"/>
                      <a:pt x="6" y="1"/>
                      <a:pt x="7" y="0"/>
                    </a:cubicBezTo>
                    <a:cubicBezTo>
                      <a:pt x="5" y="0"/>
                      <a:pt x="3" y="0"/>
                      <a:pt x="2" y="0"/>
                    </a:cubicBezTo>
                  </a:path>
                </a:pathLst>
              </a:custGeom>
              <a:solidFill>
                <a:srgbClr val="B3B3B3"/>
              </a:solidFill>
              <a:ln w="3175">
                <a:solidFill>
                  <a:schemeClr val="tx1"/>
                </a:solidFill>
                <a:round/>
                <a:headEnd/>
                <a:tailEnd/>
              </a:ln>
            </p:spPr>
            <p:txBody>
              <a:bodyPr/>
              <a:lstStyle/>
              <a:p>
                <a:endParaRPr lang="en-GB" sz="2400" dirty="0"/>
              </a:p>
            </p:txBody>
          </p:sp>
          <p:sp>
            <p:nvSpPr>
              <p:cNvPr id="1593" name="Freeform 4022"/>
              <p:cNvSpPr>
                <a:spLocks/>
              </p:cNvSpPr>
              <p:nvPr/>
            </p:nvSpPr>
            <p:spPr bwMode="auto">
              <a:xfrm>
                <a:off x="2242" y="1571"/>
                <a:ext cx="3" cy="0"/>
              </a:xfrm>
              <a:custGeom>
                <a:avLst/>
                <a:gdLst>
                  <a:gd name="T0" fmla="*/ 3 w 2"/>
                  <a:gd name="T1" fmla="*/ 0 w 2"/>
                  <a:gd name="T2" fmla="*/ 3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1" y="0"/>
                      <a:pt x="0" y="0"/>
                      <a:pt x="0" y="0"/>
                    </a:cubicBezTo>
                    <a:cubicBezTo>
                      <a:pt x="0" y="0"/>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1594" name="Freeform 4023"/>
              <p:cNvSpPr>
                <a:spLocks/>
              </p:cNvSpPr>
              <p:nvPr/>
            </p:nvSpPr>
            <p:spPr bwMode="auto">
              <a:xfrm>
                <a:off x="2248" y="1578"/>
                <a:ext cx="5" cy="1"/>
              </a:xfrm>
              <a:custGeom>
                <a:avLst/>
                <a:gdLst>
                  <a:gd name="T0" fmla="*/ 1 w 4"/>
                  <a:gd name="T1" fmla="*/ 0 h 1"/>
                  <a:gd name="T2" fmla="*/ 0 w 4"/>
                  <a:gd name="T3" fmla="*/ 1 h 1"/>
                  <a:gd name="T4" fmla="*/ 5 w 4"/>
                  <a:gd name="T5" fmla="*/ 1 h 1"/>
                  <a:gd name="T6" fmla="*/ 1 w 4"/>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1" y="0"/>
                    </a:moveTo>
                    <a:cubicBezTo>
                      <a:pt x="1" y="0"/>
                      <a:pt x="0" y="0"/>
                      <a:pt x="0" y="1"/>
                    </a:cubicBezTo>
                    <a:cubicBezTo>
                      <a:pt x="1" y="1"/>
                      <a:pt x="3" y="1"/>
                      <a:pt x="4" y="1"/>
                    </a:cubicBezTo>
                    <a:cubicBezTo>
                      <a:pt x="3" y="0"/>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1595" name="Freeform 4024"/>
              <p:cNvSpPr>
                <a:spLocks/>
              </p:cNvSpPr>
              <p:nvPr/>
            </p:nvSpPr>
            <p:spPr bwMode="auto">
              <a:xfrm>
                <a:off x="2249" y="1581"/>
                <a:ext cx="3" cy="1"/>
              </a:xfrm>
              <a:custGeom>
                <a:avLst/>
                <a:gdLst>
                  <a:gd name="T0" fmla="*/ 3 w 2"/>
                  <a:gd name="T1" fmla="*/ 1 h 1"/>
                  <a:gd name="T2" fmla="*/ 0 w 2"/>
                  <a:gd name="T3" fmla="*/ 0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0" y="0"/>
                      <a:pt x="0" y="0"/>
                    </a:cubicBezTo>
                    <a:cubicBezTo>
                      <a:pt x="0"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1596" name="Freeform 4025"/>
              <p:cNvSpPr>
                <a:spLocks/>
              </p:cNvSpPr>
              <p:nvPr/>
            </p:nvSpPr>
            <p:spPr bwMode="auto">
              <a:xfrm>
                <a:off x="2249" y="1583"/>
                <a:ext cx="1" cy="2"/>
              </a:xfrm>
              <a:custGeom>
                <a:avLst/>
                <a:gdLst>
                  <a:gd name="T0" fmla="*/ 0 w 1"/>
                  <a:gd name="T1" fmla="*/ 0 h 1"/>
                  <a:gd name="T2" fmla="*/ 1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0"/>
                      <a:pt x="1" y="1"/>
                      <a:pt x="1"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597" name="Freeform 4026"/>
              <p:cNvSpPr>
                <a:spLocks/>
              </p:cNvSpPr>
              <p:nvPr/>
            </p:nvSpPr>
            <p:spPr bwMode="auto">
              <a:xfrm>
                <a:off x="2250" y="1583"/>
                <a:ext cx="3" cy="2"/>
              </a:xfrm>
              <a:custGeom>
                <a:avLst/>
                <a:gdLst>
                  <a:gd name="T0" fmla="*/ 3 w 2"/>
                  <a:gd name="T1" fmla="*/ 2 h 1"/>
                  <a:gd name="T2" fmla="*/ 0 w 2"/>
                  <a:gd name="T3" fmla="*/ 0 h 1"/>
                  <a:gd name="T4" fmla="*/ 3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0"/>
                      <a:pt x="0" y="0"/>
                    </a:cubicBezTo>
                    <a:cubicBezTo>
                      <a:pt x="1" y="0"/>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1598" name="Freeform 4027"/>
              <p:cNvSpPr>
                <a:spLocks/>
              </p:cNvSpPr>
              <p:nvPr/>
            </p:nvSpPr>
            <p:spPr bwMode="auto">
              <a:xfrm>
                <a:off x="2204" y="1633"/>
                <a:ext cx="3" cy="2"/>
              </a:xfrm>
              <a:custGeom>
                <a:avLst/>
                <a:gdLst>
                  <a:gd name="T0" fmla="*/ 0 w 2"/>
                  <a:gd name="T1" fmla="*/ 2 h 1"/>
                  <a:gd name="T2" fmla="*/ 3 w 2"/>
                  <a:gd name="T3" fmla="*/ 0 h 1"/>
                  <a:gd name="T4" fmla="*/ 0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1599" name="Freeform 4028"/>
              <p:cNvSpPr>
                <a:spLocks/>
              </p:cNvSpPr>
              <p:nvPr/>
            </p:nvSpPr>
            <p:spPr bwMode="auto">
              <a:xfrm>
                <a:off x="2204" y="1632"/>
                <a:ext cx="7" cy="1"/>
              </a:xfrm>
              <a:custGeom>
                <a:avLst/>
                <a:gdLst>
                  <a:gd name="T0" fmla="*/ 7 w 5"/>
                  <a:gd name="T1" fmla="*/ 0 h 1"/>
                  <a:gd name="T2" fmla="*/ 0 w 5"/>
                  <a:gd name="T3" fmla="*/ 1 h 1"/>
                  <a:gd name="T4" fmla="*/ 7 w 5"/>
                  <a:gd name="T5" fmla="*/ 0 h 1"/>
                  <a:gd name="T6" fmla="*/ 0 60000 65536"/>
                  <a:gd name="T7" fmla="*/ 0 60000 65536"/>
                  <a:gd name="T8" fmla="*/ 0 60000 65536"/>
                </a:gdLst>
                <a:ahLst/>
                <a:cxnLst>
                  <a:cxn ang="T6">
                    <a:pos x="T0" y="T1"/>
                  </a:cxn>
                  <a:cxn ang="T7">
                    <a:pos x="T2" y="T3"/>
                  </a:cxn>
                  <a:cxn ang="T8">
                    <a:pos x="T4" y="T5"/>
                  </a:cxn>
                </a:cxnLst>
                <a:rect l="0" t="0" r="r" b="b"/>
                <a:pathLst>
                  <a:path w="5" h="1">
                    <a:moveTo>
                      <a:pt x="5" y="0"/>
                    </a:moveTo>
                    <a:cubicBezTo>
                      <a:pt x="3" y="0"/>
                      <a:pt x="1" y="1"/>
                      <a:pt x="0" y="1"/>
                    </a:cubicBezTo>
                    <a:cubicBezTo>
                      <a:pt x="1" y="0"/>
                      <a:pt x="3" y="0"/>
                      <a:pt x="5" y="0"/>
                    </a:cubicBezTo>
                  </a:path>
                </a:pathLst>
              </a:custGeom>
              <a:solidFill>
                <a:srgbClr val="B3B3B3"/>
              </a:solidFill>
              <a:ln w="3175">
                <a:solidFill>
                  <a:schemeClr val="tx1"/>
                </a:solidFill>
                <a:round/>
                <a:headEnd/>
                <a:tailEnd/>
              </a:ln>
            </p:spPr>
            <p:txBody>
              <a:bodyPr/>
              <a:lstStyle/>
              <a:p>
                <a:endParaRPr lang="en-GB" sz="2400" dirty="0"/>
              </a:p>
            </p:txBody>
          </p:sp>
          <p:sp>
            <p:nvSpPr>
              <p:cNvPr id="1600" name="Freeform 4029"/>
              <p:cNvSpPr>
                <a:spLocks/>
              </p:cNvSpPr>
              <p:nvPr/>
            </p:nvSpPr>
            <p:spPr bwMode="auto">
              <a:xfrm>
                <a:off x="2213" y="1616"/>
                <a:ext cx="2" cy="2"/>
              </a:xfrm>
              <a:custGeom>
                <a:avLst/>
                <a:gdLst>
                  <a:gd name="T0" fmla="*/ 0 w 1"/>
                  <a:gd name="T1" fmla="*/ 0 h 1"/>
                  <a:gd name="T2" fmla="*/ 2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601" name="Freeform 4030"/>
              <p:cNvSpPr>
                <a:spLocks/>
              </p:cNvSpPr>
              <p:nvPr/>
            </p:nvSpPr>
            <p:spPr bwMode="auto">
              <a:xfrm>
                <a:off x="2219" y="1611"/>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1"/>
                      <a:pt x="0" y="1"/>
                    </a:cubicBezTo>
                    <a:cubicBezTo>
                      <a:pt x="1" y="1"/>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1602" name="Freeform 4031"/>
              <p:cNvSpPr>
                <a:spLocks/>
              </p:cNvSpPr>
              <p:nvPr/>
            </p:nvSpPr>
            <p:spPr bwMode="auto">
              <a:xfrm>
                <a:off x="2221" y="1610"/>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lnTo>
                      <a:pt x="0" y="1"/>
                    </a:lnTo>
                    <a:lnTo>
                      <a:pt x="2" y="0"/>
                    </a:lnTo>
                    <a:close/>
                  </a:path>
                </a:pathLst>
              </a:custGeom>
              <a:solidFill>
                <a:srgbClr val="B3B3B3"/>
              </a:solidFill>
              <a:ln w="3175">
                <a:solidFill>
                  <a:schemeClr val="tx1"/>
                </a:solidFill>
                <a:round/>
                <a:headEnd/>
                <a:tailEnd/>
              </a:ln>
            </p:spPr>
            <p:txBody>
              <a:bodyPr/>
              <a:lstStyle/>
              <a:p>
                <a:endParaRPr lang="en-GB" sz="2400" dirty="0"/>
              </a:p>
            </p:txBody>
          </p:sp>
          <p:sp>
            <p:nvSpPr>
              <p:cNvPr id="1603" name="Freeform 4032"/>
              <p:cNvSpPr>
                <a:spLocks/>
              </p:cNvSpPr>
              <p:nvPr/>
            </p:nvSpPr>
            <p:spPr bwMode="auto">
              <a:xfrm>
                <a:off x="2221" y="1610"/>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lnTo>
                      <a:pt x="0" y="1"/>
                    </a:lnTo>
                    <a:lnTo>
                      <a:pt x="2" y="0"/>
                    </a:lnTo>
                  </a:path>
                </a:pathLst>
              </a:custGeom>
              <a:noFill/>
              <a:ln w="3175">
                <a:solidFill>
                  <a:schemeClr val="tx1"/>
                </a:solidFill>
                <a:round/>
                <a:headEnd/>
                <a:tailEnd/>
              </a:ln>
            </p:spPr>
            <p:txBody>
              <a:bodyPr/>
              <a:lstStyle/>
              <a:p>
                <a:endParaRPr lang="en-GB" sz="2400" dirty="0"/>
              </a:p>
            </p:txBody>
          </p:sp>
          <p:sp>
            <p:nvSpPr>
              <p:cNvPr id="1604" name="Freeform 4033"/>
              <p:cNvSpPr>
                <a:spLocks/>
              </p:cNvSpPr>
              <p:nvPr/>
            </p:nvSpPr>
            <p:spPr bwMode="auto">
              <a:xfrm>
                <a:off x="2223" y="1608"/>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0" y="0"/>
                      <a:pt x="0" y="0"/>
                      <a:pt x="1" y="0"/>
                    </a:cubicBezTo>
                  </a:path>
                </a:pathLst>
              </a:custGeom>
              <a:solidFill>
                <a:srgbClr val="B3B3B3"/>
              </a:solidFill>
              <a:ln w="3175">
                <a:solidFill>
                  <a:schemeClr val="tx1"/>
                </a:solidFill>
                <a:round/>
                <a:headEnd/>
                <a:tailEnd/>
              </a:ln>
            </p:spPr>
            <p:txBody>
              <a:bodyPr/>
              <a:lstStyle/>
              <a:p>
                <a:endParaRPr lang="en-GB" sz="2400" dirty="0"/>
              </a:p>
            </p:txBody>
          </p:sp>
          <p:sp>
            <p:nvSpPr>
              <p:cNvPr id="1605" name="Freeform 4034"/>
              <p:cNvSpPr>
                <a:spLocks/>
              </p:cNvSpPr>
              <p:nvPr/>
            </p:nvSpPr>
            <p:spPr bwMode="auto">
              <a:xfrm>
                <a:off x="2224" y="1608"/>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endParaRPr lang="en-GB" sz="2400" dirty="0"/>
              </a:p>
            </p:txBody>
          </p:sp>
          <p:sp>
            <p:nvSpPr>
              <p:cNvPr id="1606" name="Freeform 4035"/>
              <p:cNvSpPr>
                <a:spLocks/>
              </p:cNvSpPr>
              <p:nvPr/>
            </p:nvSpPr>
            <p:spPr bwMode="auto">
              <a:xfrm>
                <a:off x="2224" y="1608"/>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endParaRPr lang="en-GB" sz="2400" dirty="0"/>
              </a:p>
            </p:txBody>
          </p:sp>
          <p:sp>
            <p:nvSpPr>
              <p:cNvPr id="1607" name="Freeform 4036"/>
              <p:cNvSpPr>
                <a:spLocks/>
              </p:cNvSpPr>
              <p:nvPr/>
            </p:nvSpPr>
            <p:spPr bwMode="auto">
              <a:xfrm>
                <a:off x="2225" y="1614"/>
                <a:ext cx="10" cy="2"/>
              </a:xfrm>
              <a:custGeom>
                <a:avLst/>
                <a:gdLst>
                  <a:gd name="T0" fmla="*/ 0 w 7"/>
                  <a:gd name="T1" fmla="*/ 1 h 2"/>
                  <a:gd name="T2" fmla="*/ 1 w 7"/>
                  <a:gd name="T3" fmla="*/ 2 h 2"/>
                  <a:gd name="T4" fmla="*/ 10 w 7"/>
                  <a:gd name="T5" fmla="*/ 0 h 2"/>
                  <a:gd name="T6" fmla="*/ 0 w 7"/>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2">
                    <a:moveTo>
                      <a:pt x="0" y="1"/>
                    </a:moveTo>
                    <a:cubicBezTo>
                      <a:pt x="1" y="2"/>
                      <a:pt x="4" y="1"/>
                      <a:pt x="1" y="2"/>
                    </a:cubicBezTo>
                    <a:cubicBezTo>
                      <a:pt x="3" y="2"/>
                      <a:pt x="5" y="1"/>
                      <a:pt x="7" y="0"/>
                    </a:cubicBezTo>
                    <a:cubicBezTo>
                      <a:pt x="5" y="1"/>
                      <a:pt x="2" y="1"/>
                      <a:pt x="0" y="1"/>
                    </a:cubicBezTo>
                  </a:path>
                </a:pathLst>
              </a:custGeom>
              <a:solidFill>
                <a:srgbClr val="B3B3B3"/>
              </a:solidFill>
              <a:ln w="3175">
                <a:solidFill>
                  <a:schemeClr val="tx1"/>
                </a:solidFill>
                <a:round/>
                <a:headEnd/>
                <a:tailEnd/>
              </a:ln>
            </p:spPr>
            <p:txBody>
              <a:bodyPr/>
              <a:lstStyle/>
              <a:p>
                <a:endParaRPr lang="en-GB" sz="2400" dirty="0"/>
              </a:p>
            </p:txBody>
          </p:sp>
          <p:sp>
            <p:nvSpPr>
              <p:cNvPr id="1608" name="Freeform 4037"/>
              <p:cNvSpPr>
                <a:spLocks/>
              </p:cNvSpPr>
              <p:nvPr/>
            </p:nvSpPr>
            <p:spPr bwMode="auto">
              <a:xfrm>
                <a:off x="2229" y="1615"/>
                <a:ext cx="7" cy="3"/>
              </a:xfrm>
              <a:custGeom>
                <a:avLst/>
                <a:gdLst>
                  <a:gd name="T0" fmla="*/ 0 w 5"/>
                  <a:gd name="T1" fmla="*/ 2 h 2"/>
                  <a:gd name="T2" fmla="*/ 7 w 5"/>
                  <a:gd name="T3" fmla="*/ 0 h 2"/>
                  <a:gd name="T4" fmla="*/ 0 w 5"/>
                  <a:gd name="T5" fmla="*/ 2 h 2"/>
                  <a:gd name="T6" fmla="*/ 0 60000 65536"/>
                  <a:gd name="T7" fmla="*/ 0 60000 65536"/>
                  <a:gd name="T8" fmla="*/ 0 60000 65536"/>
                </a:gdLst>
                <a:ahLst/>
                <a:cxnLst>
                  <a:cxn ang="T6">
                    <a:pos x="T0" y="T1"/>
                  </a:cxn>
                  <a:cxn ang="T7">
                    <a:pos x="T2" y="T3"/>
                  </a:cxn>
                  <a:cxn ang="T8">
                    <a:pos x="T4" y="T5"/>
                  </a:cxn>
                </a:cxnLst>
                <a:rect l="0" t="0" r="r" b="b"/>
                <a:pathLst>
                  <a:path w="5" h="2">
                    <a:moveTo>
                      <a:pt x="0" y="1"/>
                    </a:moveTo>
                    <a:cubicBezTo>
                      <a:pt x="0" y="2"/>
                      <a:pt x="4" y="1"/>
                      <a:pt x="5" y="0"/>
                    </a:cubicBezTo>
                    <a:cubicBezTo>
                      <a:pt x="3" y="0"/>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1609" name="Freeform 4038"/>
              <p:cNvSpPr>
                <a:spLocks/>
              </p:cNvSpPr>
              <p:nvPr/>
            </p:nvSpPr>
            <p:spPr bwMode="auto">
              <a:xfrm>
                <a:off x="2216" y="1596"/>
                <a:ext cx="1" cy="2"/>
              </a:xfrm>
              <a:custGeom>
                <a:avLst/>
                <a:gdLst>
                  <a:gd name="T0" fmla="*/ 0 w 1"/>
                  <a:gd name="T1" fmla="*/ 0 h 1"/>
                  <a:gd name="T2" fmla="*/ 1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610" name="Freeform 4039"/>
              <p:cNvSpPr>
                <a:spLocks/>
              </p:cNvSpPr>
              <p:nvPr/>
            </p:nvSpPr>
            <p:spPr bwMode="auto">
              <a:xfrm>
                <a:off x="2221" y="1607"/>
                <a:ext cx="10" cy="3"/>
              </a:xfrm>
              <a:custGeom>
                <a:avLst/>
                <a:gdLst>
                  <a:gd name="T0" fmla="*/ 10 w 7"/>
                  <a:gd name="T1" fmla="*/ 2 h 2"/>
                  <a:gd name="T2" fmla="*/ 0 w 7"/>
                  <a:gd name="T3" fmla="*/ 3 h 2"/>
                  <a:gd name="T4" fmla="*/ 10 w 7"/>
                  <a:gd name="T5" fmla="*/ 2 h 2"/>
                  <a:gd name="T6" fmla="*/ 0 60000 65536"/>
                  <a:gd name="T7" fmla="*/ 0 60000 65536"/>
                  <a:gd name="T8" fmla="*/ 0 60000 65536"/>
                </a:gdLst>
                <a:ahLst/>
                <a:cxnLst>
                  <a:cxn ang="T6">
                    <a:pos x="T0" y="T1"/>
                  </a:cxn>
                  <a:cxn ang="T7">
                    <a:pos x="T2" y="T3"/>
                  </a:cxn>
                  <a:cxn ang="T8">
                    <a:pos x="T4" y="T5"/>
                  </a:cxn>
                </a:cxnLst>
                <a:rect l="0" t="0" r="r" b="b"/>
                <a:pathLst>
                  <a:path w="7" h="2">
                    <a:moveTo>
                      <a:pt x="7" y="1"/>
                    </a:moveTo>
                    <a:cubicBezTo>
                      <a:pt x="4" y="0"/>
                      <a:pt x="2" y="1"/>
                      <a:pt x="0" y="2"/>
                    </a:cubicBezTo>
                    <a:cubicBezTo>
                      <a:pt x="2" y="2"/>
                      <a:pt x="5" y="2"/>
                      <a:pt x="7" y="1"/>
                    </a:cubicBezTo>
                  </a:path>
                </a:pathLst>
              </a:custGeom>
              <a:solidFill>
                <a:srgbClr val="B3B3B3"/>
              </a:solidFill>
              <a:ln w="3175">
                <a:solidFill>
                  <a:schemeClr val="tx1"/>
                </a:solidFill>
                <a:round/>
                <a:headEnd/>
                <a:tailEnd/>
              </a:ln>
            </p:spPr>
            <p:txBody>
              <a:bodyPr/>
              <a:lstStyle/>
              <a:p>
                <a:endParaRPr lang="en-GB" sz="2400" dirty="0"/>
              </a:p>
            </p:txBody>
          </p:sp>
          <p:sp>
            <p:nvSpPr>
              <p:cNvPr id="1611" name="Freeform 4040"/>
              <p:cNvSpPr>
                <a:spLocks/>
              </p:cNvSpPr>
              <p:nvPr/>
            </p:nvSpPr>
            <p:spPr bwMode="auto">
              <a:xfrm>
                <a:off x="2244" y="1591"/>
                <a:ext cx="10" cy="7"/>
              </a:xfrm>
              <a:custGeom>
                <a:avLst/>
                <a:gdLst>
                  <a:gd name="T0" fmla="*/ 8 w 8"/>
                  <a:gd name="T1" fmla="*/ 0 h 5"/>
                  <a:gd name="T2" fmla="*/ 5 w 8"/>
                  <a:gd name="T3" fmla="*/ 1 h 5"/>
                  <a:gd name="T4" fmla="*/ 3 w 8"/>
                  <a:gd name="T5" fmla="*/ 6 h 5"/>
                  <a:gd name="T6" fmla="*/ 5 w 8"/>
                  <a:gd name="T7" fmla="*/ 4 h 5"/>
                  <a:gd name="T8" fmla="*/ 10 w 8"/>
                  <a:gd name="T9" fmla="*/ 3 h 5"/>
                  <a:gd name="T10" fmla="*/ 8 w 8"/>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5">
                    <a:moveTo>
                      <a:pt x="6" y="0"/>
                    </a:moveTo>
                    <a:cubicBezTo>
                      <a:pt x="5" y="0"/>
                      <a:pt x="4" y="0"/>
                      <a:pt x="4" y="1"/>
                    </a:cubicBezTo>
                    <a:cubicBezTo>
                      <a:pt x="6" y="1"/>
                      <a:pt x="0" y="2"/>
                      <a:pt x="2" y="4"/>
                    </a:cubicBezTo>
                    <a:cubicBezTo>
                      <a:pt x="3" y="5"/>
                      <a:pt x="4" y="4"/>
                      <a:pt x="4" y="3"/>
                    </a:cubicBezTo>
                    <a:cubicBezTo>
                      <a:pt x="5" y="2"/>
                      <a:pt x="6" y="2"/>
                      <a:pt x="8" y="2"/>
                    </a:cubicBezTo>
                    <a:cubicBezTo>
                      <a:pt x="7" y="1"/>
                      <a:pt x="6" y="1"/>
                      <a:pt x="6" y="0"/>
                    </a:cubicBezTo>
                  </a:path>
                </a:pathLst>
              </a:custGeom>
              <a:solidFill>
                <a:srgbClr val="B3B3B3"/>
              </a:solidFill>
              <a:ln w="3175">
                <a:solidFill>
                  <a:schemeClr val="tx1"/>
                </a:solidFill>
                <a:round/>
                <a:headEnd/>
                <a:tailEnd/>
              </a:ln>
            </p:spPr>
            <p:txBody>
              <a:bodyPr/>
              <a:lstStyle/>
              <a:p>
                <a:endParaRPr lang="en-GB" sz="2400" dirty="0"/>
              </a:p>
            </p:txBody>
          </p:sp>
          <p:sp>
            <p:nvSpPr>
              <p:cNvPr id="1612" name="Freeform 4041"/>
              <p:cNvSpPr>
                <a:spLocks/>
              </p:cNvSpPr>
              <p:nvPr/>
            </p:nvSpPr>
            <p:spPr bwMode="auto">
              <a:xfrm>
                <a:off x="2223" y="1554"/>
                <a:ext cx="5" cy="2"/>
              </a:xfrm>
              <a:custGeom>
                <a:avLst/>
                <a:gdLst>
                  <a:gd name="T0" fmla="*/ 5 w 4"/>
                  <a:gd name="T1" fmla="*/ 0 h 1"/>
                  <a:gd name="T2" fmla="*/ 0 w 4"/>
                  <a:gd name="T3" fmla="*/ 2 h 1"/>
                  <a:gd name="T4" fmla="*/ 5 w 4"/>
                  <a:gd name="T5" fmla="*/ 0 h 1"/>
                  <a:gd name="T6" fmla="*/ 0 60000 65536"/>
                  <a:gd name="T7" fmla="*/ 0 60000 65536"/>
                  <a:gd name="T8" fmla="*/ 0 60000 65536"/>
                </a:gdLst>
                <a:ahLst/>
                <a:cxnLst>
                  <a:cxn ang="T6">
                    <a:pos x="T0" y="T1"/>
                  </a:cxn>
                  <a:cxn ang="T7">
                    <a:pos x="T2" y="T3"/>
                  </a:cxn>
                  <a:cxn ang="T8">
                    <a:pos x="T4" y="T5"/>
                  </a:cxn>
                </a:cxnLst>
                <a:rect l="0" t="0" r="r" b="b"/>
                <a:pathLst>
                  <a:path w="4" h="1">
                    <a:moveTo>
                      <a:pt x="4" y="0"/>
                    </a:moveTo>
                    <a:cubicBezTo>
                      <a:pt x="3" y="0"/>
                      <a:pt x="1" y="1"/>
                      <a:pt x="0" y="1"/>
                    </a:cubicBezTo>
                    <a:cubicBezTo>
                      <a:pt x="1" y="1"/>
                      <a:pt x="3" y="1"/>
                      <a:pt x="4" y="0"/>
                    </a:cubicBezTo>
                  </a:path>
                </a:pathLst>
              </a:custGeom>
              <a:solidFill>
                <a:srgbClr val="B3B3B3"/>
              </a:solidFill>
              <a:ln w="3175">
                <a:solidFill>
                  <a:schemeClr val="tx1"/>
                </a:solidFill>
                <a:round/>
                <a:headEnd/>
                <a:tailEnd/>
              </a:ln>
            </p:spPr>
            <p:txBody>
              <a:bodyPr/>
              <a:lstStyle/>
              <a:p>
                <a:endParaRPr lang="en-GB" sz="2400" dirty="0"/>
              </a:p>
            </p:txBody>
          </p:sp>
          <p:sp>
            <p:nvSpPr>
              <p:cNvPr id="1613" name="Freeform 4042"/>
              <p:cNvSpPr>
                <a:spLocks/>
              </p:cNvSpPr>
              <p:nvPr/>
            </p:nvSpPr>
            <p:spPr bwMode="auto">
              <a:xfrm>
                <a:off x="2223" y="1557"/>
                <a:ext cx="2" cy="1"/>
              </a:xfrm>
              <a:custGeom>
                <a:avLst/>
                <a:gdLst>
                  <a:gd name="T0" fmla="*/ 1 w 2"/>
                  <a:gd name="T1" fmla="*/ 1 h 1"/>
                  <a:gd name="T2" fmla="*/ 2 w 2"/>
                  <a:gd name="T3" fmla="*/ 0 h 1"/>
                  <a:gd name="T4" fmla="*/ 0 w 2"/>
                  <a:gd name="T5" fmla="*/ 0 h 1"/>
                  <a:gd name="T6" fmla="*/ 1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0"/>
                      <a:pt x="2" y="0"/>
                      <a:pt x="2" y="0"/>
                    </a:cubicBezTo>
                    <a:cubicBezTo>
                      <a:pt x="2" y="0"/>
                      <a:pt x="1" y="0"/>
                      <a:pt x="0" y="0"/>
                    </a:cubicBezTo>
                    <a:cubicBezTo>
                      <a:pt x="0" y="0"/>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614" name="Freeform 4043"/>
              <p:cNvSpPr>
                <a:spLocks/>
              </p:cNvSpPr>
              <p:nvPr/>
            </p:nvSpPr>
            <p:spPr bwMode="auto">
              <a:xfrm>
                <a:off x="2224" y="1542"/>
                <a:ext cx="5" cy="2"/>
              </a:xfrm>
              <a:custGeom>
                <a:avLst/>
                <a:gdLst>
                  <a:gd name="T0" fmla="*/ 4 w 4"/>
                  <a:gd name="T1" fmla="*/ 2 h 1"/>
                  <a:gd name="T2" fmla="*/ 0 w 4"/>
                  <a:gd name="T3" fmla="*/ 2 h 1"/>
                  <a:gd name="T4" fmla="*/ 5 w 4"/>
                  <a:gd name="T5" fmla="*/ 2 h 1"/>
                  <a:gd name="T6" fmla="*/ 4 w 4"/>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3" y="1"/>
                    </a:moveTo>
                    <a:cubicBezTo>
                      <a:pt x="2" y="1"/>
                      <a:pt x="0" y="0"/>
                      <a:pt x="0" y="1"/>
                    </a:cubicBezTo>
                    <a:cubicBezTo>
                      <a:pt x="1" y="1"/>
                      <a:pt x="2" y="1"/>
                      <a:pt x="4" y="1"/>
                    </a:cubicBezTo>
                    <a:cubicBezTo>
                      <a:pt x="3" y="1"/>
                      <a:pt x="3" y="1"/>
                      <a:pt x="3" y="1"/>
                    </a:cubicBezTo>
                  </a:path>
                </a:pathLst>
              </a:custGeom>
              <a:solidFill>
                <a:srgbClr val="B3B3B3"/>
              </a:solidFill>
              <a:ln w="3175">
                <a:solidFill>
                  <a:schemeClr val="tx1"/>
                </a:solidFill>
                <a:round/>
                <a:headEnd/>
                <a:tailEnd/>
              </a:ln>
            </p:spPr>
            <p:txBody>
              <a:bodyPr/>
              <a:lstStyle/>
              <a:p>
                <a:endParaRPr lang="en-GB" sz="2400" dirty="0"/>
              </a:p>
            </p:txBody>
          </p:sp>
          <p:sp>
            <p:nvSpPr>
              <p:cNvPr id="1615" name="Freeform 4044"/>
              <p:cNvSpPr>
                <a:spLocks/>
              </p:cNvSpPr>
              <p:nvPr/>
            </p:nvSpPr>
            <p:spPr bwMode="auto">
              <a:xfrm>
                <a:off x="2224" y="1560"/>
                <a:ext cx="7" cy="3"/>
              </a:xfrm>
              <a:custGeom>
                <a:avLst/>
                <a:gdLst>
                  <a:gd name="T0" fmla="*/ 7 w 5"/>
                  <a:gd name="T1" fmla="*/ 0 h 3"/>
                  <a:gd name="T2" fmla="*/ 0 w 5"/>
                  <a:gd name="T3" fmla="*/ 2 h 3"/>
                  <a:gd name="T4" fmla="*/ 7 w 5"/>
                  <a:gd name="T5" fmla="*/ 0 h 3"/>
                  <a:gd name="T6" fmla="*/ 0 60000 65536"/>
                  <a:gd name="T7" fmla="*/ 0 60000 65536"/>
                  <a:gd name="T8" fmla="*/ 0 60000 65536"/>
                </a:gdLst>
                <a:ahLst/>
                <a:cxnLst>
                  <a:cxn ang="T6">
                    <a:pos x="T0" y="T1"/>
                  </a:cxn>
                  <a:cxn ang="T7">
                    <a:pos x="T2" y="T3"/>
                  </a:cxn>
                  <a:cxn ang="T8">
                    <a:pos x="T4" y="T5"/>
                  </a:cxn>
                </a:cxnLst>
                <a:rect l="0" t="0" r="r" b="b"/>
                <a:pathLst>
                  <a:path w="5" h="3">
                    <a:moveTo>
                      <a:pt x="5" y="0"/>
                    </a:moveTo>
                    <a:cubicBezTo>
                      <a:pt x="3" y="0"/>
                      <a:pt x="1" y="1"/>
                      <a:pt x="0" y="2"/>
                    </a:cubicBezTo>
                    <a:cubicBezTo>
                      <a:pt x="1" y="3"/>
                      <a:pt x="4" y="1"/>
                      <a:pt x="5" y="0"/>
                    </a:cubicBezTo>
                  </a:path>
                </a:pathLst>
              </a:custGeom>
              <a:solidFill>
                <a:srgbClr val="B3B3B3"/>
              </a:solidFill>
              <a:ln w="3175">
                <a:solidFill>
                  <a:schemeClr val="tx1"/>
                </a:solidFill>
                <a:round/>
                <a:headEnd/>
                <a:tailEnd/>
              </a:ln>
            </p:spPr>
            <p:txBody>
              <a:bodyPr/>
              <a:lstStyle/>
              <a:p>
                <a:endParaRPr lang="en-GB" sz="2400" dirty="0"/>
              </a:p>
            </p:txBody>
          </p:sp>
          <p:sp>
            <p:nvSpPr>
              <p:cNvPr id="1616" name="Freeform 4045"/>
              <p:cNvSpPr>
                <a:spLocks/>
              </p:cNvSpPr>
              <p:nvPr/>
            </p:nvSpPr>
            <p:spPr bwMode="auto">
              <a:xfrm>
                <a:off x="2225" y="1558"/>
                <a:ext cx="2" cy="0"/>
              </a:xfrm>
              <a:custGeom>
                <a:avLst/>
                <a:gdLst>
                  <a:gd name="T0" fmla="*/ 0 w 1"/>
                  <a:gd name="T1" fmla="*/ 2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0" y="0"/>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617" name="Freeform 4046"/>
              <p:cNvSpPr>
                <a:spLocks/>
              </p:cNvSpPr>
              <p:nvPr/>
            </p:nvSpPr>
            <p:spPr bwMode="auto">
              <a:xfrm>
                <a:off x="2225" y="1545"/>
                <a:ext cx="2" cy="0"/>
              </a:xfrm>
              <a:custGeom>
                <a:avLst/>
                <a:gdLst>
                  <a:gd name="T0" fmla="*/ 0 w 1"/>
                  <a:gd name="T1" fmla="*/ 2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1" y="0"/>
                      <a:pt x="1" y="0"/>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618" name="Freeform 4047"/>
              <p:cNvSpPr>
                <a:spLocks/>
              </p:cNvSpPr>
              <p:nvPr/>
            </p:nvSpPr>
            <p:spPr bwMode="auto">
              <a:xfrm>
                <a:off x="2225" y="1541"/>
                <a:ext cx="2" cy="0"/>
              </a:xfrm>
              <a:custGeom>
                <a:avLst/>
                <a:gdLst>
                  <a:gd name="T0" fmla="*/ 2 w 1"/>
                  <a:gd name="T1" fmla="*/ 0 w 1"/>
                  <a:gd name="T2" fmla="*/ 2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0" y="0"/>
                      <a:pt x="0" y="0"/>
                    </a:cubicBezTo>
                    <a:cubicBezTo>
                      <a:pt x="0"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619" name="Freeform 4048"/>
              <p:cNvSpPr>
                <a:spLocks/>
              </p:cNvSpPr>
              <p:nvPr/>
            </p:nvSpPr>
            <p:spPr bwMode="auto">
              <a:xfrm>
                <a:off x="2225" y="1532"/>
                <a:ext cx="10" cy="2"/>
              </a:xfrm>
              <a:custGeom>
                <a:avLst/>
                <a:gdLst>
                  <a:gd name="T0" fmla="*/ 1 w 7"/>
                  <a:gd name="T1" fmla="*/ 1 h 2"/>
                  <a:gd name="T2" fmla="*/ 0 w 7"/>
                  <a:gd name="T3" fmla="*/ 1 h 2"/>
                  <a:gd name="T4" fmla="*/ 10 w 7"/>
                  <a:gd name="T5" fmla="*/ 0 h 2"/>
                  <a:gd name="T6" fmla="*/ 1 w 7"/>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2">
                    <a:moveTo>
                      <a:pt x="1" y="1"/>
                    </a:moveTo>
                    <a:cubicBezTo>
                      <a:pt x="1" y="1"/>
                      <a:pt x="0" y="1"/>
                      <a:pt x="0" y="1"/>
                    </a:cubicBezTo>
                    <a:cubicBezTo>
                      <a:pt x="2" y="1"/>
                      <a:pt x="5" y="2"/>
                      <a:pt x="7" y="0"/>
                    </a:cubicBezTo>
                    <a:cubicBezTo>
                      <a:pt x="5" y="0"/>
                      <a:pt x="3" y="1"/>
                      <a:pt x="1" y="1"/>
                    </a:cubicBezTo>
                  </a:path>
                </a:pathLst>
              </a:custGeom>
              <a:solidFill>
                <a:srgbClr val="B3B3B3"/>
              </a:solidFill>
              <a:ln w="3175">
                <a:solidFill>
                  <a:schemeClr val="tx1"/>
                </a:solidFill>
                <a:round/>
                <a:headEnd/>
                <a:tailEnd/>
              </a:ln>
            </p:spPr>
            <p:txBody>
              <a:bodyPr/>
              <a:lstStyle/>
              <a:p>
                <a:endParaRPr lang="en-GB" sz="2400" dirty="0"/>
              </a:p>
            </p:txBody>
          </p:sp>
          <p:sp>
            <p:nvSpPr>
              <p:cNvPr id="1620" name="Freeform 4049"/>
              <p:cNvSpPr>
                <a:spLocks/>
              </p:cNvSpPr>
              <p:nvPr/>
            </p:nvSpPr>
            <p:spPr bwMode="auto">
              <a:xfrm>
                <a:off x="2225" y="1554"/>
                <a:ext cx="10" cy="3"/>
              </a:xfrm>
              <a:custGeom>
                <a:avLst/>
                <a:gdLst>
                  <a:gd name="T0" fmla="*/ 9 w 7"/>
                  <a:gd name="T1" fmla="*/ 0 h 2"/>
                  <a:gd name="T2" fmla="*/ 0 w 7"/>
                  <a:gd name="T3" fmla="*/ 2 h 2"/>
                  <a:gd name="T4" fmla="*/ 10 w 7"/>
                  <a:gd name="T5" fmla="*/ 0 h 2"/>
                  <a:gd name="T6" fmla="*/ 9 w 7"/>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2">
                    <a:moveTo>
                      <a:pt x="6" y="0"/>
                    </a:moveTo>
                    <a:cubicBezTo>
                      <a:pt x="4" y="0"/>
                      <a:pt x="2" y="1"/>
                      <a:pt x="0" y="1"/>
                    </a:cubicBezTo>
                    <a:cubicBezTo>
                      <a:pt x="3" y="1"/>
                      <a:pt x="5" y="2"/>
                      <a:pt x="7" y="0"/>
                    </a:cubicBezTo>
                    <a:cubicBezTo>
                      <a:pt x="6" y="0"/>
                      <a:pt x="6" y="0"/>
                      <a:pt x="6" y="0"/>
                    </a:cubicBezTo>
                  </a:path>
                </a:pathLst>
              </a:custGeom>
              <a:solidFill>
                <a:srgbClr val="B3B3B3"/>
              </a:solidFill>
              <a:ln w="3175">
                <a:solidFill>
                  <a:schemeClr val="tx1"/>
                </a:solidFill>
                <a:round/>
                <a:headEnd/>
                <a:tailEnd/>
              </a:ln>
            </p:spPr>
            <p:txBody>
              <a:bodyPr/>
              <a:lstStyle/>
              <a:p>
                <a:endParaRPr lang="en-GB" sz="2400" dirty="0"/>
              </a:p>
            </p:txBody>
          </p:sp>
          <p:sp>
            <p:nvSpPr>
              <p:cNvPr id="1621" name="Freeform 4050"/>
              <p:cNvSpPr>
                <a:spLocks/>
              </p:cNvSpPr>
              <p:nvPr/>
            </p:nvSpPr>
            <p:spPr bwMode="auto">
              <a:xfrm>
                <a:off x="2225" y="1549"/>
                <a:ext cx="6" cy="1"/>
              </a:xfrm>
              <a:custGeom>
                <a:avLst/>
                <a:gdLst>
                  <a:gd name="T0" fmla="*/ 6 w 4"/>
                  <a:gd name="T1" fmla="*/ 0 h 1"/>
                  <a:gd name="T2" fmla="*/ 0 w 4"/>
                  <a:gd name="T3" fmla="*/ 1 h 1"/>
                  <a:gd name="T4" fmla="*/ 6 w 4"/>
                  <a:gd name="T5" fmla="*/ 0 h 1"/>
                  <a:gd name="T6" fmla="*/ 0 60000 65536"/>
                  <a:gd name="T7" fmla="*/ 0 60000 65536"/>
                  <a:gd name="T8" fmla="*/ 0 60000 65536"/>
                </a:gdLst>
                <a:ahLst/>
                <a:cxnLst>
                  <a:cxn ang="T6">
                    <a:pos x="T0" y="T1"/>
                  </a:cxn>
                  <a:cxn ang="T7">
                    <a:pos x="T2" y="T3"/>
                  </a:cxn>
                  <a:cxn ang="T8">
                    <a:pos x="T4" y="T5"/>
                  </a:cxn>
                </a:cxnLst>
                <a:rect l="0" t="0" r="r" b="b"/>
                <a:pathLst>
                  <a:path w="4" h="1">
                    <a:moveTo>
                      <a:pt x="4" y="0"/>
                    </a:moveTo>
                    <a:cubicBezTo>
                      <a:pt x="2" y="0"/>
                      <a:pt x="1" y="1"/>
                      <a:pt x="0" y="1"/>
                    </a:cubicBezTo>
                    <a:cubicBezTo>
                      <a:pt x="2" y="1"/>
                      <a:pt x="3" y="0"/>
                      <a:pt x="4" y="0"/>
                    </a:cubicBezTo>
                  </a:path>
                </a:pathLst>
              </a:custGeom>
              <a:solidFill>
                <a:srgbClr val="B3B3B3"/>
              </a:solidFill>
              <a:ln w="3175">
                <a:solidFill>
                  <a:schemeClr val="tx1"/>
                </a:solidFill>
                <a:round/>
                <a:headEnd/>
                <a:tailEnd/>
              </a:ln>
            </p:spPr>
            <p:txBody>
              <a:bodyPr/>
              <a:lstStyle/>
              <a:p>
                <a:endParaRPr lang="en-GB" sz="2400" dirty="0"/>
              </a:p>
            </p:txBody>
          </p:sp>
          <p:sp>
            <p:nvSpPr>
              <p:cNvPr id="1622" name="Freeform 4051"/>
              <p:cNvSpPr>
                <a:spLocks/>
              </p:cNvSpPr>
              <p:nvPr/>
            </p:nvSpPr>
            <p:spPr bwMode="auto">
              <a:xfrm>
                <a:off x="2227" y="1544"/>
                <a:ext cx="2" cy="1"/>
              </a:xfrm>
              <a:custGeom>
                <a:avLst/>
                <a:gdLst>
                  <a:gd name="T0" fmla="*/ 0 w 2"/>
                  <a:gd name="T1" fmla="*/ 1 h 1"/>
                  <a:gd name="T2" fmla="*/ 2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0"/>
                      <a:pt x="2" y="0"/>
                    </a:cubicBezTo>
                    <a:cubicBezTo>
                      <a:pt x="2"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623" name="Freeform 4052"/>
              <p:cNvSpPr>
                <a:spLocks/>
              </p:cNvSpPr>
              <p:nvPr/>
            </p:nvSpPr>
            <p:spPr bwMode="auto">
              <a:xfrm>
                <a:off x="2228" y="1540"/>
                <a:ext cx="5" cy="2"/>
              </a:xfrm>
              <a:custGeom>
                <a:avLst/>
                <a:gdLst>
                  <a:gd name="T0" fmla="*/ 3 w 4"/>
                  <a:gd name="T1" fmla="*/ 2 h 2"/>
                  <a:gd name="T2" fmla="*/ 5 w 4"/>
                  <a:gd name="T3" fmla="*/ 1 h 2"/>
                  <a:gd name="T4" fmla="*/ 0 w 4"/>
                  <a:gd name="T5" fmla="*/ 1 h 2"/>
                  <a:gd name="T6" fmla="*/ 3 w 4"/>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2" y="2"/>
                    </a:moveTo>
                    <a:cubicBezTo>
                      <a:pt x="2" y="2"/>
                      <a:pt x="3" y="1"/>
                      <a:pt x="4" y="1"/>
                    </a:cubicBezTo>
                    <a:cubicBezTo>
                      <a:pt x="2" y="1"/>
                      <a:pt x="0" y="0"/>
                      <a:pt x="0" y="1"/>
                    </a:cubicBezTo>
                    <a:cubicBezTo>
                      <a:pt x="0" y="1"/>
                      <a:pt x="1" y="1"/>
                      <a:pt x="2" y="2"/>
                    </a:cubicBezTo>
                  </a:path>
                </a:pathLst>
              </a:custGeom>
              <a:solidFill>
                <a:srgbClr val="B3B3B3"/>
              </a:solidFill>
              <a:ln w="3175">
                <a:solidFill>
                  <a:schemeClr val="tx1"/>
                </a:solidFill>
                <a:round/>
                <a:headEnd/>
                <a:tailEnd/>
              </a:ln>
            </p:spPr>
            <p:txBody>
              <a:bodyPr/>
              <a:lstStyle/>
              <a:p>
                <a:endParaRPr lang="en-GB" sz="2400" dirty="0"/>
              </a:p>
            </p:txBody>
          </p:sp>
          <p:sp>
            <p:nvSpPr>
              <p:cNvPr id="1624" name="Freeform 4053"/>
              <p:cNvSpPr>
                <a:spLocks/>
              </p:cNvSpPr>
              <p:nvPr/>
            </p:nvSpPr>
            <p:spPr bwMode="auto">
              <a:xfrm>
                <a:off x="2228" y="1546"/>
                <a:ext cx="3" cy="2"/>
              </a:xfrm>
              <a:custGeom>
                <a:avLst/>
                <a:gdLst>
                  <a:gd name="T0" fmla="*/ 3 w 2"/>
                  <a:gd name="T1" fmla="*/ 0 h 1"/>
                  <a:gd name="T2" fmla="*/ 0 w 2"/>
                  <a:gd name="T3" fmla="*/ 2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1"/>
                      <a:pt x="1" y="1"/>
                      <a:pt x="0" y="1"/>
                    </a:cubicBezTo>
                    <a:cubicBezTo>
                      <a:pt x="1" y="1"/>
                      <a:pt x="1" y="1"/>
                      <a:pt x="2" y="0"/>
                    </a:cubicBezTo>
                  </a:path>
                </a:pathLst>
              </a:custGeom>
              <a:solidFill>
                <a:srgbClr val="B3B3B3"/>
              </a:solidFill>
              <a:ln w="3175">
                <a:solidFill>
                  <a:schemeClr val="tx1"/>
                </a:solidFill>
                <a:round/>
                <a:headEnd/>
                <a:tailEnd/>
              </a:ln>
            </p:spPr>
            <p:txBody>
              <a:bodyPr/>
              <a:lstStyle/>
              <a:p>
                <a:endParaRPr lang="en-GB" sz="2400" dirty="0"/>
              </a:p>
            </p:txBody>
          </p:sp>
          <p:sp>
            <p:nvSpPr>
              <p:cNvPr id="1625" name="Freeform 4054"/>
              <p:cNvSpPr>
                <a:spLocks/>
              </p:cNvSpPr>
              <p:nvPr/>
            </p:nvSpPr>
            <p:spPr bwMode="auto">
              <a:xfrm>
                <a:off x="2229" y="1542"/>
                <a:ext cx="2" cy="0"/>
              </a:xfrm>
              <a:custGeom>
                <a:avLst/>
                <a:gdLst>
                  <a:gd name="T0" fmla="*/ 0 w 1"/>
                  <a:gd name="T1" fmla="*/ 2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1" y="0"/>
                      <a:pt x="1" y="0"/>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626" name="Freeform 4055"/>
              <p:cNvSpPr>
                <a:spLocks/>
              </p:cNvSpPr>
              <p:nvPr/>
            </p:nvSpPr>
            <p:spPr bwMode="auto">
              <a:xfrm>
                <a:off x="2229" y="1557"/>
                <a:ext cx="3" cy="1"/>
              </a:xfrm>
              <a:custGeom>
                <a:avLst/>
                <a:gdLst>
                  <a:gd name="T0" fmla="*/ 3 w 2"/>
                  <a:gd name="T1" fmla="*/ 0 h 1"/>
                  <a:gd name="T2" fmla="*/ 0 w 2"/>
                  <a:gd name="T3" fmla="*/ 0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0"/>
                    </a:cubicBezTo>
                    <a:cubicBezTo>
                      <a:pt x="1" y="1"/>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1627" name="Freeform 4056"/>
              <p:cNvSpPr>
                <a:spLocks/>
              </p:cNvSpPr>
              <p:nvPr/>
            </p:nvSpPr>
            <p:spPr bwMode="auto">
              <a:xfrm>
                <a:off x="2229" y="1553"/>
                <a:ext cx="2" cy="1"/>
              </a:xfrm>
              <a:custGeom>
                <a:avLst/>
                <a:gdLst>
                  <a:gd name="T0" fmla="*/ 0 w 1"/>
                  <a:gd name="T1" fmla="*/ 0 h 1"/>
                  <a:gd name="T2" fmla="*/ 2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628" name="Freeform 4057"/>
              <p:cNvSpPr>
                <a:spLocks/>
              </p:cNvSpPr>
              <p:nvPr/>
            </p:nvSpPr>
            <p:spPr bwMode="auto">
              <a:xfrm>
                <a:off x="2229" y="1532"/>
                <a:ext cx="3" cy="1"/>
              </a:xfrm>
              <a:custGeom>
                <a:avLst/>
                <a:gdLst>
                  <a:gd name="T0" fmla="*/ 2 w 2"/>
                  <a:gd name="T1" fmla="*/ 0 h 1"/>
                  <a:gd name="T2" fmla="*/ 0 w 2"/>
                  <a:gd name="T3" fmla="*/ 0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1" y="0"/>
                      <a:pt x="1" y="0"/>
                      <a:pt x="0" y="0"/>
                    </a:cubicBezTo>
                    <a:cubicBezTo>
                      <a:pt x="1" y="1"/>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1629" name="Freeform 4058"/>
              <p:cNvSpPr>
                <a:spLocks/>
              </p:cNvSpPr>
              <p:nvPr/>
            </p:nvSpPr>
            <p:spPr bwMode="auto">
              <a:xfrm>
                <a:off x="2229" y="1552"/>
                <a:ext cx="4" cy="1"/>
              </a:xfrm>
              <a:custGeom>
                <a:avLst/>
                <a:gdLst>
                  <a:gd name="T0" fmla="*/ 3 w 3"/>
                  <a:gd name="T1" fmla="*/ 1 h 1"/>
                  <a:gd name="T2" fmla="*/ 4 w 3"/>
                  <a:gd name="T3" fmla="*/ 0 h 1"/>
                  <a:gd name="T4" fmla="*/ 0 w 3"/>
                  <a:gd name="T5" fmla="*/ 0 h 1"/>
                  <a:gd name="T6" fmla="*/ 3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1"/>
                    </a:moveTo>
                    <a:cubicBezTo>
                      <a:pt x="3" y="0"/>
                      <a:pt x="3" y="0"/>
                      <a:pt x="3" y="0"/>
                    </a:cubicBezTo>
                    <a:cubicBezTo>
                      <a:pt x="2" y="0"/>
                      <a:pt x="1" y="0"/>
                      <a:pt x="0" y="0"/>
                    </a:cubicBezTo>
                    <a:cubicBezTo>
                      <a:pt x="1" y="1"/>
                      <a:pt x="2" y="1"/>
                      <a:pt x="2" y="1"/>
                    </a:cubicBezTo>
                  </a:path>
                </a:pathLst>
              </a:custGeom>
              <a:solidFill>
                <a:srgbClr val="B3B3B3"/>
              </a:solidFill>
              <a:ln w="3175">
                <a:solidFill>
                  <a:schemeClr val="tx1"/>
                </a:solidFill>
                <a:round/>
                <a:headEnd/>
                <a:tailEnd/>
              </a:ln>
            </p:spPr>
            <p:txBody>
              <a:bodyPr/>
              <a:lstStyle/>
              <a:p>
                <a:endParaRPr lang="en-GB" sz="2400" dirty="0"/>
              </a:p>
            </p:txBody>
          </p:sp>
          <p:sp>
            <p:nvSpPr>
              <p:cNvPr id="1630" name="Freeform 4059"/>
              <p:cNvSpPr>
                <a:spLocks/>
              </p:cNvSpPr>
              <p:nvPr/>
            </p:nvSpPr>
            <p:spPr bwMode="auto">
              <a:xfrm>
                <a:off x="2231" y="1545"/>
                <a:ext cx="4" cy="1"/>
              </a:xfrm>
              <a:custGeom>
                <a:avLst/>
                <a:gdLst>
                  <a:gd name="T0" fmla="*/ 1 w 3"/>
                  <a:gd name="T1" fmla="*/ 0 h 1"/>
                  <a:gd name="T2" fmla="*/ 0 w 3"/>
                  <a:gd name="T3" fmla="*/ 0 h 1"/>
                  <a:gd name="T4" fmla="*/ 4 w 3"/>
                  <a:gd name="T5" fmla="*/ 1 h 1"/>
                  <a:gd name="T6" fmla="*/ 1 w 3"/>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0"/>
                    </a:moveTo>
                    <a:cubicBezTo>
                      <a:pt x="0" y="0"/>
                      <a:pt x="0" y="0"/>
                      <a:pt x="0" y="0"/>
                    </a:cubicBezTo>
                    <a:cubicBezTo>
                      <a:pt x="1" y="0"/>
                      <a:pt x="2" y="1"/>
                      <a:pt x="3" y="1"/>
                    </a:cubicBezTo>
                    <a:cubicBezTo>
                      <a:pt x="3" y="0"/>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1631" name="Freeform 4060"/>
              <p:cNvSpPr>
                <a:spLocks/>
              </p:cNvSpPr>
              <p:nvPr/>
            </p:nvSpPr>
            <p:spPr bwMode="auto">
              <a:xfrm>
                <a:off x="2231" y="1546"/>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1" y="0"/>
                      <a:pt x="0" y="0"/>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632" name="Freeform 4061"/>
              <p:cNvSpPr>
                <a:spLocks/>
              </p:cNvSpPr>
              <p:nvPr/>
            </p:nvSpPr>
            <p:spPr bwMode="auto">
              <a:xfrm>
                <a:off x="2231" y="1556"/>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1"/>
                    </a:cubicBezTo>
                    <a:cubicBezTo>
                      <a:pt x="1" y="1"/>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1633" name="Freeform 4062"/>
              <p:cNvSpPr>
                <a:spLocks/>
              </p:cNvSpPr>
              <p:nvPr/>
            </p:nvSpPr>
            <p:spPr bwMode="auto">
              <a:xfrm>
                <a:off x="2233" y="1546"/>
                <a:ext cx="3" cy="2"/>
              </a:xfrm>
              <a:custGeom>
                <a:avLst/>
                <a:gdLst>
                  <a:gd name="T0" fmla="*/ 0 w 2"/>
                  <a:gd name="T1" fmla="*/ 2 h 1"/>
                  <a:gd name="T2" fmla="*/ 3 w 2"/>
                  <a:gd name="T3" fmla="*/ 0 h 1"/>
                  <a:gd name="T4" fmla="*/ 0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1"/>
                      <a:pt x="2" y="0"/>
                    </a:cubicBezTo>
                    <a:cubicBezTo>
                      <a:pt x="2" y="0"/>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1634" name="Freeform 4063"/>
              <p:cNvSpPr>
                <a:spLocks/>
              </p:cNvSpPr>
              <p:nvPr/>
            </p:nvSpPr>
            <p:spPr bwMode="auto">
              <a:xfrm>
                <a:off x="2169" y="1496"/>
                <a:ext cx="5" cy="1"/>
              </a:xfrm>
              <a:custGeom>
                <a:avLst/>
                <a:gdLst>
                  <a:gd name="T0" fmla="*/ 3 w 4"/>
                  <a:gd name="T1" fmla="*/ 1 h 1"/>
                  <a:gd name="T2" fmla="*/ 5 w 4"/>
                  <a:gd name="T3" fmla="*/ 0 h 1"/>
                  <a:gd name="T4" fmla="*/ 4 w 4"/>
                  <a:gd name="T5" fmla="*/ 1 h 1"/>
                  <a:gd name="T6" fmla="*/ 3 w 4"/>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2" y="1"/>
                    </a:moveTo>
                    <a:cubicBezTo>
                      <a:pt x="3" y="1"/>
                      <a:pt x="3" y="1"/>
                      <a:pt x="4" y="0"/>
                    </a:cubicBezTo>
                    <a:cubicBezTo>
                      <a:pt x="3" y="0"/>
                      <a:pt x="0" y="1"/>
                      <a:pt x="3" y="1"/>
                    </a:cubicBezTo>
                    <a:cubicBezTo>
                      <a:pt x="3" y="1"/>
                      <a:pt x="2" y="1"/>
                      <a:pt x="2" y="1"/>
                    </a:cubicBezTo>
                  </a:path>
                </a:pathLst>
              </a:custGeom>
              <a:solidFill>
                <a:srgbClr val="B3B3B3"/>
              </a:solidFill>
              <a:ln w="3175">
                <a:solidFill>
                  <a:schemeClr val="tx1"/>
                </a:solidFill>
                <a:round/>
                <a:headEnd/>
                <a:tailEnd/>
              </a:ln>
            </p:spPr>
            <p:txBody>
              <a:bodyPr/>
              <a:lstStyle/>
              <a:p>
                <a:endParaRPr lang="en-GB" sz="2400" dirty="0"/>
              </a:p>
            </p:txBody>
          </p:sp>
          <p:sp>
            <p:nvSpPr>
              <p:cNvPr id="1635" name="Freeform 4064"/>
              <p:cNvSpPr>
                <a:spLocks/>
              </p:cNvSpPr>
              <p:nvPr/>
            </p:nvSpPr>
            <p:spPr bwMode="auto">
              <a:xfrm>
                <a:off x="2117" y="1497"/>
                <a:ext cx="9" cy="2"/>
              </a:xfrm>
              <a:custGeom>
                <a:avLst/>
                <a:gdLst>
                  <a:gd name="T0" fmla="*/ 3 w 7"/>
                  <a:gd name="T1" fmla="*/ 0 h 1"/>
                  <a:gd name="T2" fmla="*/ 0 w 7"/>
                  <a:gd name="T3" fmla="*/ 2 h 1"/>
                  <a:gd name="T4" fmla="*/ 9 w 7"/>
                  <a:gd name="T5" fmla="*/ 0 h 1"/>
                  <a:gd name="T6" fmla="*/ 3 w 7"/>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1">
                    <a:moveTo>
                      <a:pt x="2" y="0"/>
                    </a:moveTo>
                    <a:cubicBezTo>
                      <a:pt x="1" y="0"/>
                      <a:pt x="0" y="0"/>
                      <a:pt x="0" y="1"/>
                    </a:cubicBezTo>
                    <a:cubicBezTo>
                      <a:pt x="2" y="1"/>
                      <a:pt x="4" y="1"/>
                      <a:pt x="7" y="0"/>
                    </a:cubicBezTo>
                    <a:cubicBezTo>
                      <a:pt x="5" y="1"/>
                      <a:pt x="3" y="0"/>
                      <a:pt x="2" y="0"/>
                    </a:cubicBezTo>
                  </a:path>
                </a:pathLst>
              </a:custGeom>
              <a:solidFill>
                <a:srgbClr val="B3B3B3"/>
              </a:solidFill>
              <a:ln w="3175">
                <a:solidFill>
                  <a:schemeClr val="tx1"/>
                </a:solidFill>
                <a:round/>
                <a:headEnd/>
                <a:tailEnd/>
              </a:ln>
            </p:spPr>
            <p:txBody>
              <a:bodyPr/>
              <a:lstStyle/>
              <a:p>
                <a:endParaRPr lang="en-GB" sz="2400" dirty="0"/>
              </a:p>
            </p:txBody>
          </p:sp>
          <p:sp>
            <p:nvSpPr>
              <p:cNvPr id="1636" name="Freeform 4065"/>
              <p:cNvSpPr>
                <a:spLocks/>
              </p:cNvSpPr>
              <p:nvPr/>
            </p:nvSpPr>
            <p:spPr bwMode="auto">
              <a:xfrm>
                <a:off x="2126" y="1509"/>
                <a:ext cx="3" cy="0"/>
              </a:xfrm>
              <a:custGeom>
                <a:avLst/>
                <a:gdLst>
                  <a:gd name="T0" fmla="*/ 2 w 2"/>
                  <a:gd name="T1" fmla="*/ 3 w 2"/>
                  <a:gd name="T2" fmla="*/ 0 w 2"/>
                  <a:gd name="T3" fmla="*/ 2 w 2"/>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2">
                    <a:moveTo>
                      <a:pt x="1" y="0"/>
                    </a:moveTo>
                    <a:cubicBezTo>
                      <a:pt x="1" y="0"/>
                      <a:pt x="1" y="0"/>
                      <a:pt x="2" y="0"/>
                    </a:cubicBezTo>
                    <a:cubicBezTo>
                      <a:pt x="1" y="0"/>
                      <a:pt x="1" y="0"/>
                      <a:pt x="0"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637" name="Freeform 4066"/>
              <p:cNvSpPr>
                <a:spLocks/>
              </p:cNvSpPr>
              <p:nvPr/>
            </p:nvSpPr>
            <p:spPr bwMode="auto">
              <a:xfrm>
                <a:off x="2128" y="1496"/>
                <a:ext cx="10" cy="4"/>
              </a:xfrm>
              <a:custGeom>
                <a:avLst/>
                <a:gdLst>
                  <a:gd name="T0" fmla="*/ 0 w 8"/>
                  <a:gd name="T1" fmla="*/ 1 h 3"/>
                  <a:gd name="T2" fmla="*/ 10 w 8"/>
                  <a:gd name="T3" fmla="*/ 1 h 3"/>
                  <a:gd name="T4" fmla="*/ 0 w 8"/>
                  <a:gd name="T5" fmla="*/ 1 h 3"/>
                  <a:gd name="T6" fmla="*/ 0 60000 65536"/>
                  <a:gd name="T7" fmla="*/ 0 60000 65536"/>
                  <a:gd name="T8" fmla="*/ 0 60000 65536"/>
                </a:gdLst>
                <a:ahLst/>
                <a:cxnLst>
                  <a:cxn ang="T6">
                    <a:pos x="T0" y="T1"/>
                  </a:cxn>
                  <a:cxn ang="T7">
                    <a:pos x="T2" y="T3"/>
                  </a:cxn>
                  <a:cxn ang="T8">
                    <a:pos x="T4" y="T5"/>
                  </a:cxn>
                </a:cxnLst>
                <a:rect l="0" t="0" r="r" b="b"/>
                <a:pathLst>
                  <a:path w="8" h="3">
                    <a:moveTo>
                      <a:pt x="0" y="1"/>
                    </a:moveTo>
                    <a:cubicBezTo>
                      <a:pt x="1" y="3"/>
                      <a:pt x="7" y="1"/>
                      <a:pt x="8" y="1"/>
                    </a:cubicBezTo>
                    <a:cubicBezTo>
                      <a:pt x="5" y="1"/>
                      <a:pt x="3" y="0"/>
                      <a:pt x="0" y="1"/>
                    </a:cubicBezTo>
                  </a:path>
                </a:pathLst>
              </a:custGeom>
              <a:solidFill>
                <a:srgbClr val="B3B3B3"/>
              </a:solidFill>
              <a:ln w="3175">
                <a:solidFill>
                  <a:schemeClr val="tx1"/>
                </a:solidFill>
                <a:round/>
                <a:headEnd/>
                <a:tailEnd/>
              </a:ln>
            </p:spPr>
            <p:txBody>
              <a:bodyPr/>
              <a:lstStyle/>
              <a:p>
                <a:endParaRPr lang="en-GB" sz="2400" dirty="0"/>
              </a:p>
            </p:txBody>
          </p:sp>
          <p:sp>
            <p:nvSpPr>
              <p:cNvPr id="1638" name="Freeform 4067"/>
              <p:cNvSpPr>
                <a:spLocks/>
              </p:cNvSpPr>
              <p:nvPr/>
            </p:nvSpPr>
            <p:spPr bwMode="auto">
              <a:xfrm>
                <a:off x="2129" y="1507"/>
                <a:ext cx="5" cy="1"/>
              </a:xfrm>
              <a:custGeom>
                <a:avLst/>
                <a:gdLst>
                  <a:gd name="T0" fmla="*/ 0 w 4"/>
                  <a:gd name="T1" fmla="*/ 1 h 1"/>
                  <a:gd name="T2" fmla="*/ 5 w 4"/>
                  <a:gd name="T3" fmla="*/ 1 h 1"/>
                  <a:gd name="T4" fmla="*/ 0 w 4"/>
                  <a:gd name="T5" fmla="*/ 1 h 1"/>
                  <a:gd name="T6" fmla="*/ 0 60000 65536"/>
                  <a:gd name="T7" fmla="*/ 0 60000 65536"/>
                  <a:gd name="T8" fmla="*/ 0 60000 65536"/>
                </a:gdLst>
                <a:ahLst/>
                <a:cxnLst>
                  <a:cxn ang="T6">
                    <a:pos x="T0" y="T1"/>
                  </a:cxn>
                  <a:cxn ang="T7">
                    <a:pos x="T2" y="T3"/>
                  </a:cxn>
                  <a:cxn ang="T8">
                    <a:pos x="T4" y="T5"/>
                  </a:cxn>
                </a:cxnLst>
                <a:rect l="0" t="0" r="r" b="b"/>
                <a:pathLst>
                  <a:path w="4" h="1">
                    <a:moveTo>
                      <a:pt x="0" y="1"/>
                    </a:moveTo>
                    <a:cubicBezTo>
                      <a:pt x="1" y="1"/>
                      <a:pt x="2" y="1"/>
                      <a:pt x="4" y="1"/>
                    </a:cubicBezTo>
                    <a:cubicBezTo>
                      <a:pt x="2"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639" name="Freeform 4068"/>
              <p:cNvSpPr>
                <a:spLocks/>
              </p:cNvSpPr>
              <p:nvPr/>
            </p:nvSpPr>
            <p:spPr bwMode="auto">
              <a:xfrm>
                <a:off x="2169" y="1495"/>
                <a:ext cx="4" cy="1"/>
              </a:xfrm>
              <a:custGeom>
                <a:avLst/>
                <a:gdLst>
                  <a:gd name="T0" fmla="*/ 0 w 3"/>
                  <a:gd name="T1" fmla="*/ 1 h 1"/>
                  <a:gd name="T2" fmla="*/ 4 w 3"/>
                  <a:gd name="T3" fmla="*/ 0 h 1"/>
                  <a:gd name="T4" fmla="*/ 0 w 3"/>
                  <a:gd name="T5" fmla="*/ 1 h 1"/>
                  <a:gd name="T6" fmla="*/ 0 60000 65536"/>
                  <a:gd name="T7" fmla="*/ 0 60000 65536"/>
                  <a:gd name="T8" fmla="*/ 0 60000 65536"/>
                </a:gdLst>
                <a:ahLst/>
                <a:cxnLst>
                  <a:cxn ang="T6">
                    <a:pos x="T0" y="T1"/>
                  </a:cxn>
                  <a:cxn ang="T7">
                    <a:pos x="T2" y="T3"/>
                  </a:cxn>
                  <a:cxn ang="T8">
                    <a:pos x="T4" y="T5"/>
                  </a:cxn>
                </a:cxnLst>
                <a:rect l="0" t="0" r="r" b="b"/>
                <a:pathLst>
                  <a:path w="3" h="1">
                    <a:moveTo>
                      <a:pt x="0" y="1"/>
                    </a:moveTo>
                    <a:cubicBezTo>
                      <a:pt x="1" y="1"/>
                      <a:pt x="2" y="0"/>
                      <a:pt x="3" y="0"/>
                    </a:cubicBezTo>
                    <a:cubicBezTo>
                      <a:pt x="2"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640" name="Freeform 4069"/>
              <p:cNvSpPr>
                <a:spLocks/>
              </p:cNvSpPr>
              <p:nvPr/>
            </p:nvSpPr>
            <p:spPr bwMode="auto">
              <a:xfrm>
                <a:off x="2171" y="1496"/>
                <a:ext cx="3" cy="1"/>
              </a:xfrm>
              <a:custGeom>
                <a:avLst/>
                <a:gdLst>
                  <a:gd name="T0" fmla="*/ 0 w 2"/>
                  <a:gd name="T1" fmla="*/ 1 h 1"/>
                  <a:gd name="T2" fmla="*/ 3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0"/>
                      <a:pt x="1" y="0"/>
                      <a:pt x="2" y="0"/>
                    </a:cubicBezTo>
                    <a:cubicBezTo>
                      <a:pt x="1" y="1"/>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1641" name="Freeform 4070"/>
              <p:cNvSpPr>
                <a:spLocks/>
              </p:cNvSpPr>
              <p:nvPr/>
            </p:nvSpPr>
            <p:spPr bwMode="auto">
              <a:xfrm>
                <a:off x="2171" y="1497"/>
                <a:ext cx="2" cy="0"/>
              </a:xfrm>
              <a:custGeom>
                <a:avLst/>
                <a:gdLst>
                  <a:gd name="T0" fmla="*/ 0 w 1"/>
                  <a:gd name="T1" fmla="*/ 2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1" y="0"/>
                      <a:pt x="1" y="0"/>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642" name="Freeform 4071"/>
              <p:cNvSpPr>
                <a:spLocks/>
              </p:cNvSpPr>
              <p:nvPr/>
            </p:nvSpPr>
            <p:spPr bwMode="auto">
              <a:xfrm>
                <a:off x="2204" y="1460"/>
                <a:ext cx="3" cy="2"/>
              </a:xfrm>
              <a:custGeom>
                <a:avLst/>
                <a:gdLst>
                  <a:gd name="T0" fmla="*/ 0 w 2"/>
                  <a:gd name="T1" fmla="*/ 2 h 1"/>
                  <a:gd name="T2" fmla="*/ 3 w 2"/>
                  <a:gd name="T3" fmla="*/ 2 h 1"/>
                  <a:gd name="T4" fmla="*/ 0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0" y="1"/>
                      <a:pt x="1" y="1"/>
                      <a:pt x="2" y="1"/>
                    </a:cubicBezTo>
                    <a:cubicBezTo>
                      <a:pt x="1"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1643" name="Freeform 4072"/>
              <p:cNvSpPr>
                <a:spLocks/>
              </p:cNvSpPr>
              <p:nvPr/>
            </p:nvSpPr>
            <p:spPr bwMode="auto">
              <a:xfrm>
                <a:off x="2333" y="1445"/>
                <a:ext cx="16" cy="5"/>
              </a:xfrm>
              <a:custGeom>
                <a:avLst/>
                <a:gdLst>
                  <a:gd name="T0" fmla="*/ 16 w 12"/>
                  <a:gd name="T1" fmla="*/ 4 h 4"/>
                  <a:gd name="T2" fmla="*/ 9 w 12"/>
                  <a:gd name="T3" fmla="*/ 1 h 4"/>
                  <a:gd name="T4" fmla="*/ 0 w 12"/>
                  <a:gd name="T5" fmla="*/ 1 h 4"/>
                  <a:gd name="T6" fmla="*/ 16 w 12"/>
                  <a:gd name="T7" fmla="*/ 4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4">
                    <a:moveTo>
                      <a:pt x="12" y="3"/>
                    </a:moveTo>
                    <a:cubicBezTo>
                      <a:pt x="11" y="1"/>
                      <a:pt x="8" y="2"/>
                      <a:pt x="7" y="1"/>
                    </a:cubicBezTo>
                    <a:cubicBezTo>
                      <a:pt x="5" y="0"/>
                      <a:pt x="2" y="0"/>
                      <a:pt x="0" y="1"/>
                    </a:cubicBezTo>
                    <a:cubicBezTo>
                      <a:pt x="3" y="4"/>
                      <a:pt x="9" y="3"/>
                      <a:pt x="12" y="3"/>
                    </a:cubicBezTo>
                  </a:path>
                </a:pathLst>
              </a:custGeom>
              <a:solidFill>
                <a:srgbClr val="B3B3B3"/>
              </a:solidFill>
              <a:ln w="3175">
                <a:solidFill>
                  <a:schemeClr val="tx1"/>
                </a:solidFill>
                <a:round/>
                <a:headEnd/>
                <a:tailEnd/>
              </a:ln>
            </p:spPr>
            <p:txBody>
              <a:bodyPr/>
              <a:lstStyle/>
              <a:p>
                <a:endParaRPr lang="en-GB" sz="2400" dirty="0"/>
              </a:p>
            </p:txBody>
          </p:sp>
          <p:sp>
            <p:nvSpPr>
              <p:cNvPr id="1644" name="Freeform 4073"/>
              <p:cNvSpPr>
                <a:spLocks/>
              </p:cNvSpPr>
              <p:nvPr/>
            </p:nvSpPr>
            <p:spPr bwMode="auto">
              <a:xfrm>
                <a:off x="2344" y="1445"/>
                <a:ext cx="3" cy="1"/>
              </a:xfrm>
              <a:custGeom>
                <a:avLst/>
                <a:gdLst>
                  <a:gd name="T0" fmla="*/ 0 w 2"/>
                  <a:gd name="T1" fmla="*/ 1 h 1"/>
                  <a:gd name="T2" fmla="*/ 3 w 2"/>
                  <a:gd name="T3" fmla="*/ 1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1"/>
                    </a:cubicBezTo>
                    <a:cubicBezTo>
                      <a:pt x="1"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645" name="Freeform 4074"/>
              <p:cNvSpPr>
                <a:spLocks/>
              </p:cNvSpPr>
              <p:nvPr/>
            </p:nvSpPr>
            <p:spPr bwMode="auto">
              <a:xfrm>
                <a:off x="2366" y="1441"/>
                <a:ext cx="3" cy="0"/>
              </a:xfrm>
              <a:custGeom>
                <a:avLst/>
                <a:gdLst>
                  <a:gd name="T0" fmla="*/ 0 w 2"/>
                  <a:gd name="T1" fmla="*/ 3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cubicBezTo>
                      <a:pt x="1" y="0"/>
                      <a:pt x="1" y="0"/>
                      <a:pt x="2" y="0"/>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646" name="Freeform 4075"/>
              <p:cNvSpPr>
                <a:spLocks/>
              </p:cNvSpPr>
              <p:nvPr/>
            </p:nvSpPr>
            <p:spPr bwMode="auto">
              <a:xfrm>
                <a:off x="2376" y="1442"/>
                <a:ext cx="4" cy="3"/>
              </a:xfrm>
              <a:custGeom>
                <a:avLst/>
                <a:gdLst>
                  <a:gd name="T0" fmla="*/ 3 w 3"/>
                  <a:gd name="T1" fmla="*/ 3 h 2"/>
                  <a:gd name="T2" fmla="*/ 4 w 3"/>
                  <a:gd name="T3" fmla="*/ 2 h 2"/>
                  <a:gd name="T4" fmla="*/ 0 w 3"/>
                  <a:gd name="T5" fmla="*/ 2 h 2"/>
                  <a:gd name="T6" fmla="*/ 3 w 3"/>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2" y="2"/>
                    </a:moveTo>
                    <a:cubicBezTo>
                      <a:pt x="2" y="2"/>
                      <a:pt x="3" y="1"/>
                      <a:pt x="3" y="1"/>
                    </a:cubicBezTo>
                    <a:cubicBezTo>
                      <a:pt x="2" y="1"/>
                      <a:pt x="1" y="0"/>
                      <a:pt x="0" y="1"/>
                    </a:cubicBezTo>
                    <a:cubicBezTo>
                      <a:pt x="0" y="1"/>
                      <a:pt x="1" y="1"/>
                      <a:pt x="2" y="2"/>
                    </a:cubicBezTo>
                  </a:path>
                </a:pathLst>
              </a:custGeom>
              <a:solidFill>
                <a:srgbClr val="B3B3B3"/>
              </a:solidFill>
              <a:ln w="3175">
                <a:solidFill>
                  <a:schemeClr val="tx1"/>
                </a:solidFill>
                <a:round/>
                <a:headEnd/>
                <a:tailEnd/>
              </a:ln>
            </p:spPr>
            <p:txBody>
              <a:bodyPr/>
              <a:lstStyle/>
              <a:p>
                <a:endParaRPr lang="en-GB" sz="2400" dirty="0"/>
              </a:p>
            </p:txBody>
          </p:sp>
          <p:sp>
            <p:nvSpPr>
              <p:cNvPr id="1647" name="Freeform 4076"/>
              <p:cNvSpPr>
                <a:spLocks/>
              </p:cNvSpPr>
              <p:nvPr/>
            </p:nvSpPr>
            <p:spPr bwMode="auto">
              <a:xfrm>
                <a:off x="2381" y="1439"/>
                <a:ext cx="7" cy="2"/>
              </a:xfrm>
              <a:custGeom>
                <a:avLst/>
                <a:gdLst>
                  <a:gd name="T0" fmla="*/ 0 w 5"/>
                  <a:gd name="T1" fmla="*/ 2 h 1"/>
                  <a:gd name="T2" fmla="*/ 7 w 5"/>
                  <a:gd name="T3" fmla="*/ 2 h 1"/>
                  <a:gd name="T4" fmla="*/ 0 w 5"/>
                  <a:gd name="T5" fmla="*/ 2 h 1"/>
                  <a:gd name="T6" fmla="*/ 0 60000 65536"/>
                  <a:gd name="T7" fmla="*/ 0 60000 65536"/>
                  <a:gd name="T8" fmla="*/ 0 60000 65536"/>
                </a:gdLst>
                <a:ahLst/>
                <a:cxnLst>
                  <a:cxn ang="T6">
                    <a:pos x="T0" y="T1"/>
                  </a:cxn>
                  <a:cxn ang="T7">
                    <a:pos x="T2" y="T3"/>
                  </a:cxn>
                  <a:cxn ang="T8">
                    <a:pos x="T4" y="T5"/>
                  </a:cxn>
                </a:cxnLst>
                <a:rect l="0" t="0" r="r" b="b"/>
                <a:pathLst>
                  <a:path w="5" h="1">
                    <a:moveTo>
                      <a:pt x="0" y="1"/>
                    </a:moveTo>
                    <a:cubicBezTo>
                      <a:pt x="2" y="1"/>
                      <a:pt x="3" y="1"/>
                      <a:pt x="5" y="1"/>
                    </a:cubicBezTo>
                    <a:cubicBezTo>
                      <a:pt x="3"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648" name="Freeform 4077"/>
              <p:cNvSpPr>
                <a:spLocks/>
              </p:cNvSpPr>
              <p:nvPr/>
            </p:nvSpPr>
            <p:spPr bwMode="auto">
              <a:xfrm>
                <a:off x="2385" y="1439"/>
                <a:ext cx="24" cy="8"/>
              </a:xfrm>
              <a:custGeom>
                <a:avLst/>
                <a:gdLst>
                  <a:gd name="T0" fmla="*/ 3 w 18"/>
                  <a:gd name="T1" fmla="*/ 4 h 6"/>
                  <a:gd name="T2" fmla="*/ 9 w 18"/>
                  <a:gd name="T3" fmla="*/ 7 h 6"/>
                  <a:gd name="T4" fmla="*/ 20 w 18"/>
                  <a:gd name="T5" fmla="*/ 8 h 6"/>
                  <a:gd name="T6" fmla="*/ 19 w 18"/>
                  <a:gd name="T7" fmla="*/ 7 h 6"/>
                  <a:gd name="T8" fmla="*/ 24 w 18"/>
                  <a:gd name="T9" fmla="*/ 5 h 6"/>
                  <a:gd name="T10" fmla="*/ 0 w 18"/>
                  <a:gd name="T11" fmla="*/ 3 h 6"/>
                  <a:gd name="T12" fmla="*/ 3 w 18"/>
                  <a:gd name="T13" fmla="*/ 4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6">
                    <a:moveTo>
                      <a:pt x="2" y="3"/>
                    </a:moveTo>
                    <a:cubicBezTo>
                      <a:pt x="3" y="4"/>
                      <a:pt x="6" y="5"/>
                      <a:pt x="7" y="5"/>
                    </a:cubicBezTo>
                    <a:cubicBezTo>
                      <a:pt x="10" y="5"/>
                      <a:pt x="13" y="6"/>
                      <a:pt x="15" y="6"/>
                    </a:cubicBezTo>
                    <a:cubicBezTo>
                      <a:pt x="15" y="6"/>
                      <a:pt x="14" y="5"/>
                      <a:pt x="14" y="5"/>
                    </a:cubicBezTo>
                    <a:cubicBezTo>
                      <a:pt x="15" y="4"/>
                      <a:pt x="17" y="4"/>
                      <a:pt x="18" y="4"/>
                    </a:cubicBezTo>
                    <a:cubicBezTo>
                      <a:pt x="15" y="0"/>
                      <a:pt x="5" y="1"/>
                      <a:pt x="0" y="2"/>
                    </a:cubicBezTo>
                    <a:cubicBezTo>
                      <a:pt x="1" y="2"/>
                      <a:pt x="1" y="3"/>
                      <a:pt x="2" y="3"/>
                    </a:cubicBezTo>
                  </a:path>
                </a:pathLst>
              </a:custGeom>
              <a:solidFill>
                <a:srgbClr val="B3B3B3"/>
              </a:solidFill>
              <a:ln w="3175">
                <a:solidFill>
                  <a:schemeClr val="tx1"/>
                </a:solidFill>
                <a:round/>
                <a:headEnd/>
                <a:tailEnd/>
              </a:ln>
            </p:spPr>
            <p:txBody>
              <a:bodyPr/>
              <a:lstStyle/>
              <a:p>
                <a:endParaRPr lang="en-GB" sz="2400" dirty="0"/>
              </a:p>
            </p:txBody>
          </p:sp>
          <p:sp>
            <p:nvSpPr>
              <p:cNvPr id="1649" name="Freeform 4078"/>
              <p:cNvSpPr>
                <a:spLocks/>
              </p:cNvSpPr>
              <p:nvPr/>
            </p:nvSpPr>
            <p:spPr bwMode="auto">
              <a:xfrm>
                <a:off x="2392" y="1439"/>
                <a:ext cx="5" cy="2"/>
              </a:xfrm>
              <a:custGeom>
                <a:avLst/>
                <a:gdLst>
                  <a:gd name="T0" fmla="*/ 3 w 4"/>
                  <a:gd name="T1" fmla="*/ 2 h 1"/>
                  <a:gd name="T2" fmla="*/ 5 w 4"/>
                  <a:gd name="T3" fmla="*/ 2 h 1"/>
                  <a:gd name="T4" fmla="*/ 0 w 4"/>
                  <a:gd name="T5" fmla="*/ 0 h 1"/>
                  <a:gd name="T6" fmla="*/ 3 w 4"/>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2" y="1"/>
                    </a:moveTo>
                    <a:cubicBezTo>
                      <a:pt x="3" y="1"/>
                      <a:pt x="3" y="1"/>
                      <a:pt x="4" y="1"/>
                    </a:cubicBezTo>
                    <a:cubicBezTo>
                      <a:pt x="3" y="1"/>
                      <a:pt x="1" y="0"/>
                      <a:pt x="0" y="0"/>
                    </a:cubicBezTo>
                    <a:cubicBezTo>
                      <a:pt x="0" y="0"/>
                      <a:pt x="1" y="0"/>
                      <a:pt x="2" y="1"/>
                    </a:cubicBezTo>
                  </a:path>
                </a:pathLst>
              </a:custGeom>
              <a:solidFill>
                <a:srgbClr val="B3B3B3"/>
              </a:solidFill>
              <a:ln w="3175">
                <a:solidFill>
                  <a:schemeClr val="tx1"/>
                </a:solidFill>
                <a:round/>
                <a:headEnd/>
                <a:tailEnd/>
              </a:ln>
            </p:spPr>
            <p:txBody>
              <a:bodyPr/>
              <a:lstStyle/>
              <a:p>
                <a:endParaRPr lang="en-GB" sz="2400" dirty="0"/>
              </a:p>
            </p:txBody>
          </p:sp>
          <p:sp>
            <p:nvSpPr>
              <p:cNvPr id="1650" name="Freeform 4079"/>
              <p:cNvSpPr>
                <a:spLocks/>
              </p:cNvSpPr>
              <p:nvPr/>
            </p:nvSpPr>
            <p:spPr bwMode="auto">
              <a:xfrm>
                <a:off x="2439" y="1437"/>
                <a:ext cx="5" cy="0"/>
              </a:xfrm>
              <a:custGeom>
                <a:avLst/>
                <a:gdLst>
                  <a:gd name="T0" fmla="*/ 0 w 4"/>
                  <a:gd name="T1" fmla="*/ 5 w 4"/>
                  <a:gd name="T2" fmla="*/ 0 w 4"/>
                  <a:gd name="T3" fmla="*/ 0 60000 65536"/>
                  <a:gd name="T4" fmla="*/ 0 60000 65536"/>
                  <a:gd name="T5" fmla="*/ 0 60000 65536"/>
                </a:gdLst>
                <a:ahLst/>
                <a:cxnLst>
                  <a:cxn ang="T3">
                    <a:pos x="T0" y="0"/>
                  </a:cxn>
                  <a:cxn ang="T4">
                    <a:pos x="T1" y="0"/>
                  </a:cxn>
                  <a:cxn ang="T5">
                    <a:pos x="T2" y="0"/>
                  </a:cxn>
                </a:cxnLst>
                <a:rect l="0" t="0" r="r" b="b"/>
                <a:pathLst>
                  <a:path w="4">
                    <a:moveTo>
                      <a:pt x="0" y="0"/>
                    </a:moveTo>
                    <a:cubicBezTo>
                      <a:pt x="2" y="0"/>
                      <a:pt x="3" y="0"/>
                      <a:pt x="4" y="0"/>
                    </a:cubicBezTo>
                    <a:cubicBezTo>
                      <a:pt x="3"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651" name="Freeform 4080"/>
              <p:cNvSpPr>
                <a:spLocks/>
              </p:cNvSpPr>
              <p:nvPr/>
            </p:nvSpPr>
            <p:spPr bwMode="auto">
              <a:xfrm>
                <a:off x="2440" y="1437"/>
                <a:ext cx="12" cy="2"/>
              </a:xfrm>
              <a:custGeom>
                <a:avLst/>
                <a:gdLst>
                  <a:gd name="T0" fmla="*/ 12 w 9"/>
                  <a:gd name="T1" fmla="*/ 2 h 2"/>
                  <a:gd name="T2" fmla="*/ 0 w 9"/>
                  <a:gd name="T3" fmla="*/ 0 h 2"/>
                  <a:gd name="T4" fmla="*/ 12 w 9"/>
                  <a:gd name="T5" fmla="*/ 2 h 2"/>
                  <a:gd name="T6" fmla="*/ 0 60000 65536"/>
                  <a:gd name="T7" fmla="*/ 0 60000 65536"/>
                  <a:gd name="T8" fmla="*/ 0 60000 65536"/>
                </a:gdLst>
                <a:ahLst/>
                <a:cxnLst>
                  <a:cxn ang="T6">
                    <a:pos x="T0" y="T1"/>
                  </a:cxn>
                  <a:cxn ang="T7">
                    <a:pos x="T2" y="T3"/>
                  </a:cxn>
                  <a:cxn ang="T8">
                    <a:pos x="T4" y="T5"/>
                  </a:cxn>
                </a:cxnLst>
                <a:rect l="0" t="0" r="r" b="b"/>
                <a:pathLst>
                  <a:path w="9" h="2">
                    <a:moveTo>
                      <a:pt x="9" y="2"/>
                    </a:moveTo>
                    <a:cubicBezTo>
                      <a:pt x="6" y="0"/>
                      <a:pt x="3" y="0"/>
                      <a:pt x="0" y="0"/>
                    </a:cubicBezTo>
                    <a:cubicBezTo>
                      <a:pt x="3" y="1"/>
                      <a:pt x="6" y="2"/>
                      <a:pt x="9" y="2"/>
                    </a:cubicBezTo>
                  </a:path>
                </a:pathLst>
              </a:custGeom>
              <a:solidFill>
                <a:srgbClr val="B3B3B3"/>
              </a:solidFill>
              <a:ln w="3175">
                <a:solidFill>
                  <a:schemeClr val="tx1"/>
                </a:solidFill>
                <a:round/>
                <a:headEnd/>
                <a:tailEnd/>
              </a:ln>
            </p:spPr>
            <p:txBody>
              <a:bodyPr/>
              <a:lstStyle/>
              <a:p>
                <a:endParaRPr lang="en-GB" sz="2400" dirty="0"/>
              </a:p>
            </p:txBody>
          </p:sp>
          <p:sp>
            <p:nvSpPr>
              <p:cNvPr id="1652" name="Freeform 4081"/>
              <p:cNvSpPr>
                <a:spLocks/>
              </p:cNvSpPr>
              <p:nvPr/>
            </p:nvSpPr>
            <p:spPr bwMode="auto">
              <a:xfrm>
                <a:off x="2448" y="1437"/>
                <a:ext cx="9" cy="2"/>
              </a:xfrm>
              <a:custGeom>
                <a:avLst/>
                <a:gdLst>
                  <a:gd name="T0" fmla="*/ 6 w 7"/>
                  <a:gd name="T1" fmla="*/ 1 h 2"/>
                  <a:gd name="T2" fmla="*/ 9 w 7"/>
                  <a:gd name="T3" fmla="*/ 1 h 2"/>
                  <a:gd name="T4" fmla="*/ 0 w 7"/>
                  <a:gd name="T5" fmla="*/ 1 h 2"/>
                  <a:gd name="T6" fmla="*/ 6 w 7"/>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2">
                    <a:moveTo>
                      <a:pt x="5" y="1"/>
                    </a:moveTo>
                    <a:cubicBezTo>
                      <a:pt x="6" y="2"/>
                      <a:pt x="6" y="1"/>
                      <a:pt x="7" y="1"/>
                    </a:cubicBezTo>
                    <a:cubicBezTo>
                      <a:pt x="5" y="1"/>
                      <a:pt x="2" y="0"/>
                      <a:pt x="0" y="1"/>
                    </a:cubicBezTo>
                    <a:cubicBezTo>
                      <a:pt x="2" y="1"/>
                      <a:pt x="3" y="1"/>
                      <a:pt x="5" y="1"/>
                    </a:cubicBezTo>
                  </a:path>
                </a:pathLst>
              </a:custGeom>
              <a:solidFill>
                <a:srgbClr val="B3B3B3"/>
              </a:solidFill>
              <a:ln w="3175">
                <a:solidFill>
                  <a:schemeClr val="tx1"/>
                </a:solidFill>
                <a:round/>
                <a:headEnd/>
                <a:tailEnd/>
              </a:ln>
            </p:spPr>
            <p:txBody>
              <a:bodyPr/>
              <a:lstStyle/>
              <a:p>
                <a:endParaRPr lang="en-GB" sz="2400" dirty="0"/>
              </a:p>
            </p:txBody>
          </p:sp>
          <p:sp>
            <p:nvSpPr>
              <p:cNvPr id="1653" name="Freeform 4082"/>
              <p:cNvSpPr>
                <a:spLocks/>
              </p:cNvSpPr>
              <p:nvPr/>
            </p:nvSpPr>
            <p:spPr bwMode="auto">
              <a:xfrm>
                <a:off x="2448" y="1434"/>
                <a:ext cx="15" cy="4"/>
              </a:xfrm>
              <a:custGeom>
                <a:avLst/>
                <a:gdLst>
                  <a:gd name="T0" fmla="*/ 14 w 11"/>
                  <a:gd name="T1" fmla="*/ 4 h 3"/>
                  <a:gd name="T2" fmla="*/ 15 w 11"/>
                  <a:gd name="T3" fmla="*/ 4 h 3"/>
                  <a:gd name="T4" fmla="*/ 0 w 11"/>
                  <a:gd name="T5" fmla="*/ 3 h 3"/>
                  <a:gd name="T6" fmla="*/ 14 w 11"/>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3">
                    <a:moveTo>
                      <a:pt x="10" y="3"/>
                    </a:moveTo>
                    <a:cubicBezTo>
                      <a:pt x="10" y="3"/>
                      <a:pt x="11" y="3"/>
                      <a:pt x="11" y="3"/>
                    </a:cubicBezTo>
                    <a:cubicBezTo>
                      <a:pt x="9" y="2"/>
                      <a:pt x="3" y="0"/>
                      <a:pt x="0" y="2"/>
                    </a:cubicBezTo>
                    <a:cubicBezTo>
                      <a:pt x="3" y="2"/>
                      <a:pt x="6" y="2"/>
                      <a:pt x="10" y="3"/>
                    </a:cubicBezTo>
                  </a:path>
                </a:pathLst>
              </a:custGeom>
              <a:solidFill>
                <a:srgbClr val="B3B3B3"/>
              </a:solidFill>
              <a:ln w="3175">
                <a:solidFill>
                  <a:schemeClr val="tx1"/>
                </a:solidFill>
                <a:round/>
                <a:headEnd/>
                <a:tailEnd/>
              </a:ln>
            </p:spPr>
            <p:txBody>
              <a:bodyPr/>
              <a:lstStyle/>
              <a:p>
                <a:endParaRPr lang="en-GB" sz="2400" dirty="0"/>
              </a:p>
            </p:txBody>
          </p:sp>
          <p:sp>
            <p:nvSpPr>
              <p:cNvPr id="1654" name="Freeform 4083"/>
              <p:cNvSpPr>
                <a:spLocks/>
              </p:cNvSpPr>
              <p:nvPr/>
            </p:nvSpPr>
            <p:spPr bwMode="auto">
              <a:xfrm>
                <a:off x="2457" y="1435"/>
                <a:ext cx="4" cy="2"/>
              </a:xfrm>
              <a:custGeom>
                <a:avLst/>
                <a:gdLst>
                  <a:gd name="T0" fmla="*/ 0 w 3"/>
                  <a:gd name="T1" fmla="*/ 0 h 1"/>
                  <a:gd name="T2" fmla="*/ 4 w 3"/>
                  <a:gd name="T3" fmla="*/ 0 h 1"/>
                  <a:gd name="T4" fmla="*/ 0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0" y="0"/>
                    </a:moveTo>
                    <a:cubicBezTo>
                      <a:pt x="1" y="0"/>
                      <a:pt x="2" y="1"/>
                      <a:pt x="3" y="0"/>
                    </a:cubicBezTo>
                    <a:cubicBezTo>
                      <a:pt x="2"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655" name="Freeform 4084"/>
              <p:cNvSpPr>
                <a:spLocks/>
              </p:cNvSpPr>
              <p:nvPr/>
            </p:nvSpPr>
            <p:spPr bwMode="auto">
              <a:xfrm>
                <a:off x="2604" y="1451"/>
                <a:ext cx="5" cy="0"/>
              </a:xfrm>
              <a:custGeom>
                <a:avLst/>
                <a:gdLst>
                  <a:gd name="T0" fmla="*/ 0 w 4"/>
                  <a:gd name="T1" fmla="*/ 5 w 4"/>
                  <a:gd name="T2" fmla="*/ 3 w 4"/>
                  <a:gd name="T3" fmla="*/ 0 w 4"/>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4">
                    <a:moveTo>
                      <a:pt x="0" y="0"/>
                    </a:moveTo>
                    <a:cubicBezTo>
                      <a:pt x="1" y="0"/>
                      <a:pt x="2" y="0"/>
                      <a:pt x="4" y="0"/>
                    </a:cubicBezTo>
                    <a:cubicBezTo>
                      <a:pt x="3" y="0"/>
                      <a:pt x="2" y="0"/>
                      <a:pt x="2" y="0"/>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656" name="Freeform 4085"/>
              <p:cNvSpPr>
                <a:spLocks/>
              </p:cNvSpPr>
              <p:nvPr/>
            </p:nvSpPr>
            <p:spPr bwMode="auto">
              <a:xfrm>
                <a:off x="2608" y="1446"/>
                <a:ext cx="5" cy="4"/>
              </a:xfrm>
              <a:custGeom>
                <a:avLst/>
                <a:gdLst>
                  <a:gd name="T0" fmla="*/ 3 w 4"/>
                  <a:gd name="T1" fmla="*/ 3 h 3"/>
                  <a:gd name="T2" fmla="*/ 5 w 4"/>
                  <a:gd name="T3" fmla="*/ 3 h 3"/>
                  <a:gd name="T4" fmla="*/ 0 w 4"/>
                  <a:gd name="T5" fmla="*/ 0 h 3"/>
                  <a:gd name="T6" fmla="*/ 3 w 4"/>
                  <a:gd name="T7" fmla="*/ 3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2" y="2"/>
                    </a:moveTo>
                    <a:cubicBezTo>
                      <a:pt x="3" y="3"/>
                      <a:pt x="4" y="2"/>
                      <a:pt x="4" y="2"/>
                    </a:cubicBezTo>
                    <a:cubicBezTo>
                      <a:pt x="3" y="1"/>
                      <a:pt x="2" y="0"/>
                      <a:pt x="0" y="0"/>
                    </a:cubicBezTo>
                    <a:cubicBezTo>
                      <a:pt x="0" y="2"/>
                      <a:pt x="1" y="2"/>
                      <a:pt x="2" y="2"/>
                    </a:cubicBezTo>
                  </a:path>
                </a:pathLst>
              </a:custGeom>
              <a:solidFill>
                <a:srgbClr val="B3B3B3"/>
              </a:solidFill>
              <a:ln w="3175">
                <a:solidFill>
                  <a:schemeClr val="tx1"/>
                </a:solidFill>
                <a:round/>
                <a:headEnd/>
                <a:tailEnd/>
              </a:ln>
            </p:spPr>
            <p:txBody>
              <a:bodyPr/>
              <a:lstStyle/>
              <a:p>
                <a:endParaRPr lang="en-GB" sz="2400" dirty="0"/>
              </a:p>
            </p:txBody>
          </p:sp>
          <p:sp>
            <p:nvSpPr>
              <p:cNvPr id="1657" name="Freeform 4086"/>
              <p:cNvSpPr>
                <a:spLocks/>
              </p:cNvSpPr>
              <p:nvPr/>
            </p:nvSpPr>
            <p:spPr bwMode="auto">
              <a:xfrm>
                <a:off x="2620" y="1450"/>
                <a:ext cx="5" cy="1"/>
              </a:xfrm>
              <a:custGeom>
                <a:avLst/>
                <a:gdLst>
                  <a:gd name="T0" fmla="*/ 4 w 4"/>
                  <a:gd name="T1" fmla="*/ 1 h 1"/>
                  <a:gd name="T2" fmla="*/ 5 w 4"/>
                  <a:gd name="T3" fmla="*/ 1 h 1"/>
                  <a:gd name="T4" fmla="*/ 0 w 4"/>
                  <a:gd name="T5" fmla="*/ 0 h 1"/>
                  <a:gd name="T6" fmla="*/ 4 w 4"/>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3" y="1"/>
                    </a:moveTo>
                    <a:cubicBezTo>
                      <a:pt x="3" y="1"/>
                      <a:pt x="4" y="1"/>
                      <a:pt x="4" y="1"/>
                    </a:cubicBezTo>
                    <a:cubicBezTo>
                      <a:pt x="3" y="0"/>
                      <a:pt x="1" y="0"/>
                      <a:pt x="0" y="0"/>
                    </a:cubicBezTo>
                    <a:cubicBezTo>
                      <a:pt x="1" y="1"/>
                      <a:pt x="2" y="1"/>
                      <a:pt x="3" y="1"/>
                    </a:cubicBezTo>
                  </a:path>
                </a:pathLst>
              </a:custGeom>
              <a:solidFill>
                <a:srgbClr val="B3B3B3"/>
              </a:solidFill>
              <a:ln w="3175">
                <a:solidFill>
                  <a:schemeClr val="tx1"/>
                </a:solidFill>
                <a:round/>
                <a:headEnd/>
                <a:tailEnd/>
              </a:ln>
            </p:spPr>
            <p:txBody>
              <a:bodyPr/>
              <a:lstStyle/>
              <a:p>
                <a:endParaRPr lang="en-GB" sz="2400" dirty="0"/>
              </a:p>
            </p:txBody>
          </p:sp>
          <p:sp>
            <p:nvSpPr>
              <p:cNvPr id="1658" name="Freeform 4087"/>
              <p:cNvSpPr>
                <a:spLocks/>
              </p:cNvSpPr>
              <p:nvPr/>
            </p:nvSpPr>
            <p:spPr bwMode="auto">
              <a:xfrm>
                <a:off x="2620" y="1447"/>
                <a:ext cx="2" cy="2"/>
              </a:xfrm>
              <a:custGeom>
                <a:avLst/>
                <a:gdLst>
                  <a:gd name="T0" fmla="*/ 1 w 2"/>
                  <a:gd name="T1" fmla="*/ 2 h 1"/>
                  <a:gd name="T2" fmla="*/ 2 w 2"/>
                  <a:gd name="T3" fmla="*/ 0 h 1"/>
                  <a:gd name="T4" fmla="*/ 0 w 2"/>
                  <a:gd name="T5" fmla="*/ 0 h 1"/>
                  <a:gd name="T6" fmla="*/ 1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0"/>
                      <a:pt x="2" y="0"/>
                      <a:pt x="2" y="0"/>
                    </a:cubicBezTo>
                    <a:cubicBezTo>
                      <a:pt x="2" y="0"/>
                      <a:pt x="1" y="0"/>
                      <a:pt x="0" y="0"/>
                    </a:cubicBezTo>
                    <a:cubicBezTo>
                      <a:pt x="1" y="0"/>
                      <a:pt x="1" y="0"/>
                      <a:pt x="1" y="1"/>
                    </a:cubicBezTo>
                  </a:path>
                </a:pathLst>
              </a:custGeom>
              <a:solidFill>
                <a:srgbClr val="B3B3B3"/>
              </a:solidFill>
              <a:ln w="3175">
                <a:solidFill>
                  <a:schemeClr val="tx1"/>
                </a:solidFill>
                <a:round/>
                <a:headEnd/>
                <a:tailEnd/>
              </a:ln>
            </p:spPr>
            <p:txBody>
              <a:bodyPr/>
              <a:lstStyle/>
              <a:p>
                <a:endParaRPr lang="en-GB" sz="2400" dirty="0"/>
              </a:p>
            </p:txBody>
          </p:sp>
          <p:sp>
            <p:nvSpPr>
              <p:cNvPr id="1659" name="Freeform 4088"/>
              <p:cNvSpPr>
                <a:spLocks/>
              </p:cNvSpPr>
              <p:nvPr/>
            </p:nvSpPr>
            <p:spPr bwMode="auto">
              <a:xfrm>
                <a:off x="2583" y="1491"/>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1"/>
                    </a:cubicBezTo>
                    <a:cubicBezTo>
                      <a:pt x="0" y="1"/>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1660" name="Freeform 4089"/>
              <p:cNvSpPr>
                <a:spLocks/>
              </p:cNvSpPr>
              <p:nvPr/>
            </p:nvSpPr>
            <p:spPr bwMode="auto">
              <a:xfrm>
                <a:off x="2589" y="1488"/>
                <a:ext cx="4" cy="2"/>
              </a:xfrm>
              <a:custGeom>
                <a:avLst/>
                <a:gdLst>
                  <a:gd name="T0" fmla="*/ 4 w 3"/>
                  <a:gd name="T1" fmla="*/ 0 h 1"/>
                  <a:gd name="T2" fmla="*/ 0 w 3"/>
                  <a:gd name="T3" fmla="*/ 0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0"/>
                      <a:pt x="1" y="0"/>
                      <a:pt x="0" y="0"/>
                    </a:cubicBezTo>
                    <a:cubicBezTo>
                      <a:pt x="1" y="1"/>
                      <a:pt x="2" y="1"/>
                      <a:pt x="3" y="0"/>
                    </a:cubicBezTo>
                  </a:path>
                </a:pathLst>
              </a:custGeom>
              <a:solidFill>
                <a:srgbClr val="B3B3B3"/>
              </a:solidFill>
              <a:ln w="3175">
                <a:solidFill>
                  <a:schemeClr val="tx1"/>
                </a:solidFill>
                <a:round/>
                <a:headEnd/>
                <a:tailEnd/>
              </a:ln>
            </p:spPr>
            <p:txBody>
              <a:bodyPr/>
              <a:lstStyle/>
              <a:p>
                <a:endParaRPr lang="en-GB" sz="2400" dirty="0"/>
              </a:p>
            </p:txBody>
          </p:sp>
          <p:sp>
            <p:nvSpPr>
              <p:cNvPr id="1661" name="Freeform 4090"/>
              <p:cNvSpPr>
                <a:spLocks/>
              </p:cNvSpPr>
              <p:nvPr/>
            </p:nvSpPr>
            <p:spPr bwMode="auto">
              <a:xfrm>
                <a:off x="2591" y="1491"/>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0" y="0"/>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662" name="Freeform 4091"/>
              <p:cNvSpPr>
                <a:spLocks/>
              </p:cNvSpPr>
              <p:nvPr/>
            </p:nvSpPr>
            <p:spPr bwMode="auto">
              <a:xfrm>
                <a:off x="2591" y="1491"/>
                <a:ext cx="9" cy="2"/>
              </a:xfrm>
              <a:custGeom>
                <a:avLst/>
                <a:gdLst>
                  <a:gd name="T0" fmla="*/ 4 w 7"/>
                  <a:gd name="T1" fmla="*/ 1 h 2"/>
                  <a:gd name="T2" fmla="*/ 9 w 7"/>
                  <a:gd name="T3" fmla="*/ 2 h 2"/>
                  <a:gd name="T4" fmla="*/ 0 w 7"/>
                  <a:gd name="T5" fmla="*/ 0 h 2"/>
                  <a:gd name="T6" fmla="*/ 4 w 7"/>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2">
                    <a:moveTo>
                      <a:pt x="3" y="1"/>
                    </a:moveTo>
                    <a:cubicBezTo>
                      <a:pt x="4" y="2"/>
                      <a:pt x="6" y="2"/>
                      <a:pt x="7" y="2"/>
                    </a:cubicBezTo>
                    <a:cubicBezTo>
                      <a:pt x="6" y="0"/>
                      <a:pt x="2" y="0"/>
                      <a:pt x="0" y="0"/>
                    </a:cubicBezTo>
                    <a:cubicBezTo>
                      <a:pt x="1" y="1"/>
                      <a:pt x="2" y="1"/>
                      <a:pt x="3" y="1"/>
                    </a:cubicBezTo>
                  </a:path>
                </a:pathLst>
              </a:custGeom>
              <a:solidFill>
                <a:srgbClr val="B3B3B3"/>
              </a:solidFill>
              <a:ln w="3175">
                <a:solidFill>
                  <a:schemeClr val="tx1"/>
                </a:solidFill>
                <a:round/>
                <a:headEnd/>
                <a:tailEnd/>
              </a:ln>
            </p:spPr>
            <p:txBody>
              <a:bodyPr/>
              <a:lstStyle/>
              <a:p>
                <a:endParaRPr lang="en-GB" sz="2400" dirty="0"/>
              </a:p>
            </p:txBody>
          </p:sp>
          <p:sp>
            <p:nvSpPr>
              <p:cNvPr id="1663" name="Freeform 4092"/>
              <p:cNvSpPr>
                <a:spLocks/>
              </p:cNvSpPr>
              <p:nvPr/>
            </p:nvSpPr>
            <p:spPr bwMode="auto">
              <a:xfrm>
                <a:off x="2601" y="1480"/>
                <a:ext cx="6" cy="3"/>
              </a:xfrm>
              <a:custGeom>
                <a:avLst/>
                <a:gdLst>
                  <a:gd name="T0" fmla="*/ 3 w 4"/>
                  <a:gd name="T1" fmla="*/ 2 h 2"/>
                  <a:gd name="T2" fmla="*/ 5 w 4"/>
                  <a:gd name="T3" fmla="*/ 0 h 2"/>
                  <a:gd name="T4" fmla="*/ 0 w 4"/>
                  <a:gd name="T5" fmla="*/ 2 h 2"/>
                  <a:gd name="T6" fmla="*/ 6 w 4"/>
                  <a:gd name="T7" fmla="*/ 2 h 2"/>
                  <a:gd name="T8" fmla="*/ 3 w 4"/>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
                    <a:moveTo>
                      <a:pt x="2" y="1"/>
                    </a:moveTo>
                    <a:cubicBezTo>
                      <a:pt x="3" y="1"/>
                      <a:pt x="4" y="1"/>
                      <a:pt x="3" y="0"/>
                    </a:cubicBezTo>
                    <a:cubicBezTo>
                      <a:pt x="2" y="0"/>
                      <a:pt x="1" y="1"/>
                      <a:pt x="0" y="1"/>
                    </a:cubicBezTo>
                    <a:cubicBezTo>
                      <a:pt x="1" y="2"/>
                      <a:pt x="2" y="2"/>
                      <a:pt x="4" y="1"/>
                    </a:cubicBezTo>
                    <a:cubicBezTo>
                      <a:pt x="3" y="1"/>
                      <a:pt x="3" y="1"/>
                      <a:pt x="2" y="1"/>
                    </a:cubicBezTo>
                  </a:path>
                </a:pathLst>
              </a:custGeom>
              <a:solidFill>
                <a:srgbClr val="B3B3B3"/>
              </a:solidFill>
              <a:ln w="3175">
                <a:solidFill>
                  <a:schemeClr val="tx1"/>
                </a:solidFill>
                <a:round/>
                <a:headEnd/>
                <a:tailEnd/>
              </a:ln>
            </p:spPr>
            <p:txBody>
              <a:bodyPr/>
              <a:lstStyle/>
              <a:p>
                <a:endParaRPr lang="en-GB" sz="2400" dirty="0"/>
              </a:p>
            </p:txBody>
          </p:sp>
          <p:sp>
            <p:nvSpPr>
              <p:cNvPr id="1664" name="Freeform 4093"/>
              <p:cNvSpPr>
                <a:spLocks/>
              </p:cNvSpPr>
              <p:nvPr/>
            </p:nvSpPr>
            <p:spPr bwMode="auto">
              <a:xfrm>
                <a:off x="2603" y="1486"/>
                <a:ext cx="1" cy="1"/>
              </a:xfrm>
              <a:custGeom>
                <a:avLst/>
                <a:gdLst>
                  <a:gd name="T0" fmla="*/ 1 w 1"/>
                  <a:gd name="T1" fmla="*/ 0 h 1"/>
                  <a:gd name="T2" fmla="*/ 0 w 1"/>
                  <a:gd name="T3" fmla="*/ 0 h 1"/>
                  <a:gd name="T4" fmla="*/ 1 w 1"/>
                  <a:gd name="T5" fmla="*/ 1 h 1"/>
                  <a:gd name="T6" fmla="*/ 1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1" y="0"/>
                      <a:pt x="1" y="0"/>
                      <a:pt x="0" y="0"/>
                    </a:cubicBezTo>
                    <a:cubicBezTo>
                      <a:pt x="1" y="1"/>
                      <a:pt x="1" y="1"/>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665" name="Freeform 4094"/>
              <p:cNvSpPr>
                <a:spLocks/>
              </p:cNvSpPr>
              <p:nvPr/>
            </p:nvSpPr>
            <p:spPr bwMode="auto">
              <a:xfrm>
                <a:off x="2604" y="1488"/>
                <a:ext cx="3" cy="2"/>
              </a:xfrm>
              <a:custGeom>
                <a:avLst/>
                <a:gdLst>
                  <a:gd name="T0" fmla="*/ 3 w 2"/>
                  <a:gd name="T1" fmla="*/ 2 h 1"/>
                  <a:gd name="T2" fmla="*/ 0 w 2"/>
                  <a:gd name="T3" fmla="*/ 2 h 1"/>
                  <a:gd name="T4" fmla="*/ 3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0"/>
                      <a:pt x="0" y="1"/>
                      <a:pt x="0" y="1"/>
                    </a:cubicBezTo>
                    <a:cubicBezTo>
                      <a:pt x="1"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1666" name="Freeform 4095"/>
              <p:cNvSpPr>
                <a:spLocks/>
              </p:cNvSpPr>
              <p:nvPr/>
            </p:nvSpPr>
            <p:spPr bwMode="auto">
              <a:xfrm>
                <a:off x="2604" y="1487"/>
                <a:ext cx="3" cy="1"/>
              </a:xfrm>
              <a:custGeom>
                <a:avLst/>
                <a:gdLst>
                  <a:gd name="T0" fmla="*/ 0 w 2"/>
                  <a:gd name="T1" fmla="*/ 1 h 1"/>
                  <a:gd name="T2" fmla="*/ 3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1667" name="Freeform 4096"/>
              <p:cNvSpPr>
                <a:spLocks/>
              </p:cNvSpPr>
              <p:nvPr/>
            </p:nvSpPr>
            <p:spPr bwMode="auto">
              <a:xfrm>
                <a:off x="2605" y="1464"/>
                <a:ext cx="8" cy="4"/>
              </a:xfrm>
              <a:custGeom>
                <a:avLst/>
                <a:gdLst>
                  <a:gd name="T0" fmla="*/ 8 w 6"/>
                  <a:gd name="T1" fmla="*/ 3 h 3"/>
                  <a:gd name="T2" fmla="*/ 0 w 6"/>
                  <a:gd name="T3" fmla="*/ 3 h 3"/>
                  <a:gd name="T4" fmla="*/ 8 w 6"/>
                  <a:gd name="T5" fmla="*/ 3 h 3"/>
                  <a:gd name="T6" fmla="*/ 0 60000 65536"/>
                  <a:gd name="T7" fmla="*/ 0 60000 65536"/>
                  <a:gd name="T8" fmla="*/ 0 60000 65536"/>
                </a:gdLst>
                <a:ahLst/>
                <a:cxnLst>
                  <a:cxn ang="T6">
                    <a:pos x="T0" y="T1"/>
                  </a:cxn>
                  <a:cxn ang="T7">
                    <a:pos x="T2" y="T3"/>
                  </a:cxn>
                  <a:cxn ang="T8">
                    <a:pos x="T4" y="T5"/>
                  </a:cxn>
                </a:cxnLst>
                <a:rect l="0" t="0" r="r" b="b"/>
                <a:pathLst>
                  <a:path w="6" h="3">
                    <a:moveTo>
                      <a:pt x="6" y="2"/>
                    </a:moveTo>
                    <a:cubicBezTo>
                      <a:pt x="5" y="0"/>
                      <a:pt x="1" y="1"/>
                      <a:pt x="0" y="2"/>
                    </a:cubicBezTo>
                    <a:cubicBezTo>
                      <a:pt x="2" y="3"/>
                      <a:pt x="4" y="2"/>
                      <a:pt x="6" y="2"/>
                    </a:cubicBezTo>
                  </a:path>
                </a:pathLst>
              </a:custGeom>
              <a:solidFill>
                <a:srgbClr val="B3B3B3"/>
              </a:solidFill>
              <a:ln w="3175">
                <a:solidFill>
                  <a:schemeClr val="tx1"/>
                </a:solidFill>
                <a:round/>
                <a:headEnd/>
                <a:tailEnd/>
              </a:ln>
            </p:spPr>
            <p:txBody>
              <a:bodyPr/>
              <a:lstStyle/>
              <a:p>
                <a:endParaRPr lang="en-GB" sz="2400" dirty="0"/>
              </a:p>
            </p:txBody>
          </p:sp>
          <p:sp>
            <p:nvSpPr>
              <p:cNvPr id="1668" name="Freeform 4097"/>
              <p:cNvSpPr>
                <a:spLocks/>
              </p:cNvSpPr>
              <p:nvPr/>
            </p:nvSpPr>
            <p:spPr bwMode="auto">
              <a:xfrm>
                <a:off x="2610" y="1492"/>
                <a:ext cx="6" cy="3"/>
              </a:xfrm>
              <a:custGeom>
                <a:avLst/>
                <a:gdLst>
                  <a:gd name="T0" fmla="*/ 6 w 4"/>
                  <a:gd name="T1" fmla="*/ 0 h 2"/>
                  <a:gd name="T2" fmla="*/ 0 w 4"/>
                  <a:gd name="T3" fmla="*/ 3 h 2"/>
                  <a:gd name="T4" fmla="*/ 6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4" y="0"/>
                    </a:moveTo>
                    <a:cubicBezTo>
                      <a:pt x="3" y="0"/>
                      <a:pt x="1" y="1"/>
                      <a:pt x="0" y="2"/>
                    </a:cubicBezTo>
                    <a:cubicBezTo>
                      <a:pt x="1" y="2"/>
                      <a:pt x="4" y="2"/>
                      <a:pt x="4" y="0"/>
                    </a:cubicBezTo>
                  </a:path>
                </a:pathLst>
              </a:custGeom>
              <a:solidFill>
                <a:srgbClr val="B3B3B3"/>
              </a:solidFill>
              <a:ln w="3175">
                <a:solidFill>
                  <a:schemeClr val="tx1"/>
                </a:solidFill>
                <a:round/>
                <a:headEnd/>
                <a:tailEnd/>
              </a:ln>
            </p:spPr>
            <p:txBody>
              <a:bodyPr/>
              <a:lstStyle/>
              <a:p>
                <a:endParaRPr lang="en-GB" sz="2400" dirty="0"/>
              </a:p>
            </p:txBody>
          </p:sp>
          <p:sp>
            <p:nvSpPr>
              <p:cNvPr id="1669" name="Freeform 4098"/>
              <p:cNvSpPr>
                <a:spLocks/>
              </p:cNvSpPr>
              <p:nvPr/>
            </p:nvSpPr>
            <p:spPr bwMode="auto">
              <a:xfrm>
                <a:off x="2610" y="1483"/>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2" y="0"/>
                      <a:pt x="1" y="0"/>
                      <a:pt x="0" y="1"/>
                    </a:cubicBezTo>
                    <a:cubicBezTo>
                      <a:pt x="1" y="1"/>
                      <a:pt x="2" y="0"/>
                      <a:pt x="2" y="0"/>
                    </a:cubicBezTo>
                  </a:path>
                </a:pathLst>
              </a:custGeom>
              <a:solidFill>
                <a:srgbClr val="B3B3B3"/>
              </a:solidFill>
              <a:ln w="3175">
                <a:solidFill>
                  <a:schemeClr val="tx1"/>
                </a:solidFill>
                <a:round/>
                <a:headEnd/>
                <a:tailEnd/>
              </a:ln>
            </p:spPr>
            <p:txBody>
              <a:bodyPr/>
              <a:lstStyle/>
              <a:p>
                <a:endParaRPr lang="en-GB" sz="2400" dirty="0"/>
              </a:p>
            </p:txBody>
          </p:sp>
          <p:sp>
            <p:nvSpPr>
              <p:cNvPr id="1670" name="Freeform 4099"/>
              <p:cNvSpPr>
                <a:spLocks/>
              </p:cNvSpPr>
              <p:nvPr/>
            </p:nvSpPr>
            <p:spPr bwMode="auto">
              <a:xfrm>
                <a:off x="2614" y="1482"/>
                <a:ext cx="2" cy="1"/>
              </a:xfrm>
              <a:custGeom>
                <a:avLst/>
                <a:gdLst>
                  <a:gd name="T0" fmla="*/ 2 w 1"/>
                  <a:gd name="T1" fmla="*/ 0 h 1"/>
                  <a:gd name="T2" fmla="*/ 0 w 1"/>
                  <a:gd name="T3" fmla="*/ 1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0" y="1"/>
                    </a:cubicBezTo>
                    <a:cubicBezTo>
                      <a:pt x="0"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671" name="Freeform 4100"/>
              <p:cNvSpPr>
                <a:spLocks/>
              </p:cNvSpPr>
              <p:nvPr/>
            </p:nvSpPr>
            <p:spPr bwMode="auto">
              <a:xfrm>
                <a:off x="2617" y="1476"/>
                <a:ext cx="5" cy="3"/>
              </a:xfrm>
              <a:custGeom>
                <a:avLst/>
                <a:gdLst>
                  <a:gd name="T0" fmla="*/ 4 w 4"/>
                  <a:gd name="T1" fmla="*/ 0 h 2"/>
                  <a:gd name="T2" fmla="*/ 0 w 4"/>
                  <a:gd name="T3" fmla="*/ 3 h 2"/>
                  <a:gd name="T4" fmla="*/ 5 w 4"/>
                  <a:gd name="T5" fmla="*/ 2 h 2"/>
                  <a:gd name="T6" fmla="*/ 4 w 4"/>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3" y="0"/>
                    </a:moveTo>
                    <a:cubicBezTo>
                      <a:pt x="2" y="0"/>
                      <a:pt x="0" y="1"/>
                      <a:pt x="0" y="2"/>
                    </a:cubicBezTo>
                    <a:cubicBezTo>
                      <a:pt x="1" y="2"/>
                      <a:pt x="3" y="2"/>
                      <a:pt x="4" y="1"/>
                    </a:cubicBezTo>
                    <a:cubicBezTo>
                      <a:pt x="3" y="0"/>
                      <a:pt x="3" y="0"/>
                      <a:pt x="3" y="0"/>
                    </a:cubicBezTo>
                  </a:path>
                </a:pathLst>
              </a:custGeom>
              <a:solidFill>
                <a:srgbClr val="B3B3B3"/>
              </a:solidFill>
              <a:ln w="3175">
                <a:solidFill>
                  <a:schemeClr val="tx1"/>
                </a:solidFill>
                <a:round/>
                <a:headEnd/>
                <a:tailEnd/>
              </a:ln>
            </p:spPr>
            <p:txBody>
              <a:bodyPr/>
              <a:lstStyle/>
              <a:p>
                <a:endParaRPr lang="en-GB" sz="2400" dirty="0"/>
              </a:p>
            </p:txBody>
          </p:sp>
          <p:sp>
            <p:nvSpPr>
              <p:cNvPr id="1672" name="Freeform 4101"/>
              <p:cNvSpPr>
                <a:spLocks/>
              </p:cNvSpPr>
              <p:nvPr/>
            </p:nvSpPr>
            <p:spPr bwMode="auto">
              <a:xfrm>
                <a:off x="2581" y="1509"/>
                <a:ext cx="6" cy="2"/>
              </a:xfrm>
              <a:custGeom>
                <a:avLst/>
                <a:gdLst>
                  <a:gd name="T0" fmla="*/ 6 w 4"/>
                  <a:gd name="T1" fmla="*/ 2 h 1"/>
                  <a:gd name="T2" fmla="*/ 0 w 4"/>
                  <a:gd name="T3" fmla="*/ 2 h 1"/>
                  <a:gd name="T4" fmla="*/ 6 w 4"/>
                  <a:gd name="T5" fmla="*/ 2 h 1"/>
                  <a:gd name="T6" fmla="*/ 0 60000 65536"/>
                  <a:gd name="T7" fmla="*/ 0 60000 65536"/>
                  <a:gd name="T8" fmla="*/ 0 60000 65536"/>
                </a:gdLst>
                <a:ahLst/>
                <a:cxnLst>
                  <a:cxn ang="T6">
                    <a:pos x="T0" y="T1"/>
                  </a:cxn>
                  <a:cxn ang="T7">
                    <a:pos x="T2" y="T3"/>
                  </a:cxn>
                  <a:cxn ang="T8">
                    <a:pos x="T4" y="T5"/>
                  </a:cxn>
                </a:cxnLst>
                <a:rect l="0" t="0" r="r" b="b"/>
                <a:pathLst>
                  <a:path w="4" h="1">
                    <a:moveTo>
                      <a:pt x="4" y="1"/>
                    </a:moveTo>
                    <a:cubicBezTo>
                      <a:pt x="3" y="0"/>
                      <a:pt x="1" y="0"/>
                      <a:pt x="0" y="1"/>
                    </a:cubicBezTo>
                    <a:cubicBezTo>
                      <a:pt x="2" y="1"/>
                      <a:pt x="3" y="1"/>
                      <a:pt x="4" y="1"/>
                    </a:cubicBezTo>
                  </a:path>
                </a:pathLst>
              </a:custGeom>
              <a:solidFill>
                <a:srgbClr val="B3B3B3"/>
              </a:solidFill>
              <a:ln w="3175">
                <a:solidFill>
                  <a:schemeClr val="tx1"/>
                </a:solidFill>
                <a:round/>
                <a:headEnd/>
                <a:tailEnd/>
              </a:ln>
            </p:spPr>
            <p:txBody>
              <a:bodyPr/>
              <a:lstStyle/>
              <a:p>
                <a:endParaRPr lang="en-GB" sz="2400" dirty="0"/>
              </a:p>
            </p:txBody>
          </p:sp>
          <p:sp>
            <p:nvSpPr>
              <p:cNvPr id="1673" name="Freeform 4102"/>
              <p:cNvSpPr>
                <a:spLocks/>
              </p:cNvSpPr>
              <p:nvPr/>
            </p:nvSpPr>
            <p:spPr bwMode="auto">
              <a:xfrm>
                <a:off x="2522" y="1553"/>
                <a:ext cx="5" cy="3"/>
              </a:xfrm>
              <a:custGeom>
                <a:avLst/>
                <a:gdLst>
                  <a:gd name="T0" fmla="*/ 5 w 4"/>
                  <a:gd name="T1" fmla="*/ 0 h 2"/>
                  <a:gd name="T2" fmla="*/ 0 w 4"/>
                  <a:gd name="T3" fmla="*/ 2 h 2"/>
                  <a:gd name="T4" fmla="*/ 5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4" y="0"/>
                    </a:moveTo>
                    <a:cubicBezTo>
                      <a:pt x="3" y="0"/>
                      <a:pt x="2" y="0"/>
                      <a:pt x="0" y="1"/>
                    </a:cubicBezTo>
                    <a:cubicBezTo>
                      <a:pt x="2" y="1"/>
                      <a:pt x="3" y="2"/>
                      <a:pt x="4" y="0"/>
                    </a:cubicBezTo>
                  </a:path>
                </a:pathLst>
              </a:custGeom>
              <a:solidFill>
                <a:srgbClr val="B3B3B3"/>
              </a:solidFill>
              <a:ln w="3175">
                <a:solidFill>
                  <a:schemeClr val="tx1"/>
                </a:solidFill>
                <a:round/>
                <a:headEnd/>
                <a:tailEnd/>
              </a:ln>
            </p:spPr>
            <p:txBody>
              <a:bodyPr/>
              <a:lstStyle/>
              <a:p>
                <a:endParaRPr lang="en-GB" sz="2400" dirty="0"/>
              </a:p>
            </p:txBody>
          </p:sp>
          <p:sp>
            <p:nvSpPr>
              <p:cNvPr id="1674" name="Freeform 4103"/>
              <p:cNvSpPr>
                <a:spLocks/>
              </p:cNvSpPr>
              <p:nvPr/>
            </p:nvSpPr>
            <p:spPr bwMode="auto">
              <a:xfrm>
                <a:off x="2526" y="1544"/>
                <a:ext cx="19" cy="6"/>
              </a:xfrm>
              <a:custGeom>
                <a:avLst/>
                <a:gdLst>
                  <a:gd name="T0" fmla="*/ 1 w 14"/>
                  <a:gd name="T1" fmla="*/ 4 h 5"/>
                  <a:gd name="T2" fmla="*/ 19 w 14"/>
                  <a:gd name="T3" fmla="*/ 5 h 5"/>
                  <a:gd name="T4" fmla="*/ 0 w 14"/>
                  <a:gd name="T5" fmla="*/ 4 h 5"/>
                  <a:gd name="T6" fmla="*/ 1 w 14"/>
                  <a:gd name="T7" fmla="*/ 4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5">
                    <a:moveTo>
                      <a:pt x="1" y="3"/>
                    </a:moveTo>
                    <a:cubicBezTo>
                      <a:pt x="5" y="2"/>
                      <a:pt x="10" y="5"/>
                      <a:pt x="14" y="4"/>
                    </a:cubicBezTo>
                    <a:cubicBezTo>
                      <a:pt x="10" y="3"/>
                      <a:pt x="3" y="0"/>
                      <a:pt x="0" y="3"/>
                    </a:cubicBezTo>
                    <a:cubicBezTo>
                      <a:pt x="0" y="3"/>
                      <a:pt x="1" y="3"/>
                      <a:pt x="1" y="3"/>
                    </a:cubicBezTo>
                  </a:path>
                </a:pathLst>
              </a:custGeom>
              <a:solidFill>
                <a:srgbClr val="B3B3B3"/>
              </a:solidFill>
              <a:ln w="3175">
                <a:solidFill>
                  <a:schemeClr val="tx1"/>
                </a:solidFill>
                <a:round/>
                <a:headEnd/>
                <a:tailEnd/>
              </a:ln>
            </p:spPr>
            <p:txBody>
              <a:bodyPr/>
              <a:lstStyle/>
              <a:p>
                <a:endParaRPr lang="en-GB" sz="2400" dirty="0"/>
              </a:p>
            </p:txBody>
          </p:sp>
          <p:sp>
            <p:nvSpPr>
              <p:cNvPr id="1675" name="Freeform 4104"/>
              <p:cNvSpPr>
                <a:spLocks/>
              </p:cNvSpPr>
              <p:nvPr/>
            </p:nvSpPr>
            <p:spPr bwMode="auto">
              <a:xfrm>
                <a:off x="2531" y="1549"/>
                <a:ext cx="25" cy="7"/>
              </a:xfrm>
              <a:custGeom>
                <a:avLst/>
                <a:gdLst>
                  <a:gd name="T0" fmla="*/ 25 w 19"/>
                  <a:gd name="T1" fmla="*/ 4 h 5"/>
                  <a:gd name="T2" fmla="*/ 0 w 19"/>
                  <a:gd name="T3" fmla="*/ 4 h 5"/>
                  <a:gd name="T4" fmla="*/ 13 w 19"/>
                  <a:gd name="T5" fmla="*/ 6 h 5"/>
                  <a:gd name="T6" fmla="*/ 17 w 19"/>
                  <a:gd name="T7" fmla="*/ 7 h 5"/>
                  <a:gd name="T8" fmla="*/ 24 w 19"/>
                  <a:gd name="T9" fmla="*/ 7 h 5"/>
                  <a:gd name="T10" fmla="*/ 21 w 19"/>
                  <a:gd name="T11" fmla="*/ 6 h 5"/>
                  <a:gd name="T12" fmla="*/ 25 w 19"/>
                  <a:gd name="T13" fmla="*/ 4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 h="5">
                    <a:moveTo>
                      <a:pt x="19" y="3"/>
                    </a:moveTo>
                    <a:cubicBezTo>
                      <a:pt x="15" y="1"/>
                      <a:pt x="3" y="0"/>
                      <a:pt x="0" y="3"/>
                    </a:cubicBezTo>
                    <a:cubicBezTo>
                      <a:pt x="3" y="3"/>
                      <a:pt x="8" y="3"/>
                      <a:pt x="10" y="4"/>
                    </a:cubicBezTo>
                    <a:cubicBezTo>
                      <a:pt x="11" y="4"/>
                      <a:pt x="12" y="5"/>
                      <a:pt x="13" y="5"/>
                    </a:cubicBezTo>
                    <a:cubicBezTo>
                      <a:pt x="14" y="5"/>
                      <a:pt x="16" y="5"/>
                      <a:pt x="18" y="5"/>
                    </a:cubicBezTo>
                    <a:cubicBezTo>
                      <a:pt x="18" y="4"/>
                      <a:pt x="17" y="4"/>
                      <a:pt x="16" y="4"/>
                    </a:cubicBezTo>
                    <a:cubicBezTo>
                      <a:pt x="17" y="4"/>
                      <a:pt x="18" y="3"/>
                      <a:pt x="19" y="3"/>
                    </a:cubicBezTo>
                  </a:path>
                </a:pathLst>
              </a:custGeom>
              <a:solidFill>
                <a:srgbClr val="B3B3B3"/>
              </a:solidFill>
              <a:ln w="3175">
                <a:solidFill>
                  <a:schemeClr val="tx1"/>
                </a:solidFill>
                <a:round/>
                <a:headEnd/>
                <a:tailEnd/>
              </a:ln>
            </p:spPr>
            <p:txBody>
              <a:bodyPr/>
              <a:lstStyle/>
              <a:p>
                <a:endParaRPr lang="en-GB" sz="2400" dirty="0"/>
              </a:p>
            </p:txBody>
          </p:sp>
          <p:sp>
            <p:nvSpPr>
              <p:cNvPr id="1676" name="Freeform 4105"/>
              <p:cNvSpPr>
                <a:spLocks/>
              </p:cNvSpPr>
              <p:nvPr/>
            </p:nvSpPr>
            <p:spPr bwMode="auto">
              <a:xfrm>
                <a:off x="2559" y="1533"/>
                <a:ext cx="19" cy="7"/>
              </a:xfrm>
              <a:custGeom>
                <a:avLst/>
                <a:gdLst>
                  <a:gd name="T0" fmla="*/ 12 w 14"/>
                  <a:gd name="T1" fmla="*/ 0 h 5"/>
                  <a:gd name="T2" fmla="*/ 3 w 14"/>
                  <a:gd name="T3" fmla="*/ 4 h 5"/>
                  <a:gd name="T4" fmla="*/ 19 w 14"/>
                  <a:gd name="T5" fmla="*/ 4 h 5"/>
                  <a:gd name="T6" fmla="*/ 16 w 14"/>
                  <a:gd name="T7" fmla="*/ 1 h 5"/>
                  <a:gd name="T8" fmla="*/ 12 w 14"/>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5">
                    <a:moveTo>
                      <a:pt x="9" y="0"/>
                    </a:moveTo>
                    <a:cubicBezTo>
                      <a:pt x="8" y="0"/>
                      <a:pt x="0" y="1"/>
                      <a:pt x="2" y="3"/>
                    </a:cubicBezTo>
                    <a:cubicBezTo>
                      <a:pt x="5" y="5"/>
                      <a:pt x="11" y="4"/>
                      <a:pt x="14" y="3"/>
                    </a:cubicBezTo>
                    <a:cubicBezTo>
                      <a:pt x="13" y="3"/>
                      <a:pt x="13" y="1"/>
                      <a:pt x="12" y="1"/>
                    </a:cubicBezTo>
                    <a:cubicBezTo>
                      <a:pt x="11" y="0"/>
                      <a:pt x="10" y="1"/>
                      <a:pt x="9" y="0"/>
                    </a:cubicBezTo>
                  </a:path>
                </a:pathLst>
              </a:custGeom>
              <a:solidFill>
                <a:srgbClr val="B3B3B3"/>
              </a:solidFill>
              <a:ln w="3175">
                <a:solidFill>
                  <a:schemeClr val="tx1"/>
                </a:solidFill>
                <a:round/>
                <a:headEnd/>
                <a:tailEnd/>
              </a:ln>
            </p:spPr>
            <p:txBody>
              <a:bodyPr/>
              <a:lstStyle/>
              <a:p>
                <a:endParaRPr lang="en-GB" sz="2400" dirty="0"/>
              </a:p>
            </p:txBody>
          </p:sp>
          <p:sp>
            <p:nvSpPr>
              <p:cNvPr id="1677" name="Freeform 4106"/>
              <p:cNvSpPr>
                <a:spLocks/>
              </p:cNvSpPr>
              <p:nvPr/>
            </p:nvSpPr>
            <p:spPr bwMode="auto">
              <a:xfrm>
                <a:off x="2575" y="1507"/>
                <a:ext cx="4" cy="1"/>
              </a:xfrm>
              <a:custGeom>
                <a:avLst/>
                <a:gdLst>
                  <a:gd name="T0" fmla="*/ 4 w 3"/>
                  <a:gd name="T1" fmla="*/ 1 h 1"/>
                  <a:gd name="T2" fmla="*/ 4 w 3"/>
                  <a:gd name="T3" fmla="*/ 0 h 1"/>
                  <a:gd name="T4" fmla="*/ 0 w 3"/>
                  <a:gd name="T5" fmla="*/ 1 h 1"/>
                  <a:gd name="T6" fmla="*/ 4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3" y="1"/>
                    </a:moveTo>
                    <a:cubicBezTo>
                      <a:pt x="3" y="0"/>
                      <a:pt x="3" y="0"/>
                      <a:pt x="3" y="0"/>
                    </a:cubicBezTo>
                    <a:cubicBezTo>
                      <a:pt x="2" y="0"/>
                      <a:pt x="1" y="0"/>
                      <a:pt x="0" y="1"/>
                    </a:cubicBezTo>
                    <a:cubicBezTo>
                      <a:pt x="1" y="1"/>
                      <a:pt x="2" y="1"/>
                      <a:pt x="3" y="1"/>
                    </a:cubicBezTo>
                  </a:path>
                </a:pathLst>
              </a:custGeom>
              <a:solidFill>
                <a:srgbClr val="B3B3B3"/>
              </a:solidFill>
              <a:ln w="3175">
                <a:solidFill>
                  <a:schemeClr val="tx1"/>
                </a:solidFill>
                <a:round/>
                <a:headEnd/>
                <a:tailEnd/>
              </a:ln>
            </p:spPr>
            <p:txBody>
              <a:bodyPr/>
              <a:lstStyle/>
              <a:p>
                <a:endParaRPr lang="en-GB" sz="2400" dirty="0"/>
              </a:p>
            </p:txBody>
          </p:sp>
          <p:sp>
            <p:nvSpPr>
              <p:cNvPr id="1678" name="Freeform 4107"/>
              <p:cNvSpPr>
                <a:spLocks/>
              </p:cNvSpPr>
              <p:nvPr/>
            </p:nvSpPr>
            <p:spPr bwMode="auto">
              <a:xfrm>
                <a:off x="2575" y="1525"/>
                <a:ext cx="9" cy="5"/>
              </a:xfrm>
              <a:custGeom>
                <a:avLst/>
                <a:gdLst>
                  <a:gd name="T0" fmla="*/ 6 w 7"/>
                  <a:gd name="T1" fmla="*/ 5 h 4"/>
                  <a:gd name="T2" fmla="*/ 9 w 7"/>
                  <a:gd name="T3" fmla="*/ 4 h 4"/>
                  <a:gd name="T4" fmla="*/ 6 w 7"/>
                  <a:gd name="T5" fmla="*/ 3 h 4"/>
                  <a:gd name="T6" fmla="*/ 8 w 7"/>
                  <a:gd name="T7" fmla="*/ 1 h 4"/>
                  <a:gd name="T8" fmla="*/ 4 w 7"/>
                  <a:gd name="T9" fmla="*/ 1 h 4"/>
                  <a:gd name="T10" fmla="*/ 0 w 7"/>
                  <a:gd name="T11" fmla="*/ 4 h 4"/>
                  <a:gd name="T12" fmla="*/ 6 w 7"/>
                  <a:gd name="T13" fmla="*/ 5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4">
                    <a:moveTo>
                      <a:pt x="5" y="4"/>
                    </a:moveTo>
                    <a:cubicBezTo>
                      <a:pt x="6" y="3"/>
                      <a:pt x="6" y="3"/>
                      <a:pt x="7" y="3"/>
                    </a:cubicBezTo>
                    <a:cubicBezTo>
                      <a:pt x="6" y="2"/>
                      <a:pt x="5" y="2"/>
                      <a:pt x="5" y="2"/>
                    </a:cubicBezTo>
                    <a:cubicBezTo>
                      <a:pt x="5" y="2"/>
                      <a:pt x="5" y="2"/>
                      <a:pt x="6" y="1"/>
                    </a:cubicBezTo>
                    <a:cubicBezTo>
                      <a:pt x="5" y="1"/>
                      <a:pt x="4" y="0"/>
                      <a:pt x="3" y="1"/>
                    </a:cubicBezTo>
                    <a:cubicBezTo>
                      <a:pt x="2" y="1"/>
                      <a:pt x="1" y="2"/>
                      <a:pt x="0" y="3"/>
                    </a:cubicBezTo>
                    <a:cubicBezTo>
                      <a:pt x="2" y="4"/>
                      <a:pt x="4" y="4"/>
                      <a:pt x="5" y="4"/>
                    </a:cubicBezTo>
                  </a:path>
                </a:pathLst>
              </a:custGeom>
              <a:solidFill>
                <a:srgbClr val="B3B3B3"/>
              </a:solidFill>
              <a:ln w="3175">
                <a:solidFill>
                  <a:schemeClr val="tx1"/>
                </a:solidFill>
                <a:round/>
                <a:headEnd/>
                <a:tailEnd/>
              </a:ln>
            </p:spPr>
            <p:txBody>
              <a:bodyPr/>
              <a:lstStyle/>
              <a:p>
                <a:endParaRPr lang="en-GB" sz="2400" dirty="0"/>
              </a:p>
            </p:txBody>
          </p:sp>
          <p:sp>
            <p:nvSpPr>
              <p:cNvPr id="1679" name="Freeform 4108"/>
              <p:cNvSpPr>
                <a:spLocks/>
              </p:cNvSpPr>
              <p:nvPr/>
            </p:nvSpPr>
            <p:spPr bwMode="auto">
              <a:xfrm>
                <a:off x="2578" y="1508"/>
                <a:ext cx="3" cy="3"/>
              </a:xfrm>
              <a:custGeom>
                <a:avLst/>
                <a:gdLst>
                  <a:gd name="T0" fmla="*/ 3 w 3"/>
                  <a:gd name="T1" fmla="*/ 0 h 2"/>
                  <a:gd name="T2" fmla="*/ 0 w 3"/>
                  <a:gd name="T3" fmla="*/ 2 h 2"/>
                  <a:gd name="T4" fmla="*/ 3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0"/>
                      <a:pt x="2" y="1"/>
                      <a:pt x="0" y="1"/>
                    </a:cubicBezTo>
                    <a:cubicBezTo>
                      <a:pt x="1" y="1"/>
                      <a:pt x="3" y="2"/>
                      <a:pt x="3" y="0"/>
                    </a:cubicBezTo>
                  </a:path>
                </a:pathLst>
              </a:custGeom>
              <a:solidFill>
                <a:srgbClr val="B3B3B3"/>
              </a:solidFill>
              <a:ln w="3175">
                <a:solidFill>
                  <a:schemeClr val="tx1"/>
                </a:solidFill>
                <a:round/>
                <a:headEnd/>
                <a:tailEnd/>
              </a:ln>
            </p:spPr>
            <p:txBody>
              <a:bodyPr/>
              <a:lstStyle/>
              <a:p>
                <a:endParaRPr lang="en-GB" sz="2400" dirty="0"/>
              </a:p>
            </p:txBody>
          </p:sp>
          <p:sp>
            <p:nvSpPr>
              <p:cNvPr id="1680" name="Freeform 4109"/>
              <p:cNvSpPr>
                <a:spLocks/>
              </p:cNvSpPr>
              <p:nvPr/>
            </p:nvSpPr>
            <p:spPr bwMode="auto">
              <a:xfrm>
                <a:off x="2580" y="1507"/>
                <a:ext cx="3" cy="1"/>
              </a:xfrm>
              <a:custGeom>
                <a:avLst/>
                <a:gdLst>
                  <a:gd name="T0" fmla="*/ 3 w 2"/>
                  <a:gd name="T1" fmla="*/ 1 h 1"/>
                  <a:gd name="T2" fmla="*/ 0 w 2"/>
                  <a:gd name="T3" fmla="*/ 1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0"/>
                      <a:pt x="1" y="1"/>
                      <a:pt x="0" y="1"/>
                    </a:cubicBezTo>
                    <a:cubicBezTo>
                      <a:pt x="1"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1681" name="Freeform 4110"/>
              <p:cNvSpPr>
                <a:spLocks/>
              </p:cNvSpPr>
              <p:nvPr/>
            </p:nvSpPr>
            <p:spPr bwMode="auto">
              <a:xfrm>
                <a:off x="2583" y="1509"/>
                <a:ext cx="4" cy="0"/>
              </a:xfrm>
              <a:custGeom>
                <a:avLst/>
                <a:gdLst>
                  <a:gd name="T0" fmla="*/ 4 w 3"/>
                  <a:gd name="T1" fmla="*/ 0 w 3"/>
                  <a:gd name="T2" fmla="*/ 4 w 3"/>
                  <a:gd name="T3" fmla="*/ 0 60000 65536"/>
                  <a:gd name="T4" fmla="*/ 0 60000 65536"/>
                  <a:gd name="T5" fmla="*/ 0 60000 65536"/>
                </a:gdLst>
                <a:ahLst/>
                <a:cxnLst>
                  <a:cxn ang="T3">
                    <a:pos x="T0" y="0"/>
                  </a:cxn>
                  <a:cxn ang="T4">
                    <a:pos x="T1" y="0"/>
                  </a:cxn>
                  <a:cxn ang="T5">
                    <a:pos x="T2" y="0"/>
                  </a:cxn>
                </a:cxnLst>
                <a:rect l="0" t="0" r="r" b="b"/>
                <a:pathLst>
                  <a:path w="3">
                    <a:moveTo>
                      <a:pt x="3" y="0"/>
                    </a:moveTo>
                    <a:cubicBezTo>
                      <a:pt x="2" y="0"/>
                      <a:pt x="1" y="0"/>
                      <a:pt x="0" y="0"/>
                    </a:cubicBezTo>
                    <a:cubicBezTo>
                      <a:pt x="1" y="0"/>
                      <a:pt x="2" y="0"/>
                      <a:pt x="3" y="0"/>
                    </a:cubicBezTo>
                  </a:path>
                </a:pathLst>
              </a:custGeom>
              <a:solidFill>
                <a:srgbClr val="B3B3B3"/>
              </a:solidFill>
              <a:ln w="3175">
                <a:solidFill>
                  <a:schemeClr val="tx1"/>
                </a:solidFill>
                <a:round/>
                <a:headEnd/>
                <a:tailEnd/>
              </a:ln>
            </p:spPr>
            <p:txBody>
              <a:bodyPr/>
              <a:lstStyle/>
              <a:p>
                <a:endParaRPr lang="en-GB" sz="2400" dirty="0"/>
              </a:p>
            </p:txBody>
          </p:sp>
          <p:sp>
            <p:nvSpPr>
              <p:cNvPr id="1682" name="Freeform 4111"/>
              <p:cNvSpPr>
                <a:spLocks/>
              </p:cNvSpPr>
              <p:nvPr/>
            </p:nvSpPr>
            <p:spPr bwMode="auto">
              <a:xfrm>
                <a:off x="2589" y="1530"/>
                <a:ext cx="4" cy="3"/>
              </a:xfrm>
              <a:custGeom>
                <a:avLst/>
                <a:gdLst>
                  <a:gd name="T0" fmla="*/ 4 w 3"/>
                  <a:gd name="T1" fmla="*/ 2 h 2"/>
                  <a:gd name="T2" fmla="*/ 0 w 3"/>
                  <a:gd name="T3" fmla="*/ 2 h 2"/>
                  <a:gd name="T4" fmla="*/ 4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3" y="1"/>
                    </a:moveTo>
                    <a:cubicBezTo>
                      <a:pt x="2" y="0"/>
                      <a:pt x="1" y="0"/>
                      <a:pt x="0" y="1"/>
                    </a:cubicBezTo>
                    <a:cubicBezTo>
                      <a:pt x="1" y="2"/>
                      <a:pt x="2" y="2"/>
                      <a:pt x="3" y="1"/>
                    </a:cubicBezTo>
                  </a:path>
                </a:pathLst>
              </a:custGeom>
              <a:solidFill>
                <a:srgbClr val="B3B3B3"/>
              </a:solidFill>
              <a:ln w="3175">
                <a:solidFill>
                  <a:schemeClr val="tx1"/>
                </a:solidFill>
                <a:round/>
                <a:headEnd/>
                <a:tailEnd/>
              </a:ln>
            </p:spPr>
            <p:txBody>
              <a:bodyPr/>
              <a:lstStyle/>
              <a:p>
                <a:endParaRPr lang="en-GB" sz="2400" dirty="0"/>
              </a:p>
            </p:txBody>
          </p:sp>
          <p:sp>
            <p:nvSpPr>
              <p:cNvPr id="1683" name="Freeform 4112"/>
              <p:cNvSpPr>
                <a:spLocks/>
              </p:cNvSpPr>
              <p:nvPr/>
            </p:nvSpPr>
            <p:spPr bwMode="auto">
              <a:xfrm>
                <a:off x="2593" y="1521"/>
                <a:ext cx="16" cy="7"/>
              </a:xfrm>
              <a:custGeom>
                <a:avLst/>
                <a:gdLst>
                  <a:gd name="T0" fmla="*/ 11 w 12"/>
                  <a:gd name="T1" fmla="*/ 0 h 5"/>
                  <a:gd name="T2" fmla="*/ 8 w 12"/>
                  <a:gd name="T3" fmla="*/ 1 h 5"/>
                  <a:gd name="T4" fmla="*/ 4 w 12"/>
                  <a:gd name="T5" fmla="*/ 1 h 5"/>
                  <a:gd name="T6" fmla="*/ 0 w 12"/>
                  <a:gd name="T7" fmla="*/ 6 h 5"/>
                  <a:gd name="T8" fmla="*/ 9 w 12"/>
                  <a:gd name="T9" fmla="*/ 6 h 5"/>
                  <a:gd name="T10" fmla="*/ 16 w 12"/>
                  <a:gd name="T11" fmla="*/ 4 h 5"/>
                  <a:gd name="T12" fmla="*/ 12 w 12"/>
                  <a:gd name="T13" fmla="*/ 4 h 5"/>
                  <a:gd name="T14" fmla="*/ 8 w 12"/>
                  <a:gd name="T15" fmla="*/ 3 h 5"/>
                  <a:gd name="T16" fmla="*/ 11 w 12"/>
                  <a:gd name="T17" fmla="*/ 1 h 5"/>
                  <a:gd name="T18" fmla="*/ 11 w 12"/>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 h="5">
                    <a:moveTo>
                      <a:pt x="8" y="0"/>
                    </a:moveTo>
                    <a:cubicBezTo>
                      <a:pt x="7" y="0"/>
                      <a:pt x="7" y="1"/>
                      <a:pt x="6" y="1"/>
                    </a:cubicBezTo>
                    <a:cubicBezTo>
                      <a:pt x="5" y="1"/>
                      <a:pt x="4" y="1"/>
                      <a:pt x="3" y="1"/>
                    </a:cubicBezTo>
                    <a:cubicBezTo>
                      <a:pt x="2" y="1"/>
                      <a:pt x="0" y="2"/>
                      <a:pt x="0" y="4"/>
                    </a:cubicBezTo>
                    <a:cubicBezTo>
                      <a:pt x="2" y="4"/>
                      <a:pt x="5" y="4"/>
                      <a:pt x="7" y="4"/>
                    </a:cubicBezTo>
                    <a:cubicBezTo>
                      <a:pt x="9" y="4"/>
                      <a:pt x="11" y="5"/>
                      <a:pt x="12" y="3"/>
                    </a:cubicBezTo>
                    <a:cubicBezTo>
                      <a:pt x="11" y="3"/>
                      <a:pt x="10" y="3"/>
                      <a:pt x="9" y="3"/>
                    </a:cubicBezTo>
                    <a:cubicBezTo>
                      <a:pt x="8" y="3"/>
                      <a:pt x="7" y="3"/>
                      <a:pt x="6" y="2"/>
                    </a:cubicBezTo>
                    <a:cubicBezTo>
                      <a:pt x="7" y="2"/>
                      <a:pt x="8" y="2"/>
                      <a:pt x="8" y="1"/>
                    </a:cubicBezTo>
                    <a:cubicBezTo>
                      <a:pt x="8" y="0"/>
                      <a:pt x="8" y="0"/>
                      <a:pt x="8" y="0"/>
                    </a:cubicBezTo>
                  </a:path>
                </a:pathLst>
              </a:custGeom>
              <a:solidFill>
                <a:srgbClr val="B3B3B3"/>
              </a:solidFill>
              <a:ln w="3175">
                <a:solidFill>
                  <a:schemeClr val="tx1"/>
                </a:solidFill>
                <a:round/>
                <a:headEnd/>
                <a:tailEnd/>
              </a:ln>
            </p:spPr>
            <p:txBody>
              <a:bodyPr/>
              <a:lstStyle/>
              <a:p>
                <a:endParaRPr lang="en-GB" sz="2400" dirty="0"/>
              </a:p>
            </p:txBody>
          </p:sp>
          <p:sp>
            <p:nvSpPr>
              <p:cNvPr id="1684" name="Freeform 4113"/>
              <p:cNvSpPr>
                <a:spLocks/>
              </p:cNvSpPr>
              <p:nvPr/>
            </p:nvSpPr>
            <p:spPr bwMode="auto">
              <a:xfrm>
                <a:off x="2597" y="1504"/>
                <a:ext cx="4" cy="11"/>
              </a:xfrm>
              <a:custGeom>
                <a:avLst/>
                <a:gdLst>
                  <a:gd name="T0" fmla="*/ 3 w 3"/>
                  <a:gd name="T1" fmla="*/ 8 h 8"/>
                  <a:gd name="T2" fmla="*/ 4 w 3"/>
                  <a:gd name="T3" fmla="*/ 3 h 8"/>
                  <a:gd name="T4" fmla="*/ 3 w 3"/>
                  <a:gd name="T5" fmla="*/ 3 h 8"/>
                  <a:gd name="T6" fmla="*/ 0 w 3"/>
                  <a:gd name="T7" fmla="*/ 4 h 8"/>
                  <a:gd name="T8" fmla="*/ 3 w 3"/>
                  <a:gd name="T9" fmla="*/ 11 h 8"/>
                  <a:gd name="T10" fmla="*/ 3 w 3"/>
                  <a:gd name="T11" fmla="*/ 8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8">
                    <a:moveTo>
                      <a:pt x="2" y="6"/>
                    </a:moveTo>
                    <a:cubicBezTo>
                      <a:pt x="3" y="6"/>
                      <a:pt x="3" y="3"/>
                      <a:pt x="3" y="2"/>
                    </a:cubicBezTo>
                    <a:cubicBezTo>
                      <a:pt x="2" y="0"/>
                      <a:pt x="0" y="2"/>
                      <a:pt x="2" y="2"/>
                    </a:cubicBezTo>
                    <a:cubicBezTo>
                      <a:pt x="2" y="2"/>
                      <a:pt x="0" y="3"/>
                      <a:pt x="0" y="3"/>
                    </a:cubicBezTo>
                    <a:cubicBezTo>
                      <a:pt x="0" y="4"/>
                      <a:pt x="1" y="7"/>
                      <a:pt x="2" y="8"/>
                    </a:cubicBezTo>
                    <a:cubicBezTo>
                      <a:pt x="2" y="8"/>
                      <a:pt x="2" y="7"/>
                      <a:pt x="2" y="6"/>
                    </a:cubicBezTo>
                  </a:path>
                </a:pathLst>
              </a:custGeom>
              <a:solidFill>
                <a:srgbClr val="B3B3B3"/>
              </a:solidFill>
              <a:ln w="3175">
                <a:solidFill>
                  <a:schemeClr val="tx1"/>
                </a:solidFill>
                <a:round/>
                <a:headEnd/>
                <a:tailEnd/>
              </a:ln>
            </p:spPr>
            <p:txBody>
              <a:bodyPr/>
              <a:lstStyle/>
              <a:p>
                <a:endParaRPr lang="en-GB" sz="2400" dirty="0"/>
              </a:p>
            </p:txBody>
          </p:sp>
          <p:sp>
            <p:nvSpPr>
              <p:cNvPr id="1685" name="Freeform 4114"/>
              <p:cNvSpPr>
                <a:spLocks/>
              </p:cNvSpPr>
              <p:nvPr/>
            </p:nvSpPr>
            <p:spPr bwMode="auto">
              <a:xfrm>
                <a:off x="2455" y="1614"/>
                <a:ext cx="2" cy="2"/>
              </a:xfrm>
              <a:custGeom>
                <a:avLst/>
                <a:gdLst>
                  <a:gd name="T0" fmla="*/ 0 w 2"/>
                  <a:gd name="T1" fmla="*/ 1 h 2"/>
                  <a:gd name="T2" fmla="*/ 2 w 2"/>
                  <a:gd name="T3" fmla="*/ 1 h 2"/>
                  <a:gd name="T4" fmla="*/ 0 w 2"/>
                  <a:gd name="T5" fmla="*/ 1 h 2"/>
                  <a:gd name="T6" fmla="*/ 0 60000 65536"/>
                  <a:gd name="T7" fmla="*/ 0 60000 65536"/>
                  <a:gd name="T8" fmla="*/ 0 60000 65536"/>
                </a:gdLst>
                <a:ahLst/>
                <a:cxnLst>
                  <a:cxn ang="T6">
                    <a:pos x="T0" y="T1"/>
                  </a:cxn>
                  <a:cxn ang="T7">
                    <a:pos x="T2" y="T3"/>
                  </a:cxn>
                  <a:cxn ang="T8">
                    <a:pos x="T4" y="T5"/>
                  </a:cxn>
                </a:cxnLst>
                <a:rect l="0" t="0" r="r" b="b"/>
                <a:pathLst>
                  <a:path w="2" h="2">
                    <a:moveTo>
                      <a:pt x="0" y="1"/>
                    </a:moveTo>
                    <a:cubicBezTo>
                      <a:pt x="0" y="2"/>
                      <a:pt x="1" y="2"/>
                      <a:pt x="2" y="1"/>
                    </a:cubicBezTo>
                    <a:cubicBezTo>
                      <a:pt x="1"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1686" name="Freeform 4115"/>
              <p:cNvSpPr>
                <a:spLocks/>
              </p:cNvSpPr>
              <p:nvPr/>
            </p:nvSpPr>
            <p:spPr bwMode="auto">
              <a:xfrm>
                <a:off x="2484" y="1577"/>
                <a:ext cx="30" cy="10"/>
              </a:xfrm>
              <a:custGeom>
                <a:avLst/>
                <a:gdLst>
                  <a:gd name="T0" fmla="*/ 27 w 23"/>
                  <a:gd name="T1" fmla="*/ 0 h 8"/>
                  <a:gd name="T2" fmla="*/ 21 w 23"/>
                  <a:gd name="T3" fmla="*/ 1 h 8"/>
                  <a:gd name="T4" fmla="*/ 13 w 23"/>
                  <a:gd name="T5" fmla="*/ 3 h 8"/>
                  <a:gd name="T6" fmla="*/ 5 w 23"/>
                  <a:gd name="T7" fmla="*/ 5 h 8"/>
                  <a:gd name="T8" fmla="*/ 3 w 23"/>
                  <a:gd name="T9" fmla="*/ 5 h 8"/>
                  <a:gd name="T10" fmla="*/ 0 w 23"/>
                  <a:gd name="T11" fmla="*/ 8 h 8"/>
                  <a:gd name="T12" fmla="*/ 13 w 23"/>
                  <a:gd name="T13" fmla="*/ 6 h 8"/>
                  <a:gd name="T14" fmla="*/ 29 w 23"/>
                  <a:gd name="T15" fmla="*/ 5 h 8"/>
                  <a:gd name="T16" fmla="*/ 27 w 23"/>
                  <a:gd name="T17" fmla="*/ 4 h 8"/>
                  <a:gd name="T18" fmla="*/ 26 w 23"/>
                  <a:gd name="T19" fmla="*/ 1 h 8"/>
                  <a:gd name="T20" fmla="*/ 27 w 23"/>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3" h="8">
                    <a:moveTo>
                      <a:pt x="21" y="0"/>
                    </a:moveTo>
                    <a:cubicBezTo>
                      <a:pt x="19" y="0"/>
                      <a:pt x="18" y="0"/>
                      <a:pt x="16" y="1"/>
                    </a:cubicBezTo>
                    <a:cubicBezTo>
                      <a:pt x="14" y="2"/>
                      <a:pt x="12" y="1"/>
                      <a:pt x="10" y="2"/>
                    </a:cubicBezTo>
                    <a:cubicBezTo>
                      <a:pt x="8" y="2"/>
                      <a:pt x="6" y="3"/>
                      <a:pt x="4" y="4"/>
                    </a:cubicBezTo>
                    <a:cubicBezTo>
                      <a:pt x="4" y="4"/>
                      <a:pt x="3" y="4"/>
                      <a:pt x="2" y="4"/>
                    </a:cubicBezTo>
                    <a:cubicBezTo>
                      <a:pt x="1" y="5"/>
                      <a:pt x="1" y="6"/>
                      <a:pt x="0" y="6"/>
                    </a:cubicBezTo>
                    <a:cubicBezTo>
                      <a:pt x="3" y="8"/>
                      <a:pt x="7" y="6"/>
                      <a:pt x="10" y="5"/>
                    </a:cubicBezTo>
                    <a:cubicBezTo>
                      <a:pt x="14" y="5"/>
                      <a:pt x="18" y="5"/>
                      <a:pt x="22" y="4"/>
                    </a:cubicBezTo>
                    <a:cubicBezTo>
                      <a:pt x="21" y="3"/>
                      <a:pt x="21" y="3"/>
                      <a:pt x="21" y="3"/>
                    </a:cubicBezTo>
                    <a:cubicBezTo>
                      <a:pt x="23" y="3"/>
                      <a:pt x="22" y="1"/>
                      <a:pt x="20" y="1"/>
                    </a:cubicBezTo>
                    <a:cubicBezTo>
                      <a:pt x="21" y="0"/>
                      <a:pt x="21" y="0"/>
                      <a:pt x="21" y="0"/>
                    </a:cubicBezTo>
                  </a:path>
                </a:pathLst>
              </a:custGeom>
              <a:solidFill>
                <a:srgbClr val="B3B3B3"/>
              </a:solidFill>
              <a:ln w="3175">
                <a:solidFill>
                  <a:schemeClr val="tx1"/>
                </a:solidFill>
                <a:round/>
                <a:headEnd/>
                <a:tailEnd/>
              </a:ln>
            </p:spPr>
            <p:txBody>
              <a:bodyPr/>
              <a:lstStyle/>
              <a:p>
                <a:endParaRPr lang="en-GB" sz="2400" dirty="0"/>
              </a:p>
            </p:txBody>
          </p:sp>
          <p:sp>
            <p:nvSpPr>
              <p:cNvPr id="1687" name="Freeform 4116"/>
              <p:cNvSpPr>
                <a:spLocks/>
              </p:cNvSpPr>
              <p:nvPr/>
            </p:nvSpPr>
            <p:spPr bwMode="auto">
              <a:xfrm>
                <a:off x="2489" y="1579"/>
                <a:ext cx="5" cy="3"/>
              </a:xfrm>
              <a:custGeom>
                <a:avLst/>
                <a:gdLst>
                  <a:gd name="T0" fmla="*/ 5 w 4"/>
                  <a:gd name="T1" fmla="*/ 0 h 2"/>
                  <a:gd name="T2" fmla="*/ 0 w 4"/>
                  <a:gd name="T3" fmla="*/ 0 h 2"/>
                  <a:gd name="T4" fmla="*/ 5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4" y="0"/>
                    </a:moveTo>
                    <a:cubicBezTo>
                      <a:pt x="3" y="0"/>
                      <a:pt x="1" y="0"/>
                      <a:pt x="0" y="0"/>
                    </a:cubicBezTo>
                    <a:cubicBezTo>
                      <a:pt x="1" y="2"/>
                      <a:pt x="3" y="1"/>
                      <a:pt x="4" y="0"/>
                    </a:cubicBezTo>
                  </a:path>
                </a:pathLst>
              </a:custGeom>
              <a:solidFill>
                <a:srgbClr val="B3B3B3"/>
              </a:solidFill>
              <a:ln w="3175">
                <a:solidFill>
                  <a:schemeClr val="tx1"/>
                </a:solidFill>
                <a:round/>
                <a:headEnd/>
                <a:tailEnd/>
              </a:ln>
            </p:spPr>
            <p:txBody>
              <a:bodyPr/>
              <a:lstStyle/>
              <a:p>
                <a:endParaRPr lang="en-GB" sz="2400" dirty="0"/>
              </a:p>
            </p:txBody>
          </p:sp>
          <p:sp>
            <p:nvSpPr>
              <p:cNvPr id="1688" name="Freeform 4117"/>
              <p:cNvSpPr>
                <a:spLocks/>
              </p:cNvSpPr>
              <p:nvPr/>
            </p:nvSpPr>
            <p:spPr bwMode="auto">
              <a:xfrm>
                <a:off x="2501" y="1583"/>
                <a:ext cx="4" cy="2"/>
              </a:xfrm>
              <a:custGeom>
                <a:avLst/>
                <a:gdLst>
                  <a:gd name="T0" fmla="*/ 4 w 3"/>
                  <a:gd name="T1" fmla="*/ 2 h 1"/>
                  <a:gd name="T2" fmla="*/ 0 w 3"/>
                  <a:gd name="T3" fmla="*/ 2 h 1"/>
                  <a:gd name="T4" fmla="*/ 4 w 3"/>
                  <a:gd name="T5" fmla="*/ 2 h 1"/>
                  <a:gd name="T6" fmla="*/ 0 60000 65536"/>
                  <a:gd name="T7" fmla="*/ 0 60000 65536"/>
                  <a:gd name="T8" fmla="*/ 0 60000 65536"/>
                </a:gdLst>
                <a:ahLst/>
                <a:cxnLst>
                  <a:cxn ang="T6">
                    <a:pos x="T0" y="T1"/>
                  </a:cxn>
                  <a:cxn ang="T7">
                    <a:pos x="T2" y="T3"/>
                  </a:cxn>
                  <a:cxn ang="T8">
                    <a:pos x="T4" y="T5"/>
                  </a:cxn>
                </a:cxnLst>
                <a:rect l="0" t="0" r="r" b="b"/>
                <a:pathLst>
                  <a:path w="3" h="1">
                    <a:moveTo>
                      <a:pt x="3" y="1"/>
                    </a:moveTo>
                    <a:cubicBezTo>
                      <a:pt x="2" y="0"/>
                      <a:pt x="1" y="0"/>
                      <a:pt x="0" y="1"/>
                    </a:cubicBezTo>
                    <a:cubicBezTo>
                      <a:pt x="1" y="1"/>
                      <a:pt x="2" y="1"/>
                      <a:pt x="3" y="1"/>
                    </a:cubicBezTo>
                  </a:path>
                </a:pathLst>
              </a:custGeom>
              <a:solidFill>
                <a:srgbClr val="B3B3B3"/>
              </a:solidFill>
              <a:ln w="3175">
                <a:solidFill>
                  <a:schemeClr val="tx1"/>
                </a:solidFill>
                <a:round/>
                <a:headEnd/>
                <a:tailEnd/>
              </a:ln>
            </p:spPr>
            <p:txBody>
              <a:bodyPr/>
              <a:lstStyle/>
              <a:p>
                <a:endParaRPr lang="en-GB" sz="2400" dirty="0"/>
              </a:p>
            </p:txBody>
          </p:sp>
          <p:sp>
            <p:nvSpPr>
              <p:cNvPr id="1689" name="Freeform 4118"/>
              <p:cNvSpPr>
                <a:spLocks/>
              </p:cNvSpPr>
              <p:nvPr/>
            </p:nvSpPr>
            <p:spPr bwMode="auto">
              <a:xfrm>
                <a:off x="2526" y="1594"/>
                <a:ext cx="4" cy="1"/>
              </a:xfrm>
              <a:custGeom>
                <a:avLst/>
                <a:gdLst>
                  <a:gd name="T0" fmla="*/ 4 w 3"/>
                  <a:gd name="T1" fmla="*/ 0 h 1"/>
                  <a:gd name="T2" fmla="*/ 0 w 3"/>
                  <a:gd name="T3" fmla="*/ 1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0"/>
                      <a:pt x="1" y="0"/>
                      <a:pt x="0" y="1"/>
                    </a:cubicBezTo>
                    <a:cubicBezTo>
                      <a:pt x="1" y="1"/>
                      <a:pt x="2" y="1"/>
                      <a:pt x="3" y="0"/>
                    </a:cubicBezTo>
                  </a:path>
                </a:pathLst>
              </a:custGeom>
              <a:solidFill>
                <a:srgbClr val="B3B3B3"/>
              </a:solidFill>
              <a:ln w="3175">
                <a:solidFill>
                  <a:schemeClr val="tx1"/>
                </a:solidFill>
                <a:round/>
                <a:headEnd/>
                <a:tailEnd/>
              </a:ln>
            </p:spPr>
            <p:txBody>
              <a:bodyPr/>
              <a:lstStyle/>
              <a:p>
                <a:endParaRPr lang="en-GB" sz="2400" dirty="0"/>
              </a:p>
            </p:txBody>
          </p:sp>
          <p:sp>
            <p:nvSpPr>
              <p:cNvPr id="1690" name="Freeform 4119"/>
              <p:cNvSpPr>
                <a:spLocks/>
              </p:cNvSpPr>
              <p:nvPr/>
            </p:nvSpPr>
            <p:spPr bwMode="auto">
              <a:xfrm>
                <a:off x="2530" y="1553"/>
                <a:ext cx="24" cy="12"/>
              </a:xfrm>
              <a:custGeom>
                <a:avLst/>
                <a:gdLst>
                  <a:gd name="T0" fmla="*/ 19 w 18"/>
                  <a:gd name="T1" fmla="*/ 8 h 9"/>
                  <a:gd name="T2" fmla="*/ 17 w 18"/>
                  <a:gd name="T3" fmla="*/ 5 h 9"/>
                  <a:gd name="T4" fmla="*/ 24 w 18"/>
                  <a:gd name="T5" fmla="*/ 7 h 9"/>
                  <a:gd name="T6" fmla="*/ 19 w 18"/>
                  <a:gd name="T7" fmla="*/ 4 h 9"/>
                  <a:gd name="T8" fmla="*/ 17 w 18"/>
                  <a:gd name="T9" fmla="*/ 4 h 9"/>
                  <a:gd name="T10" fmla="*/ 15 w 18"/>
                  <a:gd name="T11" fmla="*/ 1 h 9"/>
                  <a:gd name="T12" fmla="*/ 7 w 18"/>
                  <a:gd name="T13" fmla="*/ 0 h 9"/>
                  <a:gd name="T14" fmla="*/ 1 w 18"/>
                  <a:gd name="T15" fmla="*/ 3 h 9"/>
                  <a:gd name="T16" fmla="*/ 12 w 18"/>
                  <a:gd name="T17" fmla="*/ 8 h 9"/>
                  <a:gd name="T18" fmla="*/ 21 w 18"/>
                  <a:gd name="T19" fmla="*/ 8 h 9"/>
                  <a:gd name="T20" fmla="*/ 19 w 18"/>
                  <a:gd name="T21" fmla="*/ 8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 h="9">
                    <a:moveTo>
                      <a:pt x="14" y="6"/>
                    </a:moveTo>
                    <a:cubicBezTo>
                      <a:pt x="13" y="6"/>
                      <a:pt x="12" y="5"/>
                      <a:pt x="13" y="4"/>
                    </a:cubicBezTo>
                    <a:cubicBezTo>
                      <a:pt x="14" y="5"/>
                      <a:pt x="16" y="5"/>
                      <a:pt x="18" y="5"/>
                    </a:cubicBezTo>
                    <a:cubicBezTo>
                      <a:pt x="18" y="4"/>
                      <a:pt x="15" y="3"/>
                      <a:pt x="14" y="3"/>
                    </a:cubicBezTo>
                    <a:cubicBezTo>
                      <a:pt x="14" y="3"/>
                      <a:pt x="14" y="3"/>
                      <a:pt x="13" y="3"/>
                    </a:cubicBezTo>
                    <a:cubicBezTo>
                      <a:pt x="12" y="2"/>
                      <a:pt x="11" y="2"/>
                      <a:pt x="11" y="1"/>
                    </a:cubicBezTo>
                    <a:cubicBezTo>
                      <a:pt x="9" y="0"/>
                      <a:pt x="6" y="0"/>
                      <a:pt x="5" y="0"/>
                    </a:cubicBezTo>
                    <a:cubicBezTo>
                      <a:pt x="2" y="0"/>
                      <a:pt x="0" y="0"/>
                      <a:pt x="1" y="2"/>
                    </a:cubicBezTo>
                    <a:cubicBezTo>
                      <a:pt x="1" y="4"/>
                      <a:pt x="7" y="5"/>
                      <a:pt x="9" y="6"/>
                    </a:cubicBezTo>
                    <a:cubicBezTo>
                      <a:pt x="11" y="7"/>
                      <a:pt x="15" y="9"/>
                      <a:pt x="16" y="6"/>
                    </a:cubicBezTo>
                    <a:cubicBezTo>
                      <a:pt x="15" y="6"/>
                      <a:pt x="14" y="6"/>
                      <a:pt x="14" y="6"/>
                    </a:cubicBezTo>
                  </a:path>
                </a:pathLst>
              </a:custGeom>
              <a:solidFill>
                <a:srgbClr val="B3B3B3"/>
              </a:solidFill>
              <a:ln w="3175">
                <a:solidFill>
                  <a:schemeClr val="tx1"/>
                </a:solidFill>
                <a:round/>
                <a:headEnd/>
                <a:tailEnd/>
              </a:ln>
            </p:spPr>
            <p:txBody>
              <a:bodyPr/>
              <a:lstStyle/>
              <a:p>
                <a:endParaRPr lang="en-GB" sz="2400" dirty="0"/>
              </a:p>
            </p:txBody>
          </p:sp>
          <p:sp>
            <p:nvSpPr>
              <p:cNvPr id="1691" name="Freeform 4120"/>
              <p:cNvSpPr>
                <a:spLocks/>
              </p:cNvSpPr>
              <p:nvPr/>
            </p:nvSpPr>
            <p:spPr bwMode="auto">
              <a:xfrm>
                <a:off x="2315" y="1668"/>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692" name="Freeform 4121"/>
              <p:cNvSpPr>
                <a:spLocks/>
              </p:cNvSpPr>
              <p:nvPr/>
            </p:nvSpPr>
            <p:spPr bwMode="auto">
              <a:xfrm>
                <a:off x="2319" y="1668"/>
                <a:ext cx="4" cy="2"/>
              </a:xfrm>
              <a:custGeom>
                <a:avLst/>
                <a:gdLst>
                  <a:gd name="T0" fmla="*/ 0 w 3"/>
                  <a:gd name="T1" fmla="*/ 2 h 2"/>
                  <a:gd name="T2" fmla="*/ 4 w 3"/>
                  <a:gd name="T3" fmla="*/ 2 h 2"/>
                  <a:gd name="T4" fmla="*/ 0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0" y="2"/>
                    </a:moveTo>
                    <a:cubicBezTo>
                      <a:pt x="1" y="1"/>
                      <a:pt x="2" y="2"/>
                      <a:pt x="3" y="2"/>
                    </a:cubicBezTo>
                    <a:cubicBezTo>
                      <a:pt x="3" y="0"/>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1693" name="Freeform 4122"/>
              <p:cNvSpPr>
                <a:spLocks/>
              </p:cNvSpPr>
              <p:nvPr/>
            </p:nvSpPr>
            <p:spPr bwMode="auto">
              <a:xfrm>
                <a:off x="2324" y="1660"/>
                <a:ext cx="4" cy="6"/>
              </a:xfrm>
              <a:custGeom>
                <a:avLst/>
                <a:gdLst>
                  <a:gd name="T0" fmla="*/ 4 w 3"/>
                  <a:gd name="T1" fmla="*/ 6 h 5"/>
                  <a:gd name="T2" fmla="*/ 3 w 3"/>
                  <a:gd name="T3" fmla="*/ 5 h 5"/>
                  <a:gd name="T4" fmla="*/ 3 w 3"/>
                  <a:gd name="T5" fmla="*/ 0 h 5"/>
                  <a:gd name="T6" fmla="*/ 0 w 3"/>
                  <a:gd name="T7" fmla="*/ 1 h 5"/>
                  <a:gd name="T8" fmla="*/ 4 w 3"/>
                  <a:gd name="T9" fmla="*/ 6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5">
                    <a:moveTo>
                      <a:pt x="3" y="5"/>
                    </a:moveTo>
                    <a:cubicBezTo>
                      <a:pt x="3" y="4"/>
                      <a:pt x="3" y="4"/>
                      <a:pt x="2" y="4"/>
                    </a:cubicBezTo>
                    <a:cubicBezTo>
                      <a:pt x="3" y="3"/>
                      <a:pt x="3" y="1"/>
                      <a:pt x="2" y="0"/>
                    </a:cubicBezTo>
                    <a:cubicBezTo>
                      <a:pt x="2" y="0"/>
                      <a:pt x="0" y="0"/>
                      <a:pt x="0" y="1"/>
                    </a:cubicBezTo>
                    <a:cubicBezTo>
                      <a:pt x="1" y="3"/>
                      <a:pt x="1" y="4"/>
                      <a:pt x="3" y="5"/>
                    </a:cubicBezTo>
                  </a:path>
                </a:pathLst>
              </a:custGeom>
              <a:solidFill>
                <a:srgbClr val="B3B3B3"/>
              </a:solidFill>
              <a:ln w="3175">
                <a:solidFill>
                  <a:schemeClr val="tx1"/>
                </a:solidFill>
                <a:round/>
                <a:headEnd/>
                <a:tailEnd/>
              </a:ln>
            </p:spPr>
            <p:txBody>
              <a:bodyPr/>
              <a:lstStyle/>
              <a:p>
                <a:endParaRPr lang="en-GB" sz="2400" dirty="0"/>
              </a:p>
            </p:txBody>
          </p:sp>
          <p:sp>
            <p:nvSpPr>
              <p:cNvPr id="1694" name="Freeform 4123"/>
              <p:cNvSpPr>
                <a:spLocks/>
              </p:cNvSpPr>
              <p:nvPr/>
            </p:nvSpPr>
            <p:spPr bwMode="auto">
              <a:xfrm>
                <a:off x="2339" y="1653"/>
                <a:ext cx="2" cy="2"/>
              </a:xfrm>
              <a:custGeom>
                <a:avLst/>
                <a:gdLst>
                  <a:gd name="T0" fmla="*/ 1 w 2"/>
                  <a:gd name="T1" fmla="*/ 2 h 1"/>
                  <a:gd name="T2" fmla="*/ 2 w 2"/>
                  <a:gd name="T3" fmla="*/ 2 h 1"/>
                  <a:gd name="T4" fmla="*/ 0 w 2"/>
                  <a:gd name="T5" fmla="*/ 2 h 1"/>
                  <a:gd name="T6" fmla="*/ 1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1"/>
                      <a:pt x="2" y="1"/>
                    </a:cubicBezTo>
                    <a:cubicBezTo>
                      <a:pt x="1" y="0"/>
                      <a:pt x="0"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695" name="Freeform 4124"/>
              <p:cNvSpPr>
                <a:spLocks/>
              </p:cNvSpPr>
              <p:nvPr/>
            </p:nvSpPr>
            <p:spPr bwMode="auto">
              <a:xfrm>
                <a:off x="2359" y="1645"/>
                <a:ext cx="7" cy="6"/>
              </a:xfrm>
              <a:custGeom>
                <a:avLst/>
                <a:gdLst>
                  <a:gd name="T0" fmla="*/ 2 w 6"/>
                  <a:gd name="T1" fmla="*/ 6 h 4"/>
                  <a:gd name="T2" fmla="*/ 5 w 6"/>
                  <a:gd name="T3" fmla="*/ 5 h 4"/>
                  <a:gd name="T4" fmla="*/ 7 w 6"/>
                  <a:gd name="T5" fmla="*/ 3 h 4"/>
                  <a:gd name="T6" fmla="*/ 1 w 6"/>
                  <a:gd name="T7" fmla="*/ 3 h 4"/>
                  <a:gd name="T8" fmla="*/ 2 w 6"/>
                  <a:gd name="T9" fmla="*/ 6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4">
                    <a:moveTo>
                      <a:pt x="2" y="4"/>
                    </a:moveTo>
                    <a:cubicBezTo>
                      <a:pt x="2" y="3"/>
                      <a:pt x="4" y="3"/>
                      <a:pt x="4" y="3"/>
                    </a:cubicBezTo>
                    <a:cubicBezTo>
                      <a:pt x="6" y="3"/>
                      <a:pt x="4" y="2"/>
                      <a:pt x="6" y="2"/>
                    </a:cubicBezTo>
                    <a:cubicBezTo>
                      <a:pt x="4" y="1"/>
                      <a:pt x="3" y="0"/>
                      <a:pt x="1" y="2"/>
                    </a:cubicBezTo>
                    <a:cubicBezTo>
                      <a:pt x="1" y="3"/>
                      <a:pt x="0" y="4"/>
                      <a:pt x="2" y="4"/>
                    </a:cubicBezTo>
                  </a:path>
                </a:pathLst>
              </a:custGeom>
              <a:solidFill>
                <a:srgbClr val="B3B3B3"/>
              </a:solidFill>
              <a:ln w="3175">
                <a:solidFill>
                  <a:schemeClr val="tx1"/>
                </a:solidFill>
                <a:round/>
                <a:headEnd/>
                <a:tailEnd/>
              </a:ln>
            </p:spPr>
            <p:txBody>
              <a:bodyPr/>
              <a:lstStyle/>
              <a:p>
                <a:endParaRPr lang="en-GB" sz="2400" dirty="0"/>
              </a:p>
            </p:txBody>
          </p:sp>
          <p:sp>
            <p:nvSpPr>
              <p:cNvPr id="1696" name="Freeform 4125"/>
              <p:cNvSpPr>
                <a:spLocks/>
              </p:cNvSpPr>
              <p:nvPr/>
            </p:nvSpPr>
            <p:spPr bwMode="auto">
              <a:xfrm>
                <a:off x="2366" y="1648"/>
                <a:ext cx="4" cy="3"/>
              </a:xfrm>
              <a:custGeom>
                <a:avLst/>
                <a:gdLst>
                  <a:gd name="T0" fmla="*/ 3 w 3"/>
                  <a:gd name="T1" fmla="*/ 3 h 2"/>
                  <a:gd name="T2" fmla="*/ 4 w 3"/>
                  <a:gd name="T3" fmla="*/ 2 h 2"/>
                  <a:gd name="T4" fmla="*/ 0 w 3"/>
                  <a:gd name="T5" fmla="*/ 2 h 2"/>
                  <a:gd name="T6" fmla="*/ 3 w 3"/>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2" y="2"/>
                    </a:moveTo>
                    <a:cubicBezTo>
                      <a:pt x="2" y="2"/>
                      <a:pt x="2" y="1"/>
                      <a:pt x="3" y="1"/>
                    </a:cubicBezTo>
                    <a:cubicBezTo>
                      <a:pt x="2" y="0"/>
                      <a:pt x="1" y="0"/>
                      <a:pt x="0" y="1"/>
                    </a:cubicBezTo>
                    <a:cubicBezTo>
                      <a:pt x="1" y="1"/>
                      <a:pt x="1" y="2"/>
                      <a:pt x="2" y="2"/>
                    </a:cubicBezTo>
                  </a:path>
                </a:pathLst>
              </a:custGeom>
              <a:solidFill>
                <a:srgbClr val="B3B3B3"/>
              </a:solidFill>
              <a:ln w="3175">
                <a:solidFill>
                  <a:schemeClr val="tx1"/>
                </a:solidFill>
                <a:round/>
                <a:headEnd/>
                <a:tailEnd/>
              </a:ln>
            </p:spPr>
            <p:txBody>
              <a:bodyPr/>
              <a:lstStyle/>
              <a:p>
                <a:endParaRPr lang="en-GB" sz="2400" dirty="0"/>
              </a:p>
            </p:txBody>
          </p:sp>
          <p:sp>
            <p:nvSpPr>
              <p:cNvPr id="1697" name="Freeform 4126"/>
              <p:cNvSpPr>
                <a:spLocks/>
              </p:cNvSpPr>
              <p:nvPr/>
            </p:nvSpPr>
            <p:spPr bwMode="auto">
              <a:xfrm>
                <a:off x="2370" y="1647"/>
                <a:ext cx="3" cy="1"/>
              </a:xfrm>
              <a:custGeom>
                <a:avLst/>
                <a:gdLst>
                  <a:gd name="T0" fmla="*/ 2 w 2"/>
                  <a:gd name="T1" fmla="*/ 1 h 1"/>
                  <a:gd name="T2" fmla="*/ 3 w 2"/>
                  <a:gd name="T3" fmla="*/ 0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1" y="1"/>
                      <a:pt x="1" y="1"/>
                      <a:pt x="2" y="0"/>
                    </a:cubicBezTo>
                    <a:cubicBezTo>
                      <a:pt x="1" y="0"/>
                      <a:pt x="0" y="1"/>
                      <a:pt x="1" y="1"/>
                    </a:cubicBezTo>
                  </a:path>
                </a:pathLst>
              </a:custGeom>
              <a:solidFill>
                <a:srgbClr val="B3B3B3"/>
              </a:solidFill>
              <a:ln w="3175">
                <a:solidFill>
                  <a:schemeClr val="tx1"/>
                </a:solidFill>
                <a:round/>
                <a:headEnd/>
                <a:tailEnd/>
              </a:ln>
            </p:spPr>
            <p:txBody>
              <a:bodyPr/>
              <a:lstStyle/>
              <a:p>
                <a:endParaRPr lang="en-GB" sz="2400" dirty="0"/>
              </a:p>
            </p:txBody>
          </p:sp>
        </p:grpSp>
        <p:grpSp>
          <p:nvGrpSpPr>
            <p:cNvPr id="10" name="Group 4328"/>
            <p:cNvGrpSpPr>
              <a:grpSpLocks/>
            </p:cNvGrpSpPr>
            <p:nvPr/>
          </p:nvGrpSpPr>
          <p:grpSpPr bwMode="auto">
            <a:xfrm>
              <a:off x="2298799" y="2274865"/>
              <a:ext cx="5712069" cy="3335306"/>
              <a:chOff x="1448" y="1433"/>
              <a:chExt cx="3598" cy="2101"/>
            </a:xfrm>
          </p:grpSpPr>
          <p:sp>
            <p:nvSpPr>
              <p:cNvPr id="1298" name="Freeform 4128"/>
              <p:cNvSpPr>
                <a:spLocks/>
              </p:cNvSpPr>
              <p:nvPr/>
            </p:nvSpPr>
            <p:spPr bwMode="auto">
              <a:xfrm>
                <a:off x="2373" y="1645"/>
                <a:ext cx="3" cy="3"/>
              </a:xfrm>
              <a:custGeom>
                <a:avLst/>
                <a:gdLst>
                  <a:gd name="T0" fmla="*/ 0 w 2"/>
                  <a:gd name="T1" fmla="*/ 3 h 2"/>
                  <a:gd name="T2" fmla="*/ 3 w 2"/>
                  <a:gd name="T3" fmla="*/ 0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1" y="1"/>
                      <a:pt x="1" y="0"/>
                      <a:pt x="2" y="0"/>
                    </a:cubicBezTo>
                    <a:cubicBezTo>
                      <a:pt x="1" y="0"/>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1299" name="Freeform 4129"/>
              <p:cNvSpPr>
                <a:spLocks/>
              </p:cNvSpPr>
              <p:nvPr/>
            </p:nvSpPr>
            <p:spPr bwMode="auto">
              <a:xfrm>
                <a:off x="2121" y="1433"/>
                <a:ext cx="558" cy="300"/>
              </a:xfrm>
              <a:custGeom>
                <a:avLst/>
                <a:gdLst>
                  <a:gd name="T0" fmla="*/ 53 w 423"/>
                  <a:gd name="T1" fmla="*/ 79 h 227"/>
                  <a:gd name="T2" fmla="*/ 106 w 423"/>
                  <a:gd name="T3" fmla="*/ 89 h 227"/>
                  <a:gd name="T4" fmla="*/ 115 w 423"/>
                  <a:gd name="T5" fmla="*/ 110 h 227"/>
                  <a:gd name="T6" fmla="*/ 104 w 423"/>
                  <a:gd name="T7" fmla="*/ 133 h 227"/>
                  <a:gd name="T8" fmla="*/ 137 w 423"/>
                  <a:gd name="T9" fmla="*/ 136 h 227"/>
                  <a:gd name="T10" fmla="*/ 139 w 423"/>
                  <a:gd name="T11" fmla="*/ 149 h 227"/>
                  <a:gd name="T12" fmla="*/ 131 w 423"/>
                  <a:gd name="T13" fmla="*/ 157 h 227"/>
                  <a:gd name="T14" fmla="*/ 124 w 423"/>
                  <a:gd name="T15" fmla="*/ 170 h 227"/>
                  <a:gd name="T16" fmla="*/ 100 w 423"/>
                  <a:gd name="T17" fmla="*/ 182 h 227"/>
                  <a:gd name="T18" fmla="*/ 96 w 423"/>
                  <a:gd name="T19" fmla="*/ 184 h 227"/>
                  <a:gd name="T20" fmla="*/ 111 w 423"/>
                  <a:gd name="T21" fmla="*/ 186 h 227"/>
                  <a:gd name="T22" fmla="*/ 82 w 423"/>
                  <a:gd name="T23" fmla="*/ 196 h 227"/>
                  <a:gd name="T24" fmla="*/ 80 w 423"/>
                  <a:gd name="T25" fmla="*/ 198 h 227"/>
                  <a:gd name="T26" fmla="*/ 83 w 423"/>
                  <a:gd name="T27" fmla="*/ 209 h 227"/>
                  <a:gd name="T28" fmla="*/ 80 w 423"/>
                  <a:gd name="T29" fmla="*/ 211 h 227"/>
                  <a:gd name="T30" fmla="*/ 80 w 423"/>
                  <a:gd name="T31" fmla="*/ 218 h 227"/>
                  <a:gd name="T32" fmla="*/ 87 w 423"/>
                  <a:gd name="T33" fmla="*/ 222 h 227"/>
                  <a:gd name="T34" fmla="*/ 99 w 423"/>
                  <a:gd name="T35" fmla="*/ 227 h 227"/>
                  <a:gd name="T36" fmla="*/ 95 w 423"/>
                  <a:gd name="T37" fmla="*/ 238 h 227"/>
                  <a:gd name="T38" fmla="*/ 83 w 423"/>
                  <a:gd name="T39" fmla="*/ 250 h 227"/>
                  <a:gd name="T40" fmla="*/ 91 w 423"/>
                  <a:gd name="T41" fmla="*/ 268 h 227"/>
                  <a:gd name="T42" fmla="*/ 94 w 423"/>
                  <a:gd name="T43" fmla="*/ 278 h 227"/>
                  <a:gd name="T44" fmla="*/ 115 w 423"/>
                  <a:gd name="T45" fmla="*/ 284 h 227"/>
                  <a:gd name="T46" fmla="*/ 132 w 423"/>
                  <a:gd name="T47" fmla="*/ 283 h 227"/>
                  <a:gd name="T48" fmla="*/ 132 w 423"/>
                  <a:gd name="T49" fmla="*/ 296 h 227"/>
                  <a:gd name="T50" fmla="*/ 152 w 423"/>
                  <a:gd name="T51" fmla="*/ 293 h 227"/>
                  <a:gd name="T52" fmla="*/ 157 w 423"/>
                  <a:gd name="T53" fmla="*/ 284 h 227"/>
                  <a:gd name="T54" fmla="*/ 169 w 423"/>
                  <a:gd name="T55" fmla="*/ 268 h 227"/>
                  <a:gd name="T56" fmla="*/ 183 w 423"/>
                  <a:gd name="T57" fmla="*/ 255 h 227"/>
                  <a:gd name="T58" fmla="*/ 194 w 423"/>
                  <a:gd name="T59" fmla="*/ 244 h 227"/>
                  <a:gd name="T60" fmla="*/ 216 w 423"/>
                  <a:gd name="T61" fmla="*/ 221 h 227"/>
                  <a:gd name="T62" fmla="*/ 249 w 423"/>
                  <a:gd name="T63" fmla="*/ 207 h 227"/>
                  <a:gd name="T64" fmla="*/ 281 w 423"/>
                  <a:gd name="T65" fmla="*/ 205 h 227"/>
                  <a:gd name="T66" fmla="*/ 318 w 423"/>
                  <a:gd name="T67" fmla="*/ 182 h 227"/>
                  <a:gd name="T68" fmla="*/ 372 w 423"/>
                  <a:gd name="T69" fmla="*/ 176 h 227"/>
                  <a:gd name="T70" fmla="*/ 421 w 423"/>
                  <a:gd name="T71" fmla="*/ 157 h 227"/>
                  <a:gd name="T72" fmla="*/ 360 w 423"/>
                  <a:gd name="T73" fmla="*/ 152 h 227"/>
                  <a:gd name="T74" fmla="*/ 376 w 423"/>
                  <a:gd name="T75" fmla="*/ 136 h 227"/>
                  <a:gd name="T76" fmla="*/ 429 w 423"/>
                  <a:gd name="T77" fmla="*/ 148 h 227"/>
                  <a:gd name="T78" fmla="*/ 425 w 423"/>
                  <a:gd name="T79" fmla="*/ 133 h 227"/>
                  <a:gd name="T80" fmla="*/ 400 w 423"/>
                  <a:gd name="T81" fmla="*/ 120 h 227"/>
                  <a:gd name="T82" fmla="*/ 409 w 423"/>
                  <a:gd name="T83" fmla="*/ 111 h 227"/>
                  <a:gd name="T84" fmla="*/ 442 w 423"/>
                  <a:gd name="T85" fmla="*/ 102 h 227"/>
                  <a:gd name="T86" fmla="*/ 456 w 423"/>
                  <a:gd name="T87" fmla="*/ 93 h 227"/>
                  <a:gd name="T88" fmla="*/ 456 w 423"/>
                  <a:gd name="T89" fmla="*/ 78 h 227"/>
                  <a:gd name="T90" fmla="*/ 460 w 423"/>
                  <a:gd name="T91" fmla="*/ 70 h 227"/>
                  <a:gd name="T92" fmla="*/ 454 w 423"/>
                  <a:gd name="T93" fmla="*/ 62 h 227"/>
                  <a:gd name="T94" fmla="*/ 491 w 423"/>
                  <a:gd name="T95" fmla="*/ 38 h 227"/>
                  <a:gd name="T96" fmla="*/ 505 w 423"/>
                  <a:gd name="T97" fmla="*/ 28 h 227"/>
                  <a:gd name="T98" fmla="*/ 491 w 423"/>
                  <a:gd name="T99" fmla="*/ 19 h 227"/>
                  <a:gd name="T100" fmla="*/ 437 w 423"/>
                  <a:gd name="T101" fmla="*/ 19 h 227"/>
                  <a:gd name="T102" fmla="*/ 446 w 423"/>
                  <a:gd name="T103" fmla="*/ 8 h 227"/>
                  <a:gd name="T104" fmla="*/ 425 w 423"/>
                  <a:gd name="T105" fmla="*/ 1 h 227"/>
                  <a:gd name="T106" fmla="*/ 352 w 423"/>
                  <a:gd name="T107" fmla="*/ 5 h 227"/>
                  <a:gd name="T108" fmla="*/ 276 w 423"/>
                  <a:gd name="T109" fmla="*/ 5 h 227"/>
                  <a:gd name="T110" fmla="*/ 292 w 423"/>
                  <a:gd name="T111" fmla="*/ 8 h 227"/>
                  <a:gd name="T112" fmla="*/ 235 w 423"/>
                  <a:gd name="T113" fmla="*/ 11 h 227"/>
                  <a:gd name="T114" fmla="*/ 165 w 423"/>
                  <a:gd name="T115" fmla="*/ 16 h 227"/>
                  <a:gd name="T116" fmla="*/ 109 w 423"/>
                  <a:gd name="T117" fmla="*/ 25 h 227"/>
                  <a:gd name="T118" fmla="*/ 29 w 423"/>
                  <a:gd name="T119" fmla="*/ 50 h 227"/>
                  <a:gd name="T120" fmla="*/ 36 w 423"/>
                  <a:gd name="T121" fmla="*/ 63 h 22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23" h="227">
                    <a:moveTo>
                      <a:pt x="8" y="55"/>
                    </a:moveTo>
                    <a:cubicBezTo>
                      <a:pt x="12" y="56"/>
                      <a:pt x="16" y="56"/>
                      <a:pt x="21" y="56"/>
                    </a:cubicBezTo>
                    <a:cubicBezTo>
                      <a:pt x="20" y="58"/>
                      <a:pt x="17" y="57"/>
                      <a:pt x="16" y="57"/>
                    </a:cubicBezTo>
                    <a:cubicBezTo>
                      <a:pt x="13" y="57"/>
                      <a:pt x="9" y="57"/>
                      <a:pt x="7" y="58"/>
                    </a:cubicBezTo>
                    <a:cubicBezTo>
                      <a:pt x="9" y="60"/>
                      <a:pt x="12" y="61"/>
                      <a:pt x="14" y="61"/>
                    </a:cubicBezTo>
                    <a:cubicBezTo>
                      <a:pt x="11" y="61"/>
                      <a:pt x="14" y="61"/>
                      <a:pt x="14" y="61"/>
                    </a:cubicBezTo>
                    <a:cubicBezTo>
                      <a:pt x="15" y="62"/>
                      <a:pt x="17" y="62"/>
                      <a:pt x="18" y="62"/>
                    </a:cubicBezTo>
                    <a:cubicBezTo>
                      <a:pt x="20" y="62"/>
                      <a:pt x="23" y="63"/>
                      <a:pt x="25" y="62"/>
                    </a:cubicBezTo>
                    <a:cubicBezTo>
                      <a:pt x="24" y="62"/>
                      <a:pt x="23" y="60"/>
                      <a:pt x="22" y="60"/>
                    </a:cubicBezTo>
                    <a:cubicBezTo>
                      <a:pt x="24" y="60"/>
                      <a:pt x="25" y="59"/>
                      <a:pt x="27" y="61"/>
                    </a:cubicBezTo>
                    <a:cubicBezTo>
                      <a:pt x="28" y="62"/>
                      <a:pt x="31" y="59"/>
                      <a:pt x="34" y="60"/>
                    </a:cubicBezTo>
                    <a:cubicBezTo>
                      <a:pt x="33" y="60"/>
                      <a:pt x="32" y="61"/>
                      <a:pt x="31" y="61"/>
                    </a:cubicBezTo>
                    <a:cubicBezTo>
                      <a:pt x="33" y="62"/>
                      <a:pt x="34" y="62"/>
                      <a:pt x="35" y="61"/>
                    </a:cubicBezTo>
                    <a:cubicBezTo>
                      <a:pt x="35" y="60"/>
                      <a:pt x="37" y="61"/>
                      <a:pt x="38" y="60"/>
                    </a:cubicBezTo>
                    <a:cubicBezTo>
                      <a:pt x="39" y="60"/>
                      <a:pt x="39" y="60"/>
                      <a:pt x="40" y="60"/>
                    </a:cubicBezTo>
                    <a:cubicBezTo>
                      <a:pt x="40" y="61"/>
                      <a:pt x="40" y="60"/>
                      <a:pt x="41" y="60"/>
                    </a:cubicBezTo>
                    <a:cubicBezTo>
                      <a:pt x="42" y="59"/>
                      <a:pt x="44" y="59"/>
                      <a:pt x="44" y="61"/>
                    </a:cubicBezTo>
                    <a:cubicBezTo>
                      <a:pt x="45" y="61"/>
                      <a:pt x="55" y="57"/>
                      <a:pt x="54" y="60"/>
                    </a:cubicBezTo>
                    <a:cubicBezTo>
                      <a:pt x="55" y="59"/>
                      <a:pt x="58" y="60"/>
                      <a:pt x="59" y="60"/>
                    </a:cubicBezTo>
                    <a:cubicBezTo>
                      <a:pt x="62" y="60"/>
                      <a:pt x="64" y="60"/>
                      <a:pt x="67" y="61"/>
                    </a:cubicBezTo>
                    <a:cubicBezTo>
                      <a:pt x="66" y="62"/>
                      <a:pt x="66" y="62"/>
                      <a:pt x="66" y="62"/>
                    </a:cubicBezTo>
                    <a:cubicBezTo>
                      <a:pt x="67" y="62"/>
                      <a:pt x="72" y="61"/>
                      <a:pt x="71" y="63"/>
                    </a:cubicBezTo>
                    <a:cubicBezTo>
                      <a:pt x="72" y="63"/>
                      <a:pt x="73" y="62"/>
                      <a:pt x="73" y="62"/>
                    </a:cubicBezTo>
                    <a:cubicBezTo>
                      <a:pt x="72" y="63"/>
                      <a:pt x="72" y="63"/>
                      <a:pt x="72" y="63"/>
                    </a:cubicBezTo>
                    <a:cubicBezTo>
                      <a:pt x="74" y="64"/>
                      <a:pt x="75" y="63"/>
                      <a:pt x="77" y="63"/>
                    </a:cubicBezTo>
                    <a:cubicBezTo>
                      <a:pt x="74" y="63"/>
                      <a:pt x="76" y="65"/>
                      <a:pt x="77" y="65"/>
                    </a:cubicBezTo>
                    <a:cubicBezTo>
                      <a:pt x="78" y="65"/>
                      <a:pt x="79" y="64"/>
                      <a:pt x="80" y="64"/>
                    </a:cubicBezTo>
                    <a:cubicBezTo>
                      <a:pt x="78" y="65"/>
                      <a:pt x="81" y="65"/>
                      <a:pt x="80" y="66"/>
                    </a:cubicBezTo>
                    <a:cubicBezTo>
                      <a:pt x="80" y="68"/>
                      <a:pt x="78" y="67"/>
                      <a:pt x="76" y="68"/>
                    </a:cubicBezTo>
                    <a:cubicBezTo>
                      <a:pt x="77" y="68"/>
                      <a:pt x="78" y="67"/>
                      <a:pt x="80" y="67"/>
                    </a:cubicBezTo>
                    <a:cubicBezTo>
                      <a:pt x="79" y="68"/>
                      <a:pt x="78" y="70"/>
                      <a:pt x="80" y="69"/>
                    </a:cubicBezTo>
                    <a:cubicBezTo>
                      <a:pt x="79" y="70"/>
                      <a:pt x="79" y="70"/>
                      <a:pt x="79" y="70"/>
                    </a:cubicBezTo>
                    <a:cubicBezTo>
                      <a:pt x="81" y="71"/>
                      <a:pt x="84" y="71"/>
                      <a:pt x="86" y="73"/>
                    </a:cubicBezTo>
                    <a:cubicBezTo>
                      <a:pt x="85" y="73"/>
                      <a:pt x="83" y="73"/>
                      <a:pt x="84" y="74"/>
                    </a:cubicBezTo>
                    <a:cubicBezTo>
                      <a:pt x="85" y="73"/>
                      <a:pt x="87" y="76"/>
                      <a:pt x="88" y="75"/>
                    </a:cubicBezTo>
                    <a:cubicBezTo>
                      <a:pt x="87" y="76"/>
                      <a:pt x="85" y="77"/>
                      <a:pt x="84" y="76"/>
                    </a:cubicBezTo>
                    <a:cubicBezTo>
                      <a:pt x="85" y="77"/>
                      <a:pt x="86" y="77"/>
                      <a:pt x="87" y="77"/>
                    </a:cubicBezTo>
                    <a:cubicBezTo>
                      <a:pt x="86" y="77"/>
                      <a:pt x="85" y="77"/>
                      <a:pt x="84" y="77"/>
                    </a:cubicBezTo>
                    <a:cubicBezTo>
                      <a:pt x="85" y="78"/>
                      <a:pt x="85" y="78"/>
                      <a:pt x="86" y="78"/>
                    </a:cubicBezTo>
                    <a:cubicBezTo>
                      <a:pt x="83" y="79"/>
                      <a:pt x="80" y="78"/>
                      <a:pt x="78" y="79"/>
                    </a:cubicBezTo>
                    <a:cubicBezTo>
                      <a:pt x="81" y="80"/>
                      <a:pt x="84" y="79"/>
                      <a:pt x="86" y="78"/>
                    </a:cubicBezTo>
                    <a:cubicBezTo>
                      <a:pt x="86" y="79"/>
                      <a:pt x="85" y="79"/>
                      <a:pt x="84" y="80"/>
                    </a:cubicBezTo>
                    <a:cubicBezTo>
                      <a:pt x="85" y="80"/>
                      <a:pt x="86" y="80"/>
                      <a:pt x="87" y="80"/>
                    </a:cubicBezTo>
                    <a:cubicBezTo>
                      <a:pt x="84" y="81"/>
                      <a:pt x="87" y="82"/>
                      <a:pt x="87" y="82"/>
                    </a:cubicBezTo>
                    <a:cubicBezTo>
                      <a:pt x="86" y="82"/>
                      <a:pt x="86" y="83"/>
                      <a:pt x="87" y="83"/>
                    </a:cubicBezTo>
                    <a:cubicBezTo>
                      <a:pt x="87" y="83"/>
                      <a:pt x="82" y="83"/>
                      <a:pt x="85" y="84"/>
                    </a:cubicBezTo>
                    <a:cubicBezTo>
                      <a:pt x="83" y="84"/>
                      <a:pt x="88" y="86"/>
                      <a:pt x="89" y="87"/>
                    </a:cubicBezTo>
                    <a:cubicBezTo>
                      <a:pt x="88" y="86"/>
                      <a:pt x="84" y="87"/>
                      <a:pt x="87" y="88"/>
                    </a:cubicBezTo>
                    <a:cubicBezTo>
                      <a:pt x="85" y="88"/>
                      <a:pt x="84" y="90"/>
                      <a:pt x="83" y="89"/>
                    </a:cubicBezTo>
                    <a:cubicBezTo>
                      <a:pt x="85" y="90"/>
                      <a:pt x="86" y="89"/>
                      <a:pt x="87" y="90"/>
                    </a:cubicBezTo>
                    <a:cubicBezTo>
                      <a:pt x="89" y="90"/>
                      <a:pt x="88" y="92"/>
                      <a:pt x="87" y="92"/>
                    </a:cubicBezTo>
                    <a:cubicBezTo>
                      <a:pt x="87" y="93"/>
                      <a:pt x="88" y="93"/>
                      <a:pt x="89" y="92"/>
                    </a:cubicBezTo>
                    <a:cubicBezTo>
                      <a:pt x="87" y="93"/>
                      <a:pt x="86" y="94"/>
                      <a:pt x="85" y="94"/>
                    </a:cubicBezTo>
                    <a:cubicBezTo>
                      <a:pt x="86" y="95"/>
                      <a:pt x="87" y="95"/>
                      <a:pt x="89" y="95"/>
                    </a:cubicBezTo>
                    <a:cubicBezTo>
                      <a:pt x="86" y="96"/>
                      <a:pt x="82" y="94"/>
                      <a:pt x="79" y="95"/>
                    </a:cubicBezTo>
                    <a:cubicBezTo>
                      <a:pt x="81" y="97"/>
                      <a:pt x="84" y="95"/>
                      <a:pt x="85" y="96"/>
                    </a:cubicBezTo>
                    <a:cubicBezTo>
                      <a:pt x="84" y="96"/>
                      <a:pt x="83" y="98"/>
                      <a:pt x="81" y="98"/>
                    </a:cubicBezTo>
                    <a:cubicBezTo>
                      <a:pt x="80" y="99"/>
                      <a:pt x="78" y="99"/>
                      <a:pt x="77" y="100"/>
                    </a:cubicBezTo>
                    <a:cubicBezTo>
                      <a:pt x="80" y="102"/>
                      <a:pt x="83" y="99"/>
                      <a:pt x="86" y="98"/>
                    </a:cubicBezTo>
                    <a:cubicBezTo>
                      <a:pt x="84" y="100"/>
                      <a:pt x="82" y="101"/>
                      <a:pt x="79" y="101"/>
                    </a:cubicBezTo>
                    <a:cubicBezTo>
                      <a:pt x="77" y="101"/>
                      <a:pt x="74" y="102"/>
                      <a:pt x="73" y="103"/>
                    </a:cubicBezTo>
                    <a:cubicBezTo>
                      <a:pt x="74" y="103"/>
                      <a:pt x="74" y="104"/>
                      <a:pt x="74" y="105"/>
                    </a:cubicBezTo>
                    <a:cubicBezTo>
                      <a:pt x="74" y="106"/>
                      <a:pt x="77" y="107"/>
                      <a:pt x="76" y="105"/>
                    </a:cubicBezTo>
                    <a:cubicBezTo>
                      <a:pt x="78" y="106"/>
                      <a:pt x="80" y="106"/>
                      <a:pt x="82" y="106"/>
                    </a:cubicBezTo>
                    <a:cubicBezTo>
                      <a:pt x="83" y="106"/>
                      <a:pt x="84" y="106"/>
                      <a:pt x="85" y="106"/>
                    </a:cubicBezTo>
                    <a:cubicBezTo>
                      <a:pt x="87" y="104"/>
                      <a:pt x="85" y="104"/>
                      <a:pt x="86" y="103"/>
                    </a:cubicBezTo>
                    <a:cubicBezTo>
                      <a:pt x="86" y="103"/>
                      <a:pt x="87" y="104"/>
                      <a:pt x="88" y="103"/>
                    </a:cubicBezTo>
                    <a:cubicBezTo>
                      <a:pt x="87" y="102"/>
                      <a:pt x="92" y="103"/>
                      <a:pt x="92" y="100"/>
                    </a:cubicBezTo>
                    <a:cubicBezTo>
                      <a:pt x="92" y="99"/>
                      <a:pt x="91" y="99"/>
                      <a:pt x="91" y="97"/>
                    </a:cubicBezTo>
                    <a:cubicBezTo>
                      <a:pt x="91" y="96"/>
                      <a:pt x="92" y="96"/>
                      <a:pt x="94" y="96"/>
                    </a:cubicBezTo>
                    <a:cubicBezTo>
                      <a:pt x="90" y="97"/>
                      <a:pt x="93" y="100"/>
                      <a:pt x="92" y="102"/>
                    </a:cubicBezTo>
                    <a:cubicBezTo>
                      <a:pt x="94" y="101"/>
                      <a:pt x="96" y="100"/>
                      <a:pt x="97" y="100"/>
                    </a:cubicBezTo>
                    <a:cubicBezTo>
                      <a:pt x="96" y="101"/>
                      <a:pt x="93" y="102"/>
                      <a:pt x="92" y="103"/>
                    </a:cubicBezTo>
                    <a:cubicBezTo>
                      <a:pt x="94" y="103"/>
                      <a:pt x="96" y="103"/>
                      <a:pt x="98" y="104"/>
                    </a:cubicBezTo>
                    <a:cubicBezTo>
                      <a:pt x="100" y="104"/>
                      <a:pt x="102" y="102"/>
                      <a:pt x="104" y="103"/>
                    </a:cubicBezTo>
                    <a:cubicBezTo>
                      <a:pt x="101" y="105"/>
                      <a:pt x="96" y="104"/>
                      <a:pt x="92" y="106"/>
                    </a:cubicBezTo>
                    <a:cubicBezTo>
                      <a:pt x="97" y="106"/>
                      <a:pt x="101" y="104"/>
                      <a:pt x="105" y="105"/>
                    </a:cubicBezTo>
                    <a:cubicBezTo>
                      <a:pt x="104" y="106"/>
                      <a:pt x="101" y="105"/>
                      <a:pt x="100" y="106"/>
                    </a:cubicBezTo>
                    <a:cubicBezTo>
                      <a:pt x="98" y="106"/>
                      <a:pt x="97" y="107"/>
                      <a:pt x="95" y="108"/>
                    </a:cubicBezTo>
                    <a:cubicBezTo>
                      <a:pt x="97" y="109"/>
                      <a:pt x="100" y="106"/>
                      <a:pt x="102" y="106"/>
                    </a:cubicBezTo>
                    <a:cubicBezTo>
                      <a:pt x="103" y="107"/>
                      <a:pt x="102" y="108"/>
                      <a:pt x="101" y="107"/>
                    </a:cubicBezTo>
                    <a:cubicBezTo>
                      <a:pt x="99" y="107"/>
                      <a:pt x="98" y="108"/>
                      <a:pt x="97" y="108"/>
                    </a:cubicBezTo>
                    <a:cubicBezTo>
                      <a:pt x="98" y="109"/>
                      <a:pt x="102" y="108"/>
                      <a:pt x="103" y="108"/>
                    </a:cubicBezTo>
                    <a:cubicBezTo>
                      <a:pt x="101" y="109"/>
                      <a:pt x="105" y="110"/>
                      <a:pt x="105" y="109"/>
                    </a:cubicBezTo>
                    <a:cubicBezTo>
                      <a:pt x="103" y="111"/>
                      <a:pt x="100" y="108"/>
                      <a:pt x="98" y="109"/>
                    </a:cubicBezTo>
                    <a:cubicBezTo>
                      <a:pt x="99" y="110"/>
                      <a:pt x="100" y="111"/>
                      <a:pt x="102" y="111"/>
                    </a:cubicBezTo>
                    <a:cubicBezTo>
                      <a:pt x="103" y="111"/>
                      <a:pt x="104" y="111"/>
                      <a:pt x="105" y="111"/>
                    </a:cubicBezTo>
                    <a:cubicBezTo>
                      <a:pt x="106" y="111"/>
                      <a:pt x="105" y="113"/>
                      <a:pt x="104" y="112"/>
                    </a:cubicBezTo>
                    <a:cubicBezTo>
                      <a:pt x="103" y="112"/>
                      <a:pt x="102" y="112"/>
                      <a:pt x="100" y="112"/>
                    </a:cubicBezTo>
                    <a:cubicBezTo>
                      <a:pt x="101" y="113"/>
                      <a:pt x="104" y="113"/>
                      <a:pt x="105" y="113"/>
                    </a:cubicBezTo>
                    <a:cubicBezTo>
                      <a:pt x="105" y="113"/>
                      <a:pt x="104" y="113"/>
                      <a:pt x="103" y="113"/>
                    </a:cubicBezTo>
                    <a:cubicBezTo>
                      <a:pt x="104" y="114"/>
                      <a:pt x="104" y="114"/>
                      <a:pt x="104" y="114"/>
                    </a:cubicBezTo>
                    <a:cubicBezTo>
                      <a:pt x="103" y="114"/>
                      <a:pt x="101" y="114"/>
                      <a:pt x="100" y="114"/>
                    </a:cubicBezTo>
                    <a:cubicBezTo>
                      <a:pt x="101" y="114"/>
                      <a:pt x="104" y="115"/>
                      <a:pt x="101" y="115"/>
                    </a:cubicBezTo>
                    <a:cubicBezTo>
                      <a:pt x="103" y="116"/>
                      <a:pt x="104" y="115"/>
                      <a:pt x="105" y="114"/>
                    </a:cubicBezTo>
                    <a:cubicBezTo>
                      <a:pt x="105" y="115"/>
                      <a:pt x="105" y="115"/>
                      <a:pt x="104" y="116"/>
                    </a:cubicBezTo>
                    <a:cubicBezTo>
                      <a:pt x="103" y="117"/>
                      <a:pt x="101" y="116"/>
                      <a:pt x="100" y="116"/>
                    </a:cubicBezTo>
                    <a:cubicBezTo>
                      <a:pt x="97" y="115"/>
                      <a:pt x="96" y="114"/>
                      <a:pt x="93" y="113"/>
                    </a:cubicBezTo>
                    <a:cubicBezTo>
                      <a:pt x="90" y="111"/>
                      <a:pt x="87" y="113"/>
                      <a:pt x="84" y="112"/>
                    </a:cubicBezTo>
                    <a:cubicBezTo>
                      <a:pt x="81" y="111"/>
                      <a:pt x="78" y="111"/>
                      <a:pt x="76" y="113"/>
                    </a:cubicBezTo>
                    <a:cubicBezTo>
                      <a:pt x="77" y="114"/>
                      <a:pt x="79" y="115"/>
                      <a:pt x="80" y="116"/>
                    </a:cubicBezTo>
                    <a:cubicBezTo>
                      <a:pt x="83" y="116"/>
                      <a:pt x="86" y="116"/>
                      <a:pt x="88" y="118"/>
                    </a:cubicBezTo>
                    <a:cubicBezTo>
                      <a:pt x="90" y="120"/>
                      <a:pt x="91" y="119"/>
                      <a:pt x="94" y="120"/>
                    </a:cubicBezTo>
                    <a:cubicBezTo>
                      <a:pt x="94" y="120"/>
                      <a:pt x="95" y="120"/>
                      <a:pt x="96" y="120"/>
                    </a:cubicBezTo>
                    <a:cubicBezTo>
                      <a:pt x="97" y="120"/>
                      <a:pt x="98" y="118"/>
                      <a:pt x="99" y="119"/>
                    </a:cubicBezTo>
                    <a:cubicBezTo>
                      <a:pt x="98" y="120"/>
                      <a:pt x="98" y="120"/>
                      <a:pt x="97" y="120"/>
                    </a:cubicBezTo>
                    <a:cubicBezTo>
                      <a:pt x="100" y="120"/>
                      <a:pt x="102" y="119"/>
                      <a:pt x="105" y="119"/>
                    </a:cubicBezTo>
                    <a:cubicBezTo>
                      <a:pt x="105" y="120"/>
                      <a:pt x="103" y="120"/>
                      <a:pt x="103" y="121"/>
                    </a:cubicBezTo>
                    <a:cubicBezTo>
                      <a:pt x="104" y="121"/>
                      <a:pt x="104" y="121"/>
                      <a:pt x="104" y="122"/>
                    </a:cubicBezTo>
                    <a:cubicBezTo>
                      <a:pt x="102" y="122"/>
                      <a:pt x="101" y="122"/>
                      <a:pt x="99" y="123"/>
                    </a:cubicBezTo>
                    <a:cubicBezTo>
                      <a:pt x="100" y="123"/>
                      <a:pt x="101" y="123"/>
                      <a:pt x="102" y="124"/>
                    </a:cubicBezTo>
                    <a:cubicBezTo>
                      <a:pt x="100" y="123"/>
                      <a:pt x="98" y="123"/>
                      <a:pt x="98" y="125"/>
                    </a:cubicBezTo>
                    <a:cubicBezTo>
                      <a:pt x="99" y="125"/>
                      <a:pt x="101" y="124"/>
                      <a:pt x="102" y="125"/>
                    </a:cubicBezTo>
                    <a:cubicBezTo>
                      <a:pt x="99" y="124"/>
                      <a:pt x="96" y="126"/>
                      <a:pt x="94" y="128"/>
                    </a:cubicBezTo>
                    <a:cubicBezTo>
                      <a:pt x="96" y="128"/>
                      <a:pt x="97" y="127"/>
                      <a:pt x="99" y="127"/>
                    </a:cubicBezTo>
                    <a:cubicBezTo>
                      <a:pt x="100" y="127"/>
                      <a:pt x="100" y="128"/>
                      <a:pt x="101" y="128"/>
                    </a:cubicBezTo>
                    <a:cubicBezTo>
                      <a:pt x="100" y="129"/>
                      <a:pt x="99" y="128"/>
                      <a:pt x="98" y="129"/>
                    </a:cubicBezTo>
                    <a:cubicBezTo>
                      <a:pt x="98" y="129"/>
                      <a:pt x="99" y="129"/>
                      <a:pt x="100" y="130"/>
                    </a:cubicBezTo>
                    <a:cubicBezTo>
                      <a:pt x="99" y="130"/>
                      <a:pt x="98" y="130"/>
                      <a:pt x="98" y="130"/>
                    </a:cubicBezTo>
                    <a:cubicBezTo>
                      <a:pt x="98" y="129"/>
                      <a:pt x="96" y="129"/>
                      <a:pt x="94" y="129"/>
                    </a:cubicBezTo>
                    <a:cubicBezTo>
                      <a:pt x="95" y="128"/>
                      <a:pt x="95" y="128"/>
                      <a:pt x="95" y="128"/>
                    </a:cubicBezTo>
                    <a:cubicBezTo>
                      <a:pt x="94" y="128"/>
                      <a:pt x="93" y="129"/>
                      <a:pt x="93" y="130"/>
                    </a:cubicBezTo>
                    <a:cubicBezTo>
                      <a:pt x="92" y="131"/>
                      <a:pt x="91" y="131"/>
                      <a:pt x="90" y="132"/>
                    </a:cubicBezTo>
                    <a:cubicBezTo>
                      <a:pt x="92" y="133"/>
                      <a:pt x="93" y="132"/>
                      <a:pt x="95" y="132"/>
                    </a:cubicBezTo>
                    <a:cubicBezTo>
                      <a:pt x="94" y="132"/>
                      <a:pt x="92" y="132"/>
                      <a:pt x="93" y="134"/>
                    </a:cubicBezTo>
                    <a:cubicBezTo>
                      <a:pt x="91" y="133"/>
                      <a:pt x="90" y="134"/>
                      <a:pt x="88" y="134"/>
                    </a:cubicBezTo>
                    <a:cubicBezTo>
                      <a:pt x="87" y="134"/>
                      <a:pt x="85" y="134"/>
                      <a:pt x="83" y="134"/>
                    </a:cubicBezTo>
                    <a:cubicBezTo>
                      <a:pt x="84" y="134"/>
                      <a:pt x="85" y="134"/>
                      <a:pt x="85" y="133"/>
                    </a:cubicBezTo>
                    <a:cubicBezTo>
                      <a:pt x="84" y="134"/>
                      <a:pt x="82" y="133"/>
                      <a:pt x="81" y="134"/>
                    </a:cubicBezTo>
                    <a:cubicBezTo>
                      <a:pt x="82" y="134"/>
                      <a:pt x="82" y="134"/>
                      <a:pt x="83" y="134"/>
                    </a:cubicBezTo>
                    <a:cubicBezTo>
                      <a:pt x="82" y="134"/>
                      <a:pt x="80" y="134"/>
                      <a:pt x="79" y="135"/>
                    </a:cubicBezTo>
                    <a:cubicBezTo>
                      <a:pt x="82" y="135"/>
                      <a:pt x="77" y="136"/>
                      <a:pt x="77" y="136"/>
                    </a:cubicBezTo>
                    <a:cubicBezTo>
                      <a:pt x="75" y="136"/>
                      <a:pt x="74" y="136"/>
                      <a:pt x="72" y="137"/>
                    </a:cubicBezTo>
                    <a:cubicBezTo>
                      <a:pt x="74" y="137"/>
                      <a:pt x="76" y="136"/>
                      <a:pt x="78" y="137"/>
                    </a:cubicBezTo>
                    <a:cubicBezTo>
                      <a:pt x="77" y="137"/>
                      <a:pt x="76" y="137"/>
                      <a:pt x="76" y="138"/>
                    </a:cubicBezTo>
                    <a:cubicBezTo>
                      <a:pt x="77" y="136"/>
                      <a:pt x="80" y="138"/>
                      <a:pt x="82" y="138"/>
                    </a:cubicBezTo>
                    <a:cubicBezTo>
                      <a:pt x="84" y="137"/>
                      <a:pt x="87" y="138"/>
                      <a:pt x="88" y="136"/>
                    </a:cubicBezTo>
                    <a:cubicBezTo>
                      <a:pt x="87" y="136"/>
                      <a:pt x="86" y="136"/>
                      <a:pt x="86" y="136"/>
                    </a:cubicBezTo>
                    <a:cubicBezTo>
                      <a:pt x="88" y="136"/>
                      <a:pt x="90" y="135"/>
                      <a:pt x="92" y="135"/>
                    </a:cubicBezTo>
                    <a:cubicBezTo>
                      <a:pt x="91" y="135"/>
                      <a:pt x="90" y="135"/>
                      <a:pt x="89" y="136"/>
                    </a:cubicBezTo>
                    <a:cubicBezTo>
                      <a:pt x="89" y="136"/>
                      <a:pt x="88" y="137"/>
                      <a:pt x="87" y="137"/>
                    </a:cubicBezTo>
                    <a:cubicBezTo>
                      <a:pt x="88" y="138"/>
                      <a:pt x="89" y="138"/>
                      <a:pt x="89" y="138"/>
                    </a:cubicBezTo>
                    <a:cubicBezTo>
                      <a:pt x="88" y="138"/>
                      <a:pt x="87" y="138"/>
                      <a:pt x="86" y="138"/>
                    </a:cubicBezTo>
                    <a:cubicBezTo>
                      <a:pt x="89" y="139"/>
                      <a:pt x="92" y="140"/>
                      <a:pt x="95" y="141"/>
                    </a:cubicBezTo>
                    <a:cubicBezTo>
                      <a:pt x="91" y="141"/>
                      <a:pt x="89" y="139"/>
                      <a:pt x="86" y="139"/>
                    </a:cubicBezTo>
                    <a:cubicBezTo>
                      <a:pt x="84" y="139"/>
                      <a:pt x="82" y="140"/>
                      <a:pt x="81" y="139"/>
                    </a:cubicBezTo>
                    <a:cubicBezTo>
                      <a:pt x="79" y="139"/>
                      <a:pt x="78" y="138"/>
                      <a:pt x="76" y="138"/>
                    </a:cubicBezTo>
                    <a:cubicBezTo>
                      <a:pt x="76" y="138"/>
                      <a:pt x="77" y="139"/>
                      <a:pt x="78" y="139"/>
                    </a:cubicBezTo>
                    <a:cubicBezTo>
                      <a:pt x="76" y="139"/>
                      <a:pt x="73" y="138"/>
                      <a:pt x="71" y="138"/>
                    </a:cubicBezTo>
                    <a:cubicBezTo>
                      <a:pt x="72" y="138"/>
                      <a:pt x="72" y="139"/>
                      <a:pt x="73" y="139"/>
                    </a:cubicBezTo>
                    <a:cubicBezTo>
                      <a:pt x="75" y="141"/>
                      <a:pt x="77" y="140"/>
                      <a:pt x="79" y="140"/>
                    </a:cubicBezTo>
                    <a:cubicBezTo>
                      <a:pt x="76" y="141"/>
                      <a:pt x="74" y="139"/>
                      <a:pt x="71" y="140"/>
                    </a:cubicBezTo>
                    <a:cubicBezTo>
                      <a:pt x="72" y="140"/>
                      <a:pt x="72" y="140"/>
                      <a:pt x="73" y="140"/>
                    </a:cubicBezTo>
                    <a:cubicBezTo>
                      <a:pt x="72" y="140"/>
                      <a:pt x="71" y="140"/>
                      <a:pt x="70" y="141"/>
                    </a:cubicBezTo>
                    <a:cubicBezTo>
                      <a:pt x="72" y="141"/>
                      <a:pt x="70" y="142"/>
                      <a:pt x="69" y="141"/>
                    </a:cubicBezTo>
                    <a:cubicBezTo>
                      <a:pt x="71" y="144"/>
                      <a:pt x="65" y="140"/>
                      <a:pt x="67" y="142"/>
                    </a:cubicBezTo>
                    <a:cubicBezTo>
                      <a:pt x="65" y="142"/>
                      <a:pt x="65" y="142"/>
                      <a:pt x="66" y="143"/>
                    </a:cubicBezTo>
                    <a:cubicBezTo>
                      <a:pt x="67" y="142"/>
                      <a:pt x="67" y="142"/>
                      <a:pt x="67" y="142"/>
                    </a:cubicBezTo>
                    <a:cubicBezTo>
                      <a:pt x="67" y="144"/>
                      <a:pt x="64" y="143"/>
                      <a:pt x="65" y="145"/>
                    </a:cubicBezTo>
                    <a:cubicBezTo>
                      <a:pt x="68" y="145"/>
                      <a:pt x="70" y="143"/>
                      <a:pt x="73" y="142"/>
                    </a:cubicBezTo>
                    <a:cubicBezTo>
                      <a:pt x="76" y="141"/>
                      <a:pt x="80" y="141"/>
                      <a:pt x="84" y="140"/>
                    </a:cubicBezTo>
                    <a:cubicBezTo>
                      <a:pt x="82" y="141"/>
                      <a:pt x="79" y="141"/>
                      <a:pt x="77" y="141"/>
                    </a:cubicBezTo>
                    <a:cubicBezTo>
                      <a:pt x="79" y="143"/>
                      <a:pt x="80" y="143"/>
                      <a:pt x="82" y="142"/>
                    </a:cubicBezTo>
                    <a:cubicBezTo>
                      <a:pt x="79" y="143"/>
                      <a:pt x="84" y="143"/>
                      <a:pt x="85" y="142"/>
                    </a:cubicBezTo>
                    <a:cubicBezTo>
                      <a:pt x="84" y="142"/>
                      <a:pt x="84" y="141"/>
                      <a:pt x="84" y="141"/>
                    </a:cubicBezTo>
                    <a:cubicBezTo>
                      <a:pt x="85" y="141"/>
                      <a:pt x="87" y="140"/>
                      <a:pt x="88" y="141"/>
                    </a:cubicBezTo>
                    <a:cubicBezTo>
                      <a:pt x="87" y="141"/>
                      <a:pt x="86" y="141"/>
                      <a:pt x="85" y="141"/>
                    </a:cubicBezTo>
                    <a:cubicBezTo>
                      <a:pt x="85" y="143"/>
                      <a:pt x="89" y="142"/>
                      <a:pt x="90" y="142"/>
                    </a:cubicBezTo>
                    <a:cubicBezTo>
                      <a:pt x="87" y="141"/>
                      <a:pt x="90" y="141"/>
                      <a:pt x="90" y="141"/>
                    </a:cubicBezTo>
                    <a:cubicBezTo>
                      <a:pt x="91" y="141"/>
                      <a:pt x="92" y="141"/>
                      <a:pt x="93" y="142"/>
                    </a:cubicBezTo>
                    <a:cubicBezTo>
                      <a:pt x="90" y="142"/>
                      <a:pt x="87" y="143"/>
                      <a:pt x="85" y="143"/>
                    </a:cubicBezTo>
                    <a:cubicBezTo>
                      <a:pt x="87" y="144"/>
                      <a:pt x="90" y="143"/>
                      <a:pt x="92" y="143"/>
                    </a:cubicBezTo>
                    <a:cubicBezTo>
                      <a:pt x="91" y="143"/>
                      <a:pt x="89" y="144"/>
                      <a:pt x="87" y="144"/>
                    </a:cubicBezTo>
                    <a:cubicBezTo>
                      <a:pt x="89" y="145"/>
                      <a:pt x="91" y="145"/>
                      <a:pt x="92" y="145"/>
                    </a:cubicBezTo>
                    <a:cubicBezTo>
                      <a:pt x="89" y="146"/>
                      <a:pt x="87" y="144"/>
                      <a:pt x="84" y="144"/>
                    </a:cubicBezTo>
                    <a:cubicBezTo>
                      <a:pt x="81" y="143"/>
                      <a:pt x="77" y="143"/>
                      <a:pt x="73" y="142"/>
                    </a:cubicBezTo>
                    <a:cubicBezTo>
                      <a:pt x="76" y="142"/>
                      <a:pt x="71" y="143"/>
                      <a:pt x="70" y="143"/>
                    </a:cubicBezTo>
                    <a:cubicBezTo>
                      <a:pt x="73" y="143"/>
                      <a:pt x="70" y="143"/>
                      <a:pt x="70" y="144"/>
                    </a:cubicBezTo>
                    <a:cubicBezTo>
                      <a:pt x="69" y="144"/>
                      <a:pt x="67" y="144"/>
                      <a:pt x="66" y="145"/>
                    </a:cubicBezTo>
                    <a:cubicBezTo>
                      <a:pt x="65" y="145"/>
                      <a:pt x="62" y="146"/>
                      <a:pt x="62" y="148"/>
                    </a:cubicBezTo>
                    <a:cubicBezTo>
                      <a:pt x="64" y="148"/>
                      <a:pt x="65" y="147"/>
                      <a:pt x="66" y="147"/>
                    </a:cubicBezTo>
                    <a:cubicBezTo>
                      <a:pt x="68" y="147"/>
                      <a:pt x="70" y="147"/>
                      <a:pt x="71" y="147"/>
                    </a:cubicBezTo>
                    <a:cubicBezTo>
                      <a:pt x="76" y="146"/>
                      <a:pt x="80" y="147"/>
                      <a:pt x="84" y="146"/>
                    </a:cubicBezTo>
                    <a:cubicBezTo>
                      <a:pt x="83" y="146"/>
                      <a:pt x="82" y="146"/>
                      <a:pt x="81" y="146"/>
                    </a:cubicBezTo>
                    <a:cubicBezTo>
                      <a:pt x="82" y="150"/>
                      <a:pt x="86" y="147"/>
                      <a:pt x="88" y="148"/>
                    </a:cubicBezTo>
                    <a:cubicBezTo>
                      <a:pt x="87" y="148"/>
                      <a:pt x="83" y="150"/>
                      <a:pt x="82" y="149"/>
                    </a:cubicBezTo>
                    <a:cubicBezTo>
                      <a:pt x="80" y="147"/>
                      <a:pt x="81" y="146"/>
                      <a:pt x="78" y="147"/>
                    </a:cubicBezTo>
                    <a:cubicBezTo>
                      <a:pt x="76" y="147"/>
                      <a:pt x="73" y="147"/>
                      <a:pt x="71" y="147"/>
                    </a:cubicBezTo>
                    <a:cubicBezTo>
                      <a:pt x="69" y="147"/>
                      <a:pt x="68" y="147"/>
                      <a:pt x="67" y="148"/>
                    </a:cubicBezTo>
                    <a:cubicBezTo>
                      <a:pt x="66" y="148"/>
                      <a:pt x="62" y="148"/>
                      <a:pt x="65" y="148"/>
                    </a:cubicBezTo>
                    <a:cubicBezTo>
                      <a:pt x="64" y="148"/>
                      <a:pt x="62" y="148"/>
                      <a:pt x="61" y="149"/>
                    </a:cubicBezTo>
                    <a:cubicBezTo>
                      <a:pt x="62" y="150"/>
                      <a:pt x="64" y="149"/>
                      <a:pt x="65" y="149"/>
                    </a:cubicBezTo>
                    <a:cubicBezTo>
                      <a:pt x="64" y="149"/>
                      <a:pt x="63" y="149"/>
                      <a:pt x="62" y="149"/>
                    </a:cubicBezTo>
                    <a:cubicBezTo>
                      <a:pt x="63" y="150"/>
                      <a:pt x="64" y="150"/>
                      <a:pt x="65" y="150"/>
                    </a:cubicBezTo>
                    <a:cubicBezTo>
                      <a:pt x="64" y="150"/>
                      <a:pt x="62" y="150"/>
                      <a:pt x="61" y="150"/>
                    </a:cubicBezTo>
                    <a:cubicBezTo>
                      <a:pt x="63" y="151"/>
                      <a:pt x="65" y="151"/>
                      <a:pt x="68" y="151"/>
                    </a:cubicBezTo>
                    <a:cubicBezTo>
                      <a:pt x="66" y="151"/>
                      <a:pt x="64" y="151"/>
                      <a:pt x="63" y="152"/>
                    </a:cubicBezTo>
                    <a:cubicBezTo>
                      <a:pt x="65" y="152"/>
                      <a:pt x="70" y="149"/>
                      <a:pt x="72" y="151"/>
                    </a:cubicBezTo>
                    <a:cubicBezTo>
                      <a:pt x="71" y="151"/>
                      <a:pt x="71" y="152"/>
                      <a:pt x="72" y="152"/>
                    </a:cubicBezTo>
                    <a:cubicBezTo>
                      <a:pt x="71" y="152"/>
                      <a:pt x="70" y="152"/>
                      <a:pt x="70" y="152"/>
                    </a:cubicBezTo>
                    <a:cubicBezTo>
                      <a:pt x="68" y="152"/>
                      <a:pt x="67" y="152"/>
                      <a:pt x="66" y="152"/>
                    </a:cubicBezTo>
                    <a:cubicBezTo>
                      <a:pt x="67" y="152"/>
                      <a:pt x="68" y="152"/>
                      <a:pt x="68" y="152"/>
                    </a:cubicBezTo>
                    <a:cubicBezTo>
                      <a:pt x="67" y="153"/>
                      <a:pt x="66" y="153"/>
                      <a:pt x="65" y="153"/>
                    </a:cubicBezTo>
                    <a:cubicBezTo>
                      <a:pt x="66" y="153"/>
                      <a:pt x="67" y="153"/>
                      <a:pt x="68" y="153"/>
                    </a:cubicBezTo>
                    <a:cubicBezTo>
                      <a:pt x="66" y="154"/>
                      <a:pt x="64" y="153"/>
                      <a:pt x="62" y="154"/>
                    </a:cubicBezTo>
                    <a:cubicBezTo>
                      <a:pt x="63" y="156"/>
                      <a:pt x="68" y="155"/>
                      <a:pt x="69" y="155"/>
                    </a:cubicBezTo>
                    <a:cubicBezTo>
                      <a:pt x="68" y="155"/>
                      <a:pt x="63" y="156"/>
                      <a:pt x="62" y="155"/>
                    </a:cubicBezTo>
                    <a:cubicBezTo>
                      <a:pt x="65" y="155"/>
                      <a:pt x="62" y="155"/>
                      <a:pt x="61" y="155"/>
                    </a:cubicBezTo>
                    <a:cubicBezTo>
                      <a:pt x="60" y="155"/>
                      <a:pt x="59" y="156"/>
                      <a:pt x="58" y="157"/>
                    </a:cubicBezTo>
                    <a:cubicBezTo>
                      <a:pt x="57" y="158"/>
                      <a:pt x="62" y="158"/>
                      <a:pt x="63" y="158"/>
                    </a:cubicBezTo>
                    <a:cubicBezTo>
                      <a:pt x="61" y="158"/>
                      <a:pt x="59" y="158"/>
                      <a:pt x="58" y="159"/>
                    </a:cubicBezTo>
                    <a:cubicBezTo>
                      <a:pt x="60" y="160"/>
                      <a:pt x="63" y="159"/>
                      <a:pt x="65" y="158"/>
                    </a:cubicBezTo>
                    <a:cubicBezTo>
                      <a:pt x="67" y="156"/>
                      <a:pt x="70" y="156"/>
                      <a:pt x="73" y="155"/>
                    </a:cubicBezTo>
                    <a:cubicBezTo>
                      <a:pt x="74" y="153"/>
                      <a:pt x="77" y="152"/>
                      <a:pt x="79" y="152"/>
                    </a:cubicBezTo>
                    <a:cubicBezTo>
                      <a:pt x="83" y="151"/>
                      <a:pt x="86" y="150"/>
                      <a:pt x="89" y="149"/>
                    </a:cubicBezTo>
                    <a:cubicBezTo>
                      <a:pt x="88" y="150"/>
                      <a:pt x="88" y="150"/>
                      <a:pt x="87" y="150"/>
                    </a:cubicBezTo>
                    <a:cubicBezTo>
                      <a:pt x="88" y="150"/>
                      <a:pt x="89" y="150"/>
                      <a:pt x="90" y="150"/>
                    </a:cubicBezTo>
                    <a:cubicBezTo>
                      <a:pt x="89" y="151"/>
                      <a:pt x="88" y="151"/>
                      <a:pt x="88" y="150"/>
                    </a:cubicBezTo>
                    <a:cubicBezTo>
                      <a:pt x="86" y="150"/>
                      <a:pt x="84" y="151"/>
                      <a:pt x="83" y="151"/>
                    </a:cubicBezTo>
                    <a:cubicBezTo>
                      <a:pt x="84" y="152"/>
                      <a:pt x="86" y="152"/>
                      <a:pt x="87" y="152"/>
                    </a:cubicBezTo>
                    <a:cubicBezTo>
                      <a:pt x="85" y="152"/>
                      <a:pt x="82" y="151"/>
                      <a:pt x="80" y="152"/>
                    </a:cubicBezTo>
                    <a:cubicBezTo>
                      <a:pt x="77" y="153"/>
                      <a:pt x="75" y="153"/>
                      <a:pt x="73" y="155"/>
                    </a:cubicBezTo>
                    <a:cubicBezTo>
                      <a:pt x="71" y="156"/>
                      <a:pt x="68" y="156"/>
                      <a:pt x="66" y="157"/>
                    </a:cubicBezTo>
                    <a:cubicBezTo>
                      <a:pt x="64" y="159"/>
                      <a:pt x="61" y="159"/>
                      <a:pt x="59" y="160"/>
                    </a:cubicBezTo>
                    <a:cubicBezTo>
                      <a:pt x="59" y="160"/>
                      <a:pt x="60" y="160"/>
                      <a:pt x="61" y="160"/>
                    </a:cubicBezTo>
                    <a:cubicBezTo>
                      <a:pt x="60" y="161"/>
                      <a:pt x="59" y="161"/>
                      <a:pt x="59" y="161"/>
                    </a:cubicBezTo>
                    <a:cubicBezTo>
                      <a:pt x="60" y="162"/>
                      <a:pt x="61" y="161"/>
                      <a:pt x="63" y="160"/>
                    </a:cubicBezTo>
                    <a:cubicBezTo>
                      <a:pt x="62" y="161"/>
                      <a:pt x="61" y="161"/>
                      <a:pt x="60" y="161"/>
                    </a:cubicBezTo>
                    <a:cubicBezTo>
                      <a:pt x="61" y="163"/>
                      <a:pt x="64" y="160"/>
                      <a:pt x="66" y="161"/>
                    </a:cubicBezTo>
                    <a:cubicBezTo>
                      <a:pt x="67" y="161"/>
                      <a:pt x="66" y="162"/>
                      <a:pt x="68" y="161"/>
                    </a:cubicBezTo>
                    <a:cubicBezTo>
                      <a:pt x="69" y="160"/>
                      <a:pt x="71" y="160"/>
                      <a:pt x="72" y="160"/>
                    </a:cubicBezTo>
                    <a:cubicBezTo>
                      <a:pt x="72" y="162"/>
                      <a:pt x="71" y="161"/>
                      <a:pt x="70" y="161"/>
                    </a:cubicBezTo>
                    <a:cubicBezTo>
                      <a:pt x="68" y="161"/>
                      <a:pt x="68" y="161"/>
                      <a:pt x="67" y="162"/>
                    </a:cubicBezTo>
                    <a:cubicBezTo>
                      <a:pt x="64" y="162"/>
                      <a:pt x="64" y="162"/>
                      <a:pt x="64" y="162"/>
                    </a:cubicBezTo>
                    <a:cubicBezTo>
                      <a:pt x="63" y="162"/>
                      <a:pt x="61" y="162"/>
                      <a:pt x="59" y="163"/>
                    </a:cubicBezTo>
                    <a:cubicBezTo>
                      <a:pt x="60" y="163"/>
                      <a:pt x="61" y="163"/>
                      <a:pt x="61" y="163"/>
                    </a:cubicBezTo>
                    <a:cubicBezTo>
                      <a:pt x="61" y="163"/>
                      <a:pt x="60" y="163"/>
                      <a:pt x="59" y="163"/>
                    </a:cubicBezTo>
                    <a:cubicBezTo>
                      <a:pt x="61" y="165"/>
                      <a:pt x="62" y="164"/>
                      <a:pt x="63" y="163"/>
                    </a:cubicBezTo>
                    <a:cubicBezTo>
                      <a:pt x="63" y="163"/>
                      <a:pt x="63" y="164"/>
                      <a:pt x="62" y="164"/>
                    </a:cubicBezTo>
                    <a:cubicBezTo>
                      <a:pt x="65" y="164"/>
                      <a:pt x="62" y="165"/>
                      <a:pt x="61" y="165"/>
                    </a:cubicBezTo>
                    <a:cubicBezTo>
                      <a:pt x="62" y="166"/>
                      <a:pt x="63" y="165"/>
                      <a:pt x="64" y="164"/>
                    </a:cubicBezTo>
                    <a:cubicBezTo>
                      <a:pt x="64" y="165"/>
                      <a:pt x="63" y="165"/>
                      <a:pt x="62" y="166"/>
                    </a:cubicBezTo>
                    <a:cubicBezTo>
                      <a:pt x="64" y="165"/>
                      <a:pt x="64" y="166"/>
                      <a:pt x="63" y="167"/>
                    </a:cubicBezTo>
                    <a:cubicBezTo>
                      <a:pt x="63" y="167"/>
                      <a:pt x="64" y="166"/>
                      <a:pt x="65" y="166"/>
                    </a:cubicBezTo>
                    <a:cubicBezTo>
                      <a:pt x="66" y="166"/>
                      <a:pt x="67" y="166"/>
                      <a:pt x="69" y="165"/>
                    </a:cubicBezTo>
                    <a:cubicBezTo>
                      <a:pt x="70" y="164"/>
                      <a:pt x="72" y="163"/>
                      <a:pt x="73" y="163"/>
                    </a:cubicBezTo>
                    <a:cubicBezTo>
                      <a:pt x="75" y="163"/>
                      <a:pt x="77" y="164"/>
                      <a:pt x="79" y="163"/>
                    </a:cubicBezTo>
                    <a:cubicBezTo>
                      <a:pt x="78" y="164"/>
                      <a:pt x="79" y="164"/>
                      <a:pt x="80" y="164"/>
                    </a:cubicBezTo>
                    <a:cubicBezTo>
                      <a:pt x="76" y="165"/>
                      <a:pt x="73" y="162"/>
                      <a:pt x="69" y="165"/>
                    </a:cubicBezTo>
                    <a:cubicBezTo>
                      <a:pt x="68" y="166"/>
                      <a:pt x="67" y="166"/>
                      <a:pt x="66" y="166"/>
                    </a:cubicBezTo>
                    <a:cubicBezTo>
                      <a:pt x="65" y="167"/>
                      <a:pt x="64" y="167"/>
                      <a:pt x="63" y="167"/>
                    </a:cubicBezTo>
                    <a:cubicBezTo>
                      <a:pt x="62" y="167"/>
                      <a:pt x="62" y="169"/>
                      <a:pt x="61" y="169"/>
                    </a:cubicBezTo>
                    <a:cubicBezTo>
                      <a:pt x="62" y="169"/>
                      <a:pt x="63" y="167"/>
                      <a:pt x="64" y="168"/>
                    </a:cubicBezTo>
                    <a:cubicBezTo>
                      <a:pt x="64" y="169"/>
                      <a:pt x="64" y="169"/>
                      <a:pt x="64" y="169"/>
                    </a:cubicBezTo>
                    <a:cubicBezTo>
                      <a:pt x="64" y="169"/>
                      <a:pt x="65" y="168"/>
                      <a:pt x="66" y="168"/>
                    </a:cubicBezTo>
                    <a:cubicBezTo>
                      <a:pt x="64" y="169"/>
                      <a:pt x="63" y="170"/>
                      <a:pt x="64" y="172"/>
                    </a:cubicBezTo>
                    <a:cubicBezTo>
                      <a:pt x="63" y="172"/>
                      <a:pt x="63" y="172"/>
                      <a:pt x="63" y="172"/>
                    </a:cubicBezTo>
                    <a:cubicBezTo>
                      <a:pt x="62" y="174"/>
                      <a:pt x="65" y="172"/>
                      <a:pt x="63" y="173"/>
                    </a:cubicBezTo>
                    <a:cubicBezTo>
                      <a:pt x="64" y="173"/>
                      <a:pt x="66" y="170"/>
                      <a:pt x="68" y="171"/>
                    </a:cubicBezTo>
                    <a:cubicBezTo>
                      <a:pt x="67" y="172"/>
                      <a:pt x="67" y="172"/>
                      <a:pt x="67" y="172"/>
                    </a:cubicBezTo>
                    <a:cubicBezTo>
                      <a:pt x="68" y="172"/>
                      <a:pt x="69" y="171"/>
                      <a:pt x="70" y="171"/>
                    </a:cubicBezTo>
                    <a:cubicBezTo>
                      <a:pt x="68" y="172"/>
                      <a:pt x="64" y="173"/>
                      <a:pt x="62" y="174"/>
                    </a:cubicBezTo>
                    <a:cubicBezTo>
                      <a:pt x="62" y="175"/>
                      <a:pt x="61" y="179"/>
                      <a:pt x="61" y="180"/>
                    </a:cubicBezTo>
                    <a:cubicBezTo>
                      <a:pt x="65" y="180"/>
                      <a:pt x="67" y="172"/>
                      <a:pt x="71" y="174"/>
                    </a:cubicBezTo>
                    <a:cubicBezTo>
                      <a:pt x="70" y="174"/>
                      <a:pt x="69" y="174"/>
                      <a:pt x="69" y="175"/>
                    </a:cubicBezTo>
                    <a:cubicBezTo>
                      <a:pt x="71" y="175"/>
                      <a:pt x="74" y="174"/>
                      <a:pt x="75" y="172"/>
                    </a:cubicBezTo>
                    <a:cubicBezTo>
                      <a:pt x="75" y="171"/>
                      <a:pt x="75" y="171"/>
                      <a:pt x="74" y="171"/>
                    </a:cubicBezTo>
                    <a:cubicBezTo>
                      <a:pt x="73" y="171"/>
                      <a:pt x="74" y="169"/>
                      <a:pt x="74" y="169"/>
                    </a:cubicBezTo>
                    <a:cubicBezTo>
                      <a:pt x="75" y="169"/>
                      <a:pt x="75" y="169"/>
                      <a:pt x="76" y="169"/>
                    </a:cubicBezTo>
                    <a:cubicBezTo>
                      <a:pt x="75" y="169"/>
                      <a:pt x="74" y="171"/>
                      <a:pt x="75" y="172"/>
                    </a:cubicBezTo>
                    <a:cubicBezTo>
                      <a:pt x="76" y="175"/>
                      <a:pt x="78" y="173"/>
                      <a:pt x="80" y="172"/>
                    </a:cubicBezTo>
                    <a:cubicBezTo>
                      <a:pt x="79" y="173"/>
                      <a:pt x="77" y="175"/>
                      <a:pt x="79" y="174"/>
                    </a:cubicBezTo>
                    <a:cubicBezTo>
                      <a:pt x="76" y="176"/>
                      <a:pt x="81" y="176"/>
                      <a:pt x="80" y="178"/>
                    </a:cubicBezTo>
                    <a:cubicBezTo>
                      <a:pt x="79" y="178"/>
                      <a:pt x="78" y="177"/>
                      <a:pt x="77" y="176"/>
                    </a:cubicBezTo>
                    <a:cubicBezTo>
                      <a:pt x="76" y="175"/>
                      <a:pt x="76" y="174"/>
                      <a:pt x="74" y="174"/>
                    </a:cubicBezTo>
                    <a:cubicBezTo>
                      <a:pt x="77" y="175"/>
                      <a:pt x="72" y="175"/>
                      <a:pt x="72" y="175"/>
                    </a:cubicBezTo>
                    <a:cubicBezTo>
                      <a:pt x="73" y="175"/>
                      <a:pt x="73" y="176"/>
                      <a:pt x="74" y="176"/>
                    </a:cubicBezTo>
                    <a:cubicBezTo>
                      <a:pt x="72" y="177"/>
                      <a:pt x="75" y="177"/>
                      <a:pt x="76" y="177"/>
                    </a:cubicBezTo>
                    <a:cubicBezTo>
                      <a:pt x="75" y="178"/>
                      <a:pt x="74" y="178"/>
                      <a:pt x="72" y="177"/>
                    </a:cubicBezTo>
                    <a:cubicBezTo>
                      <a:pt x="71" y="177"/>
                      <a:pt x="67" y="178"/>
                      <a:pt x="70" y="179"/>
                    </a:cubicBezTo>
                    <a:cubicBezTo>
                      <a:pt x="68" y="181"/>
                      <a:pt x="65" y="179"/>
                      <a:pt x="63" y="180"/>
                    </a:cubicBezTo>
                    <a:cubicBezTo>
                      <a:pt x="63" y="180"/>
                      <a:pt x="64" y="180"/>
                      <a:pt x="65" y="180"/>
                    </a:cubicBezTo>
                    <a:cubicBezTo>
                      <a:pt x="64" y="180"/>
                      <a:pt x="63" y="180"/>
                      <a:pt x="63" y="180"/>
                    </a:cubicBezTo>
                    <a:cubicBezTo>
                      <a:pt x="66" y="182"/>
                      <a:pt x="72" y="180"/>
                      <a:pt x="74" y="178"/>
                    </a:cubicBezTo>
                    <a:cubicBezTo>
                      <a:pt x="74" y="179"/>
                      <a:pt x="73" y="179"/>
                      <a:pt x="72" y="180"/>
                    </a:cubicBezTo>
                    <a:cubicBezTo>
                      <a:pt x="73" y="180"/>
                      <a:pt x="76" y="179"/>
                      <a:pt x="76" y="180"/>
                    </a:cubicBezTo>
                    <a:cubicBezTo>
                      <a:pt x="75" y="180"/>
                      <a:pt x="71" y="180"/>
                      <a:pt x="70" y="180"/>
                    </a:cubicBezTo>
                    <a:cubicBezTo>
                      <a:pt x="68" y="181"/>
                      <a:pt x="65" y="182"/>
                      <a:pt x="63" y="181"/>
                    </a:cubicBezTo>
                    <a:cubicBezTo>
                      <a:pt x="64" y="182"/>
                      <a:pt x="64" y="182"/>
                      <a:pt x="64" y="183"/>
                    </a:cubicBezTo>
                    <a:cubicBezTo>
                      <a:pt x="65" y="184"/>
                      <a:pt x="66" y="183"/>
                      <a:pt x="68" y="183"/>
                    </a:cubicBezTo>
                    <a:cubicBezTo>
                      <a:pt x="67" y="183"/>
                      <a:pt x="66" y="183"/>
                      <a:pt x="65" y="184"/>
                    </a:cubicBezTo>
                    <a:cubicBezTo>
                      <a:pt x="64" y="184"/>
                      <a:pt x="60" y="185"/>
                      <a:pt x="63" y="185"/>
                    </a:cubicBezTo>
                    <a:cubicBezTo>
                      <a:pt x="60" y="185"/>
                      <a:pt x="63" y="186"/>
                      <a:pt x="63" y="187"/>
                    </a:cubicBezTo>
                    <a:cubicBezTo>
                      <a:pt x="64" y="185"/>
                      <a:pt x="68" y="185"/>
                      <a:pt x="69" y="185"/>
                    </a:cubicBezTo>
                    <a:cubicBezTo>
                      <a:pt x="68" y="186"/>
                      <a:pt x="65" y="185"/>
                      <a:pt x="64" y="187"/>
                    </a:cubicBezTo>
                    <a:cubicBezTo>
                      <a:pt x="65" y="187"/>
                      <a:pt x="66" y="187"/>
                      <a:pt x="67" y="187"/>
                    </a:cubicBezTo>
                    <a:cubicBezTo>
                      <a:pt x="66" y="187"/>
                      <a:pt x="64" y="187"/>
                      <a:pt x="63" y="188"/>
                    </a:cubicBezTo>
                    <a:cubicBezTo>
                      <a:pt x="64" y="188"/>
                      <a:pt x="65" y="188"/>
                      <a:pt x="66" y="188"/>
                    </a:cubicBezTo>
                    <a:cubicBezTo>
                      <a:pt x="67" y="188"/>
                      <a:pt x="68" y="188"/>
                      <a:pt x="69" y="188"/>
                    </a:cubicBezTo>
                    <a:cubicBezTo>
                      <a:pt x="68" y="189"/>
                      <a:pt x="65" y="188"/>
                      <a:pt x="63" y="189"/>
                    </a:cubicBezTo>
                    <a:cubicBezTo>
                      <a:pt x="62" y="190"/>
                      <a:pt x="64" y="190"/>
                      <a:pt x="65" y="190"/>
                    </a:cubicBezTo>
                    <a:cubicBezTo>
                      <a:pt x="63" y="191"/>
                      <a:pt x="66" y="190"/>
                      <a:pt x="67" y="190"/>
                    </a:cubicBezTo>
                    <a:cubicBezTo>
                      <a:pt x="68" y="190"/>
                      <a:pt x="69" y="190"/>
                      <a:pt x="70" y="190"/>
                    </a:cubicBezTo>
                    <a:cubicBezTo>
                      <a:pt x="69" y="190"/>
                      <a:pt x="67" y="191"/>
                      <a:pt x="66" y="192"/>
                    </a:cubicBezTo>
                    <a:cubicBezTo>
                      <a:pt x="66" y="193"/>
                      <a:pt x="68" y="193"/>
                      <a:pt x="68" y="192"/>
                    </a:cubicBezTo>
                    <a:cubicBezTo>
                      <a:pt x="68" y="193"/>
                      <a:pt x="67" y="194"/>
                      <a:pt x="67" y="194"/>
                    </a:cubicBezTo>
                    <a:cubicBezTo>
                      <a:pt x="68" y="194"/>
                      <a:pt x="69" y="193"/>
                      <a:pt x="70" y="193"/>
                    </a:cubicBezTo>
                    <a:cubicBezTo>
                      <a:pt x="69" y="193"/>
                      <a:pt x="68" y="194"/>
                      <a:pt x="67" y="195"/>
                    </a:cubicBezTo>
                    <a:cubicBezTo>
                      <a:pt x="68" y="195"/>
                      <a:pt x="70" y="194"/>
                      <a:pt x="71" y="194"/>
                    </a:cubicBezTo>
                    <a:cubicBezTo>
                      <a:pt x="69" y="195"/>
                      <a:pt x="67" y="196"/>
                      <a:pt x="66" y="197"/>
                    </a:cubicBezTo>
                    <a:cubicBezTo>
                      <a:pt x="64" y="200"/>
                      <a:pt x="71" y="200"/>
                      <a:pt x="72" y="201"/>
                    </a:cubicBezTo>
                    <a:cubicBezTo>
                      <a:pt x="71" y="201"/>
                      <a:pt x="70" y="201"/>
                      <a:pt x="70" y="202"/>
                    </a:cubicBezTo>
                    <a:cubicBezTo>
                      <a:pt x="71" y="202"/>
                      <a:pt x="71" y="202"/>
                      <a:pt x="72" y="202"/>
                    </a:cubicBezTo>
                    <a:cubicBezTo>
                      <a:pt x="71" y="202"/>
                      <a:pt x="70" y="202"/>
                      <a:pt x="69" y="202"/>
                    </a:cubicBezTo>
                    <a:cubicBezTo>
                      <a:pt x="70" y="203"/>
                      <a:pt x="70" y="203"/>
                      <a:pt x="69" y="203"/>
                    </a:cubicBezTo>
                    <a:cubicBezTo>
                      <a:pt x="70" y="203"/>
                      <a:pt x="71" y="203"/>
                      <a:pt x="72" y="203"/>
                    </a:cubicBezTo>
                    <a:cubicBezTo>
                      <a:pt x="73" y="203"/>
                      <a:pt x="73" y="202"/>
                      <a:pt x="75" y="201"/>
                    </a:cubicBezTo>
                    <a:cubicBezTo>
                      <a:pt x="74" y="202"/>
                      <a:pt x="75" y="203"/>
                      <a:pt x="76" y="202"/>
                    </a:cubicBezTo>
                    <a:cubicBezTo>
                      <a:pt x="74" y="202"/>
                      <a:pt x="73" y="203"/>
                      <a:pt x="72" y="203"/>
                    </a:cubicBezTo>
                    <a:cubicBezTo>
                      <a:pt x="71" y="204"/>
                      <a:pt x="69" y="206"/>
                      <a:pt x="71" y="205"/>
                    </a:cubicBezTo>
                    <a:cubicBezTo>
                      <a:pt x="71" y="205"/>
                      <a:pt x="71" y="206"/>
                      <a:pt x="70" y="206"/>
                    </a:cubicBezTo>
                    <a:cubicBezTo>
                      <a:pt x="72" y="206"/>
                      <a:pt x="73" y="203"/>
                      <a:pt x="75" y="204"/>
                    </a:cubicBezTo>
                    <a:cubicBezTo>
                      <a:pt x="74" y="204"/>
                      <a:pt x="72" y="205"/>
                      <a:pt x="72" y="206"/>
                    </a:cubicBezTo>
                    <a:cubicBezTo>
                      <a:pt x="72" y="206"/>
                      <a:pt x="73" y="206"/>
                      <a:pt x="74" y="206"/>
                    </a:cubicBezTo>
                    <a:cubicBezTo>
                      <a:pt x="73" y="206"/>
                      <a:pt x="72" y="207"/>
                      <a:pt x="72" y="207"/>
                    </a:cubicBezTo>
                    <a:cubicBezTo>
                      <a:pt x="73" y="207"/>
                      <a:pt x="74" y="207"/>
                      <a:pt x="75" y="207"/>
                    </a:cubicBezTo>
                    <a:cubicBezTo>
                      <a:pt x="73" y="208"/>
                      <a:pt x="71" y="207"/>
                      <a:pt x="70" y="208"/>
                    </a:cubicBezTo>
                    <a:cubicBezTo>
                      <a:pt x="72" y="210"/>
                      <a:pt x="75" y="208"/>
                      <a:pt x="77" y="208"/>
                    </a:cubicBezTo>
                    <a:cubicBezTo>
                      <a:pt x="76" y="208"/>
                      <a:pt x="76" y="208"/>
                      <a:pt x="77" y="208"/>
                    </a:cubicBezTo>
                    <a:cubicBezTo>
                      <a:pt x="75" y="209"/>
                      <a:pt x="72" y="208"/>
                      <a:pt x="71" y="210"/>
                    </a:cubicBezTo>
                    <a:cubicBezTo>
                      <a:pt x="72" y="209"/>
                      <a:pt x="75" y="210"/>
                      <a:pt x="76" y="210"/>
                    </a:cubicBezTo>
                    <a:cubicBezTo>
                      <a:pt x="75" y="211"/>
                      <a:pt x="75" y="211"/>
                      <a:pt x="74" y="211"/>
                    </a:cubicBezTo>
                    <a:cubicBezTo>
                      <a:pt x="74" y="212"/>
                      <a:pt x="75" y="212"/>
                      <a:pt x="76" y="212"/>
                    </a:cubicBezTo>
                    <a:cubicBezTo>
                      <a:pt x="75" y="213"/>
                      <a:pt x="75" y="213"/>
                      <a:pt x="75" y="213"/>
                    </a:cubicBezTo>
                    <a:cubicBezTo>
                      <a:pt x="77" y="213"/>
                      <a:pt x="77" y="210"/>
                      <a:pt x="80" y="211"/>
                    </a:cubicBezTo>
                    <a:cubicBezTo>
                      <a:pt x="78" y="211"/>
                      <a:pt x="78" y="212"/>
                      <a:pt x="77" y="212"/>
                    </a:cubicBezTo>
                    <a:cubicBezTo>
                      <a:pt x="77" y="213"/>
                      <a:pt x="78" y="213"/>
                      <a:pt x="79" y="213"/>
                    </a:cubicBezTo>
                    <a:cubicBezTo>
                      <a:pt x="79" y="214"/>
                      <a:pt x="76" y="214"/>
                      <a:pt x="75" y="214"/>
                    </a:cubicBezTo>
                    <a:cubicBezTo>
                      <a:pt x="77" y="214"/>
                      <a:pt x="78" y="214"/>
                      <a:pt x="80" y="214"/>
                    </a:cubicBezTo>
                    <a:cubicBezTo>
                      <a:pt x="78" y="215"/>
                      <a:pt x="76" y="215"/>
                      <a:pt x="75" y="216"/>
                    </a:cubicBezTo>
                    <a:cubicBezTo>
                      <a:pt x="76" y="216"/>
                      <a:pt x="81" y="217"/>
                      <a:pt x="82" y="215"/>
                    </a:cubicBezTo>
                    <a:cubicBezTo>
                      <a:pt x="81" y="215"/>
                      <a:pt x="80" y="216"/>
                      <a:pt x="79" y="215"/>
                    </a:cubicBezTo>
                    <a:cubicBezTo>
                      <a:pt x="81" y="215"/>
                      <a:pt x="84" y="215"/>
                      <a:pt x="86" y="215"/>
                    </a:cubicBezTo>
                    <a:cubicBezTo>
                      <a:pt x="86" y="215"/>
                      <a:pt x="85" y="215"/>
                      <a:pt x="85" y="216"/>
                    </a:cubicBezTo>
                    <a:cubicBezTo>
                      <a:pt x="86" y="216"/>
                      <a:pt x="88" y="216"/>
                      <a:pt x="87" y="215"/>
                    </a:cubicBezTo>
                    <a:cubicBezTo>
                      <a:pt x="88" y="215"/>
                      <a:pt x="92" y="212"/>
                      <a:pt x="92" y="214"/>
                    </a:cubicBezTo>
                    <a:cubicBezTo>
                      <a:pt x="93" y="214"/>
                      <a:pt x="94" y="214"/>
                      <a:pt x="92" y="213"/>
                    </a:cubicBezTo>
                    <a:cubicBezTo>
                      <a:pt x="94" y="214"/>
                      <a:pt x="97" y="212"/>
                      <a:pt x="95" y="211"/>
                    </a:cubicBezTo>
                    <a:cubicBezTo>
                      <a:pt x="96" y="212"/>
                      <a:pt x="97" y="211"/>
                      <a:pt x="98" y="211"/>
                    </a:cubicBezTo>
                    <a:cubicBezTo>
                      <a:pt x="97" y="211"/>
                      <a:pt x="97" y="211"/>
                      <a:pt x="97" y="212"/>
                    </a:cubicBezTo>
                    <a:cubicBezTo>
                      <a:pt x="98" y="212"/>
                      <a:pt x="98" y="212"/>
                      <a:pt x="98" y="212"/>
                    </a:cubicBezTo>
                    <a:cubicBezTo>
                      <a:pt x="97" y="214"/>
                      <a:pt x="94" y="213"/>
                      <a:pt x="94" y="215"/>
                    </a:cubicBezTo>
                    <a:cubicBezTo>
                      <a:pt x="96" y="214"/>
                      <a:pt x="99" y="214"/>
                      <a:pt x="100" y="212"/>
                    </a:cubicBezTo>
                    <a:cubicBezTo>
                      <a:pt x="100" y="213"/>
                      <a:pt x="101" y="213"/>
                      <a:pt x="102" y="212"/>
                    </a:cubicBezTo>
                    <a:cubicBezTo>
                      <a:pt x="100" y="215"/>
                      <a:pt x="95" y="214"/>
                      <a:pt x="92" y="216"/>
                    </a:cubicBezTo>
                    <a:cubicBezTo>
                      <a:pt x="93" y="216"/>
                      <a:pt x="94" y="215"/>
                      <a:pt x="95" y="216"/>
                    </a:cubicBezTo>
                    <a:cubicBezTo>
                      <a:pt x="94" y="216"/>
                      <a:pt x="92" y="216"/>
                      <a:pt x="91" y="217"/>
                    </a:cubicBezTo>
                    <a:cubicBezTo>
                      <a:pt x="93" y="218"/>
                      <a:pt x="94" y="215"/>
                      <a:pt x="96" y="216"/>
                    </a:cubicBezTo>
                    <a:cubicBezTo>
                      <a:pt x="95" y="216"/>
                      <a:pt x="95" y="217"/>
                      <a:pt x="94" y="217"/>
                    </a:cubicBezTo>
                    <a:cubicBezTo>
                      <a:pt x="96" y="217"/>
                      <a:pt x="98" y="215"/>
                      <a:pt x="100" y="214"/>
                    </a:cubicBezTo>
                    <a:cubicBezTo>
                      <a:pt x="101" y="216"/>
                      <a:pt x="99" y="215"/>
                      <a:pt x="98" y="216"/>
                    </a:cubicBezTo>
                    <a:cubicBezTo>
                      <a:pt x="97" y="216"/>
                      <a:pt x="93" y="218"/>
                      <a:pt x="96" y="218"/>
                    </a:cubicBezTo>
                    <a:cubicBezTo>
                      <a:pt x="95" y="218"/>
                      <a:pt x="94" y="218"/>
                      <a:pt x="93" y="219"/>
                    </a:cubicBezTo>
                    <a:cubicBezTo>
                      <a:pt x="94" y="219"/>
                      <a:pt x="95" y="218"/>
                      <a:pt x="96" y="218"/>
                    </a:cubicBezTo>
                    <a:cubicBezTo>
                      <a:pt x="94" y="219"/>
                      <a:pt x="96" y="218"/>
                      <a:pt x="96" y="220"/>
                    </a:cubicBezTo>
                    <a:cubicBezTo>
                      <a:pt x="97" y="219"/>
                      <a:pt x="98" y="218"/>
                      <a:pt x="100" y="218"/>
                    </a:cubicBezTo>
                    <a:cubicBezTo>
                      <a:pt x="98" y="218"/>
                      <a:pt x="97" y="219"/>
                      <a:pt x="97" y="220"/>
                    </a:cubicBezTo>
                    <a:cubicBezTo>
                      <a:pt x="98" y="219"/>
                      <a:pt x="99" y="219"/>
                      <a:pt x="100" y="218"/>
                    </a:cubicBezTo>
                    <a:cubicBezTo>
                      <a:pt x="99" y="219"/>
                      <a:pt x="98" y="219"/>
                      <a:pt x="98" y="220"/>
                    </a:cubicBezTo>
                    <a:cubicBezTo>
                      <a:pt x="100" y="220"/>
                      <a:pt x="102" y="218"/>
                      <a:pt x="104" y="217"/>
                    </a:cubicBezTo>
                    <a:cubicBezTo>
                      <a:pt x="103" y="218"/>
                      <a:pt x="102" y="219"/>
                      <a:pt x="101" y="220"/>
                    </a:cubicBezTo>
                    <a:cubicBezTo>
                      <a:pt x="100" y="221"/>
                      <a:pt x="98" y="222"/>
                      <a:pt x="98" y="223"/>
                    </a:cubicBezTo>
                    <a:cubicBezTo>
                      <a:pt x="100" y="222"/>
                      <a:pt x="103" y="220"/>
                      <a:pt x="105" y="219"/>
                    </a:cubicBezTo>
                    <a:cubicBezTo>
                      <a:pt x="103" y="221"/>
                      <a:pt x="100" y="222"/>
                      <a:pt x="98" y="224"/>
                    </a:cubicBezTo>
                    <a:cubicBezTo>
                      <a:pt x="98" y="225"/>
                      <a:pt x="99" y="225"/>
                      <a:pt x="100" y="224"/>
                    </a:cubicBezTo>
                    <a:cubicBezTo>
                      <a:pt x="100" y="225"/>
                      <a:pt x="101" y="225"/>
                      <a:pt x="101" y="224"/>
                    </a:cubicBezTo>
                    <a:cubicBezTo>
                      <a:pt x="100" y="227"/>
                      <a:pt x="103" y="224"/>
                      <a:pt x="104" y="223"/>
                    </a:cubicBezTo>
                    <a:cubicBezTo>
                      <a:pt x="105" y="223"/>
                      <a:pt x="106" y="223"/>
                      <a:pt x="106" y="221"/>
                    </a:cubicBezTo>
                    <a:cubicBezTo>
                      <a:pt x="107" y="222"/>
                      <a:pt x="107" y="222"/>
                      <a:pt x="108" y="221"/>
                    </a:cubicBezTo>
                    <a:cubicBezTo>
                      <a:pt x="108" y="222"/>
                      <a:pt x="107" y="222"/>
                      <a:pt x="107" y="223"/>
                    </a:cubicBezTo>
                    <a:cubicBezTo>
                      <a:pt x="107" y="223"/>
                      <a:pt x="108" y="223"/>
                      <a:pt x="108" y="223"/>
                    </a:cubicBezTo>
                    <a:cubicBezTo>
                      <a:pt x="108" y="223"/>
                      <a:pt x="107" y="223"/>
                      <a:pt x="106" y="224"/>
                    </a:cubicBezTo>
                    <a:cubicBezTo>
                      <a:pt x="107" y="224"/>
                      <a:pt x="108" y="225"/>
                      <a:pt x="109" y="225"/>
                    </a:cubicBezTo>
                    <a:cubicBezTo>
                      <a:pt x="106" y="225"/>
                      <a:pt x="108" y="225"/>
                      <a:pt x="109" y="226"/>
                    </a:cubicBezTo>
                    <a:cubicBezTo>
                      <a:pt x="110" y="226"/>
                      <a:pt x="111" y="225"/>
                      <a:pt x="111" y="224"/>
                    </a:cubicBezTo>
                    <a:cubicBezTo>
                      <a:pt x="112" y="224"/>
                      <a:pt x="113" y="225"/>
                      <a:pt x="114" y="225"/>
                    </a:cubicBezTo>
                    <a:cubicBezTo>
                      <a:pt x="114" y="223"/>
                      <a:pt x="110" y="223"/>
                      <a:pt x="109" y="223"/>
                    </a:cubicBezTo>
                    <a:cubicBezTo>
                      <a:pt x="111" y="223"/>
                      <a:pt x="113" y="225"/>
                      <a:pt x="115" y="224"/>
                    </a:cubicBezTo>
                    <a:cubicBezTo>
                      <a:pt x="115" y="223"/>
                      <a:pt x="114" y="222"/>
                      <a:pt x="113" y="223"/>
                    </a:cubicBezTo>
                    <a:cubicBezTo>
                      <a:pt x="114" y="222"/>
                      <a:pt x="115" y="222"/>
                      <a:pt x="115" y="222"/>
                    </a:cubicBezTo>
                    <a:cubicBezTo>
                      <a:pt x="115" y="221"/>
                      <a:pt x="113" y="221"/>
                      <a:pt x="115" y="221"/>
                    </a:cubicBezTo>
                    <a:cubicBezTo>
                      <a:pt x="114" y="221"/>
                      <a:pt x="113" y="221"/>
                      <a:pt x="112" y="221"/>
                    </a:cubicBezTo>
                    <a:cubicBezTo>
                      <a:pt x="112" y="221"/>
                      <a:pt x="113" y="220"/>
                      <a:pt x="114" y="220"/>
                    </a:cubicBezTo>
                    <a:cubicBezTo>
                      <a:pt x="112" y="219"/>
                      <a:pt x="110" y="219"/>
                      <a:pt x="108" y="218"/>
                    </a:cubicBezTo>
                    <a:cubicBezTo>
                      <a:pt x="110" y="219"/>
                      <a:pt x="111" y="219"/>
                      <a:pt x="112" y="218"/>
                    </a:cubicBezTo>
                    <a:cubicBezTo>
                      <a:pt x="113" y="220"/>
                      <a:pt x="117" y="220"/>
                      <a:pt x="115" y="219"/>
                    </a:cubicBezTo>
                    <a:cubicBezTo>
                      <a:pt x="116" y="219"/>
                      <a:pt x="118" y="219"/>
                      <a:pt x="119" y="219"/>
                    </a:cubicBezTo>
                    <a:cubicBezTo>
                      <a:pt x="118" y="219"/>
                      <a:pt x="118" y="219"/>
                      <a:pt x="117" y="218"/>
                    </a:cubicBezTo>
                    <a:cubicBezTo>
                      <a:pt x="118" y="219"/>
                      <a:pt x="119" y="218"/>
                      <a:pt x="120" y="217"/>
                    </a:cubicBezTo>
                    <a:cubicBezTo>
                      <a:pt x="119" y="218"/>
                      <a:pt x="117" y="218"/>
                      <a:pt x="116" y="218"/>
                    </a:cubicBezTo>
                    <a:cubicBezTo>
                      <a:pt x="117" y="218"/>
                      <a:pt x="119" y="218"/>
                      <a:pt x="119" y="217"/>
                    </a:cubicBezTo>
                    <a:cubicBezTo>
                      <a:pt x="118" y="216"/>
                      <a:pt x="117" y="216"/>
                      <a:pt x="115" y="216"/>
                    </a:cubicBezTo>
                    <a:cubicBezTo>
                      <a:pt x="117" y="216"/>
                      <a:pt x="119" y="217"/>
                      <a:pt x="121" y="216"/>
                    </a:cubicBezTo>
                    <a:cubicBezTo>
                      <a:pt x="119" y="215"/>
                      <a:pt x="117" y="216"/>
                      <a:pt x="115" y="215"/>
                    </a:cubicBezTo>
                    <a:cubicBezTo>
                      <a:pt x="117" y="215"/>
                      <a:pt x="118" y="215"/>
                      <a:pt x="119" y="215"/>
                    </a:cubicBezTo>
                    <a:cubicBezTo>
                      <a:pt x="121" y="215"/>
                      <a:pt x="121" y="214"/>
                      <a:pt x="122" y="213"/>
                    </a:cubicBezTo>
                    <a:cubicBezTo>
                      <a:pt x="120" y="214"/>
                      <a:pt x="117" y="213"/>
                      <a:pt x="115" y="213"/>
                    </a:cubicBezTo>
                    <a:cubicBezTo>
                      <a:pt x="117" y="212"/>
                      <a:pt x="120" y="214"/>
                      <a:pt x="122" y="212"/>
                    </a:cubicBezTo>
                    <a:cubicBezTo>
                      <a:pt x="121" y="212"/>
                      <a:pt x="120" y="212"/>
                      <a:pt x="119" y="212"/>
                    </a:cubicBezTo>
                    <a:cubicBezTo>
                      <a:pt x="120" y="212"/>
                      <a:pt x="122" y="213"/>
                      <a:pt x="123" y="211"/>
                    </a:cubicBezTo>
                    <a:cubicBezTo>
                      <a:pt x="123" y="211"/>
                      <a:pt x="122" y="211"/>
                      <a:pt x="121" y="211"/>
                    </a:cubicBezTo>
                    <a:cubicBezTo>
                      <a:pt x="124" y="211"/>
                      <a:pt x="120" y="210"/>
                      <a:pt x="119" y="210"/>
                    </a:cubicBezTo>
                    <a:cubicBezTo>
                      <a:pt x="121" y="210"/>
                      <a:pt x="126" y="212"/>
                      <a:pt x="125" y="208"/>
                    </a:cubicBezTo>
                    <a:cubicBezTo>
                      <a:pt x="124" y="208"/>
                      <a:pt x="122" y="209"/>
                      <a:pt x="121" y="208"/>
                    </a:cubicBezTo>
                    <a:cubicBezTo>
                      <a:pt x="123" y="208"/>
                      <a:pt x="125" y="208"/>
                      <a:pt x="126" y="208"/>
                    </a:cubicBezTo>
                    <a:cubicBezTo>
                      <a:pt x="127" y="208"/>
                      <a:pt x="127" y="207"/>
                      <a:pt x="128" y="206"/>
                    </a:cubicBezTo>
                    <a:cubicBezTo>
                      <a:pt x="127" y="207"/>
                      <a:pt x="125" y="206"/>
                      <a:pt x="124" y="205"/>
                    </a:cubicBezTo>
                    <a:cubicBezTo>
                      <a:pt x="125" y="205"/>
                      <a:pt x="131" y="207"/>
                      <a:pt x="129" y="204"/>
                    </a:cubicBezTo>
                    <a:cubicBezTo>
                      <a:pt x="130" y="204"/>
                      <a:pt x="130" y="204"/>
                      <a:pt x="130" y="203"/>
                    </a:cubicBezTo>
                    <a:cubicBezTo>
                      <a:pt x="129" y="203"/>
                      <a:pt x="129" y="203"/>
                      <a:pt x="128" y="203"/>
                    </a:cubicBezTo>
                    <a:cubicBezTo>
                      <a:pt x="129" y="203"/>
                      <a:pt x="131" y="201"/>
                      <a:pt x="131" y="200"/>
                    </a:cubicBezTo>
                    <a:cubicBezTo>
                      <a:pt x="130" y="199"/>
                      <a:pt x="127" y="198"/>
                      <a:pt x="126" y="198"/>
                    </a:cubicBezTo>
                    <a:cubicBezTo>
                      <a:pt x="128" y="198"/>
                      <a:pt x="130" y="200"/>
                      <a:pt x="132" y="199"/>
                    </a:cubicBezTo>
                    <a:cubicBezTo>
                      <a:pt x="132" y="199"/>
                      <a:pt x="131" y="198"/>
                      <a:pt x="130" y="198"/>
                    </a:cubicBezTo>
                    <a:cubicBezTo>
                      <a:pt x="132" y="198"/>
                      <a:pt x="131" y="197"/>
                      <a:pt x="130" y="197"/>
                    </a:cubicBezTo>
                    <a:cubicBezTo>
                      <a:pt x="128" y="197"/>
                      <a:pt x="127" y="196"/>
                      <a:pt x="126" y="195"/>
                    </a:cubicBezTo>
                    <a:cubicBezTo>
                      <a:pt x="127" y="195"/>
                      <a:pt x="128" y="196"/>
                      <a:pt x="130" y="196"/>
                    </a:cubicBezTo>
                    <a:cubicBezTo>
                      <a:pt x="130" y="196"/>
                      <a:pt x="131" y="196"/>
                      <a:pt x="131" y="195"/>
                    </a:cubicBezTo>
                    <a:cubicBezTo>
                      <a:pt x="131" y="194"/>
                      <a:pt x="131" y="194"/>
                      <a:pt x="131" y="194"/>
                    </a:cubicBezTo>
                    <a:cubicBezTo>
                      <a:pt x="132" y="194"/>
                      <a:pt x="132" y="194"/>
                      <a:pt x="131" y="194"/>
                    </a:cubicBezTo>
                    <a:cubicBezTo>
                      <a:pt x="132" y="194"/>
                      <a:pt x="133" y="194"/>
                      <a:pt x="134" y="195"/>
                    </a:cubicBezTo>
                    <a:cubicBezTo>
                      <a:pt x="133" y="194"/>
                      <a:pt x="132" y="194"/>
                      <a:pt x="132" y="196"/>
                    </a:cubicBezTo>
                    <a:cubicBezTo>
                      <a:pt x="133" y="196"/>
                      <a:pt x="133" y="196"/>
                      <a:pt x="134" y="195"/>
                    </a:cubicBezTo>
                    <a:cubicBezTo>
                      <a:pt x="137" y="194"/>
                      <a:pt x="134" y="195"/>
                      <a:pt x="136" y="194"/>
                    </a:cubicBezTo>
                    <a:cubicBezTo>
                      <a:pt x="137" y="194"/>
                      <a:pt x="138" y="193"/>
                      <a:pt x="139" y="193"/>
                    </a:cubicBezTo>
                    <a:cubicBezTo>
                      <a:pt x="139" y="191"/>
                      <a:pt x="135" y="193"/>
                      <a:pt x="136" y="190"/>
                    </a:cubicBezTo>
                    <a:cubicBezTo>
                      <a:pt x="136" y="192"/>
                      <a:pt x="139" y="192"/>
                      <a:pt x="140" y="192"/>
                    </a:cubicBezTo>
                    <a:cubicBezTo>
                      <a:pt x="140" y="191"/>
                      <a:pt x="139" y="191"/>
                      <a:pt x="138" y="190"/>
                    </a:cubicBezTo>
                    <a:cubicBezTo>
                      <a:pt x="139" y="190"/>
                      <a:pt x="141" y="192"/>
                      <a:pt x="142" y="191"/>
                    </a:cubicBezTo>
                    <a:cubicBezTo>
                      <a:pt x="142" y="189"/>
                      <a:pt x="139" y="190"/>
                      <a:pt x="140" y="188"/>
                    </a:cubicBezTo>
                    <a:cubicBezTo>
                      <a:pt x="140" y="188"/>
                      <a:pt x="143" y="191"/>
                      <a:pt x="145" y="190"/>
                    </a:cubicBezTo>
                    <a:cubicBezTo>
                      <a:pt x="145" y="190"/>
                      <a:pt x="142" y="188"/>
                      <a:pt x="142" y="188"/>
                    </a:cubicBezTo>
                    <a:cubicBezTo>
                      <a:pt x="143" y="188"/>
                      <a:pt x="144" y="189"/>
                      <a:pt x="145" y="189"/>
                    </a:cubicBezTo>
                    <a:cubicBezTo>
                      <a:pt x="144" y="188"/>
                      <a:pt x="143" y="188"/>
                      <a:pt x="143" y="188"/>
                    </a:cubicBezTo>
                    <a:cubicBezTo>
                      <a:pt x="144" y="188"/>
                      <a:pt x="144" y="188"/>
                      <a:pt x="144" y="187"/>
                    </a:cubicBezTo>
                    <a:cubicBezTo>
                      <a:pt x="144" y="187"/>
                      <a:pt x="147" y="189"/>
                      <a:pt x="145" y="187"/>
                    </a:cubicBezTo>
                    <a:cubicBezTo>
                      <a:pt x="146" y="188"/>
                      <a:pt x="146" y="188"/>
                      <a:pt x="147" y="187"/>
                    </a:cubicBezTo>
                    <a:cubicBezTo>
                      <a:pt x="147" y="186"/>
                      <a:pt x="148" y="187"/>
                      <a:pt x="149" y="187"/>
                    </a:cubicBezTo>
                    <a:cubicBezTo>
                      <a:pt x="148" y="185"/>
                      <a:pt x="145" y="184"/>
                      <a:pt x="143" y="184"/>
                    </a:cubicBezTo>
                    <a:cubicBezTo>
                      <a:pt x="144" y="183"/>
                      <a:pt x="146" y="184"/>
                      <a:pt x="147" y="185"/>
                    </a:cubicBezTo>
                    <a:cubicBezTo>
                      <a:pt x="148" y="185"/>
                      <a:pt x="150" y="184"/>
                      <a:pt x="151" y="185"/>
                    </a:cubicBezTo>
                    <a:cubicBezTo>
                      <a:pt x="151" y="184"/>
                      <a:pt x="152" y="183"/>
                      <a:pt x="151" y="182"/>
                    </a:cubicBezTo>
                    <a:cubicBezTo>
                      <a:pt x="152" y="182"/>
                      <a:pt x="153" y="180"/>
                      <a:pt x="151" y="180"/>
                    </a:cubicBezTo>
                    <a:cubicBezTo>
                      <a:pt x="149" y="180"/>
                      <a:pt x="147" y="181"/>
                      <a:pt x="146" y="179"/>
                    </a:cubicBezTo>
                    <a:cubicBezTo>
                      <a:pt x="147" y="178"/>
                      <a:pt x="149" y="179"/>
                      <a:pt x="151" y="178"/>
                    </a:cubicBezTo>
                    <a:cubicBezTo>
                      <a:pt x="153" y="177"/>
                      <a:pt x="154" y="179"/>
                      <a:pt x="155" y="178"/>
                    </a:cubicBezTo>
                    <a:cubicBezTo>
                      <a:pt x="155" y="177"/>
                      <a:pt x="155" y="177"/>
                      <a:pt x="154" y="177"/>
                    </a:cubicBezTo>
                    <a:cubicBezTo>
                      <a:pt x="156" y="175"/>
                      <a:pt x="153" y="174"/>
                      <a:pt x="152" y="172"/>
                    </a:cubicBezTo>
                    <a:cubicBezTo>
                      <a:pt x="153" y="172"/>
                      <a:pt x="153" y="171"/>
                      <a:pt x="153" y="171"/>
                    </a:cubicBezTo>
                    <a:cubicBezTo>
                      <a:pt x="154" y="170"/>
                      <a:pt x="156" y="170"/>
                      <a:pt x="157" y="170"/>
                    </a:cubicBezTo>
                    <a:cubicBezTo>
                      <a:pt x="157" y="170"/>
                      <a:pt x="158" y="171"/>
                      <a:pt x="159" y="171"/>
                    </a:cubicBezTo>
                    <a:cubicBezTo>
                      <a:pt x="159" y="171"/>
                      <a:pt x="163" y="171"/>
                      <a:pt x="161" y="170"/>
                    </a:cubicBezTo>
                    <a:cubicBezTo>
                      <a:pt x="162" y="170"/>
                      <a:pt x="163" y="168"/>
                      <a:pt x="164" y="169"/>
                    </a:cubicBezTo>
                    <a:cubicBezTo>
                      <a:pt x="163" y="168"/>
                      <a:pt x="163" y="168"/>
                      <a:pt x="163" y="168"/>
                    </a:cubicBezTo>
                    <a:cubicBezTo>
                      <a:pt x="164" y="167"/>
                      <a:pt x="164" y="167"/>
                      <a:pt x="164" y="167"/>
                    </a:cubicBezTo>
                    <a:cubicBezTo>
                      <a:pt x="164" y="167"/>
                      <a:pt x="163" y="166"/>
                      <a:pt x="162" y="166"/>
                    </a:cubicBezTo>
                    <a:cubicBezTo>
                      <a:pt x="163" y="164"/>
                      <a:pt x="164" y="166"/>
                      <a:pt x="165" y="166"/>
                    </a:cubicBezTo>
                    <a:cubicBezTo>
                      <a:pt x="166" y="165"/>
                      <a:pt x="166" y="164"/>
                      <a:pt x="167" y="164"/>
                    </a:cubicBezTo>
                    <a:cubicBezTo>
                      <a:pt x="168" y="164"/>
                      <a:pt x="167" y="165"/>
                      <a:pt x="168" y="165"/>
                    </a:cubicBezTo>
                    <a:cubicBezTo>
                      <a:pt x="169" y="166"/>
                      <a:pt x="171" y="165"/>
                      <a:pt x="170" y="164"/>
                    </a:cubicBezTo>
                    <a:cubicBezTo>
                      <a:pt x="171" y="164"/>
                      <a:pt x="173" y="165"/>
                      <a:pt x="175" y="165"/>
                    </a:cubicBezTo>
                    <a:cubicBezTo>
                      <a:pt x="174" y="164"/>
                      <a:pt x="174" y="164"/>
                      <a:pt x="174" y="164"/>
                    </a:cubicBezTo>
                    <a:cubicBezTo>
                      <a:pt x="175" y="164"/>
                      <a:pt x="176" y="163"/>
                      <a:pt x="176" y="165"/>
                    </a:cubicBezTo>
                    <a:cubicBezTo>
                      <a:pt x="177" y="164"/>
                      <a:pt x="178" y="165"/>
                      <a:pt x="179" y="163"/>
                    </a:cubicBezTo>
                    <a:cubicBezTo>
                      <a:pt x="179" y="162"/>
                      <a:pt x="177" y="162"/>
                      <a:pt x="178" y="160"/>
                    </a:cubicBezTo>
                    <a:cubicBezTo>
                      <a:pt x="178" y="162"/>
                      <a:pt x="181" y="162"/>
                      <a:pt x="181" y="161"/>
                    </a:cubicBezTo>
                    <a:cubicBezTo>
                      <a:pt x="182" y="160"/>
                      <a:pt x="181" y="160"/>
                      <a:pt x="182" y="159"/>
                    </a:cubicBezTo>
                    <a:cubicBezTo>
                      <a:pt x="183" y="159"/>
                      <a:pt x="183" y="158"/>
                      <a:pt x="184" y="157"/>
                    </a:cubicBezTo>
                    <a:cubicBezTo>
                      <a:pt x="183" y="157"/>
                      <a:pt x="183" y="157"/>
                      <a:pt x="182" y="157"/>
                    </a:cubicBezTo>
                    <a:cubicBezTo>
                      <a:pt x="184" y="157"/>
                      <a:pt x="187" y="157"/>
                      <a:pt x="189" y="157"/>
                    </a:cubicBezTo>
                    <a:cubicBezTo>
                      <a:pt x="187" y="157"/>
                      <a:pt x="183" y="159"/>
                      <a:pt x="183" y="162"/>
                    </a:cubicBezTo>
                    <a:cubicBezTo>
                      <a:pt x="184" y="161"/>
                      <a:pt x="186" y="162"/>
                      <a:pt x="187" y="162"/>
                    </a:cubicBezTo>
                    <a:cubicBezTo>
                      <a:pt x="189" y="163"/>
                      <a:pt x="187" y="160"/>
                      <a:pt x="189" y="160"/>
                    </a:cubicBezTo>
                    <a:cubicBezTo>
                      <a:pt x="189" y="161"/>
                      <a:pt x="188" y="162"/>
                      <a:pt x="189" y="162"/>
                    </a:cubicBezTo>
                    <a:cubicBezTo>
                      <a:pt x="190" y="161"/>
                      <a:pt x="193" y="162"/>
                      <a:pt x="193" y="160"/>
                    </a:cubicBezTo>
                    <a:cubicBezTo>
                      <a:pt x="194" y="160"/>
                      <a:pt x="194" y="161"/>
                      <a:pt x="194" y="162"/>
                    </a:cubicBezTo>
                    <a:cubicBezTo>
                      <a:pt x="195" y="161"/>
                      <a:pt x="197" y="161"/>
                      <a:pt x="198" y="160"/>
                    </a:cubicBezTo>
                    <a:cubicBezTo>
                      <a:pt x="199" y="159"/>
                      <a:pt x="199" y="160"/>
                      <a:pt x="201" y="159"/>
                    </a:cubicBezTo>
                    <a:cubicBezTo>
                      <a:pt x="201" y="158"/>
                      <a:pt x="202" y="157"/>
                      <a:pt x="200" y="156"/>
                    </a:cubicBezTo>
                    <a:cubicBezTo>
                      <a:pt x="201" y="155"/>
                      <a:pt x="201" y="157"/>
                      <a:pt x="202" y="158"/>
                    </a:cubicBezTo>
                    <a:cubicBezTo>
                      <a:pt x="203" y="158"/>
                      <a:pt x="205" y="158"/>
                      <a:pt x="206" y="158"/>
                    </a:cubicBezTo>
                    <a:cubicBezTo>
                      <a:pt x="205" y="157"/>
                      <a:pt x="205" y="157"/>
                      <a:pt x="206" y="156"/>
                    </a:cubicBezTo>
                    <a:cubicBezTo>
                      <a:pt x="205" y="159"/>
                      <a:pt x="211" y="155"/>
                      <a:pt x="212" y="155"/>
                    </a:cubicBezTo>
                    <a:cubicBezTo>
                      <a:pt x="211" y="154"/>
                      <a:pt x="212" y="153"/>
                      <a:pt x="213" y="153"/>
                    </a:cubicBezTo>
                    <a:cubicBezTo>
                      <a:pt x="212" y="155"/>
                      <a:pt x="215" y="152"/>
                      <a:pt x="213" y="155"/>
                    </a:cubicBezTo>
                    <a:cubicBezTo>
                      <a:pt x="214" y="154"/>
                      <a:pt x="216" y="152"/>
                      <a:pt x="217" y="153"/>
                    </a:cubicBezTo>
                    <a:cubicBezTo>
                      <a:pt x="216" y="152"/>
                      <a:pt x="217" y="150"/>
                      <a:pt x="218" y="151"/>
                    </a:cubicBezTo>
                    <a:cubicBezTo>
                      <a:pt x="216" y="149"/>
                      <a:pt x="221" y="150"/>
                      <a:pt x="221" y="149"/>
                    </a:cubicBezTo>
                    <a:cubicBezTo>
                      <a:pt x="222" y="148"/>
                      <a:pt x="223" y="148"/>
                      <a:pt x="222" y="146"/>
                    </a:cubicBezTo>
                    <a:cubicBezTo>
                      <a:pt x="224" y="147"/>
                      <a:pt x="224" y="146"/>
                      <a:pt x="224" y="145"/>
                    </a:cubicBezTo>
                    <a:cubicBezTo>
                      <a:pt x="226" y="145"/>
                      <a:pt x="226" y="144"/>
                      <a:pt x="227" y="143"/>
                    </a:cubicBezTo>
                    <a:cubicBezTo>
                      <a:pt x="228" y="143"/>
                      <a:pt x="230" y="142"/>
                      <a:pt x="232" y="142"/>
                    </a:cubicBezTo>
                    <a:cubicBezTo>
                      <a:pt x="233" y="141"/>
                      <a:pt x="235" y="142"/>
                      <a:pt x="235" y="141"/>
                    </a:cubicBezTo>
                    <a:cubicBezTo>
                      <a:pt x="236" y="140"/>
                      <a:pt x="235" y="139"/>
                      <a:pt x="237" y="139"/>
                    </a:cubicBezTo>
                    <a:cubicBezTo>
                      <a:pt x="237" y="138"/>
                      <a:pt x="235" y="138"/>
                      <a:pt x="234" y="138"/>
                    </a:cubicBezTo>
                    <a:cubicBezTo>
                      <a:pt x="235" y="138"/>
                      <a:pt x="236" y="138"/>
                      <a:pt x="236" y="137"/>
                    </a:cubicBezTo>
                    <a:cubicBezTo>
                      <a:pt x="236" y="137"/>
                      <a:pt x="234" y="136"/>
                      <a:pt x="234" y="136"/>
                    </a:cubicBezTo>
                    <a:cubicBezTo>
                      <a:pt x="234" y="134"/>
                      <a:pt x="235" y="135"/>
                      <a:pt x="235" y="134"/>
                    </a:cubicBezTo>
                    <a:cubicBezTo>
                      <a:pt x="236" y="135"/>
                      <a:pt x="236" y="136"/>
                      <a:pt x="237" y="135"/>
                    </a:cubicBezTo>
                    <a:cubicBezTo>
                      <a:pt x="237" y="138"/>
                      <a:pt x="239" y="137"/>
                      <a:pt x="241" y="138"/>
                    </a:cubicBezTo>
                    <a:cubicBezTo>
                      <a:pt x="239" y="138"/>
                      <a:pt x="240" y="139"/>
                      <a:pt x="242" y="139"/>
                    </a:cubicBezTo>
                    <a:cubicBezTo>
                      <a:pt x="244" y="139"/>
                      <a:pt x="246" y="139"/>
                      <a:pt x="249" y="139"/>
                    </a:cubicBezTo>
                    <a:cubicBezTo>
                      <a:pt x="249" y="138"/>
                      <a:pt x="248" y="138"/>
                      <a:pt x="247" y="137"/>
                    </a:cubicBezTo>
                    <a:cubicBezTo>
                      <a:pt x="248" y="137"/>
                      <a:pt x="249" y="138"/>
                      <a:pt x="250" y="139"/>
                    </a:cubicBezTo>
                    <a:cubicBezTo>
                      <a:pt x="251" y="139"/>
                      <a:pt x="251" y="139"/>
                      <a:pt x="252" y="139"/>
                    </a:cubicBezTo>
                    <a:cubicBezTo>
                      <a:pt x="252" y="138"/>
                      <a:pt x="252" y="137"/>
                      <a:pt x="251" y="137"/>
                    </a:cubicBezTo>
                    <a:cubicBezTo>
                      <a:pt x="252" y="137"/>
                      <a:pt x="253" y="138"/>
                      <a:pt x="253" y="136"/>
                    </a:cubicBezTo>
                    <a:cubicBezTo>
                      <a:pt x="254" y="135"/>
                      <a:pt x="255" y="137"/>
                      <a:pt x="256" y="137"/>
                    </a:cubicBezTo>
                    <a:cubicBezTo>
                      <a:pt x="257" y="137"/>
                      <a:pt x="261" y="138"/>
                      <a:pt x="260" y="136"/>
                    </a:cubicBezTo>
                    <a:cubicBezTo>
                      <a:pt x="262" y="137"/>
                      <a:pt x="264" y="136"/>
                      <a:pt x="265" y="136"/>
                    </a:cubicBezTo>
                    <a:cubicBezTo>
                      <a:pt x="266" y="135"/>
                      <a:pt x="267" y="135"/>
                      <a:pt x="268" y="135"/>
                    </a:cubicBezTo>
                    <a:cubicBezTo>
                      <a:pt x="269" y="136"/>
                      <a:pt x="270" y="135"/>
                      <a:pt x="270" y="134"/>
                    </a:cubicBezTo>
                    <a:cubicBezTo>
                      <a:pt x="270" y="135"/>
                      <a:pt x="273" y="135"/>
                      <a:pt x="274" y="134"/>
                    </a:cubicBezTo>
                    <a:cubicBezTo>
                      <a:pt x="276" y="134"/>
                      <a:pt x="277" y="134"/>
                      <a:pt x="279" y="133"/>
                    </a:cubicBezTo>
                    <a:cubicBezTo>
                      <a:pt x="280" y="133"/>
                      <a:pt x="281" y="133"/>
                      <a:pt x="282" y="133"/>
                    </a:cubicBezTo>
                    <a:cubicBezTo>
                      <a:pt x="283" y="133"/>
                      <a:pt x="284" y="132"/>
                      <a:pt x="285" y="132"/>
                    </a:cubicBezTo>
                    <a:cubicBezTo>
                      <a:pt x="287" y="132"/>
                      <a:pt x="288" y="130"/>
                      <a:pt x="290" y="130"/>
                    </a:cubicBezTo>
                    <a:cubicBezTo>
                      <a:pt x="288" y="130"/>
                      <a:pt x="291" y="129"/>
                      <a:pt x="292" y="129"/>
                    </a:cubicBezTo>
                    <a:cubicBezTo>
                      <a:pt x="292" y="128"/>
                      <a:pt x="292" y="129"/>
                      <a:pt x="294" y="129"/>
                    </a:cubicBezTo>
                    <a:cubicBezTo>
                      <a:pt x="294" y="128"/>
                      <a:pt x="296" y="127"/>
                      <a:pt x="294" y="127"/>
                    </a:cubicBezTo>
                    <a:cubicBezTo>
                      <a:pt x="295" y="126"/>
                      <a:pt x="296" y="128"/>
                      <a:pt x="298" y="127"/>
                    </a:cubicBezTo>
                    <a:cubicBezTo>
                      <a:pt x="295" y="127"/>
                      <a:pt x="299" y="127"/>
                      <a:pt x="297" y="125"/>
                    </a:cubicBezTo>
                    <a:cubicBezTo>
                      <a:pt x="298" y="126"/>
                      <a:pt x="299" y="126"/>
                      <a:pt x="300" y="126"/>
                    </a:cubicBezTo>
                    <a:cubicBezTo>
                      <a:pt x="301" y="126"/>
                      <a:pt x="304" y="124"/>
                      <a:pt x="302" y="124"/>
                    </a:cubicBezTo>
                    <a:cubicBezTo>
                      <a:pt x="303" y="124"/>
                      <a:pt x="305" y="125"/>
                      <a:pt x="306" y="124"/>
                    </a:cubicBezTo>
                    <a:cubicBezTo>
                      <a:pt x="307" y="123"/>
                      <a:pt x="307" y="122"/>
                      <a:pt x="305" y="122"/>
                    </a:cubicBezTo>
                    <a:cubicBezTo>
                      <a:pt x="306" y="122"/>
                      <a:pt x="310" y="123"/>
                      <a:pt x="309" y="121"/>
                    </a:cubicBezTo>
                    <a:cubicBezTo>
                      <a:pt x="310" y="121"/>
                      <a:pt x="311" y="122"/>
                      <a:pt x="312" y="122"/>
                    </a:cubicBezTo>
                    <a:cubicBezTo>
                      <a:pt x="312" y="121"/>
                      <a:pt x="311" y="121"/>
                      <a:pt x="310" y="121"/>
                    </a:cubicBezTo>
                    <a:cubicBezTo>
                      <a:pt x="313" y="121"/>
                      <a:pt x="317" y="120"/>
                      <a:pt x="319" y="119"/>
                    </a:cubicBezTo>
                    <a:cubicBezTo>
                      <a:pt x="318" y="118"/>
                      <a:pt x="316" y="119"/>
                      <a:pt x="314" y="119"/>
                    </a:cubicBezTo>
                    <a:cubicBezTo>
                      <a:pt x="312" y="119"/>
                      <a:pt x="310" y="119"/>
                      <a:pt x="307" y="118"/>
                    </a:cubicBezTo>
                    <a:cubicBezTo>
                      <a:pt x="306" y="118"/>
                      <a:pt x="303" y="118"/>
                      <a:pt x="302" y="117"/>
                    </a:cubicBezTo>
                    <a:cubicBezTo>
                      <a:pt x="300" y="116"/>
                      <a:pt x="298" y="116"/>
                      <a:pt x="296" y="117"/>
                    </a:cubicBezTo>
                    <a:cubicBezTo>
                      <a:pt x="296" y="117"/>
                      <a:pt x="296" y="116"/>
                      <a:pt x="297" y="116"/>
                    </a:cubicBezTo>
                    <a:cubicBezTo>
                      <a:pt x="294" y="115"/>
                      <a:pt x="292" y="117"/>
                      <a:pt x="290" y="117"/>
                    </a:cubicBezTo>
                    <a:cubicBezTo>
                      <a:pt x="287" y="118"/>
                      <a:pt x="284" y="116"/>
                      <a:pt x="281" y="119"/>
                    </a:cubicBezTo>
                    <a:cubicBezTo>
                      <a:pt x="279" y="120"/>
                      <a:pt x="279" y="119"/>
                      <a:pt x="277" y="119"/>
                    </a:cubicBezTo>
                    <a:cubicBezTo>
                      <a:pt x="275" y="120"/>
                      <a:pt x="272" y="120"/>
                      <a:pt x="271" y="119"/>
                    </a:cubicBezTo>
                    <a:cubicBezTo>
                      <a:pt x="273" y="119"/>
                      <a:pt x="277" y="119"/>
                      <a:pt x="279" y="118"/>
                    </a:cubicBezTo>
                    <a:cubicBezTo>
                      <a:pt x="280" y="117"/>
                      <a:pt x="282" y="117"/>
                      <a:pt x="283" y="117"/>
                    </a:cubicBezTo>
                    <a:cubicBezTo>
                      <a:pt x="285" y="116"/>
                      <a:pt x="287" y="117"/>
                      <a:pt x="288" y="116"/>
                    </a:cubicBezTo>
                    <a:cubicBezTo>
                      <a:pt x="286" y="113"/>
                      <a:pt x="280" y="115"/>
                      <a:pt x="277" y="116"/>
                    </a:cubicBezTo>
                    <a:cubicBezTo>
                      <a:pt x="276" y="116"/>
                      <a:pt x="275" y="116"/>
                      <a:pt x="274" y="116"/>
                    </a:cubicBezTo>
                    <a:cubicBezTo>
                      <a:pt x="273" y="116"/>
                      <a:pt x="274" y="114"/>
                      <a:pt x="273" y="115"/>
                    </a:cubicBezTo>
                    <a:cubicBezTo>
                      <a:pt x="271" y="115"/>
                      <a:pt x="268" y="116"/>
                      <a:pt x="267" y="115"/>
                    </a:cubicBezTo>
                    <a:cubicBezTo>
                      <a:pt x="269" y="115"/>
                      <a:pt x="272" y="115"/>
                      <a:pt x="274" y="114"/>
                    </a:cubicBezTo>
                    <a:cubicBezTo>
                      <a:pt x="276" y="112"/>
                      <a:pt x="279" y="111"/>
                      <a:pt x="275" y="110"/>
                    </a:cubicBezTo>
                    <a:cubicBezTo>
                      <a:pt x="277" y="110"/>
                      <a:pt x="279" y="110"/>
                      <a:pt x="281" y="110"/>
                    </a:cubicBezTo>
                    <a:cubicBezTo>
                      <a:pt x="280" y="110"/>
                      <a:pt x="279" y="109"/>
                      <a:pt x="279" y="108"/>
                    </a:cubicBezTo>
                    <a:cubicBezTo>
                      <a:pt x="280" y="108"/>
                      <a:pt x="281" y="109"/>
                      <a:pt x="281" y="110"/>
                    </a:cubicBezTo>
                    <a:cubicBezTo>
                      <a:pt x="282" y="111"/>
                      <a:pt x="284" y="110"/>
                      <a:pt x="286" y="110"/>
                    </a:cubicBezTo>
                    <a:cubicBezTo>
                      <a:pt x="288" y="110"/>
                      <a:pt x="295" y="110"/>
                      <a:pt x="296" y="107"/>
                    </a:cubicBezTo>
                    <a:cubicBezTo>
                      <a:pt x="296" y="107"/>
                      <a:pt x="298" y="108"/>
                      <a:pt x="298" y="107"/>
                    </a:cubicBezTo>
                    <a:cubicBezTo>
                      <a:pt x="298" y="106"/>
                      <a:pt x="297" y="105"/>
                      <a:pt x="296" y="105"/>
                    </a:cubicBezTo>
                    <a:cubicBezTo>
                      <a:pt x="295" y="105"/>
                      <a:pt x="293" y="105"/>
                      <a:pt x="292" y="105"/>
                    </a:cubicBezTo>
                    <a:cubicBezTo>
                      <a:pt x="290" y="105"/>
                      <a:pt x="288" y="105"/>
                      <a:pt x="285" y="105"/>
                    </a:cubicBezTo>
                    <a:cubicBezTo>
                      <a:pt x="288" y="104"/>
                      <a:pt x="284" y="104"/>
                      <a:pt x="283" y="104"/>
                    </a:cubicBezTo>
                    <a:cubicBezTo>
                      <a:pt x="281" y="104"/>
                      <a:pt x="279" y="105"/>
                      <a:pt x="277" y="104"/>
                    </a:cubicBezTo>
                    <a:cubicBezTo>
                      <a:pt x="279" y="104"/>
                      <a:pt x="284" y="105"/>
                      <a:pt x="285" y="103"/>
                    </a:cubicBezTo>
                    <a:cubicBezTo>
                      <a:pt x="285" y="102"/>
                      <a:pt x="280" y="100"/>
                      <a:pt x="282" y="101"/>
                    </a:cubicBezTo>
                    <a:cubicBezTo>
                      <a:pt x="281" y="100"/>
                      <a:pt x="279" y="100"/>
                      <a:pt x="278" y="101"/>
                    </a:cubicBezTo>
                    <a:cubicBezTo>
                      <a:pt x="279" y="100"/>
                      <a:pt x="279" y="99"/>
                      <a:pt x="278" y="99"/>
                    </a:cubicBezTo>
                    <a:cubicBezTo>
                      <a:pt x="280" y="100"/>
                      <a:pt x="282" y="100"/>
                      <a:pt x="284" y="101"/>
                    </a:cubicBezTo>
                    <a:cubicBezTo>
                      <a:pt x="286" y="102"/>
                      <a:pt x="288" y="105"/>
                      <a:pt x="290" y="104"/>
                    </a:cubicBezTo>
                    <a:cubicBezTo>
                      <a:pt x="290" y="104"/>
                      <a:pt x="291" y="104"/>
                      <a:pt x="292" y="104"/>
                    </a:cubicBezTo>
                    <a:cubicBezTo>
                      <a:pt x="293" y="103"/>
                      <a:pt x="294" y="104"/>
                      <a:pt x="295" y="104"/>
                    </a:cubicBezTo>
                    <a:cubicBezTo>
                      <a:pt x="298" y="104"/>
                      <a:pt x="300" y="107"/>
                      <a:pt x="303" y="106"/>
                    </a:cubicBezTo>
                    <a:cubicBezTo>
                      <a:pt x="304" y="106"/>
                      <a:pt x="307" y="109"/>
                      <a:pt x="306" y="110"/>
                    </a:cubicBezTo>
                    <a:cubicBezTo>
                      <a:pt x="306" y="113"/>
                      <a:pt x="308" y="114"/>
                      <a:pt x="311" y="115"/>
                    </a:cubicBezTo>
                    <a:cubicBezTo>
                      <a:pt x="312" y="115"/>
                      <a:pt x="316" y="116"/>
                      <a:pt x="317" y="115"/>
                    </a:cubicBezTo>
                    <a:cubicBezTo>
                      <a:pt x="318" y="114"/>
                      <a:pt x="317" y="111"/>
                      <a:pt x="319" y="112"/>
                    </a:cubicBezTo>
                    <a:cubicBezTo>
                      <a:pt x="316" y="116"/>
                      <a:pt x="321" y="114"/>
                      <a:pt x="322" y="115"/>
                    </a:cubicBezTo>
                    <a:cubicBezTo>
                      <a:pt x="322" y="117"/>
                      <a:pt x="327" y="113"/>
                      <a:pt x="324" y="114"/>
                    </a:cubicBezTo>
                    <a:cubicBezTo>
                      <a:pt x="324" y="113"/>
                      <a:pt x="325" y="112"/>
                      <a:pt x="325" y="112"/>
                    </a:cubicBezTo>
                    <a:cubicBezTo>
                      <a:pt x="325" y="112"/>
                      <a:pt x="324" y="112"/>
                      <a:pt x="323" y="112"/>
                    </a:cubicBezTo>
                    <a:cubicBezTo>
                      <a:pt x="325" y="112"/>
                      <a:pt x="325" y="110"/>
                      <a:pt x="326" y="110"/>
                    </a:cubicBezTo>
                    <a:cubicBezTo>
                      <a:pt x="325" y="110"/>
                      <a:pt x="325" y="110"/>
                      <a:pt x="324" y="110"/>
                    </a:cubicBezTo>
                    <a:cubicBezTo>
                      <a:pt x="325" y="109"/>
                      <a:pt x="325" y="109"/>
                      <a:pt x="325" y="109"/>
                    </a:cubicBezTo>
                    <a:cubicBezTo>
                      <a:pt x="324" y="109"/>
                      <a:pt x="323" y="109"/>
                      <a:pt x="322" y="109"/>
                    </a:cubicBezTo>
                    <a:cubicBezTo>
                      <a:pt x="323" y="109"/>
                      <a:pt x="325" y="107"/>
                      <a:pt x="326" y="108"/>
                    </a:cubicBezTo>
                    <a:cubicBezTo>
                      <a:pt x="326" y="107"/>
                      <a:pt x="325" y="107"/>
                      <a:pt x="325" y="107"/>
                    </a:cubicBezTo>
                    <a:cubicBezTo>
                      <a:pt x="325" y="107"/>
                      <a:pt x="326" y="107"/>
                      <a:pt x="327" y="106"/>
                    </a:cubicBezTo>
                    <a:cubicBezTo>
                      <a:pt x="325" y="106"/>
                      <a:pt x="325" y="106"/>
                      <a:pt x="327" y="106"/>
                    </a:cubicBezTo>
                    <a:cubicBezTo>
                      <a:pt x="324" y="105"/>
                      <a:pt x="323" y="105"/>
                      <a:pt x="320" y="107"/>
                    </a:cubicBezTo>
                    <a:cubicBezTo>
                      <a:pt x="321" y="104"/>
                      <a:pt x="323" y="103"/>
                      <a:pt x="326" y="103"/>
                    </a:cubicBezTo>
                    <a:cubicBezTo>
                      <a:pt x="324" y="103"/>
                      <a:pt x="322" y="103"/>
                      <a:pt x="320" y="104"/>
                    </a:cubicBezTo>
                    <a:cubicBezTo>
                      <a:pt x="320" y="103"/>
                      <a:pt x="321" y="103"/>
                      <a:pt x="322" y="103"/>
                    </a:cubicBezTo>
                    <a:cubicBezTo>
                      <a:pt x="320" y="102"/>
                      <a:pt x="319" y="103"/>
                      <a:pt x="317" y="103"/>
                    </a:cubicBezTo>
                    <a:cubicBezTo>
                      <a:pt x="318" y="102"/>
                      <a:pt x="321" y="101"/>
                      <a:pt x="322" y="101"/>
                    </a:cubicBezTo>
                    <a:cubicBezTo>
                      <a:pt x="321" y="100"/>
                      <a:pt x="319" y="101"/>
                      <a:pt x="317" y="100"/>
                    </a:cubicBezTo>
                    <a:cubicBezTo>
                      <a:pt x="316" y="99"/>
                      <a:pt x="314" y="99"/>
                      <a:pt x="314" y="98"/>
                    </a:cubicBezTo>
                    <a:cubicBezTo>
                      <a:pt x="312" y="98"/>
                      <a:pt x="309" y="96"/>
                      <a:pt x="308" y="96"/>
                    </a:cubicBezTo>
                    <a:cubicBezTo>
                      <a:pt x="305" y="95"/>
                      <a:pt x="303" y="98"/>
                      <a:pt x="301" y="98"/>
                    </a:cubicBezTo>
                    <a:cubicBezTo>
                      <a:pt x="302" y="97"/>
                      <a:pt x="302" y="97"/>
                      <a:pt x="302" y="96"/>
                    </a:cubicBezTo>
                    <a:cubicBezTo>
                      <a:pt x="301" y="96"/>
                      <a:pt x="300" y="96"/>
                      <a:pt x="299" y="96"/>
                    </a:cubicBezTo>
                    <a:cubicBezTo>
                      <a:pt x="300" y="96"/>
                      <a:pt x="308" y="96"/>
                      <a:pt x="308" y="94"/>
                    </a:cubicBezTo>
                    <a:cubicBezTo>
                      <a:pt x="307" y="90"/>
                      <a:pt x="298" y="93"/>
                      <a:pt x="296" y="94"/>
                    </a:cubicBezTo>
                    <a:cubicBezTo>
                      <a:pt x="296" y="93"/>
                      <a:pt x="296" y="93"/>
                      <a:pt x="297" y="93"/>
                    </a:cubicBezTo>
                    <a:cubicBezTo>
                      <a:pt x="296" y="93"/>
                      <a:pt x="294" y="93"/>
                      <a:pt x="293" y="93"/>
                    </a:cubicBezTo>
                    <a:cubicBezTo>
                      <a:pt x="294" y="93"/>
                      <a:pt x="295" y="93"/>
                      <a:pt x="296" y="92"/>
                    </a:cubicBezTo>
                    <a:cubicBezTo>
                      <a:pt x="294" y="92"/>
                      <a:pt x="291" y="93"/>
                      <a:pt x="289" y="92"/>
                    </a:cubicBezTo>
                    <a:cubicBezTo>
                      <a:pt x="291" y="92"/>
                      <a:pt x="293" y="91"/>
                      <a:pt x="294" y="91"/>
                    </a:cubicBezTo>
                    <a:cubicBezTo>
                      <a:pt x="296" y="91"/>
                      <a:pt x="297" y="92"/>
                      <a:pt x="299" y="92"/>
                    </a:cubicBezTo>
                    <a:cubicBezTo>
                      <a:pt x="300" y="92"/>
                      <a:pt x="301" y="91"/>
                      <a:pt x="303" y="91"/>
                    </a:cubicBezTo>
                    <a:cubicBezTo>
                      <a:pt x="304" y="91"/>
                      <a:pt x="306" y="91"/>
                      <a:pt x="307" y="90"/>
                    </a:cubicBezTo>
                    <a:cubicBezTo>
                      <a:pt x="306" y="89"/>
                      <a:pt x="304" y="89"/>
                      <a:pt x="303" y="89"/>
                    </a:cubicBezTo>
                    <a:cubicBezTo>
                      <a:pt x="301" y="88"/>
                      <a:pt x="299" y="88"/>
                      <a:pt x="297" y="89"/>
                    </a:cubicBezTo>
                    <a:cubicBezTo>
                      <a:pt x="295" y="89"/>
                      <a:pt x="293" y="88"/>
                      <a:pt x="292" y="89"/>
                    </a:cubicBezTo>
                    <a:cubicBezTo>
                      <a:pt x="291" y="90"/>
                      <a:pt x="290" y="91"/>
                      <a:pt x="289" y="91"/>
                    </a:cubicBezTo>
                    <a:cubicBezTo>
                      <a:pt x="290" y="90"/>
                      <a:pt x="290" y="89"/>
                      <a:pt x="288" y="89"/>
                    </a:cubicBezTo>
                    <a:cubicBezTo>
                      <a:pt x="290" y="89"/>
                      <a:pt x="292" y="88"/>
                      <a:pt x="293" y="88"/>
                    </a:cubicBezTo>
                    <a:cubicBezTo>
                      <a:pt x="295" y="89"/>
                      <a:pt x="296" y="89"/>
                      <a:pt x="297" y="87"/>
                    </a:cubicBezTo>
                    <a:cubicBezTo>
                      <a:pt x="295" y="87"/>
                      <a:pt x="293" y="86"/>
                      <a:pt x="291" y="86"/>
                    </a:cubicBezTo>
                    <a:cubicBezTo>
                      <a:pt x="292" y="85"/>
                      <a:pt x="294" y="87"/>
                      <a:pt x="295" y="87"/>
                    </a:cubicBezTo>
                    <a:cubicBezTo>
                      <a:pt x="297" y="87"/>
                      <a:pt x="299" y="88"/>
                      <a:pt x="301" y="88"/>
                    </a:cubicBezTo>
                    <a:cubicBezTo>
                      <a:pt x="303" y="88"/>
                      <a:pt x="304" y="87"/>
                      <a:pt x="306" y="86"/>
                    </a:cubicBezTo>
                    <a:cubicBezTo>
                      <a:pt x="307" y="85"/>
                      <a:pt x="309" y="86"/>
                      <a:pt x="311" y="85"/>
                    </a:cubicBezTo>
                    <a:cubicBezTo>
                      <a:pt x="309" y="84"/>
                      <a:pt x="307" y="83"/>
                      <a:pt x="305" y="82"/>
                    </a:cubicBezTo>
                    <a:cubicBezTo>
                      <a:pt x="307" y="81"/>
                      <a:pt x="309" y="83"/>
                      <a:pt x="310" y="84"/>
                    </a:cubicBezTo>
                    <a:cubicBezTo>
                      <a:pt x="312" y="86"/>
                      <a:pt x="313" y="84"/>
                      <a:pt x="315" y="83"/>
                    </a:cubicBezTo>
                    <a:cubicBezTo>
                      <a:pt x="317" y="82"/>
                      <a:pt x="319" y="83"/>
                      <a:pt x="321" y="83"/>
                    </a:cubicBezTo>
                    <a:cubicBezTo>
                      <a:pt x="324" y="84"/>
                      <a:pt x="326" y="84"/>
                      <a:pt x="329" y="84"/>
                    </a:cubicBezTo>
                    <a:cubicBezTo>
                      <a:pt x="326" y="85"/>
                      <a:pt x="324" y="85"/>
                      <a:pt x="322" y="84"/>
                    </a:cubicBezTo>
                    <a:cubicBezTo>
                      <a:pt x="320" y="83"/>
                      <a:pt x="317" y="82"/>
                      <a:pt x="316" y="84"/>
                    </a:cubicBezTo>
                    <a:cubicBezTo>
                      <a:pt x="322" y="87"/>
                      <a:pt x="327" y="89"/>
                      <a:pt x="333" y="86"/>
                    </a:cubicBezTo>
                    <a:cubicBezTo>
                      <a:pt x="335" y="85"/>
                      <a:pt x="337" y="86"/>
                      <a:pt x="340" y="86"/>
                    </a:cubicBezTo>
                    <a:cubicBezTo>
                      <a:pt x="342" y="86"/>
                      <a:pt x="341" y="86"/>
                      <a:pt x="342" y="84"/>
                    </a:cubicBezTo>
                    <a:cubicBezTo>
                      <a:pt x="342" y="83"/>
                      <a:pt x="344" y="83"/>
                      <a:pt x="344" y="82"/>
                    </a:cubicBezTo>
                    <a:cubicBezTo>
                      <a:pt x="341" y="82"/>
                      <a:pt x="338" y="80"/>
                      <a:pt x="335" y="80"/>
                    </a:cubicBezTo>
                    <a:cubicBezTo>
                      <a:pt x="331" y="80"/>
                      <a:pt x="335" y="83"/>
                      <a:pt x="332" y="84"/>
                    </a:cubicBezTo>
                    <a:cubicBezTo>
                      <a:pt x="333" y="81"/>
                      <a:pt x="332" y="81"/>
                      <a:pt x="329" y="80"/>
                    </a:cubicBezTo>
                    <a:cubicBezTo>
                      <a:pt x="330" y="80"/>
                      <a:pt x="331" y="80"/>
                      <a:pt x="332" y="79"/>
                    </a:cubicBezTo>
                    <a:cubicBezTo>
                      <a:pt x="331" y="78"/>
                      <a:pt x="331" y="78"/>
                      <a:pt x="330" y="78"/>
                    </a:cubicBezTo>
                    <a:cubicBezTo>
                      <a:pt x="332" y="78"/>
                      <a:pt x="334" y="78"/>
                      <a:pt x="335" y="77"/>
                    </a:cubicBezTo>
                    <a:cubicBezTo>
                      <a:pt x="335" y="76"/>
                      <a:pt x="334" y="75"/>
                      <a:pt x="333" y="75"/>
                    </a:cubicBezTo>
                    <a:cubicBezTo>
                      <a:pt x="335" y="75"/>
                      <a:pt x="335" y="76"/>
                      <a:pt x="337" y="76"/>
                    </a:cubicBezTo>
                    <a:cubicBezTo>
                      <a:pt x="340" y="76"/>
                      <a:pt x="342" y="76"/>
                      <a:pt x="345" y="76"/>
                    </a:cubicBezTo>
                    <a:cubicBezTo>
                      <a:pt x="346" y="76"/>
                      <a:pt x="346" y="78"/>
                      <a:pt x="347" y="78"/>
                    </a:cubicBezTo>
                    <a:cubicBezTo>
                      <a:pt x="348" y="78"/>
                      <a:pt x="349" y="78"/>
                      <a:pt x="350" y="78"/>
                    </a:cubicBezTo>
                    <a:cubicBezTo>
                      <a:pt x="352" y="79"/>
                      <a:pt x="354" y="77"/>
                      <a:pt x="356" y="76"/>
                    </a:cubicBezTo>
                    <a:cubicBezTo>
                      <a:pt x="355" y="76"/>
                      <a:pt x="353" y="75"/>
                      <a:pt x="354" y="74"/>
                    </a:cubicBezTo>
                    <a:cubicBezTo>
                      <a:pt x="352" y="74"/>
                      <a:pt x="350" y="75"/>
                      <a:pt x="348" y="74"/>
                    </a:cubicBezTo>
                    <a:cubicBezTo>
                      <a:pt x="346" y="73"/>
                      <a:pt x="343" y="75"/>
                      <a:pt x="341" y="74"/>
                    </a:cubicBezTo>
                    <a:cubicBezTo>
                      <a:pt x="342" y="74"/>
                      <a:pt x="344" y="74"/>
                      <a:pt x="345" y="74"/>
                    </a:cubicBezTo>
                    <a:cubicBezTo>
                      <a:pt x="343" y="73"/>
                      <a:pt x="345" y="71"/>
                      <a:pt x="345" y="71"/>
                    </a:cubicBezTo>
                    <a:cubicBezTo>
                      <a:pt x="343" y="70"/>
                      <a:pt x="341" y="71"/>
                      <a:pt x="339" y="71"/>
                    </a:cubicBezTo>
                    <a:cubicBezTo>
                      <a:pt x="336" y="72"/>
                      <a:pt x="336" y="70"/>
                      <a:pt x="334" y="70"/>
                    </a:cubicBezTo>
                    <a:cubicBezTo>
                      <a:pt x="336" y="70"/>
                      <a:pt x="336" y="72"/>
                      <a:pt x="339" y="71"/>
                    </a:cubicBezTo>
                    <a:cubicBezTo>
                      <a:pt x="341" y="70"/>
                      <a:pt x="344" y="71"/>
                      <a:pt x="346" y="70"/>
                    </a:cubicBezTo>
                    <a:cubicBezTo>
                      <a:pt x="344" y="67"/>
                      <a:pt x="340" y="68"/>
                      <a:pt x="336" y="67"/>
                    </a:cubicBezTo>
                    <a:cubicBezTo>
                      <a:pt x="337" y="67"/>
                      <a:pt x="339" y="67"/>
                      <a:pt x="340" y="67"/>
                    </a:cubicBezTo>
                    <a:cubicBezTo>
                      <a:pt x="339" y="66"/>
                      <a:pt x="338" y="66"/>
                      <a:pt x="336" y="65"/>
                    </a:cubicBezTo>
                    <a:cubicBezTo>
                      <a:pt x="339" y="64"/>
                      <a:pt x="341" y="67"/>
                      <a:pt x="344" y="68"/>
                    </a:cubicBezTo>
                    <a:cubicBezTo>
                      <a:pt x="345" y="68"/>
                      <a:pt x="352" y="68"/>
                      <a:pt x="350" y="69"/>
                    </a:cubicBezTo>
                    <a:cubicBezTo>
                      <a:pt x="352" y="70"/>
                      <a:pt x="353" y="70"/>
                      <a:pt x="355" y="69"/>
                    </a:cubicBezTo>
                    <a:cubicBezTo>
                      <a:pt x="356" y="68"/>
                      <a:pt x="356" y="66"/>
                      <a:pt x="355" y="65"/>
                    </a:cubicBezTo>
                    <a:cubicBezTo>
                      <a:pt x="356" y="64"/>
                      <a:pt x="356" y="64"/>
                      <a:pt x="356" y="64"/>
                    </a:cubicBezTo>
                    <a:cubicBezTo>
                      <a:pt x="352" y="61"/>
                      <a:pt x="345" y="62"/>
                      <a:pt x="340" y="62"/>
                    </a:cubicBezTo>
                    <a:cubicBezTo>
                      <a:pt x="342" y="62"/>
                      <a:pt x="345" y="62"/>
                      <a:pt x="347" y="62"/>
                    </a:cubicBezTo>
                    <a:cubicBezTo>
                      <a:pt x="349" y="62"/>
                      <a:pt x="352" y="61"/>
                      <a:pt x="354" y="61"/>
                    </a:cubicBezTo>
                    <a:cubicBezTo>
                      <a:pt x="356" y="61"/>
                      <a:pt x="355" y="60"/>
                      <a:pt x="353" y="60"/>
                    </a:cubicBezTo>
                    <a:cubicBezTo>
                      <a:pt x="351" y="60"/>
                      <a:pt x="349" y="59"/>
                      <a:pt x="346" y="59"/>
                    </a:cubicBezTo>
                    <a:cubicBezTo>
                      <a:pt x="348" y="59"/>
                      <a:pt x="349" y="60"/>
                      <a:pt x="350" y="61"/>
                    </a:cubicBezTo>
                    <a:cubicBezTo>
                      <a:pt x="349" y="61"/>
                      <a:pt x="348" y="60"/>
                      <a:pt x="346" y="59"/>
                    </a:cubicBezTo>
                    <a:cubicBezTo>
                      <a:pt x="345" y="59"/>
                      <a:pt x="343" y="60"/>
                      <a:pt x="342" y="60"/>
                    </a:cubicBezTo>
                    <a:cubicBezTo>
                      <a:pt x="342" y="59"/>
                      <a:pt x="343" y="59"/>
                      <a:pt x="343" y="59"/>
                    </a:cubicBezTo>
                    <a:cubicBezTo>
                      <a:pt x="341" y="58"/>
                      <a:pt x="339" y="58"/>
                      <a:pt x="337" y="58"/>
                    </a:cubicBezTo>
                    <a:cubicBezTo>
                      <a:pt x="339" y="57"/>
                      <a:pt x="341" y="58"/>
                      <a:pt x="343" y="58"/>
                    </a:cubicBezTo>
                    <a:cubicBezTo>
                      <a:pt x="342" y="58"/>
                      <a:pt x="341" y="58"/>
                      <a:pt x="340" y="58"/>
                    </a:cubicBezTo>
                    <a:cubicBezTo>
                      <a:pt x="341" y="58"/>
                      <a:pt x="342" y="57"/>
                      <a:pt x="343" y="57"/>
                    </a:cubicBezTo>
                    <a:cubicBezTo>
                      <a:pt x="342" y="57"/>
                      <a:pt x="341" y="57"/>
                      <a:pt x="340" y="57"/>
                    </a:cubicBezTo>
                    <a:cubicBezTo>
                      <a:pt x="342" y="57"/>
                      <a:pt x="339" y="56"/>
                      <a:pt x="338" y="57"/>
                    </a:cubicBezTo>
                    <a:cubicBezTo>
                      <a:pt x="338" y="57"/>
                      <a:pt x="337" y="56"/>
                      <a:pt x="337" y="56"/>
                    </a:cubicBezTo>
                    <a:cubicBezTo>
                      <a:pt x="337" y="55"/>
                      <a:pt x="339" y="54"/>
                      <a:pt x="340" y="54"/>
                    </a:cubicBezTo>
                    <a:cubicBezTo>
                      <a:pt x="341" y="54"/>
                      <a:pt x="342" y="56"/>
                      <a:pt x="343" y="56"/>
                    </a:cubicBezTo>
                    <a:cubicBezTo>
                      <a:pt x="345" y="56"/>
                      <a:pt x="347" y="55"/>
                      <a:pt x="349" y="55"/>
                    </a:cubicBezTo>
                    <a:cubicBezTo>
                      <a:pt x="348" y="54"/>
                      <a:pt x="346" y="54"/>
                      <a:pt x="344" y="54"/>
                    </a:cubicBezTo>
                    <a:cubicBezTo>
                      <a:pt x="346" y="53"/>
                      <a:pt x="349" y="55"/>
                      <a:pt x="351" y="54"/>
                    </a:cubicBezTo>
                    <a:cubicBezTo>
                      <a:pt x="351" y="53"/>
                      <a:pt x="350" y="53"/>
                      <a:pt x="349" y="53"/>
                    </a:cubicBezTo>
                    <a:cubicBezTo>
                      <a:pt x="353" y="52"/>
                      <a:pt x="357" y="53"/>
                      <a:pt x="360" y="54"/>
                    </a:cubicBezTo>
                    <a:cubicBezTo>
                      <a:pt x="362" y="54"/>
                      <a:pt x="367" y="56"/>
                      <a:pt x="368" y="54"/>
                    </a:cubicBezTo>
                    <a:cubicBezTo>
                      <a:pt x="372" y="51"/>
                      <a:pt x="366" y="49"/>
                      <a:pt x="363" y="51"/>
                    </a:cubicBezTo>
                    <a:cubicBezTo>
                      <a:pt x="362" y="51"/>
                      <a:pt x="361" y="51"/>
                      <a:pt x="360" y="50"/>
                    </a:cubicBezTo>
                    <a:cubicBezTo>
                      <a:pt x="359" y="48"/>
                      <a:pt x="355" y="49"/>
                      <a:pt x="353" y="49"/>
                    </a:cubicBezTo>
                    <a:cubicBezTo>
                      <a:pt x="355" y="49"/>
                      <a:pt x="356" y="49"/>
                      <a:pt x="357" y="49"/>
                    </a:cubicBezTo>
                    <a:cubicBezTo>
                      <a:pt x="355" y="48"/>
                      <a:pt x="353" y="48"/>
                      <a:pt x="351" y="48"/>
                    </a:cubicBezTo>
                    <a:cubicBezTo>
                      <a:pt x="352" y="48"/>
                      <a:pt x="354" y="49"/>
                      <a:pt x="355" y="48"/>
                    </a:cubicBezTo>
                    <a:cubicBezTo>
                      <a:pt x="352" y="48"/>
                      <a:pt x="356" y="48"/>
                      <a:pt x="356" y="48"/>
                    </a:cubicBezTo>
                    <a:cubicBezTo>
                      <a:pt x="355" y="47"/>
                      <a:pt x="353" y="47"/>
                      <a:pt x="352" y="47"/>
                    </a:cubicBezTo>
                    <a:cubicBezTo>
                      <a:pt x="356" y="46"/>
                      <a:pt x="360" y="48"/>
                      <a:pt x="365" y="47"/>
                    </a:cubicBezTo>
                    <a:cubicBezTo>
                      <a:pt x="364" y="45"/>
                      <a:pt x="359" y="45"/>
                      <a:pt x="357" y="45"/>
                    </a:cubicBezTo>
                    <a:cubicBezTo>
                      <a:pt x="355" y="45"/>
                      <a:pt x="354" y="44"/>
                      <a:pt x="352" y="45"/>
                    </a:cubicBezTo>
                    <a:cubicBezTo>
                      <a:pt x="350" y="45"/>
                      <a:pt x="349" y="48"/>
                      <a:pt x="347" y="48"/>
                    </a:cubicBezTo>
                    <a:cubicBezTo>
                      <a:pt x="349" y="47"/>
                      <a:pt x="345" y="47"/>
                      <a:pt x="344" y="47"/>
                    </a:cubicBezTo>
                    <a:cubicBezTo>
                      <a:pt x="346" y="45"/>
                      <a:pt x="348" y="44"/>
                      <a:pt x="350" y="43"/>
                    </a:cubicBezTo>
                    <a:cubicBezTo>
                      <a:pt x="350" y="43"/>
                      <a:pt x="349" y="43"/>
                      <a:pt x="348" y="43"/>
                    </a:cubicBezTo>
                    <a:cubicBezTo>
                      <a:pt x="349" y="43"/>
                      <a:pt x="351" y="43"/>
                      <a:pt x="351" y="41"/>
                    </a:cubicBezTo>
                    <a:cubicBezTo>
                      <a:pt x="352" y="40"/>
                      <a:pt x="354" y="39"/>
                      <a:pt x="354" y="39"/>
                    </a:cubicBezTo>
                    <a:cubicBezTo>
                      <a:pt x="354" y="38"/>
                      <a:pt x="353" y="38"/>
                      <a:pt x="352" y="39"/>
                    </a:cubicBezTo>
                    <a:cubicBezTo>
                      <a:pt x="353" y="38"/>
                      <a:pt x="357" y="37"/>
                      <a:pt x="354" y="37"/>
                    </a:cubicBezTo>
                    <a:cubicBezTo>
                      <a:pt x="356" y="37"/>
                      <a:pt x="357" y="36"/>
                      <a:pt x="359" y="36"/>
                    </a:cubicBezTo>
                    <a:cubicBezTo>
                      <a:pt x="360" y="37"/>
                      <a:pt x="362" y="37"/>
                      <a:pt x="363" y="36"/>
                    </a:cubicBezTo>
                    <a:cubicBezTo>
                      <a:pt x="364" y="34"/>
                      <a:pt x="365" y="35"/>
                      <a:pt x="366" y="34"/>
                    </a:cubicBezTo>
                    <a:cubicBezTo>
                      <a:pt x="367" y="34"/>
                      <a:pt x="367" y="33"/>
                      <a:pt x="368" y="33"/>
                    </a:cubicBezTo>
                    <a:cubicBezTo>
                      <a:pt x="369" y="33"/>
                      <a:pt x="369" y="34"/>
                      <a:pt x="370" y="33"/>
                    </a:cubicBezTo>
                    <a:cubicBezTo>
                      <a:pt x="368" y="32"/>
                      <a:pt x="367" y="34"/>
                      <a:pt x="365" y="33"/>
                    </a:cubicBezTo>
                    <a:cubicBezTo>
                      <a:pt x="366" y="33"/>
                      <a:pt x="366" y="33"/>
                      <a:pt x="367" y="32"/>
                    </a:cubicBezTo>
                    <a:cubicBezTo>
                      <a:pt x="367" y="31"/>
                      <a:pt x="366" y="31"/>
                      <a:pt x="367" y="31"/>
                    </a:cubicBezTo>
                    <a:cubicBezTo>
                      <a:pt x="369" y="30"/>
                      <a:pt x="369" y="29"/>
                      <a:pt x="372" y="29"/>
                    </a:cubicBezTo>
                    <a:cubicBezTo>
                      <a:pt x="376" y="29"/>
                      <a:pt x="380" y="28"/>
                      <a:pt x="384" y="26"/>
                    </a:cubicBezTo>
                    <a:cubicBezTo>
                      <a:pt x="381" y="24"/>
                      <a:pt x="376" y="26"/>
                      <a:pt x="373" y="26"/>
                    </a:cubicBezTo>
                    <a:cubicBezTo>
                      <a:pt x="371" y="26"/>
                      <a:pt x="370" y="26"/>
                      <a:pt x="368" y="26"/>
                    </a:cubicBezTo>
                    <a:cubicBezTo>
                      <a:pt x="367" y="27"/>
                      <a:pt x="363" y="29"/>
                      <a:pt x="366" y="28"/>
                    </a:cubicBezTo>
                    <a:cubicBezTo>
                      <a:pt x="364" y="29"/>
                      <a:pt x="363" y="28"/>
                      <a:pt x="361" y="28"/>
                    </a:cubicBezTo>
                    <a:cubicBezTo>
                      <a:pt x="362" y="27"/>
                      <a:pt x="365" y="26"/>
                      <a:pt x="363" y="26"/>
                    </a:cubicBezTo>
                    <a:cubicBezTo>
                      <a:pt x="366" y="26"/>
                      <a:pt x="368" y="25"/>
                      <a:pt x="370" y="25"/>
                    </a:cubicBezTo>
                    <a:cubicBezTo>
                      <a:pt x="373" y="24"/>
                      <a:pt x="377" y="25"/>
                      <a:pt x="380" y="25"/>
                    </a:cubicBezTo>
                    <a:cubicBezTo>
                      <a:pt x="385" y="25"/>
                      <a:pt x="389" y="25"/>
                      <a:pt x="394" y="23"/>
                    </a:cubicBezTo>
                    <a:cubicBezTo>
                      <a:pt x="388" y="21"/>
                      <a:pt x="382" y="23"/>
                      <a:pt x="376" y="22"/>
                    </a:cubicBezTo>
                    <a:cubicBezTo>
                      <a:pt x="373" y="22"/>
                      <a:pt x="371" y="22"/>
                      <a:pt x="368" y="22"/>
                    </a:cubicBezTo>
                    <a:cubicBezTo>
                      <a:pt x="366" y="22"/>
                      <a:pt x="363" y="23"/>
                      <a:pt x="360" y="22"/>
                    </a:cubicBezTo>
                    <a:cubicBezTo>
                      <a:pt x="365" y="22"/>
                      <a:pt x="369" y="21"/>
                      <a:pt x="374" y="22"/>
                    </a:cubicBezTo>
                    <a:cubicBezTo>
                      <a:pt x="375" y="22"/>
                      <a:pt x="377" y="22"/>
                      <a:pt x="379" y="22"/>
                    </a:cubicBezTo>
                    <a:cubicBezTo>
                      <a:pt x="381" y="22"/>
                      <a:pt x="382" y="20"/>
                      <a:pt x="383" y="21"/>
                    </a:cubicBezTo>
                    <a:cubicBezTo>
                      <a:pt x="387" y="21"/>
                      <a:pt x="391" y="21"/>
                      <a:pt x="394" y="21"/>
                    </a:cubicBezTo>
                    <a:cubicBezTo>
                      <a:pt x="396" y="21"/>
                      <a:pt x="398" y="20"/>
                      <a:pt x="399" y="20"/>
                    </a:cubicBezTo>
                    <a:cubicBezTo>
                      <a:pt x="401" y="20"/>
                      <a:pt x="403" y="20"/>
                      <a:pt x="404" y="19"/>
                    </a:cubicBezTo>
                    <a:cubicBezTo>
                      <a:pt x="403" y="19"/>
                      <a:pt x="403" y="19"/>
                      <a:pt x="402" y="18"/>
                    </a:cubicBezTo>
                    <a:cubicBezTo>
                      <a:pt x="404" y="18"/>
                      <a:pt x="406" y="18"/>
                      <a:pt x="409" y="18"/>
                    </a:cubicBezTo>
                    <a:cubicBezTo>
                      <a:pt x="410" y="18"/>
                      <a:pt x="412" y="17"/>
                      <a:pt x="414" y="17"/>
                    </a:cubicBezTo>
                    <a:cubicBezTo>
                      <a:pt x="417" y="16"/>
                      <a:pt x="421" y="16"/>
                      <a:pt x="423" y="14"/>
                    </a:cubicBezTo>
                    <a:cubicBezTo>
                      <a:pt x="418" y="14"/>
                      <a:pt x="413" y="13"/>
                      <a:pt x="407" y="12"/>
                    </a:cubicBezTo>
                    <a:cubicBezTo>
                      <a:pt x="401" y="12"/>
                      <a:pt x="395" y="12"/>
                      <a:pt x="388" y="13"/>
                    </a:cubicBezTo>
                    <a:cubicBezTo>
                      <a:pt x="389" y="14"/>
                      <a:pt x="389" y="14"/>
                      <a:pt x="389" y="14"/>
                    </a:cubicBezTo>
                    <a:cubicBezTo>
                      <a:pt x="388" y="14"/>
                      <a:pt x="384" y="15"/>
                      <a:pt x="387" y="14"/>
                    </a:cubicBezTo>
                    <a:cubicBezTo>
                      <a:pt x="385" y="16"/>
                      <a:pt x="382" y="16"/>
                      <a:pt x="379" y="15"/>
                    </a:cubicBezTo>
                    <a:cubicBezTo>
                      <a:pt x="378" y="15"/>
                      <a:pt x="377" y="15"/>
                      <a:pt x="376" y="15"/>
                    </a:cubicBezTo>
                    <a:cubicBezTo>
                      <a:pt x="373" y="15"/>
                      <a:pt x="371" y="16"/>
                      <a:pt x="369" y="16"/>
                    </a:cubicBezTo>
                    <a:cubicBezTo>
                      <a:pt x="370" y="15"/>
                      <a:pt x="371" y="14"/>
                      <a:pt x="372" y="14"/>
                    </a:cubicBezTo>
                    <a:cubicBezTo>
                      <a:pt x="366" y="15"/>
                      <a:pt x="360" y="16"/>
                      <a:pt x="355" y="18"/>
                    </a:cubicBezTo>
                    <a:cubicBezTo>
                      <a:pt x="352" y="19"/>
                      <a:pt x="349" y="19"/>
                      <a:pt x="346" y="20"/>
                    </a:cubicBezTo>
                    <a:cubicBezTo>
                      <a:pt x="344" y="21"/>
                      <a:pt x="342" y="22"/>
                      <a:pt x="339" y="23"/>
                    </a:cubicBezTo>
                    <a:cubicBezTo>
                      <a:pt x="340" y="22"/>
                      <a:pt x="343" y="21"/>
                      <a:pt x="340" y="21"/>
                    </a:cubicBezTo>
                    <a:cubicBezTo>
                      <a:pt x="343" y="21"/>
                      <a:pt x="346" y="19"/>
                      <a:pt x="349" y="18"/>
                    </a:cubicBezTo>
                    <a:cubicBezTo>
                      <a:pt x="351" y="17"/>
                      <a:pt x="353" y="17"/>
                      <a:pt x="356" y="16"/>
                    </a:cubicBezTo>
                    <a:cubicBezTo>
                      <a:pt x="357" y="15"/>
                      <a:pt x="359" y="14"/>
                      <a:pt x="360" y="13"/>
                    </a:cubicBezTo>
                    <a:cubicBezTo>
                      <a:pt x="361" y="11"/>
                      <a:pt x="356" y="11"/>
                      <a:pt x="355" y="11"/>
                    </a:cubicBezTo>
                    <a:cubicBezTo>
                      <a:pt x="353" y="11"/>
                      <a:pt x="351" y="11"/>
                      <a:pt x="348" y="11"/>
                    </a:cubicBezTo>
                    <a:cubicBezTo>
                      <a:pt x="346" y="12"/>
                      <a:pt x="345" y="14"/>
                      <a:pt x="342" y="14"/>
                    </a:cubicBezTo>
                    <a:cubicBezTo>
                      <a:pt x="339" y="14"/>
                      <a:pt x="336" y="15"/>
                      <a:pt x="333" y="15"/>
                    </a:cubicBezTo>
                    <a:cubicBezTo>
                      <a:pt x="329" y="15"/>
                      <a:pt x="325" y="17"/>
                      <a:pt x="322" y="16"/>
                    </a:cubicBezTo>
                    <a:cubicBezTo>
                      <a:pt x="323" y="16"/>
                      <a:pt x="324" y="16"/>
                      <a:pt x="324" y="16"/>
                    </a:cubicBezTo>
                    <a:cubicBezTo>
                      <a:pt x="324" y="16"/>
                      <a:pt x="323" y="15"/>
                      <a:pt x="322" y="15"/>
                    </a:cubicBezTo>
                    <a:cubicBezTo>
                      <a:pt x="325" y="14"/>
                      <a:pt x="328" y="15"/>
                      <a:pt x="331" y="14"/>
                    </a:cubicBezTo>
                    <a:cubicBezTo>
                      <a:pt x="333" y="14"/>
                      <a:pt x="337" y="14"/>
                      <a:pt x="339" y="12"/>
                    </a:cubicBezTo>
                    <a:cubicBezTo>
                      <a:pt x="337" y="10"/>
                      <a:pt x="331" y="11"/>
                      <a:pt x="329" y="11"/>
                    </a:cubicBezTo>
                    <a:cubicBezTo>
                      <a:pt x="324" y="11"/>
                      <a:pt x="319" y="11"/>
                      <a:pt x="315" y="12"/>
                    </a:cubicBezTo>
                    <a:cubicBezTo>
                      <a:pt x="306" y="12"/>
                      <a:pt x="297" y="13"/>
                      <a:pt x="288" y="14"/>
                    </a:cubicBezTo>
                    <a:cubicBezTo>
                      <a:pt x="289" y="12"/>
                      <a:pt x="294" y="12"/>
                      <a:pt x="296" y="12"/>
                    </a:cubicBezTo>
                    <a:cubicBezTo>
                      <a:pt x="300" y="12"/>
                      <a:pt x="305" y="12"/>
                      <a:pt x="309" y="11"/>
                    </a:cubicBezTo>
                    <a:cubicBezTo>
                      <a:pt x="307" y="9"/>
                      <a:pt x="303" y="10"/>
                      <a:pt x="300" y="10"/>
                    </a:cubicBezTo>
                    <a:cubicBezTo>
                      <a:pt x="305" y="10"/>
                      <a:pt x="310" y="11"/>
                      <a:pt x="316" y="10"/>
                    </a:cubicBezTo>
                    <a:cubicBezTo>
                      <a:pt x="322" y="10"/>
                      <a:pt x="328" y="11"/>
                      <a:pt x="334" y="10"/>
                    </a:cubicBezTo>
                    <a:cubicBezTo>
                      <a:pt x="340" y="10"/>
                      <a:pt x="345" y="9"/>
                      <a:pt x="351" y="9"/>
                    </a:cubicBezTo>
                    <a:cubicBezTo>
                      <a:pt x="354" y="9"/>
                      <a:pt x="357" y="10"/>
                      <a:pt x="360" y="9"/>
                    </a:cubicBezTo>
                    <a:cubicBezTo>
                      <a:pt x="362" y="8"/>
                      <a:pt x="364" y="8"/>
                      <a:pt x="366" y="7"/>
                    </a:cubicBezTo>
                    <a:cubicBezTo>
                      <a:pt x="361" y="5"/>
                      <a:pt x="355" y="6"/>
                      <a:pt x="350" y="6"/>
                    </a:cubicBezTo>
                    <a:cubicBezTo>
                      <a:pt x="350" y="6"/>
                      <a:pt x="351" y="6"/>
                      <a:pt x="351" y="5"/>
                    </a:cubicBezTo>
                    <a:cubicBezTo>
                      <a:pt x="347" y="4"/>
                      <a:pt x="342" y="6"/>
                      <a:pt x="338" y="6"/>
                    </a:cubicBezTo>
                    <a:cubicBezTo>
                      <a:pt x="341" y="6"/>
                      <a:pt x="343" y="5"/>
                      <a:pt x="346" y="4"/>
                    </a:cubicBezTo>
                    <a:cubicBezTo>
                      <a:pt x="341" y="2"/>
                      <a:pt x="335" y="4"/>
                      <a:pt x="329" y="4"/>
                    </a:cubicBezTo>
                    <a:cubicBezTo>
                      <a:pt x="323" y="4"/>
                      <a:pt x="316" y="3"/>
                      <a:pt x="309" y="4"/>
                    </a:cubicBezTo>
                    <a:cubicBezTo>
                      <a:pt x="304" y="4"/>
                      <a:pt x="298" y="5"/>
                      <a:pt x="292" y="5"/>
                    </a:cubicBezTo>
                    <a:cubicBezTo>
                      <a:pt x="291" y="5"/>
                      <a:pt x="290" y="5"/>
                      <a:pt x="289" y="6"/>
                    </a:cubicBezTo>
                    <a:cubicBezTo>
                      <a:pt x="288" y="6"/>
                      <a:pt x="286" y="5"/>
                      <a:pt x="286" y="5"/>
                    </a:cubicBezTo>
                    <a:cubicBezTo>
                      <a:pt x="283" y="5"/>
                      <a:pt x="280" y="6"/>
                      <a:pt x="277" y="6"/>
                    </a:cubicBezTo>
                    <a:cubicBezTo>
                      <a:pt x="278" y="6"/>
                      <a:pt x="281" y="5"/>
                      <a:pt x="278" y="5"/>
                    </a:cubicBezTo>
                    <a:cubicBezTo>
                      <a:pt x="285" y="4"/>
                      <a:pt x="291" y="4"/>
                      <a:pt x="297" y="4"/>
                    </a:cubicBezTo>
                    <a:cubicBezTo>
                      <a:pt x="296" y="4"/>
                      <a:pt x="294" y="4"/>
                      <a:pt x="293" y="3"/>
                    </a:cubicBezTo>
                    <a:cubicBezTo>
                      <a:pt x="296" y="3"/>
                      <a:pt x="300" y="4"/>
                      <a:pt x="304" y="4"/>
                    </a:cubicBezTo>
                    <a:cubicBezTo>
                      <a:pt x="308" y="4"/>
                      <a:pt x="312" y="3"/>
                      <a:pt x="316" y="3"/>
                    </a:cubicBezTo>
                    <a:cubicBezTo>
                      <a:pt x="324" y="3"/>
                      <a:pt x="333" y="4"/>
                      <a:pt x="341" y="3"/>
                    </a:cubicBezTo>
                    <a:cubicBezTo>
                      <a:pt x="336" y="0"/>
                      <a:pt x="330" y="1"/>
                      <a:pt x="325" y="1"/>
                    </a:cubicBezTo>
                    <a:cubicBezTo>
                      <a:pt x="328" y="2"/>
                      <a:pt x="322" y="1"/>
                      <a:pt x="322" y="1"/>
                    </a:cubicBezTo>
                    <a:cubicBezTo>
                      <a:pt x="322" y="1"/>
                      <a:pt x="323" y="1"/>
                      <a:pt x="324" y="1"/>
                    </a:cubicBezTo>
                    <a:cubicBezTo>
                      <a:pt x="323" y="1"/>
                      <a:pt x="322" y="1"/>
                      <a:pt x="320" y="1"/>
                    </a:cubicBezTo>
                    <a:cubicBezTo>
                      <a:pt x="319" y="1"/>
                      <a:pt x="318" y="0"/>
                      <a:pt x="316" y="0"/>
                    </a:cubicBezTo>
                    <a:cubicBezTo>
                      <a:pt x="313" y="0"/>
                      <a:pt x="310" y="1"/>
                      <a:pt x="308" y="1"/>
                    </a:cubicBezTo>
                    <a:cubicBezTo>
                      <a:pt x="302" y="0"/>
                      <a:pt x="296" y="0"/>
                      <a:pt x="290" y="0"/>
                    </a:cubicBezTo>
                    <a:cubicBezTo>
                      <a:pt x="291" y="1"/>
                      <a:pt x="291" y="1"/>
                      <a:pt x="292" y="1"/>
                    </a:cubicBezTo>
                    <a:cubicBezTo>
                      <a:pt x="290" y="2"/>
                      <a:pt x="290" y="1"/>
                      <a:pt x="288" y="0"/>
                    </a:cubicBezTo>
                    <a:cubicBezTo>
                      <a:pt x="287" y="0"/>
                      <a:pt x="285" y="1"/>
                      <a:pt x="284" y="1"/>
                    </a:cubicBezTo>
                    <a:cubicBezTo>
                      <a:pt x="280" y="1"/>
                      <a:pt x="276" y="0"/>
                      <a:pt x="273" y="1"/>
                    </a:cubicBezTo>
                    <a:cubicBezTo>
                      <a:pt x="273" y="1"/>
                      <a:pt x="274" y="1"/>
                      <a:pt x="275" y="2"/>
                    </a:cubicBezTo>
                    <a:cubicBezTo>
                      <a:pt x="272" y="2"/>
                      <a:pt x="270" y="1"/>
                      <a:pt x="267" y="1"/>
                    </a:cubicBezTo>
                    <a:cubicBezTo>
                      <a:pt x="265" y="1"/>
                      <a:pt x="262" y="2"/>
                      <a:pt x="260" y="1"/>
                    </a:cubicBezTo>
                    <a:cubicBezTo>
                      <a:pt x="259" y="4"/>
                      <a:pt x="269" y="4"/>
                      <a:pt x="270" y="3"/>
                    </a:cubicBezTo>
                    <a:cubicBezTo>
                      <a:pt x="266" y="4"/>
                      <a:pt x="262" y="4"/>
                      <a:pt x="259" y="4"/>
                    </a:cubicBezTo>
                    <a:cubicBezTo>
                      <a:pt x="261" y="5"/>
                      <a:pt x="264" y="4"/>
                      <a:pt x="267" y="4"/>
                    </a:cubicBezTo>
                    <a:cubicBezTo>
                      <a:pt x="263" y="4"/>
                      <a:pt x="259" y="4"/>
                      <a:pt x="256" y="5"/>
                    </a:cubicBezTo>
                    <a:cubicBezTo>
                      <a:pt x="257" y="5"/>
                      <a:pt x="257" y="6"/>
                      <a:pt x="259" y="6"/>
                    </a:cubicBezTo>
                    <a:cubicBezTo>
                      <a:pt x="258" y="7"/>
                      <a:pt x="256" y="6"/>
                      <a:pt x="255" y="5"/>
                    </a:cubicBezTo>
                    <a:cubicBezTo>
                      <a:pt x="253" y="5"/>
                      <a:pt x="252" y="5"/>
                      <a:pt x="250" y="5"/>
                    </a:cubicBezTo>
                    <a:cubicBezTo>
                      <a:pt x="247" y="5"/>
                      <a:pt x="243" y="3"/>
                      <a:pt x="239" y="4"/>
                    </a:cubicBezTo>
                    <a:cubicBezTo>
                      <a:pt x="242" y="3"/>
                      <a:pt x="237" y="3"/>
                      <a:pt x="236" y="2"/>
                    </a:cubicBezTo>
                    <a:cubicBezTo>
                      <a:pt x="235" y="2"/>
                      <a:pt x="233" y="2"/>
                      <a:pt x="231" y="3"/>
                    </a:cubicBezTo>
                    <a:cubicBezTo>
                      <a:pt x="232" y="3"/>
                      <a:pt x="232" y="3"/>
                      <a:pt x="233" y="3"/>
                    </a:cubicBezTo>
                    <a:cubicBezTo>
                      <a:pt x="231" y="3"/>
                      <a:pt x="229" y="3"/>
                      <a:pt x="227" y="3"/>
                    </a:cubicBezTo>
                    <a:cubicBezTo>
                      <a:pt x="229" y="4"/>
                      <a:pt x="231" y="3"/>
                      <a:pt x="233" y="4"/>
                    </a:cubicBezTo>
                    <a:cubicBezTo>
                      <a:pt x="230" y="4"/>
                      <a:pt x="228" y="4"/>
                      <a:pt x="225" y="3"/>
                    </a:cubicBezTo>
                    <a:cubicBezTo>
                      <a:pt x="222" y="3"/>
                      <a:pt x="219" y="4"/>
                      <a:pt x="217" y="3"/>
                    </a:cubicBezTo>
                    <a:cubicBezTo>
                      <a:pt x="219" y="4"/>
                      <a:pt x="222" y="4"/>
                      <a:pt x="224" y="5"/>
                    </a:cubicBezTo>
                    <a:cubicBezTo>
                      <a:pt x="222" y="5"/>
                      <a:pt x="220" y="5"/>
                      <a:pt x="217" y="4"/>
                    </a:cubicBezTo>
                    <a:cubicBezTo>
                      <a:pt x="215" y="4"/>
                      <a:pt x="212" y="3"/>
                      <a:pt x="209" y="4"/>
                    </a:cubicBezTo>
                    <a:cubicBezTo>
                      <a:pt x="210" y="4"/>
                      <a:pt x="211" y="5"/>
                      <a:pt x="212" y="5"/>
                    </a:cubicBezTo>
                    <a:cubicBezTo>
                      <a:pt x="211" y="5"/>
                      <a:pt x="209" y="4"/>
                      <a:pt x="208" y="5"/>
                    </a:cubicBezTo>
                    <a:cubicBezTo>
                      <a:pt x="209" y="6"/>
                      <a:pt x="211" y="6"/>
                      <a:pt x="213" y="6"/>
                    </a:cubicBezTo>
                    <a:cubicBezTo>
                      <a:pt x="214" y="6"/>
                      <a:pt x="216" y="6"/>
                      <a:pt x="217" y="6"/>
                    </a:cubicBezTo>
                    <a:cubicBezTo>
                      <a:pt x="217" y="6"/>
                      <a:pt x="221" y="6"/>
                      <a:pt x="218" y="5"/>
                    </a:cubicBezTo>
                    <a:cubicBezTo>
                      <a:pt x="224" y="5"/>
                      <a:pt x="230" y="5"/>
                      <a:pt x="236" y="6"/>
                    </a:cubicBezTo>
                    <a:cubicBezTo>
                      <a:pt x="239" y="6"/>
                      <a:pt x="241" y="6"/>
                      <a:pt x="244" y="6"/>
                    </a:cubicBezTo>
                    <a:cubicBezTo>
                      <a:pt x="245" y="6"/>
                      <a:pt x="251" y="7"/>
                      <a:pt x="248" y="8"/>
                    </a:cubicBezTo>
                    <a:cubicBezTo>
                      <a:pt x="250" y="8"/>
                      <a:pt x="248" y="9"/>
                      <a:pt x="248" y="9"/>
                    </a:cubicBezTo>
                    <a:cubicBezTo>
                      <a:pt x="247" y="8"/>
                      <a:pt x="246" y="7"/>
                      <a:pt x="245" y="7"/>
                    </a:cubicBezTo>
                    <a:cubicBezTo>
                      <a:pt x="243" y="6"/>
                      <a:pt x="239" y="6"/>
                      <a:pt x="237" y="6"/>
                    </a:cubicBezTo>
                    <a:cubicBezTo>
                      <a:pt x="238" y="7"/>
                      <a:pt x="238" y="7"/>
                      <a:pt x="238" y="7"/>
                    </a:cubicBezTo>
                    <a:cubicBezTo>
                      <a:pt x="237" y="10"/>
                      <a:pt x="236" y="6"/>
                      <a:pt x="236" y="6"/>
                    </a:cubicBezTo>
                    <a:cubicBezTo>
                      <a:pt x="234" y="6"/>
                      <a:pt x="231" y="6"/>
                      <a:pt x="229" y="6"/>
                    </a:cubicBezTo>
                    <a:cubicBezTo>
                      <a:pt x="226" y="6"/>
                      <a:pt x="224" y="6"/>
                      <a:pt x="221" y="6"/>
                    </a:cubicBezTo>
                    <a:cubicBezTo>
                      <a:pt x="219" y="6"/>
                      <a:pt x="216" y="5"/>
                      <a:pt x="214" y="6"/>
                    </a:cubicBezTo>
                    <a:cubicBezTo>
                      <a:pt x="215" y="7"/>
                      <a:pt x="217" y="7"/>
                      <a:pt x="219" y="8"/>
                    </a:cubicBezTo>
                    <a:cubicBezTo>
                      <a:pt x="219" y="8"/>
                      <a:pt x="220" y="8"/>
                      <a:pt x="221" y="8"/>
                    </a:cubicBezTo>
                    <a:cubicBezTo>
                      <a:pt x="222" y="8"/>
                      <a:pt x="225" y="8"/>
                      <a:pt x="223" y="9"/>
                    </a:cubicBezTo>
                    <a:cubicBezTo>
                      <a:pt x="226" y="10"/>
                      <a:pt x="229" y="9"/>
                      <a:pt x="231" y="10"/>
                    </a:cubicBezTo>
                    <a:cubicBezTo>
                      <a:pt x="228" y="10"/>
                      <a:pt x="225" y="10"/>
                      <a:pt x="222" y="9"/>
                    </a:cubicBezTo>
                    <a:cubicBezTo>
                      <a:pt x="221" y="9"/>
                      <a:pt x="220" y="9"/>
                      <a:pt x="219" y="9"/>
                    </a:cubicBezTo>
                    <a:cubicBezTo>
                      <a:pt x="218" y="9"/>
                      <a:pt x="215" y="11"/>
                      <a:pt x="218" y="11"/>
                    </a:cubicBezTo>
                    <a:cubicBezTo>
                      <a:pt x="216" y="11"/>
                      <a:pt x="215" y="11"/>
                      <a:pt x="214" y="12"/>
                    </a:cubicBezTo>
                    <a:cubicBezTo>
                      <a:pt x="215" y="12"/>
                      <a:pt x="216" y="12"/>
                      <a:pt x="216" y="12"/>
                    </a:cubicBezTo>
                    <a:cubicBezTo>
                      <a:pt x="214" y="13"/>
                      <a:pt x="217" y="13"/>
                      <a:pt x="217" y="13"/>
                    </a:cubicBezTo>
                    <a:cubicBezTo>
                      <a:pt x="214" y="14"/>
                      <a:pt x="210" y="13"/>
                      <a:pt x="207" y="12"/>
                    </a:cubicBezTo>
                    <a:cubicBezTo>
                      <a:pt x="204" y="11"/>
                      <a:pt x="201" y="11"/>
                      <a:pt x="198" y="10"/>
                    </a:cubicBezTo>
                    <a:cubicBezTo>
                      <a:pt x="195" y="9"/>
                      <a:pt x="192" y="9"/>
                      <a:pt x="189" y="8"/>
                    </a:cubicBezTo>
                    <a:cubicBezTo>
                      <a:pt x="185" y="7"/>
                      <a:pt x="181" y="8"/>
                      <a:pt x="178" y="8"/>
                    </a:cubicBezTo>
                    <a:cubicBezTo>
                      <a:pt x="179" y="9"/>
                      <a:pt x="178" y="10"/>
                      <a:pt x="179" y="10"/>
                    </a:cubicBezTo>
                    <a:cubicBezTo>
                      <a:pt x="180" y="11"/>
                      <a:pt x="183" y="12"/>
                      <a:pt x="185" y="12"/>
                    </a:cubicBezTo>
                    <a:cubicBezTo>
                      <a:pt x="181" y="13"/>
                      <a:pt x="178" y="13"/>
                      <a:pt x="175" y="12"/>
                    </a:cubicBezTo>
                    <a:cubicBezTo>
                      <a:pt x="177" y="13"/>
                      <a:pt x="179" y="13"/>
                      <a:pt x="181" y="14"/>
                    </a:cubicBezTo>
                    <a:cubicBezTo>
                      <a:pt x="179" y="15"/>
                      <a:pt x="177" y="13"/>
                      <a:pt x="175" y="13"/>
                    </a:cubicBezTo>
                    <a:cubicBezTo>
                      <a:pt x="172" y="12"/>
                      <a:pt x="169" y="12"/>
                      <a:pt x="166" y="12"/>
                    </a:cubicBezTo>
                    <a:cubicBezTo>
                      <a:pt x="165" y="12"/>
                      <a:pt x="164" y="11"/>
                      <a:pt x="163" y="11"/>
                    </a:cubicBezTo>
                    <a:cubicBezTo>
                      <a:pt x="162" y="12"/>
                      <a:pt x="162" y="13"/>
                      <a:pt x="160" y="13"/>
                    </a:cubicBezTo>
                    <a:cubicBezTo>
                      <a:pt x="159" y="13"/>
                      <a:pt x="156" y="15"/>
                      <a:pt x="154" y="15"/>
                    </a:cubicBezTo>
                    <a:cubicBezTo>
                      <a:pt x="155" y="13"/>
                      <a:pt x="158" y="13"/>
                      <a:pt x="159" y="11"/>
                    </a:cubicBezTo>
                    <a:cubicBezTo>
                      <a:pt x="160" y="8"/>
                      <a:pt x="149" y="9"/>
                      <a:pt x="148" y="9"/>
                    </a:cubicBezTo>
                    <a:cubicBezTo>
                      <a:pt x="151" y="9"/>
                      <a:pt x="145" y="10"/>
                      <a:pt x="144" y="10"/>
                    </a:cubicBezTo>
                    <a:cubicBezTo>
                      <a:pt x="142" y="10"/>
                      <a:pt x="140" y="10"/>
                      <a:pt x="138" y="10"/>
                    </a:cubicBezTo>
                    <a:cubicBezTo>
                      <a:pt x="132" y="11"/>
                      <a:pt x="127" y="10"/>
                      <a:pt x="121" y="12"/>
                    </a:cubicBezTo>
                    <a:cubicBezTo>
                      <a:pt x="122" y="12"/>
                      <a:pt x="123" y="12"/>
                      <a:pt x="125" y="12"/>
                    </a:cubicBezTo>
                    <a:cubicBezTo>
                      <a:pt x="126" y="12"/>
                      <a:pt x="126" y="13"/>
                      <a:pt x="127" y="14"/>
                    </a:cubicBezTo>
                    <a:cubicBezTo>
                      <a:pt x="128" y="14"/>
                      <a:pt x="129" y="14"/>
                      <a:pt x="130" y="14"/>
                    </a:cubicBezTo>
                    <a:cubicBezTo>
                      <a:pt x="132" y="15"/>
                      <a:pt x="134" y="16"/>
                      <a:pt x="135" y="16"/>
                    </a:cubicBezTo>
                    <a:cubicBezTo>
                      <a:pt x="132" y="16"/>
                      <a:pt x="129" y="15"/>
                      <a:pt x="126" y="14"/>
                    </a:cubicBezTo>
                    <a:cubicBezTo>
                      <a:pt x="125" y="14"/>
                      <a:pt x="125" y="14"/>
                      <a:pt x="124" y="13"/>
                    </a:cubicBezTo>
                    <a:cubicBezTo>
                      <a:pt x="123" y="12"/>
                      <a:pt x="121" y="12"/>
                      <a:pt x="120" y="12"/>
                    </a:cubicBezTo>
                    <a:cubicBezTo>
                      <a:pt x="117" y="12"/>
                      <a:pt x="114" y="12"/>
                      <a:pt x="111" y="12"/>
                    </a:cubicBezTo>
                    <a:cubicBezTo>
                      <a:pt x="110" y="12"/>
                      <a:pt x="105" y="15"/>
                      <a:pt x="109" y="15"/>
                    </a:cubicBezTo>
                    <a:cubicBezTo>
                      <a:pt x="108" y="16"/>
                      <a:pt x="106" y="16"/>
                      <a:pt x="105" y="17"/>
                    </a:cubicBezTo>
                    <a:cubicBezTo>
                      <a:pt x="106" y="18"/>
                      <a:pt x="106" y="18"/>
                      <a:pt x="106" y="18"/>
                    </a:cubicBezTo>
                    <a:cubicBezTo>
                      <a:pt x="102" y="19"/>
                      <a:pt x="99" y="18"/>
                      <a:pt x="95" y="17"/>
                    </a:cubicBezTo>
                    <a:cubicBezTo>
                      <a:pt x="94" y="17"/>
                      <a:pt x="92" y="17"/>
                      <a:pt x="90" y="18"/>
                    </a:cubicBezTo>
                    <a:cubicBezTo>
                      <a:pt x="89" y="19"/>
                      <a:pt x="90" y="20"/>
                      <a:pt x="91" y="21"/>
                    </a:cubicBezTo>
                    <a:cubicBezTo>
                      <a:pt x="90" y="20"/>
                      <a:pt x="89" y="19"/>
                      <a:pt x="88" y="18"/>
                    </a:cubicBezTo>
                    <a:cubicBezTo>
                      <a:pt x="87" y="17"/>
                      <a:pt x="85" y="19"/>
                      <a:pt x="83" y="19"/>
                    </a:cubicBezTo>
                    <a:cubicBezTo>
                      <a:pt x="79" y="19"/>
                      <a:pt x="75" y="21"/>
                      <a:pt x="71" y="21"/>
                    </a:cubicBezTo>
                    <a:cubicBezTo>
                      <a:pt x="68" y="22"/>
                      <a:pt x="65" y="22"/>
                      <a:pt x="62" y="23"/>
                    </a:cubicBezTo>
                    <a:cubicBezTo>
                      <a:pt x="60" y="23"/>
                      <a:pt x="56" y="24"/>
                      <a:pt x="55" y="25"/>
                    </a:cubicBezTo>
                    <a:cubicBezTo>
                      <a:pt x="57" y="25"/>
                      <a:pt x="58" y="26"/>
                      <a:pt x="60" y="26"/>
                    </a:cubicBezTo>
                    <a:cubicBezTo>
                      <a:pt x="62" y="26"/>
                      <a:pt x="63" y="27"/>
                      <a:pt x="65" y="27"/>
                    </a:cubicBezTo>
                    <a:cubicBezTo>
                      <a:pt x="70" y="27"/>
                      <a:pt x="74" y="25"/>
                      <a:pt x="78" y="26"/>
                    </a:cubicBezTo>
                    <a:cubicBezTo>
                      <a:pt x="75" y="26"/>
                      <a:pt x="71" y="26"/>
                      <a:pt x="69" y="28"/>
                    </a:cubicBezTo>
                    <a:cubicBezTo>
                      <a:pt x="68" y="29"/>
                      <a:pt x="68" y="30"/>
                      <a:pt x="67" y="31"/>
                    </a:cubicBezTo>
                    <a:cubicBezTo>
                      <a:pt x="65" y="32"/>
                      <a:pt x="63" y="32"/>
                      <a:pt x="61" y="33"/>
                    </a:cubicBezTo>
                    <a:cubicBezTo>
                      <a:pt x="57" y="34"/>
                      <a:pt x="54" y="35"/>
                      <a:pt x="49" y="34"/>
                    </a:cubicBezTo>
                    <a:cubicBezTo>
                      <a:pt x="47" y="34"/>
                      <a:pt x="45" y="35"/>
                      <a:pt x="42" y="35"/>
                    </a:cubicBezTo>
                    <a:cubicBezTo>
                      <a:pt x="39" y="35"/>
                      <a:pt x="36" y="35"/>
                      <a:pt x="33" y="36"/>
                    </a:cubicBezTo>
                    <a:cubicBezTo>
                      <a:pt x="36" y="36"/>
                      <a:pt x="32" y="37"/>
                      <a:pt x="31" y="37"/>
                    </a:cubicBezTo>
                    <a:cubicBezTo>
                      <a:pt x="30" y="37"/>
                      <a:pt x="28" y="37"/>
                      <a:pt x="26" y="37"/>
                    </a:cubicBezTo>
                    <a:cubicBezTo>
                      <a:pt x="25" y="37"/>
                      <a:pt x="23" y="37"/>
                      <a:pt x="22" y="38"/>
                    </a:cubicBezTo>
                    <a:cubicBezTo>
                      <a:pt x="21" y="38"/>
                      <a:pt x="20" y="39"/>
                      <a:pt x="18" y="39"/>
                    </a:cubicBezTo>
                    <a:cubicBezTo>
                      <a:pt x="16" y="39"/>
                      <a:pt x="14" y="39"/>
                      <a:pt x="11" y="39"/>
                    </a:cubicBezTo>
                    <a:cubicBezTo>
                      <a:pt x="10" y="39"/>
                      <a:pt x="8" y="39"/>
                      <a:pt x="7" y="39"/>
                    </a:cubicBezTo>
                    <a:cubicBezTo>
                      <a:pt x="5" y="40"/>
                      <a:pt x="4" y="41"/>
                      <a:pt x="3" y="41"/>
                    </a:cubicBezTo>
                    <a:cubicBezTo>
                      <a:pt x="5" y="42"/>
                      <a:pt x="0" y="43"/>
                      <a:pt x="0" y="43"/>
                    </a:cubicBezTo>
                    <a:cubicBezTo>
                      <a:pt x="1" y="43"/>
                      <a:pt x="2" y="44"/>
                      <a:pt x="4" y="45"/>
                    </a:cubicBezTo>
                    <a:cubicBezTo>
                      <a:pt x="5" y="45"/>
                      <a:pt x="8" y="45"/>
                      <a:pt x="9" y="45"/>
                    </a:cubicBezTo>
                    <a:cubicBezTo>
                      <a:pt x="8" y="45"/>
                      <a:pt x="8" y="46"/>
                      <a:pt x="7" y="46"/>
                    </a:cubicBezTo>
                    <a:cubicBezTo>
                      <a:pt x="10" y="47"/>
                      <a:pt x="14" y="45"/>
                      <a:pt x="17" y="45"/>
                    </a:cubicBezTo>
                    <a:cubicBezTo>
                      <a:pt x="16" y="46"/>
                      <a:pt x="14" y="46"/>
                      <a:pt x="12" y="47"/>
                    </a:cubicBezTo>
                    <a:cubicBezTo>
                      <a:pt x="14" y="48"/>
                      <a:pt x="17" y="47"/>
                      <a:pt x="19" y="46"/>
                    </a:cubicBezTo>
                    <a:cubicBezTo>
                      <a:pt x="17" y="48"/>
                      <a:pt x="15" y="47"/>
                      <a:pt x="13" y="48"/>
                    </a:cubicBezTo>
                    <a:cubicBezTo>
                      <a:pt x="16" y="49"/>
                      <a:pt x="19" y="49"/>
                      <a:pt x="22" y="49"/>
                    </a:cubicBezTo>
                    <a:cubicBezTo>
                      <a:pt x="23" y="49"/>
                      <a:pt x="24" y="49"/>
                      <a:pt x="24" y="47"/>
                    </a:cubicBezTo>
                    <a:cubicBezTo>
                      <a:pt x="25" y="47"/>
                      <a:pt x="26" y="48"/>
                      <a:pt x="27" y="48"/>
                    </a:cubicBezTo>
                    <a:cubicBezTo>
                      <a:pt x="30" y="49"/>
                      <a:pt x="33" y="48"/>
                      <a:pt x="35" y="47"/>
                    </a:cubicBezTo>
                    <a:cubicBezTo>
                      <a:pt x="37" y="47"/>
                      <a:pt x="41" y="46"/>
                      <a:pt x="41" y="49"/>
                    </a:cubicBezTo>
                    <a:cubicBezTo>
                      <a:pt x="40" y="49"/>
                      <a:pt x="39" y="49"/>
                      <a:pt x="38" y="49"/>
                    </a:cubicBezTo>
                    <a:cubicBezTo>
                      <a:pt x="36" y="49"/>
                      <a:pt x="37" y="51"/>
                      <a:pt x="38" y="50"/>
                    </a:cubicBezTo>
                    <a:cubicBezTo>
                      <a:pt x="36" y="51"/>
                      <a:pt x="32" y="49"/>
                      <a:pt x="30" y="49"/>
                    </a:cubicBezTo>
                    <a:cubicBezTo>
                      <a:pt x="26" y="50"/>
                      <a:pt x="23" y="50"/>
                      <a:pt x="19" y="50"/>
                    </a:cubicBezTo>
                    <a:cubicBezTo>
                      <a:pt x="21" y="52"/>
                      <a:pt x="25" y="51"/>
                      <a:pt x="27" y="51"/>
                    </a:cubicBezTo>
                    <a:cubicBezTo>
                      <a:pt x="31" y="51"/>
                      <a:pt x="34" y="52"/>
                      <a:pt x="38" y="51"/>
                    </a:cubicBezTo>
                    <a:cubicBezTo>
                      <a:pt x="34" y="53"/>
                      <a:pt x="1" y="49"/>
                      <a:pt x="1" y="53"/>
                    </a:cubicBezTo>
                    <a:cubicBezTo>
                      <a:pt x="2" y="53"/>
                      <a:pt x="3" y="54"/>
                      <a:pt x="5" y="54"/>
                    </a:cubicBezTo>
                    <a:cubicBezTo>
                      <a:pt x="4" y="54"/>
                      <a:pt x="3" y="54"/>
                      <a:pt x="2" y="54"/>
                    </a:cubicBezTo>
                    <a:cubicBezTo>
                      <a:pt x="6" y="57"/>
                      <a:pt x="9" y="52"/>
                      <a:pt x="13" y="53"/>
                    </a:cubicBezTo>
                    <a:cubicBezTo>
                      <a:pt x="11" y="53"/>
                      <a:pt x="9" y="54"/>
                      <a:pt x="8" y="55"/>
                    </a:cubicBezTo>
                  </a:path>
                </a:pathLst>
              </a:custGeom>
              <a:solidFill>
                <a:srgbClr val="B3B3B3"/>
              </a:solidFill>
              <a:ln w="3175">
                <a:solidFill>
                  <a:schemeClr val="tx1"/>
                </a:solidFill>
                <a:round/>
                <a:headEnd/>
                <a:tailEnd/>
              </a:ln>
            </p:spPr>
            <p:txBody>
              <a:bodyPr/>
              <a:lstStyle/>
              <a:p>
                <a:endParaRPr lang="en-GB" sz="2400" dirty="0"/>
              </a:p>
            </p:txBody>
          </p:sp>
          <p:sp>
            <p:nvSpPr>
              <p:cNvPr id="1300" name="Freeform 4130"/>
              <p:cNvSpPr>
                <a:spLocks/>
              </p:cNvSpPr>
              <p:nvPr/>
            </p:nvSpPr>
            <p:spPr bwMode="auto">
              <a:xfrm>
                <a:off x="2207" y="1686"/>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endParaRPr lang="en-GB" sz="2400" dirty="0"/>
              </a:p>
            </p:txBody>
          </p:sp>
          <p:sp>
            <p:nvSpPr>
              <p:cNvPr id="1301" name="Freeform 4131"/>
              <p:cNvSpPr>
                <a:spLocks/>
              </p:cNvSpPr>
              <p:nvPr/>
            </p:nvSpPr>
            <p:spPr bwMode="auto">
              <a:xfrm>
                <a:off x="2207" y="1686"/>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endParaRPr lang="en-GB" sz="2400" dirty="0"/>
              </a:p>
            </p:txBody>
          </p:sp>
          <p:sp>
            <p:nvSpPr>
              <p:cNvPr id="1302" name="Freeform 4132"/>
              <p:cNvSpPr>
                <a:spLocks/>
              </p:cNvSpPr>
              <p:nvPr/>
            </p:nvSpPr>
            <p:spPr bwMode="auto">
              <a:xfrm>
                <a:off x="2207" y="1684"/>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1"/>
                      <a:pt x="0" y="1"/>
                      <a:pt x="0"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303" name="Freeform 4133"/>
              <p:cNvSpPr>
                <a:spLocks/>
              </p:cNvSpPr>
              <p:nvPr/>
            </p:nvSpPr>
            <p:spPr bwMode="auto">
              <a:xfrm>
                <a:off x="2212" y="1698"/>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304" name="Freeform 4134"/>
              <p:cNvSpPr>
                <a:spLocks/>
              </p:cNvSpPr>
              <p:nvPr/>
            </p:nvSpPr>
            <p:spPr bwMode="auto">
              <a:xfrm>
                <a:off x="2212" y="1702"/>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endParaRPr lang="en-GB" sz="2400" dirty="0"/>
              </a:p>
            </p:txBody>
          </p:sp>
          <p:sp>
            <p:nvSpPr>
              <p:cNvPr id="1305" name="Freeform 4135"/>
              <p:cNvSpPr>
                <a:spLocks/>
              </p:cNvSpPr>
              <p:nvPr/>
            </p:nvSpPr>
            <p:spPr bwMode="auto">
              <a:xfrm>
                <a:off x="2212" y="1702"/>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endParaRPr lang="en-GB" sz="2400" dirty="0"/>
              </a:p>
            </p:txBody>
          </p:sp>
          <p:sp>
            <p:nvSpPr>
              <p:cNvPr id="1306" name="Freeform 4136"/>
              <p:cNvSpPr>
                <a:spLocks/>
              </p:cNvSpPr>
              <p:nvPr/>
            </p:nvSpPr>
            <p:spPr bwMode="auto">
              <a:xfrm>
                <a:off x="2215" y="1706"/>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endParaRPr lang="en-GB" sz="2400" dirty="0"/>
              </a:p>
            </p:txBody>
          </p:sp>
          <p:sp>
            <p:nvSpPr>
              <p:cNvPr id="1307" name="Freeform 4137"/>
              <p:cNvSpPr>
                <a:spLocks/>
              </p:cNvSpPr>
              <p:nvPr/>
            </p:nvSpPr>
            <p:spPr bwMode="auto">
              <a:xfrm>
                <a:off x="2215" y="1706"/>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endParaRPr lang="en-GB" sz="2400" dirty="0"/>
              </a:p>
            </p:txBody>
          </p:sp>
          <p:sp>
            <p:nvSpPr>
              <p:cNvPr id="1308" name="Freeform 4138"/>
              <p:cNvSpPr>
                <a:spLocks/>
              </p:cNvSpPr>
              <p:nvPr/>
            </p:nvSpPr>
            <p:spPr bwMode="auto">
              <a:xfrm>
                <a:off x="2216" y="1711"/>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0" y="0"/>
                      <a:pt x="0" y="0"/>
                      <a:pt x="1" y="0"/>
                    </a:cubicBezTo>
                  </a:path>
                </a:pathLst>
              </a:custGeom>
              <a:solidFill>
                <a:srgbClr val="B3B3B3"/>
              </a:solidFill>
              <a:ln w="3175">
                <a:solidFill>
                  <a:schemeClr val="tx1"/>
                </a:solidFill>
                <a:round/>
                <a:headEnd/>
                <a:tailEnd/>
              </a:ln>
            </p:spPr>
            <p:txBody>
              <a:bodyPr/>
              <a:lstStyle/>
              <a:p>
                <a:endParaRPr lang="en-GB" sz="2400" dirty="0"/>
              </a:p>
            </p:txBody>
          </p:sp>
          <p:sp>
            <p:nvSpPr>
              <p:cNvPr id="1309" name="Freeform 4139"/>
              <p:cNvSpPr>
                <a:spLocks/>
              </p:cNvSpPr>
              <p:nvPr/>
            </p:nvSpPr>
            <p:spPr bwMode="auto">
              <a:xfrm>
                <a:off x="2252" y="1723"/>
                <a:ext cx="2" cy="3"/>
              </a:xfrm>
              <a:custGeom>
                <a:avLst/>
                <a:gdLst>
                  <a:gd name="T0" fmla="*/ 2 w 2"/>
                  <a:gd name="T1" fmla="*/ 0 h 2"/>
                  <a:gd name="T2" fmla="*/ 0 w 2"/>
                  <a:gd name="T3" fmla="*/ 3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0" y="2"/>
                      <a:pt x="0" y="2"/>
                      <a:pt x="0" y="2"/>
                    </a:cubicBezTo>
                    <a:cubicBezTo>
                      <a:pt x="0" y="1"/>
                      <a:pt x="1" y="1"/>
                      <a:pt x="2" y="0"/>
                    </a:cubicBezTo>
                  </a:path>
                </a:pathLst>
              </a:custGeom>
              <a:solidFill>
                <a:srgbClr val="B3B3B3"/>
              </a:solidFill>
              <a:ln w="3175">
                <a:solidFill>
                  <a:schemeClr val="tx1"/>
                </a:solidFill>
                <a:round/>
                <a:headEnd/>
                <a:tailEnd/>
              </a:ln>
            </p:spPr>
            <p:txBody>
              <a:bodyPr/>
              <a:lstStyle/>
              <a:p>
                <a:endParaRPr lang="en-GB" sz="2400" dirty="0"/>
              </a:p>
            </p:txBody>
          </p:sp>
          <p:sp>
            <p:nvSpPr>
              <p:cNvPr id="1310" name="Freeform 4140"/>
              <p:cNvSpPr>
                <a:spLocks/>
              </p:cNvSpPr>
              <p:nvPr/>
            </p:nvSpPr>
            <p:spPr bwMode="auto">
              <a:xfrm>
                <a:off x="2261" y="1727"/>
                <a:ext cx="0" cy="2"/>
              </a:xfrm>
              <a:custGeom>
                <a:avLst/>
                <a:gdLst>
                  <a:gd name="T0" fmla="*/ 0 h 1"/>
                  <a:gd name="T1" fmla="*/ 2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1"/>
                      <a:pt x="0" y="1"/>
                      <a:pt x="0"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311" name="Freeform 4141"/>
              <p:cNvSpPr>
                <a:spLocks/>
              </p:cNvSpPr>
              <p:nvPr/>
            </p:nvSpPr>
            <p:spPr bwMode="auto">
              <a:xfrm>
                <a:off x="2268" y="1730"/>
                <a:ext cx="1" cy="1"/>
              </a:xfrm>
              <a:custGeom>
                <a:avLst/>
                <a:gdLst>
                  <a:gd name="T0" fmla="*/ 0 w 1"/>
                  <a:gd name="T1" fmla="*/ 0 h 1"/>
                  <a:gd name="T2" fmla="*/ 0 w 1"/>
                  <a:gd name="T3" fmla="*/ 1 h 1"/>
                  <a:gd name="T4" fmla="*/ 1 w 1"/>
                  <a:gd name="T5" fmla="*/ 0 h 1"/>
                  <a:gd name="T6" fmla="*/ 0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0"/>
                    </a:moveTo>
                    <a:cubicBezTo>
                      <a:pt x="0" y="1"/>
                      <a:pt x="0" y="1"/>
                      <a:pt x="0" y="1"/>
                    </a:cubicBezTo>
                    <a:cubicBezTo>
                      <a:pt x="1" y="1"/>
                      <a:pt x="1" y="0"/>
                      <a:pt x="1" y="0"/>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312" name="Freeform 4142"/>
              <p:cNvSpPr>
                <a:spLocks/>
              </p:cNvSpPr>
              <p:nvPr/>
            </p:nvSpPr>
            <p:spPr bwMode="auto">
              <a:xfrm>
                <a:off x="2279" y="1717"/>
                <a:ext cx="3" cy="1"/>
              </a:xfrm>
              <a:custGeom>
                <a:avLst/>
                <a:gdLst>
                  <a:gd name="T0" fmla="*/ 0 w 2"/>
                  <a:gd name="T1" fmla="*/ 0 h 1"/>
                  <a:gd name="T2" fmla="*/ 3 w 2"/>
                  <a:gd name="T3" fmla="*/ 0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1"/>
                      <a:pt x="1" y="1"/>
                      <a:pt x="2" y="0"/>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313" name="Freeform 4143"/>
              <p:cNvSpPr>
                <a:spLocks/>
              </p:cNvSpPr>
              <p:nvPr/>
            </p:nvSpPr>
            <p:spPr bwMode="auto">
              <a:xfrm>
                <a:off x="2198" y="1649"/>
                <a:ext cx="2" cy="2"/>
              </a:xfrm>
              <a:custGeom>
                <a:avLst/>
                <a:gdLst>
                  <a:gd name="T0" fmla="*/ 0 w 2"/>
                  <a:gd name="T1" fmla="*/ 2 h 1"/>
                  <a:gd name="T2" fmla="*/ 2 w 2"/>
                  <a:gd name="T3" fmla="*/ 0 h 1"/>
                  <a:gd name="T4" fmla="*/ 0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1"/>
                      <a:pt x="2" y="0"/>
                    </a:cubicBezTo>
                    <a:cubicBezTo>
                      <a:pt x="1"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314" name="Freeform 4144"/>
              <p:cNvSpPr>
                <a:spLocks/>
              </p:cNvSpPr>
              <p:nvPr/>
            </p:nvSpPr>
            <p:spPr bwMode="auto">
              <a:xfrm>
                <a:off x="2198" y="1651"/>
                <a:ext cx="2" cy="2"/>
              </a:xfrm>
              <a:custGeom>
                <a:avLst/>
                <a:gdLst>
                  <a:gd name="T0" fmla="*/ 1 w 2"/>
                  <a:gd name="T1" fmla="*/ 2 h 2"/>
                  <a:gd name="T2" fmla="*/ 0 w 2"/>
                  <a:gd name="T3" fmla="*/ 1 h 2"/>
                  <a:gd name="T4" fmla="*/ 1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2" y="1"/>
                      <a:pt x="2" y="0"/>
                      <a:pt x="0" y="1"/>
                    </a:cubicBezTo>
                    <a:cubicBezTo>
                      <a:pt x="1" y="2"/>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1315" name="Freeform 4145"/>
              <p:cNvSpPr>
                <a:spLocks/>
              </p:cNvSpPr>
              <p:nvPr/>
            </p:nvSpPr>
            <p:spPr bwMode="auto">
              <a:xfrm>
                <a:off x="2203" y="1656"/>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0" y="0"/>
                      <a:pt x="0" y="1"/>
                    </a:cubicBezTo>
                    <a:cubicBezTo>
                      <a:pt x="0" y="1"/>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316" name="Freeform 4146"/>
              <p:cNvSpPr>
                <a:spLocks/>
              </p:cNvSpPr>
              <p:nvPr/>
            </p:nvSpPr>
            <p:spPr bwMode="auto">
              <a:xfrm>
                <a:off x="2206" y="1668"/>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2" y="0"/>
                      <a:pt x="1" y="0"/>
                      <a:pt x="0" y="1"/>
                    </a:cubicBezTo>
                    <a:cubicBezTo>
                      <a:pt x="1" y="1"/>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1317" name="Freeform 4147"/>
              <p:cNvSpPr>
                <a:spLocks/>
              </p:cNvSpPr>
              <p:nvPr/>
            </p:nvSpPr>
            <p:spPr bwMode="auto">
              <a:xfrm>
                <a:off x="2207" y="1664"/>
                <a:ext cx="5" cy="4"/>
              </a:xfrm>
              <a:custGeom>
                <a:avLst/>
                <a:gdLst>
                  <a:gd name="T0" fmla="*/ 5 w 4"/>
                  <a:gd name="T1" fmla="*/ 1 h 3"/>
                  <a:gd name="T2" fmla="*/ 0 w 4"/>
                  <a:gd name="T3" fmla="*/ 4 h 3"/>
                  <a:gd name="T4" fmla="*/ 5 w 4"/>
                  <a:gd name="T5" fmla="*/ 1 h 3"/>
                  <a:gd name="T6" fmla="*/ 0 60000 65536"/>
                  <a:gd name="T7" fmla="*/ 0 60000 65536"/>
                  <a:gd name="T8" fmla="*/ 0 60000 65536"/>
                </a:gdLst>
                <a:ahLst/>
                <a:cxnLst>
                  <a:cxn ang="T6">
                    <a:pos x="T0" y="T1"/>
                  </a:cxn>
                  <a:cxn ang="T7">
                    <a:pos x="T2" y="T3"/>
                  </a:cxn>
                  <a:cxn ang="T8">
                    <a:pos x="T4" y="T5"/>
                  </a:cxn>
                </a:cxnLst>
                <a:rect l="0" t="0" r="r" b="b"/>
                <a:pathLst>
                  <a:path w="4" h="3">
                    <a:moveTo>
                      <a:pt x="4" y="1"/>
                    </a:moveTo>
                    <a:cubicBezTo>
                      <a:pt x="3" y="0"/>
                      <a:pt x="1" y="2"/>
                      <a:pt x="0" y="3"/>
                    </a:cubicBezTo>
                    <a:cubicBezTo>
                      <a:pt x="2" y="3"/>
                      <a:pt x="3" y="2"/>
                      <a:pt x="4" y="1"/>
                    </a:cubicBezTo>
                  </a:path>
                </a:pathLst>
              </a:custGeom>
              <a:solidFill>
                <a:srgbClr val="B3B3B3"/>
              </a:solidFill>
              <a:ln w="3175">
                <a:solidFill>
                  <a:schemeClr val="tx1"/>
                </a:solidFill>
                <a:round/>
                <a:headEnd/>
                <a:tailEnd/>
              </a:ln>
            </p:spPr>
            <p:txBody>
              <a:bodyPr/>
              <a:lstStyle/>
              <a:p>
                <a:endParaRPr lang="en-GB" sz="2400" dirty="0"/>
              </a:p>
            </p:txBody>
          </p:sp>
          <p:sp>
            <p:nvSpPr>
              <p:cNvPr id="1318" name="Freeform 4148"/>
              <p:cNvSpPr>
                <a:spLocks/>
              </p:cNvSpPr>
              <p:nvPr/>
            </p:nvSpPr>
            <p:spPr bwMode="auto">
              <a:xfrm>
                <a:off x="2209" y="1664"/>
                <a:ext cx="7" cy="5"/>
              </a:xfrm>
              <a:custGeom>
                <a:avLst/>
                <a:gdLst>
                  <a:gd name="T0" fmla="*/ 7 w 5"/>
                  <a:gd name="T1" fmla="*/ 1 h 4"/>
                  <a:gd name="T2" fmla="*/ 0 w 5"/>
                  <a:gd name="T3" fmla="*/ 5 h 4"/>
                  <a:gd name="T4" fmla="*/ 7 w 5"/>
                  <a:gd name="T5" fmla="*/ 1 h 4"/>
                  <a:gd name="T6" fmla="*/ 0 60000 65536"/>
                  <a:gd name="T7" fmla="*/ 0 60000 65536"/>
                  <a:gd name="T8" fmla="*/ 0 60000 65536"/>
                </a:gdLst>
                <a:ahLst/>
                <a:cxnLst>
                  <a:cxn ang="T6">
                    <a:pos x="T0" y="T1"/>
                  </a:cxn>
                  <a:cxn ang="T7">
                    <a:pos x="T2" y="T3"/>
                  </a:cxn>
                  <a:cxn ang="T8">
                    <a:pos x="T4" y="T5"/>
                  </a:cxn>
                </a:cxnLst>
                <a:rect l="0" t="0" r="r" b="b"/>
                <a:pathLst>
                  <a:path w="5" h="4">
                    <a:moveTo>
                      <a:pt x="5" y="1"/>
                    </a:moveTo>
                    <a:cubicBezTo>
                      <a:pt x="3" y="0"/>
                      <a:pt x="1" y="4"/>
                      <a:pt x="0" y="4"/>
                    </a:cubicBezTo>
                    <a:cubicBezTo>
                      <a:pt x="1" y="4"/>
                      <a:pt x="3" y="2"/>
                      <a:pt x="5" y="1"/>
                    </a:cubicBezTo>
                  </a:path>
                </a:pathLst>
              </a:custGeom>
              <a:solidFill>
                <a:srgbClr val="B3B3B3"/>
              </a:solidFill>
              <a:ln w="3175">
                <a:solidFill>
                  <a:schemeClr val="tx1"/>
                </a:solidFill>
                <a:round/>
                <a:headEnd/>
                <a:tailEnd/>
              </a:ln>
            </p:spPr>
            <p:txBody>
              <a:bodyPr/>
              <a:lstStyle/>
              <a:p>
                <a:endParaRPr lang="en-GB" sz="2400" dirty="0"/>
              </a:p>
            </p:txBody>
          </p:sp>
          <p:sp>
            <p:nvSpPr>
              <p:cNvPr id="1319" name="Freeform 4149"/>
              <p:cNvSpPr>
                <a:spLocks/>
              </p:cNvSpPr>
              <p:nvPr/>
            </p:nvSpPr>
            <p:spPr bwMode="auto">
              <a:xfrm>
                <a:off x="2217" y="1710"/>
                <a:ext cx="3" cy="1"/>
              </a:xfrm>
              <a:custGeom>
                <a:avLst/>
                <a:gdLst>
                  <a:gd name="T0" fmla="*/ 3 w 2"/>
                  <a:gd name="T1" fmla="*/ 0 h 1"/>
                  <a:gd name="T2" fmla="*/ 0 w 2"/>
                  <a:gd name="T3" fmla="*/ 0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0"/>
                    </a:cubicBezTo>
                    <a:cubicBezTo>
                      <a:pt x="1" y="1"/>
                      <a:pt x="1" y="1"/>
                      <a:pt x="2" y="0"/>
                    </a:cubicBezTo>
                  </a:path>
                </a:pathLst>
              </a:custGeom>
              <a:solidFill>
                <a:srgbClr val="B3B3B3"/>
              </a:solidFill>
              <a:ln w="3175">
                <a:solidFill>
                  <a:schemeClr val="tx1"/>
                </a:solidFill>
                <a:round/>
                <a:headEnd/>
                <a:tailEnd/>
              </a:ln>
            </p:spPr>
            <p:txBody>
              <a:bodyPr/>
              <a:lstStyle/>
              <a:p>
                <a:endParaRPr lang="en-GB" sz="2400" dirty="0"/>
              </a:p>
            </p:txBody>
          </p:sp>
          <p:sp>
            <p:nvSpPr>
              <p:cNvPr id="1320" name="Freeform 4150"/>
              <p:cNvSpPr>
                <a:spLocks/>
              </p:cNvSpPr>
              <p:nvPr/>
            </p:nvSpPr>
            <p:spPr bwMode="auto">
              <a:xfrm>
                <a:off x="2220" y="1718"/>
                <a:ext cx="5" cy="3"/>
              </a:xfrm>
              <a:custGeom>
                <a:avLst/>
                <a:gdLst>
                  <a:gd name="T0" fmla="*/ 5 w 4"/>
                  <a:gd name="T1" fmla="*/ 0 h 2"/>
                  <a:gd name="T2" fmla="*/ 0 w 4"/>
                  <a:gd name="T3" fmla="*/ 0 h 2"/>
                  <a:gd name="T4" fmla="*/ 5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4" y="0"/>
                    </a:moveTo>
                    <a:cubicBezTo>
                      <a:pt x="2" y="0"/>
                      <a:pt x="1" y="0"/>
                      <a:pt x="0" y="0"/>
                    </a:cubicBezTo>
                    <a:cubicBezTo>
                      <a:pt x="1" y="2"/>
                      <a:pt x="3" y="2"/>
                      <a:pt x="4" y="0"/>
                    </a:cubicBezTo>
                  </a:path>
                </a:pathLst>
              </a:custGeom>
              <a:solidFill>
                <a:srgbClr val="B3B3B3"/>
              </a:solidFill>
              <a:ln w="3175">
                <a:solidFill>
                  <a:schemeClr val="tx1"/>
                </a:solidFill>
                <a:round/>
                <a:headEnd/>
                <a:tailEnd/>
              </a:ln>
            </p:spPr>
            <p:txBody>
              <a:bodyPr/>
              <a:lstStyle/>
              <a:p>
                <a:endParaRPr lang="en-GB" sz="2400" dirty="0"/>
              </a:p>
            </p:txBody>
          </p:sp>
          <p:sp>
            <p:nvSpPr>
              <p:cNvPr id="1321" name="Freeform 4151"/>
              <p:cNvSpPr>
                <a:spLocks/>
              </p:cNvSpPr>
              <p:nvPr/>
            </p:nvSpPr>
            <p:spPr bwMode="auto">
              <a:xfrm>
                <a:off x="2220" y="1714"/>
                <a:ext cx="3" cy="0"/>
              </a:xfrm>
              <a:custGeom>
                <a:avLst/>
                <a:gdLst>
                  <a:gd name="T0" fmla="*/ 2 w 2"/>
                  <a:gd name="T1" fmla="*/ 0 w 2"/>
                  <a:gd name="T2" fmla="*/ 3 w 2"/>
                  <a:gd name="T3" fmla="*/ 2 w 2"/>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2">
                    <a:moveTo>
                      <a:pt x="1" y="0"/>
                    </a:moveTo>
                    <a:cubicBezTo>
                      <a:pt x="1" y="0"/>
                      <a:pt x="1" y="0"/>
                      <a:pt x="0" y="0"/>
                    </a:cubicBezTo>
                    <a:cubicBezTo>
                      <a:pt x="1" y="0"/>
                      <a:pt x="2" y="0"/>
                      <a:pt x="2"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322" name="Freeform 4152"/>
              <p:cNvSpPr>
                <a:spLocks/>
              </p:cNvSpPr>
              <p:nvPr/>
            </p:nvSpPr>
            <p:spPr bwMode="auto">
              <a:xfrm>
                <a:off x="2236" y="1717"/>
                <a:ext cx="6" cy="2"/>
              </a:xfrm>
              <a:custGeom>
                <a:avLst/>
                <a:gdLst>
                  <a:gd name="T0" fmla="*/ 6 w 5"/>
                  <a:gd name="T1" fmla="*/ 0 h 2"/>
                  <a:gd name="T2" fmla="*/ 6 w 5"/>
                  <a:gd name="T3" fmla="*/ 0 h 2"/>
                  <a:gd name="T4" fmla="*/ 0 w 5"/>
                  <a:gd name="T5" fmla="*/ 2 h 2"/>
                  <a:gd name="T6" fmla="*/ 6 w 5"/>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2">
                    <a:moveTo>
                      <a:pt x="5" y="0"/>
                    </a:moveTo>
                    <a:cubicBezTo>
                      <a:pt x="5" y="0"/>
                      <a:pt x="5" y="0"/>
                      <a:pt x="5" y="0"/>
                    </a:cubicBezTo>
                    <a:cubicBezTo>
                      <a:pt x="3" y="0"/>
                      <a:pt x="1" y="0"/>
                      <a:pt x="0" y="2"/>
                    </a:cubicBezTo>
                    <a:cubicBezTo>
                      <a:pt x="1" y="1"/>
                      <a:pt x="3" y="1"/>
                      <a:pt x="5" y="0"/>
                    </a:cubicBezTo>
                  </a:path>
                </a:pathLst>
              </a:custGeom>
              <a:solidFill>
                <a:srgbClr val="B3B3B3"/>
              </a:solidFill>
              <a:ln w="3175">
                <a:solidFill>
                  <a:schemeClr val="tx1"/>
                </a:solidFill>
                <a:round/>
                <a:headEnd/>
                <a:tailEnd/>
              </a:ln>
            </p:spPr>
            <p:txBody>
              <a:bodyPr/>
              <a:lstStyle/>
              <a:p>
                <a:endParaRPr lang="en-GB" sz="2400" dirty="0"/>
              </a:p>
            </p:txBody>
          </p:sp>
          <p:sp>
            <p:nvSpPr>
              <p:cNvPr id="1323" name="Freeform 4153"/>
              <p:cNvSpPr>
                <a:spLocks/>
              </p:cNvSpPr>
              <p:nvPr/>
            </p:nvSpPr>
            <p:spPr bwMode="auto">
              <a:xfrm>
                <a:off x="2239" y="1719"/>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1" y="0"/>
                      <a:pt x="1" y="0"/>
                      <a:pt x="0" y="0"/>
                    </a:cubicBezTo>
                    <a:cubicBezTo>
                      <a:pt x="1" y="0"/>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1324" name="Freeform 4154"/>
              <p:cNvSpPr>
                <a:spLocks/>
              </p:cNvSpPr>
              <p:nvPr/>
            </p:nvSpPr>
            <p:spPr bwMode="auto">
              <a:xfrm>
                <a:off x="2241" y="1719"/>
                <a:ext cx="4" cy="2"/>
              </a:xfrm>
              <a:custGeom>
                <a:avLst/>
                <a:gdLst>
                  <a:gd name="T0" fmla="*/ 4 w 3"/>
                  <a:gd name="T1" fmla="*/ 0 h 1"/>
                  <a:gd name="T2" fmla="*/ 0 w 3"/>
                  <a:gd name="T3" fmla="*/ 2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0"/>
                      <a:pt x="1" y="0"/>
                      <a:pt x="0" y="1"/>
                    </a:cubicBezTo>
                    <a:cubicBezTo>
                      <a:pt x="1" y="1"/>
                      <a:pt x="2" y="1"/>
                      <a:pt x="3" y="0"/>
                    </a:cubicBezTo>
                  </a:path>
                </a:pathLst>
              </a:custGeom>
              <a:solidFill>
                <a:srgbClr val="B3B3B3"/>
              </a:solidFill>
              <a:ln w="3175">
                <a:solidFill>
                  <a:schemeClr val="tx1"/>
                </a:solidFill>
                <a:round/>
                <a:headEnd/>
                <a:tailEnd/>
              </a:ln>
            </p:spPr>
            <p:txBody>
              <a:bodyPr/>
              <a:lstStyle/>
              <a:p>
                <a:endParaRPr lang="en-GB" sz="2400" dirty="0"/>
              </a:p>
            </p:txBody>
          </p:sp>
          <p:sp>
            <p:nvSpPr>
              <p:cNvPr id="1325" name="Freeform 4155"/>
              <p:cNvSpPr>
                <a:spLocks/>
              </p:cNvSpPr>
              <p:nvPr/>
            </p:nvSpPr>
            <p:spPr bwMode="auto">
              <a:xfrm>
                <a:off x="2248" y="1723"/>
                <a:ext cx="4" cy="4"/>
              </a:xfrm>
              <a:custGeom>
                <a:avLst/>
                <a:gdLst>
                  <a:gd name="T0" fmla="*/ 4 w 3"/>
                  <a:gd name="T1" fmla="*/ 1 h 3"/>
                  <a:gd name="T2" fmla="*/ 0 w 3"/>
                  <a:gd name="T3" fmla="*/ 4 h 3"/>
                  <a:gd name="T4" fmla="*/ 4 w 3"/>
                  <a:gd name="T5" fmla="*/ 1 h 3"/>
                  <a:gd name="T6" fmla="*/ 0 60000 65536"/>
                  <a:gd name="T7" fmla="*/ 0 60000 65536"/>
                  <a:gd name="T8" fmla="*/ 0 60000 65536"/>
                </a:gdLst>
                <a:ahLst/>
                <a:cxnLst>
                  <a:cxn ang="T6">
                    <a:pos x="T0" y="T1"/>
                  </a:cxn>
                  <a:cxn ang="T7">
                    <a:pos x="T2" y="T3"/>
                  </a:cxn>
                  <a:cxn ang="T8">
                    <a:pos x="T4" y="T5"/>
                  </a:cxn>
                </a:cxnLst>
                <a:rect l="0" t="0" r="r" b="b"/>
                <a:pathLst>
                  <a:path w="3" h="3">
                    <a:moveTo>
                      <a:pt x="3" y="1"/>
                    </a:moveTo>
                    <a:cubicBezTo>
                      <a:pt x="1" y="0"/>
                      <a:pt x="1" y="2"/>
                      <a:pt x="0" y="3"/>
                    </a:cubicBezTo>
                    <a:cubicBezTo>
                      <a:pt x="1" y="3"/>
                      <a:pt x="2" y="2"/>
                      <a:pt x="3" y="1"/>
                    </a:cubicBezTo>
                  </a:path>
                </a:pathLst>
              </a:custGeom>
              <a:solidFill>
                <a:srgbClr val="B3B3B3"/>
              </a:solidFill>
              <a:ln w="3175">
                <a:solidFill>
                  <a:schemeClr val="tx1"/>
                </a:solidFill>
                <a:round/>
                <a:headEnd/>
                <a:tailEnd/>
              </a:ln>
            </p:spPr>
            <p:txBody>
              <a:bodyPr/>
              <a:lstStyle/>
              <a:p>
                <a:endParaRPr lang="en-GB" sz="2400" dirty="0"/>
              </a:p>
            </p:txBody>
          </p:sp>
          <p:sp>
            <p:nvSpPr>
              <p:cNvPr id="1326" name="Freeform 4156"/>
              <p:cNvSpPr>
                <a:spLocks/>
              </p:cNvSpPr>
              <p:nvPr/>
            </p:nvSpPr>
            <p:spPr bwMode="auto">
              <a:xfrm>
                <a:off x="2252" y="1723"/>
                <a:ext cx="1" cy="2"/>
              </a:xfrm>
              <a:custGeom>
                <a:avLst/>
                <a:gdLst>
                  <a:gd name="T0" fmla="*/ 1 w 1"/>
                  <a:gd name="T1" fmla="*/ 0 h 2"/>
                  <a:gd name="T2" fmla="*/ 0 w 1"/>
                  <a:gd name="T3" fmla="*/ 2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lnTo>
                      <a:pt x="0" y="2"/>
                    </a:lnTo>
                    <a:lnTo>
                      <a:pt x="1" y="0"/>
                    </a:lnTo>
                    <a:close/>
                  </a:path>
                </a:pathLst>
              </a:custGeom>
              <a:solidFill>
                <a:srgbClr val="B3B3B3"/>
              </a:solidFill>
              <a:ln w="3175">
                <a:solidFill>
                  <a:schemeClr val="tx1"/>
                </a:solidFill>
                <a:round/>
                <a:headEnd/>
                <a:tailEnd/>
              </a:ln>
            </p:spPr>
            <p:txBody>
              <a:bodyPr/>
              <a:lstStyle/>
              <a:p>
                <a:endParaRPr lang="en-GB" sz="2400" dirty="0"/>
              </a:p>
            </p:txBody>
          </p:sp>
          <p:sp>
            <p:nvSpPr>
              <p:cNvPr id="1327" name="Freeform 4157"/>
              <p:cNvSpPr>
                <a:spLocks/>
              </p:cNvSpPr>
              <p:nvPr/>
            </p:nvSpPr>
            <p:spPr bwMode="auto">
              <a:xfrm>
                <a:off x="2252" y="1723"/>
                <a:ext cx="1" cy="2"/>
              </a:xfrm>
              <a:custGeom>
                <a:avLst/>
                <a:gdLst>
                  <a:gd name="T0" fmla="*/ 1 w 1"/>
                  <a:gd name="T1" fmla="*/ 0 h 2"/>
                  <a:gd name="T2" fmla="*/ 0 w 1"/>
                  <a:gd name="T3" fmla="*/ 2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lnTo>
                      <a:pt x="0" y="2"/>
                    </a:lnTo>
                    <a:lnTo>
                      <a:pt x="1" y="0"/>
                    </a:lnTo>
                  </a:path>
                </a:pathLst>
              </a:custGeom>
              <a:noFill/>
              <a:ln w="3175">
                <a:solidFill>
                  <a:schemeClr val="tx1"/>
                </a:solidFill>
                <a:round/>
                <a:headEnd/>
                <a:tailEnd/>
              </a:ln>
            </p:spPr>
            <p:txBody>
              <a:bodyPr/>
              <a:lstStyle/>
              <a:p>
                <a:endParaRPr lang="en-GB" sz="2400" dirty="0"/>
              </a:p>
            </p:txBody>
          </p:sp>
          <p:sp>
            <p:nvSpPr>
              <p:cNvPr id="1328" name="Freeform 4158"/>
              <p:cNvSpPr>
                <a:spLocks/>
              </p:cNvSpPr>
              <p:nvPr/>
            </p:nvSpPr>
            <p:spPr bwMode="auto">
              <a:xfrm>
                <a:off x="2257" y="1727"/>
                <a:ext cx="3" cy="3"/>
              </a:xfrm>
              <a:custGeom>
                <a:avLst/>
                <a:gdLst>
                  <a:gd name="T0" fmla="*/ 0 w 2"/>
                  <a:gd name="T1" fmla="*/ 3 h 2"/>
                  <a:gd name="T2" fmla="*/ 3 w 2"/>
                  <a:gd name="T3" fmla="*/ 2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0" y="2"/>
                      <a:pt x="1" y="2"/>
                      <a:pt x="2" y="1"/>
                    </a:cubicBezTo>
                    <a:cubicBezTo>
                      <a:pt x="1" y="0"/>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1329" name="Freeform 4159"/>
              <p:cNvSpPr>
                <a:spLocks/>
              </p:cNvSpPr>
              <p:nvPr/>
            </p:nvSpPr>
            <p:spPr bwMode="auto">
              <a:xfrm>
                <a:off x="2257" y="1730"/>
                <a:ext cx="5" cy="1"/>
              </a:xfrm>
              <a:custGeom>
                <a:avLst/>
                <a:gdLst>
                  <a:gd name="T0" fmla="*/ 1 w 4"/>
                  <a:gd name="T1" fmla="*/ 0 h 1"/>
                  <a:gd name="T2" fmla="*/ 0 w 4"/>
                  <a:gd name="T3" fmla="*/ 1 h 1"/>
                  <a:gd name="T4" fmla="*/ 5 w 4"/>
                  <a:gd name="T5" fmla="*/ 0 h 1"/>
                  <a:gd name="T6" fmla="*/ 1 w 4"/>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1" y="0"/>
                    </a:moveTo>
                    <a:cubicBezTo>
                      <a:pt x="0" y="1"/>
                      <a:pt x="0" y="1"/>
                      <a:pt x="0" y="1"/>
                    </a:cubicBezTo>
                    <a:cubicBezTo>
                      <a:pt x="1" y="1"/>
                      <a:pt x="3" y="0"/>
                      <a:pt x="4" y="0"/>
                    </a:cubicBezTo>
                    <a:cubicBezTo>
                      <a:pt x="3" y="0"/>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1330" name="Freeform 4160"/>
              <p:cNvSpPr>
                <a:spLocks/>
              </p:cNvSpPr>
              <p:nvPr/>
            </p:nvSpPr>
            <p:spPr bwMode="auto">
              <a:xfrm>
                <a:off x="2260" y="1730"/>
                <a:ext cx="5" cy="3"/>
              </a:xfrm>
              <a:custGeom>
                <a:avLst/>
                <a:gdLst>
                  <a:gd name="T0" fmla="*/ 3 w 4"/>
                  <a:gd name="T1" fmla="*/ 3 h 2"/>
                  <a:gd name="T2" fmla="*/ 5 w 4"/>
                  <a:gd name="T3" fmla="*/ 2 h 2"/>
                  <a:gd name="T4" fmla="*/ 0 w 4"/>
                  <a:gd name="T5" fmla="*/ 3 h 2"/>
                  <a:gd name="T6" fmla="*/ 3 w 4"/>
                  <a:gd name="T7" fmla="*/ 2 h 2"/>
                  <a:gd name="T8" fmla="*/ 3 w 4"/>
                  <a:gd name="T9" fmla="*/ 3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
                    <a:moveTo>
                      <a:pt x="2" y="2"/>
                    </a:moveTo>
                    <a:cubicBezTo>
                      <a:pt x="3" y="2"/>
                      <a:pt x="3" y="2"/>
                      <a:pt x="4" y="1"/>
                    </a:cubicBezTo>
                    <a:cubicBezTo>
                      <a:pt x="2" y="0"/>
                      <a:pt x="1" y="1"/>
                      <a:pt x="0" y="2"/>
                    </a:cubicBezTo>
                    <a:cubicBezTo>
                      <a:pt x="1" y="2"/>
                      <a:pt x="1" y="2"/>
                      <a:pt x="2" y="1"/>
                    </a:cubicBezTo>
                    <a:cubicBezTo>
                      <a:pt x="2" y="2"/>
                      <a:pt x="2" y="2"/>
                      <a:pt x="2" y="2"/>
                    </a:cubicBezTo>
                  </a:path>
                </a:pathLst>
              </a:custGeom>
              <a:solidFill>
                <a:srgbClr val="B3B3B3"/>
              </a:solidFill>
              <a:ln w="3175">
                <a:solidFill>
                  <a:schemeClr val="tx1"/>
                </a:solidFill>
                <a:round/>
                <a:headEnd/>
                <a:tailEnd/>
              </a:ln>
            </p:spPr>
            <p:txBody>
              <a:bodyPr/>
              <a:lstStyle/>
              <a:p>
                <a:endParaRPr lang="en-GB" sz="2400" dirty="0"/>
              </a:p>
            </p:txBody>
          </p:sp>
          <p:sp>
            <p:nvSpPr>
              <p:cNvPr id="1331" name="Freeform 4161"/>
              <p:cNvSpPr>
                <a:spLocks/>
              </p:cNvSpPr>
              <p:nvPr/>
            </p:nvSpPr>
            <p:spPr bwMode="auto">
              <a:xfrm>
                <a:off x="2269" y="1730"/>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1"/>
                      <a:pt x="0" y="1"/>
                      <a:pt x="0" y="1"/>
                    </a:cubicBezTo>
                    <a:cubicBezTo>
                      <a:pt x="0" y="1"/>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332" name="Freeform 4162"/>
              <p:cNvSpPr>
                <a:spLocks/>
              </p:cNvSpPr>
              <p:nvPr/>
            </p:nvSpPr>
            <p:spPr bwMode="auto">
              <a:xfrm>
                <a:off x="2295" y="1693"/>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333" name="Freeform 4163"/>
              <p:cNvSpPr>
                <a:spLocks/>
              </p:cNvSpPr>
              <p:nvPr/>
            </p:nvSpPr>
            <p:spPr bwMode="auto">
              <a:xfrm>
                <a:off x="2304" y="1686"/>
                <a:ext cx="3" cy="3"/>
              </a:xfrm>
              <a:custGeom>
                <a:avLst/>
                <a:gdLst>
                  <a:gd name="T0" fmla="*/ 0 w 2"/>
                  <a:gd name="T1" fmla="*/ 3 h 2"/>
                  <a:gd name="T2" fmla="*/ 3 w 2"/>
                  <a:gd name="T3" fmla="*/ 0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1" y="1"/>
                      <a:pt x="1" y="1"/>
                      <a:pt x="2" y="0"/>
                    </a:cubicBezTo>
                    <a:cubicBezTo>
                      <a:pt x="1" y="0"/>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1334" name="Freeform 4164"/>
              <p:cNvSpPr>
                <a:spLocks/>
              </p:cNvSpPr>
              <p:nvPr/>
            </p:nvSpPr>
            <p:spPr bwMode="auto">
              <a:xfrm>
                <a:off x="2308" y="1684"/>
                <a:ext cx="2" cy="1"/>
              </a:xfrm>
              <a:custGeom>
                <a:avLst/>
                <a:gdLst>
                  <a:gd name="T0" fmla="*/ 2 w 1"/>
                  <a:gd name="T1" fmla="*/ 1 h 1"/>
                  <a:gd name="T2" fmla="*/ 0 w 1"/>
                  <a:gd name="T3" fmla="*/ 1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335" name="Freeform 4165"/>
              <p:cNvSpPr>
                <a:spLocks/>
              </p:cNvSpPr>
              <p:nvPr/>
            </p:nvSpPr>
            <p:spPr bwMode="auto">
              <a:xfrm>
                <a:off x="2261" y="1727"/>
                <a:ext cx="10" cy="6"/>
              </a:xfrm>
              <a:custGeom>
                <a:avLst/>
                <a:gdLst>
                  <a:gd name="T0" fmla="*/ 1 w 8"/>
                  <a:gd name="T1" fmla="*/ 3 h 4"/>
                  <a:gd name="T2" fmla="*/ 4 w 8"/>
                  <a:gd name="T3" fmla="*/ 3 h 4"/>
                  <a:gd name="T4" fmla="*/ 0 w 8"/>
                  <a:gd name="T5" fmla="*/ 2 h 4"/>
                  <a:gd name="T6" fmla="*/ 10 w 8"/>
                  <a:gd name="T7" fmla="*/ 3 h 4"/>
                  <a:gd name="T8" fmla="*/ 6 w 8"/>
                  <a:gd name="T9" fmla="*/ 2 h 4"/>
                  <a:gd name="T10" fmla="*/ 1 w 8"/>
                  <a:gd name="T11" fmla="*/ 3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4">
                    <a:moveTo>
                      <a:pt x="1" y="2"/>
                    </a:moveTo>
                    <a:cubicBezTo>
                      <a:pt x="2" y="2"/>
                      <a:pt x="2" y="2"/>
                      <a:pt x="3" y="2"/>
                    </a:cubicBezTo>
                    <a:cubicBezTo>
                      <a:pt x="2" y="2"/>
                      <a:pt x="1" y="1"/>
                      <a:pt x="0" y="1"/>
                    </a:cubicBezTo>
                    <a:cubicBezTo>
                      <a:pt x="1" y="0"/>
                      <a:pt x="8" y="0"/>
                      <a:pt x="8" y="2"/>
                    </a:cubicBezTo>
                    <a:cubicBezTo>
                      <a:pt x="7" y="2"/>
                      <a:pt x="6" y="1"/>
                      <a:pt x="5" y="1"/>
                    </a:cubicBezTo>
                    <a:cubicBezTo>
                      <a:pt x="5" y="4"/>
                      <a:pt x="3" y="3"/>
                      <a:pt x="1" y="2"/>
                    </a:cubicBezTo>
                  </a:path>
                </a:pathLst>
              </a:custGeom>
              <a:solidFill>
                <a:srgbClr val="B3B3B3"/>
              </a:solidFill>
              <a:ln w="3175">
                <a:solidFill>
                  <a:schemeClr val="tx1"/>
                </a:solidFill>
                <a:round/>
                <a:headEnd/>
                <a:tailEnd/>
              </a:ln>
            </p:spPr>
            <p:txBody>
              <a:bodyPr/>
              <a:lstStyle/>
              <a:p>
                <a:endParaRPr lang="en-GB" sz="2400" dirty="0"/>
              </a:p>
            </p:txBody>
          </p:sp>
          <p:sp>
            <p:nvSpPr>
              <p:cNvPr id="1336" name="Freeform 4166"/>
              <p:cNvSpPr>
                <a:spLocks/>
              </p:cNvSpPr>
              <p:nvPr/>
            </p:nvSpPr>
            <p:spPr bwMode="auto">
              <a:xfrm>
                <a:off x="2295" y="1689"/>
                <a:ext cx="4" cy="3"/>
              </a:xfrm>
              <a:custGeom>
                <a:avLst/>
                <a:gdLst>
                  <a:gd name="T0" fmla="*/ 0 w 3"/>
                  <a:gd name="T1" fmla="*/ 3 h 2"/>
                  <a:gd name="T2" fmla="*/ 4 w 3"/>
                  <a:gd name="T3" fmla="*/ 2 h 2"/>
                  <a:gd name="T4" fmla="*/ 0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0" y="2"/>
                    </a:moveTo>
                    <a:cubicBezTo>
                      <a:pt x="0" y="0"/>
                      <a:pt x="2" y="0"/>
                      <a:pt x="3" y="1"/>
                    </a:cubicBezTo>
                    <a:cubicBezTo>
                      <a:pt x="2" y="1"/>
                      <a:pt x="1" y="2"/>
                      <a:pt x="0" y="2"/>
                    </a:cubicBezTo>
                  </a:path>
                </a:pathLst>
              </a:custGeom>
              <a:solidFill>
                <a:srgbClr val="B3B3B3"/>
              </a:solidFill>
              <a:ln w="3175">
                <a:solidFill>
                  <a:schemeClr val="tx1"/>
                </a:solidFill>
                <a:round/>
                <a:headEnd/>
                <a:tailEnd/>
              </a:ln>
            </p:spPr>
            <p:txBody>
              <a:bodyPr/>
              <a:lstStyle/>
              <a:p>
                <a:endParaRPr lang="en-GB" sz="2400" dirty="0"/>
              </a:p>
            </p:txBody>
          </p:sp>
          <p:sp>
            <p:nvSpPr>
              <p:cNvPr id="1337" name="Freeform 4167"/>
              <p:cNvSpPr>
                <a:spLocks/>
              </p:cNvSpPr>
              <p:nvPr/>
            </p:nvSpPr>
            <p:spPr bwMode="auto">
              <a:xfrm>
                <a:off x="2306" y="1678"/>
                <a:ext cx="2" cy="3"/>
              </a:xfrm>
              <a:custGeom>
                <a:avLst/>
                <a:gdLst>
                  <a:gd name="T0" fmla="*/ 0 w 2"/>
                  <a:gd name="T1" fmla="*/ 3 h 2"/>
                  <a:gd name="T2" fmla="*/ 2 w 2"/>
                  <a:gd name="T3" fmla="*/ 3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0" y="1"/>
                      <a:pt x="1" y="0"/>
                      <a:pt x="2" y="2"/>
                    </a:cubicBezTo>
                    <a:cubicBezTo>
                      <a:pt x="1" y="1"/>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1338" name="Freeform 4168"/>
              <p:cNvSpPr>
                <a:spLocks/>
              </p:cNvSpPr>
              <p:nvPr/>
            </p:nvSpPr>
            <p:spPr bwMode="auto">
              <a:xfrm>
                <a:off x="2580" y="1511"/>
                <a:ext cx="4" cy="1"/>
              </a:xfrm>
              <a:custGeom>
                <a:avLst/>
                <a:gdLst>
                  <a:gd name="T0" fmla="*/ 0 w 3"/>
                  <a:gd name="T1" fmla="*/ 0 h 1"/>
                  <a:gd name="T2" fmla="*/ 4 w 3"/>
                  <a:gd name="T3" fmla="*/ 1 h 1"/>
                  <a:gd name="T4" fmla="*/ 0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0" y="0"/>
                    </a:moveTo>
                    <a:cubicBezTo>
                      <a:pt x="1" y="0"/>
                      <a:pt x="2" y="0"/>
                      <a:pt x="3" y="1"/>
                    </a:cubicBezTo>
                    <a:cubicBezTo>
                      <a:pt x="2"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339" name="Freeform 4169"/>
              <p:cNvSpPr>
                <a:spLocks/>
              </p:cNvSpPr>
              <p:nvPr/>
            </p:nvSpPr>
            <p:spPr bwMode="auto">
              <a:xfrm>
                <a:off x="2728" y="2295"/>
                <a:ext cx="219" cy="189"/>
              </a:xfrm>
              <a:custGeom>
                <a:avLst/>
                <a:gdLst>
                  <a:gd name="T0" fmla="*/ 1 w 166"/>
                  <a:gd name="T1" fmla="*/ 136 h 143"/>
                  <a:gd name="T2" fmla="*/ 15 w 166"/>
                  <a:gd name="T3" fmla="*/ 133 h 143"/>
                  <a:gd name="T4" fmla="*/ 33 w 166"/>
                  <a:gd name="T5" fmla="*/ 131 h 143"/>
                  <a:gd name="T6" fmla="*/ 41 w 166"/>
                  <a:gd name="T7" fmla="*/ 130 h 143"/>
                  <a:gd name="T8" fmla="*/ 53 w 166"/>
                  <a:gd name="T9" fmla="*/ 124 h 143"/>
                  <a:gd name="T10" fmla="*/ 58 w 166"/>
                  <a:gd name="T11" fmla="*/ 100 h 143"/>
                  <a:gd name="T12" fmla="*/ 63 w 166"/>
                  <a:gd name="T13" fmla="*/ 69 h 143"/>
                  <a:gd name="T14" fmla="*/ 88 w 166"/>
                  <a:gd name="T15" fmla="*/ 57 h 143"/>
                  <a:gd name="T16" fmla="*/ 142 w 166"/>
                  <a:gd name="T17" fmla="*/ 15 h 143"/>
                  <a:gd name="T18" fmla="*/ 179 w 166"/>
                  <a:gd name="T19" fmla="*/ 5 h 143"/>
                  <a:gd name="T20" fmla="*/ 197 w 166"/>
                  <a:gd name="T21" fmla="*/ 15 h 143"/>
                  <a:gd name="T22" fmla="*/ 208 w 166"/>
                  <a:gd name="T23" fmla="*/ 30 h 143"/>
                  <a:gd name="T24" fmla="*/ 214 w 166"/>
                  <a:gd name="T25" fmla="*/ 41 h 143"/>
                  <a:gd name="T26" fmla="*/ 219 w 166"/>
                  <a:gd name="T27" fmla="*/ 50 h 143"/>
                  <a:gd name="T28" fmla="*/ 214 w 166"/>
                  <a:gd name="T29" fmla="*/ 85 h 143"/>
                  <a:gd name="T30" fmla="*/ 212 w 166"/>
                  <a:gd name="T31" fmla="*/ 106 h 143"/>
                  <a:gd name="T32" fmla="*/ 199 w 166"/>
                  <a:gd name="T33" fmla="*/ 122 h 143"/>
                  <a:gd name="T34" fmla="*/ 187 w 166"/>
                  <a:gd name="T35" fmla="*/ 144 h 143"/>
                  <a:gd name="T36" fmla="*/ 187 w 166"/>
                  <a:gd name="T37" fmla="*/ 156 h 143"/>
                  <a:gd name="T38" fmla="*/ 181 w 166"/>
                  <a:gd name="T39" fmla="*/ 159 h 143"/>
                  <a:gd name="T40" fmla="*/ 164 w 166"/>
                  <a:gd name="T41" fmla="*/ 164 h 143"/>
                  <a:gd name="T42" fmla="*/ 136 w 166"/>
                  <a:gd name="T43" fmla="*/ 165 h 143"/>
                  <a:gd name="T44" fmla="*/ 128 w 166"/>
                  <a:gd name="T45" fmla="*/ 170 h 143"/>
                  <a:gd name="T46" fmla="*/ 106 w 166"/>
                  <a:gd name="T47" fmla="*/ 163 h 143"/>
                  <a:gd name="T48" fmla="*/ 98 w 166"/>
                  <a:gd name="T49" fmla="*/ 167 h 143"/>
                  <a:gd name="T50" fmla="*/ 82 w 166"/>
                  <a:gd name="T51" fmla="*/ 156 h 143"/>
                  <a:gd name="T52" fmla="*/ 70 w 166"/>
                  <a:gd name="T53" fmla="*/ 156 h 143"/>
                  <a:gd name="T54" fmla="*/ 55 w 166"/>
                  <a:gd name="T55" fmla="*/ 163 h 143"/>
                  <a:gd name="T56" fmla="*/ 49 w 166"/>
                  <a:gd name="T57" fmla="*/ 178 h 143"/>
                  <a:gd name="T58" fmla="*/ 37 w 166"/>
                  <a:gd name="T59" fmla="*/ 177 h 143"/>
                  <a:gd name="T60" fmla="*/ 32 w 166"/>
                  <a:gd name="T61" fmla="*/ 180 h 143"/>
                  <a:gd name="T62" fmla="*/ 28 w 166"/>
                  <a:gd name="T63" fmla="*/ 180 h 143"/>
                  <a:gd name="T64" fmla="*/ 28 w 166"/>
                  <a:gd name="T65" fmla="*/ 172 h 143"/>
                  <a:gd name="T66" fmla="*/ 12 w 166"/>
                  <a:gd name="T67" fmla="*/ 161 h 143"/>
                  <a:gd name="T68" fmla="*/ 7 w 166"/>
                  <a:gd name="T69" fmla="*/ 156 h 143"/>
                  <a:gd name="T70" fmla="*/ 1 w 166"/>
                  <a:gd name="T71" fmla="*/ 145 h 14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66" h="143">
                    <a:moveTo>
                      <a:pt x="1" y="110"/>
                    </a:moveTo>
                    <a:cubicBezTo>
                      <a:pt x="0" y="108"/>
                      <a:pt x="1" y="105"/>
                      <a:pt x="1" y="103"/>
                    </a:cubicBezTo>
                    <a:cubicBezTo>
                      <a:pt x="3" y="103"/>
                      <a:pt x="5" y="103"/>
                      <a:pt x="7" y="103"/>
                    </a:cubicBezTo>
                    <a:cubicBezTo>
                      <a:pt x="9" y="103"/>
                      <a:pt x="10" y="102"/>
                      <a:pt x="11" y="101"/>
                    </a:cubicBezTo>
                    <a:cubicBezTo>
                      <a:pt x="13" y="99"/>
                      <a:pt x="15" y="99"/>
                      <a:pt x="17" y="99"/>
                    </a:cubicBezTo>
                    <a:cubicBezTo>
                      <a:pt x="20" y="99"/>
                      <a:pt x="22" y="99"/>
                      <a:pt x="25" y="99"/>
                    </a:cubicBezTo>
                    <a:cubicBezTo>
                      <a:pt x="27" y="99"/>
                      <a:pt x="28" y="99"/>
                      <a:pt x="29" y="99"/>
                    </a:cubicBezTo>
                    <a:cubicBezTo>
                      <a:pt x="32" y="99"/>
                      <a:pt x="29" y="98"/>
                      <a:pt x="31" y="98"/>
                    </a:cubicBezTo>
                    <a:cubicBezTo>
                      <a:pt x="33" y="97"/>
                      <a:pt x="35" y="100"/>
                      <a:pt x="36" y="98"/>
                    </a:cubicBezTo>
                    <a:cubicBezTo>
                      <a:pt x="37" y="96"/>
                      <a:pt x="39" y="95"/>
                      <a:pt x="40" y="94"/>
                    </a:cubicBezTo>
                    <a:cubicBezTo>
                      <a:pt x="41" y="92"/>
                      <a:pt x="41" y="90"/>
                      <a:pt x="42" y="88"/>
                    </a:cubicBezTo>
                    <a:cubicBezTo>
                      <a:pt x="44" y="84"/>
                      <a:pt x="43" y="80"/>
                      <a:pt x="44" y="76"/>
                    </a:cubicBezTo>
                    <a:cubicBezTo>
                      <a:pt x="44" y="70"/>
                      <a:pt x="44" y="64"/>
                      <a:pt x="44" y="57"/>
                    </a:cubicBezTo>
                    <a:cubicBezTo>
                      <a:pt x="44" y="54"/>
                      <a:pt x="44" y="53"/>
                      <a:pt x="48" y="52"/>
                    </a:cubicBezTo>
                    <a:cubicBezTo>
                      <a:pt x="51" y="51"/>
                      <a:pt x="55" y="51"/>
                      <a:pt x="58" y="50"/>
                    </a:cubicBezTo>
                    <a:cubicBezTo>
                      <a:pt x="62" y="49"/>
                      <a:pt x="64" y="45"/>
                      <a:pt x="67" y="43"/>
                    </a:cubicBezTo>
                    <a:cubicBezTo>
                      <a:pt x="71" y="39"/>
                      <a:pt x="75" y="34"/>
                      <a:pt x="80" y="31"/>
                    </a:cubicBezTo>
                    <a:cubicBezTo>
                      <a:pt x="89" y="24"/>
                      <a:pt x="99" y="17"/>
                      <a:pt x="108" y="11"/>
                    </a:cubicBezTo>
                    <a:cubicBezTo>
                      <a:pt x="113" y="8"/>
                      <a:pt x="117" y="5"/>
                      <a:pt x="122" y="2"/>
                    </a:cubicBezTo>
                    <a:cubicBezTo>
                      <a:pt x="126" y="0"/>
                      <a:pt x="132" y="2"/>
                      <a:pt x="136" y="4"/>
                    </a:cubicBezTo>
                    <a:cubicBezTo>
                      <a:pt x="140" y="5"/>
                      <a:pt x="144" y="7"/>
                      <a:pt x="146" y="10"/>
                    </a:cubicBezTo>
                    <a:cubicBezTo>
                      <a:pt x="147" y="12"/>
                      <a:pt x="148" y="12"/>
                      <a:pt x="149" y="11"/>
                    </a:cubicBezTo>
                    <a:cubicBezTo>
                      <a:pt x="151" y="9"/>
                      <a:pt x="153" y="8"/>
                      <a:pt x="156" y="7"/>
                    </a:cubicBezTo>
                    <a:cubicBezTo>
                      <a:pt x="157" y="12"/>
                      <a:pt x="157" y="17"/>
                      <a:pt x="158" y="23"/>
                    </a:cubicBezTo>
                    <a:cubicBezTo>
                      <a:pt x="158" y="25"/>
                      <a:pt x="159" y="26"/>
                      <a:pt x="160" y="28"/>
                    </a:cubicBezTo>
                    <a:cubicBezTo>
                      <a:pt x="161" y="29"/>
                      <a:pt x="162" y="30"/>
                      <a:pt x="162" y="31"/>
                    </a:cubicBezTo>
                    <a:cubicBezTo>
                      <a:pt x="162" y="32"/>
                      <a:pt x="161" y="33"/>
                      <a:pt x="162" y="34"/>
                    </a:cubicBezTo>
                    <a:cubicBezTo>
                      <a:pt x="163" y="35"/>
                      <a:pt x="165" y="36"/>
                      <a:pt x="166" y="38"/>
                    </a:cubicBezTo>
                    <a:cubicBezTo>
                      <a:pt x="166" y="40"/>
                      <a:pt x="164" y="43"/>
                      <a:pt x="164" y="45"/>
                    </a:cubicBezTo>
                    <a:cubicBezTo>
                      <a:pt x="163" y="51"/>
                      <a:pt x="162" y="58"/>
                      <a:pt x="162" y="64"/>
                    </a:cubicBezTo>
                    <a:cubicBezTo>
                      <a:pt x="162" y="67"/>
                      <a:pt x="162" y="70"/>
                      <a:pt x="162" y="73"/>
                    </a:cubicBezTo>
                    <a:cubicBezTo>
                      <a:pt x="162" y="75"/>
                      <a:pt x="162" y="78"/>
                      <a:pt x="161" y="80"/>
                    </a:cubicBezTo>
                    <a:cubicBezTo>
                      <a:pt x="160" y="82"/>
                      <a:pt x="159" y="83"/>
                      <a:pt x="157" y="85"/>
                    </a:cubicBezTo>
                    <a:cubicBezTo>
                      <a:pt x="155" y="87"/>
                      <a:pt x="153" y="90"/>
                      <a:pt x="151" y="92"/>
                    </a:cubicBezTo>
                    <a:cubicBezTo>
                      <a:pt x="148" y="96"/>
                      <a:pt x="145" y="101"/>
                      <a:pt x="144" y="105"/>
                    </a:cubicBezTo>
                    <a:cubicBezTo>
                      <a:pt x="143" y="107"/>
                      <a:pt x="143" y="108"/>
                      <a:pt x="142" y="109"/>
                    </a:cubicBezTo>
                    <a:cubicBezTo>
                      <a:pt x="141" y="109"/>
                      <a:pt x="141" y="109"/>
                      <a:pt x="140" y="110"/>
                    </a:cubicBezTo>
                    <a:cubicBezTo>
                      <a:pt x="139" y="111"/>
                      <a:pt x="142" y="116"/>
                      <a:pt x="142" y="118"/>
                    </a:cubicBezTo>
                    <a:cubicBezTo>
                      <a:pt x="141" y="118"/>
                      <a:pt x="140" y="118"/>
                      <a:pt x="139" y="119"/>
                    </a:cubicBezTo>
                    <a:cubicBezTo>
                      <a:pt x="138" y="119"/>
                      <a:pt x="138" y="120"/>
                      <a:pt x="137" y="120"/>
                    </a:cubicBezTo>
                    <a:cubicBezTo>
                      <a:pt x="135" y="121"/>
                      <a:pt x="133" y="122"/>
                      <a:pt x="131" y="124"/>
                    </a:cubicBezTo>
                    <a:cubicBezTo>
                      <a:pt x="129" y="127"/>
                      <a:pt x="127" y="126"/>
                      <a:pt x="124" y="124"/>
                    </a:cubicBezTo>
                    <a:cubicBezTo>
                      <a:pt x="120" y="123"/>
                      <a:pt x="116" y="123"/>
                      <a:pt x="112" y="122"/>
                    </a:cubicBezTo>
                    <a:cubicBezTo>
                      <a:pt x="109" y="122"/>
                      <a:pt x="106" y="123"/>
                      <a:pt x="103" y="125"/>
                    </a:cubicBezTo>
                    <a:cubicBezTo>
                      <a:pt x="102" y="126"/>
                      <a:pt x="102" y="127"/>
                      <a:pt x="101" y="128"/>
                    </a:cubicBezTo>
                    <a:cubicBezTo>
                      <a:pt x="100" y="130"/>
                      <a:pt x="99" y="129"/>
                      <a:pt x="97" y="129"/>
                    </a:cubicBezTo>
                    <a:cubicBezTo>
                      <a:pt x="93" y="129"/>
                      <a:pt x="92" y="127"/>
                      <a:pt x="88" y="126"/>
                    </a:cubicBezTo>
                    <a:cubicBezTo>
                      <a:pt x="86" y="125"/>
                      <a:pt x="83" y="121"/>
                      <a:pt x="80" y="123"/>
                    </a:cubicBezTo>
                    <a:cubicBezTo>
                      <a:pt x="79" y="124"/>
                      <a:pt x="78" y="125"/>
                      <a:pt x="77" y="125"/>
                    </a:cubicBezTo>
                    <a:cubicBezTo>
                      <a:pt x="76" y="126"/>
                      <a:pt x="75" y="125"/>
                      <a:pt x="74" y="126"/>
                    </a:cubicBezTo>
                    <a:cubicBezTo>
                      <a:pt x="73" y="129"/>
                      <a:pt x="70" y="125"/>
                      <a:pt x="69" y="124"/>
                    </a:cubicBezTo>
                    <a:cubicBezTo>
                      <a:pt x="68" y="120"/>
                      <a:pt x="66" y="119"/>
                      <a:pt x="62" y="118"/>
                    </a:cubicBezTo>
                    <a:cubicBezTo>
                      <a:pt x="60" y="118"/>
                      <a:pt x="59" y="116"/>
                      <a:pt x="57" y="116"/>
                    </a:cubicBezTo>
                    <a:cubicBezTo>
                      <a:pt x="55" y="116"/>
                      <a:pt x="55" y="118"/>
                      <a:pt x="53" y="118"/>
                    </a:cubicBezTo>
                    <a:cubicBezTo>
                      <a:pt x="49" y="118"/>
                      <a:pt x="46" y="118"/>
                      <a:pt x="44" y="120"/>
                    </a:cubicBezTo>
                    <a:cubicBezTo>
                      <a:pt x="43" y="121"/>
                      <a:pt x="42" y="122"/>
                      <a:pt x="42" y="123"/>
                    </a:cubicBezTo>
                    <a:cubicBezTo>
                      <a:pt x="42" y="125"/>
                      <a:pt x="42" y="127"/>
                      <a:pt x="41" y="128"/>
                    </a:cubicBezTo>
                    <a:cubicBezTo>
                      <a:pt x="39" y="131"/>
                      <a:pt x="37" y="132"/>
                      <a:pt x="37" y="135"/>
                    </a:cubicBezTo>
                    <a:cubicBezTo>
                      <a:pt x="37" y="136"/>
                      <a:pt x="37" y="143"/>
                      <a:pt x="36" y="142"/>
                    </a:cubicBezTo>
                    <a:cubicBezTo>
                      <a:pt x="34" y="141"/>
                      <a:pt x="30" y="134"/>
                      <a:pt x="28" y="134"/>
                    </a:cubicBezTo>
                    <a:cubicBezTo>
                      <a:pt x="28" y="134"/>
                      <a:pt x="27" y="135"/>
                      <a:pt x="27" y="135"/>
                    </a:cubicBezTo>
                    <a:cubicBezTo>
                      <a:pt x="26" y="135"/>
                      <a:pt x="24" y="135"/>
                      <a:pt x="24" y="136"/>
                    </a:cubicBezTo>
                    <a:cubicBezTo>
                      <a:pt x="23" y="136"/>
                      <a:pt x="25" y="140"/>
                      <a:pt x="24" y="140"/>
                    </a:cubicBezTo>
                    <a:cubicBezTo>
                      <a:pt x="23" y="140"/>
                      <a:pt x="21" y="137"/>
                      <a:pt x="21" y="136"/>
                    </a:cubicBezTo>
                    <a:cubicBezTo>
                      <a:pt x="20" y="134"/>
                      <a:pt x="21" y="134"/>
                      <a:pt x="22" y="134"/>
                    </a:cubicBezTo>
                    <a:cubicBezTo>
                      <a:pt x="22" y="133"/>
                      <a:pt x="22" y="131"/>
                      <a:pt x="21" y="130"/>
                    </a:cubicBezTo>
                    <a:cubicBezTo>
                      <a:pt x="19" y="129"/>
                      <a:pt x="18" y="132"/>
                      <a:pt x="16" y="132"/>
                    </a:cubicBezTo>
                    <a:cubicBezTo>
                      <a:pt x="13" y="131"/>
                      <a:pt x="8" y="126"/>
                      <a:pt x="9" y="122"/>
                    </a:cubicBezTo>
                    <a:cubicBezTo>
                      <a:pt x="10" y="123"/>
                      <a:pt x="11" y="123"/>
                      <a:pt x="12" y="123"/>
                    </a:cubicBezTo>
                    <a:cubicBezTo>
                      <a:pt x="12" y="122"/>
                      <a:pt x="5" y="118"/>
                      <a:pt x="5" y="118"/>
                    </a:cubicBezTo>
                    <a:cubicBezTo>
                      <a:pt x="6" y="117"/>
                      <a:pt x="3" y="116"/>
                      <a:pt x="3" y="114"/>
                    </a:cubicBezTo>
                    <a:cubicBezTo>
                      <a:pt x="3" y="113"/>
                      <a:pt x="3" y="111"/>
                      <a:pt x="1" y="110"/>
                    </a:cubicBezTo>
                  </a:path>
                </a:pathLst>
              </a:custGeom>
              <a:solidFill>
                <a:srgbClr val="B3B3B3"/>
              </a:solidFill>
              <a:ln w="3175">
                <a:solidFill>
                  <a:schemeClr val="tx1"/>
                </a:solidFill>
                <a:round/>
                <a:headEnd/>
                <a:tailEnd/>
              </a:ln>
            </p:spPr>
            <p:txBody>
              <a:bodyPr/>
              <a:lstStyle/>
              <a:p>
                <a:endParaRPr lang="en-GB" sz="2400" dirty="0"/>
              </a:p>
            </p:txBody>
          </p:sp>
          <p:sp>
            <p:nvSpPr>
              <p:cNvPr id="1340" name="Freeform 4170"/>
              <p:cNvSpPr>
                <a:spLocks/>
              </p:cNvSpPr>
              <p:nvPr/>
            </p:nvSpPr>
            <p:spPr bwMode="auto">
              <a:xfrm>
                <a:off x="2861" y="1803"/>
                <a:ext cx="5" cy="3"/>
              </a:xfrm>
              <a:custGeom>
                <a:avLst/>
                <a:gdLst>
                  <a:gd name="T0" fmla="*/ 0 w 4"/>
                  <a:gd name="T1" fmla="*/ 0 h 3"/>
                  <a:gd name="T2" fmla="*/ 4 w 4"/>
                  <a:gd name="T3" fmla="*/ 2 h 3"/>
                  <a:gd name="T4" fmla="*/ 0 w 4"/>
                  <a:gd name="T5" fmla="*/ 0 h 3"/>
                  <a:gd name="T6" fmla="*/ 0 60000 65536"/>
                  <a:gd name="T7" fmla="*/ 0 60000 65536"/>
                  <a:gd name="T8" fmla="*/ 0 60000 65536"/>
                </a:gdLst>
                <a:ahLst/>
                <a:cxnLst>
                  <a:cxn ang="T6">
                    <a:pos x="T0" y="T1"/>
                  </a:cxn>
                  <a:cxn ang="T7">
                    <a:pos x="T2" y="T3"/>
                  </a:cxn>
                  <a:cxn ang="T8">
                    <a:pos x="T4" y="T5"/>
                  </a:cxn>
                </a:cxnLst>
                <a:rect l="0" t="0" r="r" b="b"/>
                <a:pathLst>
                  <a:path w="4" h="3">
                    <a:moveTo>
                      <a:pt x="0" y="0"/>
                    </a:moveTo>
                    <a:cubicBezTo>
                      <a:pt x="1" y="1"/>
                      <a:pt x="2" y="3"/>
                      <a:pt x="3" y="2"/>
                    </a:cubicBezTo>
                    <a:cubicBezTo>
                      <a:pt x="4" y="1"/>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341" name="Freeform 4171"/>
              <p:cNvSpPr>
                <a:spLocks/>
              </p:cNvSpPr>
              <p:nvPr/>
            </p:nvSpPr>
            <p:spPr bwMode="auto">
              <a:xfrm>
                <a:off x="2843" y="1773"/>
                <a:ext cx="34" cy="33"/>
              </a:xfrm>
              <a:custGeom>
                <a:avLst/>
                <a:gdLst>
                  <a:gd name="T0" fmla="*/ 1 w 26"/>
                  <a:gd name="T1" fmla="*/ 7 h 25"/>
                  <a:gd name="T2" fmla="*/ 1 w 26"/>
                  <a:gd name="T3" fmla="*/ 5 h 25"/>
                  <a:gd name="T4" fmla="*/ 5 w 26"/>
                  <a:gd name="T5" fmla="*/ 7 h 25"/>
                  <a:gd name="T6" fmla="*/ 8 w 26"/>
                  <a:gd name="T7" fmla="*/ 7 h 25"/>
                  <a:gd name="T8" fmla="*/ 12 w 26"/>
                  <a:gd name="T9" fmla="*/ 5 h 25"/>
                  <a:gd name="T10" fmla="*/ 14 w 26"/>
                  <a:gd name="T11" fmla="*/ 8 h 25"/>
                  <a:gd name="T12" fmla="*/ 13 w 26"/>
                  <a:gd name="T13" fmla="*/ 5 h 25"/>
                  <a:gd name="T14" fmla="*/ 13 w 26"/>
                  <a:gd name="T15" fmla="*/ 1 h 25"/>
                  <a:gd name="T16" fmla="*/ 16 w 26"/>
                  <a:gd name="T17" fmla="*/ 0 h 25"/>
                  <a:gd name="T18" fmla="*/ 20 w 26"/>
                  <a:gd name="T19" fmla="*/ 0 h 25"/>
                  <a:gd name="T20" fmla="*/ 24 w 26"/>
                  <a:gd name="T21" fmla="*/ 0 h 25"/>
                  <a:gd name="T22" fmla="*/ 26 w 26"/>
                  <a:gd name="T23" fmla="*/ 4 h 25"/>
                  <a:gd name="T24" fmla="*/ 21 w 26"/>
                  <a:gd name="T25" fmla="*/ 5 h 25"/>
                  <a:gd name="T26" fmla="*/ 25 w 26"/>
                  <a:gd name="T27" fmla="*/ 5 h 25"/>
                  <a:gd name="T28" fmla="*/ 24 w 26"/>
                  <a:gd name="T29" fmla="*/ 8 h 25"/>
                  <a:gd name="T30" fmla="*/ 33 w 26"/>
                  <a:gd name="T31" fmla="*/ 8 h 25"/>
                  <a:gd name="T32" fmla="*/ 30 w 26"/>
                  <a:gd name="T33" fmla="*/ 12 h 25"/>
                  <a:gd name="T34" fmla="*/ 29 w 26"/>
                  <a:gd name="T35" fmla="*/ 13 h 25"/>
                  <a:gd name="T36" fmla="*/ 27 w 26"/>
                  <a:gd name="T37" fmla="*/ 12 h 25"/>
                  <a:gd name="T38" fmla="*/ 25 w 26"/>
                  <a:gd name="T39" fmla="*/ 15 h 25"/>
                  <a:gd name="T40" fmla="*/ 21 w 26"/>
                  <a:gd name="T41" fmla="*/ 17 h 25"/>
                  <a:gd name="T42" fmla="*/ 22 w 26"/>
                  <a:gd name="T43" fmla="*/ 20 h 25"/>
                  <a:gd name="T44" fmla="*/ 17 w 26"/>
                  <a:gd name="T45" fmla="*/ 20 h 25"/>
                  <a:gd name="T46" fmla="*/ 20 w 26"/>
                  <a:gd name="T47" fmla="*/ 21 h 25"/>
                  <a:gd name="T48" fmla="*/ 18 w 26"/>
                  <a:gd name="T49" fmla="*/ 25 h 25"/>
                  <a:gd name="T50" fmla="*/ 16 w 26"/>
                  <a:gd name="T51" fmla="*/ 29 h 25"/>
                  <a:gd name="T52" fmla="*/ 20 w 26"/>
                  <a:gd name="T53" fmla="*/ 33 h 25"/>
                  <a:gd name="T54" fmla="*/ 17 w 26"/>
                  <a:gd name="T55" fmla="*/ 32 h 25"/>
                  <a:gd name="T56" fmla="*/ 12 w 26"/>
                  <a:gd name="T57" fmla="*/ 33 h 25"/>
                  <a:gd name="T58" fmla="*/ 7 w 26"/>
                  <a:gd name="T59" fmla="*/ 29 h 25"/>
                  <a:gd name="T60" fmla="*/ 4 w 26"/>
                  <a:gd name="T61" fmla="*/ 28 h 25"/>
                  <a:gd name="T62" fmla="*/ 3 w 26"/>
                  <a:gd name="T63" fmla="*/ 21 h 25"/>
                  <a:gd name="T64" fmla="*/ 1 w 26"/>
                  <a:gd name="T65" fmla="*/ 20 h 25"/>
                  <a:gd name="T66" fmla="*/ 0 w 26"/>
                  <a:gd name="T67" fmla="*/ 16 h 25"/>
                  <a:gd name="T68" fmla="*/ 4 w 26"/>
                  <a:gd name="T69" fmla="*/ 17 h 25"/>
                  <a:gd name="T70" fmla="*/ 0 w 26"/>
                  <a:gd name="T71" fmla="*/ 15 h 25"/>
                  <a:gd name="T72" fmla="*/ 1 w 26"/>
                  <a:gd name="T73" fmla="*/ 7 h 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6" h="25">
                    <a:moveTo>
                      <a:pt x="1" y="5"/>
                    </a:moveTo>
                    <a:cubicBezTo>
                      <a:pt x="1" y="4"/>
                      <a:pt x="1" y="4"/>
                      <a:pt x="1" y="4"/>
                    </a:cubicBezTo>
                    <a:cubicBezTo>
                      <a:pt x="2" y="5"/>
                      <a:pt x="3" y="6"/>
                      <a:pt x="4" y="5"/>
                    </a:cubicBezTo>
                    <a:cubicBezTo>
                      <a:pt x="5" y="7"/>
                      <a:pt x="6" y="6"/>
                      <a:pt x="6" y="5"/>
                    </a:cubicBezTo>
                    <a:cubicBezTo>
                      <a:pt x="7" y="2"/>
                      <a:pt x="11" y="3"/>
                      <a:pt x="9" y="4"/>
                    </a:cubicBezTo>
                    <a:cubicBezTo>
                      <a:pt x="9" y="4"/>
                      <a:pt x="11" y="4"/>
                      <a:pt x="11" y="6"/>
                    </a:cubicBezTo>
                    <a:cubicBezTo>
                      <a:pt x="11" y="4"/>
                      <a:pt x="11" y="4"/>
                      <a:pt x="10" y="4"/>
                    </a:cubicBezTo>
                    <a:cubicBezTo>
                      <a:pt x="10" y="3"/>
                      <a:pt x="9" y="1"/>
                      <a:pt x="10" y="1"/>
                    </a:cubicBezTo>
                    <a:cubicBezTo>
                      <a:pt x="11" y="0"/>
                      <a:pt x="12" y="0"/>
                      <a:pt x="12" y="0"/>
                    </a:cubicBezTo>
                    <a:cubicBezTo>
                      <a:pt x="13" y="0"/>
                      <a:pt x="14" y="0"/>
                      <a:pt x="15" y="0"/>
                    </a:cubicBezTo>
                    <a:cubicBezTo>
                      <a:pt x="16" y="0"/>
                      <a:pt x="17" y="0"/>
                      <a:pt x="18" y="0"/>
                    </a:cubicBezTo>
                    <a:cubicBezTo>
                      <a:pt x="19" y="1"/>
                      <a:pt x="19" y="2"/>
                      <a:pt x="20" y="3"/>
                    </a:cubicBezTo>
                    <a:cubicBezTo>
                      <a:pt x="18" y="3"/>
                      <a:pt x="17" y="4"/>
                      <a:pt x="16" y="4"/>
                    </a:cubicBezTo>
                    <a:cubicBezTo>
                      <a:pt x="17" y="4"/>
                      <a:pt x="18" y="3"/>
                      <a:pt x="19" y="4"/>
                    </a:cubicBezTo>
                    <a:cubicBezTo>
                      <a:pt x="20" y="4"/>
                      <a:pt x="19" y="6"/>
                      <a:pt x="18" y="6"/>
                    </a:cubicBezTo>
                    <a:cubicBezTo>
                      <a:pt x="19" y="4"/>
                      <a:pt x="24" y="5"/>
                      <a:pt x="25" y="6"/>
                    </a:cubicBezTo>
                    <a:cubicBezTo>
                      <a:pt x="26" y="7"/>
                      <a:pt x="24" y="9"/>
                      <a:pt x="23" y="9"/>
                    </a:cubicBezTo>
                    <a:cubicBezTo>
                      <a:pt x="22" y="9"/>
                      <a:pt x="22" y="9"/>
                      <a:pt x="22" y="10"/>
                    </a:cubicBezTo>
                    <a:cubicBezTo>
                      <a:pt x="21" y="10"/>
                      <a:pt x="20" y="9"/>
                      <a:pt x="21" y="9"/>
                    </a:cubicBezTo>
                    <a:cubicBezTo>
                      <a:pt x="19" y="8"/>
                      <a:pt x="19" y="10"/>
                      <a:pt x="19" y="11"/>
                    </a:cubicBezTo>
                    <a:cubicBezTo>
                      <a:pt x="19" y="13"/>
                      <a:pt x="17" y="13"/>
                      <a:pt x="16" y="13"/>
                    </a:cubicBezTo>
                    <a:cubicBezTo>
                      <a:pt x="16" y="13"/>
                      <a:pt x="18" y="14"/>
                      <a:pt x="17" y="15"/>
                    </a:cubicBezTo>
                    <a:cubicBezTo>
                      <a:pt x="16" y="16"/>
                      <a:pt x="14" y="15"/>
                      <a:pt x="13" y="15"/>
                    </a:cubicBezTo>
                    <a:cubicBezTo>
                      <a:pt x="14" y="15"/>
                      <a:pt x="15" y="16"/>
                      <a:pt x="15" y="16"/>
                    </a:cubicBezTo>
                    <a:cubicBezTo>
                      <a:pt x="14" y="18"/>
                      <a:pt x="13" y="17"/>
                      <a:pt x="14" y="19"/>
                    </a:cubicBezTo>
                    <a:cubicBezTo>
                      <a:pt x="15" y="21"/>
                      <a:pt x="12" y="21"/>
                      <a:pt x="12" y="22"/>
                    </a:cubicBezTo>
                    <a:cubicBezTo>
                      <a:pt x="13" y="22"/>
                      <a:pt x="15" y="23"/>
                      <a:pt x="15" y="25"/>
                    </a:cubicBezTo>
                    <a:cubicBezTo>
                      <a:pt x="14" y="25"/>
                      <a:pt x="14" y="24"/>
                      <a:pt x="13" y="24"/>
                    </a:cubicBezTo>
                    <a:cubicBezTo>
                      <a:pt x="12" y="25"/>
                      <a:pt x="11" y="25"/>
                      <a:pt x="9" y="25"/>
                    </a:cubicBezTo>
                    <a:cubicBezTo>
                      <a:pt x="8" y="24"/>
                      <a:pt x="4" y="24"/>
                      <a:pt x="5" y="22"/>
                    </a:cubicBezTo>
                    <a:cubicBezTo>
                      <a:pt x="4" y="22"/>
                      <a:pt x="4" y="22"/>
                      <a:pt x="3" y="21"/>
                    </a:cubicBezTo>
                    <a:cubicBezTo>
                      <a:pt x="8" y="21"/>
                      <a:pt x="2" y="17"/>
                      <a:pt x="2" y="16"/>
                    </a:cubicBezTo>
                    <a:cubicBezTo>
                      <a:pt x="2" y="18"/>
                      <a:pt x="1" y="16"/>
                      <a:pt x="1" y="15"/>
                    </a:cubicBezTo>
                    <a:cubicBezTo>
                      <a:pt x="0" y="14"/>
                      <a:pt x="1" y="13"/>
                      <a:pt x="0" y="12"/>
                    </a:cubicBezTo>
                    <a:cubicBezTo>
                      <a:pt x="1" y="13"/>
                      <a:pt x="2" y="14"/>
                      <a:pt x="3" y="13"/>
                    </a:cubicBezTo>
                    <a:cubicBezTo>
                      <a:pt x="3" y="12"/>
                      <a:pt x="0" y="9"/>
                      <a:pt x="0" y="11"/>
                    </a:cubicBezTo>
                    <a:cubicBezTo>
                      <a:pt x="0" y="10"/>
                      <a:pt x="0" y="7"/>
                      <a:pt x="1" y="5"/>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1342" name="Freeform 4172"/>
              <p:cNvSpPr>
                <a:spLocks/>
              </p:cNvSpPr>
              <p:nvPr/>
            </p:nvSpPr>
            <p:spPr bwMode="auto">
              <a:xfrm>
                <a:off x="2848" y="1775"/>
                <a:ext cx="4" cy="4"/>
              </a:xfrm>
              <a:custGeom>
                <a:avLst/>
                <a:gdLst>
                  <a:gd name="T0" fmla="*/ 1 w 3"/>
                  <a:gd name="T1" fmla="*/ 4 h 3"/>
                  <a:gd name="T2" fmla="*/ 4 w 3"/>
                  <a:gd name="T3" fmla="*/ 0 h 3"/>
                  <a:gd name="T4" fmla="*/ 1 w 3"/>
                  <a:gd name="T5" fmla="*/ 1 h 3"/>
                  <a:gd name="T6" fmla="*/ 0 w 3"/>
                  <a:gd name="T7" fmla="*/ 3 h 3"/>
                  <a:gd name="T8" fmla="*/ 1 w 3"/>
                  <a:gd name="T9" fmla="*/ 4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3">
                    <a:moveTo>
                      <a:pt x="1" y="3"/>
                    </a:moveTo>
                    <a:cubicBezTo>
                      <a:pt x="2" y="3"/>
                      <a:pt x="3" y="1"/>
                      <a:pt x="3" y="0"/>
                    </a:cubicBezTo>
                    <a:cubicBezTo>
                      <a:pt x="3" y="0"/>
                      <a:pt x="2" y="0"/>
                      <a:pt x="1" y="1"/>
                    </a:cubicBezTo>
                    <a:cubicBezTo>
                      <a:pt x="1" y="1"/>
                      <a:pt x="1" y="2"/>
                      <a:pt x="0" y="2"/>
                    </a:cubicBezTo>
                    <a:cubicBezTo>
                      <a:pt x="0" y="2"/>
                      <a:pt x="1" y="3"/>
                      <a:pt x="1" y="3"/>
                    </a:cubicBezTo>
                  </a:path>
                </a:pathLst>
              </a:custGeom>
              <a:solidFill>
                <a:srgbClr val="B3B3B3"/>
              </a:solidFill>
              <a:ln w="3175">
                <a:solidFill>
                  <a:schemeClr val="tx1"/>
                </a:solidFill>
                <a:round/>
                <a:headEnd/>
                <a:tailEnd/>
              </a:ln>
            </p:spPr>
            <p:txBody>
              <a:bodyPr/>
              <a:lstStyle/>
              <a:p>
                <a:endParaRPr lang="en-GB" sz="2400" dirty="0"/>
              </a:p>
            </p:txBody>
          </p:sp>
          <p:sp>
            <p:nvSpPr>
              <p:cNvPr id="1343" name="Freeform 4173"/>
              <p:cNvSpPr>
                <a:spLocks/>
              </p:cNvSpPr>
              <p:nvPr/>
            </p:nvSpPr>
            <p:spPr bwMode="auto">
              <a:xfrm>
                <a:off x="2861" y="1793"/>
                <a:ext cx="15" cy="10"/>
              </a:xfrm>
              <a:custGeom>
                <a:avLst/>
                <a:gdLst>
                  <a:gd name="T0" fmla="*/ 0 w 11"/>
                  <a:gd name="T1" fmla="*/ 3 h 7"/>
                  <a:gd name="T2" fmla="*/ 4 w 11"/>
                  <a:gd name="T3" fmla="*/ 9 h 7"/>
                  <a:gd name="T4" fmla="*/ 5 w 11"/>
                  <a:gd name="T5" fmla="*/ 10 h 7"/>
                  <a:gd name="T6" fmla="*/ 11 w 11"/>
                  <a:gd name="T7" fmla="*/ 10 h 7"/>
                  <a:gd name="T8" fmla="*/ 11 w 11"/>
                  <a:gd name="T9" fmla="*/ 4 h 7"/>
                  <a:gd name="T10" fmla="*/ 12 w 11"/>
                  <a:gd name="T11" fmla="*/ 3 h 7"/>
                  <a:gd name="T12" fmla="*/ 11 w 11"/>
                  <a:gd name="T13" fmla="*/ 1 h 7"/>
                  <a:gd name="T14" fmla="*/ 8 w 11"/>
                  <a:gd name="T15" fmla="*/ 4 h 7"/>
                  <a:gd name="T16" fmla="*/ 0 w 11"/>
                  <a:gd name="T17" fmla="*/ 3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 h="7">
                    <a:moveTo>
                      <a:pt x="0" y="2"/>
                    </a:moveTo>
                    <a:cubicBezTo>
                      <a:pt x="0" y="4"/>
                      <a:pt x="3" y="5"/>
                      <a:pt x="3" y="6"/>
                    </a:cubicBezTo>
                    <a:cubicBezTo>
                      <a:pt x="3" y="5"/>
                      <a:pt x="4" y="6"/>
                      <a:pt x="4" y="7"/>
                    </a:cubicBezTo>
                    <a:cubicBezTo>
                      <a:pt x="4" y="7"/>
                      <a:pt x="7" y="7"/>
                      <a:pt x="8" y="7"/>
                    </a:cubicBezTo>
                    <a:cubicBezTo>
                      <a:pt x="10" y="7"/>
                      <a:pt x="11" y="3"/>
                      <a:pt x="8" y="3"/>
                    </a:cubicBezTo>
                    <a:cubicBezTo>
                      <a:pt x="9" y="2"/>
                      <a:pt x="9" y="2"/>
                      <a:pt x="9" y="2"/>
                    </a:cubicBezTo>
                    <a:cubicBezTo>
                      <a:pt x="9" y="2"/>
                      <a:pt x="9" y="1"/>
                      <a:pt x="8" y="1"/>
                    </a:cubicBezTo>
                    <a:cubicBezTo>
                      <a:pt x="8" y="2"/>
                      <a:pt x="8" y="3"/>
                      <a:pt x="6" y="3"/>
                    </a:cubicBezTo>
                    <a:cubicBezTo>
                      <a:pt x="8" y="0"/>
                      <a:pt x="1" y="2"/>
                      <a:pt x="0" y="2"/>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1344" name="Freeform 4174"/>
              <p:cNvSpPr>
                <a:spLocks/>
              </p:cNvSpPr>
              <p:nvPr/>
            </p:nvSpPr>
            <p:spPr bwMode="auto">
              <a:xfrm>
                <a:off x="2866" y="1804"/>
                <a:ext cx="4" cy="2"/>
              </a:xfrm>
              <a:custGeom>
                <a:avLst/>
                <a:gdLst>
                  <a:gd name="T0" fmla="*/ 3 w 3"/>
                  <a:gd name="T1" fmla="*/ 2 h 2"/>
                  <a:gd name="T2" fmla="*/ 0 w 3"/>
                  <a:gd name="T3" fmla="*/ 0 h 2"/>
                  <a:gd name="T4" fmla="*/ 3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2" y="2"/>
                    </a:moveTo>
                    <a:cubicBezTo>
                      <a:pt x="3" y="1"/>
                      <a:pt x="1" y="0"/>
                      <a:pt x="0" y="0"/>
                    </a:cubicBezTo>
                    <a:cubicBezTo>
                      <a:pt x="1" y="1"/>
                      <a:pt x="2" y="1"/>
                      <a:pt x="2" y="2"/>
                    </a:cubicBezTo>
                  </a:path>
                </a:pathLst>
              </a:custGeom>
              <a:solidFill>
                <a:srgbClr val="B3B3B3"/>
              </a:solidFill>
              <a:ln w="3175">
                <a:solidFill>
                  <a:schemeClr val="tx1"/>
                </a:solidFill>
                <a:round/>
                <a:headEnd/>
                <a:tailEnd/>
              </a:ln>
            </p:spPr>
            <p:txBody>
              <a:bodyPr/>
              <a:lstStyle/>
              <a:p>
                <a:endParaRPr lang="en-GB" sz="2400" dirty="0"/>
              </a:p>
            </p:txBody>
          </p:sp>
          <p:sp>
            <p:nvSpPr>
              <p:cNvPr id="1345" name="Freeform 4175"/>
              <p:cNvSpPr>
                <a:spLocks/>
              </p:cNvSpPr>
              <p:nvPr/>
            </p:nvSpPr>
            <p:spPr bwMode="auto">
              <a:xfrm>
                <a:off x="2870" y="1803"/>
                <a:ext cx="3" cy="1"/>
              </a:xfrm>
              <a:custGeom>
                <a:avLst/>
                <a:gdLst>
                  <a:gd name="T0" fmla="*/ 0 w 2"/>
                  <a:gd name="T1" fmla="*/ 1 h 1"/>
                  <a:gd name="T2" fmla="*/ 2 w 2"/>
                  <a:gd name="T3" fmla="*/ 1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1" y="1"/>
                    </a:cubicBezTo>
                    <a:cubicBezTo>
                      <a:pt x="2"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346" name="Freeform 4176"/>
              <p:cNvSpPr>
                <a:spLocks/>
              </p:cNvSpPr>
              <p:nvPr/>
            </p:nvSpPr>
            <p:spPr bwMode="auto">
              <a:xfrm>
                <a:off x="2870" y="1789"/>
                <a:ext cx="3" cy="3"/>
              </a:xfrm>
              <a:custGeom>
                <a:avLst/>
                <a:gdLst>
                  <a:gd name="T0" fmla="*/ 3 w 2"/>
                  <a:gd name="T1" fmla="*/ 2 h 2"/>
                  <a:gd name="T2" fmla="*/ 0 w 2"/>
                  <a:gd name="T3" fmla="*/ 0 h 2"/>
                  <a:gd name="T4" fmla="*/ 0 w 2"/>
                  <a:gd name="T5" fmla="*/ 3 h 2"/>
                  <a:gd name="T6" fmla="*/ 3 w 2"/>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1"/>
                    </a:moveTo>
                    <a:cubicBezTo>
                      <a:pt x="1" y="1"/>
                      <a:pt x="1" y="0"/>
                      <a:pt x="0" y="0"/>
                    </a:cubicBezTo>
                    <a:cubicBezTo>
                      <a:pt x="1" y="0"/>
                      <a:pt x="1" y="1"/>
                      <a:pt x="0" y="2"/>
                    </a:cubicBezTo>
                    <a:cubicBezTo>
                      <a:pt x="1" y="2"/>
                      <a:pt x="2" y="2"/>
                      <a:pt x="2" y="1"/>
                    </a:cubicBezTo>
                  </a:path>
                </a:pathLst>
              </a:custGeom>
              <a:solidFill>
                <a:srgbClr val="B3B3B3"/>
              </a:solidFill>
              <a:ln w="3175">
                <a:solidFill>
                  <a:schemeClr val="tx1"/>
                </a:solidFill>
                <a:round/>
                <a:headEnd/>
                <a:tailEnd/>
              </a:ln>
            </p:spPr>
            <p:txBody>
              <a:bodyPr/>
              <a:lstStyle/>
              <a:p>
                <a:endParaRPr lang="en-GB" sz="2400" dirty="0"/>
              </a:p>
            </p:txBody>
          </p:sp>
          <p:sp>
            <p:nvSpPr>
              <p:cNvPr id="1347" name="Freeform 4177"/>
              <p:cNvSpPr>
                <a:spLocks/>
              </p:cNvSpPr>
              <p:nvPr/>
            </p:nvSpPr>
            <p:spPr bwMode="auto">
              <a:xfrm>
                <a:off x="2872" y="1803"/>
                <a:ext cx="4" cy="5"/>
              </a:xfrm>
              <a:custGeom>
                <a:avLst/>
                <a:gdLst>
                  <a:gd name="T0" fmla="*/ 1 w 3"/>
                  <a:gd name="T1" fmla="*/ 3 h 4"/>
                  <a:gd name="T2" fmla="*/ 1 w 3"/>
                  <a:gd name="T3" fmla="*/ 5 h 4"/>
                  <a:gd name="T4" fmla="*/ 4 w 3"/>
                  <a:gd name="T5" fmla="*/ 0 h 4"/>
                  <a:gd name="T6" fmla="*/ 1 w 3"/>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4">
                    <a:moveTo>
                      <a:pt x="1" y="2"/>
                    </a:moveTo>
                    <a:cubicBezTo>
                      <a:pt x="0" y="2"/>
                      <a:pt x="0" y="3"/>
                      <a:pt x="1" y="4"/>
                    </a:cubicBezTo>
                    <a:cubicBezTo>
                      <a:pt x="2" y="3"/>
                      <a:pt x="3" y="1"/>
                      <a:pt x="3" y="0"/>
                    </a:cubicBezTo>
                    <a:cubicBezTo>
                      <a:pt x="2" y="1"/>
                      <a:pt x="2" y="1"/>
                      <a:pt x="1" y="2"/>
                    </a:cubicBezTo>
                  </a:path>
                </a:pathLst>
              </a:custGeom>
              <a:solidFill>
                <a:srgbClr val="B3B3B3"/>
              </a:solidFill>
              <a:ln w="3175">
                <a:solidFill>
                  <a:schemeClr val="tx1"/>
                </a:solidFill>
                <a:round/>
                <a:headEnd/>
                <a:tailEnd/>
              </a:ln>
            </p:spPr>
            <p:txBody>
              <a:bodyPr/>
              <a:lstStyle/>
              <a:p>
                <a:endParaRPr lang="en-GB" sz="2400" dirty="0"/>
              </a:p>
            </p:txBody>
          </p:sp>
          <p:sp>
            <p:nvSpPr>
              <p:cNvPr id="1348" name="Freeform 4178"/>
              <p:cNvSpPr>
                <a:spLocks/>
              </p:cNvSpPr>
              <p:nvPr/>
            </p:nvSpPr>
            <p:spPr bwMode="auto">
              <a:xfrm>
                <a:off x="2874" y="1769"/>
                <a:ext cx="3" cy="2"/>
              </a:xfrm>
              <a:custGeom>
                <a:avLst/>
                <a:gdLst>
                  <a:gd name="T0" fmla="*/ 2 w 2"/>
                  <a:gd name="T1" fmla="*/ 2 h 1"/>
                  <a:gd name="T2" fmla="*/ 3 w 2"/>
                  <a:gd name="T3" fmla="*/ 0 h 1"/>
                  <a:gd name="T4" fmla="*/ 0 w 2"/>
                  <a:gd name="T5" fmla="*/ 0 h 1"/>
                  <a:gd name="T6" fmla="*/ 2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0"/>
                      <a:pt x="2" y="0"/>
                    </a:cubicBezTo>
                    <a:cubicBezTo>
                      <a:pt x="2" y="0"/>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349" name="Freeform 4179"/>
              <p:cNvSpPr>
                <a:spLocks/>
              </p:cNvSpPr>
              <p:nvPr/>
            </p:nvSpPr>
            <p:spPr bwMode="auto">
              <a:xfrm>
                <a:off x="2876" y="1785"/>
                <a:ext cx="21" cy="25"/>
              </a:xfrm>
              <a:custGeom>
                <a:avLst/>
                <a:gdLst>
                  <a:gd name="T0" fmla="*/ 1 w 16"/>
                  <a:gd name="T1" fmla="*/ 13 h 19"/>
                  <a:gd name="T2" fmla="*/ 4 w 16"/>
                  <a:gd name="T3" fmla="*/ 16 h 19"/>
                  <a:gd name="T4" fmla="*/ 8 w 16"/>
                  <a:gd name="T5" fmla="*/ 16 h 19"/>
                  <a:gd name="T6" fmla="*/ 8 w 16"/>
                  <a:gd name="T7" fmla="*/ 17 h 19"/>
                  <a:gd name="T8" fmla="*/ 11 w 16"/>
                  <a:gd name="T9" fmla="*/ 18 h 19"/>
                  <a:gd name="T10" fmla="*/ 9 w 16"/>
                  <a:gd name="T11" fmla="*/ 18 h 19"/>
                  <a:gd name="T12" fmla="*/ 12 w 16"/>
                  <a:gd name="T13" fmla="*/ 25 h 19"/>
                  <a:gd name="T14" fmla="*/ 14 w 16"/>
                  <a:gd name="T15" fmla="*/ 21 h 19"/>
                  <a:gd name="T16" fmla="*/ 12 w 16"/>
                  <a:gd name="T17" fmla="*/ 18 h 19"/>
                  <a:gd name="T18" fmla="*/ 14 w 16"/>
                  <a:gd name="T19" fmla="*/ 18 h 19"/>
                  <a:gd name="T20" fmla="*/ 17 w 16"/>
                  <a:gd name="T21" fmla="*/ 14 h 19"/>
                  <a:gd name="T22" fmla="*/ 16 w 16"/>
                  <a:gd name="T23" fmla="*/ 12 h 19"/>
                  <a:gd name="T24" fmla="*/ 18 w 16"/>
                  <a:gd name="T25" fmla="*/ 8 h 19"/>
                  <a:gd name="T26" fmla="*/ 20 w 16"/>
                  <a:gd name="T27" fmla="*/ 3 h 19"/>
                  <a:gd name="T28" fmla="*/ 12 w 16"/>
                  <a:gd name="T29" fmla="*/ 4 h 19"/>
                  <a:gd name="T30" fmla="*/ 12 w 16"/>
                  <a:gd name="T31" fmla="*/ 8 h 19"/>
                  <a:gd name="T32" fmla="*/ 12 w 16"/>
                  <a:gd name="T33" fmla="*/ 5 h 19"/>
                  <a:gd name="T34" fmla="*/ 9 w 16"/>
                  <a:gd name="T35" fmla="*/ 8 h 19"/>
                  <a:gd name="T36" fmla="*/ 9 w 16"/>
                  <a:gd name="T37" fmla="*/ 4 h 19"/>
                  <a:gd name="T38" fmla="*/ 5 w 16"/>
                  <a:gd name="T39" fmla="*/ 4 h 19"/>
                  <a:gd name="T40" fmla="*/ 7 w 16"/>
                  <a:gd name="T41" fmla="*/ 5 h 19"/>
                  <a:gd name="T42" fmla="*/ 0 w 16"/>
                  <a:gd name="T43" fmla="*/ 8 h 19"/>
                  <a:gd name="T44" fmla="*/ 1 w 16"/>
                  <a:gd name="T45" fmla="*/ 13 h 1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6" h="19">
                    <a:moveTo>
                      <a:pt x="1" y="10"/>
                    </a:moveTo>
                    <a:cubicBezTo>
                      <a:pt x="2" y="10"/>
                      <a:pt x="2" y="11"/>
                      <a:pt x="3" y="12"/>
                    </a:cubicBezTo>
                    <a:cubicBezTo>
                      <a:pt x="4" y="12"/>
                      <a:pt x="5" y="12"/>
                      <a:pt x="6" y="12"/>
                    </a:cubicBezTo>
                    <a:cubicBezTo>
                      <a:pt x="8" y="11"/>
                      <a:pt x="8" y="14"/>
                      <a:pt x="6" y="13"/>
                    </a:cubicBezTo>
                    <a:cubicBezTo>
                      <a:pt x="7" y="13"/>
                      <a:pt x="8" y="13"/>
                      <a:pt x="8" y="14"/>
                    </a:cubicBezTo>
                    <a:cubicBezTo>
                      <a:pt x="8" y="14"/>
                      <a:pt x="8" y="14"/>
                      <a:pt x="7" y="14"/>
                    </a:cubicBezTo>
                    <a:cubicBezTo>
                      <a:pt x="7" y="15"/>
                      <a:pt x="9" y="18"/>
                      <a:pt x="9" y="19"/>
                    </a:cubicBezTo>
                    <a:cubicBezTo>
                      <a:pt x="9" y="18"/>
                      <a:pt x="11" y="16"/>
                      <a:pt x="11" y="16"/>
                    </a:cubicBezTo>
                    <a:cubicBezTo>
                      <a:pt x="11" y="15"/>
                      <a:pt x="9" y="15"/>
                      <a:pt x="9" y="14"/>
                    </a:cubicBezTo>
                    <a:cubicBezTo>
                      <a:pt x="10" y="14"/>
                      <a:pt x="10" y="14"/>
                      <a:pt x="11" y="14"/>
                    </a:cubicBezTo>
                    <a:cubicBezTo>
                      <a:pt x="10" y="12"/>
                      <a:pt x="11" y="12"/>
                      <a:pt x="13" y="11"/>
                    </a:cubicBezTo>
                    <a:cubicBezTo>
                      <a:pt x="14" y="10"/>
                      <a:pt x="12" y="10"/>
                      <a:pt x="12" y="9"/>
                    </a:cubicBezTo>
                    <a:cubicBezTo>
                      <a:pt x="10" y="8"/>
                      <a:pt x="13" y="7"/>
                      <a:pt x="14" y="6"/>
                    </a:cubicBezTo>
                    <a:cubicBezTo>
                      <a:pt x="16" y="5"/>
                      <a:pt x="13" y="3"/>
                      <a:pt x="15" y="2"/>
                    </a:cubicBezTo>
                    <a:cubicBezTo>
                      <a:pt x="13" y="0"/>
                      <a:pt x="11" y="2"/>
                      <a:pt x="9" y="3"/>
                    </a:cubicBezTo>
                    <a:cubicBezTo>
                      <a:pt x="10" y="3"/>
                      <a:pt x="11" y="6"/>
                      <a:pt x="9" y="6"/>
                    </a:cubicBezTo>
                    <a:cubicBezTo>
                      <a:pt x="9" y="6"/>
                      <a:pt x="10" y="5"/>
                      <a:pt x="9" y="4"/>
                    </a:cubicBezTo>
                    <a:cubicBezTo>
                      <a:pt x="9" y="4"/>
                      <a:pt x="8" y="7"/>
                      <a:pt x="7" y="6"/>
                    </a:cubicBezTo>
                    <a:cubicBezTo>
                      <a:pt x="6" y="6"/>
                      <a:pt x="7" y="4"/>
                      <a:pt x="7" y="3"/>
                    </a:cubicBezTo>
                    <a:cubicBezTo>
                      <a:pt x="6" y="3"/>
                      <a:pt x="5" y="3"/>
                      <a:pt x="4" y="3"/>
                    </a:cubicBezTo>
                    <a:cubicBezTo>
                      <a:pt x="4" y="3"/>
                      <a:pt x="5" y="3"/>
                      <a:pt x="5" y="4"/>
                    </a:cubicBezTo>
                    <a:cubicBezTo>
                      <a:pt x="5" y="5"/>
                      <a:pt x="1" y="6"/>
                      <a:pt x="0" y="6"/>
                    </a:cubicBezTo>
                    <a:cubicBezTo>
                      <a:pt x="1" y="6"/>
                      <a:pt x="4" y="10"/>
                      <a:pt x="1" y="10"/>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1350" name="Freeform 4180"/>
              <p:cNvSpPr>
                <a:spLocks/>
              </p:cNvSpPr>
              <p:nvPr/>
            </p:nvSpPr>
            <p:spPr bwMode="auto">
              <a:xfrm>
                <a:off x="2877" y="1803"/>
                <a:ext cx="12" cy="7"/>
              </a:xfrm>
              <a:custGeom>
                <a:avLst/>
                <a:gdLst>
                  <a:gd name="T0" fmla="*/ 0 w 9"/>
                  <a:gd name="T1" fmla="*/ 4 h 6"/>
                  <a:gd name="T2" fmla="*/ 9 w 9"/>
                  <a:gd name="T3" fmla="*/ 5 h 6"/>
                  <a:gd name="T4" fmla="*/ 7 w 9"/>
                  <a:gd name="T5" fmla="*/ 4 h 6"/>
                  <a:gd name="T6" fmla="*/ 0 w 9"/>
                  <a:gd name="T7" fmla="*/ 2 h 6"/>
                  <a:gd name="T8" fmla="*/ 1 w 9"/>
                  <a:gd name="T9" fmla="*/ 4 h 6"/>
                  <a:gd name="T10" fmla="*/ 0 w 9"/>
                  <a:gd name="T11" fmla="*/ 4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6">
                    <a:moveTo>
                      <a:pt x="0" y="3"/>
                    </a:moveTo>
                    <a:cubicBezTo>
                      <a:pt x="1" y="4"/>
                      <a:pt x="6" y="6"/>
                      <a:pt x="7" y="4"/>
                    </a:cubicBezTo>
                    <a:cubicBezTo>
                      <a:pt x="9" y="3"/>
                      <a:pt x="6" y="3"/>
                      <a:pt x="5" y="3"/>
                    </a:cubicBezTo>
                    <a:cubicBezTo>
                      <a:pt x="3" y="3"/>
                      <a:pt x="2" y="0"/>
                      <a:pt x="0" y="2"/>
                    </a:cubicBezTo>
                    <a:cubicBezTo>
                      <a:pt x="1" y="3"/>
                      <a:pt x="1" y="3"/>
                      <a:pt x="1" y="3"/>
                    </a:cubicBezTo>
                    <a:cubicBezTo>
                      <a:pt x="0" y="3"/>
                      <a:pt x="0" y="3"/>
                      <a:pt x="0" y="3"/>
                    </a:cubicBezTo>
                  </a:path>
                </a:pathLst>
              </a:custGeom>
              <a:solidFill>
                <a:srgbClr val="B3B3B3"/>
              </a:solidFill>
              <a:ln w="3175">
                <a:solidFill>
                  <a:schemeClr val="tx1"/>
                </a:solidFill>
                <a:round/>
                <a:headEnd/>
                <a:tailEnd/>
              </a:ln>
            </p:spPr>
            <p:txBody>
              <a:bodyPr/>
              <a:lstStyle/>
              <a:p>
                <a:endParaRPr lang="en-GB" sz="2400" dirty="0"/>
              </a:p>
            </p:txBody>
          </p:sp>
          <p:sp>
            <p:nvSpPr>
              <p:cNvPr id="1351" name="Freeform 4181"/>
              <p:cNvSpPr>
                <a:spLocks/>
              </p:cNvSpPr>
              <p:nvPr/>
            </p:nvSpPr>
            <p:spPr bwMode="auto">
              <a:xfrm>
                <a:off x="2890" y="1803"/>
                <a:ext cx="4" cy="2"/>
              </a:xfrm>
              <a:custGeom>
                <a:avLst/>
                <a:gdLst>
                  <a:gd name="T0" fmla="*/ 0 w 3"/>
                  <a:gd name="T1" fmla="*/ 1 h 2"/>
                  <a:gd name="T2" fmla="*/ 0 w 3"/>
                  <a:gd name="T3" fmla="*/ 2 h 2"/>
                  <a:gd name="T4" fmla="*/ 4 w 3"/>
                  <a:gd name="T5" fmla="*/ 1 h 2"/>
                  <a:gd name="T6" fmla="*/ 0 w 3"/>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0" y="1"/>
                    </a:moveTo>
                    <a:cubicBezTo>
                      <a:pt x="0" y="1"/>
                      <a:pt x="0" y="2"/>
                      <a:pt x="0" y="2"/>
                    </a:cubicBezTo>
                    <a:cubicBezTo>
                      <a:pt x="0" y="2"/>
                      <a:pt x="3" y="1"/>
                      <a:pt x="3" y="1"/>
                    </a:cubicBezTo>
                    <a:cubicBezTo>
                      <a:pt x="3" y="0"/>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1352" name="Freeform 4182"/>
              <p:cNvSpPr>
                <a:spLocks/>
              </p:cNvSpPr>
              <p:nvPr/>
            </p:nvSpPr>
            <p:spPr bwMode="auto">
              <a:xfrm>
                <a:off x="2894" y="1795"/>
                <a:ext cx="1" cy="1"/>
              </a:xfrm>
              <a:custGeom>
                <a:avLst/>
                <a:gdLst>
                  <a:gd name="T0" fmla="*/ 0 w 1"/>
                  <a:gd name="T1" fmla="*/ 0 h 1"/>
                  <a:gd name="T2" fmla="*/ 1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1" y="1"/>
                      <a:pt x="1" y="1"/>
                      <a:pt x="1" y="0"/>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353" name="Freeform 4183"/>
              <p:cNvSpPr>
                <a:spLocks/>
              </p:cNvSpPr>
              <p:nvPr/>
            </p:nvSpPr>
            <p:spPr bwMode="auto">
              <a:xfrm>
                <a:off x="2918" y="1800"/>
                <a:ext cx="8" cy="5"/>
              </a:xfrm>
              <a:custGeom>
                <a:avLst/>
                <a:gdLst>
                  <a:gd name="T0" fmla="*/ 5 w 6"/>
                  <a:gd name="T1" fmla="*/ 1 h 4"/>
                  <a:gd name="T2" fmla="*/ 3 w 6"/>
                  <a:gd name="T3" fmla="*/ 3 h 4"/>
                  <a:gd name="T4" fmla="*/ 5 w 6"/>
                  <a:gd name="T5" fmla="*/ 1 h 4"/>
                  <a:gd name="T6" fmla="*/ 0 60000 65536"/>
                  <a:gd name="T7" fmla="*/ 0 60000 65536"/>
                  <a:gd name="T8" fmla="*/ 0 60000 65536"/>
                </a:gdLst>
                <a:ahLst/>
                <a:cxnLst>
                  <a:cxn ang="T6">
                    <a:pos x="T0" y="T1"/>
                  </a:cxn>
                  <a:cxn ang="T7">
                    <a:pos x="T2" y="T3"/>
                  </a:cxn>
                  <a:cxn ang="T8">
                    <a:pos x="T4" y="T5"/>
                  </a:cxn>
                </a:cxnLst>
                <a:rect l="0" t="0" r="r" b="b"/>
                <a:pathLst>
                  <a:path w="6" h="4">
                    <a:moveTo>
                      <a:pt x="4" y="1"/>
                    </a:moveTo>
                    <a:cubicBezTo>
                      <a:pt x="3" y="0"/>
                      <a:pt x="0" y="1"/>
                      <a:pt x="2" y="2"/>
                    </a:cubicBezTo>
                    <a:cubicBezTo>
                      <a:pt x="5" y="4"/>
                      <a:pt x="6" y="1"/>
                      <a:pt x="4" y="1"/>
                    </a:cubicBezTo>
                  </a:path>
                </a:pathLst>
              </a:custGeom>
              <a:solidFill>
                <a:srgbClr val="B3B3B3"/>
              </a:solidFill>
              <a:ln w="3175">
                <a:solidFill>
                  <a:schemeClr val="tx1"/>
                </a:solidFill>
                <a:round/>
                <a:headEnd/>
                <a:tailEnd/>
              </a:ln>
            </p:spPr>
            <p:txBody>
              <a:bodyPr/>
              <a:lstStyle/>
              <a:p>
                <a:endParaRPr lang="en-GB" sz="2400" dirty="0"/>
              </a:p>
            </p:txBody>
          </p:sp>
          <p:sp>
            <p:nvSpPr>
              <p:cNvPr id="1354" name="Freeform 4184"/>
              <p:cNvSpPr>
                <a:spLocks/>
              </p:cNvSpPr>
              <p:nvPr/>
            </p:nvSpPr>
            <p:spPr bwMode="auto">
              <a:xfrm>
                <a:off x="2844" y="1763"/>
                <a:ext cx="28" cy="17"/>
              </a:xfrm>
              <a:custGeom>
                <a:avLst/>
                <a:gdLst>
                  <a:gd name="T0" fmla="*/ 3 w 21"/>
                  <a:gd name="T1" fmla="*/ 16 h 13"/>
                  <a:gd name="T2" fmla="*/ 4 w 21"/>
                  <a:gd name="T3" fmla="*/ 10 h 13"/>
                  <a:gd name="T4" fmla="*/ 13 w 21"/>
                  <a:gd name="T5" fmla="*/ 9 h 13"/>
                  <a:gd name="T6" fmla="*/ 19 w 21"/>
                  <a:gd name="T7" fmla="*/ 4 h 13"/>
                  <a:gd name="T8" fmla="*/ 28 w 21"/>
                  <a:gd name="T9" fmla="*/ 0 h 13"/>
                  <a:gd name="T10" fmla="*/ 27 w 21"/>
                  <a:gd name="T11" fmla="*/ 8 h 13"/>
                  <a:gd name="T12" fmla="*/ 20 w 21"/>
                  <a:gd name="T13" fmla="*/ 9 h 13"/>
                  <a:gd name="T14" fmla="*/ 15 w 21"/>
                  <a:gd name="T15" fmla="*/ 10 h 13"/>
                  <a:gd name="T16" fmla="*/ 11 w 21"/>
                  <a:gd name="T17" fmla="*/ 10 h 13"/>
                  <a:gd name="T18" fmla="*/ 5 w 21"/>
                  <a:gd name="T19" fmla="*/ 12 h 13"/>
                  <a:gd name="T20" fmla="*/ 3 w 21"/>
                  <a:gd name="T21" fmla="*/ 16 h 13"/>
                  <a:gd name="T22" fmla="*/ 4 w 21"/>
                  <a:gd name="T23" fmla="*/ 17 h 13"/>
                  <a:gd name="T24" fmla="*/ 3 w 21"/>
                  <a:gd name="T25" fmla="*/ 16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13">
                    <a:moveTo>
                      <a:pt x="2" y="12"/>
                    </a:moveTo>
                    <a:cubicBezTo>
                      <a:pt x="0" y="11"/>
                      <a:pt x="2" y="8"/>
                      <a:pt x="3" y="8"/>
                    </a:cubicBezTo>
                    <a:cubicBezTo>
                      <a:pt x="5" y="6"/>
                      <a:pt x="8" y="7"/>
                      <a:pt x="10" y="7"/>
                    </a:cubicBezTo>
                    <a:cubicBezTo>
                      <a:pt x="12" y="6"/>
                      <a:pt x="13" y="4"/>
                      <a:pt x="14" y="3"/>
                    </a:cubicBezTo>
                    <a:cubicBezTo>
                      <a:pt x="15" y="2"/>
                      <a:pt x="19" y="1"/>
                      <a:pt x="21" y="0"/>
                    </a:cubicBezTo>
                    <a:cubicBezTo>
                      <a:pt x="19" y="2"/>
                      <a:pt x="21" y="3"/>
                      <a:pt x="20" y="6"/>
                    </a:cubicBezTo>
                    <a:cubicBezTo>
                      <a:pt x="19" y="8"/>
                      <a:pt x="18" y="8"/>
                      <a:pt x="15" y="7"/>
                    </a:cubicBezTo>
                    <a:cubicBezTo>
                      <a:pt x="14" y="7"/>
                      <a:pt x="13" y="7"/>
                      <a:pt x="11" y="8"/>
                    </a:cubicBezTo>
                    <a:cubicBezTo>
                      <a:pt x="10" y="8"/>
                      <a:pt x="9" y="8"/>
                      <a:pt x="8" y="8"/>
                    </a:cubicBezTo>
                    <a:cubicBezTo>
                      <a:pt x="6" y="8"/>
                      <a:pt x="5" y="8"/>
                      <a:pt x="4" y="9"/>
                    </a:cubicBezTo>
                    <a:cubicBezTo>
                      <a:pt x="3" y="10"/>
                      <a:pt x="3" y="12"/>
                      <a:pt x="2" y="12"/>
                    </a:cubicBezTo>
                    <a:cubicBezTo>
                      <a:pt x="3" y="12"/>
                      <a:pt x="3" y="12"/>
                      <a:pt x="3" y="13"/>
                    </a:cubicBezTo>
                    <a:cubicBezTo>
                      <a:pt x="3" y="13"/>
                      <a:pt x="2" y="12"/>
                      <a:pt x="2" y="12"/>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1355" name="Freeform 4185"/>
              <p:cNvSpPr>
                <a:spLocks/>
              </p:cNvSpPr>
              <p:nvPr/>
            </p:nvSpPr>
            <p:spPr bwMode="auto">
              <a:xfrm>
                <a:off x="2992" y="1758"/>
                <a:ext cx="84" cy="37"/>
              </a:xfrm>
              <a:custGeom>
                <a:avLst/>
                <a:gdLst>
                  <a:gd name="T0" fmla="*/ 0 w 64"/>
                  <a:gd name="T1" fmla="*/ 24 h 28"/>
                  <a:gd name="T2" fmla="*/ 0 w 64"/>
                  <a:gd name="T3" fmla="*/ 25 h 28"/>
                  <a:gd name="T4" fmla="*/ 1 w 64"/>
                  <a:gd name="T5" fmla="*/ 19 h 28"/>
                  <a:gd name="T6" fmla="*/ 4 w 64"/>
                  <a:gd name="T7" fmla="*/ 16 h 28"/>
                  <a:gd name="T8" fmla="*/ 4 w 64"/>
                  <a:gd name="T9" fmla="*/ 12 h 28"/>
                  <a:gd name="T10" fmla="*/ 11 w 64"/>
                  <a:gd name="T11" fmla="*/ 7 h 28"/>
                  <a:gd name="T12" fmla="*/ 17 w 64"/>
                  <a:gd name="T13" fmla="*/ 5 h 28"/>
                  <a:gd name="T14" fmla="*/ 22 w 64"/>
                  <a:gd name="T15" fmla="*/ 11 h 28"/>
                  <a:gd name="T16" fmla="*/ 29 w 64"/>
                  <a:gd name="T17" fmla="*/ 16 h 28"/>
                  <a:gd name="T18" fmla="*/ 35 w 64"/>
                  <a:gd name="T19" fmla="*/ 15 h 28"/>
                  <a:gd name="T20" fmla="*/ 37 w 64"/>
                  <a:gd name="T21" fmla="*/ 7 h 28"/>
                  <a:gd name="T22" fmla="*/ 35 w 64"/>
                  <a:gd name="T23" fmla="*/ 4 h 28"/>
                  <a:gd name="T24" fmla="*/ 39 w 64"/>
                  <a:gd name="T25" fmla="*/ 3 h 28"/>
                  <a:gd name="T26" fmla="*/ 46 w 64"/>
                  <a:gd name="T27" fmla="*/ 1 h 28"/>
                  <a:gd name="T28" fmla="*/ 51 w 64"/>
                  <a:gd name="T29" fmla="*/ 3 h 28"/>
                  <a:gd name="T30" fmla="*/ 58 w 64"/>
                  <a:gd name="T31" fmla="*/ 7 h 28"/>
                  <a:gd name="T32" fmla="*/ 63 w 64"/>
                  <a:gd name="T33" fmla="*/ 8 h 28"/>
                  <a:gd name="T34" fmla="*/ 71 w 64"/>
                  <a:gd name="T35" fmla="*/ 8 h 28"/>
                  <a:gd name="T36" fmla="*/ 77 w 64"/>
                  <a:gd name="T37" fmla="*/ 13 h 28"/>
                  <a:gd name="T38" fmla="*/ 76 w 64"/>
                  <a:gd name="T39" fmla="*/ 19 h 28"/>
                  <a:gd name="T40" fmla="*/ 80 w 64"/>
                  <a:gd name="T41" fmla="*/ 20 h 28"/>
                  <a:gd name="T42" fmla="*/ 84 w 64"/>
                  <a:gd name="T43" fmla="*/ 30 h 28"/>
                  <a:gd name="T44" fmla="*/ 80 w 64"/>
                  <a:gd name="T45" fmla="*/ 29 h 28"/>
                  <a:gd name="T46" fmla="*/ 77 w 64"/>
                  <a:gd name="T47" fmla="*/ 33 h 28"/>
                  <a:gd name="T48" fmla="*/ 77 w 64"/>
                  <a:gd name="T49" fmla="*/ 34 h 28"/>
                  <a:gd name="T50" fmla="*/ 70 w 64"/>
                  <a:gd name="T51" fmla="*/ 34 h 28"/>
                  <a:gd name="T52" fmla="*/ 63 w 64"/>
                  <a:gd name="T53" fmla="*/ 36 h 28"/>
                  <a:gd name="T54" fmla="*/ 55 w 64"/>
                  <a:gd name="T55" fmla="*/ 30 h 28"/>
                  <a:gd name="T56" fmla="*/ 47 w 64"/>
                  <a:gd name="T57" fmla="*/ 28 h 28"/>
                  <a:gd name="T58" fmla="*/ 42 w 64"/>
                  <a:gd name="T59" fmla="*/ 25 h 28"/>
                  <a:gd name="T60" fmla="*/ 37 w 64"/>
                  <a:gd name="T61" fmla="*/ 26 h 28"/>
                  <a:gd name="T62" fmla="*/ 29 w 64"/>
                  <a:gd name="T63" fmla="*/ 25 h 28"/>
                  <a:gd name="T64" fmla="*/ 24 w 64"/>
                  <a:gd name="T65" fmla="*/ 25 h 28"/>
                  <a:gd name="T66" fmla="*/ 16 w 64"/>
                  <a:gd name="T67" fmla="*/ 25 h 28"/>
                  <a:gd name="T68" fmla="*/ 8 w 64"/>
                  <a:gd name="T69" fmla="*/ 26 h 28"/>
                  <a:gd name="T70" fmla="*/ 4 w 64"/>
                  <a:gd name="T71" fmla="*/ 29 h 28"/>
                  <a:gd name="T72" fmla="*/ 1 w 64"/>
                  <a:gd name="T73" fmla="*/ 29 h 28"/>
                  <a:gd name="T74" fmla="*/ 0 w 64"/>
                  <a:gd name="T75" fmla="*/ 24 h 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4" h="28">
                    <a:moveTo>
                      <a:pt x="0" y="18"/>
                    </a:moveTo>
                    <a:cubicBezTo>
                      <a:pt x="0" y="19"/>
                      <a:pt x="0" y="19"/>
                      <a:pt x="0" y="19"/>
                    </a:cubicBezTo>
                    <a:cubicBezTo>
                      <a:pt x="0" y="17"/>
                      <a:pt x="0" y="15"/>
                      <a:pt x="1" y="14"/>
                    </a:cubicBezTo>
                    <a:cubicBezTo>
                      <a:pt x="2" y="13"/>
                      <a:pt x="3" y="13"/>
                      <a:pt x="3" y="12"/>
                    </a:cubicBezTo>
                    <a:cubicBezTo>
                      <a:pt x="3" y="11"/>
                      <a:pt x="3" y="10"/>
                      <a:pt x="3" y="9"/>
                    </a:cubicBezTo>
                    <a:cubicBezTo>
                      <a:pt x="4" y="7"/>
                      <a:pt x="6" y="6"/>
                      <a:pt x="8" y="5"/>
                    </a:cubicBezTo>
                    <a:cubicBezTo>
                      <a:pt x="9" y="5"/>
                      <a:pt x="12" y="3"/>
                      <a:pt x="13" y="4"/>
                    </a:cubicBezTo>
                    <a:cubicBezTo>
                      <a:pt x="14" y="6"/>
                      <a:pt x="15" y="7"/>
                      <a:pt x="17" y="8"/>
                    </a:cubicBezTo>
                    <a:cubicBezTo>
                      <a:pt x="19" y="10"/>
                      <a:pt x="19" y="12"/>
                      <a:pt x="22" y="12"/>
                    </a:cubicBezTo>
                    <a:cubicBezTo>
                      <a:pt x="24" y="13"/>
                      <a:pt x="25" y="12"/>
                      <a:pt x="27" y="11"/>
                    </a:cubicBezTo>
                    <a:cubicBezTo>
                      <a:pt x="29" y="10"/>
                      <a:pt x="29" y="8"/>
                      <a:pt x="28" y="5"/>
                    </a:cubicBezTo>
                    <a:cubicBezTo>
                      <a:pt x="28" y="4"/>
                      <a:pt x="27" y="4"/>
                      <a:pt x="27" y="3"/>
                    </a:cubicBezTo>
                    <a:cubicBezTo>
                      <a:pt x="28" y="3"/>
                      <a:pt x="29" y="2"/>
                      <a:pt x="30" y="2"/>
                    </a:cubicBezTo>
                    <a:cubicBezTo>
                      <a:pt x="31" y="1"/>
                      <a:pt x="34" y="0"/>
                      <a:pt x="35" y="1"/>
                    </a:cubicBezTo>
                    <a:cubicBezTo>
                      <a:pt x="36" y="1"/>
                      <a:pt x="38" y="1"/>
                      <a:pt x="39" y="2"/>
                    </a:cubicBezTo>
                    <a:cubicBezTo>
                      <a:pt x="41" y="3"/>
                      <a:pt x="42" y="3"/>
                      <a:pt x="44" y="5"/>
                    </a:cubicBezTo>
                    <a:cubicBezTo>
                      <a:pt x="45" y="6"/>
                      <a:pt x="47" y="7"/>
                      <a:pt x="48" y="6"/>
                    </a:cubicBezTo>
                    <a:cubicBezTo>
                      <a:pt x="50" y="5"/>
                      <a:pt x="52" y="6"/>
                      <a:pt x="54" y="6"/>
                    </a:cubicBezTo>
                    <a:cubicBezTo>
                      <a:pt x="56" y="6"/>
                      <a:pt x="59" y="9"/>
                      <a:pt x="59" y="10"/>
                    </a:cubicBezTo>
                    <a:cubicBezTo>
                      <a:pt x="59" y="11"/>
                      <a:pt x="58" y="13"/>
                      <a:pt x="58" y="14"/>
                    </a:cubicBezTo>
                    <a:cubicBezTo>
                      <a:pt x="61" y="13"/>
                      <a:pt x="59" y="15"/>
                      <a:pt x="61" y="15"/>
                    </a:cubicBezTo>
                    <a:cubicBezTo>
                      <a:pt x="62" y="16"/>
                      <a:pt x="64" y="21"/>
                      <a:pt x="64" y="23"/>
                    </a:cubicBezTo>
                    <a:cubicBezTo>
                      <a:pt x="63" y="23"/>
                      <a:pt x="62" y="22"/>
                      <a:pt x="61" y="22"/>
                    </a:cubicBezTo>
                    <a:cubicBezTo>
                      <a:pt x="60" y="23"/>
                      <a:pt x="60" y="24"/>
                      <a:pt x="59" y="25"/>
                    </a:cubicBezTo>
                    <a:cubicBezTo>
                      <a:pt x="59" y="25"/>
                      <a:pt x="59" y="26"/>
                      <a:pt x="59" y="26"/>
                    </a:cubicBezTo>
                    <a:cubicBezTo>
                      <a:pt x="57" y="27"/>
                      <a:pt x="55" y="25"/>
                      <a:pt x="53" y="26"/>
                    </a:cubicBezTo>
                    <a:cubicBezTo>
                      <a:pt x="51" y="27"/>
                      <a:pt x="50" y="28"/>
                      <a:pt x="48" y="27"/>
                    </a:cubicBezTo>
                    <a:cubicBezTo>
                      <a:pt x="46" y="25"/>
                      <a:pt x="44" y="24"/>
                      <a:pt x="42" y="23"/>
                    </a:cubicBezTo>
                    <a:cubicBezTo>
                      <a:pt x="40" y="22"/>
                      <a:pt x="38" y="22"/>
                      <a:pt x="36" y="21"/>
                    </a:cubicBezTo>
                    <a:cubicBezTo>
                      <a:pt x="35" y="20"/>
                      <a:pt x="35" y="18"/>
                      <a:pt x="32" y="19"/>
                    </a:cubicBezTo>
                    <a:cubicBezTo>
                      <a:pt x="31" y="20"/>
                      <a:pt x="30" y="20"/>
                      <a:pt x="28" y="20"/>
                    </a:cubicBezTo>
                    <a:cubicBezTo>
                      <a:pt x="26" y="21"/>
                      <a:pt x="24" y="19"/>
                      <a:pt x="22" y="19"/>
                    </a:cubicBezTo>
                    <a:cubicBezTo>
                      <a:pt x="20" y="19"/>
                      <a:pt x="20" y="20"/>
                      <a:pt x="18" y="19"/>
                    </a:cubicBezTo>
                    <a:cubicBezTo>
                      <a:pt x="17" y="19"/>
                      <a:pt x="13" y="19"/>
                      <a:pt x="12" y="19"/>
                    </a:cubicBezTo>
                    <a:cubicBezTo>
                      <a:pt x="10" y="19"/>
                      <a:pt x="8" y="19"/>
                      <a:pt x="6" y="20"/>
                    </a:cubicBezTo>
                    <a:cubicBezTo>
                      <a:pt x="5" y="20"/>
                      <a:pt x="3" y="20"/>
                      <a:pt x="3" y="22"/>
                    </a:cubicBezTo>
                    <a:cubicBezTo>
                      <a:pt x="2" y="23"/>
                      <a:pt x="1" y="23"/>
                      <a:pt x="1" y="22"/>
                    </a:cubicBezTo>
                    <a:cubicBezTo>
                      <a:pt x="0" y="21"/>
                      <a:pt x="0" y="19"/>
                      <a:pt x="0" y="18"/>
                    </a:cubicBezTo>
                  </a:path>
                </a:pathLst>
              </a:custGeom>
              <a:solidFill>
                <a:srgbClr val="B3B3B3"/>
              </a:solidFill>
              <a:ln w="3175">
                <a:solidFill>
                  <a:schemeClr val="tx1"/>
                </a:solidFill>
                <a:round/>
                <a:headEnd/>
                <a:tailEnd/>
              </a:ln>
            </p:spPr>
            <p:txBody>
              <a:bodyPr/>
              <a:lstStyle/>
              <a:p>
                <a:endParaRPr lang="en-GB" sz="2400" dirty="0"/>
              </a:p>
            </p:txBody>
          </p:sp>
          <p:sp>
            <p:nvSpPr>
              <p:cNvPr id="1356" name="Freeform 4186"/>
              <p:cNvSpPr>
                <a:spLocks/>
              </p:cNvSpPr>
              <p:nvPr/>
            </p:nvSpPr>
            <p:spPr bwMode="auto">
              <a:xfrm>
                <a:off x="2993" y="1906"/>
                <a:ext cx="119" cy="72"/>
              </a:xfrm>
              <a:custGeom>
                <a:avLst/>
                <a:gdLst>
                  <a:gd name="T0" fmla="*/ 0 w 90"/>
                  <a:gd name="T1" fmla="*/ 34 h 55"/>
                  <a:gd name="T2" fmla="*/ 4 w 90"/>
                  <a:gd name="T3" fmla="*/ 33 h 55"/>
                  <a:gd name="T4" fmla="*/ 7 w 90"/>
                  <a:gd name="T5" fmla="*/ 31 h 55"/>
                  <a:gd name="T6" fmla="*/ 11 w 90"/>
                  <a:gd name="T7" fmla="*/ 30 h 55"/>
                  <a:gd name="T8" fmla="*/ 12 w 90"/>
                  <a:gd name="T9" fmla="*/ 26 h 55"/>
                  <a:gd name="T10" fmla="*/ 15 w 90"/>
                  <a:gd name="T11" fmla="*/ 24 h 55"/>
                  <a:gd name="T12" fmla="*/ 17 w 90"/>
                  <a:gd name="T13" fmla="*/ 18 h 55"/>
                  <a:gd name="T14" fmla="*/ 20 w 90"/>
                  <a:gd name="T15" fmla="*/ 14 h 55"/>
                  <a:gd name="T16" fmla="*/ 21 w 90"/>
                  <a:gd name="T17" fmla="*/ 12 h 55"/>
                  <a:gd name="T18" fmla="*/ 24 w 90"/>
                  <a:gd name="T19" fmla="*/ 9 h 55"/>
                  <a:gd name="T20" fmla="*/ 29 w 90"/>
                  <a:gd name="T21" fmla="*/ 8 h 55"/>
                  <a:gd name="T22" fmla="*/ 32 w 90"/>
                  <a:gd name="T23" fmla="*/ 4 h 55"/>
                  <a:gd name="T24" fmla="*/ 38 w 90"/>
                  <a:gd name="T25" fmla="*/ 4 h 55"/>
                  <a:gd name="T26" fmla="*/ 44 w 90"/>
                  <a:gd name="T27" fmla="*/ 5 h 55"/>
                  <a:gd name="T28" fmla="*/ 52 w 90"/>
                  <a:gd name="T29" fmla="*/ 7 h 55"/>
                  <a:gd name="T30" fmla="*/ 60 w 90"/>
                  <a:gd name="T31" fmla="*/ 7 h 55"/>
                  <a:gd name="T32" fmla="*/ 70 w 90"/>
                  <a:gd name="T33" fmla="*/ 5 h 55"/>
                  <a:gd name="T34" fmla="*/ 73 w 90"/>
                  <a:gd name="T35" fmla="*/ 3 h 55"/>
                  <a:gd name="T36" fmla="*/ 78 w 90"/>
                  <a:gd name="T37" fmla="*/ 1 h 55"/>
                  <a:gd name="T38" fmla="*/ 85 w 90"/>
                  <a:gd name="T39" fmla="*/ 8 h 55"/>
                  <a:gd name="T40" fmla="*/ 91 w 90"/>
                  <a:gd name="T41" fmla="*/ 16 h 55"/>
                  <a:gd name="T42" fmla="*/ 98 w 90"/>
                  <a:gd name="T43" fmla="*/ 27 h 55"/>
                  <a:gd name="T44" fmla="*/ 98 w 90"/>
                  <a:gd name="T45" fmla="*/ 33 h 55"/>
                  <a:gd name="T46" fmla="*/ 98 w 90"/>
                  <a:gd name="T47" fmla="*/ 39 h 55"/>
                  <a:gd name="T48" fmla="*/ 102 w 90"/>
                  <a:gd name="T49" fmla="*/ 46 h 55"/>
                  <a:gd name="T50" fmla="*/ 107 w 90"/>
                  <a:gd name="T51" fmla="*/ 47 h 55"/>
                  <a:gd name="T52" fmla="*/ 118 w 90"/>
                  <a:gd name="T53" fmla="*/ 46 h 55"/>
                  <a:gd name="T54" fmla="*/ 110 w 90"/>
                  <a:gd name="T55" fmla="*/ 55 h 55"/>
                  <a:gd name="T56" fmla="*/ 110 w 90"/>
                  <a:gd name="T57" fmla="*/ 51 h 55"/>
                  <a:gd name="T58" fmla="*/ 108 w 90"/>
                  <a:gd name="T59" fmla="*/ 56 h 55"/>
                  <a:gd name="T60" fmla="*/ 111 w 90"/>
                  <a:gd name="T61" fmla="*/ 55 h 55"/>
                  <a:gd name="T62" fmla="*/ 108 w 90"/>
                  <a:gd name="T63" fmla="*/ 58 h 55"/>
                  <a:gd name="T64" fmla="*/ 110 w 90"/>
                  <a:gd name="T65" fmla="*/ 56 h 55"/>
                  <a:gd name="T66" fmla="*/ 107 w 90"/>
                  <a:gd name="T67" fmla="*/ 62 h 55"/>
                  <a:gd name="T68" fmla="*/ 106 w 90"/>
                  <a:gd name="T69" fmla="*/ 71 h 55"/>
                  <a:gd name="T70" fmla="*/ 103 w 90"/>
                  <a:gd name="T71" fmla="*/ 69 h 55"/>
                  <a:gd name="T72" fmla="*/ 98 w 90"/>
                  <a:gd name="T73" fmla="*/ 67 h 55"/>
                  <a:gd name="T74" fmla="*/ 93 w 90"/>
                  <a:gd name="T75" fmla="*/ 65 h 55"/>
                  <a:gd name="T76" fmla="*/ 82 w 90"/>
                  <a:gd name="T77" fmla="*/ 65 h 55"/>
                  <a:gd name="T78" fmla="*/ 69 w 90"/>
                  <a:gd name="T79" fmla="*/ 72 h 55"/>
                  <a:gd name="T80" fmla="*/ 60 w 90"/>
                  <a:gd name="T81" fmla="*/ 71 h 55"/>
                  <a:gd name="T82" fmla="*/ 50 w 90"/>
                  <a:gd name="T83" fmla="*/ 71 h 55"/>
                  <a:gd name="T84" fmla="*/ 42 w 90"/>
                  <a:gd name="T85" fmla="*/ 69 h 55"/>
                  <a:gd name="T86" fmla="*/ 34 w 90"/>
                  <a:gd name="T87" fmla="*/ 68 h 55"/>
                  <a:gd name="T88" fmla="*/ 33 w 90"/>
                  <a:gd name="T89" fmla="*/ 63 h 55"/>
                  <a:gd name="T90" fmla="*/ 29 w 90"/>
                  <a:gd name="T91" fmla="*/ 60 h 55"/>
                  <a:gd name="T92" fmla="*/ 32 w 90"/>
                  <a:gd name="T93" fmla="*/ 58 h 55"/>
                  <a:gd name="T94" fmla="*/ 28 w 90"/>
                  <a:gd name="T95" fmla="*/ 56 h 55"/>
                  <a:gd name="T96" fmla="*/ 25 w 90"/>
                  <a:gd name="T97" fmla="*/ 59 h 55"/>
                  <a:gd name="T98" fmla="*/ 20 w 90"/>
                  <a:gd name="T99" fmla="*/ 56 h 55"/>
                  <a:gd name="T100" fmla="*/ 15 w 90"/>
                  <a:gd name="T101" fmla="*/ 54 h 55"/>
                  <a:gd name="T102" fmla="*/ 15 w 90"/>
                  <a:gd name="T103" fmla="*/ 51 h 55"/>
                  <a:gd name="T104" fmla="*/ 13 w 90"/>
                  <a:gd name="T105" fmla="*/ 47 h 55"/>
                  <a:gd name="T106" fmla="*/ 5 w 90"/>
                  <a:gd name="T107" fmla="*/ 43 h 55"/>
                  <a:gd name="T108" fmla="*/ 0 w 90"/>
                  <a:gd name="T109" fmla="*/ 34 h 5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0" h="55">
                    <a:moveTo>
                      <a:pt x="0" y="26"/>
                    </a:moveTo>
                    <a:cubicBezTo>
                      <a:pt x="1" y="25"/>
                      <a:pt x="2" y="25"/>
                      <a:pt x="3" y="25"/>
                    </a:cubicBezTo>
                    <a:cubicBezTo>
                      <a:pt x="4" y="25"/>
                      <a:pt x="4" y="24"/>
                      <a:pt x="5" y="24"/>
                    </a:cubicBezTo>
                    <a:cubicBezTo>
                      <a:pt x="6" y="23"/>
                      <a:pt x="7" y="24"/>
                      <a:pt x="8" y="23"/>
                    </a:cubicBezTo>
                    <a:cubicBezTo>
                      <a:pt x="9" y="23"/>
                      <a:pt x="9" y="21"/>
                      <a:pt x="9" y="20"/>
                    </a:cubicBezTo>
                    <a:cubicBezTo>
                      <a:pt x="10" y="19"/>
                      <a:pt x="11" y="19"/>
                      <a:pt x="11" y="18"/>
                    </a:cubicBezTo>
                    <a:cubicBezTo>
                      <a:pt x="12" y="16"/>
                      <a:pt x="12" y="15"/>
                      <a:pt x="13" y="14"/>
                    </a:cubicBezTo>
                    <a:cubicBezTo>
                      <a:pt x="14" y="13"/>
                      <a:pt x="14" y="12"/>
                      <a:pt x="15" y="11"/>
                    </a:cubicBezTo>
                    <a:cubicBezTo>
                      <a:pt x="15" y="10"/>
                      <a:pt x="15" y="9"/>
                      <a:pt x="16" y="9"/>
                    </a:cubicBezTo>
                    <a:cubicBezTo>
                      <a:pt x="17" y="8"/>
                      <a:pt x="17" y="8"/>
                      <a:pt x="18" y="7"/>
                    </a:cubicBezTo>
                    <a:cubicBezTo>
                      <a:pt x="19" y="6"/>
                      <a:pt x="20" y="7"/>
                      <a:pt x="22" y="6"/>
                    </a:cubicBezTo>
                    <a:cubicBezTo>
                      <a:pt x="23" y="5"/>
                      <a:pt x="23" y="4"/>
                      <a:pt x="24" y="3"/>
                    </a:cubicBezTo>
                    <a:cubicBezTo>
                      <a:pt x="26" y="2"/>
                      <a:pt x="28" y="3"/>
                      <a:pt x="29" y="3"/>
                    </a:cubicBezTo>
                    <a:cubicBezTo>
                      <a:pt x="31" y="4"/>
                      <a:pt x="32" y="4"/>
                      <a:pt x="33" y="4"/>
                    </a:cubicBezTo>
                    <a:cubicBezTo>
                      <a:pt x="35" y="4"/>
                      <a:pt x="37" y="3"/>
                      <a:pt x="39" y="5"/>
                    </a:cubicBezTo>
                    <a:cubicBezTo>
                      <a:pt x="42" y="6"/>
                      <a:pt x="42" y="8"/>
                      <a:pt x="45" y="5"/>
                    </a:cubicBezTo>
                    <a:cubicBezTo>
                      <a:pt x="47" y="3"/>
                      <a:pt x="50" y="4"/>
                      <a:pt x="53" y="4"/>
                    </a:cubicBezTo>
                    <a:cubicBezTo>
                      <a:pt x="54" y="4"/>
                      <a:pt x="54" y="2"/>
                      <a:pt x="55" y="2"/>
                    </a:cubicBezTo>
                    <a:cubicBezTo>
                      <a:pt x="56" y="1"/>
                      <a:pt x="57" y="0"/>
                      <a:pt x="59" y="1"/>
                    </a:cubicBezTo>
                    <a:cubicBezTo>
                      <a:pt x="61" y="1"/>
                      <a:pt x="63" y="4"/>
                      <a:pt x="64" y="6"/>
                    </a:cubicBezTo>
                    <a:cubicBezTo>
                      <a:pt x="65" y="8"/>
                      <a:pt x="67" y="11"/>
                      <a:pt x="69" y="12"/>
                    </a:cubicBezTo>
                    <a:cubicBezTo>
                      <a:pt x="72" y="15"/>
                      <a:pt x="73" y="17"/>
                      <a:pt x="74" y="21"/>
                    </a:cubicBezTo>
                    <a:cubicBezTo>
                      <a:pt x="75" y="22"/>
                      <a:pt x="74" y="24"/>
                      <a:pt x="74" y="25"/>
                    </a:cubicBezTo>
                    <a:cubicBezTo>
                      <a:pt x="73" y="27"/>
                      <a:pt x="74" y="28"/>
                      <a:pt x="74" y="30"/>
                    </a:cubicBezTo>
                    <a:cubicBezTo>
                      <a:pt x="74" y="32"/>
                      <a:pt x="75" y="33"/>
                      <a:pt x="77" y="35"/>
                    </a:cubicBezTo>
                    <a:cubicBezTo>
                      <a:pt x="78" y="35"/>
                      <a:pt x="79" y="36"/>
                      <a:pt x="81" y="36"/>
                    </a:cubicBezTo>
                    <a:cubicBezTo>
                      <a:pt x="82" y="35"/>
                      <a:pt x="88" y="31"/>
                      <a:pt x="89" y="35"/>
                    </a:cubicBezTo>
                    <a:cubicBezTo>
                      <a:pt x="90" y="40"/>
                      <a:pt x="88" y="42"/>
                      <a:pt x="83" y="42"/>
                    </a:cubicBezTo>
                    <a:cubicBezTo>
                      <a:pt x="84" y="41"/>
                      <a:pt x="84" y="39"/>
                      <a:pt x="83" y="39"/>
                    </a:cubicBezTo>
                    <a:cubicBezTo>
                      <a:pt x="82" y="39"/>
                      <a:pt x="83" y="42"/>
                      <a:pt x="82" y="43"/>
                    </a:cubicBezTo>
                    <a:cubicBezTo>
                      <a:pt x="82" y="43"/>
                      <a:pt x="83" y="43"/>
                      <a:pt x="84" y="42"/>
                    </a:cubicBezTo>
                    <a:cubicBezTo>
                      <a:pt x="83" y="43"/>
                      <a:pt x="81" y="43"/>
                      <a:pt x="82" y="44"/>
                    </a:cubicBezTo>
                    <a:cubicBezTo>
                      <a:pt x="83" y="43"/>
                      <a:pt x="83" y="43"/>
                      <a:pt x="83" y="43"/>
                    </a:cubicBezTo>
                    <a:cubicBezTo>
                      <a:pt x="83" y="45"/>
                      <a:pt x="81" y="46"/>
                      <a:pt x="81" y="47"/>
                    </a:cubicBezTo>
                    <a:cubicBezTo>
                      <a:pt x="80" y="49"/>
                      <a:pt x="82" y="52"/>
                      <a:pt x="80" y="54"/>
                    </a:cubicBezTo>
                    <a:cubicBezTo>
                      <a:pt x="80" y="53"/>
                      <a:pt x="78" y="54"/>
                      <a:pt x="78" y="53"/>
                    </a:cubicBezTo>
                    <a:cubicBezTo>
                      <a:pt x="77" y="53"/>
                      <a:pt x="75" y="52"/>
                      <a:pt x="74" y="51"/>
                    </a:cubicBezTo>
                    <a:cubicBezTo>
                      <a:pt x="73" y="50"/>
                      <a:pt x="71" y="51"/>
                      <a:pt x="70" y="50"/>
                    </a:cubicBezTo>
                    <a:cubicBezTo>
                      <a:pt x="68" y="49"/>
                      <a:pt x="65" y="48"/>
                      <a:pt x="62" y="50"/>
                    </a:cubicBezTo>
                    <a:cubicBezTo>
                      <a:pt x="56" y="50"/>
                      <a:pt x="55" y="54"/>
                      <a:pt x="52" y="55"/>
                    </a:cubicBezTo>
                    <a:cubicBezTo>
                      <a:pt x="50" y="55"/>
                      <a:pt x="47" y="54"/>
                      <a:pt x="45" y="54"/>
                    </a:cubicBezTo>
                    <a:cubicBezTo>
                      <a:pt x="41" y="53"/>
                      <a:pt x="40" y="54"/>
                      <a:pt x="38" y="54"/>
                    </a:cubicBezTo>
                    <a:cubicBezTo>
                      <a:pt x="37" y="54"/>
                      <a:pt x="35" y="53"/>
                      <a:pt x="32" y="53"/>
                    </a:cubicBezTo>
                    <a:cubicBezTo>
                      <a:pt x="31" y="53"/>
                      <a:pt x="27" y="54"/>
                      <a:pt x="26" y="52"/>
                    </a:cubicBezTo>
                    <a:cubicBezTo>
                      <a:pt x="24" y="50"/>
                      <a:pt x="30" y="50"/>
                      <a:pt x="25" y="48"/>
                    </a:cubicBezTo>
                    <a:cubicBezTo>
                      <a:pt x="24" y="48"/>
                      <a:pt x="23" y="48"/>
                      <a:pt x="22" y="46"/>
                    </a:cubicBezTo>
                    <a:cubicBezTo>
                      <a:pt x="20" y="44"/>
                      <a:pt x="24" y="44"/>
                      <a:pt x="24" y="44"/>
                    </a:cubicBezTo>
                    <a:cubicBezTo>
                      <a:pt x="23" y="43"/>
                      <a:pt x="22" y="42"/>
                      <a:pt x="21" y="43"/>
                    </a:cubicBezTo>
                    <a:cubicBezTo>
                      <a:pt x="20" y="43"/>
                      <a:pt x="20" y="45"/>
                      <a:pt x="19" y="45"/>
                    </a:cubicBezTo>
                    <a:cubicBezTo>
                      <a:pt x="18" y="45"/>
                      <a:pt x="16" y="43"/>
                      <a:pt x="15" y="43"/>
                    </a:cubicBezTo>
                    <a:cubicBezTo>
                      <a:pt x="14" y="42"/>
                      <a:pt x="12" y="42"/>
                      <a:pt x="11" y="41"/>
                    </a:cubicBezTo>
                    <a:cubicBezTo>
                      <a:pt x="12" y="40"/>
                      <a:pt x="12" y="39"/>
                      <a:pt x="11" y="39"/>
                    </a:cubicBezTo>
                    <a:cubicBezTo>
                      <a:pt x="12" y="38"/>
                      <a:pt x="12" y="37"/>
                      <a:pt x="10" y="36"/>
                    </a:cubicBezTo>
                    <a:cubicBezTo>
                      <a:pt x="8" y="35"/>
                      <a:pt x="6" y="34"/>
                      <a:pt x="4" y="33"/>
                    </a:cubicBezTo>
                    <a:cubicBezTo>
                      <a:pt x="6" y="30"/>
                      <a:pt x="1" y="28"/>
                      <a:pt x="0" y="26"/>
                    </a:cubicBezTo>
                  </a:path>
                </a:pathLst>
              </a:custGeom>
              <a:solidFill>
                <a:srgbClr val="B3B3B3"/>
              </a:solidFill>
              <a:ln w="3175">
                <a:solidFill>
                  <a:schemeClr val="tx1"/>
                </a:solidFill>
                <a:round/>
                <a:headEnd/>
                <a:tailEnd/>
              </a:ln>
            </p:spPr>
            <p:txBody>
              <a:bodyPr/>
              <a:lstStyle/>
              <a:p>
                <a:endParaRPr lang="en-GB" sz="2400" dirty="0"/>
              </a:p>
            </p:txBody>
          </p:sp>
          <p:sp>
            <p:nvSpPr>
              <p:cNvPr id="1357" name="Freeform 4187"/>
              <p:cNvSpPr>
                <a:spLocks/>
              </p:cNvSpPr>
              <p:nvPr/>
            </p:nvSpPr>
            <p:spPr bwMode="auto">
              <a:xfrm>
                <a:off x="3030" y="2800"/>
                <a:ext cx="165" cy="158"/>
              </a:xfrm>
              <a:custGeom>
                <a:avLst/>
                <a:gdLst>
                  <a:gd name="T0" fmla="*/ 1 w 125"/>
                  <a:gd name="T1" fmla="*/ 80 h 120"/>
                  <a:gd name="T2" fmla="*/ 9 w 125"/>
                  <a:gd name="T3" fmla="*/ 75 h 120"/>
                  <a:gd name="T4" fmla="*/ 29 w 125"/>
                  <a:gd name="T5" fmla="*/ 67 h 120"/>
                  <a:gd name="T6" fmla="*/ 29 w 125"/>
                  <a:gd name="T7" fmla="*/ 41 h 120"/>
                  <a:gd name="T8" fmla="*/ 34 w 125"/>
                  <a:gd name="T9" fmla="*/ 50 h 120"/>
                  <a:gd name="T10" fmla="*/ 49 w 125"/>
                  <a:gd name="T11" fmla="*/ 46 h 120"/>
                  <a:gd name="T12" fmla="*/ 54 w 125"/>
                  <a:gd name="T13" fmla="*/ 55 h 120"/>
                  <a:gd name="T14" fmla="*/ 71 w 125"/>
                  <a:gd name="T15" fmla="*/ 55 h 120"/>
                  <a:gd name="T16" fmla="*/ 79 w 125"/>
                  <a:gd name="T17" fmla="*/ 62 h 120"/>
                  <a:gd name="T18" fmla="*/ 90 w 125"/>
                  <a:gd name="T19" fmla="*/ 66 h 120"/>
                  <a:gd name="T20" fmla="*/ 98 w 125"/>
                  <a:gd name="T21" fmla="*/ 80 h 120"/>
                  <a:gd name="T22" fmla="*/ 108 w 125"/>
                  <a:gd name="T23" fmla="*/ 82 h 120"/>
                  <a:gd name="T24" fmla="*/ 110 w 125"/>
                  <a:gd name="T25" fmla="*/ 62 h 120"/>
                  <a:gd name="T26" fmla="*/ 106 w 125"/>
                  <a:gd name="T27" fmla="*/ 66 h 120"/>
                  <a:gd name="T28" fmla="*/ 91 w 125"/>
                  <a:gd name="T29" fmla="*/ 47 h 120"/>
                  <a:gd name="T30" fmla="*/ 94 w 125"/>
                  <a:gd name="T31" fmla="*/ 30 h 120"/>
                  <a:gd name="T32" fmla="*/ 98 w 125"/>
                  <a:gd name="T33" fmla="*/ 4 h 120"/>
                  <a:gd name="T34" fmla="*/ 120 w 125"/>
                  <a:gd name="T35" fmla="*/ 3 h 120"/>
                  <a:gd name="T36" fmla="*/ 125 w 125"/>
                  <a:gd name="T37" fmla="*/ 7 h 120"/>
                  <a:gd name="T38" fmla="*/ 136 w 125"/>
                  <a:gd name="T39" fmla="*/ 9 h 120"/>
                  <a:gd name="T40" fmla="*/ 141 w 125"/>
                  <a:gd name="T41" fmla="*/ 12 h 120"/>
                  <a:gd name="T42" fmla="*/ 152 w 125"/>
                  <a:gd name="T43" fmla="*/ 16 h 120"/>
                  <a:gd name="T44" fmla="*/ 154 w 125"/>
                  <a:gd name="T45" fmla="*/ 20 h 120"/>
                  <a:gd name="T46" fmla="*/ 160 w 125"/>
                  <a:gd name="T47" fmla="*/ 28 h 120"/>
                  <a:gd name="T48" fmla="*/ 164 w 125"/>
                  <a:gd name="T49" fmla="*/ 36 h 120"/>
                  <a:gd name="T50" fmla="*/ 160 w 125"/>
                  <a:gd name="T51" fmla="*/ 45 h 120"/>
                  <a:gd name="T52" fmla="*/ 162 w 125"/>
                  <a:gd name="T53" fmla="*/ 65 h 120"/>
                  <a:gd name="T54" fmla="*/ 154 w 125"/>
                  <a:gd name="T55" fmla="*/ 78 h 120"/>
                  <a:gd name="T56" fmla="*/ 152 w 125"/>
                  <a:gd name="T57" fmla="*/ 90 h 120"/>
                  <a:gd name="T58" fmla="*/ 115 w 125"/>
                  <a:gd name="T59" fmla="*/ 107 h 120"/>
                  <a:gd name="T60" fmla="*/ 111 w 125"/>
                  <a:gd name="T61" fmla="*/ 117 h 120"/>
                  <a:gd name="T62" fmla="*/ 95 w 125"/>
                  <a:gd name="T63" fmla="*/ 125 h 120"/>
                  <a:gd name="T64" fmla="*/ 88 w 125"/>
                  <a:gd name="T65" fmla="*/ 133 h 120"/>
                  <a:gd name="T66" fmla="*/ 63 w 125"/>
                  <a:gd name="T67" fmla="*/ 154 h 120"/>
                  <a:gd name="T68" fmla="*/ 54 w 125"/>
                  <a:gd name="T69" fmla="*/ 154 h 120"/>
                  <a:gd name="T70" fmla="*/ 45 w 125"/>
                  <a:gd name="T71" fmla="*/ 150 h 120"/>
                  <a:gd name="T72" fmla="*/ 33 w 125"/>
                  <a:gd name="T73" fmla="*/ 146 h 120"/>
                  <a:gd name="T74" fmla="*/ 20 w 125"/>
                  <a:gd name="T75" fmla="*/ 147 h 120"/>
                  <a:gd name="T76" fmla="*/ 4 w 125"/>
                  <a:gd name="T77" fmla="*/ 132 h 12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25" h="120">
                    <a:moveTo>
                      <a:pt x="1" y="95"/>
                    </a:moveTo>
                    <a:cubicBezTo>
                      <a:pt x="1" y="84"/>
                      <a:pt x="1" y="72"/>
                      <a:pt x="1" y="61"/>
                    </a:cubicBezTo>
                    <a:cubicBezTo>
                      <a:pt x="1" y="60"/>
                      <a:pt x="0" y="57"/>
                      <a:pt x="2" y="57"/>
                    </a:cubicBezTo>
                    <a:cubicBezTo>
                      <a:pt x="4" y="56"/>
                      <a:pt x="5" y="57"/>
                      <a:pt x="7" y="57"/>
                    </a:cubicBezTo>
                    <a:cubicBezTo>
                      <a:pt x="12" y="57"/>
                      <a:pt x="17" y="58"/>
                      <a:pt x="22" y="56"/>
                    </a:cubicBezTo>
                    <a:cubicBezTo>
                      <a:pt x="21" y="54"/>
                      <a:pt x="21" y="53"/>
                      <a:pt x="22" y="51"/>
                    </a:cubicBezTo>
                    <a:cubicBezTo>
                      <a:pt x="23" y="49"/>
                      <a:pt x="22" y="47"/>
                      <a:pt x="22" y="45"/>
                    </a:cubicBezTo>
                    <a:cubicBezTo>
                      <a:pt x="22" y="40"/>
                      <a:pt x="24" y="35"/>
                      <a:pt x="22" y="31"/>
                    </a:cubicBezTo>
                    <a:cubicBezTo>
                      <a:pt x="24" y="31"/>
                      <a:pt x="24" y="33"/>
                      <a:pt x="25" y="33"/>
                    </a:cubicBezTo>
                    <a:cubicBezTo>
                      <a:pt x="27" y="34"/>
                      <a:pt x="26" y="36"/>
                      <a:pt x="26" y="38"/>
                    </a:cubicBezTo>
                    <a:cubicBezTo>
                      <a:pt x="28" y="38"/>
                      <a:pt x="28" y="38"/>
                      <a:pt x="30" y="37"/>
                    </a:cubicBezTo>
                    <a:cubicBezTo>
                      <a:pt x="32" y="36"/>
                      <a:pt x="34" y="36"/>
                      <a:pt x="37" y="35"/>
                    </a:cubicBezTo>
                    <a:cubicBezTo>
                      <a:pt x="36" y="37"/>
                      <a:pt x="36" y="40"/>
                      <a:pt x="37" y="41"/>
                    </a:cubicBezTo>
                    <a:cubicBezTo>
                      <a:pt x="38" y="42"/>
                      <a:pt x="40" y="42"/>
                      <a:pt x="41" y="42"/>
                    </a:cubicBezTo>
                    <a:cubicBezTo>
                      <a:pt x="43" y="43"/>
                      <a:pt x="44" y="44"/>
                      <a:pt x="46" y="44"/>
                    </a:cubicBezTo>
                    <a:cubicBezTo>
                      <a:pt x="50" y="44"/>
                      <a:pt x="53" y="46"/>
                      <a:pt x="54" y="42"/>
                    </a:cubicBezTo>
                    <a:cubicBezTo>
                      <a:pt x="55" y="37"/>
                      <a:pt x="57" y="42"/>
                      <a:pt x="58" y="44"/>
                    </a:cubicBezTo>
                    <a:cubicBezTo>
                      <a:pt x="59" y="45"/>
                      <a:pt x="59" y="46"/>
                      <a:pt x="60" y="47"/>
                    </a:cubicBezTo>
                    <a:cubicBezTo>
                      <a:pt x="61" y="49"/>
                      <a:pt x="63" y="48"/>
                      <a:pt x="64" y="48"/>
                    </a:cubicBezTo>
                    <a:cubicBezTo>
                      <a:pt x="65" y="49"/>
                      <a:pt x="66" y="50"/>
                      <a:pt x="68" y="50"/>
                    </a:cubicBezTo>
                    <a:cubicBezTo>
                      <a:pt x="70" y="50"/>
                      <a:pt x="69" y="54"/>
                      <a:pt x="71" y="55"/>
                    </a:cubicBezTo>
                    <a:cubicBezTo>
                      <a:pt x="73" y="57"/>
                      <a:pt x="73" y="59"/>
                      <a:pt x="74" y="61"/>
                    </a:cubicBezTo>
                    <a:cubicBezTo>
                      <a:pt x="76" y="64"/>
                      <a:pt x="80" y="58"/>
                      <a:pt x="82" y="60"/>
                    </a:cubicBezTo>
                    <a:cubicBezTo>
                      <a:pt x="81" y="61"/>
                      <a:pt x="81" y="62"/>
                      <a:pt x="82" y="62"/>
                    </a:cubicBezTo>
                    <a:cubicBezTo>
                      <a:pt x="84" y="63"/>
                      <a:pt x="83" y="59"/>
                      <a:pt x="83" y="59"/>
                    </a:cubicBezTo>
                    <a:cubicBezTo>
                      <a:pt x="83" y="55"/>
                      <a:pt x="83" y="51"/>
                      <a:pt x="83" y="47"/>
                    </a:cubicBezTo>
                    <a:cubicBezTo>
                      <a:pt x="83" y="47"/>
                      <a:pt x="82" y="47"/>
                      <a:pt x="81" y="47"/>
                    </a:cubicBezTo>
                    <a:cubicBezTo>
                      <a:pt x="80" y="48"/>
                      <a:pt x="80" y="49"/>
                      <a:pt x="80" y="50"/>
                    </a:cubicBezTo>
                    <a:cubicBezTo>
                      <a:pt x="79" y="51"/>
                      <a:pt x="74" y="48"/>
                      <a:pt x="74" y="47"/>
                    </a:cubicBezTo>
                    <a:cubicBezTo>
                      <a:pt x="71" y="44"/>
                      <a:pt x="67" y="41"/>
                      <a:pt x="69" y="36"/>
                    </a:cubicBezTo>
                    <a:cubicBezTo>
                      <a:pt x="70" y="33"/>
                      <a:pt x="71" y="31"/>
                      <a:pt x="71" y="29"/>
                    </a:cubicBezTo>
                    <a:cubicBezTo>
                      <a:pt x="72" y="27"/>
                      <a:pt x="71" y="24"/>
                      <a:pt x="71" y="23"/>
                    </a:cubicBezTo>
                    <a:cubicBezTo>
                      <a:pt x="71" y="20"/>
                      <a:pt x="73" y="14"/>
                      <a:pt x="69" y="12"/>
                    </a:cubicBezTo>
                    <a:cubicBezTo>
                      <a:pt x="70" y="9"/>
                      <a:pt x="77" y="7"/>
                      <a:pt x="74" y="3"/>
                    </a:cubicBezTo>
                    <a:cubicBezTo>
                      <a:pt x="80" y="1"/>
                      <a:pt x="85" y="1"/>
                      <a:pt x="92" y="0"/>
                    </a:cubicBezTo>
                    <a:cubicBezTo>
                      <a:pt x="92" y="1"/>
                      <a:pt x="91" y="2"/>
                      <a:pt x="91" y="2"/>
                    </a:cubicBezTo>
                    <a:cubicBezTo>
                      <a:pt x="91" y="3"/>
                      <a:pt x="93" y="2"/>
                      <a:pt x="92" y="4"/>
                    </a:cubicBezTo>
                    <a:cubicBezTo>
                      <a:pt x="92" y="4"/>
                      <a:pt x="93" y="2"/>
                      <a:pt x="95" y="5"/>
                    </a:cubicBezTo>
                    <a:cubicBezTo>
                      <a:pt x="98" y="7"/>
                      <a:pt x="99" y="5"/>
                      <a:pt x="98" y="4"/>
                    </a:cubicBezTo>
                    <a:cubicBezTo>
                      <a:pt x="101" y="4"/>
                      <a:pt x="102" y="5"/>
                      <a:pt x="103" y="7"/>
                    </a:cubicBezTo>
                    <a:cubicBezTo>
                      <a:pt x="104" y="8"/>
                      <a:pt x="104" y="8"/>
                      <a:pt x="105" y="7"/>
                    </a:cubicBezTo>
                    <a:cubicBezTo>
                      <a:pt x="106" y="7"/>
                      <a:pt x="106" y="9"/>
                      <a:pt x="107" y="9"/>
                    </a:cubicBezTo>
                    <a:cubicBezTo>
                      <a:pt x="109" y="10"/>
                      <a:pt x="112" y="10"/>
                      <a:pt x="113" y="12"/>
                    </a:cubicBezTo>
                    <a:cubicBezTo>
                      <a:pt x="113" y="12"/>
                      <a:pt x="114" y="12"/>
                      <a:pt x="115" y="12"/>
                    </a:cubicBezTo>
                    <a:cubicBezTo>
                      <a:pt x="116" y="13"/>
                      <a:pt x="117" y="13"/>
                      <a:pt x="117" y="13"/>
                    </a:cubicBezTo>
                    <a:cubicBezTo>
                      <a:pt x="118" y="14"/>
                      <a:pt x="118" y="15"/>
                      <a:pt x="117" y="15"/>
                    </a:cubicBezTo>
                    <a:cubicBezTo>
                      <a:pt x="117" y="17"/>
                      <a:pt x="121" y="16"/>
                      <a:pt x="121" y="19"/>
                    </a:cubicBezTo>
                    <a:cubicBezTo>
                      <a:pt x="122" y="20"/>
                      <a:pt x="121" y="20"/>
                      <a:pt x="121" y="21"/>
                    </a:cubicBezTo>
                    <a:cubicBezTo>
                      <a:pt x="121" y="22"/>
                      <a:pt x="122" y="22"/>
                      <a:pt x="123" y="23"/>
                    </a:cubicBezTo>
                    <a:cubicBezTo>
                      <a:pt x="124" y="24"/>
                      <a:pt x="124" y="26"/>
                      <a:pt x="124" y="27"/>
                    </a:cubicBezTo>
                    <a:cubicBezTo>
                      <a:pt x="125" y="29"/>
                      <a:pt x="123" y="30"/>
                      <a:pt x="121" y="31"/>
                    </a:cubicBezTo>
                    <a:cubicBezTo>
                      <a:pt x="119" y="31"/>
                      <a:pt x="120" y="33"/>
                      <a:pt x="121" y="34"/>
                    </a:cubicBezTo>
                    <a:cubicBezTo>
                      <a:pt x="122" y="36"/>
                      <a:pt x="120" y="37"/>
                      <a:pt x="120" y="39"/>
                    </a:cubicBezTo>
                    <a:cubicBezTo>
                      <a:pt x="120" y="42"/>
                      <a:pt x="119" y="48"/>
                      <a:pt x="123" y="49"/>
                    </a:cubicBezTo>
                    <a:cubicBezTo>
                      <a:pt x="121" y="51"/>
                      <a:pt x="116" y="52"/>
                      <a:pt x="116" y="54"/>
                    </a:cubicBezTo>
                    <a:cubicBezTo>
                      <a:pt x="117" y="56"/>
                      <a:pt x="117" y="57"/>
                      <a:pt x="117" y="59"/>
                    </a:cubicBezTo>
                    <a:cubicBezTo>
                      <a:pt x="116" y="62"/>
                      <a:pt x="114" y="63"/>
                      <a:pt x="114" y="65"/>
                    </a:cubicBezTo>
                    <a:cubicBezTo>
                      <a:pt x="113" y="66"/>
                      <a:pt x="114" y="67"/>
                      <a:pt x="115" y="68"/>
                    </a:cubicBezTo>
                    <a:cubicBezTo>
                      <a:pt x="117" y="69"/>
                      <a:pt x="117" y="68"/>
                      <a:pt x="118" y="69"/>
                    </a:cubicBezTo>
                    <a:cubicBezTo>
                      <a:pt x="108" y="74"/>
                      <a:pt x="97" y="77"/>
                      <a:pt x="87" y="81"/>
                    </a:cubicBezTo>
                    <a:cubicBezTo>
                      <a:pt x="86" y="82"/>
                      <a:pt x="89" y="86"/>
                      <a:pt x="89" y="88"/>
                    </a:cubicBezTo>
                    <a:cubicBezTo>
                      <a:pt x="88" y="89"/>
                      <a:pt x="85" y="89"/>
                      <a:pt x="84" y="89"/>
                    </a:cubicBezTo>
                    <a:cubicBezTo>
                      <a:pt x="82" y="88"/>
                      <a:pt x="80" y="89"/>
                      <a:pt x="78" y="90"/>
                    </a:cubicBezTo>
                    <a:cubicBezTo>
                      <a:pt x="76" y="90"/>
                      <a:pt x="73" y="92"/>
                      <a:pt x="72" y="95"/>
                    </a:cubicBezTo>
                    <a:cubicBezTo>
                      <a:pt x="72" y="96"/>
                      <a:pt x="72" y="97"/>
                      <a:pt x="72" y="98"/>
                    </a:cubicBezTo>
                    <a:cubicBezTo>
                      <a:pt x="71" y="100"/>
                      <a:pt x="69" y="100"/>
                      <a:pt x="67" y="101"/>
                    </a:cubicBezTo>
                    <a:cubicBezTo>
                      <a:pt x="65" y="102"/>
                      <a:pt x="61" y="104"/>
                      <a:pt x="60" y="106"/>
                    </a:cubicBezTo>
                    <a:cubicBezTo>
                      <a:pt x="58" y="109"/>
                      <a:pt x="53" y="120"/>
                      <a:pt x="48" y="117"/>
                    </a:cubicBezTo>
                    <a:cubicBezTo>
                      <a:pt x="47" y="117"/>
                      <a:pt x="46" y="116"/>
                      <a:pt x="45" y="116"/>
                    </a:cubicBezTo>
                    <a:cubicBezTo>
                      <a:pt x="44" y="115"/>
                      <a:pt x="42" y="117"/>
                      <a:pt x="41" y="117"/>
                    </a:cubicBezTo>
                    <a:cubicBezTo>
                      <a:pt x="40" y="116"/>
                      <a:pt x="40" y="114"/>
                      <a:pt x="39" y="115"/>
                    </a:cubicBezTo>
                    <a:cubicBezTo>
                      <a:pt x="38" y="115"/>
                      <a:pt x="35" y="115"/>
                      <a:pt x="34" y="114"/>
                    </a:cubicBezTo>
                    <a:cubicBezTo>
                      <a:pt x="32" y="112"/>
                      <a:pt x="31" y="111"/>
                      <a:pt x="30" y="111"/>
                    </a:cubicBezTo>
                    <a:cubicBezTo>
                      <a:pt x="28" y="111"/>
                      <a:pt x="27" y="112"/>
                      <a:pt x="25" y="111"/>
                    </a:cubicBezTo>
                    <a:cubicBezTo>
                      <a:pt x="23" y="110"/>
                      <a:pt x="21" y="111"/>
                      <a:pt x="19" y="112"/>
                    </a:cubicBezTo>
                    <a:cubicBezTo>
                      <a:pt x="18" y="112"/>
                      <a:pt x="16" y="112"/>
                      <a:pt x="15" y="112"/>
                    </a:cubicBezTo>
                    <a:cubicBezTo>
                      <a:pt x="12" y="111"/>
                      <a:pt x="9" y="107"/>
                      <a:pt x="7" y="104"/>
                    </a:cubicBezTo>
                    <a:cubicBezTo>
                      <a:pt x="5" y="102"/>
                      <a:pt x="4" y="101"/>
                      <a:pt x="3" y="100"/>
                    </a:cubicBezTo>
                    <a:cubicBezTo>
                      <a:pt x="1" y="98"/>
                      <a:pt x="1" y="97"/>
                      <a:pt x="1" y="95"/>
                    </a:cubicBezTo>
                  </a:path>
                </a:pathLst>
              </a:custGeom>
              <a:solidFill>
                <a:srgbClr val="B3B3B3"/>
              </a:solidFill>
              <a:ln w="3175">
                <a:solidFill>
                  <a:schemeClr val="tx1"/>
                </a:solidFill>
                <a:round/>
                <a:headEnd/>
                <a:tailEnd/>
              </a:ln>
            </p:spPr>
            <p:txBody>
              <a:bodyPr/>
              <a:lstStyle/>
              <a:p>
                <a:endParaRPr lang="en-GB" sz="2400" dirty="0"/>
              </a:p>
            </p:txBody>
          </p:sp>
          <p:sp>
            <p:nvSpPr>
              <p:cNvPr id="1358" name="Freeform 4188"/>
              <p:cNvSpPr>
                <a:spLocks/>
              </p:cNvSpPr>
              <p:nvPr/>
            </p:nvSpPr>
            <p:spPr bwMode="auto">
              <a:xfrm>
                <a:off x="3449" y="2244"/>
                <a:ext cx="3" cy="0"/>
              </a:xfrm>
              <a:custGeom>
                <a:avLst/>
                <a:gdLst>
                  <a:gd name="T0" fmla="*/ 2 w 2"/>
                  <a:gd name="T1" fmla="*/ 3 w 2"/>
                  <a:gd name="T2" fmla="*/ 0 w 2"/>
                  <a:gd name="T3" fmla="*/ 2 w 2"/>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2">
                    <a:moveTo>
                      <a:pt x="1" y="0"/>
                    </a:moveTo>
                    <a:cubicBezTo>
                      <a:pt x="2" y="0"/>
                      <a:pt x="2" y="0"/>
                      <a:pt x="2" y="0"/>
                    </a:cubicBezTo>
                    <a:cubicBezTo>
                      <a:pt x="2" y="0"/>
                      <a:pt x="1" y="0"/>
                      <a:pt x="0"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359" name="Freeform 4189"/>
              <p:cNvSpPr>
                <a:spLocks/>
              </p:cNvSpPr>
              <p:nvPr/>
            </p:nvSpPr>
            <p:spPr bwMode="auto">
              <a:xfrm>
                <a:off x="3460" y="2248"/>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360" name="Freeform 4190"/>
              <p:cNvSpPr>
                <a:spLocks/>
              </p:cNvSpPr>
              <p:nvPr/>
            </p:nvSpPr>
            <p:spPr bwMode="auto">
              <a:xfrm>
                <a:off x="3478" y="2240"/>
                <a:ext cx="14" cy="10"/>
              </a:xfrm>
              <a:custGeom>
                <a:avLst/>
                <a:gdLst>
                  <a:gd name="T0" fmla="*/ 7 w 10"/>
                  <a:gd name="T1" fmla="*/ 3 h 8"/>
                  <a:gd name="T2" fmla="*/ 0 w 10"/>
                  <a:gd name="T3" fmla="*/ 6 h 8"/>
                  <a:gd name="T4" fmla="*/ 6 w 10"/>
                  <a:gd name="T5" fmla="*/ 6 h 8"/>
                  <a:gd name="T6" fmla="*/ 10 w 10"/>
                  <a:gd name="T7" fmla="*/ 5 h 8"/>
                  <a:gd name="T8" fmla="*/ 14 w 10"/>
                  <a:gd name="T9" fmla="*/ 1 h 8"/>
                  <a:gd name="T10" fmla="*/ 7 w 10"/>
                  <a:gd name="T11" fmla="*/ 3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8">
                    <a:moveTo>
                      <a:pt x="5" y="2"/>
                    </a:moveTo>
                    <a:cubicBezTo>
                      <a:pt x="4" y="3"/>
                      <a:pt x="2" y="5"/>
                      <a:pt x="0" y="5"/>
                    </a:cubicBezTo>
                    <a:cubicBezTo>
                      <a:pt x="0" y="8"/>
                      <a:pt x="3" y="5"/>
                      <a:pt x="4" y="5"/>
                    </a:cubicBezTo>
                    <a:cubicBezTo>
                      <a:pt x="5" y="4"/>
                      <a:pt x="6" y="5"/>
                      <a:pt x="7" y="4"/>
                    </a:cubicBezTo>
                    <a:cubicBezTo>
                      <a:pt x="8" y="4"/>
                      <a:pt x="8" y="2"/>
                      <a:pt x="10" y="1"/>
                    </a:cubicBezTo>
                    <a:cubicBezTo>
                      <a:pt x="8" y="0"/>
                      <a:pt x="7" y="3"/>
                      <a:pt x="5" y="2"/>
                    </a:cubicBezTo>
                  </a:path>
                </a:pathLst>
              </a:custGeom>
              <a:solidFill>
                <a:srgbClr val="B3B3B3"/>
              </a:solidFill>
              <a:ln w="3175">
                <a:solidFill>
                  <a:schemeClr val="tx1"/>
                </a:solidFill>
                <a:round/>
                <a:headEnd/>
                <a:tailEnd/>
              </a:ln>
            </p:spPr>
            <p:txBody>
              <a:bodyPr/>
              <a:lstStyle/>
              <a:p>
                <a:endParaRPr lang="en-GB" sz="2400" dirty="0"/>
              </a:p>
            </p:txBody>
          </p:sp>
          <p:sp>
            <p:nvSpPr>
              <p:cNvPr id="1361" name="Freeform 4191"/>
              <p:cNvSpPr>
                <a:spLocks/>
              </p:cNvSpPr>
              <p:nvPr/>
            </p:nvSpPr>
            <p:spPr bwMode="auto">
              <a:xfrm>
                <a:off x="3304" y="2038"/>
                <a:ext cx="283" cy="235"/>
              </a:xfrm>
              <a:custGeom>
                <a:avLst/>
                <a:gdLst>
                  <a:gd name="T0" fmla="*/ 9 w 214"/>
                  <a:gd name="T1" fmla="*/ 3 h 178"/>
                  <a:gd name="T2" fmla="*/ 25 w 214"/>
                  <a:gd name="T3" fmla="*/ 15 h 178"/>
                  <a:gd name="T4" fmla="*/ 44 w 214"/>
                  <a:gd name="T5" fmla="*/ 7 h 178"/>
                  <a:gd name="T6" fmla="*/ 56 w 214"/>
                  <a:gd name="T7" fmla="*/ 13 h 178"/>
                  <a:gd name="T8" fmla="*/ 65 w 214"/>
                  <a:gd name="T9" fmla="*/ 22 h 178"/>
                  <a:gd name="T10" fmla="*/ 89 w 214"/>
                  <a:gd name="T11" fmla="*/ 44 h 178"/>
                  <a:gd name="T12" fmla="*/ 135 w 214"/>
                  <a:gd name="T13" fmla="*/ 46 h 178"/>
                  <a:gd name="T14" fmla="*/ 134 w 214"/>
                  <a:gd name="T15" fmla="*/ 38 h 178"/>
                  <a:gd name="T16" fmla="*/ 152 w 214"/>
                  <a:gd name="T17" fmla="*/ 28 h 178"/>
                  <a:gd name="T18" fmla="*/ 173 w 214"/>
                  <a:gd name="T19" fmla="*/ 25 h 178"/>
                  <a:gd name="T20" fmla="*/ 192 w 214"/>
                  <a:gd name="T21" fmla="*/ 34 h 178"/>
                  <a:gd name="T22" fmla="*/ 216 w 214"/>
                  <a:gd name="T23" fmla="*/ 44 h 178"/>
                  <a:gd name="T24" fmla="*/ 233 w 214"/>
                  <a:gd name="T25" fmla="*/ 59 h 178"/>
                  <a:gd name="T26" fmla="*/ 234 w 214"/>
                  <a:gd name="T27" fmla="*/ 74 h 178"/>
                  <a:gd name="T28" fmla="*/ 230 w 214"/>
                  <a:gd name="T29" fmla="*/ 90 h 178"/>
                  <a:gd name="T30" fmla="*/ 238 w 214"/>
                  <a:gd name="T31" fmla="*/ 120 h 178"/>
                  <a:gd name="T32" fmla="*/ 254 w 214"/>
                  <a:gd name="T33" fmla="*/ 143 h 178"/>
                  <a:gd name="T34" fmla="*/ 247 w 214"/>
                  <a:gd name="T35" fmla="*/ 161 h 178"/>
                  <a:gd name="T36" fmla="*/ 272 w 214"/>
                  <a:gd name="T37" fmla="*/ 182 h 178"/>
                  <a:gd name="T38" fmla="*/ 282 w 214"/>
                  <a:gd name="T39" fmla="*/ 207 h 178"/>
                  <a:gd name="T40" fmla="*/ 263 w 214"/>
                  <a:gd name="T41" fmla="*/ 228 h 178"/>
                  <a:gd name="T42" fmla="*/ 249 w 214"/>
                  <a:gd name="T43" fmla="*/ 230 h 178"/>
                  <a:gd name="T44" fmla="*/ 230 w 214"/>
                  <a:gd name="T45" fmla="*/ 228 h 178"/>
                  <a:gd name="T46" fmla="*/ 214 w 214"/>
                  <a:gd name="T47" fmla="*/ 226 h 178"/>
                  <a:gd name="T48" fmla="*/ 198 w 214"/>
                  <a:gd name="T49" fmla="*/ 207 h 178"/>
                  <a:gd name="T50" fmla="*/ 179 w 214"/>
                  <a:gd name="T51" fmla="*/ 206 h 178"/>
                  <a:gd name="T52" fmla="*/ 159 w 214"/>
                  <a:gd name="T53" fmla="*/ 207 h 178"/>
                  <a:gd name="T54" fmla="*/ 138 w 214"/>
                  <a:gd name="T55" fmla="*/ 197 h 178"/>
                  <a:gd name="T56" fmla="*/ 122 w 214"/>
                  <a:gd name="T57" fmla="*/ 189 h 178"/>
                  <a:gd name="T58" fmla="*/ 110 w 214"/>
                  <a:gd name="T59" fmla="*/ 172 h 178"/>
                  <a:gd name="T60" fmla="*/ 103 w 214"/>
                  <a:gd name="T61" fmla="*/ 161 h 178"/>
                  <a:gd name="T62" fmla="*/ 87 w 214"/>
                  <a:gd name="T63" fmla="*/ 152 h 178"/>
                  <a:gd name="T64" fmla="*/ 82 w 214"/>
                  <a:gd name="T65" fmla="*/ 148 h 178"/>
                  <a:gd name="T66" fmla="*/ 78 w 214"/>
                  <a:gd name="T67" fmla="*/ 156 h 178"/>
                  <a:gd name="T68" fmla="*/ 67 w 214"/>
                  <a:gd name="T69" fmla="*/ 140 h 178"/>
                  <a:gd name="T70" fmla="*/ 56 w 214"/>
                  <a:gd name="T71" fmla="*/ 116 h 178"/>
                  <a:gd name="T72" fmla="*/ 40 w 214"/>
                  <a:gd name="T73" fmla="*/ 107 h 178"/>
                  <a:gd name="T74" fmla="*/ 30 w 214"/>
                  <a:gd name="T75" fmla="*/ 90 h 178"/>
                  <a:gd name="T76" fmla="*/ 32 w 214"/>
                  <a:gd name="T77" fmla="*/ 83 h 178"/>
                  <a:gd name="T78" fmla="*/ 36 w 214"/>
                  <a:gd name="T79" fmla="*/ 75 h 178"/>
                  <a:gd name="T80" fmla="*/ 38 w 214"/>
                  <a:gd name="T81" fmla="*/ 63 h 178"/>
                  <a:gd name="T82" fmla="*/ 24 w 214"/>
                  <a:gd name="T83" fmla="*/ 61 h 178"/>
                  <a:gd name="T84" fmla="*/ 15 w 214"/>
                  <a:gd name="T85" fmla="*/ 41 h 178"/>
                  <a:gd name="T86" fmla="*/ 5 w 214"/>
                  <a:gd name="T87" fmla="*/ 29 h 178"/>
                  <a:gd name="T88" fmla="*/ 3 w 214"/>
                  <a:gd name="T89" fmla="*/ 12 h 17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14" h="178">
                    <a:moveTo>
                      <a:pt x="0" y="5"/>
                    </a:moveTo>
                    <a:cubicBezTo>
                      <a:pt x="3" y="5"/>
                      <a:pt x="4" y="7"/>
                      <a:pt x="4" y="2"/>
                    </a:cubicBezTo>
                    <a:cubicBezTo>
                      <a:pt x="4" y="0"/>
                      <a:pt x="6" y="1"/>
                      <a:pt x="7" y="2"/>
                    </a:cubicBezTo>
                    <a:cubicBezTo>
                      <a:pt x="8" y="3"/>
                      <a:pt x="9" y="4"/>
                      <a:pt x="10" y="5"/>
                    </a:cubicBezTo>
                    <a:cubicBezTo>
                      <a:pt x="11" y="6"/>
                      <a:pt x="12" y="7"/>
                      <a:pt x="13" y="8"/>
                    </a:cubicBezTo>
                    <a:cubicBezTo>
                      <a:pt x="15" y="10"/>
                      <a:pt x="16" y="11"/>
                      <a:pt x="19" y="11"/>
                    </a:cubicBezTo>
                    <a:cubicBezTo>
                      <a:pt x="21" y="12"/>
                      <a:pt x="24" y="12"/>
                      <a:pt x="25" y="11"/>
                    </a:cubicBezTo>
                    <a:cubicBezTo>
                      <a:pt x="26" y="11"/>
                      <a:pt x="30" y="8"/>
                      <a:pt x="30" y="7"/>
                    </a:cubicBezTo>
                    <a:cubicBezTo>
                      <a:pt x="31" y="6"/>
                      <a:pt x="32" y="6"/>
                      <a:pt x="33" y="5"/>
                    </a:cubicBezTo>
                    <a:cubicBezTo>
                      <a:pt x="34" y="4"/>
                      <a:pt x="35" y="3"/>
                      <a:pt x="36" y="2"/>
                    </a:cubicBezTo>
                    <a:cubicBezTo>
                      <a:pt x="39" y="0"/>
                      <a:pt x="41" y="3"/>
                      <a:pt x="43" y="5"/>
                    </a:cubicBezTo>
                    <a:cubicBezTo>
                      <a:pt x="39" y="7"/>
                      <a:pt x="44" y="10"/>
                      <a:pt x="42" y="10"/>
                    </a:cubicBezTo>
                    <a:cubicBezTo>
                      <a:pt x="38" y="11"/>
                      <a:pt x="42" y="13"/>
                      <a:pt x="44" y="14"/>
                    </a:cubicBezTo>
                    <a:cubicBezTo>
                      <a:pt x="45" y="15"/>
                      <a:pt x="46" y="16"/>
                      <a:pt x="47" y="17"/>
                    </a:cubicBezTo>
                    <a:cubicBezTo>
                      <a:pt x="48" y="17"/>
                      <a:pt x="49" y="17"/>
                      <a:pt x="49" y="17"/>
                    </a:cubicBezTo>
                    <a:cubicBezTo>
                      <a:pt x="51" y="20"/>
                      <a:pt x="51" y="25"/>
                      <a:pt x="54" y="27"/>
                    </a:cubicBezTo>
                    <a:cubicBezTo>
                      <a:pt x="57" y="29"/>
                      <a:pt x="60" y="28"/>
                      <a:pt x="63" y="29"/>
                    </a:cubicBezTo>
                    <a:cubicBezTo>
                      <a:pt x="65" y="30"/>
                      <a:pt x="66" y="32"/>
                      <a:pt x="67" y="33"/>
                    </a:cubicBezTo>
                    <a:cubicBezTo>
                      <a:pt x="69" y="35"/>
                      <a:pt x="72" y="36"/>
                      <a:pt x="74" y="36"/>
                    </a:cubicBezTo>
                    <a:cubicBezTo>
                      <a:pt x="77" y="38"/>
                      <a:pt x="82" y="39"/>
                      <a:pt x="86" y="38"/>
                    </a:cubicBezTo>
                    <a:cubicBezTo>
                      <a:pt x="91" y="37"/>
                      <a:pt x="97" y="34"/>
                      <a:pt x="102" y="35"/>
                    </a:cubicBezTo>
                    <a:cubicBezTo>
                      <a:pt x="101" y="36"/>
                      <a:pt x="100" y="35"/>
                      <a:pt x="99" y="36"/>
                    </a:cubicBezTo>
                    <a:cubicBezTo>
                      <a:pt x="100" y="36"/>
                      <a:pt x="103" y="37"/>
                      <a:pt x="103" y="36"/>
                    </a:cubicBezTo>
                    <a:cubicBezTo>
                      <a:pt x="103" y="34"/>
                      <a:pt x="101" y="31"/>
                      <a:pt x="101" y="29"/>
                    </a:cubicBezTo>
                    <a:cubicBezTo>
                      <a:pt x="103" y="30"/>
                      <a:pt x="105" y="30"/>
                      <a:pt x="107" y="29"/>
                    </a:cubicBezTo>
                    <a:cubicBezTo>
                      <a:pt x="110" y="28"/>
                      <a:pt x="108" y="27"/>
                      <a:pt x="109" y="25"/>
                    </a:cubicBezTo>
                    <a:cubicBezTo>
                      <a:pt x="111" y="23"/>
                      <a:pt x="113" y="22"/>
                      <a:pt x="115" y="21"/>
                    </a:cubicBezTo>
                    <a:cubicBezTo>
                      <a:pt x="118" y="20"/>
                      <a:pt x="121" y="21"/>
                      <a:pt x="124" y="21"/>
                    </a:cubicBezTo>
                    <a:cubicBezTo>
                      <a:pt x="123" y="19"/>
                      <a:pt x="125" y="19"/>
                      <a:pt x="126" y="19"/>
                    </a:cubicBezTo>
                    <a:cubicBezTo>
                      <a:pt x="127" y="19"/>
                      <a:pt x="129" y="19"/>
                      <a:pt x="131" y="19"/>
                    </a:cubicBezTo>
                    <a:cubicBezTo>
                      <a:pt x="133" y="19"/>
                      <a:pt x="133" y="19"/>
                      <a:pt x="134" y="21"/>
                    </a:cubicBezTo>
                    <a:cubicBezTo>
                      <a:pt x="135" y="23"/>
                      <a:pt x="138" y="23"/>
                      <a:pt x="140" y="23"/>
                    </a:cubicBezTo>
                    <a:cubicBezTo>
                      <a:pt x="142" y="24"/>
                      <a:pt x="143" y="26"/>
                      <a:pt x="145" y="26"/>
                    </a:cubicBezTo>
                    <a:cubicBezTo>
                      <a:pt x="148" y="26"/>
                      <a:pt x="150" y="26"/>
                      <a:pt x="152" y="27"/>
                    </a:cubicBezTo>
                    <a:cubicBezTo>
                      <a:pt x="154" y="28"/>
                      <a:pt x="155" y="29"/>
                      <a:pt x="156" y="31"/>
                    </a:cubicBezTo>
                    <a:cubicBezTo>
                      <a:pt x="158" y="33"/>
                      <a:pt x="161" y="32"/>
                      <a:pt x="163" y="33"/>
                    </a:cubicBezTo>
                    <a:cubicBezTo>
                      <a:pt x="164" y="35"/>
                      <a:pt x="165" y="37"/>
                      <a:pt x="166" y="38"/>
                    </a:cubicBezTo>
                    <a:cubicBezTo>
                      <a:pt x="168" y="39"/>
                      <a:pt x="173" y="37"/>
                      <a:pt x="174" y="38"/>
                    </a:cubicBezTo>
                    <a:cubicBezTo>
                      <a:pt x="176" y="39"/>
                      <a:pt x="176" y="43"/>
                      <a:pt x="176" y="45"/>
                    </a:cubicBezTo>
                    <a:cubicBezTo>
                      <a:pt x="176" y="46"/>
                      <a:pt x="175" y="46"/>
                      <a:pt x="176" y="47"/>
                    </a:cubicBezTo>
                    <a:cubicBezTo>
                      <a:pt x="177" y="47"/>
                      <a:pt x="178" y="50"/>
                      <a:pt x="178" y="51"/>
                    </a:cubicBezTo>
                    <a:cubicBezTo>
                      <a:pt x="178" y="53"/>
                      <a:pt x="177" y="54"/>
                      <a:pt x="177" y="56"/>
                    </a:cubicBezTo>
                    <a:cubicBezTo>
                      <a:pt x="177" y="58"/>
                      <a:pt x="178" y="63"/>
                      <a:pt x="175" y="63"/>
                    </a:cubicBezTo>
                    <a:cubicBezTo>
                      <a:pt x="175" y="64"/>
                      <a:pt x="176" y="65"/>
                      <a:pt x="176" y="65"/>
                    </a:cubicBezTo>
                    <a:cubicBezTo>
                      <a:pt x="176" y="66"/>
                      <a:pt x="174" y="67"/>
                      <a:pt x="174" y="68"/>
                    </a:cubicBezTo>
                    <a:cubicBezTo>
                      <a:pt x="173" y="70"/>
                      <a:pt x="174" y="75"/>
                      <a:pt x="177" y="75"/>
                    </a:cubicBezTo>
                    <a:cubicBezTo>
                      <a:pt x="180" y="75"/>
                      <a:pt x="177" y="78"/>
                      <a:pt x="177" y="80"/>
                    </a:cubicBezTo>
                    <a:cubicBezTo>
                      <a:pt x="176" y="82"/>
                      <a:pt x="179" y="88"/>
                      <a:pt x="180" y="91"/>
                    </a:cubicBezTo>
                    <a:cubicBezTo>
                      <a:pt x="181" y="94"/>
                      <a:pt x="181" y="97"/>
                      <a:pt x="183" y="99"/>
                    </a:cubicBezTo>
                    <a:cubicBezTo>
                      <a:pt x="184" y="101"/>
                      <a:pt x="188" y="100"/>
                      <a:pt x="191" y="101"/>
                    </a:cubicBezTo>
                    <a:cubicBezTo>
                      <a:pt x="193" y="103"/>
                      <a:pt x="193" y="106"/>
                      <a:pt x="192" y="108"/>
                    </a:cubicBezTo>
                    <a:cubicBezTo>
                      <a:pt x="192" y="110"/>
                      <a:pt x="190" y="112"/>
                      <a:pt x="189" y="114"/>
                    </a:cubicBezTo>
                    <a:cubicBezTo>
                      <a:pt x="188" y="115"/>
                      <a:pt x="186" y="119"/>
                      <a:pt x="185" y="119"/>
                    </a:cubicBezTo>
                    <a:cubicBezTo>
                      <a:pt x="186" y="121"/>
                      <a:pt x="187" y="121"/>
                      <a:pt x="187" y="122"/>
                    </a:cubicBezTo>
                    <a:cubicBezTo>
                      <a:pt x="192" y="126"/>
                      <a:pt x="194" y="133"/>
                      <a:pt x="198" y="135"/>
                    </a:cubicBezTo>
                    <a:cubicBezTo>
                      <a:pt x="199" y="136"/>
                      <a:pt x="200" y="136"/>
                      <a:pt x="202" y="137"/>
                    </a:cubicBezTo>
                    <a:cubicBezTo>
                      <a:pt x="203" y="137"/>
                      <a:pt x="204" y="138"/>
                      <a:pt x="206" y="138"/>
                    </a:cubicBezTo>
                    <a:cubicBezTo>
                      <a:pt x="208" y="139"/>
                      <a:pt x="208" y="145"/>
                      <a:pt x="208" y="147"/>
                    </a:cubicBezTo>
                    <a:cubicBezTo>
                      <a:pt x="208" y="153"/>
                      <a:pt x="210" y="151"/>
                      <a:pt x="213" y="151"/>
                    </a:cubicBezTo>
                    <a:cubicBezTo>
                      <a:pt x="214" y="151"/>
                      <a:pt x="214" y="155"/>
                      <a:pt x="213" y="157"/>
                    </a:cubicBezTo>
                    <a:cubicBezTo>
                      <a:pt x="213" y="160"/>
                      <a:pt x="203" y="157"/>
                      <a:pt x="204" y="162"/>
                    </a:cubicBezTo>
                    <a:cubicBezTo>
                      <a:pt x="203" y="161"/>
                      <a:pt x="201" y="162"/>
                      <a:pt x="201" y="163"/>
                    </a:cubicBezTo>
                    <a:cubicBezTo>
                      <a:pt x="199" y="165"/>
                      <a:pt x="199" y="170"/>
                      <a:pt x="199" y="173"/>
                    </a:cubicBezTo>
                    <a:cubicBezTo>
                      <a:pt x="199" y="174"/>
                      <a:pt x="199" y="176"/>
                      <a:pt x="198" y="175"/>
                    </a:cubicBezTo>
                    <a:cubicBezTo>
                      <a:pt x="199" y="178"/>
                      <a:pt x="193" y="176"/>
                      <a:pt x="192" y="175"/>
                    </a:cubicBezTo>
                    <a:cubicBezTo>
                      <a:pt x="191" y="175"/>
                      <a:pt x="189" y="175"/>
                      <a:pt x="188" y="174"/>
                    </a:cubicBezTo>
                    <a:cubicBezTo>
                      <a:pt x="188" y="172"/>
                      <a:pt x="186" y="173"/>
                      <a:pt x="187" y="174"/>
                    </a:cubicBezTo>
                    <a:cubicBezTo>
                      <a:pt x="186" y="174"/>
                      <a:pt x="181" y="174"/>
                      <a:pt x="181" y="174"/>
                    </a:cubicBezTo>
                    <a:cubicBezTo>
                      <a:pt x="179" y="172"/>
                      <a:pt x="176" y="172"/>
                      <a:pt x="174" y="173"/>
                    </a:cubicBezTo>
                    <a:cubicBezTo>
                      <a:pt x="173" y="173"/>
                      <a:pt x="172" y="173"/>
                      <a:pt x="170" y="172"/>
                    </a:cubicBezTo>
                    <a:cubicBezTo>
                      <a:pt x="169" y="171"/>
                      <a:pt x="167" y="171"/>
                      <a:pt x="166" y="171"/>
                    </a:cubicBezTo>
                    <a:cubicBezTo>
                      <a:pt x="164" y="170"/>
                      <a:pt x="163" y="172"/>
                      <a:pt x="162" y="171"/>
                    </a:cubicBezTo>
                    <a:cubicBezTo>
                      <a:pt x="161" y="171"/>
                      <a:pt x="160" y="169"/>
                      <a:pt x="159" y="170"/>
                    </a:cubicBezTo>
                    <a:cubicBezTo>
                      <a:pt x="159" y="168"/>
                      <a:pt x="155" y="169"/>
                      <a:pt x="154" y="168"/>
                    </a:cubicBezTo>
                    <a:cubicBezTo>
                      <a:pt x="151" y="166"/>
                      <a:pt x="151" y="160"/>
                      <a:pt x="150" y="157"/>
                    </a:cubicBezTo>
                    <a:cubicBezTo>
                      <a:pt x="149" y="153"/>
                      <a:pt x="146" y="151"/>
                      <a:pt x="142" y="152"/>
                    </a:cubicBezTo>
                    <a:cubicBezTo>
                      <a:pt x="140" y="152"/>
                      <a:pt x="139" y="153"/>
                      <a:pt x="137" y="154"/>
                    </a:cubicBezTo>
                    <a:cubicBezTo>
                      <a:pt x="136" y="154"/>
                      <a:pt x="134" y="154"/>
                      <a:pt x="135" y="156"/>
                    </a:cubicBezTo>
                    <a:cubicBezTo>
                      <a:pt x="136" y="157"/>
                      <a:pt x="132" y="156"/>
                      <a:pt x="132" y="157"/>
                    </a:cubicBezTo>
                    <a:cubicBezTo>
                      <a:pt x="130" y="157"/>
                      <a:pt x="129" y="159"/>
                      <a:pt x="128" y="160"/>
                    </a:cubicBezTo>
                    <a:cubicBezTo>
                      <a:pt x="125" y="161"/>
                      <a:pt x="123" y="157"/>
                      <a:pt x="120" y="157"/>
                    </a:cubicBezTo>
                    <a:cubicBezTo>
                      <a:pt x="117" y="157"/>
                      <a:pt x="116" y="158"/>
                      <a:pt x="114" y="155"/>
                    </a:cubicBezTo>
                    <a:cubicBezTo>
                      <a:pt x="113" y="154"/>
                      <a:pt x="111" y="153"/>
                      <a:pt x="109" y="152"/>
                    </a:cubicBezTo>
                    <a:cubicBezTo>
                      <a:pt x="107" y="151"/>
                      <a:pt x="105" y="150"/>
                      <a:pt x="104" y="149"/>
                    </a:cubicBezTo>
                    <a:cubicBezTo>
                      <a:pt x="105" y="148"/>
                      <a:pt x="101" y="146"/>
                      <a:pt x="100" y="146"/>
                    </a:cubicBezTo>
                    <a:cubicBezTo>
                      <a:pt x="99" y="145"/>
                      <a:pt x="98" y="144"/>
                      <a:pt x="97" y="144"/>
                    </a:cubicBezTo>
                    <a:cubicBezTo>
                      <a:pt x="95" y="144"/>
                      <a:pt x="94" y="144"/>
                      <a:pt x="92" y="143"/>
                    </a:cubicBezTo>
                    <a:cubicBezTo>
                      <a:pt x="90" y="141"/>
                      <a:pt x="89" y="139"/>
                      <a:pt x="87" y="137"/>
                    </a:cubicBezTo>
                    <a:cubicBezTo>
                      <a:pt x="86" y="135"/>
                      <a:pt x="87" y="134"/>
                      <a:pt x="86" y="133"/>
                    </a:cubicBezTo>
                    <a:cubicBezTo>
                      <a:pt x="85" y="132"/>
                      <a:pt x="83" y="131"/>
                      <a:pt x="83" y="130"/>
                    </a:cubicBezTo>
                    <a:cubicBezTo>
                      <a:pt x="85" y="130"/>
                      <a:pt x="85" y="129"/>
                      <a:pt x="84" y="128"/>
                    </a:cubicBezTo>
                    <a:cubicBezTo>
                      <a:pt x="83" y="128"/>
                      <a:pt x="81" y="128"/>
                      <a:pt x="82" y="127"/>
                    </a:cubicBezTo>
                    <a:cubicBezTo>
                      <a:pt x="83" y="125"/>
                      <a:pt x="79" y="123"/>
                      <a:pt x="78" y="122"/>
                    </a:cubicBezTo>
                    <a:cubicBezTo>
                      <a:pt x="77" y="120"/>
                      <a:pt x="76" y="119"/>
                      <a:pt x="75" y="116"/>
                    </a:cubicBezTo>
                    <a:cubicBezTo>
                      <a:pt x="73" y="113"/>
                      <a:pt x="70" y="119"/>
                      <a:pt x="69" y="117"/>
                    </a:cubicBezTo>
                    <a:cubicBezTo>
                      <a:pt x="68" y="116"/>
                      <a:pt x="66" y="117"/>
                      <a:pt x="66" y="115"/>
                    </a:cubicBezTo>
                    <a:cubicBezTo>
                      <a:pt x="65" y="114"/>
                      <a:pt x="63" y="114"/>
                      <a:pt x="62" y="113"/>
                    </a:cubicBezTo>
                    <a:cubicBezTo>
                      <a:pt x="64" y="113"/>
                      <a:pt x="65" y="113"/>
                      <a:pt x="66" y="113"/>
                    </a:cubicBezTo>
                    <a:cubicBezTo>
                      <a:pt x="65" y="112"/>
                      <a:pt x="64" y="111"/>
                      <a:pt x="62" y="112"/>
                    </a:cubicBezTo>
                    <a:cubicBezTo>
                      <a:pt x="63" y="113"/>
                      <a:pt x="63" y="113"/>
                      <a:pt x="63" y="113"/>
                    </a:cubicBezTo>
                    <a:cubicBezTo>
                      <a:pt x="60" y="113"/>
                      <a:pt x="65" y="119"/>
                      <a:pt x="60" y="117"/>
                    </a:cubicBezTo>
                    <a:cubicBezTo>
                      <a:pt x="60" y="118"/>
                      <a:pt x="59" y="119"/>
                      <a:pt x="59" y="118"/>
                    </a:cubicBezTo>
                    <a:cubicBezTo>
                      <a:pt x="58" y="118"/>
                      <a:pt x="57" y="116"/>
                      <a:pt x="57" y="115"/>
                    </a:cubicBezTo>
                    <a:cubicBezTo>
                      <a:pt x="56" y="113"/>
                      <a:pt x="53" y="113"/>
                      <a:pt x="53" y="111"/>
                    </a:cubicBezTo>
                    <a:cubicBezTo>
                      <a:pt x="53" y="109"/>
                      <a:pt x="54" y="106"/>
                      <a:pt x="51" y="106"/>
                    </a:cubicBezTo>
                    <a:cubicBezTo>
                      <a:pt x="48" y="106"/>
                      <a:pt x="49" y="101"/>
                      <a:pt x="49" y="99"/>
                    </a:cubicBezTo>
                    <a:cubicBezTo>
                      <a:pt x="50" y="95"/>
                      <a:pt x="48" y="95"/>
                      <a:pt x="46" y="92"/>
                    </a:cubicBezTo>
                    <a:cubicBezTo>
                      <a:pt x="44" y="90"/>
                      <a:pt x="45" y="89"/>
                      <a:pt x="42" y="88"/>
                    </a:cubicBezTo>
                    <a:cubicBezTo>
                      <a:pt x="39" y="88"/>
                      <a:pt x="38" y="85"/>
                      <a:pt x="36" y="84"/>
                    </a:cubicBezTo>
                    <a:cubicBezTo>
                      <a:pt x="35" y="83"/>
                      <a:pt x="34" y="82"/>
                      <a:pt x="32" y="82"/>
                    </a:cubicBezTo>
                    <a:cubicBezTo>
                      <a:pt x="30" y="83"/>
                      <a:pt x="31" y="81"/>
                      <a:pt x="30" y="81"/>
                    </a:cubicBezTo>
                    <a:cubicBezTo>
                      <a:pt x="33" y="80"/>
                      <a:pt x="26" y="74"/>
                      <a:pt x="25" y="73"/>
                    </a:cubicBezTo>
                    <a:cubicBezTo>
                      <a:pt x="24" y="72"/>
                      <a:pt x="24" y="72"/>
                      <a:pt x="23" y="71"/>
                    </a:cubicBezTo>
                    <a:cubicBezTo>
                      <a:pt x="22" y="70"/>
                      <a:pt x="23" y="69"/>
                      <a:pt x="23" y="68"/>
                    </a:cubicBezTo>
                    <a:cubicBezTo>
                      <a:pt x="24" y="67"/>
                      <a:pt x="23" y="66"/>
                      <a:pt x="22" y="65"/>
                    </a:cubicBezTo>
                    <a:cubicBezTo>
                      <a:pt x="21" y="65"/>
                      <a:pt x="22" y="64"/>
                      <a:pt x="22" y="63"/>
                    </a:cubicBezTo>
                    <a:cubicBezTo>
                      <a:pt x="23" y="63"/>
                      <a:pt x="24" y="63"/>
                      <a:pt x="24" y="63"/>
                    </a:cubicBezTo>
                    <a:cubicBezTo>
                      <a:pt x="24" y="62"/>
                      <a:pt x="24" y="61"/>
                      <a:pt x="24" y="61"/>
                    </a:cubicBezTo>
                    <a:cubicBezTo>
                      <a:pt x="24" y="59"/>
                      <a:pt x="25" y="59"/>
                      <a:pt x="25" y="58"/>
                    </a:cubicBezTo>
                    <a:cubicBezTo>
                      <a:pt x="26" y="56"/>
                      <a:pt x="26" y="57"/>
                      <a:pt x="27" y="57"/>
                    </a:cubicBezTo>
                    <a:cubicBezTo>
                      <a:pt x="28" y="57"/>
                      <a:pt x="28" y="56"/>
                      <a:pt x="28" y="55"/>
                    </a:cubicBezTo>
                    <a:cubicBezTo>
                      <a:pt x="27" y="54"/>
                      <a:pt x="25" y="52"/>
                      <a:pt x="26" y="51"/>
                    </a:cubicBezTo>
                    <a:cubicBezTo>
                      <a:pt x="26" y="49"/>
                      <a:pt x="28" y="50"/>
                      <a:pt x="29" y="48"/>
                    </a:cubicBezTo>
                    <a:cubicBezTo>
                      <a:pt x="28" y="48"/>
                      <a:pt x="27" y="48"/>
                      <a:pt x="26" y="48"/>
                    </a:cubicBezTo>
                    <a:cubicBezTo>
                      <a:pt x="25" y="48"/>
                      <a:pt x="24" y="48"/>
                      <a:pt x="23" y="48"/>
                    </a:cubicBezTo>
                    <a:cubicBezTo>
                      <a:pt x="21" y="47"/>
                      <a:pt x="21" y="45"/>
                      <a:pt x="18" y="46"/>
                    </a:cubicBezTo>
                    <a:cubicBezTo>
                      <a:pt x="20" y="42"/>
                      <a:pt x="14" y="41"/>
                      <a:pt x="14" y="39"/>
                    </a:cubicBezTo>
                    <a:cubicBezTo>
                      <a:pt x="15" y="38"/>
                      <a:pt x="15" y="37"/>
                      <a:pt x="13" y="37"/>
                    </a:cubicBezTo>
                    <a:cubicBezTo>
                      <a:pt x="13" y="36"/>
                      <a:pt x="11" y="32"/>
                      <a:pt x="11" y="31"/>
                    </a:cubicBezTo>
                    <a:cubicBezTo>
                      <a:pt x="12" y="29"/>
                      <a:pt x="10" y="30"/>
                      <a:pt x="9" y="29"/>
                    </a:cubicBezTo>
                    <a:cubicBezTo>
                      <a:pt x="8" y="27"/>
                      <a:pt x="9" y="25"/>
                      <a:pt x="7" y="24"/>
                    </a:cubicBezTo>
                    <a:cubicBezTo>
                      <a:pt x="7" y="24"/>
                      <a:pt x="4" y="23"/>
                      <a:pt x="4" y="22"/>
                    </a:cubicBezTo>
                    <a:cubicBezTo>
                      <a:pt x="5" y="21"/>
                      <a:pt x="5" y="19"/>
                      <a:pt x="6" y="18"/>
                    </a:cubicBezTo>
                    <a:cubicBezTo>
                      <a:pt x="3" y="17"/>
                      <a:pt x="5" y="13"/>
                      <a:pt x="3" y="12"/>
                    </a:cubicBezTo>
                    <a:cubicBezTo>
                      <a:pt x="3" y="11"/>
                      <a:pt x="3" y="10"/>
                      <a:pt x="2" y="9"/>
                    </a:cubicBezTo>
                    <a:cubicBezTo>
                      <a:pt x="2" y="9"/>
                      <a:pt x="1" y="7"/>
                      <a:pt x="0" y="5"/>
                    </a:cubicBezTo>
                  </a:path>
                </a:pathLst>
              </a:custGeom>
              <a:solidFill>
                <a:srgbClr val="B3B3B3"/>
              </a:solidFill>
              <a:ln w="3175">
                <a:solidFill>
                  <a:schemeClr val="tx1"/>
                </a:solidFill>
                <a:round/>
                <a:headEnd/>
                <a:tailEnd/>
              </a:ln>
            </p:spPr>
            <p:txBody>
              <a:bodyPr/>
              <a:lstStyle/>
              <a:p>
                <a:endParaRPr lang="en-GB" sz="2400" dirty="0"/>
              </a:p>
            </p:txBody>
          </p:sp>
          <p:sp>
            <p:nvSpPr>
              <p:cNvPr id="1362" name="Freeform 4192"/>
              <p:cNvSpPr>
                <a:spLocks/>
              </p:cNvSpPr>
              <p:nvPr/>
            </p:nvSpPr>
            <p:spPr bwMode="auto">
              <a:xfrm>
                <a:off x="4001" y="2345"/>
                <a:ext cx="1" cy="2"/>
              </a:xfrm>
              <a:custGeom>
                <a:avLst/>
                <a:gdLst>
                  <a:gd name="T0" fmla="*/ 0 w 1"/>
                  <a:gd name="T1" fmla="*/ 0 h 1"/>
                  <a:gd name="T2" fmla="*/ 1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0"/>
                      <a:pt x="0" y="0"/>
                      <a:pt x="1" y="1"/>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363" name="Freeform 4193"/>
              <p:cNvSpPr>
                <a:spLocks/>
              </p:cNvSpPr>
              <p:nvPr/>
            </p:nvSpPr>
            <p:spPr bwMode="auto">
              <a:xfrm>
                <a:off x="4003" y="2351"/>
                <a:ext cx="2" cy="4"/>
              </a:xfrm>
              <a:custGeom>
                <a:avLst/>
                <a:gdLst>
                  <a:gd name="T0" fmla="*/ 0 w 1"/>
                  <a:gd name="T1" fmla="*/ 1 h 3"/>
                  <a:gd name="T2" fmla="*/ 2 w 1"/>
                  <a:gd name="T3" fmla="*/ 4 h 3"/>
                  <a:gd name="T4" fmla="*/ 0 w 1"/>
                  <a:gd name="T5" fmla="*/ 0 h 3"/>
                  <a:gd name="T6" fmla="*/ 0 w 1"/>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3">
                    <a:moveTo>
                      <a:pt x="0" y="1"/>
                    </a:moveTo>
                    <a:cubicBezTo>
                      <a:pt x="1" y="1"/>
                      <a:pt x="1" y="2"/>
                      <a:pt x="1" y="3"/>
                    </a:cubicBezTo>
                    <a:cubicBezTo>
                      <a:pt x="1" y="2"/>
                      <a:pt x="1" y="1"/>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364" name="Freeform 4194"/>
              <p:cNvSpPr>
                <a:spLocks/>
              </p:cNvSpPr>
              <p:nvPr/>
            </p:nvSpPr>
            <p:spPr bwMode="auto">
              <a:xfrm>
                <a:off x="4010" y="2352"/>
                <a:ext cx="3" cy="4"/>
              </a:xfrm>
              <a:custGeom>
                <a:avLst/>
                <a:gdLst>
                  <a:gd name="T0" fmla="*/ 0 w 2"/>
                  <a:gd name="T1" fmla="*/ 0 h 3"/>
                  <a:gd name="T2" fmla="*/ 3 w 2"/>
                  <a:gd name="T3" fmla="*/ 4 h 3"/>
                  <a:gd name="T4" fmla="*/ 0 w 2"/>
                  <a:gd name="T5" fmla="*/ 0 h 3"/>
                  <a:gd name="T6" fmla="*/ 0 60000 65536"/>
                  <a:gd name="T7" fmla="*/ 0 60000 65536"/>
                  <a:gd name="T8" fmla="*/ 0 60000 65536"/>
                </a:gdLst>
                <a:ahLst/>
                <a:cxnLst>
                  <a:cxn ang="T6">
                    <a:pos x="T0" y="T1"/>
                  </a:cxn>
                  <a:cxn ang="T7">
                    <a:pos x="T2" y="T3"/>
                  </a:cxn>
                  <a:cxn ang="T8">
                    <a:pos x="T4" y="T5"/>
                  </a:cxn>
                </a:cxnLst>
                <a:rect l="0" t="0" r="r" b="b"/>
                <a:pathLst>
                  <a:path w="2" h="3">
                    <a:moveTo>
                      <a:pt x="0" y="0"/>
                    </a:moveTo>
                    <a:cubicBezTo>
                      <a:pt x="0" y="1"/>
                      <a:pt x="1" y="2"/>
                      <a:pt x="2" y="3"/>
                    </a:cubicBezTo>
                    <a:cubicBezTo>
                      <a:pt x="2" y="2"/>
                      <a:pt x="1" y="1"/>
                      <a:pt x="0" y="0"/>
                    </a:cubicBezTo>
                  </a:path>
                </a:pathLst>
              </a:custGeom>
              <a:solidFill>
                <a:srgbClr val="B3B3B3"/>
              </a:solidFill>
              <a:ln w="3175">
                <a:solidFill>
                  <a:schemeClr val="tx1"/>
                </a:solidFill>
                <a:round/>
                <a:headEnd/>
                <a:tailEnd/>
              </a:ln>
            </p:spPr>
            <p:txBody>
              <a:bodyPr/>
              <a:lstStyle/>
              <a:p>
                <a:endParaRPr lang="en-GB" sz="2400" dirty="0"/>
              </a:p>
            </p:txBody>
          </p:sp>
          <p:sp>
            <p:nvSpPr>
              <p:cNvPr id="1365" name="Freeform 4195"/>
              <p:cNvSpPr>
                <a:spLocks/>
              </p:cNvSpPr>
              <p:nvPr/>
            </p:nvSpPr>
            <p:spPr bwMode="auto">
              <a:xfrm>
                <a:off x="4014" y="2369"/>
                <a:ext cx="4" cy="5"/>
              </a:xfrm>
              <a:custGeom>
                <a:avLst/>
                <a:gdLst>
                  <a:gd name="T0" fmla="*/ 1 w 3"/>
                  <a:gd name="T1" fmla="*/ 0 h 4"/>
                  <a:gd name="T2" fmla="*/ 0 w 3"/>
                  <a:gd name="T3" fmla="*/ 1 h 4"/>
                  <a:gd name="T4" fmla="*/ 1 w 3"/>
                  <a:gd name="T5" fmla="*/ 0 h 4"/>
                  <a:gd name="T6" fmla="*/ 0 60000 65536"/>
                  <a:gd name="T7" fmla="*/ 0 60000 65536"/>
                  <a:gd name="T8" fmla="*/ 0 60000 65536"/>
                </a:gdLst>
                <a:ahLst/>
                <a:cxnLst>
                  <a:cxn ang="T6">
                    <a:pos x="T0" y="T1"/>
                  </a:cxn>
                  <a:cxn ang="T7">
                    <a:pos x="T2" y="T3"/>
                  </a:cxn>
                  <a:cxn ang="T8">
                    <a:pos x="T4" y="T5"/>
                  </a:cxn>
                </a:cxnLst>
                <a:rect l="0" t="0" r="r" b="b"/>
                <a:pathLst>
                  <a:path w="3" h="4">
                    <a:moveTo>
                      <a:pt x="1" y="0"/>
                    </a:moveTo>
                    <a:cubicBezTo>
                      <a:pt x="1" y="0"/>
                      <a:pt x="0" y="0"/>
                      <a:pt x="0" y="1"/>
                    </a:cubicBezTo>
                    <a:cubicBezTo>
                      <a:pt x="3" y="4"/>
                      <a:pt x="3" y="0"/>
                      <a:pt x="1" y="0"/>
                    </a:cubicBezTo>
                  </a:path>
                </a:pathLst>
              </a:custGeom>
              <a:solidFill>
                <a:srgbClr val="B3B3B3"/>
              </a:solidFill>
              <a:ln w="3175">
                <a:solidFill>
                  <a:schemeClr val="tx1"/>
                </a:solidFill>
                <a:round/>
                <a:headEnd/>
                <a:tailEnd/>
              </a:ln>
            </p:spPr>
            <p:txBody>
              <a:bodyPr/>
              <a:lstStyle/>
              <a:p>
                <a:endParaRPr lang="en-GB" sz="2400" dirty="0"/>
              </a:p>
            </p:txBody>
          </p:sp>
          <p:sp>
            <p:nvSpPr>
              <p:cNvPr id="1366" name="Freeform 4196"/>
              <p:cNvSpPr>
                <a:spLocks/>
              </p:cNvSpPr>
              <p:nvPr/>
            </p:nvSpPr>
            <p:spPr bwMode="auto">
              <a:xfrm>
                <a:off x="4014" y="2358"/>
                <a:ext cx="5" cy="6"/>
              </a:xfrm>
              <a:custGeom>
                <a:avLst/>
                <a:gdLst>
                  <a:gd name="T0" fmla="*/ 5 w 4"/>
                  <a:gd name="T1" fmla="*/ 3 h 4"/>
                  <a:gd name="T2" fmla="*/ 1 w 4"/>
                  <a:gd name="T3" fmla="*/ 0 h 4"/>
                  <a:gd name="T4" fmla="*/ 5 w 4"/>
                  <a:gd name="T5" fmla="*/ 3 h 4"/>
                  <a:gd name="T6" fmla="*/ 0 60000 65536"/>
                  <a:gd name="T7" fmla="*/ 0 60000 65536"/>
                  <a:gd name="T8" fmla="*/ 0 60000 65536"/>
                </a:gdLst>
                <a:ahLst/>
                <a:cxnLst>
                  <a:cxn ang="T6">
                    <a:pos x="T0" y="T1"/>
                  </a:cxn>
                  <a:cxn ang="T7">
                    <a:pos x="T2" y="T3"/>
                  </a:cxn>
                  <a:cxn ang="T8">
                    <a:pos x="T4" y="T5"/>
                  </a:cxn>
                </a:cxnLst>
                <a:rect l="0" t="0" r="r" b="b"/>
                <a:pathLst>
                  <a:path w="4" h="4">
                    <a:moveTo>
                      <a:pt x="4" y="2"/>
                    </a:moveTo>
                    <a:cubicBezTo>
                      <a:pt x="3" y="1"/>
                      <a:pt x="2" y="1"/>
                      <a:pt x="1" y="0"/>
                    </a:cubicBezTo>
                    <a:cubicBezTo>
                      <a:pt x="0" y="2"/>
                      <a:pt x="3" y="4"/>
                      <a:pt x="4" y="2"/>
                    </a:cubicBezTo>
                  </a:path>
                </a:pathLst>
              </a:custGeom>
              <a:solidFill>
                <a:srgbClr val="B3B3B3"/>
              </a:solidFill>
              <a:ln w="3175">
                <a:solidFill>
                  <a:schemeClr val="tx1"/>
                </a:solidFill>
                <a:round/>
                <a:headEnd/>
                <a:tailEnd/>
              </a:ln>
            </p:spPr>
            <p:txBody>
              <a:bodyPr/>
              <a:lstStyle/>
              <a:p>
                <a:endParaRPr lang="en-GB" sz="2400" dirty="0"/>
              </a:p>
            </p:txBody>
          </p:sp>
          <p:sp>
            <p:nvSpPr>
              <p:cNvPr id="1367" name="Freeform 4197"/>
              <p:cNvSpPr>
                <a:spLocks/>
              </p:cNvSpPr>
              <p:nvPr/>
            </p:nvSpPr>
            <p:spPr bwMode="auto">
              <a:xfrm>
                <a:off x="4030" y="2411"/>
                <a:ext cx="5" cy="6"/>
              </a:xfrm>
              <a:custGeom>
                <a:avLst/>
                <a:gdLst>
                  <a:gd name="T0" fmla="*/ 5 w 4"/>
                  <a:gd name="T1" fmla="*/ 0 h 4"/>
                  <a:gd name="T2" fmla="*/ 3 w 4"/>
                  <a:gd name="T3" fmla="*/ 6 h 4"/>
                  <a:gd name="T4" fmla="*/ 5 w 4"/>
                  <a:gd name="T5" fmla="*/ 0 h 4"/>
                  <a:gd name="T6" fmla="*/ 0 60000 65536"/>
                  <a:gd name="T7" fmla="*/ 0 60000 65536"/>
                  <a:gd name="T8" fmla="*/ 0 60000 65536"/>
                </a:gdLst>
                <a:ahLst/>
                <a:cxnLst>
                  <a:cxn ang="T6">
                    <a:pos x="T0" y="T1"/>
                  </a:cxn>
                  <a:cxn ang="T7">
                    <a:pos x="T2" y="T3"/>
                  </a:cxn>
                  <a:cxn ang="T8">
                    <a:pos x="T4" y="T5"/>
                  </a:cxn>
                </a:cxnLst>
                <a:rect l="0" t="0" r="r" b="b"/>
                <a:pathLst>
                  <a:path w="4" h="4">
                    <a:moveTo>
                      <a:pt x="4" y="0"/>
                    </a:moveTo>
                    <a:cubicBezTo>
                      <a:pt x="3" y="1"/>
                      <a:pt x="0" y="3"/>
                      <a:pt x="2" y="4"/>
                    </a:cubicBezTo>
                    <a:cubicBezTo>
                      <a:pt x="3" y="3"/>
                      <a:pt x="4" y="2"/>
                      <a:pt x="4" y="0"/>
                    </a:cubicBezTo>
                  </a:path>
                </a:pathLst>
              </a:custGeom>
              <a:solidFill>
                <a:srgbClr val="B3B3B3"/>
              </a:solidFill>
              <a:ln w="3175">
                <a:solidFill>
                  <a:schemeClr val="tx1"/>
                </a:solidFill>
                <a:round/>
                <a:headEnd/>
                <a:tailEnd/>
              </a:ln>
            </p:spPr>
            <p:txBody>
              <a:bodyPr/>
              <a:lstStyle/>
              <a:p>
                <a:endParaRPr lang="en-GB" sz="2400" dirty="0"/>
              </a:p>
            </p:txBody>
          </p:sp>
          <p:sp>
            <p:nvSpPr>
              <p:cNvPr id="1368" name="Freeform 4198"/>
              <p:cNvSpPr>
                <a:spLocks/>
              </p:cNvSpPr>
              <p:nvPr/>
            </p:nvSpPr>
            <p:spPr bwMode="auto">
              <a:xfrm>
                <a:off x="4036" y="2417"/>
                <a:ext cx="2" cy="1"/>
              </a:xfrm>
              <a:custGeom>
                <a:avLst/>
                <a:gdLst>
                  <a:gd name="T0" fmla="*/ 2 w 1"/>
                  <a:gd name="T1" fmla="*/ 0 h 1"/>
                  <a:gd name="T2" fmla="*/ 2 w 1"/>
                  <a:gd name="T3" fmla="*/ 1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0" y="0"/>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369" name="Freeform 4199"/>
              <p:cNvSpPr>
                <a:spLocks/>
              </p:cNvSpPr>
              <p:nvPr/>
            </p:nvSpPr>
            <p:spPr bwMode="auto">
              <a:xfrm>
                <a:off x="4073" y="2407"/>
                <a:ext cx="3" cy="3"/>
              </a:xfrm>
              <a:custGeom>
                <a:avLst/>
                <a:gdLst>
                  <a:gd name="T0" fmla="*/ 0 w 2"/>
                  <a:gd name="T1" fmla="*/ 0 h 2"/>
                  <a:gd name="T2" fmla="*/ 0 w 2"/>
                  <a:gd name="T3" fmla="*/ 3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0" y="0"/>
                      <a:pt x="0" y="2"/>
                      <a:pt x="0" y="2"/>
                    </a:cubicBezTo>
                    <a:cubicBezTo>
                      <a:pt x="2" y="2"/>
                      <a:pt x="2" y="0"/>
                      <a:pt x="0" y="0"/>
                    </a:cubicBezTo>
                  </a:path>
                </a:pathLst>
              </a:custGeom>
              <a:solidFill>
                <a:srgbClr val="B3B3B3"/>
              </a:solidFill>
              <a:ln w="3175">
                <a:solidFill>
                  <a:schemeClr val="tx1"/>
                </a:solidFill>
                <a:round/>
                <a:headEnd/>
                <a:tailEnd/>
              </a:ln>
            </p:spPr>
            <p:txBody>
              <a:bodyPr/>
              <a:lstStyle/>
              <a:p>
                <a:endParaRPr lang="en-GB" sz="2400" dirty="0"/>
              </a:p>
            </p:txBody>
          </p:sp>
          <p:sp>
            <p:nvSpPr>
              <p:cNvPr id="1370" name="Freeform 4200"/>
              <p:cNvSpPr>
                <a:spLocks/>
              </p:cNvSpPr>
              <p:nvPr/>
            </p:nvSpPr>
            <p:spPr bwMode="auto">
              <a:xfrm>
                <a:off x="4085" y="2472"/>
                <a:ext cx="3" cy="1"/>
              </a:xfrm>
              <a:custGeom>
                <a:avLst/>
                <a:gdLst>
                  <a:gd name="T0" fmla="*/ 2 w 2"/>
                  <a:gd name="T1" fmla="*/ 1 h 1"/>
                  <a:gd name="T2" fmla="*/ 3 w 2"/>
                  <a:gd name="T3" fmla="*/ 0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1" y="1"/>
                      <a:pt x="2" y="1"/>
                      <a:pt x="2" y="0"/>
                    </a:cubicBezTo>
                    <a:cubicBezTo>
                      <a:pt x="0" y="0"/>
                      <a:pt x="0" y="0"/>
                      <a:pt x="1" y="1"/>
                    </a:cubicBezTo>
                  </a:path>
                </a:pathLst>
              </a:custGeom>
              <a:solidFill>
                <a:srgbClr val="B3B3B3"/>
              </a:solidFill>
              <a:ln w="3175">
                <a:solidFill>
                  <a:schemeClr val="tx1"/>
                </a:solidFill>
                <a:round/>
                <a:headEnd/>
                <a:tailEnd/>
              </a:ln>
            </p:spPr>
            <p:txBody>
              <a:bodyPr/>
              <a:lstStyle/>
              <a:p>
                <a:endParaRPr lang="en-GB" sz="2400" dirty="0"/>
              </a:p>
            </p:txBody>
          </p:sp>
          <p:sp>
            <p:nvSpPr>
              <p:cNvPr id="1371" name="Freeform 4201"/>
              <p:cNvSpPr>
                <a:spLocks/>
              </p:cNvSpPr>
              <p:nvPr/>
            </p:nvSpPr>
            <p:spPr bwMode="auto">
              <a:xfrm>
                <a:off x="4088" y="2481"/>
                <a:ext cx="0" cy="3"/>
              </a:xfrm>
              <a:custGeom>
                <a:avLst/>
                <a:gdLst>
                  <a:gd name="T0" fmla="*/ 3 h 2"/>
                  <a:gd name="T1" fmla="*/ 0 h 2"/>
                  <a:gd name="T2" fmla="*/ 3 h 2"/>
                  <a:gd name="T3" fmla="*/ 0 60000 65536"/>
                  <a:gd name="T4" fmla="*/ 0 60000 65536"/>
                  <a:gd name="T5" fmla="*/ 0 60000 65536"/>
                </a:gdLst>
                <a:ahLst/>
                <a:cxnLst>
                  <a:cxn ang="T3">
                    <a:pos x="0" y="T0"/>
                  </a:cxn>
                  <a:cxn ang="T4">
                    <a:pos x="0" y="T1"/>
                  </a:cxn>
                  <a:cxn ang="T5">
                    <a:pos x="0" y="T2"/>
                  </a:cxn>
                </a:cxnLst>
                <a:rect l="0" t="0" r="r" b="b"/>
                <a:pathLst>
                  <a:path h="2">
                    <a:moveTo>
                      <a:pt x="0" y="2"/>
                    </a:moveTo>
                    <a:cubicBezTo>
                      <a:pt x="0" y="1"/>
                      <a:pt x="0" y="0"/>
                      <a:pt x="0" y="0"/>
                    </a:cubicBezTo>
                    <a:cubicBezTo>
                      <a:pt x="0" y="1"/>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1372" name="Freeform 4202"/>
              <p:cNvSpPr>
                <a:spLocks/>
              </p:cNvSpPr>
              <p:nvPr/>
            </p:nvSpPr>
            <p:spPr bwMode="auto">
              <a:xfrm>
                <a:off x="4088" y="2475"/>
                <a:ext cx="1" cy="1"/>
              </a:xfrm>
              <a:custGeom>
                <a:avLst/>
                <a:gdLst>
                  <a:gd name="T0" fmla="*/ 0 w 1"/>
                  <a:gd name="T1" fmla="*/ 1 h 1"/>
                  <a:gd name="T2" fmla="*/ 1 w 1"/>
                  <a:gd name="T3" fmla="*/ 1 h 1"/>
                  <a:gd name="T4" fmla="*/ 0 w 1"/>
                  <a:gd name="T5" fmla="*/ 0 h 1"/>
                  <a:gd name="T6" fmla="*/ 0 w 1"/>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1"/>
                    </a:moveTo>
                    <a:cubicBezTo>
                      <a:pt x="1" y="1"/>
                      <a:pt x="1" y="1"/>
                      <a:pt x="1" y="1"/>
                    </a:cubicBezTo>
                    <a:cubicBezTo>
                      <a:pt x="0" y="0"/>
                      <a:pt x="0" y="0"/>
                      <a:pt x="0" y="0"/>
                    </a:cubicBezTo>
                    <a:cubicBezTo>
                      <a:pt x="0"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1373" name="Freeform 4203"/>
              <p:cNvSpPr>
                <a:spLocks/>
              </p:cNvSpPr>
              <p:nvPr/>
            </p:nvSpPr>
            <p:spPr bwMode="auto">
              <a:xfrm>
                <a:off x="4089" y="2460"/>
                <a:ext cx="2" cy="3"/>
              </a:xfrm>
              <a:custGeom>
                <a:avLst/>
                <a:gdLst>
                  <a:gd name="T0" fmla="*/ 0 w 1"/>
                  <a:gd name="T1" fmla="*/ 3 h 2"/>
                  <a:gd name="T2" fmla="*/ 0 w 1"/>
                  <a:gd name="T3" fmla="*/ 0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1" y="1"/>
                      <a:pt x="1" y="0"/>
                      <a:pt x="0" y="0"/>
                    </a:cubicBezTo>
                    <a:cubicBezTo>
                      <a:pt x="0" y="1"/>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1374" name="Freeform 4204"/>
              <p:cNvSpPr>
                <a:spLocks/>
              </p:cNvSpPr>
              <p:nvPr/>
            </p:nvSpPr>
            <p:spPr bwMode="auto">
              <a:xfrm>
                <a:off x="4089" y="2495"/>
                <a:ext cx="4" cy="3"/>
              </a:xfrm>
              <a:custGeom>
                <a:avLst/>
                <a:gdLst>
                  <a:gd name="T0" fmla="*/ 4 w 3"/>
                  <a:gd name="T1" fmla="*/ 3 h 3"/>
                  <a:gd name="T2" fmla="*/ 1 w 3"/>
                  <a:gd name="T3" fmla="*/ 0 h 3"/>
                  <a:gd name="T4" fmla="*/ 0 w 3"/>
                  <a:gd name="T5" fmla="*/ 1 h 3"/>
                  <a:gd name="T6" fmla="*/ 4 w 3"/>
                  <a:gd name="T7" fmla="*/ 3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3" y="3"/>
                    </a:moveTo>
                    <a:cubicBezTo>
                      <a:pt x="3" y="2"/>
                      <a:pt x="2" y="1"/>
                      <a:pt x="1" y="0"/>
                    </a:cubicBezTo>
                    <a:cubicBezTo>
                      <a:pt x="1" y="1"/>
                      <a:pt x="1" y="1"/>
                      <a:pt x="0" y="1"/>
                    </a:cubicBezTo>
                    <a:cubicBezTo>
                      <a:pt x="2" y="1"/>
                      <a:pt x="2" y="2"/>
                      <a:pt x="3" y="3"/>
                    </a:cubicBezTo>
                  </a:path>
                </a:pathLst>
              </a:custGeom>
              <a:solidFill>
                <a:srgbClr val="B3B3B3"/>
              </a:solidFill>
              <a:ln w="3175">
                <a:solidFill>
                  <a:schemeClr val="tx1"/>
                </a:solidFill>
                <a:round/>
                <a:headEnd/>
                <a:tailEnd/>
              </a:ln>
            </p:spPr>
            <p:txBody>
              <a:bodyPr/>
              <a:lstStyle/>
              <a:p>
                <a:endParaRPr lang="en-GB" sz="2400" dirty="0"/>
              </a:p>
            </p:txBody>
          </p:sp>
          <p:sp>
            <p:nvSpPr>
              <p:cNvPr id="1375" name="Freeform 4205"/>
              <p:cNvSpPr>
                <a:spLocks/>
              </p:cNvSpPr>
              <p:nvPr/>
            </p:nvSpPr>
            <p:spPr bwMode="auto">
              <a:xfrm>
                <a:off x="4091" y="2481"/>
                <a:ext cx="1" cy="6"/>
              </a:xfrm>
              <a:custGeom>
                <a:avLst/>
                <a:gdLst>
                  <a:gd name="T0" fmla="*/ 0 w 1"/>
                  <a:gd name="T1" fmla="*/ 6 h 4"/>
                  <a:gd name="T2" fmla="*/ 1 w 1"/>
                  <a:gd name="T3" fmla="*/ 0 h 4"/>
                  <a:gd name="T4" fmla="*/ 0 w 1"/>
                  <a:gd name="T5" fmla="*/ 6 h 4"/>
                  <a:gd name="T6" fmla="*/ 0 60000 65536"/>
                  <a:gd name="T7" fmla="*/ 0 60000 65536"/>
                  <a:gd name="T8" fmla="*/ 0 60000 65536"/>
                </a:gdLst>
                <a:ahLst/>
                <a:cxnLst>
                  <a:cxn ang="T6">
                    <a:pos x="T0" y="T1"/>
                  </a:cxn>
                  <a:cxn ang="T7">
                    <a:pos x="T2" y="T3"/>
                  </a:cxn>
                  <a:cxn ang="T8">
                    <a:pos x="T4" y="T5"/>
                  </a:cxn>
                </a:cxnLst>
                <a:rect l="0" t="0" r="r" b="b"/>
                <a:pathLst>
                  <a:path w="1" h="4">
                    <a:moveTo>
                      <a:pt x="0" y="4"/>
                    </a:moveTo>
                    <a:cubicBezTo>
                      <a:pt x="1" y="4"/>
                      <a:pt x="1" y="1"/>
                      <a:pt x="1" y="0"/>
                    </a:cubicBezTo>
                    <a:cubicBezTo>
                      <a:pt x="0" y="2"/>
                      <a:pt x="0" y="3"/>
                      <a:pt x="0" y="4"/>
                    </a:cubicBezTo>
                  </a:path>
                </a:pathLst>
              </a:custGeom>
              <a:solidFill>
                <a:srgbClr val="B3B3B3"/>
              </a:solidFill>
              <a:ln w="3175">
                <a:solidFill>
                  <a:schemeClr val="tx1"/>
                </a:solidFill>
                <a:round/>
                <a:headEnd/>
                <a:tailEnd/>
              </a:ln>
            </p:spPr>
            <p:txBody>
              <a:bodyPr/>
              <a:lstStyle/>
              <a:p>
                <a:endParaRPr lang="en-GB" sz="2400" dirty="0"/>
              </a:p>
            </p:txBody>
          </p:sp>
          <p:sp>
            <p:nvSpPr>
              <p:cNvPr id="1376" name="Freeform 4206"/>
              <p:cNvSpPr>
                <a:spLocks/>
              </p:cNvSpPr>
              <p:nvPr/>
            </p:nvSpPr>
            <p:spPr bwMode="auto">
              <a:xfrm>
                <a:off x="4091" y="2468"/>
                <a:ext cx="3" cy="5"/>
              </a:xfrm>
              <a:custGeom>
                <a:avLst/>
                <a:gdLst>
                  <a:gd name="T0" fmla="*/ 0 w 3"/>
                  <a:gd name="T1" fmla="*/ 4 h 4"/>
                  <a:gd name="T2" fmla="*/ 0 w 3"/>
                  <a:gd name="T3" fmla="*/ 0 h 4"/>
                  <a:gd name="T4" fmla="*/ 0 w 3"/>
                  <a:gd name="T5" fmla="*/ 4 h 4"/>
                  <a:gd name="T6" fmla="*/ 0 60000 65536"/>
                  <a:gd name="T7" fmla="*/ 0 60000 65536"/>
                  <a:gd name="T8" fmla="*/ 0 60000 65536"/>
                </a:gdLst>
                <a:ahLst/>
                <a:cxnLst>
                  <a:cxn ang="T6">
                    <a:pos x="T0" y="T1"/>
                  </a:cxn>
                  <a:cxn ang="T7">
                    <a:pos x="T2" y="T3"/>
                  </a:cxn>
                  <a:cxn ang="T8">
                    <a:pos x="T4" y="T5"/>
                  </a:cxn>
                </a:cxnLst>
                <a:rect l="0" t="0" r="r" b="b"/>
                <a:pathLst>
                  <a:path w="3" h="4">
                    <a:moveTo>
                      <a:pt x="0" y="3"/>
                    </a:moveTo>
                    <a:cubicBezTo>
                      <a:pt x="1" y="4"/>
                      <a:pt x="3" y="0"/>
                      <a:pt x="0" y="0"/>
                    </a:cubicBezTo>
                    <a:cubicBezTo>
                      <a:pt x="0" y="1"/>
                      <a:pt x="1" y="2"/>
                      <a:pt x="0" y="3"/>
                    </a:cubicBezTo>
                  </a:path>
                </a:pathLst>
              </a:custGeom>
              <a:solidFill>
                <a:srgbClr val="B3B3B3"/>
              </a:solidFill>
              <a:ln w="3175">
                <a:solidFill>
                  <a:schemeClr val="tx1"/>
                </a:solidFill>
                <a:round/>
                <a:headEnd/>
                <a:tailEnd/>
              </a:ln>
            </p:spPr>
            <p:txBody>
              <a:bodyPr/>
              <a:lstStyle/>
              <a:p>
                <a:endParaRPr lang="en-GB" sz="2400" dirty="0"/>
              </a:p>
            </p:txBody>
          </p:sp>
          <p:sp>
            <p:nvSpPr>
              <p:cNvPr id="1377" name="Freeform 4207"/>
              <p:cNvSpPr>
                <a:spLocks/>
              </p:cNvSpPr>
              <p:nvPr/>
            </p:nvSpPr>
            <p:spPr bwMode="auto">
              <a:xfrm>
                <a:off x="4092" y="2509"/>
                <a:ext cx="1" cy="3"/>
              </a:xfrm>
              <a:custGeom>
                <a:avLst/>
                <a:gdLst>
                  <a:gd name="T0" fmla="*/ 0 w 1"/>
                  <a:gd name="T1" fmla="*/ 2 h 2"/>
                  <a:gd name="T2" fmla="*/ 0 w 1"/>
                  <a:gd name="T3" fmla="*/ 3 h 2"/>
                  <a:gd name="T4" fmla="*/ 1 w 1"/>
                  <a:gd name="T5" fmla="*/ 0 h 2"/>
                  <a:gd name="T6" fmla="*/ 0 w 1"/>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1"/>
                    </a:moveTo>
                    <a:cubicBezTo>
                      <a:pt x="0" y="2"/>
                      <a:pt x="0" y="2"/>
                      <a:pt x="0" y="2"/>
                    </a:cubicBezTo>
                    <a:cubicBezTo>
                      <a:pt x="1" y="1"/>
                      <a:pt x="1" y="1"/>
                      <a:pt x="1" y="0"/>
                    </a:cubicBezTo>
                    <a:cubicBezTo>
                      <a:pt x="1" y="0"/>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378" name="Freeform 4208"/>
              <p:cNvSpPr>
                <a:spLocks/>
              </p:cNvSpPr>
              <p:nvPr/>
            </p:nvSpPr>
            <p:spPr bwMode="auto">
              <a:xfrm>
                <a:off x="4091" y="2481"/>
                <a:ext cx="5" cy="4"/>
              </a:xfrm>
              <a:custGeom>
                <a:avLst/>
                <a:gdLst>
                  <a:gd name="T0" fmla="*/ 3 w 4"/>
                  <a:gd name="T1" fmla="*/ 3 h 3"/>
                  <a:gd name="T2" fmla="*/ 5 w 4"/>
                  <a:gd name="T3" fmla="*/ 4 h 3"/>
                  <a:gd name="T4" fmla="*/ 3 w 4"/>
                  <a:gd name="T5" fmla="*/ 3 h 3"/>
                  <a:gd name="T6" fmla="*/ 0 60000 65536"/>
                  <a:gd name="T7" fmla="*/ 0 60000 65536"/>
                  <a:gd name="T8" fmla="*/ 0 60000 65536"/>
                </a:gdLst>
                <a:ahLst/>
                <a:cxnLst>
                  <a:cxn ang="T6">
                    <a:pos x="T0" y="T1"/>
                  </a:cxn>
                  <a:cxn ang="T7">
                    <a:pos x="T2" y="T3"/>
                  </a:cxn>
                  <a:cxn ang="T8">
                    <a:pos x="T4" y="T5"/>
                  </a:cxn>
                </a:cxnLst>
                <a:rect l="0" t="0" r="r" b="b"/>
                <a:pathLst>
                  <a:path w="4" h="3">
                    <a:moveTo>
                      <a:pt x="2" y="2"/>
                    </a:moveTo>
                    <a:cubicBezTo>
                      <a:pt x="3" y="3"/>
                      <a:pt x="3" y="3"/>
                      <a:pt x="4" y="3"/>
                    </a:cubicBezTo>
                    <a:cubicBezTo>
                      <a:pt x="4" y="0"/>
                      <a:pt x="0" y="0"/>
                      <a:pt x="2" y="2"/>
                    </a:cubicBezTo>
                  </a:path>
                </a:pathLst>
              </a:custGeom>
              <a:solidFill>
                <a:srgbClr val="B3B3B3"/>
              </a:solidFill>
              <a:ln w="3175">
                <a:solidFill>
                  <a:schemeClr val="tx1"/>
                </a:solidFill>
                <a:round/>
                <a:headEnd/>
                <a:tailEnd/>
              </a:ln>
            </p:spPr>
            <p:txBody>
              <a:bodyPr/>
              <a:lstStyle/>
              <a:p>
                <a:endParaRPr lang="en-GB" sz="2400" dirty="0"/>
              </a:p>
            </p:txBody>
          </p:sp>
          <p:sp>
            <p:nvSpPr>
              <p:cNvPr id="1379" name="Freeform 4209"/>
              <p:cNvSpPr>
                <a:spLocks/>
              </p:cNvSpPr>
              <p:nvPr/>
            </p:nvSpPr>
            <p:spPr bwMode="auto">
              <a:xfrm>
                <a:off x="4093" y="2477"/>
                <a:ext cx="3" cy="3"/>
              </a:xfrm>
              <a:custGeom>
                <a:avLst/>
                <a:gdLst>
                  <a:gd name="T0" fmla="*/ 0 w 2"/>
                  <a:gd name="T1" fmla="*/ 2 h 2"/>
                  <a:gd name="T2" fmla="*/ 2 w 2"/>
                  <a:gd name="T3" fmla="*/ 3 h 2"/>
                  <a:gd name="T4" fmla="*/ 3 w 2"/>
                  <a:gd name="T5" fmla="*/ 2 h 2"/>
                  <a:gd name="T6" fmla="*/ 0 w 2"/>
                  <a:gd name="T7" fmla="*/ 0 h 2"/>
                  <a:gd name="T8" fmla="*/ 0 w 2"/>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
                    <a:moveTo>
                      <a:pt x="0" y="1"/>
                    </a:moveTo>
                    <a:cubicBezTo>
                      <a:pt x="0" y="1"/>
                      <a:pt x="1" y="2"/>
                      <a:pt x="1" y="2"/>
                    </a:cubicBezTo>
                    <a:cubicBezTo>
                      <a:pt x="1" y="2"/>
                      <a:pt x="2" y="2"/>
                      <a:pt x="2" y="1"/>
                    </a:cubicBezTo>
                    <a:cubicBezTo>
                      <a:pt x="1" y="1"/>
                      <a:pt x="0" y="0"/>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380" name="Freeform 4210"/>
              <p:cNvSpPr>
                <a:spLocks/>
              </p:cNvSpPr>
              <p:nvPr/>
            </p:nvSpPr>
            <p:spPr bwMode="auto">
              <a:xfrm>
                <a:off x="4093" y="2471"/>
                <a:ext cx="1" cy="1"/>
              </a:xfrm>
              <a:custGeom>
                <a:avLst/>
                <a:gdLst>
                  <a:gd name="T0" fmla="*/ 0 w 1"/>
                  <a:gd name="T1" fmla="*/ 1 h 1"/>
                  <a:gd name="T2" fmla="*/ 0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0"/>
                      <a:pt x="1" y="0"/>
                      <a:pt x="0" y="0"/>
                    </a:cubicBezTo>
                    <a:cubicBezTo>
                      <a:pt x="0"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1381" name="Freeform 4211"/>
              <p:cNvSpPr>
                <a:spLocks/>
              </p:cNvSpPr>
              <p:nvPr/>
            </p:nvSpPr>
            <p:spPr bwMode="auto">
              <a:xfrm>
                <a:off x="3990" y="2216"/>
                <a:ext cx="124" cy="294"/>
              </a:xfrm>
              <a:custGeom>
                <a:avLst/>
                <a:gdLst>
                  <a:gd name="T0" fmla="*/ 7 w 94"/>
                  <a:gd name="T1" fmla="*/ 115 h 223"/>
                  <a:gd name="T2" fmla="*/ 9 w 94"/>
                  <a:gd name="T3" fmla="*/ 104 h 223"/>
                  <a:gd name="T4" fmla="*/ 11 w 94"/>
                  <a:gd name="T5" fmla="*/ 87 h 223"/>
                  <a:gd name="T6" fmla="*/ 12 w 94"/>
                  <a:gd name="T7" fmla="*/ 73 h 223"/>
                  <a:gd name="T8" fmla="*/ 25 w 94"/>
                  <a:gd name="T9" fmla="*/ 53 h 223"/>
                  <a:gd name="T10" fmla="*/ 29 w 94"/>
                  <a:gd name="T11" fmla="*/ 30 h 223"/>
                  <a:gd name="T12" fmla="*/ 38 w 94"/>
                  <a:gd name="T13" fmla="*/ 22 h 223"/>
                  <a:gd name="T14" fmla="*/ 54 w 94"/>
                  <a:gd name="T15" fmla="*/ 24 h 223"/>
                  <a:gd name="T16" fmla="*/ 53 w 94"/>
                  <a:gd name="T17" fmla="*/ 7 h 223"/>
                  <a:gd name="T18" fmla="*/ 65 w 94"/>
                  <a:gd name="T19" fmla="*/ 7 h 223"/>
                  <a:gd name="T20" fmla="*/ 70 w 94"/>
                  <a:gd name="T21" fmla="*/ 15 h 223"/>
                  <a:gd name="T22" fmla="*/ 77 w 94"/>
                  <a:gd name="T23" fmla="*/ 40 h 223"/>
                  <a:gd name="T24" fmla="*/ 73 w 94"/>
                  <a:gd name="T25" fmla="*/ 47 h 223"/>
                  <a:gd name="T26" fmla="*/ 67 w 94"/>
                  <a:gd name="T27" fmla="*/ 63 h 223"/>
                  <a:gd name="T28" fmla="*/ 70 w 94"/>
                  <a:gd name="T29" fmla="*/ 74 h 223"/>
                  <a:gd name="T30" fmla="*/ 84 w 94"/>
                  <a:gd name="T31" fmla="*/ 75 h 223"/>
                  <a:gd name="T32" fmla="*/ 91 w 94"/>
                  <a:gd name="T33" fmla="*/ 86 h 223"/>
                  <a:gd name="T34" fmla="*/ 96 w 94"/>
                  <a:gd name="T35" fmla="*/ 103 h 223"/>
                  <a:gd name="T36" fmla="*/ 109 w 94"/>
                  <a:gd name="T37" fmla="*/ 112 h 223"/>
                  <a:gd name="T38" fmla="*/ 121 w 94"/>
                  <a:gd name="T39" fmla="*/ 113 h 223"/>
                  <a:gd name="T40" fmla="*/ 113 w 94"/>
                  <a:gd name="T41" fmla="*/ 124 h 223"/>
                  <a:gd name="T42" fmla="*/ 103 w 94"/>
                  <a:gd name="T43" fmla="*/ 133 h 223"/>
                  <a:gd name="T44" fmla="*/ 95 w 94"/>
                  <a:gd name="T45" fmla="*/ 138 h 223"/>
                  <a:gd name="T46" fmla="*/ 82 w 94"/>
                  <a:gd name="T47" fmla="*/ 145 h 223"/>
                  <a:gd name="T48" fmla="*/ 83 w 94"/>
                  <a:gd name="T49" fmla="*/ 158 h 223"/>
                  <a:gd name="T50" fmla="*/ 83 w 94"/>
                  <a:gd name="T51" fmla="*/ 166 h 223"/>
                  <a:gd name="T52" fmla="*/ 96 w 94"/>
                  <a:gd name="T53" fmla="*/ 185 h 223"/>
                  <a:gd name="T54" fmla="*/ 102 w 94"/>
                  <a:gd name="T55" fmla="*/ 196 h 223"/>
                  <a:gd name="T56" fmla="*/ 98 w 94"/>
                  <a:gd name="T57" fmla="*/ 211 h 223"/>
                  <a:gd name="T58" fmla="*/ 107 w 94"/>
                  <a:gd name="T59" fmla="*/ 229 h 223"/>
                  <a:gd name="T60" fmla="*/ 115 w 94"/>
                  <a:gd name="T61" fmla="*/ 252 h 223"/>
                  <a:gd name="T62" fmla="*/ 116 w 94"/>
                  <a:gd name="T63" fmla="*/ 274 h 223"/>
                  <a:gd name="T64" fmla="*/ 107 w 94"/>
                  <a:gd name="T65" fmla="*/ 294 h 223"/>
                  <a:gd name="T66" fmla="*/ 107 w 94"/>
                  <a:gd name="T67" fmla="*/ 279 h 223"/>
                  <a:gd name="T68" fmla="*/ 108 w 94"/>
                  <a:gd name="T69" fmla="*/ 265 h 223"/>
                  <a:gd name="T70" fmla="*/ 107 w 94"/>
                  <a:gd name="T71" fmla="*/ 258 h 223"/>
                  <a:gd name="T72" fmla="*/ 106 w 94"/>
                  <a:gd name="T73" fmla="*/ 254 h 223"/>
                  <a:gd name="T74" fmla="*/ 99 w 94"/>
                  <a:gd name="T75" fmla="*/ 236 h 223"/>
                  <a:gd name="T76" fmla="*/ 96 w 94"/>
                  <a:gd name="T77" fmla="*/ 233 h 223"/>
                  <a:gd name="T78" fmla="*/ 92 w 94"/>
                  <a:gd name="T79" fmla="*/ 219 h 223"/>
                  <a:gd name="T80" fmla="*/ 86 w 94"/>
                  <a:gd name="T81" fmla="*/ 199 h 223"/>
                  <a:gd name="T82" fmla="*/ 82 w 94"/>
                  <a:gd name="T83" fmla="*/ 190 h 223"/>
                  <a:gd name="T84" fmla="*/ 73 w 94"/>
                  <a:gd name="T85" fmla="*/ 175 h 223"/>
                  <a:gd name="T86" fmla="*/ 69 w 94"/>
                  <a:gd name="T87" fmla="*/ 191 h 223"/>
                  <a:gd name="T88" fmla="*/ 63 w 94"/>
                  <a:gd name="T89" fmla="*/ 192 h 223"/>
                  <a:gd name="T90" fmla="*/ 54 w 94"/>
                  <a:gd name="T91" fmla="*/ 196 h 223"/>
                  <a:gd name="T92" fmla="*/ 51 w 94"/>
                  <a:gd name="T93" fmla="*/ 196 h 223"/>
                  <a:gd name="T94" fmla="*/ 46 w 94"/>
                  <a:gd name="T95" fmla="*/ 202 h 223"/>
                  <a:gd name="T96" fmla="*/ 44 w 94"/>
                  <a:gd name="T97" fmla="*/ 199 h 223"/>
                  <a:gd name="T98" fmla="*/ 40 w 94"/>
                  <a:gd name="T99" fmla="*/ 199 h 223"/>
                  <a:gd name="T100" fmla="*/ 40 w 94"/>
                  <a:gd name="T101" fmla="*/ 170 h 223"/>
                  <a:gd name="T102" fmla="*/ 34 w 94"/>
                  <a:gd name="T103" fmla="*/ 156 h 223"/>
                  <a:gd name="T104" fmla="*/ 29 w 94"/>
                  <a:gd name="T105" fmla="*/ 149 h 223"/>
                  <a:gd name="T106" fmla="*/ 24 w 94"/>
                  <a:gd name="T107" fmla="*/ 146 h 223"/>
                  <a:gd name="T108" fmla="*/ 26 w 94"/>
                  <a:gd name="T109" fmla="*/ 140 h 223"/>
                  <a:gd name="T110" fmla="*/ 20 w 94"/>
                  <a:gd name="T111" fmla="*/ 136 h 223"/>
                  <a:gd name="T112" fmla="*/ 16 w 94"/>
                  <a:gd name="T113" fmla="*/ 136 h 223"/>
                  <a:gd name="T114" fmla="*/ 13 w 94"/>
                  <a:gd name="T115" fmla="*/ 132 h 223"/>
                  <a:gd name="T116" fmla="*/ 15 w 94"/>
                  <a:gd name="T117" fmla="*/ 127 h 223"/>
                  <a:gd name="T118" fmla="*/ 9 w 94"/>
                  <a:gd name="T119" fmla="*/ 127 h 223"/>
                  <a:gd name="T120" fmla="*/ 1 w 94"/>
                  <a:gd name="T121" fmla="*/ 117 h 22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94" h="223">
                    <a:moveTo>
                      <a:pt x="1" y="89"/>
                    </a:moveTo>
                    <a:cubicBezTo>
                      <a:pt x="1" y="88"/>
                      <a:pt x="0" y="86"/>
                      <a:pt x="2" y="86"/>
                    </a:cubicBezTo>
                    <a:cubicBezTo>
                      <a:pt x="3" y="85"/>
                      <a:pt x="4" y="87"/>
                      <a:pt x="5" y="87"/>
                    </a:cubicBezTo>
                    <a:cubicBezTo>
                      <a:pt x="4" y="85"/>
                      <a:pt x="4" y="82"/>
                      <a:pt x="4" y="79"/>
                    </a:cubicBezTo>
                    <a:cubicBezTo>
                      <a:pt x="3" y="79"/>
                      <a:pt x="5" y="78"/>
                      <a:pt x="4" y="77"/>
                    </a:cubicBezTo>
                    <a:cubicBezTo>
                      <a:pt x="5" y="77"/>
                      <a:pt x="6" y="79"/>
                      <a:pt x="7" y="79"/>
                    </a:cubicBezTo>
                    <a:cubicBezTo>
                      <a:pt x="8" y="79"/>
                      <a:pt x="8" y="77"/>
                      <a:pt x="8" y="76"/>
                    </a:cubicBezTo>
                    <a:cubicBezTo>
                      <a:pt x="10" y="78"/>
                      <a:pt x="9" y="75"/>
                      <a:pt x="9" y="74"/>
                    </a:cubicBezTo>
                    <a:cubicBezTo>
                      <a:pt x="8" y="71"/>
                      <a:pt x="8" y="69"/>
                      <a:pt x="8" y="66"/>
                    </a:cubicBezTo>
                    <a:cubicBezTo>
                      <a:pt x="10" y="68"/>
                      <a:pt x="10" y="65"/>
                      <a:pt x="10" y="63"/>
                    </a:cubicBezTo>
                    <a:cubicBezTo>
                      <a:pt x="10" y="60"/>
                      <a:pt x="9" y="57"/>
                      <a:pt x="8" y="54"/>
                    </a:cubicBezTo>
                    <a:cubicBezTo>
                      <a:pt x="8" y="54"/>
                      <a:pt x="9" y="55"/>
                      <a:pt x="9" y="55"/>
                    </a:cubicBezTo>
                    <a:cubicBezTo>
                      <a:pt x="10" y="55"/>
                      <a:pt x="10" y="55"/>
                      <a:pt x="11" y="55"/>
                    </a:cubicBezTo>
                    <a:cubicBezTo>
                      <a:pt x="12" y="55"/>
                      <a:pt x="16" y="56"/>
                      <a:pt x="17" y="57"/>
                    </a:cubicBezTo>
                    <a:cubicBezTo>
                      <a:pt x="17" y="52"/>
                      <a:pt x="23" y="44"/>
                      <a:pt x="19" y="40"/>
                    </a:cubicBezTo>
                    <a:cubicBezTo>
                      <a:pt x="17" y="38"/>
                      <a:pt x="21" y="36"/>
                      <a:pt x="22" y="34"/>
                    </a:cubicBezTo>
                    <a:cubicBezTo>
                      <a:pt x="22" y="32"/>
                      <a:pt x="23" y="30"/>
                      <a:pt x="22" y="29"/>
                    </a:cubicBezTo>
                    <a:cubicBezTo>
                      <a:pt x="21" y="27"/>
                      <a:pt x="21" y="24"/>
                      <a:pt x="22" y="23"/>
                    </a:cubicBezTo>
                    <a:cubicBezTo>
                      <a:pt x="23" y="22"/>
                      <a:pt x="25" y="23"/>
                      <a:pt x="25" y="22"/>
                    </a:cubicBezTo>
                    <a:cubicBezTo>
                      <a:pt x="25" y="21"/>
                      <a:pt x="27" y="20"/>
                      <a:pt x="27" y="20"/>
                    </a:cubicBezTo>
                    <a:cubicBezTo>
                      <a:pt x="28" y="19"/>
                      <a:pt x="29" y="18"/>
                      <a:pt x="29" y="17"/>
                    </a:cubicBezTo>
                    <a:cubicBezTo>
                      <a:pt x="30" y="15"/>
                      <a:pt x="33" y="15"/>
                      <a:pt x="35" y="15"/>
                    </a:cubicBezTo>
                    <a:cubicBezTo>
                      <a:pt x="35" y="15"/>
                      <a:pt x="36" y="14"/>
                      <a:pt x="37" y="15"/>
                    </a:cubicBezTo>
                    <a:cubicBezTo>
                      <a:pt x="38" y="16"/>
                      <a:pt x="39" y="18"/>
                      <a:pt x="41" y="18"/>
                    </a:cubicBezTo>
                    <a:cubicBezTo>
                      <a:pt x="41" y="16"/>
                      <a:pt x="39" y="15"/>
                      <a:pt x="38" y="14"/>
                    </a:cubicBezTo>
                    <a:cubicBezTo>
                      <a:pt x="37" y="12"/>
                      <a:pt x="38" y="11"/>
                      <a:pt x="39" y="9"/>
                    </a:cubicBezTo>
                    <a:cubicBezTo>
                      <a:pt x="41" y="7"/>
                      <a:pt x="40" y="7"/>
                      <a:pt x="40" y="5"/>
                    </a:cubicBezTo>
                    <a:cubicBezTo>
                      <a:pt x="40" y="4"/>
                      <a:pt x="41" y="4"/>
                      <a:pt x="41" y="4"/>
                    </a:cubicBezTo>
                    <a:cubicBezTo>
                      <a:pt x="41" y="3"/>
                      <a:pt x="42" y="1"/>
                      <a:pt x="42" y="0"/>
                    </a:cubicBezTo>
                    <a:cubicBezTo>
                      <a:pt x="43" y="2"/>
                      <a:pt x="47" y="3"/>
                      <a:pt x="49" y="5"/>
                    </a:cubicBezTo>
                    <a:cubicBezTo>
                      <a:pt x="49" y="6"/>
                      <a:pt x="49" y="7"/>
                      <a:pt x="50" y="8"/>
                    </a:cubicBezTo>
                    <a:cubicBezTo>
                      <a:pt x="50" y="10"/>
                      <a:pt x="51" y="11"/>
                      <a:pt x="52" y="12"/>
                    </a:cubicBezTo>
                    <a:cubicBezTo>
                      <a:pt x="53" y="12"/>
                      <a:pt x="53" y="11"/>
                      <a:pt x="53" y="11"/>
                    </a:cubicBezTo>
                    <a:cubicBezTo>
                      <a:pt x="57" y="12"/>
                      <a:pt x="57" y="17"/>
                      <a:pt x="58" y="21"/>
                    </a:cubicBezTo>
                    <a:cubicBezTo>
                      <a:pt x="59" y="23"/>
                      <a:pt x="59" y="24"/>
                      <a:pt x="59" y="27"/>
                    </a:cubicBezTo>
                    <a:cubicBezTo>
                      <a:pt x="59" y="28"/>
                      <a:pt x="60" y="30"/>
                      <a:pt x="58" y="30"/>
                    </a:cubicBezTo>
                    <a:cubicBezTo>
                      <a:pt x="58" y="30"/>
                      <a:pt x="62" y="34"/>
                      <a:pt x="58" y="33"/>
                    </a:cubicBezTo>
                    <a:cubicBezTo>
                      <a:pt x="58" y="33"/>
                      <a:pt x="57" y="34"/>
                      <a:pt x="57" y="35"/>
                    </a:cubicBezTo>
                    <a:cubicBezTo>
                      <a:pt x="57" y="36"/>
                      <a:pt x="55" y="36"/>
                      <a:pt x="55" y="36"/>
                    </a:cubicBezTo>
                    <a:cubicBezTo>
                      <a:pt x="55" y="36"/>
                      <a:pt x="54" y="42"/>
                      <a:pt x="52" y="40"/>
                    </a:cubicBezTo>
                    <a:cubicBezTo>
                      <a:pt x="52" y="42"/>
                      <a:pt x="51" y="43"/>
                      <a:pt x="52" y="45"/>
                    </a:cubicBezTo>
                    <a:cubicBezTo>
                      <a:pt x="50" y="45"/>
                      <a:pt x="51" y="46"/>
                      <a:pt x="51" y="48"/>
                    </a:cubicBezTo>
                    <a:cubicBezTo>
                      <a:pt x="51" y="49"/>
                      <a:pt x="52" y="49"/>
                      <a:pt x="52" y="50"/>
                    </a:cubicBezTo>
                    <a:cubicBezTo>
                      <a:pt x="53" y="51"/>
                      <a:pt x="53" y="53"/>
                      <a:pt x="53" y="53"/>
                    </a:cubicBezTo>
                    <a:cubicBezTo>
                      <a:pt x="53" y="54"/>
                      <a:pt x="51" y="55"/>
                      <a:pt x="53" y="56"/>
                    </a:cubicBezTo>
                    <a:cubicBezTo>
                      <a:pt x="53" y="57"/>
                      <a:pt x="57" y="54"/>
                      <a:pt x="57" y="54"/>
                    </a:cubicBezTo>
                    <a:cubicBezTo>
                      <a:pt x="60" y="52"/>
                      <a:pt x="63" y="55"/>
                      <a:pt x="65" y="53"/>
                    </a:cubicBezTo>
                    <a:cubicBezTo>
                      <a:pt x="65" y="54"/>
                      <a:pt x="63" y="55"/>
                      <a:pt x="64" y="57"/>
                    </a:cubicBezTo>
                    <a:cubicBezTo>
                      <a:pt x="64" y="58"/>
                      <a:pt x="65" y="58"/>
                      <a:pt x="66" y="59"/>
                    </a:cubicBezTo>
                    <a:cubicBezTo>
                      <a:pt x="66" y="59"/>
                      <a:pt x="65" y="60"/>
                      <a:pt x="66" y="61"/>
                    </a:cubicBezTo>
                    <a:cubicBezTo>
                      <a:pt x="68" y="62"/>
                      <a:pt x="67" y="65"/>
                      <a:pt x="69" y="65"/>
                    </a:cubicBezTo>
                    <a:cubicBezTo>
                      <a:pt x="71" y="66"/>
                      <a:pt x="73" y="64"/>
                      <a:pt x="74" y="68"/>
                    </a:cubicBezTo>
                    <a:cubicBezTo>
                      <a:pt x="72" y="68"/>
                      <a:pt x="73" y="71"/>
                      <a:pt x="73" y="73"/>
                    </a:cubicBezTo>
                    <a:cubicBezTo>
                      <a:pt x="73" y="74"/>
                      <a:pt x="71" y="78"/>
                      <a:pt x="73" y="78"/>
                    </a:cubicBezTo>
                    <a:cubicBezTo>
                      <a:pt x="74" y="78"/>
                      <a:pt x="79" y="77"/>
                      <a:pt x="80" y="78"/>
                    </a:cubicBezTo>
                    <a:cubicBezTo>
                      <a:pt x="82" y="80"/>
                      <a:pt x="79" y="83"/>
                      <a:pt x="83" y="83"/>
                    </a:cubicBezTo>
                    <a:cubicBezTo>
                      <a:pt x="82" y="83"/>
                      <a:pt x="83" y="85"/>
                      <a:pt x="83" y="85"/>
                    </a:cubicBezTo>
                    <a:cubicBezTo>
                      <a:pt x="84" y="86"/>
                      <a:pt x="85" y="84"/>
                      <a:pt x="86" y="85"/>
                    </a:cubicBezTo>
                    <a:cubicBezTo>
                      <a:pt x="88" y="86"/>
                      <a:pt x="91" y="83"/>
                      <a:pt x="92" y="82"/>
                    </a:cubicBezTo>
                    <a:cubicBezTo>
                      <a:pt x="93" y="83"/>
                      <a:pt x="94" y="84"/>
                      <a:pt x="92" y="86"/>
                    </a:cubicBezTo>
                    <a:cubicBezTo>
                      <a:pt x="92" y="86"/>
                      <a:pt x="90" y="87"/>
                      <a:pt x="89" y="88"/>
                    </a:cubicBezTo>
                    <a:cubicBezTo>
                      <a:pt x="89" y="88"/>
                      <a:pt x="87" y="93"/>
                      <a:pt x="89" y="92"/>
                    </a:cubicBezTo>
                    <a:cubicBezTo>
                      <a:pt x="89" y="94"/>
                      <a:pt x="86" y="93"/>
                      <a:pt x="86" y="94"/>
                    </a:cubicBezTo>
                    <a:cubicBezTo>
                      <a:pt x="84" y="95"/>
                      <a:pt x="85" y="97"/>
                      <a:pt x="84" y="99"/>
                    </a:cubicBezTo>
                    <a:cubicBezTo>
                      <a:pt x="83" y="97"/>
                      <a:pt x="81" y="99"/>
                      <a:pt x="78" y="99"/>
                    </a:cubicBezTo>
                    <a:cubicBezTo>
                      <a:pt x="79" y="100"/>
                      <a:pt x="79" y="101"/>
                      <a:pt x="78" y="101"/>
                    </a:cubicBezTo>
                    <a:cubicBezTo>
                      <a:pt x="77" y="102"/>
                      <a:pt x="76" y="102"/>
                      <a:pt x="75" y="102"/>
                    </a:cubicBezTo>
                    <a:cubicBezTo>
                      <a:pt x="74" y="102"/>
                      <a:pt x="74" y="104"/>
                      <a:pt x="74" y="105"/>
                    </a:cubicBezTo>
                    <a:cubicBezTo>
                      <a:pt x="74" y="106"/>
                      <a:pt x="73" y="106"/>
                      <a:pt x="72" y="105"/>
                    </a:cubicBezTo>
                    <a:cubicBezTo>
                      <a:pt x="72" y="105"/>
                      <a:pt x="70" y="106"/>
                      <a:pt x="69" y="107"/>
                    </a:cubicBezTo>
                    <a:cubicBezTo>
                      <a:pt x="68" y="107"/>
                      <a:pt x="64" y="106"/>
                      <a:pt x="64" y="106"/>
                    </a:cubicBezTo>
                    <a:cubicBezTo>
                      <a:pt x="65" y="105"/>
                      <a:pt x="62" y="109"/>
                      <a:pt x="62" y="110"/>
                    </a:cubicBezTo>
                    <a:cubicBezTo>
                      <a:pt x="62" y="111"/>
                      <a:pt x="63" y="112"/>
                      <a:pt x="63" y="112"/>
                    </a:cubicBezTo>
                    <a:cubicBezTo>
                      <a:pt x="63" y="113"/>
                      <a:pt x="62" y="115"/>
                      <a:pt x="62" y="116"/>
                    </a:cubicBezTo>
                    <a:cubicBezTo>
                      <a:pt x="62" y="117"/>
                      <a:pt x="64" y="119"/>
                      <a:pt x="63" y="120"/>
                    </a:cubicBezTo>
                    <a:cubicBezTo>
                      <a:pt x="62" y="121"/>
                      <a:pt x="59" y="121"/>
                      <a:pt x="59" y="120"/>
                    </a:cubicBezTo>
                    <a:cubicBezTo>
                      <a:pt x="59" y="121"/>
                      <a:pt x="60" y="124"/>
                      <a:pt x="62" y="123"/>
                    </a:cubicBezTo>
                    <a:cubicBezTo>
                      <a:pt x="62" y="124"/>
                      <a:pt x="62" y="125"/>
                      <a:pt x="63" y="126"/>
                    </a:cubicBezTo>
                    <a:cubicBezTo>
                      <a:pt x="64" y="127"/>
                      <a:pt x="63" y="128"/>
                      <a:pt x="64" y="129"/>
                    </a:cubicBezTo>
                    <a:cubicBezTo>
                      <a:pt x="64" y="131"/>
                      <a:pt x="67" y="134"/>
                      <a:pt x="69" y="135"/>
                    </a:cubicBezTo>
                    <a:cubicBezTo>
                      <a:pt x="70" y="137"/>
                      <a:pt x="72" y="138"/>
                      <a:pt x="73" y="140"/>
                    </a:cubicBezTo>
                    <a:cubicBezTo>
                      <a:pt x="74" y="143"/>
                      <a:pt x="74" y="145"/>
                      <a:pt x="76" y="147"/>
                    </a:cubicBezTo>
                    <a:cubicBezTo>
                      <a:pt x="77" y="147"/>
                      <a:pt x="77" y="146"/>
                      <a:pt x="77" y="145"/>
                    </a:cubicBezTo>
                    <a:cubicBezTo>
                      <a:pt x="79" y="146"/>
                      <a:pt x="78" y="148"/>
                      <a:pt x="77" y="149"/>
                    </a:cubicBezTo>
                    <a:cubicBezTo>
                      <a:pt x="76" y="150"/>
                      <a:pt x="75" y="149"/>
                      <a:pt x="75" y="152"/>
                    </a:cubicBezTo>
                    <a:cubicBezTo>
                      <a:pt x="76" y="153"/>
                      <a:pt x="76" y="156"/>
                      <a:pt x="76" y="157"/>
                    </a:cubicBezTo>
                    <a:cubicBezTo>
                      <a:pt x="76" y="159"/>
                      <a:pt x="74" y="158"/>
                      <a:pt x="74" y="160"/>
                    </a:cubicBezTo>
                    <a:cubicBezTo>
                      <a:pt x="73" y="159"/>
                      <a:pt x="73" y="160"/>
                      <a:pt x="72" y="161"/>
                    </a:cubicBezTo>
                    <a:cubicBezTo>
                      <a:pt x="72" y="162"/>
                      <a:pt x="73" y="164"/>
                      <a:pt x="74" y="165"/>
                    </a:cubicBezTo>
                    <a:cubicBezTo>
                      <a:pt x="76" y="169"/>
                      <a:pt x="79" y="171"/>
                      <a:pt x="81" y="174"/>
                    </a:cubicBezTo>
                    <a:cubicBezTo>
                      <a:pt x="84" y="177"/>
                      <a:pt x="85" y="180"/>
                      <a:pt x="85" y="184"/>
                    </a:cubicBezTo>
                    <a:cubicBezTo>
                      <a:pt x="84" y="185"/>
                      <a:pt x="84" y="185"/>
                      <a:pt x="85" y="187"/>
                    </a:cubicBezTo>
                    <a:cubicBezTo>
                      <a:pt x="86" y="189"/>
                      <a:pt x="86" y="190"/>
                      <a:pt x="87" y="191"/>
                    </a:cubicBezTo>
                    <a:cubicBezTo>
                      <a:pt x="88" y="193"/>
                      <a:pt x="89" y="194"/>
                      <a:pt x="89" y="195"/>
                    </a:cubicBezTo>
                    <a:cubicBezTo>
                      <a:pt x="89" y="197"/>
                      <a:pt x="90" y="200"/>
                      <a:pt x="91" y="201"/>
                    </a:cubicBezTo>
                    <a:cubicBezTo>
                      <a:pt x="92" y="203"/>
                      <a:pt x="90" y="206"/>
                      <a:pt x="88" y="208"/>
                    </a:cubicBezTo>
                    <a:cubicBezTo>
                      <a:pt x="87" y="209"/>
                      <a:pt x="86" y="211"/>
                      <a:pt x="84" y="214"/>
                    </a:cubicBezTo>
                    <a:cubicBezTo>
                      <a:pt x="83" y="216"/>
                      <a:pt x="84" y="216"/>
                      <a:pt x="84" y="218"/>
                    </a:cubicBezTo>
                    <a:cubicBezTo>
                      <a:pt x="83" y="219"/>
                      <a:pt x="83" y="221"/>
                      <a:pt x="81" y="223"/>
                    </a:cubicBezTo>
                    <a:cubicBezTo>
                      <a:pt x="80" y="221"/>
                      <a:pt x="80" y="218"/>
                      <a:pt x="80" y="216"/>
                    </a:cubicBezTo>
                    <a:cubicBezTo>
                      <a:pt x="80" y="215"/>
                      <a:pt x="79" y="215"/>
                      <a:pt x="80" y="214"/>
                    </a:cubicBezTo>
                    <a:cubicBezTo>
                      <a:pt x="81" y="214"/>
                      <a:pt x="80" y="213"/>
                      <a:pt x="81" y="212"/>
                    </a:cubicBezTo>
                    <a:cubicBezTo>
                      <a:pt x="82" y="211"/>
                      <a:pt x="82" y="209"/>
                      <a:pt x="82" y="207"/>
                    </a:cubicBezTo>
                    <a:cubicBezTo>
                      <a:pt x="82" y="206"/>
                      <a:pt x="81" y="202"/>
                      <a:pt x="83" y="202"/>
                    </a:cubicBezTo>
                    <a:cubicBezTo>
                      <a:pt x="82" y="202"/>
                      <a:pt x="82" y="201"/>
                      <a:pt x="82" y="201"/>
                    </a:cubicBezTo>
                    <a:cubicBezTo>
                      <a:pt x="82" y="202"/>
                      <a:pt x="81" y="202"/>
                      <a:pt x="80" y="202"/>
                    </a:cubicBezTo>
                    <a:cubicBezTo>
                      <a:pt x="80" y="201"/>
                      <a:pt x="82" y="200"/>
                      <a:pt x="80" y="200"/>
                    </a:cubicBezTo>
                    <a:cubicBezTo>
                      <a:pt x="82" y="199"/>
                      <a:pt x="79" y="197"/>
                      <a:pt x="81" y="196"/>
                    </a:cubicBezTo>
                    <a:cubicBezTo>
                      <a:pt x="80" y="197"/>
                      <a:pt x="79" y="196"/>
                      <a:pt x="79" y="195"/>
                    </a:cubicBezTo>
                    <a:cubicBezTo>
                      <a:pt x="80" y="195"/>
                      <a:pt x="80" y="195"/>
                      <a:pt x="81" y="195"/>
                    </a:cubicBezTo>
                    <a:cubicBezTo>
                      <a:pt x="80" y="194"/>
                      <a:pt x="79" y="193"/>
                      <a:pt x="80" y="193"/>
                    </a:cubicBezTo>
                    <a:cubicBezTo>
                      <a:pt x="79" y="192"/>
                      <a:pt x="80" y="191"/>
                      <a:pt x="80" y="190"/>
                    </a:cubicBezTo>
                    <a:cubicBezTo>
                      <a:pt x="79" y="188"/>
                      <a:pt x="79" y="186"/>
                      <a:pt x="78" y="185"/>
                    </a:cubicBezTo>
                    <a:cubicBezTo>
                      <a:pt x="77" y="183"/>
                      <a:pt x="76" y="181"/>
                      <a:pt x="75" y="179"/>
                    </a:cubicBezTo>
                    <a:cubicBezTo>
                      <a:pt x="75" y="178"/>
                      <a:pt x="74" y="176"/>
                      <a:pt x="73" y="174"/>
                    </a:cubicBezTo>
                    <a:cubicBezTo>
                      <a:pt x="74" y="176"/>
                      <a:pt x="74" y="179"/>
                      <a:pt x="73" y="180"/>
                    </a:cubicBezTo>
                    <a:cubicBezTo>
                      <a:pt x="74" y="179"/>
                      <a:pt x="73" y="178"/>
                      <a:pt x="73" y="177"/>
                    </a:cubicBezTo>
                    <a:cubicBezTo>
                      <a:pt x="73" y="176"/>
                      <a:pt x="73" y="174"/>
                      <a:pt x="72" y="173"/>
                    </a:cubicBezTo>
                    <a:cubicBezTo>
                      <a:pt x="72" y="172"/>
                      <a:pt x="68" y="165"/>
                      <a:pt x="71" y="167"/>
                    </a:cubicBezTo>
                    <a:cubicBezTo>
                      <a:pt x="70" y="166"/>
                      <a:pt x="70" y="166"/>
                      <a:pt x="70" y="166"/>
                    </a:cubicBezTo>
                    <a:cubicBezTo>
                      <a:pt x="69" y="166"/>
                      <a:pt x="69" y="166"/>
                      <a:pt x="69" y="166"/>
                    </a:cubicBezTo>
                    <a:cubicBezTo>
                      <a:pt x="67" y="162"/>
                      <a:pt x="68" y="157"/>
                      <a:pt x="66" y="153"/>
                    </a:cubicBezTo>
                    <a:cubicBezTo>
                      <a:pt x="66" y="152"/>
                      <a:pt x="65" y="152"/>
                      <a:pt x="65" y="151"/>
                    </a:cubicBezTo>
                    <a:cubicBezTo>
                      <a:pt x="64" y="150"/>
                      <a:pt x="65" y="149"/>
                      <a:pt x="65" y="149"/>
                    </a:cubicBezTo>
                    <a:cubicBezTo>
                      <a:pt x="65" y="147"/>
                      <a:pt x="64" y="145"/>
                      <a:pt x="65" y="144"/>
                    </a:cubicBezTo>
                    <a:cubicBezTo>
                      <a:pt x="64" y="144"/>
                      <a:pt x="62" y="145"/>
                      <a:pt x="62" y="144"/>
                    </a:cubicBezTo>
                    <a:cubicBezTo>
                      <a:pt x="60" y="142"/>
                      <a:pt x="59" y="140"/>
                      <a:pt x="59" y="137"/>
                    </a:cubicBezTo>
                    <a:cubicBezTo>
                      <a:pt x="58" y="138"/>
                      <a:pt x="58" y="136"/>
                      <a:pt x="57" y="136"/>
                    </a:cubicBezTo>
                    <a:cubicBezTo>
                      <a:pt x="56" y="135"/>
                      <a:pt x="55" y="134"/>
                      <a:pt x="55" y="133"/>
                    </a:cubicBezTo>
                    <a:cubicBezTo>
                      <a:pt x="55" y="134"/>
                      <a:pt x="55" y="136"/>
                      <a:pt x="55" y="136"/>
                    </a:cubicBezTo>
                    <a:cubicBezTo>
                      <a:pt x="55" y="138"/>
                      <a:pt x="56" y="140"/>
                      <a:pt x="55" y="142"/>
                    </a:cubicBezTo>
                    <a:cubicBezTo>
                      <a:pt x="55" y="143"/>
                      <a:pt x="54" y="145"/>
                      <a:pt x="52" y="145"/>
                    </a:cubicBezTo>
                    <a:cubicBezTo>
                      <a:pt x="51" y="145"/>
                      <a:pt x="49" y="143"/>
                      <a:pt x="50" y="141"/>
                    </a:cubicBezTo>
                    <a:cubicBezTo>
                      <a:pt x="48" y="142"/>
                      <a:pt x="50" y="143"/>
                      <a:pt x="50" y="144"/>
                    </a:cubicBezTo>
                    <a:cubicBezTo>
                      <a:pt x="51" y="146"/>
                      <a:pt x="49" y="148"/>
                      <a:pt x="48" y="146"/>
                    </a:cubicBezTo>
                    <a:cubicBezTo>
                      <a:pt x="49" y="147"/>
                      <a:pt x="46" y="149"/>
                      <a:pt x="45" y="148"/>
                    </a:cubicBezTo>
                    <a:cubicBezTo>
                      <a:pt x="45" y="150"/>
                      <a:pt x="44" y="155"/>
                      <a:pt x="41" y="154"/>
                    </a:cubicBezTo>
                    <a:cubicBezTo>
                      <a:pt x="40" y="154"/>
                      <a:pt x="41" y="150"/>
                      <a:pt x="41" y="149"/>
                    </a:cubicBezTo>
                    <a:cubicBezTo>
                      <a:pt x="41" y="149"/>
                      <a:pt x="40" y="154"/>
                      <a:pt x="40" y="151"/>
                    </a:cubicBezTo>
                    <a:cubicBezTo>
                      <a:pt x="40" y="152"/>
                      <a:pt x="40" y="153"/>
                      <a:pt x="40" y="153"/>
                    </a:cubicBezTo>
                    <a:cubicBezTo>
                      <a:pt x="39" y="153"/>
                      <a:pt x="38" y="150"/>
                      <a:pt x="39" y="149"/>
                    </a:cubicBezTo>
                    <a:cubicBezTo>
                      <a:pt x="38" y="148"/>
                      <a:pt x="38" y="155"/>
                      <a:pt x="36" y="154"/>
                    </a:cubicBezTo>
                    <a:cubicBezTo>
                      <a:pt x="35" y="153"/>
                      <a:pt x="36" y="148"/>
                      <a:pt x="37" y="148"/>
                    </a:cubicBezTo>
                    <a:cubicBezTo>
                      <a:pt x="36" y="148"/>
                      <a:pt x="35" y="151"/>
                      <a:pt x="35" y="153"/>
                    </a:cubicBezTo>
                    <a:cubicBezTo>
                      <a:pt x="34" y="152"/>
                      <a:pt x="34" y="152"/>
                      <a:pt x="33" y="152"/>
                    </a:cubicBezTo>
                    <a:cubicBezTo>
                      <a:pt x="35" y="151"/>
                      <a:pt x="35" y="150"/>
                      <a:pt x="35" y="149"/>
                    </a:cubicBezTo>
                    <a:cubicBezTo>
                      <a:pt x="35" y="150"/>
                      <a:pt x="34" y="151"/>
                      <a:pt x="33" y="151"/>
                    </a:cubicBezTo>
                    <a:cubicBezTo>
                      <a:pt x="34" y="149"/>
                      <a:pt x="34" y="147"/>
                      <a:pt x="34" y="145"/>
                    </a:cubicBezTo>
                    <a:cubicBezTo>
                      <a:pt x="33" y="145"/>
                      <a:pt x="33" y="145"/>
                      <a:pt x="33" y="145"/>
                    </a:cubicBezTo>
                    <a:cubicBezTo>
                      <a:pt x="34" y="146"/>
                      <a:pt x="32" y="150"/>
                      <a:pt x="30" y="151"/>
                    </a:cubicBezTo>
                    <a:cubicBezTo>
                      <a:pt x="28" y="151"/>
                      <a:pt x="30" y="142"/>
                      <a:pt x="30" y="141"/>
                    </a:cubicBezTo>
                    <a:cubicBezTo>
                      <a:pt x="31" y="140"/>
                      <a:pt x="30" y="137"/>
                      <a:pt x="31" y="136"/>
                    </a:cubicBezTo>
                    <a:cubicBezTo>
                      <a:pt x="32" y="135"/>
                      <a:pt x="31" y="131"/>
                      <a:pt x="30" y="129"/>
                    </a:cubicBezTo>
                    <a:cubicBezTo>
                      <a:pt x="29" y="127"/>
                      <a:pt x="29" y="124"/>
                      <a:pt x="28" y="123"/>
                    </a:cubicBezTo>
                    <a:cubicBezTo>
                      <a:pt x="27" y="122"/>
                      <a:pt x="27" y="121"/>
                      <a:pt x="27" y="120"/>
                    </a:cubicBezTo>
                    <a:cubicBezTo>
                      <a:pt x="26" y="119"/>
                      <a:pt x="24" y="118"/>
                      <a:pt x="26" y="118"/>
                    </a:cubicBezTo>
                    <a:cubicBezTo>
                      <a:pt x="25" y="117"/>
                      <a:pt x="23" y="117"/>
                      <a:pt x="23" y="115"/>
                    </a:cubicBezTo>
                    <a:cubicBezTo>
                      <a:pt x="23" y="114"/>
                      <a:pt x="23" y="112"/>
                      <a:pt x="23" y="111"/>
                    </a:cubicBezTo>
                    <a:cubicBezTo>
                      <a:pt x="23" y="112"/>
                      <a:pt x="23" y="114"/>
                      <a:pt x="22" y="113"/>
                    </a:cubicBezTo>
                    <a:cubicBezTo>
                      <a:pt x="22" y="113"/>
                      <a:pt x="23" y="115"/>
                      <a:pt x="22" y="117"/>
                    </a:cubicBezTo>
                    <a:cubicBezTo>
                      <a:pt x="20" y="116"/>
                      <a:pt x="19" y="113"/>
                      <a:pt x="17" y="111"/>
                    </a:cubicBezTo>
                    <a:cubicBezTo>
                      <a:pt x="17" y="110"/>
                      <a:pt x="18" y="110"/>
                      <a:pt x="18" y="111"/>
                    </a:cubicBezTo>
                    <a:cubicBezTo>
                      <a:pt x="19" y="111"/>
                      <a:pt x="20" y="111"/>
                      <a:pt x="20" y="112"/>
                    </a:cubicBezTo>
                    <a:cubicBezTo>
                      <a:pt x="21" y="112"/>
                      <a:pt x="23" y="111"/>
                      <a:pt x="22" y="110"/>
                    </a:cubicBezTo>
                    <a:cubicBezTo>
                      <a:pt x="21" y="109"/>
                      <a:pt x="18" y="108"/>
                      <a:pt x="20" y="106"/>
                    </a:cubicBezTo>
                    <a:cubicBezTo>
                      <a:pt x="19" y="106"/>
                      <a:pt x="18" y="106"/>
                      <a:pt x="18" y="106"/>
                    </a:cubicBezTo>
                    <a:cubicBezTo>
                      <a:pt x="18" y="105"/>
                      <a:pt x="18" y="105"/>
                      <a:pt x="18" y="104"/>
                    </a:cubicBezTo>
                    <a:cubicBezTo>
                      <a:pt x="17" y="104"/>
                      <a:pt x="16" y="103"/>
                      <a:pt x="15" y="103"/>
                    </a:cubicBezTo>
                    <a:cubicBezTo>
                      <a:pt x="14" y="101"/>
                      <a:pt x="13" y="102"/>
                      <a:pt x="12" y="102"/>
                    </a:cubicBezTo>
                    <a:cubicBezTo>
                      <a:pt x="13" y="103"/>
                      <a:pt x="13" y="104"/>
                      <a:pt x="13" y="105"/>
                    </a:cubicBezTo>
                    <a:cubicBezTo>
                      <a:pt x="13" y="104"/>
                      <a:pt x="13" y="104"/>
                      <a:pt x="12" y="103"/>
                    </a:cubicBezTo>
                    <a:cubicBezTo>
                      <a:pt x="12" y="104"/>
                      <a:pt x="12" y="104"/>
                      <a:pt x="13" y="105"/>
                    </a:cubicBezTo>
                    <a:cubicBezTo>
                      <a:pt x="11" y="103"/>
                      <a:pt x="11" y="102"/>
                      <a:pt x="12" y="100"/>
                    </a:cubicBezTo>
                    <a:cubicBezTo>
                      <a:pt x="11" y="100"/>
                      <a:pt x="11" y="100"/>
                      <a:pt x="10" y="100"/>
                    </a:cubicBezTo>
                    <a:cubicBezTo>
                      <a:pt x="11" y="100"/>
                      <a:pt x="11" y="99"/>
                      <a:pt x="11" y="98"/>
                    </a:cubicBezTo>
                    <a:cubicBezTo>
                      <a:pt x="11" y="99"/>
                      <a:pt x="11" y="99"/>
                      <a:pt x="11" y="99"/>
                    </a:cubicBezTo>
                    <a:cubicBezTo>
                      <a:pt x="11" y="98"/>
                      <a:pt x="11" y="97"/>
                      <a:pt x="11" y="96"/>
                    </a:cubicBezTo>
                    <a:cubicBezTo>
                      <a:pt x="10" y="98"/>
                      <a:pt x="10" y="100"/>
                      <a:pt x="9" y="101"/>
                    </a:cubicBezTo>
                    <a:cubicBezTo>
                      <a:pt x="8" y="101"/>
                      <a:pt x="9" y="100"/>
                      <a:pt x="9" y="99"/>
                    </a:cubicBezTo>
                    <a:cubicBezTo>
                      <a:pt x="9" y="98"/>
                      <a:pt x="8" y="97"/>
                      <a:pt x="7" y="96"/>
                    </a:cubicBezTo>
                    <a:cubicBezTo>
                      <a:pt x="7" y="97"/>
                      <a:pt x="8" y="98"/>
                      <a:pt x="7" y="99"/>
                    </a:cubicBezTo>
                    <a:cubicBezTo>
                      <a:pt x="7" y="97"/>
                      <a:pt x="5" y="96"/>
                      <a:pt x="4" y="95"/>
                    </a:cubicBezTo>
                    <a:cubicBezTo>
                      <a:pt x="2" y="94"/>
                      <a:pt x="2" y="91"/>
                      <a:pt x="1" y="89"/>
                    </a:cubicBezTo>
                  </a:path>
                </a:pathLst>
              </a:custGeom>
              <a:solidFill>
                <a:srgbClr val="B3B3B3"/>
              </a:solidFill>
              <a:ln w="3175">
                <a:solidFill>
                  <a:schemeClr val="tx1"/>
                </a:solidFill>
                <a:round/>
                <a:headEnd/>
                <a:tailEnd/>
              </a:ln>
            </p:spPr>
            <p:txBody>
              <a:bodyPr/>
              <a:lstStyle/>
              <a:p>
                <a:endParaRPr lang="en-GB" sz="2400" dirty="0"/>
              </a:p>
            </p:txBody>
          </p:sp>
          <p:sp>
            <p:nvSpPr>
              <p:cNvPr id="1382" name="Freeform 4212"/>
              <p:cNvSpPr>
                <a:spLocks/>
              </p:cNvSpPr>
              <p:nvPr/>
            </p:nvSpPr>
            <p:spPr bwMode="auto">
              <a:xfrm>
                <a:off x="3186" y="2432"/>
                <a:ext cx="208" cy="183"/>
              </a:xfrm>
              <a:custGeom>
                <a:avLst/>
                <a:gdLst>
                  <a:gd name="T0" fmla="*/ 3 w 158"/>
                  <a:gd name="T1" fmla="*/ 106 h 138"/>
                  <a:gd name="T2" fmla="*/ 14 w 158"/>
                  <a:gd name="T3" fmla="*/ 101 h 138"/>
                  <a:gd name="T4" fmla="*/ 16 w 158"/>
                  <a:gd name="T5" fmla="*/ 81 h 138"/>
                  <a:gd name="T6" fmla="*/ 17 w 158"/>
                  <a:gd name="T7" fmla="*/ 70 h 138"/>
                  <a:gd name="T8" fmla="*/ 24 w 158"/>
                  <a:gd name="T9" fmla="*/ 68 h 138"/>
                  <a:gd name="T10" fmla="*/ 28 w 158"/>
                  <a:gd name="T11" fmla="*/ 54 h 138"/>
                  <a:gd name="T12" fmla="*/ 34 w 158"/>
                  <a:gd name="T13" fmla="*/ 38 h 138"/>
                  <a:gd name="T14" fmla="*/ 42 w 158"/>
                  <a:gd name="T15" fmla="*/ 34 h 138"/>
                  <a:gd name="T16" fmla="*/ 45 w 158"/>
                  <a:gd name="T17" fmla="*/ 21 h 138"/>
                  <a:gd name="T18" fmla="*/ 54 w 158"/>
                  <a:gd name="T19" fmla="*/ 9 h 138"/>
                  <a:gd name="T20" fmla="*/ 61 w 158"/>
                  <a:gd name="T21" fmla="*/ 13 h 138"/>
                  <a:gd name="T22" fmla="*/ 68 w 158"/>
                  <a:gd name="T23" fmla="*/ 3 h 138"/>
                  <a:gd name="T24" fmla="*/ 76 w 158"/>
                  <a:gd name="T25" fmla="*/ 7 h 138"/>
                  <a:gd name="T26" fmla="*/ 82 w 158"/>
                  <a:gd name="T27" fmla="*/ 4 h 138"/>
                  <a:gd name="T28" fmla="*/ 93 w 158"/>
                  <a:gd name="T29" fmla="*/ 7 h 138"/>
                  <a:gd name="T30" fmla="*/ 115 w 158"/>
                  <a:gd name="T31" fmla="*/ 23 h 138"/>
                  <a:gd name="T32" fmla="*/ 124 w 158"/>
                  <a:gd name="T33" fmla="*/ 33 h 138"/>
                  <a:gd name="T34" fmla="*/ 121 w 158"/>
                  <a:gd name="T35" fmla="*/ 57 h 138"/>
                  <a:gd name="T36" fmla="*/ 132 w 158"/>
                  <a:gd name="T37" fmla="*/ 61 h 138"/>
                  <a:gd name="T38" fmla="*/ 134 w 158"/>
                  <a:gd name="T39" fmla="*/ 70 h 138"/>
                  <a:gd name="T40" fmla="*/ 145 w 158"/>
                  <a:gd name="T41" fmla="*/ 88 h 138"/>
                  <a:gd name="T42" fmla="*/ 155 w 158"/>
                  <a:gd name="T43" fmla="*/ 94 h 138"/>
                  <a:gd name="T44" fmla="*/ 195 w 158"/>
                  <a:gd name="T45" fmla="*/ 110 h 138"/>
                  <a:gd name="T46" fmla="*/ 170 w 158"/>
                  <a:gd name="T47" fmla="*/ 156 h 138"/>
                  <a:gd name="T48" fmla="*/ 141 w 158"/>
                  <a:gd name="T49" fmla="*/ 164 h 138"/>
                  <a:gd name="T50" fmla="*/ 128 w 158"/>
                  <a:gd name="T51" fmla="*/ 171 h 138"/>
                  <a:gd name="T52" fmla="*/ 113 w 158"/>
                  <a:gd name="T53" fmla="*/ 172 h 138"/>
                  <a:gd name="T54" fmla="*/ 104 w 158"/>
                  <a:gd name="T55" fmla="*/ 171 h 138"/>
                  <a:gd name="T56" fmla="*/ 92 w 158"/>
                  <a:gd name="T57" fmla="*/ 183 h 138"/>
                  <a:gd name="T58" fmla="*/ 79 w 158"/>
                  <a:gd name="T59" fmla="*/ 179 h 138"/>
                  <a:gd name="T60" fmla="*/ 55 w 158"/>
                  <a:gd name="T61" fmla="*/ 167 h 138"/>
                  <a:gd name="T62" fmla="*/ 39 w 158"/>
                  <a:gd name="T63" fmla="*/ 160 h 138"/>
                  <a:gd name="T64" fmla="*/ 33 w 158"/>
                  <a:gd name="T65" fmla="*/ 153 h 138"/>
                  <a:gd name="T66" fmla="*/ 26 w 158"/>
                  <a:gd name="T67" fmla="*/ 138 h 138"/>
                  <a:gd name="T68" fmla="*/ 22 w 158"/>
                  <a:gd name="T69" fmla="*/ 130 h 138"/>
                  <a:gd name="T70" fmla="*/ 18 w 158"/>
                  <a:gd name="T71" fmla="*/ 127 h 138"/>
                  <a:gd name="T72" fmla="*/ 12 w 158"/>
                  <a:gd name="T73" fmla="*/ 117 h 138"/>
                  <a:gd name="T74" fmla="*/ 0 w 158"/>
                  <a:gd name="T75" fmla="*/ 111 h 13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58" h="138">
                    <a:moveTo>
                      <a:pt x="0" y="84"/>
                    </a:moveTo>
                    <a:cubicBezTo>
                      <a:pt x="0" y="83"/>
                      <a:pt x="2" y="82"/>
                      <a:pt x="2" y="80"/>
                    </a:cubicBezTo>
                    <a:cubicBezTo>
                      <a:pt x="2" y="77"/>
                      <a:pt x="4" y="77"/>
                      <a:pt x="6" y="77"/>
                    </a:cubicBezTo>
                    <a:cubicBezTo>
                      <a:pt x="8" y="78"/>
                      <a:pt x="10" y="78"/>
                      <a:pt x="11" y="76"/>
                    </a:cubicBezTo>
                    <a:cubicBezTo>
                      <a:pt x="12" y="75"/>
                      <a:pt x="12" y="72"/>
                      <a:pt x="12" y="70"/>
                    </a:cubicBezTo>
                    <a:cubicBezTo>
                      <a:pt x="11" y="67"/>
                      <a:pt x="11" y="64"/>
                      <a:pt x="12" y="61"/>
                    </a:cubicBezTo>
                    <a:cubicBezTo>
                      <a:pt x="12" y="60"/>
                      <a:pt x="13" y="59"/>
                      <a:pt x="13" y="58"/>
                    </a:cubicBezTo>
                    <a:cubicBezTo>
                      <a:pt x="14" y="56"/>
                      <a:pt x="13" y="55"/>
                      <a:pt x="13" y="53"/>
                    </a:cubicBezTo>
                    <a:cubicBezTo>
                      <a:pt x="13" y="52"/>
                      <a:pt x="14" y="50"/>
                      <a:pt x="15" y="49"/>
                    </a:cubicBezTo>
                    <a:cubicBezTo>
                      <a:pt x="16" y="47"/>
                      <a:pt x="18" y="49"/>
                      <a:pt x="18" y="51"/>
                    </a:cubicBezTo>
                    <a:cubicBezTo>
                      <a:pt x="19" y="50"/>
                      <a:pt x="22" y="46"/>
                      <a:pt x="20" y="44"/>
                    </a:cubicBezTo>
                    <a:cubicBezTo>
                      <a:pt x="19" y="44"/>
                      <a:pt x="21" y="42"/>
                      <a:pt x="21" y="41"/>
                    </a:cubicBezTo>
                    <a:cubicBezTo>
                      <a:pt x="21" y="39"/>
                      <a:pt x="20" y="38"/>
                      <a:pt x="22" y="36"/>
                    </a:cubicBezTo>
                    <a:cubicBezTo>
                      <a:pt x="24" y="34"/>
                      <a:pt x="25" y="32"/>
                      <a:pt x="26" y="29"/>
                    </a:cubicBezTo>
                    <a:cubicBezTo>
                      <a:pt x="27" y="28"/>
                      <a:pt x="27" y="27"/>
                      <a:pt x="28" y="27"/>
                    </a:cubicBezTo>
                    <a:cubicBezTo>
                      <a:pt x="29" y="27"/>
                      <a:pt x="32" y="27"/>
                      <a:pt x="32" y="26"/>
                    </a:cubicBezTo>
                    <a:cubicBezTo>
                      <a:pt x="33" y="24"/>
                      <a:pt x="32" y="22"/>
                      <a:pt x="33" y="19"/>
                    </a:cubicBezTo>
                    <a:cubicBezTo>
                      <a:pt x="33" y="18"/>
                      <a:pt x="33" y="17"/>
                      <a:pt x="34" y="16"/>
                    </a:cubicBezTo>
                    <a:cubicBezTo>
                      <a:pt x="35" y="14"/>
                      <a:pt x="35" y="12"/>
                      <a:pt x="35" y="10"/>
                    </a:cubicBezTo>
                    <a:cubicBezTo>
                      <a:pt x="36" y="6"/>
                      <a:pt x="38" y="7"/>
                      <a:pt x="41" y="7"/>
                    </a:cubicBezTo>
                    <a:cubicBezTo>
                      <a:pt x="42" y="7"/>
                      <a:pt x="42" y="5"/>
                      <a:pt x="44" y="6"/>
                    </a:cubicBezTo>
                    <a:cubicBezTo>
                      <a:pt x="45" y="7"/>
                      <a:pt x="46" y="8"/>
                      <a:pt x="46" y="10"/>
                    </a:cubicBezTo>
                    <a:cubicBezTo>
                      <a:pt x="48" y="7"/>
                      <a:pt x="49" y="3"/>
                      <a:pt x="50" y="0"/>
                    </a:cubicBezTo>
                    <a:cubicBezTo>
                      <a:pt x="50" y="1"/>
                      <a:pt x="51" y="2"/>
                      <a:pt x="52" y="2"/>
                    </a:cubicBezTo>
                    <a:cubicBezTo>
                      <a:pt x="52" y="3"/>
                      <a:pt x="53" y="2"/>
                      <a:pt x="54" y="3"/>
                    </a:cubicBezTo>
                    <a:cubicBezTo>
                      <a:pt x="55" y="6"/>
                      <a:pt x="56" y="6"/>
                      <a:pt x="58" y="5"/>
                    </a:cubicBezTo>
                    <a:cubicBezTo>
                      <a:pt x="59" y="5"/>
                      <a:pt x="60" y="5"/>
                      <a:pt x="61" y="4"/>
                    </a:cubicBezTo>
                    <a:cubicBezTo>
                      <a:pt x="61" y="4"/>
                      <a:pt x="61" y="3"/>
                      <a:pt x="62" y="3"/>
                    </a:cubicBezTo>
                    <a:cubicBezTo>
                      <a:pt x="62" y="3"/>
                      <a:pt x="64" y="5"/>
                      <a:pt x="64" y="6"/>
                    </a:cubicBezTo>
                    <a:cubicBezTo>
                      <a:pt x="66" y="3"/>
                      <a:pt x="69" y="6"/>
                      <a:pt x="71" y="5"/>
                    </a:cubicBezTo>
                    <a:cubicBezTo>
                      <a:pt x="74" y="5"/>
                      <a:pt x="77" y="8"/>
                      <a:pt x="80" y="9"/>
                    </a:cubicBezTo>
                    <a:cubicBezTo>
                      <a:pt x="83" y="10"/>
                      <a:pt x="84" y="14"/>
                      <a:pt x="87" y="17"/>
                    </a:cubicBezTo>
                    <a:cubicBezTo>
                      <a:pt x="88" y="18"/>
                      <a:pt x="90" y="19"/>
                      <a:pt x="91" y="21"/>
                    </a:cubicBezTo>
                    <a:cubicBezTo>
                      <a:pt x="92" y="23"/>
                      <a:pt x="93" y="24"/>
                      <a:pt x="94" y="25"/>
                    </a:cubicBezTo>
                    <a:cubicBezTo>
                      <a:pt x="97" y="27"/>
                      <a:pt x="98" y="29"/>
                      <a:pt x="96" y="32"/>
                    </a:cubicBezTo>
                    <a:cubicBezTo>
                      <a:pt x="94" y="36"/>
                      <a:pt x="91" y="38"/>
                      <a:pt x="92" y="43"/>
                    </a:cubicBezTo>
                    <a:cubicBezTo>
                      <a:pt x="92" y="45"/>
                      <a:pt x="91" y="48"/>
                      <a:pt x="95" y="47"/>
                    </a:cubicBezTo>
                    <a:cubicBezTo>
                      <a:pt x="97" y="47"/>
                      <a:pt x="98" y="46"/>
                      <a:pt x="100" y="46"/>
                    </a:cubicBezTo>
                    <a:cubicBezTo>
                      <a:pt x="102" y="45"/>
                      <a:pt x="102" y="47"/>
                      <a:pt x="104" y="46"/>
                    </a:cubicBezTo>
                    <a:cubicBezTo>
                      <a:pt x="104" y="49"/>
                      <a:pt x="101" y="51"/>
                      <a:pt x="102" y="53"/>
                    </a:cubicBezTo>
                    <a:cubicBezTo>
                      <a:pt x="104" y="57"/>
                      <a:pt x="105" y="58"/>
                      <a:pt x="107" y="61"/>
                    </a:cubicBezTo>
                    <a:cubicBezTo>
                      <a:pt x="108" y="62"/>
                      <a:pt x="109" y="65"/>
                      <a:pt x="110" y="66"/>
                    </a:cubicBezTo>
                    <a:cubicBezTo>
                      <a:pt x="111" y="67"/>
                      <a:pt x="111" y="66"/>
                      <a:pt x="112" y="67"/>
                    </a:cubicBezTo>
                    <a:cubicBezTo>
                      <a:pt x="114" y="68"/>
                      <a:pt x="116" y="71"/>
                      <a:pt x="118" y="71"/>
                    </a:cubicBezTo>
                    <a:cubicBezTo>
                      <a:pt x="125" y="74"/>
                      <a:pt x="131" y="76"/>
                      <a:pt x="138" y="79"/>
                    </a:cubicBezTo>
                    <a:cubicBezTo>
                      <a:pt x="141" y="80"/>
                      <a:pt x="144" y="82"/>
                      <a:pt x="148" y="83"/>
                    </a:cubicBezTo>
                    <a:cubicBezTo>
                      <a:pt x="151" y="83"/>
                      <a:pt x="155" y="83"/>
                      <a:pt x="158" y="83"/>
                    </a:cubicBezTo>
                    <a:cubicBezTo>
                      <a:pt x="129" y="118"/>
                      <a:pt x="129" y="118"/>
                      <a:pt x="129" y="118"/>
                    </a:cubicBezTo>
                    <a:cubicBezTo>
                      <a:pt x="127" y="120"/>
                      <a:pt x="125" y="120"/>
                      <a:pt x="123" y="120"/>
                    </a:cubicBezTo>
                    <a:cubicBezTo>
                      <a:pt x="118" y="119"/>
                      <a:pt x="113" y="119"/>
                      <a:pt x="107" y="124"/>
                    </a:cubicBezTo>
                    <a:cubicBezTo>
                      <a:pt x="106" y="126"/>
                      <a:pt x="105" y="127"/>
                      <a:pt x="103" y="128"/>
                    </a:cubicBezTo>
                    <a:cubicBezTo>
                      <a:pt x="101" y="128"/>
                      <a:pt x="99" y="128"/>
                      <a:pt x="97" y="129"/>
                    </a:cubicBezTo>
                    <a:cubicBezTo>
                      <a:pt x="95" y="130"/>
                      <a:pt x="95" y="132"/>
                      <a:pt x="93" y="131"/>
                    </a:cubicBezTo>
                    <a:cubicBezTo>
                      <a:pt x="91" y="131"/>
                      <a:pt x="88" y="133"/>
                      <a:pt x="86" y="130"/>
                    </a:cubicBezTo>
                    <a:cubicBezTo>
                      <a:pt x="85" y="130"/>
                      <a:pt x="84" y="128"/>
                      <a:pt x="83" y="128"/>
                    </a:cubicBezTo>
                    <a:cubicBezTo>
                      <a:pt x="82" y="128"/>
                      <a:pt x="80" y="129"/>
                      <a:pt x="79" y="129"/>
                    </a:cubicBezTo>
                    <a:cubicBezTo>
                      <a:pt x="77" y="130"/>
                      <a:pt x="74" y="132"/>
                      <a:pt x="73" y="133"/>
                    </a:cubicBezTo>
                    <a:cubicBezTo>
                      <a:pt x="72" y="135"/>
                      <a:pt x="71" y="137"/>
                      <a:pt x="70" y="138"/>
                    </a:cubicBezTo>
                    <a:cubicBezTo>
                      <a:pt x="69" y="137"/>
                      <a:pt x="66" y="136"/>
                      <a:pt x="64" y="137"/>
                    </a:cubicBezTo>
                    <a:cubicBezTo>
                      <a:pt x="62" y="137"/>
                      <a:pt x="62" y="136"/>
                      <a:pt x="60" y="135"/>
                    </a:cubicBezTo>
                    <a:cubicBezTo>
                      <a:pt x="59" y="135"/>
                      <a:pt x="58" y="136"/>
                      <a:pt x="56" y="136"/>
                    </a:cubicBezTo>
                    <a:cubicBezTo>
                      <a:pt x="51" y="135"/>
                      <a:pt x="56" y="134"/>
                      <a:pt x="42" y="126"/>
                    </a:cubicBezTo>
                    <a:cubicBezTo>
                      <a:pt x="40" y="125"/>
                      <a:pt x="37" y="127"/>
                      <a:pt x="34" y="126"/>
                    </a:cubicBezTo>
                    <a:cubicBezTo>
                      <a:pt x="32" y="125"/>
                      <a:pt x="30" y="123"/>
                      <a:pt x="30" y="121"/>
                    </a:cubicBezTo>
                    <a:cubicBezTo>
                      <a:pt x="29" y="120"/>
                      <a:pt x="30" y="118"/>
                      <a:pt x="30" y="116"/>
                    </a:cubicBezTo>
                    <a:cubicBezTo>
                      <a:pt x="29" y="114"/>
                      <a:pt x="26" y="113"/>
                      <a:pt x="25" y="115"/>
                    </a:cubicBezTo>
                    <a:cubicBezTo>
                      <a:pt x="24" y="114"/>
                      <a:pt x="23" y="112"/>
                      <a:pt x="23" y="111"/>
                    </a:cubicBezTo>
                    <a:cubicBezTo>
                      <a:pt x="21" y="109"/>
                      <a:pt x="21" y="106"/>
                      <a:pt x="20" y="104"/>
                    </a:cubicBezTo>
                    <a:cubicBezTo>
                      <a:pt x="20" y="103"/>
                      <a:pt x="19" y="101"/>
                      <a:pt x="18" y="99"/>
                    </a:cubicBezTo>
                    <a:cubicBezTo>
                      <a:pt x="18" y="98"/>
                      <a:pt x="17" y="98"/>
                      <a:pt x="17" y="98"/>
                    </a:cubicBezTo>
                    <a:cubicBezTo>
                      <a:pt x="16" y="97"/>
                      <a:pt x="16" y="97"/>
                      <a:pt x="15" y="96"/>
                    </a:cubicBezTo>
                    <a:cubicBezTo>
                      <a:pt x="15" y="96"/>
                      <a:pt x="15" y="96"/>
                      <a:pt x="14" y="96"/>
                    </a:cubicBezTo>
                    <a:cubicBezTo>
                      <a:pt x="13" y="95"/>
                      <a:pt x="13" y="94"/>
                      <a:pt x="13" y="93"/>
                    </a:cubicBezTo>
                    <a:cubicBezTo>
                      <a:pt x="11" y="92"/>
                      <a:pt x="10" y="89"/>
                      <a:pt x="9" y="88"/>
                    </a:cubicBezTo>
                    <a:cubicBezTo>
                      <a:pt x="7" y="87"/>
                      <a:pt x="6" y="86"/>
                      <a:pt x="4" y="86"/>
                    </a:cubicBezTo>
                    <a:cubicBezTo>
                      <a:pt x="3" y="86"/>
                      <a:pt x="1" y="86"/>
                      <a:pt x="0" y="84"/>
                    </a:cubicBezTo>
                  </a:path>
                </a:pathLst>
              </a:custGeom>
              <a:solidFill>
                <a:srgbClr val="B3B3B3"/>
              </a:solidFill>
              <a:ln w="3175">
                <a:solidFill>
                  <a:schemeClr val="tx1"/>
                </a:solidFill>
                <a:round/>
                <a:headEnd/>
                <a:tailEnd/>
              </a:ln>
            </p:spPr>
            <p:txBody>
              <a:bodyPr/>
              <a:lstStyle/>
              <a:p>
                <a:endParaRPr lang="en-GB" sz="2400" dirty="0"/>
              </a:p>
            </p:txBody>
          </p:sp>
          <p:sp>
            <p:nvSpPr>
              <p:cNvPr id="1383" name="Freeform 4213"/>
              <p:cNvSpPr>
                <a:spLocks/>
              </p:cNvSpPr>
              <p:nvPr/>
            </p:nvSpPr>
            <p:spPr bwMode="auto">
              <a:xfrm>
                <a:off x="1448" y="2385"/>
                <a:ext cx="58" cy="66"/>
              </a:xfrm>
              <a:custGeom>
                <a:avLst/>
                <a:gdLst>
                  <a:gd name="T0" fmla="*/ 0 w 44"/>
                  <a:gd name="T1" fmla="*/ 53 h 50"/>
                  <a:gd name="T2" fmla="*/ 3 w 44"/>
                  <a:gd name="T3" fmla="*/ 48 h 50"/>
                  <a:gd name="T4" fmla="*/ 4 w 44"/>
                  <a:gd name="T5" fmla="*/ 45 h 50"/>
                  <a:gd name="T6" fmla="*/ 4 w 44"/>
                  <a:gd name="T7" fmla="*/ 40 h 50"/>
                  <a:gd name="T8" fmla="*/ 9 w 44"/>
                  <a:gd name="T9" fmla="*/ 30 h 50"/>
                  <a:gd name="T10" fmla="*/ 18 w 44"/>
                  <a:gd name="T11" fmla="*/ 29 h 50"/>
                  <a:gd name="T12" fmla="*/ 28 w 44"/>
                  <a:gd name="T13" fmla="*/ 29 h 50"/>
                  <a:gd name="T14" fmla="*/ 29 w 44"/>
                  <a:gd name="T15" fmla="*/ 22 h 50"/>
                  <a:gd name="T16" fmla="*/ 26 w 44"/>
                  <a:gd name="T17" fmla="*/ 21 h 50"/>
                  <a:gd name="T18" fmla="*/ 24 w 44"/>
                  <a:gd name="T19" fmla="*/ 17 h 50"/>
                  <a:gd name="T20" fmla="*/ 17 w 44"/>
                  <a:gd name="T21" fmla="*/ 11 h 50"/>
                  <a:gd name="T22" fmla="*/ 24 w 44"/>
                  <a:gd name="T23" fmla="*/ 9 h 50"/>
                  <a:gd name="T24" fmla="*/ 25 w 44"/>
                  <a:gd name="T25" fmla="*/ 1 h 50"/>
                  <a:gd name="T26" fmla="*/ 36 w 44"/>
                  <a:gd name="T27" fmla="*/ 1 h 50"/>
                  <a:gd name="T28" fmla="*/ 50 w 44"/>
                  <a:gd name="T29" fmla="*/ 1 h 50"/>
                  <a:gd name="T30" fmla="*/ 47 w 44"/>
                  <a:gd name="T31" fmla="*/ 16 h 50"/>
                  <a:gd name="T32" fmla="*/ 45 w 44"/>
                  <a:gd name="T33" fmla="*/ 32 h 50"/>
                  <a:gd name="T34" fmla="*/ 53 w 44"/>
                  <a:gd name="T35" fmla="*/ 34 h 50"/>
                  <a:gd name="T36" fmla="*/ 54 w 44"/>
                  <a:gd name="T37" fmla="*/ 33 h 50"/>
                  <a:gd name="T38" fmla="*/ 54 w 44"/>
                  <a:gd name="T39" fmla="*/ 32 h 50"/>
                  <a:gd name="T40" fmla="*/ 58 w 44"/>
                  <a:gd name="T41" fmla="*/ 34 h 50"/>
                  <a:gd name="T42" fmla="*/ 47 w 44"/>
                  <a:gd name="T43" fmla="*/ 44 h 50"/>
                  <a:gd name="T44" fmla="*/ 44 w 44"/>
                  <a:gd name="T45" fmla="*/ 49 h 50"/>
                  <a:gd name="T46" fmla="*/ 42 w 44"/>
                  <a:gd name="T47" fmla="*/ 53 h 50"/>
                  <a:gd name="T48" fmla="*/ 37 w 44"/>
                  <a:gd name="T49" fmla="*/ 57 h 50"/>
                  <a:gd name="T50" fmla="*/ 36 w 44"/>
                  <a:gd name="T51" fmla="*/ 59 h 50"/>
                  <a:gd name="T52" fmla="*/ 34 w 44"/>
                  <a:gd name="T53" fmla="*/ 61 h 50"/>
                  <a:gd name="T54" fmla="*/ 29 w 44"/>
                  <a:gd name="T55" fmla="*/ 66 h 50"/>
                  <a:gd name="T56" fmla="*/ 22 w 44"/>
                  <a:gd name="T57" fmla="*/ 63 h 50"/>
                  <a:gd name="T58" fmla="*/ 15 w 44"/>
                  <a:gd name="T59" fmla="*/ 63 h 50"/>
                  <a:gd name="T60" fmla="*/ 0 w 44"/>
                  <a:gd name="T61" fmla="*/ 53 h 5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44" h="50">
                    <a:moveTo>
                      <a:pt x="0" y="40"/>
                    </a:moveTo>
                    <a:cubicBezTo>
                      <a:pt x="1" y="39"/>
                      <a:pt x="1" y="37"/>
                      <a:pt x="2" y="36"/>
                    </a:cubicBezTo>
                    <a:cubicBezTo>
                      <a:pt x="2" y="35"/>
                      <a:pt x="3" y="35"/>
                      <a:pt x="3" y="34"/>
                    </a:cubicBezTo>
                    <a:cubicBezTo>
                      <a:pt x="2" y="32"/>
                      <a:pt x="2" y="32"/>
                      <a:pt x="3" y="30"/>
                    </a:cubicBezTo>
                    <a:cubicBezTo>
                      <a:pt x="5" y="28"/>
                      <a:pt x="6" y="25"/>
                      <a:pt x="7" y="23"/>
                    </a:cubicBezTo>
                    <a:cubicBezTo>
                      <a:pt x="8" y="21"/>
                      <a:pt x="12" y="22"/>
                      <a:pt x="14" y="22"/>
                    </a:cubicBezTo>
                    <a:cubicBezTo>
                      <a:pt x="15" y="22"/>
                      <a:pt x="21" y="23"/>
                      <a:pt x="21" y="22"/>
                    </a:cubicBezTo>
                    <a:cubicBezTo>
                      <a:pt x="22" y="17"/>
                      <a:pt x="22" y="17"/>
                      <a:pt x="22" y="17"/>
                    </a:cubicBezTo>
                    <a:cubicBezTo>
                      <a:pt x="21" y="17"/>
                      <a:pt x="20" y="17"/>
                      <a:pt x="20" y="16"/>
                    </a:cubicBezTo>
                    <a:cubicBezTo>
                      <a:pt x="20" y="15"/>
                      <a:pt x="20" y="14"/>
                      <a:pt x="18" y="13"/>
                    </a:cubicBezTo>
                    <a:cubicBezTo>
                      <a:pt x="16" y="12"/>
                      <a:pt x="15" y="10"/>
                      <a:pt x="13" y="8"/>
                    </a:cubicBezTo>
                    <a:cubicBezTo>
                      <a:pt x="14" y="8"/>
                      <a:pt x="17" y="8"/>
                      <a:pt x="18" y="7"/>
                    </a:cubicBezTo>
                    <a:cubicBezTo>
                      <a:pt x="18" y="5"/>
                      <a:pt x="17" y="3"/>
                      <a:pt x="19" y="1"/>
                    </a:cubicBezTo>
                    <a:cubicBezTo>
                      <a:pt x="20" y="0"/>
                      <a:pt x="26" y="1"/>
                      <a:pt x="27" y="1"/>
                    </a:cubicBezTo>
                    <a:cubicBezTo>
                      <a:pt x="31" y="1"/>
                      <a:pt x="34" y="1"/>
                      <a:pt x="38" y="1"/>
                    </a:cubicBezTo>
                    <a:cubicBezTo>
                      <a:pt x="37" y="5"/>
                      <a:pt x="37" y="9"/>
                      <a:pt x="36" y="12"/>
                    </a:cubicBezTo>
                    <a:cubicBezTo>
                      <a:pt x="35" y="16"/>
                      <a:pt x="35" y="20"/>
                      <a:pt x="34" y="24"/>
                    </a:cubicBezTo>
                    <a:cubicBezTo>
                      <a:pt x="36" y="24"/>
                      <a:pt x="40" y="24"/>
                      <a:pt x="40" y="26"/>
                    </a:cubicBezTo>
                    <a:cubicBezTo>
                      <a:pt x="40" y="26"/>
                      <a:pt x="41" y="25"/>
                      <a:pt x="41" y="25"/>
                    </a:cubicBezTo>
                    <a:cubicBezTo>
                      <a:pt x="41" y="24"/>
                      <a:pt x="41" y="24"/>
                      <a:pt x="41" y="24"/>
                    </a:cubicBezTo>
                    <a:cubicBezTo>
                      <a:pt x="42" y="24"/>
                      <a:pt x="43" y="25"/>
                      <a:pt x="44" y="26"/>
                    </a:cubicBezTo>
                    <a:cubicBezTo>
                      <a:pt x="41" y="28"/>
                      <a:pt x="39" y="31"/>
                      <a:pt x="36" y="33"/>
                    </a:cubicBezTo>
                    <a:cubicBezTo>
                      <a:pt x="34" y="34"/>
                      <a:pt x="32" y="35"/>
                      <a:pt x="33" y="37"/>
                    </a:cubicBezTo>
                    <a:cubicBezTo>
                      <a:pt x="33" y="38"/>
                      <a:pt x="33" y="39"/>
                      <a:pt x="32" y="40"/>
                    </a:cubicBezTo>
                    <a:cubicBezTo>
                      <a:pt x="31" y="41"/>
                      <a:pt x="28" y="42"/>
                      <a:pt x="28" y="43"/>
                    </a:cubicBezTo>
                    <a:cubicBezTo>
                      <a:pt x="28" y="44"/>
                      <a:pt x="28" y="44"/>
                      <a:pt x="27" y="45"/>
                    </a:cubicBezTo>
                    <a:cubicBezTo>
                      <a:pt x="26" y="46"/>
                      <a:pt x="26" y="46"/>
                      <a:pt x="26" y="46"/>
                    </a:cubicBezTo>
                    <a:cubicBezTo>
                      <a:pt x="25" y="47"/>
                      <a:pt x="21" y="47"/>
                      <a:pt x="22" y="50"/>
                    </a:cubicBezTo>
                    <a:cubicBezTo>
                      <a:pt x="20" y="49"/>
                      <a:pt x="19" y="48"/>
                      <a:pt x="17" y="48"/>
                    </a:cubicBezTo>
                    <a:cubicBezTo>
                      <a:pt x="15" y="47"/>
                      <a:pt x="13" y="48"/>
                      <a:pt x="11" y="48"/>
                    </a:cubicBezTo>
                    <a:cubicBezTo>
                      <a:pt x="7" y="47"/>
                      <a:pt x="3" y="43"/>
                      <a:pt x="0" y="40"/>
                    </a:cubicBezTo>
                  </a:path>
                </a:pathLst>
              </a:custGeom>
              <a:solidFill>
                <a:srgbClr val="B3B3B3"/>
              </a:solidFill>
              <a:ln w="3175">
                <a:solidFill>
                  <a:schemeClr val="tx1"/>
                </a:solidFill>
                <a:round/>
                <a:headEnd/>
                <a:tailEnd/>
              </a:ln>
            </p:spPr>
            <p:txBody>
              <a:bodyPr/>
              <a:lstStyle/>
              <a:p>
                <a:endParaRPr lang="en-GB" sz="2400" dirty="0"/>
              </a:p>
            </p:txBody>
          </p:sp>
          <p:sp>
            <p:nvSpPr>
              <p:cNvPr id="1384" name="Freeform 4214"/>
              <p:cNvSpPr>
                <a:spLocks/>
              </p:cNvSpPr>
              <p:nvPr/>
            </p:nvSpPr>
            <p:spPr bwMode="auto">
              <a:xfrm>
                <a:off x="1915" y="2572"/>
                <a:ext cx="57" cy="69"/>
              </a:xfrm>
              <a:custGeom>
                <a:avLst/>
                <a:gdLst>
                  <a:gd name="T0" fmla="*/ 4 w 43"/>
                  <a:gd name="T1" fmla="*/ 40 h 52"/>
                  <a:gd name="T2" fmla="*/ 0 w 43"/>
                  <a:gd name="T3" fmla="*/ 32 h 52"/>
                  <a:gd name="T4" fmla="*/ 0 w 43"/>
                  <a:gd name="T5" fmla="*/ 20 h 52"/>
                  <a:gd name="T6" fmla="*/ 8 w 43"/>
                  <a:gd name="T7" fmla="*/ 17 h 52"/>
                  <a:gd name="T8" fmla="*/ 9 w 43"/>
                  <a:gd name="T9" fmla="*/ 12 h 52"/>
                  <a:gd name="T10" fmla="*/ 19 w 43"/>
                  <a:gd name="T11" fmla="*/ 1 h 52"/>
                  <a:gd name="T12" fmla="*/ 30 w 43"/>
                  <a:gd name="T13" fmla="*/ 7 h 52"/>
                  <a:gd name="T14" fmla="*/ 33 w 43"/>
                  <a:gd name="T15" fmla="*/ 1 h 52"/>
                  <a:gd name="T16" fmla="*/ 41 w 43"/>
                  <a:gd name="T17" fmla="*/ 4 h 52"/>
                  <a:gd name="T18" fmla="*/ 45 w 43"/>
                  <a:gd name="T19" fmla="*/ 4 h 52"/>
                  <a:gd name="T20" fmla="*/ 41 w 43"/>
                  <a:gd name="T21" fmla="*/ 1 h 52"/>
                  <a:gd name="T22" fmla="*/ 53 w 43"/>
                  <a:gd name="T23" fmla="*/ 3 h 52"/>
                  <a:gd name="T24" fmla="*/ 54 w 43"/>
                  <a:gd name="T25" fmla="*/ 11 h 52"/>
                  <a:gd name="T26" fmla="*/ 50 w 43"/>
                  <a:gd name="T27" fmla="*/ 21 h 52"/>
                  <a:gd name="T28" fmla="*/ 52 w 43"/>
                  <a:gd name="T29" fmla="*/ 33 h 52"/>
                  <a:gd name="T30" fmla="*/ 54 w 43"/>
                  <a:gd name="T31" fmla="*/ 42 h 52"/>
                  <a:gd name="T32" fmla="*/ 53 w 43"/>
                  <a:gd name="T33" fmla="*/ 46 h 52"/>
                  <a:gd name="T34" fmla="*/ 53 w 43"/>
                  <a:gd name="T35" fmla="*/ 52 h 52"/>
                  <a:gd name="T36" fmla="*/ 48 w 43"/>
                  <a:gd name="T37" fmla="*/ 60 h 52"/>
                  <a:gd name="T38" fmla="*/ 42 w 43"/>
                  <a:gd name="T39" fmla="*/ 57 h 52"/>
                  <a:gd name="T40" fmla="*/ 34 w 43"/>
                  <a:gd name="T41" fmla="*/ 57 h 52"/>
                  <a:gd name="T42" fmla="*/ 29 w 43"/>
                  <a:gd name="T43" fmla="*/ 57 h 52"/>
                  <a:gd name="T44" fmla="*/ 27 w 43"/>
                  <a:gd name="T45" fmla="*/ 58 h 52"/>
                  <a:gd name="T46" fmla="*/ 28 w 43"/>
                  <a:gd name="T47" fmla="*/ 65 h 52"/>
                  <a:gd name="T48" fmla="*/ 20 w 43"/>
                  <a:gd name="T49" fmla="*/ 65 h 52"/>
                  <a:gd name="T50" fmla="*/ 16 w 43"/>
                  <a:gd name="T51" fmla="*/ 62 h 52"/>
                  <a:gd name="T52" fmla="*/ 15 w 43"/>
                  <a:gd name="T53" fmla="*/ 60 h 52"/>
                  <a:gd name="T54" fmla="*/ 11 w 43"/>
                  <a:gd name="T55" fmla="*/ 50 h 52"/>
                  <a:gd name="T56" fmla="*/ 8 w 43"/>
                  <a:gd name="T57" fmla="*/ 44 h 52"/>
                  <a:gd name="T58" fmla="*/ 5 w 43"/>
                  <a:gd name="T59" fmla="*/ 42 h 52"/>
                  <a:gd name="T60" fmla="*/ 4 w 43"/>
                  <a:gd name="T61" fmla="*/ 40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43" h="52">
                    <a:moveTo>
                      <a:pt x="3" y="30"/>
                    </a:moveTo>
                    <a:cubicBezTo>
                      <a:pt x="2" y="29"/>
                      <a:pt x="0" y="25"/>
                      <a:pt x="0" y="24"/>
                    </a:cubicBezTo>
                    <a:cubicBezTo>
                      <a:pt x="0" y="22"/>
                      <a:pt x="0" y="17"/>
                      <a:pt x="0" y="15"/>
                    </a:cubicBezTo>
                    <a:cubicBezTo>
                      <a:pt x="0" y="12"/>
                      <a:pt x="4" y="13"/>
                      <a:pt x="6" y="13"/>
                    </a:cubicBezTo>
                    <a:cubicBezTo>
                      <a:pt x="8" y="13"/>
                      <a:pt x="9" y="10"/>
                      <a:pt x="7" y="9"/>
                    </a:cubicBezTo>
                    <a:cubicBezTo>
                      <a:pt x="10" y="6"/>
                      <a:pt x="9" y="0"/>
                      <a:pt x="14" y="1"/>
                    </a:cubicBezTo>
                    <a:cubicBezTo>
                      <a:pt x="15" y="1"/>
                      <a:pt x="23" y="2"/>
                      <a:pt x="23" y="5"/>
                    </a:cubicBezTo>
                    <a:cubicBezTo>
                      <a:pt x="24" y="3"/>
                      <a:pt x="22" y="1"/>
                      <a:pt x="25" y="1"/>
                    </a:cubicBezTo>
                    <a:cubicBezTo>
                      <a:pt x="27" y="1"/>
                      <a:pt x="31" y="1"/>
                      <a:pt x="31" y="3"/>
                    </a:cubicBezTo>
                    <a:cubicBezTo>
                      <a:pt x="31" y="2"/>
                      <a:pt x="33" y="3"/>
                      <a:pt x="34" y="3"/>
                    </a:cubicBezTo>
                    <a:cubicBezTo>
                      <a:pt x="33" y="2"/>
                      <a:pt x="31" y="1"/>
                      <a:pt x="31" y="1"/>
                    </a:cubicBezTo>
                    <a:cubicBezTo>
                      <a:pt x="33" y="0"/>
                      <a:pt x="38" y="2"/>
                      <a:pt x="40" y="2"/>
                    </a:cubicBezTo>
                    <a:cubicBezTo>
                      <a:pt x="43" y="3"/>
                      <a:pt x="43" y="5"/>
                      <a:pt x="41" y="8"/>
                    </a:cubicBezTo>
                    <a:cubicBezTo>
                      <a:pt x="40" y="10"/>
                      <a:pt x="37" y="12"/>
                      <a:pt x="38" y="16"/>
                    </a:cubicBezTo>
                    <a:cubicBezTo>
                      <a:pt x="38" y="19"/>
                      <a:pt x="37" y="22"/>
                      <a:pt x="39" y="25"/>
                    </a:cubicBezTo>
                    <a:cubicBezTo>
                      <a:pt x="40" y="27"/>
                      <a:pt x="43" y="29"/>
                      <a:pt x="41" y="32"/>
                    </a:cubicBezTo>
                    <a:cubicBezTo>
                      <a:pt x="41" y="33"/>
                      <a:pt x="40" y="34"/>
                      <a:pt x="40" y="35"/>
                    </a:cubicBezTo>
                    <a:cubicBezTo>
                      <a:pt x="40" y="36"/>
                      <a:pt x="40" y="38"/>
                      <a:pt x="40" y="39"/>
                    </a:cubicBezTo>
                    <a:cubicBezTo>
                      <a:pt x="39" y="42"/>
                      <a:pt x="37" y="45"/>
                      <a:pt x="36" y="45"/>
                    </a:cubicBezTo>
                    <a:cubicBezTo>
                      <a:pt x="35" y="45"/>
                      <a:pt x="32" y="43"/>
                      <a:pt x="32" y="43"/>
                    </a:cubicBezTo>
                    <a:cubicBezTo>
                      <a:pt x="30" y="41"/>
                      <a:pt x="28" y="43"/>
                      <a:pt x="26" y="43"/>
                    </a:cubicBezTo>
                    <a:cubicBezTo>
                      <a:pt x="24" y="44"/>
                      <a:pt x="24" y="44"/>
                      <a:pt x="22" y="43"/>
                    </a:cubicBezTo>
                    <a:cubicBezTo>
                      <a:pt x="21" y="42"/>
                      <a:pt x="21" y="43"/>
                      <a:pt x="20" y="44"/>
                    </a:cubicBezTo>
                    <a:cubicBezTo>
                      <a:pt x="19" y="46"/>
                      <a:pt x="21" y="46"/>
                      <a:pt x="21" y="49"/>
                    </a:cubicBezTo>
                    <a:cubicBezTo>
                      <a:pt x="22" y="52"/>
                      <a:pt x="17" y="50"/>
                      <a:pt x="15" y="49"/>
                    </a:cubicBezTo>
                    <a:cubicBezTo>
                      <a:pt x="14" y="49"/>
                      <a:pt x="13" y="48"/>
                      <a:pt x="12" y="47"/>
                    </a:cubicBezTo>
                    <a:cubicBezTo>
                      <a:pt x="11" y="46"/>
                      <a:pt x="11" y="46"/>
                      <a:pt x="11" y="45"/>
                    </a:cubicBezTo>
                    <a:cubicBezTo>
                      <a:pt x="11" y="43"/>
                      <a:pt x="8" y="40"/>
                      <a:pt x="8" y="38"/>
                    </a:cubicBezTo>
                    <a:cubicBezTo>
                      <a:pt x="8" y="37"/>
                      <a:pt x="7" y="33"/>
                      <a:pt x="6" y="33"/>
                    </a:cubicBezTo>
                    <a:cubicBezTo>
                      <a:pt x="6" y="32"/>
                      <a:pt x="4" y="33"/>
                      <a:pt x="4" y="32"/>
                    </a:cubicBezTo>
                    <a:cubicBezTo>
                      <a:pt x="3" y="32"/>
                      <a:pt x="3" y="31"/>
                      <a:pt x="3" y="30"/>
                    </a:cubicBezTo>
                  </a:path>
                </a:pathLst>
              </a:custGeom>
              <a:solidFill>
                <a:srgbClr val="B3B3B3"/>
              </a:solidFill>
              <a:ln w="3175">
                <a:solidFill>
                  <a:schemeClr val="tx1"/>
                </a:solidFill>
                <a:round/>
                <a:headEnd/>
                <a:tailEnd/>
              </a:ln>
            </p:spPr>
            <p:txBody>
              <a:bodyPr/>
              <a:lstStyle/>
              <a:p>
                <a:endParaRPr lang="en-GB" sz="2400" dirty="0"/>
              </a:p>
            </p:txBody>
          </p:sp>
          <p:sp>
            <p:nvSpPr>
              <p:cNvPr id="1385" name="Freeform 4215"/>
              <p:cNvSpPr>
                <a:spLocks/>
              </p:cNvSpPr>
              <p:nvPr/>
            </p:nvSpPr>
            <p:spPr bwMode="auto">
              <a:xfrm>
                <a:off x="2492" y="2229"/>
                <a:ext cx="121" cy="111"/>
              </a:xfrm>
              <a:custGeom>
                <a:avLst/>
                <a:gdLst>
                  <a:gd name="T0" fmla="*/ 3 w 92"/>
                  <a:gd name="T1" fmla="*/ 111 h 84"/>
                  <a:gd name="T2" fmla="*/ 4 w 92"/>
                  <a:gd name="T3" fmla="*/ 96 h 84"/>
                  <a:gd name="T4" fmla="*/ 7 w 92"/>
                  <a:gd name="T5" fmla="*/ 89 h 84"/>
                  <a:gd name="T6" fmla="*/ 12 w 92"/>
                  <a:gd name="T7" fmla="*/ 82 h 84"/>
                  <a:gd name="T8" fmla="*/ 14 w 92"/>
                  <a:gd name="T9" fmla="*/ 77 h 84"/>
                  <a:gd name="T10" fmla="*/ 16 w 92"/>
                  <a:gd name="T11" fmla="*/ 73 h 84"/>
                  <a:gd name="T12" fmla="*/ 21 w 92"/>
                  <a:gd name="T13" fmla="*/ 62 h 84"/>
                  <a:gd name="T14" fmla="*/ 18 w 92"/>
                  <a:gd name="T15" fmla="*/ 65 h 84"/>
                  <a:gd name="T16" fmla="*/ 30 w 92"/>
                  <a:gd name="T17" fmla="*/ 52 h 84"/>
                  <a:gd name="T18" fmla="*/ 37 w 92"/>
                  <a:gd name="T19" fmla="*/ 34 h 84"/>
                  <a:gd name="T20" fmla="*/ 46 w 92"/>
                  <a:gd name="T21" fmla="*/ 21 h 84"/>
                  <a:gd name="T22" fmla="*/ 57 w 92"/>
                  <a:gd name="T23" fmla="*/ 9 h 84"/>
                  <a:gd name="T24" fmla="*/ 59 w 92"/>
                  <a:gd name="T25" fmla="*/ 1 h 84"/>
                  <a:gd name="T26" fmla="*/ 121 w 92"/>
                  <a:gd name="T27" fmla="*/ 0 h 84"/>
                  <a:gd name="T28" fmla="*/ 120 w 92"/>
                  <a:gd name="T29" fmla="*/ 28 h 84"/>
                  <a:gd name="T30" fmla="*/ 75 w 92"/>
                  <a:gd name="T31" fmla="*/ 28 h 84"/>
                  <a:gd name="T32" fmla="*/ 72 w 92"/>
                  <a:gd name="T33" fmla="*/ 67 h 84"/>
                  <a:gd name="T34" fmla="*/ 63 w 92"/>
                  <a:gd name="T35" fmla="*/ 71 h 84"/>
                  <a:gd name="T36" fmla="*/ 58 w 92"/>
                  <a:gd name="T37" fmla="*/ 82 h 84"/>
                  <a:gd name="T38" fmla="*/ 57 w 92"/>
                  <a:gd name="T39" fmla="*/ 102 h 84"/>
                  <a:gd name="T40" fmla="*/ 7 w 92"/>
                  <a:gd name="T41" fmla="*/ 102 h 84"/>
                  <a:gd name="T42" fmla="*/ 3 w 92"/>
                  <a:gd name="T43" fmla="*/ 111 h 8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2" h="84">
                    <a:moveTo>
                      <a:pt x="2" y="84"/>
                    </a:moveTo>
                    <a:cubicBezTo>
                      <a:pt x="0" y="81"/>
                      <a:pt x="2" y="76"/>
                      <a:pt x="3" y="73"/>
                    </a:cubicBezTo>
                    <a:cubicBezTo>
                      <a:pt x="3" y="71"/>
                      <a:pt x="4" y="69"/>
                      <a:pt x="5" y="67"/>
                    </a:cubicBezTo>
                    <a:cubicBezTo>
                      <a:pt x="6" y="65"/>
                      <a:pt x="9" y="65"/>
                      <a:pt x="9" y="62"/>
                    </a:cubicBezTo>
                    <a:cubicBezTo>
                      <a:pt x="10" y="61"/>
                      <a:pt x="10" y="59"/>
                      <a:pt x="11" y="58"/>
                    </a:cubicBezTo>
                    <a:cubicBezTo>
                      <a:pt x="12" y="57"/>
                      <a:pt x="12" y="56"/>
                      <a:pt x="12" y="55"/>
                    </a:cubicBezTo>
                    <a:cubicBezTo>
                      <a:pt x="13" y="53"/>
                      <a:pt x="17" y="49"/>
                      <a:pt x="16" y="47"/>
                    </a:cubicBezTo>
                    <a:cubicBezTo>
                      <a:pt x="15" y="47"/>
                      <a:pt x="15" y="48"/>
                      <a:pt x="14" y="49"/>
                    </a:cubicBezTo>
                    <a:cubicBezTo>
                      <a:pt x="16" y="45"/>
                      <a:pt x="20" y="42"/>
                      <a:pt x="23" y="39"/>
                    </a:cubicBezTo>
                    <a:cubicBezTo>
                      <a:pt x="27" y="35"/>
                      <a:pt x="26" y="31"/>
                      <a:pt x="28" y="26"/>
                    </a:cubicBezTo>
                    <a:cubicBezTo>
                      <a:pt x="30" y="23"/>
                      <a:pt x="31" y="18"/>
                      <a:pt x="35" y="16"/>
                    </a:cubicBezTo>
                    <a:cubicBezTo>
                      <a:pt x="39" y="14"/>
                      <a:pt x="41" y="12"/>
                      <a:pt x="43" y="7"/>
                    </a:cubicBezTo>
                    <a:cubicBezTo>
                      <a:pt x="44" y="4"/>
                      <a:pt x="46" y="0"/>
                      <a:pt x="45" y="1"/>
                    </a:cubicBezTo>
                    <a:cubicBezTo>
                      <a:pt x="92" y="0"/>
                      <a:pt x="92" y="0"/>
                      <a:pt x="92" y="0"/>
                    </a:cubicBezTo>
                    <a:cubicBezTo>
                      <a:pt x="91" y="21"/>
                      <a:pt x="91" y="21"/>
                      <a:pt x="91" y="21"/>
                    </a:cubicBezTo>
                    <a:cubicBezTo>
                      <a:pt x="57" y="21"/>
                      <a:pt x="57" y="21"/>
                      <a:pt x="57" y="21"/>
                    </a:cubicBezTo>
                    <a:cubicBezTo>
                      <a:pt x="55" y="51"/>
                      <a:pt x="55" y="51"/>
                      <a:pt x="55" y="51"/>
                    </a:cubicBezTo>
                    <a:cubicBezTo>
                      <a:pt x="53" y="53"/>
                      <a:pt x="50" y="53"/>
                      <a:pt x="48" y="54"/>
                    </a:cubicBezTo>
                    <a:cubicBezTo>
                      <a:pt x="45" y="56"/>
                      <a:pt x="43" y="59"/>
                      <a:pt x="44" y="62"/>
                    </a:cubicBezTo>
                    <a:cubicBezTo>
                      <a:pt x="44" y="65"/>
                      <a:pt x="45" y="76"/>
                      <a:pt x="43" y="77"/>
                    </a:cubicBezTo>
                    <a:cubicBezTo>
                      <a:pt x="5" y="77"/>
                      <a:pt x="5" y="77"/>
                      <a:pt x="5" y="77"/>
                    </a:cubicBezTo>
                    <a:cubicBezTo>
                      <a:pt x="2" y="77"/>
                      <a:pt x="1" y="82"/>
                      <a:pt x="2" y="84"/>
                    </a:cubicBezTo>
                  </a:path>
                </a:pathLst>
              </a:custGeom>
              <a:solidFill>
                <a:srgbClr val="B3B3B3"/>
              </a:solidFill>
              <a:ln w="3175">
                <a:solidFill>
                  <a:schemeClr val="tx1"/>
                </a:solidFill>
                <a:round/>
                <a:headEnd/>
                <a:tailEnd/>
              </a:ln>
            </p:spPr>
            <p:txBody>
              <a:bodyPr/>
              <a:lstStyle/>
              <a:p>
                <a:endParaRPr lang="en-GB" sz="2400" dirty="0"/>
              </a:p>
            </p:txBody>
          </p:sp>
          <p:sp>
            <p:nvSpPr>
              <p:cNvPr id="1386" name="Freeform 4216"/>
              <p:cNvSpPr>
                <a:spLocks/>
              </p:cNvSpPr>
              <p:nvPr/>
            </p:nvSpPr>
            <p:spPr bwMode="auto">
              <a:xfrm>
                <a:off x="2890" y="1863"/>
                <a:ext cx="85" cy="39"/>
              </a:xfrm>
              <a:custGeom>
                <a:avLst/>
                <a:gdLst>
                  <a:gd name="T0" fmla="*/ 0 w 64"/>
                  <a:gd name="T1" fmla="*/ 11 h 29"/>
                  <a:gd name="T2" fmla="*/ 3 w 64"/>
                  <a:gd name="T3" fmla="*/ 13 h 29"/>
                  <a:gd name="T4" fmla="*/ 12 w 64"/>
                  <a:gd name="T5" fmla="*/ 9 h 29"/>
                  <a:gd name="T6" fmla="*/ 28 w 64"/>
                  <a:gd name="T7" fmla="*/ 1 h 29"/>
                  <a:gd name="T8" fmla="*/ 27 w 64"/>
                  <a:gd name="T9" fmla="*/ 0 h 29"/>
                  <a:gd name="T10" fmla="*/ 29 w 64"/>
                  <a:gd name="T11" fmla="*/ 1 h 29"/>
                  <a:gd name="T12" fmla="*/ 33 w 64"/>
                  <a:gd name="T13" fmla="*/ 3 h 29"/>
                  <a:gd name="T14" fmla="*/ 35 w 64"/>
                  <a:gd name="T15" fmla="*/ 1 h 29"/>
                  <a:gd name="T16" fmla="*/ 37 w 64"/>
                  <a:gd name="T17" fmla="*/ 1 h 29"/>
                  <a:gd name="T18" fmla="*/ 40 w 64"/>
                  <a:gd name="T19" fmla="*/ 3 h 29"/>
                  <a:gd name="T20" fmla="*/ 48 w 64"/>
                  <a:gd name="T21" fmla="*/ 7 h 29"/>
                  <a:gd name="T22" fmla="*/ 52 w 64"/>
                  <a:gd name="T23" fmla="*/ 7 h 29"/>
                  <a:gd name="T24" fmla="*/ 50 w 64"/>
                  <a:gd name="T25" fmla="*/ 9 h 29"/>
                  <a:gd name="T26" fmla="*/ 54 w 64"/>
                  <a:gd name="T27" fmla="*/ 13 h 29"/>
                  <a:gd name="T28" fmla="*/ 60 w 64"/>
                  <a:gd name="T29" fmla="*/ 12 h 29"/>
                  <a:gd name="T30" fmla="*/ 58 w 64"/>
                  <a:gd name="T31" fmla="*/ 9 h 29"/>
                  <a:gd name="T32" fmla="*/ 69 w 64"/>
                  <a:gd name="T33" fmla="*/ 12 h 29"/>
                  <a:gd name="T34" fmla="*/ 70 w 64"/>
                  <a:gd name="T35" fmla="*/ 16 h 29"/>
                  <a:gd name="T36" fmla="*/ 76 w 64"/>
                  <a:gd name="T37" fmla="*/ 17 h 29"/>
                  <a:gd name="T38" fmla="*/ 80 w 64"/>
                  <a:gd name="T39" fmla="*/ 20 h 29"/>
                  <a:gd name="T40" fmla="*/ 85 w 64"/>
                  <a:gd name="T41" fmla="*/ 24 h 29"/>
                  <a:gd name="T42" fmla="*/ 76 w 64"/>
                  <a:gd name="T43" fmla="*/ 27 h 29"/>
                  <a:gd name="T44" fmla="*/ 73 w 64"/>
                  <a:gd name="T45" fmla="*/ 32 h 29"/>
                  <a:gd name="T46" fmla="*/ 65 w 64"/>
                  <a:gd name="T47" fmla="*/ 35 h 29"/>
                  <a:gd name="T48" fmla="*/ 60 w 64"/>
                  <a:gd name="T49" fmla="*/ 38 h 29"/>
                  <a:gd name="T50" fmla="*/ 50 w 64"/>
                  <a:gd name="T51" fmla="*/ 36 h 29"/>
                  <a:gd name="T52" fmla="*/ 44 w 64"/>
                  <a:gd name="T53" fmla="*/ 34 h 29"/>
                  <a:gd name="T54" fmla="*/ 36 w 64"/>
                  <a:gd name="T55" fmla="*/ 32 h 29"/>
                  <a:gd name="T56" fmla="*/ 36 w 64"/>
                  <a:gd name="T57" fmla="*/ 35 h 29"/>
                  <a:gd name="T58" fmla="*/ 32 w 64"/>
                  <a:gd name="T59" fmla="*/ 39 h 29"/>
                  <a:gd name="T60" fmla="*/ 27 w 64"/>
                  <a:gd name="T61" fmla="*/ 39 h 29"/>
                  <a:gd name="T62" fmla="*/ 23 w 64"/>
                  <a:gd name="T63" fmla="*/ 35 h 29"/>
                  <a:gd name="T64" fmla="*/ 16 w 64"/>
                  <a:gd name="T65" fmla="*/ 32 h 29"/>
                  <a:gd name="T66" fmla="*/ 11 w 64"/>
                  <a:gd name="T67" fmla="*/ 27 h 29"/>
                  <a:gd name="T68" fmla="*/ 4 w 64"/>
                  <a:gd name="T69" fmla="*/ 20 h 29"/>
                  <a:gd name="T70" fmla="*/ 0 w 64"/>
                  <a:gd name="T71" fmla="*/ 11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4" h="29">
                    <a:moveTo>
                      <a:pt x="0" y="8"/>
                    </a:moveTo>
                    <a:cubicBezTo>
                      <a:pt x="1" y="8"/>
                      <a:pt x="2" y="9"/>
                      <a:pt x="2" y="10"/>
                    </a:cubicBezTo>
                    <a:cubicBezTo>
                      <a:pt x="2" y="7"/>
                      <a:pt x="8" y="8"/>
                      <a:pt x="9" y="7"/>
                    </a:cubicBezTo>
                    <a:cubicBezTo>
                      <a:pt x="12" y="4"/>
                      <a:pt x="17" y="3"/>
                      <a:pt x="21" y="1"/>
                    </a:cubicBezTo>
                    <a:cubicBezTo>
                      <a:pt x="20" y="0"/>
                      <a:pt x="20" y="0"/>
                      <a:pt x="20" y="0"/>
                    </a:cubicBezTo>
                    <a:cubicBezTo>
                      <a:pt x="21" y="0"/>
                      <a:pt x="22" y="0"/>
                      <a:pt x="22" y="1"/>
                    </a:cubicBezTo>
                    <a:cubicBezTo>
                      <a:pt x="23" y="1"/>
                      <a:pt x="24" y="3"/>
                      <a:pt x="25" y="2"/>
                    </a:cubicBezTo>
                    <a:cubicBezTo>
                      <a:pt x="25" y="2"/>
                      <a:pt x="26" y="2"/>
                      <a:pt x="26" y="1"/>
                    </a:cubicBezTo>
                    <a:cubicBezTo>
                      <a:pt x="27" y="0"/>
                      <a:pt x="27" y="1"/>
                      <a:pt x="28" y="1"/>
                    </a:cubicBezTo>
                    <a:cubicBezTo>
                      <a:pt x="29" y="1"/>
                      <a:pt x="29" y="1"/>
                      <a:pt x="30" y="2"/>
                    </a:cubicBezTo>
                    <a:cubicBezTo>
                      <a:pt x="31" y="5"/>
                      <a:pt x="36" y="2"/>
                      <a:pt x="36" y="5"/>
                    </a:cubicBezTo>
                    <a:cubicBezTo>
                      <a:pt x="37" y="5"/>
                      <a:pt x="38" y="4"/>
                      <a:pt x="39" y="5"/>
                    </a:cubicBezTo>
                    <a:cubicBezTo>
                      <a:pt x="41" y="5"/>
                      <a:pt x="39" y="7"/>
                      <a:pt x="38" y="7"/>
                    </a:cubicBezTo>
                    <a:cubicBezTo>
                      <a:pt x="39" y="8"/>
                      <a:pt x="40" y="9"/>
                      <a:pt x="41" y="10"/>
                    </a:cubicBezTo>
                    <a:cubicBezTo>
                      <a:pt x="42" y="12"/>
                      <a:pt x="44" y="10"/>
                      <a:pt x="45" y="9"/>
                    </a:cubicBezTo>
                    <a:cubicBezTo>
                      <a:pt x="45" y="9"/>
                      <a:pt x="44" y="8"/>
                      <a:pt x="44" y="7"/>
                    </a:cubicBezTo>
                    <a:cubicBezTo>
                      <a:pt x="47" y="8"/>
                      <a:pt x="49" y="10"/>
                      <a:pt x="52" y="9"/>
                    </a:cubicBezTo>
                    <a:cubicBezTo>
                      <a:pt x="52" y="10"/>
                      <a:pt x="52" y="12"/>
                      <a:pt x="53" y="12"/>
                    </a:cubicBezTo>
                    <a:cubicBezTo>
                      <a:pt x="55" y="12"/>
                      <a:pt x="55" y="12"/>
                      <a:pt x="57" y="13"/>
                    </a:cubicBezTo>
                    <a:cubicBezTo>
                      <a:pt x="59" y="13"/>
                      <a:pt x="59" y="13"/>
                      <a:pt x="60" y="15"/>
                    </a:cubicBezTo>
                    <a:cubicBezTo>
                      <a:pt x="59" y="14"/>
                      <a:pt x="62" y="15"/>
                      <a:pt x="64" y="18"/>
                    </a:cubicBezTo>
                    <a:cubicBezTo>
                      <a:pt x="62" y="19"/>
                      <a:pt x="59" y="19"/>
                      <a:pt x="57" y="20"/>
                    </a:cubicBezTo>
                    <a:cubicBezTo>
                      <a:pt x="56" y="21"/>
                      <a:pt x="56" y="23"/>
                      <a:pt x="55" y="24"/>
                    </a:cubicBezTo>
                    <a:cubicBezTo>
                      <a:pt x="54" y="24"/>
                      <a:pt x="52" y="26"/>
                      <a:pt x="49" y="26"/>
                    </a:cubicBezTo>
                    <a:cubicBezTo>
                      <a:pt x="48" y="26"/>
                      <a:pt x="46" y="26"/>
                      <a:pt x="45" y="28"/>
                    </a:cubicBezTo>
                    <a:cubicBezTo>
                      <a:pt x="44" y="25"/>
                      <a:pt x="40" y="27"/>
                      <a:pt x="38" y="27"/>
                    </a:cubicBezTo>
                    <a:cubicBezTo>
                      <a:pt x="36" y="26"/>
                      <a:pt x="34" y="25"/>
                      <a:pt x="33" y="25"/>
                    </a:cubicBezTo>
                    <a:cubicBezTo>
                      <a:pt x="31" y="24"/>
                      <a:pt x="29" y="24"/>
                      <a:pt x="27" y="24"/>
                    </a:cubicBezTo>
                    <a:cubicBezTo>
                      <a:pt x="27" y="25"/>
                      <a:pt x="27" y="26"/>
                      <a:pt x="27" y="26"/>
                    </a:cubicBezTo>
                    <a:cubicBezTo>
                      <a:pt x="25" y="26"/>
                      <a:pt x="24" y="27"/>
                      <a:pt x="24" y="29"/>
                    </a:cubicBezTo>
                    <a:cubicBezTo>
                      <a:pt x="22" y="28"/>
                      <a:pt x="22" y="29"/>
                      <a:pt x="20" y="29"/>
                    </a:cubicBezTo>
                    <a:cubicBezTo>
                      <a:pt x="19" y="28"/>
                      <a:pt x="18" y="27"/>
                      <a:pt x="17" y="26"/>
                    </a:cubicBezTo>
                    <a:cubicBezTo>
                      <a:pt x="15" y="25"/>
                      <a:pt x="14" y="25"/>
                      <a:pt x="12" y="24"/>
                    </a:cubicBezTo>
                    <a:cubicBezTo>
                      <a:pt x="11" y="23"/>
                      <a:pt x="9" y="21"/>
                      <a:pt x="8" y="20"/>
                    </a:cubicBezTo>
                    <a:cubicBezTo>
                      <a:pt x="6" y="20"/>
                      <a:pt x="5" y="16"/>
                      <a:pt x="3" y="15"/>
                    </a:cubicBezTo>
                    <a:cubicBezTo>
                      <a:pt x="6" y="12"/>
                      <a:pt x="0" y="12"/>
                      <a:pt x="0" y="8"/>
                    </a:cubicBezTo>
                  </a:path>
                </a:pathLst>
              </a:custGeom>
              <a:solidFill>
                <a:srgbClr val="B3B3B3"/>
              </a:solidFill>
              <a:ln w="3175">
                <a:solidFill>
                  <a:schemeClr val="tx1"/>
                </a:solidFill>
                <a:round/>
                <a:headEnd/>
                <a:tailEnd/>
              </a:ln>
            </p:spPr>
            <p:txBody>
              <a:bodyPr/>
              <a:lstStyle/>
              <a:p>
                <a:endParaRPr lang="en-GB" sz="2400" dirty="0"/>
              </a:p>
            </p:txBody>
          </p:sp>
          <p:sp>
            <p:nvSpPr>
              <p:cNvPr id="1387" name="Freeform 4217"/>
              <p:cNvSpPr>
                <a:spLocks/>
              </p:cNvSpPr>
              <p:nvPr/>
            </p:nvSpPr>
            <p:spPr bwMode="auto">
              <a:xfrm>
                <a:off x="2913" y="2298"/>
                <a:ext cx="146" cy="252"/>
              </a:xfrm>
              <a:custGeom>
                <a:avLst/>
                <a:gdLst>
                  <a:gd name="T0" fmla="*/ 3 w 111"/>
                  <a:gd name="T1" fmla="*/ 140 h 191"/>
                  <a:gd name="T2" fmla="*/ 7 w 111"/>
                  <a:gd name="T3" fmla="*/ 132 h 191"/>
                  <a:gd name="T4" fmla="*/ 28 w 111"/>
                  <a:gd name="T5" fmla="*/ 98 h 191"/>
                  <a:gd name="T6" fmla="*/ 33 w 111"/>
                  <a:gd name="T7" fmla="*/ 51 h 191"/>
                  <a:gd name="T8" fmla="*/ 29 w 111"/>
                  <a:gd name="T9" fmla="*/ 42 h 191"/>
                  <a:gd name="T10" fmla="*/ 24 w 111"/>
                  <a:gd name="T11" fmla="*/ 30 h 191"/>
                  <a:gd name="T12" fmla="*/ 21 w 111"/>
                  <a:gd name="T13" fmla="*/ 9 h 191"/>
                  <a:gd name="T14" fmla="*/ 36 w 111"/>
                  <a:gd name="T15" fmla="*/ 0 h 191"/>
                  <a:gd name="T16" fmla="*/ 146 w 111"/>
                  <a:gd name="T17" fmla="*/ 121 h 191"/>
                  <a:gd name="T18" fmla="*/ 132 w 111"/>
                  <a:gd name="T19" fmla="*/ 124 h 191"/>
                  <a:gd name="T20" fmla="*/ 126 w 111"/>
                  <a:gd name="T21" fmla="*/ 139 h 191"/>
                  <a:gd name="T22" fmla="*/ 122 w 111"/>
                  <a:gd name="T23" fmla="*/ 157 h 191"/>
                  <a:gd name="T24" fmla="*/ 117 w 111"/>
                  <a:gd name="T25" fmla="*/ 169 h 191"/>
                  <a:gd name="T26" fmla="*/ 125 w 111"/>
                  <a:gd name="T27" fmla="*/ 172 h 191"/>
                  <a:gd name="T28" fmla="*/ 126 w 111"/>
                  <a:gd name="T29" fmla="*/ 179 h 191"/>
                  <a:gd name="T30" fmla="*/ 128 w 111"/>
                  <a:gd name="T31" fmla="*/ 189 h 191"/>
                  <a:gd name="T32" fmla="*/ 132 w 111"/>
                  <a:gd name="T33" fmla="*/ 198 h 191"/>
                  <a:gd name="T34" fmla="*/ 122 w 111"/>
                  <a:gd name="T35" fmla="*/ 198 h 191"/>
                  <a:gd name="T36" fmla="*/ 114 w 111"/>
                  <a:gd name="T37" fmla="*/ 203 h 191"/>
                  <a:gd name="T38" fmla="*/ 108 w 111"/>
                  <a:gd name="T39" fmla="*/ 214 h 191"/>
                  <a:gd name="T40" fmla="*/ 93 w 111"/>
                  <a:gd name="T41" fmla="*/ 227 h 191"/>
                  <a:gd name="T42" fmla="*/ 76 w 111"/>
                  <a:gd name="T43" fmla="*/ 231 h 191"/>
                  <a:gd name="T44" fmla="*/ 75 w 111"/>
                  <a:gd name="T45" fmla="*/ 239 h 191"/>
                  <a:gd name="T46" fmla="*/ 63 w 111"/>
                  <a:gd name="T47" fmla="*/ 244 h 191"/>
                  <a:gd name="T48" fmla="*/ 47 w 111"/>
                  <a:gd name="T49" fmla="*/ 251 h 191"/>
                  <a:gd name="T50" fmla="*/ 41 w 111"/>
                  <a:gd name="T51" fmla="*/ 249 h 191"/>
                  <a:gd name="T52" fmla="*/ 29 w 111"/>
                  <a:gd name="T53" fmla="*/ 252 h 191"/>
                  <a:gd name="T54" fmla="*/ 24 w 111"/>
                  <a:gd name="T55" fmla="*/ 235 h 191"/>
                  <a:gd name="T56" fmla="*/ 12 w 111"/>
                  <a:gd name="T57" fmla="*/ 223 h 191"/>
                  <a:gd name="T58" fmla="*/ 13 w 111"/>
                  <a:gd name="T59" fmla="*/ 212 h 191"/>
                  <a:gd name="T60" fmla="*/ 28 w 111"/>
                  <a:gd name="T61" fmla="*/ 214 h 191"/>
                  <a:gd name="T62" fmla="*/ 22 w 111"/>
                  <a:gd name="T63" fmla="*/ 193 h 191"/>
                  <a:gd name="T64" fmla="*/ 22 w 111"/>
                  <a:gd name="T65" fmla="*/ 183 h 191"/>
                  <a:gd name="T66" fmla="*/ 20 w 111"/>
                  <a:gd name="T67" fmla="*/ 178 h 191"/>
                  <a:gd name="T68" fmla="*/ 16 w 111"/>
                  <a:gd name="T69" fmla="*/ 169 h 191"/>
                  <a:gd name="T70" fmla="*/ 8 w 111"/>
                  <a:gd name="T71" fmla="*/ 164 h 191"/>
                  <a:gd name="T72" fmla="*/ 0 w 111"/>
                  <a:gd name="T73" fmla="*/ 142 h 19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11" h="191">
                    <a:moveTo>
                      <a:pt x="0" y="108"/>
                    </a:moveTo>
                    <a:cubicBezTo>
                      <a:pt x="1" y="107"/>
                      <a:pt x="2" y="107"/>
                      <a:pt x="2" y="106"/>
                    </a:cubicBezTo>
                    <a:cubicBezTo>
                      <a:pt x="2" y="106"/>
                      <a:pt x="3" y="105"/>
                      <a:pt x="3" y="104"/>
                    </a:cubicBezTo>
                    <a:cubicBezTo>
                      <a:pt x="4" y="104"/>
                      <a:pt x="4" y="101"/>
                      <a:pt x="5" y="100"/>
                    </a:cubicBezTo>
                    <a:cubicBezTo>
                      <a:pt x="7" y="95"/>
                      <a:pt x="11" y="90"/>
                      <a:pt x="14" y="86"/>
                    </a:cubicBezTo>
                    <a:cubicBezTo>
                      <a:pt x="18" y="83"/>
                      <a:pt x="21" y="79"/>
                      <a:pt x="21" y="74"/>
                    </a:cubicBezTo>
                    <a:cubicBezTo>
                      <a:pt x="22" y="68"/>
                      <a:pt x="22" y="61"/>
                      <a:pt x="22" y="55"/>
                    </a:cubicBezTo>
                    <a:cubicBezTo>
                      <a:pt x="23" y="50"/>
                      <a:pt x="22" y="44"/>
                      <a:pt x="25" y="39"/>
                    </a:cubicBezTo>
                    <a:cubicBezTo>
                      <a:pt x="26" y="37"/>
                      <a:pt x="25" y="36"/>
                      <a:pt x="24" y="34"/>
                    </a:cubicBezTo>
                    <a:cubicBezTo>
                      <a:pt x="23" y="33"/>
                      <a:pt x="23" y="33"/>
                      <a:pt x="22" y="32"/>
                    </a:cubicBezTo>
                    <a:cubicBezTo>
                      <a:pt x="21" y="31"/>
                      <a:pt x="22" y="30"/>
                      <a:pt x="22" y="29"/>
                    </a:cubicBezTo>
                    <a:cubicBezTo>
                      <a:pt x="21" y="27"/>
                      <a:pt x="19" y="25"/>
                      <a:pt x="18" y="23"/>
                    </a:cubicBezTo>
                    <a:cubicBezTo>
                      <a:pt x="17" y="21"/>
                      <a:pt x="18" y="19"/>
                      <a:pt x="18" y="17"/>
                    </a:cubicBezTo>
                    <a:cubicBezTo>
                      <a:pt x="17" y="14"/>
                      <a:pt x="16" y="11"/>
                      <a:pt x="16" y="7"/>
                    </a:cubicBezTo>
                    <a:cubicBezTo>
                      <a:pt x="16" y="7"/>
                      <a:pt x="15" y="6"/>
                      <a:pt x="16" y="5"/>
                    </a:cubicBezTo>
                    <a:cubicBezTo>
                      <a:pt x="27" y="0"/>
                      <a:pt x="27" y="0"/>
                      <a:pt x="27" y="0"/>
                    </a:cubicBezTo>
                    <a:cubicBezTo>
                      <a:pt x="110" y="47"/>
                      <a:pt x="110" y="47"/>
                      <a:pt x="110" y="47"/>
                    </a:cubicBezTo>
                    <a:cubicBezTo>
                      <a:pt x="111" y="92"/>
                      <a:pt x="111" y="92"/>
                      <a:pt x="111" y="92"/>
                    </a:cubicBezTo>
                    <a:cubicBezTo>
                      <a:pt x="108" y="92"/>
                      <a:pt x="108" y="92"/>
                      <a:pt x="105" y="92"/>
                    </a:cubicBezTo>
                    <a:cubicBezTo>
                      <a:pt x="103" y="93"/>
                      <a:pt x="100" y="92"/>
                      <a:pt x="100" y="94"/>
                    </a:cubicBezTo>
                    <a:cubicBezTo>
                      <a:pt x="99" y="95"/>
                      <a:pt x="101" y="98"/>
                      <a:pt x="100" y="99"/>
                    </a:cubicBezTo>
                    <a:cubicBezTo>
                      <a:pt x="99" y="100"/>
                      <a:pt x="97" y="104"/>
                      <a:pt x="96" y="105"/>
                    </a:cubicBezTo>
                    <a:cubicBezTo>
                      <a:pt x="93" y="106"/>
                      <a:pt x="94" y="109"/>
                      <a:pt x="96" y="111"/>
                    </a:cubicBezTo>
                    <a:cubicBezTo>
                      <a:pt x="92" y="114"/>
                      <a:pt x="90" y="115"/>
                      <a:pt x="93" y="119"/>
                    </a:cubicBezTo>
                    <a:cubicBezTo>
                      <a:pt x="95" y="122"/>
                      <a:pt x="90" y="123"/>
                      <a:pt x="89" y="125"/>
                    </a:cubicBezTo>
                    <a:cubicBezTo>
                      <a:pt x="88" y="127"/>
                      <a:pt x="88" y="127"/>
                      <a:pt x="89" y="128"/>
                    </a:cubicBezTo>
                    <a:cubicBezTo>
                      <a:pt x="90" y="129"/>
                      <a:pt x="92" y="128"/>
                      <a:pt x="93" y="128"/>
                    </a:cubicBezTo>
                    <a:cubicBezTo>
                      <a:pt x="95" y="128"/>
                      <a:pt x="96" y="129"/>
                      <a:pt x="95" y="130"/>
                    </a:cubicBezTo>
                    <a:cubicBezTo>
                      <a:pt x="94" y="132"/>
                      <a:pt x="96" y="134"/>
                      <a:pt x="95" y="136"/>
                    </a:cubicBezTo>
                    <a:cubicBezTo>
                      <a:pt x="96" y="136"/>
                      <a:pt x="96" y="136"/>
                      <a:pt x="96" y="136"/>
                    </a:cubicBezTo>
                    <a:cubicBezTo>
                      <a:pt x="97" y="137"/>
                      <a:pt x="96" y="139"/>
                      <a:pt x="96" y="140"/>
                    </a:cubicBezTo>
                    <a:cubicBezTo>
                      <a:pt x="96" y="142"/>
                      <a:pt x="96" y="142"/>
                      <a:pt x="97" y="143"/>
                    </a:cubicBezTo>
                    <a:cubicBezTo>
                      <a:pt x="98" y="144"/>
                      <a:pt x="100" y="143"/>
                      <a:pt x="100" y="146"/>
                    </a:cubicBezTo>
                    <a:cubicBezTo>
                      <a:pt x="101" y="147"/>
                      <a:pt x="99" y="149"/>
                      <a:pt x="100" y="150"/>
                    </a:cubicBezTo>
                    <a:cubicBezTo>
                      <a:pt x="99" y="149"/>
                      <a:pt x="96" y="148"/>
                      <a:pt x="95" y="149"/>
                    </a:cubicBezTo>
                    <a:cubicBezTo>
                      <a:pt x="94" y="149"/>
                      <a:pt x="93" y="150"/>
                      <a:pt x="93" y="150"/>
                    </a:cubicBezTo>
                    <a:cubicBezTo>
                      <a:pt x="92" y="151"/>
                      <a:pt x="92" y="151"/>
                      <a:pt x="91" y="152"/>
                    </a:cubicBezTo>
                    <a:cubicBezTo>
                      <a:pt x="90" y="153"/>
                      <a:pt x="88" y="152"/>
                      <a:pt x="87" y="154"/>
                    </a:cubicBezTo>
                    <a:cubicBezTo>
                      <a:pt x="87" y="155"/>
                      <a:pt x="88" y="156"/>
                      <a:pt x="87" y="157"/>
                    </a:cubicBezTo>
                    <a:cubicBezTo>
                      <a:pt x="87" y="159"/>
                      <a:pt x="84" y="160"/>
                      <a:pt x="82" y="162"/>
                    </a:cubicBezTo>
                    <a:cubicBezTo>
                      <a:pt x="81" y="164"/>
                      <a:pt x="80" y="166"/>
                      <a:pt x="78" y="167"/>
                    </a:cubicBezTo>
                    <a:cubicBezTo>
                      <a:pt x="76" y="170"/>
                      <a:pt x="74" y="171"/>
                      <a:pt x="71" y="172"/>
                    </a:cubicBezTo>
                    <a:cubicBezTo>
                      <a:pt x="69" y="173"/>
                      <a:pt x="64" y="173"/>
                      <a:pt x="62" y="173"/>
                    </a:cubicBezTo>
                    <a:cubicBezTo>
                      <a:pt x="61" y="173"/>
                      <a:pt x="56" y="174"/>
                      <a:pt x="58" y="175"/>
                    </a:cubicBezTo>
                    <a:cubicBezTo>
                      <a:pt x="59" y="175"/>
                      <a:pt x="60" y="176"/>
                      <a:pt x="60" y="177"/>
                    </a:cubicBezTo>
                    <a:cubicBezTo>
                      <a:pt x="60" y="178"/>
                      <a:pt x="58" y="180"/>
                      <a:pt x="57" y="181"/>
                    </a:cubicBezTo>
                    <a:cubicBezTo>
                      <a:pt x="56" y="182"/>
                      <a:pt x="55" y="184"/>
                      <a:pt x="54" y="184"/>
                    </a:cubicBezTo>
                    <a:cubicBezTo>
                      <a:pt x="52" y="185"/>
                      <a:pt x="50" y="185"/>
                      <a:pt x="48" y="185"/>
                    </a:cubicBezTo>
                    <a:cubicBezTo>
                      <a:pt x="45" y="185"/>
                      <a:pt x="43" y="186"/>
                      <a:pt x="40" y="187"/>
                    </a:cubicBezTo>
                    <a:cubicBezTo>
                      <a:pt x="39" y="188"/>
                      <a:pt x="36" y="189"/>
                      <a:pt x="36" y="190"/>
                    </a:cubicBezTo>
                    <a:cubicBezTo>
                      <a:pt x="35" y="189"/>
                      <a:pt x="34" y="188"/>
                      <a:pt x="33" y="186"/>
                    </a:cubicBezTo>
                    <a:cubicBezTo>
                      <a:pt x="32" y="187"/>
                      <a:pt x="32" y="188"/>
                      <a:pt x="31" y="189"/>
                    </a:cubicBezTo>
                    <a:cubicBezTo>
                      <a:pt x="31" y="189"/>
                      <a:pt x="29" y="189"/>
                      <a:pt x="29" y="189"/>
                    </a:cubicBezTo>
                    <a:cubicBezTo>
                      <a:pt x="26" y="191"/>
                      <a:pt x="25" y="190"/>
                      <a:pt x="22" y="191"/>
                    </a:cubicBezTo>
                    <a:cubicBezTo>
                      <a:pt x="24" y="188"/>
                      <a:pt x="22" y="188"/>
                      <a:pt x="21" y="186"/>
                    </a:cubicBezTo>
                    <a:cubicBezTo>
                      <a:pt x="20" y="183"/>
                      <a:pt x="20" y="180"/>
                      <a:pt x="18" y="178"/>
                    </a:cubicBezTo>
                    <a:cubicBezTo>
                      <a:pt x="17" y="176"/>
                      <a:pt x="15" y="175"/>
                      <a:pt x="13" y="174"/>
                    </a:cubicBezTo>
                    <a:cubicBezTo>
                      <a:pt x="11" y="172"/>
                      <a:pt x="10" y="170"/>
                      <a:pt x="9" y="169"/>
                    </a:cubicBezTo>
                    <a:cubicBezTo>
                      <a:pt x="8" y="168"/>
                      <a:pt x="5" y="165"/>
                      <a:pt x="6" y="164"/>
                    </a:cubicBezTo>
                    <a:cubicBezTo>
                      <a:pt x="8" y="162"/>
                      <a:pt x="8" y="161"/>
                      <a:pt x="10" y="161"/>
                    </a:cubicBezTo>
                    <a:cubicBezTo>
                      <a:pt x="13" y="161"/>
                      <a:pt x="15" y="162"/>
                      <a:pt x="18" y="161"/>
                    </a:cubicBezTo>
                    <a:cubicBezTo>
                      <a:pt x="19" y="161"/>
                      <a:pt x="20" y="161"/>
                      <a:pt x="21" y="162"/>
                    </a:cubicBezTo>
                    <a:cubicBezTo>
                      <a:pt x="22" y="162"/>
                      <a:pt x="23" y="161"/>
                      <a:pt x="24" y="161"/>
                    </a:cubicBezTo>
                    <a:cubicBezTo>
                      <a:pt x="19" y="158"/>
                      <a:pt x="17" y="152"/>
                      <a:pt x="17" y="146"/>
                    </a:cubicBezTo>
                    <a:cubicBezTo>
                      <a:pt x="17" y="145"/>
                      <a:pt x="17" y="144"/>
                      <a:pt x="18" y="143"/>
                    </a:cubicBezTo>
                    <a:cubicBezTo>
                      <a:pt x="18" y="141"/>
                      <a:pt x="17" y="140"/>
                      <a:pt x="17" y="139"/>
                    </a:cubicBezTo>
                    <a:cubicBezTo>
                      <a:pt x="17" y="138"/>
                      <a:pt x="18" y="137"/>
                      <a:pt x="17" y="136"/>
                    </a:cubicBezTo>
                    <a:cubicBezTo>
                      <a:pt x="17" y="135"/>
                      <a:pt x="15" y="136"/>
                      <a:pt x="15" y="135"/>
                    </a:cubicBezTo>
                    <a:cubicBezTo>
                      <a:pt x="16" y="133"/>
                      <a:pt x="15" y="131"/>
                      <a:pt x="15" y="130"/>
                    </a:cubicBezTo>
                    <a:cubicBezTo>
                      <a:pt x="14" y="129"/>
                      <a:pt x="13" y="129"/>
                      <a:pt x="12" y="128"/>
                    </a:cubicBezTo>
                    <a:cubicBezTo>
                      <a:pt x="10" y="127"/>
                      <a:pt x="13" y="125"/>
                      <a:pt x="8" y="124"/>
                    </a:cubicBezTo>
                    <a:cubicBezTo>
                      <a:pt x="7" y="124"/>
                      <a:pt x="8" y="125"/>
                      <a:pt x="6" y="124"/>
                    </a:cubicBezTo>
                    <a:cubicBezTo>
                      <a:pt x="5" y="122"/>
                      <a:pt x="3" y="118"/>
                      <a:pt x="2" y="117"/>
                    </a:cubicBezTo>
                    <a:cubicBezTo>
                      <a:pt x="1" y="114"/>
                      <a:pt x="1" y="111"/>
                      <a:pt x="0" y="108"/>
                    </a:cubicBezTo>
                  </a:path>
                </a:pathLst>
              </a:custGeom>
              <a:solidFill>
                <a:srgbClr val="B3B3B3"/>
              </a:solidFill>
              <a:ln w="3175">
                <a:solidFill>
                  <a:schemeClr val="tx1"/>
                </a:solidFill>
                <a:round/>
                <a:headEnd/>
                <a:tailEnd/>
              </a:ln>
            </p:spPr>
            <p:txBody>
              <a:bodyPr/>
              <a:lstStyle/>
              <a:p>
                <a:endParaRPr lang="en-GB" sz="2400" dirty="0"/>
              </a:p>
            </p:txBody>
          </p:sp>
          <p:sp>
            <p:nvSpPr>
              <p:cNvPr id="1388" name="Freeform 4218"/>
              <p:cNvSpPr>
                <a:spLocks/>
              </p:cNvSpPr>
              <p:nvPr/>
            </p:nvSpPr>
            <p:spPr bwMode="auto">
              <a:xfrm>
                <a:off x="2984" y="1991"/>
                <a:ext cx="25" cy="49"/>
              </a:xfrm>
              <a:custGeom>
                <a:avLst/>
                <a:gdLst>
                  <a:gd name="T0" fmla="*/ 0 w 19"/>
                  <a:gd name="T1" fmla="*/ 33 h 37"/>
                  <a:gd name="T2" fmla="*/ 1 w 19"/>
                  <a:gd name="T3" fmla="*/ 29 h 37"/>
                  <a:gd name="T4" fmla="*/ 3 w 19"/>
                  <a:gd name="T5" fmla="*/ 24 h 37"/>
                  <a:gd name="T6" fmla="*/ 1 w 19"/>
                  <a:gd name="T7" fmla="*/ 21 h 37"/>
                  <a:gd name="T8" fmla="*/ 3 w 19"/>
                  <a:gd name="T9" fmla="*/ 19 h 37"/>
                  <a:gd name="T10" fmla="*/ 0 w 19"/>
                  <a:gd name="T11" fmla="*/ 15 h 37"/>
                  <a:gd name="T12" fmla="*/ 1 w 19"/>
                  <a:gd name="T13" fmla="*/ 5 h 37"/>
                  <a:gd name="T14" fmla="*/ 5 w 19"/>
                  <a:gd name="T15" fmla="*/ 4 h 37"/>
                  <a:gd name="T16" fmla="*/ 11 w 19"/>
                  <a:gd name="T17" fmla="*/ 5 h 37"/>
                  <a:gd name="T18" fmla="*/ 12 w 19"/>
                  <a:gd name="T19" fmla="*/ 7 h 37"/>
                  <a:gd name="T20" fmla="*/ 16 w 19"/>
                  <a:gd name="T21" fmla="*/ 9 h 37"/>
                  <a:gd name="T22" fmla="*/ 17 w 19"/>
                  <a:gd name="T23" fmla="*/ 15 h 37"/>
                  <a:gd name="T24" fmla="*/ 14 w 19"/>
                  <a:gd name="T25" fmla="*/ 20 h 37"/>
                  <a:gd name="T26" fmla="*/ 16 w 19"/>
                  <a:gd name="T27" fmla="*/ 21 h 37"/>
                  <a:gd name="T28" fmla="*/ 16 w 19"/>
                  <a:gd name="T29" fmla="*/ 23 h 37"/>
                  <a:gd name="T30" fmla="*/ 17 w 19"/>
                  <a:gd name="T31" fmla="*/ 26 h 37"/>
                  <a:gd name="T32" fmla="*/ 20 w 19"/>
                  <a:gd name="T33" fmla="*/ 29 h 37"/>
                  <a:gd name="T34" fmla="*/ 22 w 19"/>
                  <a:gd name="T35" fmla="*/ 32 h 37"/>
                  <a:gd name="T36" fmla="*/ 20 w 19"/>
                  <a:gd name="T37" fmla="*/ 38 h 37"/>
                  <a:gd name="T38" fmla="*/ 17 w 19"/>
                  <a:gd name="T39" fmla="*/ 42 h 37"/>
                  <a:gd name="T40" fmla="*/ 16 w 19"/>
                  <a:gd name="T41" fmla="*/ 46 h 37"/>
                  <a:gd name="T42" fmla="*/ 13 w 19"/>
                  <a:gd name="T43" fmla="*/ 49 h 37"/>
                  <a:gd name="T44" fmla="*/ 9 w 19"/>
                  <a:gd name="T45" fmla="*/ 46 h 37"/>
                  <a:gd name="T46" fmla="*/ 0 w 19"/>
                  <a:gd name="T47" fmla="*/ 37 h 37"/>
                  <a:gd name="T48" fmla="*/ 3 w 19"/>
                  <a:gd name="T49" fmla="*/ 38 h 37"/>
                  <a:gd name="T50" fmla="*/ 3 w 19"/>
                  <a:gd name="T51" fmla="*/ 36 h 37"/>
                  <a:gd name="T52" fmla="*/ 0 w 19"/>
                  <a:gd name="T53" fmla="*/ 33 h 3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9" h="37">
                    <a:moveTo>
                      <a:pt x="0" y="25"/>
                    </a:moveTo>
                    <a:cubicBezTo>
                      <a:pt x="1" y="24"/>
                      <a:pt x="1" y="23"/>
                      <a:pt x="1" y="22"/>
                    </a:cubicBezTo>
                    <a:cubicBezTo>
                      <a:pt x="3" y="23"/>
                      <a:pt x="2" y="19"/>
                      <a:pt x="2" y="18"/>
                    </a:cubicBezTo>
                    <a:cubicBezTo>
                      <a:pt x="2" y="17"/>
                      <a:pt x="1" y="17"/>
                      <a:pt x="1" y="16"/>
                    </a:cubicBezTo>
                    <a:cubicBezTo>
                      <a:pt x="2" y="15"/>
                      <a:pt x="2" y="15"/>
                      <a:pt x="2" y="14"/>
                    </a:cubicBezTo>
                    <a:cubicBezTo>
                      <a:pt x="3" y="12"/>
                      <a:pt x="2" y="11"/>
                      <a:pt x="0" y="11"/>
                    </a:cubicBezTo>
                    <a:cubicBezTo>
                      <a:pt x="0" y="9"/>
                      <a:pt x="0" y="6"/>
                      <a:pt x="1" y="4"/>
                    </a:cubicBezTo>
                    <a:cubicBezTo>
                      <a:pt x="2" y="2"/>
                      <a:pt x="2" y="0"/>
                      <a:pt x="4" y="3"/>
                    </a:cubicBezTo>
                    <a:cubicBezTo>
                      <a:pt x="5" y="5"/>
                      <a:pt x="7" y="1"/>
                      <a:pt x="8" y="4"/>
                    </a:cubicBezTo>
                    <a:cubicBezTo>
                      <a:pt x="8" y="4"/>
                      <a:pt x="8" y="5"/>
                      <a:pt x="9" y="5"/>
                    </a:cubicBezTo>
                    <a:cubicBezTo>
                      <a:pt x="10" y="6"/>
                      <a:pt x="11" y="5"/>
                      <a:pt x="12" y="7"/>
                    </a:cubicBezTo>
                    <a:cubicBezTo>
                      <a:pt x="12" y="7"/>
                      <a:pt x="13" y="10"/>
                      <a:pt x="13" y="11"/>
                    </a:cubicBezTo>
                    <a:cubicBezTo>
                      <a:pt x="11" y="12"/>
                      <a:pt x="13" y="14"/>
                      <a:pt x="11" y="15"/>
                    </a:cubicBezTo>
                    <a:cubicBezTo>
                      <a:pt x="11" y="15"/>
                      <a:pt x="12" y="16"/>
                      <a:pt x="12" y="16"/>
                    </a:cubicBezTo>
                    <a:cubicBezTo>
                      <a:pt x="12" y="17"/>
                      <a:pt x="12" y="17"/>
                      <a:pt x="12" y="17"/>
                    </a:cubicBezTo>
                    <a:cubicBezTo>
                      <a:pt x="12" y="18"/>
                      <a:pt x="13" y="20"/>
                      <a:pt x="13" y="20"/>
                    </a:cubicBezTo>
                    <a:cubicBezTo>
                      <a:pt x="14" y="21"/>
                      <a:pt x="14" y="22"/>
                      <a:pt x="15" y="22"/>
                    </a:cubicBezTo>
                    <a:cubicBezTo>
                      <a:pt x="17" y="22"/>
                      <a:pt x="17" y="23"/>
                      <a:pt x="17" y="24"/>
                    </a:cubicBezTo>
                    <a:cubicBezTo>
                      <a:pt x="19" y="27"/>
                      <a:pt x="16" y="27"/>
                      <a:pt x="15" y="29"/>
                    </a:cubicBezTo>
                    <a:cubicBezTo>
                      <a:pt x="15" y="30"/>
                      <a:pt x="14" y="32"/>
                      <a:pt x="13" y="32"/>
                    </a:cubicBezTo>
                    <a:cubicBezTo>
                      <a:pt x="11" y="33"/>
                      <a:pt x="11" y="33"/>
                      <a:pt x="12" y="35"/>
                    </a:cubicBezTo>
                    <a:cubicBezTo>
                      <a:pt x="10" y="35"/>
                      <a:pt x="12" y="37"/>
                      <a:pt x="10" y="37"/>
                    </a:cubicBezTo>
                    <a:cubicBezTo>
                      <a:pt x="8" y="37"/>
                      <a:pt x="7" y="36"/>
                      <a:pt x="7" y="35"/>
                    </a:cubicBezTo>
                    <a:cubicBezTo>
                      <a:pt x="7" y="32"/>
                      <a:pt x="2" y="31"/>
                      <a:pt x="0" y="28"/>
                    </a:cubicBezTo>
                    <a:cubicBezTo>
                      <a:pt x="1" y="28"/>
                      <a:pt x="2" y="29"/>
                      <a:pt x="2" y="29"/>
                    </a:cubicBezTo>
                    <a:cubicBezTo>
                      <a:pt x="3" y="28"/>
                      <a:pt x="1" y="27"/>
                      <a:pt x="2" y="27"/>
                    </a:cubicBezTo>
                    <a:cubicBezTo>
                      <a:pt x="1" y="27"/>
                      <a:pt x="1" y="26"/>
                      <a:pt x="0" y="25"/>
                    </a:cubicBezTo>
                  </a:path>
                </a:pathLst>
              </a:custGeom>
              <a:solidFill>
                <a:srgbClr val="B3B3B3"/>
              </a:solidFill>
              <a:ln w="3175">
                <a:solidFill>
                  <a:schemeClr val="tx1"/>
                </a:solidFill>
                <a:round/>
                <a:headEnd/>
                <a:tailEnd/>
              </a:ln>
            </p:spPr>
            <p:txBody>
              <a:bodyPr/>
              <a:lstStyle/>
              <a:p>
                <a:endParaRPr lang="en-GB" sz="2400" dirty="0"/>
              </a:p>
            </p:txBody>
          </p:sp>
          <p:sp>
            <p:nvSpPr>
              <p:cNvPr id="1389" name="Freeform 4219"/>
              <p:cNvSpPr>
                <a:spLocks/>
              </p:cNvSpPr>
              <p:nvPr/>
            </p:nvSpPr>
            <p:spPr bwMode="auto">
              <a:xfrm>
                <a:off x="2971" y="1726"/>
                <a:ext cx="1" cy="1"/>
              </a:xfrm>
              <a:custGeom>
                <a:avLst/>
                <a:gdLst>
                  <a:gd name="T0" fmla="*/ 1 w 1"/>
                  <a:gd name="T1" fmla="*/ 0 h 1"/>
                  <a:gd name="T2" fmla="*/ 1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0" y="1"/>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390" name="Freeform 4220"/>
              <p:cNvSpPr>
                <a:spLocks/>
              </p:cNvSpPr>
              <p:nvPr/>
            </p:nvSpPr>
            <p:spPr bwMode="auto">
              <a:xfrm>
                <a:off x="2972" y="1725"/>
                <a:ext cx="9" cy="4"/>
              </a:xfrm>
              <a:custGeom>
                <a:avLst/>
                <a:gdLst>
                  <a:gd name="T0" fmla="*/ 3 w 7"/>
                  <a:gd name="T1" fmla="*/ 4 h 3"/>
                  <a:gd name="T2" fmla="*/ 4 w 7"/>
                  <a:gd name="T3" fmla="*/ 1 h 3"/>
                  <a:gd name="T4" fmla="*/ 6 w 7"/>
                  <a:gd name="T5" fmla="*/ 3 h 3"/>
                  <a:gd name="T6" fmla="*/ 3 w 7"/>
                  <a:gd name="T7" fmla="*/ 0 h 3"/>
                  <a:gd name="T8" fmla="*/ 3 w 7"/>
                  <a:gd name="T9" fmla="*/ 3 h 3"/>
                  <a:gd name="T10" fmla="*/ 0 w 7"/>
                  <a:gd name="T11" fmla="*/ 1 h 3"/>
                  <a:gd name="T12" fmla="*/ 3 w 7"/>
                  <a:gd name="T13" fmla="*/ 4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3">
                    <a:moveTo>
                      <a:pt x="2" y="3"/>
                    </a:moveTo>
                    <a:cubicBezTo>
                      <a:pt x="4" y="3"/>
                      <a:pt x="4" y="2"/>
                      <a:pt x="3" y="1"/>
                    </a:cubicBezTo>
                    <a:cubicBezTo>
                      <a:pt x="4" y="1"/>
                      <a:pt x="5" y="2"/>
                      <a:pt x="5" y="2"/>
                    </a:cubicBezTo>
                    <a:cubicBezTo>
                      <a:pt x="7" y="1"/>
                      <a:pt x="2" y="0"/>
                      <a:pt x="2" y="0"/>
                    </a:cubicBezTo>
                    <a:cubicBezTo>
                      <a:pt x="2" y="0"/>
                      <a:pt x="3" y="1"/>
                      <a:pt x="2" y="2"/>
                    </a:cubicBezTo>
                    <a:cubicBezTo>
                      <a:pt x="2" y="1"/>
                      <a:pt x="1" y="0"/>
                      <a:pt x="0" y="1"/>
                    </a:cubicBezTo>
                    <a:cubicBezTo>
                      <a:pt x="1" y="2"/>
                      <a:pt x="1" y="3"/>
                      <a:pt x="2" y="3"/>
                    </a:cubicBezTo>
                  </a:path>
                </a:pathLst>
              </a:custGeom>
              <a:solidFill>
                <a:srgbClr val="B3B3B3"/>
              </a:solidFill>
              <a:ln w="3175">
                <a:solidFill>
                  <a:schemeClr val="tx1"/>
                </a:solidFill>
                <a:round/>
                <a:headEnd/>
                <a:tailEnd/>
              </a:ln>
            </p:spPr>
            <p:txBody>
              <a:bodyPr/>
              <a:lstStyle/>
              <a:p>
                <a:endParaRPr lang="en-GB" sz="2400" dirty="0"/>
              </a:p>
            </p:txBody>
          </p:sp>
          <p:sp>
            <p:nvSpPr>
              <p:cNvPr id="1391" name="Freeform 4221"/>
              <p:cNvSpPr>
                <a:spLocks/>
              </p:cNvSpPr>
              <p:nvPr/>
            </p:nvSpPr>
            <p:spPr bwMode="auto">
              <a:xfrm>
                <a:off x="2976" y="1727"/>
                <a:ext cx="5" cy="4"/>
              </a:xfrm>
              <a:custGeom>
                <a:avLst/>
                <a:gdLst>
                  <a:gd name="T0" fmla="*/ 0 w 4"/>
                  <a:gd name="T1" fmla="*/ 1 h 3"/>
                  <a:gd name="T2" fmla="*/ 0 w 4"/>
                  <a:gd name="T3" fmla="*/ 1 h 3"/>
                  <a:gd name="T4" fmla="*/ 0 60000 65536"/>
                  <a:gd name="T5" fmla="*/ 0 60000 65536"/>
                </a:gdLst>
                <a:ahLst/>
                <a:cxnLst>
                  <a:cxn ang="T4">
                    <a:pos x="T0" y="T1"/>
                  </a:cxn>
                  <a:cxn ang="T5">
                    <a:pos x="T2" y="T3"/>
                  </a:cxn>
                </a:cxnLst>
                <a:rect l="0" t="0" r="r" b="b"/>
                <a:pathLst>
                  <a:path w="4" h="3">
                    <a:moveTo>
                      <a:pt x="0" y="1"/>
                    </a:moveTo>
                    <a:cubicBezTo>
                      <a:pt x="4" y="3"/>
                      <a:pt x="2" y="0"/>
                      <a:pt x="0" y="1"/>
                    </a:cubicBezTo>
                  </a:path>
                </a:pathLst>
              </a:custGeom>
              <a:solidFill>
                <a:srgbClr val="B3B3B3"/>
              </a:solidFill>
              <a:ln w="3175">
                <a:solidFill>
                  <a:schemeClr val="tx1"/>
                </a:solidFill>
                <a:round/>
                <a:headEnd/>
                <a:tailEnd/>
              </a:ln>
            </p:spPr>
            <p:txBody>
              <a:bodyPr/>
              <a:lstStyle/>
              <a:p>
                <a:endParaRPr lang="en-GB" sz="2400" dirty="0"/>
              </a:p>
            </p:txBody>
          </p:sp>
          <p:sp>
            <p:nvSpPr>
              <p:cNvPr id="1392" name="Freeform 4222"/>
              <p:cNvSpPr>
                <a:spLocks/>
              </p:cNvSpPr>
              <p:nvPr/>
            </p:nvSpPr>
            <p:spPr bwMode="auto">
              <a:xfrm>
                <a:off x="2980" y="1730"/>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1" y="0"/>
                      <a:pt x="1" y="0"/>
                      <a:pt x="1" y="0"/>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393" name="Freeform 4223"/>
              <p:cNvSpPr>
                <a:spLocks/>
              </p:cNvSpPr>
              <p:nvPr/>
            </p:nvSpPr>
            <p:spPr bwMode="auto">
              <a:xfrm>
                <a:off x="2985" y="1681"/>
                <a:ext cx="4" cy="4"/>
              </a:xfrm>
              <a:custGeom>
                <a:avLst/>
                <a:gdLst>
                  <a:gd name="T0" fmla="*/ 1 w 3"/>
                  <a:gd name="T1" fmla="*/ 4 h 3"/>
                  <a:gd name="T2" fmla="*/ 0 w 3"/>
                  <a:gd name="T3" fmla="*/ 3 h 3"/>
                  <a:gd name="T4" fmla="*/ 1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1" y="3"/>
                    </a:moveTo>
                    <a:cubicBezTo>
                      <a:pt x="3" y="2"/>
                      <a:pt x="2" y="0"/>
                      <a:pt x="0" y="2"/>
                    </a:cubicBezTo>
                    <a:cubicBezTo>
                      <a:pt x="1" y="2"/>
                      <a:pt x="1" y="2"/>
                      <a:pt x="1" y="3"/>
                    </a:cubicBezTo>
                  </a:path>
                </a:pathLst>
              </a:custGeom>
              <a:solidFill>
                <a:srgbClr val="B3B3B3"/>
              </a:solidFill>
              <a:ln w="3175">
                <a:solidFill>
                  <a:schemeClr val="tx1"/>
                </a:solidFill>
                <a:round/>
                <a:headEnd/>
                <a:tailEnd/>
              </a:ln>
            </p:spPr>
            <p:txBody>
              <a:bodyPr/>
              <a:lstStyle/>
              <a:p>
                <a:endParaRPr lang="en-GB" sz="2400" dirty="0"/>
              </a:p>
            </p:txBody>
          </p:sp>
          <p:sp>
            <p:nvSpPr>
              <p:cNvPr id="1394" name="Freeform 4224"/>
              <p:cNvSpPr>
                <a:spLocks/>
              </p:cNvSpPr>
              <p:nvPr/>
            </p:nvSpPr>
            <p:spPr bwMode="auto">
              <a:xfrm>
                <a:off x="2992" y="1721"/>
                <a:ext cx="1" cy="1"/>
              </a:xfrm>
              <a:custGeom>
                <a:avLst/>
                <a:gdLst>
                  <a:gd name="T0" fmla="*/ 0 w 1"/>
                  <a:gd name="T1" fmla="*/ 1 h 1"/>
                  <a:gd name="T2" fmla="*/ 1 w 1"/>
                  <a:gd name="T3" fmla="*/ 1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1"/>
                      <a:pt x="0" y="1"/>
                      <a:pt x="1" y="1"/>
                    </a:cubicBezTo>
                    <a:cubicBezTo>
                      <a:pt x="0"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1395" name="Freeform 4225"/>
              <p:cNvSpPr>
                <a:spLocks/>
              </p:cNvSpPr>
              <p:nvPr/>
            </p:nvSpPr>
            <p:spPr bwMode="auto">
              <a:xfrm>
                <a:off x="2994" y="1681"/>
                <a:ext cx="2" cy="1"/>
              </a:xfrm>
              <a:custGeom>
                <a:avLst/>
                <a:gdLst>
                  <a:gd name="T0" fmla="*/ 2 w 1"/>
                  <a:gd name="T1" fmla="*/ 0 h 1"/>
                  <a:gd name="T2" fmla="*/ 0 w 1"/>
                  <a:gd name="T3" fmla="*/ 1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0" y="1"/>
                      <a:pt x="0" y="1"/>
                    </a:cubicBezTo>
                    <a:cubicBezTo>
                      <a:pt x="0"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1396" name="Freeform 4226"/>
              <p:cNvSpPr>
                <a:spLocks/>
              </p:cNvSpPr>
              <p:nvPr/>
            </p:nvSpPr>
            <p:spPr bwMode="auto">
              <a:xfrm>
                <a:off x="2996" y="1682"/>
                <a:ext cx="2" cy="2"/>
              </a:xfrm>
              <a:custGeom>
                <a:avLst/>
                <a:gdLst>
                  <a:gd name="T0" fmla="*/ 1 w 2"/>
                  <a:gd name="T1" fmla="*/ 0 h 1"/>
                  <a:gd name="T2" fmla="*/ 0 w 2"/>
                  <a:gd name="T3" fmla="*/ 0 h 1"/>
                  <a:gd name="T4" fmla="*/ 1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0" y="0"/>
                      <a:pt x="0" y="0"/>
                      <a:pt x="0" y="0"/>
                    </a:cubicBezTo>
                    <a:cubicBezTo>
                      <a:pt x="1" y="1"/>
                      <a:pt x="2" y="1"/>
                      <a:pt x="1" y="0"/>
                    </a:cubicBezTo>
                  </a:path>
                </a:pathLst>
              </a:custGeom>
              <a:solidFill>
                <a:srgbClr val="B3B3B3"/>
              </a:solidFill>
              <a:ln w="3175">
                <a:solidFill>
                  <a:schemeClr val="tx1"/>
                </a:solidFill>
                <a:round/>
                <a:headEnd/>
                <a:tailEnd/>
              </a:ln>
            </p:spPr>
            <p:txBody>
              <a:bodyPr/>
              <a:lstStyle/>
              <a:p>
                <a:endParaRPr lang="en-GB" sz="2400" dirty="0"/>
              </a:p>
            </p:txBody>
          </p:sp>
          <p:sp>
            <p:nvSpPr>
              <p:cNvPr id="1397" name="Freeform 4227"/>
              <p:cNvSpPr>
                <a:spLocks/>
              </p:cNvSpPr>
              <p:nvPr/>
            </p:nvSpPr>
            <p:spPr bwMode="auto">
              <a:xfrm>
                <a:off x="2996" y="1723"/>
                <a:ext cx="4" cy="2"/>
              </a:xfrm>
              <a:custGeom>
                <a:avLst/>
                <a:gdLst>
                  <a:gd name="T0" fmla="*/ 3 w 3"/>
                  <a:gd name="T1" fmla="*/ 2 h 1"/>
                  <a:gd name="T2" fmla="*/ 1 w 3"/>
                  <a:gd name="T3" fmla="*/ 0 h 1"/>
                  <a:gd name="T4" fmla="*/ 4 w 3"/>
                  <a:gd name="T5" fmla="*/ 2 h 1"/>
                  <a:gd name="T6" fmla="*/ 3 w 3"/>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1"/>
                    </a:moveTo>
                    <a:cubicBezTo>
                      <a:pt x="2" y="0"/>
                      <a:pt x="1" y="0"/>
                      <a:pt x="1" y="0"/>
                    </a:cubicBezTo>
                    <a:cubicBezTo>
                      <a:pt x="0" y="1"/>
                      <a:pt x="2" y="1"/>
                      <a:pt x="3" y="1"/>
                    </a:cubicBezTo>
                    <a:cubicBezTo>
                      <a:pt x="2" y="1"/>
                      <a:pt x="2" y="1"/>
                      <a:pt x="2" y="1"/>
                    </a:cubicBezTo>
                  </a:path>
                </a:pathLst>
              </a:custGeom>
              <a:solidFill>
                <a:srgbClr val="B3B3B3"/>
              </a:solidFill>
              <a:ln w="3175">
                <a:solidFill>
                  <a:schemeClr val="tx1"/>
                </a:solidFill>
                <a:round/>
                <a:headEnd/>
                <a:tailEnd/>
              </a:ln>
            </p:spPr>
            <p:txBody>
              <a:bodyPr/>
              <a:lstStyle/>
              <a:p>
                <a:endParaRPr lang="en-GB" sz="2400" dirty="0"/>
              </a:p>
            </p:txBody>
          </p:sp>
          <p:sp>
            <p:nvSpPr>
              <p:cNvPr id="1398" name="Freeform 4228"/>
              <p:cNvSpPr>
                <a:spLocks/>
              </p:cNvSpPr>
              <p:nvPr/>
            </p:nvSpPr>
            <p:spPr bwMode="auto">
              <a:xfrm>
                <a:off x="2997" y="172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endParaRPr lang="en-GB" sz="2400" dirty="0"/>
              </a:p>
            </p:txBody>
          </p:sp>
          <p:sp>
            <p:nvSpPr>
              <p:cNvPr id="1399" name="Freeform 4229"/>
              <p:cNvSpPr>
                <a:spLocks/>
              </p:cNvSpPr>
              <p:nvPr/>
            </p:nvSpPr>
            <p:spPr bwMode="auto">
              <a:xfrm>
                <a:off x="2997" y="172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endParaRPr lang="en-GB" sz="2400" dirty="0"/>
              </a:p>
            </p:txBody>
          </p:sp>
          <p:sp>
            <p:nvSpPr>
              <p:cNvPr id="1400" name="Freeform 4230"/>
              <p:cNvSpPr>
                <a:spLocks/>
              </p:cNvSpPr>
              <p:nvPr/>
            </p:nvSpPr>
            <p:spPr bwMode="auto">
              <a:xfrm>
                <a:off x="2998" y="1727"/>
                <a:ext cx="2" cy="0"/>
              </a:xfrm>
              <a:custGeom>
                <a:avLst/>
                <a:gdLst>
                  <a:gd name="T0" fmla="*/ 0 w 1"/>
                  <a:gd name="T1" fmla="*/ 2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1" y="0"/>
                      <a:pt x="1" y="0"/>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401" name="Freeform 4231"/>
              <p:cNvSpPr>
                <a:spLocks/>
              </p:cNvSpPr>
              <p:nvPr/>
            </p:nvSpPr>
            <p:spPr bwMode="auto">
              <a:xfrm>
                <a:off x="3002" y="1674"/>
                <a:ext cx="3" cy="2"/>
              </a:xfrm>
              <a:custGeom>
                <a:avLst/>
                <a:gdLst>
                  <a:gd name="T0" fmla="*/ 2 w 2"/>
                  <a:gd name="T1" fmla="*/ 0 h 1"/>
                  <a:gd name="T2" fmla="*/ 0 w 2"/>
                  <a:gd name="T3" fmla="*/ 2 h 1"/>
                  <a:gd name="T4" fmla="*/ 2 w 2"/>
                  <a:gd name="T5" fmla="*/ 2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1" y="0"/>
                      <a:pt x="0" y="0"/>
                      <a:pt x="0" y="1"/>
                    </a:cubicBezTo>
                    <a:cubicBezTo>
                      <a:pt x="0" y="1"/>
                      <a:pt x="1" y="1"/>
                      <a:pt x="1" y="1"/>
                    </a:cubicBezTo>
                    <a:cubicBezTo>
                      <a:pt x="1" y="1"/>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1402" name="Freeform 4232"/>
              <p:cNvSpPr>
                <a:spLocks/>
              </p:cNvSpPr>
              <p:nvPr/>
            </p:nvSpPr>
            <p:spPr bwMode="auto">
              <a:xfrm>
                <a:off x="3002" y="1725"/>
                <a:ext cx="2" cy="1"/>
              </a:xfrm>
              <a:custGeom>
                <a:avLst/>
                <a:gdLst>
                  <a:gd name="T0" fmla="*/ 0 w 1"/>
                  <a:gd name="T1" fmla="*/ 0 h 1"/>
                  <a:gd name="T2" fmla="*/ 2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1" y="1"/>
                      <a:pt x="1" y="1"/>
                      <a:pt x="1" y="1"/>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403" name="Freeform 4233"/>
              <p:cNvSpPr>
                <a:spLocks/>
              </p:cNvSpPr>
              <p:nvPr/>
            </p:nvSpPr>
            <p:spPr bwMode="auto">
              <a:xfrm>
                <a:off x="3002" y="1726"/>
                <a:ext cx="8" cy="4"/>
              </a:xfrm>
              <a:custGeom>
                <a:avLst/>
                <a:gdLst>
                  <a:gd name="T0" fmla="*/ 1 w 6"/>
                  <a:gd name="T1" fmla="*/ 4 h 3"/>
                  <a:gd name="T2" fmla="*/ 4 w 6"/>
                  <a:gd name="T3" fmla="*/ 4 h 3"/>
                  <a:gd name="T4" fmla="*/ 8 w 6"/>
                  <a:gd name="T5" fmla="*/ 0 h 3"/>
                  <a:gd name="T6" fmla="*/ 1 w 6"/>
                  <a:gd name="T7" fmla="*/ 1 h 3"/>
                  <a:gd name="T8" fmla="*/ 1 w 6"/>
                  <a:gd name="T9" fmla="*/ 4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3">
                    <a:moveTo>
                      <a:pt x="1" y="3"/>
                    </a:moveTo>
                    <a:cubicBezTo>
                      <a:pt x="2" y="3"/>
                      <a:pt x="3" y="3"/>
                      <a:pt x="3" y="3"/>
                    </a:cubicBezTo>
                    <a:cubicBezTo>
                      <a:pt x="5" y="3"/>
                      <a:pt x="4" y="1"/>
                      <a:pt x="6" y="0"/>
                    </a:cubicBezTo>
                    <a:cubicBezTo>
                      <a:pt x="4" y="1"/>
                      <a:pt x="3" y="1"/>
                      <a:pt x="1" y="1"/>
                    </a:cubicBezTo>
                    <a:cubicBezTo>
                      <a:pt x="4" y="2"/>
                      <a:pt x="0" y="1"/>
                      <a:pt x="1" y="3"/>
                    </a:cubicBezTo>
                  </a:path>
                </a:pathLst>
              </a:custGeom>
              <a:solidFill>
                <a:srgbClr val="B3B3B3"/>
              </a:solidFill>
              <a:ln w="3175">
                <a:solidFill>
                  <a:schemeClr val="tx1"/>
                </a:solidFill>
                <a:round/>
                <a:headEnd/>
                <a:tailEnd/>
              </a:ln>
            </p:spPr>
            <p:txBody>
              <a:bodyPr/>
              <a:lstStyle/>
              <a:p>
                <a:endParaRPr lang="en-GB" sz="2400" dirty="0"/>
              </a:p>
            </p:txBody>
          </p:sp>
          <p:sp>
            <p:nvSpPr>
              <p:cNvPr id="1404" name="Freeform 4234"/>
              <p:cNvSpPr>
                <a:spLocks/>
              </p:cNvSpPr>
              <p:nvPr/>
            </p:nvSpPr>
            <p:spPr bwMode="auto">
              <a:xfrm>
                <a:off x="3008" y="1730"/>
                <a:ext cx="3" cy="3"/>
              </a:xfrm>
              <a:custGeom>
                <a:avLst/>
                <a:gdLst>
                  <a:gd name="T0" fmla="*/ 0 w 3"/>
                  <a:gd name="T1" fmla="*/ 0 h 2"/>
                  <a:gd name="T2" fmla="*/ 3 w 3"/>
                  <a:gd name="T3" fmla="*/ 0 h 2"/>
                  <a:gd name="T4" fmla="*/ 0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0" y="0"/>
                    </a:moveTo>
                    <a:cubicBezTo>
                      <a:pt x="1" y="1"/>
                      <a:pt x="3" y="2"/>
                      <a:pt x="3" y="0"/>
                    </a:cubicBezTo>
                    <a:cubicBezTo>
                      <a:pt x="2"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405" name="Freeform 4235"/>
              <p:cNvSpPr>
                <a:spLocks/>
              </p:cNvSpPr>
              <p:nvPr/>
            </p:nvSpPr>
            <p:spPr bwMode="auto">
              <a:xfrm>
                <a:off x="3019" y="1657"/>
                <a:ext cx="6" cy="3"/>
              </a:xfrm>
              <a:custGeom>
                <a:avLst/>
                <a:gdLst>
                  <a:gd name="T0" fmla="*/ 0 w 4"/>
                  <a:gd name="T1" fmla="*/ 2 h 2"/>
                  <a:gd name="T2" fmla="*/ 6 w 4"/>
                  <a:gd name="T3" fmla="*/ 2 h 2"/>
                  <a:gd name="T4" fmla="*/ 0 w 4"/>
                  <a:gd name="T5" fmla="*/ 2 h 2"/>
                  <a:gd name="T6" fmla="*/ 0 60000 65536"/>
                  <a:gd name="T7" fmla="*/ 0 60000 65536"/>
                  <a:gd name="T8" fmla="*/ 0 60000 65536"/>
                </a:gdLst>
                <a:ahLst/>
                <a:cxnLst>
                  <a:cxn ang="T6">
                    <a:pos x="T0" y="T1"/>
                  </a:cxn>
                  <a:cxn ang="T7">
                    <a:pos x="T2" y="T3"/>
                  </a:cxn>
                  <a:cxn ang="T8">
                    <a:pos x="T4" y="T5"/>
                  </a:cxn>
                </a:cxnLst>
                <a:rect l="0" t="0" r="r" b="b"/>
                <a:pathLst>
                  <a:path w="4" h="2">
                    <a:moveTo>
                      <a:pt x="0" y="1"/>
                    </a:moveTo>
                    <a:cubicBezTo>
                      <a:pt x="2" y="2"/>
                      <a:pt x="2" y="0"/>
                      <a:pt x="4" y="1"/>
                    </a:cubicBezTo>
                    <a:cubicBezTo>
                      <a:pt x="3"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406" name="Freeform 4236"/>
              <p:cNvSpPr>
                <a:spLocks/>
              </p:cNvSpPr>
              <p:nvPr/>
            </p:nvSpPr>
            <p:spPr bwMode="auto">
              <a:xfrm>
                <a:off x="2973" y="1589"/>
                <a:ext cx="127" cy="144"/>
              </a:xfrm>
              <a:custGeom>
                <a:avLst/>
                <a:gdLst>
                  <a:gd name="T0" fmla="*/ 5 w 96"/>
                  <a:gd name="T1" fmla="*/ 15 h 109"/>
                  <a:gd name="T2" fmla="*/ 17 w 96"/>
                  <a:gd name="T3" fmla="*/ 17 h 109"/>
                  <a:gd name="T4" fmla="*/ 33 w 96"/>
                  <a:gd name="T5" fmla="*/ 18 h 109"/>
                  <a:gd name="T6" fmla="*/ 45 w 96"/>
                  <a:gd name="T7" fmla="*/ 21 h 109"/>
                  <a:gd name="T8" fmla="*/ 52 w 96"/>
                  <a:gd name="T9" fmla="*/ 15 h 109"/>
                  <a:gd name="T10" fmla="*/ 61 w 96"/>
                  <a:gd name="T11" fmla="*/ 3 h 109"/>
                  <a:gd name="T12" fmla="*/ 75 w 96"/>
                  <a:gd name="T13" fmla="*/ 4 h 109"/>
                  <a:gd name="T14" fmla="*/ 86 w 96"/>
                  <a:gd name="T15" fmla="*/ 15 h 109"/>
                  <a:gd name="T16" fmla="*/ 83 w 96"/>
                  <a:gd name="T17" fmla="*/ 20 h 109"/>
                  <a:gd name="T18" fmla="*/ 90 w 96"/>
                  <a:gd name="T19" fmla="*/ 28 h 109"/>
                  <a:gd name="T20" fmla="*/ 91 w 96"/>
                  <a:gd name="T21" fmla="*/ 45 h 109"/>
                  <a:gd name="T22" fmla="*/ 101 w 96"/>
                  <a:gd name="T23" fmla="*/ 61 h 109"/>
                  <a:gd name="T24" fmla="*/ 103 w 96"/>
                  <a:gd name="T25" fmla="*/ 69 h 109"/>
                  <a:gd name="T26" fmla="*/ 107 w 96"/>
                  <a:gd name="T27" fmla="*/ 74 h 109"/>
                  <a:gd name="T28" fmla="*/ 107 w 96"/>
                  <a:gd name="T29" fmla="*/ 87 h 109"/>
                  <a:gd name="T30" fmla="*/ 124 w 96"/>
                  <a:gd name="T31" fmla="*/ 102 h 109"/>
                  <a:gd name="T32" fmla="*/ 97 w 96"/>
                  <a:gd name="T33" fmla="*/ 128 h 109"/>
                  <a:gd name="T34" fmla="*/ 90 w 96"/>
                  <a:gd name="T35" fmla="*/ 133 h 109"/>
                  <a:gd name="T36" fmla="*/ 82 w 96"/>
                  <a:gd name="T37" fmla="*/ 133 h 109"/>
                  <a:gd name="T38" fmla="*/ 75 w 96"/>
                  <a:gd name="T39" fmla="*/ 135 h 109"/>
                  <a:gd name="T40" fmla="*/ 69 w 96"/>
                  <a:gd name="T41" fmla="*/ 135 h 109"/>
                  <a:gd name="T42" fmla="*/ 69 w 96"/>
                  <a:gd name="T43" fmla="*/ 137 h 109"/>
                  <a:gd name="T44" fmla="*/ 60 w 96"/>
                  <a:gd name="T45" fmla="*/ 139 h 109"/>
                  <a:gd name="T46" fmla="*/ 53 w 96"/>
                  <a:gd name="T47" fmla="*/ 141 h 109"/>
                  <a:gd name="T48" fmla="*/ 41 w 96"/>
                  <a:gd name="T49" fmla="*/ 143 h 109"/>
                  <a:gd name="T50" fmla="*/ 37 w 96"/>
                  <a:gd name="T51" fmla="*/ 144 h 109"/>
                  <a:gd name="T52" fmla="*/ 40 w 96"/>
                  <a:gd name="T53" fmla="*/ 140 h 109"/>
                  <a:gd name="T54" fmla="*/ 38 w 96"/>
                  <a:gd name="T55" fmla="*/ 136 h 109"/>
                  <a:gd name="T56" fmla="*/ 24 w 96"/>
                  <a:gd name="T57" fmla="*/ 133 h 109"/>
                  <a:gd name="T58" fmla="*/ 19 w 96"/>
                  <a:gd name="T59" fmla="*/ 132 h 109"/>
                  <a:gd name="T60" fmla="*/ 21 w 96"/>
                  <a:gd name="T61" fmla="*/ 119 h 109"/>
                  <a:gd name="T62" fmla="*/ 16 w 96"/>
                  <a:gd name="T63" fmla="*/ 107 h 109"/>
                  <a:gd name="T64" fmla="*/ 19 w 96"/>
                  <a:gd name="T65" fmla="*/ 98 h 109"/>
                  <a:gd name="T66" fmla="*/ 26 w 96"/>
                  <a:gd name="T67" fmla="*/ 94 h 109"/>
                  <a:gd name="T68" fmla="*/ 25 w 96"/>
                  <a:gd name="T69" fmla="*/ 91 h 109"/>
                  <a:gd name="T70" fmla="*/ 36 w 96"/>
                  <a:gd name="T71" fmla="*/ 86 h 109"/>
                  <a:gd name="T72" fmla="*/ 40 w 96"/>
                  <a:gd name="T73" fmla="*/ 82 h 109"/>
                  <a:gd name="T74" fmla="*/ 49 w 96"/>
                  <a:gd name="T75" fmla="*/ 73 h 109"/>
                  <a:gd name="T76" fmla="*/ 54 w 96"/>
                  <a:gd name="T77" fmla="*/ 71 h 109"/>
                  <a:gd name="T78" fmla="*/ 54 w 96"/>
                  <a:gd name="T79" fmla="*/ 67 h 109"/>
                  <a:gd name="T80" fmla="*/ 45 w 96"/>
                  <a:gd name="T81" fmla="*/ 59 h 109"/>
                  <a:gd name="T82" fmla="*/ 36 w 96"/>
                  <a:gd name="T83" fmla="*/ 53 h 109"/>
                  <a:gd name="T84" fmla="*/ 33 w 96"/>
                  <a:gd name="T85" fmla="*/ 40 h 109"/>
                  <a:gd name="T86" fmla="*/ 30 w 96"/>
                  <a:gd name="T87" fmla="*/ 34 h 109"/>
                  <a:gd name="T88" fmla="*/ 32 w 96"/>
                  <a:gd name="T89" fmla="*/ 30 h 109"/>
                  <a:gd name="T90" fmla="*/ 25 w 96"/>
                  <a:gd name="T91" fmla="*/ 24 h 109"/>
                  <a:gd name="T92" fmla="*/ 12 w 96"/>
                  <a:gd name="T93" fmla="*/ 21 h 1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6" h="109">
                    <a:moveTo>
                      <a:pt x="0" y="11"/>
                    </a:moveTo>
                    <a:cubicBezTo>
                      <a:pt x="1" y="10"/>
                      <a:pt x="2" y="11"/>
                      <a:pt x="4" y="11"/>
                    </a:cubicBezTo>
                    <a:cubicBezTo>
                      <a:pt x="3" y="10"/>
                      <a:pt x="3" y="10"/>
                      <a:pt x="3" y="10"/>
                    </a:cubicBezTo>
                    <a:cubicBezTo>
                      <a:pt x="7" y="8"/>
                      <a:pt x="10" y="10"/>
                      <a:pt x="13" y="13"/>
                    </a:cubicBezTo>
                    <a:cubicBezTo>
                      <a:pt x="15" y="15"/>
                      <a:pt x="18" y="16"/>
                      <a:pt x="21" y="15"/>
                    </a:cubicBezTo>
                    <a:cubicBezTo>
                      <a:pt x="23" y="15"/>
                      <a:pt x="24" y="15"/>
                      <a:pt x="25" y="14"/>
                    </a:cubicBezTo>
                    <a:cubicBezTo>
                      <a:pt x="26" y="13"/>
                      <a:pt x="29" y="14"/>
                      <a:pt x="30" y="15"/>
                    </a:cubicBezTo>
                    <a:cubicBezTo>
                      <a:pt x="32" y="15"/>
                      <a:pt x="32" y="16"/>
                      <a:pt x="34" y="16"/>
                    </a:cubicBezTo>
                    <a:cubicBezTo>
                      <a:pt x="35" y="15"/>
                      <a:pt x="35" y="13"/>
                      <a:pt x="37" y="13"/>
                    </a:cubicBezTo>
                    <a:cubicBezTo>
                      <a:pt x="38" y="13"/>
                      <a:pt x="39" y="13"/>
                      <a:pt x="39" y="11"/>
                    </a:cubicBezTo>
                    <a:cubicBezTo>
                      <a:pt x="39" y="9"/>
                      <a:pt x="40" y="7"/>
                      <a:pt x="40" y="5"/>
                    </a:cubicBezTo>
                    <a:cubicBezTo>
                      <a:pt x="41" y="3"/>
                      <a:pt x="44" y="2"/>
                      <a:pt x="46" y="2"/>
                    </a:cubicBezTo>
                    <a:cubicBezTo>
                      <a:pt x="48" y="3"/>
                      <a:pt x="50" y="2"/>
                      <a:pt x="52" y="1"/>
                    </a:cubicBezTo>
                    <a:cubicBezTo>
                      <a:pt x="54" y="0"/>
                      <a:pt x="55" y="2"/>
                      <a:pt x="57" y="3"/>
                    </a:cubicBezTo>
                    <a:cubicBezTo>
                      <a:pt x="59" y="4"/>
                      <a:pt x="61" y="4"/>
                      <a:pt x="64" y="5"/>
                    </a:cubicBezTo>
                    <a:cubicBezTo>
                      <a:pt x="70" y="6"/>
                      <a:pt x="62" y="9"/>
                      <a:pt x="65" y="11"/>
                    </a:cubicBezTo>
                    <a:cubicBezTo>
                      <a:pt x="63" y="12"/>
                      <a:pt x="61" y="12"/>
                      <a:pt x="60" y="13"/>
                    </a:cubicBezTo>
                    <a:cubicBezTo>
                      <a:pt x="61" y="13"/>
                      <a:pt x="64" y="13"/>
                      <a:pt x="63" y="15"/>
                    </a:cubicBezTo>
                    <a:cubicBezTo>
                      <a:pt x="61" y="16"/>
                      <a:pt x="61" y="17"/>
                      <a:pt x="62" y="19"/>
                    </a:cubicBezTo>
                    <a:cubicBezTo>
                      <a:pt x="64" y="20"/>
                      <a:pt x="67" y="20"/>
                      <a:pt x="68" y="21"/>
                    </a:cubicBezTo>
                    <a:cubicBezTo>
                      <a:pt x="70" y="22"/>
                      <a:pt x="72" y="23"/>
                      <a:pt x="74" y="25"/>
                    </a:cubicBezTo>
                    <a:cubicBezTo>
                      <a:pt x="78" y="27"/>
                      <a:pt x="67" y="31"/>
                      <a:pt x="69" y="34"/>
                    </a:cubicBezTo>
                    <a:cubicBezTo>
                      <a:pt x="72" y="38"/>
                      <a:pt x="77" y="40"/>
                      <a:pt x="79" y="46"/>
                    </a:cubicBezTo>
                    <a:cubicBezTo>
                      <a:pt x="78" y="46"/>
                      <a:pt x="77" y="46"/>
                      <a:pt x="76" y="46"/>
                    </a:cubicBezTo>
                    <a:cubicBezTo>
                      <a:pt x="77" y="47"/>
                      <a:pt x="76" y="49"/>
                      <a:pt x="76" y="50"/>
                    </a:cubicBezTo>
                    <a:cubicBezTo>
                      <a:pt x="75" y="51"/>
                      <a:pt x="77" y="51"/>
                      <a:pt x="78" y="52"/>
                    </a:cubicBezTo>
                    <a:cubicBezTo>
                      <a:pt x="76" y="52"/>
                      <a:pt x="76" y="54"/>
                      <a:pt x="77" y="55"/>
                    </a:cubicBezTo>
                    <a:cubicBezTo>
                      <a:pt x="78" y="56"/>
                      <a:pt x="80" y="54"/>
                      <a:pt x="81" y="56"/>
                    </a:cubicBezTo>
                    <a:cubicBezTo>
                      <a:pt x="77" y="58"/>
                      <a:pt x="83" y="60"/>
                      <a:pt x="84" y="61"/>
                    </a:cubicBezTo>
                    <a:cubicBezTo>
                      <a:pt x="88" y="62"/>
                      <a:pt x="83" y="66"/>
                      <a:pt x="81" y="66"/>
                    </a:cubicBezTo>
                    <a:cubicBezTo>
                      <a:pt x="86" y="69"/>
                      <a:pt x="90" y="71"/>
                      <a:pt x="94" y="74"/>
                    </a:cubicBezTo>
                    <a:cubicBezTo>
                      <a:pt x="96" y="75"/>
                      <a:pt x="95" y="76"/>
                      <a:pt x="94" y="77"/>
                    </a:cubicBezTo>
                    <a:cubicBezTo>
                      <a:pt x="93" y="80"/>
                      <a:pt x="92" y="81"/>
                      <a:pt x="90" y="83"/>
                    </a:cubicBezTo>
                    <a:cubicBezTo>
                      <a:pt x="85" y="88"/>
                      <a:pt x="80" y="93"/>
                      <a:pt x="73" y="97"/>
                    </a:cubicBezTo>
                    <a:cubicBezTo>
                      <a:pt x="72" y="98"/>
                      <a:pt x="70" y="99"/>
                      <a:pt x="69" y="100"/>
                    </a:cubicBezTo>
                    <a:cubicBezTo>
                      <a:pt x="69" y="100"/>
                      <a:pt x="68" y="101"/>
                      <a:pt x="68" y="101"/>
                    </a:cubicBezTo>
                    <a:cubicBezTo>
                      <a:pt x="67" y="102"/>
                      <a:pt x="66" y="101"/>
                      <a:pt x="65" y="102"/>
                    </a:cubicBezTo>
                    <a:cubicBezTo>
                      <a:pt x="63" y="102"/>
                      <a:pt x="63" y="100"/>
                      <a:pt x="62" y="101"/>
                    </a:cubicBezTo>
                    <a:cubicBezTo>
                      <a:pt x="61" y="102"/>
                      <a:pt x="60" y="102"/>
                      <a:pt x="58" y="102"/>
                    </a:cubicBezTo>
                    <a:cubicBezTo>
                      <a:pt x="58" y="102"/>
                      <a:pt x="57" y="102"/>
                      <a:pt x="57" y="102"/>
                    </a:cubicBezTo>
                    <a:cubicBezTo>
                      <a:pt x="57" y="102"/>
                      <a:pt x="56" y="103"/>
                      <a:pt x="56" y="103"/>
                    </a:cubicBezTo>
                    <a:cubicBezTo>
                      <a:pt x="55" y="103"/>
                      <a:pt x="53" y="102"/>
                      <a:pt x="52" y="102"/>
                    </a:cubicBezTo>
                    <a:cubicBezTo>
                      <a:pt x="53" y="103"/>
                      <a:pt x="53" y="103"/>
                      <a:pt x="52" y="103"/>
                    </a:cubicBezTo>
                    <a:cubicBezTo>
                      <a:pt x="52" y="104"/>
                      <a:pt x="52" y="104"/>
                      <a:pt x="52" y="104"/>
                    </a:cubicBezTo>
                    <a:cubicBezTo>
                      <a:pt x="51" y="105"/>
                      <a:pt x="50" y="104"/>
                      <a:pt x="50" y="103"/>
                    </a:cubicBezTo>
                    <a:cubicBezTo>
                      <a:pt x="49" y="105"/>
                      <a:pt x="46" y="105"/>
                      <a:pt x="45" y="105"/>
                    </a:cubicBezTo>
                    <a:cubicBezTo>
                      <a:pt x="44" y="105"/>
                      <a:pt x="43" y="105"/>
                      <a:pt x="42" y="106"/>
                    </a:cubicBezTo>
                    <a:cubicBezTo>
                      <a:pt x="41" y="106"/>
                      <a:pt x="41" y="107"/>
                      <a:pt x="40" y="107"/>
                    </a:cubicBezTo>
                    <a:cubicBezTo>
                      <a:pt x="39" y="107"/>
                      <a:pt x="39" y="106"/>
                      <a:pt x="37" y="107"/>
                    </a:cubicBezTo>
                    <a:cubicBezTo>
                      <a:pt x="35" y="107"/>
                      <a:pt x="33" y="108"/>
                      <a:pt x="31" y="108"/>
                    </a:cubicBezTo>
                    <a:cubicBezTo>
                      <a:pt x="31" y="108"/>
                      <a:pt x="32" y="107"/>
                      <a:pt x="32" y="107"/>
                    </a:cubicBezTo>
                    <a:cubicBezTo>
                      <a:pt x="31" y="108"/>
                      <a:pt x="29" y="109"/>
                      <a:pt x="28" y="109"/>
                    </a:cubicBezTo>
                    <a:cubicBezTo>
                      <a:pt x="28" y="109"/>
                      <a:pt x="29" y="108"/>
                      <a:pt x="29" y="108"/>
                    </a:cubicBezTo>
                    <a:cubicBezTo>
                      <a:pt x="30" y="106"/>
                      <a:pt x="28" y="107"/>
                      <a:pt x="30" y="106"/>
                    </a:cubicBezTo>
                    <a:cubicBezTo>
                      <a:pt x="29" y="107"/>
                      <a:pt x="28" y="106"/>
                      <a:pt x="28" y="106"/>
                    </a:cubicBezTo>
                    <a:cubicBezTo>
                      <a:pt x="26" y="105"/>
                      <a:pt x="28" y="104"/>
                      <a:pt x="29" y="103"/>
                    </a:cubicBezTo>
                    <a:cubicBezTo>
                      <a:pt x="28" y="103"/>
                      <a:pt x="22" y="105"/>
                      <a:pt x="24" y="103"/>
                    </a:cubicBezTo>
                    <a:cubicBezTo>
                      <a:pt x="22" y="102"/>
                      <a:pt x="20" y="102"/>
                      <a:pt x="18" y="101"/>
                    </a:cubicBezTo>
                    <a:cubicBezTo>
                      <a:pt x="18" y="101"/>
                      <a:pt x="16" y="99"/>
                      <a:pt x="16" y="101"/>
                    </a:cubicBezTo>
                    <a:cubicBezTo>
                      <a:pt x="16" y="101"/>
                      <a:pt x="14" y="100"/>
                      <a:pt x="14" y="100"/>
                    </a:cubicBezTo>
                    <a:cubicBezTo>
                      <a:pt x="15" y="99"/>
                      <a:pt x="13" y="96"/>
                      <a:pt x="13" y="95"/>
                    </a:cubicBezTo>
                    <a:cubicBezTo>
                      <a:pt x="16" y="95"/>
                      <a:pt x="12" y="88"/>
                      <a:pt x="16" y="90"/>
                    </a:cubicBezTo>
                    <a:cubicBezTo>
                      <a:pt x="14" y="89"/>
                      <a:pt x="12" y="87"/>
                      <a:pt x="12" y="85"/>
                    </a:cubicBezTo>
                    <a:cubicBezTo>
                      <a:pt x="11" y="84"/>
                      <a:pt x="12" y="83"/>
                      <a:pt x="12" y="81"/>
                    </a:cubicBezTo>
                    <a:cubicBezTo>
                      <a:pt x="11" y="80"/>
                      <a:pt x="10" y="79"/>
                      <a:pt x="10" y="78"/>
                    </a:cubicBezTo>
                    <a:cubicBezTo>
                      <a:pt x="10" y="77"/>
                      <a:pt x="12" y="73"/>
                      <a:pt x="14" y="74"/>
                    </a:cubicBezTo>
                    <a:cubicBezTo>
                      <a:pt x="13" y="73"/>
                      <a:pt x="12" y="72"/>
                      <a:pt x="13" y="71"/>
                    </a:cubicBezTo>
                    <a:cubicBezTo>
                      <a:pt x="14" y="73"/>
                      <a:pt x="18" y="72"/>
                      <a:pt x="20" y="71"/>
                    </a:cubicBezTo>
                    <a:cubicBezTo>
                      <a:pt x="19" y="71"/>
                      <a:pt x="17" y="68"/>
                      <a:pt x="20" y="70"/>
                    </a:cubicBezTo>
                    <a:cubicBezTo>
                      <a:pt x="19" y="69"/>
                      <a:pt x="19" y="69"/>
                      <a:pt x="19" y="69"/>
                    </a:cubicBezTo>
                    <a:cubicBezTo>
                      <a:pt x="20" y="70"/>
                      <a:pt x="21" y="67"/>
                      <a:pt x="23" y="68"/>
                    </a:cubicBezTo>
                    <a:cubicBezTo>
                      <a:pt x="23" y="66"/>
                      <a:pt x="26" y="65"/>
                      <a:pt x="27" y="65"/>
                    </a:cubicBezTo>
                    <a:cubicBezTo>
                      <a:pt x="27" y="64"/>
                      <a:pt x="27" y="64"/>
                      <a:pt x="27" y="63"/>
                    </a:cubicBezTo>
                    <a:cubicBezTo>
                      <a:pt x="28" y="63"/>
                      <a:pt x="29" y="63"/>
                      <a:pt x="30" y="62"/>
                    </a:cubicBezTo>
                    <a:cubicBezTo>
                      <a:pt x="31" y="60"/>
                      <a:pt x="33" y="59"/>
                      <a:pt x="34" y="58"/>
                    </a:cubicBezTo>
                    <a:cubicBezTo>
                      <a:pt x="35" y="57"/>
                      <a:pt x="35" y="56"/>
                      <a:pt x="37" y="55"/>
                    </a:cubicBezTo>
                    <a:cubicBezTo>
                      <a:pt x="38" y="54"/>
                      <a:pt x="40" y="55"/>
                      <a:pt x="42" y="55"/>
                    </a:cubicBezTo>
                    <a:cubicBezTo>
                      <a:pt x="41" y="54"/>
                      <a:pt x="41" y="54"/>
                      <a:pt x="41" y="54"/>
                    </a:cubicBezTo>
                    <a:cubicBezTo>
                      <a:pt x="42" y="54"/>
                      <a:pt x="42" y="53"/>
                      <a:pt x="42" y="53"/>
                    </a:cubicBezTo>
                    <a:cubicBezTo>
                      <a:pt x="42" y="52"/>
                      <a:pt x="40" y="52"/>
                      <a:pt x="41" y="51"/>
                    </a:cubicBezTo>
                    <a:cubicBezTo>
                      <a:pt x="41" y="50"/>
                      <a:pt x="41" y="49"/>
                      <a:pt x="40" y="48"/>
                    </a:cubicBezTo>
                    <a:cubicBezTo>
                      <a:pt x="39" y="47"/>
                      <a:pt x="35" y="47"/>
                      <a:pt x="34" y="45"/>
                    </a:cubicBezTo>
                    <a:cubicBezTo>
                      <a:pt x="33" y="46"/>
                      <a:pt x="31" y="45"/>
                      <a:pt x="30" y="44"/>
                    </a:cubicBezTo>
                    <a:cubicBezTo>
                      <a:pt x="29" y="42"/>
                      <a:pt x="28" y="41"/>
                      <a:pt x="27" y="40"/>
                    </a:cubicBezTo>
                    <a:cubicBezTo>
                      <a:pt x="25" y="38"/>
                      <a:pt x="30" y="35"/>
                      <a:pt x="27" y="33"/>
                    </a:cubicBezTo>
                    <a:cubicBezTo>
                      <a:pt x="26" y="32"/>
                      <a:pt x="25" y="31"/>
                      <a:pt x="25" y="30"/>
                    </a:cubicBezTo>
                    <a:cubicBezTo>
                      <a:pt x="25" y="29"/>
                      <a:pt x="27" y="28"/>
                      <a:pt x="26" y="28"/>
                    </a:cubicBezTo>
                    <a:cubicBezTo>
                      <a:pt x="24" y="27"/>
                      <a:pt x="24" y="28"/>
                      <a:pt x="23" y="26"/>
                    </a:cubicBezTo>
                    <a:cubicBezTo>
                      <a:pt x="23" y="25"/>
                      <a:pt x="23" y="24"/>
                      <a:pt x="23" y="24"/>
                    </a:cubicBezTo>
                    <a:cubicBezTo>
                      <a:pt x="23" y="23"/>
                      <a:pt x="24" y="23"/>
                      <a:pt x="24" y="23"/>
                    </a:cubicBezTo>
                    <a:cubicBezTo>
                      <a:pt x="24" y="22"/>
                      <a:pt x="21" y="21"/>
                      <a:pt x="21" y="20"/>
                    </a:cubicBezTo>
                    <a:cubicBezTo>
                      <a:pt x="20" y="20"/>
                      <a:pt x="20" y="19"/>
                      <a:pt x="19" y="18"/>
                    </a:cubicBezTo>
                    <a:cubicBezTo>
                      <a:pt x="17" y="18"/>
                      <a:pt x="16" y="18"/>
                      <a:pt x="15" y="18"/>
                    </a:cubicBezTo>
                    <a:cubicBezTo>
                      <a:pt x="13" y="17"/>
                      <a:pt x="11" y="16"/>
                      <a:pt x="9" y="16"/>
                    </a:cubicBezTo>
                    <a:cubicBezTo>
                      <a:pt x="6" y="14"/>
                      <a:pt x="3" y="12"/>
                      <a:pt x="0" y="11"/>
                    </a:cubicBezTo>
                  </a:path>
                </a:pathLst>
              </a:custGeom>
              <a:solidFill>
                <a:srgbClr val="B3B3B3"/>
              </a:solidFill>
              <a:ln w="3175">
                <a:solidFill>
                  <a:schemeClr val="tx1"/>
                </a:solidFill>
                <a:round/>
                <a:headEnd/>
                <a:tailEnd/>
              </a:ln>
            </p:spPr>
            <p:txBody>
              <a:bodyPr/>
              <a:lstStyle/>
              <a:p>
                <a:endParaRPr lang="en-GB" sz="2400" dirty="0"/>
              </a:p>
            </p:txBody>
          </p:sp>
          <p:sp>
            <p:nvSpPr>
              <p:cNvPr id="1407" name="Freeform 4237"/>
              <p:cNvSpPr>
                <a:spLocks/>
              </p:cNvSpPr>
              <p:nvPr/>
            </p:nvSpPr>
            <p:spPr bwMode="auto">
              <a:xfrm>
                <a:off x="3000" y="1725"/>
                <a:ext cx="2" cy="1"/>
              </a:xfrm>
              <a:custGeom>
                <a:avLst/>
                <a:gdLst>
                  <a:gd name="T0" fmla="*/ 1 w 2"/>
                  <a:gd name="T1" fmla="*/ 1 h 1"/>
                  <a:gd name="T2" fmla="*/ 0 w 2"/>
                  <a:gd name="T3" fmla="*/ 1 h 1"/>
                  <a:gd name="T4" fmla="*/ 2 w 2"/>
                  <a:gd name="T5" fmla="*/ 1 h 1"/>
                  <a:gd name="T6" fmla="*/ 1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1" y="1"/>
                      <a:pt x="1" y="1"/>
                      <a:pt x="0" y="1"/>
                    </a:cubicBezTo>
                    <a:cubicBezTo>
                      <a:pt x="1" y="0"/>
                      <a:pt x="2" y="0"/>
                      <a:pt x="2"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408" name="Freeform 4238"/>
              <p:cNvSpPr>
                <a:spLocks/>
              </p:cNvSpPr>
              <p:nvPr/>
            </p:nvSpPr>
            <p:spPr bwMode="auto">
              <a:xfrm>
                <a:off x="3004" y="1725"/>
                <a:ext cx="0" cy="0"/>
              </a:xfrm>
              <a:custGeom>
                <a:avLst/>
                <a:gdLst>
                  <a:gd name="T0" fmla="*/ 0 60000 65536"/>
                  <a:gd name="T1" fmla="*/ 0 60000 65536"/>
                  <a:gd name="T2" fmla="*/ 0 60000 65536"/>
                </a:gdLst>
                <a:ahLst/>
                <a:cxnLst>
                  <a:cxn ang="T0">
                    <a:pos x="0" y="0"/>
                  </a:cxn>
                  <a:cxn ang="T1">
                    <a:pos x="0" y="0"/>
                  </a:cxn>
                  <a:cxn ang="T2">
                    <a:pos x="0" y="0"/>
                  </a:cxn>
                </a:cxnLst>
                <a:rect l="0" t="0" r="r" b="b"/>
                <a:pathLst>
                  <a:path>
                    <a:moveTo>
                      <a:pt x="0" y="0"/>
                    </a:moveTo>
                    <a:lnTo>
                      <a:pt x="0" y="0"/>
                    </a:lnTo>
                    <a:close/>
                  </a:path>
                </a:pathLst>
              </a:custGeom>
              <a:solidFill>
                <a:srgbClr val="B3B3B3"/>
              </a:solidFill>
              <a:ln w="3175">
                <a:solidFill>
                  <a:schemeClr val="tx1"/>
                </a:solidFill>
                <a:round/>
                <a:headEnd/>
                <a:tailEnd/>
              </a:ln>
            </p:spPr>
            <p:txBody>
              <a:bodyPr/>
              <a:lstStyle/>
              <a:p>
                <a:endParaRPr lang="en-GB" sz="2400" dirty="0"/>
              </a:p>
            </p:txBody>
          </p:sp>
          <p:sp>
            <p:nvSpPr>
              <p:cNvPr id="1409" name="Freeform 4239"/>
              <p:cNvSpPr>
                <a:spLocks/>
              </p:cNvSpPr>
              <p:nvPr/>
            </p:nvSpPr>
            <p:spPr bwMode="auto">
              <a:xfrm>
                <a:off x="3004" y="1725"/>
                <a:ext cx="0" cy="0"/>
              </a:xfrm>
              <a:custGeom>
                <a:avLst/>
                <a:gdLst>
                  <a:gd name="T0" fmla="*/ 0 60000 65536"/>
                  <a:gd name="T1" fmla="*/ 0 60000 65536"/>
                  <a:gd name="T2" fmla="*/ 0 60000 65536"/>
                </a:gdLst>
                <a:ahLst/>
                <a:cxnLst>
                  <a:cxn ang="T0">
                    <a:pos x="0" y="0"/>
                  </a:cxn>
                  <a:cxn ang="T1">
                    <a:pos x="0" y="0"/>
                  </a:cxn>
                  <a:cxn ang="T2">
                    <a:pos x="0" y="0"/>
                  </a:cxn>
                </a:cxnLst>
                <a:rect l="0" t="0" r="r" b="b"/>
                <a:pathLst>
                  <a:path>
                    <a:moveTo>
                      <a:pt x="0" y="0"/>
                    </a:moveTo>
                    <a:lnTo>
                      <a:pt x="0" y="0"/>
                    </a:lnTo>
                  </a:path>
                </a:pathLst>
              </a:custGeom>
              <a:noFill/>
              <a:ln w="3175">
                <a:solidFill>
                  <a:schemeClr val="tx1"/>
                </a:solidFill>
                <a:round/>
                <a:headEnd/>
                <a:tailEnd/>
              </a:ln>
            </p:spPr>
            <p:txBody>
              <a:bodyPr/>
              <a:lstStyle/>
              <a:p>
                <a:endParaRPr lang="en-GB" sz="2400" dirty="0"/>
              </a:p>
            </p:txBody>
          </p:sp>
          <p:sp>
            <p:nvSpPr>
              <p:cNvPr id="1410" name="Freeform 4240"/>
              <p:cNvSpPr>
                <a:spLocks/>
              </p:cNvSpPr>
              <p:nvPr/>
            </p:nvSpPr>
            <p:spPr bwMode="auto">
              <a:xfrm>
                <a:off x="3204" y="2075"/>
                <a:ext cx="83" cy="84"/>
              </a:xfrm>
              <a:custGeom>
                <a:avLst/>
                <a:gdLst>
                  <a:gd name="T0" fmla="*/ 1 w 63"/>
                  <a:gd name="T1" fmla="*/ 67 h 64"/>
                  <a:gd name="T2" fmla="*/ 7 w 63"/>
                  <a:gd name="T3" fmla="*/ 62 h 64"/>
                  <a:gd name="T4" fmla="*/ 11 w 63"/>
                  <a:gd name="T5" fmla="*/ 58 h 64"/>
                  <a:gd name="T6" fmla="*/ 12 w 63"/>
                  <a:gd name="T7" fmla="*/ 51 h 64"/>
                  <a:gd name="T8" fmla="*/ 9 w 63"/>
                  <a:gd name="T9" fmla="*/ 47 h 64"/>
                  <a:gd name="T10" fmla="*/ 8 w 63"/>
                  <a:gd name="T11" fmla="*/ 45 h 64"/>
                  <a:gd name="T12" fmla="*/ 3 w 63"/>
                  <a:gd name="T13" fmla="*/ 41 h 64"/>
                  <a:gd name="T14" fmla="*/ 1 w 63"/>
                  <a:gd name="T15" fmla="*/ 32 h 64"/>
                  <a:gd name="T16" fmla="*/ 1 w 63"/>
                  <a:gd name="T17" fmla="*/ 25 h 64"/>
                  <a:gd name="T18" fmla="*/ 4 w 63"/>
                  <a:gd name="T19" fmla="*/ 26 h 64"/>
                  <a:gd name="T20" fmla="*/ 7 w 63"/>
                  <a:gd name="T21" fmla="*/ 24 h 64"/>
                  <a:gd name="T22" fmla="*/ 7 w 63"/>
                  <a:gd name="T23" fmla="*/ 20 h 64"/>
                  <a:gd name="T24" fmla="*/ 11 w 63"/>
                  <a:gd name="T25" fmla="*/ 20 h 64"/>
                  <a:gd name="T26" fmla="*/ 9 w 63"/>
                  <a:gd name="T27" fmla="*/ 14 h 64"/>
                  <a:gd name="T28" fmla="*/ 11 w 63"/>
                  <a:gd name="T29" fmla="*/ 11 h 64"/>
                  <a:gd name="T30" fmla="*/ 13 w 63"/>
                  <a:gd name="T31" fmla="*/ 11 h 64"/>
                  <a:gd name="T32" fmla="*/ 17 w 63"/>
                  <a:gd name="T33" fmla="*/ 13 h 64"/>
                  <a:gd name="T34" fmla="*/ 24 w 63"/>
                  <a:gd name="T35" fmla="*/ 12 h 64"/>
                  <a:gd name="T36" fmla="*/ 32 w 63"/>
                  <a:gd name="T37" fmla="*/ 9 h 64"/>
                  <a:gd name="T38" fmla="*/ 37 w 63"/>
                  <a:gd name="T39" fmla="*/ 12 h 64"/>
                  <a:gd name="T40" fmla="*/ 45 w 63"/>
                  <a:gd name="T41" fmla="*/ 12 h 64"/>
                  <a:gd name="T42" fmla="*/ 61 w 63"/>
                  <a:gd name="T43" fmla="*/ 7 h 64"/>
                  <a:gd name="T44" fmla="*/ 69 w 63"/>
                  <a:gd name="T45" fmla="*/ 7 h 64"/>
                  <a:gd name="T46" fmla="*/ 76 w 63"/>
                  <a:gd name="T47" fmla="*/ 5 h 64"/>
                  <a:gd name="T48" fmla="*/ 83 w 63"/>
                  <a:gd name="T49" fmla="*/ 7 h 64"/>
                  <a:gd name="T50" fmla="*/ 79 w 63"/>
                  <a:gd name="T51" fmla="*/ 12 h 64"/>
                  <a:gd name="T52" fmla="*/ 72 w 63"/>
                  <a:gd name="T53" fmla="*/ 16 h 64"/>
                  <a:gd name="T54" fmla="*/ 72 w 63"/>
                  <a:gd name="T55" fmla="*/ 28 h 64"/>
                  <a:gd name="T56" fmla="*/ 72 w 63"/>
                  <a:gd name="T57" fmla="*/ 34 h 64"/>
                  <a:gd name="T58" fmla="*/ 72 w 63"/>
                  <a:gd name="T59" fmla="*/ 45 h 64"/>
                  <a:gd name="T60" fmla="*/ 28 w 63"/>
                  <a:gd name="T61" fmla="*/ 75 h 64"/>
                  <a:gd name="T62" fmla="*/ 12 w 63"/>
                  <a:gd name="T63" fmla="*/ 80 h 64"/>
                  <a:gd name="T64" fmla="*/ 7 w 63"/>
                  <a:gd name="T65" fmla="*/ 76 h 64"/>
                  <a:gd name="T66" fmla="*/ 3 w 63"/>
                  <a:gd name="T67" fmla="*/ 76 h 64"/>
                  <a:gd name="T68" fmla="*/ 1 w 63"/>
                  <a:gd name="T69" fmla="*/ 76 h 64"/>
                  <a:gd name="T70" fmla="*/ 1 w 63"/>
                  <a:gd name="T71" fmla="*/ 67 h 6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3" h="64">
                    <a:moveTo>
                      <a:pt x="1" y="51"/>
                    </a:moveTo>
                    <a:cubicBezTo>
                      <a:pt x="1" y="49"/>
                      <a:pt x="3" y="47"/>
                      <a:pt x="5" y="47"/>
                    </a:cubicBezTo>
                    <a:cubicBezTo>
                      <a:pt x="2" y="45"/>
                      <a:pt x="6" y="43"/>
                      <a:pt x="8" y="44"/>
                    </a:cubicBezTo>
                    <a:cubicBezTo>
                      <a:pt x="6" y="42"/>
                      <a:pt x="9" y="42"/>
                      <a:pt x="9" y="39"/>
                    </a:cubicBezTo>
                    <a:cubicBezTo>
                      <a:pt x="9" y="38"/>
                      <a:pt x="8" y="36"/>
                      <a:pt x="7" y="36"/>
                    </a:cubicBezTo>
                    <a:cubicBezTo>
                      <a:pt x="5" y="36"/>
                      <a:pt x="8" y="33"/>
                      <a:pt x="6" y="34"/>
                    </a:cubicBezTo>
                    <a:cubicBezTo>
                      <a:pt x="2" y="35"/>
                      <a:pt x="2" y="33"/>
                      <a:pt x="2" y="31"/>
                    </a:cubicBezTo>
                    <a:cubicBezTo>
                      <a:pt x="1" y="29"/>
                      <a:pt x="3" y="26"/>
                      <a:pt x="1" y="24"/>
                    </a:cubicBezTo>
                    <a:cubicBezTo>
                      <a:pt x="0" y="23"/>
                      <a:pt x="1" y="21"/>
                      <a:pt x="1" y="19"/>
                    </a:cubicBezTo>
                    <a:cubicBezTo>
                      <a:pt x="1" y="18"/>
                      <a:pt x="3" y="20"/>
                      <a:pt x="3" y="20"/>
                    </a:cubicBezTo>
                    <a:cubicBezTo>
                      <a:pt x="3" y="20"/>
                      <a:pt x="4" y="19"/>
                      <a:pt x="5" y="18"/>
                    </a:cubicBezTo>
                    <a:cubicBezTo>
                      <a:pt x="6" y="18"/>
                      <a:pt x="5" y="16"/>
                      <a:pt x="5" y="15"/>
                    </a:cubicBezTo>
                    <a:cubicBezTo>
                      <a:pt x="6" y="15"/>
                      <a:pt x="7" y="15"/>
                      <a:pt x="8" y="15"/>
                    </a:cubicBezTo>
                    <a:cubicBezTo>
                      <a:pt x="7" y="13"/>
                      <a:pt x="7" y="13"/>
                      <a:pt x="7" y="11"/>
                    </a:cubicBezTo>
                    <a:cubicBezTo>
                      <a:pt x="7" y="10"/>
                      <a:pt x="7" y="8"/>
                      <a:pt x="8" y="8"/>
                    </a:cubicBezTo>
                    <a:cubicBezTo>
                      <a:pt x="8" y="8"/>
                      <a:pt x="9" y="8"/>
                      <a:pt x="10" y="8"/>
                    </a:cubicBezTo>
                    <a:cubicBezTo>
                      <a:pt x="11" y="9"/>
                      <a:pt x="12" y="11"/>
                      <a:pt x="13" y="10"/>
                    </a:cubicBezTo>
                    <a:cubicBezTo>
                      <a:pt x="15" y="10"/>
                      <a:pt x="17" y="10"/>
                      <a:pt x="18" y="9"/>
                    </a:cubicBezTo>
                    <a:cubicBezTo>
                      <a:pt x="20" y="8"/>
                      <a:pt x="22" y="7"/>
                      <a:pt x="24" y="7"/>
                    </a:cubicBezTo>
                    <a:cubicBezTo>
                      <a:pt x="26" y="7"/>
                      <a:pt x="27" y="9"/>
                      <a:pt x="28" y="9"/>
                    </a:cubicBezTo>
                    <a:cubicBezTo>
                      <a:pt x="30" y="10"/>
                      <a:pt x="33" y="10"/>
                      <a:pt x="34" y="9"/>
                    </a:cubicBezTo>
                    <a:cubicBezTo>
                      <a:pt x="39" y="9"/>
                      <a:pt x="42" y="7"/>
                      <a:pt x="46" y="5"/>
                    </a:cubicBezTo>
                    <a:cubicBezTo>
                      <a:pt x="48" y="4"/>
                      <a:pt x="50" y="4"/>
                      <a:pt x="52" y="5"/>
                    </a:cubicBezTo>
                    <a:cubicBezTo>
                      <a:pt x="54" y="5"/>
                      <a:pt x="56" y="5"/>
                      <a:pt x="58" y="4"/>
                    </a:cubicBezTo>
                    <a:cubicBezTo>
                      <a:pt x="60" y="3"/>
                      <a:pt x="63" y="0"/>
                      <a:pt x="63" y="5"/>
                    </a:cubicBezTo>
                    <a:cubicBezTo>
                      <a:pt x="63" y="6"/>
                      <a:pt x="61" y="9"/>
                      <a:pt x="60" y="9"/>
                    </a:cubicBezTo>
                    <a:cubicBezTo>
                      <a:pt x="58" y="11"/>
                      <a:pt x="57" y="11"/>
                      <a:pt x="55" y="12"/>
                    </a:cubicBezTo>
                    <a:cubicBezTo>
                      <a:pt x="51" y="14"/>
                      <a:pt x="55" y="18"/>
                      <a:pt x="55" y="21"/>
                    </a:cubicBezTo>
                    <a:cubicBezTo>
                      <a:pt x="56" y="22"/>
                      <a:pt x="55" y="24"/>
                      <a:pt x="55" y="26"/>
                    </a:cubicBezTo>
                    <a:cubicBezTo>
                      <a:pt x="55" y="28"/>
                      <a:pt x="55" y="32"/>
                      <a:pt x="55" y="34"/>
                    </a:cubicBezTo>
                    <a:cubicBezTo>
                      <a:pt x="55" y="39"/>
                      <a:pt x="33" y="49"/>
                      <a:pt x="21" y="57"/>
                    </a:cubicBezTo>
                    <a:cubicBezTo>
                      <a:pt x="18" y="59"/>
                      <a:pt x="13" y="64"/>
                      <a:pt x="9" y="61"/>
                    </a:cubicBezTo>
                    <a:cubicBezTo>
                      <a:pt x="8" y="60"/>
                      <a:pt x="7" y="59"/>
                      <a:pt x="5" y="58"/>
                    </a:cubicBezTo>
                    <a:cubicBezTo>
                      <a:pt x="4" y="57"/>
                      <a:pt x="2" y="57"/>
                      <a:pt x="2" y="58"/>
                    </a:cubicBezTo>
                    <a:cubicBezTo>
                      <a:pt x="1" y="58"/>
                      <a:pt x="1" y="58"/>
                      <a:pt x="1" y="58"/>
                    </a:cubicBezTo>
                    <a:cubicBezTo>
                      <a:pt x="1" y="57"/>
                      <a:pt x="2" y="51"/>
                      <a:pt x="1" y="51"/>
                    </a:cubicBezTo>
                  </a:path>
                </a:pathLst>
              </a:custGeom>
              <a:solidFill>
                <a:srgbClr val="B3B3B3"/>
              </a:solidFill>
              <a:ln w="3175">
                <a:solidFill>
                  <a:schemeClr val="tx1"/>
                </a:solidFill>
                <a:round/>
                <a:headEnd/>
                <a:tailEnd/>
              </a:ln>
            </p:spPr>
            <p:txBody>
              <a:bodyPr/>
              <a:lstStyle/>
              <a:p>
                <a:endParaRPr lang="en-GB" sz="2400" dirty="0"/>
              </a:p>
            </p:txBody>
          </p:sp>
          <p:sp>
            <p:nvSpPr>
              <p:cNvPr id="1411" name="Freeform 4241"/>
              <p:cNvSpPr>
                <a:spLocks/>
              </p:cNvSpPr>
              <p:nvPr/>
            </p:nvSpPr>
            <p:spPr bwMode="auto">
              <a:xfrm>
                <a:off x="3629" y="1983"/>
                <a:ext cx="132" cy="65"/>
              </a:xfrm>
              <a:custGeom>
                <a:avLst/>
                <a:gdLst>
                  <a:gd name="T0" fmla="*/ 12 w 100"/>
                  <a:gd name="T1" fmla="*/ 49 h 49"/>
                  <a:gd name="T2" fmla="*/ 21 w 100"/>
                  <a:gd name="T3" fmla="*/ 48 h 49"/>
                  <a:gd name="T4" fmla="*/ 28 w 100"/>
                  <a:gd name="T5" fmla="*/ 49 h 49"/>
                  <a:gd name="T6" fmla="*/ 34 w 100"/>
                  <a:gd name="T7" fmla="*/ 48 h 49"/>
                  <a:gd name="T8" fmla="*/ 38 w 100"/>
                  <a:gd name="T9" fmla="*/ 42 h 49"/>
                  <a:gd name="T10" fmla="*/ 45 w 100"/>
                  <a:gd name="T11" fmla="*/ 38 h 49"/>
                  <a:gd name="T12" fmla="*/ 33 w 100"/>
                  <a:gd name="T13" fmla="*/ 36 h 49"/>
                  <a:gd name="T14" fmla="*/ 24 w 100"/>
                  <a:gd name="T15" fmla="*/ 28 h 49"/>
                  <a:gd name="T16" fmla="*/ 22 w 100"/>
                  <a:gd name="T17" fmla="*/ 32 h 49"/>
                  <a:gd name="T18" fmla="*/ 13 w 100"/>
                  <a:gd name="T19" fmla="*/ 31 h 49"/>
                  <a:gd name="T20" fmla="*/ 5 w 100"/>
                  <a:gd name="T21" fmla="*/ 28 h 49"/>
                  <a:gd name="T22" fmla="*/ 12 w 100"/>
                  <a:gd name="T23" fmla="*/ 12 h 49"/>
                  <a:gd name="T24" fmla="*/ 18 w 100"/>
                  <a:gd name="T25" fmla="*/ 8 h 49"/>
                  <a:gd name="T26" fmla="*/ 34 w 100"/>
                  <a:gd name="T27" fmla="*/ 11 h 49"/>
                  <a:gd name="T28" fmla="*/ 44 w 100"/>
                  <a:gd name="T29" fmla="*/ 13 h 49"/>
                  <a:gd name="T30" fmla="*/ 49 w 100"/>
                  <a:gd name="T31" fmla="*/ 0 h 49"/>
                  <a:gd name="T32" fmla="*/ 70 w 100"/>
                  <a:gd name="T33" fmla="*/ 8 h 49"/>
                  <a:gd name="T34" fmla="*/ 79 w 100"/>
                  <a:gd name="T35" fmla="*/ 7 h 49"/>
                  <a:gd name="T36" fmla="*/ 91 w 100"/>
                  <a:gd name="T37" fmla="*/ 5 h 49"/>
                  <a:gd name="T38" fmla="*/ 104 w 100"/>
                  <a:gd name="T39" fmla="*/ 7 h 49"/>
                  <a:gd name="T40" fmla="*/ 121 w 100"/>
                  <a:gd name="T41" fmla="*/ 13 h 49"/>
                  <a:gd name="T42" fmla="*/ 131 w 100"/>
                  <a:gd name="T43" fmla="*/ 19 h 49"/>
                  <a:gd name="T44" fmla="*/ 114 w 100"/>
                  <a:gd name="T45" fmla="*/ 28 h 49"/>
                  <a:gd name="T46" fmla="*/ 107 w 100"/>
                  <a:gd name="T47" fmla="*/ 36 h 49"/>
                  <a:gd name="T48" fmla="*/ 95 w 100"/>
                  <a:gd name="T49" fmla="*/ 36 h 49"/>
                  <a:gd name="T50" fmla="*/ 84 w 100"/>
                  <a:gd name="T51" fmla="*/ 46 h 49"/>
                  <a:gd name="T52" fmla="*/ 75 w 100"/>
                  <a:gd name="T53" fmla="*/ 45 h 49"/>
                  <a:gd name="T54" fmla="*/ 70 w 100"/>
                  <a:gd name="T55" fmla="*/ 46 h 49"/>
                  <a:gd name="T56" fmla="*/ 61 w 100"/>
                  <a:gd name="T57" fmla="*/ 52 h 49"/>
                  <a:gd name="T58" fmla="*/ 55 w 100"/>
                  <a:gd name="T59" fmla="*/ 61 h 49"/>
                  <a:gd name="T60" fmla="*/ 41 w 100"/>
                  <a:gd name="T61" fmla="*/ 65 h 49"/>
                  <a:gd name="T62" fmla="*/ 33 w 100"/>
                  <a:gd name="T63" fmla="*/ 60 h 49"/>
                  <a:gd name="T64" fmla="*/ 30 w 100"/>
                  <a:gd name="T65" fmla="*/ 58 h 49"/>
                  <a:gd name="T66" fmla="*/ 20 w 100"/>
                  <a:gd name="T67" fmla="*/ 60 h 49"/>
                  <a:gd name="T68" fmla="*/ 13 w 100"/>
                  <a:gd name="T69" fmla="*/ 58 h 49"/>
                  <a:gd name="T70" fmla="*/ 3 w 100"/>
                  <a:gd name="T71" fmla="*/ 60 h 49"/>
                  <a:gd name="T72" fmla="*/ 3 w 100"/>
                  <a:gd name="T73" fmla="*/ 50 h 4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 h="49">
                    <a:moveTo>
                      <a:pt x="2" y="38"/>
                    </a:moveTo>
                    <a:cubicBezTo>
                      <a:pt x="4" y="36"/>
                      <a:pt x="7" y="36"/>
                      <a:pt x="9" y="37"/>
                    </a:cubicBezTo>
                    <a:cubicBezTo>
                      <a:pt x="9" y="37"/>
                      <a:pt x="13" y="39"/>
                      <a:pt x="12" y="40"/>
                    </a:cubicBezTo>
                    <a:cubicBezTo>
                      <a:pt x="13" y="39"/>
                      <a:pt x="15" y="37"/>
                      <a:pt x="16" y="36"/>
                    </a:cubicBezTo>
                    <a:cubicBezTo>
                      <a:pt x="17" y="35"/>
                      <a:pt x="18" y="35"/>
                      <a:pt x="20" y="36"/>
                    </a:cubicBezTo>
                    <a:cubicBezTo>
                      <a:pt x="20" y="36"/>
                      <a:pt x="21" y="36"/>
                      <a:pt x="21" y="37"/>
                    </a:cubicBezTo>
                    <a:cubicBezTo>
                      <a:pt x="22" y="37"/>
                      <a:pt x="22" y="35"/>
                      <a:pt x="23" y="37"/>
                    </a:cubicBezTo>
                    <a:cubicBezTo>
                      <a:pt x="23" y="37"/>
                      <a:pt x="25" y="36"/>
                      <a:pt x="26" y="36"/>
                    </a:cubicBezTo>
                    <a:cubicBezTo>
                      <a:pt x="23" y="35"/>
                      <a:pt x="29" y="34"/>
                      <a:pt x="29" y="34"/>
                    </a:cubicBezTo>
                    <a:cubicBezTo>
                      <a:pt x="29" y="33"/>
                      <a:pt x="29" y="33"/>
                      <a:pt x="29" y="32"/>
                    </a:cubicBezTo>
                    <a:cubicBezTo>
                      <a:pt x="30" y="33"/>
                      <a:pt x="32" y="33"/>
                      <a:pt x="33" y="31"/>
                    </a:cubicBezTo>
                    <a:cubicBezTo>
                      <a:pt x="33" y="31"/>
                      <a:pt x="36" y="30"/>
                      <a:pt x="34" y="29"/>
                    </a:cubicBezTo>
                    <a:cubicBezTo>
                      <a:pt x="34" y="29"/>
                      <a:pt x="32" y="29"/>
                      <a:pt x="31" y="29"/>
                    </a:cubicBezTo>
                    <a:cubicBezTo>
                      <a:pt x="29" y="29"/>
                      <a:pt x="28" y="26"/>
                      <a:pt x="25" y="27"/>
                    </a:cubicBezTo>
                    <a:cubicBezTo>
                      <a:pt x="25" y="25"/>
                      <a:pt x="24" y="26"/>
                      <a:pt x="22" y="24"/>
                    </a:cubicBezTo>
                    <a:cubicBezTo>
                      <a:pt x="21" y="23"/>
                      <a:pt x="19" y="22"/>
                      <a:pt x="18" y="21"/>
                    </a:cubicBezTo>
                    <a:cubicBezTo>
                      <a:pt x="18" y="21"/>
                      <a:pt x="19" y="22"/>
                      <a:pt x="18" y="23"/>
                    </a:cubicBezTo>
                    <a:cubicBezTo>
                      <a:pt x="18" y="24"/>
                      <a:pt x="18" y="24"/>
                      <a:pt x="17" y="24"/>
                    </a:cubicBezTo>
                    <a:cubicBezTo>
                      <a:pt x="17" y="24"/>
                      <a:pt x="17" y="25"/>
                      <a:pt x="17" y="26"/>
                    </a:cubicBezTo>
                    <a:cubicBezTo>
                      <a:pt x="15" y="24"/>
                      <a:pt x="12" y="26"/>
                      <a:pt x="10" y="23"/>
                    </a:cubicBezTo>
                    <a:cubicBezTo>
                      <a:pt x="10" y="22"/>
                      <a:pt x="9" y="22"/>
                      <a:pt x="8" y="22"/>
                    </a:cubicBezTo>
                    <a:cubicBezTo>
                      <a:pt x="7" y="22"/>
                      <a:pt x="5" y="21"/>
                      <a:pt x="4" y="21"/>
                    </a:cubicBezTo>
                    <a:cubicBezTo>
                      <a:pt x="5" y="18"/>
                      <a:pt x="10" y="15"/>
                      <a:pt x="12" y="13"/>
                    </a:cubicBezTo>
                    <a:cubicBezTo>
                      <a:pt x="10" y="11"/>
                      <a:pt x="8" y="13"/>
                      <a:pt x="9" y="9"/>
                    </a:cubicBezTo>
                    <a:cubicBezTo>
                      <a:pt x="10" y="8"/>
                      <a:pt x="9" y="7"/>
                      <a:pt x="10" y="7"/>
                    </a:cubicBezTo>
                    <a:cubicBezTo>
                      <a:pt x="12" y="6"/>
                      <a:pt x="13" y="6"/>
                      <a:pt x="14" y="6"/>
                    </a:cubicBezTo>
                    <a:cubicBezTo>
                      <a:pt x="16" y="4"/>
                      <a:pt x="22" y="6"/>
                      <a:pt x="24" y="7"/>
                    </a:cubicBezTo>
                    <a:cubicBezTo>
                      <a:pt x="25" y="7"/>
                      <a:pt x="25" y="8"/>
                      <a:pt x="26" y="8"/>
                    </a:cubicBezTo>
                    <a:cubicBezTo>
                      <a:pt x="27" y="9"/>
                      <a:pt x="28" y="8"/>
                      <a:pt x="29" y="9"/>
                    </a:cubicBezTo>
                    <a:cubicBezTo>
                      <a:pt x="31" y="9"/>
                      <a:pt x="32" y="11"/>
                      <a:pt x="33" y="10"/>
                    </a:cubicBezTo>
                    <a:cubicBezTo>
                      <a:pt x="32" y="9"/>
                      <a:pt x="31" y="4"/>
                      <a:pt x="33" y="2"/>
                    </a:cubicBezTo>
                    <a:cubicBezTo>
                      <a:pt x="33" y="2"/>
                      <a:pt x="38" y="1"/>
                      <a:pt x="37" y="0"/>
                    </a:cubicBezTo>
                    <a:cubicBezTo>
                      <a:pt x="40" y="1"/>
                      <a:pt x="43" y="3"/>
                      <a:pt x="46" y="4"/>
                    </a:cubicBezTo>
                    <a:cubicBezTo>
                      <a:pt x="47" y="5"/>
                      <a:pt x="52" y="6"/>
                      <a:pt x="53" y="6"/>
                    </a:cubicBezTo>
                    <a:cubicBezTo>
                      <a:pt x="54" y="5"/>
                      <a:pt x="53" y="4"/>
                      <a:pt x="54" y="4"/>
                    </a:cubicBezTo>
                    <a:cubicBezTo>
                      <a:pt x="56" y="4"/>
                      <a:pt x="58" y="5"/>
                      <a:pt x="60" y="5"/>
                    </a:cubicBezTo>
                    <a:cubicBezTo>
                      <a:pt x="62" y="4"/>
                      <a:pt x="63" y="4"/>
                      <a:pt x="65" y="4"/>
                    </a:cubicBezTo>
                    <a:cubicBezTo>
                      <a:pt x="66" y="4"/>
                      <a:pt x="67" y="5"/>
                      <a:pt x="69" y="4"/>
                    </a:cubicBezTo>
                    <a:cubicBezTo>
                      <a:pt x="70" y="4"/>
                      <a:pt x="72" y="4"/>
                      <a:pt x="73" y="5"/>
                    </a:cubicBezTo>
                    <a:cubicBezTo>
                      <a:pt x="75" y="5"/>
                      <a:pt x="77" y="5"/>
                      <a:pt x="79" y="5"/>
                    </a:cubicBezTo>
                    <a:cubicBezTo>
                      <a:pt x="82" y="5"/>
                      <a:pt x="86" y="6"/>
                      <a:pt x="89" y="8"/>
                    </a:cubicBezTo>
                    <a:cubicBezTo>
                      <a:pt x="90" y="9"/>
                      <a:pt x="90" y="10"/>
                      <a:pt x="92" y="10"/>
                    </a:cubicBezTo>
                    <a:cubicBezTo>
                      <a:pt x="93" y="10"/>
                      <a:pt x="94" y="10"/>
                      <a:pt x="95" y="10"/>
                    </a:cubicBezTo>
                    <a:cubicBezTo>
                      <a:pt x="96" y="11"/>
                      <a:pt x="99" y="13"/>
                      <a:pt x="99" y="14"/>
                    </a:cubicBezTo>
                    <a:cubicBezTo>
                      <a:pt x="100" y="15"/>
                      <a:pt x="96" y="16"/>
                      <a:pt x="95" y="17"/>
                    </a:cubicBezTo>
                    <a:cubicBezTo>
                      <a:pt x="92" y="19"/>
                      <a:pt x="89" y="19"/>
                      <a:pt x="86" y="21"/>
                    </a:cubicBezTo>
                    <a:cubicBezTo>
                      <a:pt x="85" y="22"/>
                      <a:pt x="84" y="23"/>
                      <a:pt x="84" y="24"/>
                    </a:cubicBezTo>
                    <a:cubicBezTo>
                      <a:pt x="84" y="25"/>
                      <a:pt x="83" y="27"/>
                      <a:pt x="81" y="27"/>
                    </a:cubicBezTo>
                    <a:cubicBezTo>
                      <a:pt x="80" y="27"/>
                      <a:pt x="78" y="27"/>
                      <a:pt x="77" y="27"/>
                    </a:cubicBezTo>
                    <a:cubicBezTo>
                      <a:pt x="75" y="27"/>
                      <a:pt x="74" y="27"/>
                      <a:pt x="72" y="27"/>
                    </a:cubicBezTo>
                    <a:cubicBezTo>
                      <a:pt x="70" y="27"/>
                      <a:pt x="70" y="29"/>
                      <a:pt x="70" y="31"/>
                    </a:cubicBezTo>
                    <a:cubicBezTo>
                      <a:pt x="69" y="36"/>
                      <a:pt x="67" y="34"/>
                      <a:pt x="64" y="35"/>
                    </a:cubicBezTo>
                    <a:cubicBezTo>
                      <a:pt x="61" y="36"/>
                      <a:pt x="61" y="33"/>
                      <a:pt x="60" y="32"/>
                    </a:cubicBezTo>
                    <a:cubicBezTo>
                      <a:pt x="59" y="31"/>
                      <a:pt x="57" y="33"/>
                      <a:pt x="57" y="34"/>
                    </a:cubicBezTo>
                    <a:cubicBezTo>
                      <a:pt x="55" y="34"/>
                      <a:pt x="54" y="33"/>
                      <a:pt x="53" y="33"/>
                    </a:cubicBezTo>
                    <a:cubicBezTo>
                      <a:pt x="52" y="34"/>
                      <a:pt x="53" y="34"/>
                      <a:pt x="53" y="35"/>
                    </a:cubicBezTo>
                    <a:cubicBezTo>
                      <a:pt x="52" y="35"/>
                      <a:pt x="51" y="36"/>
                      <a:pt x="50" y="37"/>
                    </a:cubicBezTo>
                    <a:cubicBezTo>
                      <a:pt x="49" y="39"/>
                      <a:pt x="47" y="38"/>
                      <a:pt x="46" y="39"/>
                    </a:cubicBezTo>
                    <a:cubicBezTo>
                      <a:pt x="44" y="41"/>
                      <a:pt x="48" y="44"/>
                      <a:pt x="46" y="45"/>
                    </a:cubicBezTo>
                    <a:cubicBezTo>
                      <a:pt x="45" y="46"/>
                      <a:pt x="43" y="45"/>
                      <a:pt x="42" y="46"/>
                    </a:cubicBezTo>
                    <a:cubicBezTo>
                      <a:pt x="41" y="47"/>
                      <a:pt x="39" y="47"/>
                      <a:pt x="38" y="46"/>
                    </a:cubicBezTo>
                    <a:cubicBezTo>
                      <a:pt x="36" y="46"/>
                      <a:pt x="32" y="46"/>
                      <a:pt x="31" y="49"/>
                    </a:cubicBezTo>
                    <a:cubicBezTo>
                      <a:pt x="29" y="46"/>
                      <a:pt x="27" y="48"/>
                      <a:pt x="26" y="47"/>
                    </a:cubicBezTo>
                    <a:cubicBezTo>
                      <a:pt x="26" y="47"/>
                      <a:pt x="26" y="46"/>
                      <a:pt x="25" y="45"/>
                    </a:cubicBezTo>
                    <a:cubicBezTo>
                      <a:pt x="25" y="46"/>
                      <a:pt x="24" y="45"/>
                      <a:pt x="23" y="45"/>
                    </a:cubicBezTo>
                    <a:cubicBezTo>
                      <a:pt x="23" y="45"/>
                      <a:pt x="23" y="44"/>
                      <a:pt x="23" y="44"/>
                    </a:cubicBezTo>
                    <a:cubicBezTo>
                      <a:pt x="22" y="44"/>
                      <a:pt x="18" y="47"/>
                      <a:pt x="17" y="46"/>
                    </a:cubicBezTo>
                    <a:cubicBezTo>
                      <a:pt x="16" y="46"/>
                      <a:pt x="15" y="46"/>
                      <a:pt x="15" y="45"/>
                    </a:cubicBezTo>
                    <a:cubicBezTo>
                      <a:pt x="14" y="44"/>
                      <a:pt x="12" y="44"/>
                      <a:pt x="10" y="45"/>
                    </a:cubicBezTo>
                    <a:cubicBezTo>
                      <a:pt x="10" y="44"/>
                      <a:pt x="10" y="44"/>
                      <a:pt x="10" y="44"/>
                    </a:cubicBezTo>
                    <a:cubicBezTo>
                      <a:pt x="10" y="44"/>
                      <a:pt x="8" y="44"/>
                      <a:pt x="7" y="44"/>
                    </a:cubicBezTo>
                    <a:cubicBezTo>
                      <a:pt x="4" y="44"/>
                      <a:pt x="3" y="45"/>
                      <a:pt x="2" y="45"/>
                    </a:cubicBezTo>
                    <a:cubicBezTo>
                      <a:pt x="0" y="44"/>
                      <a:pt x="0" y="38"/>
                      <a:pt x="2" y="40"/>
                    </a:cubicBezTo>
                    <a:cubicBezTo>
                      <a:pt x="2" y="39"/>
                      <a:pt x="2" y="39"/>
                      <a:pt x="2" y="38"/>
                    </a:cubicBezTo>
                  </a:path>
                </a:pathLst>
              </a:custGeom>
              <a:solidFill>
                <a:srgbClr val="B3B3B3"/>
              </a:solidFill>
              <a:ln w="3175">
                <a:solidFill>
                  <a:schemeClr val="tx1"/>
                </a:solidFill>
                <a:round/>
                <a:headEnd/>
                <a:tailEnd/>
              </a:ln>
            </p:spPr>
            <p:txBody>
              <a:bodyPr/>
              <a:lstStyle/>
              <a:p>
                <a:endParaRPr lang="en-GB" sz="2400" dirty="0"/>
              </a:p>
            </p:txBody>
          </p:sp>
          <p:sp>
            <p:nvSpPr>
              <p:cNvPr id="1412" name="Freeform 4242"/>
              <p:cNvSpPr>
                <a:spLocks/>
              </p:cNvSpPr>
              <p:nvPr/>
            </p:nvSpPr>
            <p:spPr bwMode="auto">
              <a:xfrm>
                <a:off x="4906" y="2789"/>
                <a:ext cx="6" cy="5"/>
              </a:xfrm>
              <a:custGeom>
                <a:avLst/>
                <a:gdLst>
                  <a:gd name="T0" fmla="*/ 4 w 5"/>
                  <a:gd name="T1" fmla="*/ 5 h 4"/>
                  <a:gd name="T2" fmla="*/ 5 w 5"/>
                  <a:gd name="T3" fmla="*/ 3 h 4"/>
                  <a:gd name="T4" fmla="*/ 2 w 5"/>
                  <a:gd name="T5" fmla="*/ 0 h 4"/>
                  <a:gd name="T6" fmla="*/ 4 w 5"/>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4">
                    <a:moveTo>
                      <a:pt x="3" y="4"/>
                    </a:moveTo>
                    <a:cubicBezTo>
                      <a:pt x="3" y="3"/>
                      <a:pt x="5" y="2"/>
                      <a:pt x="4" y="2"/>
                    </a:cubicBezTo>
                    <a:cubicBezTo>
                      <a:pt x="4" y="1"/>
                      <a:pt x="3" y="0"/>
                      <a:pt x="2" y="0"/>
                    </a:cubicBezTo>
                    <a:cubicBezTo>
                      <a:pt x="0" y="0"/>
                      <a:pt x="2" y="4"/>
                      <a:pt x="3" y="4"/>
                    </a:cubicBezTo>
                  </a:path>
                </a:pathLst>
              </a:custGeom>
              <a:solidFill>
                <a:srgbClr val="B3B3B3"/>
              </a:solidFill>
              <a:ln w="3175">
                <a:solidFill>
                  <a:schemeClr val="tx1"/>
                </a:solidFill>
                <a:round/>
                <a:headEnd/>
                <a:tailEnd/>
              </a:ln>
            </p:spPr>
            <p:txBody>
              <a:bodyPr/>
              <a:lstStyle/>
              <a:p>
                <a:endParaRPr lang="en-GB" sz="2400" dirty="0"/>
              </a:p>
            </p:txBody>
          </p:sp>
          <p:sp>
            <p:nvSpPr>
              <p:cNvPr id="1413" name="Freeform 4243"/>
              <p:cNvSpPr>
                <a:spLocks/>
              </p:cNvSpPr>
              <p:nvPr/>
            </p:nvSpPr>
            <p:spPr bwMode="auto">
              <a:xfrm>
                <a:off x="4907" y="2794"/>
                <a:ext cx="1" cy="4"/>
              </a:xfrm>
              <a:custGeom>
                <a:avLst/>
                <a:gdLst>
                  <a:gd name="T0" fmla="*/ 1 w 1"/>
                  <a:gd name="T1" fmla="*/ 4 h 3"/>
                  <a:gd name="T2" fmla="*/ 0 w 1"/>
                  <a:gd name="T3" fmla="*/ 0 h 3"/>
                  <a:gd name="T4" fmla="*/ 1 w 1"/>
                  <a:gd name="T5" fmla="*/ 4 h 3"/>
                  <a:gd name="T6" fmla="*/ 0 60000 65536"/>
                  <a:gd name="T7" fmla="*/ 0 60000 65536"/>
                  <a:gd name="T8" fmla="*/ 0 60000 65536"/>
                </a:gdLst>
                <a:ahLst/>
                <a:cxnLst>
                  <a:cxn ang="T6">
                    <a:pos x="T0" y="T1"/>
                  </a:cxn>
                  <a:cxn ang="T7">
                    <a:pos x="T2" y="T3"/>
                  </a:cxn>
                  <a:cxn ang="T8">
                    <a:pos x="T4" y="T5"/>
                  </a:cxn>
                </a:cxnLst>
                <a:rect l="0" t="0" r="r" b="b"/>
                <a:pathLst>
                  <a:path w="1" h="3">
                    <a:moveTo>
                      <a:pt x="1" y="3"/>
                    </a:moveTo>
                    <a:cubicBezTo>
                      <a:pt x="1" y="2"/>
                      <a:pt x="1" y="1"/>
                      <a:pt x="0" y="0"/>
                    </a:cubicBezTo>
                    <a:cubicBezTo>
                      <a:pt x="0" y="1"/>
                      <a:pt x="0" y="2"/>
                      <a:pt x="1" y="3"/>
                    </a:cubicBezTo>
                  </a:path>
                </a:pathLst>
              </a:custGeom>
              <a:solidFill>
                <a:srgbClr val="B3B3B3"/>
              </a:solidFill>
              <a:ln w="3175">
                <a:solidFill>
                  <a:schemeClr val="tx1"/>
                </a:solidFill>
                <a:round/>
                <a:headEnd/>
                <a:tailEnd/>
              </a:ln>
            </p:spPr>
            <p:txBody>
              <a:bodyPr/>
              <a:lstStyle/>
              <a:p>
                <a:endParaRPr lang="en-GB" sz="2400" dirty="0"/>
              </a:p>
            </p:txBody>
          </p:sp>
          <p:sp>
            <p:nvSpPr>
              <p:cNvPr id="1414" name="Freeform 4244"/>
              <p:cNvSpPr>
                <a:spLocks/>
              </p:cNvSpPr>
              <p:nvPr/>
            </p:nvSpPr>
            <p:spPr bwMode="auto">
              <a:xfrm>
                <a:off x="4907" y="2773"/>
                <a:ext cx="15" cy="15"/>
              </a:xfrm>
              <a:custGeom>
                <a:avLst/>
                <a:gdLst>
                  <a:gd name="T0" fmla="*/ 5 w 11"/>
                  <a:gd name="T1" fmla="*/ 8 h 11"/>
                  <a:gd name="T2" fmla="*/ 15 w 11"/>
                  <a:gd name="T3" fmla="*/ 12 h 11"/>
                  <a:gd name="T4" fmla="*/ 11 w 11"/>
                  <a:gd name="T5" fmla="*/ 10 h 11"/>
                  <a:gd name="T6" fmla="*/ 8 w 11"/>
                  <a:gd name="T7" fmla="*/ 4 h 11"/>
                  <a:gd name="T8" fmla="*/ 1 w 11"/>
                  <a:gd name="T9" fmla="*/ 0 h 11"/>
                  <a:gd name="T10" fmla="*/ 5 w 11"/>
                  <a:gd name="T11" fmla="*/ 8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1">
                    <a:moveTo>
                      <a:pt x="4" y="6"/>
                    </a:moveTo>
                    <a:cubicBezTo>
                      <a:pt x="6" y="8"/>
                      <a:pt x="9" y="11"/>
                      <a:pt x="11" y="9"/>
                    </a:cubicBezTo>
                    <a:cubicBezTo>
                      <a:pt x="10" y="9"/>
                      <a:pt x="9" y="8"/>
                      <a:pt x="8" y="7"/>
                    </a:cubicBezTo>
                    <a:cubicBezTo>
                      <a:pt x="7" y="6"/>
                      <a:pt x="8" y="5"/>
                      <a:pt x="6" y="3"/>
                    </a:cubicBezTo>
                    <a:cubicBezTo>
                      <a:pt x="5" y="2"/>
                      <a:pt x="3" y="1"/>
                      <a:pt x="1" y="0"/>
                    </a:cubicBezTo>
                    <a:cubicBezTo>
                      <a:pt x="0" y="2"/>
                      <a:pt x="4" y="5"/>
                      <a:pt x="4" y="6"/>
                    </a:cubicBezTo>
                  </a:path>
                </a:pathLst>
              </a:custGeom>
              <a:solidFill>
                <a:srgbClr val="B3B3B3"/>
              </a:solidFill>
              <a:ln w="3175">
                <a:solidFill>
                  <a:schemeClr val="tx1"/>
                </a:solidFill>
                <a:round/>
                <a:headEnd/>
                <a:tailEnd/>
              </a:ln>
            </p:spPr>
            <p:txBody>
              <a:bodyPr/>
              <a:lstStyle/>
              <a:p>
                <a:endParaRPr lang="en-GB" sz="2400" dirty="0"/>
              </a:p>
            </p:txBody>
          </p:sp>
          <p:sp>
            <p:nvSpPr>
              <p:cNvPr id="1415" name="Freeform 4245"/>
              <p:cNvSpPr>
                <a:spLocks/>
              </p:cNvSpPr>
              <p:nvPr/>
            </p:nvSpPr>
            <p:spPr bwMode="auto">
              <a:xfrm>
                <a:off x="4912" y="2793"/>
                <a:ext cx="6" cy="5"/>
              </a:xfrm>
              <a:custGeom>
                <a:avLst/>
                <a:gdLst>
                  <a:gd name="T0" fmla="*/ 5 w 4"/>
                  <a:gd name="T1" fmla="*/ 5 h 4"/>
                  <a:gd name="T2" fmla="*/ 3 w 4"/>
                  <a:gd name="T3" fmla="*/ 0 h 4"/>
                  <a:gd name="T4" fmla="*/ 5 w 4"/>
                  <a:gd name="T5" fmla="*/ 5 h 4"/>
                  <a:gd name="T6" fmla="*/ 0 60000 65536"/>
                  <a:gd name="T7" fmla="*/ 0 60000 65536"/>
                  <a:gd name="T8" fmla="*/ 0 60000 65536"/>
                </a:gdLst>
                <a:ahLst/>
                <a:cxnLst>
                  <a:cxn ang="T6">
                    <a:pos x="T0" y="T1"/>
                  </a:cxn>
                  <a:cxn ang="T7">
                    <a:pos x="T2" y="T3"/>
                  </a:cxn>
                  <a:cxn ang="T8">
                    <a:pos x="T4" y="T5"/>
                  </a:cxn>
                </a:cxnLst>
                <a:rect l="0" t="0" r="r" b="b"/>
                <a:pathLst>
                  <a:path w="4" h="4">
                    <a:moveTo>
                      <a:pt x="3" y="4"/>
                    </a:moveTo>
                    <a:cubicBezTo>
                      <a:pt x="3" y="3"/>
                      <a:pt x="4" y="0"/>
                      <a:pt x="2" y="0"/>
                    </a:cubicBezTo>
                    <a:cubicBezTo>
                      <a:pt x="0" y="0"/>
                      <a:pt x="1" y="4"/>
                      <a:pt x="3" y="4"/>
                    </a:cubicBezTo>
                  </a:path>
                </a:pathLst>
              </a:custGeom>
              <a:solidFill>
                <a:srgbClr val="B3B3B3"/>
              </a:solidFill>
              <a:ln w="3175">
                <a:solidFill>
                  <a:schemeClr val="tx1"/>
                </a:solidFill>
                <a:round/>
                <a:headEnd/>
                <a:tailEnd/>
              </a:ln>
            </p:spPr>
            <p:txBody>
              <a:bodyPr/>
              <a:lstStyle/>
              <a:p>
                <a:endParaRPr lang="en-GB" sz="2400" dirty="0"/>
              </a:p>
            </p:txBody>
          </p:sp>
          <p:sp>
            <p:nvSpPr>
              <p:cNvPr id="1416" name="Freeform 4246"/>
              <p:cNvSpPr>
                <a:spLocks/>
              </p:cNvSpPr>
              <p:nvPr/>
            </p:nvSpPr>
            <p:spPr bwMode="auto">
              <a:xfrm>
                <a:off x="4916" y="2802"/>
                <a:ext cx="3" cy="5"/>
              </a:xfrm>
              <a:custGeom>
                <a:avLst/>
                <a:gdLst>
                  <a:gd name="T0" fmla="*/ 2 w 2"/>
                  <a:gd name="T1" fmla="*/ 5 h 4"/>
                  <a:gd name="T2" fmla="*/ 3 w 2"/>
                  <a:gd name="T3" fmla="*/ 0 h 4"/>
                  <a:gd name="T4" fmla="*/ 2 w 2"/>
                  <a:gd name="T5" fmla="*/ 5 h 4"/>
                  <a:gd name="T6" fmla="*/ 0 60000 65536"/>
                  <a:gd name="T7" fmla="*/ 0 60000 65536"/>
                  <a:gd name="T8" fmla="*/ 0 60000 65536"/>
                </a:gdLst>
                <a:ahLst/>
                <a:cxnLst>
                  <a:cxn ang="T6">
                    <a:pos x="T0" y="T1"/>
                  </a:cxn>
                  <a:cxn ang="T7">
                    <a:pos x="T2" y="T3"/>
                  </a:cxn>
                  <a:cxn ang="T8">
                    <a:pos x="T4" y="T5"/>
                  </a:cxn>
                </a:cxnLst>
                <a:rect l="0" t="0" r="r" b="b"/>
                <a:pathLst>
                  <a:path w="2" h="4">
                    <a:moveTo>
                      <a:pt x="1" y="4"/>
                    </a:moveTo>
                    <a:cubicBezTo>
                      <a:pt x="0" y="2"/>
                      <a:pt x="2" y="1"/>
                      <a:pt x="2" y="0"/>
                    </a:cubicBezTo>
                    <a:cubicBezTo>
                      <a:pt x="0" y="1"/>
                      <a:pt x="0" y="2"/>
                      <a:pt x="1" y="4"/>
                    </a:cubicBezTo>
                  </a:path>
                </a:pathLst>
              </a:custGeom>
              <a:solidFill>
                <a:srgbClr val="B3B3B3"/>
              </a:solidFill>
              <a:ln w="3175">
                <a:solidFill>
                  <a:schemeClr val="tx1"/>
                </a:solidFill>
                <a:round/>
                <a:headEnd/>
                <a:tailEnd/>
              </a:ln>
            </p:spPr>
            <p:txBody>
              <a:bodyPr/>
              <a:lstStyle/>
              <a:p>
                <a:endParaRPr lang="en-GB" sz="2400" dirty="0"/>
              </a:p>
            </p:txBody>
          </p:sp>
          <p:sp>
            <p:nvSpPr>
              <p:cNvPr id="1417" name="Freeform 4247"/>
              <p:cNvSpPr>
                <a:spLocks/>
              </p:cNvSpPr>
              <p:nvPr/>
            </p:nvSpPr>
            <p:spPr bwMode="auto">
              <a:xfrm>
                <a:off x="4916" y="2794"/>
                <a:ext cx="9" cy="11"/>
              </a:xfrm>
              <a:custGeom>
                <a:avLst/>
                <a:gdLst>
                  <a:gd name="T0" fmla="*/ 8 w 7"/>
                  <a:gd name="T1" fmla="*/ 11 h 8"/>
                  <a:gd name="T2" fmla="*/ 9 w 7"/>
                  <a:gd name="T3" fmla="*/ 8 h 8"/>
                  <a:gd name="T4" fmla="*/ 5 w 7"/>
                  <a:gd name="T5" fmla="*/ 4 h 8"/>
                  <a:gd name="T6" fmla="*/ 3 w 7"/>
                  <a:gd name="T7" fmla="*/ 1 h 8"/>
                  <a:gd name="T8" fmla="*/ 0 w 7"/>
                  <a:gd name="T9" fmla="*/ 7 h 8"/>
                  <a:gd name="T10" fmla="*/ 5 w 7"/>
                  <a:gd name="T11" fmla="*/ 7 h 8"/>
                  <a:gd name="T12" fmla="*/ 5 w 7"/>
                  <a:gd name="T13" fmla="*/ 8 h 8"/>
                  <a:gd name="T14" fmla="*/ 8 w 7"/>
                  <a:gd name="T15" fmla="*/ 11 h 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 h="8">
                    <a:moveTo>
                      <a:pt x="6" y="8"/>
                    </a:moveTo>
                    <a:cubicBezTo>
                      <a:pt x="7" y="8"/>
                      <a:pt x="7" y="7"/>
                      <a:pt x="7" y="6"/>
                    </a:cubicBezTo>
                    <a:cubicBezTo>
                      <a:pt x="7" y="4"/>
                      <a:pt x="5" y="4"/>
                      <a:pt x="4" y="3"/>
                    </a:cubicBezTo>
                    <a:cubicBezTo>
                      <a:pt x="4" y="2"/>
                      <a:pt x="4" y="0"/>
                      <a:pt x="2" y="1"/>
                    </a:cubicBezTo>
                    <a:cubicBezTo>
                      <a:pt x="2" y="2"/>
                      <a:pt x="0" y="3"/>
                      <a:pt x="0" y="5"/>
                    </a:cubicBezTo>
                    <a:cubicBezTo>
                      <a:pt x="1" y="5"/>
                      <a:pt x="3" y="3"/>
                      <a:pt x="4" y="5"/>
                    </a:cubicBezTo>
                    <a:cubicBezTo>
                      <a:pt x="4" y="6"/>
                      <a:pt x="4" y="6"/>
                      <a:pt x="4" y="6"/>
                    </a:cubicBezTo>
                    <a:cubicBezTo>
                      <a:pt x="4" y="7"/>
                      <a:pt x="5" y="7"/>
                      <a:pt x="6" y="8"/>
                    </a:cubicBezTo>
                  </a:path>
                </a:pathLst>
              </a:custGeom>
              <a:solidFill>
                <a:srgbClr val="B3B3B3"/>
              </a:solidFill>
              <a:ln w="3175">
                <a:solidFill>
                  <a:schemeClr val="tx1"/>
                </a:solidFill>
                <a:round/>
                <a:headEnd/>
                <a:tailEnd/>
              </a:ln>
            </p:spPr>
            <p:txBody>
              <a:bodyPr/>
              <a:lstStyle/>
              <a:p>
                <a:endParaRPr lang="en-GB" sz="2400" dirty="0"/>
              </a:p>
            </p:txBody>
          </p:sp>
          <p:sp>
            <p:nvSpPr>
              <p:cNvPr id="1418" name="Freeform 4248"/>
              <p:cNvSpPr>
                <a:spLocks/>
              </p:cNvSpPr>
              <p:nvPr/>
            </p:nvSpPr>
            <p:spPr bwMode="auto">
              <a:xfrm>
                <a:off x="4920" y="2806"/>
                <a:ext cx="2" cy="1"/>
              </a:xfrm>
              <a:custGeom>
                <a:avLst/>
                <a:gdLst>
                  <a:gd name="T0" fmla="*/ 2 w 1"/>
                  <a:gd name="T1" fmla="*/ 1 h 1"/>
                  <a:gd name="T2" fmla="*/ 0 w 1"/>
                  <a:gd name="T3" fmla="*/ 1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419" name="Freeform 4249"/>
              <p:cNvSpPr>
                <a:spLocks/>
              </p:cNvSpPr>
              <p:nvPr/>
            </p:nvSpPr>
            <p:spPr bwMode="auto">
              <a:xfrm>
                <a:off x="4922" y="2785"/>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420" name="Freeform 4250"/>
              <p:cNvSpPr>
                <a:spLocks/>
              </p:cNvSpPr>
              <p:nvPr/>
            </p:nvSpPr>
            <p:spPr bwMode="auto">
              <a:xfrm>
                <a:off x="4924" y="2786"/>
                <a:ext cx="1" cy="2"/>
              </a:xfrm>
              <a:custGeom>
                <a:avLst/>
                <a:gdLst>
                  <a:gd name="T0" fmla="*/ 0 w 1"/>
                  <a:gd name="T1" fmla="*/ 2 h 1"/>
                  <a:gd name="T2" fmla="*/ 0 w 1"/>
                  <a:gd name="T3" fmla="*/ 0 h 1"/>
                  <a:gd name="T4" fmla="*/ 0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1"/>
                      <a:pt x="1" y="0"/>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421" name="Freeform 4251"/>
              <p:cNvSpPr>
                <a:spLocks/>
              </p:cNvSpPr>
              <p:nvPr/>
            </p:nvSpPr>
            <p:spPr bwMode="auto">
              <a:xfrm>
                <a:off x="4924" y="2804"/>
                <a:ext cx="4" cy="3"/>
              </a:xfrm>
              <a:custGeom>
                <a:avLst/>
                <a:gdLst>
                  <a:gd name="T0" fmla="*/ 3 w 3"/>
                  <a:gd name="T1" fmla="*/ 3 h 3"/>
                  <a:gd name="T2" fmla="*/ 4 w 3"/>
                  <a:gd name="T3" fmla="*/ 0 h 3"/>
                  <a:gd name="T4" fmla="*/ 3 w 3"/>
                  <a:gd name="T5" fmla="*/ 3 h 3"/>
                  <a:gd name="T6" fmla="*/ 0 60000 65536"/>
                  <a:gd name="T7" fmla="*/ 0 60000 65536"/>
                  <a:gd name="T8" fmla="*/ 0 60000 65536"/>
                </a:gdLst>
                <a:ahLst/>
                <a:cxnLst>
                  <a:cxn ang="T6">
                    <a:pos x="T0" y="T1"/>
                  </a:cxn>
                  <a:cxn ang="T7">
                    <a:pos x="T2" y="T3"/>
                  </a:cxn>
                  <a:cxn ang="T8">
                    <a:pos x="T4" y="T5"/>
                  </a:cxn>
                </a:cxnLst>
                <a:rect l="0" t="0" r="r" b="b"/>
                <a:pathLst>
                  <a:path w="3" h="3">
                    <a:moveTo>
                      <a:pt x="2" y="3"/>
                    </a:moveTo>
                    <a:cubicBezTo>
                      <a:pt x="3" y="3"/>
                      <a:pt x="2" y="1"/>
                      <a:pt x="3" y="0"/>
                    </a:cubicBezTo>
                    <a:cubicBezTo>
                      <a:pt x="1" y="0"/>
                      <a:pt x="0" y="2"/>
                      <a:pt x="2" y="3"/>
                    </a:cubicBezTo>
                  </a:path>
                </a:pathLst>
              </a:custGeom>
              <a:solidFill>
                <a:srgbClr val="B3B3B3"/>
              </a:solidFill>
              <a:ln w="3175">
                <a:solidFill>
                  <a:schemeClr val="tx1"/>
                </a:solidFill>
                <a:round/>
                <a:headEnd/>
                <a:tailEnd/>
              </a:ln>
            </p:spPr>
            <p:txBody>
              <a:bodyPr/>
              <a:lstStyle/>
              <a:p>
                <a:endParaRPr lang="en-GB" sz="2400" dirty="0"/>
              </a:p>
            </p:txBody>
          </p:sp>
          <p:sp>
            <p:nvSpPr>
              <p:cNvPr id="1422" name="Freeform 4252"/>
              <p:cNvSpPr>
                <a:spLocks/>
              </p:cNvSpPr>
              <p:nvPr/>
            </p:nvSpPr>
            <p:spPr bwMode="auto">
              <a:xfrm>
                <a:off x="4933" y="2788"/>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0"/>
                      <a:pt x="0"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423" name="Freeform 4253"/>
              <p:cNvSpPr>
                <a:spLocks/>
              </p:cNvSpPr>
              <p:nvPr/>
            </p:nvSpPr>
            <p:spPr bwMode="auto">
              <a:xfrm>
                <a:off x="4933" y="2789"/>
                <a:ext cx="3" cy="1"/>
              </a:xfrm>
              <a:custGeom>
                <a:avLst/>
                <a:gdLst>
                  <a:gd name="T0" fmla="*/ 3 w 2"/>
                  <a:gd name="T1" fmla="*/ 1 h 1"/>
                  <a:gd name="T2" fmla="*/ 0 w 2"/>
                  <a:gd name="T3" fmla="*/ 0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0"/>
                      <a:pt x="0" y="0"/>
                      <a:pt x="0" y="0"/>
                    </a:cubicBezTo>
                    <a:cubicBezTo>
                      <a:pt x="0" y="0"/>
                      <a:pt x="1" y="0"/>
                      <a:pt x="2" y="1"/>
                    </a:cubicBezTo>
                  </a:path>
                </a:pathLst>
              </a:custGeom>
              <a:solidFill>
                <a:srgbClr val="B3B3B3"/>
              </a:solidFill>
              <a:ln w="3175">
                <a:solidFill>
                  <a:schemeClr val="tx1"/>
                </a:solidFill>
                <a:round/>
                <a:headEnd/>
                <a:tailEnd/>
              </a:ln>
            </p:spPr>
            <p:txBody>
              <a:bodyPr/>
              <a:lstStyle/>
              <a:p>
                <a:endParaRPr lang="en-GB" sz="2400" dirty="0"/>
              </a:p>
            </p:txBody>
          </p:sp>
          <p:sp>
            <p:nvSpPr>
              <p:cNvPr id="1424" name="Freeform 4254"/>
              <p:cNvSpPr>
                <a:spLocks/>
              </p:cNvSpPr>
              <p:nvPr/>
            </p:nvSpPr>
            <p:spPr bwMode="auto">
              <a:xfrm>
                <a:off x="4935" y="2788"/>
                <a:ext cx="18" cy="16"/>
              </a:xfrm>
              <a:custGeom>
                <a:avLst/>
                <a:gdLst>
                  <a:gd name="T0" fmla="*/ 8 w 14"/>
                  <a:gd name="T1" fmla="*/ 9 h 12"/>
                  <a:gd name="T2" fmla="*/ 17 w 14"/>
                  <a:gd name="T3" fmla="*/ 16 h 12"/>
                  <a:gd name="T4" fmla="*/ 10 w 14"/>
                  <a:gd name="T5" fmla="*/ 7 h 12"/>
                  <a:gd name="T6" fmla="*/ 5 w 14"/>
                  <a:gd name="T7" fmla="*/ 3 h 12"/>
                  <a:gd name="T8" fmla="*/ 3 w 14"/>
                  <a:gd name="T9" fmla="*/ 1 h 12"/>
                  <a:gd name="T10" fmla="*/ 0 w 14"/>
                  <a:gd name="T11" fmla="*/ 0 h 12"/>
                  <a:gd name="T12" fmla="*/ 8 w 14"/>
                  <a:gd name="T13" fmla="*/ 9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12">
                    <a:moveTo>
                      <a:pt x="6" y="7"/>
                    </a:moveTo>
                    <a:cubicBezTo>
                      <a:pt x="8" y="9"/>
                      <a:pt x="11" y="10"/>
                      <a:pt x="13" y="12"/>
                    </a:cubicBezTo>
                    <a:cubicBezTo>
                      <a:pt x="14" y="10"/>
                      <a:pt x="11" y="6"/>
                      <a:pt x="8" y="5"/>
                    </a:cubicBezTo>
                    <a:cubicBezTo>
                      <a:pt x="7" y="5"/>
                      <a:pt x="5" y="3"/>
                      <a:pt x="4" y="2"/>
                    </a:cubicBezTo>
                    <a:cubicBezTo>
                      <a:pt x="3" y="2"/>
                      <a:pt x="3" y="1"/>
                      <a:pt x="2" y="1"/>
                    </a:cubicBezTo>
                    <a:cubicBezTo>
                      <a:pt x="1" y="1"/>
                      <a:pt x="1" y="1"/>
                      <a:pt x="0" y="0"/>
                    </a:cubicBezTo>
                    <a:cubicBezTo>
                      <a:pt x="1" y="3"/>
                      <a:pt x="3" y="6"/>
                      <a:pt x="6" y="7"/>
                    </a:cubicBezTo>
                  </a:path>
                </a:pathLst>
              </a:custGeom>
              <a:solidFill>
                <a:srgbClr val="B3B3B3"/>
              </a:solidFill>
              <a:ln w="3175">
                <a:solidFill>
                  <a:schemeClr val="tx1"/>
                </a:solidFill>
                <a:round/>
                <a:headEnd/>
                <a:tailEnd/>
              </a:ln>
            </p:spPr>
            <p:txBody>
              <a:bodyPr/>
              <a:lstStyle/>
              <a:p>
                <a:endParaRPr lang="en-GB" sz="2400" dirty="0"/>
              </a:p>
            </p:txBody>
          </p:sp>
          <p:sp>
            <p:nvSpPr>
              <p:cNvPr id="1425" name="Freeform 4255"/>
              <p:cNvSpPr>
                <a:spLocks/>
              </p:cNvSpPr>
              <p:nvPr/>
            </p:nvSpPr>
            <p:spPr bwMode="auto">
              <a:xfrm>
                <a:off x="4940" y="2811"/>
                <a:ext cx="3" cy="2"/>
              </a:xfrm>
              <a:custGeom>
                <a:avLst/>
                <a:gdLst>
                  <a:gd name="T0" fmla="*/ 2 w 2"/>
                  <a:gd name="T1" fmla="*/ 2 h 1"/>
                  <a:gd name="T2" fmla="*/ 3 w 2"/>
                  <a:gd name="T3" fmla="*/ 0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1"/>
                      <a:pt x="2" y="1"/>
                      <a:pt x="2" y="0"/>
                    </a:cubicBezTo>
                    <a:cubicBezTo>
                      <a:pt x="1" y="0"/>
                      <a:pt x="0" y="0"/>
                      <a:pt x="1" y="1"/>
                    </a:cubicBezTo>
                  </a:path>
                </a:pathLst>
              </a:custGeom>
              <a:solidFill>
                <a:srgbClr val="B3B3B3"/>
              </a:solidFill>
              <a:ln w="3175">
                <a:solidFill>
                  <a:schemeClr val="tx1"/>
                </a:solidFill>
                <a:round/>
                <a:headEnd/>
                <a:tailEnd/>
              </a:ln>
            </p:spPr>
            <p:txBody>
              <a:bodyPr/>
              <a:lstStyle/>
              <a:p>
                <a:endParaRPr lang="en-GB" sz="2400" dirty="0"/>
              </a:p>
            </p:txBody>
          </p:sp>
          <p:sp>
            <p:nvSpPr>
              <p:cNvPr id="1426" name="Freeform 4256"/>
              <p:cNvSpPr>
                <a:spLocks/>
              </p:cNvSpPr>
              <p:nvPr/>
            </p:nvSpPr>
            <p:spPr bwMode="auto">
              <a:xfrm>
                <a:off x="4945" y="2815"/>
                <a:ext cx="20" cy="12"/>
              </a:xfrm>
              <a:custGeom>
                <a:avLst/>
                <a:gdLst>
                  <a:gd name="T0" fmla="*/ 8 w 15"/>
                  <a:gd name="T1" fmla="*/ 9 h 9"/>
                  <a:gd name="T2" fmla="*/ 13 w 15"/>
                  <a:gd name="T3" fmla="*/ 9 h 9"/>
                  <a:gd name="T4" fmla="*/ 19 w 15"/>
                  <a:gd name="T5" fmla="*/ 9 h 9"/>
                  <a:gd name="T6" fmla="*/ 13 w 15"/>
                  <a:gd name="T7" fmla="*/ 3 h 9"/>
                  <a:gd name="T8" fmla="*/ 5 w 15"/>
                  <a:gd name="T9" fmla="*/ 1 h 9"/>
                  <a:gd name="T10" fmla="*/ 3 w 15"/>
                  <a:gd name="T11" fmla="*/ 1 h 9"/>
                  <a:gd name="T12" fmla="*/ 8 w 15"/>
                  <a:gd name="T13" fmla="*/ 9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 h="9">
                    <a:moveTo>
                      <a:pt x="6" y="7"/>
                    </a:moveTo>
                    <a:cubicBezTo>
                      <a:pt x="7" y="7"/>
                      <a:pt x="9" y="6"/>
                      <a:pt x="10" y="7"/>
                    </a:cubicBezTo>
                    <a:cubicBezTo>
                      <a:pt x="11" y="8"/>
                      <a:pt x="13" y="9"/>
                      <a:pt x="14" y="7"/>
                    </a:cubicBezTo>
                    <a:cubicBezTo>
                      <a:pt x="15" y="5"/>
                      <a:pt x="11" y="2"/>
                      <a:pt x="10" y="2"/>
                    </a:cubicBezTo>
                    <a:cubicBezTo>
                      <a:pt x="8" y="2"/>
                      <a:pt x="6" y="3"/>
                      <a:pt x="4" y="1"/>
                    </a:cubicBezTo>
                    <a:cubicBezTo>
                      <a:pt x="4" y="0"/>
                      <a:pt x="3" y="0"/>
                      <a:pt x="2" y="1"/>
                    </a:cubicBezTo>
                    <a:cubicBezTo>
                      <a:pt x="0" y="3"/>
                      <a:pt x="4" y="6"/>
                      <a:pt x="6" y="7"/>
                    </a:cubicBezTo>
                  </a:path>
                </a:pathLst>
              </a:custGeom>
              <a:solidFill>
                <a:srgbClr val="B3B3B3"/>
              </a:solidFill>
              <a:ln w="3175">
                <a:solidFill>
                  <a:schemeClr val="tx1"/>
                </a:solidFill>
                <a:round/>
                <a:headEnd/>
                <a:tailEnd/>
              </a:ln>
            </p:spPr>
            <p:txBody>
              <a:bodyPr/>
              <a:lstStyle/>
              <a:p>
                <a:endParaRPr lang="en-GB" sz="2400" dirty="0"/>
              </a:p>
            </p:txBody>
          </p:sp>
          <p:sp>
            <p:nvSpPr>
              <p:cNvPr id="1427" name="Freeform 4257"/>
              <p:cNvSpPr>
                <a:spLocks/>
              </p:cNvSpPr>
              <p:nvPr/>
            </p:nvSpPr>
            <p:spPr bwMode="auto">
              <a:xfrm>
                <a:off x="4948" y="2801"/>
                <a:ext cx="3" cy="3"/>
              </a:xfrm>
              <a:custGeom>
                <a:avLst/>
                <a:gdLst>
                  <a:gd name="T0" fmla="*/ 3 w 2"/>
                  <a:gd name="T1" fmla="*/ 3 h 2"/>
                  <a:gd name="T2" fmla="*/ 2 w 2"/>
                  <a:gd name="T3" fmla="*/ 0 h 2"/>
                  <a:gd name="T4" fmla="*/ 3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2"/>
                      <a:pt x="1" y="1"/>
                      <a:pt x="1" y="0"/>
                    </a:cubicBezTo>
                    <a:cubicBezTo>
                      <a:pt x="0" y="0"/>
                      <a:pt x="1" y="2"/>
                      <a:pt x="2" y="2"/>
                    </a:cubicBezTo>
                  </a:path>
                </a:pathLst>
              </a:custGeom>
              <a:solidFill>
                <a:srgbClr val="B3B3B3"/>
              </a:solidFill>
              <a:ln w="3175">
                <a:solidFill>
                  <a:schemeClr val="tx1"/>
                </a:solidFill>
                <a:round/>
                <a:headEnd/>
                <a:tailEnd/>
              </a:ln>
            </p:spPr>
            <p:txBody>
              <a:bodyPr/>
              <a:lstStyle/>
              <a:p>
                <a:endParaRPr lang="en-GB" sz="2400" dirty="0"/>
              </a:p>
            </p:txBody>
          </p:sp>
          <p:sp>
            <p:nvSpPr>
              <p:cNvPr id="1428" name="Freeform 4258"/>
              <p:cNvSpPr>
                <a:spLocks/>
              </p:cNvSpPr>
              <p:nvPr/>
            </p:nvSpPr>
            <p:spPr bwMode="auto">
              <a:xfrm>
                <a:off x="4949" y="2848"/>
                <a:ext cx="8" cy="8"/>
              </a:xfrm>
              <a:custGeom>
                <a:avLst/>
                <a:gdLst>
                  <a:gd name="T0" fmla="*/ 0 w 6"/>
                  <a:gd name="T1" fmla="*/ 4 h 6"/>
                  <a:gd name="T2" fmla="*/ 4 w 6"/>
                  <a:gd name="T3" fmla="*/ 4 h 6"/>
                  <a:gd name="T4" fmla="*/ 7 w 6"/>
                  <a:gd name="T5" fmla="*/ 8 h 6"/>
                  <a:gd name="T6" fmla="*/ 0 w 6"/>
                  <a:gd name="T7" fmla="*/ 4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6">
                    <a:moveTo>
                      <a:pt x="0" y="3"/>
                    </a:moveTo>
                    <a:cubicBezTo>
                      <a:pt x="1" y="3"/>
                      <a:pt x="2" y="3"/>
                      <a:pt x="3" y="3"/>
                    </a:cubicBezTo>
                    <a:cubicBezTo>
                      <a:pt x="4" y="4"/>
                      <a:pt x="4" y="6"/>
                      <a:pt x="5" y="6"/>
                    </a:cubicBezTo>
                    <a:cubicBezTo>
                      <a:pt x="6" y="4"/>
                      <a:pt x="0" y="0"/>
                      <a:pt x="0" y="3"/>
                    </a:cubicBezTo>
                  </a:path>
                </a:pathLst>
              </a:custGeom>
              <a:solidFill>
                <a:srgbClr val="B3B3B3"/>
              </a:solidFill>
              <a:ln w="3175">
                <a:solidFill>
                  <a:schemeClr val="tx1"/>
                </a:solidFill>
                <a:round/>
                <a:headEnd/>
                <a:tailEnd/>
              </a:ln>
            </p:spPr>
            <p:txBody>
              <a:bodyPr/>
              <a:lstStyle/>
              <a:p>
                <a:endParaRPr lang="en-GB" sz="2400" dirty="0"/>
              </a:p>
            </p:txBody>
          </p:sp>
          <p:sp>
            <p:nvSpPr>
              <p:cNvPr id="1429" name="Freeform 4259"/>
              <p:cNvSpPr>
                <a:spLocks/>
              </p:cNvSpPr>
              <p:nvPr/>
            </p:nvSpPr>
            <p:spPr bwMode="auto">
              <a:xfrm>
                <a:off x="4956" y="2811"/>
                <a:ext cx="2" cy="2"/>
              </a:xfrm>
              <a:custGeom>
                <a:avLst/>
                <a:gdLst>
                  <a:gd name="T0" fmla="*/ 1 w 2"/>
                  <a:gd name="T1" fmla="*/ 2 h 1"/>
                  <a:gd name="T2" fmla="*/ 0 w 2"/>
                  <a:gd name="T3" fmla="*/ 0 h 1"/>
                  <a:gd name="T4" fmla="*/ 1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1"/>
                      <a:pt x="1" y="0"/>
                      <a:pt x="0" y="0"/>
                    </a:cubicBezTo>
                    <a:cubicBezTo>
                      <a:pt x="0" y="1"/>
                      <a:pt x="0" y="1"/>
                      <a:pt x="1" y="1"/>
                    </a:cubicBezTo>
                  </a:path>
                </a:pathLst>
              </a:custGeom>
              <a:solidFill>
                <a:srgbClr val="B3B3B3"/>
              </a:solidFill>
              <a:ln w="3175">
                <a:solidFill>
                  <a:schemeClr val="tx1"/>
                </a:solidFill>
                <a:round/>
                <a:headEnd/>
                <a:tailEnd/>
              </a:ln>
            </p:spPr>
            <p:txBody>
              <a:bodyPr/>
              <a:lstStyle/>
              <a:p>
                <a:endParaRPr lang="en-GB" sz="2400" dirty="0"/>
              </a:p>
            </p:txBody>
          </p:sp>
          <p:sp>
            <p:nvSpPr>
              <p:cNvPr id="1430" name="Freeform 4260"/>
              <p:cNvSpPr>
                <a:spLocks/>
              </p:cNvSpPr>
              <p:nvPr/>
            </p:nvSpPr>
            <p:spPr bwMode="auto">
              <a:xfrm>
                <a:off x="4957" y="2813"/>
                <a:ext cx="3" cy="1"/>
              </a:xfrm>
              <a:custGeom>
                <a:avLst/>
                <a:gdLst>
                  <a:gd name="T0" fmla="*/ 0 w 2"/>
                  <a:gd name="T1" fmla="*/ 1 h 1"/>
                  <a:gd name="T2" fmla="*/ 3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1431" name="Freeform 4261"/>
              <p:cNvSpPr>
                <a:spLocks/>
              </p:cNvSpPr>
              <p:nvPr/>
            </p:nvSpPr>
            <p:spPr bwMode="auto">
              <a:xfrm>
                <a:off x="4962" y="2800"/>
                <a:ext cx="11" cy="21"/>
              </a:xfrm>
              <a:custGeom>
                <a:avLst/>
                <a:gdLst>
                  <a:gd name="T0" fmla="*/ 4 w 8"/>
                  <a:gd name="T1" fmla="*/ 14 h 16"/>
                  <a:gd name="T2" fmla="*/ 10 w 8"/>
                  <a:gd name="T3" fmla="*/ 21 h 16"/>
                  <a:gd name="T4" fmla="*/ 8 w 8"/>
                  <a:gd name="T5" fmla="*/ 12 h 16"/>
                  <a:gd name="T6" fmla="*/ 6 w 8"/>
                  <a:gd name="T7" fmla="*/ 9 h 16"/>
                  <a:gd name="T8" fmla="*/ 6 w 8"/>
                  <a:gd name="T9" fmla="*/ 5 h 16"/>
                  <a:gd name="T10" fmla="*/ 4 w 8"/>
                  <a:gd name="T11" fmla="*/ 1 h 16"/>
                  <a:gd name="T12" fmla="*/ 1 w 8"/>
                  <a:gd name="T13" fmla="*/ 1 h 16"/>
                  <a:gd name="T14" fmla="*/ 4 w 8"/>
                  <a:gd name="T15" fmla="*/ 14 h 1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 h="16">
                    <a:moveTo>
                      <a:pt x="3" y="11"/>
                    </a:moveTo>
                    <a:cubicBezTo>
                      <a:pt x="5" y="12"/>
                      <a:pt x="6" y="14"/>
                      <a:pt x="7" y="16"/>
                    </a:cubicBezTo>
                    <a:cubicBezTo>
                      <a:pt x="8" y="15"/>
                      <a:pt x="7" y="11"/>
                      <a:pt x="6" y="9"/>
                    </a:cubicBezTo>
                    <a:cubicBezTo>
                      <a:pt x="6" y="9"/>
                      <a:pt x="5" y="7"/>
                      <a:pt x="4" y="7"/>
                    </a:cubicBezTo>
                    <a:cubicBezTo>
                      <a:pt x="3" y="6"/>
                      <a:pt x="5" y="5"/>
                      <a:pt x="4" y="4"/>
                    </a:cubicBezTo>
                    <a:cubicBezTo>
                      <a:pt x="4" y="3"/>
                      <a:pt x="4" y="2"/>
                      <a:pt x="3" y="1"/>
                    </a:cubicBezTo>
                    <a:cubicBezTo>
                      <a:pt x="2" y="1"/>
                      <a:pt x="0" y="0"/>
                      <a:pt x="1" y="1"/>
                    </a:cubicBezTo>
                    <a:cubicBezTo>
                      <a:pt x="2" y="4"/>
                      <a:pt x="1" y="8"/>
                      <a:pt x="3" y="11"/>
                    </a:cubicBezTo>
                  </a:path>
                </a:pathLst>
              </a:custGeom>
              <a:solidFill>
                <a:srgbClr val="B3B3B3"/>
              </a:solidFill>
              <a:ln w="3175">
                <a:solidFill>
                  <a:schemeClr val="tx1"/>
                </a:solidFill>
                <a:round/>
                <a:headEnd/>
                <a:tailEnd/>
              </a:ln>
            </p:spPr>
            <p:txBody>
              <a:bodyPr/>
              <a:lstStyle/>
              <a:p>
                <a:endParaRPr lang="en-GB" sz="2400" dirty="0"/>
              </a:p>
            </p:txBody>
          </p:sp>
          <p:sp>
            <p:nvSpPr>
              <p:cNvPr id="1432" name="Freeform 4262"/>
              <p:cNvSpPr>
                <a:spLocks/>
              </p:cNvSpPr>
              <p:nvPr/>
            </p:nvSpPr>
            <p:spPr bwMode="auto">
              <a:xfrm>
                <a:off x="4970" y="2829"/>
                <a:ext cx="14" cy="12"/>
              </a:xfrm>
              <a:custGeom>
                <a:avLst/>
                <a:gdLst>
                  <a:gd name="T0" fmla="*/ 7 w 10"/>
                  <a:gd name="T1" fmla="*/ 11 h 9"/>
                  <a:gd name="T2" fmla="*/ 14 w 10"/>
                  <a:gd name="T3" fmla="*/ 12 h 9"/>
                  <a:gd name="T4" fmla="*/ 7 w 10"/>
                  <a:gd name="T5" fmla="*/ 5 h 9"/>
                  <a:gd name="T6" fmla="*/ 0 w 10"/>
                  <a:gd name="T7" fmla="*/ 3 h 9"/>
                  <a:gd name="T8" fmla="*/ 1 w 10"/>
                  <a:gd name="T9" fmla="*/ 5 h 9"/>
                  <a:gd name="T10" fmla="*/ 7 w 10"/>
                  <a:gd name="T11" fmla="*/ 11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5" y="8"/>
                    </a:moveTo>
                    <a:cubicBezTo>
                      <a:pt x="6" y="8"/>
                      <a:pt x="8" y="8"/>
                      <a:pt x="10" y="9"/>
                    </a:cubicBezTo>
                    <a:cubicBezTo>
                      <a:pt x="9" y="6"/>
                      <a:pt x="8" y="5"/>
                      <a:pt x="5" y="4"/>
                    </a:cubicBezTo>
                    <a:cubicBezTo>
                      <a:pt x="4" y="3"/>
                      <a:pt x="0" y="0"/>
                      <a:pt x="0" y="2"/>
                    </a:cubicBezTo>
                    <a:cubicBezTo>
                      <a:pt x="0" y="3"/>
                      <a:pt x="1" y="3"/>
                      <a:pt x="1" y="4"/>
                    </a:cubicBezTo>
                    <a:cubicBezTo>
                      <a:pt x="2" y="6"/>
                      <a:pt x="3" y="7"/>
                      <a:pt x="5" y="8"/>
                    </a:cubicBezTo>
                  </a:path>
                </a:pathLst>
              </a:custGeom>
              <a:solidFill>
                <a:srgbClr val="B3B3B3"/>
              </a:solidFill>
              <a:ln w="3175">
                <a:solidFill>
                  <a:schemeClr val="tx1"/>
                </a:solidFill>
                <a:round/>
                <a:headEnd/>
                <a:tailEnd/>
              </a:ln>
            </p:spPr>
            <p:txBody>
              <a:bodyPr/>
              <a:lstStyle/>
              <a:p>
                <a:endParaRPr lang="en-GB" sz="2400" dirty="0"/>
              </a:p>
            </p:txBody>
          </p:sp>
          <p:sp>
            <p:nvSpPr>
              <p:cNvPr id="1433" name="Freeform 4263"/>
              <p:cNvSpPr>
                <a:spLocks/>
              </p:cNvSpPr>
              <p:nvPr/>
            </p:nvSpPr>
            <p:spPr bwMode="auto">
              <a:xfrm>
                <a:off x="4973" y="2818"/>
                <a:ext cx="3" cy="5"/>
              </a:xfrm>
              <a:custGeom>
                <a:avLst/>
                <a:gdLst>
                  <a:gd name="T0" fmla="*/ 2 w 2"/>
                  <a:gd name="T1" fmla="*/ 5 h 4"/>
                  <a:gd name="T2" fmla="*/ 0 w 2"/>
                  <a:gd name="T3" fmla="*/ 0 h 4"/>
                  <a:gd name="T4" fmla="*/ 0 w 2"/>
                  <a:gd name="T5" fmla="*/ 4 h 4"/>
                  <a:gd name="T6" fmla="*/ 2 w 2"/>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4">
                    <a:moveTo>
                      <a:pt x="1" y="4"/>
                    </a:moveTo>
                    <a:cubicBezTo>
                      <a:pt x="2" y="3"/>
                      <a:pt x="1" y="1"/>
                      <a:pt x="0" y="0"/>
                    </a:cubicBezTo>
                    <a:cubicBezTo>
                      <a:pt x="0" y="1"/>
                      <a:pt x="0" y="2"/>
                      <a:pt x="0" y="3"/>
                    </a:cubicBezTo>
                    <a:cubicBezTo>
                      <a:pt x="0" y="3"/>
                      <a:pt x="1" y="4"/>
                      <a:pt x="1" y="4"/>
                    </a:cubicBezTo>
                  </a:path>
                </a:pathLst>
              </a:custGeom>
              <a:solidFill>
                <a:srgbClr val="B3B3B3"/>
              </a:solidFill>
              <a:ln w="3175">
                <a:solidFill>
                  <a:schemeClr val="tx1"/>
                </a:solidFill>
                <a:round/>
                <a:headEnd/>
                <a:tailEnd/>
              </a:ln>
            </p:spPr>
            <p:txBody>
              <a:bodyPr/>
              <a:lstStyle/>
              <a:p>
                <a:endParaRPr lang="en-GB" sz="2400" dirty="0"/>
              </a:p>
            </p:txBody>
          </p:sp>
          <p:sp>
            <p:nvSpPr>
              <p:cNvPr id="1434" name="Freeform 4264"/>
              <p:cNvSpPr>
                <a:spLocks/>
              </p:cNvSpPr>
              <p:nvPr/>
            </p:nvSpPr>
            <p:spPr bwMode="auto">
              <a:xfrm>
                <a:off x="5031" y="2838"/>
                <a:ext cx="5" cy="3"/>
              </a:xfrm>
              <a:custGeom>
                <a:avLst/>
                <a:gdLst>
                  <a:gd name="T0" fmla="*/ 1 w 4"/>
                  <a:gd name="T1" fmla="*/ 3 h 2"/>
                  <a:gd name="T2" fmla="*/ 5 w 4"/>
                  <a:gd name="T3" fmla="*/ 0 h 2"/>
                  <a:gd name="T4" fmla="*/ 0 w 4"/>
                  <a:gd name="T5" fmla="*/ 3 h 2"/>
                  <a:gd name="T6" fmla="*/ 1 w 4"/>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1" y="2"/>
                    </a:moveTo>
                    <a:cubicBezTo>
                      <a:pt x="2" y="1"/>
                      <a:pt x="4" y="2"/>
                      <a:pt x="4" y="0"/>
                    </a:cubicBezTo>
                    <a:cubicBezTo>
                      <a:pt x="3" y="0"/>
                      <a:pt x="1" y="0"/>
                      <a:pt x="0" y="2"/>
                    </a:cubicBezTo>
                    <a:cubicBezTo>
                      <a:pt x="1" y="2"/>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1435" name="Freeform 4265"/>
              <p:cNvSpPr>
                <a:spLocks/>
              </p:cNvSpPr>
              <p:nvPr/>
            </p:nvSpPr>
            <p:spPr bwMode="auto">
              <a:xfrm>
                <a:off x="5043" y="2852"/>
                <a:ext cx="3" cy="2"/>
              </a:xfrm>
              <a:custGeom>
                <a:avLst/>
                <a:gdLst>
                  <a:gd name="T0" fmla="*/ 2 w 2"/>
                  <a:gd name="T1" fmla="*/ 2 h 1"/>
                  <a:gd name="T2" fmla="*/ 3 w 2"/>
                  <a:gd name="T3" fmla="*/ 2 h 1"/>
                  <a:gd name="T4" fmla="*/ 0 w 2"/>
                  <a:gd name="T5" fmla="*/ 0 h 1"/>
                  <a:gd name="T6" fmla="*/ 2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1"/>
                      <a:pt x="2" y="1"/>
                    </a:cubicBezTo>
                    <a:cubicBezTo>
                      <a:pt x="2" y="0"/>
                      <a:pt x="1" y="0"/>
                      <a:pt x="0" y="0"/>
                    </a:cubicBezTo>
                    <a:cubicBezTo>
                      <a:pt x="0"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436" name="Freeform 4266"/>
              <p:cNvSpPr>
                <a:spLocks/>
              </p:cNvSpPr>
              <p:nvPr/>
            </p:nvSpPr>
            <p:spPr bwMode="auto">
              <a:xfrm>
                <a:off x="3531" y="2341"/>
                <a:ext cx="5" cy="8"/>
              </a:xfrm>
              <a:custGeom>
                <a:avLst/>
                <a:gdLst>
                  <a:gd name="T0" fmla="*/ 1 w 4"/>
                  <a:gd name="T1" fmla="*/ 8 h 6"/>
                  <a:gd name="T2" fmla="*/ 4 w 4"/>
                  <a:gd name="T3" fmla="*/ 4 h 6"/>
                  <a:gd name="T4" fmla="*/ 5 w 4"/>
                  <a:gd name="T5" fmla="*/ 3 h 6"/>
                  <a:gd name="T6" fmla="*/ 4 w 4"/>
                  <a:gd name="T7" fmla="*/ 0 h 6"/>
                  <a:gd name="T8" fmla="*/ 1 w 4"/>
                  <a:gd name="T9" fmla="*/ 8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6">
                    <a:moveTo>
                      <a:pt x="1" y="6"/>
                    </a:moveTo>
                    <a:cubicBezTo>
                      <a:pt x="2" y="5"/>
                      <a:pt x="2" y="4"/>
                      <a:pt x="3" y="3"/>
                    </a:cubicBezTo>
                    <a:cubicBezTo>
                      <a:pt x="4" y="2"/>
                      <a:pt x="4" y="2"/>
                      <a:pt x="4" y="2"/>
                    </a:cubicBezTo>
                    <a:cubicBezTo>
                      <a:pt x="4" y="1"/>
                      <a:pt x="3" y="0"/>
                      <a:pt x="3" y="0"/>
                    </a:cubicBezTo>
                    <a:cubicBezTo>
                      <a:pt x="3" y="2"/>
                      <a:pt x="0" y="3"/>
                      <a:pt x="1" y="6"/>
                    </a:cubicBezTo>
                  </a:path>
                </a:pathLst>
              </a:custGeom>
              <a:solidFill>
                <a:srgbClr val="B3B3B3"/>
              </a:solidFill>
              <a:ln w="3175">
                <a:solidFill>
                  <a:schemeClr val="tx1"/>
                </a:solidFill>
                <a:round/>
                <a:headEnd/>
                <a:tailEnd/>
              </a:ln>
            </p:spPr>
            <p:txBody>
              <a:bodyPr/>
              <a:lstStyle/>
              <a:p>
                <a:endParaRPr lang="en-GB" sz="2400" dirty="0"/>
              </a:p>
            </p:txBody>
          </p:sp>
          <p:sp>
            <p:nvSpPr>
              <p:cNvPr id="1437" name="Freeform 4267"/>
              <p:cNvSpPr>
                <a:spLocks/>
              </p:cNvSpPr>
              <p:nvPr/>
            </p:nvSpPr>
            <p:spPr bwMode="auto">
              <a:xfrm>
                <a:off x="3490" y="2250"/>
                <a:ext cx="7" cy="13"/>
              </a:xfrm>
              <a:custGeom>
                <a:avLst/>
                <a:gdLst>
                  <a:gd name="T0" fmla="*/ 0 w 5"/>
                  <a:gd name="T1" fmla="*/ 5 h 10"/>
                  <a:gd name="T2" fmla="*/ 1 w 5"/>
                  <a:gd name="T3" fmla="*/ 3 h 10"/>
                  <a:gd name="T4" fmla="*/ 3 w 5"/>
                  <a:gd name="T5" fmla="*/ 0 h 10"/>
                  <a:gd name="T6" fmla="*/ 4 w 5"/>
                  <a:gd name="T7" fmla="*/ 4 h 10"/>
                  <a:gd name="T8" fmla="*/ 3 w 5"/>
                  <a:gd name="T9" fmla="*/ 12 h 10"/>
                  <a:gd name="T10" fmla="*/ 0 w 5"/>
                  <a:gd name="T11" fmla="*/ 5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0">
                    <a:moveTo>
                      <a:pt x="0" y="4"/>
                    </a:moveTo>
                    <a:cubicBezTo>
                      <a:pt x="0" y="3"/>
                      <a:pt x="1" y="2"/>
                      <a:pt x="1" y="2"/>
                    </a:cubicBezTo>
                    <a:cubicBezTo>
                      <a:pt x="2" y="3"/>
                      <a:pt x="3" y="1"/>
                      <a:pt x="2" y="0"/>
                    </a:cubicBezTo>
                    <a:cubicBezTo>
                      <a:pt x="3" y="1"/>
                      <a:pt x="5" y="4"/>
                      <a:pt x="3" y="3"/>
                    </a:cubicBezTo>
                    <a:cubicBezTo>
                      <a:pt x="4" y="4"/>
                      <a:pt x="3" y="10"/>
                      <a:pt x="2" y="9"/>
                    </a:cubicBezTo>
                    <a:cubicBezTo>
                      <a:pt x="0" y="9"/>
                      <a:pt x="2" y="4"/>
                      <a:pt x="0" y="4"/>
                    </a:cubicBezTo>
                  </a:path>
                </a:pathLst>
              </a:custGeom>
              <a:solidFill>
                <a:srgbClr val="B3B3B3"/>
              </a:solidFill>
              <a:ln w="3175">
                <a:solidFill>
                  <a:schemeClr val="tx1"/>
                </a:solidFill>
                <a:round/>
                <a:headEnd/>
                <a:tailEnd/>
              </a:ln>
            </p:spPr>
            <p:txBody>
              <a:bodyPr/>
              <a:lstStyle/>
              <a:p>
                <a:endParaRPr lang="en-GB" sz="2400" dirty="0"/>
              </a:p>
            </p:txBody>
          </p:sp>
          <p:sp>
            <p:nvSpPr>
              <p:cNvPr id="1438" name="Freeform 4268"/>
              <p:cNvSpPr>
                <a:spLocks/>
              </p:cNvSpPr>
              <p:nvPr/>
            </p:nvSpPr>
            <p:spPr bwMode="auto">
              <a:xfrm>
                <a:off x="3443" y="2273"/>
                <a:ext cx="107" cy="132"/>
              </a:xfrm>
              <a:custGeom>
                <a:avLst/>
                <a:gdLst>
                  <a:gd name="T0" fmla="*/ 0 w 81"/>
                  <a:gd name="T1" fmla="*/ 94 h 100"/>
                  <a:gd name="T2" fmla="*/ 40 w 81"/>
                  <a:gd name="T3" fmla="*/ 79 h 100"/>
                  <a:gd name="T4" fmla="*/ 41 w 81"/>
                  <a:gd name="T5" fmla="*/ 75 h 100"/>
                  <a:gd name="T6" fmla="*/ 45 w 81"/>
                  <a:gd name="T7" fmla="*/ 58 h 100"/>
                  <a:gd name="T8" fmla="*/ 46 w 81"/>
                  <a:gd name="T9" fmla="*/ 45 h 100"/>
                  <a:gd name="T10" fmla="*/ 40 w 81"/>
                  <a:gd name="T11" fmla="*/ 36 h 100"/>
                  <a:gd name="T12" fmla="*/ 42 w 81"/>
                  <a:gd name="T13" fmla="*/ 17 h 100"/>
                  <a:gd name="T14" fmla="*/ 49 w 81"/>
                  <a:gd name="T15" fmla="*/ 15 h 100"/>
                  <a:gd name="T16" fmla="*/ 48 w 81"/>
                  <a:gd name="T17" fmla="*/ 12 h 100"/>
                  <a:gd name="T18" fmla="*/ 46 w 81"/>
                  <a:gd name="T19" fmla="*/ 1 h 100"/>
                  <a:gd name="T20" fmla="*/ 49 w 81"/>
                  <a:gd name="T21" fmla="*/ 3 h 100"/>
                  <a:gd name="T22" fmla="*/ 52 w 81"/>
                  <a:gd name="T23" fmla="*/ 1 h 100"/>
                  <a:gd name="T24" fmla="*/ 54 w 81"/>
                  <a:gd name="T25" fmla="*/ 3 h 100"/>
                  <a:gd name="T26" fmla="*/ 61 w 81"/>
                  <a:gd name="T27" fmla="*/ 12 h 100"/>
                  <a:gd name="T28" fmla="*/ 77 w 81"/>
                  <a:gd name="T29" fmla="*/ 20 h 100"/>
                  <a:gd name="T30" fmla="*/ 85 w 81"/>
                  <a:gd name="T31" fmla="*/ 21 h 100"/>
                  <a:gd name="T32" fmla="*/ 92 w 81"/>
                  <a:gd name="T33" fmla="*/ 29 h 100"/>
                  <a:gd name="T34" fmla="*/ 96 w 81"/>
                  <a:gd name="T35" fmla="*/ 36 h 100"/>
                  <a:gd name="T36" fmla="*/ 102 w 81"/>
                  <a:gd name="T37" fmla="*/ 38 h 100"/>
                  <a:gd name="T38" fmla="*/ 99 w 81"/>
                  <a:gd name="T39" fmla="*/ 51 h 100"/>
                  <a:gd name="T40" fmla="*/ 90 w 81"/>
                  <a:gd name="T41" fmla="*/ 67 h 100"/>
                  <a:gd name="T42" fmla="*/ 86 w 81"/>
                  <a:gd name="T43" fmla="*/ 73 h 100"/>
                  <a:gd name="T44" fmla="*/ 82 w 81"/>
                  <a:gd name="T45" fmla="*/ 70 h 100"/>
                  <a:gd name="T46" fmla="*/ 78 w 81"/>
                  <a:gd name="T47" fmla="*/ 81 h 100"/>
                  <a:gd name="T48" fmla="*/ 79 w 81"/>
                  <a:gd name="T49" fmla="*/ 91 h 100"/>
                  <a:gd name="T50" fmla="*/ 77 w 81"/>
                  <a:gd name="T51" fmla="*/ 95 h 100"/>
                  <a:gd name="T52" fmla="*/ 65 w 81"/>
                  <a:gd name="T53" fmla="*/ 103 h 100"/>
                  <a:gd name="T54" fmla="*/ 62 w 81"/>
                  <a:gd name="T55" fmla="*/ 110 h 100"/>
                  <a:gd name="T56" fmla="*/ 54 w 81"/>
                  <a:gd name="T57" fmla="*/ 112 h 100"/>
                  <a:gd name="T58" fmla="*/ 48 w 81"/>
                  <a:gd name="T59" fmla="*/ 116 h 100"/>
                  <a:gd name="T60" fmla="*/ 46 w 81"/>
                  <a:gd name="T61" fmla="*/ 121 h 100"/>
                  <a:gd name="T62" fmla="*/ 42 w 81"/>
                  <a:gd name="T63" fmla="*/ 127 h 100"/>
                  <a:gd name="T64" fmla="*/ 40 w 81"/>
                  <a:gd name="T65" fmla="*/ 127 h 100"/>
                  <a:gd name="T66" fmla="*/ 34 w 81"/>
                  <a:gd name="T67" fmla="*/ 125 h 100"/>
                  <a:gd name="T68" fmla="*/ 17 w 81"/>
                  <a:gd name="T69" fmla="*/ 132 h 100"/>
                  <a:gd name="T70" fmla="*/ 12 w 81"/>
                  <a:gd name="T71" fmla="*/ 121 h 100"/>
                  <a:gd name="T72" fmla="*/ 8 w 81"/>
                  <a:gd name="T73" fmla="*/ 112 h 100"/>
                  <a:gd name="T74" fmla="*/ 0 w 81"/>
                  <a:gd name="T75" fmla="*/ 94 h 10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1" h="100">
                    <a:moveTo>
                      <a:pt x="0" y="71"/>
                    </a:moveTo>
                    <a:cubicBezTo>
                      <a:pt x="15" y="67"/>
                      <a:pt x="24" y="64"/>
                      <a:pt x="30" y="60"/>
                    </a:cubicBezTo>
                    <a:cubicBezTo>
                      <a:pt x="33" y="55"/>
                      <a:pt x="30" y="63"/>
                      <a:pt x="31" y="57"/>
                    </a:cubicBezTo>
                    <a:cubicBezTo>
                      <a:pt x="32" y="53"/>
                      <a:pt x="33" y="48"/>
                      <a:pt x="34" y="44"/>
                    </a:cubicBezTo>
                    <a:cubicBezTo>
                      <a:pt x="35" y="40"/>
                      <a:pt x="37" y="37"/>
                      <a:pt x="35" y="34"/>
                    </a:cubicBezTo>
                    <a:cubicBezTo>
                      <a:pt x="34" y="32"/>
                      <a:pt x="31" y="30"/>
                      <a:pt x="30" y="27"/>
                    </a:cubicBezTo>
                    <a:cubicBezTo>
                      <a:pt x="29" y="24"/>
                      <a:pt x="35" y="14"/>
                      <a:pt x="32" y="13"/>
                    </a:cubicBezTo>
                    <a:cubicBezTo>
                      <a:pt x="33" y="11"/>
                      <a:pt x="36" y="13"/>
                      <a:pt x="37" y="11"/>
                    </a:cubicBezTo>
                    <a:cubicBezTo>
                      <a:pt x="38" y="10"/>
                      <a:pt x="36" y="10"/>
                      <a:pt x="36" y="9"/>
                    </a:cubicBezTo>
                    <a:cubicBezTo>
                      <a:pt x="35" y="7"/>
                      <a:pt x="34" y="3"/>
                      <a:pt x="35" y="1"/>
                    </a:cubicBezTo>
                    <a:cubicBezTo>
                      <a:pt x="36" y="0"/>
                      <a:pt x="37" y="1"/>
                      <a:pt x="37" y="2"/>
                    </a:cubicBezTo>
                    <a:cubicBezTo>
                      <a:pt x="36" y="4"/>
                      <a:pt x="39" y="2"/>
                      <a:pt x="39" y="1"/>
                    </a:cubicBezTo>
                    <a:cubicBezTo>
                      <a:pt x="40" y="0"/>
                      <a:pt x="40" y="0"/>
                      <a:pt x="41" y="2"/>
                    </a:cubicBezTo>
                    <a:cubicBezTo>
                      <a:pt x="42" y="5"/>
                      <a:pt x="44" y="7"/>
                      <a:pt x="46" y="9"/>
                    </a:cubicBezTo>
                    <a:cubicBezTo>
                      <a:pt x="49" y="13"/>
                      <a:pt x="53" y="14"/>
                      <a:pt x="58" y="15"/>
                    </a:cubicBezTo>
                    <a:cubicBezTo>
                      <a:pt x="60" y="15"/>
                      <a:pt x="61" y="16"/>
                      <a:pt x="64" y="16"/>
                    </a:cubicBezTo>
                    <a:cubicBezTo>
                      <a:pt x="66" y="17"/>
                      <a:pt x="68" y="20"/>
                      <a:pt x="70" y="22"/>
                    </a:cubicBezTo>
                    <a:cubicBezTo>
                      <a:pt x="71" y="24"/>
                      <a:pt x="72" y="25"/>
                      <a:pt x="73" y="27"/>
                    </a:cubicBezTo>
                    <a:cubicBezTo>
                      <a:pt x="74" y="28"/>
                      <a:pt x="75" y="29"/>
                      <a:pt x="77" y="29"/>
                    </a:cubicBezTo>
                    <a:cubicBezTo>
                      <a:pt x="81" y="31"/>
                      <a:pt x="76" y="37"/>
                      <a:pt x="75" y="39"/>
                    </a:cubicBezTo>
                    <a:cubicBezTo>
                      <a:pt x="74" y="44"/>
                      <a:pt x="69" y="46"/>
                      <a:pt x="68" y="51"/>
                    </a:cubicBezTo>
                    <a:cubicBezTo>
                      <a:pt x="67" y="52"/>
                      <a:pt x="67" y="56"/>
                      <a:pt x="65" y="55"/>
                    </a:cubicBezTo>
                    <a:cubicBezTo>
                      <a:pt x="64" y="55"/>
                      <a:pt x="64" y="52"/>
                      <a:pt x="62" y="53"/>
                    </a:cubicBezTo>
                    <a:cubicBezTo>
                      <a:pt x="60" y="55"/>
                      <a:pt x="60" y="59"/>
                      <a:pt x="59" y="61"/>
                    </a:cubicBezTo>
                    <a:cubicBezTo>
                      <a:pt x="58" y="64"/>
                      <a:pt x="59" y="66"/>
                      <a:pt x="60" y="69"/>
                    </a:cubicBezTo>
                    <a:cubicBezTo>
                      <a:pt x="61" y="71"/>
                      <a:pt x="61" y="72"/>
                      <a:pt x="58" y="72"/>
                    </a:cubicBezTo>
                    <a:cubicBezTo>
                      <a:pt x="54" y="73"/>
                      <a:pt x="50" y="74"/>
                      <a:pt x="49" y="78"/>
                    </a:cubicBezTo>
                    <a:cubicBezTo>
                      <a:pt x="49" y="80"/>
                      <a:pt x="48" y="82"/>
                      <a:pt x="47" y="83"/>
                    </a:cubicBezTo>
                    <a:cubicBezTo>
                      <a:pt x="46" y="85"/>
                      <a:pt x="43" y="85"/>
                      <a:pt x="41" y="85"/>
                    </a:cubicBezTo>
                    <a:cubicBezTo>
                      <a:pt x="38" y="85"/>
                      <a:pt x="37" y="86"/>
                      <a:pt x="36" y="88"/>
                    </a:cubicBezTo>
                    <a:cubicBezTo>
                      <a:pt x="34" y="90"/>
                      <a:pt x="35" y="90"/>
                      <a:pt x="35" y="92"/>
                    </a:cubicBezTo>
                    <a:cubicBezTo>
                      <a:pt x="35" y="94"/>
                      <a:pt x="33" y="95"/>
                      <a:pt x="32" y="96"/>
                    </a:cubicBezTo>
                    <a:cubicBezTo>
                      <a:pt x="31" y="96"/>
                      <a:pt x="31" y="97"/>
                      <a:pt x="30" y="96"/>
                    </a:cubicBezTo>
                    <a:cubicBezTo>
                      <a:pt x="29" y="95"/>
                      <a:pt x="28" y="95"/>
                      <a:pt x="26" y="95"/>
                    </a:cubicBezTo>
                    <a:cubicBezTo>
                      <a:pt x="22" y="95"/>
                      <a:pt x="18" y="100"/>
                      <a:pt x="13" y="100"/>
                    </a:cubicBezTo>
                    <a:cubicBezTo>
                      <a:pt x="11" y="100"/>
                      <a:pt x="12" y="93"/>
                      <a:pt x="9" y="92"/>
                    </a:cubicBezTo>
                    <a:cubicBezTo>
                      <a:pt x="10" y="91"/>
                      <a:pt x="7" y="86"/>
                      <a:pt x="6" y="85"/>
                    </a:cubicBezTo>
                    <a:cubicBezTo>
                      <a:pt x="4" y="81"/>
                      <a:pt x="1" y="75"/>
                      <a:pt x="0" y="71"/>
                    </a:cubicBezTo>
                  </a:path>
                </a:pathLst>
              </a:custGeom>
              <a:solidFill>
                <a:srgbClr val="B3B3B3"/>
              </a:solidFill>
              <a:ln w="3175">
                <a:solidFill>
                  <a:schemeClr val="tx1"/>
                </a:solidFill>
                <a:round/>
                <a:headEnd/>
                <a:tailEnd/>
              </a:ln>
            </p:spPr>
            <p:txBody>
              <a:bodyPr/>
              <a:lstStyle/>
              <a:p>
                <a:endParaRPr lang="en-GB" sz="2400" dirty="0"/>
              </a:p>
            </p:txBody>
          </p:sp>
          <p:sp>
            <p:nvSpPr>
              <p:cNvPr id="1439" name="Freeform 4269"/>
              <p:cNvSpPr>
                <a:spLocks/>
              </p:cNvSpPr>
              <p:nvPr/>
            </p:nvSpPr>
            <p:spPr bwMode="auto">
              <a:xfrm>
                <a:off x="1568" y="2516"/>
                <a:ext cx="82" cy="39"/>
              </a:xfrm>
              <a:custGeom>
                <a:avLst/>
                <a:gdLst>
                  <a:gd name="T0" fmla="*/ 1 w 62"/>
                  <a:gd name="T1" fmla="*/ 22 h 30"/>
                  <a:gd name="T2" fmla="*/ 3 w 62"/>
                  <a:gd name="T3" fmla="*/ 18 h 30"/>
                  <a:gd name="T4" fmla="*/ 4 w 62"/>
                  <a:gd name="T5" fmla="*/ 12 h 30"/>
                  <a:gd name="T6" fmla="*/ 3 w 62"/>
                  <a:gd name="T7" fmla="*/ 9 h 30"/>
                  <a:gd name="T8" fmla="*/ 3 w 62"/>
                  <a:gd name="T9" fmla="*/ 1 h 30"/>
                  <a:gd name="T10" fmla="*/ 8 w 62"/>
                  <a:gd name="T11" fmla="*/ 1 h 30"/>
                  <a:gd name="T12" fmla="*/ 11 w 62"/>
                  <a:gd name="T13" fmla="*/ 4 h 30"/>
                  <a:gd name="T14" fmla="*/ 11 w 62"/>
                  <a:gd name="T15" fmla="*/ 7 h 30"/>
                  <a:gd name="T16" fmla="*/ 12 w 62"/>
                  <a:gd name="T17" fmla="*/ 8 h 30"/>
                  <a:gd name="T18" fmla="*/ 19 w 62"/>
                  <a:gd name="T19" fmla="*/ 12 h 30"/>
                  <a:gd name="T20" fmla="*/ 16 w 62"/>
                  <a:gd name="T21" fmla="*/ 9 h 30"/>
                  <a:gd name="T22" fmla="*/ 24 w 62"/>
                  <a:gd name="T23" fmla="*/ 13 h 30"/>
                  <a:gd name="T24" fmla="*/ 37 w 62"/>
                  <a:gd name="T25" fmla="*/ 8 h 30"/>
                  <a:gd name="T26" fmla="*/ 46 w 62"/>
                  <a:gd name="T27" fmla="*/ 4 h 30"/>
                  <a:gd name="T28" fmla="*/ 50 w 62"/>
                  <a:gd name="T29" fmla="*/ 1 h 30"/>
                  <a:gd name="T30" fmla="*/ 58 w 62"/>
                  <a:gd name="T31" fmla="*/ 1 h 30"/>
                  <a:gd name="T32" fmla="*/ 57 w 62"/>
                  <a:gd name="T33" fmla="*/ 4 h 30"/>
                  <a:gd name="T34" fmla="*/ 71 w 62"/>
                  <a:gd name="T35" fmla="*/ 8 h 30"/>
                  <a:gd name="T36" fmla="*/ 79 w 62"/>
                  <a:gd name="T37" fmla="*/ 16 h 30"/>
                  <a:gd name="T38" fmla="*/ 81 w 62"/>
                  <a:gd name="T39" fmla="*/ 23 h 30"/>
                  <a:gd name="T40" fmla="*/ 75 w 62"/>
                  <a:gd name="T41" fmla="*/ 33 h 30"/>
                  <a:gd name="T42" fmla="*/ 74 w 62"/>
                  <a:gd name="T43" fmla="*/ 30 h 30"/>
                  <a:gd name="T44" fmla="*/ 73 w 62"/>
                  <a:gd name="T45" fmla="*/ 33 h 30"/>
                  <a:gd name="T46" fmla="*/ 71 w 62"/>
                  <a:gd name="T47" fmla="*/ 38 h 30"/>
                  <a:gd name="T48" fmla="*/ 63 w 62"/>
                  <a:gd name="T49" fmla="*/ 25 h 30"/>
                  <a:gd name="T50" fmla="*/ 67 w 62"/>
                  <a:gd name="T51" fmla="*/ 21 h 30"/>
                  <a:gd name="T52" fmla="*/ 74 w 62"/>
                  <a:gd name="T53" fmla="*/ 23 h 30"/>
                  <a:gd name="T54" fmla="*/ 71 w 62"/>
                  <a:gd name="T55" fmla="*/ 22 h 30"/>
                  <a:gd name="T56" fmla="*/ 69 w 62"/>
                  <a:gd name="T57" fmla="*/ 17 h 30"/>
                  <a:gd name="T58" fmla="*/ 67 w 62"/>
                  <a:gd name="T59" fmla="*/ 20 h 30"/>
                  <a:gd name="T60" fmla="*/ 65 w 62"/>
                  <a:gd name="T61" fmla="*/ 17 h 30"/>
                  <a:gd name="T62" fmla="*/ 65 w 62"/>
                  <a:gd name="T63" fmla="*/ 21 h 30"/>
                  <a:gd name="T64" fmla="*/ 61 w 62"/>
                  <a:gd name="T65" fmla="*/ 13 h 30"/>
                  <a:gd name="T66" fmla="*/ 57 w 62"/>
                  <a:gd name="T67" fmla="*/ 12 h 30"/>
                  <a:gd name="T68" fmla="*/ 54 w 62"/>
                  <a:gd name="T69" fmla="*/ 10 h 30"/>
                  <a:gd name="T70" fmla="*/ 46 w 62"/>
                  <a:gd name="T71" fmla="*/ 14 h 30"/>
                  <a:gd name="T72" fmla="*/ 38 w 62"/>
                  <a:gd name="T73" fmla="*/ 21 h 30"/>
                  <a:gd name="T74" fmla="*/ 40 w 62"/>
                  <a:gd name="T75" fmla="*/ 30 h 30"/>
                  <a:gd name="T76" fmla="*/ 41 w 62"/>
                  <a:gd name="T77" fmla="*/ 34 h 30"/>
                  <a:gd name="T78" fmla="*/ 37 w 62"/>
                  <a:gd name="T79" fmla="*/ 35 h 30"/>
                  <a:gd name="T80" fmla="*/ 29 w 62"/>
                  <a:gd name="T81" fmla="*/ 38 h 30"/>
                  <a:gd name="T82" fmla="*/ 29 w 62"/>
                  <a:gd name="T83" fmla="*/ 33 h 30"/>
                  <a:gd name="T84" fmla="*/ 28 w 62"/>
                  <a:gd name="T85" fmla="*/ 27 h 30"/>
                  <a:gd name="T86" fmla="*/ 25 w 62"/>
                  <a:gd name="T87" fmla="*/ 27 h 30"/>
                  <a:gd name="T88" fmla="*/ 20 w 62"/>
                  <a:gd name="T89" fmla="*/ 29 h 30"/>
                  <a:gd name="T90" fmla="*/ 15 w 62"/>
                  <a:gd name="T91" fmla="*/ 22 h 30"/>
                  <a:gd name="T92" fmla="*/ 12 w 62"/>
                  <a:gd name="T93" fmla="*/ 22 h 30"/>
                  <a:gd name="T94" fmla="*/ 8 w 62"/>
                  <a:gd name="T95" fmla="*/ 21 h 30"/>
                  <a:gd name="T96" fmla="*/ 4 w 62"/>
                  <a:gd name="T97" fmla="*/ 21 h 30"/>
                  <a:gd name="T98" fmla="*/ 1 w 62"/>
                  <a:gd name="T99" fmla="*/ 26 h 30"/>
                  <a:gd name="T100" fmla="*/ 1 w 62"/>
                  <a:gd name="T101" fmla="*/ 22 h 3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62" h="30">
                    <a:moveTo>
                      <a:pt x="1" y="17"/>
                    </a:moveTo>
                    <a:cubicBezTo>
                      <a:pt x="0" y="16"/>
                      <a:pt x="2" y="14"/>
                      <a:pt x="2" y="14"/>
                    </a:cubicBezTo>
                    <a:cubicBezTo>
                      <a:pt x="3" y="12"/>
                      <a:pt x="1" y="10"/>
                      <a:pt x="3" y="9"/>
                    </a:cubicBezTo>
                    <a:cubicBezTo>
                      <a:pt x="5" y="8"/>
                      <a:pt x="2" y="7"/>
                      <a:pt x="2" y="7"/>
                    </a:cubicBezTo>
                    <a:cubicBezTo>
                      <a:pt x="2" y="5"/>
                      <a:pt x="3" y="2"/>
                      <a:pt x="2" y="1"/>
                    </a:cubicBezTo>
                    <a:cubicBezTo>
                      <a:pt x="4" y="0"/>
                      <a:pt x="5" y="3"/>
                      <a:pt x="6" y="1"/>
                    </a:cubicBezTo>
                    <a:cubicBezTo>
                      <a:pt x="7" y="2"/>
                      <a:pt x="8" y="2"/>
                      <a:pt x="8" y="3"/>
                    </a:cubicBezTo>
                    <a:cubicBezTo>
                      <a:pt x="8" y="4"/>
                      <a:pt x="8" y="5"/>
                      <a:pt x="8" y="5"/>
                    </a:cubicBezTo>
                    <a:cubicBezTo>
                      <a:pt x="8" y="6"/>
                      <a:pt x="9" y="5"/>
                      <a:pt x="9" y="6"/>
                    </a:cubicBezTo>
                    <a:cubicBezTo>
                      <a:pt x="8" y="9"/>
                      <a:pt x="12" y="8"/>
                      <a:pt x="14" y="9"/>
                    </a:cubicBezTo>
                    <a:cubicBezTo>
                      <a:pt x="13" y="8"/>
                      <a:pt x="13" y="7"/>
                      <a:pt x="12" y="7"/>
                    </a:cubicBezTo>
                    <a:cubicBezTo>
                      <a:pt x="14" y="6"/>
                      <a:pt x="16" y="10"/>
                      <a:pt x="18" y="10"/>
                    </a:cubicBezTo>
                    <a:cubicBezTo>
                      <a:pt x="22" y="11"/>
                      <a:pt x="24" y="8"/>
                      <a:pt x="28" y="6"/>
                    </a:cubicBezTo>
                    <a:cubicBezTo>
                      <a:pt x="30" y="6"/>
                      <a:pt x="33" y="5"/>
                      <a:pt x="35" y="3"/>
                    </a:cubicBezTo>
                    <a:cubicBezTo>
                      <a:pt x="36" y="2"/>
                      <a:pt x="37" y="1"/>
                      <a:pt x="38" y="1"/>
                    </a:cubicBezTo>
                    <a:cubicBezTo>
                      <a:pt x="40" y="1"/>
                      <a:pt x="42" y="1"/>
                      <a:pt x="44" y="1"/>
                    </a:cubicBezTo>
                    <a:cubicBezTo>
                      <a:pt x="43" y="2"/>
                      <a:pt x="43" y="2"/>
                      <a:pt x="43" y="3"/>
                    </a:cubicBezTo>
                    <a:cubicBezTo>
                      <a:pt x="46" y="2"/>
                      <a:pt x="51" y="3"/>
                      <a:pt x="54" y="6"/>
                    </a:cubicBezTo>
                    <a:cubicBezTo>
                      <a:pt x="55" y="7"/>
                      <a:pt x="58" y="12"/>
                      <a:pt x="60" y="12"/>
                    </a:cubicBezTo>
                    <a:cubicBezTo>
                      <a:pt x="58" y="14"/>
                      <a:pt x="60" y="15"/>
                      <a:pt x="61" y="18"/>
                    </a:cubicBezTo>
                    <a:cubicBezTo>
                      <a:pt x="62" y="21"/>
                      <a:pt x="59" y="24"/>
                      <a:pt x="57" y="25"/>
                    </a:cubicBezTo>
                    <a:cubicBezTo>
                      <a:pt x="57" y="25"/>
                      <a:pt x="56" y="24"/>
                      <a:pt x="56" y="23"/>
                    </a:cubicBezTo>
                    <a:cubicBezTo>
                      <a:pt x="55" y="24"/>
                      <a:pt x="56" y="25"/>
                      <a:pt x="55" y="25"/>
                    </a:cubicBezTo>
                    <a:cubicBezTo>
                      <a:pt x="55" y="26"/>
                      <a:pt x="54" y="27"/>
                      <a:pt x="54" y="29"/>
                    </a:cubicBezTo>
                    <a:cubicBezTo>
                      <a:pt x="51" y="27"/>
                      <a:pt x="49" y="22"/>
                      <a:pt x="48" y="19"/>
                    </a:cubicBezTo>
                    <a:cubicBezTo>
                      <a:pt x="51" y="20"/>
                      <a:pt x="50" y="17"/>
                      <a:pt x="51" y="16"/>
                    </a:cubicBezTo>
                    <a:cubicBezTo>
                      <a:pt x="52" y="15"/>
                      <a:pt x="55" y="18"/>
                      <a:pt x="56" y="18"/>
                    </a:cubicBezTo>
                    <a:cubicBezTo>
                      <a:pt x="55" y="18"/>
                      <a:pt x="54" y="17"/>
                      <a:pt x="54" y="17"/>
                    </a:cubicBezTo>
                    <a:cubicBezTo>
                      <a:pt x="52" y="16"/>
                      <a:pt x="53" y="14"/>
                      <a:pt x="52" y="13"/>
                    </a:cubicBezTo>
                    <a:cubicBezTo>
                      <a:pt x="52" y="14"/>
                      <a:pt x="52" y="15"/>
                      <a:pt x="51" y="15"/>
                    </a:cubicBezTo>
                    <a:cubicBezTo>
                      <a:pt x="52" y="13"/>
                      <a:pt x="50" y="15"/>
                      <a:pt x="49" y="13"/>
                    </a:cubicBezTo>
                    <a:cubicBezTo>
                      <a:pt x="49" y="14"/>
                      <a:pt x="49" y="15"/>
                      <a:pt x="49" y="16"/>
                    </a:cubicBezTo>
                    <a:cubicBezTo>
                      <a:pt x="48" y="14"/>
                      <a:pt x="48" y="11"/>
                      <a:pt x="46" y="10"/>
                    </a:cubicBezTo>
                    <a:cubicBezTo>
                      <a:pt x="45" y="10"/>
                      <a:pt x="44" y="9"/>
                      <a:pt x="43" y="9"/>
                    </a:cubicBezTo>
                    <a:cubicBezTo>
                      <a:pt x="42" y="8"/>
                      <a:pt x="43" y="8"/>
                      <a:pt x="41" y="8"/>
                    </a:cubicBezTo>
                    <a:cubicBezTo>
                      <a:pt x="39" y="8"/>
                      <a:pt x="35" y="8"/>
                      <a:pt x="35" y="11"/>
                    </a:cubicBezTo>
                    <a:cubicBezTo>
                      <a:pt x="34" y="13"/>
                      <a:pt x="31" y="17"/>
                      <a:pt x="29" y="16"/>
                    </a:cubicBezTo>
                    <a:cubicBezTo>
                      <a:pt x="25" y="16"/>
                      <a:pt x="29" y="22"/>
                      <a:pt x="30" y="23"/>
                    </a:cubicBezTo>
                    <a:cubicBezTo>
                      <a:pt x="31" y="23"/>
                      <a:pt x="32" y="25"/>
                      <a:pt x="31" y="26"/>
                    </a:cubicBezTo>
                    <a:cubicBezTo>
                      <a:pt x="31" y="27"/>
                      <a:pt x="29" y="26"/>
                      <a:pt x="28" y="27"/>
                    </a:cubicBezTo>
                    <a:cubicBezTo>
                      <a:pt x="27" y="28"/>
                      <a:pt x="24" y="30"/>
                      <a:pt x="22" y="29"/>
                    </a:cubicBezTo>
                    <a:cubicBezTo>
                      <a:pt x="22" y="29"/>
                      <a:pt x="22" y="26"/>
                      <a:pt x="22" y="25"/>
                    </a:cubicBezTo>
                    <a:cubicBezTo>
                      <a:pt x="21" y="24"/>
                      <a:pt x="21" y="22"/>
                      <a:pt x="21" y="21"/>
                    </a:cubicBezTo>
                    <a:cubicBezTo>
                      <a:pt x="20" y="22"/>
                      <a:pt x="20" y="22"/>
                      <a:pt x="19" y="21"/>
                    </a:cubicBezTo>
                    <a:cubicBezTo>
                      <a:pt x="21" y="24"/>
                      <a:pt x="17" y="25"/>
                      <a:pt x="15" y="22"/>
                    </a:cubicBezTo>
                    <a:cubicBezTo>
                      <a:pt x="14" y="20"/>
                      <a:pt x="14" y="18"/>
                      <a:pt x="11" y="17"/>
                    </a:cubicBezTo>
                    <a:cubicBezTo>
                      <a:pt x="10" y="17"/>
                      <a:pt x="9" y="18"/>
                      <a:pt x="9" y="17"/>
                    </a:cubicBezTo>
                    <a:cubicBezTo>
                      <a:pt x="8" y="16"/>
                      <a:pt x="7" y="17"/>
                      <a:pt x="6" y="16"/>
                    </a:cubicBezTo>
                    <a:cubicBezTo>
                      <a:pt x="5" y="17"/>
                      <a:pt x="4" y="16"/>
                      <a:pt x="3" y="16"/>
                    </a:cubicBezTo>
                    <a:cubicBezTo>
                      <a:pt x="1" y="17"/>
                      <a:pt x="2" y="19"/>
                      <a:pt x="1" y="20"/>
                    </a:cubicBezTo>
                    <a:cubicBezTo>
                      <a:pt x="1" y="18"/>
                      <a:pt x="1" y="17"/>
                      <a:pt x="1" y="17"/>
                    </a:cubicBezTo>
                  </a:path>
                </a:pathLst>
              </a:custGeom>
              <a:solidFill>
                <a:srgbClr val="B3B3B3"/>
              </a:solidFill>
              <a:ln w="3175">
                <a:solidFill>
                  <a:schemeClr val="tx1"/>
                </a:solidFill>
                <a:round/>
                <a:headEnd/>
                <a:tailEnd/>
              </a:ln>
            </p:spPr>
            <p:txBody>
              <a:bodyPr/>
              <a:lstStyle/>
              <a:p>
                <a:endParaRPr lang="en-GB" sz="2400" dirty="0"/>
              </a:p>
            </p:txBody>
          </p:sp>
          <p:sp>
            <p:nvSpPr>
              <p:cNvPr id="1440" name="Freeform 4270"/>
              <p:cNvSpPr>
                <a:spLocks/>
              </p:cNvSpPr>
              <p:nvPr/>
            </p:nvSpPr>
            <p:spPr bwMode="auto">
              <a:xfrm>
                <a:off x="1578" y="2538"/>
                <a:ext cx="0" cy="1"/>
              </a:xfrm>
              <a:custGeom>
                <a:avLst/>
                <a:gdLst>
                  <a:gd name="T0" fmla="*/ 0 h 1"/>
                  <a:gd name="T1" fmla="*/ 0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1"/>
                      <a:pt x="0" y="1"/>
                      <a:pt x="0"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441" name="Freeform 4271"/>
              <p:cNvSpPr>
                <a:spLocks/>
              </p:cNvSpPr>
              <p:nvPr/>
            </p:nvSpPr>
            <p:spPr bwMode="auto">
              <a:xfrm>
                <a:off x="1584" y="2547"/>
                <a:ext cx="3" cy="6"/>
              </a:xfrm>
              <a:custGeom>
                <a:avLst/>
                <a:gdLst>
                  <a:gd name="T0" fmla="*/ 2 w 2"/>
                  <a:gd name="T1" fmla="*/ 0 h 4"/>
                  <a:gd name="T2" fmla="*/ 0 w 2"/>
                  <a:gd name="T3" fmla="*/ 3 h 4"/>
                  <a:gd name="T4" fmla="*/ 3 w 2"/>
                  <a:gd name="T5" fmla="*/ 5 h 4"/>
                  <a:gd name="T6" fmla="*/ 2 w 2"/>
                  <a:gd name="T7" fmla="*/ 0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4">
                    <a:moveTo>
                      <a:pt x="1" y="0"/>
                    </a:moveTo>
                    <a:cubicBezTo>
                      <a:pt x="1" y="1"/>
                      <a:pt x="0" y="1"/>
                      <a:pt x="0" y="2"/>
                    </a:cubicBezTo>
                    <a:cubicBezTo>
                      <a:pt x="0" y="3"/>
                      <a:pt x="1" y="4"/>
                      <a:pt x="2" y="3"/>
                    </a:cubicBezTo>
                    <a:cubicBezTo>
                      <a:pt x="1" y="2"/>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1442" name="Freeform 4272"/>
              <p:cNvSpPr>
                <a:spLocks/>
              </p:cNvSpPr>
              <p:nvPr/>
            </p:nvSpPr>
            <p:spPr bwMode="auto">
              <a:xfrm>
                <a:off x="1592" y="2549"/>
                <a:ext cx="3" cy="1"/>
              </a:xfrm>
              <a:custGeom>
                <a:avLst/>
                <a:gdLst>
                  <a:gd name="T0" fmla="*/ 0 w 2"/>
                  <a:gd name="T1" fmla="*/ 1 h 1"/>
                  <a:gd name="T2" fmla="*/ 3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0"/>
                      <a:pt x="2" y="0"/>
                    </a:cubicBezTo>
                    <a:cubicBezTo>
                      <a:pt x="2" y="0"/>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1443" name="Freeform 4273"/>
              <p:cNvSpPr>
                <a:spLocks/>
              </p:cNvSpPr>
              <p:nvPr/>
            </p:nvSpPr>
            <p:spPr bwMode="auto">
              <a:xfrm>
                <a:off x="1625" y="2534"/>
                <a:ext cx="3" cy="4"/>
              </a:xfrm>
              <a:custGeom>
                <a:avLst/>
                <a:gdLst>
                  <a:gd name="T0" fmla="*/ 2 w 2"/>
                  <a:gd name="T1" fmla="*/ 0 h 3"/>
                  <a:gd name="T2" fmla="*/ 0 w 2"/>
                  <a:gd name="T3" fmla="*/ 3 h 3"/>
                  <a:gd name="T4" fmla="*/ 2 w 2"/>
                  <a:gd name="T5" fmla="*/ 0 h 3"/>
                  <a:gd name="T6" fmla="*/ 0 60000 65536"/>
                  <a:gd name="T7" fmla="*/ 0 60000 65536"/>
                  <a:gd name="T8" fmla="*/ 0 60000 65536"/>
                </a:gdLst>
                <a:ahLst/>
                <a:cxnLst>
                  <a:cxn ang="T6">
                    <a:pos x="T0" y="T1"/>
                  </a:cxn>
                  <a:cxn ang="T7">
                    <a:pos x="T2" y="T3"/>
                  </a:cxn>
                  <a:cxn ang="T8">
                    <a:pos x="T4" y="T5"/>
                  </a:cxn>
                </a:cxnLst>
                <a:rect l="0" t="0" r="r" b="b"/>
                <a:pathLst>
                  <a:path w="2" h="3">
                    <a:moveTo>
                      <a:pt x="1" y="0"/>
                    </a:moveTo>
                    <a:cubicBezTo>
                      <a:pt x="0" y="0"/>
                      <a:pt x="0" y="2"/>
                      <a:pt x="0" y="2"/>
                    </a:cubicBezTo>
                    <a:cubicBezTo>
                      <a:pt x="2" y="3"/>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1444" name="Freeform 4274"/>
              <p:cNvSpPr>
                <a:spLocks/>
              </p:cNvSpPr>
              <p:nvPr/>
            </p:nvSpPr>
            <p:spPr bwMode="auto">
              <a:xfrm>
                <a:off x="1931" y="328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1" y="0"/>
                      <a:pt x="0"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445" name="Freeform 4275"/>
              <p:cNvSpPr>
                <a:spLocks/>
              </p:cNvSpPr>
              <p:nvPr/>
            </p:nvSpPr>
            <p:spPr bwMode="auto">
              <a:xfrm>
                <a:off x="1932" y="3288"/>
                <a:ext cx="3" cy="3"/>
              </a:xfrm>
              <a:custGeom>
                <a:avLst/>
                <a:gdLst>
                  <a:gd name="T0" fmla="*/ 3 w 2"/>
                  <a:gd name="T1" fmla="*/ 3 h 2"/>
                  <a:gd name="T2" fmla="*/ 0 w 2"/>
                  <a:gd name="T3" fmla="*/ 0 h 2"/>
                  <a:gd name="T4" fmla="*/ 3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0"/>
                      <a:pt x="1" y="0"/>
                      <a:pt x="0" y="0"/>
                    </a:cubicBezTo>
                    <a:cubicBezTo>
                      <a:pt x="0" y="1"/>
                      <a:pt x="1" y="1"/>
                      <a:pt x="2" y="2"/>
                    </a:cubicBezTo>
                  </a:path>
                </a:pathLst>
              </a:custGeom>
              <a:solidFill>
                <a:srgbClr val="B3B3B3"/>
              </a:solidFill>
              <a:ln w="3175">
                <a:solidFill>
                  <a:schemeClr val="tx1"/>
                </a:solidFill>
                <a:round/>
                <a:headEnd/>
                <a:tailEnd/>
              </a:ln>
            </p:spPr>
            <p:txBody>
              <a:bodyPr/>
              <a:lstStyle/>
              <a:p>
                <a:endParaRPr lang="en-GB" sz="2400" dirty="0"/>
              </a:p>
            </p:txBody>
          </p:sp>
          <p:sp>
            <p:nvSpPr>
              <p:cNvPr id="1446" name="Freeform 4276"/>
              <p:cNvSpPr>
                <a:spLocks/>
              </p:cNvSpPr>
              <p:nvPr/>
            </p:nvSpPr>
            <p:spPr bwMode="auto">
              <a:xfrm>
                <a:off x="1787" y="3014"/>
                <a:ext cx="215" cy="480"/>
              </a:xfrm>
              <a:custGeom>
                <a:avLst/>
                <a:gdLst>
                  <a:gd name="T0" fmla="*/ 8 w 163"/>
                  <a:gd name="T1" fmla="*/ 98 h 364"/>
                  <a:gd name="T2" fmla="*/ 13 w 163"/>
                  <a:gd name="T3" fmla="*/ 75 h 364"/>
                  <a:gd name="T4" fmla="*/ 15 w 163"/>
                  <a:gd name="T5" fmla="*/ 40 h 364"/>
                  <a:gd name="T6" fmla="*/ 22 w 163"/>
                  <a:gd name="T7" fmla="*/ 17 h 364"/>
                  <a:gd name="T8" fmla="*/ 51 w 163"/>
                  <a:gd name="T9" fmla="*/ 5 h 364"/>
                  <a:gd name="T10" fmla="*/ 70 w 163"/>
                  <a:gd name="T11" fmla="*/ 4 h 364"/>
                  <a:gd name="T12" fmla="*/ 91 w 163"/>
                  <a:gd name="T13" fmla="*/ 15 h 364"/>
                  <a:gd name="T14" fmla="*/ 115 w 163"/>
                  <a:gd name="T15" fmla="*/ 34 h 364"/>
                  <a:gd name="T16" fmla="*/ 146 w 163"/>
                  <a:gd name="T17" fmla="*/ 49 h 364"/>
                  <a:gd name="T18" fmla="*/ 157 w 163"/>
                  <a:gd name="T19" fmla="*/ 65 h 364"/>
                  <a:gd name="T20" fmla="*/ 158 w 163"/>
                  <a:gd name="T21" fmla="*/ 87 h 364"/>
                  <a:gd name="T22" fmla="*/ 183 w 163"/>
                  <a:gd name="T23" fmla="*/ 87 h 364"/>
                  <a:gd name="T24" fmla="*/ 198 w 163"/>
                  <a:gd name="T25" fmla="*/ 78 h 364"/>
                  <a:gd name="T26" fmla="*/ 207 w 163"/>
                  <a:gd name="T27" fmla="*/ 61 h 364"/>
                  <a:gd name="T28" fmla="*/ 214 w 163"/>
                  <a:gd name="T29" fmla="*/ 86 h 364"/>
                  <a:gd name="T30" fmla="*/ 197 w 163"/>
                  <a:gd name="T31" fmla="*/ 96 h 364"/>
                  <a:gd name="T32" fmla="*/ 183 w 163"/>
                  <a:gd name="T33" fmla="*/ 115 h 364"/>
                  <a:gd name="T34" fmla="*/ 169 w 163"/>
                  <a:gd name="T35" fmla="*/ 137 h 364"/>
                  <a:gd name="T36" fmla="*/ 169 w 163"/>
                  <a:gd name="T37" fmla="*/ 153 h 364"/>
                  <a:gd name="T38" fmla="*/ 171 w 163"/>
                  <a:gd name="T39" fmla="*/ 177 h 364"/>
                  <a:gd name="T40" fmla="*/ 175 w 163"/>
                  <a:gd name="T41" fmla="*/ 203 h 364"/>
                  <a:gd name="T42" fmla="*/ 204 w 163"/>
                  <a:gd name="T43" fmla="*/ 236 h 364"/>
                  <a:gd name="T44" fmla="*/ 178 w 163"/>
                  <a:gd name="T45" fmla="*/ 268 h 364"/>
                  <a:gd name="T46" fmla="*/ 141 w 163"/>
                  <a:gd name="T47" fmla="*/ 272 h 364"/>
                  <a:gd name="T48" fmla="*/ 145 w 163"/>
                  <a:gd name="T49" fmla="*/ 286 h 364"/>
                  <a:gd name="T50" fmla="*/ 150 w 163"/>
                  <a:gd name="T51" fmla="*/ 298 h 364"/>
                  <a:gd name="T52" fmla="*/ 113 w 163"/>
                  <a:gd name="T53" fmla="*/ 303 h 364"/>
                  <a:gd name="T54" fmla="*/ 136 w 163"/>
                  <a:gd name="T55" fmla="*/ 326 h 364"/>
                  <a:gd name="T56" fmla="*/ 142 w 163"/>
                  <a:gd name="T57" fmla="*/ 332 h 364"/>
                  <a:gd name="T58" fmla="*/ 135 w 163"/>
                  <a:gd name="T59" fmla="*/ 335 h 364"/>
                  <a:gd name="T60" fmla="*/ 129 w 163"/>
                  <a:gd name="T61" fmla="*/ 352 h 364"/>
                  <a:gd name="T62" fmla="*/ 128 w 163"/>
                  <a:gd name="T63" fmla="*/ 361 h 364"/>
                  <a:gd name="T64" fmla="*/ 120 w 163"/>
                  <a:gd name="T65" fmla="*/ 393 h 364"/>
                  <a:gd name="T66" fmla="*/ 141 w 163"/>
                  <a:gd name="T67" fmla="*/ 410 h 364"/>
                  <a:gd name="T68" fmla="*/ 132 w 163"/>
                  <a:gd name="T69" fmla="*/ 426 h 364"/>
                  <a:gd name="T70" fmla="*/ 129 w 163"/>
                  <a:gd name="T71" fmla="*/ 446 h 364"/>
                  <a:gd name="T72" fmla="*/ 127 w 163"/>
                  <a:gd name="T73" fmla="*/ 446 h 364"/>
                  <a:gd name="T74" fmla="*/ 123 w 163"/>
                  <a:gd name="T75" fmla="*/ 468 h 364"/>
                  <a:gd name="T76" fmla="*/ 138 w 163"/>
                  <a:gd name="T77" fmla="*/ 479 h 364"/>
                  <a:gd name="T78" fmla="*/ 98 w 163"/>
                  <a:gd name="T79" fmla="*/ 473 h 364"/>
                  <a:gd name="T80" fmla="*/ 80 w 163"/>
                  <a:gd name="T81" fmla="*/ 454 h 364"/>
                  <a:gd name="T82" fmla="*/ 65 w 163"/>
                  <a:gd name="T83" fmla="*/ 444 h 364"/>
                  <a:gd name="T84" fmla="*/ 61 w 163"/>
                  <a:gd name="T85" fmla="*/ 433 h 364"/>
                  <a:gd name="T86" fmla="*/ 66 w 163"/>
                  <a:gd name="T87" fmla="*/ 421 h 364"/>
                  <a:gd name="T88" fmla="*/ 66 w 163"/>
                  <a:gd name="T89" fmla="*/ 401 h 364"/>
                  <a:gd name="T90" fmla="*/ 58 w 163"/>
                  <a:gd name="T91" fmla="*/ 384 h 364"/>
                  <a:gd name="T92" fmla="*/ 59 w 163"/>
                  <a:gd name="T93" fmla="*/ 369 h 364"/>
                  <a:gd name="T94" fmla="*/ 58 w 163"/>
                  <a:gd name="T95" fmla="*/ 360 h 364"/>
                  <a:gd name="T96" fmla="*/ 46 w 163"/>
                  <a:gd name="T97" fmla="*/ 347 h 364"/>
                  <a:gd name="T98" fmla="*/ 34 w 163"/>
                  <a:gd name="T99" fmla="*/ 327 h 364"/>
                  <a:gd name="T100" fmla="*/ 26 w 163"/>
                  <a:gd name="T101" fmla="*/ 299 h 364"/>
                  <a:gd name="T102" fmla="*/ 25 w 163"/>
                  <a:gd name="T103" fmla="*/ 282 h 364"/>
                  <a:gd name="T104" fmla="*/ 20 w 163"/>
                  <a:gd name="T105" fmla="*/ 251 h 364"/>
                  <a:gd name="T106" fmla="*/ 20 w 163"/>
                  <a:gd name="T107" fmla="*/ 228 h 364"/>
                  <a:gd name="T108" fmla="*/ 17 w 163"/>
                  <a:gd name="T109" fmla="*/ 214 h 364"/>
                  <a:gd name="T110" fmla="*/ 20 w 163"/>
                  <a:gd name="T111" fmla="*/ 193 h 364"/>
                  <a:gd name="T112" fmla="*/ 12 w 163"/>
                  <a:gd name="T113" fmla="*/ 174 h 364"/>
                  <a:gd name="T114" fmla="*/ 1 w 163"/>
                  <a:gd name="T115" fmla="*/ 150 h 364"/>
                  <a:gd name="T116" fmla="*/ 1 w 163"/>
                  <a:gd name="T117" fmla="*/ 119 h 36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63" h="364">
                    <a:moveTo>
                      <a:pt x="1" y="90"/>
                    </a:moveTo>
                    <a:cubicBezTo>
                      <a:pt x="1" y="89"/>
                      <a:pt x="2" y="89"/>
                      <a:pt x="3" y="88"/>
                    </a:cubicBezTo>
                    <a:cubicBezTo>
                      <a:pt x="3" y="86"/>
                      <a:pt x="2" y="85"/>
                      <a:pt x="2" y="83"/>
                    </a:cubicBezTo>
                    <a:cubicBezTo>
                      <a:pt x="2" y="79"/>
                      <a:pt x="5" y="78"/>
                      <a:pt x="6" y="74"/>
                    </a:cubicBezTo>
                    <a:cubicBezTo>
                      <a:pt x="7" y="72"/>
                      <a:pt x="7" y="70"/>
                      <a:pt x="7" y="68"/>
                    </a:cubicBezTo>
                    <a:cubicBezTo>
                      <a:pt x="8" y="67"/>
                      <a:pt x="8" y="66"/>
                      <a:pt x="8" y="65"/>
                    </a:cubicBezTo>
                    <a:cubicBezTo>
                      <a:pt x="9" y="64"/>
                      <a:pt x="10" y="64"/>
                      <a:pt x="11" y="64"/>
                    </a:cubicBezTo>
                    <a:cubicBezTo>
                      <a:pt x="15" y="62"/>
                      <a:pt x="11" y="60"/>
                      <a:pt x="10" y="57"/>
                    </a:cubicBezTo>
                    <a:cubicBezTo>
                      <a:pt x="8" y="55"/>
                      <a:pt x="11" y="53"/>
                      <a:pt x="10" y="51"/>
                    </a:cubicBezTo>
                    <a:cubicBezTo>
                      <a:pt x="9" y="49"/>
                      <a:pt x="4" y="41"/>
                      <a:pt x="9" y="40"/>
                    </a:cubicBezTo>
                    <a:cubicBezTo>
                      <a:pt x="8" y="39"/>
                      <a:pt x="6" y="37"/>
                      <a:pt x="6" y="36"/>
                    </a:cubicBezTo>
                    <a:cubicBezTo>
                      <a:pt x="7" y="33"/>
                      <a:pt x="9" y="31"/>
                      <a:pt x="11" y="30"/>
                    </a:cubicBezTo>
                    <a:cubicBezTo>
                      <a:pt x="13" y="29"/>
                      <a:pt x="17" y="29"/>
                      <a:pt x="18" y="26"/>
                    </a:cubicBezTo>
                    <a:cubicBezTo>
                      <a:pt x="19" y="24"/>
                      <a:pt x="18" y="21"/>
                      <a:pt x="19" y="18"/>
                    </a:cubicBezTo>
                    <a:cubicBezTo>
                      <a:pt x="19" y="17"/>
                      <a:pt x="19" y="15"/>
                      <a:pt x="18" y="14"/>
                    </a:cubicBezTo>
                    <a:cubicBezTo>
                      <a:pt x="18" y="13"/>
                      <a:pt x="16" y="13"/>
                      <a:pt x="17" y="13"/>
                    </a:cubicBezTo>
                    <a:cubicBezTo>
                      <a:pt x="17" y="13"/>
                      <a:pt x="20" y="6"/>
                      <a:pt x="22" y="5"/>
                    </a:cubicBezTo>
                    <a:cubicBezTo>
                      <a:pt x="25" y="4"/>
                      <a:pt x="25" y="4"/>
                      <a:pt x="26" y="0"/>
                    </a:cubicBezTo>
                    <a:cubicBezTo>
                      <a:pt x="28" y="1"/>
                      <a:pt x="29" y="3"/>
                      <a:pt x="31" y="4"/>
                    </a:cubicBezTo>
                    <a:cubicBezTo>
                      <a:pt x="34" y="5"/>
                      <a:pt x="36" y="4"/>
                      <a:pt x="39" y="4"/>
                    </a:cubicBezTo>
                    <a:cubicBezTo>
                      <a:pt x="44" y="5"/>
                      <a:pt x="44" y="9"/>
                      <a:pt x="47" y="13"/>
                    </a:cubicBezTo>
                    <a:cubicBezTo>
                      <a:pt x="47" y="11"/>
                      <a:pt x="47" y="10"/>
                      <a:pt x="48" y="8"/>
                    </a:cubicBezTo>
                    <a:cubicBezTo>
                      <a:pt x="48" y="7"/>
                      <a:pt x="49" y="4"/>
                      <a:pt x="50" y="3"/>
                    </a:cubicBezTo>
                    <a:cubicBezTo>
                      <a:pt x="51" y="3"/>
                      <a:pt x="52" y="3"/>
                      <a:pt x="53" y="3"/>
                    </a:cubicBezTo>
                    <a:cubicBezTo>
                      <a:pt x="55" y="2"/>
                      <a:pt x="56" y="3"/>
                      <a:pt x="58" y="3"/>
                    </a:cubicBezTo>
                    <a:cubicBezTo>
                      <a:pt x="59" y="3"/>
                      <a:pt x="61" y="2"/>
                      <a:pt x="61" y="3"/>
                    </a:cubicBezTo>
                    <a:cubicBezTo>
                      <a:pt x="62" y="5"/>
                      <a:pt x="65" y="7"/>
                      <a:pt x="66" y="8"/>
                    </a:cubicBezTo>
                    <a:cubicBezTo>
                      <a:pt x="67" y="9"/>
                      <a:pt x="68" y="9"/>
                      <a:pt x="69" y="11"/>
                    </a:cubicBezTo>
                    <a:cubicBezTo>
                      <a:pt x="69" y="12"/>
                      <a:pt x="70" y="13"/>
                      <a:pt x="71" y="14"/>
                    </a:cubicBezTo>
                    <a:cubicBezTo>
                      <a:pt x="73" y="17"/>
                      <a:pt x="76" y="19"/>
                      <a:pt x="79" y="21"/>
                    </a:cubicBezTo>
                    <a:cubicBezTo>
                      <a:pt x="80" y="22"/>
                      <a:pt x="81" y="23"/>
                      <a:pt x="83" y="24"/>
                    </a:cubicBezTo>
                    <a:cubicBezTo>
                      <a:pt x="84" y="25"/>
                      <a:pt x="86" y="25"/>
                      <a:pt x="87" y="26"/>
                    </a:cubicBezTo>
                    <a:cubicBezTo>
                      <a:pt x="89" y="27"/>
                      <a:pt x="90" y="27"/>
                      <a:pt x="93" y="27"/>
                    </a:cubicBezTo>
                    <a:cubicBezTo>
                      <a:pt x="94" y="27"/>
                      <a:pt x="95" y="29"/>
                      <a:pt x="97" y="29"/>
                    </a:cubicBezTo>
                    <a:cubicBezTo>
                      <a:pt x="100" y="31"/>
                      <a:pt x="103" y="35"/>
                      <a:pt x="107" y="36"/>
                    </a:cubicBezTo>
                    <a:cubicBezTo>
                      <a:pt x="108" y="36"/>
                      <a:pt x="110" y="36"/>
                      <a:pt x="111" y="37"/>
                    </a:cubicBezTo>
                    <a:cubicBezTo>
                      <a:pt x="112" y="39"/>
                      <a:pt x="113" y="38"/>
                      <a:pt x="114" y="39"/>
                    </a:cubicBezTo>
                    <a:cubicBezTo>
                      <a:pt x="115" y="39"/>
                      <a:pt x="117" y="40"/>
                      <a:pt x="118" y="41"/>
                    </a:cubicBezTo>
                    <a:cubicBezTo>
                      <a:pt x="119" y="42"/>
                      <a:pt x="120" y="43"/>
                      <a:pt x="120" y="43"/>
                    </a:cubicBezTo>
                    <a:cubicBezTo>
                      <a:pt x="122" y="45"/>
                      <a:pt x="119" y="47"/>
                      <a:pt x="119" y="49"/>
                    </a:cubicBezTo>
                    <a:cubicBezTo>
                      <a:pt x="118" y="52"/>
                      <a:pt x="115" y="53"/>
                      <a:pt x="116" y="57"/>
                    </a:cubicBezTo>
                    <a:cubicBezTo>
                      <a:pt x="117" y="60"/>
                      <a:pt x="114" y="61"/>
                      <a:pt x="113" y="64"/>
                    </a:cubicBezTo>
                    <a:cubicBezTo>
                      <a:pt x="113" y="65"/>
                      <a:pt x="113" y="65"/>
                      <a:pt x="113" y="67"/>
                    </a:cubicBezTo>
                    <a:cubicBezTo>
                      <a:pt x="115" y="66"/>
                      <a:pt x="118" y="66"/>
                      <a:pt x="120" y="66"/>
                    </a:cubicBezTo>
                    <a:cubicBezTo>
                      <a:pt x="123" y="67"/>
                      <a:pt x="127" y="69"/>
                      <a:pt x="131" y="68"/>
                    </a:cubicBezTo>
                    <a:cubicBezTo>
                      <a:pt x="132" y="68"/>
                      <a:pt x="132" y="69"/>
                      <a:pt x="134" y="68"/>
                    </a:cubicBezTo>
                    <a:cubicBezTo>
                      <a:pt x="135" y="68"/>
                      <a:pt x="136" y="70"/>
                      <a:pt x="137" y="70"/>
                    </a:cubicBezTo>
                    <a:cubicBezTo>
                      <a:pt x="137" y="69"/>
                      <a:pt x="138" y="67"/>
                      <a:pt x="139" y="66"/>
                    </a:cubicBezTo>
                    <a:cubicBezTo>
                      <a:pt x="141" y="66"/>
                      <a:pt x="142" y="68"/>
                      <a:pt x="143" y="68"/>
                    </a:cubicBezTo>
                    <a:cubicBezTo>
                      <a:pt x="145" y="67"/>
                      <a:pt x="144" y="65"/>
                      <a:pt x="145" y="64"/>
                    </a:cubicBezTo>
                    <a:cubicBezTo>
                      <a:pt x="145" y="62"/>
                      <a:pt x="149" y="62"/>
                      <a:pt x="148" y="62"/>
                    </a:cubicBezTo>
                    <a:cubicBezTo>
                      <a:pt x="150" y="59"/>
                      <a:pt x="150" y="59"/>
                      <a:pt x="150" y="59"/>
                    </a:cubicBezTo>
                    <a:cubicBezTo>
                      <a:pt x="152" y="59"/>
                      <a:pt x="152" y="56"/>
                      <a:pt x="152" y="54"/>
                    </a:cubicBezTo>
                    <a:cubicBezTo>
                      <a:pt x="152" y="52"/>
                      <a:pt x="152" y="50"/>
                      <a:pt x="151" y="48"/>
                    </a:cubicBezTo>
                    <a:cubicBezTo>
                      <a:pt x="151" y="45"/>
                      <a:pt x="152" y="46"/>
                      <a:pt x="153" y="47"/>
                    </a:cubicBezTo>
                    <a:cubicBezTo>
                      <a:pt x="154" y="45"/>
                      <a:pt x="156" y="45"/>
                      <a:pt x="157" y="46"/>
                    </a:cubicBezTo>
                    <a:cubicBezTo>
                      <a:pt x="160" y="46"/>
                      <a:pt x="160" y="49"/>
                      <a:pt x="161" y="51"/>
                    </a:cubicBezTo>
                    <a:cubicBezTo>
                      <a:pt x="162" y="53"/>
                      <a:pt x="162" y="55"/>
                      <a:pt x="162" y="58"/>
                    </a:cubicBezTo>
                    <a:cubicBezTo>
                      <a:pt x="162" y="60"/>
                      <a:pt x="163" y="61"/>
                      <a:pt x="162" y="63"/>
                    </a:cubicBezTo>
                    <a:cubicBezTo>
                      <a:pt x="162" y="63"/>
                      <a:pt x="162" y="64"/>
                      <a:pt x="162" y="65"/>
                    </a:cubicBezTo>
                    <a:cubicBezTo>
                      <a:pt x="161" y="65"/>
                      <a:pt x="161" y="65"/>
                      <a:pt x="161" y="65"/>
                    </a:cubicBezTo>
                    <a:cubicBezTo>
                      <a:pt x="159" y="66"/>
                      <a:pt x="158" y="67"/>
                      <a:pt x="156" y="68"/>
                    </a:cubicBezTo>
                    <a:cubicBezTo>
                      <a:pt x="155" y="68"/>
                      <a:pt x="152" y="69"/>
                      <a:pt x="152" y="71"/>
                    </a:cubicBezTo>
                    <a:cubicBezTo>
                      <a:pt x="152" y="72"/>
                      <a:pt x="150" y="73"/>
                      <a:pt x="149" y="73"/>
                    </a:cubicBezTo>
                    <a:cubicBezTo>
                      <a:pt x="148" y="74"/>
                      <a:pt x="148" y="75"/>
                      <a:pt x="147" y="75"/>
                    </a:cubicBezTo>
                    <a:cubicBezTo>
                      <a:pt x="146" y="76"/>
                      <a:pt x="145" y="77"/>
                      <a:pt x="144" y="78"/>
                    </a:cubicBezTo>
                    <a:cubicBezTo>
                      <a:pt x="145" y="78"/>
                      <a:pt x="145" y="79"/>
                      <a:pt x="145" y="80"/>
                    </a:cubicBezTo>
                    <a:cubicBezTo>
                      <a:pt x="143" y="78"/>
                      <a:pt x="140" y="85"/>
                      <a:pt x="139" y="87"/>
                    </a:cubicBezTo>
                    <a:cubicBezTo>
                      <a:pt x="137" y="89"/>
                      <a:pt x="136" y="95"/>
                      <a:pt x="133" y="96"/>
                    </a:cubicBezTo>
                    <a:cubicBezTo>
                      <a:pt x="131" y="97"/>
                      <a:pt x="132" y="99"/>
                      <a:pt x="131" y="100"/>
                    </a:cubicBezTo>
                    <a:cubicBezTo>
                      <a:pt x="130" y="101"/>
                      <a:pt x="130" y="101"/>
                      <a:pt x="129" y="101"/>
                    </a:cubicBezTo>
                    <a:cubicBezTo>
                      <a:pt x="130" y="102"/>
                      <a:pt x="129" y="104"/>
                      <a:pt x="128" y="104"/>
                    </a:cubicBezTo>
                    <a:cubicBezTo>
                      <a:pt x="126" y="106"/>
                      <a:pt x="129" y="106"/>
                      <a:pt x="129" y="109"/>
                    </a:cubicBezTo>
                    <a:cubicBezTo>
                      <a:pt x="129" y="110"/>
                      <a:pt x="128" y="110"/>
                      <a:pt x="128" y="111"/>
                    </a:cubicBezTo>
                    <a:cubicBezTo>
                      <a:pt x="128" y="112"/>
                      <a:pt x="128" y="112"/>
                      <a:pt x="129" y="113"/>
                    </a:cubicBezTo>
                    <a:cubicBezTo>
                      <a:pt x="129" y="114"/>
                      <a:pt x="129" y="115"/>
                      <a:pt x="128" y="116"/>
                    </a:cubicBezTo>
                    <a:cubicBezTo>
                      <a:pt x="127" y="117"/>
                      <a:pt x="129" y="116"/>
                      <a:pt x="129" y="118"/>
                    </a:cubicBezTo>
                    <a:cubicBezTo>
                      <a:pt x="129" y="120"/>
                      <a:pt x="127" y="121"/>
                      <a:pt x="128" y="123"/>
                    </a:cubicBezTo>
                    <a:cubicBezTo>
                      <a:pt x="128" y="125"/>
                      <a:pt x="129" y="126"/>
                      <a:pt x="129" y="128"/>
                    </a:cubicBezTo>
                    <a:cubicBezTo>
                      <a:pt x="128" y="130"/>
                      <a:pt x="129" y="132"/>
                      <a:pt x="130" y="134"/>
                    </a:cubicBezTo>
                    <a:cubicBezTo>
                      <a:pt x="132" y="136"/>
                      <a:pt x="128" y="135"/>
                      <a:pt x="128" y="137"/>
                    </a:cubicBezTo>
                    <a:cubicBezTo>
                      <a:pt x="129" y="139"/>
                      <a:pt x="127" y="141"/>
                      <a:pt x="128" y="143"/>
                    </a:cubicBezTo>
                    <a:cubicBezTo>
                      <a:pt x="129" y="144"/>
                      <a:pt x="133" y="150"/>
                      <a:pt x="130" y="150"/>
                    </a:cubicBezTo>
                    <a:cubicBezTo>
                      <a:pt x="131" y="152"/>
                      <a:pt x="131" y="153"/>
                      <a:pt x="133" y="154"/>
                    </a:cubicBezTo>
                    <a:cubicBezTo>
                      <a:pt x="135" y="156"/>
                      <a:pt x="137" y="157"/>
                      <a:pt x="140" y="158"/>
                    </a:cubicBezTo>
                    <a:cubicBezTo>
                      <a:pt x="143" y="159"/>
                      <a:pt x="148" y="162"/>
                      <a:pt x="146" y="167"/>
                    </a:cubicBezTo>
                    <a:cubicBezTo>
                      <a:pt x="145" y="170"/>
                      <a:pt x="149" y="176"/>
                      <a:pt x="153" y="175"/>
                    </a:cubicBezTo>
                    <a:cubicBezTo>
                      <a:pt x="154" y="174"/>
                      <a:pt x="155" y="179"/>
                      <a:pt x="155" y="179"/>
                    </a:cubicBezTo>
                    <a:cubicBezTo>
                      <a:pt x="156" y="182"/>
                      <a:pt x="155" y="185"/>
                      <a:pt x="154" y="187"/>
                    </a:cubicBezTo>
                    <a:cubicBezTo>
                      <a:pt x="153" y="189"/>
                      <a:pt x="151" y="192"/>
                      <a:pt x="150" y="194"/>
                    </a:cubicBezTo>
                    <a:cubicBezTo>
                      <a:pt x="150" y="196"/>
                      <a:pt x="151" y="197"/>
                      <a:pt x="148" y="198"/>
                    </a:cubicBezTo>
                    <a:cubicBezTo>
                      <a:pt x="145" y="201"/>
                      <a:pt x="140" y="203"/>
                      <a:pt x="135" y="203"/>
                    </a:cubicBezTo>
                    <a:cubicBezTo>
                      <a:pt x="130" y="205"/>
                      <a:pt x="124" y="206"/>
                      <a:pt x="119" y="207"/>
                    </a:cubicBezTo>
                    <a:cubicBezTo>
                      <a:pt x="116" y="207"/>
                      <a:pt x="114" y="207"/>
                      <a:pt x="112" y="206"/>
                    </a:cubicBezTo>
                    <a:cubicBezTo>
                      <a:pt x="110" y="206"/>
                      <a:pt x="108" y="205"/>
                      <a:pt x="106" y="204"/>
                    </a:cubicBezTo>
                    <a:cubicBezTo>
                      <a:pt x="106" y="205"/>
                      <a:pt x="106" y="205"/>
                      <a:pt x="107" y="206"/>
                    </a:cubicBezTo>
                    <a:cubicBezTo>
                      <a:pt x="108" y="206"/>
                      <a:pt x="107" y="208"/>
                      <a:pt x="107" y="208"/>
                    </a:cubicBezTo>
                    <a:cubicBezTo>
                      <a:pt x="107" y="209"/>
                      <a:pt x="112" y="212"/>
                      <a:pt x="109" y="211"/>
                    </a:cubicBezTo>
                    <a:cubicBezTo>
                      <a:pt x="110" y="212"/>
                      <a:pt x="111" y="213"/>
                      <a:pt x="111" y="214"/>
                    </a:cubicBezTo>
                    <a:cubicBezTo>
                      <a:pt x="112" y="216"/>
                      <a:pt x="112" y="218"/>
                      <a:pt x="110" y="217"/>
                    </a:cubicBezTo>
                    <a:cubicBezTo>
                      <a:pt x="110" y="218"/>
                      <a:pt x="111" y="219"/>
                      <a:pt x="111" y="220"/>
                    </a:cubicBezTo>
                    <a:cubicBezTo>
                      <a:pt x="110" y="221"/>
                      <a:pt x="109" y="222"/>
                      <a:pt x="110" y="223"/>
                    </a:cubicBezTo>
                    <a:cubicBezTo>
                      <a:pt x="111" y="224"/>
                      <a:pt x="112" y="224"/>
                      <a:pt x="112" y="225"/>
                    </a:cubicBezTo>
                    <a:cubicBezTo>
                      <a:pt x="113" y="226"/>
                      <a:pt x="113" y="227"/>
                      <a:pt x="114" y="226"/>
                    </a:cubicBezTo>
                    <a:cubicBezTo>
                      <a:pt x="113" y="231"/>
                      <a:pt x="108" y="232"/>
                      <a:pt x="104" y="232"/>
                    </a:cubicBezTo>
                    <a:cubicBezTo>
                      <a:pt x="99" y="233"/>
                      <a:pt x="94" y="229"/>
                      <a:pt x="89" y="228"/>
                    </a:cubicBezTo>
                    <a:cubicBezTo>
                      <a:pt x="91" y="228"/>
                      <a:pt x="89" y="227"/>
                      <a:pt x="88" y="227"/>
                    </a:cubicBezTo>
                    <a:cubicBezTo>
                      <a:pt x="87" y="228"/>
                      <a:pt x="86" y="229"/>
                      <a:pt x="86" y="230"/>
                    </a:cubicBezTo>
                    <a:cubicBezTo>
                      <a:pt x="86" y="233"/>
                      <a:pt x="90" y="235"/>
                      <a:pt x="90" y="238"/>
                    </a:cubicBezTo>
                    <a:cubicBezTo>
                      <a:pt x="91" y="240"/>
                      <a:pt x="91" y="243"/>
                      <a:pt x="93" y="244"/>
                    </a:cubicBezTo>
                    <a:cubicBezTo>
                      <a:pt x="95" y="245"/>
                      <a:pt x="98" y="245"/>
                      <a:pt x="97" y="247"/>
                    </a:cubicBezTo>
                    <a:cubicBezTo>
                      <a:pt x="98" y="247"/>
                      <a:pt x="103" y="248"/>
                      <a:pt x="103" y="247"/>
                    </a:cubicBezTo>
                    <a:cubicBezTo>
                      <a:pt x="102" y="246"/>
                      <a:pt x="100" y="246"/>
                      <a:pt x="99" y="245"/>
                    </a:cubicBezTo>
                    <a:cubicBezTo>
                      <a:pt x="101" y="245"/>
                      <a:pt x="102" y="244"/>
                      <a:pt x="103" y="244"/>
                    </a:cubicBezTo>
                    <a:cubicBezTo>
                      <a:pt x="105" y="243"/>
                      <a:pt x="107" y="246"/>
                      <a:pt x="107" y="247"/>
                    </a:cubicBezTo>
                    <a:cubicBezTo>
                      <a:pt x="107" y="248"/>
                      <a:pt x="109" y="250"/>
                      <a:pt x="108" y="252"/>
                    </a:cubicBezTo>
                    <a:cubicBezTo>
                      <a:pt x="107" y="253"/>
                      <a:pt x="105" y="253"/>
                      <a:pt x="104" y="253"/>
                    </a:cubicBezTo>
                    <a:cubicBezTo>
                      <a:pt x="102" y="253"/>
                      <a:pt x="103" y="251"/>
                      <a:pt x="102" y="250"/>
                    </a:cubicBezTo>
                    <a:cubicBezTo>
                      <a:pt x="100" y="248"/>
                      <a:pt x="99" y="248"/>
                      <a:pt x="97" y="249"/>
                    </a:cubicBezTo>
                    <a:cubicBezTo>
                      <a:pt x="93" y="252"/>
                      <a:pt x="100" y="254"/>
                      <a:pt x="102" y="254"/>
                    </a:cubicBezTo>
                    <a:cubicBezTo>
                      <a:pt x="102" y="255"/>
                      <a:pt x="101" y="256"/>
                      <a:pt x="100" y="256"/>
                    </a:cubicBezTo>
                    <a:cubicBezTo>
                      <a:pt x="97" y="257"/>
                      <a:pt x="97" y="258"/>
                      <a:pt x="97" y="260"/>
                    </a:cubicBezTo>
                    <a:cubicBezTo>
                      <a:pt x="96" y="262"/>
                      <a:pt x="96" y="263"/>
                      <a:pt x="97" y="265"/>
                    </a:cubicBezTo>
                    <a:cubicBezTo>
                      <a:pt x="97" y="265"/>
                      <a:pt x="98" y="266"/>
                      <a:pt x="98" y="267"/>
                    </a:cubicBezTo>
                    <a:cubicBezTo>
                      <a:pt x="98" y="268"/>
                      <a:pt x="98" y="268"/>
                      <a:pt x="98" y="269"/>
                    </a:cubicBezTo>
                    <a:cubicBezTo>
                      <a:pt x="99" y="269"/>
                      <a:pt x="99" y="270"/>
                      <a:pt x="99" y="271"/>
                    </a:cubicBezTo>
                    <a:cubicBezTo>
                      <a:pt x="99" y="271"/>
                      <a:pt x="99" y="272"/>
                      <a:pt x="99" y="273"/>
                    </a:cubicBezTo>
                    <a:cubicBezTo>
                      <a:pt x="98" y="273"/>
                      <a:pt x="97" y="273"/>
                      <a:pt x="97" y="274"/>
                    </a:cubicBezTo>
                    <a:cubicBezTo>
                      <a:pt x="97" y="276"/>
                      <a:pt x="99" y="276"/>
                      <a:pt x="99" y="277"/>
                    </a:cubicBezTo>
                    <a:cubicBezTo>
                      <a:pt x="98" y="279"/>
                      <a:pt x="89" y="277"/>
                      <a:pt x="91" y="280"/>
                    </a:cubicBezTo>
                    <a:cubicBezTo>
                      <a:pt x="86" y="279"/>
                      <a:pt x="85" y="285"/>
                      <a:pt x="85" y="288"/>
                    </a:cubicBezTo>
                    <a:cubicBezTo>
                      <a:pt x="84" y="293"/>
                      <a:pt x="87" y="295"/>
                      <a:pt x="91" y="298"/>
                    </a:cubicBezTo>
                    <a:cubicBezTo>
                      <a:pt x="93" y="299"/>
                      <a:pt x="95" y="301"/>
                      <a:pt x="97" y="302"/>
                    </a:cubicBezTo>
                    <a:cubicBezTo>
                      <a:pt x="100" y="303"/>
                      <a:pt x="103" y="301"/>
                      <a:pt x="106" y="303"/>
                    </a:cubicBezTo>
                    <a:cubicBezTo>
                      <a:pt x="109" y="305"/>
                      <a:pt x="110" y="312"/>
                      <a:pt x="104" y="312"/>
                    </a:cubicBezTo>
                    <a:cubicBezTo>
                      <a:pt x="105" y="312"/>
                      <a:pt x="106" y="311"/>
                      <a:pt x="107" y="311"/>
                    </a:cubicBezTo>
                    <a:cubicBezTo>
                      <a:pt x="108" y="311"/>
                      <a:pt x="109" y="312"/>
                      <a:pt x="110" y="313"/>
                    </a:cubicBezTo>
                    <a:cubicBezTo>
                      <a:pt x="109" y="313"/>
                      <a:pt x="109" y="313"/>
                      <a:pt x="109" y="314"/>
                    </a:cubicBezTo>
                    <a:cubicBezTo>
                      <a:pt x="107" y="314"/>
                      <a:pt x="104" y="318"/>
                      <a:pt x="103" y="319"/>
                    </a:cubicBezTo>
                    <a:cubicBezTo>
                      <a:pt x="102" y="320"/>
                      <a:pt x="101" y="322"/>
                      <a:pt x="100" y="323"/>
                    </a:cubicBezTo>
                    <a:cubicBezTo>
                      <a:pt x="99" y="324"/>
                      <a:pt x="98" y="325"/>
                      <a:pt x="99" y="326"/>
                    </a:cubicBezTo>
                    <a:cubicBezTo>
                      <a:pt x="99" y="328"/>
                      <a:pt x="99" y="329"/>
                      <a:pt x="98" y="329"/>
                    </a:cubicBezTo>
                    <a:cubicBezTo>
                      <a:pt x="99" y="329"/>
                      <a:pt x="99" y="329"/>
                      <a:pt x="99" y="328"/>
                    </a:cubicBezTo>
                    <a:cubicBezTo>
                      <a:pt x="99" y="331"/>
                      <a:pt x="103" y="336"/>
                      <a:pt x="98" y="338"/>
                    </a:cubicBezTo>
                    <a:cubicBezTo>
                      <a:pt x="95" y="339"/>
                      <a:pt x="94" y="334"/>
                      <a:pt x="91" y="333"/>
                    </a:cubicBezTo>
                    <a:cubicBezTo>
                      <a:pt x="92" y="334"/>
                      <a:pt x="94" y="335"/>
                      <a:pt x="93" y="336"/>
                    </a:cubicBezTo>
                    <a:cubicBezTo>
                      <a:pt x="93" y="337"/>
                      <a:pt x="91" y="336"/>
                      <a:pt x="90" y="337"/>
                    </a:cubicBezTo>
                    <a:cubicBezTo>
                      <a:pt x="93" y="336"/>
                      <a:pt x="94" y="337"/>
                      <a:pt x="96" y="338"/>
                    </a:cubicBezTo>
                    <a:cubicBezTo>
                      <a:pt x="96" y="340"/>
                      <a:pt x="93" y="340"/>
                      <a:pt x="93" y="342"/>
                    </a:cubicBezTo>
                    <a:cubicBezTo>
                      <a:pt x="92" y="344"/>
                      <a:pt x="94" y="346"/>
                      <a:pt x="92" y="349"/>
                    </a:cubicBezTo>
                    <a:cubicBezTo>
                      <a:pt x="94" y="346"/>
                      <a:pt x="97" y="352"/>
                      <a:pt x="98" y="353"/>
                    </a:cubicBezTo>
                    <a:cubicBezTo>
                      <a:pt x="99" y="356"/>
                      <a:pt x="94" y="354"/>
                      <a:pt x="93" y="355"/>
                    </a:cubicBezTo>
                    <a:cubicBezTo>
                      <a:pt x="94" y="355"/>
                      <a:pt x="97" y="356"/>
                      <a:pt x="98" y="356"/>
                    </a:cubicBezTo>
                    <a:cubicBezTo>
                      <a:pt x="99" y="355"/>
                      <a:pt x="100" y="357"/>
                      <a:pt x="102" y="358"/>
                    </a:cubicBezTo>
                    <a:cubicBezTo>
                      <a:pt x="104" y="360"/>
                      <a:pt x="107" y="361"/>
                      <a:pt x="108" y="364"/>
                    </a:cubicBezTo>
                    <a:cubicBezTo>
                      <a:pt x="107" y="363"/>
                      <a:pt x="106" y="363"/>
                      <a:pt x="105" y="363"/>
                    </a:cubicBezTo>
                    <a:cubicBezTo>
                      <a:pt x="103" y="363"/>
                      <a:pt x="102" y="362"/>
                      <a:pt x="100" y="361"/>
                    </a:cubicBezTo>
                    <a:cubicBezTo>
                      <a:pt x="96" y="360"/>
                      <a:pt x="91" y="360"/>
                      <a:pt x="86" y="360"/>
                    </a:cubicBezTo>
                    <a:cubicBezTo>
                      <a:pt x="85" y="360"/>
                      <a:pt x="83" y="360"/>
                      <a:pt x="81" y="360"/>
                    </a:cubicBezTo>
                    <a:cubicBezTo>
                      <a:pt x="79" y="360"/>
                      <a:pt x="75" y="360"/>
                      <a:pt x="74" y="359"/>
                    </a:cubicBezTo>
                    <a:cubicBezTo>
                      <a:pt x="72" y="358"/>
                      <a:pt x="70" y="355"/>
                      <a:pt x="67" y="354"/>
                    </a:cubicBezTo>
                    <a:cubicBezTo>
                      <a:pt x="68" y="353"/>
                      <a:pt x="67" y="351"/>
                      <a:pt x="66" y="350"/>
                    </a:cubicBezTo>
                    <a:cubicBezTo>
                      <a:pt x="64" y="349"/>
                      <a:pt x="66" y="348"/>
                      <a:pt x="65" y="346"/>
                    </a:cubicBezTo>
                    <a:cubicBezTo>
                      <a:pt x="64" y="345"/>
                      <a:pt x="63" y="343"/>
                      <a:pt x="61" y="344"/>
                    </a:cubicBezTo>
                    <a:cubicBezTo>
                      <a:pt x="60" y="344"/>
                      <a:pt x="60" y="344"/>
                      <a:pt x="59" y="344"/>
                    </a:cubicBezTo>
                    <a:cubicBezTo>
                      <a:pt x="58" y="344"/>
                      <a:pt x="58" y="345"/>
                      <a:pt x="57" y="345"/>
                    </a:cubicBezTo>
                    <a:cubicBezTo>
                      <a:pt x="56" y="346"/>
                      <a:pt x="54" y="342"/>
                      <a:pt x="53" y="342"/>
                    </a:cubicBezTo>
                    <a:cubicBezTo>
                      <a:pt x="52" y="340"/>
                      <a:pt x="49" y="339"/>
                      <a:pt x="49" y="337"/>
                    </a:cubicBezTo>
                    <a:cubicBezTo>
                      <a:pt x="49" y="336"/>
                      <a:pt x="48" y="336"/>
                      <a:pt x="48" y="336"/>
                    </a:cubicBezTo>
                    <a:cubicBezTo>
                      <a:pt x="48" y="335"/>
                      <a:pt x="48" y="334"/>
                      <a:pt x="48" y="334"/>
                    </a:cubicBezTo>
                    <a:cubicBezTo>
                      <a:pt x="47" y="333"/>
                      <a:pt x="46" y="332"/>
                      <a:pt x="46" y="331"/>
                    </a:cubicBezTo>
                    <a:cubicBezTo>
                      <a:pt x="46" y="330"/>
                      <a:pt x="46" y="329"/>
                      <a:pt x="46" y="328"/>
                    </a:cubicBezTo>
                    <a:cubicBezTo>
                      <a:pt x="47" y="329"/>
                      <a:pt x="48" y="328"/>
                      <a:pt x="48" y="326"/>
                    </a:cubicBezTo>
                    <a:cubicBezTo>
                      <a:pt x="48" y="326"/>
                      <a:pt x="48" y="325"/>
                      <a:pt x="48" y="324"/>
                    </a:cubicBezTo>
                    <a:cubicBezTo>
                      <a:pt x="49" y="324"/>
                      <a:pt x="50" y="324"/>
                      <a:pt x="50" y="324"/>
                    </a:cubicBezTo>
                    <a:cubicBezTo>
                      <a:pt x="52" y="322"/>
                      <a:pt x="50" y="320"/>
                      <a:pt x="50" y="319"/>
                    </a:cubicBezTo>
                    <a:cubicBezTo>
                      <a:pt x="49" y="318"/>
                      <a:pt x="51" y="318"/>
                      <a:pt x="51" y="317"/>
                    </a:cubicBezTo>
                    <a:cubicBezTo>
                      <a:pt x="51" y="316"/>
                      <a:pt x="50" y="314"/>
                      <a:pt x="49" y="314"/>
                    </a:cubicBezTo>
                    <a:cubicBezTo>
                      <a:pt x="47" y="312"/>
                      <a:pt x="47" y="312"/>
                      <a:pt x="47" y="310"/>
                    </a:cubicBezTo>
                    <a:cubicBezTo>
                      <a:pt x="47" y="308"/>
                      <a:pt x="47" y="303"/>
                      <a:pt x="50" y="304"/>
                    </a:cubicBezTo>
                    <a:cubicBezTo>
                      <a:pt x="49" y="303"/>
                      <a:pt x="48" y="303"/>
                      <a:pt x="48" y="301"/>
                    </a:cubicBezTo>
                    <a:cubicBezTo>
                      <a:pt x="48" y="301"/>
                      <a:pt x="47" y="300"/>
                      <a:pt x="48" y="299"/>
                    </a:cubicBezTo>
                    <a:cubicBezTo>
                      <a:pt x="48" y="299"/>
                      <a:pt x="48" y="299"/>
                      <a:pt x="49" y="298"/>
                    </a:cubicBezTo>
                    <a:cubicBezTo>
                      <a:pt x="50" y="296"/>
                      <a:pt x="46" y="292"/>
                      <a:pt x="44" y="291"/>
                    </a:cubicBezTo>
                    <a:cubicBezTo>
                      <a:pt x="46" y="291"/>
                      <a:pt x="47" y="289"/>
                      <a:pt x="45" y="288"/>
                    </a:cubicBezTo>
                    <a:cubicBezTo>
                      <a:pt x="44" y="288"/>
                      <a:pt x="42" y="285"/>
                      <a:pt x="43" y="284"/>
                    </a:cubicBezTo>
                    <a:cubicBezTo>
                      <a:pt x="44" y="283"/>
                      <a:pt x="45" y="284"/>
                      <a:pt x="45" y="283"/>
                    </a:cubicBezTo>
                    <a:cubicBezTo>
                      <a:pt x="46" y="281"/>
                      <a:pt x="46" y="281"/>
                      <a:pt x="45" y="280"/>
                    </a:cubicBezTo>
                    <a:cubicBezTo>
                      <a:pt x="44" y="279"/>
                      <a:pt x="43" y="279"/>
                      <a:pt x="42" y="278"/>
                    </a:cubicBezTo>
                    <a:cubicBezTo>
                      <a:pt x="40" y="277"/>
                      <a:pt x="38" y="278"/>
                      <a:pt x="37" y="276"/>
                    </a:cubicBezTo>
                    <a:cubicBezTo>
                      <a:pt x="36" y="275"/>
                      <a:pt x="43" y="276"/>
                      <a:pt x="44" y="275"/>
                    </a:cubicBezTo>
                    <a:cubicBezTo>
                      <a:pt x="44" y="275"/>
                      <a:pt x="44" y="272"/>
                      <a:pt x="44" y="273"/>
                    </a:cubicBezTo>
                    <a:cubicBezTo>
                      <a:pt x="43" y="269"/>
                      <a:pt x="38" y="273"/>
                      <a:pt x="36" y="269"/>
                    </a:cubicBezTo>
                    <a:cubicBezTo>
                      <a:pt x="36" y="269"/>
                      <a:pt x="36" y="268"/>
                      <a:pt x="36" y="268"/>
                    </a:cubicBezTo>
                    <a:cubicBezTo>
                      <a:pt x="35" y="267"/>
                      <a:pt x="37" y="266"/>
                      <a:pt x="36" y="265"/>
                    </a:cubicBezTo>
                    <a:cubicBezTo>
                      <a:pt x="35" y="264"/>
                      <a:pt x="33" y="264"/>
                      <a:pt x="35" y="263"/>
                    </a:cubicBezTo>
                    <a:cubicBezTo>
                      <a:pt x="36" y="261"/>
                      <a:pt x="29" y="260"/>
                      <a:pt x="32" y="258"/>
                    </a:cubicBezTo>
                    <a:cubicBezTo>
                      <a:pt x="33" y="257"/>
                      <a:pt x="31" y="256"/>
                      <a:pt x="30" y="256"/>
                    </a:cubicBezTo>
                    <a:cubicBezTo>
                      <a:pt x="28" y="255"/>
                      <a:pt x="27" y="255"/>
                      <a:pt x="27" y="253"/>
                    </a:cubicBezTo>
                    <a:cubicBezTo>
                      <a:pt x="26" y="251"/>
                      <a:pt x="26" y="249"/>
                      <a:pt x="26" y="248"/>
                    </a:cubicBezTo>
                    <a:cubicBezTo>
                      <a:pt x="25" y="246"/>
                      <a:pt x="23" y="246"/>
                      <a:pt x="25" y="244"/>
                    </a:cubicBezTo>
                    <a:cubicBezTo>
                      <a:pt x="26" y="244"/>
                      <a:pt x="28" y="244"/>
                      <a:pt x="27" y="243"/>
                    </a:cubicBezTo>
                    <a:cubicBezTo>
                      <a:pt x="25" y="241"/>
                      <a:pt x="23" y="239"/>
                      <a:pt x="23" y="237"/>
                    </a:cubicBezTo>
                    <a:cubicBezTo>
                      <a:pt x="24" y="234"/>
                      <a:pt x="20" y="231"/>
                      <a:pt x="20" y="227"/>
                    </a:cubicBezTo>
                    <a:cubicBezTo>
                      <a:pt x="19" y="226"/>
                      <a:pt x="19" y="225"/>
                      <a:pt x="20" y="223"/>
                    </a:cubicBezTo>
                    <a:cubicBezTo>
                      <a:pt x="21" y="222"/>
                      <a:pt x="18" y="221"/>
                      <a:pt x="18" y="220"/>
                    </a:cubicBezTo>
                    <a:cubicBezTo>
                      <a:pt x="20" y="220"/>
                      <a:pt x="19" y="217"/>
                      <a:pt x="18" y="216"/>
                    </a:cubicBezTo>
                    <a:cubicBezTo>
                      <a:pt x="17" y="215"/>
                      <a:pt x="17" y="214"/>
                      <a:pt x="19" y="214"/>
                    </a:cubicBezTo>
                    <a:cubicBezTo>
                      <a:pt x="18" y="213"/>
                      <a:pt x="19" y="209"/>
                      <a:pt x="18" y="207"/>
                    </a:cubicBezTo>
                    <a:cubicBezTo>
                      <a:pt x="17" y="205"/>
                      <a:pt x="20" y="204"/>
                      <a:pt x="21" y="203"/>
                    </a:cubicBezTo>
                    <a:cubicBezTo>
                      <a:pt x="23" y="202"/>
                      <a:pt x="19" y="199"/>
                      <a:pt x="19" y="197"/>
                    </a:cubicBezTo>
                    <a:cubicBezTo>
                      <a:pt x="18" y="195"/>
                      <a:pt x="14" y="192"/>
                      <a:pt x="15" y="190"/>
                    </a:cubicBezTo>
                    <a:cubicBezTo>
                      <a:pt x="15" y="188"/>
                      <a:pt x="14" y="184"/>
                      <a:pt x="13" y="183"/>
                    </a:cubicBezTo>
                    <a:cubicBezTo>
                      <a:pt x="12" y="181"/>
                      <a:pt x="12" y="178"/>
                      <a:pt x="13" y="176"/>
                    </a:cubicBezTo>
                    <a:cubicBezTo>
                      <a:pt x="14" y="176"/>
                      <a:pt x="14" y="176"/>
                      <a:pt x="15" y="175"/>
                    </a:cubicBezTo>
                    <a:cubicBezTo>
                      <a:pt x="15" y="175"/>
                      <a:pt x="15" y="174"/>
                      <a:pt x="15" y="173"/>
                    </a:cubicBezTo>
                    <a:cubicBezTo>
                      <a:pt x="16" y="173"/>
                      <a:pt x="17" y="172"/>
                      <a:pt x="17" y="172"/>
                    </a:cubicBezTo>
                    <a:cubicBezTo>
                      <a:pt x="17" y="170"/>
                      <a:pt x="16" y="168"/>
                      <a:pt x="16" y="167"/>
                    </a:cubicBezTo>
                    <a:cubicBezTo>
                      <a:pt x="15" y="166"/>
                      <a:pt x="15" y="164"/>
                      <a:pt x="14" y="163"/>
                    </a:cubicBezTo>
                    <a:cubicBezTo>
                      <a:pt x="13" y="162"/>
                      <a:pt x="13" y="162"/>
                      <a:pt x="13" y="162"/>
                    </a:cubicBezTo>
                    <a:cubicBezTo>
                      <a:pt x="13" y="161"/>
                      <a:pt x="14" y="161"/>
                      <a:pt x="14" y="160"/>
                    </a:cubicBezTo>
                    <a:cubicBezTo>
                      <a:pt x="14" y="159"/>
                      <a:pt x="14" y="158"/>
                      <a:pt x="14" y="157"/>
                    </a:cubicBezTo>
                    <a:cubicBezTo>
                      <a:pt x="14" y="155"/>
                      <a:pt x="14" y="150"/>
                      <a:pt x="16" y="150"/>
                    </a:cubicBezTo>
                    <a:cubicBezTo>
                      <a:pt x="18" y="151"/>
                      <a:pt x="15" y="146"/>
                      <a:pt x="15" y="146"/>
                    </a:cubicBezTo>
                    <a:cubicBezTo>
                      <a:pt x="14" y="144"/>
                      <a:pt x="15" y="139"/>
                      <a:pt x="13" y="138"/>
                    </a:cubicBezTo>
                    <a:cubicBezTo>
                      <a:pt x="12" y="138"/>
                      <a:pt x="13" y="139"/>
                      <a:pt x="11" y="138"/>
                    </a:cubicBezTo>
                    <a:cubicBezTo>
                      <a:pt x="10" y="136"/>
                      <a:pt x="11" y="136"/>
                      <a:pt x="11" y="134"/>
                    </a:cubicBezTo>
                    <a:cubicBezTo>
                      <a:pt x="11" y="133"/>
                      <a:pt x="10" y="132"/>
                      <a:pt x="9" y="132"/>
                    </a:cubicBezTo>
                    <a:cubicBezTo>
                      <a:pt x="8" y="131"/>
                      <a:pt x="9" y="130"/>
                      <a:pt x="8" y="129"/>
                    </a:cubicBezTo>
                    <a:cubicBezTo>
                      <a:pt x="8" y="127"/>
                      <a:pt x="5" y="126"/>
                      <a:pt x="5" y="123"/>
                    </a:cubicBezTo>
                    <a:cubicBezTo>
                      <a:pt x="7" y="124"/>
                      <a:pt x="4" y="121"/>
                      <a:pt x="4" y="121"/>
                    </a:cubicBezTo>
                    <a:cubicBezTo>
                      <a:pt x="1" y="120"/>
                      <a:pt x="1" y="116"/>
                      <a:pt x="1" y="114"/>
                    </a:cubicBezTo>
                    <a:cubicBezTo>
                      <a:pt x="1" y="112"/>
                      <a:pt x="2" y="113"/>
                      <a:pt x="2" y="110"/>
                    </a:cubicBezTo>
                    <a:cubicBezTo>
                      <a:pt x="2" y="108"/>
                      <a:pt x="3" y="105"/>
                      <a:pt x="2" y="103"/>
                    </a:cubicBezTo>
                    <a:cubicBezTo>
                      <a:pt x="5" y="105"/>
                      <a:pt x="4" y="100"/>
                      <a:pt x="4" y="98"/>
                    </a:cubicBezTo>
                    <a:cubicBezTo>
                      <a:pt x="3" y="96"/>
                      <a:pt x="0" y="92"/>
                      <a:pt x="1" y="90"/>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1447" name="Freeform 4277"/>
              <p:cNvSpPr>
                <a:spLocks/>
              </p:cNvSpPr>
              <p:nvPr/>
            </p:nvSpPr>
            <p:spPr bwMode="auto">
              <a:xfrm>
                <a:off x="1930" y="3498"/>
                <a:ext cx="55" cy="36"/>
              </a:xfrm>
              <a:custGeom>
                <a:avLst/>
                <a:gdLst>
                  <a:gd name="T0" fmla="*/ 0 w 42"/>
                  <a:gd name="T1" fmla="*/ 0 h 27"/>
                  <a:gd name="T2" fmla="*/ 8 w 42"/>
                  <a:gd name="T3" fmla="*/ 7 h 27"/>
                  <a:gd name="T4" fmla="*/ 8 w 42"/>
                  <a:gd name="T5" fmla="*/ 9 h 27"/>
                  <a:gd name="T6" fmla="*/ 13 w 42"/>
                  <a:gd name="T7" fmla="*/ 15 h 27"/>
                  <a:gd name="T8" fmla="*/ 21 w 42"/>
                  <a:gd name="T9" fmla="*/ 19 h 27"/>
                  <a:gd name="T10" fmla="*/ 39 w 42"/>
                  <a:gd name="T11" fmla="*/ 28 h 27"/>
                  <a:gd name="T12" fmla="*/ 48 w 42"/>
                  <a:gd name="T13" fmla="*/ 31 h 27"/>
                  <a:gd name="T14" fmla="*/ 54 w 42"/>
                  <a:gd name="T15" fmla="*/ 31 h 27"/>
                  <a:gd name="T16" fmla="*/ 55 w 42"/>
                  <a:gd name="T17" fmla="*/ 35 h 27"/>
                  <a:gd name="T18" fmla="*/ 48 w 42"/>
                  <a:gd name="T19" fmla="*/ 35 h 27"/>
                  <a:gd name="T20" fmla="*/ 41 w 42"/>
                  <a:gd name="T21" fmla="*/ 36 h 27"/>
                  <a:gd name="T22" fmla="*/ 31 w 42"/>
                  <a:gd name="T23" fmla="*/ 35 h 27"/>
                  <a:gd name="T24" fmla="*/ 20 w 42"/>
                  <a:gd name="T25" fmla="*/ 33 h 27"/>
                  <a:gd name="T26" fmla="*/ 14 w 42"/>
                  <a:gd name="T27" fmla="*/ 32 h 27"/>
                  <a:gd name="T28" fmla="*/ 10 w 42"/>
                  <a:gd name="T29" fmla="*/ 23 h 27"/>
                  <a:gd name="T30" fmla="*/ 0 w 42"/>
                  <a:gd name="T31" fmla="*/ 0 h 2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2" h="27">
                    <a:moveTo>
                      <a:pt x="0" y="0"/>
                    </a:moveTo>
                    <a:cubicBezTo>
                      <a:pt x="2" y="2"/>
                      <a:pt x="4" y="3"/>
                      <a:pt x="6" y="5"/>
                    </a:cubicBezTo>
                    <a:cubicBezTo>
                      <a:pt x="4" y="3"/>
                      <a:pt x="1" y="7"/>
                      <a:pt x="6" y="7"/>
                    </a:cubicBezTo>
                    <a:cubicBezTo>
                      <a:pt x="8" y="7"/>
                      <a:pt x="9" y="9"/>
                      <a:pt x="10" y="11"/>
                    </a:cubicBezTo>
                    <a:cubicBezTo>
                      <a:pt x="12" y="12"/>
                      <a:pt x="14" y="12"/>
                      <a:pt x="16" y="14"/>
                    </a:cubicBezTo>
                    <a:cubicBezTo>
                      <a:pt x="19" y="17"/>
                      <a:pt x="25" y="19"/>
                      <a:pt x="30" y="21"/>
                    </a:cubicBezTo>
                    <a:cubicBezTo>
                      <a:pt x="32" y="22"/>
                      <a:pt x="35" y="23"/>
                      <a:pt x="37" y="23"/>
                    </a:cubicBezTo>
                    <a:cubicBezTo>
                      <a:pt x="38" y="23"/>
                      <a:pt x="40" y="23"/>
                      <a:pt x="41" y="23"/>
                    </a:cubicBezTo>
                    <a:cubicBezTo>
                      <a:pt x="42" y="23"/>
                      <a:pt x="42" y="25"/>
                      <a:pt x="42" y="26"/>
                    </a:cubicBezTo>
                    <a:cubicBezTo>
                      <a:pt x="40" y="25"/>
                      <a:pt x="39" y="26"/>
                      <a:pt x="37" y="26"/>
                    </a:cubicBezTo>
                    <a:cubicBezTo>
                      <a:pt x="35" y="25"/>
                      <a:pt x="33" y="27"/>
                      <a:pt x="31" y="27"/>
                    </a:cubicBezTo>
                    <a:cubicBezTo>
                      <a:pt x="29" y="26"/>
                      <a:pt x="27" y="26"/>
                      <a:pt x="24" y="26"/>
                    </a:cubicBezTo>
                    <a:cubicBezTo>
                      <a:pt x="21" y="26"/>
                      <a:pt x="18" y="26"/>
                      <a:pt x="15" y="25"/>
                    </a:cubicBezTo>
                    <a:cubicBezTo>
                      <a:pt x="14" y="24"/>
                      <a:pt x="12" y="26"/>
                      <a:pt x="11" y="24"/>
                    </a:cubicBezTo>
                    <a:cubicBezTo>
                      <a:pt x="10" y="22"/>
                      <a:pt x="9" y="19"/>
                      <a:pt x="8" y="17"/>
                    </a:cubicBezTo>
                    <a:cubicBezTo>
                      <a:pt x="5" y="11"/>
                      <a:pt x="2" y="6"/>
                      <a:pt x="0" y="0"/>
                    </a:cubicBezTo>
                  </a:path>
                </a:pathLst>
              </a:custGeom>
              <a:solidFill>
                <a:srgbClr val="B3B3B3"/>
              </a:solidFill>
              <a:ln w="3175">
                <a:solidFill>
                  <a:schemeClr val="tx1"/>
                </a:solidFill>
                <a:round/>
                <a:headEnd/>
                <a:tailEnd/>
              </a:ln>
            </p:spPr>
            <p:txBody>
              <a:bodyPr/>
              <a:lstStyle/>
              <a:p>
                <a:endParaRPr lang="en-GB" sz="2400" dirty="0"/>
              </a:p>
            </p:txBody>
          </p:sp>
          <p:sp>
            <p:nvSpPr>
              <p:cNvPr id="1448" name="Freeform 4278"/>
              <p:cNvSpPr>
                <a:spLocks/>
              </p:cNvSpPr>
              <p:nvPr/>
            </p:nvSpPr>
            <p:spPr bwMode="auto">
              <a:xfrm>
                <a:off x="1991" y="3529"/>
                <a:ext cx="10" cy="4"/>
              </a:xfrm>
              <a:custGeom>
                <a:avLst/>
                <a:gdLst>
                  <a:gd name="T0" fmla="*/ 1 w 8"/>
                  <a:gd name="T1" fmla="*/ 4 h 3"/>
                  <a:gd name="T2" fmla="*/ 10 w 8"/>
                  <a:gd name="T3" fmla="*/ 1 h 3"/>
                  <a:gd name="T4" fmla="*/ 0 w 8"/>
                  <a:gd name="T5" fmla="*/ 3 h 3"/>
                  <a:gd name="T6" fmla="*/ 1 w 8"/>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3">
                    <a:moveTo>
                      <a:pt x="1" y="3"/>
                    </a:moveTo>
                    <a:cubicBezTo>
                      <a:pt x="3" y="1"/>
                      <a:pt x="6" y="2"/>
                      <a:pt x="8" y="1"/>
                    </a:cubicBezTo>
                    <a:cubicBezTo>
                      <a:pt x="5" y="0"/>
                      <a:pt x="3" y="1"/>
                      <a:pt x="0" y="2"/>
                    </a:cubicBezTo>
                    <a:cubicBezTo>
                      <a:pt x="1" y="2"/>
                      <a:pt x="1" y="3"/>
                      <a:pt x="1" y="3"/>
                    </a:cubicBezTo>
                  </a:path>
                </a:pathLst>
              </a:custGeom>
              <a:solidFill>
                <a:srgbClr val="B3B3B3"/>
              </a:solidFill>
              <a:ln w="3175">
                <a:solidFill>
                  <a:schemeClr val="tx1"/>
                </a:solidFill>
                <a:round/>
                <a:headEnd/>
                <a:tailEnd/>
              </a:ln>
            </p:spPr>
            <p:txBody>
              <a:bodyPr/>
              <a:lstStyle/>
              <a:p>
                <a:endParaRPr lang="en-GB" sz="2400" dirty="0"/>
              </a:p>
            </p:txBody>
          </p:sp>
          <p:sp>
            <p:nvSpPr>
              <p:cNvPr id="1449" name="Freeform 4279"/>
              <p:cNvSpPr>
                <a:spLocks/>
              </p:cNvSpPr>
              <p:nvPr/>
            </p:nvSpPr>
            <p:spPr bwMode="auto">
              <a:xfrm>
                <a:off x="2653" y="1799"/>
                <a:ext cx="31" cy="21"/>
              </a:xfrm>
              <a:custGeom>
                <a:avLst/>
                <a:gdLst>
                  <a:gd name="T0" fmla="*/ 0 w 24"/>
                  <a:gd name="T1" fmla="*/ 13 h 16"/>
                  <a:gd name="T2" fmla="*/ 5 w 24"/>
                  <a:gd name="T3" fmla="*/ 11 h 16"/>
                  <a:gd name="T4" fmla="*/ 3 w 24"/>
                  <a:gd name="T5" fmla="*/ 9 h 16"/>
                  <a:gd name="T6" fmla="*/ 9 w 24"/>
                  <a:gd name="T7" fmla="*/ 5 h 16"/>
                  <a:gd name="T8" fmla="*/ 14 w 24"/>
                  <a:gd name="T9" fmla="*/ 3 h 16"/>
                  <a:gd name="T10" fmla="*/ 23 w 24"/>
                  <a:gd name="T11" fmla="*/ 3 h 16"/>
                  <a:gd name="T12" fmla="*/ 26 w 24"/>
                  <a:gd name="T13" fmla="*/ 7 h 16"/>
                  <a:gd name="T14" fmla="*/ 28 w 24"/>
                  <a:gd name="T15" fmla="*/ 8 h 16"/>
                  <a:gd name="T16" fmla="*/ 26 w 24"/>
                  <a:gd name="T17" fmla="*/ 11 h 16"/>
                  <a:gd name="T18" fmla="*/ 30 w 24"/>
                  <a:gd name="T19" fmla="*/ 11 h 16"/>
                  <a:gd name="T20" fmla="*/ 30 w 24"/>
                  <a:gd name="T21" fmla="*/ 14 h 16"/>
                  <a:gd name="T22" fmla="*/ 27 w 24"/>
                  <a:gd name="T23" fmla="*/ 12 h 16"/>
                  <a:gd name="T24" fmla="*/ 27 w 24"/>
                  <a:gd name="T25" fmla="*/ 14 h 16"/>
                  <a:gd name="T26" fmla="*/ 28 w 24"/>
                  <a:gd name="T27" fmla="*/ 14 h 16"/>
                  <a:gd name="T28" fmla="*/ 26 w 24"/>
                  <a:gd name="T29" fmla="*/ 17 h 16"/>
                  <a:gd name="T30" fmla="*/ 22 w 24"/>
                  <a:gd name="T31" fmla="*/ 20 h 16"/>
                  <a:gd name="T32" fmla="*/ 19 w 24"/>
                  <a:gd name="T33" fmla="*/ 20 h 16"/>
                  <a:gd name="T34" fmla="*/ 16 w 24"/>
                  <a:gd name="T35" fmla="*/ 17 h 16"/>
                  <a:gd name="T36" fmla="*/ 10 w 24"/>
                  <a:gd name="T37" fmla="*/ 16 h 16"/>
                  <a:gd name="T38" fmla="*/ 0 w 24"/>
                  <a:gd name="T39" fmla="*/ 13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4" h="16">
                    <a:moveTo>
                      <a:pt x="0" y="10"/>
                    </a:moveTo>
                    <a:cubicBezTo>
                      <a:pt x="0" y="9"/>
                      <a:pt x="2" y="9"/>
                      <a:pt x="4" y="8"/>
                    </a:cubicBezTo>
                    <a:cubicBezTo>
                      <a:pt x="3" y="8"/>
                      <a:pt x="3" y="8"/>
                      <a:pt x="2" y="7"/>
                    </a:cubicBezTo>
                    <a:cubicBezTo>
                      <a:pt x="5" y="8"/>
                      <a:pt x="6" y="5"/>
                      <a:pt x="7" y="4"/>
                    </a:cubicBezTo>
                    <a:cubicBezTo>
                      <a:pt x="8" y="2"/>
                      <a:pt x="11" y="4"/>
                      <a:pt x="11" y="2"/>
                    </a:cubicBezTo>
                    <a:cubicBezTo>
                      <a:pt x="13" y="3"/>
                      <a:pt x="16" y="0"/>
                      <a:pt x="18" y="2"/>
                    </a:cubicBezTo>
                    <a:cubicBezTo>
                      <a:pt x="19" y="2"/>
                      <a:pt x="20" y="4"/>
                      <a:pt x="20" y="5"/>
                    </a:cubicBezTo>
                    <a:cubicBezTo>
                      <a:pt x="20" y="5"/>
                      <a:pt x="22" y="7"/>
                      <a:pt x="22" y="6"/>
                    </a:cubicBezTo>
                    <a:cubicBezTo>
                      <a:pt x="22" y="7"/>
                      <a:pt x="20" y="8"/>
                      <a:pt x="20" y="8"/>
                    </a:cubicBezTo>
                    <a:cubicBezTo>
                      <a:pt x="20" y="8"/>
                      <a:pt x="22" y="7"/>
                      <a:pt x="23" y="8"/>
                    </a:cubicBezTo>
                    <a:cubicBezTo>
                      <a:pt x="23" y="9"/>
                      <a:pt x="24" y="11"/>
                      <a:pt x="23" y="11"/>
                    </a:cubicBezTo>
                    <a:cubicBezTo>
                      <a:pt x="23" y="10"/>
                      <a:pt x="22" y="9"/>
                      <a:pt x="21" y="9"/>
                    </a:cubicBezTo>
                    <a:cubicBezTo>
                      <a:pt x="22" y="10"/>
                      <a:pt x="22" y="10"/>
                      <a:pt x="21" y="11"/>
                    </a:cubicBezTo>
                    <a:cubicBezTo>
                      <a:pt x="22" y="11"/>
                      <a:pt x="22" y="11"/>
                      <a:pt x="22" y="11"/>
                    </a:cubicBezTo>
                    <a:cubicBezTo>
                      <a:pt x="23" y="12"/>
                      <a:pt x="21" y="13"/>
                      <a:pt x="20" y="13"/>
                    </a:cubicBezTo>
                    <a:cubicBezTo>
                      <a:pt x="19" y="13"/>
                      <a:pt x="19" y="15"/>
                      <a:pt x="17" y="15"/>
                    </a:cubicBezTo>
                    <a:cubicBezTo>
                      <a:pt x="16" y="14"/>
                      <a:pt x="16" y="14"/>
                      <a:pt x="15" y="15"/>
                    </a:cubicBezTo>
                    <a:cubicBezTo>
                      <a:pt x="14" y="15"/>
                      <a:pt x="12" y="14"/>
                      <a:pt x="12" y="13"/>
                    </a:cubicBezTo>
                    <a:cubicBezTo>
                      <a:pt x="12" y="13"/>
                      <a:pt x="8" y="9"/>
                      <a:pt x="8" y="12"/>
                    </a:cubicBezTo>
                    <a:cubicBezTo>
                      <a:pt x="7" y="16"/>
                      <a:pt x="1" y="12"/>
                      <a:pt x="0" y="10"/>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1450" name="Freeform 4280"/>
              <p:cNvSpPr>
                <a:spLocks/>
              </p:cNvSpPr>
              <p:nvPr/>
            </p:nvSpPr>
            <p:spPr bwMode="auto">
              <a:xfrm>
                <a:off x="2663" y="1766"/>
                <a:ext cx="6" cy="7"/>
              </a:xfrm>
              <a:custGeom>
                <a:avLst/>
                <a:gdLst>
                  <a:gd name="T0" fmla="*/ 5 w 4"/>
                  <a:gd name="T1" fmla="*/ 6 h 6"/>
                  <a:gd name="T2" fmla="*/ 6 w 4"/>
                  <a:gd name="T3" fmla="*/ 4 h 6"/>
                  <a:gd name="T4" fmla="*/ 5 w 4"/>
                  <a:gd name="T5" fmla="*/ 6 h 6"/>
                  <a:gd name="T6" fmla="*/ 0 60000 65536"/>
                  <a:gd name="T7" fmla="*/ 0 60000 65536"/>
                  <a:gd name="T8" fmla="*/ 0 60000 65536"/>
                </a:gdLst>
                <a:ahLst/>
                <a:cxnLst>
                  <a:cxn ang="T6">
                    <a:pos x="T0" y="T1"/>
                  </a:cxn>
                  <a:cxn ang="T7">
                    <a:pos x="T2" y="T3"/>
                  </a:cxn>
                  <a:cxn ang="T8">
                    <a:pos x="T4" y="T5"/>
                  </a:cxn>
                </a:cxnLst>
                <a:rect l="0" t="0" r="r" b="b"/>
                <a:pathLst>
                  <a:path w="4" h="6">
                    <a:moveTo>
                      <a:pt x="3" y="5"/>
                    </a:moveTo>
                    <a:cubicBezTo>
                      <a:pt x="2" y="5"/>
                      <a:pt x="2" y="3"/>
                      <a:pt x="4" y="3"/>
                    </a:cubicBezTo>
                    <a:cubicBezTo>
                      <a:pt x="2" y="0"/>
                      <a:pt x="0" y="6"/>
                      <a:pt x="3" y="5"/>
                    </a:cubicBezTo>
                  </a:path>
                </a:pathLst>
              </a:custGeom>
              <a:solidFill>
                <a:srgbClr val="B3B3B3"/>
              </a:solidFill>
              <a:ln w="3175">
                <a:solidFill>
                  <a:schemeClr val="tx1"/>
                </a:solidFill>
                <a:round/>
                <a:headEnd/>
                <a:tailEnd/>
              </a:ln>
            </p:spPr>
            <p:txBody>
              <a:bodyPr/>
              <a:lstStyle/>
              <a:p>
                <a:endParaRPr lang="en-GB" sz="2400" dirty="0"/>
              </a:p>
            </p:txBody>
          </p:sp>
          <p:sp>
            <p:nvSpPr>
              <p:cNvPr id="1451" name="Freeform 4281"/>
              <p:cNvSpPr>
                <a:spLocks/>
              </p:cNvSpPr>
              <p:nvPr/>
            </p:nvSpPr>
            <p:spPr bwMode="auto">
              <a:xfrm>
                <a:off x="2665" y="1763"/>
                <a:ext cx="5" cy="4"/>
              </a:xfrm>
              <a:custGeom>
                <a:avLst/>
                <a:gdLst>
                  <a:gd name="T0" fmla="*/ 4 w 4"/>
                  <a:gd name="T1" fmla="*/ 4 h 3"/>
                  <a:gd name="T2" fmla="*/ 5 w 4"/>
                  <a:gd name="T3" fmla="*/ 1 h 3"/>
                  <a:gd name="T4" fmla="*/ 1 w 4"/>
                  <a:gd name="T5" fmla="*/ 3 h 3"/>
                  <a:gd name="T6" fmla="*/ 4 w 4"/>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3" y="3"/>
                    </a:moveTo>
                    <a:cubicBezTo>
                      <a:pt x="3" y="2"/>
                      <a:pt x="4" y="1"/>
                      <a:pt x="4" y="1"/>
                    </a:cubicBezTo>
                    <a:cubicBezTo>
                      <a:pt x="3" y="1"/>
                      <a:pt x="0" y="0"/>
                      <a:pt x="1" y="2"/>
                    </a:cubicBezTo>
                    <a:cubicBezTo>
                      <a:pt x="1" y="2"/>
                      <a:pt x="2" y="2"/>
                      <a:pt x="3" y="3"/>
                    </a:cubicBezTo>
                  </a:path>
                </a:pathLst>
              </a:custGeom>
              <a:solidFill>
                <a:srgbClr val="B3B3B3"/>
              </a:solidFill>
              <a:ln w="3175">
                <a:solidFill>
                  <a:schemeClr val="tx1"/>
                </a:solidFill>
                <a:round/>
                <a:headEnd/>
                <a:tailEnd/>
              </a:ln>
            </p:spPr>
            <p:txBody>
              <a:bodyPr/>
              <a:lstStyle/>
              <a:p>
                <a:endParaRPr lang="en-GB" sz="2400" dirty="0"/>
              </a:p>
            </p:txBody>
          </p:sp>
          <p:sp>
            <p:nvSpPr>
              <p:cNvPr id="1452" name="Freeform 4282"/>
              <p:cNvSpPr>
                <a:spLocks/>
              </p:cNvSpPr>
              <p:nvPr/>
            </p:nvSpPr>
            <p:spPr bwMode="auto">
              <a:xfrm>
                <a:off x="2666" y="1767"/>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453" name="Freeform 4283"/>
              <p:cNvSpPr>
                <a:spLocks/>
              </p:cNvSpPr>
              <p:nvPr/>
            </p:nvSpPr>
            <p:spPr bwMode="auto">
              <a:xfrm>
                <a:off x="2670" y="1780"/>
                <a:ext cx="2" cy="3"/>
              </a:xfrm>
              <a:custGeom>
                <a:avLst/>
                <a:gdLst>
                  <a:gd name="T0" fmla="*/ 0 w 2"/>
                  <a:gd name="T1" fmla="*/ 3 h 2"/>
                  <a:gd name="T2" fmla="*/ 2 w 2"/>
                  <a:gd name="T3" fmla="*/ 2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1" y="1"/>
                      <a:pt x="1" y="1"/>
                      <a:pt x="2" y="1"/>
                    </a:cubicBezTo>
                    <a:cubicBezTo>
                      <a:pt x="1" y="0"/>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1454" name="Freeform 4284"/>
              <p:cNvSpPr>
                <a:spLocks/>
              </p:cNvSpPr>
              <p:nvPr/>
            </p:nvSpPr>
            <p:spPr bwMode="auto">
              <a:xfrm>
                <a:off x="2670" y="1751"/>
                <a:ext cx="13" cy="13"/>
              </a:xfrm>
              <a:custGeom>
                <a:avLst/>
                <a:gdLst>
                  <a:gd name="T0" fmla="*/ 5 w 10"/>
                  <a:gd name="T1" fmla="*/ 8 h 10"/>
                  <a:gd name="T2" fmla="*/ 7 w 10"/>
                  <a:gd name="T3" fmla="*/ 7 h 10"/>
                  <a:gd name="T4" fmla="*/ 9 w 10"/>
                  <a:gd name="T5" fmla="*/ 4 h 10"/>
                  <a:gd name="T6" fmla="*/ 9 w 10"/>
                  <a:gd name="T7" fmla="*/ 1 h 10"/>
                  <a:gd name="T8" fmla="*/ 5 w 10"/>
                  <a:gd name="T9" fmla="*/ 4 h 10"/>
                  <a:gd name="T10" fmla="*/ 3 w 10"/>
                  <a:gd name="T11" fmla="*/ 7 h 10"/>
                  <a:gd name="T12" fmla="*/ 3 w 10"/>
                  <a:gd name="T13" fmla="*/ 5 h 10"/>
                  <a:gd name="T14" fmla="*/ 0 w 10"/>
                  <a:gd name="T15" fmla="*/ 7 h 10"/>
                  <a:gd name="T16" fmla="*/ 0 w 10"/>
                  <a:gd name="T17" fmla="*/ 8 h 10"/>
                  <a:gd name="T18" fmla="*/ 3 w 10"/>
                  <a:gd name="T19" fmla="*/ 9 h 10"/>
                  <a:gd name="T20" fmla="*/ 0 w 10"/>
                  <a:gd name="T21" fmla="*/ 10 h 10"/>
                  <a:gd name="T22" fmla="*/ 5 w 10"/>
                  <a:gd name="T23" fmla="*/ 8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0">
                    <a:moveTo>
                      <a:pt x="4" y="6"/>
                    </a:moveTo>
                    <a:cubicBezTo>
                      <a:pt x="5" y="9"/>
                      <a:pt x="7" y="4"/>
                      <a:pt x="5" y="5"/>
                    </a:cubicBezTo>
                    <a:cubicBezTo>
                      <a:pt x="6" y="5"/>
                      <a:pt x="10" y="4"/>
                      <a:pt x="7" y="3"/>
                    </a:cubicBezTo>
                    <a:cubicBezTo>
                      <a:pt x="9" y="2"/>
                      <a:pt x="9" y="0"/>
                      <a:pt x="7" y="1"/>
                    </a:cubicBezTo>
                    <a:cubicBezTo>
                      <a:pt x="6" y="2"/>
                      <a:pt x="5" y="2"/>
                      <a:pt x="4" y="3"/>
                    </a:cubicBezTo>
                    <a:cubicBezTo>
                      <a:pt x="3" y="3"/>
                      <a:pt x="4" y="4"/>
                      <a:pt x="2" y="5"/>
                    </a:cubicBezTo>
                    <a:cubicBezTo>
                      <a:pt x="2" y="4"/>
                      <a:pt x="2" y="4"/>
                      <a:pt x="2" y="4"/>
                    </a:cubicBezTo>
                    <a:cubicBezTo>
                      <a:pt x="2" y="4"/>
                      <a:pt x="1" y="4"/>
                      <a:pt x="0" y="5"/>
                    </a:cubicBezTo>
                    <a:cubicBezTo>
                      <a:pt x="1" y="5"/>
                      <a:pt x="2" y="6"/>
                      <a:pt x="0" y="6"/>
                    </a:cubicBezTo>
                    <a:cubicBezTo>
                      <a:pt x="1" y="6"/>
                      <a:pt x="2" y="7"/>
                      <a:pt x="2" y="7"/>
                    </a:cubicBezTo>
                    <a:cubicBezTo>
                      <a:pt x="2" y="8"/>
                      <a:pt x="1" y="8"/>
                      <a:pt x="0" y="8"/>
                    </a:cubicBezTo>
                    <a:cubicBezTo>
                      <a:pt x="1" y="10"/>
                      <a:pt x="4" y="8"/>
                      <a:pt x="4" y="6"/>
                    </a:cubicBezTo>
                  </a:path>
                </a:pathLst>
              </a:custGeom>
              <a:solidFill>
                <a:srgbClr val="B3B3B3"/>
              </a:solidFill>
              <a:ln w="3175">
                <a:solidFill>
                  <a:schemeClr val="tx1"/>
                </a:solidFill>
                <a:round/>
                <a:headEnd/>
                <a:tailEnd/>
              </a:ln>
            </p:spPr>
            <p:txBody>
              <a:bodyPr/>
              <a:lstStyle/>
              <a:p>
                <a:endParaRPr lang="en-GB" sz="2400" dirty="0"/>
              </a:p>
            </p:txBody>
          </p:sp>
          <p:sp>
            <p:nvSpPr>
              <p:cNvPr id="1455" name="Freeform 4285"/>
              <p:cNvSpPr>
                <a:spLocks/>
              </p:cNvSpPr>
              <p:nvPr/>
            </p:nvSpPr>
            <p:spPr bwMode="auto">
              <a:xfrm>
                <a:off x="2672" y="1779"/>
                <a:ext cx="3" cy="1"/>
              </a:xfrm>
              <a:custGeom>
                <a:avLst/>
                <a:gdLst>
                  <a:gd name="T0" fmla="*/ 0 w 2"/>
                  <a:gd name="T1" fmla="*/ 1 h 1"/>
                  <a:gd name="T2" fmla="*/ 3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0"/>
                      <a:pt x="2" y="0"/>
                    </a:cubicBezTo>
                    <a:cubicBezTo>
                      <a:pt x="1"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456" name="Freeform 4286"/>
              <p:cNvSpPr>
                <a:spLocks/>
              </p:cNvSpPr>
              <p:nvPr/>
            </p:nvSpPr>
            <p:spPr bwMode="auto">
              <a:xfrm>
                <a:off x="2674" y="1789"/>
                <a:ext cx="6" cy="6"/>
              </a:xfrm>
              <a:custGeom>
                <a:avLst/>
                <a:gdLst>
                  <a:gd name="T0" fmla="*/ 1 w 5"/>
                  <a:gd name="T1" fmla="*/ 6 h 4"/>
                  <a:gd name="T2" fmla="*/ 2 w 5"/>
                  <a:gd name="T3" fmla="*/ 2 h 4"/>
                  <a:gd name="T4" fmla="*/ 0 w 5"/>
                  <a:gd name="T5" fmla="*/ 5 h 4"/>
                  <a:gd name="T6" fmla="*/ 2 w 5"/>
                  <a:gd name="T7" fmla="*/ 3 h 4"/>
                  <a:gd name="T8" fmla="*/ 1 w 5"/>
                  <a:gd name="T9" fmla="*/ 6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4">
                    <a:moveTo>
                      <a:pt x="1" y="4"/>
                    </a:moveTo>
                    <a:cubicBezTo>
                      <a:pt x="3" y="4"/>
                      <a:pt x="5" y="2"/>
                      <a:pt x="2" y="1"/>
                    </a:cubicBezTo>
                    <a:cubicBezTo>
                      <a:pt x="1" y="0"/>
                      <a:pt x="0" y="2"/>
                      <a:pt x="0" y="3"/>
                    </a:cubicBezTo>
                    <a:cubicBezTo>
                      <a:pt x="0" y="3"/>
                      <a:pt x="1" y="3"/>
                      <a:pt x="2" y="2"/>
                    </a:cubicBezTo>
                    <a:cubicBezTo>
                      <a:pt x="2" y="3"/>
                      <a:pt x="2" y="4"/>
                      <a:pt x="1" y="4"/>
                    </a:cubicBezTo>
                  </a:path>
                </a:pathLst>
              </a:custGeom>
              <a:solidFill>
                <a:srgbClr val="B3B3B3"/>
              </a:solidFill>
              <a:ln w="3175">
                <a:solidFill>
                  <a:schemeClr val="tx1"/>
                </a:solidFill>
                <a:round/>
                <a:headEnd/>
                <a:tailEnd/>
              </a:ln>
            </p:spPr>
            <p:txBody>
              <a:bodyPr/>
              <a:lstStyle/>
              <a:p>
                <a:endParaRPr lang="en-GB" sz="2400" dirty="0"/>
              </a:p>
            </p:txBody>
          </p:sp>
          <p:sp>
            <p:nvSpPr>
              <p:cNvPr id="1457" name="Freeform 4287"/>
              <p:cNvSpPr>
                <a:spLocks/>
              </p:cNvSpPr>
              <p:nvPr/>
            </p:nvSpPr>
            <p:spPr bwMode="auto">
              <a:xfrm>
                <a:off x="2674" y="1764"/>
                <a:ext cx="12" cy="9"/>
              </a:xfrm>
              <a:custGeom>
                <a:avLst/>
                <a:gdLst>
                  <a:gd name="T0" fmla="*/ 8 w 9"/>
                  <a:gd name="T1" fmla="*/ 9 h 7"/>
                  <a:gd name="T2" fmla="*/ 11 w 9"/>
                  <a:gd name="T3" fmla="*/ 5 h 7"/>
                  <a:gd name="T4" fmla="*/ 4 w 9"/>
                  <a:gd name="T5" fmla="*/ 0 h 7"/>
                  <a:gd name="T6" fmla="*/ 4 w 9"/>
                  <a:gd name="T7" fmla="*/ 3 h 7"/>
                  <a:gd name="T8" fmla="*/ 0 w 9"/>
                  <a:gd name="T9" fmla="*/ 3 h 7"/>
                  <a:gd name="T10" fmla="*/ 4 w 9"/>
                  <a:gd name="T11" fmla="*/ 5 h 7"/>
                  <a:gd name="T12" fmla="*/ 5 w 9"/>
                  <a:gd name="T13" fmla="*/ 6 h 7"/>
                  <a:gd name="T14" fmla="*/ 9 w 9"/>
                  <a:gd name="T15" fmla="*/ 6 h 7"/>
                  <a:gd name="T16" fmla="*/ 8 w 9"/>
                  <a:gd name="T17" fmla="*/ 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 h="7">
                    <a:moveTo>
                      <a:pt x="6" y="7"/>
                    </a:moveTo>
                    <a:cubicBezTo>
                      <a:pt x="7" y="7"/>
                      <a:pt x="9" y="6"/>
                      <a:pt x="8" y="4"/>
                    </a:cubicBezTo>
                    <a:cubicBezTo>
                      <a:pt x="4" y="6"/>
                      <a:pt x="6" y="1"/>
                      <a:pt x="3" y="0"/>
                    </a:cubicBezTo>
                    <a:cubicBezTo>
                      <a:pt x="3" y="0"/>
                      <a:pt x="3" y="1"/>
                      <a:pt x="3" y="2"/>
                    </a:cubicBezTo>
                    <a:cubicBezTo>
                      <a:pt x="1" y="1"/>
                      <a:pt x="1" y="2"/>
                      <a:pt x="0" y="2"/>
                    </a:cubicBezTo>
                    <a:cubicBezTo>
                      <a:pt x="0" y="4"/>
                      <a:pt x="2" y="3"/>
                      <a:pt x="3" y="4"/>
                    </a:cubicBezTo>
                    <a:cubicBezTo>
                      <a:pt x="1" y="4"/>
                      <a:pt x="3" y="5"/>
                      <a:pt x="4" y="5"/>
                    </a:cubicBezTo>
                    <a:cubicBezTo>
                      <a:pt x="5" y="5"/>
                      <a:pt x="6" y="5"/>
                      <a:pt x="7" y="5"/>
                    </a:cubicBezTo>
                    <a:cubicBezTo>
                      <a:pt x="6" y="6"/>
                      <a:pt x="6" y="6"/>
                      <a:pt x="6" y="7"/>
                    </a:cubicBezTo>
                  </a:path>
                </a:pathLst>
              </a:custGeom>
              <a:solidFill>
                <a:srgbClr val="B3B3B3"/>
              </a:solidFill>
              <a:ln w="3175">
                <a:solidFill>
                  <a:schemeClr val="tx1"/>
                </a:solidFill>
                <a:round/>
                <a:headEnd/>
                <a:tailEnd/>
              </a:ln>
            </p:spPr>
            <p:txBody>
              <a:bodyPr/>
              <a:lstStyle/>
              <a:p>
                <a:endParaRPr lang="en-GB" sz="2400" dirty="0"/>
              </a:p>
            </p:txBody>
          </p:sp>
          <p:sp>
            <p:nvSpPr>
              <p:cNvPr id="1458" name="Freeform 4288"/>
              <p:cNvSpPr>
                <a:spLocks/>
              </p:cNvSpPr>
              <p:nvPr/>
            </p:nvSpPr>
            <p:spPr bwMode="auto">
              <a:xfrm>
                <a:off x="2675" y="1750"/>
                <a:ext cx="92" cy="129"/>
              </a:xfrm>
              <a:custGeom>
                <a:avLst/>
                <a:gdLst>
                  <a:gd name="T0" fmla="*/ 18 w 70"/>
                  <a:gd name="T1" fmla="*/ 122 h 98"/>
                  <a:gd name="T2" fmla="*/ 32 w 70"/>
                  <a:gd name="T3" fmla="*/ 118 h 98"/>
                  <a:gd name="T4" fmla="*/ 43 w 70"/>
                  <a:gd name="T5" fmla="*/ 118 h 98"/>
                  <a:gd name="T6" fmla="*/ 58 w 70"/>
                  <a:gd name="T7" fmla="*/ 117 h 98"/>
                  <a:gd name="T8" fmla="*/ 78 w 70"/>
                  <a:gd name="T9" fmla="*/ 116 h 98"/>
                  <a:gd name="T10" fmla="*/ 76 w 70"/>
                  <a:gd name="T11" fmla="*/ 108 h 98"/>
                  <a:gd name="T12" fmla="*/ 79 w 70"/>
                  <a:gd name="T13" fmla="*/ 107 h 98"/>
                  <a:gd name="T14" fmla="*/ 85 w 70"/>
                  <a:gd name="T15" fmla="*/ 101 h 98"/>
                  <a:gd name="T16" fmla="*/ 89 w 70"/>
                  <a:gd name="T17" fmla="*/ 95 h 98"/>
                  <a:gd name="T18" fmla="*/ 75 w 70"/>
                  <a:gd name="T19" fmla="*/ 87 h 98"/>
                  <a:gd name="T20" fmla="*/ 63 w 70"/>
                  <a:gd name="T21" fmla="*/ 74 h 98"/>
                  <a:gd name="T22" fmla="*/ 66 w 70"/>
                  <a:gd name="T23" fmla="*/ 62 h 98"/>
                  <a:gd name="T24" fmla="*/ 45 w 70"/>
                  <a:gd name="T25" fmla="*/ 39 h 98"/>
                  <a:gd name="T26" fmla="*/ 30 w 70"/>
                  <a:gd name="T27" fmla="*/ 37 h 98"/>
                  <a:gd name="T28" fmla="*/ 35 w 70"/>
                  <a:gd name="T29" fmla="*/ 33 h 98"/>
                  <a:gd name="T30" fmla="*/ 54 w 70"/>
                  <a:gd name="T31" fmla="*/ 16 h 98"/>
                  <a:gd name="T32" fmla="*/ 28 w 70"/>
                  <a:gd name="T33" fmla="*/ 17 h 98"/>
                  <a:gd name="T34" fmla="*/ 32 w 70"/>
                  <a:gd name="T35" fmla="*/ 12 h 98"/>
                  <a:gd name="T36" fmla="*/ 35 w 70"/>
                  <a:gd name="T37" fmla="*/ 7 h 98"/>
                  <a:gd name="T38" fmla="*/ 26 w 70"/>
                  <a:gd name="T39" fmla="*/ 1 h 98"/>
                  <a:gd name="T40" fmla="*/ 22 w 70"/>
                  <a:gd name="T41" fmla="*/ 1 h 98"/>
                  <a:gd name="T42" fmla="*/ 20 w 70"/>
                  <a:gd name="T43" fmla="*/ 5 h 98"/>
                  <a:gd name="T44" fmla="*/ 12 w 70"/>
                  <a:gd name="T45" fmla="*/ 13 h 98"/>
                  <a:gd name="T46" fmla="*/ 12 w 70"/>
                  <a:gd name="T47" fmla="*/ 18 h 98"/>
                  <a:gd name="T48" fmla="*/ 13 w 70"/>
                  <a:gd name="T49" fmla="*/ 22 h 98"/>
                  <a:gd name="T50" fmla="*/ 8 w 70"/>
                  <a:gd name="T51" fmla="*/ 28 h 98"/>
                  <a:gd name="T52" fmla="*/ 5 w 70"/>
                  <a:gd name="T53" fmla="*/ 29 h 98"/>
                  <a:gd name="T54" fmla="*/ 13 w 70"/>
                  <a:gd name="T55" fmla="*/ 30 h 98"/>
                  <a:gd name="T56" fmla="*/ 12 w 70"/>
                  <a:gd name="T57" fmla="*/ 33 h 98"/>
                  <a:gd name="T58" fmla="*/ 9 w 70"/>
                  <a:gd name="T59" fmla="*/ 38 h 98"/>
                  <a:gd name="T60" fmla="*/ 9 w 70"/>
                  <a:gd name="T61" fmla="*/ 47 h 98"/>
                  <a:gd name="T62" fmla="*/ 12 w 70"/>
                  <a:gd name="T63" fmla="*/ 39 h 98"/>
                  <a:gd name="T64" fmla="*/ 14 w 70"/>
                  <a:gd name="T65" fmla="*/ 41 h 98"/>
                  <a:gd name="T66" fmla="*/ 18 w 70"/>
                  <a:gd name="T67" fmla="*/ 39 h 98"/>
                  <a:gd name="T68" fmla="*/ 20 w 70"/>
                  <a:gd name="T69" fmla="*/ 46 h 98"/>
                  <a:gd name="T70" fmla="*/ 16 w 70"/>
                  <a:gd name="T71" fmla="*/ 59 h 98"/>
                  <a:gd name="T72" fmla="*/ 29 w 70"/>
                  <a:gd name="T73" fmla="*/ 55 h 98"/>
                  <a:gd name="T74" fmla="*/ 32 w 70"/>
                  <a:gd name="T75" fmla="*/ 59 h 98"/>
                  <a:gd name="T76" fmla="*/ 37 w 70"/>
                  <a:gd name="T77" fmla="*/ 66 h 98"/>
                  <a:gd name="T78" fmla="*/ 37 w 70"/>
                  <a:gd name="T79" fmla="*/ 72 h 98"/>
                  <a:gd name="T80" fmla="*/ 22 w 70"/>
                  <a:gd name="T81" fmla="*/ 80 h 98"/>
                  <a:gd name="T82" fmla="*/ 14 w 70"/>
                  <a:gd name="T83" fmla="*/ 87 h 98"/>
                  <a:gd name="T84" fmla="*/ 24 w 70"/>
                  <a:gd name="T85" fmla="*/ 91 h 98"/>
                  <a:gd name="T86" fmla="*/ 8 w 70"/>
                  <a:gd name="T87" fmla="*/ 101 h 98"/>
                  <a:gd name="T88" fmla="*/ 8 w 70"/>
                  <a:gd name="T89" fmla="*/ 104 h 98"/>
                  <a:gd name="T90" fmla="*/ 18 w 70"/>
                  <a:gd name="T91" fmla="*/ 104 h 98"/>
                  <a:gd name="T92" fmla="*/ 34 w 70"/>
                  <a:gd name="T93" fmla="*/ 107 h 98"/>
                  <a:gd name="T94" fmla="*/ 32 w 70"/>
                  <a:gd name="T95" fmla="*/ 111 h 98"/>
                  <a:gd name="T96" fmla="*/ 17 w 70"/>
                  <a:gd name="T97" fmla="*/ 115 h 98"/>
                  <a:gd name="T98" fmla="*/ 8 w 70"/>
                  <a:gd name="T99" fmla="*/ 122 h 98"/>
                  <a:gd name="T100" fmla="*/ 0 w 70"/>
                  <a:gd name="T101" fmla="*/ 129 h 9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70" h="98">
                    <a:moveTo>
                      <a:pt x="3" y="98"/>
                    </a:moveTo>
                    <a:cubicBezTo>
                      <a:pt x="5" y="98"/>
                      <a:pt x="6" y="96"/>
                      <a:pt x="7" y="95"/>
                    </a:cubicBezTo>
                    <a:cubicBezTo>
                      <a:pt x="9" y="94"/>
                      <a:pt x="13" y="95"/>
                      <a:pt x="14" y="93"/>
                    </a:cubicBezTo>
                    <a:cubicBezTo>
                      <a:pt x="14" y="94"/>
                      <a:pt x="16" y="96"/>
                      <a:pt x="17" y="96"/>
                    </a:cubicBezTo>
                    <a:cubicBezTo>
                      <a:pt x="19" y="96"/>
                      <a:pt x="21" y="92"/>
                      <a:pt x="21" y="90"/>
                    </a:cubicBezTo>
                    <a:cubicBezTo>
                      <a:pt x="21" y="92"/>
                      <a:pt x="23" y="90"/>
                      <a:pt x="24" y="90"/>
                    </a:cubicBezTo>
                    <a:cubicBezTo>
                      <a:pt x="26" y="89"/>
                      <a:pt x="28" y="90"/>
                      <a:pt x="30" y="92"/>
                    </a:cubicBezTo>
                    <a:cubicBezTo>
                      <a:pt x="30" y="90"/>
                      <a:pt x="31" y="91"/>
                      <a:pt x="32" y="91"/>
                    </a:cubicBezTo>
                    <a:cubicBezTo>
                      <a:pt x="33" y="91"/>
                      <a:pt x="36" y="90"/>
                      <a:pt x="33" y="90"/>
                    </a:cubicBezTo>
                    <a:cubicBezTo>
                      <a:pt x="35" y="90"/>
                      <a:pt x="42" y="90"/>
                      <a:pt x="40" y="88"/>
                    </a:cubicBezTo>
                    <a:cubicBezTo>
                      <a:pt x="41" y="89"/>
                      <a:pt x="42" y="88"/>
                      <a:pt x="44" y="88"/>
                    </a:cubicBezTo>
                    <a:cubicBezTo>
                      <a:pt x="44" y="89"/>
                      <a:pt x="44" y="89"/>
                      <a:pt x="44" y="89"/>
                    </a:cubicBezTo>
                    <a:cubicBezTo>
                      <a:pt x="44" y="90"/>
                      <a:pt x="47" y="89"/>
                      <a:pt x="47" y="89"/>
                    </a:cubicBezTo>
                    <a:cubicBezTo>
                      <a:pt x="49" y="89"/>
                      <a:pt x="51" y="89"/>
                      <a:pt x="53" y="89"/>
                    </a:cubicBezTo>
                    <a:cubicBezTo>
                      <a:pt x="55" y="90"/>
                      <a:pt x="57" y="88"/>
                      <a:pt x="59" y="88"/>
                    </a:cubicBezTo>
                    <a:cubicBezTo>
                      <a:pt x="60" y="88"/>
                      <a:pt x="61" y="87"/>
                      <a:pt x="62" y="86"/>
                    </a:cubicBezTo>
                    <a:cubicBezTo>
                      <a:pt x="63" y="85"/>
                      <a:pt x="65" y="85"/>
                      <a:pt x="66" y="84"/>
                    </a:cubicBezTo>
                    <a:cubicBezTo>
                      <a:pt x="66" y="82"/>
                      <a:pt x="59" y="82"/>
                      <a:pt x="58" y="82"/>
                    </a:cubicBezTo>
                    <a:cubicBezTo>
                      <a:pt x="58" y="82"/>
                      <a:pt x="59" y="82"/>
                      <a:pt x="59" y="81"/>
                    </a:cubicBezTo>
                    <a:cubicBezTo>
                      <a:pt x="58" y="81"/>
                      <a:pt x="57" y="81"/>
                      <a:pt x="56" y="81"/>
                    </a:cubicBezTo>
                    <a:cubicBezTo>
                      <a:pt x="57" y="81"/>
                      <a:pt x="59" y="81"/>
                      <a:pt x="60" y="81"/>
                    </a:cubicBezTo>
                    <a:cubicBezTo>
                      <a:pt x="62" y="80"/>
                      <a:pt x="62" y="78"/>
                      <a:pt x="60" y="78"/>
                    </a:cubicBezTo>
                    <a:cubicBezTo>
                      <a:pt x="60" y="78"/>
                      <a:pt x="61" y="78"/>
                      <a:pt x="61" y="77"/>
                    </a:cubicBezTo>
                    <a:cubicBezTo>
                      <a:pt x="63" y="77"/>
                      <a:pt x="63" y="78"/>
                      <a:pt x="65" y="77"/>
                    </a:cubicBezTo>
                    <a:cubicBezTo>
                      <a:pt x="64" y="76"/>
                      <a:pt x="64" y="76"/>
                      <a:pt x="63" y="76"/>
                    </a:cubicBezTo>
                    <a:cubicBezTo>
                      <a:pt x="64" y="76"/>
                      <a:pt x="66" y="76"/>
                      <a:pt x="64" y="75"/>
                    </a:cubicBezTo>
                    <a:cubicBezTo>
                      <a:pt x="67" y="76"/>
                      <a:pt x="67" y="74"/>
                      <a:pt x="68" y="72"/>
                    </a:cubicBezTo>
                    <a:cubicBezTo>
                      <a:pt x="70" y="69"/>
                      <a:pt x="70" y="67"/>
                      <a:pt x="66" y="65"/>
                    </a:cubicBezTo>
                    <a:cubicBezTo>
                      <a:pt x="65" y="64"/>
                      <a:pt x="61" y="63"/>
                      <a:pt x="59" y="64"/>
                    </a:cubicBezTo>
                    <a:cubicBezTo>
                      <a:pt x="58" y="65"/>
                      <a:pt x="58" y="66"/>
                      <a:pt x="57" y="66"/>
                    </a:cubicBezTo>
                    <a:cubicBezTo>
                      <a:pt x="56" y="67"/>
                      <a:pt x="55" y="65"/>
                      <a:pt x="54" y="65"/>
                    </a:cubicBezTo>
                    <a:cubicBezTo>
                      <a:pt x="55" y="63"/>
                      <a:pt x="59" y="62"/>
                      <a:pt x="56" y="59"/>
                    </a:cubicBezTo>
                    <a:cubicBezTo>
                      <a:pt x="54" y="56"/>
                      <a:pt x="51" y="56"/>
                      <a:pt x="48" y="56"/>
                    </a:cubicBezTo>
                    <a:cubicBezTo>
                      <a:pt x="50" y="55"/>
                      <a:pt x="54" y="56"/>
                      <a:pt x="56" y="57"/>
                    </a:cubicBezTo>
                    <a:cubicBezTo>
                      <a:pt x="55" y="56"/>
                      <a:pt x="51" y="52"/>
                      <a:pt x="54" y="51"/>
                    </a:cubicBezTo>
                    <a:cubicBezTo>
                      <a:pt x="52" y="50"/>
                      <a:pt x="51" y="48"/>
                      <a:pt x="50" y="47"/>
                    </a:cubicBezTo>
                    <a:cubicBezTo>
                      <a:pt x="49" y="46"/>
                      <a:pt x="47" y="46"/>
                      <a:pt x="45" y="46"/>
                    </a:cubicBezTo>
                    <a:cubicBezTo>
                      <a:pt x="43" y="45"/>
                      <a:pt x="42" y="39"/>
                      <a:pt x="42" y="37"/>
                    </a:cubicBezTo>
                    <a:cubicBezTo>
                      <a:pt x="41" y="33"/>
                      <a:pt x="37" y="30"/>
                      <a:pt x="34" y="30"/>
                    </a:cubicBezTo>
                    <a:cubicBezTo>
                      <a:pt x="33" y="29"/>
                      <a:pt x="32" y="28"/>
                      <a:pt x="31" y="29"/>
                    </a:cubicBezTo>
                    <a:cubicBezTo>
                      <a:pt x="31" y="30"/>
                      <a:pt x="30" y="30"/>
                      <a:pt x="29" y="30"/>
                    </a:cubicBezTo>
                    <a:cubicBezTo>
                      <a:pt x="27" y="30"/>
                      <a:pt x="24" y="30"/>
                      <a:pt x="23" y="28"/>
                    </a:cubicBezTo>
                    <a:cubicBezTo>
                      <a:pt x="26" y="31"/>
                      <a:pt x="28" y="27"/>
                      <a:pt x="32" y="27"/>
                    </a:cubicBezTo>
                    <a:cubicBezTo>
                      <a:pt x="33" y="27"/>
                      <a:pt x="33" y="26"/>
                      <a:pt x="32" y="25"/>
                    </a:cubicBezTo>
                    <a:cubicBezTo>
                      <a:pt x="30" y="24"/>
                      <a:pt x="29" y="26"/>
                      <a:pt x="27" y="25"/>
                    </a:cubicBezTo>
                    <a:cubicBezTo>
                      <a:pt x="31" y="25"/>
                      <a:pt x="35" y="23"/>
                      <a:pt x="37" y="20"/>
                    </a:cubicBezTo>
                    <a:cubicBezTo>
                      <a:pt x="38" y="18"/>
                      <a:pt x="39" y="17"/>
                      <a:pt x="39" y="15"/>
                    </a:cubicBezTo>
                    <a:cubicBezTo>
                      <a:pt x="40" y="14"/>
                      <a:pt x="42" y="14"/>
                      <a:pt x="41" y="12"/>
                    </a:cubicBezTo>
                    <a:cubicBezTo>
                      <a:pt x="41" y="9"/>
                      <a:pt x="35" y="10"/>
                      <a:pt x="33" y="11"/>
                    </a:cubicBezTo>
                    <a:cubicBezTo>
                      <a:pt x="31" y="11"/>
                      <a:pt x="29" y="10"/>
                      <a:pt x="26" y="11"/>
                    </a:cubicBezTo>
                    <a:cubicBezTo>
                      <a:pt x="25" y="11"/>
                      <a:pt x="22" y="12"/>
                      <a:pt x="21" y="13"/>
                    </a:cubicBezTo>
                    <a:cubicBezTo>
                      <a:pt x="21" y="12"/>
                      <a:pt x="22" y="12"/>
                      <a:pt x="22" y="11"/>
                    </a:cubicBezTo>
                    <a:cubicBezTo>
                      <a:pt x="21" y="11"/>
                      <a:pt x="20" y="11"/>
                      <a:pt x="19" y="12"/>
                    </a:cubicBezTo>
                    <a:cubicBezTo>
                      <a:pt x="20" y="10"/>
                      <a:pt x="23" y="11"/>
                      <a:pt x="24" y="9"/>
                    </a:cubicBezTo>
                    <a:cubicBezTo>
                      <a:pt x="23" y="9"/>
                      <a:pt x="21" y="9"/>
                      <a:pt x="20" y="8"/>
                    </a:cubicBezTo>
                    <a:cubicBezTo>
                      <a:pt x="22" y="9"/>
                      <a:pt x="21" y="9"/>
                      <a:pt x="23" y="7"/>
                    </a:cubicBezTo>
                    <a:cubicBezTo>
                      <a:pt x="24" y="7"/>
                      <a:pt x="26" y="6"/>
                      <a:pt x="27" y="5"/>
                    </a:cubicBezTo>
                    <a:cubicBezTo>
                      <a:pt x="28" y="5"/>
                      <a:pt x="34" y="1"/>
                      <a:pt x="31" y="0"/>
                    </a:cubicBezTo>
                    <a:cubicBezTo>
                      <a:pt x="29" y="0"/>
                      <a:pt x="26" y="1"/>
                      <a:pt x="24" y="1"/>
                    </a:cubicBezTo>
                    <a:cubicBezTo>
                      <a:pt x="23" y="1"/>
                      <a:pt x="22" y="1"/>
                      <a:pt x="20" y="1"/>
                    </a:cubicBezTo>
                    <a:cubicBezTo>
                      <a:pt x="19" y="1"/>
                      <a:pt x="19" y="1"/>
                      <a:pt x="19" y="1"/>
                    </a:cubicBezTo>
                    <a:cubicBezTo>
                      <a:pt x="19" y="1"/>
                      <a:pt x="18" y="2"/>
                      <a:pt x="17" y="2"/>
                    </a:cubicBezTo>
                    <a:cubicBezTo>
                      <a:pt x="18" y="0"/>
                      <a:pt x="17" y="1"/>
                      <a:pt x="17" y="1"/>
                    </a:cubicBezTo>
                    <a:cubicBezTo>
                      <a:pt x="16" y="1"/>
                      <a:pt x="16" y="0"/>
                      <a:pt x="15" y="0"/>
                    </a:cubicBezTo>
                    <a:cubicBezTo>
                      <a:pt x="14" y="0"/>
                      <a:pt x="15" y="3"/>
                      <a:pt x="14" y="4"/>
                    </a:cubicBezTo>
                    <a:cubicBezTo>
                      <a:pt x="14" y="4"/>
                      <a:pt x="15" y="4"/>
                      <a:pt x="15" y="4"/>
                    </a:cubicBezTo>
                    <a:cubicBezTo>
                      <a:pt x="12" y="3"/>
                      <a:pt x="13" y="6"/>
                      <a:pt x="11" y="7"/>
                    </a:cubicBezTo>
                    <a:cubicBezTo>
                      <a:pt x="12" y="7"/>
                      <a:pt x="13" y="8"/>
                      <a:pt x="13" y="9"/>
                    </a:cubicBezTo>
                    <a:cubicBezTo>
                      <a:pt x="12" y="9"/>
                      <a:pt x="8" y="8"/>
                      <a:pt x="9" y="10"/>
                    </a:cubicBezTo>
                    <a:cubicBezTo>
                      <a:pt x="8" y="8"/>
                      <a:pt x="6" y="11"/>
                      <a:pt x="9" y="12"/>
                    </a:cubicBezTo>
                    <a:cubicBezTo>
                      <a:pt x="8" y="12"/>
                      <a:pt x="7" y="12"/>
                      <a:pt x="7" y="12"/>
                    </a:cubicBezTo>
                    <a:cubicBezTo>
                      <a:pt x="6" y="14"/>
                      <a:pt x="8" y="14"/>
                      <a:pt x="9" y="14"/>
                    </a:cubicBezTo>
                    <a:cubicBezTo>
                      <a:pt x="9" y="14"/>
                      <a:pt x="8" y="15"/>
                      <a:pt x="7" y="15"/>
                    </a:cubicBezTo>
                    <a:cubicBezTo>
                      <a:pt x="8" y="15"/>
                      <a:pt x="9" y="15"/>
                      <a:pt x="10" y="16"/>
                    </a:cubicBezTo>
                    <a:cubicBezTo>
                      <a:pt x="9" y="14"/>
                      <a:pt x="7" y="17"/>
                      <a:pt x="10" y="17"/>
                    </a:cubicBezTo>
                    <a:cubicBezTo>
                      <a:pt x="9" y="17"/>
                      <a:pt x="5" y="17"/>
                      <a:pt x="8" y="19"/>
                    </a:cubicBezTo>
                    <a:cubicBezTo>
                      <a:pt x="7" y="17"/>
                      <a:pt x="5" y="20"/>
                      <a:pt x="7" y="20"/>
                    </a:cubicBezTo>
                    <a:cubicBezTo>
                      <a:pt x="6" y="20"/>
                      <a:pt x="6" y="20"/>
                      <a:pt x="6" y="21"/>
                    </a:cubicBezTo>
                    <a:cubicBezTo>
                      <a:pt x="5" y="21"/>
                      <a:pt x="3" y="21"/>
                      <a:pt x="2" y="22"/>
                    </a:cubicBezTo>
                    <a:cubicBezTo>
                      <a:pt x="4" y="22"/>
                      <a:pt x="6" y="21"/>
                      <a:pt x="7" y="22"/>
                    </a:cubicBezTo>
                    <a:cubicBezTo>
                      <a:pt x="6" y="21"/>
                      <a:pt x="6" y="23"/>
                      <a:pt x="4" y="22"/>
                    </a:cubicBezTo>
                    <a:cubicBezTo>
                      <a:pt x="5" y="26"/>
                      <a:pt x="10" y="21"/>
                      <a:pt x="12" y="20"/>
                    </a:cubicBezTo>
                    <a:cubicBezTo>
                      <a:pt x="11" y="21"/>
                      <a:pt x="11" y="22"/>
                      <a:pt x="13" y="22"/>
                    </a:cubicBezTo>
                    <a:cubicBezTo>
                      <a:pt x="12" y="22"/>
                      <a:pt x="8" y="24"/>
                      <a:pt x="10" y="23"/>
                    </a:cubicBezTo>
                    <a:cubicBezTo>
                      <a:pt x="9" y="24"/>
                      <a:pt x="9" y="24"/>
                      <a:pt x="9" y="24"/>
                    </a:cubicBezTo>
                    <a:cubicBezTo>
                      <a:pt x="10" y="24"/>
                      <a:pt x="11" y="24"/>
                      <a:pt x="11" y="24"/>
                    </a:cubicBezTo>
                    <a:cubicBezTo>
                      <a:pt x="11" y="24"/>
                      <a:pt x="9" y="24"/>
                      <a:pt x="9" y="25"/>
                    </a:cubicBezTo>
                    <a:cubicBezTo>
                      <a:pt x="9" y="25"/>
                      <a:pt x="8" y="25"/>
                      <a:pt x="8" y="26"/>
                    </a:cubicBezTo>
                    <a:cubicBezTo>
                      <a:pt x="7" y="26"/>
                      <a:pt x="8" y="27"/>
                      <a:pt x="8" y="28"/>
                    </a:cubicBezTo>
                    <a:cubicBezTo>
                      <a:pt x="7" y="28"/>
                      <a:pt x="5" y="32"/>
                      <a:pt x="7" y="29"/>
                    </a:cubicBezTo>
                    <a:cubicBezTo>
                      <a:pt x="6" y="30"/>
                      <a:pt x="6" y="33"/>
                      <a:pt x="8" y="32"/>
                    </a:cubicBezTo>
                    <a:cubicBezTo>
                      <a:pt x="6" y="33"/>
                      <a:pt x="6" y="35"/>
                      <a:pt x="5" y="36"/>
                    </a:cubicBezTo>
                    <a:cubicBezTo>
                      <a:pt x="4" y="37"/>
                      <a:pt x="6" y="38"/>
                      <a:pt x="7" y="36"/>
                    </a:cubicBezTo>
                    <a:cubicBezTo>
                      <a:pt x="7" y="34"/>
                      <a:pt x="9" y="33"/>
                      <a:pt x="8" y="31"/>
                    </a:cubicBezTo>
                    <a:cubicBezTo>
                      <a:pt x="8" y="29"/>
                      <a:pt x="11" y="28"/>
                      <a:pt x="12" y="27"/>
                    </a:cubicBezTo>
                    <a:cubicBezTo>
                      <a:pt x="11" y="28"/>
                      <a:pt x="9" y="29"/>
                      <a:pt x="9" y="30"/>
                    </a:cubicBezTo>
                    <a:cubicBezTo>
                      <a:pt x="9" y="31"/>
                      <a:pt x="10" y="31"/>
                      <a:pt x="10" y="31"/>
                    </a:cubicBezTo>
                    <a:cubicBezTo>
                      <a:pt x="11" y="32"/>
                      <a:pt x="11" y="32"/>
                      <a:pt x="12" y="33"/>
                    </a:cubicBezTo>
                    <a:cubicBezTo>
                      <a:pt x="12" y="32"/>
                      <a:pt x="11" y="31"/>
                      <a:pt x="11" y="31"/>
                    </a:cubicBezTo>
                    <a:cubicBezTo>
                      <a:pt x="11" y="30"/>
                      <a:pt x="12" y="30"/>
                      <a:pt x="12" y="31"/>
                    </a:cubicBezTo>
                    <a:cubicBezTo>
                      <a:pt x="13" y="30"/>
                      <a:pt x="13" y="27"/>
                      <a:pt x="14" y="28"/>
                    </a:cubicBezTo>
                    <a:cubicBezTo>
                      <a:pt x="13" y="28"/>
                      <a:pt x="13" y="29"/>
                      <a:pt x="14" y="30"/>
                    </a:cubicBezTo>
                    <a:cubicBezTo>
                      <a:pt x="14" y="28"/>
                      <a:pt x="15" y="30"/>
                      <a:pt x="16" y="30"/>
                    </a:cubicBezTo>
                    <a:cubicBezTo>
                      <a:pt x="15" y="30"/>
                      <a:pt x="13" y="30"/>
                      <a:pt x="13" y="31"/>
                    </a:cubicBezTo>
                    <a:cubicBezTo>
                      <a:pt x="12" y="33"/>
                      <a:pt x="14" y="33"/>
                      <a:pt x="15" y="35"/>
                    </a:cubicBezTo>
                    <a:cubicBezTo>
                      <a:pt x="16" y="37"/>
                      <a:pt x="10" y="39"/>
                      <a:pt x="11" y="42"/>
                    </a:cubicBezTo>
                    <a:cubicBezTo>
                      <a:pt x="11" y="42"/>
                      <a:pt x="10" y="40"/>
                      <a:pt x="9" y="41"/>
                    </a:cubicBezTo>
                    <a:cubicBezTo>
                      <a:pt x="9" y="42"/>
                      <a:pt x="11" y="44"/>
                      <a:pt x="12" y="45"/>
                    </a:cubicBezTo>
                    <a:cubicBezTo>
                      <a:pt x="11" y="43"/>
                      <a:pt x="12" y="42"/>
                      <a:pt x="14" y="43"/>
                    </a:cubicBezTo>
                    <a:cubicBezTo>
                      <a:pt x="16" y="44"/>
                      <a:pt x="16" y="44"/>
                      <a:pt x="16" y="42"/>
                    </a:cubicBezTo>
                    <a:cubicBezTo>
                      <a:pt x="18" y="44"/>
                      <a:pt x="20" y="43"/>
                      <a:pt x="22" y="42"/>
                    </a:cubicBezTo>
                    <a:cubicBezTo>
                      <a:pt x="23" y="42"/>
                      <a:pt x="24" y="42"/>
                      <a:pt x="24" y="41"/>
                    </a:cubicBezTo>
                    <a:cubicBezTo>
                      <a:pt x="25" y="41"/>
                      <a:pt x="27" y="41"/>
                      <a:pt x="29" y="41"/>
                    </a:cubicBezTo>
                    <a:cubicBezTo>
                      <a:pt x="27" y="42"/>
                      <a:pt x="25" y="43"/>
                      <a:pt x="24" y="45"/>
                    </a:cubicBezTo>
                    <a:cubicBezTo>
                      <a:pt x="23" y="46"/>
                      <a:pt x="24" y="51"/>
                      <a:pt x="26" y="49"/>
                    </a:cubicBezTo>
                    <a:cubicBezTo>
                      <a:pt x="26" y="50"/>
                      <a:pt x="26" y="51"/>
                      <a:pt x="27" y="51"/>
                    </a:cubicBezTo>
                    <a:cubicBezTo>
                      <a:pt x="27" y="51"/>
                      <a:pt x="27" y="50"/>
                      <a:pt x="28" y="50"/>
                    </a:cubicBezTo>
                    <a:cubicBezTo>
                      <a:pt x="28" y="51"/>
                      <a:pt x="29" y="50"/>
                      <a:pt x="30" y="50"/>
                    </a:cubicBezTo>
                    <a:cubicBezTo>
                      <a:pt x="29" y="51"/>
                      <a:pt x="29" y="52"/>
                      <a:pt x="28" y="53"/>
                    </a:cubicBezTo>
                    <a:cubicBezTo>
                      <a:pt x="28" y="53"/>
                      <a:pt x="26" y="56"/>
                      <a:pt x="28" y="55"/>
                    </a:cubicBezTo>
                    <a:cubicBezTo>
                      <a:pt x="26" y="57"/>
                      <a:pt x="27" y="61"/>
                      <a:pt x="30" y="60"/>
                    </a:cubicBezTo>
                    <a:cubicBezTo>
                      <a:pt x="28" y="61"/>
                      <a:pt x="24" y="57"/>
                      <a:pt x="26" y="61"/>
                    </a:cubicBezTo>
                    <a:cubicBezTo>
                      <a:pt x="24" y="59"/>
                      <a:pt x="20" y="61"/>
                      <a:pt x="17" y="61"/>
                    </a:cubicBezTo>
                    <a:cubicBezTo>
                      <a:pt x="18" y="60"/>
                      <a:pt x="14" y="58"/>
                      <a:pt x="13" y="59"/>
                    </a:cubicBezTo>
                    <a:cubicBezTo>
                      <a:pt x="12" y="61"/>
                      <a:pt x="15" y="63"/>
                      <a:pt x="16" y="61"/>
                    </a:cubicBezTo>
                    <a:cubicBezTo>
                      <a:pt x="15" y="63"/>
                      <a:pt x="12" y="64"/>
                      <a:pt x="11" y="66"/>
                    </a:cubicBezTo>
                    <a:cubicBezTo>
                      <a:pt x="13" y="66"/>
                      <a:pt x="15" y="64"/>
                      <a:pt x="17" y="65"/>
                    </a:cubicBezTo>
                    <a:cubicBezTo>
                      <a:pt x="16" y="66"/>
                      <a:pt x="17" y="67"/>
                      <a:pt x="17" y="67"/>
                    </a:cubicBezTo>
                    <a:cubicBezTo>
                      <a:pt x="16" y="68"/>
                      <a:pt x="16" y="69"/>
                      <a:pt x="18" y="69"/>
                    </a:cubicBezTo>
                    <a:cubicBezTo>
                      <a:pt x="17" y="69"/>
                      <a:pt x="17" y="70"/>
                      <a:pt x="16" y="71"/>
                    </a:cubicBezTo>
                    <a:cubicBezTo>
                      <a:pt x="16" y="72"/>
                      <a:pt x="14" y="73"/>
                      <a:pt x="13" y="73"/>
                    </a:cubicBezTo>
                    <a:cubicBezTo>
                      <a:pt x="11" y="74"/>
                      <a:pt x="7" y="75"/>
                      <a:pt x="6" y="77"/>
                    </a:cubicBezTo>
                    <a:cubicBezTo>
                      <a:pt x="7" y="77"/>
                      <a:pt x="7" y="78"/>
                      <a:pt x="6" y="78"/>
                    </a:cubicBezTo>
                    <a:cubicBezTo>
                      <a:pt x="7" y="79"/>
                      <a:pt x="8" y="79"/>
                      <a:pt x="9" y="78"/>
                    </a:cubicBezTo>
                    <a:cubicBezTo>
                      <a:pt x="9" y="79"/>
                      <a:pt x="8" y="79"/>
                      <a:pt x="6" y="79"/>
                    </a:cubicBezTo>
                    <a:cubicBezTo>
                      <a:pt x="8" y="81"/>
                      <a:pt x="12" y="79"/>
                      <a:pt x="13" y="78"/>
                    </a:cubicBezTo>
                    <a:cubicBezTo>
                      <a:pt x="13" y="79"/>
                      <a:pt x="15" y="79"/>
                      <a:pt x="16" y="79"/>
                    </a:cubicBezTo>
                    <a:cubicBezTo>
                      <a:pt x="16" y="79"/>
                      <a:pt x="15" y="80"/>
                      <a:pt x="14" y="79"/>
                    </a:cubicBezTo>
                    <a:cubicBezTo>
                      <a:pt x="15" y="81"/>
                      <a:pt x="16" y="80"/>
                      <a:pt x="17" y="80"/>
                    </a:cubicBezTo>
                    <a:cubicBezTo>
                      <a:pt x="18" y="79"/>
                      <a:pt x="19" y="81"/>
                      <a:pt x="21" y="82"/>
                    </a:cubicBezTo>
                    <a:cubicBezTo>
                      <a:pt x="23" y="83"/>
                      <a:pt x="24" y="81"/>
                      <a:pt x="26" y="81"/>
                    </a:cubicBezTo>
                    <a:cubicBezTo>
                      <a:pt x="28" y="80"/>
                      <a:pt x="29" y="79"/>
                      <a:pt x="31" y="78"/>
                    </a:cubicBezTo>
                    <a:cubicBezTo>
                      <a:pt x="30" y="80"/>
                      <a:pt x="27" y="81"/>
                      <a:pt x="25" y="83"/>
                    </a:cubicBezTo>
                    <a:cubicBezTo>
                      <a:pt x="25" y="84"/>
                      <a:pt x="25" y="84"/>
                      <a:pt x="24" y="84"/>
                    </a:cubicBezTo>
                    <a:cubicBezTo>
                      <a:pt x="23" y="84"/>
                      <a:pt x="22" y="85"/>
                      <a:pt x="21" y="84"/>
                    </a:cubicBezTo>
                    <a:cubicBezTo>
                      <a:pt x="19" y="84"/>
                      <a:pt x="16" y="83"/>
                      <a:pt x="15" y="84"/>
                    </a:cubicBezTo>
                    <a:cubicBezTo>
                      <a:pt x="14" y="85"/>
                      <a:pt x="14" y="86"/>
                      <a:pt x="13" y="87"/>
                    </a:cubicBezTo>
                    <a:cubicBezTo>
                      <a:pt x="12" y="87"/>
                      <a:pt x="11" y="85"/>
                      <a:pt x="11" y="88"/>
                    </a:cubicBezTo>
                    <a:cubicBezTo>
                      <a:pt x="11" y="89"/>
                      <a:pt x="8" y="92"/>
                      <a:pt x="7" y="92"/>
                    </a:cubicBezTo>
                    <a:cubicBezTo>
                      <a:pt x="6" y="92"/>
                      <a:pt x="6" y="92"/>
                      <a:pt x="6" y="93"/>
                    </a:cubicBezTo>
                    <a:cubicBezTo>
                      <a:pt x="5" y="94"/>
                      <a:pt x="4" y="95"/>
                      <a:pt x="2" y="95"/>
                    </a:cubicBezTo>
                    <a:cubicBezTo>
                      <a:pt x="1" y="96"/>
                      <a:pt x="0" y="96"/>
                      <a:pt x="0" y="97"/>
                    </a:cubicBezTo>
                    <a:cubicBezTo>
                      <a:pt x="0" y="98"/>
                      <a:pt x="0" y="98"/>
                      <a:pt x="0" y="98"/>
                    </a:cubicBezTo>
                    <a:cubicBezTo>
                      <a:pt x="1" y="97"/>
                      <a:pt x="3" y="96"/>
                      <a:pt x="3" y="98"/>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1459" name="Freeform 4289"/>
              <p:cNvSpPr>
                <a:spLocks/>
              </p:cNvSpPr>
              <p:nvPr/>
            </p:nvSpPr>
            <p:spPr bwMode="auto">
              <a:xfrm>
                <a:off x="2676" y="1773"/>
                <a:ext cx="2" cy="2"/>
              </a:xfrm>
              <a:custGeom>
                <a:avLst/>
                <a:gdLst>
                  <a:gd name="T0" fmla="*/ 2 w 1"/>
                  <a:gd name="T1" fmla="*/ 2 h 1"/>
                  <a:gd name="T2" fmla="*/ 2 w 1"/>
                  <a:gd name="T3" fmla="*/ 2 h 1"/>
                  <a:gd name="T4" fmla="*/ 0 w 1"/>
                  <a:gd name="T5" fmla="*/ 0 h 1"/>
                  <a:gd name="T6" fmla="*/ 2 w 1"/>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1"/>
                    </a:moveTo>
                    <a:cubicBezTo>
                      <a:pt x="1" y="1"/>
                      <a:pt x="1" y="1"/>
                      <a:pt x="1" y="1"/>
                    </a:cubicBezTo>
                    <a:cubicBezTo>
                      <a:pt x="1" y="0"/>
                      <a:pt x="0"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460" name="Freeform 4290"/>
              <p:cNvSpPr>
                <a:spLocks/>
              </p:cNvSpPr>
              <p:nvPr/>
            </p:nvSpPr>
            <p:spPr bwMode="auto">
              <a:xfrm>
                <a:off x="2676" y="1777"/>
                <a:ext cx="8" cy="7"/>
              </a:xfrm>
              <a:custGeom>
                <a:avLst/>
                <a:gdLst>
                  <a:gd name="T0" fmla="*/ 1 w 6"/>
                  <a:gd name="T1" fmla="*/ 7 h 5"/>
                  <a:gd name="T2" fmla="*/ 8 w 6"/>
                  <a:gd name="T3" fmla="*/ 6 h 5"/>
                  <a:gd name="T4" fmla="*/ 0 w 6"/>
                  <a:gd name="T5" fmla="*/ 3 h 5"/>
                  <a:gd name="T6" fmla="*/ 3 w 6"/>
                  <a:gd name="T7" fmla="*/ 4 h 5"/>
                  <a:gd name="T8" fmla="*/ 3 w 6"/>
                  <a:gd name="T9" fmla="*/ 6 h 5"/>
                  <a:gd name="T10" fmla="*/ 1 w 6"/>
                  <a:gd name="T11" fmla="*/ 7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5">
                    <a:moveTo>
                      <a:pt x="1" y="5"/>
                    </a:moveTo>
                    <a:cubicBezTo>
                      <a:pt x="2" y="5"/>
                      <a:pt x="4" y="5"/>
                      <a:pt x="6" y="4"/>
                    </a:cubicBezTo>
                    <a:cubicBezTo>
                      <a:pt x="5" y="2"/>
                      <a:pt x="1" y="0"/>
                      <a:pt x="0" y="2"/>
                    </a:cubicBezTo>
                    <a:cubicBezTo>
                      <a:pt x="1" y="3"/>
                      <a:pt x="2" y="3"/>
                      <a:pt x="2" y="3"/>
                    </a:cubicBezTo>
                    <a:cubicBezTo>
                      <a:pt x="2" y="4"/>
                      <a:pt x="1" y="5"/>
                      <a:pt x="2" y="4"/>
                    </a:cubicBezTo>
                    <a:cubicBezTo>
                      <a:pt x="2" y="5"/>
                      <a:pt x="1" y="5"/>
                      <a:pt x="1" y="5"/>
                    </a:cubicBezTo>
                  </a:path>
                </a:pathLst>
              </a:custGeom>
              <a:solidFill>
                <a:srgbClr val="B3B3B3"/>
              </a:solidFill>
              <a:ln w="3175">
                <a:solidFill>
                  <a:schemeClr val="tx1"/>
                </a:solidFill>
                <a:round/>
                <a:headEnd/>
                <a:tailEnd/>
              </a:ln>
            </p:spPr>
            <p:txBody>
              <a:bodyPr/>
              <a:lstStyle/>
              <a:p>
                <a:endParaRPr lang="en-GB" sz="2400" dirty="0"/>
              </a:p>
            </p:txBody>
          </p:sp>
          <p:sp>
            <p:nvSpPr>
              <p:cNvPr id="1461" name="Freeform 4291"/>
              <p:cNvSpPr>
                <a:spLocks/>
              </p:cNvSpPr>
              <p:nvPr/>
            </p:nvSpPr>
            <p:spPr bwMode="auto">
              <a:xfrm>
                <a:off x="2678" y="1787"/>
                <a:ext cx="5" cy="5"/>
              </a:xfrm>
              <a:custGeom>
                <a:avLst/>
                <a:gdLst>
                  <a:gd name="T0" fmla="*/ 1 w 4"/>
                  <a:gd name="T1" fmla="*/ 5 h 4"/>
                  <a:gd name="T2" fmla="*/ 5 w 4"/>
                  <a:gd name="T3" fmla="*/ 0 h 4"/>
                  <a:gd name="T4" fmla="*/ 0 w 4"/>
                  <a:gd name="T5" fmla="*/ 4 h 4"/>
                  <a:gd name="T6" fmla="*/ 1 w 4"/>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4">
                    <a:moveTo>
                      <a:pt x="1" y="4"/>
                    </a:moveTo>
                    <a:cubicBezTo>
                      <a:pt x="2" y="3"/>
                      <a:pt x="4" y="2"/>
                      <a:pt x="4" y="0"/>
                    </a:cubicBezTo>
                    <a:cubicBezTo>
                      <a:pt x="3" y="1"/>
                      <a:pt x="2" y="2"/>
                      <a:pt x="0" y="3"/>
                    </a:cubicBezTo>
                    <a:cubicBezTo>
                      <a:pt x="1" y="3"/>
                      <a:pt x="1" y="4"/>
                      <a:pt x="1" y="4"/>
                    </a:cubicBezTo>
                  </a:path>
                </a:pathLst>
              </a:custGeom>
              <a:solidFill>
                <a:srgbClr val="B3B3B3"/>
              </a:solidFill>
              <a:ln w="3175">
                <a:solidFill>
                  <a:schemeClr val="tx1"/>
                </a:solidFill>
                <a:round/>
                <a:headEnd/>
                <a:tailEnd/>
              </a:ln>
            </p:spPr>
            <p:txBody>
              <a:bodyPr/>
              <a:lstStyle/>
              <a:p>
                <a:endParaRPr lang="en-GB" sz="2400" dirty="0"/>
              </a:p>
            </p:txBody>
          </p:sp>
          <p:sp>
            <p:nvSpPr>
              <p:cNvPr id="1462" name="Freeform 4292"/>
              <p:cNvSpPr>
                <a:spLocks/>
              </p:cNvSpPr>
              <p:nvPr/>
            </p:nvSpPr>
            <p:spPr bwMode="auto">
              <a:xfrm>
                <a:off x="2680" y="1767"/>
                <a:ext cx="2" cy="2"/>
              </a:xfrm>
              <a:custGeom>
                <a:avLst/>
                <a:gdLst>
                  <a:gd name="T0" fmla="*/ 2 w 1"/>
                  <a:gd name="T1" fmla="*/ 2 h 2"/>
                  <a:gd name="T2" fmla="*/ 2 w 1"/>
                  <a:gd name="T3" fmla="*/ 0 h 2"/>
                  <a:gd name="T4" fmla="*/ 2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0"/>
                      <a:pt x="1" y="0"/>
                    </a:cubicBezTo>
                    <a:cubicBezTo>
                      <a:pt x="1" y="0"/>
                      <a:pt x="0" y="1"/>
                      <a:pt x="1" y="2"/>
                    </a:cubicBezTo>
                  </a:path>
                </a:pathLst>
              </a:custGeom>
              <a:solidFill>
                <a:srgbClr val="B3B3B3"/>
              </a:solidFill>
              <a:ln w="3175">
                <a:solidFill>
                  <a:schemeClr val="tx1"/>
                </a:solidFill>
                <a:round/>
                <a:headEnd/>
                <a:tailEnd/>
              </a:ln>
            </p:spPr>
            <p:txBody>
              <a:bodyPr/>
              <a:lstStyle/>
              <a:p>
                <a:endParaRPr lang="en-GB" sz="2400" dirty="0"/>
              </a:p>
            </p:txBody>
          </p:sp>
          <p:sp>
            <p:nvSpPr>
              <p:cNvPr id="1463" name="Freeform 4293"/>
              <p:cNvSpPr>
                <a:spLocks/>
              </p:cNvSpPr>
              <p:nvPr/>
            </p:nvSpPr>
            <p:spPr bwMode="auto">
              <a:xfrm>
                <a:off x="2686" y="1793"/>
                <a:ext cx="4" cy="4"/>
              </a:xfrm>
              <a:custGeom>
                <a:avLst/>
                <a:gdLst>
                  <a:gd name="T0" fmla="*/ 3 w 3"/>
                  <a:gd name="T1" fmla="*/ 4 h 3"/>
                  <a:gd name="T2" fmla="*/ 1 w 3"/>
                  <a:gd name="T3" fmla="*/ 0 h 3"/>
                  <a:gd name="T4" fmla="*/ 3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2" y="3"/>
                    </a:moveTo>
                    <a:cubicBezTo>
                      <a:pt x="3" y="2"/>
                      <a:pt x="3" y="0"/>
                      <a:pt x="1" y="0"/>
                    </a:cubicBezTo>
                    <a:cubicBezTo>
                      <a:pt x="0" y="0"/>
                      <a:pt x="0" y="3"/>
                      <a:pt x="2" y="3"/>
                    </a:cubicBezTo>
                  </a:path>
                </a:pathLst>
              </a:custGeom>
              <a:solidFill>
                <a:srgbClr val="B3B3B3"/>
              </a:solidFill>
              <a:ln w="3175">
                <a:solidFill>
                  <a:schemeClr val="tx1"/>
                </a:solidFill>
                <a:round/>
                <a:headEnd/>
                <a:tailEnd/>
              </a:ln>
            </p:spPr>
            <p:txBody>
              <a:bodyPr/>
              <a:lstStyle/>
              <a:p>
                <a:endParaRPr lang="en-GB" sz="2400" dirty="0"/>
              </a:p>
            </p:txBody>
          </p:sp>
          <p:sp>
            <p:nvSpPr>
              <p:cNvPr id="1464" name="Freeform 4294"/>
              <p:cNvSpPr>
                <a:spLocks/>
              </p:cNvSpPr>
              <p:nvPr/>
            </p:nvSpPr>
            <p:spPr bwMode="auto">
              <a:xfrm>
                <a:off x="2713" y="1746"/>
                <a:ext cx="3" cy="2"/>
              </a:xfrm>
              <a:custGeom>
                <a:avLst/>
                <a:gdLst>
                  <a:gd name="T0" fmla="*/ 3 w 2"/>
                  <a:gd name="T1" fmla="*/ 2 h 2"/>
                  <a:gd name="T2" fmla="*/ 2 w 2"/>
                  <a:gd name="T3" fmla="*/ 0 h 2"/>
                  <a:gd name="T4" fmla="*/ 3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1"/>
                      <a:pt x="1" y="0"/>
                      <a:pt x="1" y="0"/>
                    </a:cubicBezTo>
                    <a:cubicBezTo>
                      <a:pt x="0" y="1"/>
                      <a:pt x="1" y="1"/>
                      <a:pt x="2" y="2"/>
                    </a:cubicBezTo>
                  </a:path>
                </a:pathLst>
              </a:custGeom>
              <a:solidFill>
                <a:srgbClr val="B3B3B3"/>
              </a:solidFill>
              <a:ln w="3175">
                <a:solidFill>
                  <a:schemeClr val="tx1"/>
                </a:solidFill>
                <a:round/>
                <a:headEnd/>
                <a:tailEnd/>
              </a:ln>
            </p:spPr>
            <p:txBody>
              <a:bodyPr/>
              <a:lstStyle/>
              <a:p>
                <a:endParaRPr lang="en-GB" sz="2400" dirty="0"/>
              </a:p>
            </p:txBody>
          </p:sp>
          <p:sp>
            <p:nvSpPr>
              <p:cNvPr id="1465" name="Freeform 4295"/>
              <p:cNvSpPr>
                <a:spLocks/>
              </p:cNvSpPr>
              <p:nvPr/>
            </p:nvSpPr>
            <p:spPr bwMode="auto">
              <a:xfrm>
                <a:off x="2713" y="1742"/>
                <a:ext cx="8" cy="5"/>
              </a:xfrm>
              <a:custGeom>
                <a:avLst/>
                <a:gdLst>
                  <a:gd name="T0" fmla="*/ 3 w 6"/>
                  <a:gd name="T1" fmla="*/ 3 h 4"/>
                  <a:gd name="T2" fmla="*/ 8 w 6"/>
                  <a:gd name="T3" fmla="*/ 3 h 4"/>
                  <a:gd name="T4" fmla="*/ 4 w 6"/>
                  <a:gd name="T5" fmla="*/ 1 h 4"/>
                  <a:gd name="T6" fmla="*/ 3 w 6"/>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4">
                    <a:moveTo>
                      <a:pt x="2" y="2"/>
                    </a:moveTo>
                    <a:cubicBezTo>
                      <a:pt x="3" y="3"/>
                      <a:pt x="5" y="4"/>
                      <a:pt x="6" y="2"/>
                    </a:cubicBezTo>
                    <a:cubicBezTo>
                      <a:pt x="5" y="2"/>
                      <a:pt x="3" y="2"/>
                      <a:pt x="3" y="1"/>
                    </a:cubicBezTo>
                    <a:cubicBezTo>
                      <a:pt x="3" y="0"/>
                      <a:pt x="0" y="1"/>
                      <a:pt x="2" y="2"/>
                    </a:cubicBezTo>
                  </a:path>
                </a:pathLst>
              </a:custGeom>
              <a:solidFill>
                <a:srgbClr val="B3B3B3"/>
              </a:solidFill>
              <a:ln w="3175">
                <a:solidFill>
                  <a:schemeClr val="tx1"/>
                </a:solidFill>
                <a:round/>
                <a:headEnd/>
                <a:tailEnd/>
              </a:ln>
            </p:spPr>
            <p:txBody>
              <a:bodyPr/>
              <a:lstStyle/>
              <a:p>
                <a:endParaRPr lang="en-GB" sz="2400" dirty="0"/>
              </a:p>
            </p:txBody>
          </p:sp>
          <p:sp>
            <p:nvSpPr>
              <p:cNvPr id="1466" name="Freeform 4296"/>
              <p:cNvSpPr>
                <a:spLocks/>
              </p:cNvSpPr>
              <p:nvPr/>
            </p:nvSpPr>
            <p:spPr bwMode="auto">
              <a:xfrm>
                <a:off x="2717" y="1747"/>
                <a:ext cx="2" cy="1"/>
              </a:xfrm>
              <a:custGeom>
                <a:avLst/>
                <a:gdLst>
                  <a:gd name="T0" fmla="*/ 2 w 1"/>
                  <a:gd name="T1" fmla="*/ 1 h 1"/>
                  <a:gd name="T2" fmla="*/ 2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1" y="0"/>
                    </a:cubicBezTo>
                    <a:cubicBezTo>
                      <a:pt x="0" y="0"/>
                      <a:pt x="0" y="0"/>
                      <a:pt x="1" y="1"/>
                    </a:cubicBezTo>
                  </a:path>
                </a:pathLst>
              </a:custGeom>
              <a:solidFill>
                <a:srgbClr val="B3B3B3"/>
              </a:solidFill>
              <a:ln w="3175">
                <a:solidFill>
                  <a:schemeClr val="tx1"/>
                </a:solidFill>
                <a:round/>
                <a:headEnd/>
                <a:tailEnd/>
              </a:ln>
            </p:spPr>
            <p:txBody>
              <a:bodyPr/>
              <a:lstStyle/>
              <a:p>
                <a:endParaRPr lang="en-GB" sz="2400" dirty="0"/>
              </a:p>
            </p:txBody>
          </p:sp>
          <p:sp>
            <p:nvSpPr>
              <p:cNvPr id="1467" name="Freeform 4297"/>
              <p:cNvSpPr>
                <a:spLocks/>
              </p:cNvSpPr>
              <p:nvPr/>
            </p:nvSpPr>
            <p:spPr bwMode="auto">
              <a:xfrm>
                <a:off x="2719" y="1739"/>
                <a:ext cx="1" cy="3"/>
              </a:xfrm>
              <a:custGeom>
                <a:avLst/>
                <a:gdLst>
                  <a:gd name="T0" fmla="*/ 1 w 1"/>
                  <a:gd name="T1" fmla="*/ 3 h 2"/>
                  <a:gd name="T2" fmla="*/ 0 w 1"/>
                  <a:gd name="T3" fmla="*/ 0 h 2"/>
                  <a:gd name="T4" fmla="*/ 1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0"/>
                      <a:pt x="0" y="0"/>
                    </a:cubicBezTo>
                    <a:cubicBezTo>
                      <a:pt x="0" y="1"/>
                      <a:pt x="0" y="1"/>
                      <a:pt x="1" y="2"/>
                    </a:cubicBezTo>
                  </a:path>
                </a:pathLst>
              </a:custGeom>
              <a:solidFill>
                <a:srgbClr val="B3B3B3"/>
              </a:solidFill>
              <a:ln w="3175">
                <a:solidFill>
                  <a:schemeClr val="tx1"/>
                </a:solidFill>
                <a:round/>
                <a:headEnd/>
                <a:tailEnd/>
              </a:ln>
            </p:spPr>
            <p:txBody>
              <a:bodyPr/>
              <a:lstStyle/>
              <a:p>
                <a:endParaRPr lang="en-GB" sz="2400" dirty="0"/>
              </a:p>
            </p:txBody>
          </p:sp>
          <p:sp>
            <p:nvSpPr>
              <p:cNvPr id="1468" name="Freeform 4298"/>
              <p:cNvSpPr>
                <a:spLocks/>
              </p:cNvSpPr>
              <p:nvPr/>
            </p:nvSpPr>
            <p:spPr bwMode="auto">
              <a:xfrm>
                <a:off x="2723" y="1740"/>
                <a:ext cx="2" cy="2"/>
              </a:xfrm>
              <a:custGeom>
                <a:avLst/>
                <a:gdLst>
                  <a:gd name="T0" fmla="*/ 0 w 2"/>
                  <a:gd name="T1" fmla="*/ 2 h 1"/>
                  <a:gd name="T2" fmla="*/ 2 w 2"/>
                  <a:gd name="T3" fmla="*/ 0 h 1"/>
                  <a:gd name="T4" fmla="*/ 0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0" y="1"/>
                      <a:pt x="1" y="0"/>
                      <a:pt x="2" y="0"/>
                    </a:cubicBezTo>
                    <a:cubicBezTo>
                      <a:pt x="1"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1469" name="Freeform 4299"/>
              <p:cNvSpPr>
                <a:spLocks/>
              </p:cNvSpPr>
              <p:nvPr/>
            </p:nvSpPr>
            <p:spPr bwMode="auto">
              <a:xfrm>
                <a:off x="2734" y="1721"/>
                <a:ext cx="8" cy="10"/>
              </a:xfrm>
              <a:custGeom>
                <a:avLst/>
                <a:gdLst>
                  <a:gd name="T0" fmla="*/ 4 w 6"/>
                  <a:gd name="T1" fmla="*/ 9 h 8"/>
                  <a:gd name="T2" fmla="*/ 3 w 6"/>
                  <a:gd name="T3" fmla="*/ 10 h 8"/>
                  <a:gd name="T4" fmla="*/ 8 w 6"/>
                  <a:gd name="T5" fmla="*/ 4 h 8"/>
                  <a:gd name="T6" fmla="*/ 5 w 6"/>
                  <a:gd name="T7" fmla="*/ 3 h 8"/>
                  <a:gd name="T8" fmla="*/ 4 w 6"/>
                  <a:gd name="T9" fmla="*/ 3 h 8"/>
                  <a:gd name="T10" fmla="*/ 5 w 6"/>
                  <a:gd name="T11" fmla="*/ 0 h 8"/>
                  <a:gd name="T12" fmla="*/ 3 w 6"/>
                  <a:gd name="T13" fmla="*/ 1 h 8"/>
                  <a:gd name="T14" fmla="*/ 5 w 6"/>
                  <a:gd name="T15" fmla="*/ 4 h 8"/>
                  <a:gd name="T16" fmla="*/ 0 w 6"/>
                  <a:gd name="T17" fmla="*/ 5 h 8"/>
                  <a:gd name="T18" fmla="*/ 3 w 6"/>
                  <a:gd name="T19" fmla="*/ 6 h 8"/>
                  <a:gd name="T20" fmla="*/ 4 w 6"/>
                  <a:gd name="T21" fmla="*/ 9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3" y="7"/>
                    </a:moveTo>
                    <a:cubicBezTo>
                      <a:pt x="3" y="7"/>
                      <a:pt x="3" y="8"/>
                      <a:pt x="2" y="8"/>
                    </a:cubicBezTo>
                    <a:cubicBezTo>
                      <a:pt x="5" y="8"/>
                      <a:pt x="5" y="4"/>
                      <a:pt x="6" y="3"/>
                    </a:cubicBezTo>
                    <a:cubicBezTo>
                      <a:pt x="5" y="3"/>
                      <a:pt x="4" y="2"/>
                      <a:pt x="4" y="2"/>
                    </a:cubicBezTo>
                    <a:cubicBezTo>
                      <a:pt x="3" y="2"/>
                      <a:pt x="3" y="2"/>
                      <a:pt x="3" y="2"/>
                    </a:cubicBezTo>
                    <a:cubicBezTo>
                      <a:pt x="3" y="2"/>
                      <a:pt x="3" y="1"/>
                      <a:pt x="4" y="0"/>
                    </a:cubicBezTo>
                    <a:cubicBezTo>
                      <a:pt x="3" y="0"/>
                      <a:pt x="3" y="2"/>
                      <a:pt x="2" y="1"/>
                    </a:cubicBezTo>
                    <a:cubicBezTo>
                      <a:pt x="2" y="2"/>
                      <a:pt x="3" y="3"/>
                      <a:pt x="4" y="3"/>
                    </a:cubicBezTo>
                    <a:cubicBezTo>
                      <a:pt x="3" y="3"/>
                      <a:pt x="2" y="4"/>
                      <a:pt x="0" y="4"/>
                    </a:cubicBezTo>
                    <a:cubicBezTo>
                      <a:pt x="1" y="5"/>
                      <a:pt x="1" y="4"/>
                      <a:pt x="2" y="5"/>
                    </a:cubicBezTo>
                    <a:cubicBezTo>
                      <a:pt x="3" y="5"/>
                      <a:pt x="4" y="6"/>
                      <a:pt x="3" y="7"/>
                    </a:cubicBezTo>
                  </a:path>
                </a:pathLst>
              </a:custGeom>
              <a:solidFill>
                <a:srgbClr val="B3B3B3"/>
              </a:solidFill>
              <a:ln w="3175">
                <a:solidFill>
                  <a:schemeClr val="tx1"/>
                </a:solidFill>
                <a:round/>
                <a:headEnd/>
                <a:tailEnd/>
              </a:ln>
            </p:spPr>
            <p:txBody>
              <a:bodyPr/>
              <a:lstStyle/>
              <a:p>
                <a:endParaRPr lang="en-GB" sz="2400" dirty="0"/>
              </a:p>
            </p:txBody>
          </p:sp>
          <p:sp>
            <p:nvSpPr>
              <p:cNvPr id="1470" name="Freeform 4300"/>
              <p:cNvSpPr>
                <a:spLocks/>
              </p:cNvSpPr>
              <p:nvPr/>
            </p:nvSpPr>
            <p:spPr bwMode="auto">
              <a:xfrm>
                <a:off x="2741" y="1719"/>
                <a:ext cx="3" cy="4"/>
              </a:xfrm>
              <a:custGeom>
                <a:avLst/>
                <a:gdLst>
                  <a:gd name="T0" fmla="*/ 0 w 2"/>
                  <a:gd name="T1" fmla="*/ 4 h 3"/>
                  <a:gd name="T2" fmla="*/ 0 w 2"/>
                  <a:gd name="T3" fmla="*/ 0 h 3"/>
                  <a:gd name="T4" fmla="*/ 0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0" y="3"/>
                    </a:moveTo>
                    <a:cubicBezTo>
                      <a:pt x="1" y="2"/>
                      <a:pt x="2" y="0"/>
                      <a:pt x="0" y="0"/>
                    </a:cubicBezTo>
                    <a:cubicBezTo>
                      <a:pt x="0" y="1"/>
                      <a:pt x="0" y="2"/>
                      <a:pt x="0" y="3"/>
                    </a:cubicBezTo>
                  </a:path>
                </a:pathLst>
              </a:custGeom>
              <a:solidFill>
                <a:srgbClr val="B3B3B3"/>
              </a:solidFill>
              <a:ln w="3175">
                <a:solidFill>
                  <a:schemeClr val="tx1"/>
                </a:solidFill>
                <a:round/>
                <a:headEnd/>
                <a:tailEnd/>
              </a:ln>
            </p:spPr>
            <p:txBody>
              <a:bodyPr/>
              <a:lstStyle/>
              <a:p>
                <a:endParaRPr lang="en-GB" sz="2400" dirty="0"/>
              </a:p>
            </p:txBody>
          </p:sp>
          <p:sp>
            <p:nvSpPr>
              <p:cNvPr id="1471" name="Freeform 4301"/>
              <p:cNvSpPr>
                <a:spLocks/>
              </p:cNvSpPr>
              <p:nvPr/>
            </p:nvSpPr>
            <p:spPr bwMode="auto">
              <a:xfrm>
                <a:off x="2741" y="1717"/>
                <a:ext cx="5" cy="4"/>
              </a:xfrm>
              <a:custGeom>
                <a:avLst/>
                <a:gdLst>
                  <a:gd name="T0" fmla="*/ 4 w 4"/>
                  <a:gd name="T1" fmla="*/ 4 h 3"/>
                  <a:gd name="T2" fmla="*/ 4 w 4"/>
                  <a:gd name="T3" fmla="*/ 4 h 3"/>
                  <a:gd name="T4" fmla="*/ 0 60000 65536"/>
                  <a:gd name="T5" fmla="*/ 0 60000 65536"/>
                </a:gdLst>
                <a:ahLst/>
                <a:cxnLst>
                  <a:cxn ang="T4">
                    <a:pos x="T0" y="T1"/>
                  </a:cxn>
                  <a:cxn ang="T5">
                    <a:pos x="T2" y="T3"/>
                  </a:cxn>
                </a:cxnLst>
                <a:rect l="0" t="0" r="r" b="b"/>
                <a:pathLst>
                  <a:path w="4" h="3">
                    <a:moveTo>
                      <a:pt x="3" y="3"/>
                    </a:moveTo>
                    <a:cubicBezTo>
                      <a:pt x="4" y="0"/>
                      <a:pt x="0" y="2"/>
                      <a:pt x="3" y="3"/>
                    </a:cubicBezTo>
                  </a:path>
                </a:pathLst>
              </a:custGeom>
              <a:solidFill>
                <a:srgbClr val="B3B3B3"/>
              </a:solidFill>
              <a:ln w="3175">
                <a:solidFill>
                  <a:schemeClr val="tx1"/>
                </a:solidFill>
                <a:round/>
                <a:headEnd/>
                <a:tailEnd/>
              </a:ln>
            </p:spPr>
            <p:txBody>
              <a:bodyPr/>
              <a:lstStyle/>
              <a:p>
                <a:endParaRPr lang="en-GB" sz="2400" dirty="0"/>
              </a:p>
            </p:txBody>
          </p:sp>
          <p:sp>
            <p:nvSpPr>
              <p:cNvPr id="1472" name="Freeform 4302"/>
              <p:cNvSpPr>
                <a:spLocks/>
              </p:cNvSpPr>
              <p:nvPr/>
            </p:nvSpPr>
            <p:spPr bwMode="auto">
              <a:xfrm>
                <a:off x="2744" y="1721"/>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0"/>
                      <a:pt x="1" y="0"/>
                      <a:pt x="1" y="0"/>
                    </a:cubicBezTo>
                    <a:cubicBezTo>
                      <a:pt x="0"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1473" name="Freeform 4303"/>
              <p:cNvSpPr>
                <a:spLocks/>
              </p:cNvSpPr>
              <p:nvPr/>
            </p:nvSpPr>
            <p:spPr bwMode="auto">
              <a:xfrm>
                <a:off x="2725" y="1867"/>
                <a:ext cx="7" cy="3"/>
              </a:xfrm>
              <a:custGeom>
                <a:avLst/>
                <a:gdLst>
                  <a:gd name="T0" fmla="*/ 3 w 5"/>
                  <a:gd name="T1" fmla="*/ 3 h 2"/>
                  <a:gd name="T2" fmla="*/ 7 w 5"/>
                  <a:gd name="T3" fmla="*/ 2 h 2"/>
                  <a:gd name="T4" fmla="*/ 0 w 5"/>
                  <a:gd name="T5" fmla="*/ 2 h 2"/>
                  <a:gd name="T6" fmla="*/ 3 w 5"/>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2">
                    <a:moveTo>
                      <a:pt x="2" y="2"/>
                    </a:moveTo>
                    <a:cubicBezTo>
                      <a:pt x="3" y="2"/>
                      <a:pt x="4" y="2"/>
                      <a:pt x="5" y="1"/>
                    </a:cubicBezTo>
                    <a:cubicBezTo>
                      <a:pt x="3" y="0"/>
                      <a:pt x="2" y="1"/>
                      <a:pt x="0" y="1"/>
                    </a:cubicBezTo>
                    <a:cubicBezTo>
                      <a:pt x="1" y="2"/>
                      <a:pt x="2" y="2"/>
                      <a:pt x="2" y="2"/>
                    </a:cubicBezTo>
                  </a:path>
                </a:pathLst>
              </a:custGeom>
              <a:solidFill>
                <a:srgbClr val="B3B3B3"/>
              </a:solidFill>
              <a:ln w="3175">
                <a:solidFill>
                  <a:schemeClr val="tx1"/>
                </a:solidFill>
                <a:round/>
                <a:headEnd/>
                <a:tailEnd/>
              </a:ln>
            </p:spPr>
            <p:txBody>
              <a:bodyPr/>
              <a:lstStyle/>
              <a:p>
                <a:endParaRPr lang="en-GB" sz="2400" dirty="0"/>
              </a:p>
            </p:txBody>
          </p:sp>
          <p:sp>
            <p:nvSpPr>
              <p:cNvPr id="1474" name="Freeform 4304"/>
              <p:cNvSpPr>
                <a:spLocks/>
              </p:cNvSpPr>
              <p:nvPr/>
            </p:nvSpPr>
            <p:spPr bwMode="auto">
              <a:xfrm>
                <a:off x="1530" y="2491"/>
                <a:ext cx="46" cy="51"/>
              </a:xfrm>
              <a:custGeom>
                <a:avLst/>
                <a:gdLst>
                  <a:gd name="T0" fmla="*/ 1 w 35"/>
                  <a:gd name="T1" fmla="*/ 13 h 39"/>
                  <a:gd name="T2" fmla="*/ 4 w 35"/>
                  <a:gd name="T3" fmla="*/ 9 h 39"/>
                  <a:gd name="T4" fmla="*/ 3 w 35"/>
                  <a:gd name="T5" fmla="*/ 5 h 39"/>
                  <a:gd name="T6" fmla="*/ 5 w 35"/>
                  <a:gd name="T7" fmla="*/ 1 h 39"/>
                  <a:gd name="T8" fmla="*/ 12 w 35"/>
                  <a:gd name="T9" fmla="*/ 3 h 39"/>
                  <a:gd name="T10" fmla="*/ 18 w 35"/>
                  <a:gd name="T11" fmla="*/ 3 h 39"/>
                  <a:gd name="T12" fmla="*/ 22 w 35"/>
                  <a:gd name="T13" fmla="*/ 4 h 39"/>
                  <a:gd name="T14" fmla="*/ 26 w 35"/>
                  <a:gd name="T15" fmla="*/ 8 h 39"/>
                  <a:gd name="T16" fmla="*/ 32 w 35"/>
                  <a:gd name="T17" fmla="*/ 5 h 39"/>
                  <a:gd name="T18" fmla="*/ 33 w 35"/>
                  <a:gd name="T19" fmla="*/ 9 h 39"/>
                  <a:gd name="T20" fmla="*/ 35 w 35"/>
                  <a:gd name="T21" fmla="*/ 13 h 39"/>
                  <a:gd name="T22" fmla="*/ 39 w 35"/>
                  <a:gd name="T23" fmla="*/ 20 h 39"/>
                  <a:gd name="T24" fmla="*/ 45 w 35"/>
                  <a:gd name="T25" fmla="*/ 26 h 39"/>
                  <a:gd name="T26" fmla="*/ 45 w 35"/>
                  <a:gd name="T27" fmla="*/ 27 h 39"/>
                  <a:gd name="T28" fmla="*/ 41 w 35"/>
                  <a:gd name="T29" fmla="*/ 26 h 39"/>
                  <a:gd name="T30" fmla="*/ 41 w 35"/>
                  <a:gd name="T31" fmla="*/ 33 h 39"/>
                  <a:gd name="T32" fmla="*/ 42 w 35"/>
                  <a:gd name="T33" fmla="*/ 37 h 39"/>
                  <a:gd name="T34" fmla="*/ 41 w 35"/>
                  <a:gd name="T35" fmla="*/ 44 h 39"/>
                  <a:gd name="T36" fmla="*/ 39 w 35"/>
                  <a:gd name="T37" fmla="*/ 51 h 39"/>
                  <a:gd name="T38" fmla="*/ 38 w 35"/>
                  <a:gd name="T39" fmla="*/ 47 h 39"/>
                  <a:gd name="T40" fmla="*/ 37 w 35"/>
                  <a:gd name="T41" fmla="*/ 46 h 39"/>
                  <a:gd name="T42" fmla="*/ 37 w 35"/>
                  <a:gd name="T43" fmla="*/ 43 h 39"/>
                  <a:gd name="T44" fmla="*/ 33 w 35"/>
                  <a:gd name="T45" fmla="*/ 39 h 39"/>
                  <a:gd name="T46" fmla="*/ 34 w 35"/>
                  <a:gd name="T47" fmla="*/ 44 h 39"/>
                  <a:gd name="T48" fmla="*/ 29 w 35"/>
                  <a:gd name="T49" fmla="*/ 42 h 39"/>
                  <a:gd name="T50" fmla="*/ 32 w 35"/>
                  <a:gd name="T51" fmla="*/ 37 h 39"/>
                  <a:gd name="T52" fmla="*/ 25 w 35"/>
                  <a:gd name="T53" fmla="*/ 30 h 39"/>
                  <a:gd name="T54" fmla="*/ 21 w 35"/>
                  <a:gd name="T55" fmla="*/ 27 h 39"/>
                  <a:gd name="T56" fmla="*/ 17 w 35"/>
                  <a:gd name="T57" fmla="*/ 24 h 39"/>
                  <a:gd name="T58" fmla="*/ 9 w 35"/>
                  <a:gd name="T59" fmla="*/ 14 h 39"/>
                  <a:gd name="T60" fmla="*/ 9 w 35"/>
                  <a:gd name="T61" fmla="*/ 18 h 39"/>
                  <a:gd name="T62" fmla="*/ 13 w 35"/>
                  <a:gd name="T63" fmla="*/ 21 h 39"/>
                  <a:gd name="T64" fmla="*/ 12 w 35"/>
                  <a:gd name="T65" fmla="*/ 25 h 39"/>
                  <a:gd name="T66" fmla="*/ 7 w 35"/>
                  <a:gd name="T67" fmla="*/ 22 h 39"/>
                  <a:gd name="T68" fmla="*/ 1 w 35"/>
                  <a:gd name="T69" fmla="*/ 13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5" h="39">
                    <a:moveTo>
                      <a:pt x="1" y="10"/>
                    </a:moveTo>
                    <a:cubicBezTo>
                      <a:pt x="1" y="10"/>
                      <a:pt x="3" y="8"/>
                      <a:pt x="3" y="7"/>
                    </a:cubicBezTo>
                    <a:cubicBezTo>
                      <a:pt x="3" y="6"/>
                      <a:pt x="1" y="4"/>
                      <a:pt x="2" y="4"/>
                    </a:cubicBezTo>
                    <a:cubicBezTo>
                      <a:pt x="3" y="3"/>
                      <a:pt x="3" y="2"/>
                      <a:pt x="4" y="1"/>
                    </a:cubicBezTo>
                    <a:cubicBezTo>
                      <a:pt x="4" y="0"/>
                      <a:pt x="8" y="2"/>
                      <a:pt x="9" y="2"/>
                    </a:cubicBezTo>
                    <a:cubicBezTo>
                      <a:pt x="12" y="4"/>
                      <a:pt x="11" y="3"/>
                      <a:pt x="14" y="2"/>
                    </a:cubicBezTo>
                    <a:cubicBezTo>
                      <a:pt x="15" y="2"/>
                      <a:pt x="15" y="4"/>
                      <a:pt x="17" y="3"/>
                    </a:cubicBezTo>
                    <a:cubicBezTo>
                      <a:pt x="18" y="4"/>
                      <a:pt x="19" y="5"/>
                      <a:pt x="20" y="6"/>
                    </a:cubicBezTo>
                    <a:cubicBezTo>
                      <a:pt x="22" y="6"/>
                      <a:pt x="25" y="6"/>
                      <a:pt x="24" y="4"/>
                    </a:cubicBezTo>
                    <a:cubicBezTo>
                      <a:pt x="25" y="5"/>
                      <a:pt x="24" y="6"/>
                      <a:pt x="25" y="7"/>
                    </a:cubicBezTo>
                    <a:cubicBezTo>
                      <a:pt x="26" y="8"/>
                      <a:pt x="26" y="9"/>
                      <a:pt x="27" y="10"/>
                    </a:cubicBezTo>
                    <a:cubicBezTo>
                      <a:pt x="28" y="13"/>
                      <a:pt x="29" y="13"/>
                      <a:pt x="30" y="15"/>
                    </a:cubicBezTo>
                    <a:cubicBezTo>
                      <a:pt x="32" y="16"/>
                      <a:pt x="32" y="19"/>
                      <a:pt x="34" y="20"/>
                    </a:cubicBezTo>
                    <a:cubicBezTo>
                      <a:pt x="35" y="20"/>
                      <a:pt x="35" y="21"/>
                      <a:pt x="34" y="21"/>
                    </a:cubicBezTo>
                    <a:cubicBezTo>
                      <a:pt x="33" y="21"/>
                      <a:pt x="33" y="19"/>
                      <a:pt x="31" y="20"/>
                    </a:cubicBezTo>
                    <a:cubicBezTo>
                      <a:pt x="32" y="21"/>
                      <a:pt x="31" y="23"/>
                      <a:pt x="31" y="25"/>
                    </a:cubicBezTo>
                    <a:cubicBezTo>
                      <a:pt x="31" y="27"/>
                      <a:pt x="35" y="27"/>
                      <a:pt x="32" y="28"/>
                    </a:cubicBezTo>
                    <a:cubicBezTo>
                      <a:pt x="30" y="30"/>
                      <a:pt x="33" y="32"/>
                      <a:pt x="31" y="34"/>
                    </a:cubicBezTo>
                    <a:cubicBezTo>
                      <a:pt x="29" y="35"/>
                      <a:pt x="31" y="36"/>
                      <a:pt x="30" y="39"/>
                    </a:cubicBezTo>
                    <a:cubicBezTo>
                      <a:pt x="30" y="37"/>
                      <a:pt x="30" y="37"/>
                      <a:pt x="29" y="36"/>
                    </a:cubicBezTo>
                    <a:cubicBezTo>
                      <a:pt x="29" y="35"/>
                      <a:pt x="28" y="35"/>
                      <a:pt x="28" y="35"/>
                    </a:cubicBezTo>
                    <a:cubicBezTo>
                      <a:pt x="28" y="34"/>
                      <a:pt x="28" y="34"/>
                      <a:pt x="28" y="33"/>
                    </a:cubicBezTo>
                    <a:cubicBezTo>
                      <a:pt x="28" y="32"/>
                      <a:pt x="26" y="29"/>
                      <a:pt x="25" y="30"/>
                    </a:cubicBezTo>
                    <a:cubicBezTo>
                      <a:pt x="25" y="32"/>
                      <a:pt x="27" y="33"/>
                      <a:pt x="26" y="34"/>
                    </a:cubicBezTo>
                    <a:cubicBezTo>
                      <a:pt x="25" y="34"/>
                      <a:pt x="23" y="33"/>
                      <a:pt x="22" y="32"/>
                    </a:cubicBezTo>
                    <a:cubicBezTo>
                      <a:pt x="22" y="30"/>
                      <a:pt x="24" y="29"/>
                      <a:pt x="24" y="28"/>
                    </a:cubicBezTo>
                    <a:cubicBezTo>
                      <a:pt x="24" y="25"/>
                      <a:pt x="21" y="24"/>
                      <a:pt x="19" y="23"/>
                    </a:cubicBezTo>
                    <a:cubicBezTo>
                      <a:pt x="17" y="22"/>
                      <a:pt x="17" y="21"/>
                      <a:pt x="16" y="21"/>
                    </a:cubicBezTo>
                    <a:cubicBezTo>
                      <a:pt x="14" y="21"/>
                      <a:pt x="13" y="20"/>
                      <a:pt x="13" y="18"/>
                    </a:cubicBezTo>
                    <a:cubicBezTo>
                      <a:pt x="13" y="14"/>
                      <a:pt x="8" y="14"/>
                      <a:pt x="7" y="11"/>
                    </a:cubicBezTo>
                    <a:cubicBezTo>
                      <a:pt x="7" y="12"/>
                      <a:pt x="7" y="13"/>
                      <a:pt x="7" y="14"/>
                    </a:cubicBezTo>
                    <a:cubicBezTo>
                      <a:pt x="8" y="15"/>
                      <a:pt x="9" y="15"/>
                      <a:pt x="10" y="16"/>
                    </a:cubicBezTo>
                    <a:cubicBezTo>
                      <a:pt x="11" y="17"/>
                      <a:pt x="10" y="19"/>
                      <a:pt x="9" y="19"/>
                    </a:cubicBezTo>
                    <a:cubicBezTo>
                      <a:pt x="7" y="20"/>
                      <a:pt x="6" y="17"/>
                      <a:pt x="5" y="17"/>
                    </a:cubicBezTo>
                    <a:cubicBezTo>
                      <a:pt x="2" y="16"/>
                      <a:pt x="0" y="13"/>
                      <a:pt x="1" y="10"/>
                    </a:cubicBezTo>
                  </a:path>
                </a:pathLst>
              </a:custGeom>
              <a:solidFill>
                <a:srgbClr val="B3B3B3"/>
              </a:solidFill>
              <a:ln w="3175">
                <a:solidFill>
                  <a:schemeClr val="tx1"/>
                </a:solidFill>
                <a:round/>
                <a:headEnd/>
                <a:tailEnd/>
              </a:ln>
            </p:spPr>
            <p:txBody>
              <a:bodyPr/>
              <a:lstStyle/>
              <a:p>
                <a:endParaRPr lang="en-GB" sz="2400" dirty="0"/>
              </a:p>
            </p:txBody>
          </p:sp>
          <p:sp>
            <p:nvSpPr>
              <p:cNvPr id="1475" name="Freeform 4305"/>
              <p:cNvSpPr>
                <a:spLocks/>
              </p:cNvSpPr>
              <p:nvPr/>
            </p:nvSpPr>
            <p:spPr bwMode="auto">
              <a:xfrm>
                <a:off x="1872" y="2973"/>
                <a:ext cx="117" cy="133"/>
              </a:xfrm>
              <a:custGeom>
                <a:avLst/>
                <a:gdLst>
                  <a:gd name="T0" fmla="*/ 0 w 89"/>
                  <a:gd name="T1" fmla="*/ 49 h 101"/>
                  <a:gd name="T2" fmla="*/ 3 w 89"/>
                  <a:gd name="T3" fmla="*/ 33 h 101"/>
                  <a:gd name="T4" fmla="*/ 1 w 89"/>
                  <a:gd name="T5" fmla="*/ 24 h 101"/>
                  <a:gd name="T6" fmla="*/ 4 w 89"/>
                  <a:gd name="T7" fmla="*/ 16 h 101"/>
                  <a:gd name="T8" fmla="*/ 11 w 89"/>
                  <a:gd name="T9" fmla="*/ 7 h 101"/>
                  <a:gd name="T10" fmla="*/ 26 w 89"/>
                  <a:gd name="T11" fmla="*/ 3 h 101"/>
                  <a:gd name="T12" fmla="*/ 50 w 89"/>
                  <a:gd name="T13" fmla="*/ 5 h 101"/>
                  <a:gd name="T14" fmla="*/ 57 w 89"/>
                  <a:gd name="T15" fmla="*/ 13 h 101"/>
                  <a:gd name="T16" fmla="*/ 62 w 89"/>
                  <a:gd name="T17" fmla="*/ 24 h 101"/>
                  <a:gd name="T18" fmla="*/ 63 w 89"/>
                  <a:gd name="T19" fmla="*/ 28 h 101"/>
                  <a:gd name="T20" fmla="*/ 63 w 89"/>
                  <a:gd name="T21" fmla="*/ 34 h 101"/>
                  <a:gd name="T22" fmla="*/ 63 w 89"/>
                  <a:gd name="T23" fmla="*/ 37 h 101"/>
                  <a:gd name="T24" fmla="*/ 63 w 89"/>
                  <a:gd name="T25" fmla="*/ 41 h 101"/>
                  <a:gd name="T26" fmla="*/ 62 w 89"/>
                  <a:gd name="T27" fmla="*/ 45 h 101"/>
                  <a:gd name="T28" fmla="*/ 74 w 89"/>
                  <a:gd name="T29" fmla="*/ 49 h 101"/>
                  <a:gd name="T30" fmla="*/ 80 w 89"/>
                  <a:gd name="T31" fmla="*/ 50 h 101"/>
                  <a:gd name="T32" fmla="*/ 83 w 89"/>
                  <a:gd name="T33" fmla="*/ 47 h 101"/>
                  <a:gd name="T34" fmla="*/ 91 w 89"/>
                  <a:gd name="T35" fmla="*/ 50 h 101"/>
                  <a:gd name="T36" fmla="*/ 93 w 89"/>
                  <a:gd name="T37" fmla="*/ 53 h 101"/>
                  <a:gd name="T38" fmla="*/ 95 w 89"/>
                  <a:gd name="T39" fmla="*/ 59 h 101"/>
                  <a:gd name="T40" fmla="*/ 99 w 89"/>
                  <a:gd name="T41" fmla="*/ 66 h 101"/>
                  <a:gd name="T42" fmla="*/ 104 w 89"/>
                  <a:gd name="T43" fmla="*/ 76 h 101"/>
                  <a:gd name="T44" fmla="*/ 112 w 89"/>
                  <a:gd name="T45" fmla="*/ 74 h 101"/>
                  <a:gd name="T46" fmla="*/ 117 w 89"/>
                  <a:gd name="T47" fmla="*/ 76 h 101"/>
                  <a:gd name="T48" fmla="*/ 117 w 89"/>
                  <a:gd name="T49" fmla="*/ 80 h 101"/>
                  <a:gd name="T50" fmla="*/ 116 w 89"/>
                  <a:gd name="T51" fmla="*/ 84 h 101"/>
                  <a:gd name="T52" fmla="*/ 116 w 89"/>
                  <a:gd name="T53" fmla="*/ 92 h 101"/>
                  <a:gd name="T54" fmla="*/ 114 w 89"/>
                  <a:gd name="T55" fmla="*/ 100 h 101"/>
                  <a:gd name="T56" fmla="*/ 117 w 89"/>
                  <a:gd name="T57" fmla="*/ 113 h 101"/>
                  <a:gd name="T58" fmla="*/ 114 w 89"/>
                  <a:gd name="T59" fmla="*/ 117 h 101"/>
                  <a:gd name="T60" fmla="*/ 112 w 89"/>
                  <a:gd name="T61" fmla="*/ 122 h 101"/>
                  <a:gd name="T62" fmla="*/ 108 w 89"/>
                  <a:gd name="T63" fmla="*/ 124 h 101"/>
                  <a:gd name="T64" fmla="*/ 106 w 89"/>
                  <a:gd name="T65" fmla="*/ 125 h 101"/>
                  <a:gd name="T66" fmla="*/ 103 w 89"/>
                  <a:gd name="T67" fmla="*/ 130 h 101"/>
                  <a:gd name="T68" fmla="*/ 96 w 89"/>
                  <a:gd name="T69" fmla="*/ 133 h 101"/>
                  <a:gd name="T70" fmla="*/ 92 w 89"/>
                  <a:gd name="T71" fmla="*/ 130 h 101"/>
                  <a:gd name="T72" fmla="*/ 89 w 89"/>
                  <a:gd name="T73" fmla="*/ 130 h 101"/>
                  <a:gd name="T74" fmla="*/ 85 w 89"/>
                  <a:gd name="T75" fmla="*/ 132 h 101"/>
                  <a:gd name="T76" fmla="*/ 82 w 89"/>
                  <a:gd name="T77" fmla="*/ 130 h 101"/>
                  <a:gd name="T78" fmla="*/ 68 w 89"/>
                  <a:gd name="T79" fmla="*/ 128 h 101"/>
                  <a:gd name="T80" fmla="*/ 64 w 89"/>
                  <a:gd name="T81" fmla="*/ 128 h 101"/>
                  <a:gd name="T82" fmla="*/ 66 w 89"/>
                  <a:gd name="T83" fmla="*/ 122 h 101"/>
                  <a:gd name="T84" fmla="*/ 70 w 89"/>
                  <a:gd name="T85" fmla="*/ 109 h 101"/>
                  <a:gd name="T86" fmla="*/ 74 w 89"/>
                  <a:gd name="T87" fmla="*/ 101 h 101"/>
                  <a:gd name="T88" fmla="*/ 70 w 89"/>
                  <a:gd name="T89" fmla="*/ 93 h 101"/>
                  <a:gd name="T90" fmla="*/ 62 w 89"/>
                  <a:gd name="T91" fmla="*/ 91 h 101"/>
                  <a:gd name="T92" fmla="*/ 58 w 89"/>
                  <a:gd name="T93" fmla="*/ 88 h 101"/>
                  <a:gd name="T94" fmla="*/ 53 w 89"/>
                  <a:gd name="T95" fmla="*/ 86 h 101"/>
                  <a:gd name="T96" fmla="*/ 43 w 89"/>
                  <a:gd name="T97" fmla="*/ 79 h 101"/>
                  <a:gd name="T98" fmla="*/ 32 w 89"/>
                  <a:gd name="T99" fmla="*/ 75 h 101"/>
                  <a:gd name="T100" fmla="*/ 24 w 89"/>
                  <a:gd name="T101" fmla="*/ 72 h 101"/>
                  <a:gd name="T102" fmla="*/ 13 w 89"/>
                  <a:gd name="T103" fmla="*/ 63 h 101"/>
                  <a:gd name="T104" fmla="*/ 7 w 89"/>
                  <a:gd name="T105" fmla="*/ 55 h 101"/>
                  <a:gd name="T106" fmla="*/ 0 w 89"/>
                  <a:gd name="T107" fmla="*/ 49 h 10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89" h="101">
                    <a:moveTo>
                      <a:pt x="0" y="37"/>
                    </a:moveTo>
                    <a:cubicBezTo>
                      <a:pt x="1" y="33"/>
                      <a:pt x="1" y="29"/>
                      <a:pt x="2" y="25"/>
                    </a:cubicBezTo>
                    <a:cubicBezTo>
                      <a:pt x="2" y="22"/>
                      <a:pt x="2" y="20"/>
                      <a:pt x="1" y="18"/>
                    </a:cubicBezTo>
                    <a:cubicBezTo>
                      <a:pt x="1" y="16"/>
                      <a:pt x="2" y="14"/>
                      <a:pt x="3" y="12"/>
                    </a:cubicBezTo>
                    <a:cubicBezTo>
                      <a:pt x="5" y="9"/>
                      <a:pt x="4" y="6"/>
                      <a:pt x="8" y="5"/>
                    </a:cubicBezTo>
                    <a:cubicBezTo>
                      <a:pt x="12" y="5"/>
                      <a:pt x="16" y="4"/>
                      <a:pt x="20" y="2"/>
                    </a:cubicBezTo>
                    <a:cubicBezTo>
                      <a:pt x="27" y="0"/>
                      <a:pt x="32" y="1"/>
                      <a:pt x="38" y="4"/>
                    </a:cubicBezTo>
                    <a:cubicBezTo>
                      <a:pt x="40" y="5"/>
                      <a:pt x="43" y="7"/>
                      <a:pt x="43" y="10"/>
                    </a:cubicBezTo>
                    <a:cubicBezTo>
                      <a:pt x="44" y="12"/>
                      <a:pt x="45" y="18"/>
                      <a:pt x="47" y="18"/>
                    </a:cubicBezTo>
                    <a:cubicBezTo>
                      <a:pt x="46" y="20"/>
                      <a:pt x="48" y="20"/>
                      <a:pt x="48" y="21"/>
                    </a:cubicBezTo>
                    <a:cubicBezTo>
                      <a:pt x="48" y="22"/>
                      <a:pt x="48" y="25"/>
                      <a:pt x="48" y="26"/>
                    </a:cubicBezTo>
                    <a:cubicBezTo>
                      <a:pt x="48" y="26"/>
                      <a:pt x="48" y="27"/>
                      <a:pt x="48" y="28"/>
                    </a:cubicBezTo>
                    <a:cubicBezTo>
                      <a:pt x="48" y="29"/>
                      <a:pt x="48" y="30"/>
                      <a:pt x="48" y="31"/>
                    </a:cubicBezTo>
                    <a:cubicBezTo>
                      <a:pt x="48" y="32"/>
                      <a:pt x="47" y="33"/>
                      <a:pt x="47" y="34"/>
                    </a:cubicBezTo>
                    <a:cubicBezTo>
                      <a:pt x="47" y="35"/>
                      <a:pt x="55" y="37"/>
                      <a:pt x="56" y="37"/>
                    </a:cubicBezTo>
                    <a:cubicBezTo>
                      <a:pt x="57" y="37"/>
                      <a:pt x="59" y="38"/>
                      <a:pt x="61" y="38"/>
                    </a:cubicBezTo>
                    <a:cubicBezTo>
                      <a:pt x="62" y="38"/>
                      <a:pt x="62" y="34"/>
                      <a:pt x="63" y="36"/>
                    </a:cubicBezTo>
                    <a:cubicBezTo>
                      <a:pt x="65" y="37"/>
                      <a:pt x="67" y="38"/>
                      <a:pt x="69" y="38"/>
                    </a:cubicBezTo>
                    <a:cubicBezTo>
                      <a:pt x="71" y="38"/>
                      <a:pt x="71" y="39"/>
                      <a:pt x="71" y="40"/>
                    </a:cubicBezTo>
                    <a:cubicBezTo>
                      <a:pt x="71" y="42"/>
                      <a:pt x="72" y="43"/>
                      <a:pt x="72" y="45"/>
                    </a:cubicBezTo>
                    <a:cubicBezTo>
                      <a:pt x="73" y="47"/>
                      <a:pt x="75" y="48"/>
                      <a:pt x="75" y="50"/>
                    </a:cubicBezTo>
                    <a:cubicBezTo>
                      <a:pt x="75" y="53"/>
                      <a:pt x="76" y="58"/>
                      <a:pt x="79" y="58"/>
                    </a:cubicBezTo>
                    <a:cubicBezTo>
                      <a:pt x="81" y="58"/>
                      <a:pt x="83" y="56"/>
                      <a:pt x="85" y="56"/>
                    </a:cubicBezTo>
                    <a:cubicBezTo>
                      <a:pt x="86" y="56"/>
                      <a:pt x="88" y="58"/>
                      <a:pt x="89" y="58"/>
                    </a:cubicBezTo>
                    <a:cubicBezTo>
                      <a:pt x="88" y="59"/>
                      <a:pt x="88" y="60"/>
                      <a:pt x="89" y="61"/>
                    </a:cubicBezTo>
                    <a:cubicBezTo>
                      <a:pt x="89" y="62"/>
                      <a:pt x="88" y="63"/>
                      <a:pt x="88" y="64"/>
                    </a:cubicBezTo>
                    <a:cubicBezTo>
                      <a:pt x="89" y="66"/>
                      <a:pt x="88" y="69"/>
                      <a:pt x="88" y="70"/>
                    </a:cubicBezTo>
                    <a:cubicBezTo>
                      <a:pt x="87" y="72"/>
                      <a:pt x="87" y="75"/>
                      <a:pt x="87" y="76"/>
                    </a:cubicBezTo>
                    <a:cubicBezTo>
                      <a:pt x="89" y="86"/>
                      <a:pt x="89" y="86"/>
                      <a:pt x="89" y="86"/>
                    </a:cubicBezTo>
                    <a:cubicBezTo>
                      <a:pt x="89" y="87"/>
                      <a:pt x="88" y="89"/>
                      <a:pt x="87" y="89"/>
                    </a:cubicBezTo>
                    <a:cubicBezTo>
                      <a:pt x="86" y="90"/>
                      <a:pt x="85" y="92"/>
                      <a:pt x="85" y="93"/>
                    </a:cubicBezTo>
                    <a:cubicBezTo>
                      <a:pt x="85" y="93"/>
                      <a:pt x="83" y="94"/>
                      <a:pt x="82" y="94"/>
                    </a:cubicBezTo>
                    <a:cubicBezTo>
                      <a:pt x="82" y="94"/>
                      <a:pt x="81" y="95"/>
                      <a:pt x="81" y="95"/>
                    </a:cubicBezTo>
                    <a:cubicBezTo>
                      <a:pt x="81" y="96"/>
                      <a:pt x="80" y="100"/>
                      <a:pt x="78" y="99"/>
                    </a:cubicBezTo>
                    <a:cubicBezTo>
                      <a:pt x="75" y="96"/>
                      <a:pt x="74" y="98"/>
                      <a:pt x="73" y="101"/>
                    </a:cubicBezTo>
                    <a:cubicBezTo>
                      <a:pt x="72" y="101"/>
                      <a:pt x="71" y="99"/>
                      <a:pt x="70" y="99"/>
                    </a:cubicBezTo>
                    <a:cubicBezTo>
                      <a:pt x="69" y="100"/>
                      <a:pt x="69" y="101"/>
                      <a:pt x="68" y="99"/>
                    </a:cubicBezTo>
                    <a:cubicBezTo>
                      <a:pt x="67" y="98"/>
                      <a:pt x="66" y="100"/>
                      <a:pt x="65" y="100"/>
                    </a:cubicBezTo>
                    <a:cubicBezTo>
                      <a:pt x="64" y="100"/>
                      <a:pt x="63" y="99"/>
                      <a:pt x="62" y="99"/>
                    </a:cubicBezTo>
                    <a:cubicBezTo>
                      <a:pt x="58" y="98"/>
                      <a:pt x="55" y="97"/>
                      <a:pt x="52" y="97"/>
                    </a:cubicBezTo>
                    <a:cubicBezTo>
                      <a:pt x="50" y="98"/>
                      <a:pt x="49" y="99"/>
                      <a:pt x="49" y="97"/>
                    </a:cubicBezTo>
                    <a:cubicBezTo>
                      <a:pt x="49" y="96"/>
                      <a:pt x="50" y="93"/>
                      <a:pt x="50" y="93"/>
                    </a:cubicBezTo>
                    <a:cubicBezTo>
                      <a:pt x="54" y="90"/>
                      <a:pt x="50" y="84"/>
                      <a:pt x="53" y="83"/>
                    </a:cubicBezTo>
                    <a:cubicBezTo>
                      <a:pt x="55" y="82"/>
                      <a:pt x="55" y="79"/>
                      <a:pt x="56" y="77"/>
                    </a:cubicBezTo>
                    <a:cubicBezTo>
                      <a:pt x="57" y="74"/>
                      <a:pt x="55" y="73"/>
                      <a:pt x="53" y="71"/>
                    </a:cubicBezTo>
                    <a:cubicBezTo>
                      <a:pt x="51" y="70"/>
                      <a:pt x="49" y="70"/>
                      <a:pt x="47" y="69"/>
                    </a:cubicBezTo>
                    <a:cubicBezTo>
                      <a:pt x="46" y="68"/>
                      <a:pt x="45" y="68"/>
                      <a:pt x="44" y="67"/>
                    </a:cubicBezTo>
                    <a:cubicBezTo>
                      <a:pt x="42" y="67"/>
                      <a:pt x="41" y="66"/>
                      <a:pt x="40" y="65"/>
                    </a:cubicBezTo>
                    <a:cubicBezTo>
                      <a:pt x="37" y="64"/>
                      <a:pt x="35" y="62"/>
                      <a:pt x="33" y="60"/>
                    </a:cubicBezTo>
                    <a:cubicBezTo>
                      <a:pt x="30" y="58"/>
                      <a:pt x="27" y="59"/>
                      <a:pt x="24" y="57"/>
                    </a:cubicBezTo>
                    <a:cubicBezTo>
                      <a:pt x="22" y="57"/>
                      <a:pt x="20" y="56"/>
                      <a:pt x="18" y="55"/>
                    </a:cubicBezTo>
                    <a:cubicBezTo>
                      <a:pt x="15" y="52"/>
                      <a:pt x="11" y="50"/>
                      <a:pt x="10" y="48"/>
                    </a:cubicBezTo>
                    <a:cubicBezTo>
                      <a:pt x="8" y="46"/>
                      <a:pt x="5" y="44"/>
                      <a:pt x="5" y="42"/>
                    </a:cubicBezTo>
                    <a:cubicBezTo>
                      <a:pt x="4" y="39"/>
                      <a:pt x="1" y="39"/>
                      <a:pt x="0" y="37"/>
                    </a:cubicBezTo>
                  </a:path>
                </a:pathLst>
              </a:custGeom>
              <a:solidFill>
                <a:srgbClr val="B3B3B3"/>
              </a:solidFill>
              <a:ln w="3175">
                <a:solidFill>
                  <a:schemeClr val="tx1"/>
                </a:solidFill>
                <a:round/>
                <a:headEnd/>
                <a:tailEnd/>
              </a:ln>
            </p:spPr>
            <p:txBody>
              <a:bodyPr/>
              <a:lstStyle/>
              <a:p>
                <a:endParaRPr lang="en-GB" sz="2400" dirty="0"/>
              </a:p>
            </p:txBody>
          </p:sp>
          <p:sp>
            <p:nvSpPr>
              <p:cNvPr id="1476" name="Freeform 4306"/>
              <p:cNvSpPr>
                <a:spLocks/>
              </p:cNvSpPr>
              <p:nvPr/>
            </p:nvSpPr>
            <p:spPr bwMode="auto">
              <a:xfrm>
                <a:off x="2516" y="2495"/>
                <a:ext cx="2" cy="3"/>
              </a:xfrm>
              <a:custGeom>
                <a:avLst/>
                <a:gdLst>
                  <a:gd name="T0" fmla="*/ 1 w 2"/>
                  <a:gd name="T1" fmla="*/ 0 h 3"/>
                  <a:gd name="T2" fmla="*/ 2 w 2"/>
                  <a:gd name="T3" fmla="*/ 3 h 3"/>
                  <a:gd name="T4" fmla="*/ 2 w 2"/>
                  <a:gd name="T5" fmla="*/ 0 h 3"/>
                  <a:gd name="T6" fmla="*/ 1 w 2"/>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3">
                    <a:moveTo>
                      <a:pt x="1" y="0"/>
                    </a:moveTo>
                    <a:cubicBezTo>
                      <a:pt x="0" y="1"/>
                      <a:pt x="1" y="2"/>
                      <a:pt x="2" y="3"/>
                    </a:cubicBezTo>
                    <a:cubicBezTo>
                      <a:pt x="1" y="2"/>
                      <a:pt x="2" y="1"/>
                      <a:pt x="2" y="0"/>
                    </a:cubicBezTo>
                    <a:cubicBezTo>
                      <a:pt x="2"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477" name="Freeform 4307"/>
              <p:cNvSpPr>
                <a:spLocks/>
              </p:cNvSpPr>
              <p:nvPr/>
            </p:nvSpPr>
            <p:spPr bwMode="auto">
              <a:xfrm>
                <a:off x="2517" y="2468"/>
                <a:ext cx="101" cy="87"/>
              </a:xfrm>
              <a:custGeom>
                <a:avLst/>
                <a:gdLst>
                  <a:gd name="T0" fmla="*/ 4 w 77"/>
                  <a:gd name="T1" fmla="*/ 18 h 66"/>
                  <a:gd name="T2" fmla="*/ 17 w 77"/>
                  <a:gd name="T3" fmla="*/ 16 h 66"/>
                  <a:gd name="T4" fmla="*/ 14 w 77"/>
                  <a:gd name="T5" fmla="*/ 7 h 66"/>
                  <a:gd name="T6" fmla="*/ 18 w 77"/>
                  <a:gd name="T7" fmla="*/ 0 h 66"/>
                  <a:gd name="T8" fmla="*/ 28 w 77"/>
                  <a:gd name="T9" fmla="*/ 0 h 66"/>
                  <a:gd name="T10" fmla="*/ 34 w 77"/>
                  <a:gd name="T11" fmla="*/ 4 h 66"/>
                  <a:gd name="T12" fmla="*/ 43 w 77"/>
                  <a:gd name="T13" fmla="*/ 4 h 66"/>
                  <a:gd name="T14" fmla="*/ 51 w 77"/>
                  <a:gd name="T15" fmla="*/ 11 h 66"/>
                  <a:gd name="T16" fmla="*/ 63 w 77"/>
                  <a:gd name="T17" fmla="*/ 9 h 66"/>
                  <a:gd name="T18" fmla="*/ 76 w 77"/>
                  <a:gd name="T19" fmla="*/ 8 h 66"/>
                  <a:gd name="T20" fmla="*/ 81 w 77"/>
                  <a:gd name="T21" fmla="*/ 3 h 66"/>
                  <a:gd name="T22" fmla="*/ 85 w 77"/>
                  <a:gd name="T23" fmla="*/ 9 h 66"/>
                  <a:gd name="T24" fmla="*/ 92 w 77"/>
                  <a:gd name="T25" fmla="*/ 21 h 66"/>
                  <a:gd name="T26" fmla="*/ 88 w 77"/>
                  <a:gd name="T27" fmla="*/ 26 h 66"/>
                  <a:gd name="T28" fmla="*/ 93 w 77"/>
                  <a:gd name="T29" fmla="*/ 30 h 66"/>
                  <a:gd name="T30" fmla="*/ 98 w 77"/>
                  <a:gd name="T31" fmla="*/ 38 h 66"/>
                  <a:gd name="T32" fmla="*/ 94 w 77"/>
                  <a:gd name="T33" fmla="*/ 46 h 66"/>
                  <a:gd name="T34" fmla="*/ 101 w 77"/>
                  <a:gd name="T35" fmla="*/ 57 h 66"/>
                  <a:gd name="T36" fmla="*/ 101 w 77"/>
                  <a:gd name="T37" fmla="*/ 67 h 66"/>
                  <a:gd name="T38" fmla="*/ 97 w 77"/>
                  <a:gd name="T39" fmla="*/ 74 h 66"/>
                  <a:gd name="T40" fmla="*/ 96 w 77"/>
                  <a:gd name="T41" fmla="*/ 78 h 66"/>
                  <a:gd name="T42" fmla="*/ 91 w 77"/>
                  <a:gd name="T43" fmla="*/ 80 h 66"/>
                  <a:gd name="T44" fmla="*/ 85 w 77"/>
                  <a:gd name="T45" fmla="*/ 82 h 66"/>
                  <a:gd name="T46" fmla="*/ 76 w 77"/>
                  <a:gd name="T47" fmla="*/ 84 h 66"/>
                  <a:gd name="T48" fmla="*/ 76 w 77"/>
                  <a:gd name="T49" fmla="*/ 73 h 66"/>
                  <a:gd name="T50" fmla="*/ 76 w 77"/>
                  <a:gd name="T51" fmla="*/ 69 h 66"/>
                  <a:gd name="T52" fmla="*/ 67 w 77"/>
                  <a:gd name="T53" fmla="*/ 66 h 66"/>
                  <a:gd name="T54" fmla="*/ 59 w 77"/>
                  <a:gd name="T55" fmla="*/ 70 h 66"/>
                  <a:gd name="T56" fmla="*/ 59 w 77"/>
                  <a:gd name="T57" fmla="*/ 55 h 66"/>
                  <a:gd name="T58" fmla="*/ 46 w 77"/>
                  <a:gd name="T59" fmla="*/ 42 h 66"/>
                  <a:gd name="T60" fmla="*/ 34 w 77"/>
                  <a:gd name="T61" fmla="*/ 46 h 66"/>
                  <a:gd name="T62" fmla="*/ 28 w 77"/>
                  <a:gd name="T63" fmla="*/ 55 h 66"/>
                  <a:gd name="T64" fmla="*/ 25 w 77"/>
                  <a:gd name="T65" fmla="*/ 55 h 66"/>
                  <a:gd name="T66" fmla="*/ 24 w 77"/>
                  <a:gd name="T67" fmla="*/ 55 h 66"/>
                  <a:gd name="T68" fmla="*/ 22 w 77"/>
                  <a:gd name="T69" fmla="*/ 53 h 66"/>
                  <a:gd name="T70" fmla="*/ 18 w 77"/>
                  <a:gd name="T71" fmla="*/ 45 h 66"/>
                  <a:gd name="T72" fmla="*/ 18 w 77"/>
                  <a:gd name="T73" fmla="*/ 42 h 66"/>
                  <a:gd name="T74" fmla="*/ 13 w 77"/>
                  <a:gd name="T75" fmla="*/ 40 h 66"/>
                  <a:gd name="T76" fmla="*/ 7 w 77"/>
                  <a:gd name="T77" fmla="*/ 34 h 66"/>
                  <a:gd name="T78" fmla="*/ 7 w 77"/>
                  <a:gd name="T79" fmla="*/ 28 h 66"/>
                  <a:gd name="T80" fmla="*/ 4 w 77"/>
                  <a:gd name="T81" fmla="*/ 30 h 66"/>
                  <a:gd name="T82" fmla="*/ 0 w 77"/>
                  <a:gd name="T83" fmla="*/ 26 h 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7" h="66">
                    <a:moveTo>
                      <a:pt x="0" y="20"/>
                    </a:moveTo>
                    <a:cubicBezTo>
                      <a:pt x="2" y="18"/>
                      <a:pt x="2" y="16"/>
                      <a:pt x="3" y="14"/>
                    </a:cubicBezTo>
                    <a:cubicBezTo>
                      <a:pt x="4" y="13"/>
                      <a:pt x="7" y="13"/>
                      <a:pt x="8" y="12"/>
                    </a:cubicBezTo>
                    <a:cubicBezTo>
                      <a:pt x="10" y="11"/>
                      <a:pt x="11" y="12"/>
                      <a:pt x="13" y="12"/>
                    </a:cubicBezTo>
                    <a:cubicBezTo>
                      <a:pt x="13" y="11"/>
                      <a:pt x="14" y="10"/>
                      <a:pt x="14" y="9"/>
                    </a:cubicBezTo>
                    <a:cubicBezTo>
                      <a:pt x="14" y="7"/>
                      <a:pt x="11" y="7"/>
                      <a:pt x="11" y="5"/>
                    </a:cubicBezTo>
                    <a:cubicBezTo>
                      <a:pt x="12" y="4"/>
                      <a:pt x="14" y="5"/>
                      <a:pt x="15" y="3"/>
                    </a:cubicBezTo>
                    <a:cubicBezTo>
                      <a:pt x="15" y="2"/>
                      <a:pt x="14" y="0"/>
                      <a:pt x="14" y="0"/>
                    </a:cubicBezTo>
                    <a:cubicBezTo>
                      <a:pt x="19" y="0"/>
                      <a:pt x="19" y="0"/>
                      <a:pt x="19" y="0"/>
                    </a:cubicBezTo>
                    <a:cubicBezTo>
                      <a:pt x="20" y="0"/>
                      <a:pt x="21" y="0"/>
                      <a:pt x="21" y="0"/>
                    </a:cubicBezTo>
                    <a:cubicBezTo>
                      <a:pt x="22" y="1"/>
                      <a:pt x="21" y="3"/>
                      <a:pt x="22" y="2"/>
                    </a:cubicBezTo>
                    <a:cubicBezTo>
                      <a:pt x="23" y="1"/>
                      <a:pt x="26" y="3"/>
                      <a:pt x="26" y="3"/>
                    </a:cubicBezTo>
                    <a:cubicBezTo>
                      <a:pt x="28" y="4"/>
                      <a:pt x="28" y="4"/>
                      <a:pt x="28" y="4"/>
                    </a:cubicBezTo>
                    <a:cubicBezTo>
                      <a:pt x="30" y="4"/>
                      <a:pt x="31" y="3"/>
                      <a:pt x="33" y="3"/>
                    </a:cubicBezTo>
                    <a:cubicBezTo>
                      <a:pt x="35" y="3"/>
                      <a:pt x="37" y="2"/>
                      <a:pt x="39" y="3"/>
                    </a:cubicBezTo>
                    <a:cubicBezTo>
                      <a:pt x="38" y="5"/>
                      <a:pt x="37" y="6"/>
                      <a:pt x="39" y="8"/>
                    </a:cubicBezTo>
                    <a:cubicBezTo>
                      <a:pt x="40" y="9"/>
                      <a:pt x="42" y="5"/>
                      <a:pt x="43" y="5"/>
                    </a:cubicBezTo>
                    <a:cubicBezTo>
                      <a:pt x="47" y="6"/>
                      <a:pt x="45" y="11"/>
                      <a:pt x="48" y="7"/>
                    </a:cubicBezTo>
                    <a:cubicBezTo>
                      <a:pt x="52" y="3"/>
                      <a:pt x="54" y="8"/>
                      <a:pt x="55" y="7"/>
                    </a:cubicBezTo>
                    <a:cubicBezTo>
                      <a:pt x="56" y="7"/>
                      <a:pt x="57" y="6"/>
                      <a:pt x="58" y="6"/>
                    </a:cubicBezTo>
                    <a:cubicBezTo>
                      <a:pt x="58" y="5"/>
                      <a:pt x="60" y="5"/>
                      <a:pt x="60" y="4"/>
                    </a:cubicBezTo>
                    <a:cubicBezTo>
                      <a:pt x="61" y="3"/>
                      <a:pt x="58" y="1"/>
                      <a:pt x="62" y="2"/>
                    </a:cubicBezTo>
                    <a:cubicBezTo>
                      <a:pt x="63" y="2"/>
                      <a:pt x="64" y="3"/>
                      <a:pt x="64" y="4"/>
                    </a:cubicBezTo>
                    <a:cubicBezTo>
                      <a:pt x="64" y="5"/>
                      <a:pt x="65" y="7"/>
                      <a:pt x="65" y="7"/>
                    </a:cubicBezTo>
                    <a:cubicBezTo>
                      <a:pt x="67" y="9"/>
                      <a:pt x="65" y="13"/>
                      <a:pt x="67" y="12"/>
                    </a:cubicBezTo>
                    <a:cubicBezTo>
                      <a:pt x="67" y="14"/>
                      <a:pt x="71" y="14"/>
                      <a:pt x="70" y="16"/>
                    </a:cubicBezTo>
                    <a:cubicBezTo>
                      <a:pt x="69" y="16"/>
                      <a:pt x="69" y="16"/>
                      <a:pt x="69" y="17"/>
                    </a:cubicBezTo>
                    <a:cubicBezTo>
                      <a:pt x="68" y="18"/>
                      <a:pt x="67" y="19"/>
                      <a:pt x="67" y="20"/>
                    </a:cubicBezTo>
                    <a:cubicBezTo>
                      <a:pt x="68" y="20"/>
                      <a:pt x="69" y="19"/>
                      <a:pt x="70" y="19"/>
                    </a:cubicBezTo>
                    <a:cubicBezTo>
                      <a:pt x="72" y="19"/>
                      <a:pt x="71" y="21"/>
                      <a:pt x="71" y="23"/>
                    </a:cubicBezTo>
                    <a:cubicBezTo>
                      <a:pt x="71" y="24"/>
                      <a:pt x="71" y="26"/>
                      <a:pt x="72" y="27"/>
                    </a:cubicBezTo>
                    <a:cubicBezTo>
                      <a:pt x="73" y="27"/>
                      <a:pt x="74" y="28"/>
                      <a:pt x="75" y="29"/>
                    </a:cubicBezTo>
                    <a:cubicBezTo>
                      <a:pt x="75" y="30"/>
                      <a:pt x="74" y="30"/>
                      <a:pt x="73" y="31"/>
                    </a:cubicBezTo>
                    <a:cubicBezTo>
                      <a:pt x="72" y="32"/>
                      <a:pt x="72" y="34"/>
                      <a:pt x="72" y="35"/>
                    </a:cubicBezTo>
                    <a:cubicBezTo>
                      <a:pt x="72" y="36"/>
                      <a:pt x="73" y="40"/>
                      <a:pt x="75" y="39"/>
                    </a:cubicBezTo>
                    <a:cubicBezTo>
                      <a:pt x="75" y="41"/>
                      <a:pt x="75" y="41"/>
                      <a:pt x="77" y="43"/>
                    </a:cubicBezTo>
                    <a:cubicBezTo>
                      <a:pt x="75" y="43"/>
                      <a:pt x="75" y="45"/>
                      <a:pt x="74" y="46"/>
                    </a:cubicBezTo>
                    <a:cubicBezTo>
                      <a:pt x="77" y="47"/>
                      <a:pt x="77" y="49"/>
                      <a:pt x="77" y="51"/>
                    </a:cubicBezTo>
                    <a:cubicBezTo>
                      <a:pt x="76" y="51"/>
                      <a:pt x="72" y="49"/>
                      <a:pt x="71" y="51"/>
                    </a:cubicBezTo>
                    <a:cubicBezTo>
                      <a:pt x="70" y="52"/>
                      <a:pt x="73" y="54"/>
                      <a:pt x="74" y="56"/>
                    </a:cubicBezTo>
                    <a:cubicBezTo>
                      <a:pt x="73" y="55"/>
                      <a:pt x="72" y="57"/>
                      <a:pt x="72" y="57"/>
                    </a:cubicBezTo>
                    <a:cubicBezTo>
                      <a:pt x="73" y="58"/>
                      <a:pt x="73" y="58"/>
                      <a:pt x="73" y="59"/>
                    </a:cubicBezTo>
                    <a:cubicBezTo>
                      <a:pt x="73" y="59"/>
                      <a:pt x="71" y="61"/>
                      <a:pt x="71" y="61"/>
                    </a:cubicBezTo>
                    <a:cubicBezTo>
                      <a:pt x="71" y="61"/>
                      <a:pt x="70" y="60"/>
                      <a:pt x="69" y="61"/>
                    </a:cubicBezTo>
                    <a:cubicBezTo>
                      <a:pt x="68" y="61"/>
                      <a:pt x="69" y="60"/>
                      <a:pt x="67" y="60"/>
                    </a:cubicBezTo>
                    <a:cubicBezTo>
                      <a:pt x="66" y="59"/>
                      <a:pt x="66" y="62"/>
                      <a:pt x="65" y="62"/>
                    </a:cubicBezTo>
                    <a:cubicBezTo>
                      <a:pt x="65" y="64"/>
                      <a:pt x="64" y="65"/>
                      <a:pt x="62" y="66"/>
                    </a:cubicBezTo>
                    <a:cubicBezTo>
                      <a:pt x="62" y="63"/>
                      <a:pt x="60" y="63"/>
                      <a:pt x="58" y="64"/>
                    </a:cubicBezTo>
                    <a:cubicBezTo>
                      <a:pt x="58" y="62"/>
                      <a:pt x="59" y="60"/>
                      <a:pt x="59" y="59"/>
                    </a:cubicBezTo>
                    <a:cubicBezTo>
                      <a:pt x="59" y="58"/>
                      <a:pt x="59" y="55"/>
                      <a:pt x="58" y="55"/>
                    </a:cubicBezTo>
                    <a:cubicBezTo>
                      <a:pt x="58" y="55"/>
                      <a:pt x="58" y="56"/>
                      <a:pt x="58" y="54"/>
                    </a:cubicBezTo>
                    <a:cubicBezTo>
                      <a:pt x="58" y="54"/>
                      <a:pt x="57" y="53"/>
                      <a:pt x="58" y="52"/>
                    </a:cubicBezTo>
                    <a:cubicBezTo>
                      <a:pt x="55" y="48"/>
                      <a:pt x="55" y="50"/>
                      <a:pt x="54" y="50"/>
                    </a:cubicBezTo>
                    <a:cubicBezTo>
                      <a:pt x="53" y="51"/>
                      <a:pt x="53" y="50"/>
                      <a:pt x="51" y="50"/>
                    </a:cubicBezTo>
                    <a:cubicBezTo>
                      <a:pt x="50" y="50"/>
                      <a:pt x="49" y="50"/>
                      <a:pt x="48" y="51"/>
                    </a:cubicBezTo>
                    <a:cubicBezTo>
                      <a:pt x="48" y="51"/>
                      <a:pt x="45" y="52"/>
                      <a:pt x="45" y="53"/>
                    </a:cubicBezTo>
                    <a:cubicBezTo>
                      <a:pt x="45" y="51"/>
                      <a:pt x="48" y="48"/>
                      <a:pt x="47" y="47"/>
                    </a:cubicBezTo>
                    <a:cubicBezTo>
                      <a:pt x="45" y="45"/>
                      <a:pt x="48" y="44"/>
                      <a:pt x="45" y="42"/>
                    </a:cubicBezTo>
                    <a:cubicBezTo>
                      <a:pt x="45" y="42"/>
                      <a:pt x="46" y="41"/>
                      <a:pt x="45" y="40"/>
                    </a:cubicBezTo>
                    <a:cubicBezTo>
                      <a:pt x="42" y="35"/>
                      <a:pt x="41" y="31"/>
                      <a:pt x="35" y="32"/>
                    </a:cubicBezTo>
                    <a:cubicBezTo>
                      <a:pt x="33" y="32"/>
                      <a:pt x="32" y="33"/>
                      <a:pt x="31" y="33"/>
                    </a:cubicBezTo>
                    <a:cubicBezTo>
                      <a:pt x="28" y="34"/>
                      <a:pt x="27" y="32"/>
                      <a:pt x="26" y="35"/>
                    </a:cubicBezTo>
                    <a:cubicBezTo>
                      <a:pt x="25" y="37"/>
                      <a:pt x="24" y="39"/>
                      <a:pt x="23" y="40"/>
                    </a:cubicBezTo>
                    <a:cubicBezTo>
                      <a:pt x="22" y="41"/>
                      <a:pt x="22" y="41"/>
                      <a:pt x="21" y="42"/>
                    </a:cubicBezTo>
                    <a:cubicBezTo>
                      <a:pt x="21" y="44"/>
                      <a:pt x="19" y="43"/>
                      <a:pt x="18" y="43"/>
                    </a:cubicBezTo>
                    <a:cubicBezTo>
                      <a:pt x="18" y="43"/>
                      <a:pt x="18" y="42"/>
                      <a:pt x="19" y="42"/>
                    </a:cubicBezTo>
                    <a:cubicBezTo>
                      <a:pt x="19" y="41"/>
                      <a:pt x="19" y="41"/>
                      <a:pt x="18" y="41"/>
                    </a:cubicBezTo>
                    <a:cubicBezTo>
                      <a:pt x="18" y="42"/>
                      <a:pt x="18" y="42"/>
                      <a:pt x="18" y="42"/>
                    </a:cubicBezTo>
                    <a:cubicBezTo>
                      <a:pt x="18" y="41"/>
                      <a:pt x="18" y="40"/>
                      <a:pt x="18" y="40"/>
                    </a:cubicBezTo>
                    <a:cubicBezTo>
                      <a:pt x="17" y="40"/>
                      <a:pt x="17" y="40"/>
                      <a:pt x="17" y="40"/>
                    </a:cubicBezTo>
                    <a:cubicBezTo>
                      <a:pt x="17" y="39"/>
                      <a:pt x="15" y="38"/>
                      <a:pt x="16" y="37"/>
                    </a:cubicBezTo>
                    <a:cubicBezTo>
                      <a:pt x="14" y="39"/>
                      <a:pt x="15" y="34"/>
                      <a:pt x="14" y="34"/>
                    </a:cubicBezTo>
                    <a:cubicBezTo>
                      <a:pt x="14" y="35"/>
                      <a:pt x="14" y="35"/>
                      <a:pt x="13" y="35"/>
                    </a:cubicBezTo>
                    <a:cubicBezTo>
                      <a:pt x="13" y="34"/>
                      <a:pt x="14" y="33"/>
                      <a:pt x="14" y="32"/>
                    </a:cubicBezTo>
                    <a:cubicBezTo>
                      <a:pt x="13" y="34"/>
                      <a:pt x="12" y="33"/>
                      <a:pt x="12" y="33"/>
                    </a:cubicBezTo>
                    <a:cubicBezTo>
                      <a:pt x="10" y="32"/>
                      <a:pt x="11" y="31"/>
                      <a:pt x="10" y="30"/>
                    </a:cubicBezTo>
                    <a:cubicBezTo>
                      <a:pt x="10" y="30"/>
                      <a:pt x="9" y="31"/>
                      <a:pt x="9" y="31"/>
                    </a:cubicBezTo>
                    <a:cubicBezTo>
                      <a:pt x="9" y="29"/>
                      <a:pt x="4" y="29"/>
                      <a:pt x="5" y="26"/>
                    </a:cubicBezTo>
                    <a:cubicBezTo>
                      <a:pt x="5" y="26"/>
                      <a:pt x="4" y="26"/>
                      <a:pt x="4" y="26"/>
                    </a:cubicBezTo>
                    <a:cubicBezTo>
                      <a:pt x="4" y="25"/>
                      <a:pt x="5" y="23"/>
                      <a:pt x="5" y="21"/>
                    </a:cubicBezTo>
                    <a:cubicBezTo>
                      <a:pt x="5" y="22"/>
                      <a:pt x="4" y="23"/>
                      <a:pt x="4" y="23"/>
                    </a:cubicBezTo>
                    <a:cubicBezTo>
                      <a:pt x="4" y="22"/>
                      <a:pt x="3" y="23"/>
                      <a:pt x="3" y="23"/>
                    </a:cubicBezTo>
                    <a:cubicBezTo>
                      <a:pt x="3" y="22"/>
                      <a:pt x="2" y="20"/>
                      <a:pt x="4" y="20"/>
                    </a:cubicBezTo>
                    <a:cubicBezTo>
                      <a:pt x="3" y="20"/>
                      <a:pt x="1" y="20"/>
                      <a:pt x="0" y="20"/>
                    </a:cubicBezTo>
                  </a:path>
                </a:pathLst>
              </a:custGeom>
              <a:solidFill>
                <a:srgbClr val="B3B3B3"/>
              </a:solidFill>
              <a:ln w="3175">
                <a:solidFill>
                  <a:schemeClr val="tx1"/>
                </a:solidFill>
                <a:round/>
                <a:headEnd/>
                <a:tailEnd/>
              </a:ln>
            </p:spPr>
            <p:txBody>
              <a:bodyPr/>
              <a:lstStyle/>
              <a:p>
                <a:endParaRPr lang="en-GB" sz="2400" dirty="0"/>
              </a:p>
            </p:txBody>
          </p:sp>
          <p:sp>
            <p:nvSpPr>
              <p:cNvPr id="1478" name="Freeform 4308"/>
              <p:cNvSpPr>
                <a:spLocks/>
              </p:cNvSpPr>
              <p:nvPr/>
            </p:nvSpPr>
            <p:spPr bwMode="auto">
              <a:xfrm>
                <a:off x="2649" y="1804"/>
                <a:ext cx="0" cy="1"/>
              </a:xfrm>
              <a:custGeom>
                <a:avLst/>
                <a:gdLst>
                  <a:gd name="T0" fmla="*/ 0 h 1"/>
                  <a:gd name="T1" fmla="*/ 0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0"/>
                      <a:pt x="0" y="1"/>
                      <a:pt x="0"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479" name="Freeform 4309"/>
              <p:cNvSpPr>
                <a:spLocks/>
              </p:cNvSpPr>
              <p:nvPr/>
            </p:nvSpPr>
            <p:spPr bwMode="auto">
              <a:xfrm>
                <a:off x="2626" y="1818"/>
                <a:ext cx="6" cy="2"/>
              </a:xfrm>
              <a:custGeom>
                <a:avLst/>
                <a:gdLst>
                  <a:gd name="T0" fmla="*/ 3 w 4"/>
                  <a:gd name="T1" fmla="*/ 2 h 1"/>
                  <a:gd name="T2" fmla="*/ 0 w 4"/>
                  <a:gd name="T3" fmla="*/ 2 h 1"/>
                  <a:gd name="T4" fmla="*/ 3 w 4"/>
                  <a:gd name="T5" fmla="*/ 2 h 1"/>
                  <a:gd name="T6" fmla="*/ 0 60000 65536"/>
                  <a:gd name="T7" fmla="*/ 0 60000 65536"/>
                  <a:gd name="T8" fmla="*/ 0 60000 65536"/>
                </a:gdLst>
                <a:ahLst/>
                <a:cxnLst>
                  <a:cxn ang="T6">
                    <a:pos x="T0" y="T1"/>
                  </a:cxn>
                  <a:cxn ang="T7">
                    <a:pos x="T2" y="T3"/>
                  </a:cxn>
                  <a:cxn ang="T8">
                    <a:pos x="T4" y="T5"/>
                  </a:cxn>
                </a:cxnLst>
                <a:rect l="0" t="0" r="r" b="b"/>
                <a:pathLst>
                  <a:path w="4" h="1">
                    <a:moveTo>
                      <a:pt x="2" y="1"/>
                    </a:moveTo>
                    <a:cubicBezTo>
                      <a:pt x="4" y="1"/>
                      <a:pt x="1" y="0"/>
                      <a:pt x="0" y="1"/>
                    </a:cubicBezTo>
                    <a:cubicBezTo>
                      <a:pt x="1" y="1"/>
                      <a:pt x="2" y="1"/>
                      <a:pt x="2" y="1"/>
                    </a:cubicBezTo>
                  </a:path>
                </a:pathLst>
              </a:custGeom>
              <a:solidFill>
                <a:srgbClr val="B3B3B3"/>
              </a:solidFill>
              <a:ln w="3175">
                <a:solidFill>
                  <a:schemeClr val="tx1"/>
                </a:solidFill>
                <a:round/>
                <a:headEnd/>
                <a:tailEnd/>
              </a:ln>
            </p:spPr>
            <p:txBody>
              <a:bodyPr/>
              <a:lstStyle/>
              <a:p>
                <a:endParaRPr lang="en-GB" sz="2400" dirty="0"/>
              </a:p>
            </p:txBody>
          </p:sp>
          <p:sp>
            <p:nvSpPr>
              <p:cNvPr id="1480" name="Freeform 4310"/>
              <p:cNvSpPr>
                <a:spLocks/>
              </p:cNvSpPr>
              <p:nvPr/>
            </p:nvSpPr>
            <p:spPr bwMode="auto">
              <a:xfrm>
                <a:off x="2620" y="1799"/>
                <a:ext cx="56" cy="58"/>
              </a:xfrm>
              <a:custGeom>
                <a:avLst/>
                <a:gdLst>
                  <a:gd name="T0" fmla="*/ 4 w 43"/>
                  <a:gd name="T1" fmla="*/ 57 h 44"/>
                  <a:gd name="T2" fmla="*/ 1 w 43"/>
                  <a:gd name="T3" fmla="*/ 54 h 44"/>
                  <a:gd name="T4" fmla="*/ 1 w 43"/>
                  <a:gd name="T5" fmla="*/ 49 h 44"/>
                  <a:gd name="T6" fmla="*/ 5 w 43"/>
                  <a:gd name="T7" fmla="*/ 46 h 44"/>
                  <a:gd name="T8" fmla="*/ 8 w 43"/>
                  <a:gd name="T9" fmla="*/ 44 h 44"/>
                  <a:gd name="T10" fmla="*/ 22 w 43"/>
                  <a:gd name="T11" fmla="*/ 40 h 44"/>
                  <a:gd name="T12" fmla="*/ 9 w 43"/>
                  <a:gd name="T13" fmla="*/ 42 h 44"/>
                  <a:gd name="T14" fmla="*/ 21 w 43"/>
                  <a:gd name="T15" fmla="*/ 32 h 44"/>
                  <a:gd name="T16" fmla="*/ 10 w 43"/>
                  <a:gd name="T17" fmla="*/ 30 h 44"/>
                  <a:gd name="T18" fmla="*/ 7 w 43"/>
                  <a:gd name="T19" fmla="*/ 29 h 44"/>
                  <a:gd name="T20" fmla="*/ 7 w 43"/>
                  <a:gd name="T21" fmla="*/ 28 h 44"/>
                  <a:gd name="T22" fmla="*/ 12 w 43"/>
                  <a:gd name="T23" fmla="*/ 26 h 44"/>
                  <a:gd name="T24" fmla="*/ 13 w 43"/>
                  <a:gd name="T25" fmla="*/ 24 h 44"/>
                  <a:gd name="T26" fmla="*/ 12 w 43"/>
                  <a:gd name="T27" fmla="*/ 21 h 44"/>
                  <a:gd name="T28" fmla="*/ 10 w 43"/>
                  <a:gd name="T29" fmla="*/ 17 h 44"/>
                  <a:gd name="T30" fmla="*/ 10 w 43"/>
                  <a:gd name="T31" fmla="*/ 16 h 44"/>
                  <a:gd name="T32" fmla="*/ 20 w 43"/>
                  <a:gd name="T33" fmla="*/ 18 h 44"/>
                  <a:gd name="T34" fmla="*/ 26 w 43"/>
                  <a:gd name="T35" fmla="*/ 15 h 44"/>
                  <a:gd name="T36" fmla="*/ 25 w 43"/>
                  <a:gd name="T37" fmla="*/ 11 h 44"/>
                  <a:gd name="T38" fmla="*/ 30 w 43"/>
                  <a:gd name="T39" fmla="*/ 8 h 44"/>
                  <a:gd name="T40" fmla="*/ 38 w 43"/>
                  <a:gd name="T41" fmla="*/ 3 h 44"/>
                  <a:gd name="T42" fmla="*/ 39 w 43"/>
                  <a:gd name="T43" fmla="*/ 5 h 44"/>
                  <a:gd name="T44" fmla="*/ 47 w 43"/>
                  <a:gd name="T45" fmla="*/ 1 h 44"/>
                  <a:gd name="T46" fmla="*/ 35 w 43"/>
                  <a:gd name="T47" fmla="*/ 9 h 44"/>
                  <a:gd name="T48" fmla="*/ 34 w 43"/>
                  <a:gd name="T49" fmla="*/ 15 h 44"/>
                  <a:gd name="T50" fmla="*/ 42 w 43"/>
                  <a:gd name="T51" fmla="*/ 16 h 44"/>
                  <a:gd name="T52" fmla="*/ 48 w 43"/>
                  <a:gd name="T53" fmla="*/ 17 h 44"/>
                  <a:gd name="T54" fmla="*/ 55 w 43"/>
                  <a:gd name="T55" fmla="*/ 20 h 44"/>
                  <a:gd name="T56" fmla="*/ 52 w 43"/>
                  <a:gd name="T57" fmla="*/ 24 h 44"/>
                  <a:gd name="T58" fmla="*/ 52 w 43"/>
                  <a:gd name="T59" fmla="*/ 40 h 44"/>
                  <a:gd name="T60" fmla="*/ 47 w 43"/>
                  <a:gd name="T61" fmla="*/ 47 h 44"/>
                  <a:gd name="T62" fmla="*/ 35 w 43"/>
                  <a:gd name="T63" fmla="*/ 49 h 44"/>
                  <a:gd name="T64" fmla="*/ 26 w 43"/>
                  <a:gd name="T65" fmla="*/ 53 h 44"/>
                  <a:gd name="T66" fmla="*/ 25 w 43"/>
                  <a:gd name="T67" fmla="*/ 54 h 44"/>
                  <a:gd name="T68" fmla="*/ 21 w 43"/>
                  <a:gd name="T69" fmla="*/ 55 h 44"/>
                  <a:gd name="T70" fmla="*/ 8 w 43"/>
                  <a:gd name="T71" fmla="*/ 58 h 44"/>
                  <a:gd name="T72" fmla="*/ 8 w 43"/>
                  <a:gd name="T73" fmla="*/ 57 h 44"/>
                  <a:gd name="T74" fmla="*/ 5 w 43"/>
                  <a:gd name="T75" fmla="*/ 57 h 4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3" h="44">
                    <a:moveTo>
                      <a:pt x="4" y="43"/>
                    </a:moveTo>
                    <a:cubicBezTo>
                      <a:pt x="3" y="43"/>
                      <a:pt x="3" y="43"/>
                      <a:pt x="3" y="43"/>
                    </a:cubicBezTo>
                    <a:cubicBezTo>
                      <a:pt x="4" y="42"/>
                      <a:pt x="6" y="40"/>
                      <a:pt x="8" y="40"/>
                    </a:cubicBezTo>
                    <a:cubicBezTo>
                      <a:pt x="6" y="40"/>
                      <a:pt x="3" y="42"/>
                      <a:pt x="1" y="41"/>
                    </a:cubicBezTo>
                    <a:cubicBezTo>
                      <a:pt x="0" y="39"/>
                      <a:pt x="5" y="36"/>
                      <a:pt x="7" y="37"/>
                    </a:cubicBezTo>
                    <a:cubicBezTo>
                      <a:pt x="5" y="36"/>
                      <a:pt x="2" y="37"/>
                      <a:pt x="1" y="37"/>
                    </a:cubicBezTo>
                    <a:cubicBezTo>
                      <a:pt x="0" y="36"/>
                      <a:pt x="2" y="35"/>
                      <a:pt x="3" y="35"/>
                    </a:cubicBezTo>
                    <a:cubicBezTo>
                      <a:pt x="3" y="35"/>
                      <a:pt x="4" y="35"/>
                      <a:pt x="4" y="35"/>
                    </a:cubicBezTo>
                    <a:cubicBezTo>
                      <a:pt x="5" y="35"/>
                      <a:pt x="6" y="36"/>
                      <a:pt x="7" y="35"/>
                    </a:cubicBezTo>
                    <a:cubicBezTo>
                      <a:pt x="7" y="35"/>
                      <a:pt x="6" y="34"/>
                      <a:pt x="6" y="33"/>
                    </a:cubicBezTo>
                    <a:cubicBezTo>
                      <a:pt x="8" y="33"/>
                      <a:pt x="8" y="31"/>
                      <a:pt x="10" y="32"/>
                    </a:cubicBezTo>
                    <a:cubicBezTo>
                      <a:pt x="12" y="32"/>
                      <a:pt x="15" y="31"/>
                      <a:pt x="17" y="30"/>
                    </a:cubicBezTo>
                    <a:cubicBezTo>
                      <a:pt x="16" y="30"/>
                      <a:pt x="15" y="30"/>
                      <a:pt x="15" y="29"/>
                    </a:cubicBezTo>
                    <a:cubicBezTo>
                      <a:pt x="12" y="31"/>
                      <a:pt x="10" y="31"/>
                      <a:pt x="7" y="32"/>
                    </a:cubicBezTo>
                    <a:cubicBezTo>
                      <a:pt x="8" y="31"/>
                      <a:pt x="12" y="29"/>
                      <a:pt x="12" y="27"/>
                    </a:cubicBezTo>
                    <a:cubicBezTo>
                      <a:pt x="11" y="25"/>
                      <a:pt x="15" y="25"/>
                      <a:pt x="16" y="24"/>
                    </a:cubicBezTo>
                    <a:cubicBezTo>
                      <a:pt x="14" y="24"/>
                      <a:pt x="13" y="24"/>
                      <a:pt x="11" y="24"/>
                    </a:cubicBezTo>
                    <a:cubicBezTo>
                      <a:pt x="10" y="24"/>
                      <a:pt x="9" y="23"/>
                      <a:pt x="8" y="23"/>
                    </a:cubicBezTo>
                    <a:cubicBezTo>
                      <a:pt x="8" y="22"/>
                      <a:pt x="8" y="22"/>
                      <a:pt x="8" y="22"/>
                    </a:cubicBezTo>
                    <a:cubicBezTo>
                      <a:pt x="7" y="22"/>
                      <a:pt x="6" y="23"/>
                      <a:pt x="5" y="22"/>
                    </a:cubicBezTo>
                    <a:cubicBezTo>
                      <a:pt x="6" y="21"/>
                      <a:pt x="6" y="21"/>
                      <a:pt x="6" y="21"/>
                    </a:cubicBezTo>
                    <a:cubicBezTo>
                      <a:pt x="5" y="21"/>
                      <a:pt x="5" y="21"/>
                      <a:pt x="5" y="21"/>
                    </a:cubicBezTo>
                    <a:cubicBezTo>
                      <a:pt x="7" y="20"/>
                      <a:pt x="6" y="20"/>
                      <a:pt x="7" y="20"/>
                    </a:cubicBezTo>
                    <a:cubicBezTo>
                      <a:pt x="8" y="19"/>
                      <a:pt x="9" y="20"/>
                      <a:pt x="9" y="20"/>
                    </a:cubicBezTo>
                    <a:cubicBezTo>
                      <a:pt x="8" y="20"/>
                      <a:pt x="7" y="19"/>
                      <a:pt x="8" y="18"/>
                    </a:cubicBezTo>
                    <a:cubicBezTo>
                      <a:pt x="9" y="18"/>
                      <a:pt x="10" y="18"/>
                      <a:pt x="10" y="18"/>
                    </a:cubicBezTo>
                    <a:cubicBezTo>
                      <a:pt x="13" y="17"/>
                      <a:pt x="8" y="16"/>
                      <a:pt x="8" y="17"/>
                    </a:cubicBezTo>
                    <a:cubicBezTo>
                      <a:pt x="8" y="16"/>
                      <a:pt x="9" y="16"/>
                      <a:pt x="9" y="16"/>
                    </a:cubicBezTo>
                    <a:cubicBezTo>
                      <a:pt x="8" y="15"/>
                      <a:pt x="9" y="14"/>
                      <a:pt x="8" y="14"/>
                    </a:cubicBezTo>
                    <a:cubicBezTo>
                      <a:pt x="8" y="14"/>
                      <a:pt x="8" y="13"/>
                      <a:pt x="8" y="13"/>
                    </a:cubicBezTo>
                    <a:cubicBezTo>
                      <a:pt x="7" y="14"/>
                      <a:pt x="7" y="14"/>
                      <a:pt x="7" y="14"/>
                    </a:cubicBezTo>
                    <a:cubicBezTo>
                      <a:pt x="7" y="13"/>
                      <a:pt x="7" y="12"/>
                      <a:pt x="8" y="12"/>
                    </a:cubicBezTo>
                    <a:cubicBezTo>
                      <a:pt x="8" y="13"/>
                      <a:pt x="10" y="12"/>
                      <a:pt x="12" y="12"/>
                    </a:cubicBezTo>
                    <a:cubicBezTo>
                      <a:pt x="13" y="11"/>
                      <a:pt x="15" y="12"/>
                      <a:pt x="15" y="14"/>
                    </a:cubicBezTo>
                    <a:cubicBezTo>
                      <a:pt x="16" y="10"/>
                      <a:pt x="19" y="14"/>
                      <a:pt x="21" y="12"/>
                    </a:cubicBezTo>
                    <a:cubicBezTo>
                      <a:pt x="21" y="12"/>
                      <a:pt x="20" y="12"/>
                      <a:pt x="20" y="11"/>
                    </a:cubicBezTo>
                    <a:cubicBezTo>
                      <a:pt x="21" y="10"/>
                      <a:pt x="24" y="10"/>
                      <a:pt x="24" y="8"/>
                    </a:cubicBezTo>
                    <a:cubicBezTo>
                      <a:pt x="23" y="8"/>
                      <a:pt x="21" y="9"/>
                      <a:pt x="19" y="8"/>
                    </a:cubicBezTo>
                    <a:cubicBezTo>
                      <a:pt x="20" y="7"/>
                      <a:pt x="21" y="6"/>
                      <a:pt x="22" y="7"/>
                    </a:cubicBezTo>
                    <a:cubicBezTo>
                      <a:pt x="22" y="6"/>
                      <a:pt x="22" y="5"/>
                      <a:pt x="23" y="6"/>
                    </a:cubicBezTo>
                    <a:cubicBezTo>
                      <a:pt x="22" y="5"/>
                      <a:pt x="23" y="3"/>
                      <a:pt x="24" y="2"/>
                    </a:cubicBezTo>
                    <a:cubicBezTo>
                      <a:pt x="26" y="1"/>
                      <a:pt x="27" y="2"/>
                      <a:pt x="29" y="2"/>
                    </a:cubicBezTo>
                    <a:cubicBezTo>
                      <a:pt x="28" y="1"/>
                      <a:pt x="30" y="0"/>
                      <a:pt x="30" y="1"/>
                    </a:cubicBezTo>
                    <a:cubicBezTo>
                      <a:pt x="31" y="3"/>
                      <a:pt x="30" y="3"/>
                      <a:pt x="30" y="4"/>
                    </a:cubicBezTo>
                    <a:cubicBezTo>
                      <a:pt x="31" y="4"/>
                      <a:pt x="32" y="2"/>
                      <a:pt x="31" y="1"/>
                    </a:cubicBezTo>
                    <a:cubicBezTo>
                      <a:pt x="33" y="0"/>
                      <a:pt x="34" y="1"/>
                      <a:pt x="36" y="1"/>
                    </a:cubicBezTo>
                    <a:cubicBezTo>
                      <a:pt x="35" y="2"/>
                      <a:pt x="32" y="3"/>
                      <a:pt x="32" y="4"/>
                    </a:cubicBezTo>
                    <a:cubicBezTo>
                      <a:pt x="31" y="6"/>
                      <a:pt x="29" y="8"/>
                      <a:pt x="27" y="7"/>
                    </a:cubicBezTo>
                    <a:cubicBezTo>
                      <a:pt x="28" y="8"/>
                      <a:pt x="28" y="8"/>
                      <a:pt x="29" y="8"/>
                    </a:cubicBezTo>
                    <a:cubicBezTo>
                      <a:pt x="27" y="9"/>
                      <a:pt x="24" y="9"/>
                      <a:pt x="26" y="11"/>
                    </a:cubicBezTo>
                    <a:cubicBezTo>
                      <a:pt x="27" y="12"/>
                      <a:pt x="29" y="13"/>
                      <a:pt x="30" y="13"/>
                    </a:cubicBezTo>
                    <a:cubicBezTo>
                      <a:pt x="31" y="14"/>
                      <a:pt x="32" y="14"/>
                      <a:pt x="32" y="12"/>
                    </a:cubicBezTo>
                    <a:cubicBezTo>
                      <a:pt x="33" y="11"/>
                      <a:pt x="32" y="10"/>
                      <a:pt x="34" y="11"/>
                    </a:cubicBezTo>
                    <a:cubicBezTo>
                      <a:pt x="36" y="11"/>
                      <a:pt x="37" y="13"/>
                      <a:pt x="37" y="13"/>
                    </a:cubicBezTo>
                    <a:cubicBezTo>
                      <a:pt x="37" y="15"/>
                      <a:pt x="39" y="15"/>
                      <a:pt x="40" y="14"/>
                    </a:cubicBezTo>
                    <a:cubicBezTo>
                      <a:pt x="41" y="14"/>
                      <a:pt x="41" y="14"/>
                      <a:pt x="42" y="15"/>
                    </a:cubicBezTo>
                    <a:cubicBezTo>
                      <a:pt x="41" y="15"/>
                      <a:pt x="40" y="15"/>
                      <a:pt x="40" y="16"/>
                    </a:cubicBezTo>
                    <a:cubicBezTo>
                      <a:pt x="39" y="16"/>
                      <a:pt x="41" y="17"/>
                      <a:pt x="40" y="18"/>
                    </a:cubicBezTo>
                    <a:cubicBezTo>
                      <a:pt x="40" y="19"/>
                      <a:pt x="43" y="22"/>
                      <a:pt x="40" y="23"/>
                    </a:cubicBezTo>
                    <a:cubicBezTo>
                      <a:pt x="42" y="25"/>
                      <a:pt x="41" y="27"/>
                      <a:pt x="40" y="30"/>
                    </a:cubicBezTo>
                    <a:cubicBezTo>
                      <a:pt x="40" y="31"/>
                      <a:pt x="39" y="34"/>
                      <a:pt x="37" y="34"/>
                    </a:cubicBezTo>
                    <a:cubicBezTo>
                      <a:pt x="39" y="34"/>
                      <a:pt x="37" y="36"/>
                      <a:pt x="36" y="36"/>
                    </a:cubicBezTo>
                    <a:cubicBezTo>
                      <a:pt x="34" y="36"/>
                      <a:pt x="32" y="37"/>
                      <a:pt x="32" y="35"/>
                    </a:cubicBezTo>
                    <a:cubicBezTo>
                      <a:pt x="33" y="37"/>
                      <a:pt x="28" y="36"/>
                      <a:pt x="27" y="37"/>
                    </a:cubicBezTo>
                    <a:cubicBezTo>
                      <a:pt x="26" y="37"/>
                      <a:pt x="27" y="38"/>
                      <a:pt x="25" y="38"/>
                    </a:cubicBezTo>
                    <a:cubicBezTo>
                      <a:pt x="23" y="38"/>
                      <a:pt x="22" y="41"/>
                      <a:pt x="20" y="40"/>
                    </a:cubicBezTo>
                    <a:cubicBezTo>
                      <a:pt x="22" y="39"/>
                      <a:pt x="19" y="39"/>
                      <a:pt x="19" y="40"/>
                    </a:cubicBezTo>
                    <a:cubicBezTo>
                      <a:pt x="20" y="40"/>
                      <a:pt x="20" y="41"/>
                      <a:pt x="19" y="41"/>
                    </a:cubicBezTo>
                    <a:cubicBezTo>
                      <a:pt x="18" y="41"/>
                      <a:pt x="18" y="42"/>
                      <a:pt x="18" y="42"/>
                    </a:cubicBezTo>
                    <a:cubicBezTo>
                      <a:pt x="17" y="43"/>
                      <a:pt x="17" y="42"/>
                      <a:pt x="16" y="42"/>
                    </a:cubicBezTo>
                    <a:cubicBezTo>
                      <a:pt x="15" y="43"/>
                      <a:pt x="13" y="43"/>
                      <a:pt x="11" y="44"/>
                    </a:cubicBezTo>
                    <a:cubicBezTo>
                      <a:pt x="10" y="44"/>
                      <a:pt x="8" y="44"/>
                      <a:pt x="6" y="44"/>
                    </a:cubicBezTo>
                    <a:cubicBezTo>
                      <a:pt x="7" y="44"/>
                      <a:pt x="7" y="43"/>
                      <a:pt x="8" y="43"/>
                    </a:cubicBezTo>
                    <a:cubicBezTo>
                      <a:pt x="7" y="43"/>
                      <a:pt x="7" y="43"/>
                      <a:pt x="6" y="43"/>
                    </a:cubicBezTo>
                    <a:cubicBezTo>
                      <a:pt x="7" y="43"/>
                      <a:pt x="8" y="42"/>
                      <a:pt x="9" y="42"/>
                    </a:cubicBezTo>
                    <a:cubicBezTo>
                      <a:pt x="8" y="41"/>
                      <a:pt x="5" y="42"/>
                      <a:pt x="4" y="43"/>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1481" name="Freeform 4311"/>
              <p:cNvSpPr>
                <a:spLocks/>
              </p:cNvSpPr>
              <p:nvPr/>
            </p:nvSpPr>
            <p:spPr bwMode="auto">
              <a:xfrm>
                <a:off x="2826" y="2598"/>
                <a:ext cx="2" cy="1"/>
              </a:xfrm>
              <a:custGeom>
                <a:avLst/>
                <a:gdLst>
                  <a:gd name="T0" fmla="*/ 0 w 2"/>
                  <a:gd name="T1" fmla="*/ 1 h 1"/>
                  <a:gd name="T2" fmla="*/ 1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0"/>
                      <a:pt x="1" y="0"/>
                    </a:cubicBezTo>
                    <a:cubicBezTo>
                      <a:pt x="0" y="0"/>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482" name="Freeform 4312"/>
              <p:cNvSpPr>
                <a:spLocks/>
              </p:cNvSpPr>
              <p:nvPr/>
            </p:nvSpPr>
            <p:spPr bwMode="auto">
              <a:xfrm>
                <a:off x="2828" y="2598"/>
                <a:ext cx="3" cy="1"/>
              </a:xfrm>
              <a:custGeom>
                <a:avLst/>
                <a:gdLst>
                  <a:gd name="T0" fmla="*/ 2 w 2"/>
                  <a:gd name="T1" fmla="*/ 1 h 1"/>
                  <a:gd name="T2" fmla="*/ 3 w 2"/>
                  <a:gd name="T3" fmla="*/ 0 h 1"/>
                  <a:gd name="T4" fmla="*/ 0 w 2"/>
                  <a:gd name="T5" fmla="*/ 1 h 1"/>
                  <a:gd name="T6" fmla="*/ 2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0"/>
                      <a:pt x="2" y="0"/>
                      <a:pt x="2" y="0"/>
                    </a:cubicBezTo>
                    <a:cubicBezTo>
                      <a:pt x="1" y="0"/>
                      <a:pt x="0"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483" name="Freeform 4313"/>
              <p:cNvSpPr>
                <a:spLocks/>
              </p:cNvSpPr>
              <p:nvPr/>
            </p:nvSpPr>
            <p:spPr bwMode="auto">
              <a:xfrm>
                <a:off x="2762" y="2448"/>
                <a:ext cx="170" cy="155"/>
              </a:xfrm>
              <a:custGeom>
                <a:avLst/>
                <a:gdLst>
                  <a:gd name="T0" fmla="*/ 3 w 129"/>
                  <a:gd name="T1" fmla="*/ 78 h 117"/>
                  <a:gd name="T2" fmla="*/ 8 w 129"/>
                  <a:gd name="T3" fmla="*/ 69 h 117"/>
                  <a:gd name="T4" fmla="*/ 14 w 129"/>
                  <a:gd name="T5" fmla="*/ 60 h 117"/>
                  <a:gd name="T6" fmla="*/ 16 w 129"/>
                  <a:gd name="T7" fmla="*/ 49 h 117"/>
                  <a:gd name="T8" fmla="*/ 13 w 129"/>
                  <a:gd name="T9" fmla="*/ 41 h 117"/>
                  <a:gd name="T10" fmla="*/ 14 w 129"/>
                  <a:gd name="T11" fmla="*/ 25 h 117"/>
                  <a:gd name="T12" fmla="*/ 21 w 129"/>
                  <a:gd name="T13" fmla="*/ 11 h 117"/>
                  <a:gd name="T14" fmla="*/ 32 w 129"/>
                  <a:gd name="T15" fmla="*/ 3 h 117"/>
                  <a:gd name="T16" fmla="*/ 46 w 129"/>
                  <a:gd name="T17" fmla="*/ 3 h 117"/>
                  <a:gd name="T18" fmla="*/ 58 w 129"/>
                  <a:gd name="T19" fmla="*/ 12 h 117"/>
                  <a:gd name="T20" fmla="*/ 65 w 129"/>
                  <a:gd name="T21" fmla="*/ 12 h 117"/>
                  <a:gd name="T22" fmla="*/ 80 w 129"/>
                  <a:gd name="T23" fmla="*/ 13 h 117"/>
                  <a:gd name="T24" fmla="*/ 90 w 129"/>
                  <a:gd name="T25" fmla="*/ 17 h 117"/>
                  <a:gd name="T26" fmla="*/ 103 w 129"/>
                  <a:gd name="T27" fmla="*/ 12 h 117"/>
                  <a:gd name="T28" fmla="*/ 129 w 129"/>
                  <a:gd name="T29" fmla="*/ 11 h 117"/>
                  <a:gd name="T30" fmla="*/ 142 w 129"/>
                  <a:gd name="T31" fmla="*/ 8 h 117"/>
                  <a:gd name="T32" fmla="*/ 148 w 129"/>
                  <a:gd name="T33" fmla="*/ 4 h 117"/>
                  <a:gd name="T34" fmla="*/ 159 w 129"/>
                  <a:gd name="T35" fmla="*/ 20 h 117"/>
                  <a:gd name="T36" fmla="*/ 165 w 129"/>
                  <a:gd name="T37" fmla="*/ 25 h 117"/>
                  <a:gd name="T38" fmla="*/ 159 w 129"/>
                  <a:gd name="T39" fmla="*/ 41 h 117"/>
                  <a:gd name="T40" fmla="*/ 152 w 129"/>
                  <a:gd name="T41" fmla="*/ 58 h 117"/>
                  <a:gd name="T42" fmla="*/ 148 w 129"/>
                  <a:gd name="T43" fmla="*/ 69 h 117"/>
                  <a:gd name="T44" fmla="*/ 142 w 129"/>
                  <a:gd name="T45" fmla="*/ 79 h 117"/>
                  <a:gd name="T46" fmla="*/ 134 w 129"/>
                  <a:gd name="T47" fmla="*/ 87 h 117"/>
                  <a:gd name="T48" fmla="*/ 129 w 129"/>
                  <a:gd name="T49" fmla="*/ 103 h 117"/>
                  <a:gd name="T50" fmla="*/ 124 w 129"/>
                  <a:gd name="T51" fmla="*/ 115 h 117"/>
                  <a:gd name="T52" fmla="*/ 119 w 129"/>
                  <a:gd name="T53" fmla="*/ 119 h 117"/>
                  <a:gd name="T54" fmla="*/ 113 w 129"/>
                  <a:gd name="T55" fmla="*/ 111 h 117"/>
                  <a:gd name="T56" fmla="*/ 108 w 129"/>
                  <a:gd name="T57" fmla="*/ 111 h 117"/>
                  <a:gd name="T58" fmla="*/ 98 w 129"/>
                  <a:gd name="T59" fmla="*/ 118 h 117"/>
                  <a:gd name="T60" fmla="*/ 86 w 129"/>
                  <a:gd name="T61" fmla="*/ 138 h 117"/>
                  <a:gd name="T62" fmla="*/ 80 w 129"/>
                  <a:gd name="T63" fmla="*/ 144 h 117"/>
                  <a:gd name="T64" fmla="*/ 75 w 129"/>
                  <a:gd name="T65" fmla="*/ 148 h 117"/>
                  <a:gd name="T66" fmla="*/ 66 w 129"/>
                  <a:gd name="T67" fmla="*/ 148 h 117"/>
                  <a:gd name="T68" fmla="*/ 62 w 129"/>
                  <a:gd name="T69" fmla="*/ 150 h 117"/>
                  <a:gd name="T70" fmla="*/ 61 w 129"/>
                  <a:gd name="T71" fmla="*/ 151 h 117"/>
                  <a:gd name="T72" fmla="*/ 58 w 129"/>
                  <a:gd name="T73" fmla="*/ 151 h 117"/>
                  <a:gd name="T74" fmla="*/ 57 w 129"/>
                  <a:gd name="T75" fmla="*/ 148 h 117"/>
                  <a:gd name="T76" fmla="*/ 54 w 129"/>
                  <a:gd name="T77" fmla="*/ 150 h 117"/>
                  <a:gd name="T78" fmla="*/ 50 w 129"/>
                  <a:gd name="T79" fmla="*/ 150 h 117"/>
                  <a:gd name="T80" fmla="*/ 45 w 129"/>
                  <a:gd name="T81" fmla="*/ 151 h 117"/>
                  <a:gd name="T82" fmla="*/ 40 w 129"/>
                  <a:gd name="T83" fmla="*/ 140 h 117"/>
                  <a:gd name="T84" fmla="*/ 40 w 129"/>
                  <a:gd name="T85" fmla="*/ 136 h 117"/>
                  <a:gd name="T86" fmla="*/ 37 w 129"/>
                  <a:gd name="T87" fmla="*/ 135 h 117"/>
                  <a:gd name="T88" fmla="*/ 37 w 129"/>
                  <a:gd name="T89" fmla="*/ 131 h 117"/>
                  <a:gd name="T90" fmla="*/ 34 w 129"/>
                  <a:gd name="T91" fmla="*/ 131 h 117"/>
                  <a:gd name="T92" fmla="*/ 34 w 129"/>
                  <a:gd name="T93" fmla="*/ 130 h 117"/>
                  <a:gd name="T94" fmla="*/ 16 w 129"/>
                  <a:gd name="T95" fmla="*/ 119 h 117"/>
                  <a:gd name="T96" fmla="*/ 16 w 129"/>
                  <a:gd name="T97" fmla="*/ 115 h 117"/>
                  <a:gd name="T98" fmla="*/ 11 w 129"/>
                  <a:gd name="T99" fmla="*/ 119 h 117"/>
                  <a:gd name="T100" fmla="*/ 3 w 129"/>
                  <a:gd name="T101" fmla="*/ 114 h 117"/>
                  <a:gd name="T102" fmla="*/ 0 w 129"/>
                  <a:gd name="T103" fmla="*/ 95 h 11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29" h="117">
                    <a:moveTo>
                      <a:pt x="0" y="72"/>
                    </a:moveTo>
                    <a:cubicBezTo>
                      <a:pt x="2" y="68"/>
                      <a:pt x="0" y="63"/>
                      <a:pt x="2" y="59"/>
                    </a:cubicBezTo>
                    <a:cubicBezTo>
                      <a:pt x="2" y="58"/>
                      <a:pt x="4" y="58"/>
                      <a:pt x="5" y="57"/>
                    </a:cubicBezTo>
                    <a:cubicBezTo>
                      <a:pt x="6" y="56"/>
                      <a:pt x="5" y="54"/>
                      <a:pt x="6" y="52"/>
                    </a:cubicBezTo>
                    <a:cubicBezTo>
                      <a:pt x="7" y="51"/>
                      <a:pt x="7" y="49"/>
                      <a:pt x="9" y="49"/>
                    </a:cubicBezTo>
                    <a:cubicBezTo>
                      <a:pt x="10" y="48"/>
                      <a:pt x="12" y="46"/>
                      <a:pt x="11" y="45"/>
                    </a:cubicBezTo>
                    <a:cubicBezTo>
                      <a:pt x="11" y="43"/>
                      <a:pt x="10" y="42"/>
                      <a:pt x="12" y="42"/>
                    </a:cubicBezTo>
                    <a:cubicBezTo>
                      <a:pt x="14" y="41"/>
                      <a:pt x="12" y="38"/>
                      <a:pt x="12" y="37"/>
                    </a:cubicBezTo>
                    <a:cubicBezTo>
                      <a:pt x="12" y="36"/>
                      <a:pt x="12" y="35"/>
                      <a:pt x="12" y="34"/>
                    </a:cubicBezTo>
                    <a:cubicBezTo>
                      <a:pt x="11" y="33"/>
                      <a:pt x="10" y="32"/>
                      <a:pt x="10" y="31"/>
                    </a:cubicBezTo>
                    <a:cubicBezTo>
                      <a:pt x="9" y="29"/>
                      <a:pt x="10" y="27"/>
                      <a:pt x="11" y="26"/>
                    </a:cubicBezTo>
                    <a:cubicBezTo>
                      <a:pt x="11" y="23"/>
                      <a:pt x="11" y="21"/>
                      <a:pt x="11" y="19"/>
                    </a:cubicBezTo>
                    <a:cubicBezTo>
                      <a:pt x="11" y="16"/>
                      <a:pt x="12" y="16"/>
                      <a:pt x="14" y="14"/>
                    </a:cubicBezTo>
                    <a:cubicBezTo>
                      <a:pt x="16" y="12"/>
                      <a:pt x="16" y="10"/>
                      <a:pt x="16" y="8"/>
                    </a:cubicBezTo>
                    <a:cubicBezTo>
                      <a:pt x="16" y="6"/>
                      <a:pt x="17" y="5"/>
                      <a:pt x="19" y="4"/>
                    </a:cubicBezTo>
                    <a:cubicBezTo>
                      <a:pt x="20" y="2"/>
                      <a:pt x="22" y="2"/>
                      <a:pt x="24" y="2"/>
                    </a:cubicBezTo>
                    <a:cubicBezTo>
                      <a:pt x="27" y="2"/>
                      <a:pt x="28" y="1"/>
                      <a:pt x="31" y="0"/>
                    </a:cubicBezTo>
                    <a:cubicBezTo>
                      <a:pt x="32" y="0"/>
                      <a:pt x="34" y="1"/>
                      <a:pt x="35" y="2"/>
                    </a:cubicBezTo>
                    <a:cubicBezTo>
                      <a:pt x="37" y="3"/>
                      <a:pt x="39" y="2"/>
                      <a:pt x="41" y="4"/>
                    </a:cubicBezTo>
                    <a:cubicBezTo>
                      <a:pt x="42" y="6"/>
                      <a:pt x="43" y="7"/>
                      <a:pt x="44" y="9"/>
                    </a:cubicBezTo>
                    <a:cubicBezTo>
                      <a:pt x="45" y="10"/>
                      <a:pt x="45" y="11"/>
                      <a:pt x="46" y="11"/>
                    </a:cubicBezTo>
                    <a:cubicBezTo>
                      <a:pt x="47" y="11"/>
                      <a:pt x="48" y="10"/>
                      <a:pt x="49" y="9"/>
                    </a:cubicBezTo>
                    <a:cubicBezTo>
                      <a:pt x="53" y="9"/>
                      <a:pt x="55" y="5"/>
                      <a:pt x="59" y="8"/>
                    </a:cubicBezTo>
                    <a:cubicBezTo>
                      <a:pt x="60" y="9"/>
                      <a:pt x="61" y="9"/>
                      <a:pt x="61" y="10"/>
                    </a:cubicBezTo>
                    <a:cubicBezTo>
                      <a:pt x="63" y="10"/>
                      <a:pt x="63" y="10"/>
                      <a:pt x="63" y="10"/>
                    </a:cubicBezTo>
                    <a:cubicBezTo>
                      <a:pt x="65" y="11"/>
                      <a:pt x="66" y="13"/>
                      <a:pt x="68" y="13"/>
                    </a:cubicBezTo>
                    <a:cubicBezTo>
                      <a:pt x="69" y="13"/>
                      <a:pt x="72" y="14"/>
                      <a:pt x="74" y="13"/>
                    </a:cubicBezTo>
                    <a:cubicBezTo>
                      <a:pt x="76" y="12"/>
                      <a:pt x="76" y="10"/>
                      <a:pt x="78" y="9"/>
                    </a:cubicBezTo>
                    <a:cubicBezTo>
                      <a:pt x="81" y="6"/>
                      <a:pt x="87" y="6"/>
                      <a:pt x="91" y="6"/>
                    </a:cubicBezTo>
                    <a:cubicBezTo>
                      <a:pt x="93" y="6"/>
                      <a:pt x="96" y="7"/>
                      <a:pt x="98" y="8"/>
                    </a:cubicBezTo>
                    <a:cubicBezTo>
                      <a:pt x="99" y="9"/>
                      <a:pt x="101" y="10"/>
                      <a:pt x="103" y="10"/>
                    </a:cubicBezTo>
                    <a:cubicBezTo>
                      <a:pt x="105" y="9"/>
                      <a:pt x="106" y="7"/>
                      <a:pt x="108" y="6"/>
                    </a:cubicBezTo>
                    <a:cubicBezTo>
                      <a:pt x="109" y="5"/>
                      <a:pt x="110" y="4"/>
                      <a:pt x="111" y="4"/>
                    </a:cubicBezTo>
                    <a:cubicBezTo>
                      <a:pt x="112" y="4"/>
                      <a:pt x="111" y="4"/>
                      <a:pt x="112" y="3"/>
                    </a:cubicBezTo>
                    <a:cubicBezTo>
                      <a:pt x="116" y="1"/>
                      <a:pt x="117" y="4"/>
                      <a:pt x="118" y="7"/>
                    </a:cubicBezTo>
                    <a:cubicBezTo>
                      <a:pt x="119" y="9"/>
                      <a:pt x="122" y="9"/>
                      <a:pt x="121" y="15"/>
                    </a:cubicBezTo>
                    <a:cubicBezTo>
                      <a:pt x="121" y="15"/>
                      <a:pt x="122" y="18"/>
                      <a:pt x="123" y="18"/>
                    </a:cubicBezTo>
                    <a:cubicBezTo>
                      <a:pt x="123" y="19"/>
                      <a:pt x="124" y="18"/>
                      <a:pt x="125" y="19"/>
                    </a:cubicBezTo>
                    <a:cubicBezTo>
                      <a:pt x="129" y="20"/>
                      <a:pt x="125" y="25"/>
                      <a:pt x="127" y="27"/>
                    </a:cubicBezTo>
                    <a:cubicBezTo>
                      <a:pt x="128" y="30"/>
                      <a:pt x="123" y="32"/>
                      <a:pt x="121" y="31"/>
                    </a:cubicBezTo>
                    <a:cubicBezTo>
                      <a:pt x="118" y="31"/>
                      <a:pt x="117" y="38"/>
                      <a:pt x="116" y="40"/>
                    </a:cubicBezTo>
                    <a:cubicBezTo>
                      <a:pt x="115" y="42"/>
                      <a:pt x="115" y="43"/>
                      <a:pt x="115" y="44"/>
                    </a:cubicBezTo>
                    <a:cubicBezTo>
                      <a:pt x="114" y="46"/>
                      <a:pt x="112" y="46"/>
                      <a:pt x="112" y="47"/>
                    </a:cubicBezTo>
                    <a:cubicBezTo>
                      <a:pt x="112" y="49"/>
                      <a:pt x="113" y="51"/>
                      <a:pt x="112" y="52"/>
                    </a:cubicBezTo>
                    <a:cubicBezTo>
                      <a:pt x="111" y="53"/>
                      <a:pt x="109" y="54"/>
                      <a:pt x="108" y="55"/>
                    </a:cubicBezTo>
                    <a:cubicBezTo>
                      <a:pt x="109" y="55"/>
                      <a:pt x="108" y="59"/>
                      <a:pt x="108" y="60"/>
                    </a:cubicBezTo>
                    <a:cubicBezTo>
                      <a:pt x="107" y="62"/>
                      <a:pt x="106" y="63"/>
                      <a:pt x="103" y="64"/>
                    </a:cubicBezTo>
                    <a:cubicBezTo>
                      <a:pt x="104" y="65"/>
                      <a:pt x="103" y="65"/>
                      <a:pt x="102" y="66"/>
                    </a:cubicBezTo>
                    <a:cubicBezTo>
                      <a:pt x="101" y="67"/>
                      <a:pt x="102" y="68"/>
                      <a:pt x="101" y="70"/>
                    </a:cubicBezTo>
                    <a:cubicBezTo>
                      <a:pt x="101" y="73"/>
                      <a:pt x="100" y="76"/>
                      <a:pt x="98" y="78"/>
                    </a:cubicBezTo>
                    <a:cubicBezTo>
                      <a:pt x="96" y="80"/>
                      <a:pt x="99" y="81"/>
                      <a:pt x="95" y="83"/>
                    </a:cubicBezTo>
                    <a:cubicBezTo>
                      <a:pt x="94" y="84"/>
                      <a:pt x="95" y="85"/>
                      <a:pt x="94" y="87"/>
                    </a:cubicBezTo>
                    <a:cubicBezTo>
                      <a:pt x="94" y="88"/>
                      <a:pt x="93" y="89"/>
                      <a:pt x="92" y="90"/>
                    </a:cubicBezTo>
                    <a:cubicBezTo>
                      <a:pt x="92" y="90"/>
                      <a:pt x="90" y="90"/>
                      <a:pt x="90" y="90"/>
                    </a:cubicBezTo>
                    <a:cubicBezTo>
                      <a:pt x="89" y="89"/>
                      <a:pt x="89" y="87"/>
                      <a:pt x="89" y="86"/>
                    </a:cubicBezTo>
                    <a:cubicBezTo>
                      <a:pt x="89" y="86"/>
                      <a:pt x="86" y="85"/>
                      <a:pt x="86" y="84"/>
                    </a:cubicBezTo>
                    <a:cubicBezTo>
                      <a:pt x="85" y="82"/>
                      <a:pt x="85" y="83"/>
                      <a:pt x="84" y="81"/>
                    </a:cubicBezTo>
                    <a:cubicBezTo>
                      <a:pt x="84" y="82"/>
                      <a:pt x="84" y="84"/>
                      <a:pt x="82" y="84"/>
                    </a:cubicBezTo>
                    <a:cubicBezTo>
                      <a:pt x="81" y="85"/>
                      <a:pt x="80" y="83"/>
                      <a:pt x="79" y="83"/>
                    </a:cubicBezTo>
                    <a:cubicBezTo>
                      <a:pt x="76" y="84"/>
                      <a:pt x="76" y="88"/>
                      <a:pt x="74" y="89"/>
                    </a:cubicBezTo>
                    <a:cubicBezTo>
                      <a:pt x="72" y="90"/>
                      <a:pt x="65" y="97"/>
                      <a:pt x="66" y="98"/>
                    </a:cubicBezTo>
                    <a:cubicBezTo>
                      <a:pt x="68" y="100"/>
                      <a:pt x="65" y="103"/>
                      <a:pt x="65" y="104"/>
                    </a:cubicBezTo>
                    <a:cubicBezTo>
                      <a:pt x="65" y="106"/>
                      <a:pt x="64" y="107"/>
                      <a:pt x="62" y="111"/>
                    </a:cubicBezTo>
                    <a:cubicBezTo>
                      <a:pt x="61" y="111"/>
                      <a:pt x="61" y="109"/>
                      <a:pt x="61" y="109"/>
                    </a:cubicBezTo>
                    <a:cubicBezTo>
                      <a:pt x="60" y="109"/>
                      <a:pt x="59" y="108"/>
                      <a:pt x="59" y="108"/>
                    </a:cubicBezTo>
                    <a:cubicBezTo>
                      <a:pt x="60" y="111"/>
                      <a:pt x="61" y="112"/>
                      <a:pt x="57" y="112"/>
                    </a:cubicBezTo>
                    <a:cubicBezTo>
                      <a:pt x="55" y="112"/>
                      <a:pt x="51" y="113"/>
                      <a:pt x="52" y="110"/>
                    </a:cubicBezTo>
                    <a:cubicBezTo>
                      <a:pt x="51" y="112"/>
                      <a:pt x="51" y="112"/>
                      <a:pt x="50" y="112"/>
                    </a:cubicBezTo>
                    <a:cubicBezTo>
                      <a:pt x="48" y="112"/>
                      <a:pt x="48" y="111"/>
                      <a:pt x="47" y="110"/>
                    </a:cubicBezTo>
                    <a:cubicBezTo>
                      <a:pt x="47" y="111"/>
                      <a:pt x="48" y="114"/>
                      <a:pt x="47" y="113"/>
                    </a:cubicBezTo>
                    <a:cubicBezTo>
                      <a:pt x="45" y="112"/>
                      <a:pt x="47" y="110"/>
                      <a:pt x="45" y="111"/>
                    </a:cubicBezTo>
                    <a:cubicBezTo>
                      <a:pt x="46" y="112"/>
                      <a:pt x="46" y="113"/>
                      <a:pt x="46" y="114"/>
                    </a:cubicBezTo>
                    <a:cubicBezTo>
                      <a:pt x="45" y="114"/>
                      <a:pt x="43" y="110"/>
                      <a:pt x="44" y="109"/>
                    </a:cubicBezTo>
                    <a:cubicBezTo>
                      <a:pt x="43" y="110"/>
                      <a:pt x="45" y="113"/>
                      <a:pt x="44" y="114"/>
                    </a:cubicBezTo>
                    <a:cubicBezTo>
                      <a:pt x="43" y="116"/>
                      <a:pt x="43" y="112"/>
                      <a:pt x="43" y="112"/>
                    </a:cubicBezTo>
                    <a:cubicBezTo>
                      <a:pt x="43" y="112"/>
                      <a:pt x="43" y="115"/>
                      <a:pt x="43" y="112"/>
                    </a:cubicBezTo>
                    <a:cubicBezTo>
                      <a:pt x="43" y="113"/>
                      <a:pt x="42" y="114"/>
                      <a:pt x="42" y="115"/>
                    </a:cubicBezTo>
                    <a:cubicBezTo>
                      <a:pt x="42" y="114"/>
                      <a:pt x="42" y="113"/>
                      <a:pt x="41" y="113"/>
                    </a:cubicBezTo>
                    <a:cubicBezTo>
                      <a:pt x="42" y="114"/>
                      <a:pt x="42" y="115"/>
                      <a:pt x="40" y="115"/>
                    </a:cubicBezTo>
                    <a:cubicBezTo>
                      <a:pt x="38" y="115"/>
                      <a:pt x="39" y="115"/>
                      <a:pt x="38" y="113"/>
                    </a:cubicBezTo>
                    <a:cubicBezTo>
                      <a:pt x="38" y="115"/>
                      <a:pt x="36" y="117"/>
                      <a:pt x="36" y="114"/>
                    </a:cubicBezTo>
                    <a:cubicBezTo>
                      <a:pt x="36" y="116"/>
                      <a:pt x="36" y="115"/>
                      <a:pt x="34" y="114"/>
                    </a:cubicBezTo>
                    <a:cubicBezTo>
                      <a:pt x="33" y="113"/>
                      <a:pt x="32" y="112"/>
                      <a:pt x="31" y="110"/>
                    </a:cubicBezTo>
                    <a:cubicBezTo>
                      <a:pt x="30" y="109"/>
                      <a:pt x="29" y="108"/>
                      <a:pt x="30" y="106"/>
                    </a:cubicBezTo>
                    <a:cubicBezTo>
                      <a:pt x="30" y="105"/>
                      <a:pt x="30" y="104"/>
                      <a:pt x="29" y="105"/>
                    </a:cubicBezTo>
                    <a:cubicBezTo>
                      <a:pt x="28" y="104"/>
                      <a:pt x="29" y="103"/>
                      <a:pt x="30" y="103"/>
                    </a:cubicBezTo>
                    <a:cubicBezTo>
                      <a:pt x="32" y="102"/>
                      <a:pt x="30" y="102"/>
                      <a:pt x="31" y="101"/>
                    </a:cubicBezTo>
                    <a:cubicBezTo>
                      <a:pt x="30" y="101"/>
                      <a:pt x="29" y="102"/>
                      <a:pt x="28" y="102"/>
                    </a:cubicBezTo>
                    <a:cubicBezTo>
                      <a:pt x="25" y="101"/>
                      <a:pt x="29" y="100"/>
                      <a:pt x="30" y="100"/>
                    </a:cubicBezTo>
                    <a:cubicBezTo>
                      <a:pt x="30" y="99"/>
                      <a:pt x="29" y="99"/>
                      <a:pt x="28" y="99"/>
                    </a:cubicBezTo>
                    <a:cubicBezTo>
                      <a:pt x="28" y="99"/>
                      <a:pt x="28" y="99"/>
                      <a:pt x="28" y="98"/>
                    </a:cubicBezTo>
                    <a:cubicBezTo>
                      <a:pt x="28" y="99"/>
                      <a:pt x="27" y="100"/>
                      <a:pt x="26" y="99"/>
                    </a:cubicBezTo>
                    <a:cubicBezTo>
                      <a:pt x="25" y="97"/>
                      <a:pt x="27" y="97"/>
                      <a:pt x="28" y="96"/>
                    </a:cubicBezTo>
                    <a:cubicBezTo>
                      <a:pt x="27" y="96"/>
                      <a:pt x="26" y="97"/>
                      <a:pt x="26" y="98"/>
                    </a:cubicBezTo>
                    <a:cubicBezTo>
                      <a:pt x="24" y="95"/>
                      <a:pt x="21" y="91"/>
                      <a:pt x="18" y="90"/>
                    </a:cubicBezTo>
                    <a:cubicBezTo>
                      <a:pt x="16" y="90"/>
                      <a:pt x="14" y="90"/>
                      <a:pt x="12" y="90"/>
                    </a:cubicBezTo>
                    <a:cubicBezTo>
                      <a:pt x="11" y="90"/>
                      <a:pt x="9" y="90"/>
                      <a:pt x="8" y="89"/>
                    </a:cubicBezTo>
                    <a:cubicBezTo>
                      <a:pt x="9" y="90"/>
                      <a:pt x="12" y="89"/>
                      <a:pt x="12" y="87"/>
                    </a:cubicBezTo>
                    <a:cubicBezTo>
                      <a:pt x="11" y="87"/>
                      <a:pt x="10" y="89"/>
                      <a:pt x="8" y="88"/>
                    </a:cubicBezTo>
                    <a:cubicBezTo>
                      <a:pt x="8" y="89"/>
                      <a:pt x="8" y="89"/>
                      <a:pt x="8" y="90"/>
                    </a:cubicBezTo>
                    <a:cubicBezTo>
                      <a:pt x="6" y="90"/>
                      <a:pt x="3" y="90"/>
                      <a:pt x="1" y="90"/>
                    </a:cubicBezTo>
                    <a:cubicBezTo>
                      <a:pt x="1" y="89"/>
                      <a:pt x="2" y="88"/>
                      <a:pt x="2" y="86"/>
                    </a:cubicBezTo>
                    <a:cubicBezTo>
                      <a:pt x="2" y="85"/>
                      <a:pt x="1" y="84"/>
                      <a:pt x="1" y="82"/>
                    </a:cubicBezTo>
                    <a:cubicBezTo>
                      <a:pt x="2" y="79"/>
                      <a:pt x="2" y="74"/>
                      <a:pt x="0" y="72"/>
                    </a:cubicBezTo>
                  </a:path>
                </a:pathLst>
              </a:custGeom>
              <a:solidFill>
                <a:srgbClr val="B3B3B3"/>
              </a:solidFill>
              <a:ln w="3175">
                <a:solidFill>
                  <a:schemeClr val="tx1"/>
                </a:solidFill>
                <a:round/>
                <a:headEnd/>
                <a:tailEnd/>
              </a:ln>
            </p:spPr>
            <p:txBody>
              <a:bodyPr/>
              <a:lstStyle/>
              <a:p>
                <a:endParaRPr lang="en-GB" sz="2400" dirty="0"/>
              </a:p>
            </p:txBody>
          </p:sp>
          <p:sp>
            <p:nvSpPr>
              <p:cNvPr id="1484" name="Freeform 4314"/>
              <p:cNvSpPr>
                <a:spLocks/>
              </p:cNvSpPr>
              <p:nvPr/>
            </p:nvSpPr>
            <p:spPr bwMode="auto">
              <a:xfrm>
                <a:off x="2831" y="2077"/>
                <a:ext cx="57" cy="112"/>
              </a:xfrm>
              <a:custGeom>
                <a:avLst/>
                <a:gdLst>
                  <a:gd name="T0" fmla="*/ 1 w 43"/>
                  <a:gd name="T1" fmla="*/ 51 h 85"/>
                  <a:gd name="T2" fmla="*/ 4 w 43"/>
                  <a:gd name="T3" fmla="*/ 49 h 85"/>
                  <a:gd name="T4" fmla="*/ 8 w 43"/>
                  <a:gd name="T5" fmla="*/ 45 h 85"/>
                  <a:gd name="T6" fmla="*/ 12 w 43"/>
                  <a:gd name="T7" fmla="*/ 40 h 85"/>
                  <a:gd name="T8" fmla="*/ 12 w 43"/>
                  <a:gd name="T9" fmla="*/ 29 h 85"/>
                  <a:gd name="T10" fmla="*/ 12 w 43"/>
                  <a:gd name="T11" fmla="*/ 22 h 85"/>
                  <a:gd name="T12" fmla="*/ 11 w 43"/>
                  <a:gd name="T13" fmla="*/ 13 h 85"/>
                  <a:gd name="T14" fmla="*/ 16 w 43"/>
                  <a:gd name="T15" fmla="*/ 8 h 85"/>
                  <a:gd name="T16" fmla="*/ 17 w 43"/>
                  <a:gd name="T17" fmla="*/ 5 h 85"/>
                  <a:gd name="T18" fmla="*/ 20 w 43"/>
                  <a:gd name="T19" fmla="*/ 5 h 85"/>
                  <a:gd name="T20" fmla="*/ 27 w 43"/>
                  <a:gd name="T21" fmla="*/ 1 h 85"/>
                  <a:gd name="T22" fmla="*/ 32 w 43"/>
                  <a:gd name="T23" fmla="*/ 0 h 85"/>
                  <a:gd name="T24" fmla="*/ 32 w 43"/>
                  <a:gd name="T25" fmla="*/ 3 h 85"/>
                  <a:gd name="T26" fmla="*/ 33 w 43"/>
                  <a:gd name="T27" fmla="*/ 1 h 85"/>
                  <a:gd name="T28" fmla="*/ 37 w 43"/>
                  <a:gd name="T29" fmla="*/ 4 h 85"/>
                  <a:gd name="T30" fmla="*/ 37 w 43"/>
                  <a:gd name="T31" fmla="*/ 5 h 85"/>
                  <a:gd name="T32" fmla="*/ 37 w 43"/>
                  <a:gd name="T33" fmla="*/ 8 h 85"/>
                  <a:gd name="T34" fmla="*/ 40 w 43"/>
                  <a:gd name="T35" fmla="*/ 9 h 85"/>
                  <a:gd name="T36" fmla="*/ 44 w 43"/>
                  <a:gd name="T37" fmla="*/ 7 h 85"/>
                  <a:gd name="T38" fmla="*/ 46 w 43"/>
                  <a:gd name="T39" fmla="*/ 4 h 85"/>
                  <a:gd name="T40" fmla="*/ 48 w 43"/>
                  <a:gd name="T41" fmla="*/ 9 h 85"/>
                  <a:gd name="T42" fmla="*/ 40 w 43"/>
                  <a:gd name="T43" fmla="*/ 18 h 85"/>
                  <a:gd name="T44" fmla="*/ 44 w 43"/>
                  <a:gd name="T45" fmla="*/ 25 h 85"/>
                  <a:gd name="T46" fmla="*/ 48 w 43"/>
                  <a:gd name="T47" fmla="*/ 30 h 85"/>
                  <a:gd name="T48" fmla="*/ 42 w 43"/>
                  <a:gd name="T49" fmla="*/ 43 h 85"/>
                  <a:gd name="T50" fmla="*/ 36 w 43"/>
                  <a:gd name="T51" fmla="*/ 54 h 85"/>
                  <a:gd name="T52" fmla="*/ 40 w 43"/>
                  <a:gd name="T53" fmla="*/ 58 h 85"/>
                  <a:gd name="T54" fmla="*/ 42 w 43"/>
                  <a:gd name="T55" fmla="*/ 58 h 85"/>
                  <a:gd name="T56" fmla="*/ 44 w 43"/>
                  <a:gd name="T57" fmla="*/ 61 h 85"/>
                  <a:gd name="T58" fmla="*/ 48 w 43"/>
                  <a:gd name="T59" fmla="*/ 58 h 85"/>
                  <a:gd name="T60" fmla="*/ 49 w 43"/>
                  <a:gd name="T61" fmla="*/ 61 h 85"/>
                  <a:gd name="T62" fmla="*/ 49 w 43"/>
                  <a:gd name="T63" fmla="*/ 65 h 85"/>
                  <a:gd name="T64" fmla="*/ 54 w 43"/>
                  <a:gd name="T65" fmla="*/ 66 h 85"/>
                  <a:gd name="T66" fmla="*/ 54 w 43"/>
                  <a:gd name="T67" fmla="*/ 74 h 85"/>
                  <a:gd name="T68" fmla="*/ 53 w 43"/>
                  <a:gd name="T69" fmla="*/ 79 h 85"/>
                  <a:gd name="T70" fmla="*/ 42 w 43"/>
                  <a:gd name="T71" fmla="*/ 84 h 85"/>
                  <a:gd name="T72" fmla="*/ 41 w 43"/>
                  <a:gd name="T73" fmla="*/ 88 h 85"/>
                  <a:gd name="T74" fmla="*/ 36 w 43"/>
                  <a:gd name="T75" fmla="*/ 95 h 85"/>
                  <a:gd name="T76" fmla="*/ 37 w 43"/>
                  <a:gd name="T77" fmla="*/ 104 h 85"/>
                  <a:gd name="T78" fmla="*/ 28 w 43"/>
                  <a:gd name="T79" fmla="*/ 112 h 85"/>
                  <a:gd name="T80" fmla="*/ 24 w 43"/>
                  <a:gd name="T81" fmla="*/ 92 h 85"/>
                  <a:gd name="T82" fmla="*/ 16 w 43"/>
                  <a:gd name="T83" fmla="*/ 79 h 85"/>
                  <a:gd name="T84" fmla="*/ 12 w 43"/>
                  <a:gd name="T85" fmla="*/ 72 h 85"/>
                  <a:gd name="T86" fmla="*/ 7 w 43"/>
                  <a:gd name="T87" fmla="*/ 67 h 85"/>
                  <a:gd name="T88" fmla="*/ 4 w 43"/>
                  <a:gd name="T89" fmla="*/ 65 h 85"/>
                  <a:gd name="T90" fmla="*/ 3 w 43"/>
                  <a:gd name="T91" fmla="*/ 59 h 85"/>
                  <a:gd name="T92" fmla="*/ 1 w 43"/>
                  <a:gd name="T93" fmla="*/ 51 h 8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3" h="85">
                    <a:moveTo>
                      <a:pt x="1" y="39"/>
                    </a:moveTo>
                    <a:cubicBezTo>
                      <a:pt x="1" y="38"/>
                      <a:pt x="2" y="38"/>
                      <a:pt x="3" y="37"/>
                    </a:cubicBezTo>
                    <a:cubicBezTo>
                      <a:pt x="4" y="36"/>
                      <a:pt x="5" y="35"/>
                      <a:pt x="6" y="34"/>
                    </a:cubicBezTo>
                    <a:cubicBezTo>
                      <a:pt x="7" y="33"/>
                      <a:pt x="8" y="31"/>
                      <a:pt x="9" y="30"/>
                    </a:cubicBezTo>
                    <a:cubicBezTo>
                      <a:pt x="9" y="27"/>
                      <a:pt x="9" y="25"/>
                      <a:pt x="9" y="22"/>
                    </a:cubicBezTo>
                    <a:cubicBezTo>
                      <a:pt x="9" y="20"/>
                      <a:pt x="8" y="18"/>
                      <a:pt x="9" y="17"/>
                    </a:cubicBezTo>
                    <a:cubicBezTo>
                      <a:pt x="9" y="15"/>
                      <a:pt x="11" y="11"/>
                      <a:pt x="8" y="10"/>
                    </a:cubicBezTo>
                    <a:cubicBezTo>
                      <a:pt x="9" y="9"/>
                      <a:pt x="11" y="8"/>
                      <a:pt x="12" y="6"/>
                    </a:cubicBezTo>
                    <a:cubicBezTo>
                      <a:pt x="12" y="6"/>
                      <a:pt x="12" y="5"/>
                      <a:pt x="13" y="4"/>
                    </a:cubicBezTo>
                    <a:cubicBezTo>
                      <a:pt x="14" y="4"/>
                      <a:pt x="14" y="4"/>
                      <a:pt x="15" y="4"/>
                    </a:cubicBezTo>
                    <a:cubicBezTo>
                      <a:pt x="16" y="2"/>
                      <a:pt x="18" y="1"/>
                      <a:pt x="20" y="1"/>
                    </a:cubicBezTo>
                    <a:cubicBezTo>
                      <a:pt x="21" y="0"/>
                      <a:pt x="23" y="0"/>
                      <a:pt x="24" y="0"/>
                    </a:cubicBezTo>
                    <a:cubicBezTo>
                      <a:pt x="25" y="1"/>
                      <a:pt x="24" y="1"/>
                      <a:pt x="24" y="2"/>
                    </a:cubicBezTo>
                    <a:cubicBezTo>
                      <a:pt x="25" y="2"/>
                      <a:pt x="25" y="2"/>
                      <a:pt x="25" y="1"/>
                    </a:cubicBezTo>
                    <a:cubicBezTo>
                      <a:pt x="27" y="1"/>
                      <a:pt x="27" y="1"/>
                      <a:pt x="28" y="3"/>
                    </a:cubicBezTo>
                    <a:cubicBezTo>
                      <a:pt x="28" y="3"/>
                      <a:pt x="27" y="3"/>
                      <a:pt x="28" y="4"/>
                    </a:cubicBezTo>
                    <a:cubicBezTo>
                      <a:pt x="29" y="5"/>
                      <a:pt x="29" y="6"/>
                      <a:pt x="28" y="6"/>
                    </a:cubicBezTo>
                    <a:cubicBezTo>
                      <a:pt x="28" y="6"/>
                      <a:pt x="29" y="7"/>
                      <a:pt x="30" y="7"/>
                    </a:cubicBezTo>
                    <a:cubicBezTo>
                      <a:pt x="31" y="7"/>
                      <a:pt x="32" y="6"/>
                      <a:pt x="33" y="5"/>
                    </a:cubicBezTo>
                    <a:cubicBezTo>
                      <a:pt x="34" y="4"/>
                      <a:pt x="35" y="3"/>
                      <a:pt x="35" y="3"/>
                    </a:cubicBezTo>
                    <a:cubicBezTo>
                      <a:pt x="37" y="4"/>
                      <a:pt x="37" y="5"/>
                      <a:pt x="36" y="7"/>
                    </a:cubicBezTo>
                    <a:cubicBezTo>
                      <a:pt x="35" y="9"/>
                      <a:pt x="31" y="11"/>
                      <a:pt x="30" y="14"/>
                    </a:cubicBezTo>
                    <a:cubicBezTo>
                      <a:pt x="30" y="15"/>
                      <a:pt x="31" y="18"/>
                      <a:pt x="33" y="19"/>
                    </a:cubicBezTo>
                    <a:cubicBezTo>
                      <a:pt x="36" y="20"/>
                      <a:pt x="36" y="20"/>
                      <a:pt x="36" y="23"/>
                    </a:cubicBezTo>
                    <a:cubicBezTo>
                      <a:pt x="37" y="27"/>
                      <a:pt x="34" y="31"/>
                      <a:pt x="32" y="33"/>
                    </a:cubicBezTo>
                    <a:cubicBezTo>
                      <a:pt x="29" y="36"/>
                      <a:pt x="24" y="37"/>
                      <a:pt x="27" y="41"/>
                    </a:cubicBezTo>
                    <a:cubicBezTo>
                      <a:pt x="28" y="42"/>
                      <a:pt x="29" y="43"/>
                      <a:pt x="30" y="44"/>
                    </a:cubicBezTo>
                    <a:cubicBezTo>
                      <a:pt x="31" y="44"/>
                      <a:pt x="31" y="44"/>
                      <a:pt x="32" y="44"/>
                    </a:cubicBezTo>
                    <a:cubicBezTo>
                      <a:pt x="33" y="44"/>
                      <a:pt x="33" y="45"/>
                      <a:pt x="33" y="46"/>
                    </a:cubicBezTo>
                    <a:cubicBezTo>
                      <a:pt x="34" y="47"/>
                      <a:pt x="35" y="44"/>
                      <a:pt x="36" y="44"/>
                    </a:cubicBezTo>
                    <a:cubicBezTo>
                      <a:pt x="37" y="45"/>
                      <a:pt x="37" y="46"/>
                      <a:pt x="37" y="46"/>
                    </a:cubicBezTo>
                    <a:cubicBezTo>
                      <a:pt x="37" y="48"/>
                      <a:pt x="39" y="48"/>
                      <a:pt x="37" y="49"/>
                    </a:cubicBezTo>
                    <a:cubicBezTo>
                      <a:pt x="38" y="50"/>
                      <a:pt x="40" y="49"/>
                      <a:pt x="41" y="50"/>
                    </a:cubicBezTo>
                    <a:cubicBezTo>
                      <a:pt x="42" y="51"/>
                      <a:pt x="40" y="54"/>
                      <a:pt x="41" y="56"/>
                    </a:cubicBezTo>
                    <a:cubicBezTo>
                      <a:pt x="41" y="58"/>
                      <a:pt x="43" y="58"/>
                      <a:pt x="40" y="60"/>
                    </a:cubicBezTo>
                    <a:cubicBezTo>
                      <a:pt x="38" y="61"/>
                      <a:pt x="34" y="62"/>
                      <a:pt x="32" y="64"/>
                    </a:cubicBezTo>
                    <a:cubicBezTo>
                      <a:pt x="32" y="65"/>
                      <a:pt x="32" y="67"/>
                      <a:pt x="31" y="67"/>
                    </a:cubicBezTo>
                    <a:cubicBezTo>
                      <a:pt x="29" y="68"/>
                      <a:pt x="27" y="69"/>
                      <a:pt x="27" y="72"/>
                    </a:cubicBezTo>
                    <a:cubicBezTo>
                      <a:pt x="28" y="75"/>
                      <a:pt x="29" y="77"/>
                      <a:pt x="28" y="79"/>
                    </a:cubicBezTo>
                    <a:cubicBezTo>
                      <a:pt x="26" y="82"/>
                      <a:pt x="24" y="84"/>
                      <a:pt x="21" y="85"/>
                    </a:cubicBezTo>
                    <a:cubicBezTo>
                      <a:pt x="20" y="80"/>
                      <a:pt x="19" y="75"/>
                      <a:pt x="18" y="70"/>
                    </a:cubicBezTo>
                    <a:cubicBezTo>
                      <a:pt x="17" y="65"/>
                      <a:pt x="16" y="62"/>
                      <a:pt x="12" y="60"/>
                    </a:cubicBezTo>
                    <a:cubicBezTo>
                      <a:pt x="10" y="59"/>
                      <a:pt x="9" y="57"/>
                      <a:pt x="9" y="55"/>
                    </a:cubicBezTo>
                    <a:cubicBezTo>
                      <a:pt x="8" y="53"/>
                      <a:pt x="7" y="52"/>
                      <a:pt x="5" y="51"/>
                    </a:cubicBezTo>
                    <a:cubicBezTo>
                      <a:pt x="5" y="50"/>
                      <a:pt x="4" y="50"/>
                      <a:pt x="3" y="49"/>
                    </a:cubicBezTo>
                    <a:cubicBezTo>
                      <a:pt x="2" y="48"/>
                      <a:pt x="3" y="46"/>
                      <a:pt x="2" y="45"/>
                    </a:cubicBezTo>
                    <a:cubicBezTo>
                      <a:pt x="1" y="43"/>
                      <a:pt x="0" y="41"/>
                      <a:pt x="1" y="39"/>
                    </a:cubicBezTo>
                  </a:path>
                </a:pathLst>
              </a:custGeom>
              <a:solidFill>
                <a:srgbClr val="B3B3B3"/>
              </a:solidFill>
              <a:ln w="3175">
                <a:solidFill>
                  <a:schemeClr val="tx1"/>
                </a:solidFill>
                <a:round/>
                <a:headEnd/>
                <a:tailEnd/>
              </a:ln>
            </p:spPr>
            <p:txBody>
              <a:bodyPr/>
              <a:lstStyle/>
              <a:p>
                <a:endParaRPr lang="en-GB" sz="2400" dirty="0"/>
              </a:p>
            </p:txBody>
          </p:sp>
          <p:sp>
            <p:nvSpPr>
              <p:cNvPr id="1485" name="Freeform 4315"/>
              <p:cNvSpPr>
                <a:spLocks/>
              </p:cNvSpPr>
              <p:nvPr/>
            </p:nvSpPr>
            <p:spPr bwMode="auto">
              <a:xfrm>
                <a:off x="2873" y="2131"/>
                <a:ext cx="7" cy="4"/>
              </a:xfrm>
              <a:custGeom>
                <a:avLst/>
                <a:gdLst>
                  <a:gd name="T0" fmla="*/ 4 w 5"/>
                  <a:gd name="T1" fmla="*/ 4 h 3"/>
                  <a:gd name="T2" fmla="*/ 1 w 5"/>
                  <a:gd name="T3" fmla="*/ 3 h 3"/>
                  <a:gd name="T4" fmla="*/ 3 w 5"/>
                  <a:gd name="T5" fmla="*/ 0 h 3"/>
                  <a:gd name="T6" fmla="*/ 4 w 5"/>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3">
                    <a:moveTo>
                      <a:pt x="3" y="3"/>
                    </a:moveTo>
                    <a:cubicBezTo>
                      <a:pt x="2" y="2"/>
                      <a:pt x="1" y="3"/>
                      <a:pt x="1" y="2"/>
                    </a:cubicBezTo>
                    <a:cubicBezTo>
                      <a:pt x="0" y="1"/>
                      <a:pt x="1" y="0"/>
                      <a:pt x="2" y="0"/>
                    </a:cubicBezTo>
                    <a:cubicBezTo>
                      <a:pt x="5" y="0"/>
                      <a:pt x="4" y="2"/>
                      <a:pt x="3" y="3"/>
                    </a:cubicBezTo>
                  </a:path>
                </a:pathLst>
              </a:custGeom>
              <a:solidFill>
                <a:srgbClr val="B3B3B3"/>
              </a:solidFill>
              <a:ln w="3175">
                <a:solidFill>
                  <a:schemeClr val="tx1"/>
                </a:solidFill>
                <a:round/>
                <a:headEnd/>
                <a:tailEnd/>
              </a:ln>
            </p:spPr>
            <p:txBody>
              <a:bodyPr/>
              <a:lstStyle/>
              <a:p>
                <a:endParaRPr lang="en-GB" sz="2400" dirty="0"/>
              </a:p>
            </p:txBody>
          </p:sp>
          <p:sp>
            <p:nvSpPr>
              <p:cNvPr id="1486" name="Freeform 4316"/>
              <p:cNvSpPr>
                <a:spLocks/>
              </p:cNvSpPr>
              <p:nvPr/>
            </p:nvSpPr>
            <p:spPr bwMode="auto">
              <a:xfrm>
                <a:off x="2914" y="1805"/>
                <a:ext cx="123" cy="90"/>
              </a:xfrm>
              <a:custGeom>
                <a:avLst/>
                <a:gdLst>
                  <a:gd name="T0" fmla="*/ 0 w 93"/>
                  <a:gd name="T1" fmla="*/ 30 h 68"/>
                  <a:gd name="T2" fmla="*/ 3 w 93"/>
                  <a:gd name="T3" fmla="*/ 23 h 68"/>
                  <a:gd name="T4" fmla="*/ 1 w 93"/>
                  <a:gd name="T5" fmla="*/ 19 h 68"/>
                  <a:gd name="T6" fmla="*/ 5 w 93"/>
                  <a:gd name="T7" fmla="*/ 19 h 68"/>
                  <a:gd name="T8" fmla="*/ 5 w 93"/>
                  <a:gd name="T9" fmla="*/ 16 h 68"/>
                  <a:gd name="T10" fmla="*/ 5 w 93"/>
                  <a:gd name="T11" fmla="*/ 16 h 68"/>
                  <a:gd name="T12" fmla="*/ 3 w 93"/>
                  <a:gd name="T13" fmla="*/ 16 h 68"/>
                  <a:gd name="T14" fmla="*/ 1 w 93"/>
                  <a:gd name="T15" fmla="*/ 15 h 68"/>
                  <a:gd name="T16" fmla="*/ 12 w 93"/>
                  <a:gd name="T17" fmla="*/ 12 h 68"/>
                  <a:gd name="T18" fmla="*/ 25 w 93"/>
                  <a:gd name="T19" fmla="*/ 8 h 68"/>
                  <a:gd name="T20" fmla="*/ 37 w 93"/>
                  <a:gd name="T21" fmla="*/ 3 h 68"/>
                  <a:gd name="T22" fmla="*/ 53 w 93"/>
                  <a:gd name="T23" fmla="*/ 4 h 68"/>
                  <a:gd name="T24" fmla="*/ 49 w 93"/>
                  <a:gd name="T25" fmla="*/ 3 h 68"/>
                  <a:gd name="T26" fmla="*/ 54 w 93"/>
                  <a:gd name="T27" fmla="*/ 8 h 68"/>
                  <a:gd name="T28" fmla="*/ 65 w 93"/>
                  <a:gd name="T29" fmla="*/ 7 h 68"/>
                  <a:gd name="T30" fmla="*/ 61 w 93"/>
                  <a:gd name="T31" fmla="*/ 8 h 68"/>
                  <a:gd name="T32" fmla="*/ 63 w 93"/>
                  <a:gd name="T33" fmla="*/ 9 h 68"/>
                  <a:gd name="T34" fmla="*/ 78 w 93"/>
                  <a:gd name="T35" fmla="*/ 8 h 68"/>
                  <a:gd name="T36" fmla="*/ 103 w 93"/>
                  <a:gd name="T37" fmla="*/ 9 h 68"/>
                  <a:gd name="T38" fmla="*/ 111 w 93"/>
                  <a:gd name="T39" fmla="*/ 16 h 68"/>
                  <a:gd name="T40" fmla="*/ 116 w 93"/>
                  <a:gd name="T41" fmla="*/ 33 h 68"/>
                  <a:gd name="T42" fmla="*/ 111 w 93"/>
                  <a:gd name="T43" fmla="*/ 37 h 68"/>
                  <a:gd name="T44" fmla="*/ 111 w 93"/>
                  <a:gd name="T45" fmla="*/ 41 h 68"/>
                  <a:gd name="T46" fmla="*/ 114 w 93"/>
                  <a:gd name="T47" fmla="*/ 52 h 68"/>
                  <a:gd name="T48" fmla="*/ 122 w 93"/>
                  <a:gd name="T49" fmla="*/ 61 h 68"/>
                  <a:gd name="T50" fmla="*/ 119 w 93"/>
                  <a:gd name="T51" fmla="*/ 62 h 68"/>
                  <a:gd name="T52" fmla="*/ 119 w 93"/>
                  <a:gd name="T53" fmla="*/ 68 h 68"/>
                  <a:gd name="T54" fmla="*/ 111 w 93"/>
                  <a:gd name="T55" fmla="*/ 74 h 68"/>
                  <a:gd name="T56" fmla="*/ 106 w 93"/>
                  <a:gd name="T57" fmla="*/ 83 h 68"/>
                  <a:gd name="T58" fmla="*/ 107 w 93"/>
                  <a:gd name="T59" fmla="*/ 87 h 68"/>
                  <a:gd name="T60" fmla="*/ 108 w 93"/>
                  <a:gd name="T61" fmla="*/ 90 h 68"/>
                  <a:gd name="T62" fmla="*/ 101 w 93"/>
                  <a:gd name="T63" fmla="*/ 87 h 68"/>
                  <a:gd name="T64" fmla="*/ 94 w 93"/>
                  <a:gd name="T65" fmla="*/ 83 h 68"/>
                  <a:gd name="T66" fmla="*/ 87 w 93"/>
                  <a:gd name="T67" fmla="*/ 83 h 68"/>
                  <a:gd name="T68" fmla="*/ 81 w 93"/>
                  <a:gd name="T69" fmla="*/ 83 h 68"/>
                  <a:gd name="T70" fmla="*/ 75 w 93"/>
                  <a:gd name="T71" fmla="*/ 85 h 68"/>
                  <a:gd name="T72" fmla="*/ 73 w 93"/>
                  <a:gd name="T73" fmla="*/ 86 h 68"/>
                  <a:gd name="T74" fmla="*/ 70 w 93"/>
                  <a:gd name="T75" fmla="*/ 85 h 68"/>
                  <a:gd name="T76" fmla="*/ 67 w 93"/>
                  <a:gd name="T77" fmla="*/ 81 h 68"/>
                  <a:gd name="T78" fmla="*/ 61 w 93"/>
                  <a:gd name="T79" fmla="*/ 83 h 68"/>
                  <a:gd name="T80" fmla="*/ 53 w 93"/>
                  <a:gd name="T81" fmla="*/ 75 h 68"/>
                  <a:gd name="T82" fmla="*/ 48 w 93"/>
                  <a:gd name="T83" fmla="*/ 74 h 68"/>
                  <a:gd name="T84" fmla="*/ 45 w 93"/>
                  <a:gd name="T85" fmla="*/ 70 h 68"/>
                  <a:gd name="T86" fmla="*/ 34 w 93"/>
                  <a:gd name="T87" fmla="*/ 68 h 68"/>
                  <a:gd name="T88" fmla="*/ 36 w 93"/>
                  <a:gd name="T89" fmla="*/ 70 h 68"/>
                  <a:gd name="T90" fmla="*/ 30 w 93"/>
                  <a:gd name="T91" fmla="*/ 71 h 68"/>
                  <a:gd name="T92" fmla="*/ 26 w 93"/>
                  <a:gd name="T93" fmla="*/ 68 h 68"/>
                  <a:gd name="T94" fmla="*/ 28 w 93"/>
                  <a:gd name="T95" fmla="*/ 65 h 68"/>
                  <a:gd name="T96" fmla="*/ 24 w 93"/>
                  <a:gd name="T97" fmla="*/ 65 h 68"/>
                  <a:gd name="T98" fmla="*/ 16 w 93"/>
                  <a:gd name="T99" fmla="*/ 62 h 68"/>
                  <a:gd name="T100" fmla="*/ 13 w 93"/>
                  <a:gd name="T101" fmla="*/ 60 h 68"/>
                  <a:gd name="T102" fmla="*/ 9 w 93"/>
                  <a:gd name="T103" fmla="*/ 61 h 68"/>
                  <a:gd name="T104" fmla="*/ 9 w 93"/>
                  <a:gd name="T105" fmla="*/ 52 h 68"/>
                  <a:gd name="T106" fmla="*/ 7 w 93"/>
                  <a:gd name="T107" fmla="*/ 48 h 68"/>
                  <a:gd name="T108" fmla="*/ 8 w 93"/>
                  <a:gd name="T109" fmla="*/ 44 h 68"/>
                  <a:gd name="T110" fmla="*/ 7 w 93"/>
                  <a:gd name="T111" fmla="*/ 40 h 68"/>
                  <a:gd name="T112" fmla="*/ 5 w 93"/>
                  <a:gd name="T113" fmla="*/ 38 h 68"/>
                  <a:gd name="T114" fmla="*/ 5 w 93"/>
                  <a:gd name="T115" fmla="*/ 34 h 68"/>
                  <a:gd name="T116" fmla="*/ 0 w 93"/>
                  <a:gd name="T117" fmla="*/ 30 h 6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3" h="68">
                    <a:moveTo>
                      <a:pt x="0" y="23"/>
                    </a:moveTo>
                    <a:cubicBezTo>
                      <a:pt x="0" y="21"/>
                      <a:pt x="4" y="20"/>
                      <a:pt x="2" y="17"/>
                    </a:cubicBezTo>
                    <a:cubicBezTo>
                      <a:pt x="2" y="16"/>
                      <a:pt x="1" y="15"/>
                      <a:pt x="1" y="14"/>
                    </a:cubicBezTo>
                    <a:cubicBezTo>
                      <a:pt x="1" y="13"/>
                      <a:pt x="3" y="14"/>
                      <a:pt x="4" y="14"/>
                    </a:cubicBezTo>
                    <a:cubicBezTo>
                      <a:pt x="4" y="13"/>
                      <a:pt x="4" y="13"/>
                      <a:pt x="4" y="12"/>
                    </a:cubicBezTo>
                    <a:cubicBezTo>
                      <a:pt x="4" y="12"/>
                      <a:pt x="4" y="12"/>
                      <a:pt x="4" y="12"/>
                    </a:cubicBezTo>
                    <a:cubicBezTo>
                      <a:pt x="3" y="12"/>
                      <a:pt x="3" y="12"/>
                      <a:pt x="2" y="12"/>
                    </a:cubicBezTo>
                    <a:cubicBezTo>
                      <a:pt x="2" y="13"/>
                      <a:pt x="1" y="12"/>
                      <a:pt x="1" y="11"/>
                    </a:cubicBezTo>
                    <a:cubicBezTo>
                      <a:pt x="3" y="12"/>
                      <a:pt x="6" y="10"/>
                      <a:pt x="9" y="9"/>
                    </a:cubicBezTo>
                    <a:cubicBezTo>
                      <a:pt x="11" y="8"/>
                      <a:pt x="17" y="8"/>
                      <a:pt x="19" y="6"/>
                    </a:cubicBezTo>
                    <a:cubicBezTo>
                      <a:pt x="21" y="4"/>
                      <a:pt x="25" y="3"/>
                      <a:pt x="28" y="2"/>
                    </a:cubicBezTo>
                    <a:cubicBezTo>
                      <a:pt x="32" y="1"/>
                      <a:pt x="37" y="0"/>
                      <a:pt x="40" y="3"/>
                    </a:cubicBezTo>
                    <a:cubicBezTo>
                      <a:pt x="40" y="2"/>
                      <a:pt x="39" y="1"/>
                      <a:pt x="37" y="2"/>
                    </a:cubicBezTo>
                    <a:cubicBezTo>
                      <a:pt x="39" y="3"/>
                      <a:pt x="39" y="5"/>
                      <a:pt x="41" y="6"/>
                    </a:cubicBezTo>
                    <a:cubicBezTo>
                      <a:pt x="43" y="7"/>
                      <a:pt x="46" y="6"/>
                      <a:pt x="49" y="5"/>
                    </a:cubicBezTo>
                    <a:cubicBezTo>
                      <a:pt x="48" y="6"/>
                      <a:pt x="46" y="6"/>
                      <a:pt x="46" y="6"/>
                    </a:cubicBezTo>
                    <a:cubicBezTo>
                      <a:pt x="44" y="7"/>
                      <a:pt x="47" y="7"/>
                      <a:pt x="48" y="7"/>
                    </a:cubicBezTo>
                    <a:cubicBezTo>
                      <a:pt x="51" y="5"/>
                      <a:pt x="54" y="6"/>
                      <a:pt x="59" y="6"/>
                    </a:cubicBezTo>
                    <a:cubicBezTo>
                      <a:pt x="64" y="6"/>
                      <a:pt x="72" y="7"/>
                      <a:pt x="78" y="7"/>
                    </a:cubicBezTo>
                    <a:cubicBezTo>
                      <a:pt x="82" y="6"/>
                      <a:pt x="83" y="8"/>
                      <a:pt x="84" y="12"/>
                    </a:cubicBezTo>
                    <a:cubicBezTo>
                      <a:pt x="85" y="16"/>
                      <a:pt x="90" y="20"/>
                      <a:pt x="88" y="25"/>
                    </a:cubicBezTo>
                    <a:cubicBezTo>
                      <a:pt x="88" y="27"/>
                      <a:pt x="85" y="26"/>
                      <a:pt x="84" y="28"/>
                    </a:cubicBezTo>
                    <a:cubicBezTo>
                      <a:pt x="83" y="29"/>
                      <a:pt x="82" y="31"/>
                      <a:pt x="84" y="31"/>
                    </a:cubicBezTo>
                    <a:cubicBezTo>
                      <a:pt x="89" y="32"/>
                      <a:pt x="85" y="36"/>
                      <a:pt x="86" y="39"/>
                    </a:cubicBezTo>
                    <a:cubicBezTo>
                      <a:pt x="88" y="41"/>
                      <a:pt x="88" y="44"/>
                      <a:pt x="92" y="46"/>
                    </a:cubicBezTo>
                    <a:cubicBezTo>
                      <a:pt x="92" y="47"/>
                      <a:pt x="91" y="47"/>
                      <a:pt x="90" y="47"/>
                    </a:cubicBezTo>
                    <a:cubicBezTo>
                      <a:pt x="92" y="49"/>
                      <a:pt x="93" y="50"/>
                      <a:pt x="90" y="51"/>
                    </a:cubicBezTo>
                    <a:cubicBezTo>
                      <a:pt x="88" y="52"/>
                      <a:pt x="86" y="54"/>
                      <a:pt x="84" y="56"/>
                    </a:cubicBezTo>
                    <a:cubicBezTo>
                      <a:pt x="82" y="58"/>
                      <a:pt x="79" y="60"/>
                      <a:pt x="80" y="63"/>
                    </a:cubicBezTo>
                    <a:cubicBezTo>
                      <a:pt x="81" y="64"/>
                      <a:pt x="81" y="65"/>
                      <a:pt x="81" y="66"/>
                    </a:cubicBezTo>
                    <a:cubicBezTo>
                      <a:pt x="81" y="67"/>
                      <a:pt x="82" y="67"/>
                      <a:pt x="82" y="68"/>
                    </a:cubicBezTo>
                    <a:cubicBezTo>
                      <a:pt x="80" y="67"/>
                      <a:pt x="78" y="67"/>
                      <a:pt x="76" y="66"/>
                    </a:cubicBezTo>
                    <a:cubicBezTo>
                      <a:pt x="74" y="65"/>
                      <a:pt x="73" y="64"/>
                      <a:pt x="71" y="63"/>
                    </a:cubicBezTo>
                    <a:cubicBezTo>
                      <a:pt x="70" y="63"/>
                      <a:pt x="67" y="63"/>
                      <a:pt x="66" y="63"/>
                    </a:cubicBezTo>
                    <a:cubicBezTo>
                      <a:pt x="63" y="64"/>
                      <a:pt x="63" y="63"/>
                      <a:pt x="61" y="63"/>
                    </a:cubicBezTo>
                    <a:cubicBezTo>
                      <a:pt x="59" y="63"/>
                      <a:pt x="58" y="63"/>
                      <a:pt x="57" y="64"/>
                    </a:cubicBezTo>
                    <a:cubicBezTo>
                      <a:pt x="56" y="65"/>
                      <a:pt x="56" y="65"/>
                      <a:pt x="55" y="65"/>
                    </a:cubicBezTo>
                    <a:cubicBezTo>
                      <a:pt x="54" y="66"/>
                      <a:pt x="54" y="64"/>
                      <a:pt x="53" y="64"/>
                    </a:cubicBezTo>
                    <a:cubicBezTo>
                      <a:pt x="53" y="63"/>
                      <a:pt x="52" y="62"/>
                      <a:pt x="51" y="61"/>
                    </a:cubicBezTo>
                    <a:cubicBezTo>
                      <a:pt x="50" y="60"/>
                      <a:pt x="47" y="63"/>
                      <a:pt x="46" y="63"/>
                    </a:cubicBezTo>
                    <a:cubicBezTo>
                      <a:pt x="46" y="62"/>
                      <a:pt x="41" y="57"/>
                      <a:pt x="40" y="57"/>
                    </a:cubicBezTo>
                    <a:cubicBezTo>
                      <a:pt x="38" y="56"/>
                      <a:pt x="37" y="56"/>
                      <a:pt x="36" y="56"/>
                    </a:cubicBezTo>
                    <a:cubicBezTo>
                      <a:pt x="34" y="57"/>
                      <a:pt x="34" y="54"/>
                      <a:pt x="34" y="53"/>
                    </a:cubicBezTo>
                    <a:cubicBezTo>
                      <a:pt x="31" y="54"/>
                      <a:pt x="29" y="52"/>
                      <a:pt x="26" y="51"/>
                    </a:cubicBezTo>
                    <a:cubicBezTo>
                      <a:pt x="26" y="52"/>
                      <a:pt x="27" y="53"/>
                      <a:pt x="27" y="53"/>
                    </a:cubicBezTo>
                    <a:cubicBezTo>
                      <a:pt x="26" y="54"/>
                      <a:pt x="24" y="56"/>
                      <a:pt x="23" y="54"/>
                    </a:cubicBezTo>
                    <a:cubicBezTo>
                      <a:pt x="22" y="53"/>
                      <a:pt x="21" y="52"/>
                      <a:pt x="20" y="51"/>
                    </a:cubicBezTo>
                    <a:cubicBezTo>
                      <a:pt x="20" y="51"/>
                      <a:pt x="22" y="50"/>
                      <a:pt x="21" y="49"/>
                    </a:cubicBezTo>
                    <a:cubicBezTo>
                      <a:pt x="21" y="48"/>
                      <a:pt x="19" y="49"/>
                      <a:pt x="18" y="49"/>
                    </a:cubicBezTo>
                    <a:cubicBezTo>
                      <a:pt x="18" y="46"/>
                      <a:pt x="13" y="48"/>
                      <a:pt x="12" y="47"/>
                    </a:cubicBezTo>
                    <a:cubicBezTo>
                      <a:pt x="11" y="45"/>
                      <a:pt x="12" y="46"/>
                      <a:pt x="10" y="45"/>
                    </a:cubicBezTo>
                    <a:cubicBezTo>
                      <a:pt x="8" y="44"/>
                      <a:pt x="9" y="47"/>
                      <a:pt x="7" y="46"/>
                    </a:cubicBezTo>
                    <a:cubicBezTo>
                      <a:pt x="9" y="42"/>
                      <a:pt x="10" y="41"/>
                      <a:pt x="7" y="39"/>
                    </a:cubicBezTo>
                    <a:cubicBezTo>
                      <a:pt x="5" y="38"/>
                      <a:pt x="6" y="37"/>
                      <a:pt x="5" y="36"/>
                    </a:cubicBezTo>
                    <a:cubicBezTo>
                      <a:pt x="4" y="35"/>
                      <a:pt x="5" y="35"/>
                      <a:pt x="6" y="33"/>
                    </a:cubicBezTo>
                    <a:cubicBezTo>
                      <a:pt x="6" y="33"/>
                      <a:pt x="6" y="31"/>
                      <a:pt x="5" y="30"/>
                    </a:cubicBezTo>
                    <a:cubicBezTo>
                      <a:pt x="5" y="30"/>
                      <a:pt x="4" y="30"/>
                      <a:pt x="4" y="29"/>
                    </a:cubicBezTo>
                    <a:cubicBezTo>
                      <a:pt x="4" y="28"/>
                      <a:pt x="5" y="27"/>
                      <a:pt x="4" y="26"/>
                    </a:cubicBezTo>
                    <a:cubicBezTo>
                      <a:pt x="3" y="25"/>
                      <a:pt x="1" y="24"/>
                      <a:pt x="0" y="23"/>
                    </a:cubicBezTo>
                  </a:path>
                </a:pathLst>
              </a:custGeom>
              <a:solidFill>
                <a:srgbClr val="B3B3B3"/>
              </a:solidFill>
              <a:ln w="3175">
                <a:solidFill>
                  <a:schemeClr val="tx1"/>
                </a:solidFill>
                <a:round/>
                <a:headEnd/>
                <a:tailEnd/>
              </a:ln>
            </p:spPr>
            <p:txBody>
              <a:bodyPr/>
              <a:lstStyle/>
              <a:p>
                <a:endParaRPr lang="en-GB" sz="2400" dirty="0"/>
              </a:p>
            </p:txBody>
          </p:sp>
          <p:sp>
            <p:nvSpPr>
              <p:cNvPr id="1487" name="Freeform 4317"/>
              <p:cNvSpPr>
                <a:spLocks/>
              </p:cNvSpPr>
              <p:nvPr/>
            </p:nvSpPr>
            <p:spPr bwMode="auto">
              <a:xfrm>
                <a:off x="2889" y="2937"/>
                <a:ext cx="186" cy="190"/>
              </a:xfrm>
              <a:custGeom>
                <a:avLst/>
                <a:gdLst>
                  <a:gd name="T0" fmla="*/ 0 w 141"/>
                  <a:gd name="T1" fmla="*/ 5 h 144"/>
                  <a:gd name="T2" fmla="*/ 5 w 141"/>
                  <a:gd name="T3" fmla="*/ 4 h 144"/>
                  <a:gd name="T4" fmla="*/ 11 w 141"/>
                  <a:gd name="T5" fmla="*/ 5 h 144"/>
                  <a:gd name="T6" fmla="*/ 22 w 141"/>
                  <a:gd name="T7" fmla="*/ 1 h 144"/>
                  <a:gd name="T8" fmla="*/ 30 w 141"/>
                  <a:gd name="T9" fmla="*/ 7 h 144"/>
                  <a:gd name="T10" fmla="*/ 42 w 141"/>
                  <a:gd name="T11" fmla="*/ 7 h 144"/>
                  <a:gd name="T12" fmla="*/ 87 w 141"/>
                  <a:gd name="T13" fmla="*/ 7 h 144"/>
                  <a:gd name="T14" fmla="*/ 95 w 141"/>
                  <a:gd name="T15" fmla="*/ 11 h 144"/>
                  <a:gd name="T16" fmla="*/ 104 w 141"/>
                  <a:gd name="T17" fmla="*/ 15 h 144"/>
                  <a:gd name="T18" fmla="*/ 121 w 141"/>
                  <a:gd name="T19" fmla="*/ 16 h 144"/>
                  <a:gd name="T20" fmla="*/ 128 w 141"/>
                  <a:gd name="T21" fmla="*/ 16 h 144"/>
                  <a:gd name="T22" fmla="*/ 133 w 141"/>
                  <a:gd name="T23" fmla="*/ 16 h 144"/>
                  <a:gd name="T24" fmla="*/ 139 w 141"/>
                  <a:gd name="T25" fmla="*/ 16 h 144"/>
                  <a:gd name="T26" fmla="*/ 168 w 141"/>
                  <a:gd name="T27" fmla="*/ 9 h 144"/>
                  <a:gd name="T28" fmla="*/ 174 w 141"/>
                  <a:gd name="T29" fmla="*/ 9 h 144"/>
                  <a:gd name="T30" fmla="*/ 178 w 141"/>
                  <a:gd name="T31" fmla="*/ 9 h 144"/>
                  <a:gd name="T32" fmla="*/ 186 w 141"/>
                  <a:gd name="T33" fmla="*/ 13 h 144"/>
                  <a:gd name="T34" fmla="*/ 181 w 141"/>
                  <a:gd name="T35" fmla="*/ 15 h 144"/>
                  <a:gd name="T36" fmla="*/ 175 w 141"/>
                  <a:gd name="T37" fmla="*/ 17 h 144"/>
                  <a:gd name="T38" fmla="*/ 164 w 141"/>
                  <a:gd name="T39" fmla="*/ 25 h 144"/>
                  <a:gd name="T40" fmla="*/ 157 w 141"/>
                  <a:gd name="T41" fmla="*/ 17 h 144"/>
                  <a:gd name="T42" fmla="*/ 144 w 141"/>
                  <a:gd name="T43" fmla="*/ 20 h 144"/>
                  <a:gd name="T44" fmla="*/ 128 w 141"/>
                  <a:gd name="T45" fmla="*/ 22 h 144"/>
                  <a:gd name="T46" fmla="*/ 127 w 141"/>
                  <a:gd name="T47" fmla="*/ 80 h 144"/>
                  <a:gd name="T48" fmla="*/ 113 w 141"/>
                  <a:gd name="T49" fmla="*/ 80 h 144"/>
                  <a:gd name="T50" fmla="*/ 111 w 141"/>
                  <a:gd name="T51" fmla="*/ 179 h 144"/>
                  <a:gd name="T52" fmla="*/ 106 w 141"/>
                  <a:gd name="T53" fmla="*/ 185 h 144"/>
                  <a:gd name="T54" fmla="*/ 102 w 141"/>
                  <a:gd name="T55" fmla="*/ 187 h 144"/>
                  <a:gd name="T56" fmla="*/ 102 w 141"/>
                  <a:gd name="T57" fmla="*/ 190 h 144"/>
                  <a:gd name="T58" fmla="*/ 95 w 141"/>
                  <a:gd name="T59" fmla="*/ 189 h 144"/>
                  <a:gd name="T60" fmla="*/ 86 w 141"/>
                  <a:gd name="T61" fmla="*/ 189 h 144"/>
                  <a:gd name="T62" fmla="*/ 75 w 141"/>
                  <a:gd name="T63" fmla="*/ 185 h 144"/>
                  <a:gd name="T64" fmla="*/ 75 w 141"/>
                  <a:gd name="T65" fmla="*/ 181 h 144"/>
                  <a:gd name="T66" fmla="*/ 74 w 141"/>
                  <a:gd name="T67" fmla="*/ 179 h 144"/>
                  <a:gd name="T68" fmla="*/ 70 w 141"/>
                  <a:gd name="T69" fmla="*/ 175 h 144"/>
                  <a:gd name="T70" fmla="*/ 67 w 141"/>
                  <a:gd name="T71" fmla="*/ 182 h 144"/>
                  <a:gd name="T72" fmla="*/ 61 w 141"/>
                  <a:gd name="T73" fmla="*/ 183 h 144"/>
                  <a:gd name="T74" fmla="*/ 54 w 141"/>
                  <a:gd name="T75" fmla="*/ 174 h 144"/>
                  <a:gd name="T76" fmla="*/ 49 w 141"/>
                  <a:gd name="T77" fmla="*/ 166 h 144"/>
                  <a:gd name="T78" fmla="*/ 47 w 141"/>
                  <a:gd name="T79" fmla="*/ 161 h 144"/>
                  <a:gd name="T80" fmla="*/ 45 w 141"/>
                  <a:gd name="T81" fmla="*/ 156 h 144"/>
                  <a:gd name="T82" fmla="*/ 44 w 141"/>
                  <a:gd name="T83" fmla="*/ 149 h 144"/>
                  <a:gd name="T84" fmla="*/ 44 w 141"/>
                  <a:gd name="T85" fmla="*/ 146 h 144"/>
                  <a:gd name="T86" fmla="*/ 42 w 141"/>
                  <a:gd name="T87" fmla="*/ 140 h 144"/>
                  <a:gd name="T88" fmla="*/ 42 w 141"/>
                  <a:gd name="T89" fmla="*/ 135 h 144"/>
                  <a:gd name="T90" fmla="*/ 42 w 141"/>
                  <a:gd name="T91" fmla="*/ 128 h 144"/>
                  <a:gd name="T92" fmla="*/ 38 w 141"/>
                  <a:gd name="T93" fmla="*/ 117 h 144"/>
                  <a:gd name="T94" fmla="*/ 37 w 141"/>
                  <a:gd name="T95" fmla="*/ 106 h 144"/>
                  <a:gd name="T96" fmla="*/ 37 w 141"/>
                  <a:gd name="T97" fmla="*/ 99 h 144"/>
                  <a:gd name="T98" fmla="*/ 38 w 141"/>
                  <a:gd name="T99" fmla="*/ 91 h 144"/>
                  <a:gd name="T100" fmla="*/ 34 w 141"/>
                  <a:gd name="T101" fmla="*/ 80 h 144"/>
                  <a:gd name="T102" fmla="*/ 30 w 141"/>
                  <a:gd name="T103" fmla="*/ 77 h 144"/>
                  <a:gd name="T104" fmla="*/ 28 w 141"/>
                  <a:gd name="T105" fmla="*/ 71 h 144"/>
                  <a:gd name="T106" fmla="*/ 17 w 141"/>
                  <a:gd name="T107" fmla="*/ 49 h 144"/>
                  <a:gd name="T108" fmla="*/ 7 w 141"/>
                  <a:gd name="T109" fmla="*/ 28 h 144"/>
                  <a:gd name="T110" fmla="*/ 0 w 141"/>
                  <a:gd name="T111" fmla="*/ 5 h 14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41" h="144">
                    <a:moveTo>
                      <a:pt x="0" y="4"/>
                    </a:moveTo>
                    <a:cubicBezTo>
                      <a:pt x="2" y="4"/>
                      <a:pt x="3" y="2"/>
                      <a:pt x="4" y="3"/>
                    </a:cubicBezTo>
                    <a:cubicBezTo>
                      <a:pt x="6" y="3"/>
                      <a:pt x="7" y="4"/>
                      <a:pt x="8" y="4"/>
                    </a:cubicBezTo>
                    <a:cubicBezTo>
                      <a:pt x="11" y="3"/>
                      <a:pt x="13" y="0"/>
                      <a:pt x="17" y="1"/>
                    </a:cubicBezTo>
                    <a:cubicBezTo>
                      <a:pt x="19" y="1"/>
                      <a:pt x="21" y="4"/>
                      <a:pt x="23" y="5"/>
                    </a:cubicBezTo>
                    <a:cubicBezTo>
                      <a:pt x="25" y="6"/>
                      <a:pt x="30" y="5"/>
                      <a:pt x="32" y="5"/>
                    </a:cubicBezTo>
                    <a:cubicBezTo>
                      <a:pt x="43" y="6"/>
                      <a:pt x="55" y="6"/>
                      <a:pt x="66" y="5"/>
                    </a:cubicBezTo>
                    <a:cubicBezTo>
                      <a:pt x="69" y="5"/>
                      <a:pt x="70" y="5"/>
                      <a:pt x="72" y="8"/>
                    </a:cubicBezTo>
                    <a:cubicBezTo>
                      <a:pt x="74" y="11"/>
                      <a:pt x="76" y="10"/>
                      <a:pt x="79" y="11"/>
                    </a:cubicBezTo>
                    <a:cubicBezTo>
                      <a:pt x="84" y="11"/>
                      <a:pt x="88" y="11"/>
                      <a:pt x="92" y="12"/>
                    </a:cubicBezTo>
                    <a:cubicBezTo>
                      <a:pt x="94" y="13"/>
                      <a:pt x="95" y="13"/>
                      <a:pt x="97" y="12"/>
                    </a:cubicBezTo>
                    <a:cubicBezTo>
                      <a:pt x="98" y="11"/>
                      <a:pt x="99" y="12"/>
                      <a:pt x="101" y="12"/>
                    </a:cubicBezTo>
                    <a:cubicBezTo>
                      <a:pt x="102" y="13"/>
                      <a:pt x="103" y="12"/>
                      <a:pt x="105" y="12"/>
                    </a:cubicBezTo>
                    <a:cubicBezTo>
                      <a:pt x="112" y="10"/>
                      <a:pt x="120" y="9"/>
                      <a:pt x="127" y="7"/>
                    </a:cubicBezTo>
                    <a:cubicBezTo>
                      <a:pt x="129" y="7"/>
                      <a:pt x="130" y="6"/>
                      <a:pt x="132" y="7"/>
                    </a:cubicBezTo>
                    <a:cubicBezTo>
                      <a:pt x="133" y="7"/>
                      <a:pt x="134" y="8"/>
                      <a:pt x="135" y="7"/>
                    </a:cubicBezTo>
                    <a:cubicBezTo>
                      <a:pt x="138" y="6"/>
                      <a:pt x="139" y="9"/>
                      <a:pt x="141" y="10"/>
                    </a:cubicBezTo>
                    <a:cubicBezTo>
                      <a:pt x="140" y="10"/>
                      <a:pt x="138" y="10"/>
                      <a:pt x="137" y="11"/>
                    </a:cubicBezTo>
                    <a:cubicBezTo>
                      <a:pt x="135" y="12"/>
                      <a:pt x="135" y="14"/>
                      <a:pt x="133" y="13"/>
                    </a:cubicBezTo>
                    <a:cubicBezTo>
                      <a:pt x="131" y="10"/>
                      <a:pt x="126" y="18"/>
                      <a:pt x="124" y="19"/>
                    </a:cubicBezTo>
                    <a:cubicBezTo>
                      <a:pt x="123" y="17"/>
                      <a:pt x="122" y="13"/>
                      <a:pt x="119" y="13"/>
                    </a:cubicBezTo>
                    <a:cubicBezTo>
                      <a:pt x="116" y="13"/>
                      <a:pt x="112" y="14"/>
                      <a:pt x="109" y="15"/>
                    </a:cubicBezTo>
                    <a:cubicBezTo>
                      <a:pt x="105" y="16"/>
                      <a:pt x="101" y="16"/>
                      <a:pt x="97" y="17"/>
                    </a:cubicBezTo>
                    <a:cubicBezTo>
                      <a:pt x="96" y="61"/>
                      <a:pt x="96" y="61"/>
                      <a:pt x="96" y="61"/>
                    </a:cubicBezTo>
                    <a:cubicBezTo>
                      <a:pt x="86" y="61"/>
                      <a:pt x="86" y="61"/>
                      <a:pt x="86" y="61"/>
                    </a:cubicBezTo>
                    <a:cubicBezTo>
                      <a:pt x="84" y="136"/>
                      <a:pt x="84" y="136"/>
                      <a:pt x="84" y="136"/>
                    </a:cubicBezTo>
                    <a:cubicBezTo>
                      <a:pt x="84" y="139"/>
                      <a:pt x="81" y="138"/>
                      <a:pt x="80" y="140"/>
                    </a:cubicBezTo>
                    <a:cubicBezTo>
                      <a:pt x="79" y="140"/>
                      <a:pt x="79" y="141"/>
                      <a:pt x="77" y="142"/>
                    </a:cubicBezTo>
                    <a:cubicBezTo>
                      <a:pt x="76" y="142"/>
                      <a:pt x="76" y="143"/>
                      <a:pt x="77" y="144"/>
                    </a:cubicBezTo>
                    <a:cubicBezTo>
                      <a:pt x="74" y="144"/>
                      <a:pt x="74" y="143"/>
                      <a:pt x="72" y="143"/>
                    </a:cubicBezTo>
                    <a:cubicBezTo>
                      <a:pt x="70" y="143"/>
                      <a:pt x="68" y="144"/>
                      <a:pt x="65" y="143"/>
                    </a:cubicBezTo>
                    <a:cubicBezTo>
                      <a:pt x="60" y="142"/>
                      <a:pt x="57" y="141"/>
                      <a:pt x="57" y="140"/>
                    </a:cubicBezTo>
                    <a:cubicBezTo>
                      <a:pt x="57" y="138"/>
                      <a:pt x="57" y="138"/>
                      <a:pt x="57" y="137"/>
                    </a:cubicBezTo>
                    <a:cubicBezTo>
                      <a:pt x="57" y="136"/>
                      <a:pt x="56" y="136"/>
                      <a:pt x="56" y="136"/>
                    </a:cubicBezTo>
                    <a:cubicBezTo>
                      <a:pt x="55" y="135"/>
                      <a:pt x="54" y="133"/>
                      <a:pt x="53" y="133"/>
                    </a:cubicBezTo>
                    <a:cubicBezTo>
                      <a:pt x="51" y="135"/>
                      <a:pt x="52" y="138"/>
                      <a:pt x="51" y="138"/>
                    </a:cubicBezTo>
                    <a:cubicBezTo>
                      <a:pt x="49" y="139"/>
                      <a:pt x="48" y="141"/>
                      <a:pt x="46" y="139"/>
                    </a:cubicBezTo>
                    <a:cubicBezTo>
                      <a:pt x="45" y="137"/>
                      <a:pt x="42" y="135"/>
                      <a:pt x="41" y="132"/>
                    </a:cubicBezTo>
                    <a:cubicBezTo>
                      <a:pt x="39" y="130"/>
                      <a:pt x="38" y="128"/>
                      <a:pt x="37" y="126"/>
                    </a:cubicBezTo>
                    <a:cubicBezTo>
                      <a:pt x="36" y="124"/>
                      <a:pt x="36" y="123"/>
                      <a:pt x="36" y="122"/>
                    </a:cubicBezTo>
                    <a:cubicBezTo>
                      <a:pt x="36" y="120"/>
                      <a:pt x="35" y="120"/>
                      <a:pt x="34" y="118"/>
                    </a:cubicBezTo>
                    <a:cubicBezTo>
                      <a:pt x="34" y="116"/>
                      <a:pt x="35" y="115"/>
                      <a:pt x="33" y="113"/>
                    </a:cubicBezTo>
                    <a:cubicBezTo>
                      <a:pt x="33" y="112"/>
                      <a:pt x="33" y="112"/>
                      <a:pt x="33" y="111"/>
                    </a:cubicBezTo>
                    <a:cubicBezTo>
                      <a:pt x="33" y="109"/>
                      <a:pt x="32" y="108"/>
                      <a:pt x="32" y="106"/>
                    </a:cubicBezTo>
                    <a:cubicBezTo>
                      <a:pt x="32" y="105"/>
                      <a:pt x="32" y="103"/>
                      <a:pt x="32" y="102"/>
                    </a:cubicBezTo>
                    <a:cubicBezTo>
                      <a:pt x="31" y="101"/>
                      <a:pt x="32" y="99"/>
                      <a:pt x="32" y="97"/>
                    </a:cubicBezTo>
                    <a:cubicBezTo>
                      <a:pt x="31" y="94"/>
                      <a:pt x="30" y="92"/>
                      <a:pt x="29" y="89"/>
                    </a:cubicBezTo>
                    <a:cubicBezTo>
                      <a:pt x="28" y="86"/>
                      <a:pt x="29" y="83"/>
                      <a:pt x="28" y="80"/>
                    </a:cubicBezTo>
                    <a:cubicBezTo>
                      <a:pt x="28" y="78"/>
                      <a:pt x="28" y="76"/>
                      <a:pt x="28" y="75"/>
                    </a:cubicBezTo>
                    <a:cubicBezTo>
                      <a:pt x="28" y="74"/>
                      <a:pt x="29" y="69"/>
                      <a:pt x="29" y="69"/>
                    </a:cubicBezTo>
                    <a:cubicBezTo>
                      <a:pt x="29" y="66"/>
                      <a:pt x="27" y="64"/>
                      <a:pt x="26" y="61"/>
                    </a:cubicBezTo>
                    <a:cubicBezTo>
                      <a:pt x="25" y="60"/>
                      <a:pt x="24" y="59"/>
                      <a:pt x="23" y="58"/>
                    </a:cubicBezTo>
                    <a:cubicBezTo>
                      <a:pt x="22" y="56"/>
                      <a:pt x="22" y="55"/>
                      <a:pt x="21" y="54"/>
                    </a:cubicBezTo>
                    <a:cubicBezTo>
                      <a:pt x="17" y="49"/>
                      <a:pt x="16" y="42"/>
                      <a:pt x="13" y="37"/>
                    </a:cubicBezTo>
                    <a:cubicBezTo>
                      <a:pt x="11" y="32"/>
                      <a:pt x="10" y="25"/>
                      <a:pt x="5" y="21"/>
                    </a:cubicBezTo>
                    <a:cubicBezTo>
                      <a:pt x="0" y="16"/>
                      <a:pt x="0" y="10"/>
                      <a:pt x="0" y="4"/>
                    </a:cubicBezTo>
                  </a:path>
                </a:pathLst>
              </a:custGeom>
              <a:solidFill>
                <a:srgbClr val="B3B3B3"/>
              </a:solidFill>
              <a:ln w="3175">
                <a:solidFill>
                  <a:schemeClr val="tx1"/>
                </a:solidFill>
                <a:round/>
                <a:headEnd/>
                <a:tailEnd/>
              </a:ln>
            </p:spPr>
            <p:txBody>
              <a:bodyPr/>
              <a:lstStyle/>
              <a:p>
                <a:endParaRPr lang="en-GB" sz="2400" dirty="0"/>
              </a:p>
            </p:txBody>
          </p:sp>
          <p:sp>
            <p:nvSpPr>
              <p:cNvPr id="1488" name="Freeform 4318"/>
              <p:cNvSpPr>
                <a:spLocks/>
              </p:cNvSpPr>
              <p:nvPr/>
            </p:nvSpPr>
            <p:spPr bwMode="auto">
              <a:xfrm>
                <a:off x="2952" y="3019"/>
                <a:ext cx="222" cy="202"/>
              </a:xfrm>
              <a:custGeom>
                <a:avLst/>
                <a:gdLst>
                  <a:gd name="T0" fmla="*/ 4 w 168"/>
                  <a:gd name="T1" fmla="*/ 99 h 153"/>
                  <a:gd name="T2" fmla="*/ 11 w 168"/>
                  <a:gd name="T3" fmla="*/ 98 h 153"/>
                  <a:gd name="T4" fmla="*/ 22 w 168"/>
                  <a:gd name="T5" fmla="*/ 107 h 153"/>
                  <a:gd name="T6" fmla="*/ 38 w 168"/>
                  <a:gd name="T7" fmla="*/ 108 h 153"/>
                  <a:gd name="T8" fmla="*/ 44 w 168"/>
                  <a:gd name="T9" fmla="*/ 102 h 153"/>
                  <a:gd name="T10" fmla="*/ 49 w 168"/>
                  <a:gd name="T11" fmla="*/ 42 h 153"/>
                  <a:gd name="T12" fmla="*/ 58 w 168"/>
                  <a:gd name="T13" fmla="*/ 57 h 153"/>
                  <a:gd name="T14" fmla="*/ 58 w 168"/>
                  <a:gd name="T15" fmla="*/ 77 h 153"/>
                  <a:gd name="T16" fmla="*/ 73 w 168"/>
                  <a:gd name="T17" fmla="*/ 73 h 153"/>
                  <a:gd name="T18" fmla="*/ 81 w 168"/>
                  <a:gd name="T19" fmla="*/ 66 h 153"/>
                  <a:gd name="T20" fmla="*/ 89 w 168"/>
                  <a:gd name="T21" fmla="*/ 51 h 153"/>
                  <a:gd name="T22" fmla="*/ 103 w 168"/>
                  <a:gd name="T23" fmla="*/ 57 h 153"/>
                  <a:gd name="T24" fmla="*/ 123 w 168"/>
                  <a:gd name="T25" fmla="*/ 57 h 153"/>
                  <a:gd name="T26" fmla="*/ 128 w 168"/>
                  <a:gd name="T27" fmla="*/ 45 h 153"/>
                  <a:gd name="T28" fmla="*/ 137 w 168"/>
                  <a:gd name="T29" fmla="*/ 40 h 153"/>
                  <a:gd name="T30" fmla="*/ 145 w 168"/>
                  <a:gd name="T31" fmla="*/ 24 h 153"/>
                  <a:gd name="T32" fmla="*/ 157 w 168"/>
                  <a:gd name="T33" fmla="*/ 15 h 153"/>
                  <a:gd name="T34" fmla="*/ 169 w 168"/>
                  <a:gd name="T35" fmla="*/ 7 h 153"/>
                  <a:gd name="T36" fmla="*/ 177 w 168"/>
                  <a:gd name="T37" fmla="*/ 1 h 153"/>
                  <a:gd name="T38" fmla="*/ 205 w 168"/>
                  <a:gd name="T39" fmla="*/ 8 h 153"/>
                  <a:gd name="T40" fmla="*/ 210 w 168"/>
                  <a:gd name="T41" fmla="*/ 29 h 153"/>
                  <a:gd name="T42" fmla="*/ 211 w 168"/>
                  <a:gd name="T43" fmla="*/ 57 h 153"/>
                  <a:gd name="T44" fmla="*/ 207 w 168"/>
                  <a:gd name="T45" fmla="*/ 61 h 153"/>
                  <a:gd name="T46" fmla="*/ 198 w 168"/>
                  <a:gd name="T47" fmla="*/ 65 h 153"/>
                  <a:gd name="T48" fmla="*/ 200 w 168"/>
                  <a:gd name="T49" fmla="*/ 79 h 153"/>
                  <a:gd name="T50" fmla="*/ 211 w 168"/>
                  <a:gd name="T51" fmla="*/ 75 h 153"/>
                  <a:gd name="T52" fmla="*/ 222 w 168"/>
                  <a:gd name="T53" fmla="*/ 75 h 153"/>
                  <a:gd name="T54" fmla="*/ 209 w 168"/>
                  <a:gd name="T55" fmla="*/ 106 h 153"/>
                  <a:gd name="T56" fmla="*/ 204 w 168"/>
                  <a:gd name="T57" fmla="*/ 111 h 153"/>
                  <a:gd name="T58" fmla="*/ 192 w 168"/>
                  <a:gd name="T59" fmla="*/ 128 h 153"/>
                  <a:gd name="T60" fmla="*/ 173 w 168"/>
                  <a:gd name="T61" fmla="*/ 151 h 153"/>
                  <a:gd name="T62" fmla="*/ 145 w 168"/>
                  <a:gd name="T63" fmla="*/ 177 h 153"/>
                  <a:gd name="T64" fmla="*/ 123 w 168"/>
                  <a:gd name="T65" fmla="*/ 185 h 153"/>
                  <a:gd name="T66" fmla="*/ 111 w 168"/>
                  <a:gd name="T67" fmla="*/ 189 h 153"/>
                  <a:gd name="T68" fmla="*/ 90 w 168"/>
                  <a:gd name="T69" fmla="*/ 189 h 153"/>
                  <a:gd name="T70" fmla="*/ 82 w 168"/>
                  <a:gd name="T71" fmla="*/ 189 h 153"/>
                  <a:gd name="T72" fmla="*/ 70 w 168"/>
                  <a:gd name="T73" fmla="*/ 194 h 153"/>
                  <a:gd name="T74" fmla="*/ 52 w 168"/>
                  <a:gd name="T75" fmla="*/ 195 h 153"/>
                  <a:gd name="T76" fmla="*/ 42 w 168"/>
                  <a:gd name="T77" fmla="*/ 201 h 153"/>
                  <a:gd name="T78" fmla="*/ 36 w 168"/>
                  <a:gd name="T79" fmla="*/ 198 h 153"/>
                  <a:gd name="T80" fmla="*/ 26 w 168"/>
                  <a:gd name="T81" fmla="*/ 190 h 153"/>
                  <a:gd name="T82" fmla="*/ 25 w 168"/>
                  <a:gd name="T83" fmla="*/ 186 h 153"/>
                  <a:gd name="T84" fmla="*/ 21 w 168"/>
                  <a:gd name="T85" fmla="*/ 176 h 153"/>
                  <a:gd name="T86" fmla="*/ 19 w 168"/>
                  <a:gd name="T87" fmla="*/ 168 h 153"/>
                  <a:gd name="T88" fmla="*/ 20 w 168"/>
                  <a:gd name="T89" fmla="*/ 148 h 153"/>
                  <a:gd name="T90" fmla="*/ 5 w 168"/>
                  <a:gd name="T91" fmla="*/ 114 h 15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8" h="153">
                    <a:moveTo>
                      <a:pt x="0" y="78"/>
                    </a:moveTo>
                    <a:cubicBezTo>
                      <a:pt x="1" y="77"/>
                      <a:pt x="3" y="77"/>
                      <a:pt x="3" y="75"/>
                    </a:cubicBezTo>
                    <a:cubicBezTo>
                      <a:pt x="3" y="74"/>
                      <a:pt x="4" y="72"/>
                      <a:pt x="5" y="71"/>
                    </a:cubicBezTo>
                    <a:cubicBezTo>
                      <a:pt x="7" y="71"/>
                      <a:pt x="7" y="73"/>
                      <a:pt x="8" y="74"/>
                    </a:cubicBezTo>
                    <a:cubicBezTo>
                      <a:pt x="10" y="74"/>
                      <a:pt x="8" y="77"/>
                      <a:pt x="9" y="78"/>
                    </a:cubicBezTo>
                    <a:cubicBezTo>
                      <a:pt x="11" y="80"/>
                      <a:pt x="14" y="80"/>
                      <a:pt x="17" y="81"/>
                    </a:cubicBezTo>
                    <a:cubicBezTo>
                      <a:pt x="19" y="82"/>
                      <a:pt x="21" y="81"/>
                      <a:pt x="24" y="81"/>
                    </a:cubicBezTo>
                    <a:cubicBezTo>
                      <a:pt x="26" y="81"/>
                      <a:pt x="27" y="82"/>
                      <a:pt x="29" y="82"/>
                    </a:cubicBezTo>
                    <a:cubicBezTo>
                      <a:pt x="27" y="80"/>
                      <a:pt x="29" y="80"/>
                      <a:pt x="30" y="79"/>
                    </a:cubicBezTo>
                    <a:cubicBezTo>
                      <a:pt x="31" y="79"/>
                      <a:pt x="31" y="77"/>
                      <a:pt x="33" y="77"/>
                    </a:cubicBezTo>
                    <a:cubicBezTo>
                      <a:pt x="34" y="77"/>
                      <a:pt x="36" y="76"/>
                      <a:pt x="36" y="75"/>
                    </a:cubicBezTo>
                    <a:cubicBezTo>
                      <a:pt x="37" y="32"/>
                      <a:pt x="37" y="32"/>
                      <a:pt x="37" y="32"/>
                    </a:cubicBezTo>
                    <a:cubicBezTo>
                      <a:pt x="38" y="34"/>
                      <a:pt x="40" y="34"/>
                      <a:pt x="41" y="36"/>
                    </a:cubicBezTo>
                    <a:cubicBezTo>
                      <a:pt x="43" y="38"/>
                      <a:pt x="43" y="41"/>
                      <a:pt x="44" y="43"/>
                    </a:cubicBezTo>
                    <a:cubicBezTo>
                      <a:pt x="45" y="45"/>
                      <a:pt x="46" y="48"/>
                      <a:pt x="45" y="50"/>
                    </a:cubicBezTo>
                    <a:cubicBezTo>
                      <a:pt x="43" y="53"/>
                      <a:pt x="42" y="54"/>
                      <a:pt x="44" y="58"/>
                    </a:cubicBezTo>
                    <a:cubicBezTo>
                      <a:pt x="46" y="55"/>
                      <a:pt x="52" y="59"/>
                      <a:pt x="54" y="56"/>
                    </a:cubicBezTo>
                    <a:cubicBezTo>
                      <a:pt x="55" y="56"/>
                      <a:pt x="55" y="55"/>
                      <a:pt x="55" y="55"/>
                    </a:cubicBezTo>
                    <a:cubicBezTo>
                      <a:pt x="56" y="55"/>
                      <a:pt x="57" y="55"/>
                      <a:pt x="57" y="54"/>
                    </a:cubicBezTo>
                    <a:cubicBezTo>
                      <a:pt x="59" y="53"/>
                      <a:pt x="59" y="51"/>
                      <a:pt x="61" y="50"/>
                    </a:cubicBezTo>
                    <a:cubicBezTo>
                      <a:pt x="63" y="49"/>
                      <a:pt x="65" y="47"/>
                      <a:pt x="65" y="45"/>
                    </a:cubicBezTo>
                    <a:cubicBezTo>
                      <a:pt x="65" y="43"/>
                      <a:pt x="65" y="41"/>
                      <a:pt x="67" y="39"/>
                    </a:cubicBezTo>
                    <a:cubicBezTo>
                      <a:pt x="69" y="38"/>
                      <a:pt x="71" y="38"/>
                      <a:pt x="73" y="39"/>
                    </a:cubicBezTo>
                    <a:cubicBezTo>
                      <a:pt x="74" y="39"/>
                      <a:pt x="76" y="43"/>
                      <a:pt x="78" y="43"/>
                    </a:cubicBezTo>
                    <a:cubicBezTo>
                      <a:pt x="81" y="42"/>
                      <a:pt x="85" y="46"/>
                      <a:pt x="88" y="44"/>
                    </a:cubicBezTo>
                    <a:cubicBezTo>
                      <a:pt x="89" y="43"/>
                      <a:pt x="91" y="44"/>
                      <a:pt x="93" y="43"/>
                    </a:cubicBezTo>
                    <a:cubicBezTo>
                      <a:pt x="95" y="42"/>
                      <a:pt x="96" y="39"/>
                      <a:pt x="97" y="37"/>
                    </a:cubicBezTo>
                    <a:cubicBezTo>
                      <a:pt x="97" y="36"/>
                      <a:pt x="97" y="35"/>
                      <a:pt x="97" y="34"/>
                    </a:cubicBezTo>
                    <a:cubicBezTo>
                      <a:pt x="98" y="32"/>
                      <a:pt x="97" y="32"/>
                      <a:pt x="99" y="32"/>
                    </a:cubicBezTo>
                    <a:cubicBezTo>
                      <a:pt x="100" y="31"/>
                      <a:pt x="103" y="31"/>
                      <a:pt x="104" y="30"/>
                    </a:cubicBezTo>
                    <a:cubicBezTo>
                      <a:pt x="105" y="28"/>
                      <a:pt x="107" y="27"/>
                      <a:pt x="108" y="25"/>
                    </a:cubicBezTo>
                    <a:cubicBezTo>
                      <a:pt x="109" y="23"/>
                      <a:pt x="109" y="21"/>
                      <a:pt x="110" y="18"/>
                    </a:cubicBezTo>
                    <a:cubicBezTo>
                      <a:pt x="111" y="17"/>
                      <a:pt x="113" y="17"/>
                      <a:pt x="114" y="15"/>
                    </a:cubicBezTo>
                    <a:cubicBezTo>
                      <a:pt x="116" y="14"/>
                      <a:pt x="118" y="12"/>
                      <a:pt x="119" y="11"/>
                    </a:cubicBezTo>
                    <a:cubicBezTo>
                      <a:pt x="121" y="9"/>
                      <a:pt x="121" y="7"/>
                      <a:pt x="123" y="7"/>
                    </a:cubicBezTo>
                    <a:cubicBezTo>
                      <a:pt x="125" y="6"/>
                      <a:pt x="127" y="6"/>
                      <a:pt x="128" y="5"/>
                    </a:cubicBezTo>
                    <a:cubicBezTo>
                      <a:pt x="130" y="4"/>
                      <a:pt x="130" y="4"/>
                      <a:pt x="131" y="2"/>
                    </a:cubicBezTo>
                    <a:cubicBezTo>
                      <a:pt x="131" y="1"/>
                      <a:pt x="133" y="1"/>
                      <a:pt x="134" y="1"/>
                    </a:cubicBezTo>
                    <a:cubicBezTo>
                      <a:pt x="139" y="0"/>
                      <a:pt x="142" y="3"/>
                      <a:pt x="146" y="3"/>
                    </a:cubicBezTo>
                    <a:cubicBezTo>
                      <a:pt x="150" y="3"/>
                      <a:pt x="154" y="1"/>
                      <a:pt x="155" y="6"/>
                    </a:cubicBezTo>
                    <a:cubicBezTo>
                      <a:pt x="156" y="9"/>
                      <a:pt x="157" y="12"/>
                      <a:pt x="157" y="15"/>
                    </a:cubicBezTo>
                    <a:cubicBezTo>
                      <a:pt x="157" y="17"/>
                      <a:pt x="158" y="19"/>
                      <a:pt x="159" y="22"/>
                    </a:cubicBezTo>
                    <a:cubicBezTo>
                      <a:pt x="161" y="27"/>
                      <a:pt x="161" y="32"/>
                      <a:pt x="161" y="37"/>
                    </a:cubicBezTo>
                    <a:cubicBezTo>
                      <a:pt x="160" y="39"/>
                      <a:pt x="161" y="41"/>
                      <a:pt x="160" y="43"/>
                    </a:cubicBezTo>
                    <a:cubicBezTo>
                      <a:pt x="160" y="45"/>
                      <a:pt x="159" y="44"/>
                      <a:pt x="160" y="47"/>
                    </a:cubicBezTo>
                    <a:cubicBezTo>
                      <a:pt x="160" y="48"/>
                      <a:pt x="159" y="46"/>
                      <a:pt x="157" y="46"/>
                    </a:cubicBezTo>
                    <a:cubicBezTo>
                      <a:pt x="156" y="45"/>
                      <a:pt x="155" y="45"/>
                      <a:pt x="154" y="45"/>
                    </a:cubicBezTo>
                    <a:cubicBezTo>
                      <a:pt x="153" y="47"/>
                      <a:pt x="151" y="47"/>
                      <a:pt x="150" y="49"/>
                    </a:cubicBezTo>
                    <a:cubicBezTo>
                      <a:pt x="149" y="51"/>
                      <a:pt x="148" y="55"/>
                      <a:pt x="148" y="55"/>
                    </a:cubicBezTo>
                    <a:cubicBezTo>
                      <a:pt x="150" y="57"/>
                      <a:pt x="150" y="58"/>
                      <a:pt x="151" y="60"/>
                    </a:cubicBezTo>
                    <a:cubicBezTo>
                      <a:pt x="153" y="62"/>
                      <a:pt x="156" y="63"/>
                      <a:pt x="158" y="61"/>
                    </a:cubicBezTo>
                    <a:cubicBezTo>
                      <a:pt x="159" y="60"/>
                      <a:pt x="158" y="60"/>
                      <a:pt x="160" y="57"/>
                    </a:cubicBezTo>
                    <a:cubicBezTo>
                      <a:pt x="162" y="57"/>
                      <a:pt x="162" y="57"/>
                      <a:pt x="162" y="57"/>
                    </a:cubicBezTo>
                    <a:cubicBezTo>
                      <a:pt x="168" y="57"/>
                      <a:pt x="168" y="57"/>
                      <a:pt x="168" y="57"/>
                    </a:cubicBezTo>
                    <a:cubicBezTo>
                      <a:pt x="167" y="63"/>
                      <a:pt x="166" y="67"/>
                      <a:pt x="164" y="73"/>
                    </a:cubicBezTo>
                    <a:cubicBezTo>
                      <a:pt x="164" y="75"/>
                      <a:pt x="162" y="81"/>
                      <a:pt x="158" y="80"/>
                    </a:cubicBezTo>
                    <a:cubicBezTo>
                      <a:pt x="159" y="82"/>
                      <a:pt x="157" y="82"/>
                      <a:pt x="157" y="82"/>
                    </a:cubicBezTo>
                    <a:cubicBezTo>
                      <a:pt x="156" y="82"/>
                      <a:pt x="155" y="83"/>
                      <a:pt x="154" y="84"/>
                    </a:cubicBezTo>
                    <a:cubicBezTo>
                      <a:pt x="152" y="87"/>
                      <a:pt x="150" y="89"/>
                      <a:pt x="148" y="93"/>
                    </a:cubicBezTo>
                    <a:cubicBezTo>
                      <a:pt x="148" y="94"/>
                      <a:pt x="146" y="96"/>
                      <a:pt x="145" y="97"/>
                    </a:cubicBezTo>
                    <a:cubicBezTo>
                      <a:pt x="144" y="100"/>
                      <a:pt x="143" y="102"/>
                      <a:pt x="141" y="104"/>
                    </a:cubicBezTo>
                    <a:cubicBezTo>
                      <a:pt x="138" y="108"/>
                      <a:pt x="135" y="111"/>
                      <a:pt x="131" y="114"/>
                    </a:cubicBezTo>
                    <a:cubicBezTo>
                      <a:pt x="128" y="117"/>
                      <a:pt x="126" y="121"/>
                      <a:pt x="123" y="124"/>
                    </a:cubicBezTo>
                    <a:cubicBezTo>
                      <a:pt x="119" y="127"/>
                      <a:pt x="115" y="130"/>
                      <a:pt x="110" y="134"/>
                    </a:cubicBezTo>
                    <a:cubicBezTo>
                      <a:pt x="107" y="136"/>
                      <a:pt x="103" y="139"/>
                      <a:pt x="99" y="140"/>
                    </a:cubicBezTo>
                    <a:cubicBezTo>
                      <a:pt x="97" y="140"/>
                      <a:pt x="95" y="139"/>
                      <a:pt x="93" y="140"/>
                    </a:cubicBezTo>
                    <a:cubicBezTo>
                      <a:pt x="91" y="140"/>
                      <a:pt x="89" y="142"/>
                      <a:pt x="91" y="143"/>
                    </a:cubicBezTo>
                    <a:cubicBezTo>
                      <a:pt x="89" y="144"/>
                      <a:pt x="86" y="141"/>
                      <a:pt x="84" y="143"/>
                    </a:cubicBezTo>
                    <a:cubicBezTo>
                      <a:pt x="81" y="144"/>
                      <a:pt x="81" y="145"/>
                      <a:pt x="77" y="144"/>
                    </a:cubicBezTo>
                    <a:cubicBezTo>
                      <a:pt x="75" y="143"/>
                      <a:pt x="71" y="142"/>
                      <a:pt x="68" y="143"/>
                    </a:cubicBezTo>
                    <a:cubicBezTo>
                      <a:pt x="67" y="144"/>
                      <a:pt x="68" y="144"/>
                      <a:pt x="66" y="144"/>
                    </a:cubicBezTo>
                    <a:cubicBezTo>
                      <a:pt x="65" y="143"/>
                      <a:pt x="63" y="144"/>
                      <a:pt x="62" y="143"/>
                    </a:cubicBezTo>
                    <a:cubicBezTo>
                      <a:pt x="62" y="143"/>
                      <a:pt x="62" y="143"/>
                      <a:pt x="62" y="143"/>
                    </a:cubicBezTo>
                    <a:cubicBezTo>
                      <a:pt x="59" y="143"/>
                      <a:pt x="54" y="144"/>
                      <a:pt x="53" y="147"/>
                    </a:cubicBezTo>
                    <a:cubicBezTo>
                      <a:pt x="52" y="149"/>
                      <a:pt x="45" y="147"/>
                      <a:pt x="43" y="148"/>
                    </a:cubicBezTo>
                    <a:cubicBezTo>
                      <a:pt x="42" y="148"/>
                      <a:pt x="40" y="148"/>
                      <a:pt x="39" y="148"/>
                    </a:cubicBezTo>
                    <a:cubicBezTo>
                      <a:pt x="38" y="149"/>
                      <a:pt x="36" y="150"/>
                      <a:pt x="35" y="151"/>
                    </a:cubicBezTo>
                    <a:cubicBezTo>
                      <a:pt x="33" y="153"/>
                      <a:pt x="34" y="152"/>
                      <a:pt x="32" y="152"/>
                    </a:cubicBezTo>
                    <a:cubicBezTo>
                      <a:pt x="31" y="152"/>
                      <a:pt x="30" y="152"/>
                      <a:pt x="30" y="152"/>
                    </a:cubicBezTo>
                    <a:cubicBezTo>
                      <a:pt x="29" y="151"/>
                      <a:pt x="28" y="150"/>
                      <a:pt x="27" y="150"/>
                    </a:cubicBezTo>
                    <a:cubicBezTo>
                      <a:pt x="29" y="147"/>
                      <a:pt x="23" y="147"/>
                      <a:pt x="22" y="147"/>
                    </a:cubicBezTo>
                    <a:cubicBezTo>
                      <a:pt x="23" y="145"/>
                      <a:pt x="22" y="143"/>
                      <a:pt x="20" y="144"/>
                    </a:cubicBezTo>
                    <a:cubicBezTo>
                      <a:pt x="18" y="144"/>
                      <a:pt x="19" y="146"/>
                      <a:pt x="19" y="147"/>
                    </a:cubicBezTo>
                    <a:cubicBezTo>
                      <a:pt x="16" y="146"/>
                      <a:pt x="18" y="142"/>
                      <a:pt x="19" y="141"/>
                    </a:cubicBezTo>
                    <a:cubicBezTo>
                      <a:pt x="19" y="139"/>
                      <a:pt x="18" y="138"/>
                      <a:pt x="17" y="136"/>
                    </a:cubicBezTo>
                    <a:cubicBezTo>
                      <a:pt x="17" y="136"/>
                      <a:pt x="13" y="131"/>
                      <a:pt x="16" y="133"/>
                    </a:cubicBezTo>
                    <a:cubicBezTo>
                      <a:pt x="15" y="132"/>
                      <a:pt x="15" y="131"/>
                      <a:pt x="13" y="131"/>
                    </a:cubicBezTo>
                    <a:cubicBezTo>
                      <a:pt x="12" y="131"/>
                      <a:pt x="14" y="128"/>
                      <a:pt x="14" y="127"/>
                    </a:cubicBezTo>
                    <a:cubicBezTo>
                      <a:pt x="17" y="129"/>
                      <a:pt x="18" y="126"/>
                      <a:pt x="18" y="123"/>
                    </a:cubicBezTo>
                    <a:cubicBezTo>
                      <a:pt x="18" y="119"/>
                      <a:pt x="17" y="115"/>
                      <a:pt x="15" y="112"/>
                    </a:cubicBezTo>
                    <a:cubicBezTo>
                      <a:pt x="11" y="106"/>
                      <a:pt x="8" y="101"/>
                      <a:pt x="7" y="95"/>
                    </a:cubicBezTo>
                    <a:cubicBezTo>
                      <a:pt x="6" y="92"/>
                      <a:pt x="5" y="89"/>
                      <a:pt x="4" y="86"/>
                    </a:cubicBezTo>
                    <a:cubicBezTo>
                      <a:pt x="3" y="83"/>
                      <a:pt x="0" y="81"/>
                      <a:pt x="0" y="78"/>
                    </a:cubicBezTo>
                  </a:path>
                </a:pathLst>
              </a:custGeom>
              <a:solidFill>
                <a:srgbClr val="B3B3B3"/>
              </a:solidFill>
              <a:ln w="3175">
                <a:solidFill>
                  <a:schemeClr val="tx1"/>
                </a:solidFill>
                <a:round/>
                <a:headEnd/>
                <a:tailEnd/>
              </a:ln>
            </p:spPr>
            <p:txBody>
              <a:bodyPr/>
              <a:lstStyle/>
              <a:p>
                <a:endParaRPr lang="en-GB" sz="2400" dirty="0"/>
              </a:p>
            </p:txBody>
          </p:sp>
          <p:sp>
            <p:nvSpPr>
              <p:cNvPr id="1489" name="Freeform 4319"/>
              <p:cNvSpPr>
                <a:spLocks/>
              </p:cNvSpPr>
              <p:nvPr/>
            </p:nvSpPr>
            <p:spPr bwMode="auto">
              <a:xfrm>
                <a:off x="3060" y="2167"/>
                <a:ext cx="157" cy="157"/>
              </a:xfrm>
              <a:custGeom>
                <a:avLst/>
                <a:gdLst>
                  <a:gd name="T0" fmla="*/ 5 w 119"/>
                  <a:gd name="T1" fmla="*/ 13 h 119"/>
                  <a:gd name="T2" fmla="*/ 13 w 119"/>
                  <a:gd name="T3" fmla="*/ 1 h 119"/>
                  <a:gd name="T4" fmla="*/ 36 w 119"/>
                  <a:gd name="T5" fmla="*/ 4 h 119"/>
                  <a:gd name="T6" fmla="*/ 42 w 119"/>
                  <a:gd name="T7" fmla="*/ 8 h 119"/>
                  <a:gd name="T8" fmla="*/ 49 w 119"/>
                  <a:gd name="T9" fmla="*/ 9 h 119"/>
                  <a:gd name="T10" fmla="*/ 69 w 119"/>
                  <a:gd name="T11" fmla="*/ 9 h 119"/>
                  <a:gd name="T12" fmla="*/ 75 w 119"/>
                  <a:gd name="T13" fmla="*/ 7 h 119"/>
                  <a:gd name="T14" fmla="*/ 77 w 119"/>
                  <a:gd name="T15" fmla="*/ 3 h 119"/>
                  <a:gd name="T16" fmla="*/ 79 w 119"/>
                  <a:gd name="T17" fmla="*/ 4 h 119"/>
                  <a:gd name="T18" fmla="*/ 94 w 119"/>
                  <a:gd name="T19" fmla="*/ 3 h 119"/>
                  <a:gd name="T20" fmla="*/ 102 w 119"/>
                  <a:gd name="T21" fmla="*/ 5 h 119"/>
                  <a:gd name="T22" fmla="*/ 98 w 119"/>
                  <a:gd name="T23" fmla="*/ 7 h 119"/>
                  <a:gd name="T24" fmla="*/ 102 w 119"/>
                  <a:gd name="T25" fmla="*/ 5 h 119"/>
                  <a:gd name="T26" fmla="*/ 115 w 119"/>
                  <a:gd name="T27" fmla="*/ 9 h 119"/>
                  <a:gd name="T28" fmla="*/ 128 w 119"/>
                  <a:gd name="T29" fmla="*/ 5 h 119"/>
                  <a:gd name="T30" fmla="*/ 136 w 119"/>
                  <a:gd name="T31" fmla="*/ 49 h 119"/>
                  <a:gd name="T32" fmla="*/ 132 w 119"/>
                  <a:gd name="T33" fmla="*/ 62 h 119"/>
                  <a:gd name="T34" fmla="*/ 123 w 119"/>
                  <a:gd name="T35" fmla="*/ 54 h 119"/>
                  <a:gd name="T36" fmla="*/ 112 w 119"/>
                  <a:gd name="T37" fmla="*/ 38 h 119"/>
                  <a:gd name="T38" fmla="*/ 106 w 119"/>
                  <a:gd name="T39" fmla="*/ 34 h 119"/>
                  <a:gd name="T40" fmla="*/ 117 w 119"/>
                  <a:gd name="T41" fmla="*/ 54 h 119"/>
                  <a:gd name="T42" fmla="*/ 121 w 119"/>
                  <a:gd name="T43" fmla="*/ 61 h 119"/>
                  <a:gd name="T44" fmla="*/ 128 w 119"/>
                  <a:gd name="T45" fmla="*/ 73 h 119"/>
                  <a:gd name="T46" fmla="*/ 129 w 119"/>
                  <a:gd name="T47" fmla="*/ 79 h 119"/>
                  <a:gd name="T48" fmla="*/ 135 w 119"/>
                  <a:gd name="T49" fmla="*/ 88 h 119"/>
                  <a:gd name="T50" fmla="*/ 150 w 119"/>
                  <a:gd name="T51" fmla="*/ 117 h 119"/>
                  <a:gd name="T52" fmla="*/ 152 w 119"/>
                  <a:gd name="T53" fmla="*/ 121 h 119"/>
                  <a:gd name="T54" fmla="*/ 149 w 119"/>
                  <a:gd name="T55" fmla="*/ 140 h 119"/>
                  <a:gd name="T56" fmla="*/ 144 w 119"/>
                  <a:gd name="T57" fmla="*/ 145 h 119"/>
                  <a:gd name="T58" fmla="*/ 136 w 119"/>
                  <a:gd name="T59" fmla="*/ 150 h 119"/>
                  <a:gd name="T60" fmla="*/ 120 w 119"/>
                  <a:gd name="T61" fmla="*/ 153 h 119"/>
                  <a:gd name="T62" fmla="*/ 99 w 119"/>
                  <a:gd name="T63" fmla="*/ 150 h 119"/>
                  <a:gd name="T64" fmla="*/ 83 w 119"/>
                  <a:gd name="T65" fmla="*/ 153 h 119"/>
                  <a:gd name="T66" fmla="*/ 7 w 119"/>
                  <a:gd name="T67" fmla="*/ 54 h 119"/>
                  <a:gd name="T68" fmla="*/ 3 w 119"/>
                  <a:gd name="T69" fmla="*/ 26 h 11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9" h="119">
                    <a:moveTo>
                      <a:pt x="2" y="20"/>
                    </a:moveTo>
                    <a:cubicBezTo>
                      <a:pt x="0" y="17"/>
                      <a:pt x="4" y="13"/>
                      <a:pt x="4" y="10"/>
                    </a:cubicBezTo>
                    <a:cubicBezTo>
                      <a:pt x="3" y="7"/>
                      <a:pt x="0" y="4"/>
                      <a:pt x="5" y="0"/>
                    </a:cubicBezTo>
                    <a:cubicBezTo>
                      <a:pt x="5" y="3"/>
                      <a:pt x="8" y="2"/>
                      <a:pt x="10" y="1"/>
                    </a:cubicBezTo>
                    <a:cubicBezTo>
                      <a:pt x="13" y="0"/>
                      <a:pt x="15" y="1"/>
                      <a:pt x="18" y="2"/>
                    </a:cubicBezTo>
                    <a:cubicBezTo>
                      <a:pt x="21" y="2"/>
                      <a:pt x="24" y="3"/>
                      <a:pt x="27" y="3"/>
                    </a:cubicBezTo>
                    <a:cubicBezTo>
                      <a:pt x="28" y="4"/>
                      <a:pt x="28" y="5"/>
                      <a:pt x="29" y="5"/>
                    </a:cubicBezTo>
                    <a:cubicBezTo>
                      <a:pt x="30" y="6"/>
                      <a:pt x="31" y="6"/>
                      <a:pt x="32" y="6"/>
                    </a:cubicBezTo>
                    <a:cubicBezTo>
                      <a:pt x="33" y="5"/>
                      <a:pt x="33" y="7"/>
                      <a:pt x="34" y="7"/>
                    </a:cubicBezTo>
                    <a:cubicBezTo>
                      <a:pt x="35" y="7"/>
                      <a:pt x="36" y="7"/>
                      <a:pt x="37" y="7"/>
                    </a:cubicBezTo>
                    <a:cubicBezTo>
                      <a:pt x="40" y="7"/>
                      <a:pt x="42" y="9"/>
                      <a:pt x="45" y="10"/>
                    </a:cubicBezTo>
                    <a:cubicBezTo>
                      <a:pt x="48" y="10"/>
                      <a:pt x="50" y="8"/>
                      <a:pt x="52" y="7"/>
                    </a:cubicBezTo>
                    <a:cubicBezTo>
                      <a:pt x="53" y="6"/>
                      <a:pt x="54" y="5"/>
                      <a:pt x="55" y="4"/>
                    </a:cubicBezTo>
                    <a:cubicBezTo>
                      <a:pt x="56" y="5"/>
                      <a:pt x="56" y="5"/>
                      <a:pt x="57" y="5"/>
                    </a:cubicBezTo>
                    <a:cubicBezTo>
                      <a:pt x="57" y="5"/>
                      <a:pt x="57" y="5"/>
                      <a:pt x="56" y="5"/>
                    </a:cubicBezTo>
                    <a:cubicBezTo>
                      <a:pt x="57" y="4"/>
                      <a:pt x="58" y="3"/>
                      <a:pt x="58" y="2"/>
                    </a:cubicBezTo>
                    <a:cubicBezTo>
                      <a:pt x="60" y="3"/>
                      <a:pt x="62" y="1"/>
                      <a:pt x="63" y="1"/>
                    </a:cubicBezTo>
                    <a:cubicBezTo>
                      <a:pt x="62" y="2"/>
                      <a:pt x="61" y="2"/>
                      <a:pt x="60" y="3"/>
                    </a:cubicBezTo>
                    <a:cubicBezTo>
                      <a:pt x="61" y="3"/>
                      <a:pt x="68" y="1"/>
                      <a:pt x="64" y="1"/>
                    </a:cubicBezTo>
                    <a:cubicBezTo>
                      <a:pt x="67" y="0"/>
                      <a:pt x="68" y="3"/>
                      <a:pt x="71" y="2"/>
                    </a:cubicBezTo>
                    <a:cubicBezTo>
                      <a:pt x="72" y="2"/>
                      <a:pt x="73" y="1"/>
                      <a:pt x="74" y="2"/>
                    </a:cubicBezTo>
                    <a:cubicBezTo>
                      <a:pt x="75" y="2"/>
                      <a:pt x="76" y="4"/>
                      <a:pt x="77" y="4"/>
                    </a:cubicBezTo>
                    <a:cubicBezTo>
                      <a:pt x="76" y="4"/>
                      <a:pt x="75" y="2"/>
                      <a:pt x="73" y="2"/>
                    </a:cubicBezTo>
                    <a:cubicBezTo>
                      <a:pt x="74" y="3"/>
                      <a:pt x="72" y="5"/>
                      <a:pt x="74" y="5"/>
                    </a:cubicBezTo>
                    <a:cubicBezTo>
                      <a:pt x="76" y="6"/>
                      <a:pt x="75" y="6"/>
                      <a:pt x="76" y="7"/>
                    </a:cubicBezTo>
                    <a:cubicBezTo>
                      <a:pt x="76" y="7"/>
                      <a:pt x="79" y="6"/>
                      <a:pt x="77" y="4"/>
                    </a:cubicBezTo>
                    <a:cubicBezTo>
                      <a:pt x="79" y="5"/>
                      <a:pt x="80" y="7"/>
                      <a:pt x="83" y="7"/>
                    </a:cubicBezTo>
                    <a:cubicBezTo>
                      <a:pt x="84" y="7"/>
                      <a:pt x="87" y="5"/>
                      <a:pt x="87" y="7"/>
                    </a:cubicBezTo>
                    <a:cubicBezTo>
                      <a:pt x="88" y="6"/>
                      <a:pt x="90" y="7"/>
                      <a:pt x="92" y="6"/>
                    </a:cubicBezTo>
                    <a:cubicBezTo>
                      <a:pt x="94" y="6"/>
                      <a:pt x="96" y="5"/>
                      <a:pt x="97" y="4"/>
                    </a:cubicBezTo>
                    <a:cubicBezTo>
                      <a:pt x="106" y="26"/>
                      <a:pt x="106" y="26"/>
                      <a:pt x="106" y="26"/>
                    </a:cubicBezTo>
                    <a:cubicBezTo>
                      <a:pt x="104" y="29"/>
                      <a:pt x="104" y="34"/>
                      <a:pt x="103" y="37"/>
                    </a:cubicBezTo>
                    <a:cubicBezTo>
                      <a:pt x="102" y="39"/>
                      <a:pt x="102" y="40"/>
                      <a:pt x="102" y="42"/>
                    </a:cubicBezTo>
                    <a:cubicBezTo>
                      <a:pt x="102" y="44"/>
                      <a:pt x="100" y="45"/>
                      <a:pt x="100" y="47"/>
                    </a:cubicBezTo>
                    <a:cubicBezTo>
                      <a:pt x="99" y="46"/>
                      <a:pt x="98" y="46"/>
                      <a:pt x="97" y="45"/>
                    </a:cubicBezTo>
                    <a:cubicBezTo>
                      <a:pt x="95" y="44"/>
                      <a:pt x="94" y="42"/>
                      <a:pt x="93" y="41"/>
                    </a:cubicBezTo>
                    <a:cubicBezTo>
                      <a:pt x="92" y="39"/>
                      <a:pt x="88" y="38"/>
                      <a:pt x="89" y="35"/>
                    </a:cubicBezTo>
                    <a:cubicBezTo>
                      <a:pt x="89" y="33"/>
                      <a:pt x="87" y="31"/>
                      <a:pt x="85" y="29"/>
                    </a:cubicBezTo>
                    <a:cubicBezTo>
                      <a:pt x="84" y="26"/>
                      <a:pt x="82" y="23"/>
                      <a:pt x="82" y="20"/>
                    </a:cubicBezTo>
                    <a:cubicBezTo>
                      <a:pt x="80" y="21"/>
                      <a:pt x="79" y="24"/>
                      <a:pt x="80" y="26"/>
                    </a:cubicBezTo>
                    <a:cubicBezTo>
                      <a:pt x="82" y="28"/>
                      <a:pt x="82" y="31"/>
                      <a:pt x="84" y="34"/>
                    </a:cubicBezTo>
                    <a:cubicBezTo>
                      <a:pt x="86" y="37"/>
                      <a:pt x="87" y="39"/>
                      <a:pt x="89" y="41"/>
                    </a:cubicBezTo>
                    <a:cubicBezTo>
                      <a:pt x="90" y="42"/>
                      <a:pt x="91" y="43"/>
                      <a:pt x="92" y="44"/>
                    </a:cubicBezTo>
                    <a:cubicBezTo>
                      <a:pt x="93" y="45"/>
                      <a:pt x="94" y="47"/>
                      <a:pt x="92" y="46"/>
                    </a:cubicBezTo>
                    <a:cubicBezTo>
                      <a:pt x="94" y="47"/>
                      <a:pt x="93" y="49"/>
                      <a:pt x="94" y="50"/>
                    </a:cubicBezTo>
                    <a:cubicBezTo>
                      <a:pt x="95" y="52"/>
                      <a:pt x="96" y="53"/>
                      <a:pt x="97" y="55"/>
                    </a:cubicBezTo>
                    <a:cubicBezTo>
                      <a:pt x="97" y="56"/>
                      <a:pt x="98" y="57"/>
                      <a:pt x="98" y="57"/>
                    </a:cubicBezTo>
                    <a:cubicBezTo>
                      <a:pt x="99" y="58"/>
                      <a:pt x="98" y="59"/>
                      <a:pt x="98" y="60"/>
                    </a:cubicBezTo>
                    <a:cubicBezTo>
                      <a:pt x="98" y="60"/>
                      <a:pt x="99" y="62"/>
                      <a:pt x="99" y="62"/>
                    </a:cubicBezTo>
                    <a:cubicBezTo>
                      <a:pt x="100" y="64"/>
                      <a:pt x="101" y="66"/>
                      <a:pt x="102" y="67"/>
                    </a:cubicBezTo>
                    <a:cubicBezTo>
                      <a:pt x="105" y="72"/>
                      <a:pt x="108" y="78"/>
                      <a:pt x="110" y="83"/>
                    </a:cubicBezTo>
                    <a:cubicBezTo>
                      <a:pt x="111" y="85"/>
                      <a:pt x="113" y="87"/>
                      <a:pt x="114" y="89"/>
                    </a:cubicBezTo>
                    <a:cubicBezTo>
                      <a:pt x="115" y="90"/>
                      <a:pt x="117" y="91"/>
                      <a:pt x="119" y="93"/>
                    </a:cubicBezTo>
                    <a:cubicBezTo>
                      <a:pt x="118" y="93"/>
                      <a:pt x="116" y="93"/>
                      <a:pt x="115" y="92"/>
                    </a:cubicBezTo>
                    <a:cubicBezTo>
                      <a:pt x="115" y="95"/>
                      <a:pt x="115" y="100"/>
                      <a:pt x="117" y="101"/>
                    </a:cubicBezTo>
                    <a:cubicBezTo>
                      <a:pt x="118" y="103"/>
                      <a:pt x="115" y="106"/>
                      <a:pt x="113" y="106"/>
                    </a:cubicBezTo>
                    <a:cubicBezTo>
                      <a:pt x="112" y="106"/>
                      <a:pt x="111" y="106"/>
                      <a:pt x="110" y="107"/>
                    </a:cubicBezTo>
                    <a:cubicBezTo>
                      <a:pt x="110" y="108"/>
                      <a:pt x="109" y="109"/>
                      <a:pt x="109" y="110"/>
                    </a:cubicBezTo>
                    <a:cubicBezTo>
                      <a:pt x="108" y="111"/>
                      <a:pt x="108" y="113"/>
                      <a:pt x="106" y="113"/>
                    </a:cubicBezTo>
                    <a:cubicBezTo>
                      <a:pt x="105" y="113"/>
                      <a:pt x="103" y="113"/>
                      <a:pt x="103" y="114"/>
                    </a:cubicBezTo>
                    <a:cubicBezTo>
                      <a:pt x="101" y="117"/>
                      <a:pt x="102" y="119"/>
                      <a:pt x="99" y="119"/>
                    </a:cubicBezTo>
                    <a:cubicBezTo>
                      <a:pt x="95" y="119"/>
                      <a:pt x="93" y="116"/>
                      <a:pt x="91" y="116"/>
                    </a:cubicBezTo>
                    <a:cubicBezTo>
                      <a:pt x="84" y="116"/>
                      <a:pt x="80" y="117"/>
                      <a:pt x="74" y="116"/>
                    </a:cubicBezTo>
                    <a:cubicBezTo>
                      <a:pt x="75" y="115"/>
                      <a:pt x="75" y="114"/>
                      <a:pt x="75" y="114"/>
                    </a:cubicBezTo>
                    <a:cubicBezTo>
                      <a:pt x="74" y="112"/>
                      <a:pt x="73" y="115"/>
                      <a:pt x="73" y="115"/>
                    </a:cubicBezTo>
                    <a:cubicBezTo>
                      <a:pt x="72" y="117"/>
                      <a:pt x="65" y="116"/>
                      <a:pt x="63" y="116"/>
                    </a:cubicBezTo>
                    <a:cubicBezTo>
                      <a:pt x="7" y="116"/>
                      <a:pt x="7" y="116"/>
                      <a:pt x="7" y="116"/>
                    </a:cubicBezTo>
                    <a:cubicBezTo>
                      <a:pt x="5" y="41"/>
                      <a:pt x="5" y="41"/>
                      <a:pt x="5" y="41"/>
                    </a:cubicBezTo>
                    <a:cubicBezTo>
                      <a:pt x="5" y="37"/>
                      <a:pt x="5" y="33"/>
                      <a:pt x="5" y="30"/>
                    </a:cubicBezTo>
                    <a:cubicBezTo>
                      <a:pt x="4" y="27"/>
                      <a:pt x="4" y="23"/>
                      <a:pt x="2" y="20"/>
                    </a:cubicBezTo>
                  </a:path>
                </a:pathLst>
              </a:custGeom>
              <a:solidFill>
                <a:srgbClr val="B3B3B3"/>
              </a:solidFill>
              <a:ln w="3175">
                <a:solidFill>
                  <a:schemeClr val="tx1"/>
                </a:solidFill>
                <a:round/>
                <a:headEnd/>
                <a:tailEnd/>
              </a:ln>
            </p:spPr>
            <p:txBody>
              <a:bodyPr/>
              <a:lstStyle/>
              <a:p>
                <a:endParaRPr lang="en-GB" sz="2400" dirty="0"/>
              </a:p>
            </p:txBody>
          </p:sp>
          <p:sp>
            <p:nvSpPr>
              <p:cNvPr id="1490" name="Freeform 4320"/>
              <p:cNvSpPr>
                <a:spLocks/>
              </p:cNvSpPr>
              <p:nvPr/>
            </p:nvSpPr>
            <p:spPr bwMode="auto">
              <a:xfrm>
                <a:off x="3271" y="2760"/>
                <a:ext cx="7" cy="12"/>
              </a:xfrm>
              <a:custGeom>
                <a:avLst/>
                <a:gdLst>
                  <a:gd name="T0" fmla="*/ 1 w 5"/>
                  <a:gd name="T1" fmla="*/ 4 h 9"/>
                  <a:gd name="T2" fmla="*/ 4 w 5"/>
                  <a:gd name="T3" fmla="*/ 11 h 9"/>
                  <a:gd name="T4" fmla="*/ 4 w 5"/>
                  <a:gd name="T5" fmla="*/ 7 h 9"/>
                  <a:gd name="T6" fmla="*/ 3 w 5"/>
                  <a:gd name="T7" fmla="*/ 0 h 9"/>
                  <a:gd name="T8" fmla="*/ 1 w 5"/>
                  <a:gd name="T9" fmla="*/ 4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1" y="3"/>
                    </a:moveTo>
                    <a:cubicBezTo>
                      <a:pt x="1" y="6"/>
                      <a:pt x="1" y="6"/>
                      <a:pt x="3" y="8"/>
                    </a:cubicBezTo>
                    <a:cubicBezTo>
                      <a:pt x="5" y="9"/>
                      <a:pt x="5" y="3"/>
                      <a:pt x="3" y="5"/>
                    </a:cubicBezTo>
                    <a:cubicBezTo>
                      <a:pt x="3" y="4"/>
                      <a:pt x="3" y="1"/>
                      <a:pt x="2" y="0"/>
                    </a:cubicBezTo>
                    <a:cubicBezTo>
                      <a:pt x="2" y="1"/>
                      <a:pt x="0" y="2"/>
                      <a:pt x="1" y="3"/>
                    </a:cubicBezTo>
                  </a:path>
                </a:pathLst>
              </a:custGeom>
              <a:solidFill>
                <a:srgbClr val="B3B3B3"/>
              </a:solidFill>
              <a:ln w="3175">
                <a:solidFill>
                  <a:schemeClr val="tx1"/>
                </a:solidFill>
                <a:round/>
                <a:headEnd/>
                <a:tailEnd/>
              </a:ln>
            </p:spPr>
            <p:txBody>
              <a:bodyPr/>
              <a:lstStyle/>
              <a:p>
                <a:endParaRPr lang="en-GB" sz="2400" dirty="0"/>
              </a:p>
            </p:txBody>
          </p:sp>
          <p:sp>
            <p:nvSpPr>
              <p:cNvPr id="1491" name="Freeform 4321"/>
              <p:cNvSpPr>
                <a:spLocks/>
              </p:cNvSpPr>
              <p:nvPr/>
            </p:nvSpPr>
            <p:spPr bwMode="auto">
              <a:xfrm>
                <a:off x="3278" y="2790"/>
                <a:ext cx="4" cy="6"/>
              </a:xfrm>
              <a:custGeom>
                <a:avLst/>
                <a:gdLst>
                  <a:gd name="T0" fmla="*/ 0 w 3"/>
                  <a:gd name="T1" fmla="*/ 6 h 4"/>
                  <a:gd name="T2" fmla="*/ 3 w 3"/>
                  <a:gd name="T3" fmla="*/ 0 h 4"/>
                  <a:gd name="T4" fmla="*/ 0 w 3"/>
                  <a:gd name="T5" fmla="*/ 6 h 4"/>
                  <a:gd name="T6" fmla="*/ 0 60000 65536"/>
                  <a:gd name="T7" fmla="*/ 0 60000 65536"/>
                  <a:gd name="T8" fmla="*/ 0 60000 65536"/>
                </a:gdLst>
                <a:ahLst/>
                <a:cxnLst>
                  <a:cxn ang="T6">
                    <a:pos x="T0" y="T1"/>
                  </a:cxn>
                  <a:cxn ang="T7">
                    <a:pos x="T2" y="T3"/>
                  </a:cxn>
                  <a:cxn ang="T8">
                    <a:pos x="T4" y="T5"/>
                  </a:cxn>
                </a:cxnLst>
                <a:rect l="0" t="0" r="r" b="b"/>
                <a:pathLst>
                  <a:path w="3" h="4">
                    <a:moveTo>
                      <a:pt x="0" y="4"/>
                    </a:moveTo>
                    <a:cubicBezTo>
                      <a:pt x="1" y="3"/>
                      <a:pt x="3" y="2"/>
                      <a:pt x="2" y="0"/>
                    </a:cubicBezTo>
                    <a:cubicBezTo>
                      <a:pt x="2" y="2"/>
                      <a:pt x="0" y="2"/>
                      <a:pt x="0" y="4"/>
                    </a:cubicBezTo>
                  </a:path>
                </a:pathLst>
              </a:custGeom>
              <a:solidFill>
                <a:srgbClr val="B3B3B3"/>
              </a:solidFill>
              <a:ln w="3175">
                <a:solidFill>
                  <a:schemeClr val="tx1"/>
                </a:solidFill>
                <a:round/>
                <a:headEnd/>
                <a:tailEnd/>
              </a:ln>
            </p:spPr>
            <p:txBody>
              <a:bodyPr/>
              <a:lstStyle/>
              <a:p>
                <a:endParaRPr lang="en-GB" sz="2400" dirty="0"/>
              </a:p>
            </p:txBody>
          </p:sp>
          <p:sp>
            <p:nvSpPr>
              <p:cNvPr id="1492" name="Freeform 4322"/>
              <p:cNvSpPr>
                <a:spLocks/>
              </p:cNvSpPr>
              <p:nvPr/>
            </p:nvSpPr>
            <p:spPr bwMode="auto">
              <a:xfrm>
                <a:off x="3278" y="2747"/>
                <a:ext cx="4" cy="9"/>
              </a:xfrm>
              <a:custGeom>
                <a:avLst/>
                <a:gdLst>
                  <a:gd name="T0" fmla="*/ 1 w 3"/>
                  <a:gd name="T1" fmla="*/ 1 h 7"/>
                  <a:gd name="T2" fmla="*/ 1 w 3"/>
                  <a:gd name="T3" fmla="*/ 4 h 7"/>
                  <a:gd name="T4" fmla="*/ 3 w 3"/>
                  <a:gd name="T5" fmla="*/ 5 h 7"/>
                  <a:gd name="T6" fmla="*/ 3 w 3"/>
                  <a:gd name="T7" fmla="*/ 6 h 7"/>
                  <a:gd name="T8" fmla="*/ 1 w 3"/>
                  <a:gd name="T9" fmla="*/ 0 h 7"/>
                  <a:gd name="T10" fmla="*/ 1 w 3"/>
                  <a:gd name="T11" fmla="*/ 1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7">
                    <a:moveTo>
                      <a:pt x="1" y="1"/>
                    </a:moveTo>
                    <a:cubicBezTo>
                      <a:pt x="1" y="2"/>
                      <a:pt x="2" y="3"/>
                      <a:pt x="1" y="3"/>
                    </a:cubicBezTo>
                    <a:cubicBezTo>
                      <a:pt x="2" y="4"/>
                      <a:pt x="2" y="4"/>
                      <a:pt x="2" y="4"/>
                    </a:cubicBezTo>
                    <a:cubicBezTo>
                      <a:pt x="0" y="5"/>
                      <a:pt x="1" y="7"/>
                      <a:pt x="2" y="5"/>
                    </a:cubicBezTo>
                    <a:cubicBezTo>
                      <a:pt x="3" y="3"/>
                      <a:pt x="3" y="1"/>
                      <a:pt x="1"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493" name="Freeform 4323"/>
              <p:cNvSpPr>
                <a:spLocks/>
              </p:cNvSpPr>
              <p:nvPr/>
            </p:nvSpPr>
            <p:spPr bwMode="auto">
              <a:xfrm>
                <a:off x="3138" y="2683"/>
                <a:ext cx="152" cy="172"/>
              </a:xfrm>
              <a:custGeom>
                <a:avLst/>
                <a:gdLst>
                  <a:gd name="T0" fmla="*/ 0 w 115"/>
                  <a:gd name="T1" fmla="*/ 62 h 130"/>
                  <a:gd name="T2" fmla="*/ 7 w 115"/>
                  <a:gd name="T3" fmla="*/ 53 h 130"/>
                  <a:gd name="T4" fmla="*/ 12 w 115"/>
                  <a:gd name="T5" fmla="*/ 42 h 130"/>
                  <a:gd name="T6" fmla="*/ 17 w 115"/>
                  <a:gd name="T7" fmla="*/ 37 h 130"/>
                  <a:gd name="T8" fmla="*/ 13 w 115"/>
                  <a:gd name="T9" fmla="*/ 28 h 130"/>
                  <a:gd name="T10" fmla="*/ 17 w 115"/>
                  <a:gd name="T11" fmla="*/ 21 h 130"/>
                  <a:gd name="T12" fmla="*/ 15 w 115"/>
                  <a:gd name="T13" fmla="*/ 1 h 130"/>
                  <a:gd name="T14" fmla="*/ 30 w 115"/>
                  <a:gd name="T15" fmla="*/ 9 h 130"/>
                  <a:gd name="T16" fmla="*/ 29 w 115"/>
                  <a:gd name="T17" fmla="*/ 21 h 130"/>
                  <a:gd name="T18" fmla="*/ 34 w 115"/>
                  <a:gd name="T19" fmla="*/ 29 h 130"/>
                  <a:gd name="T20" fmla="*/ 38 w 115"/>
                  <a:gd name="T21" fmla="*/ 21 h 130"/>
                  <a:gd name="T22" fmla="*/ 46 w 115"/>
                  <a:gd name="T23" fmla="*/ 25 h 130"/>
                  <a:gd name="T24" fmla="*/ 45 w 115"/>
                  <a:gd name="T25" fmla="*/ 32 h 130"/>
                  <a:gd name="T26" fmla="*/ 54 w 115"/>
                  <a:gd name="T27" fmla="*/ 25 h 130"/>
                  <a:gd name="T28" fmla="*/ 56 w 115"/>
                  <a:gd name="T29" fmla="*/ 20 h 130"/>
                  <a:gd name="T30" fmla="*/ 56 w 115"/>
                  <a:gd name="T31" fmla="*/ 17 h 130"/>
                  <a:gd name="T32" fmla="*/ 57 w 115"/>
                  <a:gd name="T33" fmla="*/ 13 h 130"/>
                  <a:gd name="T34" fmla="*/ 58 w 115"/>
                  <a:gd name="T35" fmla="*/ 12 h 130"/>
                  <a:gd name="T36" fmla="*/ 61 w 115"/>
                  <a:gd name="T37" fmla="*/ 9 h 130"/>
                  <a:gd name="T38" fmla="*/ 61 w 115"/>
                  <a:gd name="T39" fmla="*/ 7 h 130"/>
                  <a:gd name="T40" fmla="*/ 63 w 115"/>
                  <a:gd name="T41" fmla="*/ 1 h 130"/>
                  <a:gd name="T42" fmla="*/ 114 w 115"/>
                  <a:gd name="T43" fmla="*/ 36 h 130"/>
                  <a:gd name="T44" fmla="*/ 115 w 115"/>
                  <a:gd name="T45" fmla="*/ 44 h 130"/>
                  <a:gd name="T46" fmla="*/ 135 w 115"/>
                  <a:gd name="T47" fmla="*/ 61 h 130"/>
                  <a:gd name="T48" fmla="*/ 130 w 115"/>
                  <a:gd name="T49" fmla="*/ 78 h 130"/>
                  <a:gd name="T50" fmla="*/ 130 w 115"/>
                  <a:gd name="T51" fmla="*/ 83 h 130"/>
                  <a:gd name="T52" fmla="*/ 137 w 115"/>
                  <a:gd name="T53" fmla="*/ 99 h 130"/>
                  <a:gd name="T54" fmla="*/ 137 w 115"/>
                  <a:gd name="T55" fmla="*/ 114 h 130"/>
                  <a:gd name="T56" fmla="*/ 136 w 115"/>
                  <a:gd name="T57" fmla="*/ 127 h 130"/>
                  <a:gd name="T58" fmla="*/ 139 w 115"/>
                  <a:gd name="T59" fmla="*/ 134 h 130"/>
                  <a:gd name="T60" fmla="*/ 141 w 115"/>
                  <a:gd name="T61" fmla="*/ 140 h 130"/>
                  <a:gd name="T62" fmla="*/ 144 w 115"/>
                  <a:gd name="T63" fmla="*/ 147 h 130"/>
                  <a:gd name="T64" fmla="*/ 133 w 115"/>
                  <a:gd name="T65" fmla="*/ 163 h 130"/>
                  <a:gd name="T66" fmla="*/ 123 w 115"/>
                  <a:gd name="T67" fmla="*/ 167 h 130"/>
                  <a:gd name="T68" fmla="*/ 110 w 115"/>
                  <a:gd name="T69" fmla="*/ 171 h 130"/>
                  <a:gd name="T70" fmla="*/ 96 w 115"/>
                  <a:gd name="T71" fmla="*/ 172 h 130"/>
                  <a:gd name="T72" fmla="*/ 83 w 115"/>
                  <a:gd name="T73" fmla="*/ 168 h 130"/>
                  <a:gd name="T74" fmla="*/ 73 w 115"/>
                  <a:gd name="T75" fmla="*/ 167 h 130"/>
                  <a:gd name="T76" fmla="*/ 69 w 115"/>
                  <a:gd name="T77" fmla="*/ 155 h 130"/>
                  <a:gd name="T78" fmla="*/ 62 w 115"/>
                  <a:gd name="T79" fmla="*/ 136 h 130"/>
                  <a:gd name="T80" fmla="*/ 53 w 115"/>
                  <a:gd name="T81" fmla="*/ 136 h 130"/>
                  <a:gd name="T82" fmla="*/ 41 w 115"/>
                  <a:gd name="T83" fmla="*/ 132 h 130"/>
                  <a:gd name="T84" fmla="*/ 37 w 115"/>
                  <a:gd name="T85" fmla="*/ 130 h 130"/>
                  <a:gd name="T86" fmla="*/ 32 w 115"/>
                  <a:gd name="T87" fmla="*/ 127 h 130"/>
                  <a:gd name="T88" fmla="*/ 26 w 115"/>
                  <a:gd name="T89" fmla="*/ 124 h 130"/>
                  <a:gd name="T90" fmla="*/ 15 w 115"/>
                  <a:gd name="T91" fmla="*/ 105 h 130"/>
                  <a:gd name="T92" fmla="*/ 5 w 115"/>
                  <a:gd name="T93" fmla="*/ 87 h 130"/>
                  <a:gd name="T94" fmla="*/ 3 w 115"/>
                  <a:gd name="T95" fmla="*/ 71 h 13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5" h="130">
                    <a:moveTo>
                      <a:pt x="2" y="54"/>
                    </a:moveTo>
                    <a:cubicBezTo>
                      <a:pt x="3" y="48"/>
                      <a:pt x="3" y="52"/>
                      <a:pt x="0" y="47"/>
                    </a:cubicBezTo>
                    <a:cubicBezTo>
                      <a:pt x="0" y="46"/>
                      <a:pt x="1" y="44"/>
                      <a:pt x="1" y="42"/>
                    </a:cubicBezTo>
                    <a:cubicBezTo>
                      <a:pt x="3" y="42"/>
                      <a:pt x="3" y="42"/>
                      <a:pt x="5" y="40"/>
                    </a:cubicBezTo>
                    <a:cubicBezTo>
                      <a:pt x="6" y="38"/>
                      <a:pt x="8" y="36"/>
                      <a:pt x="9" y="35"/>
                    </a:cubicBezTo>
                    <a:cubicBezTo>
                      <a:pt x="10" y="34"/>
                      <a:pt x="8" y="33"/>
                      <a:pt x="9" y="32"/>
                    </a:cubicBezTo>
                    <a:cubicBezTo>
                      <a:pt x="9" y="31"/>
                      <a:pt x="11" y="32"/>
                      <a:pt x="11" y="30"/>
                    </a:cubicBezTo>
                    <a:cubicBezTo>
                      <a:pt x="11" y="30"/>
                      <a:pt x="13" y="28"/>
                      <a:pt x="13" y="28"/>
                    </a:cubicBezTo>
                    <a:cubicBezTo>
                      <a:pt x="14" y="27"/>
                      <a:pt x="13" y="26"/>
                      <a:pt x="14" y="25"/>
                    </a:cubicBezTo>
                    <a:cubicBezTo>
                      <a:pt x="10" y="25"/>
                      <a:pt x="8" y="23"/>
                      <a:pt x="10" y="21"/>
                    </a:cubicBezTo>
                    <a:cubicBezTo>
                      <a:pt x="9" y="21"/>
                      <a:pt x="10" y="20"/>
                      <a:pt x="10" y="19"/>
                    </a:cubicBezTo>
                    <a:cubicBezTo>
                      <a:pt x="11" y="17"/>
                      <a:pt x="13" y="18"/>
                      <a:pt x="13" y="16"/>
                    </a:cubicBezTo>
                    <a:cubicBezTo>
                      <a:pt x="15" y="14"/>
                      <a:pt x="13" y="10"/>
                      <a:pt x="12" y="7"/>
                    </a:cubicBezTo>
                    <a:cubicBezTo>
                      <a:pt x="11" y="6"/>
                      <a:pt x="8" y="2"/>
                      <a:pt x="11" y="1"/>
                    </a:cubicBezTo>
                    <a:cubicBezTo>
                      <a:pt x="14" y="0"/>
                      <a:pt x="21" y="1"/>
                      <a:pt x="24" y="1"/>
                    </a:cubicBezTo>
                    <a:cubicBezTo>
                      <a:pt x="26" y="6"/>
                      <a:pt x="23" y="6"/>
                      <a:pt x="23" y="7"/>
                    </a:cubicBezTo>
                    <a:cubicBezTo>
                      <a:pt x="24" y="9"/>
                      <a:pt x="22" y="12"/>
                      <a:pt x="22" y="12"/>
                    </a:cubicBezTo>
                    <a:cubicBezTo>
                      <a:pt x="23" y="13"/>
                      <a:pt x="22" y="15"/>
                      <a:pt x="22" y="16"/>
                    </a:cubicBezTo>
                    <a:cubicBezTo>
                      <a:pt x="23" y="18"/>
                      <a:pt x="24" y="16"/>
                      <a:pt x="24" y="22"/>
                    </a:cubicBezTo>
                    <a:cubicBezTo>
                      <a:pt x="24" y="21"/>
                      <a:pt x="25" y="20"/>
                      <a:pt x="26" y="22"/>
                    </a:cubicBezTo>
                    <a:cubicBezTo>
                      <a:pt x="26" y="19"/>
                      <a:pt x="26" y="19"/>
                      <a:pt x="28" y="19"/>
                    </a:cubicBezTo>
                    <a:cubicBezTo>
                      <a:pt x="26" y="19"/>
                      <a:pt x="27" y="17"/>
                      <a:pt x="29" y="16"/>
                    </a:cubicBezTo>
                    <a:cubicBezTo>
                      <a:pt x="29" y="16"/>
                      <a:pt x="31" y="20"/>
                      <a:pt x="33" y="18"/>
                    </a:cubicBezTo>
                    <a:cubicBezTo>
                      <a:pt x="33" y="18"/>
                      <a:pt x="34" y="19"/>
                      <a:pt x="35" y="19"/>
                    </a:cubicBezTo>
                    <a:cubicBezTo>
                      <a:pt x="35" y="21"/>
                      <a:pt x="35" y="24"/>
                      <a:pt x="34" y="23"/>
                    </a:cubicBezTo>
                    <a:cubicBezTo>
                      <a:pt x="34" y="24"/>
                      <a:pt x="34" y="24"/>
                      <a:pt x="34" y="24"/>
                    </a:cubicBezTo>
                    <a:cubicBezTo>
                      <a:pt x="35" y="23"/>
                      <a:pt x="34" y="23"/>
                      <a:pt x="37" y="23"/>
                    </a:cubicBezTo>
                    <a:cubicBezTo>
                      <a:pt x="35" y="23"/>
                      <a:pt x="32" y="14"/>
                      <a:pt x="41" y="19"/>
                    </a:cubicBezTo>
                    <a:cubicBezTo>
                      <a:pt x="41" y="17"/>
                      <a:pt x="47" y="15"/>
                      <a:pt x="45" y="14"/>
                    </a:cubicBezTo>
                    <a:cubicBezTo>
                      <a:pt x="43" y="14"/>
                      <a:pt x="43" y="15"/>
                      <a:pt x="42" y="15"/>
                    </a:cubicBezTo>
                    <a:cubicBezTo>
                      <a:pt x="39" y="14"/>
                      <a:pt x="39" y="14"/>
                      <a:pt x="39" y="14"/>
                    </a:cubicBezTo>
                    <a:cubicBezTo>
                      <a:pt x="40" y="13"/>
                      <a:pt x="39" y="13"/>
                      <a:pt x="42" y="13"/>
                    </a:cubicBezTo>
                    <a:cubicBezTo>
                      <a:pt x="42" y="11"/>
                      <a:pt x="39" y="12"/>
                      <a:pt x="40" y="12"/>
                    </a:cubicBezTo>
                    <a:cubicBezTo>
                      <a:pt x="40" y="12"/>
                      <a:pt x="39" y="11"/>
                      <a:pt x="43" y="10"/>
                    </a:cubicBezTo>
                    <a:cubicBezTo>
                      <a:pt x="43" y="10"/>
                      <a:pt x="44" y="10"/>
                      <a:pt x="43" y="9"/>
                    </a:cubicBezTo>
                    <a:cubicBezTo>
                      <a:pt x="43" y="8"/>
                      <a:pt x="44" y="9"/>
                      <a:pt x="44" y="9"/>
                    </a:cubicBezTo>
                    <a:cubicBezTo>
                      <a:pt x="42" y="7"/>
                      <a:pt x="44" y="7"/>
                      <a:pt x="44" y="6"/>
                    </a:cubicBezTo>
                    <a:cubicBezTo>
                      <a:pt x="44" y="6"/>
                      <a:pt x="45" y="7"/>
                      <a:pt x="46" y="7"/>
                    </a:cubicBezTo>
                    <a:cubicBezTo>
                      <a:pt x="46" y="7"/>
                      <a:pt x="45" y="6"/>
                      <a:pt x="46" y="5"/>
                    </a:cubicBezTo>
                    <a:cubicBezTo>
                      <a:pt x="46" y="4"/>
                      <a:pt x="46" y="5"/>
                      <a:pt x="46" y="5"/>
                    </a:cubicBezTo>
                    <a:cubicBezTo>
                      <a:pt x="46" y="4"/>
                      <a:pt x="46" y="3"/>
                      <a:pt x="46" y="3"/>
                    </a:cubicBezTo>
                    <a:cubicBezTo>
                      <a:pt x="47" y="2"/>
                      <a:pt x="47" y="2"/>
                      <a:pt x="48" y="1"/>
                    </a:cubicBezTo>
                    <a:cubicBezTo>
                      <a:pt x="80" y="21"/>
                      <a:pt x="80" y="21"/>
                      <a:pt x="80" y="21"/>
                    </a:cubicBezTo>
                    <a:cubicBezTo>
                      <a:pt x="82" y="23"/>
                      <a:pt x="86" y="24"/>
                      <a:pt x="86" y="27"/>
                    </a:cubicBezTo>
                    <a:cubicBezTo>
                      <a:pt x="87" y="29"/>
                      <a:pt x="86" y="29"/>
                      <a:pt x="85" y="30"/>
                    </a:cubicBezTo>
                    <a:cubicBezTo>
                      <a:pt x="85" y="31"/>
                      <a:pt x="87" y="32"/>
                      <a:pt x="87" y="33"/>
                    </a:cubicBezTo>
                    <a:cubicBezTo>
                      <a:pt x="89" y="35"/>
                      <a:pt x="92" y="37"/>
                      <a:pt x="95" y="39"/>
                    </a:cubicBezTo>
                    <a:cubicBezTo>
                      <a:pt x="96" y="40"/>
                      <a:pt x="102" y="44"/>
                      <a:pt x="102" y="46"/>
                    </a:cubicBezTo>
                    <a:cubicBezTo>
                      <a:pt x="102" y="49"/>
                      <a:pt x="101" y="52"/>
                      <a:pt x="99" y="55"/>
                    </a:cubicBezTo>
                    <a:cubicBezTo>
                      <a:pt x="99" y="56"/>
                      <a:pt x="98" y="57"/>
                      <a:pt x="98" y="59"/>
                    </a:cubicBezTo>
                    <a:cubicBezTo>
                      <a:pt x="98" y="59"/>
                      <a:pt x="97" y="60"/>
                      <a:pt x="97" y="61"/>
                    </a:cubicBezTo>
                    <a:cubicBezTo>
                      <a:pt x="97" y="62"/>
                      <a:pt x="98" y="63"/>
                      <a:pt x="98" y="63"/>
                    </a:cubicBezTo>
                    <a:cubicBezTo>
                      <a:pt x="97" y="67"/>
                      <a:pt x="103" y="67"/>
                      <a:pt x="103" y="71"/>
                    </a:cubicBezTo>
                    <a:cubicBezTo>
                      <a:pt x="106" y="70"/>
                      <a:pt x="105" y="74"/>
                      <a:pt x="104" y="75"/>
                    </a:cubicBezTo>
                    <a:cubicBezTo>
                      <a:pt x="102" y="78"/>
                      <a:pt x="103" y="80"/>
                      <a:pt x="102" y="83"/>
                    </a:cubicBezTo>
                    <a:cubicBezTo>
                      <a:pt x="104" y="81"/>
                      <a:pt x="104" y="85"/>
                      <a:pt x="104" y="86"/>
                    </a:cubicBezTo>
                    <a:cubicBezTo>
                      <a:pt x="103" y="87"/>
                      <a:pt x="102" y="89"/>
                      <a:pt x="102" y="91"/>
                    </a:cubicBezTo>
                    <a:cubicBezTo>
                      <a:pt x="103" y="93"/>
                      <a:pt x="105" y="95"/>
                      <a:pt x="103" y="96"/>
                    </a:cubicBezTo>
                    <a:cubicBezTo>
                      <a:pt x="105" y="96"/>
                      <a:pt x="104" y="98"/>
                      <a:pt x="105" y="98"/>
                    </a:cubicBezTo>
                    <a:cubicBezTo>
                      <a:pt x="106" y="98"/>
                      <a:pt x="106" y="100"/>
                      <a:pt x="105" y="101"/>
                    </a:cubicBezTo>
                    <a:cubicBezTo>
                      <a:pt x="105" y="102"/>
                      <a:pt x="106" y="103"/>
                      <a:pt x="107" y="104"/>
                    </a:cubicBezTo>
                    <a:cubicBezTo>
                      <a:pt x="107" y="105"/>
                      <a:pt x="106" y="106"/>
                      <a:pt x="107" y="106"/>
                    </a:cubicBezTo>
                    <a:cubicBezTo>
                      <a:pt x="107" y="107"/>
                      <a:pt x="107" y="108"/>
                      <a:pt x="106" y="109"/>
                    </a:cubicBezTo>
                    <a:cubicBezTo>
                      <a:pt x="108" y="108"/>
                      <a:pt x="109" y="110"/>
                      <a:pt x="109" y="111"/>
                    </a:cubicBezTo>
                    <a:cubicBezTo>
                      <a:pt x="109" y="109"/>
                      <a:pt x="115" y="112"/>
                      <a:pt x="113" y="115"/>
                    </a:cubicBezTo>
                    <a:cubicBezTo>
                      <a:pt x="109" y="118"/>
                      <a:pt x="105" y="120"/>
                      <a:pt x="101" y="123"/>
                    </a:cubicBezTo>
                    <a:cubicBezTo>
                      <a:pt x="100" y="123"/>
                      <a:pt x="100" y="122"/>
                      <a:pt x="98" y="123"/>
                    </a:cubicBezTo>
                    <a:cubicBezTo>
                      <a:pt x="97" y="123"/>
                      <a:pt x="95" y="125"/>
                      <a:pt x="93" y="126"/>
                    </a:cubicBezTo>
                    <a:cubicBezTo>
                      <a:pt x="92" y="126"/>
                      <a:pt x="90" y="123"/>
                      <a:pt x="88" y="124"/>
                    </a:cubicBezTo>
                    <a:cubicBezTo>
                      <a:pt x="86" y="125"/>
                      <a:pt x="85" y="128"/>
                      <a:pt x="83" y="129"/>
                    </a:cubicBezTo>
                    <a:cubicBezTo>
                      <a:pt x="80" y="130"/>
                      <a:pt x="79" y="129"/>
                      <a:pt x="78" y="128"/>
                    </a:cubicBezTo>
                    <a:cubicBezTo>
                      <a:pt x="76" y="127"/>
                      <a:pt x="75" y="130"/>
                      <a:pt x="73" y="130"/>
                    </a:cubicBezTo>
                    <a:cubicBezTo>
                      <a:pt x="70" y="129"/>
                      <a:pt x="69" y="130"/>
                      <a:pt x="67" y="128"/>
                    </a:cubicBezTo>
                    <a:cubicBezTo>
                      <a:pt x="66" y="126"/>
                      <a:pt x="65" y="126"/>
                      <a:pt x="63" y="127"/>
                    </a:cubicBezTo>
                    <a:cubicBezTo>
                      <a:pt x="62" y="128"/>
                      <a:pt x="58" y="128"/>
                      <a:pt x="56" y="128"/>
                    </a:cubicBezTo>
                    <a:cubicBezTo>
                      <a:pt x="56" y="127"/>
                      <a:pt x="55" y="126"/>
                      <a:pt x="55" y="126"/>
                    </a:cubicBezTo>
                    <a:cubicBezTo>
                      <a:pt x="54" y="125"/>
                      <a:pt x="54" y="124"/>
                      <a:pt x="53" y="122"/>
                    </a:cubicBezTo>
                    <a:cubicBezTo>
                      <a:pt x="52" y="121"/>
                      <a:pt x="53" y="119"/>
                      <a:pt x="52" y="117"/>
                    </a:cubicBezTo>
                    <a:cubicBezTo>
                      <a:pt x="52" y="115"/>
                      <a:pt x="52" y="112"/>
                      <a:pt x="52" y="110"/>
                    </a:cubicBezTo>
                    <a:cubicBezTo>
                      <a:pt x="51" y="107"/>
                      <a:pt x="49" y="105"/>
                      <a:pt x="47" y="103"/>
                    </a:cubicBezTo>
                    <a:cubicBezTo>
                      <a:pt x="45" y="102"/>
                      <a:pt x="45" y="105"/>
                      <a:pt x="45" y="105"/>
                    </a:cubicBezTo>
                    <a:cubicBezTo>
                      <a:pt x="43" y="103"/>
                      <a:pt x="41" y="105"/>
                      <a:pt x="40" y="103"/>
                    </a:cubicBezTo>
                    <a:cubicBezTo>
                      <a:pt x="39" y="102"/>
                      <a:pt x="37" y="102"/>
                      <a:pt x="36" y="102"/>
                    </a:cubicBezTo>
                    <a:cubicBezTo>
                      <a:pt x="34" y="101"/>
                      <a:pt x="33" y="100"/>
                      <a:pt x="31" y="100"/>
                    </a:cubicBezTo>
                    <a:cubicBezTo>
                      <a:pt x="30" y="99"/>
                      <a:pt x="30" y="99"/>
                      <a:pt x="30" y="99"/>
                    </a:cubicBezTo>
                    <a:cubicBezTo>
                      <a:pt x="29" y="98"/>
                      <a:pt x="29" y="98"/>
                      <a:pt x="28" y="98"/>
                    </a:cubicBezTo>
                    <a:cubicBezTo>
                      <a:pt x="27" y="98"/>
                      <a:pt x="26" y="98"/>
                      <a:pt x="25" y="97"/>
                    </a:cubicBezTo>
                    <a:cubicBezTo>
                      <a:pt x="25" y="97"/>
                      <a:pt x="24" y="96"/>
                      <a:pt x="24" y="96"/>
                    </a:cubicBezTo>
                    <a:cubicBezTo>
                      <a:pt x="23" y="95"/>
                      <a:pt x="22" y="96"/>
                      <a:pt x="22" y="96"/>
                    </a:cubicBezTo>
                    <a:cubicBezTo>
                      <a:pt x="21" y="96"/>
                      <a:pt x="21" y="94"/>
                      <a:pt x="20" y="94"/>
                    </a:cubicBezTo>
                    <a:cubicBezTo>
                      <a:pt x="19" y="92"/>
                      <a:pt x="18" y="92"/>
                      <a:pt x="17" y="92"/>
                    </a:cubicBezTo>
                    <a:cubicBezTo>
                      <a:pt x="16" y="91"/>
                      <a:pt x="12" y="84"/>
                      <a:pt x="11" y="79"/>
                    </a:cubicBezTo>
                    <a:cubicBezTo>
                      <a:pt x="9" y="76"/>
                      <a:pt x="10" y="68"/>
                      <a:pt x="5" y="66"/>
                    </a:cubicBezTo>
                    <a:cubicBezTo>
                      <a:pt x="4" y="66"/>
                      <a:pt x="5" y="67"/>
                      <a:pt x="4" y="66"/>
                    </a:cubicBezTo>
                    <a:cubicBezTo>
                      <a:pt x="2" y="66"/>
                      <a:pt x="0" y="63"/>
                      <a:pt x="3" y="60"/>
                    </a:cubicBezTo>
                    <a:cubicBezTo>
                      <a:pt x="5" y="58"/>
                      <a:pt x="2" y="56"/>
                      <a:pt x="2" y="54"/>
                    </a:cubicBezTo>
                  </a:path>
                </a:pathLst>
              </a:custGeom>
              <a:solidFill>
                <a:srgbClr val="B3B3B3"/>
              </a:solidFill>
              <a:ln w="3175">
                <a:solidFill>
                  <a:schemeClr val="tx1"/>
                </a:solidFill>
                <a:round/>
                <a:headEnd/>
                <a:tailEnd/>
              </a:ln>
            </p:spPr>
            <p:txBody>
              <a:bodyPr/>
              <a:lstStyle/>
              <a:p>
                <a:endParaRPr lang="en-GB" sz="2400" dirty="0"/>
              </a:p>
            </p:txBody>
          </p:sp>
          <p:sp>
            <p:nvSpPr>
              <p:cNvPr id="1494" name="Freeform 4324"/>
              <p:cNvSpPr>
                <a:spLocks/>
              </p:cNvSpPr>
              <p:nvPr/>
            </p:nvSpPr>
            <p:spPr bwMode="auto">
              <a:xfrm>
                <a:off x="3245" y="1976"/>
                <a:ext cx="90" cy="44"/>
              </a:xfrm>
              <a:custGeom>
                <a:avLst/>
                <a:gdLst>
                  <a:gd name="T0" fmla="*/ 0 w 68"/>
                  <a:gd name="T1" fmla="*/ 6 h 34"/>
                  <a:gd name="T2" fmla="*/ 17 w 68"/>
                  <a:gd name="T3" fmla="*/ 6 h 34"/>
                  <a:gd name="T4" fmla="*/ 26 w 68"/>
                  <a:gd name="T5" fmla="*/ 9 h 34"/>
                  <a:gd name="T6" fmla="*/ 32 w 68"/>
                  <a:gd name="T7" fmla="*/ 9 h 34"/>
                  <a:gd name="T8" fmla="*/ 37 w 68"/>
                  <a:gd name="T9" fmla="*/ 10 h 34"/>
                  <a:gd name="T10" fmla="*/ 45 w 68"/>
                  <a:gd name="T11" fmla="*/ 14 h 34"/>
                  <a:gd name="T12" fmla="*/ 49 w 68"/>
                  <a:gd name="T13" fmla="*/ 17 h 34"/>
                  <a:gd name="T14" fmla="*/ 50 w 68"/>
                  <a:gd name="T15" fmla="*/ 18 h 34"/>
                  <a:gd name="T16" fmla="*/ 62 w 68"/>
                  <a:gd name="T17" fmla="*/ 18 h 34"/>
                  <a:gd name="T18" fmla="*/ 68 w 68"/>
                  <a:gd name="T19" fmla="*/ 17 h 34"/>
                  <a:gd name="T20" fmla="*/ 69 w 68"/>
                  <a:gd name="T21" fmla="*/ 19 h 34"/>
                  <a:gd name="T22" fmla="*/ 74 w 68"/>
                  <a:gd name="T23" fmla="*/ 21 h 34"/>
                  <a:gd name="T24" fmla="*/ 75 w 68"/>
                  <a:gd name="T25" fmla="*/ 25 h 34"/>
                  <a:gd name="T26" fmla="*/ 83 w 68"/>
                  <a:gd name="T27" fmla="*/ 28 h 34"/>
                  <a:gd name="T28" fmla="*/ 83 w 68"/>
                  <a:gd name="T29" fmla="*/ 34 h 34"/>
                  <a:gd name="T30" fmla="*/ 90 w 68"/>
                  <a:gd name="T31" fmla="*/ 40 h 34"/>
                  <a:gd name="T32" fmla="*/ 83 w 68"/>
                  <a:gd name="T33" fmla="*/ 40 h 34"/>
                  <a:gd name="T34" fmla="*/ 74 w 68"/>
                  <a:gd name="T35" fmla="*/ 36 h 34"/>
                  <a:gd name="T36" fmla="*/ 70 w 68"/>
                  <a:gd name="T37" fmla="*/ 38 h 34"/>
                  <a:gd name="T38" fmla="*/ 66 w 68"/>
                  <a:gd name="T39" fmla="*/ 40 h 34"/>
                  <a:gd name="T40" fmla="*/ 60 w 68"/>
                  <a:gd name="T41" fmla="*/ 40 h 34"/>
                  <a:gd name="T42" fmla="*/ 53 w 68"/>
                  <a:gd name="T43" fmla="*/ 40 h 34"/>
                  <a:gd name="T44" fmla="*/ 48 w 68"/>
                  <a:gd name="T45" fmla="*/ 40 h 34"/>
                  <a:gd name="T46" fmla="*/ 45 w 68"/>
                  <a:gd name="T47" fmla="*/ 39 h 34"/>
                  <a:gd name="T48" fmla="*/ 44 w 68"/>
                  <a:gd name="T49" fmla="*/ 38 h 34"/>
                  <a:gd name="T50" fmla="*/ 40 w 68"/>
                  <a:gd name="T51" fmla="*/ 35 h 34"/>
                  <a:gd name="T52" fmla="*/ 36 w 68"/>
                  <a:gd name="T53" fmla="*/ 36 h 34"/>
                  <a:gd name="T54" fmla="*/ 29 w 68"/>
                  <a:gd name="T55" fmla="*/ 35 h 34"/>
                  <a:gd name="T56" fmla="*/ 26 w 68"/>
                  <a:gd name="T57" fmla="*/ 36 h 34"/>
                  <a:gd name="T58" fmla="*/ 23 w 68"/>
                  <a:gd name="T59" fmla="*/ 35 h 34"/>
                  <a:gd name="T60" fmla="*/ 24 w 68"/>
                  <a:gd name="T61" fmla="*/ 34 h 34"/>
                  <a:gd name="T62" fmla="*/ 24 w 68"/>
                  <a:gd name="T63" fmla="*/ 26 h 34"/>
                  <a:gd name="T64" fmla="*/ 20 w 68"/>
                  <a:gd name="T65" fmla="*/ 17 h 34"/>
                  <a:gd name="T66" fmla="*/ 13 w 68"/>
                  <a:gd name="T67" fmla="*/ 13 h 34"/>
                  <a:gd name="T68" fmla="*/ 7 w 68"/>
                  <a:gd name="T69" fmla="*/ 10 h 34"/>
                  <a:gd name="T70" fmla="*/ 0 w 68"/>
                  <a:gd name="T71" fmla="*/ 6 h 3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8" h="34">
                    <a:moveTo>
                      <a:pt x="0" y="5"/>
                    </a:moveTo>
                    <a:cubicBezTo>
                      <a:pt x="0" y="0"/>
                      <a:pt x="11" y="5"/>
                      <a:pt x="13" y="5"/>
                    </a:cubicBezTo>
                    <a:cubicBezTo>
                      <a:pt x="15" y="7"/>
                      <a:pt x="17" y="7"/>
                      <a:pt x="20" y="7"/>
                    </a:cubicBezTo>
                    <a:cubicBezTo>
                      <a:pt x="22" y="7"/>
                      <a:pt x="23" y="6"/>
                      <a:pt x="24" y="7"/>
                    </a:cubicBezTo>
                    <a:cubicBezTo>
                      <a:pt x="25" y="8"/>
                      <a:pt x="27" y="7"/>
                      <a:pt x="28" y="8"/>
                    </a:cubicBezTo>
                    <a:cubicBezTo>
                      <a:pt x="31" y="9"/>
                      <a:pt x="33" y="10"/>
                      <a:pt x="34" y="11"/>
                    </a:cubicBezTo>
                    <a:cubicBezTo>
                      <a:pt x="34" y="11"/>
                      <a:pt x="35" y="11"/>
                      <a:pt x="37" y="13"/>
                    </a:cubicBezTo>
                    <a:cubicBezTo>
                      <a:pt x="38" y="14"/>
                      <a:pt x="36" y="13"/>
                      <a:pt x="38" y="14"/>
                    </a:cubicBezTo>
                    <a:cubicBezTo>
                      <a:pt x="41" y="15"/>
                      <a:pt x="45" y="10"/>
                      <a:pt x="47" y="14"/>
                    </a:cubicBezTo>
                    <a:cubicBezTo>
                      <a:pt x="48" y="11"/>
                      <a:pt x="50" y="13"/>
                      <a:pt x="51" y="13"/>
                    </a:cubicBezTo>
                    <a:cubicBezTo>
                      <a:pt x="51" y="14"/>
                      <a:pt x="52" y="14"/>
                      <a:pt x="52" y="15"/>
                    </a:cubicBezTo>
                    <a:cubicBezTo>
                      <a:pt x="54" y="15"/>
                      <a:pt x="56" y="14"/>
                      <a:pt x="56" y="16"/>
                    </a:cubicBezTo>
                    <a:cubicBezTo>
                      <a:pt x="57" y="17"/>
                      <a:pt x="55" y="18"/>
                      <a:pt x="57" y="19"/>
                    </a:cubicBezTo>
                    <a:cubicBezTo>
                      <a:pt x="59" y="21"/>
                      <a:pt x="61" y="21"/>
                      <a:pt x="63" y="22"/>
                    </a:cubicBezTo>
                    <a:cubicBezTo>
                      <a:pt x="66" y="23"/>
                      <a:pt x="61" y="24"/>
                      <a:pt x="63" y="26"/>
                    </a:cubicBezTo>
                    <a:cubicBezTo>
                      <a:pt x="64" y="27"/>
                      <a:pt x="68" y="29"/>
                      <a:pt x="68" y="31"/>
                    </a:cubicBezTo>
                    <a:cubicBezTo>
                      <a:pt x="68" y="34"/>
                      <a:pt x="64" y="30"/>
                      <a:pt x="63" y="31"/>
                    </a:cubicBezTo>
                    <a:cubicBezTo>
                      <a:pt x="60" y="32"/>
                      <a:pt x="58" y="29"/>
                      <a:pt x="56" y="28"/>
                    </a:cubicBezTo>
                    <a:cubicBezTo>
                      <a:pt x="55" y="28"/>
                      <a:pt x="54" y="28"/>
                      <a:pt x="53" y="29"/>
                    </a:cubicBezTo>
                    <a:cubicBezTo>
                      <a:pt x="52" y="29"/>
                      <a:pt x="50" y="30"/>
                      <a:pt x="50" y="31"/>
                    </a:cubicBezTo>
                    <a:cubicBezTo>
                      <a:pt x="49" y="31"/>
                      <a:pt x="47" y="30"/>
                      <a:pt x="45" y="31"/>
                    </a:cubicBezTo>
                    <a:cubicBezTo>
                      <a:pt x="43" y="31"/>
                      <a:pt x="42" y="31"/>
                      <a:pt x="40" y="31"/>
                    </a:cubicBezTo>
                    <a:cubicBezTo>
                      <a:pt x="38" y="31"/>
                      <a:pt x="38" y="31"/>
                      <a:pt x="36" y="31"/>
                    </a:cubicBezTo>
                    <a:cubicBezTo>
                      <a:pt x="36" y="31"/>
                      <a:pt x="33" y="31"/>
                      <a:pt x="34" y="30"/>
                    </a:cubicBezTo>
                    <a:cubicBezTo>
                      <a:pt x="34" y="30"/>
                      <a:pt x="34" y="29"/>
                      <a:pt x="33" y="29"/>
                    </a:cubicBezTo>
                    <a:cubicBezTo>
                      <a:pt x="33" y="29"/>
                      <a:pt x="31" y="27"/>
                      <a:pt x="30" y="27"/>
                    </a:cubicBezTo>
                    <a:cubicBezTo>
                      <a:pt x="30" y="25"/>
                      <a:pt x="27" y="26"/>
                      <a:pt x="27" y="28"/>
                    </a:cubicBezTo>
                    <a:cubicBezTo>
                      <a:pt x="27" y="29"/>
                      <a:pt x="23" y="27"/>
                      <a:pt x="22" y="27"/>
                    </a:cubicBezTo>
                    <a:cubicBezTo>
                      <a:pt x="21" y="27"/>
                      <a:pt x="21" y="29"/>
                      <a:pt x="20" y="28"/>
                    </a:cubicBezTo>
                    <a:cubicBezTo>
                      <a:pt x="19" y="28"/>
                      <a:pt x="18" y="27"/>
                      <a:pt x="17" y="27"/>
                    </a:cubicBezTo>
                    <a:cubicBezTo>
                      <a:pt x="17" y="27"/>
                      <a:pt x="18" y="27"/>
                      <a:pt x="18" y="26"/>
                    </a:cubicBezTo>
                    <a:cubicBezTo>
                      <a:pt x="19" y="24"/>
                      <a:pt x="20" y="22"/>
                      <a:pt x="18" y="20"/>
                    </a:cubicBezTo>
                    <a:cubicBezTo>
                      <a:pt x="17" y="18"/>
                      <a:pt x="16" y="15"/>
                      <a:pt x="15" y="13"/>
                    </a:cubicBezTo>
                    <a:cubicBezTo>
                      <a:pt x="14" y="12"/>
                      <a:pt x="12" y="12"/>
                      <a:pt x="10" y="10"/>
                    </a:cubicBezTo>
                    <a:cubicBezTo>
                      <a:pt x="9" y="9"/>
                      <a:pt x="7" y="8"/>
                      <a:pt x="5" y="8"/>
                    </a:cubicBezTo>
                    <a:cubicBezTo>
                      <a:pt x="3" y="8"/>
                      <a:pt x="2" y="5"/>
                      <a:pt x="0" y="5"/>
                    </a:cubicBezTo>
                  </a:path>
                </a:pathLst>
              </a:custGeom>
              <a:solidFill>
                <a:srgbClr val="B3B3B3"/>
              </a:solidFill>
              <a:ln w="3175">
                <a:solidFill>
                  <a:schemeClr val="tx1"/>
                </a:solidFill>
                <a:round/>
                <a:headEnd/>
                <a:tailEnd/>
              </a:ln>
            </p:spPr>
            <p:txBody>
              <a:bodyPr/>
              <a:lstStyle/>
              <a:p>
                <a:endParaRPr lang="en-GB" sz="2400" dirty="0"/>
              </a:p>
            </p:txBody>
          </p:sp>
          <p:sp>
            <p:nvSpPr>
              <p:cNvPr id="1495" name="Freeform 4325"/>
              <p:cNvSpPr>
                <a:spLocks/>
              </p:cNvSpPr>
              <p:nvPr/>
            </p:nvSpPr>
            <p:spPr bwMode="auto">
              <a:xfrm>
                <a:off x="3303" y="2402"/>
                <a:ext cx="7" cy="4"/>
              </a:xfrm>
              <a:custGeom>
                <a:avLst/>
                <a:gdLst>
                  <a:gd name="T0" fmla="*/ 7 w 5"/>
                  <a:gd name="T1" fmla="*/ 4 h 3"/>
                  <a:gd name="T2" fmla="*/ 4 w 5"/>
                  <a:gd name="T3" fmla="*/ 0 h 3"/>
                  <a:gd name="T4" fmla="*/ 4 w 5"/>
                  <a:gd name="T5" fmla="*/ 1 h 3"/>
                  <a:gd name="T6" fmla="*/ 0 w 5"/>
                  <a:gd name="T7" fmla="*/ 0 h 3"/>
                  <a:gd name="T8" fmla="*/ 7 w 5"/>
                  <a:gd name="T9" fmla="*/ 4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3">
                    <a:moveTo>
                      <a:pt x="5" y="3"/>
                    </a:moveTo>
                    <a:cubicBezTo>
                      <a:pt x="5" y="2"/>
                      <a:pt x="4" y="1"/>
                      <a:pt x="3" y="0"/>
                    </a:cubicBezTo>
                    <a:cubicBezTo>
                      <a:pt x="3" y="1"/>
                      <a:pt x="3" y="1"/>
                      <a:pt x="3" y="1"/>
                    </a:cubicBezTo>
                    <a:cubicBezTo>
                      <a:pt x="2" y="1"/>
                      <a:pt x="1" y="0"/>
                      <a:pt x="0" y="0"/>
                    </a:cubicBezTo>
                    <a:cubicBezTo>
                      <a:pt x="1" y="1"/>
                      <a:pt x="4" y="1"/>
                      <a:pt x="5" y="3"/>
                    </a:cubicBezTo>
                  </a:path>
                </a:pathLst>
              </a:custGeom>
              <a:solidFill>
                <a:srgbClr val="B3B3B3"/>
              </a:solidFill>
              <a:ln w="3175">
                <a:solidFill>
                  <a:schemeClr val="tx1"/>
                </a:solidFill>
                <a:round/>
                <a:headEnd/>
                <a:tailEnd/>
              </a:ln>
            </p:spPr>
            <p:txBody>
              <a:bodyPr/>
              <a:lstStyle/>
              <a:p>
                <a:endParaRPr lang="en-GB" sz="2400" dirty="0"/>
              </a:p>
            </p:txBody>
          </p:sp>
          <p:sp>
            <p:nvSpPr>
              <p:cNvPr id="1496" name="Freeform 4326"/>
              <p:cNvSpPr>
                <a:spLocks/>
              </p:cNvSpPr>
              <p:nvPr/>
            </p:nvSpPr>
            <p:spPr bwMode="auto">
              <a:xfrm>
                <a:off x="3196" y="2159"/>
                <a:ext cx="294" cy="250"/>
              </a:xfrm>
              <a:custGeom>
                <a:avLst/>
                <a:gdLst>
                  <a:gd name="T0" fmla="*/ 120 w 223"/>
                  <a:gd name="T1" fmla="*/ 243 h 189"/>
                  <a:gd name="T2" fmla="*/ 107 w 223"/>
                  <a:gd name="T3" fmla="*/ 226 h 189"/>
                  <a:gd name="T4" fmla="*/ 99 w 223"/>
                  <a:gd name="T5" fmla="*/ 214 h 189"/>
                  <a:gd name="T6" fmla="*/ 95 w 223"/>
                  <a:gd name="T7" fmla="*/ 205 h 189"/>
                  <a:gd name="T8" fmla="*/ 92 w 223"/>
                  <a:gd name="T9" fmla="*/ 200 h 189"/>
                  <a:gd name="T10" fmla="*/ 90 w 223"/>
                  <a:gd name="T11" fmla="*/ 196 h 189"/>
                  <a:gd name="T12" fmla="*/ 78 w 223"/>
                  <a:gd name="T13" fmla="*/ 187 h 189"/>
                  <a:gd name="T14" fmla="*/ 69 w 223"/>
                  <a:gd name="T15" fmla="*/ 169 h 189"/>
                  <a:gd name="T16" fmla="*/ 66 w 223"/>
                  <a:gd name="T17" fmla="*/ 153 h 189"/>
                  <a:gd name="T18" fmla="*/ 65 w 223"/>
                  <a:gd name="T19" fmla="*/ 147 h 189"/>
                  <a:gd name="T20" fmla="*/ 61 w 223"/>
                  <a:gd name="T21" fmla="*/ 139 h 189"/>
                  <a:gd name="T22" fmla="*/ 45 w 223"/>
                  <a:gd name="T23" fmla="*/ 124 h 189"/>
                  <a:gd name="T24" fmla="*/ 38 w 223"/>
                  <a:gd name="T25" fmla="*/ 116 h 189"/>
                  <a:gd name="T26" fmla="*/ 32 w 223"/>
                  <a:gd name="T27" fmla="*/ 99 h 189"/>
                  <a:gd name="T28" fmla="*/ 13 w 223"/>
                  <a:gd name="T29" fmla="*/ 71 h 189"/>
                  <a:gd name="T30" fmla="*/ 1 w 223"/>
                  <a:gd name="T31" fmla="*/ 66 h 189"/>
                  <a:gd name="T32" fmla="*/ 4 w 223"/>
                  <a:gd name="T33" fmla="*/ 49 h 189"/>
                  <a:gd name="T34" fmla="*/ 20 w 223"/>
                  <a:gd name="T35" fmla="*/ 46 h 189"/>
                  <a:gd name="T36" fmla="*/ 38 w 223"/>
                  <a:gd name="T37" fmla="*/ 33 h 189"/>
                  <a:gd name="T38" fmla="*/ 30 w 223"/>
                  <a:gd name="T39" fmla="*/ 11 h 189"/>
                  <a:gd name="T40" fmla="*/ 75 w 223"/>
                  <a:gd name="T41" fmla="*/ 4 h 189"/>
                  <a:gd name="T42" fmla="*/ 132 w 223"/>
                  <a:gd name="T43" fmla="*/ 44 h 189"/>
                  <a:gd name="T44" fmla="*/ 158 w 223"/>
                  <a:gd name="T45" fmla="*/ 49 h 189"/>
                  <a:gd name="T46" fmla="*/ 171 w 223"/>
                  <a:gd name="T47" fmla="*/ 50 h 189"/>
                  <a:gd name="T48" fmla="*/ 185 w 223"/>
                  <a:gd name="T49" fmla="*/ 57 h 189"/>
                  <a:gd name="T50" fmla="*/ 194 w 223"/>
                  <a:gd name="T51" fmla="*/ 70 h 189"/>
                  <a:gd name="T52" fmla="*/ 194 w 223"/>
                  <a:gd name="T53" fmla="*/ 73 h 189"/>
                  <a:gd name="T54" fmla="*/ 204 w 223"/>
                  <a:gd name="T55" fmla="*/ 78 h 189"/>
                  <a:gd name="T56" fmla="*/ 211 w 223"/>
                  <a:gd name="T57" fmla="*/ 86 h 189"/>
                  <a:gd name="T58" fmla="*/ 211 w 223"/>
                  <a:gd name="T59" fmla="*/ 95 h 189"/>
                  <a:gd name="T60" fmla="*/ 215 w 223"/>
                  <a:gd name="T61" fmla="*/ 103 h 189"/>
                  <a:gd name="T62" fmla="*/ 219 w 223"/>
                  <a:gd name="T63" fmla="*/ 107 h 189"/>
                  <a:gd name="T64" fmla="*/ 227 w 223"/>
                  <a:gd name="T65" fmla="*/ 120 h 189"/>
                  <a:gd name="T66" fmla="*/ 233 w 223"/>
                  <a:gd name="T67" fmla="*/ 120 h 189"/>
                  <a:gd name="T68" fmla="*/ 237 w 223"/>
                  <a:gd name="T69" fmla="*/ 130 h 189"/>
                  <a:gd name="T70" fmla="*/ 283 w 223"/>
                  <a:gd name="T71" fmla="*/ 151 h 189"/>
                  <a:gd name="T72" fmla="*/ 293 w 223"/>
                  <a:gd name="T73" fmla="*/ 159 h 189"/>
                  <a:gd name="T74" fmla="*/ 286 w 223"/>
                  <a:gd name="T75" fmla="*/ 193 h 189"/>
                  <a:gd name="T76" fmla="*/ 198 w 223"/>
                  <a:gd name="T77" fmla="*/ 220 h 189"/>
                  <a:gd name="T78" fmla="*/ 181 w 223"/>
                  <a:gd name="T79" fmla="*/ 241 h 189"/>
                  <a:gd name="T80" fmla="*/ 169 w 223"/>
                  <a:gd name="T81" fmla="*/ 235 h 189"/>
                  <a:gd name="T82" fmla="*/ 148 w 223"/>
                  <a:gd name="T83" fmla="*/ 233 h 189"/>
                  <a:gd name="T84" fmla="*/ 131 w 223"/>
                  <a:gd name="T85" fmla="*/ 233 h 189"/>
                  <a:gd name="T86" fmla="*/ 127 w 223"/>
                  <a:gd name="T87" fmla="*/ 246 h 189"/>
                  <a:gd name="T88" fmla="*/ 121 w 223"/>
                  <a:gd name="T89" fmla="*/ 250 h 18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3" h="189">
                    <a:moveTo>
                      <a:pt x="92" y="189"/>
                    </a:moveTo>
                    <a:cubicBezTo>
                      <a:pt x="93" y="188"/>
                      <a:pt x="92" y="185"/>
                      <a:pt x="91" y="184"/>
                    </a:cubicBezTo>
                    <a:cubicBezTo>
                      <a:pt x="90" y="184"/>
                      <a:pt x="87" y="178"/>
                      <a:pt x="87" y="181"/>
                    </a:cubicBezTo>
                    <a:cubicBezTo>
                      <a:pt x="87" y="175"/>
                      <a:pt x="84" y="174"/>
                      <a:pt x="81" y="171"/>
                    </a:cubicBezTo>
                    <a:cubicBezTo>
                      <a:pt x="80" y="169"/>
                      <a:pt x="78" y="168"/>
                      <a:pt x="78" y="166"/>
                    </a:cubicBezTo>
                    <a:cubicBezTo>
                      <a:pt x="77" y="164"/>
                      <a:pt x="76" y="163"/>
                      <a:pt x="75" y="162"/>
                    </a:cubicBezTo>
                    <a:cubicBezTo>
                      <a:pt x="74" y="161"/>
                      <a:pt x="75" y="160"/>
                      <a:pt x="74" y="159"/>
                    </a:cubicBezTo>
                    <a:cubicBezTo>
                      <a:pt x="74" y="158"/>
                      <a:pt x="73" y="156"/>
                      <a:pt x="72" y="155"/>
                    </a:cubicBezTo>
                    <a:cubicBezTo>
                      <a:pt x="72" y="154"/>
                      <a:pt x="72" y="153"/>
                      <a:pt x="72" y="152"/>
                    </a:cubicBezTo>
                    <a:cubicBezTo>
                      <a:pt x="71" y="152"/>
                      <a:pt x="70" y="151"/>
                      <a:pt x="70" y="151"/>
                    </a:cubicBezTo>
                    <a:cubicBezTo>
                      <a:pt x="70" y="150"/>
                      <a:pt x="70" y="149"/>
                      <a:pt x="70" y="149"/>
                    </a:cubicBezTo>
                    <a:cubicBezTo>
                      <a:pt x="69" y="148"/>
                      <a:pt x="68" y="148"/>
                      <a:pt x="68" y="148"/>
                    </a:cubicBezTo>
                    <a:cubicBezTo>
                      <a:pt x="66" y="146"/>
                      <a:pt x="65" y="145"/>
                      <a:pt x="64" y="144"/>
                    </a:cubicBezTo>
                    <a:cubicBezTo>
                      <a:pt x="62" y="142"/>
                      <a:pt x="60" y="143"/>
                      <a:pt x="59" y="141"/>
                    </a:cubicBezTo>
                    <a:cubicBezTo>
                      <a:pt x="56" y="139"/>
                      <a:pt x="54" y="136"/>
                      <a:pt x="53" y="133"/>
                    </a:cubicBezTo>
                    <a:cubicBezTo>
                      <a:pt x="52" y="131"/>
                      <a:pt x="52" y="130"/>
                      <a:pt x="52" y="128"/>
                    </a:cubicBezTo>
                    <a:cubicBezTo>
                      <a:pt x="52" y="127"/>
                      <a:pt x="50" y="125"/>
                      <a:pt x="50" y="123"/>
                    </a:cubicBezTo>
                    <a:cubicBezTo>
                      <a:pt x="50" y="121"/>
                      <a:pt x="51" y="118"/>
                      <a:pt x="50" y="116"/>
                    </a:cubicBezTo>
                    <a:cubicBezTo>
                      <a:pt x="50" y="114"/>
                      <a:pt x="50" y="113"/>
                      <a:pt x="49" y="113"/>
                    </a:cubicBezTo>
                    <a:cubicBezTo>
                      <a:pt x="49" y="112"/>
                      <a:pt x="47" y="109"/>
                      <a:pt x="49" y="111"/>
                    </a:cubicBezTo>
                    <a:cubicBezTo>
                      <a:pt x="48" y="110"/>
                      <a:pt x="47" y="110"/>
                      <a:pt x="47" y="109"/>
                    </a:cubicBezTo>
                    <a:cubicBezTo>
                      <a:pt x="47" y="107"/>
                      <a:pt x="46" y="106"/>
                      <a:pt x="46" y="105"/>
                    </a:cubicBezTo>
                    <a:cubicBezTo>
                      <a:pt x="44" y="102"/>
                      <a:pt x="42" y="99"/>
                      <a:pt x="39" y="97"/>
                    </a:cubicBezTo>
                    <a:cubicBezTo>
                      <a:pt x="38" y="95"/>
                      <a:pt x="36" y="95"/>
                      <a:pt x="34" y="94"/>
                    </a:cubicBezTo>
                    <a:cubicBezTo>
                      <a:pt x="33" y="94"/>
                      <a:pt x="32" y="92"/>
                      <a:pt x="32" y="92"/>
                    </a:cubicBezTo>
                    <a:cubicBezTo>
                      <a:pt x="31" y="90"/>
                      <a:pt x="30" y="89"/>
                      <a:pt x="29" y="88"/>
                    </a:cubicBezTo>
                    <a:cubicBezTo>
                      <a:pt x="33" y="86"/>
                      <a:pt x="28" y="81"/>
                      <a:pt x="27" y="79"/>
                    </a:cubicBezTo>
                    <a:cubicBezTo>
                      <a:pt x="26" y="78"/>
                      <a:pt x="24" y="77"/>
                      <a:pt x="24" y="75"/>
                    </a:cubicBezTo>
                    <a:cubicBezTo>
                      <a:pt x="24" y="73"/>
                      <a:pt x="21" y="72"/>
                      <a:pt x="20" y="70"/>
                    </a:cubicBezTo>
                    <a:cubicBezTo>
                      <a:pt x="18" y="64"/>
                      <a:pt x="13" y="59"/>
                      <a:pt x="10" y="54"/>
                    </a:cubicBezTo>
                    <a:cubicBezTo>
                      <a:pt x="9" y="52"/>
                      <a:pt x="8" y="49"/>
                      <a:pt x="6" y="49"/>
                    </a:cubicBezTo>
                    <a:cubicBezTo>
                      <a:pt x="5" y="48"/>
                      <a:pt x="1" y="48"/>
                      <a:pt x="1" y="50"/>
                    </a:cubicBezTo>
                    <a:cubicBezTo>
                      <a:pt x="0" y="48"/>
                      <a:pt x="2" y="45"/>
                      <a:pt x="2" y="44"/>
                    </a:cubicBezTo>
                    <a:cubicBezTo>
                      <a:pt x="3" y="42"/>
                      <a:pt x="2" y="39"/>
                      <a:pt x="3" y="37"/>
                    </a:cubicBezTo>
                    <a:cubicBezTo>
                      <a:pt x="3" y="33"/>
                      <a:pt x="3" y="35"/>
                      <a:pt x="3" y="33"/>
                    </a:cubicBezTo>
                    <a:cubicBezTo>
                      <a:pt x="6" y="34"/>
                      <a:pt x="12" y="36"/>
                      <a:pt x="15" y="35"/>
                    </a:cubicBezTo>
                    <a:cubicBezTo>
                      <a:pt x="19" y="34"/>
                      <a:pt x="19" y="27"/>
                      <a:pt x="24" y="27"/>
                    </a:cubicBezTo>
                    <a:cubicBezTo>
                      <a:pt x="25" y="27"/>
                      <a:pt x="30" y="27"/>
                      <a:pt x="29" y="25"/>
                    </a:cubicBezTo>
                    <a:cubicBezTo>
                      <a:pt x="29" y="20"/>
                      <a:pt x="31" y="21"/>
                      <a:pt x="34" y="20"/>
                    </a:cubicBezTo>
                    <a:cubicBezTo>
                      <a:pt x="30" y="16"/>
                      <a:pt x="26" y="12"/>
                      <a:pt x="23" y="8"/>
                    </a:cubicBezTo>
                    <a:cubicBezTo>
                      <a:pt x="30" y="6"/>
                      <a:pt x="35" y="5"/>
                      <a:pt x="43" y="0"/>
                    </a:cubicBezTo>
                    <a:cubicBezTo>
                      <a:pt x="47" y="1"/>
                      <a:pt x="53" y="1"/>
                      <a:pt x="57" y="3"/>
                    </a:cubicBezTo>
                    <a:cubicBezTo>
                      <a:pt x="70" y="9"/>
                      <a:pt x="81" y="19"/>
                      <a:pt x="93" y="27"/>
                    </a:cubicBezTo>
                    <a:cubicBezTo>
                      <a:pt x="95" y="29"/>
                      <a:pt x="98" y="31"/>
                      <a:pt x="100" y="33"/>
                    </a:cubicBezTo>
                    <a:cubicBezTo>
                      <a:pt x="102" y="35"/>
                      <a:pt x="104" y="35"/>
                      <a:pt x="108" y="36"/>
                    </a:cubicBezTo>
                    <a:cubicBezTo>
                      <a:pt x="112" y="36"/>
                      <a:pt x="116" y="37"/>
                      <a:pt x="120" y="37"/>
                    </a:cubicBezTo>
                    <a:cubicBezTo>
                      <a:pt x="121" y="37"/>
                      <a:pt x="122" y="36"/>
                      <a:pt x="123" y="37"/>
                    </a:cubicBezTo>
                    <a:cubicBezTo>
                      <a:pt x="126" y="37"/>
                      <a:pt x="128" y="37"/>
                      <a:pt x="130" y="38"/>
                    </a:cubicBezTo>
                    <a:cubicBezTo>
                      <a:pt x="132" y="38"/>
                      <a:pt x="132" y="41"/>
                      <a:pt x="133" y="42"/>
                    </a:cubicBezTo>
                    <a:cubicBezTo>
                      <a:pt x="134" y="45"/>
                      <a:pt x="138" y="43"/>
                      <a:pt x="140" y="43"/>
                    </a:cubicBezTo>
                    <a:cubicBezTo>
                      <a:pt x="142" y="43"/>
                      <a:pt x="142" y="45"/>
                      <a:pt x="143" y="46"/>
                    </a:cubicBezTo>
                    <a:cubicBezTo>
                      <a:pt x="144" y="48"/>
                      <a:pt x="147" y="51"/>
                      <a:pt x="147" y="53"/>
                    </a:cubicBezTo>
                    <a:cubicBezTo>
                      <a:pt x="146" y="52"/>
                      <a:pt x="146" y="52"/>
                      <a:pt x="146" y="52"/>
                    </a:cubicBezTo>
                    <a:cubicBezTo>
                      <a:pt x="146" y="53"/>
                      <a:pt x="147" y="53"/>
                      <a:pt x="147" y="55"/>
                    </a:cubicBezTo>
                    <a:cubicBezTo>
                      <a:pt x="147" y="55"/>
                      <a:pt x="153" y="55"/>
                      <a:pt x="151" y="57"/>
                    </a:cubicBezTo>
                    <a:cubicBezTo>
                      <a:pt x="152" y="57"/>
                      <a:pt x="154" y="62"/>
                      <a:pt x="155" y="59"/>
                    </a:cubicBezTo>
                    <a:cubicBezTo>
                      <a:pt x="154" y="62"/>
                      <a:pt x="160" y="65"/>
                      <a:pt x="161" y="66"/>
                    </a:cubicBezTo>
                    <a:cubicBezTo>
                      <a:pt x="161" y="66"/>
                      <a:pt x="160" y="65"/>
                      <a:pt x="160" y="65"/>
                    </a:cubicBezTo>
                    <a:cubicBezTo>
                      <a:pt x="160" y="67"/>
                      <a:pt x="161" y="67"/>
                      <a:pt x="162" y="70"/>
                    </a:cubicBezTo>
                    <a:cubicBezTo>
                      <a:pt x="162" y="71"/>
                      <a:pt x="162" y="73"/>
                      <a:pt x="160" y="72"/>
                    </a:cubicBezTo>
                    <a:cubicBezTo>
                      <a:pt x="160" y="73"/>
                      <a:pt x="160" y="74"/>
                      <a:pt x="161" y="74"/>
                    </a:cubicBezTo>
                    <a:cubicBezTo>
                      <a:pt x="161" y="74"/>
                      <a:pt x="163" y="77"/>
                      <a:pt x="163" y="78"/>
                    </a:cubicBezTo>
                    <a:cubicBezTo>
                      <a:pt x="163" y="78"/>
                      <a:pt x="162" y="77"/>
                      <a:pt x="162" y="77"/>
                    </a:cubicBezTo>
                    <a:cubicBezTo>
                      <a:pt x="163" y="79"/>
                      <a:pt x="165" y="79"/>
                      <a:pt x="166" y="81"/>
                    </a:cubicBezTo>
                    <a:cubicBezTo>
                      <a:pt x="167" y="83"/>
                      <a:pt x="167" y="85"/>
                      <a:pt x="168" y="86"/>
                    </a:cubicBezTo>
                    <a:cubicBezTo>
                      <a:pt x="169" y="88"/>
                      <a:pt x="170" y="90"/>
                      <a:pt x="172" y="91"/>
                    </a:cubicBezTo>
                    <a:cubicBezTo>
                      <a:pt x="173" y="91"/>
                      <a:pt x="176" y="90"/>
                      <a:pt x="175" y="92"/>
                    </a:cubicBezTo>
                    <a:cubicBezTo>
                      <a:pt x="175" y="91"/>
                      <a:pt x="176" y="91"/>
                      <a:pt x="177" y="91"/>
                    </a:cubicBezTo>
                    <a:cubicBezTo>
                      <a:pt x="176" y="92"/>
                      <a:pt x="175" y="95"/>
                      <a:pt x="178" y="94"/>
                    </a:cubicBezTo>
                    <a:cubicBezTo>
                      <a:pt x="180" y="98"/>
                      <a:pt x="180" y="98"/>
                      <a:pt x="180" y="98"/>
                    </a:cubicBezTo>
                    <a:cubicBezTo>
                      <a:pt x="184" y="103"/>
                      <a:pt x="189" y="110"/>
                      <a:pt x="191" y="111"/>
                    </a:cubicBezTo>
                    <a:cubicBezTo>
                      <a:pt x="203" y="112"/>
                      <a:pt x="208" y="113"/>
                      <a:pt x="215" y="114"/>
                    </a:cubicBezTo>
                    <a:cubicBezTo>
                      <a:pt x="216" y="114"/>
                      <a:pt x="217" y="113"/>
                      <a:pt x="217" y="113"/>
                    </a:cubicBezTo>
                    <a:cubicBezTo>
                      <a:pt x="218" y="116"/>
                      <a:pt x="222" y="118"/>
                      <a:pt x="222" y="120"/>
                    </a:cubicBezTo>
                    <a:cubicBezTo>
                      <a:pt x="223" y="122"/>
                      <a:pt x="223" y="124"/>
                      <a:pt x="222" y="126"/>
                    </a:cubicBezTo>
                    <a:cubicBezTo>
                      <a:pt x="220" y="133"/>
                      <a:pt x="219" y="145"/>
                      <a:pt x="217" y="146"/>
                    </a:cubicBezTo>
                    <a:cubicBezTo>
                      <a:pt x="200" y="156"/>
                      <a:pt x="178" y="159"/>
                      <a:pt x="157" y="162"/>
                    </a:cubicBezTo>
                    <a:cubicBezTo>
                      <a:pt x="155" y="163"/>
                      <a:pt x="152" y="165"/>
                      <a:pt x="150" y="166"/>
                    </a:cubicBezTo>
                    <a:cubicBezTo>
                      <a:pt x="146" y="168"/>
                      <a:pt x="142" y="174"/>
                      <a:pt x="141" y="178"/>
                    </a:cubicBezTo>
                    <a:cubicBezTo>
                      <a:pt x="141" y="180"/>
                      <a:pt x="139" y="182"/>
                      <a:pt x="137" y="182"/>
                    </a:cubicBezTo>
                    <a:cubicBezTo>
                      <a:pt x="135" y="182"/>
                      <a:pt x="134" y="179"/>
                      <a:pt x="133" y="178"/>
                    </a:cubicBezTo>
                    <a:cubicBezTo>
                      <a:pt x="131" y="178"/>
                      <a:pt x="129" y="178"/>
                      <a:pt x="128" y="178"/>
                    </a:cubicBezTo>
                    <a:cubicBezTo>
                      <a:pt x="125" y="178"/>
                      <a:pt x="122" y="178"/>
                      <a:pt x="120" y="177"/>
                    </a:cubicBezTo>
                    <a:cubicBezTo>
                      <a:pt x="117" y="176"/>
                      <a:pt x="115" y="176"/>
                      <a:pt x="112" y="176"/>
                    </a:cubicBezTo>
                    <a:cubicBezTo>
                      <a:pt x="109" y="176"/>
                      <a:pt x="107" y="178"/>
                      <a:pt x="104" y="178"/>
                    </a:cubicBezTo>
                    <a:cubicBezTo>
                      <a:pt x="101" y="178"/>
                      <a:pt x="100" y="176"/>
                      <a:pt x="99" y="176"/>
                    </a:cubicBezTo>
                    <a:cubicBezTo>
                      <a:pt x="96" y="177"/>
                      <a:pt x="96" y="180"/>
                      <a:pt x="96" y="181"/>
                    </a:cubicBezTo>
                    <a:cubicBezTo>
                      <a:pt x="95" y="183"/>
                      <a:pt x="98" y="184"/>
                      <a:pt x="96" y="186"/>
                    </a:cubicBezTo>
                    <a:cubicBezTo>
                      <a:pt x="95" y="186"/>
                      <a:pt x="95" y="189"/>
                      <a:pt x="92" y="189"/>
                    </a:cubicBezTo>
                    <a:cubicBezTo>
                      <a:pt x="92" y="189"/>
                      <a:pt x="92" y="189"/>
                      <a:pt x="92" y="189"/>
                    </a:cubicBezTo>
                  </a:path>
                </a:pathLst>
              </a:custGeom>
              <a:solidFill>
                <a:srgbClr val="B3B3B3"/>
              </a:solidFill>
              <a:ln w="3175">
                <a:solidFill>
                  <a:schemeClr val="tx1"/>
                </a:solidFill>
                <a:round/>
                <a:headEnd/>
                <a:tailEnd/>
              </a:ln>
            </p:spPr>
            <p:txBody>
              <a:bodyPr/>
              <a:lstStyle/>
              <a:p>
                <a:endParaRPr lang="en-GB" sz="2400" dirty="0"/>
              </a:p>
            </p:txBody>
          </p:sp>
          <p:sp>
            <p:nvSpPr>
              <p:cNvPr id="1497" name="Freeform 4327"/>
              <p:cNvSpPr>
                <a:spLocks/>
              </p:cNvSpPr>
              <p:nvPr/>
            </p:nvSpPr>
            <p:spPr bwMode="auto">
              <a:xfrm>
                <a:off x="3304" y="2399"/>
                <a:ext cx="2" cy="0"/>
              </a:xfrm>
              <a:custGeom>
                <a:avLst/>
                <a:gdLst>
                  <a:gd name="T0" fmla="*/ 0 w 1"/>
                  <a:gd name="T1" fmla="*/ 2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1" y="0"/>
                      <a:pt x="1" y="0"/>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grpSp>
        <p:grpSp>
          <p:nvGrpSpPr>
            <p:cNvPr id="11" name="Group 4529"/>
            <p:cNvGrpSpPr>
              <a:grpSpLocks/>
            </p:cNvGrpSpPr>
            <p:nvPr/>
          </p:nvGrpSpPr>
          <p:grpSpPr bwMode="auto">
            <a:xfrm>
              <a:off x="2697278" y="2300263"/>
              <a:ext cx="4862720" cy="1722423"/>
              <a:chOff x="1699" y="1449"/>
              <a:chExt cx="3063" cy="1085"/>
            </a:xfrm>
          </p:grpSpPr>
          <p:sp>
            <p:nvSpPr>
              <p:cNvPr id="1098" name="Freeform 4329"/>
              <p:cNvSpPr>
                <a:spLocks/>
              </p:cNvSpPr>
              <p:nvPr/>
            </p:nvSpPr>
            <p:spPr bwMode="auto">
              <a:xfrm>
                <a:off x="3304" y="2399"/>
                <a:ext cx="2" cy="3"/>
              </a:xfrm>
              <a:custGeom>
                <a:avLst/>
                <a:gdLst>
                  <a:gd name="T0" fmla="*/ 2 w 1"/>
                  <a:gd name="T1" fmla="*/ 0 h 2"/>
                  <a:gd name="T2" fmla="*/ 2 w 1"/>
                  <a:gd name="T3" fmla="*/ 3 h 2"/>
                  <a:gd name="T4" fmla="*/ 0 w 1"/>
                  <a:gd name="T5" fmla="*/ 2 h 2"/>
                  <a:gd name="T6" fmla="*/ 2 w 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1" y="0"/>
                    </a:moveTo>
                    <a:cubicBezTo>
                      <a:pt x="1" y="1"/>
                      <a:pt x="1" y="1"/>
                      <a:pt x="1" y="2"/>
                    </a:cubicBezTo>
                    <a:cubicBezTo>
                      <a:pt x="1" y="2"/>
                      <a:pt x="0" y="2"/>
                      <a:pt x="0"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099" name="Freeform 4330"/>
              <p:cNvSpPr>
                <a:spLocks/>
              </p:cNvSpPr>
              <p:nvPr/>
            </p:nvSpPr>
            <p:spPr bwMode="auto">
              <a:xfrm>
                <a:off x="3399" y="2234"/>
                <a:ext cx="3" cy="2"/>
              </a:xfrm>
              <a:custGeom>
                <a:avLst/>
                <a:gdLst>
                  <a:gd name="T0" fmla="*/ 0 w 2"/>
                  <a:gd name="T1" fmla="*/ 2 h 1"/>
                  <a:gd name="T2" fmla="*/ 3 w 2"/>
                  <a:gd name="T3" fmla="*/ 2 h 1"/>
                  <a:gd name="T4" fmla="*/ 0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0" y="0"/>
                      <a:pt x="1" y="1"/>
                      <a:pt x="2" y="1"/>
                    </a:cubicBezTo>
                    <a:cubicBezTo>
                      <a:pt x="1"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100" name="Freeform 4331"/>
              <p:cNvSpPr>
                <a:spLocks/>
              </p:cNvSpPr>
              <p:nvPr/>
            </p:nvSpPr>
            <p:spPr bwMode="auto">
              <a:xfrm>
                <a:off x="4203" y="2514"/>
                <a:ext cx="2" cy="3"/>
              </a:xfrm>
              <a:custGeom>
                <a:avLst/>
                <a:gdLst>
                  <a:gd name="T0" fmla="*/ 0 w 2"/>
                  <a:gd name="T1" fmla="*/ 0 h 2"/>
                  <a:gd name="T2" fmla="*/ 2 w 2"/>
                  <a:gd name="T3" fmla="*/ 3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0" y="1"/>
                      <a:pt x="1" y="2"/>
                      <a:pt x="2" y="2"/>
                    </a:cubicBezTo>
                    <a:cubicBezTo>
                      <a:pt x="1" y="2"/>
                      <a:pt x="0" y="1"/>
                      <a:pt x="0" y="0"/>
                    </a:cubicBezTo>
                  </a:path>
                </a:pathLst>
              </a:custGeom>
              <a:solidFill>
                <a:srgbClr val="B3B3B3"/>
              </a:solidFill>
              <a:ln w="3175">
                <a:solidFill>
                  <a:schemeClr val="tx1"/>
                </a:solidFill>
                <a:round/>
                <a:headEnd/>
                <a:tailEnd/>
              </a:ln>
            </p:spPr>
            <p:txBody>
              <a:bodyPr/>
              <a:lstStyle/>
              <a:p>
                <a:endParaRPr lang="en-GB" sz="2400" dirty="0"/>
              </a:p>
            </p:txBody>
          </p:sp>
          <p:sp>
            <p:nvSpPr>
              <p:cNvPr id="1101" name="Freeform 4332"/>
              <p:cNvSpPr>
                <a:spLocks/>
              </p:cNvSpPr>
              <p:nvPr/>
            </p:nvSpPr>
            <p:spPr bwMode="auto">
              <a:xfrm>
                <a:off x="4211" y="2500"/>
                <a:ext cx="1" cy="4"/>
              </a:xfrm>
              <a:custGeom>
                <a:avLst/>
                <a:gdLst>
                  <a:gd name="T0" fmla="*/ 0 w 1"/>
                  <a:gd name="T1" fmla="*/ 0 h 3"/>
                  <a:gd name="T2" fmla="*/ 1 w 1"/>
                  <a:gd name="T3" fmla="*/ 4 h 3"/>
                  <a:gd name="T4" fmla="*/ 0 w 1"/>
                  <a:gd name="T5" fmla="*/ 0 h 3"/>
                  <a:gd name="T6" fmla="*/ 0 60000 65536"/>
                  <a:gd name="T7" fmla="*/ 0 60000 65536"/>
                  <a:gd name="T8" fmla="*/ 0 60000 65536"/>
                </a:gdLst>
                <a:ahLst/>
                <a:cxnLst>
                  <a:cxn ang="T6">
                    <a:pos x="T0" y="T1"/>
                  </a:cxn>
                  <a:cxn ang="T7">
                    <a:pos x="T2" y="T3"/>
                  </a:cxn>
                  <a:cxn ang="T8">
                    <a:pos x="T4" y="T5"/>
                  </a:cxn>
                </a:cxnLst>
                <a:rect l="0" t="0" r="r" b="b"/>
                <a:pathLst>
                  <a:path w="1" h="3">
                    <a:moveTo>
                      <a:pt x="0" y="0"/>
                    </a:moveTo>
                    <a:cubicBezTo>
                      <a:pt x="1" y="1"/>
                      <a:pt x="0" y="2"/>
                      <a:pt x="1" y="3"/>
                    </a:cubicBezTo>
                    <a:cubicBezTo>
                      <a:pt x="1" y="2"/>
                      <a:pt x="1" y="1"/>
                      <a:pt x="0" y="0"/>
                    </a:cubicBezTo>
                  </a:path>
                </a:pathLst>
              </a:custGeom>
              <a:solidFill>
                <a:srgbClr val="B3B3B3"/>
              </a:solidFill>
              <a:ln w="3175">
                <a:solidFill>
                  <a:schemeClr val="tx1"/>
                </a:solidFill>
                <a:round/>
                <a:headEnd/>
                <a:tailEnd/>
              </a:ln>
            </p:spPr>
            <p:txBody>
              <a:bodyPr/>
              <a:lstStyle/>
              <a:p>
                <a:endParaRPr lang="en-GB" sz="2400" dirty="0"/>
              </a:p>
            </p:txBody>
          </p:sp>
          <p:sp>
            <p:nvSpPr>
              <p:cNvPr id="1102" name="Freeform 4333"/>
              <p:cNvSpPr>
                <a:spLocks/>
              </p:cNvSpPr>
              <p:nvPr/>
            </p:nvSpPr>
            <p:spPr bwMode="auto">
              <a:xfrm>
                <a:off x="4213" y="2502"/>
                <a:ext cx="0" cy="2"/>
              </a:xfrm>
              <a:custGeom>
                <a:avLst/>
                <a:gdLst>
                  <a:gd name="T0" fmla="*/ 0 h 2"/>
                  <a:gd name="T1" fmla="*/ 2 h 2"/>
                  <a:gd name="T2" fmla="*/ 0 h 2"/>
                  <a:gd name="T3" fmla="*/ 0 60000 65536"/>
                  <a:gd name="T4" fmla="*/ 0 60000 65536"/>
                  <a:gd name="T5" fmla="*/ 0 60000 65536"/>
                </a:gdLst>
                <a:ahLst/>
                <a:cxnLst>
                  <a:cxn ang="T3">
                    <a:pos x="0" y="T0"/>
                  </a:cxn>
                  <a:cxn ang="T4">
                    <a:pos x="0" y="T1"/>
                  </a:cxn>
                  <a:cxn ang="T5">
                    <a:pos x="0" y="T2"/>
                  </a:cxn>
                </a:cxnLst>
                <a:rect l="0" t="0" r="r" b="b"/>
                <a:pathLst>
                  <a:path h="2">
                    <a:moveTo>
                      <a:pt x="0" y="0"/>
                    </a:moveTo>
                    <a:lnTo>
                      <a:pt x="0" y="2"/>
                    </a:lnTo>
                    <a:lnTo>
                      <a:pt x="0" y="0"/>
                    </a:lnTo>
                    <a:close/>
                  </a:path>
                </a:pathLst>
              </a:custGeom>
              <a:solidFill>
                <a:srgbClr val="B3B3B3"/>
              </a:solidFill>
              <a:ln w="3175">
                <a:solidFill>
                  <a:schemeClr val="tx1"/>
                </a:solidFill>
                <a:round/>
                <a:headEnd/>
                <a:tailEnd/>
              </a:ln>
            </p:spPr>
            <p:txBody>
              <a:bodyPr/>
              <a:lstStyle/>
              <a:p>
                <a:endParaRPr lang="en-GB" sz="2400" dirty="0"/>
              </a:p>
            </p:txBody>
          </p:sp>
          <p:sp>
            <p:nvSpPr>
              <p:cNvPr id="1103" name="Freeform 4334"/>
              <p:cNvSpPr>
                <a:spLocks/>
              </p:cNvSpPr>
              <p:nvPr/>
            </p:nvSpPr>
            <p:spPr bwMode="auto">
              <a:xfrm>
                <a:off x="4213" y="2502"/>
                <a:ext cx="0" cy="2"/>
              </a:xfrm>
              <a:custGeom>
                <a:avLst/>
                <a:gdLst>
                  <a:gd name="T0" fmla="*/ 0 h 2"/>
                  <a:gd name="T1" fmla="*/ 2 h 2"/>
                  <a:gd name="T2" fmla="*/ 0 h 2"/>
                  <a:gd name="T3" fmla="*/ 0 60000 65536"/>
                  <a:gd name="T4" fmla="*/ 0 60000 65536"/>
                  <a:gd name="T5" fmla="*/ 0 60000 65536"/>
                </a:gdLst>
                <a:ahLst/>
                <a:cxnLst>
                  <a:cxn ang="T3">
                    <a:pos x="0" y="T0"/>
                  </a:cxn>
                  <a:cxn ang="T4">
                    <a:pos x="0" y="T1"/>
                  </a:cxn>
                  <a:cxn ang="T5">
                    <a:pos x="0" y="T2"/>
                  </a:cxn>
                </a:cxnLst>
                <a:rect l="0" t="0" r="r" b="b"/>
                <a:pathLst>
                  <a:path h="2">
                    <a:moveTo>
                      <a:pt x="0" y="0"/>
                    </a:moveTo>
                    <a:lnTo>
                      <a:pt x="0" y="2"/>
                    </a:lnTo>
                    <a:lnTo>
                      <a:pt x="0" y="0"/>
                    </a:lnTo>
                  </a:path>
                </a:pathLst>
              </a:custGeom>
              <a:noFill/>
              <a:ln w="3175">
                <a:solidFill>
                  <a:schemeClr val="tx1"/>
                </a:solidFill>
                <a:round/>
                <a:headEnd/>
                <a:tailEnd/>
              </a:ln>
            </p:spPr>
            <p:txBody>
              <a:bodyPr/>
              <a:lstStyle/>
              <a:p>
                <a:endParaRPr lang="en-GB" sz="2400" dirty="0"/>
              </a:p>
            </p:txBody>
          </p:sp>
          <p:sp>
            <p:nvSpPr>
              <p:cNvPr id="1104" name="Freeform 4335"/>
              <p:cNvSpPr>
                <a:spLocks/>
              </p:cNvSpPr>
              <p:nvPr/>
            </p:nvSpPr>
            <p:spPr bwMode="auto">
              <a:xfrm>
                <a:off x="4244" y="2468"/>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1" y="1"/>
                      <a:pt x="1"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105" name="Freeform 4336"/>
              <p:cNvSpPr>
                <a:spLocks/>
              </p:cNvSpPr>
              <p:nvPr/>
            </p:nvSpPr>
            <p:spPr bwMode="auto">
              <a:xfrm>
                <a:off x="4125" y="2298"/>
                <a:ext cx="120" cy="236"/>
              </a:xfrm>
              <a:custGeom>
                <a:avLst/>
                <a:gdLst>
                  <a:gd name="T0" fmla="*/ 9 w 91"/>
                  <a:gd name="T1" fmla="*/ 13 h 179"/>
                  <a:gd name="T2" fmla="*/ 21 w 91"/>
                  <a:gd name="T3" fmla="*/ 11 h 179"/>
                  <a:gd name="T4" fmla="*/ 36 w 91"/>
                  <a:gd name="T5" fmla="*/ 8 h 179"/>
                  <a:gd name="T6" fmla="*/ 49 w 91"/>
                  <a:gd name="T7" fmla="*/ 7 h 179"/>
                  <a:gd name="T8" fmla="*/ 61 w 91"/>
                  <a:gd name="T9" fmla="*/ 13 h 179"/>
                  <a:gd name="T10" fmla="*/ 74 w 91"/>
                  <a:gd name="T11" fmla="*/ 29 h 179"/>
                  <a:gd name="T12" fmla="*/ 84 w 91"/>
                  <a:gd name="T13" fmla="*/ 30 h 179"/>
                  <a:gd name="T14" fmla="*/ 74 w 91"/>
                  <a:gd name="T15" fmla="*/ 37 h 179"/>
                  <a:gd name="T16" fmla="*/ 65 w 91"/>
                  <a:gd name="T17" fmla="*/ 38 h 179"/>
                  <a:gd name="T18" fmla="*/ 65 w 91"/>
                  <a:gd name="T19" fmla="*/ 44 h 179"/>
                  <a:gd name="T20" fmla="*/ 59 w 91"/>
                  <a:gd name="T21" fmla="*/ 54 h 179"/>
                  <a:gd name="T22" fmla="*/ 58 w 91"/>
                  <a:gd name="T23" fmla="*/ 75 h 179"/>
                  <a:gd name="T24" fmla="*/ 69 w 91"/>
                  <a:gd name="T25" fmla="*/ 84 h 179"/>
                  <a:gd name="T26" fmla="*/ 75 w 91"/>
                  <a:gd name="T27" fmla="*/ 96 h 179"/>
                  <a:gd name="T28" fmla="*/ 86 w 91"/>
                  <a:gd name="T29" fmla="*/ 107 h 179"/>
                  <a:gd name="T30" fmla="*/ 99 w 91"/>
                  <a:gd name="T31" fmla="*/ 115 h 179"/>
                  <a:gd name="T32" fmla="*/ 108 w 91"/>
                  <a:gd name="T33" fmla="*/ 131 h 179"/>
                  <a:gd name="T34" fmla="*/ 116 w 91"/>
                  <a:gd name="T35" fmla="*/ 150 h 179"/>
                  <a:gd name="T36" fmla="*/ 117 w 91"/>
                  <a:gd name="T37" fmla="*/ 157 h 179"/>
                  <a:gd name="T38" fmla="*/ 120 w 91"/>
                  <a:gd name="T39" fmla="*/ 171 h 179"/>
                  <a:gd name="T40" fmla="*/ 116 w 91"/>
                  <a:gd name="T41" fmla="*/ 174 h 179"/>
                  <a:gd name="T42" fmla="*/ 117 w 91"/>
                  <a:gd name="T43" fmla="*/ 183 h 179"/>
                  <a:gd name="T44" fmla="*/ 113 w 91"/>
                  <a:gd name="T45" fmla="*/ 191 h 179"/>
                  <a:gd name="T46" fmla="*/ 104 w 91"/>
                  <a:gd name="T47" fmla="*/ 198 h 179"/>
                  <a:gd name="T48" fmla="*/ 92 w 91"/>
                  <a:gd name="T49" fmla="*/ 206 h 179"/>
                  <a:gd name="T50" fmla="*/ 88 w 91"/>
                  <a:gd name="T51" fmla="*/ 203 h 179"/>
                  <a:gd name="T52" fmla="*/ 83 w 91"/>
                  <a:gd name="T53" fmla="*/ 204 h 179"/>
                  <a:gd name="T54" fmla="*/ 87 w 91"/>
                  <a:gd name="T55" fmla="*/ 210 h 179"/>
                  <a:gd name="T56" fmla="*/ 86 w 91"/>
                  <a:gd name="T57" fmla="*/ 215 h 179"/>
                  <a:gd name="T58" fmla="*/ 74 w 91"/>
                  <a:gd name="T59" fmla="*/ 212 h 179"/>
                  <a:gd name="T60" fmla="*/ 67 w 91"/>
                  <a:gd name="T61" fmla="*/ 232 h 179"/>
                  <a:gd name="T62" fmla="*/ 62 w 91"/>
                  <a:gd name="T63" fmla="*/ 231 h 179"/>
                  <a:gd name="T64" fmla="*/ 61 w 91"/>
                  <a:gd name="T65" fmla="*/ 216 h 179"/>
                  <a:gd name="T66" fmla="*/ 53 w 91"/>
                  <a:gd name="T67" fmla="*/ 204 h 179"/>
                  <a:gd name="T68" fmla="*/ 71 w 91"/>
                  <a:gd name="T69" fmla="*/ 196 h 179"/>
                  <a:gd name="T70" fmla="*/ 78 w 91"/>
                  <a:gd name="T71" fmla="*/ 196 h 179"/>
                  <a:gd name="T72" fmla="*/ 74 w 91"/>
                  <a:gd name="T73" fmla="*/ 185 h 179"/>
                  <a:gd name="T74" fmla="*/ 83 w 91"/>
                  <a:gd name="T75" fmla="*/ 181 h 179"/>
                  <a:gd name="T76" fmla="*/ 94 w 91"/>
                  <a:gd name="T77" fmla="*/ 175 h 179"/>
                  <a:gd name="T78" fmla="*/ 92 w 91"/>
                  <a:gd name="T79" fmla="*/ 153 h 179"/>
                  <a:gd name="T80" fmla="*/ 91 w 91"/>
                  <a:gd name="T81" fmla="*/ 138 h 179"/>
                  <a:gd name="T82" fmla="*/ 87 w 91"/>
                  <a:gd name="T83" fmla="*/ 124 h 179"/>
                  <a:gd name="T84" fmla="*/ 82 w 91"/>
                  <a:gd name="T85" fmla="*/ 113 h 179"/>
                  <a:gd name="T86" fmla="*/ 74 w 91"/>
                  <a:gd name="T87" fmla="*/ 105 h 179"/>
                  <a:gd name="T88" fmla="*/ 59 w 91"/>
                  <a:gd name="T89" fmla="*/ 88 h 179"/>
                  <a:gd name="T90" fmla="*/ 51 w 91"/>
                  <a:gd name="T91" fmla="*/ 80 h 179"/>
                  <a:gd name="T92" fmla="*/ 34 w 91"/>
                  <a:gd name="T93" fmla="*/ 66 h 179"/>
                  <a:gd name="T94" fmla="*/ 37 w 91"/>
                  <a:gd name="T95" fmla="*/ 59 h 179"/>
                  <a:gd name="T96" fmla="*/ 41 w 91"/>
                  <a:gd name="T97" fmla="*/ 50 h 179"/>
                  <a:gd name="T98" fmla="*/ 38 w 91"/>
                  <a:gd name="T99" fmla="*/ 45 h 179"/>
                  <a:gd name="T100" fmla="*/ 26 w 91"/>
                  <a:gd name="T101" fmla="*/ 44 h 179"/>
                  <a:gd name="T102" fmla="*/ 13 w 91"/>
                  <a:gd name="T103" fmla="*/ 30 h 179"/>
                  <a:gd name="T104" fmla="*/ 7 w 91"/>
                  <a:gd name="T105" fmla="*/ 22 h 17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1" h="179">
                    <a:moveTo>
                      <a:pt x="0" y="12"/>
                    </a:moveTo>
                    <a:cubicBezTo>
                      <a:pt x="2" y="12"/>
                      <a:pt x="2" y="9"/>
                      <a:pt x="3" y="8"/>
                    </a:cubicBezTo>
                    <a:cubicBezTo>
                      <a:pt x="4" y="7"/>
                      <a:pt x="6" y="9"/>
                      <a:pt x="7" y="10"/>
                    </a:cubicBezTo>
                    <a:cubicBezTo>
                      <a:pt x="9" y="12"/>
                      <a:pt x="10" y="11"/>
                      <a:pt x="11" y="9"/>
                    </a:cubicBezTo>
                    <a:cubicBezTo>
                      <a:pt x="12" y="7"/>
                      <a:pt x="13" y="9"/>
                      <a:pt x="14" y="10"/>
                    </a:cubicBezTo>
                    <a:cubicBezTo>
                      <a:pt x="14" y="9"/>
                      <a:pt x="14" y="7"/>
                      <a:pt x="16" y="8"/>
                    </a:cubicBezTo>
                    <a:cubicBezTo>
                      <a:pt x="17" y="9"/>
                      <a:pt x="17" y="10"/>
                      <a:pt x="18" y="11"/>
                    </a:cubicBezTo>
                    <a:cubicBezTo>
                      <a:pt x="19" y="11"/>
                      <a:pt x="19" y="7"/>
                      <a:pt x="21" y="7"/>
                    </a:cubicBezTo>
                    <a:cubicBezTo>
                      <a:pt x="21" y="10"/>
                      <a:pt x="26" y="7"/>
                      <a:pt x="27" y="6"/>
                    </a:cubicBezTo>
                    <a:cubicBezTo>
                      <a:pt x="27" y="5"/>
                      <a:pt x="26" y="5"/>
                      <a:pt x="27" y="4"/>
                    </a:cubicBezTo>
                    <a:cubicBezTo>
                      <a:pt x="27" y="2"/>
                      <a:pt x="30" y="2"/>
                      <a:pt x="31" y="0"/>
                    </a:cubicBezTo>
                    <a:cubicBezTo>
                      <a:pt x="33" y="2"/>
                      <a:pt x="34" y="4"/>
                      <a:pt x="37" y="5"/>
                    </a:cubicBezTo>
                    <a:cubicBezTo>
                      <a:pt x="38" y="6"/>
                      <a:pt x="40" y="4"/>
                      <a:pt x="41" y="6"/>
                    </a:cubicBezTo>
                    <a:cubicBezTo>
                      <a:pt x="43" y="7"/>
                      <a:pt x="45" y="5"/>
                      <a:pt x="46" y="7"/>
                    </a:cubicBezTo>
                    <a:cubicBezTo>
                      <a:pt x="47" y="7"/>
                      <a:pt x="48" y="11"/>
                      <a:pt x="46" y="10"/>
                    </a:cubicBezTo>
                    <a:cubicBezTo>
                      <a:pt x="46" y="13"/>
                      <a:pt x="47" y="15"/>
                      <a:pt x="48" y="17"/>
                    </a:cubicBezTo>
                    <a:cubicBezTo>
                      <a:pt x="49" y="16"/>
                      <a:pt x="52" y="17"/>
                      <a:pt x="52" y="19"/>
                    </a:cubicBezTo>
                    <a:cubicBezTo>
                      <a:pt x="52" y="20"/>
                      <a:pt x="55" y="20"/>
                      <a:pt x="56" y="22"/>
                    </a:cubicBezTo>
                    <a:cubicBezTo>
                      <a:pt x="57" y="21"/>
                      <a:pt x="57" y="21"/>
                      <a:pt x="57" y="21"/>
                    </a:cubicBezTo>
                    <a:cubicBezTo>
                      <a:pt x="57" y="22"/>
                      <a:pt x="58" y="21"/>
                      <a:pt x="59" y="21"/>
                    </a:cubicBezTo>
                    <a:cubicBezTo>
                      <a:pt x="61" y="21"/>
                      <a:pt x="66" y="22"/>
                      <a:pt x="64" y="23"/>
                    </a:cubicBezTo>
                    <a:cubicBezTo>
                      <a:pt x="63" y="24"/>
                      <a:pt x="61" y="22"/>
                      <a:pt x="60" y="23"/>
                    </a:cubicBezTo>
                    <a:cubicBezTo>
                      <a:pt x="59" y="24"/>
                      <a:pt x="59" y="25"/>
                      <a:pt x="57" y="26"/>
                    </a:cubicBezTo>
                    <a:cubicBezTo>
                      <a:pt x="56" y="26"/>
                      <a:pt x="57" y="27"/>
                      <a:pt x="56" y="28"/>
                    </a:cubicBezTo>
                    <a:cubicBezTo>
                      <a:pt x="56" y="29"/>
                      <a:pt x="53" y="30"/>
                      <a:pt x="54" y="28"/>
                    </a:cubicBezTo>
                    <a:cubicBezTo>
                      <a:pt x="53" y="28"/>
                      <a:pt x="52" y="30"/>
                      <a:pt x="52" y="30"/>
                    </a:cubicBezTo>
                    <a:cubicBezTo>
                      <a:pt x="51" y="30"/>
                      <a:pt x="50" y="28"/>
                      <a:pt x="49" y="29"/>
                    </a:cubicBezTo>
                    <a:cubicBezTo>
                      <a:pt x="50" y="29"/>
                      <a:pt x="50" y="29"/>
                      <a:pt x="51" y="30"/>
                    </a:cubicBezTo>
                    <a:cubicBezTo>
                      <a:pt x="50" y="31"/>
                      <a:pt x="50" y="31"/>
                      <a:pt x="51" y="32"/>
                    </a:cubicBezTo>
                    <a:cubicBezTo>
                      <a:pt x="52" y="33"/>
                      <a:pt x="50" y="33"/>
                      <a:pt x="49" y="33"/>
                    </a:cubicBezTo>
                    <a:cubicBezTo>
                      <a:pt x="50" y="34"/>
                      <a:pt x="50" y="37"/>
                      <a:pt x="49" y="37"/>
                    </a:cubicBezTo>
                    <a:cubicBezTo>
                      <a:pt x="49" y="37"/>
                      <a:pt x="49" y="37"/>
                      <a:pt x="49" y="37"/>
                    </a:cubicBezTo>
                    <a:cubicBezTo>
                      <a:pt x="49" y="38"/>
                      <a:pt x="46" y="41"/>
                      <a:pt x="45" y="41"/>
                    </a:cubicBezTo>
                    <a:cubicBezTo>
                      <a:pt x="44" y="41"/>
                      <a:pt x="43" y="44"/>
                      <a:pt x="43" y="46"/>
                    </a:cubicBezTo>
                    <a:cubicBezTo>
                      <a:pt x="43" y="48"/>
                      <a:pt x="44" y="49"/>
                      <a:pt x="43" y="52"/>
                    </a:cubicBezTo>
                    <a:cubicBezTo>
                      <a:pt x="41" y="54"/>
                      <a:pt x="44" y="55"/>
                      <a:pt x="44" y="57"/>
                    </a:cubicBezTo>
                    <a:cubicBezTo>
                      <a:pt x="45" y="55"/>
                      <a:pt x="45" y="58"/>
                      <a:pt x="46" y="59"/>
                    </a:cubicBezTo>
                    <a:cubicBezTo>
                      <a:pt x="46" y="60"/>
                      <a:pt x="47" y="61"/>
                      <a:pt x="49" y="61"/>
                    </a:cubicBezTo>
                    <a:cubicBezTo>
                      <a:pt x="50" y="62"/>
                      <a:pt x="51" y="63"/>
                      <a:pt x="52" y="64"/>
                    </a:cubicBezTo>
                    <a:cubicBezTo>
                      <a:pt x="53" y="65"/>
                      <a:pt x="53" y="67"/>
                      <a:pt x="53" y="68"/>
                    </a:cubicBezTo>
                    <a:cubicBezTo>
                      <a:pt x="53" y="68"/>
                      <a:pt x="52" y="68"/>
                      <a:pt x="51" y="68"/>
                    </a:cubicBezTo>
                    <a:cubicBezTo>
                      <a:pt x="54" y="68"/>
                      <a:pt x="55" y="71"/>
                      <a:pt x="57" y="73"/>
                    </a:cubicBezTo>
                    <a:cubicBezTo>
                      <a:pt x="58" y="74"/>
                      <a:pt x="63" y="76"/>
                      <a:pt x="61" y="78"/>
                    </a:cubicBezTo>
                    <a:cubicBezTo>
                      <a:pt x="63" y="78"/>
                      <a:pt x="65" y="81"/>
                      <a:pt x="66" y="82"/>
                    </a:cubicBezTo>
                    <a:cubicBezTo>
                      <a:pt x="66" y="81"/>
                      <a:pt x="65" y="81"/>
                      <a:pt x="65" y="81"/>
                    </a:cubicBezTo>
                    <a:cubicBezTo>
                      <a:pt x="67" y="82"/>
                      <a:pt x="68" y="84"/>
                      <a:pt x="70" y="85"/>
                    </a:cubicBezTo>
                    <a:cubicBezTo>
                      <a:pt x="71" y="83"/>
                      <a:pt x="75" y="88"/>
                      <a:pt x="74" y="89"/>
                    </a:cubicBezTo>
                    <a:cubicBezTo>
                      <a:pt x="75" y="88"/>
                      <a:pt x="73" y="86"/>
                      <a:pt x="75" y="87"/>
                    </a:cubicBezTo>
                    <a:cubicBezTo>
                      <a:pt x="72" y="90"/>
                      <a:pt x="81" y="95"/>
                      <a:pt x="81" y="97"/>
                    </a:cubicBezTo>
                    <a:cubicBezTo>
                      <a:pt x="81" y="95"/>
                      <a:pt x="82" y="97"/>
                      <a:pt x="82" y="97"/>
                    </a:cubicBezTo>
                    <a:cubicBezTo>
                      <a:pt x="83" y="99"/>
                      <a:pt x="82" y="98"/>
                      <a:pt x="82" y="99"/>
                    </a:cubicBezTo>
                    <a:cubicBezTo>
                      <a:pt x="83" y="101"/>
                      <a:pt x="84" y="102"/>
                      <a:pt x="85" y="104"/>
                    </a:cubicBezTo>
                    <a:cubicBezTo>
                      <a:pt x="86" y="106"/>
                      <a:pt x="86" y="109"/>
                      <a:pt x="87" y="111"/>
                    </a:cubicBezTo>
                    <a:cubicBezTo>
                      <a:pt x="88" y="112"/>
                      <a:pt x="88" y="113"/>
                      <a:pt x="88" y="114"/>
                    </a:cubicBezTo>
                    <a:cubicBezTo>
                      <a:pt x="88" y="114"/>
                      <a:pt x="88" y="117"/>
                      <a:pt x="88" y="114"/>
                    </a:cubicBezTo>
                    <a:cubicBezTo>
                      <a:pt x="88" y="116"/>
                      <a:pt x="89" y="120"/>
                      <a:pt x="88" y="117"/>
                    </a:cubicBezTo>
                    <a:cubicBezTo>
                      <a:pt x="88" y="118"/>
                      <a:pt x="89" y="119"/>
                      <a:pt x="89" y="119"/>
                    </a:cubicBezTo>
                    <a:cubicBezTo>
                      <a:pt x="87" y="120"/>
                      <a:pt x="89" y="121"/>
                      <a:pt x="89" y="122"/>
                    </a:cubicBezTo>
                    <a:cubicBezTo>
                      <a:pt x="90" y="123"/>
                      <a:pt x="90" y="124"/>
                      <a:pt x="91" y="126"/>
                    </a:cubicBezTo>
                    <a:cubicBezTo>
                      <a:pt x="91" y="126"/>
                      <a:pt x="91" y="129"/>
                      <a:pt x="91" y="130"/>
                    </a:cubicBezTo>
                    <a:cubicBezTo>
                      <a:pt x="91" y="129"/>
                      <a:pt x="90" y="128"/>
                      <a:pt x="90" y="128"/>
                    </a:cubicBezTo>
                    <a:cubicBezTo>
                      <a:pt x="88" y="129"/>
                      <a:pt x="90" y="131"/>
                      <a:pt x="90" y="132"/>
                    </a:cubicBezTo>
                    <a:cubicBezTo>
                      <a:pt x="90" y="132"/>
                      <a:pt x="89" y="132"/>
                      <a:pt x="88" y="132"/>
                    </a:cubicBezTo>
                    <a:cubicBezTo>
                      <a:pt x="89" y="132"/>
                      <a:pt x="90" y="137"/>
                      <a:pt x="90" y="138"/>
                    </a:cubicBezTo>
                    <a:cubicBezTo>
                      <a:pt x="90" y="137"/>
                      <a:pt x="89" y="137"/>
                      <a:pt x="89" y="136"/>
                    </a:cubicBezTo>
                    <a:cubicBezTo>
                      <a:pt x="90" y="137"/>
                      <a:pt x="89" y="138"/>
                      <a:pt x="89" y="139"/>
                    </a:cubicBezTo>
                    <a:cubicBezTo>
                      <a:pt x="90" y="139"/>
                      <a:pt x="90" y="140"/>
                      <a:pt x="90" y="141"/>
                    </a:cubicBezTo>
                    <a:cubicBezTo>
                      <a:pt x="89" y="141"/>
                      <a:pt x="88" y="142"/>
                      <a:pt x="88" y="142"/>
                    </a:cubicBezTo>
                    <a:cubicBezTo>
                      <a:pt x="88" y="144"/>
                      <a:pt x="88" y="144"/>
                      <a:pt x="86" y="145"/>
                    </a:cubicBezTo>
                    <a:cubicBezTo>
                      <a:pt x="86" y="146"/>
                      <a:pt x="85" y="146"/>
                      <a:pt x="84" y="146"/>
                    </a:cubicBezTo>
                    <a:cubicBezTo>
                      <a:pt x="84" y="147"/>
                      <a:pt x="83" y="148"/>
                      <a:pt x="83" y="148"/>
                    </a:cubicBezTo>
                    <a:cubicBezTo>
                      <a:pt x="81" y="149"/>
                      <a:pt x="80" y="149"/>
                      <a:pt x="79" y="150"/>
                    </a:cubicBezTo>
                    <a:cubicBezTo>
                      <a:pt x="79" y="150"/>
                      <a:pt x="78" y="152"/>
                      <a:pt x="78" y="152"/>
                    </a:cubicBezTo>
                    <a:cubicBezTo>
                      <a:pt x="77" y="152"/>
                      <a:pt x="75" y="153"/>
                      <a:pt x="74" y="154"/>
                    </a:cubicBezTo>
                    <a:cubicBezTo>
                      <a:pt x="73" y="155"/>
                      <a:pt x="71" y="155"/>
                      <a:pt x="70" y="156"/>
                    </a:cubicBezTo>
                    <a:cubicBezTo>
                      <a:pt x="70" y="155"/>
                      <a:pt x="68" y="155"/>
                      <a:pt x="68" y="153"/>
                    </a:cubicBezTo>
                    <a:cubicBezTo>
                      <a:pt x="68" y="154"/>
                      <a:pt x="67" y="154"/>
                      <a:pt x="67" y="155"/>
                    </a:cubicBezTo>
                    <a:cubicBezTo>
                      <a:pt x="67" y="155"/>
                      <a:pt x="67" y="154"/>
                      <a:pt x="67" y="154"/>
                    </a:cubicBezTo>
                    <a:cubicBezTo>
                      <a:pt x="67" y="155"/>
                      <a:pt x="67" y="155"/>
                      <a:pt x="66" y="153"/>
                    </a:cubicBezTo>
                    <a:cubicBezTo>
                      <a:pt x="67" y="153"/>
                      <a:pt x="65" y="153"/>
                      <a:pt x="65" y="153"/>
                    </a:cubicBezTo>
                    <a:cubicBezTo>
                      <a:pt x="65" y="154"/>
                      <a:pt x="65" y="155"/>
                      <a:pt x="63" y="155"/>
                    </a:cubicBezTo>
                    <a:cubicBezTo>
                      <a:pt x="64" y="156"/>
                      <a:pt x="65" y="154"/>
                      <a:pt x="66" y="156"/>
                    </a:cubicBezTo>
                    <a:cubicBezTo>
                      <a:pt x="66" y="158"/>
                      <a:pt x="63" y="157"/>
                      <a:pt x="62" y="157"/>
                    </a:cubicBezTo>
                    <a:cubicBezTo>
                      <a:pt x="63" y="158"/>
                      <a:pt x="65" y="158"/>
                      <a:pt x="66" y="159"/>
                    </a:cubicBezTo>
                    <a:cubicBezTo>
                      <a:pt x="65" y="160"/>
                      <a:pt x="65" y="162"/>
                      <a:pt x="63" y="161"/>
                    </a:cubicBezTo>
                    <a:cubicBezTo>
                      <a:pt x="62" y="160"/>
                      <a:pt x="62" y="158"/>
                      <a:pt x="61" y="158"/>
                    </a:cubicBezTo>
                    <a:cubicBezTo>
                      <a:pt x="61" y="159"/>
                      <a:pt x="65" y="162"/>
                      <a:pt x="65" y="163"/>
                    </a:cubicBezTo>
                    <a:cubicBezTo>
                      <a:pt x="62" y="162"/>
                      <a:pt x="61" y="160"/>
                      <a:pt x="59" y="158"/>
                    </a:cubicBezTo>
                    <a:cubicBezTo>
                      <a:pt x="59" y="160"/>
                      <a:pt x="66" y="164"/>
                      <a:pt x="63" y="166"/>
                    </a:cubicBezTo>
                    <a:cubicBezTo>
                      <a:pt x="61" y="167"/>
                      <a:pt x="57" y="162"/>
                      <a:pt x="56" y="161"/>
                    </a:cubicBezTo>
                    <a:cubicBezTo>
                      <a:pt x="57" y="163"/>
                      <a:pt x="61" y="165"/>
                      <a:pt x="60" y="168"/>
                    </a:cubicBezTo>
                    <a:cubicBezTo>
                      <a:pt x="60" y="169"/>
                      <a:pt x="57" y="170"/>
                      <a:pt x="55" y="171"/>
                    </a:cubicBezTo>
                    <a:cubicBezTo>
                      <a:pt x="53" y="172"/>
                      <a:pt x="53" y="174"/>
                      <a:pt x="51" y="176"/>
                    </a:cubicBezTo>
                    <a:cubicBezTo>
                      <a:pt x="50" y="177"/>
                      <a:pt x="47" y="179"/>
                      <a:pt x="46" y="178"/>
                    </a:cubicBezTo>
                    <a:cubicBezTo>
                      <a:pt x="46" y="177"/>
                      <a:pt x="47" y="176"/>
                      <a:pt x="48" y="176"/>
                    </a:cubicBezTo>
                    <a:cubicBezTo>
                      <a:pt x="48" y="176"/>
                      <a:pt x="47" y="175"/>
                      <a:pt x="47" y="175"/>
                    </a:cubicBezTo>
                    <a:cubicBezTo>
                      <a:pt x="47" y="175"/>
                      <a:pt x="47" y="175"/>
                      <a:pt x="46" y="176"/>
                    </a:cubicBezTo>
                    <a:cubicBezTo>
                      <a:pt x="46" y="173"/>
                      <a:pt x="46" y="171"/>
                      <a:pt x="46" y="168"/>
                    </a:cubicBezTo>
                    <a:cubicBezTo>
                      <a:pt x="46" y="167"/>
                      <a:pt x="46" y="165"/>
                      <a:pt x="46" y="164"/>
                    </a:cubicBezTo>
                    <a:cubicBezTo>
                      <a:pt x="46" y="164"/>
                      <a:pt x="48" y="160"/>
                      <a:pt x="48" y="163"/>
                    </a:cubicBezTo>
                    <a:cubicBezTo>
                      <a:pt x="48" y="159"/>
                      <a:pt x="41" y="159"/>
                      <a:pt x="42" y="156"/>
                    </a:cubicBezTo>
                    <a:cubicBezTo>
                      <a:pt x="42" y="156"/>
                      <a:pt x="41" y="156"/>
                      <a:pt x="40" y="155"/>
                    </a:cubicBezTo>
                    <a:cubicBezTo>
                      <a:pt x="41" y="155"/>
                      <a:pt x="42" y="154"/>
                      <a:pt x="43" y="154"/>
                    </a:cubicBezTo>
                    <a:cubicBezTo>
                      <a:pt x="49" y="154"/>
                      <a:pt x="46" y="151"/>
                      <a:pt x="47" y="149"/>
                    </a:cubicBezTo>
                    <a:cubicBezTo>
                      <a:pt x="49" y="151"/>
                      <a:pt x="52" y="149"/>
                      <a:pt x="54" y="149"/>
                    </a:cubicBezTo>
                    <a:cubicBezTo>
                      <a:pt x="55" y="149"/>
                      <a:pt x="55" y="149"/>
                      <a:pt x="55" y="150"/>
                    </a:cubicBezTo>
                    <a:cubicBezTo>
                      <a:pt x="56" y="151"/>
                      <a:pt x="58" y="151"/>
                      <a:pt x="59" y="151"/>
                    </a:cubicBezTo>
                    <a:cubicBezTo>
                      <a:pt x="59" y="150"/>
                      <a:pt x="58" y="149"/>
                      <a:pt x="59" y="149"/>
                    </a:cubicBezTo>
                    <a:cubicBezTo>
                      <a:pt x="59" y="147"/>
                      <a:pt x="56" y="147"/>
                      <a:pt x="56" y="146"/>
                    </a:cubicBezTo>
                    <a:cubicBezTo>
                      <a:pt x="55" y="145"/>
                      <a:pt x="55" y="143"/>
                      <a:pt x="54" y="142"/>
                    </a:cubicBezTo>
                    <a:cubicBezTo>
                      <a:pt x="54" y="141"/>
                      <a:pt x="55" y="141"/>
                      <a:pt x="56" y="140"/>
                    </a:cubicBezTo>
                    <a:cubicBezTo>
                      <a:pt x="57" y="139"/>
                      <a:pt x="60" y="141"/>
                      <a:pt x="61" y="141"/>
                    </a:cubicBezTo>
                    <a:cubicBezTo>
                      <a:pt x="60" y="140"/>
                      <a:pt x="61" y="138"/>
                      <a:pt x="60" y="137"/>
                    </a:cubicBezTo>
                    <a:cubicBezTo>
                      <a:pt x="61" y="137"/>
                      <a:pt x="62" y="137"/>
                      <a:pt x="63" y="137"/>
                    </a:cubicBezTo>
                    <a:cubicBezTo>
                      <a:pt x="64" y="137"/>
                      <a:pt x="65" y="136"/>
                      <a:pt x="66" y="135"/>
                    </a:cubicBezTo>
                    <a:cubicBezTo>
                      <a:pt x="67" y="134"/>
                      <a:pt x="67" y="134"/>
                      <a:pt x="69" y="133"/>
                    </a:cubicBezTo>
                    <a:cubicBezTo>
                      <a:pt x="70" y="133"/>
                      <a:pt x="71" y="133"/>
                      <a:pt x="71" y="133"/>
                    </a:cubicBezTo>
                    <a:cubicBezTo>
                      <a:pt x="73" y="131"/>
                      <a:pt x="70" y="126"/>
                      <a:pt x="71" y="123"/>
                    </a:cubicBezTo>
                    <a:cubicBezTo>
                      <a:pt x="71" y="121"/>
                      <a:pt x="72" y="120"/>
                      <a:pt x="71" y="118"/>
                    </a:cubicBezTo>
                    <a:cubicBezTo>
                      <a:pt x="70" y="118"/>
                      <a:pt x="70" y="117"/>
                      <a:pt x="70" y="116"/>
                    </a:cubicBezTo>
                    <a:cubicBezTo>
                      <a:pt x="69" y="115"/>
                      <a:pt x="69" y="115"/>
                      <a:pt x="69" y="114"/>
                    </a:cubicBezTo>
                    <a:cubicBezTo>
                      <a:pt x="68" y="112"/>
                      <a:pt x="68" y="112"/>
                      <a:pt x="68" y="111"/>
                    </a:cubicBezTo>
                    <a:cubicBezTo>
                      <a:pt x="67" y="108"/>
                      <a:pt x="69" y="107"/>
                      <a:pt x="69" y="105"/>
                    </a:cubicBezTo>
                    <a:cubicBezTo>
                      <a:pt x="69" y="105"/>
                      <a:pt x="69" y="102"/>
                      <a:pt x="69" y="102"/>
                    </a:cubicBezTo>
                    <a:cubicBezTo>
                      <a:pt x="67" y="101"/>
                      <a:pt x="69" y="101"/>
                      <a:pt x="69" y="100"/>
                    </a:cubicBezTo>
                    <a:cubicBezTo>
                      <a:pt x="70" y="97"/>
                      <a:pt x="68" y="95"/>
                      <a:pt x="66" y="94"/>
                    </a:cubicBezTo>
                    <a:cubicBezTo>
                      <a:pt x="65" y="94"/>
                      <a:pt x="63" y="93"/>
                      <a:pt x="63" y="91"/>
                    </a:cubicBezTo>
                    <a:cubicBezTo>
                      <a:pt x="64" y="90"/>
                      <a:pt x="66" y="90"/>
                      <a:pt x="66" y="88"/>
                    </a:cubicBezTo>
                    <a:cubicBezTo>
                      <a:pt x="65" y="88"/>
                      <a:pt x="63" y="87"/>
                      <a:pt x="62" y="86"/>
                    </a:cubicBezTo>
                    <a:cubicBezTo>
                      <a:pt x="61" y="85"/>
                      <a:pt x="61" y="85"/>
                      <a:pt x="60" y="84"/>
                    </a:cubicBezTo>
                    <a:cubicBezTo>
                      <a:pt x="59" y="83"/>
                      <a:pt x="59" y="84"/>
                      <a:pt x="57" y="83"/>
                    </a:cubicBezTo>
                    <a:cubicBezTo>
                      <a:pt x="57" y="83"/>
                      <a:pt x="56" y="81"/>
                      <a:pt x="56" y="80"/>
                    </a:cubicBezTo>
                    <a:cubicBezTo>
                      <a:pt x="55" y="78"/>
                      <a:pt x="54" y="76"/>
                      <a:pt x="52" y="74"/>
                    </a:cubicBezTo>
                    <a:cubicBezTo>
                      <a:pt x="52" y="73"/>
                      <a:pt x="50" y="73"/>
                      <a:pt x="49" y="72"/>
                    </a:cubicBezTo>
                    <a:cubicBezTo>
                      <a:pt x="48" y="71"/>
                      <a:pt x="46" y="69"/>
                      <a:pt x="45" y="67"/>
                    </a:cubicBezTo>
                    <a:cubicBezTo>
                      <a:pt x="44" y="66"/>
                      <a:pt x="44" y="65"/>
                      <a:pt x="43" y="63"/>
                    </a:cubicBezTo>
                    <a:cubicBezTo>
                      <a:pt x="42" y="63"/>
                      <a:pt x="42" y="62"/>
                      <a:pt x="41" y="63"/>
                    </a:cubicBezTo>
                    <a:cubicBezTo>
                      <a:pt x="41" y="62"/>
                      <a:pt x="39" y="62"/>
                      <a:pt x="39" y="61"/>
                    </a:cubicBezTo>
                    <a:cubicBezTo>
                      <a:pt x="38" y="60"/>
                      <a:pt x="37" y="58"/>
                      <a:pt x="38" y="57"/>
                    </a:cubicBezTo>
                    <a:cubicBezTo>
                      <a:pt x="39" y="56"/>
                      <a:pt x="34" y="56"/>
                      <a:pt x="34" y="55"/>
                    </a:cubicBezTo>
                    <a:cubicBezTo>
                      <a:pt x="31" y="55"/>
                      <a:pt x="29" y="51"/>
                      <a:pt x="26" y="50"/>
                    </a:cubicBezTo>
                    <a:cubicBezTo>
                      <a:pt x="25" y="50"/>
                      <a:pt x="23" y="49"/>
                      <a:pt x="24" y="48"/>
                    </a:cubicBezTo>
                    <a:cubicBezTo>
                      <a:pt x="27" y="47"/>
                      <a:pt x="24" y="46"/>
                      <a:pt x="24" y="45"/>
                    </a:cubicBezTo>
                    <a:cubicBezTo>
                      <a:pt x="24" y="44"/>
                      <a:pt x="28" y="45"/>
                      <a:pt x="28" y="45"/>
                    </a:cubicBezTo>
                    <a:cubicBezTo>
                      <a:pt x="30" y="45"/>
                      <a:pt x="34" y="43"/>
                      <a:pt x="32" y="42"/>
                    </a:cubicBezTo>
                    <a:cubicBezTo>
                      <a:pt x="32" y="42"/>
                      <a:pt x="34" y="41"/>
                      <a:pt x="34" y="40"/>
                    </a:cubicBezTo>
                    <a:cubicBezTo>
                      <a:pt x="34" y="39"/>
                      <a:pt x="32" y="38"/>
                      <a:pt x="31" y="38"/>
                    </a:cubicBezTo>
                    <a:cubicBezTo>
                      <a:pt x="30" y="38"/>
                      <a:pt x="30" y="38"/>
                      <a:pt x="30" y="37"/>
                    </a:cubicBezTo>
                    <a:cubicBezTo>
                      <a:pt x="29" y="36"/>
                      <a:pt x="28" y="36"/>
                      <a:pt x="27" y="36"/>
                    </a:cubicBezTo>
                    <a:cubicBezTo>
                      <a:pt x="27" y="34"/>
                      <a:pt x="29" y="35"/>
                      <a:pt x="29" y="34"/>
                    </a:cubicBezTo>
                    <a:cubicBezTo>
                      <a:pt x="29" y="32"/>
                      <a:pt x="27" y="32"/>
                      <a:pt x="26" y="31"/>
                    </a:cubicBezTo>
                    <a:cubicBezTo>
                      <a:pt x="25" y="30"/>
                      <a:pt x="24" y="29"/>
                      <a:pt x="23" y="30"/>
                    </a:cubicBezTo>
                    <a:cubicBezTo>
                      <a:pt x="20" y="30"/>
                      <a:pt x="21" y="31"/>
                      <a:pt x="20" y="33"/>
                    </a:cubicBezTo>
                    <a:cubicBezTo>
                      <a:pt x="18" y="32"/>
                      <a:pt x="17" y="31"/>
                      <a:pt x="16" y="31"/>
                    </a:cubicBezTo>
                    <a:cubicBezTo>
                      <a:pt x="14" y="31"/>
                      <a:pt x="12" y="29"/>
                      <a:pt x="11" y="28"/>
                    </a:cubicBezTo>
                    <a:cubicBezTo>
                      <a:pt x="10" y="27"/>
                      <a:pt x="9" y="24"/>
                      <a:pt x="10" y="23"/>
                    </a:cubicBezTo>
                    <a:cubicBezTo>
                      <a:pt x="10" y="20"/>
                      <a:pt x="8" y="21"/>
                      <a:pt x="8" y="19"/>
                    </a:cubicBezTo>
                    <a:cubicBezTo>
                      <a:pt x="8" y="20"/>
                      <a:pt x="8" y="20"/>
                      <a:pt x="8" y="21"/>
                    </a:cubicBezTo>
                    <a:cubicBezTo>
                      <a:pt x="6" y="20"/>
                      <a:pt x="6" y="18"/>
                      <a:pt x="5" y="17"/>
                    </a:cubicBezTo>
                    <a:cubicBezTo>
                      <a:pt x="3" y="16"/>
                      <a:pt x="1" y="14"/>
                      <a:pt x="0" y="12"/>
                    </a:cubicBezTo>
                  </a:path>
                </a:pathLst>
              </a:custGeom>
              <a:solidFill>
                <a:srgbClr val="B3B3B3"/>
              </a:solidFill>
              <a:ln w="3175">
                <a:solidFill>
                  <a:schemeClr val="tx1"/>
                </a:solidFill>
                <a:round/>
                <a:headEnd/>
                <a:tailEnd/>
              </a:ln>
            </p:spPr>
            <p:txBody>
              <a:bodyPr/>
              <a:lstStyle/>
              <a:p>
                <a:endParaRPr lang="en-GB" sz="2400" dirty="0"/>
              </a:p>
            </p:txBody>
          </p:sp>
          <p:sp>
            <p:nvSpPr>
              <p:cNvPr id="1106" name="Freeform 4337"/>
              <p:cNvSpPr>
                <a:spLocks/>
              </p:cNvSpPr>
              <p:nvPr/>
            </p:nvSpPr>
            <p:spPr bwMode="auto">
              <a:xfrm>
                <a:off x="4192" y="2337"/>
                <a:ext cx="0" cy="2"/>
              </a:xfrm>
              <a:custGeom>
                <a:avLst/>
                <a:gdLst>
                  <a:gd name="T0" fmla="*/ 2 h 1"/>
                  <a:gd name="T1" fmla="*/ 0 h 1"/>
                  <a:gd name="T2" fmla="*/ 2 h 1"/>
                  <a:gd name="T3" fmla="*/ 0 60000 65536"/>
                  <a:gd name="T4" fmla="*/ 0 60000 65536"/>
                  <a:gd name="T5" fmla="*/ 0 60000 65536"/>
                </a:gdLst>
                <a:ahLst/>
                <a:cxnLst>
                  <a:cxn ang="T3">
                    <a:pos x="0" y="T0"/>
                  </a:cxn>
                  <a:cxn ang="T4">
                    <a:pos x="0" y="T1"/>
                  </a:cxn>
                  <a:cxn ang="T5">
                    <a:pos x="0" y="T2"/>
                  </a:cxn>
                </a:cxnLst>
                <a:rect l="0" t="0" r="r" b="b"/>
                <a:pathLst>
                  <a:path h="1">
                    <a:moveTo>
                      <a:pt x="0" y="1"/>
                    </a:moveTo>
                    <a:cubicBezTo>
                      <a:pt x="0" y="0"/>
                      <a:pt x="0" y="0"/>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107" name="Freeform 4338"/>
              <p:cNvSpPr>
                <a:spLocks/>
              </p:cNvSpPr>
              <p:nvPr/>
            </p:nvSpPr>
            <p:spPr bwMode="auto">
              <a:xfrm>
                <a:off x="4193" y="2339"/>
                <a:ext cx="4" cy="1"/>
              </a:xfrm>
              <a:custGeom>
                <a:avLst/>
                <a:gdLst>
                  <a:gd name="T0" fmla="*/ 0 w 3"/>
                  <a:gd name="T1" fmla="*/ 0 h 1"/>
                  <a:gd name="T2" fmla="*/ 3 w 3"/>
                  <a:gd name="T3" fmla="*/ 1 h 1"/>
                  <a:gd name="T4" fmla="*/ 0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0" y="0"/>
                    </a:moveTo>
                    <a:cubicBezTo>
                      <a:pt x="1" y="0"/>
                      <a:pt x="1" y="1"/>
                      <a:pt x="2" y="1"/>
                    </a:cubicBezTo>
                    <a:cubicBezTo>
                      <a:pt x="3"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108" name="Freeform 4339"/>
              <p:cNvSpPr>
                <a:spLocks/>
              </p:cNvSpPr>
              <p:nvPr/>
            </p:nvSpPr>
            <p:spPr bwMode="auto">
              <a:xfrm>
                <a:off x="4200" y="2332"/>
                <a:ext cx="3" cy="3"/>
              </a:xfrm>
              <a:custGeom>
                <a:avLst/>
                <a:gdLst>
                  <a:gd name="T0" fmla="*/ 0 w 2"/>
                  <a:gd name="T1" fmla="*/ 0 h 2"/>
                  <a:gd name="T2" fmla="*/ 0 w 2"/>
                  <a:gd name="T3" fmla="*/ 3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0" y="0"/>
                      <a:pt x="0" y="1"/>
                      <a:pt x="0" y="2"/>
                    </a:cubicBezTo>
                    <a:cubicBezTo>
                      <a:pt x="1" y="2"/>
                      <a:pt x="2" y="0"/>
                      <a:pt x="0" y="0"/>
                    </a:cubicBezTo>
                  </a:path>
                </a:pathLst>
              </a:custGeom>
              <a:solidFill>
                <a:srgbClr val="B3B3B3"/>
              </a:solidFill>
              <a:ln w="3175">
                <a:solidFill>
                  <a:schemeClr val="tx1"/>
                </a:solidFill>
                <a:round/>
                <a:headEnd/>
                <a:tailEnd/>
              </a:ln>
            </p:spPr>
            <p:txBody>
              <a:bodyPr/>
              <a:lstStyle/>
              <a:p>
                <a:endParaRPr lang="en-GB" sz="2400" dirty="0"/>
              </a:p>
            </p:txBody>
          </p:sp>
          <p:sp>
            <p:nvSpPr>
              <p:cNvPr id="1109" name="Freeform 4340"/>
              <p:cNvSpPr>
                <a:spLocks/>
              </p:cNvSpPr>
              <p:nvPr/>
            </p:nvSpPr>
            <p:spPr bwMode="auto">
              <a:xfrm>
                <a:off x="4200" y="2335"/>
                <a:ext cx="3" cy="2"/>
              </a:xfrm>
              <a:custGeom>
                <a:avLst/>
                <a:gdLst>
                  <a:gd name="T0" fmla="*/ 3 w 2"/>
                  <a:gd name="T1" fmla="*/ 0 h 2"/>
                  <a:gd name="T2" fmla="*/ 0 w 2"/>
                  <a:gd name="T3" fmla="*/ 2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1"/>
                      <a:pt x="1" y="1"/>
                      <a:pt x="0" y="2"/>
                    </a:cubicBezTo>
                    <a:cubicBezTo>
                      <a:pt x="1" y="2"/>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1110" name="Freeform 4341"/>
              <p:cNvSpPr>
                <a:spLocks/>
              </p:cNvSpPr>
              <p:nvPr/>
            </p:nvSpPr>
            <p:spPr bwMode="auto">
              <a:xfrm>
                <a:off x="4205" y="2329"/>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close/>
                  </a:path>
                </a:pathLst>
              </a:custGeom>
              <a:solidFill>
                <a:srgbClr val="B3B3B3"/>
              </a:solidFill>
              <a:ln w="3175">
                <a:solidFill>
                  <a:schemeClr val="tx1"/>
                </a:solidFill>
                <a:round/>
                <a:headEnd/>
                <a:tailEnd/>
              </a:ln>
            </p:spPr>
            <p:txBody>
              <a:bodyPr/>
              <a:lstStyle/>
              <a:p>
                <a:endParaRPr lang="en-GB" sz="2400" dirty="0"/>
              </a:p>
            </p:txBody>
          </p:sp>
          <p:sp>
            <p:nvSpPr>
              <p:cNvPr id="1111" name="Freeform 4342"/>
              <p:cNvSpPr>
                <a:spLocks/>
              </p:cNvSpPr>
              <p:nvPr/>
            </p:nvSpPr>
            <p:spPr bwMode="auto">
              <a:xfrm>
                <a:off x="4205" y="2329"/>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path>
                </a:pathLst>
              </a:custGeom>
              <a:noFill/>
              <a:ln w="3175">
                <a:solidFill>
                  <a:schemeClr val="tx1"/>
                </a:solidFill>
                <a:round/>
                <a:headEnd/>
                <a:tailEnd/>
              </a:ln>
            </p:spPr>
            <p:txBody>
              <a:bodyPr/>
              <a:lstStyle/>
              <a:p>
                <a:endParaRPr lang="en-GB" sz="2400" dirty="0"/>
              </a:p>
            </p:txBody>
          </p:sp>
          <p:sp>
            <p:nvSpPr>
              <p:cNvPr id="1112" name="Freeform 4343"/>
              <p:cNvSpPr>
                <a:spLocks/>
              </p:cNvSpPr>
              <p:nvPr/>
            </p:nvSpPr>
            <p:spPr bwMode="auto">
              <a:xfrm>
                <a:off x="3135" y="1656"/>
                <a:ext cx="4" cy="3"/>
              </a:xfrm>
              <a:custGeom>
                <a:avLst/>
                <a:gdLst>
                  <a:gd name="T0" fmla="*/ 3 w 3"/>
                  <a:gd name="T1" fmla="*/ 3 h 2"/>
                  <a:gd name="T2" fmla="*/ 4 w 3"/>
                  <a:gd name="T3" fmla="*/ 3 h 2"/>
                  <a:gd name="T4" fmla="*/ 0 w 3"/>
                  <a:gd name="T5" fmla="*/ 0 h 2"/>
                  <a:gd name="T6" fmla="*/ 3 w 3"/>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2" y="2"/>
                    </a:moveTo>
                    <a:cubicBezTo>
                      <a:pt x="2" y="2"/>
                      <a:pt x="3" y="2"/>
                      <a:pt x="3" y="2"/>
                    </a:cubicBezTo>
                    <a:cubicBezTo>
                      <a:pt x="3" y="0"/>
                      <a:pt x="2" y="0"/>
                      <a:pt x="0" y="0"/>
                    </a:cubicBezTo>
                    <a:cubicBezTo>
                      <a:pt x="1" y="1"/>
                      <a:pt x="1" y="2"/>
                      <a:pt x="2" y="2"/>
                    </a:cubicBezTo>
                  </a:path>
                </a:pathLst>
              </a:custGeom>
              <a:solidFill>
                <a:srgbClr val="B3B3B3"/>
              </a:solidFill>
              <a:ln w="3175">
                <a:solidFill>
                  <a:schemeClr val="tx1"/>
                </a:solidFill>
                <a:round/>
                <a:headEnd/>
                <a:tailEnd/>
              </a:ln>
            </p:spPr>
            <p:txBody>
              <a:bodyPr/>
              <a:lstStyle/>
              <a:p>
                <a:endParaRPr lang="en-GB" sz="2400" dirty="0"/>
              </a:p>
            </p:txBody>
          </p:sp>
          <p:sp>
            <p:nvSpPr>
              <p:cNvPr id="1113" name="Freeform 4344"/>
              <p:cNvSpPr>
                <a:spLocks/>
              </p:cNvSpPr>
              <p:nvPr/>
            </p:nvSpPr>
            <p:spPr bwMode="auto">
              <a:xfrm>
                <a:off x="3139" y="1659"/>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lnTo>
                      <a:pt x="0" y="0"/>
                    </a:lnTo>
                    <a:lnTo>
                      <a:pt x="2" y="0"/>
                    </a:lnTo>
                    <a:close/>
                  </a:path>
                </a:pathLst>
              </a:custGeom>
              <a:solidFill>
                <a:srgbClr val="B3B3B3"/>
              </a:solidFill>
              <a:ln w="3175">
                <a:solidFill>
                  <a:schemeClr val="tx1"/>
                </a:solidFill>
                <a:round/>
                <a:headEnd/>
                <a:tailEnd/>
              </a:ln>
            </p:spPr>
            <p:txBody>
              <a:bodyPr/>
              <a:lstStyle/>
              <a:p>
                <a:endParaRPr lang="en-GB" sz="2400" dirty="0"/>
              </a:p>
            </p:txBody>
          </p:sp>
          <p:sp>
            <p:nvSpPr>
              <p:cNvPr id="1114" name="Freeform 4345"/>
              <p:cNvSpPr>
                <a:spLocks/>
              </p:cNvSpPr>
              <p:nvPr/>
            </p:nvSpPr>
            <p:spPr bwMode="auto">
              <a:xfrm>
                <a:off x="3139" y="1659"/>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lnTo>
                      <a:pt x="0" y="0"/>
                    </a:lnTo>
                    <a:lnTo>
                      <a:pt x="2" y="0"/>
                    </a:lnTo>
                  </a:path>
                </a:pathLst>
              </a:custGeom>
              <a:noFill/>
              <a:ln w="3175">
                <a:solidFill>
                  <a:schemeClr val="tx1"/>
                </a:solidFill>
                <a:round/>
                <a:headEnd/>
                <a:tailEnd/>
              </a:ln>
            </p:spPr>
            <p:txBody>
              <a:bodyPr/>
              <a:lstStyle/>
              <a:p>
                <a:endParaRPr lang="en-GB" sz="2400" dirty="0"/>
              </a:p>
            </p:txBody>
          </p:sp>
          <p:sp>
            <p:nvSpPr>
              <p:cNvPr id="1115" name="Freeform 4346"/>
              <p:cNvSpPr>
                <a:spLocks/>
              </p:cNvSpPr>
              <p:nvPr/>
            </p:nvSpPr>
            <p:spPr bwMode="auto">
              <a:xfrm>
                <a:off x="3184" y="1661"/>
                <a:ext cx="6" cy="4"/>
              </a:xfrm>
              <a:custGeom>
                <a:avLst/>
                <a:gdLst>
                  <a:gd name="T0" fmla="*/ 0 w 4"/>
                  <a:gd name="T1" fmla="*/ 3 h 3"/>
                  <a:gd name="T2" fmla="*/ 6 w 4"/>
                  <a:gd name="T3" fmla="*/ 4 h 3"/>
                  <a:gd name="T4" fmla="*/ 5 w 4"/>
                  <a:gd name="T5" fmla="*/ 1 h 3"/>
                  <a:gd name="T6" fmla="*/ 3 w 4"/>
                  <a:gd name="T7" fmla="*/ 3 h 3"/>
                  <a:gd name="T8" fmla="*/ 0 w 4"/>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3">
                    <a:moveTo>
                      <a:pt x="0" y="2"/>
                    </a:moveTo>
                    <a:cubicBezTo>
                      <a:pt x="2" y="2"/>
                      <a:pt x="3" y="2"/>
                      <a:pt x="4" y="3"/>
                    </a:cubicBezTo>
                    <a:cubicBezTo>
                      <a:pt x="4" y="2"/>
                      <a:pt x="4" y="1"/>
                      <a:pt x="3" y="1"/>
                    </a:cubicBezTo>
                    <a:cubicBezTo>
                      <a:pt x="2" y="0"/>
                      <a:pt x="1" y="1"/>
                      <a:pt x="2" y="2"/>
                    </a:cubicBezTo>
                    <a:cubicBezTo>
                      <a:pt x="2" y="1"/>
                      <a:pt x="1" y="1"/>
                      <a:pt x="0" y="2"/>
                    </a:cubicBezTo>
                  </a:path>
                </a:pathLst>
              </a:custGeom>
              <a:solidFill>
                <a:srgbClr val="B3B3B3"/>
              </a:solidFill>
              <a:ln w="3175">
                <a:solidFill>
                  <a:schemeClr val="tx1"/>
                </a:solidFill>
                <a:round/>
                <a:headEnd/>
                <a:tailEnd/>
              </a:ln>
            </p:spPr>
            <p:txBody>
              <a:bodyPr/>
              <a:lstStyle/>
              <a:p>
                <a:endParaRPr lang="en-GB" sz="2400" dirty="0"/>
              </a:p>
            </p:txBody>
          </p:sp>
          <p:sp>
            <p:nvSpPr>
              <p:cNvPr id="1116" name="Freeform 4347"/>
              <p:cNvSpPr>
                <a:spLocks/>
              </p:cNvSpPr>
              <p:nvPr/>
            </p:nvSpPr>
            <p:spPr bwMode="auto">
              <a:xfrm>
                <a:off x="3186" y="1659"/>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1" y="1"/>
                      <a:pt x="1" y="1"/>
                    </a:cubicBezTo>
                    <a:cubicBezTo>
                      <a:pt x="1" y="1"/>
                      <a:pt x="1" y="1"/>
                      <a:pt x="0" y="0"/>
                    </a:cubicBezTo>
                  </a:path>
                </a:pathLst>
              </a:custGeom>
              <a:solidFill>
                <a:srgbClr val="B3B3B3"/>
              </a:solidFill>
              <a:ln w="3175">
                <a:solidFill>
                  <a:schemeClr val="tx1"/>
                </a:solidFill>
                <a:round/>
                <a:headEnd/>
                <a:tailEnd/>
              </a:ln>
            </p:spPr>
            <p:txBody>
              <a:bodyPr/>
              <a:lstStyle/>
              <a:p>
                <a:endParaRPr lang="en-GB" sz="2400" dirty="0"/>
              </a:p>
            </p:txBody>
          </p:sp>
          <p:sp>
            <p:nvSpPr>
              <p:cNvPr id="1117" name="Freeform 4348"/>
              <p:cNvSpPr>
                <a:spLocks/>
              </p:cNvSpPr>
              <p:nvPr/>
            </p:nvSpPr>
            <p:spPr bwMode="auto">
              <a:xfrm>
                <a:off x="4345" y="1801"/>
                <a:ext cx="4" cy="4"/>
              </a:xfrm>
              <a:custGeom>
                <a:avLst/>
                <a:gdLst>
                  <a:gd name="T0" fmla="*/ 0 w 3"/>
                  <a:gd name="T1" fmla="*/ 3 h 3"/>
                  <a:gd name="T2" fmla="*/ 0 w 3"/>
                  <a:gd name="T3" fmla="*/ 4 h 3"/>
                  <a:gd name="T4" fmla="*/ 4 w 3"/>
                  <a:gd name="T5" fmla="*/ 4 h 3"/>
                  <a:gd name="T6" fmla="*/ 4 w 3"/>
                  <a:gd name="T7" fmla="*/ 1 h 3"/>
                  <a:gd name="T8" fmla="*/ 0 w 3"/>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3">
                    <a:moveTo>
                      <a:pt x="0" y="2"/>
                    </a:moveTo>
                    <a:cubicBezTo>
                      <a:pt x="0" y="3"/>
                      <a:pt x="0" y="3"/>
                      <a:pt x="0" y="3"/>
                    </a:cubicBezTo>
                    <a:cubicBezTo>
                      <a:pt x="1" y="2"/>
                      <a:pt x="2" y="2"/>
                      <a:pt x="3" y="3"/>
                    </a:cubicBezTo>
                    <a:cubicBezTo>
                      <a:pt x="2" y="2"/>
                      <a:pt x="2" y="2"/>
                      <a:pt x="3" y="1"/>
                    </a:cubicBezTo>
                    <a:cubicBezTo>
                      <a:pt x="1" y="0"/>
                      <a:pt x="1" y="1"/>
                      <a:pt x="0" y="2"/>
                    </a:cubicBezTo>
                  </a:path>
                </a:pathLst>
              </a:custGeom>
              <a:solidFill>
                <a:srgbClr val="B3B3B3"/>
              </a:solidFill>
              <a:ln w="3175">
                <a:solidFill>
                  <a:schemeClr val="tx1"/>
                </a:solidFill>
                <a:round/>
                <a:headEnd/>
                <a:tailEnd/>
              </a:ln>
            </p:spPr>
            <p:txBody>
              <a:bodyPr/>
              <a:lstStyle/>
              <a:p>
                <a:endParaRPr lang="en-GB" sz="2400" dirty="0"/>
              </a:p>
            </p:txBody>
          </p:sp>
          <p:sp>
            <p:nvSpPr>
              <p:cNvPr id="1118" name="Freeform 4349"/>
              <p:cNvSpPr>
                <a:spLocks/>
              </p:cNvSpPr>
              <p:nvPr/>
            </p:nvSpPr>
            <p:spPr bwMode="auto">
              <a:xfrm>
                <a:off x="4352" y="1801"/>
                <a:ext cx="10" cy="8"/>
              </a:xfrm>
              <a:custGeom>
                <a:avLst/>
                <a:gdLst>
                  <a:gd name="T0" fmla="*/ 0 w 8"/>
                  <a:gd name="T1" fmla="*/ 3 h 6"/>
                  <a:gd name="T2" fmla="*/ 1 w 8"/>
                  <a:gd name="T3" fmla="*/ 5 h 6"/>
                  <a:gd name="T4" fmla="*/ 8 w 8"/>
                  <a:gd name="T5" fmla="*/ 8 h 6"/>
                  <a:gd name="T6" fmla="*/ 6 w 8"/>
                  <a:gd name="T7" fmla="*/ 3 h 6"/>
                  <a:gd name="T8" fmla="*/ 1 w 8"/>
                  <a:gd name="T9" fmla="*/ 0 h 6"/>
                  <a:gd name="T10" fmla="*/ 0 w 8"/>
                  <a:gd name="T11" fmla="*/ 3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6">
                    <a:moveTo>
                      <a:pt x="0" y="2"/>
                    </a:moveTo>
                    <a:cubicBezTo>
                      <a:pt x="0" y="3"/>
                      <a:pt x="0" y="3"/>
                      <a:pt x="1" y="4"/>
                    </a:cubicBezTo>
                    <a:cubicBezTo>
                      <a:pt x="3" y="2"/>
                      <a:pt x="4" y="6"/>
                      <a:pt x="6" y="6"/>
                    </a:cubicBezTo>
                    <a:cubicBezTo>
                      <a:pt x="8" y="5"/>
                      <a:pt x="6" y="0"/>
                      <a:pt x="5" y="2"/>
                    </a:cubicBezTo>
                    <a:cubicBezTo>
                      <a:pt x="5" y="0"/>
                      <a:pt x="2" y="0"/>
                      <a:pt x="1" y="0"/>
                    </a:cubicBezTo>
                    <a:cubicBezTo>
                      <a:pt x="0" y="0"/>
                      <a:pt x="1" y="1"/>
                      <a:pt x="0" y="2"/>
                    </a:cubicBezTo>
                  </a:path>
                </a:pathLst>
              </a:custGeom>
              <a:solidFill>
                <a:srgbClr val="B3B3B3"/>
              </a:solidFill>
              <a:ln w="3175">
                <a:solidFill>
                  <a:schemeClr val="tx1"/>
                </a:solidFill>
                <a:round/>
                <a:headEnd/>
                <a:tailEnd/>
              </a:ln>
            </p:spPr>
            <p:txBody>
              <a:bodyPr/>
              <a:lstStyle/>
              <a:p>
                <a:endParaRPr lang="en-GB" sz="2400" dirty="0"/>
              </a:p>
            </p:txBody>
          </p:sp>
          <p:sp>
            <p:nvSpPr>
              <p:cNvPr id="1119" name="Freeform 4350"/>
              <p:cNvSpPr>
                <a:spLocks/>
              </p:cNvSpPr>
              <p:nvPr/>
            </p:nvSpPr>
            <p:spPr bwMode="auto">
              <a:xfrm>
                <a:off x="4360" y="1810"/>
                <a:ext cx="2" cy="3"/>
              </a:xfrm>
              <a:custGeom>
                <a:avLst/>
                <a:gdLst>
                  <a:gd name="T0" fmla="*/ 2 w 2"/>
                  <a:gd name="T1" fmla="*/ 3 h 2"/>
                  <a:gd name="T2" fmla="*/ 0 w 2"/>
                  <a:gd name="T3" fmla="*/ 0 h 2"/>
                  <a:gd name="T4" fmla="*/ 2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1"/>
                      <a:pt x="1" y="0"/>
                      <a:pt x="0" y="0"/>
                    </a:cubicBezTo>
                    <a:cubicBezTo>
                      <a:pt x="1" y="1"/>
                      <a:pt x="1" y="2"/>
                      <a:pt x="2" y="2"/>
                    </a:cubicBezTo>
                  </a:path>
                </a:pathLst>
              </a:custGeom>
              <a:solidFill>
                <a:srgbClr val="B3B3B3"/>
              </a:solidFill>
              <a:ln w="3175">
                <a:solidFill>
                  <a:schemeClr val="tx1"/>
                </a:solidFill>
                <a:round/>
                <a:headEnd/>
                <a:tailEnd/>
              </a:ln>
            </p:spPr>
            <p:txBody>
              <a:bodyPr/>
              <a:lstStyle/>
              <a:p>
                <a:endParaRPr lang="en-GB" sz="2400" dirty="0"/>
              </a:p>
            </p:txBody>
          </p:sp>
          <p:sp>
            <p:nvSpPr>
              <p:cNvPr id="1120" name="Freeform 4351"/>
              <p:cNvSpPr>
                <a:spLocks/>
              </p:cNvSpPr>
              <p:nvPr/>
            </p:nvSpPr>
            <p:spPr bwMode="auto">
              <a:xfrm>
                <a:off x="4364" y="1810"/>
                <a:ext cx="1" cy="3"/>
              </a:xfrm>
              <a:custGeom>
                <a:avLst/>
                <a:gdLst>
                  <a:gd name="T0" fmla="*/ 0 w 1"/>
                  <a:gd name="T1" fmla="*/ 3 h 2"/>
                  <a:gd name="T2" fmla="*/ 1 w 1"/>
                  <a:gd name="T3" fmla="*/ 2 h 2"/>
                  <a:gd name="T4" fmla="*/ 0 w 1"/>
                  <a:gd name="T5" fmla="*/ 0 h 2"/>
                  <a:gd name="T6" fmla="*/ 0 w 1"/>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2"/>
                    </a:moveTo>
                    <a:cubicBezTo>
                      <a:pt x="0" y="2"/>
                      <a:pt x="1" y="1"/>
                      <a:pt x="1" y="1"/>
                    </a:cubicBezTo>
                    <a:cubicBezTo>
                      <a:pt x="1" y="1"/>
                      <a:pt x="0" y="1"/>
                      <a:pt x="0" y="0"/>
                    </a:cubicBezTo>
                    <a:cubicBezTo>
                      <a:pt x="0" y="1"/>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1121" name="Freeform 4352"/>
              <p:cNvSpPr>
                <a:spLocks/>
              </p:cNvSpPr>
              <p:nvPr/>
            </p:nvSpPr>
            <p:spPr bwMode="auto">
              <a:xfrm>
                <a:off x="4419" y="1813"/>
                <a:ext cx="107" cy="129"/>
              </a:xfrm>
              <a:custGeom>
                <a:avLst/>
                <a:gdLst>
                  <a:gd name="T0" fmla="*/ 7 w 81"/>
                  <a:gd name="T1" fmla="*/ 5 h 98"/>
                  <a:gd name="T2" fmla="*/ 11 w 81"/>
                  <a:gd name="T3" fmla="*/ 8 h 98"/>
                  <a:gd name="T4" fmla="*/ 13 w 81"/>
                  <a:gd name="T5" fmla="*/ 11 h 98"/>
                  <a:gd name="T6" fmla="*/ 11 w 81"/>
                  <a:gd name="T7" fmla="*/ 11 h 98"/>
                  <a:gd name="T8" fmla="*/ 13 w 81"/>
                  <a:gd name="T9" fmla="*/ 13 h 98"/>
                  <a:gd name="T10" fmla="*/ 12 w 81"/>
                  <a:gd name="T11" fmla="*/ 16 h 98"/>
                  <a:gd name="T12" fmla="*/ 9 w 81"/>
                  <a:gd name="T13" fmla="*/ 13 h 98"/>
                  <a:gd name="T14" fmla="*/ 9 w 81"/>
                  <a:gd name="T15" fmla="*/ 18 h 98"/>
                  <a:gd name="T16" fmla="*/ 16 w 81"/>
                  <a:gd name="T17" fmla="*/ 28 h 98"/>
                  <a:gd name="T18" fmla="*/ 20 w 81"/>
                  <a:gd name="T19" fmla="*/ 36 h 98"/>
                  <a:gd name="T20" fmla="*/ 37 w 81"/>
                  <a:gd name="T21" fmla="*/ 47 h 98"/>
                  <a:gd name="T22" fmla="*/ 41 w 81"/>
                  <a:gd name="T23" fmla="*/ 55 h 98"/>
                  <a:gd name="T24" fmla="*/ 49 w 81"/>
                  <a:gd name="T25" fmla="*/ 65 h 98"/>
                  <a:gd name="T26" fmla="*/ 58 w 81"/>
                  <a:gd name="T27" fmla="*/ 82 h 98"/>
                  <a:gd name="T28" fmla="*/ 71 w 81"/>
                  <a:gd name="T29" fmla="*/ 96 h 98"/>
                  <a:gd name="T30" fmla="*/ 74 w 81"/>
                  <a:gd name="T31" fmla="*/ 104 h 98"/>
                  <a:gd name="T32" fmla="*/ 79 w 81"/>
                  <a:gd name="T33" fmla="*/ 112 h 98"/>
                  <a:gd name="T34" fmla="*/ 83 w 81"/>
                  <a:gd name="T35" fmla="*/ 120 h 98"/>
                  <a:gd name="T36" fmla="*/ 92 w 81"/>
                  <a:gd name="T37" fmla="*/ 129 h 98"/>
                  <a:gd name="T38" fmla="*/ 91 w 81"/>
                  <a:gd name="T39" fmla="*/ 125 h 98"/>
                  <a:gd name="T40" fmla="*/ 90 w 81"/>
                  <a:gd name="T41" fmla="*/ 120 h 98"/>
                  <a:gd name="T42" fmla="*/ 92 w 81"/>
                  <a:gd name="T43" fmla="*/ 118 h 98"/>
                  <a:gd name="T44" fmla="*/ 102 w 81"/>
                  <a:gd name="T45" fmla="*/ 120 h 98"/>
                  <a:gd name="T46" fmla="*/ 107 w 81"/>
                  <a:gd name="T47" fmla="*/ 126 h 98"/>
                  <a:gd name="T48" fmla="*/ 104 w 81"/>
                  <a:gd name="T49" fmla="*/ 120 h 98"/>
                  <a:gd name="T50" fmla="*/ 102 w 81"/>
                  <a:gd name="T51" fmla="*/ 116 h 98"/>
                  <a:gd name="T52" fmla="*/ 96 w 81"/>
                  <a:gd name="T53" fmla="*/ 115 h 98"/>
                  <a:gd name="T54" fmla="*/ 99 w 81"/>
                  <a:gd name="T55" fmla="*/ 116 h 98"/>
                  <a:gd name="T56" fmla="*/ 91 w 81"/>
                  <a:gd name="T57" fmla="*/ 109 h 98"/>
                  <a:gd name="T58" fmla="*/ 78 w 81"/>
                  <a:gd name="T59" fmla="*/ 100 h 98"/>
                  <a:gd name="T60" fmla="*/ 71 w 81"/>
                  <a:gd name="T61" fmla="*/ 83 h 98"/>
                  <a:gd name="T62" fmla="*/ 70 w 81"/>
                  <a:gd name="T63" fmla="*/ 78 h 98"/>
                  <a:gd name="T64" fmla="*/ 75 w 81"/>
                  <a:gd name="T65" fmla="*/ 76 h 98"/>
                  <a:gd name="T66" fmla="*/ 70 w 81"/>
                  <a:gd name="T67" fmla="*/ 76 h 98"/>
                  <a:gd name="T68" fmla="*/ 83 w 81"/>
                  <a:gd name="T69" fmla="*/ 79 h 98"/>
                  <a:gd name="T70" fmla="*/ 91 w 81"/>
                  <a:gd name="T71" fmla="*/ 83 h 98"/>
                  <a:gd name="T72" fmla="*/ 96 w 81"/>
                  <a:gd name="T73" fmla="*/ 87 h 98"/>
                  <a:gd name="T74" fmla="*/ 92 w 81"/>
                  <a:gd name="T75" fmla="*/ 83 h 98"/>
                  <a:gd name="T76" fmla="*/ 87 w 81"/>
                  <a:gd name="T77" fmla="*/ 80 h 98"/>
                  <a:gd name="T78" fmla="*/ 75 w 81"/>
                  <a:gd name="T79" fmla="*/ 68 h 98"/>
                  <a:gd name="T80" fmla="*/ 52 w 81"/>
                  <a:gd name="T81" fmla="*/ 46 h 98"/>
                  <a:gd name="T82" fmla="*/ 49 w 81"/>
                  <a:gd name="T83" fmla="*/ 46 h 98"/>
                  <a:gd name="T84" fmla="*/ 45 w 81"/>
                  <a:gd name="T85" fmla="*/ 41 h 98"/>
                  <a:gd name="T86" fmla="*/ 46 w 81"/>
                  <a:gd name="T87" fmla="*/ 42 h 98"/>
                  <a:gd name="T88" fmla="*/ 44 w 81"/>
                  <a:gd name="T89" fmla="*/ 41 h 98"/>
                  <a:gd name="T90" fmla="*/ 40 w 81"/>
                  <a:gd name="T91" fmla="*/ 38 h 98"/>
                  <a:gd name="T92" fmla="*/ 33 w 81"/>
                  <a:gd name="T93" fmla="*/ 28 h 98"/>
                  <a:gd name="T94" fmla="*/ 34 w 81"/>
                  <a:gd name="T95" fmla="*/ 30 h 98"/>
                  <a:gd name="T96" fmla="*/ 21 w 81"/>
                  <a:gd name="T97" fmla="*/ 16 h 98"/>
                  <a:gd name="T98" fmla="*/ 30 w 81"/>
                  <a:gd name="T99" fmla="*/ 22 h 98"/>
                  <a:gd name="T100" fmla="*/ 22 w 81"/>
                  <a:gd name="T101" fmla="*/ 16 h 98"/>
                  <a:gd name="T102" fmla="*/ 12 w 81"/>
                  <a:gd name="T103" fmla="*/ 8 h 98"/>
                  <a:gd name="T104" fmla="*/ 16 w 81"/>
                  <a:gd name="T105" fmla="*/ 11 h 98"/>
                  <a:gd name="T106" fmla="*/ 12 w 81"/>
                  <a:gd name="T107" fmla="*/ 8 h 98"/>
                  <a:gd name="T108" fmla="*/ 11 w 81"/>
                  <a:gd name="T109" fmla="*/ 4 h 98"/>
                  <a:gd name="T110" fmla="*/ 4 w 81"/>
                  <a:gd name="T111" fmla="*/ 0 h 98"/>
                  <a:gd name="T112" fmla="*/ 0 w 81"/>
                  <a:gd name="T113" fmla="*/ 1 h 98"/>
                  <a:gd name="T114" fmla="*/ 7 w 81"/>
                  <a:gd name="T115" fmla="*/ 5 h 9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1" h="98">
                    <a:moveTo>
                      <a:pt x="5" y="4"/>
                    </a:moveTo>
                    <a:cubicBezTo>
                      <a:pt x="6" y="4"/>
                      <a:pt x="7" y="5"/>
                      <a:pt x="8" y="6"/>
                    </a:cubicBezTo>
                    <a:cubicBezTo>
                      <a:pt x="8" y="7"/>
                      <a:pt x="9" y="7"/>
                      <a:pt x="10" y="8"/>
                    </a:cubicBezTo>
                    <a:cubicBezTo>
                      <a:pt x="9" y="8"/>
                      <a:pt x="8" y="8"/>
                      <a:pt x="8" y="8"/>
                    </a:cubicBezTo>
                    <a:cubicBezTo>
                      <a:pt x="8" y="9"/>
                      <a:pt x="10" y="9"/>
                      <a:pt x="10" y="10"/>
                    </a:cubicBezTo>
                    <a:cubicBezTo>
                      <a:pt x="10" y="10"/>
                      <a:pt x="10" y="11"/>
                      <a:pt x="9" y="12"/>
                    </a:cubicBezTo>
                    <a:cubicBezTo>
                      <a:pt x="8" y="12"/>
                      <a:pt x="8" y="10"/>
                      <a:pt x="7" y="10"/>
                    </a:cubicBezTo>
                    <a:cubicBezTo>
                      <a:pt x="3" y="9"/>
                      <a:pt x="5" y="13"/>
                      <a:pt x="7" y="14"/>
                    </a:cubicBezTo>
                    <a:cubicBezTo>
                      <a:pt x="9" y="16"/>
                      <a:pt x="11" y="18"/>
                      <a:pt x="12" y="21"/>
                    </a:cubicBezTo>
                    <a:cubicBezTo>
                      <a:pt x="13" y="23"/>
                      <a:pt x="14" y="25"/>
                      <a:pt x="15" y="27"/>
                    </a:cubicBezTo>
                    <a:cubicBezTo>
                      <a:pt x="18" y="31"/>
                      <a:pt x="24" y="33"/>
                      <a:pt x="28" y="36"/>
                    </a:cubicBezTo>
                    <a:cubicBezTo>
                      <a:pt x="29" y="38"/>
                      <a:pt x="30" y="40"/>
                      <a:pt x="31" y="42"/>
                    </a:cubicBezTo>
                    <a:cubicBezTo>
                      <a:pt x="32" y="45"/>
                      <a:pt x="35" y="47"/>
                      <a:pt x="37" y="49"/>
                    </a:cubicBezTo>
                    <a:cubicBezTo>
                      <a:pt x="40" y="53"/>
                      <a:pt x="42" y="57"/>
                      <a:pt x="44" y="62"/>
                    </a:cubicBezTo>
                    <a:cubicBezTo>
                      <a:pt x="46" y="67"/>
                      <a:pt x="51" y="68"/>
                      <a:pt x="54" y="73"/>
                    </a:cubicBezTo>
                    <a:cubicBezTo>
                      <a:pt x="55" y="75"/>
                      <a:pt x="54" y="77"/>
                      <a:pt x="56" y="79"/>
                    </a:cubicBezTo>
                    <a:cubicBezTo>
                      <a:pt x="57" y="81"/>
                      <a:pt x="59" y="82"/>
                      <a:pt x="60" y="85"/>
                    </a:cubicBezTo>
                    <a:cubicBezTo>
                      <a:pt x="61" y="87"/>
                      <a:pt x="61" y="89"/>
                      <a:pt x="63" y="91"/>
                    </a:cubicBezTo>
                    <a:cubicBezTo>
                      <a:pt x="65" y="94"/>
                      <a:pt x="67" y="96"/>
                      <a:pt x="70" y="98"/>
                    </a:cubicBezTo>
                    <a:cubicBezTo>
                      <a:pt x="69" y="97"/>
                      <a:pt x="69" y="96"/>
                      <a:pt x="69" y="95"/>
                    </a:cubicBezTo>
                    <a:cubicBezTo>
                      <a:pt x="68" y="93"/>
                      <a:pt x="68" y="92"/>
                      <a:pt x="68" y="91"/>
                    </a:cubicBezTo>
                    <a:cubicBezTo>
                      <a:pt x="68" y="90"/>
                      <a:pt x="69" y="87"/>
                      <a:pt x="70" y="90"/>
                    </a:cubicBezTo>
                    <a:cubicBezTo>
                      <a:pt x="72" y="91"/>
                      <a:pt x="75" y="90"/>
                      <a:pt x="77" y="91"/>
                    </a:cubicBezTo>
                    <a:cubicBezTo>
                      <a:pt x="78" y="92"/>
                      <a:pt x="80" y="94"/>
                      <a:pt x="81" y="96"/>
                    </a:cubicBezTo>
                    <a:cubicBezTo>
                      <a:pt x="81" y="94"/>
                      <a:pt x="80" y="92"/>
                      <a:pt x="79" y="91"/>
                    </a:cubicBezTo>
                    <a:cubicBezTo>
                      <a:pt x="78" y="90"/>
                      <a:pt x="77" y="89"/>
                      <a:pt x="77" y="88"/>
                    </a:cubicBezTo>
                    <a:cubicBezTo>
                      <a:pt x="75" y="87"/>
                      <a:pt x="74" y="88"/>
                      <a:pt x="73" y="87"/>
                    </a:cubicBezTo>
                    <a:cubicBezTo>
                      <a:pt x="74" y="88"/>
                      <a:pt x="74" y="88"/>
                      <a:pt x="75" y="88"/>
                    </a:cubicBezTo>
                    <a:cubicBezTo>
                      <a:pt x="73" y="90"/>
                      <a:pt x="70" y="85"/>
                      <a:pt x="69" y="83"/>
                    </a:cubicBezTo>
                    <a:cubicBezTo>
                      <a:pt x="66" y="80"/>
                      <a:pt x="62" y="79"/>
                      <a:pt x="59" y="76"/>
                    </a:cubicBezTo>
                    <a:cubicBezTo>
                      <a:pt x="56" y="73"/>
                      <a:pt x="56" y="67"/>
                      <a:pt x="54" y="63"/>
                    </a:cubicBezTo>
                    <a:cubicBezTo>
                      <a:pt x="53" y="62"/>
                      <a:pt x="52" y="60"/>
                      <a:pt x="53" y="59"/>
                    </a:cubicBezTo>
                    <a:cubicBezTo>
                      <a:pt x="54" y="58"/>
                      <a:pt x="56" y="58"/>
                      <a:pt x="57" y="58"/>
                    </a:cubicBezTo>
                    <a:cubicBezTo>
                      <a:pt x="56" y="58"/>
                      <a:pt x="54" y="58"/>
                      <a:pt x="53" y="58"/>
                    </a:cubicBezTo>
                    <a:cubicBezTo>
                      <a:pt x="55" y="56"/>
                      <a:pt x="62" y="59"/>
                      <a:pt x="63" y="60"/>
                    </a:cubicBezTo>
                    <a:cubicBezTo>
                      <a:pt x="65" y="61"/>
                      <a:pt x="67" y="62"/>
                      <a:pt x="69" y="63"/>
                    </a:cubicBezTo>
                    <a:cubicBezTo>
                      <a:pt x="70" y="64"/>
                      <a:pt x="71" y="66"/>
                      <a:pt x="73" y="66"/>
                    </a:cubicBezTo>
                    <a:cubicBezTo>
                      <a:pt x="72" y="65"/>
                      <a:pt x="71" y="64"/>
                      <a:pt x="70" y="63"/>
                    </a:cubicBezTo>
                    <a:cubicBezTo>
                      <a:pt x="69" y="62"/>
                      <a:pt x="67" y="62"/>
                      <a:pt x="66" y="61"/>
                    </a:cubicBezTo>
                    <a:cubicBezTo>
                      <a:pt x="62" y="58"/>
                      <a:pt x="60" y="55"/>
                      <a:pt x="57" y="52"/>
                    </a:cubicBezTo>
                    <a:cubicBezTo>
                      <a:pt x="51" y="47"/>
                      <a:pt x="44" y="41"/>
                      <a:pt x="39" y="35"/>
                    </a:cubicBezTo>
                    <a:cubicBezTo>
                      <a:pt x="41" y="38"/>
                      <a:pt x="38" y="35"/>
                      <a:pt x="37" y="35"/>
                    </a:cubicBezTo>
                    <a:cubicBezTo>
                      <a:pt x="37" y="33"/>
                      <a:pt x="36" y="32"/>
                      <a:pt x="34" y="31"/>
                    </a:cubicBezTo>
                    <a:cubicBezTo>
                      <a:pt x="35" y="32"/>
                      <a:pt x="35" y="32"/>
                      <a:pt x="35" y="32"/>
                    </a:cubicBezTo>
                    <a:cubicBezTo>
                      <a:pt x="34" y="33"/>
                      <a:pt x="33" y="32"/>
                      <a:pt x="33" y="31"/>
                    </a:cubicBezTo>
                    <a:cubicBezTo>
                      <a:pt x="32" y="30"/>
                      <a:pt x="32" y="29"/>
                      <a:pt x="30" y="29"/>
                    </a:cubicBezTo>
                    <a:cubicBezTo>
                      <a:pt x="28" y="27"/>
                      <a:pt x="25" y="24"/>
                      <a:pt x="25" y="21"/>
                    </a:cubicBezTo>
                    <a:cubicBezTo>
                      <a:pt x="25" y="22"/>
                      <a:pt x="26" y="23"/>
                      <a:pt x="26" y="23"/>
                    </a:cubicBezTo>
                    <a:cubicBezTo>
                      <a:pt x="26" y="17"/>
                      <a:pt x="17" y="17"/>
                      <a:pt x="16" y="12"/>
                    </a:cubicBezTo>
                    <a:cubicBezTo>
                      <a:pt x="18" y="12"/>
                      <a:pt x="21" y="16"/>
                      <a:pt x="23" y="17"/>
                    </a:cubicBezTo>
                    <a:cubicBezTo>
                      <a:pt x="21" y="15"/>
                      <a:pt x="19" y="13"/>
                      <a:pt x="17" y="12"/>
                    </a:cubicBezTo>
                    <a:cubicBezTo>
                      <a:pt x="14" y="10"/>
                      <a:pt x="12" y="8"/>
                      <a:pt x="9" y="6"/>
                    </a:cubicBezTo>
                    <a:cubicBezTo>
                      <a:pt x="10" y="7"/>
                      <a:pt x="11" y="7"/>
                      <a:pt x="12" y="8"/>
                    </a:cubicBezTo>
                    <a:cubicBezTo>
                      <a:pt x="11" y="7"/>
                      <a:pt x="10" y="6"/>
                      <a:pt x="9" y="6"/>
                    </a:cubicBezTo>
                    <a:cubicBezTo>
                      <a:pt x="8" y="5"/>
                      <a:pt x="9" y="4"/>
                      <a:pt x="8" y="3"/>
                    </a:cubicBezTo>
                    <a:cubicBezTo>
                      <a:pt x="7" y="1"/>
                      <a:pt x="4" y="1"/>
                      <a:pt x="3" y="0"/>
                    </a:cubicBezTo>
                    <a:cubicBezTo>
                      <a:pt x="3" y="1"/>
                      <a:pt x="1" y="1"/>
                      <a:pt x="0" y="1"/>
                    </a:cubicBezTo>
                    <a:cubicBezTo>
                      <a:pt x="2" y="2"/>
                      <a:pt x="4" y="3"/>
                      <a:pt x="5" y="4"/>
                    </a:cubicBezTo>
                  </a:path>
                </a:pathLst>
              </a:custGeom>
              <a:solidFill>
                <a:srgbClr val="B3B3B3"/>
              </a:solidFill>
              <a:ln w="3175">
                <a:solidFill>
                  <a:schemeClr val="tx1"/>
                </a:solidFill>
                <a:round/>
                <a:headEnd/>
                <a:tailEnd/>
              </a:ln>
            </p:spPr>
            <p:txBody>
              <a:bodyPr/>
              <a:lstStyle/>
              <a:p>
                <a:endParaRPr lang="en-GB" sz="2400" dirty="0"/>
              </a:p>
            </p:txBody>
          </p:sp>
          <p:sp>
            <p:nvSpPr>
              <p:cNvPr id="1122" name="Freeform 4353"/>
              <p:cNvSpPr>
                <a:spLocks/>
              </p:cNvSpPr>
              <p:nvPr/>
            </p:nvSpPr>
            <p:spPr bwMode="auto">
              <a:xfrm>
                <a:off x="4447" y="1739"/>
                <a:ext cx="5" cy="7"/>
              </a:xfrm>
              <a:custGeom>
                <a:avLst/>
                <a:gdLst>
                  <a:gd name="T0" fmla="*/ 1 w 4"/>
                  <a:gd name="T1" fmla="*/ 6 h 5"/>
                  <a:gd name="T2" fmla="*/ 1 w 4"/>
                  <a:gd name="T3" fmla="*/ 6 h 5"/>
                  <a:gd name="T4" fmla="*/ 0 60000 65536"/>
                  <a:gd name="T5" fmla="*/ 0 60000 65536"/>
                </a:gdLst>
                <a:ahLst/>
                <a:cxnLst>
                  <a:cxn ang="T4">
                    <a:pos x="T0" y="T1"/>
                  </a:cxn>
                  <a:cxn ang="T5">
                    <a:pos x="T2" y="T3"/>
                  </a:cxn>
                </a:cxnLst>
                <a:rect l="0" t="0" r="r" b="b"/>
                <a:pathLst>
                  <a:path w="4" h="5">
                    <a:moveTo>
                      <a:pt x="1" y="4"/>
                    </a:moveTo>
                    <a:cubicBezTo>
                      <a:pt x="4" y="5"/>
                      <a:pt x="0" y="0"/>
                      <a:pt x="1" y="4"/>
                    </a:cubicBezTo>
                  </a:path>
                </a:pathLst>
              </a:custGeom>
              <a:solidFill>
                <a:srgbClr val="B3B3B3"/>
              </a:solidFill>
              <a:ln w="3175">
                <a:solidFill>
                  <a:schemeClr val="tx1"/>
                </a:solidFill>
                <a:round/>
                <a:headEnd/>
                <a:tailEnd/>
              </a:ln>
            </p:spPr>
            <p:txBody>
              <a:bodyPr/>
              <a:lstStyle/>
              <a:p>
                <a:endParaRPr lang="en-GB" sz="2400" dirty="0"/>
              </a:p>
            </p:txBody>
          </p:sp>
          <p:sp>
            <p:nvSpPr>
              <p:cNvPr id="1123" name="Freeform 4354"/>
              <p:cNvSpPr>
                <a:spLocks/>
              </p:cNvSpPr>
              <p:nvPr/>
            </p:nvSpPr>
            <p:spPr bwMode="auto">
              <a:xfrm>
                <a:off x="4573" y="1965"/>
                <a:ext cx="10" cy="12"/>
              </a:xfrm>
              <a:custGeom>
                <a:avLst/>
                <a:gdLst>
                  <a:gd name="T0" fmla="*/ 3 w 7"/>
                  <a:gd name="T1" fmla="*/ 0 h 9"/>
                  <a:gd name="T2" fmla="*/ 1 w 7"/>
                  <a:gd name="T3" fmla="*/ 8 h 9"/>
                  <a:gd name="T4" fmla="*/ 3 w 7"/>
                  <a:gd name="T5" fmla="*/ 12 h 9"/>
                  <a:gd name="T6" fmla="*/ 10 w 7"/>
                  <a:gd name="T7" fmla="*/ 1 h 9"/>
                  <a:gd name="T8" fmla="*/ 10 w 7"/>
                  <a:gd name="T9" fmla="*/ 0 h 9"/>
                  <a:gd name="T10" fmla="*/ 3 w 7"/>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9">
                    <a:moveTo>
                      <a:pt x="2" y="0"/>
                    </a:moveTo>
                    <a:cubicBezTo>
                      <a:pt x="1" y="2"/>
                      <a:pt x="2" y="4"/>
                      <a:pt x="1" y="6"/>
                    </a:cubicBezTo>
                    <a:cubicBezTo>
                      <a:pt x="1" y="7"/>
                      <a:pt x="0" y="9"/>
                      <a:pt x="2" y="9"/>
                    </a:cubicBezTo>
                    <a:cubicBezTo>
                      <a:pt x="1" y="7"/>
                      <a:pt x="4" y="1"/>
                      <a:pt x="7" y="1"/>
                    </a:cubicBezTo>
                    <a:cubicBezTo>
                      <a:pt x="7" y="1"/>
                      <a:pt x="7" y="1"/>
                      <a:pt x="7" y="0"/>
                    </a:cubicBezTo>
                    <a:cubicBezTo>
                      <a:pt x="5" y="1"/>
                      <a:pt x="4" y="0"/>
                      <a:pt x="2" y="0"/>
                    </a:cubicBezTo>
                  </a:path>
                </a:pathLst>
              </a:custGeom>
              <a:solidFill>
                <a:srgbClr val="B3B3B3"/>
              </a:solidFill>
              <a:ln w="3175">
                <a:solidFill>
                  <a:schemeClr val="tx1"/>
                </a:solidFill>
                <a:round/>
                <a:headEnd/>
                <a:tailEnd/>
              </a:ln>
            </p:spPr>
            <p:txBody>
              <a:bodyPr/>
              <a:lstStyle/>
              <a:p>
                <a:endParaRPr lang="en-GB" sz="2400" dirty="0"/>
              </a:p>
            </p:txBody>
          </p:sp>
          <p:sp>
            <p:nvSpPr>
              <p:cNvPr id="1124" name="Freeform 4355"/>
              <p:cNvSpPr>
                <a:spLocks/>
              </p:cNvSpPr>
              <p:nvPr/>
            </p:nvSpPr>
            <p:spPr bwMode="auto">
              <a:xfrm>
                <a:off x="4584" y="1948"/>
                <a:ext cx="20" cy="18"/>
              </a:xfrm>
              <a:custGeom>
                <a:avLst/>
                <a:gdLst>
                  <a:gd name="T0" fmla="*/ 15 w 15"/>
                  <a:gd name="T1" fmla="*/ 1 h 14"/>
                  <a:gd name="T2" fmla="*/ 11 w 15"/>
                  <a:gd name="T3" fmla="*/ 4 h 14"/>
                  <a:gd name="T4" fmla="*/ 5 w 15"/>
                  <a:gd name="T5" fmla="*/ 3 h 14"/>
                  <a:gd name="T6" fmla="*/ 5 w 15"/>
                  <a:gd name="T7" fmla="*/ 4 h 14"/>
                  <a:gd name="T8" fmla="*/ 5 w 15"/>
                  <a:gd name="T9" fmla="*/ 8 h 14"/>
                  <a:gd name="T10" fmla="*/ 4 w 15"/>
                  <a:gd name="T11" fmla="*/ 8 h 14"/>
                  <a:gd name="T12" fmla="*/ 3 w 15"/>
                  <a:gd name="T13" fmla="*/ 14 h 14"/>
                  <a:gd name="T14" fmla="*/ 3 w 15"/>
                  <a:gd name="T15" fmla="*/ 18 h 14"/>
                  <a:gd name="T16" fmla="*/ 5 w 15"/>
                  <a:gd name="T17" fmla="*/ 9 h 14"/>
                  <a:gd name="T18" fmla="*/ 12 w 15"/>
                  <a:gd name="T19" fmla="*/ 5 h 14"/>
                  <a:gd name="T20" fmla="*/ 15 w 15"/>
                  <a:gd name="T21" fmla="*/ 1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 h="14">
                    <a:moveTo>
                      <a:pt x="11" y="1"/>
                    </a:moveTo>
                    <a:cubicBezTo>
                      <a:pt x="10" y="0"/>
                      <a:pt x="9" y="2"/>
                      <a:pt x="8" y="3"/>
                    </a:cubicBezTo>
                    <a:cubicBezTo>
                      <a:pt x="7" y="5"/>
                      <a:pt x="5" y="3"/>
                      <a:pt x="4" y="2"/>
                    </a:cubicBezTo>
                    <a:cubicBezTo>
                      <a:pt x="4" y="3"/>
                      <a:pt x="4" y="3"/>
                      <a:pt x="4" y="3"/>
                    </a:cubicBezTo>
                    <a:cubicBezTo>
                      <a:pt x="5" y="4"/>
                      <a:pt x="4" y="5"/>
                      <a:pt x="4" y="6"/>
                    </a:cubicBezTo>
                    <a:cubicBezTo>
                      <a:pt x="4" y="6"/>
                      <a:pt x="3" y="6"/>
                      <a:pt x="3" y="6"/>
                    </a:cubicBezTo>
                    <a:cubicBezTo>
                      <a:pt x="3" y="7"/>
                      <a:pt x="0" y="10"/>
                      <a:pt x="2" y="11"/>
                    </a:cubicBezTo>
                    <a:cubicBezTo>
                      <a:pt x="1" y="11"/>
                      <a:pt x="0" y="13"/>
                      <a:pt x="2" y="14"/>
                    </a:cubicBezTo>
                    <a:cubicBezTo>
                      <a:pt x="2" y="12"/>
                      <a:pt x="6" y="10"/>
                      <a:pt x="4" y="7"/>
                    </a:cubicBezTo>
                    <a:cubicBezTo>
                      <a:pt x="7" y="8"/>
                      <a:pt x="7" y="5"/>
                      <a:pt x="9" y="4"/>
                    </a:cubicBezTo>
                    <a:cubicBezTo>
                      <a:pt x="9" y="4"/>
                      <a:pt x="15" y="2"/>
                      <a:pt x="11" y="1"/>
                    </a:cubicBezTo>
                  </a:path>
                </a:pathLst>
              </a:custGeom>
              <a:solidFill>
                <a:srgbClr val="B3B3B3"/>
              </a:solidFill>
              <a:ln w="3175">
                <a:solidFill>
                  <a:schemeClr val="tx1"/>
                </a:solidFill>
                <a:round/>
                <a:headEnd/>
                <a:tailEnd/>
              </a:ln>
            </p:spPr>
            <p:txBody>
              <a:bodyPr/>
              <a:lstStyle/>
              <a:p>
                <a:endParaRPr lang="en-GB" sz="2400" dirty="0"/>
              </a:p>
            </p:txBody>
          </p:sp>
          <p:sp>
            <p:nvSpPr>
              <p:cNvPr id="1125" name="Freeform 4356"/>
              <p:cNvSpPr>
                <a:spLocks/>
              </p:cNvSpPr>
              <p:nvPr/>
            </p:nvSpPr>
            <p:spPr bwMode="auto">
              <a:xfrm>
                <a:off x="4589" y="1974"/>
                <a:ext cx="3" cy="3"/>
              </a:xfrm>
              <a:custGeom>
                <a:avLst/>
                <a:gdLst>
                  <a:gd name="T0" fmla="*/ 3 w 2"/>
                  <a:gd name="T1" fmla="*/ 0 h 2"/>
                  <a:gd name="T2" fmla="*/ 0 w 2"/>
                  <a:gd name="T3" fmla="*/ 2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0"/>
                      <a:pt x="0" y="1"/>
                      <a:pt x="0" y="1"/>
                    </a:cubicBezTo>
                    <a:cubicBezTo>
                      <a:pt x="1" y="2"/>
                      <a:pt x="2" y="2"/>
                      <a:pt x="2" y="0"/>
                    </a:cubicBezTo>
                  </a:path>
                </a:pathLst>
              </a:custGeom>
              <a:solidFill>
                <a:srgbClr val="B3B3B3"/>
              </a:solidFill>
              <a:ln w="3175">
                <a:solidFill>
                  <a:schemeClr val="tx1"/>
                </a:solidFill>
                <a:round/>
                <a:headEnd/>
                <a:tailEnd/>
              </a:ln>
            </p:spPr>
            <p:txBody>
              <a:bodyPr/>
              <a:lstStyle/>
              <a:p>
                <a:endParaRPr lang="en-GB" sz="2400" dirty="0"/>
              </a:p>
            </p:txBody>
          </p:sp>
          <p:sp>
            <p:nvSpPr>
              <p:cNvPr id="1126" name="Freeform 4357"/>
              <p:cNvSpPr>
                <a:spLocks/>
              </p:cNvSpPr>
              <p:nvPr/>
            </p:nvSpPr>
            <p:spPr bwMode="auto">
              <a:xfrm>
                <a:off x="4605" y="1937"/>
                <a:ext cx="8" cy="13"/>
              </a:xfrm>
              <a:custGeom>
                <a:avLst/>
                <a:gdLst>
                  <a:gd name="T0" fmla="*/ 3 w 6"/>
                  <a:gd name="T1" fmla="*/ 3 h 10"/>
                  <a:gd name="T2" fmla="*/ 1 w 6"/>
                  <a:gd name="T3" fmla="*/ 10 h 10"/>
                  <a:gd name="T4" fmla="*/ 8 w 6"/>
                  <a:gd name="T5" fmla="*/ 1 h 10"/>
                  <a:gd name="T6" fmla="*/ 3 w 6"/>
                  <a:gd name="T7" fmla="*/ 3 h 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10">
                    <a:moveTo>
                      <a:pt x="2" y="2"/>
                    </a:moveTo>
                    <a:cubicBezTo>
                      <a:pt x="2" y="4"/>
                      <a:pt x="0" y="5"/>
                      <a:pt x="1" y="8"/>
                    </a:cubicBezTo>
                    <a:cubicBezTo>
                      <a:pt x="2" y="10"/>
                      <a:pt x="6" y="1"/>
                      <a:pt x="6" y="1"/>
                    </a:cubicBezTo>
                    <a:cubicBezTo>
                      <a:pt x="4" y="0"/>
                      <a:pt x="4" y="2"/>
                      <a:pt x="2" y="2"/>
                    </a:cubicBezTo>
                  </a:path>
                </a:pathLst>
              </a:custGeom>
              <a:solidFill>
                <a:srgbClr val="B3B3B3"/>
              </a:solidFill>
              <a:ln w="3175">
                <a:solidFill>
                  <a:schemeClr val="tx1"/>
                </a:solidFill>
                <a:round/>
                <a:headEnd/>
                <a:tailEnd/>
              </a:ln>
            </p:spPr>
            <p:txBody>
              <a:bodyPr/>
              <a:lstStyle/>
              <a:p>
                <a:endParaRPr lang="en-GB" sz="2400" dirty="0"/>
              </a:p>
            </p:txBody>
          </p:sp>
          <p:sp>
            <p:nvSpPr>
              <p:cNvPr id="1127" name="Freeform 4358"/>
              <p:cNvSpPr>
                <a:spLocks/>
              </p:cNvSpPr>
              <p:nvPr/>
            </p:nvSpPr>
            <p:spPr bwMode="auto">
              <a:xfrm>
                <a:off x="4618" y="1865"/>
                <a:ext cx="4" cy="2"/>
              </a:xfrm>
              <a:custGeom>
                <a:avLst/>
                <a:gdLst>
                  <a:gd name="T0" fmla="*/ 0 w 3"/>
                  <a:gd name="T1" fmla="*/ 1 h 2"/>
                  <a:gd name="T2" fmla="*/ 4 w 3"/>
                  <a:gd name="T3" fmla="*/ 2 h 2"/>
                  <a:gd name="T4" fmla="*/ 0 w 3"/>
                  <a:gd name="T5" fmla="*/ 1 h 2"/>
                  <a:gd name="T6" fmla="*/ 0 60000 65536"/>
                  <a:gd name="T7" fmla="*/ 0 60000 65536"/>
                  <a:gd name="T8" fmla="*/ 0 60000 65536"/>
                </a:gdLst>
                <a:ahLst/>
                <a:cxnLst>
                  <a:cxn ang="T6">
                    <a:pos x="T0" y="T1"/>
                  </a:cxn>
                  <a:cxn ang="T7">
                    <a:pos x="T2" y="T3"/>
                  </a:cxn>
                  <a:cxn ang="T8">
                    <a:pos x="T4" y="T5"/>
                  </a:cxn>
                </a:cxnLst>
                <a:rect l="0" t="0" r="r" b="b"/>
                <a:pathLst>
                  <a:path w="3" h="2">
                    <a:moveTo>
                      <a:pt x="0" y="1"/>
                    </a:moveTo>
                    <a:cubicBezTo>
                      <a:pt x="1" y="2"/>
                      <a:pt x="2" y="2"/>
                      <a:pt x="3" y="2"/>
                    </a:cubicBezTo>
                    <a:cubicBezTo>
                      <a:pt x="2" y="1"/>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128" name="Freeform 4359"/>
              <p:cNvSpPr>
                <a:spLocks/>
              </p:cNvSpPr>
              <p:nvPr/>
            </p:nvSpPr>
            <p:spPr bwMode="auto">
              <a:xfrm>
                <a:off x="4621" y="1924"/>
                <a:ext cx="4" cy="5"/>
              </a:xfrm>
              <a:custGeom>
                <a:avLst/>
                <a:gdLst>
                  <a:gd name="T0" fmla="*/ 3 w 3"/>
                  <a:gd name="T1" fmla="*/ 0 h 4"/>
                  <a:gd name="T2" fmla="*/ 0 w 3"/>
                  <a:gd name="T3" fmla="*/ 4 h 4"/>
                  <a:gd name="T4" fmla="*/ 1 w 3"/>
                  <a:gd name="T5" fmla="*/ 5 h 4"/>
                  <a:gd name="T6" fmla="*/ 4 w 3"/>
                  <a:gd name="T7" fmla="*/ 0 h 4"/>
                  <a:gd name="T8" fmla="*/ 3 w 3"/>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4">
                    <a:moveTo>
                      <a:pt x="2" y="0"/>
                    </a:moveTo>
                    <a:cubicBezTo>
                      <a:pt x="2" y="1"/>
                      <a:pt x="1" y="3"/>
                      <a:pt x="0" y="3"/>
                    </a:cubicBezTo>
                    <a:cubicBezTo>
                      <a:pt x="0" y="3"/>
                      <a:pt x="0" y="4"/>
                      <a:pt x="1" y="4"/>
                    </a:cubicBezTo>
                    <a:cubicBezTo>
                      <a:pt x="2" y="3"/>
                      <a:pt x="2" y="1"/>
                      <a:pt x="3" y="0"/>
                    </a:cubicBezTo>
                    <a:cubicBezTo>
                      <a:pt x="2" y="0"/>
                      <a:pt x="2" y="0"/>
                      <a:pt x="2" y="0"/>
                    </a:cubicBezTo>
                  </a:path>
                </a:pathLst>
              </a:custGeom>
              <a:solidFill>
                <a:srgbClr val="B3B3B3"/>
              </a:solidFill>
              <a:ln w="3175">
                <a:solidFill>
                  <a:schemeClr val="tx1"/>
                </a:solidFill>
                <a:round/>
                <a:headEnd/>
                <a:tailEnd/>
              </a:ln>
            </p:spPr>
            <p:txBody>
              <a:bodyPr/>
              <a:lstStyle/>
              <a:p>
                <a:endParaRPr lang="en-GB" sz="2400" dirty="0"/>
              </a:p>
            </p:txBody>
          </p:sp>
          <p:sp>
            <p:nvSpPr>
              <p:cNvPr id="1129" name="Freeform 4360"/>
              <p:cNvSpPr>
                <a:spLocks/>
              </p:cNvSpPr>
              <p:nvPr/>
            </p:nvSpPr>
            <p:spPr bwMode="auto">
              <a:xfrm>
                <a:off x="4621" y="1866"/>
                <a:ext cx="12" cy="13"/>
              </a:xfrm>
              <a:custGeom>
                <a:avLst/>
                <a:gdLst>
                  <a:gd name="T0" fmla="*/ 8 w 9"/>
                  <a:gd name="T1" fmla="*/ 13 h 10"/>
                  <a:gd name="T2" fmla="*/ 11 w 9"/>
                  <a:gd name="T3" fmla="*/ 9 h 10"/>
                  <a:gd name="T4" fmla="*/ 5 w 9"/>
                  <a:gd name="T5" fmla="*/ 3 h 10"/>
                  <a:gd name="T6" fmla="*/ 4 w 9"/>
                  <a:gd name="T7" fmla="*/ 8 h 10"/>
                  <a:gd name="T8" fmla="*/ 8 w 9"/>
                  <a:gd name="T9" fmla="*/ 13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10">
                    <a:moveTo>
                      <a:pt x="6" y="10"/>
                    </a:moveTo>
                    <a:cubicBezTo>
                      <a:pt x="5" y="8"/>
                      <a:pt x="8" y="8"/>
                      <a:pt x="8" y="7"/>
                    </a:cubicBezTo>
                    <a:cubicBezTo>
                      <a:pt x="9" y="5"/>
                      <a:pt x="6" y="0"/>
                      <a:pt x="4" y="2"/>
                    </a:cubicBezTo>
                    <a:cubicBezTo>
                      <a:pt x="3" y="4"/>
                      <a:pt x="7" y="5"/>
                      <a:pt x="3" y="6"/>
                    </a:cubicBezTo>
                    <a:cubicBezTo>
                      <a:pt x="0" y="7"/>
                      <a:pt x="6" y="9"/>
                      <a:pt x="6" y="10"/>
                    </a:cubicBezTo>
                  </a:path>
                </a:pathLst>
              </a:custGeom>
              <a:solidFill>
                <a:srgbClr val="B3B3B3"/>
              </a:solidFill>
              <a:ln w="3175">
                <a:solidFill>
                  <a:schemeClr val="tx1"/>
                </a:solidFill>
                <a:round/>
                <a:headEnd/>
                <a:tailEnd/>
              </a:ln>
            </p:spPr>
            <p:txBody>
              <a:bodyPr/>
              <a:lstStyle/>
              <a:p>
                <a:endParaRPr lang="en-GB" sz="2400" dirty="0"/>
              </a:p>
            </p:txBody>
          </p:sp>
          <p:sp>
            <p:nvSpPr>
              <p:cNvPr id="1130" name="Freeform 4361"/>
              <p:cNvSpPr>
                <a:spLocks/>
              </p:cNvSpPr>
              <p:nvPr/>
            </p:nvSpPr>
            <p:spPr bwMode="auto">
              <a:xfrm>
                <a:off x="4625" y="1908"/>
                <a:ext cx="2" cy="1"/>
              </a:xfrm>
              <a:custGeom>
                <a:avLst/>
                <a:gdLst>
                  <a:gd name="T0" fmla="*/ 1 w 2"/>
                  <a:gd name="T1" fmla="*/ 1 h 1"/>
                  <a:gd name="T2" fmla="*/ 0 w 2"/>
                  <a:gd name="T3" fmla="*/ 0 h 1"/>
                  <a:gd name="T4" fmla="*/ 1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1"/>
                      <a:pt x="2" y="1"/>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131" name="Freeform 4362"/>
              <p:cNvSpPr>
                <a:spLocks/>
              </p:cNvSpPr>
              <p:nvPr/>
            </p:nvSpPr>
            <p:spPr bwMode="auto">
              <a:xfrm>
                <a:off x="4626" y="1913"/>
                <a:ext cx="1" cy="2"/>
              </a:xfrm>
              <a:custGeom>
                <a:avLst/>
                <a:gdLst>
                  <a:gd name="T0" fmla="*/ 0 w 1"/>
                  <a:gd name="T1" fmla="*/ 2 h 1"/>
                  <a:gd name="T2" fmla="*/ 1 w 1"/>
                  <a:gd name="T3" fmla="*/ 2 h 1"/>
                  <a:gd name="T4" fmla="*/ 0 w 1"/>
                  <a:gd name="T5" fmla="*/ 0 h 1"/>
                  <a:gd name="T6" fmla="*/ 0 w 1"/>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1"/>
                    </a:moveTo>
                    <a:cubicBezTo>
                      <a:pt x="1" y="1"/>
                      <a:pt x="1" y="1"/>
                      <a:pt x="1" y="1"/>
                    </a:cubicBezTo>
                    <a:cubicBezTo>
                      <a:pt x="1" y="0"/>
                      <a:pt x="1" y="0"/>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132" name="Freeform 4363"/>
              <p:cNvSpPr>
                <a:spLocks/>
              </p:cNvSpPr>
              <p:nvPr/>
            </p:nvSpPr>
            <p:spPr bwMode="auto">
              <a:xfrm>
                <a:off x="4626" y="1884"/>
                <a:ext cx="5" cy="8"/>
              </a:xfrm>
              <a:custGeom>
                <a:avLst/>
                <a:gdLst>
                  <a:gd name="T0" fmla="*/ 1 w 4"/>
                  <a:gd name="T1" fmla="*/ 5 h 6"/>
                  <a:gd name="T2" fmla="*/ 0 w 4"/>
                  <a:gd name="T3" fmla="*/ 0 h 6"/>
                  <a:gd name="T4" fmla="*/ 1 w 4"/>
                  <a:gd name="T5" fmla="*/ 5 h 6"/>
                  <a:gd name="T6" fmla="*/ 0 60000 65536"/>
                  <a:gd name="T7" fmla="*/ 0 60000 65536"/>
                  <a:gd name="T8" fmla="*/ 0 60000 65536"/>
                </a:gdLst>
                <a:ahLst/>
                <a:cxnLst>
                  <a:cxn ang="T6">
                    <a:pos x="T0" y="T1"/>
                  </a:cxn>
                  <a:cxn ang="T7">
                    <a:pos x="T2" y="T3"/>
                  </a:cxn>
                  <a:cxn ang="T8">
                    <a:pos x="T4" y="T5"/>
                  </a:cxn>
                </a:cxnLst>
                <a:rect l="0" t="0" r="r" b="b"/>
                <a:pathLst>
                  <a:path w="4" h="6">
                    <a:moveTo>
                      <a:pt x="1" y="4"/>
                    </a:moveTo>
                    <a:cubicBezTo>
                      <a:pt x="4" y="6"/>
                      <a:pt x="2" y="1"/>
                      <a:pt x="0" y="0"/>
                    </a:cubicBezTo>
                    <a:cubicBezTo>
                      <a:pt x="1" y="2"/>
                      <a:pt x="0" y="3"/>
                      <a:pt x="1" y="4"/>
                    </a:cubicBezTo>
                  </a:path>
                </a:pathLst>
              </a:custGeom>
              <a:solidFill>
                <a:srgbClr val="B3B3B3"/>
              </a:solidFill>
              <a:ln w="3175">
                <a:solidFill>
                  <a:schemeClr val="tx1"/>
                </a:solidFill>
                <a:round/>
                <a:headEnd/>
                <a:tailEnd/>
              </a:ln>
            </p:spPr>
            <p:txBody>
              <a:bodyPr/>
              <a:lstStyle/>
              <a:p>
                <a:endParaRPr lang="en-GB" sz="2400" dirty="0"/>
              </a:p>
            </p:txBody>
          </p:sp>
          <p:sp>
            <p:nvSpPr>
              <p:cNvPr id="1133" name="Freeform 4364"/>
              <p:cNvSpPr>
                <a:spLocks/>
              </p:cNvSpPr>
              <p:nvPr/>
            </p:nvSpPr>
            <p:spPr bwMode="auto">
              <a:xfrm>
                <a:off x="4627" y="1896"/>
                <a:ext cx="2" cy="3"/>
              </a:xfrm>
              <a:custGeom>
                <a:avLst/>
                <a:gdLst>
                  <a:gd name="T0" fmla="*/ 0 w 1"/>
                  <a:gd name="T1" fmla="*/ 3 h 2"/>
                  <a:gd name="T2" fmla="*/ 0 w 1"/>
                  <a:gd name="T3" fmla="*/ 0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0" y="1"/>
                      <a:pt x="1" y="1"/>
                      <a:pt x="0" y="0"/>
                    </a:cubicBezTo>
                    <a:cubicBezTo>
                      <a:pt x="0" y="1"/>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1134" name="Freeform 4365"/>
              <p:cNvSpPr>
                <a:spLocks/>
              </p:cNvSpPr>
              <p:nvPr/>
            </p:nvSpPr>
            <p:spPr bwMode="auto">
              <a:xfrm>
                <a:off x="4627" y="1892"/>
                <a:ext cx="2" cy="2"/>
              </a:xfrm>
              <a:custGeom>
                <a:avLst/>
                <a:gdLst>
                  <a:gd name="T0" fmla="*/ 0 w 1"/>
                  <a:gd name="T1" fmla="*/ 0 h 1"/>
                  <a:gd name="T2" fmla="*/ 2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1" y="0"/>
                      <a:pt x="1" y="1"/>
                      <a:pt x="1" y="1"/>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135" name="Freeform 4366"/>
              <p:cNvSpPr>
                <a:spLocks/>
              </p:cNvSpPr>
              <p:nvPr/>
            </p:nvSpPr>
            <p:spPr bwMode="auto">
              <a:xfrm>
                <a:off x="4629" y="1866"/>
                <a:ext cx="5" cy="4"/>
              </a:xfrm>
              <a:custGeom>
                <a:avLst/>
                <a:gdLst>
                  <a:gd name="T0" fmla="*/ 3 w 4"/>
                  <a:gd name="T1" fmla="*/ 0 h 3"/>
                  <a:gd name="T2" fmla="*/ 1 w 4"/>
                  <a:gd name="T3" fmla="*/ 1 h 3"/>
                  <a:gd name="T4" fmla="*/ 5 w 4"/>
                  <a:gd name="T5" fmla="*/ 4 h 3"/>
                  <a:gd name="T6" fmla="*/ 3 w 4"/>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2" y="0"/>
                    </a:moveTo>
                    <a:cubicBezTo>
                      <a:pt x="1" y="0"/>
                      <a:pt x="0" y="0"/>
                      <a:pt x="1" y="1"/>
                    </a:cubicBezTo>
                    <a:cubicBezTo>
                      <a:pt x="1" y="3"/>
                      <a:pt x="2" y="3"/>
                      <a:pt x="4" y="3"/>
                    </a:cubicBezTo>
                    <a:cubicBezTo>
                      <a:pt x="3" y="2"/>
                      <a:pt x="3" y="1"/>
                      <a:pt x="2" y="0"/>
                    </a:cubicBezTo>
                  </a:path>
                </a:pathLst>
              </a:custGeom>
              <a:solidFill>
                <a:srgbClr val="B3B3B3"/>
              </a:solidFill>
              <a:ln w="3175">
                <a:solidFill>
                  <a:schemeClr val="tx1"/>
                </a:solidFill>
                <a:round/>
                <a:headEnd/>
                <a:tailEnd/>
              </a:ln>
            </p:spPr>
            <p:txBody>
              <a:bodyPr/>
              <a:lstStyle/>
              <a:p>
                <a:endParaRPr lang="en-GB" sz="2400" dirty="0"/>
              </a:p>
            </p:txBody>
          </p:sp>
          <p:sp>
            <p:nvSpPr>
              <p:cNvPr id="1136" name="Freeform 4367"/>
              <p:cNvSpPr>
                <a:spLocks/>
              </p:cNvSpPr>
              <p:nvPr/>
            </p:nvSpPr>
            <p:spPr bwMode="auto">
              <a:xfrm>
                <a:off x="4598" y="1740"/>
                <a:ext cx="11" cy="12"/>
              </a:xfrm>
              <a:custGeom>
                <a:avLst/>
                <a:gdLst>
                  <a:gd name="T0" fmla="*/ 3 w 8"/>
                  <a:gd name="T1" fmla="*/ 11 h 9"/>
                  <a:gd name="T2" fmla="*/ 6 w 8"/>
                  <a:gd name="T3" fmla="*/ 9 h 9"/>
                  <a:gd name="T4" fmla="*/ 11 w 8"/>
                  <a:gd name="T5" fmla="*/ 5 h 9"/>
                  <a:gd name="T6" fmla="*/ 6 w 8"/>
                  <a:gd name="T7" fmla="*/ 1 h 9"/>
                  <a:gd name="T8" fmla="*/ 0 w 8"/>
                  <a:gd name="T9" fmla="*/ 4 h 9"/>
                  <a:gd name="T10" fmla="*/ 3 w 8"/>
                  <a:gd name="T11" fmla="*/ 11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9">
                    <a:moveTo>
                      <a:pt x="2" y="8"/>
                    </a:moveTo>
                    <a:cubicBezTo>
                      <a:pt x="3" y="9"/>
                      <a:pt x="4" y="7"/>
                      <a:pt x="4" y="7"/>
                    </a:cubicBezTo>
                    <a:cubicBezTo>
                      <a:pt x="5" y="5"/>
                      <a:pt x="6" y="4"/>
                      <a:pt x="8" y="4"/>
                    </a:cubicBezTo>
                    <a:cubicBezTo>
                      <a:pt x="8" y="3"/>
                      <a:pt x="5" y="0"/>
                      <a:pt x="4" y="1"/>
                    </a:cubicBezTo>
                    <a:cubicBezTo>
                      <a:pt x="3" y="1"/>
                      <a:pt x="1" y="3"/>
                      <a:pt x="0" y="3"/>
                    </a:cubicBezTo>
                    <a:cubicBezTo>
                      <a:pt x="1" y="3"/>
                      <a:pt x="3" y="7"/>
                      <a:pt x="2" y="8"/>
                    </a:cubicBezTo>
                  </a:path>
                </a:pathLst>
              </a:custGeom>
              <a:solidFill>
                <a:srgbClr val="B3B3B3"/>
              </a:solidFill>
              <a:ln w="3175">
                <a:solidFill>
                  <a:schemeClr val="tx1"/>
                </a:solidFill>
                <a:round/>
                <a:headEnd/>
                <a:tailEnd/>
              </a:ln>
            </p:spPr>
            <p:txBody>
              <a:bodyPr/>
              <a:lstStyle/>
              <a:p>
                <a:endParaRPr lang="en-GB" sz="2400" dirty="0"/>
              </a:p>
            </p:txBody>
          </p:sp>
          <p:sp>
            <p:nvSpPr>
              <p:cNvPr id="1137" name="Freeform 4368"/>
              <p:cNvSpPr>
                <a:spLocks/>
              </p:cNvSpPr>
              <p:nvPr/>
            </p:nvSpPr>
            <p:spPr bwMode="auto">
              <a:xfrm>
                <a:off x="4680" y="1799"/>
                <a:ext cx="19" cy="9"/>
              </a:xfrm>
              <a:custGeom>
                <a:avLst/>
                <a:gdLst>
                  <a:gd name="T0" fmla="*/ 4 w 14"/>
                  <a:gd name="T1" fmla="*/ 0 h 7"/>
                  <a:gd name="T2" fmla="*/ 0 w 14"/>
                  <a:gd name="T3" fmla="*/ 0 h 7"/>
                  <a:gd name="T4" fmla="*/ 19 w 14"/>
                  <a:gd name="T5" fmla="*/ 9 h 7"/>
                  <a:gd name="T6" fmla="*/ 11 w 14"/>
                  <a:gd name="T7" fmla="*/ 5 h 7"/>
                  <a:gd name="T8" fmla="*/ 7 w 14"/>
                  <a:gd name="T9" fmla="*/ 3 h 7"/>
                  <a:gd name="T10" fmla="*/ 4 w 14"/>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7">
                    <a:moveTo>
                      <a:pt x="3" y="0"/>
                    </a:moveTo>
                    <a:cubicBezTo>
                      <a:pt x="2" y="0"/>
                      <a:pt x="1" y="0"/>
                      <a:pt x="0" y="0"/>
                    </a:cubicBezTo>
                    <a:cubicBezTo>
                      <a:pt x="4" y="3"/>
                      <a:pt x="9" y="6"/>
                      <a:pt x="14" y="7"/>
                    </a:cubicBezTo>
                    <a:cubicBezTo>
                      <a:pt x="12" y="6"/>
                      <a:pt x="10" y="5"/>
                      <a:pt x="8" y="4"/>
                    </a:cubicBezTo>
                    <a:cubicBezTo>
                      <a:pt x="7" y="3"/>
                      <a:pt x="6" y="3"/>
                      <a:pt x="5" y="2"/>
                    </a:cubicBezTo>
                    <a:cubicBezTo>
                      <a:pt x="4" y="2"/>
                      <a:pt x="4" y="1"/>
                      <a:pt x="3" y="0"/>
                    </a:cubicBezTo>
                  </a:path>
                </a:pathLst>
              </a:custGeom>
              <a:solidFill>
                <a:srgbClr val="B3B3B3"/>
              </a:solidFill>
              <a:ln w="3175">
                <a:solidFill>
                  <a:schemeClr val="tx1"/>
                </a:solidFill>
                <a:round/>
                <a:headEnd/>
                <a:tailEnd/>
              </a:ln>
            </p:spPr>
            <p:txBody>
              <a:bodyPr/>
              <a:lstStyle/>
              <a:p>
                <a:endParaRPr lang="en-GB" sz="2400" dirty="0"/>
              </a:p>
            </p:txBody>
          </p:sp>
          <p:sp>
            <p:nvSpPr>
              <p:cNvPr id="1138" name="Freeform 4369"/>
              <p:cNvSpPr>
                <a:spLocks/>
              </p:cNvSpPr>
              <p:nvPr/>
            </p:nvSpPr>
            <p:spPr bwMode="auto">
              <a:xfrm>
                <a:off x="4705" y="1805"/>
                <a:ext cx="12" cy="5"/>
              </a:xfrm>
              <a:custGeom>
                <a:avLst/>
                <a:gdLst>
                  <a:gd name="T0" fmla="*/ 0 w 9"/>
                  <a:gd name="T1" fmla="*/ 0 h 4"/>
                  <a:gd name="T2" fmla="*/ 12 w 9"/>
                  <a:gd name="T3" fmla="*/ 5 h 4"/>
                  <a:gd name="T4" fmla="*/ 0 w 9"/>
                  <a:gd name="T5" fmla="*/ 0 h 4"/>
                  <a:gd name="T6" fmla="*/ 0 60000 65536"/>
                  <a:gd name="T7" fmla="*/ 0 60000 65536"/>
                  <a:gd name="T8" fmla="*/ 0 60000 65536"/>
                </a:gdLst>
                <a:ahLst/>
                <a:cxnLst>
                  <a:cxn ang="T6">
                    <a:pos x="T0" y="T1"/>
                  </a:cxn>
                  <a:cxn ang="T7">
                    <a:pos x="T2" y="T3"/>
                  </a:cxn>
                  <a:cxn ang="T8">
                    <a:pos x="T4" y="T5"/>
                  </a:cxn>
                </a:cxnLst>
                <a:rect l="0" t="0" r="r" b="b"/>
                <a:pathLst>
                  <a:path w="9" h="4">
                    <a:moveTo>
                      <a:pt x="0" y="0"/>
                    </a:moveTo>
                    <a:cubicBezTo>
                      <a:pt x="2" y="3"/>
                      <a:pt x="6" y="3"/>
                      <a:pt x="9" y="4"/>
                    </a:cubicBezTo>
                    <a:cubicBezTo>
                      <a:pt x="7" y="3"/>
                      <a:pt x="3" y="0"/>
                      <a:pt x="0" y="0"/>
                    </a:cubicBezTo>
                  </a:path>
                </a:pathLst>
              </a:custGeom>
              <a:solidFill>
                <a:srgbClr val="B3B3B3"/>
              </a:solidFill>
              <a:ln w="3175">
                <a:solidFill>
                  <a:schemeClr val="tx1"/>
                </a:solidFill>
                <a:round/>
                <a:headEnd/>
                <a:tailEnd/>
              </a:ln>
            </p:spPr>
            <p:txBody>
              <a:bodyPr/>
              <a:lstStyle/>
              <a:p>
                <a:endParaRPr lang="en-GB" sz="2400" dirty="0"/>
              </a:p>
            </p:txBody>
          </p:sp>
          <p:sp>
            <p:nvSpPr>
              <p:cNvPr id="1139" name="Freeform 4370"/>
              <p:cNvSpPr>
                <a:spLocks/>
              </p:cNvSpPr>
              <p:nvPr/>
            </p:nvSpPr>
            <p:spPr bwMode="auto">
              <a:xfrm>
                <a:off x="4104" y="1534"/>
                <a:ext cx="12" cy="7"/>
              </a:xfrm>
              <a:custGeom>
                <a:avLst/>
                <a:gdLst>
                  <a:gd name="T0" fmla="*/ 8 w 9"/>
                  <a:gd name="T1" fmla="*/ 7 h 5"/>
                  <a:gd name="T2" fmla="*/ 12 w 9"/>
                  <a:gd name="T3" fmla="*/ 4 h 5"/>
                  <a:gd name="T4" fmla="*/ 0 w 9"/>
                  <a:gd name="T5" fmla="*/ 1 h 5"/>
                  <a:gd name="T6" fmla="*/ 8 w 9"/>
                  <a:gd name="T7" fmla="*/ 7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5">
                    <a:moveTo>
                      <a:pt x="6" y="5"/>
                    </a:moveTo>
                    <a:cubicBezTo>
                      <a:pt x="7" y="4"/>
                      <a:pt x="8" y="4"/>
                      <a:pt x="9" y="3"/>
                    </a:cubicBezTo>
                    <a:cubicBezTo>
                      <a:pt x="6" y="2"/>
                      <a:pt x="3" y="0"/>
                      <a:pt x="0" y="1"/>
                    </a:cubicBezTo>
                    <a:cubicBezTo>
                      <a:pt x="0" y="4"/>
                      <a:pt x="4" y="4"/>
                      <a:pt x="6" y="5"/>
                    </a:cubicBezTo>
                  </a:path>
                </a:pathLst>
              </a:custGeom>
              <a:solidFill>
                <a:srgbClr val="B3B3B3"/>
              </a:solidFill>
              <a:ln w="3175">
                <a:solidFill>
                  <a:schemeClr val="tx1"/>
                </a:solidFill>
                <a:round/>
                <a:headEnd/>
                <a:tailEnd/>
              </a:ln>
            </p:spPr>
            <p:txBody>
              <a:bodyPr/>
              <a:lstStyle/>
              <a:p>
                <a:endParaRPr lang="en-GB" sz="2400" dirty="0"/>
              </a:p>
            </p:txBody>
          </p:sp>
          <p:sp>
            <p:nvSpPr>
              <p:cNvPr id="1140" name="Freeform 4371"/>
              <p:cNvSpPr>
                <a:spLocks/>
              </p:cNvSpPr>
              <p:nvPr/>
            </p:nvSpPr>
            <p:spPr bwMode="auto">
              <a:xfrm>
                <a:off x="4034" y="1516"/>
                <a:ext cx="9" cy="7"/>
              </a:xfrm>
              <a:custGeom>
                <a:avLst/>
                <a:gdLst>
                  <a:gd name="T0" fmla="*/ 5 w 7"/>
                  <a:gd name="T1" fmla="*/ 7 h 5"/>
                  <a:gd name="T2" fmla="*/ 9 w 7"/>
                  <a:gd name="T3" fmla="*/ 6 h 5"/>
                  <a:gd name="T4" fmla="*/ 6 w 7"/>
                  <a:gd name="T5" fmla="*/ 3 h 5"/>
                  <a:gd name="T6" fmla="*/ 0 w 7"/>
                  <a:gd name="T7" fmla="*/ 0 h 5"/>
                  <a:gd name="T8" fmla="*/ 5 w 7"/>
                  <a:gd name="T9" fmla="*/ 7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5">
                    <a:moveTo>
                      <a:pt x="4" y="5"/>
                    </a:moveTo>
                    <a:cubicBezTo>
                      <a:pt x="5" y="5"/>
                      <a:pt x="6" y="5"/>
                      <a:pt x="7" y="4"/>
                    </a:cubicBezTo>
                    <a:cubicBezTo>
                      <a:pt x="6" y="4"/>
                      <a:pt x="7" y="2"/>
                      <a:pt x="5" y="2"/>
                    </a:cubicBezTo>
                    <a:cubicBezTo>
                      <a:pt x="3" y="2"/>
                      <a:pt x="2" y="1"/>
                      <a:pt x="0" y="0"/>
                    </a:cubicBezTo>
                    <a:cubicBezTo>
                      <a:pt x="1" y="2"/>
                      <a:pt x="3" y="3"/>
                      <a:pt x="4" y="5"/>
                    </a:cubicBezTo>
                  </a:path>
                </a:pathLst>
              </a:custGeom>
              <a:solidFill>
                <a:srgbClr val="B3B3B3"/>
              </a:solidFill>
              <a:ln w="3175">
                <a:solidFill>
                  <a:schemeClr val="tx1"/>
                </a:solidFill>
                <a:round/>
                <a:headEnd/>
                <a:tailEnd/>
              </a:ln>
            </p:spPr>
            <p:txBody>
              <a:bodyPr/>
              <a:lstStyle/>
              <a:p>
                <a:endParaRPr lang="en-GB" sz="2400" dirty="0"/>
              </a:p>
            </p:txBody>
          </p:sp>
          <p:sp>
            <p:nvSpPr>
              <p:cNvPr id="1141" name="Freeform 4372"/>
              <p:cNvSpPr>
                <a:spLocks/>
              </p:cNvSpPr>
              <p:nvPr/>
            </p:nvSpPr>
            <p:spPr bwMode="auto">
              <a:xfrm>
                <a:off x="4048" y="1511"/>
                <a:ext cx="83" cy="21"/>
              </a:xfrm>
              <a:custGeom>
                <a:avLst/>
                <a:gdLst>
                  <a:gd name="T0" fmla="*/ 1 w 63"/>
                  <a:gd name="T1" fmla="*/ 9 h 16"/>
                  <a:gd name="T2" fmla="*/ 5 w 63"/>
                  <a:gd name="T3" fmla="*/ 11 h 16"/>
                  <a:gd name="T4" fmla="*/ 9 w 63"/>
                  <a:gd name="T5" fmla="*/ 12 h 16"/>
                  <a:gd name="T6" fmla="*/ 5 w 63"/>
                  <a:gd name="T7" fmla="*/ 12 h 16"/>
                  <a:gd name="T8" fmla="*/ 16 w 63"/>
                  <a:gd name="T9" fmla="*/ 16 h 16"/>
                  <a:gd name="T10" fmla="*/ 26 w 63"/>
                  <a:gd name="T11" fmla="*/ 18 h 16"/>
                  <a:gd name="T12" fmla="*/ 38 w 63"/>
                  <a:gd name="T13" fmla="*/ 20 h 16"/>
                  <a:gd name="T14" fmla="*/ 37 w 63"/>
                  <a:gd name="T15" fmla="*/ 16 h 16"/>
                  <a:gd name="T16" fmla="*/ 43 w 63"/>
                  <a:gd name="T17" fmla="*/ 18 h 16"/>
                  <a:gd name="T18" fmla="*/ 50 w 63"/>
                  <a:gd name="T19" fmla="*/ 17 h 16"/>
                  <a:gd name="T20" fmla="*/ 63 w 63"/>
                  <a:gd name="T21" fmla="*/ 17 h 16"/>
                  <a:gd name="T22" fmla="*/ 61 w 63"/>
                  <a:gd name="T23" fmla="*/ 17 h 16"/>
                  <a:gd name="T24" fmla="*/ 67 w 63"/>
                  <a:gd name="T25" fmla="*/ 17 h 16"/>
                  <a:gd name="T26" fmla="*/ 76 w 63"/>
                  <a:gd name="T27" fmla="*/ 17 h 16"/>
                  <a:gd name="T28" fmla="*/ 62 w 63"/>
                  <a:gd name="T29" fmla="*/ 14 h 16"/>
                  <a:gd name="T30" fmla="*/ 54 w 63"/>
                  <a:gd name="T31" fmla="*/ 12 h 16"/>
                  <a:gd name="T32" fmla="*/ 47 w 63"/>
                  <a:gd name="T33" fmla="*/ 8 h 16"/>
                  <a:gd name="T34" fmla="*/ 47 w 63"/>
                  <a:gd name="T35" fmla="*/ 8 h 16"/>
                  <a:gd name="T36" fmla="*/ 49 w 63"/>
                  <a:gd name="T37" fmla="*/ 8 h 16"/>
                  <a:gd name="T38" fmla="*/ 55 w 63"/>
                  <a:gd name="T39" fmla="*/ 11 h 16"/>
                  <a:gd name="T40" fmla="*/ 75 w 63"/>
                  <a:gd name="T41" fmla="*/ 16 h 16"/>
                  <a:gd name="T42" fmla="*/ 80 w 63"/>
                  <a:gd name="T43" fmla="*/ 14 h 16"/>
                  <a:gd name="T44" fmla="*/ 76 w 63"/>
                  <a:gd name="T45" fmla="*/ 11 h 16"/>
                  <a:gd name="T46" fmla="*/ 80 w 63"/>
                  <a:gd name="T47" fmla="*/ 9 h 16"/>
                  <a:gd name="T48" fmla="*/ 69 w 63"/>
                  <a:gd name="T49" fmla="*/ 7 h 16"/>
                  <a:gd name="T50" fmla="*/ 57 w 63"/>
                  <a:gd name="T51" fmla="*/ 5 h 16"/>
                  <a:gd name="T52" fmla="*/ 33 w 63"/>
                  <a:gd name="T53" fmla="*/ 3 h 16"/>
                  <a:gd name="T54" fmla="*/ 37 w 63"/>
                  <a:gd name="T55" fmla="*/ 4 h 16"/>
                  <a:gd name="T56" fmla="*/ 32 w 63"/>
                  <a:gd name="T57" fmla="*/ 4 h 16"/>
                  <a:gd name="T58" fmla="*/ 38 w 63"/>
                  <a:gd name="T59" fmla="*/ 8 h 16"/>
                  <a:gd name="T60" fmla="*/ 34 w 63"/>
                  <a:gd name="T61" fmla="*/ 8 h 16"/>
                  <a:gd name="T62" fmla="*/ 30 w 63"/>
                  <a:gd name="T63" fmla="*/ 7 h 16"/>
                  <a:gd name="T64" fmla="*/ 25 w 63"/>
                  <a:gd name="T65" fmla="*/ 7 h 16"/>
                  <a:gd name="T66" fmla="*/ 21 w 63"/>
                  <a:gd name="T67" fmla="*/ 4 h 16"/>
                  <a:gd name="T68" fmla="*/ 12 w 63"/>
                  <a:gd name="T69" fmla="*/ 3 h 16"/>
                  <a:gd name="T70" fmla="*/ 7 w 63"/>
                  <a:gd name="T71" fmla="*/ 3 h 16"/>
                  <a:gd name="T72" fmla="*/ 3 w 63"/>
                  <a:gd name="T73" fmla="*/ 3 h 16"/>
                  <a:gd name="T74" fmla="*/ 0 w 63"/>
                  <a:gd name="T75" fmla="*/ 4 h 16"/>
                  <a:gd name="T76" fmla="*/ 5 w 63"/>
                  <a:gd name="T77" fmla="*/ 7 h 16"/>
                  <a:gd name="T78" fmla="*/ 0 w 63"/>
                  <a:gd name="T79" fmla="*/ 8 h 16"/>
                  <a:gd name="T80" fmla="*/ 1 w 63"/>
                  <a:gd name="T81" fmla="*/ 9 h 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63" h="16">
                    <a:moveTo>
                      <a:pt x="1" y="7"/>
                    </a:moveTo>
                    <a:cubicBezTo>
                      <a:pt x="2" y="6"/>
                      <a:pt x="3" y="7"/>
                      <a:pt x="4" y="8"/>
                    </a:cubicBezTo>
                    <a:cubicBezTo>
                      <a:pt x="5" y="9"/>
                      <a:pt x="6" y="8"/>
                      <a:pt x="7" y="9"/>
                    </a:cubicBezTo>
                    <a:cubicBezTo>
                      <a:pt x="6" y="9"/>
                      <a:pt x="5" y="9"/>
                      <a:pt x="4" y="9"/>
                    </a:cubicBezTo>
                    <a:cubicBezTo>
                      <a:pt x="6" y="11"/>
                      <a:pt x="9" y="11"/>
                      <a:pt x="12" y="12"/>
                    </a:cubicBezTo>
                    <a:cubicBezTo>
                      <a:pt x="15" y="12"/>
                      <a:pt x="17" y="14"/>
                      <a:pt x="20" y="14"/>
                    </a:cubicBezTo>
                    <a:cubicBezTo>
                      <a:pt x="23" y="15"/>
                      <a:pt x="26" y="16"/>
                      <a:pt x="29" y="15"/>
                    </a:cubicBezTo>
                    <a:cubicBezTo>
                      <a:pt x="31" y="15"/>
                      <a:pt x="28" y="13"/>
                      <a:pt x="28" y="12"/>
                    </a:cubicBezTo>
                    <a:cubicBezTo>
                      <a:pt x="30" y="12"/>
                      <a:pt x="31" y="14"/>
                      <a:pt x="33" y="14"/>
                    </a:cubicBezTo>
                    <a:cubicBezTo>
                      <a:pt x="34" y="14"/>
                      <a:pt x="36" y="13"/>
                      <a:pt x="38" y="13"/>
                    </a:cubicBezTo>
                    <a:cubicBezTo>
                      <a:pt x="41" y="12"/>
                      <a:pt x="45" y="11"/>
                      <a:pt x="48" y="13"/>
                    </a:cubicBezTo>
                    <a:cubicBezTo>
                      <a:pt x="47" y="13"/>
                      <a:pt x="46" y="13"/>
                      <a:pt x="46" y="13"/>
                    </a:cubicBezTo>
                    <a:cubicBezTo>
                      <a:pt x="47" y="13"/>
                      <a:pt x="49" y="14"/>
                      <a:pt x="51" y="13"/>
                    </a:cubicBezTo>
                    <a:cubicBezTo>
                      <a:pt x="52" y="12"/>
                      <a:pt x="56" y="14"/>
                      <a:pt x="58" y="13"/>
                    </a:cubicBezTo>
                    <a:cubicBezTo>
                      <a:pt x="54" y="11"/>
                      <a:pt x="50" y="12"/>
                      <a:pt x="47" y="11"/>
                    </a:cubicBezTo>
                    <a:cubicBezTo>
                      <a:pt x="45" y="10"/>
                      <a:pt x="43" y="10"/>
                      <a:pt x="41" y="9"/>
                    </a:cubicBezTo>
                    <a:cubicBezTo>
                      <a:pt x="40" y="8"/>
                      <a:pt x="38" y="6"/>
                      <a:pt x="36" y="6"/>
                    </a:cubicBezTo>
                    <a:cubicBezTo>
                      <a:pt x="38" y="6"/>
                      <a:pt x="38" y="6"/>
                      <a:pt x="36" y="6"/>
                    </a:cubicBezTo>
                    <a:cubicBezTo>
                      <a:pt x="37" y="6"/>
                      <a:pt x="40" y="6"/>
                      <a:pt x="37" y="6"/>
                    </a:cubicBezTo>
                    <a:cubicBezTo>
                      <a:pt x="39" y="6"/>
                      <a:pt x="45" y="5"/>
                      <a:pt x="42" y="8"/>
                    </a:cubicBezTo>
                    <a:cubicBezTo>
                      <a:pt x="47" y="10"/>
                      <a:pt x="52" y="12"/>
                      <a:pt x="57" y="12"/>
                    </a:cubicBezTo>
                    <a:cubicBezTo>
                      <a:pt x="58" y="12"/>
                      <a:pt x="61" y="12"/>
                      <a:pt x="61" y="11"/>
                    </a:cubicBezTo>
                    <a:cubicBezTo>
                      <a:pt x="63" y="9"/>
                      <a:pt x="59" y="9"/>
                      <a:pt x="58" y="8"/>
                    </a:cubicBezTo>
                    <a:cubicBezTo>
                      <a:pt x="59" y="8"/>
                      <a:pt x="60" y="7"/>
                      <a:pt x="61" y="7"/>
                    </a:cubicBezTo>
                    <a:cubicBezTo>
                      <a:pt x="58" y="6"/>
                      <a:pt x="55" y="6"/>
                      <a:pt x="52" y="5"/>
                    </a:cubicBezTo>
                    <a:cubicBezTo>
                      <a:pt x="49" y="5"/>
                      <a:pt x="46" y="3"/>
                      <a:pt x="43" y="4"/>
                    </a:cubicBezTo>
                    <a:cubicBezTo>
                      <a:pt x="37" y="7"/>
                      <a:pt x="31" y="2"/>
                      <a:pt x="25" y="2"/>
                    </a:cubicBezTo>
                    <a:cubicBezTo>
                      <a:pt x="26" y="2"/>
                      <a:pt x="27" y="2"/>
                      <a:pt x="28" y="3"/>
                    </a:cubicBezTo>
                    <a:cubicBezTo>
                      <a:pt x="27" y="3"/>
                      <a:pt x="25" y="2"/>
                      <a:pt x="24" y="3"/>
                    </a:cubicBezTo>
                    <a:cubicBezTo>
                      <a:pt x="25" y="5"/>
                      <a:pt x="27" y="5"/>
                      <a:pt x="29" y="6"/>
                    </a:cubicBezTo>
                    <a:cubicBezTo>
                      <a:pt x="28" y="6"/>
                      <a:pt x="27" y="7"/>
                      <a:pt x="26" y="6"/>
                    </a:cubicBezTo>
                    <a:cubicBezTo>
                      <a:pt x="24" y="6"/>
                      <a:pt x="24" y="5"/>
                      <a:pt x="23" y="5"/>
                    </a:cubicBezTo>
                    <a:cubicBezTo>
                      <a:pt x="22" y="4"/>
                      <a:pt x="20" y="5"/>
                      <a:pt x="19" y="5"/>
                    </a:cubicBezTo>
                    <a:cubicBezTo>
                      <a:pt x="18" y="4"/>
                      <a:pt x="17" y="4"/>
                      <a:pt x="16" y="3"/>
                    </a:cubicBezTo>
                    <a:cubicBezTo>
                      <a:pt x="14" y="3"/>
                      <a:pt x="11" y="3"/>
                      <a:pt x="9" y="2"/>
                    </a:cubicBezTo>
                    <a:cubicBezTo>
                      <a:pt x="8" y="2"/>
                      <a:pt x="2" y="0"/>
                      <a:pt x="5" y="2"/>
                    </a:cubicBezTo>
                    <a:cubicBezTo>
                      <a:pt x="4" y="2"/>
                      <a:pt x="2" y="1"/>
                      <a:pt x="2" y="2"/>
                    </a:cubicBezTo>
                    <a:cubicBezTo>
                      <a:pt x="3" y="3"/>
                      <a:pt x="1" y="3"/>
                      <a:pt x="0" y="3"/>
                    </a:cubicBezTo>
                    <a:cubicBezTo>
                      <a:pt x="0" y="4"/>
                      <a:pt x="3" y="5"/>
                      <a:pt x="4" y="5"/>
                    </a:cubicBezTo>
                    <a:cubicBezTo>
                      <a:pt x="3" y="5"/>
                      <a:pt x="1" y="5"/>
                      <a:pt x="0" y="6"/>
                    </a:cubicBezTo>
                    <a:cubicBezTo>
                      <a:pt x="1" y="7"/>
                      <a:pt x="1" y="7"/>
                      <a:pt x="1" y="7"/>
                    </a:cubicBezTo>
                  </a:path>
                </a:pathLst>
              </a:custGeom>
              <a:solidFill>
                <a:srgbClr val="B3B3B3"/>
              </a:solidFill>
              <a:ln w="3175">
                <a:solidFill>
                  <a:schemeClr val="tx1"/>
                </a:solidFill>
                <a:round/>
                <a:headEnd/>
                <a:tailEnd/>
              </a:ln>
            </p:spPr>
            <p:txBody>
              <a:bodyPr/>
              <a:lstStyle/>
              <a:p>
                <a:endParaRPr lang="en-GB" sz="2400" dirty="0"/>
              </a:p>
            </p:txBody>
          </p:sp>
          <p:sp>
            <p:nvSpPr>
              <p:cNvPr id="1142" name="Freeform 4373"/>
              <p:cNvSpPr>
                <a:spLocks/>
              </p:cNvSpPr>
              <p:nvPr/>
            </p:nvSpPr>
            <p:spPr bwMode="auto">
              <a:xfrm>
                <a:off x="4058" y="1536"/>
                <a:ext cx="13" cy="5"/>
              </a:xfrm>
              <a:custGeom>
                <a:avLst/>
                <a:gdLst>
                  <a:gd name="T0" fmla="*/ 0 w 10"/>
                  <a:gd name="T1" fmla="*/ 0 h 4"/>
                  <a:gd name="T2" fmla="*/ 13 w 10"/>
                  <a:gd name="T3" fmla="*/ 5 h 4"/>
                  <a:gd name="T4" fmla="*/ 0 w 10"/>
                  <a:gd name="T5" fmla="*/ 0 h 4"/>
                  <a:gd name="T6" fmla="*/ 0 60000 65536"/>
                  <a:gd name="T7" fmla="*/ 0 60000 65536"/>
                  <a:gd name="T8" fmla="*/ 0 60000 65536"/>
                </a:gdLst>
                <a:ahLst/>
                <a:cxnLst>
                  <a:cxn ang="T6">
                    <a:pos x="T0" y="T1"/>
                  </a:cxn>
                  <a:cxn ang="T7">
                    <a:pos x="T2" y="T3"/>
                  </a:cxn>
                  <a:cxn ang="T8">
                    <a:pos x="T4" y="T5"/>
                  </a:cxn>
                </a:cxnLst>
                <a:rect l="0" t="0" r="r" b="b"/>
                <a:pathLst>
                  <a:path w="10" h="4">
                    <a:moveTo>
                      <a:pt x="0" y="0"/>
                    </a:moveTo>
                    <a:cubicBezTo>
                      <a:pt x="3" y="3"/>
                      <a:pt x="7" y="2"/>
                      <a:pt x="10" y="4"/>
                    </a:cubicBezTo>
                    <a:cubicBezTo>
                      <a:pt x="10" y="1"/>
                      <a:pt x="2" y="0"/>
                      <a:pt x="0" y="0"/>
                    </a:cubicBezTo>
                  </a:path>
                </a:pathLst>
              </a:custGeom>
              <a:solidFill>
                <a:srgbClr val="B3B3B3"/>
              </a:solidFill>
              <a:ln w="3175">
                <a:solidFill>
                  <a:schemeClr val="tx1"/>
                </a:solidFill>
                <a:round/>
                <a:headEnd/>
                <a:tailEnd/>
              </a:ln>
            </p:spPr>
            <p:txBody>
              <a:bodyPr/>
              <a:lstStyle/>
              <a:p>
                <a:endParaRPr lang="en-GB" sz="2400" dirty="0"/>
              </a:p>
            </p:txBody>
          </p:sp>
          <p:sp>
            <p:nvSpPr>
              <p:cNvPr id="1143" name="Freeform 4374"/>
              <p:cNvSpPr>
                <a:spLocks/>
              </p:cNvSpPr>
              <p:nvPr/>
            </p:nvSpPr>
            <p:spPr bwMode="auto">
              <a:xfrm>
                <a:off x="4081" y="1519"/>
                <a:ext cx="3" cy="0"/>
              </a:xfrm>
              <a:custGeom>
                <a:avLst/>
                <a:gdLst>
                  <a:gd name="T0" fmla="*/ 3 w 2"/>
                  <a:gd name="T1" fmla="*/ 0 w 2"/>
                  <a:gd name="T2" fmla="*/ 3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1" y="0"/>
                      <a:pt x="0" y="0"/>
                      <a:pt x="0" y="0"/>
                    </a:cubicBezTo>
                    <a:cubicBezTo>
                      <a:pt x="0" y="0"/>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1144" name="Freeform 4375"/>
              <p:cNvSpPr>
                <a:spLocks/>
              </p:cNvSpPr>
              <p:nvPr/>
            </p:nvSpPr>
            <p:spPr bwMode="auto">
              <a:xfrm>
                <a:off x="4112" y="1540"/>
                <a:ext cx="41" cy="9"/>
              </a:xfrm>
              <a:custGeom>
                <a:avLst/>
                <a:gdLst>
                  <a:gd name="T0" fmla="*/ 3 w 31"/>
                  <a:gd name="T1" fmla="*/ 6 h 7"/>
                  <a:gd name="T2" fmla="*/ 0 w 31"/>
                  <a:gd name="T3" fmla="*/ 6 h 7"/>
                  <a:gd name="T4" fmla="*/ 9 w 31"/>
                  <a:gd name="T5" fmla="*/ 6 h 7"/>
                  <a:gd name="T6" fmla="*/ 20 w 31"/>
                  <a:gd name="T7" fmla="*/ 8 h 7"/>
                  <a:gd name="T8" fmla="*/ 41 w 31"/>
                  <a:gd name="T9" fmla="*/ 9 h 7"/>
                  <a:gd name="T10" fmla="*/ 15 w 31"/>
                  <a:gd name="T11" fmla="*/ 0 h 7"/>
                  <a:gd name="T12" fmla="*/ 7 w 31"/>
                  <a:gd name="T13" fmla="*/ 1 h 7"/>
                  <a:gd name="T14" fmla="*/ 7 w 31"/>
                  <a:gd name="T15" fmla="*/ 5 h 7"/>
                  <a:gd name="T16" fmla="*/ 3 w 31"/>
                  <a:gd name="T17" fmla="*/ 6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 h="7">
                    <a:moveTo>
                      <a:pt x="2" y="5"/>
                    </a:moveTo>
                    <a:cubicBezTo>
                      <a:pt x="2" y="5"/>
                      <a:pt x="1" y="5"/>
                      <a:pt x="0" y="5"/>
                    </a:cubicBezTo>
                    <a:cubicBezTo>
                      <a:pt x="2" y="7"/>
                      <a:pt x="5" y="5"/>
                      <a:pt x="7" y="5"/>
                    </a:cubicBezTo>
                    <a:cubicBezTo>
                      <a:pt x="9" y="5"/>
                      <a:pt x="12" y="6"/>
                      <a:pt x="15" y="6"/>
                    </a:cubicBezTo>
                    <a:cubicBezTo>
                      <a:pt x="20" y="7"/>
                      <a:pt x="26" y="7"/>
                      <a:pt x="31" y="7"/>
                    </a:cubicBezTo>
                    <a:cubicBezTo>
                      <a:pt x="25" y="3"/>
                      <a:pt x="18" y="1"/>
                      <a:pt x="11" y="0"/>
                    </a:cubicBezTo>
                    <a:cubicBezTo>
                      <a:pt x="10" y="0"/>
                      <a:pt x="6" y="0"/>
                      <a:pt x="5" y="1"/>
                    </a:cubicBezTo>
                    <a:cubicBezTo>
                      <a:pt x="4" y="2"/>
                      <a:pt x="5" y="3"/>
                      <a:pt x="5" y="4"/>
                    </a:cubicBezTo>
                    <a:cubicBezTo>
                      <a:pt x="5" y="5"/>
                      <a:pt x="3" y="5"/>
                      <a:pt x="2" y="5"/>
                    </a:cubicBezTo>
                  </a:path>
                </a:pathLst>
              </a:custGeom>
              <a:solidFill>
                <a:srgbClr val="B3B3B3"/>
              </a:solidFill>
              <a:ln w="3175">
                <a:solidFill>
                  <a:schemeClr val="tx1"/>
                </a:solidFill>
                <a:round/>
                <a:headEnd/>
                <a:tailEnd/>
              </a:ln>
            </p:spPr>
            <p:txBody>
              <a:bodyPr/>
              <a:lstStyle/>
              <a:p>
                <a:endParaRPr lang="en-GB" sz="2400" dirty="0"/>
              </a:p>
            </p:txBody>
          </p:sp>
          <p:sp>
            <p:nvSpPr>
              <p:cNvPr id="1145" name="Freeform 4376"/>
              <p:cNvSpPr>
                <a:spLocks/>
              </p:cNvSpPr>
              <p:nvPr/>
            </p:nvSpPr>
            <p:spPr bwMode="auto">
              <a:xfrm>
                <a:off x="4118" y="1569"/>
                <a:ext cx="9" cy="4"/>
              </a:xfrm>
              <a:custGeom>
                <a:avLst/>
                <a:gdLst>
                  <a:gd name="T0" fmla="*/ 9 w 7"/>
                  <a:gd name="T1" fmla="*/ 3 h 3"/>
                  <a:gd name="T2" fmla="*/ 0 w 7"/>
                  <a:gd name="T3" fmla="*/ 1 h 3"/>
                  <a:gd name="T4" fmla="*/ 4 w 7"/>
                  <a:gd name="T5" fmla="*/ 3 h 3"/>
                  <a:gd name="T6" fmla="*/ 5 w 7"/>
                  <a:gd name="T7" fmla="*/ 3 h 3"/>
                  <a:gd name="T8" fmla="*/ 9 w 7"/>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3">
                    <a:moveTo>
                      <a:pt x="7" y="2"/>
                    </a:moveTo>
                    <a:cubicBezTo>
                      <a:pt x="5" y="0"/>
                      <a:pt x="2" y="1"/>
                      <a:pt x="0" y="1"/>
                    </a:cubicBezTo>
                    <a:cubicBezTo>
                      <a:pt x="1" y="2"/>
                      <a:pt x="2" y="2"/>
                      <a:pt x="3" y="2"/>
                    </a:cubicBezTo>
                    <a:cubicBezTo>
                      <a:pt x="1" y="2"/>
                      <a:pt x="3" y="2"/>
                      <a:pt x="4" y="2"/>
                    </a:cubicBezTo>
                    <a:cubicBezTo>
                      <a:pt x="5" y="2"/>
                      <a:pt x="6" y="3"/>
                      <a:pt x="7" y="2"/>
                    </a:cubicBezTo>
                  </a:path>
                </a:pathLst>
              </a:custGeom>
              <a:solidFill>
                <a:srgbClr val="B3B3B3"/>
              </a:solidFill>
              <a:ln w="3175">
                <a:solidFill>
                  <a:schemeClr val="tx1"/>
                </a:solidFill>
                <a:round/>
                <a:headEnd/>
                <a:tailEnd/>
              </a:ln>
            </p:spPr>
            <p:txBody>
              <a:bodyPr/>
              <a:lstStyle/>
              <a:p>
                <a:endParaRPr lang="en-GB" sz="2400" dirty="0"/>
              </a:p>
            </p:txBody>
          </p:sp>
          <p:sp>
            <p:nvSpPr>
              <p:cNvPr id="1146" name="Freeform 4377"/>
              <p:cNvSpPr>
                <a:spLocks/>
              </p:cNvSpPr>
              <p:nvPr/>
            </p:nvSpPr>
            <p:spPr bwMode="auto">
              <a:xfrm>
                <a:off x="4127" y="1569"/>
                <a:ext cx="4" cy="0"/>
              </a:xfrm>
              <a:custGeom>
                <a:avLst/>
                <a:gdLst>
                  <a:gd name="T0" fmla="*/ 3 w 3"/>
                  <a:gd name="T1" fmla="*/ 4 w 3"/>
                  <a:gd name="T2" fmla="*/ 0 w 3"/>
                  <a:gd name="T3" fmla="*/ 3 w 3"/>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3">
                    <a:moveTo>
                      <a:pt x="2" y="0"/>
                    </a:moveTo>
                    <a:cubicBezTo>
                      <a:pt x="2" y="0"/>
                      <a:pt x="2" y="0"/>
                      <a:pt x="3" y="0"/>
                    </a:cubicBezTo>
                    <a:cubicBezTo>
                      <a:pt x="2" y="0"/>
                      <a:pt x="1" y="0"/>
                      <a:pt x="0" y="0"/>
                    </a:cubicBezTo>
                    <a:cubicBezTo>
                      <a:pt x="1" y="0"/>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1147" name="Freeform 4378"/>
              <p:cNvSpPr>
                <a:spLocks/>
              </p:cNvSpPr>
              <p:nvPr/>
            </p:nvSpPr>
            <p:spPr bwMode="auto">
              <a:xfrm>
                <a:off x="4135" y="1504"/>
                <a:ext cx="8" cy="4"/>
              </a:xfrm>
              <a:custGeom>
                <a:avLst/>
                <a:gdLst>
                  <a:gd name="T0" fmla="*/ 0 w 6"/>
                  <a:gd name="T1" fmla="*/ 3 h 3"/>
                  <a:gd name="T2" fmla="*/ 8 w 6"/>
                  <a:gd name="T3" fmla="*/ 3 h 3"/>
                  <a:gd name="T4" fmla="*/ 0 w 6"/>
                  <a:gd name="T5" fmla="*/ 3 h 3"/>
                  <a:gd name="T6" fmla="*/ 0 60000 65536"/>
                  <a:gd name="T7" fmla="*/ 0 60000 65536"/>
                  <a:gd name="T8" fmla="*/ 0 60000 65536"/>
                </a:gdLst>
                <a:ahLst/>
                <a:cxnLst>
                  <a:cxn ang="T6">
                    <a:pos x="T0" y="T1"/>
                  </a:cxn>
                  <a:cxn ang="T7">
                    <a:pos x="T2" y="T3"/>
                  </a:cxn>
                  <a:cxn ang="T8">
                    <a:pos x="T4" y="T5"/>
                  </a:cxn>
                </a:cxnLst>
                <a:rect l="0" t="0" r="r" b="b"/>
                <a:pathLst>
                  <a:path w="6" h="3">
                    <a:moveTo>
                      <a:pt x="0" y="2"/>
                    </a:moveTo>
                    <a:cubicBezTo>
                      <a:pt x="1" y="3"/>
                      <a:pt x="5" y="2"/>
                      <a:pt x="6" y="2"/>
                    </a:cubicBezTo>
                    <a:cubicBezTo>
                      <a:pt x="6" y="0"/>
                      <a:pt x="1" y="1"/>
                      <a:pt x="0" y="2"/>
                    </a:cubicBezTo>
                  </a:path>
                </a:pathLst>
              </a:custGeom>
              <a:solidFill>
                <a:srgbClr val="B3B3B3"/>
              </a:solidFill>
              <a:ln w="3175">
                <a:solidFill>
                  <a:schemeClr val="tx1"/>
                </a:solidFill>
                <a:round/>
                <a:headEnd/>
                <a:tailEnd/>
              </a:ln>
            </p:spPr>
            <p:txBody>
              <a:bodyPr/>
              <a:lstStyle/>
              <a:p>
                <a:endParaRPr lang="en-GB" sz="2400" dirty="0"/>
              </a:p>
            </p:txBody>
          </p:sp>
          <p:sp>
            <p:nvSpPr>
              <p:cNvPr id="1148" name="Freeform 4379"/>
              <p:cNvSpPr>
                <a:spLocks/>
              </p:cNvSpPr>
              <p:nvPr/>
            </p:nvSpPr>
            <p:spPr bwMode="auto">
              <a:xfrm>
                <a:off x="4138" y="1519"/>
                <a:ext cx="51" cy="10"/>
              </a:xfrm>
              <a:custGeom>
                <a:avLst/>
                <a:gdLst>
                  <a:gd name="T0" fmla="*/ 41 w 39"/>
                  <a:gd name="T1" fmla="*/ 10 h 8"/>
                  <a:gd name="T2" fmla="*/ 51 w 39"/>
                  <a:gd name="T3" fmla="*/ 9 h 8"/>
                  <a:gd name="T4" fmla="*/ 48 w 39"/>
                  <a:gd name="T5" fmla="*/ 6 h 8"/>
                  <a:gd name="T6" fmla="*/ 41 w 39"/>
                  <a:gd name="T7" fmla="*/ 5 h 8"/>
                  <a:gd name="T8" fmla="*/ 33 w 39"/>
                  <a:gd name="T9" fmla="*/ 5 h 8"/>
                  <a:gd name="T10" fmla="*/ 25 w 39"/>
                  <a:gd name="T11" fmla="*/ 5 h 8"/>
                  <a:gd name="T12" fmla="*/ 13 w 39"/>
                  <a:gd name="T13" fmla="*/ 3 h 8"/>
                  <a:gd name="T14" fmla="*/ 0 w 39"/>
                  <a:gd name="T15" fmla="*/ 1 h 8"/>
                  <a:gd name="T16" fmla="*/ 5 w 39"/>
                  <a:gd name="T17" fmla="*/ 5 h 8"/>
                  <a:gd name="T18" fmla="*/ 16 w 39"/>
                  <a:gd name="T19" fmla="*/ 8 h 8"/>
                  <a:gd name="T20" fmla="*/ 41 w 39"/>
                  <a:gd name="T21" fmla="*/ 1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9" h="8">
                    <a:moveTo>
                      <a:pt x="31" y="8"/>
                    </a:moveTo>
                    <a:cubicBezTo>
                      <a:pt x="34" y="8"/>
                      <a:pt x="37" y="8"/>
                      <a:pt x="39" y="7"/>
                    </a:cubicBezTo>
                    <a:cubicBezTo>
                      <a:pt x="38" y="6"/>
                      <a:pt x="39" y="4"/>
                      <a:pt x="37" y="5"/>
                    </a:cubicBezTo>
                    <a:cubicBezTo>
                      <a:pt x="35" y="5"/>
                      <a:pt x="33" y="4"/>
                      <a:pt x="31" y="4"/>
                    </a:cubicBezTo>
                    <a:cubicBezTo>
                      <a:pt x="29" y="4"/>
                      <a:pt x="27" y="4"/>
                      <a:pt x="25" y="4"/>
                    </a:cubicBezTo>
                    <a:cubicBezTo>
                      <a:pt x="23" y="4"/>
                      <a:pt x="21" y="5"/>
                      <a:pt x="19" y="4"/>
                    </a:cubicBezTo>
                    <a:cubicBezTo>
                      <a:pt x="17" y="2"/>
                      <a:pt x="12" y="1"/>
                      <a:pt x="10" y="2"/>
                    </a:cubicBezTo>
                    <a:cubicBezTo>
                      <a:pt x="6" y="5"/>
                      <a:pt x="3" y="0"/>
                      <a:pt x="0" y="1"/>
                    </a:cubicBezTo>
                    <a:cubicBezTo>
                      <a:pt x="1" y="1"/>
                      <a:pt x="2" y="4"/>
                      <a:pt x="4" y="4"/>
                    </a:cubicBezTo>
                    <a:cubicBezTo>
                      <a:pt x="6" y="5"/>
                      <a:pt x="10" y="5"/>
                      <a:pt x="12" y="6"/>
                    </a:cubicBezTo>
                    <a:cubicBezTo>
                      <a:pt x="18" y="7"/>
                      <a:pt x="25" y="8"/>
                      <a:pt x="31" y="8"/>
                    </a:cubicBezTo>
                  </a:path>
                </a:pathLst>
              </a:custGeom>
              <a:solidFill>
                <a:srgbClr val="B3B3B3"/>
              </a:solidFill>
              <a:ln w="3175">
                <a:solidFill>
                  <a:schemeClr val="tx1"/>
                </a:solidFill>
                <a:round/>
                <a:headEnd/>
                <a:tailEnd/>
              </a:ln>
            </p:spPr>
            <p:txBody>
              <a:bodyPr/>
              <a:lstStyle/>
              <a:p>
                <a:endParaRPr lang="en-GB" sz="2400" dirty="0"/>
              </a:p>
            </p:txBody>
          </p:sp>
          <p:sp>
            <p:nvSpPr>
              <p:cNvPr id="1149" name="Freeform 4380"/>
              <p:cNvSpPr>
                <a:spLocks/>
              </p:cNvSpPr>
              <p:nvPr/>
            </p:nvSpPr>
            <p:spPr bwMode="auto">
              <a:xfrm>
                <a:off x="4183" y="1512"/>
                <a:ext cx="2" cy="1"/>
              </a:xfrm>
              <a:custGeom>
                <a:avLst/>
                <a:gdLst>
                  <a:gd name="T0" fmla="*/ 1 w 2"/>
                  <a:gd name="T1" fmla="*/ 1 h 1"/>
                  <a:gd name="T2" fmla="*/ 2 w 2"/>
                  <a:gd name="T3" fmla="*/ 1 h 1"/>
                  <a:gd name="T4" fmla="*/ 0 w 2"/>
                  <a:gd name="T5" fmla="*/ 0 h 1"/>
                  <a:gd name="T6" fmla="*/ 1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1"/>
                      <a:pt x="2" y="1"/>
                    </a:cubicBezTo>
                    <a:cubicBezTo>
                      <a:pt x="2" y="0"/>
                      <a:pt x="1" y="0"/>
                      <a:pt x="0" y="0"/>
                    </a:cubicBezTo>
                    <a:cubicBezTo>
                      <a:pt x="1" y="0"/>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150" name="Freeform 4381"/>
              <p:cNvSpPr>
                <a:spLocks/>
              </p:cNvSpPr>
              <p:nvPr/>
            </p:nvSpPr>
            <p:spPr bwMode="auto">
              <a:xfrm>
                <a:off x="3443" y="1472"/>
                <a:ext cx="13" cy="3"/>
              </a:xfrm>
              <a:custGeom>
                <a:avLst/>
                <a:gdLst>
                  <a:gd name="T0" fmla="*/ 5 w 10"/>
                  <a:gd name="T1" fmla="*/ 2 h 2"/>
                  <a:gd name="T2" fmla="*/ 13 w 10"/>
                  <a:gd name="T3" fmla="*/ 2 h 2"/>
                  <a:gd name="T4" fmla="*/ 0 w 10"/>
                  <a:gd name="T5" fmla="*/ 0 h 2"/>
                  <a:gd name="T6" fmla="*/ 5 w 10"/>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 h="2">
                    <a:moveTo>
                      <a:pt x="4" y="1"/>
                    </a:moveTo>
                    <a:cubicBezTo>
                      <a:pt x="6" y="2"/>
                      <a:pt x="9" y="1"/>
                      <a:pt x="10" y="1"/>
                    </a:cubicBezTo>
                    <a:cubicBezTo>
                      <a:pt x="7" y="0"/>
                      <a:pt x="3" y="1"/>
                      <a:pt x="0" y="0"/>
                    </a:cubicBezTo>
                    <a:cubicBezTo>
                      <a:pt x="1" y="1"/>
                      <a:pt x="3" y="1"/>
                      <a:pt x="4" y="1"/>
                    </a:cubicBezTo>
                  </a:path>
                </a:pathLst>
              </a:custGeom>
              <a:solidFill>
                <a:srgbClr val="B3B3B3"/>
              </a:solidFill>
              <a:ln w="3175">
                <a:solidFill>
                  <a:schemeClr val="tx1"/>
                </a:solidFill>
                <a:round/>
                <a:headEnd/>
                <a:tailEnd/>
              </a:ln>
            </p:spPr>
            <p:txBody>
              <a:bodyPr/>
              <a:lstStyle/>
              <a:p>
                <a:endParaRPr lang="en-GB" sz="2400" dirty="0"/>
              </a:p>
            </p:txBody>
          </p:sp>
          <p:sp>
            <p:nvSpPr>
              <p:cNvPr id="1151" name="Freeform 4382"/>
              <p:cNvSpPr>
                <a:spLocks/>
              </p:cNvSpPr>
              <p:nvPr/>
            </p:nvSpPr>
            <p:spPr bwMode="auto">
              <a:xfrm>
                <a:off x="3456" y="1457"/>
                <a:ext cx="12" cy="3"/>
              </a:xfrm>
              <a:custGeom>
                <a:avLst/>
                <a:gdLst>
                  <a:gd name="T0" fmla="*/ 1 w 9"/>
                  <a:gd name="T1" fmla="*/ 1 h 3"/>
                  <a:gd name="T2" fmla="*/ 0 w 9"/>
                  <a:gd name="T3" fmla="*/ 2 h 3"/>
                  <a:gd name="T4" fmla="*/ 12 w 9"/>
                  <a:gd name="T5" fmla="*/ 2 h 3"/>
                  <a:gd name="T6" fmla="*/ 1 w 9"/>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3">
                    <a:moveTo>
                      <a:pt x="1" y="1"/>
                    </a:moveTo>
                    <a:cubicBezTo>
                      <a:pt x="0" y="2"/>
                      <a:pt x="0" y="2"/>
                      <a:pt x="0" y="2"/>
                    </a:cubicBezTo>
                    <a:cubicBezTo>
                      <a:pt x="3" y="3"/>
                      <a:pt x="6" y="3"/>
                      <a:pt x="9" y="2"/>
                    </a:cubicBezTo>
                    <a:cubicBezTo>
                      <a:pt x="6" y="0"/>
                      <a:pt x="3" y="2"/>
                      <a:pt x="1" y="1"/>
                    </a:cubicBezTo>
                  </a:path>
                </a:pathLst>
              </a:custGeom>
              <a:solidFill>
                <a:srgbClr val="B3B3B3"/>
              </a:solidFill>
              <a:ln w="3175">
                <a:solidFill>
                  <a:schemeClr val="tx1"/>
                </a:solidFill>
                <a:round/>
                <a:headEnd/>
                <a:tailEnd/>
              </a:ln>
            </p:spPr>
            <p:txBody>
              <a:bodyPr/>
              <a:lstStyle/>
              <a:p>
                <a:endParaRPr lang="en-GB" sz="2400" dirty="0"/>
              </a:p>
            </p:txBody>
          </p:sp>
          <p:sp>
            <p:nvSpPr>
              <p:cNvPr id="1152" name="Freeform 4383"/>
              <p:cNvSpPr>
                <a:spLocks/>
              </p:cNvSpPr>
              <p:nvPr/>
            </p:nvSpPr>
            <p:spPr bwMode="auto">
              <a:xfrm>
                <a:off x="3547" y="1454"/>
                <a:ext cx="13" cy="5"/>
              </a:xfrm>
              <a:custGeom>
                <a:avLst/>
                <a:gdLst>
                  <a:gd name="T0" fmla="*/ 0 w 10"/>
                  <a:gd name="T1" fmla="*/ 1 h 4"/>
                  <a:gd name="T2" fmla="*/ 13 w 10"/>
                  <a:gd name="T3" fmla="*/ 3 h 4"/>
                  <a:gd name="T4" fmla="*/ 0 w 10"/>
                  <a:gd name="T5" fmla="*/ 1 h 4"/>
                  <a:gd name="T6" fmla="*/ 0 60000 65536"/>
                  <a:gd name="T7" fmla="*/ 0 60000 65536"/>
                  <a:gd name="T8" fmla="*/ 0 60000 65536"/>
                </a:gdLst>
                <a:ahLst/>
                <a:cxnLst>
                  <a:cxn ang="T6">
                    <a:pos x="T0" y="T1"/>
                  </a:cxn>
                  <a:cxn ang="T7">
                    <a:pos x="T2" y="T3"/>
                  </a:cxn>
                  <a:cxn ang="T8">
                    <a:pos x="T4" y="T5"/>
                  </a:cxn>
                </a:cxnLst>
                <a:rect l="0" t="0" r="r" b="b"/>
                <a:pathLst>
                  <a:path w="10" h="4">
                    <a:moveTo>
                      <a:pt x="0" y="1"/>
                    </a:moveTo>
                    <a:cubicBezTo>
                      <a:pt x="1" y="4"/>
                      <a:pt x="8" y="3"/>
                      <a:pt x="10" y="2"/>
                    </a:cubicBezTo>
                    <a:cubicBezTo>
                      <a:pt x="8" y="0"/>
                      <a:pt x="2" y="1"/>
                      <a:pt x="0" y="1"/>
                    </a:cubicBezTo>
                  </a:path>
                </a:pathLst>
              </a:custGeom>
              <a:solidFill>
                <a:srgbClr val="B3B3B3"/>
              </a:solidFill>
              <a:ln w="3175">
                <a:solidFill>
                  <a:schemeClr val="tx1"/>
                </a:solidFill>
                <a:round/>
                <a:headEnd/>
                <a:tailEnd/>
              </a:ln>
            </p:spPr>
            <p:txBody>
              <a:bodyPr/>
              <a:lstStyle/>
              <a:p>
                <a:endParaRPr lang="en-GB" sz="2400" dirty="0"/>
              </a:p>
            </p:txBody>
          </p:sp>
          <p:sp>
            <p:nvSpPr>
              <p:cNvPr id="1153" name="Freeform 4384"/>
              <p:cNvSpPr>
                <a:spLocks/>
              </p:cNvSpPr>
              <p:nvPr/>
            </p:nvSpPr>
            <p:spPr bwMode="auto">
              <a:xfrm>
                <a:off x="3957" y="1540"/>
                <a:ext cx="3" cy="1"/>
              </a:xfrm>
              <a:custGeom>
                <a:avLst/>
                <a:gdLst>
                  <a:gd name="T0" fmla="*/ 3 w 2"/>
                  <a:gd name="T1" fmla="*/ 1 h 1"/>
                  <a:gd name="T2" fmla="*/ 0 w 2"/>
                  <a:gd name="T3" fmla="*/ 0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1"/>
                      <a:pt x="1" y="0"/>
                      <a:pt x="0" y="0"/>
                    </a:cubicBezTo>
                    <a:cubicBezTo>
                      <a:pt x="1"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1154" name="Freeform 4385"/>
              <p:cNvSpPr>
                <a:spLocks/>
              </p:cNvSpPr>
              <p:nvPr/>
            </p:nvSpPr>
            <p:spPr bwMode="auto">
              <a:xfrm>
                <a:off x="3976" y="1544"/>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0" y="0"/>
                      <a:pt x="0" y="0"/>
                    </a:cubicBezTo>
                    <a:cubicBezTo>
                      <a:pt x="0" y="1"/>
                      <a:pt x="0" y="1"/>
                      <a:pt x="1" y="1"/>
                    </a:cubicBezTo>
                  </a:path>
                </a:pathLst>
              </a:custGeom>
              <a:solidFill>
                <a:srgbClr val="B3B3B3"/>
              </a:solidFill>
              <a:ln w="3175">
                <a:solidFill>
                  <a:schemeClr val="tx1"/>
                </a:solidFill>
                <a:round/>
                <a:headEnd/>
                <a:tailEnd/>
              </a:ln>
            </p:spPr>
            <p:txBody>
              <a:bodyPr/>
              <a:lstStyle/>
              <a:p>
                <a:endParaRPr lang="en-GB" sz="2400" dirty="0"/>
              </a:p>
            </p:txBody>
          </p:sp>
          <p:sp>
            <p:nvSpPr>
              <p:cNvPr id="1155" name="Freeform 4386"/>
              <p:cNvSpPr>
                <a:spLocks/>
              </p:cNvSpPr>
              <p:nvPr/>
            </p:nvSpPr>
            <p:spPr bwMode="auto">
              <a:xfrm>
                <a:off x="3993" y="1545"/>
                <a:ext cx="5" cy="1"/>
              </a:xfrm>
              <a:custGeom>
                <a:avLst/>
                <a:gdLst>
                  <a:gd name="T0" fmla="*/ 0 w 4"/>
                  <a:gd name="T1" fmla="*/ 0 h 1"/>
                  <a:gd name="T2" fmla="*/ 5 w 4"/>
                  <a:gd name="T3" fmla="*/ 0 h 1"/>
                  <a:gd name="T4" fmla="*/ 0 w 4"/>
                  <a:gd name="T5" fmla="*/ 0 h 1"/>
                  <a:gd name="T6" fmla="*/ 0 60000 65536"/>
                  <a:gd name="T7" fmla="*/ 0 60000 65536"/>
                  <a:gd name="T8" fmla="*/ 0 60000 65536"/>
                </a:gdLst>
                <a:ahLst/>
                <a:cxnLst>
                  <a:cxn ang="T6">
                    <a:pos x="T0" y="T1"/>
                  </a:cxn>
                  <a:cxn ang="T7">
                    <a:pos x="T2" y="T3"/>
                  </a:cxn>
                  <a:cxn ang="T8">
                    <a:pos x="T4" y="T5"/>
                  </a:cxn>
                </a:cxnLst>
                <a:rect l="0" t="0" r="r" b="b"/>
                <a:pathLst>
                  <a:path w="4" h="1">
                    <a:moveTo>
                      <a:pt x="0" y="0"/>
                    </a:moveTo>
                    <a:cubicBezTo>
                      <a:pt x="1" y="0"/>
                      <a:pt x="3" y="1"/>
                      <a:pt x="4" y="0"/>
                    </a:cubicBezTo>
                    <a:cubicBezTo>
                      <a:pt x="3"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156" name="Freeform 4387"/>
              <p:cNvSpPr>
                <a:spLocks/>
              </p:cNvSpPr>
              <p:nvPr/>
            </p:nvSpPr>
            <p:spPr bwMode="auto">
              <a:xfrm>
                <a:off x="4015" y="1553"/>
                <a:ext cx="3" cy="0"/>
              </a:xfrm>
              <a:custGeom>
                <a:avLst/>
                <a:gdLst>
                  <a:gd name="T0" fmla="*/ 2 w 2"/>
                  <a:gd name="T1" fmla="*/ 3 w 2"/>
                  <a:gd name="T2" fmla="*/ 0 w 2"/>
                  <a:gd name="T3" fmla="*/ 2 w 2"/>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2">
                    <a:moveTo>
                      <a:pt x="1" y="0"/>
                    </a:moveTo>
                    <a:cubicBezTo>
                      <a:pt x="2" y="0"/>
                      <a:pt x="2" y="0"/>
                      <a:pt x="2" y="0"/>
                    </a:cubicBezTo>
                    <a:cubicBezTo>
                      <a:pt x="2" y="0"/>
                      <a:pt x="1" y="0"/>
                      <a:pt x="0" y="0"/>
                    </a:cubicBezTo>
                    <a:cubicBezTo>
                      <a:pt x="0"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157" name="Freeform 4388"/>
              <p:cNvSpPr>
                <a:spLocks/>
              </p:cNvSpPr>
              <p:nvPr/>
            </p:nvSpPr>
            <p:spPr bwMode="auto">
              <a:xfrm>
                <a:off x="4019" y="1553"/>
                <a:ext cx="3" cy="1"/>
              </a:xfrm>
              <a:custGeom>
                <a:avLst/>
                <a:gdLst>
                  <a:gd name="T0" fmla="*/ 3 w 2"/>
                  <a:gd name="T1" fmla="*/ 1 h 1"/>
                  <a:gd name="T2" fmla="*/ 0 w 2"/>
                  <a:gd name="T3" fmla="*/ 0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0"/>
                      <a:pt x="1" y="0"/>
                      <a:pt x="0" y="0"/>
                    </a:cubicBezTo>
                    <a:cubicBezTo>
                      <a:pt x="1" y="0"/>
                      <a:pt x="1" y="0"/>
                      <a:pt x="2" y="1"/>
                    </a:cubicBezTo>
                  </a:path>
                </a:pathLst>
              </a:custGeom>
              <a:solidFill>
                <a:srgbClr val="B3B3B3"/>
              </a:solidFill>
              <a:ln w="3175">
                <a:solidFill>
                  <a:schemeClr val="tx1"/>
                </a:solidFill>
                <a:round/>
                <a:headEnd/>
                <a:tailEnd/>
              </a:ln>
            </p:spPr>
            <p:txBody>
              <a:bodyPr/>
              <a:lstStyle/>
              <a:p>
                <a:endParaRPr lang="en-GB" sz="2400" dirty="0"/>
              </a:p>
            </p:txBody>
          </p:sp>
          <p:sp>
            <p:nvSpPr>
              <p:cNvPr id="1158" name="Freeform 4389"/>
              <p:cNvSpPr>
                <a:spLocks/>
              </p:cNvSpPr>
              <p:nvPr/>
            </p:nvSpPr>
            <p:spPr bwMode="auto">
              <a:xfrm>
                <a:off x="3924" y="1549"/>
                <a:ext cx="6" cy="3"/>
              </a:xfrm>
              <a:custGeom>
                <a:avLst/>
                <a:gdLst>
                  <a:gd name="T0" fmla="*/ 3 w 4"/>
                  <a:gd name="T1" fmla="*/ 2 h 2"/>
                  <a:gd name="T2" fmla="*/ 0 w 4"/>
                  <a:gd name="T3" fmla="*/ 2 h 2"/>
                  <a:gd name="T4" fmla="*/ 6 w 4"/>
                  <a:gd name="T5" fmla="*/ 2 h 2"/>
                  <a:gd name="T6" fmla="*/ 3 w 4"/>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2" y="1"/>
                    </a:moveTo>
                    <a:cubicBezTo>
                      <a:pt x="1" y="0"/>
                      <a:pt x="0" y="1"/>
                      <a:pt x="0" y="1"/>
                    </a:cubicBezTo>
                    <a:cubicBezTo>
                      <a:pt x="1" y="2"/>
                      <a:pt x="3" y="2"/>
                      <a:pt x="4" y="1"/>
                    </a:cubicBezTo>
                    <a:cubicBezTo>
                      <a:pt x="3" y="1"/>
                      <a:pt x="3" y="1"/>
                      <a:pt x="2" y="1"/>
                    </a:cubicBezTo>
                  </a:path>
                </a:pathLst>
              </a:custGeom>
              <a:solidFill>
                <a:srgbClr val="B3B3B3"/>
              </a:solidFill>
              <a:ln w="3175">
                <a:solidFill>
                  <a:schemeClr val="tx1"/>
                </a:solidFill>
                <a:round/>
                <a:headEnd/>
                <a:tailEnd/>
              </a:ln>
            </p:spPr>
            <p:txBody>
              <a:bodyPr/>
              <a:lstStyle/>
              <a:p>
                <a:endParaRPr lang="en-GB" sz="2400" dirty="0"/>
              </a:p>
            </p:txBody>
          </p:sp>
          <p:sp>
            <p:nvSpPr>
              <p:cNvPr id="1159" name="Freeform 4390"/>
              <p:cNvSpPr>
                <a:spLocks/>
              </p:cNvSpPr>
              <p:nvPr/>
            </p:nvSpPr>
            <p:spPr bwMode="auto">
              <a:xfrm>
                <a:off x="3802" y="1507"/>
                <a:ext cx="8" cy="2"/>
              </a:xfrm>
              <a:custGeom>
                <a:avLst/>
                <a:gdLst>
                  <a:gd name="T0" fmla="*/ 0 w 6"/>
                  <a:gd name="T1" fmla="*/ 0 h 2"/>
                  <a:gd name="T2" fmla="*/ 8 w 6"/>
                  <a:gd name="T3" fmla="*/ 2 h 2"/>
                  <a:gd name="T4" fmla="*/ 0 w 6"/>
                  <a:gd name="T5" fmla="*/ 0 h 2"/>
                  <a:gd name="T6" fmla="*/ 0 60000 65536"/>
                  <a:gd name="T7" fmla="*/ 0 60000 65536"/>
                  <a:gd name="T8" fmla="*/ 0 60000 65536"/>
                </a:gdLst>
                <a:ahLst/>
                <a:cxnLst>
                  <a:cxn ang="T6">
                    <a:pos x="T0" y="T1"/>
                  </a:cxn>
                  <a:cxn ang="T7">
                    <a:pos x="T2" y="T3"/>
                  </a:cxn>
                  <a:cxn ang="T8">
                    <a:pos x="T4" y="T5"/>
                  </a:cxn>
                </a:cxnLst>
                <a:rect l="0" t="0" r="r" b="b"/>
                <a:pathLst>
                  <a:path w="6" h="2">
                    <a:moveTo>
                      <a:pt x="0" y="0"/>
                    </a:moveTo>
                    <a:cubicBezTo>
                      <a:pt x="2" y="1"/>
                      <a:pt x="4" y="2"/>
                      <a:pt x="6" y="2"/>
                    </a:cubicBezTo>
                    <a:cubicBezTo>
                      <a:pt x="4" y="1"/>
                      <a:pt x="3" y="0"/>
                      <a:pt x="0" y="0"/>
                    </a:cubicBezTo>
                  </a:path>
                </a:pathLst>
              </a:custGeom>
              <a:solidFill>
                <a:srgbClr val="B3B3B3"/>
              </a:solidFill>
              <a:ln w="3175">
                <a:solidFill>
                  <a:schemeClr val="tx1"/>
                </a:solidFill>
                <a:round/>
                <a:headEnd/>
                <a:tailEnd/>
              </a:ln>
            </p:spPr>
            <p:txBody>
              <a:bodyPr/>
              <a:lstStyle/>
              <a:p>
                <a:endParaRPr lang="en-GB" sz="2400" dirty="0"/>
              </a:p>
            </p:txBody>
          </p:sp>
          <p:sp>
            <p:nvSpPr>
              <p:cNvPr id="1160" name="Freeform 4391"/>
              <p:cNvSpPr>
                <a:spLocks/>
              </p:cNvSpPr>
              <p:nvPr/>
            </p:nvSpPr>
            <p:spPr bwMode="auto">
              <a:xfrm>
                <a:off x="3816" y="1509"/>
                <a:ext cx="3" cy="2"/>
              </a:xfrm>
              <a:custGeom>
                <a:avLst/>
                <a:gdLst>
                  <a:gd name="T0" fmla="*/ 0 w 2"/>
                  <a:gd name="T1" fmla="*/ 2 h 1"/>
                  <a:gd name="T2" fmla="*/ 3 w 2"/>
                  <a:gd name="T3" fmla="*/ 2 h 1"/>
                  <a:gd name="T4" fmla="*/ 0 w 2"/>
                  <a:gd name="T5" fmla="*/ 0 h 1"/>
                  <a:gd name="T6" fmla="*/ 0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1"/>
                    </a:moveTo>
                    <a:cubicBezTo>
                      <a:pt x="0" y="1"/>
                      <a:pt x="1" y="1"/>
                      <a:pt x="2" y="1"/>
                    </a:cubicBezTo>
                    <a:cubicBezTo>
                      <a:pt x="1" y="1"/>
                      <a:pt x="0" y="0"/>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161" name="Freeform 4392"/>
              <p:cNvSpPr>
                <a:spLocks/>
              </p:cNvSpPr>
              <p:nvPr/>
            </p:nvSpPr>
            <p:spPr bwMode="auto">
              <a:xfrm>
                <a:off x="3829" y="1532"/>
                <a:ext cx="20" cy="6"/>
              </a:xfrm>
              <a:custGeom>
                <a:avLst/>
                <a:gdLst>
                  <a:gd name="T0" fmla="*/ 16 w 15"/>
                  <a:gd name="T1" fmla="*/ 6 h 5"/>
                  <a:gd name="T2" fmla="*/ 15 w 15"/>
                  <a:gd name="T3" fmla="*/ 1 h 5"/>
                  <a:gd name="T4" fmla="*/ 3 w 15"/>
                  <a:gd name="T5" fmla="*/ 0 h 5"/>
                  <a:gd name="T6" fmla="*/ 0 w 15"/>
                  <a:gd name="T7" fmla="*/ 2 h 5"/>
                  <a:gd name="T8" fmla="*/ 16 w 15"/>
                  <a:gd name="T9" fmla="*/ 6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5">
                    <a:moveTo>
                      <a:pt x="12" y="5"/>
                    </a:moveTo>
                    <a:cubicBezTo>
                      <a:pt x="12" y="3"/>
                      <a:pt x="15" y="2"/>
                      <a:pt x="11" y="1"/>
                    </a:cubicBezTo>
                    <a:cubicBezTo>
                      <a:pt x="8" y="0"/>
                      <a:pt x="5" y="1"/>
                      <a:pt x="2" y="0"/>
                    </a:cubicBezTo>
                    <a:cubicBezTo>
                      <a:pt x="3" y="2"/>
                      <a:pt x="1" y="2"/>
                      <a:pt x="0" y="2"/>
                    </a:cubicBezTo>
                    <a:cubicBezTo>
                      <a:pt x="1" y="5"/>
                      <a:pt x="9" y="5"/>
                      <a:pt x="12" y="5"/>
                    </a:cubicBezTo>
                  </a:path>
                </a:pathLst>
              </a:custGeom>
              <a:solidFill>
                <a:srgbClr val="B3B3B3"/>
              </a:solidFill>
              <a:ln w="3175">
                <a:solidFill>
                  <a:schemeClr val="tx1"/>
                </a:solidFill>
                <a:round/>
                <a:headEnd/>
                <a:tailEnd/>
              </a:ln>
            </p:spPr>
            <p:txBody>
              <a:bodyPr/>
              <a:lstStyle/>
              <a:p>
                <a:endParaRPr lang="en-GB" sz="2400" dirty="0"/>
              </a:p>
            </p:txBody>
          </p:sp>
          <p:sp>
            <p:nvSpPr>
              <p:cNvPr id="1162" name="Freeform 4393"/>
              <p:cNvSpPr>
                <a:spLocks/>
              </p:cNvSpPr>
              <p:nvPr/>
            </p:nvSpPr>
            <p:spPr bwMode="auto">
              <a:xfrm>
                <a:off x="3872" y="1534"/>
                <a:ext cx="1" cy="2"/>
              </a:xfrm>
              <a:custGeom>
                <a:avLst/>
                <a:gdLst>
                  <a:gd name="T0" fmla="*/ 0 w 1"/>
                  <a:gd name="T1" fmla="*/ 2 h 1"/>
                  <a:gd name="T2" fmla="*/ 1 w 1"/>
                  <a:gd name="T3" fmla="*/ 2 h 1"/>
                  <a:gd name="T4" fmla="*/ 0 w 1"/>
                  <a:gd name="T5" fmla="*/ 0 h 1"/>
                  <a:gd name="T6" fmla="*/ 0 w 1"/>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1"/>
                    </a:moveTo>
                    <a:cubicBezTo>
                      <a:pt x="0" y="1"/>
                      <a:pt x="1" y="1"/>
                      <a:pt x="1" y="1"/>
                    </a:cubicBezTo>
                    <a:cubicBezTo>
                      <a:pt x="1" y="1"/>
                      <a:pt x="0" y="0"/>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163" name="Freeform 4394"/>
              <p:cNvSpPr>
                <a:spLocks/>
              </p:cNvSpPr>
              <p:nvPr/>
            </p:nvSpPr>
            <p:spPr bwMode="auto">
              <a:xfrm>
                <a:off x="3633" y="1516"/>
                <a:ext cx="2" cy="1"/>
              </a:xfrm>
              <a:custGeom>
                <a:avLst/>
                <a:gdLst>
                  <a:gd name="T0" fmla="*/ 2 w 2"/>
                  <a:gd name="T1" fmla="*/ 0 h 1"/>
                  <a:gd name="T2" fmla="*/ 0 w 2"/>
                  <a:gd name="T3" fmla="*/ 0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0"/>
                    </a:cubicBezTo>
                    <a:cubicBezTo>
                      <a:pt x="1" y="1"/>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1164" name="Freeform 4395"/>
              <p:cNvSpPr>
                <a:spLocks/>
              </p:cNvSpPr>
              <p:nvPr/>
            </p:nvSpPr>
            <p:spPr bwMode="auto">
              <a:xfrm>
                <a:off x="3645" y="1500"/>
                <a:ext cx="10" cy="3"/>
              </a:xfrm>
              <a:custGeom>
                <a:avLst/>
                <a:gdLst>
                  <a:gd name="T0" fmla="*/ 8 w 8"/>
                  <a:gd name="T1" fmla="*/ 0 h 2"/>
                  <a:gd name="T2" fmla="*/ 0 w 8"/>
                  <a:gd name="T3" fmla="*/ 3 h 2"/>
                  <a:gd name="T4" fmla="*/ 5 w 8"/>
                  <a:gd name="T5" fmla="*/ 3 h 2"/>
                  <a:gd name="T6" fmla="*/ 8 w 8"/>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2">
                    <a:moveTo>
                      <a:pt x="6" y="0"/>
                    </a:moveTo>
                    <a:cubicBezTo>
                      <a:pt x="4" y="1"/>
                      <a:pt x="2" y="0"/>
                      <a:pt x="0" y="2"/>
                    </a:cubicBezTo>
                    <a:cubicBezTo>
                      <a:pt x="1" y="2"/>
                      <a:pt x="3" y="2"/>
                      <a:pt x="4" y="2"/>
                    </a:cubicBezTo>
                    <a:cubicBezTo>
                      <a:pt x="5" y="2"/>
                      <a:pt x="8" y="1"/>
                      <a:pt x="6" y="0"/>
                    </a:cubicBezTo>
                  </a:path>
                </a:pathLst>
              </a:custGeom>
              <a:solidFill>
                <a:srgbClr val="B3B3B3"/>
              </a:solidFill>
              <a:ln w="3175">
                <a:solidFill>
                  <a:schemeClr val="tx1"/>
                </a:solidFill>
                <a:round/>
                <a:headEnd/>
                <a:tailEnd/>
              </a:ln>
            </p:spPr>
            <p:txBody>
              <a:bodyPr/>
              <a:lstStyle/>
              <a:p>
                <a:endParaRPr lang="en-GB" sz="2400" dirty="0"/>
              </a:p>
            </p:txBody>
          </p:sp>
          <p:sp>
            <p:nvSpPr>
              <p:cNvPr id="1165" name="Freeform 4396"/>
              <p:cNvSpPr>
                <a:spLocks/>
              </p:cNvSpPr>
              <p:nvPr/>
            </p:nvSpPr>
            <p:spPr bwMode="auto">
              <a:xfrm>
                <a:off x="3645" y="1507"/>
                <a:ext cx="2" cy="0"/>
              </a:xfrm>
              <a:custGeom>
                <a:avLst/>
                <a:gdLst>
                  <a:gd name="T0" fmla="*/ 1 w 2"/>
                  <a:gd name="T1" fmla="*/ 0 w 2"/>
                  <a:gd name="T2" fmla="*/ 2 w 2"/>
                  <a:gd name="T3" fmla="*/ 1 w 2"/>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2">
                    <a:moveTo>
                      <a:pt x="1" y="0"/>
                    </a:moveTo>
                    <a:cubicBezTo>
                      <a:pt x="1" y="0"/>
                      <a:pt x="0" y="0"/>
                      <a:pt x="0" y="0"/>
                    </a:cubicBezTo>
                    <a:cubicBezTo>
                      <a:pt x="0" y="0"/>
                      <a:pt x="1" y="0"/>
                      <a:pt x="2" y="0"/>
                    </a:cubicBezTo>
                    <a:cubicBezTo>
                      <a:pt x="2"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166" name="Freeform 4397"/>
              <p:cNvSpPr>
                <a:spLocks/>
              </p:cNvSpPr>
              <p:nvPr/>
            </p:nvSpPr>
            <p:spPr bwMode="auto">
              <a:xfrm>
                <a:off x="3646" y="1512"/>
                <a:ext cx="4" cy="0"/>
              </a:xfrm>
              <a:custGeom>
                <a:avLst/>
                <a:gdLst>
                  <a:gd name="T0" fmla="*/ 1 w 3"/>
                  <a:gd name="T1" fmla="*/ 0 w 3"/>
                  <a:gd name="T2" fmla="*/ 4 w 3"/>
                  <a:gd name="T3" fmla="*/ 1 w 3"/>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3">
                    <a:moveTo>
                      <a:pt x="1" y="0"/>
                    </a:moveTo>
                    <a:cubicBezTo>
                      <a:pt x="0" y="0"/>
                      <a:pt x="0" y="0"/>
                      <a:pt x="0" y="0"/>
                    </a:cubicBezTo>
                    <a:cubicBezTo>
                      <a:pt x="1" y="0"/>
                      <a:pt x="2" y="0"/>
                      <a:pt x="3" y="0"/>
                    </a:cubicBezTo>
                    <a:cubicBezTo>
                      <a:pt x="2" y="0"/>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1167" name="Freeform 4398"/>
              <p:cNvSpPr>
                <a:spLocks/>
              </p:cNvSpPr>
              <p:nvPr/>
            </p:nvSpPr>
            <p:spPr bwMode="auto">
              <a:xfrm>
                <a:off x="3650" y="1505"/>
                <a:ext cx="3" cy="2"/>
              </a:xfrm>
              <a:custGeom>
                <a:avLst/>
                <a:gdLst>
                  <a:gd name="T0" fmla="*/ 2 w 2"/>
                  <a:gd name="T1" fmla="*/ 2 h 1"/>
                  <a:gd name="T2" fmla="*/ 0 w 2"/>
                  <a:gd name="T3" fmla="*/ 0 h 1"/>
                  <a:gd name="T4" fmla="*/ 3 w 2"/>
                  <a:gd name="T5" fmla="*/ 2 h 1"/>
                  <a:gd name="T6" fmla="*/ 2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0" y="0"/>
                      <a:pt x="0" y="0"/>
                      <a:pt x="0" y="0"/>
                    </a:cubicBezTo>
                    <a:cubicBezTo>
                      <a:pt x="1" y="1"/>
                      <a:pt x="1" y="1"/>
                      <a:pt x="2" y="1"/>
                    </a:cubicBezTo>
                    <a:cubicBezTo>
                      <a:pt x="2"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168" name="Freeform 4399"/>
              <p:cNvSpPr>
                <a:spLocks/>
              </p:cNvSpPr>
              <p:nvPr/>
            </p:nvSpPr>
            <p:spPr bwMode="auto">
              <a:xfrm>
                <a:off x="3651" y="1503"/>
                <a:ext cx="3" cy="1"/>
              </a:xfrm>
              <a:custGeom>
                <a:avLst/>
                <a:gdLst>
                  <a:gd name="T0" fmla="*/ 3 w 2"/>
                  <a:gd name="T1" fmla="*/ 1 h 1"/>
                  <a:gd name="T2" fmla="*/ 0 w 2"/>
                  <a:gd name="T3" fmla="*/ 1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0"/>
                      <a:pt x="0" y="1"/>
                    </a:cubicBezTo>
                    <a:cubicBezTo>
                      <a:pt x="1" y="1"/>
                      <a:pt x="2" y="1"/>
                      <a:pt x="2" y="1"/>
                    </a:cubicBezTo>
                  </a:path>
                </a:pathLst>
              </a:custGeom>
              <a:solidFill>
                <a:srgbClr val="B3B3B3"/>
              </a:solidFill>
              <a:ln w="3175">
                <a:solidFill>
                  <a:schemeClr val="tx1"/>
                </a:solidFill>
                <a:round/>
                <a:headEnd/>
                <a:tailEnd/>
              </a:ln>
            </p:spPr>
            <p:txBody>
              <a:bodyPr/>
              <a:lstStyle/>
              <a:p>
                <a:endParaRPr lang="en-GB" sz="2400" dirty="0"/>
              </a:p>
            </p:txBody>
          </p:sp>
          <p:sp>
            <p:nvSpPr>
              <p:cNvPr id="1169" name="Freeform 4400"/>
              <p:cNvSpPr>
                <a:spLocks/>
              </p:cNvSpPr>
              <p:nvPr/>
            </p:nvSpPr>
            <p:spPr bwMode="auto">
              <a:xfrm>
                <a:off x="3654" y="1507"/>
                <a:ext cx="4" cy="1"/>
              </a:xfrm>
              <a:custGeom>
                <a:avLst/>
                <a:gdLst>
                  <a:gd name="T0" fmla="*/ 4 w 3"/>
                  <a:gd name="T1" fmla="*/ 0 h 1"/>
                  <a:gd name="T2" fmla="*/ 0 w 3"/>
                  <a:gd name="T3" fmla="*/ 0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0"/>
                      <a:pt x="1" y="0"/>
                      <a:pt x="0" y="0"/>
                    </a:cubicBezTo>
                    <a:cubicBezTo>
                      <a:pt x="1" y="0"/>
                      <a:pt x="3" y="1"/>
                      <a:pt x="3" y="0"/>
                    </a:cubicBezTo>
                  </a:path>
                </a:pathLst>
              </a:custGeom>
              <a:solidFill>
                <a:srgbClr val="B3B3B3"/>
              </a:solidFill>
              <a:ln w="3175">
                <a:solidFill>
                  <a:schemeClr val="tx1"/>
                </a:solidFill>
                <a:round/>
                <a:headEnd/>
                <a:tailEnd/>
              </a:ln>
            </p:spPr>
            <p:txBody>
              <a:bodyPr/>
              <a:lstStyle/>
              <a:p>
                <a:endParaRPr lang="en-GB" sz="2400" dirty="0"/>
              </a:p>
            </p:txBody>
          </p:sp>
          <p:sp>
            <p:nvSpPr>
              <p:cNvPr id="1170" name="Freeform 4401"/>
              <p:cNvSpPr>
                <a:spLocks/>
              </p:cNvSpPr>
              <p:nvPr/>
            </p:nvSpPr>
            <p:spPr bwMode="auto">
              <a:xfrm>
                <a:off x="3654" y="1508"/>
                <a:ext cx="12" cy="5"/>
              </a:xfrm>
              <a:custGeom>
                <a:avLst/>
                <a:gdLst>
                  <a:gd name="T0" fmla="*/ 11 w 9"/>
                  <a:gd name="T1" fmla="*/ 5 h 4"/>
                  <a:gd name="T2" fmla="*/ 9 w 9"/>
                  <a:gd name="T3" fmla="*/ 4 h 4"/>
                  <a:gd name="T4" fmla="*/ 12 w 9"/>
                  <a:gd name="T5" fmla="*/ 5 h 4"/>
                  <a:gd name="T6" fmla="*/ 0 w 9"/>
                  <a:gd name="T7" fmla="*/ 3 h 4"/>
                  <a:gd name="T8" fmla="*/ 11 w 9"/>
                  <a:gd name="T9" fmla="*/ 5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4">
                    <a:moveTo>
                      <a:pt x="8" y="4"/>
                    </a:moveTo>
                    <a:cubicBezTo>
                      <a:pt x="8" y="4"/>
                      <a:pt x="7" y="3"/>
                      <a:pt x="7" y="3"/>
                    </a:cubicBezTo>
                    <a:cubicBezTo>
                      <a:pt x="8" y="3"/>
                      <a:pt x="9" y="3"/>
                      <a:pt x="9" y="4"/>
                    </a:cubicBezTo>
                    <a:cubicBezTo>
                      <a:pt x="8" y="0"/>
                      <a:pt x="2" y="4"/>
                      <a:pt x="0" y="2"/>
                    </a:cubicBezTo>
                    <a:cubicBezTo>
                      <a:pt x="2" y="4"/>
                      <a:pt x="6" y="3"/>
                      <a:pt x="8" y="4"/>
                    </a:cubicBezTo>
                  </a:path>
                </a:pathLst>
              </a:custGeom>
              <a:solidFill>
                <a:srgbClr val="B3B3B3"/>
              </a:solidFill>
              <a:ln w="3175">
                <a:solidFill>
                  <a:schemeClr val="tx1"/>
                </a:solidFill>
                <a:round/>
                <a:headEnd/>
                <a:tailEnd/>
              </a:ln>
            </p:spPr>
            <p:txBody>
              <a:bodyPr/>
              <a:lstStyle/>
              <a:p>
                <a:endParaRPr lang="en-GB" sz="2400" dirty="0"/>
              </a:p>
            </p:txBody>
          </p:sp>
          <p:sp>
            <p:nvSpPr>
              <p:cNvPr id="1171" name="Freeform 4402"/>
              <p:cNvSpPr>
                <a:spLocks/>
              </p:cNvSpPr>
              <p:nvPr/>
            </p:nvSpPr>
            <p:spPr bwMode="auto">
              <a:xfrm>
                <a:off x="3664" y="1505"/>
                <a:ext cx="3" cy="0"/>
              </a:xfrm>
              <a:custGeom>
                <a:avLst/>
                <a:gdLst>
                  <a:gd name="T0" fmla="*/ 3 w 2"/>
                  <a:gd name="T1" fmla="*/ 0 w 2"/>
                  <a:gd name="T2" fmla="*/ 3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1" y="0"/>
                      <a:pt x="0" y="0"/>
                      <a:pt x="0" y="0"/>
                    </a:cubicBezTo>
                    <a:cubicBezTo>
                      <a:pt x="0" y="0"/>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1172" name="Freeform 4403"/>
              <p:cNvSpPr>
                <a:spLocks/>
              </p:cNvSpPr>
              <p:nvPr/>
            </p:nvSpPr>
            <p:spPr bwMode="auto">
              <a:xfrm>
                <a:off x="3664" y="1511"/>
                <a:ext cx="6" cy="2"/>
              </a:xfrm>
              <a:custGeom>
                <a:avLst/>
                <a:gdLst>
                  <a:gd name="T0" fmla="*/ 3 w 4"/>
                  <a:gd name="T1" fmla="*/ 1 h 2"/>
                  <a:gd name="T2" fmla="*/ 5 w 4"/>
                  <a:gd name="T3" fmla="*/ 1 h 2"/>
                  <a:gd name="T4" fmla="*/ 3 w 4"/>
                  <a:gd name="T5" fmla="*/ 0 h 2"/>
                  <a:gd name="T6" fmla="*/ 3 w 4"/>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2" y="1"/>
                    </a:moveTo>
                    <a:cubicBezTo>
                      <a:pt x="3" y="1"/>
                      <a:pt x="3" y="1"/>
                      <a:pt x="3" y="1"/>
                    </a:cubicBezTo>
                    <a:cubicBezTo>
                      <a:pt x="0" y="2"/>
                      <a:pt x="4" y="0"/>
                      <a:pt x="2" y="0"/>
                    </a:cubicBezTo>
                    <a:cubicBezTo>
                      <a:pt x="1" y="0"/>
                      <a:pt x="2" y="1"/>
                      <a:pt x="2" y="1"/>
                    </a:cubicBezTo>
                  </a:path>
                </a:pathLst>
              </a:custGeom>
              <a:solidFill>
                <a:srgbClr val="B3B3B3"/>
              </a:solidFill>
              <a:ln w="3175">
                <a:solidFill>
                  <a:schemeClr val="tx1"/>
                </a:solidFill>
                <a:round/>
                <a:headEnd/>
                <a:tailEnd/>
              </a:ln>
            </p:spPr>
            <p:txBody>
              <a:bodyPr/>
              <a:lstStyle/>
              <a:p>
                <a:endParaRPr lang="en-GB" sz="2400" dirty="0"/>
              </a:p>
            </p:txBody>
          </p:sp>
          <p:sp>
            <p:nvSpPr>
              <p:cNvPr id="1173" name="Freeform 4404"/>
              <p:cNvSpPr>
                <a:spLocks/>
              </p:cNvSpPr>
              <p:nvPr/>
            </p:nvSpPr>
            <p:spPr bwMode="auto">
              <a:xfrm>
                <a:off x="3667" y="1505"/>
                <a:ext cx="3" cy="3"/>
              </a:xfrm>
              <a:custGeom>
                <a:avLst/>
                <a:gdLst>
                  <a:gd name="T0" fmla="*/ 3 w 2"/>
                  <a:gd name="T1" fmla="*/ 3 h 2"/>
                  <a:gd name="T2" fmla="*/ 0 w 2"/>
                  <a:gd name="T3" fmla="*/ 0 h 2"/>
                  <a:gd name="T4" fmla="*/ 3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1" y="1"/>
                      <a:pt x="0" y="1"/>
                      <a:pt x="0" y="0"/>
                    </a:cubicBezTo>
                    <a:cubicBezTo>
                      <a:pt x="0" y="2"/>
                      <a:pt x="1" y="2"/>
                      <a:pt x="2" y="2"/>
                    </a:cubicBezTo>
                  </a:path>
                </a:pathLst>
              </a:custGeom>
              <a:solidFill>
                <a:srgbClr val="B3B3B3"/>
              </a:solidFill>
              <a:ln w="3175">
                <a:solidFill>
                  <a:schemeClr val="tx1"/>
                </a:solidFill>
                <a:round/>
                <a:headEnd/>
                <a:tailEnd/>
              </a:ln>
            </p:spPr>
            <p:txBody>
              <a:bodyPr/>
              <a:lstStyle/>
              <a:p>
                <a:endParaRPr lang="en-GB" sz="2400" dirty="0"/>
              </a:p>
            </p:txBody>
          </p:sp>
          <p:sp>
            <p:nvSpPr>
              <p:cNvPr id="1174" name="Freeform 4405"/>
              <p:cNvSpPr>
                <a:spLocks/>
              </p:cNvSpPr>
              <p:nvPr/>
            </p:nvSpPr>
            <p:spPr bwMode="auto">
              <a:xfrm>
                <a:off x="3670" y="1513"/>
                <a:ext cx="4" cy="2"/>
              </a:xfrm>
              <a:custGeom>
                <a:avLst/>
                <a:gdLst>
                  <a:gd name="T0" fmla="*/ 4 w 3"/>
                  <a:gd name="T1" fmla="*/ 0 h 1"/>
                  <a:gd name="T2" fmla="*/ 0 w 3"/>
                  <a:gd name="T3" fmla="*/ 2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0"/>
                      <a:pt x="1" y="1"/>
                      <a:pt x="0" y="1"/>
                    </a:cubicBezTo>
                    <a:cubicBezTo>
                      <a:pt x="1" y="1"/>
                      <a:pt x="2" y="1"/>
                      <a:pt x="3" y="0"/>
                    </a:cubicBezTo>
                  </a:path>
                </a:pathLst>
              </a:custGeom>
              <a:solidFill>
                <a:srgbClr val="B3B3B3"/>
              </a:solidFill>
              <a:ln w="3175">
                <a:solidFill>
                  <a:schemeClr val="tx1"/>
                </a:solidFill>
                <a:round/>
                <a:headEnd/>
                <a:tailEnd/>
              </a:ln>
            </p:spPr>
            <p:txBody>
              <a:bodyPr/>
              <a:lstStyle/>
              <a:p>
                <a:endParaRPr lang="en-GB" sz="2400" dirty="0"/>
              </a:p>
            </p:txBody>
          </p:sp>
          <p:sp>
            <p:nvSpPr>
              <p:cNvPr id="1175" name="Freeform 4406"/>
              <p:cNvSpPr>
                <a:spLocks/>
              </p:cNvSpPr>
              <p:nvPr/>
            </p:nvSpPr>
            <p:spPr bwMode="auto">
              <a:xfrm>
                <a:off x="3568" y="1467"/>
                <a:ext cx="25" cy="5"/>
              </a:xfrm>
              <a:custGeom>
                <a:avLst/>
                <a:gdLst>
                  <a:gd name="T0" fmla="*/ 1 w 19"/>
                  <a:gd name="T1" fmla="*/ 1 h 4"/>
                  <a:gd name="T2" fmla="*/ 7 w 19"/>
                  <a:gd name="T3" fmla="*/ 3 h 4"/>
                  <a:gd name="T4" fmla="*/ 14 w 19"/>
                  <a:gd name="T5" fmla="*/ 4 h 4"/>
                  <a:gd name="T6" fmla="*/ 12 w 19"/>
                  <a:gd name="T7" fmla="*/ 4 h 4"/>
                  <a:gd name="T8" fmla="*/ 25 w 19"/>
                  <a:gd name="T9" fmla="*/ 3 h 4"/>
                  <a:gd name="T10" fmla="*/ 14 w 19"/>
                  <a:gd name="T11" fmla="*/ 1 h 4"/>
                  <a:gd name="T12" fmla="*/ 0 w 19"/>
                  <a:gd name="T13" fmla="*/ 0 h 4"/>
                  <a:gd name="T14" fmla="*/ 1 w 19"/>
                  <a:gd name="T15" fmla="*/ 1 h 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9" h="4">
                    <a:moveTo>
                      <a:pt x="1" y="1"/>
                    </a:moveTo>
                    <a:cubicBezTo>
                      <a:pt x="3" y="1"/>
                      <a:pt x="4" y="2"/>
                      <a:pt x="5" y="2"/>
                    </a:cubicBezTo>
                    <a:cubicBezTo>
                      <a:pt x="7" y="3"/>
                      <a:pt x="9" y="2"/>
                      <a:pt x="11" y="3"/>
                    </a:cubicBezTo>
                    <a:cubicBezTo>
                      <a:pt x="11" y="3"/>
                      <a:pt x="10" y="3"/>
                      <a:pt x="9" y="3"/>
                    </a:cubicBezTo>
                    <a:cubicBezTo>
                      <a:pt x="12" y="4"/>
                      <a:pt x="16" y="4"/>
                      <a:pt x="19" y="2"/>
                    </a:cubicBezTo>
                    <a:cubicBezTo>
                      <a:pt x="18" y="0"/>
                      <a:pt x="14" y="1"/>
                      <a:pt x="11" y="1"/>
                    </a:cubicBezTo>
                    <a:cubicBezTo>
                      <a:pt x="8" y="1"/>
                      <a:pt x="4" y="1"/>
                      <a:pt x="0" y="0"/>
                    </a:cubicBezTo>
                    <a:cubicBezTo>
                      <a:pt x="0" y="0"/>
                      <a:pt x="1" y="0"/>
                      <a:pt x="1" y="1"/>
                    </a:cubicBezTo>
                  </a:path>
                </a:pathLst>
              </a:custGeom>
              <a:solidFill>
                <a:srgbClr val="B3B3B3"/>
              </a:solidFill>
              <a:ln w="3175">
                <a:solidFill>
                  <a:schemeClr val="tx1"/>
                </a:solidFill>
                <a:round/>
                <a:headEnd/>
                <a:tailEnd/>
              </a:ln>
            </p:spPr>
            <p:txBody>
              <a:bodyPr/>
              <a:lstStyle/>
              <a:p>
                <a:endParaRPr lang="en-GB" sz="2400" dirty="0"/>
              </a:p>
            </p:txBody>
          </p:sp>
          <p:sp>
            <p:nvSpPr>
              <p:cNvPr id="1176" name="Freeform 4407"/>
              <p:cNvSpPr>
                <a:spLocks/>
              </p:cNvSpPr>
              <p:nvPr/>
            </p:nvSpPr>
            <p:spPr bwMode="auto">
              <a:xfrm>
                <a:off x="3569" y="1454"/>
                <a:ext cx="51" cy="14"/>
              </a:xfrm>
              <a:custGeom>
                <a:avLst/>
                <a:gdLst>
                  <a:gd name="T0" fmla="*/ 1 w 38"/>
                  <a:gd name="T1" fmla="*/ 11 h 11"/>
                  <a:gd name="T2" fmla="*/ 16 w 38"/>
                  <a:gd name="T3" fmla="*/ 11 h 11"/>
                  <a:gd name="T4" fmla="*/ 5 w 38"/>
                  <a:gd name="T5" fmla="*/ 11 h 11"/>
                  <a:gd name="T6" fmla="*/ 13 w 38"/>
                  <a:gd name="T7" fmla="*/ 13 h 11"/>
                  <a:gd name="T8" fmla="*/ 7 w 38"/>
                  <a:gd name="T9" fmla="*/ 13 h 11"/>
                  <a:gd name="T10" fmla="*/ 19 w 38"/>
                  <a:gd name="T11" fmla="*/ 14 h 11"/>
                  <a:gd name="T12" fmla="*/ 31 w 38"/>
                  <a:gd name="T13" fmla="*/ 13 h 11"/>
                  <a:gd name="T14" fmla="*/ 42 w 38"/>
                  <a:gd name="T15" fmla="*/ 11 h 11"/>
                  <a:gd name="T16" fmla="*/ 51 w 38"/>
                  <a:gd name="T17" fmla="*/ 10 h 11"/>
                  <a:gd name="T18" fmla="*/ 44 w 38"/>
                  <a:gd name="T19" fmla="*/ 8 h 11"/>
                  <a:gd name="T20" fmla="*/ 51 w 38"/>
                  <a:gd name="T21" fmla="*/ 6 h 11"/>
                  <a:gd name="T22" fmla="*/ 35 w 38"/>
                  <a:gd name="T23" fmla="*/ 4 h 11"/>
                  <a:gd name="T24" fmla="*/ 20 w 38"/>
                  <a:gd name="T25" fmla="*/ 1 h 11"/>
                  <a:gd name="T26" fmla="*/ 24 w 38"/>
                  <a:gd name="T27" fmla="*/ 1 h 11"/>
                  <a:gd name="T28" fmla="*/ 4 w 38"/>
                  <a:gd name="T29" fmla="*/ 5 h 11"/>
                  <a:gd name="T30" fmla="*/ 9 w 38"/>
                  <a:gd name="T31" fmla="*/ 6 h 11"/>
                  <a:gd name="T32" fmla="*/ 8 w 38"/>
                  <a:gd name="T33" fmla="*/ 9 h 11"/>
                  <a:gd name="T34" fmla="*/ 3 w 38"/>
                  <a:gd name="T35" fmla="*/ 9 h 11"/>
                  <a:gd name="T36" fmla="*/ 8 w 38"/>
                  <a:gd name="T37" fmla="*/ 10 h 11"/>
                  <a:gd name="T38" fmla="*/ 0 w 38"/>
                  <a:gd name="T39" fmla="*/ 10 h 11"/>
                  <a:gd name="T40" fmla="*/ 1 w 38"/>
                  <a:gd name="T41" fmla="*/ 11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8" h="11">
                    <a:moveTo>
                      <a:pt x="1" y="9"/>
                    </a:moveTo>
                    <a:cubicBezTo>
                      <a:pt x="4" y="8"/>
                      <a:pt x="9" y="7"/>
                      <a:pt x="12" y="9"/>
                    </a:cubicBezTo>
                    <a:cubicBezTo>
                      <a:pt x="9" y="8"/>
                      <a:pt x="7" y="8"/>
                      <a:pt x="4" y="9"/>
                    </a:cubicBezTo>
                    <a:cubicBezTo>
                      <a:pt x="6" y="9"/>
                      <a:pt x="8" y="9"/>
                      <a:pt x="10" y="10"/>
                    </a:cubicBezTo>
                    <a:cubicBezTo>
                      <a:pt x="8" y="9"/>
                      <a:pt x="7" y="9"/>
                      <a:pt x="5" y="10"/>
                    </a:cubicBezTo>
                    <a:cubicBezTo>
                      <a:pt x="8" y="9"/>
                      <a:pt x="11" y="10"/>
                      <a:pt x="14" y="11"/>
                    </a:cubicBezTo>
                    <a:cubicBezTo>
                      <a:pt x="17" y="11"/>
                      <a:pt x="20" y="10"/>
                      <a:pt x="23" y="10"/>
                    </a:cubicBezTo>
                    <a:cubicBezTo>
                      <a:pt x="26" y="9"/>
                      <a:pt x="29" y="9"/>
                      <a:pt x="31" y="9"/>
                    </a:cubicBezTo>
                    <a:cubicBezTo>
                      <a:pt x="33" y="9"/>
                      <a:pt x="37" y="10"/>
                      <a:pt x="38" y="8"/>
                    </a:cubicBezTo>
                    <a:cubicBezTo>
                      <a:pt x="37" y="8"/>
                      <a:pt x="34" y="7"/>
                      <a:pt x="33" y="6"/>
                    </a:cubicBezTo>
                    <a:cubicBezTo>
                      <a:pt x="35" y="6"/>
                      <a:pt x="37" y="6"/>
                      <a:pt x="38" y="5"/>
                    </a:cubicBezTo>
                    <a:cubicBezTo>
                      <a:pt x="34" y="4"/>
                      <a:pt x="30" y="4"/>
                      <a:pt x="26" y="3"/>
                    </a:cubicBezTo>
                    <a:cubicBezTo>
                      <a:pt x="23" y="1"/>
                      <a:pt x="18" y="0"/>
                      <a:pt x="15" y="1"/>
                    </a:cubicBezTo>
                    <a:cubicBezTo>
                      <a:pt x="16" y="1"/>
                      <a:pt x="17" y="1"/>
                      <a:pt x="18" y="1"/>
                    </a:cubicBezTo>
                    <a:cubicBezTo>
                      <a:pt x="13" y="1"/>
                      <a:pt x="8" y="3"/>
                      <a:pt x="3" y="4"/>
                    </a:cubicBezTo>
                    <a:cubicBezTo>
                      <a:pt x="3" y="6"/>
                      <a:pt x="5" y="5"/>
                      <a:pt x="7" y="5"/>
                    </a:cubicBezTo>
                    <a:cubicBezTo>
                      <a:pt x="6" y="5"/>
                      <a:pt x="5" y="6"/>
                      <a:pt x="6" y="7"/>
                    </a:cubicBezTo>
                    <a:cubicBezTo>
                      <a:pt x="5" y="7"/>
                      <a:pt x="3" y="7"/>
                      <a:pt x="2" y="7"/>
                    </a:cubicBezTo>
                    <a:cubicBezTo>
                      <a:pt x="3" y="8"/>
                      <a:pt x="5" y="7"/>
                      <a:pt x="6" y="8"/>
                    </a:cubicBezTo>
                    <a:cubicBezTo>
                      <a:pt x="4" y="8"/>
                      <a:pt x="1" y="7"/>
                      <a:pt x="0" y="8"/>
                    </a:cubicBezTo>
                    <a:cubicBezTo>
                      <a:pt x="0" y="8"/>
                      <a:pt x="0" y="9"/>
                      <a:pt x="1" y="9"/>
                    </a:cubicBezTo>
                  </a:path>
                </a:pathLst>
              </a:custGeom>
              <a:solidFill>
                <a:srgbClr val="B3B3B3"/>
              </a:solidFill>
              <a:ln w="3175">
                <a:solidFill>
                  <a:schemeClr val="tx1"/>
                </a:solidFill>
                <a:round/>
                <a:headEnd/>
                <a:tailEnd/>
              </a:ln>
            </p:spPr>
            <p:txBody>
              <a:bodyPr/>
              <a:lstStyle/>
              <a:p>
                <a:endParaRPr lang="en-GB" sz="2400" dirty="0"/>
              </a:p>
            </p:txBody>
          </p:sp>
          <p:sp>
            <p:nvSpPr>
              <p:cNvPr id="1177" name="Freeform 4408"/>
              <p:cNvSpPr>
                <a:spLocks/>
              </p:cNvSpPr>
              <p:nvPr/>
            </p:nvSpPr>
            <p:spPr bwMode="auto">
              <a:xfrm>
                <a:off x="3573" y="1471"/>
                <a:ext cx="7" cy="1"/>
              </a:xfrm>
              <a:custGeom>
                <a:avLst/>
                <a:gdLst>
                  <a:gd name="T0" fmla="*/ 6 w 5"/>
                  <a:gd name="T1" fmla="*/ 1 h 1"/>
                  <a:gd name="T2" fmla="*/ 7 w 5"/>
                  <a:gd name="T3" fmla="*/ 1 h 1"/>
                  <a:gd name="T4" fmla="*/ 0 w 5"/>
                  <a:gd name="T5" fmla="*/ 0 h 1"/>
                  <a:gd name="T6" fmla="*/ 6 w 5"/>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1">
                    <a:moveTo>
                      <a:pt x="4" y="1"/>
                    </a:moveTo>
                    <a:cubicBezTo>
                      <a:pt x="4" y="1"/>
                      <a:pt x="4" y="1"/>
                      <a:pt x="5" y="1"/>
                    </a:cubicBezTo>
                    <a:cubicBezTo>
                      <a:pt x="3" y="0"/>
                      <a:pt x="2" y="0"/>
                      <a:pt x="0" y="0"/>
                    </a:cubicBezTo>
                    <a:cubicBezTo>
                      <a:pt x="1" y="1"/>
                      <a:pt x="3" y="1"/>
                      <a:pt x="4" y="1"/>
                    </a:cubicBezTo>
                  </a:path>
                </a:pathLst>
              </a:custGeom>
              <a:solidFill>
                <a:srgbClr val="B3B3B3"/>
              </a:solidFill>
              <a:ln w="3175">
                <a:solidFill>
                  <a:schemeClr val="tx1"/>
                </a:solidFill>
                <a:round/>
                <a:headEnd/>
                <a:tailEnd/>
              </a:ln>
            </p:spPr>
            <p:txBody>
              <a:bodyPr/>
              <a:lstStyle/>
              <a:p>
                <a:endParaRPr lang="en-GB" sz="2400" dirty="0"/>
              </a:p>
            </p:txBody>
          </p:sp>
          <p:sp>
            <p:nvSpPr>
              <p:cNvPr id="1178" name="Freeform 4409"/>
              <p:cNvSpPr>
                <a:spLocks/>
              </p:cNvSpPr>
              <p:nvPr/>
            </p:nvSpPr>
            <p:spPr bwMode="auto">
              <a:xfrm>
                <a:off x="3583" y="1474"/>
                <a:ext cx="5" cy="1"/>
              </a:xfrm>
              <a:custGeom>
                <a:avLst/>
                <a:gdLst>
                  <a:gd name="T0" fmla="*/ 0 w 4"/>
                  <a:gd name="T1" fmla="*/ 1 h 1"/>
                  <a:gd name="T2" fmla="*/ 5 w 4"/>
                  <a:gd name="T3" fmla="*/ 1 h 1"/>
                  <a:gd name="T4" fmla="*/ 0 w 4"/>
                  <a:gd name="T5" fmla="*/ 1 h 1"/>
                  <a:gd name="T6" fmla="*/ 0 60000 65536"/>
                  <a:gd name="T7" fmla="*/ 0 60000 65536"/>
                  <a:gd name="T8" fmla="*/ 0 60000 65536"/>
                </a:gdLst>
                <a:ahLst/>
                <a:cxnLst>
                  <a:cxn ang="T6">
                    <a:pos x="T0" y="T1"/>
                  </a:cxn>
                  <a:cxn ang="T7">
                    <a:pos x="T2" y="T3"/>
                  </a:cxn>
                  <a:cxn ang="T8">
                    <a:pos x="T4" y="T5"/>
                  </a:cxn>
                </a:cxnLst>
                <a:rect l="0" t="0" r="r" b="b"/>
                <a:pathLst>
                  <a:path w="4" h="1">
                    <a:moveTo>
                      <a:pt x="0" y="1"/>
                    </a:moveTo>
                    <a:cubicBezTo>
                      <a:pt x="1" y="1"/>
                      <a:pt x="3" y="1"/>
                      <a:pt x="4" y="1"/>
                    </a:cubicBezTo>
                    <a:cubicBezTo>
                      <a:pt x="3" y="0"/>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1179" name="Freeform 4410"/>
              <p:cNvSpPr>
                <a:spLocks/>
              </p:cNvSpPr>
              <p:nvPr/>
            </p:nvSpPr>
            <p:spPr bwMode="auto">
              <a:xfrm>
                <a:off x="3591" y="1475"/>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cubicBezTo>
                      <a:pt x="0" y="0"/>
                      <a:pt x="1" y="0"/>
                      <a:pt x="2" y="0"/>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180" name="Freeform 4411"/>
              <p:cNvSpPr>
                <a:spLocks/>
              </p:cNvSpPr>
              <p:nvPr/>
            </p:nvSpPr>
            <p:spPr bwMode="auto">
              <a:xfrm>
                <a:off x="3591" y="1466"/>
                <a:ext cx="69" cy="17"/>
              </a:xfrm>
              <a:custGeom>
                <a:avLst/>
                <a:gdLst>
                  <a:gd name="T0" fmla="*/ 10 w 53"/>
                  <a:gd name="T1" fmla="*/ 3 h 13"/>
                  <a:gd name="T2" fmla="*/ 7 w 53"/>
                  <a:gd name="T3" fmla="*/ 4 h 13"/>
                  <a:gd name="T4" fmla="*/ 12 w 53"/>
                  <a:gd name="T5" fmla="*/ 4 h 13"/>
                  <a:gd name="T6" fmla="*/ 0 w 53"/>
                  <a:gd name="T7" fmla="*/ 8 h 13"/>
                  <a:gd name="T8" fmla="*/ 4 w 53"/>
                  <a:gd name="T9" fmla="*/ 8 h 13"/>
                  <a:gd name="T10" fmla="*/ 9 w 53"/>
                  <a:gd name="T11" fmla="*/ 8 h 13"/>
                  <a:gd name="T12" fmla="*/ 12 w 53"/>
                  <a:gd name="T13" fmla="*/ 8 h 13"/>
                  <a:gd name="T14" fmla="*/ 17 w 53"/>
                  <a:gd name="T15" fmla="*/ 10 h 13"/>
                  <a:gd name="T16" fmla="*/ 27 w 53"/>
                  <a:gd name="T17" fmla="*/ 12 h 13"/>
                  <a:gd name="T18" fmla="*/ 33 w 53"/>
                  <a:gd name="T19" fmla="*/ 13 h 13"/>
                  <a:gd name="T20" fmla="*/ 39 w 53"/>
                  <a:gd name="T21" fmla="*/ 13 h 13"/>
                  <a:gd name="T22" fmla="*/ 46 w 53"/>
                  <a:gd name="T23" fmla="*/ 14 h 13"/>
                  <a:gd name="T24" fmla="*/ 48 w 53"/>
                  <a:gd name="T25" fmla="*/ 16 h 13"/>
                  <a:gd name="T26" fmla="*/ 60 w 53"/>
                  <a:gd name="T27" fmla="*/ 16 h 13"/>
                  <a:gd name="T28" fmla="*/ 69 w 53"/>
                  <a:gd name="T29" fmla="*/ 14 h 13"/>
                  <a:gd name="T30" fmla="*/ 57 w 53"/>
                  <a:gd name="T31" fmla="*/ 10 h 13"/>
                  <a:gd name="T32" fmla="*/ 61 w 53"/>
                  <a:gd name="T33" fmla="*/ 10 h 13"/>
                  <a:gd name="T34" fmla="*/ 57 w 53"/>
                  <a:gd name="T35" fmla="*/ 5 h 13"/>
                  <a:gd name="T36" fmla="*/ 59 w 53"/>
                  <a:gd name="T37" fmla="*/ 5 h 13"/>
                  <a:gd name="T38" fmla="*/ 42 w 53"/>
                  <a:gd name="T39" fmla="*/ 3 h 13"/>
                  <a:gd name="T40" fmla="*/ 43 w 53"/>
                  <a:gd name="T41" fmla="*/ 4 h 13"/>
                  <a:gd name="T42" fmla="*/ 39 w 53"/>
                  <a:gd name="T43" fmla="*/ 4 h 13"/>
                  <a:gd name="T44" fmla="*/ 36 w 53"/>
                  <a:gd name="T45" fmla="*/ 5 h 13"/>
                  <a:gd name="T46" fmla="*/ 38 w 53"/>
                  <a:gd name="T47" fmla="*/ 1 h 13"/>
                  <a:gd name="T48" fmla="*/ 31 w 53"/>
                  <a:gd name="T49" fmla="*/ 0 h 13"/>
                  <a:gd name="T50" fmla="*/ 22 w 53"/>
                  <a:gd name="T51" fmla="*/ 1 h 13"/>
                  <a:gd name="T52" fmla="*/ 10 w 53"/>
                  <a:gd name="T53" fmla="*/ 3 h 1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3" h="13">
                    <a:moveTo>
                      <a:pt x="8" y="2"/>
                    </a:moveTo>
                    <a:cubicBezTo>
                      <a:pt x="7" y="2"/>
                      <a:pt x="6" y="2"/>
                      <a:pt x="5" y="3"/>
                    </a:cubicBezTo>
                    <a:cubicBezTo>
                      <a:pt x="7" y="3"/>
                      <a:pt x="8" y="3"/>
                      <a:pt x="9" y="3"/>
                    </a:cubicBezTo>
                    <a:cubicBezTo>
                      <a:pt x="6" y="4"/>
                      <a:pt x="3" y="6"/>
                      <a:pt x="0" y="6"/>
                    </a:cubicBezTo>
                    <a:cubicBezTo>
                      <a:pt x="1" y="6"/>
                      <a:pt x="2" y="6"/>
                      <a:pt x="3" y="6"/>
                    </a:cubicBezTo>
                    <a:cubicBezTo>
                      <a:pt x="3" y="6"/>
                      <a:pt x="10" y="6"/>
                      <a:pt x="7" y="6"/>
                    </a:cubicBezTo>
                    <a:cubicBezTo>
                      <a:pt x="8" y="7"/>
                      <a:pt x="8" y="6"/>
                      <a:pt x="9" y="6"/>
                    </a:cubicBezTo>
                    <a:cubicBezTo>
                      <a:pt x="11" y="6"/>
                      <a:pt x="11" y="7"/>
                      <a:pt x="13" y="8"/>
                    </a:cubicBezTo>
                    <a:cubicBezTo>
                      <a:pt x="15" y="9"/>
                      <a:pt x="18" y="10"/>
                      <a:pt x="21" y="9"/>
                    </a:cubicBezTo>
                    <a:cubicBezTo>
                      <a:pt x="22" y="9"/>
                      <a:pt x="23" y="10"/>
                      <a:pt x="25" y="10"/>
                    </a:cubicBezTo>
                    <a:cubicBezTo>
                      <a:pt x="27" y="11"/>
                      <a:pt x="29" y="10"/>
                      <a:pt x="30" y="10"/>
                    </a:cubicBezTo>
                    <a:cubicBezTo>
                      <a:pt x="32" y="10"/>
                      <a:pt x="34" y="11"/>
                      <a:pt x="35" y="11"/>
                    </a:cubicBezTo>
                    <a:cubicBezTo>
                      <a:pt x="36" y="11"/>
                      <a:pt x="40" y="12"/>
                      <a:pt x="37" y="12"/>
                    </a:cubicBezTo>
                    <a:cubicBezTo>
                      <a:pt x="40" y="12"/>
                      <a:pt x="43" y="12"/>
                      <a:pt x="46" y="12"/>
                    </a:cubicBezTo>
                    <a:cubicBezTo>
                      <a:pt x="48" y="12"/>
                      <a:pt x="51" y="13"/>
                      <a:pt x="53" y="11"/>
                    </a:cubicBezTo>
                    <a:cubicBezTo>
                      <a:pt x="50" y="9"/>
                      <a:pt x="47" y="9"/>
                      <a:pt x="44" y="8"/>
                    </a:cubicBezTo>
                    <a:cubicBezTo>
                      <a:pt x="45" y="8"/>
                      <a:pt x="46" y="8"/>
                      <a:pt x="47" y="8"/>
                    </a:cubicBezTo>
                    <a:cubicBezTo>
                      <a:pt x="47" y="6"/>
                      <a:pt x="45" y="5"/>
                      <a:pt x="44" y="4"/>
                    </a:cubicBezTo>
                    <a:cubicBezTo>
                      <a:pt x="45" y="4"/>
                      <a:pt x="45" y="4"/>
                      <a:pt x="45" y="4"/>
                    </a:cubicBezTo>
                    <a:cubicBezTo>
                      <a:pt x="42" y="2"/>
                      <a:pt x="36" y="0"/>
                      <a:pt x="32" y="2"/>
                    </a:cubicBezTo>
                    <a:cubicBezTo>
                      <a:pt x="33" y="2"/>
                      <a:pt x="33" y="2"/>
                      <a:pt x="33" y="3"/>
                    </a:cubicBezTo>
                    <a:cubicBezTo>
                      <a:pt x="32" y="3"/>
                      <a:pt x="31" y="3"/>
                      <a:pt x="30" y="3"/>
                    </a:cubicBezTo>
                    <a:cubicBezTo>
                      <a:pt x="30" y="4"/>
                      <a:pt x="29" y="4"/>
                      <a:pt x="28" y="4"/>
                    </a:cubicBezTo>
                    <a:cubicBezTo>
                      <a:pt x="29" y="4"/>
                      <a:pt x="29" y="2"/>
                      <a:pt x="29" y="1"/>
                    </a:cubicBezTo>
                    <a:cubicBezTo>
                      <a:pt x="28" y="1"/>
                      <a:pt x="26" y="0"/>
                      <a:pt x="24" y="0"/>
                    </a:cubicBezTo>
                    <a:cubicBezTo>
                      <a:pt x="22" y="0"/>
                      <a:pt x="20" y="1"/>
                      <a:pt x="17" y="1"/>
                    </a:cubicBezTo>
                    <a:cubicBezTo>
                      <a:pt x="15" y="1"/>
                      <a:pt x="10" y="0"/>
                      <a:pt x="8" y="2"/>
                    </a:cubicBezTo>
                  </a:path>
                </a:pathLst>
              </a:custGeom>
              <a:solidFill>
                <a:srgbClr val="B3B3B3"/>
              </a:solidFill>
              <a:ln w="3175">
                <a:solidFill>
                  <a:schemeClr val="tx1"/>
                </a:solidFill>
                <a:round/>
                <a:headEnd/>
                <a:tailEnd/>
              </a:ln>
            </p:spPr>
            <p:txBody>
              <a:bodyPr/>
              <a:lstStyle/>
              <a:p>
                <a:endParaRPr lang="en-GB" sz="2400" dirty="0"/>
              </a:p>
            </p:txBody>
          </p:sp>
          <p:sp>
            <p:nvSpPr>
              <p:cNvPr id="1181" name="Freeform 4412"/>
              <p:cNvSpPr>
                <a:spLocks/>
              </p:cNvSpPr>
              <p:nvPr/>
            </p:nvSpPr>
            <p:spPr bwMode="auto">
              <a:xfrm>
                <a:off x="3651" y="1471"/>
                <a:ext cx="3" cy="1"/>
              </a:xfrm>
              <a:custGeom>
                <a:avLst/>
                <a:gdLst>
                  <a:gd name="T0" fmla="*/ 0 w 2"/>
                  <a:gd name="T1" fmla="*/ 0 h 1"/>
                  <a:gd name="T2" fmla="*/ 3 w 2"/>
                  <a:gd name="T3" fmla="*/ 1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1"/>
                      <a:pt x="1" y="1"/>
                      <a:pt x="2" y="1"/>
                    </a:cubicBezTo>
                    <a:cubicBezTo>
                      <a:pt x="1" y="1"/>
                      <a:pt x="0" y="1"/>
                      <a:pt x="0" y="0"/>
                    </a:cubicBezTo>
                  </a:path>
                </a:pathLst>
              </a:custGeom>
              <a:solidFill>
                <a:srgbClr val="B3B3B3"/>
              </a:solidFill>
              <a:ln w="3175">
                <a:solidFill>
                  <a:schemeClr val="tx1"/>
                </a:solidFill>
                <a:round/>
                <a:headEnd/>
                <a:tailEnd/>
              </a:ln>
            </p:spPr>
            <p:txBody>
              <a:bodyPr/>
              <a:lstStyle/>
              <a:p>
                <a:endParaRPr lang="en-GB" sz="2400" dirty="0"/>
              </a:p>
            </p:txBody>
          </p:sp>
          <p:sp>
            <p:nvSpPr>
              <p:cNvPr id="1182" name="Freeform 4413"/>
              <p:cNvSpPr>
                <a:spLocks/>
              </p:cNvSpPr>
              <p:nvPr/>
            </p:nvSpPr>
            <p:spPr bwMode="auto">
              <a:xfrm>
                <a:off x="3667" y="1475"/>
                <a:ext cx="49" cy="17"/>
              </a:xfrm>
              <a:custGeom>
                <a:avLst/>
                <a:gdLst>
                  <a:gd name="T0" fmla="*/ 1 w 37"/>
                  <a:gd name="T1" fmla="*/ 12 h 13"/>
                  <a:gd name="T2" fmla="*/ 3 w 37"/>
                  <a:gd name="T3" fmla="*/ 12 h 13"/>
                  <a:gd name="T4" fmla="*/ 0 w 37"/>
                  <a:gd name="T5" fmla="*/ 16 h 13"/>
                  <a:gd name="T6" fmla="*/ 13 w 37"/>
                  <a:gd name="T7" fmla="*/ 14 h 13"/>
                  <a:gd name="T8" fmla="*/ 28 w 37"/>
                  <a:gd name="T9" fmla="*/ 13 h 13"/>
                  <a:gd name="T10" fmla="*/ 37 w 37"/>
                  <a:gd name="T11" fmla="*/ 13 h 13"/>
                  <a:gd name="T12" fmla="*/ 49 w 37"/>
                  <a:gd name="T13" fmla="*/ 10 h 13"/>
                  <a:gd name="T14" fmla="*/ 41 w 37"/>
                  <a:gd name="T15" fmla="*/ 7 h 13"/>
                  <a:gd name="T16" fmla="*/ 37 w 37"/>
                  <a:gd name="T17" fmla="*/ 7 h 13"/>
                  <a:gd name="T18" fmla="*/ 32 w 37"/>
                  <a:gd name="T19" fmla="*/ 4 h 13"/>
                  <a:gd name="T20" fmla="*/ 23 w 37"/>
                  <a:gd name="T21" fmla="*/ 3 h 13"/>
                  <a:gd name="T22" fmla="*/ 17 w 37"/>
                  <a:gd name="T23" fmla="*/ 7 h 13"/>
                  <a:gd name="T24" fmla="*/ 17 w 37"/>
                  <a:gd name="T25" fmla="*/ 1 h 13"/>
                  <a:gd name="T26" fmla="*/ 12 w 37"/>
                  <a:gd name="T27" fmla="*/ 0 h 13"/>
                  <a:gd name="T28" fmla="*/ 9 w 37"/>
                  <a:gd name="T29" fmla="*/ 1 h 13"/>
                  <a:gd name="T30" fmla="*/ 4 w 37"/>
                  <a:gd name="T31" fmla="*/ 0 h 13"/>
                  <a:gd name="T32" fmla="*/ 1 w 37"/>
                  <a:gd name="T33" fmla="*/ 3 h 13"/>
                  <a:gd name="T34" fmla="*/ 5 w 37"/>
                  <a:gd name="T35" fmla="*/ 4 h 13"/>
                  <a:gd name="T36" fmla="*/ 1 w 37"/>
                  <a:gd name="T37" fmla="*/ 5 h 13"/>
                  <a:gd name="T38" fmla="*/ 5 w 37"/>
                  <a:gd name="T39" fmla="*/ 8 h 13"/>
                  <a:gd name="T40" fmla="*/ 0 w 37"/>
                  <a:gd name="T41" fmla="*/ 8 h 13"/>
                  <a:gd name="T42" fmla="*/ 1 w 37"/>
                  <a:gd name="T43" fmla="*/ 12 h 1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7" h="13">
                    <a:moveTo>
                      <a:pt x="1" y="9"/>
                    </a:moveTo>
                    <a:cubicBezTo>
                      <a:pt x="2" y="9"/>
                      <a:pt x="2" y="9"/>
                      <a:pt x="2" y="9"/>
                    </a:cubicBezTo>
                    <a:cubicBezTo>
                      <a:pt x="1" y="10"/>
                      <a:pt x="0" y="11"/>
                      <a:pt x="0" y="12"/>
                    </a:cubicBezTo>
                    <a:cubicBezTo>
                      <a:pt x="3" y="13"/>
                      <a:pt x="6" y="12"/>
                      <a:pt x="10" y="11"/>
                    </a:cubicBezTo>
                    <a:cubicBezTo>
                      <a:pt x="14" y="10"/>
                      <a:pt x="17" y="10"/>
                      <a:pt x="21" y="10"/>
                    </a:cubicBezTo>
                    <a:cubicBezTo>
                      <a:pt x="23" y="10"/>
                      <a:pt x="25" y="10"/>
                      <a:pt x="28" y="10"/>
                    </a:cubicBezTo>
                    <a:cubicBezTo>
                      <a:pt x="31" y="9"/>
                      <a:pt x="34" y="9"/>
                      <a:pt x="37" y="8"/>
                    </a:cubicBezTo>
                    <a:cubicBezTo>
                      <a:pt x="36" y="6"/>
                      <a:pt x="33" y="5"/>
                      <a:pt x="31" y="5"/>
                    </a:cubicBezTo>
                    <a:cubicBezTo>
                      <a:pt x="30" y="5"/>
                      <a:pt x="29" y="5"/>
                      <a:pt x="28" y="5"/>
                    </a:cubicBezTo>
                    <a:cubicBezTo>
                      <a:pt x="27" y="5"/>
                      <a:pt x="25" y="4"/>
                      <a:pt x="24" y="3"/>
                    </a:cubicBezTo>
                    <a:cubicBezTo>
                      <a:pt x="22" y="3"/>
                      <a:pt x="19" y="1"/>
                      <a:pt x="17" y="2"/>
                    </a:cubicBezTo>
                    <a:cubicBezTo>
                      <a:pt x="16" y="3"/>
                      <a:pt x="14" y="5"/>
                      <a:pt x="13" y="5"/>
                    </a:cubicBezTo>
                    <a:cubicBezTo>
                      <a:pt x="13" y="3"/>
                      <a:pt x="11" y="2"/>
                      <a:pt x="13" y="1"/>
                    </a:cubicBezTo>
                    <a:cubicBezTo>
                      <a:pt x="11" y="1"/>
                      <a:pt x="10" y="0"/>
                      <a:pt x="9" y="0"/>
                    </a:cubicBezTo>
                    <a:cubicBezTo>
                      <a:pt x="8" y="0"/>
                      <a:pt x="4" y="0"/>
                      <a:pt x="7" y="1"/>
                    </a:cubicBezTo>
                    <a:cubicBezTo>
                      <a:pt x="5" y="1"/>
                      <a:pt x="4" y="0"/>
                      <a:pt x="3" y="0"/>
                    </a:cubicBezTo>
                    <a:cubicBezTo>
                      <a:pt x="2" y="0"/>
                      <a:pt x="2" y="2"/>
                      <a:pt x="1" y="2"/>
                    </a:cubicBezTo>
                    <a:cubicBezTo>
                      <a:pt x="1" y="3"/>
                      <a:pt x="3" y="3"/>
                      <a:pt x="4" y="3"/>
                    </a:cubicBezTo>
                    <a:cubicBezTo>
                      <a:pt x="3" y="3"/>
                      <a:pt x="2" y="3"/>
                      <a:pt x="1" y="4"/>
                    </a:cubicBezTo>
                    <a:cubicBezTo>
                      <a:pt x="1" y="4"/>
                      <a:pt x="4" y="5"/>
                      <a:pt x="4" y="6"/>
                    </a:cubicBezTo>
                    <a:cubicBezTo>
                      <a:pt x="4" y="5"/>
                      <a:pt x="0" y="5"/>
                      <a:pt x="0" y="6"/>
                    </a:cubicBezTo>
                    <a:cubicBezTo>
                      <a:pt x="0" y="7"/>
                      <a:pt x="1" y="8"/>
                      <a:pt x="1" y="9"/>
                    </a:cubicBezTo>
                  </a:path>
                </a:pathLst>
              </a:custGeom>
              <a:solidFill>
                <a:srgbClr val="B3B3B3"/>
              </a:solidFill>
              <a:ln w="3175">
                <a:solidFill>
                  <a:schemeClr val="tx1"/>
                </a:solidFill>
                <a:round/>
                <a:headEnd/>
                <a:tailEnd/>
              </a:ln>
            </p:spPr>
            <p:txBody>
              <a:bodyPr/>
              <a:lstStyle/>
              <a:p>
                <a:endParaRPr lang="en-GB" sz="2400" dirty="0"/>
              </a:p>
            </p:txBody>
          </p:sp>
          <p:sp>
            <p:nvSpPr>
              <p:cNvPr id="1183" name="Freeform 4414"/>
              <p:cNvSpPr>
                <a:spLocks/>
              </p:cNvSpPr>
              <p:nvPr/>
            </p:nvSpPr>
            <p:spPr bwMode="auto">
              <a:xfrm>
                <a:off x="3724" y="1487"/>
                <a:ext cx="5" cy="1"/>
              </a:xfrm>
              <a:custGeom>
                <a:avLst/>
                <a:gdLst>
                  <a:gd name="T0" fmla="*/ 3 w 4"/>
                  <a:gd name="T1" fmla="*/ 1 h 1"/>
                  <a:gd name="T2" fmla="*/ 5 w 4"/>
                  <a:gd name="T3" fmla="*/ 1 h 1"/>
                  <a:gd name="T4" fmla="*/ 0 w 4"/>
                  <a:gd name="T5" fmla="*/ 1 h 1"/>
                  <a:gd name="T6" fmla="*/ 3 w 4"/>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2" y="1"/>
                    </a:moveTo>
                    <a:cubicBezTo>
                      <a:pt x="2" y="1"/>
                      <a:pt x="3" y="1"/>
                      <a:pt x="4" y="1"/>
                    </a:cubicBezTo>
                    <a:cubicBezTo>
                      <a:pt x="3" y="0"/>
                      <a:pt x="2" y="1"/>
                      <a:pt x="0" y="1"/>
                    </a:cubicBezTo>
                    <a:cubicBezTo>
                      <a:pt x="1"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1184" name="Freeform 4415"/>
              <p:cNvSpPr>
                <a:spLocks/>
              </p:cNvSpPr>
              <p:nvPr/>
            </p:nvSpPr>
            <p:spPr bwMode="auto">
              <a:xfrm>
                <a:off x="3729" y="1487"/>
                <a:ext cx="12" cy="4"/>
              </a:xfrm>
              <a:custGeom>
                <a:avLst/>
                <a:gdLst>
                  <a:gd name="T0" fmla="*/ 11 w 9"/>
                  <a:gd name="T1" fmla="*/ 4 h 3"/>
                  <a:gd name="T2" fmla="*/ 12 w 9"/>
                  <a:gd name="T3" fmla="*/ 3 h 3"/>
                  <a:gd name="T4" fmla="*/ 0 w 9"/>
                  <a:gd name="T5" fmla="*/ 3 h 3"/>
                  <a:gd name="T6" fmla="*/ 11 w 9"/>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3">
                    <a:moveTo>
                      <a:pt x="8" y="3"/>
                    </a:moveTo>
                    <a:cubicBezTo>
                      <a:pt x="9" y="2"/>
                      <a:pt x="9" y="2"/>
                      <a:pt x="9" y="2"/>
                    </a:cubicBezTo>
                    <a:cubicBezTo>
                      <a:pt x="6" y="0"/>
                      <a:pt x="3" y="2"/>
                      <a:pt x="0" y="2"/>
                    </a:cubicBezTo>
                    <a:cubicBezTo>
                      <a:pt x="2" y="3"/>
                      <a:pt x="5" y="1"/>
                      <a:pt x="8" y="3"/>
                    </a:cubicBezTo>
                  </a:path>
                </a:pathLst>
              </a:custGeom>
              <a:solidFill>
                <a:srgbClr val="B3B3B3"/>
              </a:solidFill>
              <a:ln w="3175">
                <a:solidFill>
                  <a:schemeClr val="tx1"/>
                </a:solidFill>
                <a:round/>
                <a:headEnd/>
                <a:tailEnd/>
              </a:ln>
            </p:spPr>
            <p:txBody>
              <a:bodyPr/>
              <a:lstStyle/>
              <a:p>
                <a:endParaRPr lang="en-GB" sz="2400" dirty="0"/>
              </a:p>
            </p:txBody>
          </p:sp>
          <p:sp>
            <p:nvSpPr>
              <p:cNvPr id="1185" name="Freeform 4416"/>
              <p:cNvSpPr>
                <a:spLocks/>
              </p:cNvSpPr>
              <p:nvPr/>
            </p:nvSpPr>
            <p:spPr bwMode="auto">
              <a:xfrm>
                <a:off x="3740" y="1497"/>
                <a:ext cx="4" cy="2"/>
              </a:xfrm>
              <a:custGeom>
                <a:avLst/>
                <a:gdLst>
                  <a:gd name="T0" fmla="*/ 0 w 3"/>
                  <a:gd name="T1" fmla="*/ 2 h 1"/>
                  <a:gd name="T2" fmla="*/ 4 w 3"/>
                  <a:gd name="T3" fmla="*/ 0 h 1"/>
                  <a:gd name="T4" fmla="*/ 0 w 3"/>
                  <a:gd name="T5" fmla="*/ 0 h 1"/>
                  <a:gd name="T6" fmla="*/ 0 w 3"/>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0" y="1"/>
                    </a:moveTo>
                    <a:cubicBezTo>
                      <a:pt x="1" y="1"/>
                      <a:pt x="2" y="0"/>
                      <a:pt x="3" y="0"/>
                    </a:cubicBezTo>
                    <a:cubicBezTo>
                      <a:pt x="2" y="0"/>
                      <a:pt x="1" y="0"/>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1186" name="Freeform 4417"/>
              <p:cNvSpPr>
                <a:spLocks/>
              </p:cNvSpPr>
              <p:nvPr/>
            </p:nvSpPr>
            <p:spPr bwMode="auto">
              <a:xfrm>
                <a:off x="3749" y="1499"/>
                <a:ext cx="4" cy="1"/>
              </a:xfrm>
              <a:custGeom>
                <a:avLst/>
                <a:gdLst>
                  <a:gd name="T0" fmla="*/ 1 w 3"/>
                  <a:gd name="T1" fmla="*/ 1 h 1"/>
                  <a:gd name="T2" fmla="*/ 4 w 3"/>
                  <a:gd name="T3" fmla="*/ 1 h 1"/>
                  <a:gd name="T4" fmla="*/ 0 w 3"/>
                  <a:gd name="T5" fmla="*/ 0 h 1"/>
                  <a:gd name="T6" fmla="*/ 0 w 3"/>
                  <a:gd name="T7" fmla="*/ 1 h 1"/>
                  <a:gd name="T8" fmla="*/ 1 w 3"/>
                  <a:gd name="T9" fmla="*/ 1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1">
                    <a:moveTo>
                      <a:pt x="1" y="1"/>
                    </a:moveTo>
                    <a:cubicBezTo>
                      <a:pt x="2" y="1"/>
                      <a:pt x="2" y="1"/>
                      <a:pt x="3" y="1"/>
                    </a:cubicBezTo>
                    <a:cubicBezTo>
                      <a:pt x="2" y="0"/>
                      <a:pt x="1" y="0"/>
                      <a:pt x="0" y="0"/>
                    </a:cubicBezTo>
                    <a:cubicBezTo>
                      <a:pt x="1" y="0"/>
                      <a:pt x="1" y="1"/>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187" name="Freeform 4418"/>
              <p:cNvSpPr>
                <a:spLocks/>
              </p:cNvSpPr>
              <p:nvPr/>
            </p:nvSpPr>
            <p:spPr bwMode="auto">
              <a:xfrm>
                <a:off x="3283" y="1611"/>
                <a:ext cx="6" cy="1"/>
              </a:xfrm>
              <a:custGeom>
                <a:avLst/>
                <a:gdLst>
                  <a:gd name="T0" fmla="*/ 0 w 4"/>
                  <a:gd name="T1" fmla="*/ 1 h 1"/>
                  <a:gd name="T2" fmla="*/ 6 w 4"/>
                  <a:gd name="T3" fmla="*/ 0 h 1"/>
                  <a:gd name="T4" fmla="*/ 0 w 4"/>
                  <a:gd name="T5" fmla="*/ 1 h 1"/>
                  <a:gd name="T6" fmla="*/ 0 60000 65536"/>
                  <a:gd name="T7" fmla="*/ 0 60000 65536"/>
                  <a:gd name="T8" fmla="*/ 0 60000 65536"/>
                </a:gdLst>
                <a:ahLst/>
                <a:cxnLst>
                  <a:cxn ang="T6">
                    <a:pos x="T0" y="T1"/>
                  </a:cxn>
                  <a:cxn ang="T7">
                    <a:pos x="T2" y="T3"/>
                  </a:cxn>
                  <a:cxn ang="T8">
                    <a:pos x="T4" y="T5"/>
                  </a:cxn>
                </a:cxnLst>
                <a:rect l="0" t="0" r="r" b="b"/>
                <a:pathLst>
                  <a:path w="4" h="1">
                    <a:moveTo>
                      <a:pt x="0" y="1"/>
                    </a:moveTo>
                    <a:cubicBezTo>
                      <a:pt x="1" y="1"/>
                      <a:pt x="3" y="0"/>
                      <a:pt x="4" y="0"/>
                    </a:cubicBezTo>
                    <a:cubicBezTo>
                      <a:pt x="3"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188" name="Freeform 4419"/>
              <p:cNvSpPr>
                <a:spLocks/>
              </p:cNvSpPr>
              <p:nvPr/>
            </p:nvSpPr>
            <p:spPr bwMode="auto">
              <a:xfrm>
                <a:off x="3318" y="1515"/>
                <a:ext cx="3" cy="1"/>
              </a:xfrm>
              <a:custGeom>
                <a:avLst/>
                <a:gdLst>
                  <a:gd name="T0" fmla="*/ 0 w 3"/>
                  <a:gd name="T1" fmla="*/ 1 h 1"/>
                  <a:gd name="T2" fmla="*/ 3 w 3"/>
                  <a:gd name="T3" fmla="*/ 0 h 1"/>
                  <a:gd name="T4" fmla="*/ 0 w 3"/>
                  <a:gd name="T5" fmla="*/ 1 h 1"/>
                  <a:gd name="T6" fmla="*/ 0 60000 65536"/>
                  <a:gd name="T7" fmla="*/ 0 60000 65536"/>
                  <a:gd name="T8" fmla="*/ 0 60000 65536"/>
                </a:gdLst>
                <a:ahLst/>
                <a:cxnLst>
                  <a:cxn ang="T6">
                    <a:pos x="T0" y="T1"/>
                  </a:cxn>
                  <a:cxn ang="T7">
                    <a:pos x="T2" y="T3"/>
                  </a:cxn>
                  <a:cxn ang="T8">
                    <a:pos x="T4" y="T5"/>
                  </a:cxn>
                </a:cxnLst>
                <a:rect l="0" t="0" r="r" b="b"/>
                <a:pathLst>
                  <a:path w="3" h="1">
                    <a:moveTo>
                      <a:pt x="0" y="1"/>
                    </a:moveTo>
                    <a:cubicBezTo>
                      <a:pt x="1" y="1"/>
                      <a:pt x="2" y="1"/>
                      <a:pt x="3" y="0"/>
                    </a:cubicBezTo>
                    <a:cubicBezTo>
                      <a:pt x="2" y="0"/>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1189" name="Freeform 4420"/>
              <p:cNvSpPr>
                <a:spLocks/>
              </p:cNvSpPr>
              <p:nvPr/>
            </p:nvSpPr>
            <p:spPr bwMode="auto">
              <a:xfrm>
                <a:off x="3320" y="1516"/>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1" y="0"/>
                      <a:pt x="1" y="0"/>
                      <a:pt x="1" y="0"/>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190" name="Freeform 4421"/>
              <p:cNvSpPr>
                <a:spLocks/>
              </p:cNvSpPr>
              <p:nvPr/>
            </p:nvSpPr>
            <p:spPr bwMode="auto">
              <a:xfrm>
                <a:off x="3324" y="1513"/>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1" y="0"/>
                      <a:pt x="1" y="0"/>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191" name="Freeform 4422"/>
              <p:cNvSpPr>
                <a:spLocks/>
              </p:cNvSpPr>
              <p:nvPr/>
            </p:nvSpPr>
            <p:spPr bwMode="auto">
              <a:xfrm>
                <a:off x="3325" y="1604"/>
                <a:ext cx="3" cy="2"/>
              </a:xfrm>
              <a:custGeom>
                <a:avLst/>
                <a:gdLst>
                  <a:gd name="T0" fmla="*/ 0 w 2"/>
                  <a:gd name="T1" fmla="*/ 0 h 1"/>
                  <a:gd name="T2" fmla="*/ 3 w 2"/>
                  <a:gd name="T3" fmla="*/ 2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1"/>
                      <a:pt x="1" y="0"/>
                      <a:pt x="2" y="1"/>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192" name="Freeform 4423"/>
              <p:cNvSpPr>
                <a:spLocks/>
              </p:cNvSpPr>
              <p:nvPr/>
            </p:nvSpPr>
            <p:spPr bwMode="auto">
              <a:xfrm>
                <a:off x="3328" y="1512"/>
                <a:ext cx="4" cy="3"/>
              </a:xfrm>
              <a:custGeom>
                <a:avLst/>
                <a:gdLst>
                  <a:gd name="T0" fmla="*/ 0 w 3"/>
                  <a:gd name="T1" fmla="*/ 2 h 2"/>
                  <a:gd name="T2" fmla="*/ 4 w 3"/>
                  <a:gd name="T3" fmla="*/ 0 h 2"/>
                  <a:gd name="T4" fmla="*/ 0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0" y="1"/>
                    </a:moveTo>
                    <a:cubicBezTo>
                      <a:pt x="0" y="2"/>
                      <a:pt x="2" y="0"/>
                      <a:pt x="3" y="0"/>
                    </a:cubicBezTo>
                    <a:cubicBezTo>
                      <a:pt x="2" y="0"/>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1193" name="Freeform 4424"/>
              <p:cNvSpPr>
                <a:spLocks/>
              </p:cNvSpPr>
              <p:nvPr/>
            </p:nvSpPr>
            <p:spPr bwMode="auto">
              <a:xfrm>
                <a:off x="3333" y="1583"/>
                <a:ext cx="3" cy="2"/>
              </a:xfrm>
              <a:custGeom>
                <a:avLst/>
                <a:gdLst>
                  <a:gd name="T0" fmla="*/ 2 w 2"/>
                  <a:gd name="T1" fmla="*/ 2 h 1"/>
                  <a:gd name="T2" fmla="*/ 3 w 2"/>
                  <a:gd name="T3" fmla="*/ 0 h 1"/>
                  <a:gd name="T4" fmla="*/ 0 w 2"/>
                  <a:gd name="T5" fmla="*/ 0 h 1"/>
                  <a:gd name="T6" fmla="*/ 2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1" y="0"/>
                      <a:pt x="2" y="0"/>
                      <a:pt x="2" y="0"/>
                    </a:cubicBezTo>
                    <a:cubicBezTo>
                      <a:pt x="1" y="0"/>
                      <a:pt x="1" y="0"/>
                      <a:pt x="0" y="0"/>
                    </a:cubicBezTo>
                    <a:cubicBezTo>
                      <a:pt x="0" y="0"/>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194" name="Freeform 4425"/>
              <p:cNvSpPr>
                <a:spLocks/>
              </p:cNvSpPr>
              <p:nvPr/>
            </p:nvSpPr>
            <p:spPr bwMode="auto">
              <a:xfrm>
                <a:off x="3207" y="1467"/>
                <a:ext cx="2" cy="1"/>
              </a:xfrm>
              <a:custGeom>
                <a:avLst/>
                <a:gdLst>
                  <a:gd name="T0" fmla="*/ 0 w 2"/>
                  <a:gd name="T1" fmla="*/ 0 h 1"/>
                  <a:gd name="T2" fmla="*/ 2 w 2"/>
                  <a:gd name="T3" fmla="*/ 0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1"/>
                      <a:pt x="1" y="1"/>
                      <a:pt x="2" y="0"/>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195" name="Freeform 4426"/>
              <p:cNvSpPr>
                <a:spLocks/>
              </p:cNvSpPr>
              <p:nvPr/>
            </p:nvSpPr>
            <p:spPr bwMode="auto">
              <a:xfrm>
                <a:off x="3229" y="1464"/>
                <a:ext cx="3" cy="0"/>
              </a:xfrm>
              <a:custGeom>
                <a:avLst/>
                <a:gdLst>
                  <a:gd name="T0" fmla="*/ 0 w 2"/>
                  <a:gd name="T1" fmla="*/ 3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cubicBezTo>
                      <a:pt x="1" y="0"/>
                      <a:pt x="2" y="0"/>
                      <a:pt x="2" y="0"/>
                    </a:cubicBezTo>
                    <a:cubicBezTo>
                      <a:pt x="2"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196" name="Freeform 4427"/>
              <p:cNvSpPr>
                <a:spLocks/>
              </p:cNvSpPr>
              <p:nvPr/>
            </p:nvSpPr>
            <p:spPr bwMode="auto">
              <a:xfrm>
                <a:off x="3249" y="1463"/>
                <a:ext cx="3" cy="1"/>
              </a:xfrm>
              <a:custGeom>
                <a:avLst/>
                <a:gdLst>
                  <a:gd name="T0" fmla="*/ 0 w 2"/>
                  <a:gd name="T1" fmla="*/ 1 h 1"/>
                  <a:gd name="T2" fmla="*/ 3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0" y="1"/>
                      <a:pt x="1" y="1"/>
                      <a:pt x="2" y="0"/>
                    </a:cubicBezTo>
                    <a:cubicBezTo>
                      <a:pt x="1"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1197" name="Freeform 4428"/>
              <p:cNvSpPr>
                <a:spLocks/>
              </p:cNvSpPr>
              <p:nvPr/>
            </p:nvSpPr>
            <p:spPr bwMode="auto">
              <a:xfrm>
                <a:off x="3254" y="1463"/>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close/>
                  </a:path>
                </a:pathLst>
              </a:custGeom>
              <a:solidFill>
                <a:srgbClr val="B3B3B3"/>
              </a:solidFill>
              <a:ln w="3175">
                <a:solidFill>
                  <a:schemeClr val="tx1"/>
                </a:solidFill>
                <a:round/>
                <a:headEnd/>
                <a:tailEnd/>
              </a:ln>
            </p:spPr>
            <p:txBody>
              <a:bodyPr/>
              <a:lstStyle/>
              <a:p>
                <a:endParaRPr lang="en-GB" sz="2400" dirty="0"/>
              </a:p>
            </p:txBody>
          </p:sp>
          <p:sp>
            <p:nvSpPr>
              <p:cNvPr id="1198" name="Freeform 4429"/>
              <p:cNvSpPr>
                <a:spLocks/>
              </p:cNvSpPr>
              <p:nvPr/>
            </p:nvSpPr>
            <p:spPr bwMode="auto">
              <a:xfrm>
                <a:off x="3254" y="1463"/>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path>
                </a:pathLst>
              </a:custGeom>
              <a:noFill/>
              <a:ln w="3175">
                <a:solidFill>
                  <a:schemeClr val="tx1"/>
                </a:solidFill>
                <a:round/>
                <a:headEnd/>
                <a:tailEnd/>
              </a:ln>
            </p:spPr>
            <p:txBody>
              <a:bodyPr/>
              <a:lstStyle/>
              <a:p>
                <a:endParaRPr lang="en-GB" sz="2400" dirty="0"/>
              </a:p>
            </p:txBody>
          </p:sp>
          <p:sp>
            <p:nvSpPr>
              <p:cNvPr id="1199" name="Freeform 4430"/>
              <p:cNvSpPr>
                <a:spLocks/>
              </p:cNvSpPr>
              <p:nvPr/>
            </p:nvSpPr>
            <p:spPr bwMode="auto">
              <a:xfrm>
                <a:off x="3259" y="1463"/>
                <a:ext cx="6" cy="1"/>
              </a:xfrm>
              <a:custGeom>
                <a:avLst/>
                <a:gdLst>
                  <a:gd name="T0" fmla="*/ 0 w 4"/>
                  <a:gd name="T1" fmla="*/ 1 h 1"/>
                  <a:gd name="T2" fmla="*/ 6 w 4"/>
                  <a:gd name="T3" fmla="*/ 1 h 1"/>
                  <a:gd name="T4" fmla="*/ 0 w 4"/>
                  <a:gd name="T5" fmla="*/ 1 h 1"/>
                  <a:gd name="T6" fmla="*/ 0 60000 65536"/>
                  <a:gd name="T7" fmla="*/ 0 60000 65536"/>
                  <a:gd name="T8" fmla="*/ 0 60000 65536"/>
                </a:gdLst>
                <a:ahLst/>
                <a:cxnLst>
                  <a:cxn ang="T6">
                    <a:pos x="T0" y="T1"/>
                  </a:cxn>
                  <a:cxn ang="T7">
                    <a:pos x="T2" y="T3"/>
                  </a:cxn>
                  <a:cxn ang="T8">
                    <a:pos x="T4" y="T5"/>
                  </a:cxn>
                </a:cxnLst>
                <a:rect l="0" t="0" r="r" b="b"/>
                <a:pathLst>
                  <a:path w="4" h="1">
                    <a:moveTo>
                      <a:pt x="0" y="1"/>
                    </a:moveTo>
                    <a:cubicBezTo>
                      <a:pt x="2" y="1"/>
                      <a:pt x="3" y="1"/>
                      <a:pt x="4" y="1"/>
                    </a:cubicBezTo>
                    <a:cubicBezTo>
                      <a:pt x="3" y="1"/>
                      <a:pt x="2" y="0"/>
                      <a:pt x="0" y="1"/>
                    </a:cubicBezTo>
                  </a:path>
                </a:pathLst>
              </a:custGeom>
              <a:solidFill>
                <a:srgbClr val="B3B3B3"/>
              </a:solidFill>
              <a:ln w="3175">
                <a:solidFill>
                  <a:schemeClr val="tx1"/>
                </a:solidFill>
                <a:round/>
                <a:headEnd/>
                <a:tailEnd/>
              </a:ln>
            </p:spPr>
            <p:txBody>
              <a:bodyPr/>
              <a:lstStyle/>
              <a:p>
                <a:endParaRPr lang="en-GB" sz="2400" dirty="0"/>
              </a:p>
            </p:txBody>
          </p:sp>
          <p:sp>
            <p:nvSpPr>
              <p:cNvPr id="1200" name="Freeform 4431"/>
              <p:cNvSpPr>
                <a:spLocks/>
              </p:cNvSpPr>
              <p:nvPr/>
            </p:nvSpPr>
            <p:spPr bwMode="auto">
              <a:xfrm>
                <a:off x="3266" y="1463"/>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0" y="0"/>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201" name="Freeform 4432"/>
              <p:cNvSpPr>
                <a:spLocks/>
              </p:cNvSpPr>
              <p:nvPr/>
            </p:nvSpPr>
            <p:spPr bwMode="auto">
              <a:xfrm>
                <a:off x="3266" y="1455"/>
                <a:ext cx="8" cy="3"/>
              </a:xfrm>
              <a:custGeom>
                <a:avLst/>
                <a:gdLst>
                  <a:gd name="T0" fmla="*/ 0 w 6"/>
                  <a:gd name="T1" fmla="*/ 2 h 2"/>
                  <a:gd name="T2" fmla="*/ 8 w 6"/>
                  <a:gd name="T3" fmla="*/ 0 h 2"/>
                  <a:gd name="T4" fmla="*/ 0 w 6"/>
                  <a:gd name="T5" fmla="*/ 2 h 2"/>
                  <a:gd name="T6" fmla="*/ 0 60000 65536"/>
                  <a:gd name="T7" fmla="*/ 0 60000 65536"/>
                  <a:gd name="T8" fmla="*/ 0 60000 65536"/>
                </a:gdLst>
                <a:ahLst/>
                <a:cxnLst>
                  <a:cxn ang="T6">
                    <a:pos x="T0" y="T1"/>
                  </a:cxn>
                  <a:cxn ang="T7">
                    <a:pos x="T2" y="T3"/>
                  </a:cxn>
                  <a:cxn ang="T8">
                    <a:pos x="T4" y="T5"/>
                  </a:cxn>
                </a:cxnLst>
                <a:rect l="0" t="0" r="r" b="b"/>
                <a:pathLst>
                  <a:path w="6" h="2">
                    <a:moveTo>
                      <a:pt x="0" y="1"/>
                    </a:moveTo>
                    <a:cubicBezTo>
                      <a:pt x="2" y="2"/>
                      <a:pt x="4" y="1"/>
                      <a:pt x="6" y="0"/>
                    </a:cubicBezTo>
                    <a:cubicBezTo>
                      <a:pt x="4" y="0"/>
                      <a:pt x="2" y="1"/>
                      <a:pt x="0" y="1"/>
                    </a:cubicBezTo>
                  </a:path>
                </a:pathLst>
              </a:custGeom>
              <a:solidFill>
                <a:srgbClr val="B3B3B3"/>
              </a:solidFill>
              <a:ln w="3175">
                <a:solidFill>
                  <a:schemeClr val="tx1"/>
                </a:solidFill>
                <a:round/>
                <a:headEnd/>
                <a:tailEnd/>
              </a:ln>
            </p:spPr>
            <p:txBody>
              <a:bodyPr/>
              <a:lstStyle/>
              <a:p>
                <a:endParaRPr lang="en-GB" sz="2400" dirty="0"/>
              </a:p>
            </p:txBody>
          </p:sp>
          <p:sp>
            <p:nvSpPr>
              <p:cNvPr id="1202" name="Freeform 4433"/>
              <p:cNvSpPr>
                <a:spLocks/>
              </p:cNvSpPr>
              <p:nvPr/>
            </p:nvSpPr>
            <p:spPr bwMode="auto">
              <a:xfrm>
                <a:off x="3274" y="1457"/>
                <a:ext cx="7" cy="2"/>
              </a:xfrm>
              <a:custGeom>
                <a:avLst/>
                <a:gdLst>
                  <a:gd name="T0" fmla="*/ 0 w 5"/>
                  <a:gd name="T1" fmla="*/ 1 h 2"/>
                  <a:gd name="T2" fmla="*/ 7 w 5"/>
                  <a:gd name="T3" fmla="*/ 1 h 2"/>
                  <a:gd name="T4" fmla="*/ 0 w 5"/>
                  <a:gd name="T5" fmla="*/ 1 h 2"/>
                  <a:gd name="T6" fmla="*/ 0 60000 65536"/>
                  <a:gd name="T7" fmla="*/ 0 60000 65536"/>
                  <a:gd name="T8" fmla="*/ 0 60000 65536"/>
                </a:gdLst>
                <a:ahLst/>
                <a:cxnLst>
                  <a:cxn ang="T6">
                    <a:pos x="T0" y="T1"/>
                  </a:cxn>
                  <a:cxn ang="T7">
                    <a:pos x="T2" y="T3"/>
                  </a:cxn>
                  <a:cxn ang="T8">
                    <a:pos x="T4" y="T5"/>
                  </a:cxn>
                </a:cxnLst>
                <a:rect l="0" t="0" r="r" b="b"/>
                <a:pathLst>
                  <a:path w="5" h="2">
                    <a:moveTo>
                      <a:pt x="0" y="1"/>
                    </a:moveTo>
                    <a:cubicBezTo>
                      <a:pt x="1" y="1"/>
                      <a:pt x="4" y="2"/>
                      <a:pt x="5" y="1"/>
                    </a:cubicBezTo>
                    <a:cubicBezTo>
                      <a:pt x="3"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203" name="Freeform 4434"/>
              <p:cNvSpPr>
                <a:spLocks/>
              </p:cNvSpPr>
              <p:nvPr/>
            </p:nvSpPr>
            <p:spPr bwMode="auto">
              <a:xfrm>
                <a:off x="3274" y="1451"/>
                <a:ext cx="3" cy="2"/>
              </a:xfrm>
              <a:custGeom>
                <a:avLst/>
                <a:gdLst>
                  <a:gd name="T0" fmla="*/ 0 w 2"/>
                  <a:gd name="T1" fmla="*/ 2 h 1"/>
                  <a:gd name="T2" fmla="*/ 3 w 2"/>
                  <a:gd name="T3" fmla="*/ 0 h 1"/>
                  <a:gd name="T4" fmla="*/ 0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1204" name="Freeform 4435"/>
              <p:cNvSpPr>
                <a:spLocks/>
              </p:cNvSpPr>
              <p:nvPr/>
            </p:nvSpPr>
            <p:spPr bwMode="auto">
              <a:xfrm>
                <a:off x="3277" y="1457"/>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cubicBezTo>
                      <a:pt x="0" y="0"/>
                      <a:pt x="1" y="0"/>
                      <a:pt x="2" y="0"/>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205" name="Freeform 4436"/>
              <p:cNvSpPr>
                <a:spLocks/>
              </p:cNvSpPr>
              <p:nvPr/>
            </p:nvSpPr>
            <p:spPr bwMode="auto">
              <a:xfrm>
                <a:off x="3282" y="1462"/>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1" y="0"/>
                      <a:pt x="1" y="0"/>
                      <a:pt x="1" y="0"/>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206" name="Freeform 4437"/>
              <p:cNvSpPr>
                <a:spLocks/>
              </p:cNvSpPr>
              <p:nvPr/>
            </p:nvSpPr>
            <p:spPr bwMode="auto">
              <a:xfrm>
                <a:off x="3298" y="1466"/>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cubicBezTo>
                      <a:pt x="0" y="0"/>
                      <a:pt x="1" y="0"/>
                      <a:pt x="2" y="0"/>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207" name="Freeform 4438"/>
              <p:cNvSpPr>
                <a:spLocks/>
              </p:cNvSpPr>
              <p:nvPr/>
            </p:nvSpPr>
            <p:spPr bwMode="auto">
              <a:xfrm>
                <a:off x="3303" y="1451"/>
                <a:ext cx="3" cy="2"/>
              </a:xfrm>
              <a:custGeom>
                <a:avLst/>
                <a:gdLst>
                  <a:gd name="T0" fmla="*/ 0 w 2"/>
                  <a:gd name="T1" fmla="*/ 0 h 1"/>
                  <a:gd name="T2" fmla="*/ 3 w 2"/>
                  <a:gd name="T3" fmla="*/ 2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1" y="1"/>
                      <a:pt x="1" y="1"/>
                      <a:pt x="2" y="1"/>
                    </a:cubicBezTo>
                    <a:cubicBezTo>
                      <a:pt x="2"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208" name="Freeform 4439"/>
              <p:cNvSpPr>
                <a:spLocks/>
              </p:cNvSpPr>
              <p:nvPr/>
            </p:nvSpPr>
            <p:spPr bwMode="auto">
              <a:xfrm>
                <a:off x="3306" y="1450"/>
                <a:ext cx="13" cy="4"/>
              </a:xfrm>
              <a:custGeom>
                <a:avLst/>
                <a:gdLst>
                  <a:gd name="T0" fmla="*/ 0 w 10"/>
                  <a:gd name="T1" fmla="*/ 1 h 3"/>
                  <a:gd name="T2" fmla="*/ 13 w 10"/>
                  <a:gd name="T3" fmla="*/ 1 h 3"/>
                  <a:gd name="T4" fmla="*/ 0 w 10"/>
                  <a:gd name="T5" fmla="*/ 1 h 3"/>
                  <a:gd name="T6" fmla="*/ 0 60000 65536"/>
                  <a:gd name="T7" fmla="*/ 0 60000 65536"/>
                  <a:gd name="T8" fmla="*/ 0 60000 65536"/>
                </a:gdLst>
                <a:ahLst/>
                <a:cxnLst>
                  <a:cxn ang="T6">
                    <a:pos x="T0" y="T1"/>
                  </a:cxn>
                  <a:cxn ang="T7">
                    <a:pos x="T2" y="T3"/>
                  </a:cxn>
                  <a:cxn ang="T8">
                    <a:pos x="T4" y="T5"/>
                  </a:cxn>
                </a:cxnLst>
                <a:rect l="0" t="0" r="r" b="b"/>
                <a:pathLst>
                  <a:path w="10" h="3">
                    <a:moveTo>
                      <a:pt x="0" y="1"/>
                    </a:moveTo>
                    <a:cubicBezTo>
                      <a:pt x="3" y="1"/>
                      <a:pt x="8" y="3"/>
                      <a:pt x="10" y="1"/>
                    </a:cubicBezTo>
                    <a:cubicBezTo>
                      <a:pt x="7" y="0"/>
                      <a:pt x="3" y="0"/>
                      <a:pt x="0" y="1"/>
                    </a:cubicBezTo>
                  </a:path>
                </a:pathLst>
              </a:custGeom>
              <a:solidFill>
                <a:srgbClr val="B3B3B3"/>
              </a:solidFill>
              <a:ln w="3175">
                <a:solidFill>
                  <a:schemeClr val="tx1"/>
                </a:solidFill>
                <a:round/>
                <a:headEnd/>
                <a:tailEnd/>
              </a:ln>
            </p:spPr>
            <p:txBody>
              <a:bodyPr/>
              <a:lstStyle/>
              <a:p>
                <a:endParaRPr lang="en-GB" sz="2400" dirty="0"/>
              </a:p>
            </p:txBody>
          </p:sp>
          <p:sp>
            <p:nvSpPr>
              <p:cNvPr id="1209" name="Freeform 4440"/>
              <p:cNvSpPr>
                <a:spLocks/>
              </p:cNvSpPr>
              <p:nvPr/>
            </p:nvSpPr>
            <p:spPr bwMode="auto">
              <a:xfrm>
                <a:off x="2980" y="1796"/>
                <a:ext cx="42" cy="20"/>
              </a:xfrm>
              <a:custGeom>
                <a:avLst/>
                <a:gdLst>
                  <a:gd name="T0" fmla="*/ 0 w 32"/>
                  <a:gd name="T1" fmla="*/ 16 h 15"/>
                  <a:gd name="T2" fmla="*/ 4 w 32"/>
                  <a:gd name="T3" fmla="*/ 11 h 15"/>
                  <a:gd name="T4" fmla="*/ 5 w 32"/>
                  <a:gd name="T5" fmla="*/ 8 h 15"/>
                  <a:gd name="T6" fmla="*/ 12 w 32"/>
                  <a:gd name="T7" fmla="*/ 7 h 15"/>
                  <a:gd name="T8" fmla="*/ 16 w 32"/>
                  <a:gd name="T9" fmla="*/ 3 h 15"/>
                  <a:gd name="T10" fmla="*/ 11 w 32"/>
                  <a:gd name="T11" fmla="*/ 8 h 15"/>
                  <a:gd name="T12" fmla="*/ 18 w 32"/>
                  <a:gd name="T13" fmla="*/ 5 h 15"/>
                  <a:gd name="T14" fmla="*/ 26 w 32"/>
                  <a:gd name="T15" fmla="*/ 5 h 15"/>
                  <a:gd name="T16" fmla="*/ 39 w 32"/>
                  <a:gd name="T17" fmla="*/ 8 h 15"/>
                  <a:gd name="T18" fmla="*/ 39 w 32"/>
                  <a:gd name="T19" fmla="*/ 12 h 15"/>
                  <a:gd name="T20" fmla="*/ 41 w 32"/>
                  <a:gd name="T21" fmla="*/ 19 h 15"/>
                  <a:gd name="T22" fmla="*/ 1 w 32"/>
                  <a:gd name="T23" fmla="*/ 17 h 15"/>
                  <a:gd name="T24" fmla="*/ 4 w 32"/>
                  <a:gd name="T25" fmla="*/ 15 h 15"/>
                  <a:gd name="T26" fmla="*/ 9 w 32"/>
                  <a:gd name="T27" fmla="*/ 12 h 15"/>
                  <a:gd name="T28" fmla="*/ 4 w 32"/>
                  <a:gd name="T29" fmla="*/ 12 h 15"/>
                  <a:gd name="T30" fmla="*/ 0 w 32"/>
                  <a:gd name="T31" fmla="*/ 16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2" h="15">
                    <a:moveTo>
                      <a:pt x="0" y="12"/>
                    </a:moveTo>
                    <a:cubicBezTo>
                      <a:pt x="1" y="11"/>
                      <a:pt x="3" y="10"/>
                      <a:pt x="3" y="8"/>
                    </a:cubicBezTo>
                    <a:cubicBezTo>
                      <a:pt x="3" y="7"/>
                      <a:pt x="3" y="6"/>
                      <a:pt x="4" y="6"/>
                    </a:cubicBezTo>
                    <a:cubicBezTo>
                      <a:pt x="6" y="6"/>
                      <a:pt x="7" y="6"/>
                      <a:pt x="9" y="5"/>
                    </a:cubicBezTo>
                    <a:cubicBezTo>
                      <a:pt x="10" y="5"/>
                      <a:pt x="11" y="2"/>
                      <a:pt x="12" y="2"/>
                    </a:cubicBezTo>
                    <a:cubicBezTo>
                      <a:pt x="11" y="3"/>
                      <a:pt x="9" y="5"/>
                      <a:pt x="8" y="6"/>
                    </a:cubicBezTo>
                    <a:cubicBezTo>
                      <a:pt x="12" y="6"/>
                      <a:pt x="14" y="8"/>
                      <a:pt x="14" y="4"/>
                    </a:cubicBezTo>
                    <a:cubicBezTo>
                      <a:pt x="14" y="0"/>
                      <a:pt x="19" y="4"/>
                      <a:pt x="20" y="4"/>
                    </a:cubicBezTo>
                    <a:cubicBezTo>
                      <a:pt x="23" y="6"/>
                      <a:pt x="27" y="4"/>
                      <a:pt x="30" y="6"/>
                    </a:cubicBezTo>
                    <a:cubicBezTo>
                      <a:pt x="31" y="7"/>
                      <a:pt x="32" y="7"/>
                      <a:pt x="30" y="9"/>
                    </a:cubicBezTo>
                    <a:cubicBezTo>
                      <a:pt x="29" y="10"/>
                      <a:pt x="30" y="13"/>
                      <a:pt x="31" y="14"/>
                    </a:cubicBezTo>
                    <a:cubicBezTo>
                      <a:pt x="21" y="15"/>
                      <a:pt x="11" y="14"/>
                      <a:pt x="1" y="13"/>
                    </a:cubicBezTo>
                    <a:cubicBezTo>
                      <a:pt x="2" y="12"/>
                      <a:pt x="3" y="11"/>
                      <a:pt x="3" y="11"/>
                    </a:cubicBezTo>
                    <a:cubicBezTo>
                      <a:pt x="5" y="10"/>
                      <a:pt x="6" y="11"/>
                      <a:pt x="7" y="9"/>
                    </a:cubicBezTo>
                    <a:cubicBezTo>
                      <a:pt x="6" y="9"/>
                      <a:pt x="4" y="9"/>
                      <a:pt x="3" y="9"/>
                    </a:cubicBezTo>
                    <a:cubicBezTo>
                      <a:pt x="2" y="9"/>
                      <a:pt x="1" y="12"/>
                      <a:pt x="0" y="12"/>
                    </a:cubicBezTo>
                  </a:path>
                </a:pathLst>
              </a:custGeom>
              <a:solidFill>
                <a:srgbClr val="B3B3B3"/>
              </a:solidFill>
              <a:ln w="3175">
                <a:solidFill>
                  <a:schemeClr val="tx1"/>
                </a:solidFill>
                <a:round/>
                <a:headEnd/>
                <a:tailEnd/>
              </a:ln>
            </p:spPr>
            <p:txBody>
              <a:bodyPr/>
              <a:lstStyle/>
              <a:p>
                <a:endParaRPr lang="en-GB" sz="2400" dirty="0"/>
              </a:p>
            </p:txBody>
          </p:sp>
          <p:sp>
            <p:nvSpPr>
              <p:cNvPr id="1210" name="Freeform 4441"/>
              <p:cNvSpPr>
                <a:spLocks/>
              </p:cNvSpPr>
              <p:nvPr/>
            </p:nvSpPr>
            <p:spPr bwMode="auto">
              <a:xfrm>
                <a:off x="3052" y="1493"/>
                <a:ext cx="1710" cy="523"/>
              </a:xfrm>
              <a:custGeom>
                <a:avLst/>
                <a:gdLst>
                  <a:gd name="T0" fmla="*/ 50 w 1296"/>
                  <a:gd name="T1" fmla="*/ 108 h 396"/>
                  <a:gd name="T2" fmla="*/ 61 w 1296"/>
                  <a:gd name="T3" fmla="*/ 141 h 396"/>
                  <a:gd name="T4" fmla="*/ 83 w 1296"/>
                  <a:gd name="T5" fmla="*/ 174 h 396"/>
                  <a:gd name="T6" fmla="*/ 139 w 1296"/>
                  <a:gd name="T7" fmla="*/ 151 h 396"/>
                  <a:gd name="T8" fmla="*/ 177 w 1296"/>
                  <a:gd name="T9" fmla="*/ 128 h 396"/>
                  <a:gd name="T10" fmla="*/ 256 w 1296"/>
                  <a:gd name="T11" fmla="*/ 112 h 396"/>
                  <a:gd name="T12" fmla="*/ 323 w 1296"/>
                  <a:gd name="T13" fmla="*/ 102 h 396"/>
                  <a:gd name="T14" fmla="*/ 385 w 1296"/>
                  <a:gd name="T15" fmla="*/ 94 h 396"/>
                  <a:gd name="T16" fmla="*/ 457 w 1296"/>
                  <a:gd name="T17" fmla="*/ 115 h 396"/>
                  <a:gd name="T18" fmla="*/ 476 w 1296"/>
                  <a:gd name="T19" fmla="*/ 112 h 396"/>
                  <a:gd name="T20" fmla="*/ 450 w 1296"/>
                  <a:gd name="T21" fmla="*/ 87 h 396"/>
                  <a:gd name="T22" fmla="*/ 472 w 1296"/>
                  <a:gd name="T23" fmla="*/ 69 h 396"/>
                  <a:gd name="T24" fmla="*/ 542 w 1296"/>
                  <a:gd name="T25" fmla="*/ 42 h 396"/>
                  <a:gd name="T26" fmla="*/ 594 w 1296"/>
                  <a:gd name="T27" fmla="*/ 21 h 396"/>
                  <a:gd name="T28" fmla="*/ 645 w 1296"/>
                  <a:gd name="T29" fmla="*/ 8 h 396"/>
                  <a:gd name="T30" fmla="*/ 773 w 1296"/>
                  <a:gd name="T31" fmla="*/ 21 h 396"/>
                  <a:gd name="T32" fmla="*/ 743 w 1296"/>
                  <a:gd name="T33" fmla="*/ 58 h 396"/>
                  <a:gd name="T34" fmla="*/ 859 w 1296"/>
                  <a:gd name="T35" fmla="*/ 53 h 396"/>
                  <a:gd name="T36" fmla="*/ 963 w 1296"/>
                  <a:gd name="T37" fmla="*/ 57 h 396"/>
                  <a:gd name="T38" fmla="*/ 1023 w 1296"/>
                  <a:gd name="T39" fmla="*/ 75 h 396"/>
                  <a:gd name="T40" fmla="*/ 1081 w 1296"/>
                  <a:gd name="T41" fmla="*/ 65 h 396"/>
                  <a:gd name="T42" fmla="*/ 1165 w 1296"/>
                  <a:gd name="T43" fmla="*/ 67 h 396"/>
                  <a:gd name="T44" fmla="*/ 1347 w 1296"/>
                  <a:gd name="T45" fmla="*/ 102 h 396"/>
                  <a:gd name="T46" fmla="*/ 1471 w 1296"/>
                  <a:gd name="T47" fmla="*/ 99 h 396"/>
                  <a:gd name="T48" fmla="*/ 1640 w 1296"/>
                  <a:gd name="T49" fmla="*/ 141 h 396"/>
                  <a:gd name="T50" fmla="*/ 1693 w 1296"/>
                  <a:gd name="T51" fmla="*/ 153 h 396"/>
                  <a:gd name="T52" fmla="*/ 1643 w 1296"/>
                  <a:gd name="T53" fmla="*/ 157 h 396"/>
                  <a:gd name="T54" fmla="*/ 1595 w 1296"/>
                  <a:gd name="T55" fmla="*/ 168 h 396"/>
                  <a:gd name="T56" fmla="*/ 1632 w 1296"/>
                  <a:gd name="T57" fmla="*/ 185 h 396"/>
                  <a:gd name="T58" fmla="*/ 1611 w 1296"/>
                  <a:gd name="T59" fmla="*/ 214 h 396"/>
                  <a:gd name="T60" fmla="*/ 1553 w 1296"/>
                  <a:gd name="T61" fmla="*/ 232 h 396"/>
                  <a:gd name="T62" fmla="*/ 1564 w 1296"/>
                  <a:gd name="T63" fmla="*/ 277 h 396"/>
                  <a:gd name="T64" fmla="*/ 1574 w 1296"/>
                  <a:gd name="T65" fmla="*/ 339 h 396"/>
                  <a:gd name="T66" fmla="*/ 1492 w 1296"/>
                  <a:gd name="T67" fmla="*/ 269 h 396"/>
                  <a:gd name="T68" fmla="*/ 1504 w 1296"/>
                  <a:gd name="T69" fmla="*/ 201 h 396"/>
                  <a:gd name="T70" fmla="*/ 1454 w 1296"/>
                  <a:gd name="T71" fmla="*/ 210 h 396"/>
                  <a:gd name="T72" fmla="*/ 1416 w 1296"/>
                  <a:gd name="T73" fmla="*/ 252 h 396"/>
                  <a:gd name="T74" fmla="*/ 1301 w 1296"/>
                  <a:gd name="T75" fmla="*/ 251 h 396"/>
                  <a:gd name="T76" fmla="*/ 1308 w 1296"/>
                  <a:gd name="T77" fmla="*/ 324 h 396"/>
                  <a:gd name="T78" fmla="*/ 1384 w 1296"/>
                  <a:gd name="T79" fmla="*/ 361 h 396"/>
                  <a:gd name="T80" fmla="*/ 1379 w 1296"/>
                  <a:gd name="T81" fmla="*/ 498 h 396"/>
                  <a:gd name="T82" fmla="*/ 1352 w 1296"/>
                  <a:gd name="T83" fmla="*/ 450 h 396"/>
                  <a:gd name="T84" fmla="*/ 1268 w 1296"/>
                  <a:gd name="T85" fmla="*/ 396 h 396"/>
                  <a:gd name="T86" fmla="*/ 1120 w 1296"/>
                  <a:gd name="T87" fmla="*/ 343 h 396"/>
                  <a:gd name="T88" fmla="*/ 1044 w 1296"/>
                  <a:gd name="T89" fmla="*/ 399 h 396"/>
                  <a:gd name="T90" fmla="*/ 877 w 1296"/>
                  <a:gd name="T91" fmla="*/ 376 h 396"/>
                  <a:gd name="T92" fmla="*/ 777 w 1296"/>
                  <a:gd name="T93" fmla="*/ 394 h 396"/>
                  <a:gd name="T94" fmla="*/ 669 w 1296"/>
                  <a:gd name="T95" fmla="*/ 371 h 396"/>
                  <a:gd name="T96" fmla="*/ 563 w 1296"/>
                  <a:gd name="T97" fmla="*/ 328 h 396"/>
                  <a:gd name="T98" fmla="*/ 484 w 1296"/>
                  <a:gd name="T99" fmla="*/ 313 h 396"/>
                  <a:gd name="T100" fmla="*/ 416 w 1296"/>
                  <a:gd name="T101" fmla="*/ 345 h 396"/>
                  <a:gd name="T102" fmla="*/ 372 w 1296"/>
                  <a:gd name="T103" fmla="*/ 370 h 396"/>
                  <a:gd name="T104" fmla="*/ 278 w 1296"/>
                  <a:gd name="T105" fmla="*/ 376 h 396"/>
                  <a:gd name="T106" fmla="*/ 294 w 1296"/>
                  <a:gd name="T107" fmla="*/ 448 h 396"/>
                  <a:gd name="T108" fmla="*/ 300 w 1296"/>
                  <a:gd name="T109" fmla="*/ 519 h 396"/>
                  <a:gd name="T110" fmla="*/ 149 w 1296"/>
                  <a:gd name="T111" fmla="*/ 460 h 396"/>
                  <a:gd name="T112" fmla="*/ 165 w 1296"/>
                  <a:gd name="T113" fmla="*/ 423 h 396"/>
                  <a:gd name="T114" fmla="*/ 117 w 1296"/>
                  <a:gd name="T115" fmla="*/ 370 h 396"/>
                  <a:gd name="T116" fmla="*/ 57 w 1296"/>
                  <a:gd name="T117" fmla="*/ 306 h 396"/>
                  <a:gd name="T118" fmla="*/ 37 w 1296"/>
                  <a:gd name="T119" fmla="*/ 238 h 396"/>
                  <a:gd name="T120" fmla="*/ 12 w 1296"/>
                  <a:gd name="T121" fmla="*/ 124 h 39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296" h="396">
                    <a:moveTo>
                      <a:pt x="0" y="85"/>
                    </a:moveTo>
                    <a:cubicBezTo>
                      <a:pt x="2" y="84"/>
                      <a:pt x="5" y="84"/>
                      <a:pt x="6" y="83"/>
                    </a:cubicBezTo>
                    <a:cubicBezTo>
                      <a:pt x="7" y="82"/>
                      <a:pt x="6" y="81"/>
                      <a:pt x="8" y="80"/>
                    </a:cubicBezTo>
                    <a:cubicBezTo>
                      <a:pt x="9" y="80"/>
                      <a:pt x="14" y="80"/>
                      <a:pt x="12" y="77"/>
                    </a:cubicBezTo>
                    <a:cubicBezTo>
                      <a:pt x="14" y="78"/>
                      <a:pt x="15" y="79"/>
                      <a:pt x="17" y="78"/>
                    </a:cubicBezTo>
                    <a:cubicBezTo>
                      <a:pt x="19" y="78"/>
                      <a:pt x="18" y="76"/>
                      <a:pt x="17" y="76"/>
                    </a:cubicBezTo>
                    <a:cubicBezTo>
                      <a:pt x="18" y="76"/>
                      <a:pt x="20" y="76"/>
                      <a:pt x="22" y="77"/>
                    </a:cubicBezTo>
                    <a:cubicBezTo>
                      <a:pt x="22" y="77"/>
                      <a:pt x="24" y="76"/>
                      <a:pt x="24" y="76"/>
                    </a:cubicBezTo>
                    <a:cubicBezTo>
                      <a:pt x="24" y="75"/>
                      <a:pt x="25" y="75"/>
                      <a:pt x="26" y="75"/>
                    </a:cubicBezTo>
                    <a:cubicBezTo>
                      <a:pt x="25" y="74"/>
                      <a:pt x="25" y="74"/>
                      <a:pt x="25" y="74"/>
                    </a:cubicBezTo>
                    <a:cubicBezTo>
                      <a:pt x="26" y="74"/>
                      <a:pt x="28" y="75"/>
                      <a:pt x="29" y="75"/>
                    </a:cubicBezTo>
                    <a:cubicBezTo>
                      <a:pt x="31" y="76"/>
                      <a:pt x="33" y="76"/>
                      <a:pt x="35" y="76"/>
                    </a:cubicBezTo>
                    <a:cubicBezTo>
                      <a:pt x="34" y="79"/>
                      <a:pt x="28" y="78"/>
                      <a:pt x="27" y="76"/>
                    </a:cubicBezTo>
                    <a:cubicBezTo>
                      <a:pt x="26" y="76"/>
                      <a:pt x="26" y="77"/>
                      <a:pt x="26" y="77"/>
                    </a:cubicBezTo>
                    <a:cubicBezTo>
                      <a:pt x="27" y="78"/>
                      <a:pt x="29" y="78"/>
                      <a:pt x="30" y="79"/>
                    </a:cubicBezTo>
                    <a:cubicBezTo>
                      <a:pt x="29" y="79"/>
                      <a:pt x="29" y="79"/>
                      <a:pt x="28" y="79"/>
                    </a:cubicBezTo>
                    <a:cubicBezTo>
                      <a:pt x="29" y="79"/>
                      <a:pt x="30" y="79"/>
                      <a:pt x="31" y="79"/>
                    </a:cubicBezTo>
                    <a:cubicBezTo>
                      <a:pt x="32" y="79"/>
                      <a:pt x="33" y="79"/>
                      <a:pt x="34" y="79"/>
                    </a:cubicBezTo>
                    <a:cubicBezTo>
                      <a:pt x="34" y="80"/>
                      <a:pt x="34" y="80"/>
                      <a:pt x="34" y="80"/>
                    </a:cubicBezTo>
                    <a:cubicBezTo>
                      <a:pt x="35" y="79"/>
                      <a:pt x="37" y="79"/>
                      <a:pt x="38" y="80"/>
                    </a:cubicBezTo>
                    <a:cubicBezTo>
                      <a:pt x="37" y="81"/>
                      <a:pt x="37" y="81"/>
                      <a:pt x="38" y="81"/>
                    </a:cubicBezTo>
                    <a:cubicBezTo>
                      <a:pt x="36" y="81"/>
                      <a:pt x="37" y="82"/>
                      <a:pt x="38" y="82"/>
                    </a:cubicBezTo>
                    <a:cubicBezTo>
                      <a:pt x="37" y="83"/>
                      <a:pt x="34" y="83"/>
                      <a:pt x="35" y="84"/>
                    </a:cubicBezTo>
                    <a:cubicBezTo>
                      <a:pt x="36" y="82"/>
                      <a:pt x="39" y="83"/>
                      <a:pt x="39" y="80"/>
                    </a:cubicBezTo>
                    <a:cubicBezTo>
                      <a:pt x="41" y="81"/>
                      <a:pt x="42" y="80"/>
                      <a:pt x="44" y="80"/>
                    </a:cubicBezTo>
                    <a:cubicBezTo>
                      <a:pt x="45" y="80"/>
                      <a:pt x="47" y="81"/>
                      <a:pt x="48" y="81"/>
                    </a:cubicBezTo>
                    <a:cubicBezTo>
                      <a:pt x="52" y="82"/>
                      <a:pt x="55" y="81"/>
                      <a:pt x="58" y="82"/>
                    </a:cubicBezTo>
                    <a:cubicBezTo>
                      <a:pt x="63" y="84"/>
                      <a:pt x="67" y="85"/>
                      <a:pt x="71" y="86"/>
                    </a:cubicBezTo>
                    <a:cubicBezTo>
                      <a:pt x="74" y="88"/>
                      <a:pt x="77" y="90"/>
                      <a:pt x="81" y="91"/>
                    </a:cubicBezTo>
                    <a:cubicBezTo>
                      <a:pt x="81" y="91"/>
                      <a:pt x="80" y="90"/>
                      <a:pt x="80" y="90"/>
                    </a:cubicBezTo>
                    <a:cubicBezTo>
                      <a:pt x="83" y="92"/>
                      <a:pt x="87" y="94"/>
                      <a:pt x="90" y="93"/>
                    </a:cubicBezTo>
                    <a:cubicBezTo>
                      <a:pt x="90" y="93"/>
                      <a:pt x="90" y="93"/>
                      <a:pt x="89" y="92"/>
                    </a:cubicBezTo>
                    <a:cubicBezTo>
                      <a:pt x="91" y="93"/>
                      <a:pt x="93" y="94"/>
                      <a:pt x="94" y="95"/>
                    </a:cubicBezTo>
                    <a:cubicBezTo>
                      <a:pt x="95" y="96"/>
                      <a:pt x="97" y="96"/>
                      <a:pt x="98" y="97"/>
                    </a:cubicBezTo>
                    <a:cubicBezTo>
                      <a:pt x="100" y="97"/>
                      <a:pt x="100" y="97"/>
                      <a:pt x="101" y="99"/>
                    </a:cubicBezTo>
                    <a:cubicBezTo>
                      <a:pt x="101" y="99"/>
                      <a:pt x="102" y="102"/>
                      <a:pt x="103" y="102"/>
                    </a:cubicBezTo>
                    <a:cubicBezTo>
                      <a:pt x="106" y="103"/>
                      <a:pt x="104" y="106"/>
                      <a:pt x="102" y="108"/>
                    </a:cubicBezTo>
                    <a:cubicBezTo>
                      <a:pt x="100" y="110"/>
                      <a:pt x="97" y="112"/>
                      <a:pt x="93" y="113"/>
                    </a:cubicBezTo>
                    <a:cubicBezTo>
                      <a:pt x="89" y="114"/>
                      <a:pt x="86" y="114"/>
                      <a:pt x="81" y="114"/>
                    </a:cubicBezTo>
                    <a:cubicBezTo>
                      <a:pt x="76" y="113"/>
                      <a:pt x="72" y="112"/>
                      <a:pt x="67" y="111"/>
                    </a:cubicBezTo>
                    <a:cubicBezTo>
                      <a:pt x="63" y="111"/>
                      <a:pt x="60" y="111"/>
                      <a:pt x="56" y="109"/>
                    </a:cubicBezTo>
                    <a:cubicBezTo>
                      <a:pt x="55" y="109"/>
                      <a:pt x="52" y="109"/>
                      <a:pt x="52" y="109"/>
                    </a:cubicBezTo>
                    <a:cubicBezTo>
                      <a:pt x="51" y="107"/>
                      <a:pt x="48" y="108"/>
                      <a:pt x="49" y="107"/>
                    </a:cubicBezTo>
                    <a:cubicBezTo>
                      <a:pt x="48" y="108"/>
                      <a:pt x="47" y="108"/>
                      <a:pt x="46" y="107"/>
                    </a:cubicBezTo>
                    <a:cubicBezTo>
                      <a:pt x="45" y="106"/>
                      <a:pt x="43" y="107"/>
                      <a:pt x="42" y="107"/>
                    </a:cubicBezTo>
                    <a:cubicBezTo>
                      <a:pt x="42" y="106"/>
                      <a:pt x="36" y="103"/>
                      <a:pt x="39" y="103"/>
                    </a:cubicBezTo>
                    <a:cubicBezTo>
                      <a:pt x="37" y="103"/>
                      <a:pt x="35" y="103"/>
                      <a:pt x="34" y="103"/>
                    </a:cubicBezTo>
                    <a:cubicBezTo>
                      <a:pt x="33" y="102"/>
                      <a:pt x="31" y="103"/>
                      <a:pt x="30" y="103"/>
                    </a:cubicBezTo>
                    <a:cubicBezTo>
                      <a:pt x="32" y="103"/>
                      <a:pt x="34" y="103"/>
                      <a:pt x="36" y="104"/>
                    </a:cubicBezTo>
                    <a:cubicBezTo>
                      <a:pt x="35" y="105"/>
                      <a:pt x="35" y="105"/>
                      <a:pt x="35" y="105"/>
                    </a:cubicBezTo>
                    <a:cubicBezTo>
                      <a:pt x="36" y="105"/>
                      <a:pt x="40" y="107"/>
                      <a:pt x="38" y="107"/>
                    </a:cubicBezTo>
                    <a:cubicBezTo>
                      <a:pt x="39" y="107"/>
                      <a:pt x="41" y="107"/>
                      <a:pt x="42" y="108"/>
                    </a:cubicBezTo>
                    <a:cubicBezTo>
                      <a:pt x="41" y="108"/>
                      <a:pt x="40" y="109"/>
                      <a:pt x="39" y="108"/>
                    </a:cubicBezTo>
                    <a:cubicBezTo>
                      <a:pt x="40" y="109"/>
                      <a:pt x="42" y="108"/>
                      <a:pt x="44" y="109"/>
                    </a:cubicBezTo>
                    <a:cubicBezTo>
                      <a:pt x="42" y="109"/>
                      <a:pt x="41" y="109"/>
                      <a:pt x="40" y="109"/>
                    </a:cubicBezTo>
                    <a:cubicBezTo>
                      <a:pt x="41" y="110"/>
                      <a:pt x="44" y="110"/>
                      <a:pt x="45" y="110"/>
                    </a:cubicBezTo>
                    <a:cubicBezTo>
                      <a:pt x="46" y="111"/>
                      <a:pt x="44" y="111"/>
                      <a:pt x="43" y="111"/>
                    </a:cubicBezTo>
                    <a:cubicBezTo>
                      <a:pt x="46" y="112"/>
                      <a:pt x="50" y="112"/>
                      <a:pt x="53" y="114"/>
                    </a:cubicBezTo>
                    <a:cubicBezTo>
                      <a:pt x="54" y="114"/>
                      <a:pt x="59" y="118"/>
                      <a:pt x="56" y="118"/>
                    </a:cubicBezTo>
                    <a:cubicBezTo>
                      <a:pt x="57" y="120"/>
                      <a:pt x="53" y="121"/>
                      <a:pt x="54" y="122"/>
                    </a:cubicBezTo>
                    <a:cubicBezTo>
                      <a:pt x="55" y="122"/>
                      <a:pt x="58" y="124"/>
                      <a:pt x="57" y="125"/>
                    </a:cubicBezTo>
                    <a:cubicBezTo>
                      <a:pt x="58" y="126"/>
                      <a:pt x="58" y="128"/>
                      <a:pt x="60" y="128"/>
                    </a:cubicBezTo>
                    <a:cubicBezTo>
                      <a:pt x="59" y="128"/>
                      <a:pt x="59" y="128"/>
                      <a:pt x="58" y="128"/>
                    </a:cubicBezTo>
                    <a:cubicBezTo>
                      <a:pt x="59" y="129"/>
                      <a:pt x="59" y="129"/>
                      <a:pt x="60" y="129"/>
                    </a:cubicBezTo>
                    <a:cubicBezTo>
                      <a:pt x="59" y="130"/>
                      <a:pt x="59" y="130"/>
                      <a:pt x="59" y="130"/>
                    </a:cubicBezTo>
                    <a:cubicBezTo>
                      <a:pt x="60" y="130"/>
                      <a:pt x="61" y="131"/>
                      <a:pt x="63" y="132"/>
                    </a:cubicBezTo>
                    <a:cubicBezTo>
                      <a:pt x="64" y="133"/>
                      <a:pt x="65" y="131"/>
                      <a:pt x="67" y="132"/>
                    </a:cubicBezTo>
                    <a:cubicBezTo>
                      <a:pt x="67" y="132"/>
                      <a:pt x="68" y="133"/>
                      <a:pt x="68" y="133"/>
                    </a:cubicBezTo>
                    <a:cubicBezTo>
                      <a:pt x="69" y="134"/>
                      <a:pt x="69" y="133"/>
                      <a:pt x="70" y="133"/>
                    </a:cubicBezTo>
                    <a:cubicBezTo>
                      <a:pt x="71" y="134"/>
                      <a:pt x="72" y="135"/>
                      <a:pt x="74" y="136"/>
                    </a:cubicBezTo>
                    <a:cubicBezTo>
                      <a:pt x="76" y="137"/>
                      <a:pt x="78" y="137"/>
                      <a:pt x="80" y="137"/>
                    </a:cubicBezTo>
                    <a:cubicBezTo>
                      <a:pt x="82" y="138"/>
                      <a:pt x="82" y="137"/>
                      <a:pt x="83" y="137"/>
                    </a:cubicBezTo>
                    <a:cubicBezTo>
                      <a:pt x="88" y="137"/>
                      <a:pt x="84" y="134"/>
                      <a:pt x="85" y="133"/>
                    </a:cubicBezTo>
                    <a:cubicBezTo>
                      <a:pt x="84" y="132"/>
                      <a:pt x="83" y="131"/>
                      <a:pt x="81" y="132"/>
                    </a:cubicBezTo>
                    <a:cubicBezTo>
                      <a:pt x="80" y="132"/>
                      <a:pt x="79" y="132"/>
                      <a:pt x="78" y="131"/>
                    </a:cubicBezTo>
                    <a:cubicBezTo>
                      <a:pt x="75" y="129"/>
                      <a:pt x="73" y="128"/>
                      <a:pt x="71" y="126"/>
                    </a:cubicBezTo>
                    <a:cubicBezTo>
                      <a:pt x="73" y="126"/>
                      <a:pt x="73" y="125"/>
                      <a:pt x="74" y="124"/>
                    </a:cubicBezTo>
                    <a:cubicBezTo>
                      <a:pt x="75" y="122"/>
                      <a:pt x="77" y="123"/>
                      <a:pt x="78" y="124"/>
                    </a:cubicBezTo>
                    <a:cubicBezTo>
                      <a:pt x="81" y="124"/>
                      <a:pt x="83" y="128"/>
                      <a:pt x="87" y="127"/>
                    </a:cubicBezTo>
                    <a:cubicBezTo>
                      <a:pt x="86" y="127"/>
                      <a:pt x="85" y="127"/>
                      <a:pt x="84" y="127"/>
                    </a:cubicBezTo>
                    <a:cubicBezTo>
                      <a:pt x="85" y="129"/>
                      <a:pt x="87" y="128"/>
                      <a:pt x="88" y="127"/>
                    </a:cubicBezTo>
                    <a:cubicBezTo>
                      <a:pt x="90" y="127"/>
                      <a:pt x="92" y="128"/>
                      <a:pt x="95" y="129"/>
                    </a:cubicBezTo>
                    <a:cubicBezTo>
                      <a:pt x="96" y="130"/>
                      <a:pt x="97" y="129"/>
                      <a:pt x="99" y="129"/>
                    </a:cubicBezTo>
                    <a:cubicBezTo>
                      <a:pt x="101" y="129"/>
                      <a:pt x="104" y="130"/>
                      <a:pt x="105" y="130"/>
                    </a:cubicBezTo>
                    <a:cubicBezTo>
                      <a:pt x="104" y="128"/>
                      <a:pt x="103" y="126"/>
                      <a:pt x="101" y="125"/>
                    </a:cubicBezTo>
                    <a:cubicBezTo>
                      <a:pt x="100" y="124"/>
                      <a:pt x="96" y="122"/>
                      <a:pt x="96" y="120"/>
                    </a:cubicBezTo>
                    <a:cubicBezTo>
                      <a:pt x="96" y="119"/>
                      <a:pt x="99" y="118"/>
                      <a:pt x="100" y="117"/>
                    </a:cubicBezTo>
                    <a:cubicBezTo>
                      <a:pt x="101" y="116"/>
                      <a:pt x="103" y="115"/>
                      <a:pt x="105" y="114"/>
                    </a:cubicBezTo>
                    <a:cubicBezTo>
                      <a:pt x="107" y="114"/>
                      <a:pt x="109" y="113"/>
                      <a:pt x="111" y="112"/>
                    </a:cubicBezTo>
                    <a:cubicBezTo>
                      <a:pt x="112" y="110"/>
                      <a:pt x="113" y="109"/>
                      <a:pt x="115" y="109"/>
                    </a:cubicBezTo>
                    <a:cubicBezTo>
                      <a:pt x="117" y="110"/>
                      <a:pt x="118" y="110"/>
                      <a:pt x="120" y="110"/>
                    </a:cubicBezTo>
                    <a:cubicBezTo>
                      <a:pt x="122" y="110"/>
                      <a:pt x="125" y="111"/>
                      <a:pt x="125" y="112"/>
                    </a:cubicBezTo>
                    <a:cubicBezTo>
                      <a:pt x="124" y="113"/>
                      <a:pt x="124" y="113"/>
                      <a:pt x="123" y="114"/>
                    </a:cubicBezTo>
                    <a:cubicBezTo>
                      <a:pt x="123" y="114"/>
                      <a:pt x="124" y="114"/>
                      <a:pt x="124" y="114"/>
                    </a:cubicBezTo>
                    <a:cubicBezTo>
                      <a:pt x="124" y="113"/>
                      <a:pt x="126" y="113"/>
                      <a:pt x="127" y="113"/>
                    </a:cubicBezTo>
                    <a:cubicBezTo>
                      <a:pt x="129" y="113"/>
                      <a:pt x="129" y="115"/>
                      <a:pt x="131" y="116"/>
                    </a:cubicBezTo>
                    <a:cubicBezTo>
                      <a:pt x="129" y="114"/>
                      <a:pt x="128" y="109"/>
                      <a:pt x="131" y="108"/>
                    </a:cubicBezTo>
                    <a:cubicBezTo>
                      <a:pt x="130" y="107"/>
                      <a:pt x="130" y="105"/>
                      <a:pt x="129" y="104"/>
                    </a:cubicBezTo>
                    <a:cubicBezTo>
                      <a:pt x="128" y="103"/>
                      <a:pt x="126" y="103"/>
                      <a:pt x="124" y="102"/>
                    </a:cubicBezTo>
                    <a:cubicBezTo>
                      <a:pt x="122" y="102"/>
                      <a:pt x="123" y="100"/>
                      <a:pt x="124" y="99"/>
                    </a:cubicBezTo>
                    <a:cubicBezTo>
                      <a:pt x="124" y="98"/>
                      <a:pt x="124" y="97"/>
                      <a:pt x="124" y="97"/>
                    </a:cubicBezTo>
                    <a:cubicBezTo>
                      <a:pt x="124" y="96"/>
                      <a:pt x="123" y="95"/>
                      <a:pt x="125" y="95"/>
                    </a:cubicBezTo>
                    <a:cubicBezTo>
                      <a:pt x="124" y="94"/>
                      <a:pt x="123" y="94"/>
                      <a:pt x="125" y="93"/>
                    </a:cubicBezTo>
                    <a:cubicBezTo>
                      <a:pt x="123" y="93"/>
                      <a:pt x="125" y="91"/>
                      <a:pt x="123" y="91"/>
                    </a:cubicBezTo>
                    <a:cubicBezTo>
                      <a:pt x="121" y="89"/>
                      <a:pt x="118" y="88"/>
                      <a:pt x="116" y="88"/>
                    </a:cubicBezTo>
                    <a:cubicBezTo>
                      <a:pt x="117" y="86"/>
                      <a:pt x="120" y="88"/>
                      <a:pt x="122" y="88"/>
                    </a:cubicBezTo>
                    <a:cubicBezTo>
                      <a:pt x="125" y="89"/>
                      <a:pt x="128" y="88"/>
                      <a:pt x="131" y="88"/>
                    </a:cubicBezTo>
                    <a:cubicBezTo>
                      <a:pt x="134" y="88"/>
                      <a:pt x="136" y="89"/>
                      <a:pt x="138" y="91"/>
                    </a:cubicBezTo>
                    <a:cubicBezTo>
                      <a:pt x="141" y="92"/>
                      <a:pt x="143" y="93"/>
                      <a:pt x="145" y="96"/>
                    </a:cubicBezTo>
                    <a:cubicBezTo>
                      <a:pt x="141" y="97"/>
                      <a:pt x="137" y="96"/>
                      <a:pt x="134" y="97"/>
                    </a:cubicBezTo>
                    <a:cubicBezTo>
                      <a:pt x="134" y="97"/>
                      <a:pt x="134" y="98"/>
                      <a:pt x="134" y="98"/>
                    </a:cubicBezTo>
                    <a:cubicBezTo>
                      <a:pt x="133" y="98"/>
                      <a:pt x="131" y="99"/>
                      <a:pt x="132" y="101"/>
                    </a:cubicBezTo>
                    <a:cubicBezTo>
                      <a:pt x="134" y="102"/>
                      <a:pt x="136" y="101"/>
                      <a:pt x="137" y="102"/>
                    </a:cubicBezTo>
                    <a:cubicBezTo>
                      <a:pt x="139" y="103"/>
                      <a:pt x="139" y="104"/>
                      <a:pt x="140" y="105"/>
                    </a:cubicBezTo>
                    <a:cubicBezTo>
                      <a:pt x="142" y="106"/>
                      <a:pt x="145" y="106"/>
                      <a:pt x="147" y="106"/>
                    </a:cubicBezTo>
                    <a:cubicBezTo>
                      <a:pt x="146" y="107"/>
                      <a:pt x="146" y="107"/>
                      <a:pt x="146" y="107"/>
                    </a:cubicBezTo>
                    <a:cubicBezTo>
                      <a:pt x="147" y="106"/>
                      <a:pt x="149" y="106"/>
                      <a:pt x="150" y="106"/>
                    </a:cubicBezTo>
                    <a:cubicBezTo>
                      <a:pt x="151" y="105"/>
                      <a:pt x="153" y="106"/>
                      <a:pt x="154" y="105"/>
                    </a:cubicBezTo>
                    <a:cubicBezTo>
                      <a:pt x="156" y="104"/>
                      <a:pt x="154" y="103"/>
                      <a:pt x="154" y="102"/>
                    </a:cubicBezTo>
                    <a:cubicBezTo>
                      <a:pt x="155" y="100"/>
                      <a:pt x="156" y="99"/>
                      <a:pt x="154" y="98"/>
                    </a:cubicBezTo>
                    <a:cubicBezTo>
                      <a:pt x="155" y="97"/>
                      <a:pt x="156" y="98"/>
                      <a:pt x="157" y="98"/>
                    </a:cubicBezTo>
                    <a:cubicBezTo>
                      <a:pt x="158" y="97"/>
                      <a:pt x="162" y="97"/>
                      <a:pt x="164" y="98"/>
                    </a:cubicBezTo>
                    <a:cubicBezTo>
                      <a:pt x="163" y="97"/>
                      <a:pt x="161" y="96"/>
                      <a:pt x="160" y="95"/>
                    </a:cubicBezTo>
                    <a:cubicBezTo>
                      <a:pt x="163" y="96"/>
                      <a:pt x="165" y="94"/>
                      <a:pt x="169" y="93"/>
                    </a:cubicBezTo>
                    <a:cubicBezTo>
                      <a:pt x="171" y="93"/>
                      <a:pt x="173" y="90"/>
                      <a:pt x="176" y="90"/>
                    </a:cubicBezTo>
                    <a:cubicBezTo>
                      <a:pt x="177" y="90"/>
                      <a:pt x="179" y="90"/>
                      <a:pt x="180" y="89"/>
                    </a:cubicBezTo>
                    <a:cubicBezTo>
                      <a:pt x="181" y="89"/>
                      <a:pt x="183" y="88"/>
                      <a:pt x="185" y="88"/>
                    </a:cubicBezTo>
                    <a:cubicBezTo>
                      <a:pt x="186" y="89"/>
                      <a:pt x="185" y="90"/>
                      <a:pt x="185" y="90"/>
                    </a:cubicBezTo>
                    <a:cubicBezTo>
                      <a:pt x="186" y="92"/>
                      <a:pt x="188" y="90"/>
                      <a:pt x="189" y="89"/>
                    </a:cubicBezTo>
                    <a:cubicBezTo>
                      <a:pt x="188" y="89"/>
                      <a:pt x="187" y="88"/>
                      <a:pt x="186" y="88"/>
                    </a:cubicBezTo>
                    <a:cubicBezTo>
                      <a:pt x="189" y="84"/>
                      <a:pt x="196" y="84"/>
                      <a:pt x="201" y="84"/>
                    </a:cubicBezTo>
                    <a:cubicBezTo>
                      <a:pt x="199" y="85"/>
                      <a:pt x="196" y="84"/>
                      <a:pt x="194" y="85"/>
                    </a:cubicBezTo>
                    <a:cubicBezTo>
                      <a:pt x="195" y="85"/>
                      <a:pt x="197" y="85"/>
                      <a:pt x="198" y="85"/>
                    </a:cubicBezTo>
                    <a:cubicBezTo>
                      <a:pt x="195" y="86"/>
                      <a:pt x="198" y="89"/>
                      <a:pt x="199" y="89"/>
                    </a:cubicBezTo>
                    <a:cubicBezTo>
                      <a:pt x="197" y="91"/>
                      <a:pt x="194" y="89"/>
                      <a:pt x="194" y="91"/>
                    </a:cubicBezTo>
                    <a:cubicBezTo>
                      <a:pt x="196" y="92"/>
                      <a:pt x="200" y="92"/>
                      <a:pt x="201" y="91"/>
                    </a:cubicBezTo>
                    <a:cubicBezTo>
                      <a:pt x="201" y="92"/>
                      <a:pt x="203" y="91"/>
                      <a:pt x="204" y="91"/>
                    </a:cubicBezTo>
                    <a:cubicBezTo>
                      <a:pt x="204" y="90"/>
                      <a:pt x="206" y="93"/>
                      <a:pt x="207" y="92"/>
                    </a:cubicBezTo>
                    <a:cubicBezTo>
                      <a:pt x="206" y="87"/>
                      <a:pt x="217" y="87"/>
                      <a:pt x="220" y="88"/>
                    </a:cubicBezTo>
                    <a:cubicBezTo>
                      <a:pt x="221" y="88"/>
                      <a:pt x="222" y="88"/>
                      <a:pt x="223" y="88"/>
                    </a:cubicBezTo>
                    <a:cubicBezTo>
                      <a:pt x="225" y="88"/>
                      <a:pt x="225" y="87"/>
                      <a:pt x="226" y="87"/>
                    </a:cubicBezTo>
                    <a:cubicBezTo>
                      <a:pt x="227" y="87"/>
                      <a:pt x="228" y="86"/>
                      <a:pt x="228" y="86"/>
                    </a:cubicBezTo>
                    <a:cubicBezTo>
                      <a:pt x="228" y="84"/>
                      <a:pt x="231" y="86"/>
                      <a:pt x="231" y="86"/>
                    </a:cubicBezTo>
                    <a:cubicBezTo>
                      <a:pt x="230" y="85"/>
                      <a:pt x="230" y="85"/>
                      <a:pt x="230" y="85"/>
                    </a:cubicBezTo>
                    <a:cubicBezTo>
                      <a:pt x="232" y="83"/>
                      <a:pt x="235" y="84"/>
                      <a:pt x="237" y="84"/>
                    </a:cubicBezTo>
                    <a:cubicBezTo>
                      <a:pt x="234" y="84"/>
                      <a:pt x="239" y="86"/>
                      <a:pt x="240" y="86"/>
                    </a:cubicBezTo>
                    <a:cubicBezTo>
                      <a:pt x="237" y="87"/>
                      <a:pt x="239" y="90"/>
                      <a:pt x="241" y="90"/>
                    </a:cubicBezTo>
                    <a:cubicBezTo>
                      <a:pt x="242" y="90"/>
                      <a:pt x="244" y="91"/>
                      <a:pt x="245" y="90"/>
                    </a:cubicBezTo>
                    <a:cubicBezTo>
                      <a:pt x="245" y="89"/>
                      <a:pt x="244" y="88"/>
                      <a:pt x="243" y="87"/>
                    </a:cubicBezTo>
                    <a:cubicBezTo>
                      <a:pt x="244" y="86"/>
                      <a:pt x="253" y="87"/>
                      <a:pt x="250" y="83"/>
                    </a:cubicBezTo>
                    <a:cubicBezTo>
                      <a:pt x="249" y="82"/>
                      <a:pt x="248" y="83"/>
                      <a:pt x="246" y="81"/>
                    </a:cubicBezTo>
                    <a:cubicBezTo>
                      <a:pt x="245" y="80"/>
                      <a:pt x="243" y="79"/>
                      <a:pt x="242" y="78"/>
                    </a:cubicBezTo>
                    <a:cubicBezTo>
                      <a:pt x="242" y="77"/>
                      <a:pt x="243" y="78"/>
                      <a:pt x="244" y="77"/>
                    </a:cubicBezTo>
                    <a:cubicBezTo>
                      <a:pt x="244" y="77"/>
                      <a:pt x="244" y="77"/>
                      <a:pt x="245" y="77"/>
                    </a:cubicBezTo>
                    <a:cubicBezTo>
                      <a:pt x="245" y="76"/>
                      <a:pt x="245" y="76"/>
                      <a:pt x="245" y="76"/>
                    </a:cubicBezTo>
                    <a:cubicBezTo>
                      <a:pt x="246" y="75"/>
                      <a:pt x="248" y="75"/>
                      <a:pt x="249" y="75"/>
                    </a:cubicBezTo>
                    <a:cubicBezTo>
                      <a:pt x="251" y="76"/>
                      <a:pt x="254" y="76"/>
                      <a:pt x="256" y="76"/>
                    </a:cubicBezTo>
                    <a:cubicBezTo>
                      <a:pt x="260" y="76"/>
                      <a:pt x="264" y="76"/>
                      <a:pt x="268" y="77"/>
                    </a:cubicBezTo>
                    <a:cubicBezTo>
                      <a:pt x="272" y="78"/>
                      <a:pt x="276" y="80"/>
                      <a:pt x="280" y="80"/>
                    </a:cubicBezTo>
                    <a:cubicBezTo>
                      <a:pt x="278" y="81"/>
                      <a:pt x="280" y="83"/>
                      <a:pt x="280" y="82"/>
                    </a:cubicBezTo>
                    <a:cubicBezTo>
                      <a:pt x="281" y="80"/>
                      <a:pt x="286" y="82"/>
                      <a:pt x="287" y="82"/>
                    </a:cubicBezTo>
                    <a:cubicBezTo>
                      <a:pt x="284" y="82"/>
                      <a:pt x="289" y="84"/>
                      <a:pt x="290" y="84"/>
                    </a:cubicBezTo>
                    <a:cubicBezTo>
                      <a:pt x="292" y="84"/>
                      <a:pt x="294" y="85"/>
                      <a:pt x="296" y="85"/>
                    </a:cubicBezTo>
                    <a:cubicBezTo>
                      <a:pt x="300" y="85"/>
                      <a:pt x="304" y="88"/>
                      <a:pt x="308" y="89"/>
                    </a:cubicBezTo>
                    <a:cubicBezTo>
                      <a:pt x="308" y="89"/>
                      <a:pt x="314" y="94"/>
                      <a:pt x="313" y="90"/>
                    </a:cubicBezTo>
                    <a:cubicBezTo>
                      <a:pt x="313" y="89"/>
                      <a:pt x="313" y="88"/>
                      <a:pt x="314" y="87"/>
                    </a:cubicBezTo>
                    <a:cubicBezTo>
                      <a:pt x="314" y="86"/>
                      <a:pt x="312" y="85"/>
                      <a:pt x="314" y="85"/>
                    </a:cubicBezTo>
                    <a:cubicBezTo>
                      <a:pt x="313" y="84"/>
                      <a:pt x="312" y="85"/>
                      <a:pt x="311" y="85"/>
                    </a:cubicBezTo>
                    <a:cubicBezTo>
                      <a:pt x="309" y="85"/>
                      <a:pt x="308" y="84"/>
                      <a:pt x="307" y="83"/>
                    </a:cubicBezTo>
                    <a:cubicBezTo>
                      <a:pt x="306" y="83"/>
                      <a:pt x="305" y="82"/>
                      <a:pt x="304" y="81"/>
                    </a:cubicBezTo>
                    <a:cubicBezTo>
                      <a:pt x="303" y="81"/>
                      <a:pt x="304" y="79"/>
                      <a:pt x="303" y="78"/>
                    </a:cubicBezTo>
                    <a:cubicBezTo>
                      <a:pt x="302" y="79"/>
                      <a:pt x="299" y="78"/>
                      <a:pt x="298" y="78"/>
                    </a:cubicBezTo>
                    <a:cubicBezTo>
                      <a:pt x="297" y="78"/>
                      <a:pt x="293" y="76"/>
                      <a:pt x="293" y="78"/>
                    </a:cubicBezTo>
                    <a:cubicBezTo>
                      <a:pt x="291" y="77"/>
                      <a:pt x="291" y="75"/>
                      <a:pt x="291" y="74"/>
                    </a:cubicBezTo>
                    <a:cubicBezTo>
                      <a:pt x="292" y="74"/>
                      <a:pt x="295" y="74"/>
                      <a:pt x="294" y="73"/>
                    </a:cubicBezTo>
                    <a:cubicBezTo>
                      <a:pt x="293" y="72"/>
                      <a:pt x="293" y="72"/>
                      <a:pt x="292" y="71"/>
                    </a:cubicBezTo>
                    <a:cubicBezTo>
                      <a:pt x="291" y="71"/>
                      <a:pt x="291" y="69"/>
                      <a:pt x="291" y="69"/>
                    </a:cubicBezTo>
                    <a:cubicBezTo>
                      <a:pt x="290" y="67"/>
                      <a:pt x="291" y="65"/>
                      <a:pt x="288" y="66"/>
                    </a:cubicBezTo>
                    <a:cubicBezTo>
                      <a:pt x="286" y="66"/>
                      <a:pt x="283" y="65"/>
                      <a:pt x="285" y="64"/>
                    </a:cubicBezTo>
                    <a:cubicBezTo>
                      <a:pt x="283" y="64"/>
                      <a:pt x="285" y="61"/>
                      <a:pt x="286" y="60"/>
                    </a:cubicBezTo>
                    <a:cubicBezTo>
                      <a:pt x="289" y="60"/>
                      <a:pt x="291" y="59"/>
                      <a:pt x="293" y="57"/>
                    </a:cubicBezTo>
                    <a:cubicBezTo>
                      <a:pt x="294" y="55"/>
                      <a:pt x="292" y="51"/>
                      <a:pt x="292" y="48"/>
                    </a:cubicBezTo>
                    <a:cubicBezTo>
                      <a:pt x="292" y="47"/>
                      <a:pt x="293" y="46"/>
                      <a:pt x="294" y="45"/>
                    </a:cubicBezTo>
                    <a:cubicBezTo>
                      <a:pt x="295" y="44"/>
                      <a:pt x="298" y="45"/>
                      <a:pt x="295" y="45"/>
                    </a:cubicBezTo>
                    <a:cubicBezTo>
                      <a:pt x="299" y="46"/>
                      <a:pt x="302" y="45"/>
                      <a:pt x="306" y="45"/>
                    </a:cubicBezTo>
                    <a:cubicBezTo>
                      <a:pt x="308" y="45"/>
                      <a:pt x="310" y="45"/>
                      <a:pt x="312" y="46"/>
                    </a:cubicBezTo>
                    <a:cubicBezTo>
                      <a:pt x="313" y="46"/>
                      <a:pt x="315" y="46"/>
                      <a:pt x="317" y="46"/>
                    </a:cubicBezTo>
                    <a:cubicBezTo>
                      <a:pt x="319" y="46"/>
                      <a:pt x="323" y="49"/>
                      <a:pt x="323" y="52"/>
                    </a:cubicBezTo>
                    <a:cubicBezTo>
                      <a:pt x="323" y="53"/>
                      <a:pt x="323" y="55"/>
                      <a:pt x="322" y="55"/>
                    </a:cubicBezTo>
                    <a:cubicBezTo>
                      <a:pt x="322" y="56"/>
                      <a:pt x="323" y="57"/>
                      <a:pt x="322" y="58"/>
                    </a:cubicBezTo>
                    <a:cubicBezTo>
                      <a:pt x="322" y="58"/>
                      <a:pt x="321" y="58"/>
                      <a:pt x="320" y="59"/>
                    </a:cubicBezTo>
                    <a:cubicBezTo>
                      <a:pt x="323" y="63"/>
                      <a:pt x="330" y="61"/>
                      <a:pt x="332" y="66"/>
                    </a:cubicBezTo>
                    <a:cubicBezTo>
                      <a:pt x="332" y="67"/>
                      <a:pt x="332" y="68"/>
                      <a:pt x="333" y="69"/>
                    </a:cubicBezTo>
                    <a:cubicBezTo>
                      <a:pt x="334" y="70"/>
                      <a:pt x="332" y="70"/>
                      <a:pt x="332" y="71"/>
                    </a:cubicBezTo>
                    <a:cubicBezTo>
                      <a:pt x="333" y="73"/>
                      <a:pt x="336" y="74"/>
                      <a:pt x="336" y="76"/>
                    </a:cubicBezTo>
                    <a:cubicBezTo>
                      <a:pt x="336" y="78"/>
                      <a:pt x="337" y="78"/>
                      <a:pt x="338" y="79"/>
                    </a:cubicBezTo>
                    <a:cubicBezTo>
                      <a:pt x="338" y="80"/>
                      <a:pt x="339" y="80"/>
                      <a:pt x="338" y="81"/>
                    </a:cubicBezTo>
                    <a:cubicBezTo>
                      <a:pt x="337" y="84"/>
                      <a:pt x="345" y="86"/>
                      <a:pt x="346" y="87"/>
                    </a:cubicBezTo>
                    <a:cubicBezTo>
                      <a:pt x="347" y="87"/>
                      <a:pt x="349" y="87"/>
                      <a:pt x="350" y="88"/>
                    </a:cubicBezTo>
                    <a:cubicBezTo>
                      <a:pt x="351" y="89"/>
                      <a:pt x="350" y="90"/>
                      <a:pt x="349" y="91"/>
                    </a:cubicBezTo>
                    <a:cubicBezTo>
                      <a:pt x="349" y="92"/>
                      <a:pt x="349" y="92"/>
                      <a:pt x="349" y="93"/>
                    </a:cubicBezTo>
                    <a:cubicBezTo>
                      <a:pt x="351" y="94"/>
                      <a:pt x="350" y="96"/>
                      <a:pt x="351" y="97"/>
                    </a:cubicBezTo>
                    <a:cubicBezTo>
                      <a:pt x="348" y="97"/>
                      <a:pt x="348" y="101"/>
                      <a:pt x="346" y="102"/>
                    </a:cubicBezTo>
                    <a:cubicBezTo>
                      <a:pt x="346" y="102"/>
                      <a:pt x="347" y="102"/>
                      <a:pt x="347" y="103"/>
                    </a:cubicBezTo>
                    <a:cubicBezTo>
                      <a:pt x="346" y="103"/>
                      <a:pt x="346" y="103"/>
                      <a:pt x="345" y="103"/>
                    </a:cubicBezTo>
                    <a:cubicBezTo>
                      <a:pt x="348" y="103"/>
                      <a:pt x="343" y="105"/>
                      <a:pt x="342" y="105"/>
                    </a:cubicBezTo>
                    <a:cubicBezTo>
                      <a:pt x="340" y="105"/>
                      <a:pt x="338" y="107"/>
                      <a:pt x="336" y="107"/>
                    </a:cubicBezTo>
                    <a:cubicBezTo>
                      <a:pt x="334" y="108"/>
                      <a:pt x="333" y="106"/>
                      <a:pt x="331" y="106"/>
                    </a:cubicBezTo>
                    <a:cubicBezTo>
                      <a:pt x="328" y="106"/>
                      <a:pt x="326" y="105"/>
                      <a:pt x="324" y="106"/>
                    </a:cubicBezTo>
                    <a:cubicBezTo>
                      <a:pt x="326" y="107"/>
                      <a:pt x="327" y="109"/>
                      <a:pt x="330" y="109"/>
                    </a:cubicBezTo>
                    <a:cubicBezTo>
                      <a:pt x="332" y="110"/>
                      <a:pt x="335" y="111"/>
                      <a:pt x="338" y="111"/>
                    </a:cubicBezTo>
                    <a:cubicBezTo>
                      <a:pt x="340" y="111"/>
                      <a:pt x="343" y="111"/>
                      <a:pt x="346" y="111"/>
                    </a:cubicBezTo>
                    <a:cubicBezTo>
                      <a:pt x="347" y="111"/>
                      <a:pt x="349" y="112"/>
                      <a:pt x="350" y="112"/>
                    </a:cubicBezTo>
                    <a:cubicBezTo>
                      <a:pt x="351" y="112"/>
                      <a:pt x="353" y="111"/>
                      <a:pt x="352" y="110"/>
                    </a:cubicBezTo>
                    <a:cubicBezTo>
                      <a:pt x="352" y="108"/>
                      <a:pt x="354" y="109"/>
                      <a:pt x="355" y="107"/>
                    </a:cubicBezTo>
                    <a:cubicBezTo>
                      <a:pt x="357" y="106"/>
                      <a:pt x="360" y="106"/>
                      <a:pt x="361" y="104"/>
                    </a:cubicBezTo>
                    <a:cubicBezTo>
                      <a:pt x="361" y="102"/>
                      <a:pt x="359" y="100"/>
                      <a:pt x="362" y="98"/>
                    </a:cubicBezTo>
                    <a:cubicBezTo>
                      <a:pt x="367" y="96"/>
                      <a:pt x="361" y="92"/>
                      <a:pt x="359" y="91"/>
                    </a:cubicBezTo>
                    <a:cubicBezTo>
                      <a:pt x="357" y="90"/>
                      <a:pt x="358" y="89"/>
                      <a:pt x="357" y="88"/>
                    </a:cubicBezTo>
                    <a:cubicBezTo>
                      <a:pt x="356" y="85"/>
                      <a:pt x="360" y="86"/>
                      <a:pt x="361" y="85"/>
                    </a:cubicBezTo>
                    <a:cubicBezTo>
                      <a:pt x="364" y="85"/>
                      <a:pt x="367" y="83"/>
                      <a:pt x="370" y="84"/>
                    </a:cubicBezTo>
                    <a:cubicBezTo>
                      <a:pt x="372" y="84"/>
                      <a:pt x="374" y="86"/>
                      <a:pt x="375" y="87"/>
                    </a:cubicBezTo>
                    <a:cubicBezTo>
                      <a:pt x="378" y="88"/>
                      <a:pt x="379" y="88"/>
                      <a:pt x="380" y="90"/>
                    </a:cubicBezTo>
                    <a:cubicBezTo>
                      <a:pt x="381" y="91"/>
                      <a:pt x="381" y="92"/>
                      <a:pt x="382" y="94"/>
                    </a:cubicBezTo>
                    <a:cubicBezTo>
                      <a:pt x="382" y="94"/>
                      <a:pt x="384" y="96"/>
                      <a:pt x="382" y="95"/>
                    </a:cubicBezTo>
                    <a:cubicBezTo>
                      <a:pt x="385" y="100"/>
                      <a:pt x="393" y="98"/>
                      <a:pt x="398" y="98"/>
                    </a:cubicBezTo>
                    <a:cubicBezTo>
                      <a:pt x="397" y="98"/>
                      <a:pt x="396" y="97"/>
                      <a:pt x="395" y="98"/>
                    </a:cubicBezTo>
                    <a:cubicBezTo>
                      <a:pt x="394" y="98"/>
                      <a:pt x="394" y="97"/>
                      <a:pt x="394" y="97"/>
                    </a:cubicBezTo>
                    <a:cubicBezTo>
                      <a:pt x="391" y="97"/>
                      <a:pt x="389" y="97"/>
                      <a:pt x="386" y="96"/>
                    </a:cubicBezTo>
                    <a:cubicBezTo>
                      <a:pt x="385" y="96"/>
                      <a:pt x="384" y="94"/>
                      <a:pt x="384" y="93"/>
                    </a:cubicBezTo>
                    <a:cubicBezTo>
                      <a:pt x="384" y="91"/>
                      <a:pt x="387" y="92"/>
                      <a:pt x="386" y="91"/>
                    </a:cubicBezTo>
                    <a:cubicBezTo>
                      <a:pt x="386" y="90"/>
                      <a:pt x="384" y="89"/>
                      <a:pt x="383" y="89"/>
                    </a:cubicBezTo>
                    <a:cubicBezTo>
                      <a:pt x="382" y="87"/>
                      <a:pt x="381" y="85"/>
                      <a:pt x="379" y="85"/>
                    </a:cubicBezTo>
                    <a:cubicBezTo>
                      <a:pt x="376" y="84"/>
                      <a:pt x="374" y="83"/>
                      <a:pt x="372" y="82"/>
                    </a:cubicBezTo>
                    <a:cubicBezTo>
                      <a:pt x="370" y="82"/>
                      <a:pt x="367" y="82"/>
                      <a:pt x="365" y="81"/>
                    </a:cubicBezTo>
                    <a:cubicBezTo>
                      <a:pt x="362" y="81"/>
                      <a:pt x="361" y="82"/>
                      <a:pt x="358" y="82"/>
                    </a:cubicBezTo>
                    <a:cubicBezTo>
                      <a:pt x="356" y="83"/>
                      <a:pt x="353" y="83"/>
                      <a:pt x="350" y="83"/>
                    </a:cubicBezTo>
                    <a:cubicBezTo>
                      <a:pt x="348" y="83"/>
                      <a:pt x="348" y="80"/>
                      <a:pt x="347" y="79"/>
                    </a:cubicBezTo>
                    <a:cubicBezTo>
                      <a:pt x="345" y="77"/>
                      <a:pt x="343" y="77"/>
                      <a:pt x="343" y="74"/>
                    </a:cubicBezTo>
                    <a:cubicBezTo>
                      <a:pt x="343" y="73"/>
                      <a:pt x="343" y="72"/>
                      <a:pt x="343" y="71"/>
                    </a:cubicBezTo>
                    <a:cubicBezTo>
                      <a:pt x="343" y="70"/>
                      <a:pt x="345" y="69"/>
                      <a:pt x="345" y="68"/>
                    </a:cubicBezTo>
                    <a:cubicBezTo>
                      <a:pt x="344" y="67"/>
                      <a:pt x="342" y="66"/>
                      <a:pt x="341" y="66"/>
                    </a:cubicBezTo>
                    <a:cubicBezTo>
                      <a:pt x="337" y="63"/>
                      <a:pt x="334" y="61"/>
                      <a:pt x="329" y="60"/>
                    </a:cubicBezTo>
                    <a:cubicBezTo>
                      <a:pt x="330" y="59"/>
                      <a:pt x="331" y="58"/>
                      <a:pt x="331" y="57"/>
                    </a:cubicBezTo>
                    <a:cubicBezTo>
                      <a:pt x="332" y="57"/>
                      <a:pt x="331" y="56"/>
                      <a:pt x="332" y="55"/>
                    </a:cubicBezTo>
                    <a:cubicBezTo>
                      <a:pt x="334" y="54"/>
                      <a:pt x="336" y="54"/>
                      <a:pt x="338" y="53"/>
                    </a:cubicBezTo>
                    <a:cubicBezTo>
                      <a:pt x="343" y="51"/>
                      <a:pt x="336" y="47"/>
                      <a:pt x="334" y="46"/>
                    </a:cubicBezTo>
                    <a:cubicBezTo>
                      <a:pt x="338" y="44"/>
                      <a:pt x="345" y="49"/>
                      <a:pt x="344" y="53"/>
                    </a:cubicBezTo>
                    <a:cubicBezTo>
                      <a:pt x="344" y="56"/>
                      <a:pt x="344" y="56"/>
                      <a:pt x="346" y="57"/>
                    </a:cubicBezTo>
                    <a:cubicBezTo>
                      <a:pt x="347" y="58"/>
                      <a:pt x="348" y="60"/>
                      <a:pt x="346" y="59"/>
                    </a:cubicBezTo>
                    <a:cubicBezTo>
                      <a:pt x="348" y="61"/>
                      <a:pt x="351" y="61"/>
                      <a:pt x="354" y="62"/>
                    </a:cubicBezTo>
                    <a:cubicBezTo>
                      <a:pt x="356" y="62"/>
                      <a:pt x="360" y="61"/>
                      <a:pt x="361" y="63"/>
                    </a:cubicBezTo>
                    <a:cubicBezTo>
                      <a:pt x="361" y="59"/>
                      <a:pt x="376" y="69"/>
                      <a:pt x="377" y="64"/>
                    </a:cubicBezTo>
                    <a:cubicBezTo>
                      <a:pt x="376" y="64"/>
                      <a:pt x="375" y="64"/>
                      <a:pt x="373" y="64"/>
                    </a:cubicBezTo>
                    <a:cubicBezTo>
                      <a:pt x="373" y="64"/>
                      <a:pt x="373" y="63"/>
                      <a:pt x="373" y="63"/>
                    </a:cubicBezTo>
                    <a:cubicBezTo>
                      <a:pt x="371" y="64"/>
                      <a:pt x="371" y="62"/>
                      <a:pt x="370" y="61"/>
                    </a:cubicBezTo>
                    <a:cubicBezTo>
                      <a:pt x="369" y="61"/>
                      <a:pt x="367" y="62"/>
                      <a:pt x="367" y="60"/>
                    </a:cubicBezTo>
                    <a:cubicBezTo>
                      <a:pt x="365" y="62"/>
                      <a:pt x="360" y="60"/>
                      <a:pt x="358" y="59"/>
                    </a:cubicBezTo>
                    <a:cubicBezTo>
                      <a:pt x="357" y="59"/>
                      <a:pt x="355" y="59"/>
                      <a:pt x="354" y="58"/>
                    </a:cubicBezTo>
                    <a:cubicBezTo>
                      <a:pt x="352" y="58"/>
                      <a:pt x="350" y="56"/>
                      <a:pt x="349" y="55"/>
                    </a:cubicBezTo>
                    <a:cubicBezTo>
                      <a:pt x="351" y="54"/>
                      <a:pt x="354" y="53"/>
                      <a:pt x="357" y="54"/>
                    </a:cubicBezTo>
                    <a:cubicBezTo>
                      <a:pt x="359" y="55"/>
                      <a:pt x="362" y="57"/>
                      <a:pt x="365" y="55"/>
                    </a:cubicBezTo>
                    <a:cubicBezTo>
                      <a:pt x="364" y="53"/>
                      <a:pt x="362" y="52"/>
                      <a:pt x="360" y="53"/>
                    </a:cubicBezTo>
                    <a:cubicBezTo>
                      <a:pt x="360" y="53"/>
                      <a:pt x="357" y="54"/>
                      <a:pt x="358" y="52"/>
                    </a:cubicBezTo>
                    <a:cubicBezTo>
                      <a:pt x="359" y="53"/>
                      <a:pt x="362" y="50"/>
                      <a:pt x="363" y="50"/>
                    </a:cubicBezTo>
                    <a:cubicBezTo>
                      <a:pt x="365" y="50"/>
                      <a:pt x="368" y="50"/>
                      <a:pt x="370" y="50"/>
                    </a:cubicBezTo>
                    <a:cubicBezTo>
                      <a:pt x="373" y="51"/>
                      <a:pt x="375" y="52"/>
                      <a:pt x="378" y="52"/>
                    </a:cubicBezTo>
                    <a:cubicBezTo>
                      <a:pt x="379" y="52"/>
                      <a:pt x="380" y="52"/>
                      <a:pt x="382" y="52"/>
                    </a:cubicBezTo>
                    <a:cubicBezTo>
                      <a:pt x="382" y="53"/>
                      <a:pt x="385" y="54"/>
                      <a:pt x="382" y="54"/>
                    </a:cubicBezTo>
                    <a:cubicBezTo>
                      <a:pt x="385" y="54"/>
                      <a:pt x="387" y="55"/>
                      <a:pt x="390" y="56"/>
                    </a:cubicBezTo>
                    <a:cubicBezTo>
                      <a:pt x="393" y="57"/>
                      <a:pt x="396" y="57"/>
                      <a:pt x="400" y="56"/>
                    </a:cubicBezTo>
                    <a:cubicBezTo>
                      <a:pt x="399" y="55"/>
                      <a:pt x="398" y="54"/>
                      <a:pt x="397" y="54"/>
                    </a:cubicBezTo>
                    <a:cubicBezTo>
                      <a:pt x="395" y="53"/>
                      <a:pt x="395" y="53"/>
                      <a:pt x="394" y="52"/>
                    </a:cubicBezTo>
                    <a:cubicBezTo>
                      <a:pt x="391" y="50"/>
                      <a:pt x="388" y="51"/>
                      <a:pt x="384" y="50"/>
                    </a:cubicBezTo>
                    <a:cubicBezTo>
                      <a:pt x="382" y="50"/>
                      <a:pt x="379" y="49"/>
                      <a:pt x="378" y="46"/>
                    </a:cubicBezTo>
                    <a:cubicBezTo>
                      <a:pt x="377" y="44"/>
                      <a:pt x="375" y="42"/>
                      <a:pt x="372" y="42"/>
                    </a:cubicBezTo>
                    <a:cubicBezTo>
                      <a:pt x="375" y="42"/>
                      <a:pt x="372" y="41"/>
                      <a:pt x="371" y="41"/>
                    </a:cubicBezTo>
                    <a:cubicBezTo>
                      <a:pt x="371" y="41"/>
                      <a:pt x="374" y="39"/>
                      <a:pt x="372" y="40"/>
                    </a:cubicBezTo>
                    <a:cubicBezTo>
                      <a:pt x="374" y="37"/>
                      <a:pt x="381" y="38"/>
                      <a:pt x="383" y="38"/>
                    </a:cubicBezTo>
                    <a:cubicBezTo>
                      <a:pt x="388" y="38"/>
                      <a:pt x="394" y="38"/>
                      <a:pt x="399" y="37"/>
                    </a:cubicBezTo>
                    <a:cubicBezTo>
                      <a:pt x="401" y="37"/>
                      <a:pt x="403" y="38"/>
                      <a:pt x="405" y="37"/>
                    </a:cubicBezTo>
                    <a:cubicBezTo>
                      <a:pt x="406" y="37"/>
                      <a:pt x="407" y="36"/>
                      <a:pt x="409" y="36"/>
                    </a:cubicBezTo>
                    <a:cubicBezTo>
                      <a:pt x="411" y="36"/>
                      <a:pt x="415" y="37"/>
                      <a:pt x="417" y="36"/>
                    </a:cubicBezTo>
                    <a:cubicBezTo>
                      <a:pt x="416" y="35"/>
                      <a:pt x="416" y="35"/>
                      <a:pt x="415" y="34"/>
                    </a:cubicBezTo>
                    <a:cubicBezTo>
                      <a:pt x="416" y="34"/>
                      <a:pt x="417" y="34"/>
                      <a:pt x="417" y="34"/>
                    </a:cubicBezTo>
                    <a:cubicBezTo>
                      <a:pt x="415" y="34"/>
                      <a:pt x="413" y="33"/>
                      <a:pt x="411" y="32"/>
                    </a:cubicBezTo>
                    <a:cubicBezTo>
                      <a:pt x="409" y="32"/>
                      <a:pt x="407" y="33"/>
                      <a:pt x="405" y="31"/>
                    </a:cubicBezTo>
                    <a:cubicBezTo>
                      <a:pt x="406" y="31"/>
                      <a:pt x="407" y="31"/>
                      <a:pt x="408" y="32"/>
                    </a:cubicBezTo>
                    <a:cubicBezTo>
                      <a:pt x="407" y="31"/>
                      <a:pt x="406" y="31"/>
                      <a:pt x="405" y="31"/>
                    </a:cubicBezTo>
                    <a:cubicBezTo>
                      <a:pt x="407" y="31"/>
                      <a:pt x="408" y="30"/>
                      <a:pt x="409" y="31"/>
                    </a:cubicBezTo>
                    <a:cubicBezTo>
                      <a:pt x="410" y="31"/>
                      <a:pt x="410" y="31"/>
                      <a:pt x="411" y="32"/>
                    </a:cubicBezTo>
                    <a:cubicBezTo>
                      <a:pt x="411" y="32"/>
                      <a:pt x="413" y="31"/>
                      <a:pt x="413" y="31"/>
                    </a:cubicBezTo>
                    <a:cubicBezTo>
                      <a:pt x="413" y="30"/>
                      <a:pt x="412" y="30"/>
                      <a:pt x="411" y="30"/>
                    </a:cubicBezTo>
                    <a:cubicBezTo>
                      <a:pt x="410" y="30"/>
                      <a:pt x="406" y="29"/>
                      <a:pt x="409" y="29"/>
                    </a:cubicBezTo>
                    <a:cubicBezTo>
                      <a:pt x="408" y="29"/>
                      <a:pt x="406" y="29"/>
                      <a:pt x="405" y="29"/>
                    </a:cubicBezTo>
                    <a:cubicBezTo>
                      <a:pt x="404" y="29"/>
                      <a:pt x="403" y="29"/>
                      <a:pt x="403" y="28"/>
                    </a:cubicBezTo>
                    <a:cubicBezTo>
                      <a:pt x="400" y="27"/>
                      <a:pt x="405" y="28"/>
                      <a:pt x="402" y="27"/>
                    </a:cubicBezTo>
                    <a:cubicBezTo>
                      <a:pt x="404" y="26"/>
                      <a:pt x="407" y="30"/>
                      <a:pt x="409" y="28"/>
                    </a:cubicBezTo>
                    <a:cubicBezTo>
                      <a:pt x="409" y="28"/>
                      <a:pt x="408" y="27"/>
                      <a:pt x="410" y="28"/>
                    </a:cubicBezTo>
                    <a:cubicBezTo>
                      <a:pt x="408" y="26"/>
                      <a:pt x="411" y="25"/>
                      <a:pt x="409" y="25"/>
                    </a:cubicBezTo>
                    <a:cubicBezTo>
                      <a:pt x="410" y="25"/>
                      <a:pt x="411" y="26"/>
                      <a:pt x="412" y="26"/>
                    </a:cubicBezTo>
                    <a:cubicBezTo>
                      <a:pt x="412" y="24"/>
                      <a:pt x="407" y="25"/>
                      <a:pt x="406" y="24"/>
                    </a:cubicBezTo>
                    <a:cubicBezTo>
                      <a:pt x="408" y="23"/>
                      <a:pt x="411" y="25"/>
                      <a:pt x="414" y="24"/>
                    </a:cubicBezTo>
                    <a:cubicBezTo>
                      <a:pt x="415" y="23"/>
                      <a:pt x="416" y="21"/>
                      <a:pt x="419" y="21"/>
                    </a:cubicBezTo>
                    <a:cubicBezTo>
                      <a:pt x="416" y="21"/>
                      <a:pt x="421" y="21"/>
                      <a:pt x="421" y="21"/>
                    </a:cubicBezTo>
                    <a:cubicBezTo>
                      <a:pt x="422" y="21"/>
                      <a:pt x="425" y="21"/>
                      <a:pt x="424" y="20"/>
                    </a:cubicBezTo>
                    <a:cubicBezTo>
                      <a:pt x="429" y="19"/>
                      <a:pt x="433" y="19"/>
                      <a:pt x="438" y="18"/>
                    </a:cubicBezTo>
                    <a:cubicBezTo>
                      <a:pt x="442" y="18"/>
                      <a:pt x="446" y="18"/>
                      <a:pt x="450" y="16"/>
                    </a:cubicBezTo>
                    <a:cubicBezTo>
                      <a:pt x="448" y="17"/>
                      <a:pt x="447" y="17"/>
                      <a:pt x="445" y="16"/>
                    </a:cubicBezTo>
                    <a:cubicBezTo>
                      <a:pt x="445" y="16"/>
                      <a:pt x="440" y="16"/>
                      <a:pt x="443" y="17"/>
                    </a:cubicBezTo>
                    <a:cubicBezTo>
                      <a:pt x="442" y="17"/>
                      <a:pt x="440" y="16"/>
                      <a:pt x="442" y="15"/>
                    </a:cubicBezTo>
                    <a:cubicBezTo>
                      <a:pt x="443" y="15"/>
                      <a:pt x="446" y="16"/>
                      <a:pt x="448" y="15"/>
                    </a:cubicBezTo>
                    <a:cubicBezTo>
                      <a:pt x="447" y="15"/>
                      <a:pt x="446" y="15"/>
                      <a:pt x="445" y="15"/>
                    </a:cubicBezTo>
                    <a:cubicBezTo>
                      <a:pt x="451" y="16"/>
                      <a:pt x="457" y="13"/>
                      <a:pt x="463" y="15"/>
                    </a:cubicBezTo>
                    <a:cubicBezTo>
                      <a:pt x="462" y="16"/>
                      <a:pt x="462" y="16"/>
                      <a:pt x="461" y="17"/>
                    </a:cubicBezTo>
                    <a:cubicBezTo>
                      <a:pt x="462" y="17"/>
                      <a:pt x="463" y="17"/>
                      <a:pt x="464" y="16"/>
                    </a:cubicBezTo>
                    <a:cubicBezTo>
                      <a:pt x="466" y="16"/>
                      <a:pt x="467" y="17"/>
                      <a:pt x="468" y="17"/>
                    </a:cubicBezTo>
                    <a:cubicBezTo>
                      <a:pt x="469" y="17"/>
                      <a:pt x="470" y="16"/>
                      <a:pt x="472" y="16"/>
                    </a:cubicBezTo>
                    <a:cubicBezTo>
                      <a:pt x="473" y="16"/>
                      <a:pt x="474" y="16"/>
                      <a:pt x="475" y="16"/>
                    </a:cubicBezTo>
                    <a:cubicBezTo>
                      <a:pt x="475" y="16"/>
                      <a:pt x="474" y="15"/>
                      <a:pt x="473" y="15"/>
                    </a:cubicBezTo>
                    <a:cubicBezTo>
                      <a:pt x="474" y="15"/>
                      <a:pt x="479" y="15"/>
                      <a:pt x="475" y="15"/>
                    </a:cubicBezTo>
                    <a:cubicBezTo>
                      <a:pt x="480" y="13"/>
                      <a:pt x="484" y="15"/>
                      <a:pt x="489" y="15"/>
                    </a:cubicBezTo>
                    <a:cubicBezTo>
                      <a:pt x="486" y="13"/>
                      <a:pt x="481" y="14"/>
                      <a:pt x="479" y="11"/>
                    </a:cubicBezTo>
                    <a:cubicBezTo>
                      <a:pt x="483" y="12"/>
                      <a:pt x="487" y="12"/>
                      <a:pt x="491" y="11"/>
                    </a:cubicBezTo>
                    <a:cubicBezTo>
                      <a:pt x="492" y="11"/>
                      <a:pt x="494" y="12"/>
                      <a:pt x="496" y="12"/>
                    </a:cubicBezTo>
                    <a:cubicBezTo>
                      <a:pt x="498" y="12"/>
                      <a:pt x="500" y="12"/>
                      <a:pt x="503" y="12"/>
                    </a:cubicBezTo>
                    <a:cubicBezTo>
                      <a:pt x="501" y="12"/>
                      <a:pt x="492" y="11"/>
                      <a:pt x="492" y="10"/>
                    </a:cubicBezTo>
                    <a:cubicBezTo>
                      <a:pt x="492" y="9"/>
                      <a:pt x="491" y="9"/>
                      <a:pt x="490" y="9"/>
                    </a:cubicBezTo>
                    <a:cubicBezTo>
                      <a:pt x="488" y="8"/>
                      <a:pt x="487" y="6"/>
                      <a:pt x="490" y="7"/>
                    </a:cubicBezTo>
                    <a:cubicBezTo>
                      <a:pt x="489" y="6"/>
                      <a:pt x="489" y="6"/>
                      <a:pt x="489" y="6"/>
                    </a:cubicBezTo>
                    <a:cubicBezTo>
                      <a:pt x="489" y="5"/>
                      <a:pt x="490" y="5"/>
                      <a:pt x="491" y="4"/>
                    </a:cubicBezTo>
                    <a:cubicBezTo>
                      <a:pt x="491" y="4"/>
                      <a:pt x="490" y="4"/>
                      <a:pt x="490" y="4"/>
                    </a:cubicBezTo>
                    <a:cubicBezTo>
                      <a:pt x="492" y="4"/>
                      <a:pt x="494" y="2"/>
                      <a:pt x="496" y="1"/>
                    </a:cubicBezTo>
                    <a:cubicBezTo>
                      <a:pt x="498" y="1"/>
                      <a:pt x="501" y="0"/>
                      <a:pt x="503" y="1"/>
                    </a:cubicBezTo>
                    <a:cubicBezTo>
                      <a:pt x="506" y="1"/>
                      <a:pt x="508" y="1"/>
                      <a:pt x="511" y="2"/>
                    </a:cubicBezTo>
                    <a:cubicBezTo>
                      <a:pt x="514" y="3"/>
                      <a:pt x="517" y="2"/>
                      <a:pt x="519" y="4"/>
                    </a:cubicBezTo>
                    <a:cubicBezTo>
                      <a:pt x="518" y="4"/>
                      <a:pt x="516" y="5"/>
                      <a:pt x="515" y="5"/>
                    </a:cubicBezTo>
                    <a:cubicBezTo>
                      <a:pt x="512" y="6"/>
                      <a:pt x="510" y="5"/>
                      <a:pt x="508" y="6"/>
                    </a:cubicBezTo>
                    <a:cubicBezTo>
                      <a:pt x="512" y="6"/>
                      <a:pt x="516" y="6"/>
                      <a:pt x="520" y="6"/>
                    </a:cubicBezTo>
                    <a:cubicBezTo>
                      <a:pt x="520" y="7"/>
                      <a:pt x="519" y="7"/>
                      <a:pt x="518" y="7"/>
                    </a:cubicBezTo>
                    <a:cubicBezTo>
                      <a:pt x="522" y="7"/>
                      <a:pt x="527" y="6"/>
                      <a:pt x="531" y="7"/>
                    </a:cubicBezTo>
                    <a:cubicBezTo>
                      <a:pt x="534" y="8"/>
                      <a:pt x="531" y="11"/>
                      <a:pt x="530" y="11"/>
                    </a:cubicBezTo>
                    <a:cubicBezTo>
                      <a:pt x="532" y="12"/>
                      <a:pt x="534" y="11"/>
                      <a:pt x="537" y="11"/>
                    </a:cubicBezTo>
                    <a:cubicBezTo>
                      <a:pt x="538" y="11"/>
                      <a:pt x="541" y="11"/>
                      <a:pt x="539" y="9"/>
                    </a:cubicBezTo>
                    <a:cubicBezTo>
                      <a:pt x="542" y="9"/>
                      <a:pt x="545" y="9"/>
                      <a:pt x="548" y="9"/>
                    </a:cubicBezTo>
                    <a:cubicBezTo>
                      <a:pt x="551" y="9"/>
                      <a:pt x="554" y="9"/>
                      <a:pt x="557" y="9"/>
                    </a:cubicBezTo>
                    <a:cubicBezTo>
                      <a:pt x="559" y="9"/>
                      <a:pt x="571" y="10"/>
                      <a:pt x="571" y="12"/>
                    </a:cubicBezTo>
                    <a:cubicBezTo>
                      <a:pt x="572" y="11"/>
                      <a:pt x="575" y="12"/>
                      <a:pt x="576" y="13"/>
                    </a:cubicBezTo>
                    <a:cubicBezTo>
                      <a:pt x="577" y="13"/>
                      <a:pt x="579" y="15"/>
                      <a:pt x="579" y="15"/>
                    </a:cubicBezTo>
                    <a:cubicBezTo>
                      <a:pt x="580" y="14"/>
                      <a:pt x="581" y="15"/>
                      <a:pt x="582" y="15"/>
                    </a:cubicBezTo>
                    <a:cubicBezTo>
                      <a:pt x="581" y="14"/>
                      <a:pt x="580" y="14"/>
                      <a:pt x="579" y="14"/>
                    </a:cubicBezTo>
                    <a:cubicBezTo>
                      <a:pt x="582" y="13"/>
                      <a:pt x="584" y="15"/>
                      <a:pt x="586" y="16"/>
                    </a:cubicBezTo>
                    <a:cubicBezTo>
                      <a:pt x="587" y="17"/>
                      <a:pt x="588" y="17"/>
                      <a:pt x="589" y="17"/>
                    </a:cubicBezTo>
                    <a:cubicBezTo>
                      <a:pt x="590" y="17"/>
                      <a:pt x="590" y="19"/>
                      <a:pt x="591" y="20"/>
                    </a:cubicBezTo>
                    <a:cubicBezTo>
                      <a:pt x="587" y="20"/>
                      <a:pt x="583" y="17"/>
                      <a:pt x="579" y="17"/>
                    </a:cubicBezTo>
                    <a:cubicBezTo>
                      <a:pt x="581" y="18"/>
                      <a:pt x="583" y="18"/>
                      <a:pt x="584" y="19"/>
                    </a:cubicBezTo>
                    <a:cubicBezTo>
                      <a:pt x="586" y="20"/>
                      <a:pt x="587" y="19"/>
                      <a:pt x="589" y="20"/>
                    </a:cubicBezTo>
                    <a:cubicBezTo>
                      <a:pt x="590" y="20"/>
                      <a:pt x="595" y="21"/>
                      <a:pt x="593" y="24"/>
                    </a:cubicBezTo>
                    <a:cubicBezTo>
                      <a:pt x="592" y="25"/>
                      <a:pt x="592" y="25"/>
                      <a:pt x="590" y="26"/>
                    </a:cubicBezTo>
                    <a:cubicBezTo>
                      <a:pt x="590" y="26"/>
                      <a:pt x="588" y="26"/>
                      <a:pt x="588" y="27"/>
                    </a:cubicBezTo>
                    <a:cubicBezTo>
                      <a:pt x="587" y="27"/>
                      <a:pt x="588" y="28"/>
                      <a:pt x="587" y="28"/>
                    </a:cubicBezTo>
                    <a:cubicBezTo>
                      <a:pt x="586" y="29"/>
                      <a:pt x="585" y="28"/>
                      <a:pt x="584" y="28"/>
                    </a:cubicBezTo>
                    <a:cubicBezTo>
                      <a:pt x="582" y="29"/>
                      <a:pt x="581" y="30"/>
                      <a:pt x="578" y="30"/>
                    </a:cubicBezTo>
                    <a:cubicBezTo>
                      <a:pt x="579" y="30"/>
                      <a:pt x="579" y="31"/>
                      <a:pt x="580" y="31"/>
                    </a:cubicBezTo>
                    <a:cubicBezTo>
                      <a:pt x="578" y="32"/>
                      <a:pt x="577" y="31"/>
                      <a:pt x="575" y="32"/>
                    </a:cubicBezTo>
                    <a:cubicBezTo>
                      <a:pt x="576" y="32"/>
                      <a:pt x="577" y="32"/>
                      <a:pt x="578" y="32"/>
                    </a:cubicBezTo>
                    <a:cubicBezTo>
                      <a:pt x="578" y="35"/>
                      <a:pt x="574" y="34"/>
                      <a:pt x="572" y="36"/>
                    </a:cubicBezTo>
                    <a:cubicBezTo>
                      <a:pt x="572" y="37"/>
                      <a:pt x="572" y="37"/>
                      <a:pt x="571" y="38"/>
                    </a:cubicBezTo>
                    <a:cubicBezTo>
                      <a:pt x="569" y="38"/>
                      <a:pt x="567" y="38"/>
                      <a:pt x="566" y="38"/>
                    </a:cubicBezTo>
                    <a:cubicBezTo>
                      <a:pt x="565" y="39"/>
                      <a:pt x="564" y="39"/>
                      <a:pt x="564" y="41"/>
                    </a:cubicBezTo>
                    <a:cubicBezTo>
                      <a:pt x="564" y="42"/>
                      <a:pt x="561" y="41"/>
                      <a:pt x="561" y="41"/>
                    </a:cubicBezTo>
                    <a:cubicBezTo>
                      <a:pt x="559" y="41"/>
                      <a:pt x="560" y="43"/>
                      <a:pt x="560" y="44"/>
                    </a:cubicBezTo>
                    <a:cubicBezTo>
                      <a:pt x="560" y="45"/>
                      <a:pt x="557" y="46"/>
                      <a:pt x="556" y="46"/>
                    </a:cubicBezTo>
                    <a:cubicBezTo>
                      <a:pt x="559" y="47"/>
                      <a:pt x="561" y="46"/>
                      <a:pt x="563" y="44"/>
                    </a:cubicBezTo>
                    <a:cubicBezTo>
                      <a:pt x="562" y="44"/>
                      <a:pt x="561" y="42"/>
                      <a:pt x="563" y="42"/>
                    </a:cubicBezTo>
                    <a:cubicBezTo>
                      <a:pt x="564" y="42"/>
                      <a:pt x="565" y="43"/>
                      <a:pt x="567" y="42"/>
                    </a:cubicBezTo>
                    <a:cubicBezTo>
                      <a:pt x="568" y="42"/>
                      <a:pt x="570" y="43"/>
                      <a:pt x="572" y="42"/>
                    </a:cubicBezTo>
                    <a:cubicBezTo>
                      <a:pt x="573" y="42"/>
                      <a:pt x="578" y="42"/>
                      <a:pt x="575" y="41"/>
                    </a:cubicBezTo>
                    <a:cubicBezTo>
                      <a:pt x="576" y="41"/>
                      <a:pt x="577" y="41"/>
                      <a:pt x="578" y="41"/>
                    </a:cubicBezTo>
                    <a:cubicBezTo>
                      <a:pt x="580" y="41"/>
                      <a:pt x="581" y="40"/>
                      <a:pt x="582" y="40"/>
                    </a:cubicBezTo>
                    <a:cubicBezTo>
                      <a:pt x="582" y="40"/>
                      <a:pt x="581" y="40"/>
                      <a:pt x="580" y="39"/>
                    </a:cubicBezTo>
                    <a:cubicBezTo>
                      <a:pt x="584" y="40"/>
                      <a:pt x="587" y="39"/>
                      <a:pt x="591" y="37"/>
                    </a:cubicBezTo>
                    <a:cubicBezTo>
                      <a:pt x="588" y="35"/>
                      <a:pt x="582" y="40"/>
                      <a:pt x="580" y="36"/>
                    </a:cubicBezTo>
                    <a:cubicBezTo>
                      <a:pt x="581" y="36"/>
                      <a:pt x="581" y="35"/>
                      <a:pt x="581" y="35"/>
                    </a:cubicBezTo>
                    <a:cubicBezTo>
                      <a:pt x="582" y="34"/>
                      <a:pt x="585" y="34"/>
                      <a:pt x="586" y="35"/>
                    </a:cubicBezTo>
                    <a:cubicBezTo>
                      <a:pt x="587" y="35"/>
                      <a:pt x="590" y="36"/>
                      <a:pt x="590" y="35"/>
                    </a:cubicBezTo>
                    <a:cubicBezTo>
                      <a:pt x="590" y="34"/>
                      <a:pt x="591" y="34"/>
                      <a:pt x="592" y="34"/>
                    </a:cubicBezTo>
                    <a:cubicBezTo>
                      <a:pt x="589" y="35"/>
                      <a:pt x="596" y="37"/>
                      <a:pt x="597" y="38"/>
                    </a:cubicBezTo>
                    <a:cubicBezTo>
                      <a:pt x="599" y="38"/>
                      <a:pt x="603" y="38"/>
                      <a:pt x="605" y="37"/>
                    </a:cubicBezTo>
                    <a:cubicBezTo>
                      <a:pt x="604" y="36"/>
                      <a:pt x="603" y="36"/>
                      <a:pt x="603" y="35"/>
                    </a:cubicBezTo>
                    <a:cubicBezTo>
                      <a:pt x="605" y="36"/>
                      <a:pt x="608" y="36"/>
                      <a:pt x="610" y="38"/>
                    </a:cubicBezTo>
                    <a:cubicBezTo>
                      <a:pt x="611" y="39"/>
                      <a:pt x="610" y="40"/>
                      <a:pt x="612" y="40"/>
                    </a:cubicBezTo>
                    <a:cubicBezTo>
                      <a:pt x="614" y="41"/>
                      <a:pt x="614" y="41"/>
                      <a:pt x="617" y="41"/>
                    </a:cubicBezTo>
                    <a:cubicBezTo>
                      <a:pt x="615" y="41"/>
                      <a:pt x="613" y="40"/>
                      <a:pt x="612" y="39"/>
                    </a:cubicBezTo>
                    <a:cubicBezTo>
                      <a:pt x="620" y="37"/>
                      <a:pt x="628" y="38"/>
                      <a:pt x="636" y="38"/>
                    </a:cubicBezTo>
                    <a:cubicBezTo>
                      <a:pt x="640" y="39"/>
                      <a:pt x="649" y="37"/>
                      <a:pt x="651" y="40"/>
                    </a:cubicBezTo>
                    <a:cubicBezTo>
                      <a:pt x="650" y="40"/>
                      <a:pt x="649" y="39"/>
                      <a:pt x="648" y="40"/>
                    </a:cubicBezTo>
                    <a:cubicBezTo>
                      <a:pt x="651" y="43"/>
                      <a:pt x="655" y="43"/>
                      <a:pt x="658" y="43"/>
                    </a:cubicBezTo>
                    <a:cubicBezTo>
                      <a:pt x="662" y="44"/>
                      <a:pt x="667" y="44"/>
                      <a:pt x="671" y="45"/>
                    </a:cubicBezTo>
                    <a:cubicBezTo>
                      <a:pt x="675" y="45"/>
                      <a:pt x="679" y="45"/>
                      <a:pt x="683" y="44"/>
                    </a:cubicBezTo>
                    <a:cubicBezTo>
                      <a:pt x="684" y="44"/>
                      <a:pt x="686" y="45"/>
                      <a:pt x="688" y="45"/>
                    </a:cubicBezTo>
                    <a:cubicBezTo>
                      <a:pt x="691" y="44"/>
                      <a:pt x="686" y="43"/>
                      <a:pt x="689" y="42"/>
                    </a:cubicBezTo>
                    <a:cubicBezTo>
                      <a:pt x="687" y="42"/>
                      <a:pt x="682" y="40"/>
                      <a:pt x="683" y="37"/>
                    </a:cubicBezTo>
                    <a:cubicBezTo>
                      <a:pt x="684" y="38"/>
                      <a:pt x="685" y="39"/>
                      <a:pt x="686" y="38"/>
                    </a:cubicBezTo>
                    <a:cubicBezTo>
                      <a:pt x="686" y="37"/>
                      <a:pt x="685" y="37"/>
                      <a:pt x="685" y="37"/>
                    </a:cubicBezTo>
                    <a:cubicBezTo>
                      <a:pt x="686" y="37"/>
                      <a:pt x="688" y="37"/>
                      <a:pt x="690" y="37"/>
                    </a:cubicBezTo>
                    <a:cubicBezTo>
                      <a:pt x="692" y="38"/>
                      <a:pt x="695" y="38"/>
                      <a:pt x="697" y="39"/>
                    </a:cubicBezTo>
                    <a:cubicBezTo>
                      <a:pt x="698" y="39"/>
                      <a:pt x="698" y="39"/>
                      <a:pt x="699" y="39"/>
                    </a:cubicBezTo>
                    <a:cubicBezTo>
                      <a:pt x="700" y="39"/>
                      <a:pt x="700" y="40"/>
                      <a:pt x="700" y="40"/>
                    </a:cubicBezTo>
                    <a:cubicBezTo>
                      <a:pt x="702" y="40"/>
                      <a:pt x="704" y="38"/>
                      <a:pt x="706" y="39"/>
                    </a:cubicBezTo>
                    <a:cubicBezTo>
                      <a:pt x="703" y="40"/>
                      <a:pt x="706" y="40"/>
                      <a:pt x="707" y="40"/>
                    </a:cubicBezTo>
                    <a:cubicBezTo>
                      <a:pt x="708" y="41"/>
                      <a:pt x="709" y="40"/>
                      <a:pt x="710" y="40"/>
                    </a:cubicBezTo>
                    <a:cubicBezTo>
                      <a:pt x="710" y="40"/>
                      <a:pt x="710" y="40"/>
                      <a:pt x="709" y="39"/>
                    </a:cubicBezTo>
                    <a:cubicBezTo>
                      <a:pt x="711" y="38"/>
                      <a:pt x="715" y="40"/>
                      <a:pt x="717" y="40"/>
                    </a:cubicBezTo>
                    <a:cubicBezTo>
                      <a:pt x="718" y="40"/>
                      <a:pt x="719" y="40"/>
                      <a:pt x="721" y="41"/>
                    </a:cubicBezTo>
                    <a:cubicBezTo>
                      <a:pt x="723" y="42"/>
                      <a:pt x="725" y="42"/>
                      <a:pt x="727" y="42"/>
                    </a:cubicBezTo>
                    <a:cubicBezTo>
                      <a:pt x="728" y="43"/>
                      <a:pt x="728" y="43"/>
                      <a:pt x="728" y="43"/>
                    </a:cubicBezTo>
                    <a:cubicBezTo>
                      <a:pt x="729" y="44"/>
                      <a:pt x="729" y="43"/>
                      <a:pt x="730" y="43"/>
                    </a:cubicBezTo>
                    <a:cubicBezTo>
                      <a:pt x="730" y="45"/>
                      <a:pt x="729" y="45"/>
                      <a:pt x="727" y="45"/>
                    </a:cubicBezTo>
                    <a:cubicBezTo>
                      <a:pt x="730" y="46"/>
                      <a:pt x="732" y="45"/>
                      <a:pt x="734" y="46"/>
                    </a:cubicBezTo>
                    <a:cubicBezTo>
                      <a:pt x="733" y="46"/>
                      <a:pt x="732" y="46"/>
                      <a:pt x="731" y="46"/>
                    </a:cubicBezTo>
                    <a:cubicBezTo>
                      <a:pt x="733" y="47"/>
                      <a:pt x="734" y="47"/>
                      <a:pt x="736" y="47"/>
                    </a:cubicBezTo>
                    <a:cubicBezTo>
                      <a:pt x="735" y="48"/>
                      <a:pt x="734" y="47"/>
                      <a:pt x="734" y="47"/>
                    </a:cubicBezTo>
                    <a:cubicBezTo>
                      <a:pt x="734" y="48"/>
                      <a:pt x="735" y="48"/>
                      <a:pt x="735" y="48"/>
                    </a:cubicBezTo>
                    <a:cubicBezTo>
                      <a:pt x="734" y="49"/>
                      <a:pt x="732" y="48"/>
                      <a:pt x="731" y="48"/>
                    </a:cubicBezTo>
                    <a:cubicBezTo>
                      <a:pt x="733" y="50"/>
                      <a:pt x="735" y="49"/>
                      <a:pt x="738" y="49"/>
                    </a:cubicBezTo>
                    <a:cubicBezTo>
                      <a:pt x="740" y="50"/>
                      <a:pt x="741" y="51"/>
                      <a:pt x="744" y="52"/>
                    </a:cubicBezTo>
                    <a:cubicBezTo>
                      <a:pt x="743" y="52"/>
                      <a:pt x="742" y="53"/>
                      <a:pt x="744" y="53"/>
                    </a:cubicBezTo>
                    <a:cubicBezTo>
                      <a:pt x="740" y="55"/>
                      <a:pt x="737" y="52"/>
                      <a:pt x="733" y="52"/>
                    </a:cubicBezTo>
                    <a:cubicBezTo>
                      <a:pt x="735" y="53"/>
                      <a:pt x="744" y="58"/>
                      <a:pt x="745" y="56"/>
                    </a:cubicBezTo>
                    <a:cubicBezTo>
                      <a:pt x="744" y="55"/>
                      <a:pt x="743" y="54"/>
                      <a:pt x="742" y="54"/>
                    </a:cubicBezTo>
                    <a:cubicBezTo>
                      <a:pt x="744" y="54"/>
                      <a:pt x="746" y="55"/>
                      <a:pt x="748" y="57"/>
                    </a:cubicBezTo>
                    <a:cubicBezTo>
                      <a:pt x="747" y="56"/>
                      <a:pt x="746" y="57"/>
                      <a:pt x="745" y="57"/>
                    </a:cubicBezTo>
                    <a:cubicBezTo>
                      <a:pt x="745" y="58"/>
                      <a:pt x="746" y="58"/>
                      <a:pt x="747" y="58"/>
                    </a:cubicBezTo>
                    <a:cubicBezTo>
                      <a:pt x="749" y="58"/>
                      <a:pt x="750" y="59"/>
                      <a:pt x="751" y="60"/>
                    </a:cubicBezTo>
                    <a:cubicBezTo>
                      <a:pt x="755" y="62"/>
                      <a:pt x="759" y="62"/>
                      <a:pt x="762" y="64"/>
                    </a:cubicBezTo>
                    <a:cubicBezTo>
                      <a:pt x="765" y="65"/>
                      <a:pt x="768" y="65"/>
                      <a:pt x="771" y="66"/>
                    </a:cubicBezTo>
                    <a:cubicBezTo>
                      <a:pt x="775" y="68"/>
                      <a:pt x="772" y="62"/>
                      <a:pt x="774" y="62"/>
                    </a:cubicBezTo>
                    <a:cubicBezTo>
                      <a:pt x="772" y="61"/>
                      <a:pt x="770" y="58"/>
                      <a:pt x="770" y="57"/>
                    </a:cubicBezTo>
                    <a:cubicBezTo>
                      <a:pt x="769" y="53"/>
                      <a:pt x="773" y="56"/>
                      <a:pt x="775" y="57"/>
                    </a:cubicBezTo>
                    <a:cubicBezTo>
                      <a:pt x="778" y="58"/>
                      <a:pt x="781" y="59"/>
                      <a:pt x="785" y="60"/>
                    </a:cubicBezTo>
                    <a:cubicBezTo>
                      <a:pt x="787" y="60"/>
                      <a:pt x="791" y="59"/>
                      <a:pt x="793" y="61"/>
                    </a:cubicBezTo>
                    <a:cubicBezTo>
                      <a:pt x="792" y="60"/>
                      <a:pt x="791" y="59"/>
                      <a:pt x="793" y="59"/>
                    </a:cubicBezTo>
                    <a:cubicBezTo>
                      <a:pt x="794" y="59"/>
                      <a:pt x="796" y="58"/>
                      <a:pt x="797" y="57"/>
                    </a:cubicBezTo>
                    <a:cubicBezTo>
                      <a:pt x="799" y="57"/>
                      <a:pt x="800" y="58"/>
                      <a:pt x="802" y="58"/>
                    </a:cubicBezTo>
                    <a:cubicBezTo>
                      <a:pt x="808" y="59"/>
                      <a:pt x="814" y="61"/>
                      <a:pt x="820" y="62"/>
                    </a:cubicBezTo>
                    <a:cubicBezTo>
                      <a:pt x="819" y="62"/>
                      <a:pt x="818" y="62"/>
                      <a:pt x="817" y="62"/>
                    </a:cubicBezTo>
                    <a:cubicBezTo>
                      <a:pt x="817" y="61"/>
                      <a:pt x="818" y="61"/>
                      <a:pt x="819" y="62"/>
                    </a:cubicBezTo>
                    <a:cubicBezTo>
                      <a:pt x="818" y="61"/>
                      <a:pt x="818" y="61"/>
                      <a:pt x="818" y="61"/>
                    </a:cubicBezTo>
                    <a:cubicBezTo>
                      <a:pt x="818" y="61"/>
                      <a:pt x="819" y="60"/>
                      <a:pt x="820" y="61"/>
                    </a:cubicBezTo>
                    <a:cubicBezTo>
                      <a:pt x="817" y="60"/>
                      <a:pt x="816" y="61"/>
                      <a:pt x="815" y="58"/>
                    </a:cubicBezTo>
                    <a:cubicBezTo>
                      <a:pt x="816" y="58"/>
                      <a:pt x="817" y="57"/>
                      <a:pt x="818" y="58"/>
                    </a:cubicBezTo>
                    <a:cubicBezTo>
                      <a:pt x="818" y="56"/>
                      <a:pt x="822" y="58"/>
                      <a:pt x="823" y="59"/>
                    </a:cubicBezTo>
                    <a:cubicBezTo>
                      <a:pt x="825" y="60"/>
                      <a:pt x="828" y="58"/>
                      <a:pt x="830" y="59"/>
                    </a:cubicBezTo>
                    <a:cubicBezTo>
                      <a:pt x="827" y="57"/>
                      <a:pt x="823" y="55"/>
                      <a:pt x="820" y="54"/>
                    </a:cubicBezTo>
                    <a:cubicBezTo>
                      <a:pt x="820" y="54"/>
                      <a:pt x="821" y="54"/>
                      <a:pt x="822" y="54"/>
                    </a:cubicBezTo>
                    <a:cubicBezTo>
                      <a:pt x="821" y="54"/>
                      <a:pt x="820" y="53"/>
                      <a:pt x="821" y="52"/>
                    </a:cubicBezTo>
                    <a:cubicBezTo>
                      <a:pt x="822" y="52"/>
                      <a:pt x="822" y="52"/>
                      <a:pt x="823" y="52"/>
                    </a:cubicBezTo>
                    <a:cubicBezTo>
                      <a:pt x="822" y="52"/>
                      <a:pt x="821" y="52"/>
                      <a:pt x="819" y="52"/>
                    </a:cubicBezTo>
                    <a:cubicBezTo>
                      <a:pt x="819" y="52"/>
                      <a:pt x="815" y="52"/>
                      <a:pt x="817" y="53"/>
                    </a:cubicBezTo>
                    <a:cubicBezTo>
                      <a:pt x="816" y="52"/>
                      <a:pt x="812" y="50"/>
                      <a:pt x="815" y="49"/>
                    </a:cubicBezTo>
                    <a:cubicBezTo>
                      <a:pt x="816" y="49"/>
                      <a:pt x="818" y="49"/>
                      <a:pt x="819" y="49"/>
                    </a:cubicBezTo>
                    <a:cubicBezTo>
                      <a:pt x="821" y="49"/>
                      <a:pt x="823" y="48"/>
                      <a:pt x="825" y="48"/>
                    </a:cubicBezTo>
                    <a:cubicBezTo>
                      <a:pt x="823" y="48"/>
                      <a:pt x="822" y="47"/>
                      <a:pt x="821" y="47"/>
                    </a:cubicBezTo>
                    <a:cubicBezTo>
                      <a:pt x="820" y="46"/>
                      <a:pt x="818" y="46"/>
                      <a:pt x="817" y="45"/>
                    </a:cubicBezTo>
                    <a:cubicBezTo>
                      <a:pt x="821" y="46"/>
                      <a:pt x="826" y="47"/>
                      <a:pt x="829" y="47"/>
                    </a:cubicBezTo>
                    <a:cubicBezTo>
                      <a:pt x="834" y="47"/>
                      <a:pt x="839" y="47"/>
                      <a:pt x="843" y="47"/>
                    </a:cubicBezTo>
                    <a:cubicBezTo>
                      <a:pt x="852" y="48"/>
                      <a:pt x="862" y="47"/>
                      <a:pt x="870" y="51"/>
                    </a:cubicBezTo>
                    <a:cubicBezTo>
                      <a:pt x="867" y="51"/>
                      <a:pt x="863" y="51"/>
                      <a:pt x="860" y="50"/>
                    </a:cubicBezTo>
                    <a:cubicBezTo>
                      <a:pt x="858" y="50"/>
                      <a:pt x="853" y="48"/>
                      <a:pt x="854" y="52"/>
                    </a:cubicBezTo>
                    <a:cubicBezTo>
                      <a:pt x="853" y="51"/>
                      <a:pt x="852" y="51"/>
                      <a:pt x="851" y="51"/>
                    </a:cubicBezTo>
                    <a:cubicBezTo>
                      <a:pt x="853" y="52"/>
                      <a:pt x="854" y="52"/>
                      <a:pt x="856" y="52"/>
                    </a:cubicBezTo>
                    <a:cubicBezTo>
                      <a:pt x="858" y="51"/>
                      <a:pt x="861" y="51"/>
                      <a:pt x="864" y="51"/>
                    </a:cubicBezTo>
                    <a:cubicBezTo>
                      <a:pt x="867" y="51"/>
                      <a:pt x="872" y="50"/>
                      <a:pt x="870" y="55"/>
                    </a:cubicBezTo>
                    <a:cubicBezTo>
                      <a:pt x="869" y="55"/>
                      <a:pt x="869" y="52"/>
                      <a:pt x="867" y="52"/>
                    </a:cubicBezTo>
                    <a:cubicBezTo>
                      <a:pt x="867" y="52"/>
                      <a:pt x="867" y="53"/>
                      <a:pt x="867" y="53"/>
                    </a:cubicBezTo>
                    <a:cubicBezTo>
                      <a:pt x="866" y="52"/>
                      <a:pt x="864" y="51"/>
                      <a:pt x="863" y="52"/>
                    </a:cubicBezTo>
                    <a:cubicBezTo>
                      <a:pt x="864" y="52"/>
                      <a:pt x="864" y="53"/>
                      <a:pt x="865" y="53"/>
                    </a:cubicBezTo>
                    <a:cubicBezTo>
                      <a:pt x="866" y="54"/>
                      <a:pt x="867" y="54"/>
                      <a:pt x="868" y="55"/>
                    </a:cubicBezTo>
                    <a:cubicBezTo>
                      <a:pt x="865" y="55"/>
                      <a:pt x="863" y="55"/>
                      <a:pt x="861" y="54"/>
                    </a:cubicBezTo>
                    <a:cubicBezTo>
                      <a:pt x="862" y="55"/>
                      <a:pt x="865" y="56"/>
                      <a:pt x="863" y="56"/>
                    </a:cubicBezTo>
                    <a:cubicBezTo>
                      <a:pt x="865" y="57"/>
                      <a:pt x="872" y="57"/>
                      <a:pt x="872" y="54"/>
                    </a:cubicBezTo>
                    <a:cubicBezTo>
                      <a:pt x="872" y="52"/>
                      <a:pt x="872" y="51"/>
                      <a:pt x="875" y="51"/>
                    </a:cubicBezTo>
                    <a:cubicBezTo>
                      <a:pt x="877" y="51"/>
                      <a:pt x="880" y="51"/>
                      <a:pt x="883" y="51"/>
                    </a:cubicBezTo>
                    <a:cubicBezTo>
                      <a:pt x="888" y="51"/>
                      <a:pt x="892" y="52"/>
                      <a:pt x="897" y="54"/>
                    </a:cubicBezTo>
                    <a:cubicBezTo>
                      <a:pt x="898" y="54"/>
                      <a:pt x="901" y="56"/>
                      <a:pt x="899" y="56"/>
                    </a:cubicBezTo>
                    <a:cubicBezTo>
                      <a:pt x="897" y="56"/>
                      <a:pt x="896" y="55"/>
                      <a:pt x="895" y="55"/>
                    </a:cubicBezTo>
                    <a:cubicBezTo>
                      <a:pt x="895" y="57"/>
                      <a:pt x="894" y="56"/>
                      <a:pt x="893" y="56"/>
                    </a:cubicBezTo>
                    <a:cubicBezTo>
                      <a:pt x="894" y="59"/>
                      <a:pt x="901" y="56"/>
                      <a:pt x="903" y="58"/>
                    </a:cubicBezTo>
                    <a:cubicBezTo>
                      <a:pt x="905" y="59"/>
                      <a:pt x="906" y="58"/>
                      <a:pt x="908" y="59"/>
                    </a:cubicBezTo>
                    <a:cubicBezTo>
                      <a:pt x="911" y="59"/>
                      <a:pt x="911" y="60"/>
                      <a:pt x="908" y="61"/>
                    </a:cubicBezTo>
                    <a:cubicBezTo>
                      <a:pt x="910" y="61"/>
                      <a:pt x="911" y="61"/>
                      <a:pt x="912" y="60"/>
                    </a:cubicBezTo>
                    <a:cubicBezTo>
                      <a:pt x="914" y="59"/>
                      <a:pt x="916" y="60"/>
                      <a:pt x="918" y="60"/>
                    </a:cubicBezTo>
                    <a:cubicBezTo>
                      <a:pt x="921" y="61"/>
                      <a:pt x="925" y="62"/>
                      <a:pt x="927" y="64"/>
                    </a:cubicBezTo>
                    <a:cubicBezTo>
                      <a:pt x="926" y="64"/>
                      <a:pt x="925" y="64"/>
                      <a:pt x="924" y="64"/>
                    </a:cubicBezTo>
                    <a:cubicBezTo>
                      <a:pt x="930" y="65"/>
                      <a:pt x="936" y="66"/>
                      <a:pt x="942" y="65"/>
                    </a:cubicBezTo>
                    <a:cubicBezTo>
                      <a:pt x="948" y="63"/>
                      <a:pt x="955" y="62"/>
                      <a:pt x="962" y="63"/>
                    </a:cubicBezTo>
                    <a:cubicBezTo>
                      <a:pt x="968" y="63"/>
                      <a:pt x="975" y="64"/>
                      <a:pt x="982" y="65"/>
                    </a:cubicBezTo>
                    <a:cubicBezTo>
                      <a:pt x="985" y="66"/>
                      <a:pt x="988" y="67"/>
                      <a:pt x="991" y="68"/>
                    </a:cubicBezTo>
                    <a:cubicBezTo>
                      <a:pt x="994" y="69"/>
                      <a:pt x="996" y="71"/>
                      <a:pt x="999" y="72"/>
                    </a:cubicBezTo>
                    <a:cubicBezTo>
                      <a:pt x="998" y="72"/>
                      <a:pt x="997" y="72"/>
                      <a:pt x="996" y="72"/>
                    </a:cubicBezTo>
                    <a:cubicBezTo>
                      <a:pt x="997" y="72"/>
                      <a:pt x="998" y="72"/>
                      <a:pt x="999" y="73"/>
                    </a:cubicBezTo>
                    <a:cubicBezTo>
                      <a:pt x="999" y="73"/>
                      <a:pt x="999" y="75"/>
                      <a:pt x="1000" y="75"/>
                    </a:cubicBezTo>
                    <a:cubicBezTo>
                      <a:pt x="1002" y="76"/>
                      <a:pt x="1004" y="76"/>
                      <a:pt x="1006" y="76"/>
                    </a:cubicBezTo>
                    <a:cubicBezTo>
                      <a:pt x="1008" y="77"/>
                      <a:pt x="1010" y="77"/>
                      <a:pt x="1013" y="78"/>
                    </a:cubicBezTo>
                    <a:cubicBezTo>
                      <a:pt x="1015" y="79"/>
                      <a:pt x="1018" y="77"/>
                      <a:pt x="1021" y="77"/>
                    </a:cubicBezTo>
                    <a:cubicBezTo>
                      <a:pt x="1023" y="77"/>
                      <a:pt x="1026" y="77"/>
                      <a:pt x="1029" y="77"/>
                    </a:cubicBezTo>
                    <a:cubicBezTo>
                      <a:pt x="1031" y="77"/>
                      <a:pt x="1034" y="76"/>
                      <a:pt x="1037" y="77"/>
                    </a:cubicBezTo>
                    <a:cubicBezTo>
                      <a:pt x="1042" y="78"/>
                      <a:pt x="1048" y="77"/>
                      <a:pt x="1053" y="78"/>
                    </a:cubicBezTo>
                    <a:cubicBezTo>
                      <a:pt x="1055" y="79"/>
                      <a:pt x="1061" y="80"/>
                      <a:pt x="1062" y="77"/>
                    </a:cubicBezTo>
                    <a:cubicBezTo>
                      <a:pt x="1063" y="74"/>
                      <a:pt x="1070" y="79"/>
                      <a:pt x="1071" y="80"/>
                    </a:cubicBezTo>
                    <a:cubicBezTo>
                      <a:pt x="1075" y="83"/>
                      <a:pt x="1080" y="81"/>
                      <a:pt x="1085" y="83"/>
                    </a:cubicBezTo>
                    <a:cubicBezTo>
                      <a:pt x="1087" y="84"/>
                      <a:pt x="1088" y="85"/>
                      <a:pt x="1090" y="86"/>
                    </a:cubicBezTo>
                    <a:cubicBezTo>
                      <a:pt x="1093" y="87"/>
                      <a:pt x="1096" y="85"/>
                      <a:pt x="1099" y="86"/>
                    </a:cubicBezTo>
                    <a:cubicBezTo>
                      <a:pt x="1098" y="86"/>
                      <a:pt x="1097" y="85"/>
                      <a:pt x="1097" y="85"/>
                    </a:cubicBezTo>
                    <a:cubicBezTo>
                      <a:pt x="1098" y="85"/>
                      <a:pt x="1098" y="85"/>
                      <a:pt x="1099" y="86"/>
                    </a:cubicBezTo>
                    <a:cubicBezTo>
                      <a:pt x="1098" y="85"/>
                      <a:pt x="1098" y="85"/>
                      <a:pt x="1097" y="84"/>
                    </a:cubicBezTo>
                    <a:cubicBezTo>
                      <a:pt x="1097" y="84"/>
                      <a:pt x="1098" y="84"/>
                      <a:pt x="1098" y="83"/>
                    </a:cubicBezTo>
                    <a:cubicBezTo>
                      <a:pt x="1095" y="81"/>
                      <a:pt x="1092" y="80"/>
                      <a:pt x="1088" y="78"/>
                    </a:cubicBezTo>
                    <a:cubicBezTo>
                      <a:pt x="1087" y="78"/>
                      <a:pt x="1086" y="78"/>
                      <a:pt x="1084" y="78"/>
                    </a:cubicBezTo>
                    <a:cubicBezTo>
                      <a:pt x="1082" y="78"/>
                      <a:pt x="1082" y="76"/>
                      <a:pt x="1084" y="76"/>
                    </a:cubicBezTo>
                    <a:cubicBezTo>
                      <a:pt x="1082" y="74"/>
                      <a:pt x="1080" y="73"/>
                      <a:pt x="1078" y="72"/>
                    </a:cubicBezTo>
                    <a:cubicBezTo>
                      <a:pt x="1083" y="72"/>
                      <a:pt x="1089" y="73"/>
                      <a:pt x="1095" y="74"/>
                    </a:cubicBezTo>
                    <a:cubicBezTo>
                      <a:pt x="1097" y="74"/>
                      <a:pt x="1098" y="74"/>
                      <a:pt x="1100" y="75"/>
                    </a:cubicBezTo>
                    <a:cubicBezTo>
                      <a:pt x="1101" y="75"/>
                      <a:pt x="1104" y="76"/>
                      <a:pt x="1105" y="75"/>
                    </a:cubicBezTo>
                    <a:cubicBezTo>
                      <a:pt x="1104" y="75"/>
                      <a:pt x="1103" y="75"/>
                      <a:pt x="1102" y="74"/>
                    </a:cubicBezTo>
                    <a:cubicBezTo>
                      <a:pt x="1104" y="74"/>
                      <a:pt x="1106" y="75"/>
                      <a:pt x="1108" y="75"/>
                    </a:cubicBezTo>
                    <a:cubicBezTo>
                      <a:pt x="1111" y="75"/>
                      <a:pt x="1113" y="75"/>
                      <a:pt x="1115" y="75"/>
                    </a:cubicBezTo>
                    <a:cubicBezTo>
                      <a:pt x="1120" y="75"/>
                      <a:pt x="1123" y="75"/>
                      <a:pt x="1128" y="76"/>
                    </a:cubicBezTo>
                    <a:cubicBezTo>
                      <a:pt x="1133" y="77"/>
                      <a:pt x="1137" y="77"/>
                      <a:pt x="1142" y="78"/>
                    </a:cubicBezTo>
                    <a:cubicBezTo>
                      <a:pt x="1146" y="79"/>
                      <a:pt x="1151" y="78"/>
                      <a:pt x="1155" y="80"/>
                    </a:cubicBezTo>
                    <a:cubicBezTo>
                      <a:pt x="1154" y="80"/>
                      <a:pt x="1153" y="80"/>
                      <a:pt x="1152" y="80"/>
                    </a:cubicBezTo>
                    <a:cubicBezTo>
                      <a:pt x="1154" y="82"/>
                      <a:pt x="1157" y="80"/>
                      <a:pt x="1159" y="81"/>
                    </a:cubicBezTo>
                    <a:cubicBezTo>
                      <a:pt x="1162" y="82"/>
                      <a:pt x="1164" y="82"/>
                      <a:pt x="1167" y="84"/>
                    </a:cubicBezTo>
                    <a:cubicBezTo>
                      <a:pt x="1166" y="83"/>
                      <a:pt x="1164" y="83"/>
                      <a:pt x="1163" y="83"/>
                    </a:cubicBezTo>
                    <a:cubicBezTo>
                      <a:pt x="1170" y="85"/>
                      <a:pt x="1178" y="85"/>
                      <a:pt x="1185" y="88"/>
                    </a:cubicBezTo>
                    <a:cubicBezTo>
                      <a:pt x="1184" y="88"/>
                      <a:pt x="1183" y="87"/>
                      <a:pt x="1182" y="87"/>
                    </a:cubicBezTo>
                    <a:cubicBezTo>
                      <a:pt x="1185" y="88"/>
                      <a:pt x="1187" y="88"/>
                      <a:pt x="1190" y="89"/>
                    </a:cubicBezTo>
                    <a:cubicBezTo>
                      <a:pt x="1191" y="90"/>
                      <a:pt x="1194" y="92"/>
                      <a:pt x="1196" y="90"/>
                    </a:cubicBezTo>
                    <a:cubicBezTo>
                      <a:pt x="1193" y="90"/>
                      <a:pt x="1191" y="89"/>
                      <a:pt x="1189" y="89"/>
                    </a:cubicBezTo>
                    <a:cubicBezTo>
                      <a:pt x="1192" y="89"/>
                      <a:pt x="1195" y="90"/>
                      <a:pt x="1198" y="91"/>
                    </a:cubicBezTo>
                    <a:cubicBezTo>
                      <a:pt x="1195" y="90"/>
                      <a:pt x="1198" y="92"/>
                      <a:pt x="1199" y="92"/>
                    </a:cubicBezTo>
                    <a:cubicBezTo>
                      <a:pt x="1200" y="91"/>
                      <a:pt x="1201" y="92"/>
                      <a:pt x="1202" y="92"/>
                    </a:cubicBezTo>
                    <a:cubicBezTo>
                      <a:pt x="1204" y="93"/>
                      <a:pt x="1205" y="92"/>
                      <a:pt x="1206" y="93"/>
                    </a:cubicBezTo>
                    <a:cubicBezTo>
                      <a:pt x="1208" y="93"/>
                      <a:pt x="1210" y="94"/>
                      <a:pt x="1212" y="94"/>
                    </a:cubicBezTo>
                    <a:cubicBezTo>
                      <a:pt x="1215" y="95"/>
                      <a:pt x="1219" y="95"/>
                      <a:pt x="1222" y="97"/>
                    </a:cubicBezTo>
                    <a:cubicBezTo>
                      <a:pt x="1223" y="97"/>
                      <a:pt x="1229" y="101"/>
                      <a:pt x="1230" y="100"/>
                    </a:cubicBezTo>
                    <a:cubicBezTo>
                      <a:pt x="1229" y="99"/>
                      <a:pt x="1229" y="99"/>
                      <a:pt x="1229" y="99"/>
                    </a:cubicBezTo>
                    <a:cubicBezTo>
                      <a:pt x="1232" y="100"/>
                      <a:pt x="1234" y="101"/>
                      <a:pt x="1235" y="103"/>
                    </a:cubicBezTo>
                    <a:cubicBezTo>
                      <a:pt x="1238" y="104"/>
                      <a:pt x="1241" y="105"/>
                      <a:pt x="1243" y="107"/>
                    </a:cubicBezTo>
                    <a:cubicBezTo>
                      <a:pt x="1240" y="106"/>
                      <a:pt x="1244" y="108"/>
                      <a:pt x="1245" y="108"/>
                    </a:cubicBezTo>
                    <a:cubicBezTo>
                      <a:pt x="1248" y="109"/>
                      <a:pt x="1249" y="111"/>
                      <a:pt x="1252" y="111"/>
                    </a:cubicBezTo>
                    <a:cubicBezTo>
                      <a:pt x="1251" y="108"/>
                      <a:pt x="1256" y="112"/>
                      <a:pt x="1257" y="112"/>
                    </a:cubicBezTo>
                    <a:cubicBezTo>
                      <a:pt x="1256" y="111"/>
                      <a:pt x="1255" y="110"/>
                      <a:pt x="1254" y="110"/>
                    </a:cubicBezTo>
                    <a:cubicBezTo>
                      <a:pt x="1252" y="109"/>
                      <a:pt x="1250" y="109"/>
                      <a:pt x="1249" y="108"/>
                    </a:cubicBezTo>
                    <a:cubicBezTo>
                      <a:pt x="1251" y="106"/>
                      <a:pt x="1239" y="103"/>
                      <a:pt x="1239" y="103"/>
                    </a:cubicBezTo>
                    <a:cubicBezTo>
                      <a:pt x="1241" y="103"/>
                      <a:pt x="1244" y="103"/>
                      <a:pt x="1246" y="103"/>
                    </a:cubicBezTo>
                    <a:cubicBezTo>
                      <a:pt x="1246" y="103"/>
                      <a:pt x="1247" y="104"/>
                      <a:pt x="1248" y="104"/>
                    </a:cubicBezTo>
                    <a:cubicBezTo>
                      <a:pt x="1249" y="104"/>
                      <a:pt x="1250" y="103"/>
                      <a:pt x="1251" y="104"/>
                    </a:cubicBezTo>
                    <a:cubicBezTo>
                      <a:pt x="1248" y="104"/>
                      <a:pt x="1252" y="106"/>
                      <a:pt x="1253" y="105"/>
                    </a:cubicBezTo>
                    <a:cubicBezTo>
                      <a:pt x="1253" y="105"/>
                      <a:pt x="1252" y="105"/>
                      <a:pt x="1252" y="104"/>
                    </a:cubicBezTo>
                    <a:cubicBezTo>
                      <a:pt x="1254" y="105"/>
                      <a:pt x="1256" y="105"/>
                      <a:pt x="1258" y="105"/>
                    </a:cubicBezTo>
                    <a:cubicBezTo>
                      <a:pt x="1256" y="104"/>
                      <a:pt x="1254" y="104"/>
                      <a:pt x="1252" y="104"/>
                    </a:cubicBezTo>
                    <a:cubicBezTo>
                      <a:pt x="1253" y="104"/>
                      <a:pt x="1258" y="104"/>
                      <a:pt x="1255" y="104"/>
                    </a:cubicBezTo>
                    <a:cubicBezTo>
                      <a:pt x="1258" y="104"/>
                      <a:pt x="1262" y="104"/>
                      <a:pt x="1266" y="105"/>
                    </a:cubicBezTo>
                    <a:cubicBezTo>
                      <a:pt x="1268" y="106"/>
                      <a:pt x="1270" y="107"/>
                      <a:pt x="1272" y="108"/>
                    </a:cubicBezTo>
                    <a:cubicBezTo>
                      <a:pt x="1273" y="108"/>
                      <a:pt x="1284" y="110"/>
                      <a:pt x="1283" y="112"/>
                    </a:cubicBezTo>
                    <a:cubicBezTo>
                      <a:pt x="1284" y="111"/>
                      <a:pt x="1285" y="111"/>
                      <a:pt x="1286" y="112"/>
                    </a:cubicBezTo>
                    <a:cubicBezTo>
                      <a:pt x="1286" y="112"/>
                      <a:pt x="1289" y="113"/>
                      <a:pt x="1286" y="113"/>
                    </a:cubicBezTo>
                    <a:cubicBezTo>
                      <a:pt x="1288" y="113"/>
                      <a:pt x="1290" y="113"/>
                      <a:pt x="1291" y="114"/>
                    </a:cubicBezTo>
                    <a:cubicBezTo>
                      <a:pt x="1288" y="116"/>
                      <a:pt x="1292" y="117"/>
                      <a:pt x="1292" y="119"/>
                    </a:cubicBezTo>
                    <a:cubicBezTo>
                      <a:pt x="1289" y="119"/>
                      <a:pt x="1286" y="117"/>
                      <a:pt x="1283" y="116"/>
                    </a:cubicBezTo>
                    <a:cubicBezTo>
                      <a:pt x="1285" y="118"/>
                      <a:pt x="1290" y="117"/>
                      <a:pt x="1291" y="120"/>
                    </a:cubicBezTo>
                    <a:cubicBezTo>
                      <a:pt x="1290" y="120"/>
                      <a:pt x="1289" y="119"/>
                      <a:pt x="1288" y="119"/>
                    </a:cubicBezTo>
                    <a:cubicBezTo>
                      <a:pt x="1286" y="119"/>
                      <a:pt x="1285" y="120"/>
                      <a:pt x="1284" y="120"/>
                    </a:cubicBezTo>
                    <a:cubicBezTo>
                      <a:pt x="1286" y="119"/>
                      <a:pt x="1282" y="119"/>
                      <a:pt x="1280" y="119"/>
                    </a:cubicBezTo>
                    <a:cubicBezTo>
                      <a:pt x="1278" y="118"/>
                      <a:pt x="1276" y="117"/>
                      <a:pt x="1274" y="118"/>
                    </a:cubicBezTo>
                    <a:cubicBezTo>
                      <a:pt x="1276" y="118"/>
                      <a:pt x="1278" y="119"/>
                      <a:pt x="1280" y="120"/>
                    </a:cubicBezTo>
                    <a:cubicBezTo>
                      <a:pt x="1281" y="121"/>
                      <a:pt x="1282" y="120"/>
                      <a:pt x="1283" y="120"/>
                    </a:cubicBezTo>
                    <a:cubicBezTo>
                      <a:pt x="1284" y="121"/>
                      <a:pt x="1285" y="122"/>
                      <a:pt x="1286" y="123"/>
                    </a:cubicBezTo>
                    <a:cubicBezTo>
                      <a:pt x="1285" y="122"/>
                      <a:pt x="1284" y="122"/>
                      <a:pt x="1283" y="123"/>
                    </a:cubicBezTo>
                    <a:cubicBezTo>
                      <a:pt x="1285" y="123"/>
                      <a:pt x="1287" y="123"/>
                      <a:pt x="1289" y="125"/>
                    </a:cubicBezTo>
                    <a:cubicBezTo>
                      <a:pt x="1289" y="125"/>
                      <a:pt x="1289" y="126"/>
                      <a:pt x="1288" y="126"/>
                    </a:cubicBezTo>
                    <a:cubicBezTo>
                      <a:pt x="1287" y="126"/>
                      <a:pt x="1285" y="126"/>
                      <a:pt x="1285" y="127"/>
                    </a:cubicBezTo>
                    <a:cubicBezTo>
                      <a:pt x="1286" y="126"/>
                      <a:pt x="1289" y="127"/>
                      <a:pt x="1288" y="129"/>
                    </a:cubicBezTo>
                    <a:cubicBezTo>
                      <a:pt x="1290" y="128"/>
                      <a:pt x="1295" y="130"/>
                      <a:pt x="1296" y="131"/>
                    </a:cubicBezTo>
                    <a:cubicBezTo>
                      <a:pt x="1295" y="132"/>
                      <a:pt x="1293" y="130"/>
                      <a:pt x="1291" y="131"/>
                    </a:cubicBezTo>
                    <a:cubicBezTo>
                      <a:pt x="1292" y="131"/>
                      <a:pt x="1293" y="132"/>
                      <a:pt x="1294" y="133"/>
                    </a:cubicBezTo>
                    <a:cubicBezTo>
                      <a:pt x="1290" y="134"/>
                      <a:pt x="1288" y="130"/>
                      <a:pt x="1286" y="129"/>
                    </a:cubicBezTo>
                    <a:cubicBezTo>
                      <a:pt x="1291" y="132"/>
                      <a:pt x="1285" y="132"/>
                      <a:pt x="1282" y="131"/>
                    </a:cubicBezTo>
                    <a:cubicBezTo>
                      <a:pt x="1278" y="129"/>
                      <a:pt x="1273" y="129"/>
                      <a:pt x="1269" y="127"/>
                    </a:cubicBezTo>
                    <a:cubicBezTo>
                      <a:pt x="1272" y="128"/>
                      <a:pt x="1266" y="127"/>
                      <a:pt x="1266" y="127"/>
                    </a:cubicBezTo>
                    <a:cubicBezTo>
                      <a:pt x="1263" y="126"/>
                      <a:pt x="1261" y="125"/>
                      <a:pt x="1259" y="124"/>
                    </a:cubicBezTo>
                    <a:cubicBezTo>
                      <a:pt x="1255" y="122"/>
                      <a:pt x="1250" y="120"/>
                      <a:pt x="1245" y="119"/>
                    </a:cubicBezTo>
                    <a:cubicBezTo>
                      <a:pt x="1244" y="119"/>
                      <a:pt x="1243" y="119"/>
                      <a:pt x="1242" y="119"/>
                    </a:cubicBezTo>
                    <a:cubicBezTo>
                      <a:pt x="1241" y="119"/>
                      <a:pt x="1240" y="120"/>
                      <a:pt x="1239" y="120"/>
                    </a:cubicBezTo>
                    <a:cubicBezTo>
                      <a:pt x="1237" y="121"/>
                      <a:pt x="1234" y="120"/>
                      <a:pt x="1232" y="120"/>
                    </a:cubicBezTo>
                    <a:cubicBezTo>
                      <a:pt x="1230" y="119"/>
                      <a:pt x="1229" y="117"/>
                      <a:pt x="1227" y="117"/>
                    </a:cubicBezTo>
                    <a:cubicBezTo>
                      <a:pt x="1225" y="117"/>
                      <a:pt x="1223" y="115"/>
                      <a:pt x="1221" y="115"/>
                    </a:cubicBezTo>
                    <a:cubicBezTo>
                      <a:pt x="1223" y="115"/>
                      <a:pt x="1220" y="111"/>
                      <a:pt x="1218" y="111"/>
                    </a:cubicBezTo>
                    <a:cubicBezTo>
                      <a:pt x="1218" y="111"/>
                      <a:pt x="1219" y="112"/>
                      <a:pt x="1219" y="113"/>
                    </a:cubicBezTo>
                    <a:cubicBezTo>
                      <a:pt x="1216" y="113"/>
                      <a:pt x="1215" y="111"/>
                      <a:pt x="1213" y="110"/>
                    </a:cubicBezTo>
                    <a:cubicBezTo>
                      <a:pt x="1214" y="111"/>
                      <a:pt x="1214" y="111"/>
                      <a:pt x="1214" y="111"/>
                    </a:cubicBezTo>
                    <a:cubicBezTo>
                      <a:pt x="1214" y="111"/>
                      <a:pt x="1213" y="111"/>
                      <a:pt x="1212" y="111"/>
                    </a:cubicBezTo>
                    <a:cubicBezTo>
                      <a:pt x="1213" y="112"/>
                      <a:pt x="1214" y="112"/>
                      <a:pt x="1215" y="113"/>
                    </a:cubicBezTo>
                    <a:cubicBezTo>
                      <a:pt x="1214" y="113"/>
                      <a:pt x="1213" y="114"/>
                      <a:pt x="1212" y="113"/>
                    </a:cubicBezTo>
                    <a:cubicBezTo>
                      <a:pt x="1213" y="115"/>
                      <a:pt x="1215" y="116"/>
                      <a:pt x="1217" y="117"/>
                    </a:cubicBezTo>
                    <a:cubicBezTo>
                      <a:pt x="1219" y="117"/>
                      <a:pt x="1224" y="118"/>
                      <a:pt x="1225" y="120"/>
                    </a:cubicBezTo>
                    <a:cubicBezTo>
                      <a:pt x="1225" y="122"/>
                      <a:pt x="1218" y="120"/>
                      <a:pt x="1223" y="122"/>
                    </a:cubicBezTo>
                    <a:cubicBezTo>
                      <a:pt x="1220" y="121"/>
                      <a:pt x="1224" y="121"/>
                      <a:pt x="1225" y="121"/>
                    </a:cubicBezTo>
                    <a:cubicBezTo>
                      <a:pt x="1226" y="121"/>
                      <a:pt x="1228" y="123"/>
                      <a:pt x="1227" y="124"/>
                    </a:cubicBezTo>
                    <a:cubicBezTo>
                      <a:pt x="1226" y="124"/>
                      <a:pt x="1225" y="124"/>
                      <a:pt x="1225" y="125"/>
                    </a:cubicBezTo>
                    <a:cubicBezTo>
                      <a:pt x="1225" y="126"/>
                      <a:pt x="1225" y="126"/>
                      <a:pt x="1224" y="127"/>
                    </a:cubicBezTo>
                    <a:cubicBezTo>
                      <a:pt x="1224" y="128"/>
                      <a:pt x="1221" y="129"/>
                      <a:pt x="1220" y="129"/>
                    </a:cubicBezTo>
                    <a:cubicBezTo>
                      <a:pt x="1221" y="128"/>
                      <a:pt x="1221" y="128"/>
                      <a:pt x="1221" y="128"/>
                    </a:cubicBezTo>
                    <a:cubicBezTo>
                      <a:pt x="1217" y="129"/>
                      <a:pt x="1213" y="129"/>
                      <a:pt x="1209" y="127"/>
                    </a:cubicBezTo>
                    <a:cubicBezTo>
                      <a:pt x="1206" y="125"/>
                      <a:pt x="1200" y="123"/>
                      <a:pt x="1196" y="125"/>
                    </a:cubicBezTo>
                    <a:cubicBezTo>
                      <a:pt x="1197" y="124"/>
                      <a:pt x="1198" y="125"/>
                      <a:pt x="1199" y="125"/>
                    </a:cubicBezTo>
                    <a:cubicBezTo>
                      <a:pt x="1200" y="125"/>
                      <a:pt x="1201" y="125"/>
                      <a:pt x="1202" y="125"/>
                    </a:cubicBezTo>
                    <a:cubicBezTo>
                      <a:pt x="1203" y="125"/>
                      <a:pt x="1206" y="126"/>
                      <a:pt x="1207" y="127"/>
                    </a:cubicBezTo>
                    <a:cubicBezTo>
                      <a:pt x="1205" y="128"/>
                      <a:pt x="1203" y="126"/>
                      <a:pt x="1201" y="127"/>
                    </a:cubicBezTo>
                    <a:cubicBezTo>
                      <a:pt x="1200" y="127"/>
                      <a:pt x="1197" y="126"/>
                      <a:pt x="1196" y="126"/>
                    </a:cubicBezTo>
                    <a:cubicBezTo>
                      <a:pt x="1198" y="126"/>
                      <a:pt x="1200" y="127"/>
                      <a:pt x="1202" y="128"/>
                    </a:cubicBezTo>
                    <a:cubicBezTo>
                      <a:pt x="1201" y="129"/>
                      <a:pt x="1201" y="129"/>
                      <a:pt x="1201" y="129"/>
                    </a:cubicBezTo>
                    <a:cubicBezTo>
                      <a:pt x="1202" y="129"/>
                      <a:pt x="1203" y="128"/>
                      <a:pt x="1204" y="129"/>
                    </a:cubicBezTo>
                    <a:cubicBezTo>
                      <a:pt x="1205" y="129"/>
                      <a:pt x="1206" y="130"/>
                      <a:pt x="1207" y="129"/>
                    </a:cubicBezTo>
                    <a:cubicBezTo>
                      <a:pt x="1208" y="126"/>
                      <a:pt x="1211" y="128"/>
                      <a:pt x="1212" y="130"/>
                    </a:cubicBezTo>
                    <a:cubicBezTo>
                      <a:pt x="1214" y="132"/>
                      <a:pt x="1220" y="134"/>
                      <a:pt x="1223" y="133"/>
                    </a:cubicBezTo>
                    <a:cubicBezTo>
                      <a:pt x="1222" y="133"/>
                      <a:pt x="1222" y="133"/>
                      <a:pt x="1222" y="132"/>
                    </a:cubicBezTo>
                    <a:cubicBezTo>
                      <a:pt x="1224" y="133"/>
                      <a:pt x="1227" y="134"/>
                      <a:pt x="1229" y="135"/>
                    </a:cubicBezTo>
                    <a:cubicBezTo>
                      <a:pt x="1227" y="134"/>
                      <a:pt x="1228" y="136"/>
                      <a:pt x="1229" y="136"/>
                    </a:cubicBezTo>
                    <a:cubicBezTo>
                      <a:pt x="1230" y="136"/>
                      <a:pt x="1230" y="136"/>
                      <a:pt x="1231" y="137"/>
                    </a:cubicBezTo>
                    <a:cubicBezTo>
                      <a:pt x="1232" y="137"/>
                      <a:pt x="1233" y="138"/>
                      <a:pt x="1234" y="138"/>
                    </a:cubicBezTo>
                    <a:cubicBezTo>
                      <a:pt x="1235" y="139"/>
                      <a:pt x="1236" y="139"/>
                      <a:pt x="1236" y="140"/>
                    </a:cubicBezTo>
                    <a:cubicBezTo>
                      <a:pt x="1235" y="139"/>
                      <a:pt x="1235" y="140"/>
                      <a:pt x="1236" y="140"/>
                    </a:cubicBezTo>
                    <a:cubicBezTo>
                      <a:pt x="1235" y="140"/>
                      <a:pt x="1234" y="139"/>
                      <a:pt x="1234" y="141"/>
                    </a:cubicBezTo>
                    <a:cubicBezTo>
                      <a:pt x="1236" y="139"/>
                      <a:pt x="1237" y="142"/>
                      <a:pt x="1239" y="141"/>
                    </a:cubicBezTo>
                    <a:cubicBezTo>
                      <a:pt x="1238" y="141"/>
                      <a:pt x="1237" y="141"/>
                      <a:pt x="1237" y="140"/>
                    </a:cubicBezTo>
                    <a:cubicBezTo>
                      <a:pt x="1239" y="141"/>
                      <a:pt x="1241" y="142"/>
                      <a:pt x="1243" y="143"/>
                    </a:cubicBezTo>
                    <a:cubicBezTo>
                      <a:pt x="1242" y="143"/>
                      <a:pt x="1241" y="142"/>
                      <a:pt x="1240" y="143"/>
                    </a:cubicBezTo>
                    <a:cubicBezTo>
                      <a:pt x="1242" y="143"/>
                      <a:pt x="1244" y="143"/>
                      <a:pt x="1246" y="144"/>
                    </a:cubicBezTo>
                    <a:cubicBezTo>
                      <a:pt x="1248" y="144"/>
                      <a:pt x="1248" y="146"/>
                      <a:pt x="1250" y="147"/>
                    </a:cubicBezTo>
                    <a:cubicBezTo>
                      <a:pt x="1252" y="148"/>
                      <a:pt x="1254" y="148"/>
                      <a:pt x="1256" y="149"/>
                    </a:cubicBezTo>
                    <a:cubicBezTo>
                      <a:pt x="1257" y="150"/>
                      <a:pt x="1257" y="152"/>
                      <a:pt x="1255" y="152"/>
                    </a:cubicBezTo>
                    <a:cubicBezTo>
                      <a:pt x="1256" y="152"/>
                      <a:pt x="1257" y="153"/>
                      <a:pt x="1257" y="154"/>
                    </a:cubicBezTo>
                    <a:cubicBezTo>
                      <a:pt x="1253" y="152"/>
                      <a:pt x="1249" y="152"/>
                      <a:pt x="1245" y="151"/>
                    </a:cubicBezTo>
                    <a:cubicBezTo>
                      <a:pt x="1243" y="151"/>
                      <a:pt x="1241" y="152"/>
                      <a:pt x="1239" y="150"/>
                    </a:cubicBezTo>
                    <a:cubicBezTo>
                      <a:pt x="1239" y="150"/>
                      <a:pt x="1235" y="147"/>
                      <a:pt x="1237" y="150"/>
                    </a:cubicBezTo>
                    <a:cubicBezTo>
                      <a:pt x="1235" y="150"/>
                      <a:pt x="1234" y="148"/>
                      <a:pt x="1232" y="148"/>
                    </a:cubicBezTo>
                    <a:cubicBezTo>
                      <a:pt x="1233" y="148"/>
                      <a:pt x="1234" y="149"/>
                      <a:pt x="1234" y="150"/>
                    </a:cubicBezTo>
                    <a:cubicBezTo>
                      <a:pt x="1236" y="151"/>
                      <a:pt x="1237" y="151"/>
                      <a:pt x="1239" y="151"/>
                    </a:cubicBezTo>
                    <a:cubicBezTo>
                      <a:pt x="1236" y="151"/>
                      <a:pt x="1235" y="152"/>
                      <a:pt x="1233" y="154"/>
                    </a:cubicBezTo>
                    <a:cubicBezTo>
                      <a:pt x="1232" y="155"/>
                      <a:pt x="1230" y="156"/>
                      <a:pt x="1228" y="156"/>
                    </a:cubicBezTo>
                    <a:cubicBezTo>
                      <a:pt x="1229" y="156"/>
                      <a:pt x="1229" y="157"/>
                      <a:pt x="1229" y="157"/>
                    </a:cubicBezTo>
                    <a:cubicBezTo>
                      <a:pt x="1228" y="158"/>
                      <a:pt x="1226" y="158"/>
                      <a:pt x="1225" y="158"/>
                    </a:cubicBezTo>
                    <a:cubicBezTo>
                      <a:pt x="1226" y="158"/>
                      <a:pt x="1226" y="158"/>
                      <a:pt x="1227" y="159"/>
                    </a:cubicBezTo>
                    <a:cubicBezTo>
                      <a:pt x="1226" y="160"/>
                      <a:pt x="1224" y="159"/>
                      <a:pt x="1222" y="159"/>
                    </a:cubicBezTo>
                    <a:cubicBezTo>
                      <a:pt x="1224" y="160"/>
                      <a:pt x="1223" y="161"/>
                      <a:pt x="1222" y="161"/>
                    </a:cubicBezTo>
                    <a:cubicBezTo>
                      <a:pt x="1221" y="161"/>
                      <a:pt x="1220" y="160"/>
                      <a:pt x="1219" y="160"/>
                    </a:cubicBezTo>
                    <a:cubicBezTo>
                      <a:pt x="1220" y="161"/>
                      <a:pt x="1220" y="162"/>
                      <a:pt x="1221" y="162"/>
                    </a:cubicBezTo>
                    <a:cubicBezTo>
                      <a:pt x="1220" y="162"/>
                      <a:pt x="1220" y="163"/>
                      <a:pt x="1221" y="163"/>
                    </a:cubicBezTo>
                    <a:cubicBezTo>
                      <a:pt x="1219" y="164"/>
                      <a:pt x="1218" y="163"/>
                      <a:pt x="1217" y="163"/>
                    </a:cubicBezTo>
                    <a:cubicBezTo>
                      <a:pt x="1218" y="164"/>
                      <a:pt x="1219" y="164"/>
                      <a:pt x="1220" y="165"/>
                    </a:cubicBezTo>
                    <a:cubicBezTo>
                      <a:pt x="1219" y="165"/>
                      <a:pt x="1218" y="165"/>
                      <a:pt x="1218" y="165"/>
                    </a:cubicBezTo>
                    <a:cubicBezTo>
                      <a:pt x="1218" y="165"/>
                      <a:pt x="1219" y="165"/>
                      <a:pt x="1219" y="166"/>
                    </a:cubicBezTo>
                    <a:cubicBezTo>
                      <a:pt x="1218" y="166"/>
                      <a:pt x="1217" y="166"/>
                      <a:pt x="1217" y="166"/>
                    </a:cubicBezTo>
                    <a:cubicBezTo>
                      <a:pt x="1218" y="166"/>
                      <a:pt x="1218" y="167"/>
                      <a:pt x="1217" y="167"/>
                    </a:cubicBezTo>
                    <a:cubicBezTo>
                      <a:pt x="1218" y="167"/>
                      <a:pt x="1218" y="167"/>
                      <a:pt x="1219" y="168"/>
                    </a:cubicBezTo>
                    <a:cubicBezTo>
                      <a:pt x="1218" y="168"/>
                      <a:pt x="1217" y="167"/>
                      <a:pt x="1216" y="167"/>
                    </a:cubicBezTo>
                    <a:cubicBezTo>
                      <a:pt x="1216" y="168"/>
                      <a:pt x="1217" y="168"/>
                      <a:pt x="1218" y="168"/>
                    </a:cubicBezTo>
                    <a:cubicBezTo>
                      <a:pt x="1219" y="169"/>
                      <a:pt x="1218" y="170"/>
                      <a:pt x="1217" y="169"/>
                    </a:cubicBezTo>
                    <a:cubicBezTo>
                      <a:pt x="1217" y="169"/>
                      <a:pt x="1216" y="171"/>
                      <a:pt x="1215" y="171"/>
                    </a:cubicBezTo>
                    <a:cubicBezTo>
                      <a:pt x="1217" y="172"/>
                      <a:pt x="1213" y="174"/>
                      <a:pt x="1212" y="173"/>
                    </a:cubicBezTo>
                    <a:cubicBezTo>
                      <a:pt x="1212" y="174"/>
                      <a:pt x="1213" y="175"/>
                      <a:pt x="1211" y="174"/>
                    </a:cubicBezTo>
                    <a:cubicBezTo>
                      <a:pt x="1213" y="175"/>
                      <a:pt x="1216" y="178"/>
                      <a:pt x="1215" y="180"/>
                    </a:cubicBezTo>
                    <a:cubicBezTo>
                      <a:pt x="1210" y="178"/>
                      <a:pt x="1205" y="174"/>
                      <a:pt x="1199" y="173"/>
                    </a:cubicBezTo>
                    <a:cubicBezTo>
                      <a:pt x="1196" y="172"/>
                      <a:pt x="1193" y="172"/>
                      <a:pt x="1191" y="173"/>
                    </a:cubicBezTo>
                    <a:cubicBezTo>
                      <a:pt x="1189" y="173"/>
                      <a:pt x="1186" y="175"/>
                      <a:pt x="1184" y="174"/>
                    </a:cubicBezTo>
                    <a:cubicBezTo>
                      <a:pt x="1185" y="175"/>
                      <a:pt x="1185" y="175"/>
                      <a:pt x="1185" y="175"/>
                    </a:cubicBezTo>
                    <a:cubicBezTo>
                      <a:pt x="1184" y="175"/>
                      <a:pt x="1183" y="175"/>
                      <a:pt x="1182" y="175"/>
                    </a:cubicBezTo>
                    <a:cubicBezTo>
                      <a:pt x="1183" y="176"/>
                      <a:pt x="1184" y="179"/>
                      <a:pt x="1182" y="181"/>
                    </a:cubicBezTo>
                    <a:cubicBezTo>
                      <a:pt x="1181" y="182"/>
                      <a:pt x="1178" y="177"/>
                      <a:pt x="1177" y="176"/>
                    </a:cubicBezTo>
                    <a:cubicBezTo>
                      <a:pt x="1177" y="175"/>
                      <a:pt x="1174" y="173"/>
                      <a:pt x="1173" y="174"/>
                    </a:cubicBezTo>
                    <a:cubicBezTo>
                      <a:pt x="1172" y="174"/>
                      <a:pt x="1172" y="176"/>
                      <a:pt x="1171" y="177"/>
                    </a:cubicBezTo>
                    <a:cubicBezTo>
                      <a:pt x="1170" y="178"/>
                      <a:pt x="1170" y="178"/>
                      <a:pt x="1168" y="178"/>
                    </a:cubicBezTo>
                    <a:cubicBezTo>
                      <a:pt x="1169" y="178"/>
                      <a:pt x="1171" y="178"/>
                      <a:pt x="1171" y="179"/>
                    </a:cubicBezTo>
                    <a:cubicBezTo>
                      <a:pt x="1172" y="180"/>
                      <a:pt x="1171" y="181"/>
                      <a:pt x="1170" y="181"/>
                    </a:cubicBezTo>
                    <a:cubicBezTo>
                      <a:pt x="1169" y="180"/>
                      <a:pt x="1168" y="179"/>
                      <a:pt x="1167" y="179"/>
                    </a:cubicBezTo>
                    <a:cubicBezTo>
                      <a:pt x="1165" y="178"/>
                      <a:pt x="1162" y="178"/>
                      <a:pt x="1164" y="179"/>
                    </a:cubicBezTo>
                    <a:cubicBezTo>
                      <a:pt x="1163" y="180"/>
                      <a:pt x="1160" y="177"/>
                      <a:pt x="1158" y="179"/>
                    </a:cubicBezTo>
                    <a:cubicBezTo>
                      <a:pt x="1159" y="179"/>
                      <a:pt x="1159" y="179"/>
                      <a:pt x="1160" y="179"/>
                    </a:cubicBezTo>
                    <a:cubicBezTo>
                      <a:pt x="1160" y="180"/>
                      <a:pt x="1159" y="180"/>
                      <a:pt x="1158" y="180"/>
                    </a:cubicBezTo>
                    <a:cubicBezTo>
                      <a:pt x="1158" y="182"/>
                      <a:pt x="1161" y="182"/>
                      <a:pt x="1160" y="184"/>
                    </a:cubicBezTo>
                    <a:cubicBezTo>
                      <a:pt x="1160" y="184"/>
                      <a:pt x="1164" y="186"/>
                      <a:pt x="1164" y="187"/>
                    </a:cubicBezTo>
                    <a:cubicBezTo>
                      <a:pt x="1161" y="186"/>
                      <a:pt x="1165" y="189"/>
                      <a:pt x="1165" y="189"/>
                    </a:cubicBezTo>
                    <a:cubicBezTo>
                      <a:pt x="1165" y="189"/>
                      <a:pt x="1164" y="189"/>
                      <a:pt x="1163" y="189"/>
                    </a:cubicBezTo>
                    <a:cubicBezTo>
                      <a:pt x="1164" y="189"/>
                      <a:pt x="1165" y="190"/>
                      <a:pt x="1166" y="190"/>
                    </a:cubicBezTo>
                    <a:cubicBezTo>
                      <a:pt x="1162" y="189"/>
                      <a:pt x="1166" y="198"/>
                      <a:pt x="1166" y="198"/>
                    </a:cubicBezTo>
                    <a:cubicBezTo>
                      <a:pt x="1167" y="200"/>
                      <a:pt x="1169" y="201"/>
                      <a:pt x="1171" y="202"/>
                    </a:cubicBezTo>
                    <a:cubicBezTo>
                      <a:pt x="1172" y="203"/>
                      <a:pt x="1175" y="203"/>
                      <a:pt x="1175" y="205"/>
                    </a:cubicBezTo>
                    <a:cubicBezTo>
                      <a:pt x="1175" y="203"/>
                      <a:pt x="1173" y="201"/>
                      <a:pt x="1176" y="202"/>
                    </a:cubicBezTo>
                    <a:cubicBezTo>
                      <a:pt x="1178" y="202"/>
                      <a:pt x="1181" y="203"/>
                      <a:pt x="1183" y="204"/>
                    </a:cubicBezTo>
                    <a:cubicBezTo>
                      <a:pt x="1184" y="206"/>
                      <a:pt x="1183" y="206"/>
                      <a:pt x="1183" y="208"/>
                    </a:cubicBezTo>
                    <a:cubicBezTo>
                      <a:pt x="1183" y="209"/>
                      <a:pt x="1184" y="210"/>
                      <a:pt x="1185" y="210"/>
                    </a:cubicBezTo>
                    <a:cubicBezTo>
                      <a:pt x="1186" y="211"/>
                      <a:pt x="1187" y="212"/>
                      <a:pt x="1188" y="214"/>
                    </a:cubicBezTo>
                    <a:cubicBezTo>
                      <a:pt x="1190" y="215"/>
                      <a:pt x="1191" y="215"/>
                      <a:pt x="1193" y="215"/>
                    </a:cubicBezTo>
                    <a:cubicBezTo>
                      <a:pt x="1195" y="216"/>
                      <a:pt x="1202" y="220"/>
                      <a:pt x="1201" y="222"/>
                    </a:cubicBezTo>
                    <a:cubicBezTo>
                      <a:pt x="1199" y="224"/>
                      <a:pt x="1196" y="222"/>
                      <a:pt x="1195" y="221"/>
                    </a:cubicBezTo>
                    <a:cubicBezTo>
                      <a:pt x="1194" y="219"/>
                      <a:pt x="1195" y="219"/>
                      <a:pt x="1195" y="218"/>
                    </a:cubicBezTo>
                    <a:cubicBezTo>
                      <a:pt x="1195" y="217"/>
                      <a:pt x="1194" y="218"/>
                      <a:pt x="1194" y="218"/>
                    </a:cubicBezTo>
                    <a:cubicBezTo>
                      <a:pt x="1193" y="218"/>
                      <a:pt x="1192" y="218"/>
                      <a:pt x="1191" y="219"/>
                    </a:cubicBezTo>
                    <a:cubicBezTo>
                      <a:pt x="1195" y="220"/>
                      <a:pt x="1191" y="222"/>
                      <a:pt x="1192" y="223"/>
                    </a:cubicBezTo>
                    <a:cubicBezTo>
                      <a:pt x="1193" y="226"/>
                      <a:pt x="1194" y="228"/>
                      <a:pt x="1195" y="230"/>
                    </a:cubicBezTo>
                    <a:cubicBezTo>
                      <a:pt x="1198" y="232"/>
                      <a:pt x="1200" y="233"/>
                      <a:pt x="1202" y="234"/>
                    </a:cubicBezTo>
                    <a:cubicBezTo>
                      <a:pt x="1204" y="235"/>
                      <a:pt x="1206" y="236"/>
                      <a:pt x="1207" y="237"/>
                    </a:cubicBezTo>
                    <a:cubicBezTo>
                      <a:pt x="1207" y="238"/>
                      <a:pt x="1206" y="239"/>
                      <a:pt x="1206" y="240"/>
                    </a:cubicBezTo>
                    <a:cubicBezTo>
                      <a:pt x="1205" y="240"/>
                      <a:pt x="1204" y="240"/>
                      <a:pt x="1203" y="241"/>
                    </a:cubicBezTo>
                    <a:cubicBezTo>
                      <a:pt x="1202" y="241"/>
                      <a:pt x="1201" y="240"/>
                      <a:pt x="1200" y="239"/>
                    </a:cubicBezTo>
                    <a:cubicBezTo>
                      <a:pt x="1197" y="239"/>
                      <a:pt x="1197" y="242"/>
                      <a:pt x="1196" y="243"/>
                    </a:cubicBezTo>
                    <a:cubicBezTo>
                      <a:pt x="1194" y="245"/>
                      <a:pt x="1196" y="247"/>
                      <a:pt x="1197" y="249"/>
                    </a:cubicBezTo>
                    <a:cubicBezTo>
                      <a:pt x="1198" y="249"/>
                      <a:pt x="1203" y="253"/>
                      <a:pt x="1200" y="252"/>
                    </a:cubicBezTo>
                    <a:cubicBezTo>
                      <a:pt x="1202" y="253"/>
                      <a:pt x="1205" y="254"/>
                      <a:pt x="1206" y="256"/>
                    </a:cubicBezTo>
                    <a:cubicBezTo>
                      <a:pt x="1205" y="256"/>
                      <a:pt x="1204" y="256"/>
                      <a:pt x="1203" y="255"/>
                    </a:cubicBezTo>
                    <a:cubicBezTo>
                      <a:pt x="1203" y="254"/>
                      <a:pt x="1202" y="255"/>
                      <a:pt x="1201" y="255"/>
                    </a:cubicBezTo>
                    <a:cubicBezTo>
                      <a:pt x="1199" y="255"/>
                      <a:pt x="1197" y="257"/>
                      <a:pt x="1196" y="259"/>
                    </a:cubicBezTo>
                    <a:cubicBezTo>
                      <a:pt x="1195" y="258"/>
                      <a:pt x="1194" y="257"/>
                      <a:pt x="1193" y="257"/>
                    </a:cubicBezTo>
                    <a:cubicBezTo>
                      <a:pt x="1193" y="258"/>
                      <a:pt x="1194" y="258"/>
                      <a:pt x="1195" y="258"/>
                    </a:cubicBezTo>
                    <a:cubicBezTo>
                      <a:pt x="1196" y="258"/>
                      <a:pt x="1196" y="260"/>
                      <a:pt x="1197" y="261"/>
                    </a:cubicBezTo>
                    <a:cubicBezTo>
                      <a:pt x="1198" y="261"/>
                      <a:pt x="1197" y="262"/>
                      <a:pt x="1198" y="263"/>
                    </a:cubicBezTo>
                    <a:cubicBezTo>
                      <a:pt x="1199" y="264"/>
                      <a:pt x="1200" y="264"/>
                      <a:pt x="1201" y="265"/>
                    </a:cubicBezTo>
                    <a:cubicBezTo>
                      <a:pt x="1202" y="268"/>
                      <a:pt x="1203" y="272"/>
                      <a:pt x="1201" y="274"/>
                    </a:cubicBezTo>
                    <a:cubicBezTo>
                      <a:pt x="1200" y="275"/>
                      <a:pt x="1201" y="276"/>
                      <a:pt x="1201" y="277"/>
                    </a:cubicBezTo>
                    <a:cubicBezTo>
                      <a:pt x="1200" y="278"/>
                      <a:pt x="1200" y="280"/>
                      <a:pt x="1198" y="281"/>
                    </a:cubicBezTo>
                    <a:cubicBezTo>
                      <a:pt x="1198" y="279"/>
                      <a:pt x="1195" y="279"/>
                      <a:pt x="1194" y="277"/>
                    </a:cubicBezTo>
                    <a:cubicBezTo>
                      <a:pt x="1192" y="276"/>
                      <a:pt x="1190" y="274"/>
                      <a:pt x="1189" y="273"/>
                    </a:cubicBezTo>
                    <a:cubicBezTo>
                      <a:pt x="1187" y="271"/>
                      <a:pt x="1186" y="269"/>
                      <a:pt x="1184" y="267"/>
                    </a:cubicBezTo>
                    <a:cubicBezTo>
                      <a:pt x="1183" y="267"/>
                      <a:pt x="1182" y="266"/>
                      <a:pt x="1181" y="265"/>
                    </a:cubicBezTo>
                    <a:cubicBezTo>
                      <a:pt x="1180" y="264"/>
                      <a:pt x="1178" y="263"/>
                      <a:pt x="1180" y="263"/>
                    </a:cubicBezTo>
                    <a:cubicBezTo>
                      <a:pt x="1175" y="263"/>
                      <a:pt x="1170" y="255"/>
                      <a:pt x="1166" y="252"/>
                    </a:cubicBezTo>
                    <a:cubicBezTo>
                      <a:pt x="1161" y="247"/>
                      <a:pt x="1155" y="243"/>
                      <a:pt x="1150" y="238"/>
                    </a:cubicBezTo>
                    <a:cubicBezTo>
                      <a:pt x="1145" y="234"/>
                      <a:pt x="1141" y="230"/>
                      <a:pt x="1138" y="225"/>
                    </a:cubicBezTo>
                    <a:cubicBezTo>
                      <a:pt x="1136" y="223"/>
                      <a:pt x="1135" y="221"/>
                      <a:pt x="1133" y="219"/>
                    </a:cubicBezTo>
                    <a:cubicBezTo>
                      <a:pt x="1133" y="218"/>
                      <a:pt x="1132" y="217"/>
                      <a:pt x="1132" y="216"/>
                    </a:cubicBezTo>
                    <a:cubicBezTo>
                      <a:pt x="1131" y="216"/>
                      <a:pt x="1131" y="213"/>
                      <a:pt x="1132" y="215"/>
                    </a:cubicBezTo>
                    <a:cubicBezTo>
                      <a:pt x="1132" y="214"/>
                      <a:pt x="1132" y="211"/>
                      <a:pt x="1133" y="211"/>
                    </a:cubicBezTo>
                    <a:cubicBezTo>
                      <a:pt x="1132" y="210"/>
                      <a:pt x="1133" y="208"/>
                      <a:pt x="1131" y="207"/>
                    </a:cubicBezTo>
                    <a:cubicBezTo>
                      <a:pt x="1130" y="206"/>
                      <a:pt x="1128" y="205"/>
                      <a:pt x="1127" y="203"/>
                    </a:cubicBezTo>
                    <a:cubicBezTo>
                      <a:pt x="1128" y="203"/>
                      <a:pt x="1130" y="204"/>
                      <a:pt x="1131" y="204"/>
                    </a:cubicBezTo>
                    <a:cubicBezTo>
                      <a:pt x="1132" y="203"/>
                      <a:pt x="1131" y="202"/>
                      <a:pt x="1132" y="201"/>
                    </a:cubicBezTo>
                    <a:cubicBezTo>
                      <a:pt x="1133" y="202"/>
                      <a:pt x="1135" y="200"/>
                      <a:pt x="1137" y="201"/>
                    </a:cubicBezTo>
                    <a:cubicBezTo>
                      <a:pt x="1135" y="201"/>
                      <a:pt x="1136" y="200"/>
                      <a:pt x="1137" y="199"/>
                    </a:cubicBezTo>
                    <a:cubicBezTo>
                      <a:pt x="1137" y="198"/>
                      <a:pt x="1137" y="197"/>
                      <a:pt x="1138" y="197"/>
                    </a:cubicBezTo>
                    <a:cubicBezTo>
                      <a:pt x="1138" y="196"/>
                      <a:pt x="1138" y="195"/>
                      <a:pt x="1139" y="196"/>
                    </a:cubicBezTo>
                    <a:cubicBezTo>
                      <a:pt x="1137" y="194"/>
                      <a:pt x="1140" y="192"/>
                      <a:pt x="1138" y="191"/>
                    </a:cubicBezTo>
                    <a:cubicBezTo>
                      <a:pt x="1136" y="189"/>
                      <a:pt x="1138" y="187"/>
                      <a:pt x="1138" y="185"/>
                    </a:cubicBezTo>
                    <a:cubicBezTo>
                      <a:pt x="1137" y="183"/>
                      <a:pt x="1138" y="184"/>
                      <a:pt x="1139" y="183"/>
                    </a:cubicBezTo>
                    <a:cubicBezTo>
                      <a:pt x="1140" y="182"/>
                      <a:pt x="1139" y="180"/>
                      <a:pt x="1140" y="179"/>
                    </a:cubicBezTo>
                    <a:cubicBezTo>
                      <a:pt x="1140" y="178"/>
                      <a:pt x="1141" y="177"/>
                      <a:pt x="1141" y="177"/>
                    </a:cubicBezTo>
                    <a:cubicBezTo>
                      <a:pt x="1140" y="176"/>
                      <a:pt x="1139" y="175"/>
                      <a:pt x="1139" y="174"/>
                    </a:cubicBezTo>
                    <a:cubicBezTo>
                      <a:pt x="1140" y="174"/>
                      <a:pt x="1141" y="173"/>
                      <a:pt x="1142" y="172"/>
                    </a:cubicBezTo>
                    <a:cubicBezTo>
                      <a:pt x="1142" y="172"/>
                      <a:pt x="1142" y="171"/>
                      <a:pt x="1143" y="170"/>
                    </a:cubicBezTo>
                    <a:cubicBezTo>
                      <a:pt x="1144" y="170"/>
                      <a:pt x="1145" y="170"/>
                      <a:pt x="1146" y="170"/>
                    </a:cubicBezTo>
                    <a:cubicBezTo>
                      <a:pt x="1146" y="171"/>
                      <a:pt x="1147" y="169"/>
                      <a:pt x="1148" y="169"/>
                    </a:cubicBezTo>
                    <a:cubicBezTo>
                      <a:pt x="1147" y="169"/>
                      <a:pt x="1145" y="168"/>
                      <a:pt x="1145" y="167"/>
                    </a:cubicBezTo>
                    <a:cubicBezTo>
                      <a:pt x="1144" y="165"/>
                      <a:pt x="1146" y="165"/>
                      <a:pt x="1144" y="164"/>
                    </a:cubicBezTo>
                    <a:cubicBezTo>
                      <a:pt x="1143" y="163"/>
                      <a:pt x="1141" y="164"/>
                      <a:pt x="1140" y="162"/>
                    </a:cubicBezTo>
                    <a:cubicBezTo>
                      <a:pt x="1140" y="160"/>
                      <a:pt x="1140" y="159"/>
                      <a:pt x="1138" y="158"/>
                    </a:cubicBezTo>
                    <a:cubicBezTo>
                      <a:pt x="1137" y="157"/>
                      <a:pt x="1133" y="154"/>
                      <a:pt x="1136" y="152"/>
                    </a:cubicBezTo>
                    <a:cubicBezTo>
                      <a:pt x="1137" y="151"/>
                      <a:pt x="1141" y="153"/>
                      <a:pt x="1143" y="154"/>
                    </a:cubicBezTo>
                    <a:cubicBezTo>
                      <a:pt x="1142" y="153"/>
                      <a:pt x="1141" y="153"/>
                      <a:pt x="1140" y="152"/>
                    </a:cubicBezTo>
                    <a:cubicBezTo>
                      <a:pt x="1141" y="152"/>
                      <a:pt x="1143" y="153"/>
                      <a:pt x="1144" y="152"/>
                    </a:cubicBezTo>
                    <a:cubicBezTo>
                      <a:pt x="1141" y="152"/>
                      <a:pt x="1137" y="152"/>
                      <a:pt x="1134" y="150"/>
                    </a:cubicBezTo>
                    <a:cubicBezTo>
                      <a:pt x="1130" y="149"/>
                      <a:pt x="1127" y="150"/>
                      <a:pt x="1123" y="151"/>
                    </a:cubicBezTo>
                    <a:cubicBezTo>
                      <a:pt x="1124" y="153"/>
                      <a:pt x="1125" y="153"/>
                      <a:pt x="1126" y="153"/>
                    </a:cubicBezTo>
                    <a:cubicBezTo>
                      <a:pt x="1125" y="155"/>
                      <a:pt x="1128" y="157"/>
                      <a:pt x="1129" y="158"/>
                    </a:cubicBezTo>
                    <a:cubicBezTo>
                      <a:pt x="1131" y="160"/>
                      <a:pt x="1133" y="159"/>
                      <a:pt x="1135" y="161"/>
                    </a:cubicBezTo>
                    <a:cubicBezTo>
                      <a:pt x="1134" y="161"/>
                      <a:pt x="1134" y="161"/>
                      <a:pt x="1134" y="161"/>
                    </a:cubicBezTo>
                    <a:cubicBezTo>
                      <a:pt x="1134" y="162"/>
                      <a:pt x="1134" y="162"/>
                      <a:pt x="1134" y="162"/>
                    </a:cubicBezTo>
                    <a:cubicBezTo>
                      <a:pt x="1133" y="162"/>
                      <a:pt x="1132" y="161"/>
                      <a:pt x="1131" y="161"/>
                    </a:cubicBezTo>
                    <a:cubicBezTo>
                      <a:pt x="1130" y="160"/>
                      <a:pt x="1128" y="161"/>
                      <a:pt x="1130" y="161"/>
                    </a:cubicBezTo>
                    <a:cubicBezTo>
                      <a:pt x="1128" y="161"/>
                      <a:pt x="1126" y="162"/>
                      <a:pt x="1126" y="164"/>
                    </a:cubicBezTo>
                    <a:cubicBezTo>
                      <a:pt x="1126" y="166"/>
                      <a:pt x="1123" y="169"/>
                      <a:pt x="1125" y="171"/>
                    </a:cubicBezTo>
                    <a:cubicBezTo>
                      <a:pt x="1124" y="170"/>
                      <a:pt x="1122" y="171"/>
                      <a:pt x="1122" y="173"/>
                    </a:cubicBezTo>
                    <a:cubicBezTo>
                      <a:pt x="1121" y="172"/>
                      <a:pt x="1121" y="171"/>
                      <a:pt x="1120" y="170"/>
                    </a:cubicBezTo>
                    <a:cubicBezTo>
                      <a:pt x="1119" y="170"/>
                      <a:pt x="1119" y="168"/>
                      <a:pt x="1118" y="168"/>
                    </a:cubicBezTo>
                    <a:cubicBezTo>
                      <a:pt x="1116" y="167"/>
                      <a:pt x="1115" y="170"/>
                      <a:pt x="1114" y="168"/>
                    </a:cubicBezTo>
                    <a:cubicBezTo>
                      <a:pt x="1113" y="166"/>
                      <a:pt x="1112" y="165"/>
                      <a:pt x="1110" y="165"/>
                    </a:cubicBezTo>
                    <a:cubicBezTo>
                      <a:pt x="1114" y="165"/>
                      <a:pt x="1110" y="164"/>
                      <a:pt x="1111" y="164"/>
                    </a:cubicBezTo>
                    <a:cubicBezTo>
                      <a:pt x="1109" y="163"/>
                      <a:pt x="1111" y="163"/>
                      <a:pt x="1110" y="162"/>
                    </a:cubicBezTo>
                    <a:cubicBezTo>
                      <a:pt x="1110" y="161"/>
                      <a:pt x="1109" y="159"/>
                      <a:pt x="1108" y="158"/>
                    </a:cubicBezTo>
                    <a:cubicBezTo>
                      <a:pt x="1106" y="157"/>
                      <a:pt x="1106" y="158"/>
                      <a:pt x="1105" y="160"/>
                    </a:cubicBezTo>
                    <a:cubicBezTo>
                      <a:pt x="1104" y="162"/>
                      <a:pt x="1103" y="160"/>
                      <a:pt x="1102" y="159"/>
                    </a:cubicBezTo>
                    <a:cubicBezTo>
                      <a:pt x="1100" y="159"/>
                      <a:pt x="1099" y="158"/>
                      <a:pt x="1098" y="158"/>
                    </a:cubicBezTo>
                    <a:cubicBezTo>
                      <a:pt x="1096" y="158"/>
                      <a:pt x="1095" y="159"/>
                      <a:pt x="1093" y="159"/>
                    </a:cubicBezTo>
                    <a:cubicBezTo>
                      <a:pt x="1092" y="159"/>
                      <a:pt x="1091" y="160"/>
                      <a:pt x="1090" y="160"/>
                    </a:cubicBezTo>
                    <a:cubicBezTo>
                      <a:pt x="1088" y="159"/>
                      <a:pt x="1086" y="159"/>
                      <a:pt x="1085" y="159"/>
                    </a:cubicBezTo>
                    <a:cubicBezTo>
                      <a:pt x="1085" y="160"/>
                      <a:pt x="1085" y="160"/>
                      <a:pt x="1085" y="160"/>
                    </a:cubicBezTo>
                    <a:cubicBezTo>
                      <a:pt x="1083" y="160"/>
                      <a:pt x="1083" y="162"/>
                      <a:pt x="1082" y="163"/>
                    </a:cubicBezTo>
                    <a:cubicBezTo>
                      <a:pt x="1082" y="163"/>
                      <a:pt x="1085" y="165"/>
                      <a:pt x="1083" y="166"/>
                    </a:cubicBezTo>
                    <a:cubicBezTo>
                      <a:pt x="1082" y="167"/>
                      <a:pt x="1083" y="169"/>
                      <a:pt x="1084" y="171"/>
                    </a:cubicBezTo>
                    <a:cubicBezTo>
                      <a:pt x="1084" y="171"/>
                      <a:pt x="1083" y="173"/>
                      <a:pt x="1083" y="173"/>
                    </a:cubicBezTo>
                    <a:cubicBezTo>
                      <a:pt x="1082" y="174"/>
                      <a:pt x="1080" y="174"/>
                      <a:pt x="1080" y="176"/>
                    </a:cubicBezTo>
                    <a:cubicBezTo>
                      <a:pt x="1080" y="178"/>
                      <a:pt x="1081" y="179"/>
                      <a:pt x="1082" y="180"/>
                    </a:cubicBezTo>
                    <a:cubicBezTo>
                      <a:pt x="1079" y="180"/>
                      <a:pt x="1083" y="183"/>
                      <a:pt x="1084" y="183"/>
                    </a:cubicBezTo>
                    <a:cubicBezTo>
                      <a:pt x="1082" y="182"/>
                      <a:pt x="1083" y="185"/>
                      <a:pt x="1084" y="185"/>
                    </a:cubicBezTo>
                    <a:cubicBezTo>
                      <a:pt x="1085" y="185"/>
                      <a:pt x="1086" y="185"/>
                      <a:pt x="1087" y="185"/>
                    </a:cubicBezTo>
                    <a:cubicBezTo>
                      <a:pt x="1087" y="185"/>
                      <a:pt x="1087" y="185"/>
                      <a:pt x="1086" y="185"/>
                    </a:cubicBezTo>
                    <a:cubicBezTo>
                      <a:pt x="1089" y="182"/>
                      <a:pt x="1094" y="187"/>
                      <a:pt x="1096" y="187"/>
                    </a:cubicBezTo>
                    <a:cubicBezTo>
                      <a:pt x="1093" y="189"/>
                      <a:pt x="1092" y="187"/>
                      <a:pt x="1089" y="188"/>
                    </a:cubicBezTo>
                    <a:cubicBezTo>
                      <a:pt x="1091" y="190"/>
                      <a:pt x="1084" y="188"/>
                      <a:pt x="1083" y="188"/>
                    </a:cubicBezTo>
                    <a:cubicBezTo>
                      <a:pt x="1081" y="187"/>
                      <a:pt x="1082" y="187"/>
                      <a:pt x="1080" y="188"/>
                    </a:cubicBezTo>
                    <a:cubicBezTo>
                      <a:pt x="1079" y="189"/>
                      <a:pt x="1078" y="190"/>
                      <a:pt x="1080" y="191"/>
                    </a:cubicBezTo>
                    <a:cubicBezTo>
                      <a:pt x="1078" y="190"/>
                      <a:pt x="1074" y="189"/>
                      <a:pt x="1072" y="190"/>
                    </a:cubicBezTo>
                    <a:cubicBezTo>
                      <a:pt x="1073" y="191"/>
                      <a:pt x="1073" y="191"/>
                      <a:pt x="1073" y="191"/>
                    </a:cubicBezTo>
                    <a:cubicBezTo>
                      <a:pt x="1069" y="191"/>
                      <a:pt x="1066" y="191"/>
                      <a:pt x="1062" y="189"/>
                    </a:cubicBezTo>
                    <a:cubicBezTo>
                      <a:pt x="1064" y="189"/>
                      <a:pt x="1065" y="188"/>
                      <a:pt x="1067" y="188"/>
                    </a:cubicBezTo>
                    <a:cubicBezTo>
                      <a:pt x="1068" y="188"/>
                      <a:pt x="1070" y="189"/>
                      <a:pt x="1071" y="188"/>
                    </a:cubicBezTo>
                    <a:cubicBezTo>
                      <a:pt x="1069" y="186"/>
                      <a:pt x="1067" y="187"/>
                      <a:pt x="1065" y="186"/>
                    </a:cubicBezTo>
                    <a:cubicBezTo>
                      <a:pt x="1062" y="185"/>
                      <a:pt x="1059" y="183"/>
                      <a:pt x="1056" y="184"/>
                    </a:cubicBezTo>
                    <a:cubicBezTo>
                      <a:pt x="1057" y="186"/>
                      <a:pt x="1049" y="183"/>
                      <a:pt x="1048" y="183"/>
                    </a:cubicBezTo>
                    <a:cubicBezTo>
                      <a:pt x="1046" y="182"/>
                      <a:pt x="1042" y="181"/>
                      <a:pt x="1040" y="182"/>
                    </a:cubicBezTo>
                    <a:cubicBezTo>
                      <a:pt x="1038" y="184"/>
                      <a:pt x="1041" y="184"/>
                      <a:pt x="1042" y="185"/>
                    </a:cubicBezTo>
                    <a:cubicBezTo>
                      <a:pt x="1041" y="184"/>
                      <a:pt x="1039" y="185"/>
                      <a:pt x="1038" y="184"/>
                    </a:cubicBezTo>
                    <a:cubicBezTo>
                      <a:pt x="1038" y="186"/>
                      <a:pt x="1041" y="186"/>
                      <a:pt x="1042" y="187"/>
                    </a:cubicBezTo>
                    <a:cubicBezTo>
                      <a:pt x="1041" y="187"/>
                      <a:pt x="1039" y="188"/>
                      <a:pt x="1038" y="187"/>
                    </a:cubicBezTo>
                    <a:cubicBezTo>
                      <a:pt x="1036" y="185"/>
                      <a:pt x="1034" y="185"/>
                      <a:pt x="1031" y="186"/>
                    </a:cubicBezTo>
                    <a:cubicBezTo>
                      <a:pt x="1032" y="186"/>
                      <a:pt x="1032" y="187"/>
                      <a:pt x="1032" y="187"/>
                    </a:cubicBezTo>
                    <a:cubicBezTo>
                      <a:pt x="1031" y="186"/>
                      <a:pt x="1030" y="187"/>
                      <a:pt x="1029" y="187"/>
                    </a:cubicBezTo>
                    <a:cubicBezTo>
                      <a:pt x="1027" y="186"/>
                      <a:pt x="1025" y="186"/>
                      <a:pt x="1024" y="186"/>
                    </a:cubicBezTo>
                    <a:cubicBezTo>
                      <a:pt x="1021" y="186"/>
                      <a:pt x="1017" y="184"/>
                      <a:pt x="1021" y="188"/>
                    </a:cubicBezTo>
                    <a:cubicBezTo>
                      <a:pt x="1019" y="187"/>
                      <a:pt x="1018" y="189"/>
                      <a:pt x="1016" y="188"/>
                    </a:cubicBezTo>
                    <a:cubicBezTo>
                      <a:pt x="1015" y="187"/>
                      <a:pt x="1015" y="186"/>
                      <a:pt x="1013" y="186"/>
                    </a:cubicBezTo>
                    <a:cubicBezTo>
                      <a:pt x="1009" y="185"/>
                      <a:pt x="1005" y="186"/>
                      <a:pt x="1000" y="186"/>
                    </a:cubicBezTo>
                    <a:cubicBezTo>
                      <a:pt x="998" y="185"/>
                      <a:pt x="997" y="186"/>
                      <a:pt x="995" y="186"/>
                    </a:cubicBezTo>
                    <a:cubicBezTo>
                      <a:pt x="994" y="186"/>
                      <a:pt x="993" y="186"/>
                      <a:pt x="991" y="186"/>
                    </a:cubicBezTo>
                    <a:cubicBezTo>
                      <a:pt x="989" y="187"/>
                      <a:pt x="987" y="188"/>
                      <a:pt x="986" y="190"/>
                    </a:cubicBezTo>
                    <a:cubicBezTo>
                      <a:pt x="986" y="191"/>
                      <a:pt x="987" y="193"/>
                      <a:pt x="986" y="194"/>
                    </a:cubicBezTo>
                    <a:cubicBezTo>
                      <a:pt x="985" y="196"/>
                      <a:pt x="983" y="196"/>
                      <a:pt x="983" y="198"/>
                    </a:cubicBezTo>
                    <a:cubicBezTo>
                      <a:pt x="982" y="199"/>
                      <a:pt x="983" y="201"/>
                      <a:pt x="984" y="202"/>
                    </a:cubicBezTo>
                    <a:cubicBezTo>
                      <a:pt x="985" y="203"/>
                      <a:pt x="985" y="204"/>
                      <a:pt x="983" y="204"/>
                    </a:cubicBezTo>
                    <a:cubicBezTo>
                      <a:pt x="982" y="204"/>
                      <a:pt x="982" y="206"/>
                      <a:pt x="982" y="207"/>
                    </a:cubicBezTo>
                    <a:cubicBezTo>
                      <a:pt x="981" y="208"/>
                      <a:pt x="981" y="209"/>
                      <a:pt x="980" y="209"/>
                    </a:cubicBezTo>
                    <a:cubicBezTo>
                      <a:pt x="979" y="210"/>
                      <a:pt x="979" y="212"/>
                      <a:pt x="978" y="213"/>
                    </a:cubicBezTo>
                    <a:cubicBezTo>
                      <a:pt x="977" y="213"/>
                      <a:pt x="977" y="215"/>
                      <a:pt x="977" y="216"/>
                    </a:cubicBezTo>
                    <a:cubicBezTo>
                      <a:pt x="977" y="218"/>
                      <a:pt x="978" y="218"/>
                      <a:pt x="979" y="219"/>
                    </a:cubicBezTo>
                    <a:cubicBezTo>
                      <a:pt x="976" y="219"/>
                      <a:pt x="977" y="223"/>
                      <a:pt x="976" y="224"/>
                    </a:cubicBezTo>
                    <a:cubicBezTo>
                      <a:pt x="975" y="225"/>
                      <a:pt x="974" y="226"/>
                      <a:pt x="974" y="227"/>
                    </a:cubicBezTo>
                    <a:cubicBezTo>
                      <a:pt x="973" y="228"/>
                      <a:pt x="972" y="228"/>
                      <a:pt x="972" y="228"/>
                    </a:cubicBezTo>
                    <a:cubicBezTo>
                      <a:pt x="971" y="229"/>
                      <a:pt x="972" y="230"/>
                      <a:pt x="971" y="231"/>
                    </a:cubicBezTo>
                    <a:cubicBezTo>
                      <a:pt x="970" y="232"/>
                      <a:pt x="969" y="233"/>
                      <a:pt x="968" y="233"/>
                    </a:cubicBezTo>
                    <a:cubicBezTo>
                      <a:pt x="965" y="236"/>
                      <a:pt x="969" y="238"/>
                      <a:pt x="971" y="238"/>
                    </a:cubicBezTo>
                    <a:cubicBezTo>
                      <a:pt x="974" y="239"/>
                      <a:pt x="976" y="239"/>
                      <a:pt x="979" y="239"/>
                    </a:cubicBezTo>
                    <a:cubicBezTo>
                      <a:pt x="981" y="239"/>
                      <a:pt x="985" y="239"/>
                      <a:pt x="986" y="242"/>
                    </a:cubicBezTo>
                    <a:cubicBezTo>
                      <a:pt x="986" y="242"/>
                      <a:pt x="987" y="243"/>
                      <a:pt x="987" y="244"/>
                    </a:cubicBezTo>
                    <a:cubicBezTo>
                      <a:pt x="988" y="245"/>
                      <a:pt x="989" y="246"/>
                      <a:pt x="989" y="247"/>
                    </a:cubicBezTo>
                    <a:cubicBezTo>
                      <a:pt x="990" y="250"/>
                      <a:pt x="992" y="248"/>
                      <a:pt x="994" y="248"/>
                    </a:cubicBezTo>
                    <a:cubicBezTo>
                      <a:pt x="994" y="247"/>
                      <a:pt x="994" y="246"/>
                      <a:pt x="993" y="246"/>
                    </a:cubicBezTo>
                    <a:cubicBezTo>
                      <a:pt x="993" y="245"/>
                      <a:pt x="992" y="246"/>
                      <a:pt x="991" y="245"/>
                    </a:cubicBezTo>
                    <a:cubicBezTo>
                      <a:pt x="990" y="242"/>
                      <a:pt x="994" y="243"/>
                      <a:pt x="995" y="243"/>
                    </a:cubicBezTo>
                    <a:cubicBezTo>
                      <a:pt x="995" y="244"/>
                      <a:pt x="994" y="245"/>
                      <a:pt x="993" y="245"/>
                    </a:cubicBezTo>
                    <a:cubicBezTo>
                      <a:pt x="994" y="247"/>
                      <a:pt x="997" y="246"/>
                      <a:pt x="999" y="247"/>
                    </a:cubicBezTo>
                    <a:cubicBezTo>
                      <a:pt x="999" y="247"/>
                      <a:pt x="997" y="251"/>
                      <a:pt x="997" y="251"/>
                    </a:cubicBezTo>
                    <a:cubicBezTo>
                      <a:pt x="999" y="252"/>
                      <a:pt x="1002" y="251"/>
                      <a:pt x="1004" y="250"/>
                    </a:cubicBezTo>
                    <a:cubicBezTo>
                      <a:pt x="1005" y="249"/>
                      <a:pt x="1004" y="246"/>
                      <a:pt x="1006" y="247"/>
                    </a:cubicBezTo>
                    <a:cubicBezTo>
                      <a:pt x="1007" y="247"/>
                      <a:pt x="1007" y="251"/>
                      <a:pt x="1007" y="252"/>
                    </a:cubicBezTo>
                    <a:cubicBezTo>
                      <a:pt x="1010" y="251"/>
                      <a:pt x="1009" y="250"/>
                      <a:pt x="1007" y="248"/>
                    </a:cubicBezTo>
                    <a:cubicBezTo>
                      <a:pt x="1007" y="246"/>
                      <a:pt x="1006" y="246"/>
                      <a:pt x="1005" y="245"/>
                    </a:cubicBezTo>
                    <a:cubicBezTo>
                      <a:pt x="1004" y="244"/>
                      <a:pt x="1005" y="243"/>
                      <a:pt x="1003" y="243"/>
                    </a:cubicBezTo>
                    <a:cubicBezTo>
                      <a:pt x="1005" y="242"/>
                      <a:pt x="1006" y="243"/>
                      <a:pt x="1008" y="244"/>
                    </a:cubicBezTo>
                    <a:cubicBezTo>
                      <a:pt x="1010" y="244"/>
                      <a:pt x="1011" y="243"/>
                      <a:pt x="1013" y="243"/>
                    </a:cubicBezTo>
                    <a:cubicBezTo>
                      <a:pt x="1016" y="243"/>
                      <a:pt x="1020" y="247"/>
                      <a:pt x="1022" y="248"/>
                    </a:cubicBezTo>
                    <a:cubicBezTo>
                      <a:pt x="1024" y="249"/>
                      <a:pt x="1025" y="250"/>
                      <a:pt x="1027" y="250"/>
                    </a:cubicBezTo>
                    <a:cubicBezTo>
                      <a:pt x="1029" y="251"/>
                      <a:pt x="1030" y="252"/>
                      <a:pt x="1032" y="253"/>
                    </a:cubicBezTo>
                    <a:cubicBezTo>
                      <a:pt x="1033" y="253"/>
                      <a:pt x="1039" y="254"/>
                      <a:pt x="1039" y="257"/>
                    </a:cubicBezTo>
                    <a:cubicBezTo>
                      <a:pt x="1038" y="258"/>
                      <a:pt x="1038" y="255"/>
                      <a:pt x="1038" y="258"/>
                    </a:cubicBezTo>
                    <a:cubicBezTo>
                      <a:pt x="1036" y="257"/>
                      <a:pt x="1034" y="256"/>
                      <a:pt x="1033" y="256"/>
                    </a:cubicBezTo>
                    <a:cubicBezTo>
                      <a:pt x="1036" y="258"/>
                      <a:pt x="1042" y="259"/>
                      <a:pt x="1043" y="264"/>
                    </a:cubicBezTo>
                    <a:cubicBezTo>
                      <a:pt x="1043" y="265"/>
                      <a:pt x="1046" y="266"/>
                      <a:pt x="1047" y="266"/>
                    </a:cubicBezTo>
                    <a:cubicBezTo>
                      <a:pt x="1049" y="267"/>
                      <a:pt x="1047" y="269"/>
                      <a:pt x="1050" y="270"/>
                    </a:cubicBezTo>
                    <a:cubicBezTo>
                      <a:pt x="1049" y="271"/>
                      <a:pt x="1050" y="272"/>
                      <a:pt x="1049" y="273"/>
                    </a:cubicBezTo>
                    <a:cubicBezTo>
                      <a:pt x="1048" y="274"/>
                      <a:pt x="1049" y="276"/>
                      <a:pt x="1050" y="276"/>
                    </a:cubicBezTo>
                    <a:cubicBezTo>
                      <a:pt x="1048" y="277"/>
                      <a:pt x="1050" y="279"/>
                      <a:pt x="1051" y="280"/>
                    </a:cubicBezTo>
                    <a:cubicBezTo>
                      <a:pt x="1052" y="281"/>
                      <a:pt x="1052" y="283"/>
                      <a:pt x="1053" y="285"/>
                    </a:cubicBezTo>
                    <a:cubicBezTo>
                      <a:pt x="1054" y="286"/>
                      <a:pt x="1057" y="292"/>
                      <a:pt x="1059" y="291"/>
                    </a:cubicBezTo>
                    <a:cubicBezTo>
                      <a:pt x="1058" y="294"/>
                      <a:pt x="1061" y="295"/>
                      <a:pt x="1062" y="297"/>
                    </a:cubicBezTo>
                    <a:cubicBezTo>
                      <a:pt x="1063" y="298"/>
                      <a:pt x="1063" y="299"/>
                      <a:pt x="1063" y="301"/>
                    </a:cubicBezTo>
                    <a:cubicBezTo>
                      <a:pt x="1064" y="301"/>
                      <a:pt x="1065" y="303"/>
                      <a:pt x="1064" y="304"/>
                    </a:cubicBezTo>
                    <a:cubicBezTo>
                      <a:pt x="1066" y="303"/>
                      <a:pt x="1066" y="307"/>
                      <a:pt x="1067" y="308"/>
                    </a:cubicBezTo>
                    <a:cubicBezTo>
                      <a:pt x="1069" y="311"/>
                      <a:pt x="1067" y="313"/>
                      <a:pt x="1065" y="316"/>
                    </a:cubicBezTo>
                    <a:cubicBezTo>
                      <a:pt x="1064" y="319"/>
                      <a:pt x="1066" y="322"/>
                      <a:pt x="1064" y="325"/>
                    </a:cubicBezTo>
                    <a:cubicBezTo>
                      <a:pt x="1064" y="327"/>
                      <a:pt x="1064" y="329"/>
                      <a:pt x="1065" y="331"/>
                    </a:cubicBezTo>
                    <a:cubicBezTo>
                      <a:pt x="1065" y="331"/>
                      <a:pt x="1065" y="332"/>
                      <a:pt x="1065" y="332"/>
                    </a:cubicBezTo>
                    <a:cubicBezTo>
                      <a:pt x="1065" y="333"/>
                      <a:pt x="1065" y="334"/>
                      <a:pt x="1065" y="335"/>
                    </a:cubicBezTo>
                    <a:cubicBezTo>
                      <a:pt x="1066" y="338"/>
                      <a:pt x="1065" y="342"/>
                      <a:pt x="1063" y="344"/>
                    </a:cubicBezTo>
                    <a:cubicBezTo>
                      <a:pt x="1063" y="345"/>
                      <a:pt x="1063" y="346"/>
                      <a:pt x="1062" y="347"/>
                    </a:cubicBezTo>
                    <a:cubicBezTo>
                      <a:pt x="1061" y="348"/>
                      <a:pt x="1061" y="349"/>
                      <a:pt x="1061" y="351"/>
                    </a:cubicBezTo>
                    <a:cubicBezTo>
                      <a:pt x="1061" y="351"/>
                      <a:pt x="1061" y="353"/>
                      <a:pt x="1060" y="353"/>
                    </a:cubicBezTo>
                    <a:cubicBezTo>
                      <a:pt x="1059" y="354"/>
                      <a:pt x="1061" y="356"/>
                      <a:pt x="1060" y="357"/>
                    </a:cubicBezTo>
                    <a:cubicBezTo>
                      <a:pt x="1058" y="358"/>
                      <a:pt x="1058" y="358"/>
                      <a:pt x="1058" y="359"/>
                    </a:cubicBezTo>
                    <a:cubicBezTo>
                      <a:pt x="1058" y="360"/>
                      <a:pt x="1059" y="362"/>
                      <a:pt x="1057" y="363"/>
                    </a:cubicBezTo>
                    <a:cubicBezTo>
                      <a:pt x="1059" y="364"/>
                      <a:pt x="1057" y="369"/>
                      <a:pt x="1055" y="370"/>
                    </a:cubicBezTo>
                    <a:cubicBezTo>
                      <a:pt x="1052" y="373"/>
                      <a:pt x="1049" y="375"/>
                      <a:pt x="1045" y="377"/>
                    </a:cubicBezTo>
                    <a:cubicBezTo>
                      <a:pt x="1044" y="378"/>
                      <a:pt x="1043" y="379"/>
                      <a:pt x="1042" y="377"/>
                    </a:cubicBezTo>
                    <a:cubicBezTo>
                      <a:pt x="1038" y="376"/>
                      <a:pt x="1038" y="376"/>
                      <a:pt x="1038" y="376"/>
                    </a:cubicBezTo>
                    <a:cubicBezTo>
                      <a:pt x="1037" y="376"/>
                      <a:pt x="1035" y="375"/>
                      <a:pt x="1034" y="376"/>
                    </a:cubicBezTo>
                    <a:cubicBezTo>
                      <a:pt x="1034" y="376"/>
                      <a:pt x="1032" y="371"/>
                      <a:pt x="1031" y="371"/>
                    </a:cubicBezTo>
                    <a:cubicBezTo>
                      <a:pt x="1031" y="371"/>
                      <a:pt x="1030" y="374"/>
                      <a:pt x="1030" y="374"/>
                    </a:cubicBezTo>
                    <a:cubicBezTo>
                      <a:pt x="1028" y="374"/>
                      <a:pt x="1029" y="371"/>
                      <a:pt x="1027" y="371"/>
                    </a:cubicBezTo>
                    <a:cubicBezTo>
                      <a:pt x="1025" y="371"/>
                      <a:pt x="1028" y="376"/>
                      <a:pt x="1025" y="375"/>
                    </a:cubicBezTo>
                    <a:cubicBezTo>
                      <a:pt x="1026" y="376"/>
                      <a:pt x="1026" y="378"/>
                      <a:pt x="1025" y="379"/>
                    </a:cubicBezTo>
                    <a:cubicBezTo>
                      <a:pt x="1024" y="379"/>
                      <a:pt x="1021" y="378"/>
                      <a:pt x="1020" y="379"/>
                    </a:cubicBezTo>
                    <a:cubicBezTo>
                      <a:pt x="1022" y="380"/>
                      <a:pt x="1023" y="381"/>
                      <a:pt x="1023" y="383"/>
                    </a:cubicBezTo>
                    <a:cubicBezTo>
                      <a:pt x="1021" y="381"/>
                      <a:pt x="1020" y="379"/>
                      <a:pt x="1017" y="378"/>
                    </a:cubicBezTo>
                    <a:cubicBezTo>
                      <a:pt x="1018" y="376"/>
                      <a:pt x="1020" y="376"/>
                      <a:pt x="1021" y="376"/>
                    </a:cubicBezTo>
                    <a:cubicBezTo>
                      <a:pt x="1023" y="376"/>
                      <a:pt x="1022" y="374"/>
                      <a:pt x="1022" y="374"/>
                    </a:cubicBezTo>
                    <a:cubicBezTo>
                      <a:pt x="1022" y="370"/>
                      <a:pt x="1019" y="369"/>
                      <a:pt x="1018" y="365"/>
                    </a:cubicBezTo>
                    <a:cubicBezTo>
                      <a:pt x="1016" y="362"/>
                      <a:pt x="1014" y="358"/>
                      <a:pt x="1011" y="355"/>
                    </a:cubicBezTo>
                    <a:cubicBezTo>
                      <a:pt x="1011" y="355"/>
                      <a:pt x="1007" y="352"/>
                      <a:pt x="1008" y="352"/>
                    </a:cubicBezTo>
                    <a:cubicBezTo>
                      <a:pt x="1010" y="351"/>
                      <a:pt x="1011" y="352"/>
                      <a:pt x="1012" y="350"/>
                    </a:cubicBezTo>
                    <a:cubicBezTo>
                      <a:pt x="1012" y="350"/>
                      <a:pt x="1013" y="347"/>
                      <a:pt x="1013" y="347"/>
                    </a:cubicBezTo>
                    <a:cubicBezTo>
                      <a:pt x="1015" y="347"/>
                      <a:pt x="1018" y="349"/>
                      <a:pt x="1019" y="349"/>
                    </a:cubicBezTo>
                    <a:cubicBezTo>
                      <a:pt x="1020" y="349"/>
                      <a:pt x="1027" y="352"/>
                      <a:pt x="1026" y="349"/>
                    </a:cubicBezTo>
                    <a:cubicBezTo>
                      <a:pt x="1025" y="347"/>
                      <a:pt x="1023" y="345"/>
                      <a:pt x="1025" y="344"/>
                    </a:cubicBezTo>
                    <a:cubicBezTo>
                      <a:pt x="1027" y="344"/>
                      <a:pt x="1026" y="342"/>
                      <a:pt x="1025" y="341"/>
                    </a:cubicBezTo>
                    <a:cubicBezTo>
                      <a:pt x="1024" y="340"/>
                      <a:pt x="1027" y="339"/>
                      <a:pt x="1025" y="337"/>
                    </a:cubicBezTo>
                    <a:cubicBezTo>
                      <a:pt x="1027" y="336"/>
                      <a:pt x="1025" y="335"/>
                      <a:pt x="1024" y="334"/>
                    </a:cubicBezTo>
                    <a:cubicBezTo>
                      <a:pt x="1024" y="333"/>
                      <a:pt x="1024" y="332"/>
                      <a:pt x="1024" y="331"/>
                    </a:cubicBezTo>
                    <a:cubicBezTo>
                      <a:pt x="1024" y="330"/>
                      <a:pt x="1023" y="329"/>
                      <a:pt x="1023" y="328"/>
                    </a:cubicBezTo>
                    <a:cubicBezTo>
                      <a:pt x="1022" y="327"/>
                      <a:pt x="1022" y="326"/>
                      <a:pt x="1022" y="326"/>
                    </a:cubicBezTo>
                    <a:cubicBezTo>
                      <a:pt x="1022" y="325"/>
                      <a:pt x="1021" y="324"/>
                      <a:pt x="1021" y="323"/>
                    </a:cubicBezTo>
                    <a:cubicBezTo>
                      <a:pt x="1022" y="321"/>
                      <a:pt x="1024" y="322"/>
                      <a:pt x="1023" y="320"/>
                    </a:cubicBezTo>
                    <a:cubicBezTo>
                      <a:pt x="1023" y="318"/>
                      <a:pt x="1021" y="317"/>
                      <a:pt x="1020" y="316"/>
                    </a:cubicBezTo>
                    <a:cubicBezTo>
                      <a:pt x="1019" y="315"/>
                      <a:pt x="1019" y="314"/>
                      <a:pt x="1019" y="313"/>
                    </a:cubicBezTo>
                    <a:cubicBezTo>
                      <a:pt x="1019" y="312"/>
                      <a:pt x="1018" y="312"/>
                      <a:pt x="1017" y="312"/>
                    </a:cubicBezTo>
                    <a:cubicBezTo>
                      <a:pt x="1015" y="311"/>
                      <a:pt x="1013" y="311"/>
                      <a:pt x="1011" y="312"/>
                    </a:cubicBezTo>
                    <a:cubicBezTo>
                      <a:pt x="1008" y="315"/>
                      <a:pt x="1008" y="315"/>
                      <a:pt x="1008" y="315"/>
                    </a:cubicBezTo>
                    <a:cubicBezTo>
                      <a:pt x="1006" y="314"/>
                      <a:pt x="1002" y="315"/>
                      <a:pt x="1002" y="318"/>
                    </a:cubicBezTo>
                    <a:cubicBezTo>
                      <a:pt x="1002" y="320"/>
                      <a:pt x="997" y="319"/>
                      <a:pt x="996" y="319"/>
                    </a:cubicBezTo>
                    <a:cubicBezTo>
                      <a:pt x="994" y="320"/>
                      <a:pt x="994" y="320"/>
                      <a:pt x="993" y="319"/>
                    </a:cubicBezTo>
                    <a:cubicBezTo>
                      <a:pt x="992" y="318"/>
                      <a:pt x="990" y="319"/>
                      <a:pt x="990" y="319"/>
                    </a:cubicBezTo>
                    <a:cubicBezTo>
                      <a:pt x="988" y="319"/>
                      <a:pt x="982" y="315"/>
                      <a:pt x="982" y="314"/>
                    </a:cubicBezTo>
                    <a:cubicBezTo>
                      <a:pt x="982" y="311"/>
                      <a:pt x="980" y="310"/>
                      <a:pt x="978" y="309"/>
                    </a:cubicBezTo>
                    <a:cubicBezTo>
                      <a:pt x="975" y="307"/>
                      <a:pt x="978" y="305"/>
                      <a:pt x="974" y="305"/>
                    </a:cubicBezTo>
                    <a:cubicBezTo>
                      <a:pt x="971" y="305"/>
                      <a:pt x="969" y="304"/>
                      <a:pt x="966" y="302"/>
                    </a:cubicBezTo>
                    <a:cubicBezTo>
                      <a:pt x="965" y="301"/>
                      <a:pt x="965" y="301"/>
                      <a:pt x="963" y="300"/>
                    </a:cubicBezTo>
                    <a:cubicBezTo>
                      <a:pt x="963" y="300"/>
                      <a:pt x="959" y="297"/>
                      <a:pt x="961" y="300"/>
                    </a:cubicBezTo>
                    <a:cubicBezTo>
                      <a:pt x="959" y="299"/>
                      <a:pt x="957" y="299"/>
                      <a:pt x="955" y="298"/>
                    </a:cubicBezTo>
                    <a:cubicBezTo>
                      <a:pt x="954" y="297"/>
                      <a:pt x="953" y="297"/>
                      <a:pt x="951" y="297"/>
                    </a:cubicBezTo>
                    <a:cubicBezTo>
                      <a:pt x="949" y="297"/>
                      <a:pt x="948" y="297"/>
                      <a:pt x="945" y="297"/>
                    </a:cubicBezTo>
                    <a:cubicBezTo>
                      <a:pt x="943" y="296"/>
                      <a:pt x="941" y="295"/>
                      <a:pt x="940" y="293"/>
                    </a:cubicBezTo>
                    <a:cubicBezTo>
                      <a:pt x="939" y="292"/>
                      <a:pt x="938" y="290"/>
                      <a:pt x="937" y="290"/>
                    </a:cubicBezTo>
                    <a:cubicBezTo>
                      <a:pt x="935" y="288"/>
                      <a:pt x="934" y="288"/>
                      <a:pt x="933" y="286"/>
                    </a:cubicBezTo>
                    <a:cubicBezTo>
                      <a:pt x="931" y="282"/>
                      <a:pt x="926" y="281"/>
                      <a:pt x="923" y="277"/>
                    </a:cubicBezTo>
                    <a:cubicBezTo>
                      <a:pt x="923" y="277"/>
                      <a:pt x="921" y="275"/>
                      <a:pt x="920" y="274"/>
                    </a:cubicBezTo>
                    <a:cubicBezTo>
                      <a:pt x="919" y="274"/>
                      <a:pt x="917" y="272"/>
                      <a:pt x="916" y="271"/>
                    </a:cubicBezTo>
                    <a:cubicBezTo>
                      <a:pt x="914" y="270"/>
                      <a:pt x="914" y="268"/>
                      <a:pt x="912" y="267"/>
                    </a:cubicBezTo>
                    <a:cubicBezTo>
                      <a:pt x="910" y="266"/>
                      <a:pt x="909" y="265"/>
                      <a:pt x="907" y="263"/>
                    </a:cubicBezTo>
                    <a:cubicBezTo>
                      <a:pt x="906" y="263"/>
                      <a:pt x="905" y="263"/>
                      <a:pt x="904" y="262"/>
                    </a:cubicBezTo>
                    <a:cubicBezTo>
                      <a:pt x="904" y="261"/>
                      <a:pt x="904" y="261"/>
                      <a:pt x="903" y="260"/>
                    </a:cubicBezTo>
                    <a:cubicBezTo>
                      <a:pt x="901" y="259"/>
                      <a:pt x="899" y="259"/>
                      <a:pt x="898" y="258"/>
                    </a:cubicBezTo>
                    <a:cubicBezTo>
                      <a:pt x="898" y="257"/>
                      <a:pt x="895" y="256"/>
                      <a:pt x="894" y="256"/>
                    </a:cubicBezTo>
                    <a:cubicBezTo>
                      <a:pt x="893" y="255"/>
                      <a:pt x="891" y="255"/>
                      <a:pt x="891" y="257"/>
                    </a:cubicBezTo>
                    <a:cubicBezTo>
                      <a:pt x="889" y="256"/>
                      <a:pt x="887" y="256"/>
                      <a:pt x="885" y="255"/>
                    </a:cubicBezTo>
                    <a:cubicBezTo>
                      <a:pt x="884" y="255"/>
                      <a:pt x="883" y="254"/>
                      <a:pt x="883" y="254"/>
                    </a:cubicBezTo>
                    <a:cubicBezTo>
                      <a:pt x="882" y="253"/>
                      <a:pt x="880" y="253"/>
                      <a:pt x="880" y="253"/>
                    </a:cubicBezTo>
                    <a:cubicBezTo>
                      <a:pt x="875" y="250"/>
                      <a:pt x="871" y="253"/>
                      <a:pt x="866" y="252"/>
                    </a:cubicBezTo>
                    <a:cubicBezTo>
                      <a:pt x="863" y="252"/>
                      <a:pt x="859" y="254"/>
                      <a:pt x="855" y="254"/>
                    </a:cubicBezTo>
                    <a:cubicBezTo>
                      <a:pt x="851" y="255"/>
                      <a:pt x="853" y="259"/>
                      <a:pt x="849" y="260"/>
                    </a:cubicBezTo>
                    <a:cubicBezTo>
                      <a:pt x="851" y="262"/>
                      <a:pt x="851" y="262"/>
                      <a:pt x="853" y="262"/>
                    </a:cubicBezTo>
                    <a:cubicBezTo>
                      <a:pt x="855" y="262"/>
                      <a:pt x="857" y="262"/>
                      <a:pt x="858" y="263"/>
                    </a:cubicBezTo>
                    <a:cubicBezTo>
                      <a:pt x="858" y="265"/>
                      <a:pt x="861" y="266"/>
                      <a:pt x="861" y="268"/>
                    </a:cubicBezTo>
                    <a:cubicBezTo>
                      <a:pt x="862" y="271"/>
                      <a:pt x="860" y="270"/>
                      <a:pt x="859" y="273"/>
                    </a:cubicBezTo>
                    <a:cubicBezTo>
                      <a:pt x="858" y="274"/>
                      <a:pt x="859" y="277"/>
                      <a:pt x="859" y="278"/>
                    </a:cubicBezTo>
                    <a:cubicBezTo>
                      <a:pt x="859" y="279"/>
                      <a:pt x="860" y="280"/>
                      <a:pt x="859" y="281"/>
                    </a:cubicBezTo>
                    <a:cubicBezTo>
                      <a:pt x="859" y="282"/>
                      <a:pt x="860" y="283"/>
                      <a:pt x="860" y="284"/>
                    </a:cubicBezTo>
                    <a:cubicBezTo>
                      <a:pt x="859" y="285"/>
                      <a:pt x="859" y="286"/>
                      <a:pt x="859" y="288"/>
                    </a:cubicBezTo>
                    <a:cubicBezTo>
                      <a:pt x="860" y="289"/>
                      <a:pt x="862" y="289"/>
                      <a:pt x="863" y="290"/>
                    </a:cubicBezTo>
                    <a:cubicBezTo>
                      <a:pt x="864" y="292"/>
                      <a:pt x="859" y="293"/>
                      <a:pt x="858" y="293"/>
                    </a:cubicBezTo>
                    <a:cubicBezTo>
                      <a:pt x="856" y="294"/>
                      <a:pt x="855" y="296"/>
                      <a:pt x="854" y="297"/>
                    </a:cubicBezTo>
                    <a:cubicBezTo>
                      <a:pt x="853" y="299"/>
                      <a:pt x="849" y="297"/>
                      <a:pt x="848" y="296"/>
                    </a:cubicBezTo>
                    <a:cubicBezTo>
                      <a:pt x="846" y="296"/>
                      <a:pt x="843" y="296"/>
                      <a:pt x="841" y="295"/>
                    </a:cubicBezTo>
                    <a:cubicBezTo>
                      <a:pt x="839" y="293"/>
                      <a:pt x="838" y="292"/>
                      <a:pt x="835" y="292"/>
                    </a:cubicBezTo>
                    <a:cubicBezTo>
                      <a:pt x="833" y="292"/>
                      <a:pt x="831" y="294"/>
                      <a:pt x="829" y="293"/>
                    </a:cubicBezTo>
                    <a:cubicBezTo>
                      <a:pt x="827" y="293"/>
                      <a:pt x="825" y="291"/>
                      <a:pt x="823" y="290"/>
                    </a:cubicBezTo>
                    <a:cubicBezTo>
                      <a:pt x="818" y="288"/>
                      <a:pt x="814" y="290"/>
                      <a:pt x="810" y="293"/>
                    </a:cubicBezTo>
                    <a:cubicBezTo>
                      <a:pt x="809" y="294"/>
                      <a:pt x="809" y="295"/>
                      <a:pt x="808" y="296"/>
                    </a:cubicBezTo>
                    <a:cubicBezTo>
                      <a:pt x="807" y="299"/>
                      <a:pt x="805" y="298"/>
                      <a:pt x="803" y="298"/>
                    </a:cubicBezTo>
                    <a:cubicBezTo>
                      <a:pt x="801" y="298"/>
                      <a:pt x="798" y="298"/>
                      <a:pt x="797" y="299"/>
                    </a:cubicBezTo>
                    <a:cubicBezTo>
                      <a:pt x="796" y="300"/>
                      <a:pt x="795" y="299"/>
                      <a:pt x="794" y="300"/>
                    </a:cubicBezTo>
                    <a:cubicBezTo>
                      <a:pt x="793" y="300"/>
                      <a:pt x="792" y="301"/>
                      <a:pt x="791" y="302"/>
                    </a:cubicBezTo>
                    <a:cubicBezTo>
                      <a:pt x="790" y="302"/>
                      <a:pt x="788" y="301"/>
                      <a:pt x="786" y="301"/>
                    </a:cubicBezTo>
                    <a:cubicBezTo>
                      <a:pt x="783" y="301"/>
                      <a:pt x="780" y="301"/>
                      <a:pt x="777" y="301"/>
                    </a:cubicBezTo>
                    <a:cubicBezTo>
                      <a:pt x="773" y="299"/>
                      <a:pt x="769" y="301"/>
                      <a:pt x="765" y="298"/>
                    </a:cubicBezTo>
                    <a:cubicBezTo>
                      <a:pt x="764" y="297"/>
                      <a:pt x="762" y="297"/>
                      <a:pt x="761" y="295"/>
                    </a:cubicBezTo>
                    <a:cubicBezTo>
                      <a:pt x="759" y="293"/>
                      <a:pt x="759" y="292"/>
                      <a:pt x="756" y="292"/>
                    </a:cubicBezTo>
                    <a:cubicBezTo>
                      <a:pt x="754" y="292"/>
                      <a:pt x="752" y="292"/>
                      <a:pt x="750" y="291"/>
                    </a:cubicBezTo>
                    <a:cubicBezTo>
                      <a:pt x="748" y="290"/>
                      <a:pt x="747" y="288"/>
                      <a:pt x="745" y="288"/>
                    </a:cubicBezTo>
                    <a:cubicBezTo>
                      <a:pt x="743" y="288"/>
                      <a:pt x="741" y="288"/>
                      <a:pt x="739" y="288"/>
                    </a:cubicBezTo>
                    <a:cubicBezTo>
                      <a:pt x="737" y="287"/>
                      <a:pt x="733" y="287"/>
                      <a:pt x="730" y="287"/>
                    </a:cubicBezTo>
                    <a:cubicBezTo>
                      <a:pt x="725" y="288"/>
                      <a:pt x="720" y="292"/>
                      <a:pt x="715" y="290"/>
                    </a:cubicBezTo>
                    <a:cubicBezTo>
                      <a:pt x="713" y="289"/>
                      <a:pt x="713" y="289"/>
                      <a:pt x="711" y="288"/>
                    </a:cubicBezTo>
                    <a:cubicBezTo>
                      <a:pt x="710" y="288"/>
                      <a:pt x="708" y="288"/>
                      <a:pt x="707" y="287"/>
                    </a:cubicBezTo>
                    <a:cubicBezTo>
                      <a:pt x="706" y="286"/>
                      <a:pt x="704" y="286"/>
                      <a:pt x="703" y="285"/>
                    </a:cubicBezTo>
                    <a:cubicBezTo>
                      <a:pt x="703" y="284"/>
                      <a:pt x="702" y="283"/>
                      <a:pt x="701" y="282"/>
                    </a:cubicBezTo>
                    <a:cubicBezTo>
                      <a:pt x="699" y="280"/>
                      <a:pt x="698" y="276"/>
                      <a:pt x="695" y="276"/>
                    </a:cubicBezTo>
                    <a:cubicBezTo>
                      <a:pt x="692" y="275"/>
                      <a:pt x="689" y="275"/>
                      <a:pt x="686" y="274"/>
                    </a:cubicBezTo>
                    <a:cubicBezTo>
                      <a:pt x="682" y="273"/>
                      <a:pt x="678" y="273"/>
                      <a:pt x="674" y="271"/>
                    </a:cubicBezTo>
                    <a:cubicBezTo>
                      <a:pt x="670" y="270"/>
                      <a:pt x="667" y="269"/>
                      <a:pt x="663" y="267"/>
                    </a:cubicBezTo>
                    <a:cubicBezTo>
                      <a:pt x="663" y="268"/>
                      <a:pt x="664" y="271"/>
                      <a:pt x="662" y="272"/>
                    </a:cubicBezTo>
                    <a:cubicBezTo>
                      <a:pt x="660" y="272"/>
                      <a:pt x="660" y="273"/>
                      <a:pt x="661" y="275"/>
                    </a:cubicBezTo>
                    <a:cubicBezTo>
                      <a:pt x="658" y="274"/>
                      <a:pt x="660" y="281"/>
                      <a:pt x="662" y="282"/>
                    </a:cubicBezTo>
                    <a:cubicBezTo>
                      <a:pt x="663" y="283"/>
                      <a:pt x="663" y="285"/>
                      <a:pt x="665" y="285"/>
                    </a:cubicBezTo>
                    <a:cubicBezTo>
                      <a:pt x="667" y="286"/>
                      <a:pt x="668" y="287"/>
                      <a:pt x="668" y="289"/>
                    </a:cubicBezTo>
                    <a:cubicBezTo>
                      <a:pt x="668" y="290"/>
                      <a:pt x="668" y="292"/>
                      <a:pt x="666" y="293"/>
                    </a:cubicBezTo>
                    <a:cubicBezTo>
                      <a:pt x="664" y="293"/>
                      <a:pt x="664" y="295"/>
                      <a:pt x="663" y="295"/>
                    </a:cubicBezTo>
                    <a:cubicBezTo>
                      <a:pt x="661" y="295"/>
                      <a:pt x="659" y="294"/>
                      <a:pt x="657" y="293"/>
                    </a:cubicBezTo>
                    <a:cubicBezTo>
                      <a:pt x="654" y="293"/>
                      <a:pt x="652" y="292"/>
                      <a:pt x="649" y="292"/>
                    </a:cubicBezTo>
                    <a:cubicBezTo>
                      <a:pt x="648" y="292"/>
                      <a:pt x="647" y="292"/>
                      <a:pt x="645" y="293"/>
                    </a:cubicBezTo>
                    <a:cubicBezTo>
                      <a:pt x="645" y="294"/>
                      <a:pt x="640" y="292"/>
                      <a:pt x="639" y="292"/>
                    </a:cubicBezTo>
                    <a:cubicBezTo>
                      <a:pt x="637" y="292"/>
                      <a:pt x="635" y="291"/>
                      <a:pt x="633" y="289"/>
                    </a:cubicBezTo>
                    <a:cubicBezTo>
                      <a:pt x="632" y="288"/>
                      <a:pt x="631" y="286"/>
                      <a:pt x="629" y="286"/>
                    </a:cubicBezTo>
                    <a:cubicBezTo>
                      <a:pt x="626" y="284"/>
                      <a:pt x="621" y="286"/>
                      <a:pt x="618" y="285"/>
                    </a:cubicBezTo>
                    <a:cubicBezTo>
                      <a:pt x="617" y="284"/>
                      <a:pt x="617" y="282"/>
                      <a:pt x="616" y="284"/>
                    </a:cubicBezTo>
                    <a:cubicBezTo>
                      <a:pt x="613" y="285"/>
                      <a:pt x="613" y="282"/>
                      <a:pt x="611" y="282"/>
                    </a:cubicBezTo>
                    <a:cubicBezTo>
                      <a:pt x="611" y="284"/>
                      <a:pt x="609" y="284"/>
                      <a:pt x="607" y="284"/>
                    </a:cubicBezTo>
                    <a:cubicBezTo>
                      <a:pt x="607" y="284"/>
                      <a:pt x="606" y="284"/>
                      <a:pt x="605" y="285"/>
                    </a:cubicBezTo>
                    <a:cubicBezTo>
                      <a:pt x="604" y="287"/>
                      <a:pt x="604" y="286"/>
                      <a:pt x="602" y="287"/>
                    </a:cubicBezTo>
                    <a:cubicBezTo>
                      <a:pt x="601" y="287"/>
                      <a:pt x="600" y="288"/>
                      <a:pt x="600" y="289"/>
                    </a:cubicBezTo>
                    <a:cubicBezTo>
                      <a:pt x="599" y="290"/>
                      <a:pt x="598" y="290"/>
                      <a:pt x="597" y="290"/>
                    </a:cubicBezTo>
                    <a:cubicBezTo>
                      <a:pt x="594" y="291"/>
                      <a:pt x="594" y="291"/>
                      <a:pt x="594" y="291"/>
                    </a:cubicBezTo>
                    <a:cubicBezTo>
                      <a:pt x="594" y="293"/>
                      <a:pt x="592" y="292"/>
                      <a:pt x="591" y="293"/>
                    </a:cubicBezTo>
                    <a:cubicBezTo>
                      <a:pt x="591" y="294"/>
                      <a:pt x="592" y="295"/>
                      <a:pt x="593" y="295"/>
                    </a:cubicBezTo>
                    <a:cubicBezTo>
                      <a:pt x="591" y="296"/>
                      <a:pt x="590" y="296"/>
                      <a:pt x="588" y="297"/>
                    </a:cubicBezTo>
                    <a:cubicBezTo>
                      <a:pt x="589" y="298"/>
                      <a:pt x="589" y="298"/>
                      <a:pt x="589" y="298"/>
                    </a:cubicBezTo>
                    <a:cubicBezTo>
                      <a:pt x="588" y="298"/>
                      <a:pt x="587" y="298"/>
                      <a:pt x="586" y="298"/>
                    </a:cubicBezTo>
                    <a:cubicBezTo>
                      <a:pt x="586" y="300"/>
                      <a:pt x="584" y="298"/>
                      <a:pt x="583" y="298"/>
                    </a:cubicBezTo>
                    <a:cubicBezTo>
                      <a:pt x="581" y="298"/>
                      <a:pt x="580" y="298"/>
                      <a:pt x="580" y="300"/>
                    </a:cubicBezTo>
                    <a:cubicBezTo>
                      <a:pt x="580" y="302"/>
                      <a:pt x="576" y="303"/>
                      <a:pt x="574" y="303"/>
                    </a:cubicBezTo>
                    <a:cubicBezTo>
                      <a:pt x="572" y="302"/>
                      <a:pt x="573" y="301"/>
                      <a:pt x="571" y="301"/>
                    </a:cubicBezTo>
                    <a:cubicBezTo>
                      <a:pt x="569" y="301"/>
                      <a:pt x="569" y="299"/>
                      <a:pt x="567" y="298"/>
                    </a:cubicBezTo>
                    <a:cubicBezTo>
                      <a:pt x="566" y="297"/>
                      <a:pt x="564" y="298"/>
                      <a:pt x="565" y="296"/>
                    </a:cubicBezTo>
                    <a:cubicBezTo>
                      <a:pt x="565" y="295"/>
                      <a:pt x="564" y="294"/>
                      <a:pt x="563" y="295"/>
                    </a:cubicBezTo>
                    <a:cubicBezTo>
                      <a:pt x="563" y="296"/>
                      <a:pt x="562" y="296"/>
                      <a:pt x="562" y="297"/>
                    </a:cubicBezTo>
                    <a:cubicBezTo>
                      <a:pt x="561" y="299"/>
                      <a:pt x="560" y="297"/>
                      <a:pt x="559" y="297"/>
                    </a:cubicBezTo>
                    <a:cubicBezTo>
                      <a:pt x="557" y="297"/>
                      <a:pt x="553" y="297"/>
                      <a:pt x="551" y="296"/>
                    </a:cubicBezTo>
                    <a:cubicBezTo>
                      <a:pt x="550" y="295"/>
                      <a:pt x="549" y="293"/>
                      <a:pt x="547" y="291"/>
                    </a:cubicBezTo>
                    <a:cubicBezTo>
                      <a:pt x="545" y="289"/>
                      <a:pt x="541" y="290"/>
                      <a:pt x="539" y="288"/>
                    </a:cubicBezTo>
                    <a:cubicBezTo>
                      <a:pt x="536" y="284"/>
                      <a:pt x="532" y="281"/>
                      <a:pt x="527" y="280"/>
                    </a:cubicBezTo>
                    <a:cubicBezTo>
                      <a:pt x="527" y="280"/>
                      <a:pt x="526" y="280"/>
                      <a:pt x="526" y="281"/>
                    </a:cubicBezTo>
                    <a:cubicBezTo>
                      <a:pt x="525" y="282"/>
                      <a:pt x="525" y="281"/>
                      <a:pt x="524" y="282"/>
                    </a:cubicBezTo>
                    <a:cubicBezTo>
                      <a:pt x="523" y="282"/>
                      <a:pt x="522" y="283"/>
                      <a:pt x="521" y="283"/>
                    </a:cubicBezTo>
                    <a:cubicBezTo>
                      <a:pt x="520" y="283"/>
                      <a:pt x="520" y="283"/>
                      <a:pt x="519" y="284"/>
                    </a:cubicBezTo>
                    <a:cubicBezTo>
                      <a:pt x="518" y="284"/>
                      <a:pt x="517" y="283"/>
                      <a:pt x="516" y="283"/>
                    </a:cubicBezTo>
                    <a:cubicBezTo>
                      <a:pt x="515" y="283"/>
                      <a:pt x="513" y="284"/>
                      <a:pt x="512" y="283"/>
                    </a:cubicBezTo>
                    <a:cubicBezTo>
                      <a:pt x="511" y="283"/>
                      <a:pt x="511" y="281"/>
                      <a:pt x="509" y="281"/>
                    </a:cubicBezTo>
                    <a:cubicBezTo>
                      <a:pt x="509" y="281"/>
                      <a:pt x="507" y="281"/>
                      <a:pt x="507" y="281"/>
                    </a:cubicBezTo>
                    <a:cubicBezTo>
                      <a:pt x="507" y="279"/>
                      <a:pt x="508" y="278"/>
                      <a:pt x="506" y="278"/>
                    </a:cubicBezTo>
                    <a:cubicBezTo>
                      <a:pt x="505" y="278"/>
                      <a:pt x="504" y="277"/>
                      <a:pt x="503" y="277"/>
                    </a:cubicBezTo>
                    <a:cubicBezTo>
                      <a:pt x="503" y="277"/>
                      <a:pt x="501" y="278"/>
                      <a:pt x="501" y="278"/>
                    </a:cubicBezTo>
                    <a:cubicBezTo>
                      <a:pt x="500" y="279"/>
                      <a:pt x="502" y="280"/>
                      <a:pt x="501" y="281"/>
                    </a:cubicBezTo>
                    <a:cubicBezTo>
                      <a:pt x="500" y="282"/>
                      <a:pt x="498" y="282"/>
                      <a:pt x="499" y="283"/>
                    </a:cubicBezTo>
                    <a:cubicBezTo>
                      <a:pt x="496" y="282"/>
                      <a:pt x="492" y="277"/>
                      <a:pt x="489" y="274"/>
                    </a:cubicBezTo>
                    <a:cubicBezTo>
                      <a:pt x="485" y="271"/>
                      <a:pt x="481" y="267"/>
                      <a:pt x="477" y="263"/>
                    </a:cubicBezTo>
                    <a:cubicBezTo>
                      <a:pt x="473" y="260"/>
                      <a:pt x="470" y="256"/>
                      <a:pt x="465" y="253"/>
                    </a:cubicBezTo>
                    <a:cubicBezTo>
                      <a:pt x="460" y="250"/>
                      <a:pt x="455" y="248"/>
                      <a:pt x="450" y="245"/>
                    </a:cubicBezTo>
                    <a:cubicBezTo>
                      <a:pt x="451" y="244"/>
                      <a:pt x="452" y="245"/>
                      <a:pt x="452" y="244"/>
                    </a:cubicBezTo>
                    <a:cubicBezTo>
                      <a:pt x="453" y="244"/>
                      <a:pt x="453" y="242"/>
                      <a:pt x="452" y="242"/>
                    </a:cubicBezTo>
                    <a:cubicBezTo>
                      <a:pt x="452" y="242"/>
                      <a:pt x="452" y="241"/>
                      <a:pt x="453" y="241"/>
                    </a:cubicBezTo>
                    <a:cubicBezTo>
                      <a:pt x="451" y="241"/>
                      <a:pt x="450" y="243"/>
                      <a:pt x="448" y="242"/>
                    </a:cubicBezTo>
                    <a:cubicBezTo>
                      <a:pt x="446" y="244"/>
                      <a:pt x="446" y="244"/>
                      <a:pt x="446" y="244"/>
                    </a:cubicBezTo>
                    <a:cubicBezTo>
                      <a:pt x="445" y="244"/>
                      <a:pt x="443" y="245"/>
                      <a:pt x="441" y="245"/>
                    </a:cubicBezTo>
                    <a:cubicBezTo>
                      <a:pt x="443" y="247"/>
                      <a:pt x="440" y="248"/>
                      <a:pt x="439" y="248"/>
                    </a:cubicBezTo>
                    <a:cubicBezTo>
                      <a:pt x="437" y="249"/>
                      <a:pt x="435" y="249"/>
                      <a:pt x="435" y="252"/>
                    </a:cubicBezTo>
                    <a:cubicBezTo>
                      <a:pt x="434" y="252"/>
                      <a:pt x="434" y="252"/>
                      <a:pt x="434" y="251"/>
                    </a:cubicBezTo>
                    <a:cubicBezTo>
                      <a:pt x="433" y="250"/>
                      <a:pt x="432" y="251"/>
                      <a:pt x="431" y="251"/>
                    </a:cubicBezTo>
                    <a:cubicBezTo>
                      <a:pt x="430" y="249"/>
                      <a:pt x="428" y="252"/>
                      <a:pt x="427" y="253"/>
                    </a:cubicBezTo>
                    <a:cubicBezTo>
                      <a:pt x="426" y="251"/>
                      <a:pt x="424" y="251"/>
                      <a:pt x="424" y="250"/>
                    </a:cubicBezTo>
                    <a:cubicBezTo>
                      <a:pt x="423" y="248"/>
                      <a:pt x="426" y="247"/>
                      <a:pt x="427" y="248"/>
                    </a:cubicBezTo>
                    <a:cubicBezTo>
                      <a:pt x="427" y="247"/>
                      <a:pt x="426" y="246"/>
                      <a:pt x="426" y="245"/>
                    </a:cubicBezTo>
                    <a:cubicBezTo>
                      <a:pt x="424" y="250"/>
                      <a:pt x="417" y="241"/>
                      <a:pt x="416" y="246"/>
                    </a:cubicBezTo>
                    <a:cubicBezTo>
                      <a:pt x="416" y="245"/>
                      <a:pt x="417" y="246"/>
                      <a:pt x="418" y="246"/>
                    </a:cubicBezTo>
                    <a:cubicBezTo>
                      <a:pt x="417" y="246"/>
                      <a:pt x="416" y="247"/>
                      <a:pt x="416" y="247"/>
                    </a:cubicBezTo>
                    <a:cubicBezTo>
                      <a:pt x="415" y="246"/>
                      <a:pt x="414" y="246"/>
                      <a:pt x="415" y="245"/>
                    </a:cubicBezTo>
                    <a:cubicBezTo>
                      <a:pt x="413" y="244"/>
                      <a:pt x="412" y="242"/>
                      <a:pt x="411" y="242"/>
                    </a:cubicBezTo>
                    <a:cubicBezTo>
                      <a:pt x="411" y="243"/>
                      <a:pt x="411" y="243"/>
                      <a:pt x="412" y="244"/>
                    </a:cubicBezTo>
                    <a:cubicBezTo>
                      <a:pt x="411" y="244"/>
                      <a:pt x="409" y="243"/>
                      <a:pt x="409" y="243"/>
                    </a:cubicBezTo>
                    <a:cubicBezTo>
                      <a:pt x="408" y="244"/>
                      <a:pt x="407" y="245"/>
                      <a:pt x="406" y="245"/>
                    </a:cubicBezTo>
                    <a:cubicBezTo>
                      <a:pt x="404" y="244"/>
                      <a:pt x="403" y="245"/>
                      <a:pt x="401" y="243"/>
                    </a:cubicBezTo>
                    <a:cubicBezTo>
                      <a:pt x="404" y="243"/>
                      <a:pt x="400" y="240"/>
                      <a:pt x="402" y="238"/>
                    </a:cubicBezTo>
                    <a:cubicBezTo>
                      <a:pt x="401" y="238"/>
                      <a:pt x="399" y="237"/>
                      <a:pt x="399" y="237"/>
                    </a:cubicBezTo>
                    <a:cubicBezTo>
                      <a:pt x="398" y="235"/>
                      <a:pt x="398" y="234"/>
                      <a:pt x="396" y="233"/>
                    </a:cubicBezTo>
                    <a:cubicBezTo>
                      <a:pt x="394" y="231"/>
                      <a:pt x="393" y="231"/>
                      <a:pt x="391" y="233"/>
                    </a:cubicBezTo>
                    <a:cubicBezTo>
                      <a:pt x="390" y="234"/>
                      <a:pt x="387" y="232"/>
                      <a:pt x="385" y="231"/>
                    </a:cubicBezTo>
                    <a:cubicBezTo>
                      <a:pt x="384" y="231"/>
                      <a:pt x="383" y="231"/>
                      <a:pt x="381" y="230"/>
                    </a:cubicBezTo>
                    <a:cubicBezTo>
                      <a:pt x="380" y="231"/>
                      <a:pt x="379" y="230"/>
                      <a:pt x="378" y="230"/>
                    </a:cubicBezTo>
                    <a:cubicBezTo>
                      <a:pt x="378" y="231"/>
                      <a:pt x="378" y="231"/>
                      <a:pt x="378" y="231"/>
                    </a:cubicBezTo>
                    <a:cubicBezTo>
                      <a:pt x="378" y="231"/>
                      <a:pt x="377" y="231"/>
                      <a:pt x="376" y="231"/>
                    </a:cubicBezTo>
                    <a:cubicBezTo>
                      <a:pt x="377" y="232"/>
                      <a:pt x="375" y="232"/>
                      <a:pt x="374" y="233"/>
                    </a:cubicBezTo>
                    <a:cubicBezTo>
                      <a:pt x="374" y="233"/>
                      <a:pt x="372" y="234"/>
                      <a:pt x="374" y="234"/>
                    </a:cubicBezTo>
                    <a:cubicBezTo>
                      <a:pt x="373" y="235"/>
                      <a:pt x="369" y="236"/>
                      <a:pt x="367" y="237"/>
                    </a:cubicBezTo>
                    <a:cubicBezTo>
                      <a:pt x="365" y="237"/>
                      <a:pt x="362" y="238"/>
                      <a:pt x="360" y="238"/>
                    </a:cubicBezTo>
                    <a:cubicBezTo>
                      <a:pt x="358" y="239"/>
                      <a:pt x="349" y="238"/>
                      <a:pt x="349" y="241"/>
                    </a:cubicBezTo>
                    <a:cubicBezTo>
                      <a:pt x="349" y="242"/>
                      <a:pt x="349" y="243"/>
                      <a:pt x="348" y="242"/>
                    </a:cubicBezTo>
                    <a:cubicBezTo>
                      <a:pt x="347" y="241"/>
                      <a:pt x="346" y="242"/>
                      <a:pt x="345" y="242"/>
                    </a:cubicBezTo>
                    <a:cubicBezTo>
                      <a:pt x="343" y="242"/>
                      <a:pt x="343" y="242"/>
                      <a:pt x="341" y="242"/>
                    </a:cubicBezTo>
                    <a:cubicBezTo>
                      <a:pt x="340" y="243"/>
                      <a:pt x="340" y="243"/>
                      <a:pt x="339" y="243"/>
                    </a:cubicBezTo>
                    <a:cubicBezTo>
                      <a:pt x="339" y="244"/>
                      <a:pt x="339" y="244"/>
                      <a:pt x="339" y="244"/>
                    </a:cubicBezTo>
                    <a:cubicBezTo>
                      <a:pt x="338" y="244"/>
                      <a:pt x="332" y="243"/>
                      <a:pt x="332" y="245"/>
                    </a:cubicBezTo>
                    <a:cubicBezTo>
                      <a:pt x="332" y="246"/>
                      <a:pt x="327" y="244"/>
                      <a:pt x="327" y="247"/>
                    </a:cubicBezTo>
                    <a:cubicBezTo>
                      <a:pt x="326" y="247"/>
                      <a:pt x="326" y="246"/>
                      <a:pt x="324" y="246"/>
                    </a:cubicBezTo>
                    <a:cubicBezTo>
                      <a:pt x="323" y="246"/>
                      <a:pt x="322" y="247"/>
                      <a:pt x="321" y="247"/>
                    </a:cubicBezTo>
                    <a:cubicBezTo>
                      <a:pt x="320" y="247"/>
                      <a:pt x="315" y="245"/>
                      <a:pt x="315" y="247"/>
                    </a:cubicBezTo>
                    <a:cubicBezTo>
                      <a:pt x="315" y="247"/>
                      <a:pt x="314" y="247"/>
                      <a:pt x="313" y="247"/>
                    </a:cubicBezTo>
                    <a:cubicBezTo>
                      <a:pt x="314" y="248"/>
                      <a:pt x="317" y="250"/>
                      <a:pt x="314" y="250"/>
                    </a:cubicBezTo>
                    <a:cubicBezTo>
                      <a:pt x="315" y="251"/>
                      <a:pt x="316" y="251"/>
                      <a:pt x="317" y="251"/>
                    </a:cubicBezTo>
                    <a:cubicBezTo>
                      <a:pt x="318" y="251"/>
                      <a:pt x="319" y="251"/>
                      <a:pt x="320" y="252"/>
                    </a:cubicBezTo>
                    <a:cubicBezTo>
                      <a:pt x="319" y="252"/>
                      <a:pt x="314" y="253"/>
                      <a:pt x="318" y="254"/>
                    </a:cubicBezTo>
                    <a:cubicBezTo>
                      <a:pt x="321" y="255"/>
                      <a:pt x="323" y="255"/>
                      <a:pt x="326" y="256"/>
                    </a:cubicBezTo>
                    <a:cubicBezTo>
                      <a:pt x="328" y="258"/>
                      <a:pt x="323" y="258"/>
                      <a:pt x="323" y="258"/>
                    </a:cubicBezTo>
                    <a:cubicBezTo>
                      <a:pt x="322" y="258"/>
                      <a:pt x="321" y="257"/>
                      <a:pt x="320" y="257"/>
                    </a:cubicBezTo>
                    <a:cubicBezTo>
                      <a:pt x="319" y="257"/>
                      <a:pt x="318" y="258"/>
                      <a:pt x="317" y="258"/>
                    </a:cubicBezTo>
                    <a:cubicBezTo>
                      <a:pt x="318" y="259"/>
                      <a:pt x="316" y="260"/>
                      <a:pt x="315" y="261"/>
                    </a:cubicBezTo>
                    <a:cubicBezTo>
                      <a:pt x="315" y="261"/>
                      <a:pt x="319" y="265"/>
                      <a:pt x="319" y="265"/>
                    </a:cubicBezTo>
                    <a:cubicBezTo>
                      <a:pt x="319" y="266"/>
                      <a:pt x="318" y="266"/>
                      <a:pt x="318" y="267"/>
                    </a:cubicBezTo>
                    <a:cubicBezTo>
                      <a:pt x="317" y="267"/>
                      <a:pt x="316" y="267"/>
                      <a:pt x="315" y="268"/>
                    </a:cubicBezTo>
                    <a:cubicBezTo>
                      <a:pt x="311" y="270"/>
                      <a:pt x="311" y="270"/>
                      <a:pt x="311" y="270"/>
                    </a:cubicBezTo>
                    <a:cubicBezTo>
                      <a:pt x="311" y="271"/>
                      <a:pt x="315" y="271"/>
                      <a:pt x="316" y="272"/>
                    </a:cubicBezTo>
                    <a:cubicBezTo>
                      <a:pt x="317" y="274"/>
                      <a:pt x="318" y="273"/>
                      <a:pt x="320" y="273"/>
                    </a:cubicBezTo>
                    <a:cubicBezTo>
                      <a:pt x="322" y="274"/>
                      <a:pt x="322" y="275"/>
                      <a:pt x="324" y="275"/>
                    </a:cubicBezTo>
                    <a:cubicBezTo>
                      <a:pt x="327" y="276"/>
                      <a:pt x="327" y="277"/>
                      <a:pt x="329" y="278"/>
                    </a:cubicBezTo>
                    <a:cubicBezTo>
                      <a:pt x="327" y="278"/>
                      <a:pt x="328" y="281"/>
                      <a:pt x="328" y="282"/>
                    </a:cubicBezTo>
                    <a:cubicBezTo>
                      <a:pt x="328" y="284"/>
                      <a:pt x="323" y="285"/>
                      <a:pt x="321" y="285"/>
                    </a:cubicBezTo>
                    <a:cubicBezTo>
                      <a:pt x="320" y="284"/>
                      <a:pt x="319" y="284"/>
                      <a:pt x="318" y="284"/>
                    </a:cubicBezTo>
                    <a:cubicBezTo>
                      <a:pt x="317" y="283"/>
                      <a:pt x="316" y="282"/>
                      <a:pt x="315" y="282"/>
                    </a:cubicBezTo>
                    <a:cubicBezTo>
                      <a:pt x="314" y="282"/>
                      <a:pt x="315" y="284"/>
                      <a:pt x="315" y="284"/>
                    </a:cubicBezTo>
                    <a:cubicBezTo>
                      <a:pt x="315" y="286"/>
                      <a:pt x="313" y="286"/>
                      <a:pt x="312" y="286"/>
                    </a:cubicBezTo>
                    <a:cubicBezTo>
                      <a:pt x="313" y="285"/>
                      <a:pt x="309" y="284"/>
                      <a:pt x="308" y="284"/>
                    </a:cubicBezTo>
                    <a:cubicBezTo>
                      <a:pt x="306" y="284"/>
                      <a:pt x="303" y="284"/>
                      <a:pt x="302" y="282"/>
                    </a:cubicBezTo>
                    <a:cubicBezTo>
                      <a:pt x="301" y="281"/>
                      <a:pt x="300" y="278"/>
                      <a:pt x="298" y="279"/>
                    </a:cubicBezTo>
                    <a:cubicBezTo>
                      <a:pt x="295" y="281"/>
                      <a:pt x="294" y="277"/>
                      <a:pt x="294" y="282"/>
                    </a:cubicBezTo>
                    <a:cubicBezTo>
                      <a:pt x="293" y="281"/>
                      <a:pt x="293" y="282"/>
                      <a:pt x="292" y="282"/>
                    </a:cubicBezTo>
                    <a:cubicBezTo>
                      <a:pt x="291" y="282"/>
                      <a:pt x="289" y="281"/>
                      <a:pt x="289" y="280"/>
                    </a:cubicBezTo>
                    <a:cubicBezTo>
                      <a:pt x="288" y="279"/>
                      <a:pt x="284" y="279"/>
                      <a:pt x="284" y="281"/>
                    </a:cubicBezTo>
                    <a:cubicBezTo>
                      <a:pt x="283" y="280"/>
                      <a:pt x="283" y="280"/>
                      <a:pt x="282" y="280"/>
                    </a:cubicBezTo>
                    <a:cubicBezTo>
                      <a:pt x="282" y="282"/>
                      <a:pt x="280" y="282"/>
                      <a:pt x="280" y="283"/>
                    </a:cubicBezTo>
                    <a:cubicBezTo>
                      <a:pt x="279" y="286"/>
                      <a:pt x="276" y="286"/>
                      <a:pt x="275" y="285"/>
                    </a:cubicBezTo>
                    <a:cubicBezTo>
                      <a:pt x="274" y="284"/>
                      <a:pt x="272" y="284"/>
                      <a:pt x="270" y="283"/>
                    </a:cubicBezTo>
                    <a:cubicBezTo>
                      <a:pt x="269" y="282"/>
                      <a:pt x="266" y="279"/>
                      <a:pt x="265" y="281"/>
                    </a:cubicBezTo>
                    <a:cubicBezTo>
                      <a:pt x="265" y="282"/>
                      <a:pt x="266" y="283"/>
                      <a:pt x="267" y="284"/>
                    </a:cubicBezTo>
                    <a:cubicBezTo>
                      <a:pt x="267" y="284"/>
                      <a:pt x="267" y="287"/>
                      <a:pt x="265" y="286"/>
                    </a:cubicBezTo>
                    <a:cubicBezTo>
                      <a:pt x="265" y="285"/>
                      <a:pt x="264" y="284"/>
                      <a:pt x="265" y="283"/>
                    </a:cubicBezTo>
                    <a:cubicBezTo>
                      <a:pt x="265" y="282"/>
                      <a:pt x="261" y="281"/>
                      <a:pt x="260" y="280"/>
                    </a:cubicBezTo>
                    <a:cubicBezTo>
                      <a:pt x="259" y="278"/>
                      <a:pt x="258" y="279"/>
                      <a:pt x="256" y="278"/>
                    </a:cubicBezTo>
                    <a:cubicBezTo>
                      <a:pt x="255" y="277"/>
                      <a:pt x="254" y="275"/>
                      <a:pt x="252" y="275"/>
                    </a:cubicBezTo>
                    <a:cubicBezTo>
                      <a:pt x="248" y="274"/>
                      <a:pt x="244" y="277"/>
                      <a:pt x="242" y="272"/>
                    </a:cubicBezTo>
                    <a:cubicBezTo>
                      <a:pt x="241" y="272"/>
                      <a:pt x="240" y="272"/>
                      <a:pt x="239" y="273"/>
                    </a:cubicBezTo>
                    <a:cubicBezTo>
                      <a:pt x="238" y="273"/>
                      <a:pt x="238" y="275"/>
                      <a:pt x="237" y="275"/>
                    </a:cubicBezTo>
                    <a:cubicBezTo>
                      <a:pt x="236" y="273"/>
                      <a:pt x="234" y="276"/>
                      <a:pt x="234" y="274"/>
                    </a:cubicBezTo>
                    <a:cubicBezTo>
                      <a:pt x="233" y="272"/>
                      <a:pt x="230" y="272"/>
                      <a:pt x="228" y="272"/>
                    </a:cubicBezTo>
                    <a:cubicBezTo>
                      <a:pt x="228" y="272"/>
                      <a:pt x="229" y="273"/>
                      <a:pt x="229" y="274"/>
                    </a:cubicBezTo>
                    <a:cubicBezTo>
                      <a:pt x="226" y="273"/>
                      <a:pt x="227" y="275"/>
                      <a:pt x="226" y="276"/>
                    </a:cubicBezTo>
                    <a:cubicBezTo>
                      <a:pt x="225" y="278"/>
                      <a:pt x="224" y="277"/>
                      <a:pt x="223" y="278"/>
                    </a:cubicBezTo>
                    <a:cubicBezTo>
                      <a:pt x="222" y="278"/>
                      <a:pt x="221" y="279"/>
                      <a:pt x="220" y="279"/>
                    </a:cubicBezTo>
                    <a:cubicBezTo>
                      <a:pt x="219" y="279"/>
                      <a:pt x="218" y="279"/>
                      <a:pt x="218" y="280"/>
                    </a:cubicBezTo>
                    <a:cubicBezTo>
                      <a:pt x="217" y="281"/>
                      <a:pt x="219" y="282"/>
                      <a:pt x="218" y="283"/>
                    </a:cubicBezTo>
                    <a:cubicBezTo>
                      <a:pt x="216" y="284"/>
                      <a:pt x="214" y="285"/>
                      <a:pt x="211" y="285"/>
                    </a:cubicBezTo>
                    <a:cubicBezTo>
                      <a:pt x="213" y="285"/>
                      <a:pt x="214" y="288"/>
                      <a:pt x="214" y="290"/>
                    </a:cubicBezTo>
                    <a:cubicBezTo>
                      <a:pt x="215" y="291"/>
                      <a:pt x="216" y="292"/>
                      <a:pt x="215" y="292"/>
                    </a:cubicBezTo>
                    <a:cubicBezTo>
                      <a:pt x="214" y="294"/>
                      <a:pt x="212" y="294"/>
                      <a:pt x="211" y="294"/>
                    </a:cubicBezTo>
                    <a:cubicBezTo>
                      <a:pt x="208" y="292"/>
                      <a:pt x="206" y="287"/>
                      <a:pt x="203" y="287"/>
                    </a:cubicBezTo>
                    <a:cubicBezTo>
                      <a:pt x="199" y="287"/>
                      <a:pt x="202" y="291"/>
                      <a:pt x="200" y="292"/>
                    </a:cubicBezTo>
                    <a:cubicBezTo>
                      <a:pt x="198" y="294"/>
                      <a:pt x="197" y="295"/>
                      <a:pt x="198" y="299"/>
                    </a:cubicBezTo>
                    <a:cubicBezTo>
                      <a:pt x="198" y="300"/>
                      <a:pt x="202" y="302"/>
                      <a:pt x="200" y="303"/>
                    </a:cubicBezTo>
                    <a:cubicBezTo>
                      <a:pt x="198" y="305"/>
                      <a:pt x="197" y="308"/>
                      <a:pt x="198" y="310"/>
                    </a:cubicBezTo>
                    <a:cubicBezTo>
                      <a:pt x="199" y="311"/>
                      <a:pt x="200" y="312"/>
                      <a:pt x="201" y="312"/>
                    </a:cubicBezTo>
                    <a:cubicBezTo>
                      <a:pt x="204" y="312"/>
                      <a:pt x="203" y="313"/>
                      <a:pt x="205" y="315"/>
                    </a:cubicBezTo>
                    <a:cubicBezTo>
                      <a:pt x="204" y="315"/>
                      <a:pt x="204" y="315"/>
                      <a:pt x="204" y="315"/>
                    </a:cubicBezTo>
                    <a:cubicBezTo>
                      <a:pt x="204" y="316"/>
                      <a:pt x="206" y="320"/>
                      <a:pt x="207" y="318"/>
                    </a:cubicBezTo>
                    <a:cubicBezTo>
                      <a:pt x="208" y="317"/>
                      <a:pt x="210" y="318"/>
                      <a:pt x="211" y="318"/>
                    </a:cubicBezTo>
                    <a:cubicBezTo>
                      <a:pt x="216" y="319"/>
                      <a:pt x="218" y="323"/>
                      <a:pt x="221" y="326"/>
                    </a:cubicBezTo>
                    <a:cubicBezTo>
                      <a:pt x="222" y="327"/>
                      <a:pt x="224" y="328"/>
                      <a:pt x="224" y="330"/>
                    </a:cubicBezTo>
                    <a:cubicBezTo>
                      <a:pt x="225" y="332"/>
                      <a:pt x="221" y="329"/>
                      <a:pt x="220" y="331"/>
                    </a:cubicBezTo>
                    <a:cubicBezTo>
                      <a:pt x="219" y="332"/>
                      <a:pt x="227" y="334"/>
                      <a:pt x="228" y="336"/>
                    </a:cubicBezTo>
                    <a:cubicBezTo>
                      <a:pt x="227" y="336"/>
                      <a:pt x="227" y="335"/>
                      <a:pt x="227" y="335"/>
                    </a:cubicBezTo>
                    <a:cubicBezTo>
                      <a:pt x="227" y="336"/>
                      <a:pt x="227" y="337"/>
                      <a:pt x="227" y="337"/>
                    </a:cubicBezTo>
                    <a:cubicBezTo>
                      <a:pt x="226" y="337"/>
                      <a:pt x="224" y="337"/>
                      <a:pt x="224" y="338"/>
                    </a:cubicBezTo>
                    <a:cubicBezTo>
                      <a:pt x="224" y="338"/>
                      <a:pt x="223" y="338"/>
                      <a:pt x="222" y="338"/>
                    </a:cubicBezTo>
                    <a:cubicBezTo>
                      <a:pt x="223" y="338"/>
                      <a:pt x="223" y="339"/>
                      <a:pt x="223" y="339"/>
                    </a:cubicBezTo>
                    <a:cubicBezTo>
                      <a:pt x="224" y="339"/>
                      <a:pt x="224" y="340"/>
                      <a:pt x="224" y="341"/>
                    </a:cubicBezTo>
                    <a:cubicBezTo>
                      <a:pt x="224" y="341"/>
                      <a:pt x="219" y="339"/>
                      <a:pt x="221" y="341"/>
                    </a:cubicBezTo>
                    <a:cubicBezTo>
                      <a:pt x="220" y="341"/>
                      <a:pt x="220" y="342"/>
                      <a:pt x="219" y="342"/>
                    </a:cubicBezTo>
                    <a:cubicBezTo>
                      <a:pt x="218" y="343"/>
                      <a:pt x="216" y="341"/>
                      <a:pt x="216" y="343"/>
                    </a:cubicBezTo>
                    <a:cubicBezTo>
                      <a:pt x="215" y="343"/>
                      <a:pt x="214" y="342"/>
                      <a:pt x="213" y="342"/>
                    </a:cubicBezTo>
                    <a:cubicBezTo>
                      <a:pt x="214" y="342"/>
                      <a:pt x="214" y="343"/>
                      <a:pt x="214" y="344"/>
                    </a:cubicBezTo>
                    <a:cubicBezTo>
                      <a:pt x="213" y="343"/>
                      <a:pt x="213" y="342"/>
                      <a:pt x="211" y="342"/>
                    </a:cubicBezTo>
                    <a:cubicBezTo>
                      <a:pt x="214" y="346"/>
                      <a:pt x="211" y="349"/>
                      <a:pt x="210" y="353"/>
                    </a:cubicBezTo>
                    <a:cubicBezTo>
                      <a:pt x="209" y="352"/>
                      <a:pt x="209" y="352"/>
                      <a:pt x="209" y="352"/>
                    </a:cubicBezTo>
                    <a:cubicBezTo>
                      <a:pt x="210" y="353"/>
                      <a:pt x="207" y="354"/>
                      <a:pt x="207" y="356"/>
                    </a:cubicBezTo>
                    <a:cubicBezTo>
                      <a:pt x="207" y="358"/>
                      <a:pt x="209" y="358"/>
                      <a:pt x="211" y="359"/>
                    </a:cubicBezTo>
                    <a:cubicBezTo>
                      <a:pt x="213" y="360"/>
                      <a:pt x="213" y="361"/>
                      <a:pt x="215" y="362"/>
                    </a:cubicBezTo>
                    <a:cubicBezTo>
                      <a:pt x="215" y="363"/>
                      <a:pt x="216" y="364"/>
                      <a:pt x="216" y="366"/>
                    </a:cubicBezTo>
                    <a:cubicBezTo>
                      <a:pt x="216" y="367"/>
                      <a:pt x="215" y="368"/>
                      <a:pt x="217" y="368"/>
                    </a:cubicBezTo>
                    <a:cubicBezTo>
                      <a:pt x="217" y="367"/>
                      <a:pt x="216" y="363"/>
                      <a:pt x="218" y="364"/>
                    </a:cubicBezTo>
                    <a:cubicBezTo>
                      <a:pt x="218" y="365"/>
                      <a:pt x="216" y="370"/>
                      <a:pt x="219" y="371"/>
                    </a:cubicBezTo>
                    <a:cubicBezTo>
                      <a:pt x="218" y="371"/>
                      <a:pt x="217" y="374"/>
                      <a:pt x="218" y="375"/>
                    </a:cubicBezTo>
                    <a:cubicBezTo>
                      <a:pt x="220" y="376"/>
                      <a:pt x="220" y="377"/>
                      <a:pt x="221" y="379"/>
                    </a:cubicBezTo>
                    <a:cubicBezTo>
                      <a:pt x="222" y="380"/>
                      <a:pt x="224" y="381"/>
                      <a:pt x="225" y="382"/>
                    </a:cubicBezTo>
                    <a:cubicBezTo>
                      <a:pt x="227" y="383"/>
                      <a:pt x="228" y="385"/>
                      <a:pt x="229" y="386"/>
                    </a:cubicBezTo>
                    <a:cubicBezTo>
                      <a:pt x="230" y="387"/>
                      <a:pt x="231" y="388"/>
                      <a:pt x="230" y="389"/>
                    </a:cubicBezTo>
                    <a:cubicBezTo>
                      <a:pt x="230" y="391"/>
                      <a:pt x="228" y="392"/>
                      <a:pt x="227" y="393"/>
                    </a:cubicBezTo>
                    <a:cubicBezTo>
                      <a:pt x="227" y="394"/>
                      <a:pt x="226" y="395"/>
                      <a:pt x="225" y="396"/>
                    </a:cubicBezTo>
                    <a:cubicBezTo>
                      <a:pt x="224" y="396"/>
                      <a:pt x="222" y="395"/>
                      <a:pt x="220" y="395"/>
                    </a:cubicBezTo>
                    <a:cubicBezTo>
                      <a:pt x="219" y="394"/>
                      <a:pt x="219" y="392"/>
                      <a:pt x="218" y="392"/>
                    </a:cubicBezTo>
                    <a:cubicBezTo>
                      <a:pt x="217" y="391"/>
                      <a:pt x="216" y="391"/>
                      <a:pt x="215" y="390"/>
                    </a:cubicBezTo>
                    <a:cubicBezTo>
                      <a:pt x="212" y="387"/>
                      <a:pt x="209" y="387"/>
                      <a:pt x="206" y="386"/>
                    </a:cubicBezTo>
                    <a:cubicBezTo>
                      <a:pt x="205" y="385"/>
                      <a:pt x="202" y="384"/>
                      <a:pt x="202" y="383"/>
                    </a:cubicBezTo>
                    <a:cubicBezTo>
                      <a:pt x="202" y="382"/>
                      <a:pt x="203" y="381"/>
                      <a:pt x="202" y="380"/>
                    </a:cubicBezTo>
                    <a:cubicBezTo>
                      <a:pt x="200" y="379"/>
                      <a:pt x="199" y="381"/>
                      <a:pt x="197" y="379"/>
                    </a:cubicBezTo>
                    <a:cubicBezTo>
                      <a:pt x="196" y="377"/>
                      <a:pt x="193" y="377"/>
                      <a:pt x="193" y="379"/>
                    </a:cubicBezTo>
                    <a:cubicBezTo>
                      <a:pt x="191" y="375"/>
                      <a:pt x="186" y="381"/>
                      <a:pt x="183" y="379"/>
                    </a:cubicBezTo>
                    <a:cubicBezTo>
                      <a:pt x="184" y="377"/>
                      <a:pt x="176" y="374"/>
                      <a:pt x="175" y="373"/>
                    </a:cubicBezTo>
                    <a:cubicBezTo>
                      <a:pt x="174" y="372"/>
                      <a:pt x="173" y="373"/>
                      <a:pt x="171" y="373"/>
                    </a:cubicBezTo>
                    <a:cubicBezTo>
                      <a:pt x="170" y="372"/>
                      <a:pt x="169" y="372"/>
                      <a:pt x="168" y="372"/>
                    </a:cubicBezTo>
                    <a:cubicBezTo>
                      <a:pt x="167" y="372"/>
                      <a:pt x="165" y="372"/>
                      <a:pt x="164" y="372"/>
                    </a:cubicBezTo>
                    <a:cubicBezTo>
                      <a:pt x="162" y="372"/>
                      <a:pt x="160" y="371"/>
                      <a:pt x="158" y="370"/>
                    </a:cubicBezTo>
                    <a:cubicBezTo>
                      <a:pt x="156" y="369"/>
                      <a:pt x="145" y="365"/>
                      <a:pt x="146" y="370"/>
                    </a:cubicBezTo>
                    <a:cubicBezTo>
                      <a:pt x="141" y="368"/>
                      <a:pt x="138" y="363"/>
                      <a:pt x="133" y="360"/>
                    </a:cubicBezTo>
                    <a:cubicBezTo>
                      <a:pt x="131" y="359"/>
                      <a:pt x="129" y="359"/>
                      <a:pt x="127" y="358"/>
                    </a:cubicBezTo>
                    <a:cubicBezTo>
                      <a:pt x="125" y="357"/>
                      <a:pt x="124" y="355"/>
                      <a:pt x="122" y="354"/>
                    </a:cubicBezTo>
                    <a:cubicBezTo>
                      <a:pt x="124" y="356"/>
                      <a:pt x="119" y="355"/>
                      <a:pt x="118" y="353"/>
                    </a:cubicBezTo>
                    <a:cubicBezTo>
                      <a:pt x="116" y="350"/>
                      <a:pt x="113" y="351"/>
                      <a:pt x="111" y="349"/>
                    </a:cubicBezTo>
                    <a:cubicBezTo>
                      <a:pt x="111" y="348"/>
                      <a:pt x="112" y="348"/>
                      <a:pt x="113" y="348"/>
                    </a:cubicBezTo>
                    <a:cubicBezTo>
                      <a:pt x="112" y="348"/>
                      <a:pt x="112" y="347"/>
                      <a:pt x="112" y="346"/>
                    </a:cubicBezTo>
                    <a:cubicBezTo>
                      <a:pt x="111" y="347"/>
                      <a:pt x="111" y="347"/>
                      <a:pt x="111" y="347"/>
                    </a:cubicBezTo>
                    <a:cubicBezTo>
                      <a:pt x="111" y="344"/>
                      <a:pt x="115" y="347"/>
                      <a:pt x="116" y="348"/>
                    </a:cubicBezTo>
                    <a:cubicBezTo>
                      <a:pt x="114" y="346"/>
                      <a:pt x="120" y="347"/>
                      <a:pt x="120" y="347"/>
                    </a:cubicBezTo>
                    <a:cubicBezTo>
                      <a:pt x="121" y="346"/>
                      <a:pt x="120" y="345"/>
                      <a:pt x="120" y="344"/>
                    </a:cubicBezTo>
                    <a:cubicBezTo>
                      <a:pt x="119" y="347"/>
                      <a:pt x="119" y="344"/>
                      <a:pt x="119" y="343"/>
                    </a:cubicBezTo>
                    <a:cubicBezTo>
                      <a:pt x="121" y="344"/>
                      <a:pt x="121" y="339"/>
                      <a:pt x="122" y="338"/>
                    </a:cubicBezTo>
                    <a:cubicBezTo>
                      <a:pt x="123" y="339"/>
                      <a:pt x="123" y="340"/>
                      <a:pt x="123" y="340"/>
                    </a:cubicBezTo>
                    <a:cubicBezTo>
                      <a:pt x="123" y="340"/>
                      <a:pt x="123" y="338"/>
                      <a:pt x="124" y="337"/>
                    </a:cubicBezTo>
                    <a:cubicBezTo>
                      <a:pt x="125" y="337"/>
                      <a:pt x="126" y="339"/>
                      <a:pt x="127" y="339"/>
                    </a:cubicBezTo>
                    <a:cubicBezTo>
                      <a:pt x="127" y="337"/>
                      <a:pt x="124" y="336"/>
                      <a:pt x="123" y="335"/>
                    </a:cubicBezTo>
                    <a:cubicBezTo>
                      <a:pt x="121" y="334"/>
                      <a:pt x="120" y="334"/>
                      <a:pt x="119" y="331"/>
                    </a:cubicBezTo>
                    <a:cubicBezTo>
                      <a:pt x="120" y="332"/>
                      <a:pt x="121" y="331"/>
                      <a:pt x="122" y="331"/>
                    </a:cubicBezTo>
                    <a:cubicBezTo>
                      <a:pt x="124" y="331"/>
                      <a:pt x="124" y="331"/>
                      <a:pt x="126" y="331"/>
                    </a:cubicBezTo>
                    <a:cubicBezTo>
                      <a:pt x="126" y="329"/>
                      <a:pt x="123" y="329"/>
                      <a:pt x="127" y="329"/>
                    </a:cubicBezTo>
                    <a:cubicBezTo>
                      <a:pt x="129" y="329"/>
                      <a:pt x="132" y="327"/>
                      <a:pt x="133" y="326"/>
                    </a:cubicBezTo>
                    <a:cubicBezTo>
                      <a:pt x="131" y="326"/>
                      <a:pt x="133" y="324"/>
                      <a:pt x="130" y="324"/>
                    </a:cubicBezTo>
                    <a:cubicBezTo>
                      <a:pt x="128" y="325"/>
                      <a:pt x="127" y="326"/>
                      <a:pt x="125" y="326"/>
                    </a:cubicBezTo>
                    <a:cubicBezTo>
                      <a:pt x="125" y="325"/>
                      <a:pt x="126" y="324"/>
                      <a:pt x="127" y="324"/>
                    </a:cubicBezTo>
                    <a:cubicBezTo>
                      <a:pt x="126" y="324"/>
                      <a:pt x="125" y="325"/>
                      <a:pt x="124" y="326"/>
                    </a:cubicBezTo>
                    <a:cubicBezTo>
                      <a:pt x="123" y="326"/>
                      <a:pt x="122" y="325"/>
                      <a:pt x="123" y="324"/>
                    </a:cubicBezTo>
                    <a:cubicBezTo>
                      <a:pt x="121" y="323"/>
                      <a:pt x="123" y="320"/>
                      <a:pt x="125" y="320"/>
                    </a:cubicBezTo>
                    <a:cubicBezTo>
                      <a:pt x="126" y="319"/>
                      <a:pt x="126" y="319"/>
                      <a:pt x="126" y="318"/>
                    </a:cubicBezTo>
                    <a:cubicBezTo>
                      <a:pt x="127" y="316"/>
                      <a:pt x="129" y="318"/>
                      <a:pt x="130" y="317"/>
                    </a:cubicBezTo>
                    <a:cubicBezTo>
                      <a:pt x="132" y="317"/>
                      <a:pt x="133" y="318"/>
                      <a:pt x="135" y="317"/>
                    </a:cubicBezTo>
                    <a:cubicBezTo>
                      <a:pt x="136" y="317"/>
                      <a:pt x="137" y="313"/>
                      <a:pt x="137" y="312"/>
                    </a:cubicBezTo>
                    <a:cubicBezTo>
                      <a:pt x="136" y="312"/>
                      <a:pt x="136" y="312"/>
                      <a:pt x="136" y="312"/>
                    </a:cubicBezTo>
                    <a:cubicBezTo>
                      <a:pt x="138" y="310"/>
                      <a:pt x="134" y="309"/>
                      <a:pt x="133" y="308"/>
                    </a:cubicBezTo>
                    <a:cubicBezTo>
                      <a:pt x="133" y="307"/>
                      <a:pt x="135" y="306"/>
                      <a:pt x="136" y="306"/>
                    </a:cubicBezTo>
                    <a:cubicBezTo>
                      <a:pt x="136" y="304"/>
                      <a:pt x="134" y="306"/>
                      <a:pt x="134" y="305"/>
                    </a:cubicBezTo>
                    <a:cubicBezTo>
                      <a:pt x="133" y="303"/>
                      <a:pt x="134" y="303"/>
                      <a:pt x="135" y="303"/>
                    </a:cubicBezTo>
                    <a:cubicBezTo>
                      <a:pt x="138" y="302"/>
                      <a:pt x="134" y="298"/>
                      <a:pt x="136" y="297"/>
                    </a:cubicBezTo>
                    <a:cubicBezTo>
                      <a:pt x="135" y="296"/>
                      <a:pt x="135" y="297"/>
                      <a:pt x="134" y="297"/>
                    </a:cubicBezTo>
                    <a:cubicBezTo>
                      <a:pt x="133" y="297"/>
                      <a:pt x="131" y="297"/>
                      <a:pt x="130" y="296"/>
                    </a:cubicBezTo>
                    <a:cubicBezTo>
                      <a:pt x="129" y="294"/>
                      <a:pt x="128" y="296"/>
                      <a:pt x="126" y="294"/>
                    </a:cubicBezTo>
                    <a:cubicBezTo>
                      <a:pt x="125" y="295"/>
                      <a:pt x="121" y="293"/>
                      <a:pt x="120" y="293"/>
                    </a:cubicBezTo>
                    <a:cubicBezTo>
                      <a:pt x="117" y="291"/>
                      <a:pt x="118" y="292"/>
                      <a:pt x="116" y="293"/>
                    </a:cubicBezTo>
                    <a:cubicBezTo>
                      <a:pt x="115" y="292"/>
                      <a:pt x="113" y="292"/>
                      <a:pt x="112" y="291"/>
                    </a:cubicBezTo>
                    <a:cubicBezTo>
                      <a:pt x="112" y="290"/>
                      <a:pt x="111" y="287"/>
                      <a:pt x="109" y="287"/>
                    </a:cubicBezTo>
                    <a:cubicBezTo>
                      <a:pt x="106" y="287"/>
                      <a:pt x="104" y="290"/>
                      <a:pt x="102" y="290"/>
                    </a:cubicBezTo>
                    <a:cubicBezTo>
                      <a:pt x="99" y="288"/>
                      <a:pt x="99" y="288"/>
                      <a:pt x="99" y="288"/>
                    </a:cubicBezTo>
                    <a:cubicBezTo>
                      <a:pt x="98" y="288"/>
                      <a:pt x="97" y="286"/>
                      <a:pt x="95" y="287"/>
                    </a:cubicBezTo>
                    <a:cubicBezTo>
                      <a:pt x="93" y="288"/>
                      <a:pt x="92" y="287"/>
                      <a:pt x="91" y="286"/>
                    </a:cubicBezTo>
                    <a:cubicBezTo>
                      <a:pt x="91" y="284"/>
                      <a:pt x="89" y="281"/>
                      <a:pt x="89" y="280"/>
                    </a:cubicBezTo>
                    <a:cubicBezTo>
                      <a:pt x="87" y="280"/>
                      <a:pt x="87" y="277"/>
                      <a:pt x="84" y="278"/>
                    </a:cubicBezTo>
                    <a:cubicBezTo>
                      <a:pt x="83" y="279"/>
                      <a:pt x="80" y="278"/>
                      <a:pt x="79" y="278"/>
                    </a:cubicBezTo>
                    <a:cubicBezTo>
                      <a:pt x="80" y="277"/>
                      <a:pt x="77" y="274"/>
                      <a:pt x="77" y="273"/>
                    </a:cubicBezTo>
                    <a:cubicBezTo>
                      <a:pt x="78" y="272"/>
                      <a:pt x="79" y="272"/>
                      <a:pt x="80" y="272"/>
                    </a:cubicBezTo>
                    <a:cubicBezTo>
                      <a:pt x="79" y="270"/>
                      <a:pt x="77" y="270"/>
                      <a:pt x="76" y="269"/>
                    </a:cubicBezTo>
                    <a:cubicBezTo>
                      <a:pt x="76" y="267"/>
                      <a:pt x="74" y="264"/>
                      <a:pt x="72" y="265"/>
                    </a:cubicBezTo>
                    <a:cubicBezTo>
                      <a:pt x="70" y="266"/>
                      <a:pt x="69" y="264"/>
                      <a:pt x="67" y="265"/>
                    </a:cubicBezTo>
                    <a:cubicBezTo>
                      <a:pt x="64" y="266"/>
                      <a:pt x="63" y="265"/>
                      <a:pt x="60" y="265"/>
                    </a:cubicBezTo>
                    <a:cubicBezTo>
                      <a:pt x="60" y="268"/>
                      <a:pt x="58" y="269"/>
                      <a:pt x="56" y="268"/>
                    </a:cubicBezTo>
                    <a:cubicBezTo>
                      <a:pt x="54" y="267"/>
                      <a:pt x="53" y="264"/>
                      <a:pt x="52" y="262"/>
                    </a:cubicBezTo>
                    <a:cubicBezTo>
                      <a:pt x="52" y="260"/>
                      <a:pt x="53" y="260"/>
                      <a:pt x="51" y="259"/>
                    </a:cubicBezTo>
                    <a:cubicBezTo>
                      <a:pt x="50" y="258"/>
                      <a:pt x="48" y="257"/>
                      <a:pt x="50" y="256"/>
                    </a:cubicBezTo>
                    <a:cubicBezTo>
                      <a:pt x="52" y="254"/>
                      <a:pt x="54" y="257"/>
                      <a:pt x="57" y="256"/>
                    </a:cubicBezTo>
                    <a:cubicBezTo>
                      <a:pt x="58" y="256"/>
                      <a:pt x="62" y="254"/>
                      <a:pt x="62" y="253"/>
                    </a:cubicBezTo>
                    <a:cubicBezTo>
                      <a:pt x="61" y="252"/>
                      <a:pt x="60" y="251"/>
                      <a:pt x="59" y="251"/>
                    </a:cubicBezTo>
                    <a:cubicBezTo>
                      <a:pt x="58" y="250"/>
                      <a:pt x="60" y="249"/>
                      <a:pt x="57" y="249"/>
                    </a:cubicBezTo>
                    <a:cubicBezTo>
                      <a:pt x="56" y="248"/>
                      <a:pt x="55" y="248"/>
                      <a:pt x="54" y="249"/>
                    </a:cubicBezTo>
                    <a:cubicBezTo>
                      <a:pt x="52" y="249"/>
                      <a:pt x="53" y="247"/>
                      <a:pt x="53" y="246"/>
                    </a:cubicBezTo>
                    <a:cubicBezTo>
                      <a:pt x="53" y="245"/>
                      <a:pt x="51" y="245"/>
                      <a:pt x="50" y="244"/>
                    </a:cubicBezTo>
                    <a:cubicBezTo>
                      <a:pt x="48" y="244"/>
                      <a:pt x="47" y="242"/>
                      <a:pt x="46" y="241"/>
                    </a:cubicBezTo>
                    <a:cubicBezTo>
                      <a:pt x="45" y="239"/>
                      <a:pt x="41" y="236"/>
                      <a:pt x="43" y="235"/>
                    </a:cubicBezTo>
                    <a:cubicBezTo>
                      <a:pt x="44" y="235"/>
                      <a:pt x="43" y="233"/>
                      <a:pt x="43" y="232"/>
                    </a:cubicBezTo>
                    <a:cubicBezTo>
                      <a:pt x="42" y="231"/>
                      <a:pt x="42" y="230"/>
                      <a:pt x="42" y="229"/>
                    </a:cubicBezTo>
                    <a:cubicBezTo>
                      <a:pt x="42" y="228"/>
                      <a:pt x="37" y="225"/>
                      <a:pt x="36" y="225"/>
                    </a:cubicBezTo>
                    <a:cubicBezTo>
                      <a:pt x="34" y="225"/>
                      <a:pt x="29" y="228"/>
                      <a:pt x="28" y="226"/>
                    </a:cubicBezTo>
                    <a:cubicBezTo>
                      <a:pt x="28" y="225"/>
                      <a:pt x="29" y="224"/>
                      <a:pt x="28" y="224"/>
                    </a:cubicBezTo>
                    <a:cubicBezTo>
                      <a:pt x="27" y="223"/>
                      <a:pt x="25" y="223"/>
                      <a:pt x="24" y="223"/>
                    </a:cubicBezTo>
                    <a:cubicBezTo>
                      <a:pt x="22" y="224"/>
                      <a:pt x="21" y="222"/>
                      <a:pt x="19" y="223"/>
                    </a:cubicBezTo>
                    <a:cubicBezTo>
                      <a:pt x="17" y="223"/>
                      <a:pt x="17" y="219"/>
                      <a:pt x="17" y="218"/>
                    </a:cubicBezTo>
                    <a:cubicBezTo>
                      <a:pt x="16" y="217"/>
                      <a:pt x="14" y="213"/>
                      <a:pt x="12" y="214"/>
                    </a:cubicBezTo>
                    <a:cubicBezTo>
                      <a:pt x="13" y="212"/>
                      <a:pt x="13" y="209"/>
                      <a:pt x="11" y="208"/>
                    </a:cubicBezTo>
                    <a:cubicBezTo>
                      <a:pt x="7" y="206"/>
                      <a:pt x="9" y="205"/>
                      <a:pt x="12" y="202"/>
                    </a:cubicBezTo>
                    <a:cubicBezTo>
                      <a:pt x="10" y="202"/>
                      <a:pt x="10" y="200"/>
                      <a:pt x="9" y="199"/>
                    </a:cubicBezTo>
                    <a:cubicBezTo>
                      <a:pt x="8" y="199"/>
                      <a:pt x="8" y="198"/>
                      <a:pt x="8" y="197"/>
                    </a:cubicBezTo>
                    <a:cubicBezTo>
                      <a:pt x="9" y="195"/>
                      <a:pt x="7" y="194"/>
                      <a:pt x="7" y="193"/>
                    </a:cubicBezTo>
                    <a:cubicBezTo>
                      <a:pt x="7" y="191"/>
                      <a:pt x="9" y="191"/>
                      <a:pt x="10" y="189"/>
                    </a:cubicBezTo>
                    <a:cubicBezTo>
                      <a:pt x="11" y="188"/>
                      <a:pt x="10" y="186"/>
                      <a:pt x="13" y="186"/>
                    </a:cubicBezTo>
                    <a:cubicBezTo>
                      <a:pt x="12" y="185"/>
                      <a:pt x="12" y="185"/>
                      <a:pt x="11" y="185"/>
                    </a:cubicBezTo>
                    <a:cubicBezTo>
                      <a:pt x="12" y="184"/>
                      <a:pt x="11" y="183"/>
                      <a:pt x="11" y="182"/>
                    </a:cubicBezTo>
                    <a:cubicBezTo>
                      <a:pt x="10" y="180"/>
                      <a:pt x="12" y="182"/>
                      <a:pt x="13" y="182"/>
                    </a:cubicBezTo>
                    <a:cubicBezTo>
                      <a:pt x="14" y="182"/>
                      <a:pt x="14" y="182"/>
                      <a:pt x="14" y="181"/>
                    </a:cubicBezTo>
                    <a:cubicBezTo>
                      <a:pt x="15" y="180"/>
                      <a:pt x="16" y="181"/>
                      <a:pt x="17" y="181"/>
                    </a:cubicBezTo>
                    <a:cubicBezTo>
                      <a:pt x="19" y="181"/>
                      <a:pt x="19" y="179"/>
                      <a:pt x="22" y="179"/>
                    </a:cubicBezTo>
                    <a:cubicBezTo>
                      <a:pt x="24" y="179"/>
                      <a:pt x="26" y="180"/>
                      <a:pt x="28" y="180"/>
                    </a:cubicBezTo>
                    <a:cubicBezTo>
                      <a:pt x="31" y="180"/>
                      <a:pt x="26" y="178"/>
                      <a:pt x="26" y="178"/>
                    </a:cubicBezTo>
                    <a:cubicBezTo>
                      <a:pt x="23" y="176"/>
                      <a:pt x="21" y="178"/>
                      <a:pt x="19" y="177"/>
                    </a:cubicBezTo>
                    <a:cubicBezTo>
                      <a:pt x="17" y="176"/>
                      <a:pt x="14" y="174"/>
                      <a:pt x="13" y="173"/>
                    </a:cubicBezTo>
                    <a:cubicBezTo>
                      <a:pt x="14" y="173"/>
                      <a:pt x="15" y="174"/>
                      <a:pt x="15" y="174"/>
                    </a:cubicBezTo>
                    <a:cubicBezTo>
                      <a:pt x="15" y="173"/>
                      <a:pt x="14" y="172"/>
                      <a:pt x="15" y="171"/>
                    </a:cubicBezTo>
                    <a:cubicBezTo>
                      <a:pt x="15" y="171"/>
                      <a:pt x="13" y="172"/>
                      <a:pt x="12" y="172"/>
                    </a:cubicBezTo>
                    <a:cubicBezTo>
                      <a:pt x="11" y="173"/>
                      <a:pt x="10" y="173"/>
                      <a:pt x="8" y="173"/>
                    </a:cubicBezTo>
                    <a:cubicBezTo>
                      <a:pt x="11" y="169"/>
                      <a:pt x="16" y="167"/>
                      <a:pt x="20" y="164"/>
                    </a:cubicBezTo>
                    <a:cubicBezTo>
                      <a:pt x="24" y="161"/>
                      <a:pt x="27" y="157"/>
                      <a:pt x="31" y="154"/>
                    </a:cubicBezTo>
                    <a:cubicBezTo>
                      <a:pt x="33" y="152"/>
                      <a:pt x="34" y="151"/>
                      <a:pt x="35" y="149"/>
                    </a:cubicBezTo>
                    <a:cubicBezTo>
                      <a:pt x="36" y="147"/>
                      <a:pt x="35" y="146"/>
                      <a:pt x="33" y="145"/>
                    </a:cubicBezTo>
                    <a:cubicBezTo>
                      <a:pt x="29" y="143"/>
                      <a:pt x="25" y="141"/>
                      <a:pt x="21" y="138"/>
                    </a:cubicBezTo>
                    <a:cubicBezTo>
                      <a:pt x="22" y="138"/>
                      <a:pt x="28" y="135"/>
                      <a:pt x="24" y="133"/>
                    </a:cubicBezTo>
                    <a:cubicBezTo>
                      <a:pt x="23" y="132"/>
                      <a:pt x="17" y="130"/>
                      <a:pt x="21" y="128"/>
                    </a:cubicBezTo>
                    <a:cubicBezTo>
                      <a:pt x="20" y="127"/>
                      <a:pt x="19" y="128"/>
                      <a:pt x="18" y="127"/>
                    </a:cubicBezTo>
                    <a:cubicBezTo>
                      <a:pt x="16" y="127"/>
                      <a:pt x="15" y="124"/>
                      <a:pt x="18" y="124"/>
                    </a:cubicBezTo>
                    <a:cubicBezTo>
                      <a:pt x="17" y="123"/>
                      <a:pt x="15" y="123"/>
                      <a:pt x="16" y="122"/>
                    </a:cubicBezTo>
                    <a:cubicBezTo>
                      <a:pt x="16" y="121"/>
                      <a:pt x="17" y="119"/>
                      <a:pt x="16" y="118"/>
                    </a:cubicBezTo>
                    <a:cubicBezTo>
                      <a:pt x="17" y="118"/>
                      <a:pt x="18" y="118"/>
                      <a:pt x="19" y="118"/>
                    </a:cubicBezTo>
                    <a:cubicBezTo>
                      <a:pt x="17" y="113"/>
                      <a:pt x="12" y="110"/>
                      <a:pt x="9" y="106"/>
                    </a:cubicBezTo>
                    <a:cubicBezTo>
                      <a:pt x="6" y="102"/>
                      <a:pt x="16" y="100"/>
                      <a:pt x="14" y="97"/>
                    </a:cubicBezTo>
                    <a:cubicBezTo>
                      <a:pt x="13" y="96"/>
                      <a:pt x="10" y="95"/>
                      <a:pt x="9" y="94"/>
                    </a:cubicBezTo>
                    <a:cubicBezTo>
                      <a:pt x="7" y="92"/>
                      <a:pt x="5" y="92"/>
                      <a:pt x="3" y="91"/>
                    </a:cubicBezTo>
                    <a:cubicBezTo>
                      <a:pt x="1" y="90"/>
                      <a:pt x="1" y="88"/>
                      <a:pt x="2" y="87"/>
                    </a:cubicBezTo>
                    <a:cubicBezTo>
                      <a:pt x="4" y="85"/>
                      <a:pt x="1" y="85"/>
                      <a:pt x="0" y="85"/>
                    </a:cubicBezTo>
                  </a:path>
                </a:pathLst>
              </a:custGeom>
              <a:solidFill>
                <a:srgbClr val="B3B3B3"/>
              </a:solidFill>
              <a:ln w="3175">
                <a:solidFill>
                  <a:schemeClr val="tx1"/>
                </a:solidFill>
                <a:round/>
                <a:headEnd/>
                <a:tailEnd/>
              </a:ln>
            </p:spPr>
            <p:txBody>
              <a:bodyPr/>
              <a:lstStyle/>
              <a:p>
                <a:endParaRPr lang="en-GB" sz="2400" dirty="0"/>
              </a:p>
            </p:txBody>
          </p:sp>
          <p:sp>
            <p:nvSpPr>
              <p:cNvPr id="1211" name="Freeform 4442"/>
              <p:cNvSpPr>
                <a:spLocks/>
              </p:cNvSpPr>
              <p:nvPr/>
            </p:nvSpPr>
            <p:spPr bwMode="auto">
              <a:xfrm>
                <a:off x="3141" y="1656"/>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1" y="0"/>
                      <a:pt x="0" y="0"/>
                      <a:pt x="0" y="0"/>
                    </a:cubicBezTo>
                    <a:cubicBezTo>
                      <a:pt x="0" y="0"/>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1212" name="Freeform 4443"/>
              <p:cNvSpPr>
                <a:spLocks/>
              </p:cNvSpPr>
              <p:nvPr/>
            </p:nvSpPr>
            <p:spPr bwMode="auto">
              <a:xfrm>
                <a:off x="3166" y="1459"/>
                <a:ext cx="33" cy="5"/>
              </a:xfrm>
              <a:custGeom>
                <a:avLst/>
                <a:gdLst>
                  <a:gd name="T0" fmla="*/ 0 w 25"/>
                  <a:gd name="T1" fmla="*/ 3 h 4"/>
                  <a:gd name="T2" fmla="*/ 5 w 25"/>
                  <a:gd name="T3" fmla="*/ 3 h 4"/>
                  <a:gd name="T4" fmla="*/ 13 w 25"/>
                  <a:gd name="T5" fmla="*/ 4 h 4"/>
                  <a:gd name="T6" fmla="*/ 22 w 25"/>
                  <a:gd name="T7" fmla="*/ 1 h 4"/>
                  <a:gd name="T8" fmla="*/ 32 w 25"/>
                  <a:gd name="T9" fmla="*/ 3 h 4"/>
                  <a:gd name="T10" fmla="*/ 29 w 25"/>
                  <a:gd name="T11" fmla="*/ 1 h 4"/>
                  <a:gd name="T12" fmla="*/ 25 w 25"/>
                  <a:gd name="T13" fmla="*/ 0 h 4"/>
                  <a:gd name="T14" fmla="*/ 17 w 25"/>
                  <a:gd name="T15" fmla="*/ 1 h 4"/>
                  <a:gd name="T16" fmla="*/ 0 w 25"/>
                  <a:gd name="T17" fmla="*/ 3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5" h="4">
                    <a:moveTo>
                      <a:pt x="0" y="2"/>
                    </a:moveTo>
                    <a:cubicBezTo>
                      <a:pt x="0" y="3"/>
                      <a:pt x="4" y="2"/>
                      <a:pt x="4" y="2"/>
                    </a:cubicBezTo>
                    <a:cubicBezTo>
                      <a:pt x="7" y="2"/>
                      <a:pt x="8" y="4"/>
                      <a:pt x="10" y="3"/>
                    </a:cubicBezTo>
                    <a:cubicBezTo>
                      <a:pt x="12" y="2"/>
                      <a:pt x="15" y="1"/>
                      <a:pt x="17" y="1"/>
                    </a:cubicBezTo>
                    <a:cubicBezTo>
                      <a:pt x="19" y="0"/>
                      <a:pt x="22" y="2"/>
                      <a:pt x="24" y="2"/>
                    </a:cubicBezTo>
                    <a:cubicBezTo>
                      <a:pt x="24" y="1"/>
                      <a:pt x="23" y="1"/>
                      <a:pt x="22" y="1"/>
                    </a:cubicBezTo>
                    <a:cubicBezTo>
                      <a:pt x="25" y="1"/>
                      <a:pt x="20" y="0"/>
                      <a:pt x="19" y="0"/>
                    </a:cubicBezTo>
                    <a:cubicBezTo>
                      <a:pt x="17" y="0"/>
                      <a:pt x="15" y="0"/>
                      <a:pt x="13" y="1"/>
                    </a:cubicBezTo>
                    <a:cubicBezTo>
                      <a:pt x="9" y="2"/>
                      <a:pt x="4" y="1"/>
                      <a:pt x="0" y="2"/>
                    </a:cubicBezTo>
                  </a:path>
                </a:pathLst>
              </a:custGeom>
              <a:solidFill>
                <a:srgbClr val="B3B3B3"/>
              </a:solidFill>
              <a:ln w="3175">
                <a:solidFill>
                  <a:schemeClr val="tx1"/>
                </a:solidFill>
                <a:round/>
                <a:headEnd/>
                <a:tailEnd/>
              </a:ln>
            </p:spPr>
            <p:txBody>
              <a:bodyPr/>
              <a:lstStyle/>
              <a:p>
                <a:endParaRPr lang="en-GB" sz="2400" dirty="0"/>
              </a:p>
            </p:txBody>
          </p:sp>
          <p:sp>
            <p:nvSpPr>
              <p:cNvPr id="1213" name="Freeform 4444"/>
              <p:cNvSpPr>
                <a:spLocks/>
              </p:cNvSpPr>
              <p:nvPr/>
            </p:nvSpPr>
            <p:spPr bwMode="auto">
              <a:xfrm>
                <a:off x="3182" y="1458"/>
                <a:ext cx="41" cy="9"/>
              </a:xfrm>
              <a:custGeom>
                <a:avLst/>
                <a:gdLst>
                  <a:gd name="T0" fmla="*/ 9 w 31"/>
                  <a:gd name="T1" fmla="*/ 9 h 7"/>
                  <a:gd name="T2" fmla="*/ 16 w 31"/>
                  <a:gd name="T3" fmla="*/ 9 h 7"/>
                  <a:gd name="T4" fmla="*/ 19 w 31"/>
                  <a:gd name="T5" fmla="*/ 8 h 7"/>
                  <a:gd name="T6" fmla="*/ 21 w 31"/>
                  <a:gd name="T7" fmla="*/ 9 h 7"/>
                  <a:gd name="T8" fmla="*/ 17 w 31"/>
                  <a:gd name="T9" fmla="*/ 8 h 7"/>
                  <a:gd name="T10" fmla="*/ 26 w 31"/>
                  <a:gd name="T11" fmla="*/ 5 h 7"/>
                  <a:gd name="T12" fmla="*/ 41 w 31"/>
                  <a:gd name="T13" fmla="*/ 4 h 7"/>
                  <a:gd name="T14" fmla="*/ 29 w 31"/>
                  <a:gd name="T15" fmla="*/ 3 h 7"/>
                  <a:gd name="T16" fmla="*/ 33 w 31"/>
                  <a:gd name="T17" fmla="*/ 1 h 7"/>
                  <a:gd name="T18" fmla="*/ 26 w 31"/>
                  <a:gd name="T19" fmla="*/ 1 h 7"/>
                  <a:gd name="T20" fmla="*/ 29 w 31"/>
                  <a:gd name="T21" fmla="*/ 1 h 7"/>
                  <a:gd name="T22" fmla="*/ 19 w 31"/>
                  <a:gd name="T23" fmla="*/ 3 h 7"/>
                  <a:gd name="T24" fmla="*/ 22 w 31"/>
                  <a:gd name="T25" fmla="*/ 3 h 7"/>
                  <a:gd name="T26" fmla="*/ 13 w 31"/>
                  <a:gd name="T27" fmla="*/ 4 h 7"/>
                  <a:gd name="T28" fmla="*/ 5 w 31"/>
                  <a:gd name="T29" fmla="*/ 5 h 7"/>
                  <a:gd name="T30" fmla="*/ 13 w 31"/>
                  <a:gd name="T31" fmla="*/ 5 h 7"/>
                  <a:gd name="T32" fmla="*/ 9 w 31"/>
                  <a:gd name="T33" fmla="*/ 6 h 7"/>
                  <a:gd name="T34" fmla="*/ 12 w 31"/>
                  <a:gd name="T35" fmla="*/ 6 h 7"/>
                  <a:gd name="T36" fmla="*/ 0 w 31"/>
                  <a:gd name="T37" fmla="*/ 6 h 7"/>
                  <a:gd name="T38" fmla="*/ 12 w 31"/>
                  <a:gd name="T39" fmla="*/ 8 h 7"/>
                  <a:gd name="T40" fmla="*/ 9 w 31"/>
                  <a:gd name="T41" fmla="*/ 9 h 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 h="7">
                    <a:moveTo>
                      <a:pt x="7" y="7"/>
                    </a:moveTo>
                    <a:cubicBezTo>
                      <a:pt x="9" y="7"/>
                      <a:pt x="10" y="7"/>
                      <a:pt x="12" y="7"/>
                    </a:cubicBezTo>
                    <a:cubicBezTo>
                      <a:pt x="12" y="7"/>
                      <a:pt x="13" y="7"/>
                      <a:pt x="14" y="6"/>
                    </a:cubicBezTo>
                    <a:cubicBezTo>
                      <a:pt x="14" y="6"/>
                      <a:pt x="15" y="7"/>
                      <a:pt x="16" y="7"/>
                    </a:cubicBezTo>
                    <a:cubicBezTo>
                      <a:pt x="15" y="5"/>
                      <a:pt x="14" y="6"/>
                      <a:pt x="13" y="6"/>
                    </a:cubicBezTo>
                    <a:cubicBezTo>
                      <a:pt x="15" y="4"/>
                      <a:pt x="18" y="5"/>
                      <a:pt x="20" y="4"/>
                    </a:cubicBezTo>
                    <a:cubicBezTo>
                      <a:pt x="24" y="3"/>
                      <a:pt x="27" y="4"/>
                      <a:pt x="31" y="3"/>
                    </a:cubicBezTo>
                    <a:cubicBezTo>
                      <a:pt x="28" y="1"/>
                      <a:pt x="25" y="3"/>
                      <a:pt x="22" y="2"/>
                    </a:cubicBezTo>
                    <a:cubicBezTo>
                      <a:pt x="23" y="2"/>
                      <a:pt x="24" y="1"/>
                      <a:pt x="25" y="1"/>
                    </a:cubicBezTo>
                    <a:cubicBezTo>
                      <a:pt x="24" y="0"/>
                      <a:pt x="22" y="1"/>
                      <a:pt x="20" y="1"/>
                    </a:cubicBezTo>
                    <a:cubicBezTo>
                      <a:pt x="21" y="1"/>
                      <a:pt x="21" y="1"/>
                      <a:pt x="22" y="1"/>
                    </a:cubicBezTo>
                    <a:cubicBezTo>
                      <a:pt x="19" y="0"/>
                      <a:pt x="17" y="1"/>
                      <a:pt x="14" y="2"/>
                    </a:cubicBezTo>
                    <a:cubicBezTo>
                      <a:pt x="15" y="2"/>
                      <a:pt x="16" y="3"/>
                      <a:pt x="17" y="2"/>
                    </a:cubicBezTo>
                    <a:cubicBezTo>
                      <a:pt x="14" y="3"/>
                      <a:pt x="14" y="4"/>
                      <a:pt x="10" y="3"/>
                    </a:cubicBezTo>
                    <a:cubicBezTo>
                      <a:pt x="8" y="3"/>
                      <a:pt x="6" y="4"/>
                      <a:pt x="4" y="4"/>
                    </a:cubicBezTo>
                    <a:cubicBezTo>
                      <a:pt x="6" y="4"/>
                      <a:pt x="8" y="4"/>
                      <a:pt x="10" y="4"/>
                    </a:cubicBezTo>
                    <a:cubicBezTo>
                      <a:pt x="9" y="5"/>
                      <a:pt x="8" y="5"/>
                      <a:pt x="7" y="5"/>
                    </a:cubicBezTo>
                    <a:cubicBezTo>
                      <a:pt x="7" y="5"/>
                      <a:pt x="8" y="5"/>
                      <a:pt x="9" y="5"/>
                    </a:cubicBezTo>
                    <a:cubicBezTo>
                      <a:pt x="6" y="7"/>
                      <a:pt x="3" y="4"/>
                      <a:pt x="0" y="5"/>
                    </a:cubicBezTo>
                    <a:cubicBezTo>
                      <a:pt x="3" y="7"/>
                      <a:pt x="6" y="5"/>
                      <a:pt x="9" y="6"/>
                    </a:cubicBezTo>
                    <a:cubicBezTo>
                      <a:pt x="8" y="6"/>
                      <a:pt x="8" y="7"/>
                      <a:pt x="7" y="7"/>
                    </a:cubicBezTo>
                  </a:path>
                </a:pathLst>
              </a:custGeom>
              <a:solidFill>
                <a:srgbClr val="B3B3B3"/>
              </a:solidFill>
              <a:ln w="3175">
                <a:solidFill>
                  <a:schemeClr val="tx1"/>
                </a:solidFill>
                <a:round/>
                <a:headEnd/>
                <a:tailEnd/>
              </a:ln>
            </p:spPr>
            <p:txBody>
              <a:bodyPr/>
              <a:lstStyle/>
              <a:p>
                <a:endParaRPr lang="en-GB" sz="2400" dirty="0"/>
              </a:p>
            </p:txBody>
          </p:sp>
          <p:sp>
            <p:nvSpPr>
              <p:cNvPr id="1214" name="Freeform 4445"/>
              <p:cNvSpPr>
                <a:spLocks/>
              </p:cNvSpPr>
              <p:nvPr/>
            </p:nvSpPr>
            <p:spPr bwMode="auto">
              <a:xfrm>
                <a:off x="3204" y="1633"/>
                <a:ext cx="1" cy="2"/>
              </a:xfrm>
              <a:custGeom>
                <a:avLst/>
                <a:gdLst>
                  <a:gd name="T0" fmla="*/ 0 w 1"/>
                  <a:gd name="T1" fmla="*/ 0 h 1"/>
                  <a:gd name="T2" fmla="*/ 1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215" name="Freeform 4446"/>
              <p:cNvSpPr>
                <a:spLocks/>
              </p:cNvSpPr>
              <p:nvPr/>
            </p:nvSpPr>
            <p:spPr bwMode="auto">
              <a:xfrm>
                <a:off x="3208" y="1466"/>
                <a:ext cx="5" cy="1"/>
              </a:xfrm>
              <a:custGeom>
                <a:avLst/>
                <a:gdLst>
                  <a:gd name="T0" fmla="*/ 3 w 4"/>
                  <a:gd name="T1" fmla="*/ 1 h 1"/>
                  <a:gd name="T2" fmla="*/ 5 w 4"/>
                  <a:gd name="T3" fmla="*/ 0 h 1"/>
                  <a:gd name="T4" fmla="*/ 0 w 4"/>
                  <a:gd name="T5" fmla="*/ 1 h 1"/>
                  <a:gd name="T6" fmla="*/ 3 w 4"/>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2" y="1"/>
                    </a:moveTo>
                    <a:cubicBezTo>
                      <a:pt x="3" y="1"/>
                      <a:pt x="4" y="1"/>
                      <a:pt x="4" y="0"/>
                    </a:cubicBezTo>
                    <a:cubicBezTo>
                      <a:pt x="3" y="0"/>
                      <a:pt x="1" y="0"/>
                      <a:pt x="0" y="1"/>
                    </a:cubicBezTo>
                    <a:cubicBezTo>
                      <a:pt x="1"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1216" name="Freeform 4447"/>
              <p:cNvSpPr>
                <a:spLocks/>
              </p:cNvSpPr>
              <p:nvPr/>
            </p:nvSpPr>
            <p:spPr bwMode="auto">
              <a:xfrm>
                <a:off x="3209" y="1457"/>
                <a:ext cx="6" cy="1"/>
              </a:xfrm>
              <a:custGeom>
                <a:avLst/>
                <a:gdLst>
                  <a:gd name="T0" fmla="*/ 0 w 4"/>
                  <a:gd name="T1" fmla="*/ 1 h 1"/>
                  <a:gd name="T2" fmla="*/ 6 w 4"/>
                  <a:gd name="T3" fmla="*/ 0 h 1"/>
                  <a:gd name="T4" fmla="*/ 0 w 4"/>
                  <a:gd name="T5" fmla="*/ 1 h 1"/>
                  <a:gd name="T6" fmla="*/ 0 60000 65536"/>
                  <a:gd name="T7" fmla="*/ 0 60000 65536"/>
                  <a:gd name="T8" fmla="*/ 0 60000 65536"/>
                </a:gdLst>
                <a:ahLst/>
                <a:cxnLst>
                  <a:cxn ang="T6">
                    <a:pos x="T0" y="T1"/>
                  </a:cxn>
                  <a:cxn ang="T7">
                    <a:pos x="T2" y="T3"/>
                  </a:cxn>
                  <a:cxn ang="T8">
                    <a:pos x="T4" y="T5"/>
                  </a:cxn>
                </a:cxnLst>
                <a:rect l="0" t="0" r="r" b="b"/>
                <a:pathLst>
                  <a:path w="4" h="1">
                    <a:moveTo>
                      <a:pt x="0" y="1"/>
                    </a:moveTo>
                    <a:cubicBezTo>
                      <a:pt x="1" y="1"/>
                      <a:pt x="3" y="0"/>
                      <a:pt x="4" y="0"/>
                    </a:cubicBezTo>
                    <a:cubicBezTo>
                      <a:pt x="2"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217" name="Freeform 4448"/>
              <p:cNvSpPr>
                <a:spLocks/>
              </p:cNvSpPr>
              <p:nvPr/>
            </p:nvSpPr>
            <p:spPr bwMode="auto">
              <a:xfrm>
                <a:off x="3213" y="1467"/>
                <a:ext cx="12" cy="3"/>
              </a:xfrm>
              <a:custGeom>
                <a:avLst/>
                <a:gdLst>
                  <a:gd name="T0" fmla="*/ 4 w 9"/>
                  <a:gd name="T1" fmla="*/ 2 h 2"/>
                  <a:gd name="T2" fmla="*/ 0 w 9"/>
                  <a:gd name="T3" fmla="*/ 2 h 2"/>
                  <a:gd name="T4" fmla="*/ 12 w 9"/>
                  <a:gd name="T5" fmla="*/ 2 h 2"/>
                  <a:gd name="T6" fmla="*/ 4 w 9"/>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
                    <a:moveTo>
                      <a:pt x="3" y="1"/>
                    </a:moveTo>
                    <a:cubicBezTo>
                      <a:pt x="2" y="1"/>
                      <a:pt x="1" y="1"/>
                      <a:pt x="0" y="1"/>
                    </a:cubicBezTo>
                    <a:cubicBezTo>
                      <a:pt x="3" y="1"/>
                      <a:pt x="6" y="2"/>
                      <a:pt x="9" y="1"/>
                    </a:cubicBezTo>
                    <a:cubicBezTo>
                      <a:pt x="7" y="1"/>
                      <a:pt x="5" y="0"/>
                      <a:pt x="3" y="1"/>
                    </a:cubicBezTo>
                  </a:path>
                </a:pathLst>
              </a:custGeom>
              <a:solidFill>
                <a:srgbClr val="B3B3B3"/>
              </a:solidFill>
              <a:ln w="3175">
                <a:solidFill>
                  <a:schemeClr val="tx1"/>
                </a:solidFill>
                <a:round/>
                <a:headEnd/>
                <a:tailEnd/>
              </a:ln>
            </p:spPr>
            <p:txBody>
              <a:bodyPr/>
              <a:lstStyle/>
              <a:p>
                <a:endParaRPr lang="en-GB" sz="2400" dirty="0"/>
              </a:p>
            </p:txBody>
          </p:sp>
          <p:sp>
            <p:nvSpPr>
              <p:cNvPr id="1218" name="Freeform 4449"/>
              <p:cNvSpPr>
                <a:spLocks/>
              </p:cNvSpPr>
              <p:nvPr/>
            </p:nvSpPr>
            <p:spPr bwMode="auto">
              <a:xfrm>
                <a:off x="3229" y="1464"/>
                <a:ext cx="15" cy="3"/>
              </a:xfrm>
              <a:custGeom>
                <a:avLst/>
                <a:gdLst>
                  <a:gd name="T0" fmla="*/ 3 w 11"/>
                  <a:gd name="T1" fmla="*/ 2 h 2"/>
                  <a:gd name="T2" fmla="*/ 15 w 11"/>
                  <a:gd name="T3" fmla="*/ 2 h 2"/>
                  <a:gd name="T4" fmla="*/ 8 w 11"/>
                  <a:gd name="T5" fmla="*/ 0 h 2"/>
                  <a:gd name="T6" fmla="*/ 5 w 11"/>
                  <a:gd name="T7" fmla="*/ 0 h 2"/>
                  <a:gd name="T8" fmla="*/ 0 w 11"/>
                  <a:gd name="T9" fmla="*/ 2 h 2"/>
                  <a:gd name="T10" fmla="*/ 3 w 11"/>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2">
                    <a:moveTo>
                      <a:pt x="2" y="1"/>
                    </a:moveTo>
                    <a:cubicBezTo>
                      <a:pt x="5" y="2"/>
                      <a:pt x="8" y="2"/>
                      <a:pt x="11" y="1"/>
                    </a:cubicBezTo>
                    <a:cubicBezTo>
                      <a:pt x="9" y="1"/>
                      <a:pt x="8" y="0"/>
                      <a:pt x="6" y="0"/>
                    </a:cubicBezTo>
                    <a:cubicBezTo>
                      <a:pt x="5" y="0"/>
                      <a:pt x="4" y="0"/>
                      <a:pt x="4" y="0"/>
                    </a:cubicBezTo>
                    <a:cubicBezTo>
                      <a:pt x="3" y="1"/>
                      <a:pt x="2" y="0"/>
                      <a:pt x="0" y="1"/>
                    </a:cubicBezTo>
                    <a:cubicBezTo>
                      <a:pt x="1"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1219" name="Freeform 4450"/>
              <p:cNvSpPr>
                <a:spLocks/>
              </p:cNvSpPr>
              <p:nvPr/>
            </p:nvSpPr>
            <p:spPr bwMode="auto">
              <a:xfrm>
                <a:off x="3236" y="1462"/>
                <a:ext cx="4" cy="1"/>
              </a:xfrm>
              <a:custGeom>
                <a:avLst/>
                <a:gdLst>
                  <a:gd name="T0" fmla="*/ 1 w 3"/>
                  <a:gd name="T1" fmla="*/ 1 h 1"/>
                  <a:gd name="T2" fmla="*/ 4 w 3"/>
                  <a:gd name="T3" fmla="*/ 1 h 1"/>
                  <a:gd name="T4" fmla="*/ 0 w 3"/>
                  <a:gd name="T5" fmla="*/ 0 h 1"/>
                  <a:gd name="T6" fmla="*/ 1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1"/>
                    </a:moveTo>
                    <a:cubicBezTo>
                      <a:pt x="2" y="1"/>
                      <a:pt x="2" y="1"/>
                      <a:pt x="3" y="1"/>
                    </a:cubicBezTo>
                    <a:cubicBezTo>
                      <a:pt x="2" y="0"/>
                      <a:pt x="1" y="0"/>
                      <a:pt x="0" y="0"/>
                    </a:cubicBezTo>
                    <a:cubicBezTo>
                      <a:pt x="0" y="0"/>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220" name="Freeform 4451"/>
              <p:cNvSpPr>
                <a:spLocks/>
              </p:cNvSpPr>
              <p:nvPr/>
            </p:nvSpPr>
            <p:spPr bwMode="auto">
              <a:xfrm>
                <a:off x="3240" y="1454"/>
                <a:ext cx="2" cy="1"/>
              </a:xfrm>
              <a:custGeom>
                <a:avLst/>
                <a:gdLst>
                  <a:gd name="T0" fmla="*/ 1 w 2"/>
                  <a:gd name="T1" fmla="*/ 1 h 1"/>
                  <a:gd name="T2" fmla="*/ 2 w 2"/>
                  <a:gd name="T3" fmla="*/ 1 h 1"/>
                  <a:gd name="T4" fmla="*/ 0 w 2"/>
                  <a:gd name="T5" fmla="*/ 0 h 1"/>
                  <a:gd name="T6" fmla="*/ 1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1"/>
                      <a:pt x="2" y="1"/>
                    </a:cubicBezTo>
                    <a:cubicBezTo>
                      <a:pt x="2" y="1"/>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221" name="Freeform 4452"/>
              <p:cNvSpPr>
                <a:spLocks/>
              </p:cNvSpPr>
              <p:nvPr/>
            </p:nvSpPr>
            <p:spPr bwMode="auto">
              <a:xfrm>
                <a:off x="3242" y="1458"/>
                <a:ext cx="17" cy="2"/>
              </a:xfrm>
              <a:custGeom>
                <a:avLst/>
                <a:gdLst>
                  <a:gd name="T0" fmla="*/ 0 w 13"/>
                  <a:gd name="T1" fmla="*/ 1 h 2"/>
                  <a:gd name="T2" fmla="*/ 7 w 13"/>
                  <a:gd name="T3" fmla="*/ 2 h 2"/>
                  <a:gd name="T4" fmla="*/ 17 w 13"/>
                  <a:gd name="T5" fmla="*/ 2 h 2"/>
                  <a:gd name="T6" fmla="*/ 0 w 13"/>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2">
                    <a:moveTo>
                      <a:pt x="0" y="1"/>
                    </a:moveTo>
                    <a:cubicBezTo>
                      <a:pt x="0" y="2"/>
                      <a:pt x="4" y="2"/>
                      <a:pt x="5" y="2"/>
                    </a:cubicBezTo>
                    <a:cubicBezTo>
                      <a:pt x="7" y="2"/>
                      <a:pt x="10" y="2"/>
                      <a:pt x="13" y="2"/>
                    </a:cubicBezTo>
                    <a:cubicBezTo>
                      <a:pt x="8" y="1"/>
                      <a:pt x="4" y="0"/>
                      <a:pt x="0" y="1"/>
                    </a:cubicBezTo>
                  </a:path>
                </a:pathLst>
              </a:custGeom>
              <a:solidFill>
                <a:srgbClr val="B3B3B3"/>
              </a:solidFill>
              <a:ln w="3175">
                <a:solidFill>
                  <a:schemeClr val="tx1"/>
                </a:solidFill>
                <a:round/>
                <a:headEnd/>
                <a:tailEnd/>
              </a:ln>
            </p:spPr>
            <p:txBody>
              <a:bodyPr/>
              <a:lstStyle/>
              <a:p>
                <a:endParaRPr lang="en-GB" sz="2400" dirty="0"/>
              </a:p>
            </p:txBody>
          </p:sp>
          <p:sp>
            <p:nvSpPr>
              <p:cNvPr id="1222" name="Freeform 4453"/>
              <p:cNvSpPr>
                <a:spLocks/>
              </p:cNvSpPr>
              <p:nvPr/>
            </p:nvSpPr>
            <p:spPr bwMode="auto">
              <a:xfrm>
                <a:off x="3242" y="1462"/>
                <a:ext cx="6" cy="2"/>
              </a:xfrm>
              <a:custGeom>
                <a:avLst/>
                <a:gdLst>
                  <a:gd name="T0" fmla="*/ 0 w 4"/>
                  <a:gd name="T1" fmla="*/ 1 h 2"/>
                  <a:gd name="T2" fmla="*/ 6 w 4"/>
                  <a:gd name="T3" fmla="*/ 1 h 2"/>
                  <a:gd name="T4" fmla="*/ 0 w 4"/>
                  <a:gd name="T5" fmla="*/ 1 h 2"/>
                  <a:gd name="T6" fmla="*/ 0 60000 65536"/>
                  <a:gd name="T7" fmla="*/ 0 60000 65536"/>
                  <a:gd name="T8" fmla="*/ 0 60000 65536"/>
                </a:gdLst>
                <a:ahLst/>
                <a:cxnLst>
                  <a:cxn ang="T6">
                    <a:pos x="T0" y="T1"/>
                  </a:cxn>
                  <a:cxn ang="T7">
                    <a:pos x="T2" y="T3"/>
                  </a:cxn>
                  <a:cxn ang="T8">
                    <a:pos x="T4" y="T5"/>
                  </a:cxn>
                </a:cxnLst>
                <a:rect l="0" t="0" r="r" b="b"/>
                <a:pathLst>
                  <a:path w="4" h="2">
                    <a:moveTo>
                      <a:pt x="0" y="1"/>
                    </a:moveTo>
                    <a:cubicBezTo>
                      <a:pt x="1" y="2"/>
                      <a:pt x="3" y="2"/>
                      <a:pt x="4" y="1"/>
                    </a:cubicBezTo>
                    <a:cubicBezTo>
                      <a:pt x="2"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223" name="Freeform 4454"/>
              <p:cNvSpPr>
                <a:spLocks/>
              </p:cNvSpPr>
              <p:nvPr/>
            </p:nvSpPr>
            <p:spPr bwMode="auto">
              <a:xfrm>
                <a:off x="3245" y="1455"/>
                <a:ext cx="29" cy="8"/>
              </a:xfrm>
              <a:custGeom>
                <a:avLst/>
                <a:gdLst>
                  <a:gd name="T0" fmla="*/ 0 w 22"/>
                  <a:gd name="T1" fmla="*/ 3 h 6"/>
                  <a:gd name="T2" fmla="*/ 16 w 22"/>
                  <a:gd name="T3" fmla="*/ 4 h 6"/>
                  <a:gd name="T4" fmla="*/ 29 w 22"/>
                  <a:gd name="T5" fmla="*/ 4 h 6"/>
                  <a:gd name="T6" fmla="*/ 12 w 22"/>
                  <a:gd name="T7" fmla="*/ 3 h 6"/>
                  <a:gd name="T8" fmla="*/ 0 w 22"/>
                  <a:gd name="T9" fmla="*/ 3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
                    <a:moveTo>
                      <a:pt x="0" y="2"/>
                    </a:moveTo>
                    <a:cubicBezTo>
                      <a:pt x="3" y="3"/>
                      <a:pt x="8" y="3"/>
                      <a:pt x="12" y="3"/>
                    </a:cubicBezTo>
                    <a:cubicBezTo>
                      <a:pt x="15" y="4"/>
                      <a:pt x="19" y="6"/>
                      <a:pt x="22" y="3"/>
                    </a:cubicBezTo>
                    <a:cubicBezTo>
                      <a:pt x="18" y="3"/>
                      <a:pt x="13" y="2"/>
                      <a:pt x="9" y="2"/>
                    </a:cubicBezTo>
                    <a:cubicBezTo>
                      <a:pt x="8" y="2"/>
                      <a:pt x="1" y="0"/>
                      <a:pt x="0" y="2"/>
                    </a:cubicBezTo>
                  </a:path>
                </a:pathLst>
              </a:custGeom>
              <a:solidFill>
                <a:srgbClr val="B3B3B3"/>
              </a:solidFill>
              <a:ln w="3175">
                <a:solidFill>
                  <a:schemeClr val="tx1"/>
                </a:solidFill>
                <a:round/>
                <a:headEnd/>
                <a:tailEnd/>
              </a:ln>
            </p:spPr>
            <p:txBody>
              <a:bodyPr/>
              <a:lstStyle/>
              <a:p>
                <a:endParaRPr lang="en-GB" sz="2400" dirty="0"/>
              </a:p>
            </p:txBody>
          </p:sp>
          <p:sp>
            <p:nvSpPr>
              <p:cNvPr id="1224" name="Freeform 4455"/>
              <p:cNvSpPr>
                <a:spLocks/>
              </p:cNvSpPr>
              <p:nvPr/>
            </p:nvSpPr>
            <p:spPr bwMode="auto">
              <a:xfrm>
                <a:off x="3250" y="1462"/>
                <a:ext cx="4" cy="1"/>
              </a:xfrm>
              <a:custGeom>
                <a:avLst/>
                <a:gdLst>
                  <a:gd name="T0" fmla="*/ 0 w 3"/>
                  <a:gd name="T1" fmla="*/ 1 h 1"/>
                  <a:gd name="T2" fmla="*/ 4 w 3"/>
                  <a:gd name="T3" fmla="*/ 1 h 1"/>
                  <a:gd name="T4" fmla="*/ 0 w 3"/>
                  <a:gd name="T5" fmla="*/ 1 h 1"/>
                  <a:gd name="T6" fmla="*/ 0 60000 65536"/>
                  <a:gd name="T7" fmla="*/ 0 60000 65536"/>
                  <a:gd name="T8" fmla="*/ 0 60000 65536"/>
                </a:gdLst>
                <a:ahLst/>
                <a:cxnLst>
                  <a:cxn ang="T6">
                    <a:pos x="T0" y="T1"/>
                  </a:cxn>
                  <a:cxn ang="T7">
                    <a:pos x="T2" y="T3"/>
                  </a:cxn>
                  <a:cxn ang="T8">
                    <a:pos x="T4" y="T5"/>
                  </a:cxn>
                </a:cxnLst>
                <a:rect l="0" t="0" r="r" b="b"/>
                <a:pathLst>
                  <a:path w="3" h="1">
                    <a:moveTo>
                      <a:pt x="0" y="1"/>
                    </a:moveTo>
                    <a:cubicBezTo>
                      <a:pt x="1" y="1"/>
                      <a:pt x="2" y="1"/>
                      <a:pt x="3" y="1"/>
                    </a:cubicBezTo>
                    <a:cubicBezTo>
                      <a:pt x="2"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225" name="Freeform 4456"/>
              <p:cNvSpPr>
                <a:spLocks/>
              </p:cNvSpPr>
              <p:nvPr/>
            </p:nvSpPr>
            <p:spPr bwMode="auto">
              <a:xfrm>
                <a:off x="3252" y="1454"/>
                <a:ext cx="21" cy="3"/>
              </a:xfrm>
              <a:custGeom>
                <a:avLst/>
                <a:gdLst>
                  <a:gd name="T0" fmla="*/ 1 w 16"/>
                  <a:gd name="T1" fmla="*/ 2 h 2"/>
                  <a:gd name="T2" fmla="*/ 9 w 16"/>
                  <a:gd name="T3" fmla="*/ 3 h 2"/>
                  <a:gd name="T4" fmla="*/ 21 w 16"/>
                  <a:gd name="T5" fmla="*/ 2 h 2"/>
                  <a:gd name="T6" fmla="*/ 7 w 16"/>
                  <a:gd name="T7" fmla="*/ 0 h 2"/>
                  <a:gd name="T8" fmla="*/ 9 w 16"/>
                  <a:gd name="T9" fmla="*/ 2 h 2"/>
                  <a:gd name="T10" fmla="*/ 0 w 16"/>
                  <a:gd name="T11" fmla="*/ 2 h 2"/>
                  <a:gd name="T12" fmla="*/ 1 w 16"/>
                  <a:gd name="T13" fmla="*/ 2 h 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 h="2">
                    <a:moveTo>
                      <a:pt x="1" y="1"/>
                    </a:moveTo>
                    <a:cubicBezTo>
                      <a:pt x="3" y="2"/>
                      <a:pt x="5" y="2"/>
                      <a:pt x="7" y="2"/>
                    </a:cubicBezTo>
                    <a:cubicBezTo>
                      <a:pt x="10" y="1"/>
                      <a:pt x="13" y="2"/>
                      <a:pt x="16" y="1"/>
                    </a:cubicBezTo>
                    <a:cubicBezTo>
                      <a:pt x="12" y="0"/>
                      <a:pt x="9" y="0"/>
                      <a:pt x="5" y="0"/>
                    </a:cubicBezTo>
                    <a:cubicBezTo>
                      <a:pt x="6" y="1"/>
                      <a:pt x="7" y="1"/>
                      <a:pt x="7" y="1"/>
                    </a:cubicBezTo>
                    <a:cubicBezTo>
                      <a:pt x="5" y="1"/>
                      <a:pt x="2" y="0"/>
                      <a:pt x="0" y="1"/>
                    </a:cubicBezTo>
                    <a:cubicBezTo>
                      <a:pt x="0"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226" name="Freeform 4457"/>
              <p:cNvSpPr>
                <a:spLocks/>
              </p:cNvSpPr>
              <p:nvPr/>
            </p:nvSpPr>
            <p:spPr bwMode="auto">
              <a:xfrm>
                <a:off x="3252" y="1596"/>
                <a:ext cx="23" cy="12"/>
              </a:xfrm>
              <a:custGeom>
                <a:avLst/>
                <a:gdLst>
                  <a:gd name="T0" fmla="*/ 18 w 18"/>
                  <a:gd name="T1" fmla="*/ 4 h 9"/>
                  <a:gd name="T2" fmla="*/ 6 w 18"/>
                  <a:gd name="T3" fmla="*/ 1 h 9"/>
                  <a:gd name="T4" fmla="*/ 3 w 18"/>
                  <a:gd name="T5" fmla="*/ 3 h 9"/>
                  <a:gd name="T6" fmla="*/ 3 w 18"/>
                  <a:gd name="T7" fmla="*/ 8 h 9"/>
                  <a:gd name="T8" fmla="*/ 12 w 18"/>
                  <a:gd name="T9" fmla="*/ 11 h 9"/>
                  <a:gd name="T10" fmla="*/ 17 w 18"/>
                  <a:gd name="T11" fmla="*/ 9 h 9"/>
                  <a:gd name="T12" fmla="*/ 22 w 18"/>
                  <a:gd name="T13" fmla="*/ 7 h 9"/>
                  <a:gd name="T14" fmla="*/ 18 w 18"/>
                  <a:gd name="T15" fmla="*/ 4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8" h="9">
                    <a:moveTo>
                      <a:pt x="14" y="3"/>
                    </a:moveTo>
                    <a:cubicBezTo>
                      <a:pt x="11" y="2"/>
                      <a:pt x="8" y="0"/>
                      <a:pt x="5" y="1"/>
                    </a:cubicBezTo>
                    <a:cubicBezTo>
                      <a:pt x="3" y="1"/>
                      <a:pt x="2" y="2"/>
                      <a:pt x="2" y="2"/>
                    </a:cubicBezTo>
                    <a:cubicBezTo>
                      <a:pt x="0" y="4"/>
                      <a:pt x="2" y="5"/>
                      <a:pt x="2" y="6"/>
                    </a:cubicBezTo>
                    <a:cubicBezTo>
                      <a:pt x="2" y="9"/>
                      <a:pt x="7" y="8"/>
                      <a:pt x="9" y="8"/>
                    </a:cubicBezTo>
                    <a:cubicBezTo>
                      <a:pt x="10" y="8"/>
                      <a:pt x="12" y="8"/>
                      <a:pt x="13" y="7"/>
                    </a:cubicBezTo>
                    <a:cubicBezTo>
                      <a:pt x="14" y="6"/>
                      <a:pt x="16" y="3"/>
                      <a:pt x="17" y="5"/>
                    </a:cubicBezTo>
                    <a:cubicBezTo>
                      <a:pt x="18" y="4"/>
                      <a:pt x="15" y="3"/>
                      <a:pt x="14" y="3"/>
                    </a:cubicBezTo>
                  </a:path>
                </a:pathLst>
              </a:custGeom>
              <a:solidFill>
                <a:srgbClr val="B3B3B3"/>
              </a:solidFill>
              <a:ln w="3175">
                <a:solidFill>
                  <a:schemeClr val="tx1"/>
                </a:solidFill>
                <a:round/>
                <a:headEnd/>
                <a:tailEnd/>
              </a:ln>
            </p:spPr>
            <p:txBody>
              <a:bodyPr/>
              <a:lstStyle/>
              <a:p>
                <a:endParaRPr lang="en-GB" sz="2400" dirty="0"/>
              </a:p>
            </p:txBody>
          </p:sp>
          <p:sp>
            <p:nvSpPr>
              <p:cNvPr id="1227" name="Freeform 4458"/>
              <p:cNvSpPr>
                <a:spLocks/>
              </p:cNvSpPr>
              <p:nvPr/>
            </p:nvSpPr>
            <p:spPr bwMode="auto">
              <a:xfrm>
                <a:off x="3253" y="1464"/>
                <a:ext cx="4" cy="2"/>
              </a:xfrm>
              <a:custGeom>
                <a:avLst/>
                <a:gdLst>
                  <a:gd name="T0" fmla="*/ 0 w 3"/>
                  <a:gd name="T1" fmla="*/ 2 h 1"/>
                  <a:gd name="T2" fmla="*/ 4 w 3"/>
                  <a:gd name="T3" fmla="*/ 0 h 1"/>
                  <a:gd name="T4" fmla="*/ 0 w 3"/>
                  <a:gd name="T5" fmla="*/ 2 h 1"/>
                  <a:gd name="T6" fmla="*/ 0 60000 65536"/>
                  <a:gd name="T7" fmla="*/ 0 60000 65536"/>
                  <a:gd name="T8" fmla="*/ 0 60000 65536"/>
                </a:gdLst>
                <a:ahLst/>
                <a:cxnLst>
                  <a:cxn ang="T6">
                    <a:pos x="T0" y="T1"/>
                  </a:cxn>
                  <a:cxn ang="T7">
                    <a:pos x="T2" y="T3"/>
                  </a:cxn>
                  <a:cxn ang="T8">
                    <a:pos x="T4" y="T5"/>
                  </a:cxn>
                </a:cxnLst>
                <a:rect l="0" t="0" r="r" b="b"/>
                <a:pathLst>
                  <a:path w="3" h="1">
                    <a:moveTo>
                      <a:pt x="0" y="1"/>
                    </a:moveTo>
                    <a:cubicBezTo>
                      <a:pt x="1" y="1"/>
                      <a:pt x="3" y="1"/>
                      <a:pt x="3" y="0"/>
                    </a:cubicBezTo>
                    <a:cubicBezTo>
                      <a:pt x="2" y="0"/>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1228" name="Freeform 4459"/>
              <p:cNvSpPr>
                <a:spLocks/>
              </p:cNvSpPr>
              <p:nvPr/>
            </p:nvSpPr>
            <p:spPr bwMode="auto">
              <a:xfrm>
                <a:off x="3256" y="1460"/>
                <a:ext cx="11" cy="3"/>
              </a:xfrm>
              <a:custGeom>
                <a:avLst/>
                <a:gdLst>
                  <a:gd name="T0" fmla="*/ 0 w 9"/>
                  <a:gd name="T1" fmla="*/ 0 h 2"/>
                  <a:gd name="T2" fmla="*/ 11 w 9"/>
                  <a:gd name="T3" fmla="*/ 0 h 2"/>
                  <a:gd name="T4" fmla="*/ 0 w 9"/>
                  <a:gd name="T5" fmla="*/ 0 h 2"/>
                  <a:gd name="T6" fmla="*/ 0 60000 65536"/>
                  <a:gd name="T7" fmla="*/ 0 60000 65536"/>
                  <a:gd name="T8" fmla="*/ 0 60000 65536"/>
                </a:gdLst>
                <a:ahLst/>
                <a:cxnLst>
                  <a:cxn ang="T6">
                    <a:pos x="T0" y="T1"/>
                  </a:cxn>
                  <a:cxn ang="T7">
                    <a:pos x="T2" y="T3"/>
                  </a:cxn>
                  <a:cxn ang="T8">
                    <a:pos x="T4" y="T5"/>
                  </a:cxn>
                </a:cxnLst>
                <a:rect l="0" t="0" r="r" b="b"/>
                <a:pathLst>
                  <a:path w="9" h="2">
                    <a:moveTo>
                      <a:pt x="0" y="0"/>
                    </a:moveTo>
                    <a:cubicBezTo>
                      <a:pt x="2" y="1"/>
                      <a:pt x="7" y="2"/>
                      <a:pt x="9" y="0"/>
                    </a:cubicBezTo>
                    <a:cubicBezTo>
                      <a:pt x="6" y="0"/>
                      <a:pt x="3" y="0"/>
                      <a:pt x="0" y="0"/>
                    </a:cubicBezTo>
                  </a:path>
                </a:pathLst>
              </a:custGeom>
              <a:solidFill>
                <a:srgbClr val="B3B3B3"/>
              </a:solidFill>
              <a:ln w="3175">
                <a:solidFill>
                  <a:schemeClr val="tx1"/>
                </a:solidFill>
                <a:round/>
                <a:headEnd/>
                <a:tailEnd/>
              </a:ln>
            </p:spPr>
            <p:txBody>
              <a:bodyPr/>
              <a:lstStyle/>
              <a:p>
                <a:endParaRPr lang="en-GB" sz="2400" dirty="0"/>
              </a:p>
            </p:txBody>
          </p:sp>
          <p:sp>
            <p:nvSpPr>
              <p:cNvPr id="1229" name="Freeform 4460"/>
              <p:cNvSpPr>
                <a:spLocks/>
              </p:cNvSpPr>
              <p:nvPr/>
            </p:nvSpPr>
            <p:spPr bwMode="auto">
              <a:xfrm>
                <a:off x="3258" y="1457"/>
                <a:ext cx="19" cy="3"/>
              </a:xfrm>
              <a:custGeom>
                <a:avLst/>
                <a:gdLst>
                  <a:gd name="T0" fmla="*/ 0 w 14"/>
                  <a:gd name="T1" fmla="*/ 0 h 3"/>
                  <a:gd name="T2" fmla="*/ 19 w 14"/>
                  <a:gd name="T3" fmla="*/ 2 h 3"/>
                  <a:gd name="T4" fmla="*/ 0 w 14"/>
                  <a:gd name="T5" fmla="*/ 0 h 3"/>
                  <a:gd name="T6" fmla="*/ 0 60000 65536"/>
                  <a:gd name="T7" fmla="*/ 0 60000 65536"/>
                  <a:gd name="T8" fmla="*/ 0 60000 65536"/>
                </a:gdLst>
                <a:ahLst/>
                <a:cxnLst>
                  <a:cxn ang="T6">
                    <a:pos x="T0" y="T1"/>
                  </a:cxn>
                  <a:cxn ang="T7">
                    <a:pos x="T2" y="T3"/>
                  </a:cxn>
                  <a:cxn ang="T8">
                    <a:pos x="T4" y="T5"/>
                  </a:cxn>
                </a:cxnLst>
                <a:rect l="0" t="0" r="r" b="b"/>
                <a:pathLst>
                  <a:path w="14" h="3">
                    <a:moveTo>
                      <a:pt x="0" y="0"/>
                    </a:moveTo>
                    <a:cubicBezTo>
                      <a:pt x="5" y="1"/>
                      <a:pt x="10" y="3"/>
                      <a:pt x="14" y="2"/>
                    </a:cubicBezTo>
                    <a:cubicBezTo>
                      <a:pt x="10" y="1"/>
                      <a:pt x="5" y="0"/>
                      <a:pt x="0" y="0"/>
                    </a:cubicBezTo>
                  </a:path>
                </a:pathLst>
              </a:custGeom>
              <a:solidFill>
                <a:srgbClr val="B3B3B3"/>
              </a:solidFill>
              <a:ln w="3175">
                <a:solidFill>
                  <a:schemeClr val="tx1"/>
                </a:solidFill>
                <a:round/>
                <a:headEnd/>
                <a:tailEnd/>
              </a:ln>
            </p:spPr>
            <p:txBody>
              <a:bodyPr/>
              <a:lstStyle/>
              <a:p>
                <a:endParaRPr lang="en-GB" sz="2400" dirty="0"/>
              </a:p>
            </p:txBody>
          </p:sp>
          <p:sp>
            <p:nvSpPr>
              <p:cNvPr id="1230" name="Freeform 4461"/>
              <p:cNvSpPr>
                <a:spLocks/>
              </p:cNvSpPr>
              <p:nvPr/>
            </p:nvSpPr>
            <p:spPr bwMode="auto">
              <a:xfrm>
                <a:off x="3262" y="1463"/>
                <a:ext cx="12" cy="5"/>
              </a:xfrm>
              <a:custGeom>
                <a:avLst/>
                <a:gdLst>
                  <a:gd name="T0" fmla="*/ 0 w 9"/>
                  <a:gd name="T1" fmla="*/ 4 h 4"/>
                  <a:gd name="T2" fmla="*/ 12 w 9"/>
                  <a:gd name="T3" fmla="*/ 4 h 4"/>
                  <a:gd name="T4" fmla="*/ 0 w 9"/>
                  <a:gd name="T5" fmla="*/ 1 h 4"/>
                  <a:gd name="T6" fmla="*/ 1 w 9"/>
                  <a:gd name="T7" fmla="*/ 3 h 4"/>
                  <a:gd name="T8" fmla="*/ 0 w 9"/>
                  <a:gd name="T9" fmla="*/ 4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4">
                    <a:moveTo>
                      <a:pt x="0" y="3"/>
                    </a:moveTo>
                    <a:cubicBezTo>
                      <a:pt x="0" y="4"/>
                      <a:pt x="7" y="3"/>
                      <a:pt x="9" y="3"/>
                    </a:cubicBezTo>
                    <a:cubicBezTo>
                      <a:pt x="7" y="1"/>
                      <a:pt x="3" y="0"/>
                      <a:pt x="0" y="1"/>
                    </a:cubicBezTo>
                    <a:cubicBezTo>
                      <a:pt x="1" y="2"/>
                      <a:pt x="1" y="2"/>
                      <a:pt x="1" y="2"/>
                    </a:cubicBezTo>
                    <a:cubicBezTo>
                      <a:pt x="1" y="2"/>
                      <a:pt x="0" y="3"/>
                      <a:pt x="0" y="3"/>
                    </a:cubicBezTo>
                  </a:path>
                </a:pathLst>
              </a:custGeom>
              <a:solidFill>
                <a:srgbClr val="B3B3B3"/>
              </a:solidFill>
              <a:ln w="3175">
                <a:solidFill>
                  <a:schemeClr val="tx1"/>
                </a:solidFill>
                <a:round/>
                <a:headEnd/>
                <a:tailEnd/>
              </a:ln>
            </p:spPr>
            <p:txBody>
              <a:bodyPr/>
              <a:lstStyle/>
              <a:p>
                <a:endParaRPr lang="en-GB" sz="2400" dirty="0"/>
              </a:p>
            </p:txBody>
          </p:sp>
          <p:sp>
            <p:nvSpPr>
              <p:cNvPr id="1231" name="Freeform 4462"/>
              <p:cNvSpPr>
                <a:spLocks/>
              </p:cNvSpPr>
              <p:nvPr/>
            </p:nvSpPr>
            <p:spPr bwMode="auto">
              <a:xfrm>
                <a:off x="3262" y="1451"/>
                <a:ext cx="15" cy="3"/>
              </a:xfrm>
              <a:custGeom>
                <a:avLst/>
                <a:gdLst>
                  <a:gd name="T0" fmla="*/ 12 w 11"/>
                  <a:gd name="T1" fmla="*/ 3 h 2"/>
                  <a:gd name="T2" fmla="*/ 15 w 11"/>
                  <a:gd name="T3" fmla="*/ 3 h 2"/>
                  <a:gd name="T4" fmla="*/ 0 w 11"/>
                  <a:gd name="T5" fmla="*/ 3 h 2"/>
                  <a:gd name="T6" fmla="*/ 12 w 11"/>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2">
                    <a:moveTo>
                      <a:pt x="9" y="2"/>
                    </a:moveTo>
                    <a:cubicBezTo>
                      <a:pt x="9" y="2"/>
                      <a:pt x="10" y="2"/>
                      <a:pt x="11" y="2"/>
                    </a:cubicBezTo>
                    <a:cubicBezTo>
                      <a:pt x="7" y="1"/>
                      <a:pt x="3" y="0"/>
                      <a:pt x="0" y="2"/>
                    </a:cubicBezTo>
                    <a:cubicBezTo>
                      <a:pt x="3" y="2"/>
                      <a:pt x="6" y="2"/>
                      <a:pt x="9" y="2"/>
                    </a:cubicBezTo>
                  </a:path>
                </a:pathLst>
              </a:custGeom>
              <a:solidFill>
                <a:srgbClr val="B3B3B3"/>
              </a:solidFill>
              <a:ln w="3175">
                <a:solidFill>
                  <a:schemeClr val="tx1"/>
                </a:solidFill>
                <a:round/>
                <a:headEnd/>
                <a:tailEnd/>
              </a:ln>
            </p:spPr>
            <p:txBody>
              <a:bodyPr/>
              <a:lstStyle/>
              <a:p>
                <a:endParaRPr lang="en-GB" sz="2400" dirty="0"/>
              </a:p>
            </p:txBody>
          </p:sp>
          <p:sp>
            <p:nvSpPr>
              <p:cNvPr id="1232" name="Freeform 4463"/>
              <p:cNvSpPr>
                <a:spLocks/>
              </p:cNvSpPr>
              <p:nvPr/>
            </p:nvSpPr>
            <p:spPr bwMode="auto">
              <a:xfrm>
                <a:off x="3270" y="1449"/>
                <a:ext cx="12" cy="4"/>
              </a:xfrm>
              <a:custGeom>
                <a:avLst/>
                <a:gdLst>
                  <a:gd name="T0" fmla="*/ 1 w 9"/>
                  <a:gd name="T1" fmla="*/ 3 h 3"/>
                  <a:gd name="T2" fmla="*/ 12 w 9"/>
                  <a:gd name="T3" fmla="*/ 1 h 3"/>
                  <a:gd name="T4" fmla="*/ 0 w 9"/>
                  <a:gd name="T5" fmla="*/ 1 h 3"/>
                  <a:gd name="T6" fmla="*/ 0 w 9"/>
                  <a:gd name="T7" fmla="*/ 3 h 3"/>
                  <a:gd name="T8" fmla="*/ 1 w 9"/>
                  <a:gd name="T9" fmla="*/ 3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3">
                    <a:moveTo>
                      <a:pt x="1" y="2"/>
                    </a:moveTo>
                    <a:cubicBezTo>
                      <a:pt x="3" y="2"/>
                      <a:pt x="7" y="3"/>
                      <a:pt x="9" y="1"/>
                    </a:cubicBezTo>
                    <a:cubicBezTo>
                      <a:pt x="6" y="0"/>
                      <a:pt x="3" y="0"/>
                      <a:pt x="0" y="1"/>
                    </a:cubicBezTo>
                    <a:cubicBezTo>
                      <a:pt x="1" y="1"/>
                      <a:pt x="1" y="1"/>
                      <a:pt x="0" y="2"/>
                    </a:cubicBezTo>
                    <a:cubicBezTo>
                      <a:pt x="0" y="2"/>
                      <a:pt x="0" y="2"/>
                      <a:pt x="1" y="2"/>
                    </a:cubicBezTo>
                  </a:path>
                </a:pathLst>
              </a:custGeom>
              <a:solidFill>
                <a:srgbClr val="B3B3B3"/>
              </a:solidFill>
              <a:ln w="3175">
                <a:solidFill>
                  <a:schemeClr val="tx1"/>
                </a:solidFill>
                <a:round/>
                <a:headEnd/>
                <a:tailEnd/>
              </a:ln>
            </p:spPr>
            <p:txBody>
              <a:bodyPr/>
              <a:lstStyle/>
              <a:p>
                <a:endParaRPr lang="en-GB" sz="2400" dirty="0"/>
              </a:p>
            </p:txBody>
          </p:sp>
          <p:sp>
            <p:nvSpPr>
              <p:cNvPr id="1233" name="Freeform 4464"/>
              <p:cNvSpPr>
                <a:spLocks/>
              </p:cNvSpPr>
              <p:nvPr/>
            </p:nvSpPr>
            <p:spPr bwMode="auto">
              <a:xfrm>
                <a:off x="3270" y="1462"/>
                <a:ext cx="20" cy="5"/>
              </a:xfrm>
              <a:custGeom>
                <a:avLst/>
                <a:gdLst>
                  <a:gd name="T0" fmla="*/ 8 w 15"/>
                  <a:gd name="T1" fmla="*/ 5 h 4"/>
                  <a:gd name="T2" fmla="*/ 12 w 15"/>
                  <a:gd name="T3" fmla="*/ 4 h 4"/>
                  <a:gd name="T4" fmla="*/ 20 w 15"/>
                  <a:gd name="T5" fmla="*/ 3 h 4"/>
                  <a:gd name="T6" fmla="*/ 0 w 15"/>
                  <a:gd name="T7" fmla="*/ 1 h 4"/>
                  <a:gd name="T8" fmla="*/ 8 w 15"/>
                  <a:gd name="T9" fmla="*/ 5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4">
                    <a:moveTo>
                      <a:pt x="6" y="4"/>
                    </a:moveTo>
                    <a:cubicBezTo>
                      <a:pt x="7" y="4"/>
                      <a:pt x="12" y="3"/>
                      <a:pt x="9" y="3"/>
                    </a:cubicBezTo>
                    <a:cubicBezTo>
                      <a:pt x="11" y="2"/>
                      <a:pt x="13" y="2"/>
                      <a:pt x="15" y="2"/>
                    </a:cubicBezTo>
                    <a:cubicBezTo>
                      <a:pt x="10" y="0"/>
                      <a:pt x="5" y="0"/>
                      <a:pt x="0" y="1"/>
                    </a:cubicBezTo>
                    <a:cubicBezTo>
                      <a:pt x="2" y="1"/>
                      <a:pt x="3" y="4"/>
                      <a:pt x="6" y="4"/>
                    </a:cubicBezTo>
                  </a:path>
                </a:pathLst>
              </a:custGeom>
              <a:solidFill>
                <a:srgbClr val="B3B3B3"/>
              </a:solidFill>
              <a:ln w="3175">
                <a:solidFill>
                  <a:schemeClr val="tx1"/>
                </a:solidFill>
                <a:round/>
                <a:headEnd/>
                <a:tailEnd/>
              </a:ln>
            </p:spPr>
            <p:txBody>
              <a:bodyPr/>
              <a:lstStyle/>
              <a:p>
                <a:endParaRPr lang="en-GB" sz="2400" dirty="0"/>
              </a:p>
            </p:txBody>
          </p:sp>
          <p:sp>
            <p:nvSpPr>
              <p:cNvPr id="1234" name="Freeform 4465"/>
              <p:cNvSpPr>
                <a:spLocks/>
              </p:cNvSpPr>
              <p:nvPr/>
            </p:nvSpPr>
            <p:spPr bwMode="auto">
              <a:xfrm>
                <a:off x="3271" y="1462"/>
                <a:ext cx="7" cy="1"/>
              </a:xfrm>
              <a:custGeom>
                <a:avLst/>
                <a:gdLst>
                  <a:gd name="T0" fmla="*/ 0 w 5"/>
                  <a:gd name="T1" fmla="*/ 0 h 1"/>
                  <a:gd name="T2" fmla="*/ 7 w 5"/>
                  <a:gd name="T3" fmla="*/ 0 h 1"/>
                  <a:gd name="T4" fmla="*/ 0 w 5"/>
                  <a:gd name="T5" fmla="*/ 0 h 1"/>
                  <a:gd name="T6" fmla="*/ 0 60000 65536"/>
                  <a:gd name="T7" fmla="*/ 0 60000 65536"/>
                  <a:gd name="T8" fmla="*/ 0 60000 65536"/>
                </a:gdLst>
                <a:ahLst/>
                <a:cxnLst>
                  <a:cxn ang="T6">
                    <a:pos x="T0" y="T1"/>
                  </a:cxn>
                  <a:cxn ang="T7">
                    <a:pos x="T2" y="T3"/>
                  </a:cxn>
                  <a:cxn ang="T8">
                    <a:pos x="T4" y="T5"/>
                  </a:cxn>
                </a:cxnLst>
                <a:rect l="0" t="0" r="r" b="b"/>
                <a:pathLst>
                  <a:path w="5" h="1">
                    <a:moveTo>
                      <a:pt x="0" y="0"/>
                    </a:moveTo>
                    <a:cubicBezTo>
                      <a:pt x="1" y="1"/>
                      <a:pt x="4" y="1"/>
                      <a:pt x="5" y="0"/>
                    </a:cubicBezTo>
                    <a:cubicBezTo>
                      <a:pt x="3" y="0"/>
                      <a:pt x="2" y="0"/>
                      <a:pt x="0" y="0"/>
                    </a:cubicBezTo>
                  </a:path>
                </a:pathLst>
              </a:custGeom>
              <a:solidFill>
                <a:srgbClr val="B3B3B3"/>
              </a:solidFill>
              <a:ln w="3175">
                <a:solidFill>
                  <a:schemeClr val="tx1"/>
                </a:solidFill>
                <a:round/>
                <a:headEnd/>
                <a:tailEnd/>
              </a:ln>
            </p:spPr>
            <p:txBody>
              <a:bodyPr/>
              <a:lstStyle/>
              <a:p>
                <a:endParaRPr lang="en-GB" sz="2400" dirty="0"/>
              </a:p>
            </p:txBody>
          </p:sp>
          <p:sp>
            <p:nvSpPr>
              <p:cNvPr id="1235" name="Freeform 4466"/>
              <p:cNvSpPr>
                <a:spLocks/>
              </p:cNvSpPr>
              <p:nvPr/>
            </p:nvSpPr>
            <p:spPr bwMode="auto">
              <a:xfrm>
                <a:off x="3270" y="1545"/>
                <a:ext cx="70" cy="40"/>
              </a:xfrm>
              <a:custGeom>
                <a:avLst/>
                <a:gdLst>
                  <a:gd name="T0" fmla="*/ 9 w 53"/>
                  <a:gd name="T1" fmla="*/ 11 h 30"/>
                  <a:gd name="T2" fmla="*/ 15 w 53"/>
                  <a:gd name="T3" fmla="*/ 12 h 30"/>
                  <a:gd name="T4" fmla="*/ 11 w 53"/>
                  <a:gd name="T5" fmla="*/ 12 h 30"/>
                  <a:gd name="T6" fmla="*/ 13 w 53"/>
                  <a:gd name="T7" fmla="*/ 12 h 30"/>
                  <a:gd name="T8" fmla="*/ 11 w 53"/>
                  <a:gd name="T9" fmla="*/ 13 h 30"/>
                  <a:gd name="T10" fmla="*/ 12 w 53"/>
                  <a:gd name="T11" fmla="*/ 16 h 30"/>
                  <a:gd name="T12" fmla="*/ 9 w 53"/>
                  <a:gd name="T13" fmla="*/ 16 h 30"/>
                  <a:gd name="T14" fmla="*/ 9 w 53"/>
                  <a:gd name="T15" fmla="*/ 19 h 30"/>
                  <a:gd name="T16" fmla="*/ 3 w 53"/>
                  <a:gd name="T17" fmla="*/ 19 h 30"/>
                  <a:gd name="T18" fmla="*/ 4 w 53"/>
                  <a:gd name="T19" fmla="*/ 25 h 30"/>
                  <a:gd name="T20" fmla="*/ 8 w 53"/>
                  <a:gd name="T21" fmla="*/ 27 h 30"/>
                  <a:gd name="T22" fmla="*/ 11 w 53"/>
                  <a:gd name="T23" fmla="*/ 25 h 30"/>
                  <a:gd name="T24" fmla="*/ 18 w 53"/>
                  <a:gd name="T25" fmla="*/ 28 h 30"/>
                  <a:gd name="T26" fmla="*/ 20 w 53"/>
                  <a:gd name="T27" fmla="*/ 27 h 30"/>
                  <a:gd name="T28" fmla="*/ 21 w 53"/>
                  <a:gd name="T29" fmla="*/ 28 h 30"/>
                  <a:gd name="T30" fmla="*/ 22 w 53"/>
                  <a:gd name="T31" fmla="*/ 27 h 30"/>
                  <a:gd name="T32" fmla="*/ 28 w 53"/>
                  <a:gd name="T33" fmla="*/ 28 h 30"/>
                  <a:gd name="T34" fmla="*/ 25 w 53"/>
                  <a:gd name="T35" fmla="*/ 29 h 30"/>
                  <a:gd name="T36" fmla="*/ 32 w 53"/>
                  <a:gd name="T37" fmla="*/ 32 h 30"/>
                  <a:gd name="T38" fmla="*/ 30 w 53"/>
                  <a:gd name="T39" fmla="*/ 32 h 30"/>
                  <a:gd name="T40" fmla="*/ 26 w 53"/>
                  <a:gd name="T41" fmla="*/ 32 h 30"/>
                  <a:gd name="T42" fmla="*/ 29 w 53"/>
                  <a:gd name="T43" fmla="*/ 35 h 30"/>
                  <a:gd name="T44" fmla="*/ 26 w 53"/>
                  <a:gd name="T45" fmla="*/ 35 h 30"/>
                  <a:gd name="T46" fmla="*/ 33 w 53"/>
                  <a:gd name="T47" fmla="*/ 36 h 30"/>
                  <a:gd name="T48" fmla="*/ 37 w 53"/>
                  <a:gd name="T49" fmla="*/ 36 h 30"/>
                  <a:gd name="T50" fmla="*/ 41 w 53"/>
                  <a:gd name="T51" fmla="*/ 37 h 30"/>
                  <a:gd name="T52" fmla="*/ 38 w 53"/>
                  <a:gd name="T53" fmla="*/ 36 h 30"/>
                  <a:gd name="T54" fmla="*/ 46 w 53"/>
                  <a:gd name="T55" fmla="*/ 37 h 30"/>
                  <a:gd name="T56" fmla="*/ 50 w 53"/>
                  <a:gd name="T57" fmla="*/ 37 h 30"/>
                  <a:gd name="T58" fmla="*/ 52 w 53"/>
                  <a:gd name="T59" fmla="*/ 37 h 30"/>
                  <a:gd name="T60" fmla="*/ 61 w 53"/>
                  <a:gd name="T61" fmla="*/ 39 h 30"/>
                  <a:gd name="T62" fmla="*/ 55 w 53"/>
                  <a:gd name="T63" fmla="*/ 36 h 30"/>
                  <a:gd name="T64" fmla="*/ 67 w 53"/>
                  <a:gd name="T65" fmla="*/ 39 h 30"/>
                  <a:gd name="T66" fmla="*/ 62 w 53"/>
                  <a:gd name="T67" fmla="*/ 37 h 30"/>
                  <a:gd name="T68" fmla="*/ 66 w 53"/>
                  <a:gd name="T69" fmla="*/ 37 h 30"/>
                  <a:gd name="T70" fmla="*/ 67 w 53"/>
                  <a:gd name="T71" fmla="*/ 36 h 30"/>
                  <a:gd name="T72" fmla="*/ 66 w 53"/>
                  <a:gd name="T73" fmla="*/ 35 h 30"/>
                  <a:gd name="T74" fmla="*/ 59 w 53"/>
                  <a:gd name="T75" fmla="*/ 33 h 30"/>
                  <a:gd name="T76" fmla="*/ 50 w 53"/>
                  <a:gd name="T77" fmla="*/ 29 h 30"/>
                  <a:gd name="T78" fmla="*/ 40 w 53"/>
                  <a:gd name="T79" fmla="*/ 20 h 30"/>
                  <a:gd name="T80" fmla="*/ 40 w 53"/>
                  <a:gd name="T81" fmla="*/ 17 h 30"/>
                  <a:gd name="T82" fmla="*/ 36 w 53"/>
                  <a:gd name="T83" fmla="*/ 13 h 30"/>
                  <a:gd name="T84" fmla="*/ 38 w 53"/>
                  <a:gd name="T85" fmla="*/ 13 h 30"/>
                  <a:gd name="T86" fmla="*/ 36 w 53"/>
                  <a:gd name="T87" fmla="*/ 12 h 30"/>
                  <a:gd name="T88" fmla="*/ 38 w 53"/>
                  <a:gd name="T89" fmla="*/ 13 h 30"/>
                  <a:gd name="T90" fmla="*/ 38 w 53"/>
                  <a:gd name="T91" fmla="*/ 11 h 30"/>
                  <a:gd name="T92" fmla="*/ 41 w 53"/>
                  <a:gd name="T93" fmla="*/ 11 h 30"/>
                  <a:gd name="T94" fmla="*/ 37 w 53"/>
                  <a:gd name="T95" fmla="*/ 9 h 30"/>
                  <a:gd name="T96" fmla="*/ 42 w 53"/>
                  <a:gd name="T97" fmla="*/ 8 h 30"/>
                  <a:gd name="T98" fmla="*/ 37 w 53"/>
                  <a:gd name="T99" fmla="*/ 7 h 30"/>
                  <a:gd name="T100" fmla="*/ 42 w 53"/>
                  <a:gd name="T101" fmla="*/ 7 h 30"/>
                  <a:gd name="T102" fmla="*/ 38 w 53"/>
                  <a:gd name="T103" fmla="*/ 7 h 30"/>
                  <a:gd name="T104" fmla="*/ 44 w 53"/>
                  <a:gd name="T105" fmla="*/ 5 h 30"/>
                  <a:gd name="T106" fmla="*/ 36 w 53"/>
                  <a:gd name="T107" fmla="*/ 3 h 30"/>
                  <a:gd name="T108" fmla="*/ 22 w 53"/>
                  <a:gd name="T109" fmla="*/ 3 h 30"/>
                  <a:gd name="T110" fmla="*/ 12 w 53"/>
                  <a:gd name="T111" fmla="*/ 4 h 30"/>
                  <a:gd name="T112" fmla="*/ 15 w 53"/>
                  <a:gd name="T113" fmla="*/ 8 h 30"/>
                  <a:gd name="T114" fmla="*/ 7 w 53"/>
                  <a:gd name="T115" fmla="*/ 11 h 30"/>
                  <a:gd name="T116" fmla="*/ 9 w 53"/>
                  <a:gd name="T117" fmla="*/ 11 h 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3" h="30">
                    <a:moveTo>
                      <a:pt x="7" y="8"/>
                    </a:moveTo>
                    <a:cubicBezTo>
                      <a:pt x="8" y="8"/>
                      <a:pt x="10" y="8"/>
                      <a:pt x="11" y="9"/>
                    </a:cubicBezTo>
                    <a:cubicBezTo>
                      <a:pt x="10" y="8"/>
                      <a:pt x="9" y="8"/>
                      <a:pt x="8" y="9"/>
                    </a:cubicBezTo>
                    <a:cubicBezTo>
                      <a:pt x="9" y="9"/>
                      <a:pt x="9" y="9"/>
                      <a:pt x="10" y="9"/>
                    </a:cubicBezTo>
                    <a:cubicBezTo>
                      <a:pt x="9" y="10"/>
                      <a:pt x="9" y="10"/>
                      <a:pt x="8" y="10"/>
                    </a:cubicBezTo>
                    <a:cubicBezTo>
                      <a:pt x="8" y="11"/>
                      <a:pt x="9" y="11"/>
                      <a:pt x="9" y="12"/>
                    </a:cubicBezTo>
                    <a:cubicBezTo>
                      <a:pt x="9" y="12"/>
                      <a:pt x="8" y="12"/>
                      <a:pt x="7" y="12"/>
                    </a:cubicBezTo>
                    <a:cubicBezTo>
                      <a:pt x="7" y="13"/>
                      <a:pt x="8" y="14"/>
                      <a:pt x="7" y="14"/>
                    </a:cubicBezTo>
                    <a:cubicBezTo>
                      <a:pt x="5" y="15"/>
                      <a:pt x="3" y="13"/>
                      <a:pt x="2" y="14"/>
                    </a:cubicBezTo>
                    <a:cubicBezTo>
                      <a:pt x="0" y="16"/>
                      <a:pt x="2" y="18"/>
                      <a:pt x="3" y="19"/>
                    </a:cubicBezTo>
                    <a:cubicBezTo>
                      <a:pt x="4" y="20"/>
                      <a:pt x="5" y="20"/>
                      <a:pt x="6" y="20"/>
                    </a:cubicBezTo>
                    <a:cubicBezTo>
                      <a:pt x="7" y="20"/>
                      <a:pt x="10" y="20"/>
                      <a:pt x="8" y="19"/>
                    </a:cubicBezTo>
                    <a:cubicBezTo>
                      <a:pt x="10" y="20"/>
                      <a:pt x="12" y="19"/>
                      <a:pt x="14" y="21"/>
                    </a:cubicBezTo>
                    <a:cubicBezTo>
                      <a:pt x="15" y="20"/>
                      <a:pt x="15" y="20"/>
                      <a:pt x="15" y="20"/>
                    </a:cubicBezTo>
                    <a:cubicBezTo>
                      <a:pt x="16" y="21"/>
                      <a:pt x="16" y="21"/>
                      <a:pt x="16" y="21"/>
                    </a:cubicBezTo>
                    <a:cubicBezTo>
                      <a:pt x="16" y="20"/>
                      <a:pt x="16" y="19"/>
                      <a:pt x="17" y="20"/>
                    </a:cubicBezTo>
                    <a:cubicBezTo>
                      <a:pt x="16" y="23"/>
                      <a:pt x="20" y="21"/>
                      <a:pt x="21" y="21"/>
                    </a:cubicBezTo>
                    <a:cubicBezTo>
                      <a:pt x="20" y="21"/>
                      <a:pt x="19" y="22"/>
                      <a:pt x="19" y="22"/>
                    </a:cubicBezTo>
                    <a:cubicBezTo>
                      <a:pt x="21" y="23"/>
                      <a:pt x="23" y="23"/>
                      <a:pt x="24" y="24"/>
                    </a:cubicBezTo>
                    <a:cubicBezTo>
                      <a:pt x="24" y="23"/>
                      <a:pt x="20" y="23"/>
                      <a:pt x="23" y="24"/>
                    </a:cubicBezTo>
                    <a:cubicBezTo>
                      <a:pt x="22" y="24"/>
                      <a:pt x="21" y="24"/>
                      <a:pt x="20" y="24"/>
                    </a:cubicBezTo>
                    <a:cubicBezTo>
                      <a:pt x="21" y="24"/>
                      <a:pt x="23" y="25"/>
                      <a:pt x="22" y="26"/>
                    </a:cubicBezTo>
                    <a:cubicBezTo>
                      <a:pt x="21" y="26"/>
                      <a:pt x="21" y="26"/>
                      <a:pt x="20" y="26"/>
                    </a:cubicBezTo>
                    <a:cubicBezTo>
                      <a:pt x="22" y="26"/>
                      <a:pt x="24" y="27"/>
                      <a:pt x="25" y="27"/>
                    </a:cubicBezTo>
                    <a:cubicBezTo>
                      <a:pt x="26" y="27"/>
                      <a:pt x="27" y="27"/>
                      <a:pt x="28" y="27"/>
                    </a:cubicBezTo>
                    <a:cubicBezTo>
                      <a:pt x="29" y="28"/>
                      <a:pt x="30" y="28"/>
                      <a:pt x="31" y="28"/>
                    </a:cubicBezTo>
                    <a:cubicBezTo>
                      <a:pt x="30" y="28"/>
                      <a:pt x="30" y="27"/>
                      <a:pt x="29" y="27"/>
                    </a:cubicBezTo>
                    <a:cubicBezTo>
                      <a:pt x="31" y="28"/>
                      <a:pt x="34" y="30"/>
                      <a:pt x="35" y="28"/>
                    </a:cubicBezTo>
                    <a:cubicBezTo>
                      <a:pt x="36" y="27"/>
                      <a:pt x="37" y="27"/>
                      <a:pt x="38" y="28"/>
                    </a:cubicBezTo>
                    <a:cubicBezTo>
                      <a:pt x="38" y="28"/>
                      <a:pt x="42" y="29"/>
                      <a:pt x="39" y="28"/>
                    </a:cubicBezTo>
                    <a:cubicBezTo>
                      <a:pt x="40" y="28"/>
                      <a:pt x="44" y="30"/>
                      <a:pt x="46" y="29"/>
                    </a:cubicBezTo>
                    <a:cubicBezTo>
                      <a:pt x="45" y="28"/>
                      <a:pt x="43" y="28"/>
                      <a:pt x="42" y="27"/>
                    </a:cubicBezTo>
                    <a:cubicBezTo>
                      <a:pt x="45" y="27"/>
                      <a:pt x="48" y="29"/>
                      <a:pt x="51" y="29"/>
                    </a:cubicBezTo>
                    <a:cubicBezTo>
                      <a:pt x="50" y="28"/>
                      <a:pt x="48" y="29"/>
                      <a:pt x="47" y="28"/>
                    </a:cubicBezTo>
                    <a:cubicBezTo>
                      <a:pt x="48" y="28"/>
                      <a:pt x="49" y="28"/>
                      <a:pt x="50" y="28"/>
                    </a:cubicBezTo>
                    <a:cubicBezTo>
                      <a:pt x="51" y="28"/>
                      <a:pt x="53" y="28"/>
                      <a:pt x="51" y="27"/>
                    </a:cubicBezTo>
                    <a:cubicBezTo>
                      <a:pt x="53" y="27"/>
                      <a:pt x="50" y="26"/>
                      <a:pt x="50" y="26"/>
                    </a:cubicBezTo>
                    <a:cubicBezTo>
                      <a:pt x="48" y="26"/>
                      <a:pt x="47" y="25"/>
                      <a:pt x="45" y="25"/>
                    </a:cubicBezTo>
                    <a:cubicBezTo>
                      <a:pt x="43" y="24"/>
                      <a:pt x="40" y="23"/>
                      <a:pt x="38" y="22"/>
                    </a:cubicBezTo>
                    <a:cubicBezTo>
                      <a:pt x="36" y="19"/>
                      <a:pt x="33" y="17"/>
                      <a:pt x="30" y="15"/>
                    </a:cubicBezTo>
                    <a:cubicBezTo>
                      <a:pt x="30" y="15"/>
                      <a:pt x="30" y="13"/>
                      <a:pt x="30" y="13"/>
                    </a:cubicBezTo>
                    <a:cubicBezTo>
                      <a:pt x="29" y="12"/>
                      <a:pt x="29" y="11"/>
                      <a:pt x="27" y="10"/>
                    </a:cubicBezTo>
                    <a:cubicBezTo>
                      <a:pt x="28" y="10"/>
                      <a:pt x="28" y="10"/>
                      <a:pt x="29" y="10"/>
                    </a:cubicBezTo>
                    <a:cubicBezTo>
                      <a:pt x="29" y="10"/>
                      <a:pt x="28" y="9"/>
                      <a:pt x="27" y="9"/>
                    </a:cubicBezTo>
                    <a:cubicBezTo>
                      <a:pt x="28" y="9"/>
                      <a:pt x="28" y="9"/>
                      <a:pt x="29" y="10"/>
                    </a:cubicBezTo>
                    <a:cubicBezTo>
                      <a:pt x="30" y="10"/>
                      <a:pt x="30" y="8"/>
                      <a:pt x="29" y="8"/>
                    </a:cubicBezTo>
                    <a:cubicBezTo>
                      <a:pt x="29" y="8"/>
                      <a:pt x="30" y="8"/>
                      <a:pt x="31" y="8"/>
                    </a:cubicBezTo>
                    <a:cubicBezTo>
                      <a:pt x="30" y="7"/>
                      <a:pt x="29" y="8"/>
                      <a:pt x="28" y="7"/>
                    </a:cubicBezTo>
                    <a:cubicBezTo>
                      <a:pt x="28" y="7"/>
                      <a:pt x="33" y="8"/>
                      <a:pt x="32" y="6"/>
                    </a:cubicBezTo>
                    <a:cubicBezTo>
                      <a:pt x="32" y="5"/>
                      <a:pt x="29" y="6"/>
                      <a:pt x="28" y="5"/>
                    </a:cubicBezTo>
                    <a:cubicBezTo>
                      <a:pt x="29" y="6"/>
                      <a:pt x="31" y="5"/>
                      <a:pt x="32" y="5"/>
                    </a:cubicBezTo>
                    <a:cubicBezTo>
                      <a:pt x="31" y="5"/>
                      <a:pt x="30" y="5"/>
                      <a:pt x="29" y="5"/>
                    </a:cubicBezTo>
                    <a:cubicBezTo>
                      <a:pt x="31" y="4"/>
                      <a:pt x="32" y="5"/>
                      <a:pt x="33" y="4"/>
                    </a:cubicBezTo>
                    <a:cubicBezTo>
                      <a:pt x="32" y="2"/>
                      <a:pt x="29" y="2"/>
                      <a:pt x="27" y="2"/>
                    </a:cubicBezTo>
                    <a:cubicBezTo>
                      <a:pt x="23" y="2"/>
                      <a:pt x="21" y="0"/>
                      <a:pt x="17" y="2"/>
                    </a:cubicBezTo>
                    <a:cubicBezTo>
                      <a:pt x="15" y="3"/>
                      <a:pt x="11" y="1"/>
                      <a:pt x="9" y="3"/>
                    </a:cubicBezTo>
                    <a:cubicBezTo>
                      <a:pt x="9" y="4"/>
                      <a:pt x="10" y="6"/>
                      <a:pt x="11" y="6"/>
                    </a:cubicBezTo>
                    <a:cubicBezTo>
                      <a:pt x="9" y="6"/>
                      <a:pt x="6" y="6"/>
                      <a:pt x="5" y="8"/>
                    </a:cubicBezTo>
                    <a:cubicBezTo>
                      <a:pt x="6" y="8"/>
                      <a:pt x="6" y="8"/>
                      <a:pt x="7" y="8"/>
                    </a:cubicBezTo>
                  </a:path>
                </a:pathLst>
              </a:custGeom>
              <a:solidFill>
                <a:srgbClr val="B3B3B3"/>
              </a:solidFill>
              <a:ln w="3175">
                <a:solidFill>
                  <a:schemeClr val="tx1"/>
                </a:solidFill>
                <a:round/>
                <a:headEnd/>
                <a:tailEnd/>
              </a:ln>
            </p:spPr>
            <p:txBody>
              <a:bodyPr/>
              <a:lstStyle/>
              <a:p>
                <a:endParaRPr lang="en-GB" sz="2400" dirty="0"/>
              </a:p>
            </p:txBody>
          </p:sp>
          <p:sp>
            <p:nvSpPr>
              <p:cNvPr id="1236" name="Freeform 4467"/>
              <p:cNvSpPr>
                <a:spLocks/>
              </p:cNvSpPr>
              <p:nvPr/>
            </p:nvSpPr>
            <p:spPr bwMode="auto">
              <a:xfrm>
                <a:off x="3275" y="1459"/>
                <a:ext cx="10" cy="3"/>
              </a:xfrm>
              <a:custGeom>
                <a:avLst/>
                <a:gdLst>
                  <a:gd name="T0" fmla="*/ 0 w 7"/>
                  <a:gd name="T1" fmla="*/ 0 h 2"/>
                  <a:gd name="T2" fmla="*/ 10 w 7"/>
                  <a:gd name="T3" fmla="*/ 0 h 2"/>
                  <a:gd name="T4" fmla="*/ 0 w 7"/>
                  <a:gd name="T5" fmla="*/ 0 h 2"/>
                  <a:gd name="T6" fmla="*/ 0 60000 65536"/>
                  <a:gd name="T7" fmla="*/ 0 60000 65536"/>
                  <a:gd name="T8" fmla="*/ 0 60000 65536"/>
                </a:gdLst>
                <a:ahLst/>
                <a:cxnLst>
                  <a:cxn ang="T6">
                    <a:pos x="T0" y="T1"/>
                  </a:cxn>
                  <a:cxn ang="T7">
                    <a:pos x="T2" y="T3"/>
                  </a:cxn>
                  <a:cxn ang="T8">
                    <a:pos x="T4" y="T5"/>
                  </a:cxn>
                </a:cxnLst>
                <a:rect l="0" t="0" r="r" b="b"/>
                <a:pathLst>
                  <a:path w="7" h="2">
                    <a:moveTo>
                      <a:pt x="0" y="0"/>
                    </a:moveTo>
                    <a:cubicBezTo>
                      <a:pt x="1" y="2"/>
                      <a:pt x="6" y="1"/>
                      <a:pt x="7" y="0"/>
                    </a:cubicBezTo>
                    <a:cubicBezTo>
                      <a:pt x="5" y="0"/>
                      <a:pt x="2" y="0"/>
                      <a:pt x="0" y="0"/>
                    </a:cubicBezTo>
                  </a:path>
                </a:pathLst>
              </a:custGeom>
              <a:solidFill>
                <a:srgbClr val="B3B3B3"/>
              </a:solidFill>
              <a:ln w="3175">
                <a:solidFill>
                  <a:schemeClr val="tx1"/>
                </a:solidFill>
                <a:round/>
                <a:headEnd/>
                <a:tailEnd/>
              </a:ln>
            </p:spPr>
            <p:txBody>
              <a:bodyPr/>
              <a:lstStyle/>
              <a:p>
                <a:endParaRPr lang="en-GB" sz="2400" dirty="0"/>
              </a:p>
            </p:txBody>
          </p:sp>
          <p:sp>
            <p:nvSpPr>
              <p:cNvPr id="1237" name="Freeform 4468"/>
              <p:cNvSpPr>
                <a:spLocks/>
              </p:cNvSpPr>
              <p:nvPr/>
            </p:nvSpPr>
            <p:spPr bwMode="auto">
              <a:xfrm>
                <a:off x="3277" y="1454"/>
                <a:ext cx="8" cy="1"/>
              </a:xfrm>
              <a:custGeom>
                <a:avLst/>
                <a:gdLst>
                  <a:gd name="T0" fmla="*/ 0 w 6"/>
                  <a:gd name="T1" fmla="*/ 0 h 1"/>
                  <a:gd name="T2" fmla="*/ 8 w 6"/>
                  <a:gd name="T3" fmla="*/ 0 h 1"/>
                  <a:gd name="T4" fmla="*/ 0 w 6"/>
                  <a:gd name="T5" fmla="*/ 0 h 1"/>
                  <a:gd name="T6" fmla="*/ 0 60000 65536"/>
                  <a:gd name="T7" fmla="*/ 0 60000 65536"/>
                  <a:gd name="T8" fmla="*/ 0 60000 65536"/>
                </a:gdLst>
                <a:ahLst/>
                <a:cxnLst>
                  <a:cxn ang="T6">
                    <a:pos x="T0" y="T1"/>
                  </a:cxn>
                  <a:cxn ang="T7">
                    <a:pos x="T2" y="T3"/>
                  </a:cxn>
                  <a:cxn ang="T8">
                    <a:pos x="T4" y="T5"/>
                  </a:cxn>
                </a:cxnLst>
                <a:rect l="0" t="0" r="r" b="b"/>
                <a:pathLst>
                  <a:path w="6" h="1">
                    <a:moveTo>
                      <a:pt x="0" y="0"/>
                    </a:moveTo>
                    <a:cubicBezTo>
                      <a:pt x="2" y="1"/>
                      <a:pt x="4" y="1"/>
                      <a:pt x="6" y="0"/>
                    </a:cubicBezTo>
                    <a:cubicBezTo>
                      <a:pt x="4" y="0"/>
                      <a:pt x="2" y="0"/>
                      <a:pt x="0" y="0"/>
                    </a:cubicBezTo>
                  </a:path>
                </a:pathLst>
              </a:custGeom>
              <a:solidFill>
                <a:srgbClr val="B3B3B3"/>
              </a:solidFill>
              <a:ln w="3175">
                <a:solidFill>
                  <a:schemeClr val="tx1"/>
                </a:solidFill>
                <a:round/>
                <a:headEnd/>
                <a:tailEnd/>
              </a:ln>
            </p:spPr>
            <p:txBody>
              <a:bodyPr/>
              <a:lstStyle/>
              <a:p>
                <a:endParaRPr lang="en-GB" sz="2400" dirty="0"/>
              </a:p>
            </p:txBody>
          </p:sp>
          <p:sp>
            <p:nvSpPr>
              <p:cNvPr id="1238" name="Freeform 4469"/>
              <p:cNvSpPr>
                <a:spLocks/>
              </p:cNvSpPr>
              <p:nvPr/>
            </p:nvSpPr>
            <p:spPr bwMode="auto">
              <a:xfrm>
                <a:off x="3279" y="1457"/>
                <a:ext cx="2" cy="0"/>
              </a:xfrm>
              <a:custGeom>
                <a:avLst/>
                <a:gdLst>
                  <a:gd name="T0" fmla="*/ 0 w 1"/>
                  <a:gd name="T1" fmla="*/ 2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1" y="0"/>
                      <a:pt x="1" y="0"/>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239" name="Freeform 4470"/>
              <p:cNvSpPr>
                <a:spLocks/>
              </p:cNvSpPr>
              <p:nvPr/>
            </p:nvSpPr>
            <p:spPr bwMode="auto">
              <a:xfrm>
                <a:off x="3282" y="1455"/>
                <a:ext cx="8" cy="2"/>
              </a:xfrm>
              <a:custGeom>
                <a:avLst/>
                <a:gdLst>
                  <a:gd name="T0" fmla="*/ 0 w 6"/>
                  <a:gd name="T1" fmla="*/ 0 h 1"/>
                  <a:gd name="T2" fmla="*/ 8 w 6"/>
                  <a:gd name="T3" fmla="*/ 2 h 1"/>
                  <a:gd name="T4" fmla="*/ 0 w 6"/>
                  <a:gd name="T5" fmla="*/ 0 h 1"/>
                  <a:gd name="T6" fmla="*/ 0 60000 65536"/>
                  <a:gd name="T7" fmla="*/ 0 60000 65536"/>
                  <a:gd name="T8" fmla="*/ 0 60000 65536"/>
                </a:gdLst>
                <a:ahLst/>
                <a:cxnLst>
                  <a:cxn ang="T6">
                    <a:pos x="T0" y="T1"/>
                  </a:cxn>
                  <a:cxn ang="T7">
                    <a:pos x="T2" y="T3"/>
                  </a:cxn>
                  <a:cxn ang="T8">
                    <a:pos x="T4" y="T5"/>
                  </a:cxn>
                </a:cxnLst>
                <a:rect l="0" t="0" r="r" b="b"/>
                <a:pathLst>
                  <a:path w="6" h="1">
                    <a:moveTo>
                      <a:pt x="0" y="0"/>
                    </a:moveTo>
                    <a:cubicBezTo>
                      <a:pt x="2" y="1"/>
                      <a:pt x="4" y="1"/>
                      <a:pt x="6" y="1"/>
                    </a:cubicBezTo>
                    <a:cubicBezTo>
                      <a:pt x="4" y="0"/>
                      <a:pt x="2" y="0"/>
                      <a:pt x="0" y="0"/>
                    </a:cubicBezTo>
                  </a:path>
                </a:pathLst>
              </a:custGeom>
              <a:solidFill>
                <a:srgbClr val="B3B3B3"/>
              </a:solidFill>
              <a:ln w="3175">
                <a:solidFill>
                  <a:schemeClr val="tx1"/>
                </a:solidFill>
                <a:round/>
                <a:headEnd/>
                <a:tailEnd/>
              </a:ln>
            </p:spPr>
            <p:txBody>
              <a:bodyPr/>
              <a:lstStyle/>
              <a:p>
                <a:endParaRPr lang="en-GB" sz="2400" dirty="0"/>
              </a:p>
            </p:txBody>
          </p:sp>
          <p:sp>
            <p:nvSpPr>
              <p:cNvPr id="1240" name="Freeform 4471"/>
              <p:cNvSpPr>
                <a:spLocks/>
              </p:cNvSpPr>
              <p:nvPr/>
            </p:nvSpPr>
            <p:spPr bwMode="auto">
              <a:xfrm>
                <a:off x="3283" y="1503"/>
                <a:ext cx="124" cy="46"/>
              </a:xfrm>
              <a:custGeom>
                <a:avLst/>
                <a:gdLst>
                  <a:gd name="T0" fmla="*/ 8 w 94"/>
                  <a:gd name="T1" fmla="*/ 43 h 35"/>
                  <a:gd name="T2" fmla="*/ 15 w 94"/>
                  <a:gd name="T3" fmla="*/ 43 h 35"/>
                  <a:gd name="T4" fmla="*/ 24 w 94"/>
                  <a:gd name="T5" fmla="*/ 43 h 35"/>
                  <a:gd name="T6" fmla="*/ 32 w 94"/>
                  <a:gd name="T7" fmla="*/ 45 h 35"/>
                  <a:gd name="T8" fmla="*/ 30 w 94"/>
                  <a:gd name="T9" fmla="*/ 41 h 35"/>
                  <a:gd name="T10" fmla="*/ 28 w 94"/>
                  <a:gd name="T11" fmla="*/ 38 h 35"/>
                  <a:gd name="T12" fmla="*/ 38 w 94"/>
                  <a:gd name="T13" fmla="*/ 39 h 35"/>
                  <a:gd name="T14" fmla="*/ 33 w 94"/>
                  <a:gd name="T15" fmla="*/ 34 h 35"/>
                  <a:gd name="T16" fmla="*/ 41 w 94"/>
                  <a:gd name="T17" fmla="*/ 34 h 35"/>
                  <a:gd name="T18" fmla="*/ 45 w 94"/>
                  <a:gd name="T19" fmla="*/ 34 h 35"/>
                  <a:gd name="T20" fmla="*/ 45 w 94"/>
                  <a:gd name="T21" fmla="*/ 30 h 35"/>
                  <a:gd name="T22" fmla="*/ 46 w 94"/>
                  <a:gd name="T23" fmla="*/ 28 h 35"/>
                  <a:gd name="T24" fmla="*/ 50 w 94"/>
                  <a:gd name="T25" fmla="*/ 26 h 35"/>
                  <a:gd name="T26" fmla="*/ 55 w 94"/>
                  <a:gd name="T27" fmla="*/ 25 h 35"/>
                  <a:gd name="T28" fmla="*/ 53 w 94"/>
                  <a:gd name="T29" fmla="*/ 24 h 35"/>
                  <a:gd name="T30" fmla="*/ 59 w 94"/>
                  <a:gd name="T31" fmla="*/ 24 h 35"/>
                  <a:gd name="T32" fmla="*/ 66 w 94"/>
                  <a:gd name="T33" fmla="*/ 20 h 35"/>
                  <a:gd name="T34" fmla="*/ 80 w 94"/>
                  <a:gd name="T35" fmla="*/ 16 h 35"/>
                  <a:gd name="T36" fmla="*/ 124 w 94"/>
                  <a:gd name="T37" fmla="*/ 5 h 35"/>
                  <a:gd name="T38" fmla="*/ 111 w 94"/>
                  <a:gd name="T39" fmla="*/ 0 h 35"/>
                  <a:gd name="T40" fmla="*/ 98 w 94"/>
                  <a:gd name="T41" fmla="*/ 5 h 35"/>
                  <a:gd name="T42" fmla="*/ 88 w 94"/>
                  <a:gd name="T43" fmla="*/ 7 h 35"/>
                  <a:gd name="T44" fmla="*/ 75 w 94"/>
                  <a:gd name="T45" fmla="*/ 8 h 35"/>
                  <a:gd name="T46" fmla="*/ 55 w 94"/>
                  <a:gd name="T47" fmla="*/ 8 h 35"/>
                  <a:gd name="T48" fmla="*/ 50 w 94"/>
                  <a:gd name="T49" fmla="*/ 12 h 35"/>
                  <a:gd name="T50" fmla="*/ 45 w 94"/>
                  <a:gd name="T51" fmla="*/ 12 h 35"/>
                  <a:gd name="T52" fmla="*/ 40 w 94"/>
                  <a:gd name="T53" fmla="*/ 13 h 35"/>
                  <a:gd name="T54" fmla="*/ 30 w 94"/>
                  <a:gd name="T55" fmla="*/ 17 h 35"/>
                  <a:gd name="T56" fmla="*/ 28 w 94"/>
                  <a:gd name="T57" fmla="*/ 20 h 35"/>
                  <a:gd name="T58" fmla="*/ 21 w 94"/>
                  <a:gd name="T59" fmla="*/ 21 h 35"/>
                  <a:gd name="T60" fmla="*/ 17 w 94"/>
                  <a:gd name="T61" fmla="*/ 24 h 35"/>
                  <a:gd name="T62" fmla="*/ 15 w 94"/>
                  <a:gd name="T63" fmla="*/ 26 h 35"/>
                  <a:gd name="T64" fmla="*/ 25 w 94"/>
                  <a:gd name="T65" fmla="*/ 28 h 35"/>
                  <a:gd name="T66" fmla="*/ 13 w 94"/>
                  <a:gd name="T67" fmla="*/ 28 h 35"/>
                  <a:gd name="T68" fmla="*/ 12 w 94"/>
                  <a:gd name="T69" fmla="*/ 32 h 35"/>
                  <a:gd name="T70" fmla="*/ 11 w 94"/>
                  <a:gd name="T71" fmla="*/ 33 h 35"/>
                  <a:gd name="T72" fmla="*/ 12 w 94"/>
                  <a:gd name="T73" fmla="*/ 34 h 35"/>
                  <a:gd name="T74" fmla="*/ 0 w 94"/>
                  <a:gd name="T75" fmla="*/ 39 h 35"/>
                  <a:gd name="T76" fmla="*/ 15 w 94"/>
                  <a:gd name="T77" fmla="*/ 39 h 3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94" h="35">
                    <a:moveTo>
                      <a:pt x="8" y="31"/>
                    </a:moveTo>
                    <a:cubicBezTo>
                      <a:pt x="7" y="31"/>
                      <a:pt x="4" y="32"/>
                      <a:pt x="6" y="33"/>
                    </a:cubicBezTo>
                    <a:cubicBezTo>
                      <a:pt x="5" y="33"/>
                      <a:pt x="5" y="34"/>
                      <a:pt x="4" y="34"/>
                    </a:cubicBezTo>
                    <a:cubicBezTo>
                      <a:pt x="6" y="35"/>
                      <a:pt x="9" y="33"/>
                      <a:pt x="11" y="33"/>
                    </a:cubicBezTo>
                    <a:cubicBezTo>
                      <a:pt x="12" y="33"/>
                      <a:pt x="13" y="33"/>
                      <a:pt x="14" y="34"/>
                    </a:cubicBezTo>
                    <a:cubicBezTo>
                      <a:pt x="15" y="34"/>
                      <a:pt x="20" y="35"/>
                      <a:pt x="18" y="33"/>
                    </a:cubicBezTo>
                    <a:cubicBezTo>
                      <a:pt x="19" y="34"/>
                      <a:pt x="20" y="34"/>
                      <a:pt x="21" y="35"/>
                    </a:cubicBezTo>
                    <a:cubicBezTo>
                      <a:pt x="22" y="35"/>
                      <a:pt x="25" y="35"/>
                      <a:pt x="24" y="34"/>
                    </a:cubicBezTo>
                    <a:cubicBezTo>
                      <a:pt x="25" y="35"/>
                      <a:pt x="27" y="33"/>
                      <a:pt x="27" y="32"/>
                    </a:cubicBezTo>
                    <a:cubicBezTo>
                      <a:pt x="26" y="32"/>
                      <a:pt x="24" y="32"/>
                      <a:pt x="23" y="31"/>
                    </a:cubicBezTo>
                    <a:cubicBezTo>
                      <a:pt x="24" y="31"/>
                      <a:pt x="27" y="33"/>
                      <a:pt x="29" y="31"/>
                    </a:cubicBezTo>
                    <a:cubicBezTo>
                      <a:pt x="30" y="30"/>
                      <a:pt x="22" y="29"/>
                      <a:pt x="21" y="29"/>
                    </a:cubicBezTo>
                    <a:cubicBezTo>
                      <a:pt x="23" y="29"/>
                      <a:pt x="24" y="29"/>
                      <a:pt x="26" y="29"/>
                    </a:cubicBezTo>
                    <a:cubicBezTo>
                      <a:pt x="27" y="30"/>
                      <a:pt x="28" y="30"/>
                      <a:pt x="29" y="30"/>
                    </a:cubicBezTo>
                    <a:cubicBezTo>
                      <a:pt x="32" y="29"/>
                      <a:pt x="26" y="27"/>
                      <a:pt x="25" y="27"/>
                    </a:cubicBezTo>
                    <a:cubicBezTo>
                      <a:pt x="27" y="27"/>
                      <a:pt x="26" y="26"/>
                      <a:pt x="25" y="26"/>
                    </a:cubicBezTo>
                    <a:cubicBezTo>
                      <a:pt x="27" y="26"/>
                      <a:pt x="29" y="28"/>
                      <a:pt x="31" y="27"/>
                    </a:cubicBezTo>
                    <a:cubicBezTo>
                      <a:pt x="31" y="26"/>
                      <a:pt x="31" y="26"/>
                      <a:pt x="31" y="26"/>
                    </a:cubicBezTo>
                    <a:cubicBezTo>
                      <a:pt x="32" y="27"/>
                      <a:pt x="34" y="26"/>
                      <a:pt x="32" y="26"/>
                    </a:cubicBezTo>
                    <a:cubicBezTo>
                      <a:pt x="32" y="26"/>
                      <a:pt x="33" y="26"/>
                      <a:pt x="34" y="26"/>
                    </a:cubicBezTo>
                    <a:cubicBezTo>
                      <a:pt x="33" y="23"/>
                      <a:pt x="31" y="23"/>
                      <a:pt x="29" y="22"/>
                    </a:cubicBezTo>
                    <a:cubicBezTo>
                      <a:pt x="30" y="23"/>
                      <a:pt x="32" y="23"/>
                      <a:pt x="34" y="23"/>
                    </a:cubicBezTo>
                    <a:cubicBezTo>
                      <a:pt x="35" y="23"/>
                      <a:pt x="37" y="22"/>
                      <a:pt x="35" y="21"/>
                    </a:cubicBezTo>
                    <a:cubicBezTo>
                      <a:pt x="36" y="22"/>
                      <a:pt x="36" y="21"/>
                      <a:pt x="35" y="21"/>
                    </a:cubicBezTo>
                    <a:cubicBezTo>
                      <a:pt x="36" y="21"/>
                      <a:pt x="39" y="23"/>
                      <a:pt x="40" y="21"/>
                    </a:cubicBezTo>
                    <a:cubicBezTo>
                      <a:pt x="39" y="21"/>
                      <a:pt x="39" y="21"/>
                      <a:pt x="38" y="20"/>
                    </a:cubicBezTo>
                    <a:cubicBezTo>
                      <a:pt x="39" y="21"/>
                      <a:pt x="40" y="21"/>
                      <a:pt x="41" y="21"/>
                    </a:cubicBezTo>
                    <a:cubicBezTo>
                      <a:pt x="42" y="21"/>
                      <a:pt x="45" y="20"/>
                      <a:pt x="42" y="19"/>
                    </a:cubicBezTo>
                    <a:cubicBezTo>
                      <a:pt x="43" y="19"/>
                      <a:pt x="43" y="19"/>
                      <a:pt x="44" y="19"/>
                    </a:cubicBezTo>
                    <a:cubicBezTo>
                      <a:pt x="44" y="17"/>
                      <a:pt x="41" y="19"/>
                      <a:pt x="40" y="18"/>
                    </a:cubicBezTo>
                    <a:cubicBezTo>
                      <a:pt x="41" y="18"/>
                      <a:pt x="42" y="18"/>
                      <a:pt x="43" y="17"/>
                    </a:cubicBezTo>
                    <a:cubicBezTo>
                      <a:pt x="43" y="18"/>
                      <a:pt x="44" y="18"/>
                      <a:pt x="45" y="18"/>
                    </a:cubicBezTo>
                    <a:cubicBezTo>
                      <a:pt x="44" y="16"/>
                      <a:pt x="47" y="17"/>
                      <a:pt x="47" y="15"/>
                    </a:cubicBezTo>
                    <a:cubicBezTo>
                      <a:pt x="48" y="16"/>
                      <a:pt x="49" y="15"/>
                      <a:pt x="50" y="15"/>
                    </a:cubicBezTo>
                    <a:cubicBezTo>
                      <a:pt x="52" y="14"/>
                      <a:pt x="54" y="14"/>
                      <a:pt x="56" y="13"/>
                    </a:cubicBezTo>
                    <a:cubicBezTo>
                      <a:pt x="57" y="13"/>
                      <a:pt x="60" y="13"/>
                      <a:pt x="61" y="12"/>
                    </a:cubicBezTo>
                    <a:cubicBezTo>
                      <a:pt x="61" y="12"/>
                      <a:pt x="65" y="12"/>
                      <a:pt x="66" y="11"/>
                    </a:cubicBezTo>
                    <a:cubicBezTo>
                      <a:pt x="75" y="9"/>
                      <a:pt x="85" y="9"/>
                      <a:pt x="94" y="4"/>
                    </a:cubicBezTo>
                    <a:cubicBezTo>
                      <a:pt x="93" y="4"/>
                      <a:pt x="92" y="2"/>
                      <a:pt x="91" y="2"/>
                    </a:cubicBezTo>
                    <a:cubicBezTo>
                      <a:pt x="89" y="0"/>
                      <a:pt x="86" y="0"/>
                      <a:pt x="84" y="0"/>
                    </a:cubicBezTo>
                    <a:cubicBezTo>
                      <a:pt x="80" y="0"/>
                      <a:pt x="75" y="0"/>
                      <a:pt x="72" y="3"/>
                    </a:cubicBezTo>
                    <a:cubicBezTo>
                      <a:pt x="72" y="3"/>
                      <a:pt x="73" y="4"/>
                      <a:pt x="74" y="4"/>
                    </a:cubicBezTo>
                    <a:cubicBezTo>
                      <a:pt x="72" y="4"/>
                      <a:pt x="71" y="4"/>
                      <a:pt x="69" y="4"/>
                    </a:cubicBezTo>
                    <a:cubicBezTo>
                      <a:pt x="68" y="4"/>
                      <a:pt x="68" y="5"/>
                      <a:pt x="67" y="5"/>
                    </a:cubicBezTo>
                    <a:cubicBezTo>
                      <a:pt x="66" y="4"/>
                      <a:pt x="65" y="6"/>
                      <a:pt x="64" y="6"/>
                    </a:cubicBezTo>
                    <a:cubicBezTo>
                      <a:pt x="62" y="6"/>
                      <a:pt x="59" y="6"/>
                      <a:pt x="57" y="6"/>
                    </a:cubicBezTo>
                    <a:cubicBezTo>
                      <a:pt x="54" y="7"/>
                      <a:pt x="51" y="7"/>
                      <a:pt x="47" y="7"/>
                    </a:cubicBezTo>
                    <a:cubicBezTo>
                      <a:pt x="46" y="6"/>
                      <a:pt x="44" y="6"/>
                      <a:pt x="42" y="6"/>
                    </a:cubicBezTo>
                    <a:cubicBezTo>
                      <a:pt x="41" y="6"/>
                      <a:pt x="39" y="8"/>
                      <a:pt x="41" y="8"/>
                    </a:cubicBezTo>
                    <a:cubicBezTo>
                      <a:pt x="40" y="8"/>
                      <a:pt x="39" y="9"/>
                      <a:pt x="38" y="9"/>
                    </a:cubicBezTo>
                    <a:cubicBezTo>
                      <a:pt x="38" y="8"/>
                      <a:pt x="39" y="8"/>
                      <a:pt x="39" y="8"/>
                    </a:cubicBezTo>
                    <a:cubicBezTo>
                      <a:pt x="37" y="8"/>
                      <a:pt x="36" y="8"/>
                      <a:pt x="34" y="9"/>
                    </a:cubicBezTo>
                    <a:cubicBezTo>
                      <a:pt x="35" y="9"/>
                      <a:pt x="36" y="9"/>
                      <a:pt x="37" y="9"/>
                    </a:cubicBezTo>
                    <a:cubicBezTo>
                      <a:pt x="34" y="9"/>
                      <a:pt x="32" y="9"/>
                      <a:pt x="30" y="10"/>
                    </a:cubicBezTo>
                    <a:cubicBezTo>
                      <a:pt x="28" y="11"/>
                      <a:pt x="26" y="11"/>
                      <a:pt x="25" y="11"/>
                    </a:cubicBezTo>
                    <a:cubicBezTo>
                      <a:pt x="24" y="12"/>
                      <a:pt x="20" y="12"/>
                      <a:pt x="23" y="13"/>
                    </a:cubicBezTo>
                    <a:cubicBezTo>
                      <a:pt x="22" y="13"/>
                      <a:pt x="21" y="13"/>
                      <a:pt x="20" y="14"/>
                    </a:cubicBezTo>
                    <a:cubicBezTo>
                      <a:pt x="20" y="14"/>
                      <a:pt x="21" y="14"/>
                      <a:pt x="21" y="15"/>
                    </a:cubicBezTo>
                    <a:cubicBezTo>
                      <a:pt x="19" y="15"/>
                      <a:pt x="17" y="13"/>
                      <a:pt x="15" y="15"/>
                    </a:cubicBezTo>
                    <a:cubicBezTo>
                      <a:pt x="16" y="16"/>
                      <a:pt x="16" y="16"/>
                      <a:pt x="16" y="16"/>
                    </a:cubicBezTo>
                    <a:cubicBezTo>
                      <a:pt x="14" y="19"/>
                      <a:pt x="11" y="15"/>
                      <a:pt x="9" y="17"/>
                    </a:cubicBezTo>
                    <a:cubicBezTo>
                      <a:pt x="8" y="19"/>
                      <a:pt x="17" y="18"/>
                      <a:pt x="13" y="18"/>
                    </a:cubicBezTo>
                    <a:cubicBezTo>
                      <a:pt x="14" y="19"/>
                      <a:pt x="15" y="19"/>
                      <a:pt x="15" y="19"/>
                    </a:cubicBezTo>
                    <a:cubicBezTo>
                      <a:pt x="14" y="19"/>
                      <a:pt x="12" y="19"/>
                      <a:pt x="11" y="20"/>
                    </a:cubicBezTo>
                    <a:cubicBezTo>
                      <a:pt x="13" y="21"/>
                      <a:pt x="14" y="20"/>
                      <a:pt x="15" y="20"/>
                    </a:cubicBezTo>
                    <a:cubicBezTo>
                      <a:pt x="16" y="21"/>
                      <a:pt x="18" y="21"/>
                      <a:pt x="19" y="21"/>
                    </a:cubicBezTo>
                    <a:cubicBezTo>
                      <a:pt x="17" y="21"/>
                      <a:pt x="16" y="21"/>
                      <a:pt x="14" y="21"/>
                    </a:cubicBezTo>
                    <a:cubicBezTo>
                      <a:pt x="13" y="21"/>
                      <a:pt x="11" y="21"/>
                      <a:pt x="10" y="21"/>
                    </a:cubicBezTo>
                    <a:cubicBezTo>
                      <a:pt x="9" y="23"/>
                      <a:pt x="15" y="23"/>
                      <a:pt x="15" y="23"/>
                    </a:cubicBezTo>
                    <a:cubicBezTo>
                      <a:pt x="13" y="23"/>
                      <a:pt x="11" y="23"/>
                      <a:pt x="9" y="24"/>
                    </a:cubicBezTo>
                    <a:cubicBezTo>
                      <a:pt x="10" y="24"/>
                      <a:pt x="11" y="25"/>
                      <a:pt x="12" y="25"/>
                    </a:cubicBezTo>
                    <a:cubicBezTo>
                      <a:pt x="11" y="25"/>
                      <a:pt x="9" y="24"/>
                      <a:pt x="8" y="25"/>
                    </a:cubicBezTo>
                    <a:cubicBezTo>
                      <a:pt x="10" y="25"/>
                      <a:pt x="12" y="26"/>
                      <a:pt x="14" y="27"/>
                    </a:cubicBezTo>
                    <a:cubicBezTo>
                      <a:pt x="13" y="27"/>
                      <a:pt x="11" y="26"/>
                      <a:pt x="9" y="26"/>
                    </a:cubicBezTo>
                    <a:cubicBezTo>
                      <a:pt x="8" y="26"/>
                      <a:pt x="5" y="28"/>
                      <a:pt x="7" y="28"/>
                    </a:cubicBezTo>
                    <a:cubicBezTo>
                      <a:pt x="5" y="29"/>
                      <a:pt x="2" y="29"/>
                      <a:pt x="0" y="30"/>
                    </a:cubicBezTo>
                    <a:cubicBezTo>
                      <a:pt x="2" y="30"/>
                      <a:pt x="3" y="32"/>
                      <a:pt x="5" y="31"/>
                    </a:cubicBezTo>
                    <a:cubicBezTo>
                      <a:pt x="7" y="30"/>
                      <a:pt x="9" y="30"/>
                      <a:pt x="11" y="30"/>
                    </a:cubicBezTo>
                    <a:cubicBezTo>
                      <a:pt x="10" y="30"/>
                      <a:pt x="9" y="31"/>
                      <a:pt x="8" y="31"/>
                    </a:cubicBezTo>
                  </a:path>
                </a:pathLst>
              </a:custGeom>
              <a:solidFill>
                <a:srgbClr val="B3B3B3"/>
              </a:solidFill>
              <a:ln w="3175">
                <a:solidFill>
                  <a:schemeClr val="tx1"/>
                </a:solidFill>
                <a:round/>
                <a:headEnd/>
                <a:tailEnd/>
              </a:ln>
            </p:spPr>
            <p:txBody>
              <a:bodyPr/>
              <a:lstStyle/>
              <a:p>
                <a:endParaRPr lang="en-GB" sz="2400" dirty="0"/>
              </a:p>
            </p:txBody>
          </p:sp>
          <p:sp>
            <p:nvSpPr>
              <p:cNvPr id="1241" name="Freeform 4472"/>
              <p:cNvSpPr>
                <a:spLocks/>
              </p:cNvSpPr>
              <p:nvPr/>
            </p:nvSpPr>
            <p:spPr bwMode="auto">
              <a:xfrm>
                <a:off x="3283" y="1571"/>
                <a:ext cx="11" cy="7"/>
              </a:xfrm>
              <a:custGeom>
                <a:avLst/>
                <a:gdLst>
                  <a:gd name="T0" fmla="*/ 8 w 8"/>
                  <a:gd name="T1" fmla="*/ 7 h 5"/>
                  <a:gd name="T2" fmla="*/ 4 w 8"/>
                  <a:gd name="T3" fmla="*/ 1 h 5"/>
                  <a:gd name="T4" fmla="*/ 7 w 8"/>
                  <a:gd name="T5" fmla="*/ 3 h 5"/>
                  <a:gd name="T6" fmla="*/ 0 w 8"/>
                  <a:gd name="T7" fmla="*/ 3 h 5"/>
                  <a:gd name="T8" fmla="*/ 8 w 8"/>
                  <a:gd name="T9" fmla="*/ 7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5">
                    <a:moveTo>
                      <a:pt x="6" y="5"/>
                    </a:moveTo>
                    <a:cubicBezTo>
                      <a:pt x="8" y="2"/>
                      <a:pt x="5" y="2"/>
                      <a:pt x="3" y="1"/>
                    </a:cubicBezTo>
                    <a:cubicBezTo>
                      <a:pt x="4" y="1"/>
                      <a:pt x="5" y="2"/>
                      <a:pt x="5" y="2"/>
                    </a:cubicBezTo>
                    <a:cubicBezTo>
                      <a:pt x="4" y="1"/>
                      <a:pt x="0" y="0"/>
                      <a:pt x="0" y="2"/>
                    </a:cubicBezTo>
                    <a:cubicBezTo>
                      <a:pt x="2" y="3"/>
                      <a:pt x="5" y="3"/>
                      <a:pt x="6" y="5"/>
                    </a:cubicBezTo>
                  </a:path>
                </a:pathLst>
              </a:custGeom>
              <a:solidFill>
                <a:srgbClr val="B3B3B3"/>
              </a:solidFill>
              <a:ln w="3175">
                <a:solidFill>
                  <a:schemeClr val="tx1"/>
                </a:solidFill>
                <a:round/>
                <a:headEnd/>
                <a:tailEnd/>
              </a:ln>
            </p:spPr>
            <p:txBody>
              <a:bodyPr/>
              <a:lstStyle/>
              <a:p>
                <a:endParaRPr lang="en-GB" sz="2400" dirty="0"/>
              </a:p>
            </p:txBody>
          </p:sp>
          <p:sp>
            <p:nvSpPr>
              <p:cNvPr id="1242" name="Freeform 4473"/>
              <p:cNvSpPr>
                <a:spLocks/>
              </p:cNvSpPr>
              <p:nvPr/>
            </p:nvSpPr>
            <p:spPr bwMode="auto">
              <a:xfrm>
                <a:off x="3285" y="1468"/>
                <a:ext cx="6" cy="2"/>
              </a:xfrm>
              <a:custGeom>
                <a:avLst/>
                <a:gdLst>
                  <a:gd name="T0" fmla="*/ 1 w 5"/>
                  <a:gd name="T1" fmla="*/ 0 h 1"/>
                  <a:gd name="T2" fmla="*/ 0 w 5"/>
                  <a:gd name="T3" fmla="*/ 0 h 1"/>
                  <a:gd name="T4" fmla="*/ 6 w 5"/>
                  <a:gd name="T5" fmla="*/ 2 h 1"/>
                  <a:gd name="T6" fmla="*/ 1 w 5"/>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1">
                    <a:moveTo>
                      <a:pt x="1" y="0"/>
                    </a:moveTo>
                    <a:cubicBezTo>
                      <a:pt x="0" y="0"/>
                      <a:pt x="0" y="0"/>
                      <a:pt x="0" y="0"/>
                    </a:cubicBezTo>
                    <a:cubicBezTo>
                      <a:pt x="2" y="0"/>
                      <a:pt x="3" y="1"/>
                      <a:pt x="5" y="1"/>
                    </a:cubicBezTo>
                    <a:cubicBezTo>
                      <a:pt x="3" y="1"/>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1243" name="Freeform 4474"/>
              <p:cNvSpPr>
                <a:spLocks/>
              </p:cNvSpPr>
              <p:nvPr/>
            </p:nvSpPr>
            <p:spPr bwMode="auto">
              <a:xfrm>
                <a:off x="3287" y="1455"/>
                <a:ext cx="8" cy="2"/>
              </a:xfrm>
              <a:custGeom>
                <a:avLst/>
                <a:gdLst>
                  <a:gd name="T0" fmla="*/ 1 w 6"/>
                  <a:gd name="T1" fmla="*/ 0 h 1"/>
                  <a:gd name="T2" fmla="*/ 0 w 6"/>
                  <a:gd name="T3" fmla="*/ 0 h 1"/>
                  <a:gd name="T4" fmla="*/ 8 w 6"/>
                  <a:gd name="T5" fmla="*/ 0 h 1"/>
                  <a:gd name="T6" fmla="*/ 1 w 6"/>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1">
                    <a:moveTo>
                      <a:pt x="1" y="0"/>
                    </a:moveTo>
                    <a:cubicBezTo>
                      <a:pt x="0" y="0"/>
                      <a:pt x="0" y="0"/>
                      <a:pt x="0" y="0"/>
                    </a:cubicBezTo>
                    <a:cubicBezTo>
                      <a:pt x="2" y="0"/>
                      <a:pt x="4" y="1"/>
                      <a:pt x="6" y="0"/>
                    </a:cubicBezTo>
                    <a:cubicBezTo>
                      <a:pt x="4" y="0"/>
                      <a:pt x="3" y="0"/>
                      <a:pt x="1" y="0"/>
                    </a:cubicBezTo>
                  </a:path>
                </a:pathLst>
              </a:custGeom>
              <a:solidFill>
                <a:srgbClr val="B3B3B3"/>
              </a:solidFill>
              <a:ln w="3175">
                <a:solidFill>
                  <a:schemeClr val="tx1"/>
                </a:solidFill>
                <a:round/>
                <a:headEnd/>
                <a:tailEnd/>
              </a:ln>
            </p:spPr>
            <p:txBody>
              <a:bodyPr/>
              <a:lstStyle/>
              <a:p>
                <a:endParaRPr lang="en-GB" sz="2400" dirty="0"/>
              </a:p>
            </p:txBody>
          </p:sp>
          <p:sp>
            <p:nvSpPr>
              <p:cNvPr id="1244" name="Freeform 4475"/>
              <p:cNvSpPr>
                <a:spLocks/>
              </p:cNvSpPr>
              <p:nvPr/>
            </p:nvSpPr>
            <p:spPr bwMode="auto">
              <a:xfrm>
                <a:off x="3289" y="1457"/>
                <a:ext cx="25" cy="7"/>
              </a:xfrm>
              <a:custGeom>
                <a:avLst/>
                <a:gdLst>
                  <a:gd name="T0" fmla="*/ 1 w 19"/>
                  <a:gd name="T1" fmla="*/ 6 h 6"/>
                  <a:gd name="T2" fmla="*/ 14 w 19"/>
                  <a:gd name="T3" fmla="*/ 6 h 6"/>
                  <a:gd name="T4" fmla="*/ 25 w 19"/>
                  <a:gd name="T5" fmla="*/ 4 h 6"/>
                  <a:gd name="T6" fmla="*/ 5 w 19"/>
                  <a:gd name="T7" fmla="*/ 2 h 6"/>
                  <a:gd name="T8" fmla="*/ 4 w 19"/>
                  <a:gd name="T9" fmla="*/ 2 h 6"/>
                  <a:gd name="T10" fmla="*/ 0 w 19"/>
                  <a:gd name="T11" fmla="*/ 5 h 6"/>
                  <a:gd name="T12" fmla="*/ 1 w 19"/>
                  <a:gd name="T13" fmla="*/ 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 h="6">
                    <a:moveTo>
                      <a:pt x="1" y="5"/>
                    </a:moveTo>
                    <a:cubicBezTo>
                      <a:pt x="4" y="6"/>
                      <a:pt x="8" y="5"/>
                      <a:pt x="11" y="5"/>
                    </a:cubicBezTo>
                    <a:cubicBezTo>
                      <a:pt x="14" y="5"/>
                      <a:pt x="18" y="5"/>
                      <a:pt x="19" y="3"/>
                    </a:cubicBezTo>
                    <a:cubicBezTo>
                      <a:pt x="14" y="0"/>
                      <a:pt x="9" y="3"/>
                      <a:pt x="4" y="2"/>
                    </a:cubicBezTo>
                    <a:cubicBezTo>
                      <a:pt x="7" y="2"/>
                      <a:pt x="3" y="2"/>
                      <a:pt x="3" y="2"/>
                    </a:cubicBezTo>
                    <a:cubicBezTo>
                      <a:pt x="2" y="2"/>
                      <a:pt x="1" y="3"/>
                      <a:pt x="0" y="4"/>
                    </a:cubicBezTo>
                    <a:cubicBezTo>
                      <a:pt x="0" y="4"/>
                      <a:pt x="0" y="4"/>
                      <a:pt x="1" y="5"/>
                    </a:cubicBezTo>
                  </a:path>
                </a:pathLst>
              </a:custGeom>
              <a:solidFill>
                <a:srgbClr val="B3B3B3"/>
              </a:solidFill>
              <a:ln w="3175">
                <a:solidFill>
                  <a:schemeClr val="tx1"/>
                </a:solidFill>
                <a:round/>
                <a:headEnd/>
                <a:tailEnd/>
              </a:ln>
            </p:spPr>
            <p:txBody>
              <a:bodyPr/>
              <a:lstStyle/>
              <a:p>
                <a:endParaRPr lang="en-GB" sz="2400" dirty="0"/>
              </a:p>
            </p:txBody>
          </p:sp>
          <p:sp>
            <p:nvSpPr>
              <p:cNvPr id="1245" name="Freeform 4476"/>
              <p:cNvSpPr>
                <a:spLocks/>
              </p:cNvSpPr>
              <p:nvPr/>
            </p:nvSpPr>
            <p:spPr bwMode="auto">
              <a:xfrm>
                <a:off x="3289" y="1466"/>
                <a:ext cx="9" cy="4"/>
              </a:xfrm>
              <a:custGeom>
                <a:avLst/>
                <a:gdLst>
                  <a:gd name="T0" fmla="*/ 0 w 7"/>
                  <a:gd name="T1" fmla="*/ 3 h 3"/>
                  <a:gd name="T2" fmla="*/ 9 w 7"/>
                  <a:gd name="T3" fmla="*/ 3 h 3"/>
                  <a:gd name="T4" fmla="*/ 0 w 7"/>
                  <a:gd name="T5" fmla="*/ 3 h 3"/>
                  <a:gd name="T6" fmla="*/ 0 60000 65536"/>
                  <a:gd name="T7" fmla="*/ 0 60000 65536"/>
                  <a:gd name="T8" fmla="*/ 0 60000 65536"/>
                </a:gdLst>
                <a:ahLst/>
                <a:cxnLst>
                  <a:cxn ang="T6">
                    <a:pos x="T0" y="T1"/>
                  </a:cxn>
                  <a:cxn ang="T7">
                    <a:pos x="T2" y="T3"/>
                  </a:cxn>
                  <a:cxn ang="T8">
                    <a:pos x="T4" y="T5"/>
                  </a:cxn>
                </a:cxnLst>
                <a:rect l="0" t="0" r="r" b="b"/>
                <a:pathLst>
                  <a:path w="7" h="3">
                    <a:moveTo>
                      <a:pt x="0" y="2"/>
                    </a:moveTo>
                    <a:cubicBezTo>
                      <a:pt x="3" y="2"/>
                      <a:pt x="5" y="3"/>
                      <a:pt x="7" y="2"/>
                    </a:cubicBezTo>
                    <a:cubicBezTo>
                      <a:pt x="5" y="1"/>
                      <a:pt x="2" y="0"/>
                      <a:pt x="0" y="2"/>
                    </a:cubicBezTo>
                  </a:path>
                </a:pathLst>
              </a:custGeom>
              <a:solidFill>
                <a:srgbClr val="B3B3B3"/>
              </a:solidFill>
              <a:ln w="3175">
                <a:solidFill>
                  <a:schemeClr val="tx1"/>
                </a:solidFill>
                <a:round/>
                <a:headEnd/>
                <a:tailEnd/>
              </a:ln>
            </p:spPr>
            <p:txBody>
              <a:bodyPr/>
              <a:lstStyle/>
              <a:p>
                <a:endParaRPr lang="en-GB" sz="2400" dirty="0"/>
              </a:p>
            </p:txBody>
          </p:sp>
          <p:sp>
            <p:nvSpPr>
              <p:cNvPr id="1246" name="Freeform 4477"/>
              <p:cNvSpPr>
                <a:spLocks/>
              </p:cNvSpPr>
              <p:nvPr/>
            </p:nvSpPr>
            <p:spPr bwMode="auto">
              <a:xfrm>
                <a:off x="3292" y="1457"/>
                <a:ext cx="14" cy="3"/>
              </a:xfrm>
              <a:custGeom>
                <a:avLst/>
                <a:gdLst>
                  <a:gd name="T0" fmla="*/ 0 w 10"/>
                  <a:gd name="T1" fmla="*/ 1 h 3"/>
                  <a:gd name="T2" fmla="*/ 14 w 10"/>
                  <a:gd name="T3" fmla="*/ 0 h 3"/>
                  <a:gd name="T4" fmla="*/ 0 w 10"/>
                  <a:gd name="T5" fmla="*/ 1 h 3"/>
                  <a:gd name="T6" fmla="*/ 0 60000 65536"/>
                  <a:gd name="T7" fmla="*/ 0 60000 65536"/>
                  <a:gd name="T8" fmla="*/ 0 60000 65536"/>
                </a:gdLst>
                <a:ahLst/>
                <a:cxnLst>
                  <a:cxn ang="T6">
                    <a:pos x="T0" y="T1"/>
                  </a:cxn>
                  <a:cxn ang="T7">
                    <a:pos x="T2" y="T3"/>
                  </a:cxn>
                  <a:cxn ang="T8">
                    <a:pos x="T4" y="T5"/>
                  </a:cxn>
                </a:cxnLst>
                <a:rect l="0" t="0" r="r" b="b"/>
                <a:pathLst>
                  <a:path w="10" h="3">
                    <a:moveTo>
                      <a:pt x="0" y="1"/>
                    </a:moveTo>
                    <a:cubicBezTo>
                      <a:pt x="3" y="2"/>
                      <a:pt x="8" y="3"/>
                      <a:pt x="10" y="0"/>
                    </a:cubicBezTo>
                    <a:cubicBezTo>
                      <a:pt x="7" y="0"/>
                      <a:pt x="4" y="0"/>
                      <a:pt x="0" y="1"/>
                    </a:cubicBezTo>
                  </a:path>
                </a:pathLst>
              </a:custGeom>
              <a:solidFill>
                <a:srgbClr val="B3B3B3"/>
              </a:solidFill>
              <a:ln w="3175">
                <a:solidFill>
                  <a:schemeClr val="tx1"/>
                </a:solidFill>
                <a:round/>
                <a:headEnd/>
                <a:tailEnd/>
              </a:ln>
            </p:spPr>
            <p:txBody>
              <a:bodyPr/>
              <a:lstStyle/>
              <a:p>
                <a:endParaRPr lang="en-GB" sz="2400" dirty="0"/>
              </a:p>
            </p:txBody>
          </p:sp>
          <p:sp>
            <p:nvSpPr>
              <p:cNvPr id="1247" name="Freeform 4478"/>
              <p:cNvSpPr>
                <a:spLocks/>
              </p:cNvSpPr>
              <p:nvPr/>
            </p:nvSpPr>
            <p:spPr bwMode="auto">
              <a:xfrm>
                <a:off x="3315" y="1455"/>
                <a:ext cx="24" cy="7"/>
              </a:xfrm>
              <a:custGeom>
                <a:avLst/>
                <a:gdLst>
                  <a:gd name="T0" fmla="*/ 0 w 18"/>
                  <a:gd name="T1" fmla="*/ 4 h 5"/>
                  <a:gd name="T2" fmla="*/ 11 w 18"/>
                  <a:gd name="T3" fmla="*/ 6 h 5"/>
                  <a:gd name="T4" fmla="*/ 24 w 18"/>
                  <a:gd name="T5" fmla="*/ 4 h 5"/>
                  <a:gd name="T6" fmla="*/ 13 w 18"/>
                  <a:gd name="T7" fmla="*/ 1 h 5"/>
                  <a:gd name="T8" fmla="*/ 11 w 18"/>
                  <a:gd name="T9" fmla="*/ 3 h 5"/>
                  <a:gd name="T10" fmla="*/ 0 w 18"/>
                  <a:gd name="T11" fmla="*/ 4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5">
                    <a:moveTo>
                      <a:pt x="0" y="3"/>
                    </a:moveTo>
                    <a:cubicBezTo>
                      <a:pt x="2" y="5"/>
                      <a:pt x="6" y="4"/>
                      <a:pt x="8" y="4"/>
                    </a:cubicBezTo>
                    <a:cubicBezTo>
                      <a:pt x="12" y="4"/>
                      <a:pt x="15" y="4"/>
                      <a:pt x="18" y="3"/>
                    </a:cubicBezTo>
                    <a:cubicBezTo>
                      <a:pt x="17" y="0"/>
                      <a:pt x="12" y="0"/>
                      <a:pt x="10" y="1"/>
                    </a:cubicBezTo>
                    <a:cubicBezTo>
                      <a:pt x="8" y="1"/>
                      <a:pt x="10" y="2"/>
                      <a:pt x="8" y="2"/>
                    </a:cubicBezTo>
                    <a:cubicBezTo>
                      <a:pt x="5" y="2"/>
                      <a:pt x="3" y="2"/>
                      <a:pt x="0" y="3"/>
                    </a:cubicBezTo>
                  </a:path>
                </a:pathLst>
              </a:custGeom>
              <a:solidFill>
                <a:srgbClr val="B3B3B3"/>
              </a:solidFill>
              <a:ln w="3175">
                <a:solidFill>
                  <a:schemeClr val="tx1"/>
                </a:solidFill>
                <a:round/>
                <a:headEnd/>
                <a:tailEnd/>
              </a:ln>
            </p:spPr>
            <p:txBody>
              <a:bodyPr/>
              <a:lstStyle/>
              <a:p>
                <a:endParaRPr lang="en-GB" sz="2400" dirty="0"/>
              </a:p>
            </p:txBody>
          </p:sp>
          <p:sp>
            <p:nvSpPr>
              <p:cNvPr id="1248" name="Freeform 4479"/>
              <p:cNvSpPr>
                <a:spLocks/>
              </p:cNvSpPr>
              <p:nvPr/>
            </p:nvSpPr>
            <p:spPr bwMode="auto">
              <a:xfrm>
                <a:off x="3347" y="1607"/>
                <a:ext cx="5" cy="1"/>
              </a:xfrm>
              <a:custGeom>
                <a:avLst/>
                <a:gdLst>
                  <a:gd name="T0" fmla="*/ 0 w 4"/>
                  <a:gd name="T1" fmla="*/ 0 h 1"/>
                  <a:gd name="T2" fmla="*/ 5 w 4"/>
                  <a:gd name="T3" fmla="*/ 0 h 1"/>
                  <a:gd name="T4" fmla="*/ 0 w 4"/>
                  <a:gd name="T5" fmla="*/ 0 h 1"/>
                  <a:gd name="T6" fmla="*/ 0 60000 65536"/>
                  <a:gd name="T7" fmla="*/ 0 60000 65536"/>
                  <a:gd name="T8" fmla="*/ 0 60000 65536"/>
                </a:gdLst>
                <a:ahLst/>
                <a:cxnLst>
                  <a:cxn ang="T6">
                    <a:pos x="T0" y="T1"/>
                  </a:cxn>
                  <a:cxn ang="T7">
                    <a:pos x="T2" y="T3"/>
                  </a:cxn>
                  <a:cxn ang="T8">
                    <a:pos x="T4" y="T5"/>
                  </a:cxn>
                </a:cxnLst>
                <a:rect l="0" t="0" r="r" b="b"/>
                <a:pathLst>
                  <a:path w="4" h="1">
                    <a:moveTo>
                      <a:pt x="0" y="0"/>
                    </a:moveTo>
                    <a:cubicBezTo>
                      <a:pt x="1" y="1"/>
                      <a:pt x="4" y="0"/>
                      <a:pt x="4" y="0"/>
                    </a:cubicBezTo>
                    <a:cubicBezTo>
                      <a:pt x="3" y="0"/>
                      <a:pt x="2" y="0"/>
                      <a:pt x="0" y="0"/>
                    </a:cubicBezTo>
                  </a:path>
                </a:pathLst>
              </a:custGeom>
              <a:solidFill>
                <a:srgbClr val="B3B3B3"/>
              </a:solidFill>
              <a:ln w="3175">
                <a:solidFill>
                  <a:schemeClr val="tx1"/>
                </a:solidFill>
                <a:round/>
                <a:headEnd/>
                <a:tailEnd/>
              </a:ln>
            </p:spPr>
            <p:txBody>
              <a:bodyPr/>
              <a:lstStyle/>
              <a:p>
                <a:endParaRPr lang="en-GB" sz="2400" dirty="0"/>
              </a:p>
            </p:txBody>
          </p:sp>
          <p:sp>
            <p:nvSpPr>
              <p:cNvPr id="1249" name="Freeform 4480"/>
              <p:cNvSpPr>
                <a:spLocks/>
              </p:cNvSpPr>
              <p:nvPr/>
            </p:nvSpPr>
            <p:spPr bwMode="auto">
              <a:xfrm>
                <a:off x="3351" y="1585"/>
                <a:ext cx="26" cy="10"/>
              </a:xfrm>
              <a:custGeom>
                <a:avLst/>
                <a:gdLst>
                  <a:gd name="T0" fmla="*/ 4 w 20"/>
                  <a:gd name="T1" fmla="*/ 6 h 8"/>
                  <a:gd name="T2" fmla="*/ 8 w 20"/>
                  <a:gd name="T3" fmla="*/ 8 h 8"/>
                  <a:gd name="T4" fmla="*/ 12 w 20"/>
                  <a:gd name="T5" fmla="*/ 8 h 8"/>
                  <a:gd name="T6" fmla="*/ 16 w 20"/>
                  <a:gd name="T7" fmla="*/ 10 h 8"/>
                  <a:gd name="T8" fmla="*/ 22 w 20"/>
                  <a:gd name="T9" fmla="*/ 8 h 8"/>
                  <a:gd name="T10" fmla="*/ 12 w 20"/>
                  <a:gd name="T11" fmla="*/ 3 h 8"/>
                  <a:gd name="T12" fmla="*/ 4 w 20"/>
                  <a:gd name="T13" fmla="*/ 0 h 8"/>
                  <a:gd name="T14" fmla="*/ 0 w 20"/>
                  <a:gd name="T15" fmla="*/ 1 h 8"/>
                  <a:gd name="T16" fmla="*/ 3 w 20"/>
                  <a:gd name="T17" fmla="*/ 3 h 8"/>
                  <a:gd name="T18" fmla="*/ 0 w 20"/>
                  <a:gd name="T19" fmla="*/ 3 h 8"/>
                  <a:gd name="T20" fmla="*/ 4 w 20"/>
                  <a:gd name="T21" fmla="*/ 6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 h="8">
                    <a:moveTo>
                      <a:pt x="3" y="5"/>
                    </a:moveTo>
                    <a:cubicBezTo>
                      <a:pt x="4" y="5"/>
                      <a:pt x="5" y="5"/>
                      <a:pt x="6" y="6"/>
                    </a:cubicBezTo>
                    <a:cubicBezTo>
                      <a:pt x="3" y="4"/>
                      <a:pt x="8" y="6"/>
                      <a:pt x="9" y="6"/>
                    </a:cubicBezTo>
                    <a:cubicBezTo>
                      <a:pt x="10" y="6"/>
                      <a:pt x="11" y="8"/>
                      <a:pt x="12" y="8"/>
                    </a:cubicBezTo>
                    <a:cubicBezTo>
                      <a:pt x="13" y="8"/>
                      <a:pt x="20" y="8"/>
                      <a:pt x="17" y="6"/>
                    </a:cubicBezTo>
                    <a:cubicBezTo>
                      <a:pt x="14" y="4"/>
                      <a:pt x="11" y="3"/>
                      <a:pt x="9" y="2"/>
                    </a:cubicBezTo>
                    <a:cubicBezTo>
                      <a:pt x="7" y="2"/>
                      <a:pt x="5" y="0"/>
                      <a:pt x="3" y="0"/>
                    </a:cubicBezTo>
                    <a:cubicBezTo>
                      <a:pt x="2" y="0"/>
                      <a:pt x="1" y="2"/>
                      <a:pt x="0" y="1"/>
                    </a:cubicBezTo>
                    <a:cubicBezTo>
                      <a:pt x="0" y="1"/>
                      <a:pt x="1" y="2"/>
                      <a:pt x="2" y="2"/>
                    </a:cubicBezTo>
                    <a:cubicBezTo>
                      <a:pt x="1" y="2"/>
                      <a:pt x="1" y="2"/>
                      <a:pt x="0" y="2"/>
                    </a:cubicBezTo>
                    <a:cubicBezTo>
                      <a:pt x="1" y="3"/>
                      <a:pt x="1" y="4"/>
                      <a:pt x="3" y="5"/>
                    </a:cubicBezTo>
                  </a:path>
                </a:pathLst>
              </a:custGeom>
              <a:solidFill>
                <a:srgbClr val="B3B3B3"/>
              </a:solidFill>
              <a:ln w="3175">
                <a:solidFill>
                  <a:schemeClr val="tx1"/>
                </a:solidFill>
                <a:round/>
                <a:headEnd/>
                <a:tailEnd/>
              </a:ln>
            </p:spPr>
            <p:txBody>
              <a:bodyPr/>
              <a:lstStyle/>
              <a:p>
                <a:endParaRPr lang="en-GB" sz="2400" dirty="0"/>
              </a:p>
            </p:txBody>
          </p:sp>
          <p:sp>
            <p:nvSpPr>
              <p:cNvPr id="1250" name="Freeform 4481"/>
              <p:cNvSpPr>
                <a:spLocks/>
              </p:cNvSpPr>
              <p:nvPr/>
            </p:nvSpPr>
            <p:spPr bwMode="auto">
              <a:xfrm>
                <a:off x="3360" y="1599"/>
                <a:ext cx="5" cy="3"/>
              </a:xfrm>
              <a:custGeom>
                <a:avLst/>
                <a:gdLst>
                  <a:gd name="T0" fmla="*/ 5 w 4"/>
                  <a:gd name="T1" fmla="*/ 3 h 2"/>
                  <a:gd name="T2" fmla="*/ 0 w 4"/>
                  <a:gd name="T3" fmla="*/ 0 h 2"/>
                  <a:gd name="T4" fmla="*/ 5 w 4"/>
                  <a:gd name="T5" fmla="*/ 3 h 2"/>
                  <a:gd name="T6" fmla="*/ 0 60000 65536"/>
                  <a:gd name="T7" fmla="*/ 0 60000 65536"/>
                  <a:gd name="T8" fmla="*/ 0 60000 65536"/>
                </a:gdLst>
                <a:ahLst/>
                <a:cxnLst>
                  <a:cxn ang="T6">
                    <a:pos x="T0" y="T1"/>
                  </a:cxn>
                  <a:cxn ang="T7">
                    <a:pos x="T2" y="T3"/>
                  </a:cxn>
                  <a:cxn ang="T8">
                    <a:pos x="T4" y="T5"/>
                  </a:cxn>
                </a:cxnLst>
                <a:rect l="0" t="0" r="r" b="b"/>
                <a:pathLst>
                  <a:path w="4" h="2">
                    <a:moveTo>
                      <a:pt x="4" y="2"/>
                    </a:moveTo>
                    <a:cubicBezTo>
                      <a:pt x="3" y="1"/>
                      <a:pt x="1" y="1"/>
                      <a:pt x="0" y="0"/>
                    </a:cubicBezTo>
                    <a:cubicBezTo>
                      <a:pt x="1" y="1"/>
                      <a:pt x="2" y="2"/>
                      <a:pt x="4" y="2"/>
                    </a:cubicBezTo>
                  </a:path>
                </a:pathLst>
              </a:custGeom>
              <a:solidFill>
                <a:srgbClr val="B3B3B3"/>
              </a:solidFill>
              <a:ln w="3175">
                <a:solidFill>
                  <a:schemeClr val="tx1"/>
                </a:solidFill>
                <a:round/>
                <a:headEnd/>
                <a:tailEnd/>
              </a:ln>
            </p:spPr>
            <p:txBody>
              <a:bodyPr/>
              <a:lstStyle/>
              <a:p>
                <a:endParaRPr lang="en-GB" sz="2400" dirty="0"/>
              </a:p>
            </p:txBody>
          </p:sp>
          <p:sp>
            <p:nvSpPr>
              <p:cNvPr id="1251" name="Freeform 4482"/>
              <p:cNvSpPr>
                <a:spLocks/>
              </p:cNvSpPr>
              <p:nvPr/>
            </p:nvSpPr>
            <p:spPr bwMode="auto">
              <a:xfrm>
                <a:off x="3434" y="1603"/>
                <a:ext cx="6" cy="1"/>
              </a:xfrm>
              <a:custGeom>
                <a:avLst/>
                <a:gdLst>
                  <a:gd name="T0" fmla="*/ 0 w 5"/>
                  <a:gd name="T1" fmla="*/ 0 h 1"/>
                  <a:gd name="T2" fmla="*/ 6 w 5"/>
                  <a:gd name="T3" fmla="*/ 1 h 1"/>
                  <a:gd name="T4" fmla="*/ 0 w 5"/>
                  <a:gd name="T5" fmla="*/ 0 h 1"/>
                  <a:gd name="T6" fmla="*/ 0 60000 65536"/>
                  <a:gd name="T7" fmla="*/ 0 60000 65536"/>
                  <a:gd name="T8" fmla="*/ 0 60000 65536"/>
                </a:gdLst>
                <a:ahLst/>
                <a:cxnLst>
                  <a:cxn ang="T6">
                    <a:pos x="T0" y="T1"/>
                  </a:cxn>
                  <a:cxn ang="T7">
                    <a:pos x="T2" y="T3"/>
                  </a:cxn>
                  <a:cxn ang="T8">
                    <a:pos x="T4" y="T5"/>
                  </a:cxn>
                </a:cxnLst>
                <a:rect l="0" t="0" r="r" b="b"/>
                <a:pathLst>
                  <a:path w="5" h="1">
                    <a:moveTo>
                      <a:pt x="0" y="0"/>
                    </a:moveTo>
                    <a:cubicBezTo>
                      <a:pt x="1" y="0"/>
                      <a:pt x="3" y="1"/>
                      <a:pt x="5" y="1"/>
                    </a:cubicBezTo>
                    <a:cubicBezTo>
                      <a:pt x="3" y="1"/>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252" name="Freeform 4483"/>
              <p:cNvSpPr>
                <a:spLocks/>
              </p:cNvSpPr>
              <p:nvPr/>
            </p:nvSpPr>
            <p:spPr bwMode="auto">
              <a:xfrm>
                <a:off x="3442" y="1595"/>
                <a:ext cx="2" cy="3"/>
              </a:xfrm>
              <a:custGeom>
                <a:avLst/>
                <a:gdLst>
                  <a:gd name="T0" fmla="*/ 0 w 2"/>
                  <a:gd name="T1" fmla="*/ 3 h 2"/>
                  <a:gd name="T2" fmla="*/ 2 w 2"/>
                  <a:gd name="T3" fmla="*/ 3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1" y="2"/>
                      <a:pt x="1" y="2"/>
                      <a:pt x="2" y="2"/>
                    </a:cubicBezTo>
                    <a:cubicBezTo>
                      <a:pt x="2" y="0"/>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1253" name="Freeform 4484"/>
              <p:cNvSpPr>
                <a:spLocks/>
              </p:cNvSpPr>
              <p:nvPr/>
            </p:nvSpPr>
            <p:spPr bwMode="auto">
              <a:xfrm>
                <a:off x="3442" y="1545"/>
                <a:ext cx="18" cy="8"/>
              </a:xfrm>
              <a:custGeom>
                <a:avLst/>
                <a:gdLst>
                  <a:gd name="T0" fmla="*/ 0 w 14"/>
                  <a:gd name="T1" fmla="*/ 1 h 6"/>
                  <a:gd name="T2" fmla="*/ 3 w 14"/>
                  <a:gd name="T3" fmla="*/ 5 h 6"/>
                  <a:gd name="T4" fmla="*/ 4 w 14"/>
                  <a:gd name="T5" fmla="*/ 5 h 6"/>
                  <a:gd name="T6" fmla="*/ 18 w 14"/>
                  <a:gd name="T7" fmla="*/ 4 h 6"/>
                  <a:gd name="T8" fmla="*/ 13 w 14"/>
                  <a:gd name="T9" fmla="*/ 4 h 6"/>
                  <a:gd name="T10" fmla="*/ 12 w 14"/>
                  <a:gd name="T11" fmla="*/ 1 h 6"/>
                  <a:gd name="T12" fmla="*/ 0 w 14"/>
                  <a:gd name="T13" fmla="*/ 1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6">
                    <a:moveTo>
                      <a:pt x="0" y="1"/>
                    </a:moveTo>
                    <a:cubicBezTo>
                      <a:pt x="1" y="3"/>
                      <a:pt x="2" y="3"/>
                      <a:pt x="2" y="4"/>
                    </a:cubicBezTo>
                    <a:cubicBezTo>
                      <a:pt x="1" y="6"/>
                      <a:pt x="3" y="4"/>
                      <a:pt x="3" y="4"/>
                    </a:cubicBezTo>
                    <a:cubicBezTo>
                      <a:pt x="7" y="5"/>
                      <a:pt x="10" y="4"/>
                      <a:pt x="14" y="3"/>
                    </a:cubicBezTo>
                    <a:cubicBezTo>
                      <a:pt x="12" y="2"/>
                      <a:pt x="12" y="3"/>
                      <a:pt x="10" y="3"/>
                    </a:cubicBezTo>
                    <a:cubicBezTo>
                      <a:pt x="9" y="3"/>
                      <a:pt x="8" y="2"/>
                      <a:pt x="9" y="1"/>
                    </a:cubicBezTo>
                    <a:cubicBezTo>
                      <a:pt x="6" y="0"/>
                      <a:pt x="3" y="0"/>
                      <a:pt x="0" y="1"/>
                    </a:cubicBezTo>
                  </a:path>
                </a:pathLst>
              </a:custGeom>
              <a:solidFill>
                <a:srgbClr val="B3B3B3"/>
              </a:solidFill>
              <a:ln w="3175">
                <a:solidFill>
                  <a:schemeClr val="tx1"/>
                </a:solidFill>
                <a:round/>
                <a:headEnd/>
                <a:tailEnd/>
              </a:ln>
            </p:spPr>
            <p:txBody>
              <a:bodyPr/>
              <a:lstStyle/>
              <a:p>
                <a:endParaRPr lang="en-GB" sz="2400" dirty="0"/>
              </a:p>
            </p:txBody>
          </p:sp>
          <p:sp>
            <p:nvSpPr>
              <p:cNvPr id="1254" name="Freeform 4485"/>
              <p:cNvSpPr>
                <a:spLocks/>
              </p:cNvSpPr>
              <p:nvPr/>
            </p:nvSpPr>
            <p:spPr bwMode="auto">
              <a:xfrm>
                <a:off x="3453" y="1546"/>
                <a:ext cx="2" cy="3"/>
              </a:xfrm>
              <a:custGeom>
                <a:avLst/>
                <a:gdLst>
                  <a:gd name="T0" fmla="*/ 0 w 1"/>
                  <a:gd name="T1" fmla="*/ 2 h 2"/>
                  <a:gd name="T2" fmla="*/ 2 w 1"/>
                  <a:gd name="T3" fmla="*/ 0 h 2"/>
                  <a:gd name="T4" fmla="*/ 0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0" y="1"/>
                    </a:moveTo>
                    <a:cubicBezTo>
                      <a:pt x="1" y="2"/>
                      <a:pt x="1" y="2"/>
                      <a:pt x="1" y="0"/>
                    </a:cubicBezTo>
                    <a:cubicBezTo>
                      <a:pt x="1" y="1"/>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1255" name="Freeform 4486"/>
              <p:cNvSpPr>
                <a:spLocks/>
              </p:cNvSpPr>
              <p:nvPr/>
            </p:nvSpPr>
            <p:spPr bwMode="auto">
              <a:xfrm>
                <a:off x="3482" y="1633"/>
                <a:ext cx="12" cy="6"/>
              </a:xfrm>
              <a:custGeom>
                <a:avLst/>
                <a:gdLst>
                  <a:gd name="T0" fmla="*/ 8 w 9"/>
                  <a:gd name="T1" fmla="*/ 2 h 4"/>
                  <a:gd name="T2" fmla="*/ 4 w 9"/>
                  <a:gd name="T3" fmla="*/ 2 h 4"/>
                  <a:gd name="T4" fmla="*/ 0 w 9"/>
                  <a:gd name="T5" fmla="*/ 2 h 4"/>
                  <a:gd name="T6" fmla="*/ 7 w 9"/>
                  <a:gd name="T7" fmla="*/ 5 h 4"/>
                  <a:gd name="T8" fmla="*/ 8 w 9"/>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 h="4">
                    <a:moveTo>
                      <a:pt x="6" y="1"/>
                    </a:moveTo>
                    <a:cubicBezTo>
                      <a:pt x="5" y="1"/>
                      <a:pt x="4" y="1"/>
                      <a:pt x="3" y="1"/>
                    </a:cubicBezTo>
                    <a:cubicBezTo>
                      <a:pt x="2" y="1"/>
                      <a:pt x="1" y="0"/>
                      <a:pt x="0" y="1"/>
                    </a:cubicBezTo>
                    <a:cubicBezTo>
                      <a:pt x="2" y="0"/>
                      <a:pt x="3" y="2"/>
                      <a:pt x="5" y="3"/>
                    </a:cubicBezTo>
                    <a:cubicBezTo>
                      <a:pt x="7" y="4"/>
                      <a:pt x="9" y="2"/>
                      <a:pt x="6" y="1"/>
                    </a:cubicBezTo>
                  </a:path>
                </a:pathLst>
              </a:custGeom>
              <a:solidFill>
                <a:srgbClr val="B3B3B3"/>
              </a:solidFill>
              <a:ln w="3175">
                <a:solidFill>
                  <a:schemeClr val="tx1"/>
                </a:solidFill>
                <a:round/>
                <a:headEnd/>
                <a:tailEnd/>
              </a:ln>
            </p:spPr>
            <p:txBody>
              <a:bodyPr/>
              <a:lstStyle/>
              <a:p>
                <a:endParaRPr lang="en-GB" sz="2400" dirty="0"/>
              </a:p>
            </p:txBody>
          </p:sp>
          <p:sp>
            <p:nvSpPr>
              <p:cNvPr id="1256" name="Freeform 4487"/>
              <p:cNvSpPr>
                <a:spLocks/>
              </p:cNvSpPr>
              <p:nvPr/>
            </p:nvSpPr>
            <p:spPr bwMode="auto">
              <a:xfrm>
                <a:off x="3485" y="1549"/>
                <a:ext cx="7" cy="5"/>
              </a:xfrm>
              <a:custGeom>
                <a:avLst/>
                <a:gdLst>
                  <a:gd name="T0" fmla="*/ 0 w 5"/>
                  <a:gd name="T1" fmla="*/ 3 h 4"/>
                  <a:gd name="T2" fmla="*/ 7 w 5"/>
                  <a:gd name="T3" fmla="*/ 5 h 4"/>
                  <a:gd name="T4" fmla="*/ 7 w 5"/>
                  <a:gd name="T5" fmla="*/ 1 h 4"/>
                  <a:gd name="T6" fmla="*/ 0 w 5"/>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4">
                    <a:moveTo>
                      <a:pt x="0" y="2"/>
                    </a:moveTo>
                    <a:cubicBezTo>
                      <a:pt x="1" y="3"/>
                      <a:pt x="3" y="3"/>
                      <a:pt x="5" y="4"/>
                    </a:cubicBezTo>
                    <a:cubicBezTo>
                      <a:pt x="4" y="3"/>
                      <a:pt x="3" y="1"/>
                      <a:pt x="5" y="1"/>
                    </a:cubicBezTo>
                    <a:cubicBezTo>
                      <a:pt x="3" y="1"/>
                      <a:pt x="1" y="0"/>
                      <a:pt x="0" y="2"/>
                    </a:cubicBezTo>
                  </a:path>
                </a:pathLst>
              </a:custGeom>
              <a:solidFill>
                <a:srgbClr val="B3B3B3"/>
              </a:solidFill>
              <a:ln w="3175">
                <a:solidFill>
                  <a:schemeClr val="tx1"/>
                </a:solidFill>
                <a:round/>
                <a:headEnd/>
                <a:tailEnd/>
              </a:ln>
            </p:spPr>
            <p:txBody>
              <a:bodyPr/>
              <a:lstStyle/>
              <a:p>
                <a:endParaRPr lang="en-GB" sz="2400" dirty="0"/>
              </a:p>
            </p:txBody>
          </p:sp>
          <p:sp>
            <p:nvSpPr>
              <p:cNvPr id="1257" name="Freeform 4488"/>
              <p:cNvSpPr>
                <a:spLocks/>
              </p:cNvSpPr>
              <p:nvPr/>
            </p:nvSpPr>
            <p:spPr bwMode="auto">
              <a:xfrm>
                <a:off x="3493" y="1545"/>
                <a:ext cx="5" cy="3"/>
              </a:xfrm>
              <a:custGeom>
                <a:avLst/>
                <a:gdLst>
                  <a:gd name="T0" fmla="*/ 0 w 4"/>
                  <a:gd name="T1" fmla="*/ 2 h 2"/>
                  <a:gd name="T2" fmla="*/ 5 w 4"/>
                  <a:gd name="T3" fmla="*/ 0 h 2"/>
                  <a:gd name="T4" fmla="*/ 0 w 4"/>
                  <a:gd name="T5" fmla="*/ 2 h 2"/>
                  <a:gd name="T6" fmla="*/ 0 60000 65536"/>
                  <a:gd name="T7" fmla="*/ 0 60000 65536"/>
                  <a:gd name="T8" fmla="*/ 0 60000 65536"/>
                </a:gdLst>
                <a:ahLst/>
                <a:cxnLst>
                  <a:cxn ang="T6">
                    <a:pos x="T0" y="T1"/>
                  </a:cxn>
                  <a:cxn ang="T7">
                    <a:pos x="T2" y="T3"/>
                  </a:cxn>
                  <a:cxn ang="T8">
                    <a:pos x="T4" y="T5"/>
                  </a:cxn>
                </a:cxnLst>
                <a:rect l="0" t="0" r="r" b="b"/>
                <a:pathLst>
                  <a:path w="4" h="2">
                    <a:moveTo>
                      <a:pt x="0" y="1"/>
                    </a:moveTo>
                    <a:cubicBezTo>
                      <a:pt x="1" y="0"/>
                      <a:pt x="4" y="2"/>
                      <a:pt x="4" y="0"/>
                    </a:cubicBezTo>
                    <a:cubicBezTo>
                      <a:pt x="3"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258" name="Freeform 4489"/>
              <p:cNvSpPr>
                <a:spLocks/>
              </p:cNvSpPr>
              <p:nvPr/>
            </p:nvSpPr>
            <p:spPr bwMode="auto">
              <a:xfrm>
                <a:off x="3494" y="1635"/>
                <a:ext cx="7" cy="4"/>
              </a:xfrm>
              <a:custGeom>
                <a:avLst/>
                <a:gdLst>
                  <a:gd name="T0" fmla="*/ 3 w 5"/>
                  <a:gd name="T1" fmla="*/ 0 h 3"/>
                  <a:gd name="T2" fmla="*/ 0 w 5"/>
                  <a:gd name="T3" fmla="*/ 1 h 3"/>
                  <a:gd name="T4" fmla="*/ 7 w 5"/>
                  <a:gd name="T5" fmla="*/ 3 h 3"/>
                  <a:gd name="T6" fmla="*/ 3 w 5"/>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3">
                    <a:moveTo>
                      <a:pt x="2" y="0"/>
                    </a:moveTo>
                    <a:cubicBezTo>
                      <a:pt x="1" y="0"/>
                      <a:pt x="1" y="1"/>
                      <a:pt x="0" y="1"/>
                    </a:cubicBezTo>
                    <a:cubicBezTo>
                      <a:pt x="1" y="2"/>
                      <a:pt x="4" y="3"/>
                      <a:pt x="5" y="2"/>
                    </a:cubicBezTo>
                    <a:cubicBezTo>
                      <a:pt x="4" y="1"/>
                      <a:pt x="3" y="1"/>
                      <a:pt x="2" y="0"/>
                    </a:cubicBezTo>
                  </a:path>
                </a:pathLst>
              </a:custGeom>
              <a:solidFill>
                <a:srgbClr val="B3B3B3"/>
              </a:solidFill>
              <a:ln w="3175">
                <a:solidFill>
                  <a:schemeClr val="tx1"/>
                </a:solidFill>
                <a:round/>
                <a:headEnd/>
                <a:tailEnd/>
              </a:ln>
            </p:spPr>
            <p:txBody>
              <a:bodyPr/>
              <a:lstStyle/>
              <a:p>
                <a:endParaRPr lang="en-GB" sz="2400" dirty="0"/>
              </a:p>
            </p:txBody>
          </p:sp>
          <p:sp>
            <p:nvSpPr>
              <p:cNvPr id="1259" name="Freeform 4490"/>
              <p:cNvSpPr>
                <a:spLocks/>
              </p:cNvSpPr>
              <p:nvPr/>
            </p:nvSpPr>
            <p:spPr bwMode="auto">
              <a:xfrm>
                <a:off x="3500" y="1545"/>
                <a:ext cx="7" cy="1"/>
              </a:xfrm>
              <a:custGeom>
                <a:avLst/>
                <a:gdLst>
                  <a:gd name="T0" fmla="*/ 0 w 6"/>
                  <a:gd name="T1" fmla="*/ 0 h 1"/>
                  <a:gd name="T2" fmla="*/ 7 w 6"/>
                  <a:gd name="T3" fmla="*/ 1 h 1"/>
                  <a:gd name="T4" fmla="*/ 0 w 6"/>
                  <a:gd name="T5" fmla="*/ 0 h 1"/>
                  <a:gd name="T6" fmla="*/ 0 60000 65536"/>
                  <a:gd name="T7" fmla="*/ 0 60000 65536"/>
                  <a:gd name="T8" fmla="*/ 0 60000 65536"/>
                </a:gdLst>
                <a:ahLst/>
                <a:cxnLst>
                  <a:cxn ang="T6">
                    <a:pos x="T0" y="T1"/>
                  </a:cxn>
                  <a:cxn ang="T7">
                    <a:pos x="T2" y="T3"/>
                  </a:cxn>
                  <a:cxn ang="T8">
                    <a:pos x="T4" y="T5"/>
                  </a:cxn>
                </a:cxnLst>
                <a:rect l="0" t="0" r="r" b="b"/>
                <a:pathLst>
                  <a:path w="6" h="1">
                    <a:moveTo>
                      <a:pt x="0" y="0"/>
                    </a:moveTo>
                    <a:cubicBezTo>
                      <a:pt x="2" y="1"/>
                      <a:pt x="4" y="1"/>
                      <a:pt x="6" y="1"/>
                    </a:cubicBezTo>
                    <a:cubicBezTo>
                      <a:pt x="4" y="0"/>
                      <a:pt x="2" y="0"/>
                      <a:pt x="0" y="0"/>
                    </a:cubicBezTo>
                  </a:path>
                </a:pathLst>
              </a:custGeom>
              <a:solidFill>
                <a:srgbClr val="B3B3B3"/>
              </a:solidFill>
              <a:ln w="3175">
                <a:solidFill>
                  <a:schemeClr val="tx1"/>
                </a:solidFill>
                <a:round/>
                <a:headEnd/>
                <a:tailEnd/>
              </a:ln>
            </p:spPr>
            <p:txBody>
              <a:bodyPr/>
              <a:lstStyle/>
              <a:p>
                <a:endParaRPr lang="en-GB" sz="2400" dirty="0"/>
              </a:p>
            </p:txBody>
          </p:sp>
          <p:sp>
            <p:nvSpPr>
              <p:cNvPr id="1260" name="Freeform 4491"/>
              <p:cNvSpPr>
                <a:spLocks/>
              </p:cNvSpPr>
              <p:nvPr/>
            </p:nvSpPr>
            <p:spPr bwMode="auto">
              <a:xfrm>
                <a:off x="3504" y="1549"/>
                <a:ext cx="3" cy="1"/>
              </a:xfrm>
              <a:custGeom>
                <a:avLst/>
                <a:gdLst>
                  <a:gd name="T0" fmla="*/ 0 w 3"/>
                  <a:gd name="T1" fmla="*/ 1 h 1"/>
                  <a:gd name="T2" fmla="*/ 3 w 3"/>
                  <a:gd name="T3" fmla="*/ 0 h 1"/>
                  <a:gd name="T4" fmla="*/ 0 w 3"/>
                  <a:gd name="T5" fmla="*/ 1 h 1"/>
                  <a:gd name="T6" fmla="*/ 0 60000 65536"/>
                  <a:gd name="T7" fmla="*/ 0 60000 65536"/>
                  <a:gd name="T8" fmla="*/ 0 60000 65536"/>
                </a:gdLst>
                <a:ahLst/>
                <a:cxnLst>
                  <a:cxn ang="T6">
                    <a:pos x="T0" y="T1"/>
                  </a:cxn>
                  <a:cxn ang="T7">
                    <a:pos x="T2" y="T3"/>
                  </a:cxn>
                  <a:cxn ang="T8">
                    <a:pos x="T4" y="T5"/>
                  </a:cxn>
                </a:cxnLst>
                <a:rect l="0" t="0" r="r" b="b"/>
                <a:pathLst>
                  <a:path w="3" h="1">
                    <a:moveTo>
                      <a:pt x="0" y="1"/>
                    </a:moveTo>
                    <a:cubicBezTo>
                      <a:pt x="1" y="1"/>
                      <a:pt x="2" y="1"/>
                      <a:pt x="3" y="0"/>
                    </a:cubicBezTo>
                    <a:cubicBezTo>
                      <a:pt x="2"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261" name="Freeform 4492"/>
              <p:cNvSpPr>
                <a:spLocks/>
              </p:cNvSpPr>
              <p:nvPr/>
            </p:nvSpPr>
            <p:spPr bwMode="auto">
              <a:xfrm>
                <a:off x="3517" y="1557"/>
                <a:ext cx="14" cy="6"/>
              </a:xfrm>
              <a:custGeom>
                <a:avLst/>
                <a:gdLst>
                  <a:gd name="T0" fmla="*/ 0 w 11"/>
                  <a:gd name="T1" fmla="*/ 4 h 5"/>
                  <a:gd name="T2" fmla="*/ 14 w 11"/>
                  <a:gd name="T3" fmla="*/ 1 h 5"/>
                  <a:gd name="T4" fmla="*/ 6 w 11"/>
                  <a:gd name="T5" fmla="*/ 0 h 5"/>
                  <a:gd name="T6" fmla="*/ 0 w 11"/>
                  <a:gd name="T7" fmla="*/ 4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5">
                    <a:moveTo>
                      <a:pt x="0" y="3"/>
                    </a:moveTo>
                    <a:cubicBezTo>
                      <a:pt x="3" y="5"/>
                      <a:pt x="9" y="3"/>
                      <a:pt x="11" y="1"/>
                    </a:cubicBezTo>
                    <a:cubicBezTo>
                      <a:pt x="9" y="0"/>
                      <a:pt x="7" y="0"/>
                      <a:pt x="5" y="0"/>
                    </a:cubicBezTo>
                    <a:cubicBezTo>
                      <a:pt x="3" y="0"/>
                      <a:pt x="2" y="2"/>
                      <a:pt x="0" y="3"/>
                    </a:cubicBezTo>
                  </a:path>
                </a:pathLst>
              </a:custGeom>
              <a:solidFill>
                <a:srgbClr val="B3B3B3"/>
              </a:solidFill>
              <a:ln w="3175">
                <a:solidFill>
                  <a:schemeClr val="tx1"/>
                </a:solidFill>
                <a:round/>
                <a:headEnd/>
                <a:tailEnd/>
              </a:ln>
            </p:spPr>
            <p:txBody>
              <a:bodyPr/>
              <a:lstStyle/>
              <a:p>
                <a:endParaRPr lang="en-GB" sz="2400" dirty="0"/>
              </a:p>
            </p:txBody>
          </p:sp>
          <p:sp>
            <p:nvSpPr>
              <p:cNvPr id="1262" name="Freeform 4493"/>
              <p:cNvSpPr>
                <a:spLocks/>
              </p:cNvSpPr>
              <p:nvPr/>
            </p:nvSpPr>
            <p:spPr bwMode="auto">
              <a:xfrm>
                <a:off x="3519" y="1496"/>
                <a:ext cx="3" cy="1"/>
              </a:xfrm>
              <a:custGeom>
                <a:avLst/>
                <a:gdLst>
                  <a:gd name="T0" fmla="*/ 0 w 2"/>
                  <a:gd name="T1" fmla="*/ 0 h 1"/>
                  <a:gd name="T2" fmla="*/ 3 w 2"/>
                  <a:gd name="T3" fmla="*/ 1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1"/>
                      <a:pt x="1" y="1"/>
                      <a:pt x="2" y="1"/>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263" name="Freeform 4494"/>
              <p:cNvSpPr>
                <a:spLocks/>
              </p:cNvSpPr>
              <p:nvPr/>
            </p:nvSpPr>
            <p:spPr bwMode="auto">
              <a:xfrm>
                <a:off x="3519" y="1532"/>
                <a:ext cx="4" cy="1"/>
              </a:xfrm>
              <a:custGeom>
                <a:avLst/>
                <a:gdLst>
                  <a:gd name="T0" fmla="*/ 0 w 3"/>
                  <a:gd name="T1" fmla="*/ 0 h 1"/>
                  <a:gd name="T2" fmla="*/ 4 w 3"/>
                  <a:gd name="T3" fmla="*/ 1 h 1"/>
                  <a:gd name="T4" fmla="*/ 0 w 3"/>
                  <a:gd name="T5" fmla="*/ 0 h 1"/>
                  <a:gd name="T6" fmla="*/ 0 w 3"/>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0" y="0"/>
                    </a:moveTo>
                    <a:cubicBezTo>
                      <a:pt x="1" y="0"/>
                      <a:pt x="2" y="1"/>
                      <a:pt x="3" y="1"/>
                    </a:cubicBezTo>
                    <a:cubicBezTo>
                      <a:pt x="2" y="0"/>
                      <a:pt x="1" y="0"/>
                      <a:pt x="0" y="0"/>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264" name="Freeform 4495"/>
              <p:cNvSpPr>
                <a:spLocks/>
              </p:cNvSpPr>
              <p:nvPr/>
            </p:nvSpPr>
            <p:spPr bwMode="auto">
              <a:xfrm>
                <a:off x="3530" y="1516"/>
                <a:ext cx="5" cy="0"/>
              </a:xfrm>
              <a:custGeom>
                <a:avLst/>
                <a:gdLst>
                  <a:gd name="T0" fmla="*/ 0 w 4"/>
                  <a:gd name="T1" fmla="*/ 5 w 4"/>
                  <a:gd name="T2" fmla="*/ 0 w 4"/>
                  <a:gd name="T3" fmla="*/ 0 60000 65536"/>
                  <a:gd name="T4" fmla="*/ 0 60000 65536"/>
                  <a:gd name="T5" fmla="*/ 0 60000 65536"/>
                </a:gdLst>
                <a:ahLst/>
                <a:cxnLst>
                  <a:cxn ang="T3">
                    <a:pos x="T0" y="0"/>
                  </a:cxn>
                  <a:cxn ang="T4">
                    <a:pos x="T1" y="0"/>
                  </a:cxn>
                  <a:cxn ang="T5">
                    <a:pos x="T2" y="0"/>
                  </a:cxn>
                </a:cxnLst>
                <a:rect l="0" t="0" r="r" b="b"/>
                <a:pathLst>
                  <a:path w="4">
                    <a:moveTo>
                      <a:pt x="0" y="0"/>
                    </a:moveTo>
                    <a:cubicBezTo>
                      <a:pt x="1" y="0"/>
                      <a:pt x="3" y="0"/>
                      <a:pt x="4" y="0"/>
                    </a:cubicBezTo>
                    <a:cubicBezTo>
                      <a:pt x="3"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265" name="Freeform 4496"/>
              <p:cNvSpPr>
                <a:spLocks/>
              </p:cNvSpPr>
              <p:nvPr/>
            </p:nvSpPr>
            <p:spPr bwMode="auto">
              <a:xfrm>
                <a:off x="3530" y="1550"/>
                <a:ext cx="9" cy="6"/>
              </a:xfrm>
              <a:custGeom>
                <a:avLst/>
                <a:gdLst>
                  <a:gd name="T0" fmla="*/ 0 w 7"/>
                  <a:gd name="T1" fmla="*/ 3 h 4"/>
                  <a:gd name="T2" fmla="*/ 9 w 7"/>
                  <a:gd name="T3" fmla="*/ 6 h 4"/>
                  <a:gd name="T4" fmla="*/ 6 w 7"/>
                  <a:gd name="T5" fmla="*/ 2 h 4"/>
                  <a:gd name="T6" fmla="*/ 0 w 7"/>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4">
                    <a:moveTo>
                      <a:pt x="0" y="2"/>
                    </a:moveTo>
                    <a:cubicBezTo>
                      <a:pt x="1" y="4"/>
                      <a:pt x="5" y="4"/>
                      <a:pt x="7" y="4"/>
                    </a:cubicBezTo>
                    <a:cubicBezTo>
                      <a:pt x="7" y="3"/>
                      <a:pt x="6" y="2"/>
                      <a:pt x="5" y="1"/>
                    </a:cubicBezTo>
                    <a:cubicBezTo>
                      <a:pt x="3" y="0"/>
                      <a:pt x="2" y="1"/>
                      <a:pt x="0" y="2"/>
                    </a:cubicBezTo>
                  </a:path>
                </a:pathLst>
              </a:custGeom>
              <a:solidFill>
                <a:srgbClr val="B3B3B3"/>
              </a:solidFill>
              <a:ln w="3175">
                <a:solidFill>
                  <a:schemeClr val="tx1"/>
                </a:solidFill>
                <a:round/>
                <a:headEnd/>
                <a:tailEnd/>
              </a:ln>
            </p:spPr>
            <p:txBody>
              <a:bodyPr/>
              <a:lstStyle/>
              <a:p>
                <a:endParaRPr lang="en-GB" sz="2400" dirty="0"/>
              </a:p>
            </p:txBody>
          </p:sp>
          <p:sp>
            <p:nvSpPr>
              <p:cNvPr id="1266" name="Freeform 4497"/>
              <p:cNvSpPr>
                <a:spLocks/>
              </p:cNvSpPr>
              <p:nvPr/>
            </p:nvSpPr>
            <p:spPr bwMode="auto">
              <a:xfrm>
                <a:off x="3535" y="1520"/>
                <a:ext cx="7" cy="4"/>
              </a:xfrm>
              <a:custGeom>
                <a:avLst/>
                <a:gdLst>
                  <a:gd name="T0" fmla="*/ 4 w 5"/>
                  <a:gd name="T1" fmla="*/ 0 h 3"/>
                  <a:gd name="T2" fmla="*/ 3 w 5"/>
                  <a:gd name="T3" fmla="*/ 0 h 3"/>
                  <a:gd name="T4" fmla="*/ 0 w 5"/>
                  <a:gd name="T5" fmla="*/ 1 h 3"/>
                  <a:gd name="T6" fmla="*/ 3 w 5"/>
                  <a:gd name="T7" fmla="*/ 3 h 3"/>
                  <a:gd name="T8" fmla="*/ 6 w 5"/>
                  <a:gd name="T9" fmla="*/ 4 h 3"/>
                  <a:gd name="T10" fmla="*/ 6 w 5"/>
                  <a:gd name="T11" fmla="*/ 3 h 3"/>
                  <a:gd name="T12" fmla="*/ 7 w 5"/>
                  <a:gd name="T13" fmla="*/ 3 h 3"/>
                  <a:gd name="T14" fmla="*/ 4 w 5"/>
                  <a:gd name="T15" fmla="*/ 1 h 3"/>
                  <a:gd name="T16" fmla="*/ 4 w 5"/>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3">
                    <a:moveTo>
                      <a:pt x="3" y="0"/>
                    </a:moveTo>
                    <a:cubicBezTo>
                      <a:pt x="3" y="0"/>
                      <a:pt x="2" y="0"/>
                      <a:pt x="2" y="0"/>
                    </a:cubicBezTo>
                    <a:cubicBezTo>
                      <a:pt x="3" y="2"/>
                      <a:pt x="1" y="1"/>
                      <a:pt x="0" y="1"/>
                    </a:cubicBezTo>
                    <a:cubicBezTo>
                      <a:pt x="0" y="2"/>
                      <a:pt x="1" y="3"/>
                      <a:pt x="2" y="2"/>
                    </a:cubicBezTo>
                    <a:cubicBezTo>
                      <a:pt x="3" y="2"/>
                      <a:pt x="4" y="3"/>
                      <a:pt x="4" y="3"/>
                    </a:cubicBezTo>
                    <a:cubicBezTo>
                      <a:pt x="4" y="2"/>
                      <a:pt x="4" y="2"/>
                      <a:pt x="4" y="2"/>
                    </a:cubicBezTo>
                    <a:cubicBezTo>
                      <a:pt x="4" y="2"/>
                      <a:pt x="4" y="2"/>
                      <a:pt x="5" y="2"/>
                    </a:cubicBezTo>
                    <a:cubicBezTo>
                      <a:pt x="4" y="1"/>
                      <a:pt x="3" y="1"/>
                      <a:pt x="3" y="1"/>
                    </a:cubicBezTo>
                    <a:cubicBezTo>
                      <a:pt x="3" y="0"/>
                      <a:pt x="3" y="0"/>
                      <a:pt x="3" y="0"/>
                    </a:cubicBezTo>
                  </a:path>
                </a:pathLst>
              </a:custGeom>
              <a:solidFill>
                <a:srgbClr val="B3B3B3"/>
              </a:solidFill>
              <a:ln w="3175">
                <a:solidFill>
                  <a:schemeClr val="tx1"/>
                </a:solidFill>
                <a:round/>
                <a:headEnd/>
                <a:tailEnd/>
              </a:ln>
            </p:spPr>
            <p:txBody>
              <a:bodyPr/>
              <a:lstStyle/>
              <a:p>
                <a:endParaRPr lang="en-GB" sz="2400" dirty="0"/>
              </a:p>
            </p:txBody>
          </p:sp>
          <p:sp>
            <p:nvSpPr>
              <p:cNvPr id="1267" name="Freeform 4498"/>
              <p:cNvSpPr>
                <a:spLocks/>
              </p:cNvSpPr>
              <p:nvPr/>
            </p:nvSpPr>
            <p:spPr bwMode="auto">
              <a:xfrm>
                <a:off x="3536" y="1515"/>
                <a:ext cx="8" cy="1"/>
              </a:xfrm>
              <a:custGeom>
                <a:avLst/>
                <a:gdLst>
                  <a:gd name="T0" fmla="*/ 5 w 6"/>
                  <a:gd name="T1" fmla="*/ 1 h 1"/>
                  <a:gd name="T2" fmla="*/ 8 w 6"/>
                  <a:gd name="T3" fmla="*/ 1 h 1"/>
                  <a:gd name="T4" fmla="*/ 0 w 6"/>
                  <a:gd name="T5" fmla="*/ 0 h 1"/>
                  <a:gd name="T6" fmla="*/ 5 w 6"/>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1">
                    <a:moveTo>
                      <a:pt x="4" y="1"/>
                    </a:moveTo>
                    <a:cubicBezTo>
                      <a:pt x="5" y="1"/>
                      <a:pt x="5" y="1"/>
                      <a:pt x="6" y="1"/>
                    </a:cubicBezTo>
                    <a:cubicBezTo>
                      <a:pt x="4" y="0"/>
                      <a:pt x="2" y="0"/>
                      <a:pt x="0" y="0"/>
                    </a:cubicBezTo>
                    <a:cubicBezTo>
                      <a:pt x="1" y="1"/>
                      <a:pt x="3" y="0"/>
                      <a:pt x="4" y="1"/>
                    </a:cubicBezTo>
                  </a:path>
                </a:pathLst>
              </a:custGeom>
              <a:solidFill>
                <a:srgbClr val="B3B3B3"/>
              </a:solidFill>
              <a:ln w="3175">
                <a:solidFill>
                  <a:schemeClr val="tx1"/>
                </a:solidFill>
                <a:round/>
                <a:headEnd/>
                <a:tailEnd/>
              </a:ln>
            </p:spPr>
            <p:txBody>
              <a:bodyPr/>
              <a:lstStyle/>
              <a:p>
                <a:endParaRPr lang="en-GB" sz="2400" dirty="0"/>
              </a:p>
            </p:txBody>
          </p:sp>
          <p:sp>
            <p:nvSpPr>
              <p:cNvPr id="1268" name="Freeform 4499"/>
              <p:cNvSpPr>
                <a:spLocks/>
              </p:cNvSpPr>
              <p:nvPr/>
            </p:nvSpPr>
            <p:spPr bwMode="auto">
              <a:xfrm>
                <a:off x="3538" y="1545"/>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2" y="0"/>
                      <a:pt x="1" y="0"/>
                      <a:pt x="0" y="0"/>
                    </a:cubicBezTo>
                    <a:cubicBezTo>
                      <a:pt x="1" y="0"/>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1269" name="Freeform 4500"/>
              <p:cNvSpPr>
                <a:spLocks/>
              </p:cNvSpPr>
              <p:nvPr/>
            </p:nvSpPr>
            <p:spPr bwMode="auto">
              <a:xfrm>
                <a:off x="3555" y="1537"/>
                <a:ext cx="3" cy="1"/>
              </a:xfrm>
              <a:custGeom>
                <a:avLst/>
                <a:gdLst>
                  <a:gd name="T0" fmla="*/ 2 w 2"/>
                  <a:gd name="T1" fmla="*/ 0 h 1"/>
                  <a:gd name="T2" fmla="*/ 0 w 2"/>
                  <a:gd name="T3" fmla="*/ 0 h 1"/>
                  <a:gd name="T4" fmla="*/ 3 w 2"/>
                  <a:gd name="T5" fmla="*/ 1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0" y="0"/>
                      <a:pt x="0" y="0"/>
                      <a:pt x="0" y="0"/>
                    </a:cubicBezTo>
                    <a:cubicBezTo>
                      <a:pt x="0" y="1"/>
                      <a:pt x="1" y="1"/>
                      <a:pt x="2" y="1"/>
                    </a:cubicBezTo>
                    <a:cubicBezTo>
                      <a:pt x="2" y="1"/>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270" name="Freeform 4501"/>
              <p:cNvSpPr>
                <a:spLocks/>
              </p:cNvSpPr>
              <p:nvPr/>
            </p:nvSpPr>
            <p:spPr bwMode="auto">
              <a:xfrm>
                <a:off x="3559" y="1537"/>
                <a:ext cx="7" cy="3"/>
              </a:xfrm>
              <a:custGeom>
                <a:avLst/>
                <a:gdLst>
                  <a:gd name="T0" fmla="*/ 0 w 5"/>
                  <a:gd name="T1" fmla="*/ 2 h 2"/>
                  <a:gd name="T2" fmla="*/ 7 w 5"/>
                  <a:gd name="T3" fmla="*/ 2 h 2"/>
                  <a:gd name="T4" fmla="*/ 0 w 5"/>
                  <a:gd name="T5" fmla="*/ 2 h 2"/>
                  <a:gd name="T6" fmla="*/ 0 60000 65536"/>
                  <a:gd name="T7" fmla="*/ 0 60000 65536"/>
                  <a:gd name="T8" fmla="*/ 0 60000 65536"/>
                </a:gdLst>
                <a:ahLst/>
                <a:cxnLst>
                  <a:cxn ang="T6">
                    <a:pos x="T0" y="T1"/>
                  </a:cxn>
                  <a:cxn ang="T7">
                    <a:pos x="T2" y="T3"/>
                  </a:cxn>
                  <a:cxn ang="T8">
                    <a:pos x="T4" y="T5"/>
                  </a:cxn>
                </a:cxnLst>
                <a:rect l="0" t="0" r="r" b="b"/>
                <a:pathLst>
                  <a:path w="5" h="2">
                    <a:moveTo>
                      <a:pt x="0" y="1"/>
                    </a:moveTo>
                    <a:cubicBezTo>
                      <a:pt x="2" y="1"/>
                      <a:pt x="4" y="2"/>
                      <a:pt x="5" y="1"/>
                    </a:cubicBezTo>
                    <a:cubicBezTo>
                      <a:pt x="4"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271" name="Freeform 4502"/>
              <p:cNvSpPr>
                <a:spLocks/>
              </p:cNvSpPr>
              <p:nvPr/>
            </p:nvSpPr>
            <p:spPr bwMode="auto">
              <a:xfrm>
                <a:off x="3571" y="1538"/>
                <a:ext cx="4" cy="2"/>
              </a:xfrm>
              <a:custGeom>
                <a:avLst/>
                <a:gdLst>
                  <a:gd name="T0" fmla="*/ 0 w 3"/>
                  <a:gd name="T1" fmla="*/ 0 h 1"/>
                  <a:gd name="T2" fmla="*/ 4 w 3"/>
                  <a:gd name="T3" fmla="*/ 2 h 1"/>
                  <a:gd name="T4" fmla="*/ 0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0" y="0"/>
                    </a:moveTo>
                    <a:cubicBezTo>
                      <a:pt x="1" y="1"/>
                      <a:pt x="2" y="1"/>
                      <a:pt x="3" y="1"/>
                    </a:cubicBezTo>
                    <a:cubicBezTo>
                      <a:pt x="2" y="0"/>
                      <a:pt x="1" y="1"/>
                      <a:pt x="0" y="0"/>
                    </a:cubicBezTo>
                  </a:path>
                </a:pathLst>
              </a:custGeom>
              <a:solidFill>
                <a:srgbClr val="B3B3B3"/>
              </a:solidFill>
              <a:ln w="3175">
                <a:solidFill>
                  <a:schemeClr val="tx1"/>
                </a:solidFill>
                <a:round/>
                <a:headEnd/>
                <a:tailEnd/>
              </a:ln>
            </p:spPr>
            <p:txBody>
              <a:bodyPr/>
              <a:lstStyle/>
              <a:p>
                <a:endParaRPr lang="en-GB" sz="2400" dirty="0"/>
              </a:p>
            </p:txBody>
          </p:sp>
          <p:sp>
            <p:nvSpPr>
              <p:cNvPr id="1272" name="Freeform 4503"/>
              <p:cNvSpPr>
                <a:spLocks/>
              </p:cNvSpPr>
              <p:nvPr/>
            </p:nvSpPr>
            <p:spPr bwMode="auto">
              <a:xfrm>
                <a:off x="3571" y="1533"/>
                <a:ext cx="4" cy="1"/>
              </a:xfrm>
              <a:custGeom>
                <a:avLst/>
                <a:gdLst>
                  <a:gd name="T0" fmla="*/ 3 w 3"/>
                  <a:gd name="T1" fmla="*/ 0 h 1"/>
                  <a:gd name="T2" fmla="*/ 0 w 3"/>
                  <a:gd name="T3" fmla="*/ 0 h 1"/>
                  <a:gd name="T4" fmla="*/ 4 w 3"/>
                  <a:gd name="T5" fmla="*/ 1 h 1"/>
                  <a:gd name="T6" fmla="*/ 4 w 3"/>
                  <a:gd name="T7" fmla="*/ 0 h 1"/>
                  <a:gd name="T8" fmla="*/ 3 w 3"/>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1">
                    <a:moveTo>
                      <a:pt x="2" y="0"/>
                    </a:moveTo>
                    <a:cubicBezTo>
                      <a:pt x="1" y="0"/>
                      <a:pt x="1" y="0"/>
                      <a:pt x="0" y="0"/>
                    </a:cubicBezTo>
                    <a:cubicBezTo>
                      <a:pt x="1" y="1"/>
                      <a:pt x="2" y="1"/>
                      <a:pt x="3" y="1"/>
                    </a:cubicBezTo>
                    <a:cubicBezTo>
                      <a:pt x="1" y="0"/>
                      <a:pt x="1" y="0"/>
                      <a:pt x="3" y="0"/>
                    </a:cubicBezTo>
                    <a:cubicBezTo>
                      <a:pt x="2" y="0"/>
                      <a:pt x="2" y="0"/>
                      <a:pt x="2" y="0"/>
                    </a:cubicBezTo>
                  </a:path>
                </a:pathLst>
              </a:custGeom>
              <a:solidFill>
                <a:srgbClr val="B3B3B3"/>
              </a:solidFill>
              <a:ln w="3175">
                <a:solidFill>
                  <a:schemeClr val="tx1"/>
                </a:solidFill>
                <a:round/>
                <a:headEnd/>
                <a:tailEnd/>
              </a:ln>
            </p:spPr>
            <p:txBody>
              <a:bodyPr/>
              <a:lstStyle/>
              <a:p>
                <a:endParaRPr lang="en-GB" sz="2400" dirty="0"/>
              </a:p>
            </p:txBody>
          </p:sp>
          <p:sp>
            <p:nvSpPr>
              <p:cNvPr id="1273" name="Freeform 4504"/>
              <p:cNvSpPr>
                <a:spLocks/>
              </p:cNvSpPr>
              <p:nvPr/>
            </p:nvSpPr>
            <p:spPr bwMode="auto">
              <a:xfrm>
                <a:off x="3573" y="1532"/>
                <a:ext cx="2" cy="0"/>
              </a:xfrm>
              <a:custGeom>
                <a:avLst/>
                <a:gdLst>
                  <a:gd name="T0" fmla="*/ 2 w 1"/>
                  <a:gd name="T1" fmla="*/ 0 w 1"/>
                  <a:gd name="T2" fmla="*/ 2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0"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274" name="Freeform 4505"/>
              <p:cNvSpPr>
                <a:spLocks/>
              </p:cNvSpPr>
              <p:nvPr/>
            </p:nvSpPr>
            <p:spPr bwMode="auto">
              <a:xfrm>
                <a:off x="3575" y="1529"/>
                <a:ext cx="5" cy="1"/>
              </a:xfrm>
              <a:custGeom>
                <a:avLst/>
                <a:gdLst>
                  <a:gd name="T0" fmla="*/ 3 w 4"/>
                  <a:gd name="T1" fmla="*/ 0 h 1"/>
                  <a:gd name="T2" fmla="*/ 0 w 4"/>
                  <a:gd name="T3" fmla="*/ 0 h 1"/>
                  <a:gd name="T4" fmla="*/ 5 w 4"/>
                  <a:gd name="T5" fmla="*/ 1 h 1"/>
                  <a:gd name="T6" fmla="*/ 3 w 4"/>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2" y="0"/>
                    </a:moveTo>
                    <a:cubicBezTo>
                      <a:pt x="1" y="0"/>
                      <a:pt x="0" y="0"/>
                      <a:pt x="0" y="0"/>
                    </a:cubicBezTo>
                    <a:cubicBezTo>
                      <a:pt x="1" y="1"/>
                      <a:pt x="3" y="1"/>
                      <a:pt x="4" y="1"/>
                    </a:cubicBezTo>
                    <a:cubicBezTo>
                      <a:pt x="3" y="0"/>
                      <a:pt x="3" y="0"/>
                      <a:pt x="2" y="0"/>
                    </a:cubicBezTo>
                  </a:path>
                </a:pathLst>
              </a:custGeom>
              <a:solidFill>
                <a:srgbClr val="B3B3B3"/>
              </a:solidFill>
              <a:ln w="3175">
                <a:solidFill>
                  <a:schemeClr val="tx1"/>
                </a:solidFill>
                <a:round/>
                <a:headEnd/>
                <a:tailEnd/>
              </a:ln>
            </p:spPr>
            <p:txBody>
              <a:bodyPr/>
              <a:lstStyle/>
              <a:p>
                <a:endParaRPr lang="en-GB" sz="2400" dirty="0"/>
              </a:p>
            </p:txBody>
          </p:sp>
          <p:sp>
            <p:nvSpPr>
              <p:cNvPr id="1275" name="Freeform 4506"/>
              <p:cNvSpPr>
                <a:spLocks/>
              </p:cNvSpPr>
              <p:nvPr/>
            </p:nvSpPr>
            <p:spPr bwMode="auto">
              <a:xfrm>
                <a:off x="3577" y="1532"/>
                <a:ext cx="4" cy="2"/>
              </a:xfrm>
              <a:custGeom>
                <a:avLst/>
                <a:gdLst>
                  <a:gd name="T0" fmla="*/ 4 w 3"/>
                  <a:gd name="T1" fmla="*/ 0 h 2"/>
                  <a:gd name="T2" fmla="*/ 0 w 3"/>
                  <a:gd name="T3" fmla="*/ 0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0"/>
                      <a:pt x="1" y="0"/>
                      <a:pt x="0" y="0"/>
                    </a:cubicBezTo>
                    <a:cubicBezTo>
                      <a:pt x="0" y="1"/>
                      <a:pt x="3" y="2"/>
                      <a:pt x="3" y="0"/>
                    </a:cubicBezTo>
                  </a:path>
                </a:pathLst>
              </a:custGeom>
              <a:solidFill>
                <a:srgbClr val="B3B3B3"/>
              </a:solidFill>
              <a:ln w="3175">
                <a:solidFill>
                  <a:schemeClr val="tx1"/>
                </a:solidFill>
                <a:round/>
                <a:headEnd/>
                <a:tailEnd/>
              </a:ln>
            </p:spPr>
            <p:txBody>
              <a:bodyPr/>
              <a:lstStyle/>
              <a:p>
                <a:endParaRPr lang="en-GB" sz="2400" dirty="0"/>
              </a:p>
            </p:txBody>
          </p:sp>
          <p:sp>
            <p:nvSpPr>
              <p:cNvPr id="1276" name="Freeform 4507"/>
              <p:cNvSpPr>
                <a:spLocks/>
              </p:cNvSpPr>
              <p:nvPr/>
            </p:nvSpPr>
            <p:spPr bwMode="auto">
              <a:xfrm>
                <a:off x="3579" y="1533"/>
                <a:ext cx="2" cy="1"/>
              </a:xfrm>
              <a:custGeom>
                <a:avLst/>
                <a:gdLst>
                  <a:gd name="T0" fmla="*/ 0 w 2"/>
                  <a:gd name="T1" fmla="*/ 1 h 1"/>
                  <a:gd name="T2" fmla="*/ 2 w 2"/>
                  <a:gd name="T3" fmla="*/ 1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0" y="1"/>
                      <a:pt x="1" y="1"/>
                      <a:pt x="2" y="1"/>
                    </a:cubicBezTo>
                    <a:cubicBezTo>
                      <a:pt x="1"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1277" name="Freeform 4508"/>
              <p:cNvSpPr>
                <a:spLocks/>
              </p:cNvSpPr>
              <p:nvPr/>
            </p:nvSpPr>
            <p:spPr bwMode="auto">
              <a:xfrm>
                <a:off x="3583" y="1500"/>
                <a:ext cx="1" cy="3"/>
              </a:xfrm>
              <a:custGeom>
                <a:avLst/>
                <a:gdLst>
                  <a:gd name="T0" fmla="*/ 1 w 1"/>
                  <a:gd name="T1" fmla="*/ 2 h 2"/>
                  <a:gd name="T2" fmla="*/ 0 w 1"/>
                  <a:gd name="T3" fmla="*/ 3 h 2"/>
                  <a:gd name="T4" fmla="*/ 1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1" y="1"/>
                    </a:moveTo>
                    <a:cubicBezTo>
                      <a:pt x="0" y="0"/>
                      <a:pt x="0" y="1"/>
                      <a:pt x="0" y="2"/>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278" name="Freeform 4509"/>
              <p:cNvSpPr>
                <a:spLocks/>
              </p:cNvSpPr>
              <p:nvPr/>
            </p:nvSpPr>
            <p:spPr bwMode="auto">
              <a:xfrm>
                <a:off x="3583" y="1532"/>
                <a:ext cx="2" cy="1"/>
              </a:xfrm>
              <a:custGeom>
                <a:avLst/>
                <a:gdLst>
                  <a:gd name="T0" fmla="*/ 1 w 2"/>
                  <a:gd name="T1" fmla="*/ 1 h 1"/>
                  <a:gd name="T2" fmla="*/ 2 w 2"/>
                  <a:gd name="T3" fmla="*/ 1 h 1"/>
                  <a:gd name="T4" fmla="*/ 0 w 2"/>
                  <a:gd name="T5" fmla="*/ 1 h 1"/>
                  <a:gd name="T6" fmla="*/ 1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1"/>
                      <a:pt x="2" y="1"/>
                    </a:cubicBezTo>
                    <a:cubicBezTo>
                      <a:pt x="2" y="0"/>
                      <a:pt x="0"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279" name="Freeform 4510"/>
              <p:cNvSpPr>
                <a:spLocks/>
              </p:cNvSpPr>
              <p:nvPr/>
            </p:nvSpPr>
            <p:spPr bwMode="auto">
              <a:xfrm>
                <a:off x="3583" y="1537"/>
                <a:ext cx="4" cy="0"/>
              </a:xfrm>
              <a:custGeom>
                <a:avLst/>
                <a:gdLst>
                  <a:gd name="T0" fmla="*/ 4 w 3"/>
                  <a:gd name="T1" fmla="*/ 0 w 3"/>
                  <a:gd name="T2" fmla="*/ 4 w 3"/>
                  <a:gd name="T3" fmla="*/ 0 60000 65536"/>
                  <a:gd name="T4" fmla="*/ 0 60000 65536"/>
                  <a:gd name="T5" fmla="*/ 0 60000 65536"/>
                </a:gdLst>
                <a:ahLst/>
                <a:cxnLst>
                  <a:cxn ang="T3">
                    <a:pos x="T0" y="0"/>
                  </a:cxn>
                  <a:cxn ang="T4">
                    <a:pos x="T1" y="0"/>
                  </a:cxn>
                  <a:cxn ang="T5">
                    <a:pos x="T2" y="0"/>
                  </a:cxn>
                </a:cxnLst>
                <a:rect l="0" t="0" r="r" b="b"/>
                <a:pathLst>
                  <a:path w="3">
                    <a:moveTo>
                      <a:pt x="3" y="0"/>
                    </a:moveTo>
                    <a:cubicBezTo>
                      <a:pt x="2" y="0"/>
                      <a:pt x="1" y="0"/>
                      <a:pt x="0" y="0"/>
                    </a:cubicBezTo>
                    <a:cubicBezTo>
                      <a:pt x="1" y="0"/>
                      <a:pt x="2" y="0"/>
                      <a:pt x="3" y="0"/>
                    </a:cubicBezTo>
                  </a:path>
                </a:pathLst>
              </a:custGeom>
              <a:solidFill>
                <a:srgbClr val="B3B3B3"/>
              </a:solidFill>
              <a:ln w="3175">
                <a:solidFill>
                  <a:schemeClr val="tx1"/>
                </a:solidFill>
                <a:round/>
                <a:headEnd/>
                <a:tailEnd/>
              </a:ln>
            </p:spPr>
            <p:txBody>
              <a:bodyPr/>
              <a:lstStyle/>
              <a:p>
                <a:endParaRPr lang="en-GB" sz="2400" dirty="0"/>
              </a:p>
            </p:txBody>
          </p:sp>
          <p:sp>
            <p:nvSpPr>
              <p:cNvPr id="1280" name="Freeform 4511"/>
              <p:cNvSpPr>
                <a:spLocks/>
              </p:cNvSpPr>
              <p:nvPr/>
            </p:nvSpPr>
            <p:spPr bwMode="auto">
              <a:xfrm>
                <a:off x="3584" y="1526"/>
                <a:ext cx="7" cy="3"/>
              </a:xfrm>
              <a:custGeom>
                <a:avLst/>
                <a:gdLst>
                  <a:gd name="T0" fmla="*/ 6 w 5"/>
                  <a:gd name="T1" fmla="*/ 0 h 2"/>
                  <a:gd name="T2" fmla="*/ 0 w 5"/>
                  <a:gd name="T3" fmla="*/ 2 h 2"/>
                  <a:gd name="T4" fmla="*/ 6 w 5"/>
                  <a:gd name="T5" fmla="*/ 3 h 2"/>
                  <a:gd name="T6" fmla="*/ 7 w 5"/>
                  <a:gd name="T7" fmla="*/ 2 h 2"/>
                  <a:gd name="T8" fmla="*/ 6 w 5"/>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
                    <a:moveTo>
                      <a:pt x="4" y="0"/>
                    </a:moveTo>
                    <a:cubicBezTo>
                      <a:pt x="3" y="0"/>
                      <a:pt x="1" y="0"/>
                      <a:pt x="0" y="1"/>
                    </a:cubicBezTo>
                    <a:cubicBezTo>
                      <a:pt x="1" y="2"/>
                      <a:pt x="3" y="2"/>
                      <a:pt x="4" y="2"/>
                    </a:cubicBezTo>
                    <a:cubicBezTo>
                      <a:pt x="2" y="1"/>
                      <a:pt x="5" y="1"/>
                      <a:pt x="5" y="1"/>
                    </a:cubicBezTo>
                    <a:cubicBezTo>
                      <a:pt x="4" y="0"/>
                      <a:pt x="4" y="0"/>
                      <a:pt x="4" y="0"/>
                    </a:cubicBezTo>
                  </a:path>
                </a:pathLst>
              </a:custGeom>
              <a:solidFill>
                <a:srgbClr val="B3B3B3"/>
              </a:solidFill>
              <a:ln w="3175">
                <a:solidFill>
                  <a:schemeClr val="tx1"/>
                </a:solidFill>
                <a:round/>
                <a:headEnd/>
                <a:tailEnd/>
              </a:ln>
            </p:spPr>
            <p:txBody>
              <a:bodyPr/>
              <a:lstStyle/>
              <a:p>
                <a:endParaRPr lang="en-GB" sz="2400" dirty="0"/>
              </a:p>
            </p:txBody>
          </p:sp>
          <p:sp>
            <p:nvSpPr>
              <p:cNvPr id="1281" name="Freeform 4512"/>
              <p:cNvSpPr>
                <a:spLocks/>
              </p:cNvSpPr>
              <p:nvPr/>
            </p:nvSpPr>
            <p:spPr bwMode="auto">
              <a:xfrm>
                <a:off x="3585" y="1499"/>
                <a:ext cx="4" cy="2"/>
              </a:xfrm>
              <a:custGeom>
                <a:avLst/>
                <a:gdLst>
                  <a:gd name="T0" fmla="*/ 1 w 3"/>
                  <a:gd name="T1" fmla="*/ 1 h 2"/>
                  <a:gd name="T2" fmla="*/ 4 w 3"/>
                  <a:gd name="T3" fmla="*/ 0 h 2"/>
                  <a:gd name="T4" fmla="*/ 0 w 3"/>
                  <a:gd name="T5" fmla="*/ 0 h 2"/>
                  <a:gd name="T6" fmla="*/ 1 w 3"/>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1" y="1"/>
                    </a:moveTo>
                    <a:cubicBezTo>
                      <a:pt x="2" y="1"/>
                      <a:pt x="3" y="2"/>
                      <a:pt x="3" y="0"/>
                    </a:cubicBezTo>
                    <a:cubicBezTo>
                      <a:pt x="2" y="0"/>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282" name="Freeform 4513"/>
              <p:cNvSpPr>
                <a:spLocks/>
              </p:cNvSpPr>
              <p:nvPr/>
            </p:nvSpPr>
            <p:spPr bwMode="auto">
              <a:xfrm>
                <a:off x="3587" y="1529"/>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cubicBezTo>
                      <a:pt x="0" y="0"/>
                      <a:pt x="1" y="0"/>
                      <a:pt x="2" y="0"/>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283" name="Freeform 4514"/>
              <p:cNvSpPr>
                <a:spLocks/>
              </p:cNvSpPr>
              <p:nvPr/>
            </p:nvSpPr>
            <p:spPr bwMode="auto">
              <a:xfrm>
                <a:off x="3592" y="1501"/>
                <a:ext cx="4" cy="0"/>
              </a:xfrm>
              <a:custGeom>
                <a:avLst/>
                <a:gdLst>
                  <a:gd name="T0" fmla="*/ 3 w 3"/>
                  <a:gd name="T1" fmla="*/ 0 w 3"/>
                  <a:gd name="T2" fmla="*/ 4 w 3"/>
                  <a:gd name="T3" fmla="*/ 3 w 3"/>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3">
                    <a:moveTo>
                      <a:pt x="2" y="0"/>
                    </a:moveTo>
                    <a:cubicBezTo>
                      <a:pt x="1" y="0"/>
                      <a:pt x="1" y="0"/>
                      <a:pt x="0" y="0"/>
                    </a:cubicBezTo>
                    <a:cubicBezTo>
                      <a:pt x="1" y="0"/>
                      <a:pt x="2" y="0"/>
                      <a:pt x="3" y="0"/>
                    </a:cubicBezTo>
                    <a:cubicBezTo>
                      <a:pt x="2" y="0"/>
                      <a:pt x="2" y="0"/>
                      <a:pt x="2" y="0"/>
                    </a:cubicBezTo>
                  </a:path>
                </a:pathLst>
              </a:custGeom>
              <a:solidFill>
                <a:srgbClr val="B3B3B3"/>
              </a:solidFill>
              <a:ln w="3175">
                <a:solidFill>
                  <a:schemeClr val="tx1"/>
                </a:solidFill>
                <a:round/>
                <a:headEnd/>
                <a:tailEnd/>
              </a:ln>
            </p:spPr>
            <p:txBody>
              <a:bodyPr/>
              <a:lstStyle/>
              <a:p>
                <a:endParaRPr lang="en-GB" sz="2400" dirty="0"/>
              </a:p>
            </p:txBody>
          </p:sp>
          <p:sp>
            <p:nvSpPr>
              <p:cNvPr id="1284" name="Freeform 4515"/>
              <p:cNvSpPr>
                <a:spLocks/>
              </p:cNvSpPr>
              <p:nvPr/>
            </p:nvSpPr>
            <p:spPr bwMode="auto">
              <a:xfrm>
                <a:off x="3593" y="1540"/>
                <a:ext cx="3" cy="0"/>
              </a:xfrm>
              <a:custGeom>
                <a:avLst/>
                <a:gdLst>
                  <a:gd name="T0" fmla="*/ 3 w 2"/>
                  <a:gd name="T1" fmla="*/ 0 w 2"/>
                  <a:gd name="T2" fmla="*/ 3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1" y="0"/>
                      <a:pt x="0" y="0"/>
                      <a:pt x="0" y="0"/>
                    </a:cubicBezTo>
                    <a:cubicBezTo>
                      <a:pt x="0" y="0"/>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1285" name="Freeform 4516"/>
              <p:cNvSpPr>
                <a:spLocks/>
              </p:cNvSpPr>
              <p:nvPr/>
            </p:nvSpPr>
            <p:spPr bwMode="auto">
              <a:xfrm>
                <a:off x="3498" y="1632"/>
                <a:ext cx="9" cy="7"/>
              </a:xfrm>
              <a:custGeom>
                <a:avLst/>
                <a:gdLst>
                  <a:gd name="T0" fmla="*/ 0 w 7"/>
                  <a:gd name="T1" fmla="*/ 3 h 5"/>
                  <a:gd name="T2" fmla="*/ 9 w 7"/>
                  <a:gd name="T3" fmla="*/ 4 h 5"/>
                  <a:gd name="T4" fmla="*/ 0 w 7"/>
                  <a:gd name="T5" fmla="*/ 3 h 5"/>
                  <a:gd name="T6" fmla="*/ 0 60000 65536"/>
                  <a:gd name="T7" fmla="*/ 0 60000 65536"/>
                  <a:gd name="T8" fmla="*/ 0 60000 65536"/>
                </a:gdLst>
                <a:ahLst/>
                <a:cxnLst>
                  <a:cxn ang="T6">
                    <a:pos x="T0" y="T1"/>
                  </a:cxn>
                  <a:cxn ang="T7">
                    <a:pos x="T2" y="T3"/>
                  </a:cxn>
                  <a:cxn ang="T8">
                    <a:pos x="T4" y="T5"/>
                  </a:cxn>
                </a:cxnLst>
                <a:rect l="0" t="0" r="r" b="b"/>
                <a:pathLst>
                  <a:path w="7" h="5">
                    <a:moveTo>
                      <a:pt x="0" y="2"/>
                    </a:moveTo>
                    <a:cubicBezTo>
                      <a:pt x="2" y="0"/>
                      <a:pt x="6" y="0"/>
                      <a:pt x="7" y="3"/>
                    </a:cubicBezTo>
                    <a:cubicBezTo>
                      <a:pt x="5" y="3"/>
                      <a:pt x="0" y="5"/>
                      <a:pt x="0" y="2"/>
                    </a:cubicBezTo>
                  </a:path>
                </a:pathLst>
              </a:custGeom>
              <a:solidFill>
                <a:srgbClr val="B3B3B3"/>
              </a:solidFill>
              <a:ln w="3175">
                <a:solidFill>
                  <a:schemeClr val="tx1"/>
                </a:solidFill>
                <a:round/>
                <a:headEnd/>
                <a:tailEnd/>
              </a:ln>
            </p:spPr>
            <p:txBody>
              <a:bodyPr/>
              <a:lstStyle/>
              <a:p>
                <a:endParaRPr lang="en-GB" sz="2400" dirty="0"/>
              </a:p>
            </p:txBody>
          </p:sp>
          <p:sp>
            <p:nvSpPr>
              <p:cNvPr id="1286" name="Freeform 4517"/>
              <p:cNvSpPr>
                <a:spLocks/>
              </p:cNvSpPr>
              <p:nvPr/>
            </p:nvSpPr>
            <p:spPr bwMode="auto">
              <a:xfrm>
                <a:off x="4360" y="1578"/>
                <a:ext cx="4" cy="3"/>
              </a:xfrm>
              <a:custGeom>
                <a:avLst/>
                <a:gdLst>
                  <a:gd name="T0" fmla="*/ 4 w 3"/>
                  <a:gd name="T1" fmla="*/ 2 h 2"/>
                  <a:gd name="T2" fmla="*/ 0 w 3"/>
                  <a:gd name="T3" fmla="*/ 0 h 2"/>
                  <a:gd name="T4" fmla="*/ 4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3" y="1"/>
                    </a:moveTo>
                    <a:cubicBezTo>
                      <a:pt x="2" y="1"/>
                      <a:pt x="1" y="1"/>
                      <a:pt x="0" y="0"/>
                    </a:cubicBezTo>
                    <a:cubicBezTo>
                      <a:pt x="1" y="1"/>
                      <a:pt x="2" y="2"/>
                      <a:pt x="3" y="1"/>
                    </a:cubicBezTo>
                  </a:path>
                </a:pathLst>
              </a:custGeom>
              <a:solidFill>
                <a:srgbClr val="B3B3B3"/>
              </a:solidFill>
              <a:ln w="3175">
                <a:solidFill>
                  <a:schemeClr val="tx1"/>
                </a:solidFill>
                <a:round/>
                <a:headEnd/>
                <a:tailEnd/>
              </a:ln>
            </p:spPr>
            <p:txBody>
              <a:bodyPr/>
              <a:lstStyle/>
              <a:p>
                <a:endParaRPr lang="en-GB" sz="2400" dirty="0"/>
              </a:p>
            </p:txBody>
          </p:sp>
          <p:sp>
            <p:nvSpPr>
              <p:cNvPr id="1287" name="Freeform 4518"/>
              <p:cNvSpPr>
                <a:spLocks/>
              </p:cNvSpPr>
              <p:nvPr/>
            </p:nvSpPr>
            <p:spPr bwMode="auto">
              <a:xfrm>
                <a:off x="4451" y="1590"/>
                <a:ext cx="21" cy="6"/>
              </a:xfrm>
              <a:custGeom>
                <a:avLst/>
                <a:gdLst>
                  <a:gd name="T0" fmla="*/ 3 w 16"/>
                  <a:gd name="T1" fmla="*/ 1 h 5"/>
                  <a:gd name="T2" fmla="*/ 21 w 16"/>
                  <a:gd name="T3" fmla="*/ 6 h 5"/>
                  <a:gd name="T4" fmla="*/ 16 w 16"/>
                  <a:gd name="T5" fmla="*/ 2 h 5"/>
                  <a:gd name="T6" fmla="*/ 3 w 16"/>
                  <a:gd name="T7" fmla="*/ 1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 h="5">
                    <a:moveTo>
                      <a:pt x="2" y="1"/>
                    </a:moveTo>
                    <a:cubicBezTo>
                      <a:pt x="0" y="3"/>
                      <a:pt x="16" y="5"/>
                      <a:pt x="16" y="5"/>
                    </a:cubicBezTo>
                    <a:cubicBezTo>
                      <a:pt x="16" y="3"/>
                      <a:pt x="13" y="2"/>
                      <a:pt x="12" y="2"/>
                    </a:cubicBezTo>
                    <a:cubicBezTo>
                      <a:pt x="9" y="1"/>
                      <a:pt x="5" y="0"/>
                      <a:pt x="2" y="1"/>
                    </a:cubicBezTo>
                  </a:path>
                </a:pathLst>
              </a:custGeom>
              <a:solidFill>
                <a:srgbClr val="B3B3B3"/>
              </a:solidFill>
              <a:ln w="3175">
                <a:solidFill>
                  <a:schemeClr val="tx1"/>
                </a:solidFill>
                <a:round/>
                <a:headEnd/>
                <a:tailEnd/>
              </a:ln>
            </p:spPr>
            <p:txBody>
              <a:bodyPr/>
              <a:lstStyle/>
              <a:p>
                <a:endParaRPr lang="en-GB" sz="2400" dirty="0"/>
              </a:p>
            </p:txBody>
          </p:sp>
          <p:sp>
            <p:nvSpPr>
              <p:cNvPr id="1288" name="Freeform 4519"/>
              <p:cNvSpPr>
                <a:spLocks/>
              </p:cNvSpPr>
              <p:nvPr/>
            </p:nvSpPr>
            <p:spPr bwMode="auto">
              <a:xfrm>
                <a:off x="4535" y="1569"/>
                <a:ext cx="38" cy="10"/>
              </a:xfrm>
              <a:custGeom>
                <a:avLst/>
                <a:gdLst>
                  <a:gd name="T0" fmla="*/ 5 w 29"/>
                  <a:gd name="T1" fmla="*/ 1 h 8"/>
                  <a:gd name="T2" fmla="*/ 4 w 29"/>
                  <a:gd name="T3" fmla="*/ 9 h 8"/>
                  <a:gd name="T4" fmla="*/ 9 w 29"/>
                  <a:gd name="T5" fmla="*/ 10 h 8"/>
                  <a:gd name="T6" fmla="*/ 16 w 29"/>
                  <a:gd name="T7" fmla="*/ 9 h 8"/>
                  <a:gd name="T8" fmla="*/ 25 w 29"/>
                  <a:gd name="T9" fmla="*/ 9 h 8"/>
                  <a:gd name="T10" fmla="*/ 38 w 29"/>
                  <a:gd name="T11" fmla="*/ 6 h 8"/>
                  <a:gd name="T12" fmla="*/ 24 w 29"/>
                  <a:gd name="T13" fmla="*/ 3 h 8"/>
                  <a:gd name="T14" fmla="*/ 16 w 29"/>
                  <a:gd name="T15" fmla="*/ 1 h 8"/>
                  <a:gd name="T16" fmla="*/ 5 w 29"/>
                  <a:gd name="T17" fmla="*/ 1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 h="8">
                    <a:moveTo>
                      <a:pt x="4" y="1"/>
                    </a:moveTo>
                    <a:cubicBezTo>
                      <a:pt x="2" y="3"/>
                      <a:pt x="0" y="5"/>
                      <a:pt x="3" y="7"/>
                    </a:cubicBezTo>
                    <a:cubicBezTo>
                      <a:pt x="4" y="7"/>
                      <a:pt x="6" y="8"/>
                      <a:pt x="7" y="8"/>
                    </a:cubicBezTo>
                    <a:cubicBezTo>
                      <a:pt x="8" y="8"/>
                      <a:pt x="12" y="8"/>
                      <a:pt x="12" y="7"/>
                    </a:cubicBezTo>
                    <a:cubicBezTo>
                      <a:pt x="14" y="6"/>
                      <a:pt x="18" y="7"/>
                      <a:pt x="19" y="7"/>
                    </a:cubicBezTo>
                    <a:cubicBezTo>
                      <a:pt x="21" y="8"/>
                      <a:pt x="27" y="7"/>
                      <a:pt x="29" y="5"/>
                    </a:cubicBezTo>
                    <a:cubicBezTo>
                      <a:pt x="27" y="2"/>
                      <a:pt x="21" y="3"/>
                      <a:pt x="18" y="2"/>
                    </a:cubicBezTo>
                    <a:cubicBezTo>
                      <a:pt x="16" y="1"/>
                      <a:pt x="14" y="1"/>
                      <a:pt x="12" y="1"/>
                    </a:cubicBezTo>
                    <a:cubicBezTo>
                      <a:pt x="10" y="1"/>
                      <a:pt x="6" y="0"/>
                      <a:pt x="4" y="1"/>
                    </a:cubicBezTo>
                  </a:path>
                </a:pathLst>
              </a:custGeom>
              <a:solidFill>
                <a:srgbClr val="B3B3B3"/>
              </a:solidFill>
              <a:ln w="3175">
                <a:solidFill>
                  <a:schemeClr val="tx1"/>
                </a:solidFill>
                <a:round/>
                <a:headEnd/>
                <a:tailEnd/>
              </a:ln>
            </p:spPr>
            <p:txBody>
              <a:bodyPr/>
              <a:lstStyle/>
              <a:p>
                <a:endParaRPr lang="en-GB" sz="2400" dirty="0"/>
              </a:p>
            </p:txBody>
          </p:sp>
          <p:sp>
            <p:nvSpPr>
              <p:cNvPr id="1289" name="Freeform 4520"/>
              <p:cNvSpPr>
                <a:spLocks/>
              </p:cNvSpPr>
              <p:nvPr/>
            </p:nvSpPr>
            <p:spPr bwMode="auto">
              <a:xfrm>
                <a:off x="4753" y="1659"/>
                <a:ext cx="5" cy="4"/>
              </a:xfrm>
              <a:custGeom>
                <a:avLst/>
                <a:gdLst>
                  <a:gd name="T0" fmla="*/ 1 w 4"/>
                  <a:gd name="T1" fmla="*/ 4 h 3"/>
                  <a:gd name="T2" fmla="*/ 5 w 4"/>
                  <a:gd name="T3" fmla="*/ 4 h 3"/>
                  <a:gd name="T4" fmla="*/ 1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1" y="3"/>
                    </a:moveTo>
                    <a:cubicBezTo>
                      <a:pt x="2" y="3"/>
                      <a:pt x="3" y="3"/>
                      <a:pt x="4" y="3"/>
                    </a:cubicBezTo>
                    <a:cubicBezTo>
                      <a:pt x="3" y="2"/>
                      <a:pt x="0" y="0"/>
                      <a:pt x="1" y="3"/>
                    </a:cubicBezTo>
                  </a:path>
                </a:pathLst>
              </a:custGeom>
              <a:solidFill>
                <a:srgbClr val="B3B3B3"/>
              </a:solidFill>
              <a:ln w="3175">
                <a:solidFill>
                  <a:schemeClr val="tx1"/>
                </a:solidFill>
                <a:round/>
                <a:headEnd/>
                <a:tailEnd/>
              </a:ln>
            </p:spPr>
            <p:txBody>
              <a:bodyPr/>
              <a:lstStyle/>
              <a:p>
                <a:endParaRPr lang="en-GB" sz="2400" dirty="0"/>
              </a:p>
            </p:txBody>
          </p:sp>
          <p:sp>
            <p:nvSpPr>
              <p:cNvPr id="1290" name="Freeform 4521"/>
              <p:cNvSpPr>
                <a:spLocks/>
              </p:cNvSpPr>
              <p:nvPr/>
            </p:nvSpPr>
            <p:spPr bwMode="auto">
              <a:xfrm>
                <a:off x="4754" y="1664"/>
                <a:ext cx="3" cy="0"/>
              </a:xfrm>
              <a:custGeom>
                <a:avLst/>
                <a:gdLst>
                  <a:gd name="T0" fmla="*/ 0 w 2"/>
                  <a:gd name="T1" fmla="*/ 3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cubicBezTo>
                      <a:pt x="1" y="0"/>
                      <a:pt x="1" y="0"/>
                      <a:pt x="2" y="0"/>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291" name="Freeform 4522"/>
              <p:cNvSpPr>
                <a:spLocks/>
              </p:cNvSpPr>
              <p:nvPr/>
            </p:nvSpPr>
            <p:spPr bwMode="auto">
              <a:xfrm>
                <a:off x="4586" y="1730"/>
                <a:ext cx="2" cy="1"/>
              </a:xfrm>
              <a:custGeom>
                <a:avLst/>
                <a:gdLst>
                  <a:gd name="T0" fmla="*/ 0 w 1"/>
                  <a:gd name="T1" fmla="*/ 0 h 1"/>
                  <a:gd name="T2" fmla="*/ 2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1" y="1"/>
                      <a:pt x="1" y="1"/>
                      <a:pt x="1" y="1"/>
                    </a:cubicBezTo>
                    <a:cubicBezTo>
                      <a:pt x="0" y="1"/>
                      <a:pt x="0" y="1"/>
                      <a:pt x="0" y="0"/>
                    </a:cubicBezTo>
                  </a:path>
                </a:pathLst>
              </a:custGeom>
              <a:solidFill>
                <a:srgbClr val="B3B3B3"/>
              </a:solidFill>
              <a:ln w="3175">
                <a:solidFill>
                  <a:schemeClr val="tx1"/>
                </a:solidFill>
                <a:round/>
                <a:headEnd/>
                <a:tailEnd/>
              </a:ln>
            </p:spPr>
            <p:txBody>
              <a:bodyPr/>
              <a:lstStyle/>
              <a:p>
                <a:endParaRPr lang="en-GB" sz="2400" dirty="0"/>
              </a:p>
            </p:txBody>
          </p:sp>
          <p:sp>
            <p:nvSpPr>
              <p:cNvPr id="1292" name="Freeform 4523"/>
              <p:cNvSpPr>
                <a:spLocks/>
              </p:cNvSpPr>
              <p:nvPr/>
            </p:nvSpPr>
            <p:spPr bwMode="auto">
              <a:xfrm>
                <a:off x="4408" y="1987"/>
                <a:ext cx="3" cy="2"/>
              </a:xfrm>
              <a:custGeom>
                <a:avLst/>
                <a:gdLst>
                  <a:gd name="T0" fmla="*/ 3 w 2"/>
                  <a:gd name="T1" fmla="*/ 0 h 1"/>
                  <a:gd name="T2" fmla="*/ 2 w 2"/>
                  <a:gd name="T3" fmla="*/ 0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1" y="0"/>
                    </a:cubicBezTo>
                    <a:cubicBezTo>
                      <a:pt x="0" y="1"/>
                      <a:pt x="1" y="1"/>
                      <a:pt x="2" y="0"/>
                    </a:cubicBezTo>
                  </a:path>
                </a:pathLst>
              </a:custGeom>
              <a:solidFill>
                <a:srgbClr val="B3B3B3"/>
              </a:solidFill>
              <a:ln w="3175">
                <a:solidFill>
                  <a:schemeClr val="tx1"/>
                </a:solidFill>
                <a:round/>
                <a:headEnd/>
                <a:tailEnd/>
              </a:ln>
            </p:spPr>
            <p:txBody>
              <a:bodyPr/>
              <a:lstStyle/>
              <a:p>
                <a:endParaRPr lang="en-GB" sz="2400" dirty="0"/>
              </a:p>
            </p:txBody>
          </p:sp>
          <p:sp>
            <p:nvSpPr>
              <p:cNvPr id="1293" name="Freeform 4524"/>
              <p:cNvSpPr>
                <a:spLocks/>
              </p:cNvSpPr>
              <p:nvPr/>
            </p:nvSpPr>
            <p:spPr bwMode="auto">
              <a:xfrm>
                <a:off x="1699" y="2351"/>
                <a:ext cx="44" cy="34"/>
              </a:xfrm>
              <a:custGeom>
                <a:avLst/>
                <a:gdLst>
                  <a:gd name="T0" fmla="*/ 8 w 33"/>
                  <a:gd name="T1" fmla="*/ 22 h 26"/>
                  <a:gd name="T2" fmla="*/ 16 w 33"/>
                  <a:gd name="T3" fmla="*/ 24 h 26"/>
                  <a:gd name="T4" fmla="*/ 17 w 33"/>
                  <a:gd name="T5" fmla="*/ 25 h 26"/>
                  <a:gd name="T6" fmla="*/ 24 w 33"/>
                  <a:gd name="T7" fmla="*/ 26 h 26"/>
                  <a:gd name="T8" fmla="*/ 29 w 33"/>
                  <a:gd name="T9" fmla="*/ 24 h 26"/>
                  <a:gd name="T10" fmla="*/ 32 w 33"/>
                  <a:gd name="T11" fmla="*/ 24 h 26"/>
                  <a:gd name="T12" fmla="*/ 28 w 33"/>
                  <a:gd name="T13" fmla="*/ 14 h 26"/>
                  <a:gd name="T14" fmla="*/ 24 w 33"/>
                  <a:gd name="T15" fmla="*/ 7 h 26"/>
                  <a:gd name="T16" fmla="*/ 21 w 33"/>
                  <a:gd name="T17" fmla="*/ 4 h 26"/>
                  <a:gd name="T18" fmla="*/ 35 w 33"/>
                  <a:gd name="T19" fmla="*/ 4 h 26"/>
                  <a:gd name="T20" fmla="*/ 44 w 33"/>
                  <a:gd name="T21" fmla="*/ 8 h 26"/>
                  <a:gd name="T22" fmla="*/ 43 w 33"/>
                  <a:gd name="T23" fmla="*/ 13 h 26"/>
                  <a:gd name="T24" fmla="*/ 41 w 33"/>
                  <a:gd name="T25" fmla="*/ 17 h 26"/>
                  <a:gd name="T26" fmla="*/ 41 w 33"/>
                  <a:gd name="T27" fmla="*/ 20 h 26"/>
                  <a:gd name="T28" fmla="*/ 37 w 33"/>
                  <a:gd name="T29" fmla="*/ 24 h 26"/>
                  <a:gd name="T30" fmla="*/ 40 w 33"/>
                  <a:gd name="T31" fmla="*/ 31 h 26"/>
                  <a:gd name="T32" fmla="*/ 28 w 33"/>
                  <a:gd name="T33" fmla="*/ 30 h 26"/>
                  <a:gd name="T34" fmla="*/ 12 w 33"/>
                  <a:gd name="T35" fmla="*/ 30 h 26"/>
                  <a:gd name="T36" fmla="*/ 5 w 33"/>
                  <a:gd name="T37" fmla="*/ 27 h 26"/>
                  <a:gd name="T38" fmla="*/ 8 w 33"/>
                  <a:gd name="T39" fmla="*/ 22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3" h="26">
                    <a:moveTo>
                      <a:pt x="6" y="17"/>
                    </a:moveTo>
                    <a:cubicBezTo>
                      <a:pt x="8" y="18"/>
                      <a:pt x="9" y="18"/>
                      <a:pt x="12" y="18"/>
                    </a:cubicBezTo>
                    <a:cubicBezTo>
                      <a:pt x="9" y="18"/>
                      <a:pt x="13" y="19"/>
                      <a:pt x="13" y="19"/>
                    </a:cubicBezTo>
                    <a:cubicBezTo>
                      <a:pt x="15" y="19"/>
                      <a:pt x="17" y="19"/>
                      <a:pt x="18" y="20"/>
                    </a:cubicBezTo>
                    <a:cubicBezTo>
                      <a:pt x="20" y="20"/>
                      <a:pt x="20" y="19"/>
                      <a:pt x="22" y="18"/>
                    </a:cubicBezTo>
                    <a:cubicBezTo>
                      <a:pt x="23" y="18"/>
                      <a:pt x="24" y="19"/>
                      <a:pt x="24" y="18"/>
                    </a:cubicBezTo>
                    <a:cubicBezTo>
                      <a:pt x="25" y="15"/>
                      <a:pt x="20" y="14"/>
                      <a:pt x="21" y="11"/>
                    </a:cubicBezTo>
                    <a:cubicBezTo>
                      <a:pt x="21" y="8"/>
                      <a:pt x="22" y="6"/>
                      <a:pt x="18" y="5"/>
                    </a:cubicBezTo>
                    <a:cubicBezTo>
                      <a:pt x="16" y="5"/>
                      <a:pt x="13" y="5"/>
                      <a:pt x="16" y="3"/>
                    </a:cubicBezTo>
                    <a:cubicBezTo>
                      <a:pt x="19" y="0"/>
                      <a:pt x="22" y="2"/>
                      <a:pt x="26" y="3"/>
                    </a:cubicBezTo>
                    <a:cubicBezTo>
                      <a:pt x="28" y="4"/>
                      <a:pt x="32" y="3"/>
                      <a:pt x="33" y="6"/>
                    </a:cubicBezTo>
                    <a:cubicBezTo>
                      <a:pt x="33" y="7"/>
                      <a:pt x="32" y="9"/>
                      <a:pt x="32" y="10"/>
                    </a:cubicBezTo>
                    <a:cubicBezTo>
                      <a:pt x="33" y="12"/>
                      <a:pt x="31" y="12"/>
                      <a:pt x="31" y="13"/>
                    </a:cubicBezTo>
                    <a:cubicBezTo>
                      <a:pt x="31" y="14"/>
                      <a:pt x="32" y="14"/>
                      <a:pt x="31" y="15"/>
                    </a:cubicBezTo>
                    <a:cubicBezTo>
                      <a:pt x="31" y="17"/>
                      <a:pt x="30" y="18"/>
                      <a:pt x="28" y="18"/>
                    </a:cubicBezTo>
                    <a:cubicBezTo>
                      <a:pt x="30" y="19"/>
                      <a:pt x="31" y="22"/>
                      <a:pt x="30" y="24"/>
                    </a:cubicBezTo>
                    <a:cubicBezTo>
                      <a:pt x="28" y="21"/>
                      <a:pt x="24" y="22"/>
                      <a:pt x="21" y="23"/>
                    </a:cubicBezTo>
                    <a:cubicBezTo>
                      <a:pt x="18" y="23"/>
                      <a:pt x="11" y="20"/>
                      <a:pt x="9" y="23"/>
                    </a:cubicBezTo>
                    <a:cubicBezTo>
                      <a:pt x="7" y="26"/>
                      <a:pt x="6" y="21"/>
                      <a:pt x="4" y="21"/>
                    </a:cubicBezTo>
                    <a:cubicBezTo>
                      <a:pt x="0" y="20"/>
                      <a:pt x="4" y="16"/>
                      <a:pt x="6" y="17"/>
                    </a:cubicBezTo>
                  </a:path>
                </a:pathLst>
              </a:custGeom>
              <a:solidFill>
                <a:srgbClr val="B3B3B3"/>
              </a:solidFill>
              <a:ln w="3175">
                <a:solidFill>
                  <a:schemeClr val="tx1"/>
                </a:solidFill>
                <a:round/>
                <a:headEnd/>
                <a:tailEnd/>
              </a:ln>
            </p:spPr>
            <p:txBody>
              <a:bodyPr/>
              <a:lstStyle/>
              <a:p>
                <a:endParaRPr lang="en-GB" sz="2400" dirty="0"/>
              </a:p>
            </p:txBody>
          </p:sp>
          <p:sp>
            <p:nvSpPr>
              <p:cNvPr id="1294" name="Freeform 4525"/>
              <p:cNvSpPr>
                <a:spLocks/>
              </p:cNvSpPr>
              <p:nvPr/>
            </p:nvSpPr>
            <p:spPr bwMode="auto">
              <a:xfrm>
                <a:off x="1712" y="2382"/>
                <a:ext cx="2" cy="0"/>
              </a:xfrm>
              <a:custGeom>
                <a:avLst/>
                <a:gdLst>
                  <a:gd name="T0" fmla="*/ 2 w 1"/>
                  <a:gd name="T1" fmla="*/ 0 w 1"/>
                  <a:gd name="T2" fmla="*/ 2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0" y="0"/>
                      <a:pt x="0" y="0"/>
                      <a:pt x="1" y="0"/>
                    </a:cubicBezTo>
                  </a:path>
                </a:pathLst>
              </a:custGeom>
              <a:solidFill>
                <a:srgbClr val="B3B3B3"/>
              </a:solidFill>
              <a:ln w="3175">
                <a:solidFill>
                  <a:schemeClr val="tx1"/>
                </a:solidFill>
                <a:round/>
                <a:headEnd/>
                <a:tailEnd/>
              </a:ln>
            </p:spPr>
            <p:txBody>
              <a:bodyPr/>
              <a:lstStyle/>
              <a:p>
                <a:endParaRPr lang="en-GB" sz="2400" dirty="0"/>
              </a:p>
            </p:txBody>
          </p:sp>
          <p:sp>
            <p:nvSpPr>
              <p:cNvPr id="1295" name="Freeform 4526"/>
              <p:cNvSpPr>
                <a:spLocks/>
              </p:cNvSpPr>
              <p:nvPr/>
            </p:nvSpPr>
            <p:spPr bwMode="auto">
              <a:xfrm>
                <a:off x="1717" y="2368"/>
                <a:ext cx="10" cy="5"/>
              </a:xfrm>
              <a:custGeom>
                <a:avLst/>
                <a:gdLst>
                  <a:gd name="T0" fmla="*/ 9 w 7"/>
                  <a:gd name="T1" fmla="*/ 5 h 4"/>
                  <a:gd name="T2" fmla="*/ 3 w 7"/>
                  <a:gd name="T3" fmla="*/ 0 h 4"/>
                  <a:gd name="T4" fmla="*/ 9 w 7"/>
                  <a:gd name="T5" fmla="*/ 5 h 4"/>
                  <a:gd name="T6" fmla="*/ 0 60000 65536"/>
                  <a:gd name="T7" fmla="*/ 0 60000 65536"/>
                  <a:gd name="T8" fmla="*/ 0 60000 65536"/>
                </a:gdLst>
                <a:ahLst/>
                <a:cxnLst>
                  <a:cxn ang="T6">
                    <a:pos x="T0" y="T1"/>
                  </a:cxn>
                  <a:cxn ang="T7">
                    <a:pos x="T2" y="T3"/>
                  </a:cxn>
                  <a:cxn ang="T8">
                    <a:pos x="T4" y="T5"/>
                  </a:cxn>
                </a:cxnLst>
                <a:rect l="0" t="0" r="r" b="b"/>
                <a:pathLst>
                  <a:path w="7" h="4">
                    <a:moveTo>
                      <a:pt x="6" y="4"/>
                    </a:moveTo>
                    <a:cubicBezTo>
                      <a:pt x="5" y="3"/>
                      <a:pt x="0" y="1"/>
                      <a:pt x="2" y="0"/>
                    </a:cubicBezTo>
                    <a:cubicBezTo>
                      <a:pt x="3" y="0"/>
                      <a:pt x="7" y="2"/>
                      <a:pt x="6" y="4"/>
                    </a:cubicBezTo>
                  </a:path>
                </a:pathLst>
              </a:custGeom>
              <a:solidFill>
                <a:srgbClr val="B3B3B3"/>
              </a:solidFill>
              <a:ln w="3175">
                <a:solidFill>
                  <a:schemeClr val="tx1"/>
                </a:solidFill>
                <a:round/>
                <a:headEnd/>
                <a:tailEnd/>
              </a:ln>
            </p:spPr>
            <p:txBody>
              <a:bodyPr/>
              <a:lstStyle/>
              <a:p>
                <a:endParaRPr lang="en-GB" sz="2400" dirty="0"/>
              </a:p>
            </p:txBody>
          </p:sp>
          <p:sp>
            <p:nvSpPr>
              <p:cNvPr id="1296" name="Freeform 4527"/>
              <p:cNvSpPr>
                <a:spLocks/>
              </p:cNvSpPr>
              <p:nvPr/>
            </p:nvSpPr>
            <p:spPr bwMode="auto">
              <a:xfrm>
                <a:off x="1727" y="2351"/>
                <a:ext cx="4" cy="1"/>
              </a:xfrm>
              <a:custGeom>
                <a:avLst/>
                <a:gdLst>
                  <a:gd name="T0" fmla="*/ 1 w 3"/>
                  <a:gd name="T1" fmla="*/ 1 h 1"/>
                  <a:gd name="T2" fmla="*/ 0 w 3"/>
                  <a:gd name="T3" fmla="*/ 1 h 1"/>
                  <a:gd name="T4" fmla="*/ 4 w 3"/>
                  <a:gd name="T5" fmla="*/ 1 h 1"/>
                  <a:gd name="T6" fmla="*/ 1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1"/>
                    </a:moveTo>
                    <a:cubicBezTo>
                      <a:pt x="0" y="1"/>
                      <a:pt x="0" y="1"/>
                      <a:pt x="0" y="1"/>
                    </a:cubicBezTo>
                    <a:cubicBezTo>
                      <a:pt x="1" y="0"/>
                      <a:pt x="2" y="0"/>
                      <a:pt x="3" y="1"/>
                    </a:cubicBezTo>
                    <a:cubicBezTo>
                      <a:pt x="2" y="1"/>
                      <a:pt x="2" y="1"/>
                      <a:pt x="1" y="1"/>
                    </a:cubicBezTo>
                  </a:path>
                </a:pathLst>
              </a:custGeom>
              <a:solidFill>
                <a:srgbClr val="B3B3B3"/>
              </a:solidFill>
              <a:ln w="3175">
                <a:solidFill>
                  <a:schemeClr val="tx1"/>
                </a:solidFill>
                <a:round/>
                <a:headEnd/>
                <a:tailEnd/>
              </a:ln>
            </p:spPr>
            <p:txBody>
              <a:bodyPr/>
              <a:lstStyle/>
              <a:p>
                <a:endParaRPr lang="en-GB" sz="2400" dirty="0"/>
              </a:p>
            </p:txBody>
          </p:sp>
          <p:sp>
            <p:nvSpPr>
              <p:cNvPr id="1297" name="Freeform 4528"/>
              <p:cNvSpPr>
                <a:spLocks/>
              </p:cNvSpPr>
              <p:nvPr/>
            </p:nvSpPr>
            <p:spPr bwMode="auto">
              <a:xfrm>
                <a:off x="2936" y="1952"/>
                <a:ext cx="53" cy="43"/>
              </a:xfrm>
              <a:custGeom>
                <a:avLst/>
                <a:gdLst>
                  <a:gd name="T0" fmla="*/ 1 w 40"/>
                  <a:gd name="T1" fmla="*/ 4 h 33"/>
                  <a:gd name="T2" fmla="*/ 5 w 40"/>
                  <a:gd name="T3" fmla="*/ 4 h 33"/>
                  <a:gd name="T4" fmla="*/ 9 w 40"/>
                  <a:gd name="T5" fmla="*/ 3 h 33"/>
                  <a:gd name="T6" fmla="*/ 15 w 40"/>
                  <a:gd name="T7" fmla="*/ 1 h 33"/>
                  <a:gd name="T8" fmla="*/ 24 w 40"/>
                  <a:gd name="T9" fmla="*/ 3 h 33"/>
                  <a:gd name="T10" fmla="*/ 28 w 40"/>
                  <a:gd name="T11" fmla="*/ 4 h 33"/>
                  <a:gd name="T12" fmla="*/ 30 w 40"/>
                  <a:gd name="T13" fmla="*/ 4 h 33"/>
                  <a:gd name="T14" fmla="*/ 37 w 40"/>
                  <a:gd name="T15" fmla="*/ 4 h 33"/>
                  <a:gd name="T16" fmla="*/ 41 w 40"/>
                  <a:gd name="T17" fmla="*/ 7 h 33"/>
                  <a:gd name="T18" fmla="*/ 45 w 40"/>
                  <a:gd name="T19" fmla="*/ 7 h 33"/>
                  <a:gd name="T20" fmla="*/ 45 w 40"/>
                  <a:gd name="T21" fmla="*/ 10 h 33"/>
                  <a:gd name="T22" fmla="*/ 48 w 40"/>
                  <a:gd name="T23" fmla="*/ 18 h 33"/>
                  <a:gd name="T24" fmla="*/ 45 w 40"/>
                  <a:gd name="T25" fmla="*/ 21 h 33"/>
                  <a:gd name="T26" fmla="*/ 49 w 40"/>
                  <a:gd name="T27" fmla="*/ 26 h 33"/>
                  <a:gd name="T28" fmla="*/ 41 w 40"/>
                  <a:gd name="T29" fmla="*/ 27 h 33"/>
                  <a:gd name="T30" fmla="*/ 42 w 40"/>
                  <a:gd name="T31" fmla="*/ 31 h 33"/>
                  <a:gd name="T32" fmla="*/ 38 w 40"/>
                  <a:gd name="T33" fmla="*/ 35 h 33"/>
                  <a:gd name="T34" fmla="*/ 37 w 40"/>
                  <a:gd name="T35" fmla="*/ 43 h 33"/>
                  <a:gd name="T36" fmla="*/ 29 w 40"/>
                  <a:gd name="T37" fmla="*/ 39 h 33"/>
                  <a:gd name="T38" fmla="*/ 28 w 40"/>
                  <a:gd name="T39" fmla="*/ 38 h 33"/>
                  <a:gd name="T40" fmla="*/ 25 w 40"/>
                  <a:gd name="T41" fmla="*/ 36 h 33"/>
                  <a:gd name="T42" fmla="*/ 21 w 40"/>
                  <a:gd name="T43" fmla="*/ 30 h 33"/>
                  <a:gd name="T44" fmla="*/ 13 w 40"/>
                  <a:gd name="T45" fmla="*/ 22 h 33"/>
                  <a:gd name="T46" fmla="*/ 8 w 40"/>
                  <a:gd name="T47" fmla="*/ 18 h 33"/>
                  <a:gd name="T48" fmla="*/ 5 w 40"/>
                  <a:gd name="T49" fmla="*/ 12 h 33"/>
                  <a:gd name="T50" fmla="*/ 1 w 40"/>
                  <a:gd name="T51" fmla="*/ 9 h 33"/>
                  <a:gd name="T52" fmla="*/ 1 w 40"/>
                  <a:gd name="T53" fmla="*/ 4 h 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0" h="33">
                    <a:moveTo>
                      <a:pt x="1" y="3"/>
                    </a:moveTo>
                    <a:cubicBezTo>
                      <a:pt x="0" y="0"/>
                      <a:pt x="3" y="2"/>
                      <a:pt x="4" y="3"/>
                    </a:cubicBezTo>
                    <a:cubicBezTo>
                      <a:pt x="6" y="4"/>
                      <a:pt x="7" y="3"/>
                      <a:pt x="7" y="2"/>
                    </a:cubicBezTo>
                    <a:cubicBezTo>
                      <a:pt x="8" y="0"/>
                      <a:pt x="10" y="1"/>
                      <a:pt x="11" y="1"/>
                    </a:cubicBezTo>
                    <a:cubicBezTo>
                      <a:pt x="11" y="0"/>
                      <a:pt x="16" y="2"/>
                      <a:pt x="18" y="2"/>
                    </a:cubicBezTo>
                    <a:cubicBezTo>
                      <a:pt x="19" y="2"/>
                      <a:pt x="20" y="3"/>
                      <a:pt x="21" y="3"/>
                    </a:cubicBezTo>
                    <a:cubicBezTo>
                      <a:pt x="22" y="2"/>
                      <a:pt x="22" y="3"/>
                      <a:pt x="23" y="3"/>
                    </a:cubicBezTo>
                    <a:cubicBezTo>
                      <a:pt x="25" y="2"/>
                      <a:pt x="27" y="3"/>
                      <a:pt x="28" y="3"/>
                    </a:cubicBezTo>
                    <a:cubicBezTo>
                      <a:pt x="30" y="4"/>
                      <a:pt x="29" y="5"/>
                      <a:pt x="31" y="5"/>
                    </a:cubicBezTo>
                    <a:cubicBezTo>
                      <a:pt x="32" y="5"/>
                      <a:pt x="33" y="4"/>
                      <a:pt x="34" y="5"/>
                    </a:cubicBezTo>
                    <a:cubicBezTo>
                      <a:pt x="36" y="5"/>
                      <a:pt x="34" y="8"/>
                      <a:pt x="34" y="8"/>
                    </a:cubicBezTo>
                    <a:cubicBezTo>
                      <a:pt x="32" y="11"/>
                      <a:pt x="34" y="12"/>
                      <a:pt x="36" y="14"/>
                    </a:cubicBezTo>
                    <a:cubicBezTo>
                      <a:pt x="40" y="17"/>
                      <a:pt x="35" y="15"/>
                      <a:pt x="34" y="16"/>
                    </a:cubicBezTo>
                    <a:cubicBezTo>
                      <a:pt x="34" y="16"/>
                      <a:pt x="37" y="19"/>
                      <a:pt x="37" y="20"/>
                    </a:cubicBezTo>
                    <a:cubicBezTo>
                      <a:pt x="37" y="21"/>
                      <a:pt x="32" y="22"/>
                      <a:pt x="31" y="21"/>
                    </a:cubicBezTo>
                    <a:cubicBezTo>
                      <a:pt x="31" y="23"/>
                      <a:pt x="33" y="23"/>
                      <a:pt x="32" y="24"/>
                    </a:cubicBezTo>
                    <a:cubicBezTo>
                      <a:pt x="31" y="22"/>
                      <a:pt x="28" y="25"/>
                      <a:pt x="29" y="27"/>
                    </a:cubicBezTo>
                    <a:cubicBezTo>
                      <a:pt x="25" y="26"/>
                      <a:pt x="30" y="33"/>
                      <a:pt x="28" y="33"/>
                    </a:cubicBezTo>
                    <a:cubicBezTo>
                      <a:pt x="26" y="33"/>
                      <a:pt x="23" y="31"/>
                      <a:pt x="22" y="30"/>
                    </a:cubicBezTo>
                    <a:cubicBezTo>
                      <a:pt x="21" y="29"/>
                      <a:pt x="21" y="29"/>
                      <a:pt x="21" y="29"/>
                    </a:cubicBezTo>
                    <a:cubicBezTo>
                      <a:pt x="20" y="28"/>
                      <a:pt x="19" y="29"/>
                      <a:pt x="19" y="28"/>
                    </a:cubicBezTo>
                    <a:cubicBezTo>
                      <a:pt x="21" y="28"/>
                      <a:pt x="16" y="24"/>
                      <a:pt x="16" y="23"/>
                    </a:cubicBezTo>
                    <a:cubicBezTo>
                      <a:pt x="14" y="20"/>
                      <a:pt x="12" y="19"/>
                      <a:pt x="10" y="17"/>
                    </a:cubicBezTo>
                    <a:cubicBezTo>
                      <a:pt x="9" y="16"/>
                      <a:pt x="7" y="15"/>
                      <a:pt x="6" y="14"/>
                    </a:cubicBezTo>
                    <a:cubicBezTo>
                      <a:pt x="5" y="13"/>
                      <a:pt x="6" y="10"/>
                      <a:pt x="4" y="9"/>
                    </a:cubicBezTo>
                    <a:cubicBezTo>
                      <a:pt x="3" y="8"/>
                      <a:pt x="2" y="7"/>
                      <a:pt x="1" y="7"/>
                    </a:cubicBezTo>
                    <a:cubicBezTo>
                      <a:pt x="0" y="6"/>
                      <a:pt x="1" y="4"/>
                      <a:pt x="1" y="3"/>
                    </a:cubicBezTo>
                  </a:path>
                </a:pathLst>
              </a:custGeom>
              <a:solidFill>
                <a:srgbClr val="B3B3B3"/>
              </a:solidFill>
              <a:ln w="3175">
                <a:solidFill>
                  <a:schemeClr val="tx1"/>
                </a:solidFill>
                <a:round/>
                <a:headEnd/>
                <a:tailEnd/>
              </a:ln>
            </p:spPr>
            <p:txBody>
              <a:bodyPr/>
              <a:lstStyle/>
              <a:p>
                <a:endParaRPr lang="en-GB" sz="2400" dirty="0"/>
              </a:p>
            </p:txBody>
          </p:sp>
        </p:grpSp>
        <p:grpSp>
          <p:nvGrpSpPr>
            <p:cNvPr id="12" name="Group 4730"/>
            <p:cNvGrpSpPr>
              <a:grpSpLocks/>
            </p:cNvGrpSpPr>
            <p:nvPr/>
          </p:nvGrpSpPr>
          <p:grpSpPr bwMode="auto">
            <a:xfrm>
              <a:off x="1890794" y="2281214"/>
              <a:ext cx="5105618" cy="1785921"/>
              <a:chOff x="1191" y="1437"/>
              <a:chExt cx="3216" cy="1125"/>
            </a:xfrm>
          </p:grpSpPr>
          <p:sp>
            <p:nvSpPr>
              <p:cNvPr id="898" name="Freeform 4530"/>
              <p:cNvSpPr>
                <a:spLocks/>
              </p:cNvSpPr>
              <p:nvPr/>
            </p:nvSpPr>
            <p:spPr bwMode="auto">
              <a:xfrm>
                <a:off x="4018" y="2476"/>
                <a:ext cx="1" cy="1"/>
              </a:xfrm>
              <a:custGeom>
                <a:avLst/>
                <a:gdLst>
                  <a:gd name="T0" fmla="*/ 1 w 1"/>
                  <a:gd name="T1" fmla="*/ 0 h 1"/>
                  <a:gd name="T2" fmla="*/ 1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899" name="Freeform 4531"/>
              <p:cNvSpPr>
                <a:spLocks/>
              </p:cNvSpPr>
              <p:nvPr/>
            </p:nvSpPr>
            <p:spPr bwMode="auto">
              <a:xfrm>
                <a:off x="4030" y="2533"/>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lnTo>
                      <a:pt x="0" y="1"/>
                    </a:lnTo>
                    <a:lnTo>
                      <a:pt x="0" y="0"/>
                    </a:lnTo>
                    <a:close/>
                  </a:path>
                </a:pathLst>
              </a:custGeom>
              <a:solidFill>
                <a:srgbClr val="B3B3B3"/>
              </a:solidFill>
              <a:ln w="3175">
                <a:solidFill>
                  <a:schemeClr val="tx1"/>
                </a:solidFill>
                <a:round/>
                <a:headEnd/>
                <a:tailEnd/>
              </a:ln>
            </p:spPr>
            <p:txBody>
              <a:bodyPr/>
              <a:lstStyle/>
              <a:p>
                <a:endParaRPr lang="en-GB" sz="2400" dirty="0"/>
              </a:p>
            </p:txBody>
          </p:sp>
          <p:sp>
            <p:nvSpPr>
              <p:cNvPr id="900" name="Freeform 4532"/>
              <p:cNvSpPr>
                <a:spLocks/>
              </p:cNvSpPr>
              <p:nvPr/>
            </p:nvSpPr>
            <p:spPr bwMode="auto">
              <a:xfrm>
                <a:off x="4030" y="2533"/>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lnTo>
                      <a:pt x="0" y="1"/>
                    </a:lnTo>
                    <a:lnTo>
                      <a:pt x="0" y="0"/>
                    </a:lnTo>
                  </a:path>
                </a:pathLst>
              </a:custGeom>
              <a:noFill/>
              <a:ln w="3175">
                <a:solidFill>
                  <a:schemeClr val="tx1"/>
                </a:solidFill>
                <a:round/>
                <a:headEnd/>
                <a:tailEnd/>
              </a:ln>
            </p:spPr>
            <p:txBody>
              <a:bodyPr/>
              <a:lstStyle/>
              <a:p>
                <a:endParaRPr lang="en-GB" sz="2400" dirty="0"/>
              </a:p>
            </p:txBody>
          </p:sp>
          <p:sp>
            <p:nvSpPr>
              <p:cNvPr id="901" name="Freeform 4533"/>
              <p:cNvSpPr>
                <a:spLocks/>
              </p:cNvSpPr>
              <p:nvPr/>
            </p:nvSpPr>
            <p:spPr bwMode="auto">
              <a:xfrm>
                <a:off x="4010" y="2496"/>
                <a:ext cx="4" cy="8"/>
              </a:xfrm>
              <a:custGeom>
                <a:avLst/>
                <a:gdLst>
                  <a:gd name="T0" fmla="*/ 3 w 3"/>
                  <a:gd name="T1" fmla="*/ 1 h 6"/>
                  <a:gd name="T2" fmla="*/ 1 w 3"/>
                  <a:gd name="T3" fmla="*/ 0 h 6"/>
                  <a:gd name="T4" fmla="*/ 0 w 3"/>
                  <a:gd name="T5" fmla="*/ 4 h 6"/>
                  <a:gd name="T6" fmla="*/ 3 w 3"/>
                  <a:gd name="T7" fmla="*/ 1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6">
                    <a:moveTo>
                      <a:pt x="2" y="1"/>
                    </a:moveTo>
                    <a:cubicBezTo>
                      <a:pt x="2" y="1"/>
                      <a:pt x="2" y="1"/>
                      <a:pt x="1" y="0"/>
                    </a:cubicBezTo>
                    <a:cubicBezTo>
                      <a:pt x="1" y="1"/>
                      <a:pt x="0" y="2"/>
                      <a:pt x="0" y="3"/>
                    </a:cubicBezTo>
                    <a:cubicBezTo>
                      <a:pt x="1" y="6"/>
                      <a:pt x="3" y="3"/>
                      <a:pt x="2" y="1"/>
                    </a:cubicBezTo>
                  </a:path>
                </a:pathLst>
              </a:custGeom>
              <a:solidFill>
                <a:srgbClr val="B3B3B3"/>
              </a:solidFill>
              <a:ln w="3175">
                <a:solidFill>
                  <a:schemeClr val="tx1"/>
                </a:solidFill>
                <a:round/>
                <a:headEnd/>
                <a:tailEnd/>
              </a:ln>
            </p:spPr>
            <p:txBody>
              <a:bodyPr/>
              <a:lstStyle/>
              <a:p>
                <a:endParaRPr lang="en-GB" sz="2400" dirty="0"/>
              </a:p>
            </p:txBody>
          </p:sp>
          <p:sp>
            <p:nvSpPr>
              <p:cNvPr id="902" name="Freeform 4534"/>
              <p:cNvSpPr>
                <a:spLocks/>
              </p:cNvSpPr>
              <p:nvPr/>
            </p:nvSpPr>
            <p:spPr bwMode="auto">
              <a:xfrm>
                <a:off x="4010" y="2454"/>
                <a:ext cx="9" cy="31"/>
              </a:xfrm>
              <a:custGeom>
                <a:avLst/>
                <a:gdLst>
                  <a:gd name="T0" fmla="*/ 4 w 7"/>
                  <a:gd name="T1" fmla="*/ 10 h 24"/>
                  <a:gd name="T2" fmla="*/ 4 w 7"/>
                  <a:gd name="T3" fmla="*/ 22 h 24"/>
                  <a:gd name="T4" fmla="*/ 5 w 7"/>
                  <a:gd name="T5" fmla="*/ 31 h 24"/>
                  <a:gd name="T6" fmla="*/ 5 w 7"/>
                  <a:gd name="T7" fmla="*/ 28 h 24"/>
                  <a:gd name="T8" fmla="*/ 4 w 7"/>
                  <a:gd name="T9" fmla="*/ 23 h 24"/>
                  <a:gd name="T10" fmla="*/ 5 w 7"/>
                  <a:gd name="T11" fmla="*/ 19 h 24"/>
                  <a:gd name="T12" fmla="*/ 6 w 7"/>
                  <a:gd name="T13" fmla="*/ 16 h 24"/>
                  <a:gd name="T14" fmla="*/ 5 w 7"/>
                  <a:gd name="T15" fmla="*/ 10 h 24"/>
                  <a:gd name="T16" fmla="*/ 5 w 7"/>
                  <a:gd name="T17" fmla="*/ 4 h 24"/>
                  <a:gd name="T18" fmla="*/ 5 w 7"/>
                  <a:gd name="T19" fmla="*/ 0 h 24"/>
                  <a:gd name="T20" fmla="*/ 4 w 7"/>
                  <a:gd name="T21" fmla="*/ 10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24">
                    <a:moveTo>
                      <a:pt x="3" y="8"/>
                    </a:moveTo>
                    <a:cubicBezTo>
                      <a:pt x="1" y="10"/>
                      <a:pt x="3" y="15"/>
                      <a:pt x="3" y="17"/>
                    </a:cubicBezTo>
                    <a:cubicBezTo>
                      <a:pt x="1" y="16"/>
                      <a:pt x="0" y="24"/>
                      <a:pt x="4" y="24"/>
                    </a:cubicBezTo>
                    <a:cubicBezTo>
                      <a:pt x="2" y="23"/>
                      <a:pt x="4" y="23"/>
                      <a:pt x="4" y="22"/>
                    </a:cubicBezTo>
                    <a:cubicBezTo>
                      <a:pt x="4" y="21"/>
                      <a:pt x="3" y="19"/>
                      <a:pt x="3" y="18"/>
                    </a:cubicBezTo>
                    <a:cubicBezTo>
                      <a:pt x="4" y="17"/>
                      <a:pt x="5" y="16"/>
                      <a:pt x="4" y="15"/>
                    </a:cubicBezTo>
                    <a:cubicBezTo>
                      <a:pt x="4" y="13"/>
                      <a:pt x="5" y="14"/>
                      <a:pt x="5" y="12"/>
                    </a:cubicBezTo>
                    <a:cubicBezTo>
                      <a:pt x="6" y="11"/>
                      <a:pt x="4" y="9"/>
                      <a:pt x="4" y="8"/>
                    </a:cubicBezTo>
                    <a:cubicBezTo>
                      <a:pt x="4" y="6"/>
                      <a:pt x="7" y="4"/>
                      <a:pt x="4" y="3"/>
                    </a:cubicBezTo>
                    <a:cubicBezTo>
                      <a:pt x="5" y="2"/>
                      <a:pt x="5" y="1"/>
                      <a:pt x="4" y="0"/>
                    </a:cubicBezTo>
                    <a:cubicBezTo>
                      <a:pt x="2" y="2"/>
                      <a:pt x="4" y="5"/>
                      <a:pt x="3" y="8"/>
                    </a:cubicBezTo>
                  </a:path>
                </a:pathLst>
              </a:custGeom>
              <a:solidFill>
                <a:srgbClr val="B3B3B3"/>
              </a:solidFill>
              <a:ln w="3175">
                <a:solidFill>
                  <a:schemeClr val="tx1"/>
                </a:solidFill>
                <a:round/>
                <a:headEnd/>
                <a:tailEnd/>
              </a:ln>
            </p:spPr>
            <p:txBody>
              <a:bodyPr/>
              <a:lstStyle/>
              <a:p>
                <a:endParaRPr lang="en-GB" sz="2400" dirty="0"/>
              </a:p>
            </p:txBody>
          </p:sp>
          <p:sp>
            <p:nvSpPr>
              <p:cNvPr id="903" name="Freeform 4535"/>
              <p:cNvSpPr>
                <a:spLocks/>
              </p:cNvSpPr>
              <p:nvPr/>
            </p:nvSpPr>
            <p:spPr bwMode="auto">
              <a:xfrm>
                <a:off x="4013" y="2463"/>
                <a:ext cx="0" cy="1"/>
              </a:xfrm>
              <a:custGeom>
                <a:avLst/>
                <a:gdLst>
                  <a:gd name="T0" fmla="*/ 0 h 1"/>
                  <a:gd name="T1" fmla="*/ 0 h 1"/>
                  <a:gd name="T2" fmla="*/ 1 h 1"/>
                  <a:gd name="T3" fmla="*/ 0 h 1"/>
                  <a:gd name="T4" fmla="*/ 0 60000 65536"/>
                  <a:gd name="T5" fmla="*/ 0 60000 65536"/>
                  <a:gd name="T6" fmla="*/ 0 60000 65536"/>
                  <a:gd name="T7" fmla="*/ 0 60000 65536"/>
                </a:gdLst>
                <a:ahLst/>
                <a:cxnLst>
                  <a:cxn ang="T4">
                    <a:pos x="0" y="T0"/>
                  </a:cxn>
                  <a:cxn ang="T5">
                    <a:pos x="0" y="T1"/>
                  </a:cxn>
                  <a:cxn ang="T6">
                    <a:pos x="0" y="T2"/>
                  </a:cxn>
                  <a:cxn ang="T7">
                    <a:pos x="0" y="T3"/>
                  </a:cxn>
                </a:cxnLst>
                <a:rect l="0" t="0" r="r" b="b"/>
                <a:pathLst>
                  <a:path h="1">
                    <a:moveTo>
                      <a:pt x="0" y="0"/>
                    </a:moveTo>
                    <a:cubicBezTo>
                      <a:pt x="0" y="0"/>
                      <a:pt x="0" y="0"/>
                      <a:pt x="0" y="0"/>
                    </a:cubicBezTo>
                    <a:cubicBezTo>
                      <a:pt x="0" y="1"/>
                      <a:pt x="0" y="1"/>
                      <a:pt x="0" y="1"/>
                    </a:cubicBezTo>
                    <a:cubicBezTo>
                      <a:pt x="0" y="1"/>
                      <a:pt x="0" y="1"/>
                      <a:pt x="0" y="0"/>
                    </a:cubicBezTo>
                  </a:path>
                </a:pathLst>
              </a:custGeom>
              <a:solidFill>
                <a:srgbClr val="B3B3B3"/>
              </a:solidFill>
              <a:ln w="3175">
                <a:solidFill>
                  <a:schemeClr val="tx1"/>
                </a:solidFill>
                <a:round/>
                <a:headEnd/>
                <a:tailEnd/>
              </a:ln>
            </p:spPr>
            <p:txBody>
              <a:bodyPr/>
              <a:lstStyle/>
              <a:p>
                <a:endParaRPr lang="en-GB" sz="2400" dirty="0"/>
              </a:p>
            </p:txBody>
          </p:sp>
          <p:sp>
            <p:nvSpPr>
              <p:cNvPr id="904" name="Freeform 4536"/>
              <p:cNvSpPr>
                <a:spLocks/>
              </p:cNvSpPr>
              <p:nvPr/>
            </p:nvSpPr>
            <p:spPr bwMode="auto">
              <a:xfrm>
                <a:off x="4017" y="2522"/>
                <a:ext cx="1" cy="2"/>
              </a:xfrm>
              <a:custGeom>
                <a:avLst/>
                <a:gdLst>
                  <a:gd name="T0" fmla="*/ 1 w 1"/>
                  <a:gd name="T1" fmla="*/ 0 h 1"/>
                  <a:gd name="T2" fmla="*/ 0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1"/>
                      <a:pt x="0" y="1"/>
                    </a:cubicBezTo>
                    <a:cubicBezTo>
                      <a:pt x="1"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905" name="Freeform 4537"/>
              <p:cNvSpPr>
                <a:spLocks/>
              </p:cNvSpPr>
              <p:nvPr/>
            </p:nvSpPr>
            <p:spPr bwMode="auto">
              <a:xfrm>
                <a:off x="4017" y="2479"/>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1" y="0"/>
                      <a:pt x="1" y="0"/>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906" name="Freeform 4538"/>
              <p:cNvSpPr>
                <a:spLocks/>
              </p:cNvSpPr>
              <p:nvPr/>
            </p:nvSpPr>
            <p:spPr bwMode="auto">
              <a:xfrm>
                <a:off x="4023" y="2542"/>
                <a:ext cx="8" cy="3"/>
              </a:xfrm>
              <a:custGeom>
                <a:avLst/>
                <a:gdLst>
                  <a:gd name="T0" fmla="*/ 4 w 6"/>
                  <a:gd name="T1" fmla="*/ 0 h 2"/>
                  <a:gd name="T2" fmla="*/ 4 w 6"/>
                  <a:gd name="T3" fmla="*/ 0 h 2"/>
                  <a:gd name="T4" fmla="*/ 0 60000 65536"/>
                  <a:gd name="T5" fmla="*/ 0 60000 65536"/>
                </a:gdLst>
                <a:ahLst/>
                <a:cxnLst>
                  <a:cxn ang="T4">
                    <a:pos x="T0" y="T1"/>
                  </a:cxn>
                  <a:cxn ang="T5">
                    <a:pos x="T2" y="T3"/>
                  </a:cxn>
                </a:cxnLst>
                <a:rect l="0" t="0" r="r" b="b"/>
                <a:pathLst>
                  <a:path w="6" h="2">
                    <a:moveTo>
                      <a:pt x="3" y="0"/>
                    </a:moveTo>
                    <a:cubicBezTo>
                      <a:pt x="0" y="1"/>
                      <a:pt x="6" y="2"/>
                      <a:pt x="3" y="0"/>
                    </a:cubicBezTo>
                  </a:path>
                </a:pathLst>
              </a:custGeom>
              <a:solidFill>
                <a:srgbClr val="B3B3B3"/>
              </a:solidFill>
              <a:ln w="3175">
                <a:solidFill>
                  <a:schemeClr val="tx1"/>
                </a:solidFill>
                <a:round/>
                <a:headEnd/>
                <a:tailEnd/>
              </a:ln>
            </p:spPr>
            <p:txBody>
              <a:bodyPr/>
              <a:lstStyle/>
              <a:p>
                <a:endParaRPr lang="en-GB" sz="2400" dirty="0"/>
              </a:p>
            </p:txBody>
          </p:sp>
          <p:sp>
            <p:nvSpPr>
              <p:cNvPr id="907" name="Freeform 4539"/>
              <p:cNvSpPr>
                <a:spLocks/>
              </p:cNvSpPr>
              <p:nvPr/>
            </p:nvSpPr>
            <p:spPr bwMode="auto">
              <a:xfrm>
                <a:off x="4027" y="2538"/>
                <a:ext cx="2" cy="3"/>
              </a:xfrm>
              <a:custGeom>
                <a:avLst/>
                <a:gdLst>
                  <a:gd name="T0" fmla="*/ 2 w 1"/>
                  <a:gd name="T1" fmla="*/ 0 h 2"/>
                  <a:gd name="T2" fmla="*/ 2 w 1"/>
                  <a:gd name="T3" fmla="*/ 3 h 2"/>
                  <a:gd name="T4" fmla="*/ 2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0"/>
                      <a:pt x="1" y="2"/>
                      <a:pt x="1" y="2"/>
                    </a:cubicBezTo>
                    <a:cubicBezTo>
                      <a:pt x="1" y="2"/>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908" name="Freeform 4540"/>
              <p:cNvSpPr>
                <a:spLocks/>
              </p:cNvSpPr>
              <p:nvPr/>
            </p:nvSpPr>
            <p:spPr bwMode="auto">
              <a:xfrm>
                <a:off x="4031" y="2551"/>
                <a:ext cx="1" cy="3"/>
              </a:xfrm>
              <a:custGeom>
                <a:avLst/>
                <a:gdLst>
                  <a:gd name="T0" fmla="*/ 1 w 1"/>
                  <a:gd name="T1" fmla="*/ 0 h 2"/>
                  <a:gd name="T2" fmla="*/ 0 w 1"/>
                  <a:gd name="T3" fmla="*/ 3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0"/>
                      <a:pt x="0" y="1"/>
                      <a:pt x="0" y="2"/>
                    </a:cubicBezTo>
                    <a:cubicBezTo>
                      <a:pt x="1"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909" name="Freeform 4541"/>
              <p:cNvSpPr>
                <a:spLocks/>
              </p:cNvSpPr>
              <p:nvPr/>
            </p:nvSpPr>
            <p:spPr bwMode="auto">
              <a:xfrm>
                <a:off x="4030" y="2553"/>
                <a:ext cx="6" cy="9"/>
              </a:xfrm>
              <a:custGeom>
                <a:avLst/>
                <a:gdLst>
                  <a:gd name="T0" fmla="*/ 4 w 5"/>
                  <a:gd name="T1" fmla="*/ 3 h 7"/>
                  <a:gd name="T2" fmla="*/ 4 w 5"/>
                  <a:gd name="T3" fmla="*/ 9 h 7"/>
                  <a:gd name="T4" fmla="*/ 4 w 5"/>
                  <a:gd name="T5" fmla="*/ 3 h 7"/>
                  <a:gd name="T6" fmla="*/ 0 60000 65536"/>
                  <a:gd name="T7" fmla="*/ 0 60000 65536"/>
                  <a:gd name="T8" fmla="*/ 0 60000 65536"/>
                </a:gdLst>
                <a:ahLst/>
                <a:cxnLst>
                  <a:cxn ang="T6">
                    <a:pos x="T0" y="T1"/>
                  </a:cxn>
                  <a:cxn ang="T7">
                    <a:pos x="T2" y="T3"/>
                  </a:cxn>
                  <a:cxn ang="T8">
                    <a:pos x="T4" y="T5"/>
                  </a:cxn>
                </a:cxnLst>
                <a:rect l="0" t="0" r="r" b="b"/>
                <a:pathLst>
                  <a:path w="5" h="7">
                    <a:moveTo>
                      <a:pt x="3" y="2"/>
                    </a:moveTo>
                    <a:cubicBezTo>
                      <a:pt x="0" y="0"/>
                      <a:pt x="3" y="6"/>
                      <a:pt x="3" y="7"/>
                    </a:cubicBezTo>
                    <a:cubicBezTo>
                      <a:pt x="5" y="4"/>
                      <a:pt x="3" y="4"/>
                      <a:pt x="3" y="2"/>
                    </a:cubicBezTo>
                  </a:path>
                </a:pathLst>
              </a:custGeom>
              <a:solidFill>
                <a:srgbClr val="B3B3B3"/>
              </a:solidFill>
              <a:ln w="3175">
                <a:solidFill>
                  <a:schemeClr val="tx1"/>
                </a:solidFill>
                <a:round/>
                <a:headEnd/>
                <a:tailEnd/>
              </a:ln>
            </p:spPr>
            <p:txBody>
              <a:bodyPr/>
              <a:lstStyle/>
              <a:p>
                <a:endParaRPr lang="en-GB" sz="2400" dirty="0"/>
              </a:p>
            </p:txBody>
          </p:sp>
          <p:sp>
            <p:nvSpPr>
              <p:cNvPr id="910" name="Freeform 4542"/>
              <p:cNvSpPr>
                <a:spLocks/>
              </p:cNvSpPr>
              <p:nvPr/>
            </p:nvSpPr>
            <p:spPr bwMode="auto">
              <a:xfrm>
                <a:off x="3658" y="2106"/>
                <a:ext cx="386" cy="435"/>
              </a:xfrm>
              <a:custGeom>
                <a:avLst/>
                <a:gdLst>
                  <a:gd name="T0" fmla="*/ 26 w 293"/>
                  <a:gd name="T1" fmla="*/ 177 h 329"/>
                  <a:gd name="T2" fmla="*/ 22 w 293"/>
                  <a:gd name="T3" fmla="*/ 151 h 329"/>
                  <a:gd name="T4" fmla="*/ 29 w 293"/>
                  <a:gd name="T5" fmla="*/ 123 h 329"/>
                  <a:gd name="T6" fmla="*/ 61 w 293"/>
                  <a:gd name="T7" fmla="*/ 87 h 329"/>
                  <a:gd name="T8" fmla="*/ 67 w 293"/>
                  <a:gd name="T9" fmla="*/ 59 h 329"/>
                  <a:gd name="T10" fmla="*/ 57 w 293"/>
                  <a:gd name="T11" fmla="*/ 36 h 329"/>
                  <a:gd name="T12" fmla="*/ 53 w 293"/>
                  <a:gd name="T13" fmla="*/ 12 h 329"/>
                  <a:gd name="T14" fmla="*/ 95 w 293"/>
                  <a:gd name="T15" fmla="*/ 3 h 329"/>
                  <a:gd name="T16" fmla="*/ 117 w 293"/>
                  <a:gd name="T17" fmla="*/ 21 h 329"/>
                  <a:gd name="T18" fmla="*/ 128 w 293"/>
                  <a:gd name="T19" fmla="*/ 48 h 329"/>
                  <a:gd name="T20" fmla="*/ 128 w 293"/>
                  <a:gd name="T21" fmla="*/ 66 h 329"/>
                  <a:gd name="T22" fmla="*/ 148 w 293"/>
                  <a:gd name="T23" fmla="*/ 77 h 329"/>
                  <a:gd name="T24" fmla="*/ 152 w 293"/>
                  <a:gd name="T25" fmla="*/ 106 h 329"/>
                  <a:gd name="T26" fmla="*/ 190 w 293"/>
                  <a:gd name="T27" fmla="*/ 124 h 329"/>
                  <a:gd name="T28" fmla="*/ 225 w 293"/>
                  <a:gd name="T29" fmla="*/ 138 h 329"/>
                  <a:gd name="T30" fmla="*/ 262 w 293"/>
                  <a:gd name="T31" fmla="*/ 144 h 329"/>
                  <a:gd name="T32" fmla="*/ 273 w 293"/>
                  <a:gd name="T33" fmla="*/ 128 h 329"/>
                  <a:gd name="T34" fmla="*/ 295 w 293"/>
                  <a:gd name="T35" fmla="*/ 136 h 329"/>
                  <a:gd name="T36" fmla="*/ 311 w 293"/>
                  <a:gd name="T37" fmla="*/ 123 h 329"/>
                  <a:gd name="T38" fmla="*/ 345 w 293"/>
                  <a:gd name="T39" fmla="*/ 98 h 329"/>
                  <a:gd name="T40" fmla="*/ 369 w 293"/>
                  <a:gd name="T41" fmla="*/ 99 h 329"/>
                  <a:gd name="T42" fmla="*/ 382 w 293"/>
                  <a:gd name="T43" fmla="*/ 114 h 329"/>
                  <a:gd name="T44" fmla="*/ 370 w 293"/>
                  <a:gd name="T45" fmla="*/ 132 h 329"/>
                  <a:gd name="T46" fmla="*/ 362 w 293"/>
                  <a:gd name="T47" fmla="*/ 149 h 329"/>
                  <a:gd name="T48" fmla="*/ 345 w 293"/>
                  <a:gd name="T49" fmla="*/ 182 h 329"/>
                  <a:gd name="T50" fmla="*/ 337 w 293"/>
                  <a:gd name="T51" fmla="*/ 212 h 329"/>
                  <a:gd name="T52" fmla="*/ 321 w 293"/>
                  <a:gd name="T53" fmla="*/ 198 h 329"/>
                  <a:gd name="T54" fmla="*/ 323 w 293"/>
                  <a:gd name="T55" fmla="*/ 180 h 329"/>
                  <a:gd name="T56" fmla="*/ 291 w 293"/>
                  <a:gd name="T57" fmla="*/ 159 h 329"/>
                  <a:gd name="T58" fmla="*/ 274 w 293"/>
                  <a:gd name="T59" fmla="*/ 145 h 329"/>
                  <a:gd name="T60" fmla="*/ 274 w 293"/>
                  <a:gd name="T61" fmla="*/ 159 h 329"/>
                  <a:gd name="T62" fmla="*/ 271 w 293"/>
                  <a:gd name="T63" fmla="*/ 175 h 329"/>
                  <a:gd name="T64" fmla="*/ 283 w 293"/>
                  <a:gd name="T65" fmla="*/ 194 h 329"/>
                  <a:gd name="T66" fmla="*/ 289 w 293"/>
                  <a:gd name="T67" fmla="*/ 219 h 329"/>
                  <a:gd name="T68" fmla="*/ 282 w 293"/>
                  <a:gd name="T69" fmla="*/ 222 h 329"/>
                  <a:gd name="T70" fmla="*/ 277 w 293"/>
                  <a:gd name="T71" fmla="*/ 214 h 329"/>
                  <a:gd name="T72" fmla="*/ 260 w 293"/>
                  <a:gd name="T73" fmla="*/ 238 h 329"/>
                  <a:gd name="T74" fmla="*/ 240 w 293"/>
                  <a:gd name="T75" fmla="*/ 254 h 329"/>
                  <a:gd name="T76" fmla="*/ 207 w 293"/>
                  <a:gd name="T77" fmla="*/ 290 h 329"/>
                  <a:gd name="T78" fmla="*/ 187 w 293"/>
                  <a:gd name="T79" fmla="*/ 309 h 329"/>
                  <a:gd name="T80" fmla="*/ 179 w 293"/>
                  <a:gd name="T81" fmla="*/ 346 h 329"/>
                  <a:gd name="T82" fmla="*/ 177 w 293"/>
                  <a:gd name="T83" fmla="*/ 382 h 329"/>
                  <a:gd name="T84" fmla="*/ 170 w 293"/>
                  <a:gd name="T85" fmla="*/ 403 h 329"/>
                  <a:gd name="T86" fmla="*/ 155 w 293"/>
                  <a:gd name="T87" fmla="*/ 430 h 329"/>
                  <a:gd name="T88" fmla="*/ 130 w 293"/>
                  <a:gd name="T89" fmla="*/ 409 h 329"/>
                  <a:gd name="T90" fmla="*/ 123 w 293"/>
                  <a:gd name="T91" fmla="*/ 389 h 329"/>
                  <a:gd name="T92" fmla="*/ 97 w 293"/>
                  <a:gd name="T93" fmla="*/ 331 h 329"/>
                  <a:gd name="T94" fmla="*/ 87 w 293"/>
                  <a:gd name="T95" fmla="*/ 313 h 329"/>
                  <a:gd name="T96" fmla="*/ 74 w 293"/>
                  <a:gd name="T97" fmla="*/ 270 h 329"/>
                  <a:gd name="T98" fmla="*/ 74 w 293"/>
                  <a:gd name="T99" fmla="*/ 258 h 329"/>
                  <a:gd name="T100" fmla="*/ 66 w 293"/>
                  <a:gd name="T101" fmla="*/ 229 h 329"/>
                  <a:gd name="T102" fmla="*/ 66 w 293"/>
                  <a:gd name="T103" fmla="*/ 210 h 329"/>
                  <a:gd name="T104" fmla="*/ 55 w 293"/>
                  <a:gd name="T105" fmla="*/ 217 h 329"/>
                  <a:gd name="T106" fmla="*/ 16 w 293"/>
                  <a:gd name="T107" fmla="*/ 213 h 329"/>
                  <a:gd name="T108" fmla="*/ 33 w 293"/>
                  <a:gd name="T109" fmla="*/ 196 h 329"/>
                  <a:gd name="T110" fmla="*/ 5 w 293"/>
                  <a:gd name="T111" fmla="*/ 193 h 32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3" h="329">
                    <a:moveTo>
                      <a:pt x="0" y="141"/>
                    </a:moveTo>
                    <a:cubicBezTo>
                      <a:pt x="0" y="138"/>
                      <a:pt x="3" y="138"/>
                      <a:pt x="5" y="138"/>
                    </a:cubicBezTo>
                    <a:cubicBezTo>
                      <a:pt x="7" y="138"/>
                      <a:pt x="6" y="135"/>
                      <a:pt x="6" y="134"/>
                    </a:cubicBezTo>
                    <a:cubicBezTo>
                      <a:pt x="7" y="135"/>
                      <a:pt x="10" y="134"/>
                      <a:pt x="11" y="134"/>
                    </a:cubicBezTo>
                    <a:cubicBezTo>
                      <a:pt x="14" y="135"/>
                      <a:pt x="16" y="136"/>
                      <a:pt x="19" y="136"/>
                    </a:cubicBezTo>
                    <a:cubicBezTo>
                      <a:pt x="19" y="136"/>
                      <a:pt x="19" y="134"/>
                      <a:pt x="20" y="134"/>
                    </a:cubicBezTo>
                    <a:cubicBezTo>
                      <a:pt x="21" y="134"/>
                      <a:pt x="23" y="132"/>
                      <a:pt x="24" y="133"/>
                    </a:cubicBezTo>
                    <a:cubicBezTo>
                      <a:pt x="26" y="136"/>
                      <a:pt x="27" y="135"/>
                      <a:pt x="30" y="133"/>
                    </a:cubicBezTo>
                    <a:cubicBezTo>
                      <a:pt x="26" y="131"/>
                      <a:pt x="29" y="130"/>
                      <a:pt x="29" y="129"/>
                    </a:cubicBezTo>
                    <a:cubicBezTo>
                      <a:pt x="28" y="125"/>
                      <a:pt x="25" y="123"/>
                      <a:pt x="24" y="121"/>
                    </a:cubicBezTo>
                    <a:cubicBezTo>
                      <a:pt x="24" y="120"/>
                      <a:pt x="24" y="117"/>
                      <a:pt x="22" y="118"/>
                    </a:cubicBezTo>
                    <a:cubicBezTo>
                      <a:pt x="18" y="118"/>
                      <a:pt x="17" y="116"/>
                      <a:pt x="17" y="114"/>
                    </a:cubicBezTo>
                    <a:cubicBezTo>
                      <a:pt x="17" y="112"/>
                      <a:pt x="18" y="109"/>
                      <a:pt x="17" y="108"/>
                    </a:cubicBezTo>
                    <a:cubicBezTo>
                      <a:pt x="14" y="106"/>
                      <a:pt x="11" y="107"/>
                      <a:pt x="10" y="103"/>
                    </a:cubicBezTo>
                    <a:cubicBezTo>
                      <a:pt x="9" y="101"/>
                      <a:pt x="11" y="98"/>
                      <a:pt x="12" y="96"/>
                    </a:cubicBezTo>
                    <a:cubicBezTo>
                      <a:pt x="13" y="95"/>
                      <a:pt x="14" y="94"/>
                      <a:pt x="14" y="92"/>
                    </a:cubicBezTo>
                    <a:cubicBezTo>
                      <a:pt x="15" y="91"/>
                      <a:pt x="17" y="89"/>
                      <a:pt x="18" y="89"/>
                    </a:cubicBezTo>
                    <a:cubicBezTo>
                      <a:pt x="20" y="90"/>
                      <a:pt x="20" y="93"/>
                      <a:pt x="22" y="93"/>
                    </a:cubicBezTo>
                    <a:cubicBezTo>
                      <a:pt x="23" y="93"/>
                      <a:pt x="24" y="92"/>
                      <a:pt x="25" y="92"/>
                    </a:cubicBezTo>
                    <a:cubicBezTo>
                      <a:pt x="27" y="91"/>
                      <a:pt x="28" y="92"/>
                      <a:pt x="30" y="91"/>
                    </a:cubicBezTo>
                    <a:cubicBezTo>
                      <a:pt x="32" y="91"/>
                      <a:pt x="32" y="88"/>
                      <a:pt x="34" y="86"/>
                    </a:cubicBezTo>
                    <a:cubicBezTo>
                      <a:pt x="36" y="84"/>
                      <a:pt x="35" y="81"/>
                      <a:pt x="38" y="79"/>
                    </a:cubicBezTo>
                    <a:cubicBezTo>
                      <a:pt x="41" y="78"/>
                      <a:pt x="42" y="75"/>
                      <a:pt x="43" y="72"/>
                    </a:cubicBezTo>
                    <a:cubicBezTo>
                      <a:pt x="44" y="70"/>
                      <a:pt x="43" y="67"/>
                      <a:pt x="46" y="66"/>
                    </a:cubicBezTo>
                    <a:cubicBezTo>
                      <a:pt x="47" y="65"/>
                      <a:pt x="48" y="65"/>
                      <a:pt x="49" y="64"/>
                    </a:cubicBezTo>
                    <a:cubicBezTo>
                      <a:pt x="50" y="62"/>
                      <a:pt x="48" y="62"/>
                      <a:pt x="48" y="61"/>
                    </a:cubicBezTo>
                    <a:cubicBezTo>
                      <a:pt x="48" y="61"/>
                      <a:pt x="50" y="57"/>
                      <a:pt x="51" y="57"/>
                    </a:cubicBezTo>
                    <a:cubicBezTo>
                      <a:pt x="52" y="55"/>
                      <a:pt x="54" y="54"/>
                      <a:pt x="55" y="53"/>
                    </a:cubicBezTo>
                    <a:cubicBezTo>
                      <a:pt x="53" y="53"/>
                      <a:pt x="53" y="51"/>
                      <a:pt x="53" y="49"/>
                    </a:cubicBezTo>
                    <a:cubicBezTo>
                      <a:pt x="53" y="47"/>
                      <a:pt x="51" y="46"/>
                      <a:pt x="51" y="45"/>
                    </a:cubicBezTo>
                    <a:cubicBezTo>
                      <a:pt x="52" y="42"/>
                      <a:pt x="57" y="41"/>
                      <a:pt x="58" y="40"/>
                    </a:cubicBezTo>
                    <a:cubicBezTo>
                      <a:pt x="61" y="37"/>
                      <a:pt x="54" y="37"/>
                      <a:pt x="52" y="36"/>
                    </a:cubicBezTo>
                    <a:cubicBezTo>
                      <a:pt x="51" y="36"/>
                      <a:pt x="51" y="34"/>
                      <a:pt x="50" y="33"/>
                    </a:cubicBezTo>
                    <a:cubicBezTo>
                      <a:pt x="49" y="32"/>
                      <a:pt x="48" y="32"/>
                      <a:pt x="47" y="32"/>
                    </a:cubicBezTo>
                    <a:cubicBezTo>
                      <a:pt x="47" y="31"/>
                      <a:pt x="47" y="30"/>
                      <a:pt x="46" y="30"/>
                    </a:cubicBezTo>
                    <a:cubicBezTo>
                      <a:pt x="45" y="29"/>
                      <a:pt x="42" y="28"/>
                      <a:pt x="43" y="27"/>
                    </a:cubicBezTo>
                    <a:cubicBezTo>
                      <a:pt x="44" y="25"/>
                      <a:pt x="44" y="24"/>
                      <a:pt x="43" y="23"/>
                    </a:cubicBezTo>
                    <a:cubicBezTo>
                      <a:pt x="42" y="22"/>
                      <a:pt x="41" y="21"/>
                      <a:pt x="42" y="20"/>
                    </a:cubicBezTo>
                    <a:cubicBezTo>
                      <a:pt x="42" y="20"/>
                      <a:pt x="45" y="18"/>
                      <a:pt x="43" y="18"/>
                    </a:cubicBezTo>
                    <a:cubicBezTo>
                      <a:pt x="42" y="18"/>
                      <a:pt x="39" y="18"/>
                      <a:pt x="40" y="16"/>
                    </a:cubicBezTo>
                    <a:cubicBezTo>
                      <a:pt x="41" y="14"/>
                      <a:pt x="39" y="15"/>
                      <a:pt x="38" y="14"/>
                    </a:cubicBezTo>
                    <a:cubicBezTo>
                      <a:pt x="37" y="13"/>
                      <a:pt x="39" y="10"/>
                      <a:pt x="40" y="9"/>
                    </a:cubicBezTo>
                    <a:cubicBezTo>
                      <a:pt x="42" y="8"/>
                      <a:pt x="45" y="9"/>
                      <a:pt x="47" y="10"/>
                    </a:cubicBezTo>
                    <a:cubicBezTo>
                      <a:pt x="50" y="10"/>
                      <a:pt x="52" y="11"/>
                      <a:pt x="55" y="12"/>
                    </a:cubicBezTo>
                    <a:cubicBezTo>
                      <a:pt x="57" y="12"/>
                      <a:pt x="58" y="11"/>
                      <a:pt x="60" y="10"/>
                    </a:cubicBezTo>
                    <a:cubicBezTo>
                      <a:pt x="62" y="9"/>
                      <a:pt x="64" y="9"/>
                      <a:pt x="66" y="9"/>
                    </a:cubicBezTo>
                    <a:cubicBezTo>
                      <a:pt x="66" y="9"/>
                      <a:pt x="69" y="6"/>
                      <a:pt x="69" y="5"/>
                    </a:cubicBezTo>
                    <a:cubicBezTo>
                      <a:pt x="68" y="4"/>
                      <a:pt x="71" y="2"/>
                      <a:pt x="72" y="2"/>
                    </a:cubicBezTo>
                    <a:cubicBezTo>
                      <a:pt x="73" y="1"/>
                      <a:pt x="74" y="1"/>
                      <a:pt x="75" y="0"/>
                    </a:cubicBezTo>
                    <a:cubicBezTo>
                      <a:pt x="75" y="0"/>
                      <a:pt x="75" y="0"/>
                      <a:pt x="76" y="1"/>
                    </a:cubicBezTo>
                    <a:cubicBezTo>
                      <a:pt x="78" y="2"/>
                      <a:pt x="78" y="3"/>
                      <a:pt x="79" y="4"/>
                    </a:cubicBezTo>
                    <a:cubicBezTo>
                      <a:pt x="80" y="5"/>
                      <a:pt x="80" y="8"/>
                      <a:pt x="82" y="9"/>
                    </a:cubicBezTo>
                    <a:cubicBezTo>
                      <a:pt x="84" y="11"/>
                      <a:pt x="88" y="13"/>
                      <a:pt x="91" y="15"/>
                    </a:cubicBezTo>
                    <a:cubicBezTo>
                      <a:pt x="91" y="15"/>
                      <a:pt x="90" y="16"/>
                      <a:pt x="89" y="16"/>
                    </a:cubicBezTo>
                    <a:cubicBezTo>
                      <a:pt x="88" y="17"/>
                      <a:pt x="89" y="17"/>
                      <a:pt x="89" y="20"/>
                    </a:cubicBezTo>
                    <a:cubicBezTo>
                      <a:pt x="90" y="22"/>
                      <a:pt x="91" y="24"/>
                      <a:pt x="92" y="25"/>
                    </a:cubicBezTo>
                    <a:cubicBezTo>
                      <a:pt x="94" y="27"/>
                      <a:pt x="96" y="27"/>
                      <a:pt x="97" y="28"/>
                    </a:cubicBezTo>
                    <a:cubicBezTo>
                      <a:pt x="98" y="28"/>
                      <a:pt x="98" y="29"/>
                      <a:pt x="98" y="30"/>
                    </a:cubicBezTo>
                    <a:cubicBezTo>
                      <a:pt x="98" y="31"/>
                      <a:pt x="99" y="31"/>
                      <a:pt x="99" y="32"/>
                    </a:cubicBezTo>
                    <a:cubicBezTo>
                      <a:pt x="101" y="34"/>
                      <a:pt x="98" y="35"/>
                      <a:pt x="97" y="36"/>
                    </a:cubicBezTo>
                    <a:cubicBezTo>
                      <a:pt x="96" y="37"/>
                      <a:pt x="95" y="39"/>
                      <a:pt x="93" y="36"/>
                    </a:cubicBezTo>
                    <a:cubicBezTo>
                      <a:pt x="92" y="34"/>
                      <a:pt x="91" y="34"/>
                      <a:pt x="89" y="35"/>
                    </a:cubicBezTo>
                    <a:cubicBezTo>
                      <a:pt x="90" y="36"/>
                      <a:pt x="90" y="37"/>
                      <a:pt x="90" y="38"/>
                    </a:cubicBezTo>
                    <a:cubicBezTo>
                      <a:pt x="90" y="39"/>
                      <a:pt x="91" y="40"/>
                      <a:pt x="92" y="41"/>
                    </a:cubicBezTo>
                    <a:cubicBezTo>
                      <a:pt x="95" y="43"/>
                      <a:pt x="93" y="44"/>
                      <a:pt x="95" y="46"/>
                    </a:cubicBezTo>
                    <a:cubicBezTo>
                      <a:pt x="96" y="47"/>
                      <a:pt x="95" y="51"/>
                      <a:pt x="97" y="50"/>
                    </a:cubicBezTo>
                    <a:cubicBezTo>
                      <a:pt x="97" y="50"/>
                      <a:pt x="98" y="49"/>
                      <a:pt x="99" y="49"/>
                    </a:cubicBezTo>
                    <a:cubicBezTo>
                      <a:pt x="100" y="49"/>
                      <a:pt x="100" y="50"/>
                      <a:pt x="101" y="51"/>
                    </a:cubicBezTo>
                    <a:cubicBezTo>
                      <a:pt x="101" y="52"/>
                      <a:pt x="103" y="54"/>
                      <a:pt x="105" y="54"/>
                    </a:cubicBezTo>
                    <a:cubicBezTo>
                      <a:pt x="106" y="55"/>
                      <a:pt x="107" y="54"/>
                      <a:pt x="109" y="55"/>
                    </a:cubicBezTo>
                    <a:cubicBezTo>
                      <a:pt x="109" y="56"/>
                      <a:pt x="110" y="56"/>
                      <a:pt x="111" y="56"/>
                    </a:cubicBezTo>
                    <a:cubicBezTo>
                      <a:pt x="112" y="57"/>
                      <a:pt x="112" y="58"/>
                      <a:pt x="112" y="58"/>
                    </a:cubicBezTo>
                    <a:cubicBezTo>
                      <a:pt x="112" y="59"/>
                      <a:pt x="113" y="59"/>
                      <a:pt x="114" y="60"/>
                    </a:cubicBezTo>
                    <a:cubicBezTo>
                      <a:pt x="117" y="60"/>
                      <a:pt x="119" y="61"/>
                      <a:pt x="121" y="63"/>
                    </a:cubicBezTo>
                    <a:cubicBezTo>
                      <a:pt x="118" y="64"/>
                      <a:pt x="118" y="69"/>
                      <a:pt x="116" y="70"/>
                    </a:cubicBezTo>
                    <a:cubicBezTo>
                      <a:pt x="116" y="70"/>
                      <a:pt x="116" y="72"/>
                      <a:pt x="115" y="72"/>
                    </a:cubicBezTo>
                    <a:cubicBezTo>
                      <a:pt x="115" y="74"/>
                      <a:pt x="116" y="74"/>
                      <a:pt x="116" y="75"/>
                    </a:cubicBezTo>
                    <a:cubicBezTo>
                      <a:pt x="116" y="77"/>
                      <a:pt x="114" y="78"/>
                      <a:pt x="115" y="80"/>
                    </a:cubicBezTo>
                    <a:cubicBezTo>
                      <a:pt x="116" y="81"/>
                      <a:pt x="119" y="84"/>
                      <a:pt x="119" y="82"/>
                    </a:cubicBezTo>
                    <a:cubicBezTo>
                      <a:pt x="121" y="83"/>
                      <a:pt x="123" y="84"/>
                      <a:pt x="125" y="85"/>
                    </a:cubicBezTo>
                    <a:cubicBezTo>
                      <a:pt x="127" y="86"/>
                      <a:pt x="128" y="87"/>
                      <a:pt x="130" y="89"/>
                    </a:cubicBezTo>
                    <a:cubicBezTo>
                      <a:pt x="131" y="89"/>
                      <a:pt x="134" y="91"/>
                      <a:pt x="135" y="91"/>
                    </a:cubicBezTo>
                    <a:cubicBezTo>
                      <a:pt x="137" y="90"/>
                      <a:pt x="139" y="92"/>
                      <a:pt x="140" y="93"/>
                    </a:cubicBezTo>
                    <a:cubicBezTo>
                      <a:pt x="141" y="93"/>
                      <a:pt x="143" y="93"/>
                      <a:pt x="144" y="94"/>
                    </a:cubicBezTo>
                    <a:cubicBezTo>
                      <a:pt x="145" y="95"/>
                      <a:pt x="145" y="96"/>
                      <a:pt x="148" y="96"/>
                    </a:cubicBezTo>
                    <a:cubicBezTo>
                      <a:pt x="149" y="97"/>
                      <a:pt x="150" y="98"/>
                      <a:pt x="151" y="97"/>
                    </a:cubicBezTo>
                    <a:cubicBezTo>
                      <a:pt x="153" y="95"/>
                      <a:pt x="154" y="97"/>
                      <a:pt x="156" y="98"/>
                    </a:cubicBezTo>
                    <a:cubicBezTo>
                      <a:pt x="155" y="94"/>
                      <a:pt x="163" y="98"/>
                      <a:pt x="163" y="98"/>
                    </a:cubicBezTo>
                    <a:cubicBezTo>
                      <a:pt x="165" y="98"/>
                      <a:pt x="165" y="101"/>
                      <a:pt x="167" y="102"/>
                    </a:cubicBezTo>
                    <a:cubicBezTo>
                      <a:pt x="168" y="102"/>
                      <a:pt x="170" y="103"/>
                      <a:pt x="171" y="104"/>
                    </a:cubicBezTo>
                    <a:cubicBezTo>
                      <a:pt x="172" y="106"/>
                      <a:pt x="174" y="104"/>
                      <a:pt x="175" y="104"/>
                    </a:cubicBezTo>
                    <a:cubicBezTo>
                      <a:pt x="177" y="104"/>
                      <a:pt x="176" y="107"/>
                      <a:pt x="180" y="106"/>
                    </a:cubicBezTo>
                    <a:cubicBezTo>
                      <a:pt x="180" y="106"/>
                      <a:pt x="185" y="107"/>
                      <a:pt x="186" y="108"/>
                    </a:cubicBezTo>
                    <a:cubicBezTo>
                      <a:pt x="188" y="109"/>
                      <a:pt x="188" y="108"/>
                      <a:pt x="191" y="107"/>
                    </a:cubicBezTo>
                    <a:cubicBezTo>
                      <a:pt x="191" y="109"/>
                      <a:pt x="193" y="110"/>
                      <a:pt x="195" y="109"/>
                    </a:cubicBezTo>
                    <a:cubicBezTo>
                      <a:pt x="195" y="109"/>
                      <a:pt x="198" y="109"/>
                      <a:pt x="199" y="109"/>
                    </a:cubicBezTo>
                    <a:cubicBezTo>
                      <a:pt x="201" y="109"/>
                      <a:pt x="201" y="109"/>
                      <a:pt x="201" y="107"/>
                    </a:cubicBezTo>
                    <a:cubicBezTo>
                      <a:pt x="202" y="104"/>
                      <a:pt x="200" y="103"/>
                      <a:pt x="199" y="100"/>
                    </a:cubicBezTo>
                    <a:cubicBezTo>
                      <a:pt x="198" y="99"/>
                      <a:pt x="199" y="97"/>
                      <a:pt x="199" y="95"/>
                    </a:cubicBezTo>
                    <a:cubicBezTo>
                      <a:pt x="199" y="94"/>
                      <a:pt x="199" y="92"/>
                      <a:pt x="199" y="90"/>
                    </a:cubicBezTo>
                    <a:cubicBezTo>
                      <a:pt x="201" y="90"/>
                      <a:pt x="203" y="89"/>
                      <a:pt x="205" y="89"/>
                    </a:cubicBezTo>
                    <a:cubicBezTo>
                      <a:pt x="208" y="90"/>
                      <a:pt x="205" y="95"/>
                      <a:pt x="207" y="97"/>
                    </a:cubicBezTo>
                    <a:cubicBezTo>
                      <a:pt x="207" y="97"/>
                      <a:pt x="208" y="98"/>
                      <a:pt x="208" y="98"/>
                    </a:cubicBezTo>
                    <a:cubicBezTo>
                      <a:pt x="207" y="99"/>
                      <a:pt x="207" y="99"/>
                      <a:pt x="207" y="101"/>
                    </a:cubicBezTo>
                    <a:cubicBezTo>
                      <a:pt x="209" y="103"/>
                      <a:pt x="211" y="103"/>
                      <a:pt x="214" y="104"/>
                    </a:cubicBezTo>
                    <a:cubicBezTo>
                      <a:pt x="216" y="104"/>
                      <a:pt x="217" y="106"/>
                      <a:pt x="219" y="105"/>
                    </a:cubicBezTo>
                    <a:cubicBezTo>
                      <a:pt x="219" y="105"/>
                      <a:pt x="221" y="105"/>
                      <a:pt x="221" y="105"/>
                    </a:cubicBezTo>
                    <a:cubicBezTo>
                      <a:pt x="222" y="104"/>
                      <a:pt x="223" y="103"/>
                      <a:pt x="224" y="103"/>
                    </a:cubicBezTo>
                    <a:cubicBezTo>
                      <a:pt x="227" y="105"/>
                      <a:pt x="230" y="104"/>
                      <a:pt x="233" y="104"/>
                    </a:cubicBezTo>
                    <a:cubicBezTo>
                      <a:pt x="234" y="104"/>
                      <a:pt x="235" y="103"/>
                      <a:pt x="236" y="104"/>
                    </a:cubicBezTo>
                    <a:cubicBezTo>
                      <a:pt x="237" y="105"/>
                      <a:pt x="239" y="104"/>
                      <a:pt x="240" y="104"/>
                    </a:cubicBezTo>
                    <a:cubicBezTo>
                      <a:pt x="243" y="103"/>
                      <a:pt x="240" y="102"/>
                      <a:pt x="240" y="100"/>
                    </a:cubicBezTo>
                    <a:cubicBezTo>
                      <a:pt x="241" y="95"/>
                      <a:pt x="236" y="98"/>
                      <a:pt x="236" y="95"/>
                    </a:cubicBezTo>
                    <a:cubicBezTo>
                      <a:pt x="235" y="94"/>
                      <a:pt x="234" y="92"/>
                      <a:pt x="236" y="93"/>
                    </a:cubicBezTo>
                    <a:cubicBezTo>
                      <a:pt x="238" y="93"/>
                      <a:pt x="239" y="93"/>
                      <a:pt x="241" y="92"/>
                    </a:cubicBezTo>
                    <a:cubicBezTo>
                      <a:pt x="243" y="92"/>
                      <a:pt x="244" y="93"/>
                      <a:pt x="245" y="89"/>
                    </a:cubicBezTo>
                    <a:cubicBezTo>
                      <a:pt x="245" y="87"/>
                      <a:pt x="249" y="86"/>
                      <a:pt x="249" y="84"/>
                    </a:cubicBezTo>
                    <a:cubicBezTo>
                      <a:pt x="249" y="80"/>
                      <a:pt x="254" y="82"/>
                      <a:pt x="255" y="80"/>
                    </a:cubicBezTo>
                    <a:cubicBezTo>
                      <a:pt x="257" y="79"/>
                      <a:pt x="258" y="77"/>
                      <a:pt x="260" y="76"/>
                    </a:cubicBezTo>
                    <a:cubicBezTo>
                      <a:pt x="260" y="75"/>
                      <a:pt x="261" y="75"/>
                      <a:pt x="262" y="74"/>
                    </a:cubicBezTo>
                    <a:cubicBezTo>
                      <a:pt x="262" y="74"/>
                      <a:pt x="265" y="76"/>
                      <a:pt x="266" y="76"/>
                    </a:cubicBezTo>
                    <a:cubicBezTo>
                      <a:pt x="265" y="76"/>
                      <a:pt x="266" y="75"/>
                      <a:pt x="267" y="76"/>
                    </a:cubicBezTo>
                    <a:cubicBezTo>
                      <a:pt x="268" y="77"/>
                      <a:pt x="269" y="77"/>
                      <a:pt x="270" y="77"/>
                    </a:cubicBezTo>
                    <a:cubicBezTo>
                      <a:pt x="271" y="77"/>
                      <a:pt x="271" y="76"/>
                      <a:pt x="272" y="75"/>
                    </a:cubicBezTo>
                    <a:cubicBezTo>
                      <a:pt x="272" y="74"/>
                      <a:pt x="275" y="73"/>
                      <a:pt x="276" y="72"/>
                    </a:cubicBezTo>
                    <a:cubicBezTo>
                      <a:pt x="280" y="75"/>
                      <a:pt x="280" y="75"/>
                      <a:pt x="280" y="75"/>
                    </a:cubicBezTo>
                    <a:cubicBezTo>
                      <a:pt x="277" y="77"/>
                      <a:pt x="278" y="77"/>
                      <a:pt x="278" y="78"/>
                    </a:cubicBezTo>
                    <a:cubicBezTo>
                      <a:pt x="279" y="79"/>
                      <a:pt x="281" y="77"/>
                      <a:pt x="282" y="77"/>
                    </a:cubicBezTo>
                    <a:cubicBezTo>
                      <a:pt x="281" y="78"/>
                      <a:pt x="284" y="79"/>
                      <a:pt x="283" y="81"/>
                    </a:cubicBezTo>
                    <a:cubicBezTo>
                      <a:pt x="283" y="82"/>
                      <a:pt x="282" y="83"/>
                      <a:pt x="281" y="85"/>
                    </a:cubicBezTo>
                    <a:cubicBezTo>
                      <a:pt x="281" y="86"/>
                      <a:pt x="283" y="84"/>
                      <a:pt x="284" y="84"/>
                    </a:cubicBezTo>
                    <a:cubicBezTo>
                      <a:pt x="286" y="84"/>
                      <a:pt x="288" y="86"/>
                      <a:pt x="290" y="86"/>
                    </a:cubicBezTo>
                    <a:cubicBezTo>
                      <a:pt x="291" y="85"/>
                      <a:pt x="292" y="87"/>
                      <a:pt x="292" y="89"/>
                    </a:cubicBezTo>
                    <a:cubicBezTo>
                      <a:pt x="292" y="89"/>
                      <a:pt x="293" y="90"/>
                      <a:pt x="293" y="90"/>
                    </a:cubicBezTo>
                    <a:cubicBezTo>
                      <a:pt x="293" y="91"/>
                      <a:pt x="291" y="92"/>
                      <a:pt x="291" y="93"/>
                    </a:cubicBezTo>
                    <a:cubicBezTo>
                      <a:pt x="287" y="96"/>
                      <a:pt x="292" y="98"/>
                      <a:pt x="293" y="101"/>
                    </a:cubicBezTo>
                    <a:cubicBezTo>
                      <a:pt x="291" y="102"/>
                      <a:pt x="290" y="98"/>
                      <a:pt x="288" y="98"/>
                    </a:cubicBezTo>
                    <a:cubicBezTo>
                      <a:pt x="283" y="99"/>
                      <a:pt x="282" y="99"/>
                      <a:pt x="281" y="100"/>
                    </a:cubicBezTo>
                    <a:cubicBezTo>
                      <a:pt x="280" y="102"/>
                      <a:pt x="280" y="103"/>
                      <a:pt x="279" y="103"/>
                    </a:cubicBezTo>
                    <a:cubicBezTo>
                      <a:pt x="278" y="104"/>
                      <a:pt x="278" y="104"/>
                      <a:pt x="277" y="104"/>
                    </a:cubicBezTo>
                    <a:cubicBezTo>
                      <a:pt x="277" y="105"/>
                      <a:pt x="277" y="105"/>
                      <a:pt x="276" y="106"/>
                    </a:cubicBezTo>
                    <a:cubicBezTo>
                      <a:pt x="276" y="106"/>
                      <a:pt x="274" y="105"/>
                      <a:pt x="273" y="107"/>
                    </a:cubicBezTo>
                    <a:cubicBezTo>
                      <a:pt x="273" y="108"/>
                      <a:pt x="273" y="109"/>
                      <a:pt x="274" y="111"/>
                    </a:cubicBezTo>
                    <a:cubicBezTo>
                      <a:pt x="274" y="111"/>
                      <a:pt x="274" y="112"/>
                      <a:pt x="275" y="113"/>
                    </a:cubicBezTo>
                    <a:cubicBezTo>
                      <a:pt x="275" y="114"/>
                      <a:pt x="274" y="115"/>
                      <a:pt x="274" y="116"/>
                    </a:cubicBezTo>
                    <a:cubicBezTo>
                      <a:pt x="274" y="119"/>
                      <a:pt x="270" y="121"/>
                      <a:pt x="271" y="123"/>
                    </a:cubicBezTo>
                    <a:cubicBezTo>
                      <a:pt x="272" y="124"/>
                      <a:pt x="273" y="125"/>
                      <a:pt x="273" y="126"/>
                    </a:cubicBezTo>
                    <a:cubicBezTo>
                      <a:pt x="272" y="131"/>
                      <a:pt x="270" y="135"/>
                      <a:pt x="269" y="140"/>
                    </a:cubicBezTo>
                    <a:cubicBezTo>
                      <a:pt x="268" y="139"/>
                      <a:pt x="265" y="138"/>
                      <a:pt x="264" y="138"/>
                    </a:cubicBezTo>
                    <a:cubicBezTo>
                      <a:pt x="263" y="138"/>
                      <a:pt x="262" y="138"/>
                      <a:pt x="262" y="138"/>
                    </a:cubicBezTo>
                    <a:cubicBezTo>
                      <a:pt x="261" y="138"/>
                      <a:pt x="261" y="137"/>
                      <a:pt x="260" y="138"/>
                    </a:cubicBezTo>
                    <a:cubicBezTo>
                      <a:pt x="261" y="140"/>
                      <a:pt x="261" y="143"/>
                      <a:pt x="262" y="146"/>
                    </a:cubicBezTo>
                    <a:cubicBezTo>
                      <a:pt x="262" y="147"/>
                      <a:pt x="262" y="151"/>
                      <a:pt x="260" y="149"/>
                    </a:cubicBezTo>
                    <a:cubicBezTo>
                      <a:pt x="260" y="152"/>
                      <a:pt x="260" y="154"/>
                      <a:pt x="261" y="157"/>
                    </a:cubicBezTo>
                    <a:cubicBezTo>
                      <a:pt x="261" y="158"/>
                      <a:pt x="262" y="161"/>
                      <a:pt x="260" y="159"/>
                    </a:cubicBezTo>
                    <a:cubicBezTo>
                      <a:pt x="260" y="164"/>
                      <a:pt x="258" y="162"/>
                      <a:pt x="256" y="160"/>
                    </a:cubicBezTo>
                    <a:cubicBezTo>
                      <a:pt x="257" y="161"/>
                      <a:pt x="256" y="162"/>
                      <a:pt x="256" y="162"/>
                    </a:cubicBezTo>
                    <a:cubicBezTo>
                      <a:pt x="254" y="155"/>
                      <a:pt x="252" y="149"/>
                      <a:pt x="250" y="142"/>
                    </a:cubicBezTo>
                    <a:cubicBezTo>
                      <a:pt x="249" y="140"/>
                      <a:pt x="247" y="143"/>
                      <a:pt x="246" y="142"/>
                    </a:cubicBezTo>
                    <a:cubicBezTo>
                      <a:pt x="247" y="143"/>
                      <a:pt x="246" y="144"/>
                      <a:pt x="246" y="145"/>
                    </a:cubicBezTo>
                    <a:cubicBezTo>
                      <a:pt x="245" y="146"/>
                      <a:pt x="246" y="147"/>
                      <a:pt x="246" y="148"/>
                    </a:cubicBezTo>
                    <a:cubicBezTo>
                      <a:pt x="246" y="150"/>
                      <a:pt x="245" y="151"/>
                      <a:pt x="244" y="150"/>
                    </a:cubicBezTo>
                    <a:cubicBezTo>
                      <a:pt x="242" y="149"/>
                      <a:pt x="242" y="148"/>
                      <a:pt x="241" y="147"/>
                    </a:cubicBezTo>
                    <a:cubicBezTo>
                      <a:pt x="241" y="147"/>
                      <a:pt x="241" y="148"/>
                      <a:pt x="241" y="149"/>
                    </a:cubicBezTo>
                    <a:cubicBezTo>
                      <a:pt x="240" y="147"/>
                      <a:pt x="239" y="145"/>
                      <a:pt x="238" y="143"/>
                    </a:cubicBezTo>
                    <a:cubicBezTo>
                      <a:pt x="238" y="140"/>
                      <a:pt x="240" y="138"/>
                      <a:pt x="240" y="137"/>
                    </a:cubicBezTo>
                    <a:cubicBezTo>
                      <a:pt x="241" y="137"/>
                      <a:pt x="242" y="137"/>
                      <a:pt x="242" y="135"/>
                    </a:cubicBezTo>
                    <a:cubicBezTo>
                      <a:pt x="243" y="136"/>
                      <a:pt x="244" y="135"/>
                      <a:pt x="245" y="136"/>
                    </a:cubicBezTo>
                    <a:cubicBezTo>
                      <a:pt x="245" y="133"/>
                      <a:pt x="249" y="130"/>
                      <a:pt x="247" y="127"/>
                    </a:cubicBezTo>
                    <a:cubicBezTo>
                      <a:pt x="248" y="127"/>
                      <a:pt x="250" y="127"/>
                      <a:pt x="249" y="126"/>
                    </a:cubicBezTo>
                    <a:cubicBezTo>
                      <a:pt x="247" y="125"/>
                      <a:pt x="245" y="124"/>
                      <a:pt x="243" y="124"/>
                    </a:cubicBezTo>
                    <a:cubicBezTo>
                      <a:pt x="241" y="124"/>
                      <a:pt x="240" y="124"/>
                      <a:pt x="238" y="124"/>
                    </a:cubicBezTo>
                    <a:cubicBezTo>
                      <a:pt x="236" y="124"/>
                      <a:pt x="234" y="124"/>
                      <a:pt x="231" y="124"/>
                    </a:cubicBezTo>
                    <a:cubicBezTo>
                      <a:pt x="228" y="124"/>
                      <a:pt x="221" y="124"/>
                      <a:pt x="221" y="120"/>
                    </a:cubicBezTo>
                    <a:cubicBezTo>
                      <a:pt x="221" y="118"/>
                      <a:pt x="221" y="112"/>
                      <a:pt x="218" y="112"/>
                    </a:cubicBezTo>
                    <a:cubicBezTo>
                      <a:pt x="218" y="113"/>
                      <a:pt x="218" y="114"/>
                      <a:pt x="217" y="114"/>
                    </a:cubicBezTo>
                    <a:cubicBezTo>
                      <a:pt x="216" y="114"/>
                      <a:pt x="214" y="113"/>
                      <a:pt x="213" y="112"/>
                    </a:cubicBezTo>
                    <a:cubicBezTo>
                      <a:pt x="212" y="111"/>
                      <a:pt x="212" y="109"/>
                      <a:pt x="210" y="109"/>
                    </a:cubicBezTo>
                    <a:cubicBezTo>
                      <a:pt x="211" y="110"/>
                      <a:pt x="211" y="110"/>
                      <a:pt x="211" y="111"/>
                    </a:cubicBezTo>
                    <a:cubicBezTo>
                      <a:pt x="211" y="111"/>
                      <a:pt x="210" y="111"/>
                      <a:pt x="208" y="110"/>
                    </a:cubicBezTo>
                    <a:cubicBezTo>
                      <a:pt x="208" y="110"/>
                      <a:pt x="207" y="109"/>
                      <a:pt x="207" y="108"/>
                    </a:cubicBezTo>
                    <a:cubicBezTo>
                      <a:pt x="206" y="108"/>
                      <a:pt x="205" y="107"/>
                      <a:pt x="204" y="107"/>
                    </a:cubicBezTo>
                    <a:cubicBezTo>
                      <a:pt x="204" y="108"/>
                      <a:pt x="204" y="108"/>
                      <a:pt x="204" y="108"/>
                    </a:cubicBezTo>
                    <a:cubicBezTo>
                      <a:pt x="204" y="108"/>
                      <a:pt x="206" y="108"/>
                      <a:pt x="206" y="109"/>
                    </a:cubicBezTo>
                    <a:cubicBezTo>
                      <a:pt x="203" y="111"/>
                      <a:pt x="201" y="115"/>
                      <a:pt x="205" y="117"/>
                    </a:cubicBezTo>
                    <a:cubicBezTo>
                      <a:pt x="206" y="117"/>
                      <a:pt x="207" y="119"/>
                      <a:pt x="208" y="120"/>
                    </a:cubicBezTo>
                    <a:cubicBezTo>
                      <a:pt x="209" y="120"/>
                      <a:pt x="211" y="119"/>
                      <a:pt x="211" y="121"/>
                    </a:cubicBezTo>
                    <a:cubicBezTo>
                      <a:pt x="211" y="123"/>
                      <a:pt x="214" y="122"/>
                      <a:pt x="213" y="124"/>
                    </a:cubicBezTo>
                    <a:cubicBezTo>
                      <a:pt x="212" y="123"/>
                      <a:pt x="210" y="124"/>
                      <a:pt x="209" y="124"/>
                    </a:cubicBezTo>
                    <a:cubicBezTo>
                      <a:pt x="208" y="124"/>
                      <a:pt x="208" y="124"/>
                      <a:pt x="208" y="125"/>
                    </a:cubicBezTo>
                    <a:cubicBezTo>
                      <a:pt x="208" y="126"/>
                      <a:pt x="206" y="129"/>
                      <a:pt x="205" y="126"/>
                    </a:cubicBezTo>
                    <a:cubicBezTo>
                      <a:pt x="205" y="128"/>
                      <a:pt x="203" y="130"/>
                      <a:pt x="206" y="132"/>
                    </a:cubicBezTo>
                    <a:cubicBezTo>
                      <a:pt x="207" y="133"/>
                      <a:pt x="210" y="133"/>
                      <a:pt x="211" y="134"/>
                    </a:cubicBezTo>
                    <a:cubicBezTo>
                      <a:pt x="213" y="136"/>
                      <a:pt x="212" y="137"/>
                      <a:pt x="213" y="138"/>
                    </a:cubicBezTo>
                    <a:cubicBezTo>
                      <a:pt x="213" y="139"/>
                      <a:pt x="210" y="140"/>
                      <a:pt x="212" y="142"/>
                    </a:cubicBezTo>
                    <a:cubicBezTo>
                      <a:pt x="213" y="143"/>
                      <a:pt x="213" y="143"/>
                      <a:pt x="214" y="144"/>
                    </a:cubicBezTo>
                    <a:cubicBezTo>
                      <a:pt x="214" y="144"/>
                      <a:pt x="214" y="146"/>
                      <a:pt x="214" y="147"/>
                    </a:cubicBezTo>
                    <a:cubicBezTo>
                      <a:pt x="214" y="147"/>
                      <a:pt x="215" y="147"/>
                      <a:pt x="215" y="147"/>
                    </a:cubicBezTo>
                    <a:cubicBezTo>
                      <a:pt x="217" y="147"/>
                      <a:pt x="216" y="149"/>
                      <a:pt x="216" y="150"/>
                    </a:cubicBezTo>
                    <a:cubicBezTo>
                      <a:pt x="216" y="151"/>
                      <a:pt x="217" y="152"/>
                      <a:pt x="217" y="153"/>
                    </a:cubicBezTo>
                    <a:cubicBezTo>
                      <a:pt x="217" y="155"/>
                      <a:pt x="218" y="156"/>
                      <a:pt x="218" y="157"/>
                    </a:cubicBezTo>
                    <a:cubicBezTo>
                      <a:pt x="219" y="159"/>
                      <a:pt x="219" y="161"/>
                      <a:pt x="219" y="163"/>
                    </a:cubicBezTo>
                    <a:cubicBezTo>
                      <a:pt x="218" y="163"/>
                      <a:pt x="218" y="162"/>
                      <a:pt x="217" y="162"/>
                    </a:cubicBezTo>
                    <a:cubicBezTo>
                      <a:pt x="218" y="163"/>
                      <a:pt x="220" y="165"/>
                      <a:pt x="219" y="166"/>
                    </a:cubicBezTo>
                    <a:cubicBezTo>
                      <a:pt x="218" y="167"/>
                      <a:pt x="217" y="165"/>
                      <a:pt x="217" y="165"/>
                    </a:cubicBezTo>
                    <a:cubicBezTo>
                      <a:pt x="217" y="166"/>
                      <a:pt x="216" y="167"/>
                      <a:pt x="216" y="165"/>
                    </a:cubicBezTo>
                    <a:cubicBezTo>
                      <a:pt x="215" y="164"/>
                      <a:pt x="216" y="162"/>
                      <a:pt x="216" y="160"/>
                    </a:cubicBezTo>
                    <a:cubicBezTo>
                      <a:pt x="215" y="161"/>
                      <a:pt x="216" y="162"/>
                      <a:pt x="215" y="163"/>
                    </a:cubicBezTo>
                    <a:cubicBezTo>
                      <a:pt x="215" y="162"/>
                      <a:pt x="214" y="161"/>
                      <a:pt x="215" y="159"/>
                    </a:cubicBezTo>
                    <a:cubicBezTo>
                      <a:pt x="213" y="161"/>
                      <a:pt x="215" y="166"/>
                      <a:pt x="214" y="168"/>
                    </a:cubicBezTo>
                    <a:cubicBezTo>
                      <a:pt x="214" y="166"/>
                      <a:pt x="214" y="164"/>
                      <a:pt x="213" y="163"/>
                    </a:cubicBezTo>
                    <a:cubicBezTo>
                      <a:pt x="213" y="163"/>
                      <a:pt x="213" y="167"/>
                      <a:pt x="213" y="166"/>
                    </a:cubicBezTo>
                    <a:cubicBezTo>
                      <a:pt x="212" y="166"/>
                      <a:pt x="212" y="166"/>
                      <a:pt x="212" y="166"/>
                    </a:cubicBezTo>
                    <a:cubicBezTo>
                      <a:pt x="211" y="164"/>
                      <a:pt x="212" y="168"/>
                      <a:pt x="211" y="165"/>
                    </a:cubicBezTo>
                    <a:cubicBezTo>
                      <a:pt x="212" y="166"/>
                      <a:pt x="212" y="167"/>
                      <a:pt x="211" y="167"/>
                    </a:cubicBezTo>
                    <a:cubicBezTo>
                      <a:pt x="210" y="166"/>
                      <a:pt x="210" y="163"/>
                      <a:pt x="210" y="162"/>
                    </a:cubicBezTo>
                    <a:cubicBezTo>
                      <a:pt x="209" y="159"/>
                      <a:pt x="207" y="160"/>
                      <a:pt x="207" y="157"/>
                    </a:cubicBezTo>
                    <a:cubicBezTo>
                      <a:pt x="207" y="160"/>
                      <a:pt x="210" y="159"/>
                      <a:pt x="209" y="162"/>
                    </a:cubicBezTo>
                    <a:cubicBezTo>
                      <a:pt x="207" y="165"/>
                      <a:pt x="205" y="166"/>
                      <a:pt x="202" y="167"/>
                    </a:cubicBezTo>
                    <a:cubicBezTo>
                      <a:pt x="200" y="168"/>
                      <a:pt x="198" y="169"/>
                      <a:pt x="197" y="171"/>
                    </a:cubicBezTo>
                    <a:cubicBezTo>
                      <a:pt x="197" y="172"/>
                      <a:pt x="198" y="177"/>
                      <a:pt x="199" y="178"/>
                    </a:cubicBezTo>
                    <a:cubicBezTo>
                      <a:pt x="199" y="179"/>
                      <a:pt x="198" y="179"/>
                      <a:pt x="197" y="180"/>
                    </a:cubicBezTo>
                    <a:cubicBezTo>
                      <a:pt x="197" y="181"/>
                      <a:pt x="198" y="181"/>
                      <a:pt x="196" y="183"/>
                    </a:cubicBezTo>
                    <a:cubicBezTo>
                      <a:pt x="195" y="184"/>
                      <a:pt x="194" y="187"/>
                      <a:pt x="191" y="184"/>
                    </a:cubicBezTo>
                    <a:cubicBezTo>
                      <a:pt x="192" y="185"/>
                      <a:pt x="193" y="186"/>
                      <a:pt x="194" y="186"/>
                    </a:cubicBezTo>
                    <a:cubicBezTo>
                      <a:pt x="191" y="188"/>
                      <a:pt x="188" y="189"/>
                      <a:pt x="185" y="190"/>
                    </a:cubicBezTo>
                    <a:cubicBezTo>
                      <a:pt x="186" y="189"/>
                      <a:pt x="186" y="187"/>
                      <a:pt x="184" y="187"/>
                    </a:cubicBezTo>
                    <a:cubicBezTo>
                      <a:pt x="183" y="188"/>
                      <a:pt x="181" y="190"/>
                      <a:pt x="182" y="192"/>
                    </a:cubicBezTo>
                    <a:cubicBezTo>
                      <a:pt x="182" y="191"/>
                      <a:pt x="184" y="189"/>
                      <a:pt x="184" y="190"/>
                    </a:cubicBezTo>
                    <a:cubicBezTo>
                      <a:pt x="183" y="191"/>
                      <a:pt x="182" y="193"/>
                      <a:pt x="181" y="194"/>
                    </a:cubicBezTo>
                    <a:cubicBezTo>
                      <a:pt x="178" y="196"/>
                      <a:pt x="177" y="199"/>
                      <a:pt x="176" y="201"/>
                    </a:cubicBezTo>
                    <a:cubicBezTo>
                      <a:pt x="174" y="204"/>
                      <a:pt x="172" y="207"/>
                      <a:pt x="170" y="208"/>
                    </a:cubicBezTo>
                    <a:cubicBezTo>
                      <a:pt x="167" y="209"/>
                      <a:pt x="167" y="212"/>
                      <a:pt x="164" y="214"/>
                    </a:cubicBezTo>
                    <a:cubicBezTo>
                      <a:pt x="166" y="215"/>
                      <a:pt x="158" y="218"/>
                      <a:pt x="157" y="219"/>
                    </a:cubicBezTo>
                    <a:cubicBezTo>
                      <a:pt x="156" y="220"/>
                      <a:pt x="156" y="221"/>
                      <a:pt x="155" y="222"/>
                    </a:cubicBezTo>
                    <a:cubicBezTo>
                      <a:pt x="154" y="224"/>
                      <a:pt x="157" y="224"/>
                      <a:pt x="156" y="226"/>
                    </a:cubicBezTo>
                    <a:cubicBezTo>
                      <a:pt x="154" y="230"/>
                      <a:pt x="150" y="230"/>
                      <a:pt x="147" y="230"/>
                    </a:cubicBezTo>
                    <a:cubicBezTo>
                      <a:pt x="145" y="230"/>
                      <a:pt x="145" y="231"/>
                      <a:pt x="145" y="232"/>
                    </a:cubicBezTo>
                    <a:cubicBezTo>
                      <a:pt x="144" y="233"/>
                      <a:pt x="143" y="235"/>
                      <a:pt x="143" y="237"/>
                    </a:cubicBezTo>
                    <a:cubicBezTo>
                      <a:pt x="142" y="236"/>
                      <a:pt x="142" y="235"/>
                      <a:pt x="142" y="234"/>
                    </a:cubicBezTo>
                    <a:cubicBezTo>
                      <a:pt x="142" y="235"/>
                      <a:pt x="141" y="236"/>
                      <a:pt x="141" y="237"/>
                    </a:cubicBezTo>
                    <a:cubicBezTo>
                      <a:pt x="142" y="234"/>
                      <a:pt x="137" y="236"/>
                      <a:pt x="136" y="237"/>
                    </a:cubicBezTo>
                    <a:cubicBezTo>
                      <a:pt x="135" y="240"/>
                      <a:pt x="133" y="243"/>
                      <a:pt x="134" y="246"/>
                    </a:cubicBezTo>
                    <a:cubicBezTo>
                      <a:pt x="135" y="248"/>
                      <a:pt x="136" y="251"/>
                      <a:pt x="136" y="253"/>
                    </a:cubicBezTo>
                    <a:cubicBezTo>
                      <a:pt x="136" y="257"/>
                      <a:pt x="137" y="260"/>
                      <a:pt x="138" y="264"/>
                    </a:cubicBezTo>
                    <a:cubicBezTo>
                      <a:pt x="137" y="263"/>
                      <a:pt x="136" y="260"/>
                      <a:pt x="136" y="262"/>
                    </a:cubicBezTo>
                    <a:cubicBezTo>
                      <a:pt x="135" y="261"/>
                      <a:pt x="135" y="263"/>
                      <a:pt x="136" y="263"/>
                    </a:cubicBezTo>
                    <a:cubicBezTo>
                      <a:pt x="137" y="264"/>
                      <a:pt x="137" y="264"/>
                      <a:pt x="138" y="265"/>
                    </a:cubicBezTo>
                    <a:cubicBezTo>
                      <a:pt x="139" y="267"/>
                      <a:pt x="138" y="271"/>
                      <a:pt x="138" y="273"/>
                    </a:cubicBezTo>
                    <a:cubicBezTo>
                      <a:pt x="137" y="276"/>
                      <a:pt x="135" y="279"/>
                      <a:pt x="134" y="282"/>
                    </a:cubicBezTo>
                    <a:cubicBezTo>
                      <a:pt x="134" y="285"/>
                      <a:pt x="135" y="288"/>
                      <a:pt x="133" y="290"/>
                    </a:cubicBezTo>
                    <a:cubicBezTo>
                      <a:pt x="134" y="289"/>
                      <a:pt x="134" y="289"/>
                      <a:pt x="134" y="289"/>
                    </a:cubicBezTo>
                    <a:cubicBezTo>
                      <a:pt x="135" y="291"/>
                      <a:pt x="135" y="293"/>
                      <a:pt x="135" y="294"/>
                    </a:cubicBezTo>
                    <a:cubicBezTo>
                      <a:pt x="135" y="297"/>
                      <a:pt x="136" y="300"/>
                      <a:pt x="136" y="302"/>
                    </a:cubicBezTo>
                    <a:cubicBezTo>
                      <a:pt x="135" y="302"/>
                      <a:pt x="134" y="302"/>
                      <a:pt x="134" y="302"/>
                    </a:cubicBezTo>
                    <a:cubicBezTo>
                      <a:pt x="136" y="303"/>
                      <a:pt x="134" y="302"/>
                      <a:pt x="133" y="302"/>
                    </a:cubicBezTo>
                    <a:cubicBezTo>
                      <a:pt x="132" y="302"/>
                      <a:pt x="131" y="301"/>
                      <a:pt x="130" y="303"/>
                    </a:cubicBezTo>
                    <a:cubicBezTo>
                      <a:pt x="130" y="303"/>
                      <a:pt x="129" y="304"/>
                      <a:pt x="129" y="305"/>
                    </a:cubicBezTo>
                    <a:cubicBezTo>
                      <a:pt x="130" y="306"/>
                      <a:pt x="128" y="307"/>
                      <a:pt x="128" y="308"/>
                    </a:cubicBezTo>
                    <a:cubicBezTo>
                      <a:pt x="127" y="309"/>
                      <a:pt x="125" y="313"/>
                      <a:pt x="128" y="314"/>
                    </a:cubicBezTo>
                    <a:cubicBezTo>
                      <a:pt x="129" y="315"/>
                      <a:pt x="129" y="314"/>
                      <a:pt x="130" y="314"/>
                    </a:cubicBezTo>
                    <a:cubicBezTo>
                      <a:pt x="131" y="314"/>
                      <a:pt x="132" y="316"/>
                      <a:pt x="132" y="316"/>
                    </a:cubicBezTo>
                    <a:cubicBezTo>
                      <a:pt x="129" y="313"/>
                      <a:pt x="125" y="315"/>
                      <a:pt x="122" y="316"/>
                    </a:cubicBezTo>
                    <a:cubicBezTo>
                      <a:pt x="118" y="318"/>
                      <a:pt x="120" y="322"/>
                      <a:pt x="118" y="325"/>
                    </a:cubicBezTo>
                    <a:cubicBezTo>
                      <a:pt x="117" y="326"/>
                      <a:pt x="115" y="327"/>
                      <a:pt x="113" y="328"/>
                    </a:cubicBezTo>
                    <a:cubicBezTo>
                      <a:pt x="111" y="329"/>
                      <a:pt x="110" y="328"/>
                      <a:pt x="108" y="326"/>
                    </a:cubicBezTo>
                    <a:cubicBezTo>
                      <a:pt x="107" y="326"/>
                      <a:pt x="100" y="319"/>
                      <a:pt x="103" y="318"/>
                    </a:cubicBezTo>
                    <a:cubicBezTo>
                      <a:pt x="101" y="319"/>
                      <a:pt x="100" y="315"/>
                      <a:pt x="99" y="314"/>
                    </a:cubicBezTo>
                    <a:cubicBezTo>
                      <a:pt x="98" y="311"/>
                      <a:pt x="97" y="309"/>
                      <a:pt x="98" y="306"/>
                    </a:cubicBezTo>
                    <a:cubicBezTo>
                      <a:pt x="99" y="307"/>
                      <a:pt x="99" y="308"/>
                      <a:pt x="99" y="309"/>
                    </a:cubicBezTo>
                    <a:cubicBezTo>
                      <a:pt x="99" y="307"/>
                      <a:pt x="99" y="312"/>
                      <a:pt x="100" y="312"/>
                    </a:cubicBezTo>
                    <a:cubicBezTo>
                      <a:pt x="100" y="311"/>
                      <a:pt x="100" y="309"/>
                      <a:pt x="99" y="308"/>
                    </a:cubicBezTo>
                    <a:cubicBezTo>
                      <a:pt x="99" y="307"/>
                      <a:pt x="98" y="306"/>
                      <a:pt x="98" y="305"/>
                    </a:cubicBezTo>
                    <a:cubicBezTo>
                      <a:pt x="98" y="307"/>
                      <a:pt x="97" y="305"/>
                      <a:pt x="97" y="304"/>
                    </a:cubicBezTo>
                    <a:cubicBezTo>
                      <a:pt x="97" y="303"/>
                      <a:pt x="96" y="303"/>
                      <a:pt x="96" y="301"/>
                    </a:cubicBezTo>
                    <a:cubicBezTo>
                      <a:pt x="95" y="299"/>
                      <a:pt x="94" y="296"/>
                      <a:pt x="93" y="294"/>
                    </a:cubicBezTo>
                    <a:cubicBezTo>
                      <a:pt x="93" y="293"/>
                      <a:pt x="87" y="283"/>
                      <a:pt x="87" y="283"/>
                    </a:cubicBezTo>
                    <a:cubicBezTo>
                      <a:pt x="83" y="278"/>
                      <a:pt x="81" y="273"/>
                      <a:pt x="80" y="267"/>
                    </a:cubicBezTo>
                    <a:cubicBezTo>
                      <a:pt x="79" y="265"/>
                      <a:pt x="79" y="263"/>
                      <a:pt x="78" y="261"/>
                    </a:cubicBezTo>
                    <a:cubicBezTo>
                      <a:pt x="78" y="260"/>
                      <a:pt x="77" y="259"/>
                      <a:pt x="77" y="258"/>
                    </a:cubicBezTo>
                    <a:cubicBezTo>
                      <a:pt x="76" y="257"/>
                      <a:pt x="75" y="254"/>
                      <a:pt x="76" y="255"/>
                    </a:cubicBezTo>
                    <a:cubicBezTo>
                      <a:pt x="75" y="254"/>
                      <a:pt x="75" y="252"/>
                      <a:pt x="74" y="250"/>
                    </a:cubicBezTo>
                    <a:cubicBezTo>
                      <a:pt x="73" y="250"/>
                      <a:pt x="70" y="248"/>
                      <a:pt x="73" y="247"/>
                    </a:cubicBezTo>
                    <a:cubicBezTo>
                      <a:pt x="71" y="248"/>
                      <a:pt x="71" y="246"/>
                      <a:pt x="70" y="245"/>
                    </a:cubicBezTo>
                    <a:cubicBezTo>
                      <a:pt x="70" y="244"/>
                      <a:pt x="70" y="243"/>
                      <a:pt x="69" y="243"/>
                    </a:cubicBezTo>
                    <a:cubicBezTo>
                      <a:pt x="69" y="242"/>
                      <a:pt x="67" y="241"/>
                      <a:pt x="69" y="241"/>
                    </a:cubicBezTo>
                    <a:cubicBezTo>
                      <a:pt x="68" y="241"/>
                      <a:pt x="67" y="240"/>
                      <a:pt x="67" y="239"/>
                    </a:cubicBezTo>
                    <a:cubicBezTo>
                      <a:pt x="67" y="238"/>
                      <a:pt x="67" y="238"/>
                      <a:pt x="66" y="237"/>
                    </a:cubicBezTo>
                    <a:cubicBezTo>
                      <a:pt x="64" y="234"/>
                      <a:pt x="63" y="231"/>
                      <a:pt x="62" y="229"/>
                    </a:cubicBezTo>
                    <a:cubicBezTo>
                      <a:pt x="62" y="227"/>
                      <a:pt x="61" y="225"/>
                      <a:pt x="61" y="223"/>
                    </a:cubicBezTo>
                    <a:cubicBezTo>
                      <a:pt x="61" y="221"/>
                      <a:pt x="60" y="219"/>
                      <a:pt x="60" y="217"/>
                    </a:cubicBezTo>
                    <a:cubicBezTo>
                      <a:pt x="59" y="215"/>
                      <a:pt x="58" y="213"/>
                      <a:pt x="58" y="211"/>
                    </a:cubicBezTo>
                    <a:cubicBezTo>
                      <a:pt x="57" y="210"/>
                      <a:pt x="55" y="206"/>
                      <a:pt x="57" y="207"/>
                    </a:cubicBezTo>
                    <a:cubicBezTo>
                      <a:pt x="57" y="207"/>
                      <a:pt x="54" y="203"/>
                      <a:pt x="56" y="204"/>
                    </a:cubicBezTo>
                    <a:cubicBezTo>
                      <a:pt x="56" y="203"/>
                      <a:pt x="54" y="202"/>
                      <a:pt x="55" y="200"/>
                    </a:cubicBezTo>
                    <a:cubicBezTo>
                      <a:pt x="56" y="201"/>
                      <a:pt x="56" y="201"/>
                      <a:pt x="56" y="201"/>
                    </a:cubicBezTo>
                    <a:cubicBezTo>
                      <a:pt x="56" y="200"/>
                      <a:pt x="56" y="199"/>
                      <a:pt x="55" y="199"/>
                    </a:cubicBezTo>
                    <a:cubicBezTo>
                      <a:pt x="56" y="198"/>
                      <a:pt x="56" y="197"/>
                      <a:pt x="55" y="196"/>
                    </a:cubicBezTo>
                    <a:cubicBezTo>
                      <a:pt x="55" y="197"/>
                      <a:pt x="55" y="198"/>
                      <a:pt x="54" y="198"/>
                    </a:cubicBezTo>
                    <a:cubicBezTo>
                      <a:pt x="53" y="196"/>
                      <a:pt x="54" y="192"/>
                      <a:pt x="56" y="195"/>
                    </a:cubicBezTo>
                    <a:cubicBezTo>
                      <a:pt x="56" y="194"/>
                      <a:pt x="52" y="194"/>
                      <a:pt x="53" y="192"/>
                    </a:cubicBezTo>
                    <a:cubicBezTo>
                      <a:pt x="54" y="192"/>
                      <a:pt x="52" y="190"/>
                      <a:pt x="52" y="189"/>
                    </a:cubicBezTo>
                    <a:cubicBezTo>
                      <a:pt x="51" y="188"/>
                      <a:pt x="51" y="186"/>
                      <a:pt x="52" y="184"/>
                    </a:cubicBezTo>
                    <a:cubicBezTo>
                      <a:pt x="52" y="182"/>
                      <a:pt x="54" y="179"/>
                      <a:pt x="53" y="176"/>
                    </a:cubicBezTo>
                    <a:cubicBezTo>
                      <a:pt x="52" y="176"/>
                      <a:pt x="52" y="171"/>
                      <a:pt x="50" y="173"/>
                    </a:cubicBezTo>
                    <a:cubicBezTo>
                      <a:pt x="51" y="172"/>
                      <a:pt x="51" y="172"/>
                      <a:pt x="50" y="173"/>
                    </a:cubicBezTo>
                    <a:cubicBezTo>
                      <a:pt x="51" y="171"/>
                      <a:pt x="49" y="171"/>
                      <a:pt x="49" y="170"/>
                    </a:cubicBezTo>
                    <a:cubicBezTo>
                      <a:pt x="49" y="169"/>
                      <a:pt x="49" y="168"/>
                      <a:pt x="50" y="168"/>
                    </a:cubicBezTo>
                    <a:cubicBezTo>
                      <a:pt x="50" y="167"/>
                      <a:pt x="53" y="166"/>
                      <a:pt x="54" y="165"/>
                    </a:cubicBezTo>
                    <a:cubicBezTo>
                      <a:pt x="51" y="167"/>
                      <a:pt x="45" y="165"/>
                      <a:pt x="49" y="162"/>
                    </a:cubicBezTo>
                    <a:cubicBezTo>
                      <a:pt x="48" y="163"/>
                      <a:pt x="46" y="162"/>
                      <a:pt x="47" y="160"/>
                    </a:cubicBezTo>
                    <a:cubicBezTo>
                      <a:pt x="48" y="159"/>
                      <a:pt x="50" y="160"/>
                      <a:pt x="50" y="159"/>
                    </a:cubicBezTo>
                    <a:cubicBezTo>
                      <a:pt x="49" y="159"/>
                      <a:pt x="46" y="159"/>
                      <a:pt x="45" y="157"/>
                    </a:cubicBezTo>
                    <a:cubicBezTo>
                      <a:pt x="45" y="158"/>
                      <a:pt x="44" y="158"/>
                      <a:pt x="44" y="158"/>
                    </a:cubicBezTo>
                    <a:cubicBezTo>
                      <a:pt x="44" y="159"/>
                      <a:pt x="45" y="159"/>
                      <a:pt x="45" y="160"/>
                    </a:cubicBezTo>
                    <a:cubicBezTo>
                      <a:pt x="45" y="161"/>
                      <a:pt x="44" y="162"/>
                      <a:pt x="43" y="162"/>
                    </a:cubicBezTo>
                    <a:cubicBezTo>
                      <a:pt x="44" y="163"/>
                      <a:pt x="44" y="163"/>
                      <a:pt x="44" y="163"/>
                    </a:cubicBezTo>
                    <a:cubicBezTo>
                      <a:pt x="43" y="163"/>
                      <a:pt x="42" y="163"/>
                      <a:pt x="42" y="164"/>
                    </a:cubicBezTo>
                    <a:cubicBezTo>
                      <a:pt x="45" y="165"/>
                      <a:pt x="46" y="167"/>
                      <a:pt x="44" y="170"/>
                    </a:cubicBezTo>
                    <a:cubicBezTo>
                      <a:pt x="44" y="170"/>
                      <a:pt x="44" y="172"/>
                      <a:pt x="43" y="172"/>
                    </a:cubicBezTo>
                    <a:cubicBezTo>
                      <a:pt x="41" y="173"/>
                      <a:pt x="40" y="174"/>
                      <a:pt x="38" y="175"/>
                    </a:cubicBezTo>
                    <a:cubicBezTo>
                      <a:pt x="36" y="176"/>
                      <a:pt x="33" y="178"/>
                      <a:pt x="30" y="177"/>
                    </a:cubicBezTo>
                    <a:cubicBezTo>
                      <a:pt x="27" y="176"/>
                      <a:pt x="23" y="173"/>
                      <a:pt x="21" y="171"/>
                    </a:cubicBezTo>
                    <a:cubicBezTo>
                      <a:pt x="19" y="167"/>
                      <a:pt x="15" y="164"/>
                      <a:pt x="12" y="161"/>
                    </a:cubicBezTo>
                    <a:cubicBezTo>
                      <a:pt x="11" y="160"/>
                      <a:pt x="8" y="157"/>
                      <a:pt x="11" y="156"/>
                    </a:cubicBezTo>
                    <a:cubicBezTo>
                      <a:pt x="12" y="156"/>
                      <a:pt x="12" y="158"/>
                      <a:pt x="13" y="158"/>
                    </a:cubicBezTo>
                    <a:cubicBezTo>
                      <a:pt x="14" y="159"/>
                      <a:pt x="16" y="158"/>
                      <a:pt x="16" y="157"/>
                    </a:cubicBezTo>
                    <a:cubicBezTo>
                      <a:pt x="17" y="158"/>
                      <a:pt x="22" y="155"/>
                      <a:pt x="23" y="154"/>
                    </a:cubicBezTo>
                    <a:cubicBezTo>
                      <a:pt x="23" y="154"/>
                      <a:pt x="23" y="152"/>
                      <a:pt x="24" y="151"/>
                    </a:cubicBezTo>
                    <a:cubicBezTo>
                      <a:pt x="25" y="150"/>
                      <a:pt x="26" y="150"/>
                      <a:pt x="25" y="148"/>
                    </a:cubicBezTo>
                    <a:cubicBezTo>
                      <a:pt x="24" y="149"/>
                      <a:pt x="25" y="151"/>
                      <a:pt x="23" y="151"/>
                    </a:cubicBezTo>
                    <a:cubicBezTo>
                      <a:pt x="22" y="151"/>
                      <a:pt x="21" y="151"/>
                      <a:pt x="19" y="151"/>
                    </a:cubicBezTo>
                    <a:cubicBezTo>
                      <a:pt x="18" y="152"/>
                      <a:pt x="18" y="153"/>
                      <a:pt x="16" y="153"/>
                    </a:cubicBezTo>
                    <a:cubicBezTo>
                      <a:pt x="15" y="153"/>
                      <a:pt x="13" y="152"/>
                      <a:pt x="11" y="151"/>
                    </a:cubicBezTo>
                    <a:cubicBezTo>
                      <a:pt x="10" y="150"/>
                      <a:pt x="8" y="150"/>
                      <a:pt x="7" y="149"/>
                    </a:cubicBezTo>
                    <a:cubicBezTo>
                      <a:pt x="6" y="148"/>
                      <a:pt x="6" y="146"/>
                      <a:pt x="4" y="146"/>
                    </a:cubicBezTo>
                    <a:cubicBezTo>
                      <a:pt x="0" y="144"/>
                      <a:pt x="5" y="141"/>
                      <a:pt x="6" y="140"/>
                    </a:cubicBezTo>
                    <a:cubicBezTo>
                      <a:pt x="4" y="139"/>
                      <a:pt x="3" y="144"/>
                      <a:pt x="0" y="143"/>
                    </a:cubicBezTo>
                    <a:cubicBezTo>
                      <a:pt x="1" y="142"/>
                      <a:pt x="1" y="141"/>
                      <a:pt x="0" y="141"/>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911" name="Freeform 4543"/>
              <p:cNvSpPr>
                <a:spLocks/>
              </p:cNvSpPr>
              <p:nvPr/>
            </p:nvSpPr>
            <p:spPr bwMode="auto">
              <a:xfrm>
                <a:off x="4304" y="2044"/>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0"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912" name="Freeform 4544"/>
              <p:cNvSpPr>
                <a:spLocks/>
              </p:cNvSpPr>
              <p:nvPr/>
            </p:nvSpPr>
            <p:spPr bwMode="auto">
              <a:xfrm>
                <a:off x="4320" y="204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913" name="Freeform 4545"/>
              <p:cNvSpPr>
                <a:spLocks/>
              </p:cNvSpPr>
              <p:nvPr/>
            </p:nvSpPr>
            <p:spPr bwMode="auto">
              <a:xfrm>
                <a:off x="4348" y="2163"/>
                <a:ext cx="12" cy="9"/>
              </a:xfrm>
              <a:custGeom>
                <a:avLst/>
                <a:gdLst>
                  <a:gd name="T0" fmla="*/ 0 w 9"/>
                  <a:gd name="T1" fmla="*/ 1 h 7"/>
                  <a:gd name="T2" fmla="*/ 12 w 9"/>
                  <a:gd name="T3" fmla="*/ 6 h 7"/>
                  <a:gd name="T4" fmla="*/ 0 w 9"/>
                  <a:gd name="T5" fmla="*/ 1 h 7"/>
                  <a:gd name="T6" fmla="*/ 0 60000 65536"/>
                  <a:gd name="T7" fmla="*/ 0 60000 65536"/>
                  <a:gd name="T8" fmla="*/ 0 60000 65536"/>
                </a:gdLst>
                <a:ahLst/>
                <a:cxnLst>
                  <a:cxn ang="T6">
                    <a:pos x="T0" y="T1"/>
                  </a:cxn>
                  <a:cxn ang="T7">
                    <a:pos x="T2" y="T3"/>
                  </a:cxn>
                  <a:cxn ang="T8">
                    <a:pos x="T4" y="T5"/>
                  </a:cxn>
                </a:cxnLst>
                <a:rect l="0" t="0" r="r" b="b"/>
                <a:pathLst>
                  <a:path w="9" h="7">
                    <a:moveTo>
                      <a:pt x="0" y="1"/>
                    </a:moveTo>
                    <a:cubicBezTo>
                      <a:pt x="2" y="2"/>
                      <a:pt x="6" y="7"/>
                      <a:pt x="9" y="5"/>
                    </a:cubicBezTo>
                    <a:cubicBezTo>
                      <a:pt x="7" y="4"/>
                      <a:pt x="2" y="0"/>
                      <a:pt x="0" y="1"/>
                    </a:cubicBezTo>
                  </a:path>
                </a:pathLst>
              </a:custGeom>
              <a:solidFill>
                <a:srgbClr val="B3B3B3"/>
              </a:solidFill>
              <a:ln w="3175">
                <a:solidFill>
                  <a:schemeClr val="tx1"/>
                </a:solidFill>
                <a:round/>
                <a:headEnd/>
                <a:tailEnd/>
              </a:ln>
            </p:spPr>
            <p:txBody>
              <a:bodyPr/>
              <a:lstStyle/>
              <a:p>
                <a:endParaRPr lang="en-GB" sz="2400" dirty="0"/>
              </a:p>
            </p:txBody>
          </p:sp>
          <p:sp>
            <p:nvSpPr>
              <p:cNvPr id="914" name="Freeform 4546"/>
              <p:cNvSpPr>
                <a:spLocks/>
              </p:cNvSpPr>
              <p:nvPr/>
            </p:nvSpPr>
            <p:spPr bwMode="auto">
              <a:xfrm>
                <a:off x="4365" y="2221"/>
                <a:ext cx="3" cy="3"/>
              </a:xfrm>
              <a:custGeom>
                <a:avLst/>
                <a:gdLst>
                  <a:gd name="T0" fmla="*/ 0 w 2"/>
                  <a:gd name="T1" fmla="*/ 3 h 2"/>
                  <a:gd name="T2" fmla="*/ 0 w 2"/>
                  <a:gd name="T3" fmla="*/ 3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0" y="2"/>
                      <a:pt x="0" y="2"/>
                      <a:pt x="0" y="2"/>
                    </a:cubicBezTo>
                    <a:cubicBezTo>
                      <a:pt x="2" y="2"/>
                      <a:pt x="0" y="0"/>
                      <a:pt x="0" y="2"/>
                    </a:cubicBezTo>
                  </a:path>
                </a:pathLst>
              </a:custGeom>
              <a:solidFill>
                <a:srgbClr val="B3B3B3"/>
              </a:solidFill>
              <a:ln w="3175">
                <a:solidFill>
                  <a:schemeClr val="tx1"/>
                </a:solidFill>
                <a:round/>
                <a:headEnd/>
                <a:tailEnd/>
              </a:ln>
            </p:spPr>
            <p:txBody>
              <a:bodyPr/>
              <a:lstStyle/>
              <a:p>
                <a:endParaRPr lang="en-GB" sz="2400" dirty="0"/>
              </a:p>
            </p:txBody>
          </p:sp>
          <p:sp>
            <p:nvSpPr>
              <p:cNvPr id="915" name="Freeform 4547"/>
              <p:cNvSpPr>
                <a:spLocks/>
              </p:cNvSpPr>
              <p:nvPr/>
            </p:nvSpPr>
            <p:spPr bwMode="auto">
              <a:xfrm>
                <a:off x="4368" y="2191"/>
                <a:ext cx="5" cy="2"/>
              </a:xfrm>
              <a:custGeom>
                <a:avLst/>
                <a:gdLst>
                  <a:gd name="T0" fmla="*/ 1 w 4"/>
                  <a:gd name="T1" fmla="*/ 2 h 2"/>
                  <a:gd name="T2" fmla="*/ 5 w 4"/>
                  <a:gd name="T3" fmla="*/ 2 h 2"/>
                  <a:gd name="T4" fmla="*/ 0 w 4"/>
                  <a:gd name="T5" fmla="*/ 1 h 2"/>
                  <a:gd name="T6" fmla="*/ 1 w 4"/>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1" y="2"/>
                    </a:moveTo>
                    <a:cubicBezTo>
                      <a:pt x="2" y="2"/>
                      <a:pt x="3" y="2"/>
                      <a:pt x="4" y="2"/>
                    </a:cubicBezTo>
                    <a:cubicBezTo>
                      <a:pt x="3" y="1"/>
                      <a:pt x="1" y="0"/>
                      <a:pt x="0" y="1"/>
                    </a:cubicBezTo>
                    <a:cubicBezTo>
                      <a:pt x="1" y="2"/>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916" name="Freeform 4548"/>
              <p:cNvSpPr>
                <a:spLocks/>
              </p:cNvSpPr>
              <p:nvPr/>
            </p:nvSpPr>
            <p:spPr bwMode="auto">
              <a:xfrm>
                <a:off x="4368" y="2188"/>
                <a:ext cx="2" cy="1"/>
              </a:xfrm>
              <a:custGeom>
                <a:avLst/>
                <a:gdLst>
                  <a:gd name="T0" fmla="*/ 0 w 2"/>
                  <a:gd name="T1" fmla="*/ 0 h 1"/>
                  <a:gd name="T2" fmla="*/ 2 w 2"/>
                  <a:gd name="T3" fmla="*/ 1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1" y="1"/>
                      <a:pt x="1" y="1"/>
                      <a:pt x="2" y="1"/>
                    </a:cubicBezTo>
                    <a:cubicBezTo>
                      <a:pt x="2"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917" name="Freeform 4549"/>
              <p:cNvSpPr>
                <a:spLocks/>
              </p:cNvSpPr>
              <p:nvPr/>
            </p:nvSpPr>
            <p:spPr bwMode="auto">
              <a:xfrm>
                <a:off x="4370" y="2197"/>
                <a:ext cx="1" cy="2"/>
              </a:xfrm>
              <a:custGeom>
                <a:avLst/>
                <a:gdLst>
                  <a:gd name="T0" fmla="*/ 1 w 1"/>
                  <a:gd name="T1" fmla="*/ 2 h 1"/>
                  <a:gd name="T2" fmla="*/ 0 w 1"/>
                  <a:gd name="T3" fmla="*/ 0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918" name="Freeform 4550"/>
              <p:cNvSpPr>
                <a:spLocks/>
              </p:cNvSpPr>
              <p:nvPr/>
            </p:nvSpPr>
            <p:spPr bwMode="auto">
              <a:xfrm>
                <a:off x="4329" y="2291"/>
                <a:ext cx="3" cy="3"/>
              </a:xfrm>
              <a:custGeom>
                <a:avLst/>
                <a:gdLst>
                  <a:gd name="T0" fmla="*/ 0 w 2"/>
                  <a:gd name="T1" fmla="*/ 2 h 2"/>
                  <a:gd name="T2" fmla="*/ 2 w 2"/>
                  <a:gd name="T3" fmla="*/ 3 h 2"/>
                  <a:gd name="T4" fmla="*/ 0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0" y="1"/>
                    </a:moveTo>
                    <a:cubicBezTo>
                      <a:pt x="1" y="2"/>
                      <a:pt x="1" y="2"/>
                      <a:pt x="1" y="2"/>
                    </a:cubicBezTo>
                    <a:cubicBezTo>
                      <a:pt x="2" y="1"/>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919" name="Freeform 4551"/>
              <p:cNvSpPr>
                <a:spLocks/>
              </p:cNvSpPr>
              <p:nvPr/>
            </p:nvSpPr>
            <p:spPr bwMode="auto">
              <a:xfrm>
                <a:off x="4356" y="2263"/>
                <a:ext cx="1" cy="4"/>
              </a:xfrm>
              <a:custGeom>
                <a:avLst/>
                <a:gdLst>
                  <a:gd name="T0" fmla="*/ 0 w 1"/>
                  <a:gd name="T1" fmla="*/ 1 h 3"/>
                  <a:gd name="T2" fmla="*/ 1 w 1"/>
                  <a:gd name="T3" fmla="*/ 0 h 3"/>
                  <a:gd name="T4" fmla="*/ 0 w 1"/>
                  <a:gd name="T5" fmla="*/ 0 h 3"/>
                  <a:gd name="T6" fmla="*/ 1 w 1"/>
                  <a:gd name="T7" fmla="*/ 1 h 3"/>
                  <a:gd name="T8" fmla="*/ 0 w 1"/>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 h="3">
                    <a:moveTo>
                      <a:pt x="0" y="1"/>
                    </a:moveTo>
                    <a:cubicBezTo>
                      <a:pt x="1" y="3"/>
                      <a:pt x="1" y="0"/>
                      <a:pt x="1" y="0"/>
                    </a:cubicBezTo>
                    <a:cubicBezTo>
                      <a:pt x="0" y="0"/>
                      <a:pt x="0" y="0"/>
                      <a:pt x="0" y="0"/>
                    </a:cubicBezTo>
                    <a:cubicBezTo>
                      <a:pt x="0" y="0"/>
                      <a:pt x="0" y="0"/>
                      <a:pt x="1" y="1"/>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920" name="Freeform 4552"/>
              <p:cNvSpPr>
                <a:spLocks/>
              </p:cNvSpPr>
              <p:nvPr/>
            </p:nvSpPr>
            <p:spPr bwMode="auto">
              <a:xfrm>
                <a:off x="4346" y="2255"/>
                <a:ext cx="3" cy="2"/>
              </a:xfrm>
              <a:custGeom>
                <a:avLst/>
                <a:gdLst>
                  <a:gd name="T0" fmla="*/ 0 w 2"/>
                  <a:gd name="T1" fmla="*/ 0 h 1"/>
                  <a:gd name="T2" fmla="*/ 3 w 2"/>
                  <a:gd name="T3" fmla="*/ 2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1" y="0"/>
                      <a:pt x="2" y="1"/>
                      <a:pt x="2" y="1"/>
                    </a:cubicBezTo>
                    <a:cubicBezTo>
                      <a:pt x="1" y="1"/>
                      <a:pt x="1" y="1"/>
                      <a:pt x="0" y="0"/>
                    </a:cubicBezTo>
                  </a:path>
                </a:pathLst>
              </a:custGeom>
              <a:solidFill>
                <a:srgbClr val="B3B3B3"/>
              </a:solidFill>
              <a:ln w="3175">
                <a:solidFill>
                  <a:schemeClr val="tx1"/>
                </a:solidFill>
                <a:round/>
                <a:headEnd/>
                <a:tailEnd/>
              </a:ln>
            </p:spPr>
            <p:txBody>
              <a:bodyPr/>
              <a:lstStyle/>
              <a:p>
                <a:endParaRPr lang="en-GB" sz="2400" dirty="0"/>
              </a:p>
            </p:txBody>
          </p:sp>
          <p:sp>
            <p:nvSpPr>
              <p:cNvPr id="921" name="Freeform 4553"/>
              <p:cNvSpPr>
                <a:spLocks/>
              </p:cNvSpPr>
              <p:nvPr/>
            </p:nvSpPr>
            <p:spPr bwMode="auto">
              <a:xfrm>
                <a:off x="4336" y="2279"/>
                <a:ext cx="2" cy="3"/>
              </a:xfrm>
              <a:custGeom>
                <a:avLst/>
                <a:gdLst>
                  <a:gd name="T0" fmla="*/ 1 w 2"/>
                  <a:gd name="T1" fmla="*/ 0 h 2"/>
                  <a:gd name="T2" fmla="*/ 2 w 2"/>
                  <a:gd name="T3" fmla="*/ 3 h 2"/>
                  <a:gd name="T4" fmla="*/ 1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0" y="1"/>
                      <a:pt x="1" y="2"/>
                      <a:pt x="2" y="2"/>
                    </a:cubicBezTo>
                    <a:cubicBezTo>
                      <a:pt x="2" y="1"/>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922" name="Freeform 4554"/>
              <p:cNvSpPr>
                <a:spLocks/>
              </p:cNvSpPr>
              <p:nvPr/>
            </p:nvSpPr>
            <p:spPr bwMode="auto">
              <a:xfrm>
                <a:off x="4221" y="2348"/>
                <a:ext cx="33" cy="32"/>
              </a:xfrm>
              <a:custGeom>
                <a:avLst/>
                <a:gdLst>
                  <a:gd name="T0" fmla="*/ 0 w 25"/>
                  <a:gd name="T1" fmla="*/ 15 h 24"/>
                  <a:gd name="T2" fmla="*/ 1 w 25"/>
                  <a:gd name="T3" fmla="*/ 21 h 24"/>
                  <a:gd name="T4" fmla="*/ 3 w 25"/>
                  <a:gd name="T5" fmla="*/ 28 h 24"/>
                  <a:gd name="T6" fmla="*/ 11 w 25"/>
                  <a:gd name="T7" fmla="*/ 31 h 24"/>
                  <a:gd name="T8" fmla="*/ 17 w 25"/>
                  <a:gd name="T9" fmla="*/ 32 h 24"/>
                  <a:gd name="T10" fmla="*/ 21 w 25"/>
                  <a:gd name="T11" fmla="*/ 29 h 24"/>
                  <a:gd name="T12" fmla="*/ 25 w 25"/>
                  <a:gd name="T13" fmla="*/ 24 h 24"/>
                  <a:gd name="T14" fmla="*/ 26 w 25"/>
                  <a:gd name="T15" fmla="*/ 17 h 24"/>
                  <a:gd name="T16" fmla="*/ 29 w 25"/>
                  <a:gd name="T17" fmla="*/ 9 h 24"/>
                  <a:gd name="T18" fmla="*/ 30 w 25"/>
                  <a:gd name="T19" fmla="*/ 4 h 24"/>
                  <a:gd name="T20" fmla="*/ 25 w 25"/>
                  <a:gd name="T21" fmla="*/ 5 h 24"/>
                  <a:gd name="T22" fmla="*/ 22 w 25"/>
                  <a:gd name="T23" fmla="*/ 5 h 24"/>
                  <a:gd name="T24" fmla="*/ 17 w 25"/>
                  <a:gd name="T25" fmla="*/ 5 h 24"/>
                  <a:gd name="T26" fmla="*/ 11 w 25"/>
                  <a:gd name="T27" fmla="*/ 5 h 24"/>
                  <a:gd name="T28" fmla="*/ 12 w 25"/>
                  <a:gd name="T29" fmla="*/ 7 h 24"/>
                  <a:gd name="T30" fmla="*/ 8 w 25"/>
                  <a:gd name="T31" fmla="*/ 5 h 24"/>
                  <a:gd name="T32" fmla="*/ 8 w 25"/>
                  <a:gd name="T33" fmla="*/ 8 h 24"/>
                  <a:gd name="T34" fmla="*/ 0 w 25"/>
                  <a:gd name="T35" fmla="*/ 15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5" h="24">
                    <a:moveTo>
                      <a:pt x="0" y="11"/>
                    </a:moveTo>
                    <a:cubicBezTo>
                      <a:pt x="0" y="12"/>
                      <a:pt x="1" y="15"/>
                      <a:pt x="1" y="16"/>
                    </a:cubicBezTo>
                    <a:cubicBezTo>
                      <a:pt x="1" y="18"/>
                      <a:pt x="1" y="20"/>
                      <a:pt x="2" y="21"/>
                    </a:cubicBezTo>
                    <a:cubicBezTo>
                      <a:pt x="4" y="22"/>
                      <a:pt x="6" y="22"/>
                      <a:pt x="8" y="23"/>
                    </a:cubicBezTo>
                    <a:cubicBezTo>
                      <a:pt x="9" y="24"/>
                      <a:pt x="12" y="24"/>
                      <a:pt x="13" y="24"/>
                    </a:cubicBezTo>
                    <a:cubicBezTo>
                      <a:pt x="13" y="22"/>
                      <a:pt x="15" y="21"/>
                      <a:pt x="16" y="22"/>
                    </a:cubicBezTo>
                    <a:cubicBezTo>
                      <a:pt x="15" y="21"/>
                      <a:pt x="19" y="19"/>
                      <a:pt x="19" y="18"/>
                    </a:cubicBezTo>
                    <a:cubicBezTo>
                      <a:pt x="20" y="17"/>
                      <a:pt x="21" y="13"/>
                      <a:pt x="20" y="13"/>
                    </a:cubicBezTo>
                    <a:cubicBezTo>
                      <a:pt x="21" y="12"/>
                      <a:pt x="22" y="9"/>
                      <a:pt x="22" y="7"/>
                    </a:cubicBezTo>
                    <a:cubicBezTo>
                      <a:pt x="25" y="9"/>
                      <a:pt x="23" y="4"/>
                      <a:pt x="23" y="3"/>
                    </a:cubicBezTo>
                    <a:cubicBezTo>
                      <a:pt x="22" y="2"/>
                      <a:pt x="18" y="0"/>
                      <a:pt x="19" y="4"/>
                    </a:cubicBezTo>
                    <a:cubicBezTo>
                      <a:pt x="19" y="3"/>
                      <a:pt x="16" y="2"/>
                      <a:pt x="17" y="4"/>
                    </a:cubicBezTo>
                    <a:cubicBezTo>
                      <a:pt x="16" y="1"/>
                      <a:pt x="14" y="3"/>
                      <a:pt x="13" y="4"/>
                    </a:cubicBezTo>
                    <a:cubicBezTo>
                      <a:pt x="12" y="2"/>
                      <a:pt x="9" y="3"/>
                      <a:pt x="8" y="4"/>
                    </a:cubicBezTo>
                    <a:cubicBezTo>
                      <a:pt x="8" y="4"/>
                      <a:pt x="8" y="4"/>
                      <a:pt x="9" y="5"/>
                    </a:cubicBezTo>
                    <a:cubicBezTo>
                      <a:pt x="8" y="5"/>
                      <a:pt x="7" y="4"/>
                      <a:pt x="6" y="4"/>
                    </a:cubicBezTo>
                    <a:cubicBezTo>
                      <a:pt x="4" y="4"/>
                      <a:pt x="5" y="6"/>
                      <a:pt x="6" y="6"/>
                    </a:cubicBezTo>
                    <a:cubicBezTo>
                      <a:pt x="4" y="7"/>
                      <a:pt x="2" y="9"/>
                      <a:pt x="0" y="11"/>
                    </a:cubicBezTo>
                  </a:path>
                </a:pathLst>
              </a:custGeom>
              <a:solidFill>
                <a:srgbClr val="B3B3B3"/>
              </a:solidFill>
              <a:ln w="3175">
                <a:solidFill>
                  <a:schemeClr val="tx1"/>
                </a:solidFill>
                <a:round/>
                <a:headEnd/>
                <a:tailEnd/>
              </a:ln>
            </p:spPr>
            <p:txBody>
              <a:bodyPr/>
              <a:lstStyle/>
              <a:p>
                <a:endParaRPr lang="en-GB" sz="2400" dirty="0"/>
              </a:p>
            </p:txBody>
          </p:sp>
          <p:sp>
            <p:nvSpPr>
              <p:cNvPr id="923" name="Freeform 4555"/>
              <p:cNvSpPr>
                <a:spLocks/>
              </p:cNvSpPr>
              <p:nvPr/>
            </p:nvSpPr>
            <p:spPr bwMode="auto">
              <a:xfrm>
                <a:off x="4238" y="2335"/>
                <a:ext cx="6" cy="2"/>
              </a:xfrm>
              <a:custGeom>
                <a:avLst/>
                <a:gdLst>
                  <a:gd name="T0" fmla="*/ 0 w 4"/>
                  <a:gd name="T1" fmla="*/ 1 h 2"/>
                  <a:gd name="T2" fmla="*/ 5 w 4"/>
                  <a:gd name="T3" fmla="*/ 2 h 2"/>
                  <a:gd name="T4" fmla="*/ 0 w 4"/>
                  <a:gd name="T5" fmla="*/ 1 h 2"/>
                  <a:gd name="T6" fmla="*/ 0 60000 65536"/>
                  <a:gd name="T7" fmla="*/ 0 60000 65536"/>
                  <a:gd name="T8" fmla="*/ 0 60000 65536"/>
                </a:gdLst>
                <a:ahLst/>
                <a:cxnLst>
                  <a:cxn ang="T6">
                    <a:pos x="T0" y="T1"/>
                  </a:cxn>
                  <a:cxn ang="T7">
                    <a:pos x="T2" y="T3"/>
                  </a:cxn>
                  <a:cxn ang="T8">
                    <a:pos x="T4" y="T5"/>
                  </a:cxn>
                </a:cxnLst>
                <a:rect l="0" t="0" r="r" b="b"/>
                <a:pathLst>
                  <a:path w="4" h="2">
                    <a:moveTo>
                      <a:pt x="0" y="1"/>
                    </a:moveTo>
                    <a:cubicBezTo>
                      <a:pt x="2" y="1"/>
                      <a:pt x="3" y="1"/>
                      <a:pt x="3" y="2"/>
                    </a:cubicBezTo>
                    <a:cubicBezTo>
                      <a:pt x="4"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924" name="Freeform 4556"/>
              <p:cNvSpPr>
                <a:spLocks/>
              </p:cNvSpPr>
              <p:nvPr/>
            </p:nvSpPr>
            <p:spPr bwMode="auto">
              <a:xfrm>
                <a:off x="4241" y="2332"/>
                <a:ext cx="3" cy="1"/>
              </a:xfrm>
              <a:custGeom>
                <a:avLst/>
                <a:gdLst>
                  <a:gd name="T0" fmla="*/ 2 w 2"/>
                  <a:gd name="T1" fmla="*/ 0 h 1"/>
                  <a:gd name="T2" fmla="*/ 3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0" y="1"/>
                      <a:pt x="1" y="1"/>
                      <a:pt x="2"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925" name="Freeform 4557"/>
              <p:cNvSpPr>
                <a:spLocks/>
              </p:cNvSpPr>
              <p:nvPr/>
            </p:nvSpPr>
            <p:spPr bwMode="auto">
              <a:xfrm>
                <a:off x="4259" y="2325"/>
                <a:ext cx="2" cy="2"/>
              </a:xfrm>
              <a:custGeom>
                <a:avLst/>
                <a:gdLst>
                  <a:gd name="T0" fmla="*/ 0 w 1"/>
                  <a:gd name="T1" fmla="*/ 2 h 1"/>
                  <a:gd name="T2" fmla="*/ 2 w 1"/>
                  <a:gd name="T3" fmla="*/ 0 h 1"/>
                  <a:gd name="T4" fmla="*/ 0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1"/>
                      <a:pt x="1" y="0"/>
                      <a:pt x="1" y="0"/>
                    </a:cubicBezTo>
                    <a:cubicBezTo>
                      <a:pt x="0"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926" name="Freeform 4558"/>
              <p:cNvSpPr>
                <a:spLocks/>
              </p:cNvSpPr>
              <p:nvPr/>
            </p:nvSpPr>
            <p:spPr bwMode="auto">
              <a:xfrm>
                <a:off x="4269" y="2324"/>
                <a:ext cx="1" cy="3"/>
              </a:xfrm>
              <a:custGeom>
                <a:avLst/>
                <a:gdLst>
                  <a:gd name="T0" fmla="*/ 1 w 1"/>
                  <a:gd name="T1" fmla="*/ 0 h 2"/>
                  <a:gd name="T2" fmla="*/ 0 w 1"/>
                  <a:gd name="T3" fmla="*/ 3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1" y="1"/>
                      <a:pt x="0" y="1"/>
                      <a:pt x="0" y="2"/>
                    </a:cubicBezTo>
                    <a:cubicBezTo>
                      <a:pt x="1" y="2"/>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927" name="Freeform 4559"/>
              <p:cNvSpPr>
                <a:spLocks/>
              </p:cNvSpPr>
              <p:nvPr/>
            </p:nvSpPr>
            <p:spPr bwMode="auto">
              <a:xfrm>
                <a:off x="4271" y="2324"/>
                <a:ext cx="2" cy="3"/>
              </a:xfrm>
              <a:custGeom>
                <a:avLst/>
                <a:gdLst>
                  <a:gd name="T0" fmla="*/ 2 w 1"/>
                  <a:gd name="T1" fmla="*/ 3 h 2"/>
                  <a:gd name="T2" fmla="*/ 0 w 1"/>
                  <a:gd name="T3" fmla="*/ 0 h 2"/>
                  <a:gd name="T4" fmla="*/ 2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0"/>
                      <a:pt x="0" y="0"/>
                    </a:cubicBezTo>
                    <a:cubicBezTo>
                      <a:pt x="0" y="1"/>
                      <a:pt x="1" y="1"/>
                      <a:pt x="1" y="2"/>
                    </a:cubicBezTo>
                  </a:path>
                </a:pathLst>
              </a:custGeom>
              <a:solidFill>
                <a:srgbClr val="B3B3B3"/>
              </a:solidFill>
              <a:ln w="3175">
                <a:solidFill>
                  <a:schemeClr val="tx1"/>
                </a:solidFill>
                <a:round/>
                <a:headEnd/>
                <a:tailEnd/>
              </a:ln>
            </p:spPr>
            <p:txBody>
              <a:bodyPr/>
              <a:lstStyle/>
              <a:p>
                <a:endParaRPr lang="en-GB" sz="2400" dirty="0"/>
              </a:p>
            </p:txBody>
          </p:sp>
          <p:sp>
            <p:nvSpPr>
              <p:cNvPr id="928" name="Freeform 4560"/>
              <p:cNvSpPr>
                <a:spLocks/>
              </p:cNvSpPr>
              <p:nvPr/>
            </p:nvSpPr>
            <p:spPr bwMode="auto">
              <a:xfrm>
                <a:off x="4278" y="2306"/>
                <a:ext cx="2" cy="2"/>
              </a:xfrm>
              <a:custGeom>
                <a:avLst/>
                <a:gdLst>
                  <a:gd name="T0" fmla="*/ 0 w 2"/>
                  <a:gd name="T1" fmla="*/ 0 h 2"/>
                  <a:gd name="T2" fmla="*/ 2 w 2"/>
                  <a:gd name="T3" fmla="*/ 2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0" y="0"/>
                      <a:pt x="1" y="2"/>
                      <a:pt x="2" y="2"/>
                    </a:cubicBezTo>
                    <a:cubicBezTo>
                      <a:pt x="1" y="1"/>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929" name="Freeform 4561"/>
              <p:cNvSpPr>
                <a:spLocks/>
              </p:cNvSpPr>
              <p:nvPr/>
            </p:nvSpPr>
            <p:spPr bwMode="auto">
              <a:xfrm>
                <a:off x="4279" y="2308"/>
                <a:ext cx="1" cy="2"/>
              </a:xfrm>
              <a:custGeom>
                <a:avLst/>
                <a:gdLst>
                  <a:gd name="T0" fmla="*/ 0 w 1"/>
                  <a:gd name="T1" fmla="*/ 0 h 1"/>
                  <a:gd name="T2" fmla="*/ 1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930" name="Freeform 4562"/>
              <p:cNvSpPr>
                <a:spLocks/>
              </p:cNvSpPr>
              <p:nvPr/>
            </p:nvSpPr>
            <p:spPr bwMode="auto">
              <a:xfrm>
                <a:off x="3687" y="1824"/>
                <a:ext cx="720" cy="524"/>
              </a:xfrm>
              <a:custGeom>
                <a:avLst/>
                <a:gdLst>
                  <a:gd name="T0" fmla="*/ 30 w 546"/>
                  <a:gd name="T1" fmla="*/ 206 h 397"/>
                  <a:gd name="T2" fmla="*/ 74 w 546"/>
                  <a:gd name="T3" fmla="*/ 166 h 397"/>
                  <a:gd name="T4" fmla="*/ 78 w 546"/>
                  <a:gd name="T5" fmla="*/ 131 h 397"/>
                  <a:gd name="T6" fmla="*/ 107 w 546"/>
                  <a:gd name="T7" fmla="*/ 103 h 397"/>
                  <a:gd name="T8" fmla="*/ 135 w 546"/>
                  <a:gd name="T9" fmla="*/ 78 h 397"/>
                  <a:gd name="T10" fmla="*/ 193 w 546"/>
                  <a:gd name="T11" fmla="*/ 129 h 397"/>
                  <a:gd name="T12" fmla="*/ 265 w 546"/>
                  <a:gd name="T13" fmla="*/ 158 h 397"/>
                  <a:gd name="T14" fmla="*/ 361 w 546"/>
                  <a:gd name="T15" fmla="*/ 180 h 397"/>
                  <a:gd name="T16" fmla="*/ 460 w 546"/>
                  <a:gd name="T17" fmla="*/ 157 h 397"/>
                  <a:gd name="T18" fmla="*/ 492 w 546"/>
                  <a:gd name="T19" fmla="*/ 127 h 397"/>
                  <a:gd name="T20" fmla="*/ 537 w 546"/>
                  <a:gd name="T21" fmla="*/ 108 h 397"/>
                  <a:gd name="T22" fmla="*/ 475 w 546"/>
                  <a:gd name="T23" fmla="*/ 58 h 397"/>
                  <a:gd name="T24" fmla="*/ 497 w 546"/>
                  <a:gd name="T25" fmla="*/ 18 h 397"/>
                  <a:gd name="T26" fmla="*/ 559 w 546"/>
                  <a:gd name="T27" fmla="*/ 16 h 397"/>
                  <a:gd name="T28" fmla="*/ 624 w 546"/>
                  <a:gd name="T29" fmla="*/ 62 h 397"/>
                  <a:gd name="T30" fmla="*/ 679 w 546"/>
                  <a:gd name="T31" fmla="*/ 91 h 397"/>
                  <a:gd name="T32" fmla="*/ 713 w 546"/>
                  <a:gd name="T33" fmla="*/ 100 h 397"/>
                  <a:gd name="T34" fmla="*/ 700 w 546"/>
                  <a:gd name="T35" fmla="*/ 133 h 397"/>
                  <a:gd name="T36" fmla="*/ 700 w 546"/>
                  <a:gd name="T37" fmla="*/ 173 h 397"/>
                  <a:gd name="T38" fmla="*/ 665 w 546"/>
                  <a:gd name="T39" fmla="*/ 197 h 397"/>
                  <a:gd name="T40" fmla="*/ 629 w 546"/>
                  <a:gd name="T41" fmla="*/ 224 h 397"/>
                  <a:gd name="T42" fmla="*/ 621 w 546"/>
                  <a:gd name="T43" fmla="*/ 206 h 397"/>
                  <a:gd name="T44" fmla="*/ 574 w 546"/>
                  <a:gd name="T45" fmla="*/ 232 h 397"/>
                  <a:gd name="T46" fmla="*/ 620 w 546"/>
                  <a:gd name="T47" fmla="*/ 246 h 397"/>
                  <a:gd name="T48" fmla="*/ 644 w 546"/>
                  <a:gd name="T49" fmla="*/ 259 h 397"/>
                  <a:gd name="T50" fmla="*/ 624 w 546"/>
                  <a:gd name="T51" fmla="*/ 271 h 397"/>
                  <a:gd name="T52" fmla="*/ 651 w 546"/>
                  <a:gd name="T53" fmla="*/ 326 h 397"/>
                  <a:gd name="T54" fmla="*/ 638 w 546"/>
                  <a:gd name="T55" fmla="*/ 335 h 397"/>
                  <a:gd name="T56" fmla="*/ 675 w 546"/>
                  <a:gd name="T57" fmla="*/ 355 h 397"/>
                  <a:gd name="T58" fmla="*/ 671 w 546"/>
                  <a:gd name="T59" fmla="*/ 366 h 397"/>
                  <a:gd name="T60" fmla="*/ 683 w 546"/>
                  <a:gd name="T61" fmla="*/ 383 h 397"/>
                  <a:gd name="T62" fmla="*/ 678 w 546"/>
                  <a:gd name="T63" fmla="*/ 391 h 397"/>
                  <a:gd name="T64" fmla="*/ 673 w 546"/>
                  <a:gd name="T65" fmla="*/ 414 h 397"/>
                  <a:gd name="T66" fmla="*/ 665 w 546"/>
                  <a:gd name="T67" fmla="*/ 426 h 397"/>
                  <a:gd name="T68" fmla="*/ 662 w 546"/>
                  <a:gd name="T69" fmla="*/ 440 h 397"/>
                  <a:gd name="T70" fmla="*/ 650 w 546"/>
                  <a:gd name="T71" fmla="*/ 454 h 397"/>
                  <a:gd name="T72" fmla="*/ 638 w 546"/>
                  <a:gd name="T73" fmla="*/ 471 h 397"/>
                  <a:gd name="T74" fmla="*/ 618 w 546"/>
                  <a:gd name="T75" fmla="*/ 486 h 397"/>
                  <a:gd name="T76" fmla="*/ 592 w 546"/>
                  <a:gd name="T77" fmla="*/ 480 h 397"/>
                  <a:gd name="T78" fmla="*/ 588 w 546"/>
                  <a:gd name="T79" fmla="*/ 492 h 397"/>
                  <a:gd name="T80" fmla="*/ 562 w 546"/>
                  <a:gd name="T81" fmla="*/ 504 h 397"/>
                  <a:gd name="T82" fmla="*/ 550 w 546"/>
                  <a:gd name="T83" fmla="*/ 524 h 397"/>
                  <a:gd name="T84" fmla="*/ 537 w 546"/>
                  <a:gd name="T85" fmla="*/ 504 h 397"/>
                  <a:gd name="T86" fmla="*/ 522 w 546"/>
                  <a:gd name="T87" fmla="*/ 504 h 397"/>
                  <a:gd name="T88" fmla="*/ 487 w 546"/>
                  <a:gd name="T89" fmla="*/ 480 h 397"/>
                  <a:gd name="T90" fmla="*/ 439 w 546"/>
                  <a:gd name="T91" fmla="*/ 490 h 397"/>
                  <a:gd name="T92" fmla="*/ 427 w 546"/>
                  <a:gd name="T93" fmla="*/ 507 h 397"/>
                  <a:gd name="T94" fmla="*/ 390 w 546"/>
                  <a:gd name="T95" fmla="*/ 474 h 397"/>
                  <a:gd name="T96" fmla="*/ 372 w 546"/>
                  <a:gd name="T97" fmla="*/ 445 h 397"/>
                  <a:gd name="T98" fmla="*/ 368 w 546"/>
                  <a:gd name="T99" fmla="*/ 403 h 397"/>
                  <a:gd name="T100" fmla="*/ 344 w 546"/>
                  <a:gd name="T101" fmla="*/ 389 h 397"/>
                  <a:gd name="T102" fmla="*/ 314 w 546"/>
                  <a:gd name="T103" fmla="*/ 383 h 397"/>
                  <a:gd name="T104" fmla="*/ 270 w 546"/>
                  <a:gd name="T105" fmla="*/ 401 h 397"/>
                  <a:gd name="T106" fmla="*/ 216 w 546"/>
                  <a:gd name="T107" fmla="*/ 401 h 397"/>
                  <a:gd name="T108" fmla="*/ 170 w 546"/>
                  <a:gd name="T109" fmla="*/ 383 h 397"/>
                  <a:gd name="T110" fmla="*/ 115 w 546"/>
                  <a:gd name="T111" fmla="*/ 355 h 397"/>
                  <a:gd name="T112" fmla="*/ 102 w 546"/>
                  <a:gd name="T113" fmla="*/ 327 h 397"/>
                  <a:gd name="T114" fmla="*/ 44 w 546"/>
                  <a:gd name="T115" fmla="*/ 273 h 397"/>
                  <a:gd name="T116" fmla="*/ 21 w 546"/>
                  <a:gd name="T117" fmla="*/ 240 h 3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46" h="397">
                    <a:moveTo>
                      <a:pt x="0" y="167"/>
                    </a:moveTo>
                    <a:cubicBezTo>
                      <a:pt x="2" y="167"/>
                      <a:pt x="3" y="166"/>
                      <a:pt x="2" y="164"/>
                    </a:cubicBezTo>
                    <a:cubicBezTo>
                      <a:pt x="2" y="162"/>
                      <a:pt x="1" y="163"/>
                      <a:pt x="2" y="161"/>
                    </a:cubicBezTo>
                    <a:cubicBezTo>
                      <a:pt x="2" y="159"/>
                      <a:pt x="4" y="159"/>
                      <a:pt x="5" y="159"/>
                    </a:cubicBezTo>
                    <a:cubicBezTo>
                      <a:pt x="6" y="158"/>
                      <a:pt x="7" y="156"/>
                      <a:pt x="9" y="156"/>
                    </a:cubicBezTo>
                    <a:cubicBezTo>
                      <a:pt x="9" y="155"/>
                      <a:pt x="8" y="155"/>
                      <a:pt x="9" y="154"/>
                    </a:cubicBezTo>
                    <a:cubicBezTo>
                      <a:pt x="10" y="154"/>
                      <a:pt x="12" y="155"/>
                      <a:pt x="13" y="154"/>
                    </a:cubicBezTo>
                    <a:cubicBezTo>
                      <a:pt x="13" y="154"/>
                      <a:pt x="14" y="153"/>
                      <a:pt x="15" y="153"/>
                    </a:cubicBezTo>
                    <a:cubicBezTo>
                      <a:pt x="16" y="152"/>
                      <a:pt x="17" y="155"/>
                      <a:pt x="17" y="156"/>
                    </a:cubicBezTo>
                    <a:cubicBezTo>
                      <a:pt x="19" y="157"/>
                      <a:pt x="21" y="155"/>
                      <a:pt x="23" y="156"/>
                    </a:cubicBezTo>
                    <a:cubicBezTo>
                      <a:pt x="25" y="156"/>
                      <a:pt x="26" y="152"/>
                      <a:pt x="26" y="150"/>
                    </a:cubicBezTo>
                    <a:cubicBezTo>
                      <a:pt x="26" y="148"/>
                      <a:pt x="27" y="148"/>
                      <a:pt x="29" y="148"/>
                    </a:cubicBezTo>
                    <a:cubicBezTo>
                      <a:pt x="31" y="148"/>
                      <a:pt x="33" y="148"/>
                      <a:pt x="35" y="148"/>
                    </a:cubicBezTo>
                    <a:cubicBezTo>
                      <a:pt x="37" y="147"/>
                      <a:pt x="38" y="148"/>
                      <a:pt x="39" y="147"/>
                    </a:cubicBezTo>
                    <a:cubicBezTo>
                      <a:pt x="40" y="146"/>
                      <a:pt x="40" y="144"/>
                      <a:pt x="41" y="143"/>
                    </a:cubicBezTo>
                    <a:cubicBezTo>
                      <a:pt x="43" y="140"/>
                      <a:pt x="48" y="140"/>
                      <a:pt x="51" y="137"/>
                    </a:cubicBezTo>
                    <a:cubicBezTo>
                      <a:pt x="52" y="136"/>
                      <a:pt x="53" y="136"/>
                      <a:pt x="54" y="136"/>
                    </a:cubicBezTo>
                    <a:cubicBezTo>
                      <a:pt x="56" y="136"/>
                      <a:pt x="56" y="135"/>
                      <a:pt x="55" y="134"/>
                    </a:cubicBezTo>
                    <a:cubicBezTo>
                      <a:pt x="54" y="132"/>
                      <a:pt x="54" y="131"/>
                      <a:pt x="53" y="129"/>
                    </a:cubicBezTo>
                    <a:cubicBezTo>
                      <a:pt x="52" y="127"/>
                      <a:pt x="54" y="126"/>
                      <a:pt x="56" y="126"/>
                    </a:cubicBezTo>
                    <a:cubicBezTo>
                      <a:pt x="55" y="125"/>
                      <a:pt x="54" y="125"/>
                      <a:pt x="54" y="125"/>
                    </a:cubicBezTo>
                    <a:cubicBezTo>
                      <a:pt x="54" y="124"/>
                      <a:pt x="55" y="122"/>
                      <a:pt x="56" y="123"/>
                    </a:cubicBezTo>
                    <a:cubicBezTo>
                      <a:pt x="57" y="121"/>
                      <a:pt x="55" y="121"/>
                      <a:pt x="55" y="120"/>
                    </a:cubicBezTo>
                    <a:cubicBezTo>
                      <a:pt x="55" y="118"/>
                      <a:pt x="53" y="116"/>
                      <a:pt x="52" y="115"/>
                    </a:cubicBezTo>
                    <a:cubicBezTo>
                      <a:pt x="50" y="113"/>
                      <a:pt x="49" y="111"/>
                      <a:pt x="48" y="108"/>
                    </a:cubicBezTo>
                    <a:cubicBezTo>
                      <a:pt x="47" y="107"/>
                      <a:pt x="48" y="104"/>
                      <a:pt x="47" y="103"/>
                    </a:cubicBezTo>
                    <a:cubicBezTo>
                      <a:pt x="45" y="103"/>
                      <a:pt x="40" y="103"/>
                      <a:pt x="42" y="101"/>
                    </a:cubicBezTo>
                    <a:cubicBezTo>
                      <a:pt x="42" y="100"/>
                      <a:pt x="46" y="100"/>
                      <a:pt x="47" y="99"/>
                    </a:cubicBezTo>
                    <a:cubicBezTo>
                      <a:pt x="49" y="99"/>
                      <a:pt x="52" y="98"/>
                      <a:pt x="54" y="97"/>
                    </a:cubicBezTo>
                    <a:cubicBezTo>
                      <a:pt x="57" y="97"/>
                      <a:pt x="57" y="98"/>
                      <a:pt x="59" y="99"/>
                    </a:cubicBezTo>
                    <a:cubicBezTo>
                      <a:pt x="61" y="99"/>
                      <a:pt x="62" y="98"/>
                      <a:pt x="64" y="99"/>
                    </a:cubicBezTo>
                    <a:cubicBezTo>
                      <a:pt x="66" y="100"/>
                      <a:pt x="66" y="98"/>
                      <a:pt x="66" y="97"/>
                    </a:cubicBezTo>
                    <a:cubicBezTo>
                      <a:pt x="65" y="95"/>
                      <a:pt x="63" y="96"/>
                      <a:pt x="62" y="94"/>
                    </a:cubicBezTo>
                    <a:cubicBezTo>
                      <a:pt x="61" y="93"/>
                      <a:pt x="62" y="91"/>
                      <a:pt x="62" y="89"/>
                    </a:cubicBezTo>
                    <a:cubicBezTo>
                      <a:pt x="62" y="87"/>
                      <a:pt x="61" y="85"/>
                      <a:pt x="61" y="83"/>
                    </a:cubicBezTo>
                    <a:cubicBezTo>
                      <a:pt x="61" y="81"/>
                      <a:pt x="62" y="79"/>
                      <a:pt x="62" y="77"/>
                    </a:cubicBezTo>
                    <a:cubicBezTo>
                      <a:pt x="61" y="75"/>
                      <a:pt x="63" y="74"/>
                      <a:pt x="65" y="75"/>
                    </a:cubicBezTo>
                    <a:cubicBezTo>
                      <a:pt x="66" y="76"/>
                      <a:pt x="68" y="77"/>
                      <a:pt x="70" y="77"/>
                    </a:cubicBezTo>
                    <a:cubicBezTo>
                      <a:pt x="72" y="78"/>
                      <a:pt x="74" y="77"/>
                      <a:pt x="77" y="77"/>
                    </a:cubicBezTo>
                    <a:cubicBezTo>
                      <a:pt x="79" y="77"/>
                      <a:pt x="79" y="80"/>
                      <a:pt x="81" y="78"/>
                    </a:cubicBezTo>
                    <a:cubicBezTo>
                      <a:pt x="82" y="77"/>
                      <a:pt x="84" y="77"/>
                      <a:pt x="85" y="76"/>
                    </a:cubicBezTo>
                    <a:cubicBezTo>
                      <a:pt x="88" y="74"/>
                      <a:pt x="82" y="68"/>
                      <a:pt x="81" y="66"/>
                    </a:cubicBezTo>
                    <a:cubicBezTo>
                      <a:pt x="81" y="65"/>
                      <a:pt x="81" y="62"/>
                      <a:pt x="82" y="61"/>
                    </a:cubicBezTo>
                    <a:cubicBezTo>
                      <a:pt x="83" y="60"/>
                      <a:pt x="85" y="61"/>
                      <a:pt x="86" y="60"/>
                    </a:cubicBezTo>
                    <a:cubicBezTo>
                      <a:pt x="89" y="59"/>
                      <a:pt x="89" y="57"/>
                      <a:pt x="88" y="54"/>
                    </a:cubicBezTo>
                    <a:cubicBezTo>
                      <a:pt x="87" y="52"/>
                      <a:pt x="90" y="52"/>
                      <a:pt x="91" y="52"/>
                    </a:cubicBezTo>
                    <a:cubicBezTo>
                      <a:pt x="92" y="52"/>
                      <a:pt x="94" y="53"/>
                      <a:pt x="97" y="52"/>
                    </a:cubicBezTo>
                    <a:cubicBezTo>
                      <a:pt x="98" y="53"/>
                      <a:pt x="99" y="54"/>
                      <a:pt x="98" y="54"/>
                    </a:cubicBezTo>
                    <a:cubicBezTo>
                      <a:pt x="96" y="55"/>
                      <a:pt x="100" y="56"/>
                      <a:pt x="100" y="56"/>
                    </a:cubicBezTo>
                    <a:cubicBezTo>
                      <a:pt x="102" y="57"/>
                      <a:pt x="100" y="58"/>
                      <a:pt x="102" y="59"/>
                    </a:cubicBezTo>
                    <a:cubicBezTo>
                      <a:pt x="104" y="60"/>
                      <a:pt x="106" y="60"/>
                      <a:pt x="108" y="62"/>
                    </a:cubicBezTo>
                    <a:cubicBezTo>
                      <a:pt x="109" y="64"/>
                      <a:pt x="114" y="66"/>
                      <a:pt x="116" y="65"/>
                    </a:cubicBezTo>
                    <a:cubicBezTo>
                      <a:pt x="119" y="65"/>
                      <a:pt x="122" y="69"/>
                      <a:pt x="123" y="67"/>
                    </a:cubicBezTo>
                    <a:cubicBezTo>
                      <a:pt x="124" y="67"/>
                      <a:pt x="127" y="69"/>
                      <a:pt x="128" y="70"/>
                    </a:cubicBezTo>
                    <a:cubicBezTo>
                      <a:pt x="130" y="71"/>
                      <a:pt x="131" y="74"/>
                      <a:pt x="132" y="75"/>
                    </a:cubicBezTo>
                    <a:cubicBezTo>
                      <a:pt x="134" y="76"/>
                      <a:pt x="136" y="78"/>
                      <a:pt x="137" y="80"/>
                    </a:cubicBezTo>
                    <a:cubicBezTo>
                      <a:pt x="140" y="82"/>
                      <a:pt x="139" y="81"/>
                      <a:pt x="140" y="83"/>
                    </a:cubicBezTo>
                    <a:cubicBezTo>
                      <a:pt x="140" y="88"/>
                      <a:pt x="142" y="88"/>
                      <a:pt x="141" y="90"/>
                    </a:cubicBezTo>
                    <a:cubicBezTo>
                      <a:pt x="140" y="92"/>
                      <a:pt x="140" y="94"/>
                      <a:pt x="141" y="95"/>
                    </a:cubicBezTo>
                    <a:cubicBezTo>
                      <a:pt x="143" y="96"/>
                      <a:pt x="144" y="98"/>
                      <a:pt x="146" y="98"/>
                    </a:cubicBezTo>
                    <a:cubicBezTo>
                      <a:pt x="148" y="99"/>
                      <a:pt x="150" y="99"/>
                      <a:pt x="153" y="100"/>
                    </a:cubicBezTo>
                    <a:cubicBezTo>
                      <a:pt x="155" y="100"/>
                      <a:pt x="158" y="100"/>
                      <a:pt x="160" y="101"/>
                    </a:cubicBezTo>
                    <a:cubicBezTo>
                      <a:pt x="162" y="101"/>
                      <a:pt x="164" y="100"/>
                      <a:pt x="166" y="100"/>
                    </a:cubicBezTo>
                    <a:cubicBezTo>
                      <a:pt x="170" y="101"/>
                      <a:pt x="174" y="103"/>
                      <a:pt x="177" y="104"/>
                    </a:cubicBezTo>
                    <a:cubicBezTo>
                      <a:pt x="178" y="105"/>
                      <a:pt x="179" y="105"/>
                      <a:pt x="180" y="105"/>
                    </a:cubicBezTo>
                    <a:cubicBezTo>
                      <a:pt x="182" y="107"/>
                      <a:pt x="184" y="108"/>
                      <a:pt x="186" y="109"/>
                    </a:cubicBezTo>
                    <a:cubicBezTo>
                      <a:pt x="187" y="109"/>
                      <a:pt x="189" y="109"/>
                      <a:pt x="190" y="109"/>
                    </a:cubicBezTo>
                    <a:cubicBezTo>
                      <a:pt x="192" y="109"/>
                      <a:pt x="191" y="111"/>
                      <a:pt x="192" y="112"/>
                    </a:cubicBezTo>
                    <a:cubicBezTo>
                      <a:pt x="194" y="113"/>
                      <a:pt x="196" y="114"/>
                      <a:pt x="197" y="116"/>
                    </a:cubicBezTo>
                    <a:cubicBezTo>
                      <a:pt x="198" y="117"/>
                      <a:pt x="200" y="119"/>
                      <a:pt x="201" y="120"/>
                    </a:cubicBezTo>
                    <a:cubicBezTo>
                      <a:pt x="202" y="122"/>
                      <a:pt x="205" y="123"/>
                      <a:pt x="207" y="125"/>
                    </a:cubicBezTo>
                    <a:cubicBezTo>
                      <a:pt x="208" y="126"/>
                      <a:pt x="208" y="127"/>
                      <a:pt x="209" y="127"/>
                    </a:cubicBezTo>
                    <a:cubicBezTo>
                      <a:pt x="211" y="128"/>
                      <a:pt x="214" y="127"/>
                      <a:pt x="216" y="127"/>
                    </a:cubicBezTo>
                    <a:cubicBezTo>
                      <a:pt x="219" y="127"/>
                      <a:pt x="226" y="129"/>
                      <a:pt x="231" y="129"/>
                    </a:cubicBezTo>
                    <a:cubicBezTo>
                      <a:pt x="233" y="129"/>
                      <a:pt x="236" y="129"/>
                      <a:pt x="238" y="129"/>
                    </a:cubicBezTo>
                    <a:cubicBezTo>
                      <a:pt x="241" y="129"/>
                      <a:pt x="242" y="128"/>
                      <a:pt x="245" y="128"/>
                    </a:cubicBezTo>
                    <a:cubicBezTo>
                      <a:pt x="248" y="128"/>
                      <a:pt x="250" y="129"/>
                      <a:pt x="253" y="129"/>
                    </a:cubicBezTo>
                    <a:cubicBezTo>
                      <a:pt x="255" y="130"/>
                      <a:pt x="257" y="129"/>
                      <a:pt x="260" y="130"/>
                    </a:cubicBezTo>
                    <a:cubicBezTo>
                      <a:pt x="262" y="131"/>
                      <a:pt x="263" y="133"/>
                      <a:pt x="265" y="134"/>
                    </a:cubicBezTo>
                    <a:cubicBezTo>
                      <a:pt x="268" y="135"/>
                      <a:pt x="271" y="135"/>
                      <a:pt x="274" y="136"/>
                    </a:cubicBezTo>
                    <a:cubicBezTo>
                      <a:pt x="279" y="137"/>
                      <a:pt x="283" y="139"/>
                      <a:pt x="288" y="138"/>
                    </a:cubicBezTo>
                    <a:cubicBezTo>
                      <a:pt x="290" y="138"/>
                      <a:pt x="290" y="139"/>
                      <a:pt x="292" y="140"/>
                    </a:cubicBezTo>
                    <a:cubicBezTo>
                      <a:pt x="294" y="141"/>
                      <a:pt x="298" y="141"/>
                      <a:pt x="297" y="141"/>
                    </a:cubicBezTo>
                    <a:cubicBezTo>
                      <a:pt x="295" y="141"/>
                      <a:pt x="306" y="135"/>
                      <a:pt x="309" y="134"/>
                    </a:cubicBezTo>
                    <a:cubicBezTo>
                      <a:pt x="310" y="133"/>
                      <a:pt x="313" y="132"/>
                      <a:pt x="316" y="132"/>
                    </a:cubicBezTo>
                    <a:cubicBezTo>
                      <a:pt x="319" y="132"/>
                      <a:pt x="321" y="131"/>
                      <a:pt x="324" y="131"/>
                    </a:cubicBezTo>
                    <a:cubicBezTo>
                      <a:pt x="329" y="131"/>
                      <a:pt x="334" y="132"/>
                      <a:pt x="337" y="130"/>
                    </a:cubicBezTo>
                    <a:cubicBezTo>
                      <a:pt x="339" y="129"/>
                      <a:pt x="341" y="128"/>
                      <a:pt x="343" y="127"/>
                    </a:cubicBezTo>
                    <a:cubicBezTo>
                      <a:pt x="344" y="125"/>
                      <a:pt x="344" y="123"/>
                      <a:pt x="345" y="121"/>
                    </a:cubicBezTo>
                    <a:cubicBezTo>
                      <a:pt x="346" y="120"/>
                      <a:pt x="347" y="120"/>
                      <a:pt x="349" y="119"/>
                    </a:cubicBezTo>
                    <a:cubicBezTo>
                      <a:pt x="350" y="118"/>
                      <a:pt x="350" y="117"/>
                      <a:pt x="351" y="117"/>
                    </a:cubicBezTo>
                    <a:cubicBezTo>
                      <a:pt x="351" y="116"/>
                      <a:pt x="352" y="116"/>
                      <a:pt x="352" y="116"/>
                    </a:cubicBezTo>
                    <a:cubicBezTo>
                      <a:pt x="353" y="113"/>
                      <a:pt x="346" y="110"/>
                      <a:pt x="344" y="108"/>
                    </a:cubicBezTo>
                    <a:cubicBezTo>
                      <a:pt x="343" y="107"/>
                      <a:pt x="344" y="106"/>
                      <a:pt x="343" y="104"/>
                    </a:cubicBezTo>
                    <a:cubicBezTo>
                      <a:pt x="342" y="102"/>
                      <a:pt x="344" y="100"/>
                      <a:pt x="346" y="100"/>
                    </a:cubicBezTo>
                    <a:cubicBezTo>
                      <a:pt x="349" y="99"/>
                      <a:pt x="350" y="102"/>
                      <a:pt x="359" y="103"/>
                    </a:cubicBezTo>
                    <a:cubicBezTo>
                      <a:pt x="360" y="104"/>
                      <a:pt x="363" y="104"/>
                      <a:pt x="363" y="103"/>
                    </a:cubicBezTo>
                    <a:cubicBezTo>
                      <a:pt x="363" y="101"/>
                      <a:pt x="366" y="101"/>
                      <a:pt x="367" y="100"/>
                    </a:cubicBezTo>
                    <a:cubicBezTo>
                      <a:pt x="367" y="99"/>
                      <a:pt x="367" y="97"/>
                      <a:pt x="368" y="96"/>
                    </a:cubicBezTo>
                    <a:cubicBezTo>
                      <a:pt x="369" y="95"/>
                      <a:pt x="371" y="96"/>
                      <a:pt x="373" y="96"/>
                    </a:cubicBezTo>
                    <a:cubicBezTo>
                      <a:pt x="376" y="96"/>
                      <a:pt x="379" y="95"/>
                      <a:pt x="381" y="92"/>
                    </a:cubicBezTo>
                    <a:cubicBezTo>
                      <a:pt x="382" y="91"/>
                      <a:pt x="379" y="90"/>
                      <a:pt x="380" y="87"/>
                    </a:cubicBezTo>
                    <a:cubicBezTo>
                      <a:pt x="381" y="86"/>
                      <a:pt x="381" y="84"/>
                      <a:pt x="385" y="84"/>
                    </a:cubicBezTo>
                    <a:cubicBezTo>
                      <a:pt x="386" y="85"/>
                      <a:pt x="387" y="85"/>
                      <a:pt x="388" y="83"/>
                    </a:cubicBezTo>
                    <a:cubicBezTo>
                      <a:pt x="388" y="81"/>
                      <a:pt x="390" y="82"/>
                      <a:pt x="391" y="82"/>
                    </a:cubicBezTo>
                    <a:cubicBezTo>
                      <a:pt x="391" y="82"/>
                      <a:pt x="394" y="81"/>
                      <a:pt x="395" y="81"/>
                    </a:cubicBezTo>
                    <a:cubicBezTo>
                      <a:pt x="396" y="80"/>
                      <a:pt x="396" y="80"/>
                      <a:pt x="397" y="81"/>
                    </a:cubicBezTo>
                    <a:cubicBezTo>
                      <a:pt x="399" y="81"/>
                      <a:pt x="400" y="80"/>
                      <a:pt x="400" y="80"/>
                    </a:cubicBezTo>
                    <a:cubicBezTo>
                      <a:pt x="401" y="80"/>
                      <a:pt x="402" y="81"/>
                      <a:pt x="403" y="81"/>
                    </a:cubicBezTo>
                    <a:cubicBezTo>
                      <a:pt x="404" y="81"/>
                      <a:pt x="406" y="82"/>
                      <a:pt x="407" y="82"/>
                    </a:cubicBezTo>
                    <a:cubicBezTo>
                      <a:pt x="412" y="81"/>
                      <a:pt x="407" y="77"/>
                      <a:pt x="406" y="76"/>
                    </a:cubicBezTo>
                    <a:cubicBezTo>
                      <a:pt x="400" y="72"/>
                      <a:pt x="395" y="69"/>
                      <a:pt x="389" y="66"/>
                    </a:cubicBezTo>
                    <a:cubicBezTo>
                      <a:pt x="387" y="65"/>
                      <a:pt x="383" y="64"/>
                      <a:pt x="381" y="67"/>
                    </a:cubicBezTo>
                    <a:cubicBezTo>
                      <a:pt x="379" y="71"/>
                      <a:pt x="376" y="66"/>
                      <a:pt x="373" y="67"/>
                    </a:cubicBezTo>
                    <a:cubicBezTo>
                      <a:pt x="372" y="67"/>
                      <a:pt x="369" y="67"/>
                      <a:pt x="368" y="67"/>
                    </a:cubicBezTo>
                    <a:cubicBezTo>
                      <a:pt x="367" y="68"/>
                      <a:pt x="367" y="69"/>
                      <a:pt x="365" y="68"/>
                    </a:cubicBezTo>
                    <a:cubicBezTo>
                      <a:pt x="364" y="68"/>
                      <a:pt x="359" y="66"/>
                      <a:pt x="360" y="64"/>
                    </a:cubicBezTo>
                    <a:cubicBezTo>
                      <a:pt x="361" y="63"/>
                      <a:pt x="362" y="63"/>
                      <a:pt x="361" y="61"/>
                    </a:cubicBezTo>
                    <a:cubicBezTo>
                      <a:pt x="360" y="60"/>
                      <a:pt x="360" y="59"/>
                      <a:pt x="360" y="57"/>
                    </a:cubicBezTo>
                    <a:cubicBezTo>
                      <a:pt x="360" y="53"/>
                      <a:pt x="360" y="49"/>
                      <a:pt x="360" y="44"/>
                    </a:cubicBezTo>
                    <a:cubicBezTo>
                      <a:pt x="363" y="46"/>
                      <a:pt x="367" y="46"/>
                      <a:pt x="370" y="47"/>
                    </a:cubicBezTo>
                    <a:cubicBezTo>
                      <a:pt x="373" y="49"/>
                      <a:pt x="374" y="46"/>
                      <a:pt x="376" y="44"/>
                    </a:cubicBezTo>
                    <a:cubicBezTo>
                      <a:pt x="377" y="42"/>
                      <a:pt x="381" y="42"/>
                      <a:pt x="382" y="41"/>
                    </a:cubicBezTo>
                    <a:cubicBezTo>
                      <a:pt x="382" y="39"/>
                      <a:pt x="379" y="39"/>
                      <a:pt x="379" y="38"/>
                    </a:cubicBezTo>
                    <a:cubicBezTo>
                      <a:pt x="378" y="37"/>
                      <a:pt x="378" y="37"/>
                      <a:pt x="378" y="36"/>
                    </a:cubicBezTo>
                    <a:cubicBezTo>
                      <a:pt x="378" y="35"/>
                      <a:pt x="379" y="34"/>
                      <a:pt x="378" y="33"/>
                    </a:cubicBezTo>
                    <a:cubicBezTo>
                      <a:pt x="378" y="32"/>
                      <a:pt x="378" y="32"/>
                      <a:pt x="378" y="31"/>
                    </a:cubicBezTo>
                    <a:cubicBezTo>
                      <a:pt x="379" y="30"/>
                      <a:pt x="378" y="29"/>
                      <a:pt x="378" y="28"/>
                    </a:cubicBezTo>
                    <a:cubicBezTo>
                      <a:pt x="378" y="25"/>
                      <a:pt x="377" y="23"/>
                      <a:pt x="379" y="21"/>
                    </a:cubicBezTo>
                    <a:cubicBezTo>
                      <a:pt x="382" y="19"/>
                      <a:pt x="378" y="16"/>
                      <a:pt x="377" y="14"/>
                    </a:cubicBezTo>
                    <a:cubicBezTo>
                      <a:pt x="376" y="13"/>
                      <a:pt x="374" y="11"/>
                      <a:pt x="372" y="12"/>
                    </a:cubicBezTo>
                    <a:cubicBezTo>
                      <a:pt x="370" y="13"/>
                      <a:pt x="369" y="11"/>
                      <a:pt x="368" y="10"/>
                    </a:cubicBezTo>
                    <a:cubicBezTo>
                      <a:pt x="371" y="9"/>
                      <a:pt x="370" y="5"/>
                      <a:pt x="374" y="4"/>
                    </a:cubicBezTo>
                    <a:cubicBezTo>
                      <a:pt x="378" y="3"/>
                      <a:pt x="381" y="2"/>
                      <a:pt x="386" y="2"/>
                    </a:cubicBezTo>
                    <a:cubicBezTo>
                      <a:pt x="390" y="2"/>
                      <a:pt x="393" y="0"/>
                      <a:pt x="397" y="2"/>
                    </a:cubicBezTo>
                    <a:cubicBezTo>
                      <a:pt x="398" y="3"/>
                      <a:pt x="401" y="3"/>
                      <a:pt x="403" y="4"/>
                    </a:cubicBezTo>
                    <a:cubicBezTo>
                      <a:pt x="405" y="6"/>
                      <a:pt x="407" y="5"/>
                      <a:pt x="410" y="7"/>
                    </a:cubicBezTo>
                    <a:cubicBezTo>
                      <a:pt x="409" y="4"/>
                      <a:pt x="418" y="7"/>
                      <a:pt x="418" y="8"/>
                    </a:cubicBezTo>
                    <a:cubicBezTo>
                      <a:pt x="417" y="9"/>
                      <a:pt x="422" y="10"/>
                      <a:pt x="423" y="10"/>
                    </a:cubicBezTo>
                    <a:cubicBezTo>
                      <a:pt x="423" y="11"/>
                      <a:pt x="423" y="11"/>
                      <a:pt x="424" y="12"/>
                    </a:cubicBezTo>
                    <a:cubicBezTo>
                      <a:pt x="425" y="12"/>
                      <a:pt x="426" y="13"/>
                      <a:pt x="427" y="14"/>
                    </a:cubicBezTo>
                    <a:cubicBezTo>
                      <a:pt x="429" y="15"/>
                      <a:pt x="432" y="17"/>
                      <a:pt x="433" y="18"/>
                    </a:cubicBezTo>
                    <a:cubicBezTo>
                      <a:pt x="434" y="20"/>
                      <a:pt x="435" y="21"/>
                      <a:pt x="436" y="22"/>
                    </a:cubicBezTo>
                    <a:cubicBezTo>
                      <a:pt x="438" y="23"/>
                      <a:pt x="438" y="24"/>
                      <a:pt x="440" y="25"/>
                    </a:cubicBezTo>
                    <a:cubicBezTo>
                      <a:pt x="442" y="26"/>
                      <a:pt x="443" y="28"/>
                      <a:pt x="445" y="30"/>
                    </a:cubicBezTo>
                    <a:cubicBezTo>
                      <a:pt x="447" y="31"/>
                      <a:pt x="449" y="32"/>
                      <a:pt x="451" y="34"/>
                    </a:cubicBezTo>
                    <a:cubicBezTo>
                      <a:pt x="452" y="35"/>
                      <a:pt x="452" y="37"/>
                      <a:pt x="454" y="38"/>
                    </a:cubicBezTo>
                    <a:cubicBezTo>
                      <a:pt x="455" y="39"/>
                      <a:pt x="457" y="39"/>
                      <a:pt x="457" y="41"/>
                    </a:cubicBezTo>
                    <a:cubicBezTo>
                      <a:pt x="459" y="45"/>
                      <a:pt x="464" y="48"/>
                      <a:pt x="468" y="47"/>
                    </a:cubicBezTo>
                    <a:cubicBezTo>
                      <a:pt x="469" y="47"/>
                      <a:pt x="472" y="47"/>
                      <a:pt x="473" y="47"/>
                    </a:cubicBezTo>
                    <a:cubicBezTo>
                      <a:pt x="475" y="49"/>
                      <a:pt x="477" y="49"/>
                      <a:pt x="480" y="50"/>
                    </a:cubicBezTo>
                    <a:cubicBezTo>
                      <a:pt x="478" y="47"/>
                      <a:pt x="482" y="51"/>
                      <a:pt x="483" y="51"/>
                    </a:cubicBezTo>
                    <a:cubicBezTo>
                      <a:pt x="485" y="51"/>
                      <a:pt x="487" y="53"/>
                      <a:pt x="488" y="54"/>
                    </a:cubicBezTo>
                    <a:cubicBezTo>
                      <a:pt x="491" y="56"/>
                      <a:pt x="493" y="54"/>
                      <a:pt x="495" y="55"/>
                    </a:cubicBezTo>
                    <a:cubicBezTo>
                      <a:pt x="496" y="56"/>
                      <a:pt x="496" y="57"/>
                      <a:pt x="496" y="58"/>
                    </a:cubicBezTo>
                    <a:cubicBezTo>
                      <a:pt x="497" y="59"/>
                      <a:pt x="498" y="59"/>
                      <a:pt x="499" y="60"/>
                    </a:cubicBezTo>
                    <a:cubicBezTo>
                      <a:pt x="501" y="61"/>
                      <a:pt x="501" y="62"/>
                      <a:pt x="501" y="64"/>
                    </a:cubicBezTo>
                    <a:cubicBezTo>
                      <a:pt x="502" y="66"/>
                      <a:pt x="507" y="69"/>
                      <a:pt x="508" y="69"/>
                    </a:cubicBezTo>
                    <a:cubicBezTo>
                      <a:pt x="509" y="70"/>
                      <a:pt x="510" y="69"/>
                      <a:pt x="511" y="69"/>
                    </a:cubicBezTo>
                    <a:cubicBezTo>
                      <a:pt x="512" y="69"/>
                      <a:pt x="513" y="70"/>
                      <a:pt x="515" y="69"/>
                    </a:cubicBezTo>
                    <a:cubicBezTo>
                      <a:pt x="516" y="69"/>
                      <a:pt x="522" y="69"/>
                      <a:pt x="521" y="67"/>
                    </a:cubicBezTo>
                    <a:cubicBezTo>
                      <a:pt x="521" y="65"/>
                      <a:pt x="524" y="64"/>
                      <a:pt x="526" y="64"/>
                    </a:cubicBezTo>
                    <a:cubicBezTo>
                      <a:pt x="526" y="64"/>
                      <a:pt x="528" y="65"/>
                      <a:pt x="528" y="64"/>
                    </a:cubicBezTo>
                    <a:cubicBezTo>
                      <a:pt x="528" y="63"/>
                      <a:pt x="528" y="63"/>
                      <a:pt x="529" y="63"/>
                    </a:cubicBezTo>
                    <a:cubicBezTo>
                      <a:pt x="530" y="62"/>
                      <a:pt x="532" y="61"/>
                      <a:pt x="534" y="61"/>
                    </a:cubicBezTo>
                    <a:cubicBezTo>
                      <a:pt x="535" y="61"/>
                      <a:pt x="537" y="62"/>
                      <a:pt x="538" y="62"/>
                    </a:cubicBezTo>
                    <a:cubicBezTo>
                      <a:pt x="538" y="64"/>
                      <a:pt x="538" y="65"/>
                      <a:pt x="539" y="66"/>
                    </a:cubicBezTo>
                    <a:cubicBezTo>
                      <a:pt x="540" y="67"/>
                      <a:pt x="543" y="69"/>
                      <a:pt x="542" y="71"/>
                    </a:cubicBezTo>
                    <a:cubicBezTo>
                      <a:pt x="542" y="72"/>
                      <a:pt x="541" y="72"/>
                      <a:pt x="540" y="73"/>
                    </a:cubicBezTo>
                    <a:cubicBezTo>
                      <a:pt x="539" y="74"/>
                      <a:pt x="541" y="75"/>
                      <a:pt x="541" y="76"/>
                    </a:cubicBezTo>
                    <a:cubicBezTo>
                      <a:pt x="541" y="76"/>
                      <a:pt x="541" y="77"/>
                      <a:pt x="541" y="78"/>
                    </a:cubicBezTo>
                    <a:cubicBezTo>
                      <a:pt x="542" y="79"/>
                      <a:pt x="543" y="80"/>
                      <a:pt x="543" y="82"/>
                    </a:cubicBezTo>
                    <a:cubicBezTo>
                      <a:pt x="543" y="84"/>
                      <a:pt x="546" y="86"/>
                      <a:pt x="544" y="87"/>
                    </a:cubicBezTo>
                    <a:cubicBezTo>
                      <a:pt x="545" y="89"/>
                      <a:pt x="544" y="89"/>
                      <a:pt x="544" y="91"/>
                    </a:cubicBezTo>
                    <a:cubicBezTo>
                      <a:pt x="544" y="92"/>
                      <a:pt x="546" y="93"/>
                      <a:pt x="545" y="94"/>
                    </a:cubicBezTo>
                    <a:cubicBezTo>
                      <a:pt x="545" y="95"/>
                      <a:pt x="543" y="94"/>
                      <a:pt x="544" y="97"/>
                    </a:cubicBezTo>
                    <a:cubicBezTo>
                      <a:pt x="544" y="98"/>
                      <a:pt x="545" y="99"/>
                      <a:pt x="545" y="100"/>
                    </a:cubicBezTo>
                    <a:cubicBezTo>
                      <a:pt x="545" y="101"/>
                      <a:pt x="538" y="99"/>
                      <a:pt x="536" y="99"/>
                    </a:cubicBezTo>
                    <a:cubicBezTo>
                      <a:pt x="536" y="98"/>
                      <a:pt x="532" y="97"/>
                      <a:pt x="532" y="97"/>
                    </a:cubicBezTo>
                    <a:cubicBezTo>
                      <a:pt x="532" y="98"/>
                      <a:pt x="532" y="100"/>
                      <a:pt x="531" y="101"/>
                    </a:cubicBezTo>
                    <a:cubicBezTo>
                      <a:pt x="530" y="101"/>
                      <a:pt x="528" y="102"/>
                      <a:pt x="528" y="102"/>
                    </a:cubicBezTo>
                    <a:cubicBezTo>
                      <a:pt x="527" y="103"/>
                      <a:pt x="529" y="105"/>
                      <a:pt x="530" y="105"/>
                    </a:cubicBezTo>
                    <a:cubicBezTo>
                      <a:pt x="533" y="108"/>
                      <a:pt x="535" y="111"/>
                      <a:pt x="537" y="115"/>
                    </a:cubicBezTo>
                    <a:cubicBezTo>
                      <a:pt x="538" y="118"/>
                      <a:pt x="541" y="120"/>
                      <a:pt x="541" y="124"/>
                    </a:cubicBezTo>
                    <a:cubicBezTo>
                      <a:pt x="541" y="126"/>
                      <a:pt x="542" y="126"/>
                      <a:pt x="540" y="126"/>
                    </a:cubicBezTo>
                    <a:cubicBezTo>
                      <a:pt x="538" y="126"/>
                      <a:pt x="537" y="126"/>
                      <a:pt x="536" y="128"/>
                    </a:cubicBezTo>
                    <a:cubicBezTo>
                      <a:pt x="539" y="129"/>
                      <a:pt x="540" y="131"/>
                      <a:pt x="542" y="133"/>
                    </a:cubicBezTo>
                    <a:cubicBezTo>
                      <a:pt x="543" y="134"/>
                      <a:pt x="535" y="129"/>
                      <a:pt x="534" y="127"/>
                    </a:cubicBezTo>
                    <a:cubicBezTo>
                      <a:pt x="533" y="125"/>
                      <a:pt x="531" y="125"/>
                      <a:pt x="529" y="125"/>
                    </a:cubicBezTo>
                    <a:cubicBezTo>
                      <a:pt x="530" y="126"/>
                      <a:pt x="532" y="130"/>
                      <a:pt x="531" y="131"/>
                    </a:cubicBezTo>
                    <a:cubicBezTo>
                      <a:pt x="530" y="132"/>
                      <a:pt x="528" y="131"/>
                      <a:pt x="527" y="132"/>
                    </a:cubicBezTo>
                    <a:cubicBezTo>
                      <a:pt x="526" y="133"/>
                      <a:pt x="528" y="135"/>
                      <a:pt x="526" y="136"/>
                    </a:cubicBezTo>
                    <a:cubicBezTo>
                      <a:pt x="523" y="136"/>
                      <a:pt x="520" y="136"/>
                      <a:pt x="518" y="136"/>
                    </a:cubicBezTo>
                    <a:cubicBezTo>
                      <a:pt x="519" y="138"/>
                      <a:pt x="524" y="140"/>
                      <a:pt x="524" y="143"/>
                    </a:cubicBezTo>
                    <a:cubicBezTo>
                      <a:pt x="523" y="144"/>
                      <a:pt x="517" y="143"/>
                      <a:pt x="516" y="143"/>
                    </a:cubicBezTo>
                    <a:cubicBezTo>
                      <a:pt x="515" y="143"/>
                      <a:pt x="514" y="142"/>
                      <a:pt x="513" y="142"/>
                    </a:cubicBezTo>
                    <a:cubicBezTo>
                      <a:pt x="511" y="141"/>
                      <a:pt x="510" y="139"/>
                      <a:pt x="508" y="139"/>
                    </a:cubicBezTo>
                    <a:cubicBezTo>
                      <a:pt x="507" y="139"/>
                      <a:pt x="507" y="140"/>
                      <a:pt x="506" y="140"/>
                    </a:cubicBezTo>
                    <a:cubicBezTo>
                      <a:pt x="506" y="142"/>
                      <a:pt x="506" y="144"/>
                      <a:pt x="506" y="146"/>
                    </a:cubicBezTo>
                    <a:cubicBezTo>
                      <a:pt x="505" y="147"/>
                      <a:pt x="505" y="149"/>
                      <a:pt x="504" y="149"/>
                    </a:cubicBezTo>
                    <a:cubicBezTo>
                      <a:pt x="504" y="150"/>
                      <a:pt x="502" y="150"/>
                      <a:pt x="502" y="150"/>
                    </a:cubicBezTo>
                    <a:cubicBezTo>
                      <a:pt x="502" y="151"/>
                      <a:pt x="501" y="151"/>
                      <a:pt x="501" y="152"/>
                    </a:cubicBezTo>
                    <a:cubicBezTo>
                      <a:pt x="500" y="152"/>
                      <a:pt x="500" y="153"/>
                      <a:pt x="499" y="153"/>
                    </a:cubicBezTo>
                    <a:cubicBezTo>
                      <a:pt x="498" y="153"/>
                      <a:pt x="498" y="155"/>
                      <a:pt x="497" y="155"/>
                    </a:cubicBezTo>
                    <a:cubicBezTo>
                      <a:pt x="495" y="155"/>
                      <a:pt x="494" y="158"/>
                      <a:pt x="494" y="160"/>
                    </a:cubicBezTo>
                    <a:cubicBezTo>
                      <a:pt x="494" y="163"/>
                      <a:pt x="489" y="163"/>
                      <a:pt x="488" y="161"/>
                    </a:cubicBezTo>
                    <a:cubicBezTo>
                      <a:pt x="488" y="163"/>
                      <a:pt x="486" y="163"/>
                      <a:pt x="485" y="163"/>
                    </a:cubicBezTo>
                    <a:cubicBezTo>
                      <a:pt x="485" y="164"/>
                      <a:pt x="484" y="164"/>
                      <a:pt x="483" y="164"/>
                    </a:cubicBezTo>
                    <a:cubicBezTo>
                      <a:pt x="482" y="164"/>
                      <a:pt x="480" y="166"/>
                      <a:pt x="479" y="167"/>
                    </a:cubicBezTo>
                    <a:cubicBezTo>
                      <a:pt x="478" y="168"/>
                      <a:pt x="477" y="168"/>
                      <a:pt x="477" y="170"/>
                    </a:cubicBezTo>
                    <a:cubicBezTo>
                      <a:pt x="476" y="171"/>
                      <a:pt x="475" y="171"/>
                      <a:pt x="475" y="173"/>
                    </a:cubicBezTo>
                    <a:cubicBezTo>
                      <a:pt x="475" y="172"/>
                      <a:pt x="474" y="172"/>
                      <a:pt x="473" y="172"/>
                    </a:cubicBezTo>
                    <a:cubicBezTo>
                      <a:pt x="474" y="173"/>
                      <a:pt x="470" y="177"/>
                      <a:pt x="468" y="174"/>
                    </a:cubicBezTo>
                    <a:cubicBezTo>
                      <a:pt x="468" y="172"/>
                      <a:pt x="471" y="172"/>
                      <a:pt x="472" y="171"/>
                    </a:cubicBezTo>
                    <a:cubicBezTo>
                      <a:pt x="473" y="171"/>
                      <a:pt x="472" y="170"/>
                      <a:pt x="472" y="169"/>
                    </a:cubicBezTo>
                    <a:cubicBezTo>
                      <a:pt x="471" y="168"/>
                      <a:pt x="473" y="168"/>
                      <a:pt x="473" y="167"/>
                    </a:cubicBezTo>
                    <a:cubicBezTo>
                      <a:pt x="470" y="168"/>
                      <a:pt x="469" y="166"/>
                      <a:pt x="466" y="166"/>
                    </a:cubicBezTo>
                    <a:cubicBezTo>
                      <a:pt x="466" y="165"/>
                      <a:pt x="467" y="165"/>
                      <a:pt x="468" y="164"/>
                    </a:cubicBezTo>
                    <a:cubicBezTo>
                      <a:pt x="466" y="162"/>
                      <a:pt x="468" y="162"/>
                      <a:pt x="469" y="160"/>
                    </a:cubicBezTo>
                    <a:cubicBezTo>
                      <a:pt x="470" y="159"/>
                      <a:pt x="471" y="157"/>
                      <a:pt x="471" y="156"/>
                    </a:cubicBezTo>
                    <a:cubicBezTo>
                      <a:pt x="471" y="151"/>
                      <a:pt x="464" y="152"/>
                      <a:pt x="464" y="148"/>
                    </a:cubicBezTo>
                    <a:cubicBezTo>
                      <a:pt x="464" y="151"/>
                      <a:pt x="462" y="150"/>
                      <a:pt x="460" y="149"/>
                    </a:cubicBezTo>
                    <a:cubicBezTo>
                      <a:pt x="459" y="149"/>
                      <a:pt x="455" y="151"/>
                      <a:pt x="458" y="152"/>
                    </a:cubicBezTo>
                    <a:cubicBezTo>
                      <a:pt x="456" y="152"/>
                      <a:pt x="454" y="155"/>
                      <a:pt x="455" y="157"/>
                    </a:cubicBezTo>
                    <a:cubicBezTo>
                      <a:pt x="455" y="158"/>
                      <a:pt x="450" y="160"/>
                      <a:pt x="449" y="161"/>
                    </a:cubicBezTo>
                    <a:cubicBezTo>
                      <a:pt x="448" y="161"/>
                      <a:pt x="447" y="162"/>
                      <a:pt x="447" y="163"/>
                    </a:cubicBezTo>
                    <a:cubicBezTo>
                      <a:pt x="446" y="165"/>
                      <a:pt x="448" y="166"/>
                      <a:pt x="447" y="167"/>
                    </a:cubicBezTo>
                    <a:cubicBezTo>
                      <a:pt x="446" y="171"/>
                      <a:pt x="443" y="169"/>
                      <a:pt x="441" y="171"/>
                    </a:cubicBezTo>
                    <a:cubicBezTo>
                      <a:pt x="439" y="172"/>
                      <a:pt x="437" y="169"/>
                      <a:pt x="435" y="170"/>
                    </a:cubicBezTo>
                    <a:cubicBezTo>
                      <a:pt x="433" y="170"/>
                      <a:pt x="434" y="175"/>
                      <a:pt x="435" y="176"/>
                    </a:cubicBezTo>
                    <a:cubicBezTo>
                      <a:pt x="436" y="179"/>
                      <a:pt x="439" y="180"/>
                      <a:pt x="441" y="182"/>
                    </a:cubicBezTo>
                    <a:cubicBezTo>
                      <a:pt x="442" y="183"/>
                      <a:pt x="444" y="183"/>
                      <a:pt x="445" y="182"/>
                    </a:cubicBezTo>
                    <a:cubicBezTo>
                      <a:pt x="446" y="182"/>
                      <a:pt x="447" y="184"/>
                      <a:pt x="448" y="184"/>
                    </a:cubicBezTo>
                    <a:cubicBezTo>
                      <a:pt x="448" y="183"/>
                      <a:pt x="448" y="183"/>
                      <a:pt x="448" y="182"/>
                    </a:cubicBezTo>
                    <a:cubicBezTo>
                      <a:pt x="450" y="182"/>
                      <a:pt x="453" y="184"/>
                      <a:pt x="454" y="186"/>
                    </a:cubicBezTo>
                    <a:cubicBezTo>
                      <a:pt x="455" y="188"/>
                      <a:pt x="453" y="191"/>
                      <a:pt x="456" y="193"/>
                    </a:cubicBezTo>
                    <a:cubicBezTo>
                      <a:pt x="457" y="194"/>
                      <a:pt x="460" y="195"/>
                      <a:pt x="462" y="194"/>
                    </a:cubicBezTo>
                    <a:cubicBezTo>
                      <a:pt x="463" y="194"/>
                      <a:pt x="465" y="193"/>
                      <a:pt x="464" y="192"/>
                    </a:cubicBezTo>
                    <a:cubicBezTo>
                      <a:pt x="464" y="191"/>
                      <a:pt x="468" y="188"/>
                      <a:pt x="465" y="188"/>
                    </a:cubicBezTo>
                    <a:cubicBezTo>
                      <a:pt x="467" y="188"/>
                      <a:pt x="469" y="187"/>
                      <a:pt x="470" y="186"/>
                    </a:cubicBezTo>
                    <a:cubicBezTo>
                      <a:pt x="472" y="186"/>
                      <a:pt x="474" y="187"/>
                      <a:pt x="475" y="188"/>
                    </a:cubicBezTo>
                    <a:cubicBezTo>
                      <a:pt x="475" y="189"/>
                      <a:pt x="476" y="189"/>
                      <a:pt x="477" y="189"/>
                    </a:cubicBezTo>
                    <a:cubicBezTo>
                      <a:pt x="478" y="189"/>
                      <a:pt x="478" y="190"/>
                      <a:pt x="479" y="190"/>
                    </a:cubicBezTo>
                    <a:cubicBezTo>
                      <a:pt x="480" y="191"/>
                      <a:pt x="482" y="189"/>
                      <a:pt x="484" y="191"/>
                    </a:cubicBezTo>
                    <a:cubicBezTo>
                      <a:pt x="484" y="190"/>
                      <a:pt x="484" y="190"/>
                      <a:pt x="484" y="190"/>
                    </a:cubicBezTo>
                    <a:cubicBezTo>
                      <a:pt x="486" y="191"/>
                      <a:pt x="489" y="190"/>
                      <a:pt x="491" y="191"/>
                    </a:cubicBezTo>
                    <a:cubicBezTo>
                      <a:pt x="491" y="192"/>
                      <a:pt x="491" y="192"/>
                      <a:pt x="490" y="192"/>
                    </a:cubicBezTo>
                    <a:cubicBezTo>
                      <a:pt x="492" y="194"/>
                      <a:pt x="489" y="194"/>
                      <a:pt x="491" y="196"/>
                    </a:cubicBezTo>
                    <a:cubicBezTo>
                      <a:pt x="492" y="196"/>
                      <a:pt x="492" y="197"/>
                      <a:pt x="491" y="198"/>
                    </a:cubicBezTo>
                    <a:cubicBezTo>
                      <a:pt x="489" y="198"/>
                      <a:pt x="489" y="197"/>
                      <a:pt x="488" y="196"/>
                    </a:cubicBezTo>
                    <a:cubicBezTo>
                      <a:pt x="488" y="196"/>
                      <a:pt x="488" y="197"/>
                      <a:pt x="487" y="197"/>
                    </a:cubicBezTo>
                    <a:cubicBezTo>
                      <a:pt x="487" y="196"/>
                      <a:pt x="486" y="196"/>
                      <a:pt x="485" y="197"/>
                    </a:cubicBezTo>
                    <a:cubicBezTo>
                      <a:pt x="485" y="197"/>
                      <a:pt x="481" y="200"/>
                      <a:pt x="483" y="198"/>
                    </a:cubicBezTo>
                    <a:cubicBezTo>
                      <a:pt x="482" y="198"/>
                      <a:pt x="480" y="200"/>
                      <a:pt x="479" y="201"/>
                    </a:cubicBezTo>
                    <a:cubicBezTo>
                      <a:pt x="478" y="201"/>
                      <a:pt x="476" y="200"/>
                      <a:pt x="476" y="201"/>
                    </a:cubicBezTo>
                    <a:cubicBezTo>
                      <a:pt x="478" y="200"/>
                      <a:pt x="479" y="202"/>
                      <a:pt x="478" y="203"/>
                    </a:cubicBezTo>
                    <a:cubicBezTo>
                      <a:pt x="478" y="202"/>
                      <a:pt x="477" y="202"/>
                      <a:pt x="476" y="204"/>
                    </a:cubicBezTo>
                    <a:cubicBezTo>
                      <a:pt x="476" y="205"/>
                      <a:pt x="477" y="205"/>
                      <a:pt x="477" y="206"/>
                    </a:cubicBezTo>
                    <a:cubicBezTo>
                      <a:pt x="477" y="207"/>
                      <a:pt x="475" y="207"/>
                      <a:pt x="475" y="207"/>
                    </a:cubicBezTo>
                    <a:cubicBezTo>
                      <a:pt x="474" y="207"/>
                      <a:pt x="474" y="205"/>
                      <a:pt x="473" y="205"/>
                    </a:cubicBezTo>
                    <a:cubicBezTo>
                      <a:pt x="474" y="207"/>
                      <a:pt x="472" y="205"/>
                      <a:pt x="471" y="205"/>
                    </a:cubicBezTo>
                    <a:cubicBezTo>
                      <a:pt x="471" y="207"/>
                      <a:pt x="473" y="208"/>
                      <a:pt x="474" y="208"/>
                    </a:cubicBezTo>
                    <a:cubicBezTo>
                      <a:pt x="472" y="209"/>
                      <a:pt x="473" y="214"/>
                      <a:pt x="470" y="213"/>
                    </a:cubicBezTo>
                    <a:cubicBezTo>
                      <a:pt x="470" y="214"/>
                      <a:pt x="470" y="217"/>
                      <a:pt x="469" y="218"/>
                    </a:cubicBezTo>
                    <a:cubicBezTo>
                      <a:pt x="468" y="220"/>
                      <a:pt x="469" y="221"/>
                      <a:pt x="469" y="223"/>
                    </a:cubicBezTo>
                    <a:cubicBezTo>
                      <a:pt x="471" y="222"/>
                      <a:pt x="473" y="224"/>
                      <a:pt x="474" y="225"/>
                    </a:cubicBezTo>
                    <a:cubicBezTo>
                      <a:pt x="476" y="227"/>
                      <a:pt x="479" y="227"/>
                      <a:pt x="482" y="228"/>
                    </a:cubicBezTo>
                    <a:cubicBezTo>
                      <a:pt x="483" y="229"/>
                      <a:pt x="484" y="232"/>
                      <a:pt x="485" y="234"/>
                    </a:cubicBezTo>
                    <a:cubicBezTo>
                      <a:pt x="487" y="236"/>
                      <a:pt x="489" y="239"/>
                      <a:pt x="491" y="241"/>
                    </a:cubicBezTo>
                    <a:cubicBezTo>
                      <a:pt x="493" y="243"/>
                      <a:pt x="494" y="245"/>
                      <a:pt x="494" y="247"/>
                    </a:cubicBezTo>
                    <a:cubicBezTo>
                      <a:pt x="495" y="249"/>
                      <a:pt x="498" y="250"/>
                      <a:pt x="500" y="251"/>
                    </a:cubicBezTo>
                    <a:cubicBezTo>
                      <a:pt x="502" y="251"/>
                      <a:pt x="501" y="252"/>
                      <a:pt x="502" y="253"/>
                    </a:cubicBezTo>
                    <a:cubicBezTo>
                      <a:pt x="502" y="254"/>
                      <a:pt x="503" y="254"/>
                      <a:pt x="504" y="255"/>
                    </a:cubicBezTo>
                    <a:cubicBezTo>
                      <a:pt x="506" y="256"/>
                      <a:pt x="509" y="257"/>
                      <a:pt x="508" y="260"/>
                    </a:cubicBezTo>
                    <a:cubicBezTo>
                      <a:pt x="506" y="259"/>
                      <a:pt x="504" y="257"/>
                      <a:pt x="501" y="257"/>
                    </a:cubicBezTo>
                    <a:cubicBezTo>
                      <a:pt x="498" y="258"/>
                      <a:pt x="498" y="256"/>
                      <a:pt x="496" y="255"/>
                    </a:cubicBezTo>
                    <a:cubicBezTo>
                      <a:pt x="493" y="254"/>
                      <a:pt x="492" y="258"/>
                      <a:pt x="489" y="256"/>
                    </a:cubicBezTo>
                    <a:cubicBezTo>
                      <a:pt x="488" y="256"/>
                      <a:pt x="488" y="255"/>
                      <a:pt x="487" y="254"/>
                    </a:cubicBezTo>
                    <a:cubicBezTo>
                      <a:pt x="486" y="252"/>
                      <a:pt x="485" y="252"/>
                      <a:pt x="484" y="252"/>
                    </a:cubicBezTo>
                    <a:cubicBezTo>
                      <a:pt x="484" y="252"/>
                      <a:pt x="484" y="253"/>
                      <a:pt x="484" y="254"/>
                    </a:cubicBezTo>
                    <a:cubicBezTo>
                      <a:pt x="485" y="253"/>
                      <a:pt x="485" y="253"/>
                      <a:pt x="486" y="254"/>
                    </a:cubicBezTo>
                    <a:cubicBezTo>
                      <a:pt x="485" y="253"/>
                      <a:pt x="485" y="253"/>
                      <a:pt x="485" y="253"/>
                    </a:cubicBezTo>
                    <a:cubicBezTo>
                      <a:pt x="486" y="252"/>
                      <a:pt x="488" y="255"/>
                      <a:pt x="486" y="254"/>
                    </a:cubicBezTo>
                    <a:cubicBezTo>
                      <a:pt x="488" y="255"/>
                      <a:pt x="490" y="258"/>
                      <a:pt x="492" y="257"/>
                    </a:cubicBezTo>
                    <a:cubicBezTo>
                      <a:pt x="493" y="256"/>
                      <a:pt x="493" y="256"/>
                      <a:pt x="494" y="256"/>
                    </a:cubicBezTo>
                    <a:cubicBezTo>
                      <a:pt x="495" y="256"/>
                      <a:pt x="496" y="256"/>
                      <a:pt x="497" y="257"/>
                    </a:cubicBezTo>
                    <a:cubicBezTo>
                      <a:pt x="497" y="257"/>
                      <a:pt x="497" y="258"/>
                      <a:pt x="497" y="258"/>
                    </a:cubicBezTo>
                    <a:cubicBezTo>
                      <a:pt x="498" y="259"/>
                      <a:pt x="500" y="259"/>
                      <a:pt x="501" y="260"/>
                    </a:cubicBezTo>
                    <a:cubicBezTo>
                      <a:pt x="503" y="260"/>
                      <a:pt x="505" y="263"/>
                      <a:pt x="508" y="264"/>
                    </a:cubicBezTo>
                    <a:cubicBezTo>
                      <a:pt x="509" y="265"/>
                      <a:pt x="512" y="267"/>
                      <a:pt x="512" y="269"/>
                    </a:cubicBezTo>
                    <a:cubicBezTo>
                      <a:pt x="512" y="270"/>
                      <a:pt x="510" y="270"/>
                      <a:pt x="510" y="270"/>
                    </a:cubicBezTo>
                    <a:cubicBezTo>
                      <a:pt x="508" y="270"/>
                      <a:pt x="507" y="271"/>
                      <a:pt x="506" y="272"/>
                    </a:cubicBezTo>
                    <a:cubicBezTo>
                      <a:pt x="505" y="273"/>
                      <a:pt x="504" y="273"/>
                      <a:pt x="504" y="274"/>
                    </a:cubicBezTo>
                    <a:cubicBezTo>
                      <a:pt x="504" y="275"/>
                      <a:pt x="504" y="276"/>
                      <a:pt x="503" y="276"/>
                    </a:cubicBezTo>
                    <a:cubicBezTo>
                      <a:pt x="502" y="276"/>
                      <a:pt x="501" y="275"/>
                      <a:pt x="500" y="275"/>
                    </a:cubicBezTo>
                    <a:cubicBezTo>
                      <a:pt x="499" y="276"/>
                      <a:pt x="498" y="277"/>
                      <a:pt x="497" y="278"/>
                    </a:cubicBezTo>
                    <a:cubicBezTo>
                      <a:pt x="498" y="277"/>
                      <a:pt x="500" y="275"/>
                      <a:pt x="501" y="276"/>
                    </a:cubicBezTo>
                    <a:cubicBezTo>
                      <a:pt x="502" y="277"/>
                      <a:pt x="502" y="279"/>
                      <a:pt x="504" y="279"/>
                    </a:cubicBezTo>
                    <a:cubicBezTo>
                      <a:pt x="504" y="279"/>
                      <a:pt x="503" y="279"/>
                      <a:pt x="503" y="278"/>
                    </a:cubicBezTo>
                    <a:cubicBezTo>
                      <a:pt x="505" y="279"/>
                      <a:pt x="507" y="276"/>
                      <a:pt x="509" y="277"/>
                    </a:cubicBezTo>
                    <a:cubicBezTo>
                      <a:pt x="510" y="277"/>
                      <a:pt x="511" y="278"/>
                      <a:pt x="512" y="279"/>
                    </a:cubicBezTo>
                    <a:cubicBezTo>
                      <a:pt x="514" y="281"/>
                      <a:pt x="516" y="281"/>
                      <a:pt x="518" y="281"/>
                    </a:cubicBezTo>
                    <a:cubicBezTo>
                      <a:pt x="517" y="282"/>
                      <a:pt x="516" y="283"/>
                      <a:pt x="516" y="284"/>
                    </a:cubicBezTo>
                    <a:cubicBezTo>
                      <a:pt x="515" y="284"/>
                      <a:pt x="515" y="285"/>
                      <a:pt x="515" y="285"/>
                    </a:cubicBezTo>
                    <a:cubicBezTo>
                      <a:pt x="514" y="286"/>
                      <a:pt x="513" y="285"/>
                      <a:pt x="513" y="286"/>
                    </a:cubicBezTo>
                    <a:cubicBezTo>
                      <a:pt x="513" y="286"/>
                      <a:pt x="513" y="287"/>
                      <a:pt x="513" y="287"/>
                    </a:cubicBezTo>
                    <a:cubicBezTo>
                      <a:pt x="514" y="286"/>
                      <a:pt x="515" y="285"/>
                      <a:pt x="516" y="286"/>
                    </a:cubicBezTo>
                    <a:cubicBezTo>
                      <a:pt x="516" y="285"/>
                      <a:pt x="516" y="284"/>
                      <a:pt x="517" y="284"/>
                    </a:cubicBezTo>
                    <a:cubicBezTo>
                      <a:pt x="518" y="285"/>
                      <a:pt x="517" y="286"/>
                      <a:pt x="518" y="287"/>
                    </a:cubicBezTo>
                    <a:cubicBezTo>
                      <a:pt x="518" y="287"/>
                      <a:pt x="519" y="291"/>
                      <a:pt x="518" y="290"/>
                    </a:cubicBezTo>
                    <a:cubicBezTo>
                      <a:pt x="517" y="289"/>
                      <a:pt x="517" y="288"/>
                      <a:pt x="516" y="288"/>
                    </a:cubicBezTo>
                    <a:cubicBezTo>
                      <a:pt x="517" y="288"/>
                      <a:pt x="517" y="289"/>
                      <a:pt x="517" y="290"/>
                    </a:cubicBezTo>
                    <a:cubicBezTo>
                      <a:pt x="516" y="290"/>
                      <a:pt x="515" y="289"/>
                      <a:pt x="515" y="288"/>
                    </a:cubicBezTo>
                    <a:cubicBezTo>
                      <a:pt x="515" y="290"/>
                      <a:pt x="515" y="289"/>
                      <a:pt x="514" y="288"/>
                    </a:cubicBezTo>
                    <a:cubicBezTo>
                      <a:pt x="514" y="289"/>
                      <a:pt x="514" y="290"/>
                      <a:pt x="513" y="291"/>
                    </a:cubicBezTo>
                    <a:cubicBezTo>
                      <a:pt x="515" y="290"/>
                      <a:pt x="517" y="292"/>
                      <a:pt x="517" y="293"/>
                    </a:cubicBezTo>
                    <a:cubicBezTo>
                      <a:pt x="516" y="292"/>
                      <a:pt x="516" y="292"/>
                      <a:pt x="515" y="293"/>
                    </a:cubicBezTo>
                    <a:cubicBezTo>
                      <a:pt x="517" y="293"/>
                      <a:pt x="518" y="294"/>
                      <a:pt x="517" y="295"/>
                    </a:cubicBezTo>
                    <a:cubicBezTo>
                      <a:pt x="515" y="296"/>
                      <a:pt x="513" y="294"/>
                      <a:pt x="512" y="294"/>
                    </a:cubicBezTo>
                    <a:cubicBezTo>
                      <a:pt x="512" y="294"/>
                      <a:pt x="513" y="295"/>
                      <a:pt x="514" y="296"/>
                    </a:cubicBezTo>
                    <a:cubicBezTo>
                      <a:pt x="515" y="296"/>
                      <a:pt x="516" y="295"/>
                      <a:pt x="516" y="297"/>
                    </a:cubicBezTo>
                    <a:cubicBezTo>
                      <a:pt x="517" y="297"/>
                      <a:pt x="518" y="299"/>
                      <a:pt x="518" y="300"/>
                    </a:cubicBezTo>
                    <a:cubicBezTo>
                      <a:pt x="517" y="301"/>
                      <a:pt x="516" y="301"/>
                      <a:pt x="516" y="302"/>
                    </a:cubicBezTo>
                    <a:cubicBezTo>
                      <a:pt x="515" y="302"/>
                      <a:pt x="515" y="300"/>
                      <a:pt x="513" y="299"/>
                    </a:cubicBezTo>
                    <a:cubicBezTo>
                      <a:pt x="513" y="300"/>
                      <a:pt x="513" y="300"/>
                      <a:pt x="512" y="300"/>
                    </a:cubicBezTo>
                    <a:cubicBezTo>
                      <a:pt x="514" y="301"/>
                      <a:pt x="511" y="307"/>
                      <a:pt x="508" y="303"/>
                    </a:cubicBezTo>
                    <a:cubicBezTo>
                      <a:pt x="509" y="304"/>
                      <a:pt x="512" y="304"/>
                      <a:pt x="511" y="305"/>
                    </a:cubicBezTo>
                    <a:cubicBezTo>
                      <a:pt x="511" y="307"/>
                      <a:pt x="509" y="310"/>
                      <a:pt x="511" y="310"/>
                    </a:cubicBezTo>
                    <a:cubicBezTo>
                      <a:pt x="510" y="311"/>
                      <a:pt x="510" y="312"/>
                      <a:pt x="510" y="313"/>
                    </a:cubicBezTo>
                    <a:cubicBezTo>
                      <a:pt x="511" y="315"/>
                      <a:pt x="509" y="312"/>
                      <a:pt x="510" y="314"/>
                    </a:cubicBezTo>
                    <a:cubicBezTo>
                      <a:pt x="509" y="313"/>
                      <a:pt x="508" y="313"/>
                      <a:pt x="508" y="312"/>
                    </a:cubicBezTo>
                    <a:cubicBezTo>
                      <a:pt x="508" y="313"/>
                      <a:pt x="511" y="315"/>
                      <a:pt x="508" y="315"/>
                    </a:cubicBezTo>
                    <a:cubicBezTo>
                      <a:pt x="509" y="316"/>
                      <a:pt x="508" y="317"/>
                      <a:pt x="507" y="317"/>
                    </a:cubicBezTo>
                    <a:cubicBezTo>
                      <a:pt x="508" y="319"/>
                      <a:pt x="509" y="322"/>
                      <a:pt x="505" y="321"/>
                    </a:cubicBezTo>
                    <a:cubicBezTo>
                      <a:pt x="506" y="321"/>
                      <a:pt x="507" y="320"/>
                      <a:pt x="506" y="318"/>
                    </a:cubicBezTo>
                    <a:cubicBezTo>
                      <a:pt x="506" y="319"/>
                      <a:pt x="506" y="319"/>
                      <a:pt x="505" y="320"/>
                    </a:cubicBezTo>
                    <a:cubicBezTo>
                      <a:pt x="505" y="319"/>
                      <a:pt x="504" y="319"/>
                      <a:pt x="504" y="318"/>
                    </a:cubicBezTo>
                    <a:cubicBezTo>
                      <a:pt x="503" y="319"/>
                      <a:pt x="503" y="319"/>
                      <a:pt x="502" y="319"/>
                    </a:cubicBezTo>
                    <a:cubicBezTo>
                      <a:pt x="502" y="319"/>
                      <a:pt x="503" y="320"/>
                      <a:pt x="502" y="321"/>
                    </a:cubicBezTo>
                    <a:cubicBezTo>
                      <a:pt x="504" y="320"/>
                      <a:pt x="506" y="323"/>
                      <a:pt x="504" y="323"/>
                    </a:cubicBezTo>
                    <a:cubicBezTo>
                      <a:pt x="504" y="324"/>
                      <a:pt x="505" y="324"/>
                      <a:pt x="506" y="323"/>
                    </a:cubicBezTo>
                    <a:cubicBezTo>
                      <a:pt x="507" y="324"/>
                      <a:pt x="506" y="324"/>
                      <a:pt x="505" y="325"/>
                    </a:cubicBezTo>
                    <a:cubicBezTo>
                      <a:pt x="504" y="326"/>
                      <a:pt x="503" y="327"/>
                      <a:pt x="503" y="328"/>
                    </a:cubicBezTo>
                    <a:cubicBezTo>
                      <a:pt x="502" y="327"/>
                      <a:pt x="500" y="327"/>
                      <a:pt x="499" y="326"/>
                    </a:cubicBezTo>
                    <a:cubicBezTo>
                      <a:pt x="500" y="327"/>
                      <a:pt x="501" y="329"/>
                      <a:pt x="502" y="328"/>
                    </a:cubicBezTo>
                    <a:cubicBezTo>
                      <a:pt x="504" y="328"/>
                      <a:pt x="504" y="327"/>
                      <a:pt x="505" y="329"/>
                    </a:cubicBezTo>
                    <a:cubicBezTo>
                      <a:pt x="504" y="329"/>
                      <a:pt x="505" y="331"/>
                      <a:pt x="505" y="332"/>
                    </a:cubicBezTo>
                    <a:cubicBezTo>
                      <a:pt x="504" y="333"/>
                      <a:pt x="507" y="333"/>
                      <a:pt x="506" y="335"/>
                    </a:cubicBezTo>
                    <a:cubicBezTo>
                      <a:pt x="506" y="334"/>
                      <a:pt x="505" y="334"/>
                      <a:pt x="505" y="335"/>
                    </a:cubicBezTo>
                    <a:cubicBezTo>
                      <a:pt x="504" y="334"/>
                      <a:pt x="503" y="334"/>
                      <a:pt x="502" y="333"/>
                    </a:cubicBezTo>
                    <a:cubicBezTo>
                      <a:pt x="502" y="334"/>
                      <a:pt x="502" y="335"/>
                      <a:pt x="501" y="335"/>
                    </a:cubicBezTo>
                    <a:cubicBezTo>
                      <a:pt x="502" y="336"/>
                      <a:pt x="504" y="336"/>
                      <a:pt x="503" y="337"/>
                    </a:cubicBezTo>
                    <a:cubicBezTo>
                      <a:pt x="503" y="339"/>
                      <a:pt x="501" y="336"/>
                      <a:pt x="501" y="339"/>
                    </a:cubicBezTo>
                    <a:cubicBezTo>
                      <a:pt x="501" y="337"/>
                      <a:pt x="500" y="336"/>
                      <a:pt x="499" y="337"/>
                    </a:cubicBezTo>
                    <a:cubicBezTo>
                      <a:pt x="501" y="338"/>
                      <a:pt x="499" y="340"/>
                      <a:pt x="501" y="340"/>
                    </a:cubicBezTo>
                    <a:cubicBezTo>
                      <a:pt x="501" y="341"/>
                      <a:pt x="498" y="343"/>
                      <a:pt x="498" y="341"/>
                    </a:cubicBezTo>
                    <a:cubicBezTo>
                      <a:pt x="497" y="342"/>
                      <a:pt x="497" y="342"/>
                      <a:pt x="498" y="342"/>
                    </a:cubicBezTo>
                    <a:cubicBezTo>
                      <a:pt x="499" y="343"/>
                      <a:pt x="499" y="345"/>
                      <a:pt x="498" y="346"/>
                    </a:cubicBezTo>
                    <a:cubicBezTo>
                      <a:pt x="497" y="345"/>
                      <a:pt x="497" y="344"/>
                      <a:pt x="496" y="344"/>
                    </a:cubicBezTo>
                    <a:cubicBezTo>
                      <a:pt x="496" y="345"/>
                      <a:pt x="494" y="346"/>
                      <a:pt x="493" y="344"/>
                    </a:cubicBezTo>
                    <a:cubicBezTo>
                      <a:pt x="493" y="346"/>
                      <a:pt x="491" y="345"/>
                      <a:pt x="492" y="346"/>
                    </a:cubicBezTo>
                    <a:cubicBezTo>
                      <a:pt x="491" y="346"/>
                      <a:pt x="490" y="346"/>
                      <a:pt x="490" y="346"/>
                    </a:cubicBezTo>
                    <a:cubicBezTo>
                      <a:pt x="490" y="347"/>
                      <a:pt x="491" y="347"/>
                      <a:pt x="492" y="347"/>
                    </a:cubicBezTo>
                    <a:cubicBezTo>
                      <a:pt x="492" y="348"/>
                      <a:pt x="493" y="348"/>
                      <a:pt x="493" y="348"/>
                    </a:cubicBezTo>
                    <a:cubicBezTo>
                      <a:pt x="493" y="349"/>
                      <a:pt x="492" y="349"/>
                      <a:pt x="492" y="349"/>
                    </a:cubicBezTo>
                    <a:cubicBezTo>
                      <a:pt x="491" y="350"/>
                      <a:pt x="492" y="352"/>
                      <a:pt x="490" y="352"/>
                    </a:cubicBezTo>
                    <a:cubicBezTo>
                      <a:pt x="491" y="351"/>
                      <a:pt x="491" y="351"/>
                      <a:pt x="489" y="351"/>
                    </a:cubicBezTo>
                    <a:cubicBezTo>
                      <a:pt x="490" y="352"/>
                      <a:pt x="489" y="353"/>
                      <a:pt x="489" y="354"/>
                    </a:cubicBezTo>
                    <a:cubicBezTo>
                      <a:pt x="489" y="352"/>
                      <a:pt x="487" y="354"/>
                      <a:pt x="486" y="354"/>
                    </a:cubicBezTo>
                    <a:cubicBezTo>
                      <a:pt x="486" y="355"/>
                      <a:pt x="485" y="358"/>
                      <a:pt x="484" y="357"/>
                    </a:cubicBezTo>
                    <a:cubicBezTo>
                      <a:pt x="483" y="356"/>
                      <a:pt x="482" y="356"/>
                      <a:pt x="482" y="357"/>
                    </a:cubicBezTo>
                    <a:cubicBezTo>
                      <a:pt x="482" y="359"/>
                      <a:pt x="481" y="360"/>
                      <a:pt x="479" y="359"/>
                    </a:cubicBezTo>
                    <a:cubicBezTo>
                      <a:pt x="480" y="360"/>
                      <a:pt x="482" y="360"/>
                      <a:pt x="482" y="361"/>
                    </a:cubicBezTo>
                    <a:cubicBezTo>
                      <a:pt x="481" y="360"/>
                      <a:pt x="481" y="362"/>
                      <a:pt x="480" y="361"/>
                    </a:cubicBezTo>
                    <a:cubicBezTo>
                      <a:pt x="480" y="363"/>
                      <a:pt x="480" y="364"/>
                      <a:pt x="479" y="365"/>
                    </a:cubicBezTo>
                    <a:cubicBezTo>
                      <a:pt x="478" y="365"/>
                      <a:pt x="476" y="365"/>
                      <a:pt x="475" y="365"/>
                    </a:cubicBezTo>
                    <a:cubicBezTo>
                      <a:pt x="476" y="366"/>
                      <a:pt x="470" y="367"/>
                      <a:pt x="472" y="365"/>
                    </a:cubicBezTo>
                    <a:cubicBezTo>
                      <a:pt x="471" y="366"/>
                      <a:pt x="470" y="365"/>
                      <a:pt x="469" y="365"/>
                    </a:cubicBezTo>
                    <a:cubicBezTo>
                      <a:pt x="469" y="366"/>
                      <a:pt x="471" y="367"/>
                      <a:pt x="471" y="368"/>
                    </a:cubicBezTo>
                    <a:cubicBezTo>
                      <a:pt x="470" y="368"/>
                      <a:pt x="469" y="368"/>
                      <a:pt x="469" y="368"/>
                    </a:cubicBezTo>
                    <a:cubicBezTo>
                      <a:pt x="468" y="367"/>
                      <a:pt x="467" y="367"/>
                      <a:pt x="467" y="365"/>
                    </a:cubicBezTo>
                    <a:cubicBezTo>
                      <a:pt x="466" y="366"/>
                      <a:pt x="464" y="368"/>
                      <a:pt x="463" y="367"/>
                    </a:cubicBezTo>
                    <a:cubicBezTo>
                      <a:pt x="465" y="368"/>
                      <a:pt x="464" y="369"/>
                      <a:pt x="463" y="369"/>
                    </a:cubicBezTo>
                    <a:cubicBezTo>
                      <a:pt x="462" y="369"/>
                      <a:pt x="462" y="367"/>
                      <a:pt x="462" y="366"/>
                    </a:cubicBezTo>
                    <a:cubicBezTo>
                      <a:pt x="461" y="366"/>
                      <a:pt x="460" y="367"/>
                      <a:pt x="460" y="368"/>
                    </a:cubicBezTo>
                    <a:cubicBezTo>
                      <a:pt x="461" y="368"/>
                      <a:pt x="459" y="369"/>
                      <a:pt x="461" y="370"/>
                    </a:cubicBezTo>
                    <a:cubicBezTo>
                      <a:pt x="461" y="370"/>
                      <a:pt x="460" y="370"/>
                      <a:pt x="460" y="370"/>
                    </a:cubicBezTo>
                    <a:cubicBezTo>
                      <a:pt x="459" y="368"/>
                      <a:pt x="454" y="369"/>
                      <a:pt x="453" y="370"/>
                    </a:cubicBezTo>
                    <a:cubicBezTo>
                      <a:pt x="453" y="367"/>
                      <a:pt x="449" y="367"/>
                      <a:pt x="450" y="363"/>
                    </a:cubicBezTo>
                    <a:cubicBezTo>
                      <a:pt x="449" y="365"/>
                      <a:pt x="450" y="364"/>
                      <a:pt x="449" y="364"/>
                    </a:cubicBezTo>
                    <a:cubicBezTo>
                      <a:pt x="449" y="362"/>
                      <a:pt x="450" y="362"/>
                      <a:pt x="452" y="362"/>
                    </a:cubicBezTo>
                    <a:cubicBezTo>
                      <a:pt x="450" y="361"/>
                      <a:pt x="449" y="364"/>
                      <a:pt x="447" y="363"/>
                    </a:cubicBezTo>
                    <a:cubicBezTo>
                      <a:pt x="449" y="364"/>
                      <a:pt x="447" y="366"/>
                      <a:pt x="446" y="365"/>
                    </a:cubicBezTo>
                    <a:cubicBezTo>
                      <a:pt x="446" y="365"/>
                      <a:pt x="448" y="366"/>
                      <a:pt x="448" y="367"/>
                    </a:cubicBezTo>
                    <a:cubicBezTo>
                      <a:pt x="448" y="367"/>
                      <a:pt x="448" y="367"/>
                      <a:pt x="448" y="367"/>
                    </a:cubicBezTo>
                    <a:cubicBezTo>
                      <a:pt x="449" y="368"/>
                      <a:pt x="452" y="372"/>
                      <a:pt x="451" y="373"/>
                    </a:cubicBezTo>
                    <a:cubicBezTo>
                      <a:pt x="449" y="375"/>
                      <a:pt x="447" y="370"/>
                      <a:pt x="446" y="369"/>
                    </a:cubicBezTo>
                    <a:cubicBezTo>
                      <a:pt x="446" y="371"/>
                      <a:pt x="448" y="372"/>
                      <a:pt x="449" y="374"/>
                    </a:cubicBezTo>
                    <a:cubicBezTo>
                      <a:pt x="448" y="374"/>
                      <a:pt x="447" y="375"/>
                      <a:pt x="447" y="375"/>
                    </a:cubicBezTo>
                    <a:cubicBezTo>
                      <a:pt x="447" y="375"/>
                      <a:pt x="446" y="374"/>
                      <a:pt x="446" y="373"/>
                    </a:cubicBezTo>
                    <a:cubicBezTo>
                      <a:pt x="444" y="374"/>
                      <a:pt x="446" y="376"/>
                      <a:pt x="445" y="377"/>
                    </a:cubicBezTo>
                    <a:cubicBezTo>
                      <a:pt x="444" y="376"/>
                      <a:pt x="443" y="377"/>
                      <a:pt x="442" y="378"/>
                    </a:cubicBezTo>
                    <a:cubicBezTo>
                      <a:pt x="441" y="379"/>
                      <a:pt x="439" y="377"/>
                      <a:pt x="440" y="376"/>
                    </a:cubicBezTo>
                    <a:cubicBezTo>
                      <a:pt x="439" y="377"/>
                      <a:pt x="439" y="376"/>
                      <a:pt x="439" y="375"/>
                    </a:cubicBezTo>
                    <a:cubicBezTo>
                      <a:pt x="439" y="376"/>
                      <a:pt x="439" y="378"/>
                      <a:pt x="439" y="379"/>
                    </a:cubicBezTo>
                    <a:cubicBezTo>
                      <a:pt x="439" y="380"/>
                      <a:pt x="435" y="378"/>
                      <a:pt x="434" y="377"/>
                    </a:cubicBezTo>
                    <a:cubicBezTo>
                      <a:pt x="436" y="380"/>
                      <a:pt x="433" y="379"/>
                      <a:pt x="432" y="379"/>
                    </a:cubicBezTo>
                    <a:cubicBezTo>
                      <a:pt x="434" y="380"/>
                      <a:pt x="431" y="383"/>
                      <a:pt x="430" y="381"/>
                    </a:cubicBezTo>
                    <a:cubicBezTo>
                      <a:pt x="429" y="382"/>
                      <a:pt x="429" y="382"/>
                      <a:pt x="428" y="383"/>
                    </a:cubicBezTo>
                    <a:cubicBezTo>
                      <a:pt x="429" y="381"/>
                      <a:pt x="427" y="382"/>
                      <a:pt x="426" y="382"/>
                    </a:cubicBezTo>
                    <a:cubicBezTo>
                      <a:pt x="425" y="383"/>
                      <a:pt x="423" y="383"/>
                      <a:pt x="422" y="384"/>
                    </a:cubicBezTo>
                    <a:cubicBezTo>
                      <a:pt x="422" y="384"/>
                      <a:pt x="423" y="383"/>
                      <a:pt x="423" y="383"/>
                    </a:cubicBezTo>
                    <a:cubicBezTo>
                      <a:pt x="422" y="383"/>
                      <a:pt x="422" y="384"/>
                      <a:pt x="422" y="385"/>
                    </a:cubicBezTo>
                    <a:cubicBezTo>
                      <a:pt x="420" y="386"/>
                      <a:pt x="421" y="384"/>
                      <a:pt x="419" y="383"/>
                    </a:cubicBezTo>
                    <a:cubicBezTo>
                      <a:pt x="419" y="384"/>
                      <a:pt x="421" y="385"/>
                      <a:pt x="420" y="386"/>
                    </a:cubicBezTo>
                    <a:cubicBezTo>
                      <a:pt x="419" y="387"/>
                      <a:pt x="417" y="388"/>
                      <a:pt x="418" y="389"/>
                    </a:cubicBezTo>
                    <a:cubicBezTo>
                      <a:pt x="418" y="390"/>
                      <a:pt x="419" y="390"/>
                      <a:pt x="420" y="390"/>
                    </a:cubicBezTo>
                    <a:cubicBezTo>
                      <a:pt x="421" y="390"/>
                      <a:pt x="421" y="392"/>
                      <a:pt x="420" y="390"/>
                    </a:cubicBezTo>
                    <a:cubicBezTo>
                      <a:pt x="420" y="392"/>
                      <a:pt x="422" y="393"/>
                      <a:pt x="422" y="395"/>
                    </a:cubicBezTo>
                    <a:cubicBezTo>
                      <a:pt x="422" y="397"/>
                      <a:pt x="418" y="396"/>
                      <a:pt x="417" y="397"/>
                    </a:cubicBezTo>
                    <a:cubicBezTo>
                      <a:pt x="417" y="396"/>
                      <a:pt x="415" y="394"/>
                      <a:pt x="417" y="395"/>
                    </a:cubicBezTo>
                    <a:cubicBezTo>
                      <a:pt x="417" y="393"/>
                      <a:pt x="414" y="394"/>
                      <a:pt x="415" y="391"/>
                    </a:cubicBezTo>
                    <a:cubicBezTo>
                      <a:pt x="414" y="392"/>
                      <a:pt x="414" y="390"/>
                      <a:pt x="413" y="390"/>
                    </a:cubicBezTo>
                    <a:cubicBezTo>
                      <a:pt x="413" y="389"/>
                      <a:pt x="412" y="387"/>
                      <a:pt x="413" y="386"/>
                    </a:cubicBezTo>
                    <a:cubicBezTo>
                      <a:pt x="414" y="385"/>
                      <a:pt x="413" y="384"/>
                      <a:pt x="414" y="384"/>
                    </a:cubicBezTo>
                    <a:cubicBezTo>
                      <a:pt x="416" y="382"/>
                      <a:pt x="413" y="382"/>
                      <a:pt x="412" y="381"/>
                    </a:cubicBezTo>
                    <a:cubicBezTo>
                      <a:pt x="412" y="381"/>
                      <a:pt x="413" y="382"/>
                      <a:pt x="413" y="382"/>
                    </a:cubicBezTo>
                    <a:cubicBezTo>
                      <a:pt x="411" y="382"/>
                      <a:pt x="411" y="380"/>
                      <a:pt x="410" y="379"/>
                    </a:cubicBezTo>
                    <a:cubicBezTo>
                      <a:pt x="409" y="380"/>
                      <a:pt x="410" y="381"/>
                      <a:pt x="411" y="381"/>
                    </a:cubicBezTo>
                    <a:cubicBezTo>
                      <a:pt x="410" y="382"/>
                      <a:pt x="408" y="383"/>
                      <a:pt x="407" y="382"/>
                    </a:cubicBezTo>
                    <a:cubicBezTo>
                      <a:pt x="406" y="385"/>
                      <a:pt x="406" y="381"/>
                      <a:pt x="405" y="380"/>
                    </a:cubicBezTo>
                    <a:cubicBezTo>
                      <a:pt x="404" y="380"/>
                      <a:pt x="402" y="381"/>
                      <a:pt x="403" y="379"/>
                    </a:cubicBezTo>
                    <a:cubicBezTo>
                      <a:pt x="403" y="379"/>
                      <a:pt x="403" y="378"/>
                      <a:pt x="402" y="378"/>
                    </a:cubicBezTo>
                    <a:cubicBezTo>
                      <a:pt x="402" y="379"/>
                      <a:pt x="402" y="380"/>
                      <a:pt x="403" y="380"/>
                    </a:cubicBezTo>
                    <a:cubicBezTo>
                      <a:pt x="402" y="380"/>
                      <a:pt x="401" y="378"/>
                      <a:pt x="400" y="378"/>
                    </a:cubicBezTo>
                    <a:cubicBezTo>
                      <a:pt x="400" y="377"/>
                      <a:pt x="400" y="377"/>
                      <a:pt x="399" y="376"/>
                    </a:cubicBezTo>
                    <a:cubicBezTo>
                      <a:pt x="399" y="377"/>
                      <a:pt x="399" y="378"/>
                      <a:pt x="398" y="377"/>
                    </a:cubicBezTo>
                    <a:cubicBezTo>
                      <a:pt x="398" y="378"/>
                      <a:pt x="400" y="379"/>
                      <a:pt x="400" y="381"/>
                    </a:cubicBezTo>
                    <a:cubicBezTo>
                      <a:pt x="399" y="381"/>
                      <a:pt x="398" y="380"/>
                      <a:pt x="397" y="380"/>
                    </a:cubicBezTo>
                    <a:cubicBezTo>
                      <a:pt x="398" y="381"/>
                      <a:pt x="397" y="381"/>
                      <a:pt x="396" y="382"/>
                    </a:cubicBezTo>
                    <a:cubicBezTo>
                      <a:pt x="396" y="381"/>
                      <a:pt x="394" y="381"/>
                      <a:pt x="393" y="380"/>
                    </a:cubicBezTo>
                    <a:cubicBezTo>
                      <a:pt x="390" y="379"/>
                      <a:pt x="389" y="382"/>
                      <a:pt x="389" y="380"/>
                    </a:cubicBezTo>
                    <a:cubicBezTo>
                      <a:pt x="388" y="381"/>
                      <a:pt x="388" y="381"/>
                      <a:pt x="388" y="381"/>
                    </a:cubicBezTo>
                    <a:cubicBezTo>
                      <a:pt x="387" y="379"/>
                      <a:pt x="385" y="379"/>
                      <a:pt x="384" y="378"/>
                    </a:cubicBezTo>
                    <a:cubicBezTo>
                      <a:pt x="384" y="378"/>
                      <a:pt x="384" y="378"/>
                      <a:pt x="383" y="377"/>
                    </a:cubicBezTo>
                    <a:cubicBezTo>
                      <a:pt x="383" y="377"/>
                      <a:pt x="381" y="376"/>
                      <a:pt x="380" y="376"/>
                    </a:cubicBezTo>
                    <a:cubicBezTo>
                      <a:pt x="379" y="374"/>
                      <a:pt x="378" y="372"/>
                      <a:pt x="378" y="369"/>
                    </a:cubicBezTo>
                    <a:cubicBezTo>
                      <a:pt x="380" y="370"/>
                      <a:pt x="379" y="364"/>
                      <a:pt x="375" y="365"/>
                    </a:cubicBezTo>
                    <a:cubicBezTo>
                      <a:pt x="374" y="366"/>
                      <a:pt x="374" y="365"/>
                      <a:pt x="373" y="364"/>
                    </a:cubicBezTo>
                    <a:cubicBezTo>
                      <a:pt x="371" y="364"/>
                      <a:pt x="371" y="365"/>
                      <a:pt x="369" y="364"/>
                    </a:cubicBezTo>
                    <a:cubicBezTo>
                      <a:pt x="366" y="363"/>
                      <a:pt x="365" y="362"/>
                      <a:pt x="363" y="359"/>
                    </a:cubicBezTo>
                    <a:cubicBezTo>
                      <a:pt x="362" y="361"/>
                      <a:pt x="360" y="361"/>
                      <a:pt x="359" y="362"/>
                    </a:cubicBezTo>
                    <a:cubicBezTo>
                      <a:pt x="358" y="363"/>
                      <a:pt x="360" y="364"/>
                      <a:pt x="359" y="365"/>
                    </a:cubicBezTo>
                    <a:cubicBezTo>
                      <a:pt x="358" y="366"/>
                      <a:pt x="353" y="369"/>
                      <a:pt x="353" y="366"/>
                    </a:cubicBezTo>
                    <a:cubicBezTo>
                      <a:pt x="351" y="366"/>
                      <a:pt x="351" y="370"/>
                      <a:pt x="350" y="370"/>
                    </a:cubicBezTo>
                    <a:cubicBezTo>
                      <a:pt x="349" y="369"/>
                      <a:pt x="349" y="368"/>
                      <a:pt x="348" y="367"/>
                    </a:cubicBezTo>
                    <a:cubicBezTo>
                      <a:pt x="346" y="366"/>
                      <a:pt x="346" y="368"/>
                      <a:pt x="346" y="369"/>
                    </a:cubicBezTo>
                    <a:cubicBezTo>
                      <a:pt x="344" y="367"/>
                      <a:pt x="344" y="366"/>
                      <a:pt x="342" y="369"/>
                    </a:cubicBezTo>
                    <a:cubicBezTo>
                      <a:pt x="341" y="372"/>
                      <a:pt x="339" y="369"/>
                      <a:pt x="338" y="368"/>
                    </a:cubicBezTo>
                    <a:cubicBezTo>
                      <a:pt x="335" y="365"/>
                      <a:pt x="334" y="369"/>
                      <a:pt x="333" y="371"/>
                    </a:cubicBezTo>
                    <a:cubicBezTo>
                      <a:pt x="332" y="372"/>
                      <a:pt x="332" y="371"/>
                      <a:pt x="331" y="371"/>
                    </a:cubicBezTo>
                    <a:cubicBezTo>
                      <a:pt x="330" y="371"/>
                      <a:pt x="330" y="371"/>
                      <a:pt x="329" y="371"/>
                    </a:cubicBezTo>
                    <a:cubicBezTo>
                      <a:pt x="328" y="371"/>
                      <a:pt x="329" y="370"/>
                      <a:pt x="328" y="370"/>
                    </a:cubicBezTo>
                    <a:cubicBezTo>
                      <a:pt x="325" y="370"/>
                      <a:pt x="327" y="375"/>
                      <a:pt x="327" y="376"/>
                    </a:cubicBezTo>
                    <a:cubicBezTo>
                      <a:pt x="328" y="377"/>
                      <a:pt x="329" y="378"/>
                      <a:pt x="329" y="379"/>
                    </a:cubicBezTo>
                    <a:cubicBezTo>
                      <a:pt x="330" y="380"/>
                      <a:pt x="330" y="380"/>
                      <a:pt x="330" y="381"/>
                    </a:cubicBezTo>
                    <a:cubicBezTo>
                      <a:pt x="330" y="381"/>
                      <a:pt x="330" y="382"/>
                      <a:pt x="330" y="383"/>
                    </a:cubicBezTo>
                    <a:cubicBezTo>
                      <a:pt x="330" y="383"/>
                      <a:pt x="331" y="385"/>
                      <a:pt x="331" y="386"/>
                    </a:cubicBezTo>
                    <a:cubicBezTo>
                      <a:pt x="330" y="387"/>
                      <a:pt x="328" y="385"/>
                      <a:pt x="327" y="385"/>
                    </a:cubicBezTo>
                    <a:cubicBezTo>
                      <a:pt x="325" y="386"/>
                      <a:pt x="325" y="386"/>
                      <a:pt x="324" y="384"/>
                    </a:cubicBezTo>
                    <a:cubicBezTo>
                      <a:pt x="324" y="382"/>
                      <a:pt x="323" y="380"/>
                      <a:pt x="322" y="379"/>
                    </a:cubicBezTo>
                    <a:cubicBezTo>
                      <a:pt x="321" y="380"/>
                      <a:pt x="318" y="383"/>
                      <a:pt x="316" y="382"/>
                    </a:cubicBezTo>
                    <a:cubicBezTo>
                      <a:pt x="315" y="381"/>
                      <a:pt x="314" y="383"/>
                      <a:pt x="313" y="383"/>
                    </a:cubicBezTo>
                    <a:cubicBezTo>
                      <a:pt x="313" y="382"/>
                      <a:pt x="312" y="380"/>
                      <a:pt x="313" y="380"/>
                    </a:cubicBezTo>
                    <a:cubicBezTo>
                      <a:pt x="309" y="380"/>
                      <a:pt x="312" y="376"/>
                      <a:pt x="310" y="375"/>
                    </a:cubicBezTo>
                    <a:cubicBezTo>
                      <a:pt x="308" y="374"/>
                      <a:pt x="305" y="375"/>
                      <a:pt x="303" y="375"/>
                    </a:cubicBezTo>
                    <a:cubicBezTo>
                      <a:pt x="300" y="375"/>
                      <a:pt x="303" y="371"/>
                      <a:pt x="303" y="370"/>
                    </a:cubicBezTo>
                    <a:cubicBezTo>
                      <a:pt x="303" y="369"/>
                      <a:pt x="301" y="365"/>
                      <a:pt x="304" y="365"/>
                    </a:cubicBezTo>
                    <a:cubicBezTo>
                      <a:pt x="303" y="363"/>
                      <a:pt x="302" y="363"/>
                      <a:pt x="300" y="363"/>
                    </a:cubicBezTo>
                    <a:cubicBezTo>
                      <a:pt x="297" y="363"/>
                      <a:pt x="298" y="360"/>
                      <a:pt x="296" y="359"/>
                    </a:cubicBezTo>
                    <a:cubicBezTo>
                      <a:pt x="296" y="357"/>
                      <a:pt x="296" y="357"/>
                      <a:pt x="296" y="357"/>
                    </a:cubicBezTo>
                    <a:cubicBezTo>
                      <a:pt x="297" y="356"/>
                      <a:pt x="295" y="355"/>
                      <a:pt x="294" y="354"/>
                    </a:cubicBezTo>
                    <a:cubicBezTo>
                      <a:pt x="293" y="352"/>
                      <a:pt x="296" y="352"/>
                      <a:pt x="295" y="350"/>
                    </a:cubicBezTo>
                    <a:cubicBezTo>
                      <a:pt x="293" y="352"/>
                      <a:pt x="290" y="349"/>
                      <a:pt x="287" y="351"/>
                    </a:cubicBezTo>
                    <a:cubicBezTo>
                      <a:pt x="287" y="351"/>
                      <a:pt x="283" y="354"/>
                      <a:pt x="283" y="353"/>
                    </a:cubicBezTo>
                    <a:cubicBezTo>
                      <a:pt x="281" y="352"/>
                      <a:pt x="283" y="351"/>
                      <a:pt x="283" y="350"/>
                    </a:cubicBezTo>
                    <a:cubicBezTo>
                      <a:pt x="283" y="349"/>
                      <a:pt x="283" y="348"/>
                      <a:pt x="282" y="347"/>
                    </a:cubicBezTo>
                    <a:cubicBezTo>
                      <a:pt x="281" y="346"/>
                      <a:pt x="281" y="346"/>
                      <a:pt x="281" y="344"/>
                    </a:cubicBezTo>
                    <a:cubicBezTo>
                      <a:pt x="280" y="343"/>
                      <a:pt x="281" y="342"/>
                      <a:pt x="282" y="342"/>
                    </a:cubicBezTo>
                    <a:cubicBezTo>
                      <a:pt x="281" y="340"/>
                      <a:pt x="282" y="339"/>
                      <a:pt x="282" y="337"/>
                    </a:cubicBezTo>
                    <a:cubicBezTo>
                      <a:pt x="284" y="339"/>
                      <a:pt x="285" y="333"/>
                      <a:pt x="285" y="333"/>
                    </a:cubicBezTo>
                    <a:cubicBezTo>
                      <a:pt x="288" y="333"/>
                      <a:pt x="286" y="332"/>
                      <a:pt x="288" y="330"/>
                    </a:cubicBezTo>
                    <a:cubicBezTo>
                      <a:pt x="288" y="330"/>
                      <a:pt x="290" y="330"/>
                      <a:pt x="290" y="330"/>
                    </a:cubicBezTo>
                    <a:cubicBezTo>
                      <a:pt x="290" y="328"/>
                      <a:pt x="288" y="328"/>
                      <a:pt x="288" y="327"/>
                    </a:cubicBezTo>
                    <a:cubicBezTo>
                      <a:pt x="290" y="327"/>
                      <a:pt x="289" y="324"/>
                      <a:pt x="289" y="323"/>
                    </a:cubicBezTo>
                    <a:cubicBezTo>
                      <a:pt x="289" y="320"/>
                      <a:pt x="288" y="318"/>
                      <a:pt x="288" y="316"/>
                    </a:cubicBezTo>
                    <a:cubicBezTo>
                      <a:pt x="287" y="314"/>
                      <a:pt x="287" y="312"/>
                      <a:pt x="286" y="311"/>
                    </a:cubicBezTo>
                    <a:cubicBezTo>
                      <a:pt x="285" y="310"/>
                      <a:pt x="285" y="308"/>
                      <a:pt x="283" y="308"/>
                    </a:cubicBezTo>
                    <a:cubicBezTo>
                      <a:pt x="283" y="308"/>
                      <a:pt x="283" y="309"/>
                      <a:pt x="282" y="309"/>
                    </a:cubicBezTo>
                    <a:cubicBezTo>
                      <a:pt x="281" y="308"/>
                      <a:pt x="280" y="306"/>
                      <a:pt x="279" y="305"/>
                    </a:cubicBezTo>
                    <a:cubicBezTo>
                      <a:pt x="279" y="304"/>
                      <a:pt x="279" y="302"/>
                      <a:pt x="278" y="301"/>
                    </a:cubicBezTo>
                    <a:cubicBezTo>
                      <a:pt x="276" y="300"/>
                      <a:pt x="273" y="299"/>
                      <a:pt x="272" y="297"/>
                    </a:cubicBezTo>
                    <a:cubicBezTo>
                      <a:pt x="271" y="298"/>
                      <a:pt x="271" y="300"/>
                      <a:pt x="271" y="301"/>
                    </a:cubicBezTo>
                    <a:cubicBezTo>
                      <a:pt x="270" y="302"/>
                      <a:pt x="270" y="302"/>
                      <a:pt x="270" y="302"/>
                    </a:cubicBezTo>
                    <a:cubicBezTo>
                      <a:pt x="270" y="302"/>
                      <a:pt x="270" y="301"/>
                      <a:pt x="269" y="300"/>
                    </a:cubicBezTo>
                    <a:cubicBezTo>
                      <a:pt x="268" y="299"/>
                      <a:pt x="267" y="300"/>
                      <a:pt x="266" y="300"/>
                    </a:cubicBezTo>
                    <a:cubicBezTo>
                      <a:pt x="265" y="299"/>
                      <a:pt x="264" y="298"/>
                      <a:pt x="262" y="298"/>
                    </a:cubicBezTo>
                    <a:cubicBezTo>
                      <a:pt x="261" y="298"/>
                      <a:pt x="261" y="300"/>
                      <a:pt x="260" y="299"/>
                    </a:cubicBezTo>
                    <a:cubicBezTo>
                      <a:pt x="259" y="299"/>
                      <a:pt x="259" y="298"/>
                      <a:pt x="260" y="297"/>
                    </a:cubicBezTo>
                    <a:cubicBezTo>
                      <a:pt x="260" y="296"/>
                      <a:pt x="261" y="296"/>
                      <a:pt x="261" y="295"/>
                    </a:cubicBezTo>
                    <a:cubicBezTo>
                      <a:pt x="262" y="293"/>
                      <a:pt x="259" y="293"/>
                      <a:pt x="260" y="291"/>
                    </a:cubicBezTo>
                    <a:cubicBezTo>
                      <a:pt x="259" y="291"/>
                      <a:pt x="258" y="292"/>
                      <a:pt x="257" y="292"/>
                    </a:cubicBezTo>
                    <a:cubicBezTo>
                      <a:pt x="254" y="292"/>
                      <a:pt x="257" y="290"/>
                      <a:pt x="258" y="289"/>
                    </a:cubicBezTo>
                    <a:cubicBezTo>
                      <a:pt x="257" y="288"/>
                      <a:pt x="256" y="287"/>
                      <a:pt x="255" y="287"/>
                    </a:cubicBezTo>
                    <a:cubicBezTo>
                      <a:pt x="254" y="286"/>
                      <a:pt x="251" y="288"/>
                      <a:pt x="250" y="289"/>
                    </a:cubicBezTo>
                    <a:cubicBezTo>
                      <a:pt x="249" y="289"/>
                      <a:pt x="250" y="291"/>
                      <a:pt x="249" y="291"/>
                    </a:cubicBezTo>
                    <a:cubicBezTo>
                      <a:pt x="248" y="292"/>
                      <a:pt x="247" y="291"/>
                      <a:pt x="246" y="291"/>
                    </a:cubicBezTo>
                    <a:cubicBezTo>
                      <a:pt x="246" y="291"/>
                      <a:pt x="243" y="289"/>
                      <a:pt x="244" y="290"/>
                    </a:cubicBezTo>
                    <a:cubicBezTo>
                      <a:pt x="243" y="290"/>
                      <a:pt x="242" y="289"/>
                      <a:pt x="241" y="288"/>
                    </a:cubicBezTo>
                    <a:cubicBezTo>
                      <a:pt x="240" y="288"/>
                      <a:pt x="239" y="289"/>
                      <a:pt x="238" y="290"/>
                    </a:cubicBezTo>
                    <a:cubicBezTo>
                      <a:pt x="236" y="291"/>
                      <a:pt x="235" y="292"/>
                      <a:pt x="234" y="294"/>
                    </a:cubicBezTo>
                    <a:cubicBezTo>
                      <a:pt x="233" y="295"/>
                      <a:pt x="231" y="295"/>
                      <a:pt x="229" y="296"/>
                    </a:cubicBezTo>
                    <a:cubicBezTo>
                      <a:pt x="227" y="296"/>
                      <a:pt x="228" y="298"/>
                      <a:pt x="227" y="299"/>
                    </a:cubicBezTo>
                    <a:cubicBezTo>
                      <a:pt x="226" y="300"/>
                      <a:pt x="224" y="301"/>
                      <a:pt x="223" y="303"/>
                    </a:cubicBezTo>
                    <a:cubicBezTo>
                      <a:pt x="223" y="305"/>
                      <a:pt x="223" y="306"/>
                      <a:pt x="220" y="306"/>
                    </a:cubicBezTo>
                    <a:cubicBezTo>
                      <a:pt x="218" y="306"/>
                      <a:pt x="217" y="307"/>
                      <a:pt x="215" y="307"/>
                    </a:cubicBezTo>
                    <a:cubicBezTo>
                      <a:pt x="215" y="307"/>
                      <a:pt x="214" y="307"/>
                      <a:pt x="213" y="307"/>
                    </a:cubicBezTo>
                    <a:cubicBezTo>
                      <a:pt x="213" y="307"/>
                      <a:pt x="213" y="306"/>
                      <a:pt x="213" y="305"/>
                    </a:cubicBezTo>
                    <a:cubicBezTo>
                      <a:pt x="213" y="304"/>
                      <a:pt x="210" y="303"/>
                      <a:pt x="209" y="303"/>
                    </a:cubicBezTo>
                    <a:cubicBezTo>
                      <a:pt x="207" y="303"/>
                      <a:pt x="208" y="305"/>
                      <a:pt x="205" y="304"/>
                    </a:cubicBezTo>
                    <a:cubicBezTo>
                      <a:pt x="202" y="304"/>
                      <a:pt x="201" y="304"/>
                      <a:pt x="200" y="303"/>
                    </a:cubicBezTo>
                    <a:cubicBezTo>
                      <a:pt x="198" y="302"/>
                      <a:pt x="200" y="301"/>
                      <a:pt x="198" y="301"/>
                    </a:cubicBezTo>
                    <a:cubicBezTo>
                      <a:pt x="196" y="300"/>
                      <a:pt x="194" y="300"/>
                      <a:pt x="193" y="302"/>
                    </a:cubicBezTo>
                    <a:cubicBezTo>
                      <a:pt x="191" y="303"/>
                      <a:pt x="190" y="306"/>
                      <a:pt x="189" y="308"/>
                    </a:cubicBezTo>
                    <a:cubicBezTo>
                      <a:pt x="188" y="309"/>
                      <a:pt x="186" y="311"/>
                      <a:pt x="186" y="312"/>
                    </a:cubicBezTo>
                    <a:cubicBezTo>
                      <a:pt x="182" y="309"/>
                      <a:pt x="185" y="307"/>
                      <a:pt x="184" y="305"/>
                    </a:cubicBezTo>
                    <a:cubicBezTo>
                      <a:pt x="183" y="302"/>
                      <a:pt x="179" y="304"/>
                      <a:pt x="177" y="304"/>
                    </a:cubicBezTo>
                    <a:cubicBezTo>
                      <a:pt x="177" y="305"/>
                      <a:pt x="177" y="305"/>
                      <a:pt x="177" y="305"/>
                    </a:cubicBezTo>
                    <a:cubicBezTo>
                      <a:pt x="175" y="305"/>
                      <a:pt x="172" y="306"/>
                      <a:pt x="169" y="306"/>
                    </a:cubicBezTo>
                    <a:cubicBezTo>
                      <a:pt x="167" y="306"/>
                      <a:pt x="166" y="305"/>
                      <a:pt x="164" y="304"/>
                    </a:cubicBezTo>
                    <a:cubicBezTo>
                      <a:pt x="163" y="303"/>
                      <a:pt x="162" y="303"/>
                      <a:pt x="161" y="303"/>
                    </a:cubicBezTo>
                    <a:cubicBezTo>
                      <a:pt x="160" y="303"/>
                      <a:pt x="161" y="305"/>
                      <a:pt x="160" y="305"/>
                    </a:cubicBezTo>
                    <a:cubicBezTo>
                      <a:pt x="159" y="305"/>
                      <a:pt x="156" y="303"/>
                      <a:pt x="156" y="302"/>
                    </a:cubicBezTo>
                    <a:cubicBezTo>
                      <a:pt x="156" y="302"/>
                      <a:pt x="156" y="306"/>
                      <a:pt x="155" y="305"/>
                    </a:cubicBezTo>
                    <a:cubicBezTo>
                      <a:pt x="154" y="303"/>
                      <a:pt x="152" y="302"/>
                      <a:pt x="151" y="300"/>
                    </a:cubicBezTo>
                    <a:cubicBezTo>
                      <a:pt x="151" y="301"/>
                      <a:pt x="145" y="301"/>
                      <a:pt x="145" y="299"/>
                    </a:cubicBezTo>
                    <a:cubicBezTo>
                      <a:pt x="145" y="299"/>
                      <a:pt x="145" y="297"/>
                      <a:pt x="145" y="297"/>
                    </a:cubicBezTo>
                    <a:cubicBezTo>
                      <a:pt x="144" y="296"/>
                      <a:pt x="142" y="297"/>
                      <a:pt x="141" y="297"/>
                    </a:cubicBezTo>
                    <a:cubicBezTo>
                      <a:pt x="139" y="296"/>
                      <a:pt x="135" y="294"/>
                      <a:pt x="135" y="292"/>
                    </a:cubicBezTo>
                    <a:cubicBezTo>
                      <a:pt x="134" y="290"/>
                      <a:pt x="131" y="287"/>
                      <a:pt x="129" y="290"/>
                    </a:cubicBezTo>
                    <a:cubicBezTo>
                      <a:pt x="128" y="291"/>
                      <a:pt x="124" y="286"/>
                      <a:pt x="124" y="286"/>
                    </a:cubicBezTo>
                    <a:cubicBezTo>
                      <a:pt x="123" y="284"/>
                      <a:pt x="120" y="284"/>
                      <a:pt x="118" y="283"/>
                    </a:cubicBezTo>
                    <a:cubicBezTo>
                      <a:pt x="115" y="281"/>
                      <a:pt x="112" y="279"/>
                      <a:pt x="109" y="276"/>
                    </a:cubicBezTo>
                    <a:cubicBezTo>
                      <a:pt x="108" y="275"/>
                      <a:pt x="107" y="275"/>
                      <a:pt x="105" y="275"/>
                    </a:cubicBezTo>
                    <a:cubicBezTo>
                      <a:pt x="104" y="275"/>
                      <a:pt x="104" y="276"/>
                      <a:pt x="103" y="276"/>
                    </a:cubicBezTo>
                    <a:cubicBezTo>
                      <a:pt x="103" y="279"/>
                      <a:pt x="101" y="280"/>
                      <a:pt x="99" y="277"/>
                    </a:cubicBezTo>
                    <a:cubicBezTo>
                      <a:pt x="97" y="275"/>
                      <a:pt x="95" y="274"/>
                      <a:pt x="92" y="274"/>
                    </a:cubicBezTo>
                    <a:cubicBezTo>
                      <a:pt x="92" y="274"/>
                      <a:pt x="90" y="273"/>
                      <a:pt x="90" y="273"/>
                    </a:cubicBezTo>
                    <a:cubicBezTo>
                      <a:pt x="89" y="272"/>
                      <a:pt x="90" y="271"/>
                      <a:pt x="89" y="270"/>
                    </a:cubicBezTo>
                    <a:cubicBezTo>
                      <a:pt x="88" y="270"/>
                      <a:pt x="88" y="270"/>
                      <a:pt x="87" y="269"/>
                    </a:cubicBezTo>
                    <a:cubicBezTo>
                      <a:pt x="85" y="268"/>
                      <a:pt x="84" y="269"/>
                      <a:pt x="83" y="268"/>
                    </a:cubicBezTo>
                    <a:cubicBezTo>
                      <a:pt x="80" y="268"/>
                      <a:pt x="79" y="265"/>
                      <a:pt x="78" y="263"/>
                    </a:cubicBezTo>
                    <a:cubicBezTo>
                      <a:pt x="76" y="262"/>
                      <a:pt x="74" y="266"/>
                      <a:pt x="73" y="263"/>
                    </a:cubicBezTo>
                    <a:cubicBezTo>
                      <a:pt x="73" y="262"/>
                      <a:pt x="73" y="261"/>
                      <a:pt x="73" y="260"/>
                    </a:cubicBezTo>
                    <a:cubicBezTo>
                      <a:pt x="72" y="259"/>
                      <a:pt x="72" y="258"/>
                      <a:pt x="71" y="257"/>
                    </a:cubicBezTo>
                    <a:cubicBezTo>
                      <a:pt x="71" y="255"/>
                      <a:pt x="70" y="255"/>
                      <a:pt x="69" y="254"/>
                    </a:cubicBezTo>
                    <a:cubicBezTo>
                      <a:pt x="68" y="253"/>
                      <a:pt x="68" y="251"/>
                      <a:pt x="67" y="249"/>
                    </a:cubicBezTo>
                    <a:cubicBezTo>
                      <a:pt x="70" y="247"/>
                      <a:pt x="70" y="249"/>
                      <a:pt x="72" y="251"/>
                    </a:cubicBezTo>
                    <a:cubicBezTo>
                      <a:pt x="72" y="252"/>
                      <a:pt x="74" y="252"/>
                      <a:pt x="74" y="251"/>
                    </a:cubicBezTo>
                    <a:cubicBezTo>
                      <a:pt x="75" y="249"/>
                      <a:pt x="76" y="250"/>
                      <a:pt x="77" y="248"/>
                    </a:cubicBezTo>
                    <a:cubicBezTo>
                      <a:pt x="78" y="247"/>
                      <a:pt x="77" y="246"/>
                      <a:pt x="76" y="245"/>
                    </a:cubicBezTo>
                    <a:cubicBezTo>
                      <a:pt x="75" y="244"/>
                      <a:pt x="76" y="242"/>
                      <a:pt x="75" y="242"/>
                    </a:cubicBezTo>
                    <a:cubicBezTo>
                      <a:pt x="72" y="241"/>
                      <a:pt x="72" y="241"/>
                      <a:pt x="70" y="239"/>
                    </a:cubicBezTo>
                    <a:cubicBezTo>
                      <a:pt x="67" y="236"/>
                      <a:pt x="67" y="231"/>
                      <a:pt x="67" y="230"/>
                    </a:cubicBezTo>
                    <a:cubicBezTo>
                      <a:pt x="67" y="230"/>
                      <a:pt x="70" y="229"/>
                      <a:pt x="67" y="228"/>
                    </a:cubicBezTo>
                    <a:cubicBezTo>
                      <a:pt x="65" y="227"/>
                      <a:pt x="63" y="225"/>
                      <a:pt x="60" y="224"/>
                    </a:cubicBezTo>
                    <a:cubicBezTo>
                      <a:pt x="57" y="222"/>
                      <a:pt x="58" y="217"/>
                      <a:pt x="53" y="214"/>
                    </a:cubicBezTo>
                    <a:cubicBezTo>
                      <a:pt x="49" y="214"/>
                      <a:pt x="40" y="214"/>
                      <a:pt x="40" y="209"/>
                    </a:cubicBezTo>
                    <a:cubicBezTo>
                      <a:pt x="39" y="209"/>
                      <a:pt x="37" y="211"/>
                      <a:pt x="36" y="210"/>
                    </a:cubicBezTo>
                    <a:cubicBezTo>
                      <a:pt x="35" y="209"/>
                      <a:pt x="33" y="208"/>
                      <a:pt x="33" y="207"/>
                    </a:cubicBezTo>
                    <a:cubicBezTo>
                      <a:pt x="33" y="206"/>
                      <a:pt x="33" y="204"/>
                      <a:pt x="32" y="203"/>
                    </a:cubicBezTo>
                    <a:cubicBezTo>
                      <a:pt x="32" y="202"/>
                      <a:pt x="31" y="201"/>
                      <a:pt x="30" y="200"/>
                    </a:cubicBezTo>
                    <a:cubicBezTo>
                      <a:pt x="29" y="199"/>
                      <a:pt x="26" y="199"/>
                      <a:pt x="25" y="198"/>
                    </a:cubicBezTo>
                    <a:cubicBezTo>
                      <a:pt x="24" y="197"/>
                      <a:pt x="21" y="195"/>
                      <a:pt x="20" y="197"/>
                    </a:cubicBezTo>
                    <a:cubicBezTo>
                      <a:pt x="19" y="195"/>
                      <a:pt x="16" y="196"/>
                      <a:pt x="15" y="195"/>
                    </a:cubicBezTo>
                    <a:cubicBezTo>
                      <a:pt x="14" y="192"/>
                      <a:pt x="18" y="193"/>
                      <a:pt x="19" y="193"/>
                    </a:cubicBezTo>
                    <a:cubicBezTo>
                      <a:pt x="22" y="193"/>
                      <a:pt x="21" y="190"/>
                      <a:pt x="19" y="189"/>
                    </a:cubicBezTo>
                    <a:cubicBezTo>
                      <a:pt x="18" y="189"/>
                      <a:pt x="18" y="188"/>
                      <a:pt x="18" y="187"/>
                    </a:cubicBezTo>
                    <a:cubicBezTo>
                      <a:pt x="18" y="186"/>
                      <a:pt x="17" y="185"/>
                      <a:pt x="17" y="184"/>
                    </a:cubicBezTo>
                    <a:cubicBezTo>
                      <a:pt x="17" y="183"/>
                      <a:pt x="16" y="183"/>
                      <a:pt x="16" y="182"/>
                    </a:cubicBezTo>
                    <a:cubicBezTo>
                      <a:pt x="15" y="181"/>
                      <a:pt x="16" y="180"/>
                      <a:pt x="15" y="179"/>
                    </a:cubicBezTo>
                    <a:cubicBezTo>
                      <a:pt x="15" y="177"/>
                      <a:pt x="12" y="176"/>
                      <a:pt x="10" y="176"/>
                    </a:cubicBezTo>
                    <a:cubicBezTo>
                      <a:pt x="8" y="176"/>
                      <a:pt x="6" y="179"/>
                      <a:pt x="4" y="176"/>
                    </a:cubicBezTo>
                    <a:cubicBezTo>
                      <a:pt x="4" y="176"/>
                      <a:pt x="2" y="173"/>
                      <a:pt x="4" y="173"/>
                    </a:cubicBezTo>
                    <a:cubicBezTo>
                      <a:pt x="3" y="172"/>
                      <a:pt x="2" y="171"/>
                      <a:pt x="1" y="170"/>
                    </a:cubicBezTo>
                    <a:cubicBezTo>
                      <a:pt x="0" y="169"/>
                      <a:pt x="1" y="168"/>
                      <a:pt x="0" y="167"/>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931" name="Freeform 4563"/>
              <p:cNvSpPr>
                <a:spLocks/>
              </p:cNvSpPr>
              <p:nvPr/>
            </p:nvSpPr>
            <p:spPr bwMode="auto">
              <a:xfrm>
                <a:off x="4284" y="2311"/>
                <a:ext cx="10" cy="4"/>
              </a:xfrm>
              <a:custGeom>
                <a:avLst/>
                <a:gdLst>
                  <a:gd name="T0" fmla="*/ 3 w 7"/>
                  <a:gd name="T1" fmla="*/ 1 h 3"/>
                  <a:gd name="T2" fmla="*/ 7 w 7"/>
                  <a:gd name="T3" fmla="*/ 1 h 3"/>
                  <a:gd name="T4" fmla="*/ 6 w 7"/>
                  <a:gd name="T5" fmla="*/ 3 h 3"/>
                  <a:gd name="T6" fmla="*/ 9 w 7"/>
                  <a:gd name="T7" fmla="*/ 3 h 3"/>
                  <a:gd name="T8" fmla="*/ 7 w 7"/>
                  <a:gd name="T9" fmla="*/ 4 h 3"/>
                  <a:gd name="T10" fmla="*/ 3 w 7"/>
                  <a:gd name="T11" fmla="*/ 1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3">
                    <a:moveTo>
                      <a:pt x="2" y="1"/>
                    </a:moveTo>
                    <a:cubicBezTo>
                      <a:pt x="3" y="0"/>
                      <a:pt x="4" y="0"/>
                      <a:pt x="5" y="1"/>
                    </a:cubicBezTo>
                    <a:cubicBezTo>
                      <a:pt x="4" y="2"/>
                      <a:pt x="4" y="2"/>
                      <a:pt x="4" y="2"/>
                    </a:cubicBezTo>
                    <a:cubicBezTo>
                      <a:pt x="4" y="1"/>
                      <a:pt x="5" y="1"/>
                      <a:pt x="6" y="2"/>
                    </a:cubicBezTo>
                    <a:cubicBezTo>
                      <a:pt x="7" y="3"/>
                      <a:pt x="4" y="2"/>
                      <a:pt x="5" y="3"/>
                    </a:cubicBezTo>
                    <a:cubicBezTo>
                      <a:pt x="4" y="3"/>
                      <a:pt x="0" y="2"/>
                      <a:pt x="2" y="1"/>
                    </a:cubicBezTo>
                  </a:path>
                </a:pathLst>
              </a:custGeom>
              <a:solidFill>
                <a:srgbClr val="B3B3B3"/>
              </a:solidFill>
              <a:ln w="3175">
                <a:solidFill>
                  <a:schemeClr val="tx1"/>
                </a:solidFill>
                <a:round/>
                <a:headEnd/>
                <a:tailEnd/>
              </a:ln>
            </p:spPr>
            <p:txBody>
              <a:bodyPr/>
              <a:lstStyle/>
              <a:p>
                <a:endParaRPr lang="en-GB" sz="2400" dirty="0"/>
              </a:p>
            </p:txBody>
          </p:sp>
          <p:sp>
            <p:nvSpPr>
              <p:cNvPr id="932" name="Freeform 4564"/>
              <p:cNvSpPr>
                <a:spLocks/>
              </p:cNvSpPr>
              <p:nvPr/>
            </p:nvSpPr>
            <p:spPr bwMode="auto">
              <a:xfrm>
                <a:off x="4284" y="2315"/>
                <a:ext cx="4" cy="3"/>
              </a:xfrm>
              <a:custGeom>
                <a:avLst/>
                <a:gdLst>
                  <a:gd name="T0" fmla="*/ 1 w 3"/>
                  <a:gd name="T1" fmla="*/ 2 h 2"/>
                  <a:gd name="T2" fmla="*/ 3 w 3"/>
                  <a:gd name="T3" fmla="*/ 0 h 2"/>
                  <a:gd name="T4" fmla="*/ 1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1" y="1"/>
                    </a:moveTo>
                    <a:cubicBezTo>
                      <a:pt x="0" y="0"/>
                      <a:pt x="2" y="0"/>
                      <a:pt x="2" y="0"/>
                    </a:cubicBezTo>
                    <a:cubicBezTo>
                      <a:pt x="3" y="1"/>
                      <a:pt x="2" y="2"/>
                      <a:pt x="1" y="1"/>
                    </a:cubicBezTo>
                  </a:path>
                </a:pathLst>
              </a:custGeom>
              <a:solidFill>
                <a:srgbClr val="B3B3B3"/>
              </a:solidFill>
              <a:ln w="3175">
                <a:solidFill>
                  <a:schemeClr val="tx1"/>
                </a:solidFill>
                <a:round/>
                <a:headEnd/>
                <a:tailEnd/>
              </a:ln>
            </p:spPr>
            <p:txBody>
              <a:bodyPr/>
              <a:lstStyle/>
              <a:p>
                <a:endParaRPr lang="en-GB" sz="2400" dirty="0"/>
              </a:p>
            </p:txBody>
          </p:sp>
          <p:sp>
            <p:nvSpPr>
              <p:cNvPr id="933" name="Freeform 4565"/>
              <p:cNvSpPr>
                <a:spLocks/>
              </p:cNvSpPr>
              <p:nvPr/>
            </p:nvSpPr>
            <p:spPr bwMode="auto">
              <a:xfrm>
                <a:off x="4290" y="2315"/>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1" y="1"/>
                      <a:pt x="0" y="1"/>
                      <a:pt x="0" y="0"/>
                    </a:cubicBezTo>
                  </a:path>
                </a:pathLst>
              </a:custGeom>
              <a:solidFill>
                <a:srgbClr val="B3B3B3"/>
              </a:solidFill>
              <a:ln w="3175">
                <a:solidFill>
                  <a:schemeClr val="tx1"/>
                </a:solidFill>
                <a:round/>
                <a:headEnd/>
                <a:tailEnd/>
              </a:ln>
            </p:spPr>
            <p:txBody>
              <a:bodyPr/>
              <a:lstStyle/>
              <a:p>
                <a:endParaRPr lang="en-GB" sz="2400" dirty="0"/>
              </a:p>
            </p:txBody>
          </p:sp>
          <p:sp>
            <p:nvSpPr>
              <p:cNvPr id="934" name="Freeform 4566"/>
              <p:cNvSpPr>
                <a:spLocks/>
              </p:cNvSpPr>
              <p:nvPr/>
            </p:nvSpPr>
            <p:spPr bwMode="auto">
              <a:xfrm>
                <a:off x="4280" y="2316"/>
                <a:ext cx="2" cy="2"/>
              </a:xfrm>
              <a:custGeom>
                <a:avLst/>
                <a:gdLst>
                  <a:gd name="T0" fmla="*/ 0 w 1"/>
                  <a:gd name="T1" fmla="*/ 0 h 1"/>
                  <a:gd name="T2" fmla="*/ 2 w 1"/>
                  <a:gd name="T3" fmla="*/ 0 h 1"/>
                  <a:gd name="T4" fmla="*/ 2 w 1"/>
                  <a:gd name="T5" fmla="*/ 2 h 1"/>
                  <a:gd name="T6" fmla="*/ 0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0"/>
                    </a:moveTo>
                    <a:cubicBezTo>
                      <a:pt x="1" y="0"/>
                      <a:pt x="1" y="1"/>
                      <a:pt x="1" y="0"/>
                    </a:cubicBezTo>
                    <a:cubicBezTo>
                      <a:pt x="1" y="1"/>
                      <a:pt x="1" y="1"/>
                      <a:pt x="1"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935" name="Freeform 4567"/>
              <p:cNvSpPr>
                <a:spLocks/>
              </p:cNvSpPr>
              <p:nvPr/>
            </p:nvSpPr>
            <p:spPr bwMode="auto">
              <a:xfrm>
                <a:off x="1221" y="1806"/>
                <a:ext cx="3" cy="2"/>
              </a:xfrm>
              <a:custGeom>
                <a:avLst/>
                <a:gdLst>
                  <a:gd name="T0" fmla="*/ 3 w 2"/>
                  <a:gd name="T1" fmla="*/ 2 h 1"/>
                  <a:gd name="T2" fmla="*/ 0 w 2"/>
                  <a:gd name="T3" fmla="*/ 2 h 1"/>
                  <a:gd name="T4" fmla="*/ 3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1"/>
                      <a:pt x="0" y="1"/>
                    </a:cubicBezTo>
                    <a:cubicBezTo>
                      <a:pt x="1" y="1"/>
                      <a:pt x="2" y="1"/>
                      <a:pt x="2" y="1"/>
                    </a:cubicBezTo>
                  </a:path>
                </a:pathLst>
              </a:custGeom>
              <a:solidFill>
                <a:srgbClr val="B3B3B3"/>
              </a:solidFill>
              <a:ln w="3175">
                <a:solidFill>
                  <a:schemeClr val="tx1"/>
                </a:solidFill>
                <a:round/>
                <a:headEnd/>
                <a:tailEnd/>
              </a:ln>
            </p:spPr>
            <p:txBody>
              <a:bodyPr/>
              <a:lstStyle/>
              <a:p>
                <a:endParaRPr lang="en-GB" sz="2400" dirty="0"/>
              </a:p>
            </p:txBody>
          </p:sp>
          <p:sp>
            <p:nvSpPr>
              <p:cNvPr id="936" name="Freeform 4568"/>
              <p:cNvSpPr>
                <a:spLocks/>
              </p:cNvSpPr>
              <p:nvPr/>
            </p:nvSpPr>
            <p:spPr bwMode="auto">
              <a:xfrm>
                <a:off x="1212" y="1809"/>
                <a:ext cx="4" cy="3"/>
              </a:xfrm>
              <a:custGeom>
                <a:avLst/>
                <a:gdLst>
                  <a:gd name="T0" fmla="*/ 4 w 3"/>
                  <a:gd name="T1" fmla="*/ 0 h 2"/>
                  <a:gd name="T2" fmla="*/ 0 w 3"/>
                  <a:gd name="T3" fmla="*/ 3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0"/>
                      <a:pt x="1" y="1"/>
                      <a:pt x="0" y="2"/>
                    </a:cubicBezTo>
                    <a:cubicBezTo>
                      <a:pt x="1" y="1"/>
                      <a:pt x="2" y="1"/>
                      <a:pt x="3" y="0"/>
                    </a:cubicBezTo>
                  </a:path>
                </a:pathLst>
              </a:custGeom>
              <a:solidFill>
                <a:srgbClr val="B3B3B3"/>
              </a:solidFill>
              <a:ln w="3175">
                <a:solidFill>
                  <a:schemeClr val="tx1"/>
                </a:solidFill>
                <a:round/>
                <a:headEnd/>
                <a:tailEnd/>
              </a:ln>
            </p:spPr>
            <p:txBody>
              <a:bodyPr/>
              <a:lstStyle/>
              <a:p>
                <a:endParaRPr lang="en-GB" sz="2400" dirty="0"/>
              </a:p>
            </p:txBody>
          </p:sp>
          <p:sp>
            <p:nvSpPr>
              <p:cNvPr id="937" name="Freeform 4569"/>
              <p:cNvSpPr>
                <a:spLocks/>
              </p:cNvSpPr>
              <p:nvPr/>
            </p:nvSpPr>
            <p:spPr bwMode="auto">
              <a:xfrm>
                <a:off x="1191" y="1866"/>
                <a:ext cx="42" cy="40"/>
              </a:xfrm>
              <a:custGeom>
                <a:avLst/>
                <a:gdLst>
                  <a:gd name="T0" fmla="*/ 9 w 32"/>
                  <a:gd name="T1" fmla="*/ 13 h 30"/>
                  <a:gd name="T2" fmla="*/ 8 w 32"/>
                  <a:gd name="T3" fmla="*/ 15 h 30"/>
                  <a:gd name="T4" fmla="*/ 12 w 32"/>
                  <a:gd name="T5" fmla="*/ 15 h 30"/>
                  <a:gd name="T6" fmla="*/ 14 w 32"/>
                  <a:gd name="T7" fmla="*/ 15 h 30"/>
                  <a:gd name="T8" fmla="*/ 13 w 32"/>
                  <a:gd name="T9" fmla="*/ 19 h 30"/>
                  <a:gd name="T10" fmla="*/ 18 w 32"/>
                  <a:gd name="T11" fmla="*/ 19 h 30"/>
                  <a:gd name="T12" fmla="*/ 9 w 32"/>
                  <a:gd name="T13" fmla="*/ 23 h 30"/>
                  <a:gd name="T14" fmla="*/ 17 w 32"/>
                  <a:gd name="T15" fmla="*/ 23 h 30"/>
                  <a:gd name="T16" fmla="*/ 16 w 32"/>
                  <a:gd name="T17" fmla="*/ 24 h 30"/>
                  <a:gd name="T18" fmla="*/ 18 w 32"/>
                  <a:gd name="T19" fmla="*/ 23 h 30"/>
                  <a:gd name="T20" fmla="*/ 16 w 32"/>
                  <a:gd name="T21" fmla="*/ 24 h 30"/>
                  <a:gd name="T22" fmla="*/ 18 w 32"/>
                  <a:gd name="T23" fmla="*/ 24 h 30"/>
                  <a:gd name="T24" fmla="*/ 20 w 32"/>
                  <a:gd name="T25" fmla="*/ 25 h 30"/>
                  <a:gd name="T26" fmla="*/ 14 w 32"/>
                  <a:gd name="T27" fmla="*/ 28 h 30"/>
                  <a:gd name="T28" fmla="*/ 21 w 32"/>
                  <a:gd name="T29" fmla="*/ 29 h 30"/>
                  <a:gd name="T30" fmla="*/ 25 w 32"/>
                  <a:gd name="T31" fmla="*/ 29 h 30"/>
                  <a:gd name="T32" fmla="*/ 29 w 32"/>
                  <a:gd name="T33" fmla="*/ 25 h 30"/>
                  <a:gd name="T34" fmla="*/ 22 w 32"/>
                  <a:gd name="T35" fmla="*/ 31 h 30"/>
                  <a:gd name="T36" fmla="*/ 21 w 32"/>
                  <a:gd name="T37" fmla="*/ 33 h 30"/>
                  <a:gd name="T38" fmla="*/ 26 w 32"/>
                  <a:gd name="T39" fmla="*/ 36 h 30"/>
                  <a:gd name="T40" fmla="*/ 34 w 32"/>
                  <a:gd name="T41" fmla="*/ 40 h 30"/>
                  <a:gd name="T42" fmla="*/ 38 w 32"/>
                  <a:gd name="T43" fmla="*/ 39 h 30"/>
                  <a:gd name="T44" fmla="*/ 41 w 32"/>
                  <a:gd name="T45" fmla="*/ 35 h 30"/>
                  <a:gd name="T46" fmla="*/ 38 w 32"/>
                  <a:gd name="T47" fmla="*/ 36 h 30"/>
                  <a:gd name="T48" fmla="*/ 38 w 32"/>
                  <a:gd name="T49" fmla="*/ 29 h 30"/>
                  <a:gd name="T50" fmla="*/ 37 w 32"/>
                  <a:gd name="T51" fmla="*/ 24 h 30"/>
                  <a:gd name="T52" fmla="*/ 33 w 32"/>
                  <a:gd name="T53" fmla="*/ 19 h 30"/>
                  <a:gd name="T54" fmla="*/ 33 w 32"/>
                  <a:gd name="T55" fmla="*/ 15 h 30"/>
                  <a:gd name="T56" fmla="*/ 33 w 32"/>
                  <a:gd name="T57" fmla="*/ 9 h 30"/>
                  <a:gd name="T58" fmla="*/ 25 w 32"/>
                  <a:gd name="T59" fmla="*/ 7 h 30"/>
                  <a:gd name="T60" fmla="*/ 16 w 32"/>
                  <a:gd name="T61" fmla="*/ 4 h 30"/>
                  <a:gd name="T62" fmla="*/ 7 w 32"/>
                  <a:gd name="T63" fmla="*/ 0 h 30"/>
                  <a:gd name="T64" fmla="*/ 4 w 32"/>
                  <a:gd name="T65" fmla="*/ 7 h 30"/>
                  <a:gd name="T66" fmla="*/ 7 w 32"/>
                  <a:gd name="T67" fmla="*/ 7 h 30"/>
                  <a:gd name="T68" fmla="*/ 9 w 32"/>
                  <a:gd name="T69" fmla="*/ 4 h 30"/>
                  <a:gd name="T70" fmla="*/ 13 w 32"/>
                  <a:gd name="T71" fmla="*/ 4 h 30"/>
                  <a:gd name="T72" fmla="*/ 11 w 32"/>
                  <a:gd name="T73" fmla="*/ 8 h 30"/>
                  <a:gd name="T74" fmla="*/ 5 w 32"/>
                  <a:gd name="T75" fmla="*/ 8 h 30"/>
                  <a:gd name="T76" fmla="*/ 1 w 32"/>
                  <a:gd name="T77" fmla="*/ 12 h 30"/>
                  <a:gd name="T78" fmla="*/ 8 w 32"/>
                  <a:gd name="T79" fmla="*/ 13 h 30"/>
                  <a:gd name="T80" fmla="*/ 12 w 32"/>
                  <a:gd name="T81" fmla="*/ 12 h 30"/>
                  <a:gd name="T82" fmla="*/ 9 w 32"/>
                  <a:gd name="T83" fmla="*/ 13 h 3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32" h="30">
                    <a:moveTo>
                      <a:pt x="7" y="10"/>
                    </a:moveTo>
                    <a:cubicBezTo>
                      <a:pt x="6" y="10"/>
                      <a:pt x="6" y="11"/>
                      <a:pt x="6" y="11"/>
                    </a:cubicBezTo>
                    <a:cubicBezTo>
                      <a:pt x="7" y="12"/>
                      <a:pt x="8" y="12"/>
                      <a:pt x="9" y="11"/>
                    </a:cubicBezTo>
                    <a:cubicBezTo>
                      <a:pt x="8" y="13"/>
                      <a:pt x="10" y="11"/>
                      <a:pt x="11" y="11"/>
                    </a:cubicBezTo>
                    <a:cubicBezTo>
                      <a:pt x="10" y="12"/>
                      <a:pt x="10" y="13"/>
                      <a:pt x="10" y="14"/>
                    </a:cubicBezTo>
                    <a:cubicBezTo>
                      <a:pt x="11" y="13"/>
                      <a:pt x="12" y="14"/>
                      <a:pt x="14" y="14"/>
                    </a:cubicBezTo>
                    <a:cubicBezTo>
                      <a:pt x="11" y="15"/>
                      <a:pt x="9" y="14"/>
                      <a:pt x="7" y="17"/>
                    </a:cubicBezTo>
                    <a:cubicBezTo>
                      <a:pt x="9" y="17"/>
                      <a:pt x="11" y="17"/>
                      <a:pt x="13" y="17"/>
                    </a:cubicBezTo>
                    <a:cubicBezTo>
                      <a:pt x="12" y="17"/>
                      <a:pt x="12" y="17"/>
                      <a:pt x="12" y="18"/>
                    </a:cubicBezTo>
                    <a:cubicBezTo>
                      <a:pt x="12" y="18"/>
                      <a:pt x="13" y="17"/>
                      <a:pt x="14" y="17"/>
                    </a:cubicBezTo>
                    <a:cubicBezTo>
                      <a:pt x="13" y="18"/>
                      <a:pt x="12" y="18"/>
                      <a:pt x="12" y="18"/>
                    </a:cubicBezTo>
                    <a:cubicBezTo>
                      <a:pt x="12" y="19"/>
                      <a:pt x="13" y="19"/>
                      <a:pt x="14" y="18"/>
                    </a:cubicBezTo>
                    <a:cubicBezTo>
                      <a:pt x="13" y="19"/>
                      <a:pt x="14" y="19"/>
                      <a:pt x="15" y="19"/>
                    </a:cubicBezTo>
                    <a:cubicBezTo>
                      <a:pt x="14" y="20"/>
                      <a:pt x="13" y="21"/>
                      <a:pt x="11" y="21"/>
                    </a:cubicBezTo>
                    <a:cubicBezTo>
                      <a:pt x="13" y="23"/>
                      <a:pt x="13" y="22"/>
                      <a:pt x="16" y="22"/>
                    </a:cubicBezTo>
                    <a:cubicBezTo>
                      <a:pt x="13" y="23"/>
                      <a:pt x="18" y="22"/>
                      <a:pt x="19" y="22"/>
                    </a:cubicBezTo>
                    <a:cubicBezTo>
                      <a:pt x="20" y="22"/>
                      <a:pt x="22" y="20"/>
                      <a:pt x="22" y="19"/>
                    </a:cubicBezTo>
                    <a:cubicBezTo>
                      <a:pt x="22" y="22"/>
                      <a:pt x="18" y="22"/>
                      <a:pt x="17" y="23"/>
                    </a:cubicBezTo>
                    <a:cubicBezTo>
                      <a:pt x="15" y="24"/>
                      <a:pt x="15" y="24"/>
                      <a:pt x="16" y="25"/>
                    </a:cubicBezTo>
                    <a:cubicBezTo>
                      <a:pt x="17" y="26"/>
                      <a:pt x="19" y="28"/>
                      <a:pt x="20" y="27"/>
                    </a:cubicBezTo>
                    <a:cubicBezTo>
                      <a:pt x="20" y="27"/>
                      <a:pt x="24" y="30"/>
                      <a:pt x="26" y="30"/>
                    </a:cubicBezTo>
                    <a:cubicBezTo>
                      <a:pt x="27" y="29"/>
                      <a:pt x="28" y="29"/>
                      <a:pt x="29" y="29"/>
                    </a:cubicBezTo>
                    <a:cubicBezTo>
                      <a:pt x="30" y="28"/>
                      <a:pt x="30" y="27"/>
                      <a:pt x="31" y="26"/>
                    </a:cubicBezTo>
                    <a:cubicBezTo>
                      <a:pt x="30" y="26"/>
                      <a:pt x="29" y="27"/>
                      <a:pt x="29" y="27"/>
                    </a:cubicBezTo>
                    <a:cubicBezTo>
                      <a:pt x="29" y="26"/>
                      <a:pt x="31" y="24"/>
                      <a:pt x="29" y="22"/>
                    </a:cubicBezTo>
                    <a:cubicBezTo>
                      <a:pt x="32" y="21"/>
                      <a:pt x="29" y="19"/>
                      <a:pt x="28" y="18"/>
                    </a:cubicBezTo>
                    <a:cubicBezTo>
                      <a:pt x="26" y="17"/>
                      <a:pt x="23" y="17"/>
                      <a:pt x="25" y="14"/>
                    </a:cubicBezTo>
                    <a:cubicBezTo>
                      <a:pt x="26" y="13"/>
                      <a:pt x="25" y="12"/>
                      <a:pt x="25" y="11"/>
                    </a:cubicBezTo>
                    <a:cubicBezTo>
                      <a:pt x="25" y="10"/>
                      <a:pt x="26" y="8"/>
                      <a:pt x="25" y="7"/>
                    </a:cubicBezTo>
                    <a:cubicBezTo>
                      <a:pt x="25" y="6"/>
                      <a:pt x="19" y="5"/>
                      <a:pt x="19" y="5"/>
                    </a:cubicBezTo>
                    <a:cubicBezTo>
                      <a:pt x="17" y="5"/>
                      <a:pt x="13" y="4"/>
                      <a:pt x="12" y="3"/>
                    </a:cubicBezTo>
                    <a:cubicBezTo>
                      <a:pt x="9" y="1"/>
                      <a:pt x="8" y="0"/>
                      <a:pt x="5" y="0"/>
                    </a:cubicBezTo>
                    <a:cubicBezTo>
                      <a:pt x="3" y="1"/>
                      <a:pt x="0" y="3"/>
                      <a:pt x="3" y="5"/>
                    </a:cubicBezTo>
                    <a:cubicBezTo>
                      <a:pt x="4" y="5"/>
                      <a:pt x="5" y="5"/>
                      <a:pt x="5" y="5"/>
                    </a:cubicBezTo>
                    <a:cubicBezTo>
                      <a:pt x="6" y="5"/>
                      <a:pt x="9" y="3"/>
                      <a:pt x="7" y="3"/>
                    </a:cubicBezTo>
                    <a:cubicBezTo>
                      <a:pt x="8" y="3"/>
                      <a:pt x="9" y="4"/>
                      <a:pt x="10" y="3"/>
                    </a:cubicBezTo>
                    <a:cubicBezTo>
                      <a:pt x="9" y="4"/>
                      <a:pt x="8" y="4"/>
                      <a:pt x="8" y="6"/>
                    </a:cubicBezTo>
                    <a:cubicBezTo>
                      <a:pt x="8" y="2"/>
                      <a:pt x="0" y="7"/>
                      <a:pt x="4" y="6"/>
                    </a:cubicBezTo>
                    <a:cubicBezTo>
                      <a:pt x="4" y="8"/>
                      <a:pt x="2" y="8"/>
                      <a:pt x="1" y="9"/>
                    </a:cubicBezTo>
                    <a:cubicBezTo>
                      <a:pt x="3" y="9"/>
                      <a:pt x="6" y="8"/>
                      <a:pt x="6" y="10"/>
                    </a:cubicBezTo>
                    <a:cubicBezTo>
                      <a:pt x="7" y="9"/>
                      <a:pt x="8" y="9"/>
                      <a:pt x="9" y="9"/>
                    </a:cubicBezTo>
                    <a:cubicBezTo>
                      <a:pt x="8" y="9"/>
                      <a:pt x="7" y="10"/>
                      <a:pt x="7" y="10"/>
                    </a:cubicBezTo>
                  </a:path>
                </a:pathLst>
              </a:custGeom>
              <a:solidFill>
                <a:srgbClr val="B3B3B3"/>
              </a:solidFill>
              <a:ln w="3175">
                <a:solidFill>
                  <a:schemeClr val="tx1"/>
                </a:solidFill>
                <a:round/>
                <a:headEnd/>
                <a:tailEnd/>
              </a:ln>
            </p:spPr>
            <p:txBody>
              <a:bodyPr/>
              <a:lstStyle/>
              <a:p>
                <a:endParaRPr lang="en-GB" sz="2400" dirty="0"/>
              </a:p>
            </p:txBody>
          </p:sp>
          <p:sp>
            <p:nvSpPr>
              <p:cNvPr id="938" name="Freeform 4570"/>
              <p:cNvSpPr>
                <a:spLocks/>
              </p:cNvSpPr>
              <p:nvPr/>
            </p:nvSpPr>
            <p:spPr bwMode="auto">
              <a:xfrm>
                <a:off x="1210" y="1826"/>
                <a:ext cx="13" cy="15"/>
              </a:xfrm>
              <a:custGeom>
                <a:avLst/>
                <a:gdLst>
                  <a:gd name="T0" fmla="*/ 3 w 10"/>
                  <a:gd name="T1" fmla="*/ 14 h 11"/>
                  <a:gd name="T2" fmla="*/ 9 w 10"/>
                  <a:gd name="T3" fmla="*/ 8 h 11"/>
                  <a:gd name="T4" fmla="*/ 4 w 10"/>
                  <a:gd name="T5" fmla="*/ 14 h 11"/>
                  <a:gd name="T6" fmla="*/ 12 w 10"/>
                  <a:gd name="T7" fmla="*/ 5 h 11"/>
                  <a:gd name="T8" fmla="*/ 3 w 10"/>
                  <a:gd name="T9" fmla="*/ 8 h 11"/>
                  <a:gd name="T10" fmla="*/ 7 w 10"/>
                  <a:gd name="T11" fmla="*/ 5 h 11"/>
                  <a:gd name="T12" fmla="*/ 8 w 10"/>
                  <a:gd name="T13" fmla="*/ 7 h 11"/>
                  <a:gd name="T14" fmla="*/ 3 w 10"/>
                  <a:gd name="T15" fmla="*/ 14 h 1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 h="11">
                    <a:moveTo>
                      <a:pt x="2" y="10"/>
                    </a:moveTo>
                    <a:cubicBezTo>
                      <a:pt x="4" y="10"/>
                      <a:pt x="5" y="7"/>
                      <a:pt x="7" y="6"/>
                    </a:cubicBezTo>
                    <a:cubicBezTo>
                      <a:pt x="6" y="7"/>
                      <a:pt x="4" y="8"/>
                      <a:pt x="3" y="10"/>
                    </a:cubicBezTo>
                    <a:cubicBezTo>
                      <a:pt x="5" y="11"/>
                      <a:pt x="10" y="6"/>
                      <a:pt x="9" y="4"/>
                    </a:cubicBezTo>
                    <a:cubicBezTo>
                      <a:pt x="9" y="0"/>
                      <a:pt x="3" y="5"/>
                      <a:pt x="2" y="6"/>
                    </a:cubicBezTo>
                    <a:cubicBezTo>
                      <a:pt x="3" y="7"/>
                      <a:pt x="6" y="6"/>
                      <a:pt x="5" y="4"/>
                    </a:cubicBezTo>
                    <a:cubicBezTo>
                      <a:pt x="6" y="5"/>
                      <a:pt x="6" y="5"/>
                      <a:pt x="6" y="5"/>
                    </a:cubicBezTo>
                    <a:cubicBezTo>
                      <a:pt x="5" y="5"/>
                      <a:pt x="0" y="7"/>
                      <a:pt x="2" y="10"/>
                    </a:cubicBezTo>
                  </a:path>
                </a:pathLst>
              </a:custGeom>
              <a:solidFill>
                <a:srgbClr val="B3B3B3"/>
              </a:solidFill>
              <a:ln w="3175">
                <a:solidFill>
                  <a:schemeClr val="tx1"/>
                </a:solidFill>
                <a:round/>
                <a:headEnd/>
                <a:tailEnd/>
              </a:ln>
            </p:spPr>
            <p:txBody>
              <a:bodyPr/>
              <a:lstStyle/>
              <a:p>
                <a:endParaRPr lang="en-GB" sz="2400" dirty="0"/>
              </a:p>
            </p:txBody>
          </p:sp>
          <p:sp>
            <p:nvSpPr>
              <p:cNvPr id="939" name="Freeform 4571"/>
              <p:cNvSpPr>
                <a:spLocks/>
              </p:cNvSpPr>
              <p:nvPr/>
            </p:nvSpPr>
            <p:spPr bwMode="auto">
              <a:xfrm>
                <a:off x="1215" y="1837"/>
                <a:ext cx="5" cy="6"/>
              </a:xfrm>
              <a:custGeom>
                <a:avLst/>
                <a:gdLst>
                  <a:gd name="T0" fmla="*/ 5 w 4"/>
                  <a:gd name="T1" fmla="*/ 0 h 5"/>
                  <a:gd name="T2" fmla="*/ 0 w 4"/>
                  <a:gd name="T3" fmla="*/ 6 h 5"/>
                  <a:gd name="T4" fmla="*/ 5 w 4"/>
                  <a:gd name="T5" fmla="*/ 0 h 5"/>
                  <a:gd name="T6" fmla="*/ 0 60000 65536"/>
                  <a:gd name="T7" fmla="*/ 0 60000 65536"/>
                  <a:gd name="T8" fmla="*/ 0 60000 65536"/>
                </a:gdLst>
                <a:ahLst/>
                <a:cxnLst>
                  <a:cxn ang="T6">
                    <a:pos x="T0" y="T1"/>
                  </a:cxn>
                  <a:cxn ang="T7">
                    <a:pos x="T2" y="T3"/>
                  </a:cxn>
                  <a:cxn ang="T8">
                    <a:pos x="T4" y="T5"/>
                  </a:cxn>
                </a:cxnLst>
                <a:rect l="0" t="0" r="r" b="b"/>
                <a:pathLst>
                  <a:path w="4" h="5">
                    <a:moveTo>
                      <a:pt x="4" y="0"/>
                    </a:moveTo>
                    <a:cubicBezTo>
                      <a:pt x="2" y="0"/>
                      <a:pt x="0" y="3"/>
                      <a:pt x="0" y="5"/>
                    </a:cubicBezTo>
                    <a:cubicBezTo>
                      <a:pt x="2" y="4"/>
                      <a:pt x="3" y="2"/>
                      <a:pt x="4" y="0"/>
                    </a:cubicBezTo>
                  </a:path>
                </a:pathLst>
              </a:custGeom>
              <a:solidFill>
                <a:srgbClr val="B3B3B3"/>
              </a:solidFill>
              <a:ln w="3175">
                <a:solidFill>
                  <a:schemeClr val="tx1"/>
                </a:solidFill>
                <a:round/>
                <a:headEnd/>
                <a:tailEnd/>
              </a:ln>
            </p:spPr>
            <p:txBody>
              <a:bodyPr/>
              <a:lstStyle/>
              <a:p>
                <a:endParaRPr lang="en-GB" sz="2400" dirty="0"/>
              </a:p>
            </p:txBody>
          </p:sp>
          <p:sp>
            <p:nvSpPr>
              <p:cNvPr id="940" name="Freeform 4572"/>
              <p:cNvSpPr>
                <a:spLocks/>
              </p:cNvSpPr>
              <p:nvPr/>
            </p:nvSpPr>
            <p:spPr bwMode="auto">
              <a:xfrm>
                <a:off x="1215" y="1842"/>
                <a:ext cx="14" cy="8"/>
              </a:xfrm>
              <a:custGeom>
                <a:avLst/>
                <a:gdLst>
                  <a:gd name="T0" fmla="*/ 6 w 11"/>
                  <a:gd name="T1" fmla="*/ 4 h 6"/>
                  <a:gd name="T2" fmla="*/ 14 w 11"/>
                  <a:gd name="T3" fmla="*/ 0 h 6"/>
                  <a:gd name="T4" fmla="*/ 0 w 11"/>
                  <a:gd name="T5" fmla="*/ 8 h 6"/>
                  <a:gd name="T6" fmla="*/ 6 w 11"/>
                  <a:gd name="T7" fmla="*/ 4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6">
                    <a:moveTo>
                      <a:pt x="5" y="3"/>
                    </a:moveTo>
                    <a:cubicBezTo>
                      <a:pt x="7" y="3"/>
                      <a:pt x="10" y="2"/>
                      <a:pt x="11" y="0"/>
                    </a:cubicBezTo>
                    <a:cubicBezTo>
                      <a:pt x="7" y="0"/>
                      <a:pt x="3" y="3"/>
                      <a:pt x="0" y="6"/>
                    </a:cubicBezTo>
                    <a:cubicBezTo>
                      <a:pt x="2" y="6"/>
                      <a:pt x="3" y="4"/>
                      <a:pt x="5" y="3"/>
                    </a:cubicBezTo>
                  </a:path>
                </a:pathLst>
              </a:custGeom>
              <a:solidFill>
                <a:srgbClr val="B3B3B3"/>
              </a:solidFill>
              <a:ln w="3175">
                <a:solidFill>
                  <a:schemeClr val="tx1"/>
                </a:solidFill>
                <a:round/>
                <a:headEnd/>
                <a:tailEnd/>
              </a:ln>
            </p:spPr>
            <p:txBody>
              <a:bodyPr/>
              <a:lstStyle/>
              <a:p>
                <a:endParaRPr lang="en-GB" sz="2400" dirty="0"/>
              </a:p>
            </p:txBody>
          </p:sp>
          <p:sp>
            <p:nvSpPr>
              <p:cNvPr id="941" name="Freeform 4573"/>
              <p:cNvSpPr>
                <a:spLocks/>
              </p:cNvSpPr>
              <p:nvPr/>
            </p:nvSpPr>
            <p:spPr bwMode="auto">
              <a:xfrm>
                <a:off x="1218" y="1826"/>
                <a:ext cx="5" cy="3"/>
              </a:xfrm>
              <a:custGeom>
                <a:avLst/>
                <a:gdLst>
                  <a:gd name="T0" fmla="*/ 5 w 4"/>
                  <a:gd name="T1" fmla="*/ 0 h 2"/>
                  <a:gd name="T2" fmla="*/ 0 w 4"/>
                  <a:gd name="T3" fmla="*/ 3 h 2"/>
                  <a:gd name="T4" fmla="*/ 5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4" y="0"/>
                    </a:moveTo>
                    <a:cubicBezTo>
                      <a:pt x="3" y="0"/>
                      <a:pt x="1" y="1"/>
                      <a:pt x="0" y="2"/>
                    </a:cubicBezTo>
                    <a:cubicBezTo>
                      <a:pt x="2" y="1"/>
                      <a:pt x="3" y="1"/>
                      <a:pt x="4" y="0"/>
                    </a:cubicBezTo>
                  </a:path>
                </a:pathLst>
              </a:custGeom>
              <a:solidFill>
                <a:srgbClr val="B3B3B3"/>
              </a:solidFill>
              <a:ln w="3175">
                <a:solidFill>
                  <a:schemeClr val="tx1"/>
                </a:solidFill>
                <a:round/>
                <a:headEnd/>
                <a:tailEnd/>
              </a:ln>
            </p:spPr>
            <p:txBody>
              <a:bodyPr/>
              <a:lstStyle/>
              <a:p>
                <a:endParaRPr lang="en-GB" sz="2400" dirty="0"/>
              </a:p>
            </p:txBody>
          </p:sp>
          <p:sp>
            <p:nvSpPr>
              <p:cNvPr id="942" name="Freeform 4574"/>
              <p:cNvSpPr>
                <a:spLocks/>
              </p:cNvSpPr>
              <p:nvPr/>
            </p:nvSpPr>
            <p:spPr bwMode="auto">
              <a:xfrm>
                <a:off x="1219" y="1837"/>
                <a:ext cx="4" cy="2"/>
              </a:xfrm>
              <a:custGeom>
                <a:avLst/>
                <a:gdLst>
                  <a:gd name="T0" fmla="*/ 4 w 3"/>
                  <a:gd name="T1" fmla="*/ 0 h 2"/>
                  <a:gd name="T2" fmla="*/ 3 w 3"/>
                  <a:gd name="T3" fmla="*/ 0 h 2"/>
                  <a:gd name="T4" fmla="*/ 0 w 3"/>
                  <a:gd name="T5" fmla="*/ 2 h 2"/>
                  <a:gd name="T6" fmla="*/ 4 w 3"/>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3" y="0"/>
                    </a:moveTo>
                    <a:cubicBezTo>
                      <a:pt x="3" y="0"/>
                      <a:pt x="2" y="0"/>
                      <a:pt x="2" y="0"/>
                    </a:cubicBezTo>
                    <a:cubicBezTo>
                      <a:pt x="1" y="0"/>
                      <a:pt x="1" y="2"/>
                      <a:pt x="0" y="2"/>
                    </a:cubicBezTo>
                    <a:cubicBezTo>
                      <a:pt x="1" y="1"/>
                      <a:pt x="2" y="1"/>
                      <a:pt x="3" y="0"/>
                    </a:cubicBezTo>
                  </a:path>
                </a:pathLst>
              </a:custGeom>
              <a:solidFill>
                <a:srgbClr val="B3B3B3"/>
              </a:solidFill>
              <a:ln w="3175">
                <a:solidFill>
                  <a:schemeClr val="tx1"/>
                </a:solidFill>
                <a:round/>
                <a:headEnd/>
                <a:tailEnd/>
              </a:ln>
            </p:spPr>
            <p:txBody>
              <a:bodyPr/>
              <a:lstStyle/>
              <a:p>
                <a:endParaRPr lang="en-GB" sz="2400" dirty="0"/>
              </a:p>
            </p:txBody>
          </p:sp>
          <p:sp>
            <p:nvSpPr>
              <p:cNvPr id="943" name="Freeform 4575"/>
              <p:cNvSpPr>
                <a:spLocks/>
              </p:cNvSpPr>
              <p:nvPr/>
            </p:nvSpPr>
            <p:spPr bwMode="auto">
              <a:xfrm>
                <a:off x="1221" y="1872"/>
                <a:ext cx="4" cy="2"/>
              </a:xfrm>
              <a:custGeom>
                <a:avLst/>
                <a:gdLst>
                  <a:gd name="T0" fmla="*/ 1 w 3"/>
                  <a:gd name="T1" fmla="*/ 2 h 1"/>
                  <a:gd name="T2" fmla="*/ 4 w 3"/>
                  <a:gd name="T3" fmla="*/ 0 h 1"/>
                  <a:gd name="T4" fmla="*/ 0 w 3"/>
                  <a:gd name="T5" fmla="*/ 2 h 1"/>
                  <a:gd name="T6" fmla="*/ 1 w 3"/>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1"/>
                    </a:moveTo>
                    <a:cubicBezTo>
                      <a:pt x="2" y="1"/>
                      <a:pt x="2" y="0"/>
                      <a:pt x="3" y="0"/>
                    </a:cubicBezTo>
                    <a:cubicBezTo>
                      <a:pt x="2" y="0"/>
                      <a:pt x="1" y="1"/>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944" name="Freeform 4576"/>
              <p:cNvSpPr>
                <a:spLocks/>
              </p:cNvSpPr>
              <p:nvPr/>
            </p:nvSpPr>
            <p:spPr bwMode="auto">
              <a:xfrm>
                <a:off x="1224" y="1886"/>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0"/>
                      <a:pt x="0" y="1"/>
                      <a:pt x="0" y="1"/>
                    </a:cubicBezTo>
                    <a:cubicBezTo>
                      <a:pt x="0" y="1"/>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945" name="Freeform 4577"/>
              <p:cNvSpPr>
                <a:spLocks/>
              </p:cNvSpPr>
              <p:nvPr/>
            </p:nvSpPr>
            <p:spPr bwMode="auto">
              <a:xfrm>
                <a:off x="1224" y="1875"/>
                <a:ext cx="3" cy="4"/>
              </a:xfrm>
              <a:custGeom>
                <a:avLst/>
                <a:gdLst>
                  <a:gd name="T0" fmla="*/ 0 w 2"/>
                  <a:gd name="T1" fmla="*/ 4 h 3"/>
                  <a:gd name="T2" fmla="*/ 3 w 2"/>
                  <a:gd name="T3" fmla="*/ 0 h 3"/>
                  <a:gd name="T4" fmla="*/ 0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0" y="3"/>
                    </a:moveTo>
                    <a:cubicBezTo>
                      <a:pt x="1" y="3"/>
                      <a:pt x="2" y="1"/>
                      <a:pt x="2" y="0"/>
                    </a:cubicBezTo>
                    <a:cubicBezTo>
                      <a:pt x="0" y="0"/>
                      <a:pt x="1" y="2"/>
                      <a:pt x="0" y="3"/>
                    </a:cubicBezTo>
                  </a:path>
                </a:pathLst>
              </a:custGeom>
              <a:solidFill>
                <a:srgbClr val="B3B3B3"/>
              </a:solidFill>
              <a:ln w="3175">
                <a:solidFill>
                  <a:schemeClr val="tx1"/>
                </a:solidFill>
                <a:round/>
                <a:headEnd/>
                <a:tailEnd/>
              </a:ln>
            </p:spPr>
            <p:txBody>
              <a:bodyPr/>
              <a:lstStyle/>
              <a:p>
                <a:endParaRPr lang="en-GB" sz="2400" dirty="0"/>
              </a:p>
            </p:txBody>
          </p:sp>
          <p:sp>
            <p:nvSpPr>
              <p:cNvPr id="946" name="Freeform 4578"/>
              <p:cNvSpPr>
                <a:spLocks/>
              </p:cNvSpPr>
              <p:nvPr/>
            </p:nvSpPr>
            <p:spPr bwMode="auto">
              <a:xfrm>
                <a:off x="1224" y="1872"/>
                <a:ext cx="4" cy="2"/>
              </a:xfrm>
              <a:custGeom>
                <a:avLst/>
                <a:gdLst>
                  <a:gd name="T0" fmla="*/ 4 w 3"/>
                  <a:gd name="T1" fmla="*/ 0 h 1"/>
                  <a:gd name="T2" fmla="*/ 0 w 3"/>
                  <a:gd name="T3" fmla="*/ 2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0"/>
                      <a:pt x="1" y="0"/>
                      <a:pt x="0" y="1"/>
                    </a:cubicBezTo>
                    <a:cubicBezTo>
                      <a:pt x="1" y="1"/>
                      <a:pt x="2" y="1"/>
                      <a:pt x="3" y="0"/>
                    </a:cubicBezTo>
                  </a:path>
                </a:pathLst>
              </a:custGeom>
              <a:solidFill>
                <a:srgbClr val="B3B3B3"/>
              </a:solidFill>
              <a:ln w="3175">
                <a:solidFill>
                  <a:schemeClr val="tx1"/>
                </a:solidFill>
                <a:round/>
                <a:headEnd/>
                <a:tailEnd/>
              </a:ln>
            </p:spPr>
            <p:txBody>
              <a:bodyPr/>
              <a:lstStyle/>
              <a:p>
                <a:endParaRPr lang="en-GB" sz="2400" dirty="0"/>
              </a:p>
            </p:txBody>
          </p:sp>
          <p:sp>
            <p:nvSpPr>
              <p:cNvPr id="947" name="Freeform 4579"/>
              <p:cNvSpPr>
                <a:spLocks/>
              </p:cNvSpPr>
              <p:nvPr/>
            </p:nvSpPr>
            <p:spPr bwMode="auto">
              <a:xfrm>
                <a:off x="1225" y="1872"/>
                <a:ext cx="4" cy="4"/>
              </a:xfrm>
              <a:custGeom>
                <a:avLst/>
                <a:gdLst>
                  <a:gd name="T0" fmla="*/ 3 w 3"/>
                  <a:gd name="T1" fmla="*/ 0 h 3"/>
                  <a:gd name="T2" fmla="*/ 0 w 3"/>
                  <a:gd name="T3" fmla="*/ 1 h 3"/>
                  <a:gd name="T4" fmla="*/ 1 w 3"/>
                  <a:gd name="T5" fmla="*/ 4 h 3"/>
                  <a:gd name="T6" fmla="*/ 3 w 3"/>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2" y="0"/>
                    </a:moveTo>
                    <a:cubicBezTo>
                      <a:pt x="2" y="1"/>
                      <a:pt x="1" y="1"/>
                      <a:pt x="0" y="1"/>
                    </a:cubicBezTo>
                    <a:cubicBezTo>
                      <a:pt x="2" y="1"/>
                      <a:pt x="2" y="3"/>
                      <a:pt x="1" y="3"/>
                    </a:cubicBezTo>
                    <a:cubicBezTo>
                      <a:pt x="2" y="3"/>
                      <a:pt x="3" y="1"/>
                      <a:pt x="2" y="0"/>
                    </a:cubicBezTo>
                  </a:path>
                </a:pathLst>
              </a:custGeom>
              <a:solidFill>
                <a:srgbClr val="B3B3B3"/>
              </a:solidFill>
              <a:ln w="3175">
                <a:solidFill>
                  <a:schemeClr val="tx1"/>
                </a:solidFill>
                <a:round/>
                <a:headEnd/>
                <a:tailEnd/>
              </a:ln>
            </p:spPr>
            <p:txBody>
              <a:bodyPr/>
              <a:lstStyle/>
              <a:p>
                <a:endParaRPr lang="en-GB" sz="2400" dirty="0"/>
              </a:p>
            </p:txBody>
          </p:sp>
          <p:sp>
            <p:nvSpPr>
              <p:cNvPr id="948" name="Freeform 4580"/>
              <p:cNvSpPr>
                <a:spLocks/>
              </p:cNvSpPr>
              <p:nvPr/>
            </p:nvSpPr>
            <p:spPr bwMode="auto">
              <a:xfrm>
                <a:off x="1228" y="1876"/>
                <a:ext cx="1" cy="3"/>
              </a:xfrm>
              <a:custGeom>
                <a:avLst/>
                <a:gdLst>
                  <a:gd name="T0" fmla="*/ 1 w 1"/>
                  <a:gd name="T1" fmla="*/ 0 h 2"/>
                  <a:gd name="T2" fmla="*/ 0 w 1"/>
                  <a:gd name="T3" fmla="*/ 3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0"/>
                      <a:pt x="0" y="1"/>
                      <a:pt x="0" y="2"/>
                    </a:cubicBezTo>
                    <a:cubicBezTo>
                      <a:pt x="0"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949" name="Freeform 4581"/>
              <p:cNvSpPr>
                <a:spLocks/>
              </p:cNvSpPr>
              <p:nvPr/>
            </p:nvSpPr>
            <p:spPr bwMode="auto">
              <a:xfrm>
                <a:off x="1228" y="1883"/>
                <a:ext cx="4" cy="4"/>
              </a:xfrm>
              <a:custGeom>
                <a:avLst/>
                <a:gdLst>
                  <a:gd name="T0" fmla="*/ 4 w 3"/>
                  <a:gd name="T1" fmla="*/ 4 h 3"/>
                  <a:gd name="T2" fmla="*/ 0 w 3"/>
                  <a:gd name="T3" fmla="*/ 0 h 3"/>
                  <a:gd name="T4" fmla="*/ 4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3" y="3"/>
                    </a:moveTo>
                    <a:cubicBezTo>
                      <a:pt x="3" y="1"/>
                      <a:pt x="2" y="1"/>
                      <a:pt x="0" y="0"/>
                    </a:cubicBezTo>
                    <a:cubicBezTo>
                      <a:pt x="0" y="1"/>
                      <a:pt x="2" y="2"/>
                      <a:pt x="3" y="3"/>
                    </a:cubicBezTo>
                  </a:path>
                </a:pathLst>
              </a:custGeom>
              <a:solidFill>
                <a:srgbClr val="B3B3B3"/>
              </a:solidFill>
              <a:ln w="3175">
                <a:solidFill>
                  <a:schemeClr val="tx1"/>
                </a:solidFill>
                <a:round/>
                <a:headEnd/>
                <a:tailEnd/>
              </a:ln>
            </p:spPr>
            <p:txBody>
              <a:bodyPr/>
              <a:lstStyle/>
              <a:p>
                <a:endParaRPr lang="en-GB" sz="2400" dirty="0"/>
              </a:p>
            </p:txBody>
          </p:sp>
          <p:sp>
            <p:nvSpPr>
              <p:cNvPr id="950" name="Freeform 4582"/>
              <p:cNvSpPr>
                <a:spLocks/>
              </p:cNvSpPr>
              <p:nvPr/>
            </p:nvSpPr>
            <p:spPr bwMode="auto">
              <a:xfrm>
                <a:off x="1229" y="1887"/>
                <a:ext cx="2" cy="1"/>
              </a:xfrm>
              <a:custGeom>
                <a:avLst/>
                <a:gdLst>
                  <a:gd name="T0" fmla="*/ 0 w 1"/>
                  <a:gd name="T1" fmla="*/ 0 h 1"/>
                  <a:gd name="T2" fmla="*/ 2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951" name="Freeform 4583"/>
              <p:cNvSpPr>
                <a:spLocks/>
              </p:cNvSpPr>
              <p:nvPr/>
            </p:nvSpPr>
            <p:spPr bwMode="auto">
              <a:xfrm>
                <a:off x="1229" y="1875"/>
                <a:ext cx="2" cy="3"/>
              </a:xfrm>
              <a:custGeom>
                <a:avLst/>
                <a:gdLst>
                  <a:gd name="T0" fmla="*/ 2 w 1"/>
                  <a:gd name="T1" fmla="*/ 0 h 2"/>
                  <a:gd name="T2" fmla="*/ 2 w 1"/>
                  <a:gd name="T3" fmla="*/ 3 h 2"/>
                  <a:gd name="T4" fmla="*/ 2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1" y="0"/>
                      <a:pt x="0" y="1"/>
                      <a:pt x="1" y="2"/>
                    </a:cubicBezTo>
                    <a:cubicBezTo>
                      <a:pt x="1"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952" name="Freeform 4584"/>
              <p:cNvSpPr>
                <a:spLocks/>
              </p:cNvSpPr>
              <p:nvPr/>
            </p:nvSpPr>
            <p:spPr bwMode="auto">
              <a:xfrm>
                <a:off x="1231" y="1896"/>
                <a:ext cx="2" cy="3"/>
              </a:xfrm>
              <a:custGeom>
                <a:avLst/>
                <a:gdLst>
                  <a:gd name="T0" fmla="*/ 1 w 2"/>
                  <a:gd name="T1" fmla="*/ 0 h 2"/>
                  <a:gd name="T2" fmla="*/ 0 w 2"/>
                  <a:gd name="T3" fmla="*/ 3 h 2"/>
                  <a:gd name="T4" fmla="*/ 1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0" y="0"/>
                      <a:pt x="0" y="1"/>
                      <a:pt x="0" y="2"/>
                    </a:cubicBezTo>
                    <a:cubicBezTo>
                      <a:pt x="2" y="2"/>
                      <a:pt x="2" y="1"/>
                      <a:pt x="1" y="0"/>
                    </a:cubicBezTo>
                  </a:path>
                </a:pathLst>
              </a:custGeom>
              <a:solidFill>
                <a:srgbClr val="B3B3B3"/>
              </a:solidFill>
              <a:ln w="3175">
                <a:solidFill>
                  <a:schemeClr val="tx1"/>
                </a:solidFill>
                <a:round/>
                <a:headEnd/>
                <a:tailEnd/>
              </a:ln>
            </p:spPr>
            <p:txBody>
              <a:bodyPr/>
              <a:lstStyle/>
              <a:p>
                <a:endParaRPr lang="en-GB" sz="2400" dirty="0"/>
              </a:p>
            </p:txBody>
          </p:sp>
          <p:sp>
            <p:nvSpPr>
              <p:cNvPr id="953" name="Freeform 4585"/>
              <p:cNvSpPr>
                <a:spLocks/>
              </p:cNvSpPr>
              <p:nvPr/>
            </p:nvSpPr>
            <p:spPr bwMode="auto">
              <a:xfrm>
                <a:off x="1232" y="1875"/>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0" y="0"/>
                      <a:pt x="0" y="1"/>
                    </a:cubicBezTo>
                    <a:cubicBezTo>
                      <a:pt x="1"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954" name="Freeform 4586"/>
              <p:cNvSpPr>
                <a:spLocks/>
              </p:cNvSpPr>
              <p:nvPr/>
            </p:nvSpPr>
            <p:spPr bwMode="auto">
              <a:xfrm>
                <a:off x="1233" y="1895"/>
                <a:ext cx="2" cy="1"/>
              </a:xfrm>
              <a:custGeom>
                <a:avLst/>
                <a:gdLst>
                  <a:gd name="T0" fmla="*/ 0 w 1"/>
                  <a:gd name="T1" fmla="*/ 0 h 1"/>
                  <a:gd name="T2" fmla="*/ 2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1" y="1"/>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955" name="Freeform 4587"/>
              <p:cNvSpPr>
                <a:spLocks/>
              </p:cNvSpPr>
              <p:nvPr/>
            </p:nvSpPr>
            <p:spPr bwMode="auto">
              <a:xfrm>
                <a:off x="1233" y="1883"/>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1"/>
                    </a:cubicBezTo>
                    <a:cubicBezTo>
                      <a:pt x="1" y="1"/>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956" name="Freeform 4588"/>
              <p:cNvSpPr>
                <a:spLocks/>
              </p:cNvSpPr>
              <p:nvPr/>
            </p:nvSpPr>
            <p:spPr bwMode="auto">
              <a:xfrm>
                <a:off x="1239" y="1888"/>
                <a:ext cx="1" cy="2"/>
              </a:xfrm>
              <a:custGeom>
                <a:avLst/>
                <a:gdLst>
                  <a:gd name="T0" fmla="*/ 1 w 1"/>
                  <a:gd name="T1" fmla="*/ 0 h 2"/>
                  <a:gd name="T2" fmla="*/ 0 w 1"/>
                  <a:gd name="T3" fmla="*/ 2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lnTo>
                      <a:pt x="0" y="2"/>
                    </a:lnTo>
                    <a:lnTo>
                      <a:pt x="1" y="0"/>
                    </a:lnTo>
                    <a:close/>
                  </a:path>
                </a:pathLst>
              </a:custGeom>
              <a:solidFill>
                <a:srgbClr val="B3B3B3"/>
              </a:solidFill>
              <a:ln w="3175">
                <a:solidFill>
                  <a:schemeClr val="tx1"/>
                </a:solidFill>
                <a:round/>
                <a:headEnd/>
                <a:tailEnd/>
              </a:ln>
            </p:spPr>
            <p:txBody>
              <a:bodyPr/>
              <a:lstStyle/>
              <a:p>
                <a:endParaRPr lang="en-GB" sz="2400" dirty="0"/>
              </a:p>
            </p:txBody>
          </p:sp>
          <p:sp>
            <p:nvSpPr>
              <p:cNvPr id="957" name="Freeform 4589"/>
              <p:cNvSpPr>
                <a:spLocks/>
              </p:cNvSpPr>
              <p:nvPr/>
            </p:nvSpPr>
            <p:spPr bwMode="auto">
              <a:xfrm>
                <a:off x="1239" y="1888"/>
                <a:ext cx="1" cy="2"/>
              </a:xfrm>
              <a:custGeom>
                <a:avLst/>
                <a:gdLst>
                  <a:gd name="T0" fmla="*/ 1 w 1"/>
                  <a:gd name="T1" fmla="*/ 0 h 2"/>
                  <a:gd name="T2" fmla="*/ 0 w 1"/>
                  <a:gd name="T3" fmla="*/ 2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lnTo>
                      <a:pt x="0" y="2"/>
                    </a:lnTo>
                    <a:lnTo>
                      <a:pt x="1" y="0"/>
                    </a:lnTo>
                  </a:path>
                </a:pathLst>
              </a:custGeom>
              <a:noFill/>
              <a:ln w="3175">
                <a:solidFill>
                  <a:schemeClr val="tx1"/>
                </a:solidFill>
                <a:round/>
                <a:headEnd/>
                <a:tailEnd/>
              </a:ln>
            </p:spPr>
            <p:txBody>
              <a:bodyPr/>
              <a:lstStyle/>
              <a:p>
                <a:endParaRPr lang="en-GB" sz="2400" dirty="0"/>
              </a:p>
            </p:txBody>
          </p:sp>
          <p:sp>
            <p:nvSpPr>
              <p:cNvPr id="958" name="Freeform 4590"/>
              <p:cNvSpPr>
                <a:spLocks/>
              </p:cNvSpPr>
              <p:nvPr/>
            </p:nvSpPr>
            <p:spPr bwMode="auto">
              <a:xfrm>
                <a:off x="1240" y="188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0" y="0"/>
                      <a:pt x="0" y="0"/>
                    </a:cubicBezTo>
                    <a:cubicBezTo>
                      <a:pt x="0"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959" name="Freeform 4591"/>
              <p:cNvSpPr>
                <a:spLocks/>
              </p:cNvSpPr>
              <p:nvPr/>
            </p:nvSpPr>
            <p:spPr bwMode="auto">
              <a:xfrm>
                <a:off x="1969" y="1742"/>
                <a:ext cx="4" cy="4"/>
              </a:xfrm>
              <a:custGeom>
                <a:avLst/>
                <a:gdLst>
                  <a:gd name="T0" fmla="*/ 4 w 3"/>
                  <a:gd name="T1" fmla="*/ 1 h 3"/>
                  <a:gd name="T2" fmla="*/ 0 w 3"/>
                  <a:gd name="T3" fmla="*/ 4 h 3"/>
                  <a:gd name="T4" fmla="*/ 4 w 3"/>
                  <a:gd name="T5" fmla="*/ 1 h 3"/>
                  <a:gd name="T6" fmla="*/ 0 60000 65536"/>
                  <a:gd name="T7" fmla="*/ 0 60000 65536"/>
                  <a:gd name="T8" fmla="*/ 0 60000 65536"/>
                </a:gdLst>
                <a:ahLst/>
                <a:cxnLst>
                  <a:cxn ang="T6">
                    <a:pos x="T0" y="T1"/>
                  </a:cxn>
                  <a:cxn ang="T7">
                    <a:pos x="T2" y="T3"/>
                  </a:cxn>
                  <a:cxn ang="T8">
                    <a:pos x="T4" y="T5"/>
                  </a:cxn>
                </a:cxnLst>
                <a:rect l="0" t="0" r="r" b="b"/>
                <a:pathLst>
                  <a:path w="3" h="3">
                    <a:moveTo>
                      <a:pt x="3" y="1"/>
                    </a:moveTo>
                    <a:cubicBezTo>
                      <a:pt x="2" y="0"/>
                      <a:pt x="1" y="2"/>
                      <a:pt x="0" y="3"/>
                    </a:cubicBezTo>
                    <a:cubicBezTo>
                      <a:pt x="2" y="3"/>
                      <a:pt x="3" y="2"/>
                      <a:pt x="3" y="1"/>
                    </a:cubicBezTo>
                  </a:path>
                </a:pathLst>
              </a:custGeom>
              <a:solidFill>
                <a:srgbClr val="B3B3B3"/>
              </a:solidFill>
              <a:ln w="3175">
                <a:solidFill>
                  <a:schemeClr val="tx1"/>
                </a:solidFill>
                <a:round/>
                <a:headEnd/>
                <a:tailEnd/>
              </a:ln>
            </p:spPr>
            <p:txBody>
              <a:bodyPr/>
              <a:lstStyle/>
              <a:p>
                <a:endParaRPr lang="en-GB" sz="2400" dirty="0"/>
              </a:p>
            </p:txBody>
          </p:sp>
          <p:sp>
            <p:nvSpPr>
              <p:cNvPr id="960" name="Freeform 4592"/>
              <p:cNvSpPr>
                <a:spLocks/>
              </p:cNvSpPr>
              <p:nvPr/>
            </p:nvSpPr>
            <p:spPr bwMode="auto">
              <a:xfrm>
                <a:off x="1733" y="1702"/>
                <a:ext cx="3" cy="1"/>
              </a:xfrm>
              <a:custGeom>
                <a:avLst/>
                <a:gdLst>
                  <a:gd name="T0" fmla="*/ 0 w 2"/>
                  <a:gd name="T1" fmla="*/ 1 h 1"/>
                  <a:gd name="T2" fmla="*/ 3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961" name="Freeform 4593"/>
              <p:cNvSpPr>
                <a:spLocks/>
              </p:cNvSpPr>
              <p:nvPr/>
            </p:nvSpPr>
            <p:spPr bwMode="auto">
              <a:xfrm>
                <a:off x="1770" y="1830"/>
                <a:ext cx="19" cy="8"/>
              </a:xfrm>
              <a:custGeom>
                <a:avLst/>
                <a:gdLst>
                  <a:gd name="T0" fmla="*/ 16 w 14"/>
                  <a:gd name="T1" fmla="*/ 1 h 6"/>
                  <a:gd name="T2" fmla="*/ 8 w 14"/>
                  <a:gd name="T3" fmla="*/ 0 h 6"/>
                  <a:gd name="T4" fmla="*/ 5 w 14"/>
                  <a:gd name="T5" fmla="*/ 5 h 6"/>
                  <a:gd name="T6" fmla="*/ 16 w 14"/>
                  <a:gd name="T7" fmla="*/ 8 h 6"/>
                  <a:gd name="T8" fmla="*/ 16 w 14"/>
                  <a:gd name="T9" fmla="*/ 1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6">
                    <a:moveTo>
                      <a:pt x="12" y="1"/>
                    </a:moveTo>
                    <a:cubicBezTo>
                      <a:pt x="10" y="0"/>
                      <a:pt x="8" y="0"/>
                      <a:pt x="6" y="0"/>
                    </a:cubicBezTo>
                    <a:cubicBezTo>
                      <a:pt x="4" y="1"/>
                      <a:pt x="0" y="2"/>
                      <a:pt x="4" y="4"/>
                    </a:cubicBezTo>
                    <a:cubicBezTo>
                      <a:pt x="6" y="4"/>
                      <a:pt x="9" y="6"/>
                      <a:pt x="12" y="6"/>
                    </a:cubicBezTo>
                    <a:cubicBezTo>
                      <a:pt x="14" y="5"/>
                      <a:pt x="12" y="2"/>
                      <a:pt x="12" y="1"/>
                    </a:cubicBezTo>
                  </a:path>
                </a:pathLst>
              </a:custGeom>
              <a:solidFill>
                <a:srgbClr val="B3B3B3"/>
              </a:solidFill>
              <a:ln w="3175">
                <a:solidFill>
                  <a:schemeClr val="tx1"/>
                </a:solidFill>
                <a:round/>
                <a:headEnd/>
                <a:tailEnd/>
              </a:ln>
            </p:spPr>
            <p:txBody>
              <a:bodyPr/>
              <a:lstStyle/>
              <a:p>
                <a:endParaRPr lang="en-GB" sz="2400" dirty="0"/>
              </a:p>
            </p:txBody>
          </p:sp>
          <p:sp>
            <p:nvSpPr>
              <p:cNvPr id="962" name="Freeform 4594"/>
              <p:cNvSpPr>
                <a:spLocks/>
              </p:cNvSpPr>
              <p:nvPr/>
            </p:nvSpPr>
            <p:spPr bwMode="auto">
              <a:xfrm>
                <a:off x="1793" y="1847"/>
                <a:ext cx="5" cy="3"/>
              </a:xfrm>
              <a:custGeom>
                <a:avLst/>
                <a:gdLst>
                  <a:gd name="T0" fmla="*/ 5 w 4"/>
                  <a:gd name="T1" fmla="*/ 0 h 2"/>
                  <a:gd name="T2" fmla="*/ 0 w 4"/>
                  <a:gd name="T3" fmla="*/ 3 h 2"/>
                  <a:gd name="T4" fmla="*/ 5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4" y="0"/>
                    </a:moveTo>
                    <a:cubicBezTo>
                      <a:pt x="3" y="0"/>
                      <a:pt x="0" y="1"/>
                      <a:pt x="0" y="2"/>
                    </a:cubicBezTo>
                    <a:cubicBezTo>
                      <a:pt x="1" y="1"/>
                      <a:pt x="3" y="2"/>
                      <a:pt x="4" y="0"/>
                    </a:cubicBezTo>
                  </a:path>
                </a:pathLst>
              </a:custGeom>
              <a:solidFill>
                <a:srgbClr val="B3B3B3"/>
              </a:solidFill>
              <a:ln w="3175">
                <a:solidFill>
                  <a:schemeClr val="tx1"/>
                </a:solidFill>
                <a:round/>
                <a:headEnd/>
                <a:tailEnd/>
              </a:ln>
            </p:spPr>
            <p:txBody>
              <a:bodyPr/>
              <a:lstStyle/>
              <a:p>
                <a:endParaRPr lang="en-GB" sz="2400" dirty="0"/>
              </a:p>
            </p:txBody>
          </p:sp>
          <p:sp>
            <p:nvSpPr>
              <p:cNvPr id="963" name="Freeform 4595"/>
              <p:cNvSpPr>
                <a:spLocks/>
              </p:cNvSpPr>
              <p:nvPr/>
            </p:nvSpPr>
            <p:spPr bwMode="auto">
              <a:xfrm>
                <a:off x="1799" y="1832"/>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0"/>
                      <a:pt x="0" y="0"/>
                      <a:pt x="0"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964" name="Freeform 4596"/>
              <p:cNvSpPr>
                <a:spLocks/>
              </p:cNvSpPr>
              <p:nvPr/>
            </p:nvSpPr>
            <p:spPr bwMode="auto">
              <a:xfrm>
                <a:off x="1799" y="1828"/>
                <a:ext cx="2" cy="2"/>
              </a:xfrm>
              <a:custGeom>
                <a:avLst/>
                <a:gdLst>
                  <a:gd name="T0" fmla="*/ 0 w 1"/>
                  <a:gd name="T1" fmla="*/ 2 h 2"/>
                  <a:gd name="T2" fmla="*/ 0 w 1"/>
                  <a:gd name="T3" fmla="*/ 0 h 2"/>
                  <a:gd name="T4" fmla="*/ 0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1" y="2"/>
                      <a:pt x="1" y="1"/>
                      <a:pt x="0" y="0"/>
                    </a:cubicBezTo>
                    <a:cubicBezTo>
                      <a:pt x="0" y="1"/>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965" name="Freeform 4597"/>
              <p:cNvSpPr>
                <a:spLocks/>
              </p:cNvSpPr>
              <p:nvPr/>
            </p:nvSpPr>
            <p:spPr bwMode="auto">
              <a:xfrm>
                <a:off x="1822" y="1780"/>
                <a:ext cx="17" cy="12"/>
              </a:xfrm>
              <a:custGeom>
                <a:avLst/>
                <a:gdLst>
                  <a:gd name="T0" fmla="*/ 0 w 13"/>
                  <a:gd name="T1" fmla="*/ 11 h 9"/>
                  <a:gd name="T2" fmla="*/ 7 w 13"/>
                  <a:gd name="T3" fmla="*/ 7 h 9"/>
                  <a:gd name="T4" fmla="*/ 3 w 13"/>
                  <a:gd name="T5" fmla="*/ 12 h 9"/>
                  <a:gd name="T6" fmla="*/ 7 w 13"/>
                  <a:gd name="T7" fmla="*/ 11 h 9"/>
                  <a:gd name="T8" fmla="*/ 12 w 13"/>
                  <a:gd name="T9" fmla="*/ 5 h 9"/>
                  <a:gd name="T10" fmla="*/ 9 w 13"/>
                  <a:gd name="T11" fmla="*/ 9 h 9"/>
                  <a:gd name="T12" fmla="*/ 16 w 13"/>
                  <a:gd name="T13" fmla="*/ 4 h 9"/>
                  <a:gd name="T14" fmla="*/ 9 w 13"/>
                  <a:gd name="T15" fmla="*/ 11 h 9"/>
                  <a:gd name="T16" fmla="*/ 16 w 13"/>
                  <a:gd name="T17" fmla="*/ 4 h 9"/>
                  <a:gd name="T18" fmla="*/ 16 w 13"/>
                  <a:gd name="T19" fmla="*/ 0 h 9"/>
                  <a:gd name="T20" fmla="*/ 8 w 13"/>
                  <a:gd name="T21" fmla="*/ 7 h 9"/>
                  <a:gd name="T22" fmla="*/ 12 w 13"/>
                  <a:gd name="T23" fmla="*/ 1 h 9"/>
                  <a:gd name="T24" fmla="*/ 0 w 13"/>
                  <a:gd name="T25" fmla="*/ 11 h 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 h="9">
                    <a:moveTo>
                      <a:pt x="0" y="8"/>
                    </a:moveTo>
                    <a:cubicBezTo>
                      <a:pt x="2" y="9"/>
                      <a:pt x="4" y="6"/>
                      <a:pt x="5" y="5"/>
                    </a:cubicBezTo>
                    <a:cubicBezTo>
                      <a:pt x="5" y="7"/>
                      <a:pt x="3" y="8"/>
                      <a:pt x="2" y="9"/>
                    </a:cubicBezTo>
                    <a:cubicBezTo>
                      <a:pt x="3" y="8"/>
                      <a:pt x="4" y="8"/>
                      <a:pt x="5" y="8"/>
                    </a:cubicBezTo>
                    <a:cubicBezTo>
                      <a:pt x="6" y="7"/>
                      <a:pt x="8" y="6"/>
                      <a:pt x="9" y="4"/>
                    </a:cubicBezTo>
                    <a:cubicBezTo>
                      <a:pt x="9" y="6"/>
                      <a:pt x="8" y="7"/>
                      <a:pt x="7" y="7"/>
                    </a:cubicBezTo>
                    <a:cubicBezTo>
                      <a:pt x="9" y="6"/>
                      <a:pt x="10" y="4"/>
                      <a:pt x="12" y="3"/>
                    </a:cubicBezTo>
                    <a:cubicBezTo>
                      <a:pt x="12" y="5"/>
                      <a:pt x="9" y="6"/>
                      <a:pt x="7" y="8"/>
                    </a:cubicBezTo>
                    <a:cubicBezTo>
                      <a:pt x="9" y="6"/>
                      <a:pt x="10" y="5"/>
                      <a:pt x="12" y="3"/>
                    </a:cubicBezTo>
                    <a:cubicBezTo>
                      <a:pt x="13" y="3"/>
                      <a:pt x="12" y="1"/>
                      <a:pt x="12" y="0"/>
                    </a:cubicBezTo>
                    <a:cubicBezTo>
                      <a:pt x="12" y="0"/>
                      <a:pt x="6" y="5"/>
                      <a:pt x="6" y="5"/>
                    </a:cubicBezTo>
                    <a:cubicBezTo>
                      <a:pt x="7" y="4"/>
                      <a:pt x="9" y="2"/>
                      <a:pt x="9" y="1"/>
                    </a:cubicBezTo>
                    <a:cubicBezTo>
                      <a:pt x="7" y="4"/>
                      <a:pt x="3" y="5"/>
                      <a:pt x="0" y="8"/>
                    </a:cubicBezTo>
                  </a:path>
                </a:pathLst>
              </a:custGeom>
              <a:solidFill>
                <a:srgbClr val="B3B3B3"/>
              </a:solidFill>
              <a:ln w="3175">
                <a:solidFill>
                  <a:schemeClr val="tx1"/>
                </a:solidFill>
                <a:round/>
                <a:headEnd/>
                <a:tailEnd/>
              </a:ln>
            </p:spPr>
            <p:txBody>
              <a:bodyPr/>
              <a:lstStyle/>
              <a:p>
                <a:endParaRPr lang="en-GB" sz="2400" dirty="0"/>
              </a:p>
            </p:txBody>
          </p:sp>
          <p:sp>
            <p:nvSpPr>
              <p:cNvPr id="966" name="Freeform 4598"/>
              <p:cNvSpPr>
                <a:spLocks/>
              </p:cNvSpPr>
              <p:nvPr/>
            </p:nvSpPr>
            <p:spPr bwMode="auto">
              <a:xfrm>
                <a:off x="1831" y="1776"/>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0"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967" name="Freeform 4599"/>
              <p:cNvSpPr>
                <a:spLocks/>
              </p:cNvSpPr>
              <p:nvPr/>
            </p:nvSpPr>
            <p:spPr bwMode="auto">
              <a:xfrm>
                <a:off x="1831" y="1788"/>
                <a:ext cx="4" cy="4"/>
              </a:xfrm>
              <a:custGeom>
                <a:avLst/>
                <a:gdLst>
                  <a:gd name="T0" fmla="*/ 4 w 3"/>
                  <a:gd name="T1" fmla="*/ 0 h 3"/>
                  <a:gd name="T2" fmla="*/ 0 w 3"/>
                  <a:gd name="T3" fmla="*/ 4 h 3"/>
                  <a:gd name="T4" fmla="*/ 4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3" y="0"/>
                    </a:moveTo>
                    <a:cubicBezTo>
                      <a:pt x="2" y="1"/>
                      <a:pt x="1" y="2"/>
                      <a:pt x="0" y="3"/>
                    </a:cubicBezTo>
                    <a:cubicBezTo>
                      <a:pt x="2" y="2"/>
                      <a:pt x="3" y="1"/>
                      <a:pt x="3" y="0"/>
                    </a:cubicBezTo>
                  </a:path>
                </a:pathLst>
              </a:custGeom>
              <a:solidFill>
                <a:srgbClr val="B3B3B3"/>
              </a:solidFill>
              <a:ln w="3175">
                <a:solidFill>
                  <a:schemeClr val="tx1"/>
                </a:solidFill>
                <a:round/>
                <a:headEnd/>
                <a:tailEnd/>
              </a:ln>
            </p:spPr>
            <p:txBody>
              <a:bodyPr/>
              <a:lstStyle/>
              <a:p>
                <a:endParaRPr lang="en-GB" sz="2400" dirty="0"/>
              </a:p>
            </p:txBody>
          </p:sp>
          <p:sp>
            <p:nvSpPr>
              <p:cNvPr id="968" name="Freeform 4600"/>
              <p:cNvSpPr>
                <a:spLocks/>
              </p:cNvSpPr>
              <p:nvPr/>
            </p:nvSpPr>
            <p:spPr bwMode="auto">
              <a:xfrm>
                <a:off x="1832" y="1775"/>
                <a:ext cx="2" cy="1"/>
              </a:xfrm>
              <a:custGeom>
                <a:avLst/>
                <a:gdLst>
                  <a:gd name="T0" fmla="*/ 2 w 1"/>
                  <a:gd name="T1" fmla="*/ 0 h 1"/>
                  <a:gd name="T2" fmla="*/ 0 w 1"/>
                  <a:gd name="T3" fmla="*/ 1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0" y="0"/>
                      <a:pt x="0" y="1"/>
                    </a:cubicBezTo>
                    <a:cubicBezTo>
                      <a:pt x="1"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969" name="Freeform 4601"/>
              <p:cNvSpPr>
                <a:spLocks/>
              </p:cNvSpPr>
              <p:nvPr/>
            </p:nvSpPr>
            <p:spPr bwMode="auto">
              <a:xfrm>
                <a:off x="1836" y="1781"/>
                <a:ext cx="5" cy="6"/>
              </a:xfrm>
              <a:custGeom>
                <a:avLst/>
                <a:gdLst>
                  <a:gd name="T0" fmla="*/ 5 w 4"/>
                  <a:gd name="T1" fmla="*/ 2 h 4"/>
                  <a:gd name="T2" fmla="*/ 0 w 4"/>
                  <a:gd name="T3" fmla="*/ 6 h 4"/>
                  <a:gd name="T4" fmla="*/ 5 w 4"/>
                  <a:gd name="T5" fmla="*/ 2 h 4"/>
                  <a:gd name="T6" fmla="*/ 0 60000 65536"/>
                  <a:gd name="T7" fmla="*/ 0 60000 65536"/>
                  <a:gd name="T8" fmla="*/ 0 60000 65536"/>
                </a:gdLst>
                <a:ahLst/>
                <a:cxnLst>
                  <a:cxn ang="T6">
                    <a:pos x="T0" y="T1"/>
                  </a:cxn>
                  <a:cxn ang="T7">
                    <a:pos x="T2" y="T3"/>
                  </a:cxn>
                  <a:cxn ang="T8">
                    <a:pos x="T4" y="T5"/>
                  </a:cxn>
                </a:cxnLst>
                <a:rect l="0" t="0" r="r" b="b"/>
                <a:pathLst>
                  <a:path w="4" h="4">
                    <a:moveTo>
                      <a:pt x="4" y="1"/>
                    </a:moveTo>
                    <a:cubicBezTo>
                      <a:pt x="3" y="0"/>
                      <a:pt x="1" y="3"/>
                      <a:pt x="0" y="4"/>
                    </a:cubicBezTo>
                    <a:cubicBezTo>
                      <a:pt x="2" y="4"/>
                      <a:pt x="4" y="3"/>
                      <a:pt x="4" y="1"/>
                    </a:cubicBezTo>
                  </a:path>
                </a:pathLst>
              </a:custGeom>
              <a:solidFill>
                <a:srgbClr val="B3B3B3"/>
              </a:solidFill>
              <a:ln w="3175">
                <a:solidFill>
                  <a:schemeClr val="tx1"/>
                </a:solidFill>
                <a:round/>
                <a:headEnd/>
                <a:tailEnd/>
              </a:ln>
            </p:spPr>
            <p:txBody>
              <a:bodyPr/>
              <a:lstStyle/>
              <a:p>
                <a:endParaRPr lang="en-GB" sz="2400" dirty="0"/>
              </a:p>
            </p:txBody>
          </p:sp>
          <p:sp>
            <p:nvSpPr>
              <p:cNvPr id="970" name="Freeform 4602"/>
              <p:cNvSpPr>
                <a:spLocks/>
              </p:cNvSpPr>
              <p:nvPr/>
            </p:nvSpPr>
            <p:spPr bwMode="auto">
              <a:xfrm>
                <a:off x="1944" y="1911"/>
                <a:ext cx="4" cy="2"/>
              </a:xfrm>
              <a:custGeom>
                <a:avLst/>
                <a:gdLst>
                  <a:gd name="T0" fmla="*/ 4 w 3"/>
                  <a:gd name="T1" fmla="*/ 0 h 2"/>
                  <a:gd name="T2" fmla="*/ 1 w 3"/>
                  <a:gd name="T3" fmla="*/ 2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3" y="1"/>
                      <a:pt x="2" y="2"/>
                      <a:pt x="1" y="2"/>
                    </a:cubicBezTo>
                    <a:cubicBezTo>
                      <a:pt x="0" y="1"/>
                      <a:pt x="2" y="1"/>
                      <a:pt x="3" y="0"/>
                    </a:cubicBezTo>
                  </a:path>
                </a:pathLst>
              </a:custGeom>
              <a:solidFill>
                <a:srgbClr val="B3B3B3"/>
              </a:solidFill>
              <a:ln w="3175">
                <a:solidFill>
                  <a:schemeClr val="tx1"/>
                </a:solidFill>
                <a:round/>
                <a:headEnd/>
                <a:tailEnd/>
              </a:ln>
            </p:spPr>
            <p:txBody>
              <a:bodyPr/>
              <a:lstStyle/>
              <a:p>
                <a:endParaRPr lang="en-GB" sz="2400" dirty="0"/>
              </a:p>
            </p:txBody>
          </p:sp>
          <p:sp>
            <p:nvSpPr>
              <p:cNvPr id="971" name="Freeform 4603"/>
              <p:cNvSpPr>
                <a:spLocks/>
              </p:cNvSpPr>
              <p:nvPr/>
            </p:nvSpPr>
            <p:spPr bwMode="auto">
              <a:xfrm>
                <a:off x="1948" y="1909"/>
                <a:ext cx="0" cy="2"/>
              </a:xfrm>
              <a:custGeom>
                <a:avLst/>
                <a:gdLst>
                  <a:gd name="T0" fmla="*/ 0 h 1"/>
                  <a:gd name="T1" fmla="*/ 2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1"/>
                      <a:pt x="0" y="1"/>
                      <a:pt x="0" y="1"/>
                    </a:cubicBezTo>
                    <a:cubicBezTo>
                      <a:pt x="0" y="1"/>
                      <a:pt x="0" y="1"/>
                      <a:pt x="0" y="0"/>
                    </a:cubicBezTo>
                  </a:path>
                </a:pathLst>
              </a:custGeom>
              <a:solidFill>
                <a:srgbClr val="B3B3B3"/>
              </a:solidFill>
              <a:ln w="3175">
                <a:solidFill>
                  <a:schemeClr val="tx1"/>
                </a:solidFill>
                <a:round/>
                <a:headEnd/>
                <a:tailEnd/>
              </a:ln>
            </p:spPr>
            <p:txBody>
              <a:bodyPr/>
              <a:lstStyle/>
              <a:p>
                <a:endParaRPr lang="en-GB" sz="2400" dirty="0"/>
              </a:p>
            </p:txBody>
          </p:sp>
          <p:sp>
            <p:nvSpPr>
              <p:cNvPr id="972" name="Freeform 4604"/>
              <p:cNvSpPr>
                <a:spLocks/>
              </p:cNvSpPr>
              <p:nvPr/>
            </p:nvSpPr>
            <p:spPr bwMode="auto">
              <a:xfrm>
                <a:off x="1900" y="1960"/>
                <a:ext cx="2" cy="2"/>
              </a:xfrm>
              <a:custGeom>
                <a:avLst/>
                <a:gdLst>
                  <a:gd name="T0" fmla="*/ 2 w 2"/>
                  <a:gd name="T1" fmla="*/ 0 h 2"/>
                  <a:gd name="T2" fmla="*/ 0 w 2"/>
                  <a:gd name="T3" fmla="*/ 2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2" y="1"/>
                      <a:pt x="1" y="1"/>
                      <a:pt x="0" y="2"/>
                    </a:cubicBezTo>
                    <a:cubicBezTo>
                      <a:pt x="0" y="1"/>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973" name="Freeform 4605"/>
              <p:cNvSpPr>
                <a:spLocks/>
              </p:cNvSpPr>
              <p:nvPr/>
            </p:nvSpPr>
            <p:spPr bwMode="auto">
              <a:xfrm>
                <a:off x="1905" y="1966"/>
                <a:ext cx="1" cy="2"/>
              </a:xfrm>
              <a:custGeom>
                <a:avLst/>
                <a:gdLst>
                  <a:gd name="T0" fmla="*/ 1 w 1"/>
                  <a:gd name="T1" fmla="*/ 0 h 1"/>
                  <a:gd name="T2" fmla="*/ 0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1"/>
                      <a:pt x="0" y="1"/>
                      <a:pt x="0" y="1"/>
                    </a:cubicBezTo>
                    <a:cubicBezTo>
                      <a:pt x="0" y="1"/>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974" name="Freeform 4606"/>
              <p:cNvSpPr>
                <a:spLocks/>
              </p:cNvSpPr>
              <p:nvPr/>
            </p:nvSpPr>
            <p:spPr bwMode="auto">
              <a:xfrm>
                <a:off x="1856" y="1731"/>
                <a:ext cx="3" cy="3"/>
              </a:xfrm>
              <a:custGeom>
                <a:avLst/>
                <a:gdLst>
                  <a:gd name="T0" fmla="*/ 2 w 2"/>
                  <a:gd name="T1" fmla="*/ 2 h 2"/>
                  <a:gd name="T2" fmla="*/ 3 w 2"/>
                  <a:gd name="T3" fmla="*/ 0 h 2"/>
                  <a:gd name="T4" fmla="*/ 0 w 2"/>
                  <a:gd name="T5" fmla="*/ 3 h 2"/>
                  <a:gd name="T6" fmla="*/ 2 w 2"/>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1"/>
                    </a:moveTo>
                    <a:cubicBezTo>
                      <a:pt x="2" y="1"/>
                      <a:pt x="2" y="1"/>
                      <a:pt x="2" y="0"/>
                    </a:cubicBezTo>
                    <a:cubicBezTo>
                      <a:pt x="1" y="0"/>
                      <a:pt x="1" y="1"/>
                      <a:pt x="0" y="2"/>
                    </a:cubicBezTo>
                    <a:cubicBezTo>
                      <a:pt x="1" y="2"/>
                      <a:pt x="1" y="2"/>
                      <a:pt x="1" y="1"/>
                    </a:cubicBezTo>
                  </a:path>
                </a:pathLst>
              </a:custGeom>
              <a:solidFill>
                <a:srgbClr val="B3B3B3"/>
              </a:solidFill>
              <a:ln w="3175">
                <a:solidFill>
                  <a:schemeClr val="tx1"/>
                </a:solidFill>
                <a:round/>
                <a:headEnd/>
                <a:tailEnd/>
              </a:ln>
            </p:spPr>
            <p:txBody>
              <a:bodyPr/>
              <a:lstStyle/>
              <a:p>
                <a:endParaRPr lang="en-GB" sz="2400" dirty="0"/>
              </a:p>
            </p:txBody>
          </p:sp>
          <p:sp>
            <p:nvSpPr>
              <p:cNvPr id="975" name="Freeform 4607"/>
              <p:cNvSpPr>
                <a:spLocks/>
              </p:cNvSpPr>
              <p:nvPr/>
            </p:nvSpPr>
            <p:spPr bwMode="auto">
              <a:xfrm>
                <a:off x="1882" y="1718"/>
                <a:ext cx="6" cy="1"/>
              </a:xfrm>
              <a:custGeom>
                <a:avLst/>
                <a:gdLst>
                  <a:gd name="T0" fmla="*/ 6 w 4"/>
                  <a:gd name="T1" fmla="*/ 0 h 1"/>
                  <a:gd name="T2" fmla="*/ 0 w 4"/>
                  <a:gd name="T3" fmla="*/ 1 h 1"/>
                  <a:gd name="T4" fmla="*/ 6 w 4"/>
                  <a:gd name="T5" fmla="*/ 0 h 1"/>
                  <a:gd name="T6" fmla="*/ 0 60000 65536"/>
                  <a:gd name="T7" fmla="*/ 0 60000 65536"/>
                  <a:gd name="T8" fmla="*/ 0 60000 65536"/>
                </a:gdLst>
                <a:ahLst/>
                <a:cxnLst>
                  <a:cxn ang="T6">
                    <a:pos x="T0" y="T1"/>
                  </a:cxn>
                  <a:cxn ang="T7">
                    <a:pos x="T2" y="T3"/>
                  </a:cxn>
                  <a:cxn ang="T8">
                    <a:pos x="T4" y="T5"/>
                  </a:cxn>
                </a:cxnLst>
                <a:rect l="0" t="0" r="r" b="b"/>
                <a:pathLst>
                  <a:path w="4" h="1">
                    <a:moveTo>
                      <a:pt x="4" y="0"/>
                    </a:moveTo>
                    <a:cubicBezTo>
                      <a:pt x="2" y="0"/>
                      <a:pt x="1" y="0"/>
                      <a:pt x="0" y="1"/>
                    </a:cubicBezTo>
                    <a:cubicBezTo>
                      <a:pt x="1" y="1"/>
                      <a:pt x="3" y="1"/>
                      <a:pt x="4" y="0"/>
                    </a:cubicBezTo>
                  </a:path>
                </a:pathLst>
              </a:custGeom>
              <a:solidFill>
                <a:srgbClr val="B3B3B3"/>
              </a:solidFill>
              <a:ln w="3175">
                <a:solidFill>
                  <a:schemeClr val="tx1"/>
                </a:solidFill>
                <a:round/>
                <a:headEnd/>
                <a:tailEnd/>
              </a:ln>
            </p:spPr>
            <p:txBody>
              <a:bodyPr/>
              <a:lstStyle/>
              <a:p>
                <a:endParaRPr lang="en-GB" sz="2400" dirty="0"/>
              </a:p>
            </p:txBody>
          </p:sp>
          <p:sp>
            <p:nvSpPr>
              <p:cNvPr id="976" name="Freeform 4608"/>
              <p:cNvSpPr>
                <a:spLocks/>
              </p:cNvSpPr>
              <p:nvPr/>
            </p:nvSpPr>
            <p:spPr bwMode="auto">
              <a:xfrm>
                <a:off x="1839" y="1764"/>
                <a:ext cx="1" cy="2"/>
              </a:xfrm>
              <a:custGeom>
                <a:avLst/>
                <a:gdLst>
                  <a:gd name="T0" fmla="*/ 0 w 1"/>
                  <a:gd name="T1" fmla="*/ 2 h 1"/>
                  <a:gd name="T2" fmla="*/ 1 w 1"/>
                  <a:gd name="T3" fmla="*/ 0 h 1"/>
                  <a:gd name="T4" fmla="*/ 0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1"/>
                      <a:pt x="1" y="1"/>
                      <a:pt x="1"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977" name="Freeform 4609"/>
              <p:cNvSpPr>
                <a:spLocks/>
              </p:cNvSpPr>
              <p:nvPr/>
            </p:nvSpPr>
            <p:spPr bwMode="auto">
              <a:xfrm>
                <a:off x="1824" y="1781"/>
                <a:ext cx="8" cy="4"/>
              </a:xfrm>
              <a:custGeom>
                <a:avLst/>
                <a:gdLst>
                  <a:gd name="T0" fmla="*/ 0 w 6"/>
                  <a:gd name="T1" fmla="*/ 4 h 3"/>
                  <a:gd name="T2" fmla="*/ 8 w 6"/>
                  <a:gd name="T3" fmla="*/ 0 h 3"/>
                  <a:gd name="T4" fmla="*/ 0 w 6"/>
                  <a:gd name="T5" fmla="*/ 4 h 3"/>
                  <a:gd name="T6" fmla="*/ 0 60000 65536"/>
                  <a:gd name="T7" fmla="*/ 0 60000 65536"/>
                  <a:gd name="T8" fmla="*/ 0 60000 65536"/>
                </a:gdLst>
                <a:ahLst/>
                <a:cxnLst>
                  <a:cxn ang="T6">
                    <a:pos x="T0" y="T1"/>
                  </a:cxn>
                  <a:cxn ang="T7">
                    <a:pos x="T2" y="T3"/>
                  </a:cxn>
                  <a:cxn ang="T8">
                    <a:pos x="T4" y="T5"/>
                  </a:cxn>
                </a:cxnLst>
                <a:rect l="0" t="0" r="r" b="b"/>
                <a:pathLst>
                  <a:path w="6" h="3">
                    <a:moveTo>
                      <a:pt x="0" y="3"/>
                    </a:moveTo>
                    <a:cubicBezTo>
                      <a:pt x="3" y="3"/>
                      <a:pt x="5" y="2"/>
                      <a:pt x="6" y="0"/>
                    </a:cubicBezTo>
                    <a:cubicBezTo>
                      <a:pt x="5" y="1"/>
                      <a:pt x="0" y="2"/>
                      <a:pt x="0" y="3"/>
                    </a:cubicBezTo>
                  </a:path>
                </a:pathLst>
              </a:custGeom>
              <a:solidFill>
                <a:srgbClr val="B3B3B3"/>
              </a:solidFill>
              <a:ln w="3175">
                <a:solidFill>
                  <a:schemeClr val="tx1"/>
                </a:solidFill>
                <a:round/>
                <a:headEnd/>
                <a:tailEnd/>
              </a:ln>
            </p:spPr>
            <p:txBody>
              <a:bodyPr/>
              <a:lstStyle/>
              <a:p>
                <a:endParaRPr lang="en-GB" sz="2400" dirty="0"/>
              </a:p>
            </p:txBody>
          </p:sp>
          <p:sp>
            <p:nvSpPr>
              <p:cNvPr id="978" name="Freeform 4610"/>
              <p:cNvSpPr>
                <a:spLocks/>
              </p:cNvSpPr>
              <p:nvPr/>
            </p:nvSpPr>
            <p:spPr bwMode="auto">
              <a:xfrm>
                <a:off x="1906" y="1466"/>
                <a:ext cx="15" cy="5"/>
              </a:xfrm>
              <a:custGeom>
                <a:avLst/>
                <a:gdLst>
                  <a:gd name="T0" fmla="*/ 0 w 11"/>
                  <a:gd name="T1" fmla="*/ 4 h 4"/>
                  <a:gd name="T2" fmla="*/ 5 w 11"/>
                  <a:gd name="T3" fmla="*/ 4 h 4"/>
                  <a:gd name="T4" fmla="*/ 8 w 11"/>
                  <a:gd name="T5" fmla="*/ 5 h 4"/>
                  <a:gd name="T6" fmla="*/ 14 w 11"/>
                  <a:gd name="T7" fmla="*/ 3 h 4"/>
                  <a:gd name="T8" fmla="*/ 10 w 11"/>
                  <a:gd name="T9" fmla="*/ 1 h 4"/>
                  <a:gd name="T10" fmla="*/ 0 w 11"/>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4">
                    <a:moveTo>
                      <a:pt x="0" y="3"/>
                    </a:moveTo>
                    <a:cubicBezTo>
                      <a:pt x="1" y="3"/>
                      <a:pt x="3" y="2"/>
                      <a:pt x="4" y="3"/>
                    </a:cubicBezTo>
                    <a:cubicBezTo>
                      <a:pt x="5" y="4"/>
                      <a:pt x="4" y="4"/>
                      <a:pt x="6" y="4"/>
                    </a:cubicBezTo>
                    <a:cubicBezTo>
                      <a:pt x="7" y="4"/>
                      <a:pt x="10" y="3"/>
                      <a:pt x="10" y="2"/>
                    </a:cubicBezTo>
                    <a:cubicBezTo>
                      <a:pt x="11" y="1"/>
                      <a:pt x="8" y="1"/>
                      <a:pt x="7" y="1"/>
                    </a:cubicBezTo>
                    <a:cubicBezTo>
                      <a:pt x="5" y="0"/>
                      <a:pt x="2" y="1"/>
                      <a:pt x="0" y="3"/>
                    </a:cubicBezTo>
                  </a:path>
                </a:pathLst>
              </a:custGeom>
              <a:solidFill>
                <a:srgbClr val="B3B3B3"/>
              </a:solidFill>
              <a:ln w="3175">
                <a:solidFill>
                  <a:schemeClr val="tx1"/>
                </a:solidFill>
                <a:round/>
                <a:headEnd/>
                <a:tailEnd/>
              </a:ln>
            </p:spPr>
            <p:txBody>
              <a:bodyPr/>
              <a:lstStyle/>
              <a:p>
                <a:endParaRPr lang="en-GB" sz="2400" dirty="0"/>
              </a:p>
            </p:txBody>
          </p:sp>
          <p:sp>
            <p:nvSpPr>
              <p:cNvPr id="979" name="Freeform 4611"/>
              <p:cNvSpPr>
                <a:spLocks/>
              </p:cNvSpPr>
              <p:nvPr/>
            </p:nvSpPr>
            <p:spPr bwMode="auto">
              <a:xfrm>
                <a:off x="1929" y="1488"/>
                <a:ext cx="1" cy="2"/>
              </a:xfrm>
              <a:custGeom>
                <a:avLst/>
                <a:gdLst>
                  <a:gd name="T0" fmla="*/ 1 w 1"/>
                  <a:gd name="T1" fmla="*/ 0 h 1"/>
                  <a:gd name="T2" fmla="*/ 0 w 1"/>
                  <a:gd name="T3" fmla="*/ 0 h 1"/>
                  <a:gd name="T4" fmla="*/ 1 w 1"/>
                  <a:gd name="T5" fmla="*/ 2 h 1"/>
                  <a:gd name="T6" fmla="*/ 1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0" y="0"/>
                      <a:pt x="0" y="0"/>
                      <a:pt x="0" y="0"/>
                    </a:cubicBezTo>
                    <a:cubicBezTo>
                      <a:pt x="0" y="0"/>
                      <a:pt x="0" y="0"/>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980" name="Freeform 4612"/>
              <p:cNvSpPr>
                <a:spLocks/>
              </p:cNvSpPr>
              <p:nvPr/>
            </p:nvSpPr>
            <p:spPr bwMode="auto">
              <a:xfrm>
                <a:off x="1936" y="1454"/>
                <a:ext cx="94" cy="36"/>
              </a:xfrm>
              <a:custGeom>
                <a:avLst/>
                <a:gdLst>
                  <a:gd name="T0" fmla="*/ 5 w 71"/>
                  <a:gd name="T1" fmla="*/ 16 h 27"/>
                  <a:gd name="T2" fmla="*/ 3 w 71"/>
                  <a:gd name="T3" fmla="*/ 17 h 27"/>
                  <a:gd name="T4" fmla="*/ 19 w 71"/>
                  <a:gd name="T5" fmla="*/ 17 h 27"/>
                  <a:gd name="T6" fmla="*/ 4 w 71"/>
                  <a:gd name="T7" fmla="*/ 21 h 27"/>
                  <a:gd name="T8" fmla="*/ 16 w 71"/>
                  <a:gd name="T9" fmla="*/ 21 h 27"/>
                  <a:gd name="T10" fmla="*/ 21 w 71"/>
                  <a:gd name="T11" fmla="*/ 21 h 27"/>
                  <a:gd name="T12" fmla="*/ 25 w 71"/>
                  <a:gd name="T13" fmla="*/ 20 h 27"/>
                  <a:gd name="T14" fmla="*/ 32 w 71"/>
                  <a:gd name="T15" fmla="*/ 21 h 27"/>
                  <a:gd name="T16" fmla="*/ 40 w 71"/>
                  <a:gd name="T17" fmla="*/ 21 h 27"/>
                  <a:gd name="T18" fmla="*/ 34 w 71"/>
                  <a:gd name="T19" fmla="*/ 23 h 27"/>
                  <a:gd name="T20" fmla="*/ 36 w 71"/>
                  <a:gd name="T21" fmla="*/ 24 h 27"/>
                  <a:gd name="T22" fmla="*/ 7 w 71"/>
                  <a:gd name="T23" fmla="*/ 25 h 27"/>
                  <a:gd name="T24" fmla="*/ 8 w 71"/>
                  <a:gd name="T25" fmla="*/ 28 h 27"/>
                  <a:gd name="T26" fmla="*/ 23 w 71"/>
                  <a:gd name="T27" fmla="*/ 31 h 27"/>
                  <a:gd name="T28" fmla="*/ 19 w 71"/>
                  <a:gd name="T29" fmla="*/ 35 h 27"/>
                  <a:gd name="T30" fmla="*/ 29 w 71"/>
                  <a:gd name="T31" fmla="*/ 35 h 27"/>
                  <a:gd name="T32" fmla="*/ 38 w 71"/>
                  <a:gd name="T33" fmla="*/ 31 h 27"/>
                  <a:gd name="T34" fmla="*/ 50 w 71"/>
                  <a:gd name="T35" fmla="*/ 31 h 27"/>
                  <a:gd name="T36" fmla="*/ 56 w 71"/>
                  <a:gd name="T37" fmla="*/ 29 h 27"/>
                  <a:gd name="T38" fmla="*/ 60 w 71"/>
                  <a:gd name="T39" fmla="*/ 29 h 27"/>
                  <a:gd name="T40" fmla="*/ 82 w 71"/>
                  <a:gd name="T41" fmla="*/ 24 h 27"/>
                  <a:gd name="T42" fmla="*/ 86 w 71"/>
                  <a:gd name="T43" fmla="*/ 21 h 27"/>
                  <a:gd name="T44" fmla="*/ 75 w 71"/>
                  <a:gd name="T45" fmla="*/ 20 h 27"/>
                  <a:gd name="T46" fmla="*/ 79 w 71"/>
                  <a:gd name="T47" fmla="*/ 16 h 27"/>
                  <a:gd name="T48" fmla="*/ 79 w 71"/>
                  <a:gd name="T49" fmla="*/ 13 h 27"/>
                  <a:gd name="T50" fmla="*/ 75 w 71"/>
                  <a:gd name="T51" fmla="*/ 11 h 27"/>
                  <a:gd name="T52" fmla="*/ 70 w 71"/>
                  <a:gd name="T53" fmla="*/ 12 h 27"/>
                  <a:gd name="T54" fmla="*/ 68 w 71"/>
                  <a:gd name="T55" fmla="*/ 9 h 27"/>
                  <a:gd name="T56" fmla="*/ 62 w 71"/>
                  <a:gd name="T57" fmla="*/ 7 h 27"/>
                  <a:gd name="T58" fmla="*/ 53 w 71"/>
                  <a:gd name="T59" fmla="*/ 0 h 27"/>
                  <a:gd name="T60" fmla="*/ 50 w 71"/>
                  <a:gd name="T61" fmla="*/ 3 h 27"/>
                  <a:gd name="T62" fmla="*/ 41 w 71"/>
                  <a:gd name="T63" fmla="*/ 4 h 27"/>
                  <a:gd name="T64" fmla="*/ 33 w 71"/>
                  <a:gd name="T65" fmla="*/ 4 h 27"/>
                  <a:gd name="T66" fmla="*/ 25 w 71"/>
                  <a:gd name="T67" fmla="*/ 5 h 27"/>
                  <a:gd name="T68" fmla="*/ 34 w 71"/>
                  <a:gd name="T69" fmla="*/ 7 h 27"/>
                  <a:gd name="T70" fmla="*/ 34 w 71"/>
                  <a:gd name="T71" fmla="*/ 8 h 27"/>
                  <a:gd name="T72" fmla="*/ 15 w 71"/>
                  <a:gd name="T73" fmla="*/ 9 h 27"/>
                  <a:gd name="T74" fmla="*/ 7 w 71"/>
                  <a:gd name="T75" fmla="*/ 11 h 27"/>
                  <a:gd name="T76" fmla="*/ 17 w 71"/>
                  <a:gd name="T77" fmla="*/ 12 h 27"/>
                  <a:gd name="T78" fmla="*/ 26 w 71"/>
                  <a:gd name="T79" fmla="*/ 12 h 27"/>
                  <a:gd name="T80" fmla="*/ 21 w 71"/>
                  <a:gd name="T81" fmla="*/ 15 h 27"/>
                  <a:gd name="T82" fmla="*/ 3 w 71"/>
                  <a:gd name="T83" fmla="*/ 15 h 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1" h="27">
                    <a:moveTo>
                      <a:pt x="2" y="11"/>
                    </a:moveTo>
                    <a:cubicBezTo>
                      <a:pt x="2" y="11"/>
                      <a:pt x="3" y="11"/>
                      <a:pt x="4" y="12"/>
                    </a:cubicBezTo>
                    <a:cubicBezTo>
                      <a:pt x="3" y="12"/>
                      <a:pt x="1" y="12"/>
                      <a:pt x="0" y="12"/>
                    </a:cubicBezTo>
                    <a:cubicBezTo>
                      <a:pt x="3" y="12"/>
                      <a:pt x="0" y="13"/>
                      <a:pt x="2" y="13"/>
                    </a:cubicBezTo>
                    <a:cubicBezTo>
                      <a:pt x="2" y="14"/>
                      <a:pt x="4" y="14"/>
                      <a:pt x="5" y="14"/>
                    </a:cubicBezTo>
                    <a:cubicBezTo>
                      <a:pt x="8" y="14"/>
                      <a:pt x="11" y="14"/>
                      <a:pt x="14" y="13"/>
                    </a:cubicBezTo>
                    <a:cubicBezTo>
                      <a:pt x="11" y="16"/>
                      <a:pt x="5" y="13"/>
                      <a:pt x="1" y="15"/>
                    </a:cubicBezTo>
                    <a:cubicBezTo>
                      <a:pt x="1" y="16"/>
                      <a:pt x="2" y="16"/>
                      <a:pt x="3" y="16"/>
                    </a:cubicBezTo>
                    <a:cubicBezTo>
                      <a:pt x="2" y="17"/>
                      <a:pt x="2" y="17"/>
                      <a:pt x="2" y="17"/>
                    </a:cubicBezTo>
                    <a:cubicBezTo>
                      <a:pt x="5" y="18"/>
                      <a:pt x="10" y="16"/>
                      <a:pt x="12" y="16"/>
                    </a:cubicBezTo>
                    <a:cubicBezTo>
                      <a:pt x="11" y="16"/>
                      <a:pt x="10" y="16"/>
                      <a:pt x="9" y="17"/>
                    </a:cubicBezTo>
                    <a:cubicBezTo>
                      <a:pt x="11" y="18"/>
                      <a:pt x="14" y="17"/>
                      <a:pt x="16" y="16"/>
                    </a:cubicBezTo>
                    <a:cubicBezTo>
                      <a:pt x="15" y="16"/>
                      <a:pt x="15" y="17"/>
                      <a:pt x="16" y="16"/>
                    </a:cubicBezTo>
                    <a:cubicBezTo>
                      <a:pt x="17" y="16"/>
                      <a:pt x="18" y="15"/>
                      <a:pt x="19" y="15"/>
                    </a:cubicBezTo>
                    <a:cubicBezTo>
                      <a:pt x="19" y="15"/>
                      <a:pt x="20" y="16"/>
                      <a:pt x="21" y="16"/>
                    </a:cubicBezTo>
                    <a:cubicBezTo>
                      <a:pt x="22" y="16"/>
                      <a:pt x="23" y="15"/>
                      <a:pt x="24" y="16"/>
                    </a:cubicBezTo>
                    <a:cubicBezTo>
                      <a:pt x="23" y="16"/>
                      <a:pt x="22" y="16"/>
                      <a:pt x="21" y="16"/>
                    </a:cubicBezTo>
                    <a:cubicBezTo>
                      <a:pt x="24" y="16"/>
                      <a:pt x="27" y="16"/>
                      <a:pt x="30" y="16"/>
                    </a:cubicBezTo>
                    <a:cubicBezTo>
                      <a:pt x="26" y="17"/>
                      <a:pt x="22" y="16"/>
                      <a:pt x="19" y="17"/>
                    </a:cubicBezTo>
                    <a:cubicBezTo>
                      <a:pt x="21" y="18"/>
                      <a:pt x="24" y="17"/>
                      <a:pt x="26" y="17"/>
                    </a:cubicBezTo>
                    <a:cubicBezTo>
                      <a:pt x="29" y="18"/>
                      <a:pt x="31" y="17"/>
                      <a:pt x="34" y="17"/>
                    </a:cubicBezTo>
                    <a:cubicBezTo>
                      <a:pt x="31" y="18"/>
                      <a:pt x="29" y="18"/>
                      <a:pt x="27" y="18"/>
                    </a:cubicBezTo>
                    <a:cubicBezTo>
                      <a:pt x="24" y="18"/>
                      <a:pt x="22" y="18"/>
                      <a:pt x="19" y="18"/>
                    </a:cubicBezTo>
                    <a:cubicBezTo>
                      <a:pt x="14" y="18"/>
                      <a:pt x="10" y="18"/>
                      <a:pt x="5" y="19"/>
                    </a:cubicBezTo>
                    <a:cubicBezTo>
                      <a:pt x="6" y="21"/>
                      <a:pt x="8" y="21"/>
                      <a:pt x="10" y="21"/>
                    </a:cubicBezTo>
                    <a:cubicBezTo>
                      <a:pt x="9" y="22"/>
                      <a:pt x="7" y="21"/>
                      <a:pt x="6" y="21"/>
                    </a:cubicBezTo>
                    <a:cubicBezTo>
                      <a:pt x="7" y="23"/>
                      <a:pt x="8" y="23"/>
                      <a:pt x="10" y="23"/>
                    </a:cubicBezTo>
                    <a:cubicBezTo>
                      <a:pt x="12" y="22"/>
                      <a:pt x="15" y="23"/>
                      <a:pt x="17" y="23"/>
                    </a:cubicBezTo>
                    <a:cubicBezTo>
                      <a:pt x="14" y="24"/>
                      <a:pt x="11" y="23"/>
                      <a:pt x="8" y="24"/>
                    </a:cubicBezTo>
                    <a:cubicBezTo>
                      <a:pt x="9" y="26"/>
                      <a:pt x="13" y="26"/>
                      <a:pt x="14" y="26"/>
                    </a:cubicBezTo>
                    <a:cubicBezTo>
                      <a:pt x="16" y="27"/>
                      <a:pt x="17" y="27"/>
                      <a:pt x="19" y="27"/>
                    </a:cubicBezTo>
                    <a:cubicBezTo>
                      <a:pt x="20" y="27"/>
                      <a:pt x="25" y="26"/>
                      <a:pt x="22" y="26"/>
                    </a:cubicBezTo>
                    <a:cubicBezTo>
                      <a:pt x="24" y="25"/>
                      <a:pt x="26" y="26"/>
                      <a:pt x="28" y="27"/>
                    </a:cubicBezTo>
                    <a:cubicBezTo>
                      <a:pt x="29" y="25"/>
                      <a:pt x="27" y="23"/>
                      <a:pt x="29" y="23"/>
                    </a:cubicBezTo>
                    <a:cubicBezTo>
                      <a:pt x="28" y="27"/>
                      <a:pt x="34" y="27"/>
                      <a:pt x="36" y="25"/>
                    </a:cubicBezTo>
                    <a:cubicBezTo>
                      <a:pt x="36" y="25"/>
                      <a:pt x="37" y="23"/>
                      <a:pt x="38" y="23"/>
                    </a:cubicBezTo>
                    <a:cubicBezTo>
                      <a:pt x="40" y="24"/>
                      <a:pt x="41" y="24"/>
                      <a:pt x="43" y="23"/>
                    </a:cubicBezTo>
                    <a:cubicBezTo>
                      <a:pt x="43" y="23"/>
                      <a:pt x="42" y="23"/>
                      <a:pt x="42" y="22"/>
                    </a:cubicBezTo>
                    <a:cubicBezTo>
                      <a:pt x="44" y="20"/>
                      <a:pt x="47" y="19"/>
                      <a:pt x="50" y="19"/>
                    </a:cubicBezTo>
                    <a:cubicBezTo>
                      <a:pt x="48" y="20"/>
                      <a:pt x="46" y="20"/>
                      <a:pt x="45" y="22"/>
                    </a:cubicBezTo>
                    <a:cubicBezTo>
                      <a:pt x="47" y="24"/>
                      <a:pt x="53" y="19"/>
                      <a:pt x="55" y="19"/>
                    </a:cubicBezTo>
                    <a:cubicBezTo>
                      <a:pt x="57" y="20"/>
                      <a:pt x="60" y="18"/>
                      <a:pt x="62" y="18"/>
                    </a:cubicBezTo>
                    <a:cubicBezTo>
                      <a:pt x="65" y="18"/>
                      <a:pt x="68" y="18"/>
                      <a:pt x="71" y="17"/>
                    </a:cubicBezTo>
                    <a:cubicBezTo>
                      <a:pt x="69" y="13"/>
                      <a:pt x="68" y="15"/>
                      <a:pt x="65" y="16"/>
                    </a:cubicBezTo>
                    <a:cubicBezTo>
                      <a:pt x="66" y="15"/>
                      <a:pt x="66" y="15"/>
                      <a:pt x="66" y="15"/>
                    </a:cubicBezTo>
                    <a:cubicBezTo>
                      <a:pt x="64" y="12"/>
                      <a:pt x="60" y="16"/>
                      <a:pt x="57" y="15"/>
                    </a:cubicBezTo>
                    <a:cubicBezTo>
                      <a:pt x="59" y="13"/>
                      <a:pt x="62" y="13"/>
                      <a:pt x="64" y="12"/>
                    </a:cubicBezTo>
                    <a:cubicBezTo>
                      <a:pt x="63" y="12"/>
                      <a:pt x="61" y="12"/>
                      <a:pt x="60" y="12"/>
                    </a:cubicBezTo>
                    <a:cubicBezTo>
                      <a:pt x="61" y="12"/>
                      <a:pt x="63" y="11"/>
                      <a:pt x="64" y="11"/>
                    </a:cubicBezTo>
                    <a:cubicBezTo>
                      <a:pt x="63" y="10"/>
                      <a:pt x="61" y="10"/>
                      <a:pt x="60" y="10"/>
                    </a:cubicBezTo>
                    <a:cubicBezTo>
                      <a:pt x="60" y="10"/>
                      <a:pt x="65" y="9"/>
                      <a:pt x="64" y="8"/>
                    </a:cubicBezTo>
                    <a:cubicBezTo>
                      <a:pt x="62" y="6"/>
                      <a:pt x="58" y="7"/>
                      <a:pt x="57" y="8"/>
                    </a:cubicBezTo>
                    <a:cubicBezTo>
                      <a:pt x="58" y="9"/>
                      <a:pt x="58" y="9"/>
                      <a:pt x="58" y="9"/>
                    </a:cubicBezTo>
                    <a:cubicBezTo>
                      <a:pt x="57" y="10"/>
                      <a:pt x="55" y="10"/>
                      <a:pt x="53" y="9"/>
                    </a:cubicBezTo>
                    <a:cubicBezTo>
                      <a:pt x="54" y="8"/>
                      <a:pt x="57" y="8"/>
                      <a:pt x="54" y="8"/>
                    </a:cubicBezTo>
                    <a:cubicBezTo>
                      <a:pt x="58" y="7"/>
                      <a:pt x="51" y="7"/>
                      <a:pt x="51" y="7"/>
                    </a:cubicBezTo>
                    <a:cubicBezTo>
                      <a:pt x="50" y="6"/>
                      <a:pt x="48" y="6"/>
                      <a:pt x="47" y="6"/>
                    </a:cubicBezTo>
                    <a:cubicBezTo>
                      <a:pt x="49" y="6"/>
                      <a:pt x="47" y="6"/>
                      <a:pt x="47" y="5"/>
                    </a:cubicBezTo>
                    <a:cubicBezTo>
                      <a:pt x="46" y="4"/>
                      <a:pt x="46" y="3"/>
                      <a:pt x="44" y="2"/>
                    </a:cubicBezTo>
                    <a:cubicBezTo>
                      <a:pt x="47" y="2"/>
                      <a:pt x="41" y="0"/>
                      <a:pt x="40" y="0"/>
                    </a:cubicBezTo>
                    <a:cubicBezTo>
                      <a:pt x="37" y="0"/>
                      <a:pt x="33" y="0"/>
                      <a:pt x="31" y="1"/>
                    </a:cubicBezTo>
                    <a:cubicBezTo>
                      <a:pt x="33" y="2"/>
                      <a:pt x="36" y="1"/>
                      <a:pt x="38" y="2"/>
                    </a:cubicBezTo>
                    <a:cubicBezTo>
                      <a:pt x="35" y="3"/>
                      <a:pt x="32" y="3"/>
                      <a:pt x="29" y="2"/>
                    </a:cubicBezTo>
                    <a:cubicBezTo>
                      <a:pt x="30" y="3"/>
                      <a:pt x="30" y="3"/>
                      <a:pt x="31" y="3"/>
                    </a:cubicBezTo>
                    <a:cubicBezTo>
                      <a:pt x="30" y="3"/>
                      <a:pt x="29" y="3"/>
                      <a:pt x="28" y="3"/>
                    </a:cubicBezTo>
                    <a:cubicBezTo>
                      <a:pt x="27" y="3"/>
                      <a:pt x="26" y="3"/>
                      <a:pt x="25" y="3"/>
                    </a:cubicBezTo>
                    <a:cubicBezTo>
                      <a:pt x="24" y="2"/>
                      <a:pt x="19" y="3"/>
                      <a:pt x="21" y="4"/>
                    </a:cubicBezTo>
                    <a:cubicBezTo>
                      <a:pt x="20" y="4"/>
                      <a:pt x="20" y="4"/>
                      <a:pt x="19" y="4"/>
                    </a:cubicBezTo>
                    <a:cubicBezTo>
                      <a:pt x="20" y="5"/>
                      <a:pt x="21" y="5"/>
                      <a:pt x="22" y="4"/>
                    </a:cubicBezTo>
                    <a:cubicBezTo>
                      <a:pt x="19" y="5"/>
                      <a:pt x="25" y="5"/>
                      <a:pt x="26" y="5"/>
                    </a:cubicBezTo>
                    <a:cubicBezTo>
                      <a:pt x="25" y="5"/>
                      <a:pt x="24" y="5"/>
                      <a:pt x="23" y="5"/>
                    </a:cubicBezTo>
                    <a:cubicBezTo>
                      <a:pt x="24" y="6"/>
                      <a:pt x="25" y="6"/>
                      <a:pt x="26" y="6"/>
                    </a:cubicBezTo>
                    <a:cubicBezTo>
                      <a:pt x="23" y="7"/>
                      <a:pt x="21" y="6"/>
                      <a:pt x="18" y="6"/>
                    </a:cubicBezTo>
                    <a:cubicBezTo>
                      <a:pt x="16" y="6"/>
                      <a:pt x="13" y="7"/>
                      <a:pt x="11" y="7"/>
                    </a:cubicBezTo>
                    <a:cubicBezTo>
                      <a:pt x="11" y="7"/>
                      <a:pt x="12" y="7"/>
                      <a:pt x="13" y="8"/>
                    </a:cubicBezTo>
                    <a:cubicBezTo>
                      <a:pt x="10" y="8"/>
                      <a:pt x="8" y="8"/>
                      <a:pt x="5" y="8"/>
                    </a:cubicBezTo>
                    <a:cubicBezTo>
                      <a:pt x="7" y="8"/>
                      <a:pt x="7" y="8"/>
                      <a:pt x="5" y="9"/>
                    </a:cubicBezTo>
                    <a:cubicBezTo>
                      <a:pt x="8" y="9"/>
                      <a:pt x="10" y="9"/>
                      <a:pt x="13" y="9"/>
                    </a:cubicBezTo>
                    <a:cubicBezTo>
                      <a:pt x="12" y="9"/>
                      <a:pt x="12" y="9"/>
                      <a:pt x="11" y="9"/>
                    </a:cubicBezTo>
                    <a:cubicBezTo>
                      <a:pt x="13" y="11"/>
                      <a:pt x="17" y="9"/>
                      <a:pt x="20" y="9"/>
                    </a:cubicBezTo>
                    <a:cubicBezTo>
                      <a:pt x="18" y="10"/>
                      <a:pt x="17" y="10"/>
                      <a:pt x="15" y="10"/>
                    </a:cubicBezTo>
                    <a:cubicBezTo>
                      <a:pt x="16" y="11"/>
                      <a:pt x="16" y="11"/>
                      <a:pt x="16" y="11"/>
                    </a:cubicBezTo>
                    <a:cubicBezTo>
                      <a:pt x="12" y="11"/>
                      <a:pt x="6" y="9"/>
                      <a:pt x="2" y="10"/>
                    </a:cubicBezTo>
                    <a:cubicBezTo>
                      <a:pt x="4" y="11"/>
                      <a:pt x="2" y="11"/>
                      <a:pt x="2" y="11"/>
                    </a:cubicBezTo>
                  </a:path>
                </a:pathLst>
              </a:custGeom>
              <a:solidFill>
                <a:srgbClr val="B3B3B3"/>
              </a:solidFill>
              <a:ln w="3175">
                <a:solidFill>
                  <a:schemeClr val="tx1"/>
                </a:solidFill>
                <a:round/>
                <a:headEnd/>
                <a:tailEnd/>
              </a:ln>
            </p:spPr>
            <p:txBody>
              <a:bodyPr/>
              <a:lstStyle/>
              <a:p>
                <a:endParaRPr lang="en-GB" sz="2400" dirty="0"/>
              </a:p>
            </p:txBody>
          </p:sp>
          <p:sp>
            <p:nvSpPr>
              <p:cNvPr id="981" name="Freeform 4613"/>
              <p:cNvSpPr>
                <a:spLocks/>
              </p:cNvSpPr>
              <p:nvPr/>
            </p:nvSpPr>
            <p:spPr bwMode="auto">
              <a:xfrm>
                <a:off x="1954" y="1460"/>
                <a:ext cx="9" cy="2"/>
              </a:xfrm>
              <a:custGeom>
                <a:avLst/>
                <a:gdLst>
                  <a:gd name="T0" fmla="*/ 9 w 7"/>
                  <a:gd name="T1" fmla="*/ 0 h 1"/>
                  <a:gd name="T2" fmla="*/ 0 w 7"/>
                  <a:gd name="T3" fmla="*/ 0 h 1"/>
                  <a:gd name="T4" fmla="*/ 9 w 7"/>
                  <a:gd name="T5" fmla="*/ 0 h 1"/>
                  <a:gd name="T6" fmla="*/ 0 60000 65536"/>
                  <a:gd name="T7" fmla="*/ 0 60000 65536"/>
                  <a:gd name="T8" fmla="*/ 0 60000 65536"/>
                </a:gdLst>
                <a:ahLst/>
                <a:cxnLst>
                  <a:cxn ang="T6">
                    <a:pos x="T0" y="T1"/>
                  </a:cxn>
                  <a:cxn ang="T7">
                    <a:pos x="T2" y="T3"/>
                  </a:cxn>
                  <a:cxn ang="T8">
                    <a:pos x="T4" y="T5"/>
                  </a:cxn>
                </a:cxnLst>
                <a:rect l="0" t="0" r="r" b="b"/>
                <a:pathLst>
                  <a:path w="7" h="1">
                    <a:moveTo>
                      <a:pt x="7" y="0"/>
                    </a:moveTo>
                    <a:cubicBezTo>
                      <a:pt x="4" y="0"/>
                      <a:pt x="2" y="0"/>
                      <a:pt x="0" y="0"/>
                    </a:cubicBezTo>
                    <a:cubicBezTo>
                      <a:pt x="1" y="1"/>
                      <a:pt x="6" y="1"/>
                      <a:pt x="7" y="0"/>
                    </a:cubicBezTo>
                  </a:path>
                </a:pathLst>
              </a:custGeom>
              <a:solidFill>
                <a:srgbClr val="B3B3B3"/>
              </a:solidFill>
              <a:ln w="3175">
                <a:solidFill>
                  <a:schemeClr val="tx1"/>
                </a:solidFill>
                <a:round/>
                <a:headEnd/>
                <a:tailEnd/>
              </a:ln>
            </p:spPr>
            <p:txBody>
              <a:bodyPr/>
              <a:lstStyle/>
              <a:p>
                <a:endParaRPr lang="en-GB" sz="2400" dirty="0"/>
              </a:p>
            </p:txBody>
          </p:sp>
          <p:sp>
            <p:nvSpPr>
              <p:cNvPr id="982" name="Freeform 4614"/>
              <p:cNvSpPr>
                <a:spLocks/>
              </p:cNvSpPr>
              <p:nvPr/>
            </p:nvSpPr>
            <p:spPr bwMode="auto">
              <a:xfrm>
                <a:off x="1984" y="1486"/>
                <a:ext cx="7" cy="2"/>
              </a:xfrm>
              <a:custGeom>
                <a:avLst/>
                <a:gdLst>
                  <a:gd name="T0" fmla="*/ 7 w 5"/>
                  <a:gd name="T1" fmla="*/ 0 h 2"/>
                  <a:gd name="T2" fmla="*/ 0 w 5"/>
                  <a:gd name="T3" fmla="*/ 2 h 2"/>
                  <a:gd name="T4" fmla="*/ 7 w 5"/>
                  <a:gd name="T5" fmla="*/ 0 h 2"/>
                  <a:gd name="T6" fmla="*/ 0 60000 65536"/>
                  <a:gd name="T7" fmla="*/ 0 60000 65536"/>
                  <a:gd name="T8" fmla="*/ 0 60000 65536"/>
                </a:gdLst>
                <a:ahLst/>
                <a:cxnLst>
                  <a:cxn ang="T6">
                    <a:pos x="T0" y="T1"/>
                  </a:cxn>
                  <a:cxn ang="T7">
                    <a:pos x="T2" y="T3"/>
                  </a:cxn>
                  <a:cxn ang="T8">
                    <a:pos x="T4" y="T5"/>
                  </a:cxn>
                </a:cxnLst>
                <a:rect l="0" t="0" r="r" b="b"/>
                <a:pathLst>
                  <a:path w="5" h="2">
                    <a:moveTo>
                      <a:pt x="5" y="0"/>
                    </a:moveTo>
                    <a:cubicBezTo>
                      <a:pt x="3" y="0"/>
                      <a:pt x="1" y="1"/>
                      <a:pt x="0" y="2"/>
                    </a:cubicBezTo>
                    <a:cubicBezTo>
                      <a:pt x="2" y="2"/>
                      <a:pt x="3" y="1"/>
                      <a:pt x="5" y="0"/>
                    </a:cubicBezTo>
                  </a:path>
                </a:pathLst>
              </a:custGeom>
              <a:solidFill>
                <a:srgbClr val="B3B3B3"/>
              </a:solidFill>
              <a:ln w="3175">
                <a:solidFill>
                  <a:schemeClr val="tx1"/>
                </a:solidFill>
                <a:round/>
                <a:headEnd/>
                <a:tailEnd/>
              </a:ln>
            </p:spPr>
            <p:txBody>
              <a:bodyPr/>
              <a:lstStyle/>
              <a:p>
                <a:endParaRPr lang="en-GB" sz="2400" dirty="0"/>
              </a:p>
            </p:txBody>
          </p:sp>
          <p:sp>
            <p:nvSpPr>
              <p:cNvPr id="983" name="Freeform 4615"/>
              <p:cNvSpPr>
                <a:spLocks/>
              </p:cNvSpPr>
              <p:nvPr/>
            </p:nvSpPr>
            <p:spPr bwMode="auto">
              <a:xfrm>
                <a:off x="2010" y="1479"/>
                <a:ext cx="14" cy="3"/>
              </a:xfrm>
              <a:custGeom>
                <a:avLst/>
                <a:gdLst>
                  <a:gd name="T0" fmla="*/ 8 w 10"/>
                  <a:gd name="T1" fmla="*/ 0 h 2"/>
                  <a:gd name="T2" fmla="*/ 0 w 10"/>
                  <a:gd name="T3" fmla="*/ 2 h 2"/>
                  <a:gd name="T4" fmla="*/ 14 w 10"/>
                  <a:gd name="T5" fmla="*/ 0 h 2"/>
                  <a:gd name="T6" fmla="*/ 8 w 10"/>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 h="2">
                    <a:moveTo>
                      <a:pt x="6" y="0"/>
                    </a:moveTo>
                    <a:cubicBezTo>
                      <a:pt x="4" y="0"/>
                      <a:pt x="2" y="1"/>
                      <a:pt x="0" y="1"/>
                    </a:cubicBezTo>
                    <a:cubicBezTo>
                      <a:pt x="3" y="2"/>
                      <a:pt x="8" y="2"/>
                      <a:pt x="10" y="0"/>
                    </a:cubicBezTo>
                    <a:cubicBezTo>
                      <a:pt x="9" y="0"/>
                      <a:pt x="7" y="0"/>
                      <a:pt x="6" y="0"/>
                    </a:cubicBezTo>
                  </a:path>
                </a:pathLst>
              </a:custGeom>
              <a:solidFill>
                <a:srgbClr val="B3B3B3"/>
              </a:solidFill>
              <a:ln w="3175">
                <a:solidFill>
                  <a:schemeClr val="tx1"/>
                </a:solidFill>
                <a:round/>
                <a:headEnd/>
                <a:tailEnd/>
              </a:ln>
            </p:spPr>
            <p:txBody>
              <a:bodyPr/>
              <a:lstStyle/>
              <a:p>
                <a:endParaRPr lang="en-GB" sz="2400" dirty="0"/>
              </a:p>
            </p:txBody>
          </p:sp>
          <p:sp>
            <p:nvSpPr>
              <p:cNvPr id="984" name="Freeform 4616"/>
              <p:cNvSpPr>
                <a:spLocks/>
              </p:cNvSpPr>
              <p:nvPr/>
            </p:nvSpPr>
            <p:spPr bwMode="auto">
              <a:xfrm>
                <a:off x="1764" y="1482"/>
                <a:ext cx="41" cy="6"/>
              </a:xfrm>
              <a:custGeom>
                <a:avLst/>
                <a:gdLst>
                  <a:gd name="T0" fmla="*/ 29 w 31"/>
                  <a:gd name="T1" fmla="*/ 5 h 5"/>
                  <a:gd name="T2" fmla="*/ 36 w 31"/>
                  <a:gd name="T3" fmla="*/ 5 h 5"/>
                  <a:gd name="T4" fmla="*/ 29 w 31"/>
                  <a:gd name="T5" fmla="*/ 1 h 5"/>
                  <a:gd name="T6" fmla="*/ 16 w 31"/>
                  <a:gd name="T7" fmla="*/ 2 h 5"/>
                  <a:gd name="T8" fmla="*/ 0 w 31"/>
                  <a:gd name="T9" fmla="*/ 5 h 5"/>
                  <a:gd name="T10" fmla="*/ 7 w 31"/>
                  <a:gd name="T11" fmla="*/ 5 h 5"/>
                  <a:gd name="T12" fmla="*/ 15 w 31"/>
                  <a:gd name="T13" fmla="*/ 6 h 5"/>
                  <a:gd name="T14" fmla="*/ 21 w 31"/>
                  <a:gd name="T15" fmla="*/ 5 h 5"/>
                  <a:gd name="T16" fmla="*/ 29 w 31"/>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 h="5">
                    <a:moveTo>
                      <a:pt x="22" y="4"/>
                    </a:moveTo>
                    <a:cubicBezTo>
                      <a:pt x="23" y="5"/>
                      <a:pt x="26" y="5"/>
                      <a:pt x="27" y="4"/>
                    </a:cubicBezTo>
                    <a:cubicBezTo>
                      <a:pt x="31" y="2"/>
                      <a:pt x="24" y="0"/>
                      <a:pt x="22" y="1"/>
                    </a:cubicBezTo>
                    <a:cubicBezTo>
                      <a:pt x="19" y="1"/>
                      <a:pt x="15" y="2"/>
                      <a:pt x="12" y="2"/>
                    </a:cubicBezTo>
                    <a:cubicBezTo>
                      <a:pt x="8" y="3"/>
                      <a:pt x="4" y="3"/>
                      <a:pt x="0" y="4"/>
                    </a:cubicBezTo>
                    <a:cubicBezTo>
                      <a:pt x="1" y="5"/>
                      <a:pt x="3" y="4"/>
                      <a:pt x="5" y="4"/>
                    </a:cubicBezTo>
                    <a:cubicBezTo>
                      <a:pt x="7" y="4"/>
                      <a:pt x="9" y="5"/>
                      <a:pt x="11" y="5"/>
                    </a:cubicBezTo>
                    <a:cubicBezTo>
                      <a:pt x="13" y="5"/>
                      <a:pt x="14" y="3"/>
                      <a:pt x="16" y="4"/>
                    </a:cubicBezTo>
                    <a:cubicBezTo>
                      <a:pt x="17" y="5"/>
                      <a:pt x="20" y="4"/>
                      <a:pt x="22" y="4"/>
                    </a:cubicBezTo>
                  </a:path>
                </a:pathLst>
              </a:custGeom>
              <a:solidFill>
                <a:srgbClr val="B3B3B3"/>
              </a:solidFill>
              <a:ln w="3175">
                <a:solidFill>
                  <a:schemeClr val="tx1"/>
                </a:solidFill>
                <a:round/>
                <a:headEnd/>
                <a:tailEnd/>
              </a:ln>
            </p:spPr>
            <p:txBody>
              <a:bodyPr/>
              <a:lstStyle/>
              <a:p>
                <a:endParaRPr lang="en-GB" sz="2400" dirty="0"/>
              </a:p>
            </p:txBody>
          </p:sp>
          <p:sp>
            <p:nvSpPr>
              <p:cNvPr id="985" name="Freeform 4617"/>
              <p:cNvSpPr>
                <a:spLocks/>
              </p:cNvSpPr>
              <p:nvPr/>
            </p:nvSpPr>
            <p:spPr bwMode="auto">
              <a:xfrm>
                <a:off x="1533" y="1530"/>
                <a:ext cx="129" cy="48"/>
              </a:xfrm>
              <a:custGeom>
                <a:avLst/>
                <a:gdLst>
                  <a:gd name="T0" fmla="*/ 14 w 98"/>
                  <a:gd name="T1" fmla="*/ 28 h 36"/>
                  <a:gd name="T2" fmla="*/ 8 w 98"/>
                  <a:gd name="T3" fmla="*/ 31 h 36"/>
                  <a:gd name="T4" fmla="*/ 0 w 98"/>
                  <a:gd name="T5" fmla="*/ 35 h 36"/>
                  <a:gd name="T6" fmla="*/ 8 w 98"/>
                  <a:gd name="T7" fmla="*/ 35 h 36"/>
                  <a:gd name="T8" fmla="*/ 11 w 98"/>
                  <a:gd name="T9" fmla="*/ 37 h 36"/>
                  <a:gd name="T10" fmla="*/ 13 w 98"/>
                  <a:gd name="T11" fmla="*/ 40 h 36"/>
                  <a:gd name="T12" fmla="*/ 13 w 98"/>
                  <a:gd name="T13" fmla="*/ 47 h 36"/>
                  <a:gd name="T14" fmla="*/ 30 w 98"/>
                  <a:gd name="T15" fmla="*/ 43 h 36"/>
                  <a:gd name="T16" fmla="*/ 41 w 98"/>
                  <a:gd name="T17" fmla="*/ 41 h 36"/>
                  <a:gd name="T18" fmla="*/ 50 w 98"/>
                  <a:gd name="T19" fmla="*/ 37 h 36"/>
                  <a:gd name="T20" fmla="*/ 74 w 98"/>
                  <a:gd name="T21" fmla="*/ 28 h 36"/>
                  <a:gd name="T22" fmla="*/ 87 w 98"/>
                  <a:gd name="T23" fmla="*/ 24 h 36"/>
                  <a:gd name="T24" fmla="*/ 99 w 98"/>
                  <a:gd name="T25" fmla="*/ 21 h 36"/>
                  <a:gd name="T26" fmla="*/ 112 w 98"/>
                  <a:gd name="T27" fmla="*/ 19 h 36"/>
                  <a:gd name="T28" fmla="*/ 124 w 98"/>
                  <a:gd name="T29" fmla="*/ 16 h 36"/>
                  <a:gd name="T30" fmla="*/ 128 w 98"/>
                  <a:gd name="T31" fmla="*/ 13 h 36"/>
                  <a:gd name="T32" fmla="*/ 125 w 98"/>
                  <a:gd name="T33" fmla="*/ 12 h 36"/>
                  <a:gd name="T34" fmla="*/ 122 w 98"/>
                  <a:gd name="T35" fmla="*/ 8 h 36"/>
                  <a:gd name="T36" fmla="*/ 112 w 98"/>
                  <a:gd name="T37" fmla="*/ 5 h 36"/>
                  <a:gd name="T38" fmla="*/ 99 w 98"/>
                  <a:gd name="T39" fmla="*/ 9 h 36"/>
                  <a:gd name="T40" fmla="*/ 103 w 98"/>
                  <a:gd name="T41" fmla="*/ 7 h 36"/>
                  <a:gd name="T42" fmla="*/ 93 w 98"/>
                  <a:gd name="T43" fmla="*/ 8 h 36"/>
                  <a:gd name="T44" fmla="*/ 99 w 98"/>
                  <a:gd name="T45" fmla="*/ 5 h 36"/>
                  <a:gd name="T46" fmla="*/ 88 w 98"/>
                  <a:gd name="T47" fmla="*/ 3 h 36"/>
                  <a:gd name="T48" fmla="*/ 72 w 98"/>
                  <a:gd name="T49" fmla="*/ 3 h 36"/>
                  <a:gd name="T50" fmla="*/ 55 w 98"/>
                  <a:gd name="T51" fmla="*/ 4 h 36"/>
                  <a:gd name="T52" fmla="*/ 51 w 98"/>
                  <a:gd name="T53" fmla="*/ 12 h 36"/>
                  <a:gd name="T54" fmla="*/ 29 w 98"/>
                  <a:gd name="T55" fmla="*/ 21 h 36"/>
                  <a:gd name="T56" fmla="*/ 28 w 98"/>
                  <a:gd name="T57" fmla="*/ 23 h 36"/>
                  <a:gd name="T58" fmla="*/ 24 w 98"/>
                  <a:gd name="T59" fmla="*/ 23 h 36"/>
                  <a:gd name="T60" fmla="*/ 20 w 98"/>
                  <a:gd name="T61" fmla="*/ 27 h 36"/>
                  <a:gd name="T62" fmla="*/ 14 w 98"/>
                  <a:gd name="T63" fmla="*/ 28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8" h="36">
                    <a:moveTo>
                      <a:pt x="11" y="21"/>
                    </a:moveTo>
                    <a:cubicBezTo>
                      <a:pt x="10" y="22"/>
                      <a:pt x="8" y="23"/>
                      <a:pt x="6" y="23"/>
                    </a:cubicBezTo>
                    <a:cubicBezTo>
                      <a:pt x="4" y="24"/>
                      <a:pt x="2" y="26"/>
                      <a:pt x="0" y="26"/>
                    </a:cubicBezTo>
                    <a:cubicBezTo>
                      <a:pt x="2" y="27"/>
                      <a:pt x="4" y="26"/>
                      <a:pt x="6" y="26"/>
                    </a:cubicBezTo>
                    <a:cubicBezTo>
                      <a:pt x="3" y="27"/>
                      <a:pt x="7" y="28"/>
                      <a:pt x="8" y="28"/>
                    </a:cubicBezTo>
                    <a:cubicBezTo>
                      <a:pt x="9" y="28"/>
                      <a:pt x="10" y="29"/>
                      <a:pt x="10" y="30"/>
                    </a:cubicBezTo>
                    <a:cubicBezTo>
                      <a:pt x="10" y="32"/>
                      <a:pt x="7" y="34"/>
                      <a:pt x="10" y="35"/>
                    </a:cubicBezTo>
                    <a:cubicBezTo>
                      <a:pt x="14" y="36"/>
                      <a:pt x="19" y="33"/>
                      <a:pt x="23" y="32"/>
                    </a:cubicBezTo>
                    <a:cubicBezTo>
                      <a:pt x="25" y="31"/>
                      <a:pt x="28" y="32"/>
                      <a:pt x="31" y="31"/>
                    </a:cubicBezTo>
                    <a:cubicBezTo>
                      <a:pt x="34" y="31"/>
                      <a:pt x="36" y="30"/>
                      <a:pt x="38" y="28"/>
                    </a:cubicBezTo>
                    <a:cubicBezTo>
                      <a:pt x="44" y="24"/>
                      <a:pt x="50" y="24"/>
                      <a:pt x="56" y="21"/>
                    </a:cubicBezTo>
                    <a:cubicBezTo>
                      <a:pt x="59" y="19"/>
                      <a:pt x="63" y="19"/>
                      <a:pt x="66" y="18"/>
                    </a:cubicBezTo>
                    <a:cubicBezTo>
                      <a:pt x="68" y="17"/>
                      <a:pt x="72" y="16"/>
                      <a:pt x="75" y="16"/>
                    </a:cubicBezTo>
                    <a:cubicBezTo>
                      <a:pt x="78" y="15"/>
                      <a:pt x="82" y="14"/>
                      <a:pt x="85" y="14"/>
                    </a:cubicBezTo>
                    <a:cubicBezTo>
                      <a:pt x="88" y="13"/>
                      <a:pt x="91" y="13"/>
                      <a:pt x="94" y="12"/>
                    </a:cubicBezTo>
                    <a:cubicBezTo>
                      <a:pt x="95" y="12"/>
                      <a:pt x="98" y="11"/>
                      <a:pt x="97" y="10"/>
                    </a:cubicBezTo>
                    <a:cubicBezTo>
                      <a:pt x="97" y="10"/>
                      <a:pt x="96" y="9"/>
                      <a:pt x="95" y="9"/>
                    </a:cubicBezTo>
                    <a:cubicBezTo>
                      <a:pt x="94" y="8"/>
                      <a:pt x="94" y="7"/>
                      <a:pt x="93" y="6"/>
                    </a:cubicBezTo>
                    <a:cubicBezTo>
                      <a:pt x="91" y="4"/>
                      <a:pt x="87" y="4"/>
                      <a:pt x="85" y="4"/>
                    </a:cubicBezTo>
                    <a:cubicBezTo>
                      <a:pt x="81" y="4"/>
                      <a:pt x="78" y="6"/>
                      <a:pt x="75" y="7"/>
                    </a:cubicBezTo>
                    <a:cubicBezTo>
                      <a:pt x="76" y="6"/>
                      <a:pt x="78" y="6"/>
                      <a:pt x="78" y="5"/>
                    </a:cubicBezTo>
                    <a:cubicBezTo>
                      <a:pt x="76" y="5"/>
                      <a:pt x="73" y="5"/>
                      <a:pt x="71" y="6"/>
                    </a:cubicBezTo>
                    <a:cubicBezTo>
                      <a:pt x="72" y="5"/>
                      <a:pt x="74" y="5"/>
                      <a:pt x="75" y="4"/>
                    </a:cubicBezTo>
                    <a:cubicBezTo>
                      <a:pt x="72" y="5"/>
                      <a:pt x="70" y="3"/>
                      <a:pt x="67" y="2"/>
                    </a:cubicBezTo>
                    <a:cubicBezTo>
                      <a:pt x="64" y="0"/>
                      <a:pt x="59" y="2"/>
                      <a:pt x="55" y="2"/>
                    </a:cubicBezTo>
                    <a:cubicBezTo>
                      <a:pt x="51" y="2"/>
                      <a:pt x="46" y="2"/>
                      <a:pt x="42" y="3"/>
                    </a:cubicBezTo>
                    <a:cubicBezTo>
                      <a:pt x="40" y="3"/>
                      <a:pt x="35" y="8"/>
                      <a:pt x="39" y="9"/>
                    </a:cubicBezTo>
                    <a:cubicBezTo>
                      <a:pt x="34" y="12"/>
                      <a:pt x="26" y="12"/>
                      <a:pt x="22" y="16"/>
                    </a:cubicBezTo>
                    <a:cubicBezTo>
                      <a:pt x="24" y="16"/>
                      <a:pt x="22" y="17"/>
                      <a:pt x="21" y="17"/>
                    </a:cubicBezTo>
                    <a:cubicBezTo>
                      <a:pt x="20" y="17"/>
                      <a:pt x="19" y="17"/>
                      <a:pt x="18" y="17"/>
                    </a:cubicBezTo>
                    <a:cubicBezTo>
                      <a:pt x="17" y="18"/>
                      <a:pt x="16" y="19"/>
                      <a:pt x="15" y="20"/>
                    </a:cubicBezTo>
                    <a:cubicBezTo>
                      <a:pt x="14" y="20"/>
                      <a:pt x="13" y="21"/>
                      <a:pt x="11" y="21"/>
                    </a:cubicBezTo>
                  </a:path>
                </a:pathLst>
              </a:custGeom>
              <a:solidFill>
                <a:srgbClr val="B3B3B3"/>
              </a:solidFill>
              <a:ln w="3175">
                <a:solidFill>
                  <a:schemeClr val="tx1"/>
                </a:solidFill>
                <a:round/>
                <a:headEnd/>
                <a:tailEnd/>
              </a:ln>
            </p:spPr>
            <p:txBody>
              <a:bodyPr/>
              <a:lstStyle/>
              <a:p>
                <a:endParaRPr lang="en-GB" sz="2400" dirty="0"/>
              </a:p>
            </p:txBody>
          </p:sp>
          <p:sp>
            <p:nvSpPr>
              <p:cNvPr id="986" name="Freeform 4618"/>
              <p:cNvSpPr>
                <a:spLocks/>
              </p:cNvSpPr>
              <p:nvPr/>
            </p:nvSpPr>
            <p:spPr bwMode="auto">
              <a:xfrm>
                <a:off x="1633" y="1493"/>
                <a:ext cx="91" cy="24"/>
              </a:xfrm>
              <a:custGeom>
                <a:avLst/>
                <a:gdLst>
                  <a:gd name="T0" fmla="*/ 24 w 69"/>
                  <a:gd name="T1" fmla="*/ 23 h 18"/>
                  <a:gd name="T2" fmla="*/ 30 w 69"/>
                  <a:gd name="T3" fmla="*/ 21 h 18"/>
                  <a:gd name="T4" fmla="*/ 37 w 69"/>
                  <a:gd name="T5" fmla="*/ 17 h 18"/>
                  <a:gd name="T6" fmla="*/ 36 w 69"/>
                  <a:gd name="T7" fmla="*/ 20 h 18"/>
                  <a:gd name="T8" fmla="*/ 41 w 69"/>
                  <a:gd name="T9" fmla="*/ 19 h 18"/>
                  <a:gd name="T10" fmla="*/ 46 w 69"/>
                  <a:gd name="T11" fmla="*/ 16 h 18"/>
                  <a:gd name="T12" fmla="*/ 45 w 69"/>
                  <a:gd name="T13" fmla="*/ 16 h 18"/>
                  <a:gd name="T14" fmla="*/ 53 w 69"/>
                  <a:gd name="T15" fmla="*/ 13 h 18"/>
                  <a:gd name="T16" fmla="*/ 61 w 69"/>
                  <a:gd name="T17" fmla="*/ 12 h 18"/>
                  <a:gd name="T18" fmla="*/ 51 w 69"/>
                  <a:gd name="T19" fmla="*/ 16 h 18"/>
                  <a:gd name="T20" fmla="*/ 67 w 69"/>
                  <a:gd name="T21" fmla="*/ 15 h 18"/>
                  <a:gd name="T22" fmla="*/ 74 w 69"/>
                  <a:gd name="T23" fmla="*/ 13 h 18"/>
                  <a:gd name="T24" fmla="*/ 76 w 69"/>
                  <a:gd name="T25" fmla="*/ 11 h 18"/>
                  <a:gd name="T26" fmla="*/ 82 w 69"/>
                  <a:gd name="T27" fmla="*/ 11 h 18"/>
                  <a:gd name="T28" fmla="*/ 80 w 69"/>
                  <a:gd name="T29" fmla="*/ 8 h 18"/>
                  <a:gd name="T30" fmla="*/ 91 w 69"/>
                  <a:gd name="T31" fmla="*/ 5 h 18"/>
                  <a:gd name="T32" fmla="*/ 79 w 69"/>
                  <a:gd name="T33" fmla="*/ 4 h 18"/>
                  <a:gd name="T34" fmla="*/ 80 w 69"/>
                  <a:gd name="T35" fmla="*/ 4 h 18"/>
                  <a:gd name="T36" fmla="*/ 74 w 69"/>
                  <a:gd name="T37" fmla="*/ 5 h 18"/>
                  <a:gd name="T38" fmla="*/ 65 w 69"/>
                  <a:gd name="T39" fmla="*/ 5 h 18"/>
                  <a:gd name="T40" fmla="*/ 41 w 69"/>
                  <a:gd name="T41" fmla="*/ 11 h 18"/>
                  <a:gd name="T42" fmla="*/ 22 w 69"/>
                  <a:gd name="T43" fmla="*/ 16 h 18"/>
                  <a:gd name="T44" fmla="*/ 11 w 69"/>
                  <a:gd name="T45" fmla="*/ 16 h 18"/>
                  <a:gd name="T46" fmla="*/ 0 w 69"/>
                  <a:gd name="T47" fmla="*/ 20 h 18"/>
                  <a:gd name="T48" fmla="*/ 5 w 69"/>
                  <a:gd name="T49" fmla="*/ 19 h 18"/>
                  <a:gd name="T50" fmla="*/ 5 w 69"/>
                  <a:gd name="T51" fmla="*/ 20 h 18"/>
                  <a:gd name="T52" fmla="*/ 1 w 69"/>
                  <a:gd name="T53" fmla="*/ 21 h 18"/>
                  <a:gd name="T54" fmla="*/ 11 w 69"/>
                  <a:gd name="T55" fmla="*/ 21 h 18"/>
                  <a:gd name="T56" fmla="*/ 17 w 69"/>
                  <a:gd name="T57" fmla="*/ 21 h 18"/>
                  <a:gd name="T58" fmla="*/ 22 w 69"/>
                  <a:gd name="T59" fmla="*/ 19 h 18"/>
                  <a:gd name="T60" fmla="*/ 21 w 69"/>
                  <a:gd name="T61" fmla="*/ 20 h 18"/>
                  <a:gd name="T62" fmla="*/ 22 w 69"/>
                  <a:gd name="T63" fmla="*/ 21 h 18"/>
                  <a:gd name="T64" fmla="*/ 20 w 69"/>
                  <a:gd name="T65" fmla="*/ 23 h 18"/>
                  <a:gd name="T66" fmla="*/ 24 w 69"/>
                  <a:gd name="T67" fmla="*/ 23 h 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9" h="18">
                    <a:moveTo>
                      <a:pt x="18" y="17"/>
                    </a:moveTo>
                    <a:cubicBezTo>
                      <a:pt x="19" y="17"/>
                      <a:pt x="23" y="17"/>
                      <a:pt x="23" y="16"/>
                    </a:cubicBezTo>
                    <a:cubicBezTo>
                      <a:pt x="23" y="15"/>
                      <a:pt x="27" y="13"/>
                      <a:pt x="28" y="13"/>
                    </a:cubicBezTo>
                    <a:cubicBezTo>
                      <a:pt x="27" y="14"/>
                      <a:pt x="27" y="14"/>
                      <a:pt x="27" y="15"/>
                    </a:cubicBezTo>
                    <a:cubicBezTo>
                      <a:pt x="28" y="15"/>
                      <a:pt x="29" y="15"/>
                      <a:pt x="31" y="14"/>
                    </a:cubicBezTo>
                    <a:cubicBezTo>
                      <a:pt x="32" y="13"/>
                      <a:pt x="34" y="13"/>
                      <a:pt x="35" y="12"/>
                    </a:cubicBezTo>
                    <a:cubicBezTo>
                      <a:pt x="35" y="12"/>
                      <a:pt x="34" y="12"/>
                      <a:pt x="34" y="12"/>
                    </a:cubicBezTo>
                    <a:cubicBezTo>
                      <a:pt x="36" y="11"/>
                      <a:pt x="38" y="11"/>
                      <a:pt x="40" y="10"/>
                    </a:cubicBezTo>
                    <a:cubicBezTo>
                      <a:pt x="42" y="9"/>
                      <a:pt x="44" y="10"/>
                      <a:pt x="46" y="9"/>
                    </a:cubicBezTo>
                    <a:cubicBezTo>
                      <a:pt x="44" y="10"/>
                      <a:pt x="41" y="11"/>
                      <a:pt x="39" y="12"/>
                    </a:cubicBezTo>
                    <a:cubicBezTo>
                      <a:pt x="43" y="15"/>
                      <a:pt x="46" y="11"/>
                      <a:pt x="51" y="11"/>
                    </a:cubicBezTo>
                    <a:cubicBezTo>
                      <a:pt x="53" y="11"/>
                      <a:pt x="54" y="11"/>
                      <a:pt x="56" y="10"/>
                    </a:cubicBezTo>
                    <a:cubicBezTo>
                      <a:pt x="57" y="10"/>
                      <a:pt x="60" y="9"/>
                      <a:pt x="58" y="8"/>
                    </a:cubicBezTo>
                    <a:cubicBezTo>
                      <a:pt x="59" y="7"/>
                      <a:pt x="61" y="8"/>
                      <a:pt x="62" y="8"/>
                    </a:cubicBezTo>
                    <a:cubicBezTo>
                      <a:pt x="61" y="7"/>
                      <a:pt x="61" y="7"/>
                      <a:pt x="61" y="6"/>
                    </a:cubicBezTo>
                    <a:cubicBezTo>
                      <a:pt x="64" y="5"/>
                      <a:pt x="67" y="5"/>
                      <a:pt x="69" y="4"/>
                    </a:cubicBezTo>
                    <a:cubicBezTo>
                      <a:pt x="69" y="0"/>
                      <a:pt x="63" y="3"/>
                      <a:pt x="60" y="3"/>
                    </a:cubicBezTo>
                    <a:cubicBezTo>
                      <a:pt x="61" y="3"/>
                      <a:pt x="61" y="3"/>
                      <a:pt x="61" y="3"/>
                    </a:cubicBezTo>
                    <a:cubicBezTo>
                      <a:pt x="61" y="4"/>
                      <a:pt x="57" y="4"/>
                      <a:pt x="56" y="4"/>
                    </a:cubicBezTo>
                    <a:cubicBezTo>
                      <a:pt x="54" y="4"/>
                      <a:pt x="51" y="4"/>
                      <a:pt x="49" y="4"/>
                    </a:cubicBezTo>
                    <a:cubicBezTo>
                      <a:pt x="43" y="4"/>
                      <a:pt x="37" y="7"/>
                      <a:pt x="31" y="8"/>
                    </a:cubicBezTo>
                    <a:cubicBezTo>
                      <a:pt x="26" y="9"/>
                      <a:pt x="22" y="10"/>
                      <a:pt x="17" y="12"/>
                    </a:cubicBezTo>
                    <a:cubicBezTo>
                      <a:pt x="14" y="12"/>
                      <a:pt x="11" y="12"/>
                      <a:pt x="8" y="12"/>
                    </a:cubicBezTo>
                    <a:cubicBezTo>
                      <a:pt x="5" y="13"/>
                      <a:pt x="3" y="14"/>
                      <a:pt x="0" y="15"/>
                    </a:cubicBezTo>
                    <a:cubicBezTo>
                      <a:pt x="1" y="15"/>
                      <a:pt x="2" y="15"/>
                      <a:pt x="4" y="14"/>
                    </a:cubicBezTo>
                    <a:cubicBezTo>
                      <a:pt x="3" y="15"/>
                      <a:pt x="3" y="15"/>
                      <a:pt x="4" y="15"/>
                    </a:cubicBezTo>
                    <a:cubicBezTo>
                      <a:pt x="3" y="15"/>
                      <a:pt x="2" y="16"/>
                      <a:pt x="1" y="16"/>
                    </a:cubicBezTo>
                    <a:cubicBezTo>
                      <a:pt x="3" y="18"/>
                      <a:pt x="6" y="15"/>
                      <a:pt x="8" y="16"/>
                    </a:cubicBezTo>
                    <a:cubicBezTo>
                      <a:pt x="10" y="16"/>
                      <a:pt x="11" y="17"/>
                      <a:pt x="13" y="16"/>
                    </a:cubicBezTo>
                    <a:cubicBezTo>
                      <a:pt x="14" y="15"/>
                      <a:pt x="15" y="14"/>
                      <a:pt x="17" y="14"/>
                    </a:cubicBezTo>
                    <a:cubicBezTo>
                      <a:pt x="16" y="15"/>
                      <a:pt x="16" y="15"/>
                      <a:pt x="16" y="15"/>
                    </a:cubicBezTo>
                    <a:cubicBezTo>
                      <a:pt x="17" y="16"/>
                      <a:pt x="17" y="16"/>
                      <a:pt x="17" y="16"/>
                    </a:cubicBezTo>
                    <a:cubicBezTo>
                      <a:pt x="16" y="16"/>
                      <a:pt x="15" y="17"/>
                      <a:pt x="15" y="17"/>
                    </a:cubicBezTo>
                    <a:cubicBezTo>
                      <a:pt x="16" y="18"/>
                      <a:pt x="17" y="17"/>
                      <a:pt x="18" y="17"/>
                    </a:cubicBezTo>
                  </a:path>
                </a:pathLst>
              </a:custGeom>
              <a:solidFill>
                <a:srgbClr val="B3B3B3"/>
              </a:solidFill>
              <a:ln w="3175">
                <a:solidFill>
                  <a:schemeClr val="tx1"/>
                </a:solidFill>
                <a:round/>
                <a:headEnd/>
                <a:tailEnd/>
              </a:ln>
            </p:spPr>
            <p:txBody>
              <a:bodyPr/>
              <a:lstStyle/>
              <a:p>
                <a:endParaRPr lang="en-GB" sz="2400" dirty="0"/>
              </a:p>
            </p:txBody>
          </p:sp>
          <p:sp>
            <p:nvSpPr>
              <p:cNvPr id="987" name="Freeform 4619"/>
              <p:cNvSpPr>
                <a:spLocks/>
              </p:cNvSpPr>
              <p:nvPr/>
            </p:nvSpPr>
            <p:spPr bwMode="auto">
              <a:xfrm>
                <a:off x="1633" y="1513"/>
                <a:ext cx="3" cy="2"/>
              </a:xfrm>
              <a:custGeom>
                <a:avLst/>
                <a:gdLst>
                  <a:gd name="T0" fmla="*/ 2 w 2"/>
                  <a:gd name="T1" fmla="*/ 0 h 1"/>
                  <a:gd name="T2" fmla="*/ 0 w 2"/>
                  <a:gd name="T3" fmla="*/ 2 h 1"/>
                  <a:gd name="T4" fmla="*/ 3 w 2"/>
                  <a:gd name="T5" fmla="*/ 0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0" y="1"/>
                      <a:pt x="0" y="1"/>
                      <a:pt x="0" y="1"/>
                    </a:cubicBezTo>
                    <a:cubicBezTo>
                      <a:pt x="1" y="1"/>
                      <a:pt x="1" y="1"/>
                      <a:pt x="2" y="0"/>
                    </a:cubicBezTo>
                    <a:cubicBezTo>
                      <a:pt x="2"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988" name="Freeform 4620"/>
              <p:cNvSpPr>
                <a:spLocks/>
              </p:cNvSpPr>
              <p:nvPr/>
            </p:nvSpPr>
            <p:spPr bwMode="auto">
              <a:xfrm>
                <a:off x="1633" y="1516"/>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lnTo>
                      <a:pt x="1" y="0"/>
                    </a:lnTo>
                    <a:lnTo>
                      <a:pt x="0" y="0"/>
                    </a:lnTo>
                    <a:close/>
                  </a:path>
                </a:pathLst>
              </a:custGeom>
              <a:solidFill>
                <a:srgbClr val="B3B3B3"/>
              </a:solidFill>
              <a:ln w="3175">
                <a:solidFill>
                  <a:schemeClr val="tx1"/>
                </a:solidFill>
                <a:round/>
                <a:headEnd/>
                <a:tailEnd/>
              </a:ln>
            </p:spPr>
            <p:txBody>
              <a:bodyPr/>
              <a:lstStyle/>
              <a:p>
                <a:endParaRPr lang="en-GB" sz="2400" dirty="0"/>
              </a:p>
            </p:txBody>
          </p:sp>
          <p:sp>
            <p:nvSpPr>
              <p:cNvPr id="989" name="Freeform 4621"/>
              <p:cNvSpPr>
                <a:spLocks/>
              </p:cNvSpPr>
              <p:nvPr/>
            </p:nvSpPr>
            <p:spPr bwMode="auto">
              <a:xfrm>
                <a:off x="1633" y="1516"/>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lnTo>
                      <a:pt x="1" y="0"/>
                    </a:lnTo>
                    <a:lnTo>
                      <a:pt x="0" y="0"/>
                    </a:lnTo>
                  </a:path>
                </a:pathLst>
              </a:custGeom>
              <a:noFill/>
              <a:ln w="3175">
                <a:solidFill>
                  <a:schemeClr val="tx1"/>
                </a:solidFill>
                <a:round/>
                <a:headEnd/>
                <a:tailEnd/>
              </a:ln>
            </p:spPr>
            <p:txBody>
              <a:bodyPr/>
              <a:lstStyle/>
              <a:p>
                <a:endParaRPr lang="en-GB" sz="2400" dirty="0"/>
              </a:p>
            </p:txBody>
          </p:sp>
          <p:sp>
            <p:nvSpPr>
              <p:cNvPr id="990" name="Freeform 4622"/>
              <p:cNvSpPr>
                <a:spLocks/>
              </p:cNvSpPr>
              <p:nvPr/>
            </p:nvSpPr>
            <p:spPr bwMode="auto">
              <a:xfrm>
                <a:off x="1644" y="1515"/>
                <a:ext cx="5" cy="2"/>
              </a:xfrm>
              <a:custGeom>
                <a:avLst/>
                <a:gdLst>
                  <a:gd name="T0" fmla="*/ 5 w 4"/>
                  <a:gd name="T1" fmla="*/ 1 h 2"/>
                  <a:gd name="T2" fmla="*/ 0 w 4"/>
                  <a:gd name="T3" fmla="*/ 2 h 2"/>
                  <a:gd name="T4" fmla="*/ 5 w 4"/>
                  <a:gd name="T5" fmla="*/ 1 h 2"/>
                  <a:gd name="T6" fmla="*/ 0 60000 65536"/>
                  <a:gd name="T7" fmla="*/ 0 60000 65536"/>
                  <a:gd name="T8" fmla="*/ 0 60000 65536"/>
                </a:gdLst>
                <a:ahLst/>
                <a:cxnLst>
                  <a:cxn ang="T6">
                    <a:pos x="T0" y="T1"/>
                  </a:cxn>
                  <a:cxn ang="T7">
                    <a:pos x="T2" y="T3"/>
                  </a:cxn>
                  <a:cxn ang="T8">
                    <a:pos x="T4" y="T5"/>
                  </a:cxn>
                </a:cxnLst>
                <a:rect l="0" t="0" r="r" b="b"/>
                <a:pathLst>
                  <a:path w="4" h="2">
                    <a:moveTo>
                      <a:pt x="4" y="1"/>
                    </a:moveTo>
                    <a:cubicBezTo>
                      <a:pt x="3" y="0"/>
                      <a:pt x="1" y="2"/>
                      <a:pt x="0" y="2"/>
                    </a:cubicBezTo>
                    <a:cubicBezTo>
                      <a:pt x="2" y="2"/>
                      <a:pt x="3" y="2"/>
                      <a:pt x="4" y="1"/>
                    </a:cubicBezTo>
                  </a:path>
                </a:pathLst>
              </a:custGeom>
              <a:solidFill>
                <a:srgbClr val="B3B3B3"/>
              </a:solidFill>
              <a:ln w="3175">
                <a:solidFill>
                  <a:schemeClr val="tx1"/>
                </a:solidFill>
                <a:round/>
                <a:headEnd/>
                <a:tailEnd/>
              </a:ln>
            </p:spPr>
            <p:txBody>
              <a:bodyPr/>
              <a:lstStyle/>
              <a:p>
                <a:endParaRPr lang="en-GB" sz="2400" dirty="0"/>
              </a:p>
            </p:txBody>
          </p:sp>
          <p:sp>
            <p:nvSpPr>
              <p:cNvPr id="991" name="Freeform 4623"/>
              <p:cNvSpPr>
                <a:spLocks/>
              </p:cNvSpPr>
              <p:nvPr/>
            </p:nvSpPr>
            <p:spPr bwMode="auto">
              <a:xfrm>
                <a:off x="1658" y="1513"/>
                <a:ext cx="25" cy="8"/>
              </a:xfrm>
              <a:custGeom>
                <a:avLst/>
                <a:gdLst>
                  <a:gd name="T0" fmla="*/ 25 w 19"/>
                  <a:gd name="T1" fmla="*/ 0 h 6"/>
                  <a:gd name="T2" fmla="*/ 12 w 19"/>
                  <a:gd name="T3" fmla="*/ 3 h 6"/>
                  <a:gd name="T4" fmla="*/ 0 w 19"/>
                  <a:gd name="T5" fmla="*/ 7 h 6"/>
                  <a:gd name="T6" fmla="*/ 8 w 19"/>
                  <a:gd name="T7" fmla="*/ 7 h 6"/>
                  <a:gd name="T8" fmla="*/ 14 w 19"/>
                  <a:gd name="T9" fmla="*/ 4 h 6"/>
                  <a:gd name="T10" fmla="*/ 25 w 19"/>
                  <a:gd name="T11" fmla="*/ 0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6">
                    <a:moveTo>
                      <a:pt x="19" y="0"/>
                    </a:moveTo>
                    <a:cubicBezTo>
                      <a:pt x="16" y="0"/>
                      <a:pt x="12" y="1"/>
                      <a:pt x="9" y="2"/>
                    </a:cubicBezTo>
                    <a:cubicBezTo>
                      <a:pt x="6" y="2"/>
                      <a:pt x="2" y="3"/>
                      <a:pt x="0" y="5"/>
                    </a:cubicBezTo>
                    <a:cubicBezTo>
                      <a:pt x="2" y="5"/>
                      <a:pt x="4" y="6"/>
                      <a:pt x="6" y="5"/>
                    </a:cubicBezTo>
                    <a:cubicBezTo>
                      <a:pt x="8" y="5"/>
                      <a:pt x="9" y="4"/>
                      <a:pt x="11" y="3"/>
                    </a:cubicBezTo>
                    <a:cubicBezTo>
                      <a:pt x="14" y="3"/>
                      <a:pt x="17" y="2"/>
                      <a:pt x="19" y="0"/>
                    </a:cubicBezTo>
                  </a:path>
                </a:pathLst>
              </a:custGeom>
              <a:solidFill>
                <a:srgbClr val="B3B3B3"/>
              </a:solidFill>
              <a:ln w="3175">
                <a:solidFill>
                  <a:schemeClr val="tx1"/>
                </a:solidFill>
                <a:round/>
                <a:headEnd/>
                <a:tailEnd/>
              </a:ln>
            </p:spPr>
            <p:txBody>
              <a:bodyPr/>
              <a:lstStyle/>
              <a:p>
                <a:endParaRPr lang="en-GB" sz="2400" dirty="0"/>
              </a:p>
            </p:txBody>
          </p:sp>
          <p:sp>
            <p:nvSpPr>
              <p:cNvPr id="992" name="Freeform 4624"/>
              <p:cNvSpPr>
                <a:spLocks/>
              </p:cNvSpPr>
              <p:nvPr/>
            </p:nvSpPr>
            <p:spPr bwMode="auto">
              <a:xfrm>
                <a:off x="1667" y="1504"/>
                <a:ext cx="126" cy="34"/>
              </a:xfrm>
              <a:custGeom>
                <a:avLst/>
                <a:gdLst>
                  <a:gd name="T0" fmla="*/ 13 w 95"/>
                  <a:gd name="T1" fmla="*/ 21 h 26"/>
                  <a:gd name="T2" fmla="*/ 17 w 95"/>
                  <a:gd name="T3" fmla="*/ 21 h 26"/>
                  <a:gd name="T4" fmla="*/ 20 w 95"/>
                  <a:gd name="T5" fmla="*/ 22 h 26"/>
                  <a:gd name="T6" fmla="*/ 29 w 95"/>
                  <a:gd name="T7" fmla="*/ 20 h 26"/>
                  <a:gd name="T8" fmla="*/ 36 w 95"/>
                  <a:gd name="T9" fmla="*/ 18 h 26"/>
                  <a:gd name="T10" fmla="*/ 44 w 95"/>
                  <a:gd name="T11" fmla="*/ 17 h 26"/>
                  <a:gd name="T12" fmla="*/ 36 w 95"/>
                  <a:gd name="T13" fmla="*/ 20 h 26"/>
                  <a:gd name="T14" fmla="*/ 41 w 95"/>
                  <a:gd name="T15" fmla="*/ 21 h 26"/>
                  <a:gd name="T16" fmla="*/ 48 w 95"/>
                  <a:gd name="T17" fmla="*/ 21 h 26"/>
                  <a:gd name="T18" fmla="*/ 42 w 95"/>
                  <a:gd name="T19" fmla="*/ 22 h 26"/>
                  <a:gd name="T20" fmla="*/ 21 w 95"/>
                  <a:gd name="T21" fmla="*/ 26 h 26"/>
                  <a:gd name="T22" fmla="*/ 66 w 95"/>
                  <a:gd name="T23" fmla="*/ 25 h 26"/>
                  <a:gd name="T24" fmla="*/ 85 w 95"/>
                  <a:gd name="T25" fmla="*/ 24 h 26"/>
                  <a:gd name="T26" fmla="*/ 90 w 95"/>
                  <a:gd name="T27" fmla="*/ 22 h 26"/>
                  <a:gd name="T28" fmla="*/ 118 w 95"/>
                  <a:gd name="T29" fmla="*/ 17 h 26"/>
                  <a:gd name="T30" fmla="*/ 118 w 95"/>
                  <a:gd name="T31" fmla="*/ 9 h 26"/>
                  <a:gd name="T32" fmla="*/ 109 w 95"/>
                  <a:gd name="T33" fmla="*/ 14 h 26"/>
                  <a:gd name="T34" fmla="*/ 101 w 95"/>
                  <a:gd name="T35" fmla="*/ 13 h 26"/>
                  <a:gd name="T36" fmla="*/ 101 w 95"/>
                  <a:gd name="T37" fmla="*/ 9 h 26"/>
                  <a:gd name="T38" fmla="*/ 106 w 95"/>
                  <a:gd name="T39" fmla="*/ 5 h 26"/>
                  <a:gd name="T40" fmla="*/ 94 w 95"/>
                  <a:gd name="T41" fmla="*/ 5 h 26"/>
                  <a:gd name="T42" fmla="*/ 93 w 95"/>
                  <a:gd name="T43" fmla="*/ 9 h 26"/>
                  <a:gd name="T44" fmla="*/ 84 w 95"/>
                  <a:gd name="T45" fmla="*/ 12 h 26"/>
                  <a:gd name="T46" fmla="*/ 80 w 95"/>
                  <a:gd name="T47" fmla="*/ 16 h 26"/>
                  <a:gd name="T48" fmla="*/ 69 w 95"/>
                  <a:gd name="T49" fmla="*/ 13 h 26"/>
                  <a:gd name="T50" fmla="*/ 68 w 95"/>
                  <a:gd name="T51" fmla="*/ 12 h 26"/>
                  <a:gd name="T52" fmla="*/ 53 w 95"/>
                  <a:gd name="T53" fmla="*/ 5 h 26"/>
                  <a:gd name="T54" fmla="*/ 44 w 95"/>
                  <a:gd name="T55" fmla="*/ 8 h 26"/>
                  <a:gd name="T56" fmla="*/ 21 w 95"/>
                  <a:gd name="T57" fmla="*/ 12 h 26"/>
                  <a:gd name="T58" fmla="*/ 38 w 95"/>
                  <a:gd name="T59" fmla="*/ 12 h 26"/>
                  <a:gd name="T60" fmla="*/ 11 w 95"/>
                  <a:gd name="T61" fmla="*/ 14 h 26"/>
                  <a:gd name="T62" fmla="*/ 32 w 95"/>
                  <a:gd name="T63" fmla="*/ 14 h 26"/>
                  <a:gd name="T64" fmla="*/ 12 w 95"/>
                  <a:gd name="T65" fmla="*/ 20 h 26"/>
                  <a:gd name="T66" fmla="*/ 12 w 95"/>
                  <a:gd name="T67" fmla="*/ 21 h 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5" h="26">
                    <a:moveTo>
                      <a:pt x="9" y="16"/>
                    </a:moveTo>
                    <a:cubicBezTo>
                      <a:pt x="10" y="16"/>
                      <a:pt x="10" y="16"/>
                      <a:pt x="10" y="16"/>
                    </a:cubicBezTo>
                    <a:cubicBezTo>
                      <a:pt x="9" y="16"/>
                      <a:pt x="9" y="16"/>
                      <a:pt x="8" y="16"/>
                    </a:cubicBezTo>
                    <a:cubicBezTo>
                      <a:pt x="9" y="17"/>
                      <a:pt x="12" y="18"/>
                      <a:pt x="13" y="16"/>
                    </a:cubicBezTo>
                    <a:cubicBezTo>
                      <a:pt x="13" y="16"/>
                      <a:pt x="15" y="16"/>
                      <a:pt x="16" y="16"/>
                    </a:cubicBezTo>
                    <a:cubicBezTo>
                      <a:pt x="16" y="16"/>
                      <a:pt x="15" y="16"/>
                      <a:pt x="15" y="17"/>
                    </a:cubicBezTo>
                    <a:cubicBezTo>
                      <a:pt x="16" y="18"/>
                      <a:pt x="19" y="17"/>
                      <a:pt x="20" y="17"/>
                    </a:cubicBezTo>
                    <a:cubicBezTo>
                      <a:pt x="20" y="17"/>
                      <a:pt x="25" y="14"/>
                      <a:pt x="22" y="15"/>
                    </a:cubicBezTo>
                    <a:cubicBezTo>
                      <a:pt x="23" y="14"/>
                      <a:pt x="23" y="14"/>
                      <a:pt x="24" y="15"/>
                    </a:cubicBezTo>
                    <a:cubicBezTo>
                      <a:pt x="25" y="15"/>
                      <a:pt x="27" y="14"/>
                      <a:pt x="27" y="14"/>
                    </a:cubicBezTo>
                    <a:cubicBezTo>
                      <a:pt x="28" y="13"/>
                      <a:pt x="28" y="12"/>
                      <a:pt x="29" y="13"/>
                    </a:cubicBezTo>
                    <a:cubicBezTo>
                      <a:pt x="30" y="14"/>
                      <a:pt x="32" y="13"/>
                      <a:pt x="33" y="13"/>
                    </a:cubicBezTo>
                    <a:cubicBezTo>
                      <a:pt x="31" y="13"/>
                      <a:pt x="30" y="14"/>
                      <a:pt x="29" y="14"/>
                    </a:cubicBezTo>
                    <a:cubicBezTo>
                      <a:pt x="28" y="14"/>
                      <a:pt x="25" y="15"/>
                      <a:pt x="27" y="15"/>
                    </a:cubicBezTo>
                    <a:cubicBezTo>
                      <a:pt x="27" y="16"/>
                      <a:pt x="26" y="16"/>
                      <a:pt x="25" y="16"/>
                    </a:cubicBezTo>
                    <a:cubicBezTo>
                      <a:pt x="27" y="17"/>
                      <a:pt x="29" y="16"/>
                      <a:pt x="31" y="16"/>
                    </a:cubicBezTo>
                    <a:cubicBezTo>
                      <a:pt x="32" y="16"/>
                      <a:pt x="36" y="14"/>
                      <a:pt x="37" y="15"/>
                    </a:cubicBezTo>
                    <a:cubicBezTo>
                      <a:pt x="37" y="15"/>
                      <a:pt x="36" y="15"/>
                      <a:pt x="36" y="16"/>
                    </a:cubicBezTo>
                    <a:cubicBezTo>
                      <a:pt x="40" y="17"/>
                      <a:pt x="44" y="14"/>
                      <a:pt x="48" y="15"/>
                    </a:cubicBezTo>
                    <a:cubicBezTo>
                      <a:pt x="43" y="17"/>
                      <a:pt x="37" y="17"/>
                      <a:pt x="32" y="17"/>
                    </a:cubicBezTo>
                    <a:cubicBezTo>
                      <a:pt x="29" y="17"/>
                      <a:pt x="26" y="19"/>
                      <a:pt x="24" y="19"/>
                    </a:cubicBezTo>
                    <a:cubicBezTo>
                      <a:pt x="21" y="19"/>
                      <a:pt x="18" y="19"/>
                      <a:pt x="16" y="20"/>
                    </a:cubicBezTo>
                    <a:cubicBezTo>
                      <a:pt x="19" y="26"/>
                      <a:pt x="33" y="22"/>
                      <a:pt x="37" y="21"/>
                    </a:cubicBezTo>
                    <a:cubicBezTo>
                      <a:pt x="42" y="20"/>
                      <a:pt x="45" y="19"/>
                      <a:pt x="50" y="19"/>
                    </a:cubicBezTo>
                    <a:cubicBezTo>
                      <a:pt x="53" y="18"/>
                      <a:pt x="58" y="16"/>
                      <a:pt x="61" y="17"/>
                    </a:cubicBezTo>
                    <a:cubicBezTo>
                      <a:pt x="59" y="18"/>
                      <a:pt x="63" y="18"/>
                      <a:pt x="64" y="18"/>
                    </a:cubicBezTo>
                    <a:cubicBezTo>
                      <a:pt x="65" y="18"/>
                      <a:pt x="67" y="18"/>
                      <a:pt x="69" y="16"/>
                    </a:cubicBezTo>
                    <a:cubicBezTo>
                      <a:pt x="68" y="17"/>
                      <a:pt x="68" y="17"/>
                      <a:pt x="68" y="17"/>
                    </a:cubicBezTo>
                    <a:cubicBezTo>
                      <a:pt x="71" y="19"/>
                      <a:pt x="76" y="17"/>
                      <a:pt x="79" y="17"/>
                    </a:cubicBezTo>
                    <a:cubicBezTo>
                      <a:pt x="82" y="16"/>
                      <a:pt x="86" y="15"/>
                      <a:pt x="89" y="13"/>
                    </a:cubicBezTo>
                    <a:cubicBezTo>
                      <a:pt x="90" y="12"/>
                      <a:pt x="95" y="10"/>
                      <a:pt x="94" y="8"/>
                    </a:cubicBezTo>
                    <a:cubicBezTo>
                      <a:pt x="94" y="7"/>
                      <a:pt x="90" y="7"/>
                      <a:pt x="89" y="7"/>
                    </a:cubicBezTo>
                    <a:cubicBezTo>
                      <a:pt x="88" y="7"/>
                      <a:pt x="82" y="9"/>
                      <a:pt x="85" y="10"/>
                    </a:cubicBezTo>
                    <a:cubicBezTo>
                      <a:pt x="84" y="10"/>
                      <a:pt x="83" y="10"/>
                      <a:pt x="82" y="11"/>
                    </a:cubicBezTo>
                    <a:cubicBezTo>
                      <a:pt x="82" y="10"/>
                      <a:pt x="83" y="9"/>
                      <a:pt x="84" y="9"/>
                    </a:cubicBezTo>
                    <a:cubicBezTo>
                      <a:pt x="81" y="8"/>
                      <a:pt x="79" y="9"/>
                      <a:pt x="76" y="10"/>
                    </a:cubicBezTo>
                    <a:cubicBezTo>
                      <a:pt x="77" y="9"/>
                      <a:pt x="79" y="9"/>
                      <a:pt x="80" y="8"/>
                    </a:cubicBezTo>
                    <a:cubicBezTo>
                      <a:pt x="79" y="7"/>
                      <a:pt x="77" y="7"/>
                      <a:pt x="76" y="7"/>
                    </a:cubicBezTo>
                    <a:cubicBezTo>
                      <a:pt x="77" y="6"/>
                      <a:pt x="79" y="7"/>
                      <a:pt x="80" y="6"/>
                    </a:cubicBezTo>
                    <a:cubicBezTo>
                      <a:pt x="81" y="5"/>
                      <a:pt x="81" y="4"/>
                      <a:pt x="80" y="4"/>
                    </a:cubicBezTo>
                    <a:cubicBezTo>
                      <a:pt x="81" y="4"/>
                      <a:pt x="84" y="2"/>
                      <a:pt x="84" y="1"/>
                    </a:cubicBezTo>
                    <a:cubicBezTo>
                      <a:pt x="79" y="0"/>
                      <a:pt x="75" y="3"/>
                      <a:pt x="71" y="4"/>
                    </a:cubicBezTo>
                    <a:cubicBezTo>
                      <a:pt x="69" y="4"/>
                      <a:pt x="67" y="3"/>
                      <a:pt x="66" y="5"/>
                    </a:cubicBezTo>
                    <a:cubicBezTo>
                      <a:pt x="67" y="6"/>
                      <a:pt x="69" y="6"/>
                      <a:pt x="70" y="7"/>
                    </a:cubicBezTo>
                    <a:cubicBezTo>
                      <a:pt x="69" y="7"/>
                      <a:pt x="68" y="8"/>
                      <a:pt x="66" y="8"/>
                    </a:cubicBezTo>
                    <a:cubicBezTo>
                      <a:pt x="65" y="9"/>
                      <a:pt x="64" y="8"/>
                      <a:pt x="63" y="9"/>
                    </a:cubicBezTo>
                    <a:cubicBezTo>
                      <a:pt x="64" y="9"/>
                      <a:pt x="66" y="9"/>
                      <a:pt x="68" y="11"/>
                    </a:cubicBezTo>
                    <a:cubicBezTo>
                      <a:pt x="66" y="13"/>
                      <a:pt x="63" y="12"/>
                      <a:pt x="60" y="12"/>
                    </a:cubicBezTo>
                    <a:cubicBezTo>
                      <a:pt x="57" y="12"/>
                      <a:pt x="53" y="12"/>
                      <a:pt x="50" y="12"/>
                    </a:cubicBezTo>
                    <a:cubicBezTo>
                      <a:pt x="49" y="11"/>
                      <a:pt x="51" y="9"/>
                      <a:pt x="52" y="10"/>
                    </a:cubicBezTo>
                    <a:cubicBezTo>
                      <a:pt x="50" y="9"/>
                      <a:pt x="48" y="9"/>
                      <a:pt x="46" y="10"/>
                    </a:cubicBezTo>
                    <a:cubicBezTo>
                      <a:pt x="48" y="9"/>
                      <a:pt x="49" y="9"/>
                      <a:pt x="51" y="9"/>
                    </a:cubicBezTo>
                    <a:cubicBezTo>
                      <a:pt x="48" y="5"/>
                      <a:pt x="43" y="6"/>
                      <a:pt x="39" y="6"/>
                    </a:cubicBezTo>
                    <a:cubicBezTo>
                      <a:pt x="39" y="5"/>
                      <a:pt x="40" y="5"/>
                      <a:pt x="40" y="4"/>
                    </a:cubicBezTo>
                    <a:cubicBezTo>
                      <a:pt x="39" y="1"/>
                      <a:pt x="28" y="4"/>
                      <a:pt x="26" y="5"/>
                    </a:cubicBezTo>
                    <a:cubicBezTo>
                      <a:pt x="28" y="6"/>
                      <a:pt x="31" y="7"/>
                      <a:pt x="33" y="6"/>
                    </a:cubicBezTo>
                    <a:cubicBezTo>
                      <a:pt x="31" y="7"/>
                      <a:pt x="27" y="7"/>
                      <a:pt x="25" y="6"/>
                    </a:cubicBezTo>
                    <a:cubicBezTo>
                      <a:pt x="21" y="6"/>
                      <a:pt x="19" y="8"/>
                      <a:pt x="16" y="9"/>
                    </a:cubicBezTo>
                    <a:cubicBezTo>
                      <a:pt x="17" y="10"/>
                      <a:pt x="19" y="9"/>
                      <a:pt x="21" y="9"/>
                    </a:cubicBezTo>
                    <a:cubicBezTo>
                      <a:pt x="24" y="9"/>
                      <a:pt x="26" y="9"/>
                      <a:pt x="29" y="9"/>
                    </a:cubicBezTo>
                    <a:cubicBezTo>
                      <a:pt x="26" y="10"/>
                      <a:pt x="22" y="9"/>
                      <a:pt x="19" y="10"/>
                    </a:cubicBezTo>
                    <a:cubicBezTo>
                      <a:pt x="15" y="10"/>
                      <a:pt x="12" y="10"/>
                      <a:pt x="8" y="11"/>
                    </a:cubicBezTo>
                    <a:cubicBezTo>
                      <a:pt x="10" y="12"/>
                      <a:pt x="12" y="12"/>
                      <a:pt x="14" y="12"/>
                    </a:cubicBezTo>
                    <a:cubicBezTo>
                      <a:pt x="17" y="12"/>
                      <a:pt x="21" y="11"/>
                      <a:pt x="24" y="11"/>
                    </a:cubicBezTo>
                    <a:cubicBezTo>
                      <a:pt x="16" y="13"/>
                      <a:pt x="8" y="12"/>
                      <a:pt x="0" y="15"/>
                    </a:cubicBezTo>
                    <a:cubicBezTo>
                      <a:pt x="2" y="17"/>
                      <a:pt x="6" y="16"/>
                      <a:pt x="9" y="15"/>
                    </a:cubicBezTo>
                    <a:cubicBezTo>
                      <a:pt x="9" y="16"/>
                      <a:pt x="8" y="16"/>
                      <a:pt x="8" y="16"/>
                    </a:cubicBezTo>
                    <a:cubicBezTo>
                      <a:pt x="8" y="16"/>
                      <a:pt x="9" y="16"/>
                      <a:pt x="9" y="16"/>
                    </a:cubicBezTo>
                  </a:path>
                </a:pathLst>
              </a:custGeom>
              <a:solidFill>
                <a:srgbClr val="B3B3B3"/>
              </a:solidFill>
              <a:ln w="3175">
                <a:solidFill>
                  <a:schemeClr val="tx1"/>
                </a:solidFill>
                <a:round/>
                <a:headEnd/>
                <a:tailEnd/>
              </a:ln>
            </p:spPr>
            <p:txBody>
              <a:bodyPr/>
              <a:lstStyle/>
              <a:p>
                <a:endParaRPr lang="en-GB" sz="2400" dirty="0"/>
              </a:p>
            </p:txBody>
          </p:sp>
          <p:sp>
            <p:nvSpPr>
              <p:cNvPr id="993" name="Freeform 4625"/>
              <p:cNvSpPr>
                <a:spLocks/>
              </p:cNvSpPr>
              <p:nvPr/>
            </p:nvSpPr>
            <p:spPr bwMode="auto">
              <a:xfrm>
                <a:off x="1720" y="1503"/>
                <a:ext cx="13" cy="4"/>
              </a:xfrm>
              <a:custGeom>
                <a:avLst/>
                <a:gdLst>
                  <a:gd name="T0" fmla="*/ 7 w 10"/>
                  <a:gd name="T1" fmla="*/ 4 h 3"/>
                  <a:gd name="T2" fmla="*/ 13 w 10"/>
                  <a:gd name="T3" fmla="*/ 1 h 3"/>
                  <a:gd name="T4" fmla="*/ 0 w 10"/>
                  <a:gd name="T5" fmla="*/ 3 h 3"/>
                  <a:gd name="T6" fmla="*/ 7 w 10"/>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 h="3">
                    <a:moveTo>
                      <a:pt x="5" y="3"/>
                    </a:moveTo>
                    <a:cubicBezTo>
                      <a:pt x="7" y="2"/>
                      <a:pt x="9" y="3"/>
                      <a:pt x="10" y="1"/>
                    </a:cubicBezTo>
                    <a:cubicBezTo>
                      <a:pt x="8" y="0"/>
                      <a:pt x="3" y="1"/>
                      <a:pt x="0" y="2"/>
                    </a:cubicBezTo>
                    <a:cubicBezTo>
                      <a:pt x="2" y="2"/>
                      <a:pt x="3" y="2"/>
                      <a:pt x="5" y="3"/>
                    </a:cubicBezTo>
                  </a:path>
                </a:pathLst>
              </a:custGeom>
              <a:solidFill>
                <a:srgbClr val="B3B3B3"/>
              </a:solidFill>
              <a:ln w="3175">
                <a:solidFill>
                  <a:schemeClr val="tx1"/>
                </a:solidFill>
                <a:round/>
                <a:headEnd/>
                <a:tailEnd/>
              </a:ln>
            </p:spPr>
            <p:txBody>
              <a:bodyPr/>
              <a:lstStyle/>
              <a:p>
                <a:endParaRPr lang="en-GB" sz="2400" dirty="0"/>
              </a:p>
            </p:txBody>
          </p:sp>
          <p:sp>
            <p:nvSpPr>
              <p:cNvPr id="994" name="Freeform 4626"/>
              <p:cNvSpPr>
                <a:spLocks/>
              </p:cNvSpPr>
              <p:nvPr/>
            </p:nvSpPr>
            <p:spPr bwMode="auto">
              <a:xfrm>
                <a:off x="1732" y="1516"/>
                <a:ext cx="3" cy="0"/>
              </a:xfrm>
              <a:custGeom>
                <a:avLst/>
                <a:gdLst>
                  <a:gd name="T0" fmla="*/ 3 w 2"/>
                  <a:gd name="T1" fmla="*/ 0 w 2"/>
                  <a:gd name="T2" fmla="*/ 3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2" y="0"/>
                      <a:pt x="1" y="0"/>
                      <a:pt x="0" y="0"/>
                    </a:cubicBezTo>
                    <a:cubicBezTo>
                      <a:pt x="1" y="0"/>
                      <a:pt x="2" y="0"/>
                      <a:pt x="2" y="0"/>
                    </a:cubicBezTo>
                  </a:path>
                </a:pathLst>
              </a:custGeom>
              <a:solidFill>
                <a:srgbClr val="B3B3B3"/>
              </a:solidFill>
              <a:ln w="3175">
                <a:solidFill>
                  <a:schemeClr val="tx1"/>
                </a:solidFill>
                <a:round/>
                <a:headEnd/>
                <a:tailEnd/>
              </a:ln>
            </p:spPr>
            <p:txBody>
              <a:bodyPr/>
              <a:lstStyle/>
              <a:p>
                <a:endParaRPr lang="en-GB" sz="2400" dirty="0"/>
              </a:p>
            </p:txBody>
          </p:sp>
          <p:sp>
            <p:nvSpPr>
              <p:cNvPr id="995" name="Freeform 4627"/>
              <p:cNvSpPr>
                <a:spLocks/>
              </p:cNvSpPr>
              <p:nvPr/>
            </p:nvSpPr>
            <p:spPr bwMode="auto">
              <a:xfrm>
                <a:off x="1749" y="1488"/>
                <a:ext cx="42" cy="11"/>
              </a:xfrm>
              <a:custGeom>
                <a:avLst/>
                <a:gdLst>
                  <a:gd name="T0" fmla="*/ 35 w 32"/>
                  <a:gd name="T1" fmla="*/ 4 h 8"/>
                  <a:gd name="T2" fmla="*/ 42 w 32"/>
                  <a:gd name="T3" fmla="*/ 3 h 8"/>
                  <a:gd name="T4" fmla="*/ 33 w 32"/>
                  <a:gd name="T5" fmla="*/ 1 h 8"/>
                  <a:gd name="T6" fmla="*/ 21 w 32"/>
                  <a:gd name="T7" fmla="*/ 3 h 8"/>
                  <a:gd name="T8" fmla="*/ 1 w 32"/>
                  <a:gd name="T9" fmla="*/ 8 h 8"/>
                  <a:gd name="T10" fmla="*/ 5 w 32"/>
                  <a:gd name="T11" fmla="*/ 11 h 8"/>
                  <a:gd name="T12" fmla="*/ 13 w 32"/>
                  <a:gd name="T13" fmla="*/ 10 h 8"/>
                  <a:gd name="T14" fmla="*/ 32 w 32"/>
                  <a:gd name="T15" fmla="*/ 7 h 8"/>
                  <a:gd name="T16" fmla="*/ 26 w 32"/>
                  <a:gd name="T17" fmla="*/ 6 h 8"/>
                  <a:gd name="T18" fmla="*/ 35 w 32"/>
                  <a:gd name="T19" fmla="*/ 4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2" h="8">
                    <a:moveTo>
                      <a:pt x="27" y="3"/>
                    </a:moveTo>
                    <a:cubicBezTo>
                      <a:pt x="29" y="3"/>
                      <a:pt x="30" y="2"/>
                      <a:pt x="32" y="2"/>
                    </a:cubicBezTo>
                    <a:cubicBezTo>
                      <a:pt x="30" y="0"/>
                      <a:pt x="27" y="1"/>
                      <a:pt x="25" y="1"/>
                    </a:cubicBezTo>
                    <a:cubicBezTo>
                      <a:pt x="22" y="1"/>
                      <a:pt x="19" y="2"/>
                      <a:pt x="16" y="2"/>
                    </a:cubicBezTo>
                    <a:cubicBezTo>
                      <a:pt x="14" y="2"/>
                      <a:pt x="0" y="2"/>
                      <a:pt x="1" y="6"/>
                    </a:cubicBezTo>
                    <a:cubicBezTo>
                      <a:pt x="1" y="7"/>
                      <a:pt x="4" y="8"/>
                      <a:pt x="4" y="8"/>
                    </a:cubicBezTo>
                    <a:cubicBezTo>
                      <a:pt x="6" y="8"/>
                      <a:pt x="8" y="8"/>
                      <a:pt x="10" y="7"/>
                    </a:cubicBezTo>
                    <a:cubicBezTo>
                      <a:pt x="14" y="7"/>
                      <a:pt x="20" y="8"/>
                      <a:pt x="24" y="5"/>
                    </a:cubicBezTo>
                    <a:cubicBezTo>
                      <a:pt x="23" y="4"/>
                      <a:pt x="21" y="4"/>
                      <a:pt x="20" y="4"/>
                    </a:cubicBezTo>
                    <a:cubicBezTo>
                      <a:pt x="21" y="2"/>
                      <a:pt x="25" y="3"/>
                      <a:pt x="27" y="3"/>
                    </a:cubicBezTo>
                  </a:path>
                </a:pathLst>
              </a:custGeom>
              <a:solidFill>
                <a:srgbClr val="B3B3B3"/>
              </a:solidFill>
              <a:ln w="3175">
                <a:solidFill>
                  <a:schemeClr val="tx1"/>
                </a:solidFill>
                <a:round/>
                <a:headEnd/>
                <a:tailEnd/>
              </a:ln>
            </p:spPr>
            <p:txBody>
              <a:bodyPr/>
              <a:lstStyle/>
              <a:p>
                <a:endParaRPr lang="en-GB" sz="2400" dirty="0"/>
              </a:p>
            </p:txBody>
          </p:sp>
          <p:sp>
            <p:nvSpPr>
              <p:cNvPr id="996" name="Freeform 4628"/>
              <p:cNvSpPr>
                <a:spLocks/>
              </p:cNvSpPr>
              <p:nvPr/>
            </p:nvSpPr>
            <p:spPr bwMode="auto">
              <a:xfrm>
                <a:off x="1786" y="1521"/>
                <a:ext cx="15" cy="7"/>
              </a:xfrm>
              <a:custGeom>
                <a:avLst/>
                <a:gdLst>
                  <a:gd name="T0" fmla="*/ 10 w 11"/>
                  <a:gd name="T1" fmla="*/ 4 h 5"/>
                  <a:gd name="T2" fmla="*/ 11 w 11"/>
                  <a:gd name="T3" fmla="*/ 0 h 5"/>
                  <a:gd name="T4" fmla="*/ 0 w 11"/>
                  <a:gd name="T5" fmla="*/ 4 h 5"/>
                  <a:gd name="T6" fmla="*/ 10 w 11"/>
                  <a:gd name="T7" fmla="*/ 4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5">
                    <a:moveTo>
                      <a:pt x="7" y="3"/>
                    </a:moveTo>
                    <a:cubicBezTo>
                      <a:pt x="8" y="3"/>
                      <a:pt x="11" y="1"/>
                      <a:pt x="8" y="0"/>
                    </a:cubicBezTo>
                    <a:cubicBezTo>
                      <a:pt x="5" y="0"/>
                      <a:pt x="3" y="2"/>
                      <a:pt x="0" y="3"/>
                    </a:cubicBezTo>
                    <a:cubicBezTo>
                      <a:pt x="1" y="5"/>
                      <a:pt x="5" y="4"/>
                      <a:pt x="7" y="3"/>
                    </a:cubicBezTo>
                  </a:path>
                </a:pathLst>
              </a:custGeom>
              <a:solidFill>
                <a:srgbClr val="B3B3B3"/>
              </a:solidFill>
              <a:ln w="3175">
                <a:solidFill>
                  <a:schemeClr val="tx1"/>
                </a:solidFill>
                <a:round/>
                <a:headEnd/>
                <a:tailEnd/>
              </a:ln>
            </p:spPr>
            <p:txBody>
              <a:bodyPr/>
              <a:lstStyle/>
              <a:p>
                <a:endParaRPr lang="en-GB" sz="2400" dirty="0"/>
              </a:p>
            </p:txBody>
          </p:sp>
          <p:sp>
            <p:nvSpPr>
              <p:cNvPr id="997" name="Freeform 4629"/>
              <p:cNvSpPr>
                <a:spLocks/>
              </p:cNvSpPr>
              <p:nvPr/>
            </p:nvSpPr>
            <p:spPr bwMode="auto">
              <a:xfrm>
                <a:off x="1805" y="1511"/>
                <a:ext cx="19" cy="6"/>
              </a:xfrm>
              <a:custGeom>
                <a:avLst/>
                <a:gdLst>
                  <a:gd name="T0" fmla="*/ 0 w 15"/>
                  <a:gd name="T1" fmla="*/ 2 h 5"/>
                  <a:gd name="T2" fmla="*/ 19 w 15"/>
                  <a:gd name="T3" fmla="*/ 0 h 5"/>
                  <a:gd name="T4" fmla="*/ 10 w 15"/>
                  <a:gd name="T5" fmla="*/ 1 h 5"/>
                  <a:gd name="T6" fmla="*/ 0 w 15"/>
                  <a:gd name="T7" fmla="*/ 2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5">
                    <a:moveTo>
                      <a:pt x="0" y="2"/>
                    </a:moveTo>
                    <a:cubicBezTo>
                      <a:pt x="4" y="3"/>
                      <a:pt x="13" y="5"/>
                      <a:pt x="15" y="0"/>
                    </a:cubicBezTo>
                    <a:cubicBezTo>
                      <a:pt x="13" y="0"/>
                      <a:pt x="10" y="0"/>
                      <a:pt x="8" y="1"/>
                    </a:cubicBezTo>
                    <a:cubicBezTo>
                      <a:pt x="5" y="1"/>
                      <a:pt x="3" y="0"/>
                      <a:pt x="0" y="2"/>
                    </a:cubicBezTo>
                  </a:path>
                </a:pathLst>
              </a:custGeom>
              <a:solidFill>
                <a:srgbClr val="B3B3B3"/>
              </a:solidFill>
              <a:ln w="3175">
                <a:solidFill>
                  <a:schemeClr val="tx1"/>
                </a:solidFill>
                <a:round/>
                <a:headEnd/>
                <a:tailEnd/>
              </a:ln>
            </p:spPr>
            <p:txBody>
              <a:bodyPr/>
              <a:lstStyle/>
              <a:p>
                <a:endParaRPr lang="en-GB" sz="2400" dirty="0"/>
              </a:p>
            </p:txBody>
          </p:sp>
          <p:sp>
            <p:nvSpPr>
              <p:cNvPr id="998" name="Freeform 4630"/>
              <p:cNvSpPr>
                <a:spLocks/>
              </p:cNvSpPr>
              <p:nvPr/>
            </p:nvSpPr>
            <p:spPr bwMode="auto">
              <a:xfrm>
                <a:off x="1807" y="1513"/>
                <a:ext cx="17" cy="4"/>
              </a:xfrm>
              <a:custGeom>
                <a:avLst/>
                <a:gdLst>
                  <a:gd name="T0" fmla="*/ 17 w 13"/>
                  <a:gd name="T1" fmla="*/ 0 h 3"/>
                  <a:gd name="T2" fmla="*/ 8 w 13"/>
                  <a:gd name="T3" fmla="*/ 1 h 3"/>
                  <a:gd name="T4" fmla="*/ 0 w 13"/>
                  <a:gd name="T5" fmla="*/ 3 h 3"/>
                  <a:gd name="T6" fmla="*/ 17 w 13"/>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3">
                    <a:moveTo>
                      <a:pt x="13" y="0"/>
                    </a:moveTo>
                    <a:cubicBezTo>
                      <a:pt x="11" y="0"/>
                      <a:pt x="8" y="0"/>
                      <a:pt x="6" y="1"/>
                    </a:cubicBezTo>
                    <a:cubicBezTo>
                      <a:pt x="4" y="1"/>
                      <a:pt x="2" y="1"/>
                      <a:pt x="0" y="2"/>
                    </a:cubicBezTo>
                    <a:cubicBezTo>
                      <a:pt x="4" y="2"/>
                      <a:pt x="9" y="3"/>
                      <a:pt x="13" y="0"/>
                    </a:cubicBezTo>
                  </a:path>
                </a:pathLst>
              </a:custGeom>
              <a:solidFill>
                <a:srgbClr val="B3B3B3"/>
              </a:solidFill>
              <a:ln w="3175">
                <a:solidFill>
                  <a:schemeClr val="tx1"/>
                </a:solidFill>
                <a:round/>
                <a:headEnd/>
                <a:tailEnd/>
              </a:ln>
            </p:spPr>
            <p:txBody>
              <a:bodyPr/>
              <a:lstStyle/>
              <a:p>
                <a:endParaRPr lang="en-GB" sz="2400" dirty="0"/>
              </a:p>
            </p:txBody>
          </p:sp>
          <p:sp>
            <p:nvSpPr>
              <p:cNvPr id="999" name="Freeform 4631"/>
              <p:cNvSpPr>
                <a:spLocks/>
              </p:cNvSpPr>
              <p:nvPr/>
            </p:nvSpPr>
            <p:spPr bwMode="auto">
              <a:xfrm>
                <a:off x="1807" y="1516"/>
                <a:ext cx="4" cy="1"/>
              </a:xfrm>
              <a:custGeom>
                <a:avLst/>
                <a:gdLst>
                  <a:gd name="T0" fmla="*/ 4 w 3"/>
                  <a:gd name="T1" fmla="*/ 0 h 1"/>
                  <a:gd name="T2" fmla="*/ 0 w 3"/>
                  <a:gd name="T3" fmla="*/ 0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0"/>
                      <a:pt x="1" y="0"/>
                      <a:pt x="0" y="0"/>
                    </a:cubicBezTo>
                    <a:cubicBezTo>
                      <a:pt x="1" y="1"/>
                      <a:pt x="2" y="0"/>
                      <a:pt x="3" y="0"/>
                    </a:cubicBezTo>
                  </a:path>
                </a:pathLst>
              </a:custGeom>
              <a:solidFill>
                <a:srgbClr val="B3B3B3"/>
              </a:solidFill>
              <a:ln w="3175">
                <a:solidFill>
                  <a:schemeClr val="tx1"/>
                </a:solidFill>
                <a:round/>
                <a:headEnd/>
                <a:tailEnd/>
              </a:ln>
            </p:spPr>
            <p:txBody>
              <a:bodyPr/>
              <a:lstStyle/>
              <a:p>
                <a:endParaRPr lang="en-GB" sz="2400" dirty="0"/>
              </a:p>
            </p:txBody>
          </p:sp>
          <p:sp>
            <p:nvSpPr>
              <p:cNvPr id="1000" name="Freeform 4632"/>
              <p:cNvSpPr>
                <a:spLocks/>
              </p:cNvSpPr>
              <p:nvPr/>
            </p:nvSpPr>
            <p:spPr bwMode="auto">
              <a:xfrm>
                <a:off x="1810" y="1507"/>
                <a:ext cx="14" cy="4"/>
              </a:xfrm>
              <a:custGeom>
                <a:avLst/>
                <a:gdLst>
                  <a:gd name="T0" fmla="*/ 0 w 11"/>
                  <a:gd name="T1" fmla="*/ 4 h 3"/>
                  <a:gd name="T2" fmla="*/ 14 w 11"/>
                  <a:gd name="T3" fmla="*/ 3 h 3"/>
                  <a:gd name="T4" fmla="*/ 6 w 11"/>
                  <a:gd name="T5" fmla="*/ 1 h 3"/>
                  <a:gd name="T6" fmla="*/ 3 w 11"/>
                  <a:gd name="T7" fmla="*/ 0 h 3"/>
                  <a:gd name="T8" fmla="*/ 0 w 11"/>
                  <a:gd name="T9" fmla="*/ 4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3">
                    <a:moveTo>
                      <a:pt x="0" y="3"/>
                    </a:moveTo>
                    <a:cubicBezTo>
                      <a:pt x="3" y="3"/>
                      <a:pt x="7" y="3"/>
                      <a:pt x="11" y="2"/>
                    </a:cubicBezTo>
                    <a:cubicBezTo>
                      <a:pt x="10" y="1"/>
                      <a:pt x="7" y="0"/>
                      <a:pt x="5" y="1"/>
                    </a:cubicBezTo>
                    <a:cubicBezTo>
                      <a:pt x="8" y="0"/>
                      <a:pt x="3" y="0"/>
                      <a:pt x="2" y="0"/>
                    </a:cubicBezTo>
                    <a:cubicBezTo>
                      <a:pt x="0" y="1"/>
                      <a:pt x="1" y="2"/>
                      <a:pt x="0" y="3"/>
                    </a:cubicBezTo>
                  </a:path>
                </a:pathLst>
              </a:custGeom>
              <a:solidFill>
                <a:srgbClr val="B3B3B3"/>
              </a:solidFill>
              <a:ln w="3175">
                <a:solidFill>
                  <a:schemeClr val="tx1"/>
                </a:solidFill>
                <a:round/>
                <a:headEnd/>
                <a:tailEnd/>
              </a:ln>
            </p:spPr>
            <p:txBody>
              <a:bodyPr/>
              <a:lstStyle/>
              <a:p>
                <a:endParaRPr lang="en-GB" sz="2400" dirty="0"/>
              </a:p>
            </p:txBody>
          </p:sp>
          <p:sp>
            <p:nvSpPr>
              <p:cNvPr id="1001" name="Freeform 4633"/>
              <p:cNvSpPr>
                <a:spLocks/>
              </p:cNvSpPr>
              <p:nvPr/>
            </p:nvSpPr>
            <p:spPr bwMode="auto">
              <a:xfrm>
                <a:off x="1810" y="1512"/>
                <a:ext cx="16" cy="7"/>
              </a:xfrm>
              <a:custGeom>
                <a:avLst/>
                <a:gdLst>
                  <a:gd name="T0" fmla="*/ 16 w 12"/>
                  <a:gd name="T1" fmla="*/ 3 h 5"/>
                  <a:gd name="T2" fmla="*/ 0 w 12"/>
                  <a:gd name="T3" fmla="*/ 6 h 5"/>
                  <a:gd name="T4" fmla="*/ 16 w 12"/>
                  <a:gd name="T5" fmla="*/ 3 h 5"/>
                  <a:gd name="T6" fmla="*/ 0 60000 65536"/>
                  <a:gd name="T7" fmla="*/ 0 60000 65536"/>
                  <a:gd name="T8" fmla="*/ 0 60000 65536"/>
                </a:gdLst>
                <a:ahLst/>
                <a:cxnLst>
                  <a:cxn ang="T6">
                    <a:pos x="T0" y="T1"/>
                  </a:cxn>
                  <a:cxn ang="T7">
                    <a:pos x="T2" y="T3"/>
                  </a:cxn>
                  <a:cxn ang="T8">
                    <a:pos x="T4" y="T5"/>
                  </a:cxn>
                </a:cxnLst>
                <a:rect l="0" t="0" r="r" b="b"/>
                <a:pathLst>
                  <a:path w="12" h="5">
                    <a:moveTo>
                      <a:pt x="12" y="2"/>
                    </a:moveTo>
                    <a:cubicBezTo>
                      <a:pt x="9" y="0"/>
                      <a:pt x="3" y="3"/>
                      <a:pt x="0" y="4"/>
                    </a:cubicBezTo>
                    <a:cubicBezTo>
                      <a:pt x="4" y="5"/>
                      <a:pt x="8" y="3"/>
                      <a:pt x="12" y="2"/>
                    </a:cubicBezTo>
                  </a:path>
                </a:pathLst>
              </a:custGeom>
              <a:solidFill>
                <a:srgbClr val="B3B3B3"/>
              </a:solidFill>
              <a:ln w="3175">
                <a:solidFill>
                  <a:schemeClr val="tx1"/>
                </a:solidFill>
                <a:round/>
                <a:headEnd/>
                <a:tailEnd/>
              </a:ln>
            </p:spPr>
            <p:txBody>
              <a:bodyPr/>
              <a:lstStyle/>
              <a:p>
                <a:endParaRPr lang="en-GB" sz="2400" dirty="0"/>
              </a:p>
            </p:txBody>
          </p:sp>
          <p:sp>
            <p:nvSpPr>
              <p:cNvPr id="1002" name="Freeform 4634"/>
              <p:cNvSpPr>
                <a:spLocks/>
              </p:cNvSpPr>
              <p:nvPr/>
            </p:nvSpPr>
            <p:spPr bwMode="auto">
              <a:xfrm>
                <a:off x="1815" y="1493"/>
                <a:ext cx="11" cy="8"/>
              </a:xfrm>
              <a:custGeom>
                <a:avLst/>
                <a:gdLst>
                  <a:gd name="T0" fmla="*/ 3 w 8"/>
                  <a:gd name="T1" fmla="*/ 8 h 6"/>
                  <a:gd name="T2" fmla="*/ 10 w 8"/>
                  <a:gd name="T3" fmla="*/ 7 h 6"/>
                  <a:gd name="T4" fmla="*/ 7 w 8"/>
                  <a:gd name="T5" fmla="*/ 4 h 6"/>
                  <a:gd name="T6" fmla="*/ 4 w 8"/>
                  <a:gd name="T7" fmla="*/ 0 h 6"/>
                  <a:gd name="T8" fmla="*/ 1 w 8"/>
                  <a:gd name="T9" fmla="*/ 4 h 6"/>
                  <a:gd name="T10" fmla="*/ 0 w 8"/>
                  <a:gd name="T11" fmla="*/ 7 h 6"/>
                  <a:gd name="T12" fmla="*/ 3 w 8"/>
                  <a:gd name="T13" fmla="*/ 8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6">
                    <a:moveTo>
                      <a:pt x="2" y="6"/>
                    </a:moveTo>
                    <a:cubicBezTo>
                      <a:pt x="4" y="6"/>
                      <a:pt x="6" y="6"/>
                      <a:pt x="7" y="5"/>
                    </a:cubicBezTo>
                    <a:cubicBezTo>
                      <a:pt x="8" y="4"/>
                      <a:pt x="6" y="3"/>
                      <a:pt x="5" y="3"/>
                    </a:cubicBezTo>
                    <a:cubicBezTo>
                      <a:pt x="8" y="2"/>
                      <a:pt x="5" y="0"/>
                      <a:pt x="3" y="0"/>
                    </a:cubicBezTo>
                    <a:cubicBezTo>
                      <a:pt x="2" y="0"/>
                      <a:pt x="1" y="2"/>
                      <a:pt x="1" y="3"/>
                    </a:cubicBezTo>
                    <a:cubicBezTo>
                      <a:pt x="0" y="3"/>
                      <a:pt x="0" y="4"/>
                      <a:pt x="0" y="5"/>
                    </a:cubicBezTo>
                    <a:cubicBezTo>
                      <a:pt x="0" y="5"/>
                      <a:pt x="2" y="5"/>
                      <a:pt x="2" y="6"/>
                    </a:cubicBezTo>
                  </a:path>
                </a:pathLst>
              </a:custGeom>
              <a:solidFill>
                <a:srgbClr val="B3B3B3"/>
              </a:solidFill>
              <a:ln w="3175">
                <a:solidFill>
                  <a:schemeClr val="tx1"/>
                </a:solidFill>
                <a:round/>
                <a:headEnd/>
                <a:tailEnd/>
              </a:ln>
            </p:spPr>
            <p:txBody>
              <a:bodyPr/>
              <a:lstStyle/>
              <a:p>
                <a:endParaRPr lang="en-GB" sz="2400" dirty="0"/>
              </a:p>
            </p:txBody>
          </p:sp>
          <p:sp>
            <p:nvSpPr>
              <p:cNvPr id="1003" name="Freeform 4635"/>
              <p:cNvSpPr>
                <a:spLocks/>
              </p:cNvSpPr>
              <p:nvPr/>
            </p:nvSpPr>
            <p:spPr bwMode="auto">
              <a:xfrm>
                <a:off x="1823" y="1500"/>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1"/>
                      <a:pt x="0" y="1"/>
                    </a:cubicBezTo>
                    <a:cubicBezTo>
                      <a:pt x="1" y="1"/>
                      <a:pt x="1" y="1"/>
                      <a:pt x="2" y="0"/>
                    </a:cubicBezTo>
                  </a:path>
                </a:pathLst>
              </a:custGeom>
              <a:solidFill>
                <a:srgbClr val="B3B3B3"/>
              </a:solidFill>
              <a:ln w="3175">
                <a:solidFill>
                  <a:schemeClr val="tx1"/>
                </a:solidFill>
                <a:round/>
                <a:headEnd/>
                <a:tailEnd/>
              </a:ln>
            </p:spPr>
            <p:txBody>
              <a:bodyPr/>
              <a:lstStyle/>
              <a:p>
                <a:endParaRPr lang="en-GB" sz="2400" dirty="0"/>
              </a:p>
            </p:txBody>
          </p:sp>
          <p:sp>
            <p:nvSpPr>
              <p:cNvPr id="1004" name="Freeform 4636"/>
              <p:cNvSpPr>
                <a:spLocks/>
              </p:cNvSpPr>
              <p:nvPr/>
            </p:nvSpPr>
            <p:spPr bwMode="auto">
              <a:xfrm>
                <a:off x="1838" y="1475"/>
                <a:ext cx="51" cy="18"/>
              </a:xfrm>
              <a:custGeom>
                <a:avLst/>
                <a:gdLst>
                  <a:gd name="T0" fmla="*/ 1 w 39"/>
                  <a:gd name="T1" fmla="*/ 10 h 14"/>
                  <a:gd name="T2" fmla="*/ 21 w 39"/>
                  <a:gd name="T3" fmla="*/ 12 h 14"/>
                  <a:gd name="T4" fmla="*/ 26 w 39"/>
                  <a:gd name="T5" fmla="*/ 13 h 14"/>
                  <a:gd name="T6" fmla="*/ 33 w 39"/>
                  <a:gd name="T7" fmla="*/ 14 h 14"/>
                  <a:gd name="T8" fmla="*/ 33 w 39"/>
                  <a:gd name="T9" fmla="*/ 17 h 14"/>
                  <a:gd name="T10" fmla="*/ 39 w 39"/>
                  <a:gd name="T11" fmla="*/ 18 h 14"/>
                  <a:gd name="T12" fmla="*/ 46 w 39"/>
                  <a:gd name="T13" fmla="*/ 15 h 14"/>
                  <a:gd name="T14" fmla="*/ 46 w 39"/>
                  <a:gd name="T15" fmla="*/ 13 h 14"/>
                  <a:gd name="T16" fmla="*/ 51 w 39"/>
                  <a:gd name="T17" fmla="*/ 9 h 14"/>
                  <a:gd name="T18" fmla="*/ 48 w 39"/>
                  <a:gd name="T19" fmla="*/ 9 h 14"/>
                  <a:gd name="T20" fmla="*/ 48 w 39"/>
                  <a:gd name="T21" fmla="*/ 6 h 14"/>
                  <a:gd name="T22" fmla="*/ 42 w 39"/>
                  <a:gd name="T23" fmla="*/ 6 h 14"/>
                  <a:gd name="T24" fmla="*/ 44 w 39"/>
                  <a:gd name="T25" fmla="*/ 5 h 14"/>
                  <a:gd name="T26" fmla="*/ 39 w 39"/>
                  <a:gd name="T27" fmla="*/ 4 h 14"/>
                  <a:gd name="T28" fmla="*/ 30 w 39"/>
                  <a:gd name="T29" fmla="*/ 5 h 14"/>
                  <a:gd name="T30" fmla="*/ 33 w 39"/>
                  <a:gd name="T31" fmla="*/ 3 h 14"/>
                  <a:gd name="T32" fmla="*/ 25 w 39"/>
                  <a:gd name="T33" fmla="*/ 0 h 14"/>
                  <a:gd name="T34" fmla="*/ 8 w 39"/>
                  <a:gd name="T35" fmla="*/ 3 h 14"/>
                  <a:gd name="T36" fmla="*/ 13 w 39"/>
                  <a:gd name="T37" fmla="*/ 4 h 14"/>
                  <a:gd name="T38" fmla="*/ 8 w 39"/>
                  <a:gd name="T39" fmla="*/ 6 h 14"/>
                  <a:gd name="T40" fmla="*/ 18 w 39"/>
                  <a:gd name="T41" fmla="*/ 5 h 14"/>
                  <a:gd name="T42" fmla="*/ 14 w 39"/>
                  <a:gd name="T43" fmla="*/ 6 h 14"/>
                  <a:gd name="T44" fmla="*/ 21 w 39"/>
                  <a:gd name="T45" fmla="*/ 6 h 14"/>
                  <a:gd name="T46" fmla="*/ 13 w 39"/>
                  <a:gd name="T47" fmla="*/ 8 h 14"/>
                  <a:gd name="T48" fmla="*/ 18 w 39"/>
                  <a:gd name="T49" fmla="*/ 9 h 14"/>
                  <a:gd name="T50" fmla="*/ 10 w 39"/>
                  <a:gd name="T51" fmla="*/ 9 h 14"/>
                  <a:gd name="T52" fmla="*/ 1 w 39"/>
                  <a:gd name="T53" fmla="*/ 10 h 1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9" h="14">
                    <a:moveTo>
                      <a:pt x="1" y="8"/>
                    </a:moveTo>
                    <a:cubicBezTo>
                      <a:pt x="0" y="12"/>
                      <a:pt x="14" y="9"/>
                      <a:pt x="16" y="9"/>
                    </a:cubicBezTo>
                    <a:cubicBezTo>
                      <a:pt x="13" y="9"/>
                      <a:pt x="19" y="10"/>
                      <a:pt x="20" y="10"/>
                    </a:cubicBezTo>
                    <a:cubicBezTo>
                      <a:pt x="21" y="10"/>
                      <a:pt x="24" y="10"/>
                      <a:pt x="25" y="11"/>
                    </a:cubicBezTo>
                    <a:cubicBezTo>
                      <a:pt x="24" y="12"/>
                      <a:pt x="24" y="12"/>
                      <a:pt x="25" y="13"/>
                    </a:cubicBezTo>
                    <a:cubicBezTo>
                      <a:pt x="26" y="14"/>
                      <a:pt x="29" y="14"/>
                      <a:pt x="30" y="14"/>
                    </a:cubicBezTo>
                    <a:cubicBezTo>
                      <a:pt x="32" y="14"/>
                      <a:pt x="34" y="13"/>
                      <a:pt x="35" y="12"/>
                    </a:cubicBezTo>
                    <a:cubicBezTo>
                      <a:pt x="37" y="12"/>
                      <a:pt x="37" y="9"/>
                      <a:pt x="35" y="10"/>
                    </a:cubicBezTo>
                    <a:cubicBezTo>
                      <a:pt x="36" y="8"/>
                      <a:pt x="38" y="8"/>
                      <a:pt x="39" y="7"/>
                    </a:cubicBezTo>
                    <a:cubicBezTo>
                      <a:pt x="38" y="7"/>
                      <a:pt x="38" y="6"/>
                      <a:pt x="37" y="7"/>
                    </a:cubicBezTo>
                    <a:cubicBezTo>
                      <a:pt x="38" y="6"/>
                      <a:pt x="39" y="6"/>
                      <a:pt x="37" y="5"/>
                    </a:cubicBezTo>
                    <a:cubicBezTo>
                      <a:pt x="35" y="5"/>
                      <a:pt x="34" y="6"/>
                      <a:pt x="32" y="5"/>
                    </a:cubicBezTo>
                    <a:cubicBezTo>
                      <a:pt x="33" y="5"/>
                      <a:pt x="33" y="4"/>
                      <a:pt x="34" y="4"/>
                    </a:cubicBezTo>
                    <a:cubicBezTo>
                      <a:pt x="33" y="4"/>
                      <a:pt x="31" y="3"/>
                      <a:pt x="30" y="3"/>
                    </a:cubicBezTo>
                    <a:cubicBezTo>
                      <a:pt x="27" y="3"/>
                      <a:pt x="25" y="4"/>
                      <a:pt x="23" y="4"/>
                    </a:cubicBezTo>
                    <a:cubicBezTo>
                      <a:pt x="24" y="3"/>
                      <a:pt x="25" y="3"/>
                      <a:pt x="25" y="2"/>
                    </a:cubicBezTo>
                    <a:cubicBezTo>
                      <a:pt x="24" y="0"/>
                      <a:pt x="21" y="1"/>
                      <a:pt x="19" y="0"/>
                    </a:cubicBezTo>
                    <a:cubicBezTo>
                      <a:pt x="15" y="0"/>
                      <a:pt x="10" y="0"/>
                      <a:pt x="6" y="2"/>
                    </a:cubicBezTo>
                    <a:cubicBezTo>
                      <a:pt x="7" y="4"/>
                      <a:pt x="8" y="3"/>
                      <a:pt x="10" y="3"/>
                    </a:cubicBezTo>
                    <a:cubicBezTo>
                      <a:pt x="9" y="4"/>
                      <a:pt x="7" y="4"/>
                      <a:pt x="6" y="5"/>
                    </a:cubicBezTo>
                    <a:cubicBezTo>
                      <a:pt x="9" y="6"/>
                      <a:pt x="11" y="3"/>
                      <a:pt x="14" y="4"/>
                    </a:cubicBezTo>
                    <a:cubicBezTo>
                      <a:pt x="13" y="5"/>
                      <a:pt x="12" y="5"/>
                      <a:pt x="11" y="5"/>
                    </a:cubicBezTo>
                    <a:cubicBezTo>
                      <a:pt x="12" y="6"/>
                      <a:pt x="15" y="5"/>
                      <a:pt x="16" y="5"/>
                    </a:cubicBezTo>
                    <a:cubicBezTo>
                      <a:pt x="14" y="6"/>
                      <a:pt x="12" y="6"/>
                      <a:pt x="10" y="6"/>
                    </a:cubicBezTo>
                    <a:cubicBezTo>
                      <a:pt x="11" y="7"/>
                      <a:pt x="12" y="7"/>
                      <a:pt x="14" y="7"/>
                    </a:cubicBezTo>
                    <a:cubicBezTo>
                      <a:pt x="12" y="8"/>
                      <a:pt x="10" y="8"/>
                      <a:pt x="8" y="7"/>
                    </a:cubicBezTo>
                    <a:cubicBezTo>
                      <a:pt x="6" y="7"/>
                      <a:pt x="4" y="7"/>
                      <a:pt x="1" y="8"/>
                    </a:cubicBezTo>
                  </a:path>
                </a:pathLst>
              </a:custGeom>
              <a:solidFill>
                <a:srgbClr val="B3B3B3"/>
              </a:solidFill>
              <a:ln w="3175">
                <a:solidFill>
                  <a:schemeClr val="tx1"/>
                </a:solidFill>
                <a:round/>
                <a:headEnd/>
                <a:tailEnd/>
              </a:ln>
            </p:spPr>
            <p:txBody>
              <a:bodyPr/>
              <a:lstStyle/>
              <a:p>
                <a:endParaRPr lang="en-GB" sz="2400" dirty="0"/>
              </a:p>
            </p:txBody>
          </p:sp>
          <p:sp>
            <p:nvSpPr>
              <p:cNvPr id="1005" name="Freeform 4637"/>
              <p:cNvSpPr>
                <a:spLocks/>
              </p:cNvSpPr>
              <p:nvPr/>
            </p:nvSpPr>
            <p:spPr bwMode="auto">
              <a:xfrm>
                <a:off x="1839" y="1505"/>
                <a:ext cx="14" cy="3"/>
              </a:xfrm>
              <a:custGeom>
                <a:avLst/>
                <a:gdLst>
                  <a:gd name="T0" fmla="*/ 14 w 11"/>
                  <a:gd name="T1" fmla="*/ 0 h 2"/>
                  <a:gd name="T2" fmla="*/ 8 w 11"/>
                  <a:gd name="T3" fmla="*/ 0 h 2"/>
                  <a:gd name="T4" fmla="*/ 0 w 11"/>
                  <a:gd name="T5" fmla="*/ 3 h 2"/>
                  <a:gd name="T6" fmla="*/ 14 w 1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2">
                    <a:moveTo>
                      <a:pt x="11" y="0"/>
                    </a:moveTo>
                    <a:cubicBezTo>
                      <a:pt x="11" y="0"/>
                      <a:pt x="6" y="0"/>
                      <a:pt x="6" y="0"/>
                    </a:cubicBezTo>
                    <a:cubicBezTo>
                      <a:pt x="4" y="1"/>
                      <a:pt x="2" y="1"/>
                      <a:pt x="0" y="2"/>
                    </a:cubicBezTo>
                    <a:cubicBezTo>
                      <a:pt x="4" y="2"/>
                      <a:pt x="7" y="1"/>
                      <a:pt x="11" y="0"/>
                    </a:cubicBezTo>
                  </a:path>
                </a:pathLst>
              </a:custGeom>
              <a:solidFill>
                <a:srgbClr val="B3B3B3"/>
              </a:solidFill>
              <a:ln w="3175">
                <a:solidFill>
                  <a:schemeClr val="tx1"/>
                </a:solidFill>
                <a:round/>
                <a:headEnd/>
                <a:tailEnd/>
              </a:ln>
            </p:spPr>
            <p:txBody>
              <a:bodyPr/>
              <a:lstStyle/>
              <a:p>
                <a:endParaRPr lang="en-GB" sz="2400" dirty="0"/>
              </a:p>
            </p:txBody>
          </p:sp>
          <p:sp>
            <p:nvSpPr>
              <p:cNvPr id="1006" name="Freeform 4638"/>
              <p:cNvSpPr>
                <a:spLocks/>
              </p:cNvSpPr>
              <p:nvPr/>
            </p:nvSpPr>
            <p:spPr bwMode="auto">
              <a:xfrm>
                <a:off x="1851" y="1491"/>
                <a:ext cx="12" cy="5"/>
              </a:xfrm>
              <a:custGeom>
                <a:avLst/>
                <a:gdLst>
                  <a:gd name="T0" fmla="*/ 9 w 9"/>
                  <a:gd name="T1" fmla="*/ 1 h 4"/>
                  <a:gd name="T2" fmla="*/ 0 w 9"/>
                  <a:gd name="T3" fmla="*/ 3 h 4"/>
                  <a:gd name="T4" fmla="*/ 12 w 9"/>
                  <a:gd name="T5" fmla="*/ 3 h 4"/>
                  <a:gd name="T6" fmla="*/ 9 w 9"/>
                  <a:gd name="T7" fmla="*/ 1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4">
                    <a:moveTo>
                      <a:pt x="7" y="1"/>
                    </a:moveTo>
                    <a:cubicBezTo>
                      <a:pt x="5" y="1"/>
                      <a:pt x="0" y="0"/>
                      <a:pt x="0" y="2"/>
                    </a:cubicBezTo>
                    <a:cubicBezTo>
                      <a:pt x="3" y="4"/>
                      <a:pt x="6" y="3"/>
                      <a:pt x="9" y="2"/>
                    </a:cubicBezTo>
                    <a:cubicBezTo>
                      <a:pt x="9" y="1"/>
                      <a:pt x="8" y="1"/>
                      <a:pt x="7" y="1"/>
                    </a:cubicBezTo>
                  </a:path>
                </a:pathLst>
              </a:custGeom>
              <a:solidFill>
                <a:srgbClr val="B3B3B3"/>
              </a:solidFill>
              <a:ln w="3175">
                <a:solidFill>
                  <a:schemeClr val="tx1"/>
                </a:solidFill>
                <a:round/>
                <a:headEnd/>
                <a:tailEnd/>
              </a:ln>
            </p:spPr>
            <p:txBody>
              <a:bodyPr/>
              <a:lstStyle/>
              <a:p>
                <a:endParaRPr lang="en-GB" sz="2400" dirty="0"/>
              </a:p>
            </p:txBody>
          </p:sp>
          <p:sp>
            <p:nvSpPr>
              <p:cNvPr id="1007" name="Freeform 4639"/>
              <p:cNvSpPr>
                <a:spLocks/>
              </p:cNvSpPr>
              <p:nvPr/>
            </p:nvSpPr>
            <p:spPr bwMode="auto">
              <a:xfrm>
                <a:off x="1856" y="1505"/>
                <a:ext cx="5" cy="2"/>
              </a:xfrm>
              <a:custGeom>
                <a:avLst/>
                <a:gdLst>
                  <a:gd name="T0" fmla="*/ 0 w 4"/>
                  <a:gd name="T1" fmla="*/ 0 h 1"/>
                  <a:gd name="T2" fmla="*/ 5 w 4"/>
                  <a:gd name="T3" fmla="*/ 0 h 1"/>
                  <a:gd name="T4" fmla="*/ 0 w 4"/>
                  <a:gd name="T5" fmla="*/ 0 h 1"/>
                  <a:gd name="T6" fmla="*/ 0 60000 65536"/>
                  <a:gd name="T7" fmla="*/ 0 60000 65536"/>
                  <a:gd name="T8" fmla="*/ 0 60000 65536"/>
                </a:gdLst>
                <a:ahLst/>
                <a:cxnLst>
                  <a:cxn ang="T6">
                    <a:pos x="T0" y="T1"/>
                  </a:cxn>
                  <a:cxn ang="T7">
                    <a:pos x="T2" y="T3"/>
                  </a:cxn>
                  <a:cxn ang="T8">
                    <a:pos x="T4" y="T5"/>
                  </a:cxn>
                </a:cxnLst>
                <a:rect l="0" t="0" r="r" b="b"/>
                <a:pathLst>
                  <a:path w="4" h="1">
                    <a:moveTo>
                      <a:pt x="0" y="0"/>
                    </a:moveTo>
                    <a:cubicBezTo>
                      <a:pt x="1" y="0"/>
                      <a:pt x="2" y="1"/>
                      <a:pt x="4" y="0"/>
                    </a:cubicBezTo>
                    <a:cubicBezTo>
                      <a:pt x="2"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008" name="Freeform 4640"/>
              <p:cNvSpPr>
                <a:spLocks/>
              </p:cNvSpPr>
              <p:nvPr/>
            </p:nvSpPr>
            <p:spPr bwMode="auto">
              <a:xfrm>
                <a:off x="1884" y="1503"/>
                <a:ext cx="2" cy="1"/>
              </a:xfrm>
              <a:custGeom>
                <a:avLst/>
                <a:gdLst>
                  <a:gd name="T0" fmla="*/ 2 w 2"/>
                  <a:gd name="T1" fmla="*/ 0 h 1"/>
                  <a:gd name="T2" fmla="*/ 0 w 2"/>
                  <a:gd name="T3" fmla="*/ 0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0"/>
                    </a:cubicBezTo>
                    <a:cubicBezTo>
                      <a:pt x="0" y="0"/>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1009" name="Freeform 4641"/>
              <p:cNvSpPr>
                <a:spLocks/>
              </p:cNvSpPr>
              <p:nvPr/>
            </p:nvSpPr>
            <p:spPr bwMode="auto">
              <a:xfrm>
                <a:off x="1890" y="1515"/>
                <a:ext cx="6" cy="5"/>
              </a:xfrm>
              <a:custGeom>
                <a:avLst/>
                <a:gdLst>
                  <a:gd name="T0" fmla="*/ 6 w 4"/>
                  <a:gd name="T1" fmla="*/ 0 h 4"/>
                  <a:gd name="T2" fmla="*/ 0 w 4"/>
                  <a:gd name="T3" fmla="*/ 1 h 4"/>
                  <a:gd name="T4" fmla="*/ 6 w 4"/>
                  <a:gd name="T5" fmla="*/ 0 h 4"/>
                  <a:gd name="T6" fmla="*/ 0 60000 65536"/>
                  <a:gd name="T7" fmla="*/ 0 60000 65536"/>
                  <a:gd name="T8" fmla="*/ 0 60000 65536"/>
                </a:gdLst>
                <a:ahLst/>
                <a:cxnLst>
                  <a:cxn ang="T6">
                    <a:pos x="T0" y="T1"/>
                  </a:cxn>
                  <a:cxn ang="T7">
                    <a:pos x="T2" y="T3"/>
                  </a:cxn>
                  <a:cxn ang="T8">
                    <a:pos x="T4" y="T5"/>
                  </a:cxn>
                </a:cxnLst>
                <a:rect l="0" t="0" r="r" b="b"/>
                <a:pathLst>
                  <a:path w="4" h="4">
                    <a:moveTo>
                      <a:pt x="4" y="0"/>
                    </a:moveTo>
                    <a:cubicBezTo>
                      <a:pt x="3" y="0"/>
                      <a:pt x="1" y="0"/>
                      <a:pt x="0" y="1"/>
                    </a:cubicBezTo>
                    <a:cubicBezTo>
                      <a:pt x="2" y="4"/>
                      <a:pt x="3" y="1"/>
                      <a:pt x="4" y="0"/>
                    </a:cubicBezTo>
                  </a:path>
                </a:pathLst>
              </a:custGeom>
              <a:solidFill>
                <a:srgbClr val="B3B3B3"/>
              </a:solidFill>
              <a:ln w="3175">
                <a:solidFill>
                  <a:schemeClr val="tx1"/>
                </a:solidFill>
                <a:round/>
                <a:headEnd/>
                <a:tailEnd/>
              </a:ln>
            </p:spPr>
            <p:txBody>
              <a:bodyPr/>
              <a:lstStyle/>
              <a:p>
                <a:endParaRPr lang="en-GB" sz="2400" dirty="0"/>
              </a:p>
            </p:txBody>
          </p:sp>
          <p:sp>
            <p:nvSpPr>
              <p:cNvPr id="1010" name="Freeform 4642"/>
              <p:cNvSpPr>
                <a:spLocks/>
              </p:cNvSpPr>
              <p:nvPr/>
            </p:nvSpPr>
            <p:spPr bwMode="auto">
              <a:xfrm>
                <a:off x="1892" y="1513"/>
                <a:ext cx="2" cy="2"/>
              </a:xfrm>
              <a:custGeom>
                <a:avLst/>
                <a:gdLst>
                  <a:gd name="T0" fmla="*/ 2 w 2"/>
                  <a:gd name="T1" fmla="*/ 0 h 1"/>
                  <a:gd name="T2" fmla="*/ 0 w 2"/>
                  <a:gd name="T3" fmla="*/ 0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0"/>
                    </a:cubicBezTo>
                    <a:cubicBezTo>
                      <a:pt x="1" y="1"/>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1011" name="Freeform 4643"/>
              <p:cNvSpPr>
                <a:spLocks/>
              </p:cNvSpPr>
              <p:nvPr/>
            </p:nvSpPr>
            <p:spPr bwMode="auto">
              <a:xfrm>
                <a:off x="1897" y="1482"/>
                <a:ext cx="32" cy="11"/>
              </a:xfrm>
              <a:custGeom>
                <a:avLst/>
                <a:gdLst>
                  <a:gd name="T0" fmla="*/ 4 w 24"/>
                  <a:gd name="T1" fmla="*/ 11 h 9"/>
                  <a:gd name="T2" fmla="*/ 8 w 24"/>
                  <a:gd name="T3" fmla="*/ 10 h 9"/>
                  <a:gd name="T4" fmla="*/ 9 w 24"/>
                  <a:gd name="T5" fmla="*/ 10 h 9"/>
                  <a:gd name="T6" fmla="*/ 16 w 24"/>
                  <a:gd name="T7" fmla="*/ 10 h 9"/>
                  <a:gd name="T8" fmla="*/ 27 w 24"/>
                  <a:gd name="T9" fmla="*/ 7 h 9"/>
                  <a:gd name="T10" fmla="*/ 24 w 24"/>
                  <a:gd name="T11" fmla="*/ 6 h 9"/>
                  <a:gd name="T12" fmla="*/ 32 w 24"/>
                  <a:gd name="T13" fmla="*/ 5 h 9"/>
                  <a:gd name="T14" fmla="*/ 21 w 24"/>
                  <a:gd name="T15" fmla="*/ 2 h 9"/>
                  <a:gd name="T16" fmla="*/ 17 w 24"/>
                  <a:gd name="T17" fmla="*/ 0 h 9"/>
                  <a:gd name="T18" fmla="*/ 12 w 24"/>
                  <a:gd name="T19" fmla="*/ 0 h 9"/>
                  <a:gd name="T20" fmla="*/ 5 w 24"/>
                  <a:gd name="T21" fmla="*/ 2 h 9"/>
                  <a:gd name="T22" fmla="*/ 1 w 24"/>
                  <a:gd name="T23" fmla="*/ 4 h 9"/>
                  <a:gd name="T24" fmla="*/ 3 w 24"/>
                  <a:gd name="T25" fmla="*/ 5 h 9"/>
                  <a:gd name="T26" fmla="*/ 1 w 24"/>
                  <a:gd name="T27" fmla="*/ 6 h 9"/>
                  <a:gd name="T28" fmla="*/ 9 w 24"/>
                  <a:gd name="T29" fmla="*/ 7 h 9"/>
                  <a:gd name="T30" fmla="*/ 0 w 24"/>
                  <a:gd name="T31" fmla="*/ 9 h 9"/>
                  <a:gd name="T32" fmla="*/ 4 w 24"/>
                  <a:gd name="T33" fmla="*/ 10 h 9"/>
                  <a:gd name="T34" fmla="*/ 4 w 24"/>
                  <a:gd name="T35" fmla="*/ 11 h 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 h="9">
                    <a:moveTo>
                      <a:pt x="3" y="9"/>
                    </a:moveTo>
                    <a:cubicBezTo>
                      <a:pt x="4" y="9"/>
                      <a:pt x="5" y="8"/>
                      <a:pt x="6" y="8"/>
                    </a:cubicBezTo>
                    <a:cubicBezTo>
                      <a:pt x="3" y="8"/>
                      <a:pt x="7" y="8"/>
                      <a:pt x="7" y="8"/>
                    </a:cubicBezTo>
                    <a:cubicBezTo>
                      <a:pt x="9" y="8"/>
                      <a:pt x="11" y="8"/>
                      <a:pt x="12" y="8"/>
                    </a:cubicBezTo>
                    <a:cubicBezTo>
                      <a:pt x="15" y="8"/>
                      <a:pt x="18" y="8"/>
                      <a:pt x="20" y="6"/>
                    </a:cubicBezTo>
                    <a:cubicBezTo>
                      <a:pt x="20" y="5"/>
                      <a:pt x="19" y="5"/>
                      <a:pt x="18" y="5"/>
                    </a:cubicBezTo>
                    <a:cubicBezTo>
                      <a:pt x="20" y="5"/>
                      <a:pt x="22" y="5"/>
                      <a:pt x="24" y="4"/>
                    </a:cubicBezTo>
                    <a:cubicBezTo>
                      <a:pt x="22" y="2"/>
                      <a:pt x="19" y="3"/>
                      <a:pt x="16" y="2"/>
                    </a:cubicBezTo>
                    <a:cubicBezTo>
                      <a:pt x="19" y="2"/>
                      <a:pt x="14" y="1"/>
                      <a:pt x="13" y="0"/>
                    </a:cubicBezTo>
                    <a:cubicBezTo>
                      <a:pt x="11" y="0"/>
                      <a:pt x="10" y="0"/>
                      <a:pt x="9" y="0"/>
                    </a:cubicBezTo>
                    <a:cubicBezTo>
                      <a:pt x="8" y="0"/>
                      <a:pt x="2" y="0"/>
                      <a:pt x="4" y="2"/>
                    </a:cubicBezTo>
                    <a:cubicBezTo>
                      <a:pt x="3" y="3"/>
                      <a:pt x="2" y="2"/>
                      <a:pt x="1" y="3"/>
                    </a:cubicBezTo>
                    <a:cubicBezTo>
                      <a:pt x="1" y="3"/>
                      <a:pt x="2" y="3"/>
                      <a:pt x="2" y="4"/>
                    </a:cubicBezTo>
                    <a:cubicBezTo>
                      <a:pt x="0" y="5"/>
                      <a:pt x="4" y="4"/>
                      <a:pt x="1" y="5"/>
                    </a:cubicBezTo>
                    <a:cubicBezTo>
                      <a:pt x="3" y="5"/>
                      <a:pt x="5" y="5"/>
                      <a:pt x="7" y="6"/>
                    </a:cubicBezTo>
                    <a:cubicBezTo>
                      <a:pt x="5" y="8"/>
                      <a:pt x="2" y="6"/>
                      <a:pt x="0" y="7"/>
                    </a:cubicBezTo>
                    <a:cubicBezTo>
                      <a:pt x="1" y="7"/>
                      <a:pt x="2" y="8"/>
                      <a:pt x="3" y="8"/>
                    </a:cubicBezTo>
                    <a:cubicBezTo>
                      <a:pt x="2" y="8"/>
                      <a:pt x="2" y="8"/>
                      <a:pt x="3" y="9"/>
                    </a:cubicBezTo>
                  </a:path>
                </a:pathLst>
              </a:custGeom>
              <a:solidFill>
                <a:srgbClr val="B3B3B3"/>
              </a:solidFill>
              <a:ln w="3175">
                <a:solidFill>
                  <a:schemeClr val="tx1"/>
                </a:solidFill>
                <a:round/>
                <a:headEnd/>
                <a:tailEnd/>
              </a:ln>
            </p:spPr>
            <p:txBody>
              <a:bodyPr/>
              <a:lstStyle/>
              <a:p>
                <a:endParaRPr lang="en-GB" sz="2400" dirty="0"/>
              </a:p>
            </p:txBody>
          </p:sp>
          <p:sp>
            <p:nvSpPr>
              <p:cNvPr id="1012" name="Freeform 4644"/>
              <p:cNvSpPr>
                <a:spLocks/>
              </p:cNvSpPr>
              <p:nvPr/>
            </p:nvSpPr>
            <p:spPr bwMode="auto">
              <a:xfrm>
                <a:off x="1812" y="1507"/>
                <a:ext cx="61" cy="19"/>
              </a:xfrm>
              <a:custGeom>
                <a:avLst/>
                <a:gdLst>
                  <a:gd name="T0" fmla="*/ 17 w 46"/>
                  <a:gd name="T1" fmla="*/ 19 h 15"/>
                  <a:gd name="T2" fmla="*/ 25 w 46"/>
                  <a:gd name="T3" fmla="*/ 18 h 15"/>
                  <a:gd name="T4" fmla="*/ 28 w 46"/>
                  <a:gd name="T5" fmla="*/ 19 h 15"/>
                  <a:gd name="T6" fmla="*/ 32 w 46"/>
                  <a:gd name="T7" fmla="*/ 19 h 15"/>
                  <a:gd name="T8" fmla="*/ 36 w 46"/>
                  <a:gd name="T9" fmla="*/ 19 h 15"/>
                  <a:gd name="T10" fmla="*/ 38 w 46"/>
                  <a:gd name="T11" fmla="*/ 16 h 15"/>
                  <a:gd name="T12" fmla="*/ 42 w 46"/>
                  <a:gd name="T13" fmla="*/ 18 h 15"/>
                  <a:gd name="T14" fmla="*/ 40 w 46"/>
                  <a:gd name="T15" fmla="*/ 15 h 15"/>
                  <a:gd name="T16" fmla="*/ 44 w 46"/>
                  <a:gd name="T17" fmla="*/ 14 h 15"/>
                  <a:gd name="T18" fmla="*/ 48 w 46"/>
                  <a:gd name="T19" fmla="*/ 13 h 15"/>
                  <a:gd name="T20" fmla="*/ 52 w 46"/>
                  <a:gd name="T21" fmla="*/ 11 h 15"/>
                  <a:gd name="T22" fmla="*/ 49 w 46"/>
                  <a:gd name="T23" fmla="*/ 10 h 15"/>
                  <a:gd name="T24" fmla="*/ 53 w 46"/>
                  <a:gd name="T25" fmla="*/ 9 h 15"/>
                  <a:gd name="T26" fmla="*/ 56 w 46"/>
                  <a:gd name="T27" fmla="*/ 8 h 15"/>
                  <a:gd name="T28" fmla="*/ 58 w 46"/>
                  <a:gd name="T29" fmla="*/ 6 h 15"/>
                  <a:gd name="T30" fmla="*/ 61 w 46"/>
                  <a:gd name="T31" fmla="*/ 3 h 15"/>
                  <a:gd name="T32" fmla="*/ 57 w 46"/>
                  <a:gd name="T33" fmla="*/ 1 h 15"/>
                  <a:gd name="T34" fmla="*/ 53 w 46"/>
                  <a:gd name="T35" fmla="*/ 0 h 15"/>
                  <a:gd name="T36" fmla="*/ 56 w 46"/>
                  <a:gd name="T37" fmla="*/ 0 h 15"/>
                  <a:gd name="T38" fmla="*/ 50 w 46"/>
                  <a:gd name="T39" fmla="*/ 1 h 15"/>
                  <a:gd name="T40" fmla="*/ 48 w 46"/>
                  <a:gd name="T41" fmla="*/ 3 h 15"/>
                  <a:gd name="T42" fmla="*/ 46 w 46"/>
                  <a:gd name="T43" fmla="*/ 1 h 15"/>
                  <a:gd name="T44" fmla="*/ 42 w 46"/>
                  <a:gd name="T45" fmla="*/ 0 h 15"/>
                  <a:gd name="T46" fmla="*/ 34 w 46"/>
                  <a:gd name="T47" fmla="*/ 1 h 15"/>
                  <a:gd name="T48" fmla="*/ 32 w 46"/>
                  <a:gd name="T49" fmla="*/ 3 h 15"/>
                  <a:gd name="T50" fmla="*/ 37 w 46"/>
                  <a:gd name="T51" fmla="*/ 4 h 15"/>
                  <a:gd name="T52" fmla="*/ 32 w 46"/>
                  <a:gd name="T53" fmla="*/ 4 h 15"/>
                  <a:gd name="T54" fmla="*/ 38 w 46"/>
                  <a:gd name="T55" fmla="*/ 6 h 15"/>
                  <a:gd name="T56" fmla="*/ 33 w 46"/>
                  <a:gd name="T57" fmla="*/ 8 h 15"/>
                  <a:gd name="T58" fmla="*/ 36 w 46"/>
                  <a:gd name="T59" fmla="*/ 8 h 15"/>
                  <a:gd name="T60" fmla="*/ 29 w 46"/>
                  <a:gd name="T61" fmla="*/ 9 h 15"/>
                  <a:gd name="T62" fmla="*/ 30 w 46"/>
                  <a:gd name="T63" fmla="*/ 6 h 15"/>
                  <a:gd name="T64" fmla="*/ 28 w 46"/>
                  <a:gd name="T65" fmla="*/ 6 h 15"/>
                  <a:gd name="T66" fmla="*/ 27 w 46"/>
                  <a:gd name="T67" fmla="*/ 5 h 15"/>
                  <a:gd name="T68" fmla="*/ 24 w 46"/>
                  <a:gd name="T69" fmla="*/ 3 h 15"/>
                  <a:gd name="T70" fmla="*/ 16 w 46"/>
                  <a:gd name="T71" fmla="*/ 5 h 15"/>
                  <a:gd name="T72" fmla="*/ 24 w 46"/>
                  <a:gd name="T73" fmla="*/ 5 h 15"/>
                  <a:gd name="T74" fmla="*/ 16 w 46"/>
                  <a:gd name="T75" fmla="*/ 8 h 15"/>
                  <a:gd name="T76" fmla="*/ 19 w 46"/>
                  <a:gd name="T77" fmla="*/ 8 h 15"/>
                  <a:gd name="T78" fmla="*/ 16 w 46"/>
                  <a:gd name="T79" fmla="*/ 9 h 15"/>
                  <a:gd name="T80" fmla="*/ 20 w 46"/>
                  <a:gd name="T81" fmla="*/ 10 h 15"/>
                  <a:gd name="T82" fmla="*/ 7 w 46"/>
                  <a:gd name="T83" fmla="*/ 10 h 15"/>
                  <a:gd name="T84" fmla="*/ 4 w 46"/>
                  <a:gd name="T85" fmla="*/ 11 h 15"/>
                  <a:gd name="T86" fmla="*/ 0 w 46"/>
                  <a:gd name="T87" fmla="*/ 13 h 15"/>
                  <a:gd name="T88" fmla="*/ 17 w 46"/>
                  <a:gd name="T89" fmla="*/ 13 h 15"/>
                  <a:gd name="T90" fmla="*/ 37 w 46"/>
                  <a:gd name="T91" fmla="*/ 11 h 15"/>
                  <a:gd name="T92" fmla="*/ 32 w 46"/>
                  <a:gd name="T93" fmla="*/ 11 h 15"/>
                  <a:gd name="T94" fmla="*/ 27 w 46"/>
                  <a:gd name="T95" fmla="*/ 13 h 15"/>
                  <a:gd name="T96" fmla="*/ 23 w 46"/>
                  <a:gd name="T97" fmla="*/ 13 h 15"/>
                  <a:gd name="T98" fmla="*/ 25 w 46"/>
                  <a:gd name="T99" fmla="*/ 13 h 15"/>
                  <a:gd name="T100" fmla="*/ 21 w 46"/>
                  <a:gd name="T101" fmla="*/ 14 h 15"/>
                  <a:gd name="T102" fmla="*/ 17 w 46"/>
                  <a:gd name="T103" fmla="*/ 14 h 15"/>
                  <a:gd name="T104" fmla="*/ 16 w 46"/>
                  <a:gd name="T105" fmla="*/ 15 h 15"/>
                  <a:gd name="T106" fmla="*/ 19 w 46"/>
                  <a:gd name="T107" fmla="*/ 15 h 15"/>
                  <a:gd name="T108" fmla="*/ 21 w 46"/>
                  <a:gd name="T109" fmla="*/ 16 h 15"/>
                  <a:gd name="T110" fmla="*/ 15 w 46"/>
                  <a:gd name="T111" fmla="*/ 16 h 15"/>
                  <a:gd name="T112" fmla="*/ 17 w 46"/>
                  <a:gd name="T113" fmla="*/ 19 h 1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15">
                    <a:moveTo>
                      <a:pt x="13" y="15"/>
                    </a:moveTo>
                    <a:cubicBezTo>
                      <a:pt x="15" y="15"/>
                      <a:pt x="17" y="15"/>
                      <a:pt x="19" y="14"/>
                    </a:cubicBezTo>
                    <a:cubicBezTo>
                      <a:pt x="16" y="15"/>
                      <a:pt x="20" y="15"/>
                      <a:pt x="21" y="15"/>
                    </a:cubicBezTo>
                    <a:cubicBezTo>
                      <a:pt x="22" y="14"/>
                      <a:pt x="23" y="15"/>
                      <a:pt x="24" y="15"/>
                    </a:cubicBezTo>
                    <a:cubicBezTo>
                      <a:pt x="25" y="15"/>
                      <a:pt x="26" y="15"/>
                      <a:pt x="27" y="15"/>
                    </a:cubicBezTo>
                    <a:cubicBezTo>
                      <a:pt x="28" y="15"/>
                      <a:pt x="29" y="13"/>
                      <a:pt x="29" y="13"/>
                    </a:cubicBezTo>
                    <a:cubicBezTo>
                      <a:pt x="29" y="15"/>
                      <a:pt x="31" y="14"/>
                      <a:pt x="32" y="14"/>
                    </a:cubicBezTo>
                    <a:cubicBezTo>
                      <a:pt x="32" y="13"/>
                      <a:pt x="31" y="13"/>
                      <a:pt x="30" y="12"/>
                    </a:cubicBezTo>
                    <a:cubicBezTo>
                      <a:pt x="31" y="12"/>
                      <a:pt x="32" y="11"/>
                      <a:pt x="33" y="11"/>
                    </a:cubicBezTo>
                    <a:cubicBezTo>
                      <a:pt x="31" y="11"/>
                      <a:pt x="35" y="10"/>
                      <a:pt x="36" y="10"/>
                    </a:cubicBezTo>
                    <a:cubicBezTo>
                      <a:pt x="36" y="12"/>
                      <a:pt x="38" y="9"/>
                      <a:pt x="39" y="9"/>
                    </a:cubicBezTo>
                    <a:cubicBezTo>
                      <a:pt x="38" y="9"/>
                      <a:pt x="38" y="9"/>
                      <a:pt x="37" y="8"/>
                    </a:cubicBezTo>
                    <a:cubicBezTo>
                      <a:pt x="38" y="8"/>
                      <a:pt x="39" y="8"/>
                      <a:pt x="40" y="7"/>
                    </a:cubicBezTo>
                    <a:cubicBezTo>
                      <a:pt x="41" y="6"/>
                      <a:pt x="41" y="6"/>
                      <a:pt x="42" y="6"/>
                    </a:cubicBezTo>
                    <a:cubicBezTo>
                      <a:pt x="42" y="5"/>
                      <a:pt x="43" y="5"/>
                      <a:pt x="44" y="5"/>
                    </a:cubicBezTo>
                    <a:cubicBezTo>
                      <a:pt x="45" y="4"/>
                      <a:pt x="44" y="2"/>
                      <a:pt x="46" y="2"/>
                    </a:cubicBezTo>
                    <a:cubicBezTo>
                      <a:pt x="45" y="1"/>
                      <a:pt x="44" y="1"/>
                      <a:pt x="43" y="1"/>
                    </a:cubicBezTo>
                    <a:cubicBezTo>
                      <a:pt x="45" y="1"/>
                      <a:pt x="41" y="0"/>
                      <a:pt x="40" y="0"/>
                    </a:cubicBezTo>
                    <a:cubicBezTo>
                      <a:pt x="41" y="0"/>
                      <a:pt x="42" y="0"/>
                      <a:pt x="42" y="0"/>
                    </a:cubicBezTo>
                    <a:cubicBezTo>
                      <a:pt x="41" y="0"/>
                      <a:pt x="39" y="0"/>
                      <a:pt x="38" y="1"/>
                    </a:cubicBezTo>
                    <a:cubicBezTo>
                      <a:pt x="37" y="2"/>
                      <a:pt x="37" y="2"/>
                      <a:pt x="36" y="2"/>
                    </a:cubicBezTo>
                    <a:cubicBezTo>
                      <a:pt x="36" y="1"/>
                      <a:pt x="36" y="1"/>
                      <a:pt x="35" y="1"/>
                    </a:cubicBezTo>
                    <a:cubicBezTo>
                      <a:pt x="34" y="1"/>
                      <a:pt x="33" y="0"/>
                      <a:pt x="32" y="0"/>
                    </a:cubicBezTo>
                    <a:cubicBezTo>
                      <a:pt x="30" y="0"/>
                      <a:pt x="28" y="0"/>
                      <a:pt x="26" y="1"/>
                    </a:cubicBezTo>
                    <a:cubicBezTo>
                      <a:pt x="26" y="1"/>
                      <a:pt x="23" y="1"/>
                      <a:pt x="24" y="2"/>
                    </a:cubicBezTo>
                    <a:cubicBezTo>
                      <a:pt x="24" y="3"/>
                      <a:pt x="27" y="2"/>
                      <a:pt x="28" y="3"/>
                    </a:cubicBezTo>
                    <a:cubicBezTo>
                      <a:pt x="27" y="4"/>
                      <a:pt x="25" y="3"/>
                      <a:pt x="24" y="3"/>
                    </a:cubicBezTo>
                    <a:cubicBezTo>
                      <a:pt x="25" y="4"/>
                      <a:pt x="28" y="5"/>
                      <a:pt x="29" y="5"/>
                    </a:cubicBezTo>
                    <a:cubicBezTo>
                      <a:pt x="27" y="5"/>
                      <a:pt x="25" y="4"/>
                      <a:pt x="25" y="6"/>
                    </a:cubicBezTo>
                    <a:cubicBezTo>
                      <a:pt x="25" y="6"/>
                      <a:pt x="26" y="6"/>
                      <a:pt x="27" y="6"/>
                    </a:cubicBezTo>
                    <a:cubicBezTo>
                      <a:pt x="25" y="7"/>
                      <a:pt x="24" y="7"/>
                      <a:pt x="22" y="7"/>
                    </a:cubicBezTo>
                    <a:cubicBezTo>
                      <a:pt x="24" y="5"/>
                      <a:pt x="20" y="5"/>
                      <a:pt x="23" y="5"/>
                    </a:cubicBezTo>
                    <a:cubicBezTo>
                      <a:pt x="22" y="5"/>
                      <a:pt x="21" y="5"/>
                      <a:pt x="21" y="5"/>
                    </a:cubicBezTo>
                    <a:cubicBezTo>
                      <a:pt x="21" y="4"/>
                      <a:pt x="21" y="4"/>
                      <a:pt x="20" y="4"/>
                    </a:cubicBezTo>
                    <a:cubicBezTo>
                      <a:pt x="21" y="3"/>
                      <a:pt x="19" y="2"/>
                      <a:pt x="18" y="2"/>
                    </a:cubicBezTo>
                    <a:cubicBezTo>
                      <a:pt x="16" y="2"/>
                      <a:pt x="14" y="2"/>
                      <a:pt x="12" y="4"/>
                    </a:cubicBezTo>
                    <a:cubicBezTo>
                      <a:pt x="14" y="4"/>
                      <a:pt x="16" y="4"/>
                      <a:pt x="18" y="4"/>
                    </a:cubicBezTo>
                    <a:cubicBezTo>
                      <a:pt x="17" y="4"/>
                      <a:pt x="11" y="5"/>
                      <a:pt x="12" y="6"/>
                    </a:cubicBezTo>
                    <a:cubicBezTo>
                      <a:pt x="13" y="6"/>
                      <a:pt x="14" y="6"/>
                      <a:pt x="14" y="6"/>
                    </a:cubicBezTo>
                    <a:cubicBezTo>
                      <a:pt x="14" y="6"/>
                      <a:pt x="13" y="6"/>
                      <a:pt x="12" y="7"/>
                    </a:cubicBezTo>
                    <a:cubicBezTo>
                      <a:pt x="13" y="8"/>
                      <a:pt x="14" y="8"/>
                      <a:pt x="15" y="8"/>
                    </a:cubicBezTo>
                    <a:cubicBezTo>
                      <a:pt x="12" y="9"/>
                      <a:pt x="9" y="6"/>
                      <a:pt x="5" y="8"/>
                    </a:cubicBezTo>
                    <a:cubicBezTo>
                      <a:pt x="8" y="8"/>
                      <a:pt x="4" y="9"/>
                      <a:pt x="3" y="9"/>
                    </a:cubicBezTo>
                    <a:cubicBezTo>
                      <a:pt x="2" y="9"/>
                      <a:pt x="0" y="9"/>
                      <a:pt x="0" y="10"/>
                    </a:cubicBezTo>
                    <a:cubicBezTo>
                      <a:pt x="4" y="11"/>
                      <a:pt x="9" y="10"/>
                      <a:pt x="13" y="10"/>
                    </a:cubicBezTo>
                    <a:cubicBezTo>
                      <a:pt x="18" y="9"/>
                      <a:pt x="23" y="9"/>
                      <a:pt x="28" y="9"/>
                    </a:cubicBezTo>
                    <a:cubicBezTo>
                      <a:pt x="27" y="9"/>
                      <a:pt x="25" y="9"/>
                      <a:pt x="24" y="9"/>
                    </a:cubicBezTo>
                    <a:cubicBezTo>
                      <a:pt x="23" y="9"/>
                      <a:pt x="18" y="10"/>
                      <a:pt x="20" y="10"/>
                    </a:cubicBezTo>
                    <a:cubicBezTo>
                      <a:pt x="19" y="10"/>
                      <a:pt x="18" y="10"/>
                      <a:pt x="17" y="10"/>
                    </a:cubicBezTo>
                    <a:cubicBezTo>
                      <a:pt x="17" y="10"/>
                      <a:pt x="18" y="10"/>
                      <a:pt x="19" y="10"/>
                    </a:cubicBezTo>
                    <a:cubicBezTo>
                      <a:pt x="18" y="11"/>
                      <a:pt x="17" y="11"/>
                      <a:pt x="16" y="11"/>
                    </a:cubicBezTo>
                    <a:cubicBezTo>
                      <a:pt x="19" y="11"/>
                      <a:pt x="14" y="11"/>
                      <a:pt x="13" y="11"/>
                    </a:cubicBezTo>
                    <a:cubicBezTo>
                      <a:pt x="16" y="12"/>
                      <a:pt x="13" y="12"/>
                      <a:pt x="12" y="12"/>
                    </a:cubicBezTo>
                    <a:cubicBezTo>
                      <a:pt x="13" y="12"/>
                      <a:pt x="13" y="12"/>
                      <a:pt x="14" y="12"/>
                    </a:cubicBezTo>
                    <a:cubicBezTo>
                      <a:pt x="11" y="13"/>
                      <a:pt x="15" y="13"/>
                      <a:pt x="16" y="13"/>
                    </a:cubicBezTo>
                    <a:cubicBezTo>
                      <a:pt x="14" y="13"/>
                      <a:pt x="12" y="12"/>
                      <a:pt x="11" y="13"/>
                    </a:cubicBezTo>
                    <a:cubicBezTo>
                      <a:pt x="11" y="14"/>
                      <a:pt x="12" y="15"/>
                      <a:pt x="13" y="15"/>
                    </a:cubicBezTo>
                  </a:path>
                </a:pathLst>
              </a:custGeom>
              <a:solidFill>
                <a:srgbClr val="B3B3B3"/>
              </a:solidFill>
              <a:ln w="3175">
                <a:solidFill>
                  <a:schemeClr val="tx1"/>
                </a:solidFill>
                <a:round/>
                <a:headEnd/>
                <a:tailEnd/>
              </a:ln>
            </p:spPr>
            <p:txBody>
              <a:bodyPr/>
              <a:lstStyle/>
              <a:p>
                <a:endParaRPr lang="en-GB" sz="2400" dirty="0"/>
              </a:p>
            </p:txBody>
          </p:sp>
          <p:sp>
            <p:nvSpPr>
              <p:cNvPr id="1013" name="Freeform 4645"/>
              <p:cNvSpPr>
                <a:spLocks/>
              </p:cNvSpPr>
              <p:nvPr/>
            </p:nvSpPr>
            <p:spPr bwMode="auto">
              <a:xfrm>
                <a:off x="1819" y="1537"/>
                <a:ext cx="20" cy="4"/>
              </a:xfrm>
              <a:custGeom>
                <a:avLst/>
                <a:gdLst>
                  <a:gd name="T0" fmla="*/ 20 w 15"/>
                  <a:gd name="T1" fmla="*/ 1 h 3"/>
                  <a:gd name="T2" fmla="*/ 11 w 15"/>
                  <a:gd name="T3" fmla="*/ 1 h 3"/>
                  <a:gd name="T4" fmla="*/ 1 w 15"/>
                  <a:gd name="T5" fmla="*/ 3 h 3"/>
                  <a:gd name="T6" fmla="*/ 4 w 15"/>
                  <a:gd name="T7" fmla="*/ 4 h 3"/>
                  <a:gd name="T8" fmla="*/ 5 w 15"/>
                  <a:gd name="T9" fmla="*/ 4 h 3"/>
                  <a:gd name="T10" fmla="*/ 11 w 15"/>
                  <a:gd name="T11" fmla="*/ 4 h 3"/>
                  <a:gd name="T12" fmla="*/ 20 w 15"/>
                  <a:gd name="T13" fmla="*/ 1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 h="3">
                    <a:moveTo>
                      <a:pt x="15" y="1"/>
                    </a:moveTo>
                    <a:cubicBezTo>
                      <a:pt x="13" y="0"/>
                      <a:pt x="10" y="1"/>
                      <a:pt x="8" y="1"/>
                    </a:cubicBezTo>
                    <a:cubicBezTo>
                      <a:pt x="6" y="1"/>
                      <a:pt x="3" y="2"/>
                      <a:pt x="1" y="2"/>
                    </a:cubicBezTo>
                    <a:cubicBezTo>
                      <a:pt x="1" y="3"/>
                      <a:pt x="2" y="3"/>
                      <a:pt x="3" y="3"/>
                    </a:cubicBezTo>
                    <a:cubicBezTo>
                      <a:pt x="0" y="3"/>
                      <a:pt x="3" y="3"/>
                      <a:pt x="4" y="3"/>
                    </a:cubicBezTo>
                    <a:cubicBezTo>
                      <a:pt x="5" y="3"/>
                      <a:pt x="6" y="3"/>
                      <a:pt x="8" y="3"/>
                    </a:cubicBezTo>
                    <a:cubicBezTo>
                      <a:pt x="10" y="3"/>
                      <a:pt x="13" y="2"/>
                      <a:pt x="15" y="1"/>
                    </a:cubicBezTo>
                  </a:path>
                </a:pathLst>
              </a:custGeom>
              <a:solidFill>
                <a:srgbClr val="B3B3B3"/>
              </a:solidFill>
              <a:ln w="3175">
                <a:solidFill>
                  <a:schemeClr val="tx1"/>
                </a:solidFill>
                <a:round/>
                <a:headEnd/>
                <a:tailEnd/>
              </a:ln>
            </p:spPr>
            <p:txBody>
              <a:bodyPr/>
              <a:lstStyle/>
              <a:p>
                <a:endParaRPr lang="en-GB" sz="2400" dirty="0"/>
              </a:p>
            </p:txBody>
          </p:sp>
          <p:sp>
            <p:nvSpPr>
              <p:cNvPr id="1014" name="Freeform 4646"/>
              <p:cNvSpPr>
                <a:spLocks/>
              </p:cNvSpPr>
              <p:nvPr/>
            </p:nvSpPr>
            <p:spPr bwMode="auto">
              <a:xfrm>
                <a:off x="1828" y="1519"/>
                <a:ext cx="8" cy="1"/>
              </a:xfrm>
              <a:custGeom>
                <a:avLst/>
                <a:gdLst>
                  <a:gd name="T0" fmla="*/ 7 w 6"/>
                  <a:gd name="T1" fmla="*/ 1 h 1"/>
                  <a:gd name="T2" fmla="*/ 8 w 6"/>
                  <a:gd name="T3" fmla="*/ 0 h 1"/>
                  <a:gd name="T4" fmla="*/ 0 w 6"/>
                  <a:gd name="T5" fmla="*/ 1 h 1"/>
                  <a:gd name="T6" fmla="*/ 7 w 6"/>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1">
                    <a:moveTo>
                      <a:pt x="5" y="1"/>
                    </a:moveTo>
                    <a:cubicBezTo>
                      <a:pt x="5" y="1"/>
                      <a:pt x="6" y="1"/>
                      <a:pt x="6" y="0"/>
                    </a:cubicBezTo>
                    <a:cubicBezTo>
                      <a:pt x="4" y="1"/>
                      <a:pt x="2" y="1"/>
                      <a:pt x="0" y="1"/>
                    </a:cubicBezTo>
                    <a:cubicBezTo>
                      <a:pt x="2" y="1"/>
                      <a:pt x="3" y="1"/>
                      <a:pt x="5" y="1"/>
                    </a:cubicBezTo>
                  </a:path>
                </a:pathLst>
              </a:custGeom>
              <a:solidFill>
                <a:srgbClr val="B3B3B3"/>
              </a:solidFill>
              <a:ln w="3175">
                <a:solidFill>
                  <a:schemeClr val="tx1"/>
                </a:solidFill>
                <a:round/>
                <a:headEnd/>
                <a:tailEnd/>
              </a:ln>
            </p:spPr>
            <p:txBody>
              <a:bodyPr/>
              <a:lstStyle/>
              <a:p>
                <a:endParaRPr lang="en-GB" sz="2400" dirty="0"/>
              </a:p>
            </p:txBody>
          </p:sp>
          <p:sp>
            <p:nvSpPr>
              <p:cNvPr id="1015" name="Freeform 4647"/>
              <p:cNvSpPr>
                <a:spLocks/>
              </p:cNvSpPr>
              <p:nvPr/>
            </p:nvSpPr>
            <p:spPr bwMode="auto">
              <a:xfrm>
                <a:off x="1831" y="1534"/>
                <a:ext cx="3" cy="2"/>
              </a:xfrm>
              <a:custGeom>
                <a:avLst/>
                <a:gdLst>
                  <a:gd name="T0" fmla="*/ 3 w 2"/>
                  <a:gd name="T1" fmla="*/ 0 h 1"/>
                  <a:gd name="T2" fmla="*/ 0 w 2"/>
                  <a:gd name="T3" fmla="*/ 2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1"/>
                    </a:cubicBezTo>
                    <a:cubicBezTo>
                      <a:pt x="0" y="1"/>
                      <a:pt x="1" y="1"/>
                      <a:pt x="2" y="0"/>
                    </a:cubicBezTo>
                  </a:path>
                </a:pathLst>
              </a:custGeom>
              <a:solidFill>
                <a:srgbClr val="B3B3B3"/>
              </a:solidFill>
              <a:ln w="3175">
                <a:solidFill>
                  <a:schemeClr val="tx1"/>
                </a:solidFill>
                <a:round/>
                <a:headEnd/>
                <a:tailEnd/>
              </a:ln>
            </p:spPr>
            <p:txBody>
              <a:bodyPr/>
              <a:lstStyle/>
              <a:p>
                <a:endParaRPr lang="en-GB" sz="2400" dirty="0"/>
              </a:p>
            </p:txBody>
          </p:sp>
          <p:sp>
            <p:nvSpPr>
              <p:cNvPr id="1016" name="Freeform 4648"/>
              <p:cNvSpPr>
                <a:spLocks/>
              </p:cNvSpPr>
              <p:nvPr/>
            </p:nvSpPr>
            <p:spPr bwMode="auto">
              <a:xfrm>
                <a:off x="1843" y="1532"/>
                <a:ext cx="6" cy="1"/>
              </a:xfrm>
              <a:custGeom>
                <a:avLst/>
                <a:gdLst>
                  <a:gd name="T0" fmla="*/ 6 w 5"/>
                  <a:gd name="T1" fmla="*/ 0 h 1"/>
                  <a:gd name="T2" fmla="*/ 0 w 5"/>
                  <a:gd name="T3" fmla="*/ 1 h 1"/>
                  <a:gd name="T4" fmla="*/ 6 w 5"/>
                  <a:gd name="T5" fmla="*/ 0 h 1"/>
                  <a:gd name="T6" fmla="*/ 0 60000 65536"/>
                  <a:gd name="T7" fmla="*/ 0 60000 65536"/>
                  <a:gd name="T8" fmla="*/ 0 60000 65536"/>
                </a:gdLst>
                <a:ahLst/>
                <a:cxnLst>
                  <a:cxn ang="T6">
                    <a:pos x="T0" y="T1"/>
                  </a:cxn>
                  <a:cxn ang="T7">
                    <a:pos x="T2" y="T3"/>
                  </a:cxn>
                  <a:cxn ang="T8">
                    <a:pos x="T4" y="T5"/>
                  </a:cxn>
                </a:cxnLst>
                <a:rect l="0" t="0" r="r" b="b"/>
                <a:pathLst>
                  <a:path w="5" h="1">
                    <a:moveTo>
                      <a:pt x="5" y="0"/>
                    </a:moveTo>
                    <a:cubicBezTo>
                      <a:pt x="3" y="0"/>
                      <a:pt x="2" y="0"/>
                      <a:pt x="0" y="1"/>
                    </a:cubicBezTo>
                    <a:cubicBezTo>
                      <a:pt x="2" y="1"/>
                      <a:pt x="4" y="1"/>
                      <a:pt x="5" y="0"/>
                    </a:cubicBezTo>
                  </a:path>
                </a:pathLst>
              </a:custGeom>
              <a:solidFill>
                <a:srgbClr val="B3B3B3"/>
              </a:solidFill>
              <a:ln w="3175">
                <a:solidFill>
                  <a:schemeClr val="tx1"/>
                </a:solidFill>
                <a:round/>
                <a:headEnd/>
                <a:tailEnd/>
              </a:ln>
            </p:spPr>
            <p:txBody>
              <a:bodyPr/>
              <a:lstStyle/>
              <a:p>
                <a:endParaRPr lang="en-GB" sz="2400" dirty="0"/>
              </a:p>
            </p:txBody>
          </p:sp>
          <p:sp>
            <p:nvSpPr>
              <p:cNvPr id="1017" name="Freeform 4649"/>
              <p:cNvSpPr>
                <a:spLocks/>
              </p:cNvSpPr>
              <p:nvPr/>
            </p:nvSpPr>
            <p:spPr bwMode="auto">
              <a:xfrm>
                <a:off x="1863" y="1519"/>
                <a:ext cx="35" cy="13"/>
              </a:xfrm>
              <a:custGeom>
                <a:avLst/>
                <a:gdLst>
                  <a:gd name="T0" fmla="*/ 23 w 27"/>
                  <a:gd name="T1" fmla="*/ 0 h 10"/>
                  <a:gd name="T2" fmla="*/ 9 w 27"/>
                  <a:gd name="T3" fmla="*/ 3 h 10"/>
                  <a:gd name="T4" fmla="*/ 12 w 27"/>
                  <a:gd name="T5" fmla="*/ 4 h 10"/>
                  <a:gd name="T6" fmla="*/ 8 w 27"/>
                  <a:gd name="T7" fmla="*/ 4 h 10"/>
                  <a:gd name="T8" fmla="*/ 5 w 27"/>
                  <a:gd name="T9" fmla="*/ 5 h 10"/>
                  <a:gd name="T10" fmla="*/ 0 w 27"/>
                  <a:gd name="T11" fmla="*/ 8 h 10"/>
                  <a:gd name="T12" fmla="*/ 4 w 27"/>
                  <a:gd name="T13" fmla="*/ 8 h 10"/>
                  <a:gd name="T14" fmla="*/ 8 w 27"/>
                  <a:gd name="T15" fmla="*/ 10 h 10"/>
                  <a:gd name="T16" fmla="*/ 19 w 27"/>
                  <a:gd name="T17" fmla="*/ 13 h 10"/>
                  <a:gd name="T18" fmla="*/ 23 w 27"/>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7" h="10">
                    <a:moveTo>
                      <a:pt x="18" y="0"/>
                    </a:moveTo>
                    <a:cubicBezTo>
                      <a:pt x="14" y="1"/>
                      <a:pt x="11" y="2"/>
                      <a:pt x="7" y="2"/>
                    </a:cubicBezTo>
                    <a:cubicBezTo>
                      <a:pt x="8" y="2"/>
                      <a:pt x="8" y="3"/>
                      <a:pt x="9" y="3"/>
                    </a:cubicBezTo>
                    <a:cubicBezTo>
                      <a:pt x="8" y="3"/>
                      <a:pt x="7" y="3"/>
                      <a:pt x="6" y="3"/>
                    </a:cubicBezTo>
                    <a:cubicBezTo>
                      <a:pt x="8" y="4"/>
                      <a:pt x="5" y="4"/>
                      <a:pt x="4" y="4"/>
                    </a:cubicBezTo>
                    <a:cubicBezTo>
                      <a:pt x="2" y="4"/>
                      <a:pt x="1" y="5"/>
                      <a:pt x="0" y="6"/>
                    </a:cubicBezTo>
                    <a:cubicBezTo>
                      <a:pt x="1" y="6"/>
                      <a:pt x="2" y="7"/>
                      <a:pt x="3" y="6"/>
                    </a:cubicBezTo>
                    <a:cubicBezTo>
                      <a:pt x="1" y="7"/>
                      <a:pt x="5" y="8"/>
                      <a:pt x="6" y="8"/>
                    </a:cubicBezTo>
                    <a:cubicBezTo>
                      <a:pt x="9" y="9"/>
                      <a:pt x="12" y="10"/>
                      <a:pt x="15" y="10"/>
                    </a:cubicBezTo>
                    <a:cubicBezTo>
                      <a:pt x="21" y="9"/>
                      <a:pt x="27" y="1"/>
                      <a:pt x="18" y="0"/>
                    </a:cubicBezTo>
                  </a:path>
                </a:pathLst>
              </a:custGeom>
              <a:solidFill>
                <a:srgbClr val="B3B3B3"/>
              </a:solidFill>
              <a:ln w="3175">
                <a:solidFill>
                  <a:schemeClr val="tx1"/>
                </a:solidFill>
                <a:round/>
                <a:headEnd/>
                <a:tailEnd/>
              </a:ln>
            </p:spPr>
            <p:txBody>
              <a:bodyPr/>
              <a:lstStyle/>
              <a:p>
                <a:endParaRPr lang="en-GB" sz="2400" dirty="0"/>
              </a:p>
            </p:txBody>
          </p:sp>
          <p:sp>
            <p:nvSpPr>
              <p:cNvPr id="1018" name="Freeform 4650"/>
              <p:cNvSpPr>
                <a:spLocks/>
              </p:cNvSpPr>
              <p:nvPr/>
            </p:nvSpPr>
            <p:spPr bwMode="auto">
              <a:xfrm>
                <a:off x="1863" y="1530"/>
                <a:ext cx="5" cy="3"/>
              </a:xfrm>
              <a:custGeom>
                <a:avLst/>
                <a:gdLst>
                  <a:gd name="T0" fmla="*/ 3 w 4"/>
                  <a:gd name="T1" fmla="*/ 0 h 2"/>
                  <a:gd name="T2" fmla="*/ 0 w 4"/>
                  <a:gd name="T3" fmla="*/ 2 h 2"/>
                  <a:gd name="T4" fmla="*/ 4 w 4"/>
                  <a:gd name="T5" fmla="*/ 3 h 2"/>
                  <a:gd name="T6" fmla="*/ 3 w 4"/>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2" y="0"/>
                    </a:moveTo>
                    <a:cubicBezTo>
                      <a:pt x="2" y="1"/>
                      <a:pt x="1" y="1"/>
                      <a:pt x="0" y="1"/>
                    </a:cubicBezTo>
                    <a:cubicBezTo>
                      <a:pt x="1" y="2"/>
                      <a:pt x="2" y="2"/>
                      <a:pt x="3" y="2"/>
                    </a:cubicBezTo>
                    <a:cubicBezTo>
                      <a:pt x="4" y="1"/>
                      <a:pt x="3" y="1"/>
                      <a:pt x="2" y="0"/>
                    </a:cubicBezTo>
                  </a:path>
                </a:pathLst>
              </a:custGeom>
              <a:solidFill>
                <a:srgbClr val="B3B3B3"/>
              </a:solidFill>
              <a:ln w="3175">
                <a:solidFill>
                  <a:schemeClr val="tx1"/>
                </a:solidFill>
                <a:round/>
                <a:headEnd/>
                <a:tailEnd/>
              </a:ln>
            </p:spPr>
            <p:txBody>
              <a:bodyPr/>
              <a:lstStyle/>
              <a:p>
                <a:endParaRPr lang="en-GB" sz="2400" dirty="0"/>
              </a:p>
            </p:txBody>
          </p:sp>
          <p:sp>
            <p:nvSpPr>
              <p:cNvPr id="1019" name="Freeform 4651"/>
              <p:cNvSpPr>
                <a:spLocks/>
              </p:cNvSpPr>
              <p:nvPr/>
            </p:nvSpPr>
            <p:spPr bwMode="auto">
              <a:xfrm>
                <a:off x="1864" y="1519"/>
                <a:ext cx="12" cy="4"/>
              </a:xfrm>
              <a:custGeom>
                <a:avLst/>
                <a:gdLst>
                  <a:gd name="T0" fmla="*/ 12 w 9"/>
                  <a:gd name="T1" fmla="*/ 1 h 3"/>
                  <a:gd name="T2" fmla="*/ 0 w 9"/>
                  <a:gd name="T3" fmla="*/ 4 h 3"/>
                  <a:gd name="T4" fmla="*/ 7 w 9"/>
                  <a:gd name="T5" fmla="*/ 1 h 3"/>
                  <a:gd name="T6" fmla="*/ 12 w 9"/>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3">
                    <a:moveTo>
                      <a:pt x="9" y="1"/>
                    </a:moveTo>
                    <a:cubicBezTo>
                      <a:pt x="7" y="0"/>
                      <a:pt x="0" y="0"/>
                      <a:pt x="0" y="3"/>
                    </a:cubicBezTo>
                    <a:cubicBezTo>
                      <a:pt x="2" y="3"/>
                      <a:pt x="4" y="1"/>
                      <a:pt x="5" y="1"/>
                    </a:cubicBezTo>
                    <a:cubicBezTo>
                      <a:pt x="6" y="1"/>
                      <a:pt x="9" y="2"/>
                      <a:pt x="9" y="1"/>
                    </a:cubicBezTo>
                  </a:path>
                </a:pathLst>
              </a:custGeom>
              <a:solidFill>
                <a:srgbClr val="B3B3B3"/>
              </a:solidFill>
              <a:ln w="3175">
                <a:solidFill>
                  <a:schemeClr val="tx1"/>
                </a:solidFill>
                <a:round/>
                <a:headEnd/>
                <a:tailEnd/>
              </a:ln>
            </p:spPr>
            <p:txBody>
              <a:bodyPr/>
              <a:lstStyle/>
              <a:p>
                <a:endParaRPr lang="en-GB" sz="2400" dirty="0"/>
              </a:p>
            </p:txBody>
          </p:sp>
          <p:sp>
            <p:nvSpPr>
              <p:cNvPr id="1020" name="Freeform 4652"/>
              <p:cNvSpPr>
                <a:spLocks/>
              </p:cNvSpPr>
              <p:nvPr/>
            </p:nvSpPr>
            <p:spPr bwMode="auto">
              <a:xfrm>
                <a:off x="1885" y="1501"/>
                <a:ext cx="142" cy="33"/>
              </a:xfrm>
              <a:custGeom>
                <a:avLst/>
                <a:gdLst>
                  <a:gd name="T0" fmla="*/ 29 w 108"/>
                  <a:gd name="T1" fmla="*/ 9 h 25"/>
                  <a:gd name="T2" fmla="*/ 26 w 108"/>
                  <a:gd name="T3" fmla="*/ 18 h 25"/>
                  <a:gd name="T4" fmla="*/ 21 w 108"/>
                  <a:gd name="T5" fmla="*/ 24 h 25"/>
                  <a:gd name="T6" fmla="*/ 29 w 108"/>
                  <a:gd name="T7" fmla="*/ 26 h 25"/>
                  <a:gd name="T8" fmla="*/ 28 w 108"/>
                  <a:gd name="T9" fmla="*/ 30 h 25"/>
                  <a:gd name="T10" fmla="*/ 46 w 108"/>
                  <a:gd name="T11" fmla="*/ 28 h 25"/>
                  <a:gd name="T12" fmla="*/ 51 w 108"/>
                  <a:gd name="T13" fmla="*/ 28 h 25"/>
                  <a:gd name="T14" fmla="*/ 57 w 108"/>
                  <a:gd name="T15" fmla="*/ 32 h 25"/>
                  <a:gd name="T16" fmla="*/ 68 w 108"/>
                  <a:gd name="T17" fmla="*/ 30 h 25"/>
                  <a:gd name="T18" fmla="*/ 82 w 108"/>
                  <a:gd name="T19" fmla="*/ 29 h 25"/>
                  <a:gd name="T20" fmla="*/ 93 w 108"/>
                  <a:gd name="T21" fmla="*/ 30 h 25"/>
                  <a:gd name="T22" fmla="*/ 110 w 108"/>
                  <a:gd name="T23" fmla="*/ 32 h 25"/>
                  <a:gd name="T24" fmla="*/ 129 w 108"/>
                  <a:gd name="T25" fmla="*/ 28 h 25"/>
                  <a:gd name="T26" fmla="*/ 131 w 108"/>
                  <a:gd name="T27" fmla="*/ 28 h 25"/>
                  <a:gd name="T28" fmla="*/ 129 w 108"/>
                  <a:gd name="T29" fmla="*/ 26 h 25"/>
                  <a:gd name="T30" fmla="*/ 135 w 108"/>
                  <a:gd name="T31" fmla="*/ 20 h 25"/>
                  <a:gd name="T32" fmla="*/ 129 w 108"/>
                  <a:gd name="T33" fmla="*/ 17 h 25"/>
                  <a:gd name="T34" fmla="*/ 109 w 108"/>
                  <a:gd name="T35" fmla="*/ 16 h 25"/>
                  <a:gd name="T36" fmla="*/ 83 w 108"/>
                  <a:gd name="T37" fmla="*/ 18 h 25"/>
                  <a:gd name="T38" fmla="*/ 76 w 108"/>
                  <a:gd name="T39" fmla="*/ 21 h 25"/>
                  <a:gd name="T40" fmla="*/ 67 w 108"/>
                  <a:gd name="T41" fmla="*/ 20 h 25"/>
                  <a:gd name="T42" fmla="*/ 60 w 108"/>
                  <a:gd name="T43" fmla="*/ 17 h 25"/>
                  <a:gd name="T44" fmla="*/ 54 w 108"/>
                  <a:gd name="T45" fmla="*/ 18 h 25"/>
                  <a:gd name="T46" fmla="*/ 50 w 108"/>
                  <a:gd name="T47" fmla="*/ 17 h 25"/>
                  <a:gd name="T48" fmla="*/ 53 w 108"/>
                  <a:gd name="T49" fmla="*/ 16 h 25"/>
                  <a:gd name="T50" fmla="*/ 39 w 108"/>
                  <a:gd name="T51" fmla="*/ 15 h 25"/>
                  <a:gd name="T52" fmla="*/ 46 w 108"/>
                  <a:gd name="T53" fmla="*/ 12 h 25"/>
                  <a:gd name="T54" fmla="*/ 42 w 108"/>
                  <a:gd name="T55" fmla="*/ 11 h 25"/>
                  <a:gd name="T56" fmla="*/ 55 w 108"/>
                  <a:gd name="T57" fmla="*/ 11 h 25"/>
                  <a:gd name="T58" fmla="*/ 46 w 108"/>
                  <a:gd name="T59" fmla="*/ 8 h 25"/>
                  <a:gd name="T60" fmla="*/ 42 w 108"/>
                  <a:gd name="T61" fmla="*/ 5 h 25"/>
                  <a:gd name="T62" fmla="*/ 25 w 108"/>
                  <a:gd name="T63" fmla="*/ 8 h 25"/>
                  <a:gd name="T64" fmla="*/ 25 w 108"/>
                  <a:gd name="T65" fmla="*/ 3 h 25"/>
                  <a:gd name="T66" fmla="*/ 7 w 108"/>
                  <a:gd name="T67" fmla="*/ 1 h 25"/>
                  <a:gd name="T68" fmla="*/ 5 w 108"/>
                  <a:gd name="T69" fmla="*/ 4 h 25"/>
                  <a:gd name="T70" fmla="*/ 9 w 108"/>
                  <a:gd name="T71" fmla="*/ 5 h 25"/>
                  <a:gd name="T72" fmla="*/ 12 w 108"/>
                  <a:gd name="T73" fmla="*/ 9 h 25"/>
                  <a:gd name="T74" fmla="*/ 13 w 108"/>
                  <a:gd name="T75" fmla="*/ 9 h 2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8" h="25">
                    <a:moveTo>
                      <a:pt x="15" y="8"/>
                    </a:moveTo>
                    <a:cubicBezTo>
                      <a:pt x="17" y="8"/>
                      <a:pt x="20" y="6"/>
                      <a:pt x="22" y="7"/>
                    </a:cubicBezTo>
                    <a:cubicBezTo>
                      <a:pt x="23" y="8"/>
                      <a:pt x="21" y="11"/>
                      <a:pt x="23" y="11"/>
                    </a:cubicBezTo>
                    <a:cubicBezTo>
                      <a:pt x="22" y="12"/>
                      <a:pt x="22" y="14"/>
                      <a:pt x="20" y="14"/>
                    </a:cubicBezTo>
                    <a:cubicBezTo>
                      <a:pt x="18" y="14"/>
                      <a:pt x="15" y="15"/>
                      <a:pt x="14" y="17"/>
                    </a:cubicBezTo>
                    <a:cubicBezTo>
                      <a:pt x="15" y="18"/>
                      <a:pt x="15" y="18"/>
                      <a:pt x="16" y="18"/>
                    </a:cubicBezTo>
                    <a:cubicBezTo>
                      <a:pt x="15" y="19"/>
                      <a:pt x="11" y="21"/>
                      <a:pt x="14" y="22"/>
                    </a:cubicBezTo>
                    <a:cubicBezTo>
                      <a:pt x="17" y="23"/>
                      <a:pt x="19" y="21"/>
                      <a:pt x="22" y="20"/>
                    </a:cubicBezTo>
                    <a:cubicBezTo>
                      <a:pt x="22" y="21"/>
                      <a:pt x="21" y="21"/>
                      <a:pt x="20" y="21"/>
                    </a:cubicBezTo>
                    <a:cubicBezTo>
                      <a:pt x="21" y="21"/>
                      <a:pt x="20" y="22"/>
                      <a:pt x="21" y="23"/>
                    </a:cubicBezTo>
                    <a:cubicBezTo>
                      <a:pt x="22" y="23"/>
                      <a:pt x="24" y="23"/>
                      <a:pt x="25" y="23"/>
                    </a:cubicBezTo>
                    <a:cubicBezTo>
                      <a:pt x="29" y="24"/>
                      <a:pt x="31" y="22"/>
                      <a:pt x="35" y="21"/>
                    </a:cubicBezTo>
                    <a:cubicBezTo>
                      <a:pt x="35" y="21"/>
                      <a:pt x="34" y="22"/>
                      <a:pt x="34" y="22"/>
                    </a:cubicBezTo>
                    <a:cubicBezTo>
                      <a:pt x="36" y="22"/>
                      <a:pt x="38" y="19"/>
                      <a:pt x="39" y="21"/>
                    </a:cubicBezTo>
                    <a:cubicBezTo>
                      <a:pt x="38" y="21"/>
                      <a:pt x="36" y="23"/>
                      <a:pt x="35" y="24"/>
                    </a:cubicBezTo>
                    <a:cubicBezTo>
                      <a:pt x="37" y="25"/>
                      <a:pt x="41" y="24"/>
                      <a:pt x="43" y="24"/>
                    </a:cubicBezTo>
                    <a:cubicBezTo>
                      <a:pt x="44" y="23"/>
                      <a:pt x="48" y="25"/>
                      <a:pt x="48" y="23"/>
                    </a:cubicBezTo>
                    <a:cubicBezTo>
                      <a:pt x="49" y="24"/>
                      <a:pt x="51" y="24"/>
                      <a:pt x="52" y="23"/>
                    </a:cubicBezTo>
                    <a:cubicBezTo>
                      <a:pt x="52" y="25"/>
                      <a:pt x="57" y="24"/>
                      <a:pt x="58" y="23"/>
                    </a:cubicBezTo>
                    <a:cubicBezTo>
                      <a:pt x="57" y="25"/>
                      <a:pt x="61" y="23"/>
                      <a:pt x="62" y="22"/>
                    </a:cubicBezTo>
                    <a:cubicBezTo>
                      <a:pt x="62" y="22"/>
                      <a:pt x="61" y="23"/>
                      <a:pt x="61" y="23"/>
                    </a:cubicBezTo>
                    <a:cubicBezTo>
                      <a:pt x="63" y="25"/>
                      <a:pt x="68" y="24"/>
                      <a:pt x="71" y="23"/>
                    </a:cubicBezTo>
                    <a:cubicBezTo>
                      <a:pt x="73" y="23"/>
                      <a:pt x="75" y="20"/>
                      <a:pt x="76" y="21"/>
                    </a:cubicBezTo>
                    <a:cubicBezTo>
                      <a:pt x="74" y="24"/>
                      <a:pt x="82" y="24"/>
                      <a:pt x="84" y="24"/>
                    </a:cubicBezTo>
                    <a:cubicBezTo>
                      <a:pt x="86" y="24"/>
                      <a:pt x="88" y="23"/>
                      <a:pt x="91" y="23"/>
                    </a:cubicBezTo>
                    <a:cubicBezTo>
                      <a:pt x="93" y="23"/>
                      <a:pt x="95" y="23"/>
                      <a:pt x="98" y="21"/>
                    </a:cubicBezTo>
                    <a:cubicBezTo>
                      <a:pt x="97" y="21"/>
                      <a:pt x="97" y="21"/>
                      <a:pt x="97" y="20"/>
                    </a:cubicBezTo>
                    <a:cubicBezTo>
                      <a:pt x="98" y="19"/>
                      <a:pt x="99" y="20"/>
                      <a:pt x="100" y="21"/>
                    </a:cubicBezTo>
                    <a:cubicBezTo>
                      <a:pt x="101" y="21"/>
                      <a:pt x="103" y="21"/>
                      <a:pt x="104" y="20"/>
                    </a:cubicBezTo>
                    <a:cubicBezTo>
                      <a:pt x="104" y="18"/>
                      <a:pt x="100" y="20"/>
                      <a:pt x="98" y="20"/>
                    </a:cubicBezTo>
                    <a:cubicBezTo>
                      <a:pt x="99" y="17"/>
                      <a:pt x="106" y="18"/>
                      <a:pt x="108" y="16"/>
                    </a:cubicBezTo>
                    <a:cubicBezTo>
                      <a:pt x="107" y="14"/>
                      <a:pt x="105" y="15"/>
                      <a:pt x="103" y="15"/>
                    </a:cubicBezTo>
                    <a:cubicBezTo>
                      <a:pt x="104" y="15"/>
                      <a:pt x="105" y="15"/>
                      <a:pt x="106" y="14"/>
                    </a:cubicBezTo>
                    <a:cubicBezTo>
                      <a:pt x="104" y="12"/>
                      <a:pt x="101" y="14"/>
                      <a:pt x="98" y="13"/>
                    </a:cubicBezTo>
                    <a:cubicBezTo>
                      <a:pt x="99" y="12"/>
                      <a:pt x="99" y="12"/>
                      <a:pt x="99" y="12"/>
                    </a:cubicBezTo>
                    <a:cubicBezTo>
                      <a:pt x="95" y="9"/>
                      <a:pt x="88" y="13"/>
                      <a:pt x="83" y="12"/>
                    </a:cubicBezTo>
                    <a:cubicBezTo>
                      <a:pt x="80" y="11"/>
                      <a:pt x="77" y="13"/>
                      <a:pt x="73" y="13"/>
                    </a:cubicBezTo>
                    <a:cubicBezTo>
                      <a:pt x="70" y="13"/>
                      <a:pt x="66" y="14"/>
                      <a:pt x="63" y="14"/>
                    </a:cubicBezTo>
                    <a:cubicBezTo>
                      <a:pt x="63" y="15"/>
                      <a:pt x="64" y="15"/>
                      <a:pt x="65" y="15"/>
                    </a:cubicBezTo>
                    <a:cubicBezTo>
                      <a:pt x="63" y="16"/>
                      <a:pt x="60" y="16"/>
                      <a:pt x="58" y="16"/>
                    </a:cubicBezTo>
                    <a:cubicBezTo>
                      <a:pt x="60" y="16"/>
                      <a:pt x="56" y="14"/>
                      <a:pt x="56" y="14"/>
                    </a:cubicBezTo>
                    <a:cubicBezTo>
                      <a:pt x="54" y="13"/>
                      <a:pt x="52" y="14"/>
                      <a:pt x="51" y="15"/>
                    </a:cubicBezTo>
                    <a:cubicBezTo>
                      <a:pt x="53" y="13"/>
                      <a:pt x="47" y="15"/>
                      <a:pt x="46" y="15"/>
                    </a:cubicBezTo>
                    <a:cubicBezTo>
                      <a:pt x="48" y="14"/>
                      <a:pt x="46" y="13"/>
                      <a:pt x="46" y="13"/>
                    </a:cubicBezTo>
                    <a:cubicBezTo>
                      <a:pt x="44" y="12"/>
                      <a:pt x="44" y="14"/>
                      <a:pt x="43" y="15"/>
                    </a:cubicBezTo>
                    <a:cubicBezTo>
                      <a:pt x="42" y="15"/>
                      <a:pt x="42" y="15"/>
                      <a:pt x="41" y="14"/>
                    </a:cubicBezTo>
                    <a:cubicBezTo>
                      <a:pt x="40" y="13"/>
                      <a:pt x="38" y="14"/>
                      <a:pt x="37" y="14"/>
                    </a:cubicBezTo>
                    <a:cubicBezTo>
                      <a:pt x="41" y="13"/>
                      <a:pt x="35" y="14"/>
                      <a:pt x="38" y="13"/>
                    </a:cubicBezTo>
                    <a:cubicBezTo>
                      <a:pt x="40" y="13"/>
                      <a:pt x="41" y="13"/>
                      <a:pt x="43" y="12"/>
                    </a:cubicBezTo>
                    <a:cubicBezTo>
                      <a:pt x="42" y="11"/>
                      <a:pt x="41" y="11"/>
                      <a:pt x="40" y="12"/>
                    </a:cubicBezTo>
                    <a:cubicBezTo>
                      <a:pt x="42" y="10"/>
                      <a:pt x="39" y="10"/>
                      <a:pt x="38" y="10"/>
                    </a:cubicBezTo>
                    <a:cubicBezTo>
                      <a:pt x="36" y="10"/>
                      <a:pt x="32" y="10"/>
                      <a:pt x="30" y="11"/>
                    </a:cubicBezTo>
                    <a:cubicBezTo>
                      <a:pt x="33" y="9"/>
                      <a:pt x="36" y="10"/>
                      <a:pt x="39" y="9"/>
                    </a:cubicBezTo>
                    <a:cubicBezTo>
                      <a:pt x="37" y="9"/>
                      <a:pt x="36" y="9"/>
                      <a:pt x="35" y="9"/>
                    </a:cubicBezTo>
                    <a:cubicBezTo>
                      <a:pt x="37" y="9"/>
                      <a:pt x="32" y="8"/>
                      <a:pt x="31" y="9"/>
                    </a:cubicBezTo>
                    <a:cubicBezTo>
                      <a:pt x="33" y="8"/>
                      <a:pt x="33" y="8"/>
                      <a:pt x="32" y="8"/>
                    </a:cubicBezTo>
                    <a:cubicBezTo>
                      <a:pt x="34" y="7"/>
                      <a:pt x="37" y="9"/>
                      <a:pt x="40" y="9"/>
                    </a:cubicBezTo>
                    <a:cubicBezTo>
                      <a:pt x="37" y="8"/>
                      <a:pt x="42" y="8"/>
                      <a:pt x="42" y="8"/>
                    </a:cubicBezTo>
                    <a:cubicBezTo>
                      <a:pt x="44" y="9"/>
                      <a:pt x="46" y="9"/>
                      <a:pt x="47" y="8"/>
                    </a:cubicBezTo>
                    <a:cubicBezTo>
                      <a:pt x="45" y="5"/>
                      <a:pt x="38" y="6"/>
                      <a:pt x="35" y="6"/>
                    </a:cubicBezTo>
                    <a:cubicBezTo>
                      <a:pt x="37" y="5"/>
                      <a:pt x="39" y="6"/>
                      <a:pt x="41" y="6"/>
                    </a:cubicBezTo>
                    <a:cubicBezTo>
                      <a:pt x="40" y="2"/>
                      <a:pt x="35" y="4"/>
                      <a:pt x="32" y="4"/>
                    </a:cubicBezTo>
                    <a:cubicBezTo>
                      <a:pt x="30" y="4"/>
                      <a:pt x="28" y="4"/>
                      <a:pt x="26" y="4"/>
                    </a:cubicBezTo>
                    <a:cubicBezTo>
                      <a:pt x="24" y="4"/>
                      <a:pt x="21" y="5"/>
                      <a:pt x="19" y="6"/>
                    </a:cubicBezTo>
                    <a:cubicBezTo>
                      <a:pt x="21" y="5"/>
                      <a:pt x="23" y="5"/>
                      <a:pt x="24" y="4"/>
                    </a:cubicBezTo>
                    <a:cubicBezTo>
                      <a:pt x="27" y="2"/>
                      <a:pt x="20" y="2"/>
                      <a:pt x="19" y="2"/>
                    </a:cubicBezTo>
                    <a:cubicBezTo>
                      <a:pt x="16" y="1"/>
                      <a:pt x="13" y="0"/>
                      <a:pt x="10" y="0"/>
                    </a:cubicBezTo>
                    <a:cubicBezTo>
                      <a:pt x="8" y="0"/>
                      <a:pt x="6" y="0"/>
                      <a:pt x="5" y="1"/>
                    </a:cubicBezTo>
                    <a:cubicBezTo>
                      <a:pt x="4" y="1"/>
                      <a:pt x="3" y="1"/>
                      <a:pt x="3" y="2"/>
                    </a:cubicBezTo>
                    <a:cubicBezTo>
                      <a:pt x="3" y="2"/>
                      <a:pt x="3" y="3"/>
                      <a:pt x="4" y="3"/>
                    </a:cubicBezTo>
                    <a:cubicBezTo>
                      <a:pt x="3" y="3"/>
                      <a:pt x="0" y="3"/>
                      <a:pt x="0" y="3"/>
                    </a:cubicBezTo>
                    <a:cubicBezTo>
                      <a:pt x="2" y="4"/>
                      <a:pt x="5" y="5"/>
                      <a:pt x="7" y="4"/>
                    </a:cubicBezTo>
                    <a:cubicBezTo>
                      <a:pt x="6" y="5"/>
                      <a:pt x="4" y="5"/>
                      <a:pt x="3" y="5"/>
                    </a:cubicBezTo>
                    <a:cubicBezTo>
                      <a:pt x="3" y="7"/>
                      <a:pt x="8" y="7"/>
                      <a:pt x="9" y="7"/>
                    </a:cubicBezTo>
                    <a:cubicBezTo>
                      <a:pt x="8" y="7"/>
                      <a:pt x="7" y="7"/>
                      <a:pt x="5" y="7"/>
                    </a:cubicBezTo>
                    <a:cubicBezTo>
                      <a:pt x="7" y="8"/>
                      <a:pt x="8" y="7"/>
                      <a:pt x="10" y="7"/>
                    </a:cubicBezTo>
                    <a:cubicBezTo>
                      <a:pt x="11" y="7"/>
                      <a:pt x="13" y="8"/>
                      <a:pt x="15" y="8"/>
                    </a:cubicBezTo>
                  </a:path>
                </a:pathLst>
              </a:custGeom>
              <a:solidFill>
                <a:srgbClr val="B3B3B3"/>
              </a:solidFill>
              <a:ln w="3175">
                <a:solidFill>
                  <a:schemeClr val="tx1"/>
                </a:solidFill>
                <a:round/>
                <a:headEnd/>
                <a:tailEnd/>
              </a:ln>
            </p:spPr>
            <p:txBody>
              <a:bodyPr/>
              <a:lstStyle/>
              <a:p>
                <a:endParaRPr lang="en-GB" sz="2400" dirty="0"/>
              </a:p>
            </p:txBody>
          </p:sp>
          <p:sp>
            <p:nvSpPr>
              <p:cNvPr id="1021" name="Freeform 4653"/>
              <p:cNvSpPr>
                <a:spLocks/>
              </p:cNvSpPr>
              <p:nvPr/>
            </p:nvSpPr>
            <p:spPr bwMode="auto">
              <a:xfrm>
                <a:off x="1903" y="1492"/>
                <a:ext cx="29" cy="7"/>
              </a:xfrm>
              <a:custGeom>
                <a:avLst/>
                <a:gdLst>
                  <a:gd name="T0" fmla="*/ 29 w 22"/>
                  <a:gd name="T1" fmla="*/ 3 h 5"/>
                  <a:gd name="T2" fmla="*/ 24 w 22"/>
                  <a:gd name="T3" fmla="*/ 1 h 5"/>
                  <a:gd name="T4" fmla="*/ 15 w 22"/>
                  <a:gd name="T5" fmla="*/ 1 h 5"/>
                  <a:gd name="T6" fmla="*/ 0 w 22"/>
                  <a:gd name="T7" fmla="*/ 4 h 5"/>
                  <a:gd name="T8" fmla="*/ 13 w 22"/>
                  <a:gd name="T9" fmla="*/ 6 h 5"/>
                  <a:gd name="T10" fmla="*/ 29 w 22"/>
                  <a:gd name="T11" fmla="*/ 3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5">
                    <a:moveTo>
                      <a:pt x="22" y="2"/>
                    </a:moveTo>
                    <a:cubicBezTo>
                      <a:pt x="21" y="1"/>
                      <a:pt x="19" y="1"/>
                      <a:pt x="18" y="1"/>
                    </a:cubicBezTo>
                    <a:cubicBezTo>
                      <a:pt x="15" y="1"/>
                      <a:pt x="13" y="1"/>
                      <a:pt x="11" y="1"/>
                    </a:cubicBezTo>
                    <a:cubicBezTo>
                      <a:pt x="7" y="1"/>
                      <a:pt x="3" y="0"/>
                      <a:pt x="0" y="3"/>
                    </a:cubicBezTo>
                    <a:cubicBezTo>
                      <a:pt x="1" y="5"/>
                      <a:pt x="8" y="4"/>
                      <a:pt x="10" y="4"/>
                    </a:cubicBezTo>
                    <a:cubicBezTo>
                      <a:pt x="14" y="3"/>
                      <a:pt x="18" y="5"/>
                      <a:pt x="22" y="2"/>
                    </a:cubicBezTo>
                  </a:path>
                </a:pathLst>
              </a:custGeom>
              <a:solidFill>
                <a:srgbClr val="B3B3B3"/>
              </a:solidFill>
              <a:ln w="3175">
                <a:solidFill>
                  <a:schemeClr val="tx1"/>
                </a:solidFill>
                <a:round/>
                <a:headEnd/>
                <a:tailEnd/>
              </a:ln>
            </p:spPr>
            <p:txBody>
              <a:bodyPr/>
              <a:lstStyle/>
              <a:p>
                <a:endParaRPr lang="en-GB" sz="2400" dirty="0"/>
              </a:p>
            </p:txBody>
          </p:sp>
          <p:sp>
            <p:nvSpPr>
              <p:cNvPr id="1022" name="Freeform 4654"/>
              <p:cNvSpPr>
                <a:spLocks/>
              </p:cNvSpPr>
              <p:nvPr/>
            </p:nvSpPr>
            <p:spPr bwMode="auto">
              <a:xfrm>
                <a:off x="1939" y="1503"/>
                <a:ext cx="12" cy="6"/>
              </a:xfrm>
              <a:custGeom>
                <a:avLst/>
                <a:gdLst>
                  <a:gd name="T0" fmla="*/ 5 w 9"/>
                  <a:gd name="T1" fmla="*/ 6 h 5"/>
                  <a:gd name="T2" fmla="*/ 12 w 9"/>
                  <a:gd name="T3" fmla="*/ 2 h 5"/>
                  <a:gd name="T4" fmla="*/ 5 w 9"/>
                  <a:gd name="T5" fmla="*/ 6 h 5"/>
                  <a:gd name="T6" fmla="*/ 0 60000 65536"/>
                  <a:gd name="T7" fmla="*/ 0 60000 65536"/>
                  <a:gd name="T8" fmla="*/ 0 60000 65536"/>
                </a:gdLst>
                <a:ahLst/>
                <a:cxnLst>
                  <a:cxn ang="T6">
                    <a:pos x="T0" y="T1"/>
                  </a:cxn>
                  <a:cxn ang="T7">
                    <a:pos x="T2" y="T3"/>
                  </a:cxn>
                  <a:cxn ang="T8">
                    <a:pos x="T4" y="T5"/>
                  </a:cxn>
                </a:cxnLst>
                <a:rect l="0" t="0" r="r" b="b"/>
                <a:pathLst>
                  <a:path w="9" h="5">
                    <a:moveTo>
                      <a:pt x="4" y="5"/>
                    </a:moveTo>
                    <a:cubicBezTo>
                      <a:pt x="5" y="4"/>
                      <a:pt x="7" y="3"/>
                      <a:pt x="9" y="2"/>
                    </a:cubicBezTo>
                    <a:cubicBezTo>
                      <a:pt x="7" y="0"/>
                      <a:pt x="0" y="2"/>
                      <a:pt x="4" y="5"/>
                    </a:cubicBezTo>
                  </a:path>
                </a:pathLst>
              </a:custGeom>
              <a:solidFill>
                <a:srgbClr val="B3B3B3"/>
              </a:solidFill>
              <a:ln w="3175">
                <a:solidFill>
                  <a:schemeClr val="tx1"/>
                </a:solidFill>
                <a:round/>
                <a:headEnd/>
                <a:tailEnd/>
              </a:ln>
            </p:spPr>
            <p:txBody>
              <a:bodyPr/>
              <a:lstStyle/>
              <a:p>
                <a:endParaRPr lang="en-GB" sz="2400" dirty="0"/>
              </a:p>
            </p:txBody>
          </p:sp>
          <p:sp>
            <p:nvSpPr>
              <p:cNvPr id="1023" name="Freeform 4655"/>
              <p:cNvSpPr>
                <a:spLocks/>
              </p:cNvSpPr>
              <p:nvPr/>
            </p:nvSpPr>
            <p:spPr bwMode="auto">
              <a:xfrm>
                <a:off x="1943" y="1500"/>
                <a:ext cx="4" cy="1"/>
              </a:xfrm>
              <a:custGeom>
                <a:avLst/>
                <a:gdLst>
                  <a:gd name="T0" fmla="*/ 3 w 3"/>
                  <a:gd name="T1" fmla="*/ 0 h 1"/>
                  <a:gd name="T2" fmla="*/ 0 w 3"/>
                  <a:gd name="T3" fmla="*/ 0 h 1"/>
                  <a:gd name="T4" fmla="*/ 4 w 3"/>
                  <a:gd name="T5" fmla="*/ 0 h 1"/>
                  <a:gd name="T6" fmla="*/ 3 w 3"/>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0"/>
                    </a:moveTo>
                    <a:cubicBezTo>
                      <a:pt x="1" y="0"/>
                      <a:pt x="0" y="0"/>
                      <a:pt x="0" y="0"/>
                    </a:cubicBezTo>
                    <a:cubicBezTo>
                      <a:pt x="1" y="1"/>
                      <a:pt x="2" y="1"/>
                      <a:pt x="3" y="0"/>
                    </a:cubicBezTo>
                    <a:cubicBezTo>
                      <a:pt x="3" y="0"/>
                      <a:pt x="2" y="0"/>
                      <a:pt x="2" y="0"/>
                    </a:cubicBezTo>
                  </a:path>
                </a:pathLst>
              </a:custGeom>
              <a:solidFill>
                <a:srgbClr val="B3B3B3"/>
              </a:solidFill>
              <a:ln w="3175">
                <a:solidFill>
                  <a:schemeClr val="tx1"/>
                </a:solidFill>
                <a:round/>
                <a:headEnd/>
                <a:tailEnd/>
              </a:ln>
            </p:spPr>
            <p:txBody>
              <a:bodyPr/>
              <a:lstStyle/>
              <a:p>
                <a:endParaRPr lang="en-GB" sz="2400" dirty="0"/>
              </a:p>
            </p:txBody>
          </p:sp>
          <p:sp>
            <p:nvSpPr>
              <p:cNvPr id="1024" name="Freeform 4656"/>
              <p:cNvSpPr>
                <a:spLocks/>
              </p:cNvSpPr>
              <p:nvPr/>
            </p:nvSpPr>
            <p:spPr bwMode="auto">
              <a:xfrm>
                <a:off x="1944" y="1495"/>
                <a:ext cx="16" cy="5"/>
              </a:xfrm>
              <a:custGeom>
                <a:avLst/>
                <a:gdLst>
                  <a:gd name="T0" fmla="*/ 11 w 12"/>
                  <a:gd name="T1" fmla="*/ 5 h 4"/>
                  <a:gd name="T2" fmla="*/ 16 w 12"/>
                  <a:gd name="T3" fmla="*/ 3 h 4"/>
                  <a:gd name="T4" fmla="*/ 8 w 12"/>
                  <a:gd name="T5" fmla="*/ 0 h 4"/>
                  <a:gd name="T6" fmla="*/ 4 w 12"/>
                  <a:gd name="T7" fmla="*/ 3 h 4"/>
                  <a:gd name="T8" fmla="*/ 11 w 12"/>
                  <a:gd name="T9" fmla="*/ 5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4">
                    <a:moveTo>
                      <a:pt x="8" y="4"/>
                    </a:moveTo>
                    <a:cubicBezTo>
                      <a:pt x="9" y="4"/>
                      <a:pt x="12" y="3"/>
                      <a:pt x="12" y="2"/>
                    </a:cubicBezTo>
                    <a:cubicBezTo>
                      <a:pt x="11" y="0"/>
                      <a:pt x="8" y="0"/>
                      <a:pt x="6" y="0"/>
                    </a:cubicBezTo>
                    <a:cubicBezTo>
                      <a:pt x="5" y="0"/>
                      <a:pt x="4" y="1"/>
                      <a:pt x="3" y="2"/>
                    </a:cubicBezTo>
                    <a:cubicBezTo>
                      <a:pt x="0" y="4"/>
                      <a:pt x="7" y="4"/>
                      <a:pt x="8" y="4"/>
                    </a:cubicBezTo>
                  </a:path>
                </a:pathLst>
              </a:custGeom>
              <a:solidFill>
                <a:srgbClr val="B3B3B3"/>
              </a:solidFill>
              <a:ln w="3175">
                <a:solidFill>
                  <a:schemeClr val="tx1"/>
                </a:solidFill>
                <a:round/>
                <a:headEnd/>
                <a:tailEnd/>
              </a:ln>
            </p:spPr>
            <p:txBody>
              <a:bodyPr/>
              <a:lstStyle/>
              <a:p>
                <a:endParaRPr lang="en-GB" sz="2400" dirty="0"/>
              </a:p>
            </p:txBody>
          </p:sp>
          <p:sp>
            <p:nvSpPr>
              <p:cNvPr id="1025" name="Freeform 4657"/>
              <p:cNvSpPr>
                <a:spLocks/>
              </p:cNvSpPr>
              <p:nvPr/>
            </p:nvSpPr>
            <p:spPr bwMode="auto">
              <a:xfrm>
                <a:off x="1950" y="1437"/>
                <a:ext cx="320" cy="76"/>
              </a:xfrm>
              <a:custGeom>
                <a:avLst/>
                <a:gdLst>
                  <a:gd name="T0" fmla="*/ 8 w 243"/>
                  <a:gd name="T1" fmla="*/ 72 h 58"/>
                  <a:gd name="T2" fmla="*/ 26 w 243"/>
                  <a:gd name="T3" fmla="*/ 72 h 58"/>
                  <a:gd name="T4" fmla="*/ 53 w 243"/>
                  <a:gd name="T5" fmla="*/ 72 h 58"/>
                  <a:gd name="T6" fmla="*/ 72 w 243"/>
                  <a:gd name="T7" fmla="*/ 69 h 58"/>
                  <a:gd name="T8" fmla="*/ 99 w 243"/>
                  <a:gd name="T9" fmla="*/ 71 h 58"/>
                  <a:gd name="T10" fmla="*/ 104 w 243"/>
                  <a:gd name="T11" fmla="*/ 63 h 58"/>
                  <a:gd name="T12" fmla="*/ 86 w 243"/>
                  <a:gd name="T13" fmla="*/ 62 h 58"/>
                  <a:gd name="T14" fmla="*/ 103 w 243"/>
                  <a:gd name="T15" fmla="*/ 62 h 58"/>
                  <a:gd name="T16" fmla="*/ 125 w 243"/>
                  <a:gd name="T17" fmla="*/ 55 h 58"/>
                  <a:gd name="T18" fmla="*/ 154 w 243"/>
                  <a:gd name="T19" fmla="*/ 50 h 58"/>
                  <a:gd name="T20" fmla="*/ 150 w 243"/>
                  <a:gd name="T21" fmla="*/ 43 h 58"/>
                  <a:gd name="T22" fmla="*/ 145 w 243"/>
                  <a:gd name="T23" fmla="*/ 42 h 58"/>
                  <a:gd name="T24" fmla="*/ 169 w 243"/>
                  <a:gd name="T25" fmla="*/ 41 h 58"/>
                  <a:gd name="T26" fmla="*/ 150 w 243"/>
                  <a:gd name="T27" fmla="*/ 37 h 58"/>
                  <a:gd name="T28" fmla="*/ 183 w 243"/>
                  <a:gd name="T29" fmla="*/ 37 h 58"/>
                  <a:gd name="T30" fmla="*/ 209 w 243"/>
                  <a:gd name="T31" fmla="*/ 33 h 58"/>
                  <a:gd name="T32" fmla="*/ 204 w 243"/>
                  <a:gd name="T33" fmla="*/ 30 h 58"/>
                  <a:gd name="T34" fmla="*/ 224 w 243"/>
                  <a:gd name="T35" fmla="*/ 28 h 58"/>
                  <a:gd name="T36" fmla="*/ 274 w 243"/>
                  <a:gd name="T37" fmla="*/ 16 h 58"/>
                  <a:gd name="T38" fmla="*/ 266 w 243"/>
                  <a:gd name="T39" fmla="*/ 16 h 58"/>
                  <a:gd name="T40" fmla="*/ 258 w 243"/>
                  <a:gd name="T41" fmla="*/ 16 h 58"/>
                  <a:gd name="T42" fmla="*/ 311 w 243"/>
                  <a:gd name="T43" fmla="*/ 7 h 58"/>
                  <a:gd name="T44" fmla="*/ 306 w 243"/>
                  <a:gd name="T45" fmla="*/ 4 h 58"/>
                  <a:gd name="T46" fmla="*/ 282 w 243"/>
                  <a:gd name="T47" fmla="*/ 3 h 58"/>
                  <a:gd name="T48" fmla="*/ 241 w 243"/>
                  <a:gd name="T49" fmla="*/ 1 h 58"/>
                  <a:gd name="T50" fmla="*/ 229 w 243"/>
                  <a:gd name="T51" fmla="*/ 4 h 58"/>
                  <a:gd name="T52" fmla="*/ 200 w 243"/>
                  <a:gd name="T53" fmla="*/ 4 h 58"/>
                  <a:gd name="T54" fmla="*/ 191 w 243"/>
                  <a:gd name="T55" fmla="*/ 4 h 58"/>
                  <a:gd name="T56" fmla="*/ 170 w 243"/>
                  <a:gd name="T57" fmla="*/ 4 h 58"/>
                  <a:gd name="T58" fmla="*/ 155 w 243"/>
                  <a:gd name="T59" fmla="*/ 4 h 58"/>
                  <a:gd name="T60" fmla="*/ 162 w 243"/>
                  <a:gd name="T61" fmla="*/ 13 h 58"/>
                  <a:gd name="T62" fmla="*/ 133 w 243"/>
                  <a:gd name="T63" fmla="*/ 10 h 58"/>
                  <a:gd name="T64" fmla="*/ 117 w 243"/>
                  <a:gd name="T65" fmla="*/ 8 h 58"/>
                  <a:gd name="T66" fmla="*/ 100 w 243"/>
                  <a:gd name="T67" fmla="*/ 12 h 58"/>
                  <a:gd name="T68" fmla="*/ 76 w 243"/>
                  <a:gd name="T69" fmla="*/ 12 h 58"/>
                  <a:gd name="T70" fmla="*/ 61 w 243"/>
                  <a:gd name="T71" fmla="*/ 17 h 58"/>
                  <a:gd name="T72" fmla="*/ 59 w 243"/>
                  <a:gd name="T73" fmla="*/ 20 h 58"/>
                  <a:gd name="T74" fmla="*/ 87 w 243"/>
                  <a:gd name="T75" fmla="*/ 21 h 58"/>
                  <a:gd name="T76" fmla="*/ 104 w 243"/>
                  <a:gd name="T77" fmla="*/ 21 h 58"/>
                  <a:gd name="T78" fmla="*/ 107 w 243"/>
                  <a:gd name="T79" fmla="*/ 25 h 58"/>
                  <a:gd name="T80" fmla="*/ 113 w 243"/>
                  <a:gd name="T81" fmla="*/ 26 h 58"/>
                  <a:gd name="T82" fmla="*/ 166 w 243"/>
                  <a:gd name="T83" fmla="*/ 17 h 58"/>
                  <a:gd name="T84" fmla="*/ 154 w 243"/>
                  <a:gd name="T85" fmla="*/ 22 h 58"/>
                  <a:gd name="T86" fmla="*/ 111 w 243"/>
                  <a:gd name="T87" fmla="*/ 28 h 58"/>
                  <a:gd name="T88" fmla="*/ 117 w 243"/>
                  <a:gd name="T89" fmla="*/ 35 h 58"/>
                  <a:gd name="T90" fmla="*/ 78 w 243"/>
                  <a:gd name="T91" fmla="*/ 30 h 58"/>
                  <a:gd name="T92" fmla="*/ 84 w 243"/>
                  <a:gd name="T93" fmla="*/ 41 h 58"/>
                  <a:gd name="T94" fmla="*/ 107 w 243"/>
                  <a:gd name="T95" fmla="*/ 42 h 58"/>
                  <a:gd name="T96" fmla="*/ 93 w 243"/>
                  <a:gd name="T97" fmla="*/ 47 h 58"/>
                  <a:gd name="T98" fmla="*/ 53 w 243"/>
                  <a:gd name="T99" fmla="*/ 47 h 58"/>
                  <a:gd name="T100" fmla="*/ 51 w 243"/>
                  <a:gd name="T101" fmla="*/ 54 h 58"/>
                  <a:gd name="T102" fmla="*/ 72 w 243"/>
                  <a:gd name="T103" fmla="*/ 52 h 58"/>
                  <a:gd name="T104" fmla="*/ 55 w 243"/>
                  <a:gd name="T105" fmla="*/ 56 h 58"/>
                  <a:gd name="T106" fmla="*/ 72 w 243"/>
                  <a:gd name="T107" fmla="*/ 58 h 58"/>
                  <a:gd name="T108" fmla="*/ 57 w 243"/>
                  <a:gd name="T109" fmla="*/ 62 h 58"/>
                  <a:gd name="T110" fmla="*/ 36 w 243"/>
                  <a:gd name="T111" fmla="*/ 62 h 58"/>
                  <a:gd name="T112" fmla="*/ 25 w 243"/>
                  <a:gd name="T113" fmla="*/ 64 h 58"/>
                  <a:gd name="T114" fmla="*/ 3 w 243"/>
                  <a:gd name="T115" fmla="*/ 72 h 5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43" h="58">
                    <a:moveTo>
                      <a:pt x="6" y="53"/>
                    </a:moveTo>
                    <a:cubicBezTo>
                      <a:pt x="6" y="54"/>
                      <a:pt x="5" y="55"/>
                      <a:pt x="4" y="55"/>
                    </a:cubicBezTo>
                    <a:cubicBezTo>
                      <a:pt x="5" y="55"/>
                      <a:pt x="6" y="55"/>
                      <a:pt x="6" y="54"/>
                    </a:cubicBezTo>
                    <a:cubicBezTo>
                      <a:pt x="6" y="53"/>
                      <a:pt x="9" y="52"/>
                      <a:pt x="10" y="52"/>
                    </a:cubicBezTo>
                    <a:cubicBezTo>
                      <a:pt x="8" y="53"/>
                      <a:pt x="8" y="55"/>
                      <a:pt x="6" y="55"/>
                    </a:cubicBezTo>
                    <a:cubicBezTo>
                      <a:pt x="8" y="55"/>
                      <a:pt x="10" y="56"/>
                      <a:pt x="11" y="56"/>
                    </a:cubicBezTo>
                    <a:cubicBezTo>
                      <a:pt x="12" y="56"/>
                      <a:pt x="13" y="54"/>
                      <a:pt x="14" y="54"/>
                    </a:cubicBezTo>
                    <a:cubicBezTo>
                      <a:pt x="14" y="56"/>
                      <a:pt x="17" y="56"/>
                      <a:pt x="18" y="55"/>
                    </a:cubicBezTo>
                    <a:cubicBezTo>
                      <a:pt x="20" y="55"/>
                      <a:pt x="22" y="53"/>
                      <a:pt x="23" y="54"/>
                    </a:cubicBezTo>
                    <a:cubicBezTo>
                      <a:pt x="22" y="54"/>
                      <a:pt x="21" y="55"/>
                      <a:pt x="20" y="55"/>
                    </a:cubicBezTo>
                    <a:cubicBezTo>
                      <a:pt x="25" y="56"/>
                      <a:pt x="29" y="57"/>
                      <a:pt x="33" y="56"/>
                    </a:cubicBezTo>
                    <a:cubicBezTo>
                      <a:pt x="32" y="56"/>
                      <a:pt x="31" y="55"/>
                      <a:pt x="30" y="55"/>
                    </a:cubicBezTo>
                    <a:cubicBezTo>
                      <a:pt x="31" y="54"/>
                      <a:pt x="31" y="54"/>
                      <a:pt x="32" y="54"/>
                    </a:cubicBezTo>
                    <a:cubicBezTo>
                      <a:pt x="32" y="57"/>
                      <a:pt x="37" y="53"/>
                      <a:pt x="38" y="53"/>
                    </a:cubicBezTo>
                    <a:cubicBezTo>
                      <a:pt x="39" y="53"/>
                      <a:pt x="38" y="55"/>
                      <a:pt x="40" y="55"/>
                    </a:cubicBezTo>
                    <a:cubicBezTo>
                      <a:pt x="42" y="55"/>
                      <a:pt x="44" y="55"/>
                      <a:pt x="44" y="53"/>
                    </a:cubicBezTo>
                    <a:cubicBezTo>
                      <a:pt x="45" y="53"/>
                      <a:pt x="45" y="54"/>
                      <a:pt x="44" y="55"/>
                    </a:cubicBezTo>
                    <a:cubicBezTo>
                      <a:pt x="46" y="56"/>
                      <a:pt x="50" y="56"/>
                      <a:pt x="51" y="53"/>
                    </a:cubicBezTo>
                    <a:cubicBezTo>
                      <a:pt x="50" y="53"/>
                      <a:pt x="50" y="53"/>
                      <a:pt x="51" y="52"/>
                    </a:cubicBezTo>
                    <a:cubicBezTo>
                      <a:pt x="51" y="54"/>
                      <a:pt x="53" y="53"/>
                      <a:pt x="55" y="53"/>
                    </a:cubicBezTo>
                    <a:cubicBezTo>
                      <a:pt x="54" y="53"/>
                      <a:pt x="52" y="53"/>
                      <a:pt x="52" y="54"/>
                    </a:cubicBezTo>
                    <a:cubicBezTo>
                      <a:pt x="54" y="55"/>
                      <a:pt x="59" y="53"/>
                      <a:pt x="59" y="55"/>
                    </a:cubicBezTo>
                    <a:cubicBezTo>
                      <a:pt x="58" y="56"/>
                      <a:pt x="56" y="57"/>
                      <a:pt x="55" y="58"/>
                    </a:cubicBezTo>
                    <a:cubicBezTo>
                      <a:pt x="59" y="57"/>
                      <a:pt x="64" y="56"/>
                      <a:pt x="68" y="56"/>
                    </a:cubicBezTo>
                    <a:cubicBezTo>
                      <a:pt x="69" y="56"/>
                      <a:pt x="74" y="53"/>
                      <a:pt x="75" y="54"/>
                    </a:cubicBezTo>
                    <a:cubicBezTo>
                      <a:pt x="77" y="56"/>
                      <a:pt x="84" y="53"/>
                      <a:pt x="84" y="51"/>
                    </a:cubicBezTo>
                    <a:cubicBezTo>
                      <a:pt x="86" y="49"/>
                      <a:pt x="77" y="51"/>
                      <a:pt x="77" y="51"/>
                    </a:cubicBezTo>
                    <a:cubicBezTo>
                      <a:pt x="77" y="51"/>
                      <a:pt x="77" y="51"/>
                      <a:pt x="78" y="51"/>
                    </a:cubicBezTo>
                    <a:cubicBezTo>
                      <a:pt x="77" y="51"/>
                      <a:pt x="76" y="51"/>
                      <a:pt x="75" y="50"/>
                    </a:cubicBezTo>
                    <a:cubicBezTo>
                      <a:pt x="76" y="50"/>
                      <a:pt x="78" y="49"/>
                      <a:pt x="79" y="48"/>
                    </a:cubicBezTo>
                    <a:cubicBezTo>
                      <a:pt x="76" y="46"/>
                      <a:pt x="73" y="49"/>
                      <a:pt x="69" y="49"/>
                    </a:cubicBezTo>
                    <a:cubicBezTo>
                      <a:pt x="70" y="49"/>
                      <a:pt x="71" y="48"/>
                      <a:pt x="72" y="48"/>
                    </a:cubicBezTo>
                    <a:cubicBezTo>
                      <a:pt x="69" y="48"/>
                      <a:pt x="67" y="47"/>
                      <a:pt x="65" y="48"/>
                    </a:cubicBezTo>
                    <a:cubicBezTo>
                      <a:pt x="62" y="48"/>
                      <a:pt x="61" y="48"/>
                      <a:pt x="59" y="47"/>
                    </a:cubicBezTo>
                    <a:cubicBezTo>
                      <a:pt x="61" y="47"/>
                      <a:pt x="63" y="48"/>
                      <a:pt x="65" y="47"/>
                    </a:cubicBezTo>
                    <a:cubicBezTo>
                      <a:pt x="64" y="47"/>
                      <a:pt x="64" y="47"/>
                      <a:pt x="63" y="46"/>
                    </a:cubicBezTo>
                    <a:cubicBezTo>
                      <a:pt x="64" y="45"/>
                      <a:pt x="64" y="45"/>
                      <a:pt x="64" y="44"/>
                    </a:cubicBezTo>
                    <a:cubicBezTo>
                      <a:pt x="65" y="45"/>
                      <a:pt x="66" y="46"/>
                      <a:pt x="67" y="46"/>
                    </a:cubicBezTo>
                    <a:cubicBezTo>
                      <a:pt x="69" y="47"/>
                      <a:pt x="71" y="47"/>
                      <a:pt x="73" y="47"/>
                    </a:cubicBezTo>
                    <a:cubicBezTo>
                      <a:pt x="74" y="48"/>
                      <a:pt x="76" y="47"/>
                      <a:pt x="78" y="47"/>
                    </a:cubicBezTo>
                    <a:cubicBezTo>
                      <a:pt x="79" y="47"/>
                      <a:pt x="85" y="46"/>
                      <a:pt x="82" y="47"/>
                    </a:cubicBezTo>
                    <a:cubicBezTo>
                      <a:pt x="84" y="47"/>
                      <a:pt x="85" y="47"/>
                      <a:pt x="87" y="46"/>
                    </a:cubicBezTo>
                    <a:cubicBezTo>
                      <a:pt x="88" y="46"/>
                      <a:pt x="93" y="44"/>
                      <a:pt x="91" y="44"/>
                    </a:cubicBezTo>
                    <a:cubicBezTo>
                      <a:pt x="92" y="44"/>
                      <a:pt x="92" y="42"/>
                      <a:pt x="91" y="42"/>
                    </a:cubicBezTo>
                    <a:cubicBezTo>
                      <a:pt x="92" y="42"/>
                      <a:pt x="93" y="42"/>
                      <a:pt x="95" y="42"/>
                    </a:cubicBezTo>
                    <a:cubicBezTo>
                      <a:pt x="97" y="42"/>
                      <a:pt x="99" y="42"/>
                      <a:pt x="101" y="42"/>
                    </a:cubicBezTo>
                    <a:cubicBezTo>
                      <a:pt x="103" y="42"/>
                      <a:pt x="104" y="41"/>
                      <a:pt x="106" y="41"/>
                    </a:cubicBezTo>
                    <a:cubicBezTo>
                      <a:pt x="108" y="41"/>
                      <a:pt x="110" y="41"/>
                      <a:pt x="111" y="40"/>
                    </a:cubicBezTo>
                    <a:cubicBezTo>
                      <a:pt x="109" y="40"/>
                      <a:pt x="106" y="40"/>
                      <a:pt x="104" y="39"/>
                    </a:cubicBezTo>
                    <a:cubicBezTo>
                      <a:pt x="107" y="39"/>
                      <a:pt x="115" y="40"/>
                      <a:pt x="117" y="38"/>
                    </a:cubicBezTo>
                    <a:cubicBezTo>
                      <a:pt x="114" y="37"/>
                      <a:pt x="111" y="37"/>
                      <a:pt x="109" y="36"/>
                    </a:cubicBezTo>
                    <a:cubicBezTo>
                      <a:pt x="112" y="36"/>
                      <a:pt x="115" y="37"/>
                      <a:pt x="118" y="36"/>
                    </a:cubicBezTo>
                    <a:cubicBezTo>
                      <a:pt x="119" y="36"/>
                      <a:pt x="120" y="36"/>
                      <a:pt x="121" y="36"/>
                    </a:cubicBezTo>
                    <a:cubicBezTo>
                      <a:pt x="122" y="35"/>
                      <a:pt x="123" y="34"/>
                      <a:pt x="124" y="34"/>
                    </a:cubicBezTo>
                    <a:cubicBezTo>
                      <a:pt x="121" y="33"/>
                      <a:pt x="117" y="33"/>
                      <a:pt x="114" y="33"/>
                    </a:cubicBezTo>
                    <a:cubicBezTo>
                      <a:pt x="115" y="33"/>
                      <a:pt x="117" y="33"/>
                      <a:pt x="118" y="33"/>
                    </a:cubicBezTo>
                    <a:cubicBezTo>
                      <a:pt x="112" y="31"/>
                      <a:pt x="107" y="34"/>
                      <a:pt x="101" y="34"/>
                    </a:cubicBezTo>
                    <a:cubicBezTo>
                      <a:pt x="103" y="33"/>
                      <a:pt x="104" y="33"/>
                      <a:pt x="106" y="32"/>
                    </a:cubicBezTo>
                    <a:cubicBezTo>
                      <a:pt x="104" y="31"/>
                      <a:pt x="102" y="32"/>
                      <a:pt x="99" y="32"/>
                    </a:cubicBezTo>
                    <a:cubicBezTo>
                      <a:pt x="103" y="32"/>
                      <a:pt x="106" y="32"/>
                      <a:pt x="110" y="32"/>
                    </a:cubicBezTo>
                    <a:cubicBezTo>
                      <a:pt x="112" y="32"/>
                      <a:pt x="115" y="32"/>
                      <a:pt x="118" y="31"/>
                    </a:cubicBezTo>
                    <a:cubicBezTo>
                      <a:pt x="114" y="30"/>
                      <a:pt x="109" y="31"/>
                      <a:pt x="105" y="31"/>
                    </a:cubicBezTo>
                    <a:cubicBezTo>
                      <a:pt x="109" y="31"/>
                      <a:pt x="114" y="30"/>
                      <a:pt x="118" y="31"/>
                    </a:cubicBezTo>
                    <a:cubicBezTo>
                      <a:pt x="121" y="31"/>
                      <a:pt x="125" y="34"/>
                      <a:pt x="129" y="32"/>
                    </a:cubicBezTo>
                    <a:cubicBezTo>
                      <a:pt x="128" y="31"/>
                      <a:pt x="128" y="31"/>
                      <a:pt x="128" y="31"/>
                    </a:cubicBezTo>
                    <a:cubicBezTo>
                      <a:pt x="128" y="31"/>
                      <a:pt x="129" y="31"/>
                      <a:pt x="130" y="30"/>
                    </a:cubicBezTo>
                    <a:cubicBezTo>
                      <a:pt x="123" y="30"/>
                      <a:pt x="117" y="30"/>
                      <a:pt x="110" y="30"/>
                    </a:cubicBezTo>
                    <a:cubicBezTo>
                      <a:pt x="113" y="30"/>
                      <a:pt x="108" y="30"/>
                      <a:pt x="108" y="29"/>
                    </a:cubicBezTo>
                    <a:cubicBezTo>
                      <a:pt x="109" y="29"/>
                      <a:pt x="111" y="30"/>
                      <a:pt x="112" y="30"/>
                    </a:cubicBezTo>
                    <a:cubicBezTo>
                      <a:pt x="113" y="30"/>
                      <a:pt x="113" y="28"/>
                      <a:pt x="114" y="28"/>
                    </a:cubicBezTo>
                    <a:cubicBezTo>
                      <a:pt x="115" y="29"/>
                      <a:pt x="116" y="29"/>
                      <a:pt x="117" y="30"/>
                    </a:cubicBezTo>
                    <a:cubicBezTo>
                      <a:pt x="119" y="30"/>
                      <a:pt x="120" y="30"/>
                      <a:pt x="122" y="29"/>
                    </a:cubicBezTo>
                    <a:cubicBezTo>
                      <a:pt x="120" y="27"/>
                      <a:pt x="117" y="29"/>
                      <a:pt x="115" y="28"/>
                    </a:cubicBezTo>
                    <a:cubicBezTo>
                      <a:pt x="120" y="28"/>
                      <a:pt x="125" y="29"/>
                      <a:pt x="130" y="29"/>
                    </a:cubicBezTo>
                    <a:cubicBezTo>
                      <a:pt x="133" y="28"/>
                      <a:pt x="136" y="28"/>
                      <a:pt x="139" y="28"/>
                    </a:cubicBezTo>
                    <a:cubicBezTo>
                      <a:pt x="141" y="28"/>
                      <a:pt x="144" y="27"/>
                      <a:pt x="141" y="26"/>
                    </a:cubicBezTo>
                    <a:cubicBezTo>
                      <a:pt x="139" y="25"/>
                      <a:pt x="136" y="26"/>
                      <a:pt x="134" y="26"/>
                    </a:cubicBezTo>
                    <a:cubicBezTo>
                      <a:pt x="137" y="24"/>
                      <a:pt x="141" y="26"/>
                      <a:pt x="145" y="25"/>
                    </a:cubicBezTo>
                    <a:cubicBezTo>
                      <a:pt x="145" y="26"/>
                      <a:pt x="145" y="26"/>
                      <a:pt x="145" y="26"/>
                    </a:cubicBezTo>
                    <a:cubicBezTo>
                      <a:pt x="149" y="28"/>
                      <a:pt x="155" y="26"/>
                      <a:pt x="159" y="25"/>
                    </a:cubicBezTo>
                    <a:cubicBezTo>
                      <a:pt x="158" y="25"/>
                      <a:pt x="158" y="25"/>
                      <a:pt x="157" y="25"/>
                    </a:cubicBezTo>
                    <a:cubicBezTo>
                      <a:pt x="159" y="24"/>
                      <a:pt x="161" y="25"/>
                      <a:pt x="163" y="23"/>
                    </a:cubicBezTo>
                    <a:cubicBezTo>
                      <a:pt x="162" y="22"/>
                      <a:pt x="160" y="23"/>
                      <a:pt x="159" y="23"/>
                    </a:cubicBezTo>
                    <a:cubicBezTo>
                      <a:pt x="156" y="23"/>
                      <a:pt x="154" y="23"/>
                      <a:pt x="152" y="23"/>
                    </a:cubicBezTo>
                    <a:cubicBezTo>
                      <a:pt x="153" y="23"/>
                      <a:pt x="154" y="23"/>
                      <a:pt x="155" y="23"/>
                    </a:cubicBezTo>
                    <a:cubicBezTo>
                      <a:pt x="154" y="23"/>
                      <a:pt x="154" y="22"/>
                      <a:pt x="153" y="22"/>
                    </a:cubicBezTo>
                    <a:cubicBezTo>
                      <a:pt x="156" y="23"/>
                      <a:pt x="158" y="23"/>
                      <a:pt x="161" y="22"/>
                    </a:cubicBezTo>
                    <a:cubicBezTo>
                      <a:pt x="163" y="22"/>
                      <a:pt x="166" y="23"/>
                      <a:pt x="168" y="22"/>
                    </a:cubicBezTo>
                    <a:cubicBezTo>
                      <a:pt x="167" y="22"/>
                      <a:pt x="168" y="20"/>
                      <a:pt x="166" y="20"/>
                    </a:cubicBezTo>
                    <a:cubicBezTo>
                      <a:pt x="168" y="19"/>
                      <a:pt x="169" y="20"/>
                      <a:pt x="170" y="21"/>
                    </a:cubicBezTo>
                    <a:cubicBezTo>
                      <a:pt x="171" y="21"/>
                      <a:pt x="173" y="21"/>
                      <a:pt x="174" y="21"/>
                    </a:cubicBezTo>
                    <a:cubicBezTo>
                      <a:pt x="179" y="19"/>
                      <a:pt x="183" y="18"/>
                      <a:pt x="188" y="17"/>
                    </a:cubicBezTo>
                    <a:cubicBezTo>
                      <a:pt x="192" y="17"/>
                      <a:pt x="197" y="15"/>
                      <a:pt x="202" y="15"/>
                    </a:cubicBezTo>
                    <a:cubicBezTo>
                      <a:pt x="206" y="14"/>
                      <a:pt x="211" y="14"/>
                      <a:pt x="215" y="13"/>
                    </a:cubicBezTo>
                    <a:cubicBezTo>
                      <a:pt x="213" y="11"/>
                      <a:pt x="210" y="12"/>
                      <a:pt x="208" y="12"/>
                    </a:cubicBezTo>
                    <a:cubicBezTo>
                      <a:pt x="205" y="13"/>
                      <a:pt x="202" y="13"/>
                      <a:pt x="198" y="13"/>
                    </a:cubicBezTo>
                    <a:cubicBezTo>
                      <a:pt x="191" y="13"/>
                      <a:pt x="184" y="15"/>
                      <a:pt x="176" y="15"/>
                    </a:cubicBezTo>
                    <a:cubicBezTo>
                      <a:pt x="177" y="15"/>
                      <a:pt x="178" y="15"/>
                      <a:pt x="178" y="15"/>
                    </a:cubicBezTo>
                    <a:cubicBezTo>
                      <a:pt x="177" y="15"/>
                      <a:pt x="177" y="15"/>
                      <a:pt x="176" y="15"/>
                    </a:cubicBezTo>
                    <a:cubicBezTo>
                      <a:pt x="184" y="14"/>
                      <a:pt x="193" y="13"/>
                      <a:pt x="202" y="12"/>
                    </a:cubicBezTo>
                    <a:cubicBezTo>
                      <a:pt x="197" y="11"/>
                      <a:pt x="192" y="13"/>
                      <a:pt x="188" y="12"/>
                    </a:cubicBezTo>
                    <a:cubicBezTo>
                      <a:pt x="189" y="12"/>
                      <a:pt x="189" y="12"/>
                      <a:pt x="190" y="12"/>
                    </a:cubicBezTo>
                    <a:cubicBezTo>
                      <a:pt x="189" y="11"/>
                      <a:pt x="187" y="11"/>
                      <a:pt x="186" y="11"/>
                    </a:cubicBezTo>
                    <a:cubicBezTo>
                      <a:pt x="187" y="10"/>
                      <a:pt x="189" y="11"/>
                      <a:pt x="190" y="12"/>
                    </a:cubicBezTo>
                    <a:cubicBezTo>
                      <a:pt x="192" y="12"/>
                      <a:pt x="194" y="12"/>
                      <a:pt x="196" y="12"/>
                    </a:cubicBezTo>
                    <a:cubicBezTo>
                      <a:pt x="201" y="11"/>
                      <a:pt x="206" y="11"/>
                      <a:pt x="210" y="11"/>
                    </a:cubicBezTo>
                    <a:cubicBezTo>
                      <a:pt x="209" y="11"/>
                      <a:pt x="208" y="11"/>
                      <a:pt x="207" y="11"/>
                    </a:cubicBezTo>
                    <a:cubicBezTo>
                      <a:pt x="216" y="10"/>
                      <a:pt x="225" y="10"/>
                      <a:pt x="234" y="8"/>
                    </a:cubicBezTo>
                    <a:cubicBezTo>
                      <a:pt x="235" y="8"/>
                      <a:pt x="243" y="7"/>
                      <a:pt x="243" y="6"/>
                    </a:cubicBezTo>
                    <a:cubicBezTo>
                      <a:pt x="242" y="4"/>
                      <a:pt x="238" y="5"/>
                      <a:pt x="236" y="5"/>
                    </a:cubicBezTo>
                    <a:cubicBezTo>
                      <a:pt x="240" y="4"/>
                      <a:pt x="235" y="5"/>
                      <a:pt x="235" y="5"/>
                    </a:cubicBezTo>
                    <a:cubicBezTo>
                      <a:pt x="233" y="5"/>
                      <a:pt x="231" y="5"/>
                      <a:pt x="230" y="5"/>
                    </a:cubicBezTo>
                    <a:cubicBezTo>
                      <a:pt x="231" y="5"/>
                      <a:pt x="232" y="5"/>
                      <a:pt x="233" y="5"/>
                    </a:cubicBezTo>
                    <a:cubicBezTo>
                      <a:pt x="232" y="4"/>
                      <a:pt x="231" y="4"/>
                      <a:pt x="229" y="3"/>
                    </a:cubicBezTo>
                    <a:cubicBezTo>
                      <a:pt x="230" y="3"/>
                      <a:pt x="231" y="3"/>
                      <a:pt x="232" y="3"/>
                    </a:cubicBezTo>
                    <a:cubicBezTo>
                      <a:pt x="230" y="2"/>
                      <a:pt x="227" y="3"/>
                      <a:pt x="225" y="3"/>
                    </a:cubicBezTo>
                    <a:cubicBezTo>
                      <a:pt x="224" y="3"/>
                      <a:pt x="223" y="2"/>
                      <a:pt x="222" y="2"/>
                    </a:cubicBezTo>
                    <a:cubicBezTo>
                      <a:pt x="221" y="3"/>
                      <a:pt x="220" y="3"/>
                      <a:pt x="219" y="3"/>
                    </a:cubicBezTo>
                    <a:cubicBezTo>
                      <a:pt x="212" y="2"/>
                      <a:pt x="204" y="3"/>
                      <a:pt x="198" y="4"/>
                    </a:cubicBezTo>
                    <a:cubicBezTo>
                      <a:pt x="203" y="2"/>
                      <a:pt x="209" y="5"/>
                      <a:pt x="214" y="2"/>
                    </a:cubicBezTo>
                    <a:cubicBezTo>
                      <a:pt x="212" y="2"/>
                      <a:pt x="209" y="1"/>
                      <a:pt x="206" y="2"/>
                    </a:cubicBezTo>
                    <a:cubicBezTo>
                      <a:pt x="202" y="2"/>
                      <a:pt x="198" y="1"/>
                      <a:pt x="195" y="1"/>
                    </a:cubicBezTo>
                    <a:cubicBezTo>
                      <a:pt x="196" y="1"/>
                      <a:pt x="196" y="1"/>
                      <a:pt x="195" y="1"/>
                    </a:cubicBezTo>
                    <a:cubicBezTo>
                      <a:pt x="193" y="1"/>
                      <a:pt x="192" y="1"/>
                      <a:pt x="190" y="1"/>
                    </a:cubicBezTo>
                    <a:cubicBezTo>
                      <a:pt x="188" y="1"/>
                      <a:pt x="185" y="1"/>
                      <a:pt x="183" y="1"/>
                    </a:cubicBezTo>
                    <a:cubicBezTo>
                      <a:pt x="184" y="2"/>
                      <a:pt x="185" y="2"/>
                      <a:pt x="186" y="2"/>
                    </a:cubicBezTo>
                    <a:cubicBezTo>
                      <a:pt x="184" y="2"/>
                      <a:pt x="183" y="2"/>
                      <a:pt x="181" y="2"/>
                    </a:cubicBezTo>
                    <a:cubicBezTo>
                      <a:pt x="182" y="1"/>
                      <a:pt x="182" y="1"/>
                      <a:pt x="182" y="1"/>
                    </a:cubicBezTo>
                    <a:cubicBezTo>
                      <a:pt x="178" y="0"/>
                      <a:pt x="173" y="1"/>
                      <a:pt x="168" y="2"/>
                    </a:cubicBezTo>
                    <a:cubicBezTo>
                      <a:pt x="170" y="2"/>
                      <a:pt x="172" y="3"/>
                      <a:pt x="174" y="3"/>
                    </a:cubicBezTo>
                    <a:cubicBezTo>
                      <a:pt x="172" y="4"/>
                      <a:pt x="169" y="3"/>
                      <a:pt x="168" y="3"/>
                    </a:cubicBezTo>
                    <a:cubicBezTo>
                      <a:pt x="165" y="2"/>
                      <a:pt x="163" y="1"/>
                      <a:pt x="160" y="1"/>
                    </a:cubicBezTo>
                    <a:cubicBezTo>
                      <a:pt x="157" y="2"/>
                      <a:pt x="155" y="1"/>
                      <a:pt x="152" y="1"/>
                    </a:cubicBezTo>
                    <a:cubicBezTo>
                      <a:pt x="150" y="1"/>
                      <a:pt x="147" y="0"/>
                      <a:pt x="145" y="2"/>
                    </a:cubicBezTo>
                    <a:cubicBezTo>
                      <a:pt x="147" y="2"/>
                      <a:pt x="149" y="3"/>
                      <a:pt x="152" y="3"/>
                    </a:cubicBezTo>
                    <a:cubicBezTo>
                      <a:pt x="151" y="3"/>
                      <a:pt x="150" y="3"/>
                      <a:pt x="149" y="3"/>
                    </a:cubicBezTo>
                    <a:cubicBezTo>
                      <a:pt x="151" y="4"/>
                      <a:pt x="152" y="4"/>
                      <a:pt x="154" y="4"/>
                    </a:cubicBezTo>
                    <a:cubicBezTo>
                      <a:pt x="152" y="4"/>
                      <a:pt x="150" y="5"/>
                      <a:pt x="148" y="5"/>
                    </a:cubicBezTo>
                    <a:cubicBezTo>
                      <a:pt x="148" y="5"/>
                      <a:pt x="149" y="5"/>
                      <a:pt x="150" y="4"/>
                    </a:cubicBezTo>
                    <a:cubicBezTo>
                      <a:pt x="148" y="4"/>
                      <a:pt x="147" y="3"/>
                      <a:pt x="145" y="3"/>
                    </a:cubicBezTo>
                    <a:cubicBezTo>
                      <a:pt x="143" y="2"/>
                      <a:pt x="140" y="3"/>
                      <a:pt x="139" y="2"/>
                    </a:cubicBezTo>
                    <a:cubicBezTo>
                      <a:pt x="139" y="2"/>
                      <a:pt x="140" y="2"/>
                      <a:pt x="141" y="2"/>
                    </a:cubicBezTo>
                    <a:cubicBezTo>
                      <a:pt x="139" y="1"/>
                      <a:pt x="136" y="3"/>
                      <a:pt x="134" y="2"/>
                    </a:cubicBezTo>
                    <a:cubicBezTo>
                      <a:pt x="132" y="1"/>
                      <a:pt x="128" y="2"/>
                      <a:pt x="126" y="2"/>
                    </a:cubicBezTo>
                    <a:cubicBezTo>
                      <a:pt x="127" y="3"/>
                      <a:pt x="128" y="3"/>
                      <a:pt x="129" y="3"/>
                    </a:cubicBezTo>
                    <a:cubicBezTo>
                      <a:pt x="126" y="3"/>
                      <a:pt x="130" y="3"/>
                      <a:pt x="131" y="3"/>
                    </a:cubicBezTo>
                    <a:cubicBezTo>
                      <a:pt x="132" y="4"/>
                      <a:pt x="134" y="4"/>
                      <a:pt x="136" y="4"/>
                    </a:cubicBezTo>
                    <a:cubicBezTo>
                      <a:pt x="134" y="4"/>
                      <a:pt x="133" y="4"/>
                      <a:pt x="131" y="3"/>
                    </a:cubicBezTo>
                    <a:cubicBezTo>
                      <a:pt x="130" y="3"/>
                      <a:pt x="128" y="4"/>
                      <a:pt x="127" y="4"/>
                    </a:cubicBezTo>
                    <a:cubicBezTo>
                      <a:pt x="124" y="3"/>
                      <a:pt x="121" y="2"/>
                      <a:pt x="118" y="3"/>
                    </a:cubicBezTo>
                    <a:cubicBezTo>
                      <a:pt x="119" y="3"/>
                      <a:pt x="120" y="4"/>
                      <a:pt x="121" y="5"/>
                    </a:cubicBezTo>
                    <a:cubicBezTo>
                      <a:pt x="118" y="5"/>
                      <a:pt x="114" y="2"/>
                      <a:pt x="111" y="4"/>
                    </a:cubicBezTo>
                    <a:cubicBezTo>
                      <a:pt x="113" y="5"/>
                      <a:pt x="114" y="5"/>
                      <a:pt x="115" y="5"/>
                    </a:cubicBezTo>
                    <a:cubicBezTo>
                      <a:pt x="112" y="5"/>
                      <a:pt x="109" y="4"/>
                      <a:pt x="107" y="6"/>
                    </a:cubicBezTo>
                    <a:cubicBezTo>
                      <a:pt x="112" y="8"/>
                      <a:pt x="118" y="7"/>
                      <a:pt x="123" y="10"/>
                    </a:cubicBezTo>
                    <a:cubicBezTo>
                      <a:pt x="122" y="10"/>
                      <a:pt x="121" y="9"/>
                      <a:pt x="119" y="9"/>
                    </a:cubicBezTo>
                    <a:cubicBezTo>
                      <a:pt x="117" y="8"/>
                      <a:pt x="115" y="8"/>
                      <a:pt x="113" y="8"/>
                    </a:cubicBezTo>
                    <a:cubicBezTo>
                      <a:pt x="111" y="8"/>
                      <a:pt x="106" y="5"/>
                      <a:pt x="104" y="7"/>
                    </a:cubicBezTo>
                    <a:cubicBezTo>
                      <a:pt x="105" y="8"/>
                      <a:pt x="106" y="8"/>
                      <a:pt x="108" y="8"/>
                    </a:cubicBezTo>
                    <a:cubicBezTo>
                      <a:pt x="106" y="8"/>
                      <a:pt x="103" y="8"/>
                      <a:pt x="101" y="8"/>
                    </a:cubicBezTo>
                    <a:cubicBezTo>
                      <a:pt x="102" y="7"/>
                      <a:pt x="102" y="7"/>
                      <a:pt x="102" y="7"/>
                    </a:cubicBezTo>
                    <a:cubicBezTo>
                      <a:pt x="100" y="5"/>
                      <a:pt x="96" y="6"/>
                      <a:pt x="94" y="5"/>
                    </a:cubicBezTo>
                    <a:cubicBezTo>
                      <a:pt x="97" y="5"/>
                      <a:pt x="93" y="5"/>
                      <a:pt x="92" y="5"/>
                    </a:cubicBezTo>
                    <a:cubicBezTo>
                      <a:pt x="90" y="5"/>
                      <a:pt x="88" y="5"/>
                      <a:pt x="87" y="5"/>
                    </a:cubicBezTo>
                    <a:cubicBezTo>
                      <a:pt x="88" y="5"/>
                      <a:pt x="88" y="6"/>
                      <a:pt x="89" y="6"/>
                    </a:cubicBezTo>
                    <a:cubicBezTo>
                      <a:pt x="86" y="7"/>
                      <a:pt x="81" y="5"/>
                      <a:pt x="79" y="8"/>
                    </a:cubicBezTo>
                    <a:cubicBezTo>
                      <a:pt x="82" y="8"/>
                      <a:pt x="86" y="7"/>
                      <a:pt x="89" y="9"/>
                    </a:cubicBezTo>
                    <a:cubicBezTo>
                      <a:pt x="88" y="10"/>
                      <a:pt x="83" y="8"/>
                      <a:pt x="84" y="10"/>
                    </a:cubicBezTo>
                    <a:cubicBezTo>
                      <a:pt x="83" y="9"/>
                      <a:pt x="81" y="8"/>
                      <a:pt x="79" y="8"/>
                    </a:cubicBezTo>
                    <a:cubicBezTo>
                      <a:pt x="78" y="8"/>
                      <a:pt x="73" y="9"/>
                      <a:pt x="76" y="9"/>
                    </a:cubicBezTo>
                    <a:cubicBezTo>
                      <a:pt x="75" y="9"/>
                      <a:pt x="74" y="8"/>
                      <a:pt x="73" y="8"/>
                    </a:cubicBezTo>
                    <a:cubicBezTo>
                      <a:pt x="72" y="8"/>
                      <a:pt x="70" y="8"/>
                      <a:pt x="69" y="8"/>
                    </a:cubicBezTo>
                    <a:cubicBezTo>
                      <a:pt x="67" y="8"/>
                      <a:pt x="66" y="8"/>
                      <a:pt x="64" y="8"/>
                    </a:cubicBezTo>
                    <a:cubicBezTo>
                      <a:pt x="63" y="9"/>
                      <a:pt x="60" y="9"/>
                      <a:pt x="60" y="9"/>
                    </a:cubicBezTo>
                    <a:cubicBezTo>
                      <a:pt x="63" y="9"/>
                      <a:pt x="58" y="9"/>
                      <a:pt x="58" y="9"/>
                    </a:cubicBezTo>
                    <a:cubicBezTo>
                      <a:pt x="56" y="9"/>
                      <a:pt x="54" y="9"/>
                      <a:pt x="52" y="9"/>
                    </a:cubicBezTo>
                    <a:cubicBezTo>
                      <a:pt x="48" y="10"/>
                      <a:pt x="44" y="11"/>
                      <a:pt x="40" y="11"/>
                    </a:cubicBezTo>
                    <a:cubicBezTo>
                      <a:pt x="43" y="11"/>
                      <a:pt x="44" y="12"/>
                      <a:pt x="47" y="11"/>
                    </a:cubicBezTo>
                    <a:cubicBezTo>
                      <a:pt x="50" y="11"/>
                      <a:pt x="52" y="11"/>
                      <a:pt x="55" y="11"/>
                    </a:cubicBezTo>
                    <a:cubicBezTo>
                      <a:pt x="52" y="12"/>
                      <a:pt x="49" y="11"/>
                      <a:pt x="46" y="13"/>
                    </a:cubicBezTo>
                    <a:cubicBezTo>
                      <a:pt x="48" y="14"/>
                      <a:pt x="52" y="13"/>
                      <a:pt x="54" y="13"/>
                    </a:cubicBezTo>
                    <a:cubicBezTo>
                      <a:pt x="59" y="12"/>
                      <a:pt x="63" y="12"/>
                      <a:pt x="68" y="12"/>
                    </a:cubicBezTo>
                    <a:cubicBezTo>
                      <a:pt x="62" y="12"/>
                      <a:pt x="56" y="12"/>
                      <a:pt x="50" y="14"/>
                    </a:cubicBezTo>
                    <a:cubicBezTo>
                      <a:pt x="52" y="14"/>
                      <a:pt x="53" y="14"/>
                      <a:pt x="55" y="14"/>
                    </a:cubicBezTo>
                    <a:cubicBezTo>
                      <a:pt x="52" y="14"/>
                      <a:pt x="48" y="14"/>
                      <a:pt x="45" y="15"/>
                    </a:cubicBezTo>
                    <a:cubicBezTo>
                      <a:pt x="46" y="17"/>
                      <a:pt x="50" y="16"/>
                      <a:pt x="51" y="16"/>
                    </a:cubicBezTo>
                    <a:cubicBezTo>
                      <a:pt x="55" y="16"/>
                      <a:pt x="58" y="16"/>
                      <a:pt x="62" y="15"/>
                    </a:cubicBezTo>
                    <a:cubicBezTo>
                      <a:pt x="66" y="15"/>
                      <a:pt x="70" y="15"/>
                      <a:pt x="73" y="14"/>
                    </a:cubicBezTo>
                    <a:cubicBezTo>
                      <a:pt x="76" y="14"/>
                      <a:pt x="80" y="13"/>
                      <a:pt x="83" y="14"/>
                    </a:cubicBezTo>
                    <a:cubicBezTo>
                      <a:pt x="78" y="15"/>
                      <a:pt x="71" y="16"/>
                      <a:pt x="66" y="16"/>
                    </a:cubicBezTo>
                    <a:cubicBezTo>
                      <a:pt x="60" y="16"/>
                      <a:pt x="54" y="15"/>
                      <a:pt x="49" y="17"/>
                    </a:cubicBezTo>
                    <a:cubicBezTo>
                      <a:pt x="55" y="21"/>
                      <a:pt x="63" y="18"/>
                      <a:pt x="70" y="16"/>
                    </a:cubicBezTo>
                    <a:cubicBezTo>
                      <a:pt x="74" y="15"/>
                      <a:pt x="79" y="16"/>
                      <a:pt x="84" y="15"/>
                    </a:cubicBezTo>
                    <a:cubicBezTo>
                      <a:pt x="88" y="15"/>
                      <a:pt x="92" y="14"/>
                      <a:pt x="96" y="15"/>
                    </a:cubicBezTo>
                    <a:cubicBezTo>
                      <a:pt x="90" y="14"/>
                      <a:pt x="85" y="16"/>
                      <a:pt x="79" y="16"/>
                    </a:cubicBezTo>
                    <a:cubicBezTo>
                      <a:pt x="76" y="16"/>
                      <a:pt x="73" y="17"/>
                      <a:pt x="70" y="17"/>
                    </a:cubicBezTo>
                    <a:cubicBezTo>
                      <a:pt x="68" y="17"/>
                      <a:pt x="65" y="18"/>
                      <a:pt x="64" y="19"/>
                    </a:cubicBezTo>
                    <a:cubicBezTo>
                      <a:pt x="65" y="19"/>
                      <a:pt x="66" y="19"/>
                      <a:pt x="68" y="19"/>
                    </a:cubicBezTo>
                    <a:cubicBezTo>
                      <a:pt x="68" y="19"/>
                      <a:pt x="72" y="18"/>
                      <a:pt x="69" y="20"/>
                    </a:cubicBezTo>
                    <a:cubicBezTo>
                      <a:pt x="73" y="20"/>
                      <a:pt x="77" y="21"/>
                      <a:pt x="81" y="19"/>
                    </a:cubicBezTo>
                    <a:cubicBezTo>
                      <a:pt x="83" y="19"/>
                      <a:pt x="83" y="18"/>
                      <a:pt x="85" y="18"/>
                    </a:cubicBezTo>
                    <a:cubicBezTo>
                      <a:pt x="86" y="17"/>
                      <a:pt x="87" y="17"/>
                      <a:pt x="88" y="17"/>
                    </a:cubicBezTo>
                    <a:cubicBezTo>
                      <a:pt x="87" y="18"/>
                      <a:pt x="86" y="18"/>
                      <a:pt x="85" y="18"/>
                    </a:cubicBezTo>
                    <a:cubicBezTo>
                      <a:pt x="89" y="18"/>
                      <a:pt x="94" y="16"/>
                      <a:pt x="97" y="17"/>
                    </a:cubicBezTo>
                    <a:cubicBezTo>
                      <a:pt x="94" y="18"/>
                      <a:pt x="89" y="17"/>
                      <a:pt x="86" y="20"/>
                    </a:cubicBezTo>
                    <a:cubicBezTo>
                      <a:pt x="91" y="20"/>
                      <a:pt x="97" y="19"/>
                      <a:pt x="102" y="19"/>
                    </a:cubicBezTo>
                    <a:cubicBezTo>
                      <a:pt x="107" y="18"/>
                      <a:pt x="112" y="17"/>
                      <a:pt x="118" y="15"/>
                    </a:cubicBezTo>
                    <a:cubicBezTo>
                      <a:pt x="117" y="15"/>
                      <a:pt x="117" y="15"/>
                      <a:pt x="116" y="15"/>
                    </a:cubicBezTo>
                    <a:cubicBezTo>
                      <a:pt x="120" y="16"/>
                      <a:pt x="124" y="14"/>
                      <a:pt x="127" y="13"/>
                    </a:cubicBezTo>
                    <a:cubicBezTo>
                      <a:pt x="127" y="13"/>
                      <a:pt x="126" y="13"/>
                      <a:pt x="126" y="13"/>
                    </a:cubicBezTo>
                    <a:cubicBezTo>
                      <a:pt x="128" y="13"/>
                      <a:pt x="131" y="12"/>
                      <a:pt x="134" y="13"/>
                    </a:cubicBezTo>
                    <a:cubicBezTo>
                      <a:pt x="131" y="13"/>
                      <a:pt x="128" y="14"/>
                      <a:pt x="125" y="14"/>
                    </a:cubicBezTo>
                    <a:cubicBezTo>
                      <a:pt x="128" y="14"/>
                      <a:pt x="126" y="14"/>
                      <a:pt x="125" y="14"/>
                    </a:cubicBezTo>
                    <a:cubicBezTo>
                      <a:pt x="124" y="15"/>
                      <a:pt x="123" y="15"/>
                      <a:pt x="122" y="15"/>
                    </a:cubicBezTo>
                    <a:cubicBezTo>
                      <a:pt x="120" y="15"/>
                      <a:pt x="117" y="16"/>
                      <a:pt x="117" y="17"/>
                    </a:cubicBezTo>
                    <a:cubicBezTo>
                      <a:pt x="121" y="17"/>
                      <a:pt x="126" y="16"/>
                      <a:pt x="130" y="17"/>
                    </a:cubicBezTo>
                    <a:cubicBezTo>
                      <a:pt x="123" y="17"/>
                      <a:pt x="115" y="17"/>
                      <a:pt x="108" y="19"/>
                    </a:cubicBezTo>
                    <a:cubicBezTo>
                      <a:pt x="112" y="20"/>
                      <a:pt x="116" y="19"/>
                      <a:pt x="120" y="19"/>
                    </a:cubicBezTo>
                    <a:cubicBezTo>
                      <a:pt x="113" y="20"/>
                      <a:pt x="107" y="20"/>
                      <a:pt x="101" y="20"/>
                    </a:cubicBezTo>
                    <a:cubicBezTo>
                      <a:pt x="96" y="21"/>
                      <a:pt x="89" y="20"/>
                      <a:pt x="84" y="21"/>
                    </a:cubicBezTo>
                    <a:cubicBezTo>
                      <a:pt x="86" y="23"/>
                      <a:pt x="88" y="23"/>
                      <a:pt x="91" y="24"/>
                    </a:cubicBezTo>
                    <a:cubicBezTo>
                      <a:pt x="90" y="24"/>
                      <a:pt x="89" y="25"/>
                      <a:pt x="88" y="26"/>
                    </a:cubicBezTo>
                    <a:cubicBezTo>
                      <a:pt x="91" y="28"/>
                      <a:pt x="96" y="27"/>
                      <a:pt x="100" y="26"/>
                    </a:cubicBezTo>
                    <a:cubicBezTo>
                      <a:pt x="97" y="27"/>
                      <a:pt x="95" y="27"/>
                      <a:pt x="92" y="27"/>
                    </a:cubicBezTo>
                    <a:cubicBezTo>
                      <a:pt x="91" y="27"/>
                      <a:pt x="90" y="27"/>
                      <a:pt x="89" y="27"/>
                    </a:cubicBezTo>
                    <a:cubicBezTo>
                      <a:pt x="88" y="27"/>
                      <a:pt x="87" y="27"/>
                      <a:pt x="86" y="27"/>
                    </a:cubicBezTo>
                    <a:cubicBezTo>
                      <a:pt x="88" y="26"/>
                      <a:pt x="85" y="26"/>
                      <a:pt x="85" y="25"/>
                    </a:cubicBezTo>
                    <a:cubicBezTo>
                      <a:pt x="83" y="24"/>
                      <a:pt x="82" y="23"/>
                      <a:pt x="80" y="22"/>
                    </a:cubicBezTo>
                    <a:cubicBezTo>
                      <a:pt x="77" y="21"/>
                      <a:pt x="73" y="22"/>
                      <a:pt x="69" y="22"/>
                    </a:cubicBezTo>
                    <a:cubicBezTo>
                      <a:pt x="66" y="21"/>
                      <a:pt x="62" y="20"/>
                      <a:pt x="59" y="23"/>
                    </a:cubicBezTo>
                    <a:cubicBezTo>
                      <a:pt x="58" y="24"/>
                      <a:pt x="64" y="24"/>
                      <a:pt x="65" y="25"/>
                    </a:cubicBezTo>
                    <a:cubicBezTo>
                      <a:pt x="63" y="24"/>
                      <a:pt x="57" y="23"/>
                      <a:pt x="57" y="26"/>
                    </a:cubicBezTo>
                    <a:cubicBezTo>
                      <a:pt x="58" y="26"/>
                      <a:pt x="60" y="26"/>
                      <a:pt x="62" y="27"/>
                    </a:cubicBezTo>
                    <a:cubicBezTo>
                      <a:pt x="63" y="27"/>
                      <a:pt x="64" y="29"/>
                      <a:pt x="65" y="29"/>
                    </a:cubicBezTo>
                    <a:cubicBezTo>
                      <a:pt x="65" y="29"/>
                      <a:pt x="64" y="30"/>
                      <a:pt x="64" y="31"/>
                    </a:cubicBezTo>
                    <a:cubicBezTo>
                      <a:pt x="65" y="31"/>
                      <a:pt x="67" y="32"/>
                      <a:pt x="68" y="32"/>
                    </a:cubicBezTo>
                    <a:cubicBezTo>
                      <a:pt x="65" y="32"/>
                      <a:pt x="62" y="30"/>
                      <a:pt x="60" y="32"/>
                    </a:cubicBezTo>
                    <a:cubicBezTo>
                      <a:pt x="63" y="33"/>
                      <a:pt x="67" y="33"/>
                      <a:pt x="70" y="33"/>
                    </a:cubicBezTo>
                    <a:cubicBezTo>
                      <a:pt x="72" y="33"/>
                      <a:pt x="74" y="33"/>
                      <a:pt x="75" y="33"/>
                    </a:cubicBezTo>
                    <a:cubicBezTo>
                      <a:pt x="77" y="33"/>
                      <a:pt x="79" y="32"/>
                      <a:pt x="81" y="32"/>
                    </a:cubicBezTo>
                    <a:cubicBezTo>
                      <a:pt x="79" y="32"/>
                      <a:pt x="77" y="34"/>
                      <a:pt x="75" y="34"/>
                    </a:cubicBezTo>
                    <a:cubicBezTo>
                      <a:pt x="73" y="34"/>
                      <a:pt x="69" y="33"/>
                      <a:pt x="67" y="34"/>
                    </a:cubicBezTo>
                    <a:cubicBezTo>
                      <a:pt x="69" y="34"/>
                      <a:pt x="71" y="34"/>
                      <a:pt x="73" y="35"/>
                    </a:cubicBezTo>
                    <a:cubicBezTo>
                      <a:pt x="72" y="35"/>
                      <a:pt x="71" y="35"/>
                      <a:pt x="70" y="35"/>
                    </a:cubicBezTo>
                    <a:cubicBezTo>
                      <a:pt x="71" y="36"/>
                      <a:pt x="71" y="36"/>
                      <a:pt x="71" y="36"/>
                    </a:cubicBezTo>
                    <a:cubicBezTo>
                      <a:pt x="70" y="36"/>
                      <a:pt x="66" y="34"/>
                      <a:pt x="65" y="34"/>
                    </a:cubicBezTo>
                    <a:cubicBezTo>
                      <a:pt x="62" y="33"/>
                      <a:pt x="58" y="33"/>
                      <a:pt x="55" y="33"/>
                    </a:cubicBezTo>
                    <a:cubicBezTo>
                      <a:pt x="52" y="33"/>
                      <a:pt x="49" y="33"/>
                      <a:pt x="46" y="34"/>
                    </a:cubicBezTo>
                    <a:cubicBezTo>
                      <a:pt x="44" y="34"/>
                      <a:pt x="43" y="34"/>
                      <a:pt x="42" y="35"/>
                    </a:cubicBezTo>
                    <a:cubicBezTo>
                      <a:pt x="41" y="35"/>
                      <a:pt x="37" y="36"/>
                      <a:pt x="40" y="36"/>
                    </a:cubicBezTo>
                    <a:cubicBezTo>
                      <a:pt x="38" y="36"/>
                      <a:pt x="37" y="36"/>
                      <a:pt x="36" y="37"/>
                    </a:cubicBezTo>
                    <a:cubicBezTo>
                      <a:pt x="35" y="37"/>
                      <a:pt x="31" y="40"/>
                      <a:pt x="34" y="39"/>
                    </a:cubicBezTo>
                    <a:cubicBezTo>
                      <a:pt x="33" y="39"/>
                      <a:pt x="32" y="39"/>
                      <a:pt x="31" y="40"/>
                    </a:cubicBezTo>
                    <a:cubicBezTo>
                      <a:pt x="36" y="40"/>
                      <a:pt x="40" y="39"/>
                      <a:pt x="45" y="38"/>
                    </a:cubicBezTo>
                    <a:cubicBezTo>
                      <a:pt x="43" y="39"/>
                      <a:pt x="41" y="39"/>
                      <a:pt x="39" y="41"/>
                    </a:cubicBezTo>
                    <a:cubicBezTo>
                      <a:pt x="42" y="40"/>
                      <a:pt x="45" y="40"/>
                      <a:pt x="47" y="39"/>
                    </a:cubicBezTo>
                    <a:cubicBezTo>
                      <a:pt x="50" y="38"/>
                      <a:pt x="52" y="36"/>
                      <a:pt x="55" y="36"/>
                    </a:cubicBezTo>
                    <a:cubicBezTo>
                      <a:pt x="54" y="36"/>
                      <a:pt x="50" y="38"/>
                      <a:pt x="53" y="38"/>
                    </a:cubicBezTo>
                    <a:cubicBezTo>
                      <a:pt x="52" y="38"/>
                      <a:pt x="50" y="38"/>
                      <a:pt x="50" y="39"/>
                    </a:cubicBezTo>
                    <a:cubicBezTo>
                      <a:pt x="51" y="39"/>
                      <a:pt x="53" y="40"/>
                      <a:pt x="55" y="40"/>
                    </a:cubicBezTo>
                    <a:cubicBezTo>
                      <a:pt x="53" y="40"/>
                      <a:pt x="49" y="38"/>
                      <a:pt x="47" y="40"/>
                    </a:cubicBezTo>
                    <a:cubicBezTo>
                      <a:pt x="49" y="41"/>
                      <a:pt x="51" y="40"/>
                      <a:pt x="52" y="40"/>
                    </a:cubicBezTo>
                    <a:cubicBezTo>
                      <a:pt x="49" y="40"/>
                      <a:pt x="44" y="40"/>
                      <a:pt x="41" y="42"/>
                    </a:cubicBezTo>
                    <a:cubicBezTo>
                      <a:pt x="44" y="43"/>
                      <a:pt x="47" y="41"/>
                      <a:pt x="50" y="42"/>
                    </a:cubicBezTo>
                    <a:cubicBezTo>
                      <a:pt x="48" y="42"/>
                      <a:pt x="44" y="41"/>
                      <a:pt x="42" y="43"/>
                    </a:cubicBezTo>
                    <a:cubicBezTo>
                      <a:pt x="43" y="43"/>
                      <a:pt x="44" y="43"/>
                      <a:pt x="44" y="43"/>
                    </a:cubicBezTo>
                    <a:cubicBezTo>
                      <a:pt x="43" y="43"/>
                      <a:pt x="42" y="43"/>
                      <a:pt x="41" y="44"/>
                    </a:cubicBezTo>
                    <a:cubicBezTo>
                      <a:pt x="43" y="45"/>
                      <a:pt x="45" y="44"/>
                      <a:pt x="47" y="44"/>
                    </a:cubicBezTo>
                    <a:cubicBezTo>
                      <a:pt x="45" y="44"/>
                      <a:pt x="44" y="45"/>
                      <a:pt x="43" y="45"/>
                    </a:cubicBezTo>
                    <a:cubicBezTo>
                      <a:pt x="47" y="46"/>
                      <a:pt x="51" y="45"/>
                      <a:pt x="55" y="44"/>
                    </a:cubicBezTo>
                    <a:cubicBezTo>
                      <a:pt x="58" y="43"/>
                      <a:pt x="62" y="40"/>
                      <a:pt x="65" y="41"/>
                    </a:cubicBezTo>
                    <a:cubicBezTo>
                      <a:pt x="62" y="41"/>
                      <a:pt x="59" y="43"/>
                      <a:pt x="56" y="44"/>
                    </a:cubicBezTo>
                    <a:cubicBezTo>
                      <a:pt x="55" y="45"/>
                      <a:pt x="54" y="45"/>
                      <a:pt x="52" y="45"/>
                    </a:cubicBezTo>
                    <a:cubicBezTo>
                      <a:pt x="51" y="45"/>
                      <a:pt x="47" y="46"/>
                      <a:pt x="50" y="47"/>
                    </a:cubicBezTo>
                    <a:cubicBezTo>
                      <a:pt x="48" y="47"/>
                      <a:pt x="45" y="46"/>
                      <a:pt x="43" y="47"/>
                    </a:cubicBezTo>
                    <a:cubicBezTo>
                      <a:pt x="42" y="48"/>
                      <a:pt x="37" y="46"/>
                      <a:pt x="35" y="46"/>
                    </a:cubicBezTo>
                    <a:cubicBezTo>
                      <a:pt x="39" y="44"/>
                      <a:pt x="34" y="43"/>
                      <a:pt x="32" y="42"/>
                    </a:cubicBezTo>
                    <a:cubicBezTo>
                      <a:pt x="29" y="42"/>
                      <a:pt x="24" y="42"/>
                      <a:pt x="21" y="44"/>
                    </a:cubicBezTo>
                    <a:cubicBezTo>
                      <a:pt x="23" y="45"/>
                      <a:pt x="23" y="46"/>
                      <a:pt x="21" y="47"/>
                    </a:cubicBezTo>
                    <a:cubicBezTo>
                      <a:pt x="23" y="47"/>
                      <a:pt x="25" y="46"/>
                      <a:pt x="27" y="47"/>
                    </a:cubicBezTo>
                    <a:cubicBezTo>
                      <a:pt x="26" y="47"/>
                      <a:pt x="26" y="47"/>
                      <a:pt x="25" y="47"/>
                    </a:cubicBezTo>
                    <a:cubicBezTo>
                      <a:pt x="22" y="48"/>
                      <a:pt x="28" y="47"/>
                      <a:pt x="24" y="48"/>
                    </a:cubicBezTo>
                    <a:cubicBezTo>
                      <a:pt x="24" y="48"/>
                      <a:pt x="25" y="48"/>
                      <a:pt x="26" y="48"/>
                    </a:cubicBezTo>
                    <a:cubicBezTo>
                      <a:pt x="25" y="49"/>
                      <a:pt x="24" y="48"/>
                      <a:pt x="23" y="48"/>
                    </a:cubicBezTo>
                    <a:cubicBezTo>
                      <a:pt x="22" y="48"/>
                      <a:pt x="21" y="49"/>
                      <a:pt x="19" y="49"/>
                    </a:cubicBezTo>
                    <a:cubicBezTo>
                      <a:pt x="17" y="49"/>
                      <a:pt x="14" y="49"/>
                      <a:pt x="11" y="50"/>
                    </a:cubicBezTo>
                    <a:cubicBezTo>
                      <a:pt x="9" y="50"/>
                      <a:pt x="6" y="50"/>
                      <a:pt x="4" y="51"/>
                    </a:cubicBezTo>
                    <a:cubicBezTo>
                      <a:pt x="3" y="51"/>
                      <a:pt x="3" y="52"/>
                      <a:pt x="3" y="52"/>
                    </a:cubicBezTo>
                    <a:cubicBezTo>
                      <a:pt x="2" y="53"/>
                      <a:pt x="0" y="53"/>
                      <a:pt x="0" y="54"/>
                    </a:cubicBezTo>
                    <a:cubicBezTo>
                      <a:pt x="1" y="54"/>
                      <a:pt x="1" y="55"/>
                      <a:pt x="2" y="55"/>
                    </a:cubicBezTo>
                    <a:cubicBezTo>
                      <a:pt x="4" y="56"/>
                      <a:pt x="5" y="54"/>
                      <a:pt x="6" y="53"/>
                    </a:cubicBezTo>
                  </a:path>
                </a:pathLst>
              </a:custGeom>
              <a:solidFill>
                <a:srgbClr val="B3B3B3"/>
              </a:solidFill>
              <a:ln w="3175">
                <a:solidFill>
                  <a:schemeClr val="tx1"/>
                </a:solidFill>
                <a:round/>
                <a:headEnd/>
                <a:tailEnd/>
              </a:ln>
            </p:spPr>
            <p:txBody>
              <a:bodyPr/>
              <a:lstStyle/>
              <a:p>
                <a:endParaRPr lang="en-GB" sz="2400" dirty="0"/>
              </a:p>
            </p:txBody>
          </p:sp>
          <p:sp>
            <p:nvSpPr>
              <p:cNvPr id="1026" name="Freeform 4658"/>
              <p:cNvSpPr>
                <a:spLocks/>
              </p:cNvSpPr>
              <p:nvPr/>
            </p:nvSpPr>
            <p:spPr bwMode="auto">
              <a:xfrm>
                <a:off x="2000" y="1496"/>
                <a:ext cx="6" cy="1"/>
              </a:xfrm>
              <a:custGeom>
                <a:avLst/>
                <a:gdLst>
                  <a:gd name="T0" fmla="*/ 2 w 5"/>
                  <a:gd name="T1" fmla="*/ 0 h 1"/>
                  <a:gd name="T2" fmla="*/ 0 w 5"/>
                  <a:gd name="T3" fmla="*/ 0 h 1"/>
                  <a:gd name="T4" fmla="*/ 6 w 5"/>
                  <a:gd name="T5" fmla="*/ 0 h 1"/>
                  <a:gd name="T6" fmla="*/ 2 w 5"/>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1">
                    <a:moveTo>
                      <a:pt x="2" y="0"/>
                    </a:moveTo>
                    <a:cubicBezTo>
                      <a:pt x="2" y="0"/>
                      <a:pt x="1" y="0"/>
                      <a:pt x="0" y="0"/>
                    </a:cubicBezTo>
                    <a:cubicBezTo>
                      <a:pt x="2" y="0"/>
                      <a:pt x="3" y="1"/>
                      <a:pt x="5" y="0"/>
                    </a:cubicBezTo>
                    <a:cubicBezTo>
                      <a:pt x="4" y="0"/>
                      <a:pt x="3" y="0"/>
                      <a:pt x="2" y="0"/>
                    </a:cubicBezTo>
                  </a:path>
                </a:pathLst>
              </a:custGeom>
              <a:solidFill>
                <a:srgbClr val="B3B3B3"/>
              </a:solidFill>
              <a:ln w="3175">
                <a:solidFill>
                  <a:schemeClr val="tx1"/>
                </a:solidFill>
                <a:round/>
                <a:headEnd/>
                <a:tailEnd/>
              </a:ln>
            </p:spPr>
            <p:txBody>
              <a:bodyPr/>
              <a:lstStyle/>
              <a:p>
                <a:endParaRPr lang="en-GB" sz="2400" dirty="0"/>
              </a:p>
            </p:txBody>
          </p:sp>
          <p:sp>
            <p:nvSpPr>
              <p:cNvPr id="1027" name="Freeform 4659"/>
              <p:cNvSpPr>
                <a:spLocks/>
              </p:cNvSpPr>
              <p:nvPr/>
            </p:nvSpPr>
            <p:spPr bwMode="auto">
              <a:xfrm>
                <a:off x="2020" y="1512"/>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1" y="0"/>
                      <a:pt x="1" y="0"/>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028" name="Freeform 4660"/>
              <p:cNvSpPr>
                <a:spLocks/>
              </p:cNvSpPr>
              <p:nvPr/>
            </p:nvSpPr>
            <p:spPr bwMode="auto">
              <a:xfrm>
                <a:off x="2031" y="1512"/>
                <a:ext cx="11" cy="5"/>
              </a:xfrm>
              <a:custGeom>
                <a:avLst/>
                <a:gdLst>
                  <a:gd name="T0" fmla="*/ 11 w 8"/>
                  <a:gd name="T1" fmla="*/ 1 h 4"/>
                  <a:gd name="T2" fmla="*/ 0 w 8"/>
                  <a:gd name="T3" fmla="*/ 5 h 4"/>
                  <a:gd name="T4" fmla="*/ 4 w 8"/>
                  <a:gd name="T5" fmla="*/ 4 h 4"/>
                  <a:gd name="T6" fmla="*/ 8 w 8"/>
                  <a:gd name="T7" fmla="*/ 4 h 4"/>
                  <a:gd name="T8" fmla="*/ 7 w 8"/>
                  <a:gd name="T9" fmla="*/ 3 h 4"/>
                  <a:gd name="T10" fmla="*/ 11 w 8"/>
                  <a:gd name="T11" fmla="*/ 1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4">
                    <a:moveTo>
                      <a:pt x="8" y="1"/>
                    </a:moveTo>
                    <a:cubicBezTo>
                      <a:pt x="6" y="0"/>
                      <a:pt x="2" y="2"/>
                      <a:pt x="0" y="4"/>
                    </a:cubicBezTo>
                    <a:cubicBezTo>
                      <a:pt x="1" y="4"/>
                      <a:pt x="2" y="3"/>
                      <a:pt x="3" y="3"/>
                    </a:cubicBezTo>
                    <a:cubicBezTo>
                      <a:pt x="4" y="3"/>
                      <a:pt x="5" y="4"/>
                      <a:pt x="6" y="3"/>
                    </a:cubicBezTo>
                    <a:cubicBezTo>
                      <a:pt x="5" y="2"/>
                      <a:pt x="5" y="2"/>
                      <a:pt x="5" y="2"/>
                    </a:cubicBezTo>
                    <a:cubicBezTo>
                      <a:pt x="6" y="2"/>
                      <a:pt x="7" y="2"/>
                      <a:pt x="8" y="1"/>
                    </a:cubicBezTo>
                  </a:path>
                </a:pathLst>
              </a:custGeom>
              <a:solidFill>
                <a:srgbClr val="B3B3B3"/>
              </a:solidFill>
              <a:ln w="3175">
                <a:solidFill>
                  <a:schemeClr val="tx1"/>
                </a:solidFill>
                <a:round/>
                <a:headEnd/>
                <a:tailEnd/>
              </a:ln>
            </p:spPr>
            <p:txBody>
              <a:bodyPr/>
              <a:lstStyle/>
              <a:p>
                <a:endParaRPr lang="en-GB" sz="2400" dirty="0"/>
              </a:p>
            </p:txBody>
          </p:sp>
          <p:sp>
            <p:nvSpPr>
              <p:cNvPr id="1029" name="Freeform 4661"/>
              <p:cNvSpPr>
                <a:spLocks/>
              </p:cNvSpPr>
              <p:nvPr/>
            </p:nvSpPr>
            <p:spPr bwMode="auto">
              <a:xfrm>
                <a:off x="2072" y="1492"/>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1"/>
                    </a:cubicBezTo>
                    <a:cubicBezTo>
                      <a:pt x="1" y="1"/>
                      <a:pt x="1" y="1"/>
                      <a:pt x="2" y="0"/>
                    </a:cubicBezTo>
                  </a:path>
                </a:pathLst>
              </a:custGeom>
              <a:solidFill>
                <a:srgbClr val="B3B3B3"/>
              </a:solidFill>
              <a:ln w="3175">
                <a:solidFill>
                  <a:schemeClr val="tx1"/>
                </a:solidFill>
                <a:round/>
                <a:headEnd/>
                <a:tailEnd/>
              </a:ln>
            </p:spPr>
            <p:txBody>
              <a:bodyPr/>
              <a:lstStyle/>
              <a:p>
                <a:endParaRPr lang="en-GB" sz="2400" dirty="0"/>
              </a:p>
            </p:txBody>
          </p:sp>
          <p:sp>
            <p:nvSpPr>
              <p:cNvPr id="1030" name="Freeform 4662"/>
              <p:cNvSpPr>
                <a:spLocks/>
              </p:cNvSpPr>
              <p:nvPr/>
            </p:nvSpPr>
            <p:spPr bwMode="auto">
              <a:xfrm>
                <a:off x="1888" y="1587"/>
                <a:ext cx="9" cy="4"/>
              </a:xfrm>
              <a:custGeom>
                <a:avLst/>
                <a:gdLst>
                  <a:gd name="T0" fmla="*/ 1 w 7"/>
                  <a:gd name="T1" fmla="*/ 4 h 3"/>
                  <a:gd name="T2" fmla="*/ 5 w 7"/>
                  <a:gd name="T3" fmla="*/ 4 h 3"/>
                  <a:gd name="T4" fmla="*/ 8 w 7"/>
                  <a:gd name="T5" fmla="*/ 3 h 3"/>
                  <a:gd name="T6" fmla="*/ 1 w 7"/>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3">
                    <a:moveTo>
                      <a:pt x="1" y="3"/>
                    </a:moveTo>
                    <a:cubicBezTo>
                      <a:pt x="2" y="3"/>
                      <a:pt x="3" y="3"/>
                      <a:pt x="4" y="3"/>
                    </a:cubicBezTo>
                    <a:cubicBezTo>
                      <a:pt x="5" y="3"/>
                      <a:pt x="7" y="2"/>
                      <a:pt x="6" y="2"/>
                    </a:cubicBezTo>
                    <a:cubicBezTo>
                      <a:pt x="5" y="1"/>
                      <a:pt x="0" y="0"/>
                      <a:pt x="1" y="3"/>
                    </a:cubicBezTo>
                  </a:path>
                </a:pathLst>
              </a:custGeom>
              <a:solidFill>
                <a:srgbClr val="B3B3B3"/>
              </a:solidFill>
              <a:ln w="3175">
                <a:solidFill>
                  <a:schemeClr val="tx1"/>
                </a:solidFill>
                <a:round/>
                <a:headEnd/>
                <a:tailEnd/>
              </a:ln>
            </p:spPr>
            <p:txBody>
              <a:bodyPr/>
              <a:lstStyle/>
              <a:p>
                <a:endParaRPr lang="en-GB" sz="2400" dirty="0"/>
              </a:p>
            </p:txBody>
          </p:sp>
          <p:sp>
            <p:nvSpPr>
              <p:cNvPr id="1031" name="Freeform 4663"/>
              <p:cNvSpPr>
                <a:spLocks/>
              </p:cNvSpPr>
              <p:nvPr/>
            </p:nvSpPr>
            <p:spPr bwMode="auto">
              <a:xfrm>
                <a:off x="1919" y="1593"/>
                <a:ext cx="3" cy="1"/>
              </a:xfrm>
              <a:custGeom>
                <a:avLst/>
                <a:gdLst>
                  <a:gd name="T0" fmla="*/ 3 w 2"/>
                  <a:gd name="T1" fmla="*/ 1 h 1"/>
                  <a:gd name="T2" fmla="*/ 0 w 2"/>
                  <a:gd name="T3" fmla="*/ 1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1"/>
                      <a:pt x="0" y="1"/>
                    </a:cubicBezTo>
                    <a:cubicBezTo>
                      <a:pt x="1" y="1"/>
                      <a:pt x="2" y="1"/>
                      <a:pt x="2" y="1"/>
                    </a:cubicBezTo>
                  </a:path>
                </a:pathLst>
              </a:custGeom>
              <a:solidFill>
                <a:srgbClr val="B3B3B3"/>
              </a:solidFill>
              <a:ln w="3175">
                <a:solidFill>
                  <a:schemeClr val="tx1"/>
                </a:solidFill>
                <a:round/>
                <a:headEnd/>
                <a:tailEnd/>
              </a:ln>
            </p:spPr>
            <p:txBody>
              <a:bodyPr/>
              <a:lstStyle/>
              <a:p>
                <a:endParaRPr lang="en-GB" sz="2400" dirty="0"/>
              </a:p>
            </p:txBody>
          </p:sp>
          <p:sp>
            <p:nvSpPr>
              <p:cNvPr id="1032" name="Freeform 4664"/>
              <p:cNvSpPr>
                <a:spLocks/>
              </p:cNvSpPr>
              <p:nvPr/>
            </p:nvSpPr>
            <p:spPr bwMode="auto">
              <a:xfrm>
                <a:off x="1930" y="1594"/>
                <a:ext cx="2" cy="1"/>
              </a:xfrm>
              <a:custGeom>
                <a:avLst/>
                <a:gdLst>
                  <a:gd name="T0" fmla="*/ 0 w 2"/>
                  <a:gd name="T1" fmla="*/ 0 h 1"/>
                  <a:gd name="T2" fmla="*/ 2 w 2"/>
                  <a:gd name="T3" fmla="*/ 0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1" y="0"/>
                      <a:pt x="2" y="1"/>
                      <a:pt x="2" y="0"/>
                    </a:cubicBezTo>
                    <a:cubicBezTo>
                      <a:pt x="2"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033" name="Freeform 4665"/>
              <p:cNvSpPr>
                <a:spLocks/>
              </p:cNvSpPr>
              <p:nvPr/>
            </p:nvSpPr>
            <p:spPr bwMode="auto">
              <a:xfrm>
                <a:off x="1932" y="1593"/>
                <a:ext cx="2" cy="1"/>
              </a:xfrm>
              <a:custGeom>
                <a:avLst/>
                <a:gdLst>
                  <a:gd name="T0" fmla="*/ 0 w 1"/>
                  <a:gd name="T1" fmla="*/ 0 h 1"/>
                  <a:gd name="T2" fmla="*/ 2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034" name="Freeform 4666"/>
              <p:cNvSpPr>
                <a:spLocks/>
              </p:cNvSpPr>
              <p:nvPr/>
            </p:nvSpPr>
            <p:spPr bwMode="auto">
              <a:xfrm>
                <a:off x="1950" y="1594"/>
                <a:ext cx="14" cy="4"/>
              </a:xfrm>
              <a:custGeom>
                <a:avLst/>
                <a:gdLst>
                  <a:gd name="T0" fmla="*/ 5 w 11"/>
                  <a:gd name="T1" fmla="*/ 4 h 3"/>
                  <a:gd name="T2" fmla="*/ 14 w 11"/>
                  <a:gd name="T3" fmla="*/ 0 h 3"/>
                  <a:gd name="T4" fmla="*/ 9 w 11"/>
                  <a:gd name="T5" fmla="*/ 0 h 3"/>
                  <a:gd name="T6" fmla="*/ 5 w 11"/>
                  <a:gd name="T7" fmla="*/ 0 h 3"/>
                  <a:gd name="T8" fmla="*/ 4 w 11"/>
                  <a:gd name="T9" fmla="*/ 1 h 3"/>
                  <a:gd name="T10" fmla="*/ 0 w 11"/>
                  <a:gd name="T11" fmla="*/ 1 h 3"/>
                  <a:gd name="T12" fmla="*/ 5 w 11"/>
                  <a:gd name="T13" fmla="*/ 4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3">
                    <a:moveTo>
                      <a:pt x="4" y="3"/>
                    </a:moveTo>
                    <a:cubicBezTo>
                      <a:pt x="6" y="1"/>
                      <a:pt x="11" y="2"/>
                      <a:pt x="11" y="0"/>
                    </a:cubicBezTo>
                    <a:cubicBezTo>
                      <a:pt x="10" y="0"/>
                      <a:pt x="9" y="0"/>
                      <a:pt x="7" y="0"/>
                    </a:cubicBezTo>
                    <a:cubicBezTo>
                      <a:pt x="6" y="1"/>
                      <a:pt x="5" y="0"/>
                      <a:pt x="4" y="0"/>
                    </a:cubicBezTo>
                    <a:cubicBezTo>
                      <a:pt x="3" y="0"/>
                      <a:pt x="3" y="1"/>
                      <a:pt x="3" y="1"/>
                    </a:cubicBezTo>
                    <a:cubicBezTo>
                      <a:pt x="2" y="1"/>
                      <a:pt x="1" y="0"/>
                      <a:pt x="0" y="1"/>
                    </a:cubicBezTo>
                    <a:cubicBezTo>
                      <a:pt x="2" y="1"/>
                      <a:pt x="3" y="1"/>
                      <a:pt x="4" y="3"/>
                    </a:cubicBezTo>
                  </a:path>
                </a:pathLst>
              </a:custGeom>
              <a:solidFill>
                <a:srgbClr val="B3B3B3"/>
              </a:solidFill>
              <a:ln w="3175">
                <a:solidFill>
                  <a:schemeClr val="tx1"/>
                </a:solidFill>
                <a:round/>
                <a:headEnd/>
                <a:tailEnd/>
              </a:ln>
            </p:spPr>
            <p:txBody>
              <a:bodyPr/>
              <a:lstStyle/>
              <a:p>
                <a:endParaRPr lang="en-GB" sz="2400" dirty="0"/>
              </a:p>
            </p:txBody>
          </p:sp>
          <p:sp>
            <p:nvSpPr>
              <p:cNvPr id="1035" name="Freeform 4667"/>
              <p:cNvSpPr>
                <a:spLocks/>
              </p:cNvSpPr>
              <p:nvPr/>
            </p:nvSpPr>
            <p:spPr bwMode="auto">
              <a:xfrm>
                <a:off x="1951" y="1612"/>
                <a:ext cx="4" cy="3"/>
              </a:xfrm>
              <a:custGeom>
                <a:avLst/>
                <a:gdLst>
                  <a:gd name="T0" fmla="*/ 1 w 3"/>
                  <a:gd name="T1" fmla="*/ 0 h 2"/>
                  <a:gd name="T2" fmla="*/ 0 w 3"/>
                  <a:gd name="T3" fmla="*/ 3 h 2"/>
                  <a:gd name="T4" fmla="*/ 3 w 3"/>
                  <a:gd name="T5" fmla="*/ 2 h 2"/>
                  <a:gd name="T6" fmla="*/ 1 w 3"/>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1" y="0"/>
                    </a:moveTo>
                    <a:cubicBezTo>
                      <a:pt x="0" y="1"/>
                      <a:pt x="0" y="1"/>
                      <a:pt x="0" y="2"/>
                    </a:cubicBezTo>
                    <a:cubicBezTo>
                      <a:pt x="1" y="2"/>
                      <a:pt x="1" y="2"/>
                      <a:pt x="2" y="1"/>
                    </a:cubicBezTo>
                    <a:cubicBezTo>
                      <a:pt x="3" y="1"/>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1036" name="Freeform 4668"/>
              <p:cNvSpPr>
                <a:spLocks/>
              </p:cNvSpPr>
              <p:nvPr/>
            </p:nvSpPr>
            <p:spPr bwMode="auto">
              <a:xfrm>
                <a:off x="1955" y="1599"/>
                <a:ext cx="16" cy="8"/>
              </a:xfrm>
              <a:custGeom>
                <a:avLst/>
                <a:gdLst>
                  <a:gd name="T0" fmla="*/ 15 w 12"/>
                  <a:gd name="T1" fmla="*/ 0 h 6"/>
                  <a:gd name="T2" fmla="*/ 8 w 12"/>
                  <a:gd name="T3" fmla="*/ 3 h 6"/>
                  <a:gd name="T4" fmla="*/ 0 w 12"/>
                  <a:gd name="T5" fmla="*/ 7 h 6"/>
                  <a:gd name="T6" fmla="*/ 9 w 12"/>
                  <a:gd name="T7" fmla="*/ 4 h 6"/>
                  <a:gd name="T8" fmla="*/ 16 w 12"/>
                  <a:gd name="T9" fmla="*/ 0 h 6"/>
                  <a:gd name="T10" fmla="*/ 15 w 12"/>
                  <a:gd name="T11" fmla="*/ 0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6">
                    <a:moveTo>
                      <a:pt x="11" y="0"/>
                    </a:moveTo>
                    <a:cubicBezTo>
                      <a:pt x="9" y="0"/>
                      <a:pt x="8" y="2"/>
                      <a:pt x="6" y="2"/>
                    </a:cubicBezTo>
                    <a:cubicBezTo>
                      <a:pt x="4" y="3"/>
                      <a:pt x="1" y="3"/>
                      <a:pt x="0" y="5"/>
                    </a:cubicBezTo>
                    <a:cubicBezTo>
                      <a:pt x="2" y="6"/>
                      <a:pt x="5" y="5"/>
                      <a:pt x="7" y="3"/>
                    </a:cubicBezTo>
                    <a:cubicBezTo>
                      <a:pt x="8" y="2"/>
                      <a:pt x="11" y="2"/>
                      <a:pt x="12" y="0"/>
                    </a:cubicBezTo>
                    <a:cubicBezTo>
                      <a:pt x="12" y="0"/>
                      <a:pt x="12" y="0"/>
                      <a:pt x="11" y="0"/>
                    </a:cubicBezTo>
                  </a:path>
                </a:pathLst>
              </a:custGeom>
              <a:solidFill>
                <a:srgbClr val="B3B3B3"/>
              </a:solidFill>
              <a:ln w="3175">
                <a:solidFill>
                  <a:schemeClr val="tx1"/>
                </a:solidFill>
                <a:round/>
                <a:headEnd/>
                <a:tailEnd/>
              </a:ln>
            </p:spPr>
            <p:txBody>
              <a:bodyPr/>
              <a:lstStyle/>
              <a:p>
                <a:endParaRPr lang="en-GB" sz="2400" dirty="0"/>
              </a:p>
            </p:txBody>
          </p:sp>
          <p:sp>
            <p:nvSpPr>
              <p:cNvPr id="1037" name="Freeform 4669"/>
              <p:cNvSpPr>
                <a:spLocks/>
              </p:cNvSpPr>
              <p:nvPr/>
            </p:nvSpPr>
            <p:spPr bwMode="auto">
              <a:xfrm>
                <a:off x="1955" y="1608"/>
                <a:ext cx="7" cy="3"/>
              </a:xfrm>
              <a:custGeom>
                <a:avLst/>
                <a:gdLst>
                  <a:gd name="T0" fmla="*/ 1 w 5"/>
                  <a:gd name="T1" fmla="*/ 3 h 2"/>
                  <a:gd name="T2" fmla="*/ 6 w 5"/>
                  <a:gd name="T3" fmla="*/ 0 h 2"/>
                  <a:gd name="T4" fmla="*/ 3 w 5"/>
                  <a:gd name="T5" fmla="*/ 0 h 2"/>
                  <a:gd name="T6" fmla="*/ 0 w 5"/>
                  <a:gd name="T7" fmla="*/ 3 h 2"/>
                  <a:gd name="T8" fmla="*/ 1 w 5"/>
                  <a:gd name="T9" fmla="*/ 3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2">
                    <a:moveTo>
                      <a:pt x="1" y="2"/>
                    </a:moveTo>
                    <a:cubicBezTo>
                      <a:pt x="3" y="2"/>
                      <a:pt x="3" y="1"/>
                      <a:pt x="4" y="0"/>
                    </a:cubicBezTo>
                    <a:cubicBezTo>
                      <a:pt x="4" y="0"/>
                      <a:pt x="3" y="0"/>
                      <a:pt x="2" y="0"/>
                    </a:cubicBezTo>
                    <a:cubicBezTo>
                      <a:pt x="5" y="1"/>
                      <a:pt x="1" y="2"/>
                      <a:pt x="0" y="2"/>
                    </a:cubicBezTo>
                    <a:cubicBezTo>
                      <a:pt x="1" y="2"/>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1038" name="Freeform 4670"/>
              <p:cNvSpPr>
                <a:spLocks/>
              </p:cNvSpPr>
              <p:nvPr/>
            </p:nvSpPr>
            <p:spPr bwMode="auto">
              <a:xfrm>
                <a:off x="1960" y="1612"/>
                <a:ext cx="32" cy="18"/>
              </a:xfrm>
              <a:custGeom>
                <a:avLst/>
                <a:gdLst>
                  <a:gd name="T0" fmla="*/ 3 w 24"/>
                  <a:gd name="T1" fmla="*/ 14 h 13"/>
                  <a:gd name="T2" fmla="*/ 17 w 24"/>
                  <a:gd name="T3" fmla="*/ 15 h 13"/>
                  <a:gd name="T4" fmla="*/ 27 w 24"/>
                  <a:gd name="T5" fmla="*/ 11 h 13"/>
                  <a:gd name="T6" fmla="*/ 29 w 24"/>
                  <a:gd name="T7" fmla="*/ 6 h 13"/>
                  <a:gd name="T8" fmla="*/ 32 w 24"/>
                  <a:gd name="T9" fmla="*/ 3 h 13"/>
                  <a:gd name="T10" fmla="*/ 19 w 24"/>
                  <a:gd name="T11" fmla="*/ 1 h 13"/>
                  <a:gd name="T12" fmla="*/ 3 w 24"/>
                  <a:gd name="T13" fmla="*/ 14 h 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 h="13">
                    <a:moveTo>
                      <a:pt x="2" y="10"/>
                    </a:moveTo>
                    <a:cubicBezTo>
                      <a:pt x="0" y="13"/>
                      <a:pt x="12" y="12"/>
                      <a:pt x="13" y="11"/>
                    </a:cubicBezTo>
                    <a:cubicBezTo>
                      <a:pt x="15" y="11"/>
                      <a:pt x="18" y="10"/>
                      <a:pt x="20" y="8"/>
                    </a:cubicBezTo>
                    <a:cubicBezTo>
                      <a:pt x="21" y="7"/>
                      <a:pt x="21" y="5"/>
                      <a:pt x="22" y="4"/>
                    </a:cubicBezTo>
                    <a:cubicBezTo>
                      <a:pt x="23" y="4"/>
                      <a:pt x="24" y="3"/>
                      <a:pt x="24" y="2"/>
                    </a:cubicBezTo>
                    <a:cubicBezTo>
                      <a:pt x="24" y="0"/>
                      <a:pt x="15" y="1"/>
                      <a:pt x="14" y="1"/>
                    </a:cubicBezTo>
                    <a:cubicBezTo>
                      <a:pt x="11" y="1"/>
                      <a:pt x="0" y="6"/>
                      <a:pt x="2" y="10"/>
                    </a:cubicBezTo>
                  </a:path>
                </a:pathLst>
              </a:custGeom>
              <a:solidFill>
                <a:srgbClr val="B3B3B3"/>
              </a:solidFill>
              <a:ln w="3175">
                <a:solidFill>
                  <a:schemeClr val="tx1"/>
                </a:solidFill>
                <a:round/>
                <a:headEnd/>
                <a:tailEnd/>
              </a:ln>
            </p:spPr>
            <p:txBody>
              <a:bodyPr/>
              <a:lstStyle/>
              <a:p>
                <a:endParaRPr lang="en-GB" sz="2400" dirty="0"/>
              </a:p>
            </p:txBody>
          </p:sp>
          <p:sp>
            <p:nvSpPr>
              <p:cNvPr id="1039" name="Freeform 4671"/>
              <p:cNvSpPr>
                <a:spLocks/>
              </p:cNvSpPr>
              <p:nvPr/>
            </p:nvSpPr>
            <p:spPr bwMode="auto">
              <a:xfrm>
                <a:off x="1967" y="1594"/>
                <a:ext cx="12" cy="4"/>
              </a:xfrm>
              <a:custGeom>
                <a:avLst/>
                <a:gdLst>
                  <a:gd name="T0" fmla="*/ 9 w 9"/>
                  <a:gd name="T1" fmla="*/ 0 h 3"/>
                  <a:gd name="T2" fmla="*/ 0 w 9"/>
                  <a:gd name="T3" fmla="*/ 4 h 3"/>
                  <a:gd name="T4" fmla="*/ 9 w 9"/>
                  <a:gd name="T5" fmla="*/ 0 h 3"/>
                  <a:gd name="T6" fmla="*/ 0 60000 65536"/>
                  <a:gd name="T7" fmla="*/ 0 60000 65536"/>
                  <a:gd name="T8" fmla="*/ 0 60000 65536"/>
                </a:gdLst>
                <a:ahLst/>
                <a:cxnLst>
                  <a:cxn ang="T6">
                    <a:pos x="T0" y="T1"/>
                  </a:cxn>
                  <a:cxn ang="T7">
                    <a:pos x="T2" y="T3"/>
                  </a:cxn>
                  <a:cxn ang="T8">
                    <a:pos x="T4" y="T5"/>
                  </a:cxn>
                </a:cxnLst>
                <a:rect l="0" t="0" r="r" b="b"/>
                <a:pathLst>
                  <a:path w="9" h="3">
                    <a:moveTo>
                      <a:pt x="7" y="0"/>
                    </a:moveTo>
                    <a:cubicBezTo>
                      <a:pt x="5" y="0"/>
                      <a:pt x="3" y="2"/>
                      <a:pt x="0" y="3"/>
                    </a:cubicBezTo>
                    <a:cubicBezTo>
                      <a:pt x="1" y="3"/>
                      <a:pt x="9" y="2"/>
                      <a:pt x="7" y="0"/>
                    </a:cubicBezTo>
                  </a:path>
                </a:pathLst>
              </a:custGeom>
              <a:solidFill>
                <a:srgbClr val="B3B3B3"/>
              </a:solidFill>
              <a:ln w="3175">
                <a:solidFill>
                  <a:schemeClr val="tx1"/>
                </a:solidFill>
                <a:round/>
                <a:headEnd/>
                <a:tailEnd/>
              </a:ln>
            </p:spPr>
            <p:txBody>
              <a:bodyPr/>
              <a:lstStyle/>
              <a:p>
                <a:endParaRPr lang="en-GB" sz="2400" dirty="0"/>
              </a:p>
            </p:txBody>
          </p:sp>
          <p:sp>
            <p:nvSpPr>
              <p:cNvPr id="1040" name="Freeform 4672"/>
              <p:cNvSpPr>
                <a:spLocks/>
              </p:cNvSpPr>
              <p:nvPr/>
            </p:nvSpPr>
            <p:spPr bwMode="auto">
              <a:xfrm>
                <a:off x="1979" y="1598"/>
                <a:ext cx="8" cy="5"/>
              </a:xfrm>
              <a:custGeom>
                <a:avLst/>
                <a:gdLst>
                  <a:gd name="T0" fmla="*/ 5 w 6"/>
                  <a:gd name="T1" fmla="*/ 0 h 4"/>
                  <a:gd name="T2" fmla="*/ 1 w 6"/>
                  <a:gd name="T3" fmla="*/ 4 h 4"/>
                  <a:gd name="T4" fmla="*/ 8 w 6"/>
                  <a:gd name="T5" fmla="*/ 1 h 4"/>
                  <a:gd name="T6" fmla="*/ 5 w 6"/>
                  <a:gd name="T7" fmla="*/ 0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4">
                    <a:moveTo>
                      <a:pt x="4" y="0"/>
                    </a:moveTo>
                    <a:cubicBezTo>
                      <a:pt x="2" y="0"/>
                      <a:pt x="0" y="4"/>
                      <a:pt x="1" y="3"/>
                    </a:cubicBezTo>
                    <a:cubicBezTo>
                      <a:pt x="3" y="3"/>
                      <a:pt x="6" y="3"/>
                      <a:pt x="6" y="1"/>
                    </a:cubicBezTo>
                    <a:cubicBezTo>
                      <a:pt x="5" y="1"/>
                      <a:pt x="5" y="1"/>
                      <a:pt x="4" y="0"/>
                    </a:cubicBezTo>
                  </a:path>
                </a:pathLst>
              </a:custGeom>
              <a:solidFill>
                <a:srgbClr val="B3B3B3"/>
              </a:solidFill>
              <a:ln w="3175">
                <a:solidFill>
                  <a:schemeClr val="tx1"/>
                </a:solidFill>
                <a:round/>
                <a:headEnd/>
                <a:tailEnd/>
              </a:ln>
            </p:spPr>
            <p:txBody>
              <a:bodyPr/>
              <a:lstStyle/>
              <a:p>
                <a:endParaRPr lang="en-GB" sz="2400" dirty="0"/>
              </a:p>
            </p:txBody>
          </p:sp>
          <p:sp>
            <p:nvSpPr>
              <p:cNvPr id="1041" name="Freeform 4673"/>
              <p:cNvSpPr>
                <a:spLocks/>
              </p:cNvSpPr>
              <p:nvPr/>
            </p:nvSpPr>
            <p:spPr bwMode="auto">
              <a:xfrm>
                <a:off x="1992" y="1608"/>
                <a:ext cx="8" cy="6"/>
              </a:xfrm>
              <a:custGeom>
                <a:avLst/>
                <a:gdLst>
                  <a:gd name="T0" fmla="*/ 3 w 6"/>
                  <a:gd name="T1" fmla="*/ 5 h 4"/>
                  <a:gd name="T2" fmla="*/ 5 w 6"/>
                  <a:gd name="T3" fmla="*/ 0 h 4"/>
                  <a:gd name="T4" fmla="*/ 1 w 6"/>
                  <a:gd name="T5" fmla="*/ 2 h 4"/>
                  <a:gd name="T6" fmla="*/ 3 w 6"/>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4">
                    <a:moveTo>
                      <a:pt x="2" y="3"/>
                    </a:moveTo>
                    <a:cubicBezTo>
                      <a:pt x="4" y="4"/>
                      <a:pt x="6" y="0"/>
                      <a:pt x="4" y="0"/>
                    </a:cubicBezTo>
                    <a:cubicBezTo>
                      <a:pt x="3" y="0"/>
                      <a:pt x="1" y="0"/>
                      <a:pt x="1" y="1"/>
                    </a:cubicBezTo>
                    <a:cubicBezTo>
                      <a:pt x="0" y="2"/>
                      <a:pt x="1" y="2"/>
                      <a:pt x="2" y="3"/>
                    </a:cubicBezTo>
                  </a:path>
                </a:pathLst>
              </a:custGeom>
              <a:solidFill>
                <a:srgbClr val="B3B3B3"/>
              </a:solidFill>
              <a:ln w="3175">
                <a:solidFill>
                  <a:schemeClr val="tx1"/>
                </a:solidFill>
                <a:round/>
                <a:headEnd/>
                <a:tailEnd/>
              </a:ln>
            </p:spPr>
            <p:txBody>
              <a:bodyPr/>
              <a:lstStyle/>
              <a:p>
                <a:endParaRPr lang="en-GB" sz="2400" dirty="0"/>
              </a:p>
            </p:txBody>
          </p:sp>
          <p:sp>
            <p:nvSpPr>
              <p:cNvPr id="1042" name="Freeform 4674"/>
              <p:cNvSpPr>
                <a:spLocks/>
              </p:cNvSpPr>
              <p:nvPr/>
            </p:nvSpPr>
            <p:spPr bwMode="auto">
              <a:xfrm>
                <a:off x="1992" y="1615"/>
                <a:ext cx="14" cy="7"/>
              </a:xfrm>
              <a:custGeom>
                <a:avLst/>
                <a:gdLst>
                  <a:gd name="T0" fmla="*/ 13 w 11"/>
                  <a:gd name="T1" fmla="*/ 3 h 5"/>
                  <a:gd name="T2" fmla="*/ 8 w 11"/>
                  <a:gd name="T3" fmla="*/ 0 h 5"/>
                  <a:gd name="T4" fmla="*/ 5 w 11"/>
                  <a:gd name="T5" fmla="*/ 1 h 5"/>
                  <a:gd name="T6" fmla="*/ 3 w 11"/>
                  <a:gd name="T7" fmla="*/ 1 h 5"/>
                  <a:gd name="T8" fmla="*/ 4 w 11"/>
                  <a:gd name="T9" fmla="*/ 6 h 5"/>
                  <a:gd name="T10" fmla="*/ 14 w 11"/>
                  <a:gd name="T11" fmla="*/ 3 h 5"/>
                  <a:gd name="T12" fmla="*/ 13 w 11"/>
                  <a:gd name="T13" fmla="*/ 3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5">
                    <a:moveTo>
                      <a:pt x="10" y="2"/>
                    </a:moveTo>
                    <a:cubicBezTo>
                      <a:pt x="9" y="2"/>
                      <a:pt x="5" y="2"/>
                      <a:pt x="6" y="0"/>
                    </a:cubicBezTo>
                    <a:cubicBezTo>
                      <a:pt x="5" y="1"/>
                      <a:pt x="5" y="1"/>
                      <a:pt x="4" y="1"/>
                    </a:cubicBezTo>
                    <a:cubicBezTo>
                      <a:pt x="3" y="2"/>
                      <a:pt x="3" y="1"/>
                      <a:pt x="2" y="1"/>
                    </a:cubicBezTo>
                    <a:cubicBezTo>
                      <a:pt x="0" y="2"/>
                      <a:pt x="1" y="4"/>
                      <a:pt x="3" y="4"/>
                    </a:cubicBezTo>
                    <a:cubicBezTo>
                      <a:pt x="6" y="5"/>
                      <a:pt x="10" y="5"/>
                      <a:pt x="11" y="2"/>
                    </a:cubicBezTo>
                    <a:cubicBezTo>
                      <a:pt x="11" y="2"/>
                      <a:pt x="10" y="2"/>
                      <a:pt x="10" y="2"/>
                    </a:cubicBezTo>
                  </a:path>
                </a:pathLst>
              </a:custGeom>
              <a:solidFill>
                <a:srgbClr val="B3B3B3"/>
              </a:solidFill>
              <a:ln w="3175">
                <a:solidFill>
                  <a:schemeClr val="tx1"/>
                </a:solidFill>
                <a:round/>
                <a:headEnd/>
                <a:tailEnd/>
              </a:ln>
            </p:spPr>
            <p:txBody>
              <a:bodyPr/>
              <a:lstStyle/>
              <a:p>
                <a:endParaRPr lang="en-GB" sz="2400" dirty="0"/>
              </a:p>
            </p:txBody>
          </p:sp>
          <p:sp>
            <p:nvSpPr>
              <p:cNvPr id="1043" name="Freeform 4675"/>
              <p:cNvSpPr>
                <a:spLocks/>
              </p:cNvSpPr>
              <p:nvPr/>
            </p:nvSpPr>
            <p:spPr bwMode="auto">
              <a:xfrm>
                <a:off x="1998" y="1608"/>
                <a:ext cx="3" cy="2"/>
              </a:xfrm>
              <a:custGeom>
                <a:avLst/>
                <a:gdLst>
                  <a:gd name="T0" fmla="*/ 2 w 2"/>
                  <a:gd name="T1" fmla="*/ 0 h 1"/>
                  <a:gd name="T2" fmla="*/ 0 w 2"/>
                  <a:gd name="T3" fmla="*/ 2 h 1"/>
                  <a:gd name="T4" fmla="*/ 3 w 2"/>
                  <a:gd name="T5" fmla="*/ 2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1" y="0"/>
                      <a:pt x="0" y="1"/>
                      <a:pt x="0" y="1"/>
                    </a:cubicBezTo>
                    <a:cubicBezTo>
                      <a:pt x="1" y="1"/>
                      <a:pt x="1" y="1"/>
                      <a:pt x="2" y="1"/>
                    </a:cubicBezTo>
                    <a:cubicBezTo>
                      <a:pt x="2" y="1"/>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1044" name="Freeform 4676"/>
              <p:cNvSpPr>
                <a:spLocks/>
              </p:cNvSpPr>
              <p:nvPr/>
            </p:nvSpPr>
            <p:spPr bwMode="auto">
              <a:xfrm>
                <a:off x="2001" y="1611"/>
                <a:ext cx="3" cy="3"/>
              </a:xfrm>
              <a:custGeom>
                <a:avLst/>
                <a:gdLst>
                  <a:gd name="T0" fmla="*/ 2 w 2"/>
                  <a:gd name="T1" fmla="*/ 0 h 2"/>
                  <a:gd name="T2" fmla="*/ 2 w 2"/>
                  <a:gd name="T3" fmla="*/ 3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0" y="1"/>
                      <a:pt x="0" y="2"/>
                      <a:pt x="1" y="2"/>
                    </a:cubicBezTo>
                    <a:cubicBezTo>
                      <a:pt x="2" y="2"/>
                      <a:pt x="2" y="1"/>
                      <a:pt x="1" y="0"/>
                    </a:cubicBezTo>
                  </a:path>
                </a:pathLst>
              </a:custGeom>
              <a:solidFill>
                <a:srgbClr val="B3B3B3"/>
              </a:solidFill>
              <a:ln w="3175">
                <a:solidFill>
                  <a:schemeClr val="tx1"/>
                </a:solidFill>
                <a:round/>
                <a:headEnd/>
                <a:tailEnd/>
              </a:ln>
            </p:spPr>
            <p:txBody>
              <a:bodyPr/>
              <a:lstStyle/>
              <a:p>
                <a:endParaRPr lang="en-GB" sz="2400" dirty="0"/>
              </a:p>
            </p:txBody>
          </p:sp>
          <p:sp>
            <p:nvSpPr>
              <p:cNvPr id="1045" name="Freeform 4677"/>
              <p:cNvSpPr>
                <a:spLocks/>
              </p:cNvSpPr>
              <p:nvPr/>
            </p:nvSpPr>
            <p:spPr bwMode="auto">
              <a:xfrm>
                <a:off x="1909" y="1538"/>
                <a:ext cx="2" cy="2"/>
              </a:xfrm>
              <a:custGeom>
                <a:avLst/>
                <a:gdLst>
                  <a:gd name="T0" fmla="*/ 1 w 2"/>
                  <a:gd name="T1" fmla="*/ 2 h 1"/>
                  <a:gd name="T2" fmla="*/ 2 w 2"/>
                  <a:gd name="T3" fmla="*/ 0 h 1"/>
                  <a:gd name="T4" fmla="*/ 0 w 2"/>
                  <a:gd name="T5" fmla="*/ 2 h 1"/>
                  <a:gd name="T6" fmla="*/ 1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0"/>
                      <a:pt x="2" y="0"/>
                      <a:pt x="2" y="0"/>
                    </a:cubicBez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046" name="Freeform 4678"/>
              <p:cNvSpPr>
                <a:spLocks/>
              </p:cNvSpPr>
              <p:nvPr/>
            </p:nvSpPr>
            <p:spPr bwMode="auto">
              <a:xfrm>
                <a:off x="1991" y="1542"/>
                <a:ext cx="40" cy="15"/>
              </a:xfrm>
              <a:custGeom>
                <a:avLst/>
                <a:gdLst>
                  <a:gd name="T0" fmla="*/ 3 w 31"/>
                  <a:gd name="T1" fmla="*/ 11 h 11"/>
                  <a:gd name="T2" fmla="*/ 9 w 31"/>
                  <a:gd name="T3" fmla="*/ 12 h 11"/>
                  <a:gd name="T4" fmla="*/ 21 w 31"/>
                  <a:gd name="T5" fmla="*/ 11 h 11"/>
                  <a:gd name="T6" fmla="*/ 40 w 31"/>
                  <a:gd name="T7" fmla="*/ 11 h 11"/>
                  <a:gd name="T8" fmla="*/ 39 w 31"/>
                  <a:gd name="T9" fmla="*/ 10 h 11"/>
                  <a:gd name="T10" fmla="*/ 37 w 31"/>
                  <a:gd name="T11" fmla="*/ 8 h 11"/>
                  <a:gd name="T12" fmla="*/ 35 w 31"/>
                  <a:gd name="T13" fmla="*/ 3 h 11"/>
                  <a:gd name="T14" fmla="*/ 19 w 31"/>
                  <a:gd name="T15" fmla="*/ 1 h 11"/>
                  <a:gd name="T16" fmla="*/ 13 w 31"/>
                  <a:gd name="T17" fmla="*/ 1 h 11"/>
                  <a:gd name="T18" fmla="*/ 8 w 31"/>
                  <a:gd name="T19" fmla="*/ 0 h 11"/>
                  <a:gd name="T20" fmla="*/ 3 w 31"/>
                  <a:gd name="T21" fmla="*/ 3 h 11"/>
                  <a:gd name="T22" fmla="*/ 0 w 31"/>
                  <a:gd name="T23" fmla="*/ 5 h 11"/>
                  <a:gd name="T24" fmla="*/ 4 w 31"/>
                  <a:gd name="T25" fmla="*/ 7 h 11"/>
                  <a:gd name="T26" fmla="*/ 3 w 31"/>
                  <a:gd name="T27" fmla="*/ 11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1" h="11">
                    <a:moveTo>
                      <a:pt x="2" y="8"/>
                    </a:moveTo>
                    <a:cubicBezTo>
                      <a:pt x="4" y="9"/>
                      <a:pt x="5" y="10"/>
                      <a:pt x="7" y="9"/>
                    </a:cubicBezTo>
                    <a:cubicBezTo>
                      <a:pt x="10" y="9"/>
                      <a:pt x="13" y="8"/>
                      <a:pt x="16" y="8"/>
                    </a:cubicBezTo>
                    <a:cubicBezTo>
                      <a:pt x="20" y="8"/>
                      <a:pt x="27" y="11"/>
                      <a:pt x="31" y="8"/>
                    </a:cubicBezTo>
                    <a:cubicBezTo>
                      <a:pt x="29" y="8"/>
                      <a:pt x="29" y="8"/>
                      <a:pt x="30" y="7"/>
                    </a:cubicBezTo>
                    <a:cubicBezTo>
                      <a:pt x="30" y="6"/>
                      <a:pt x="29" y="6"/>
                      <a:pt x="29" y="6"/>
                    </a:cubicBezTo>
                    <a:cubicBezTo>
                      <a:pt x="29" y="4"/>
                      <a:pt x="28" y="3"/>
                      <a:pt x="27" y="2"/>
                    </a:cubicBezTo>
                    <a:cubicBezTo>
                      <a:pt x="24" y="0"/>
                      <a:pt x="18" y="1"/>
                      <a:pt x="15" y="1"/>
                    </a:cubicBezTo>
                    <a:cubicBezTo>
                      <a:pt x="14" y="1"/>
                      <a:pt x="12" y="1"/>
                      <a:pt x="10" y="1"/>
                    </a:cubicBezTo>
                    <a:cubicBezTo>
                      <a:pt x="9" y="1"/>
                      <a:pt x="7" y="0"/>
                      <a:pt x="6" y="0"/>
                    </a:cubicBezTo>
                    <a:cubicBezTo>
                      <a:pt x="5" y="0"/>
                      <a:pt x="2" y="1"/>
                      <a:pt x="2" y="2"/>
                    </a:cubicBezTo>
                    <a:cubicBezTo>
                      <a:pt x="1" y="3"/>
                      <a:pt x="0" y="3"/>
                      <a:pt x="0" y="4"/>
                    </a:cubicBezTo>
                    <a:cubicBezTo>
                      <a:pt x="0" y="5"/>
                      <a:pt x="2" y="4"/>
                      <a:pt x="3" y="5"/>
                    </a:cubicBezTo>
                    <a:cubicBezTo>
                      <a:pt x="3" y="6"/>
                      <a:pt x="2" y="8"/>
                      <a:pt x="2" y="8"/>
                    </a:cubicBezTo>
                  </a:path>
                </a:pathLst>
              </a:custGeom>
              <a:solidFill>
                <a:srgbClr val="B3B3B3"/>
              </a:solidFill>
              <a:ln w="3175">
                <a:solidFill>
                  <a:schemeClr val="tx1"/>
                </a:solidFill>
                <a:round/>
                <a:headEnd/>
                <a:tailEnd/>
              </a:ln>
            </p:spPr>
            <p:txBody>
              <a:bodyPr/>
              <a:lstStyle/>
              <a:p>
                <a:endParaRPr lang="en-GB" sz="2400" dirty="0"/>
              </a:p>
            </p:txBody>
          </p:sp>
          <p:sp>
            <p:nvSpPr>
              <p:cNvPr id="1047" name="Freeform 4679"/>
              <p:cNvSpPr>
                <a:spLocks/>
              </p:cNvSpPr>
              <p:nvPr/>
            </p:nvSpPr>
            <p:spPr bwMode="auto">
              <a:xfrm>
                <a:off x="1992" y="1558"/>
                <a:ext cx="0" cy="2"/>
              </a:xfrm>
              <a:custGeom>
                <a:avLst/>
                <a:gdLst>
                  <a:gd name="T0" fmla="*/ 0 h 1"/>
                  <a:gd name="T1" fmla="*/ 2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1"/>
                      <a:pt x="0" y="1"/>
                      <a:pt x="0"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048" name="Freeform 4680"/>
              <p:cNvSpPr>
                <a:spLocks/>
              </p:cNvSpPr>
              <p:nvPr/>
            </p:nvSpPr>
            <p:spPr bwMode="auto">
              <a:xfrm>
                <a:off x="1997" y="1560"/>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0"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049" name="Freeform 4681"/>
              <p:cNvSpPr>
                <a:spLocks/>
              </p:cNvSpPr>
              <p:nvPr/>
            </p:nvSpPr>
            <p:spPr bwMode="auto">
              <a:xfrm>
                <a:off x="2034" y="1567"/>
                <a:ext cx="1" cy="2"/>
              </a:xfrm>
              <a:custGeom>
                <a:avLst/>
                <a:gdLst>
                  <a:gd name="T0" fmla="*/ 0 w 1"/>
                  <a:gd name="T1" fmla="*/ 0 h 1"/>
                  <a:gd name="T2" fmla="*/ 1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1" y="1"/>
                      <a:pt x="1" y="0"/>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050" name="Freeform 4682"/>
              <p:cNvSpPr>
                <a:spLocks/>
              </p:cNvSpPr>
              <p:nvPr/>
            </p:nvSpPr>
            <p:spPr bwMode="auto">
              <a:xfrm>
                <a:off x="2035" y="1562"/>
                <a:ext cx="2" cy="0"/>
              </a:xfrm>
              <a:custGeom>
                <a:avLst/>
                <a:gdLst>
                  <a:gd name="T0" fmla="*/ 2 w 1"/>
                  <a:gd name="T1" fmla="*/ 0 w 1"/>
                  <a:gd name="T2" fmla="*/ 2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0" y="0"/>
                      <a:pt x="0" y="0"/>
                    </a:cubicBezTo>
                    <a:cubicBezTo>
                      <a:pt x="0"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051" name="Freeform 4683"/>
              <p:cNvSpPr>
                <a:spLocks/>
              </p:cNvSpPr>
              <p:nvPr/>
            </p:nvSpPr>
            <p:spPr bwMode="auto">
              <a:xfrm>
                <a:off x="2041" y="1570"/>
                <a:ext cx="6" cy="4"/>
              </a:xfrm>
              <a:custGeom>
                <a:avLst/>
                <a:gdLst>
                  <a:gd name="T0" fmla="*/ 2 w 5"/>
                  <a:gd name="T1" fmla="*/ 4 h 3"/>
                  <a:gd name="T2" fmla="*/ 6 w 5"/>
                  <a:gd name="T3" fmla="*/ 1 h 3"/>
                  <a:gd name="T4" fmla="*/ 4 w 5"/>
                  <a:gd name="T5" fmla="*/ 1 h 3"/>
                  <a:gd name="T6" fmla="*/ 5 w 5"/>
                  <a:gd name="T7" fmla="*/ 0 h 3"/>
                  <a:gd name="T8" fmla="*/ 2 w 5"/>
                  <a:gd name="T9" fmla="*/ 4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3">
                    <a:moveTo>
                      <a:pt x="2" y="3"/>
                    </a:moveTo>
                    <a:cubicBezTo>
                      <a:pt x="3" y="3"/>
                      <a:pt x="4" y="1"/>
                      <a:pt x="5" y="1"/>
                    </a:cubicBezTo>
                    <a:cubicBezTo>
                      <a:pt x="4" y="1"/>
                      <a:pt x="3" y="1"/>
                      <a:pt x="3" y="1"/>
                    </a:cubicBezTo>
                    <a:cubicBezTo>
                      <a:pt x="4" y="0"/>
                      <a:pt x="4" y="0"/>
                      <a:pt x="4" y="0"/>
                    </a:cubicBezTo>
                    <a:cubicBezTo>
                      <a:pt x="3" y="0"/>
                      <a:pt x="0" y="2"/>
                      <a:pt x="2" y="3"/>
                    </a:cubicBezTo>
                  </a:path>
                </a:pathLst>
              </a:custGeom>
              <a:solidFill>
                <a:srgbClr val="B3B3B3"/>
              </a:solidFill>
              <a:ln w="3175">
                <a:solidFill>
                  <a:schemeClr val="tx1"/>
                </a:solidFill>
                <a:round/>
                <a:headEnd/>
                <a:tailEnd/>
              </a:ln>
            </p:spPr>
            <p:txBody>
              <a:bodyPr/>
              <a:lstStyle/>
              <a:p>
                <a:endParaRPr lang="en-GB" sz="2400" dirty="0"/>
              </a:p>
            </p:txBody>
          </p:sp>
          <p:sp>
            <p:nvSpPr>
              <p:cNvPr id="1052" name="Freeform 4684"/>
              <p:cNvSpPr>
                <a:spLocks/>
              </p:cNvSpPr>
              <p:nvPr/>
            </p:nvSpPr>
            <p:spPr bwMode="auto">
              <a:xfrm>
                <a:off x="2043" y="1569"/>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1"/>
                    </a:cubicBezTo>
                    <a:cubicBezTo>
                      <a:pt x="1" y="1"/>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1053" name="Freeform 4685"/>
              <p:cNvSpPr>
                <a:spLocks/>
              </p:cNvSpPr>
              <p:nvPr/>
            </p:nvSpPr>
            <p:spPr bwMode="auto">
              <a:xfrm>
                <a:off x="2047" y="1569"/>
                <a:ext cx="3" cy="2"/>
              </a:xfrm>
              <a:custGeom>
                <a:avLst/>
                <a:gdLst>
                  <a:gd name="T0" fmla="*/ 2 w 2"/>
                  <a:gd name="T1" fmla="*/ 0 h 2"/>
                  <a:gd name="T2" fmla="*/ 0 w 2"/>
                  <a:gd name="T3" fmla="*/ 1 h 2"/>
                  <a:gd name="T4" fmla="*/ 3 w 2"/>
                  <a:gd name="T5" fmla="*/ 0 h 2"/>
                  <a:gd name="T6" fmla="*/ 2 w 2"/>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0"/>
                    </a:moveTo>
                    <a:cubicBezTo>
                      <a:pt x="0" y="1"/>
                      <a:pt x="0" y="1"/>
                      <a:pt x="0" y="1"/>
                    </a:cubicBezTo>
                    <a:cubicBezTo>
                      <a:pt x="1" y="2"/>
                      <a:pt x="2" y="2"/>
                      <a:pt x="2" y="0"/>
                    </a:cubicBezTo>
                    <a:cubicBezTo>
                      <a:pt x="2"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054" name="Freeform 4686"/>
              <p:cNvSpPr>
                <a:spLocks/>
              </p:cNvSpPr>
              <p:nvPr/>
            </p:nvSpPr>
            <p:spPr bwMode="auto">
              <a:xfrm>
                <a:off x="2049" y="1577"/>
                <a:ext cx="7" cy="4"/>
              </a:xfrm>
              <a:custGeom>
                <a:avLst/>
                <a:gdLst>
                  <a:gd name="T0" fmla="*/ 5 w 6"/>
                  <a:gd name="T1" fmla="*/ 0 h 3"/>
                  <a:gd name="T2" fmla="*/ 0 w 6"/>
                  <a:gd name="T3" fmla="*/ 3 h 3"/>
                  <a:gd name="T4" fmla="*/ 7 w 6"/>
                  <a:gd name="T5" fmla="*/ 1 h 3"/>
                  <a:gd name="T6" fmla="*/ 5 w 6"/>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3">
                    <a:moveTo>
                      <a:pt x="4" y="0"/>
                    </a:moveTo>
                    <a:cubicBezTo>
                      <a:pt x="2" y="0"/>
                      <a:pt x="1" y="2"/>
                      <a:pt x="0" y="2"/>
                    </a:cubicBezTo>
                    <a:cubicBezTo>
                      <a:pt x="0" y="3"/>
                      <a:pt x="6" y="2"/>
                      <a:pt x="6" y="1"/>
                    </a:cubicBezTo>
                    <a:cubicBezTo>
                      <a:pt x="5" y="0"/>
                      <a:pt x="5" y="0"/>
                      <a:pt x="4" y="0"/>
                    </a:cubicBezTo>
                  </a:path>
                </a:pathLst>
              </a:custGeom>
              <a:solidFill>
                <a:srgbClr val="B3B3B3"/>
              </a:solidFill>
              <a:ln w="3175">
                <a:solidFill>
                  <a:schemeClr val="tx1"/>
                </a:solidFill>
                <a:round/>
                <a:headEnd/>
                <a:tailEnd/>
              </a:ln>
            </p:spPr>
            <p:txBody>
              <a:bodyPr/>
              <a:lstStyle/>
              <a:p>
                <a:endParaRPr lang="en-GB" sz="2400" dirty="0"/>
              </a:p>
            </p:txBody>
          </p:sp>
          <p:sp>
            <p:nvSpPr>
              <p:cNvPr id="1055" name="Freeform 4687"/>
              <p:cNvSpPr>
                <a:spLocks/>
              </p:cNvSpPr>
              <p:nvPr/>
            </p:nvSpPr>
            <p:spPr bwMode="auto">
              <a:xfrm>
                <a:off x="2059" y="1575"/>
                <a:ext cx="3" cy="2"/>
              </a:xfrm>
              <a:custGeom>
                <a:avLst/>
                <a:gdLst>
                  <a:gd name="T0" fmla="*/ 3 w 2"/>
                  <a:gd name="T1" fmla="*/ 0 h 1"/>
                  <a:gd name="T2" fmla="*/ 0 w 2"/>
                  <a:gd name="T3" fmla="*/ 2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1"/>
                    </a:cubicBezTo>
                    <a:cubicBezTo>
                      <a:pt x="1" y="1"/>
                      <a:pt x="1" y="1"/>
                      <a:pt x="2" y="0"/>
                    </a:cubicBezTo>
                  </a:path>
                </a:pathLst>
              </a:custGeom>
              <a:solidFill>
                <a:srgbClr val="B3B3B3"/>
              </a:solidFill>
              <a:ln w="3175">
                <a:solidFill>
                  <a:schemeClr val="tx1"/>
                </a:solidFill>
                <a:round/>
                <a:headEnd/>
                <a:tailEnd/>
              </a:ln>
            </p:spPr>
            <p:txBody>
              <a:bodyPr/>
              <a:lstStyle/>
              <a:p>
                <a:endParaRPr lang="en-GB" sz="2400" dirty="0"/>
              </a:p>
            </p:txBody>
          </p:sp>
          <p:sp>
            <p:nvSpPr>
              <p:cNvPr id="1056" name="Freeform 4688"/>
              <p:cNvSpPr>
                <a:spLocks/>
              </p:cNvSpPr>
              <p:nvPr/>
            </p:nvSpPr>
            <p:spPr bwMode="auto">
              <a:xfrm>
                <a:off x="2075" y="1595"/>
                <a:ext cx="5" cy="3"/>
              </a:xfrm>
              <a:custGeom>
                <a:avLst/>
                <a:gdLst>
                  <a:gd name="T0" fmla="*/ 5 w 4"/>
                  <a:gd name="T1" fmla="*/ 0 h 2"/>
                  <a:gd name="T2" fmla="*/ 0 w 4"/>
                  <a:gd name="T3" fmla="*/ 2 h 2"/>
                  <a:gd name="T4" fmla="*/ 5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4" y="0"/>
                    </a:moveTo>
                    <a:cubicBezTo>
                      <a:pt x="3" y="1"/>
                      <a:pt x="1" y="0"/>
                      <a:pt x="0" y="1"/>
                    </a:cubicBezTo>
                    <a:cubicBezTo>
                      <a:pt x="1" y="2"/>
                      <a:pt x="3" y="1"/>
                      <a:pt x="4" y="0"/>
                    </a:cubicBezTo>
                  </a:path>
                </a:pathLst>
              </a:custGeom>
              <a:solidFill>
                <a:srgbClr val="B3B3B3"/>
              </a:solidFill>
              <a:ln w="3175">
                <a:solidFill>
                  <a:schemeClr val="tx1"/>
                </a:solidFill>
                <a:round/>
                <a:headEnd/>
                <a:tailEnd/>
              </a:ln>
            </p:spPr>
            <p:txBody>
              <a:bodyPr/>
              <a:lstStyle/>
              <a:p>
                <a:endParaRPr lang="en-GB" sz="2400" dirty="0"/>
              </a:p>
            </p:txBody>
          </p:sp>
          <p:sp>
            <p:nvSpPr>
              <p:cNvPr id="1057" name="Freeform 4689"/>
              <p:cNvSpPr>
                <a:spLocks/>
              </p:cNvSpPr>
              <p:nvPr/>
            </p:nvSpPr>
            <p:spPr bwMode="auto">
              <a:xfrm>
                <a:off x="2080" y="1596"/>
                <a:ext cx="3" cy="2"/>
              </a:xfrm>
              <a:custGeom>
                <a:avLst/>
                <a:gdLst>
                  <a:gd name="T0" fmla="*/ 3 w 2"/>
                  <a:gd name="T1" fmla="*/ 0 h 1"/>
                  <a:gd name="T2" fmla="*/ 0 w 2"/>
                  <a:gd name="T3" fmla="*/ 2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1"/>
                    </a:cubicBezTo>
                    <a:cubicBezTo>
                      <a:pt x="1" y="1"/>
                      <a:pt x="2" y="0"/>
                      <a:pt x="2" y="0"/>
                    </a:cubicBezTo>
                  </a:path>
                </a:pathLst>
              </a:custGeom>
              <a:solidFill>
                <a:srgbClr val="B3B3B3"/>
              </a:solidFill>
              <a:ln w="3175">
                <a:solidFill>
                  <a:schemeClr val="tx1"/>
                </a:solidFill>
                <a:round/>
                <a:headEnd/>
                <a:tailEnd/>
              </a:ln>
            </p:spPr>
            <p:txBody>
              <a:bodyPr/>
              <a:lstStyle/>
              <a:p>
                <a:endParaRPr lang="en-GB" sz="2400" dirty="0"/>
              </a:p>
            </p:txBody>
          </p:sp>
          <p:sp>
            <p:nvSpPr>
              <p:cNvPr id="1058" name="Freeform 4690"/>
              <p:cNvSpPr>
                <a:spLocks/>
              </p:cNvSpPr>
              <p:nvPr/>
            </p:nvSpPr>
            <p:spPr bwMode="auto">
              <a:xfrm>
                <a:off x="2025" y="1635"/>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0" y="1"/>
                      <a:pt x="0" y="1"/>
                    </a:cubicBezTo>
                    <a:cubicBezTo>
                      <a:pt x="1"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1059" name="Freeform 4691"/>
              <p:cNvSpPr>
                <a:spLocks/>
              </p:cNvSpPr>
              <p:nvPr/>
            </p:nvSpPr>
            <p:spPr bwMode="auto">
              <a:xfrm>
                <a:off x="2031" y="1703"/>
                <a:ext cx="3" cy="2"/>
              </a:xfrm>
              <a:custGeom>
                <a:avLst/>
                <a:gdLst>
                  <a:gd name="T0" fmla="*/ 3 w 2"/>
                  <a:gd name="T1" fmla="*/ 0 h 1"/>
                  <a:gd name="T2" fmla="*/ 0 w 2"/>
                  <a:gd name="T3" fmla="*/ 2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1"/>
                    </a:cubicBezTo>
                    <a:cubicBezTo>
                      <a:pt x="1" y="1"/>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1060" name="Freeform 4692"/>
              <p:cNvSpPr>
                <a:spLocks/>
              </p:cNvSpPr>
              <p:nvPr/>
            </p:nvSpPr>
            <p:spPr bwMode="auto">
              <a:xfrm>
                <a:off x="2033" y="1723"/>
                <a:ext cx="5" cy="3"/>
              </a:xfrm>
              <a:custGeom>
                <a:avLst/>
                <a:gdLst>
                  <a:gd name="T0" fmla="*/ 3 w 4"/>
                  <a:gd name="T1" fmla="*/ 3 h 2"/>
                  <a:gd name="T2" fmla="*/ 0 w 4"/>
                  <a:gd name="T3" fmla="*/ 0 h 2"/>
                  <a:gd name="T4" fmla="*/ 3 w 4"/>
                  <a:gd name="T5" fmla="*/ 3 h 2"/>
                  <a:gd name="T6" fmla="*/ 0 60000 65536"/>
                  <a:gd name="T7" fmla="*/ 0 60000 65536"/>
                  <a:gd name="T8" fmla="*/ 0 60000 65536"/>
                </a:gdLst>
                <a:ahLst/>
                <a:cxnLst>
                  <a:cxn ang="T6">
                    <a:pos x="T0" y="T1"/>
                  </a:cxn>
                  <a:cxn ang="T7">
                    <a:pos x="T2" y="T3"/>
                  </a:cxn>
                  <a:cxn ang="T8">
                    <a:pos x="T4" y="T5"/>
                  </a:cxn>
                </a:cxnLst>
                <a:rect l="0" t="0" r="r" b="b"/>
                <a:pathLst>
                  <a:path w="4" h="2">
                    <a:moveTo>
                      <a:pt x="2" y="2"/>
                    </a:moveTo>
                    <a:cubicBezTo>
                      <a:pt x="4" y="1"/>
                      <a:pt x="1" y="0"/>
                      <a:pt x="0" y="0"/>
                    </a:cubicBezTo>
                    <a:cubicBezTo>
                      <a:pt x="0" y="1"/>
                      <a:pt x="1" y="1"/>
                      <a:pt x="2" y="2"/>
                    </a:cubicBezTo>
                  </a:path>
                </a:pathLst>
              </a:custGeom>
              <a:solidFill>
                <a:srgbClr val="B3B3B3"/>
              </a:solidFill>
              <a:ln w="3175">
                <a:solidFill>
                  <a:schemeClr val="tx1"/>
                </a:solidFill>
                <a:round/>
                <a:headEnd/>
                <a:tailEnd/>
              </a:ln>
            </p:spPr>
            <p:txBody>
              <a:bodyPr/>
              <a:lstStyle/>
              <a:p>
                <a:endParaRPr lang="en-GB" sz="2400" dirty="0"/>
              </a:p>
            </p:txBody>
          </p:sp>
          <p:sp>
            <p:nvSpPr>
              <p:cNvPr id="1061" name="Freeform 4693"/>
              <p:cNvSpPr>
                <a:spLocks/>
              </p:cNvSpPr>
              <p:nvPr/>
            </p:nvSpPr>
            <p:spPr bwMode="auto">
              <a:xfrm>
                <a:off x="2039" y="1701"/>
                <a:ext cx="4" cy="4"/>
              </a:xfrm>
              <a:custGeom>
                <a:avLst/>
                <a:gdLst>
                  <a:gd name="T0" fmla="*/ 3 w 3"/>
                  <a:gd name="T1" fmla="*/ 1 h 3"/>
                  <a:gd name="T2" fmla="*/ 4 w 3"/>
                  <a:gd name="T3" fmla="*/ 4 h 3"/>
                  <a:gd name="T4" fmla="*/ 3 w 3"/>
                  <a:gd name="T5" fmla="*/ 1 h 3"/>
                  <a:gd name="T6" fmla="*/ 0 60000 65536"/>
                  <a:gd name="T7" fmla="*/ 0 60000 65536"/>
                  <a:gd name="T8" fmla="*/ 0 60000 65536"/>
                </a:gdLst>
                <a:ahLst/>
                <a:cxnLst>
                  <a:cxn ang="T6">
                    <a:pos x="T0" y="T1"/>
                  </a:cxn>
                  <a:cxn ang="T7">
                    <a:pos x="T2" y="T3"/>
                  </a:cxn>
                  <a:cxn ang="T8">
                    <a:pos x="T4" y="T5"/>
                  </a:cxn>
                </a:cxnLst>
                <a:rect l="0" t="0" r="r" b="b"/>
                <a:pathLst>
                  <a:path w="3" h="3">
                    <a:moveTo>
                      <a:pt x="2" y="1"/>
                    </a:moveTo>
                    <a:cubicBezTo>
                      <a:pt x="0" y="0"/>
                      <a:pt x="0" y="3"/>
                      <a:pt x="3" y="3"/>
                    </a:cubicBezTo>
                    <a:cubicBezTo>
                      <a:pt x="2" y="2"/>
                      <a:pt x="2" y="2"/>
                      <a:pt x="2" y="1"/>
                    </a:cubicBezTo>
                  </a:path>
                </a:pathLst>
              </a:custGeom>
              <a:solidFill>
                <a:srgbClr val="B3B3B3"/>
              </a:solidFill>
              <a:ln w="3175">
                <a:solidFill>
                  <a:schemeClr val="tx1"/>
                </a:solidFill>
                <a:round/>
                <a:headEnd/>
                <a:tailEnd/>
              </a:ln>
            </p:spPr>
            <p:txBody>
              <a:bodyPr/>
              <a:lstStyle/>
              <a:p>
                <a:endParaRPr lang="en-GB" sz="2400" dirty="0"/>
              </a:p>
            </p:txBody>
          </p:sp>
          <p:sp>
            <p:nvSpPr>
              <p:cNvPr id="1062" name="Freeform 4694"/>
              <p:cNvSpPr>
                <a:spLocks/>
              </p:cNvSpPr>
              <p:nvPr/>
            </p:nvSpPr>
            <p:spPr bwMode="auto">
              <a:xfrm>
                <a:off x="2047" y="1648"/>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1"/>
                    </a:cubicBezTo>
                    <a:cubicBezTo>
                      <a:pt x="0" y="1"/>
                      <a:pt x="1" y="1"/>
                      <a:pt x="2" y="0"/>
                    </a:cubicBezTo>
                  </a:path>
                </a:pathLst>
              </a:custGeom>
              <a:solidFill>
                <a:srgbClr val="B3B3B3"/>
              </a:solidFill>
              <a:ln w="3175">
                <a:solidFill>
                  <a:schemeClr val="tx1"/>
                </a:solidFill>
                <a:round/>
                <a:headEnd/>
                <a:tailEnd/>
              </a:ln>
            </p:spPr>
            <p:txBody>
              <a:bodyPr/>
              <a:lstStyle/>
              <a:p>
                <a:endParaRPr lang="en-GB" sz="2400" dirty="0"/>
              </a:p>
            </p:txBody>
          </p:sp>
          <p:sp>
            <p:nvSpPr>
              <p:cNvPr id="1063" name="Freeform 4695"/>
              <p:cNvSpPr>
                <a:spLocks/>
              </p:cNvSpPr>
              <p:nvPr/>
            </p:nvSpPr>
            <p:spPr bwMode="auto">
              <a:xfrm>
                <a:off x="2047" y="1693"/>
                <a:ext cx="3" cy="1"/>
              </a:xfrm>
              <a:custGeom>
                <a:avLst/>
                <a:gdLst>
                  <a:gd name="T0" fmla="*/ 3 w 2"/>
                  <a:gd name="T1" fmla="*/ 0 h 1"/>
                  <a:gd name="T2" fmla="*/ 0 w 2"/>
                  <a:gd name="T3" fmla="*/ 0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0"/>
                    </a:cubicBezTo>
                    <a:cubicBezTo>
                      <a:pt x="0" y="1"/>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1064" name="Freeform 4696"/>
              <p:cNvSpPr>
                <a:spLocks/>
              </p:cNvSpPr>
              <p:nvPr/>
            </p:nvSpPr>
            <p:spPr bwMode="auto">
              <a:xfrm>
                <a:off x="2047" y="1693"/>
                <a:ext cx="7" cy="3"/>
              </a:xfrm>
              <a:custGeom>
                <a:avLst/>
                <a:gdLst>
                  <a:gd name="T0" fmla="*/ 7 w 5"/>
                  <a:gd name="T1" fmla="*/ 0 h 2"/>
                  <a:gd name="T2" fmla="*/ 0 w 5"/>
                  <a:gd name="T3" fmla="*/ 3 h 2"/>
                  <a:gd name="T4" fmla="*/ 7 w 5"/>
                  <a:gd name="T5" fmla="*/ 0 h 2"/>
                  <a:gd name="T6" fmla="*/ 0 60000 65536"/>
                  <a:gd name="T7" fmla="*/ 0 60000 65536"/>
                  <a:gd name="T8" fmla="*/ 0 60000 65536"/>
                </a:gdLst>
                <a:ahLst/>
                <a:cxnLst>
                  <a:cxn ang="T6">
                    <a:pos x="T0" y="T1"/>
                  </a:cxn>
                  <a:cxn ang="T7">
                    <a:pos x="T2" y="T3"/>
                  </a:cxn>
                  <a:cxn ang="T8">
                    <a:pos x="T4" y="T5"/>
                  </a:cxn>
                </a:cxnLst>
                <a:rect l="0" t="0" r="r" b="b"/>
                <a:pathLst>
                  <a:path w="5" h="2">
                    <a:moveTo>
                      <a:pt x="5" y="0"/>
                    </a:moveTo>
                    <a:cubicBezTo>
                      <a:pt x="4" y="0"/>
                      <a:pt x="2" y="1"/>
                      <a:pt x="0" y="2"/>
                    </a:cubicBezTo>
                    <a:cubicBezTo>
                      <a:pt x="2" y="2"/>
                      <a:pt x="3" y="1"/>
                      <a:pt x="5" y="0"/>
                    </a:cubicBezTo>
                  </a:path>
                </a:pathLst>
              </a:custGeom>
              <a:solidFill>
                <a:srgbClr val="B3B3B3"/>
              </a:solidFill>
              <a:ln w="3175">
                <a:solidFill>
                  <a:schemeClr val="tx1"/>
                </a:solidFill>
                <a:round/>
                <a:headEnd/>
                <a:tailEnd/>
              </a:ln>
            </p:spPr>
            <p:txBody>
              <a:bodyPr/>
              <a:lstStyle/>
              <a:p>
                <a:endParaRPr lang="en-GB" sz="2400" dirty="0"/>
              </a:p>
            </p:txBody>
          </p:sp>
          <p:sp>
            <p:nvSpPr>
              <p:cNvPr id="1065" name="Freeform 4697"/>
              <p:cNvSpPr>
                <a:spLocks/>
              </p:cNvSpPr>
              <p:nvPr/>
            </p:nvSpPr>
            <p:spPr bwMode="auto">
              <a:xfrm>
                <a:off x="2055" y="1680"/>
                <a:ext cx="1" cy="1"/>
              </a:xfrm>
              <a:custGeom>
                <a:avLst/>
                <a:gdLst>
                  <a:gd name="T0" fmla="*/ 1 w 1"/>
                  <a:gd name="T1" fmla="*/ 0 h 1"/>
                  <a:gd name="T2" fmla="*/ 0 w 1"/>
                  <a:gd name="T3" fmla="*/ 0 h 1"/>
                  <a:gd name="T4" fmla="*/ 1 w 1"/>
                  <a:gd name="T5" fmla="*/ 1 h 1"/>
                  <a:gd name="T6" fmla="*/ 1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0" y="0"/>
                      <a:pt x="0" y="0"/>
                      <a:pt x="0" y="0"/>
                    </a:cubicBezTo>
                    <a:cubicBezTo>
                      <a:pt x="1" y="0"/>
                      <a:pt x="1" y="0"/>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066" name="Freeform 4698"/>
              <p:cNvSpPr>
                <a:spLocks/>
              </p:cNvSpPr>
              <p:nvPr/>
            </p:nvSpPr>
            <p:spPr bwMode="auto">
              <a:xfrm>
                <a:off x="2058" y="1661"/>
                <a:ext cx="5" cy="4"/>
              </a:xfrm>
              <a:custGeom>
                <a:avLst/>
                <a:gdLst>
                  <a:gd name="T0" fmla="*/ 5 w 4"/>
                  <a:gd name="T1" fmla="*/ 1 h 3"/>
                  <a:gd name="T2" fmla="*/ 0 w 4"/>
                  <a:gd name="T3" fmla="*/ 4 h 3"/>
                  <a:gd name="T4" fmla="*/ 5 w 4"/>
                  <a:gd name="T5" fmla="*/ 1 h 3"/>
                  <a:gd name="T6" fmla="*/ 0 60000 65536"/>
                  <a:gd name="T7" fmla="*/ 0 60000 65536"/>
                  <a:gd name="T8" fmla="*/ 0 60000 65536"/>
                </a:gdLst>
                <a:ahLst/>
                <a:cxnLst>
                  <a:cxn ang="T6">
                    <a:pos x="T0" y="T1"/>
                  </a:cxn>
                  <a:cxn ang="T7">
                    <a:pos x="T2" y="T3"/>
                  </a:cxn>
                  <a:cxn ang="T8">
                    <a:pos x="T4" y="T5"/>
                  </a:cxn>
                </a:cxnLst>
                <a:rect l="0" t="0" r="r" b="b"/>
                <a:pathLst>
                  <a:path w="4" h="3">
                    <a:moveTo>
                      <a:pt x="4" y="1"/>
                    </a:moveTo>
                    <a:cubicBezTo>
                      <a:pt x="3" y="0"/>
                      <a:pt x="0" y="2"/>
                      <a:pt x="0" y="3"/>
                    </a:cubicBezTo>
                    <a:cubicBezTo>
                      <a:pt x="1" y="3"/>
                      <a:pt x="3" y="3"/>
                      <a:pt x="4" y="1"/>
                    </a:cubicBezTo>
                  </a:path>
                </a:pathLst>
              </a:custGeom>
              <a:solidFill>
                <a:srgbClr val="B3B3B3"/>
              </a:solidFill>
              <a:ln w="3175">
                <a:solidFill>
                  <a:schemeClr val="tx1"/>
                </a:solidFill>
                <a:round/>
                <a:headEnd/>
                <a:tailEnd/>
              </a:ln>
            </p:spPr>
            <p:txBody>
              <a:bodyPr/>
              <a:lstStyle/>
              <a:p>
                <a:endParaRPr lang="en-GB" sz="2400" dirty="0"/>
              </a:p>
            </p:txBody>
          </p:sp>
          <p:sp>
            <p:nvSpPr>
              <p:cNvPr id="1067" name="Freeform 4699"/>
              <p:cNvSpPr>
                <a:spLocks/>
              </p:cNvSpPr>
              <p:nvPr/>
            </p:nvSpPr>
            <p:spPr bwMode="auto">
              <a:xfrm>
                <a:off x="2059" y="1639"/>
                <a:ext cx="3" cy="1"/>
              </a:xfrm>
              <a:custGeom>
                <a:avLst/>
                <a:gdLst>
                  <a:gd name="T0" fmla="*/ 2 w 2"/>
                  <a:gd name="T1" fmla="*/ 1 h 1"/>
                  <a:gd name="T2" fmla="*/ 0 w 2"/>
                  <a:gd name="T3" fmla="*/ 0 h 1"/>
                  <a:gd name="T4" fmla="*/ 3 w 2"/>
                  <a:gd name="T5" fmla="*/ 1 h 1"/>
                  <a:gd name="T6" fmla="*/ 2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0" y="0"/>
                      <a:pt x="0" y="0"/>
                      <a:pt x="0" y="0"/>
                    </a:cubicBezTo>
                    <a:cubicBezTo>
                      <a:pt x="1" y="1"/>
                      <a:pt x="2" y="1"/>
                      <a:pt x="2"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068" name="Freeform 4700"/>
              <p:cNvSpPr>
                <a:spLocks/>
              </p:cNvSpPr>
              <p:nvPr/>
            </p:nvSpPr>
            <p:spPr bwMode="auto">
              <a:xfrm>
                <a:off x="2060" y="1668"/>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1"/>
                    </a:cubicBezTo>
                    <a:cubicBezTo>
                      <a:pt x="1" y="1"/>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1069" name="Freeform 4701"/>
              <p:cNvSpPr>
                <a:spLocks/>
              </p:cNvSpPr>
              <p:nvPr/>
            </p:nvSpPr>
            <p:spPr bwMode="auto">
              <a:xfrm>
                <a:off x="2062" y="1677"/>
                <a:ext cx="2" cy="5"/>
              </a:xfrm>
              <a:custGeom>
                <a:avLst/>
                <a:gdLst>
                  <a:gd name="T0" fmla="*/ 2 w 2"/>
                  <a:gd name="T1" fmla="*/ 1 h 4"/>
                  <a:gd name="T2" fmla="*/ 0 w 2"/>
                  <a:gd name="T3" fmla="*/ 5 h 4"/>
                  <a:gd name="T4" fmla="*/ 2 w 2"/>
                  <a:gd name="T5" fmla="*/ 1 h 4"/>
                  <a:gd name="T6" fmla="*/ 0 60000 65536"/>
                  <a:gd name="T7" fmla="*/ 0 60000 65536"/>
                  <a:gd name="T8" fmla="*/ 0 60000 65536"/>
                </a:gdLst>
                <a:ahLst/>
                <a:cxnLst>
                  <a:cxn ang="T6">
                    <a:pos x="T0" y="T1"/>
                  </a:cxn>
                  <a:cxn ang="T7">
                    <a:pos x="T2" y="T3"/>
                  </a:cxn>
                  <a:cxn ang="T8">
                    <a:pos x="T4" y="T5"/>
                  </a:cxn>
                </a:cxnLst>
                <a:rect l="0" t="0" r="r" b="b"/>
                <a:pathLst>
                  <a:path w="2" h="4">
                    <a:moveTo>
                      <a:pt x="2" y="1"/>
                    </a:moveTo>
                    <a:cubicBezTo>
                      <a:pt x="0" y="0"/>
                      <a:pt x="0" y="3"/>
                      <a:pt x="0" y="4"/>
                    </a:cubicBezTo>
                    <a:cubicBezTo>
                      <a:pt x="2" y="4"/>
                      <a:pt x="1" y="2"/>
                      <a:pt x="2" y="1"/>
                    </a:cubicBezTo>
                  </a:path>
                </a:pathLst>
              </a:custGeom>
              <a:solidFill>
                <a:srgbClr val="B3B3B3"/>
              </a:solidFill>
              <a:ln w="3175">
                <a:solidFill>
                  <a:schemeClr val="tx1"/>
                </a:solidFill>
                <a:round/>
                <a:headEnd/>
                <a:tailEnd/>
              </a:ln>
            </p:spPr>
            <p:txBody>
              <a:bodyPr/>
              <a:lstStyle/>
              <a:p>
                <a:endParaRPr lang="en-GB" sz="2400" dirty="0"/>
              </a:p>
            </p:txBody>
          </p:sp>
          <p:sp>
            <p:nvSpPr>
              <p:cNvPr id="1070" name="Freeform 4702"/>
              <p:cNvSpPr>
                <a:spLocks/>
              </p:cNvSpPr>
              <p:nvPr/>
            </p:nvSpPr>
            <p:spPr bwMode="auto">
              <a:xfrm>
                <a:off x="2063" y="1666"/>
                <a:ext cx="1" cy="2"/>
              </a:xfrm>
              <a:custGeom>
                <a:avLst/>
                <a:gdLst>
                  <a:gd name="T0" fmla="*/ 1 w 1"/>
                  <a:gd name="T1" fmla="*/ 0 h 1"/>
                  <a:gd name="T2" fmla="*/ 1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1"/>
                      <a:pt x="1" y="1"/>
                    </a:cubicBezTo>
                    <a:cubicBezTo>
                      <a:pt x="1"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1071" name="Freeform 4703"/>
              <p:cNvSpPr>
                <a:spLocks/>
              </p:cNvSpPr>
              <p:nvPr/>
            </p:nvSpPr>
            <p:spPr bwMode="auto">
              <a:xfrm>
                <a:off x="2066" y="1607"/>
                <a:ext cx="5" cy="1"/>
              </a:xfrm>
              <a:custGeom>
                <a:avLst/>
                <a:gdLst>
                  <a:gd name="T0" fmla="*/ 0 w 4"/>
                  <a:gd name="T1" fmla="*/ 0 h 1"/>
                  <a:gd name="T2" fmla="*/ 5 w 4"/>
                  <a:gd name="T3" fmla="*/ 0 h 1"/>
                  <a:gd name="T4" fmla="*/ 0 w 4"/>
                  <a:gd name="T5" fmla="*/ 0 h 1"/>
                  <a:gd name="T6" fmla="*/ 0 60000 65536"/>
                  <a:gd name="T7" fmla="*/ 0 60000 65536"/>
                  <a:gd name="T8" fmla="*/ 0 60000 65536"/>
                </a:gdLst>
                <a:ahLst/>
                <a:cxnLst>
                  <a:cxn ang="T6">
                    <a:pos x="T0" y="T1"/>
                  </a:cxn>
                  <a:cxn ang="T7">
                    <a:pos x="T2" y="T3"/>
                  </a:cxn>
                  <a:cxn ang="T8">
                    <a:pos x="T4" y="T5"/>
                  </a:cxn>
                </a:cxnLst>
                <a:rect l="0" t="0" r="r" b="b"/>
                <a:pathLst>
                  <a:path w="4" h="1">
                    <a:moveTo>
                      <a:pt x="0" y="0"/>
                    </a:moveTo>
                    <a:cubicBezTo>
                      <a:pt x="1" y="1"/>
                      <a:pt x="4" y="1"/>
                      <a:pt x="4" y="0"/>
                    </a:cubicBezTo>
                    <a:cubicBezTo>
                      <a:pt x="3" y="0"/>
                      <a:pt x="2" y="0"/>
                      <a:pt x="0" y="0"/>
                    </a:cubicBezTo>
                  </a:path>
                </a:pathLst>
              </a:custGeom>
              <a:solidFill>
                <a:srgbClr val="B3B3B3"/>
              </a:solidFill>
              <a:ln w="3175">
                <a:solidFill>
                  <a:schemeClr val="tx1"/>
                </a:solidFill>
                <a:round/>
                <a:headEnd/>
                <a:tailEnd/>
              </a:ln>
            </p:spPr>
            <p:txBody>
              <a:bodyPr/>
              <a:lstStyle/>
              <a:p>
                <a:endParaRPr lang="en-GB" sz="2400" dirty="0"/>
              </a:p>
            </p:txBody>
          </p:sp>
          <p:sp>
            <p:nvSpPr>
              <p:cNvPr id="1072" name="Freeform 4704"/>
              <p:cNvSpPr>
                <a:spLocks/>
              </p:cNvSpPr>
              <p:nvPr/>
            </p:nvSpPr>
            <p:spPr bwMode="auto">
              <a:xfrm>
                <a:off x="2067" y="167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0" y="0"/>
                      <a:pt x="0" y="0"/>
                      <a:pt x="1" y="0"/>
                    </a:cubicBezTo>
                  </a:path>
                </a:pathLst>
              </a:custGeom>
              <a:solidFill>
                <a:srgbClr val="B3B3B3"/>
              </a:solidFill>
              <a:ln w="3175">
                <a:solidFill>
                  <a:schemeClr val="tx1"/>
                </a:solidFill>
                <a:round/>
                <a:headEnd/>
                <a:tailEnd/>
              </a:ln>
            </p:spPr>
            <p:txBody>
              <a:bodyPr/>
              <a:lstStyle/>
              <a:p>
                <a:endParaRPr lang="en-GB" sz="2400" dirty="0"/>
              </a:p>
            </p:txBody>
          </p:sp>
          <p:sp>
            <p:nvSpPr>
              <p:cNvPr id="1073" name="Freeform 4705"/>
              <p:cNvSpPr>
                <a:spLocks/>
              </p:cNvSpPr>
              <p:nvPr/>
            </p:nvSpPr>
            <p:spPr bwMode="auto">
              <a:xfrm>
                <a:off x="2068" y="1608"/>
                <a:ext cx="2" cy="2"/>
              </a:xfrm>
              <a:custGeom>
                <a:avLst/>
                <a:gdLst>
                  <a:gd name="T0" fmla="*/ 0 w 1"/>
                  <a:gd name="T1" fmla="*/ 0 h 1"/>
                  <a:gd name="T2" fmla="*/ 2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1" y="1"/>
                      <a:pt x="1" y="1"/>
                      <a:pt x="1" y="1"/>
                    </a:cubicBezTo>
                    <a:cubicBezTo>
                      <a:pt x="1" y="1"/>
                      <a:pt x="1" y="1"/>
                      <a:pt x="0" y="0"/>
                    </a:cubicBezTo>
                  </a:path>
                </a:pathLst>
              </a:custGeom>
              <a:solidFill>
                <a:srgbClr val="B3B3B3"/>
              </a:solidFill>
              <a:ln w="3175">
                <a:solidFill>
                  <a:schemeClr val="tx1"/>
                </a:solidFill>
                <a:round/>
                <a:headEnd/>
                <a:tailEnd/>
              </a:ln>
            </p:spPr>
            <p:txBody>
              <a:bodyPr/>
              <a:lstStyle/>
              <a:p>
                <a:endParaRPr lang="en-GB" sz="2400" dirty="0"/>
              </a:p>
            </p:txBody>
          </p:sp>
          <p:sp>
            <p:nvSpPr>
              <p:cNvPr id="1074" name="Freeform 4706"/>
              <p:cNvSpPr>
                <a:spLocks/>
              </p:cNvSpPr>
              <p:nvPr/>
            </p:nvSpPr>
            <p:spPr bwMode="auto">
              <a:xfrm>
                <a:off x="2076" y="1614"/>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close/>
                  </a:path>
                </a:pathLst>
              </a:custGeom>
              <a:solidFill>
                <a:srgbClr val="B3B3B3"/>
              </a:solidFill>
              <a:ln w="3175">
                <a:solidFill>
                  <a:schemeClr val="tx1"/>
                </a:solidFill>
                <a:round/>
                <a:headEnd/>
                <a:tailEnd/>
              </a:ln>
            </p:spPr>
            <p:txBody>
              <a:bodyPr/>
              <a:lstStyle/>
              <a:p>
                <a:endParaRPr lang="en-GB" sz="2400" dirty="0"/>
              </a:p>
            </p:txBody>
          </p:sp>
          <p:sp>
            <p:nvSpPr>
              <p:cNvPr id="1075" name="Freeform 4707"/>
              <p:cNvSpPr>
                <a:spLocks/>
              </p:cNvSpPr>
              <p:nvPr/>
            </p:nvSpPr>
            <p:spPr bwMode="auto">
              <a:xfrm>
                <a:off x="2076" y="1614"/>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path>
                </a:pathLst>
              </a:custGeom>
              <a:noFill/>
              <a:ln w="3175">
                <a:solidFill>
                  <a:schemeClr val="tx1"/>
                </a:solidFill>
                <a:round/>
                <a:headEnd/>
                <a:tailEnd/>
              </a:ln>
            </p:spPr>
            <p:txBody>
              <a:bodyPr/>
              <a:lstStyle/>
              <a:p>
                <a:endParaRPr lang="en-GB" sz="2400" dirty="0"/>
              </a:p>
            </p:txBody>
          </p:sp>
          <p:sp>
            <p:nvSpPr>
              <p:cNvPr id="1076" name="Freeform 4708"/>
              <p:cNvSpPr>
                <a:spLocks/>
              </p:cNvSpPr>
              <p:nvPr/>
            </p:nvSpPr>
            <p:spPr bwMode="auto">
              <a:xfrm>
                <a:off x="2079" y="1614"/>
                <a:ext cx="4" cy="1"/>
              </a:xfrm>
              <a:custGeom>
                <a:avLst/>
                <a:gdLst>
                  <a:gd name="T0" fmla="*/ 3 w 3"/>
                  <a:gd name="T1" fmla="*/ 1 h 1"/>
                  <a:gd name="T2" fmla="*/ 4 w 3"/>
                  <a:gd name="T3" fmla="*/ 0 h 1"/>
                  <a:gd name="T4" fmla="*/ 0 w 3"/>
                  <a:gd name="T5" fmla="*/ 1 h 1"/>
                  <a:gd name="T6" fmla="*/ 3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1"/>
                    </a:moveTo>
                    <a:cubicBezTo>
                      <a:pt x="2" y="1"/>
                      <a:pt x="3" y="1"/>
                      <a:pt x="3" y="0"/>
                    </a:cubicBezTo>
                    <a:cubicBezTo>
                      <a:pt x="2" y="0"/>
                      <a:pt x="1" y="1"/>
                      <a:pt x="0" y="1"/>
                    </a:cubicBezTo>
                    <a:cubicBezTo>
                      <a:pt x="1"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1077" name="Freeform 4709"/>
              <p:cNvSpPr>
                <a:spLocks/>
              </p:cNvSpPr>
              <p:nvPr/>
            </p:nvSpPr>
            <p:spPr bwMode="auto">
              <a:xfrm>
                <a:off x="2088" y="1615"/>
                <a:ext cx="1" cy="1"/>
              </a:xfrm>
              <a:custGeom>
                <a:avLst/>
                <a:gdLst>
                  <a:gd name="T0" fmla="*/ 0 w 1"/>
                  <a:gd name="T1" fmla="*/ 0 h 1"/>
                  <a:gd name="T2" fmla="*/ 1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078" name="Freeform 4710"/>
              <p:cNvSpPr>
                <a:spLocks/>
              </p:cNvSpPr>
              <p:nvPr/>
            </p:nvSpPr>
            <p:spPr bwMode="auto">
              <a:xfrm>
                <a:off x="2100" y="1623"/>
                <a:ext cx="3" cy="1"/>
              </a:xfrm>
              <a:custGeom>
                <a:avLst/>
                <a:gdLst>
                  <a:gd name="T0" fmla="*/ 2 w 2"/>
                  <a:gd name="T1" fmla="*/ 0 h 1"/>
                  <a:gd name="T2" fmla="*/ 0 w 2"/>
                  <a:gd name="T3" fmla="*/ 1 h 1"/>
                  <a:gd name="T4" fmla="*/ 3 w 2"/>
                  <a:gd name="T5" fmla="*/ 1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1" y="0"/>
                      <a:pt x="0" y="0"/>
                      <a:pt x="0" y="1"/>
                    </a:cubicBezTo>
                    <a:cubicBezTo>
                      <a:pt x="0" y="1"/>
                      <a:pt x="1" y="1"/>
                      <a:pt x="2"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079" name="Freeform 4711"/>
              <p:cNvSpPr>
                <a:spLocks/>
              </p:cNvSpPr>
              <p:nvPr/>
            </p:nvSpPr>
            <p:spPr bwMode="auto">
              <a:xfrm>
                <a:off x="2100" y="1626"/>
                <a:ext cx="5" cy="1"/>
              </a:xfrm>
              <a:custGeom>
                <a:avLst/>
                <a:gdLst>
                  <a:gd name="T0" fmla="*/ 4 w 4"/>
                  <a:gd name="T1" fmla="*/ 1 h 1"/>
                  <a:gd name="T2" fmla="*/ 5 w 4"/>
                  <a:gd name="T3" fmla="*/ 1 h 1"/>
                  <a:gd name="T4" fmla="*/ 0 w 4"/>
                  <a:gd name="T5" fmla="*/ 1 h 1"/>
                  <a:gd name="T6" fmla="*/ 4 w 4"/>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3" y="1"/>
                    </a:moveTo>
                    <a:cubicBezTo>
                      <a:pt x="4" y="1"/>
                      <a:pt x="4" y="1"/>
                      <a:pt x="4" y="1"/>
                    </a:cubicBezTo>
                    <a:cubicBezTo>
                      <a:pt x="2" y="1"/>
                      <a:pt x="1" y="0"/>
                      <a:pt x="0" y="1"/>
                    </a:cubicBezTo>
                    <a:cubicBezTo>
                      <a:pt x="1" y="1"/>
                      <a:pt x="2" y="1"/>
                      <a:pt x="3" y="1"/>
                    </a:cubicBezTo>
                  </a:path>
                </a:pathLst>
              </a:custGeom>
              <a:solidFill>
                <a:srgbClr val="B3B3B3"/>
              </a:solidFill>
              <a:ln w="3175">
                <a:solidFill>
                  <a:schemeClr val="tx1"/>
                </a:solidFill>
                <a:round/>
                <a:headEnd/>
                <a:tailEnd/>
              </a:ln>
            </p:spPr>
            <p:txBody>
              <a:bodyPr/>
              <a:lstStyle/>
              <a:p>
                <a:endParaRPr lang="en-GB" sz="2400" dirty="0"/>
              </a:p>
            </p:txBody>
          </p:sp>
          <p:sp>
            <p:nvSpPr>
              <p:cNvPr id="1080" name="Freeform 4712"/>
              <p:cNvSpPr>
                <a:spLocks/>
              </p:cNvSpPr>
              <p:nvPr/>
            </p:nvSpPr>
            <p:spPr bwMode="auto">
              <a:xfrm>
                <a:off x="2101" y="1648"/>
                <a:ext cx="3" cy="3"/>
              </a:xfrm>
              <a:custGeom>
                <a:avLst/>
                <a:gdLst>
                  <a:gd name="T0" fmla="*/ 2 w 2"/>
                  <a:gd name="T1" fmla="*/ 0 h 2"/>
                  <a:gd name="T2" fmla="*/ 0 w 2"/>
                  <a:gd name="T3" fmla="*/ 2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1" y="0"/>
                      <a:pt x="0" y="0"/>
                      <a:pt x="0" y="1"/>
                    </a:cubicBezTo>
                    <a:cubicBezTo>
                      <a:pt x="0" y="2"/>
                      <a:pt x="2" y="2"/>
                      <a:pt x="1" y="0"/>
                    </a:cubicBezTo>
                  </a:path>
                </a:pathLst>
              </a:custGeom>
              <a:solidFill>
                <a:srgbClr val="B3B3B3"/>
              </a:solidFill>
              <a:ln w="3175">
                <a:solidFill>
                  <a:schemeClr val="tx1"/>
                </a:solidFill>
                <a:round/>
                <a:headEnd/>
                <a:tailEnd/>
              </a:ln>
            </p:spPr>
            <p:txBody>
              <a:bodyPr/>
              <a:lstStyle/>
              <a:p>
                <a:endParaRPr lang="en-GB" sz="2400" dirty="0"/>
              </a:p>
            </p:txBody>
          </p:sp>
          <p:sp>
            <p:nvSpPr>
              <p:cNvPr id="1081" name="Freeform 4713"/>
              <p:cNvSpPr>
                <a:spLocks/>
              </p:cNvSpPr>
              <p:nvPr/>
            </p:nvSpPr>
            <p:spPr bwMode="auto">
              <a:xfrm>
                <a:off x="2105" y="1630"/>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close/>
                  </a:path>
                </a:pathLst>
              </a:custGeom>
              <a:solidFill>
                <a:srgbClr val="B3B3B3"/>
              </a:solidFill>
              <a:ln w="3175">
                <a:solidFill>
                  <a:schemeClr val="tx1"/>
                </a:solidFill>
                <a:round/>
                <a:headEnd/>
                <a:tailEnd/>
              </a:ln>
            </p:spPr>
            <p:txBody>
              <a:bodyPr/>
              <a:lstStyle/>
              <a:p>
                <a:endParaRPr lang="en-GB" sz="2400" dirty="0"/>
              </a:p>
            </p:txBody>
          </p:sp>
          <p:sp>
            <p:nvSpPr>
              <p:cNvPr id="1082" name="Freeform 4714"/>
              <p:cNvSpPr>
                <a:spLocks/>
              </p:cNvSpPr>
              <p:nvPr/>
            </p:nvSpPr>
            <p:spPr bwMode="auto">
              <a:xfrm>
                <a:off x="2105" y="1630"/>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path>
                </a:pathLst>
              </a:custGeom>
              <a:noFill/>
              <a:ln w="3175">
                <a:solidFill>
                  <a:schemeClr val="tx1"/>
                </a:solidFill>
                <a:round/>
                <a:headEnd/>
                <a:tailEnd/>
              </a:ln>
            </p:spPr>
            <p:txBody>
              <a:bodyPr/>
              <a:lstStyle/>
              <a:p>
                <a:endParaRPr lang="en-GB" sz="2400" dirty="0"/>
              </a:p>
            </p:txBody>
          </p:sp>
          <p:sp>
            <p:nvSpPr>
              <p:cNvPr id="1083" name="Freeform 4715"/>
              <p:cNvSpPr>
                <a:spLocks/>
              </p:cNvSpPr>
              <p:nvPr/>
            </p:nvSpPr>
            <p:spPr bwMode="auto">
              <a:xfrm>
                <a:off x="2105" y="1630"/>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0"/>
                      <a:pt x="0"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084" name="Freeform 4716"/>
              <p:cNvSpPr>
                <a:spLocks/>
              </p:cNvSpPr>
              <p:nvPr/>
            </p:nvSpPr>
            <p:spPr bwMode="auto">
              <a:xfrm>
                <a:off x="2107" y="1641"/>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0" y="0"/>
                      <a:pt x="0" y="0"/>
                    </a:cubicBezTo>
                    <a:cubicBezTo>
                      <a:pt x="0"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085" name="Freeform 4717"/>
              <p:cNvSpPr>
                <a:spLocks/>
              </p:cNvSpPr>
              <p:nvPr/>
            </p:nvSpPr>
            <p:spPr bwMode="auto">
              <a:xfrm>
                <a:off x="2108" y="1628"/>
                <a:ext cx="5" cy="3"/>
              </a:xfrm>
              <a:custGeom>
                <a:avLst/>
                <a:gdLst>
                  <a:gd name="T0" fmla="*/ 0 w 4"/>
                  <a:gd name="T1" fmla="*/ 3 h 2"/>
                  <a:gd name="T2" fmla="*/ 5 w 4"/>
                  <a:gd name="T3" fmla="*/ 0 h 2"/>
                  <a:gd name="T4" fmla="*/ 0 w 4"/>
                  <a:gd name="T5" fmla="*/ 3 h 2"/>
                  <a:gd name="T6" fmla="*/ 0 60000 65536"/>
                  <a:gd name="T7" fmla="*/ 0 60000 65536"/>
                  <a:gd name="T8" fmla="*/ 0 60000 65536"/>
                </a:gdLst>
                <a:ahLst/>
                <a:cxnLst>
                  <a:cxn ang="T6">
                    <a:pos x="T0" y="T1"/>
                  </a:cxn>
                  <a:cxn ang="T7">
                    <a:pos x="T2" y="T3"/>
                  </a:cxn>
                  <a:cxn ang="T8">
                    <a:pos x="T4" y="T5"/>
                  </a:cxn>
                </a:cxnLst>
                <a:rect l="0" t="0" r="r" b="b"/>
                <a:pathLst>
                  <a:path w="4" h="2">
                    <a:moveTo>
                      <a:pt x="0" y="2"/>
                    </a:moveTo>
                    <a:cubicBezTo>
                      <a:pt x="1" y="2"/>
                      <a:pt x="3" y="1"/>
                      <a:pt x="4" y="0"/>
                    </a:cubicBezTo>
                    <a:cubicBezTo>
                      <a:pt x="2" y="0"/>
                      <a:pt x="1" y="1"/>
                      <a:pt x="0" y="2"/>
                    </a:cubicBezTo>
                  </a:path>
                </a:pathLst>
              </a:custGeom>
              <a:solidFill>
                <a:srgbClr val="B3B3B3"/>
              </a:solidFill>
              <a:ln w="3175">
                <a:solidFill>
                  <a:schemeClr val="tx1"/>
                </a:solidFill>
                <a:round/>
                <a:headEnd/>
                <a:tailEnd/>
              </a:ln>
            </p:spPr>
            <p:txBody>
              <a:bodyPr/>
              <a:lstStyle/>
              <a:p>
                <a:endParaRPr lang="en-GB" sz="2400" dirty="0"/>
              </a:p>
            </p:txBody>
          </p:sp>
          <p:sp>
            <p:nvSpPr>
              <p:cNvPr id="1086" name="Freeform 4718"/>
              <p:cNvSpPr>
                <a:spLocks/>
              </p:cNvSpPr>
              <p:nvPr/>
            </p:nvSpPr>
            <p:spPr bwMode="auto">
              <a:xfrm>
                <a:off x="2112" y="1628"/>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0" y="0"/>
                      <a:pt x="0" y="0"/>
                    </a:cubicBezTo>
                    <a:cubicBezTo>
                      <a:pt x="0"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087" name="Freeform 4719"/>
              <p:cNvSpPr>
                <a:spLocks/>
              </p:cNvSpPr>
              <p:nvPr/>
            </p:nvSpPr>
            <p:spPr bwMode="auto">
              <a:xfrm>
                <a:off x="1963" y="1665"/>
                <a:ext cx="1" cy="1"/>
              </a:xfrm>
              <a:custGeom>
                <a:avLst/>
                <a:gdLst>
                  <a:gd name="T0" fmla="*/ 1 w 1"/>
                  <a:gd name="T1" fmla="*/ 0 h 1"/>
                  <a:gd name="T2" fmla="*/ 0 w 1"/>
                  <a:gd name="T3" fmla="*/ 1 h 1"/>
                  <a:gd name="T4" fmla="*/ 1 w 1"/>
                  <a:gd name="T5" fmla="*/ 1 h 1"/>
                  <a:gd name="T6" fmla="*/ 1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1" y="1"/>
                      <a:pt x="1" y="1"/>
                      <a:pt x="0" y="1"/>
                    </a:cubicBezTo>
                    <a:cubicBezTo>
                      <a:pt x="1" y="1"/>
                      <a:pt x="1" y="1"/>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088" name="Freeform 4720"/>
              <p:cNvSpPr>
                <a:spLocks/>
              </p:cNvSpPr>
              <p:nvPr/>
            </p:nvSpPr>
            <p:spPr bwMode="auto">
              <a:xfrm>
                <a:off x="1971" y="1665"/>
                <a:ext cx="2" cy="3"/>
              </a:xfrm>
              <a:custGeom>
                <a:avLst/>
                <a:gdLst>
                  <a:gd name="T0" fmla="*/ 2 w 2"/>
                  <a:gd name="T1" fmla="*/ 0 h 2"/>
                  <a:gd name="T2" fmla="*/ 0 w 2"/>
                  <a:gd name="T3" fmla="*/ 3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0"/>
                      <a:pt x="1" y="1"/>
                      <a:pt x="0" y="2"/>
                    </a:cubicBezTo>
                    <a:cubicBezTo>
                      <a:pt x="1" y="2"/>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1089" name="Freeform 4721"/>
              <p:cNvSpPr>
                <a:spLocks/>
              </p:cNvSpPr>
              <p:nvPr/>
            </p:nvSpPr>
            <p:spPr bwMode="auto">
              <a:xfrm>
                <a:off x="1984" y="1688"/>
                <a:ext cx="8" cy="6"/>
              </a:xfrm>
              <a:custGeom>
                <a:avLst/>
                <a:gdLst>
                  <a:gd name="T0" fmla="*/ 5 w 6"/>
                  <a:gd name="T1" fmla="*/ 2 h 5"/>
                  <a:gd name="T2" fmla="*/ 0 w 6"/>
                  <a:gd name="T3" fmla="*/ 2 h 5"/>
                  <a:gd name="T4" fmla="*/ 3 w 6"/>
                  <a:gd name="T5" fmla="*/ 2 h 5"/>
                  <a:gd name="T6" fmla="*/ 4 w 6"/>
                  <a:gd name="T7" fmla="*/ 5 h 5"/>
                  <a:gd name="T8" fmla="*/ 5 w 6"/>
                  <a:gd name="T9" fmla="*/ 2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5">
                    <a:moveTo>
                      <a:pt x="4" y="2"/>
                    </a:moveTo>
                    <a:cubicBezTo>
                      <a:pt x="3" y="1"/>
                      <a:pt x="1" y="0"/>
                      <a:pt x="0" y="2"/>
                    </a:cubicBezTo>
                    <a:cubicBezTo>
                      <a:pt x="1" y="1"/>
                      <a:pt x="1" y="2"/>
                      <a:pt x="2" y="2"/>
                    </a:cubicBezTo>
                    <a:cubicBezTo>
                      <a:pt x="0" y="2"/>
                      <a:pt x="1" y="5"/>
                      <a:pt x="3" y="4"/>
                    </a:cubicBezTo>
                    <a:cubicBezTo>
                      <a:pt x="5" y="4"/>
                      <a:pt x="6" y="2"/>
                      <a:pt x="4" y="2"/>
                    </a:cubicBezTo>
                  </a:path>
                </a:pathLst>
              </a:custGeom>
              <a:solidFill>
                <a:srgbClr val="B3B3B3"/>
              </a:solidFill>
              <a:ln w="3175">
                <a:solidFill>
                  <a:schemeClr val="tx1"/>
                </a:solidFill>
                <a:round/>
                <a:headEnd/>
                <a:tailEnd/>
              </a:ln>
            </p:spPr>
            <p:txBody>
              <a:bodyPr/>
              <a:lstStyle/>
              <a:p>
                <a:endParaRPr lang="en-GB" sz="2400" dirty="0"/>
              </a:p>
            </p:txBody>
          </p:sp>
          <p:sp>
            <p:nvSpPr>
              <p:cNvPr id="1090" name="Freeform 4722"/>
              <p:cNvSpPr>
                <a:spLocks/>
              </p:cNvSpPr>
              <p:nvPr/>
            </p:nvSpPr>
            <p:spPr bwMode="auto">
              <a:xfrm>
                <a:off x="1984" y="1688"/>
                <a:ext cx="1" cy="1"/>
              </a:xfrm>
              <a:custGeom>
                <a:avLst/>
                <a:gdLst>
                  <a:gd name="T0" fmla="*/ 0 w 1"/>
                  <a:gd name="T1" fmla="*/ 0 h 1"/>
                  <a:gd name="T2" fmla="*/ 1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1" y="0"/>
                      <a:pt x="1" y="1"/>
                      <a:pt x="1" y="0"/>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091" name="Freeform 4723"/>
              <p:cNvSpPr>
                <a:spLocks/>
              </p:cNvSpPr>
              <p:nvPr/>
            </p:nvSpPr>
            <p:spPr bwMode="auto">
              <a:xfrm>
                <a:off x="1984" y="1688"/>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1" y="0"/>
                      <a:pt x="1" y="0"/>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1092" name="Freeform 4724"/>
              <p:cNvSpPr>
                <a:spLocks/>
              </p:cNvSpPr>
              <p:nvPr/>
            </p:nvSpPr>
            <p:spPr bwMode="auto">
              <a:xfrm>
                <a:off x="1992" y="1721"/>
                <a:ext cx="10" cy="6"/>
              </a:xfrm>
              <a:custGeom>
                <a:avLst/>
                <a:gdLst>
                  <a:gd name="T0" fmla="*/ 8 w 8"/>
                  <a:gd name="T1" fmla="*/ 1 h 5"/>
                  <a:gd name="T2" fmla="*/ 0 w 8"/>
                  <a:gd name="T3" fmla="*/ 6 h 5"/>
                  <a:gd name="T4" fmla="*/ 8 w 8"/>
                  <a:gd name="T5" fmla="*/ 1 h 5"/>
                  <a:gd name="T6" fmla="*/ 0 60000 65536"/>
                  <a:gd name="T7" fmla="*/ 0 60000 65536"/>
                  <a:gd name="T8" fmla="*/ 0 60000 65536"/>
                </a:gdLst>
                <a:ahLst/>
                <a:cxnLst>
                  <a:cxn ang="T6">
                    <a:pos x="T0" y="T1"/>
                  </a:cxn>
                  <a:cxn ang="T7">
                    <a:pos x="T2" y="T3"/>
                  </a:cxn>
                  <a:cxn ang="T8">
                    <a:pos x="T4" y="T5"/>
                  </a:cxn>
                </a:cxnLst>
                <a:rect l="0" t="0" r="r" b="b"/>
                <a:pathLst>
                  <a:path w="8" h="5">
                    <a:moveTo>
                      <a:pt x="6" y="1"/>
                    </a:moveTo>
                    <a:cubicBezTo>
                      <a:pt x="4" y="0"/>
                      <a:pt x="1" y="3"/>
                      <a:pt x="0" y="5"/>
                    </a:cubicBezTo>
                    <a:cubicBezTo>
                      <a:pt x="1" y="5"/>
                      <a:pt x="8" y="3"/>
                      <a:pt x="6" y="1"/>
                    </a:cubicBezTo>
                  </a:path>
                </a:pathLst>
              </a:custGeom>
              <a:solidFill>
                <a:srgbClr val="B3B3B3"/>
              </a:solidFill>
              <a:ln w="3175">
                <a:solidFill>
                  <a:schemeClr val="tx1"/>
                </a:solidFill>
                <a:round/>
                <a:headEnd/>
                <a:tailEnd/>
              </a:ln>
            </p:spPr>
            <p:txBody>
              <a:bodyPr/>
              <a:lstStyle/>
              <a:p>
                <a:endParaRPr lang="en-GB" sz="2400" dirty="0"/>
              </a:p>
            </p:txBody>
          </p:sp>
          <p:sp>
            <p:nvSpPr>
              <p:cNvPr id="1093" name="Freeform 4725"/>
              <p:cNvSpPr>
                <a:spLocks/>
              </p:cNvSpPr>
              <p:nvPr/>
            </p:nvSpPr>
            <p:spPr bwMode="auto">
              <a:xfrm>
                <a:off x="2035" y="1705"/>
                <a:ext cx="8" cy="5"/>
              </a:xfrm>
              <a:custGeom>
                <a:avLst/>
                <a:gdLst>
                  <a:gd name="T0" fmla="*/ 8 w 6"/>
                  <a:gd name="T1" fmla="*/ 3 h 4"/>
                  <a:gd name="T2" fmla="*/ 0 w 6"/>
                  <a:gd name="T3" fmla="*/ 1 h 4"/>
                  <a:gd name="T4" fmla="*/ 4 w 6"/>
                  <a:gd name="T5" fmla="*/ 5 h 4"/>
                  <a:gd name="T6" fmla="*/ 8 w 6"/>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4">
                    <a:moveTo>
                      <a:pt x="6" y="2"/>
                    </a:moveTo>
                    <a:cubicBezTo>
                      <a:pt x="5" y="0"/>
                      <a:pt x="1" y="0"/>
                      <a:pt x="0" y="1"/>
                    </a:cubicBezTo>
                    <a:cubicBezTo>
                      <a:pt x="0" y="2"/>
                      <a:pt x="2" y="3"/>
                      <a:pt x="3" y="4"/>
                    </a:cubicBezTo>
                    <a:cubicBezTo>
                      <a:pt x="5" y="4"/>
                      <a:pt x="5" y="3"/>
                      <a:pt x="6" y="2"/>
                    </a:cubicBezTo>
                  </a:path>
                </a:pathLst>
              </a:custGeom>
              <a:solidFill>
                <a:srgbClr val="B3B3B3"/>
              </a:solidFill>
              <a:ln w="3175">
                <a:solidFill>
                  <a:schemeClr val="tx1"/>
                </a:solidFill>
                <a:round/>
                <a:headEnd/>
                <a:tailEnd/>
              </a:ln>
            </p:spPr>
            <p:txBody>
              <a:bodyPr/>
              <a:lstStyle/>
              <a:p>
                <a:endParaRPr lang="en-GB" sz="2400" dirty="0"/>
              </a:p>
            </p:txBody>
          </p:sp>
          <p:sp>
            <p:nvSpPr>
              <p:cNvPr id="1094" name="Freeform 4726"/>
              <p:cNvSpPr>
                <a:spLocks/>
              </p:cNvSpPr>
              <p:nvPr/>
            </p:nvSpPr>
            <p:spPr bwMode="auto">
              <a:xfrm>
                <a:off x="1690" y="1610"/>
                <a:ext cx="5" cy="2"/>
              </a:xfrm>
              <a:custGeom>
                <a:avLst/>
                <a:gdLst>
                  <a:gd name="T0" fmla="*/ 4 w 4"/>
                  <a:gd name="T1" fmla="*/ 0 h 2"/>
                  <a:gd name="T2" fmla="*/ 0 w 4"/>
                  <a:gd name="T3" fmla="*/ 1 h 2"/>
                  <a:gd name="T4" fmla="*/ 5 w 4"/>
                  <a:gd name="T5" fmla="*/ 1 h 2"/>
                  <a:gd name="T6" fmla="*/ 4 w 4"/>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3" y="0"/>
                    </a:moveTo>
                    <a:cubicBezTo>
                      <a:pt x="2" y="0"/>
                      <a:pt x="0" y="0"/>
                      <a:pt x="0" y="1"/>
                    </a:cubicBezTo>
                    <a:cubicBezTo>
                      <a:pt x="1" y="2"/>
                      <a:pt x="2" y="2"/>
                      <a:pt x="4" y="1"/>
                    </a:cubicBezTo>
                    <a:cubicBezTo>
                      <a:pt x="3" y="1"/>
                      <a:pt x="3" y="0"/>
                      <a:pt x="3" y="0"/>
                    </a:cubicBezTo>
                  </a:path>
                </a:pathLst>
              </a:custGeom>
              <a:solidFill>
                <a:srgbClr val="B3B3B3"/>
              </a:solidFill>
              <a:ln w="3175">
                <a:solidFill>
                  <a:schemeClr val="tx1"/>
                </a:solidFill>
                <a:round/>
                <a:headEnd/>
                <a:tailEnd/>
              </a:ln>
            </p:spPr>
            <p:txBody>
              <a:bodyPr/>
              <a:lstStyle/>
              <a:p>
                <a:endParaRPr lang="en-GB" sz="2400" dirty="0"/>
              </a:p>
            </p:txBody>
          </p:sp>
          <p:sp>
            <p:nvSpPr>
              <p:cNvPr id="1095" name="Freeform 4727"/>
              <p:cNvSpPr>
                <a:spLocks/>
              </p:cNvSpPr>
              <p:nvPr/>
            </p:nvSpPr>
            <p:spPr bwMode="auto">
              <a:xfrm>
                <a:off x="1720" y="1606"/>
                <a:ext cx="7" cy="4"/>
              </a:xfrm>
              <a:custGeom>
                <a:avLst/>
                <a:gdLst>
                  <a:gd name="T0" fmla="*/ 7 w 5"/>
                  <a:gd name="T1" fmla="*/ 1 h 3"/>
                  <a:gd name="T2" fmla="*/ 0 w 5"/>
                  <a:gd name="T3" fmla="*/ 3 h 3"/>
                  <a:gd name="T4" fmla="*/ 7 w 5"/>
                  <a:gd name="T5" fmla="*/ 1 h 3"/>
                  <a:gd name="T6" fmla="*/ 0 60000 65536"/>
                  <a:gd name="T7" fmla="*/ 0 60000 65536"/>
                  <a:gd name="T8" fmla="*/ 0 60000 65536"/>
                </a:gdLst>
                <a:ahLst/>
                <a:cxnLst>
                  <a:cxn ang="T6">
                    <a:pos x="T0" y="T1"/>
                  </a:cxn>
                  <a:cxn ang="T7">
                    <a:pos x="T2" y="T3"/>
                  </a:cxn>
                  <a:cxn ang="T8">
                    <a:pos x="T4" y="T5"/>
                  </a:cxn>
                </a:cxnLst>
                <a:rect l="0" t="0" r="r" b="b"/>
                <a:pathLst>
                  <a:path w="5" h="3">
                    <a:moveTo>
                      <a:pt x="5" y="1"/>
                    </a:moveTo>
                    <a:cubicBezTo>
                      <a:pt x="3" y="0"/>
                      <a:pt x="1" y="1"/>
                      <a:pt x="0" y="2"/>
                    </a:cubicBezTo>
                    <a:cubicBezTo>
                      <a:pt x="2" y="3"/>
                      <a:pt x="4" y="3"/>
                      <a:pt x="5" y="1"/>
                    </a:cubicBezTo>
                  </a:path>
                </a:pathLst>
              </a:custGeom>
              <a:solidFill>
                <a:srgbClr val="B3B3B3"/>
              </a:solidFill>
              <a:ln w="3175">
                <a:solidFill>
                  <a:schemeClr val="tx1"/>
                </a:solidFill>
                <a:round/>
                <a:headEnd/>
                <a:tailEnd/>
              </a:ln>
            </p:spPr>
            <p:txBody>
              <a:bodyPr/>
              <a:lstStyle/>
              <a:p>
                <a:endParaRPr lang="en-GB" sz="2400" dirty="0"/>
              </a:p>
            </p:txBody>
          </p:sp>
          <p:sp>
            <p:nvSpPr>
              <p:cNvPr id="1096" name="Freeform 4728"/>
              <p:cNvSpPr>
                <a:spLocks/>
              </p:cNvSpPr>
              <p:nvPr/>
            </p:nvSpPr>
            <p:spPr bwMode="auto">
              <a:xfrm>
                <a:off x="1731" y="1602"/>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2" y="0"/>
                      <a:pt x="1" y="0"/>
                      <a:pt x="0" y="1"/>
                    </a:cubicBezTo>
                    <a:cubicBezTo>
                      <a:pt x="1" y="1"/>
                      <a:pt x="2" y="0"/>
                      <a:pt x="2" y="0"/>
                    </a:cubicBezTo>
                  </a:path>
                </a:pathLst>
              </a:custGeom>
              <a:solidFill>
                <a:srgbClr val="B3B3B3"/>
              </a:solidFill>
              <a:ln w="3175">
                <a:solidFill>
                  <a:schemeClr val="tx1"/>
                </a:solidFill>
                <a:round/>
                <a:headEnd/>
                <a:tailEnd/>
              </a:ln>
            </p:spPr>
            <p:txBody>
              <a:bodyPr/>
              <a:lstStyle/>
              <a:p>
                <a:endParaRPr lang="en-GB" sz="2400" dirty="0"/>
              </a:p>
            </p:txBody>
          </p:sp>
          <p:sp>
            <p:nvSpPr>
              <p:cNvPr id="1097" name="Freeform 4729"/>
              <p:cNvSpPr>
                <a:spLocks/>
              </p:cNvSpPr>
              <p:nvPr/>
            </p:nvSpPr>
            <p:spPr bwMode="auto">
              <a:xfrm>
                <a:off x="1739" y="1603"/>
                <a:ext cx="6" cy="4"/>
              </a:xfrm>
              <a:custGeom>
                <a:avLst/>
                <a:gdLst>
                  <a:gd name="T0" fmla="*/ 5 w 5"/>
                  <a:gd name="T1" fmla="*/ 1 h 3"/>
                  <a:gd name="T2" fmla="*/ 0 w 5"/>
                  <a:gd name="T3" fmla="*/ 4 h 3"/>
                  <a:gd name="T4" fmla="*/ 5 w 5"/>
                  <a:gd name="T5" fmla="*/ 1 h 3"/>
                  <a:gd name="T6" fmla="*/ 0 60000 65536"/>
                  <a:gd name="T7" fmla="*/ 0 60000 65536"/>
                  <a:gd name="T8" fmla="*/ 0 60000 65536"/>
                </a:gdLst>
                <a:ahLst/>
                <a:cxnLst>
                  <a:cxn ang="T6">
                    <a:pos x="T0" y="T1"/>
                  </a:cxn>
                  <a:cxn ang="T7">
                    <a:pos x="T2" y="T3"/>
                  </a:cxn>
                  <a:cxn ang="T8">
                    <a:pos x="T4" y="T5"/>
                  </a:cxn>
                </a:cxnLst>
                <a:rect l="0" t="0" r="r" b="b"/>
                <a:pathLst>
                  <a:path w="5" h="3">
                    <a:moveTo>
                      <a:pt x="4" y="1"/>
                    </a:moveTo>
                    <a:cubicBezTo>
                      <a:pt x="3" y="0"/>
                      <a:pt x="0" y="2"/>
                      <a:pt x="0" y="3"/>
                    </a:cubicBezTo>
                    <a:cubicBezTo>
                      <a:pt x="0" y="3"/>
                      <a:pt x="5" y="3"/>
                      <a:pt x="4" y="1"/>
                    </a:cubicBezTo>
                  </a:path>
                </a:pathLst>
              </a:custGeom>
              <a:solidFill>
                <a:srgbClr val="B3B3B3"/>
              </a:solidFill>
              <a:ln w="3175">
                <a:solidFill>
                  <a:schemeClr val="tx1"/>
                </a:solidFill>
                <a:round/>
                <a:headEnd/>
                <a:tailEnd/>
              </a:ln>
            </p:spPr>
            <p:txBody>
              <a:bodyPr/>
              <a:lstStyle/>
              <a:p>
                <a:endParaRPr lang="en-GB" sz="2400" dirty="0"/>
              </a:p>
            </p:txBody>
          </p:sp>
        </p:grpSp>
        <p:grpSp>
          <p:nvGrpSpPr>
            <p:cNvPr id="13" name="Group 4931"/>
            <p:cNvGrpSpPr>
              <a:grpSpLocks/>
            </p:cNvGrpSpPr>
            <p:nvPr/>
          </p:nvGrpSpPr>
          <p:grpSpPr bwMode="auto">
            <a:xfrm>
              <a:off x="1863805" y="2439962"/>
              <a:ext cx="5267549" cy="2570138"/>
              <a:chOff x="1174" y="1537"/>
              <a:chExt cx="3318" cy="1619"/>
            </a:xfrm>
          </p:grpSpPr>
          <p:sp>
            <p:nvSpPr>
              <p:cNvPr id="698" name="Freeform 4731"/>
              <p:cNvSpPr>
                <a:spLocks/>
              </p:cNvSpPr>
              <p:nvPr/>
            </p:nvSpPr>
            <p:spPr bwMode="auto">
              <a:xfrm>
                <a:off x="1740" y="1595"/>
                <a:ext cx="3" cy="4"/>
              </a:xfrm>
              <a:custGeom>
                <a:avLst/>
                <a:gdLst>
                  <a:gd name="T0" fmla="*/ 3 w 2"/>
                  <a:gd name="T1" fmla="*/ 3 h 3"/>
                  <a:gd name="T2" fmla="*/ 0 w 2"/>
                  <a:gd name="T3" fmla="*/ 4 h 3"/>
                  <a:gd name="T4" fmla="*/ 3 w 2"/>
                  <a:gd name="T5" fmla="*/ 3 h 3"/>
                  <a:gd name="T6" fmla="*/ 0 60000 65536"/>
                  <a:gd name="T7" fmla="*/ 0 60000 65536"/>
                  <a:gd name="T8" fmla="*/ 0 60000 65536"/>
                </a:gdLst>
                <a:ahLst/>
                <a:cxnLst>
                  <a:cxn ang="T6">
                    <a:pos x="T0" y="T1"/>
                  </a:cxn>
                  <a:cxn ang="T7">
                    <a:pos x="T2" y="T3"/>
                  </a:cxn>
                  <a:cxn ang="T8">
                    <a:pos x="T4" y="T5"/>
                  </a:cxn>
                </a:cxnLst>
                <a:rect l="0" t="0" r="r" b="b"/>
                <a:pathLst>
                  <a:path w="2" h="3">
                    <a:moveTo>
                      <a:pt x="2" y="2"/>
                    </a:moveTo>
                    <a:cubicBezTo>
                      <a:pt x="1" y="0"/>
                      <a:pt x="0" y="1"/>
                      <a:pt x="0" y="3"/>
                    </a:cubicBezTo>
                    <a:cubicBezTo>
                      <a:pt x="1" y="3"/>
                      <a:pt x="2" y="2"/>
                      <a:pt x="2" y="2"/>
                    </a:cubicBezTo>
                  </a:path>
                </a:pathLst>
              </a:custGeom>
              <a:solidFill>
                <a:srgbClr val="B3B3B3"/>
              </a:solidFill>
              <a:ln w="3175">
                <a:solidFill>
                  <a:schemeClr val="tx1"/>
                </a:solidFill>
                <a:round/>
                <a:headEnd/>
                <a:tailEnd/>
              </a:ln>
            </p:spPr>
            <p:txBody>
              <a:bodyPr/>
              <a:lstStyle/>
              <a:p>
                <a:endParaRPr lang="en-GB" sz="2400" dirty="0"/>
              </a:p>
            </p:txBody>
          </p:sp>
          <p:sp>
            <p:nvSpPr>
              <p:cNvPr id="699" name="Freeform 4732"/>
              <p:cNvSpPr>
                <a:spLocks/>
              </p:cNvSpPr>
              <p:nvPr/>
            </p:nvSpPr>
            <p:spPr bwMode="auto">
              <a:xfrm>
                <a:off x="1744" y="1602"/>
                <a:ext cx="4" cy="2"/>
              </a:xfrm>
              <a:custGeom>
                <a:avLst/>
                <a:gdLst>
                  <a:gd name="T0" fmla="*/ 3 w 3"/>
                  <a:gd name="T1" fmla="*/ 2 h 2"/>
                  <a:gd name="T2" fmla="*/ 3 w 3"/>
                  <a:gd name="T3" fmla="*/ 1 h 2"/>
                  <a:gd name="T4" fmla="*/ 3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2" y="2"/>
                    </a:moveTo>
                    <a:cubicBezTo>
                      <a:pt x="2" y="2"/>
                      <a:pt x="3" y="0"/>
                      <a:pt x="2" y="1"/>
                    </a:cubicBezTo>
                    <a:cubicBezTo>
                      <a:pt x="1" y="1"/>
                      <a:pt x="0" y="2"/>
                      <a:pt x="2" y="2"/>
                    </a:cubicBezTo>
                  </a:path>
                </a:pathLst>
              </a:custGeom>
              <a:solidFill>
                <a:srgbClr val="B3B3B3"/>
              </a:solidFill>
              <a:ln w="3175">
                <a:solidFill>
                  <a:schemeClr val="tx1"/>
                </a:solidFill>
                <a:round/>
                <a:headEnd/>
                <a:tailEnd/>
              </a:ln>
            </p:spPr>
            <p:txBody>
              <a:bodyPr/>
              <a:lstStyle/>
              <a:p>
                <a:endParaRPr lang="en-GB" sz="2400" dirty="0"/>
              </a:p>
            </p:txBody>
          </p:sp>
          <p:sp>
            <p:nvSpPr>
              <p:cNvPr id="700" name="Freeform 4733"/>
              <p:cNvSpPr>
                <a:spLocks/>
              </p:cNvSpPr>
              <p:nvPr/>
            </p:nvSpPr>
            <p:spPr bwMode="auto">
              <a:xfrm>
                <a:off x="1752" y="1590"/>
                <a:ext cx="42" cy="21"/>
              </a:xfrm>
              <a:custGeom>
                <a:avLst/>
                <a:gdLst>
                  <a:gd name="T0" fmla="*/ 24 w 32"/>
                  <a:gd name="T1" fmla="*/ 21 h 16"/>
                  <a:gd name="T2" fmla="*/ 33 w 32"/>
                  <a:gd name="T3" fmla="*/ 18 h 16"/>
                  <a:gd name="T4" fmla="*/ 42 w 32"/>
                  <a:gd name="T5" fmla="*/ 16 h 16"/>
                  <a:gd name="T6" fmla="*/ 35 w 32"/>
                  <a:gd name="T7" fmla="*/ 16 h 16"/>
                  <a:gd name="T8" fmla="*/ 38 w 32"/>
                  <a:gd name="T9" fmla="*/ 12 h 16"/>
                  <a:gd name="T10" fmla="*/ 35 w 32"/>
                  <a:gd name="T11" fmla="*/ 13 h 16"/>
                  <a:gd name="T12" fmla="*/ 35 w 32"/>
                  <a:gd name="T13" fmla="*/ 8 h 16"/>
                  <a:gd name="T14" fmla="*/ 33 w 32"/>
                  <a:gd name="T15" fmla="*/ 7 h 16"/>
                  <a:gd name="T16" fmla="*/ 30 w 32"/>
                  <a:gd name="T17" fmla="*/ 5 h 16"/>
                  <a:gd name="T18" fmla="*/ 20 w 32"/>
                  <a:gd name="T19" fmla="*/ 8 h 16"/>
                  <a:gd name="T20" fmla="*/ 16 w 32"/>
                  <a:gd name="T21" fmla="*/ 9 h 16"/>
                  <a:gd name="T22" fmla="*/ 1 w 32"/>
                  <a:gd name="T23" fmla="*/ 13 h 16"/>
                  <a:gd name="T24" fmla="*/ 1 w 32"/>
                  <a:gd name="T25" fmla="*/ 16 h 16"/>
                  <a:gd name="T26" fmla="*/ 5 w 32"/>
                  <a:gd name="T27" fmla="*/ 14 h 16"/>
                  <a:gd name="T28" fmla="*/ 4 w 32"/>
                  <a:gd name="T29" fmla="*/ 16 h 16"/>
                  <a:gd name="T30" fmla="*/ 11 w 32"/>
                  <a:gd name="T31" fmla="*/ 16 h 16"/>
                  <a:gd name="T32" fmla="*/ 14 w 32"/>
                  <a:gd name="T33" fmla="*/ 20 h 16"/>
                  <a:gd name="T34" fmla="*/ 24 w 32"/>
                  <a:gd name="T35" fmla="*/ 21 h 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2" h="16">
                    <a:moveTo>
                      <a:pt x="18" y="16"/>
                    </a:moveTo>
                    <a:cubicBezTo>
                      <a:pt x="20" y="16"/>
                      <a:pt x="23" y="15"/>
                      <a:pt x="25" y="14"/>
                    </a:cubicBezTo>
                    <a:cubicBezTo>
                      <a:pt x="27" y="13"/>
                      <a:pt x="30" y="14"/>
                      <a:pt x="32" y="12"/>
                    </a:cubicBezTo>
                    <a:cubicBezTo>
                      <a:pt x="30" y="11"/>
                      <a:pt x="29" y="13"/>
                      <a:pt x="27" y="12"/>
                    </a:cubicBezTo>
                    <a:cubicBezTo>
                      <a:pt x="28" y="11"/>
                      <a:pt x="28" y="10"/>
                      <a:pt x="29" y="9"/>
                    </a:cubicBezTo>
                    <a:cubicBezTo>
                      <a:pt x="28" y="9"/>
                      <a:pt x="27" y="9"/>
                      <a:pt x="27" y="10"/>
                    </a:cubicBezTo>
                    <a:cubicBezTo>
                      <a:pt x="27" y="8"/>
                      <a:pt x="29" y="8"/>
                      <a:pt x="27" y="6"/>
                    </a:cubicBezTo>
                    <a:cubicBezTo>
                      <a:pt x="26" y="6"/>
                      <a:pt x="25" y="6"/>
                      <a:pt x="25" y="5"/>
                    </a:cubicBezTo>
                    <a:cubicBezTo>
                      <a:pt x="24" y="5"/>
                      <a:pt x="24" y="3"/>
                      <a:pt x="23" y="4"/>
                    </a:cubicBezTo>
                    <a:cubicBezTo>
                      <a:pt x="25" y="0"/>
                      <a:pt x="12" y="3"/>
                      <a:pt x="15" y="6"/>
                    </a:cubicBezTo>
                    <a:cubicBezTo>
                      <a:pt x="14" y="5"/>
                      <a:pt x="10" y="6"/>
                      <a:pt x="12" y="7"/>
                    </a:cubicBezTo>
                    <a:cubicBezTo>
                      <a:pt x="8" y="9"/>
                      <a:pt x="4" y="8"/>
                      <a:pt x="1" y="10"/>
                    </a:cubicBezTo>
                    <a:cubicBezTo>
                      <a:pt x="0" y="10"/>
                      <a:pt x="0" y="12"/>
                      <a:pt x="1" y="12"/>
                    </a:cubicBezTo>
                    <a:cubicBezTo>
                      <a:pt x="2" y="12"/>
                      <a:pt x="3" y="11"/>
                      <a:pt x="4" y="11"/>
                    </a:cubicBezTo>
                    <a:cubicBezTo>
                      <a:pt x="3" y="12"/>
                      <a:pt x="3" y="12"/>
                      <a:pt x="3" y="12"/>
                    </a:cubicBezTo>
                    <a:cubicBezTo>
                      <a:pt x="5" y="13"/>
                      <a:pt x="6" y="13"/>
                      <a:pt x="8" y="12"/>
                    </a:cubicBezTo>
                    <a:cubicBezTo>
                      <a:pt x="6" y="14"/>
                      <a:pt x="10" y="14"/>
                      <a:pt x="11" y="15"/>
                    </a:cubicBezTo>
                    <a:cubicBezTo>
                      <a:pt x="11" y="16"/>
                      <a:pt x="16" y="16"/>
                      <a:pt x="18" y="16"/>
                    </a:cubicBezTo>
                  </a:path>
                </a:pathLst>
              </a:custGeom>
              <a:solidFill>
                <a:srgbClr val="B3B3B3"/>
              </a:solidFill>
              <a:ln w="3175">
                <a:solidFill>
                  <a:schemeClr val="tx1"/>
                </a:solidFill>
                <a:round/>
                <a:headEnd/>
                <a:tailEnd/>
              </a:ln>
            </p:spPr>
            <p:txBody>
              <a:bodyPr/>
              <a:lstStyle/>
              <a:p>
                <a:endParaRPr lang="en-GB" sz="2400" dirty="0"/>
              </a:p>
            </p:txBody>
          </p:sp>
          <p:sp>
            <p:nvSpPr>
              <p:cNvPr id="701" name="Freeform 4734"/>
              <p:cNvSpPr>
                <a:spLocks/>
              </p:cNvSpPr>
              <p:nvPr/>
            </p:nvSpPr>
            <p:spPr bwMode="auto">
              <a:xfrm>
                <a:off x="1761" y="1582"/>
                <a:ext cx="4" cy="3"/>
              </a:xfrm>
              <a:custGeom>
                <a:avLst/>
                <a:gdLst>
                  <a:gd name="T0" fmla="*/ 3 w 3"/>
                  <a:gd name="T1" fmla="*/ 0 h 2"/>
                  <a:gd name="T2" fmla="*/ 0 w 3"/>
                  <a:gd name="T3" fmla="*/ 2 h 2"/>
                  <a:gd name="T4" fmla="*/ 3 w 3"/>
                  <a:gd name="T5" fmla="*/ 3 h 2"/>
                  <a:gd name="T6" fmla="*/ 4 w 3"/>
                  <a:gd name="T7" fmla="*/ 2 h 2"/>
                  <a:gd name="T8" fmla="*/ 3 w 3"/>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2">
                    <a:moveTo>
                      <a:pt x="2" y="0"/>
                    </a:moveTo>
                    <a:cubicBezTo>
                      <a:pt x="1" y="0"/>
                      <a:pt x="0" y="0"/>
                      <a:pt x="0" y="1"/>
                    </a:cubicBezTo>
                    <a:cubicBezTo>
                      <a:pt x="1" y="2"/>
                      <a:pt x="1" y="2"/>
                      <a:pt x="2" y="2"/>
                    </a:cubicBezTo>
                    <a:cubicBezTo>
                      <a:pt x="2" y="1"/>
                      <a:pt x="2" y="0"/>
                      <a:pt x="3" y="1"/>
                    </a:cubicBezTo>
                    <a:cubicBezTo>
                      <a:pt x="2" y="0"/>
                      <a:pt x="2" y="0"/>
                      <a:pt x="2" y="0"/>
                    </a:cubicBezTo>
                  </a:path>
                </a:pathLst>
              </a:custGeom>
              <a:solidFill>
                <a:srgbClr val="B3B3B3"/>
              </a:solidFill>
              <a:ln w="3175">
                <a:solidFill>
                  <a:schemeClr val="tx1"/>
                </a:solidFill>
                <a:round/>
                <a:headEnd/>
                <a:tailEnd/>
              </a:ln>
            </p:spPr>
            <p:txBody>
              <a:bodyPr/>
              <a:lstStyle/>
              <a:p>
                <a:endParaRPr lang="en-GB" sz="2400" dirty="0"/>
              </a:p>
            </p:txBody>
          </p:sp>
          <p:sp>
            <p:nvSpPr>
              <p:cNvPr id="702" name="Freeform 4735"/>
              <p:cNvSpPr>
                <a:spLocks/>
              </p:cNvSpPr>
              <p:nvPr/>
            </p:nvSpPr>
            <p:spPr bwMode="auto">
              <a:xfrm>
                <a:off x="1787" y="1596"/>
                <a:ext cx="6" cy="3"/>
              </a:xfrm>
              <a:custGeom>
                <a:avLst/>
                <a:gdLst>
                  <a:gd name="T0" fmla="*/ 6 w 4"/>
                  <a:gd name="T1" fmla="*/ 0 h 2"/>
                  <a:gd name="T2" fmla="*/ 0 w 4"/>
                  <a:gd name="T3" fmla="*/ 0 h 2"/>
                  <a:gd name="T4" fmla="*/ 6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4" y="0"/>
                    </a:moveTo>
                    <a:cubicBezTo>
                      <a:pt x="3" y="0"/>
                      <a:pt x="1" y="0"/>
                      <a:pt x="0" y="0"/>
                    </a:cubicBezTo>
                    <a:cubicBezTo>
                      <a:pt x="1" y="2"/>
                      <a:pt x="3" y="2"/>
                      <a:pt x="4" y="0"/>
                    </a:cubicBezTo>
                  </a:path>
                </a:pathLst>
              </a:custGeom>
              <a:solidFill>
                <a:srgbClr val="B3B3B3"/>
              </a:solidFill>
              <a:ln w="3175">
                <a:solidFill>
                  <a:schemeClr val="tx1"/>
                </a:solidFill>
                <a:round/>
                <a:headEnd/>
                <a:tailEnd/>
              </a:ln>
            </p:spPr>
            <p:txBody>
              <a:bodyPr/>
              <a:lstStyle/>
              <a:p>
                <a:endParaRPr lang="en-GB" sz="2400" dirty="0"/>
              </a:p>
            </p:txBody>
          </p:sp>
          <p:sp>
            <p:nvSpPr>
              <p:cNvPr id="703" name="Freeform 4736"/>
              <p:cNvSpPr>
                <a:spLocks/>
              </p:cNvSpPr>
              <p:nvPr/>
            </p:nvSpPr>
            <p:spPr bwMode="auto">
              <a:xfrm>
                <a:off x="1793" y="1595"/>
                <a:ext cx="6" cy="4"/>
              </a:xfrm>
              <a:custGeom>
                <a:avLst/>
                <a:gdLst>
                  <a:gd name="T0" fmla="*/ 6 w 5"/>
                  <a:gd name="T1" fmla="*/ 1 h 3"/>
                  <a:gd name="T2" fmla="*/ 0 w 5"/>
                  <a:gd name="T3" fmla="*/ 4 h 3"/>
                  <a:gd name="T4" fmla="*/ 4 w 5"/>
                  <a:gd name="T5" fmla="*/ 1 h 3"/>
                  <a:gd name="T6" fmla="*/ 2 w 5"/>
                  <a:gd name="T7" fmla="*/ 4 h 3"/>
                  <a:gd name="T8" fmla="*/ 6 w 5"/>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3">
                    <a:moveTo>
                      <a:pt x="5" y="1"/>
                    </a:moveTo>
                    <a:cubicBezTo>
                      <a:pt x="4" y="0"/>
                      <a:pt x="0" y="1"/>
                      <a:pt x="0" y="3"/>
                    </a:cubicBezTo>
                    <a:cubicBezTo>
                      <a:pt x="2" y="3"/>
                      <a:pt x="2" y="1"/>
                      <a:pt x="3" y="1"/>
                    </a:cubicBezTo>
                    <a:cubicBezTo>
                      <a:pt x="3" y="2"/>
                      <a:pt x="2" y="3"/>
                      <a:pt x="2" y="3"/>
                    </a:cubicBezTo>
                    <a:cubicBezTo>
                      <a:pt x="3" y="3"/>
                      <a:pt x="5" y="3"/>
                      <a:pt x="5" y="1"/>
                    </a:cubicBezTo>
                  </a:path>
                </a:pathLst>
              </a:custGeom>
              <a:solidFill>
                <a:srgbClr val="B3B3B3"/>
              </a:solidFill>
              <a:ln w="3175">
                <a:solidFill>
                  <a:schemeClr val="tx1"/>
                </a:solidFill>
                <a:round/>
                <a:headEnd/>
                <a:tailEnd/>
              </a:ln>
            </p:spPr>
            <p:txBody>
              <a:bodyPr/>
              <a:lstStyle/>
              <a:p>
                <a:endParaRPr lang="en-GB" sz="2400" dirty="0"/>
              </a:p>
            </p:txBody>
          </p:sp>
          <p:sp>
            <p:nvSpPr>
              <p:cNvPr id="704" name="Freeform 4737"/>
              <p:cNvSpPr>
                <a:spLocks/>
              </p:cNvSpPr>
              <p:nvPr/>
            </p:nvSpPr>
            <p:spPr bwMode="auto">
              <a:xfrm>
                <a:off x="1732" y="1544"/>
                <a:ext cx="4" cy="1"/>
              </a:xfrm>
              <a:custGeom>
                <a:avLst/>
                <a:gdLst>
                  <a:gd name="T0" fmla="*/ 4 w 3"/>
                  <a:gd name="T1" fmla="*/ 1 h 1"/>
                  <a:gd name="T2" fmla="*/ 0 w 3"/>
                  <a:gd name="T3" fmla="*/ 1 h 1"/>
                  <a:gd name="T4" fmla="*/ 4 w 3"/>
                  <a:gd name="T5" fmla="*/ 1 h 1"/>
                  <a:gd name="T6" fmla="*/ 0 60000 65536"/>
                  <a:gd name="T7" fmla="*/ 0 60000 65536"/>
                  <a:gd name="T8" fmla="*/ 0 60000 65536"/>
                </a:gdLst>
                <a:ahLst/>
                <a:cxnLst>
                  <a:cxn ang="T6">
                    <a:pos x="T0" y="T1"/>
                  </a:cxn>
                  <a:cxn ang="T7">
                    <a:pos x="T2" y="T3"/>
                  </a:cxn>
                  <a:cxn ang="T8">
                    <a:pos x="T4" y="T5"/>
                  </a:cxn>
                </a:cxnLst>
                <a:rect l="0" t="0" r="r" b="b"/>
                <a:pathLst>
                  <a:path w="3" h="1">
                    <a:moveTo>
                      <a:pt x="3" y="1"/>
                    </a:moveTo>
                    <a:cubicBezTo>
                      <a:pt x="2" y="0"/>
                      <a:pt x="1" y="0"/>
                      <a:pt x="0" y="1"/>
                    </a:cubicBezTo>
                    <a:cubicBezTo>
                      <a:pt x="1" y="1"/>
                      <a:pt x="2" y="1"/>
                      <a:pt x="3" y="1"/>
                    </a:cubicBezTo>
                  </a:path>
                </a:pathLst>
              </a:custGeom>
              <a:solidFill>
                <a:srgbClr val="B3B3B3"/>
              </a:solidFill>
              <a:ln w="3175">
                <a:solidFill>
                  <a:schemeClr val="tx1"/>
                </a:solidFill>
                <a:round/>
                <a:headEnd/>
                <a:tailEnd/>
              </a:ln>
            </p:spPr>
            <p:txBody>
              <a:bodyPr/>
              <a:lstStyle/>
              <a:p>
                <a:endParaRPr lang="en-GB" sz="2400" dirty="0"/>
              </a:p>
            </p:txBody>
          </p:sp>
          <p:sp>
            <p:nvSpPr>
              <p:cNvPr id="705" name="Freeform 4738"/>
              <p:cNvSpPr>
                <a:spLocks/>
              </p:cNvSpPr>
              <p:nvPr/>
            </p:nvSpPr>
            <p:spPr bwMode="auto">
              <a:xfrm>
                <a:off x="1740" y="1540"/>
                <a:ext cx="28" cy="14"/>
              </a:xfrm>
              <a:custGeom>
                <a:avLst/>
                <a:gdLst>
                  <a:gd name="T0" fmla="*/ 0 w 21"/>
                  <a:gd name="T1" fmla="*/ 6 h 11"/>
                  <a:gd name="T2" fmla="*/ 5 w 21"/>
                  <a:gd name="T3" fmla="*/ 8 h 11"/>
                  <a:gd name="T4" fmla="*/ 5 w 21"/>
                  <a:gd name="T5" fmla="*/ 9 h 11"/>
                  <a:gd name="T6" fmla="*/ 8 w 21"/>
                  <a:gd name="T7" fmla="*/ 13 h 11"/>
                  <a:gd name="T8" fmla="*/ 15 w 21"/>
                  <a:gd name="T9" fmla="*/ 10 h 11"/>
                  <a:gd name="T10" fmla="*/ 24 w 21"/>
                  <a:gd name="T11" fmla="*/ 4 h 11"/>
                  <a:gd name="T12" fmla="*/ 0 w 21"/>
                  <a:gd name="T13" fmla="*/ 6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 h="11">
                    <a:moveTo>
                      <a:pt x="0" y="5"/>
                    </a:moveTo>
                    <a:cubicBezTo>
                      <a:pt x="2" y="4"/>
                      <a:pt x="3" y="5"/>
                      <a:pt x="4" y="6"/>
                    </a:cubicBezTo>
                    <a:cubicBezTo>
                      <a:pt x="4" y="7"/>
                      <a:pt x="4" y="7"/>
                      <a:pt x="4" y="7"/>
                    </a:cubicBezTo>
                    <a:cubicBezTo>
                      <a:pt x="6" y="7"/>
                      <a:pt x="4" y="10"/>
                      <a:pt x="6" y="10"/>
                    </a:cubicBezTo>
                    <a:cubicBezTo>
                      <a:pt x="7" y="11"/>
                      <a:pt x="9" y="9"/>
                      <a:pt x="11" y="8"/>
                    </a:cubicBezTo>
                    <a:cubicBezTo>
                      <a:pt x="12" y="8"/>
                      <a:pt x="21" y="5"/>
                      <a:pt x="18" y="3"/>
                    </a:cubicBezTo>
                    <a:cubicBezTo>
                      <a:pt x="15" y="0"/>
                      <a:pt x="3" y="1"/>
                      <a:pt x="0" y="5"/>
                    </a:cubicBezTo>
                  </a:path>
                </a:pathLst>
              </a:custGeom>
              <a:solidFill>
                <a:srgbClr val="B3B3B3"/>
              </a:solidFill>
              <a:ln w="3175">
                <a:solidFill>
                  <a:schemeClr val="tx1"/>
                </a:solidFill>
                <a:round/>
                <a:headEnd/>
                <a:tailEnd/>
              </a:ln>
            </p:spPr>
            <p:txBody>
              <a:bodyPr/>
              <a:lstStyle/>
              <a:p>
                <a:endParaRPr lang="en-GB" sz="2400" dirty="0"/>
              </a:p>
            </p:txBody>
          </p:sp>
          <p:sp>
            <p:nvSpPr>
              <p:cNvPr id="706" name="Freeform 4739"/>
              <p:cNvSpPr>
                <a:spLocks/>
              </p:cNvSpPr>
              <p:nvPr/>
            </p:nvSpPr>
            <p:spPr bwMode="auto">
              <a:xfrm>
                <a:off x="1770" y="1538"/>
                <a:ext cx="71" cy="36"/>
              </a:xfrm>
              <a:custGeom>
                <a:avLst/>
                <a:gdLst>
                  <a:gd name="T0" fmla="*/ 3 w 54"/>
                  <a:gd name="T1" fmla="*/ 21 h 27"/>
                  <a:gd name="T2" fmla="*/ 9 w 54"/>
                  <a:gd name="T3" fmla="*/ 24 h 27"/>
                  <a:gd name="T4" fmla="*/ 13 w 54"/>
                  <a:gd name="T5" fmla="*/ 28 h 27"/>
                  <a:gd name="T6" fmla="*/ 16 w 54"/>
                  <a:gd name="T7" fmla="*/ 35 h 27"/>
                  <a:gd name="T8" fmla="*/ 29 w 54"/>
                  <a:gd name="T9" fmla="*/ 33 h 27"/>
                  <a:gd name="T10" fmla="*/ 32 w 54"/>
                  <a:gd name="T11" fmla="*/ 28 h 27"/>
                  <a:gd name="T12" fmla="*/ 29 w 54"/>
                  <a:gd name="T13" fmla="*/ 29 h 27"/>
                  <a:gd name="T14" fmla="*/ 38 w 54"/>
                  <a:gd name="T15" fmla="*/ 31 h 27"/>
                  <a:gd name="T16" fmla="*/ 45 w 54"/>
                  <a:gd name="T17" fmla="*/ 29 h 27"/>
                  <a:gd name="T18" fmla="*/ 47 w 54"/>
                  <a:gd name="T19" fmla="*/ 28 h 27"/>
                  <a:gd name="T20" fmla="*/ 50 w 54"/>
                  <a:gd name="T21" fmla="*/ 27 h 27"/>
                  <a:gd name="T22" fmla="*/ 49 w 54"/>
                  <a:gd name="T23" fmla="*/ 27 h 27"/>
                  <a:gd name="T24" fmla="*/ 53 w 54"/>
                  <a:gd name="T25" fmla="*/ 25 h 27"/>
                  <a:gd name="T26" fmla="*/ 51 w 54"/>
                  <a:gd name="T27" fmla="*/ 23 h 27"/>
                  <a:gd name="T28" fmla="*/ 60 w 54"/>
                  <a:gd name="T29" fmla="*/ 17 h 27"/>
                  <a:gd name="T30" fmla="*/ 53 w 54"/>
                  <a:gd name="T31" fmla="*/ 19 h 27"/>
                  <a:gd name="T32" fmla="*/ 54 w 54"/>
                  <a:gd name="T33" fmla="*/ 16 h 27"/>
                  <a:gd name="T34" fmla="*/ 55 w 54"/>
                  <a:gd name="T35" fmla="*/ 13 h 27"/>
                  <a:gd name="T36" fmla="*/ 45 w 54"/>
                  <a:gd name="T37" fmla="*/ 15 h 27"/>
                  <a:gd name="T38" fmla="*/ 51 w 54"/>
                  <a:gd name="T39" fmla="*/ 12 h 27"/>
                  <a:gd name="T40" fmla="*/ 63 w 54"/>
                  <a:gd name="T41" fmla="*/ 8 h 27"/>
                  <a:gd name="T42" fmla="*/ 59 w 54"/>
                  <a:gd name="T43" fmla="*/ 8 h 27"/>
                  <a:gd name="T44" fmla="*/ 70 w 54"/>
                  <a:gd name="T45" fmla="*/ 5 h 27"/>
                  <a:gd name="T46" fmla="*/ 63 w 54"/>
                  <a:gd name="T47" fmla="*/ 3 h 27"/>
                  <a:gd name="T48" fmla="*/ 62 w 54"/>
                  <a:gd name="T49" fmla="*/ 3 h 27"/>
                  <a:gd name="T50" fmla="*/ 57 w 54"/>
                  <a:gd name="T51" fmla="*/ 4 h 27"/>
                  <a:gd name="T52" fmla="*/ 47 w 54"/>
                  <a:gd name="T53" fmla="*/ 5 h 27"/>
                  <a:gd name="T54" fmla="*/ 39 w 54"/>
                  <a:gd name="T55" fmla="*/ 3 h 27"/>
                  <a:gd name="T56" fmla="*/ 43 w 54"/>
                  <a:gd name="T57" fmla="*/ 3 h 27"/>
                  <a:gd name="T58" fmla="*/ 38 w 54"/>
                  <a:gd name="T59" fmla="*/ 3 h 27"/>
                  <a:gd name="T60" fmla="*/ 30 w 54"/>
                  <a:gd name="T61" fmla="*/ 4 h 27"/>
                  <a:gd name="T62" fmla="*/ 33 w 54"/>
                  <a:gd name="T63" fmla="*/ 5 h 27"/>
                  <a:gd name="T64" fmla="*/ 29 w 54"/>
                  <a:gd name="T65" fmla="*/ 7 h 27"/>
                  <a:gd name="T66" fmla="*/ 22 w 54"/>
                  <a:gd name="T67" fmla="*/ 7 h 27"/>
                  <a:gd name="T68" fmla="*/ 29 w 54"/>
                  <a:gd name="T69" fmla="*/ 9 h 27"/>
                  <a:gd name="T70" fmla="*/ 32 w 54"/>
                  <a:gd name="T71" fmla="*/ 9 h 27"/>
                  <a:gd name="T72" fmla="*/ 36 w 54"/>
                  <a:gd name="T73" fmla="*/ 11 h 27"/>
                  <a:gd name="T74" fmla="*/ 33 w 54"/>
                  <a:gd name="T75" fmla="*/ 11 h 27"/>
                  <a:gd name="T76" fmla="*/ 28 w 54"/>
                  <a:gd name="T77" fmla="*/ 11 h 27"/>
                  <a:gd name="T78" fmla="*/ 26 w 54"/>
                  <a:gd name="T79" fmla="*/ 15 h 27"/>
                  <a:gd name="T80" fmla="*/ 28 w 54"/>
                  <a:gd name="T81" fmla="*/ 13 h 27"/>
                  <a:gd name="T82" fmla="*/ 24 w 54"/>
                  <a:gd name="T83" fmla="*/ 16 h 27"/>
                  <a:gd name="T84" fmla="*/ 13 w 54"/>
                  <a:gd name="T85" fmla="*/ 17 h 27"/>
                  <a:gd name="T86" fmla="*/ 13 w 54"/>
                  <a:gd name="T87" fmla="*/ 13 h 27"/>
                  <a:gd name="T88" fmla="*/ 5 w 54"/>
                  <a:gd name="T89" fmla="*/ 13 h 27"/>
                  <a:gd name="T90" fmla="*/ 0 w 54"/>
                  <a:gd name="T91" fmla="*/ 17 h 27"/>
                  <a:gd name="T92" fmla="*/ 5 w 54"/>
                  <a:gd name="T93" fmla="*/ 21 h 27"/>
                  <a:gd name="T94" fmla="*/ 3 w 54"/>
                  <a:gd name="T95" fmla="*/ 21 h 2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4" h="27">
                    <a:moveTo>
                      <a:pt x="2" y="16"/>
                    </a:moveTo>
                    <a:cubicBezTo>
                      <a:pt x="3" y="17"/>
                      <a:pt x="9" y="16"/>
                      <a:pt x="7" y="18"/>
                    </a:cubicBezTo>
                    <a:cubicBezTo>
                      <a:pt x="10" y="17"/>
                      <a:pt x="9" y="19"/>
                      <a:pt x="10" y="21"/>
                    </a:cubicBezTo>
                    <a:cubicBezTo>
                      <a:pt x="12" y="23"/>
                      <a:pt x="13" y="23"/>
                      <a:pt x="12" y="26"/>
                    </a:cubicBezTo>
                    <a:cubicBezTo>
                      <a:pt x="15" y="27"/>
                      <a:pt x="18" y="27"/>
                      <a:pt x="22" y="25"/>
                    </a:cubicBezTo>
                    <a:cubicBezTo>
                      <a:pt x="20" y="23"/>
                      <a:pt x="23" y="22"/>
                      <a:pt x="24" y="21"/>
                    </a:cubicBezTo>
                    <a:cubicBezTo>
                      <a:pt x="24" y="21"/>
                      <a:pt x="23" y="22"/>
                      <a:pt x="22" y="22"/>
                    </a:cubicBezTo>
                    <a:cubicBezTo>
                      <a:pt x="23" y="24"/>
                      <a:pt x="27" y="24"/>
                      <a:pt x="29" y="23"/>
                    </a:cubicBezTo>
                    <a:cubicBezTo>
                      <a:pt x="31" y="23"/>
                      <a:pt x="32" y="22"/>
                      <a:pt x="34" y="22"/>
                    </a:cubicBezTo>
                    <a:cubicBezTo>
                      <a:pt x="34" y="22"/>
                      <a:pt x="39" y="21"/>
                      <a:pt x="36" y="21"/>
                    </a:cubicBezTo>
                    <a:cubicBezTo>
                      <a:pt x="37" y="20"/>
                      <a:pt x="37" y="20"/>
                      <a:pt x="38" y="20"/>
                    </a:cubicBezTo>
                    <a:cubicBezTo>
                      <a:pt x="38" y="20"/>
                      <a:pt x="37" y="20"/>
                      <a:pt x="37" y="20"/>
                    </a:cubicBezTo>
                    <a:cubicBezTo>
                      <a:pt x="38" y="19"/>
                      <a:pt x="39" y="19"/>
                      <a:pt x="40" y="19"/>
                    </a:cubicBezTo>
                    <a:cubicBezTo>
                      <a:pt x="40" y="18"/>
                      <a:pt x="40" y="17"/>
                      <a:pt x="39" y="17"/>
                    </a:cubicBezTo>
                    <a:cubicBezTo>
                      <a:pt x="42" y="17"/>
                      <a:pt x="45" y="16"/>
                      <a:pt x="46" y="13"/>
                    </a:cubicBezTo>
                    <a:cubicBezTo>
                      <a:pt x="44" y="13"/>
                      <a:pt x="42" y="13"/>
                      <a:pt x="40" y="14"/>
                    </a:cubicBezTo>
                    <a:cubicBezTo>
                      <a:pt x="41" y="13"/>
                      <a:pt x="43" y="12"/>
                      <a:pt x="41" y="12"/>
                    </a:cubicBezTo>
                    <a:cubicBezTo>
                      <a:pt x="42" y="12"/>
                      <a:pt x="42" y="11"/>
                      <a:pt x="42" y="10"/>
                    </a:cubicBezTo>
                    <a:cubicBezTo>
                      <a:pt x="39" y="9"/>
                      <a:pt x="37" y="10"/>
                      <a:pt x="34" y="11"/>
                    </a:cubicBezTo>
                    <a:cubicBezTo>
                      <a:pt x="34" y="9"/>
                      <a:pt x="37" y="9"/>
                      <a:pt x="39" y="9"/>
                    </a:cubicBezTo>
                    <a:cubicBezTo>
                      <a:pt x="42" y="8"/>
                      <a:pt x="45" y="7"/>
                      <a:pt x="48" y="6"/>
                    </a:cubicBezTo>
                    <a:cubicBezTo>
                      <a:pt x="48" y="5"/>
                      <a:pt x="46" y="6"/>
                      <a:pt x="45" y="6"/>
                    </a:cubicBezTo>
                    <a:cubicBezTo>
                      <a:pt x="47" y="4"/>
                      <a:pt x="51" y="5"/>
                      <a:pt x="53" y="4"/>
                    </a:cubicBezTo>
                    <a:cubicBezTo>
                      <a:pt x="54" y="2"/>
                      <a:pt x="49" y="2"/>
                      <a:pt x="48" y="2"/>
                    </a:cubicBezTo>
                    <a:cubicBezTo>
                      <a:pt x="51" y="1"/>
                      <a:pt x="47" y="2"/>
                      <a:pt x="47" y="2"/>
                    </a:cubicBezTo>
                    <a:cubicBezTo>
                      <a:pt x="46" y="2"/>
                      <a:pt x="44" y="2"/>
                      <a:pt x="43" y="3"/>
                    </a:cubicBezTo>
                    <a:cubicBezTo>
                      <a:pt x="41" y="3"/>
                      <a:pt x="38" y="2"/>
                      <a:pt x="36" y="4"/>
                    </a:cubicBezTo>
                    <a:cubicBezTo>
                      <a:pt x="36" y="0"/>
                      <a:pt x="32" y="1"/>
                      <a:pt x="30" y="2"/>
                    </a:cubicBezTo>
                    <a:cubicBezTo>
                      <a:pt x="31" y="2"/>
                      <a:pt x="32" y="2"/>
                      <a:pt x="33" y="2"/>
                    </a:cubicBezTo>
                    <a:cubicBezTo>
                      <a:pt x="32" y="3"/>
                      <a:pt x="31" y="2"/>
                      <a:pt x="29" y="2"/>
                    </a:cubicBezTo>
                    <a:cubicBezTo>
                      <a:pt x="27" y="2"/>
                      <a:pt x="25" y="2"/>
                      <a:pt x="23" y="3"/>
                    </a:cubicBezTo>
                    <a:cubicBezTo>
                      <a:pt x="24" y="4"/>
                      <a:pt x="24" y="4"/>
                      <a:pt x="25" y="4"/>
                    </a:cubicBezTo>
                    <a:cubicBezTo>
                      <a:pt x="24" y="6"/>
                      <a:pt x="23" y="5"/>
                      <a:pt x="22" y="5"/>
                    </a:cubicBezTo>
                    <a:cubicBezTo>
                      <a:pt x="20" y="4"/>
                      <a:pt x="18" y="5"/>
                      <a:pt x="17" y="5"/>
                    </a:cubicBezTo>
                    <a:cubicBezTo>
                      <a:pt x="18" y="7"/>
                      <a:pt x="20" y="8"/>
                      <a:pt x="22" y="7"/>
                    </a:cubicBezTo>
                    <a:cubicBezTo>
                      <a:pt x="23" y="7"/>
                      <a:pt x="23" y="7"/>
                      <a:pt x="24" y="7"/>
                    </a:cubicBezTo>
                    <a:cubicBezTo>
                      <a:pt x="25" y="7"/>
                      <a:pt x="25" y="8"/>
                      <a:pt x="27" y="8"/>
                    </a:cubicBezTo>
                    <a:cubicBezTo>
                      <a:pt x="26" y="8"/>
                      <a:pt x="26" y="8"/>
                      <a:pt x="25" y="8"/>
                    </a:cubicBezTo>
                    <a:cubicBezTo>
                      <a:pt x="24" y="7"/>
                      <a:pt x="22" y="8"/>
                      <a:pt x="21" y="8"/>
                    </a:cubicBezTo>
                    <a:cubicBezTo>
                      <a:pt x="24" y="9"/>
                      <a:pt x="21" y="12"/>
                      <a:pt x="20" y="11"/>
                    </a:cubicBezTo>
                    <a:cubicBezTo>
                      <a:pt x="20" y="11"/>
                      <a:pt x="21" y="11"/>
                      <a:pt x="21" y="10"/>
                    </a:cubicBezTo>
                    <a:cubicBezTo>
                      <a:pt x="19" y="10"/>
                      <a:pt x="20" y="11"/>
                      <a:pt x="18" y="12"/>
                    </a:cubicBezTo>
                    <a:cubicBezTo>
                      <a:pt x="16" y="13"/>
                      <a:pt x="12" y="13"/>
                      <a:pt x="10" y="13"/>
                    </a:cubicBezTo>
                    <a:cubicBezTo>
                      <a:pt x="11" y="12"/>
                      <a:pt x="11" y="12"/>
                      <a:pt x="10" y="10"/>
                    </a:cubicBezTo>
                    <a:cubicBezTo>
                      <a:pt x="10" y="8"/>
                      <a:pt x="5" y="10"/>
                      <a:pt x="4" y="10"/>
                    </a:cubicBezTo>
                    <a:cubicBezTo>
                      <a:pt x="3" y="11"/>
                      <a:pt x="0" y="12"/>
                      <a:pt x="0" y="13"/>
                    </a:cubicBezTo>
                    <a:cubicBezTo>
                      <a:pt x="0" y="15"/>
                      <a:pt x="3" y="14"/>
                      <a:pt x="4" y="16"/>
                    </a:cubicBezTo>
                    <a:cubicBezTo>
                      <a:pt x="3" y="16"/>
                      <a:pt x="3" y="16"/>
                      <a:pt x="2" y="16"/>
                    </a:cubicBezTo>
                  </a:path>
                </a:pathLst>
              </a:custGeom>
              <a:solidFill>
                <a:srgbClr val="B3B3B3"/>
              </a:solidFill>
              <a:ln w="3175">
                <a:solidFill>
                  <a:schemeClr val="tx1"/>
                </a:solidFill>
                <a:round/>
                <a:headEnd/>
                <a:tailEnd/>
              </a:ln>
            </p:spPr>
            <p:txBody>
              <a:bodyPr/>
              <a:lstStyle/>
              <a:p>
                <a:endParaRPr lang="en-GB" sz="2400" dirty="0"/>
              </a:p>
            </p:txBody>
          </p:sp>
          <p:sp>
            <p:nvSpPr>
              <p:cNvPr id="707" name="Freeform 4740"/>
              <p:cNvSpPr>
                <a:spLocks/>
              </p:cNvSpPr>
              <p:nvPr/>
            </p:nvSpPr>
            <p:spPr bwMode="auto">
              <a:xfrm>
                <a:off x="1818" y="1645"/>
                <a:ext cx="76" cy="43"/>
              </a:xfrm>
              <a:custGeom>
                <a:avLst/>
                <a:gdLst>
                  <a:gd name="T0" fmla="*/ 17 w 58"/>
                  <a:gd name="T1" fmla="*/ 31 h 32"/>
                  <a:gd name="T2" fmla="*/ 13 w 58"/>
                  <a:gd name="T3" fmla="*/ 39 h 32"/>
                  <a:gd name="T4" fmla="*/ 24 w 58"/>
                  <a:gd name="T5" fmla="*/ 38 h 32"/>
                  <a:gd name="T6" fmla="*/ 38 w 58"/>
                  <a:gd name="T7" fmla="*/ 31 h 32"/>
                  <a:gd name="T8" fmla="*/ 43 w 58"/>
                  <a:gd name="T9" fmla="*/ 27 h 32"/>
                  <a:gd name="T10" fmla="*/ 50 w 58"/>
                  <a:gd name="T11" fmla="*/ 26 h 32"/>
                  <a:gd name="T12" fmla="*/ 48 w 58"/>
                  <a:gd name="T13" fmla="*/ 27 h 32"/>
                  <a:gd name="T14" fmla="*/ 54 w 58"/>
                  <a:gd name="T15" fmla="*/ 30 h 32"/>
                  <a:gd name="T16" fmla="*/ 51 w 58"/>
                  <a:gd name="T17" fmla="*/ 32 h 32"/>
                  <a:gd name="T18" fmla="*/ 54 w 58"/>
                  <a:gd name="T19" fmla="*/ 32 h 32"/>
                  <a:gd name="T20" fmla="*/ 59 w 58"/>
                  <a:gd name="T21" fmla="*/ 34 h 32"/>
                  <a:gd name="T22" fmla="*/ 76 w 58"/>
                  <a:gd name="T23" fmla="*/ 31 h 32"/>
                  <a:gd name="T24" fmla="*/ 72 w 58"/>
                  <a:gd name="T25" fmla="*/ 30 h 32"/>
                  <a:gd name="T26" fmla="*/ 75 w 58"/>
                  <a:gd name="T27" fmla="*/ 28 h 32"/>
                  <a:gd name="T28" fmla="*/ 72 w 58"/>
                  <a:gd name="T29" fmla="*/ 27 h 32"/>
                  <a:gd name="T30" fmla="*/ 69 w 58"/>
                  <a:gd name="T31" fmla="*/ 27 h 32"/>
                  <a:gd name="T32" fmla="*/ 60 w 58"/>
                  <a:gd name="T33" fmla="*/ 28 h 32"/>
                  <a:gd name="T34" fmla="*/ 64 w 58"/>
                  <a:gd name="T35" fmla="*/ 24 h 32"/>
                  <a:gd name="T36" fmla="*/ 67 w 58"/>
                  <a:gd name="T37" fmla="*/ 20 h 32"/>
                  <a:gd name="T38" fmla="*/ 64 w 58"/>
                  <a:gd name="T39" fmla="*/ 17 h 32"/>
                  <a:gd name="T40" fmla="*/ 60 w 58"/>
                  <a:gd name="T41" fmla="*/ 16 h 32"/>
                  <a:gd name="T42" fmla="*/ 56 w 58"/>
                  <a:gd name="T43" fmla="*/ 15 h 32"/>
                  <a:gd name="T44" fmla="*/ 55 w 58"/>
                  <a:gd name="T45" fmla="*/ 11 h 32"/>
                  <a:gd name="T46" fmla="*/ 50 w 58"/>
                  <a:gd name="T47" fmla="*/ 11 h 32"/>
                  <a:gd name="T48" fmla="*/ 47 w 58"/>
                  <a:gd name="T49" fmla="*/ 7 h 32"/>
                  <a:gd name="T50" fmla="*/ 42 w 58"/>
                  <a:gd name="T51" fmla="*/ 11 h 32"/>
                  <a:gd name="T52" fmla="*/ 41 w 58"/>
                  <a:gd name="T53" fmla="*/ 7 h 32"/>
                  <a:gd name="T54" fmla="*/ 43 w 58"/>
                  <a:gd name="T55" fmla="*/ 5 h 32"/>
                  <a:gd name="T56" fmla="*/ 45 w 58"/>
                  <a:gd name="T57" fmla="*/ 3 h 32"/>
                  <a:gd name="T58" fmla="*/ 42 w 58"/>
                  <a:gd name="T59" fmla="*/ 3 h 32"/>
                  <a:gd name="T60" fmla="*/ 38 w 58"/>
                  <a:gd name="T61" fmla="*/ 1 h 32"/>
                  <a:gd name="T62" fmla="*/ 31 w 58"/>
                  <a:gd name="T63" fmla="*/ 7 h 32"/>
                  <a:gd name="T64" fmla="*/ 22 w 58"/>
                  <a:gd name="T65" fmla="*/ 16 h 32"/>
                  <a:gd name="T66" fmla="*/ 17 w 58"/>
                  <a:gd name="T67" fmla="*/ 22 h 32"/>
                  <a:gd name="T68" fmla="*/ 14 w 58"/>
                  <a:gd name="T69" fmla="*/ 27 h 32"/>
                  <a:gd name="T70" fmla="*/ 0 w 58"/>
                  <a:gd name="T71" fmla="*/ 34 h 32"/>
                  <a:gd name="T72" fmla="*/ 7 w 58"/>
                  <a:gd name="T73" fmla="*/ 32 h 32"/>
                  <a:gd name="T74" fmla="*/ 17 w 58"/>
                  <a:gd name="T75" fmla="*/ 31 h 3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8" h="32">
                    <a:moveTo>
                      <a:pt x="13" y="23"/>
                    </a:moveTo>
                    <a:cubicBezTo>
                      <a:pt x="14" y="25"/>
                      <a:pt x="10" y="27"/>
                      <a:pt x="10" y="29"/>
                    </a:cubicBezTo>
                    <a:cubicBezTo>
                      <a:pt x="9" y="32"/>
                      <a:pt x="18" y="29"/>
                      <a:pt x="18" y="28"/>
                    </a:cubicBezTo>
                    <a:cubicBezTo>
                      <a:pt x="22" y="26"/>
                      <a:pt x="25" y="24"/>
                      <a:pt x="29" y="23"/>
                    </a:cubicBezTo>
                    <a:cubicBezTo>
                      <a:pt x="31" y="23"/>
                      <a:pt x="31" y="21"/>
                      <a:pt x="33" y="20"/>
                    </a:cubicBezTo>
                    <a:cubicBezTo>
                      <a:pt x="34" y="19"/>
                      <a:pt x="36" y="20"/>
                      <a:pt x="38" y="19"/>
                    </a:cubicBezTo>
                    <a:cubicBezTo>
                      <a:pt x="38" y="20"/>
                      <a:pt x="37" y="20"/>
                      <a:pt x="37" y="20"/>
                    </a:cubicBezTo>
                    <a:cubicBezTo>
                      <a:pt x="38" y="21"/>
                      <a:pt x="39" y="21"/>
                      <a:pt x="41" y="22"/>
                    </a:cubicBezTo>
                    <a:cubicBezTo>
                      <a:pt x="42" y="22"/>
                      <a:pt x="39" y="23"/>
                      <a:pt x="39" y="24"/>
                    </a:cubicBezTo>
                    <a:cubicBezTo>
                      <a:pt x="39" y="24"/>
                      <a:pt x="40" y="24"/>
                      <a:pt x="41" y="24"/>
                    </a:cubicBezTo>
                    <a:cubicBezTo>
                      <a:pt x="43" y="24"/>
                      <a:pt x="44" y="25"/>
                      <a:pt x="45" y="25"/>
                    </a:cubicBezTo>
                    <a:cubicBezTo>
                      <a:pt x="50" y="27"/>
                      <a:pt x="53" y="24"/>
                      <a:pt x="58" y="23"/>
                    </a:cubicBezTo>
                    <a:cubicBezTo>
                      <a:pt x="58" y="22"/>
                      <a:pt x="56" y="22"/>
                      <a:pt x="55" y="22"/>
                    </a:cubicBezTo>
                    <a:cubicBezTo>
                      <a:pt x="56" y="22"/>
                      <a:pt x="57" y="22"/>
                      <a:pt x="57" y="21"/>
                    </a:cubicBezTo>
                    <a:cubicBezTo>
                      <a:pt x="56" y="21"/>
                      <a:pt x="56" y="20"/>
                      <a:pt x="55" y="20"/>
                    </a:cubicBezTo>
                    <a:cubicBezTo>
                      <a:pt x="54" y="19"/>
                      <a:pt x="54" y="20"/>
                      <a:pt x="53" y="20"/>
                    </a:cubicBezTo>
                    <a:cubicBezTo>
                      <a:pt x="50" y="20"/>
                      <a:pt x="48" y="21"/>
                      <a:pt x="46" y="21"/>
                    </a:cubicBezTo>
                    <a:cubicBezTo>
                      <a:pt x="47" y="19"/>
                      <a:pt x="50" y="20"/>
                      <a:pt x="49" y="18"/>
                    </a:cubicBezTo>
                    <a:cubicBezTo>
                      <a:pt x="49" y="17"/>
                      <a:pt x="51" y="17"/>
                      <a:pt x="51" y="15"/>
                    </a:cubicBezTo>
                    <a:cubicBezTo>
                      <a:pt x="51" y="14"/>
                      <a:pt x="50" y="14"/>
                      <a:pt x="49" y="13"/>
                    </a:cubicBezTo>
                    <a:cubicBezTo>
                      <a:pt x="48" y="13"/>
                      <a:pt x="47" y="13"/>
                      <a:pt x="46" y="12"/>
                    </a:cubicBezTo>
                    <a:cubicBezTo>
                      <a:pt x="45" y="11"/>
                      <a:pt x="44" y="11"/>
                      <a:pt x="43" y="11"/>
                    </a:cubicBezTo>
                    <a:cubicBezTo>
                      <a:pt x="42" y="10"/>
                      <a:pt x="43" y="9"/>
                      <a:pt x="42" y="8"/>
                    </a:cubicBezTo>
                    <a:cubicBezTo>
                      <a:pt x="41" y="8"/>
                      <a:pt x="39" y="8"/>
                      <a:pt x="38" y="8"/>
                    </a:cubicBezTo>
                    <a:cubicBezTo>
                      <a:pt x="38" y="7"/>
                      <a:pt x="37" y="5"/>
                      <a:pt x="36" y="5"/>
                    </a:cubicBezTo>
                    <a:cubicBezTo>
                      <a:pt x="35" y="5"/>
                      <a:pt x="33" y="7"/>
                      <a:pt x="32" y="8"/>
                    </a:cubicBezTo>
                    <a:cubicBezTo>
                      <a:pt x="31" y="7"/>
                      <a:pt x="33" y="6"/>
                      <a:pt x="31" y="5"/>
                    </a:cubicBezTo>
                    <a:cubicBezTo>
                      <a:pt x="32" y="4"/>
                      <a:pt x="33" y="4"/>
                      <a:pt x="33" y="4"/>
                    </a:cubicBezTo>
                    <a:cubicBezTo>
                      <a:pt x="34" y="3"/>
                      <a:pt x="33" y="2"/>
                      <a:pt x="34" y="2"/>
                    </a:cubicBezTo>
                    <a:cubicBezTo>
                      <a:pt x="33" y="1"/>
                      <a:pt x="32" y="1"/>
                      <a:pt x="32" y="2"/>
                    </a:cubicBezTo>
                    <a:cubicBezTo>
                      <a:pt x="33" y="0"/>
                      <a:pt x="30" y="1"/>
                      <a:pt x="29" y="1"/>
                    </a:cubicBezTo>
                    <a:cubicBezTo>
                      <a:pt x="27" y="2"/>
                      <a:pt x="26" y="3"/>
                      <a:pt x="24" y="5"/>
                    </a:cubicBezTo>
                    <a:cubicBezTo>
                      <a:pt x="22" y="7"/>
                      <a:pt x="19" y="10"/>
                      <a:pt x="17" y="12"/>
                    </a:cubicBezTo>
                    <a:cubicBezTo>
                      <a:pt x="15" y="14"/>
                      <a:pt x="14" y="15"/>
                      <a:pt x="13" y="16"/>
                    </a:cubicBezTo>
                    <a:cubicBezTo>
                      <a:pt x="12" y="17"/>
                      <a:pt x="13" y="19"/>
                      <a:pt x="11" y="20"/>
                    </a:cubicBezTo>
                    <a:cubicBezTo>
                      <a:pt x="7" y="21"/>
                      <a:pt x="3" y="21"/>
                      <a:pt x="0" y="25"/>
                    </a:cubicBezTo>
                    <a:cubicBezTo>
                      <a:pt x="1" y="26"/>
                      <a:pt x="4" y="25"/>
                      <a:pt x="5" y="24"/>
                    </a:cubicBezTo>
                    <a:cubicBezTo>
                      <a:pt x="8" y="24"/>
                      <a:pt x="11" y="25"/>
                      <a:pt x="13" y="23"/>
                    </a:cubicBezTo>
                  </a:path>
                </a:pathLst>
              </a:custGeom>
              <a:solidFill>
                <a:srgbClr val="B3B3B3"/>
              </a:solidFill>
              <a:ln w="3175">
                <a:solidFill>
                  <a:schemeClr val="tx1"/>
                </a:solidFill>
                <a:round/>
                <a:headEnd/>
                <a:tailEnd/>
              </a:ln>
            </p:spPr>
            <p:txBody>
              <a:bodyPr/>
              <a:lstStyle/>
              <a:p>
                <a:endParaRPr lang="en-GB" sz="2400" dirty="0"/>
              </a:p>
            </p:txBody>
          </p:sp>
          <p:sp>
            <p:nvSpPr>
              <p:cNvPr id="708" name="Freeform 4741"/>
              <p:cNvSpPr>
                <a:spLocks/>
              </p:cNvSpPr>
              <p:nvPr/>
            </p:nvSpPr>
            <p:spPr bwMode="auto">
              <a:xfrm>
                <a:off x="1827" y="1553"/>
                <a:ext cx="4" cy="3"/>
              </a:xfrm>
              <a:custGeom>
                <a:avLst/>
                <a:gdLst>
                  <a:gd name="T0" fmla="*/ 4 w 3"/>
                  <a:gd name="T1" fmla="*/ 0 h 2"/>
                  <a:gd name="T2" fmla="*/ 0 w 3"/>
                  <a:gd name="T3" fmla="*/ 3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0"/>
                      <a:pt x="1" y="1"/>
                      <a:pt x="0" y="2"/>
                    </a:cubicBezTo>
                    <a:cubicBezTo>
                      <a:pt x="2" y="2"/>
                      <a:pt x="3" y="1"/>
                      <a:pt x="3" y="0"/>
                    </a:cubicBezTo>
                  </a:path>
                </a:pathLst>
              </a:custGeom>
              <a:solidFill>
                <a:srgbClr val="B3B3B3"/>
              </a:solidFill>
              <a:ln w="3175">
                <a:solidFill>
                  <a:schemeClr val="tx1"/>
                </a:solidFill>
                <a:round/>
                <a:headEnd/>
                <a:tailEnd/>
              </a:ln>
            </p:spPr>
            <p:txBody>
              <a:bodyPr/>
              <a:lstStyle/>
              <a:p>
                <a:endParaRPr lang="en-GB" sz="2400" dirty="0"/>
              </a:p>
            </p:txBody>
          </p:sp>
          <p:sp>
            <p:nvSpPr>
              <p:cNvPr id="709" name="Freeform 4742"/>
              <p:cNvSpPr>
                <a:spLocks/>
              </p:cNvSpPr>
              <p:nvPr/>
            </p:nvSpPr>
            <p:spPr bwMode="auto">
              <a:xfrm>
                <a:off x="1828" y="1549"/>
                <a:ext cx="8" cy="5"/>
              </a:xfrm>
              <a:custGeom>
                <a:avLst/>
                <a:gdLst>
                  <a:gd name="T0" fmla="*/ 7 w 6"/>
                  <a:gd name="T1" fmla="*/ 0 h 4"/>
                  <a:gd name="T2" fmla="*/ 0 w 6"/>
                  <a:gd name="T3" fmla="*/ 4 h 4"/>
                  <a:gd name="T4" fmla="*/ 7 w 6"/>
                  <a:gd name="T5" fmla="*/ 0 h 4"/>
                  <a:gd name="T6" fmla="*/ 0 60000 65536"/>
                  <a:gd name="T7" fmla="*/ 0 60000 65536"/>
                  <a:gd name="T8" fmla="*/ 0 60000 65536"/>
                </a:gdLst>
                <a:ahLst/>
                <a:cxnLst>
                  <a:cxn ang="T6">
                    <a:pos x="T0" y="T1"/>
                  </a:cxn>
                  <a:cxn ang="T7">
                    <a:pos x="T2" y="T3"/>
                  </a:cxn>
                  <a:cxn ang="T8">
                    <a:pos x="T4" y="T5"/>
                  </a:cxn>
                </a:cxnLst>
                <a:rect l="0" t="0" r="r" b="b"/>
                <a:pathLst>
                  <a:path w="6" h="4">
                    <a:moveTo>
                      <a:pt x="5" y="0"/>
                    </a:moveTo>
                    <a:cubicBezTo>
                      <a:pt x="4" y="0"/>
                      <a:pt x="0" y="1"/>
                      <a:pt x="0" y="3"/>
                    </a:cubicBezTo>
                    <a:cubicBezTo>
                      <a:pt x="1" y="4"/>
                      <a:pt x="6" y="2"/>
                      <a:pt x="5" y="0"/>
                    </a:cubicBezTo>
                  </a:path>
                </a:pathLst>
              </a:custGeom>
              <a:solidFill>
                <a:srgbClr val="B3B3B3"/>
              </a:solidFill>
              <a:ln w="3175">
                <a:solidFill>
                  <a:schemeClr val="tx1"/>
                </a:solidFill>
                <a:round/>
                <a:headEnd/>
                <a:tailEnd/>
              </a:ln>
            </p:spPr>
            <p:txBody>
              <a:bodyPr/>
              <a:lstStyle/>
              <a:p>
                <a:endParaRPr lang="en-GB" sz="2400" dirty="0"/>
              </a:p>
            </p:txBody>
          </p:sp>
          <p:sp>
            <p:nvSpPr>
              <p:cNvPr id="710" name="Freeform 4743"/>
              <p:cNvSpPr>
                <a:spLocks/>
              </p:cNvSpPr>
              <p:nvPr/>
            </p:nvSpPr>
            <p:spPr bwMode="auto">
              <a:xfrm>
                <a:off x="1835" y="1537"/>
                <a:ext cx="71" cy="28"/>
              </a:xfrm>
              <a:custGeom>
                <a:avLst/>
                <a:gdLst>
                  <a:gd name="T0" fmla="*/ 4 w 54"/>
                  <a:gd name="T1" fmla="*/ 25 h 21"/>
                  <a:gd name="T2" fmla="*/ 0 w 54"/>
                  <a:gd name="T3" fmla="*/ 27 h 21"/>
                  <a:gd name="T4" fmla="*/ 7 w 54"/>
                  <a:gd name="T5" fmla="*/ 28 h 21"/>
                  <a:gd name="T6" fmla="*/ 9 w 54"/>
                  <a:gd name="T7" fmla="*/ 28 h 21"/>
                  <a:gd name="T8" fmla="*/ 9 w 54"/>
                  <a:gd name="T9" fmla="*/ 28 h 21"/>
                  <a:gd name="T10" fmla="*/ 20 w 54"/>
                  <a:gd name="T11" fmla="*/ 23 h 21"/>
                  <a:gd name="T12" fmla="*/ 18 w 54"/>
                  <a:gd name="T13" fmla="*/ 19 h 21"/>
                  <a:gd name="T14" fmla="*/ 37 w 54"/>
                  <a:gd name="T15" fmla="*/ 19 h 21"/>
                  <a:gd name="T16" fmla="*/ 45 w 54"/>
                  <a:gd name="T17" fmla="*/ 16 h 21"/>
                  <a:gd name="T18" fmla="*/ 49 w 54"/>
                  <a:gd name="T19" fmla="*/ 15 h 21"/>
                  <a:gd name="T20" fmla="*/ 50 w 54"/>
                  <a:gd name="T21" fmla="*/ 12 h 21"/>
                  <a:gd name="T22" fmla="*/ 60 w 54"/>
                  <a:gd name="T23" fmla="*/ 8 h 21"/>
                  <a:gd name="T24" fmla="*/ 71 w 54"/>
                  <a:gd name="T25" fmla="*/ 4 h 21"/>
                  <a:gd name="T26" fmla="*/ 58 w 54"/>
                  <a:gd name="T27" fmla="*/ 1 h 21"/>
                  <a:gd name="T28" fmla="*/ 53 w 54"/>
                  <a:gd name="T29" fmla="*/ 3 h 21"/>
                  <a:gd name="T30" fmla="*/ 49 w 54"/>
                  <a:gd name="T31" fmla="*/ 0 h 21"/>
                  <a:gd name="T32" fmla="*/ 43 w 54"/>
                  <a:gd name="T33" fmla="*/ 0 h 21"/>
                  <a:gd name="T34" fmla="*/ 36 w 54"/>
                  <a:gd name="T35" fmla="*/ 0 h 21"/>
                  <a:gd name="T36" fmla="*/ 24 w 54"/>
                  <a:gd name="T37" fmla="*/ 3 h 21"/>
                  <a:gd name="T38" fmla="*/ 25 w 54"/>
                  <a:gd name="T39" fmla="*/ 4 h 21"/>
                  <a:gd name="T40" fmla="*/ 25 w 54"/>
                  <a:gd name="T41" fmla="*/ 7 h 21"/>
                  <a:gd name="T42" fmla="*/ 22 w 54"/>
                  <a:gd name="T43" fmla="*/ 5 h 21"/>
                  <a:gd name="T44" fmla="*/ 17 w 54"/>
                  <a:gd name="T45" fmla="*/ 5 h 21"/>
                  <a:gd name="T46" fmla="*/ 11 w 54"/>
                  <a:gd name="T47" fmla="*/ 13 h 21"/>
                  <a:gd name="T48" fmla="*/ 5 w 54"/>
                  <a:gd name="T49" fmla="*/ 19 h 21"/>
                  <a:gd name="T50" fmla="*/ 1 w 54"/>
                  <a:gd name="T51" fmla="*/ 25 h 21"/>
                  <a:gd name="T52" fmla="*/ 5 w 54"/>
                  <a:gd name="T53" fmla="*/ 25 h 21"/>
                  <a:gd name="T54" fmla="*/ 4 w 54"/>
                  <a:gd name="T55" fmla="*/ 25 h 2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4" h="21">
                    <a:moveTo>
                      <a:pt x="3" y="19"/>
                    </a:moveTo>
                    <a:cubicBezTo>
                      <a:pt x="2" y="20"/>
                      <a:pt x="1" y="20"/>
                      <a:pt x="0" y="20"/>
                    </a:cubicBezTo>
                    <a:cubicBezTo>
                      <a:pt x="1" y="21"/>
                      <a:pt x="3" y="21"/>
                      <a:pt x="5" y="21"/>
                    </a:cubicBezTo>
                    <a:cubicBezTo>
                      <a:pt x="5" y="21"/>
                      <a:pt x="6" y="21"/>
                      <a:pt x="7" y="21"/>
                    </a:cubicBezTo>
                    <a:cubicBezTo>
                      <a:pt x="8" y="21"/>
                      <a:pt x="10" y="20"/>
                      <a:pt x="7" y="21"/>
                    </a:cubicBezTo>
                    <a:cubicBezTo>
                      <a:pt x="10" y="19"/>
                      <a:pt x="13" y="18"/>
                      <a:pt x="15" y="17"/>
                    </a:cubicBezTo>
                    <a:cubicBezTo>
                      <a:pt x="19" y="16"/>
                      <a:pt x="16" y="14"/>
                      <a:pt x="14" y="14"/>
                    </a:cubicBezTo>
                    <a:cubicBezTo>
                      <a:pt x="18" y="12"/>
                      <a:pt x="23" y="14"/>
                      <a:pt x="28" y="14"/>
                    </a:cubicBezTo>
                    <a:cubicBezTo>
                      <a:pt x="30" y="14"/>
                      <a:pt x="32" y="13"/>
                      <a:pt x="34" y="12"/>
                    </a:cubicBezTo>
                    <a:cubicBezTo>
                      <a:pt x="35" y="12"/>
                      <a:pt x="36" y="11"/>
                      <a:pt x="37" y="11"/>
                    </a:cubicBezTo>
                    <a:cubicBezTo>
                      <a:pt x="37" y="10"/>
                      <a:pt x="40" y="9"/>
                      <a:pt x="38" y="9"/>
                    </a:cubicBezTo>
                    <a:cubicBezTo>
                      <a:pt x="41" y="9"/>
                      <a:pt x="43" y="6"/>
                      <a:pt x="46" y="6"/>
                    </a:cubicBezTo>
                    <a:cubicBezTo>
                      <a:pt x="49" y="6"/>
                      <a:pt x="51" y="2"/>
                      <a:pt x="54" y="3"/>
                    </a:cubicBezTo>
                    <a:cubicBezTo>
                      <a:pt x="52" y="1"/>
                      <a:pt x="47" y="1"/>
                      <a:pt x="44" y="1"/>
                    </a:cubicBezTo>
                    <a:cubicBezTo>
                      <a:pt x="43" y="2"/>
                      <a:pt x="41" y="3"/>
                      <a:pt x="40" y="2"/>
                    </a:cubicBezTo>
                    <a:cubicBezTo>
                      <a:pt x="40" y="0"/>
                      <a:pt x="39" y="1"/>
                      <a:pt x="37" y="0"/>
                    </a:cubicBezTo>
                    <a:cubicBezTo>
                      <a:pt x="36" y="0"/>
                      <a:pt x="34" y="0"/>
                      <a:pt x="33" y="0"/>
                    </a:cubicBezTo>
                    <a:cubicBezTo>
                      <a:pt x="31" y="0"/>
                      <a:pt x="29" y="0"/>
                      <a:pt x="27" y="0"/>
                    </a:cubicBezTo>
                    <a:cubicBezTo>
                      <a:pt x="24" y="1"/>
                      <a:pt x="20" y="0"/>
                      <a:pt x="18" y="2"/>
                    </a:cubicBezTo>
                    <a:cubicBezTo>
                      <a:pt x="18" y="3"/>
                      <a:pt x="19" y="3"/>
                      <a:pt x="19" y="3"/>
                    </a:cubicBezTo>
                    <a:cubicBezTo>
                      <a:pt x="18" y="4"/>
                      <a:pt x="19" y="4"/>
                      <a:pt x="19" y="5"/>
                    </a:cubicBezTo>
                    <a:cubicBezTo>
                      <a:pt x="18" y="5"/>
                      <a:pt x="17" y="5"/>
                      <a:pt x="17" y="4"/>
                    </a:cubicBezTo>
                    <a:cubicBezTo>
                      <a:pt x="16" y="3"/>
                      <a:pt x="14" y="4"/>
                      <a:pt x="13" y="4"/>
                    </a:cubicBezTo>
                    <a:cubicBezTo>
                      <a:pt x="11" y="5"/>
                      <a:pt x="10" y="9"/>
                      <a:pt x="8" y="10"/>
                    </a:cubicBezTo>
                    <a:cubicBezTo>
                      <a:pt x="7" y="11"/>
                      <a:pt x="3" y="12"/>
                      <a:pt x="4" y="14"/>
                    </a:cubicBezTo>
                    <a:cubicBezTo>
                      <a:pt x="5" y="16"/>
                      <a:pt x="2" y="18"/>
                      <a:pt x="1" y="19"/>
                    </a:cubicBezTo>
                    <a:cubicBezTo>
                      <a:pt x="2" y="19"/>
                      <a:pt x="3" y="19"/>
                      <a:pt x="4" y="19"/>
                    </a:cubicBezTo>
                    <a:cubicBezTo>
                      <a:pt x="4" y="19"/>
                      <a:pt x="3" y="19"/>
                      <a:pt x="3" y="19"/>
                    </a:cubicBezTo>
                  </a:path>
                </a:pathLst>
              </a:custGeom>
              <a:solidFill>
                <a:srgbClr val="B3B3B3"/>
              </a:solidFill>
              <a:ln w="3175">
                <a:solidFill>
                  <a:schemeClr val="tx1"/>
                </a:solidFill>
                <a:round/>
                <a:headEnd/>
                <a:tailEnd/>
              </a:ln>
            </p:spPr>
            <p:txBody>
              <a:bodyPr/>
              <a:lstStyle/>
              <a:p>
                <a:endParaRPr lang="en-GB" sz="2400" dirty="0"/>
              </a:p>
            </p:txBody>
          </p:sp>
          <p:sp>
            <p:nvSpPr>
              <p:cNvPr id="711" name="Freeform 4744"/>
              <p:cNvSpPr>
                <a:spLocks/>
              </p:cNvSpPr>
              <p:nvPr/>
            </p:nvSpPr>
            <p:spPr bwMode="auto">
              <a:xfrm>
                <a:off x="1840" y="1685"/>
                <a:ext cx="28" cy="14"/>
              </a:xfrm>
              <a:custGeom>
                <a:avLst/>
                <a:gdLst>
                  <a:gd name="T0" fmla="*/ 1 w 21"/>
                  <a:gd name="T1" fmla="*/ 9 h 11"/>
                  <a:gd name="T2" fmla="*/ 0 w 21"/>
                  <a:gd name="T3" fmla="*/ 13 h 11"/>
                  <a:gd name="T4" fmla="*/ 7 w 21"/>
                  <a:gd name="T5" fmla="*/ 13 h 11"/>
                  <a:gd name="T6" fmla="*/ 13 w 21"/>
                  <a:gd name="T7" fmla="*/ 11 h 11"/>
                  <a:gd name="T8" fmla="*/ 28 w 21"/>
                  <a:gd name="T9" fmla="*/ 4 h 11"/>
                  <a:gd name="T10" fmla="*/ 13 w 21"/>
                  <a:gd name="T11" fmla="*/ 4 h 11"/>
                  <a:gd name="T12" fmla="*/ 8 w 21"/>
                  <a:gd name="T13" fmla="*/ 5 h 11"/>
                  <a:gd name="T14" fmla="*/ 1 w 21"/>
                  <a:gd name="T15" fmla="*/ 9 h 1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 h="11">
                    <a:moveTo>
                      <a:pt x="1" y="7"/>
                    </a:moveTo>
                    <a:cubicBezTo>
                      <a:pt x="0" y="8"/>
                      <a:pt x="1" y="9"/>
                      <a:pt x="0" y="10"/>
                    </a:cubicBezTo>
                    <a:cubicBezTo>
                      <a:pt x="2" y="11"/>
                      <a:pt x="3" y="9"/>
                      <a:pt x="5" y="10"/>
                    </a:cubicBezTo>
                    <a:cubicBezTo>
                      <a:pt x="6" y="11"/>
                      <a:pt x="9" y="9"/>
                      <a:pt x="10" y="9"/>
                    </a:cubicBezTo>
                    <a:cubicBezTo>
                      <a:pt x="13" y="6"/>
                      <a:pt x="17" y="5"/>
                      <a:pt x="21" y="3"/>
                    </a:cubicBezTo>
                    <a:cubicBezTo>
                      <a:pt x="17" y="0"/>
                      <a:pt x="14" y="3"/>
                      <a:pt x="10" y="3"/>
                    </a:cubicBezTo>
                    <a:cubicBezTo>
                      <a:pt x="8" y="3"/>
                      <a:pt x="8" y="2"/>
                      <a:pt x="6" y="4"/>
                    </a:cubicBezTo>
                    <a:cubicBezTo>
                      <a:pt x="4" y="6"/>
                      <a:pt x="3" y="6"/>
                      <a:pt x="1" y="7"/>
                    </a:cubicBezTo>
                  </a:path>
                </a:pathLst>
              </a:custGeom>
              <a:solidFill>
                <a:srgbClr val="B3B3B3"/>
              </a:solidFill>
              <a:ln w="3175">
                <a:solidFill>
                  <a:schemeClr val="tx1"/>
                </a:solidFill>
                <a:round/>
                <a:headEnd/>
                <a:tailEnd/>
              </a:ln>
            </p:spPr>
            <p:txBody>
              <a:bodyPr/>
              <a:lstStyle/>
              <a:p>
                <a:endParaRPr lang="en-GB" sz="2400" dirty="0"/>
              </a:p>
            </p:txBody>
          </p:sp>
          <p:sp>
            <p:nvSpPr>
              <p:cNvPr id="712" name="Freeform 4745"/>
              <p:cNvSpPr>
                <a:spLocks/>
              </p:cNvSpPr>
              <p:nvPr/>
            </p:nvSpPr>
            <p:spPr bwMode="auto">
              <a:xfrm>
                <a:off x="1841" y="1593"/>
                <a:ext cx="3" cy="1"/>
              </a:xfrm>
              <a:custGeom>
                <a:avLst/>
                <a:gdLst>
                  <a:gd name="T0" fmla="*/ 0 w 2"/>
                  <a:gd name="T1" fmla="*/ 1 h 1"/>
                  <a:gd name="T2" fmla="*/ 3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713" name="Freeform 4746"/>
              <p:cNvSpPr>
                <a:spLocks/>
              </p:cNvSpPr>
              <p:nvPr/>
            </p:nvSpPr>
            <p:spPr bwMode="auto">
              <a:xfrm>
                <a:off x="1844" y="1598"/>
                <a:ext cx="4" cy="4"/>
              </a:xfrm>
              <a:custGeom>
                <a:avLst/>
                <a:gdLst>
                  <a:gd name="T0" fmla="*/ 1 w 3"/>
                  <a:gd name="T1" fmla="*/ 4 h 3"/>
                  <a:gd name="T2" fmla="*/ 0 w 3"/>
                  <a:gd name="T3" fmla="*/ 3 h 3"/>
                  <a:gd name="T4" fmla="*/ 1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1" y="3"/>
                    </a:moveTo>
                    <a:cubicBezTo>
                      <a:pt x="3" y="2"/>
                      <a:pt x="2" y="0"/>
                      <a:pt x="0" y="2"/>
                    </a:cubicBezTo>
                    <a:cubicBezTo>
                      <a:pt x="1" y="1"/>
                      <a:pt x="1" y="2"/>
                      <a:pt x="1" y="3"/>
                    </a:cubicBezTo>
                  </a:path>
                </a:pathLst>
              </a:custGeom>
              <a:solidFill>
                <a:srgbClr val="B3B3B3"/>
              </a:solidFill>
              <a:ln w="3175">
                <a:solidFill>
                  <a:schemeClr val="tx1"/>
                </a:solidFill>
                <a:round/>
                <a:headEnd/>
                <a:tailEnd/>
              </a:ln>
            </p:spPr>
            <p:txBody>
              <a:bodyPr/>
              <a:lstStyle/>
              <a:p>
                <a:endParaRPr lang="en-GB" sz="2400" dirty="0"/>
              </a:p>
            </p:txBody>
          </p:sp>
          <p:sp>
            <p:nvSpPr>
              <p:cNvPr id="714" name="Freeform 4747"/>
              <p:cNvSpPr>
                <a:spLocks/>
              </p:cNvSpPr>
              <p:nvPr/>
            </p:nvSpPr>
            <p:spPr bwMode="auto">
              <a:xfrm>
                <a:off x="1844" y="1595"/>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1" y="1"/>
                      <a:pt x="0" y="1"/>
                    </a:cubicBezTo>
                    <a:cubicBezTo>
                      <a:pt x="1"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715" name="Freeform 4748"/>
              <p:cNvSpPr>
                <a:spLocks/>
              </p:cNvSpPr>
              <p:nvPr/>
            </p:nvSpPr>
            <p:spPr bwMode="auto">
              <a:xfrm>
                <a:off x="1845" y="1606"/>
                <a:ext cx="3" cy="2"/>
              </a:xfrm>
              <a:custGeom>
                <a:avLst/>
                <a:gdLst>
                  <a:gd name="T0" fmla="*/ 0 w 2"/>
                  <a:gd name="T1" fmla="*/ 1 h 2"/>
                  <a:gd name="T2" fmla="*/ 3 w 2"/>
                  <a:gd name="T3" fmla="*/ 1 h 2"/>
                  <a:gd name="T4" fmla="*/ 0 w 2"/>
                  <a:gd name="T5" fmla="*/ 1 h 2"/>
                  <a:gd name="T6" fmla="*/ 0 60000 65536"/>
                  <a:gd name="T7" fmla="*/ 0 60000 65536"/>
                  <a:gd name="T8" fmla="*/ 0 60000 65536"/>
                </a:gdLst>
                <a:ahLst/>
                <a:cxnLst>
                  <a:cxn ang="T6">
                    <a:pos x="T0" y="T1"/>
                  </a:cxn>
                  <a:cxn ang="T7">
                    <a:pos x="T2" y="T3"/>
                  </a:cxn>
                  <a:cxn ang="T8">
                    <a:pos x="T4" y="T5"/>
                  </a:cxn>
                </a:cxnLst>
                <a:rect l="0" t="0" r="r" b="b"/>
                <a:pathLst>
                  <a:path w="2" h="2">
                    <a:moveTo>
                      <a:pt x="0" y="1"/>
                    </a:moveTo>
                    <a:cubicBezTo>
                      <a:pt x="1" y="2"/>
                      <a:pt x="1" y="1"/>
                      <a:pt x="2" y="1"/>
                    </a:cubicBezTo>
                    <a:cubicBezTo>
                      <a:pt x="1" y="0"/>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716" name="Freeform 4749"/>
              <p:cNvSpPr>
                <a:spLocks/>
              </p:cNvSpPr>
              <p:nvPr/>
            </p:nvSpPr>
            <p:spPr bwMode="auto">
              <a:xfrm>
                <a:off x="1847" y="1598"/>
                <a:ext cx="4" cy="4"/>
              </a:xfrm>
              <a:custGeom>
                <a:avLst/>
                <a:gdLst>
                  <a:gd name="T0" fmla="*/ 4 w 3"/>
                  <a:gd name="T1" fmla="*/ 0 h 3"/>
                  <a:gd name="T2" fmla="*/ 0 w 3"/>
                  <a:gd name="T3" fmla="*/ 1 h 3"/>
                  <a:gd name="T4" fmla="*/ 4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3" y="0"/>
                    </a:moveTo>
                    <a:cubicBezTo>
                      <a:pt x="3" y="0"/>
                      <a:pt x="1" y="1"/>
                      <a:pt x="0" y="1"/>
                    </a:cubicBezTo>
                    <a:cubicBezTo>
                      <a:pt x="1" y="3"/>
                      <a:pt x="3" y="1"/>
                      <a:pt x="3" y="0"/>
                    </a:cubicBezTo>
                  </a:path>
                </a:pathLst>
              </a:custGeom>
              <a:solidFill>
                <a:srgbClr val="B3B3B3"/>
              </a:solidFill>
              <a:ln w="3175">
                <a:solidFill>
                  <a:schemeClr val="tx1"/>
                </a:solidFill>
                <a:round/>
                <a:headEnd/>
                <a:tailEnd/>
              </a:ln>
            </p:spPr>
            <p:txBody>
              <a:bodyPr/>
              <a:lstStyle/>
              <a:p>
                <a:endParaRPr lang="en-GB" sz="2400" dirty="0"/>
              </a:p>
            </p:txBody>
          </p:sp>
          <p:sp>
            <p:nvSpPr>
              <p:cNvPr id="717" name="Freeform 4750"/>
              <p:cNvSpPr>
                <a:spLocks/>
              </p:cNvSpPr>
              <p:nvPr/>
            </p:nvSpPr>
            <p:spPr bwMode="auto">
              <a:xfrm>
                <a:off x="1861" y="1644"/>
                <a:ext cx="7" cy="8"/>
              </a:xfrm>
              <a:custGeom>
                <a:avLst/>
                <a:gdLst>
                  <a:gd name="T0" fmla="*/ 7 w 5"/>
                  <a:gd name="T1" fmla="*/ 1 h 6"/>
                  <a:gd name="T2" fmla="*/ 3 w 5"/>
                  <a:gd name="T3" fmla="*/ 5 h 6"/>
                  <a:gd name="T4" fmla="*/ 7 w 5"/>
                  <a:gd name="T5" fmla="*/ 1 h 6"/>
                  <a:gd name="T6" fmla="*/ 0 60000 65536"/>
                  <a:gd name="T7" fmla="*/ 0 60000 65536"/>
                  <a:gd name="T8" fmla="*/ 0 60000 65536"/>
                </a:gdLst>
                <a:ahLst/>
                <a:cxnLst>
                  <a:cxn ang="T6">
                    <a:pos x="T0" y="T1"/>
                  </a:cxn>
                  <a:cxn ang="T7">
                    <a:pos x="T2" y="T3"/>
                  </a:cxn>
                  <a:cxn ang="T8">
                    <a:pos x="T4" y="T5"/>
                  </a:cxn>
                </a:cxnLst>
                <a:rect l="0" t="0" r="r" b="b"/>
                <a:pathLst>
                  <a:path w="5" h="6">
                    <a:moveTo>
                      <a:pt x="5" y="1"/>
                    </a:moveTo>
                    <a:cubicBezTo>
                      <a:pt x="3" y="0"/>
                      <a:pt x="0" y="2"/>
                      <a:pt x="2" y="4"/>
                    </a:cubicBezTo>
                    <a:cubicBezTo>
                      <a:pt x="5" y="6"/>
                      <a:pt x="5" y="2"/>
                      <a:pt x="5" y="1"/>
                    </a:cubicBezTo>
                  </a:path>
                </a:pathLst>
              </a:custGeom>
              <a:solidFill>
                <a:srgbClr val="B3B3B3"/>
              </a:solidFill>
              <a:ln w="3175">
                <a:solidFill>
                  <a:schemeClr val="tx1"/>
                </a:solidFill>
                <a:round/>
                <a:headEnd/>
                <a:tailEnd/>
              </a:ln>
            </p:spPr>
            <p:txBody>
              <a:bodyPr/>
              <a:lstStyle/>
              <a:p>
                <a:endParaRPr lang="en-GB" sz="2400" dirty="0"/>
              </a:p>
            </p:txBody>
          </p:sp>
          <p:sp>
            <p:nvSpPr>
              <p:cNvPr id="718" name="Freeform 4751"/>
              <p:cNvSpPr>
                <a:spLocks/>
              </p:cNvSpPr>
              <p:nvPr/>
            </p:nvSpPr>
            <p:spPr bwMode="auto">
              <a:xfrm>
                <a:off x="1867" y="1614"/>
                <a:ext cx="10" cy="8"/>
              </a:xfrm>
              <a:custGeom>
                <a:avLst/>
                <a:gdLst>
                  <a:gd name="T0" fmla="*/ 9 w 8"/>
                  <a:gd name="T1" fmla="*/ 1 h 6"/>
                  <a:gd name="T2" fmla="*/ 6 w 8"/>
                  <a:gd name="T3" fmla="*/ 0 h 6"/>
                  <a:gd name="T4" fmla="*/ 1 w 8"/>
                  <a:gd name="T5" fmla="*/ 4 h 6"/>
                  <a:gd name="T6" fmla="*/ 3 w 8"/>
                  <a:gd name="T7" fmla="*/ 8 h 6"/>
                  <a:gd name="T8" fmla="*/ 9 w 8"/>
                  <a:gd name="T9" fmla="*/ 1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6">
                    <a:moveTo>
                      <a:pt x="7" y="1"/>
                    </a:moveTo>
                    <a:cubicBezTo>
                      <a:pt x="8" y="0"/>
                      <a:pt x="6" y="0"/>
                      <a:pt x="5" y="0"/>
                    </a:cubicBezTo>
                    <a:cubicBezTo>
                      <a:pt x="3" y="1"/>
                      <a:pt x="2" y="2"/>
                      <a:pt x="1" y="3"/>
                    </a:cubicBezTo>
                    <a:cubicBezTo>
                      <a:pt x="1" y="4"/>
                      <a:pt x="0" y="6"/>
                      <a:pt x="2" y="6"/>
                    </a:cubicBezTo>
                    <a:cubicBezTo>
                      <a:pt x="4" y="5"/>
                      <a:pt x="5" y="3"/>
                      <a:pt x="7" y="1"/>
                    </a:cubicBezTo>
                  </a:path>
                </a:pathLst>
              </a:custGeom>
              <a:solidFill>
                <a:srgbClr val="B3B3B3"/>
              </a:solidFill>
              <a:ln w="3175">
                <a:solidFill>
                  <a:schemeClr val="tx1"/>
                </a:solidFill>
                <a:round/>
                <a:headEnd/>
                <a:tailEnd/>
              </a:ln>
            </p:spPr>
            <p:txBody>
              <a:bodyPr/>
              <a:lstStyle/>
              <a:p>
                <a:endParaRPr lang="en-GB" sz="2400" dirty="0"/>
              </a:p>
            </p:txBody>
          </p:sp>
          <p:sp>
            <p:nvSpPr>
              <p:cNvPr id="719" name="Freeform 4752"/>
              <p:cNvSpPr>
                <a:spLocks/>
              </p:cNvSpPr>
              <p:nvPr/>
            </p:nvSpPr>
            <p:spPr bwMode="auto">
              <a:xfrm>
                <a:off x="1873" y="1641"/>
                <a:ext cx="8" cy="10"/>
              </a:xfrm>
              <a:custGeom>
                <a:avLst/>
                <a:gdLst>
                  <a:gd name="T0" fmla="*/ 5 w 6"/>
                  <a:gd name="T1" fmla="*/ 3 h 7"/>
                  <a:gd name="T2" fmla="*/ 0 w 6"/>
                  <a:gd name="T3" fmla="*/ 3 h 7"/>
                  <a:gd name="T4" fmla="*/ 1 w 6"/>
                  <a:gd name="T5" fmla="*/ 4 h 7"/>
                  <a:gd name="T6" fmla="*/ 0 w 6"/>
                  <a:gd name="T7" fmla="*/ 7 h 7"/>
                  <a:gd name="T8" fmla="*/ 4 w 6"/>
                  <a:gd name="T9" fmla="*/ 7 h 7"/>
                  <a:gd name="T10" fmla="*/ 3 w 6"/>
                  <a:gd name="T11" fmla="*/ 9 h 7"/>
                  <a:gd name="T12" fmla="*/ 8 w 6"/>
                  <a:gd name="T13" fmla="*/ 7 h 7"/>
                  <a:gd name="T14" fmla="*/ 4 w 6"/>
                  <a:gd name="T15" fmla="*/ 7 h 7"/>
                  <a:gd name="T16" fmla="*/ 5 w 6"/>
                  <a:gd name="T17" fmla="*/ 3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 h="7">
                    <a:moveTo>
                      <a:pt x="4" y="2"/>
                    </a:moveTo>
                    <a:cubicBezTo>
                      <a:pt x="3" y="2"/>
                      <a:pt x="0" y="0"/>
                      <a:pt x="0" y="2"/>
                    </a:cubicBezTo>
                    <a:cubicBezTo>
                      <a:pt x="0" y="3"/>
                      <a:pt x="1" y="3"/>
                      <a:pt x="1" y="3"/>
                    </a:cubicBezTo>
                    <a:cubicBezTo>
                      <a:pt x="1" y="3"/>
                      <a:pt x="0" y="5"/>
                      <a:pt x="0" y="5"/>
                    </a:cubicBezTo>
                    <a:cubicBezTo>
                      <a:pt x="1" y="5"/>
                      <a:pt x="2" y="5"/>
                      <a:pt x="3" y="5"/>
                    </a:cubicBezTo>
                    <a:cubicBezTo>
                      <a:pt x="3" y="6"/>
                      <a:pt x="3" y="6"/>
                      <a:pt x="2" y="6"/>
                    </a:cubicBezTo>
                    <a:cubicBezTo>
                      <a:pt x="3" y="6"/>
                      <a:pt x="6" y="7"/>
                      <a:pt x="6" y="5"/>
                    </a:cubicBezTo>
                    <a:cubicBezTo>
                      <a:pt x="5" y="6"/>
                      <a:pt x="4" y="5"/>
                      <a:pt x="3" y="5"/>
                    </a:cubicBezTo>
                    <a:cubicBezTo>
                      <a:pt x="4" y="4"/>
                      <a:pt x="5" y="3"/>
                      <a:pt x="4" y="2"/>
                    </a:cubicBezTo>
                  </a:path>
                </a:pathLst>
              </a:custGeom>
              <a:solidFill>
                <a:srgbClr val="B3B3B3"/>
              </a:solidFill>
              <a:ln w="3175">
                <a:solidFill>
                  <a:schemeClr val="tx1"/>
                </a:solidFill>
                <a:round/>
                <a:headEnd/>
                <a:tailEnd/>
              </a:ln>
            </p:spPr>
            <p:txBody>
              <a:bodyPr/>
              <a:lstStyle/>
              <a:p>
                <a:endParaRPr lang="en-GB" sz="2400" dirty="0"/>
              </a:p>
            </p:txBody>
          </p:sp>
          <p:sp>
            <p:nvSpPr>
              <p:cNvPr id="720" name="Freeform 4753"/>
              <p:cNvSpPr>
                <a:spLocks/>
              </p:cNvSpPr>
              <p:nvPr/>
            </p:nvSpPr>
            <p:spPr bwMode="auto">
              <a:xfrm>
                <a:off x="1870" y="1694"/>
                <a:ext cx="22" cy="15"/>
              </a:xfrm>
              <a:custGeom>
                <a:avLst/>
                <a:gdLst>
                  <a:gd name="T0" fmla="*/ 6 w 16"/>
                  <a:gd name="T1" fmla="*/ 12 h 11"/>
                  <a:gd name="T2" fmla="*/ 15 w 16"/>
                  <a:gd name="T3" fmla="*/ 8 h 11"/>
                  <a:gd name="T4" fmla="*/ 18 w 16"/>
                  <a:gd name="T5" fmla="*/ 0 h 11"/>
                  <a:gd name="T6" fmla="*/ 6 w 16"/>
                  <a:gd name="T7" fmla="*/ 12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 h="11">
                    <a:moveTo>
                      <a:pt x="4" y="9"/>
                    </a:moveTo>
                    <a:cubicBezTo>
                      <a:pt x="6" y="11"/>
                      <a:pt x="9" y="7"/>
                      <a:pt x="11" y="6"/>
                    </a:cubicBezTo>
                    <a:cubicBezTo>
                      <a:pt x="12" y="5"/>
                      <a:pt x="16" y="1"/>
                      <a:pt x="13" y="0"/>
                    </a:cubicBezTo>
                    <a:cubicBezTo>
                      <a:pt x="10" y="0"/>
                      <a:pt x="0" y="7"/>
                      <a:pt x="4" y="9"/>
                    </a:cubicBezTo>
                  </a:path>
                </a:pathLst>
              </a:custGeom>
              <a:solidFill>
                <a:srgbClr val="B3B3B3"/>
              </a:solidFill>
              <a:ln w="3175">
                <a:solidFill>
                  <a:schemeClr val="tx1"/>
                </a:solidFill>
                <a:round/>
                <a:headEnd/>
                <a:tailEnd/>
              </a:ln>
            </p:spPr>
            <p:txBody>
              <a:bodyPr/>
              <a:lstStyle/>
              <a:p>
                <a:endParaRPr lang="en-GB" sz="2400" dirty="0"/>
              </a:p>
            </p:txBody>
          </p:sp>
          <p:sp>
            <p:nvSpPr>
              <p:cNvPr id="721" name="Freeform 4754"/>
              <p:cNvSpPr>
                <a:spLocks/>
              </p:cNvSpPr>
              <p:nvPr/>
            </p:nvSpPr>
            <p:spPr bwMode="auto">
              <a:xfrm>
                <a:off x="1876" y="1541"/>
                <a:ext cx="246" cy="162"/>
              </a:xfrm>
              <a:custGeom>
                <a:avLst/>
                <a:gdLst>
                  <a:gd name="T0" fmla="*/ 1 w 187"/>
                  <a:gd name="T1" fmla="*/ 42 h 123"/>
                  <a:gd name="T2" fmla="*/ 22 w 187"/>
                  <a:gd name="T3" fmla="*/ 47 h 123"/>
                  <a:gd name="T4" fmla="*/ 61 w 187"/>
                  <a:gd name="T5" fmla="*/ 53 h 123"/>
                  <a:gd name="T6" fmla="*/ 86 w 187"/>
                  <a:gd name="T7" fmla="*/ 50 h 123"/>
                  <a:gd name="T8" fmla="*/ 101 w 187"/>
                  <a:gd name="T9" fmla="*/ 43 h 123"/>
                  <a:gd name="T10" fmla="*/ 120 w 187"/>
                  <a:gd name="T11" fmla="*/ 54 h 123"/>
                  <a:gd name="T12" fmla="*/ 122 w 187"/>
                  <a:gd name="T13" fmla="*/ 65 h 123"/>
                  <a:gd name="T14" fmla="*/ 134 w 187"/>
                  <a:gd name="T15" fmla="*/ 67 h 123"/>
                  <a:gd name="T16" fmla="*/ 132 w 187"/>
                  <a:gd name="T17" fmla="*/ 88 h 123"/>
                  <a:gd name="T18" fmla="*/ 160 w 187"/>
                  <a:gd name="T19" fmla="*/ 96 h 123"/>
                  <a:gd name="T20" fmla="*/ 134 w 187"/>
                  <a:gd name="T21" fmla="*/ 104 h 123"/>
                  <a:gd name="T22" fmla="*/ 95 w 187"/>
                  <a:gd name="T23" fmla="*/ 113 h 123"/>
                  <a:gd name="T24" fmla="*/ 82 w 187"/>
                  <a:gd name="T25" fmla="*/ 117 h 123"/>
                  <a:gd name="T26" fmla="*/ 51 w 187"/>
                  <a:gd name="T27" fmla="*/ 126 h 123"/>
                  <a:gd name="T28" fmla="*/ 86 w 187"/>
                  <a:gd name="T29" fmla="*/ 125 h 123"/>
                  <a:gd name="T30" fmla="*/ 97 w 187"/>
                  <a:gd name="T31" fmla="*/ 122 h 123"/>
                  <a:gd name="T32" fmla="*/ 101 w 187"/>
                  <a:gd name="T33" fmla="*/ 133 h 123"/>
                  <a:gd name="T34" fmla="*/ 113 w 187"/>
                  <a:gd name="T35" fmla="*/ 144 h 123"/>
                  <a:gd name="T36" fmla="*/ 155 w 187"/>
                  <a:gd name="T37" fmla="*/ 158 h 123"/>
                  <a:gd name="T38" fmla="*/ 147 w 187"/>
                  <a:gd name="T39" fmla="*/ 146 h 123"/>
                  <a:gd name="T40" fmla="*/ 157 w 187"/>
                  <a:gd name="T41" fmla="*/ 144 h 123"/>
                  <a:gd name="T42" fmla="*/ 167 w 187"/>
                  <a:gd name="T43" fmla="*/ 145 h 123"/>
                  <a:gd name="T44" fmla="*/ 178 w 187"/>
                  <a:gd name="T45" fmla="*/ 140 h 123"/>
                  <a:gd name="T46" fmla="*/ 188 w 187"/>
                  <a:gd name="T47" fmla="*/ 136 h 123"/>
                  <a:gd name="T48" fmla="*/ 183 w 187"/>
                  <a:gd name="T49" fmla="*/ 126 h 123"/>
                  <a:gd name="T50" fmla="*/ 176 w 187"/>
                  <a:gd name="T51" fmla="*/ 121 h 123"/>
                  <a:gd name="T52" fmla="*/ 170 w 187"/>
                  <a:gd name="T53" fmla="*/ 113 h 123"/>
                  <a:gd name="T54" fmla="*/ 166 w 187"/>
                  <a:gd name="T55" fmla="*/ 103 h 123"/>
                  <a:gd name="T56" fmla="*/ 174 w 187"/>
                  <a:gd name="T57" fmla="*/ 97 h 123"/>
                  <a:gd name="T58" fmla="*/ 187 w 187"/>
                  <a:gd name="T59" fmla="*/ 100 h 123"/>
                  <a:gd name="T60" fmla="*/ 193 w 187"/>
                  <a:gd name="T61" fmla="*/ 108 h 123"/>
                  <a:gd name="T62" fmla="*/ 203 w 187"/>
                  <a:gd name="T63" fmla="*/ 112 h 123"/>
                  <a:gd name="T64" fmla="*/ 212 w 187"/>
                  <a:gd name="T65" fmla="*/ 113 h 123"/>
                  <a:gd name="T66" fmla="*/ 221 w 187"/>
                  <a:gd name="T67" fmla="*/ 108 h 123"/>
                  <a:gd name="T68" fmla="*/ 233 w 187"/>
                  <a:gd name="T69" fmla="*/ 99 h 123"/>
                  <a:gd name="T70" fmla="*/ 239 w 187"/>
                  <a:gd name="T71" fmla="*/ 92 h 123"/>
                  <a:gd name="T72" fmla="*/ 224 w 187"/>
                  <a:gd name="T73" fmla="*/ 94 h 123"/>
                  <a:gd name="T74" fmla="*/ 221 w 187"/>
                  <a:gd name="T75" fmla="*/ 87 h 123"/>
                  <a:gd name="T76" fmla="*/ 218 w 187"/>
                  <a:gd name="T77" fmla="*/ 80 h 123"/>
                  <a:gd name="T78" fmla="*/ 209 w 187"/>
                  <a:gd name="T79" fmla="*/ 74 h 123"/>
                  <a:gd name="T80" fmla="*/ 193 w 187"/>
                  <a:gd name="T81" fmla="*/ 74 h 123"/>
                  <a:gd name="T82" fmla="*/ 191 w 187"/>
                  <a:gd name="T83" fmla="*/ 71 h 123"/>
                  <a:gd name="T84" fmla="*/ 188 w 187"/>
                  <a:gd name="T85" fmla="*/ 66 h 123"/>
                  <a:gd name="T86" fmla="*/ 192 w 187"/>
                  <a:gd name="T87" fmla="*/ 61 h 123"/>
                  <a:gd name="T88" fmla="*/ 191 w 187"/>
                  <a:gd name="T89" fmla="*/ 55 h 123"/>
                  <a:gd name="T90" fmla="*/ 187 w 187"/>
                  <a:gd name="T91" fmla="*/ 53 h 123"/>
                  <a:gd name="T92" fmla="*/ 199 w 187"/>
                  <a:gd name="T93" fmla="*/ 46 h 123"/>
                  <a:gd name="T94" fmla="*/ 183 w 187"/>
                  <a:gd name="T95" fmla="*/ 41 h 123"/>
                  <a:gd name="T96" fmla="*/ 180 w 187"/>
                  <a:gd name="T97" fmla="*/ 38 h 123"/>
                  <a:gd name="T98" fmla="*/ 162 w 187"/>
                  <a:gd name="T99" fmla="*/ 36 h 123"/>
                  <a:gd name="T100" fmla="*/ 166 w 187"/>
                  <a:gd name="T101" fmla="*/ 28 h 123"/>
                  <a:gd name="T102" fmla="*/ 155 w 187"/>
                  <a:gd name="T103" fmla="*/ 29 h 123"/>
                  <a:gd name="T104" fmla="*/ 154 w 187"/>
                  <a:gd name="T105" fmla="*/ 22 h 123"/>
                  <a:gd name="T106" fmla="*/ 137 w 187"/>
                  <a:gd name="T107" fmla="*/ 21 h 123"/>
                  <a:gd name="T108" fmla="*/ 117 w 187"/>
                  <a:gd name="T109" fmla="*/ 24 h 123"/>
                  <a:gd name="T110" fmla="*/ 97 w 187"/>
                  <a:gd name="T111" fmla="*/ 25 h 123"/>
                  <a:gd name="T112" fmla="*/ 111 w 187"/>
                  <a:gd name="T113" fmla="*/ 8 h 123"/>
                  <a:gd name="T114" fmla="*/ 83 w 187"/>
                  <a:gd name="T115" fmla="*/ 11 h 123"/>
                  <a:gd name="T116" fmla="*/ 67 w 187"/>
                  <a:gd name="T117" fmla="*/ 18 h 123"/>
                  <a:gd name="T118" fmla="*/ 51 w 187"/>
                  <a:gd name="T119" fmla="*/ 33 h 123"/>
                  <a:gd name="T120" fmla="*/ 51 w 187"/>
                  <a:gd name="T121" fmla="*/ 32 h 123"/>
                  <a:gd name="T122" fmla="*/ 54 w 187"/>
                  <a:gd name="T123" fmla="*/ 1 h 12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87" h="123">
                    <a:moveTo>
                      <a:pt x="2" y="23"/>
                    </a:moveTo>
                    <a:cubicBezTo>
                      <a:pt x="1" y="26"/>
                      <a:pt x="16" y="25"/>
                      <a:pt x="16" y="25"/>
                    </a:cubicBezTo>
                    <a:cubicBezTo>
                      <a:pt x="14" y="27"/>
                      <a:pt x="19" y="28"/>
                      <a:pt x="20" y="28"/>
                    </a:cubicBezTo>
                    <a:cubicBezTo>
                      <a:pt x="17" y="28"/>
                      <a:pt x="13" y="29"/>
                      <a:pt x="10" y="28"/>
                    </a:cubicBezTo>
                    <a:cubicBezTo>
                      <a:pt x="8" y="28"/>
                      <a:pt x="5" y="26"/>
                      <a:pt x="2" y="27"/>
                    </a:cubicBezTo>
                    <a:cubicBezTo>
                      <a:pt x="3" y="28"/>
                      <a:pt x="3" y="28"/>
                      <a:pt x="3" y="28"/>
                    </a:cubicBezTo>
                    <a:cubicBezTo>
                      <a:pt x="2" y="28"/>
                      <a:pt x="1" y="29"/>
                      <a:pt x="1" y="29"/>
                    </a:cubicBezTo>
                    <a:cubicBezTo>
                      <a:pt x="0" y="30"/>
                      <a:pt x="2" y="31"/>
                      <a:pt x="1" y="32"/>
                    </a:cubicBezTo>
                    <a:cubicBezTo>
                      <a:pt x="1" y="34"/>
                      <a:pt x="6" y="34"/>
                      <a:pt x="7" y="34"/>
                    </a:cubicBezTo>
                    <a:cubicBezTo>
                      <a:pt x="6" y="34"/>
                      <a:pt x="5" y="34"/>
                      <a:pt x="5" y="34"/>
                    </a:cubicBezTo>
                    <a:cubicBezTo>
                      <a:pt x="5" y="35"/>
                      <a:pt x="10" y="35"/>
                      <a:pt x="8" y="35"/>
                    </a:cubicBezTo>
                    <a:cubicBezTo>
                      <a:pt x="10" y="34"/>
                      <a:pt x="12" y="35"/>
                      <a:pt x="14" y="35"/>
                    </a:cubicBezTo>
                    <a:cubicBezTo>
                      <a:pt x="13" y="34"/>
                      <a:pt x="13" y="34"/>
                      <a:pt x="13" y="34"/>
                    </a:cubicBezTo>
                    <a:cubicBezTo>
                      <a:pt x="14" y="33"/>
                      <a:pt x="17" y="34"/>
                      <a:pt x="15" y="34"/>
                    </a:cubicBezTo>
                    <a:cubicBezTo>
                      <a:pt x="17" y="35"/>
                      <a:pt x="19" y="33"/>
                      <a:pt x="20" y="33"/>
                    </a:cubicBezTo>
                    <a:cubicBezTo>
                      <a:pt x="19" y="33"/>
                      <a:pt x="16" y="34"/>
                      <a:pt x="17" y="36"/>
                    </a:cubicBezTo>
                    <a:cubicBezTo>
                      <a:pt x="18" y="38"/>
                      <a:pt x="22" y="38"/>
                      <a:pt x="24" y="38"/>
                    </a:cubicBezTo>
                    <a:cubicBezTo>
                      <a:pt x="23" y="37"/>
                      <a:pt x="22" y="37"/>
                      <a:pt x="21" y="37"/>
                    </a:cubicBezTo>
                    <a:cubicBezTo>
                      <a:pt x="22" y="36"/>
                      <a:pt x="24" y="37"/>
                      <a:pt x="25" y="37"/>
                    </a:cubicBezTo>
                    <a:cubicBezTo>
                      <a:pt x="27" y="37"/>
                      <a:pt x="28" y="36"/>
                      <a:pt x="29" y="37"/>
                    </a:cubicBezTo>
                    <a:cubicBezTo>
                      <a:pt x="30" y="39"/>
                      <a:pt x="34" y="38"/>
                      <a:pt x="35" y="38"/>
                    </a:cubicBezTo>
                    <a:cubicBezTo>
                      <a:pt x="38" y="38"/>
                      <a:pt x="40" y="37"/>
                      <a:pt x="42" y="38"/>
                    </a:cubicBezTo>
                    <a:cubicBezTo>
                      <a:pt x="43" y="38"/>
                      <a:pt x="44" y="38"/>
                      <a:pt x="44" y="39"/>
                    </a:cubicBezTo>
                    <a:cubicBezTo>
                      <a:pt x="46" y="40"/>
                      <a:pt x="46" y="40"/>
                      <a:pt x="46" y="40"/>
                    </a:cubicBezTo>
                    <a:cubicBezTo>
                      <a:pt x="47" y="40"/>
                      <a:pt x="50" y="39"/>
                      <a:pt x="51" y="38"/>
                    </a:cubicBezTo>
                    <a:cubicBezTo>
                      <a:pt x="50" y="38"/>
                      <a:pt x="49" y="37"/>
                      <a:pt x="48" y="37"/>
                    </a:cubicBezTo>
                    <a:cubicBezTo>
                      <a:pt x="47" y="36"/>
                      <a:pt x="45" y="36"/>
                      <a:pt x="44" y="35"/>
                    </a:cubicBezTo>
                    <a:cubicBezTo>
                      <a:pt x="48" y="36"/>
                      <a:pt x="51" y="38"/>
                      <a:pt x="54" y="40"/>
                    </a:cubicBezTo>
                    <a:cubicBezTo>
                      <a:pt x="55" y="40"/>
                      <a:pt x="57" y="40"/>
                      <a:pt x="56" y="39"/>
                    </a:cubicBezTo>
                    <a:cubicBezTo>
                      <a:pt x="55" y="38"/>
                      <a:pt x="55" y="38"/>
                      <a:pt x="54" y="37"/>
                    </a:cubicBezTo>
                    <a:cubicBezTo>
                      <a:pt x="53" y="37"/>
                      <a:pt x="53" y="38"/>
                      <a:pt x="52" y="37"/>
                    </a:cubicBezTo>
                    <a:cubicBezTo>
                      <a:pt x="56" y="34"/>
                      <a:pt x="62" y="40"/>
                      <a:pt x="65" y="38"/>
                    </a:cubicBezTo>
                    <a:cubicBezTo>
                      <a:pt x="65" y="40"/>
                      <a:pt x="72" y="39"/>
                      <a:pt x="73" y="39"/>
                    </a:cubicBezTo>
                    <a:cubicBezTo>
                      <a:pt x="74" y="38"/>
                      <a:pt x="75" y="36"/>
                      <a:pt x="75" y="35"/>
                    </a:cubicBezTo>
                    <a:cubicBezTo>
                      <a:pt x="75" y="34"/>
                      <a:pt x="72" y="34"/>
                      <a:pt x="71" y="34"/>
                    </a:cubicBezTo>
                    <a:cubicBezTo>
                      <a:pt x="71" y="33"/>
                      <a:pt x="72" y="33"/>
                      <a:pt x="73" y="33"/>
                    </a:cubicBezTo>
                    <a:cubicBezTo>
                      <a:pt x="73" y="33"/>
                      <a:pt x="74" y="34"/>
                      <a:pt x="74" y="33"/>
                    </a:cubicBezTo>
                    <a:cubicBezTo>
                      <a:pt x="75" y="32"/>
                      <a:pt x="77" y="30"/>
                      <a:pt x="78" y="31"/>
                    </a:cubicBezTo>
                    <a:cubicBezTo>
                      <a:pt x="77" y="32"/>
                      <a:pt x="77" y="32"/>
                      <a:pt x="76" y="32"/>
                    </a:cubicBezTo>
                    <a:cubicBezTo>
                      <a:pt x="76" y="33"/>
                      <a:pt x="76" y="33"/>
                      <a:pt x="77" y="33"/>
                    </a:cubicBezTo>
                    <a:cubicBezTo>
                      <a:pt x="78" y="33"/>
                      <a:pt x="77" y="35"/>
                      <a:pt x="78" y="34"/>
                    </a:cubicBezTo>
                    <a:cubicBezTo>
                      <a:pt x="78" y="36"/>
                      <a:pt x="81" y="35"/>
                      <a:pt x="82" y="35"/>
                    </a:cubicBezTo>
                    <a:cubicBezTo>
                      <a:pt x="85" y="35"/>
                      <a:pt x="81" y="39"/>
                      <a:pt x="81" y="40"/>
                    </a:cubicBezTo>
                    <a:cubicBezTo>
                      <a:pt x="83" y="40"/>
                      <a:pt x="85" y="38"/>
                      <a:pt x="87" y="38"/>
                    </a:cubicBezTo>
                    <a:cubicBezTo>
                      <a:pt x="86" y="39"/>
                      <a:pt x="85" y="39"/>
                      <a:pt x="84" y="39"/>
                    </a:cubicBezTo>
                    <a:cubicBezTo>
                      <a:pt x="85" y="40"/>
                      <a:pt x="86" y="39"/>
                      <a:pt x="87" y="40"/>
                    </a:cubicBezTo>
                    <a:cubicBezTo>
                      <a:pt x="87" y="41"/>
                      <a:pt x="85" y="41"/>
                      <a:pt x="83" y="41"/>
                    </a:cubicBezTo>
                    <a:cubicBezTo>
                      <a:pt x="85" y="43"/>
                      <a:pt x="89" y="41"/>
                      <a:pt x="91" y="41"/>
                    </a:cubicBezTo>
                    <a:cubicBezTo>
                      <a:pt x="90" y="42"/>
                      <a:pt x="88" y="41"/>
                      <a:pt x="87" y="42"/>
                    </a:cubicBezTo>
                    <a:cubicBezTo>
                      <a:pt x="86" y="43"/>
                      <a:pt x="92" y="44"/>
                      <a:pt x="92" y="46"/>
                    </a:cubicBezTo>
                    <a:cubicBezTo>
                      <a:pt x="91" y="48"/>
                      <a:pt x="86" y="47"/>
                      <a:pt x="85" y="47"/>
                    </a:cubicBezTo>
                    <a:cubicBezTo>
                      <a:pt x="84" y="47"/>
                      <a:pt x="82" y="47"/>
                      <a:pt x="82" y="48"/>
                    </a:cubicBezTo>
                    <a:cubicBezTo>
                      <a:pt x="82" y="49"/>
                      <a:pt x="82" y="49"/>
                      <a:pt x="82" y="49"/>
                    </a:cubicBezTo>
                    <a:cubicBezTo>
                      <a:pt x="82" y="50"/>
                      <a:pt x="80" y="50"/>
                      <a:pt x="80" y="51"/>
                    </a:cubicBezTo>
                    <a:cubicBezTo>
                      <a:pt x="83" y="51"/>
                      <a:pt x="88" y="50"/>
                      <a:pt x="91" y="48"/>
                    </a:cubicBezTo>
                    <a:cubicBezTo>
                      <a:pt x="92" y="47"/>
                      <a:pt x="92" y="49"/>
                      <a:pt x="93" y="49"/>
                    </a:cubicBezTo>
                    <a:cubicBezTo>
                      <a:pt x="95" y="49"/>
                      <a:pt x="96" y="46"/>
                      <a:pt x="97" y="47"/>
                    </a:cubicBezTo>
                    <a:cubicBezTo>
                      <a:pt x="97" y="48"/>
                      <a:pt x="92" y="49"/>
                      <a:pt x="95" y="48"/>
                    </a:cubicBezTo>
                    <a:cubicBezTo>
                      <a:pt x="93" y="49"/>
                      <a:pt x="96" y="48"/>
                      <a:pt x="96" y="48"/>
                    </a:cubicBezTo>
                    <a:cubicBezTo>
                      <a:pt x="96" y="49"/>
                      <a:pt x="95" y="49"/>
                      <a:pt x="94" y="50"/>
                    </a:cubicBezTo>
                    <a:cubicBezTo>
                      <a:pt x="95" y="50"/>
                      <a:pt x="96" y="50"/>
                      <a:pt x="96" y="49"/>
                    </a:cubicBezTo>
                    <a:cubicBezTo>
                      <a:pt x="94" y="50"/>
                      <a:pt x="96" y="52"/>
                      <a:pt x="97" y="52"/>
                    </a:cubicBezTo>
                    <a:cubicBezTo>
                      <a:pt x="99" y="53"/>
                      <a:pt x="101" y="52"/>
                      <a:pt x="99" y="51"/>
                    </a:cubicBezTo>
                    <a:cubicBezTo>
                      <a:pt x="100" y="51"/>
                      <a:pt x="101" y="51"/>
                      <a:pt x="102" y="51"/>
                    </a:cubicBezTo>
                    <a:cubicBezTo>
                      <a:pt x="102" y="51"/>
                      <a:pt x="100" y="53"/>
                      <a:pt x="100" y="53"/>
                    </a:cubicBezTo>
                    <a:cubicBezTo>
                      <a:pt x="98" y="55"/>
                      <a:pt x="100" y="54"/>
                      <a:pt x="100" y="55"/>
                    </a:cubicBezTo>
                    <a:cubicBezTo>
                      <a:pt x="101" y="55"/>
                      <a:pt x="102" y="55"/>
                      <a:pt x="104" y="54"/>
                    </a:cubicBezTo>
                    <a:cubicBezTo>
                      <a:pt x="103" y="55"/>
                      <a:pt x="102" y="55"/>
                      <a:pt x="102" y="55"/>
                    </a:cubicBezTo>
                    <a:cubicBezTo>
                      <a:pt x="103" y="55"/>
                      <a:pt x="103" y="56"/>
                      <a:pt x="105" y="56"/>
                    </a:cubicBezTo>
                    <a:cubicBezTo>
                      <a:pt x="104" y="57"/>
                      <a:pt x="104" y="58"/>
                      <a:pt x="103" y="59"/>
                    </a:cubicBezTo>
                    <a:cubicBezTo>
                      <a:pt x="105" y="60"/>
                      <a:pt x="102" y="64"/>
                      <a:pt x="104" y="65"/>
                    </a:cubicBezTo>
                    <a:cubicBezTo>
                      <a:pt x="102" y="66"/>
                      <a:pt x="101" y="67"/>
                      <a:pt x="100" y="67"/>
                    </a:cubicBezTo>
                    <a:cubicBezTo>
                      <a:pt x="98" y="68"/>
                      <a:pt x="97" y="68"/>
                      <a:pt x="96" y="69"/>
                    </a:cubicBezTo>
                    <a:cubicBezTo>
                      <a:pt x="93" y="71"/>
                      <a:pt x="97" y="71"/>
                      <a:pt x="99" y="71"/>
                    </a:cubicBezTo>
                    <a:cubicBezTo>
                      <a:pt x="101" y="71"/>
                      <a:pt x="104" y="73"/>
                      <a:pt x="107" y="71"/>
                    </a:cubicBezTo>
                    <a:cubicBezTo>
                      <a:pt x="110" y="69"/>
                      <a:pt x="110" y="67"/>
                      <a:pt x="114" y="68"/>
                    </a:cubicBezTo>
                    <a:cubicBezTo>
                      <a:pt x="111" y="69"/>
                      <a:pt x="114" y="69"/>
                      <a:pt x="113" y="70"/>
                    </a:cubicBezTo>
                    <a:cubicBezTo>
                      <a:pt x="113" y="70"/>
                      <a:pt x="113" y="71"/>
                      <a:pt x="114" y="71"/>
                    </a:cubicBezTo>
                    <a:cubicBezTo>
                      <a:pt x="115" y="71"/>
                      <a:pt x="122" y="73"/>
                      <a:pt x="120" y="73"/>
                    </a:cubicBezTo>
                    <a:cubicBezTo>
                      <a:pt x="120" y="73"/>
                      <a:pt x="121" y="73"/>
                      <a:pt x="122" y="73"/>
                    </a:cubicBezTo>
                    <a:cubicBezTo>
                      <a:pt x="121" y="73"/>
                      <a:pt x="119" y="73"/>
                      <a:pt x="118" y="74"/>
                    </a:cubicBezTo>
                    <a:cubicBezTo>
                      <a:pt x="119" y="74"/>
                      <a:pt x="120" y="73"/>
                      <a:pt x="121" y="74"/>
                    </a:cubicBezTo>
                    <a:cubicBezTo>
                      <a:pt x="121" y="74"/>
                      <a:pt x="120" y="74"/>
                      <a:pt x="119" y="74"/>
                    </a:cubicBezTo>
                    <a:cubicBezTo>
                      <a:pt x="120" y="75"/>
                      <a:pt x="121" y="74"/>
                      <a:pt x="122" y="75"/>
                    </a:cubicBezTo>
                    <a:cubicBezTo>
                      <a:pt x="120" y="75"/>
                      <a:pt x="119" y="76"/>
                      <a:pt x="118" y="76"/>
                    </a:cubicBezTo>
                    <a:cubicBezTo>
                      <a:pt x="116" y="77"/>
                      <a:pt x="115" y="76"/>
                      <a:pt x="113" y="76"/>
                    </a:cubicBezTo>
                    <a:cubicBezTo>
                      <a:pt x="111" y="77"/>
                      <a:pt x="110" y="75"/>
                      <a:pt x="108" y="76"/>
                    </a:cubicBezTo>
                    <a:cubicBezTo>
                      <a:pt x="106" y="77"/>
                      <a:pt x="104" y="79"/>
                      <a:pt x="102" y="79"/>
                    </a:cubicBezTo>
                    <a:cubicBezTo>
                      <a:pt x="103" y="78"/>
                      <a:pt x="104" y="78"/>
                      <a:pt x="104" y="78"/>
                    </a:cubicBezTo>
                    <a:cubicBezTo>
                      <a:pt x="103" y="77"/>
                      <a:pt x="105" y="77"/>
                      <a:pt x="105" y="75"/>
                    </a:cubicBezTo>
                    <a:cubicBezTo>
                      <a:pt x="106" y="74"/>
                      <a:pt x="106" y="73"/>
                      <a:pt x="105" y="73"/>
                    </a:cubicBezTo>
                    <a:cubicBezTo>
                      <a:pt x="102" y="72"/>
                      <a:pt x="99" y="71"/>
                      <a:pt x="96" y="71"/>
                    </a:cubicBezTo>
                    <a:cubicBezTo>
                      <a:pt x="93" y="71"/>
                      <a:pt x="78" y="75"/>
                      <a:pt x="78" y="78"/>
                    </a:cubicBezTo>
                    <a:cubicBezTo>
                      <a:pt x="78" y="79"/>
                      <a:pt x="81" y="80"/>
                      <a:pt x="81" y="81"/>
                    </a:cubicBezTo>
                    <a:cubicBezTo>
                      <a:pt x="82" y="85"/>
                      <a:pt x="78" y="83"/>
                      <a:pt x="76" y="84"/>
                    </a:cubicBezTo>
                    <a:cubicBezTo>
                      <a:pt x="75" y="84"/>
                      <a:pt x="73" y="85"/>
                      <a:pt x="72" y="86"/>
                    </a:cubicBezTo>
                    <a:cubicBezTo>
                      <a:pt x="71" y="86"/>
                      <a:pt x="68" y="85"/>
                      <a:pt x="68" y="85"/>
                    </a:cubicBezTo>
                    <a:cubicBezTo>
                      <a:pt x="66" y="85"/>
                      <a:pt x="67" y="87"/>
                      <a:pt x="65" y="86"/>
                    </a:cubicBezTo>
                    <a:cubicBezTo>
                      <a:pt x="63" y="86"/>
                      <a:pt x="62" y="85"/>
                      <a:pt x="60" y="86"/>
                    </a:cubicBezTo>
                    <a:cubicBezTo>
                      <a:pt x="62" y="87"/>
                      <a:pt x="63" y="89"/>
                      <a:pt x="64" y="89"/>
                    </a:cubicBezTo>
                    <a:cubicBezTo>
                      <a:pt x="63" y="90"/>
                      <a:pt x="62" y="89"/>
                      <a:pt x="61" y="90"/>
                    </a:cubicBezTo>
                    <a:cubicBezTo>
                      <a:pt x="61" y="91"/>
                      <a:pt x="61" y="91"/>
                      <a:pt x="61" y="92"/>
                    </a:cubicBezTo>
                    <a:cubicBezTo>
                      <a:pt x="60" y="92"/>
                      <a:pt x="60" y="91"/>
                      <a:pt x="60" y="90"/>
                    </a:cubicBezTo>
                    <a:cubicBezTo>
                      <a:pt x="60" y="89"/>
                      <a:pt x="62" y="90"/>
                      <a:pt x="62" y="89"/>
                    </a:cubicBezTo>
                    <a:cubicBezTo>
                      <a:pt x="63" y="87"/>
                      <a:pt x="59" y="86"/>
                      <a:pt x="58" y="86"/>
                    </a:cubicBezTo>
                    <a:cubicBezTo>
                      <a:pt x="57" y="86"/>
                      <a:pt x="49" y="83"/>
                      <a:pt x="49" y="85"/>
                    </a:cubicBezTo>
                    <a:cubicBezTo>
                      <a:pt x="48" y="85"/>
                      <a:pt x="48" y="86"/>
                      <a:pt x="47" y="87"/>
                    </a:cubicBezTo>
                    <a:cubicBezTo>
                      <a:pt x="46" y="88"/>
                      <a:pt x="45" y="88"/>
                      <a:pt x="44" y="88"/>
                    </a:cubicBezTo>
                    <a:cubicBezTo>
                      <a:pt x="43" y="88"/>
                      <a:pt x="41" y="89"/>
                      <a:pt x="40" y="89"/>
                    </a:cubicBezTo>
                    <a:cubicBezTo>
                      <a:pt x="39" y="90"/>
                      <a:pt x="38" y="92"/>
                      <a:pt x="37" y="92"/>
                    </a:cubicBezTo>
                    <a:cubicBezTo>
                      <a:pt x="39" y="92"/>
                      <a:pt x="37" y="93"/>
                      <a:pt x="37" y="94"/>
                    </a:cubicBezTo>
                    <a:cubicBezTo>
                      <a:pt x="37" y="95"/>
                      <a:pt x="38" y="96"/>
                      <a:pt x="39" y="96"/>
                    </a:cubicBezTo>
                    <a:cubicBezTo>
                      <a:pt x="41" y="97"/>
                      <a:pt x="43" y="97"/>
                      <a:pt x="45" y="98"/>
                    </a:cubicBezTo>
                    <a:cubicBezTo>
                      <a:pt x="46" y="98"/>
                      <a:pt x="46" y="97"/>
                      <a:pt x="47" y="97"/>
                    </a:cubicBezTo>
                    <a:cubicBezTo>
                      <a:pt x="48" y="96"/>
                      <a:pt x="49" y="97"/>
                      <a:pt x="50" y="97"/>
                    </a:cubicBezTo>
                    <a:cubicBezTo>
                      <a:pt x="51" y="97"/>
                      <a:pt x="52" y="96"/>
                      <a:pt x="53" y="96"/>
                    </a:cubicBezTo>
                    <a:cubicBezTo>
                      <a:pt x="53" y="96"/>
                      <a:pt x="54" y="96"/>
                      <a:pt x="55" y="96"/>
                    </a:cubicBezTo>
                    <a:cubicBezTo>
                      <a:pt x="54" y="95"/>
                      <a:pt x="55" y="94"/>
                      <a:pt x="56" y="95"/>
                    </a:cubicBezTo>
                    <a:cubicBezTo>
                      <a:pt x="54" y="92"/>
                      <a:pt x="60" y="95"/>
                      <a:pt x="60" y="95"/>
                    </a:cubicBezTo>
                    <a:cubicBezTo>
                      <a:pt x="62" y="95"/>
                      <a:pt x="64" y="96"/>
                      <a:pt x="65" y="95"/>
                    </a:cubicBezTo>
                    <a:cubicBezTo>
                      <a:pt x="66" y="93"/>
                      <a:pt x="65" y="93"/>
                      <a:pt x="64" y="91"/>
                    </a:cubicBezTo>
                    <a:cubicBezTo>
                      <a:pt x="66" y="91"/>
                      <a:pt x="67" y="90"/>
                      <a:pt x="68" y="90"/>
                    </a:cubicBezTo>
                    <a:cubicBezTo>
                      <a:pt x="67" y="91"/>
                      <a:pt x="65" y="92"/>
                      <a:pt x="67" y="93"/>
                    </a:cubicBezTo>
                    <a:cubicBezTo>
                      <a:pt x="68" y="94"/>
                      <a:pt x="70" y="93"/>
                      <a:pt x="70" y="92"/>
                    </a:cubicBezTo>
                    <a:cubicBezTo>
                      <a:pt x="70" y="93"/>
                      <a:pt x="68" y="93"/>
                      <a:pt x="70" y="94"/>
                    </a:cubicBezTo>
                    <a:cubicBezTo>
                      <a:pt x="69" y="94"/>
                      <a:pt x="69" y="95"/>
                      <a:pt x="68" y="96"/>
                    </a:cubicBezTo>
                    <a:cubicBezTo>
                      <a:pt x="69" y="96"/>
                      <a:pt x="71" y="95"/>
                      <a:pt x="71" y="93"/>
                    </a:cubicBezTo>
                    <a:cubicBezTo>
                      <a:pt x="72" y="94"/>
                      <a:pt x="73" y="94"/>
                      <a:pt x="74" y="93"/>
                    </a:cubicBezTo>
                    <a:cubicBezTo>
                      <a:pt x="74" y="93"/>
                      <a:pt x="75" y="94"/>
                      <a:pt x="74" y="94"/>
                    </a:cubicBezTo>
                    <a:cubicBezTo>
                      <a:pt x="75" y="94"/>
                      <a:pt x="76" y="93"/>
                      <a:pt x="77" y="93"/>
                    </a:cubicBezTo>
                    <a:cubicBezTo>
                      <a:pt x="76" y="94"/>
                      <a:pt x="75" y="94"/>
                      <a:pt x="74" y="95"/>
                    </a:cubicBezTo>
                    <a:cubicBezTo>
                      <a:pt x="74" y="95"/>
                      <a:pt x="75" y="97"/>
                      <a:pt x="75" y="98"/>
                    </a:cubicBezTo>
                    <a:cubicBezTo>
                      <a:pt x="76" y="98"/>
                      <a:pt x="76" y="98"/>
                      <a:pt x="76" y="98"/>
                    </a:cubicBezTo>
                    <a:cubicBezTo>
                      <a:pt x="76" y="97"/>
                      <a:pt x="76" y="100"/>
                      <a:pt x="76" y="100"/>
                    </a:cubicBezTo>
                    <a:cubicBezTo>
                      <a:pt x="77" y="99"/>
                      <a:pt x="77" y="99"/>
                      <a:pt x="77" y="99"/>
                    </a:cubicBezTo>
                    <a:cubicBezTo>
                      <a:pt x="78" y="100"/>
                      <a:pt x="77" y="100"/>
                      <a:pt x="77" y="101"/>
                    </a:cubicBezTo>
                    <a:cubicBezTo>
                      <a:pt x="78" y="102"/>
                      <a:pt x="79" y="101"/>
                      <a:pt x="81" y="101"/>
                    </a:cubicBezTo>
                    <a:cubicBezTo>
                      <a:pt x="79" y="101"/>
                      <a:pt x="78" y="102"/>
                      <a:pt x="78" y="103"/>
                    </a:cubicBezTo>
                    <a:cubicBezTo>
                      <a:pt x="79" y="103"/>
                      <a:pt x="81" y="103"/>
                      <a:pt x="82" y="102"/>
                    </a:cubicBezTo>
                    <a:cubicBezTo>
                      <a:pt x="80" y="102"/>
                      <a:pt x="81" y="102"/>
                      <a:pt x="82" y="102"/>
                    </a:cubicBezTo>
                    <a:cubicBezTo>
                      <a:pt x="82" y="103"/>
                      <a:pt x="85" y="103"/>
                      <a:pt x="86" y="104"/>
                    </a:cubicBezTo>
                    <a:cubicBezTo>
                      <a:pt x="84" y="106"/>
                      <a:pt x="81" y="106"/>
                      <a:pt x="78" y="106"/>
                    </a:cubicBezTo>
                    <a:cubicBezTo>
                      <a:pt x="80" y="106"/>
                      <a:pt x="79" y="107"/>
                      <a:pt x="80" y="109"/>
                    </a:cubicBezTo>
                    <a:cubicBezTo>
                      <a:pt x="82" y="110"/>
                      <a:pt x="84" y="110"/>
                      <a:pt x="86" y="109"/>
                    </a:cubicBezTo>
                    <a:cubicBezTo>
                      <a:pt x="85" y="110"/>
                      <a:pt x="84" y="110"/>
                      <a:pt x="83" y="110"/>
                    </a:cubicBezTo>
                    <a:cubicBezTo>
                      <a:pt x="85" y="110"/>
                      <a:pt x="86" y="112"/>
                      <a:pt x="88" y="113"/>
                    </a:cubicBezTo>
                    <a:cubicBezTo>
                      <a:pt x="91" y="114"/>
                      <a:pt x="93" y="113"/>
                      <a:pt x="96" y="113"/>
                    </a:cubicBezTo>
                    <a:cubicBezTo>
                      <a:pt x="93" y="113"/>
                      <a:pt x="94" y="115"/>
                      <a:pt x="96" y="116"/>
                    </a:cubicBezTo>
                    <a:cubicBezTo>
                      <a:pt x="97" y="118"/>
                      <a:pt x="100" y="119"/>
                      <a:pt x="102" y="119"/>
                    </a:cubicBezTo>
                    <a:cubicBezTo>
                      <a:pt x="105" y="119"/>
                      <a:pt x="108" y="119"/>
                      <a:pt x="110" y="121"/>
                    </a:cubicBezTo>
                    <a:cubicBezTo>
                      <a:pt x="113" y="122"/>
                      <a:pt x="116" y="123"/>
                      <a:pt x="119" y="122"/>
                    </a:cubicBezTo>
                    <a:cubicBezTo>
                      <a:pt x="118" y="122"/>
                      <a:pt x="118" y="121"/>
                      <a:pt x="118" y="120"/>
                    </a:cubicBezTo>
                    <a:cubicBezTo>
                      <a:pt x="119" y="120"/>
                      <a:pt x="120" y="120"/>
                      <a:pt x="120" y="119"/>
                    </a:cubicBezTo>
                    <a:cubicBezTo>
                      <a:pt x="119" y="119"/>
                      <a:pt x="119" y="119"/>
                      <a:pt x="119" y="118"/>
                    </a:cubicBezTo>
                    <a:cubicBezTo>
                      <a:pt x="118" y="117"/>
                      <a:pt x="118" y="117"/>
                      <a:pt x="117" y="118"/>
                    </a:cubicBezTo>
                    <a:cubicBezTo>
                      <a:pt x="118" y="117"/>
                      <a:pt x="118" y="117"/>
                      <a:pt x="118" y="117"/>
                    </a:cubicBezTo>
                    <a:cubicBezTo>
                      <a:pt x="117" y="116"/>
                      <a:pt x="118" y="116"/>
                      <a:pt x="118" y="115"/>
                    </a:cubicBezTo>
                    <a:cubicBezTo>
                      <a:pt x="117" y="114"/>
                      <a:pt x="115" y="114"/>
                      <a:pt x="114" y="114"/>
                    </a:cubicBezTo>
                    <a:cubicBezTo>
                      <a:pt x="115" y="113"/>
                      <a:pt x="115" y="113"/>
                      <a:pt x="115" y="113"/>
                    </a:cubicBezTo>
                    <a:cubicBezTo>
                      <a:pt x="113" y="113"/>
                      <a:pt x="114" y="110"/>
                      <a:pt x="112" y="111"/>
                    </a:cubicBezTo>
                    <a:cubicBezTo>
                      <a:pt x="114" y="110"/>
                      <a:pt x="111" y="110"/>
                      <a:pt x="110" y="111"/>
                    </a:cubicBezTo>
                    <a:cubicBezTo>
                      <a:pt x="111" y="110"/>
                      <a:pt x="111" y="110"/>
                      <a:pt x="112" y="110"/>
                    </a:cubicBezTo>
                    <a:cubicBezTo>
                      <a:pt x="109" y="109"/>
                      <a:pt x="107" y="107"/>
                      <a:pt x="106" y="104"/>
                    </a:cubicBezTo>
                    <a:cubicBezTo>
                      <a:pt x="105" y="101"/>
                      <a:pt x="110" y="104"/>
                      <a:pt x="111" y="103"/>
                    </a:cubicBezTo>
                    <a:cubicBezTo>
                      <a:pt x="111" y="104"/>
                      <a:pt x="113" y="106"/>
                      <a:pt x="114" y="106"/>
                    </a:cubicBezTo>
                    <a:cubicBezTo>
                      <a:pt x="114" y="105"/>
                      <a:pt x="114" y="104"/>
                      <a:pt x="114" y="102"/>
                    </a:cubicBezTo>
                    <a:cubicBezTo>
                      <a:pt x="115" y="104"/>
                      <a:pt x="118" y="110"/>
                      <a:pt x="119" y="106"/>
                    </a:cubicBezTo>
                    <a:cubicBezTo>
                      <a:pt x="119" y="107"/>
                      <a:pt x="119" y="108"/>
                      <a:pt x="119" y="109"/>
                    </a:cubicBezTo>
                    <a:cubicBezTo>
                      <a:pt x="120" y="108"/>
                      <a:pt x="120" y="108"/>
                      <a:pt x="120" y="108"/>
                    </a:cubicBezTo>
                    <a:cubicBezTo>
                      <a:pt x="120" y="109"/>
                      <a:pt x="119" y="110"/>
                      <a:pt x="120" y="110"/>
                    </a:cubicBezTo>
                    <a:cubicBezTo>
                      <a:pt x="119" y="109"/>
                      <a:pt x="122" y="109"/>
                      <a:pt x="121" y="107"/>
                    </a:cubicBezTo>
                    <a:cubicBezTo>
                      <a:pt x="122" y="109"/>
                      <a:pt x="121" y="110"/>
                      <a:pt x="123" y="111"/>
                    </a:cubicBezTo>
                    <a:cubicBezTo>
                      <a:pt x="124" y="110"/>
                      <a:pt x="124" y="110"/>
                      <a:pt x="123" y="109"/>
                    </a:cubicBezTo>
                    <a:cubicBezTo>
                      <a:pt x="124" y="110"/>
                      <a:pt x="125" y="111"/>
                      <a:pt x="126" y="110"/>
                    </a:cubicBezTo>
                    <a:cubicBezTo>
                      <a:pt x="126" y="110"/>
                      <a:pt x="126" y="111"/>
                      <a:pt x="125" y="111"/>
                    </a:cubicBezTo>
                    <a:cubicBezTo>
                      <a:pt x="126" y="111"/>
                      <a:pt x="127" y="111"/>
                      <a:pt x="127" y="110"/>
                    </a:cubicBezTo>
                    <a:cubicBezTo>
                      <a:pt x="126" y="112"/>
                      <a:pt x="129" y="113"/>
                      <a:pt x="130" y="111"/>
                    </a:cubicBezTo>
                    <a:cubicBezTo>
                      <a:pt x="130" y="112"/>
                      <a:pt x="127" y="116"/>
                      <a:pt x="131" y="115"/>
                    </a:cubicBezTo>
                    <a:cubicBezTo>
                      <a:pt x="132" y="115"/>
                      <a:pt x="131" y="112"/>
                      <a:pt x="131" y="110"/>
                    </a:cubicBezTo>
                    <a:cubicBezTo>
                      <a:pt x="132" y="110"/>
                      <a:pt x="133" y="112"/>
                      <a:pt x="134" y="112"/>
                    </a:cubicBezTo>
                    <a:cubicBezTo>
                      <a:pt x="136" y="112"/>
                      <a:pt x="135" y="109"/>
                      <a:pt x="135" y="108"/>
                    </a:cubicBezTo>
                    <a:cubicBezTo>
                      <a:pt x="134" y="109"/>
                      <a:pt x="134" y="108"/>
                      <a:pt x="134" y="108"/>
                    </a:cubicBezTo>
                    <a:cubicBezTo>
                      <a:pt x="135" y="108"/>
                      <a:pt x="135" y="107"/>
                      <a:pt x="136" y="107"/>
                    </a:cubicBezTo>
                    <a:cubicBezTo>
                      <a:pt x="136" y="106"/>
                      <a:pt x="135" y="106"/>
                      <a:pt x="135" y="106"/>
                    </a:cubicBezTo>
                    <a:cubicBezTo>
                      <a:pt x="136" y="106"/>
                      <a:pt x="136" y="104"/>
                      <a:pt x="137" y="104"/>
                    </a:cubicBezTo>
                    <a:cubicBezTo>
                      <a:pt x="137" y="103"/>
                      <a:pt x="136" y="103"/>
                      <a:pt x="136" y="102"/>
                    </a:cubicBezTo>
                    <a:cubicBezTo>
                      <a:pt x="137" y="103"/>
                      <a:pt x="137" y="104"/>
                      <a:pt x="138" y="105"/>
                    </a:cubicBezTo>
                    <a:cubicBezTo>
                      <a:pt x="138" y="106"/>
                      <a:pt x="137" y="106"/>
                      <a:pt x="138" y="107"/>
                    </a:cubicBezTo>
                    <a:cubicBezTo>
                      <a:pt x="138" y="108"/>
                      <a:pt x="139" y="107"/>
                      <a:pt x="139" y="106"/>
                    </a:cubicBezTo>
                    <a:cubicBezTo>
                      <a:pt x="141" y="106"/>
                      <a:pt x="140" y="104"/>
                      <a:pt x="141" y="103"/>
                    </a:cubicBezTo>
                    <a:cubicBezTo>
                      <a:pt x="141" y="102"/>
                      <a:pt x="140" y="102"/>
                      <a:pt x="139" y="102"/>
                    </a:cubicBezTo>
                    <a:cubicBezTo>
                      <a:pt x="140" y="101"/>
                      <a:pt x="141" y="103"/>
                      <a:pt x="143" y="103"/>
                    </a:cubicBezTo>
                    <a:cubicBezTo>
                      <a:pt x="142" y="103"/>
                      <a:pt x="142" y="102"/>
                      <a:pt x="141" y="102"/>
                    </a:cubicBezTo>
                    <a:cubicBezTo>
                      <a:pt x="142" y="102"/>
                      <a:pt x="143" y="101"/>
                      <a:pt x="143" y="101"/>
                    </a:cubicBezTo>
                    <a:cubicBezTo>
                      <a:pt x="143" y="100"/>
                      <a:pt x="140" y="102"/>
                      <a:pt x="139" y="101"/>
                    </a:cubicBezTo>
                    <a:cubicBezTo>
                      <a:pt x="140" y="101"/>
                      <a:pt x="141" y="100"/>
                      <a:pt x="142" y="100"/>
                    </a:cubicBezTo>
                    <a:cubicBezTo>
                      <a:pt x="141" y="99"/>
                      <a:pt x="140" y="99"/>
                      <a:pt x="138" y="100"/>
                    </a:cubicBezTo>
                    <a:cubicBezTo>
                      <a:pt x="140" y="99"/>
                      <a:pt x="138" y="98"/>
                      <a:pt x="138" y="98"/>
                    </a:cubicBezTo>
                    <a:cubicBezTo>
                      <a:pt x="139" y="97"/>
                      <a:pt x="138" y="97"/>
                      <a:pt x="137" y="97"/>
                    </a:cubicBezTo>
                    <a:cubicBezTo>
                      <a:pt x="138" y="96"/>
                      <a:pt x="138" y="97"/>
                      <a:pt x="139" y="96"/>
                    </a:cubicBezTo>
                    <a:cubicBezTo>
                      <a:pt x="140" y="96"/>
                      <a:pt x="141" y="95"/>
                      <a:pt x="142" y="94"/>
                    </a:cubicBezTo>
                    <a:cubicBezTo>
                      <a:pt x="141" y="95"/>
                      <a:pt x="140" y="94"/>
                      <a:pt x="139" y="95"/>
                    </a:cubicBezTo>
                    <a:cubicBezTo>
                      <a:pt x="141" y="93"/>
                      <a:pt x="138" y="94"/>
                      <a:pt x="137" y="95"/>
                    </a:cubicBezTo>
                    <a:cubicBezTo>
                      <a:pt x="137" y="93"/>
                      <a:pt x="139" y="93"/>
                      <a:pt x="139" y="92"/>
                    </a:cubicBezTo>
                    <a:cubicBezTo>
                      <a:pt x="137" y="92"/>
                      <a:pt x="141" y="90"/>
                      <a:pt x="138" y="91"/>
                    </a:cubicBezTo>
                    <a:cubicBezTo>
                      <a:pt x="137" y="91"/>
                      <a:pt x="137" y="92"/>
                      <a:pt x="136" y="92"/>
                    </a:cubicBezTo>
                    <a:cubicBezTo>
                      <a:pt x="136" y="92"/>
                      <a:pt x="136" y="91"/>
                      <a:pt x="136" y="91"/>
                    </a:cubicBezTo>
                    <a:cubicBezTo>
                      <a:pt x="136" y="91"/>
                      <a:pt x="135" y="92"/>
                      <a:pt x="134" y="92"/>
                    </a:cubicBezTo>
                    <a:cubicBezTo>
                      <a:pt x="135" y="92"/>
                      <a:pt x="135" y="91"/>
                      <a:pt x="136" y="90"/>
                    </a:cubicBezTo>
                    <a:cubicBezTo>
                      <a:pt x="135" y="91"/>
                      <a:pt x="133" y="90"/>
                      <a:pt x="133" y="89"/>
                    </a:cubicBezTo>
                    <a:cubicBezTo>
                      <a:pt x="132" y="89"/>
                      <a:pt x="132" y="90"/>
                      <a:pt x="131" y="91"/>
                    </a:cubicBezTo>
                    <a:cubicBezTo>
                      <a:pt x="131" y="89"/>
                      <a:pt x="133" y="89"/>
                      <a:pt x="131" y="89"/>
                    </a:cubicBezTo>
                    <a:cubicBezTo>
                      <a:pt x="132" y="89"/>
                      <a:pt x="132" y="88"/>
                      <a:pt x="133" y="88"/>
                    </a:cubicBezTo>
                    <a:cubicBezTo>
                      <a:pt x="132" y="88"/>
                      <a:pt x="131" y="89"/>
                      <a:pt x="130" y="88"/>
                    </a:cubicBezTo>
                    <a:cubicBezTo>
                      <a:pt x="131" y="88"/>
                      <a:pt x="131" y="88"/>
                      <a:pt x="132" y="87"/>
                    </a:cubicBezTo>
                    <a:cubicBezTo>
                      <a:pt x="130" y="87"/>
                      <a:pt x="131" y="85"/>
                      <a:pt x="129" y="86"/>
                    </a:cubicBezTo>
                    <a:cubicBezTo>
                      <a:pt x="130" y="85"/>
                      <a:pt x="132" y="86"/>
                      <a:pt x="132" y="84"/>
                    </a:cubicBezTo>
                    <a:cubicBezTo>
                      <a:pt x="132" y="84"/>
                      <a:pt x="131" y="84"/>
                      <a:pt x="130" y="84"/>
                    </a:cubicBezTo>
                    <a:cubicBezTo>
                      <a:pt x="130" y="84"/>
                      <a:pt x="131" y="83"/>
                      <a:pt x="131" y="83"/>
                    </a:cubicBezTo>
                    <a:cubicBezTo>
                      <a:pt x="130" y="81"/>
                      <a:pt x="127" y="83"/>
                      <a:pt x="125" y="84"/>
                    </a:cubicBezTo>
                    <a:cubicBezTo>
                      <a:pt x="126" y="83"/>
                      <a:pt x="127" y="82"/>
                      <a:pt x="128" y="81"/>
                    </a:cubicBezTo>
                    <a:cubicBezTo>
                      <a:pt x="128" y="81"/>
                      <a:pt x="127" y="81"/>
                      <a:pt x="126" y="81"/>
                    </a:cubicBezTo>
                    <a:cubicBezTo>
                      <a:pt x="127" y="80"/>
                      <a:pt x="127" y="79"/>
                      <a:pt x="125" y="80"/>
                    </a:cubicBezTo>
                    <a:cubicBezTo>
                      <a:pt x="127" y="79"/>
                      <a:pt x="127" y="79"/>
                      <a:pt x="126" y="78"/>
                    </a:cubicBezTo>
                    <a:cubicBezTo>
                      <a:pt x="127" y="79"/>
                      <a:pt x="128" y="79"/>
                      <a:pt x="128" y="78"/>
                    </a:cubicBezTo>
                    <a:cubicBezTo>
                      <a:pt x="128" y="78"/>
                      <a:pt x="127" y="77"/>
                      <a:pt x="126" y="77"/>
                    </a:cubicBezTo>
                    <a:cubicBezTo>
                      <a:pt x="125" y="76"/>
                      <a:pt x="124" y="77"/>
                      <a:pt x="123" y="77"/>
                    </a:cubicBezTo>
                    <a:cubicBezTo>
                      <a:pt x="126" y="76"/>
                      <a:pt x="127" y="77"/>
                      <a:pt x="129" y="78"/>
                    </a:cubicBezTo>
                    <a:cubicBezTo>
                      <a:pt x="128" y="78"/>
                      <a:pt x="128" y="80"/>
                      <a:pt x="129" y="80"/>
                    </a:cubicBezTo>
                    <a:cubicBezTo>
                      <a:pt x="130" y="80"/>
                      <a:pt x="133" y="80"/>
                      <a:pt x="134" y="79"/>
                    </a:cubicBezTo>
                    <a:cubicBezTo>
                      <a:pt x="136" y="78"/>
                      <a:pt x="134" y="77"/>
                      <a:pt x="133" y="77"/>
                    </a:cubicBezTo>
                    <a:cubicBezTo>
                      <a:pt x="132" y="76"/>
                      <a:pt x="133" y="75"/>
                      <a:pt x="132" y="74"/>
                    </a:cubicBezTo>
                    <a:cubicBezTo>
                      <a:pt x="134" y="74"/>
                      <a:pt x="135" y="76"/>
                      <a:pt x="137" y="75"/>
                    </a:cubicBezTo>
                    <a:cubicBezTo>
                      <a:pt x="136" y="74"/>
                      <a:pt x="136" y="74"/>
                      <a:pt x="136" y="74"/>
                    </a:cubicBezTo>
                    <a:cubicBezTo>
                      <a:pt x="137" y="74"/>
                      <a:pt x="137" y="74"/>
                      <a:pt x="138" y="74"/>
                    </a:cubicBezTo>
                    <a:cubicBezTo>
                      <a:pt x="137" y="73"/>
                      <a:pt x="136" y="73"/>
                      <a:pt x="135" y="73"/>
                    </a:cubicBezTo>
                    <a:cubicBezTo>
                      <a:pt x="137" y="72"/>
                      <a:pt x="141" y="74"/>
                      <a:pt x="140" y="72"/>
                    </a:cubicBezTo>
                    <a:cubicBezTo>
                      <a:pt x="141" y="72"/>
                      <a:pt x="141" y="72"/>
                      <a:pt x="142" y="72"/>
                    </a:cubicBezTo>
                    <a:cubicBezTo>
                      <a:pt x="140" y="73"/>
                      <a:pt x="141" y="75"/>
                      <a:pt x="143" y="74"/>
                    </a:cubicBezTo>
                    <a:cubicBezTo>
                      <a:pt x="143" y="75"/>
                      <a:pt x="142" y="76"/>
                      <a:pt x="142" y="76"/>
                    </a:cubicBezTo>
                    <a:cubicBezTo>
                      <a:pt x="143" y="77"/>
                      <a:pt x="144" y="76"/>
                      <a:pt x="145" y="76"/>
                    </a:cubicBezTo>
                    <a:cubicBezTo>
                      <a:pt x="142" y="76"/>
                      <a:pt x="145" y="78"/>
                      <a:pt x="147" y="77"/>
                    </a:cubicBezTo>
                    <a:cubicBezTo>
                      <a:pt x="148" y="77"/>
                      <a:pt x="150" y="76"/>
                      <a:pt x="151" y="75"/>
                    </a:cubicBezTo>
                    <a:cubicBezTo>
                      <a:pt x="150" y="76"/>
                      <a:pt x="144" y="77"/>
                      <a:pt x="145" y="79"/>
                    </a:cubicBezTo>
                    <a:cubicBezTo>
                      <a:pt x="148" y="78"/>
                      <a:pt x="151" y="79"/>
                      <a:pt x="153" y="78"/>
                    </a:cubicBezTo>
                    <a:cubicBezTo>
                      <a:pt x="156" y="77"/>
                      <a:pt x="157" y="75"/>
                      <a:pt x="160" y="75"/>
                    </a:cubicBezTo>
                    <a:cubicBezTo>
                      <a:pt x="158" y="76"/>
                      <a:pt x="154" y="76"/>
                      <a:pt x="154" y="79"/>
                    </a:cubicBezTo>
                    <a:cubicBezTo>
                      <a:pt x="152" y="79"/>
                      <a:pt x="147" y="79"/>
                      <a:pt x="147" y="82"/>
                    </a:cubicBezTo>
                    <a:cubicBezTo>
                      <a:pt x="148" y="82"/>
                      <a:pt x="150" y="81"/>
                      <a:pt x="152" y="81"/>
                    </a:cubicBezTo>
                    <a:cubicBezTo>
                      <a:pt x="150" y="82"/>
                      <a:pt x="149" y="83"/>
                      <a:pt x="148" y="82"/>
                    </a:cubicBezTo>
                    <a:cubicBezTo>
                      <a:pt x="149" y="84"/>
                      <a:pt x="150" y="83"/>
                      <a:pt x="152" y="82"/>
                    </a:cubicBezTo>
                    <a:cubicBezTo>
                      <a:pt x="151" y="82"/>
                      <a:pt x="147" y="84"/>
                      <a:pt x="148" y="85"/>
                    </a:cubicBezTo>
                    <a:cubicBezTo>
                      <a:pt x="148" y="86"/>
                      <a:pt x="152" y="84"/>
                      <a:pt x="153" y="84"/>
                    </a:cubicBezTo>
                    <a:cubicBezTo>
                      <a:pt x="151" y="84"/>
                      <a:pt x="150" y="85"/>
                      <a:pt x="149" y="86"/>
                    </a:cubicBezTo>
                    <a:cubicBezTo>
                      <a:pt x="151" y="86"/>
                      <a:pt x="148" y="88"/>
                      <a:pt x="151" y="87"/>
                    </a:cubicBezTo>
                    <a:cubicBezTo>
                      <a:pt x="152" y="87"/>
                      <a:pt x="153" y="86"/>
                      <a:pt x="154" y="85"/>
                    </a:cubicBezTo>
                    <a:cubicBezTo>
                      <a:pt x="153" y="85"/>
                      <a:pt x="153" y="86"/>
                      <a:pt x="152" y="87"/>
                    </a:cubicBezTo>
                    <a:cubicBezTo>
                      <a:pt x="153" y="87"/>
                      <a:pt x="154" y="87"/>
                      <a:pt x="154" y="87"/>
                    </a:cubicBezTo>
                    <a:cubicBezTo>
                      <a:pt x="153" y="87"/>
                      <a:pt x="153" y="88"/>
                      <a:pt x="153" y="89"/>
                    </a:cubicBezTo>
                    <a:cubicBezTo>
                      <a:pt x="154" y="88"/>
                      <a:pt x="155" y="88"/>
                      <a:pt x="156" y="87"/>
                    </a:cubicBezTo>
                    <a:cubicBezTo>
                      <a:pt x="154" y="89"/>
                      <a:pt x="158" y="88"/>
                      <a:pt x="155" y="89"/>
                    </a:cubicBezTo>
                    <a:cubicBezTo>
                      <a:pt x="156" y="89"/>
                      <a:pt x="157" y="90"/>
                      <a:pt x="157" y="90"/>
                    </a:cubicBezTo>
                    <a:cubicBezTo>
                      <a:pt x="158" y="89"/>
                      <a:pt x="159" y="89"/>
                      <a:pt x="160" y="88"/>
                    </a:cubicBezTo>
                    <a:cubicBezTo>
                      <a:pt x="160" y="87"/>
                      <a:pt x="161" y="87"/>
                      <a:pt x="161" y="86"/>
                    </a:cubicBezTo>
                    <a:cubicBezTo>
                      <a:pt x="161" y="85"/>
                      <a:pt x="160" y="84"/>
                      <a:pt x="162" y="85"/>
                    </a:cubicBezTo>
                    <a:cubicBezTo>
                      <a:pt x="161" y="84"/>
                      <a:pt x="161" y="84"/>
                      <a:pt x="161" y="84"/>
                    </a:cubicBezTo>
                    <a:cubicBezTo>
                      <a:pt x="161" y="84"/>
                      <a:pt x="162" y="83"/>
                      <a:pt x="163" y="83"/>
                    </a:cubicBezTo>
                    <a:cubicBezTo>
                      <a:pt x="162" y="83"/>
                      <a:pt x="162" y="82"/>
                      <a:pt x="161" y="82"/>
                    </a:cubicBezTo>
                    <a:cubicBezTo>
                      <a:pt x="162" y="82"/>
                      <a:pt x="164" y="82"/>
                      <a:pt x="163" y="80"/>
                    </a:cubicBezTo>
                    <a:cubicBezTo>
                      <a:pt x="164" y="81"/>
                      <a:pt x="167" y="85"/>
                      <a:pt x="167" y="81"/>
                    </a:cubicBezTo>
                    <a:cubicBezTo>
                      <a:pt x="167" y="83"/>
                      <a:pt x="168" y="83"/>
                      <a:pt x="169" y="82"/>
                    </a:cubicBezTo>
                    <a:cubicBezTo>
                      <a:pt x="169" y="82"/>
                      <a:pt x="168" y="82"/>
                      <a:pt x="168" y="82"/>
                    </a:cubicBezTo>
                    <a:cubicBezTo>
                      <a:pt x="169" y="82"/>
                      <a:pt x="169" y="81"/>
                      <a:pt x="169" y="80"/>
                    </a:cubicBezTo>
                    <a:cubicBezTo>
                      <a:pt x="169" y="81"/>
                      <a:pt x="174" y="80"/>
                      <a:pt x="172" y="79"/>
                    </a:cubicBezTo>
                    <a:cubicBezTo>
                      <a:pt x="172" y="79"/>
                      <a:pt x="170" y="79"/>
                      <a:pt x="170" y="77"/>
                    </a:cubicBezTo>
                    <a:cubicBezTo>
                      <a:pt x="171" y="79"/>
                      <a:pt x="174" y="78"/>
                      <a:pt x="176" y="78"/>
                    </a:cubicBezTo>
                    <a:cubicBezTo>
                      <a:pt x="176" y="76"/>
                      <a:pt x="171" y="78"/>
                      <a:pt x="171" y="75"/>
                    </a:cubicBezTo>
                    <a:cubicBezTo>
                      <a:pt x="172" y="77"/>
                      <a:pt x="174" y="76"/>
                      <a:pt x="175" y="76"/>
                    </a:cubicBezTo>
                    <a:cubicBezTo>
                      <a:pt x="175" y="75"/>
                      <a:pt x="175" y="74"/>
                      <a:pt x="174" y="75"/>
                    </a:cubicBezTo>
                    <a:cubicBezTo>
                      <a:pt x="175" y="74"/>
                      <a:pt x="176" y="75"/>
                      <a:pt x="177" y="75"/>
                    </a:cubicBezTo>
                    <a:cubicBezTo>
                      <a:pt x="179" y="76"/>
                      <a:pt x="181" y="75"/>
                      <a:pt x="182" y="75"/>
                    </a:cubicBezTo>
                    <a:cubicBezTo>
                      <a:pt x="181" y="74"/>
                      <a:pt x="180" y="74"/>
                      <a:pt x="179" y="74"/>
                    </a:cubicBezTo>
                    <a:cubicBezTo>
                      <a:pt x="180" y="74"/>
                      <a:pt x="181" y="74"/>
                      <a:pt x="182" y="74"/>
                    </a:cubicBezTo>
                    <a:cubicBezTo>
                      <a:pt x="182" y="72"/>
                      <a:pt x="180" y="72"/>
                      <a:pt x="179" y="72"/>
                    </a:cubicBezTo>
                    <a:cubicBezTo>
                      <a:pt x="180" y="72"/>
                      <a:pt x="181" y="71"/>
                      <a:pt x="182" y="72"/>
                    </a:cubicBezTo>
                    <a:cubicBezTo>
                      <a:pt x="183" y="73"/>
                      <a:pt x="183" y="73"/>
                      <a:pt x="185" y="73"/>
                    </a:cubicBezTo>
                    <a:cubicBezTo>
                      <a:pt x="187" y="72"/>
                      <a:pt x="185" y="70"/>
                      <a:pt x="184" y="70"/>
                    </a:cubicBezTo>
                    <a:cubicBezTo>
                      <a:pt x="186" y="69"/>
                      <a:pt x="182" y="69"/>
                      <a:pt x="182" y="70"/>
                    </a:cubicBezTo>
                    <a:cubicBezTo>
                      <a:pt x="182" y="69"/>
                      <a:pt x="183" y="69"/>
                      <a:pt x="184" y="69"/>
                    </a:cubicBezTo>
                    <a:cubicBezTo>
                      <a:pt x="183" y="68"/>
                      <a:pt x="182" y="69"/>
                      <a:pt x="182" y="69"/>
                    </a:cubicBezTo>
                    <a:cubicBezTo>
                      <a:pt x="183" y="68"/>
                      <a:pt x="181" y="68"/>
                      <a:pt x="180" y="68"/>
                    </a:cubicBezTo>
                    <a:cubicBezTo>
                      <a:pt x="179" y="69"/>
                      <a:pt x="178" y="69"/>
                      <a:pt x="178" y="71"/>
                    </a:cubicBezTo>
                    <a:cubicBezTo>
                      <a:pt x="178" y="70"/>
                      <a:pt x="178" y="69"/>
                      <a:pt x="177" y="69"/>
                    </a:cubicBezTo>
                    <a:cubicBezTo>
                      <a:pt x="175" y="69"/>
                      <a:pt x="175" y="72"/>
                      <a:pt x="173" y="72"/>
                    </a:cubicBezTo>
                    <a:cubicBezTo>
                      <a:pt x="174" y="71"/>
                      <a:pt x="175" y="70"/>
                      <a:pt x="175" y="69"/>
                    </a:cubicBezTo>
                    <a:cubicBezTo>
                      <a:pt x="173" y="68"/>
                      <a:pt x="171" y="70"/>
                      <a:pt x="170" y="71"/>
                    </a:cubicBezTo>
                    <a:cubicBezTo>
                      <a:pt x="171" y="69"/>
                      <a:pt x="168" y="70"/>
                      <a:pt x="167" y="70"/>
                    </a:cubicBezTo>
                    <a:cubicBezTo>
                      <a:pt x="168" y="70"/>
                      <a:pt x="171" y="69"/>
                      <a:pt x="172" y="69"/>
                    </a:cubicBezTo>
                    <a:cubicBezTo>
                      <a:pt x="173" y="68"/>
                      <a:pt x="173" y="67"/>
                      <a:pt x="174" y="67"/>
                    </a:cubicBezTo>
                    <a:cubicBezTo>
                      <a:pt x="175" y="66"/>
                      <a:pt x="176" y="66"/>
                      <a:pt x="176" y="65"/>
                    </a:cubicBezTo>
                    <a:cubicBezTo>
                      <a:pt x="175" y="64"/>
                      <a:pt x="171" y="67"/>
                      <a:pt x="169" y="68"/>
                    </a:cubicBezTo>
                    <a:cubicBezTo>
                      <a:pt x="170" y="67"/>
                      <a:pt x="171" y="67"/>
                      <a:pt x="172" y="66"/>
                    </a:cubicBezTo>
                    <a:cubicBezTo>
                      <a:pt x="170" y="64"/>
                      <a:pt x="164" y="67"/>
                      <a:pt x="161" y="68"/>
                    </a:cubicBezTo>
                    <a:cubicBezTo>
                      <a:pt x="162" y="66"/>
                      <a:pt x="166" y="66"/>
                      <a:pt x="168" y="66"/>
                    </a:cubicBezTo>
                    <a:cubicBezTo>
                      <a:pt x="166" y="65"/>
                      <a:pt x="164" y="66"/>
                      <a:pt x="162" y="66"/>
                    </a:cubicBezTo>
                    <a:cubicBezTo>
                      <a:pt x="163" y="66"/>
                      <a:pt x="165" y="66"/>
                      <a:pt x="166" y="65"/>
                    </a:cubicBezTo>
                    <a:cubicBezTo>
                      <a:pt x="165" y="65"/>
                      <a:pt x="164" y="65"/>
                      <a:pt x="163" y="65"/>
                    </a:cubicBezTo>
                    <a:cubicBezTo>
                      <a:pt x="165" y="65"/>
                      <a:pt x="166" y="65"/>
                      <a:pt x="168" y="65"/>
                    </a:cubicBezTo>
                    <a:cubicBezTo>
                      <a:pt x="170" y="65"/>
                      <a:pt x="169" y="63"/>
                      <a:pt x="167" y="64"/>
                    </a:cubicBezTo>
                    <a:cubicBezTo>
                      <a:pt x="168" y="63"/>
                      <a:pt x="169" y="63"/>
                      <a:pt x="170" y="62"/>
                    </a:cubicBezTo>
                    <a:cubicBezTo>
                      <a:pt x="169" y="62"/>
                      <a:pt x="169" y="62"/>
                      <a:pt x="169" y="61"/>
                    </a:cubicBezTo>
                    <a:cubicBezTo>
                      <a:pt x="168" y="61"/>
                      <a:pt x="167" y="61"/>
                      <a:pt x="166" y="61"/>
                    </a:cubicBezTo>
                    <a:cubicBezTo>
                      <a:pt x="167" y="61"/>
                      <a:pt x="167" y="61"/>
                      <a:pt x="168" y="61"/>
                    </a:cubicBezTo>
                    <a:cubicBezTo>
                      <a:pt x="168" y="59"/>
                      <a:pt x="166" y="60"/>
                      <a:pt x="165" y="61"/>
                    </a:cubicBezTo>
                    <a:cubicBezTo>
                      <a:pt x="165" y="59"/>
                      <a:pt x="163" y="61"/>
                      <a:pt x="162" y="62"/>
                    </a:cubicBezTo>
                    <a:cubicBezTo>
                      <a:pt x="162" y="60"/>
                      <a:pt x="165" y="58"/>
                      <a:pt x="167" y="58"/>
                    </a:cubicBezTo>
                    <a:cubicBezTo>
                      <a:pt x="165" y="56"/>
                      <a:pt x="160" y="59"/>
                      <a:pt x="160" y="62"/>
                    </a:cubicBezTo>
                    <a:cubicBezTo>
                      <a:pt x="159" y="61"/>
                      <a:pt x="160" y="59"/>
                      <a:pt x="161" y="59"/>
                    </a:cubicBezTo>
                    <a:cubicBezTo>
                      <a:pt x="159" y="57"/>
                      <a:pt x="156" y="61"/>
                      <a:pt x="155" y="62"/>
                    </a:cubicBezTo>
                    <a:cubicBezTo>
                      <a:pt x="156" y="59"/>
                      <a:pt x="159" y="58"/>
                      <a:pt x="159" y="56"/>
                    </a:cubicBezTo>
                    <a:cubicBezTo>
                      <a:pt x="158" y="58"/>
                      <a:pt x="153" y="60"/>
                      <a:pt x="151" y="59"/>
                    </a:cubicBezTo>
                    <a:cubicBezTo>
                      <a:pt x="153" y="59"/>
                      <a:pt x="154" y="58"/>
                      <a:pt x="156" y="58"/>
                    </a:cubicBezTo>
                    <a:cubicBezTo>
                      <a:pt x="155" y="57"/>
                      <a:pt x="154" y="57"/>
                      <a:pt x="156" y="57"/>
                    </a:cubicBezTo>
                    <a:cubicBezTo>
                      <a:pt x="155" y="56"/>
                      <a:pt x="153" y="56"/>
                      <a:pt x="153" y="58"/>
                    </a:cubicBezTo>
                    <a:cubicBezTo>
                      <a:pt x="154" y="56"/>
                      <a:pt x="152" y="57"/>
                      <a:pt x="151" y="57"/>
                    </a:cubicBezTo>
                    <a:cubicBezTo>
                      <a:pt x="152" y="57"/>
                      <a:pt x="152" y="56"/>
                      <a:pt x="153" y="55"/>
                    </a:cubicBezTo>
                    <a:cubicBezTo>
                      <a:pt x="152" y="55"/>
                      <a:pt x="151" y="55"/>
                      <a:pt x="150" y="55"/>
                    </a:cubicBezTo>
                    <a:cubicBezTo>
                      <a:pt x="149" y="56"/>
                      <a:pt x="148" y="57"/>
                      <a:pt x="147" y="56"/>
                    </a:cubicBezTo>
                    <a:cubicBezTo>
                      <a:pt x="148" y="57"/>
                      <a:pt x="149" y="55"/>
                      <a:pt x="151" y="55"/>
                    </a:cubicBezTo>
                    <a:cubicBezTo>
                      <a:pt x="150" y="54"/>
                      <a:pt x="148" y="54"/>
                      <a:pt x="147" y="55"/>
                    </a:cubicBezTo>
                    <a:cubicBezTo>
                      <a:pt x="149" y="54"/>
                      <a:pt x="146" y="55"/>
                      <a:pt x="146" y="55"/>
                    </a:cubicBezTo>
                    <a:cubicBezTo>
                      <a:pt x="149" y="53"/>
                      <a:pt x="152" y="54"/>
                      <a:pt x="155" y="54"/>
                    </a:cubicBezTo>
                    <a:cubicBezTo>
                      <a:pt x="153" y="53"/>
                      <a:pt x="152" y="54"/>
                      <a:pt x="150" y="54"/>
                    </a:cubicBezTo>
                    <a:cubicBezTo>
                      <a:pt x="149" y="53"/>
                      <a:pt x="149" y="52"/>
                      <a:pt x="148" y="54"/>
                    </a:cubicBezTo>
                    <a:cubicBezTo>
                      <a:pt x="148" y="53"/>
                      <a:pt x="148" y="53"/>
                      <a:pt x="149" y="53"/>
                    </a:cubicBezTo>
                    <a:cubicBezTo>
                      <a:pt x="147" y="52"/>
                      <a:pt x="146" y="53"/>
                      <a:pt x="145" y="54"/>
                    </a:cubicBezTo>
                    <a:cubicBezTo>
                      <a:pt x="145" y="54"/>
                      <a:pt x="146" y="53"/>
                      <a:pt x="146" y="53"/>
                    </a:cubicBezTo>
                    <a:cubicBezTo>
                      <a:pt x="144" y="52"/>
                      <a:pt x="143" y="52"/>
                      <a:pt x="141" y="52"/>
                    </a:cubicBezTo>
                    <a:cubicBezTo>
                      <a:pt x="143" y="52"/>
                      <a:pt x="140" y="52"/>
                      <a:pt x="140" y="52"/>
                    </a:cubicBezTo>
                    <a:cubicBezTo>
                      <a:pt x="141" y="51"/>
                      <a:pt x="144" y="51"/>
                      <a:pt x="146" y="51"/>
                    </a:cubicBezTo>
                    <a:cubicBezTo>
                      <a:pt x="145" y="50"/>
                      <a:pt x="143" y="50"/>
                      <a:pt x="142" y="50"/>
                    </a:cubicBezTo>
                    <a:cubicBezTo>
                      <a:pt x="140" y="50"/>
                      <a:pt x="139" y="50"/>
                      <a:pt x="138" y="50"/>
                    </a:cubicBezTo>
                    <a:cubicBezTo>
                      <a:pt x="139" y="50"/>
                      <a:pt x="139" y="49"/>
                      <a:pt x="137" y="49"/>
                    </a:cubicBezTo>
                    <a:cubicBezTo>
                      <a:pt x="139" y="49"/>
                      <a:pt x="141" y="50"/>
                      <a:pt x="143" y="50"/>
                    </a:cubicBezTo>
                    <a:cubicBezTo>
                      <a:pt x="144" y="50"/>
                      <a:pt x="146" y="50"/>
                      <a:pt x="148" y="50"/>
                    </a:cubicBezTo>
                    <a:cubicBezTo>
                      <a:pt x="147" y="49"/>
                      <a:pt x="146" y="49"/>
                      <a:pt x="145" y="49"/>
                    </a:cubicBezTo>
                    <a:cubicBezTo>
                      <a:pt x="146" y="49"/>
                      <a:pt x="147" y="49"/>
                      <a:pt x="148" y="49"/>
                    </a:cubicBezTo>
                    <a:cubicBezTo>
                      <a:pt x="147" y="48"/>
                      <a:pt x="146" y="48"/>
                      <a:pt x="145" y="48"/>
                    </a:cubicBezTo>
                    <a:cubicBezTo>
                      <a:pt x="147" y="47"/>
                      <a:pt x="149" y="48"/>
                      <a:pt x="151" y="48"/>
                    </a:cubicBezTo>
                    <a:cubicBezTo>
                      <a:pt x="149" y="46"/>
                      <a:pt x="144" y="45"/>
                      <a:pt x="142" y="48"/>
                    </a:cubicBezTo>
                    <a:cubicBezTo>
                      <a:pt x="143" y="47"/>
                      <a:pt x="143" y="46"/>
                      <a:pt x="141" y="47"/>
                    </a:cubicBezTo>
                    <a:cubicBezTo>
                      <a:pt x="143" y="47"/>
                      <a:pt x="144" y="47"/>
                      <a:pt x="146" y="46"/>
                    </a:cubicBezTo>
                    <a:cubicBezTo>
                      <a:pt x="145" y="46"/>
                      <a:pt x="144" y="46"/>
                      <a:pt x="144" y="46"/>
                    </a:cubicBezTo>
                    <a:cubicBezTo>
                      <a:pt x="146" y="45"/>
                      <a:pt x="147" y="46"/>
                      <a:pt x="149" y="46"/>
                    </a:cubicBezTo>
                    <a:cubicBezTo>
                      <a:pt x="148" y="44"/>
                      <a:pt x="144" y="44"/>
                      <a:pt x="142" y="45"/>
                    </a:cubicBezTo>
                    <a:cubicBezTo>
                      <a:pt x="144" y="43"/>
                      <a:pt x="149" y="44"/>
                      <a:pt x="151" y="45"/>
                    </a:cubicBezTo>
                    <a:cubicBezTo>
                      <a:pt x="153" y="46"/>
                      <a:pt x="155" y="46"/>
                      <a:pt x="156" y="46"/>
                    </a:cubicBezTo>
                    <a:cubicBezTo>
                      <a:pt x="157" y="46"/>
                      <a:pt x="162" y="47"/>
                      <a:pt x="160" y="44"/>
                    </a:cubicBezTo>
                    <a:cubicBezTo>
                      <a:pt x="158" y="42"/>
                      <a:pt x="153" y="43"/>
                      <a:pt x="150" y="42"/>
                    </a:cubicBezTo>
                    <a:cubicBezTo>
                      <a:pt x="148" y="42"/>
                      <a:pt x="147" y="42"/>
                      <a:pt x="145" y="42"/>
                    </a:cubicBezTo>
                    <a:cubicBezTo>
                      <a:pt x="142" y="43"/>
                      <a:pt x="140" y="42"/>
                      <a:pt x="137" y="42"/>
                    </a:cubicBezTo>
                    <a:cubicBezTo>
                      <a:pt x="139" y="42"/>
                      <a:pt x="142" y="42"/>
                      <a:pt x="145" y="42"/>
                    </a:cubicBezTo>
                    <a:cubicBezTo>
                      <a:pt x="148" y="42"/>
                      <a:pt x="150" y="41"/>
                      <a:pt x="153" y="40"/>
                    </a:cubicBezTo>
                    <a:cubicBezTo>
                      <a:pt x="154" y="40"/>
                      <a:pt x="161" y="41"/>
                      <a:pt x="161" y="39"/>
                    </a:cubicBezTo>
                    <a:cubicBezTo>
                      <a:pt x="161" y="38"/>
                      <a:pt x="160" y="35"/>
                      <a:pt x="158" y="35"/>
                    </a:cubicBezTo>
                    <a:cubicBezTo>
                      <a:pt x="156" y="34"/>
                      <a:pt x="153" y="37"/>
                      <a:pt x="151" y="38"/>
                    </a:cubicBezTo>
                    <a:cubicBezTo>
                      <a:pt x="149" y="39"/>
                      <a:pt x="147" y="38"/>
                      <a:pt x="145" y="39"/>
                    </a:cubicBezTo>
                    <a:cubicBezTo>
                      <a:pt x="144" y="40"/>
                      <a:pt x="143" y="40"/>
                      <a:pt x="142" y="40"/>
                    </a:cubicBezTo>
                    <a:cubicBezTo>
                      <a:pt x="140" y="40"/>
                      <a:pt x="139" y="41"/>
                      <a:pt x="138" y="41"/>
                    </a:cubicBezTo>
                    <a:cubicBezTo>
                      <a:pt x="141" y="38"/>
                      <a:pt x="147" y="40"/>
                      <a:pt x="151" y="36"/>
                    </a:cubicBezTo>
                    <a:cubicBezTo>
                      <a:pt x="150" y="35"/>
                      <a:pt x="146" y="36"/>
                      <a:pt x="144" y="36"/>
                    </a:cubicBezTo>
                    <a:cubicBezTo>
                      <a:pt x="143" y="37"/>
                      <a:pt x="142" y="38"/>
                      <a:pt x="141" y="38"/>
                    </a:cubicBezTo>
                    <a:cubicBezTo>
                      <a:pt x="139" y="38"/>
                      <a:pt x="138" y="39"/>
                      <a:pt x="136" y="39"/>
                    </a:cubicBezTo>
                    <a:cubicBezTo>
                      <a:pt x="138" y="38"/>
                      <a:pt x="140" y="38"/>
                      <a:pt x="142" y="38"/>
                    </a:cubicBezTo>
                    <a:cubicBezTo>
                      <a:pt x="141" y="37"/>
                      <a:pt x="141" y="37"/>
                      <a:pt x="140" y="37"/>
                    </a:cubicBezTo>
                    <a:cubicBezTo>
                      <a:pt x="143" y="36"/>
                      <a:pt x="147" y="35"/>
                      <a:pt x="151" y="35"/>
                    </a:cubicBezTo>
                    <a:cubicBezTo>
                      <a:pt x="152" y="34"/>
                      <a:pt x="154" y="33"/>
                      <a:pt x="155" y="33"/>
                    </a:cubicBezTo>
                    <a:cubicBezTo>
                      <a:pt x="156" y="33"/>
                      <a:pt x="158" y="33"/>
                      <a:pt x="157" y="32"/>
                    </a:cubicBezTo>
                    <a:cubicBezTo>
                      <a:pt x="155" y="31"/>
                      <a:pt x="151" y="30"/>
                      <a:pt x="149" y="30"/>
                    </a:cubicBezTo>
                    <a:cubicBezTo>
                      <a:pt x="147" y="30"/>
                      <a:pt x="146" y="31"/>
                      <a:pt x="144" y="31"/>
                    </a:cubicBezTo>
                    <a:cubicBezTo>
                      <a:pt x="143" y="31"/>
                      <a:pt x="143" y="31"/>
                      <a:pt x="142" y="32"/>
                    </a:cubicBezTo>
                    <a:cubicBezTo>
                      <a:pt x="141" y="32"/>
                      <a:pt x="142" y="33"/>
                      <a:pt x="141" y="33"/>
                    </a:cubicBezTo>
                    <a:cubicBezTo>
                      <a:pt x="141" y="30"/>
                      <a:pt x="146" y="31"/>
                      <a:pt x="148" y="30"/>
                    </a:cubicBezTo>
                    <a:cubicBezTo>
                      <a:pt x="146" y="28"/>
                      <a:pt x="141" y="30"/>
                      <a:pt x="139" y="31"/>
                    </a:cubicBezTo>
                    <a:cubicBezTo>
                      <a:pt x="136" y="32"/>
                      <a:pt x="133" y="36"/>
                      <a:pt x="129" y="37"/>
                    </a:cubicBezTo>
                    <a:cubicBezTo>
                      <a:pt x="132" y="36"/>
                      <a:pt x="133" y="34"/>
                      <a:pt x="135" y="33"/>
                    </a:cubicBezTo>
                    <a:cubicBezTo>
                      <a:pt x="133" y="31"/>
                      <a:pt x="131" y="34"/>
                      <a:pt x="129" y="35"/>
                    </a:cubicBezTo>
                    <a:cubicBezTo>
                      <a:pt x="130" y="34"/>
                      <a:pt x="130" y="34"/>
                      <a:pt x="129" y="34"/>
                    </a:cubicBezTo>
                    <a:cubicBezTo>
                      <a:pt x="130" y="33"/>
                      <a:pt x="132" y="31"/>
                      <a:pt x="134" y="32"/>
                    </a:cubicBezTo>
                    <a:cubicBezTo>
                      <a:pt x="135" y="32"/>
                      <a:pt x="136" y="31"/>
                      <a:pt x="138" y="31"/>
                    </a:cubicBezTo>
                    <a:cubicBezTo>
                      <a:pt x="139" y="30"/>
                      <a:pt x="143" y="29"/>
                      <a:pt x="144" y="28"/>
                    </a:cubicBezTo>
                    <a:cubicBezTo>
                      <a:pt x="145" y="25"/>
                      <a:pt x="138" y="28"/>
                      <a:pt x="137" y="29"/>
                    </a:cubicBezTo>
                    <a:cubicBezTo>
                      <a:pt x="135" y="29"/>
                      <a:pt x="133" y="29"/>
                      <a:pt x="131" y="30"/>
                    </a:cubicBezTo>
                    <a:cubicBezTo>
                      <a:pt x="129" y="30"/>
                      <a:pt x="127" y="31"/>
                      <a:pt x="125" y="31"/>
                    </a:cubicBezTo>
                    <a:cubicBezTo>
                      <a:pt x="127" y="31"/>
                      <a:pt x="128" y="30"/>
                      <a:pt x="130" y="30"/>
                    </a:cubicBezTo>
                    <a:cubicBezTo>
                      <a:pt x="129" y="29"/>
                      <a:pt x="127" y="29"/>
                      <a:pt x="126" y="29"/>
                    </a:cubicBezTo>
                    <a:cubicBezTo>
                      <a:pt x="129" y="29"/>
                      <a:pt x="133" y="26"/>
                      <a:pt x="136" y="27"/>
                    </a:cubicBezTo>
                    <a:cubicBezTo>
                      <a:pt x="137" y="27"/>
                      <a:pt x="140" y="26"/>
                      <a:pt x="141" y="25"/>
                    </a:cubicBezTo>
                    <a:cubicBezTo>
                      <a:pt x="142" y="22"/>
                      <a:pt x="135" y="21"/>
                      <a:pt x="133" y="22"/>
                    </a:cubicBezTo>
                    <a:cubicBezTo>
                      <a:pt x="129" y="23"/>
                      <a:pt x="127" y="26"/>
                      <a:pt x="123" y="27"/>
                    </a:cubicBezTo>
                    <a:cubicBezTo>
                      <a:pt x="124" y="27"/>
                      <a:pt x="125" y="25"/>
                      <a:pt x="127" y="25"/>
                    </a:cubicBezTo>
                    <a:cubicBezTo>
                      <a:pt x="124" y="23"/>
                      <a:pt x="122" y="27"/>
                      <a:pt x="120" y="27"/>
                    </a:cubicBezTo>
                    <a:cubicBezTo>
                      <a:pt x="121" y="27"/>
                      <a:pt x="123" y="25"/>
                      <a:pt x="125" y="24"/>
                    </a:cubicBezTo>
                    <a:cubicBezTo>
                      <a:pt x="122" y="25"/>
                      <a:pt x="125" y="23"/>
                      <a:pt x="125" y="22"/>
                    </a:cubicBezTo>
                    <a:cubicBezTo>
                      <a:pt x="123" y="21"/>
                      <a:pt x="120" y="25"/>
                      <a:pt x="118" y="26"/>
                    </a:cubicBezTo>
                    <a:cubicBezTo>
                      <a:pt x="119" y="25"/>
                      <a:pt x="120" y="24"/>
                      <a:pt x="121" y="23"/>
                    </a:cubicBezTo>
                    <a:cubicBezTo>
                      <a:pt x="120" y="23"/>
                      <a:pt x="119" y="23"/>
                      <a:pt x="119" y="24"/>
                    </a:cubicBezTo>
                    <a:cubicBezTo>
                      <a:pt x="121" y="23"/>
                      <a:pt x="124" y="21"/>
                      <a:pt x="126" y="21"/>
                    </a:cubicBezTo>
                    <a:cubicBezTo>
                      <a:pt x="124" y="19"/>
                      <a:pt x="122" y="21"/>
                      <a:pt x="121" y="22"/>
                    </a:cubicBezTo>
                    <a:cubicBezTo>
                      <a:pt x="121" y="22"/>
                      <a:pt x="121" y="21"/>
                      <a:pt x="122" y="21"/>
                    </a:cubicBezTo>
                    <a:cubicBezTo>
                      <a:pt x="121" y="20"/>
                      <a:pt x="118" y="21"/>
                      <a:pt x="117" y="22"/>
                    </a:cubicBezTo>
                    <a:cubicBezTo>
                      <a:pt x="117" y="22"/>
                      <a:pt x="116" y="23"/>
                      <a:pt x="116" y="24"/>
                    </a:cubicBezTo>
                    <a:cubicBezTo>
                      <a:pt x="115" y="25"/>
                      <a:pt x="113" y="25"/>
                      <a:pt x="112" y="26"/>
                    </a:cubicBezTo>
                    <a:cubicBezTo>
                      <a:pt x="113" y="25"/>
                      <a:pt x="114" y="25"/>
                      <a:pt x="115" y="24"/>
                    </a:cubicBezTo>
                    <a:cubicBezTo>
                      <a:pt x="116" y="24"/>
                      <a:pt x="114" y="22"/>
                      <a:pt x="113" y="23"/>
                    </a:cubicBezTo>
                    <a:cubicBezTo>
                      <a:pt x="115" y="22"/>
                      <a:pt x="116" y="22"/>
                      <a:pt x="118" y="22"/>
                    </a:cubicBezTo>
                    <a:cubicBezTo>
                      <a:pt x="116" y="21"/>
                      <a:pt x="113" y="22"/>
                      <a:pt x="112" y="23"/>
                    </a:cubicBezTo>
                    <a:cubicBezTo>
                      <a:pt x="113" y="22"/>
                      <a:pt x="114" y="22"/>
                      <a:pt x="116" y="21"/>
                    </a:cubicBezTo>
                    <a:cubicBezTo>
                      <a:pt x="115" y="21"/>
                      <a:pt x="114" y="21"/>
                      <a:pt x="113" y="21"/>
                    </a:cubicBezTo>
                    <a:cubicBezTo>
                      <a:pt x="115" y="21"/>
                      <a:pt x="118" y="20"/>
                      <a:pt x="120" y="20"/>
                    </a:cubicBezTo>
                    <a:cubicBezTo>
                      <a:pt x="122" y="19"/>
                      <a:pt x="123" y="19"/>
                      <a:pt x="125" y="18"/>
                    </a:cubicBezTo>
                    <a:cubicBezTo>
                      <a:pt x="122" y="13"/>
                      <a:pt x="112" y="21"/>
                      <a:pt x="108" y="21"/>
                    </a:cubicBezTo>
                    <a:cubicBezTo>
                      <a:pt x="110" y="21"/>
                      <a:pt x="111" y="20"/>
                      <a:pt x="113" y="19"/>
                    </a:cubicBezTo>
                    <a:cubicBezTo>
                      <a:pt x="114" y="18"/>
                      <a:pt x="116" y="18"/>
                      <a:pt x="117" y="17"/>
                    </a:cubicBezTo>
                    <a:cubicBezTo>
                      <a:pt x="113" y="16"/>
                      <a:pt x="110" y="18"/>
                      <a:pt x="107" y="19"/>
                    </a:cubicBezTo>
                    <a:cubicBezTo>
                      <a:pt x="109" y="18"/>
                      <a:pt x="112" y="17"/>
                      <a:pt x="114" y="17"/>
                    </a:cubicBezTo>
                    <a:cubicBezTo>
                      <a:pt x="116" y="16"/>
                      <a:pt x="118" y="17"/>
                      <a:pt x="120" y="16"/>
                    </a:cubicBezTo>
                    <a:cubicBezTo>
                      <a:pt x="123" y="13"/>
                      <a:pt x="116" y="11"/>
                      <a:pt x="114" y="13"/>
                    </a:cubicBezTo>
                    <a:cubicBezTo>
                      <a:pt x="115" y="11"/>
                      <a:pt x="108" y="11"/>
                      <a:pt x="107" y="11"/>
                    </a:cubicBezTo>
                    <a:cubicBezTo>
                      <a:pt x="104" y="11"/>
                      <a:pt x="102" y="11"/>
                      <a:pt x="99" y="12"/>
                    </a:cubicBezTo>
                    <a:cubicBezTo>
                      <a:pt x="99" y="12"/>
                      <a:pt x="95" y="13"/>
                      <a:pt x="96" y="14"/>
                    </a:cubicBezTo>
                    <a:cubicBezTo>
                      <a:pt x="97" y="16"/>
                      <a:pt x="102" y="15"/>
                      <a:pt x="104" y="16"/>
                    </a:cubicBezTo>
                    <a:cubicBezTo>
                      <a:pt x="103" y="16"/>
                      <a:pt x="100" y="16"/>
                      <a:pt x="99" y="17"/>
                    </a:cubicBezTo>
                    <a:cubicBezTo>
                      <a:pt x="100" y="17"/>
                      <a:pt x="100" y="16"/>
                      <a:pt x="100" y="16"/>
                    </a:cubicBezTo>
                    <a:cubicBezTo>
                      <a:pt x="99" y="15"/>
                      <a:pt x="95" y="14"/>
                      <a:pt x="94" y="16"/>
                    </a:cubicBezTo>
                    <a:cubicBezTo>
                      <a:pt x="95" y="14"/>
                      <a:pt x="93" y="14"/>
                      <a:pt x="92" y="16"/>
                    </a:cubicBezTo>
                    <a:cubicBezTo>
                      <a:pt x="92" y="16"/>
                      <a:pt x="96" y="19"/>
                      <a:pt x="96" y="20"/>
                    </a:cubicBezTo>
                    <a:cubicBezTo>
                      <a:pt x="95" y="20"/>
                      <a:pt x="95" y="18"/>
                      <a:pt x="94" y="18"/>
                    </a:cubicBezTo>
                    <a:cubicBezTo>
                      <a:pt x="93" y="19"/>
                      <a:pt x="94" y="20"/>
                      <a:pt x="94" y="20"/>
                    </a:cubicBezTo>
                    <a:cubicBezTo>
                      <a:pt x="92" y="20"/>
                      <a:pt x="94" y="14"/>
                      <a:pt x="89" y="18"/>
                    </a:cubicBezTo>
                    <a:cubicBezTo>
                      <a:pt x="90" y="18"/>
                      <a:pt x="90" y="18"/>
                      <a:pt x="90" y="18"/>
                    </a:cubicBezTo>
                    <a:cubicBezTo>
                      <a:pt x="89" y="19"/>
                      <a:pt x="88" y="18"/>
                      <a:pt x="87" y="18"/>
                    </a:cubicBezTo>
                    <a:cubicBezTo>
                      <a:pt x="88" y="17"/>
                      <a:pt x="90" y="17"/>
                      <a:pt x="91" y="15"/>
                    </a:cubicBezTo>
                    <a:cubicBezTo>
                      <a:pt x="90" y="13"/>
                      <a:pt x="87" y="15"/>
                      <a:pt x="85" y="16"/>
                    </a:cubicBezTo>
                    <a:cubicBezTo>
                      <a:pt x="86" y="15"/>
                      <a:pt x="86" y="14"/>
                      <a:pt x="87" y="13"/>
                    </a:cubicBezTo>
                    <a:cubicBezTo>
                      <a:pt x="86" y="13"/>
                      <a:pt x="81" y="15"/>
                      <a:pt x="84" y="16"/>
                    </a:cubicBezTo>
                    <a:cubicBezTo>
                      <a:pt x="82" y="17"/>
                      <a:pt x="82" y="14"/>
                      <a:pt x="80" y="16"/>
                    </a:cubicBezTo>
                    <a:cubicBezTo>
                      <a:pt x="78" y="18"/>
                      <a:pt x="76" y="19"/>
                      <a:pt x="74" y="19"/>
                    </a:cubicBezTo>
                    <a:cubicBezTo>
                      <a:pt x="74" y="19"/>
                      <a:pt x="74" y="18"/>
                      <a:pt x="75" y="18"/>
                    </a:cubicBezTo>
                    <a:cubicBezTo>
                      <a:pt x="74" y="18"/>
                      <a:pt x="74" y="18"/>
                      <a:pt x="74" y="17"/>
                    </a:cubicBezTo>
                    <a:cubicBezTo>
                      <a:pt x="75" y="17"/>
                      <a:pt x="76" y="17"/>
                      <a:pt x="78" y="17"/>
                    </a:cubicBezTo>
                    <a:cubicBezTo>
                      <a:pt x="75" y="16"/>
                      <a:pt x="81" y="14"/>
                      <a:pt x="81" y="14"/>
                    </a:cubicBezTo>
                    <a:cubicBezTo>
                      <a:pt x="79" y="12"/>
                      <a:pt x="76" y="15"/>
                      <a:pt x="74" y="15"/>
                    </a:cubicBezTo>
                    <a:cubicBezTo>
                      <a:pt x="78" y="14"/>
                      <a:pt x="81" y="12"/>
                      <a:pt x="86" y="11"/>
                    </a:cubicBezTo>
                    <a:cubicBezTo>
                      <a:pt x="84" y="9"/>
                      <a:pt x="86" y="8"/>
                      <a:pt x="87" y="7"/>
                    </a:cubicBezTo>
                    <a:cubicBezTo>
                      <a:pt x="86" y="6"/>
                      <a:pt x="85" y="6"/>
                      <a:pt x="84" y="6"/>
                    </a:cubicBezTo>
                    <a:cubicBezTo>
                      <a:pt x="87" y="2"/>
                      <a:pt x="85" y="1"/>
                      <a:pt x="80" y="1"/>
                    </a:cubicBezTo>
                    <a:cubicBezTo>
                      <a:pt x="78" y="1"/>
                      <a:pt x="76" y="1"/>
                      <a:pt x="73" y="2"/>
                    </a:cubicBezTo>
                    <a:cubicBezTo>
                      <a:pt x="71" y="2"/>
                      <a:pt x="68" y="3"/>
                      <a:pt x="66" y="3"/>
                    </a:cubicBezTo>
                    <a:cubicBezTo>
                      <a:pt x="66" y="3"/>
                      <a:pt x="67" y="4"/>
                      <a:pt x="66" y="5"/>
                    </a:cubicBezTo>
                    <a:cubicBezTo>
                      <a:pt x="65" y="3"/>
                      <a:pt x="62" y="3"/>
                      <a:pt x="60" y="4"/>
                    </a:cubicBezTo>
                    <a:cubicBezTo>
                      <a:pt x="59" y="5"/>
                      <a:pt x="59" y="6"/>
                      <a:pt x="58" y="5"/>
                    </a:cubicBezTo>
                    <a:cubicBezTo>
                      <a:pt x="57" y="4"/>
                      <a:pt x="55" y="5"/>
                      <a:pt x="54" y="6"/>
                    </a:cubicBezTo>
                    <a:cubicBezTo>
                      <a:pt x="57" y="8"/>
                      <a:pt x="60" y="6"/>
                      <a:pt x="63" y="8"/>
                    </a:cubicBezTo>
                    <a:cubicBezTo>
                      <a:pt x="60" y="8"/>
                      <a:pt x="57" y="8"/>
                      <a:pt x="55" y="7"/>
                    </a:cubicBezTo>
                    <a:cubicBezTo>
                      <a:pt x="54" y="7"/>
                      <a:pt x="51" y="7"/>
                      <a:pt x="50" y="8"/>
                    </a:cubicBezTo>
                    <a:cubicBezTo>
                      <a:pt x="52" y="9"/>
                      <a:pt x="56" y="10"/>
                      <a:pt x="58" y="10"/>
                    </a:cubicBezTo>
                    <a:cubicBezTo>
                      <a:pt x="55" y="11"/>
                      <a:pt x="53" y="9"/>
                      <a:pt x="50" y="8"/>
                    </a:cubicBezTo>
                    <a:cubicBezTo>
                      <a:pt x="49" y="8"/>
                      <a:pt x="43" y="11"/>
                      <a:pt x="46" y="12"/>
                    </a:cubicBezTo>
                    <a:cubicBezTo>
                      <a:pt x="45" y="12"/>
                      <a:pt x="44" y="13"/>
                      <a:pt x="45" y="13"/>
                    </a:cubicBezTo>
                    <a:cubicBezTo>
                      <a:pt x="46" y="15"/>
                      <a:pt x="48" y="14"/>
                      <a:pt x="50" y="13"/>
                    </a:cubicBezTo>
                    <a:cubicBezTo>
                      <a:pt x="47" y="14"/>
                      <a:pt x="50" y="14"/>
                      <a:pt x="51" y="14"/>
                    </a:cubicBezTo>
                    <a:cubicBezTo>
                      <a:pt x="45" y="15"/>
                      <a:pt x="52" y="16"/>
                      <a:pt x="50" y="18"/>
                    </a:cubicBezTo>
                    <a:cubicBezTo>
                      <a:pt x="49" y="16"/>
                      <a:pt x="46" y="16"/>
                      <a:pt x="45" y="15"/>
                    </a:cubicBezTo>
                    <a:cubicBezTo>
                      <a:pt x="43" y="15"/>
                      <a:pt x="43" y="15"/>
                      <a:pt x="42" y="16"/>
                    </a:cubicBezTo>
                    <a:cubicBezTo>
                      <a:pt x="40" y="18"/>
                      <a:pt x="39" y="18"/>
                      <a:pt x="37" y="18"/>
                    </a:cubicBezTo>
                    <a:cubicBezTo>
                      <a:pt x="37" y="18"/>
                      <a:pt x="39" y="19"/>
                      <a:pt x="39" y="20"/>
                    </a:cubicBezTo>
                    <a:cubicBezTo>
                      <a:pt x="39" y="20"/>
                      <a:pt x="38" y="20"/>
                      <a:pt x="38" y="20"/>
                    </a:cubicBezTo>
                    <a:cubicBezTo>
                      <a:pt x="39" y="21"/>
                      <a:pt x="41" y="22"/>
                      <a:pt x="43" y="21"/>
                    </a:cubicBezTo>
                    <a:cubicBezTo>
                      <a:pt x="43" y="23"/>
                      <a:pt x="41" y="24"/>
                      <a:pt x="39" y="25"/>
                    </a:cubicBezTo>
                    <a:cubicBezTo>
                      <a:pt x="39" y="26"/>
                      <a:pt x="36" y="29"/>
                      <a:pt x="35" y="29"/>
                    </a:cubicBezTo>
                    <a:cubicBezTo>
                      <a:pt x="35" y="28"/>
                      <a:pt x="36" y="27"/>
                      <a:pt x="35" y="27"/>
                    </a:cubicBezTo>
                    <a:cubicBezTo>
                      <a:pt x="36" y="27"/>
                      <a:pt x="36" y="27"/>
                      <a:pt x="37" y="27"/>
                    </a:cubicBezTo>
                    <a:cubicBezTo>
                      <a:pt x="34" y="24"/>
                      <a:pt x="25" y="28"/>
                      <a:pt x="22" y="28"/>
                    </a:cubicBezTo>
                    <a:cubicBezTo>
                      <a:pt x="23" y="27"/>
                      <a:pt x="25" y="27"/>
                      <a:pt x="26" y="27"/>
                    </a:cubicBezTo>
                    <a:cubicBezTo>
                      <a:pt x="28" y="27"/>
                      <a:pt x="29" y="26"/>
                      <a:pt x="31" y="26"/>
                    </a:cubicBezTo>
                    <a:cubicBezTo>
                      <a:pt x="33" y="26"/>
                      <a:pt x="34" y="26"/>
                      <a:pt x="36" y="25"/>
                    </a:cubicBezTo>
                    <a:cubicBezTo>
                      <a:pt x="36" y="25"/>
                      <a:pt x="39" y="25"/>
                      <a:pt x="39" y="24"/>
                    </a:cubicBezTo>
                    <a:cubicBezTo>
                      <a:pt x="40" y="23"/>
                      <a:pt x="31" y="21"/>
                      <a:pt x="35" y="16"/>
                    </a:cubicBezTo>
                    <a:cubicBezTo>
                      <a:pt x="36" y="15"/>
                      <a:pt x="37" y="15"/>
                      <a:pt x="38" y="14"/>
                    </a:cubicBezTo>
                    <a:cubicBezTo>
                      <a:pt x="40" y="13"/>
                      <a:pt x="37" y="12"/>
                      <a:pt x="38" y="11"/>
                    </a:cubicBezTo>
                    <a:cubicBezTo>
                      <a:pt x="40" y="9"/>
                      <a:pt x="42" y="9"/>
                      <a:pt x="43" y="8"/>
                    </a:cubicBezTo>
                    <a:cubicBezTo>
                      <a:pt x="46" y="7"/>
                      <a:pt x="48" y="5"/>
                      <a:pt x="51" y="4"/>
                    </a:cubicBezTo>
                    <a:cubicBezTo>
                      <a:pt x="54" y="3"/>
                      <a:pt x="56" y="3"/>
                      <a:pt x="59" y="2"/>
                    </a:cubicBezTo>
                    <a:cubicBezTo>
                      <a:pt x="62" y="1"/>
                      <a:pt x="59" y="0"/>
                      <a:pt x="58" y="0"/>
                    </a:cubicBezTo>
                    <a:cubicBezTo>
                      <a:pt x="52" y="0"/>
                      <a:pt x="47" y="0"/>
                      <a:pt x="41" y="1"/>
                    </a:cubicBezTo>
                    <a:cubicBezTo>
                      <a:pt x="35" y="2"/>
                      <a:pt x="30" y="4"/>
                      <a:pt x="25" y="6"/>
                    </a:cubicBezTo>
                    <a:cubicBezTo>
                      <a:pt x="23" y="7"/>
                      <a:pt x="21" y="8"/>
                      <a:pt x="20" y="10"/>
                    </a:cubicBezTo>
                    <a:cubicBezTo>
                      <a:pt x="19" y="11"/>
                      <a:pt x="18" y="10"/>
                      <a:pt x="17" y="11"/>
                    </a:cubicBezTo>
                    <a:cubicBezTo>
                      <a:pt x="15" y="12"/>
                      <a:pt x="14" y="13"/>
                      <a:pt x="13" y="13"/>
                    </a:cubicBezTo>
                    <a:cubicBezTo>
                      <a:pt x="12" y="14"/>
                      <a:pt x="8" y="16"/>
                      <a:pt x="11" y="16"/>
                    </a:cubicBezTo>
                    <a:cubicBezTo>
                      <a:pt x="9" y="17"/>
                      <a:pt x="7" y="17"/>
                      <a:pt x="6" y="19"/>
                    </a:cubicBezTo>
                    <a:cubicBezTo>
                      <a:pt x="4" y="21"/>
                      <a:pt x="3" y="22"/>
                      <a:pt x="2" y="23"/>
                    </a:cubicBezTo>
                  </a:path>
                </a:pathLst>
              </a:custGeom>
              <a:solidFill>
                <a:srgbClr val="B3B3B3"/>
              </a:solidFill>
              <a:ln w="3175">
                <a:solidFill>
                  <a:schemeClr val="tx1"/>
                </a:solidFill>
                <a:round/>
                <a:headEnd/>
                <a:tailEnd/>
              </a:ln>
            </p:spPr>
            <p:txBody>
              <a:bodyPr/>
              <a:lstStyle/>
              <a:p>
                <a:endParaRPr lang="en-GB" sz="2400" dirty="0"/>
              </a:p>
            </p:txBody>
          </p:sp>
          <p:sp>
            <p:nvSpPr>
              <p:cNvPr id="722" name="Freeform 4755"/>
              <p:cNvSpPr>
                <a:spLocks/>
              </p:cNvSpPr>
              <p:nvPr/>
            </p:nvSpPr>
            <p:spPr bwMode="auto">
              <a:xfrm>
                <a:off x="1881" y="1647"/>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0" y="1"/>
                    </a:cubicBezTo>
                    <a:cubicBezTo>
                      <a:pt x="0" y="1"/>
                      <a:pt x="0" y="0"/>
                      <a:pt x="1" y="0"/>
                    </a:cubicBezTo>
                  </a:path>
                </a:pathLst>
              </a:custGeom>
              <a:solidFill>
                <a:srgbClr val="B3B3B3"/>
              </a:solidFill>
              <a:ln w="3175">
                <a:solidFill>
                  <a:schemeClr val="tx1"/>
                </a:solidFill>
                <a:round/>
                <a:headEnd/>
                <a:tailEnd/>
              </a:ln>
            </p:spPr>
            <p:txBody>
              <a:bodyPr/>
              <a:lstStyle/>
              <a:p>
                <a:endParaRPr lang="en-GB" sz="2400" dirty="0"/>
              </a:p>
            </p:txBody>
          </p:sp>
          <p:sp>
            <p:nvSpPr>
              <p:cNvPr id="723" name="Freeform 4756"/>
              <p:cNvSpPr>
                <a:spLocks/>
              </p:cNvSpPr>
              <p:nvPr/>
            </p:nvSpPr>
            <p:spPr bwMode="auto">
              <a:xfrm>
                <a:off x="1888" y="1640"/>
                <a:ext cx="2" cy="3"/>
              </a:xfrm>
              <a:custGeom>
                <a:avLst/>
                <a:gdLst>
                  <a:gd name="T0" fmla="*/ 2 w 2"/>
                  <a:gd name="T1" fmla="*/ 2 h 2"/>
                  <a:gd name="T2" fmla="*/ 0 w 2"/>
                  <a:gd name="T3" fmla="*/ 0 h 2"/>
                  <a:gd name="T4" fmla="*/ 2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2" y="1"/>
                    </a:moveTo>
                    <a:cubicBezTo>
                      <a:pt x="2" y="1"/>
                      <a:pt x="1" y="0"/>
                      <a:pt x="0" y="0"/>
                    </a:cubicBezTo>
                    <a:cubicBezTo>
                      <a:pt x="0" y="1"/>
                      <a:pt x="2" y="2"/>
                      <a:pt x="2" y="1"/>
                    </a:cubicBezTo>
                  </a:path>
                </a:pathLst>
              </a:custGeom>
              <a:solidFill>
                <a:srgbClr val="B3B3B3"/>
              </a:solidFill>
              <a:ln w="3175">
                <a:solidFill>
                  <a:schemeClr val="tx1"/>
                </a:solidFill>
                <a:round/>
                <a:headEnd/>
                <a:tailEnd/>
              </a:ln>
            </p:spPr>
            <p:txBody>
              <a:bodyPr/>
              <a:lstStyle/>
              <a:p>
                <a:endParaRPr lang="en-GB" sz="2400" dirty="0"/>
              </a:p>
            </p:txBody>
          </p:sp>
          <p:sp>
            <p:nvSpPr>
              <p:cNvPr id="724" name="Freeform 4757"/>
              <p:cNvSpPr>
                <a:spLocks/>
              </p:cNvSpPr>
              <p:nvPr/>
            </p:nvSpPr>
            <p:spPr bwMode="auto">
              <a:xfrm>
                <a:off x="1906" y="1693"/>
                <a:ext cx="1" cy="1"/>
              </a:xfrm>
              <a:custGeom>
                <a:avLst/>
                <a:gdLst>
                  <a:gd name="T0" fmla="*/ 0 w 1"/>
                  <a:gd name="T1" fmla="*/ 0 h 1"/>
                  <a:gd name="T2" fmla="*/ 1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725" name="Freeform 4758"/>
              <p:cNvSpPr>
                <a:spLocks/>
              </p:cNvSpPr>
              <p:nvPr/>
            </p:nvSpPr>
            <p:spPr bwMode="auto">
              <a:xfrm>
                <a:off x="1909" y="1693"/>
                <a:ext cx="1" cy="1"/>
              </a:xfrm>
              <a:custGeom>
                <a:avLst/>
                <a:gdLst>
                  <a:gd name="T0" fmla="*/ 0 w 1"/>
                  <a:gd name="T1" fmla="*/ 0 h 1"/>
                  <a:gd name="T2" fmla="*/ 1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726" name="Freeform 4759"/>
              <p:cNvSpPr>
                <a:spLocks/>
              </p:cNvSpPr>
              <p:nvPr/>
            </p:nvSpPr>
            <p:spPr bwMode="auto">
              <a:xfrm>
                <a:off x="1909" y="1680"/>
                <a:ext cx="13" cy="6"/>
              </a:xfrm>
              <a:custGeom>
                <a:avLst/>
                <a:gdLst>
                  <a:gd name="T0" fmla="*/ 4 w 10"/>
                  <a:gd name="T1" fmla="*/ 0 h 5"/>
                  <a:gd name="T2" fmla="*/ 0 w 10"/>
                  <a:gd name="T3" fmla="*/ 1 h 5"/>
                  <a:gd name="T4" fmla="*/ 8 w 10"/>
                  <a:gd name="T5" fmla="*/ 5 h 5"/>
                  <a:gd name="T6" fmla="*/ 4 w 10"/>
                  <a:gd name="T7" fmla="*/ 0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 h="5">
                    <a:moveTo>
                      <a:pt x="3" y="0"/>
                    </a:moveTo>
                    <a:cubicBezTo>
                      <a:pt x="2" y="0"/>
                      <a:pt x="1" y="1"/>
                      <a:pt x="0" y="1"/>
                    </a:cubicBezTo>
                    <a:cubicBezTo>
                      <a:pt x="0" y="4"/>
                      <a:pt x="3" y="5"/>
                      <a:pt x="6" y="4"/>
                    </a:cubicBezTo>
                    <a:cubicBezTo>
                      <a:pt x="10" y="1"/>
                      <a:pt x="5" y="1"/>
                      <a:pt x="3" y="0"/>
                    </a:cubicBezTo>
                  </a:path>
                </a:pathLst>
              </a:custGeom>
              <a:solidFill>
                <a:srgbClr val="B3B3B3"/>
              </a:solidFill>
              <a:ln w="3175">
                <a:solidFill>
                  <a:schemeClr val="tx1"/>
                </a:solidFill>
                <a:round/>
                <a:headEnd/>
                <a:tailEnd/>
              </a:ln>
            </p:spPr>
            <p:txBody>
              <a:bodyPr/>
              <a:lstStyle/>
              <a:p>
                <a:endParaRPr lang="en-GB" sz="2400" dirty="0"/>
              </a:p>
            </p:txBody>
          </p:sp>
          <p:sp>
            <p:nvSpPr>
              <p:cNvPr id="727" name="Freeform 4760"/>
              <p:cNvSpPr>
                <a:spLocks/>
              </p:cNvSpPr>
              <p:nvPr/>
            </p:nvSpPr>
            <p:spPr bwMode="auto">
              <a:xfrm>
                <a:off x="1919" y="1612"/>
                <a:ext cx="3" cy="2"/>
              </a:xfrm>
              <a:custGeom>
                <a:avLst/>
                <a:gdLst>
                  <a:gd name="T0" fmla="*/ 3 w 2"/>
                  <a:gd name="T1" fmla="*/ 0 h 1"/>
                  <a:gd name="T2" fmla="*/ 0 w 2"/>
                  <a:gd name="T3" fmla="*/ 0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2" y="0"/>
                      <a:pt x="1" y="0"/>
                      <a:pt x="0" y="0"/>
                    </a:cubicBezTo>
                    <a:cubicBezTo>
                      <a:pt x="1" y="1"/>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728" name="Freeform 4761"/>
              <p:cNvSpPr>
                <a:spLocks/>
              </p:cNvSpPr>
              <p:nvPr/>
            </p:nvSpPr>
            <p:spPr bwMode="auto">
              <a:xfrm>
                <a:off x="1921" y="1672"/>
                <a:ext cx="4" cy="1"/>
              </a:xfrm>
              <a:custGeom>
                <a:avLst/>
                <a:gdLst>
                  <a:gd name="T0" fmla="*/ 4 w 3"/>
                  <a:gd name="T1" fmla="*/ 1 h 1"/>
                  <a:gd name="T2" fmla="*/ 0 w 3"/>
                  <a:gd name="T3" fmla="*/ 1 h 1"/>
                  <a:gd name="T4" fmla="*/ 4 w 3"/>
                  <a:gd name="T5" fmla="*/ 1 h 1"/>
                  <a:gd name="T6" fmla="*/ 0 60000 65536"/>
                  <a:gd name="T7" fmla="*/ 0 60000 65536"/>
                  <a:gd name="T8" fmla="*/ 0 60000 65536"/>
                </a:gdLst>
                <a:ahLst/>
                <a:cxnLst>
                  <a:cxn ang="T6">
                    <a:pos x="T0" y="T1"/>
                  </a:cxn>
                  <a:cxn ang="T7">
                    <a:pos x="T2" y="T3"/>
                  </a:cxn>
                  <a:cxn ang="T8">
                    <a:pos x="T4" y="T5"/>
                  </a:cxn>
                </a:cxnLst>
                <a:rect l="0" t="0" r="r" b="b"/>
                <a:pathLst>
                  <a:path w="3" h="1">
                    <a:moveTo>
                      <a:pt x="3" y="1"/>
                    </a:moveTo>
                    <a:cubicBezTo>
                      <a:pt x="2" y="0"/>
                      <a:pt x="1" y="1"/>
                      <a:pt x="0" y="1"/>
                    </a:cubicBezTo>
                    <a:cubicBezTo>
                      <a:pt x="1" y="1"/>
                      <a:pt x="2" y="1"/>
                      <a:pt x="3" y="1"/>
                    </a:cubicBezTo>
                  </a:path>
                </a:pathLst>
              </a:custGeom>
              <a:solidFill>
                <a:srgbClr val="B3B3B3"/>
              </a:solidFill>
              <a:ln w="3175">
                <a:solidFill>
                  <a:schemeClr val="tx1"/>
                </a:solidFill>
                <a:round/>
                <a:headEnd/>
                <a:tailEnd/>
              </a:ln>
            </p:spPr>
            <p:txBody>
              <a:bodyPr/>
              <a:lstStyle/>
              <a:p>
                <a:endParaRPr lang="en-GB" sz="2400" dirty="0"/>
              </a:p>
            </p:txBody>
          </p:sp>
          <p:sp>
            <p:nvSpPr>
              <p:cNvPr id="729" name="Freeform 4762"/>
              <p:cNvSpPr>
                <a:spLocks/>
              </p:cNvSpPr>
              <p:nvPr/>
            </p:nvSpPr>
            <p:spPr bwMode="auto">
              <a:xfrm>
                <a:off x="1923" y="1677"/>
                <a:ext cx="8" cy="5"/>
              </a:xfrm>
              <a:custGeom>
                <a:avLst/>
                <a:gdLst>
                  <a:gd name="T0" fmla="*/ 7 w 6"/>
                  <a:gd name="T1" fmla="*/ 3 h 4"/>
                  <a:gd name="T2" fmla="*/ 0 w 6"/>
                  <a:gd name="T3" fmla="*/ 0 h 4"/>
                  <a:gd name="T4" fmla="*/ 7 w 6"/>
                  <a:gd name="T5" fmla="*/ 4 h 4"/>
                  <a:gd name="T6" fmla="*/ 7 w 6"/>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4">
                    <a:moveTo>
                      <a:pt x="5" y="2"/>
                    </a:moveTo>
                    <a:cubicBezTo>
                      <a:pt x="6" y="0"/>
                      <a:pt x="1" y="0"/>
                      <a:pt x="0" y="0"/>
                    </a:cubicBezTo>
                    <a:cubicBezTo>
                      <a:pt x="0" y="3"/>
                      <a:pt x="3" y="4"/>
                      <a:pt x="5" y="3"/>
                    </a:cubicBezTo>
                    <a:cubicBezTo>
                      <a:pt x="5" y="2"/>
                      <a:pt x="5" y="2"/>
                      <a:pt x="5" y="2"/>
                    </a:cubicBezTo>
                  </a:path>
                </a:pathLst>
              </a:custGeom>
              <a:solidFill>
                <a:srgbClr val="B3B3B3"/>
              </a:solidFill>
              <a:ln w="3175">
                <a:solidFill>
                  <a:schemeClr val="tx1"/>
                </a:solidFill>
                <a:round/>
                <a:headEnd/>
                <a:tailEnd/>
              </a:ln>
            </p:spPr>
            <p:txBody>
              <a:bodyPr/>
              <a:lstStyle/>
              <a:p>
                <a:endParaRPr lang="en-GB" sz="2400" dirty="0"/>
              </a:p>
            </p:txBody>
          </p:sp>
          <p:sp>
            <p:nvSpPr>
              <p:cNvPr id="730" name="Freeform 4763"/>
              <p:cNvSpPr>
                <a:spLocks/>
              </p:cNvSpPr>
              <p:nvPr/>
            </p:nvSpPr>
            <p:spPr bwMode="auto">
              <a:xfrm>
                <a:off x="1946" y="1690"/>
                <a:ext cx="5" cy="3"/>
              </a:xfrm>
              <a:custGeom>
                <a:avLst/>
                <a:gdLst>
                  <a:gd name="T0" fmla="*/ 1 w 4"/>
                  <a:gd name="T1" fmla="*/ 0 h 2"/>
                  <a:gd name="T2" fmla="*/ 0 w 4"/>
                  <a:gd name="T3" fmla="*/ 2 h 2"/>
                  <a:gd name="T4" fmla="*/ 5 w 4"/>
                  <a:gd name="T5" fmla="*/ 2 h 2"/>
                  <a:gd name="T6" fmla="*/ 1 w 4"/>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1" y="0"/>
                    </a:moveTo>
                    <a:cubicBezTo>
                      <a:pt x="0" y="1"/>
                      <a:pt x="0" y="1"/>
                      <a:pt x="0" y="1"/>
                    </a:cubicBezTo>
                    <a:cubicBezTo>
                      <a:pt x="1" y="1"/>
                      <a:pt x="3" y="2"/>
                      <a:pt x="4" y="1"/>
                    </a:cubicBezTo>
                    <a:cubicBezTo>
                      <a:pt x="3"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731" name="Freeform 4764"/>
              <p:cNvSpPr>
                <a:spLocks/>
              </p:cNvSpPr>
              <p:nvPr/>
            </p:nvSpPr>
            <p:spPr bwMode="auto">
              <a:xfrm>
                <a:off x="1948" y="1668"/>
                <a:ext cx="2" cy="0"/>
              </a:xfrm>
              <a:custGeom>
                <a:avLst/>
                <a:gdLst>
                  <a:gd name="T0" fmla="*/ 0 w 1"/>
                  <a:gd name="T1" fmla="*/ 2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1" y="0"/>
                      <a:pt x="1" y="0"/>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732" name="Freeform 4765"/>
              <p:cNvSpPr>
                <a:spLocks/>
              </p:cNvSpPr>
              <p:nvPr/>
            </p:nvSpPr>
            <p:spPr bwMode="auto">
              <a:xfrm>
                <a:off x="1410" y="1595"/>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lnTo>
                      <a:pt x="1" y="0"/>
                    </a:lnTo>
                    <a:lnTo>
                      <a:pt x="0" y="1"/>
                    </a:lnTo>
                    <a:close/>
                  </a:path>
                </a:pathLst>
              </a:custGeom>
              <a:solidFill>
                <a:srgbClr val="B3B3B3"/>
              </a:solidFill>
              <a:ln w="3175">
                <a:solidFill>
                  <a:schemeClr val="tx1"/>
                </a:solidFill>
                <a:round/>
                <a:headEnd/>
                <a:tailEnd/>
              </a:ln>
            </p:spPr>
            <p:txBody>
              <a:bodyPr/>
              <a:lstStyle/>
              <a:p>
                <a:endParaRPr lang="en-GB" sz="2400" dirty="0"/>
              </a:p>
            </p:txBody>
          </p:sp>
          <p:sp>
            <p:nvSpPr>
              <p:cNvPr id="733" name="Freeform 4766"/>
              <p:cNvSpPr>
                <a:spLocks/>
              </p:cNvSpPr>
              <p:nvPr/>
            </p:nvSpPr>
            <p:spPr bwMode="auto">
              <a:xfrm>
                <a:off x="1410" y="1595"/>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lnTo>
                      <a:pt x="1" y="0"/>
                    </a:lnTo>
                    <a:lnTo>
                      <a:pt x="0" y="1"/>
                    </a:lnTo>
                  </a:path>
                </a:pathLst>
              </a:custGeom>
              <a:noFill/>
              <a:ln w="3175">
                <a:solidFill>
                  <a:schemeClr val="tx1"/>
                </a:solidFill>
                <a:round/>
                <a:headEnd/>
                <a:tailEnd/>
              </a:ln>
            </p:spPr>
            <p:txBody>
              <a:bodyPr/>
              <a:lstStyle/>
              <a:p>
                <a:endParaRPr lang="en-GB" sz="2400" dirty="0"/>
              </a:p>
            </p:txBody>
          </p:sp>
          <p:sp>
            <p:nvSpPr>
              <p:cNvPr id="734" name="Freeform 4767"/>
              <p:cNvSpPr>
                <a:spLocks/>
              </p:cNvSpPr>
              <p:nvPr/>
            </p:nvSpPr>
            <p:spPr bwMode="auto">
              <a:xfrm>
                <a:off x="1411" y="1595"/>
                <a:ext cx="2" cy="1"/>
              </a:xfrm>
              <a:custGeom>
                <a:avLst/>
                <a:gdLst>
                  <a:gd name="T0" fmla="*/ 0 w 1"/>
                  <a:gd name="T1" fmla="*/ 1 h 1"/>
                  <a:gd name="T2" fmla="*/ 2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1"/>
                      <a:pt x="0" y="1"/>
                      <a:pt x="1"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735" name="Freeform 4768"/>
              <p:cNvSpPr>
                <a:spLocks/>
              </p:cNvSpPr>
              <p:nvPr/>
            </p:nvSpPr>
            <p:spPr bwMode="auto">
              <a:xfrm>
                <a:off x="1357" y="1595"/>
                <a:ext cx="4" cy="1"/>
              </a:xfrm>
              <a:custGeom>
                <a:avLst/>
                <a:gdLst>
                  <a:gd name="T0" fmla="*/ 1 w 3"/>
                  <a:gd name="T1" fmla="*/ 1 h 1"/>
                  <a:gd name="T2" fmla="*/ 4 w 3"/>
                  <a:gd name="T3" fmla="*/ 0 h 1"/>
                  <a:gd name="T4" fmla="*/ 0 w 3"/>
                  <a:gd name="T5" fmla="*/ 1 h 1"/>
                  <a:gd name="T6" fmla="*/ 1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1"/>
                    </a:moveTo>
                    <a:cubicBezTo>
                      <a:pt x="1" y="1"/>
                      <a:pt x="2" y="1"/>
                      <a:pt x="3" y="0"/>
                    </a:cubicBezTo>
                    <a:cubicBezTo>
                      <a:pt x="2"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736" name="Freeform 4769"/>
              <p:cNvSpPr>
                <a:spLocks/>
              </p:cNvSpPr>
              <p:nvPr/>
            </p:nvSpPr>
            <p:spPr bwMode="auto">
              <a:xfrm>
                <a:off x="1392" y="1596"/>
                <a:ext cx="1" cy="2"/>
              </a:xfrm>
              <a:custGeom>
                <a:avLst/>
                <a:gdLst>
                  <a:gd name="T0" fmla="*/ 1 w 1"/>
                  <a:gd name="T1" fmla="*/ 2 h 1"/>
                  <a:gd name="T2" fmla="*/ 0 w 1"/>
                  <a:gd name="T3" fmla="*/ 2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0" y="1"/>
                      <a:pt x="0" y="1"/>
                      <a:pt x="1" y="1"/>
                    </a:cubicBezTo>
                  </a:path>
                </a:pathLst>
              </a:custGeom>
              <a:solidFill>
                <a:srgbClr val="B3B3B3"/>
              </a:solidFill>
              <a:ln w="3175">
                <a:solidFill>
                  <a:schemeClr val="tx1"/>
                </a:solidFill>
                <a:round/>
                <a:headEnd/>
                <a:tailEnd/>
              </a:ln>
            </p:spPr>
            <p:txBody>
              <a:bodyPr/>
              <a:lstStyle/>
              <a:p>
                <a:endParaRPr lang="en-GB" sz="2400" dirty="0"/>
              </a:p>
            </p:txBody>
          </p:sp>
          <p:sp>
            <p:nvSpPr>
              <p:cNvPr id="737" name="Freeform 4770"/>
              <p:cNvSpPr>
                <a:spLocks/>
              </p:cNvSpPr>
              <p:nvPr/>
            </p:nvSpPr>
            <p:spPr bwMode="auto">
              <a:xfrm>
                <a:off x="1392" y="1598"/>
                <a:ext cx="1" cy="2"/>
              </a:xfrm>
              <a:custGeom>
                <a:avLst/>
                <a:gdLst>
                  <a:gd name="T0" fmla="*/ 1 w 1"/>
                  <a:gd name="T1" fmla="*/ 2 h 2"/>
                  <a:gd name="T2" fmla="*/ 0 w 1"/>
                  <a:gd name="T3" fmla="*/ 1 h 2"/>
                  <a:gd name="T4" fmla="*/ 1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0"/>
                      <a:pt x="0" y="1"/>
                    </a:cubicBezTo>
                    <a:cubicBezTo>
                      <a:pt x="0" y="1"/>
                      <a:pt x="1" y="1"/>
                      <a:pt x="1" y="2"/>
                    </a:cubicBezTo>
                  </a:path>
                </a:pathLst>
              </a:custGeom>
              <a:solidFill>
                <a:srgbClr val="B3B3B3"/>
              </a:solidFill>
              <a:ln w="3175">
                <a:solidFill>
                  <a:schemeClr val="tx1"/>
                </a:solidFill>
                <a:round/>
                <a:headEnd/>
                <a:tailEnd/>
              </a:ln>
            </p:spPr>
            <p:txBody>
              <a:bodyPr/>
              <a:lstStyle/>
              <a:p>
                <a:endParaRPr lang="en-GB" sz="2400" dirty="0"/>
              </a:p>
            </p:txBody>
          </p:sp>
          <p:sp>
            <p:nvSpPr>
              <p:cNvPr id="738" name="Freeform 4771"/>
              <p:cNvSpPr>
                <a:spLocks/>
              </p:cNvSpPr>
              <p:nvPr/>
            </p:nvSpPr>
            <p:spPr bwMode="auto">
              <a:xfrm>
                <a:off x="1396" y="1595"/>
                <a:ext cx="2" cy="1"/>
              </a:xfrm>
              <a:custGeom>
                <a:avLst/>
                <a:gdLst>
                  <a:gd name="T0" fmla="*/ 0 w 2"/>
                  <a:gd name="T1" fmla="*/ 1 h 1"/>
                  <a:gd name="T2" fmla="*/ 2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0" y="1"/>
                      <a:pt x="1" y="1"/>
                      <a:pt x="2" y="0"/>
                    </a:cubicBezTo>
                    <a:cubicBezTo>
                      <a:pt x="1"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739" name="Freeform 4772"/>
              <p:cNvSpPr>
                <a:spLocks/>
              </p:cNvSpPr>
              <p:nvPr/>
            </p:nvSpPr>
            <p:spPr bwMode="auto">
              <a:xfrm>
                <a:off x="1185" y="1563"/>
                <a:ext cx="902" cy="442"/>
              </a:xfrm>
              <a:custGeom>
                <a:avLst/>
                <a:gdLst>
                  <a:gd name="T0" fmla="*/ 236 w 684"/>
                  <a:gd name="T1" fmla="*/ 33 h 334"/>
                  <a:gd name="T2" fmla="*/ 252 w 684"/>
                  <a:gd name="T3" fmla="*/ 36 h 334"/>
                  <a:gd name="T4" fmla="*/ 320 w 684"/>
                  <a:gd name="T5" fmla="*/ 30 h 334"/>
                  <a:gd name="T6" fmla="*/ 396 w 684"/>
                  <a:gd name="T7" fmla="*/ 41 h 334"/>
                  <a:gd name="T8" fmla="*/ 444 w 684"/>
                  <a:gd name="T9" fmla="*/ 56 h 334"/>
                  <a:gd name="T10" fmla="*/ 456 w 684"/>
                  <a:gd name="T11" fmla="*/ 69 h 334"/>
                  <a:gd name="T12" fmla="*/ 473 w 684"/>
                  <a:gd name="T13" fmla="*/ 52 h 334"/>
                  <a:gd name="T14" fmla="*/ 549 w 684"/>
                  <a:gd name="T15" fmla="*/ 57 h 334"/>
                  <a:gd name="T16" fmla="*/ 588 w 684"/>
                  <a:gd name="T17" fmla="*/ 52 h 334"/>
                  <a:gd name="T18" fmla="*/ 591 w 684"/>
                  <a:gd name="T19" fmla="*/ 64 h 334"/>
                  <a:gd name="T20" fmla="*/ 634 w 684"/>
                  <a:gd name="T21" fmla="*/ 36 h 334"/>
                  <a:gd name="T22" fmla="*/ 636 w 684"/>
                  <a:gd name="T23" fmla="*/ 11 h 334"/>
                  <a:gd name="T24" fmla="*/ 658 w 684"/>
                  <a:gd name="T25" fmla="*/ 21 h 334"/>
                  <a:gd name="T26" fmla="*/ 654 w 684"/>
                  <a:gd name="T27" fmla="*/ 37 h 334"/>
                  <a:gd name="T28" fmla="*/ 674 w 684"/>
                  <a:gd name="T29" fmla="*/ 65 h 334"/>
                  <a:gd name="T30" fmla="*/ 731 w 684"/>
                  <a:gd name="T31" fmla="*/ 29 h 334"/>
                  <a:gd name="T32" fmla="*/ 736 w 684"/>
                  <a:gd name="T33" fmla="*/ 60 h 334"/>
                  <a:gd name="T34" fmla="*/ 698 w 684"/>
                  <a:gd name="T35" fmla="*/ 73 h 334"/>
                  <a:gd name="T36" fmla="*/ 629 w 684"/>
                  <a:gd name="T37" fmla="*/ 82 h 334"/>
                  <a:gd name="T38" fmla="*/ 611 w 684"/>
                  <a:gd name="T39" fmla="*/ 109 h 334"/>
                  <a:gd name="T40" fmla="*/ 591 w 684"/>
                  <a:gd name="T41" fmla="*/ 120 h 334"/>
                  <a:gd name="T42" fmla="*/ 535 w 684"/>
                  <a:gd name="T43" fmla="*/ 148 h 334"/>
                  <a:gd name="T44" fmla="*/ 509 w 684"/>
                  <a:gd name="T45" fmla="*/ 202 h 334"/>
                  <a:gd name="T46" fmla="*/ 589 w 684"/>
                  <a:gd name="T47" fmla="*/ 238 h 334"/>
                  <a:gd name="T48" fmla="*/ 584 w 684"/>
                  <a:gd name="T49" fmla="*/ 300 h 334"/>
                  <a:gd name="T50" fmla="*/ 626 w 684"/>
                  <a:gd name="T51" fmla="*/ 271 h 334"/>
                  <a:gd name="T52" fmla="*/ 683 w 684"/>
                  <a:gd name="T53" fmla="*/ 189 h 334"/>
                  <a:gd name="T54" fmla="*/ 712 w 684"/>
                  <a:gd name="T55" fmla="*/ 150 h 334"/>
                  <a:gd name="T56" fmla="*/ 778 w 684"/>
                  <a:gd name="T57" fmla="*/ 146 h 334"/>
                  <a:gd name="T58" fmla="*/ 786 w 684"/>
                  <a:gd name="T59" fmla="*/ 175 h 334"/>
                  <a:gd name="T60" fmla="*/ 799 w 684"/>
                  <a:gd name="T61" fmla="*/ 189 h 334"/>
                  <a:gd name="T62" fmla="*/ 835 w 684"/>
                  <a:gd name="T63" fmla="*/ 172 h 334"/>
                  <a:gd name="T64" fmla="*/ 853 w 684"/>
                  <a:gd name="T65" fmla="*/ 176 h 334"/>
                  <a:gd name="T66" fmla="*/ 847 w 684"/>
                  <a:gd name="T67" fmla="*/ 196 h 334"/>
                  <a:gd name="T68" fmla="*/ 848 w 684"/>
                  <a:gd name="T69" fmla="*/ 214 h 334"/>
                  <a:gd name="T70" fmla="*/ 860 w 684"/>
                  <a:gd name="T71" fmla="*/ 232 h 334"/>
                  <a:gd name="T72" fmla="*/ 870 w 684"/>
                  <a:gd name="T73" fmla="*/ 241 h 334"/>
                  <a:gd name="T74" fmla="*/ 852 w 684"/>
                  <a:gd name="T75" fmla="*/ 263 h 334"/>
                  <a:gd name="T76" fmla="*/ 895 w 684"/>
                  <a:gd name="T77" fmla="*/ 259 h 334"/>
                  <a:gd name="T78" fmla="*/ 877 w 684"/>
                  <a:gd name="T79" fmla="*/ 294 h 334"/>
                  <a:gd name="T80" fmla="*/ 808 w 684"/>
                  <a:gd name="T81" fmla="*/ 314 h 334"/>
                  <a:gd name="T82" fmla="*/ 686 w 684"/>
                  <a:gd name="T83" fmla="*/ 340 h 334"/>
                  <a:gd name="T84" fmla="*/ 770 w 684"/>
                  <a:gd name="T85" fmla="*/ 335 h 334"/>
                  <a:gd name="T86" fmla="*/ 753 w 684"/>
                  <a:gd name="T87" fmla="*/ 364 h 334"/>
                  <a:gd name="T88" fmla="*/ 764 w 684"/>
                  <a:gd name="T89" fmla="*/ 398 h 334"/>
                  <a:gd name="T90" fmla="*/ 721 w 684"/>
                  <a:gd name="T91" fmla="*/ 404 h 334"/>
                  <a:gd name="T92" fmla="*/ 740 w 684"/>
                  <a:gd name="T93" fmla="*/ 386 h 334"/>
                  <a:gd name="T94" fmla="*/ 691 w 684"/>
                  <a:gd name="T95" fmla="*/ 365 h 334"/>
                  <a:gd name="T96" fmla="*/ 578 w 684"/>
                  <a:gd name="T97" fmla="*/ 408 h 334"/>
                  <a:gd name="T98" fmla="*/ 495 w 684"/>
                  <a:gd name="T99" fmla="*/ 441 h 334"/>
                  <a:gd name="T100" fmla="*/ 553 w 684"/>
                  <a:gd name="T101" fmla="*/ 392 h 334"/>
                  <a:gd name="T102" fmla="*/ 506 w 684"/>
                  <a:gd name="T103" fmla="*/ 371 h 334"/>
                  <a:gd name="T104" fmla="*/ 475 w 684"/>
                  <a:gd name="T105" fmla="*/ 337 h 334"/>
                  <a:gd name="T106" fmla="*/ 401 w 684"/>
                  <a:gd name="T107" fmla="*/ 330 h 334"/>
                  <a:gd name="T108" fmla="*/ 55 w 684"/>
                  <a:gd name="T109" fmla="*/ 316 h 334"/>
                  <a:gd name="T110" fmla="*/ 45 w 684"/>
                  <a:gd name="T111" fmla="*/ 306 h 334"/>
                  <a:gd name="T112" fmla="*/ 32 w 684"/>
                  <a:gd name="T113" fmla="*/ 296 h 334"/>
                  <a:gd name="T114" fmla="*/ 53 w 684"/>
                  <a:gd name="T115" fmla="*/ 273 h 334"/>
                  <a:gd name="T116" fmla="*/ 47 w 684"/>
                  <a:gd name="T117" fmla="*/ 258 h 334"/>
                  <a:gd name="T118" fmla="*/ 50 w 684"/>
                  <a:gd name="T119" fmla="*/ 241 h 334"/>
                  <a:gd name="T120" fmla="*/ 54 w 684"/>
                  <a:gd name="T121" fmla="*/ 191 h 33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84" h="334">
                    <a:moveTo>
                      <a:pt x="6" y="124"/>
                    </a:moveTo>
                    <a:cubicBezTo>
                      <a:pt x="4" y="123"/>
                      <a:pt x="3" y="124"/>
                      <a:pt x="0" y="123"/>
                    </a:cubicBezTo>
                    <a:cubicBezTo>
                      <a:pt x="119" y="24"/>
                      <a:pt x="119" y="24"/>
                      <a:pt x="119" y="24"/>
                    </a:cubicBezTo>
                    <a:cubicBezTo>
                      <a:pt x="122" y="24"/>
                      <a:pt x="125" y="24"/>
                      <a:pt x="128" y="25"/>
                    </a:cubicBezTo>
                    <a:cubicBezTo>
                      <a:pt x="128" y="25"/>
                      <a:pt x="131" y="25"/>
                      <a:pt x="131" y="26"/>
                    </a:cubicBezTo>
                    <a:cubicBezTo>
                      <a:pt x="131" y="27"/>
                      <a:pt x="133" y="29"/>
                      <a:pt x="134" y="28"/>
                    </a:cubicBezTo>
                    <a:cubicBezTo>
                      <a:pt x="133" y="30"/>
                      <a:pt x="140" y="32"/>
                      <a:pt x="141" y="32"/>
                    </a:cubicBezTo>
                    <a:cubicBezTo>
                      <a:pt x="143" y="32"/>
                      <a:pt x="146" y="31"/>
                      <a:pt x="147" y="32"/>
                    </a:cubicBezTo>
                    <a:cubicBezTo>
                      <a:pt x="149" y="33"/>
                      <a:pt x="150" y="34"/>
                      <a:pt x="151" y="34"/>
                    </a:cubicBezTo>
                    <a:cubicBezTo>
                      <a:pt x="150" y="33"/>
                      <a:pt x="153" y="32"/>
                      <a:pt x="151" y="32"/>
                    </a:cubicBezTo>
                    <a:cubicBezTo>
                      <a:pt x="152" y="31"/>
                      <a:pt x="155" y="32"/>
                      <a:pt x="157" y="32"/>
                    </a:cubicBezTo>
                    <a:cubicBezTo>
                      <a:pt x="157" y="33"/>
                      <a:pt x="158" y="36"/>
                      <a:pt x="159" y="33"/>
                    </a:cubicBezTo>
                    <a:cubicBezTo>
                      <a:pt x="159" y="32"/>
                      <a:pt x="159" y="31"/>
                      <a:pt x="160" y="30"/>
                    </a:cubicBezTo>
                    <a:cubicBezTo>
                      <a:pt x="162" y="29"/>
                      <a:pt x="164" y="29"/>
                      <a:pt x="165" y="28"/>
                    </a:cubicBezTo>
                    <a:cubicBezTo>
                      <a:pt x="169" y="28"/>
                      <a:pt x="172" y="27"/>
                      <a:pt x="175" y="27"/>
                    </a:cubicBezTo>
                    <a:cubicBezTo>
                      <a:pt x="177" y="26"/>
                      <a:pt x="178" y="26"/>
                      <a:pt x="179" y="25"/>
                    </a:cubicBezTo>
                    <a:cubicBezTo>
                      <a:pt x="181" y="24"/>
                      <a:pt x="183" y="25"/>
                      <a:pt x="185" y="24"/>
                    </a:cubicBezTo>
                    <a:cubicBezTo>
                      <a:pt x="182" y="24"/>
                      <a:pt x="186" y="23"/>
                      <a:pt x="187" y="23"/>
                    </a:cubicBezTo>
                    <a:cubicBezTo>
                      <a:pt x="185" y="23"/>
                      <a:pt x="187" y="24"/>
                      <a:pt x="187" y="24"/>
                    </a:cubicBezTo>
                    <a:cubicBezTo>
                      <a:pt x="188" y="24"/>
                      <a:pt x="189" y="23"/>
                      <a:pt x="190" y="23"/>
                    </a:cubicBezTo>
                    <a:cubicBezTo>
                      <a:pt x="192" y="23"/>
                      <a:pt x="195" y="22"/>
                      <a:pt x="197" y="21"/>
                    </a:cubicBezTo>
                    <a:cubicBezTo>
                      <a:pt x="196" y="23"/>
                      <a:pt x="198" y="21"/>
                      <a:pt x="200" y="21"/>
                    </a:cubicBezTo>
                    <a:cubicBezTo>
                      <a:pt x="202" y="20"/>
                      <a:pt x="204" y="20"/>
                      <a:pt x="206" y="19"/>
                    </a:cubicBezTo>
                    <a:cubicBezTo>
                      <a:pt x="204" y="20"/>
                      <a:pt x="207" y="20"/>
                      <a:pt x="208" y="20"/>
                    </a:cubicBezTo>
                    <a:cubicBezTo>
                      <a:pt x="210" y="20"/>
                      <a:pt x="212" y="19"/>
                      <a:pt x="213" y="18"/>
                    </a:cubicBezTo>
                    <a:cubicBezTo>
                      <a:pt x="213" y="18"/>
                      <a:pt x="212" y="19"/>
                      <a:pt x="213" y="19"/>
                    </a:cubicBezTo>
                    <a:cubicBezTo>
                      <a:pt x="211" y="22"/>
                      <a:pt x="206" y="22"/>
                      <a:pt x="203" y="22"/>
                    </a:cubicBezTo>
                    <a:cubicBezTo>
                      <a:pt x="201" y="23"/>
                      <a:pt x="198" y="23"/>
                      <a:pt x="197" y="24"/>
                    </a:cubicBezTo>
                    <a:cubicBezTo>
                      <a:pt x="196" y="25"/>
                      <a:pt x="195" y="24"/>
                      <a:pt x="194" y="25"/>
                    </a:cubicBezTo>
                    <a:cubicBezTo>
                      <a:pt x="193" y="25"/>
                      <a:pt x="193" y="26"/>
                      <a:pt x="191" y="27"/>
                    </a:cubicBezTo>
                    <a:cubicBezTo>
                      <a:pt x="192" y="27"/>
                      <a:pt x="193" y="26"/>
                      <a:pt x="194" y="26"/>
                    </a:cubicBezTo>
                    <a:cubicBezTo>
                      <a:pt x="193" y="26"/>
                      <a:pt x="192" y="27"/>
                      <a:pt x="191" y="27"/>
                    </a:cubicBezTo>
                    <a:cubicBezTo>
                      <a:pt x="194" y="26"/>
                      <a:pt x="190" y="29"/>
                      <a:pt x="189" y="29"/>
                    </a:cubicBezTo>
                    <a:cubicBezTo>
                      <a:pt x="193" y="28"/>
                      <a:pt x="197" y="25"/>
                      <a:pt x="201" y="24"/>
                    </a:cubicBezTo>
                    <a:cubicBezTo>
                      <a:pt x="206" y="22"/>
                      <a:pt x="211" y="23"/>
                      <a:pt x="215" y="21"/>
                    </a:cubicBezTo>
                    <a:cubicBezTo>
                      <a:pt x="214" y="22"/>
                      <a:pt x="212" y="22"/>
                      <a:pt x="211" y="23"/>
                    </a:cubicBezTo>
                    <a:cubicBezTo>
                      <a:pt x="212" y="25"/>
                      <a:pt x="217" y="22"/>
                      <a:pt x="218" y="22"/>
                    </a:cubicBezTo>
                    <a:cubicBezTo>
                      <a:pt x="220" y="21"/>
                      <a:pt x="221" y="20"/>
                      <a:pt x="222" y="19"/>
                    </a:cubicBezTo>
                    <a:cubicBezTo>
                      <a:pt x="224" y="18"/>
                      <a:pt x="227" y="19"/>
                      <a:pt x="229" y="18"/>
                    </a:cubicBezTo>
                    <a:cubicBezTo>
                      <a:pt x="228" y="18"/>
                      <a:pt x="227" y="18"/>
                      <a:pt x="227" y="18"/>
                    </a:cubicBezTo>
                    <a:cubicBezTo>
                      <a:pt x="228" y="17"/>
                      <a:pt x="228" y="17"/>
                      <a:pt x="228" y="17"/>
                    </a:cubicBezTo>
                    <a:cubicBezTo>
                      <a:pt x="225" y="17"/>
                      <a:pt x="229" y="15"/>
                      <a:pt x="230" y="15"/>
                    </a:cubicBezTo>
                    <a:cubicBezTo>
                      <a:pt x="232" y="16"/>
                      <a:pt x="232" y="18"/>
                      <a:pt x="232" y="20"/>
                    </a:cubicBezTo>
                    <a:cubicBezTo>
                      <a:pt x="231" y="22"/>
                      <a:pt x="229" y="23"/>
                      <a:pt x="230" y="25"/>
                    </a:cubicBezTo>
                    <a:cubicBezTo>
                      <a:pt x="232" y="28"/>
                      <a:pt x="235" y="27"/>
                      <a:pt x="237" y="27"/>
                    </a:cubicBezTo>
                    <a:cubicBezTo>
                      <a:pt x="236" y="26"/>
                      <a:pt x="235" y="26"/>
                      <a:pt x="234" y="26"/>
                    </a:cubicBezTo>
                    <a:cubicBezTo>
                      <a:pt x="235" y="26"/>
                      <a:pt x="241" y="25"/>
                      <a:pt x="238" y="25"/>
                    </a:cubicBezTo>
                    <a:cubicBezTo>
                      <a:pt x="239" y="23"/>
                      <a:pt x="242" y="23"/>
                      <a:pt x="243" y="23"/>
                    </a:cubicBezTo>
                    <a:cubicBezTo>
                      <a:pt x="242" y="23"/>
                      <a:pt x="242" y="23"/>
                      <a:pt x="241" y="23"/>
                    </a:cubicBezTo>
                    <a:cubicBezTo>
                      <a:pt x="242" y="21"/>
                      <a:pt x="246" y="21"/>
                      <a:pt x="248" y="21"/>
                    </a:cubicBezTo>
                    <a:cubicBezTo>
                      <a:pt x="247" y="21"/>
                      <a:pt x="246" y="20"/>
                      <a:pt x="243" y="21"/>
                    </a:cubicBezTo>
                    <a:cubicBezTo>
                      <a:pt x="245" y="19"/>
                      <a:pt x="248" y="21"/>
                      <a:pt x="250" y="20"/>
                    </a:cubicBezTo>
                    <a:cubicBezTo>
                      <a:pt x="249" y="21"/>
                      <a:pt x="247" y="22"/>
                      <a:pt x="247" y="23"/>
                    </a:cubicBezTo>
                    <a:cubicBezTo>
                      <a:pt x="247" y="23"/>
                      <a:pt x="248" y="24"/>
                      <a:pt x="249" y="24"/>
                    </a:cubicBezTo>
                    <a:cubicBezTo>
                      <a:pt x="247" y="24"/>
                      <a:pt x="244" y="25"/>
                      <a:pt x="242" y="27"/>
                    </a:cubicBezTo>
                    <a:cubicBezTo>
                      <a:pt x="245" y="28"/>
                      <a:pt x="248" y="27"/>
                      <a:pt x="251" y="26"/>
                    </a:cubicBezTo>
                    <a:cubicBezTo>
                      <a:pt x="254" y="25"/>
                      <a:pt x="256" y="23"/>
                      <a:pt x="258" y="23"/>
                    </a:cubicBezTo>
                    <a:cubicBezTo>
                      <a:pt x="261" y="22"/>
                      <a:pt x="264" y="23"/>
                      <a:pt x="267" y="23"/>
                    </a:cubicBezTo>
                    <a:cubicBezTo>
                      <a:pt x="269" y="23"/>
                      <a:pt x="271" y="23"/>
                      <a:pt x="274" y="25"/>
                    </a:cubicBezTo>
                    <a:cubicBezTo>
                      <a:pt x="276" y="27"/>
                      <a:pt x="277" y="27"/>
                      <a:pt x="280" y="28"/>
                    </a:cubicBezTo>
                    <a:cubicBezTo>
                      <a:pt x="282" y="28"/>
                      <a:pt x="284" y="28"/>
                      <a:pt x="286" y="30"/>
                    </a:cubicBezTo>
                    <a:cubicBezTo>
                      <a:pt x="288" y="31"/>
                      <a:pt x="290" y="31"/>
                      <a:pt x="292" y="32"/>
                    </a:cubicBezTo>
                    <a:cubicBezTo>
                      <a:pt x="294" y="32"/>
                      <a:pt x="299" y="33"/>
                      <a:pt x="300" y="32"/>
                    </a:cubicBezTo>
                    <a:cubicBezTo>
                      <a:pt x="300" y="31"/>
                      <a:pt x="300" y="31"/>
                      <a:pt x="300" y="31"/>
                    </a:cubicBezTo>
                    <a:cubicBezTo>
                      <a:pt x="301" y="31"/>
                      <a:pt x="302" y="31"/>
                      <a:pt x="303" y="31"/>
                    </a:cubicBezTo>
                    <a:cubicBezTo>
                      <a:pt x="305" y="30"/>
                      <a:pt x="307" y="32"/>
                      <a:pt x="309" y="32"/>
                    </a:cubicBezTo>
                    <a:cubicBezTo>
                      <a:pt x="310" y="33"/>
                      <a:pt x="313" y="36"/>
                      <a:pt x="312" y="37"/>
                    </a:cubicBezTo>
                    <a:cubicBezTo>
                      <a:pt x="310" y="38"/>
                      <a:pt x="309" y="39"/>
                      <a:pt x="307" y="38"/>
                    </a:cubicBezTo>
                    <a:cubicBezTo>
                      <a:pt x="305" y="38"/>
                      <a:pt x="304" y="39"/>
                      <a:pt x="302" y="39"/>
                    </a:cubicBezTo>
                    <a:cubicBezTo>
                      <a:pt x="300" y="40"/>
                      <a:pt x="300" y="40"/>
                      <a:pt x="298" y="41"/>
                    </a:cubicBezTo>
                    <a:cubicBezTo>
                      <a:pt x="297" y="42"/>
                      <a:pt x="296" y="41"/>
                      <a:pt x="294" y="42"/>
                    </a:cubicBezTo>
                    <a:cubicBezTo>
                      <a:pt x="297" y="42"/>
                      <a:pt x="301" y="44"/>
                      <a:pt x="303" y="44"/>
                    </a:cubicBezTo>
                    <a:cubicBezTo>
                      <a:pt x="306" y="44"/>
                      <a:pt x="310" y="45"/>
                      <a:pt x="313" y="44"/>
                    </a:cubicBezTo>
                    <a:cubicBezTo>
                      <a:pt x="314" y="44"/>
                      <a:pt x="316" y="44"/>
                      <a:pt x="317" y="44"/>
                    </a:cubicBezTo>
                    <a:cubicBezTo>
                      <a:pt x="318" y="44"/>
                      <a:pt x="320" y="44"/>
                      <a:pt x="321" y="44"/>
                    </a:cubicBezTo>
                    <a:cubicBezTo>
                      <a:pt x="322" y="43"/>
                      <a:pt x="322" y="44"/>
                      <a:pt x="324" y="44"/>
                    </a:cubicBezTo>
                    <a:cubicBezTo>
                      <a:pt x="325" y="43"/>
                      <a:pt x="330" y="42"/>
                      <a:pt x="327" y="43"/>
                    </a:cubicBezTo>
                    <a:cubicBezTo>
                      <a:pt x="329" y="43"/>
                      <a:pt x="331" y="42"/>
                      <a:pt x="333" y="42"/>
                    </a:cubicBezTo>
                    <a:cubicBezTo>
                      <a:pt x="334" y="42"/>
                      <a:pt x="337" y="41"/>
                      <a:pt x="338" y="41"/>
                    </a:cubicBezTo>
                    <a:cubicBezTo>
                      <a:pt x="338" y="42"/>
                      <a:pt x="338" y="42"/>
                      <a:pt x="337" y="42"/>
                    </a:cubicBezTo>
                    <a:cubicBezTo>
                      <a:pt x="338" y="42"/>
                      <a:pt x="339" y="43"/>
                      <a:pt x="338" y="44"/>
                    </a:cubicBezTo>
                    <a:cubicBezTo>
                      <a:pt x="340" y="43"/>
                      <a:pt x="341" y="44"/>
                      <a:pt x="343" y="44"/>
                    </a:cubicBezTo>
                    <a:cubicBezTo>
                      <a:pt x="343" y="45"/>
                      <a:pt x="340" y="46"/>
                      <a:pt x="341" y="48"/>
                    </a:cubicBezTo>
                    <a:cubicBezTo>
                      <a:pt x="342" y="47"/>
                      <a:pt x="344" y="45"/>
                      <a:pt x="345" y="46"/>
                    </a:cubicBezTo>
                    <a:cubicBezTo>
                      <a:pt x="345" y="46"/>
                      <a:pt x="344" y="47"/>
                      <a:pt x="344" y="48"/>
                    </a:cubicBezTo>
                    <a:cubicBezTo>
                      <a:pt x="345" y="46"/>
                      <a:pt x="347" y="48"/>
                      <a:pt x="346" y="50"/>
                    </a:cubicBezTo>
                    <a:cubicBezTo>
                      <a:pt x="345" y="51"/>
                      <a:pt x="342" y="51"/>
                      <a:pt x="341" y="50"/>
                    </a:cubicBezTo>
                    <a:cubicBezTo>
                      <a:pt x="340" y="51"/>
                      <a:pt x="341" y="51"/>
                      <a:pt x="342" y="52"/>
                    </a:cubicBezTo>
                    <a:cubicBezTo>
                      <a:pt x="342" y="52"/>
                      <a:pt x="341" y="53"/>
                      <a:pt x="340" y="53"/>
                    </a:cubicBezTo>
                    <a:cubicBezTo>
                      <a:pt x="341" y="53"/>
                      <a:pt x="342" y="54"/>
                      <a:pt x="342" y="55"/>
                    </a:cubicBezTo>
                    <a:cubicBezTo>
                      <a:pt x="343" y="54"/>
                      <a:pt x="343" y="54"/>
                      <a:pt x="343" y="54"/>
                    </a:cubicBezTo>
                    <a:cubicBezTo>
                      <a:pt x="343" y="55"/>
                      <a:pt x="343" y="57"/>
                      <a:pt x="344" y="58"/>
                    </a:cubicBezTo>
                    <a:cubicBezTo>
                      <a:pt x="344" y="57"/>
                      <a:pt x="342" y="54"/>
                      <a:pt x="344" y="53"/>
                    </a:cubicBezTo>
                    <a:cubicBezTo>
                      <a:pt x="345" y="53"/>
                      <a:pt x="345" y="52"/>
                      <a:pt x="346" y="51"/>
                    </a:cubicBezTo>
                    <a:cubicBezTo>
                      <a:pt x="346" y="51"/>
                      <a:pt x="347" y="51"/>
                      <a:pt x="348" y="51"/>
                    </a:cubicBezTo>
                    <a:cubicBezTo>
                      <a:pt x="347" y="52"/>
                      <a:pt x="347" y="52"/>
                      <a:pt x="346" y="52"/>
                    </a:cubicBezTo>
                    <a:cubicBezTo>
                      <a:pt x="347" y="55"/>
                      <a:pt x="348" y="50"/>
                      <a:pt x="349" y="53"/>
                    </a:cubicBezTo>
                    <a:cubicBezTo>
                      <a:pt x="350" y="52"/>
                      <a:pt x="349" y="51"/>
                      <a:pt x="350" y="50"/>
                    </a:cubicBezTo>
                    <a:cubicBezTo>
                      <a:pt x="351" y="50"/>
                      <a:pt x="350" y="48"/>
                      <a:pt x="351" y="47"/>
                    </a:cubicBezTo>
                    <a:cubicBezTo>
                      <a:pt x="352" y="46"/>
                      <a:pt x="351" y="45"/>
                      <a:pt x="352" y="44"/>
                    </a:cubicBezTo>
                    <a:cubicBezTo>
                      <a:pt x="352" y="42"/>
                      <a:pt x="355" y="42"/>
                      <a:pt x="356" y="41"/>
                    </a:cubicBezTo>
                    <a:cubicBezTo>
                      <a:pt x="355" y="42"/>
                      <a:pt x="355" y="41"/>
                      <a:pt x="355" y="41"/>
                    </a:cubicBezTo>
                    <a:cubicBezTo>
                      <a:pt x="356" y="40"/>
                      <a:pt x="358" y="40"/>
                      <a:pt x="356" y="41"/>
                    </a:cubicBezTo>
                    <a:cubicBezTo>
                      <a:pt x="358" y="41"/>
                      <a:pt x="360" y="40"/>
                      <a:pt x="362" y="40"/>
                    </a:cubicBezTo>
                    <a:cubicBezTo>
                      <a:pt x="363" y="39"/>
                      <a:pt x="365" y="40"/>
                      <a:pt x="367" y="39"/>
                    </a:cubicBezTo>
                    <a:cubicBezTo>
                      <a:pt x="369" y="37"/>
                      <a:pt x="372" y="37"/>
                      <a:pt x="374" y="37"/>
                    </a:cubicBezTo>
                    <a:cubicBezTo>
                      <a:pt x="376" y="37"/>
                      <a:pt x="377" y="35"/>
                      <a:pt x="379" y="34"/>
                    </a:cubicBezTo>
                    <a:cubicBezTo>
                      <a:pt x="376" y="35"/>
                      <a:pt x="371" y="35"/>
                      <a:pt x="369" y="37"/>
                    </a:cubicBezTo>
                    <a:cubicBezTo>
                      <a:pt x="369" y="38"/>
                      <a:pt x="367" y="37"/>
                      <a:pt x="367" y="37"/>
                    </a:cubicBezTo>
                    <a:cubicBezTo>
                      <a:pt x="366" y="37"/>
                      <a:pt x="364" y="38"/>
                      <a:pt x="363" y="38"/>
                    </a:cubicBezTo>
                    <a:cubicBezTo>
                      <a:pt x="361" y="39"/>
                      <a:pt x="360" y="36"/>
                      <a:pt x="358" y="38"/>
                    </a:cubicBezTo>
                    <a:cubicBezTo>
                      <a:pt x="359" y="39"/>
                      <a:pt x="359" y="39"/>
                      <a:pt x="359" y="39"/>
                    </a:cubicBezTo>
                    <a:cubicBezTo>
                      <a:pt x="358" y="39"/>
                      <a:pt x="357" y="39"/>
                      <a:pt x="356" y="39"/>
                    </a:cubicBezTo>
                    <a:cubicBezTo>
                      <a:pt x="355" y="39"/>
                      <a:pt x="351" y="40"/>
                      <a:pt x="354" y="39"/>
                    </a:cubicBezTo>
                    <a:cubicBezTo>
                      <a:pt x="352" y="39"/>
                      <a:pt x="352" y="39"/>
                      <a:pt x="353" y="38"/>
                    </a:cubicBezTo>
                    <a:cubicBezTo>
                      <a:pt x="352" y="38"/>
                      <a:pt x="352" y="38"/>
                      <a:pt x="351" y="38"/>
                    </a:cubicBezTo>
                    <a:cubicBezTo>
                      <a:pt x="357" y="34"/>
                      <a:pt x="364" y="34"/>
                      <a:pt x="371" y="33"/>
                    </a:cubicBezTo>
                    <a:cubicBezTo>
                      <a:pt x="374" y="32"/>
                      <a:pt x="378" y="30"/>
                      <a:pt x="380" y="32"/>
                    </a:cubicBezTo>
                    <a:cubicBezTo>
                      <a:pt x="381" y="33"/>
                      <a:pt x="380" y="34"/>
                      <a:pt x="380" y="35"/>
                    </a:cubicBezTo>
                    <a:cubicBezTo>
                      <a:pt x="380" y="37"/>
                      <a:pt x="379" y="36"/>
                      <a:pt x="378" y="37"/>
                    </a:cubicBezTo>
                    <a:cubicBezTo>
                      <a:pt x="380" y="38"/>
                      <a:pt x="380" y="38"/>
                      <a:pt x="382" y="38"/>
                    </a:cubicBezTo>
                    <a:cubicBezTo>
                      <a:pt x="381" y="39"/>
                      <a:pt x="381" y="39"/>
                      <a:pt x="381" y="39"/>
                    </a:cubicBezTo>
                    <a:cubicBezTo>
                      <a:pt x="382" y="38"/>
                      <a:pt x="382" y="38"/>
                      <a:pt x="383" y="38"/>
                    </a:cubicBezTo>
                    <a:cubicBezTo>
                      <a:pt x="378" y="41"/>
                      <a:pt x="392" y="40"/>
                      <a:pt x="392" y="40"/>
                    </a:cubicBezTo>
                    <a:cubicBezTo>
                      <a:pt x="390" y="41"/>
                      <a:pt x="393" y="43"/>
                      <a:pt x="394" y="43"/>
                    </a:cubicBezTo>
                    <a:cubicBezTo>
                      <a:pt x="395" y="43"/>
                      <a:pt x="396" y="44"/>
                      <a:pt x="397" y="44"/>
                    </a:cubicBezTo>
                    <a:cubicBezTo>
                      <a:pt x="399" y="43"/>
                      <a:pt x="402" y="44"/>
                      <a:pt x="404" y="44"/>
                    </a:cubicBezTo>
                    <a:cubicBezTo>
                      <a:pt x="408" y="43"/>
                      <a:pt x="412" y="42"/>
                      <a:pt x="416" y="43"/>
                    </a:cubicBezTo>
                    <a:cubicBezTo>
                      <a:pt x="418" y="43"/>
                      <a:pt x="419" y="44"/>
                      <a:pt x="421" y="44"/>
                    </a:cubicBezTo>
                    <a:cubicBezTo>
                      <a:pt x="423" y="44"/>
                      <a:pt x="425" y="43"/>
                      <a:pt x="427" y="43"/>
                    </a:cubicBezTo>
                    <a:cubicBezTo>
                      <a:pt x="425" y="41"/>
                      <a:pt x="428" y="39"/>
                      <a:pt x="429" y="43"/>
                    </a:cubicBezTo>
                    <a:cubicBezTo>
                      <a:pt x="430" y="46"/>
                      <a:pt x="434" y="44"/>
                      <a:pt x="436" y="44"/>
                    </a:cubicBezTo>
                    <a:cubicBezTo>
                      <a:pt x="436" y="43"/>
                      <a:pt x="438" y="43"/>
                      <a:pt x="436" y="41"/>
                    </a:cubicBezTo>
                    <a:cubicBezTo>
                      <a:pt x="434" y="40"/>
                      <a:pt x="431" y="42"/>
                      <a:pt x="430" y="43"/>
                    </a:cubicBezTo>
                    <a:cubicBezTo>
                      <a:pt x="430" y="42"/>
                      <a:pt x="429" y="41"/>
                      <a:pt x="429" y="40"/>
                    </a:cubicBezTo>
                    <a:cubicBezTo>
                      <a:pt x="429" y="39"/>
                      <a:pt x="431" y="38"/>
                      <a:pt x="430" y="40"/>
                    </a:cubicBezTo>
                    <a:cubicBezTo>
                      <a:pt x="432" y="39"/>
                      <a:pt x="430" y="38"/>
                      <a:pt x="430" y="37"/>
                    </a:cubicBezTo>
                    <a:cubicBezTo>
                      <a:pt x="432" y="37"/>
                      <a:pt x="433" y="38"/>
                      <a:pt x="435" y="38"/>
                    </a:cubicBezTo>
                    <a:cubicBezTo>
                      <a:pt x="436" y="37"/>
                      <a:pt x="437" y="35"/>
                      <a:pt x="438" y="35"/>
                    </a:cubicBezTo>
                    <a:cubicBezTo>
                      <a:pt x="439" y="35"/>
                      <a:pt x="441" y="36"/>
                      <a:pt x="441" y="36"/>
                    </a:cubicBezTo>
                    <a:cubicBezTo>
                      <a:pt x="442" y="36"/>
                      <a:pt x="444" y="38"/>
                      <a:pt x="442" y="38"/>
                    </a:cubicBezTo>
                    <a:cubicBezTo>
                      <a:pt x="443" y="39"/>
                      <a:pt x="445" y="38"/>
                      <a:pt x="447" y="38"/>
                    </a:cubicBezTo>
                    <a:cubicBezTo>
                      <a:pt x="446" y="39"/>
                      <a:pt x="444" y="39"/>
                      <a:pt x="443" y="41"/>
                    </a:cubicBezTo>
                    <a:cubicBezTo>
                      <a:pt x="444" y="41"/>
                      <a:pt x="445" y="40"/>
                      <a:pt x="446" y="39"/>
                    </a:cubicBezTo>
                    <a:cubicBezTo>
                      <a:pt x="447" y="39"/>
                      <a:pt x="449" y="38"/>
                      <a:pt x="451" y="38"/>
                    </a:cubicBezTo>
                    <a:cubicBezTo>
                      <a:pt x="449" y="39"/>
                      <a:pt x="446" y="41"/>
                      <a:pt x="445" y="43"/>
                    </a:cubicBezTo>
                    <a:cubicBezTo>
                      <a:pt x="443" y="44"/>
                      <a:pt x="441" y="45"/>
                      <a:pt x="440" y="46"/>
                    </a:cubicBezTo>
                    <a:cubicBezTo>
                      <a:pt x="440" y="47"/>
                      <a:pt x="441" y="47"/>
                      <a:pt x="442" y="47"/>
                    </a:cubicBezTo>
                    <a:cubicBezTo>
                      <a:pt x="441" y="47"/>
                      <a:pt x="439" y="48"/>
                      <a:pt x="439" y="49"/>
                    </a:cubicBezTo>
                    <a:cubicBezTo>
                      <a:pt x="441" y="49"/>
                      <a:pt x="443" y="47"/>
                      <a:pt x="445" y="48"/>
                    </a:cubicBezTo>
                    <a:cubicBezTo>
                      <a:pt x="444" y="48"/>
                      <a:pt x="442" y="49"/>
                      <a:pt x="442" y="50"/>
                    </a:cubicBezTo>
                    <a:cubicBezTo>
                      <a:pt x="442" y="49"/>
                      <a:pt x="444" y="49"/>
                      <a:pt x="445" y="49"/>
                    </a:cubicBezTo>
                    <a:cubicBezTo>
                      <a:pt x="444" y="50"/>
                      <a:pt x="444" y="51"/>
                      <a:pt x="442" y="52"/>
                    </a:cubicBezTo>
                    <a:cubicBezTo>
                      <a:pt x="441" y="52"/>
                      <a:pt x="438" y="52"/>
                      <a:pt x="439" y="51"/>
                    </a:cubicBezTo>
                    <a:cubicBezTo>
                      <a:pt x="438" y="52"/>
                      <a:pt x="437" y="50"/>
                      <a:pt x="435" y="51"/>
                    </a:cubicBezTo>
                    <a:cubicBezTo>
                      <a:pt x="436" y="52"/>
                      <a:pt x="438" y="54"/>
                      <a:pt x="436" y="56"/>
                    </a:cubicBezTo>
                    <a:cubicBezTo>
                      <a:pt x="437" y="55"/>
                      <a:pt x="438" y="55"/>
                      <a:pt x="439" y="54"/>
                    </a:cubicBezTo>
                    <a:cubicBezTo>
                      <a:pt x="438" y="54"/>
                      <a:pt x="437" y="53"/>
                      <a:pt x="437" y="52"/>
                    </a:cubicBezTo>
                    <a:cubicBezTo>
                      <a:pt x="437" y="51"/>
                      <a:pt x="441" y="52"/>
                      <a:pt x="442" y="52"/>
                    </a:cubicBezTo>
                    <a:cubicBezTo>
                      <a:pt x="444" y="52"/>
                      <a:pt x="445" y="49"/>
                      <a:pt x="448" y="48"/>
                    </a:cubicBezTo>
                    <a:cubicBezTo>
                      <a:pt x="447" y="48"/>
                      <a:pt x="447" y="47"/>
                      <a:pt x="448" y="46"/>
                    </a:cubicBezTo>
                    <a:cubicBezTo>
                      <a:pt x="449" y="45"/>
                      <a:pt x="448" y="45"/>
                      <a:pt x="448" y="44"/>
                    </a:cubicBezTo>
                    <a:cubicBezTo>
                      <a:pt x="448" y="43"/>
                      <a:pt x="452" y="41"/>
                      <a:pt x="453" y="40"/>
                    </a:cubicBezTo>
                    <a:cubicBezTo>
                      <a:pt x="457" y="40"/>
                      <a:pt x="460" y="40"/>
                      <a:pt x="463" y="39"/>
                    </a:cubicBezTo>
                    <a:cubicBezTo>
                      <a:pt x="466" y="37"/>
                      <a:pt x="470" y="35"/>
                      <a:pt x="473" y="34"/>
                    </a:cubicBezTo>
                    <a:cubicBezTo>
                      <a:pt x="473" y="35"/>
                      <a:pt x="472" y="35"/>
                      <a:pt x="471" y="34"/>
                    </a:cubicBezTo>
                    <a:cubicBezTo>
                      <a:pt x="472" y="34"/>
                      <a:pt x="476" y="32"/>
                      <a:pt x="475" y="31"/>
                    </a:cubicBezTo>
                    <a:cubicBezTo>
                      <a:pt x="474" y="29"/>
                      <a:pt x="471" y="32"/>
                      <a:pt x="471" y="32"/>
                    </a:cubicBezTo>
                    <a:cubicBezTo>
                      <a:pt x="471" y="32"/>
                      <a:pt x="472" y="32"/>
                      <a:pt x="473" y="32"/>
                    </a:cubicBezTo>
                    <a:cubicBezTo>
                      <a:pt x="471" y="32"/>
                      <a:pt x="468" y="34"/>
                      <a:pt x="466" y="33"/>
                    </a:cubicBezTo>
                    <a:cubicBezTo>
                      <a:pt x="466" y="33"/>
                      <a:pt x="468" y="31"/>
                      <a:pt x="469" y="31"/>
                    </a:cubicBezTo>
                    <a:cubicBezTo>
                      <a:pt x="470" y="31"/>
                      <a:pt x="472" y="30"/>
                      <a:pt x="473" y="29"/>
                    </a:cubicBezTo>
                    <a:cubicBezTo>
                      <a:pt x="473" y="29"/>
                      <a:pt x="473" y="29"/>
                      <a:pt x="472" y="28"/>
                    </a:cubicBezTo>
                    <a:cubicBezTo>
                      <a:pt x="473" y="27"/>
                      <a:pt x="478" y="26"/>
                      <a:pt x="479" y="27"/>
                    </a:cubicBezTo>
                    <a:cubicBezTo>
                      <a:pt x="478" y="27"/>
                      <a:pt x="476" y="27"/>
                      <a:pt x="476" y="29"/>
                    </a:cubicBezTo>
                    <a:cubicBezTo>
                      <a:pt x="477" y="28"/>
                      <a:pt x="479" y="28"/>
                      <a:pt x="481" y="27"/>
                    </a:cubicBezTo>
                    <a:cubicBezTo>
                      <a:pt x="480" y="27"/>
                      <a:pt x="480" y="27"/>
                      <a:pt x="479" y="27"/>
                    </a:cubicBezTo>
                    <a:cubicBezTo>
                      <a:pt x="480" y="27"/>
                      <a:pt x="480" y="26"/>
                      <a:pt x="480" y="25"/>
                    </a:cubicBezTo>
                    <a:cubicBezTo>
                      <a:pt x="479" y="25"/>
                      <a:pt x="477" y="27"/>
                      <a:pt x="475" y="26"/>
                    </a:cubicBezTo>
                    <a:cubicBezTo>
                      <a:pt x="474" y="26"/>
                      <a:pt x="474" y="25"/>
                      <a:pt x="473" y="24"/>
                    </a:cubicBezTo>
                    <a:cubicBezTo>
                      <a:pt x="472" y="26"/>
                      <a:pt x="470" y="24"/>
                      <a:pt x="469" y="24"/>
                    </a:cubicBezTo>
                    <a:cubicBezTo>
                      <a:pt x="468" y="24"/>
                      <a:pt x="468" y="23"/>
                      <a:pt x="467" y="23"/>
                    </a:cubicBezTo>
                    <a:cubicBezTo>
                      <a:pt x="466" y="23"/>
                      <a:pt x="465" y="23"/>
                      <a:pt x="464" y="22"/>
                    </a:cubicBezTo>
                    <a:cubicBezTo>
                      <a:pt x="465" y="21"/>
                      <a:pt x="465" y="21"/>
                      <a:pt x="465" y="21"/>
                    </a:cubicBezTo>
                    <a:cubicBezTo>
                      <a:pt x="462" y="21"/>
                      <a:pt x="465" y="18"/>
                      <a:pt x="466" y="17"/>
                    </a:cubicBezTo>
                    <a:cubicBezTo>
                      <a:pt x="468" y="16"/>
                      <a:pt x="471" y="15"/>
                      <a:pt x="473" y="15"/>
                    </a:cubicBezTo>
                    <a:cubicBezTo>
                      <a:pt x="473" y="15"/>
                      <a:pt x="472" y="15"/>
                      <a:pt x="472" y="14"/>
                    </a:cubicBezTo>
                    <a:cubicBezTo>
                      <a:pt x="473" y="14"/>
                      <a:pt x="473" y="14"/>
                      <a:pt x="474" y="14"/>
                    </a:cubicBezTo>
                    <a:cubicBezTo>
                      <a:pt x="473" y="14"/>
                      <a:pt x="470" y="15"/>
                      <a:pt x="470" y="13"/>
                    </a:cubicBezTo>
                    <a:cubicBezTo>
                      <a:pt x="470" y="11"/>
                      <a:pt x="473" y="10"/>
                      <a:pt x="474" y="9"/>
                    </a:cubicBezTo>
                    <a:cubicBezTo>
                      <a:pt x="476" y="8"/>
                      <a:pt x="477" y="7"/>
                      <a:pt x="479" y="7"/>
                    </a:cubicBezTo>
                    <a:cubicBezTo>
                      <a:pt x="481" y="6"/>
                      <a:pt x="481" y="8"/>
                      <a:pt x="482" y="8"/>
                    </a:cubicBezTo>
                    <a:cubicBezTo>
                      <a:pt x="483" y="8"/>
                      <a:pt x="484" y="6"/>
                      <a:pt x="486" y="6"/>
                    </a:cubicBezTo>
                    <a:cubicBezTo>
                      <a:pt x="485" y="6"/>
                      <a:pt x="483" y="6"/>
                      <a:pt x="482" y="5"/>
                    </a:cubicBezTo>
                    <a:cubicBezTo>
                      <a:pt x="484" y="4"/>
                      <a:pt x="486" y="4"/>
                      <a:pt x="488" y="4"/>
                    </a:cubicBezTo>
                    <a:cubicBezTo>
                      <a:pt x="489" y="3"/>
                      <a:pt x="490" y="3"/>
                      <a:pt x="491" y="3"/>
                    </a:cubicBezTo>
                    <a:cubicBezTo>
                      <a:pt x="492" y="3"/>
                      <a:pt x="494" y="3"/>
                      <a:pt x="495" y="2"/>
                    </a:cubicBezTo>
                    <a:cubicBezTo>
                      <a:pt x="494" y="3"/>
                      <a:pt x="492" y="3"/>
                      <a:pt x="491" y="2"/>
                    </a:cubicBezTo>
                    <a:cubicBezTo>
                      <a:pt x="492" y="1"/>
                      <a:pt x="496" y="0"/>
                      <a:pt x="497" y="2"/>
                    </a:cubicBezTo>
                    <a:cubicBezTo>
                      <a:pt x="496" y="2"/>
                      <a:pt x="496" y="3"/>
                      <a:pt x="495" y="3"/>
                    </a:cubicBezTo>
                    <a:cubicBezTo>
                      <a:pt x="497" y="3"/>
                      <a:pt x="496" y="4"/>
                      <a:pt x="495" y="4"/>
                    </a:cubicBezTo>
                    <a:cubicBezTo>
                      <a:pt x="497" y="3"/>
                      <a:pt x="499" y="3"/>
                      <a:pt x="501" y="4"/>
                    </a:cubicBezTo>
                    <a:cubicBezTo>
                      <a:pt x="500" y="4"/>
                      <a:pt x="500" y="4"/>
                      <a:pt x="499" y="5"/>
                    </a:cubicBezTo>
                    <a:cubicBezTo>
                      <a:pt x="501" y="6"/>
                      <a:pt x="503" y="7"/>
                      <a:pt x="502" y="9"/>
                    </a:cubicBezTo>
                    <a:cubicBezTo>
                      <a:pt x="501" y="10"/>
                      <a:pt x="499" y="12"/>
                      <a:pt x="497" y="12"/>
                    </a:cubicBezTo>
                    <a:cubicBezTo>
                      <a:pt x="498" y="12"/>
                      <a:pt x="498" y="13"/>
                      <a:pt x="499" y="13"/>
                    </a:cubicBezTo>
                    <a:cubicBezTo>
                      <a:pt x="498" y="14"/>
                      <a:pt x="498" y="14"/>
                      <a:pt x="498" y="14"/>
                    </a:cubicBezTo>
                    <a:cubicBezTo>
                      <a:pt x="500" y="14"/>
                      <a:pt x="501" y="15"/>
                      <a:pt x="499" y="16"/>
                    </a:cubicBezTo>
                    <a:cubicBezTo>
                      <a:pt x="501" y="16"/>
                      <a:pt x="500" y="17"/>
                      <a:pt x="499" y="18"/>
                    </a:cubicBezTo>
                    <a:cubicBezTo>
                      <a:pt x="500" y="18"/>
                      <a:pt x="501" y="17"/>
                      <a:pt x="502" y="17"/>
                    </a:cubicBezTo>
                    <a:cubicBezTo>
                      <a:pt x="502" y="18"/>
                      <a:pt x="502" y="18"/>
                      <a:pt x="502" y="19"/>
                    </a:cubicBezTo>
                    <a:cubicBezTo>
                      <a:pt x="499" y="19"/>
                      <a:pt x="496" y="18"/>
                      <a:pt x="494" y="20"/>
                    </a:cubicBezTo>
                    <a:cubicBezTo>
                      <a:pt x="495" y="20"/>
                      <a:pt x="496" y="19"/>
                      <a:pt x="497" y="21"/>
                    </a:cubicBezTo>
                    <a:cubicBezTo>
                      <a:pt x="494" y="21"/>
                      <a:pt x="491" y="23"/>
                      <a:pt x="488" y="24"/>
                    </a:cubicBezTo>
                    <a:cubicBezTo>
                      <a:pt x="489" y="23"/>
                      <a:pt x="489" y="23"/>
                      <a:pt x="490" y="24"/>
                    </a:cubicBezTo>
                    <a:cubicBezTo>
                      <a:pt x="489" y="24"/>
                      <a:pt x="489" y="24"/>
                      <a:pt x="488" y="24"/>
                    </a:cubicBezTo>
                    <a:cubicBezTo>
                      <a:pt x="489" y="24"/>
                      <a:pt x="490" y="24"/>
                      <a:pt x="491" y="24"/>
                    </a:cubicBezTo>
                    <a:cubicBezTo>
                      <a:pt x="492" y="24"/>
                      <a:pt x="492" y="25"/>
                      <a:pt x="493" y="26"/>
                    </a:cubicBezTo>
                    <a:cubicBezTo>
                      <a:pt x="495" y="26"/>
                      <a:pt x="497" y="23"/>
                      <a:pt x="500" y="25"/>
                    </a:cubicBezTo>
                    <a:cubicBezTo>
                      <a:pt x="499" y="25"/>
                      <a:pt x="498" y="25"/>
                      <a:pt x="496" y="25"/>
                    </a:cubicBezTo>
                    <a:cubicBezTo>
                      <a:pt x="499" y="26"/>
                      <a:pt x="503" y="25"/>
                      <a:pt x="505" y="26"/>
                    </a:cubicBezTo>
                    <a:cubicBezTo>
                      <a:pt x="503" y="26"/>
                      <a:pt x="502" y="27"/>
                      <a:pt x="500" y="27"/>
                    </a:cubicBezTo>
                    <a:cubicBezTo>
                      <a:pt x="500" y="28"/>
                      <a:pt x="496" y="29"/>
                      <a:pt x="498" y="27"/>
                    </a:cubicBezTo>
                    <a:cubicBezTo>
                      <a:pt x="497" y="28"/>
                      <a:pt x="497" y="28"/>
                      <a:pt x="496" y="28"/>
                    </a:cubicBezTo>
                    <a:cubicBezTo>
                      <a:pt x="497" y="29"/>
                      <a:pt x="500" y="32"/>
                      <a:pt x="497" y="33"/>
                    </a:cubicBezTo>
                    <a:cubicBezTo>
                      <a:pt x="499" y="33"/>
                      <a:pt x="496" y="35"/>
                      <a:pt x="496" y="35"/>
                    </a:cubicBezTo>
                    <a:cubicBezTo>
                      <a:pt x="495" y="36"/>
                      <a:pt x="494" y="36"/>
                      <a:pt x="494" y="37"/>
                    </a:cubicBezTo>
                    <a:cubicBezTo>
                      <a:pt x="495" y="37"/>
                      <a:pt x="495" y="37"/>
                      <a:pt x="494" y="37"/>
                    </a:cubicBezTo>
                    <a:cubicBezTo>
                      <a:pt x="495" y="37"/>
                      <a:pt x="495" y="38"/>
                      <a:pt x="495" y="39"/>
                    </a:cubicBezTo>
                    <a:cubicBezTo>
                      <a:pt x="496" y="39"/>
                      <a:pt x="497" y="38"/>
                      <a:pt x="498" y="37"/>
                    </a:cubicBezTo>
                    <a:cubicBezTo>
                      <a:pt x="499" y="36"/>
                      <a:pt x="501" y="36"/>
                      <a:pt x="500" y="35"/>
                    </a:cubicBezTo>
                    <a:cubicBezTo>
                      <a:pt x="501" y="34"/>
                      <a:pt x="503" y="34"/>
                      <a:pt x="504" y="33"/>
                    </a:cubicBezTo>
                    <a:cubicBezTo>
                      <a:pt x="504" y="32"/>
                      <a:pt x="505" y="31"/>
                      <a:pt x="506" y="30"/>
                    </a:cubicBezTo>
                    <a:cubicBezTo>
                      <a:pt x="508" y="30"/>
                      <a:pt x="511" y="27"/>
                      <a:pt x="513" y="28"/>
                    </a:cubicBezTo>
                    <a:cubicBezTo>
                      <a:pt x="514" y="29"/>
                      <a:pt x="517" y="32"/>
                      <a:pt x="516" y="34"/>
                    </a:cubicBezTo>
                    <a:cubicBezTo>
                      <a:pt x="515" y="36"/>
                      <a:pt x="514" y="39"/>
                      <a:pt x="511" y="38"/>
                    </a:cubicBezTo>
                    <a:cubicBezTo>
                      <a:pt x="511" y="37"/>
                      <a:pt x="511" y="37"/>
                      <a:pt x="511" y="37"/>
                    </a:cubicBezTo>
                    <a:cubicBezTo>
                      <a:pt x="509" y="38"/>
                      <a:pt x="506" y="41"/>
                      <a:pt x="506" y="44"/>
                    </a:cubicBezTo>
                    <a:cubicBezTo>
                      <a:pt x="507" y="46"/>
                      <a:pt x="510" y="48"/>
                      <a:pt x="507" y="50"/>
                    </a:cubicBezTo>
                    <a:cubicBezTo>
                      <a:pt x="508" y="50"/>
                      <a:pt x="510" y="49"/>
                      <a:pt x="511" y="49"/>
                    </a:cubicBezTo>
                    <a:cubicBezTo>
                      <a:pt x="512" y="48"/>
                      <a:pt x="514" y="46"/>
                      <a:pt x="515" y="47"/>
                    </a:cubicBezTo>
                    <a:cubicBezTo>
                      <a:pt x="516" y="48"/>
                      <a:pt x="521" y="43"/>
                      <a:pt x="522" y="42"/>
                    </a:cubicBezTo>
                    <a:cubicBezTo>
                      <a:pt x="526" y="41"/>
                      <a:pt x="530" y="39"/>
                      <a:pt x="532" y="35"/>
                    </a:cubicBezTo>
                    <a:cubicBezTo>
                      <a:pt x="535" y="31"/>
                      <a:pt x="539" y="35"/>
                      <a:pt x="541" y="32"/>
                    </a:cubicBezTo>
                    <a:cubicBezTo>
                      <a:pt x="541" y="33"/>
                      <a:pt x="540" y="33"/>
                      <a:pt x="539" y="32"/>
                    </a:cubicBezTo>
                    <a:cubicBezTo>
                      <a:pt x="540" y="32"/>
                      <a:pt x="540" y="32"/>
                      <a:pt x="540" y="31"/>
                    </a:cubicBezTo>
                    <a:cubicBezTo>
                      <a:pt x="541" y="31"/>
                      <a:pt x="542" y="31"/>
                      <a:pt x="543" y="31"/>
                    </a:cubicBezTo>
                    <a:cubicBezTo>
                      <a:pt x="540" y="30"/>
                      <a:pt x="544" y="30"/>
                      <a:pt x="545" y="30"/>
                    </a:cubicBezTo>
                    <a:cubicBezTo>
                      <a:pt x="544" y="30"/>
                      <a:pt x="541" y="30"/>
                      <a:pt x="543" y="29"/>
                    </a:cubicBezTo>
                    <a:cubicBezTo>
                      <a:pt x="542" y="29"/>
                      <a:pt x="540" y="29"/>
                      <a:pt x="541" y="27"/>
                    </a:cubicBezTo>
                    <a:cubicBezTo>
                      <a:pt x="541" y="27"/>
                      <a:pt x="541" y="27"/>
                      <a:pt x="542" y="27"/>
                    </a:cubicBezTo>
                    <a:cubicBezTo>
                      <a:pt x="541" y="27"/>
                      <a:pt x="542" y="26"/>
                      <a:pt x="543" y="26"/>
                    </a:cubicBezTo>
                    <a:cubicBezTo>
                      <a:pt x="540" y="27"/>
                      <a:pt x="543" y="25"/>
                      <a:pt x="544" y="25"/>
                    </a:cubicBezTo>
                    <a:cubicBezTo>
                      <a:pt x="542" y="23"/>
                      <a:pt x="546" y="23"/>
                      <a:pt x="544" y="22"/>
                    </a:cubicBezTo>
                    <a:cubicBezTo>
                      <a:pt x="546" y="22"/>
                      <a:pt x="547" y="23"/>
                      <a:pt x="548" y="23"/>
                    </a:cubicBezTo>
                    <a:cubicBezTo>
                      <a:pt x="550" y="22"/>
                      <a:pt x="552" y="22"/>
                      <a:pt x="554" y="22"/>
                    </a:cubicBezTo>
                    <a:cubicBezTo>
                      <a:pt x="559" y="24"/>
                      <a:pt x="563" y="23"/>
                      <a:pt x="567" y="24"/>
                    </a:cubicBezTo>
                    <a:cubicBezTo>
                      <a:pt x="566" y="24"/>
                      <a:pt x="566" y="25"/>
                      <a:pt x="565" y="25"/>
                    </a:cubicBezTo>
                    <a:cubicBezTo>
                      <a:pt x="563" y="26"/>
                      <a:pt x="561" y="25"/>
                      <a:pt x="560" y="25"/>
                    </a:cubicBezTo>
                    <a:cubicBezTo>
                      <a:pt x="562" y="26"/>
                      <a:pt x="564" y="26"/>
                      <a:pt x="566" y="27"/>
                    </a:cubicBezTo>
                    <a:cubicBezTo>
                      <a:pt x="564" y="26"/>
                      <a:pt x="568" y="28"/>
                      <a:pt x="565" y="28"/>
                    </a:cubicBezTo>
                    <a:cubicBezTo>
                      <a:pt x="566" y="28"/>
                      <a:pt x="567" y="28"/>
                      <a:pt x="568" y="28"/>
                    </a:cubicBezTo>
                    <a:cubicBezTo>
                      <a:pt x="569" y="28"/>
                      <a:pt x="570" y="29"/>
                      <a:pt x="571" y="29"/>
                    </a:cubicBezTo>
                    <a:cubicBezTo>
                      <a:pt x="571" y="31"/>
                      <a:pt x="565" y="31"/>
                      <a:pt x="563" y="32"/>
                    </a:cubicBezTo>
                    <a:cubicBezTo>
                      <a:pt x="565" y="32"/>
                      <a:pt x="567" y="32"/>
                      <a:pt x="569" y="32"/>
                    </a:cubicBezTo>
                    <a:cubicBezTo>
                      <a:pt x="568" y="35"/>
                      <a:pt x="565" y="35"/>
                      <a:pt x="562" y="36"/>
                    </a:cubicBezTo>
                    <a:cubicBezTo>
                      <a:pt x="561" y="36"/>
                      <a:pt x="561" y="37"/>
                      <a:pt x="560" y="36"/>
                    </a:cubicBezTo>
                    <a:cubicBezTo>
                      <a:pt x="559" y="36"/>
                      <a:pt x="556" y="37"/>
                      <a:pt x="556" y="37"/>
                    </a:cubicBezTo>
                    <a:cubicBezTo>
                      <a:pt x="556" y="37"/>
                      <a:pt x="557" y="38"/>
                      <a:pt x="556" y="38"/>
                    </a:cubicBezTo>
                    <a:cubicBezTo>
                      <a:pt x="557" y="38"/>
                      <a:pt x="556" y="39"/>
                      <a:pt x="556" y="39"/>
                    </a:cubicBezTo>
                    <a:cubicBezTo>
                      <a:pt x="556" y="40"/>
                      <a:pt x="557" y="40"/>
                      <a:pt x="558" y="40"/>
                    </a:cubicBezTo>
                    <a:cubicBezTo>
                      <a:pt x="554" y="41"/>
                      <a:pt x="557" y="43"/>
                      <a:pt x="558" y="45"/>
                    </a:cubicBezTo>
                    <a:cubicBezTo>
                      <a:pt x="559" y="48"/>
                      <a:pt x="554" y="51"/>
                      <a:pt x="551" y="51"/>
                    </a:cubicBezTo>
                    <a:cubicBezTo>
                      <a:pt x="549" y="51"/>
                      <a:pt x="548" y="52"/>
                      <a:pt x="547" y="53"/>
                    </a:cubicBezTo>
                    <a:cubicBezTo>
                      <a:pt x="545" y="54"/>
                      <a:pt x="545" y="54"/>
                      <a:pt x="543" y="54"/>
                    </a:cubicBezTo>
                    <a:cubicBezTo>
                      <a:pt x="540" y="56"/>
                      <a:pt x="535" y="58"/>
                      <a:pt x="531" y="58"/>
                    </a:cubicBezTo>
                    <a:cubicBezTo>
                      <a:pt x="533" y="57"/>
                      <a:pt x="531" y="56"/>
                      <a:pt x="530" y="55"/>
                    </a:cubicBezTo>
                    <a:cubicBezTo>
                      <a:pt x="533" y="53"/>
                      <a:pt x="533" y="53"/>
                      <a:pt x="533" y="53"/>
                    </a:cubicBezTo>
                    <a:cubicBezTo>
                      <a:pt x="532" y="53"/>
                      <a:pt x="531" y="54"/>
                      <a:pt x="530" y="54"/>
                    </a:cubicBezTo>
                    <a:cubicBezTo>
                      <a:pt x="528" y="55"/>
                      <a:pt x="528" y="53"/>
                      <a:pt x="530" y="53"/>
                    </a:cubicBezTo>
                    <a:cubicBezTo>
                      <a:pt x="530" y="52"/>
                      <a:pt x="529" y="52"/>
                      <a:pt x="528" y="51"/>
                    </a:cubicBezTo>
                    <a:cubicBezTo>
                      <a:pt x="529" y="51"/>
                      <a:pt x="529" y="51"/>
                      <a:pt x="530" y="51"/>
                    </a:cubicBezTo>
                    <a:cubicBezTo>
                      <a:pt x="529" y="51"/>
                      <a:pt x="525" y="51"/>
                      <a:pt x="528" y="51"/>
                    </a:cubicBezTo>
                    <a:cubicBezTo>
                      <a:pt x="526" y="51"/>
                      <a:pt x="524" y="51"/>
                      <a:pt x="522" y="53"/>
                    </a:cubicBezTo>
                    <a:cubicBezTo>
                      <a:pt x="524" y="53"/>
                      <a:pt x="526" y="51"/>
                      <a:pt x="528" y="52"/>
                    </a:cubicBezTo>
                    <a:cubicBezTo>
                      <a:pt x="524" y="52"/>
                      <a:pt x="530" y="53"/>
                      <a:pt x="527" y="53"/>
                    </a:cubicBezTo>
                    <a:cubicBezTo>
                      <a:pt x="527" y="53"/>
                      <a:pt x="528" y="53"/>
                      <a:pt x="529" y="54"/>
                    </a:cubicBezTo>
                    <a:cubicBezTo>
                      <a:pt x="528" y="54"/>
                      <a:pt x="527" y="55"/>
                      <a:pt x="529" y="55"/>
                    </a:cubicBezTo>
                    <a:cubicBezTo>
                      <a:pt x="528" y="55"/>
                      <a:pt x="528" y="55"/>
                      <a:pt x="528" y="55"/>
                    </a:cubicBezTo>
                    <a:cubicBezTo>
                      <a:pt x="529" y="56"/>
                      <a:pt x="530" y="59"/>
                      <a:pt x="528" y="60"/>
                    </a:cubicBezTo>
                    <a:cubicBezTo>
                      <a:pt x="527" y="60"/>
                      <a:pt x="526" y="59"/>
                      <a:pt x="526" y="59"/>
                    </a:cubicBezTo>
                    <a:cubicBezTo>
                      <a:pt x="524" y="58"/>
                      <a:pt x="524" y="59"/>
                      <a:pt x="524" y="58"/>
                    </a:cubicBezTo>
                    <a:cubicBezTo>
                      <a:pt x="523" y="57"/>
                      <a:pt x="523" y="59"/>
                      <a:pt x="523" y="60"/>
                    </a:cubicBezTo>
                    <a:cubicBezTo>
                      <a:pt x="521" y="60"/>
                      <a:pt x="519" y="58"/>
                      <a:pt x="517" y="59"/>
                    </a:cubicBezTo>
                    <a:cubicBezTo>
                      <a:pt x="518" y="56"/>
                      <a:pt x="518" y="55"/>
                      <a:pt x="515" y="56"/>
                    </a:cubicBezTo>
                    <a:cubicBezTo>
                      <a:pt x="513" y="57"/>
                      <a:pt x="509" y="57"/>
                      <a:pt x="507" y="56"/>
                    </a:cubicBezTo>
                    <a:cubicBezTo>
                      <a:pt x="507" y="57"/>
                      <a:pt x="507" y="57"/>
                      <a:pt x="506" y="57"/>
                    </a:cubicBezTo>
                    <a:cubicBezTo>
                      <a:pt x="507" y="59"/>
                      <a:pt x="510" y="58"/>
                      <a:pt x="511" y="60"/>
                    </a:cubicBezTo>
                    <a:cubicBezTo>
                      <a:pt x="509" y="62"/>
                      <a:pt x="506" y="62"/>
                      <a:pt x="504" y="63"/>
                    </a:cubicBezTo>
                    <a:cubicBezTo>
                      <a:pt x="502" y="65"/>
                      <a:pt x="499" y="65"/>
                      <a:pt x="497" y="67"/>
                    </a:cubicBezTo>
                    <a:cubicBezTo>
                      <a:pt x="494" y="68"/>
                      <a:pt x="492" y="69"/>
                      <a:pt x="489" y="69"/>
                    </a:cubicBezTo>
                    <a:cubicBezTo>
                      <a:pt x="487" y="69"/>
                      <a:pt x="486" y="66"/>
                      <a:pt x="484" y="65"/>
                    </a:cubicBezTo>
                    <a:cubicBezTo>
                      <a:pt x="485" y="65"/>
                      <a:pt x="486" y="65"/>
                      <a:pt x="487" y="65"/>
                    </a:cubicBezTo>
                    <a:cubicBezTo>
                      <a:pt x="483" y="65"/>
                      <a:pt x="480" y="62"/>
                      <a:pt x="477" y="62"/>
                    </a:cubicBezTo>
                    <a:cubicBezTo>
                      <a:pt x="477" y="62"/>
                      <a:pt x="478" y="63"/>
                      <a:pt x="478" y="63"/>
                    </a:cubicBezTo>
                    <a:cubicBezTo>
                      <a:pt x="477" y="63"/>
                      <a:pt x="476" y="63"/>
                      <a:pt x="476" y="63"/>
                    </a:cubicBezTo>
                    <a:cubicBezTo>
                      <a:pt x="475" y="63"/>
                      <a:pt x="471" y="63"/>
                      <a:pt x="474" y="63"/>
                    </a:cubicBezTo>
                    <a:cubicBezTo>
                      <a:pt x="472" y="63"/>
                      <a:pt x="467" y="61"/>
                      <a:pt x="465" y="63"/>
                    </a:cubicBezTo>
                    <a:cubicBezTo>
                      <a:pt x="468" y="64"/>
                      <a:pt x="467" y="63"/>
                      <a:pt x="468" y="62"/>
                    </a:cubicBezTo>
                    <a:cubicBezTo>
                      <a:pt x="470" y="62"/>
                      <a:pt x="472" y="63"/>
                      <a:pt x="474" y="63"/>
                    </a:cubicBezTo>
                    <a:cubicBezTo>
                      <a:pt x="476" y="64"/>
                      <a:pt x="477" y="64"/>
                      <a:pt x="478" y="66"/>
                    </a:cubicBezTo>
                    <a:cubicBezTo>
                      <a:pt x="478" y="67"/>
                      <a:pt x="479" y="69"/>
                      <a:pt x="480" y="69"/>
                    </a:cubicBezTo>
                    <a:cubicBezTo>
                      <a:pt x="483" y="69"/>
                      <a:pt x="486" y="69"/>
                      <a:pt x="489" y="69"/>
                    </a:cubicBezTo>
                    <a:cubicBezTo>
                      <a:pt x="490" y="69"/>
                      <a:pt x="495" y="69"/>
                      <a:pt x="493" y="71"/>
                    </a:cubicBezTo>
                    <a:cubicBezTo>
                      <a:pt x="492" y="73"/>
                      <a:pt x="489" y="74"/>
                      <a:pt x="487" y="75"/>
                    </a:cubicBezTo>
                    <a:cubicBezTo>
                      <a:pt x="484" y="76"/>
                      <a:pt x="482" y="78"/>
                      <a:pt x="479" y="80"/>
                    </a:cubicBezTo>
                    <a:cubicBezTo>
                      <a:pt x="477" y="81"/>
                      <a:pt x="468" y="86"/>
                      <a:pt x="467" y="81"/>
                    </a:cubicBezTo>
                    <a:cubicBezTo>
                      <a:pt x="467" y="82"/>
                      <a:pt x="467" y="83"/>
                      <a:pt x="467" y="83"/>
                    </a:cubicBezTo>
                    <a:cubicBezTo>
                      <a:pt x="466" y="83"/>
                      <a:pt x="464" y="81"/>
                      <a:pt x="464" y="83"/>
                    </a:cubicBezTo>
                    <a:cubicBezTo>
                      <a:pt x="464" y="83"/>
                      <a:pt x="463" y="82"/>
                      <a:pt x="463" y="82"/>
                    </a:cubicBezTo>
                    <a:cubicBezTo>
                      <a:pt x="463" y="81"/>
                      <a:pt x="463" y="81"/>
                      <a:pt x="464" y="80"/>
                    </a:cubicBezTo>
                    <a:cubicBezTo>
                      <a:pt x="463" y="81"/>
                      <a:pt x="462" y="81"/>
                      <a:pt x="461" y="81"/>
                    </a:cubicBezTo>
                    <a:cubicBezTo>
                      <a:pt x="462" y="82"/>
                      <a:pt x="462" y="83"/>
                      <a:pt x="461" y="83"/>
                    </a:cubicBezTo>
                    <a:cubicBezTo>
                      <a:pt x="459" y="82"/>
                      <a:pt x="459" y="85"/>
                      <a:pt x="458" y="85"/>
                    </a:cubicBezTo>
                    <a:cubicBezTo>
                      <a:pt x="457" y="86"/>
                      <a:pt x="456" y="87"/>
                      <a:pt x="455" y="87"/>
                    </a:cubicBezTo>
                    <a:cubicBezTo>
                      <a:pt x="454" y="87"/>
                      <a:pt x="453" y="86"/>
                      <a:pt x="452" y="86"/>
                    </a:cubicBezTo>
                    <a:cubicBezTo>
                      <a:pt x="453" y="89"/>
                      <a:pt x="445" y="86"/>
                      <a:pt x="444" y="85"/>
                    </a:cubicBezTo>
                    <a:cubicBezTo>
                      <a:pt x="441" y="85"/>
                      <a:pt x="432" y="85"/>
                      <a:pt x="431" y="81"/>
                    </a:cubicBezTo>
                    <a:cubicBezTo>
                      <a:pt x="432" y="83"/>
                      <a:pt x="430" y="82"/>
                      <a:pt x="429" y="83"/>
                    </a:cubicBezTo>
                    <a:cubicBezTo>
                      <a:pt x="428" y="84"/>
                      <a:pt x="432" y="86"/>
                      <a:pt x="432" y="83"/>
                    </a:cubicBezTo>
                    <a:cubicBezTo>
                      <a:pt x="434" y="85"/>
                      <a:pt x="438" y="85"/>
                      <a:pt x="440" y="86"/>
                    </a:cubicBezTo>
                    <a:cubicBezTo>
                      <a:pt x="439" y="87"/>
                      <a:pt x="437" y="87"/>
                      <a:pt x="436" y="88"/>
                    </a:cubicBezTo>
                    <a:cubicBezTo>
                      <a:pt x="437" y="87"/>
                      <a:pt x="442" y="85"/>
                      <a:pt x="444" y="86"/>
                    </a:cubicBezTo>
                    <a:cubicBezTo>
                      <a:pt x="444" y="87"/>
                      <a:pt x="444" y="88"/>
                      <a:pt x="445" y="88"/>
                    </a:cubicBezTo>
                    <a:cubicBezTo>
                      <a:pt x="446" y="89"/>
                      <a:pt x="447" y="88"/>
                      <a:pt x="448" y="89"/>
                    </a:cubicBezTo>
                    <a:cubicBezTo>
                      <a:pt x="446" y="89"/>
                      <a:pt x="449" y="90"/>
                      <a:pt x="448" y="91"/>
                    </a:cubicBezTo>
                    <a:cubicBezTo>
                      <a:pt x="447" y="92"/>
                      <a:pt x="447" y="93"/>
                      <a:pt x="446" y="94"/>
                    </a:cubicBezTo>
                    <a:cubicBezTo>
                      <a:pt x="444" y="94"/>
                      <a:pt x="443" y="94"/>
                      <a:pt x="442" y="94"/>
                    </a:cubicBezTo>
                    <a:cubicBezTo>
                      <a:pt x="440" y="95"/>
                      <a:pt x="439" y="96"/>
                      <a:pt x="438" y="95"/>
                    </a:cubicBezTo>
                    <a:cubicBezTo>
                      <a:pt x="435" y="95"/>
                      <a:pt x="434" y="95"/>
                      <a:pt x="432" y="95"/>
                    </a:cubicBezTo>
                    <a:cubicBezTo>
                      <a:pt x="428" y="96"/>
                      <a:pt x="432" y="97"/>
                      <a:pt x="433" y="98"/>
                    </a:cubicBezTo>
                    <a:cubicBezTo>
                      <a:pt x="432" y="98"/>
                      <a:pt x="431" y="99"/>
                      <a:pt x="431" y="98"/>
                    </a:cubicBezTo>
                    <a:cubicBezTo>
                      <a:pt x="430" y="97"/>
                      <a:pt x="429" y="99"/>
                      <a:pt x="428" y="98"/>
                    </a:cubicBezTo>
                    <a:cubicBezTo>
                      <a:pt x="427" y="98"/>
                      <a:pt x="425" y="100"/>
                      <a:pt x="423" y="100"/>
                    </a:cubicBezTo>
                    <a:cubicBezTo>
                      <a:pt x="424" y="101"/>
                      <a:pt x="424" y="101"/>
                      <a:pt x="424" y="101"/>
                    </a:cubicBezTo>
                    <a:cubicBezTo>
                      <a:pt x="424" y="101"/>
                      <a:pt x="424" y="102"/>
                      <a:pt x="423" y="102"/>
                    </a:cubicBezTo>
                    <a:cubicBezTo>
                      <a:pt x="423" y="101"/>
                      <a:pt x="422" y="101"/>
                      <a:pt x="421" y="101"/>
                    </a:cubicBezTo>
                    <a:cubicBezTo>
                      <a:pt x="423" y="101"/>
                      <a:pt x="421" y="102"/>
                      <a:pt x="420" y="102"/>
                    </a:cubicBezTo>
                    <a:cubicBezTo>
                      <a:pt x="419" y="103"/>
                      <a:pt x="418" y="105"/>
                      <a:pt x="416" y="104"/>
                    </a:cubicBezTo>
                    <a:cubicBezTo>
                      <a:pt x="416" y="106"/>
                      <a:pt x="414" y="105"/>
                      <a:pt x="413" y="105"/>
                    </a:cubicBezTo>
                    <a:cubicBezTo>
                      <a:pt x="413" y="106"/>
                      <a:pt x="413" y="106"/>
                      <a:pt x="414" y="106"/>
                    </a:cubicBezTo>
                    <a:cubicBezTo>
                      <a:pt x="413" y="109"/>
                      <a:pt x="404" y="108"/>
                      <a:pt x="406" y="112"/>
                    </a:cubicBezTo>
                    <a:cubicBezTo>
                      <a:pt x="405" y="112"/>
                      <a:pt x="403" y="111"/>
                      <a:pt x="404" y="112"/>
                    </a:cubicBezTo>
                    <a:cubicBezTo>
                      <a:pt x="404" y="112"/>
                      <a:pt x="402" y="114"/>
                      <a:pt x="401" y="114"/>
                    </a:cubicBezTo>
                    <a:cubicBezTo>
                      <a:pt x="399" y="115"/>
                      <a:pt x="395" y="121"/>
                      <a:pt x="392" y="120"/>
                    </a:cubicBezTo>
                    <a:cubicBezTo>
                      <a:pt x="392" y="121"/>
                      <a:pt x="392" y="121"/>
                      <a:pt x="391" y="121"/>
                    </a:cubicBezTo>
                    <a:cubicBezTo>
                      <a:pt x="392" y="122"/>
                      <a:pt x="385" y="128"/>
                      <a:pt x="384" y="129"/>
                    </a:cubicBezTo>
                    <a:cubicBezTo>
                      <a:pt x="383" y="130"/>
                      <a:pt x="383" y="133"/>
                      <a:pt x="382" y="133"/>
                    </a:cubicBezTo>
                    <a:cubicBezTo>
                      <a:pt x="381" y="134"/>
                      <a:pt x="380" y="135"/>
                      <a:pt x="379" y="136"/>
                    </a:cubicBezTo>
                    <a:cubicBezTo>
                      <a:pt x="379" y="136"/>
                      <a:pt x="378" y="136"/>
                      <a:pt x="377" y="136"/>
                    </a:cubicBezTo>
                    <a:cubicBezTo>
                      <a:pt x="378" y="137"/>
                      <a:pt x="378" y="137"/>
                      <a:pt x="379" y="137"/>
                    </a:cubicBezTo>
                    <a:cubicBezTo>
                      <a:pt x="379" y="138"/>
                      <a:pt x="378" y="138"/>
                      <a:pt x="377" y="139"/>
                    </a:cubicBezTo>
                    <a:cubicBezTo>
                      <a:pt x="379" y="137"/>
                      <a:pt x="379" y="141"/>
                      <a:pt x="381" y="140"/>
                    </a:cubicBezTo>
                    <a:cubicBezTo>
                      <a:pt x="380" y="142"/>
                      <a:pt x="378" y="144"/>
                      <a:pt x="376" y="146"/>
                    </a:cubicBezTo>
                    <a:cubicBezTo>
                      <a:pt x="378" y="144"/>
                      <a:pt x="380" y="140"/>
                      <a:pt x="383" y="139"/>
                    </a:cubicBezTo>
                    <a:cubicBezTo>
                      <a:pt x="384" y="139"/>
                      <a:pt x="386" y="139"/>
                      <a:pt x="387" y="140"/>
                    </a:cubicBezTo>
                    <a:cubicBezTo>
                      <a:pt x="388" y="141"/>
                      <a:pt x="391" y="139"/>
                      <a:pt x="389" y="141"/>
                    </a:cubicBezTo>
                    <a:cubicBezTo>
                      <a:pt x="388" y="145"/>
                      <a:pt x="387" y="149"/>
                      <a:pt x="386" y="153"/>
                    </a:cubicBezTo>
                    <a:cubicBezTo>
                      <a:pt x="385" y="157"/>
                      <a:pt x="382" y="159"/>
                      <a:pt x="378" y="160"/>
                    </a:cubicBezTo>
                    <a:cubicBezTo>
                      <a:pt x="381" y="160"/>
                      <a:pt x="383" y="158"/>
                      <a:pt x="385" y="159"/>
                    </a:cubicBezTo>
                    <a:cubicBezTo>
                      <a:pt x="384" y="159"/>
                      <a:pt x="383" y="160"/>
                      <a:pt x="382" y="160"/>
                    </a:cubicBezTo>
                    <a:cubicBezTo>
                      <a:pt x="386" y="160"/>
                      <a:pt x="390" y="158"/>
                      <a:pt x="394" y="157"/>
                    </a:cubicBezTo>
                    <a:cubicBezTo>
                      <a:pt x="399" y="156"/>
                      <a:pt x="402" y="159"/>
                      <a:pt x="407" y="160"/>
                    </a:cubicBezTo>
                    <a:cubicBezTo>
                      <a:pt x="408" y="160"/>
                      <a:pt x="410" y="160"/>
                      <a:pt x="411" y="161"/>
                    </a:cubicBezTo>
                    <a:cubicBezTo>
                      <a:pt x="413" y="161"/>
                      <a:pt x="413" y="162"/>
                      <a:pt x="414" y="163"/>
                    </a:cubicBezTo>
                    <a:cubicBezTo>
                      <a:pt x="416" y="165"/>
                      <a:pt x="419" y="168"/>
                      <a:pt x="417" y="170"/>
                    </a:cubicBezTo>
                    <a:cubicBezTo>
                      <a:pt x="419" y="169"/>
                      <a:pt x="425" y="172"/>
                      <a:pt x="426" y="173"/>
                    </a:cubicBezTo>
                    <a:cubicBezTo>
                      <a:pt x="428" y="173"/>
                      <a:pt x="430" y="174"/>
                      <a:pt x="431" y="175"/>
                    </a:cubicBezTo>
                    <a:cubicBezTo>
                      <a:pt x="432" y="176"/>
                      <a:pt x="432" y="177"/>
                      <a:pt x="434" y="178"/>
                    </a:cubicBezTo>
                    <a:cubicBezTo>
                      <a:pt x="433" y="180"/>
                      <a:pt x="431" y="180"/>
                      <a:pt x="429" y="182"/>
                    </a:cubicBezTo>
                    <a:cubicBezTo>
                      <a:pt x="431" y="181"/>
                      <a:pt x="432" y="180"/>
                      <a:pt x="433" y="179"/>
                    </a:cubicBezTo>
                    <a:cubicBezTo>
                      <a:pt x="435" y="178"/>
                      <a:pt x="437" y="179"/>
                      <a:pt x="438" y="179"/>
                    </a:cubicBezTo>
                    <a:cubicBezTo>
                      <a:pt x="440" y="179"/>
                      <a:pt x="442" y="179"/>
                      <a:pt x="443" y="179"/>
                    </a:cubicBezTo>
                    <a:cubicBezTo>
                      <a:pt x="446" y="178"/>
                      <a:pt x="445" y="179"/>
                      <a:pt x="447" y="180"/>
                    </a:cubicBezTo>
                    <a:cubicBezTo>
                      <a:pt x="446" y="178"/>
                      <a:pt x="448" y="179"/>
                      <a:pt x="449" y="179"/>
                    </a:cubicBezTo>
                    <a:cubicBezTo>
                      <a:pt x="450" y="179"/>
                      <a:pt x="452" y="179"/>
                      <a:pt x="453" y="180"/>
                    </a:cubicBezTo>
                    <a:cubicBezTo>
                      <a:pt x="452" y="181"/>
                      <a:pt x="452" y="181"/>
                      <a:pt x="452" y="181"/>
                    </a:cubicBezTo>
                    <a:cubicBezTo>
                      <a:pt x="453" y="180"/>
                      <a:pt x="455" y="180"/>
                      <a:pt x="455" y="180"/>
                    </a:cubicBezTo>
                    <a:cubicBezTo>
                      <a:pt x="456" y="180"/>
                      <a:pt x="457" y="181"/>
                      <a:pt x="458" y="181"/>
                    </a:cubicBezTo>
                    <a:cubicBezTo>
                      <a:pt x="457" y="182"/>
                      <a:pt x="457" y="184"/>
                      <a:pt x="456" y="185"/>
                    </a:cubicBezTo>
                    <a:cubicBezTo>
                      <a:pt x="454" y="187"/>
                      <a:pt x="452" y="188"/>
                      <a:pt x="451" y="190"/>
                    </a:cubicBezTo>
                    <a:cubicBezTo>
                      <a:pt x="450" y="192"/>
                      <a:pt x="451" y="194"/>
                      <a:pt x="450" y="196"/>
                    </a:cubicBezTo>
                    <a:cubicBezTo>
                      <a:pt x="449" y="197"/>
                      <a:pt x="448" y="199"/>
                      <a:pt x="447" y="201"/>
                    </a:cubicBezTo>
                    <a:cubicBezTo>
                      <a:pt x="446" y="202"/>
                      <a:pt x="444" y="203"/>
                      <a:pt x="443" y="205"/>
                    </a:cubicBezTo>
                    <a:cubicBezTo>
                      <a:pt x="444" y="206"/>
                      <a:pt x="445" y="207"/>
                      <a:pt x="445" y="208"/>
                    </a:cubicBezTo>
                    <a:cubicBezTo>
                      <a:pt x="446" y="209"/>
                      <a:pt x="447" y="212"/>
                      <a:pt x="446" y="212"/>
                    </a:cubicBezTo>
                    <a:cubicBezTo>
                      <a:pt x="444" y="213"/>
                      <a:pt x="443" y="213"/>
                      <a:pt x="442" y="214"/>
                    </a:cubicBezTo>
                    <a:cubicBezTo>
                      <a:pt x="444" y="213"/>
                      <a:pt x="445" y="213"/>
                      <a:pt x="447" y="215"/>
                    </a:cubicBezTo>
                    <a:cubicBezTo>
                      <a:pt x="448" y="216"/>
                      <a:pt x="450" y="217"/>
                      <a:pt x="451" y="219"/>
                    </a:cubicBezTo>
                    <a:cubicBezTo>
                      <a:pt x="452" y="224"/>
                      <a:pt x="446" y="225"/>
                      <a:pt x="443" y="227"/>
                    </a:cubicBezTo>
                    <a:cubicBezTo>
                      <a:pt x="445" y="228"/>
                      <a:pt x="448" y="224"/>
                      <a:pt x="450" y="224"/>
                    </a:cubicBezTo>
                    <a:cubicBezTo>
                      <a:pt x="454" y="224"/>
                      <a:pt x="456" y="228"/>
                      <a:pt x="456" y="231"/>
                    </a:cubicBezTo>
                    <a:cubicBezTo>
                      <a:pt x="457" y="228"/>
                      <a:pt x="454" y="227"/>
                      <a:pt x="456" y="225"/>
                    </a:cubicBezTo>
                    <a:cubicBezTo>
                      <a:pt x="457" y="223"/>
                      <a:pt x="460" y="220"/>
                      <a:pt x="462" y="220"/>
                    </a:cubicBezTo>
                    <a:cubicBezTo>
                      <a:pt x="461" y="222"/>
                      <a:pt x="463" y="221"/>
                      <a:pt x="463" y="223"/>
                    </a:cubicBezTo>
                    <a:cubicBezTo>
                      <a:pt x="463" y="224"/>
                      <a:pt x="463" y="225"/>
                      <a:pt x="463" y="226"/>
                    </a:cubicBezTo>
                    <a:cubicBezTo>
                      <a:pt x="463" y="224"/>
                      <a:pt x="465" y="222"/>
                      <a:pt x="467" y="222"/>
                    </a:cubicBezTo>
                    <a:cubicBezTo>
                      <a:pt x="465" y="222"/>
                      <a:pt x="467" y="221"/>
                      <a:pt x="465" y="219"/>
                    </a:cubicBezTo>
                    <a:cubicBezTo>
                      <a:pt x="466" y="219"/>
                      <a:pt x="468" y="218"/>
                      <a:pt x="468" y="218"/>
                    </a:cubicBezTo>
                    <a:cubicBezTo>
                      <a:pt x="467" y="217"/>
                      <a:pt x="468" y="217"/>
                      <a:pt x="469" y="217"/>
                    </a:cubicBezTo>
                    <a:cubicBezTo>
                      <a:pt x="470" y="216"/>
                      <a:pt x="472" y="213"/>
                      <a:pt x="473" y="213"/>
                    </a:cubicBezTo>
                    <a:cubicBezTo>
                      <a:pt x="472" y="213"/>
                      <a:pt x="474" y="212"/>
                      <a:pt x="474" y="211"/>
                    </a:cubicBezTo>
                    <a:cubicBezTo>
                      <a:pt x="474" y="211"/>
                      <a:pt x="474" y="210"/>
                      <a:pt x="473" y="210"/>
                    </a:cubicBezTo>
                    <a:cubicBezTo>
                      <a:pt x="474" y="209"/>
                      <a:pt x="474" y="208"/>
                      <a:pt x="473" y="207"/>
                    </a:cubicBezTo>
                    <a:cubicBezTo>
                      <a:pt x="474" y="207"/>
                      <a:pt x="475" y="207"/>
                      <a:pt x="475" y="206"/>
                    </a:cubicBezTo>
                    <a:cubicBezTo>
                      <a:pt x="474" y="206"/>
                      <a:pt x="474" y="206"/>
                      <a:pt x="475" y="205"/>
                    </a:cubicBezTo>
                    <a:cubicBezTo>
                      <a:pt x="474" y="204"/>
                      <a:pt x="474" y="204"/>
                      <a:pt x="474" y="204"/>
                    </a:cubicBezTo>
                    <a:cubicBezTo>
                      <a:pt x="474" y="203"/>
                      <a:pt x="476" y="201"/>
                      <a:pt x="476" y="200"/>
                    </a:cubicBezTo>
                    <a:cubicBezTo>
                      <a:pt x="475" y="199"/>
                      <a:pt x="479" y="197"/>
                      <a:pt x="476" y="198"/>
                    </a:cubicBezTo>
                    <a:cubicBezTo>
                      <a:pt x="477" y="197"/>
                      <a:pt x="478" y="197"/>
                      <a:pt x="476" y="197"/>
                    </a:cubicBezTo>
                    <a:cubicBezTo>
                      <a:pt x="478" y="196"/>
                      <a:pt x="478" y="195"/>
                      <a:pt x="479" y="195"/>
                    </a:cubicBezTo>
                    <a:cubicBezTo>
                      <a:pt x="478" y="195"/>
                      <a:pt x="479" y="194"/>
                      <a:pt x="479" y="193"/>
                    </a:cubicBezTo>
                    <a:cubicBezTo>
                      <a:pt x="479" y="193"/>
                      <a:pt x="478" y="192"/>
                      <a:pt x="480" y="192"/>
                    </a:cubicBezTo>
                    <a:cubicBezTo>
                      <a:pt x="479" y="192"/>
                      <a:pt x="478" y="191"/>
                      <a:pt x="477" y="191"/>
                    </a:cubicBezTo>
                    <a:cubicBezTo>
                      <a:pt x="479" y="191"/>
                      <a:pt x="477" y="190"/>
                      <a:pt x="478" y="188"/>
                    </a:cubicBezTo>
                    <a:cubicBezTo>
                      <a:pt x="478" y="188"/>
                      <a:pt x="479" y="186"/>
                      <a:pt x="478" y="186"/>
                    </a:cubicBezTo>
                    <a:cubicBezTo>
                      <a:pt x="479" y="184"/>
                      <a:pt x="482" y="184"/>
                      <a:pt x="484" y="184"/>
                    </a:cubicBezTo>
                    <a:cubicBezTo>
                      <a:pt x="488" y="183"/>
                      <a:pt x="491" y="182"/>
                      <a:pt x="495" y="180"/>
                    </a:cubicBezTo>
                    <a:cubicBezTo>
                      <a:pt x="501" y="178"/>
                      <a:pt x="508" y="174"/>
                      <a:pt x="513" y="170"/>
                    </a:cubicBezTo>
                    <a:cubicBezTo>
                      <a:pt x="518" y="166"/>
                      <a:pt x="523" y="159"/>
                      <a:pt x="523" y="153"/>
                    </a:cubicBezTo>
                    <a:cubicBezTo>
                      <a:pt x="523" y="150"/>
                      <a:pt x="522" y="147"/>
                      <a:pt x="520" y="145"/>
                    </a:cubicBezTo>
                    <a:cubicBezTo>
                      <a:pt x="519" y="145"/>
                      <a:pt x="518" y="145"/>
                      <a:pt x="518" y="143"/>
                    </a:cubicBezTo>
                    <a:cubicBezTo>
                      <a:pt x="517" y="143"/>
                      <a:pt x="516" y="141"/>
                      <a:pt x="515" y="141"/>
                    </a:cubicBezTo>
                    <a:cubicBezTo>
                      <a:pt x="517" y="139"/>
                      <a:pt x="516" y="138"/>
                      <a:pt x="519" y="138"/>
                    </a:cubicBezTo>
                    <a:cubicBezTo>
                      <a:pt x="522" y="136"/>
                      <a:pt x="524" y="133"/>
                      <a:pt x="527" y="133"/>
                    </a:cubicBezTo>
                    <a:cubicBezTo>
                      <a:pt x="525" y="133"/>
                      <a:pt x="529" y="130"/>
                      <a:pt x="529" y="129"/>
                    </a:cubicBezTo>
                    <a:cubicBezTo>
                      <a:pt x="529" y="129"/>
                      <a:pt x="530" y="130"/>
                      <a:pt x="531" y="130"/>
                    </a:cubicBezTo>
                    <a:cubicBezTo>
                      <a:pt x="531" y="129"/>
                      <a:pt x="532" y="128"/>
                      <a:pt x="533" y="128"/>
                    </a:cubicBezTo>
                    <a:cubicBezTo>
                      <a:pt x="534" y="128"/>
                      <a:pt x="534" y="126"/>
                      <a:pt x="535" y="126"/>
                    </a:cubicBezTo>
                    <a:cubicBezTo>
                      <a:pt x="535" y="125"/>
                      <a:pt x="534" y="125"/>
                      <a:pt x="533" y="126"/>
                    </a:cubicBezTo>
                    <a:cubicBezTo>
                      <a:pt x="534" y="125"/>
                      <a:pt x="534" y="125"/>
                      <a:pt x="535" y="124"/>
                    </a:cubicBezTo>
                    <a:cubicBezTo>
                      <a:pt x="535" y="123"/>
                      <a:pt x="534" y="122"/>
                      <a:pt x="534" y="121"/>
                    </a:cubicBezTo>
                    <a:cubicBezTo>
                      <a:pt x="535" y="121"/>
                      <a:pt x="536" y="120"/>
                      <a:pt x="537" y="120"/>
                    </a:cubicBezTo>
                    <a:cubicBezTo>
                      <a:pt x="536" y="120"/>
                      <a:pt x="536" y="120"/>
                      <a:pt x="535" y="119"/>
                    </a:cubicBezTo>
                    <a:cubicBezTo>
                      <a:pt x="536" y="118"/>
                      <a:pt x="537" y="118"/>
                      <a:pt x="538" y="117"/>
                    </a:cubicBezTo>
                    <a:cubicBezTo>
                      <a:pt x="537" y="117"/>
                      <a:pt x="533" y="118"/>
                      <a:pt x="536" y="117"/>
                    </a:cubicBezTo>
                    <a:cubicBezTo>
                      <a:pt x="535" y="117"/>
                      <a:pt x="534" y="117"/>
                      <a:pt x="534" y="117"/>
                    </a:cubicBezTo>
                    <a:cubicBezTo>
                      <a:pt x="535" y="115"/>
                      <a:pt x="538" y="115"/>
                      <a:pt x="540" y="113"/>
                    </a:cubicBezTo>
                    <a:cubicBezTo>
                      <a:pt x="541" y="112"/>
                      <a:pt x="543" y="109"/>
                      <a:pt x="544" y="109"/>
                    </a:cubicBezTo>
                    <a:cubicBezTo>
                      <a:pt x="542" y="108"/>
                      <a:pt x="541" y="106"/>
                      <a:pt x="542" y="104"/>
                    </a:cubicBezTo>
                    <a:cubicBezTo>
                      <a:pt x="544" y="102"/>
                      <a:pt x="545" y="101"/>
                      <a:pt x="548" y="100"/>
                    </a:cubicBezTo>
                    <a:cubicBezTo>
                      <a:pt x="550" y="99"/>
                      <a:pt x="552" y="98"/>
                      <a:pt x="555" y="98"/>
                    </a:cubicBezTo>
                    <a:cubicBezTo>
                      <a:pt x="558" y="99"/>
                      <a:pt x="561" y="101"/>
                      <a:pt x="565" y="101"/>
                    </a:cubicBezTo>
                    <a:cubicBezTo>
                      <a:pt x="564" y="102"/>
                      <a:pt x="563" y="102"/>
                      <a:pt x="562" y="102"/>
                    </a:cubicBezTo>
                    <a:cubicBezTo>
                      <a:pt x="566" y="101"/>
                      <a:pt x="569" y="100"/>
                      <a:pt x="572" y="103"/>
                    </a:cubicBezTo>
                    <a:cubicBezTo>
                      <a:pt x="571" y="101"/>
                      <a:pt x="578" y="101"/>
                      <a:pt x="579" y="100"/>
                    </a:cubicBezTo>
                    <a:cubicBezTo>
                      <a:pt x="581" y="99"/>
                      <a:pt x="582" y="100"/>
                      <a:pt x="584" y="101"/>
                    </a:cubicBezTo>
                    <a:cubicBezTo>
                      <a:pt x="586" y="101"/>
                      <a:pt x="586" y="104"/>
                      <a:pt x="588" y="103"/>
                    </a:cubicBezTo>
                    <a:cubicBezTo>
                      <a:pt x="588" y="104"/>
                      <a:pt x="586" y="105"/>
                      <a:pt x="585" y="106"/>
                    </a:cubicBezTo>
                    <a:cubicBezTo>
                      <a:pt x="588" y="105"/>
                      <a:pt x="588" y="105"/>
                      <a:pt x="590" y="106"/>
                    </a:cubicBezTo>
                    <a:cubicBezTo>
                      <a:pt x="590" y="107"/>
                      <a:pt x="590" y="107"/>
                      <a:pt x="590" y="107"/>
                    </a:cubicBezTo>
                    <a:cubicBezTo>
                      <a:pt x="592" y="107"/>
                      <a:pt x="590" y="109"/>
                      <a:pt x="588" y="108"/>
                    </a:cubicBezTo>
                    <a:cubicBezTo>
                      <a:pt x="590" y="109"/>
                      <a:pt x="593" y="106"/>
                      <a:pt x="594" y="109"/>
                    </a:cubicBezTo>
                    <a:cubicBezTo>
                      <a:pt x="593" y="109"/>
                      <a:pt x="591" y="110"/>
                      <a:pt x="590" y="110"/>
                    </a:cubicBezTo>
                    <a:cubicBezTo>
                      <a:pt x="591" y="111"/>
                      <a:pt x="592" y="111"/>
                      <a:pt x="592" y="111"/>
                    </a:cubicBezTo>
                    <a:cubicBezTo>
                      <a:pt x="592" y="111"/>
                      <a:pt x="591" y="111"/>
                      <a:pt x="590" y="111"/>
                    </a:cubicBezTo>
                    <a:cubicBezTo>
                      <a:pt x="590" y="112"/>
                      <a:pt x="591" y="114"/>
                      <a:pt x="592" y="113"/>
                    </a:cubicBezTo>
                    <a:cubicBezTo>
                      <a:pt x="592" y="114"/>
                      <a:pt x="593" y="113"/>
                      <a:pt x="595" y="114"/>
                    </a:cubicBezTo>
                    <a:cubicBezTo>
                      <a:pt x="596" y="114"/>
                      <a:pt x="597" y="114"/>
                      <a:pt x="598" y="115"/>
                    </a:cubicBezTo>
                    <a:cubicBezTo>
                      <a:pt x="598" y="115"/>
                      <a:pt x="605" y="114"/>
                      <a:pt x="601" y="116"/>
                    </a:cubicBezTo>
                    <a:cubicBezTo>
                      <a:pt x="603" y="117"/>
                      <a:pt x="605" y="116"/>
                      <a:pt x="606" y="115"/>
                    </a:cubicBezTo>
                    <a:cubicBezTo>
                      <a:pt x="607" y="113"/>
                      <a:pt x="608" y="116"/>
                      <a:pt x="607" y="117"/>
                    </a:cubicBezTo>
                    <a:cubicBezTo>
                      <a:pt x="607" y="118"/>
                      <a:pt x="605" y="118"/>
                      <a:pt x="604" y="118"/>
                    </a:cubicBezTo>
                    <a:cubicBezTo>
                      <a:pt x="601" y="120"/>
                      <a:pt x="602" y="126"/>
                      <a:pt x="598" y="126"/>
                    </a:cubicBezTo>
                    <a:cubicBezTo>
                      <a:pt x="599" y="126"/>
                      <a:pt x="594" y="126"/>
                      <a:pt x="594" y="126"/>
                    </a:cubicBezTo>
                    <a:cubicBezTo>
                      <a:pt x="592" y="126"/>
                      <a:pt x="590" y="125"/>
                      <a:pt x="588" y="125"/>
                    </a:cubicBezTo>
                    <a:cubicBezTo>
                      <a:pt x="591" y="126"/>
                      <a:pt x="592" y="126"/>
                      <a:pt x="594" y="126"/>
                    </a:cubicBezTo>
                    <a:cubicBezTo>
                      <a:pt x="595" y="126"/>
                      <a:pt x="598" y="126"/>
                      <a:pt x="599" y="127"/>
                    </a:cubicBezTo>
                    <a:cubicBezTo>
                      <a:pt x="599" y="128"/>
                      <a:pt x="598" y="130"/>
                      <a:pt x="598" y="130"/>
                    </a:cubicBezTo>
                    <a:cubicBezTo>
                      <a:pt x="597" y="131"/>
                      <a:pt x="596" y="131"/>
                      <a:pt x="596" y="132"/>
                    </a:cubicBezTo>
                    <a:cubicBezTo>
                      <a:pt x="596" y="132"/>
                      <a:pt x="596" y="133"/>
                      <a:pt x="595" y="133"/>
                    </a:cubicBezTo>
                    <a:cubicBezTo>
                      <a:pt x="596" y="133"/>
                      <a:pt x="599" y="133"/>
                      <a:pt x="598" y="135"/>
                    </a:cubicBezTo>
                    <a:cubicBezTo>
                      <a:pt x="597" y="134"/>
                      <a:pt x="596" y="135"/>
                      <a:pt x="595" y="135"/>
                    </a:cubicBezTo>
                    <a:cubicBezTo>
                      <a:pt x="598" y="136"/>
                      <a:pt x="593" y="139"/>
                      <a:pt x="592" y="139"/>
                    </a:cubicBezTo>
                    <a:cubicBezTo>
                      <a:pt x="592" y="138"/>
                      <a:pt x="593" y="137"/>
                      <a:pt x="592" y="137"/>
                    </a:cubicBezTo>
                    <a:cubicBezTo>
                      <a:pt x="592" y="139"/>
                      <a:pt x="589" y="140"/>
                      <a:pt x="587" y="139"/>
                    </a:cubicBezTo>
                    <a:cubicBezTo>
                      <a:pt x="588" y="140"/>
                      <a:pt x="589" y="141"/>
                      <a:pt x="590" y="140"/>
                    </a:cubicBezTo>
                    <a:cubicBezTo>
                      <a:pt x="589" y="141"/>
                      <a:pt x="589" y="141"/>
                      <a:pt x="589" y="141"/>
                    </a:cubicBezTo>
                    <a:cubicBezTo>
                      <a:pt x="592" y="141"/>
                      <a:pt x="594" y="138"/>
                      <a:pt x="597" y="138"/>
                    </a:cubicBezTo>
                    <a:cubicBezTo>
                      <a:pt x="601" y="138"/>
                      <a:pt x="602" y="138"/>
                      <a:pt x="602" y="142"/>
                    </a:cubicBezTo>
                    <a:cubicBezTo>
                      <a:pt x="601" y="148"/>
                      <a:pt x="592" y="148"/>
                      <a:pt x="588" y="151"/>
                    </a:cubicBezTo>
                    <a:cubicBezTo>
                      <a:pt x="591" y="150"/>
                      <a:pt x="593" y="149"/>
                      <a:pt x="596" y="148"/>
                    </a:cubicBezTo>
                    <a:cubicBezTo>
                      <a:pt x="599" y="148"/>
                      <a:pt x="600" y="146"/>
                      <a:pt x="602" y="144"/>
                    </a:cubicBezTo>
                    <a:cubicBezTo>
                      <a:pt x="602" y="143"/>
                      <a:pt x="606" y="140"/>
                      <a:pt x="605" y="143"/>
                    </a:cubicBezTo>
                    <a:cubicBezTo>
                      <a:pt x="605" y="145"/>
                      <a:pt x="602" y="146"/>
                      <a:pt x="601" y="147"/>
                    </a:cubicBezTo>
                    <a:cubicBezTo>
                      <a:pt x="603" y="146"/>
                      <a:pt x="604" y="145"/>
                      <a:pt x="606" y="143"/>
                    </a:cubicBezTo>
                    <a:cubicBezTo>
                      <a:pt x="607" y="145"/>
                      <a:pt x="604" y="147"/>
                      <a:pt x="603" y="149"/>
                    </a:cubicBezTo>
                    <a:cubicBezTo>
                      <a:pt x="605" y="147"/>
                      <a:pt x="607" y="145"/>
                      <a:pt x="610" y="144"/>
                    </a:cubicBezTo>
                    <a:cubicBezTo>
                      <a:pt x="611" y="144"/>
                      <a:pt x="612" y="143"/>
                      <a:pt x="614" y="143"/>
                    </a:cubicBezTo>
                    <a:cubicBezTo>
                      <a:pt x="615" y="142"/>
                      <a:pt x="616" y="143"/>
                      <a:pt x="617" y="142"/>
                    </a:cubicBezTo>
                    <a:cubicBezTo>
                      <a:pt x="617" y="141"/>
                      <a:pt x="619" y="139"/>
                      <a:pt x="620" y="139"/>
                    </a:cubicBezTo>
                    <a:cubicBezTo>
                      <a:pt x="624" y="139"/>
                      <a:pt x="621" y="143"/>
                      <a:pt x="620" y="145"/>
                    </a:cubicBezTo>
                    <a:cubicBezTo>
                      <a:pt x="621" y="144"/>
                      <a:pt x="623" y="142"/>
                      <a:pt x="623" y="141"/>
                    </a:cubicBezTo>
                    <a:cubicBezTo>
                      <a:pt x="623" y="140"/>
                      <a:pt x="622" y="140"/>
                      <a:pt x="623" y="139"/>
                    </a:cubicBezTo>
                    <a:cubicBezTo>
                      <a:pt x="623" y="138"/>
                      <a:pt x="625" y="139"/>
                      <a:pt x="625" y="139"/>
                    </a:cubicBezTo>
                    <a:cubicBezTo>
                      <a:pt x="623" y="138"/>
                      <a:pt x="627" y="137"/>
                      <a:pt x="627" y="137"/>
                    </a:cubicBezTo>
                    <a:cubicBezTo>
                      <a:pt x="628" y="137"/>
                      <a:pt x="629" y="136"/>
                      <a:pt x="630" y="137"/>
                    </a:cubicBezTo>
                    <a:cubicBezTo>
                      <a:pt x="629" y="136"/>
                      <a:pt x="627" y="136"/>
                      <a:pt x="628" y="134"/>
                    </a:cubicBezTo>
                    <a:cubicBezTo>
                      <a:pt x="629" y="135"/>
                      <a:pt x="630" y="135"/>
                      <a:pt x="630" y="133"/>
                    </a:cubicBezTo>
                    <a:cubicBezTo>
                      <a:pt x="631" y="134"/>
                      <a:pt x="632" y="132"/>
                      <a:pt x="631" y="132"/>
                    </a:cubicBezTo>
                    <a:cubicBezTo>
                      <a:pt x="632" y="132"/>
                      <a:pt x="634" y="132"/>
                      <a:pt x="635" y="133"/>
                    </a:cubicBezTo>
                    <a:cubicBezTo>
                      <a:pt x="635" y="132"/>
                      <a:pt x="632" y="131"/>
                      <a:pt x="633" y="130"/>
                    </a:cubicBezTo>
                    <a:cubicBezTo>
                      <a:pt x="633" y="127"/>
                      <a:pt x="636" y="129"/>
                      <a:pt x="638" y="129"/>
                    </a:cubicBezTo>
                    <a:cubicBezTo>
                      <a:pt x="635" y="128"/>
                      <a:pt x="638" y="126"/>
                      <a:pt x="639" y="125"/>
                    </a:cubicBezTo>
                    <a:cubicBezTo>
                      <a:pt x="640" y="124"/>
                      <a:pt x="643" y="121"/>
                      <a:pt x="645" y="123"/>
                    </a:cubicBezTo>
                    <a:cubicBezTo>
                      <a:pt x="644" y="123"/>
                      <a:pt x="643" y="123"/>
                      <a:pt x="643" y="123"/>
                    </a:cubicBezTo>
                    <a:cubicBezTo>
                      <a:pt x="643" y="123"/>
                      <a:pt x="646" y="123"/>
                      <a:pt x="644" y="124"/>
                    </a:cubicBezTo>
                    <a:cubicBezTo>
                      <a:pt x="646" y="124"/>
                      <a:pt x="641" y="126"/>
                      <a:pt x="641" y="126"/>
                    </a:cubicBezTo>
                    <a:cubicBezTo>
                      <a:pt x="642" y="126"/>
                      <a:pt x="643" y="125"/>
                      <a:pt x="644" y="125"/>
                    </a:cubicBezTo>
                    <a:cubicBezTo>
                      <a:pt x="643" y="126"/>
                      <a:pt x="643" y="126"/>
                      <a:pt x="643" y="127"/>
                    </a:cubicBezTo>
                    <a:cubicBezTo>
                      <a:pt x="644" y="127"/>
                      <a:pt x="645" y="126"/>
                      <a:pt x="646" y="126"/>
                    </a:cubicBezTo>
                    <a:cubicBezTo>
                      <a:pt x="645" y="126"/>
                      <a:pt x="643" y="130"/>
                      <a:pt x="645" y="130"/>
                    </a:cubicBezTo>
                    <a:cubicBezTo>
                      <a:pt x="644" y="131"/>
                      <a:pt x="644" y="131"/>
                      <a:pt x="644" y="131"/>
                    </a:cubicBezTo>
                    <a:cubicBezTo>
                      <a:pt x="646" y="130"/>
                      <a:pt x="646" y="130"/>
                      <a:pt x="645" y="131"/>
                    </a:cubicBezTo>
                    <a:cubicBezTo>
                      <a:pt x="646" y="131"/>
                      <a:pt x="646" y="131"/>
                      <a:pt x="647" y="131"/>
                    </a:cubicBezTo>
                    <a:cubicBezTo>
                      <a:pt x="646" y="132"/>
                      <a:pt x="645" y="132"/>
                      <a:pt x="644" y="132"/>
                    </a:cubicBezTo>
                    <a:cubicBezTo>
                      <a:pt x="645" y="133"/>
                      <a:pt x="646" y="133"/>
                      <a:pt x="645" y="134"/>
                    </a:cubicBezTo>
                    <a:cubicBezTo>
                      <a:pt x="646" y="133"/>
                      <a:pt x="646" y="133"/>
                      <a:pt x="647" y="133"/>
                    </a:cubicBezTo>
                    <a:cubicBezTo>
                      <a:pt x="647" y="134"/>
                      <a:pt x="647" y="135"/>
                      <a:pt x="646" y="135"/>
                    </a:cubicBezTo>
                    <a:cubicBezTo>
                      <a:pt x="647" y="135"/>
                      <a:pt x="647" y="134"/>
                      <a:pt x="648" y="134"/>
                    </a:cubicBezTo>
                    <a:cubicBezTo>
                      <a:pt x="646" y="136"/>
                      <a:pt x="645" y="136"/>
                      <a:pt x="642" y="136"/>
                    </a:cubicBezTo>
                    <a:cubicBezTo>
                      <a:pt x="642" y="137"/>
                      <a:pt x="642" y="137"/>
                      <a:pt x="642" y="137"/>
                    </a:cubicBezTo>
                    <a:cubicBezTo>
                      <a:pt x="644" y="136"/>
                      <a:pt x="647" y="136"/>
                      <a:pt x="649" y="136"/>
                    </a:cubicBezTo>
                    <a:cubicBezTo>
                      <a:pt x="648" y="137"/>
                      <a:pt x="648" y="137"/>
                      <a:pt x="647" y="138"/>
                    </a:cubicBezTo>
                    <a:cubicBezTo>
                      <a:pt x="649" y="136"/>
                      <a:pt x="647" y="139"/>
                      <a:pt x="646" y="139"/>
                    </a:cubicBezTo>
                    <a:cubicBezTo>
                      <a:pt x="647" y="139"/>
                      <a:pt x="648" y="138"/>
                      <a:pt x="649" y="138"/>
                    </a:cubicBezTo>
                    <a:cubicBezTo>
                      <a:pt x="650" y="139"/>
                      <a:pt x="649" y="140"/>
                      <a:pt x="649" y="140"/>
                    </a:cubicBezTo>
                    <a:cubicBezTo>
                      <a:pt x="649" y="142"/>
                      <a:pt x="644" y="142"/>
                      <a:pt x="643" y="143"/>
                    </a:cubicBezTo>
                    <a:cubicBezTo>
                      <a:pt x="645" y="143"/>
                      <a:pt x="643" y="144"/>
                      <a:pt x="642" y="144"/>
                    </a:cubicBezTo>
                    <a:cubicBezTo>
                      <a:pt x="642" y="144"/>
                      <a:pt x="648" y="142"/>
                      <a:pt x="645" y="144"/>
                    </a:cubicBezTo>
                    <a:cubicBezTo>
                      <a:pt x="647" y="143"/>
                      <a:pt x="649" y="143"/>
                      <a:pt x="650" y="143"/>
                    </a:cubicBezTo>
                    <a:cubicBezTo>
                      <a:pt x="649" y="144"/>
                      <a:pt x="649" y="145"/>
                      <a:pt x="647" y="145"/>
                    </a:cubicBezTo>
                    <a:cubicBezTo>
                      <a:pt x="650" y="145"/>
                      <a:pt x="646" y="146"/>
                      <a:pt x="646" y="147"/>
                    </a:cubicBezTo>
                    <a:cubicBezTo>
                      <a:pt x="644" y="147"/>
                      <a:pt x="643" y="147"/>
                      <a:pt x="642" y="148"/>
                    </a:cubicBezTo>
                    <a:cubicBezTo>
                      <a:pt x="643" y="149"/>
                      <a:pt x="645" y="147"/>
                      <a:pt x="646" y="147"/>
                    </a:cubicBezTo>
                    <a:cubicBezTo>
                      <a:pt x="647" y="146"/>
                      <a:pt x="649" y="146"/>
                      <a:pt x="650" y="146"/>
                    </a:cubicBezTo>
                    <a:cubicBezTo>
                      <a:pt x="649" y="147"/>
                      <a:pt x="649" y="147"/>
                      <a:pt x="649" y="147"/>
                    </a:cubicBezTo>
                    <a:cubicBezTo>
                      <a:pt x="650" y="147"/>
                      <a:pt x="650" y="147"/>
                      <a:pt x="650" y="148"/>
                    </a:cubicBezTo>
                    <a:cubicBezTo>
                      <a:pt x="649" y="148"/>
                      <a:pt x="648" y="148"/>
                      <a:pt x="647" y="149"/>
                    </a:cubicBezTo>
                    <a:cubicBezTo>
                      <a:pt x="648" y="148"/>
                      <a:pt x="650" y="148"/>
                      <a:pt x="649" y="150"/>
                    </a:cubicBezTo>
                    <a:cubicBezTo>
                      <a:pt x="649" y="148"/>
                      <a:pt x="650" y="149"/>
                      <a:pt x="652" y="148"/>
                    </a:cubicBezTo>
                    <a:cubicBezTo>
                      <a:pt x="652" y="149"/>
                      <a:pt x="651" y="150"/>
                      <a:pt x="651" y="150"/>
                    </a:cubicBezTo>
                    <a:cubicBezTo>
                      <a:pt x="651" y="151"/>
                      <a:pt x="652" y="151"/>
                      <a:pt x="651" y="152"/>
                    </a:cubicBezTo>
                    <a:cubicBezTo>
                      <a:pt x="651" y="153"/>
                      <a:pt x="647" y="154"/>
                      <a:pt x="646" y="154"/>
                    </a:cubicBezTo>
                    <a:cubicBezTo>
                      <a:pt x="647" y="154"/>
                      <a:pt x="653" y="155"/>
                      <a:pt x="649" y="157"/>
                    </a:cubicBezTo>
                    <a:cubicBezTo>
                      <a:pt x="650" y="157"/>
                      <a:pt x="652" y="157"/>
                      <a:pt x="652" y="158"/>
                    </a:cubicBezTo>
                    <a:cubicBezTo>
                      <a:pt x="653" y="158"/>
                      <a:pt x="654" y="160"/>
                      <a:pt x="653" y="160"/>
                    </a:cubicBezTo>
                    <a:cubicBezTo>
                      <a:pt x="651" y="159"/>
                      <a:pt x="647" y="161"/>
                      <a:pt x="647" y="163"/>
                    </a:cubicBezTo>
                    <a:cubicBezTo>
                      <a:pt x="648" y="162"/>
                      <a:pt x="648" y="162"/>
                      <a:pt x="648" y="162"/>
                    </a:cubicBezTo>
                    <a:cubicBezTo>
                      <a:pt x="649" y="164"/>
                      <a:pt x="644" y="162"/>
                      <a:pt x="643" y="162"/>
                    </a:cubicBezTo>
                    <a:cubicBezTo>
                      <a:pt x="644" y="161"/>
                      <a:pt x="645" y="161"/>
                      <a:pt x="646" y="161"/>
                    </a:cubicBezTo>
                    <a:cubicBezTo>
                      <a:pt x="644" y="161"/>
                      <a:pt x="643" y="161"/>
                      <a:pt x="642" y="161"/>
                    </a:cubicBezTo>
                    <a:cubicBezTo>
                      <a:pt x="642" y="163"/>
                      <a:pt x="644" y="163"/>
                      <a:pt x="646" y="163"/>
                    </a:cubicBezTo>
                    <a:cubicBezTo>
                      <a:pt x="645" y="164"/>
                      <a:pt x="644" y="164"/>
                      <a:pt x="643" y="164"/>
                    </a:cubicBezTo>
                    <a:cubicBezTo>
                      <a:pt x="645" y="164"/>
                      <a:pt x="646" y="164"/>
                      <a:pt x="647" y="164"/>
                    </a:cubicBezTo>
                    <a:cubicBezTo>
                      <a:pt x="647" y="166"/>
                      <a:pt x="644" y="165"/>
                      <a:pt x="643" y="165"/>
                    </a:cubicBezTo>
                    <a:cubicBezTo>
                      <a:pt x="644" y="166"/>
                      <a:pt x="648" y="167"/>
                      <a:pt x="645" y="167"/>
                    </a:cubicBezTo>
                    <a:cubicBezTo>
                      <a:pt x="648" y="168"/>
                      <a:pt x="643" y="167"/>
                      <a:pt x="643" y="167"/>
                    </a:cubicBezTo>
                    <a:cubicBezTo>
                      <a:pt x="644" y="169"/>
                      <a:pt x="647" y="168"/>
                      <a:pt x="649" y="168"/>
                    </a:cubicBezTo>
                    <a:cubicBezTo>
                      <a:pt x="648" y="169"/>
                      <a:pt x="646" y="171"/>
                      <a:pt x="648" y="170"/>
                    </a:cubicBezTo>
                    <a:cubicBezTo>
                      <a:pt x="646" y="170"/>
                      <a:pt x="649" y="171"/>
                      <a:pt x="649" y="171"/>
                    </a:cubicBezTo>
                    <a:cubicBezTo>
                      <a:pt x="648" y="172"/>
                      <a:pt x="648" y="172"/>
                      <a:pt x="648" y="172"/>
                    </a:cubicBezTo>
                    <a:cubicBezTo>
                      <a:pt x="649" y="172"/>
                      <a:pt x="650" y="172"/>
                      <a:pt x="651" y="172"/>
                    </a:cubicBezTo>
                    <a:cubicBezTo>
                      <a:pt x="652" y="172"/>
                      <a:pt x="651" y="173"/>
                      <a:pt x="650" y="173"/>
                    </a:cubicBezTo>
                    <a:cubicBezTo>
                      <a:pt x="651" y="174"/>
                      <a:pt x="652" y="173"/>
                      <a:pt x="653" y="172"/>
                    </a:cubicBezTo>
                    <a:cubicBezTo>
                      <a:pt x="653" y="173"/>
                      <a:pt x="653" y="174"/>
                      <a:pt x="652" y="175"/>
                    </a:cubicBezTo>
                    <a:cubicBezTo>
                      <a:pt x="653" y="174"/>
                      <a:pt x="654" y="173"/>
                      <a:pt x="655" y="173"/>
                    </a:cubicBezTo>
                    <a:cubicBezTo>
                      <a:pt x="655" y="173"/>
                      <a:pt x="653" y="174"/>
                      <a:pt x="654" y="175"/>
                    </a:cubicBezTo>
                    <a:cubicBezTo>
                      <a:pt x="654" y="176"/>
                      <a:pt x="654" y="177"/>
                      <a:pt x="653" y="177"/>
                    </a:cubicBezTo>
                    <a:cubicBezTo>
                      <a:pt x="653" y="177"/>
                      <a:pt x="654" y="176"/>
                      <a:pt x="655" y="176"/>
                    </a:cubicBezTo>
                    <a:cubicBezTo>
                      <a:pt x="654" y="178"/>
                      <a:pt x="651" y="178"/>
                      <a:pt x="650" y="180"/>
                    </a:cubicBezTo>
                    <a:cubicBezTo>
                      <a:pt x="651" y="179"/>
                      <a:pt x="652" y="179"/>
                      <a:pt x="652" y="179"/>
                    </a:cubicBezTo>
                    <a:cubicBezTo>
                      <a:pt x="651" y="180"/>
                      <a:pt x="649" y="181"/>
                      <a:pt x="648" y="182"/>
                    </a:cubicBezTo>
                    <a:cubicBezTo>
                      <a:pt x="650" y="181"/>
                      <a:pt x="652" y="178"/>
                      <a:pt x="655" y="179"/>
                    </a:cubicBezTo>
                    <a:cubicBezTo>
                      <a:pt x="654" y="180"/>
                      <a:pt x="653" y="181"/>
                      <a:pt x="652" y="182"/>
                    </a:cubicBezTo>
                    <a:cubicBezTo>
                      <a:pt x="654" y="181"/>
                      <a:pt x="656" y="179"/>
                      <a:pt x="658" y="178"/>
                    </a:cubicBezTo>
                    <a:cubicBezTo>
                      <a:pt x="658" y="179"/>
                      <a:pt x="657" y="180"/>
                      <a:pt x="656" y="180"/>
                    </a:cubicBezTo>
                    <a:cubicBezTo>
                      <a:pt x="657" y="181"/>
                      <a:pt x="659" y="180"/>
                      <a:pt x="660" y="179"/>
                    </a:cubicBezTo>
                    <a:cubicBezTo>
                      <a:pt x="660" y="181"/>
                      <a:pt x="659" y="181"/>
                      <a:pt x="658" y="182"/>
                    </a:cubicBezTo>
                    <a:cubicBezTo>
                      <a:pt x="656" y="182"/>
                      <a:pt x="655" y="184"/>
                      <a:pt x="654" y="184"/>
                    </a:cubicBezTo>
                    <a:cubicBezTo>
                      <a:pt x="657" y="185"/>
                      <a:pt x="659" y="179"/>
                      <a:pt x="663" y="179"/>
                    </a:cubicBezTo>
                    <a:cubicBezTo>
                      <a:pt x="662" y="181"/>
                      <a:pt x="661" y="181"/>
                      <a:pt x="660" y="182"/>
                    </a:cubicBezTo>
                    <a:cubicBezTo>
                      <a:pt x="661" y="182"/>
                      <a:pt x="662" y="181"/>
                      <a:pt x="664" y="180"/>
                    </a:cubicBezTo>
                    <a:cubicBezTo>
                      <a:pt x="663" y="182"/>
                      <a:pt x="665" y="183"/>
                      <a:pt x="663" y="183"/>
                    </a:cubicBezTo>
                    <a:cubicBezTo>
                      <a:pt x="664" y="182"/>
                      <a:pt x="666" y="184"/>
                      <a:pt x="667" y="184"/>
                    </a:cubicBezTo>
                    <a:cubicBezTo>
                      <a:pt x="668" y="184"/>
                      <a:pt x="671" y="184"/>
                      <a:pt x="672" y="185"/>
                    </a:cubicBezTo>
                    <a:cubicBezTo>
                      <a:pt x="673" y="186"/>
                      <a:pt x="675" y="185"/>
                      <a:pt x="676" y="186"/>
                    </a:cubicBezTo>
                    <a:cubicBezTo>
                      <a:pt x="675" y="188"/>
                      <a:pt x="673" y="187"/>
                      <a:pt x="672" y="188"/>
                    </a:cubicBezTo>
                    <a:cubicBezTo>
                      <a:pt x="673" y="188"/>
                      <a:pt x="673" y="188"/>
                      <a:pt x="674" y="188"/>
                    </a:cubicBezTo>
                    <a:cubicBezTo>
                      <a:pt x="672" y="189"/>
                      <a:pt x="671" y="189"/>
                      <a:pt x="669" y="189"/>
                    </a:cubicBezTo>
                    <a:cubicBezTo>
                      <a:pt x="667" y="189"/>
                      <a:pt x="666" y="190"/>
                      <a:pt x="665" y="190"/>
                    </a:cubicBezTo>
                    <a:cubicBezTo>
                      <a:pt x="661" y="191"/>
                      <a:pt x="657" y="193"/>
                      <a:pt x="653" y="193"/>
                    </a:cubicBezTo>
                    <a:cubicBezTo>
                      <a:pt x="653" y="194"/>
                      <a:pt x="663" y="191"/>
                      <a:pt x="665" y="191"/>
                    </a:cubicBezTo>
                    <a:cubicBezTo>
                      <a:pt x="662" y="193"/>
                      <a:pt x="655" y="195"/>
                      <a:pt x="651" y="195"/>
                    </a:cubicBezTo>
                    <a:cubicBezTo>
                      <a:pt x="648" y="195"/>
                      <a:pt x="648" y="198"/>
                      <a:pt x="645" y="198"/>
                    </a:cubicBezTo>
                    <a:cubicBezTo>
                      <a:pt x="645" y="198"/>
                      <a:pt x="641" y="196"/>
                      <a:pt x="641" y="195"/>
                    </a:cubicBezTo>
                    <a:cubicBezTo>
                      <a:pt x="639" y="197"/>
                      <a:pt x="641" y="197"/>
                      <a:pt x="643" y="197"/>
                    </a:cubicBezTo>
                    <a:cubicBezTo>
                      <a:pt x="644" y="197"/>
                      <a:pt x="645" y="198"/>
                      <a:pt x="646" y="199"/>
                    </a:cubicBezTo>
                    <a:cubicBezTo>
                      <a:pt x="645" y="199"/>
                      <a:pt x="641" y="201"/>
                      <a:pt x="644" y="201"/>
                    </a:cubicBezTo>
                    <a:cubicBezTo>
                      <a:pt x="643" y="201"/>
                      <a:pt x="642" y="201"/>
                      <a:pt x="642" y="202"/>
                    </a:cubicBezTo>
                    <a:cubicBezTo>
                      <a:pt x="643" y="202"/>
                      <a:pt x="647" y="201"/>
                      <a:pt x="648" y="199"/>
                    </a:cubicBezTo>
                    <a:cubicBezTo>
                      <a:pt x="649" y="198"/>
                      <a:pt x="650" y="199"/>
                      <a:pt x="651" y="198"/>
                    </a:cubicBezTo>
                    <a:cubicBezTo>
                      <a:pt x="653" y="198"/>
                      <a:pt x="654" y="197"/>
                      <a:pt x="655" y="197"/>
                    </a:cubicBezTo>
                    <a:cubicBezTo>
                      <a:pt x="656" y="197"/>
                      <a:pt x="658" y="194"/>
                      <a:pt x="660" y="194"/>
                    </a:cubicBezTo>
                    <a:cubicBezTo>
                      <a:pt x="661" y="193"/>
                      <a:pt x="663" y="193"/>
                      <a:pt x="664" y="193"/>
                    </a:cubicBezTo>
                    <a:cubicBezTo>
                      <a:pt x="666" y="192"/>
                      <a:pt x="667" y="193"/>
                      <a:pt x="668" y="192"/>
                    </a:cubicBezTo>
                    <a:cubicBezTo>
                      <a:pt x="667" y="192"/>
                      <a:pt x="666" y="192"/>
                      <a:pt x="664" y="192"/>
                    </a:cubicBezTo>
                    <a:cubicBezTo>
                      <a:pt x="665" y="190"/>
                      <a:pt x="669" y="191"/>
                      <a:pt x="670" y="191"/>
                    </a:cubicBezTo>
                    <a:cubicBezTo>
                      <a:pt x="671" y="191"/>
                      <a:pt x="672" y="191"/>
                      <a:pt x="673" y="191"/>
                    </a:cubicBezTo>
                    <a:cubicBezTo>
                      <a:pt x="674" y="192"/>
                      <a:pt x="673" y="194"/>
                      <a:pt x="674" y="195"/>
                    </a:cubicBezTo>
                    <a:cubicBezTo>
                      <a:pt x="673" y="196"/>
                      <a:pt x="671" y="197"/>
                      <a:pt x="669" y="198"/>
                    </a:cubicBezTo>
                    <a:cubicBezTo>
                      <a:pt x="670" y="198"/>
                      <a:pt x="672" y="198"/>
                      <a:pt x="671" y="199"/>
                    </a:cubicBezTo>
                    <a:cubicBezTo>
                      <a:pt x="672" y="199"/>
                      <a:pt x="673" y="197"/>
                      <a:pt x="675" y="197"/>
                    </a:cubicBezTo>
                    <a:cubicBezTo>
                      <a:pt x="676" y="196"/>
                      <a:pt x="678" y="197"/>
                      <a:pt x="679" y="196"/>
                    </a:cubicBezTo>
                    <a:cubicBezTo>
                      <a:pt x="679" y="197"/>
                      <a:pt x="678" y="197"/>
                      <a:pt x="677" y="197"/>
                    </a:cubicBezTo>
                    <a:cubicBezTo>
                      <a:pt x="678" y="198"/>
                      <a:pt x="681" y="198"/>
                      <a:pt x="682" y="198"/>
                    </a:cubicBezTo>
                    <a:cubicBezTo>
                      <a:pt x="680" y="198"/>
                      <a:pt x="682" y="199"/>
                      <a:pt x="682" y="200"/>
                    </a:cubicBezTo>
                    <a:cubicBezTo>
                      <a:pt x="683" y="200"/>
                      <a:pt x="684" y="202"/>
                      <a:pt x="683" y="203"/>
                    </a:cubicBezTo>
                    <a:cubicBezTo>
                      <a:pt x="682" y="204"/>
                      <a:pt x="680" y="204"/>
                      <a:pt x="679" y="204"/>
                    </a:cubicBezTo>
                    <a:cubicBezTo>
                      <a:pt x="682" y="205"/>
                      <a:pt x="681" y="207"/>
                      <a:pt x="678" y="207"/>
                    </a:cubicBezTo>
                    <a:cubicBezTo>
                      <a:pt x="678" y="208"/>
                      <a:pt x="680" y="208"/>
                      <a:pt x="681" y="208"/>
                    </a:cubicBezTo>
                    <a:cubicBezTo>
                      <a:pt x="680" y="210"/>
                      <a:pt x="679" y="209"/>
                      <a:pt x="678" y="209"/>
                    </a:cubicBezTo>
                    <a:cubicBezTo>
                      <a:pt x="678" y="210"/>
                      <a:pt x="675" y="209"/>
                      <a:pt x="674" y="209"/>
                    </a:cubicBezTo>
                    <a:cubicBezTo>
                      <a:pt x="675" y="210"/>
                      <a:pt x="681" y="210"/>
                      <a:pt x="680" y="212"/>
                    </a:cubicBezTo>
                    <a:cubicBezTo>
                      <a:pt x="679" y="211"/>
                      <a:pt x="677" y="212"/>
                      <a:pt x="676" y="211"/>
                    </a:cubicBezTo>
                    <a:cubicBezTo>
                      <a:pt x="677" y="212"/>
                      <a:pt x="678" y="212"/>
                      <a:pt x="679" y="213"/>
                    </a:cubicBezTo>
                    <a:cubicBezTo>
                      <a:pt x="679" y="213"/>
                      <a:pt x="678" y="214"/>
                      <a:pt x="679" y="215"/>
                    </a:cubicBezTo>
                    <a:cubicBezTo>
                      <a:pt x="678" y="215"/>
                      <a:pt x="677" y="216"/>
                      <a:pt x="676" y="216"/>
                    </a:cubicBezTo>
                    <a:cubicBezTo>
                      <a:pt x="674" y="218"/>
                      <a:pt x="672" y="218"/>
                      <a:pt x="670" y="219"/>
                    </a:cubicBezTo>
                    <a:cubicBezTo>
                      <a:pt x="668" y="220"/>
                      <a:pt x="667" y="222"/>
                      <a:pt x="665" y="222"/>
                    </a:cubicBezTo>
                    <a:cubicBezTo>
                      <a:pt x="663" y="223"/>
                      <a:pt x="661" y="222"/>
                      <a:pt x="659" y="222"/>
                    </a:cubicBezTo>
                    <a:cubicBezTo>
                      <a:pt x="657" y="223"/>
                      <a:pt x="655" y="224"/>
                      <a:pt x="653" y="224"/>
                    </a:cubicBezTo>
                    <a:cubicBezTo>
                      <a:pt x="652" y="225"/>
                      <a:pt x="649" y="224"/>
                      <a:pt x="648" y="225"/>
                    </a:cubicBezTo>
                    <a:cubicBezTo>
                      <a:pt x="647" y="225"/>
                      <a:pt x="648" y="225"/>
                      <a:pt x="648" y="226"/>
                    </a:cubicBezTo>
                    <a:cubicBezTo>
                      <a:pt x="647" y="226"/>
                      <a:pt x="646" y="227"/>
                      <a:pt x="645" y="227"/>
                    </a:cubicBezTo>
                    <a:cubicBezTo>
                      <a:pt x="643" y="228"/>
                      <a:pt x="644" y="227"/>
                      <a:pt x="644" y="229"/>
                    </a:cubicBezTo>
                    <a:cubicBezTo>
                      <a:pt x="643" y="230"/>
                      <a:pt x="642" y="231"/>
                      <a:pt x="642" y="229"/>
                    </a:cubicBezTo>
                    <a:cubicBezTo>
                      <a:pt x="641" y="231"/>
                      <a:pt x="638" y="231"/>
                      <a:pt x="636" y="233"/>
                    </a:cubicBezTo>
                    <a:cubicBezTo>
                      <a:pt x="636" y="234"/>
                      <a:pt x="635" y="234"/>
                      <a:pt x="634" y="234"/>
                    </a:cubicBezTo>
                    <a:cubicBezTo>
                      <a:pt x="633" y="234"/>
                      <a:pt x="632" y="236"/>
                      <a:pt x="631" y="236"/>
                    </a:cubicBezTo>
                    <a:cubicBezTo>
                      <a:pt x="630" y="237"/>
                      <a:pt x="629" y="237"/>
                      <a:pt x="628" y="236"/>
                    </a:cubicBezTo>
                    <a:cubicBezTo>
                      <a:pt x="627" y="236"/>
                      <a:pt x="625" y="237"/>
                      <a:pt x="624" y="237"/>
                    </a:cubicBezTo>
                    <a:cubicBezTo>
                      <a:pt x="621" y="237"/>
                      <a:pt x="618" y="238"/>
                      <a:pt x="614" y="238"/>
                    </a:cubicBezTo>
                    <a:cubicBezTo>
                      <a:pt x="615" y="238"/>
                      <a:pt x="616" y="237"/>
                      <a:pt x="616" y="237"/>
                    </a:cubicBezTo>
                    <a:cubicBezTo>
                      <a:pt x="616" y="237"/>
                      <a:pt x="615" y="237"/>
                      <a:pt x="615" y="238"/>
                    </a:cubicBezTo>
                    <a:cubicBezTo>
                      <a:pt x="614" y="238"/>
                      <a:pt x="614" y="237"/>
                      <a:pt x="613" y="237"/>
                    </a:cubicBezTo>
                    <a:cubicBezTo>
                      <a:pt x="611" y="236"/>
                      <a:pt x="609" y="236"/>
                      <a:pt x="607" y="236"/>
                    </a:cubicBezTo>
                    <a:cubicBezTo>
                      <a:pt x="604" y="236"/>
                      <a:pt x="603" y="236"/>
                      <a:pt x="600" y="237"/>
                    </a:cubicBezTo>
                    <a:cubicBezTo>
                      <a:pt x="598" y="237"/>
                      <a:pt x="596" y="235"/>
                      <a:pt x="594" y="236"/>
                    </a:cubicBezTo>
                    <a:cubicBezTo>
                      <a:pt x="590" y="237"/>
                      <a:pt x="585" y="235"/>
                      <a:pt x="582" y="236"/>
                    </a:cubicBezTo>
                    <a:cubicBezTo>
                      <a:pt x="579" y="236"/>
                      <a:pt x="577" y="236"/>
                      <a:pt x="574" y="237"/>
                    </a:cubicBezTo>
                    <a:cubicBezTo>
                      <a:pt x="574" y="237"/>
                      <a:pt x="570" y="235"/>
                      <a:pt x="571" y="238"/>
                    </a:cubicBezTo>
                    <a:cubicBezTo>
                      <a:pt x="568" y="236"/>
                      <a:pt x="563" y="243"/>
                      <a:pt x="561" y="245"/>
                    </a:cubicBezTo>
                    <a:cubicBezTo>
                      <a:pt x="559" y="247"/>
                      <a:pt x="558" y="247"/>
                      <a:pt x="556" y="247"/>
                    </a:cubicBezTo>
                    <a:cubicBezTo>
                      <a:pt x="554" y="247"/>
                      <a:pt x="549" y="248"/>
                      <a:pt x="550" y="250"/>
                    </a:cubicBezTo>
                    <a:cubicBezTo>
                      <a:pt x="549" y="250"/>
                      <a:pt x="549" y="250"/>
                      <a:pt x="548" y="250"/>
                    </a:cubicBezTo>
                    <a:cubicBezTo>
                      <a:pt x="548" y="250"/>
                      <a:pt x="549" y="249"/>
                      <a:pt x="548" y="249"/>
                    </a:cubicBezTo>
                    <a:cubicBezTo>
                      <a:pt x="548" y="251"/>
                      <a:pt x="544" y="252"/>
                      <a:pt x="542" y="253"/>
                    </a:cubicBezTo>
                    <a:cubicBezTo>
                      <a:pt x="539" y="254"/>
                      <a:pt x="537" y="257"/>
                      <a:pt x="535" y="259"/>
                    </a:cubicBezTo>
                    <a:cubicBezTo>
                      <a:pt x="534" y="260"/>
                      <a:pt x="532" y="261"/>
                      <a:pt x="531" y="261"/>
                    </a:cubicBezTo>
                    <a:cubicBezTo>
                      <a:pt x="530" y="261"/>
                      <a:pt x="529" y="260"/>
                      <a:pt x="528" y="259"/>
                    </a:cubicBezTo>
                    <a:cubicBezTo>
                      <a:pt x="526" y="258"/>
                      <a:pt x="523" y="256"/>
                      <a:pt x="520" y="257"/>
                    </a:cubicBezTo>
                    <a:cubicBezTo>
                      <a:pt x="521" y="257"/>
                      <a:pt x="522" y="257"/>
                      <a:pt x="522" y="258"/>
                    </a:cubicBezTo>
                    <a:cubicBezTo>
                      <a:pt x="522" y="258"/>
                      <a:pt x="522" y="259"/>
                      <a:pt x="522" y="259"/>
                    </a:cubicBezTo>
                    <a:cubicBezTo>
                      <a:pt x="523" y="258"/>
                      <a:pt x="525" y="258"/>
                      <a:pt x="526" y="259"/>
                    </a:cubicBezTo>
                    <a:cubicBezTo>
                      <a:pt x="527" y="259"/>
                      <a:pt x="528" y="260"/>
                      <a:pt x="529" y="260"/>
                    </a:cubicBezTo>
                    <a:cubicBezTo>
                      <a:pt x="530" y="260"/>
                      <a:pt x="530" y="261"/>
                      <a:pt x="531" y="261"/>
                    </a:cubicBezTo>
                    <a:cubicBezTo>
                      <a:pt x="529" y="265"/>
                      <a:pt x="525" y="267"/>
                      <a:pt x="521" y="269"/>
                    </a:cubicBezTo>
                    <a:cubicBezTo>
                      <a:pt x="519" y="270"/>
                      <a:pt x="518" y="272"/>
                      <a:pt x="516" y="273"/>
                    </a:cubicBezTo>
                    <a:cubicBezTo>
                      <a:pt x="514" y="275"/>
                      <a:pt x="512" y="276"/>
                      <a:pt x="510" y="277"/>
                    </a:cubicBezTo>
                    <a:cubicBezTo>
                      <a:pt x="513" y="276"/>
                      <a:pt x="517" y="275"/>
                      <a:pt x="520" y="273"/>
                    </a:cubicBezTo>
                    <a:cubicBezTo>
                      <a:pt x="524" y="271"/>
                      <a:pt x="527" y="268"/>
                      <a:pt x="530" y="266"/>
                    </a:cubicBezTo>
                    <a:cubicBezTo>
                      <a:pt x="535" y="261"/>
                      <a:pt x="543" y="257"/>
                      <a:pt x="550" y="254"/>
                    </a:cubicBezTo>
                    <a:cubicBezTo>
                      <a:pt x="553" y="253"/>
                      <a:pt x="556" y="253"/>
                      <a:pt x="559" y="252"/>
                    </a:cubicBezTo>
                    <a:cubicBezTo>
                      <a:pt x="563" y="250"/>
                      <a:pt x="566" y="249"/>
                      <a:pt x="569" y="248"/>
                    </a:cubicBezTo>
                    <a:cubicBezTo>
                      <a:pt x="572" y="248"/>
                      <a:pt x="575" y="247"/>
                      <a:pt x="579" y="248"/>
                    </a:cubicBezTo>
                    <a:cubicBezTo>
                      <a:pt x="580" y="248"/>
                      <a:pt x="587" y="250"/>
                      <a:pt x="586" y="253"/>
                    </a:cubicBezTo>
                    <a:cubicBezTo>
                      <a:pt x="585" y="253"/>
                      <a:pt x="585" y="253"/>
                      <a:pt x="584" y="253"/>
                    </a:cubicBezTo>
                    <a:cubicBezTo>
                      <a:pt x="582" y="253"/>
                      <a:pt x="585" y="253"/>
                      <a:pt x="583" y="253"/>
                    </a:cubicBezTo>
                    <a:cubicBezTo>
                      <a:pt x="584" y="254"/>
                      <a:pt x="585" y="254"/>
                      <a:pt x="585" y="254"/>
                    </a:cubicBezTo>
                    <a:cubicBezTo>
                      <a:pt x="585" y="256"/>
                      <a:pt x="584" y="257"/>
                      <a:pt x="583" y="258"/>
                    </a:cubicBezTo>
                    <a:cubicBezTo>
                      <a:pt x="579" y="259"/>
                      <a:pt x="576" y="260"/>
                      <a:pt x="573" y="262"/>
                    </a:cubicBezTo>
                    <a:cubicBezTo>
                      <a:pt x="571" y="263"/>
                      <a:pt x="569" y="261"/>
                      <a:pt x="567" y="261"/>
                    </a:cubicBezTo>
                    <a:cubicBezTo>
                      <a:pt x="565" y="261"/>
                      <a:pt x="564" y="261"/>
                      <a:pt x="562" y="261"/>
                    </a:cubicBezTo>
                    <a:cubicBezTo>
                      <a:pt x="561" y="261"/>
                      <a:pt x="559" y="262"/>
                      <a:pt x="557" y="263"/>
                    </a:cubicBezTo>
                    <a:cubicBezTo>
                      <a:pt x="559" y="263"/>
                      <a:pt x="559" y="262"/>
                      <a:pt x="561" y="262"/>
                    </a:cubicBezTo>
                    <a:cubicBezTo>
                      <a:pt x="562" y="262"/>
                      <a:pt x="562" y="262"/>
                      <a:pt x="563" y="263"/>
                    </a:cubicBezTo>
                    <a:cubicBezTo>
                      <a:pt x="566" y="264"/>
                      <a:pt x="567" y="264"/>
                      <a:pt x="567" y="267"/>
                    </a:cubicBezTo>
                    <a:cubicBezTo>
                      <a:pt x="568" y="266"/>
                      <a:pt x="570" y="265"/>
                      <a:pt x="572" y="265"/>
                    </a:cubicBezTo>
                    <a:cubicBezTo>
                      <a:pt x="573" y="265"/>
                      <a:pt x="574" y="264"/>
                      <a:pt x="574" y="265"/>
                    </a:cubicBezTo>
                    <a:cubicBezTo>
                      <a:pt x="576" y="265"/>
                      <a:pt x="575" y="266"/>
                      <a:pt x="576" y="266"/>
                    </a:cubicBezTo>
                    <a:cubicBezTo>
                      <a:pt x="573" y="268"/>
                      <a:pt x="571" y="272"/>
                      <a:pt x="567" y="273"/>
                    </a:cubicBezTo>
                    <a:cubicBezTo>
                      <a:pt x="568" y="274"/>
                      <a:pt x="570" y="273"/>
                      <a:pt x="571" y="273"/>
                    </a:cubicBezTo>
                    <a:cubicBezTo>
                      <a:pt x="573" y="273"/>
                      <a:pt x="571" y="275"/>
                      <a:pt x="571" y="275"/>
                    </a:cubicBezTo>
                    <a:cubicBezTo>
                      <a:pt x="570" y="277"/>
                      <a:pt x="572" y="281"/>
                      <a:pt x="570" y="282"/>
                    </a:cubicBezTo>
                    <a:cubicBezTo>
                      <a:pt x="572" y="282"/>
                      <a:pt x="570" y="283"/>
                      <a:pt x="572" y="283"/>
                    </a:cubicBezTo>
                    <a:cubicBezTo>
                      <a:pt x="574" y="283"/>
                      <a:pt x="576" y="284"/>
                      <a:pt x="578" y="284"/>
                    </a:cubicBezTo>
                    <a:cubicBezTo>
                      <a:pt x="577" y="285"/>
                      <a:pt x="576" y="285"/>
                      <a:pt x="574" y="286"/>
                    </a:cubicBezTo>
                    <a:cubicBezTo>
                      <a:pt x="576" y="287"/>
                      <a:pt x="577" y="287"/>
                      <a:pt x="579" y="288"/>
                    </a:cubicBezTo>
                    <a:cubicBezTo>
                      <a:pt x="581" y="288"/>
                      <a:pt x="581" y="289"/>
                      <a:pt x="582" y="289"/>
                    </a:cubicBezTo>
                    <a:cubicBezTo>
                      <a:pt x="584" y="289"/>
                      <a:pt x="585" y="288"/>
                      <a:pt x="587" y="289"/>
                    </a:cubicBezTo>
                    <a:cubicBezTo>
                      <a:pt x="586" y="289"/>
                      <a:pt x="586" y="290"/>
                      <a:pt x="585" y="290"/>
                    </a:cubicBezTo>
                    <a:cubicBezTo>
                      <a:pt x="588" y="291"/>
                      <a:pt x="591" y="289"/>
                      <a:pt x="594" y="288"/>
                    </a:cubicBezTo>
                    <a:cubicBezTo>
                      <a:pt x="594" y="289"/>
                      <a:pt x="594" y="290"/>
                      <a:pt x="595" y="290"/>
                    </a:cubicBezTo>
                    <a:cubicBezTo>
                      <a:pt x="596" y="291"/>
                      <a:pt x="596" y="290"/>
                      <a:pt x="597" y="290"/>
                    </a:cubicBezTo>
                    <a:cubicBezTo>
                      <a:pt x="599" y="290"/>
                      <a:pt x="600" y="293"/>
                      <a:pt x="597" y="293"/>
                    </a:cubicBezTo>
                    <a:cubicBezTo>
                      <a:pt x="598" y="294"/>
                      <a:pt x="599" y="293"/>
                      <a:pt x="600" y="294"/>
                    </a:cubicBezTo>
                    <a:cubicBezTo>
                      <a:pt x="600" y="296"/>
                      <a:pt x="597" y="296"/>
                      <a:pt x="595" y="296"/>
                    </a:cubicBezTo>
                    <a:cubicBezTo>
                      <a:pt x="593" y="296"/>
                      <a:pt x="589" y="297"/>
                      <a:pt x="587" y="299"/>
                    </a:cubicBezTo>
                    <a:cubicBezTo>
                      <a:pt x="585" y="300"/>
                      <a:pt x="582" y="301"/>
                      <a:pt x="579" y="301"/>
                    </a:cubicBezTo>
                    <a:cubicBezTo>
                      <a:pt x="578" y="301"/>
                      <a:pt x="574" y="304"/>
                      <a:pt x="573" y="301"/>
                    </a:cubicBezTo>
                    <a:cubicBezTo>
                      <a:pt x="575" y="306"/>
                      <a:pt x="568" y="303"/>
                      <a:pt x="571" y="301"/>
                    </a:cubicBezTo>
                    <a:cubicBezTo>
                      <a:pt x="570" y="302"/>
                      <a:pt x="568" y="302"/>
                      <a:pt x="568" y="303"/>
                    </a:cubicBezTo>
                    <a:cubicBezTo>
                      <a:pt x="568" y="304"/>
                      <a:pt x="569" y="304"/>
                      <a:pt x="568" y="304"/>
                    </a:cubicBezTo>
                    <a:cubicBezTo>
                      <a:pt x="568" y="301"/>
                      <a:pt x="565" y="305"/>
                      <a:pt x="565" y="306"/>
                    </a:cubicBezTo>
                    <a:cubicBezTo>
                      <a:pt x="565" y="306"/>
                      <a:pt x="564" y="306"/>
                      <a:pt x="564" y="306"/>
                    </a:cubicBezTo>
                    <a:cubicBezTo>
                      <a:pt x="564" y="307"/>
                      <a:pt x="560" y="309"/>
                      <a:pt x="559" y="310"/>
                    </a:cubicBezTo>
                    <a:cubicBezTo>
                      <a:pt x="558" y="311"/>
                      <a:pt x="555" y="315"/>
                      <a:pt x="554" y="312"/>
                    </a:cubicBezTo>
                    <a:cubicBezTo>
                      <a:pt x="554" y="313"/>
                      <a:pt x="554" y="313"/>
                      <a:pt x="553" y="313"/>
                    </a:cubicBezTo>
                    <a:cubicBezTo>
                      <a:pt x="552" y="313"/>
                      <a:pt x="552" y="313"/>
                      <a:pt x="552" y="313"/>
                    </a:cubicBezTo>
                    <a:cubicBezTo>
                      <a:pt x="553" y="315"/>
                      <a:pt x="551" y="314"/>
                      <a:pt x="550" y="316"/>
                    </a:cubicBezTo>
                    <a:cubicBezTo>
                      <a:pt x="550" y="314"/>
                      <a:pt x="549" y="315"/>
                      <a:pt x="548" y="315"/>
                    </a:cubicBezTo>
                    <a:cubicBezTo>
                      <a:pt x="548" y="315"/>
                      <a:pt x="548" y="312"/>
                      <a:pt x="548" y="312"/>
                    </a:cubicBezTo>
                    <a:cubicBezTo>
                      <a:pt x="547" y="312"/>
                      <a:pt x="547" y="313"/>
                      <a:pt x="546" y="313"/>
                    </a:cubicBezTo>
                    <a:cubicBezTo>
                      <a:pt x="543" y="310"/>
                      <a:pt x="549" y="305"/>
                      <a:pt x="551" y="303"/>
                    </a:cubicBezTo>
                    <a:cubicBezTo>
                      <a:pt x="550" y="303"/>
                      <a:pt x="549" y="304"/>
                      <a:pt x="547" y="305"/>
                    </a:cubicBezTo>
                    <a:cubicBezTo>
                      <a:pt x="549" y="303"/>
                      <a:pt x="551" y="303"/>
                      <a:pt x="552" y="301"/>
                    </a:cubicBezTo>
                    <a:cubicBezTo>
                      <a:pt x="553" y="303"/>
                      <a:pt x="554" y="301"/>
                      <a:pt x="556" y="301"/>
                    </a:cubicBezTo>
                    <a:cubicBezTo>
                      <a:pt x="555" y="301"/>
                      <a:pt x="554" y="301"/>
                      <a:pt x="554" y="301"/>
                    </a:cubicBezTo>
                    <a:cubicBezTo>
                      <a:pt x="557" y="297"/>
                      <a:pt x="564" y="297"/>
                      <a:pt x="568" y="294"/>
                    </a:cubicBezTo>
                    <a:cubicBezTo>
                      <a:pt x="568" y="295"/>
                      <a:pt x="568" y="296"/>
                      <a:pt x="568" y="297"/>
                    </a:cubicBezTo>
                    <a:cubicBezTo>
                      <a:pt x="570" y="295"/>
                      <a:pt x="569" y="298"/>
                      <a:pt x="570" y="298"/>
                    </a:cubicBezTo>
                    <a:cubicBezTo>
                      <a:pt x="569" y="293"/>
                      <a:pt x="576" y="295"/>
                      <a:pt x="578" y="293"/>
                    </a:cubicBezTo>
                    <a:cubicBezTo>
                      <a:pt x="576" y="293"/>
                      <a:pt x="574" y="293"/>
                      <a:pt x="571" y="293"/>
                    </a:cubicBezTo>
                    <a:cubicBezTo>
                      <a:pt x="569" y="293"/>
                      <a:pt x="567" y="292"/>
                      <a:pt x="565" y="294"/>
                    </a:cubicBezTo>
                    <a:cubicBezTo>
                      <a:pt x="565" y="295"/>
                      <a:pt x="564" y="294"/>
                      <a:pt x="564" y="293"/>
                    </a:cubicBezTo>
                    <a:cubicBezTo>
                      <a:pt x="564" y="292"/>
                      <a:pt x="565" y="292"/>
                      <a:pt x="566" y="292"/>
                    </a:cubicBezTo>
                    <a:cubicBezTo>
                      <a:pt x="568" y="291"/>
                      <a:pt x="570" y="289"/>
                      <a:pt x="572" y="288"/>
                    </a:cubicBezTo>
                    <a:cubicBezTo>
                      <a:pt x="571" y="288"/>
                      <a:pt x="570" y="288"/>
                      <a:pt x="570" y="289"/>
                    </a:cubicBezTo>
                    <a:cubicBezTo>
                      <a:pt x="569" y="288"/>
                      <a:pt x="569" y="287"/>
                      <a:pt x="569" y="286"/>
                    </a:cubicBezTo>
                    <a:cubicBezTo>
                      <a:pt x="569" y="288"/>
                      <a:pt x="568" y="288"/>
                      <a:pt x="566" y="290"/>
                    </a:cubicBezTo>
                    <a:cubicBezTo>
                      <a:pt x="565" y="291"/>
                      <a:pt x="562" y="292"/>
                      <a:pt x="561" y="292"/>
                    </a:cubicBezTo>
                    <a:cubicBezTo>
                      <a:pt x="559" y="293"/>
                      <a:pt x="554" y="297"/>
                      <a:pt x="552" y="294"/>
                    </a:cubicBezTo>
                    <a:cubicBezTo>
                      <a:pt x="553" y="294"/>
                      <a:pt x="554" y="293"/>
                      <a:pt x="554" y="292"/>
                    </a:cubicBezTo>
                    <a:cubicBezTo>
                      <a:pt x="553" y="293"/>
                      <a:pt x="552" y="294"/>
                      <a:pt x="551" y="294"/>
                    </a:cubicBezTo>
                    <a:cubicBezTo>
                      <a:pt x="552" y="295"/>
                      <a:pt x="552" y="295"/>
                      <a:pt x="551" y="295"/>
                    </a:cubicBezTo>
                    <a:cubicBezTo>
                      <a:pt x="550" y="295"/>
                      <a:pt x="549" y="297"/>
                      <a:pt x="548" y="296"/>
                    </a:cubicBezTo>
                    <a:cubicBezTo>
                      <a:pt x="547" y="296"/>
                      <a:pt x="546" y="297"/>
                      <a:pt x="545" y="297"/>
                    </a:cubicBezTo>
                    <a:cubicBezTo>
                      <a:pt x="543" y="297"/>
                      <a:pt x="544" y="295"/>
                      <a:pt x="542" y="296"/>
                    </a:cubicBezTo>
                    <a:cubicBezTo>
                      <a:pt x="542" y="294"/>
                      <a:pt x="541" y="295"/>
                      <a:pt x="540" y="296"/>
                    </a:cubicBezTo>
                    <a:cubicBezTo>
                      <a:pt x="539" y="295"/>
                      <a:pt x="540" y="293"/>
                      <a:pt x="540" y="292"/>
                    </a:cubicBezTo>
                    <a:cubicBezTo>
                      <a:pt x="541" y="291"/>
                      <a:pt x="540" y="291"/>
                      <a:pt x="539" y="290"/>
                    </a:cubicBezTo>
                    <a:cubicBezTo>
                      <a:pt x="537" y="289"/>
                      <a:pt x="540" y="284"/>
                      <a:pt x="541" y="282"/>
                    </a:cubicBezTo>
                    <a:cubicBezTo>
                      <a:pt x="542" y="279"/>
                      <a:pt x="546" y="273"/>
                      <a:pt x="542" y="271"/>
                    </a:cubicBezTo>
                    <a:cubicBezTo>
                      <a:pt x="540" y="269"/>
                      <a:pt x="535" y="273"/>
                      <a:pt x="534" y="272"/>
                    </a:cubicBezTo>
                    <a:cubicBezTo>
                      <a:pt x="533" y="271"/>
                      <a:pt x="534" y="270"/>
                      <a:pt x="533" y="269"/>
                    </a:cubicBezTo>
                    <a:cubicBezTo>
                      <a:pt x="533" y="268"/>
                      <a:pt x="529" y="271"/>
                      <a:pt x="529" y="272"/>
                    </a:cubicBezTo>
                    <a:cubicBezTo>
                      <a:pt x="527" y="273"/>
                      <a:pt x="525" y="275"/>
                      <a:pt x="524" y="276"/>
                    </a:cubicBezTo>
                    <a:cubicBezTo>
                      <a:pt x="522" y="277"/>
                      <a:pt x="521" y="280"/>
                      <a:pt x="520" y="281"/>
                    </a:cubicBezTo>
                    <a:cubicBezTo>
                      <a:pt x="518" y="282"/>
                      <a:pt x="517" y="283"/>
                      <a:pt x="516" y="285"/>
                    </a:cubicBezTo>
                    <a:cubicBezTo>
                      <a:pt x="515" y="287"/>
                      <a:pt x="514" y="288"/>
                      <a:pt x="512" y="290"/>
                    </a:cubicBezTo>
                    <a:cubicBezTo>
                      <a:pt x="510" y="291"/>
                      <a:pt x="510" y="291"/>
                      <a:pt x="509" y="293"/>
                    </a:cubicBezTo>
                    <a:cubicBezTo>
                      <a:pt x="509" y="293"/>
                      <a:pt x="508" y="293"/>
                      <a:pt x="508" y="294"/>
                    </a:cubicBezTo>
                    <a:cubicBezTo>
                      <a:pt x="507" y="295"/>
                      <a:pt x="507" y="295"/>
                      <a:pt x="507" y="295"/>
                    </a:cubicBezTo>
                    <a:cubicBezTo>
                      <a:pt x="506" y="294"/>
                      <a:pt x="506" y="294"/>
                      <a:pt x="506" y="294"/>
                    </a:cubicBezTo>
                    <a:cubicBezTo>
                      <a:pt x="504" y="295"/>
                      <a:pt x="502" y="294"/>
                      <a:pt x="501" y="296"/>
                    </a:cubicBezTo>
                    <a:cubicBezTo>
                      <a:pt x="500" y="298"/>
                      <a:pt x="501" y="298"/>
                      <a:pt x="499" y="298"/>
                    </a:cubicBezTo>
                    <a:cubicBezTo>
                      <a:pt x="469" y="298"/>
                      <a:pt x="469" y="298"/>
                      <a:pt x="469" y="298"/>
                    </a:cubicBezTo>
                    <a:cubicBezTo>
                      <a:pt x="466" y="298"/>
                      <a:pt x="461" y="301"/>
                      <a:pt x="458" y="302"/>
                    </a:cubicBezTo>
                    <a:cubicBezTo>
                      <a:pt x="456" y="304"/>
                      <a:pt x="453" y="305"/>
                      <a:pt x="451" y="306"/>
                    </a:cubicBezTo>
                    <a:cubicBezTo>
                      <a:pt x="449" y="306"/>
                      <a:pt x="448" y="307"/>
                      <a:pt x="447" y="307"/>
                    </a:cubicBezTo>
                    <a:cubicBezTo>
                      <a:pt x="445" y="307"/>
                      <a:pt x="444" y="308"/>
                      <a:pt x="443" y="308"/>
                    </a:cubicBezTo>
                    <a:cubicBezTo>
                      <a:pt x="445" y="307"/>
                      <a:pt x="442" y="307"/>
                      <a:pt x="441" y="307"/>
                    </a:cubicBezTo>
                    <a:cubicBezTo>
                      <a:pt x="440" y="308"/>
                      <a:pt x="439" y="308"/>
                      <a:pt x="438" y="308"/>
                    </a:cubicBezTo>
                    <a:cubicBezTo>
                      <a:pt x="438" y="308"/>
                      <a:pt x="443" y="307"/>
                      <a:pt x="442" y="309"/>
                    </a:cubicBezTo>
                    <a:cubicBezTo>
                      <a:pt x="443" y="309"/>
                      <a:pt x="444" y="309"/>
                      <a:pt x="444" y="308"/>
                    </a:cubicBezTo>
                    <a:cubicBezTo>
                      <a:pt x="444" y="309"/>
                      <a:pt x="441" y="310"/>
                      <a:pt x="443" y="310"/>
                    </a:cubicBezTo>
                    <a:cubicBezTo>
                      <a:pt x="442" y="311"/>
                      <a:pt x="441" y="311"/>
                      <a:pt x="440" y="311"/>
                    </a:cubicBezTo>
                    <a:cubicBezTo>
                      <a:pt x="441" y="310"/>
                      <a:pt x="436" y="309"/>
                      <a:pt x="435" y="309"/>
                    </a:cubicBezTo>
                    <a:cubicBezTo>
                      <a:pt x="431" y="310"/>
                      <a:pt x="426" y="310"/>
                      <a:pt x="422" y="311"/>
                    </a:cubicBezTo>
                    <a:cubicBezTo>
                      <a:pt x="419" y="312"/>
                      <a:pt x="416" y="314"/>
                      <a:pt x="414" y="317"/>
                    </a:cubicBezTo>
                    <a:cubicBezTo>
                      <a:pt x="410" y="320"/>
                      <a:pt x="417" y="318"/>
                      <a:pt x="419" y="318"/>
                    </a:cubicBezTo>
                    <a:cubicBezTo>
                      <a:pt x="419" y="320"/>
                      <a:pt x="417" y="321"/>
                      <a:pt x="419" y="322"/>
                    </a:cubicBezTo>
                    <a:cubicBezTo>
                      <a:pt x="416" y="324"/>
                      <a:pt x="414" y="323"/>
                      <a:pt x="411" y="323"/>
                    </a:cubicBezTo>
                    <a:cubicBezTo>
                      <a:pt x="408" y="323"/>
                      <a:pt x="405" y="324"/>
                      <a:pt x="403" y="326"/>
                    </a:cubicBezTo>
                    <a:cubicBezTo>
                      <a:pt x="404" y="326"/>
                      <a:pt x="405" y="327"/>
                      <a:pt x="406" y="327"/>
                    </a:cubicBezTo>
                    <a:cubicBezTo>
                      <a:pt x="401" y="327"/>
                      <a:pt x="396" y="324"/>
                      <a:pt x="391" y="327"/>
                    </a:cubicBezTo>
                    <a:cubicBezTo>
                      <a:pt x="390" y="328"/>
                      <a:pt x="388" y="330"/>
                      <a:pt x="386" y="330"/>
                    </a:cubicBezTo>
                    <a:cubicBezTo>
                      <a:pt x="383" y="330"/>
                      <a:pt x="381" y="332"/>
                      <a:pt x="379" y="334"/>
                    </a:cubicBezTo>
                    <a:cubicBezTo>
                      <a:pt x="378" y="332"/>
                      <a:pt x="377" y="334"/>
                      <a:pt x="375" y="333"/>
                    </a:cubicBezTo>
                    <a:cubicBezTo>
                      <a:pt x="373" y="332"/>
                      <a:pt x="375" y="329"/>
                      <a:pt x="377" y="329"/>
                    </a:cubicBezTo>
                    <a:cubicBezTo>
                      <a:pt x="379" y="329"/>
                      <a:pt x="385" y="330"/>
                      <a:pt x="381" y="327"/>
                    </a:cubicBezTo>
                    <a:cubicBezTo>
                      <a:pt x="384" y="326"/>
                      <a:pt x="384" y="322"/>
                      <a:pt x="387" y="321"/>
                    </a:cubicBezTo>
                    <a:cubicBezTo>
                      <a:pt x="391" y="319"/>
                      <a:pt x="394" y="317"/>
                      <a:pt x="396" y="313"/>
                    </a:cubicBezTo>
                    <a:cubicBezTo>
                      <a:pt x="397" y="310"/>
                      <a:pt x="399" y="307"/>
                      <a:pt x="402" y="304"/>
                    </a:cubicBezTo>
                    <a:cubicBezTo>
                      <a:pt x="405" y="302"/>
                      <a:pt x="407" y="298"/>
                      <a:pt x="404" y="295"/>
                    </a:cubicBezTo>
                    <a:cubicBezTo>
                      <a:pt x="405" y="295"/>
                      <a:pt x="407" y="295"/>
                      <a:pt x="407" y="296"/>
                    </a:cubicBezTo>
                    <a:cubicBezTo>
                      <a:pt x="408" y="297"/>
                      <a:pt x="407" y="299"/>
                      <a:pt x="409" y="299"/>
                    </a:cubicBezTo>
                    <a:cubicBezTo>
                      <a:pt x="409" y="299"/>
                      <a:pt x="408" y="300"/>
                      <a:pt x="407" y="300"/>
                    </a:cubicBezTo>
                    <a:cubicBezTo>
                      <a:pt x="408" y="300"/>
                      <a:pt x="409" y="300"/>
                      <a:pt x="409" y="300"/>
                    </a:cubicBezTo>
                    <a:cubicBezTo>
                      <a:pt x="409" y="301"/>
                      <a:pt x="409" y="302"/>
                      <a:pt x="408" y="302"/>
                    </a:cubicBezTo>
                    <a:cubicBezTo>
                      <a:pt x="411" y="299"/>
                      <a:pt x="412" y="304"/>
                      <a:pt x="415" y="304"/>
                    </a:cubicBezTo>
                    <a:cubicBezTo>
                      <a:pt x="417" y="303"/>
                      <a:pt x="417" y="302"/>
                      <a:pt x="417" y="300"/>
                    </a:cubicBezTo>
                    <a:cubicBezTo>
                      <a:pt x="418" y="298"/>
                      <a:pt x="420" y="302"/>
                      <a:pt x="421" y="299"/>
                    </a:cubicBezTo>
                    <a:cubicBezTo>
                      <a:pt x="421" y="299"/>
                      <a:pt x="420" y="300"/>
                      <a:pt x="420" y="300"/>
                    </a:cubicBezTo>
                    <a:cubicBezTo>
                      <a:pt x="420" y="298"/>
                      <a:pt x="419" y="297"/>
                      <a:pt x="419" y="296"/>
                    </a:cubicBezTo>
                    <a:cubicBezTo>
                      <a:pt x="420" y="296"/>
                      <a:pt x="420" y="296"/>
                      <a:pt x="419" y="295"/>
                    </a:cubicBezTo>
                    <a:cubicBezTo>
                      <a:pt x="419" y="294"/>
                      <a:pt x="420" y="294"/>
                      <a:pt x="420" y="293"/>
                    </a:cubicBezTo>
                    <a:cubicBezTo>
                      <a:pt x="420" y="293"/>
                      <a:pt x="419" y="294"/>
                      <a:pt x="418" y="294"/>
                    </a:cubicBezTo>
                    <a:cubicBezTo>
                      <a:pt x="417" y="293"/>
                      <a:pt x="418" y="291"/>
                      <a:pt x="418" y="290"/>
                    </a:cubicBezTo>
                    <a:cubicBezTo>
                      <a:pt x="416" y="291"/>
                      <a:pt x="417" y="289"/>
                      <a:pt x="417" y="288"/>
                    </a:cubicBezTo>
                    <a:cubicBezTo>
                      <a:pt x="417" y="287"/>
                      <a:pt x="416" y="287"/>
                      <a:pt x="415" y="287"/>
                    </a:cubicBezTo>
                    <a:cubicBezTo>
                      <a:pt x="414" y="286"/>
                      <a:pt x="412" y="288"/>
                      <a:pt x="413" y="286"/>
                    </a:cubicBezTo>
                    <a:cubicBezTo>
                      <a:pt x="412" y="287"/>
                      <a:pt x="410" y="286"/>
                      <a:pt x="408" y="287"/>
                    </a:cubicBezTo>
                    <a:cubicBezTo>
                      <a:pt x="409" y="286"/>
                      <a:pt x="411" y="285"/>
                      <a:pt x="408" y="286"/>
                    </a:cubicBezTo>
                    <a:cubicBezTo>
                      <a:pt x="409" y="285"/>
                      <a:pt x="409" y="285"/>
                      <a:pt x="410" y="285"/>
                    </a:cubicBezTo>
                    <a:cubicBezTo>
                      <a:pt x="409" y="285"/>
                      <a:pt x="408" y="285"/>
                      <a:pt x="407" y="286"/>
                    </a:cubicBezTo>
                    <a:cubicBezTo>
                      <a:pt x="409" y="284"/>
                      <a:pt x="405" y="284"/>
                      <a:pt x="404" y="284"/>
                    </a:cubicBezTo>
                    <a:cubicBezTo>
                      <a:pt x="402" y="283"/>
                      <a:pt x="400" y="284"/>
                      <a:pt x="398" y="284"/>
                    </a:cubicBezTo>
                    <a:cubicBezTo>
                      <a:pt x="396" y="284"/>
                      <a:pt x="394" y="284"/>
                      <a:pt x="392" y="283"/>
                    </a:cubicBezTo>
                    <a:cubicBezTo>
                      <a:pt x="390" y="282"/>
                      <a:pt x="389" y="283"/>
                      <a:pt x="387" y="282"/>
                    </a:cubicBezTo>
                    <a:cubicBezTo>
                      <a:pt x="390" y="279"/>
                      <a:pt x="385" y="280"/>
                      <a:pt x="384" y="280"/>
                    </a:cubicBezTo>
                    <a:cubicBezTo>
                      <a:pt x="384" y="279"/>
                      <a:pt x="386" y="278"/>
                      <a:pt x="386" y="277"/>
                    </a:cubicBezTo>
                    <a:cubicBezTo>
                      <a:pt x="384" y="279"/>
                      <a:pt x="386" y="276"/>
                      <a:pt x="388" y="276"/>
                    </a:cubicBezTo>
                    <a:cubicBezTo>
                      <a:pt x="388" y="275"/>
                      <a:pt x="386" y="275"/>
                      <a:pt x="385" y="274"/>
                    </a:cubicBezTo>
                    <a:cubicBezTo>
                      <a:pt x="384" y="274"/>
                      <a:pt x="387" y="272"/>
                      <a:pt x="387" y="272"/>
                    </a:cubicBezTo>
                    <a:cubicBezTo>
                      <a:pt x="388" y="270"/>
                      <a:pt x="388" y="270"/>
                      <a:pt x="386" y="268"/>
                    </a:cubicBezTo>
                    <a:cubicBezTo>
                      <a:pt x="385" y="267"/>
                      <a:pt x="388" y="264"/>
                      <a:pt x="389" y="263"/>
                    </a:cubicBezTo>
                    <a:cubicBezTo>
                      <a:pt x="386" y="263"/>
                      <a:pt x="382" y="265"/>
                      <a:pt x="380" y="263"/>
                    </a:cubicBezTo>
                    <a:cubicBezTo>
                      <a:pt x="378" y="261"/>
                      <a:pt x="380" y="258"/>
                      <a:pt x="380" y="257"/>
                    </a:cubicBezTo>
                    <a:cubicBezTo>
                      <a:pt x="380" y="253"/>
                      <a:pt x="378" y="254"/>
                      <a:pt x="376" y="254"/>
                    </a:cubicBezTo>
                    <a:cubicBezTo>
                      <a:pt x="375" y="254"/>
                      <a:pt x="374" y="253"/>
                      <a:pt x="373" y="253"/>
                    </a:cubicBezTo>
                    <a:cubicBezTo>
                      <a:pt x="373" y="253"/>
                      <a:pt x="371" y="254"/>
                      <a:pt x="371" y="253"/>
                    </a:cubicBezTo>
                    <a:cubicBezTo>
                      <a:pt x="370" y="252"/>
                      <a:pt x="367" y="251"/>
                      <a:pt x="366" y="251"/>
                    </a:cubicBezTo>
                    <a:cubicBezTo>
                      <a:pt x="363" y="250"/>
                      <a:pt x="364" y="253"/>
                      <a:pt x="363" y="254"/>
                    </a:cubicBezTo>
                    <a:cubicBezTo>
                      <a:pt x="363" y="255"/>
                      <a:pt x="361" y="256"/>
                      <a:pt x="360" y="256"/>
                    </a:cubicBezTo>
                    <a:cubicBezTo>
                      <a:pt x="359" y="256"/>
                      <a:pt x="359" y="257"/>
                      <a:pt x="358" y="257"/>
                    </a:cubicBezTo>
                    <a:cubicBezTo>
                      <a:pt x="358" y="256"/>
                      <a:pt x="359" y="256"/>
                      <a:pt x="360" y="255"/>
                    </a:cubicBezTo>
                    <a:cubicBezTo>
                      <a:pt x="362" y="254"/>
                      <a:pt x="362" y="252"/>
                      <a:pt x="360" y="253"/>
                    </a:cubicBezTo>
                    <a:cubicBezTo>
                      <a:pt x="357" y="255"/>
                      <a:pt x="357" y="258"/>
                      <a:pt x="353" y="259"/>
                    </a:cubicBezTo>
                    <a:cubicBezTo>
                      <a:pt x="355" y="258"/>
                      <a:pt x="355" y="257"/>
                      <a:pt x="356" y="256"/>
                    </a:cubicBezTo>
                    <a:cubicBezTo>
                      <a:pt x="351" y="256"/>
                      <a:pt x="349" y="262"/>
                      <a:pt x="344" y="262"/>
                    </a:cubicBezTo>
                    <a:cubicBezTo>
                      <a:pt x="342" y="263"/>
                      <a:pt x="341" y="261"/>
                      <a:pt x="339" y="261"/>
                    </a:cubicBezTo>
                    <a:cubicBezTo>
                      <a:pt x="338" y="261"/>
                      <a:pt x="334" y="262"/>
                      <a:pt x="335" y="260"/>
                    </a:cubicBezTo>
                    <a:cubicBezTo>
                      <a:pt x="333" y="260"/>
                      <a:pt x="330" y="263"/>
                      <a:pt x="327" y="262"/>
                    </a:cubicBezTo>
                    <a:cubicBezTo>
                      <a:pt x="326" y="261"/>
                      <a:pt x="326" y="261"/>
                      <a:pt x="327" y="260"/>
                    </a:cubicBezTo>
                    <a:cubicBezTo>
                      <a:pt x="325" y="260"/>
                      <a:pt x="325" y="260"/>
                      <a:pt x="324" y="259"/>
                    </a:cubicBezTo>
                    <a:cubicBezTo>
                      <a:pt x="323" y="258"/>
                      <a:pt x="323" y="259"/>
                      <a:pt x="322" y="259"/>
                    </a:cubicBezTo>
                    <a:cubicBezTo>
                      <a:pt x="321" y="260"/>
                      <a:pt x="321" y="259"/>
                      <a:pt x="321" y="258"/>
                    </a:cubicBezTo>
                    <a:cubicBezTo>
                      <a:pt x="320" y="258"/>
                      <a:pt x="320" y="257"/>
                      <a:pt x="320" y="256"/>
                    </a:cubicBezTo>
                    <a:cubicBezTo>
                      <a:pt x="319" y="256"/>
                      <a:pt x="317" y="255"/>
                      <a:pt x="316" y="255"/>
                    </a:cubicBezTo>
                    <a:cubicBezTo>
                      <a:pt x="314" y="255"/>
                      <a:pt x="312" y="257"/>
                      <a:pt x="309" y="256"/>
                    </a:cubicBezTo>
                    <a:cubicBezTo>
                      <a:pt x="310" y="254"/>
                      <a:pt x="303" y="255"/>
                      <a:pt x="303" y="253"/>
                    </a:cubicBezTo>
                    <a:cubicBezTo>
                      <a:pt x="303" y="252"/>
                      <a:pt x="304" y="250"/>
                      <a:pt x="304" y="249"/>
                    </a:cubicBezTo>
                    <a:cubicBezTo>
                      <a:pt x="305" y="247"/>
                      <a:pt x="303" y="245"/>
                      <a:pt x="302" y="246"/>
                    </a:cubicBezTo>
                    <a:cubicBezTo>
                      <a:pt x="302" y="251"/>
                      <a:pt x="302" y="251"/>
                      <a:pt x="302" y="251"/>
                    </a:cubicBezTo>
                    <a:cubicBezTo>
                      <a:pt x="45" y="252"/>
                      <a:pt x="45" y="252"/>
                      <a:pt x="45" y="252"/>
                    </a:cubicBezTo>
                    <a:cubicBezTo>
                      <a:pt x="44" y="250"/>
                      <a:pt x="42" y="251"/>
                      <a:pt x="41" y="251"/>
                    </a:cubicBezTo>
                    <a:cubicBezTo>
                      <a:pt x="42" y="250"/>
                      <a:pt x="42" y="250"/>
                      <a:pt x="43" y="249"/>
                    </a:cubicBezTo>
                    <a:cubicBezTo>
                      <a:pt x="43" y="249"/>
                      <a:pt x="42" y="249"/>
                      <a:pt x="42" y="250"/>
                    </a:cubicBezTo>
                    <a:cubicBezTo>
                      <a:pt x="42" y="247"/>
                      <a:pt x="45" y="248"/>
                      <a:pt x="46" y="246"/>
                    </a:cubicBezTo>
                    <a:cubicBezTo>
                      <a:pt x="42" y="249"/>
                      <a:pt x="43" y="245"/>
                      <a:pt x="46" y="243"/>
                    </a:cubicBezTo>
                    <a:cubicBezTo>
                      <a:pt x="44" y="244"/>
                      <a:pt x="43" y="244"/>
                      <a:pt x="41" y="246"/>
                    </a:cubicBezTo>
                    <a:cubicBezTo>
                      <a:pt x="40" y="247"/>
                      <a:pt x="38" y="246"/>
                      <a:pt x="38" y="245"/>
                    </a:cubicBezTo>
                    <a:cubicBezTo>
                      <a:pt x="37" y="243"/>
                      <a:pt x="40" y="242"/>
                      <a:pt x="39" y="245"/>
                    </a:cubicBezTo>
                    <a:cubicBezTo>
                      <a:pt x="40" y="244"/>
                      <a:pt x="42" y="244"/>
                      <a:pt x="43" y="243"/>
                    </a:cubicBezTo>
                    <a:cubicBezTo>
                      <a:pt x="42" y="243"/>
                      <a:pt x="41" y="244"/>
                      <a:pt x="41" y="243"/>
                    </a:cubicBezTo>
                    <a:cubicBezTo>
                      <a:pt x="40" y="242"/>
                      <a:pt x="41" y="241"/>
                      <a:pt x="41" y="240"/>
                    </a:cubicBezTo>
                    <a:cubicBezTo>
                      <a:pt x="42" y="239"/>
                      <a:pt x="46" y="238"/>
                      <a:pt x="43" y="237"/>
                    </a:cubicBezTo>
                    <a:cubicBezTo>
                      <a:pt x="44" y="238"/>
                      <a:pt x="43" y="239"/>
                      <a:pt x="42" y="239"/>
                    </a:cubicBezTo>
                    <a:cubicBezTo>
                      <a:pt x="41" y="239"/>
                      <a:pt x="40" y="240"/>
                      <a:pt x="40" y="241"/>
                    </a:cubicBezTo>
                    <a:cubicBezTo>
                      <a:pt x="41" y="239"/>
                      <a:pt x="40" y="241"/>
                      <a:pt x="39" y="241"/>
                    </a:cubicBezTo>
                    <a:cubicBezTo>
                      <a:pt x="38" y="242"/>
                      <a:pt x="37" y="242"/>
                      <a:pt x="36" y="242"/>
                    </a:cubicBezTo>
                    <a:cubicBezTo>
                      <a:pt x="35" y="242"/>
                      <a:pt x="34" y="240"/>
                      <a:pt x="34" y="239"/>
                    </a:cubicBezTo>
                    <a:cubicBezTo>
                      <a:pt x="35" y="239"/>
                      <a:pt x="38" y="237"/>
                      <a:pt x="37" y="236"/>
                    </a:cubicBezTo>
                    <a:cubicBezTo>
                      <a:pt x="37" y="235"/>
                      <a:pt x="41" y="234"/>
                      <a:pt x="42" y="234"/>
                    </a:cubicBezTo>
                    <a:cubicBezTo>
                      <a:pt x="40" y="234"/>
                      <a:pt x="39" y="234"/>
                      <a:pt x="38" y="235"/>
                    </a:cubicBezTo>
                    <a:cubicBezTo>
                      <a:pt x="37" y="235"/>
                      <a:pt x="34" y="236"/>
                      <a:pt x="36" y="234"/>
                    </a:cubicBezTo>
                    <a:cubicBezTo>
                      <a:pt x="34" y="236"/>
                      <a:pt x="35" y="234"/>
                      <a:pt x="36" y="234"/>
                    </a:cubicBezTo>
                    <a:cubicBezTo>
                      <a:pt x="36" y="233"/>
                      <a:pt x="37" y="233"/>
                      <a:pt x="38" y="233"/>
                    </a:cubicBezTo>
                    <a:cubicBezTo>
                      <a:pt x="39" y="232"/>
                      <a:pt x="42" y="229"/>
                      <a:pt x="42" y="228"/>
                    </a:cubicBezTo>
                    <a:cubicBezTo>
                      <a:pt x="41" y="229"/>
                      <a:pt x="40" y="229"/>
                      <a:pt x="40" y="230"/>
                    </a:cubicBezTo>
                    <a:cubicBezTo>
                      <a:pt x="39" y="231"/>
                      <a:pt x="39" y="231"/>
                      <a:pt x="38" y="232"/>
                    </a:cubicBezTo>
                    <a:cubicBezTo>
                      <a:pt x="37" y="233"/>
                      <a:pt x="36" y="233"/>
                      <a:pt x="35" y="234"/>
                    </a:cubicBezTo>
                    <a:cubicBezTo>
                      <a:pt x="34" y="235"/>
                      <a:pt x="33" y="234"/>
                      <a:pt x="31" y="234"/>
                    </a:cubicBezTo>
                    <a:cubicBezTo>
                      <a:pt x="32" y="233"/>
                      <a:pt x="33" y="232"/>
                      <a:pt x="34" y="231"/>
                    </a:cubicBezTo>
                    <a:cubicBezTo>
                      <a:pt x="32" y="231"/>
                      <a:pt x="31" y="233"/>
                      <a:pt x="30" y="234"/>
                    </a:cubicBezTo>
                    <a:cubicBezTo>
                      <a:pt x="30" y="233"/>
                      <a:pt x="26" y="233"/>
                      <a:pt x="25" y="233"/>
                    </a:cubicBezTo>
                    <a:cubicBezTo>
                      <a:pt x="26" y="232"/>
                      <a:pt x="27" y="232"/>
                      <a:pt x="28" y="232"/>
                    </a:cubicBezTo>
                    <a:cubicBezTo>
                      <a:pt x="28" y="232"/>
                      <a:pt x="26" y="233"/>
                      <a:pt x="26" y="232"/>
                    </a:cubicBezTo>
                    <a:cubicBezTo>
                      <a:pt x="29" y="232"/>
                      <a:pt x="35" y="231"/>
                      <a:pt x="36" y="227"/>
                    </a:cubicBezTo>
                    <a:cubicBezTo>
                      <a:pt x="33" y="230"/>
                      <a:pt x="31" y="231"/>
                      <a:pt x="27" y="231"/>
                    </a:cubicBezTo>
                    <a:cubicBezTo>
                      <a:pt x="27" y="231"/>
                      <a:pt x="30" y="230"/>
                      <a:pt x="29" y="229"/>
                    </a:cubicBezTo>
                    <a:cubicBezTo>
                      <a:pt x="28" y="229"/>
                      <a:pt x="26" y="229"/>
                      <a:pt x="26" y="230"/>
                    </a:cubicBezTo>
                    <a:cubicBezTo>
                      <a:pt x="26" y="228"/>
                      <a:pt x="28" y="229"/>
                      <a:pt x="29" y="229"/>
                    </a:cubicBezTo>
                    <a:cubicBezTo>
                      <a:pt x="28" y="229"/>
                      <a:pt x="27" y="229"/>
                      <a:pt x="27" y="227"/>
                    </a:cubicBezTo>
                    <a:cubicBezTo>
                      <a:pt x="26" y="229"/>
                      <a:pt x="23" y="229"/>
                      <a:pt x="20" y="228"/>
                    </a:cubicBezTo>
                    <a:cubicBezTo>
                      <a:pt x="24" y="230"/>
                      <a:pt x="15" y="229"/>
                      <a:pt x="19" y="227"/>
                    </a:cubicBezTo>
                    <a:cubicBezTo>
                      <a:pt x="21" y="227"/>
                      <a:pt x="21" y="227"/>
                      <a:pt x="21" y="227"/>
                    </a:cubicBezTo>
                    <a:cubicBezTo>
                      <a:pt x="23" y="227"/>
                      <a:pt x="25" y="227"/>
                      <a:pt x="27" y="226"/>
                    </a:cubicBezTo>
                    <a:cubicBezTo>
                      <a:pt x="25" y="226"/>
                      <a:pt x="20" y="228"/>
                      <a:pt x="18" y="226"/>
                    </a:cubicBezTo>
                    <a:cubicBezTo>
                      <a:pt x="15" y="225"/>
                      <a:pt x="24" y="224"/>
                      <a:pt x="24" y="224"/>
                    </a:cubicBezTo>
                    <a:cubicBezTo>
                      <a:pt x="23" y="224"/>
                      <a:pt x="21" y="224"/>
                      <a:pt x="19" y="224"/>
                    </a:cubicBezTo>
                    <a:cubicBezTo>
                      <a:pt x="21" y="222"/>
                      <a:pt x="24" y="220"/>
                      <a:pt x="27" y="220"/>
                    </a:cubicBezTo>
                    <a:cubicBezTo>
                      <a:pt x="29" y="220"/>
                      <a:pt x="33" y="221"/>
                      <a:pt x="33" y="219"/>
                    </a:cubicBezTo>
                    <a:cubicBezTo>
                      <a:pt x="31" y="222"/>
                      <a:pt x="27" y="218"/>
                      <a:pt x="25" y="220"/>
                    </a:cubicBezTo>
                    <a:cubicBezTo>
                      <a:pt x="25" y="219"/>
                      <a:pt x="26" y="219"/>
                      <a:pt x="27" y="218"/>
                    </a:cubicBezTo>
                    <a:cubicBezTo>
                      <a:pt x="24" y="219"/>
                      <a:pt x="23" y="222"/>
                      <a:pt x="20" y="222"/>
                    </a:cubicBezTo>
                    <a:cubicBezTo>
                      <a:pt x="20" y="221"/>
                      <a:pt x="22" y="219"/>
                      <a:pt x="23" y="217"/>
                    </a:cubicBezTo>
                    <a:cubicBezTo>
                      <a:pt x="24" y="217"/>
                      <a:pt x="25" y="217"/>
                      <a:pt x="25" y="216"/>
                    </a:cubicBezTo>
                    <a:cubicBezTo>
                      <a:pt x="26" y="216"/>
                      <a:pt x="27" y="215"/>
                      <a:pt x="28" y="215"/>
                    </a:cubicBezTo>
                    <a:cubicBezTo>
                      <a:pt x="26" y="216"/>
                      <a:pt x="30" y="214"/>
                      <a:pt x="31" y="213"/>
                    </a:cubicBezTo>
                    <a:cubicBezTo>
                      <a:pt x="32" y="213"/>
                      <a:pt x="33" y="213"/>
                      <a:pt x="34" y="213"/>
                    </a:cubicBezTo>
                    <a:cubicBezTo>
                      <a:pt x="35" y="212"/>
                      <a:pt x="35" y="214"/>
                      <a:pt x="35" y="216"/>
                    </a:cubicBezTo>
                    <a:cubicBezTo>
                      <a:pt x="36" y="214"/>
                      <a:pt x="34" y="212"/>
                      <a:pt x="37" y="212"/>
                    </a:cubicBezTo>
                    <a:cubicBezTo>
                      <a:pt x="37" y="212"/>
                      <a:pt x="35" y="212"/>
                      <a:pt x="35" y="212"/>
                    </a:cubicBezTo>
                    <a:cubicBezTo>
                      <a:pt x="34" y="212"/>
                      <a:pt x="34" y="210"/>
                      <a:pt x="35" y="210"/>
                    </a:cubicBezTo>
                    <a:cubicBezTo>
                      <a:pt x="37" y="209"/>
                      <a:pt x="40" y="209"/>
                      <a:pt x="40" y="206"/>
                    </a:cubicBezTo>
                    <a:cubicBezTo>
                      <a:pt x="38" y="211"/>
                      <a:pt x="30" y="211"/>
                      <a:pt x="26" y="214"/>
                    </a:cubicBezTo>
                    <a:cubicBezTo>
                      <a:pt x="26" y="212"/>
                      <a:pt x="28" y="211"/>
                      <a:pt x="29" y="210"/>
                    </a:cubicBezTo>
                    <a:cubicBezTo>
                      <a:pt x="28" y="211"/>
                      <a:pt x="27" y="212"/>
                      <a:pt x="26" y="212"/>
                    </a:cubicBezTo>
                    <a:cubicBezTo>
                      <a:pt x="26" y="210"/>
                      <a:pt x="28" y="210"/>
                      <a:pt x="29" y="210"/>
                    </a:cubicBezTo>
                    <a:cubicBezTo>
                      <a:pt x="27" y="210"/>
                      <a:pt x="25" y="213"/>
                      <a:pt x="22" y="213"/>
                    </a:cubicBezTo>
                    <a:cubicBezTo>
                      <a:pt x="23" y="212"/>
                      <a:pt x="25" y="210"/>
                      <a:pt x="26" y="210"/>
                    </a:cubicBezTo>
                    <a:cubicBezTo>
                      <a:pt x="28" y="208"/>
                      <a:pt x="29" y="207"/>
                      <a:pt x="31" y="206"/>
                    </a:cubicBezTo>
                    <a:cubicBezTo>
                      <a:pt x="30" y="206"/>
                      <a:pt x="27" y="208"/>
                      <a:pt x="27" y="206"/>
                    </a:cubicBezTo>
                    <a:cubicBezTo>
                      <a:pt x="27" y="204"/>
                      <a:pt x="30" y="204"/>
                      <a:pt x="29" y="202"/>
                    </a:cubicBezTo>
                    <a:cubicBezTo>
                      <a:pt x="27" y="204"/>
                      <a:pt x="28" y="200"/>
                      <a:pt x="29" y="199"/>
                    </a:cubicBezTo>
                    <a:cubicBezTo>
                      <a:pt x="29" y="199"/>
                      <a:pt x="29" y="198"/>
                      <a:pt x="30" y="198"/>
                    </a:cubicBezTo>
                    <a:cubicBezTo>
                      <a:pt x="30" y="198"/>
                      <a:pt x="31" y="200"/>
                      <a:pt x="31" y="201"/>
                    </a:cubicBezTo>
                    <a:cubicBezTo>
                      <a:pt x="32" y="199"/>
                      <a:pt x="34" y="199"/>
                      <a:pt x="36" y="199"/>
                    </a:cubicBezTo>
                    <a:cubicBezTo>
                      <a:pt x="35" y="200"/>
                      <a:pt x="35" y="201"/>
                      <a:pt x="35" y="202"/>
                    </a:cubicBezTo>
                    <a:cubicBezTo>
                      <a:pt x="38" y="198"/>
                      <a:pt x="32" y="200"/>
                      <a:pt x="32" y="199"/>
                    </a:cubicBezTo>
                    <a:cubicBezTo>
                      <a:pt x="30" y="197"/>
                      <a:pt x="35" y="194"/>
                      <a:pt x="36" y="195"/>
                    </a:cubicBezTo>
                    <a:cubicBezTo>
                      <a:pt x="34" y="195"/>
                      <a:pt x="36" y="194"/>
                      <a:pt x="36" y="193"/>
                    </a:cubicBezTo>
                    <a:cubicBezTo>
                      <a:pt x="36" y="194"/>
                      <a:pt x="31" y="197"/>
                      <a:pt x="33" y="195"/>
                    </a:cubicBezTo>
                    <a:cubicBezTo>
                      <a:pt x="32" y="196"/>
                      <a:pt x="30" y="196"/>
                      <a:pt x="29" y="196"/>
                    </a:cubicBezTo>
                    <a:cubicBezTo>
                      <a:pt x="28" y="197"/>
                      <a:pt x="26" y="199"/>
                      <a:pt x="25" y="200"/>
                    </a:cubicBezTo>
                    <a:cubicBezTo>
                      <a:pt x="24" y="199"/>
                      <a:pt x="23" y="195"/>
                      <a:pt x="24" y="193"/>
                    </a:cubicBezTo>
                    <a:cubicBezTo>
                      <a:pt x="25" y="191"/>
                      <a:pt x="26" y="191"/>
                      <a:pt x="26" y="194"/>
                    </a:cubicBezTo>
                    <a:cubicBezTo>
                      <a:pt x="26" y="190"/>
                      <a:pt x="29" y="191"/>
                      <a:pt x="32" y="190"/>
                    </a:cubicBezTo>
                    <a:cubicBezTo>
                      <a:pt x="30" y="191"/>
                      <a:pt x="25" y="192"/>
                      <a:pt x="24" y="191"/>
                    </a:cubicBezTo>
                    <a:cubicBezTo>
                      <a:pt x="25" y="190"/>
                      <a:pt x="25" y="190"/>
                      <a:pt x="26" y="189"/>
                    </a:cubicBezTo>
                    <a:cubicBezTo>
                      <a:pt x="23" y="190"/>
                      <a:pt x="26" y="187"/>
                      <a:pt x="27" y="186"/>
                    </a:cubicBezTo>
                    <a:cubicBezTo>
                      <a:pt x="28" y="187"/>
                      <a:pt x="27" y="188"/>
                      <a:pt x="28" y="190"/>
                    </a:cubicBezTo>
                    <a:cubicBezTo>
                      <a:pt x="28" y="188"/>
                      <a:pt x="29" y="188"/>
                      <a:pt x="30" y="187"/>
                    </a:cubicBezTo>
                    <a:cubicBezTo>
                      <a:pt x="28" y="188"/>
                      <a:pt x="27" y="186"/>
                      <a:pt x="28" y="186"/>
                    </a:cubicBezTo>
                    <a:cubicBezTo>
                      <a:pt x="30" y="185"/>
                      <a:pt x="30" y="187"/>
                      <a:pt x="32" y="186"/>
                    </a:cubicBezTo>
                    <a:cubicBezTo>
                      <a:pt x="29" y="186"/>
                      <a:pt x="31" y="184"/>
                      <a:pt x="32" y="184"/>
                    </a:cubicBezTo>
                    <a:cubicBezTo>
                      <a:pt x="34" y="182"/>
                      <a:pt x="36" y="183"/>
                      <a:pt x="38" y="182"/>
                    </a:cubicBezTo>
                    <a:cubicBezTo>
                      <a:pt x="37" y="182"/>
                      <a:pt x="36" y="182"/>
                      <a:pt x="35" y="182"/>
                    </a:cubicBezTo>
                    <a:cubicBezTo>
                      <a:pt x="36" y="180"/>
                      <a:pt x="41" y="176"/>
                      <a:pt x="43" y="177"/>
                    </a:cubicBezTo>
                    <a:cubicBezTo>
                      <a:pt x="42" y="177"/>
                      <a:pt x="42" y="175"/>
                      <a:pt x="43" y="175"/>
                    </a:cubicBezTo>
                    <a:cubicBezTo>
                      <a:pt x="42" y="176"/>
                      <a:pt x="41" y="177"/>
                      <a:pt x="40" y="178"/>
                    </a:cubicBezTo>
                    <a:cubicBezTo>
                      <a:pt x="38" y="179"/>
                      <a:pt x="36" y="180"/>
                      <a:pt x="35" y="182"/>
                    </a:cubicBezTo>
                    <a:cubicBezTo>
                      <a:pt x="35" y="180"/>
                      <a:pt x="36" y="180"/>
                      <a:pt x="37" y="179"/>
                    </a:cubicBezTo>
                    <a:cubicBezTo>
                      <a:pt x="38" y="178"/>
                      <a:pt x="39" y="177"/>
                      <a:pt x="40" y="176"/>
                    </a:cubicBezTo>
                    <a:cubicBezTo>
                      <a:pt x="41" y="173"/>
                      <a:pt x="44" y="172"/>
                      <a:pt x="46" y="169"/>
                    </a:cubicBezTo>
                    <a:cubicBezTo>
                      <a:pt x="45" y="170"/>
                      <a:pt x="43" y="170"/>
                      <a:pt x="43" y="169"/>
                    </a:cubicBezTo>
                    <a:cubicBezTo>
                      <a:pt x="43" y="168"/>
                      <a:pt x="42" y="168"/>
                      <a:pt x="42" y="167"/>
                    </a:cubicBezTo>
                    <a:cubicBezTo>
                      <a:pt x="42" y="166"/>
                      <a:pt x="37" y="164"/>
                      <a:pt x="36" y="164"/>
                    </a:cubicBezTo>
                    <a:cubicBezTo>
                      <a:pt x="36" y="162"/>
                      <a:pt x="36" y="160"/>
                      <a:pt x="38" y="159"/>
                    </a:cubicBezTo>
                    <a:cubicBezTo>
                      <a:pt x="37" y="159"/>
                      <a:pt x="37" y="158"/>
                      <a:pt x="38" y="157"/>
                    </a:cubicBezTo>
                    <a:cubicBezTo>
                      <a:pt x="39" y="156"/>
                      <a:pt x="39" y="155"/>
                      <a:pt x="39" y="153"/>
                    </a:cubicBezTo>
                    <a:cubicBezTo>
                      <a:pt x="39" y="152"/>
                      <a:pt x="40" y="150"/>
                      <a:pt x="40" y="148"/>
                    </a:cubicBezTo>
                    <a:cubicBezTo>
                      <a:pt x="40" y="148"/>
                      <a:pt x="41" y="144"/>
                      <a:pt x="41" y="144"/>
                    </a:cubicBezTo>
                    <a:cubicBezTo>
                      <a:pt x="42" y="142"/>
                      <a:pt x="41" y="140"/>
                      <a:pt x="40" y="139"/>
                    </a:cubicBezTo>
                    <a:cubicBezTo>
                      <a:pt x="39" y="138"/>
                      <a:pt x="40" y="137"/>
                      <a:pt x="41" y="136"/>
                    </a:cubicBezTo>
                    <a:cubicBezTo>
                      <a:pt x="41" y="135"/>
                      <a:pt x="39" y="134"/>
                      <a:pt x="39" y="133"/>
                    </a:cubicBezTo>
                    <a:cubicBezTo>
                      <a:pt x="39" y="131"/>
                      <a:pt x="43" y="131"/>
                      <a:pt x="40" y="129"/>
                    </a:cubicBezTo>
                    <a:cubicBezTo>
                      <a:pt x="39" y="128"/>
                      <a:pt x="37" y="129"/>
                      <a:pt x="36" y="129"/>
                    </a:cubicBezTo>
                    <a:cubicBezTo>
                      <a:pt x="34" y="130"/>
                      <a:pt x="33" y="130"/>
                      <a:pt x="31" y="130"/>
                    </a:cubicBezTo>
                    <a:cubicBezTo>
                      <a:pt x="30" y="130"/>
                      <a:pt x="31" y="132"/>
                      <a:pt x="29" y="132"/>
                    </a:cubicBezTo>
                    <a:cubicBezTo>
                      <a:pt x="27" y="132"/>
                      <a:pt x="26" y="134"/>
                      <a:pt x="24" y="135"/>
                    </a:cubicBezTo>
                    <a:cubicBezTo>
                      <a:pt x="23" y="135"/>
                      <a:pt x="21" y="136"/>
                      <a:pt x="19" y="136"/>
                    </a:cubicBezTo>
                    <a:cubicBezTo>
                      <a:pt x="17" y="137"/>
                      <a:pt x="15" y="137"/>
                      <a:pt x="13" y="138"/>
                    </a:cubicBezTo>
                    <a:cubicBezTo>
                      <a:pt x="14" y="137"/>
                      <a:pt x="16" y="135"/>
                      <a:pt x="15" y="133"/>
                    </a:cubicBezTo>
                    <a:cubicBezTo>
                      <a:pt x="14" y="132"/>
                      <a:pt x="13" y="130"/>
                      <a:pt x="14" y="128"/>
                    </a:cubicBezTo>
                    <a:cubicBezTo>
                      <a:pt x="14" y="127"/>
                      <a:pt x="11" y="126"/>
                      <a:pt x="12" y="125"/>
                    </a:cubicBezTo>
                    <a:cubicBezTo>
                      <a:pt x="13" y="124"/>
                      <a:pt x="15" y="123"/>
                      <a:pt x="16" y="122"/>
                    </a:cubicBezTo>
                    <a:cubicBezTo>
                      <a:pt x="13" y="122"/>
                      <a:pt x="10" y="123"/>
                      <a:pt x="6" y="124"/>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740" name="Freeform 4773"/>
              <p:cNvSpPr>
                <a:spLocks/>
              </p:cNvSpPr>
              <p:nvPr/>
            </p:nvSpPr>
            <p:spPr bwMode="auto">
              <a:xfrm>
                <a:off x="1381" y="1594"/>
                <a:ext cx="32" cy="14"/>
              </a:xfrm>
              <a:custGeom>
                <a:avLst/>
                <a:gdLst>
                  <a:gd name="T0" fmla="*/ 0 w 24"/>
                  <a:gd name="T1" fmla="*/ 10 h 11"/>
                  <a:gd name="T2" fmla="*/ 5 w 24"/>
                  <a:gd name="T3" fmla="*/ 9 h 11"/>
                  <a:gd name="T4" fmla="*/ 4 w 24"/>
                  <a:gd name="T5" fmla="*/ 6 h 11"/>
                  <a:gd name="T6" fmla="*/ 8 w 24"/>
                  <a:gd name="T7" fmla="*/ 8 h 11"/>
                  <a:gd name="T8" fmla="*/ 7 w 24"/>
                  <a:gd name="T9" fmla="*/ 6 h 11"/>
                  <a:gd name="T10" fmla="*/ 9 w 24"/>
                  <a:gd name="T11" fmla="*/ 6 h 11"/>
                  <a:gd name="T12" fmla="*/ 12 w 24"/>
                  <a:gd name="T13" fmla="*/ 6 h 11"/>
                  <a:gd name="T14" fmla="*/ 15 w 24"/>
                  <a:gd name="T15" fmla="*/ 4 h 11"/>
                  <a:gd name="T16" fmla="*/ 21 w 24"/>
                  <a:gd name="T17" fmla="*/ 4 h 11"/>
                  <a:gd name="T18" fmla="*/ 29 w 24"/>
                  <a:gd name="T19" fmla="*/ 1 h 11"/>
                  <a:gd name="T20" fmla="*/ 29 w 24"/>
                  <a:gd name="T21" fmla="*/ 3 h 11"/>
                  <a:gd name="T22" fmla="*/ 32 w 24"/>
                  <a:gd name="T23" fmla="*/ 3 h 11"/>
                  <a:gd name="T24" fmla="*/ 13 w 24"/>
                  <a:gd name="T25" fmla="*/ 14 h 11"/>
                  <a:gd name="T26" fmla="*/ 9 w 24"/>
                  <a:gd name="T27" fmla="*/ 11 h 11"/>
                  <a:gd name="T28" fmla="*/ 4 w 24"/>
                  <a:gd name="T29" fmla="*/ 10 h 11"/>
                  <a:gd name="T30" fmla="*/ 0 w 24"/>
                  <a:gd name="T31" fmla="*/ 10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 h="11">
                    <a:moveTo>
                      <a:pt x="0" y="8"/>
                    </a:moveTo>
                    <a:cubicBezTo>
                      <a:pt x="0" y="7"/>
                      <a:pt x="3" y="8"/>
                      <a:pt x="4" y="7"/>
                    </a:cubicBezTo>
                    <a:cubicBezTo>
                      <a:pt x="2" y="8"/>
                      <a:pt x="2" y="6"/>
                      <a:pt x="3" y="5"/>
                    </a:cubicBezTo>
                    <a:cubicBezTo>
                      <a:pt x="4" y="5"/>
                      <a:pt x="5" y="7"/>
                      <a:pt x="6" y="6"/>
                    </a:cubicBezTo>
                    <a:cubicBezTo>
                      <a:pt x="5" y="6"/>
                      <a:pt x="4" y="6"/>
                      <a:pt x="5" y="5"/>
                    </a:cubicBezTo>
                    <a:cubicBezTo>
                      <a:pt x="5" y="4"/>
                      <a:pt x="6" y="5"/>
                      <a:pt x="7" y="5"/>
                    </a:cubicBezTo>
                    <a:cubicBezTo>
                      <a:pt x="8" y="4"/>
                      <a:pt x="8" y="4"/>
                      <a:pt x="9" y="5"/>
                    </a:cubicBezTo>
                    <a:cubicBezTo>
                      <a:pt x="10" y="5"/>
                      <a:pt x="10" y="4"/>
                      <a:pt x="11" y="3"/>
                    </a:cubicBezTo>
                    <a:cubicBezTo>
                      <a:pt x="13" y="3"/>
                      <a:pt x="15" y="3"/>
                      <a:pt x="16" y="3"/>
                    </a:cubicBezTo>
                    <a:cubicBezTo>
                      <a:pt x="18" y="3"/>
                      <a:pt x="20" y="0"/>
                      <a:pt x="22" y="1"/>
                    </a:cubicBezTo>
                    <a:cubicBezTo>
                      <a:pt x="21" y="1"/>
                      <a:pt x="21" y="2"/>
                      <a:pt x="22" y="2"/>
                    </a:cubicBezTo>
                    <a:cubicBezTo>
                      <a:pt x="23" y="3"/>
                      <a:pt x="23" y="2"/>
                      <a:pt x="24" y="2"/>
                    </a:cubicBezTo>
                    <a:cubicBezTo>
                      <a:pt x="22" y="4"/>
                      <a:pt x="7" y="6"/>
                      <a:pt x="10" y="11"/>
                    </a:cubicBezTo>
                    <a:cubicBezTo>
                      <a:pt x="7" y="10"/>
                      <a:pt x="10" y="7"/>
                      <a:pt x="7" y="9"/>
                    </a:cubicBezTo>
                    <a:cubicBezTo>
                      <a:pt x="5" y="9"/>
                      <a:pt x="5" y="8"/>
                      <a:pt x="3" y="8"/>
                    </a:cubicBezTo>
                    <a:cubicBezTo>
                      <a:pt x="2" y="8"/>
                      <a:pt x="1" y="9"/>
                      <a:pt x="0" y="8"/>
                    </a:cubicBezTo>
                  </a:path>
                </a:pathLst>
              </a:custGeom>
              <a:solidFill>
                <a:srgbClr val="B3B3B3"/>
              </a:solidFill>
              <a:ln w="3175">
                <a:solidFill>
                  <a:schemeClr val="tx1"/>
                </a:solidFill>
                <a:round/>
                <a:headEnd/>
                <a:tailEnd/>
              </a:ln>
            </p:spPr>
            <p:txBody>
              <a:bodyPr/>
              <a:lstStyle/>
              <a:p>
                <a:endParaRPr lang="en-GB" sz="2400" dirty="0"/>
              </a:p>
            </p:txBody>
          </p:sp>
          <p:sp>
            <p:nvSpPr>
              <p:cNvPr id="741" name="Freeform 4774"/>
              <p:cNvSpPr>
                <a:spLocks/>
              </p:cNvSpPr>
              <p:nvPr/>
            </p:nvSpPr>
            <p:spPr bwMode="auto">
              <a:xfrm>
                <a:off x="1582" y="1545"/>
                <a:ext cx="168" cy="67"/>
              </a:xfrm>
              <a:custGeom>
                <a:avLst/>
                <a:gdLst>
                  <a:gd name="T0" fmla="*/ 4 w 128"/>
                  <a:gd name="T1" fmla="*/ 50 h 51"/>
                  <a:gd name="T2" fmla="*/ 12 w 128"/>
                  <a:gd name="T3" fmla="*/ 55 h 51"/>
                  <a:gd name="T4" fmla="*/ 25 w 128"/>
                  <a:gd name="T5" fmla="*/ 60 h 51"/>
                  <a:gd name="T6" fmla="*/ 24 w 128"/>
                  <a:gd name="T7" fmla="*/ 66 h 51"/>
                  <a:gd name="T8" fmla="*/ 39 w 128"/>
                  <a:gd name="T9" fmla="*/ 66 h 51"/>
                  <a:gd name="T10" fmla="*/ 49 w 128"/>
                  <a:gd name="T11" fmla="*/ 64 h 51"/>
                  <a:gd name="T12" fmla="*/ 59 w 128"/>
                  <a:gd name="T13" fmla="*/ 64 h 51"/>
                  <a:gd name="T14" fmla="*/ 80 w 128"/>
                  <a:gd name="T15" fmla="*/ 59 h 51"/>
                  <a:gd name="T16" fmla="*/ 98 w 128"/>
                  <a:gd name="T17" fmla="*/ 54 h 51"/>
                  <a:gd name="T18" fmla="*/ 102 w 128"/>
                  <a:gd name="T19" fmla="*/ 56 h 51"/>
                  <a:gd name="T20" fmla="*/ 114 w 128"/>
                  <a:gd name="T21" fmla="*/ 58 h 51"/>
                  <a:gd name="T22" fmla="*/ 119 w 128"/>
                  <a:gd name="T23" fmla="*/ 59 h 51"/>
                  <a:gd name="T24" fmla="*/ 129 w 128"/>
                  <a:gd name="T25" fmla="*/ 60 h 51"/>
                  <a:gd name="T26" fmla="*/ 139 w 128"/>
                  <a:gd name="T27" fmla="*/ 59 h 51"/>
                  <a:gd name="T28" fmla="*/ 146 w 128"/>
                  <a:gd name="T29" fmla="*/ 56 h 51"/>
                  <a:gd name="T30" fmla="*/ 134 w 128"/>
                  <a:gd name="T31" fmla="*/ 58 h 51"/>
                  <a:gd name="T32" fmla="*/ 138 w 128"/>
                  <a:gd name="T33" fmla="*/ 51 h 51"/>
                  <a:gd name="T34" fmla="*/ 148 w 128"/>
                  <a:gd name="T35" fmla="*/ 49 h 51"/>
                  <a:gd name="T36" fmla="*/ 156 w 128"/>
                  <a:gd name="T37" fmla="*/ 49 h 51"/>
                  <a:gd name="T38" fmla="*/ 163 w 128"/>
                  <a:gd name="T39" fmla="*/ 50 h 51"/>
                  <a:gd name="T40" fmla="*/ 165 w 128"/>
                  <a:gd name="T41" fmla="*/ 43 h 51"/>
                  <a:gd name="T42" fmla="*/ 164 w 128"/>
                  <a:gd name="T43" fmla="*/ 42 h 51"/>
                  <a:gd name="T44" fmla="*/ 156 w 128"/>
                  <a:gd name="T45" fmla="*/ 39 h 51"/>
                  <a:gd name="T46" fmla="*/ 148 w 128"/>
                  <a:gd name="T47" fmla="*/ 35 h 51"/>
                  <a:gd name="T48" fmla="*/ 155 w 128"/>
                  <a:gd name="T49" fmla="*/ 26 h 51"/>
                  <a:gd name="T50" fmla="*/ 160 w 128"/>
                  <a:gd name="T51" fmla="*/ 14 h 51"/>
                  <a:gd name="T52" fmla="*/ 163 w 128"/>
                  <a:gd name="T53" fmla="*/ 9 h 51"/>
                  <a:gd name="T54" fmla="*/ 152 w 128"/>
                  <a:gd name="T55" fmla="*/ 4 h 51"/>
                  <a:gd name="T56" fmla="*/ 146 w 128"/>
                  <a:gd name="T57" fmla="*/ 4 h 51"/>
                  <a:gd name="T58" fmla="*/ 131 w 128"/>
                  <a:gd name="T59" fmla="*/ 21 h 51"/>
                  <a:gd name="T60" fmla="*/ 123 w 128"/>
                  <a:gd name="T61" fmla="*/ 20 h 51"/>
                  <a:gd name="T62" fmla="*/ 129 w 128"/>
                  <a:gd name="T63" fmla="*/ 13 h 51"/>
                  <a:gd name="T64" fmla="*/ 123 w 128"/>
                  <a:gd name="T65" fmla="*/ 8 h 51"/>
                  <a:gd name="T66" fmla="*/ 119 w 128"/>
                  <a:gd name="T67" fmla="*/ 11 h 51"/>
                  <a:gd name="T68" fmla="*/ 113 w 128"/>
                  <a:gd name="T69" fmla="*/ 12 h 51"/>
                  <a:gd name="T70" fmla="*/ 104 w 128"/>
                  <a:gd name="T71" fmla="*/ 14 h 51"/>
                  <a:gd name="T72" fmla="*/ 93 w 128"/>
                  <a:gd name="T73" fmla="*/ 17 h 51"/>
                  <a:gd name="T74" fmla="*/ 98 w 128"/>
                  <a:gd name="T75" fmla="*/ 13 h 51"/>
                  <a:gd name="T76" fmla="*/ 101 w 128"/>
                  <a:gd name="T77" fmla="*/ 8 h 51"/>
                  <a:gd name="T78" fmla="*/ 84 w 128"/>
                  <a:gd name="T79" fmla="*/ 9 h 51"/>
                  <a:gd name="T80" fmla="*/ 77 w 128"/>
                  <a:gd name="T81" fmla="*/ 12 h 51"/>
                  <a:gd name="T82" fmla="*/ 79 w 128"/>
                  <a:gd name="T83" fmla="*/ 9 h 51"/>
                  <a:gd name="T84" fmla="*/ 75 w 128"/>
                  <a:gd name="T85" fmla="*/ 3 h 51"/>
                  <a:gd name="T86" fmla="*/ 45 w 128"/>
                  <a:gd name="T87" fmla="*/ 9 h 51"/>
                  <a:gd name="T88" fmla="*/ 33 w 128"/>
                  <a:gd name="T89" fmla="*/ 16 h 51"/>
                  <a:gd name="T90" fmla="*/ 20 w 128"/>
                  <a:gd name="T91" fmla="*/ 25 h 51"/>
                  <a:gd name="T92" fmla="*/ 22 w 128"/>
                  <a:gd name="T93" fmla="*/ 25 h 51"/>
                  <a:gd name="T94" fmla="*/ 17 w 128"/>
                  <a:gd name="T95" fmla="*/ 26 h 51"/>
                  <a:gd name="T96" fmla="*/ 29 w 128"/>
                  <a:gd name="T97" fmla="*/ 28 h 51"/>
                  <a:gd name="T98" fmla="*/ 49 w 128"/>
                  <a:gd name="T99" fmla="*/ 26 h 51"/>
                  <a:gd name="T100" fmla="*/ 41 w 128"/>
                  <a:gd name="T101" fmla="*/ 28 h 51"/>
                  <a:gd name="T102" fmla="*/ 16 w 128"/>
                  <a:gd name="T103" fmla="*/ 30 h 51"/>
                  <a:gd name="T104" fmla="*/ 12 w 128"/>
                  <a:gd name="T105" fmla="*/ 37 h 51"/>
                  <a:gd name="T106" fmla="*/ 43 w 128"/>
                  <a:gd name="T107" fmla="*/ 37 h 51"/>
                  <a:gd name="T108" fmla="*/ 63 w 128"/>
                  <a:gd name="T109" fmla="*/ 39 h 51"/>
                  <a:gd name="T110" fmla="*/ 60 w 128"/>
                  <a:gd name="T111" fmla="*/ 42 h 51"/>
                  <a:gd name="T112" fmla="*/ 38 w 128"/>
                  <a:gd name="T113" fmla="*/ 41 h 51"/>
                  <a:gd name="T114" fmla="*/ 3 w 128"/>
                  <a:gd name="T115" fmla="*/ 46 h 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8" h="51">
                    <a:moveTo>
                      <a:pt x="2" y="35"/>
                    </a:moveTo>
                    <a:cubicBezTo>
                      <a:pt x="2" y="36"/>
                      <a:pt x="1" y="38"/>
                      <a:pt x="3" y="38"/>
                    </a:cubicBezTo>
                    <a:cubicBezTo>
                      <a:pt x="0" y="39"/>
                      <a:pt x="3" y="39"/>
                      <a:pt x="4" y="39"/>
                    </a:cubicBezTo>
                    <a:cubicBezTo>
                      <a:pt x="0" y="41"/>
                      <a:pt x="9" y="42"/>
                      <a:pt x="9" y="42"/>
                    </a:cubicBezTo>
                    <a:cubicBezTo>
                      <a:pt x="14" y="42"/>
                      <a:pt x="18" y="42"/>
                      <a:pt x="22" y="43"/>
                    </a:cubicBezTo>
                    <a:cubicBezTo>
                      <a:pt x="21" y="43"/>
                      <a:pt x="20" y="45"/>
                      <a:pt x="19" y="46"/>
                    </a:cubicBezTo>
                    <a:cubicBezTo>
                      <a:pt x="18" y="46"/>
                      <a:pt x="18" y="47"/>
                      <a:pt x="18" y="48"/>
                    </a:cubicBezTo>
                    <a:cubicBezTo>
                      <a:pt x="18" y="49"/>
                      <a:pt x="20" y="49"/>
                      <a:pt x="18" y="50"/>
                    </a:cubicBezTo>
                    <a:cubicBezTo>
                      <a:pt x="20" y="51"/>
                      <a:pt x="23" y="50"/>
                      <a:pt x="25" y="50"/>
                    </a:cubicBezTo>
                    <a:cubicBezTo>
                      <a:pt x="27" y="50"/>
                      <a:pt x="29" y="50"/>
                      <a:pt x="30" y="50"/>
                    </a:cubicBezTo>
                    <a:cubicBezTo>
                      <a:pt x="31" y="50"/>
                      <a:pt x="35" y="50"/>
                      <a:pt x="33" y="49"/>
                    </a:cubicBezTo>
                    <a:cubicBezTo>
                      <a:pt x="34" y="49"/>
                      <a:pt x="36" y="49"/>
                      <a:pt x="37" y="49"/>
                    </a:cubicBezTo>
                    <a:cubicBezTo>
                      <a:pt x="34" y="49"/>
                      <a:pt x="39" y="49"/>
                      <a:pt x="39" y="49"/>
                    </a:cubicBezTo>
                    <a:cubicBezTo>
                      <a:pt x="41" y="49"/>
                      <a:pt x="43" y="48"/>
                      <a:pt x="45" y="49"/>
                    </a:cubicBezTo>
                    <a:cubicBezTo>
                      <a:pt x="48" y="49"/>
                      <a:pt x="51" y="48"/>
                      <a:pt x="53" y="47"/>
                    </a:cubicBezTo>
                    <a:cubicBezTo>
                      <a:pt x="56" y="47"/>
                      <a:pt x="58" y="45"/>
                      <a:pt x="61" y="45"/>
                    </a:cubicBezTo>
                    <a:cubicBezTo>
                      <a:pt x="64" y="45"/>
                      <a:pt x="66" y="45"/>
                      <a:pt x="69" y="44"/>
                    </a:cubicBezTo>
                    <a:cubicBezTo>
                      <a:pt x="71" y="44"/>
                      <a:pt x="73" y="42"/>
                      <a:pt x="75" y="41"/>
                    </a:cubicBezTo>
                    <a:cubicBezTo>
                      <a:pt x="76" y="41"/>
                      <a:pt x="78" y="40"/>
                      <a:pt x="80" y="40"/>
                    </a:cubicBezTo>
                    <a:cubicBezTo>
                      <a:pt x="82" y="40"/>
                      <a:pt x="78" y="42"/>
                      <a:pt x="78" y="43"/>
                    </a:cubicBezTo>
                    <a:cubicBezTo>
                      <a:pt x="79" y="44"/>
                      <a:pt x="81" y="43"/>
                      <a:pt x="82" y="43"/>
                    </a:cubicBezTo>
                    <a:cubicBezTo>
                      <a:pt x="84" y="43"/>
                      <a:pt x="86" y="44"/>
                      <a:pt x="87" y="44"/>
                    </a:cubicBezTo>
                    <a:cubicBezTo>
                      <a:pt x="87" y="45"/>
                      <a:pt x="85" y="45"/>
                      <a:pt x="84" y="45"/>
                    </a:cubicBezTo>
                    <a:cubicBezTo>
                      <a:pt x="87" y="47"/>
                      <a:pt x="89" y="45"/>
                      <a:pt x="91" y="45"/>
                    </a:cubicBezTo>
                    <a:cubicBezTo>
                      <a:pt x="92" y="45"/>
                      <a:pt x="93" y="46"/>
                      <a:pt x="95" y="46"/>
                    </a:cubicBezTo>
                    <a:cubicBezTo>
                      <a:pt x="96" y="47"/>
                      <a:pt x="97" y="47"/>
                      <a:pt x="98" y="46"/>
                    </a:cubicBezTo>
                    <a:cubicBezTo>
                      <a:pt x="99" y="46"/>
                      <a:pt x="101" y="47"/>
                      <a:pt x="102" y="46"/>
                    </a:cubicBezTo>
                    <a:cubicBezTo>
                      <a:pt x="104" y="46"/>
                      <a:pt x="105" y="46"/>
                      <a:pt x="106" y="45"/>
                    </a:cubicBezTo>
                    <a:cubicBezTo>
                      <a:pt x="109" y="45"/>
                      <a:pt x="112" y="45"/>
                      <a:pt x="113" y="43"/>
                    </a:cubicBezTo>
                    <a:cubicBezTo>
                      <a:pt x="113" y="42"/>
                      <a:pt x="112" y="42"/>
                      <a:pt x="111" y="43"/>
                    </a:cubicBezTo>
                    <a:cubicBezTo>
                      <a:pt x="112" y="42"/>
                      <a:pt x="113" y="41"/>
                      <a:pt x="114" y="41"/>
                    </a:cubicBezTo>
                    <a:cubicBezTo>
                      <a:pt x="112" y="38"/>
                      <a:pt x="104" y="42"/>
                      <a:pt x="102" y="44"/>
                    </a:cubicBezTo>
                    <a:cubicBezTo>
                      <a:pt x="103" y="42"/>
                      <a:pt x="105" y="41"/>
                      <a:pt x="107" y="40"/>
                    </a:cubicBezTo>
                    <a:cubicBezTo>
                      <a:pt x="105" y="41"/>
                      <a:pt x="107" y="39"/>
                      <a:pt x="105" y="39"/>
                    </a:cubicBezTo>
                    <a:cubicBezTo>
                      <a:pt x="105" y="37"/>
                      <a:pt x="107" y="38"/>
                      <a:pt x="108" y="39"/>
                    </a:cubicBezTo>
                    <a:cubicBezTo>
                      <a:pt x="110" y="40"/>
                      <a:pt x="112" y="38"/>
                      <a:pt x="113" y="37"/>
                    </a:cubicBezTo>
                    <a:cubicBezTo>
                      <a:pt x="114" y="37"/>
                      <a:pt x="116" y="35"/>
                      <a:pt x="117" y="36"/>
                    </a:cubicBezTo>
                    <a:cubicBezTo>
                      <a:pt x="118" y="36"/>
                      <a:pt x="118" y="37"/>
                      <a:pt x="119" y="37"/>
                    </a:cubicBezTo>
                    <a:cubicBezTo>
                      <a:pt x="120" y="38"/>
                      <a:pt x="122" y="36"/>
                      <a:pt x="123" y="36"/>
                    </a:cubicBezTo>
                    <a:cubicBezTo>
                      <a:pt x="121" y="37"/>
                      <a:pt x="122" y="38"/>
                      <a:pt x="124" y="38"/>
                    </a:cubicBezTo>
                    <a:cubicBezTo>
                      <a:pt x="126" y="38"/>
                      <a:pt x="127" y="35"/>
                      <a:pt x="128" y="34"/>
                    </a:cubicBezTo>
                    <a:cubicBezTo>
                      <a:pt x="128" y="33"/>
                      <a:pt x="127" y="33"/>
                      <a:pt x="126" y="33"/>
                    </a:cubicBezTo>
                    <a:cubicBezTo>
                      <a:pt x="125" y="33"/>
                      <a:pt x="125" y="34"/>
                      <a:pt x="124" y="33"/>
                    </a:cubicBezTo>
                    <a:cubicBezTo>
                      <a:pt x="125" y="32"/>
                      <a:pt x="125" y="32"/>
                      <a:pt x="125" y="32"/>
                    </a:cubicBezTo>
                    <a:cubicBezTo>
                      <a:pt x="124" y="31"/>
                      <a:pt x="123" y="32"/>
                      <a:pt x="123" y="32"/>
                    </a:cubicBezTo>
                    <a:cubicBezTo>
                      <a:pt x="122" y="31"/>
                      <a:pt x="120" y="30"/>
                      <a:pt x="119" y="30"/>
                    </a:cubicBezTo>
                    <a:cubicBezTo>
                      <a:pt x="120" y="28"/>
                      <a:pt x="118" y="28"/>
                      <a:pt x="117" y="29"/>
                    </a:cubicBezTo>
                    <a:cubicBezTo>
                      <a:pt x="115" y="30"/>
                      <a:pt x="114" y="27"/>
                      <a:pt x="113" y="27"/>
                    </a:cubicBezTo>
                    <a:cubicBezTo>
                      <a:pt x="113" y="25"/>
                      <a:pt x="111" y="24"/>
                      <a:pt x="112" y="23"/>
                    </a:cubicBezTo>
                    <a:cubicBezTo>
                      <a:pt x="114" y="22"/>
                      <a:pt x="117" y="21"/>
                      <a:pt x="118" y="20"/>
                    </a:cubicBezTo>
                    <a:cubicBezTo>
                      <a:pt x="119" y="18"/>
                      <a:pt x="118" y="17"/>
                      <a:pt x="119" y="15"/>
                    </a:cubicBezTo>
                    <a:cubicBezTo>
                      <a:pt x="120" y="14"/>
                      <a:pt x="121" y="12"/>
                      <a:pt x="122" y="11"/>
                    </a:cubicBezTo>
                    <a:cubicBezTo>
                      <a:pt x="122" y="10"/>
                      <a:pt x="123" y="9"/>
                      <a:pt x="123" y="9"/>
                    </a:cubicBezTo>
                    <a:cubicBezTo>
                      <a:pt x="123" y="8"/>
                      <a:pt x="124" y="8"/>
                      <a:pt x="124" y="7"/>
                    </a:cubicBezTo>
                    <a:cubicBezTo>
                      <a:pt x="124" y="4"/>
                      <a:pt x="123" y="6"/>
                      <a:pt x="122" y="4"/>
                    </a:cubicBezTo>
                    <a:cubicBezTo>
                      <a:pt x="119" y="2"/>
                      <a:pt x="119" y="2"/>
                      <a:pt x="116" y="3"/>
                    </a:cubicBezTo>
                    <a:cubicBezTo>
                      <a:pt x="114" y="3"/>
                      <a:pt x="112" y="0"/>
                      <a:pt x="110" y="2"/>
                    </a:cubicBezTo>
                    <a:cubicBezTo>
                      <a:pt x="111" y="3"/>
                      <a:pt x="111" y="3"/>
                      <a:pt x="111" y="3"/>
                    </a:cubicBezTo>
                    <a:cubicBezTo>
                      <a:pt x="107" y="3"/>
                      <a:pt x="104" y="7"/>
                      <a:pt x="103" y="10"/>
                    </a:cubicBezTo>
                    <a:cubicBezTo>
                      <a:pt x="102" y="11"/>
                      <a:pt x="98" y="14"/>
                      <a:pt x="100" y="16"/>
                    </a:cubicBezTo>
                    <a:cubicBezTo>
                      <a:pt x="97" y="15"/>
                      <a:pt x="94" y="20"/>
                      <a:pt x="91" y="18"/>
                    </a:cubicBezTo>
                    <a:cubicBezTo>
                      <a:pt x="92" y="17"/>
                      <a:pt x="93" y="16"/>
                      <a:pt x="94" y="15"/>
                    </a:cubicBezTo>
                    <a:cubicBezTo>
                      <a:pt x="94" y="15"/>
                      <a:pt x="93" y="15"/>
                      <a:pt x="93" y="15"/>
                    </a:cubicBezTo>
                    <a:cubicBezTo>
                      <a:pt x="92" y="14"/>
                      <a:pt x="97" y="10"/>
                      <a:pt x="98" y="10"/>
                    </a:cubicBezTo>
                    <a:cubicBezTo>
                      <a:pt x="97" y="9"/>
                      <a:pt x="96" y="9"/>
                      <a:pt x="96" y="9"/>
                    </a:cubicBezTo>
                    <a:cubicBezTo>
                      <a:pt x="99" y="8"/>
                      <a:pt x="93" y="8"/>
                      <a:pt x="94" y="6"/>
                    </a:cubicBezTo>
                    <a:cubicBezTo>
                      <a:pt x="92" y="7"/>
                      <a:pt x="90" y="4"/>
                      <a:pt x="87" y="5"/>
                    </a:cubicBezTo>
                    <a:cubicBezTo>
                      <a:pt x="86" y="7"/>
                      <a:pt x="90" y="8"/>
                      <a:pt x="91" y="8"/>
                    </a:cubicBezTo>
                    <a:cubicBezTo>
                      <a:pt x="90" y="9"/>
                      <a:pt x="88" y="7"/>
                      <a:pt x="87" y="8"/>
                    </a:cubicBezTo>
                    <a:cubicBezTo>
                      <a:pt x="89" y="8"/>
                      <a:pt x="88" y="11"/>
                      <a:pt x="86" y="9"/>
                    </a:cubicBezTo>
                    <a:cubicBezTo>
                      <a:pt x="88" y="11"/>
                      <a:pt x="83" y="9"/>
                      <a:pt x="82" y="10"/>
                    </a:cubicBezTo>
                    <a:cubicBezTo>
                      <a:pt x="81" y="10"/>
                      <a:pt x="80" y="11"/>
                      <a:pt x="79" y="11"/>
                    </a:cubicBezTo>
                    <a:cubicBezTo>
                      <a:pt x="78" y="11"/>
                      <a:pt x="74" y="11"/>
                      <a:pt x="77" y="11"/>
                    </a:cubicBezTo>
                    <a:cubicBezTo>
                      <a:pt x="75" y="10"/>
                      <a:pt x="72" y="12"/>
                      <a:pt x="71" y="13"/>
                    </a:cubicBezTo>
                    <a:cubicBezTo>
                      <a:pt x="71" y="12"/>
                      <a:pt x="72" y="12"/>
                      <a:pt x="73" y="12"/>
                    </a:cubicBezTo>
                    <a:cubicBezTo>
                      <a:pt x="70" y="12"/>
                      <a:pt x="74" y="10"/>
                      <a:pt x="75" y="10"/>
                    </a:cubicBezTo>
                    <a:cubicBezTo>
                      <a:pt x="77" y="10"/>
                      <a:pt x="79" y="9"/>
                      <a:pt x="81" y="8"/>
                    </a:cubicBezTo>
                    <a:cubicBezTo>
                      <a:pt x="79" y="8"/>
                      <a:pt x="78" y="7"/>
                      <a:pt x="77" y="6"/>
                    </a:cubicBezTo>
                    <a:cubicBezTo>
                      <a:pt x="75" y="6"/>
                      <a:pt x="74" y="6"/>
                      <a:pt x="72" y="5"/>
                    </a:cubicBezTo>
                    <a:cubicBezTo>
                      <a:pt x="69" y="5"/>
                      <a:pt x="66" y="6"/>
                      <a:pt x="64" y="7"/>
                    </a:cubicBezTo>
                    <a:cubicBezTo>
                      <a:pt x="66" y="8"/>
                      <a:pt x="62" y="9"/>
                      <a:pt x="61" y="9"/>
                    </a:cubicBezTo>
                    <a:cubicBezTo>
                      <a:pt x="64" y="8"/>
                      <a:pt x="59" y="9"/>
                      <a:pt x="59" y="9"/>
                    </a:cubicBezTo>
                    <a:cubicBezTo>
                      <a:pt x="57" y="9"/>
                      <a:pt x="56" y="10"/>
                      <a:pt x="54" y="9"/>
                    </a:cubicBezTo>
                    <a:cubicBezTo>
                      <a:pt x="55" y="8"/>
                      <a:pt x="59" y="8"/>
                      <a:pt x="60" y="7"/>
                    </a:cubicBezTo>
                    <a:cubicBezTo>
                      <a:pt x="62" y="6"/>
                      <a:pt x="64" y="5"/>
                      <a:pt x="65" y="4"/>
                    </a:cubicBezTo>
                    <a:cubicBezTo>
                      <a:pt x="68" y="1"/>
                      <a:pt x="58" y="2"/>
                      <a:pt x="57" y="2"/>
                    </a:cubicBezTo>
                    <a:cubicBezTo>
                      <a:pt x="53" y="3"/>
                      <a:pt x="48" y="4"/>
                      <a:pt x="43" y="5"/>
                    </a:cubicBezTo>
                    <a:cubicBezTo>
                      <a:pt x="40" y="6"/>
                      <a:pt x="37" y="7"/>
                      <a:pt x="34" y="7"/>
                    </a:cubicBezTo>
                    <a:cubicBezTo>
                      <a:pt x="30" y="8"/>
                      <a:pt x="26" y="9"/>
                      <a:pt x="23" y="11"/>
                    </a:cubicBezTo>
                    <a:cubicBezTo>
                      <a:pt x="23" y="11"/>
                      <a:pt x="24" y="12"/>
                      <a:pt x="25" y="12"/>
                    </a:cubicBezTo>
                    <a:cubicBezTo>
                      <a:pt x="23" y="15"/>
                      <a:pt x="9" y="13"/>
                      <a:pt x="10" y="19"/>
                    </a:cubicBezTo>
                    <a:cubicBezTo>
                      <a:pt x="12" y="18"/>
                      <a:pt x="13" y="19"/>
                      <a:pt x="15" y="19"/>
                    </a:cubicBezTo>
                    <a:cubicBezTo>
                      <a:pt x="17" y="19"/>
                      <a:pt x="18" y="18"/>
                      <a:pt x="19" y="18"/>
                    </a:cubicBezTo>
                    <a:cubicBezTo>
                      <a:pt x="19" y="18"/>
                      <a:pt x="18" y="19"/>
                      <a:pt x="17" y="19"/>
                    </a:cubicBezTo>
                    <a:cubicBezTo>
                      <a:pt x="20" y="19"/>
                      <a:pt x="17" y="19"/>
                      <a:pt x="16" y="19"/>
                    </a:cubicBezTo>
                    <a:cubicBezTo>
                      <a:pt x="15" y="20"/>
                      <a:pt x="14" y="20"/>
                      <a:pt x="13" y="20"/>
                    </a:cubicBezTo>
                    <a:cubicBezTo>
                      <a:pt x="14" y="21"/>
                      <a:pt x="15" y="21"/>
                      <a:pt x="17" y="21"/>
                    </a:cubicBezTo>
                    <a:cubicBezTo>
                      <a:pt x="19" y="21"/>
                      <a:pt x="20" y="20"/>
                      <a:pt x="22" y="21"/>
                    </a:cubicBezTo>
                    <a:cubicBezTo>
                      <a:pt x="24" y="21"/>
                      <a:pt x="27" y="20"/>
                      <a:pt x="29" y="20"/>
                    </a:cubicBezTo>
                    <a:cubicBezTo>
                      <a:pt x="32" y="19"/>
                      <a:pt x="35" y="20"/>
                      <a:pt x="37" y="20"/>
                    </a:cubicBezTo>
                    <a:cubicBezTo>
                      <a:pt x="35" y="21"/>
                      <a:pt x="32" y="20"/>
                      <a:pt x="29" y="20"/>
                    </a:cubicBezTo>
                    <a:cubicBezTo>
                      <a:pt x="30" y="21"/>
                      <a:pt x="30" y="21"/>
                      <a:pt x="31" y="21"/>
                    </a:cubicBezTo>
                    <a:cubicBezTo>
                      <a:pt x="28" y="22"/>
                      <a:pt x="24" y="22"/>
                      <a:pt x="21" y="22"/>
                    </a:cubicBezTo>
                    <a:cubicBezTo>
                      <a:pt x="18" y="23"/>
                      <a:pt x="15" y="23"/>
                      <a:pt x="12" y="23"/>
                    </a:cubicBezTo>
                    <a:cubicBezTo>
                      <a:pt x="10" y="24"/>
                      <a:pt x="8" y="24"/>
                      <a:pt x="7" y="25"/>
                    </a:cubicBezTo>
                    <a:cubicBezTo>
                      <a:pt x="5" y="26"/>
                      <a:pt x="8" y="29"/>
                      <a:pt x="9" y="28"/>
                    </a:cubicBezTo>
                    <a:cubicBezTo>
                      <a:pt x="13" y="28"/>
                      <a:pt x="17" y="28"/>
                      <a:pt x="20" y="29"/>
                    </a:cubicBezTo>
                    <a:cubicBezTo>
                      <a:pt x="24" y="29"/>
                      <a:pt x="29" y="28"/>
                      <a:pt x="33" y="28"/>
                    </a:cubicBezTo>
                    <a:cubicBezTo>
                      <a:pt x="36" y="28"/>
                      <a:pt x="39" y="28"/>
                      <a:pt x="43" y="29"/>
                    </a:cubicBezTo>
                    <a:cubicBezTo>
                      <a:pt x="44" y="29"/>
                      <a:pt x="47" y="29"/>
                      <a:pt x="48" y="30"/>
                    </a:cubicBezTo>
                    <a:cubicBezTo>
                      <a:pt x="48" y="31"/>
                      <a:pt x="49" y="31"/>
                      <a:pt x="51" y="31"/>
                    </a:cubicBezTo>
                    <a:cubicBezTo>
                      <a:pt x="50" y="32"/>
                      <a:pt x="48" y="32"/>
                      <a:pt x="46" y="32"/>
                    </a:cubicBezTo>
                    <a:cubicBezTo>
                      <a:pt x="44" y="32"/>
                      <a:pt x="43" y="33"/>
                      <a:pt x="41" y="32"/>
                    </a:cubicBezTo>
                    <a:cubicBezTo>
                      <a:pt x="37" y="32"/>
                      <a:pt x="33" y="31"/>
                      <a:pt x="29" y="31"/>
                    </a:cubicBezTo>
                    <a:cubicBezTo>
                      <a:pt x="24" y="31"/>
                      <a:pt x="19" y="32"/>
                      <a:pt x="14" y="33"/>
                    </a:cubicBezTo>
                    <a:cubicBezTo>
                      <a:pt x="10" y="33"/>
                      <a:pt x="6" y="33"/>
                      <a:pt x="2" y="35"/>
                    </a:cubicBezTo>
                  </a:path>
                </a:pathLst>
              </a:custGeom>
              <a:solidFill>
                <a:srgbClr val="B3B3B3"/>
              </a:solidFill>
              <a:ln w="3175">
                <a:solidFill>
                  <a:schemeClr val="tx1"/>
                </a:solidFill>
                <a:round/>
                <a:headEnd/>
                <a:tailEnd/>
              </a:ln>
            </p:spPr>
            <p:txBody>
              <a:bodyPr/>
              <a:lstStyle/>
              <a:p>
                <a:endParaRPr lang="en-GB" sz="2400" dirty="0"/>
              </a:p>
            </p:txBody>
          </p:sp>
          <p:sp>
            <p:nvSpPr>
              <p:cNvPr id="742" name="Freeform 4775"/>
              <p:cNvSpPr>
                <a:spLocks/>
              </p:cNvSpPr>
              <p:nvPr/>
            </p:nvSpPr>
            <p:spPr bwMode="auto">
              <a:xfrm>
                <a:off x="1617" y="1614"/>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1"/>
                    </a:cubicBezTo>
                    <a:cubicBezTo>
                      <a:pt x="0" y="0"/>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743" name="Freeform 4776"/>
              <p:cNvSpPr>
                <a:spLocks/>
              </p:cNvSpPr>
              <p:nvPr/>
            </p:nvSpPr>
            <p:spPr bwMode="auto">
              <a:xfrm>
                <a:off x="1619" y="1618"/>
                <a:ext cx="4" cy="1"/>
              </a:xfrm>
              <a:custGeom>
                <a:avLst/>
                <a:gdLst>
                  <a:gd name="T0" fmla="*/ 4 w 3"/>
                  <a:gd name="T1" fmla="*/ 0 h 1"/>
                  <a:gd name="T2" fmla="*/ 0 w 3"/>
                  <a:gd name="T3" fmla="*/ 1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1"/>
                      <a:pt x="0" y="1"/>
                      <a:pt x="0" y="1"/>
                    </a:cubicBezTo>
                    <a:cubicBezTo>
                      <a:pt x="1" y="1"/>
                      <a:pt x="2" y="1"/>
                      <a:pt x="3" y="0"/>
                    </a:cubicBezTo>
                  </a:path>
                </a:pathLst>
              </a:custGeom>
              <a:solidFill>
                <a:srgbClr val="B3B3B3"/>
              </a:solidFill>
              <a:ln w="3175">
                <a:solidFill>
                  <a:schemeClr val="tx1"/>
                </a:solidFill>
                <a:round/>
                <a:headEnd/>
                <a:tailEnd/>
              </a:ln>
            </p:spPr>
            <p:txBody>
              <a:bodyPr/>
              <a:lstStyle/>
              <a:p>
                <a:endParaRPr lang="en-GB" sz="2400" dirty="0"/>
              </a:p>
            </p:txBody>
          </p:sp>
          <p:sp>
            <p:nvSpPr>
              <p:cNvPr id="744" name="Freeform 4777"/>
              <p:cNvSpPr>
                <a:spLocks/>
              </p:cNvSpPr>
              <p:nvPr/>
            </p:nvSpPr>
            <p:spPr bwMode="auto">
              <a:xfrm>
                <a:off x="1626" y="1616"/>
                <a:ext cx="3" cy="2"/>
              </a:xfrm>
              <a:custGeom>
                <a:avLst/>
                <a:gdLst>
                  <a:gd name="T0" fmla="*/ 3 w 2"/>
                  <a:gd name="T1" fmla="*/ 0 h 1"/>
                  <a:gd name="T2" fmla="*/ 0 w 2"/>
                  <a:gd name="T3" fmla="*/ 2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1"/>
                      <a:pt x="1" y="1"/>
                      <a:pt x="0" y="1"/>
                    </a:cubicBezTo>
                    <a:cubicBezTo>
                      <a:pt x="1" y="1"/>
                      <a:pt x="1" y="1"/>
                      <a:pt x="2" y="0"/>
                    </a:cubicBezTo>
                  </a:path>
                </a:pathLst>
              </a:custGeom>
              <a:solidFill>
                <a:srgbClr val="B3B3B3"/>
              </a:solidFill>
              <a:ln w="3175">
                <a:solidFill>
                  <a:schemeClr val="tx1"/>
                </a:solidFill>
                <a:round/>
                <a:headEnd/>
                <a:tailEnd/>
              </a:ln>
            </p:spPr>
            <p:txBody>
              <a:bodyPr/>
              <a:lstStyle/>
              <a:p>
                <a:endParaRPr lang="en-GB" sz="2400" dirty="0"/>
              </a:p>
            </p:txBody>
          </p:sp>
          <p:sp>
            <p:nvSpPr>
              <p:cNvPr id="745" name="Freeform 4778"/>
              <p:cNvSpPr>
                <a:spLocks/>
              </p:cNvSpPr>
              <p:nvPr/>
            </p:nvSpPr>
            <p:spPr bwMode="auto">
              <a:xfrm>
                <a:off x="1628" y="1610"/>
                <a:ext cx="2" cy="1"/>
              </a:xfrm>
              <a:custGeom>
                <a:avLst/>
                <a:gdLst>
                  <a:gd name="T0" fmla="*/ 2 w 2"/>
                  <a:gd name="T1" fmla="*/ 1 h 1"/>
                  <a:gd name="T2" fmla="*/ 2 w 2"/>
                  <a:gd name="T3" fmla="*/ 0 h 1"/>
                  <a:gd name="T4" fmla="*/ 0 w 2"/>
                  <a:gd name="T5" fmla="*/ 1 h 1"/>
                  <a:gd name="T6" fmla="*/ 2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1"/>
                    </a:moveTo>
                    <a:cubicBezTo>
                      <a:pt x="2" y="0"/>
                      <a:pt x="2" y="0"/>
                      <a:pt x="2" y="0"/>
                    </a:cubicBezTo>
                    <a:cubicBezTo>
                      <a:pt x="1" y="0"/>
                      <a:pt x="1" y="1"/>
                      <a:pt x="0" y="1"/>
                    </a:cubicBezTo>
                    <a:cubicBezTo>
                      <a:pt x="1"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746" name="Freeform 4779"/>
              <p:cNvSpPr>
                <a:spLocks/>
              </p:cNvSpPr>
              <p:nvPr/>
            </p:nvSpPr>
            <p:spPr bwMode="auto">
              <a:xfrm>
                <a:off x="1629" y="1615"/>
                <a:ext cx="5" cy="1"/>
              </a:xfrm>
              <a:custGeom>
                <a:avLst/>
                <a:gdLst>
                  <a:gd name="T0" fmla="*/ 3 w 4"/>
                  <a:gd name="T1" fmla="*/ 1 h 1"/>
                  <a:gd name="T2" fmla="*/ 5 w 4"/>
                  <a:gd name="T3" fmla="*/ 0 h 1"/>
                  <a:gd name="T4" fmla="*/ 0 w 4"/>
                  <a:gd name="T5" fmla="*/ 1 h 1"/>
                  <a:gd name="T6" fmla="*/ 3 w 4"/>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2" y="1"/>
                    </a:moveTo>
                    <a:cubicBezTo>
                      <a:pt x="3" y="1"/>
                      <a:pt x="3" y="1"/>
                      <a:pt x="4" y="0"/>
                    </a:cubicBezTo>
                    <a:cubicBezTo>
                      <a:pt x="3" y="1"/>
                      <a:pt x="1" y="1"/>
                      <a:pt x="0" y="1"/>
                    </a:cubicBezTo>
                    <a:cubicBezTo>
                      <a:pt x="1" y="1"/>
                      <a:pt x="2" y="1"/>
                      <a:pt x="2" y="1"/>
                    </a:cubicBezTo>
                  </a:path>
                </a:pathLst>
              </a:custGeom>
              <a:solidFill>
                <a:srgbClr val="B3B3B3"/>
              </a:solidFill>
              <a:ln w="3175">
                <a:solidFill>
                  <a:schemeClr val="tx1"/>
                </a:solidFill>
                <a:round/>
                <a:headEnd/>
                <a:tailEnd/>
              </a:ln>
            </p:spPr>
            <p:txBody>
              <a:bodyPr/>
              <a:lstStyle/>
              <a:p>
                <a:endParaRPr lang="en-GB" sz="2400" dirty="0"/>
              </a:p>
            </p:txBody>
          </p:sp>
          <p:sp>
            <p:nvSpPr>
              <p:cNvPr id="747" name="Freeform 4780"/>
              <p:cNvSpPr>
                <a:spLocks/>
              </p:cNvSpPr>
              <p:nvPr/>
            </p:nvSpPr>
            <p:spPr bwMode="auto">
              <a:xfrm>
                <a:off x="1634" y="1614"/>
                <a:ext cx="4" cy="1"/>
              </a:xfrm>
              <a:custGeom>
                <a:avLst/>
                <a:gdLst>
                  <a:gd name="T0" fmla="*/ 4 w 3"/>
                  <a:gd name="T1" fmla="*/ 0 h 1"/>
                  <a:gd name="T2" fmla="*/ 0 w 3"/>
                  <a:gd name="T3" fmla="*/ 1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1"/>
                      <a:pt x="1" y="1"/>
                      <a:pt x="0" y="1"/>
                    </a:cubicBezTo>
                    <a:cubicBezTo>
                      <a:pt x="1" y="1"/>
                      <a:pt x="2" y="1"/>
                      <a:pt x="3" y="0"/>
                    </a:cubicBezTo>
                  </a:path>
                </a:pathLst>
              </a:custGeom>
              <a:solidFill>
                <a:srgbClr val="B3B3B3"/>
              </a:solidFill>
              <a:ln w="3175">
                <a:solidFill>
                  <a:schemeClr val="tx1"/>
                </a:solidFill>
                <a:round/>
                <a:headEnd/>
                <a:tailEnd/>
              </a:ln>
            </p:spPr>
            <p:txBody>
              <a:bodyPr/>
              <a:lstStyle/>
              <a:p>
                <a:endParaRPr lang="en-GB" sz="2400" dirty="0"/>
              </a:p>
            </p:txBody>
          </p:sp>
          <p:sp>
            <p:nvSpPr>
              <p:cNvPr id="748" name="Freeform 4781"/>
              <p:cNvSpPr>
                <a:spLocks/>
              </p:cNvSpPr>
              <p:nvPr/>
            </p:nvSpPr>
            <p:spPr bwMode="auto">
              <a:xfrm>
                <a:off x="1637" y="1620"/>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endParaRPr lang="en-GB" sz="2400" dirty="0"/>
              </a:p>
            </p:txBody>
          </p:sp>
          <p:sp>
            <p:nvSpPr>
              <p:cNvPr id="749" name="Freeform 4782"/>
              <p:cNvSpPr>
                <a:spLocks/>
              </p:cNvSpPr>
              <p:nvPr/>
            </p:nvSpPr>
            <p:spPr bwMode="auto">
              <a:xfrm>
                <a:off x="1637" y="1620"/>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endParaRPr lang="en-GB" sz="2400" dirty="0"/>
              </a:p>
            </p:txBody>
          </p:sp>
          <p:sp>
            <p:nvSpPr>
              <p:cNvPr id="750" name="Freeform 4783"/>
              <p:cNvSpPr>
                <a:spLocks/>
              </p:cNvSpPr>
              <p:nvPr/>
            </p:nvSpPr>
            <p:spPr bwMode="auto">
              <a:xfrm>
                <a:off x="1637" y="1631"/>
                <a:ext cx="1" cy="1"/>
              </a:xfrm>
              <a:custGeom>
                <a:avLst/>
                <a:gdLst>
                  <a:gd name="T0" fmla="*/ 0 w 1"/>
                  <a:gd name="T1" fmla="*/ 0 h 1"/>
                  <a:gd name="T2" fmla="*/ 0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0" y="1"/>
                    </a:cubicBezTo>
                    <a:cubicBezTo>
                      <a:pt x="1" y="1"/>
                      <a:pt x="1" y="1"/>
                      <a:pt x="0" y="0"/>
                    </a:cubicBezTo>
                  </a:path>
                </a:pathLst>
              </a:custGeom>
              <a:solidFill>
                <a:srgbClr val="B3B3B3"/>
              </a:solidFill>
              <a:ln w="3175">
                <a:solidFill>
                  <a:schemeClr val="tx1"/>
                </a:solidFill>
                <a:round/>
                <a:headEnd/>
                <a:tailEnd/>
              </a:ln>
            </p:spPr>
            <p:txBody>
              <a:bodyPr/>
              <a:lstStyle/>
              <a:p>
                <a:endParaRPr lang="en-GB" sz="2400" dirty="0"/>
              </a:p>
            </p:txBody>
          </p:sp>
          <p:sp>
            <p:nvSpPr>
              <p:cNvPr id="751" name="Freeform 4784"/>
              <p:cNvSpPr>
                <a:spLocks/>
              </p:cNvSpPr>
              <p:nvPr/>
            </p:nvSpPr>
            <p:spPr bwMode="auto">
              <a:xfrm>
                <a:off x="1637" y="1616"/>
                <a:ext cx="1" cy="2"/>
              </a:xfrm>
              <a:custGeom>
                <a:avLst/>
                <a:gdLst>
                  <a:gd name="T0" fmla="*/ 1 w 1"/>
                  <a:gd name="T1" fmla="*/ 0 h 1"/>
                  <a:gd name="T2" fmla="*/ 0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0" y="1"/>
                    </a:cubicBezTo>
                    <a:cubicBezTo>
                      <a:pt x="1"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752" name="Freeform 4785"/>
              <p:cNvSpPr>
                <a:spLocks/>
              </p:cNvSpPr>
              <p:nvPr/>
            </p:nvSpPr>
            <p:spPr bwMode="auto">
              <a:xfrm>
                <a:off x="1637" y="1631"/>
                <a:ext cx="3" cy="2"/>
              </a:xfrm>
              <a:custGeom>
                <a:avLst/>
                <a:gdLst>
                  <a:gd name="T0" fmla="*/ 3 w 2"/>
                  <a:gd name="T1" fmla="*/ 0 h 2"/>
                  <a:gd name="T2" fmla="*/ 0 w 2"/>
                  <a:gd name="T3" fmla="*/ 2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2" y="0"/>
                      <a:pt x="1" y="1"/>
                      <a:pt x="0" y="2"/>
                    </a:cubicBezTo>
                    <a:cubicBezTo>
                      <a:pt x="1" y="1"/>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753" name="Freeform 4786"/>
              <p:cNvSpPr>
                <a:spLocks/>
              </p:cNvSpPr>
              <p:nvPr/>
            </p:nvSpPr>
            <p:spPr bwMode="auto">
              <a:xfrm>
                <a:off x="1640" y="1618"/>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0" y="0"/>
                      <a:pt x="0" y="1"/>
                    </a:cubicBezTo>
                    <a:cubicBezTo>
                      <a:pt x="1"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754" name="Freeform 4787"/>
              <p:cNvSpPr>
                <a:spLocks/>
              </p:cNvSpPr>
              <p:nvPr/>
            </p:nvSpPr>
            <p:spPr bwMode="auto">
              <a:xfrm>
                <a:off x="1641" y="1624"/>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0" y="0"/>
                      <a:pt x="0" y="0"/>
                    </a:cubicBezTo>
                    <a:cubicBezTo>
                      <a:pt x="0"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755" name="Freeform 4788"/>
              <p:cNvSpPr>
                <a:spLocks/>
              </p:cNvSpPr>
              <p:nvPr/>
            </p:nvSpPr>
            <p:spPr bwMode="auto">
              <a:xfrm>
                <a:off x="1642" y="1623"/>
                <a:ext cx="2" cy="3"/>
              </a:xfrm>
              <a:custGeom>
                <a:avLst/>
                <a:gdLst>
                  <a:gd name="T0" fmla="*/ 2 w 1"/>
                  <a:gd name="T1" fmla="*/ 0 h 2"/>
                  <a:gd name="T2" fmla="*/ 0 w 1"/>
                  <a:gd name="T3" fmla="*/ 2 h 2"/>
                  <a:gd name="T4" fmla="*/ 2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1" y="1"/>
                      <a:pt x="0" y="1"/>
                      <a:pt x="0" y="1"/>
                    </a:cubicBezTo>
                    <a:cubicBezTo>
                      <a:pt x="0" y="2"/>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756" name="Freeform 4789"/>
              <p:cNvSpPr>
                <a:spLocks/>
              </p:cNvSpPr>
              <p:nvPr/>
            </p:nvSpPr>
            <p:spPr bwMode="auto">
              <a:xfrm>
                <a:off x="1642" y="1624"/>
                <a:ext cx="4" cy="3"/>
              </a:xfrm>
              <a:custGeom>
                <a:avLst/>
                <a:gdLst>
                  <a:gd name="T0" fmla="*/ 4 w 3"/>
                  <a:gd name="T1" fmla="*/ 0 h 2"/>
                  <a:gd name="T2" fmla="*/ 0 w 3"/>
                  <a:gd name="T3" fmla="*/ 3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0"/>
                      <a:pt x="1" y="1"/>
                      <a:pt x="0" y="2"/>
                    </a:cubicBezTo>
                    <a:cubicBezTo>
                      <a:pt x="1" y="1"/>
                      <a:pt x="2" y="1"/>
                      <a:pt x="3" y="0"/>
                    </a:cubicBezTo>
                  </a:path>
                </a:pathLst>
              </a:custGeom>
              <a:solidFill>
                <a:srgbClr val="B3B3B3"/>
              </a:solidFill>
              <a:ln w="3175">
                <a:solidFill>
                  <a:schemeClr val="tx1"/>
                </a:solidFill>
                <a:round/>
                <a:headEnd/>
                <a:tailEnd/>
              </a:ln>
            </p:spPr>
            <p:txBody>
              <a:bodyPr/>
              <a:lstStyle/>
              <a:p>
                <a:endParaRPr lang="en-GB" sz="2400" dirty="0"/>
              </a:p>
            </p:txBody>
          </p:sp>
          <p:sp>
            <p:nvSpPr>
              <p:cNvPr id="757" name="Freeform 4790"/>
              <p:cNvSpPr>
                <a:spLocks/>
              </p:cNvSpPr>
              <p:nvPr/>
            </p:nvSpPr>
            <p:spPr bwMode="auto">
              <a:xfrm>
                <a:off x="1644" y="1622"/>
                <a:ext cx="4" cy="2"/>
              </a:xfrm>
              <a:custGeom>
                <a:avLst/>
                <a:gdLst>
                  <a:gd name="T0" fmla="*/ 4 w 3"/>
                  <a:gd name="T1" fmla="*/ 1 h 2"/>
                  <a:gd name="T2" fmla="*/ 0 w 3"/>
                  <a:gd name="T3" fmla="*/ 2 h 2"/>
                  <a:gd name="T4" fmla="*/ 4 w 3"/>
                  <a:gd name="T5" fmla="*/ 1 h 2"/>
                  <a:gd name="T6" fmla="*/ 0 60000 65536"/>
                  <a:gd name="T7" fmla="*/ 0 60000 65536"/>
                  <a:gd name="T8" fmla="*/ 0 60000 65536"/>
                </a:gdLst>
                <a:ahLst/>
                <a:cxnLst>
                  <a:cxn ang="T6">
                    <a:pos x="T0" y="T1"/>
                  </a:cxn>
                  <a:cxn ang="T7">
                    <a:pos x="T2" y="T3"/>
                  </a:cxn>
                  <a:cxn ang="T8">
                    <a:pos x="T4" y="T5"/>
                  </a:cxn>
                </a:cxnLst>
                <a:rect l="0" t="0" r="r" b="b"/>
                <a:pathLst>
                  <a:path w="3" h="2">
                    <a:moveTo>
                      <a:pt x="3" y="1"/>
                    </a:moveTo>
                    <a:cubicBezTo>
                      <a:pt x="1" y="0"/>
                      <a:pt x="1" y="2"/>
                      <a:pt x="0" y="2"/>
                    </a:cubicBezTo>
                    <a:cubicBezTo>
                      <a:pt x="1" y="2"/>
                      <a:pt x="2" y="2"/>
                      <a:pt x="3" y="1"/>
                    </a:cubicBezTo>
                  </a:path>
                </a:pathLst>
              </a:custGeom>
              <a:solidFill>
                <a:srgbClr val="B3B3B3"/>
              </a:solidFill>
              <a:ln w="3175">
                <a:solidFill>
                  <a:schemeClr val="tx1"/>
                </a:solidFill>
                <a:round/>
                <a:headEnd/>
                <a:tailEnd/>
              </a:ln>
            </p:spPr>
            <p:txBody>
              <a:bodyPr/>
              <a:lstStyle/>
              <a:p>
                <a:endParaRPr lang="en-GB" sz="2400" dirty="0"/>
              </a:p>
            </p:txBody>
          </p:sp>
          <p:sp>
            <p:nvSpPr>
              <p:cNvPr id="758" name="Freeform 4791"/>
              <p:cNvSpPr>
                <a:spLocks/>
              </p:cNvSpPr>
              <p:nvPr/>
            </p:nvSpPr>
            <p:spPr bwMode="auto">
              <a:xfrm>
                <a:off x="1644" y="1618"/>
                <a:ext cx="2" cy="1"/>
              </a:xfrm>
              <a:custGeom>
                <a:avLst/>
                <a:gdLst>
                  <a:gd name="T0" fmla="*/ 2 w 2"/>
                  <a:gd name="T1" fmla="*/ 1 h 1"/>
                  <a:gd name="T2" fmla="*/ 0 w 2"/>
                  <a:gd name="T3" fmla="*/ 1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1"/>
                      <a:pt x="0" y="1"/>
                    </a:cubicBezTo>
                    <a:cubicBezTo>
                      <a:pt x="1" y="1"/>
                      <a:pt x="2" y="1"/>
                      <a:pt x="2" y="1"/>
                    </a:cubicBezTo>
                  </a:path>
                </a:pathLst>
              </a:custGeom>
              <a:solidFill>
                <a:srgbClr val="B3B3B3"/>
              </a:solidFill>
              <a:ln w="3175">
                <a:solidFill>
                  <a:schemeClr val="tx1"/>
                </a:solidFill>
                <a:round/>
                <a:headEnd/>
                <a:tailEnd/>
              </a:ln>
            </p:spPr>
            <p:txBody>
              <a:bodyPr/>
              <a:lstStyle/>
              <a:p>
                <a:endParaRPr lang="en-GB" sz="2400" dirty="0"/>
              </a:p>
            </p:txBody>
          </p:sp>
          <p:sp>
            <p:nvSpPr>
              <p:cNvPr id="759" name="Freeform 4792"/>
              <p:cNvSpPr>
                <a:spLocks/>
              </p:cNvSpPr>
              <p:nvPr/>
            </p:nvSpPr>
            <p:spPr bwMode="auto">
              <a:xfrm>
                <a:off x="1648" y="1618"/>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2" y="0"/>
                      <a:pt x="1" y="1"/>
                      <a:pt x="0" y="1"/>
                    </a:cubicBezTo>
                    <a:cubicBezTo>
                      <a:pt x="1" y="1"/>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760" name="Freeform 4793"/>
              <p:cNvSpPr>
                <a:spLocks/>
              </p:cNvSpPr>
              <p:nvPr/>
            </p:nvSpPr>
            <p:spPr bwMode="auto">
              <a:xfrm>
                <a:off x="1645" y="1628"/>
                <a:ext cx="1" cy="3"/>
              </a:xfrm>
              <a:custGeom>
                <a:avLst/>
                <a:gdLst>
                  <a:gd name="T0" fmla="*/ 0 w 1"/>
                  <a:gd name="T1" fmla="*/ 0 h 2"/>
                  <a:gd name="T2" fmla="*/ 1 w 1"/>
                  <a:gd name="T3" fmla="*/ 2 h 2"/>
                  <a:gd name="T4" fmla="*/ 0 w 1"/>
                  <a:gd name="T5" fmla="*/ 0 h 2"/>
                  <a:gd name="T6" fmla="*/ 0 w 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0"/>
                    </a:moveTo>
                    <a:cubicBezTo>
                      <a:pt x="1" y="0"/>
                      <a:pt x="1" y="1"/>
                      <a:pt x="1" y="1"/>
                    </a:cubicBezTo>
                    <a:cubicBezTo>
                      <a:pt x="0" y="2"/>
                      <a:pt x="0" y="1"/>
                      <a:pt x="0"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761" name="Freeform 4794"/>
              <p:cNvSpPr>
                <a:spLocks/>
              </p:cNvSpPr>
              <p:nvPr/>
            </p:nvSpPr>
            <p:spPr bwMode="auto">
              <a:xfrm>
                <a:off x="2034" y="1733"/>
                <a:ext cx="4" cy="1"/>
              </a:xfrm>
              <a:custGeom>
                <a:avLst/>
                <a:gdLst>
                  <a:gd name="T0" fmla="*/ 0 w 3"/>
                  <a:gd name="T1" fmla="*/ 1 h 1"/>
                  <a:gd name="T2" fmla="*/ 3 w 3"/>
                  <a:gd name="T3" fmla="*/ 0 h 1"/>
                  <a:gd name="T4" fmla="*/ 0 w 3"/>
                  <a:gd name="T5" fmla="*/ 1 h 1"/>
                  <a:gd name="T6" fmla="*/ 0 60000 65536"/>
                  <a:gd name="T7" fmla="*/ 0 60000 65536"/>
                  <a:gd name="T8" fmla="*/ 0 60000 65536"/>
                </a:gdLst>
                <a:ahLst/>
                <a:cxnLst>
                  <a:cxn ang="T6">
                    <a:pos x="T0" y="T1"/>
                  </a:cxn>
                  <a:cxn ang="T7">
                    <a:pos x="T2" y="T3"/>
                  </a:cxn>
                  <a:cxn ang="T8">
                    <a:pos x="T4" y="T5"/>
                  </a:cxn>
                </a:cxnLst>
                <a:rect l="0" t="0" r="r" b="b"/>
                <a:pathLst>
                  <a:path w="3" h="1">
                    <a:moveTo>
                      <a:pt x="0" y="1"/>
                    </a:moveTo>
                    <a:cubicBezTo>
                      <a:pt x="1" y="0"/>
                      <a:pt x="1" y="0"/>
                      <a:pt x="2" y="0"/>
                    </a:cubicBezTo>
                    <a:cubicBezTo>
                      <a:pt x="3" y="1"/>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762" name="Freeform 4795"/>
              <p:cNvSpPr>
                <a:spLocks/>
              </p:cNvSpPr>
              <p:nvPr/>
            </p:nvSpPr>
            <p:spPr bwMode="auto">
              <a:xfrm>
                <a:off x="2059" y="1673"/>
                <a:ext cx="5" cy="4"/>
              </a:xfrm>
              <a:custGeom>
                <a:avLst/>
                <a:gdLst>
                  <a:gd name="T0" fmla="*/ 0 w 4"/>
                  <a:gd name="T1" fmla="*/ 1 h 3"/>
                  <a:gd name="T2" fmla="*/ 3 w 4"/>
                  <a:gd name="T3" fmla="*/ 1 h 3"/>
                  <a:gd name="T4" fmla="*/ 3 w 4"/>
                  <a:gd name="T5" fmla="*/ 3 h 3"/>
                  <a:gd name="T6" fmla="*/ 5 w 4"/>
                  <a:gd name="T7" fmla="*/ 4 h 3"/>
                  <a:gd name="T8" fmla="*/ 0 w 4"/>
                  <a:gd name="T9" fmla="*/ 1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3">
                    <a:moveTo>
                      <a:pt x="0" y="1"/>
                    </a:moveTo>
                    <a:cubicBezTo>
                      <a:pt x="1" y="2"/>
                      <a:pt x="2" y="1"/>
                      <a:pt x="2" y="1"/>
                    </a:cubicBezTo>
                    <a:cubicBezTo>
                      <a:pt x="3" y="0"/>
                      <a:pt x="4" y="1"/>
                      <a:pt x="2" y="2"/>
                    </a:cubicBezTo>
                    <a:cubicBezTo>
                      <a:pt x="3" y="2"/>
                      <a:pt x="3" y="3"/>
                      <a:pt x="4" y="3"/>
                    </a:cubicBezTo>
                    <a:cubicBezTo>
                      <a:pt x="2" y="3"/>
                      <a:pt x="1" y="2"/>
                      <a:pt x="0" y="1"/>
                    </a:cubicBezTo>
                  </a:path>
                </a:pathLst>
              </a:custGeom>
              <a:solidFill>
                <a:srgbClr val="B3B3B3"/>
              </a:solidFill>
              <a:ln w="3175">
                <a:solidFill>
                  <a:schemeClr val="tx1"/>
                </a:solidFill>
                <a:round/>
                <a:headEnd/>
                <a:tailEnd/>
              </a:ln>
            </p:spPr>
            <p:txBody>
              <a:bodyPr/>
              <a:lstStyle/>
              <a:p>
                <a:endParaRPr lang="en-GB" sz="2400" dirty="0"/>
              </a:p>
            </p:txBody>
          </p:sp>
          <p:sp>
            <p:nvSpPr>
              <p:cNvPr id="763" name="Freeform 4796"/>
              <p:cNvSpPr>
                <a:spLocks/>
              </p:cNvSpPr>
              <p:nvPr/>
            </p:nvSpPr>
            <p:spPr bwMode="auto">
              <a:xfrm>
                <a:off x="2037" y="1783"/>
                <a:ext cx="4" cy="1"/>
              </a:xfrm>
              <a:custGeom>
                <a:avLst/>
                <a:gdLst>
                  <a:gd name="T0" fmla="*/ 3 w 3"/>
                  <a:gd name="T1" fmla="*/ 0 h 1"/>
                  <a:gd name="T2" fmla="*/ 0 w 3"/>
                  <a:gd name="T3" fmla="*/ 0 h 1"/>
                  <a:gd name="T4" fmla="*/ 4 w 3"/>
                  <a:gd name="T5" fmla="*/ 0 h 1"/>
                  <a:gd name="T6" fmla="*/ 3 w 3"/>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0"/>
                    </a:moveTo>
                    <a:cubicBezTo>
                      <a:pt x="1" y="0"/>
                      <a:pt x="1" y="0"/>
                      <a:pt x="0" y="0"/>
                    </a:cubicBezTo>
                    <a:cubicBezTo>
                      <a:pt x="1" y="1"/>
                      <a:pt x="2" y="1"/>
                      <a:pt x="3" y="0"/>
                    </a:cubicBezTo>
                    <a:cubicBezTo>
                      <a:pt x="2" y="0"/>
                      <a:pt x="2" y="0"/>
                      <a:pt x="2" y="0"/>
                    </a:cubicBezTo>
                  </a:path>
                </a:pathLst>
              </a:custGeom>
              <a:solidFill>
                <a:srgbClr val="B3B3B3"/>
              </a:solidFill>
              <a:ln w="3175">
                <a:solidFill>
                  <a:schemeClr val="tx1"/>
                </a:solidFill>
                <a:round/>
                <a:headEnd/>
                <a:tailEnd/>
              </a:ln>
            </p:spPr>
            <p:txBody>
              <a:bodyPr/>
              <a:lstStyle/>
              <a:p>
                <a:endParaRPr lang="en-GB" sz="2400" dirty="0"/>
              </a:p>
            </p:txBody>
          </p:sp>
          <p:sp>
            <p:nvSpPr>
              <p:cNvPr id="764" name="Freeform 4797"/>
              <p:cNvSpPr>
                <a:spLocks/>
              </p:cNvSpPr>
              <p:nvPr/>
            </p:nvSpPr>
            <p:spPr bwMode="auto">
              <a:xfrm>
                <a:off x="2039" y="1780"/>
                <a:ext cx="4" cy="3"/>
              </a:xfrm>
              <a:custGeom>
                <a:avLst/>
                <a:gdLst>
                  <a:gd name="T0" fmla="*/ 1 w 3"/>
                  <a:gd name="T1" fmla="*/ 0 h 2"/>
                  <a:gd name="T2" fmla="*/ 0 w 3"/>
                  <a:gd name="T3" fmla="*/ 2 h 2"/>
                  <a:gd name="T4" fmla="*/ 4 w 3"/>
                  <a:gd name="T5" fmla="*/ 3 h 2"/>
                  <a:gd name="T6" fmla="*/ 1 w 3"/>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1" y="0"/>
                    </a:moveTo>
                    <a:cubicBezTo>
                      <a:pt x="0" y="1"/>
                      <a:pt x="0" y="1"/>
                      <a:pt x="0" y="1"/>
                    </a:cubicBezTo>
                    <a:cubicBezTo>
                      <a:pt x="1" y="2"/>
                      <a:pt x="2" y="1"/>
                      <a:pt x="3" y="2"/>
                    </a:cubicBezTo>
                    <a:cubicBezTo>
                      <a:pt x="2" y="1"/>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765" name="Freeform 4798"/>
              <p:cNvSpPr>
                <a:spLocks/>
              </p:cNvSpPr>
              <p:nvPr/>
            </p:nvSpPr>
            <p:spPr bwMode="auto">
              <a:xfrm>
                <a:off x="2041" y="1773"/>
                <a:ext cx="5" cy="8"/>
              </a:xfrm>
              <a:custGeom>
                <a:avLst/>
                <a:gdLst>
                  <a:gd name="T0" fmla="*/ 5 w 4"/>
                  <a:gd name="T1" fmla="*/ 1 h 6"/>
                  <a:gd name="T2" fmla="*/ 1 w 4"/>
                  <a:gd name="T3" fmla="*/ 4 h 6"/>
                  <a:gd name="T4" fmla="*/ 3 w 4"/>
                  <a:gd name="T5" fmla="*/ 4 h 6"/>
                  <a:gd name="T6" fmla="*/ 5 w 4"/>
                  <a:gd name="T7" fmla="*/ 1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6">
                    <a:moveTo>
                      <a:pt x="4" y="1"/>
                    </a:moveTo>
                    <a:cubicBezTo>
                      <a:pt x="2" y="0"/>
                      <a:pt x="1" y="2"/>
                      <a:pt x="1" y="3"/>
                    </a:cubicBezTo>
                    <a:cubicBezTo>
                      <a:pt x="0" y="6"/>
                      <a:pt x="4" y="3"/>
                      <a:pt x="2" y="3"/>
                    </a:cubicBezTo>
                    <a:cubicBezTo>
                      <a:pt x="2" y="2"/>
                      <a:pt x="3" y="2"/>
                      <a:pt x="4" y="1"/>
                    </a:cubicBezTo>
                  </a:path>
                </a:pathLst>
              </a:custGeom>
              <a:solidFill>
                <a:srgbClr val="B3B3B3"/>
              </a:solidFill>
              <a:ln w="3175">
                <a:solidFill>
                  <a:schemeClr val="tx1"/>
                </a:solidFill>
                <a:round/>
                <a:headEnd/>
                <a:tailEnd/>
              </a:ln>
            </p:spPr>
            <p:txBody>
              <a:bodyPr/>
              <a:lstStyle/>
              <a:p>
                <a:endParaRPr lang="en-GB" sz="2400" dirty="0"/>
              </a:p>
            </p:txBody>
          </p:sp>
          <p:sp>
            <p:nvSpPr>
              <p:cNvPr id="766" name="Freeform 4799"/>
              <p:cNvSpPr>
                <a:spLocks/>
              </p:cNvSpPr>
              <p:nvPr/>
            </p:nvSpPr>
            <p:spPr bwMode="auto">
              <a:xfrm>
                <a:off x="2041" y="1787"/>
                <a:ext cx="4" cy="2"/>
              </a:xfrm>
              <a:custGeom>
                <a:avLst/>
                <a:gdLst>
                  <a:gd name="T0" fmla="*/ 3 w 3"/>
                  <a:gd name="T1" fmla="*/ 0 h 2"/>
                  <a:gd name="T2" fmla="*/ 0 w 3"/>
                  <a:gd name="T3" fmla="*/ 1 h 2"/>
                  <a:gd name="T4" fmla="*/ 3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2" y="0"/>
                    </a:moveTo>
                    <a:cubicBezTo>
                      <a:pt x="1" y="0"/>
                      <a:pt x="1" y="0"/>
                      <a:pt x="0" y="1"/>
                    </a:cubicBezTo>
                    <a:cubicBezTo>
                      <a:pt x="2" y="2"/>
                      <a:pt x="3" y="1"/>
                      <a:pt x="2" y="0"/>
                    </a:cubicBezTo>
                  </a:path>
                </a:pathLst>
              </a:custGeom>
              <a:solidFill>
                <a:srgbClr val="B3B3B3"/>
              </a:solidFill>
              <a:ln w="3175">
                <a:solidFill>
                  <a:schemeClr val="tx1"/>
                </a:solidFill>
                <a:round/>
                <a:headEnd/>
                <a:tailEnd/>
              </a:ln>
            </p:spPr>
            <p:txBody>
              <a:bodyPr/>
              <a:lstStyle/>
              <a:p>
                <a:endParaRPr lang="en-GB" sz="2400" dirty="0"/>
              </a:p>
            </p:txBody>
          </p:sp>
          <p:sp>
            <p:nvSpPr>
              <p:cNvPr id="767" name="Freeform 4800"/>
              <p:cNvSpPr>
                <a:spLocks/>
              </p:cNvSpPr>
              <p:nvPr/>
            </p:nvSpPr>
            <p:spPr bwMode="auto">
              <a:xfrm>
                <a:off x="2042" y="1766"/>
                <a:ext cx="3" cy="1"/>
              </a:xfrm>
              <a:custGeom>
                <a:avLst/>
                <a:gdLst>
                  <a:gd name="T0" fmla="*/ 2 w 2"/>
                  <a:gd name="T1" fmla="*/ 1 h 1"/>
                  <a:gd name="T2" fmla="*/ 3 w 2"/>
                  <a:gd name="T3" fmla="*/ 0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1" y="1"/>
                      <a:pt x="2" y="1"/>
                      <a:pt x="2" y="0"/>
                    </a:cubicBezTo>
                    <a:cubicBezTo>
                      <a:pt x="1" y="0"/>
                      <a:pt x="0" y="0"/>
                      <a:pt x="1" y="1"/>
                    </a:cubicBezTo>
                  </a:path>
                </a:pathLst>
              </a:custGeom>
              <a:solidFill>
                <a:srgbClr val="B3B3B3"/>
              </a:solidFill>
              <a:ln w="3175">
                <a:solidFill>
                  <a:schemeClr val="tx1"/>
                </a:solidFill>
                <a:round/>
                <a:headEnd/>
                <a:tailEnd/>
              </a:ln>
            </p:spPr>
            <p:txBody>
              <a:bodyPr/>
              <a:lstStyle/>
              <a:p>
                <a:endParaRPr lang="en-GB" sz="2400" dirty="0"/>
              </a:p>
            </p:txBody>
          </p:sp>
          <p:sp>
            <p:nvSpPr>
              <p:cNvPr id="768" name="Freeform 4801"/>
              <p:cNvSpPr>
                <a:spLocks/>
              </p:cNvSpPr>
              <p:nvPr/>
            </p:nvSpPr>
            <p:spPr bwMode="auto">
              <a:xfrm>
                <a:off x="2043" y="1760"/>
                <a:ext cx="3" cy="3"/>
              </a:xfrm>
              <a:custGeom>
                <a:avLst/>
                <a:gdLst>
                  <a:gd name="T0" fmla="*/ 3 w 2"/>
                  <a:gd name="T1" fmla="*/ 2 h 2"/>
                  <a:gd name="T2" fmla="*/ 0 w 2"/>
                  <a:gd name="T3" fmla="*/ 2 h 2"/>
                  <a:gd name="T4" fmla="*/ 3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2" y="1"/>
                    </a:moveTo>
                    <a:cubicBezTo>
                      <a:pt x="1" y="0"/>
                      <a:pt x="1" y="1"/>
                      <a:pt x="0" y="1"/>
                    </a:cubicBezTo>
                    <a:cubicBezTo>
                      <a:pt x="1" y="2"/>
                      <a:pt x="2" y="1"/>
                      <a:pt x="2" y="1"/>
                    </a:cubicBezTo>
                  </a:path>
                </a:pathLst>
              </a:custGeom>
              <a:solidFill>
                <a:srgbClr val="B3B3B3"/>
              </a:solidFill>
              <a:ln w="3175">
                <a:solidFill>
                  <a:schemeClr val="tx1"/>
                </a:solidFill>
                <a:round/>
                <a:headEnd/>
                <a:tailEnd/>
              </a:ln>
            </p:spPr>
            <p:txBody>
              <a:bodyPr/>
              <a:lstStyle/>
              <a:p>
                <a:endParaRPr lang="en-GB" sz="2400" dirty="0"/>
              </a:p>
            </p:txBody>
          </p:sp>
          <p:sp>
            <p:nvSpPr>
              <p:cNvPr id="769" name="Freeform 4802"/>
              <p:cNvSpPr>
                <a:spLocks/>
              </p:cNvSpPr>
              <p:nvPr/>
            </p:nvSpPr>
            <p:spPr bwMode="auto">
              <a:xfrm>
                <a:off x="2045" y="1767"/>
                <a:ext cx="0" cy="1"/>
              </a:xfrm>
              <a:custGeom>
                <a:avLst/>
                <a:gdLst>
                  <a:gd name="T0" fmla="*/ 0 h 1"/>
                  <a:gd name="T1" fmla="*/ 0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1"/>
                      <a:pt x="0" y="1"/>
                      <a:pt x="0"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770" name="Freeform 4803"/>
              <p:cNvSpPr>
                <a:spLocks/>
              </p:cNvSpPr>
              <p:nvPr/>
            </p:nvSpPr>
            <p:spPr bwMode="auto">
              <a:xfrm>
                <a:off x="2045" y="1766"/>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1"/>
                      <a:pt x="1" y="1"/>
                      <a:pt x="1" y="0"/>
                    </a:cubicBezTo>
                    <a:cubicBezTo>
                      <a:pt x="1" y="0"/>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771" name="Freeform 4804"/>
              <p:cNvSpPr>
                <a:spLocks/>
              </p:cNvSpPr>
              <p:nvPr/>
            </p:nvSpPr>
            <p:spPr bwMode="auto">
              <a:xfrm>
                <a:off x="2046" y="1760"/>
                <a:ext cx="3" cy="3"/>
              </a:xfrm>
              <a:custGeom>
                <a:avLst/>
                <a:gdLst>
                  <a:gd name="T0" fmla="*/ 3 w 2"/>
                  <a:gd name="T1" fmla="*/ 3 h 2"/>
                  <a:gd name="T2" fmla="*/ 0 w 2"/>
                  <a:gd name="T3" fmla="*/ 3 h 2"/>
                  <a:gd name="T4" fmla="*/ 3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0"/>
                      <a:pt x="0" y="1"/>
                      <a:pt x="0" y="2"/>
                    </a:cubicBezTo>
                    <a:cubicBezTo>
                      <a:pt x="0" y="2"/>
                      <a:pt x="1" y="2"/>
                      <a:pt x="2" y="2"/>
                    </a:cubicBezTo>
                  </a:path>
                </a:pathLst>
              </a:custGeom>
              <a:solidFill>
                <a:srgbClr val="B3B3B3"/>
              </a:solidFill>
              <a:ln w="3175">
                <a:solidFill>
                  <a:schemeClr val="tx1"/>
                </a:solidFill>
                <a:round/>
                <a:headEnd/>
                <a:tailEnd/>
              </a:ln>
            </p:spPr>
            <p:txBody>
              <a:bodyPr/>
              <a:lstStyle/>
              <a:p>
                <a:endParaRPr lang="en-GB" sz="2400" dirty="0"/>
              </a:p>
            </p:txBody>
          </p:sp>
          <p:sp>
            <p:nvSpPr>
              <p:cNvPr id="772" name="Freeform 4805"/>
              <p:cNvSpPr>
                <a:spLocks/>
              </p:cNvSpPr>
              <p:nvPr/>
            </p:nvSpPr>
            <p:spPr bwMode="auto">
              <a:xfrm>
                <a:off x="1942" y="1925"/>
                <a:ext cx="29" cy="17"/>
              </a:xfrm>
              <a:custGeom>
                <a:avLst/>
                <a:gdLst>
                  <a:gd name="T0" fmla="*/ 7 w 22"/>
                  <a:gd name="T1" fmla="*/ 12 h 13"/>
                  <a:gd name="T2" fmla="*/ 7 w 22"/>
                  <a:gd name="T3" fmla="*/ 9 h 13"/>
                  <a:gd name="T4" fmla="*/ 4 w 22"/>
                  <a:gd name="T5" fmla="*/ 7 h 13"/>
                  <a:gd name="T6" fmla="*/ 0 w 22"/>
                  <a:gd name="T7" fmla="*/ 5 h 13"/>
                  <a:gd name="T8" fmla="*/ 8 w 22"/>
                  <a:gd name="T9" fmla="*/ 0 h 13"/>
                  <a:gd name="T10" fmla="*/ 5 w 22"/>
                  <a:gd name="T11" fmla="*/ 4 h 13"/>
                  <a:gd name="T12" fmla="*/ 5 w 22"/>
                  <a:gd name="T13" fmla="*/ 8 h 13"/>
                  <a:gd name="T14" fmla="*/ 9 w 22"/>
                  <a:gd name="T15" fmla="*/ 7 h 13"/>
                  <a:gd name="T16" fmla="*/ 13 w 22"/>
                  <a:gd name="T17" fmla="*/ 8 h 13"/>
                  <a:gd name="T18" fmla="*/ 29 w 22"/>
                  <a:gd name="T19" fmla="*/ 9 h 13"/>
                  <a:gd name="T20" fmla="*/ 25 w 22"/>
                  <a:gd name="T21" fmla="*/ 10 h 13"/>
                  <a:gd name="T22" fmla="*/ 20 w 22"/>
                  <a:gd name="T23" fmla="*/ 13 h 13"/>
                  <a:gd name="T24" fmla="*/ 18 w 22"/>
                  <a:gd name="T25" fmla="*/ 16 h 13"/>
                  <a:gd name="T26" fmla="*/ 15 w 22"/>
                  <a:gd name="T27" fmla="*/ 14 h 13"/>
                  <a:gd name="T28" fmla="*/ 16 w 22"/>
                  <a:gd name="T29" fmla="*/ 13 h 13"/>
                  <a:gd name="T30" fmla="*/ 16 w 22"/>
                  <a:gd name="T31" fmla="*/ 10 h 13"/>
                  <a:gd name="T32" fmla="*/ 7 w 22"/>
                  <a:gd name="T33" fmla="*/ 12 h 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 h="13">
                    <a:moveTo>
                      <a:pt x="5" y="9"/>
                    </a:moveTo>
                    <a:cubicBezTo>
                      <a:pt x="5" y="8"/>
                      <a:pt x="5" y="8"/>
                      <a:pt x="5" y="7"/>
                    </a:cubicBezTo>
                    <a:cubicBezTo>
                      <a:pt x="2" y="7"/>
                      <a:pt x="2" y="7"/>
                      <a:pt x="3" y="5"/>
                    </a:cubicBezTo>
                    <a:cubicBezTo>
                      <a:pt x="2" y="5"/>
                      <a:pt x="1" y="5"/>
                      <a:pt x="0" y="4"/>
                    </a:cubicBezTo>
                    <a:cubicBezTo>
                      <a:pt x="1" y="2"/>
                      <a:pt x="4" y="1"/>
                      <a:pt x="6" y="0"/>
                    </a:cubicBezTo>
                    <a:cubicBezTo>
                      <a:pt x="5" y="1"/>
                      <a:pt x="5" y="2"/>
                      <a:pt x="4" y="3"/>
                    </a:cubicBezTo>
                    <a:cubicBezTo>
                      <a:pt x="4" y="4"/>
                      <a:pt x="6" y="5"/>
                      <a:pt x="4" y="6"/>
                    </a:cubicBezTo>
                    <a:cubicBezTo>
                      <a:pt x="5" y="7"/>
                      <a:pt x="6" y="5"/>
                      <a:pt x="7" y="5"/>
                    </a:cubicBezTo>
                    <a:cubicBezTo>
                      <a:pt x="10" y="6"/>
                      <a:pt x="10" y="6"/>
                      <a:pt x="10" y="6"/>
                    </a:cubicBezTo>
                    <a:cubicBezTo>
                      <a:pt x="13" y="9"/>
                      <a:pt x="19" y="6"/>
                      <a:pt x="22" y="7"/>
                    </a:cubicBezTo>
                    <a:cubicBezTo>
                      <a:pt x="21" y="7"/>
                      <a:pt x="20" y="8"/>
                      <a:pt x="19" y="8"/>
                    </a:cubicBezTo>
                    <a:cubicBezTo>
                      <a:pt x="17" y="8"/>
                      <a:pt x="16" y="9"/>
                      <a:pt x="15" y="10"/>
                    </a:cubicBezTo>
                    <a:cubicBezTo>
                      <a:pt x="18" y="10"/>
                      <a:pt x="15" y="12"/>
                      <a:pt x="14" y="12"/>
                    </a:cubicBezTo>
                    <a:cubicBezTo>
                      <a:pt x="12" y="13"/>
                      <a:pt x="12" y="11"/>
                      <a:pt x="11" y="11"/>
                    </a:cubicBezTo>
                    <a:cubicBezTo>
                      <a:pt x="12" y="11"/>
                      <a:pt x="12" y="11"/>
                      <a:pt x="12" y="10"/>
                    </a:cubicBezTo>
                    <a:cubicBezTo>
                      <a:pt x="11" y="9"/>
                      <a:pt x="10" y="10"/>
                      <a:pt x="12" y="8"/>
                    </a:cubicBezTo>
                    <a:cubicBezTo>
                      <a:pt x="9" y="10"/>
                      <a:pt x="8" y="11"/>
                      <a:pt x="5" y="9"/>
                    </a:cubicBezTo>
                  </a:path>
                </a:pathLst>
              </a:custGeom>
              <a:solidFill>
                <a:srgbClr val="B3B3B3"/>
              </a:solidFill>
              <a:ln w="3175">
                <a:solidFill>
                  <a:schemeClr val="tx1"/>
                </a:solidFill>
                <a:round/>
                <a:headEnd/>
                <a:tailEnd/>
              </a:ln>
            </p:spPr>
            <p:txBody>
              <a:bodyPr/>
              <a:lstStyle/>
              <a:p>
                <a:endParaRPr lang="en-GB" sz="2400" dirty="0"/>
              </a:p>
            </p:txBody>
          </p:sp>
          <p:sp>
            <p:nvSpPr>
              <p:cNvPr id="773" name="Freeform 4806"/>
              <p:cNvSpPr>
                <a:spLocks/>
              </p:cNvSpPr>
              <p:nvPr/>
            </p:nvSpPr>
            <p:spPr bwMode="auto">
              <a:xfrm>
                <a:off x="1971" y="1923"/>
                <a:ext cx="25" cy="25"/>
              </a:xfrm>
              <a:custGeom>
                <a:avLst/>
                <a:gdLst>
                  <a:gd name="T0" fmla="*/ 3 w 19"/>
                  <a:gd name="T1" fmla="*/ 25 h 19"/>
                  <a:gd name="T2" fmla="*/ 11 w 19"/>
                  <a:gd name="T3" fmla="*/ 12 h 19"/>
                  <a:gd name="T4" fmla="*/ 18 w 19"/>
                  <a:gd name="T5" fmla="*/ 4 h 19"/>
                  <a:gd name="T6" fmla="*/ 22 w 19"/>
                  <a:gd name="T7" fmla="*/ 5 h 19"/>
                  <a:gd name="T8" fmla="*/ 16 w 19"/>
                  <a:gd name="T9" fmla="*/ 16 h 19"/>
                  <a:gd name="T10" fmla="*/ 18 w 19"/>
                  <a:gd name="T11" fmla="*/ 14 h 19"/>
                  <a:gd name="T12" fmla="*/ 14 w 19"/>
                  <a:gd name="T13" fmla="*/ 17 h 19"/>
                  <a:gd name="T14" fmla="*/ 9 w 19"/>
                  <a:gd name="T15" fmla="*/ 20 h 19"/>
                  <a:gd name="T16" fmla="*/ 13 w 19"/>
                  <a:gd name="T17" fmla="*/ 18 h 19"/>
                  <a:gd name="T18" fmla="*/ 8 w 19"/>
                  <a:gd name="T19" fmla="*/ 22 h 19"/>
                  <a:gd name="T20" fmla="*/ 11 w 19"/>
                  <a:gd name="T21" fmla="*/ 24 h 19"/>
                  <a:gd name="T22" fmla="*/ 16 w 19"/>
                  <a:gd name="T23" fmla="*/ 18 h 19"/>
                  <a:gd name="T24" fmla="*/ 12 w 19"/>
                  <a:gd name="T25" fmla="*/ 20 h 19"/>
                  <a:gd name="T26" fmla="*/ 20 w 19"/>
                  <a:gd name="T27" fmla="*/ 14 h 19"/>
                  <a:gd name="T28" fmla="*/ 16 w 19"/>
                  <a:gd name="T29" fmla="*/ 17 h 19"/>
                  <a:gd name="T30" fmla="*/ 21 w 19"/>
                  <a:gd name="T31" fmla="*/ 16 h 19"/>
                  <a:gd name="T32" fmla="*/ 25 w 19"/>
                  <a:gd name="T33" fmla="*/ 16 h 19"/>
                  <a:gd name="T34" fmla="*/ 22 w 19"/>
                  <a:gd name="T35" fmla="*/ 18 h 19"/>
                  <a:gd name="T36" fmla="*/ 24 w 19"/>
                  <a:gd name="T37" fmla="*/ 20 h 19"/>
                  <a:gd name="T38" fmla="*/ 16 w 19"/>
                  <a:gd name="T39" fmla="*/ 24 h 19"/>
                  <a:gd name="T40" fmla="*/ 11 w 19"/>
                  <a:gd name="T41" fmla="*/ 25 h 19"/>
                  <a:gd name="T42" fmla="*/ 3 w 19"/>
                  <a:gd name="T43" fmla="*/ 25 h 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9" h="19">
                    <a:moveTo>
                      <a:pt x="2" y="19"/>
                    </a:moveTo>
                    <a:cubicBezTo>
                      <a:pt x="0" y="14"/>
                      <a:pt x="6" y="12"/>
                      <a:pt x="8" y="9"/>
                    </a:cubicBezTo>
                    <a:cubicBezTo>
                      <a:pt x="10" y="7"/>
                      <a:pt x="12" y="5"/>
                      <a:pt x="14" y="3"/>
                    </a:cubicBezTo>
                    <a:cubicBezTo>
                      <a:pt x="17" y="0"/>
                      <a:pt x="15" y="4"/>
                      <a:pt x="17" y="4"/>
                    </a:cubicBezTo>
                    <a:cubicBezTo>
                      <a:pt x="16" y="7"/>
                      <a:pt x="14" y="9"/>
                      <a:pt x="12" y="12"/>
                    </a:cubicBezTo>
                    <a:cubicBezTo>
                      <a:pt x="12" y="11"/>
                      <a:pt x="13" y="11"/>
                      <a:pt x="14" y="11"/>
                    </a:cubicBezTo>
                    <a:cubicBezTo>
                      <a:pt x="13" y="11"/>
                      <a:pt x="12" y="12"/>
                      <a:pt x="11" y="13"/>
                    </a:cubicBezTo>
                    <a:cubicBezTo>
                      <a:pt x="9" y="13"/>
                      <a:pt x="8" y="14"/>
                      <a:pt x="7" y="15"/>
                    </a:cubicBezTo>
                    <a:cubicBezTo>
                      <a:pt x="8" y="14"/>
                      <a:pt x="9" y="13"/>
                      <a:pt x="10" y="14"/>
                    </a:cubicBezTo>
                    <a:cubicBezTo>
                      <a:pt x="9" y="15"/>
                      <a:pt x="6" y="15"/>
                      <a:pt x="6" y="17"/>
                    </a:cubicBezTo>
                    <a:cubicBezTo>
                      <a:pt x="7" y="17"/>
                      <a:pt x="8" y="16"/>
                      <a:pt x="8" y="18"/>
                    </a:cubicBezTo>
                    <a:cubicBezTo>
                      <a:pt x="9" y="18"/>
                      <a:pt x="11" y="15"/>
                      <a:pt x="12" y="14"/>
                    </a:cubicBezTo>
                    <a:cubicBezTo>
                      <a:pt x="11" y="15"/>
                      <a:pt x="10" y="16"/>
                      <a:pt x="9" y="15"/>
                    </a:cubicBezTo>
                    <a:cubicBezTo>
                      <a:pt x="11" y="13"/>
                      <a:pt x="13" y="12"/>
                      <a:pt x="15" y="11"/>
                    </a:cubicBezTo>
                    <a:cubicBezTo>
                      <a:pt x="14" y="12"/>
                      <a:pt x="13" y="12"/>
                      <a:pt x="12" y="13"/>
                    </a:cubicBezTo>
                    <a:cubicBezTo>
                      <a:pt x="13" y="12"/>
                      <a:pt x="17" y="9"/>
                      <a:pt x="16" y="12"/>
                    </a:cubicBezTo>
                    <a:cubicBezTo>
                      <a:pt x="17" y="10"/>
                      <a:pt x="18" y="12"/>
                      <a:pt x="19" y="12"/>
                    </a:cubicBezTo>
                    <a:cubicBezTo>
                      <a:pt x="19" y="13"/>
                      <a:pt x="18" y="14"/>
                      <a:pt x="17" y="14"/>
                    </a:cubicBezTo>
                    <a:cubicBezTo>
                      <a:pt x="18" y="15"/>
                      <a:pt x="18" y="15"/>
                      <a:pt x="18" y="15"/>
                    </a:cubicBezTo>
                    <a:cubicBezTo>
                      <a:pt x="16" y="15"/>
                      <a:pt x="15" y="17"/>
                      <a:pt x="12" y="18"/>
                    </a:cubicBezTo>
                    <a:cubicBezTo>
                      <a:pt x="11" y="18"/>
                      <a:pt x="10" y="19"/>
                      <a:pt x="8" y="19"/>
                    </a:cubicBezTo>
                    <a:cubicBezTo>
                      <a:pt x="7" y="19"/>
                      <a:pt x="4" y="19"/>
                      <a:pt x="2" y="19"/>
                    </a:cubicBezTo>
                  </a:path>
                </a:pathLst>
              </a:custGeom>
              <a:solidFill>
                <a:srgbClr val="B3B3B3"/>
              </a:solidFill>
              <a:ln w="3175">
                <a:solidFill>
                  <a:schemeClr val="tx1"/>
                </a:solidFill>
                <a:round/>
                <a:headEnd/>
                <a:tailEnd/>
              </a:ln>
            </p:spPr>
            <p:txBody>
              <a:bodyPr/>
              <a:lstStyle/>
              <a:p>
                <a:endParaRPr lang="en-GB" sz="2400" dirty="0"/>
              </a:p>
            </p:txBody>
          </p:sp>
          <p:sp>
            <p:nvSpPr>
              <p:cNvPr id="774" name="Freeform 4807"/>
              <p:cNvSpPr>
                <a:spLocks/>
              </p:cNvSpPr>
              <p:nvPr/>
            </p:nvSpPr>
            <p:spPr bwMode="auto">
              <a:xfrm>
                <a:off x="1975" y="1916"/>
                <a:ext cx="10" cy="7"/>
              </a:xfrm>
              <a:custGeom>
                <a:avLst/>
                <a:gdLst>
                  <a:gd name="T0" fmla="*/ 1 w 8"/>
                  <a:gd name="T1" fmla="*/ 6 h 5"/>
                  <a:gd name="T2" fmla="*/ 10 w 8"/>
                  <a:gd name="T3" fmla="*/ 0 h 5"/>
                  <a:gd name="T4" fmla="*/ 6 w 8"/>
                  <a:gd name="T5" fmla="*/ 1 h 5"/>
                  <a:gd name="T6" fmla="*/ 3 w 8"/>
                  <a:gd name="T7" fmla="*/ 3 h 5"/>
                  <a:gd name="T8" fmla="*/ 6 w 8"/>
                  <a:gd name="T9" fmla="*/ 1 h 5"/>
                  <a:gd name="T10" fmla="*/ 1 w 8"/>
                  <a:gd name="T11" fmla="*/ 6 h 5"/>
                  <a:gd name="T12" fmla="*/ 3 w 8"/>
                  <a:gd name="T13" fmla="*/ 6 h 5"/>
                  <a:gd name="T14" fmla="*/ 0 w 8"/>
                  <a:gd name="T15" fmla="*/ 7 h 5"/>
                  <a:gd name="T16" fmla="*/ 1 w 8"/>
                  <a:gd name="T17" fmla="*/ 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 h="5">
                    <a:moveTo>
                      <a:pt x="1" y="4"/>
                    </a:moveTo>
                    <a:cubicBezTo>
                      <a:pt x="2" y="2"/>
                      <a:pt x="6" y="0"/>
                      <a:pt x="8" y="0"/>
                    </a:cubicBezTo>
                    <a:cubicBezTo>
                      <a:pt x="7" y="1"/>
                      <a:pt x="6" y="0"/>
                      <a:pt x="5" y="1"/>
                    </a:cubicBezTo>
                    <a:cubicBezTo>
                      <a:pt x="4" y="1"/>
                      <a:pt x="3" y="2"/>
                      <a:pt x="2" y="2"/>
                    </a:cubicBezTo>
                    <a:cubicBezTo>
                      <a:pt x="3" y="2"/>
                      <a:pt x="4" y="2"/>
                      <a:pt x="5" y="1"/>
                    </a:cubicBezTo>
                    <a:cubicBezTo>
                      <a:pt x="4" y="2"/>
                      <a:pt x="2" y="3"/>
                      <a:pt x="1" y="4"/>
                    </a:cubicBezTo>
                    <a:cubicBezTo>
                      <a:pt x="1" y="4"/>
                      <a:pt x="2" y="4"/>
                      <a:pt x="2" y="4"/>
                    </a:cubicBezTo>
                    <a:cubicBezTo>
                      <a:pt x="2" y="5"/>
                      <a:pt x="1" y="5"/>
                      <a:pt x="0" y="5"/>
                    </a:cubicBezTo>
                    <a:cubicBezTo>
                      <a:pt x="1" y="4"/>
                      <a:pt x="1" y="4"/>
                      <a:pt x="1" y="4"/>
                    </a:cubicBezTo>
                  </a:path>
                </a:pathLst>
              </a:custGeom>
              <a:solidFill>
                <a:srgbClr val="B3B3B3"/>
              </a:solidFill>
              <a:ln w="3175">
                <a:solidFill>
                  <a:schemeClr val="tx1"/>
                </a:solidFill>
                <a:round/>
                <a:headEnd/>
                <a:tailEnd/>
              </a:ln>
            </p:spPr>
            <p:txBody>
              <a:bodyPr/>
              <a:lstStyle/>
              <a:p>
                <a:endParaRPr lang="en-GB" sz="2400" dirty="0"/>
              </a:p>
            </p:txBody>
          </p:sp>
          <p:sp>
            <p:nvSpPr>
              <p:cNvPr id="775" name="Freeform 4808"/>
              <p:cNvSpPr>
                <a:spLocks/>
              </p:cNvSpPr>
              <p:nvPr/>
            </p:nvSpPr>
            <p:spPr bwMode="auto">
              <a:xfrm>
                <a:off x="1977" y="1948"/>
                <a:ext cx="2" cy="1"/>
              </a:xfrm>
              <a:custGeom>
                <a:avLst/>
                <a:gdLst>
                  <a:gd name="T0" fmla="*/ 2 w 1"/>
                  <a:gd name="T1" fmla="*/ 0 h 1"/>
                  <a:gd name="T2" fmla="*/ 0 w 1"/>
                  <a:gd name="T3" fmla="*/ 0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1"/>
                      <a:pt x="0" y="1"/>
                      <a:pt x="0" y="0"/>
                    </a:cubicBezTo>
                    <a:cubicBezTo>
                      <a:pt x="0"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776" name="Freeform 4809"/>
              <p:cNvSpPr>
                <a:spLocks/>
              </p:cNvSpPr>
              <p:nvPr/>
            </p:nvSpPr>
            <p:spPr bwMode="auto">
              <a:xfrm>
                <a:off x="1980" y="1973"/>
                <a:ext cx="5" cy="1"/>
              </a:xfrm>
              <a:custGeom>
                <a:avLst/>
                <a:gdLst>
                  <a:gd name="T0" fmla="*/ 1 w 4"/>
                  <a:gd name="T1" fmla="*/ 1 h 1"/>
                  <a:gd name="T2" fmla="*/ 0 w 4"/>
                  <a:gd name="T3" fmla="*/ 0 h 1"/>
                  <a:gd name="T4" fmla="*/ 5 w 4"/>
                  <a:gd name="T5" fmla="*/ 0 h 1"/>
                  <a:gd name="T6" fmla="*/ 1 w 4"/>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1" y="1"/>
                    </a:moveTo>
                    <a:cubicBezTo>
                      <a:pt x="0" y="0"/>
                      <a:pt x="0" y="0"/>
                      <a:pt x="0" y="0"/>
                    </a:cubicBezTo>
                    <a:cubicBezTo>
                      <a:pt x="2" y="1"/>
                      <a:pt x="3" y="0"/>
                      <a:pt x="4" y="0"/>
                    </a:cubicBezTo>
                    <a:cubicBezTo>
                      <a:pt x="3" y="1"/>
                      <a:pt x="2" y="1"/>
                      <a:pt x="1" y="1"/>
                    </a:cubicBezTo>
                  </a:path>
                </a:pathLst>
              </a:custGeom>
              <a:solidFill>
                <a:srgbClr val="B3B3B3"/>
              </a:solidFill>
              <a:ln w="3175">
                <a:solidFill>
                  <a:schemeClr val="tx1"/>
                </a:solidFill>
                <a:round/>
                <a:headEnd/>
                <a:tailEnd/>
              </a:ln>
            </p:spPr>
            <p:txBody>
              <a:bodyPr/>
              <a:lstStyle/>
              <a:p>
                <a:endParaRPr lang="en-GB" sz="2400" dirty="0"/>
              </a:p>
            </p:txBody>
          </p:sp>
          <p:sp>
            <p:nvSpPr>
              <p:cNvPr id="777" name="Freeform 4810"/>
              <p:cNvSpPr>
                <a:spLocks/>
              </p:cNvSpPr>
              <p:nvPr/>
            </p:nvSpPr>
            <p:spPr bwMode="auto">
              <a:xfrm>
                <a:off x="2071" y="1916"/>
                <a:ext cx="4" cy="4"/>
              </a:xfrm>
              <a:custGeom>
                <a:avLst/>
                <a:gdLst>
                  <a:gd name="T0" fmla="*/ 4 w 3"/>
                  <a:gd name="T1" fmla="*/ 0 h 3"/>
                  <a:gd name="T2" fmla="*/ 0 w 3"/>
                  <a:gd name="T3" fmla="*/ 4 h 3"/>
                  <a:gd name="T4" fmla="*/ 4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3" y="0"/>
                    </a:moveTo>
                    <a:cubicBezTo>
                      <a:pt x="2" y="1"/>
                      <a:pt x="1" y="2"/>
                      <a:pt x="0" y="3"/>
                    </a:cubicBezTo>
                    <a:cubicBezTo>
                      <a:pt x="1" y="2"/>
                      <a:pt x="1" y="0"/>
                      <a:pt x="3" y="0"/>
                    </a:cubicBezTo>
                  </a:path>
                </a:pathLst>
              </a:custGeom>
              <a:solidFill>
                <a:srgbClr val="B3B3B3"/>
              </a:solidFill>
              <a:ln w="3175">
                <a:solidFill>
                  <a:schemeClr val="tx1"/>
                </a:solidFill>
                <a:round/>
                <a:headEnd/>
                <a:tailEnd/>
              </a:ln>
            </p:spPr>
            <p:txBody>
              <a:bodyPr/>
              <a:lstStyle/>
              <a:p>
                <a:endParaRPr lang="en-GB" sz="2400" dirty="0"/>
              </a:p>
            </p:txBody>
          </p:sp>
          <p:sp>
            <p:nvSpPr>
              <p:cNvPr id="778" name="Freeform 4811"/>
              <p:cNvSpPr>
                <a:spLocks/>
              </p:cNvSpPr>
              <p:nvPr/>
            </p:nvSpPr>
            <p:spPr bwMode="auto">
              <a:xfrm>
                <a:off x="2080" y="1907"/>
                <a:ext cx="4" cy="2"/>
              </a:xfrm>
              <a:custGeom>
                <a:avLst/>
                <a:gdLst>
                  <a:gd name="T0" fmla="*/ 4 w 3"/>
                  <a:gd name="T1" fmla="*/ 0 h 2"/>
                  <a:gd name="T2" fmla="*/ 0 w 3"/>
                  <a:gd name="T3" fmla="*/ 1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3" y="2"/>
                      <a:pt x="0" y="2"/>
                      <a:pt x="0" y="1"/>
                    </a:cubicBezTo>
                    <a:cubicBezTo>
                      <a:pt x="1" y="0"/>
                      <a:pt x="2" y="1"/>
                      <a:pt x="3" y="0"/>
                    </a:cubicBezTo>
                  </a:path>
                </a:pathLst>
              </a:custGeom>
              <a:solidFill>
                <a:srgbClr val="B3B3B3"/>
              </a:solidFill>
              <a:ln w="3175">
                <a:solidFill>
                  <a:schemeClr val="tx1"/>
                </a:solidFill>
                <a:round/>
                <a:headEnd/>
                <a:tailEnd/>
              </a:ln>
            </p:spPr>
            <p:txBody>
              <a:bodyPr/>
              <a:lstStyle/>
              <a:p>
                <a:endParaRPr lang="en-GB" sz="2400" dirty="0"/>
              </a:p>
            </p:txBody>
          </p:sp>
          <p:sp>
            <p:nvSpPr>
              <p:cNvPr id="779" name="Freeform 4812"/>
              <p:cNvSpPr>
                <a:spLocks/>
              </p:cNvSpPr>
              <p:nvPr/>
            </p:nvSpPr>
            <p:spPr bwMode="auto">
              <a:xfrm>
                <a:off x="2067" y="1805"/>
                <a:ext cx="4" cy="3"/>
              </a:xfrm>
              <a:custGeom>
                <a:avLst/>
                <a:gdLst>
                  <a:gd name="T0" fmla="*/ 4 w 3"/>
                  <a:gd name="T1" fmla="*/ 0 h 2"/>
                  <a:gd name="T2" fmla="*/ 0 w 3"/>
                  <a:gd name="T3" fmla="*/ 2 h 2"/>
                  <a:gd name="T4" fmla="*/ 4 w 3"/>
                  <a:gd name="T5" fmla="*/ 2 h 2"/>
                  <a:gd name="T6" fmla="*/ 4 w 3"/>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3" y="0"/>
                    </a:moveTo>
                    <a:cubicBezTo>
                      <a:pt x="2" y="0"/>
                      <a:pt x="1" y="0"/>
                      <a:pt x="0" y="1"/>
                    </a:cubicBezTo>
                    <a:cubicBezTo>
                      <a:pt x="1" y="2"/>
                      <a:pt x="2" y="1"/>
                      <a:pt x="3" y="1"/>
                    </a:cubicBezTo>
                    <a:cubicBezTo>
                      <a:pt x="2" y="1"/>
                      <a:pt x="2" y="1"/>
                      <a:pt x="3" y="0"/>
                    </a:cubicBezTo>
                  </a:path>
                </a:pathLst>
              </a:custGeom>
              <a:solidFill>
                <a:srgbClr val="B3B3B3"/>
              </a:solidFill>
              <a:ln w="3175">
                <a:solidFill>
                  <a:schemeClr val="tx1"/>
                </a:solidFill>
                <a:round/>
                <a:headEnd/>
                <a:tailEnd/>
              </a:ln>
            </p:spPr>
            <p:txBody>
              <a:bodyPr/>
              <a:lstStyle/>
              <a:p>
                <a:endParaRPr lang="en-GB" sz="2400" dirty="0"/>
              </a:p>
            </p:txBody>
          </p:sp>
          <p:sp>
            <p:nvSpPr>
              <p:cNvPr id="780" name="Freeform 4813"/>
              <p:cNvSpPr>
                <a:spLocks/>
              </p:cNvSpPr>
              <p:nvPr/>
            </p:nvSpPr>
            <p:spPr bwMode="auto">
              <a:xfrm>
                <a:off x="2075" y="1810"/>
                <a:ext cx="1" cy="2"/>
              </a:xfrm>
              <a:custGeom>
                <a:avLst/>
                <a:gdLst>
                  <a:gd name="T0" fmla="*/ 1 w 1"/>
                  <a:gd name="T1" fmla="*/ 0 h 1"/>
                  <a:gd name="T2" fmla="*/ 0 w 1"/>
                  <a:gd name="T3" fmla="*/ 0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0" y="0"/>
                    </a:cubicBezTo>
                    <a:cubicBezTo>
                      <a:pt x="1" y="1"/>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781" name="Freeform 4814"/>
              <p:cNvSpPr>
                <a:spLocks/>
              </p:cNvSpPr>
              <p:nvPr/>
            </p:nvSpPr>
            <p:spPr bwMode="auto">
              <a:xfrm>
                <a:off x="2084" y="1826"/>
                <a:ext cx="3" cy="2"/>
              </a:xfrm>
              <a:custGeom>
                <a:avLst/>
                <a:gdLst>
                  <a:gd name="T0" fmla="*/ 2 w 2"/>
                  <a:gd name="T1" fmla="*/ 0 h 1"/>
                  <a:gd name="T2" fmla="*/ 0 w 2"/>
                  <a:gd name="T3" fmla="*/ 2 h 1"/>
                  <a:gd name="T4" fmla="*/ 3 w 2"/>
                  <a:gd name="T5" fmla="*/ 0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0" y="1"/>
                      <a:pt x="0" y="1"/>
                      <a:pt x="0" y="1"/>
                    </a:cubicBezTo>
                    <a:cubicBezTo>
                      <a:pt x="1" y="1"/>
                      <a:pt x="2" y="1"/>
                      <a:pt x="2"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782" name="Freeform 4815"/>
              <p:cNvSpPr>
                <a:spLocks/>
              </p:cNvSpPr>
              <p:nvPr/>
            </p:nvSpPr>
            <p:spPr bwMode="auto">
              <a:xfrm>
                <a:off x="1960" y="1879"/>
                <a:ext cx="31" cy="15"/>
              </a:xfrm>
              <a:custGeom>
                <a:avLst/>
                <a:gdLst>
                  <a:gd name="T0" fmla="*/ 12 w 23"/>
                  <a:gd name="T1" fmla="*/ 3 h 11"/>
                  <a:gd name="T2" fmla="*/ 27 w 23"/>
                  <a:gd name="T3" fmla="*/ 10 h 11"/>
                  <a:gd name="T4" fmla="*/ 26 w 23"/>
                  <a:gd name="T5" fmla="*/ 15 h 11"/>
                  <a:gd name="T6" fmla="*/ 11 w 23"/>
                  <a:gd name="T7" fmla="*/ 11 h 11"/>
                  <a:gd name="T8" fmla="*/ 5 w 23"/>
                  <a:gd name="T9" fmla="*/ 5 h 11"/>
                  <a:gd name="T10" fmla="*/ 0 w 23"/>
                  <a:gd name="T11" fmla="*/ 3 h 11"/>
                  <a:gd name="T12" fmla="*/ 12 w 23"/>
                  <a:gd name="T13" fmla="*/ 3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 h="11">
                    <a:moveTo>
                      <a:pt x="9" y="2"/>
                    </a:moveTo>
                    <a:cubicBezTo>
                      <a:pt x="13" y="2"/>
                      <a:pt x="16" y="6"/>
                      <a:pt x="20" y="7"/>
                    </a:cubicBezTo>
                    <a:cubicBezTo>
                      <a:pt x="23" y="9"/>
                      <a:pt x="23" y="11"/>
                      <a:pt x="19" y="11"/>
                    </a:cubicBezTo>
                    <a:cubicBezTo>
                      <a:pt x="15" y="11"/>
                      <a:pt x="11" y="10"/>
                      <a:pt x="8" y="8"/>
                    </a:cubicBezTo>
                    <a:cubicBezTo>
                      <a:pt x="6" y="7"/>
                      <a:pt x="6" y="5"/>
                      <a:pt x="4" y="4"/>
                    </a:cubicBezTo>
                    <a:cubicBezTo>
                      <a:pt x="3" y="3"/>
                      <a:pt x="1" y="2"/>
                      <a:pt x="0" y="2"/>
                    </a:cubicBezTo>
                    <a:cubicBezTo>
                      <a:pt x="3" y="0"/>
                      <a:pt x="6" y="2"/>
                      <a:pt x="9" y="2"/>
                    </a:cubicBezTo>
                  </a:path>
                </a:pathLst>
              </a:custGeom>
              <a:solidFill>
                <a:srgbClr val="B3B3B3"/>
              </a:solidFill>
              <a:ln w="3175">
                <a:solidFill>
                  <a:schemeClr val="tx1"/>
                </a:solidFill>
                <a:round/>
                <a:headEnd/>
                <a:tailEnd/>
              </a:ln>
            </p:spPr>
            <p:txBody>
              <a:bodyPr/>
              <a:lstStyle/>
              <a:p>
                <a:endParaRPr lang="en-GB" sz="2400" dirty="0"/>
              </a:p>
            </p:txBody>
          </p:sp>
          <p:sp>
            <p:nvSpPr>
              <p:cNvPr id="783" name="Freeform 4816"/>
              <p:cNvSpPr>
                <a:spLocks/>
              </p:cNvSpPr>
              <p:nvPr/>
            </p:nvSpPr>
            <p:spPr bwMode="auto">
              <a:xfrm>
                <a:off x="2008" y="1854"/>
                <a:ext cx="85" cy="78"/>
              </a:xfrm>
              <a:custGeom>
                <a:avLst/>
                <a:gdLst>
                  <a:gd name="T0" fmla="*/ 4 w 65"/>
                  <a:gd name="T1" fmla="*/ 58 h 59"/>
                  <a:gd name="T2" fmla="*/ 16 w 65"/>
                  <a:gd name="T3" fmla="*/ 49 h 59"/>
                  <a:gd name="T4" fmla="*/ 13 w 65"/>
                  <a:gd name="T5" fmla="*/ 46 h 59"/>
                  <a:gd name="T6" fmla="*/ 20 w 65"/>
                  <a:gd name="T7" fmla="*/ 42 h 59"/>
                  <a:gd name="T8" fmla="*/ 25 w 65"/>
                  <a:gd name="T9" fmla="*/ 40 h 59"/>
                  <a:gd name="T10" fmla="*/ 26 w 65"/>
                  <a:gd name="T11" fmla="*/ 34 h 59"/>
                  <a:gd name="T12" fmla="*/ 37 w 65"/>
                  <a:gd name="T13" fmla="*/ 24 h 59"/>
                  <a:gd name="T14" fmla="*/ 48 w 65"/>
                  <a:gd name="T15" fmla="*/ 13 h 59"/>
                  <a:gd name="T16" fmla="*/ 68 w 65"/>
                  <a:gd name="T17" fmla="*/ 3 h 59"/>
                  <a:gd name="T18" fmla="*/ 65 w 65"/>
                  <a:gd name="T19" fmla="*/ 8 h 59"/>
                  <a:gd name="T20" fmla="*/ 56 w 65"/>
                  <a:gd name="T21" fmla="*/ 17 h 59"/>
                  <a:gd name="T22" fmla="*/ 44 w 65"/>
                  <a:gd name="T23" fmla="*/ 29 h 59"/>
                  <a:gd name="T24" fmla="*/ 55 w 65"/>
                  <a:gd name="T25" fmla="*/ 25 h 59"/>
                  <a:gd name="T26" fmla="*/ 56 w 65"/>
                  <a:gd name="T27" fmla="*/ 30 h 59"/>
                  <a:gd name="T28" fmla="*/ 55 w 65"/>
                  <a:gd name="T29" fmla="*/ 33 h 59"/>
                  <a:gd name="T30" fmla="*/ 58 w 65"/>
                  <a:gd name="T31" fmla="*/ 36 h 59"/>
                  <a:gd name="T32" fmla="*/ 63 w 65"/>
                  <a:gd name="T33" fmla="*/ 32 h 59"/>
                  <a:gd name="T34" fmla="*/ 60 w 65"/>
                  <a:gd name="T35" fmla="*/ 37 h 59"/>
                  <a:gd name="T36" fmla="*/ 71 w 65"/>
                  <a:gd name="T37" fmla="*/ 37 h 59"/>
                  <a:gd name="T38" fmla="*/ 82 w 65"/>
                  <a:gd name="T39" fmla="*/ 37 h 59"/>
                  <a:gd name="T40" fmla="*/ 76 w 65"/>
                  <a:gd name="T41" fmla="*/ 44 h 59"/>
                  <a:gd name="T42" fmla="*/ 76 w 65"/>
                  <a:gd name="T43" fmla="*/ 45 h 59"/>
                  <a:gd name="T44" fmla="*/ 69 w 65"/>
                  <a:gd name="T45" fmla="*/ 50 h 59"/>
                  <a:gd name="T46" fmla="*/ 78 w 65"/>
                  <a:gd name="T47" fmla="*/ 48 h 59"/>
                  <a:gd name="T48" fmla="*/ 84 w 65"/>
                  <a:gd name="T49" fmla="*/ 46 h 59"/>
                  <a:gd name="T50" fmla="*/ 73 w 65"/>
                  <a:gd name="T51" fmla="*/ 53 h 59"/>
                  <a:gd name="T52" fmla="*/ 71 w 65"/>
                  <a:gd name="T53" fmla="*/ 56 h 59"/>
                  <a:gd name="T54" fmla="*/ 72 w 65"/>
                  <a:gd name="T55" fmla="*/ 61 h 59"/>
                  <a:gd name="T56" fmla="*/ 84 w 65"/>
                  <a:gd name="T57" fmla="*/ 54 h 59"/>
                  <a:gd name="T58" fmla="*/ 77 w 65"/>
                  <a:gd name="T59" fmla="*/ 65 h 59"/>
                  <a:gd name="T60" fmla="*/ 77 w 65"/>
                  <a:gd name="T61" fmla="*/ 73 h 59"/>
                  <a:gd name="T62" fmla="*/ 69 w 65"/>
                  <a:gd name="T63" fmla="*/ 74 h 59"/>
                  <a:gd name="T64" fmla="*/ 61 w 65"/>
                  <a:gd name="T65" fmla="*/ 74 h 59"/>
                  <a:gd name="T66" fmla="*/ 59 w 65"/>
                  <a:gd name="T67" fmla="*/ 66 h 59"/>
                  <a:gd name="T68" fmla="*/ 43 w 65"/>
                  <a:gd name="T69" fmla="*/ 74 h 59"/>
                  <a:gd name="T70" fmla="*/ 52 w 65"/>
                  <a:gd name="T71" fmla="*/ 65 h 59"/>
                  <a:gd name="T72" fmla="*/ 55 w 65"/>
                  <a:gd name="T73" fmla="*/ 62 h 59"/>
                  <a:gd name="T74" fmla="*/ 47 w 65"/>
                  <a:gd name="T75" fmla="*/ 66 h 59"/>
                  <a:gd name="T76" fmla="*/ 42 w 65"/>
                  <a:gd name="T77" fmla="*/ 65 h 59"/>
                  <a:gd name="T78" fmla="*/ 43 w 65"/>
                  <a:gd name="T79" fmla="*/ 61 h 59"/>
                  <a:gd name="T80" fmla="*/ 34 w 65"/>
                  <a:gd name="T81" fmla="*/ 63 h 59"/>
                  <a:gd name="T82" fmla="*/ 27 w 65"/>
                  <a:gd name="T83" fmla="*/ 62 h 59"/>
                  <a:gd name="T84" fmla="*/ 16 w 65"/>
                  <a:gd name="T85" fmla="*/ 61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5" h="59">
                    <a:moveTo>
                      <a:pt x="10" y="47"/>
                    </a:moveTo>
                    <a:cubicBezTo>
                      <a:pt x="10" y="47"/>
                      <a:pt x="9" y="47"/>
                      <a:pt x="8" y="47"/>
                    </a:cubicBezTo>
                    <a:cubicBezTo>
                      <a:pt x="4" y="48"/>
                      <a:pt x="0" y="48"/>
                      <a:pt x="3" y="44"/>
                    </a:cubicBezTo>
                    <a:cubicBezTo>
                      <a:pt x="4" y="42"/>
                      <a:pt x="6" y="41"/>
                      <a:pt x="8" y="41"/>
                    </a:cubicBezTo>
                    <a:cubicBezTo>
                      <a:pt x="10" y="39"/>
                      <a:pt x="12" y="37"/>
                      <a:pt x="15" y="37"/>
                    </a:cubicBezTo>
                    <a:cubicBezTo>
                      <a:pt x="14" y="37"/>
                      <a:pt x="13" y="37"/>
                      <a:pt x="12" y="37"/>
                    </a:cubicBezTo>
                    <a:cubicBezTo>
                      <a:pt x="10" y="36"/>
                      <a:pt x="9" y="36"/>
                      <a:pt x="7" y="37"/>
                    </a:cubicBezTo>
                    <a:cubicBezTo>
                      <a:pt x="7" y="35"/>
                      <a:pt x="10" y="34"/>
                      <a:pt x="12" y="34"/>
                    </a:cubicBezTo>
                    <a:cubicBezTo>
                      <a:pt x="11" y="34"/>
                      <a:pt x="10" y="35"/>
                      <a:pt x="10" y="35"/>
                    </a:cubicBezTo>
                    <a:cubicBezTo>
                      <a:pt x="10" y="35"/>
                      <a:pt x="10" y="35"/>
                      <a:pt x="11" y="36"/>
                    </a:cubicBezTo>
                    <a:cubicBezTo>
                      <a:pt x="11" y="36"/>
                      <a:pt x="12" y="36"/>
                      <a:pt x="12" y="35"/>
                    </a:cubicBezTo>
                    <a:cubicBezTo>
                      <a:pt x="13" y="34"/>
                      <a:pt x="14" y="33"/>
                      <a:pt x="15" y="32"/>
                    </a:cubicBezTo>
                    <a:cubicBezTo>
                      <a:pt x="16" y="31"/>
                      <a:pt x="16" y="30"/>
                      <a:pt x="18" y="30"/>
                    </a:cubicBezTo>
                    <a:cubicBezTo>
                      <a:pt x="19" y="30"/>
                      <a:pt x="20" y="32"/>
                      <a:pt x="21" y="31"/>
                    </a:cubicBezTo>
                    <a:cubicBezTo>
                      <a:pt x="20" y="31"/>
                      <a:pt x="19" y="31"/>
                      <a:pt x="19" y="30"/>
                    </a:cubicBezTo>
                    <a:cubicBezTo>
                      <a:pt x="20" y="30"/>
                      <a:pt x="20" y="29"/>
                      <a:pt x="21" y="29"/>
                    </a:cubicBezTo>
                    <a:cubicBezTo>
                      <a:pt x="19" y="29"/>
                      <a:pt x="21" y="29"/>
                      <a:pt x="21" y="28"/>
                    </a:cubicBezTo>
                    <a:cubicBezTo>
                      <a:pt x="19" y="29"/>
                      <a:pt x="19" y="28"/>
                      <a:pt x="20" y="26"/>
                    </a:cubicBezTo>
                    <a:cubicBezTo>
                      <a:pt x="21" y="25"/>
                      <a:pt x="23" y="24"/>
                      <a:pt x="23" y="26"/>
                    </a:cubicBezTo>
                    <a:cubicBezTo>
                      <a:pt x="24" y="25"/>
                      <a:pt x="23" y="23"/>
                      <a:pt x="24" y="22"/>
                    </a:cubicBezTo>
                    <a:cubicBezTo>
                      <a:pt x="25" y="21"/>
                      <a:pt x="27" y="20"/>
                      <a:pt x="28" y="18"/>
                    </a:cubicBezTo>
                    <a:cubicBezTo>
                      <a:pt x="29" y="17"/>
                      <a:pt x="32" y="11"/>
                      <a:pt x="34" y="12"/>
                    </a:cubicBezTo>
                    <a:cubicBezTo>
                      <a:pt x="34" y="12"/>
                      <a:pt x="34" y="12"/>
                      <a:pt x="33" y="11"/>
                    </a:cubicBezTo>
                    <a:cubicBezTo>
                      <a:pt x="35" y="11"/>
                      <a:pt x="36" y="10"/>
                      <a:pt x="37" y="10"/>
                    </a:cubicBezTo>
                    <a:cubicBezTo>
                      <a:pt x="38" y="8"/>
                      <a:pt x="39" y="6"/>
                      <a:pt x="41" y="5"/>
                    </a:cubicBezTo>
                    <a:cubicBezTo>
                      <a:pt x="43" y="2"/>
                      <a:pt x="48" y="3"/>
                      <a:pt x="51" y="0"/>
                    </a:cubicBezTo>
                    <a:cubicBezTo>
                      <a:pt x="51" y="1"/>
                      <a:pt x="51" y="2"/>
                      <a:pt x="52" y="2"/>
                    </a:cubicBezTo>
                    <a:cubicBezTo>
                      <a:pt x="52" y="0"/>
                      <a:pt x="55" y="1"/>
                      <a:pt x="54" y="3"/>
                    </a:cubicBezTo>
                    <a:cubicBezTo>
                      <a:pt x="51" y="5"/>
                      <a:pt x="48" y="2"/>
                      <a:pt x="48" y="5"/>
                    </a:cubicBezTo>
                    <a:cubicBezTo>
                      <a:pt x="48" y="5"/>
                      <a:pt x="52" y="5"/>
                      <a:pt x="50" y="6"/>
                    </a:cubicBezTo>
                    <a:cubicBezTo>
                      <a:pt x="49" y="7"/>
                      <a:pt x="49" y="7"/>
                      <a:pt x="48" y="8"/>
                    </a:cubicBezTo>
                    <a:cubicBezTo>
                      <a:pt x="48" y="9"/>
                      <a:pt x="46" y="11"/>
                      <a:pt x="45" y="9"/>
                    </a:cubicBezTo>
                    <a:cubicBezTo>
                      <a:pt x="44" y="10"/>
                      <a:pt x="44" y="12"/>
                      <a:pt x="43" y="13"/>
                    </a:cubicBezTo>
                    <a:cubicBezTo>
                      <a:pt x="41" y="14"/>
                      <a:pt x="40" y="16"/>
                      <a:pt x="39" y="17"/>
                    </a:cubicBezTo>
                    <a:cubicBezTo>
                      <a:pt x="37" y="18"/>
                      <a:pt x="37" y="19"/>
                      <a:pt x="36" y="20"/>
                    </a:cubicBezTo>
                    <a:cubicBezTo>
                      <a:pt x="35" y="21"/>
                      <a:pt x="34" y="21"/>
                      <a:pt x="34" y="22"/>
                    </a:cubicBezTo>
                    <a:cubicBezTo>
                      <a:pt x="33" y="23"/>
                      <a:pt x="34" y="23"/>
                      <a:pt x="34" y="24"/>
                    </a:cubicBezTo>
                    <a:cubicBezTo>
                      <a:pt x="36" y="22"/>
                      <a:pt x="39" y="20"/>
                      <a:pt x="42" y="18"/>
                    </a:cubicBezTo>
                    <a:cubicBezTo>
                      <a:pt x="42" y="18"/>
                      <a:pt x="42" y="19"/>
                      <a:pt x="42" y="19"/>
                    </a:cubicBezTo>
                    <a:cubicBezTo>
                      <a:pt x="44" y="19"/>
                      <a:pt x="46" y="20"/>
                      <a:pt x="47" y="19"/>
                    </a:cubicBezTo>
                    <a:cubicBezTo>
                      <a:pt x="47" y="21"/>
                      <a:pt x="41" y="23"/>
                      <a:pt x="40" y="24"/>
                    </a:cubicBezTo>
                    <a:cubicBezTo>
                      <a:pt x="41" y="23"/>
                      <a:pt x="42" y="22"/>
                      <a:pt x="43" y="23"/>
                    </a:cubicBezTo>
                    <a:cubicBezTo>
                      <a:pt x="42" y="23"/>
                      <a:pt x="42" y="24"/>
                      <a:pt x="41" y="25"/>
                    </a:cubicBezTo>
                    <a:cubicBezTo>
                      <a:pt x="41" y="25"/>
                      <a:pt x="40" y="25"/>
                      <a:pt x="39" y="26"/>
                    </a:cubicBezTo>
                    <a:cubicBezTo>
                      <a:pt x="40" y="26"/>
                      <a:pt x="41" y="25"/>
                      <a:pt x="42" y="25"/>
                    </a:cubicBezTo>
                    <a:cubicBezTo>
                      <a:pt x="42" y="25"/>
                      <a:pt x="43" y="25"/>
                      <a:pt x="43" y="25"/>
                    </a:cubicBezTo>
                    <a:cubicBezTo>
                      <a:pt x="43" y="25"/>
                      <a:pt x="44" y="26"/>
                      <a:pt x="44" y="25"/>
                    </a:cubicBezTo>
                    <a:cubicBezTo>
                      <a:pt x="44" y="26"/>
                      <a:pt x="44" y="26"/>
                      <a:pt x="44" y="27"/>
                    </a:cubicBezTo>
                    <a:cubicBezTo>
                      <a:pt x="45" y="26"/>
                      <a:pt x="45" y="25"/>
                      <a:pt x="46" y="25"/>
                    </a:cubicBezTo>
                    <a:cubicBezTo>
                      <a:pt x="46" y="26"/>
                      <a:pt x="46" y="26"/>
                      <a:pt x="46" y="27"/>
                    </a:cubicBezTo>
                    <a:cubicBezTo>
                      <a:pt x="47" y="27"/>
                      <a:pt x="47" y="25"/>
                      <a:pt x="48" y="24"/>
                    </a:cubicBezTo>
                    <a:cubicBezTo>
                      <a:pt x="49" y="26"/>
                      <a:pt x="45" y="29"/>
                      <a:pt x="44" y="30"/>
                    </a:cubicBezTo>
                    <a:cubicBezTo>
                      <a:pt x="45" y="30"/>
                      <a:pt x="46" y="30"/>
                      <a:pt x="47" y="29"/>
                    </a:cubicBezTo>
                    <a:cubicBezTo>
                      <a:pt x="46" y="28"/>
                      <a:pt x="46" y="28"/>
                      <a:pt x="46" y="28"/>
                    </a:cubicBezTo>
                    <a:cubicBezTo>
                      <a:pt x="47" y="28"/>
                      <a:pt x="50" y="28"/>
                      <a:pt x="50" y="27"/>
                    </a:cubicBezTo>
                    <a:cubicBezTo>
                      <a:pt x="51" y="29"/>
                      <a:pt x="53" y="25"/>
                      <a:pt x="55" y="25"/>
                    </a:cubicBezTo>
                    <a:cubicBezTo>
                      <a:pt x="55" y="26"/>
                      <a:pt x="54" y="27"/>
                      <a:pt x="54" y="28"/>
                    </a:cubicBezTo>
                    <a:cubicBezTo>
                      <a:pt x="54" y="27"/>
                      <a:pt x="55" y="26"/>
                      <a:pt x="56" y="26"/>
                    </a:cubicBezTo>
                    <a:cubicBezTo>
                      <a:pt x="56" y="26"/>
                      <a:pt x="57" y="26"/>
                      <a:pt x="58" y="26"/>
                    </a:cubicBezTo>
                    <a:cubicBezTo>
                      <a:pt x="60" y="25"/>
                      <a:pt x="62" y="27"/>
                      <a:pt x="63" y="28"/>
                    </a:cubicBezTo>
                    <a:cubicBezTo>
                      <a:pt x="61" y="29"/>
                      <a:pt x="57" y="33"/>
                      <a:pt x="55" y="33"/>
                    </a:cubicBezTo>
                    <a:cubicBezTo>
                      <a:pt x="55" y="33"/>
                      <a:pt x="56" y="33"/>
                      <a:pt x="57" y="33"/>
                    </a:cubicBezTo>
                    <a:cubicBezTo>
                      <a:pt x="57" y="33"/>
                      <a:pt x="57" y="33"/>
                      <a:pt x="58" y="33"/>
                    </a:cubicBezTo>
                    <a:cubicBezTo>
                      <a:pt x="58" y="34"/>
                      <a:pt x="57" y="34"/>
                      <a:pt x="56" y="34"/>
                    </a:cubicBezTo>
                    <a:cubicBezTo>
                      <a:pt x="56" y="34"/>
                      <a:pt x="56" y="35"/>
                      <a:pt x="56" y="35"/>
                    </a:cubicBezTo>
                    <a:cubicBezTo>
                      <a:pt x="57" y="35"/>
                      <a:pt x="58" y="35"/>
                      <a:pt x="58" y="34"/>
                    </a:cubicBezTo>
                    <a:cubicBezTo>
                      <a:pt x="58" y="35"/>
                      <a:pt x="59" y="35"/>
                      <a:pt x="59" y="34"/>
                    </a:cubicBezTo>
                    <a:cubicBezTo>
                      <a:pt x="58" y="35"/>
                      <a:pt x="57" y="36"/>
                      <a:pt x="56" y="36"/>
                    </a:cubicBezTo>
                    <a:cubicBezTo>
                      <a:pt x="58" y="36"/>
                      <a:pt x="54" y="37"/>
                      <a:pt x="53" y="38"/>
                    </a:cubicBezTo>
                    <a:cubicBezTo>
                      <a:pt x="54" y="38"/>
                      <a:pt x="58" y="36"/>
                      <a:pt x="56" y="38"/>
                    </a:cubicBezTo>
                    <a:cubicBezTo>
                      <a:pt x="56" y="38"/>
                      <a:pt x="57" y="37"/>
                      <a:pt x="58" y="37"/>
                    </a:cubicBezTo>
                    <a:cubicBezTo>
                      <a:pt x="57" y="39"/>
                      <a:pt x="60" y="37"/>
                      <a:pt x="60" y="36"/>
                    </a:cubicBezTo>
                    <a:cubicBezTo>
                      <a:pt x="61" y="35"/>
                      <a:pt x="61" y="35"/>
                      <a:pt x="62" y="36"/>
                    </a:cubicBezTo>
                    <a:cubicBezTo>
                      <a:pt x="62" y="37"/>
                      <a:pt x="63" y="36"/>
                      <a:pt x="63" y="36"/>
                    </a:cubicBezTo>
                    <a:cubicBezTo>
                      <a:pt x="64" y="35"/>
                      <a:pt x="64" y="35"/>
                      <a:pt x="64" y="35"/>
                    </a:cubicBezTo>
                    <a:cubicBezTo>
                      <a:pt x="65" y="36"/>
                      <a:pt x="64" y="37"/>
                      <a:pt x="63" y="37"/>
                    </a:cubicBezTo>
                    <a:cubicBezTo>
                      <a:pt x="62" y="38"/>
                      <a:pt x="60" y="39"/>
                      <a:pt x="59" y="40"/>
                    </a:cubicBezTo>
                    <a:cubicBezTo>
                      <a:pt x="58" y="40"/>
                      <a:pt x="57" y="41"/>
                      <a:pt x="56" y="40"/>
                    </a:cubicBezTo>
                    <a:cubicBezTo>
                      <a:pt x="55" y="40"/>
                      <a:pt x="54" y="40"/>
                      <a:pt x="55" y="41"/>
                    </a:cubicBezTo>
                    <a:cubicBezTo>
                      <a:pt x="55" y="41"/>
                      <a:pt x="55" y="42"/>
                      <a:pt x="56" y="42"/>
                    </a:cubicBezTo>
                    <a:cubicBezTo>
                      <a:pt x="56" y="42"/>
                      <a:pt x="55" y="42"/>
                      <a:pt x="54" y="42"/>
                    </a:cubicBezTo>
                    <a:cubicBezTo>
                      <a:pt x="55" y="42"/>
                      <a:pt x="56" y="42"/>
                      <a:pt x="56" y="42"/>
                    </a:cubicBezTo>
                    <a:cubicBezTo>
                      <a:pt x="56" y="43"/>
                      <a:pt x="55" y="45"/>
                      <a:pt x="54" y="44"/>
                    </a:cubicBezTo>
                    <a:cubicBezTo>
                      <a:pt x="54" y="45"/>
                      <a:pt x="53" y="47"/>
                      <a:pt x="55" y="46"/>
                    </a:cubicBezTo>
                    <a:cubicBezTo>
                      <a:pt x="54" y="47"/>
                      <a:pt x="54" y="49"/>
                      <a:pt x="55" y="48"/>
                    </a:cubicBezTo>
                    <a:cubicBezTo>
                      <a:pt x="56" y="48"/>
                      <a:pt x="57" y="45"/>
                      <a:pt x="58" y="45"/>
                    </a:cubicBezTo>
                    <a:cubicBezTo>
                      <a:pt x="59" y="43"/>
                      <a:pt x="62" y="40"/>
                      <a:pt x="64" y="41"/>
                    </a:cubicBezTo>
                    <a:cubicBezTo>
                      <a:pt x="63" y="42"/>
                      <a:pt x="61" y="44"/>
                      <a:pt x="60" y="45"/>
                    </a:cubicBezTo>
                    <a:cubicBezTo>
                      <a:pt x="60" y="46"/>
                      <a:pt x="59" y="46"/>
                      <a:pt x="59" y="47"/>
                    </a:cubicBezTo>
                    <a:cubicBezTo>
                      <a:pt x="58" y="48"/>
                      <a:pt x="59" y="48"/>
                      <a:pt x="59" y="49"/>
                    </a:cubicBezTo>
                    <a:cubicBezTo>
                      <a:pt x="61" y="49"/>
                      <a:pt x="62" y="46"/>
                      <a:pt x="64" y="45"/>
                    </a:cubicBezTo>
                    <a:cubicBezTo>
                      <a:pt x="64" y="47"/>
                      <a:pt x="64" y="48"/>
                      <a:pt x="63" y="49"/>
                    </a:cubicBezTo>
                    <a:cubicBezTo>
                      <a:pt x="62" y="51"/>
                      <a:pt x="61" y="53"/>
                      <a:pt x="59" y="55"/>
                    </a:cubicBezTo>
                    <a:cubicBezTo>
                      <a:pt x="59" y="56"/>
                      <a:pt x="57" y="59"/>
                      <a:pt x="56" y="58"/>
                    </a:cubicBezTo>
                    <a:cubicBezTo>
                      <a:pt x="55" y="57"/>
                      <a:pt x="53" y="58"/>
                      <a:pt x="52" y="59"/>
                    </a:cubicBezTo>
                    <a:cubicBezTo>
                      <a:pt x="51" y="58"/>
                      <a:pt x="52" y="56"/>
                      <a:pt x="53" y="56"/>
                    </a:cubicBezTo>
                    <a:cubicBezTo>
                      <a:pt x="51" y="58"/>
                      <a:pt x="53" y="55"/>
                      <a:pt x="54" y="55"/>
                    </a:cubicBezTo>
                    <a:cubicBezTo>
                      <a:pt x="51" y="55"/>
                      <a:pt x="54" y="53"/>
                      <a:pt x="54" y="52"/>
                    </a:cubicBezTo>
                    <a:cubicBezTo>
                      <a:pt x="52" y="53"/>
                      <a:pt x="50" y="57"/>
                      <a:pt x="47" y="56"/>
                    </a:cubicBezTo>
                    <a:cubicBezTo>
                      <a:pt x="48" y="52"/>
                      <a:pt x="53" y="51"/>
                      <a:pt x="53" y="47"/>
                    </a:cubicBezTo>
                    <a:cubicBezTo>
                      <a:pt x="52" y="46"/>
                      <a:pt x="52" y="43"/>
                      <a:pt x="51" y="44"/>
                    </a:cubicBezTo>
                    <a:cubicBezTo>
                      <a:pt x="49" y="46"/>
                      <a:pt x="48" y="49"/>
                      <a:pt x="45" y="50"/>
                    </a:cubicBezTo>
                    <a:cubicBezTo>
                      <a:pt x="46" y="49"/>
                      <a:pt x="46" y="49"/>
                      <a:pt x="47" y="48"/>
                    </a:cubicBezTo>
                    <a:cubicBezTo>
                      <a:pt x="44" y="50"/>
                      <a:pt x="42" y="49"/>
                      <a:pt x="40" y="52"/>
                    </a:cubicBezTo>
                    <a:cubicBezTo>
                      <a:pt x="38" y="55"/>
                      <a:pt x="36" y="56"/>
                      <a:pt x="33" y="56"/>
                    </a:cubicBezTo>
                    <a:cubicBezTo>
                      <a:pt x="32" y="56"/>
                      <a:pt x="30" y="56"/>
                      <a:pt x="31" y="54"/>
                    </a:cubicBezTo>
                    <a:cubicBezTo>
                      <a:pt x="32" y="53"/>
                      <a:pt x="34" y="53"/>
                      <a:pt x="36" y="52"/>
                    </a:cubicBezTo>
                    <a:cubicBezTo>
                      <a:pt x="38" y="51"/>
                      <a:pt x="38" y="50"/>
                      <a:pt x="40" y="49"/>
                    </a:cubicBezTo>
                    <a:cubicBezTo>
                      <a:pt x="41" y="48"/>
                      <a:pt x="42" y="49"/>
                      <a:pt x="43" y="48"/>
                    </a:cubicBezTo>
                    <a:cubicBezTo>
                      <a:pt x="44" y="48"/>
                      <a:pt x="44" y="47"/>
                      <a:pt x="45" y="47"/>
                    </a:cubicBezTo>
                    <a:cubicBezTo>
                      <a:pt x="44" y="47"/>
                      <a:pt x="43" y="47"/>
                      <a:pt x="42" y="47"/>
                    </a:cubicBezTo>
                    <a:cubicBezTo>
                      <a:pt x="42" y="46"/>
                      <a:pt x="43" y="46"/>
                      <a:pt x="43" y="45"/>
                    </a:cubicBezTo>
                    <a:cubicBezTo>
                      <a:pt x="41" y="47"/>
                      <a:pt x="41" y="47"/>
                      <a:pt x="38" y="47"/>
                    </a:cubicBezTo>
                    <a:cubicBezTo>
                      <a:pt x="39" y="48"/>
                      <a:pt x="37" y="48"/>
                      <a:pt x="36" y="50"/>
                    </a:cubicBezTo>
                    <a:cubicBezTo>
                      <a:pt x="36" y="48"/>
                      <a:pt x="35" y="49"/>
                      <a:pt x="34" y="49"/>
                    </a:cubicBezTo>
                    <a:cubicBezTo>
                      <a:pt x="35" y="48"/>
                      <a:pt x="35" y="48"/>
                      <a:pt x="35" y="48"/>
                    </a:cubicBezTo>
                    <a:cubicBezTo>
                      <a:pt x="33" y="48"/>
                      <a:pt x="33" y="48"/>
                      <a:pt x="32" y="49"/>
                    </a:cubicBezTo>
                    <a:cubicBezTo>
                      <a:pt x="32" y="47"/>
                      <a:pt x="34" y="47"/>
                      <a:pt x="36" y="47"/>
                    </a:cubicBezTo>
                    <a:cubicBezTo>
                      <a:pt x="34" y="48"/>
                      <a:pt x="36" y="44"/>
                      <a:pt x="36" y="44"/>
                    </a:cubicBezTo>
                    <a:cubicBezTo>
                      <a:pt x="35" y="45"/>
                      <a:pt x="34" y="45"/>
                      <a:pt x="33" y="46"/>
                    </a:cubicBezTo>
                    <a:cubicBezTo>
                      <a:pt x="33" y="45"/>
                      <a:pt x="33" y="45"/>
                      <a:pt x="33" y="45"/>
                    </a:cubicBezTo>
                    <a:cubicBezTo>
                      <a:pt x="32" y="46"/>
                      <a:pt x="29" y="48"/>
                      <a:pt x="31" y="46"/>
                    </a:cubicBezTo>
                    <a:cubicBezTo>
                      <a:pt x="30" y="48"/>
                      <a:pt x="27" y="47"/>
                      <a:pt x="26" y="48"/>
                    </a:cubicBezTo>
                    <a:cubicBezTo>
                      <a:pt x="25" y="48"/>
                      <a:pt x="24" y="48"/>
                      <a:pt x="23" y="47"/>
                    </a:cubicBezTo>
                    <a:cubicBezTo>
                      <a:pt x="22" y="47"/>
                      <a:pt x="22" y="47"/>
                      <a:pt x="22" y="47"/>
                    </a:cubicBezTo>
                    <a:cubicBezTo>
                      <a:pt x="21" y="47"/>
                      <a:pt x="20" y="48"/>
                      <a:pt x="21" y="47"/>
                    </a:cubicBezTo>
                    <a:cubicBezTo>
                      <a:pt x="19" y="47"/>
                      <a:pt x="17" y="47"/>
                      <a:pt x="16" y="47"/>
                    </a:cubicBezTo>
                    <a:cubicBezTo>
                      <a:pt x="15" y="47"/>
                      <a:pt x="14" y="47"/>
                      <a:pt x="14" y="47"/>
                    </a:cubicBezTo>
                    <a:cubicBezTo>
                      <a:pt x="12" y="47"/>
                      <a:pt x="11" y="47"/>
                      <a:pt x="12" y="46"/>
                    </a:cubicBezTo>
                    <a:cubicBezTo>
                      <a:pt x="11" y="46"/>
                      <a:pt x="11" y="46"/>
                      <a:pt x="10" y="47"/>
                    </a:cubicBezTo>
                  </a:path>
                </a:pathLst>
              </a:custGeom>
              <a:solidFill>
                <a:srgbClr val="B3B3B3"/>
              </a:solidFill>
              <a:ln w="3175">
                <a:solidFill>
                  <a:schemeClr val="tx1"/>
                </a:solidFill>
                <a:round/>
                <a:headEnd/>
                <a:tailEnd/>
              </a:ln>
            </p:spPr>
            <p:txBody>
              <a:bodyPr/>
              <a:lstStyle/>
              <a:p>
                <a:endParaRPr lang="en-GB" sz="2400" dirty="0"/>
              </a:p>
            </p:txBody>
          </p:sp>
          <p:sp>
            <p:nvSpPr>
              <p:cNvPr id="784" name="Freeform 4817"/>
              <p:cNvSpPr>
                <a:spLocks/>
              </p:cNvSpPr>
              <p:nvPr/>
            </p:nvSpPr>
            <p:spPr bwMode="auto">
              <a:xfrm>
                <a:off x="2074" y="1867"/>
                <a:ext cx="1" cy="2"/>
              </a:xfrm>
              <a:custGeom>
                <a:avLst/>
                <a:gdLst>
                  <a:gd name="T0" fmla="*/ 1 w 1"/>
                  <a:gd name="T1" fmla="*/ 0 h 1"/>
                  <a:gd name="T2" fmla="*/ 0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0" y="1"/>
                      <a:pt x="0" y="1"/>
                    </a:cubicBezTo>
                    <a:cubicBezTo>
                      <a:pt x="0" y="0"/>
                      <a:pt x="0" y="0"/>
                      <a:pt x="1" y="0"/>
                    </a:cubicBezTo>
                  </a:path>
                </a:pathLst>
              </a:custGeom>
              <a:solidFill>
                <a:srgbClr val="B3B3B3"/>
              </a:solidFill>
              <a:ln w="3175">
                <a:solidFill>
                  <a:schemeClr val="tx1"/>
                </a:solidFill>
                <a:round/>
                <a:headEnd/>
                <a:tailEnd/>
              </a:ln>
            </p:spPr>
            <p:txBody>
              <a:bodyPr/>
              <a:lstStyle/>
              <a:p>
                <a:endParaRPr lang="en-GB" sz="2400" dirty="0"/>
              </a:p>
            </p:txBody>
          </p:sp>
          <p:sp>
            <p:nvSpPr>
              <p:cNvPr id="785" name="Freeform 4818"/>
              <p:cNvSpPr>
                <a:spLocks/>
              </p:cNvSpPr>
              <p:nvPr/>
            </p:nvSpPr>
            <p:spPr bwMode="auto">
              <a:xfrm>
                <a:off x="2075" y="1884"/>
                <a:ext cx="5" cy="4"/>
              </a:xfrm>
              <a:custGeom>
                <a:avLst/>
                <a:gdLst>
                  <a:gd name="T0" fmla="*/ 5 w 4"/>
                  <a:gd name="T1" fmla="*/ 0 h 3"/>
                  <a:gd name="T2" fmla="*/ 0 w 4"/>
                  <a:gd name="T3" fmla="*/ 1 h 3"/>
                  <a:gd name="T4" fmla="*/ 5 w 4"/>
                  <a:gd name="T5" fmla="*/ 0 h 3"/>
                  <a:gd name="T6" fmla="*/ 0 60000 65536"/>
                  <a:gd name="T7" fmla="*/ 0 60000 65536"/>
                  <a:gd name="T8" fmla="*/ 0 60000 65536"/>
                </a:gdLst>
                <a:ahLst/>
                <a:cxnLst>
                  <a:cxn ang="T6">
                    <a:pos x="T0" y="T1"/>
                  </a:cxn>
                  <a:cxn ang="T7">
                    <a:pos x="T2" y="T3"/>
                  </a:cxn>
                  <a:cxn ang="T8">
                    <a:pos x="T4" y="T5"/>
                  </a:cxn>
                </a:cxnLst>
                <a:rect l="0" t="0" r="r" b="b"/>
                <a:pathLst>
                  <a:path w="4" h="3">
                    <a:moveTo>
                      <a:pt x="4" y="0"/>
                    </a:moveTo>
                    <a:cubicBezTo>
                      <a:pt x="3" y="1"/>
                      <a:pt x="0" y="3"/>
                      <a:pt x="0" y="1"/>
                    </a:cubicBezTo>
                    <a:cubicBezTo>
                      <a:pt x="1" y="1"/>
                      <a:pt x="3" y="1"/>
                      <a:pt x="4" y="0"/>
                    </a:cubicBezTo>
                  </a:path>
                </a:pathLst>
              </a:custGeom>
              <a:solidFill>
                <a:srgbClr val="B3B3B3"/>
              </a:solidFill>
              <a:ln w="3175">
                <a:solidFill>
                  <a:schemeClr val="tx1"/>
                </a:solidFill>
                <a:round/>
                <a:headEnd/>
                <a:tailEnd/>
              </a:ln>
            </p:spPr>
            <p:txBody>
              <a:bodyPr/>
              <a:lstStyle/>
              <a:p>
                <a:endParaRPr lang="en-GB" sz="2400" dirty="0"/>
              </a:p>
            </p:txBody>
          </p:sp>
          <p:sp>
            <p:nvSpPr>
              <p:cNvPr id="786" name="Freeform 4819"/>
              <p:cNvSpPr>
                <a:spLocks/>
              </p:cNvSpPr>
              <p:nvPr/>
            </p:nvSpPr>
            <p:spPr bwMode="auto">
              <a:xfrm>
                <a:off x="2083" y="1883"/>
                <a:ext cx="4" cy="3"/>
              </a:xfrm>
              <a:custGeom>
                <a:avLst/>
                <a:gdLst>
                  <a:gd name="T0" fmla="*/ 3 w 3"/>
                  <a:gd name="T1" fmla="*/ 0 h 2"/>
                  <a:gd name="T2" fmla="*/ 4 w 3"/>
                  <a:gd name="T3" fmla="*/ 2 h 2"/>
                  <a:gd name="T4" fmla="*/ 0 w 3"/>
                  <a:gd name="T5" fmla="*/ 3 h 2"/>
                  <a:gd name="T6" fmla="*/ 3 w 3"/>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2" y="0"/>
                    </a:moveTo>
                    <a:cubicBezTo>
                      <a:pt x="3" y="1"/>
                      <a:pt x="3" y="1"/>
                      <a:pt x="3" y="1"/>
                    </a:cubicBezTo>
                    <a:cubicBezTo>
                      <a:pt x="2" y="1"/>
                      <a:pt x="1" y="2"/>
                      <a:pt x="0" y="2"/>
                    </a:cubicBezTo>
                    <a:cubicBezTo>
                      <a:pt x="0" y="1"/>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787" name="Freeform 4820"/>
              <p:cNvSpPr>
                <a:spLocks/>
              </p:cNvSpPr>
              <p:nvPr/>
            </p:nvSpPr>
            <p:spPr bwMode="auto">
              <a:xfrm>
                <a:off x="1199" y="1882"/>
                <a:ext cx="5" cy="5"/>
              </a:xfrm>
              <a:custGeom>
                <a:avLst/>
                <a:gdLst>
                  <a:gd name="T0" fmla="*/ 5 w 4"/>
                  <a:gd name="T1" fmla="*/ 0 h 4"/>
                  <a:gd name="T2" fmla="*/ 1 w 4"/>
                  <a:gd name="T3" fmla="*/ 4 h 4"/>
                  <a:gd name="T4" fmla="*/ 5 w 4"/>
                  <a:gd name="T5" fmla="*/ 0 h 4"/>
                  <a:gd name="T6" fmla="*/ 0 60000 65536"/>
                  <a:gd name="T7" fmla="*/ 0 60000 65536"/>
                  <a:gd name="T8" fmla="*/ 0 60000 65536"/>
                </a:gdLst>
                <a:ahLst/>
                <a:cxnLst>
                  <a:cxn ang="T6">
                    <a:pos x="T0" y="T1"/>
                  </a:cxn>
                  <a:cxn ang="T7">
                    <a:pos x="T2" y="T3"/>
                  </a:cxn>
                  <a:cxn ang="T8">
                    <a:pos x="T4" y="T5"/>
                  </a:cxn>
                </a:cxnLst>
                <a:rect l="0" t="0" r="r" b="b"/>
                <a:pathLst>
                  <a:path w="4" h="4">
                    <a:moveTo>
                      <a:pt x="4" y="0"/>
                    </a:moveTo>
                    <a:cubicBezTo>
                      <a:pt x="2" y="0"/>
                      <a:pt x="0" y="2"/>
                      <a:pt x="1" y="3"/>
                    </a:cubicBezTo>
                    <a:cubicBezTo>
                      <a:pt x="3" y="4"/>
                      <a:pt x="4" y="1"/>
                      <a:pt x="4" y="0"/>
                    </a:cubicBezTo>
                  </a:path>
                </a:pathLst>
              </a:custGeom>
              <a:solidFill>
                <a:srgbClr val="B3B3B3"/>
              </a:solidFill>
              <a:ln w="3175">
                <a:solidFill>
                  <a:schemeClr val="tx1"/>
                </a:solidFill>
                <a:round/>
                <a:headEnd/>
                <a:tailEnd/>
              </a:ln>
            </p:spPr>
            <p:txBody>
              <a:bodyPr/>
              <a:lstStyle/>
              <a:p>
                <a:endParaRPr lang="en-GB" sz="2400" dirty="0"/>
              </a:p>
            </p:txBody>
          </p:sp>
          <p:sp>
            <p:nvSpPr>
              <p:cNvPr id="788" name="Freeform 4821"/>
              <p:cNvSpPr>
                <a:spLocks/>
              </p:cNvSpPr>
              <p:nvPr/>
            </p:nvSpPr>
            <p:spPr bwMode="auto">
              <a:xfrm>
                <a:off x="1204" y="1888"/>
                <a:ext cx="2" cy="3"/>
              </a:xfrm>
              <a:custGeom>
                <a:avLst/>
                <a:gdLst>
                  <a:gd name="T0" fmla="*/ 2 w 1"/>
                  <a:gd name="T1" fmla="*/ 0 h 2"/>
                  <a:gd name="T2" fmla="*/ 0 w 1"/>
                  <a:gd name="T3" fmla="*/ 3 h 2"/>
                  <a:gd name="T4" fmla="*/ 2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1" y="0"/>
                      <a:pt x="0" y="1"/>
                      <a:pt x="0" y="2"/>
                    </a:cubicBezTo>
                    <a:cubicBezTo>
                      <a:pt x="1" y="2"/>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789" name="Freeform 4822"/>
              <p:cNvSpPr>
                <a:spLocks/>
              </p:cNvSpPr>
              <p:nvPr/>
            </p:nvSpPr>
            <p:spPr bwMode="auto">
              <a:xfrm>
                <a:off x="1207" y="1891"/>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lnTo>
                      <a:pt x="0" y="1"/>
                    </a:lnTo>
                    <a:lnTo>
                      <a:pt x="0" y="0"/>
                    </a:lnTo>
                    <a:close/>
                  </a:path>
                </a:pathLst>
              </a:custGeom>
              <a:solidFill>
                <a:srgbClr val="B3B3B3"/>
              </a:solidFill>
              <a:ln w="3175">
                <a:solidFill>
                  <a:schemeClr val="tx1"/>
                </a:solidFill>
                <a:round/>
                <a:headEnd/>
                <a:tailEnd/>
              </a:ln>
            </p:spPr>
            <p:txBody>
              <a:bodyPr/>
              <a:lstStyle/>
              <a:p>
                <a:endParaRPr lang="en-GB" sz="2400" dirty="0"/>
              </a:p>
            </p:txBody>
          </p:sp>
          <p:sp>
            <p:nvSpPr>
              <p:cNvPr id="790" name="Freeform 4823"/>
              <p:cNvSpPr>
                <a:spLocks/>
              </p:cNvSpPr>
              <p:nvPr/>
            </p:nvSpPr>
            <p:spPr bwMode="auto">
              <a:xfrm>
                <a:off x="1207" y="1891"/>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lnTo>
                      <a:pt x="0" y="1"/>
                    </a:lnTo>
                    <a:lnTo>
                      <a:pt x="0" y="0"/>
                    </a:lnTo>
                  </a:path>
                </a:pathLst>
              </a:custGeom>
              <a:noFill/>
              <a:ln w="3175">
                <a:solidFill>
                  <a:schemeClr val="tx1"/>
                </a:solidFill>
                <a:round/>
                <a:headEnd/>
                <a:tailEnd/>
              </a:ln>
            </p:spPr>
            <p:txBody>
              <a:bodyPr/>
              <a:lstStyle/>
              <a:p>
                <a:endParaRPr lang="en-GB" sz="2400" dirty="0"/>
              </a:p>
            </p:txBody>
          </p:sp>
          <p:sp>
            <p:nvSpPr>
              <p:cNvPr id="791" name="Freeform 4824"/>
              <p:cNvSpPr>
                <a:spLocks/>
              </p:cNvSpPr>
              <p:nvPr/>
            </p:nvSpPr>
            <p:spPr bwMode="auto">
              <a:xfrm>
                <a:off x="1207" y="1853"/>
                <a:ext cx="4" cy="5"/>
              </a:xfrm>
              <a:custGeom>
                <a:avLst/>
                <a:gdLst>
                  <a:gd name="T0" fmla="*/ 4 w 3"/>
                  <a:gd name="T1" fmla="*/ 0 h 4"/>
                  <a:gd name="T2" fmla="*/ 1 w 3"/>
                  <a:gd name="T3" fmla="*/ 5 h 4"/>
                  <a:gd name="T4" fmla="*/ 4 w 3"/>
                  <a:gd name="T5" fmla="*/ 0 h 4"/>
                  <a:gd name="T6" fmla="*/ 0 60000 65536"/>
                  <a:gd name="T7" fmla="*/ 0 60000 65536"/>
                  <a:gd name="T8" fmla="*/ 0 60000 65536"/>
                </a:gdLst>
                <a:ahLst/>
                <a:cxnLst>
                  <a:cxn ang="T6">
                    <a:pos x="T0" y="T1"/>
                  </a:cxn>
                  <a:cxn ang="T7">
                    <a:pos x="T2" y="T3"/>
                  </a:cxn>
                  <a:cxn ang="T8">
                    <a:pos x="T4" y="T5"/>
                  </a:cxn>
                </a:cxnLst>
                <a:rect l="0" t="0" r="r" b="b"/>
                <a:pathLst>
                  <a:path w="3" h="4">
                    <a:moveTo>
                      <a:pt x="3" y="0"/>
                    </a:moveTo>
                    <a:cubicBezTo>
                      <a:pt x="1" y="1"/>
                      <a:pt x="0" y="4"/>
                      <a:pt x="1" y="4"/>
                    </a:cubicBezTo>
                    <a:cubicBezTo>
                      <a:pt x="2" y="3"/>
                      <a:pt x="3" y="1"/>
                      <a:pt x="3" y="0"/>
                    </a:cubicBezTo>
                  </a:path>
                </a:pathLst>
              </a:custGeom>
              <a:solidFill>
                <a:srgbClr val="B3B3B3"/>
              </a:solidFill>
              <a:ln w="3175">
                <a:solidFill>
                  <a:schemeClr val="tx1"/>
                </a:solidFill>
                <a:round/>
                <a:headEnd/>
                <a:tailEnd/>
              </a:ln>
            </p:spPr>
            <p:txBody>
              <a:bodyPr/>
              <a:lstStyle/>
              <a:p>
                <a:endParaRPr lang="en-GB" sz="2400" dirty="0"/>
              </a:p>
            </p:txBody>
          </p:sp>
          <p:sp>
            <p:nvSpPr>
              <p:cNvPr id="792" name="Freeform 4825"/>
              <p:cNvSpPr>
                <a:spLocks/>
              </p:cNvSpPr>
              <p:nvPr/>
            </p:nvSpPr>
            <p:spPr bwMode="auto">
              <a:xfrm>
                <a:off x="1210" y="1869"/>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0"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793" name="Freeform 4826"/>
              <p:cNvSpPr>
                <a:spLocks/>
              </p:cNvSpPr>
              <p:nvPr/>
            </p:nvSpPr>
            <p:spPr bwMode="auto">
              <a:xfrm>
                <a:off x="1211" y="1847"/>
                <a:ext cx="5" cy="6"/>
              </a:xfrm>
              <a:custGeom>
                <a:avLst/>
                <a:gdLst>
                  <a:gd name="T0" fmla="*/ 5 w 4"/>
                  <a:gd name="T1" fmla="*/ 2 h 4"/>
                  <a:gd name="T2" fmla="*/ 0 w 4"/>
                  <a:gd name="T3" fmla="*/ 6 h 4"/>
                  <a:gd name="T4" fmla="*/ 5 w 4"/>
                  <a:gd name="T5" fmla="*/ 2 h 4"/>
                  <a:gd name="T6" fmla="*/ 0 60000 65536"/>
                  <a:gd name="T7" fmla="*/ 0 60000 65536"/>
                  <a:gd name="T8" fmla="*/ 0 60000 65536"/>
                </a:gdLst>
                <a:ahLst/>
                <a:cxnLst>
                  <a:cxn ang="T6">
                    <a:pos x="T0" y="T1"/>
                  </a:cxn>
                  <a:cxn ang="T7">
                    <a:pos x="T2" y="T3"/>
                  </a:cxn>
                  <a:cxn ang="T8">
                    <a:pos x="T4" y="T5"/>
                  </a:cxn>
                </a:cxnLst>
                <a:rect l="0" t="0" r="r" b="b"/>
                <a:pathLst>
                  <a:path w="4" h="4">
                    <a:moveTo>
                      <a:pt x="4" y="1"/>
                    </a:moveTo>
                    <a:cubicBezTo>
                      <a:pt x="1" y="0"/>
                      <a:pt x="1" y="2"/>
                      <a:pt x="0" y="4"/>
                    </a:cubicBezTo>
                    <a:cubicBezTo>
                      <a:pt x="1" y="4"/>
                      <a:pt x="3" y="2"/>
                      <a:pt x="4" y="1"/>
                    </a:cubicBezTo>
                  </a:path>
                </a:pathLst>
              </a:custGeom>
              <a:solidFill>
                <a:srgbClr val="B3B3B3"/>
              </a:solidFill>
              <a:ln w="3175">
                <a:solidFill>
                  <a:schemeClr val="tx1"/>
                </a:solidFill>
                <a:round/>
                <a:headEnd/>
                <a:tailEnd/>
              </a:ln>
            </p:spPr>
            <p:txBody>
              <a:bodyPr/>
              <a:lstStyle/>
              <a:p>
                <a:endParaRPr lang="en-GB" sz="2400" dirty="0"/>
              </a:p>
            </p:txBody>
          </p:sp>
          <p:sp>
            <p:nvSpPr>
              <p:cNvPr id="794" name="Freeform 4827"/>
              <p:cNvSpPr>
                <a:spLocks/>
              </p:cNvSpPr>
              <p:nvPr/>
            </p:nvSpPr>
            <p:spPr bwMode="auto">
              <a:xfrm>
                <a:off x="1211" y="1818"/>
                <a:ext cx="5" cy="14"/>
              </a:xfrm>
              <a:custGeom>
                <a:avLst/>
                <a:gdLst>
                  <a:gd name="T0" fmla="*/ 0 w 4"/>
                  <a:gd name="T1" fmla="*/ 7 h 10"/>
                  <a:gd name="T2" fmla="*/ 1 w 4"/>
                  <a:gd name="T3" fmla="*/ 7 h 10"/>
                  <a:gd name="T4" fmla="*/ 5 w 4"/>
                  <a:gd name="T5" fmla="*/ 10 h 10"/>
                  <a:gd name="T6" fmla="*/ 4 w 4"/>
                  <a:gd name="T7" fmla="*/ 8 h 10"/>
                  <a:gd name="T8" fmla="*/ 3 w 4"/>
                  <a:gd name="T9" fmla="*/ 3 h 10"/>
                  <a:gd name="T10" fmla="*/ 0 w 4"/>
                  <a:gd name="T11" fmla="*/ 7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0">
                    <a:moveTo>
                      <a:pt x="0" y="5"/>
                    </a:moveTo>
                    <a:cubicBezTo>
                      <a:pt x="1" y="5"/>
                      <a:pt x="1" y="5"/>
                      <a:pt x="1" y="5"/>
                    </a:cubicBezTo>
                    <a:cubicBezTo>
                      <a:pt x="0" y="8"/>
                      <a:pt x="0" y="10"/>
                      <a:pt x="4" y="7"/>
                    </a:cubicBezTo>
                    <a:cubicBezTo>
                      <a:pt x="3" y="6"/>
                      <a:pt x="3" y="6"/>
                      <a:pt x="3" y="6"/>
                    </a:cubicBezTo>
                    <a:cubicBezTo>
                      <a:pt x="4" y="6"/>
                      <a:pt x="3" y="3"/>
                      <a:pt x="2" y="2"/>
                    </a:cubicBezTo>
                    <a:cubicBezTo>
                      <a:pt x="1" y="0"/>
                      <a:pt x="1" y="5"/>
                      <a:pt x="0" y="5"/>
                    </a:cubicBezTo>
                  </a:path>
                </a:pathLst>
              </a:custGeom>
              <a:solidFill>
                <a:srgbClr val="B3B3B3"/>
              </a:solidFill>
              <a:ln w="3175">
                <a:solidFill>
                  <a:schemeClr val="tx1"/>
                </a:solidFill>
                <a:round/>
                <a:headEnd/>
                <a:tailEnd/>
              </a:ln>
            </p:spPr>
            <p:txBody>
              <a:bodyPr/>
              <a:lstStyle/>
              <a:p>
                <a:endParaRPr lang="en-GB" sz="2400" dirty="0"/>
              </a:p>
            </p:txBody>
          </p:sp>
          <p:sp>
            <p:nvSpPr>
              <p:cNvPr id="795" name="Freeform 4828"/>
              <p:cNvSpPr>
                <a:spLocks/>
              </p:cNvSpPr>
              <p:nvPr/>
            </p:nvSpPr>
            <p:spPr bwMode="auto">
              <a:xfrm>
                <a:off x="1212" y="1845"/>
                <a:ext cx="2" cy="2"/>
              </a:xfrm>
              <a:custGeom>
                <a:avLst/>
                <a:gdLst>
                  <a:gd name="T0" fmla="*/ 0 w 1"/>
                  <a:gd name="T1" fmla="*/ 2 h 2"/>
                  <a:gd name="T2" fmla="*/ 2 w 1"/>
                  <a:gd name="T3" fmla="*/ 1 h 2"/>
                  <a:gd name="T4" fmla="*/ 0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1" y="1"/>
                      <a:pt x="1" y="1"/>
                      <a:pt x="1" y="1"/>
                    </a:cubicBezTo>
                    <a:cubicBezTo>
                      <a:pt x="1" y="0"/>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796" name="Freeform 4829"/>
              <p:cNvSpPr>
                <a:spLocks/>
              </p:cNvSpPr>
              <p:nvPr/>
            </p:nvSpPr>
            <p:spPr bwMode="auto">
              <a:xfrm>
                <a:off x="1212" y="1846"/>
                <a:ext cx="3" cy="3"/>
              </a:xfrm>
              <a:custGeom>
                <a:avLst/>
                <a:gdLst>
                  <a:gd name="T0" fmla="*/ 3 w 2"/>
                  <a:gd name="T1" fmla="*/ 0 h 2"/>
                  <a:gd name="T2" fmla="*/ 0 w 2"/>
                  <a:gd name="T3" fmla="*/ 3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0"/>
                      <a:pt x="0" y="1"/>
                      <a:pt x="0" y="2"/>
                    </a:cubicBezTo>
                    <a:cubicBezTo>
                      <a:pt x="1" y="1"/>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797" name="Freeform 4830"/>
              <p:cNvSpPr>
                <a:spLocks/>
              </p:cNvSpPr>
              <p:nvPr/>
            </p:nvSpPr>
            <p:spPr bwMode="auto">
              <a:xfrm>
                <a:off x="1214" y="1866"/>
                <a:ext cx="2" cy="1"/>
              </a:xfrm>
              <a:custGeom>
                <a:avLst/>
                <a:gdLst>
                  <a:gd name="T0" fmla="*/ 0 w 2"/>
                  <a:gd name="T1" fmla="*/ 1 h 1"/>
                  <a:gd name="T2" fmla="*/ 2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1"/>
                      <a:pt x="2" y="0"/>
                    </a:cubicBezTo>
                    <a:cubicBezTo>
                      <a:pt x="2" y="0"/>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798" name="Freeform 4831"/>
              <p:cNvSpPr>
                <a:spLocks/>
              </p:cNvSpPr>
              <p:nvPr/>
            </p:nvSpPr>
            <p:spPr bwMode="auto">
              <a:xfrm>
                <a:off x="1214" y="1829"/>
                <a:ext cx="4" cy="4"/>
              </a:xfrm>
              <a:custGeom>
                <a:avLst/>
                <a:gdLst>
                  <a:gd name="T0" fmla="*/ 4 w 3"/>
                  <a:gd name="T1" fmla="*/ 0 h 3"/>
                  <a:gd name="T2" fmla="*/ 0 w 3"/>
                  <a:gd name="T3" fmla="*/ 4 h 3"/>
                  <a:gd name="T4" fmla="*/ 4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3" y="0"/>
                    </a:moveTo>
                    <a:cubicBezTo>
                      <a:pt x="2" y="0"/>
                      <a:pt x="0" y="1"/>
                      <a:pt x="0" y="3"/>
                    </a:cubicBezTo>
                    <a:cubicBezTo>
                      <a:pt x="1" y="2"/>
                      <a:pt x="3" y="1"/>
                      <a:pt x="3" y="0"/>
                    </a:cubicBezTo>
                  </a:path>
                </a:pathLst>
              </a:custGeom>
              <a:solidFill>
                <a:srgbClr val="B3B3B3"/>
              </a:solidFill>
              <a:ln w="3175">
                <a:solidFill>
                  <a:schemeClr val="tx1"/>
                </a:solidFill>
                <a:round/>
                <a:headEnd/>
                <a:tailEnd/>
              </a:ln>
            </p:spPr>
            <p:txBody>
              <a:bodyPr/>
              <a:lstStyle/>
              <a:p>
                <a:endParaRPr lang="en-GB" sz="2400" dirty="0"/>
              </a:p>
            </p:txBody>
          </p:sp>
          <p:sp>
            <p:nvSpPr>
              <p:cNvPr id="799" name="Freeform 4832"/>
              <p:cNvSpPr>
                <a:spLocks/>
              </p:cNvSpPr>
              <p:nvPr/>
            </p:nvSpPr>
            <p:spPr bwMode="auto">
              <a:xfrm>
                <a:off x="1214" y="1870"/>
                <a:ext cx="4" cy="1"/>
              </a:xfrm>
              <a:custGeom>
                <a:avLst/>
                <a:gdLst>
                  <a:gd name="T0" fmla="*/ 4 w 3"/>
                  <a:gd name="T1" fmla="*/ 0 h 1"/>
                  <a:gd name="T2" fmla="*/ 0 w 3"/>
                  <a:gd name="T3" fmla="*/ 1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0"/>
                      <a:pt x="1" y="1"/>
                      <a:pt x="0" y="1"/>
                    </a:cubicBezTo>
                    <a:cubicBezTo>
                      <a:pt x="2" y="1"/>
                      <a:pt x="3" y="1"/>
                      <a:pt x="3" y="0"/>
                    </a:cubicBezTo>
                  </a:path>
                </a:pathLst>
              </a:custGeom>
              <a:solidFill>
                <a:srgbClr val="B3B3B3"/>
              </a:solidFill>
              <a:ln w="3175">
                <a:solidFill>
                  <a:schemeClr val="tx1"/>
                </a:solidFill>
                <a:round/>
                <a:headEnd/>
                <a:tailEnd/>
              </a:ln>
            </p:spPr>
            <p:txBody>
              <a:bodyPr/>
              <a:lstStyle/>
              <a:p>
                <a:endParaRPr lang="en-GB" sz="2400" dirty="0"/>
              </a:p>
            </p:txBody>
          </p:sp>
          <p:sp>
            <p:nvSpPr>
              <p:cNvPr id="800" name="Freeform 4833"/>
              <p:cNvSpPr>
                <a:spLocks/>
              </p:cNvSpPr>
              <p:nvPr/>
            </p:nvSpPr>
            <p:spPr bwMode="auto">
              <a:xfrm>
                <a:off x="1215" y="1817"/>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0" y="1"/>
                      <a:pt x="0" y="1"/>
                    </a:cubicBezTo>
                    <a:cubicBezTo>
                      <a:pt x="0" y="1"/>
                      <a:pt x="0" y="1"/>
                      <a:pt x="1" y="0"/>
                    </a:cubicBezTo>
                  </a:path>
                </a:pathLst>
              </a:custGeom>
              <a:solidFill>
                <a:srgbClr val="B3B3B3"/>
              </a:solidFill>
              <a:ln w="3175">
                <a:solidFill>
                  <a:schemeClr val="tx1"/>
                </a:solidFill>
                <a:round/>
                <a:headEnd/>
                <a:tailEnd/>
              </a:ln>
            </p:spPr>
            <p:txBody>
              <a:bodyPr/>
              <a:lstStyle/>
              <a:p>
                <a:endParaRPr lang="en-GB" sz="2400" dirty="0"/>
              </a:p>
            </p:txBody>
          </p:sp>
          <p:sp>
            <p:nvSpPr>
              <p:cNvPr id="801" name="Freeform 4834"/>
              <p:cNvSpPr>
                <a:spLocks/>
              </p:cNvSpPr>
              <p:nvPr/>
            </p:nvSpPr>
            <p:spPr bwMode="auto">
              <a:xfrm>
                <a:off x="1215" y="1846"/>
                <a:ext cx="3" cy="1"/>
              </a:xfrm>
              <a:custGeom>
                <a:avLst/>
                <a:gdLst>
                  <a:gd name="T0" fmla="*/ 2 w 2"/>
                  <a:gd name="T1" fmla="*/ 0 h 1"/>
                  <a:gd name="T2" fmla="*/ 0 w 2"/>
                  <a:gd name="T3" fmla="*/ 1 h 1"/>
                  <a:gd name="T4" fmla="*/ 3 w 2"/>
                  <a:gd name="T5" fmla="*/ 0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1" y="0"/>
                      <a:pt x="0" y="1"/>
                      <a:pt x="0" y="1"/>
                    </a:cubicBezTo>
                    <a:cubicBezTo>
                      <a:pt x="1" y="1"/>
                      <a:pt x="2" y="1"/>
                      <a:pt x="2"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802" name="Freeform 4835"/>
              <p:cNvSpPr>
                <a:spLocks/>
              </p:cNvSpPr>
              <p:nvPr/>
            </p:nvSpPr>
            <p:spPr bwMode="auto">
              <a:xfrm>
                <a:off x="1215" y="1867"/>
                <a:ext cx="6" cy="3"/>
              </a:xfrm>
              <a:custGeom>
                <a:avLst/>
                <a:gdLst>
                  <a:gd name="T0" fmla="*/ 6 w 5"/>
                  <a:gd name="T1" fmla="*/ 0 h 2"/>
                  <a:gd name="T2" fmla="*/ 0 w 5"/>
                  <a:gd name="T3" fmla="*/ 3 h 2"/>
                  <a:gd name="T4" fmla="*/ 6 w 5"/>
                  <a:gd name="T5" fmla="*/ 0 h 2"/>
                  <a:gd name="T6" fmla="*/ 0 60000 65536"/>
                  <a:gd name="T7" fmla="*/ 0 60000 65536"/>
                  <a:gd name="T8" fmla="*/ 0 60000 65536"/>
                </a:gdLst>
                <a:ahLst/>
                <a:cxnLst>
                  <a:cxn ang="T6">
                    <a:pos x="T0" y="T1"/>
                  </a:cxn>
                  <a:cxn ang="T7">
                    <a:pos x="T2" y="T3"/>
                  </a:cxn>
                  <a:cxn ang="T8">
                    <a:pos x="T4" y="T5"/>
                  </a:cxn>
                </a:cxnLst>
                <a:rect l="0" t="0" r="r" b="b"/>
                <a:pathLst>
                  <a:path w="5" h="2">
                    <a:moveTo>
                      <a:pt x="5" y="0"/>
                    </a:moveTo>
                    <a:cubicBezTo>
                      <a:pt x="3" y="0"/>
                      <a:pt x="1" y="0"/>
                      <a:pt x="0" y="2"/>
                    </a:cubicBezTo>
                    <a:cubicBezTo>
                      <a:pt x="2" y="2"/>
                      <a:pt x="4" y="2"/>
                      <a:pt x="5" y="0"/>
                    </a:cubicBezTo>
                  </a:path>
                </a:pathLst>
              </a:custGeom>
              <a:solidFill>
                <a:srgbClr val="B3B3B3"/>
              </a:solidFill>
              <a:ln w="3175">
                <a:solidFill>
                  <a:schemeClr val="tx1"/>
                </a:solidFill>
                <a:round/>
                <a:headEnd/>
                <a:tailEnd/>
              </a:ln>
            </p:spPr>
            <p:txBody>
              <a:bodyPr/>
              <a:lstStyle/>
              <a:p>
                <a:endParaRPr lang="en-GB" sz="2400" dirty="0"/>
              </a:p>
            </p:txBody>
          </p:sp>
          <p:sp>
            <p:nvSpPr>
              <p:cNvPr id="803" name="Freeform 4836"/>
              <p:cNvSpPr>
                <a:spLocks/>
              </p:cNvSpPr>
              <p:nvPr/>
            </p:nvSpPr>
            <p:spPr bwMode="auto">
              <a:xfrm>
                <a:off x="1215" y="1867"/>
                <a:ext cx="1" cy="2"/>
              </a:xfrm>
              <a:custGeom>
                <a:avLst/>
                <a:gdLst>
                  <a:gd name="T0" fmla="*/ 0 w 1"/>
                  <a:gd name="T1" fmla="*/ 0 h 1"/>
                  <a:gd name="T2" fmla="*/ 0 w 1"/>
                  <a:gd name="T3" fmla="*/ 2 h 1"/>
                  <a:gd name="T4" fmla="*/ 1 w 1"/>
                  <a:gd name="T5" fmla="*/ 0 h 1"/>
                  <a:gd name="T6" fmla="*/ 0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0"/>
                    </a:moveTo>
                    <a:cubicBezTo>
                      <a:pt x="0" y="1"/>
                      <a:pt x="0" y="1"/>
                      <a:pt x="0" y="1"/>
                    </a:cubicBezTo>
                    <a:cubicBezTo>
                      <a:pt x="1" y="1"/>
                      <a:pt x="1" y="1"/>
                      <a:pt x="1" y="0"/>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804" name="Freeform 4837"/>
              <p:cNvSpPr>
                <a:spLocks/>
              </p:cNvSpPr>
              <p:nvPr/>
            </p:nvSpPr>
            <p:spPr bwMode="auto">
              <a:xfrm>
                <a:off x="1216" y="1828"/>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0"/>
                      <a:pt x="0" y="1"/>
                      <a:pt x="0"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805" name="Freeform 4838"/>
              <p:cNvSpPr>
                <a:spLocks/>
              </p:cNvSpPr>
              <p:nvPr/>
            </p:nvSpPr>
            <p:spPr bwMode="auto">
              <a:xfrm>
                <a:off x="1216" y="1842"/>
                <a:ext cx="3" cy="3"/>
              </a:xfrm>
              <a:custGeom>
                <a:avLst/>
                <a:gdLst>
                  <a:gd name="T0" fmla="*/ 3 w 2"/>
                  <a:gd name="T1" fmla="*/ 0 h 2"/>
                  <a:gd name="T2" fmla="*/ 0 w 2"/>
                  <a:gd name="T3" fmla="*/ 3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1"/>
                      <a:pt x="0" y="1"/>
                      <a:pt x="0" y="2"/>
                    </a:cubicBezTo>
                    <a:cubicBezTo>
                      <a:pt x="1" y="2"/>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806" name="Freeform 4839"/>
              <p:cNvSpPr>
                <a:spLocks/>
              </p:cNvSpPr>
              <p:nvPr/>
            </p:nvSpPr>
            <p:spPr bwMode="auto">
              <a:xfrm>
                <a:off x="1216" y="1843"/>
                <a:ext cx="3" cy="3"/>
              </a:xfrm>
              <a:custGeom>
                <a:avLst/>
                <a:gdLst>
                  <a:gd name="T0" fmla="*/ 3 w 2"/>
                  <a:gd name="T1" fmla="*/ 2 h 2"/>
                  <a:gd name="T2" fmla="*/ 0 w 2"/>
                  <a:gd name="T3" fmla="*/ 3 h 2"/>
                  <a:gd name="T4" fmla="*/ 3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2" y="1"/>
                    </a:moveTo>
                    <a:cubicBezTo>
                      <a:pt x="1" y="0"/>
                      <a:pt x="0" y="1"/>
                      <a:pt x="0" y="2"/>
                    </a:cubicBezTo>
                    <a:cubicBezTo>
                      <a:pt x="1" y="2"/>
                      <a:pt x="2" y="2"/>
                      <a:pt x="2" y="1"/>
                    </a:cubicBezTo>
                  </a:path>
                </a:pathLst>
              </a:custGeom>
              <a:solidFill>
                <a:srgbClr val="B3B3B3"/>
              </a:solidFill>
              <a:ln w="3175">
                <a:solidFill>
                  <a:schemeClr val="tx1"/>
                </a:solidFill>
                <a:round/>
                <a:headEnd/>
                <a:tailEnd/>
              </a:ln>
            </p:spPr>
            <p:txBody>
              <a:bodyPr/>
              <a:lstStyle/>
              <a:p>
                <a:endParaRPr lang="en-GB" sz="2400" dirty="0"/>
              </a:p>
            </p:txBody>
          </p:sp>
          <p:sp>
            <p:nvSpPr>
              <p:cNvPr id="807" name="Freeform 4840"/>
              <p:cNvSpPr>
                <a:spLocks/>
              </p:cNvSpPr>
              <p:nvPr/>
            </p:nvSpPr>
            <p:spPr bwMode="auto">
              <a:xfrm>
                <a:off x="1210" y="1841"/>
                <a:ext cx="2" cy="4"/>
              </a:xfrm>
              <a:custGeom>
                <a:avLst/>
                <a:gdLst>
                  <a:gd name="T0" fmla="*/ 2 w 2"/>
                  <a:gd name="T1" fmla="*/ 1 h 3"/>
                  <a:gd name="T2" fmla="*/ 1 w 2"/>
                  <a:gd name="T3" fmla="*/ 4 h 3"/>
                  <a:gd name="T4" fmla="*/ 2 w 2"/>
                  <a:gd name="T5" fmla="*/ 1 h 3"/>
                  <a:gd name="T6" fmla="*/ 0 60000 65536"/>
                  <a:gd name="T7" fmla="*/ 0 60000 65536"/>
                  <a:gd name="T8" fmla="*/ 0 60000 65536"/>
                </a:gdLst>
                <a:ahLst/>
                <a:cxnLst>
                  <a:cxn ang="T6">
                    <a:pos x="T0" y="T1"/>
                  </a:cxn>
                  <a:cxn ang="T7">
                    <a:pos x="T2" y="T3"/>
                  </a:cxn>
                  <a:cxn ang="T8">
                    <a:pos x="T4" y="T5"/>
                  </a:cxn>
                </a:cxnLst>
                <a:rect l="0" t="0" r="r" b="b"/>
                <a:pathLst>
                  <a:path w="2" h="3">
                    <a:moveTo>
                      <a:pt x="2" y="1"/>
                    </a:moveTo>
                    <a:cubicBezTo>
                      <a:pt x="2" y="2"/>
                      <a:pt x="1" y="2"/>
                      <a:pt x="1" y="3"/>
                    </a:cubicBezTo>
                    <a:cubicBezTo>
                      <a:pt x="0" y="2"/>
                      <a:pt x="1" y="0"/>
                      <a:pt x="2" y="1"/>
                    </a:cubicBezTo>
                  </a:path>
                </a:pathLst>
              </a:custGeom>
              <a:solidFill>
                <a:srgbClr val="B3B3B3"/>
              </a:solidFill>
              <a:ln w="3175">
                <a:solidFill>
                  <a:schemeClr val="tx1"/>
                </a:solidFill>
                <a:round/>
                <a:headEnd/>
                <a:tailEnd/>
              </a:ln>
            </p:spPr>
            <p:txBody>
              <a:bodyPr/>
              <a:lstStyle/>
              <a:p>
                <a:endParaRPr lang="en-GB" sz="2400" dirty="0"/>
              </a:p>
            </p:txBody>
          </p:sp>
          <p:sp>
            <p:nvSpPr>
              <p:cNvPr id="808" name="Freeform 4841"/>
              <p:cNvSpPr>
                <a:spLocks/>
              </p:cNvSpPr>
              <p:nvPr/>
            </p:nvSpPr>
            <p:spPr bwMode="auto">
              <a:xfrm>
                <a:off x="1212" y="1839"/>
                <a:ext cx="4" cy="4"/>
              </a:xfrm>
              <a:custGeom>
                <a:avLst/>
                <a:gdLst>
                  <a:gd name="T0" fmla="*/ 0 w 3"/>
                  <a:gd name="T1" fmla="*/ 3 h 3"/>
                  <a:gd name="T2" fmla="*/ 4 w 3"/>
                  <a:gd name="T3" fmla="*/ 0 h 3"/>
                  <a:gd name="T4" fmla="*/ 0 w 3"/>
                  <a:gd name="T5" fmla="*/ 3 h 3"/>
                  <a:gd name="T6" fmla="*/ 0 60000 65536"/>
                  <a:gd name="T7" fmla="*/ 0 60000 65536"/>
                  <a:gd name="T8" fmla="*/ 0 60000 65536"/>
                </a:gdLst>
                <a:ahLst/>
                <a:cxnLst>
                  <a:cxn ang="T6">
                    <a:pos x="T0" y="T1"/>
                  </a:cxn>
                  <a:cxn ang="T7">
                    <a:pos x="T2" y="T3"/>
                  </a:cxn>
                  <a:cxn ang="T8">
                    <a:pos x="T4" y="T5"/>
                  </a:cxn>
                </a:cxnLst>
                <a:rect l="0" t="0" r="r" b="b"/>
                <a:pathLst>
                  <a:path w="3" h="3">
                    <a:moveTo>
                      <a:pt x="0" y="2"/>
                    </a:moveTo>
                    <a:cubicBezTo>
                      <a:pt x="0" y="0"/>
                      <a:pt x="2" y="0"/>
                      <a:pt x="3" y="0"/>
                    </a:cubicBezTo>
                    <a:cubicBezTo>
                      <a:pt x="3" y="1"/>
                      <a:pt x="2" y="3"/>
                      <a:pt x="0" y="2"/>
                    </a:cubicBezTo>
                  </a:path>
                </a:pathLst>
              </a:custGeom>
              <a:solidFill>
                <a:srgbClr val="B3B3B3"/>
              </a:solidFill>
              <a:ln w="3175">
                <a:solidFill>
                  <a:schemeClr val="tx1"/>
                </a:solidFill>
                <a:round/>
                <a:headEnd/>
                <a:tailEnd/>
              </a:ln>
            </p:spPr>
            <p:txBody>
              <a:bodyPr/>
              <a:lstStyle/>
              <a:p>
                <a:endParaRPr lang="en-GB" sz="2400" dirty="0"/>
              </a:p>
            </p:txBody>
          </p:sp>
          <p:sp>
            <p:nvSpPr>
              <p:cNvPr id="809" name="Freeform 4842"/>
              <p:cNvSpPr>
                <a:spLocks/>
              </p:cNvSpPr>
              <p:nvPr/>
            </p:nvSpPr>
            <p:spPr bwMode="auto">
              <a:xfrm>
                <a:off x="1178" y="1846"/>
                <a:ext cx="1" cy="3"/>
              </a:xfrm>
              <a:custGeom>
                <a:avLst/>
                <a:gdLst>
                  <a:gd name="T0" fmla="*/ 1 w 1"/>
                  <a:gd name="T1" fmla="*/ 0 h 2"/>
                  <a:gd name="T2" fmla="*/ 0 w 1"/>
                  <a:gd name="T3" fmla="*/ 3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1" y="1"/>
                      <a:pt x="0" y="1"/>
                      <a:pt x="0" y="2"/>
                    </a:cubicBezTo>
                    <a:cubicBezTo>
                      <a:pt x="1" y="2"/>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810" name="Freeform 4843"/>
              <p:cNvSpPr>
                <a:spLocks/>
              </p:cNvSpPr>
              <p:nvPr/>
            </p:nvSpPr>
            <p:spPr bwMode="auto">
              <a:xfrm>
                <a:off x="1181" y="1838"/>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1"/>
                    </a:cubicBezTo>
                    <a:cubicBezTo>
                      <a:pt x="1" y="1"/>
                      <a:pt x="1" y="1"/>
                      <a:pt x="2" y="0"/>
                    </a:cubicBezTo>
                  </a:path>
                </a:pathLst>
              </a:custGeom>
              <a:solidFill>
                <a:srgbClr val="B3B3B3"/>
              </a:solidFill>
              <a:ln w="3175">
                <a:solidFill>
                  <a:schemeClr val="tx1"/>
                </a:solidFill>
                <a:round/>
                <a:headEnd/>
                <a:tailEnd/>
              </a:ln>
            </p:spPr>
            <p:txBody>
              <a:bodyPr/>
              <a:lstStyle/>
              <a:p>
                <a:endParaRPr lang="en-GB" sz="2400" dirty="0"/>
              </a:p>
            </p:txBody>
          </p:sp>
          <p:sp>
            <p:nvSpPr>
              <p:cNvPr id="811" name="Freeform 4844"/>
              <p:cNvSpPr>
                <a:spLocks/>
              </p:cNvSpPr>
              <p:nvPr/>
            </p:nvSpPr>
            <p:spPr bwMode="auto">
              <a:xfrm>
                <a:off x="1181" y="183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endParaRPr lang="en-GB" sz="2400" dirty="0"/>
              </a:p>
            </p:txBody>
          </p:sp>
          <p:sp>
            <p:nvSpPr>
              <p:cNvPr id="812" name="Freeform 4845"/>
              <p:cNvSpPr>
                <a:spLocks/>
              </p:cNvSpPr>
              <p:nvPr/>
            </p:nvSpPr>
            <p:spPr bwMode="auto">
              <a:xfrm>
                <a:off x="1181" y="183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endParaRPr lang="en-GB" sz="2400" dirty="0"/>
              </a:p>
            </p:txBody>
          </p:sp>
          <p:sp>
            <p:nvSpPr>
              <p:cNvPr id="813" name="Freeform 4846"/>
              <p:cNvSpPr>
                <a:spLocks/>
              </p:cNvSpPr>
              <p:nvPr/>
            </p:nvSpPr>
            <p:spPr bwMode="auto">
              <a:xfrm>
                <a:off x="1181" y="1833"/>
                <a:ext cx="4" cy="4"/>
              </a:xfrm>
              <a:custGeom>
                <a:avLst/>
                <a:gdLst>
                  <a:gd name="T0" fmla="*/ 0 w 3"/>
                  <a:gd name="T1" fmla="*/ 1 h 3"/>
                  <a:gd name="T2" fmla="*/ 4 w 3"/>
                  <a:gd name="T3" fmla="*/ 1 h 3"/>
                  <a:gd name="T4" fmla="*/ 0 w 3"/>
                  <a:gd name="T5" fmla="*/ 1 h 3"/>
                  <a:gd name="T6" fmla="*/ 0 60000 65536"/>
                  <a:gd name="T7" fmla="*/ 0 60000 65536"/>
                  <a:gd name="T8" fmla="*/ 0 60000 65536"/>
                </a:gdLst>
                <a:ahLst/>
                <a:cxnLst>
                  <a:cxn ang="T6">
                    <a:pos x="T0" y="T1"/>
                  </a:cxn>
                  <a:cxn ang="T7">
                    <a:pos x="T2" y="T3"/>
                  </a:cxn>
                  <a:cxn ang="T8">
                    <a:pos x="T4" y="T5"/>
                  </a:cxn>
                </a:cxnLst>
                <a:rect l="0" t="0" r="r" b="b"/>
                <a:pathLst>
                  <a:path w="3" h="3">
                    <a:moveTo>
                      <a:pt x="0" y="1"/>
                    </a:moveTo>
                    <a:cubicBezTo>
                      <a:pt x="1" y="3"/>
                      <a:pt x="2" y="2"/>
                      <a:pt x="3" y="1"/>
                    </a:cubicBezTo>
                    <a:cubicBezTo>
                      <a:pt x="2"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814" name="Freeform 4847"/>
              <p:cNvSpPr>
                <a:spLocks/>
              </p:cNvSpPr>
              <p:nvPr/>
            </p:nvSpPr>
            <p:spPr bwMode="auto">
              <a:xfrm>
                <a:off x="1204" y="1824"/>
                <a:ext cx="7" cy="8"/>
              </a:xfrm>
              <a:custGeom>
                <a:avLst/>
                <a:gdLst>
                  <a:gd name="T0" fmla="*/ 3 w 5"/>
                  <a:gd name="T1" fmla="*/ 7 h 6"/>
                  <a:gd name="T2" fmla="*/ 3 w 5"/>
                  <a:gd name="T3" fmla="*/ 8 h 6"/>
                  <a:gd name="T4" fmla="*/ 6 w 5"/>
                  <a:gd name="T5" fmla="*/ 4 h 6"/>
                  <a:gd name="T6" fmla="*/ 1 w 5"/>
                  <a:gd name="T7" fmla="*/ 0 h 6"/>
                  <a:gd name="T8" fmla="*/ 3 w 5"/>
                  <a:gd name="T9" fmla="*/ 7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6">
                    <a:moveTo>
                      <a:pt x="2" y="5"/>
                    </a:moveTo>
                    <a:cubicBezTo>
                      <a:pt x="2" y="6"/>
                      <a:pt x="2" y="6"/>
                      <a:pt x="2" y="6"/>
                    </a:cubicBezTo>
                    <a:cubicBezTo>
                      <a:pt x="3" y="6"/>
                      <a:pt x="5" y="5"/>
                      <a:pt x="4" y="3"/>
                    </a:cubicBezTo>
                    <a:cubicBezTo>
                      <a:pt x="4" y="2"/>
                      <a:pt x="2" y="0"/>
                      <a:pt x="1" y="0"/>
                    </a:cubicBezTo>
                    <a:cubicBezTo>
                      <a:pt x="0" y="1"/>
                      <a:pt x="2" y="4"/>
                      <a:pt x="2" y="5"/>
                    </a:cubicBezTo>
                  </a:path>
                </a:pathLst>
              </a:custGeom>
              <a:solidFill>
                <a:srgbClr val="B3B3B3"/>
              </a:solidFill>
              <a:ln w="3175">
                <a:solidFill>
                  <a:schemeClr val="tx1"/>
                </a:solidFill>
                <a:round/>
                <a:headEnd/>
                <a:tailEnd/>
              </a:ln>
            </p:spPr>
            <p:txBody>
              <a:bodyPr/>
              <a:lstStyle/>
              <a:p>
                <a:endParaRPr lang="en-GB" sz="2400" dirty="0"/>
              </a:p>
            </p:txBody>
          </p:sp>
          <p:sp>
            <p:nvSpPr>
              <p:cNvPr id="815" name="Freeform 4848"/>
              <p:cNvSpPr>
                <a:spLocks/>
              </p:cNvSpPr>
              <p:nvPr/>
            </p:nvSpPr>
            <p:spPr bwMode="auto">
              <a:xfrm>
                <a:off x="1207" y="1817"/>
                <a:ext cx="8" cy="4"/>
              </a:xfrm>
              <a:custGeom>
                <a:avLst/>
                <a:gdLst>
                  <a:gd name="T0" fmla="*/ 7 w 6"/>
                  <a:gd name="T1" fmla="*/ 0 h 3"/>
                  <a:gd name="T2" fmla="*/ 1 w 6"/>
                  <a:gd name="T3" fmla="*/ 4 h 3"/>
                  <a:gd name="T4" fmla="*/ 3 w 6"/>
                  <a:gd name="T5" fmla="*/ 3 h 3"/>
                  <a:gd name="T6" fmla="*/ 5 w 6"/>
                  <a:gd name="T7" fmla="*/ 3 h 3"/>
                  <a:gd name="T8" fmla="*/ 3 w 6"/>
                  <a:gd name="T9" fmla="*/ 4 h 3"/>
                  <a:gd name="T10" fmla="*/ 7 w 6"/>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
                    <a:moveTo>
                      <a:pt x="5" y="0"/>
                    </a:moveTo>
                    <a:cubicBezTo>
                      <a:pt x="4" y="0"/>
                      <a:pt x="0" y="1"/>
                      <a:pt x="1" y="3"/>
                    </a:cubicBezTo>
                    <a:cubicBezTo>
                      <a:pt x="1" y="1"/>
                      <a:pt x="1" y="3"/>
                      <a:pt x="2" y="2"/>
                    </a:cubicBezTo>
                    <a:cubicBezTo>
                      <a:pt x="3" y="2"/>
                      <a:pt x="3" y="1"/>
                      <a:pt x="4" y="2"/>
                    </a:cubicBezTo>
                    <a:cubicBezTo>
                      <a:pt x="3" y="2"/>
                      <a:pt x="2" y="2"/>
                      <a:pt x="2" y="3"/>
                    </a:cubicBezTo>
                    <a:cubicBezTo>
                      <a:pt x="3" y="3"/>
                      <a:pt x="6" y="2"/>
                      <a:pt x="5" y="0"/>
                    </a:cubicBezTo>
                  </a:path>
                </a:pathLst>
              </a:custGeom>
              <a:solidFill>
                <a:srgbClr val="B3B3B3"/>
              </a:solidFill>
              <a:ln w="3175">
                <a:solidFill>
                  <a:schemeClr val="tx1"/>
                </a:solidFill>
                <a:round/>
                <a:headEnd/>
                <a:tailEnd/>
              </a:ln>
            </p:spPr>
            <p:txBody>
              <a:bodyPr/>
              <a:lstStyle/>
              <a:p>
                <a:endParaRPr lang="en-GB" sz="2400" dirty="0"/>
              </a:p>
            </p:txBody>
          </p:sp>
          <p:sp>
            <p:nvSpPr>
              <p:cNvPr id="816" name="Freeform 4849"/>
              <p:cNvSpPr>
                <a:spLocks/>
              </p:cNvSpPr>
              <p:nvPr/>
            </p:nvSpPr>
            <p:spPr bwMode="auto">
              <a:xfrm>
                <a:off x="1207" y="1822"/>
                <a:ext cx="4" cy="4"/>
              </a:xfrm>
              <a:custGeom>
                <a:avLst/>
                <a:gdLst>
                  <a:gd name="T0" fmla="*/ 4 w 3"/>
                  <a:gd name="T1" fmla="*/ 0 h 3"/>
                  <a:gd name="T2" fmla="*/ 1 w 3"/>
                  <a:gd name="T3" fmla="*/ 3 h 3"/>
                  <a:gd name="T4" fmla="*/ 4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3" y="0"/>
                    </a:moveTo>
                    <a:cubicBezTo>
                      <a:pt x="2" y="0"/>
                      <a:pt x="0" y="1"/>
                      <a:pt x="1" y="2"/>
                    </a:cubicBezTo>
                    <a:cubicBezTo>
                      <a:pt x="2" y="3"/>
                      <a:pt x="3" y="0"/>
                      <a:pt x="3" y="0"/>
                    </a:cubicBezTo>
                  </a:path>
                </a:pathLst>
              </a:custGeom>
              <a:solidFill>
                <a:srgbClr val="B3B3B3"/>
              </a:solidFill>
              <a:ln w="3175">
                <a:solidFill>
                  <a:schemeClr val="tx1"/>
                </a:solidFill>
                <a:round/>
                <a:headEnd/>
                <a:tailEnd/>
              </a:ln>
            </p:spPr>
            <p:txBody>
              <a:bodyPr/>
              <a:lstStyle/>
              <a:p>
                <a:endParaRPr lang="en-GB" sz="2400" dirty="0"/>
              </a:p>
            </p:txBody>
          </p:sp>
          <p:sp>
            <p:nvSpPr>
              <p:cNvPr id="817" name="Freeform 4850"/>
              <p:cNvSpPr>
                <a:spLocks/>
              </p:cNvSpPr>
              <p:nvPr/>
            </p:nvSpPr>
            <p:spPr bwMode="auto">
              <a:xfrm>
                <a:off x="1208" y="1837"/>
                <a:ext cx="3" cy="5"/>
              </a:xfrm>
              <a:custGeom>
                <a:avLst/>
                <a:gdLst>
                  <a:gd name="T0" fmla="*/ 3 w 2"/>
                  <a:gd name="T1" fmla="*/ 0 h 4"/>
                  <a:gd name="T2" fmla="*/ 2 w 2"/>
                  <a:gd name="T3" fmla="*/ 5 h 4"/>
                  <a:gd name="T4" fmla="*/ 3 w 2"/>
                  <a:gd name="T5" fmla="*/ 0 h 4"/>
                  <a:gd name="T6" fmla="*/ 0 60000 65536"/>
                  <a:gd name="T7" fmla="*/ 0 60000 65536"/>
                  <a:gd name="T8" fmla="*/ 0 60000 65536"/>
                </a:gdLst>
                <a:ahLst/>
                <a:cxnLst>
                  <a:cxn ang="T6">
                    <a:pos x="T0" y="T1"/>
                  </a:cxn>
                  <a:cxn ang="T7">
                    <a:pos x="T2" y="T3"/>
                  </a:cxn>
                  <a:cxn ang="T8">
                    <a:pos x="T4" y="T5"/>
                  </a:cxn>
                </a:cxnLst>
                <a:rect l="0" t="0" r="r" b="b"/>
                <a:pathLst>
                  <a:path w="2" h="4">
                    <a:moveTo>
                      <a:pt x="2" y="0"/>
                    </a:moveTo>
                    <a:cubicBezTo>
                      <a:pt x="0" y="0"/>
                      <a:pt x="0" y="3"/>
                      <a:pt x="1" y="4"/>
                    </a:cubicBezTo>
                    <a:cubicBezTo>
                      <a:pt x="2" y="3"/>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818" name="Freeform 4851"/>
              <p:cNvSpPr>
                <a:spLocks/>
              </p:cNvSpPr>
              <p:nvPr/>
            </p:nvSpPr>
            <p:spPr bwMode="auto">
              <a:xfrm>
                <a:off x="1210" y="1825"/>
                <a:ext cx="2" cy="1"/>
              </a:xfrm>
              <a:custGeom>
                <a:avLst/>
                <a:gdLst>
                  <a:gd name="T0" fmla="*/ 0 w 2"/>
                  <a:gd name="T1" fmla="*/ 1 h 1"/>
                  <a:gd name="T2" fmla="*/ 2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819" name="Freeform 4852"/>
              <p:cNvSpPr>
                <a:spLocks/>
              </p:cNvSpPr>
              <p:nvPr/>
            </p:nvSpPr>
            <p:spPr bwMode="auto">
              <a:xfrm>
                <a:off x="1211" y="1832"/>
                <a:ext cx="1" cy="2"/>
              </a:xfrm>
              <a:custGeom>
                <a:avLst/>
                <a:gdLst>
                  <a:gd name="T0" fmla="*/ 1 w 1"/>
                  <a:gd name="T1" fmla="*/ 0 h 2"/>
                  <a:gd name="T2" fmla="*/ 0 w 1"/>
                  <a:gd name="T3" fmla="*/ 2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0"/>
                      <a:pt x="0" y="1"/>
                      <a:pt x="0" y="2"/>
                    </a:cubicBezTo>
                    <a:cubicBezTo>
                      <a:pt x="1" y="2"/>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820" name="Freeform 4853"/>
              <p:cNvSpPr>
                <a:spLocks/>
              </p:cNvSpPr>
              <p:nvPr/>
            </p:nvSpPr>
            <p:spPr bwMode="auto">
              <a:xfrm>
                <a:off x="1175" y="1816"/>
                <a:ext cx="24" cy="16"/>
              </a:xfrm>
              <a:custGeom>
                <a:avLst/>
                <a:gdLst>
                  <a:gd name="T0" fmla="*/ 3 w 18"/>
                  <a:gd name="T1" fmla="*/ 9 h 12"/>
                  <a:gd name="T2" fmla="*/ 12 w 18"/>
                  <a:gd name="T3" fmla="*/ 1 h 12"/>
                  <a:gd name="T4" fmla="*/ 11 w 18"/>
                  <a:gd name="T5" fmla="*/ 4 h 12"/>
                  <a:gd name="T6" fmla="*/ 16 w 18"/>
                  <a:gd name="T7" fmla="*/ 3 h 12"/>
                  <a:gd name="T8" fmla="*/ 7 w 18"/>
                  <a:gd name="T9" fmla="*/ 8 h 12"/>
                  <a:gd name="T10" fmla="*/ 9 w 18"/>
                  <a:gd name="T11" fmla="*/ 8 h 12"/>
                  <a:gd name="T12" fmla="*/ 7 w 18"/>
                  <a:gd name="T13" fmla="*/ 9 h 12"/>
                  <a:gd name="T14" fmla="*/ 16 w 18"/>
                  <a:gd name="T15" fmla="*/ 4 h 12"/>
                  <a:gd name="T16" fmla="*/ 24 w 18"/>
                  <a:gd name="T17" fmla="*/ 1 h 12"/>
                  <a:gd name="T18" fmla="*/ 13 w 18"/>
                  <a:gd name="T19" fmla="*/ 9 h 12"/>
                  <a:gd name="T20" fmla="*/ 1 w 18"/>
                  <a:gd name="T21" fmla="*/ 16 h 12"/>
                  <a:gd name="T22" fmla="*/ 0 w 18"/>
                  <a:gd name="T23" fmla="*/ 15 h 12"/>
                  <a:gd name="T24" fmla="*/ 1 w 18"/>
                  <a:gd name="T25" fmla="*/ 12 h 12"/>
                  <a:gd name="T26" fmla="*/ 4 w 18"/>
                  <a:gd name="T27" fmla="*/ 12 h 12"/>
                  <a:gd name="T28" fmla="*/ 1 w 18"/>
                  <a:gd name="T29" fmla="*/ 9 h 12"/>
                  <a:gd name="T30" fmla="*/ 3 w 18"/>
                  <a:gd name="T31" fmla="*/ 9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8" h="12">
                    <a:moveTo>
                      <a:pt x="2" y="7"/>
                    </a:moveTo>
                    <a:cubicBezTo>
                      <a:pt x="2" y="2"/>
                      <a:pt x="5" y="0"/>
                      <a:pt x="9" y="1"/>
                    </a:cubicBezTo>
                    <a:cubicBezTo>
                      <a:pt x="9" y="2"/>
                      <a:pt x="9" y="2"/>
                      <a:pt x="8" y="3"/>
                    </a:cubicBezTo>
                    <a:cubicBezTo>
                      <a:pt x="9" y="2"/>
                      <a:pt x="13" y="0"/>
                      <a:pt x="12" y="2"/>
                    </a:cubicBezTo>
                    <a:cubicBezTo>
                      <a:pt x="11" y="5"/>
                      <a:pt x="7" y="5"/>
                      <a:pt x="5" y="6"/>
                    </a:cubicBezTo>
                    <a:cubicBezTo>
                      <a:pt x="6" y="6"/>
                      <a:pt x="6" y="6"/>
                      <a:pt x="7" y="6"/>
                    </a:cubicBezTo>
                    <a:cubicBezTo>
                      <a:pt x="6" y="6"/>
                      <a:pt x="6" y="7"/>
                      <a:pt x="5" y="7"/>
                    </a:cubicBezTo>
                    <a:cubicBezTo>
                      <a:pt x="8" y="6"/>
                      <a:pt x="10" y="5"/>
                      <a:pt x="12" y="3"/>
                    </a:cubicBezTo>
                    <a:cubicBezTo>
                      <a:pt x="14" y="1"/>
                      <a:pt x="16" y="2"/>
                      <a:pt x="18" y="1"/>
                    </a:cubicBezTo>
                    <a:cubicBezTo>
                      <a:pt x="16" y="3"/>
                      <a:pt x="12" y="5"/>
                      <a:pt x="10" y="7"/>
                    </a:cubicBezTo>
                    <a:cubicBezTo>
                      <a:pt x="7" y="10"/>
                      <a:pt x="4" y="11"/>
                      <a:pt x="1" y="12"/>
                    </a:cubicBezTo>
                    <a:cubicBezTo>
                      <a:pt x="1" y="11"/>
                      <a:pt x="1" y="11"/>
                      <a:pt x="0" y="11"/>
                    </a:cubicBezTo>
                    <a:cubicBezTo>
                      <a:pt x="0" y="11"/>
                      <a:pt x="3" y="10"/>
                      <a:pt x="1" y="9"/>
                    </a:cubicBezTo>
                    <a:cubicBezTo>
                      <a:pt x="1" y="9"/>
                      <a:pt x="2" y="9"/>
                      <a:pt x="3" y="9"/>
                    </a:cubicBezTo>
                    <a:cubicBezTo>
                      <a:pt x="2" y="8"/>
                      <a:pt x="1" y="8"/>
                      <a:pt x="1" y="7"/>
                    </a:cubicBezTo>
                    <a:cubicBezTo>
                      <a:pt x="2" y="7"/>
                      <a:pt x="2" y="7"/>
                      <a:pt x="2" y="7"/>
                    </a:cubicBezTo>
                  </a:path>
                </a:pathLst>
              </a:custGeom>
              <a:solidFill>
                <a:srgbClr val="B3B3B3"/>
              </a:solidFill>
              <a:ln w="3175">
                <a:solidFill>
                  <a:schemeClr val="tx1"/>
                </a:solidFill>
                <a:round/>
                <a:headEnd/>
                <a:tailEnd/>
              </a:ln>
            </p:spPr>
            <p:txBody>
              <a:bodyPr/>
              <a:lstStyle/>
              <a:p>
                <a:endParaRPr lang="en-GB" sz="2400" dirty="0"/>
              </a:p>
            </p:txBody>
          </p:sp>
          <p:sp>
            <p:nvSpPr>
              <p:cNvPr id="821" name="Freeform 4854"/>
              <p:cNvSpPr>
                <a:spLocks/>
              </p:cNvSpPr>
              <p:nvPr/>
            </p:nvSpPr>
            <p:spPr bwMode="auto">
              <a:xfrm>
                <a:off x="1174" y="1829"/>
                <a:ext cx="12" cy="18"/>
              </a:xfrm>
              <a:custGeom>
                <a:avLst/>
                <a:gdLst>
                  <a:gd name="T0" fmla="*/ 4 w 9"/>
                  <a:gd name="T1" fmla="*/ 3 h 14"/>
                  <a:gd name="T2" fmla="*/ 12 w 9"/>
                  <a:gd name="T3" fmla="*/ 3 h 14"/>
                  <a:gd name="T4" fmla="*/ 8 w 9"/>
                  <a:gd name="T5" fmla="*/ 4 h 14"/>
                  <a:gd name="T6" fmla="*/ 4 w 9"/>
                  <a:gd name="T7" fmla="*/ 6 h 14"/>
                  <a:gd name="T8" fmla="*/ 5 w 9"/>
                  <a:gd name="T9" fmla="*/ 10 h 14"/>
                  <a:gd name="T10" fmla="*/ 7 w 9"/>
                  <a:gd name="T11" fmla="*/ 15 h 14"/>
                  <a:gd name="T12" fmla="*/ 5 w 9"/>
                  <a:gd name="T13" fmla="*/ 17 h 14"/>
                  <a:gd name="T14" fmla="*/ 4 w 9"/>
                  <a:gd name="T15" fmla="*/ 17 h 14"/>
                  <a:gd name="T16" fmla="*/ 3 w 9"/>
                  <a:gd name="T17" fmla="*/ 13 h 14"/>
                  <a:gd name="T18" fmla="*/ 3 w 9"/>
                  <a:gd name="T19" fmla="*/ 8 h 14"/>
                  <a:gd name="T20" fmla="*/ 1 w 9"/>
                  <a:gd name="T21" fmla="*/ 6 h 14"/>
                  <a:gd name="T22" fmla="*/ 4 w 9"/>
                  <a:gd name="T23" fmla="*/ 5 h 14"/>
                  <a:gd name="T24" fmla="*/ 0 w 9"/>
                  <a:gd name="T25" fmla="*/ 4 h 14"/>
                  <a:gd name="T26" fmla="*/ 4 w 9"/>
                  <a:gd name="T27" fmla="*/ 3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 h="14">
                    <a:moveTo>
                      <a:pt x="3" y="2"/>
                    </a:moveTo>
                    <a:cubicBezTo>
                      <a:pt x="4" y="2"/>
                      <a:pt x="9" y="0"/>
                      <a:pt x="9" y="2"/>
                    </a:cubicBezTo>
                    <a:cubicBezTo>
                      <a:pt x="8" y="4"/>
                      <a:pt x="7" y="3"/>
                      <a:pt x="6" y="3"/>
                    </a:cubicBezTo>
                    <a:cubicBezTo>
                      <a:pt x="5" y="3"/>
                      <a:pt x="5" y="5"/>
                      <a:pt x="3" y="5"/>
                    </a:cubicBezTo>
                    <a:cubicBezTo>
                      <a:pt x="5" y="5"/>
                      <a:pt x="4" y="7"/>
                      <a:pt x="4" y="8"/>
                    </a:cubicBezTo>
                    <a:cubicBezTo>
                      <a:pt x="3" y="9"/>
                      <a:pt x="4" y="12"/>
                      <a:pt x="5" y="12"/>
                    </a:cubicBezTo>
                    <a:cubicBezTo>
                      <a:pt x="5" y="13"/>
                      <a:pt x="2" y="14"/>
                      <a:pt x="4" y="13"/>
                    </a:cubicBezTo>
                    <a:cubicBezTo>
                      <a:pt x="3" y="13"/>
                      <a:pt x="3" y="13"/>
                      <a:pt x="3" y="13"/>
                    </a:cubicBezTo>
                    <a:cubicBezTo>
                      <a:pt x="2" y="12"/>
                      <a:pt x="3" y="11"/>
                      <a:pt x="2" y="10"/>
                    </a:cubicBezTo>
                    <a:cubicBezTo>
                      <a:pt x="1" y="9"/>
                      <a:pt x="0" y="7"/>
                      <a:pt x="2" y="6"/>
                    </a:cubicBezTo>
                    <a:cubicBezTo>
                      <a:pt x="0" y="7"/>
                      <a:pt x="1" y="6"/>
                      <a:pt x="1" y="5"/>
                    </a:cubicBezTo>
                    <a:cubicBezTo>
                      <a:pt x="2" y="4"/>
                      <a:pt x="3" y="4"/>
                      <a:pt x="3" y="4"/>
                    </a:cubicBezTo>
                    <a:cubicBezTo>
                      <a:pt x="2" y="3"/>
                      <a:pt x="1" y="3"/>
                      <a:pt x="0" y="3"/>
                    </a:cubicBezTo>
                    <a:cubicBezTo>
                      <a:pt x="1" y="2"/>
                      <a:pt x="2" y="2"/>
                      <a:pt x="3" y="2"/>
                    </a:cubicBezTo>
                  </a:path>
                </a:pathLst>
              </a:custGeom>
              <a:solidFill>
                <a:srgbClr val="B3B3B3"/>
              </a:solidFill>
              <a:ln w="3175">
                <a:solidFill>
                  <a:schemeClr val="tx1"/>
                </a:solidFill>
                <a:round/>
                <a:headEnd/>
                <a:tailEnd/>
              </a:ln>
            </p:spPr>
            <p:txBody>
              <a:bodyPr/>
              <a:lstStyle/>
              <a:p>
                <a:endParaRPr lang="en-GB" sz="2400" dirty="0"/>
              </a:p>
            </p:txBody>
          </p:sp>
          <p:sp>
            <p:nvSpPr>
              <p:cNvPr id="822" name="Freeform 4855"/>
              <p:cNvSpPr>
                <a:spLocks/>
              </p:cNvSpPr>
              <p:nvPr/>
            </p:nvSpPr>
            <p:spPr bwMode="auto">
              <a:xfrm>
                <a:off x="1683" y="1913"/>
                <a:ext cx="3" cy="2"/>
              </a:xfrm>
              <a:custGeom>
                <a:avLst/>
                <a:gdLst>
                  <a:gd name="T0" fmla="*/ 3 w 2"/>
                  <a:gd name="T1" fmla="*/ 0 h 1"/>
                  <a:gd name="T2" fmla="*/ 0 w 2"/>
                  <a:gd name="T3" fmla="*/ 2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0"/>
                      <a:pt x="0" y="1"/>
                    </a:cubicBezTo>
                    <a:cubicBezTo>
                      <a:pt x="1" y="1"/>
                      <a:pt x="2" y="0"/>
                      <a:pt x="2" y="0"/>
                    </a:cubicBezTo>
                  </a:path>
                </a:pathLst>
              </a:custGeom>
              <a:solidFill>
                <a:srgbClr val="B3B3B3"/>
              </a:solidFill>
              <a:ln w="3175">
                <a:solidFill>
                  <a:schemeClr val="tx1"/>
                </a:solidFill>
                <a:round/>
                <a:headEnd/>
                <a:tailEnd/>
              </a:ln>
            </p:spPr>
            <p:txBody>
              <a:bodyPr/>
              <a:lstStyle/>
              <a:p>
                <a:endParaRPr lang="en-GB" sz="2400" dirty="0"/>
              </a:p>
            </p:txBody>
          </p:sp>
          <p:sp>
            <p:nvSpPr>
              <p:cNvPr id="823" name="Freeform 4856"/>
              <p:cNvSpPr>
                <a:spLocks/>
              </p:cNvSpPr>
              <p:nvPr/>
            </p:nvSpPr>
            <p:spPr bwMode="auto">
              <a:xfrm>
                <a:off x="1694" y="1936"/>
                <a:ext cx="5" cy="4"/>
              </a:xfrm>
              <a:custGeom>
                <a:avLst/>
                <a:gdLst>
                  <a:gd name="T0" fmla="*/ 3 w 4"/>
                  <a:gd name="T1" fmla="*/ 4 h 3"/>
                  <a:gd name="T2" fmla="*/ 4 w 4"/>
                  <a:gd name="T3" fmla="*/ 1 h 3"/>
                  <a:gd name="T4" fmla="*/ 3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2" y="3"/>
                    </a:moveTo>
                    <a:cubicBezTo>
                      <a:pt x="2" y="3"/>
                      <a:pt x="4" y="1"/>
                      <a:pt x="3" y="1"/>
                    </a:cubicBezTo>
                    <a:cubicBezTo>
                      <a:pt x="2" y="0"/>
                      <a:pt x="0" y="2"/>
                      <a:pt x="2" y="3"/>
                    </a:cubicBezTo>
                  </a:path>
                </a:pathLst>
              </a:custGeom>
              <a:solidFill>
                <a:srgbClr val="B3B3B3"/>
              </a:solidFill>
              <a:ln w="3175">
                <a:solidFill>
                  <a:schemeClr val="tx1"/>
                </a:solidFill>
                <a:round/>
                <a:headEnd/>
                <a:tailEnd/>
              </a:ln>
            </p:spPr>
            <p:txBody>
              <a:bodyPr/>
              <a:lstStyle/>
              <a:p>
                <a:endParaRPr lang="en-GB" sz="2400" dirty="0"/>
              </a:p>
            </p:txBody>
          </p:sp>
          <p:sp>
            <p:nvSpPr>
              <p:cNvPr id="824" name="Freeform 4857"/>
              <p:cNvSpPr>
                <a:spLocks/>
              </p:cNvSpPr>
              <p:nvPr/>
            </p:nvSpPr>
            <p:spPr bwMode="auto">
              <a:xfrm>
                <a:off x="1700" y="1941"/>
                <a:ext cx="3" cy="3"/>
              </a:xfrm>
              <a:custGeom>
                <a:avLst/>
                <a:gdLst>
                  <a:gd name="T0" fmla="*/ 3 w 2"/>
                  <a:gd name="T1" fmla="*/ 0 h 2"/>
                  <a:gd name="T2" fmla="*/ 0 w 2"/>
                  <a:gd name="T3" fmla="*/ 2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0"/>
                      <a:pt x="0" y="1"/>
                      <a:pt x="0" y="1"/>
                    </a:cubicBezTo>
                    <a:cubicBezTo>
                      <a:pt x="0" y="2"/>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825" name="Freeform 4858"/>
              <p:cNvSpPr>
                <a:spLocks/>
              </p:cNvSpPr>
              <p:nvPr/>
            </p:nvSpPr>
            <p:spPr bwMode="auto">
              <a:xfrm>
                <a:off x="1703" y="1939"/>
                <a:ext cx="20" cy="10"/>
              </a:xfrm>
              <a:custGeom>
                <a:avLst/>
                <a:gdLst>
                  <a:gd name="T0" fmla="*/ 15 w 15"/>
                  <a:gd name="T1" fmla="*/ 10 h 8"/>
                  <a:gd name="T2" fmla="*/ 20 w 15"/>
                  <a:gd name="T3" fmla="*/ 5 h 8"/>
                  <a:gd name="T4" fmla="*/ 20 w 15"/>
                  <a:gd name="T5" fmla="*/ 4 h 8"/>
                  <a:gd name="T6" fmla="*/ 17 w 15"/>
                  <a:gd name="T7" fmla="*/ 6 h 8"/>
                  <a:gd name="T8" fmla="*/ 13 w 15"/>
                  <a:gd name="T9" fmla="*/ 5 h 8"/>
                  <a:gd name="T10" fmla="*/ 8 w 15"/>
                  <a:gd name="T11" fmla="*/ 5 h 8"/>
                  <a:gd name="T12" fmla="*/ 0 w 15"/>
                  <a:gd name="T13" fmla="*/ 4 h 8"/>
                  <a:gd name="T14" fmla="*/ 9 w 15"/>
                  <a:gd name="T15" fmla="*/ 8 h 8"/>
                  <a:gd name="T16" fmla="*/ 12 w 15"/>
                  <a:gd name="T17" fmla="*/ 9 h 8"/>
                  <a:gd name="T18" fmla="*/ 16 w 15"/>
                  <a:gd name="T19" fmla="*/ 8 h 8"/>
                  <a:gd name="T20" fmla="*/ 13 w 15"/>
                  <a:gd name="T21" fmla="*/ 9 h 8"/>
                  <a:gd name="T22" fmla="*/ 15 w 15"/>
                  <a:gd name="T23" fmla="*/ 1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 h="8">
                    <a:moveTo>
                      <a:pt x="11" y="8"/>
                    </a:moveTo>
                    <a:cubicBezTo>
                      <a:pt x="13" y="7"/>
                      <a:pt x="14" y="6"/>
                      <a:pt x="15" y="4"/>
                    </a:cubicBezTo>
                    <a:cubicBezTo>
                      <a:pt x="13" y="5"/>
                      <a:pt x="14" y="4"/>
                      <a:pt x="15" y="3"/>
                    </a:cubicBezTo>
                    <a:cubicBezTo>
                      <a:pt x="14" y="4"/>
                      <a:pt x="13" y="4"/>
                      <a:pt x="13" y="5"/>
                    </a:cubicBezTo>
                    <a:cubicBezTo>
                      <a:pt x="14" y="2"/>
                      <a:pt x="11" y="2"/>
                      <a:pt x="10" y="4"/>
                    </a:cubicBezTo>
                    <a:cubicBezTo>
                      <a:pt x="10" y="1"/>
                      <a:pt x="7" y="3"/>
                      <a:pt x="6" y="4"/>
                    </a:cubicBezTo>
                    <a:cubicBezTo>
                      <a:pt x="4" y="5"/>
                      <a:pt x="1" y="0"/>
                      <a:pt x="0" y="3"/>
                    </a:cubicBezTo>
                    <a:cubicBezTo>
                      <a:pt x="3" y="3"/>
                      <a:pt x="4" y="5"/>
                      <a:pt x="7" y="6"/>
                    </a:cubicBezTo>
                    <a:cubicBezTo>
                      <a:pt x="8" y="6"/>
                      <a:pt x="8" y="7"/>
                      <a:pt x="9" y="7"/>
                    </a:cubicBezTo>
                    <a:cubicBezTo>
                      <a:pt x="10" y="7"/>
                      <a:pt x="11" y="6"/>
                      <a:pt x="12" y="6"/>
                    </a:cubicBezTo>
                    <a:cubicBezTo>
                      <a:pt x="12" y="6"/>
                      <a:pt x="11" y="7"/>
                      <a:pt x="10" y="7"/>
                    </a:cubicBezTo>
                    <a:cubicBezTo>
                      <a:pt x="11" y="8"/>
                      <a:pt x="11" y="8"/>
                      <a:pt x="11" y="8"/>
                    </a:cubicBezTo>
                  </a:path>
                </a:pathLst>
              </a:custGeom>
              <a:solidFill>
                <a:srgbClr val="B3B3B3"/>
              </a:solidFill>
              <a:ln w="3175">
                <a:solidFill>
                  <a:schemeClr val="tx1"/>
                </a:solidFill>
                <a:round/>
                <a:headEnd/>
                <a:tailEnd/>
              </a:ln>
            </p:spPr>
            <p:txBody>
              <a:bodyPr/>
              <a:lstStyle/>
              <a:p>
                <a:endParaRPr lang="en-GB" sz="2400" dirty="0"/>
              </a:p>
            </p:txBody>
          </p:sp>
          <p:sp>
            <p:nvSpPr>
              <p:cNvPr id="826" name="Freeform 4859"/>
              <p:cNvSpPr>
                <a:spLocks/>
              </p:cNvSpPr>
              <p:nvPr/>
            </p:nvSpPr>
            <p:spPr bwMode="auto">
              <a:xfrm>
                <a:off x="1665" y="1896"/>
                <a:ext cx="4" cy="3"/>
              </a:xfrm>
              <a:custGeom>
                <a:avLst/>
                <a:gdLst>
                  <a:gd name="T0" fmla="*/ 4 w 3"/>
                  <a:gd name="T1" fmla="*/ 2 h 2"/>
                  <a:gd name="T2" fmla="*/ 0 w 3"/>
                  <a:gd name="T3" fmla="*/ 3 h 2"/>
                  <a:gd name="T4" fmla="*/ 4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3" y="1"/>
                    </a:moveTo>
                    <a:cubicBezTo>
                      <a:pt x="2" y="0"/>
                      <a:pt x="0" y="0"/>
                      <a:pt x="0" y="2"/>
                    </a:cubicBezTo>
                    <a:cubicBezTo>
                      <a:pt x="1" y="2"/>
                      <a:pt x="3" y="2"/>
                      <a:pt x="3" y="1"/>
                    </a:cubicBezTo>
                  </a:path>
                </a:pathLst>
              </a:custGeom>
              <a:solidFill>
                <a:srgbClr val="B3B3B3"/>
              </a:solidFill>
              <a:ln w="3175">
                <a:solidFill>
                  <a:schemeClr val="tx1"/>
                </a:solidFill>
                <a:round/>
                <a:headEnd/>
                <a:tailEnd/>
              </a:ln>
            </p:spPr>
            <p:txBody>
              <a:bodyPr/>
              <a:lstStyle/>
              <a:p>
                <a:endParaRPr lang="en-GB" sz="2400" dirty="0"/>
              </a:p>
            </p:txBody>
          </p:sp>
          <p:sp>
            <p:nvSpPr>
              <p:cNvPr id="827" name="Freeform 4860"/>
              <p:cNvSpPr>
                <a:spLocks/>
              </p:cNvSpPr>
              <p:nvPr/>
            </p:nvSpPr>
            <p:spPr bwMode="auto">
              <a:xfrm>
                <a:off x="1669" y="1898"/>
                <a:ext cx="1" cy="1"/>
              </a:xfrm>
              <a:custGeom>
                <a:avLst/>
                <a:gdLst>
                  <a:gd name="T0" fmla="*/ 1 w 1"/>
                  <a:gd name="T1" fmla="*/ 0 h 1"/>
                  <a:gd name="T2" fmla="*/ 1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828" name="Freeform 4861"/>
              <p:cNvSpPr>
                <a:spLocks/>
              </p:cNvSpPr>
              <p:nvPr/>
            </p:nvSpPr>
            <p:spPr bwMode="auto">
              <a:xfrm>
                <a:off x="1477" y="2439"/>
                <a:ext cx="33" cy="22"/>
              </a:xfrm>
              <a:custGeom>
                <a:avLst/>
                <a:gdLst>
                  <a:gd name="T0" fmla="*/ 0 w 25"/>
                  <a:gd name="T1" fmla="*/ 12 h 17"/>
                  <a:gd name="T2" fmla="*/ 1 w 25"/>
                  <a:gd name="T3" fmla="*/ 8 h 17"/>
                  <a:gd name="T4" fmla="*/ 5 w 25"/>
                  <a:gd name="T5" fmla="*/ 6 h 17"/>
                  <a:gd name="T6" fmla="*/ 8 w 25"/>
                  <a:gd name="T7" fmla="*/ 4 h 17"/>
                  <a:gd name="T8" fmla="*/ 8 w 25"/>
                  <a:gd name="T9" fmla="*/ 3 h 17"/>
                  <a:gd name="T10" fmla="*/ 12 w 25"/>
                  <a:gd name="T11" fmla="*/ 1 h 17"/>
                  <a:gd name="T12" fmla="*/ 22 w 25"/>
                  <a:gd name="T13" fmla="*/ 9 h 17"/>
                  <a:gd name="T14" fmla="*/ 29 w 25"/>
                  <a:gd name="T15" fmla="*/ 9 h 17"/>
                  <a:gd name="T16" fmla="*/ 33 w 25"/>
                  <a:gd name="T17" fmla="*/ 12 h 17"/>
                  <a:gd name="T18" fmla="*/ 30 w 25"/>
                  <a:gd name="T19" fmla="*/ 17 h 17"/>
                  <a:gd name="T20" fmla="*/ 28 w 25"/>
                  <a:gd name="T21" fmla="*/ 21 h 17"/>
                  <a:gd name="T22" fmla="*/ 18 w 25"/>
                  <a:gd name="T23" fmla="*/ 19 h 17"/>
                  <a:gd name="T24" fmla="*/ 16 w 25"/>
                  <a:gd name="T25" fmla="*/ 19 h 17"/>
                  <a:gd name="T26" fmla="*/ 11 w 25"/>
                  <a:gd name="T27" fmla="*/ 16 h 17"/>
                  <a:gd name="T28" fmla="*/ 4 w 25"/>
                  <a:gd name="T29" fmla="*/ 16 h 17"/>
                  <a:gd name="T30" fmla="*/ 0 w 25"/>
                  <a:gd name="T31" fmla="*/ 12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5" h="17">
                    <a:moveTo>
                      <a:pt x="0" y="9"/>
                    </a:moveTo>
                    <a:cubicBezTo>
                      <a:pt x="0" y="8"/>
                      <a:pt x="0" y="7"/>
                      <a:pt x="1" y="6"/>
                    </a:cubicBezTo>
                    <a:cubicBezTo>
                      <a:pt x="2" y="5"/>
                      <a:pt x="3" y="6"/>
                      <a:pt x="4" y="5"/>
                    </a:cubicBezTo>
                    <a:cubicBezTo>
                      <a:pt x="4" y="5"/>
                      <a:pt x="5" y="4"/>
                      <a:pt x="6" y="3"/>
                    </a:cubicBezTo>
                    <a:cubicBezTo>
                      <a:pt x="6" y="3"/>
                      <a:pt x="6" y="2"/>
                      <a:pt x="6" y="2"/>
                    </a:cubicBezTo>
                    <a:cubicBezTo>
                      <a:pt x="6" y="0"/>
                      <a:pt x="8" y="1"/>
                      <a:pt x="9" y="1"/>
                    </a:cubicBezTo>
                    <a:cubicBezTo>
                      <a:pt x="11" y="1"/>
                      <a:pt x="18" y="6"/>
                      <a:pt x="17" y="7"/>
                    </a:cubicBezTo>
                    <a:cubicBezTo>
                      <a:pt x="18" y="7"/>
                      <a:pt x="21" y="5"/>
                      <a:pt x="22" y="7"/>
                    </a:cubicBezTo>
                    <a:cubicBezTo>
                      <a:pt x="23" y="7"/>
                      <a:pt x="25" y="7"/>
                      <a:pt x="25" y="9"/>
                    </a:cubicBezTo>
                    <a:cubicBezTo>
                      <a:pt x="25" y="9"/>
                      <a:pt x="24" y="14"/>
                      <a:pt x="23" y="13"/>
                    </a:cubicBezTo>
                    <a:cubicBezTo>
                      <a:pt x="22" y="14"/>
                      <a:pt x="24" y="15"/>
                      <a:pt x="21" y="16"/>
                    </a:cubicBezTo>
                    <a:cubicBezTo>
                      <a:pt x="19" y="17"/>
                      <a:pt x="17" y="14"/>
                      <a:pt x="14" y="15"/>
                    </a:cubicBezTo>
                    <a:cubicBezTo>
                      <a:pt x="17" y="15"/>
                      <a:pt x="13" y="15"/>
                      <a:pt x="12" y="15"/>
                    </a:cubicBezTo>
                    <a:cubicBezTo>
                      <a:pt x="11" y="14"/>
                      <a:pt x="9" y="13"/>
                      <a:pt x="8" y="12"/>
                    </a:cubicBezTo>
                    <a:cubicBezTo>
                      <a:pt x="6" y="12"/>
                      <a:pt x="4" y="12"/>
                      <a:pt x="3" y="12"/>
                    </a:cubicBezTo>
                    <a:cubicBezTo>
                      <a:pt x="2" y="11"/>
                      <a:pt x="1" y="10"/>
                      <a:pt x="0" y="9"/>
                    </a:cubicBezTo>
                  </a:path>
                </a:pathLst>
              </a:custGeom>
              <a:solidFill>
                <a:srgbClr val="B3B3B3"/>
              </a:solidFill>
              <a:ln w="3175">
                <a:solidFill>
                  <a:schemeClr val="tx1"/>
                </a:solidFill>
                <a:round/>
                <a:headEnd/>
                <a:tailEnd/>
              </a:ln>
            </p:spPr>
            <p:txBody>
              <a:bodyPr/>
              <a:lstStyle/>
              <a:p>
                <a:endParaRPr lang="en-GB" sz="2400" dirty="0"/>
              </a:p>
            </p:txBody>
          </p:sp>
          <p:sp>
            <p:nvSpPr>
              <p:cNvPr id="829" name="Freeform 4862"/>
              <p:cNvSpPr>
                <a:spLocks/>
              </p:cNvSpPr>
              <p:nvPr/>
            </p:nvSpPr>
            <p:spPr bwMode="auto">
              <a:xfrm>
                <a:off x="1869" y="2533"/>
                <a:ext cx="66" cy="116"/>
              </a:xfrm>
              <a:custGeom>
                <a:avLst/>
                <a:gdLst>
                  <a:gd name="T0" fmla="*/ 0 w 50"/>
                  <a:gd name="T1" fmla="*/ 41 h 88"/>
                  <a:gd name="T2" fmla="*/ 3 w 50"/>
                  <a:gd name="T3" fmla="*/ 33 h 88"/>
                  <a:gd name="T4" fmla="*/ 5 w 50"/>
                  <a:gd name="T5" fmla="*/ 29 h 88"/>
                  <a:gd name="T6" fmla="*/ 8 w 50"/>
                  <a:gd name="T7" fmla="*/ 28 h 88"/>
                  <a:gd name="T8" fmla="*/ 11 w 50"/>
                  <a:gd name="T9" fmla="*/ 28 h 88"/>
                  <a:gd name="T10" fmla="*/ 15 w 50"/>
                  <a:gd name="T11" fmla="*/ 25 h 88"/>
                  <a:gd name="T12" fmla="*/ 13 w 50"/>
                  <a:gd name="T13" fmla="*/ 22 h 88"/>
                  <a:gd name="T14" fmla="*/ 11 w 50"/>
                  <a:gd name="T15" fmla="*/ 18 h 88"/>
                  <a:gd name="T16" fmla="*/ 12 w 50"/>
                  <a:gd name="T17" fmla="*/ 13 h 88"/>
                  <a:gd name="T18" fmla="*/ 15 w 50"/>
                  <a:gd name="T19" fmla="*/ 11 h 88"/>
                  <a:gd name="T20" fmla="*/ 21 w 50"/>
                  <a:gd name="T21" fmla="*/ 5 h 88"/>
                  <a:gd name="T22" fmla="*/ 20 w 50"/>
                  <a:gd name="T23" fmla="*/ 0 h 88"/>
                  <a:gd name="T24" fmla="*/ 28 w 50"/>
                  <a:gd name="T25" fmla="*/ 7 h 88"/>
                  <a:gd name="T26" fmla="*/ 24 w 50"/>
                  <a:gd name="T27" fmla="*/ 3 h 88"/>
                  <a:gd name="T28" fmla="*/ 32 w 50"/>
                  <a:gd name="T29" fmla="*/ 8 h 88"/>
                  <a:gd name="T30" fmla="*/ 38 w 50"/>
                  <a:gd name="T31" fmla="*/ 16 h 88"/>
                  <a:gd name="T32" fmla="*/ 41 w 50"/>
                  <a:gd name="T33" fmla="*/ 24 h 88"/>
                  <a:gd name="T34" fmla="*/ 38 w 50"/>
                  <a:gd name="T35" fmla="*/ 29 h 88"/>
                  <a:gd name="T36" fmla="*/ 37 w 50"/>
                  <a:gd name="T37" fmla="*/ 34 h 88"/>
                  <a:gd name="T38" fmla="*/ 44 w 50"/>
                  <a:gd name="T39" fmla="*/ 28 h 88"/>
                  <a:gd name="T40" fmla="*/ 54 w 50"/>
                  <a:gd name="T41" fmla="*/ 37 h 88"/>
                  <a:gd name="T42" fmla="*/ 58 w 50"/>
                  <a:gd name="T43" fmla="*/ 41 h 88"/>
                  <a:gd name="T44" fmla="*/ 55 w 50"/>
                  <a:gd name="T45" fmla="*/ 51 h 88"/>
                  <a:gd name="T46" fmla="*/ 55 w 50"/>
                  <a:gd name="T47" fmla="*/ 55 h 88"/>
                  <a:gd name="T48" fmla="*/ 46 w 50"/>
                  <a:gd name="T49" fmla="*/ 61 h 88"/>
                  <a:gd name="T50" fmla="*/ 46 w 50"/>
                  <a:gd name="T51" fmla="*/ 70 h 88"/>
                  <a:gd name="T52" fmla="*/ 49 w 50"/>
                  <a:gd name="T53" fmla="*/ 79 h 88"/>
                  <a:gd name="T54" fmla="*/ 53 w 50"/>
                  <a:gd name="T55" fmla="*/ 83 h 88"/>
                  <a:gd name="T56" fmla="*/ 55 w 50"/>
                  <a:gd name="T57" fmla="*/ 83 h 88"/>
                  <a:gd name="T58" fmla="*/ 57 w 50"/>
                  <a:gd name="T59" fmla="*/ 88 h 88"/>
                  <a:gd name="T60" fmla="*/ 61 w 50"/>
                  <a:gd name="T61" fmla="*/ 99 h 88"/>
                  <a:gd name="T62" fmla="*/ 66 w 50"/>
                  <a:gd name="T63" fmla="*/ 105 h 88"/>
                  <a:gd name="T64" fmla="*/ 53 w 50"/>
                  <a:gd name="T65" fmla="*/ 105 h 88"/>
                  <a:gd name="T66" fmla="*/ 51 w 50"/>
                  <a:gd name="T67" fmla="*/ 108 h 88"/>
                  <a:gd name="T68" fmla="*/ 48 w 50"/>
                  <a:gd name="T69" fmla="*/ 108 h 88"/>
                  <a:gd name="T70" fmla="*/ 41 w 50"/>
                  <a:gd name="T71" fmla="*/ 111 h 88"/>
                  <a:gd name="T72" fmla="*/ 40 w 50"/>
                  <a:gd name="T73" fmla="*/ 112 h 88"/>
                  <a:gd name="T74" fmla="*/ 38 w 50"/>
                  <a:gd name="T75" fmla="*/ 113 h 88"/>
                  <a:gd name="T76" fmla="*/ 38 w 50"/>
                  <a:gd name="T77" fmla="*/ 115 h 88"/>
                  <a:gd name="T78" fmla="*/ 33 w 50"/>
                  <a:gd name="T79" fmla="*/ 116 h 88"/>
                  <a:gd name="T80" fmla="*/ 30 w 50"/>
                  <a:gd name="T81" fmla="*/ 115 h 88"/>
                  <a:gd name="T82" fmla="*/ 26 w 50"/>
                  <a:gd name="T83" fmla="*/ 112 h 88"/>
                  <a:gd name="T84" fmla="*/ 21 w 50"/>
                  <a:gd name="T85" fmla="*/ 108 h 88"/>
                  <a:gd name="T86" fmla="*/ 22 w 50"/>
                  <a:gd name="T87" fmla="*/ 107 h 88"/>
                  <a:gd name="T88" fmla="*/ 21 w 50"/>
                  <a:gd name="T89" fmla="*/ 104 h 88"/>
                  <a:gd name="T90" fmla="*/ 20 w 50"/>
                  <a:gd name="T91" fmla="*/ 99 h 88"/>
                  <a:gd name="T92" fmla="*/ 18 w 50"/>
                  <a:gd name="T93" fmla="*/ 88 h 88"/>
                  <a:gd name="T94" fmla="*/ 20 w 50"/>
                  <a:gd name="T95" fmla="*/ 80 h 88"/>
                  <a:gd name="T96" fmla="*/ 22 w 50"/>
                  <a:gd name="T97" fmla="*/ 76 h 88"/>
                  <a:gd name="T98" fmla="*/ 24 w 50"/>
                  <a:gd name="T99" fmla="*/ 73 h 88"/>
                  <a:gd name="T100" fmla="*/ 21 w 50"/>
                  <a:gd name="T101" fmla="*/ 69 h 88"/>
                  <a:gd name="T102" fmla="*/ 21 w 50"/>
                  <a:gd name="T103" fmla="*/ 65 h 88"/>
                  <a:gd name="T104" fmla="*/ 17 w 50"/>
                  <a:gd name="T105" fmla="*/ 63 h 88"/>
                  <a:gd name="T106" fmla="*/ 18 w 50"/>
                  <a:gd name="T107" fmla="*/ 58 h 88"/>
                  <a:gd name="T108" fmla="*/ 17 w 50"/>
                  <a:gd name="T109" fmla="*/ 53 h 88"/>
                  <a:gd name="T110" fmla="*/ 8 w 50"/>
                  <a:gd name="T111" fmla="*/ 53 h 88"/>
                  <a:gd name="T112" fmla="*/ 0 w 50"/>
                  <a:gd name="T113" fmla="*/ 41 h 8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50" h="88">
                    <a:moveTo>
                      <a:pt x="0" y="31"/>
                    </a:moveTo>
                    <a:cubicBezTo>
                      <a:pt x="1" y="29"/>
                      <a:pt x="2" y="29"/>
                      <a:pt x="2" y="25"/>
                    </a:cubicBezTo>
                    <a:cubicBezTo>
                      <a:pt x="2" y="23"/>
                      <a:pt x="3" y="23"/>
                      <a:pt x="4" y="22"/>
                    </a:cubicBezTo>
                    <a:cubicBezTo>
                      <a:pt x="4" y="22"/>
                      <a:pt x="5" y="21"/>
                      <a:pt x="6" y="21"/>
                    </a:cubicBezTo>
                    <a:cubicBezTo>
                      <a:pt x="7" y="22"/>
                      <a:pt x="7" y="21"/>
                      <a:pt x="8" y="21"/>
                    </a:cubicBezTo>
                    <a:cubicBezTo>
                      <a:pt x="9" y="20"/>
                      <a:pt x="11" y="19"/>
                      <a:pt x="11" y="19"/>
                    </a:cubicBezTo>
                    <a:cubicBezTo>
                      <a:pt x="12" y="18"/>
                      <a:pt x="11" y="17"/>
                      <a:pt x="10" y="17"/>
                    </a:cubicBezTo>
                    <a:cubicBezTo>
                      <a:pt x="8" y="18"/>
                      <a:pt x="9" y="15"/>
                      <a:pt x="8" y="14"/>
                    </a:cubicBezTo>
                    <a:cubicBezTo>
                      <a:pt x="7" y="13"/>
                      <a:pt x="8" y="11"/>
                      <a:pt x="9" y="10"/>
                    </a:cubicBezTo>
                    <a:cubicBezTo>
                      <a:pt x="10" y="9"/>
                      <a:pt x="10" y="9"/>
                      <a:pt x="11" y="8"/>
                    </a:cubicBezTo>
                    <a:cubicBezTo>
                      <a:pt x="13" y="7"/>
                      <a:pt x="14" y="5"/>
                      <a:pt x="16" y="4"/>
                    </a:cubicBezTo>
                    <a:cubicBezTo>
                      <a:pt x="18" y="3"/>
                      <a:pt x="16" y="2"/>
                      <a:pt x="15" y="0"/>
                    </a:cubicBezTo>
                    <a:cubicBezTo>
                      <a:pt x="17" y="2"/>
                      <a:pt x="19" y="4"/>
                      <a:pt x="21" y="5"/>
                    </a:cubicBezTo>
                    <a:cubicBezTo>
                      <a:pt x="20" y="4"/>
                      <a:pt x="18" y="3"/>
                      <a:pt x="18" y="2"/>
                    </a:cubicBezTo>
                    <a:cubicBezTo>
                      <a:pt x="20" y="3"/>
                      <a:pt x="23" y="4"/>
                      <a:pt x="24" y="6"/>
                    </a:cubicBezTo>
                    <a:cubicBezTo>
                      <a:pt x="26" y="8"/>
                      <a:pt x="27" y="11"/>
                      <a:pt x="29" y="12"/>
                    </a:cubicBezTo>
                    <a:cubicBezTo>
                      <a:pt x="31" y="13"/>
                      <a:pt x="31" y="17"/>
                      <a:pt x="31" y="18"/>
                    </a:cubicBezTo>
                    <a:cubicBezTo>
                      <a:pt x="30" y="20"/>
                      <a:pt x="30" y="21"/>
                      <a:pt x="29" y="22"/>
                    </a:cubicBezTo>
                    <a:cubicBezTo>
                      <a:pt x="29" y="24"/>
                      <a:pt x="29" y="25"/>
                      <a:pt x="28" y="26"/>
                    </a:cubicBezTo>
                    <a:cubicBezTo>
                      <a:pt x="31" y="26"/>
                      <a:pt x="29" y="19"/>
                      <a:pt x="33" y="21"/>
                    </a:cubicBezTo>
                    <a:cubicBezTo>
                      <a:pt x="36" y="22"/>
                      <a:pt x="40" y="24"/>
                      <a:pt x="41" y="28"/>
                    </a:cubicBezTo>
                    <a:cubicBezTo>
                      <a:pt x="43" y="26"/>
                      <a:pt x="44" y="29"/>
                      <a:pt x="44" y="31"/>
                    </a:cubicBezTo>
                    <a:cubicBezTo>
                      <a:pt x="45" y="33"/>
                      <a:pt x="44" y="37"/>
                      <a:pt x="42" y="39"/>
                    </a:cubicBezTo>
                    <a:cubicBezTo>
                      <a:pt x="45" y="40"/>
                      <a:pt x="43" y="42"/>
                      <a:pt x="42" y="42"/>
                    </a:cubicBezTo>
                    <a:cubicBezTo>
                      <a:pt x="41" y="43"/>
                      <a:pt x="34" y="41"/>
                      <a:pt x="35" y="46"/>
                    </a:cubicBezTo>
                    <a:cubicBezTo>
                      <a:pt x="35" y="48"/>
                      <a:pt x="35" y="50"/>
                      <a:pt x="35" y="53"/>
                    </a:cubicBezTo>
                    <a:cubicBezTo>
                      <a:pt x="34" y="55"/>
                      <a:pt x="36" y="58"/>
                      <a:pt x="37" y="60"/>
                    </a:cubicBezTo>
                    <a:cubicBezTo>
                      <a:pt x="39" y="61"/>
                      <a:pt x="38" y="62"/>
                      <a:pt x="40" y="63"/>
                    </a:cubicBezTo>
                    <a:cubicBezTo>
                      <a:pt x="40" y="63"/>
                      <a:pt x="41" y="62"/>
                      <a:pt x="42" y="63"/>
                    </a:cubicBezTo>
                    <a:cubicBezTo>
                      <a:pt x="43" y="64"/>
                      <a:pt x="43" y="66"/>
                      <a:pt x="43" y="67"/>
                    </a:cubicBezTo>
                    <a:cubicBezTo>
                      <a:pt x="43" y="70"/>
                      <a:pt x="46" y="72"/>
                      <a:pt x="46" y="75"/>
                    </a:cubicBezTo>
                    <a:cubicBezTo>
                      <a:pt x="46" y="78"/>
                      <a:pt x="49" y="78"/>
                      <a:pt x="50" y="80"/>
                    </a:cubicBezTo>
                    <a:cubicBezTo>
                      <a:pt x="47" y="82"/>
                      <a:pt x="44" y="77"/>
                      <a:pt x="40" y="80"/>
                    </a:cubicBezTo>
                    <a:cubicBezTo>
                      <a:pt x="40" y="80"/>
                      <a:pt x="40" y="81"/>
                      <a:pt x="39" y="82"/>
                    </a:cubicBezTo>
                    <a:cubicBezTo>
                      <a:pt x="38" y="82"/>
                      <a:pt x="37" y="82"/>
                      <a:pt x="36" y="82"/>
                    </a:cubicBezTo>
                    <a:cubicBezTo>
                      <a:pt x="34" y="83"/>
                      <a:pt x="34" y="84"/>
                      <a:pt x="31" y="84"/>
                    </a:cubicBezTo>
                    <a:cubicBezTo>
                      <a:pt x="31" y="84"/>
                      <a:pt x="30" y="85"/>
                      <a:pt x="30" y="85"/>
                    </a:cubicBezTo>
                    <a:cubicBezTo>
                      <a:pt x="30" y="85"/>
                      <a:pt x="29" y="85"/>
                      <a:pt x="29" y="86"/>
                    </a:cubicBezTo>
                    <a:cubicBezTo>
                      <a:pt x="29" y="86"/>
                      <a:pt x="29" y="86"/>
                      <a:pt x="29" y="87"/>
                    </a:cubicBezTo>
                    <a:cubicBezTo>
                      <a:pt x="29" y="88"/>
                      <a:pt x="26" y="88"/>
                      <a:pt x="25" y="88"/>
                    </a:cubicBezTo>
                    <a:cubicBezTo>
                      <a:pt x="24" y="88"/>
                      <a:pt x="24" y="87"/>
                      <a:pt x="23" y="87"/>
                    </a:cubicBezTo>
                    <a:cubicBezTo>
                      <a:pt x="22" y="87"/>
                      <a:pt x="21" y="86"/>
                      <a:pt x="20" y="85"/>
                    </a:cubicBezTo>
                    <a:cubicBezTo>
                      <a:pt x="20" y="84"/>
                      <a:pt x="18" y="82"/>
                      <a:pt x="16" y="82"/>
                    </a:cubicBezTo>
                    <a:cubicBezTo>
                      <a:pt x="17" y="81"/>
                      <a:pt x="17" y="81"/>
                      <a:pt x="17" y="81"/>
                    </a:cubicBezTo>
                    <a:cubicBezTo>
                      <a:pt x="15" y="81"/>
                      <a:pt x="16" y="80"/>
                      <a:pt x="16" y="79"/>
                    </a:cubicBezTo>
                    <a:cubicBezTo>
                      <a:pt x="16" y="77"/>
                      <a:pt x="16" y="76"/>
                      <a:pt x="15" y="75"/>
                    </a:cubicBezTo>
                    <a:cubicBezTo>
                      <a:pt x="13" y="73"/>
                      <a:pt x="13" y="69"/>
                      <a:pt x="14" y="67"/>
                    </a:cubicBezTo>
                    <a:cubicBezTo>
                      <a:pt x="14" y="65"/>
                      <a:pt x="15" y="63"/>
                      <a:pt x="15" y="61"/>
                    </a:cubicBezTo>
                    <a:cubicBezTo>
                      <a:pt x="15" y="60"/>
                      <a:pt x="16" y="60"/>
                      <a:pt x="17" y="58"/>
                    </a:cubicBezTo>
                    <a:cubicBezTo>
                      <a:pt x="17" y="58"/>
                      <a:pt x="19" y="56"/>
                      <a:pt x="18" y="55"/>
                    </a:cubicBezTo>
                    <a:cubicBezTo>
                      <a:pt x="18" y="54"/>
                      <a:pt x="16" y="53"/>
                      <a:pt x="16" y="52"/>
                    </a:cubicBezTo>
                    <a:cubicBezTo>
                      <a:pt x="16" y="51"/>
                      <a:pt x="17" y="50"/>
                      <a:pt x="16" y="49"/>
                    </a:cubicBezTo>
                    <a:cubicBezTo>
                      <a:pt x="15" y="49"/>
                      <a:pt x="13" y="49"/>
                      <a:pt x="13" y="48"/>
                    </a:cubicBezTo>
                    <a:cubicBezTo>
                      <a:pt x="12" y="48"/>
                      <a:pt x="14" y="45"/>
                      <a:pt x="14" y="44"/>
                    </a:cubicBezTo>
                    <a:cubicBezTo>
                      <a:pt x="14" y="43"/>
                      <a:pt x="14" y="41"/>
                      <a:pt x="13" y="40"/>
                    </a:cubicBezTo>
                    <a:cubicBezTo>
                      <a:pt x="11" y="39"/>
                      <a:pt x="8" y="41"/>
                      <a:pt x="6" y="40"/>
                    </a:cubicBezTo>
                    <a:cubicBezTo>
                      <a:pt x="4" y="39"/>
                      <a:pt x="1" y="34"/>
                      <a:pt x="0" y="31"/>
                    </a:cubicBezTo>
                  </a:path>
                </a:pathLst>
              </a:custGeom>
              <a:solidFill>
                <a:srgbClr val="B3B3B3"/>
              </a:solidFill>
              <a:ln w="3175">
                <a:solidFill>
                  <a:schemeClr val="tx1"/>
                </a:solidFill>
                <a:round/>
                <a:headEnd/>
                <a:tailEnd/>
              </a:ln>
            </p:spPr>
            <p:txBody>
              <a:bodyPr/>
              <a:lstStyle/>
              <a:p>
                <a:endParaRPr lang="en-GB" sz="2400" dirty="0"/>
              </a:p>
            </p:txBody>
          </p:sp>
          <p:sp>
            <p:nvSpPr>
              <p:cNvPr id="830" name="Freeform 4863"/>
              <p:cNvSpPr>
                <a:spLocks/>
              </p:cNvSpPr>
              <p:nvPr/>
            </p:nvSpPr>
            <p:spPr bwMode="auto">
              <a:xfrm>
                <a:off x="2774" y="1857"/>
                <a:ext cx="48" cy="30"/>
              </a:xfrm>
              <a:custGeom>
                <a:avLst/>
                <a:gdLst>
                  <a:gd name="T0" fmla="*/ 1 w 36"/>
                  <a:gd name="T1" fmla="*/ 7 h 23"/>
                  <a:gd name="T2" fmla="*/ 12 w 36"/>
                  <a:gd name="T3" fmla="*/ 1 h 23"/>
                  <a:gd name="T4" fmla="*/ 16 w 36"/>
                  <a:gd name="T5" fmla="*/ 4 h 23"/>
                  <a:gd name="T6" fmla="*/ 19 w 36"/>
                  <a:gd name="T7" fmla="*/ 4 h 23"/>
                  <a:gd name="T8" fmla="*/ 23 w 36"/>
                  <a:gd name="T9" fmla="*/ 4 h 23"/>
                  <a:gd name="T10" fmla="*/ 21 w 36"/>
                  <a:gd name="T11" fmla="*/ 1 h 23"/>
                  <a:gd name="T12" fmla="*/ 24 w 36"/>
                  <a:gd name="T13" fmla="*/ 0 h 23"/>
                  <a:gd name="T14" fmla="*/ 28 w 36"/>
                  <a:gd name="T15" fmla="*/ 0 h 23"/>
                  <a:gd name="T16" fmla="*/ 32 w 36"/>
                  <a:gd name="T17" fmla="*/ 0 h 23"/>
                  <a:gd name="T18" fmla="*/ 41 w 36"/>
                  <a:gd name="T19" fmla="*/ 5 h 23"/>
                  <a:gd name="T20" fmla="*/ 41 w 36"/>
                  <a:gd name="T21" fmla="*/ 10 h 23"/>
                  <a:gd name="T22" fmla="*/ 44 w 36"/>
                  <a:gd name="T23" fmla="*/ 10 h 23"/>
                  <a:gd name="T24" fmla="*/ 45 w 36"/>
                  <a:gd name="T25" fmla="*/ 14 h 23"/>
                  <a:gd name="T26" fmla="*/ 48 w 36"/>
                  <a:gd name="T27" fmla="*/ 17 h 23"/>
                  <a:gd name="T28" fmla="*/ 44 w 36"/>
                  <a:gd name="T29" fmla="*/ 20 h 23"/>
                  <a:gd name="T30" fmla="*/ 41 w 36"/>
                  <a:gd name="T31" fmla="*/ 21 h 23"/>
                  <a:gd name="T32" fmla="*/ 40 w 36"/>
                  <a:gd name="T33" fmla="*/ 25 h 23"/>
                  <a:gd name="T34" fmla="*/ 40 w 36"/>
                  <a:gd name="T35" fmla="*/ 30 h 23"/>
                  <a:gd name="T36" fmla="*/ 36 w 36"/>
                  <a:gd name="T37" fmla="*/ 30 h 23"/>
                  <a:gd name="T38" fmla="*/ 33 w 36"/>
                  <a:gd name="T39" fmla="*/ 27 h 23"/>
                  <a:gd name="T40" fmla="*/ 29 w 36"/>
                  <a:gd name="T41" fmla="*/ 25 h 23"/>
                  <a:gd name="T42" fmla="*/ 28 w 36"/>
                  <a:gd name="T43" fmla="*/ 20 h 23"/>
                  <a:gd name="T44" fmla="*/ 27 w 36"/>
                  <a:gd name="T45" fmla="*/ 22 h 23"/>
                  <a:gd name="T46" fmla="*/ 20 w 36"/>
                  <a:gd name="T47" fmla="*/ 22 h 23"/>
                  <a:gd name="T48" fmla="*/ 20 w 36"/>
                  <a:gd name="T49" fmla="*/ 18 h 23"/>
                  <a:gd name="T50" fmla="*/ 15 w 36"/>
                  <a:gd name="T51" fmla="*/ 17 h 23"/>
                  <a:gd name="T52" fmla="*/ 11 w 36"/>
                  <a:gd name="T53" fmla="*/ 14 h 23"/>
                  <a:gd name="T54" fmla="*/ 8 w 36"/>
                  <a:gd name="T55" fmla="*/ 12 h 23"/>
                  <a:gd name="T56" fmla="*/ 3 w 36"/>
                  <a:gd name="T57" fmla="*/ 12 h 23"/>
                  <a:gd name="T58" fmla="*/ 1 w 36"/>
                  <a:gd name="T59" fmla="*/ 7 h 2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6" h="23">
                    <a:moveTo>
                      <a:pt x="1" y="5"/>
                    </a:moveTo>
                    <a:cubicBezTo>
                      <a:pt x="3" y="3"/>
                      <a:pt x="6" y="2"/>
                      <a:pt x="9" y="1"/>
                    </a:cubicBezTo>
                    <a:cubicBezTo>
                      <a:pt x="7" y="3"/>
                      <a:pt x="11" y="2"/>
                      <a:pt x="12" y="3"/>
                    </a:cubicBezTo>
                    <a:cubicBezTo>
                      <a:pt x="12" y="3"/>
                      <a:pt x="13" y="3"/>
                      <a:pt x="14" y="3"/>
                    </a:cubicBezTo>
                    <a:cubicBezTo>
                      <a:pt x="15" y="3"/>
                      <a:pt x="16" y="1"/>
                      <a:pt x="17" y="3"/>
                    </a:cubicBezTo>
                    <a:cubicBezTo>
                      <a:pt x="17" y="2"/>
                      <a:pt x="17" y="2"/>
                      <a:pt x="16" y="1"/>
                    </a:cubicBezTo>
                    <a:cubicBezTo>
                      <a:pt x="17" y="1"/>
                      <a:pt x="18" y="1"/>
                      <a:pt x="18" y="0"/>
                    </a:cubicBezTo>
                    <a:cubicBezTo>
                      <a:pt x="19" y="1"/>
                      <a:pt x="20" y="1"/>
                      <a:pt x="21" y="0"/>
                    </a:cubicBezTo>
                    <a:cubicBezTo>
                      <a:pt x="21" y="1"/>
                      <a:pt x="23" y="1"/>
                      <a:pt x="24" y="0"/>
                    </a:cubicBezTo>
                    <a:cubicBezTo>
                      <a:pt x="24" y="3"/>
                      <a:pt x="29" y="3"/>
                      <a:pt x="31" y="4"/>
                    </a:cubicBezTo>
                    <a:cubicBezTo>
                      <a:pt x="30" y="5"/>
                      <a:pt x="28" y="7"/>
                      <a:pt x="31" y="8"/>
                    </a:cubicBezTo>
                    <a:cubicBezTo>
                      <a:pt x="31" y="9"/>
                      <a:pt x="32" y="9"/>
                      <a:pt x="33" y="8"/>
                    </a:cubicBezTo>
                    <a:cubicBezTo>
                      <a:pt x="32" y="9"/>
                      <a:pt x="35" y="10"/>
                      <a:pt x="34" y="11"/>
                    </a:cubicBezTo>
                    <a:cubicBezTo>
                      <a:pt x="35" y="11"/>
                      <a:pt x="35" y="13"/>
                      <a:pt x="36" y="13"/>
                    </a:cubicBezTo>
                    <a:cubicBezTo>
                      <a:pt x="34" y="14"/>
                      <a:pt x="34" y="15"/>
                      <a:pt x="33" y="15"/>
                    </a:cubicBezTo>
                    <a:cubicBezTo>
                      <a:pt x="33" y="16"/>
                      <a:pt x="32" y="15"/>
                      <a:pt x="31" y="16"/>
                    </a:cubicBezTo>
                    <a:cubicBezTo>
                      <a:pt x="30" y="18"/>
                      <a:pt x="30" y="18"/>
                      <a:pt x="30" y="19"/>
                    </a:cubicBezTo>
                    <a:cubicBezTo>
                      <a:pt x="30" y="20"/>
                      <a:pt x="32" y="22"/>
                      <a:pt x="30" y="23"/>
                    </a:cubicBezTo>
                    <a:cubicBezTo>
                      <a:pt x="29" y="23"/>
                      <a:pt x="28" y="23"/>
                      <a:pt x="27" y="23"/>
                    </a:cubicBezTo>
                    <a:cubicBezTo>
                      <a:pt x="27" y="22"/>
                      <a:pt x="26" y="21"/>
                      <a:pt x="25" y="21"/>
                    </a:cubicBezTo>
                    <a:cubicBezTo>
                      <a:pt x="24" y="20"/>
                      <a:pt x="22" y="20"/>
                      <a:pt x="22" y="19"/>
                    </a:cubicBezTo>
                    <a:cubicBezTo>
                      <a:pt x="21" y="19"/>
                      <a:pt x="21" y="16"/>
                      <a:pt x="21" y="15"/>
                    </a:cubicBezTo>
                    <a:cubicBezTo>
                      <a:pt x="20" y="16"/>
                      <a:pt x="20" y="16"/>
                      <a:pt x="20" y="17"/>
                    </a:cubicBezTo>
                    <a:cubicBezTo>
                      <a:pt x="18" y="18"/>
                      <a:pt x="16" y="18"/>
                      <a:pt x="15" y="17"/>
                    </a:cubicBezTo>
                    <a:cubicBezTo>
                      <a:pt x="15" y="16"/>
                      <a:pt x="16" y="14"/>
                      <a:pt x="15" y="14"/>
                    </a:cubicBezTo>
                    <a:cubicBezTo>
                      <a:pt x="14" y="13"/>
                      <a:pt x="12" y="13"/>
                      <a:pt x="11" y="13"/>
                    </a:cubicBezTo>
                    <a:cubicBezTo>
                      <a:pt x="11" y="12"/>
                      <a:pt x="10" y="12"/>
                      <a:pt x="8" y="11"/>
                    </a:cubicBezTo>
                    <a:cubicBezTo>
                      <a:pt x="7" y="11"/>
                      <a:pt x="7" y="11"/>
                      <a:pt x="6" y="9"/>
                    </a:cubicBezTo>
                    <a:cubicBezTo>
                      <a:pt x="6" y="9"/>
                      <a:pt x="3" y="9"/>
                      <a:pt x="2" y="9"/>
                    </a:cubicBezTo>
                    <a:cubicBezTo>
                      <a:pt x="0" y="7"/>
                      <a:pt x="2" y="5"/>
                      <a:pt x="1" y="5"/>
                    </a:cubicBezTo>
                  </a:path>
                </a:pathLst>
              </a:custGeom>
              <a:solidFill>
                <a:srgbClr val="B3B3B3"/>
              </a:solidFill>
              <a:ln w="3175">
                <a:solidFill>
                  <a:schemeClr val="tx1"/>
                </a:solidFill>
                <a:round/>
                <a:headEnd/>
                <a:tailEnd/>
              </a:ln>
            </p:spPr>
            <p:txBody>
              <a:bodyPr/>
              <a:lstStyle/>
              <a:p>
                <a:endParaRPr lang="en-GB" sz="2400" dirty="0"/>
              </a:p>
            </p:txBody>
          </p:sp>
          <p:sp>
            <p:nvSpPr>
              <p:cNvPr id="831" name="Freeform 4864"/>
              <p:cNvSpPr>
                <a:spLocks/>
              </p:cNvSpPr>
              <p:nvPr/>
            </p:nvSpPr>
            <p:spPr bwMode="auto">
              <a:xfrm>
                <a:off x="2841" y="2608"/>
                <a:ext cx="11" cy="9"/>
              </a:xfrm>
              <a:custGeom>
                <a:avLst/>
                <a:gdLst>
                  <a:gd name="T0" fmla="*/ 6 w 8"/>
                  <a:gd name="T1" fmla="*/ 9 h 7"/>
                  <a:gd name="T2" fmla="*/ 7 w 8"/>
                  <a:gd name="T3" fmla="*/ 1 h 7"/>
                  <a:gd name="T4" fmla="*/ 4 w 8"/>
                  <a:gd name="T5" fmla="*/ 4 h 7"/>
                  <a:gd name="T6" fmla="*/ 1 w 8"/>
                  <a:gd name="T7" fmla="*/ 6 h 7"/>
                  <a:gd name="T8" fmla="*/ 6 w 8"/>
                  <a:gd name="T9" fmla="*/ 9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7">
                    <a:moveTo>
                      <a:pt x="4" y="7"/>
                    </a:moveTo>
                    <a:cubicBezTo>
                      <a:pt x="5" y="7"/>
                      <a:pt x="8" y="0"/>
                      <a:pt x="5" y="1"/>
                    </a:cubicBezTo>
                    <a:cubicBezTo>
                      <a:pt x="4" y="1"/>
                      <a:pt x="3" y="2"/>
                      <a:pt x="3" y="3"/>
                    </a:cubicBezTo>
                    <a:cubicBezTo>
                      <a:pt x="3" y="4"/>
                      <a:pt x="2" y="4"/>
                      <a:pt x="1" y="5"/>
                    </a:cubicBezTo>
                    <a:cubicBezTo>
                      <a:pt x="0" y="6"/>
                      <a:pt x="3" y="7"/>
                      <a:pt x="4" y="7"/>
                    </a:cubicBezTo>
                  </a:path>
                </a:pathLst>
              </a:custGeom>
              <a:solidFill>
                <a:srgbClr val="B3B3B3"/>
              </a:solidFill>
              <a:ln w="3175">
                <a:solidFill>
                  <a:schemeClr val="tx1"/>
                </a:solidFill>
                <a:round/>
                <a:headEnd/>
                <a:tailEnd/>
              </a:ln>
            </p:spPr>
            <p:txBody>
              <a:bodyPr/>
              <a:lstStyle/>
              <a:p>
                <a:endParaRPr lang="en-GB" sz="2400" dirty="0"/>
              </a:p>
            </p:txBody>
          </p:sp>
          <p:sp>
            <p:nvSpPr>
              <p:cNvPr id="832" name="Freeform 4865"/>
              <p:cNvSpPr>
                <a:spLocks/>
              </p:cNvSpPr>
              <p:nvPr/>
            </p:nvSpPr>
            <p:spPr bwMode="auto">
              <a:xfrm>
                <a:off x="2855" y="2631"/>
                <a:ext cx="29" cy="23"/>
              </a:xfrm>
              <a:custGeom>
                <a:avLst/>
                <a:gdLst>
                  <a:gd name="T0" fmla="*/ 5 w 22"/>
                  <a:gd name="T1" fmla="*/ 13 h 18"/>
                  <a:gd name="T2" fmla="*/ 7 w 22"/>
                  <a:gd name="T3" fmla="*/ 13 h 18"/>
                  <a:gd name="T4" fmla="*/ 7 w 22"/>
                  <a:gd name="T5" fmla="*/ 9 h 18"/>
                  <a:gd name="T6" fmla="*/ 8 w 22"/>
                  <a:gd name="T7" fmla="*/ 0 h 18"/>
                  <a:gd name="T8" fmla="*/ 15 w 22"/>
                  <a:gd name="T9" fmla="*/ 4 h 18"/>
                  <a:gd name="T10" fmla="*/ 29 w 22"/>
                  <a:gd name="T11" fmla="*/ 4 h 18"/>
                  <a:gd name="T12" fmla="*/ 29 w 22"/>
                  <a:gd name="T13" fmla="*/ 22 h 18"/>
                  <a:gd name="T14" fmla="*/ 12 w 22"/>
                  <a:gd name="T15" fmla="*/ 20 h 18"/>
                  <a:gd name="T16" fmla="*/ 8 w 22"/>
                  <a:gd name="T17" fmla="*/ 20 h 18"/>
                  <a:gd name="T18" fmla="*/ 1 w 22"/>
                  <a:gd name="T19" fmla="*/ 19 h 18"/>
                  <a:gd name="T20" fmla="*/ 5 w 22"/>
                  <a:gd name="T21" fmla="*/ 13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 h="18">
                    <a:moveTo>
                      <a:pt x="4" y="10"/>
                    </a:moveTo>
                    <a:cubicBezTo>
                      <a:pt x="4" y="10"/>
                      <a:pt x="5" y="10"/>
                      <a:pt x="5" y="10"/>
                    </a:cubicBezTo>
                    <a:cubicBezTo>
                      <a:pt x="3" y="11"/>
                      <a:pt x="5" y="7"/>
                      <a:pt x="5" y="7"/>
                    </a:cubicBezTo>
                    <a:cubicBezTo>
                      <a:pt x="6" y="5"/>
                      <a:pt x="5" y="2"/>
                      <a:pt x="6" y="0"/>
                    </a:cubicBezTo>
                    <a:cubicBezTo>
                      <a:pt x="8" y="3"/>
                      <a:pt x="9" y="3"/>
                      <a:pt x="11" y="3"/>
                    </a:cubicBezTo>
                    <a:cubicBezTo>
                      <a:pt x="22" y="3"/>
                      <a:pt x="22" y="3"/>
                      <a:pt x="22" y="3"/>
                    </a:cubicBezTo>
                    <a:cubicBezTo>
                      <a:pt x="22" y="17"/>
                      <a:pt x="22" y="17"/>
                      <a:pt x="22" y="17"/>
                    </a:cubicBezTo>
                    <a:cubicBezTo>
                      <a:pt x="9" y="16"/>
                      <a:pt x="9" y="16"/>
                      <a:pt x="9" y="16"/>
                    </a:cubicBezTo>
                    <a:cubicBezTo>
                      <a:pt x="9" y="17"/>
                      <a:pt x="5" y="18"/>
                      <a:pt x="6" y="16"/>
                    </a:cubicBezTo>
                    <a:cubicBezTo>
                      <a:pt x="5" y="15"/>
                      <a:pt x="2" y="17"/>
                      <a:pt x="1" y="15"/>
                    </a:cubicBezTo>
                    <a:cubicBezTo>
                      <a:pt x="0" y="13"/>
                      <a:pt x="3" y="11"/>
                      <a:pt x="4" y="10"/>
                    </a:cubicBezTo>
                  </a:path>
                </a:pathLst>
              </a:custGeom>
              <a:solidFill>
                <a:srgbClr val="B3B3B3"/>
              </a:solidFill>
              <a:ln w="3175">
                <a:solidFill>
                  <a:schemeClr val="tx1"/>
                </a:solidFill>
                <a:round/>
                <a:headEnd/>
                <a:tailEnd/>
              </a:ln>
            </p:spPr>
            <p:txBody>
              <a:bodyPr/>
              <a:lstStyle/>
              <a:p>
                <a:endParaRPr lang="en-GB" sz="2400" dirty="0"/>
              </a:p>
            </p:txBody>
          </p:sp>
          <p:sp>
            <p:nvSpPr>
              <p:cNvPr id="833" name="Freeform 4866"/>
              <p:cNvSpPr>
                <a:spLocks/>
              </p:cNvSpPr>
              <p:nvPr/>
            </p:nvSpPr>
            <p:spPr bwMode="auto">
              <a:xfrm>
                <a:off x="3093" y="3120"/>
                <a:ext cx="33" cy="36"/>
              </a:xfrm>
              <a:custGeom>
                <a:avLst/>
                <a:gdLst>
                  <a:gd name="T0" fmla="*/ 0 w 25"/>
                  <a:gd name="T1" fmla="*/ 19 h 27"/>
                  <a:gd name="T2" fmla="*/ 3 w 25"/>
                  <a:gd name="T3" fmla="*/ 24 h 27"/>
                  <a:gd name="T4" fmla="*/ 5 w 25"/>
                  <a:gd name="T5" fmla="*/ 29 h 27"/>
                  <a:gd name="T6" fmla="*/ 13 w 25"/>
                  <a:gd name="T7" fmla="*/ 33 h 27"/>
                  <a:gd name="T8" fmla="*/ 17 w 25"/>
                  <a:gd name="T9" fmla="*/ 28 h 27"/>
                  <a:gd name="T10" fmla="*/ 22 w 25"/>
                  <a:gd name="T11" fmla="*/ 25 h 27"/>
                  <a:gd name="T12" fmla="*/ 29 w 25"/>
                  <a:gd name="T13" fmla="*/ 23 h 27"/>
                  <a:gd name="T14" fmla="*/ 30 w 25"/>
                  <a:gd name="T15" fmla="*/ 17 h 27"/>
                  <a:gd name="T16" fmla="*/ 33 w 25"/>
                  <a:gd name="T17" fmla="*/ 13 h 27"/>
                  <a:gd name="T18" fmla="*/ 29 w 25"/>
                  <a:gd name="T19" fmla="*/ 7 h 27"/>
                  <a:gd name="T20" fmla="*/ 24 w 25"/>
                  <a:gd name="T21" fmla="*/ 1 h 27"/>
                  <a:gd name="T22" fmla="*/ 18 w 25"/>
                  <a:gd name="T23" fmla="*/ 3 h 27"/>
                  <a:gd name="T24" fmla="*/ 15 w 25"/>
                  <a:gd name="T25" fmla="*/ 5 h 27"/>
                  <a:gd name="T26" fmla="*/ 9 w 25"/>
                  <a:gd name="T27" fmla="*/ 8 h 27"/>
                  <a:gd name="T28" fmla="*/ 5 w 25"/>
                  <a:gd name="T29" fmla="*/ 13 h 27"/>
                  <a:gd name="T30" fmla="*/ 0 w 25"/>
                  <a:gd name="T31" fmla="*/ 19 h 2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5" h="27">
                    <a:moveTo>
                      <a:pt x="0" y="14"/>
                    </a:moveTo>
                    <a:cubicBezTo>
                      <a:pt x="1" y="15"/>
                      <a:pt x="1" y="17"/>
                      <a:pt x="2" y="18"/>
                    </a:cubicBezTo>
                    <a:cubicBezTo>
                      <a:pt x="3" y="19"/>
                      <a:pt x="3" y="21"/>
                      <a:pt x="4" y="22"/>
                    </a:cubicBezTo>
                    <a:cubicBezTo>
                      <a:pt x="5" y="23"/>
                      <a:pt x="8" y="27"/>
                      <a:pt x="10" y="25"/>
                    </a:cubicBezTo>
                    <a:cubicBezTo>
                      <a:pt x="11" y="25"/>
                      <a:pt x="12" y="22"/>
                      <a:pt x="13" y="21"/>
                    </a:cubicBezTo>
                    <a:cubicBezTo>
                      <a:pt x="14" y="19"/>
                      <a:pt x="16" y="20"/>
                      <a:pt x="17" y="19"/>
                    </a:cubicBezTo>
                    <a:cubicBezTo>
                      <a:pt x="18" y="19"/>
                      <a:pt x="21" y="18"/>
                      <a:pt x="22" y="17"/>
                    </a:cubicBezTo>
                    <a:cubicBezTo>
                      <a:pt x="22" y="15"/>
                      <a:pt x="22" y="14"/>
                      <a:pt x="23" y="13"/>
                    </a:cubicBezTo>
                    <a:cubicBezTo>
                      <a:pt x="24" y="12"/>
                      <a:pt x="25" y="10"/>
                      <a:pt x="25" y="10"/>
                    </a:cubicBezTo>
                    <a:cubicBezTo>
                      <a:pt x="24" y="7"/>
                      <a:pt x="23" y="7"/>
                      <a:pt x="22" y="5"/>
                    </a:cubicBezTo>
                    <a:cubicBezTo>
                      <a:pt x="20" y="4"/>
                      <a:pt x="19" y="3"/>
                      <a:pt x="18" y="1"/>
                    </a:cubicBezTo>
                    <a:cubicBezTo>
                      <a:pt x="17" y="0"/>
                      <a:pt x="15" y="2"/>
                      <a:pt x="14" y="2"/>
                    </a:cubicBezTo>
                    <a:cubicBezTo>
                      <a:pt x="12" y="3"/>
                      <a:pt x="12" y="3"/>
                      <a:pt x="11" y="4"/>
                    </a:cubicBezTo>
                    <a:cubicBezTo>
                      <a:pt x="10" y="5"/>
                      <a:pt x="8" y="4"/>
                      <a:pt x="7" y="6"/>
                    </a:cubicBezTo>
                    <a:cubicBezTo>
                      <a:pt x="6" y="7"/>
                      <a:pt x="5" y="9"/>
                      <a:pt x="4" y="10"/>
                    </a:cubicBezTo>
                    <a:cubicBezTo>
                      <a:pt x="3" y="12"/>
                      <a:pt x="2" y="12"/>
                      <a:pt x="0" y="14"/>
                    </a:cubicBezTo>
                  </a:path>
                </a:pathLst>
              </a:custGeom>
              <a:solidFill>
                <a:srgbClr val="B3B3B3"/>
              </a:solidFill>
              <a:ln w="3175">
                <a:solidFill>
                  <a:schemeClr val="tx1"/>
                </a:solidFill>
                <a:round/>
                <a:headEnd/>
                <a:tailEnd/>
              </a:ln>
            </p:spPr>
            <p:txBody>
              <a:bodyPr/>
              <a:lstStyle/>
              <a:p>
                <a:endParaRPr lang="en-GB" sz="2400" dirty="0"/>
              </a:p>
            </p:txBody>
          </p:sp>
          <p:sp>
            <p:nvSpPr>
              <p:cNvPr id="834" name="Freeform 4867"/>
              <p:cNvSpPr>
                <a:spLocks/>
              </p:cNvSpPr>
              <p:nvPr/>
            </p:nvSpPr>
            <p:spPr bwMode="auto">
              <a:xfrm>
                <a:off x="3021" y="1969"/>
                <a:ext cx="79" cy="46"/>
              </a:xfrm>
              <a:custGeom>
                <a:avLst/>
                <a:gdLst>
                  <a:gd name="T0" fmla="*/ 0 w 60"/>
                  <a:gd name="T1" fmla="*/ 7 h 35"/>
                  <a:gd name="T2" fmla="*/ 4 w 60"/>
                  <a:gd name="T3" fmla="*/ 0 h 35"/>
                  <a:gd name="T4" fmla="*/ 8 w 60"/>
                  <a:gd name="T5" fmla="*/ 1 h 35"/>
                  <a:gd name="T6" fmla="*/ 7 w 60"/>
                  <a:gd name="T7" fmla="*/ 5 h 35"/>
                  <a:gd name="T8" fmla="*/ 16 w 60"/>
                  <a:gd name="T9" fmla="*/ 7 h 35"/>
                  <a:gd name="T10" fmla="*/ 25 w 60"/>
                  <a:gd name="T11" fmla="*/ 8 h 35"/>
                  <a:gd name="T12" fmla="*/ 34 w 60"/>
                  <a:gd name="T13" fmla="*/ 8 h 35"/>
                  <a:gd name="T14" fmla="*/ 43 w 60"/>
                  <a:gd name="T15" fmla="*/ 7 h 35"/>
                  <a:gd name="T16" fmla="*/ 51 w 60"/>
                  <a:gd name="T17" fmla="*/ 3 h 35"/>
                  <a:gd name="T18" fmla="*/ 62 w 60"/>
                  <a:gd name="T19" fmla="*/ 1 h 35"/>
                  <a:gd name="T20" fmla="*/ 70 w 60"/>
                  <a:gd name="T21" fmla="*/ 4 h 35"/>
                  <a:gd name="T22" fmla="*/ 74 w 60"/>
                  <a:gd name="T23" fmla="*/ 7 h 35"/>
                  <a:gd name="T24" fmla="*/ 79 w 60"/>
                  <a:gd name="T25" fmla="*/ 8 h 35"/>
                  <a:gd name="T26" fmla="*/ 76 w 60"/>
                  <a:gd name="T27" fmla="*/ 13 h 35"/>
                  <a:gd name="T28" fmla="*/ 71 w 60"/>
                  <a:gd name="T29" fmla="*/ 17 h 35"/>
                  <a:gd name="T30" fmla="*/ 70 w 60"/>
                  <a:gd name="T31" fmla="*/ 24 h 35"/>
                  <a:gd name="T32" fmla="*/ 68 w 60"/>
                  <a:gd name="T33" fmla="*/ 25 h 35"/>
                  <a:gd name="T34" fmla="*/ 66 w 60"/>
                  <a:gd name="T35" fmla="*/ 28 h 35"/>
                  <a:gd name="T36" fmla="*/ 72 w 60"/>
                  <a:gd name="T37" fmla="*/ 33 h 35"/>
                  <a:gd name="T38" fmla="*/ 67 w 60"/>
                  <a:gd name="T39" fmla="*/ 35 h 35"/>
                  <a:gd name="T40" fmla="*/ 62 w 60"/>
                  <a:gd name="T41" fmla="*/ 33 h 35"/>
                  <a:gd name="T42" fmla="*/ 57 w 60"/>
                  <a:gd name="T43" fmla="*/ 35 h 35"/>
                  <a:gd name="T44" fmla="*/ 55 w 60"/>
                  <a:gd name="T45" fmla="*/ 37 h 35"/>
                  <a:gd name="T46" fmla="*/ 54 w 60"/>
                  <a:gd name="T47" fmla="*/ 39 h 35"/>
                  <a:gd name="T48" fmla="*/ 49 w 60"/>
                  <a:gd name="T49" fmla="*/ 45 h 35"/>
                  <a:gd name="T50" fmla="*/ 41 w 60"/>
                  <a:gd name="T51" fmla="*/ 46 h 35"/>
                  <a:gd name="T52" fmla="*/ 36 w 60"/>
                  <a:gd name="T53" fmla="*/ 45 h 35"/>
                  <a:gd name="T54" fmla="*/ 30 w 60"/>
                  <a:gd name="T55" fmla="*/ 42 h 35"/>
                  <a:gd name="T56" fmla="*/ 26 w 60"/>
                  <a:gd name="T57" fmla="*/ 42 h 35"/>
                  <a:gd name="T58" fmla="*/ 20 w 60"/>
                  <a:gd name="T59" fmla="*/ 45 h 35"/>
                  <a:gd name="T60" fmla="*/ 13 w 60"/>
                  <a:gd name="T61" fmla="*/ 46 h 35"/>
                  <a:gd name="T62" fmla="*/ 9 w 60"/>
                  <a:gd name="T63" fmla="*/ 45 h 35"/>
                  <a:gd name="T64" fmla="*/ 9 w 60"/>
                  <a:gd name="T65" fmla="*/ 39 h 35"/>
                  <a:gd name="T66" fmla="*/ 5 w 60"/>
                  <a:gd name="T67" fmla="*/ 33 h 35"/>
                  <a:gd name="T68" fmla="*/ 1 w 60"/>
                  <a:gd name="T69" fmla="*/ 29 h 35"/>
                  <a:gd name="T70" fmla="*/ 3 w 60"/>
                  <a:gd name="T71" fmla="*/ 21 h 35"/>
                  <a:gd name="T72" fmla="*/ 5 w 60"/>
                  <a:gd name="T73" fmla="*/ 21 h 35"/>
                  <a:gd name="T74" fmla="*/ 9 w 60"/>
                  <a:gd name="T75" fmla="*/ 16 h 35"/>
                  <a:gd name="T76" fmla="*/ 0 w 60"/>
                  <a:gd name="T77" fmla="*/ 7 h 3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0" h="35">
                    <a:moveTo>
                      <a:pt x="0" y="5"/>
                    </a:moveTo>
                    <a:cubicBezTo>
                      <a:pt x="0" y="4"/>
                      <a:pt x="2" y="1"/>
                      <a:pt x="3" y="0"/>
                    </a:cubicBezTo>
                    <a:cubicBezTo>
                      <a:pt x="3" y="0"/>
                      <a:pt x="6" y="1"/>
                      <a:pt x="6" y="1"/>
                    </a:cubicBezTo>
                    <a:cubicBezTo>
                      <a:pt x="6" y="2"/>
                      <a:pt x="4" y="3"/>
                      <a:pt x="5" y="4"/>
                    </a:cubicBezTo>
                    <a:cubicBezTo>
                      <a:pt x="6" y="6"/>
                      <a:pt x="10" y="4"/>
                      <a:pt x="12" y="5"/>
                    </a:cubicBezTo>
                    <a:cubicBezTo>
                      <a:pt x="14" y="5"/>
                      <a:pt x="17" y="7"/>
                      <a:pt x="19" y="6"/>
                    </a:cubicBezTo>
                    <a:cubicBezTo>
                      <a:pt x="21" y="5"/>
                      <a:pt x="24" y="6"/>
                      <a:pt x="26" y="6"/>
                    </a:cubicBezTo>
                    <a:cubicBezTo>
                      <a:pt x="29" y="6"/>
                      <a:pt x="30" y="8"/>
                      <a:pt x="33" y="5"/>
                    </a:cubicBezTo>
                    <a:cubicBezTo>
                      <a:pt x="35" y="4"/>
                      <a:pt x="37" y="2"/>
                      <a:pt x="39" y="2"/>
                    </a:cubicBezTo>
                    <a:cubicBezTo>
                      <a:pt x="42" y="2"/>
                      <a:pt x="45" y="0"/>
                      <a:pt x="47" y="1"/>
                    </a:cubicBezTo>
                    <a:cubicBezTo>
                      <a:pt x="49" y="2"/>
                      <a:pt x="51" y="3"/>
                      <a:pt x="53" y="3"/>
                    </a:cubicBezTo>
                    <a:cubicBezTo>
                      <a:pt x="53" y="2"/>
                      <a:pt x="55" y="5"/>
                      <a:pt x="56" y="5"/>
                    </a:cubicBezTo>
                    <a:cubicBezTo>
                      <a:pt x="57" y="6"/>
                      <a:pt x="60" y="5"/>
                      <a:pt x="60" y="6"/>
                    </a:cubicBezTo>
                    <a:cubicBezTo>
                      <a:pt x="60" y="8"/>
                      <a:pt x="60" y="10"/>
                      <a:pt x="58" y="10"/>
                    </a:cubicBezTo>
                    <a:cubicBezTo>
                      <a:pt x="56" y="9"/>
                      <a:pt x="55" y="11"/>
                      <a:pt x="54" y="13"/>
                    </a:cubicBezTo>
                    <a:cubicBezTo>
                      <a:pt x="53" y="14"/>
                      <a:pt x="54" y="16"/>
                      <a:pt x="53" y="18"/>
                    </a:cubicBezTo>
                    <a:cubicBezTo>
                      <a:pt x="53" y="18"/>
                      <a:pt x="52" y="19"/>
                      <a:pt x="52" y="19"/>
                    </a:cubicBezTo>
                    <a:cubicBezTo>
                      <a:pt x="52" y="20"/>
                      <a:pt x="51" y="20"/>
                      <a:pt x="50" y="21"/>
                    </a:cubicBezTo>
                    <a:cubicBezTo>
                      <a:pt x="53" y="21"/>
                      <a:pt x="53" y="23"/>
                      <a:pt x="55" y="25"/>
                    </a:cubicBezTo>
                    <a:cubicBezTo>
                      <a:pt x="57" y="27"/>
                      <a:pt x="52" y="27"/>
                      <a:pt x="51" y="27"/>
                    </a:cubicBezTo>
                    <a:cubicBezTo>
                      <a:pt x="49" y="26"/>
                      <a:pt x="49" y="25"/>
                      <a:pt x="47" y="25"/>
                    </a:cubicBezTo>
                    <a:cubicBezTo>
                      <a:pt x="46" y="26"/>
                      <a:pt x="45" y="26"/>
                      <a:pt x="43" y="27"/>
                    </a:cubicBezTo>
                    <a:cubicBezTo>
                      <a:pt x="41" y="27"/>
                      <a:pt x="43" y="28"/>
                      <a:pt x="42" y="28"/>
                    </a:cubicBezTo>
                    <a:cubicBezTo>
                      <a:pt x="41" y="28"/>
                      <a:pt x="40" y="29"/>
                      <a:pt x="41" y="30"/>
                    </a:cubicBezTo>
                    <a:cubicBezTo>
                      <a:pt x="34" y="28"/>
                      <a:pt x="42" y="33"/>
                      <a:pt x="37" y="34"/>
                    </a:cubicBezTo>
                    <a:cubicBezTo>
                      <a:pt x="36" y="35"/>
                      <a:pt x="36" y="34"/>
                      <a:pt x="31" y="35"/>
                    </a:cubicBezTo>
                    <a:cubicBezTo>
                      <a:pt x="29" y="35"/>
                      <a:pt x="28" y="34"/>
                      <a:pt x="27" y="34"/>
                    </a:cubicBezTo>
                    <a:cubicBezTo>
                      <a:pt x="25" y="34"/>
                      <a:pt x="25" y="34"/>
                      <a:pt x="23" y="32"/>
                    </a:cubicBezTo>
                    <a:cubicBezTo>
                      <a:pt x="22" y="31"/>
                      <a:pt x="21" y="31"/>
                      <a:pt x="20" y="32"/>
                    </a:cubicBezTo>
                    <a:cubicBezTo>
                      <a:pt x="18" y="32"/>
                      <a:pt x="17" y="34"/>
                      <a:pt x="15" y="34"/>
                    </a:cubicBezTo>
                    <a:cubicBezTo>
                      <a:pt x="12" y="34"/>
                      <a:pt x="11" y="34"/>
                      <a:pt x="10" y="35"/>
                    </a:cubicBezTo>
                    <a:cubicBezTo>
                      <a:pt x="9" y="35"/>
                      <a:pt x="8" y="35"/>
                      <a:pt x="7" y="34"/>
                    </a:cubicBezTo>
                    <a:cubicBezTo>
                      <a:pt x="8" y="33"/>
                      <a:pt x="7" y="32"/>
                      <a:pt x="7" y="30"/>
                    </a:cubicBezTo>
                    <a:cubicBezTo>
                      <a:pt x="7" y="28"/>
                      <a:pt x="5" y="26"/>
                      <a:pt x="4" y="25"/>
                    </a:cubicBezTo>
                    <a:cubicBezTo>
                      <a:pt x="3" y="25"/>
                      <a:pt x="2" y="23"/>
                      <a:pt x="1" y="22"/>
                    </a:cubicBezTo>
                    <a:cubicBezTo>
                      <a:pt x="5" y="21"/>
                      <a:pt x="1" y="20"/>
                      <a:pt x="2" y="16"/>
                    </a:cubicBezTo>
                    <a:cubicBezTo>
                      <a:pt x="2" y="15"/>
                      <a:pt x="3" y="16"/>
                      <a:pt x="4" y="16"/>
                    </a:cubicBezTo>
                    <a:cubicBezTo>
                      <a:pt x="5" y="15"/>
                      <a:pt x="6" y="13"/>
                      <a:pt x="7" y="12"/>
                    </a:cubicBezTo>
                    <a:cubicBezTo>
                      <a:pt x="4" y="11"/>
                      <a:pt x="1" y="8"/>
                      <a:pt x="0" y="5"/>
                    </a:cubicBezTo>
                  </a:path>
                </a:pathLst>
              </a:custGeom>
              <a:solidFill>
                <a:srgbClr val="B3B3B3"/>
              </a:solidFill>
              <a:ln w="3175">
                <a:solidFill>
                  <a:schemeClr val="tx1"/>
                </a:solidFill>
                <a:round/>
                <a:headEnd/>
                <a:tailEnd/>
              </a:ln>
            </p:spPr>
            <p:txBody>
              <a:bodyPr/>
              <a:lstStyle/>
              <a:p>
                <a:endParaRPr lang="en-GB" sz="2400" dirty="0"/>
              </a:p>
            </p:txBody>
          </p:sp>
          <p:sp>
            <p:nvSpPr>
              <p:cNvPr id="835" name="Freeform 4868"/>
              <p:cNvSpPr>
                <a:spLocks/>
              </p:cNvSpPr>
              <p:nvPr/>
            </p:nvSpPr>
            <p:spPr bwMode="auto">
              <a:xfrm>
                <a:off x="3130" y="2704"/>
                <a:ext cx="28" cy="35"/>
              </a:xfrm>
              <a:custGeom>
                <a:avLst/>
                <a:gdLst>
                  <a:gd name="T0" fmla="*/ 0 w 21"/>
                  <a:gd name="T1" fmla="*/ 8 h 26"/>
                  <a:gd name="T2" fmla="*/ 5 w 21"/>
                  <a:gd name="T3" fmla="*/ 8 h 26"/>
                  <a:gd name="T4" fmla="*/ 13 w 21"/>
                  <a:gd name="T5" fmla="*/ 1 h 26"/>
                  <a:gd name="T6" fmla="*/ 24 w 21"/>
                  <a:gd name="T7" fmla="*/ 3 h 26"/>
                  <a:gd name="T8" fmla="*/ 21 w 21"/>
                  <a:gd name="T9" fmla="*/ 7 h 26"/>
                  <a:gd name="T10" fmla="*/ 27 w 21"/>
                  <a:gd name="T11" fmla="*/ 12 h 26"/>
                  <a:gd name="T12" fmla="*/ 25 w 21"/>
                  <a:gd name="T13" fmla="*/ 18 h 26"/>
                  <a:gd name="T14" fmla="*/ 23 w 21"/>
                  <a:gd name="T15" fmla="*/ 20 h 26"/>
                  <a:gd name="T16" fmla="*/ 20 w 21"/>
                  <a:gd name="T17" fmla="*/ 22 h 26"/>
                  <a:gd name="T18" fmla="*/ 21 w 21"/>
                  <a:gd name="T19" fmla="*/ 24 h 26"/>
                  <a:gd name="T20" fmla="*/ 19 w 21"/>
                  <a:gd name="T21" fmla="*/ 28 h 26"/>
                  <a:gd name="T22" fmla="*/ 13 w 21"/>
                  <a:gd name="T23" fmla="*/ 34 h 26"/>
                  <a:gd name="T24" fmla="*/ 9 w 21"/>
                  <a:gd name="T25" fmla="*/ 35 h 26"/>
                  <a:gd name="T26" fmla="*/ 5 w 21"/>
                  <a:gd name="T27" fmla="*/ 26 h 26"/>
                  <a:gd name="T28" fmla="*/ 3 w 21"/>
                  <a:gd name="T29" fmla="*/ 18 h 26"/>
                  <a:gd name="T30" fmla="*/ 3 w 21"/>
                  <a:gd name="T31" fmla="*/ 12 h 26"/>
                  <a:gd name="T32" fmla="*/ 0 w 21"/>
                  <a:gd name="T33" fmla="*/ 8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 h="26">
                    <a:moveTo>
                      <a:pt x="0" y="6"/>
                    </a:moveTo>
                    <a:cubicBezTo>
                      <a:pt x="2" y="2"/>
                      <a:pt x="4" y="6"/>
                      <a:pt x="4" y="6"/>
                    </a:cubicBezTo>
                    <a:cubicBezTo>
                      <a:pt x="9" y="7"/>
                      <a:pt x="10" y="5"/>
                      <a:pt x="10" y="1"/>
                    </a:cubicBezTo>
                    <a:cubicBezTo>
                      <a:pt x="13" y="3"/>
                      <a:pt x="12" y="0"/>
                      <a:pt x="18" y="2"/>
                    </a:cubicBezTo>
                    <a:cubicBezTo>
                      <a:pt x="17" y="2"/>
                      <a:pt x="14" y="5"/>
                      <a:pt x="16" y="5"/>
                    </a:cubicBezTo>
                    <a:cubicBezTo>
                      <a:pt x="15" y="9"/>
                      <a:pt x="18" y="9"/>
                      <a:pt x="20" y="9"/>
                    </a:cubicBezTo>
                    <a:cubicBezTo>
                      <a:pt x="19" y="10"/>
                      <a:pt x="21" y="11"/>
                      <a:pt x="19" y="13"/>
                    </a:cubicBezTo>
                    <a:cubicBezTo>
                      <a:pt x="17" y="14"/>
                      <a:pt x="17" y="13"/>
                      <a:pt x="17" y="15"/>
                    </a:cubicBezTo>
                    <a:cubicBezTo>
                      <a:pt x="17" y="15"/>
                      <a:pt x="15" y="15"/>
                      <a:pt x="15" y="16"/>
                    </a:cubicBezTo>
                    <a:cubicBezTo>
                      <a:pt x="15" y="16"/>
                      <a:pt x="16" y="18"/>
                      <a:pt x="16" y="18"/>
                    </a:cubicBezTo>
                    <a:cubicBezTo>
                      <a:pt x="16" y="19"/>
                      <a:pt x="15" y="20"/>
                      <a:pt x="14" y="21"/>
                    </a:cubicBezTo>
                    <a:cubicBezTo>
                      <a:pt x="12" y="22"/>
                      <a:pt x="12" y="24"/>
                      <a:pt x="10" y="25"/>
                    </a:cubicBezTo>
                    <a:cubicBezTo>
                      <a:pt x="9" y="26"/>
                      <a:pt x="7" y="26"/>
                      <a:pt x="7" y="26"/>
                    </a:cubicBezTo>
                    <a:cubicBezTo>
                      <a:pt x="6" y="25"/>
                      <a:pt x="4" y="20"/>
                      <a:pt x="4" y="19"/>
                    </a:cubicBezTo>
                    <a:cubicBezTo>
                      <a:pt x="3" y="17"/>
                      <a:pt x="4" y="14"/>
                      <a:pt x="2" y="13"/>
                    </a:cubicBezTo>
                    <a:cubicBezTo>
                      <a:pt x="3" y="11"/>
                      <a:pt x="3" y="10"/>
                      <a:pt x="2" y="9"/>
                    </a:cubicBezTo>
                    <a:cubicBezTo>
                      <a:pt x="2" y="8"/>
                      <a:pt x="1" y="7"/>
                      <a:pt x="0" y="6"/>
                    </a:cubicBezTo>
                  </a:path>
                </a:pathLst>
              </a:custGeom>
              <a:solidFill>
                <a:srgbClr val="B3B3B3"/>
              </a:solidFill>
              <a:ln w="3175">
                <a:solidFill>
                  <a:schemeClr val="tx1"/>
                </a:solidFill>
                <a:round/>
                <a:headEnd/>
                <a:tailEnd/>
              </a:ln>
            </p:spPr>
            <p:txBody>
              <a:bodyPr/>
              <a:lstStyle/>
              <a:p>
                <a:endParaRPr lang="en-GB" sz="2400" dirty="0"/>
              </a:p>
            </p:txBody>
          </p:sp>
          <p:sp>
            <p:nvSpPr>
              <p:cNvPr id="836" name="Freeform 4869"/>
              <p:cNvSpPr>
                <a:spLocks/>
              </p:cNvSpPr>
              <p:nvPr/>
            </p:nvSpPr>
            <p:spPr bwMode="auto">
              <a:xfrm>
                <a:off x="3306" y="2467"/>
                <a:ext cx="25" cy="30"/>
              </a:xfrm>
              <a:custGeom>
                <a:avLst/>
                <a:gdLst>
                  <a:gd name="T0" fmla="*/ 1 w 19"/>
                  <a:gd name="T1" fmla="*/ 26 h 23"/>
                  <a:gd name="T2" fmla="*/ 3 w 19"/>
                  <a:gd name="T3" fmla="*/ 14 h 23"/>
                  <a:gd name="T4" fmla="*/ 8 w 19"/>
                  <a:gd name="T5" fmla="*/ 7 h 23"/>
                  <a:gd name="T6" fmla="*/ 13 w 19"/>
                  <a:gd name="T7" fmla="*/ 5 h 23"/>
                  <a:gd name="T8" fmla="*/ 16 w 19"/>
                  <a:gd name="T9" fmla="*/ 3 h 23"/>
                  <a:gd name="T10" fmla="*/ 18 w 19"/>
                  <a:gd name="T11" fmla="*/ 0 h 23"/>
                  <a:gd name="T12" fmla="*/ 22 w 19"/>
                  <a:gd name="T13" fmla="*/ 12 h 23"/>
                  <a:gd name="T14" fmla="*/ 16 w 19"/>
                  <a:gd name="T15" fmla="*/ 16 h 23"/>
                  <a:gd name="T16" fmla="*/ 12 w 19"/>
                  <a:gd name="T17" fmla="*/ 18 h 23"/>
                  <a:gd name="T18" fmla="*/ 20 w 19"/>
                  <a:gd name="T19" fmla="*/ 18 h 23"/>
                  <a:gd name="T20" fmla="*/ 18 w 19"/>
                  <a:gd name="T21" fmla="*/ 26 h 23"/>
                  <a:gd name="T22" fmla="*/ 12 w 19"/>
                  <a:gd name="T23" fmla="*/ 26 h 23"/>
                  <a:gd name="T24" fmla="*/ 1 w 19"/>
                  <a:gd name="T25" fmla="*/ 2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23">
                    <a:moveTo>
                      <a:pt x="1" y="20"/>
                    </a:moveTo>
                    <a:cubicBezTo>
                      <a:pt x="1" y="17"/>
                      <a:pt x="0" y="14"/>
                      <a:pt x="2" y="11"/>
                    </a:cubicBezTo>
                    <a:cubicBezTo>
                      <a:pt x="3" y="9"/>
                      <a:pt x="5" y="7"/>
                      <a:pt x="6" y="5"/>
                    </a:cubicBezTo>
                    <a:cubicBezTo>
                      <a:pt x="7" y="2"/>
                      <a:pt x="8" y="3"/>
                      <a:pt x="10" y="4"/>
                    </a:cubicBezTo>
                    <a:cubicBezTo>
                      <a:pt x="11" y="4"/>
                      <a:pt x="11" y="3"/>
                      <a:pt x="12" y="2"/>
                    </a:cubicBezTo>
                    <a:cubicBezTo>
                      <a:pt x="12" y="1"/>
                      <a:pt x="13" y="1"/>
                      <a:pt x="14" y="0"/>
                    </a:cubicBezTo>
                    <a:cubicBezTo>
                      <a:pt x="15" y="2"/>
                      <a:pt x="19" y="6"/>
                      <a:pt x="17" y="9"/>
                    </a:cubicBezTo>
                    <a:cubicBezTo>
                      <a:pt x="16" y="10"/>
                      <a:pt x="13" y="11"/>
                      <a:pt x="12" y="12"/>
                    </a:cubicBezTo>
                    <a:cubicBezTo>
                      <a:pt x="10" y="12"/>
                      <a:pt x="10" y="14"/>
                      <a:pt x="9" y="14"/>
                    </a:cubicBezTo>
                    <a:cubicBezTo>
                      <a:pt x="10" y="16"/>
                      <a:pt x="13" y="13"/>
                      <a:pt x="15" y="14"/>
                    </a:cubicBezTo>
                    <a:cubicBezTo>
                      <a:pt x="17" y="15"/>
                      <a:pt x="15" y="18"/>
                      <a:pt x="14" y="20"/>
                    </a:cubicBezTo>
                    <a:cubicBezTo>
                      <a:pt x="13" y="22"/>
                      <a:pt x="11" y="19"/>
                      <a:pt x="9" y="20"/>
                    </a:cubicBezTo>
                    <a:cubicBezTo>
                      <a:pt x="7" y="20"/>
                      <a:pt x="2" y="23"/>
                      <a:pt x="1" y="20"/>
                    </a:cubicBezTo>
                  </a:path>
                </a:pathLst>
              </a:custGeom>
              <a:solidFill>
                <a:srgbClr val="B3B3B3"/>
              </a:solidFill>
              <a:ln w="3175">
                <a:solidFill>
                  <a:schemeClr val="tx1"/>
                </a:solidFill>
                <a:round/>
                <a:headEnd/>
                <a:tailEnd/>
              </a:ln>
            </p:spPr>
            <p:txBody>
              <a:bodyPr/>
              <a:lstStyle/>
              <a:p>
                <a:endParaRPr lang="en-GB" sz="2400" dirty="0"/>
              </a:p>
            </p:txBody>
          </p:sp>
          <p:sp>
            <p:nvSpPr>
              <p:cNvPr id="837" name="Freeform 4870"/>
              <p:cNvSpPr>
                <a:spLocks/>
              </p:cNvSpPr>
              <p:nvPr/>
            </p:nvSpPr>
            <p:spPr bwMode="auto">
              <a:xfrm>
                <a:off x="3314" y="2005"/>
                <a:ext cx="71" cy="55"/>
              </a:xfrm>
              <a:custGeom>
                <a:avLst/>
                <a:gdLst>
                  <a:gd name="T0" fmla="*/ 0 w 54"/>
                  <a:gd name="T1" fmla="*/ 10 h 42"/>
                  <a:gd name="T2" fmla="*/ 9 w 54"/>
                  <a:gd name="T3" fmla="*/ 10 h 42"/>
                  <a:gd name="T4" fmla="*/ 16 w 54"/>
                  <a:gd name="T5" fmla="*/ 12 h 42"/>
                  <a:gd name="T6" fmla="*/ 20 w 54"/>
                  <a:gd name="T7" fmla="*/ 13 h 42"/>
                  <a:gd name="T8" fmla="*/ 16 w 54"/>
                  <a:gd name="T9" fmla="*/ 7 h 42"/>
                  <a:gd name="T10" fmla="*/ 13 w 54"/>
                  <a:gd name="T11" fmla="*/ 4 h 42"/>
                  <a:gd name="T12" fmla="*/ 16 w 54"/>
                  <a:gd name="T13" fmla="*/ 0 h 42"/>
                  <a:gd name="T14" fmla="*/ 24 w 54"/>
                  <a:gd name="T15" fmla="*/ 4 h 42"/>
                  <a:gd name="T16" fmla="*/ 28 w 54"/>
                  <a:gd name="T17" fmla="*/ 7 h 42"/>
                  <a:gd name="T18" fmla="*/ 30 w 54"/>
                  <a:gd name="T19" fmla="*/ 10 h 42"/>
                  <a:gd name="T20" fmla="*/ 36 w 54"/>
                  <a:gd name="T21" fmla="*/ 12 h 42"/>
                  <a:gd name="T22" fmla="*/ 38 w 54"/>
                  <a:gd name="T23" fmla="*/ 8 h 42"/>
                  <a:gd name="T24" fmla="*/ 43 w 54"/>
                  <a:gd name="T25" fmla="*/ 1 h 42"/>
                  <a:gd name="T26" fmla="*/ 50 w 54"/>
                  <a:gd name="T27" fmla="*/ 8 h 42"/>
                  <a:gd name="T28" fmla="*/ 57 w 54"/>
                  <a:gd name="T29" fmla="*/ 17 h 42"/>
                  <a:gd name="T30" fmla="*/ 58 w 54"/>
                  <a:gd name="T31" fmla="*/ 18 h 42"/>
                  <a:gd name="T32" fmla="*/ 58 w 54"/>
                  <a:gd name="T33" fmla="*/ 20 h 42"/>
                  <a:gd name="T34" fmla="*/ 63 w 54"/>
                  <a:gd name="T35" fmla="*/ 21 h 42"/>
                  <a:gd name="T36" fmla="*/ 71 w 54"/>
                  <a:gd name="T37" fmla="*/ 26 h 42"/>
                  <a:gd name="T38" fmla="*/ 63 w 54"/>
                  <a:gd name="T39" fmla="*/ 25 h 42"/>
                  <a:gd name="T40" fmla="*/ 59 w 54"/>
                  <a:gd name="T41" fmla="*/ 31 h 42"/>
                  <a:gd name="T42" fmla="*/ 59 w 54"/>
                  <a:gd name="T43" fmla="*/ 39 h 42"/>
                  <a:gd name="T44" fmla="*/ 58 w 54"/>
                  <a:gd name="T45" fmla="*/ 43 h 42"/>
                  <a:gd name="T46" fmla="*/ 57 w 54"/>
                  <a:gd name="T47" fmla="*/ 46 h 42"/>
                  <a:gd name="T48" fmla="*/ 55 w 54"/>
                  <a:gd name="T49" fmla="*/ 45 h 42"/>
                  <a:gd name="T50" fmla="*/ 55 w 54"/>
                  <a:gd name="T51" fmla="*/ 55 h 42"/>
                  <a:gd name="T52" fmla="*/ 53 w 54"/>
                  <a:gd name="T53" fmla="*/ 55 h 42"/>
                  <a:gd name="T54" fmla="*/ 43 w 54"/>
                  <a:gd name="T55" fmla="*/ 47 h 42"/>
                  <a:gd name="T56" fmla="*/ 46 w 54"/>
                  <a:gd name="T57" fmla="*/ 46 h 42"/>
                  <a:gd name="T58" fmla="*/ 47 w 54"/>
                  <a:gd name="T59" fmla="*/ 39 h 42"/>
                  <a:gd name="T60" fmla="*/ 37 w 54"/>
                  <a:gd name="T61" fmla="*/ 37 h 42"/>
                  <a:gd name="T62" fmla="*/ 32 w 54"/>
                  <a:gd name="T63" fmla="*/ 42 h 42"/>
                  <a:gd name="T64" fmla="*/ 25 w 54"/>
                  <a:gd name="T65" fmla="*/ 47 h 42"/>
                  <a:gd name="T66" fmla="*/ 25 w 54"/>
                  <a:gd name="T67" fmla="*/ 42 h 42"/>
                  <a:gd name="T68" fmla="*/ 22 w 54"/>
                  <a:gd name="T69" fmla="*/ 39 h 42"/>
                  <a:gd name="T70" fmla="*/ 22 w 54"/>
                  <a:gd name="T71" fmla="*/ 37 h 42"/>
                  <a:gd name="T72" fmla="*/ 20 w 54"/>
                  <a:gd name="T73" fmla="*/ 37 h 42"/>
                  <a:gd name="T74" fmla="*/ 11 w 54"/>
                  <a:gd name="T75" fmla="*/ 30 h 42"/>
                  <a:gd name="T76" fmla="*/ 14 w 54"/>
                  <a:gd name="T77" fmla="*/ 29 h 42"/>
                  <a:gd name="T78" fmla="*/ 12 w 54"/>
                  <a:gd name="T79" fmla="*/ 25 h 42"/>
                  <a:gd name="T80" fmla="*/ 8 w 54"/>
                  <a:gd name="T81" fmla="*/ 18 h 42"/>
                  <a:gd name="T82" fmla="*/ 1 w 54"/>
                  <a:gd name="T83" fmla="*/ 13 h 42"/>
                  <a:gd name="T84" fmla="*/ 0 w 54"/>
                  <a:gd name="T85" fmla="*/ 10 h 4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54" h="42">
                    <a:moveTo>
                      <a:pt x="0" y="8"/>
                    </a:moveTo>
                    <a:cubicBezTo>
                      <a:pt x="3" y="5"/>
                      <a:pt x="4" y="6"/>
                      <a:pt x="7" y="8"/>
                    </a:cubicBezTo>
                    <a:cubicBezTo>
                      <a:pt x="9" y="9"/>
                      <a:pt x="10" y="9"/>
                      <a:pt x="12" y="9"/>
                    </a:cubicBezTo>
                    <a:cubicBezTo>
                      <a:pt x="13" y="9"/>
                      <a:pt x="14" y="10"/>
                      <a:pt x="15" y="10"/>
                    </a:cubicBezTo>
                    <a:cubicBezTo>
                      <a:pt x="18" y="8"/>
                      <a:pt x="13" y="5"/>
                      <a:pt x="12" y="5"/>
                    </a:cubicBezTo>
                    <a:cubicBezTo>
                      <a:pt x="11" y="4"/>
                      <a:pt x="10" y="3"/>
                      <a:pt x="10" y="3"/>
                    </a:cubicBezTo>
                    <a:cubicBezTo>
                      <a:pt x="11" y="2"/>
                      <a:pt x="13" y="1"/>
                      <a:pt x="12" y="0"/>
                    </a:cubicBezTo>
                    <a:cubicBezTo>
                      <a:pt x="13" y="0"/>
                      <a:pt x="17" y="2"/>
                      <a:pt x="18" y="3"/>
                    </a:cubicBezTo>
                    <a:cubicBezTo>
                      <a:pt x="19" y="4"/>
                      <a:pt x="20" y="4"/>
                      <a:pt x="21" y="5"/>
                    </a:cubicBezTo>
                    <a:cubicBezTo>
                      <a:pt x="21" y="6"/>
                      <a:pt x="22" y="8"/>
                      <a:pt x="23" y="8"/>
                    </a:cubicBezTo>
                    <a:cubicBezTo>
                      <a:pt x="24" y="8"/>
                      <a:pt x="25" y="9"/>
                      <a:pt x="27" y="9"/>
                    </a:cubicBezTo>
                    <a:cubicBezTo>
                      <a:pt x="28" y="9"/>
                      <a:pt x="28" y="7"/>
                      <a:pt x="29" y="6"/>
                    </a:cubicBezTo>
                    <a:cubicBezTo>
                      <a:pt x="29" y="6"/>
                      <a:pt x="34" y="2"/>
                      <a:pt x="33" y="1"/>
                    </a:cubicBezTo>
                    <a:cubicBezTo>
                      <a:pt x="35" y="2"/>
                      <a:pt x="37" y="4"/>
                      <a:pt x="38" y="6"/>
                    </a:cubicBezTo>
                    <a:cubicBezTo>
                      <a:pt x="40" y="9"/>
                      <a:pt x="41" y="11"/>
                      <a:pt x="43" y="13"/>
                    </a:cubicBezTo>
                    <a:cubicBezTo>
                      <a:pt x="44" y="14"/>
                      <a:pt x="44" y="14"/>
                      <a:pt x="44" y="14"/>
                    </a:cubicBezTo>
                    <a:cubicBezTo>
                      <a:pt x="44" y="14"/>
                      <a:pt x="44" y="14"/>
                      <a:pt x="44" y="15"/>
                    </a:cubicBezTo>
                    <a:cubicBezTo>
                      <a:pt x="45" y="16"/>
                      <a:pt x="46" y="16"/>
                      <a:pt x="48" y="16"/>
                    </a:cubicBezTo>
                    <a:cubicBezTo>
                      <a:pt x="51" y="17"/>
                      <a:pt x="53" y="17"/>
                      <a:pt x="54" y="20"/>
                    </a:cubicBezTo>
                    <a:cubicBezTo>
                      <a:pt x="53" y="19"/>
                      <a:pt x="50" y="18"/>
                      <a:pt x="48" y="19"/>
                    </a:cubicBezTo>
                    <a:cubicBezTo>
                      <a:pt x="46" y="21"/>
                      <a:pt x="45" y="22"/>
                      <a:pt x="45" y="24"/>
                    </a:cubicBezTo>
                    <a:cubicBezTo>
                      <a:pt x="45" y="27"/>
                      <a:pt x="45" y="28"/>
                      <a:pt x="45" y="30"/>
                    </a:cubicBezTo>
                    <a:cubicBezTo>
                      <a:pt x="46" y="31"/>
                      <a:pt x="45" y="32"/>
                      <a:pt x="44" y="33"/>
                    </a:cubicBezTo>
                    <a:cubicBezTo>
                      <a:pt x="44" y="34"/>
                      <a:pt x="45" y="35"/>
                      <a:pt x="43" y="35"/>
                    </a:cubicBezTo>
                    <a:cubicBezTo>
                      <a:pt x="45" y="33"/>
                      <a:pt x="42" y="32"/>
                      <a:pt x="42" y="34"/>
                    </a:cubicBezTo>
                    <a:cubicBezTo>
                      <a:pt x="42" y="37"/>
                      <a:pt x="41" y="39"/>
                      <a:pt x="42" y="42"/>
                    </a:cubicBezTo>
                    <a:cubicBezTo>
                      <a:pt x="42" y="42"/>
                      <a:pt x="40" y="42"/>
                      <a:pt x="40" y="42"/>
                    </a:cubicBezTo>
                    <a:cubicBezTo>
                      <a:pt x="37" y="40"/>
                      <a:pt x="33" y="38"/>
                      <a:pt x="33" y="36"/>
                    </a:cubicBezTo>
                    <a:cubicBezTo>
                      <a:pt x="33" y="35"/>
                      <a:pt x="35" y="35"/>
                      <a:pt x="35" y="35"/>
                    </a:cubicBezTo>
                    <a:cubicBezTo>
                      <a:pt x="36" y="34"/>
                      <a:pt x="33" y="32"/>
                      <a:pt x="36" y="30"/>
                    </a:cubicBezTo>
                    <a:cubicBezTo>
                      <a:pt x="33" y="27"/>
                      <a:pt x="31" y="25"/>
                      <a:pt x="28" y="28"/>
                    </a:cubicBezTo>
                    <a:cubicBezTo>
                      <a:pt x="25" y="31"/>
                      <a:pt x="24" y="31"/>
                      <a:pt x="24" y="32"/>
                    </a:cubicBezTo>
                    <a:cubicBezTo>
                      <a:pt x="21" y="35"/>
                      <a:pt x="20" y="35"/>
                      <a:pt x="19" y="36"/>
                    </a:cubicBezTo>
                    <a:cubicBezTo>
                      <a:pt x="18" y="35"/>
                      <a:pt x="17" y="32"/>
                      <a:pt x="19" y="32"/>
                    </a:cubicBezTo>
                    <a:cubicBezTo>
                      <a:pt x="18" y="32"/>
                      <a:pt x="16" y="31"/>
                      <a:pt x="17" y="30"/>
                    </a:cubicBezTo>
                    <a:cubicBezTo>
                      <a:pt x="17" y="29"/>
                      <a:pt x="18" y="29"/>
                      <a:pt x="17" y="28"/>
                    </a:cubicBezTo>
                    <a:cubicBezTo>
                      <a:pt x="16" y="28"/>
                      <a:pt x="16" y="28"/>
                      <a:pt x="15" y="28"/>
                    </a:cubicBezTo>
                    <a:cubicBezTo>
                      <a:pt x="13" y="28"/>
                      <a:pt x="10" y="25"/>
                      <a:pt x="8" y="23"/>
                    </a:cubicBezTo>
                    <a:cubicBezTo>
                      <a:pt x="9" y="23"/>
                      <a:pt x="10" y="23"/>
                      <a:pt x="11" y="22"/>
                    </a:cubicBezTo>
                    <a:cubicBezTo>
                      <a:pt x="12" y="20"/>
                      <a:pt x="10" y="20"/>
                      <a:pt x="9" y="19"/>
                    </a:cubicBezTo>
                    <a:cubicBezTo>
                      <a:pt x="7" y="18"/>
                      <a:pt x="2" y="15"/>
                      <a:pt x="6" y="14"/>
                    </a:cubicBezTo>
                    <a:cubicBezTo>
                      <a:pt x="5" y="11"/>
                      <a:pt x="2" y="11"/>
                      <a:pt x="1" y="10"/>
                    </a:cubicBezTo>
                    <a:cubicBezTo>
                      <a:pt x="3" y="10"/>
                      <a:pt x="0" y="8"/>
                      <a:pt x="0" y="8"/>
                    </a:cubicBezTo>
                  </a:path>
                </a:pathLst>
              </a:custGeom>
              <a:solidFill>
                <a:srgbClr val="B3B3B3"/>
              </a:solidFill>
              <a:ln w="3175">
                <a:solidFill>
                  <a:schemeClr val="tx1"/>
                </a:solidFill>
                <a:round/>
                <a:headEnd/>
                <a:tailEnd/>
              </a:ln>
            </p:spPr>
            <p:txBody>
              <a:bodyPr/>
              <a:lstStyle/>
              <a:p>
                <a:endParaRPr lang="en-GB" sz="2400" dirty="0"/>
              </a:p>
            </p:txBody>
          </p:sp>
          <p:sp>
            <p:nvSpPr>
              <p:cNvPr id="838" name="Freeform 4871"/>
              <p:cNvSpPr>
                <a:spLocks/>
              </p:cNvSpPr>
              <p:nvPr/>
            </p:nvSpPr>
            <p:spPr bwMode="auto">
              <a:xfrm>
                <a:off x="3314" y="2038"/>
                <a:ext cx="19" cy="15"/>
              </a:xfrm>
              <a:custGeom>
                <a:avLst/>
                <a:gdLst>
                  <a:gd name="T0" fmla="*/ 0 w 15"/>
                  <a:gd name="T1" fmla="*/ 3 h 12"/>
                  <a:gd name="T2" fmla="*/ 5 w 15"/>
                  <a:gd name="T3" fmla="*/ 4 h 12"/>
                  <a:gd name="T4" fmla="*/ 9 w 15"/>
                  <a:gd name="T5" fmla="*/ 5 h 12"/>
                  <a:gd name="T6" fmla="*/ 14 w 15"/>
                  <a:gd name="T7" fmla="*/ 5 h 12"/>
                  <a:gd name="T8" fmla="*/ 15 w 15"/>
                  <a:gd name="T9" fmla="*/ 9 h 12"/>
                  <a:gd name="T10" fmla="*/ 19 w 15"/>
                  <a:gd name="T11" fmla="*/ 15 h 12"/>
                  <a:gd name="T12" fmla="*/ 8 w 15"/>
                  <a:gd name="T13" fmla="*/ 10 h 12"/>
                  <a:gd name="T14" fmla="*/ 0 w 15"/>
                  <a:gd name="T15" fmla="*/ 3 h 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 h="12">
                    <a:moveTo>
                      <a:pt x="0" y="2"/>
                    </a:moveTo>
                    <a:cubicBezTo>
                      <a:pt x="2" y="1"/>
                      <a:pt x="4" y="0"/>
                      <a:pt x="4" y="3"/>
                    </a:cubicBezTo>
                    <a:cubicBezTo>
                      <a:pt x="5" y="2"/>
                      <a:pt x="6" y="4"/>
                      <a:pt x="7" y="4"/>
                    </a:cubicBezTo>
                    <a:cubicBezTo>
                      <a:pt x="8" y="3"/>
                      <a:pt x="10" y="3"/>
                      <a:pt x="11" y="4"/>
                    </a:cubicBezTo>
                    <a:cubicBezTo>
                      <a:pt x="12" y="5"/>
                      <a:pt x="10" y="6"/>
                      <a:pt x="12" y="7"/>
                    </a:cubicBezTo>
                    <a:cubicBezTo>
                      <a:pt x="13" y="7"/>
                      <a:pt x="14" y="11"/>
                      <a:pt x="15" y="12"/>
                    </a:cubicBezTo>
                    <a:cubicBezTo>
                      <a:pt x="9" y="11"/>
                      <a:pt x="9" y="11"/>
                      <a:pt x="6" y="8"/>
                    </a:cubicBezTo>
                    <a:cubicBezTo>
                      <a:pt x="4" y="6"/>
                      <a:pt x="1" y="4"/>
                      <a:pt x="0" y="2"/>
                    </a:cubicBezTo>
                  </a:path>
                </a:pathLst>
              </a:custGeom>
              <a:solidFill>
                <a:srgbClr val="B3B3B3"/>
              </a:solidFill>
              <a:ln w="3175">
                <a:solidFill>
                  <a:schemeClr val="tx1"/>
                </a:solidFill>
                <a:round/>
                <a:headEnd/>
                <a:tailEnd/>
              </a:ln>
            </p:spPr>
            <p:txBody>
              <a:bodyPr/>
              <a:lstStyle/>
              <a:p>
                <a:endParaRPr lang="en-GB" sz="2400" dirty="0"/>
              </a:p>
            </p:txBody>
          </p:sp>
          <p:sp>
            <p:nvSpPr>
              <p:cNvPr id="839" name="Freeform 4872"/>
              <p:cNvSpPr>
                <a:spLocks/>
              </p:cNvSpPr>
              <p:nvPr/>
            </p:nvSpPr>
            <p:spPr bwMode="auto">
              <a:xfrm>
                <a:off x="4122" y="2562"/>
                <a:ext cx="62" cy="87"/>
              </a:xfrm>
              <a:custGeom>
                <a:avLst/>
                <a:gdLst>
                  <a:gd name="T0" fmla="*/ 0 w 47"/>
                  <a:gd name="T1" fmla="*/ 5 h 66"/>
                  <a:gd name="T2" fmla="*/ 1 w 47"/>
                  <a:gd name="T3" fmla="*/ 1 h 66"/>
                  <a:gd name="T4" fmla="*/ 4 w 47"/>
                  <a:gd name="T5" fmla="*/ 3 h 66"/>
                  <a:gd name="T6" fmla="*/ 8 w 47"/>
                  <a:gd name="T7" fmla="*/ 4 h 66"/>
                  <a:gd name="T8" fmla="*/ 11 w 47"/>
                  <a:gd name="T9" fmla="*/ 7 h 66"/>
                  <a:gd name="T10" fmla="*/ 15 w 47"/>
                  <a:gd name="T11" fmla="*/ 12 h 66"/>
                  <a:gd name="T12" fmla="*/ 16 w 47"/>
                  <a:gd name="T13" fmla="*/ 17 h 66"/>
                  <a:gd name="T14" fmla="*/ 20 w 47"/>
                  <a:gd name="T15" fmla="*/ 13 h 66"/>
                  <a:gd name="T16" fmla="*/ 24 w 47"/>
                  <a:gd name="T17" fmla="*/ 16 h 66"/>
                  <a:gd name="T18" fmla="*/ 26 w 47"/>
                  <a:gd name="T19" fmla="*/ 8 h 66"/>
                  <a:gd name="T20" fmla="*/ 32 w 47"/>
                  <a:gd name="T21" fmla="*/ 11 h 66"/>
                  <a:gd name="T22" fmla="*/ 36 w 47"/>
                  <a:gd name="T23" fmla="*/ 15 h 66"/>
                  <a:gd name="T24" fmla="*/ 45 w 47"/>
                  <a:gd name="T25" fmla="*/ 25 h 66"/>
                  <a:gd name="T26" fmla="*/ 49 w 47"/>
                  <a:gd name="T27" fmla="*/ 40 h 66"/>
                  <a:gd name="T28" fmla="*/ 47 w 47"/>
                  <a:gd name="T29" fmla="*/ 45 h 66"/>
                  <a:gd name="T30" fmla="*/ 49 w 47"/>
                  <a:gd name="T31" fmla="*/ 50 h 66"/>
                  <a:gd name="T32" fmla="*/ 49 w 47"/>
                  <a:gd name="T33" fmla="*/ 62 h 66"/>
                  <a:gd name="T34" fmla="*/ 55 w 47"/>
                  <a:gd name="T35" fmla="*/ 70 h 66"/>
                  <a:gd name="T36" fmla="*/ 61 w 47"/>
                  <a:gd name="T37" fmla="*/ 82 h 66"/>
                  <a:gd name="T38" fmla="*/ 58 w 47"/>
                  <a:gd name="T39" fmla="*/ 82 h 66"/>
                  <a:gd name="T40" fmla="*/ 57 w 47"/>
                  <a:gd name="T41" fmla="*/ 80 h 66"/>
                  <a:gd name="T42" fmla="*/ 55 w 47"/>
                  <a:gd name="T43" fmla="*/ 83 h 66"/>
                  <a:gd name="T44" fmla="*/ 49 w 47"/>
                  <a:gd name="T45" fmla="*/ 86 h 66"/>
                  <a:gd name="T46" fmla="*/ 38 w 47"/>
                  <a:gd name="T47" fmla="*/ 76 h 66"/>
                  <a:gd name="T48" fmla="*/ 36 w 47"/>
                  <a:gd name="T49" fmla="*/ 74 h 66"/>
                  <a:gd name="T50" fmla="*/ 30 w 47"/>
                  <a:gd name="T51" fmla="*/ 71 h 66"/>
                  <a:gd name="T52" fmla="*/ 26 w 47"/>
                  <a:gd name="T53" fmla="*/ 66 h 66"/>
                  <a:gd name="T54" fmla="*/ 24 w 47"/>
                  <a:gd name="T55" fmla="*/ 65 h 66"/>
                  <a:gd name="T56" fmla="*/ 20 w 47"/>
                  <a:gd name="T57" fmla="*/ 62 h 66"/>
                  <a:gd name="T58" fmla="*/ 20 w 47"/>
                  <a:gd name="T59" fmla="*/ 59 h 66"/>
                  <a:gd name="T60" fmla="*/ 18 w 47"/>
                  <a:gd name="T61" fmla="*/ 55 h 66"/>
                  <a:gd name="T62" fmla="*/ 12 w 47"/>
                  <a:gd name="T63" fmla="*/ 46 h 66"/>
                  <a:gd name="T64" fmla="*/ 12 w 47"/>
                  <a:gd name="T65" fmla="*/ 44 h 66"/>
                  <a:gd name="T66" fmla="*/ 8 w 47"/>
                  <a:gd name="T67" fmla="*/ 37 h 66"/>
                  <a:gd name="T68" fmla="*/ 5 w 47"/>
                  <a:gd name="T69" fmla="*/ 28 h 66"/>
                  <a:gd name="T70" fmla="*/ 4 w 47"/>
                  <a:gd name="T71" fmla="*/ 16 h 66"/>
                  <a:gd name="T72" fmla="*/ 0 w 47"/>
                  <a:gd name="T73" fmla="*/ 5 h 6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47" h="66">
                    <a:moveTo>
                      <a:pt x="0" y="4"/>
                    </a:moveTo>
                    <a:cubicBezTo>
                      <a:pt x="1" y="3"/>
                      <a:pt x="0" y="2"/>
                      <a:pt x="1" y="1"/>
                    </a:cubicBezTo>
                    <a:cubicBezTo>
                      <a:pt x="1" y="0"/>
                      <a:pt x="2" y="2"/>
                      <a:pt x="3" y="2"/>
                    </a:cubicBezTo>
                    <a:cubicBezTo>
                      <a:pt x="4" y="3"/>
                      <a:pt x="5" y="3"/>
                      <a:pt x="6" y="3"/>
                    </a:cubicBezTo>
                    <a:cubicBezTo>
                      <a:pt x="7" y="3"/>
                      <a:pt x="7" y="5"/>
                      <a:pt x="8" y="5"/>
                    </a:cubicBezTo>
                    <a:cubicBezTo>
                      <a:pt x="9" y="6"/>
                      <a:pt x="12" y="6"/>
                      <a:pt x="11" y="9"/>
                    </a:cubicBezTo>
                    <a:cubicBezTo>
                      <a:pt x="10" y="10"/>
                      <a:pt x="9" y="13"/>
                      <a:pt x="12" y="13"/>
                    </a:cubicBezTo>
                    <a:cubicBezTo>
                      <a:pt x="13" y="12"/>
                      <a:pt x="14" y="10"/>
                      <a:pt x="15" y="10"/>
                    </a:cubicBezTo>
                    <a:cubicBezTo>
                      <a:pt x="17" y="10"/>
                      <a:pt x="17" y="12"/>
                      <a:pt x="18" y="12"/>
                    </a:cubicBezTo>
                    <a:cubicBezTo>
                      <a:pt x="19" y="11"/>
                      <a:pt x="22" y="7"/>
                      <a:pt x="20" y="6"/>
                    </a:cubicBezTo>
                    <a:cubicBezTo>
                      <a:pt x="22" y="6"/>
                      <a:pt x="23" y="7"/>
                      <a:pt x="24" y="8"/>
                    </a:cubicBezTo>
                    <a:cubicBezTo>
                      <a:pt x="25" y="9"/>
                      <a:pt x="25" y="10"/>
                      <a:pt x="27" y="11"/>
                    </a:cubicBezTo>
                    <a:cubicBezTo>
                      <a:pt x="30" y="13"/>
                      <a:pt x="32" y="16"/>
                      <a:pt x="34" y="19"/>
                    </a:cubicBezTo>
                    <a:cubicBezTo>
                      <a:pt x="36" y="22"/>
                      <a:pt x="37" y="26"/>
                      <a:pt x="37" y="30"/>
                    </a:cubicBezTo>
                    <a:cubicBezTo>
                      <a:pt x="36" y="31"/>
                      <a:pt x="36" y="33"/>
                      <a:pt x="36" y="34"/>
                    </a:cubicBezTo>
                    <a:cubicBezTo>
                      <a:pt x="36" y="36"/>
                      <a:pt x="36" y="36"/>
                      <a:pt x="37" y="38"/>
                    </a:cubicBezTo>
                    <a:cubicBezTo>
                      <a:pt x="38" y="41"/>
                      <a:pt x="36" y="44"/>
                      <a:pt x="37" y="47"/>
                    </a:cubicBezTo>
                    <a:cubicBezTo>
                      <a:pt x="39" y="49"/>
                      <a:pt x="42" y="50"/>
                      <a:pt x="42" y="53"/>
                    </a:cubicBezTo>
                    <a:cubicBezTo>
                      <a:pt x="43" y="56"/>
                      <a:pt x="45" y="59"/>
                      <a:pt x="46" y="62"/>
                    </a:cubicBezTo>
                    <a:cubicBezTo>
                      <a:pt x="47" y="66"/>
                      <a:pt x="42" y="64"/>
                      <a:pt x="44" y="62"/>
                    </a:cubicBezTo>
                    <a:cubicBezTo>
                      <a:pt x="44" y="62"/>
                      <a:pt x="43" y="62"/>
                      <a:pt x="43" y="61"/>
                    </a:cubicBezTo>
                    <a:cubicBezTo>
                      <a:pt x="43" y="61"/>
                      <a:pt x="43" y="64"/>
                      <a:pt x="42" y="63"/>
                    </a:cubicBezTo>
                    <a:cubicBezTo>
                      <a:pt x="41" y="63"/>
                      <a:pt x="38" y="64"/>
                      <a:pt x="37" y="65"/>
                    </a:cubicBezTo>
                    <a:cubicBezTo>
                      <a:pt x="36" y="61"/>
                      <a:pt x="32" y="60"/>
                      <a:pt x="29" y="58"/>
                    </a:cubicBezTo>
                    <a:cubicBezTo>
                      <a:pt x="28" y="57"/>
                      <a:pt x="28" y="57"/>
                      <a:pt x="27" y="56"/>
                    </a:cubicBezTo>
                    <a:cubicBezTo>
                      <a:pt x="26" y="55"/>
                      <a:pt x="25" y="55"/>
                      <a:pt x="23" y="54"/>
                    </a:cubicBezTo>
                    <a:cubicBezTo>
                      <a:pt x="22" y="53"/>
                      <a:pt x="20" y="52"/>
                      <a:pt x="20" y="50"/>
                    </a:cubicBezTo>
                    <a:cubicBezTo>
                      <a:pt x="19" y="50"/>
                      <a:pt x="19" y="50"/>
                      <a:pt x="18" y="49"/>
                    </a:cubicBezTo>
                    <a:cubicBezTo>
                      <a:pt x="16" y="49"/>
                      <a:pt x="16" y="48"/>
                      <a:pt x="15" y="47"/>
                    </a:cubicBezTo>
                    <a:cubicBezTo>
                      <a:pt x="14" y="46"/>
                      <a:pt x="14" y="46"/>
                      <a:pt x="15" y="45"/>
                    </a:cubicBezTo>
                    <a:cubicBezTo>
                      <a:pt x="15" y="45"/>
                      <a:pt x="14" y="43"/>
                      <a:pt x="14" y="42"/>
                    </a:cubicBezTo>
                    <a:cubicBezTo>
                      <a:pt x="13" y="40"/>
                      <a:pt x="10" y="38"/>
                      <a:pt x="9" y="35"/>
                    </a:cubicBezTo>
                    <a:cubicBezTo>
                      <a:pt x="9" y="34"/>
                      <a:pt x="6" y="34"/>
                      <a:pt x="9" y="33"/>
                    </a:cubicBezTo>
                    <a:cubicBezTo>
                      <a:pt x="7" y="33"/>
                      <a:pt x="6" y="29"/>
                      <a:pt x="6" y="28"/>
                    </a:cubicBezTo>
                    <a:cubicBezTo>
                      <a:pt x="7" y="25"/>
                      <a:pt x="6" y="23"/>
                      <a:pt x="4" y="21"/>
                    </a:cubicBezTo>
                    <a:cubicBezTo>
                      <a:pt x="3" y="19"/>
                      <a:pt x="3" y="14"/>
                      <a:pt x="3" y="12"/>
                    </a:cubicBezTo>
                    <a:cubicBezTo>
                      <a:pt x="3" y="9"/>
                      <a:pt x="1" y="6"/>
                      <a:pt x="0" y="4"/>
                    </a:cubicBezTo>
                  </a:path>
                </a:pathLst>
              </a:custGeom>
              <a:solidFill>
                <a:srgbClr val="B3B3B3"/>
              </a:solidFill>
              <a:ln w="3175">
                <a:solidFill>
                  <a:schemeClr val="tx1"/>
                </a:solidFill>
                <a:round/>
                <a:headEnd/>
                <a:tailEnd/>
              </a:ln>
            </p:spPr>
            <p:txBody>
              <a:bodyPr/>
              <a:lstStyle/>
              <a:p>
                <a:endParaRPr lang="en-GB" sz="2400" dirty="0"/>
              </a:p>
            </p:txBody>
          </p:sp>
          <p:sp>
            <p:nvSpPr>
              <p:cNvPr id="840" name="Freeform 4873"/>
              <p:cNvSpPr>
                <a:spLocks/>
              </p:cNvSpPr>
              <p:nvPr/>
            </p:nvSpPr>
            <p:spPr bwMode="auto">
              <a:xfrm>
                <a:off x="4369" y="2601"/>
                <a:ext cx="2" cy="2"/>
              </a:xfrm>
              <a:custGeom>
                <a:avLst/>
                <a:gdLst>
                  <a:gd name="T0" fmla="*/ 0 w 2"/>
                  <a:gd name="T1" fmla="*/ 2 h 1"/>
                  <a:gd name="T2" fmla="*/ 0 w 2"/>
                  <a:gd name="T3" fmla="*/ 0 h 1"/>
                  <a:gd name="T4" fmla="*/ 2 w 2"/>
                  <a:gd name="T5" fmla="*/ 2 h 1"/>
                  <a:gd name="T6" fmla="*/ 0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1"/>
                    </a:moveTo>
                    <a:cubicBezTo>
                      <a:pt x="0" y="0"/>
                      <a:pt x="0" y="0"/>
                      <a:pt x="0" y="0"/>
                    </a:cubicBezTo>
                    <a:cubicBezTo>
                      <a:pt x="1" y="0"/>
                      <a:pt x="2" y="0"/>
                      <a:pt x="2" y="1"/>
                    </a:cubicBezTo>
                    <a:cubicBezTo>
                      <a:pt x="2" y="1"/>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841" name="Freeform 4874"/>
              <p:cNvSpPr>
                <a:spLocks/>
              </p:cNvSpPr>
              <p:nvPr/>
            </p:nvSpPr>
            <p:spPr bwMode="auto">
              <a:xfrm>
                <a:off x="4280" y="2625"/>
                <a:ext cx="2" cy="6"/>
              </a:xfrm>
              <a:custGeom>
                <a:avLst/>
                <a:gdLst>
                  <a:gd name="T0" fmla="*/ 0 w 1"/>
                  <a:gd name="T1" fmla="*/ 5 h 4"/>
                  <a:gd name="T2" fmla="*/ 2 w 1"/>
                  <a:gd name="T3" fmla="*/ 6 h 4"/>
                  <a:gd name="T4" fmla="*/ 0 w 1"/>
                  <a:gd name="T5" fmla="*/ 0 h 4"/>
                  <a:gd name="T6" fmla="*/ 0 w 1"/>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4">
                    <a:moveTo>
                      <a:pt x="0" y="3"/>
                    </a:moveTo>
                    <a:cubicBezTo>
                      <a:pt x="0" y="4"/>
                      <a:pt x="0" y="4"/>
                      <a:pt x="1" y="4"/>
                    </a:cubicBezTo>
                    <a:cubicBezTo>
                      <a:pt x="1" y="3"/>
                      <a:pt x="1" y="1"/>
                      <a:pt x="0" y="0"/>
                    </a:cubicBezTo>
                    <a:cubicBezTo>
                      <a:pt x="0" y="1"/>
                      <a:pt x="0" y="2"/>
                      <a:pt x="0" y="3"/>
                    </a:cubicBezTo>
                  </a:path>
                </a:pathLst>
              </a:custGeom>
              <a:solidFill>
                <a:srgbClr val="B3B3B3"/>
              </a:solidFill>
              <a:ln w="3175">
                <a:solidFill>
                  <a:schemeClr val="tx1"/>
                </a:solidFill>
                <a:round/>
                <a:headEnd/>
                <a:tailEnd/>
              </a:ln>
            </p:spPr>
            <p:txBody>
              <a:bodyPr/>
              <a:lstStyle/>
              <a:p>
                <a:endParaRPr lang="en-GB" sz="2400" dirty="0"/>
              </a:p>
            </p:txBody>
          </p:sp>
          <p:sp>
            <p:nvSpPr>
              <p:cNvPr id="842" name="Freeform 4875"/>
              <p:cNvSpPr>
                <a:spLocks/>
              </p:cNvSpPr>
              <p:nvPr/>
            </p:nvSpPr>
            <p:spPr bwMode="auto">
              <a:xfrm>
                <a:off x="4333" y="2583"/>
                <a:ext cx="2" cy="3"/>
              </a:xfrm>
              <a:custGeom>
                <a:avLst/>
                <a:gdLst>
                  <a:gd name="T0" fmla="*/ 0 w 1"/>
                  <a:gd name="T1" fmla="*/ 2 h 2"/>
                  <a:gd name="T2" fmla="*/ 0 w 1"/>
                  <a:gd name="T3" fmla="*/ 0 h 2"/>
                  <a:gd name="T4" fmla="*/ 0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0" y="1"/>
                    </a:moveTo>
                    <a:cubicBezTo>
                      <a:pt x="1" y="2"/>
                      <a:pt x="1" y="2"/>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843" name="Freeform 4876"/>
              <p:cNvSpPr>
                <a:spLocks/>
              </p:cNvSpPr>
              <p:nvPr/>
            </p:nvSpPr>
            <p:spPr bwMode="auto">
              <a:xfrm>
                <a:off x="4354" y="2553"/>
                <a:ext cx="3" cy="2"/>
              </a:xfrm>
              <a:custGeom>
                <a:avLst/>
                <a:gdLst>
                  <a:gd name="T0" fmla="*/ 2 w 2"/>
                  <a:gd name="T1" fmla="*/ 2 h 2"/>
                  <a:gd name="T2" fmla="*/ 3 w 2"/>
                  <a:gd name="T3" fmla="*/ 0 h 2"/>
                  <a:gd name="T4" fmla="*/ 2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1" y="1"/>
                      <a:pt x="2" y="1"/>
                      <a:pt x="2" y="0"/>
                    </a:cubicBezTo>
                    <a:cubicBezTo>
                      <a:pt x="1" y="0"/>
                      <a:pt x="0" y="1"/>
                      <a:pt x="1" y="2"/>
                    </a:cubicBezTo>
                  </a:path>
                </a:pathLst>
              </a:custGeom>
              <a:solidFill>
                <a:srgbClr val="B3B3B3"/>
              </a:solidFill>
              <a:ln w="3175">
                <a:solidFill>
                  <a:schemeClr val="tx1"/>
                </a:solidFill>
                <a:round/>
                <a:headEnd/>
                <a:tailEnd/>
              </a:ln>
            </p:spPr>
            <p:txBody>
              <a:bodyPr/>
              <a:lstStyle/>
              <a:p>
                <a:endParaRPr lang="en-GB" sz="2400" dirty="0"/>
              </a:p>
            </p:txBody>
          </p:sp>
          <p:sp>
            <p:nvSpPr>
              <p:cNvPr id="844" name="Freeform 4877"/>
              <p:cNvSpPr>
                <a:spLocks/>
              </p:cNvSpPr>
              <p:nvPr/>
            </p:nvSpPr>
            <p:spPr bwMode="auto">
              <a:xfrm>
                <a:off x="4358" y="2551"/>
                <a:ext cx="3" cy="4"/>
              </a:xfrm>
              <a:custGeom>
                <a:avLst/>
                <a:gdLst>
                  <a:gd name="T0" fmla="*/ 0 w 2"/>
                  <a:gd name="T1" fmla="*/ 1 h 3"/>
                  <a:gd name="T2" fmla="*/ 0 w 2"/>
                  <a:gd name="T3" fmla="*/ 4 h 3"/>
                  <a:gd name="T4" fmla="*/ 0 w 2"/>
                  <a:gd name="T5" fmla="*/ 1 h 3"/>
                  <a:gd name="T6" fmla="*/ 0 60000 65536"/>
                  <a:gd name="T7" fmla="*/ 0 60000 65536"/>
                  <a:gd name="T8" fmla="*/ 0 60000 65536"/>
                </a:gdLst>
                <a:ahLst/>
                <a:cxnLst>
                  <a:cxn ang="T6">
                    <a:pos x="T0" y="T1"/>
                  </a:cxn>
                  <a:cxn ang="T7">
                    <a:pos x="T2" y="T3"/>
                  </a:cxn>
                  <a:cxn ang="T8">
                    <a:pos x="T4" y="T5"/>
                  </a:cxn>
                </a:cxnLst>
                <a:rect l="0" t="0" r="r" b="b"/>
                <a:pathLst>
                  <a:path w="2" h="3">
                    <a:moveTo>
                      <a:pt x="0" y="1"/>
                    </a:moveTo>
                    <a:cubicBezTo>
                      <a:pt x="0" y="2"/>
                      <a:pt x="0" y="3"/>
                      <a:pt x="0" y="3"/>
                    </a:cubicBezTo>
                    <a:cubicBezTo>
                      <a:pt x="2" y="2"/>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845" name="Freeform 4878"/>
              <p:cNvSpPr>
                <a:spLocks/>
              </p:cNvSpPr>
              <p:nvPr/>
            </p:nvSpPr>
            <p:spPr bwMode="auto">
              <a:xfrm>
                <a:off x="4362" y="2562"/>
                <a:ext cx="2" cy="1"/>
              </a:xfrm>
              <a:custGeom>
                <a:avLst/>
                <a:gdLst>
                  <a:gd name="T0" fmla="*/ 0 w 1"/>
                  <a:gd name="T1" fmla="*/ 1 h 1"/>
                  <a:gd name="T2" fmla="*/ 2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1"/>
                      <a:pt x="1" y="1"/>
                      <a:pt x="1" y="0"/>
                    </a:cubicBezTo>
                    <a:cubicBezTo>
                      <a:pt x="1"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846" name="Freeform 4879"/>
              <p:cNvSpPr>
                <a:spLocks/>
              </p:cNvSpPr>
              <p:nvPr/>
            </p:nvSpPr>
            <p:spPr bwMode="auto">
              <a:xfrm>
                <a:off x="4378" y="2595"/>
                <a:ext cx="3" cy="0"/>
              </a:xfrm>
              <a:custGeom>
                <a:avLst/>
                <a:gdLst>
                  <a:gd name="T0" fmla="*/ 0 w 2"/>
                  <a:gd name="T1" fmla="*/ 3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cubicBezTo>
                      <a:pt x="1" y="0"/>
                      <a:pt x="2" y="0"/>
                      <a:pt x="2" y="0"/>
                    </a:cubicBezTo>
                    <a:cubicBezTo>
                      <a:pt x="2"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847" name="Freeform 4880"/>
              <p:cNvSpPr>
                <a:spLocks/>
              </p:cNvSpPr>
              <p:nvPr/>
            </p:nvSpPr>
            <p:spPr bwMode="auto">
              <a:xfrm>
                <a:off x="4203" y="2621"/>
                <a:ext cx="1" cy="3"/>
              </a:xfrm>
              <a:custGeom>
                <a:avLst/>
                <a:gdLst>
                  <a:gd name="T0" fmla="*/ 0 w 1"/>
                  <a:gd name="T1" fmla="*/ 3 h 2"/>
                  <a:gd name="T2" fmla="*/ 0 w 1"/>
                  <a:gd name="T3" fmla="*/ 0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1" y="1"/>
                      <a:pt x="1" y="0"/>
                      <a:pt x="0" y="0"/>
                    </a:cubicBezTo>
                    <a:cubicBezTo>
                      <a:pt x="0" y="0"/>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848" name="Freeform 4881"/>
              <p:cNvSpPr>
                <a:spLocks/>
              </p:cNvSpPr>
              <p:nvPr/>
            </p:nvSpPr>
            <p:spPr bwMode="auto">
              <a:xfrm>
                <a:off x="4245" y="2621"/>
                <a:ext cx="1" cy="2"/>
              </a:xfrm>
              <a:custGeom>
                <a:avLst/>
                <a:gdLst>
                  <a:gd name="T0" fmla="*/ 0 w 1"/>
                  <a:gd name="T1" fmla="*/ 2 h 1"/>
                  <a:gd name="T2" fmla="*/ 1 w 1"/>
                  <a:gd name="T3" fmla="*/ 2 h 1"/>
                  <a:gd name="T4" fmla="*/ 1 w 1"/>
                  <a:gd name="T5" fmla="*/ 0 h 1"/>
                  <a:gd name="T6" fmla="*/ 0 w 1"/>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1"/>
                    </a:moveTo>
                    <a:cubicBezTo>
                      <a:pt x="1" y="1"/>
                      <a:pt x="1" y="1"/>
                      <a:pt x="1" y="1"/>
                    </a:cubicBezTo>
                    <a:cubicBezTo>
                      <a:pt x="1" y="0"/>
                      <a:pt x="1" y="0"/>
                      <a:pt x="1"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849" name="Freeform 4882"/>
              <p:cNvSpPr>
                <a:spLocks/>
              </p:cNvSpPr>
              <p:nvPr/>
            </p:nvSpPr>
            <p:spPr bwMode="auto">
              <a:xfrm>
                <a:off x="4116" y="2566"/>
                <a:ext cx="5" cy="5"/>
              </a:xfrm>
              <a:custGeom>
                <a:avLst/>
                <a:gdLst>
                  <a:gd name="T0" fmla="*/ 3 w 4"/>
                  <a:gd name="T1" fmla="*/ 0 h 4"/>
                  <a:gd name="T2" fmla="*/ 0 w 4"/>
                  <a:gd name="T3" fmla="*/ 3 h 4"/>
                  <a:gd name="T4" fmla="*/ 3 w 4"/>
                  <a:gd name="T5" fmla="*/ 0 h 4"/>
                  <a:gd name="T6" fmla="*/ 0 60000 65536"/>
                  <a:gd name="T7" fmla="*/ 0 60000 65536"/>
                  <a:gd name="T8" fmla="*/ 0 60000 65536"/>
                </a:gdLst>
                <a:ahLst/>
                <a:cxnLst>
                  <a:cxn ang="T6">
                    <a:pos x="T0" y="T1"/>
                  </a:cxn>
                  <a:cxn ang="T7">
                    <a:pos x="T2" y="T3"/>
                  </a:cxn>
                  <a:cxn ang="T8">
                    <a:pos x="T4" y="T5"/>
                  </a:cxn>
                </a:cxnLst>
                <a:rect l="0" t="0" r="r" b="b"/>
                <a:pathLst>
                  <a:path w="4" h="4">
                    <a:moveTo>
                      <a:pt x="2" y="0"/>
                    </a:moveTo>
                    <a:cubicBezTo>
                      <a:pt x="2" y="1"/>
                      <a:pt x="1" y="1"/>
                      <a:pt x="0" y="2"/>
                    </a:cubicBezTo>
                    <a:cubicBezTo>
                      <a:pt x="2" y="4"/>
                      <a:pt x="4" y="2"/>
                      <a:pt x="2" y="0"/>
                    </a:cubicBezTo>
                  </a:path>
                </a:pathLst>
              </a:custGeom>
              <a:solidFill>
                <a:srgbClr val="B3B3B3"/>
              </a:solidFill>
              <a:ln w="3175">
                <a:solidFill>
                  <a:schemeClr val="tx1"/>
                </a:solidFill>
                <a:round/>
                <a:headEnd/>
                <a:tailEnd/>
              </a:ln>
            </p:spPr>
            <p:txBody>
              <a:bodyPr/>
              <a:lstStyle/>
              <a:p>
                <a:endParaRPr lang="en-GB" sz="2400" dirty="0"/>
              </a:p>
            </p:txBody>
          </p:sp>
          <p:sp>
            <p:nvSpPr>
              <p:cNvPr id="850" name="Freeform 4883"/>
              <p:cNvSpPr>
                <a:spLocks/>
              </p:cNvSpPr>
              <p:nvPr/>
            </p:nvSpPr>
            <p:spPr bwMode="auto">
              <a:xfrm>
                <a:off x="4123" y="2582"/>
                <a:ext cx="3" cy="5"/>
              </a:xfrm>
              <a:custGeom>
                <a:avLst/>
                <a:gdLst>
                  <a:gd name="T0" fmla="*/ 3 w 2"/>
                  <a:gd name="T1" fmla="*/ 0 h 4"/>
                  <a:gd name="T2" fmla="*/ 0 w 2"/>
                  <a:gd name="T3" fmla="*/ 3 h 4"/>
                  <a:gd name="T4" fmla="*/ 3 w 2"/>
                  <a:gd name="T5" fmla="*/ 0 h 4"/>
                  <a:gd name="T6" fmla="*/ 0 60000 65536"/>
                  <a:gd name="T7" fmla="*/ 0 60000 65536"/>
                  <a:gd name="T8" fmla="*/ 0 60000 65536"/>
                </a:gdLst>
                <a:ahLst/>
                <a:cxnLst>
                  <a:cxn ang="T6">
                    <a:pos x="T0" y="T1"/>
                  </a:cxn>
                  <a:cxn ang="T7">
                    <a:pos x="T2" y="T3"/>
                  </a:cxn>
                  <a:cxn ang="T8">
                    <a:pos x="T4" y="T5"/>
                  </a:cxn>
                </a:cxnLst>
                <a:rect l="0" t="0" r="r" b="b"/>
                <a:pathLst>
                  <a:path w="2" h="4">
                    <a:moveTo>
                      <a:pt x="2" y="0"/>
                    </a:moveTo>
                    <a:cubicBezTo>
                      <a:pt x="0" y="0"/>
                      <a:pt x="0" y="1"/>
                      <a:pt x="0" y="2"/>
                    </a:cubicBezTo>
                    <a:cubicBezTo>
                      <a:pt x="0" y="4"/>
                      <a:pt x="2" y="2"/>
                      <a:pt x="2" y="0"/>
                    </a:cubicBezTo>
                  </a:path>
                </a:pathLst>
              </a:custGeom>
              <a:solidFill>
                <a:srgbClr val="B3B3B3"/>
              </a:solidFill>
              <a:ln w="3175">
                <a:solidFill>
                  <a:schemeClr val="tx1"/>
                </a:solidFill>
                <a:round/>
                <a:headEnd/>
                <a:tailEnd/>
              </a:ln>
            </p:spPr>
            <p:txBody>
              <a:bodyPr/>
              <a:lstStyle/>
              <a:p>
                <a:endParaRPr lang="en-GB" sz="2400" dirty="0"/>
              </a:p>
            </p:txBody>
          </p:sp>
          <p:sp>
            <p:nvSpPr>
              <p:cNvPr id="851" name="Freeform 4884"/>
              <p:cNvSpPr>
                <a:spLocks/>
              </p:cNvSpPr>
              <p:nvPr/>
            </p:nvSpPr>
            <p:spPr bwMode="auto">
              <a:xfrm>
                <a:off x="4180" y="2623"/>
                <a:ext cx="2" cy="2"/>
              </a:xfrm>
              <a:custGeom>
                <a:avLst/>
                <a:gdLst>
                  <a:gd name="T0" fmla="*/ 2 w 1"/>
                  <a:gd name="T1" fmla="*/ 0 h 2"/>
                  <a:gd name="T2" fmla="*/ 0 w 1"/>
                  <a:gd name="T3" fmla="*/ 2 h 2"/>
                  <a:gd name="T4" fmla="*/ 2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0" y="1"/>
                      <a:pt x="0" y="1"/>
                      <a:pt x="0" y="2"/>
                    </a:cubicBezTo>
                    <a:cubicBezTo>
                      <a:pt x="1" y="2"/>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852" name="Freeform 4885"/>
              <p:cNvSpPr>
                <a:spLocks/>
              </p:cNvSpPr>
              <p:nvPr/>
            </p:nvSpPr>
            <p:spPr bwMode="auto">
              <a:xfrm>
                <a:off x="4255" y="2558"/>
                <a:ext cx="135" cy="98"/>
              </a:xfrm>
              <a:custGeom>
                <a:avLst/>
                <a:gdLst>
                  <a:gd name="T0" fmla="*/ 12 w 102"/>
                  <a:gd name="T1" fmla="*/ 82 h 74"/>
                  <a:gd name="T2" fmla="*/ 17 w 102"/>
                  <a:gd name="T3" fmla="*/ 87 h 74"/>
                  <a:gd name="T4" fmla="*/ 26 w 102"/>
                  <a:gd name="T5" fmla="*/ 90 h 74"/>
                  <a:gd name="T6" fmla="*/ 24 w 102"/>
                  <a:gd name="T7" fmla="*/ 85 h 74"/>
                  <a:gd name="T8" fmla="*/ 24 w 102"/>
                  <a:gd name="T9" fmla="*/ 79 h 74"/>
                  <a:gd name="T10" fmla="*/ 24 w 102"/>
                  <a:gd name="T11" fmla="*/ 77 h 74"/>
                  <a:gd name="T12" fmla="*/ 28 w 102"/>
                  <a:gd name="T13" fmla="*/ 74 h 74"/>
                  <a:gd name="T14" fmla="*/ 49 w 102"/>
                  <a:gd name="T15" fmla="*/ 61 h 74"/>
                  <a:gd name="T16" fmla="*/ 62 w 102"/>
                  <a:gd name="T17" fmla="*/ 38 h 74"/>
                  <a:gd name="T18" fmla="*/ 71 w 102"/>
                  <a:gd name="T19" fmla="*/ 46 h 74"/>
                  <a:gd name="T20" fmla="*/ 75 w 102"/>
                  <a:gd name="T21" fmla="*/ 33 h 74"/>
                  <a:gd name="T22" fmla="*/ 78 w 102"/>
                  <a:gd name="T23" fmla="*/ 34 h 74"/>
                  <a:gd name="T24" fmla="*/ 83 w 102"/>
                  <a:gd name="T25" fmla="*/ 28 h 74"/>
                  <a:gd name="T26" fmla="*/ 89 w 102"/>
                  <a:gd name="T27" fmla="*/ 20 h 74"/>
                  <a:gd name="T28" fmla="*/ 93 w 102"/>
                  <a:gd name="T29" fmla="*/ 12 h 74"/>
                  <a:gd name="T30" fmla="*/ 99 w 102"/>
                  <a:gd name="T31" fmla="*/ 0 h 74"/>
                  <a:gd name="T32" fmla="*/ 105 w 102"/>
                  <a:gd name="T33" fmla="*/ 0 h 74"/>
                  <a:gd name="T34" fmla="*/ 114 w 102"/>
                  <a:gd name="T35" fmla="*/ 11 h 74"/>
                  <a:gd name="T36" fmla="*/ 110 w 102"/>
                  <a:gd name="T37" fmla="*/ 17 h 74"/>
                  <a:gd name="T38" fmla="*/ 118 w 102"/>
                  <a:gd name="T39" fmla="*/ 16 h 74"/>
                  <a:gd name="T40" fmla="*/ 120 w 102"/>
                  <a:gd name="T41" fmla="*/ 19 h 74"/>
                  <a:gd name="T42" fmla="*/ 131 w 102"/>
                  <a:gd name="T43" fmla="*/ 25 h 74"/>
                  <a:gd name="T44" fmla="*/ 127 w 102"/>
                  <a:gd name="T45" fmla="*/ 32 h 74"/>
                  <a:gd name="T46" fmla="*/ 126 w 102"/>
                  <a:gd name="T47" fmla="*/ 40 h 74"/>
                  <a:gd name="T48" fmla="*/ 123 w 102"/>
                  <a:gd name="T49" fmla="*/ 42 h 74"/>
                  <a:gd name="T50" fmla="*/ 113 w 102"/>
                  <a:gd name="T51" fmla="*/ 45 h 74"/>
                  <a:gd name="T52" fmla="*/ 98 w 102"/>
                  <a:gd name="T53" fmla="*/ 41 h 74"/>
                  <a:gd name="T54" fmla="*/ 89 w 102"/>
                  <a:gd name="T55" fmla="*/ 41 h 74"/>
                  <a:gd name="T56" fmla="*/ 85 w 102"/>
                  <a:gd name="T57" fmla="*/ 50 h 74"/>
                  <a:gd name="T58" fmla="*/ 83 w 102"/>
                  <a:gd name="T59" fmla="*/ 58 h 74"/>
                  <a:gd name="T60" fmla="*/ 81 w 102"/>
                  <a:gd name="T61" fmla="*/ 72 h 74"/>
                  <a:gd name="T62" fmla="*/ 71 w 102"/>
                  <a:gd name="T63" fmla="*/ 87 h 74"/>
                  <a:gd name="T64" fmla="*/ 64 w 102"/>
                  <a:gd name="T65" fmla="*/ 89 h 74"/>
                  <a:gd name="T66" fmla="*/ 49 w 102"/>
                  <a:gd name="T67" fmla="*/ 87 h 74"/>
                  <a:gd name="T68" fmla="*/ 37 w 102"/>
                  <a:gd name="T69" fmla="*/ 93 h 74"/>
                  <a:gd name="T70" fmla="*/ 25 w 102"/>
                  <a:gd name="T71" fmla="*/ 94 h 74"/>
                  <a:gd name="T72" fmla="*/ 12 w 102"/>
                  <a:gd name="T73" fmla="*/ 95 h 74"/>
                  <a:gd name="T74" fmla="*/ 4 w 102"/>
                  <a:gd name="T75" fmla="*/ 87 h 74"/>
                  <a:gd name="T76" fmla="*/ 3 w 102"/>
                  <a:gd name="T77" fmla="*/ 78 h 7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2" h="74">
                    <a:moveTo>
                      <a:pt x="2" y="59"/>
                    </a:moveTo>
                    <a:cubicBezTo>
                      <a:pt x="1" y="62"/>
                      <a:pt x="9" y="65"/>
                      <a:pt x="9" y="62"/>
                    </a:cubicBezTo>
                    <a:cubicBezTo>
                      <a:pt x="9" y="63"/>
                      <a:pt x="10" y="63"/>
                      <a:pt x="10" y="64"/>
                    </a:cubicBezTo>
                    <a:cubicBezTo>
                      <a:pt x="10" y="65"/>
                      <a:pt x="12" y="65"/>
                      <a:pt x="13" y="66"/>
                    </a:cubicBezTo>
                    <a:cubicBezTo>
                      <a:pt x="14" y="66"/>
                      <a:pt x="15" y="65"/>
                      <a:pt x="16" y="66"/>
                    </a:cubicBezTo>
                    <a:cubicBezTo>
                      <a:pt x="17" y="67"/>
                      <a:pt x="19" y="68"/>
                      <a:pt x="20" y="68"/>
                    </a:cubicBezTo>
                    <a:cubicBezTo>
                      <a:pt x="19" y="66"/>
                      <a:pt x="17" y="68"/>
                      <a:pt x="17" y="65"/>
                    </a:cubicBezTo>
                    <a:cubicBezTo>
                      <a:pt x="16" y="64"/>
                      <a:pt x="17" y="63"/>
                      <a:pt x="18" y="64"/>
                    </a:cubicBezTo>
                    <a:cubicBezTo>
                      <a:pt x="17" y="64"/>
                      <a:pt x="17" y="62"/>
                      <a:pt x="18" y="61"/>
                    </a:cubicBezTo>
                    <a:cubicBezTo>
                      <a:pt x="18" y="61"/>
                      <a:pt x="18" y="60"/>
                      <a:pt x="18" y="60"/>
                    </a:cubicBezTo>
                    <a:cubicBezTo>
                      <a:pt x="18" y="58"/>
                      <a:pt x="19" y="59"/>
                      <a:pt x="20" y="58"/>
                    </a:cubicBezTo>
                    <a:cubicBezTo>
                      <a:pt x="19" y="58"/>
                      <a:pt x="19" y="58"/>
                      <a:pt x="18" y="58"/>
                    </a:cubicBezTo>
                    <a:cubicBezTo>
                      <a:pt x="19" y="57"/>
                      <a:pt x="18" y="56"/>
                      <a:pt x="18" y="55"/>
                    </a:cubicBezTo>
                    <a:cubicBezTo>
                      <a:pt x="19" y="55"/>
                      <a:pt x="20" y="56"/>
                      <a:pt x="21" y="56"/>
                    </a:cubicBezTo>
                    <a:cubicBezTo>
                      <a:pt x="18" y="53"/>
                      <a:pt x="23" y="50"/>
                      <a:pt x="25" y="49"/>
                    </a:cubicBezTo>
                    <a:cubicBezTo>
                      <a:pt x="29" y="49"/>
                      <a:pt x="34" y="48"/>
                      <a:pt x="37" y="46"/>
                    </a:cubicBezTo>
                    <a:cubicBezTo>
                      <a:pt x="40" y="44"/>
                      <a:pt x="40" y="40"/>
                      <a:pt x="42" y="38"/>
                    </a:cubicBezTo>
                    <a:cubicBezTo>
                      <a:pt x="45" y="36"/>
                      <a:pt x="46" y="33"/>
                      <a:pt x="47" y="29"/>
                    </a:cubicBezTo>
                    <a:cubicBezTo>
                      <a:pt x="50" y="29"/>
                      <a:pt x="49" y="30"/>
                      <a:pt x="50" y="31"/>
                    </a:cubicBezTo>
                    <a:cubicBezTo>
                      <a:pt x="50" y="32"/>
                      <a:pt x="53" y="35"/>
                      <a:pt x="54" y="35"/>
                    </a:cubicBezTo>
                    <a:cubicBezTo>
                      <a:pt x="56" y="36"/>
                      <a:pt x="56" y="31"/>
                      <a:pt x="55" y="30"/>
                    </a:cubicBezTo>
                    <a:cubicBezTo>
                      <a:pt x="54" y="27"/>
                      <a:pt x="56" y="26"/>
                      <a:pt x="57" y="25"/>
                    </a:cubicBezTo>
                    <a:cubicBezTo>
                      <a:pt x="58" y="27"/>
                      <a:pt x="57" y="31"/>
                      <a:pt x="61" y="32"/>
                    </a:cubicBezTo>
                    <a:cubicBezTo>
                      <a:pt x="60" y="30"/>
                      <a:pt x="60" y="28"/>
                      <a:pt x="59" y="26"/>
                    </a:cubicBezTo>
                    <a:cubicBezTo>
                      <a:pt x="58" y="24"/>
                      <a:pt x="61" y="25"/>
                      <a:pt x="61" y="24"/>
                    </a:cubicBezTo>
                    <a:cubicBezTo>
                      <a:pt x="62" y="24"/>
                      <a:pt x="65" y="22"/>
                      <a:pt x="63" y="21"/>
                    </a:cubicBezTo>
                    <a:cubicBezTo>
                      <a:pt x="60" y="20"/>
                      <a:pt x="62" y="18"/>
                      <a:pt x="63" y="17"/>
                    </a:cubicBezTo>
                    <a:cubicBezTo>
                      <a:pt x="63" y="19"/>
                      <a:pt x="66" y="16"/>
                      <a:pt x="67" y="15"/>
                    </a:cubicBezTo>
                    <a:cubicBezTo>
                      <a:pt x="68" y="14"/>
                      <a:pt x="68" y="12"/>
                      <a:pt x="69" y="10"/>
                    </a:cubicBezTo>
                    <a:cubicBezTo>
                      <a:pt x="69" y="9"/>
                      <a:pt x="70" y="10"/>
                      <a:pt x="70" y="9"/>
                    </a:cubicBezTo>
                    <a:cubicBezTo>
                      <a:pt x="71" y="8"/>
                      <a:pt x="71" y="7"/>
                      <a:pt x="72" y="6"/>
                    </a:cubicBezTo>
                    <a:cubicBezTo>
                      <a:pt x="73" y="4"/>
                      <a:pt x="73" y="2"/>
                      <a:pt x="75" y="0"/>
                    </a:cubicBezTo>
                    <a:cubicBezTo>
                      <a:pt x="76" y="1"/>
                      <a:pt x="75" y="3"/>
                      <a:pt x="75" y="5"/>
                    </a:cubicBezTo>
                    <a:cubicBezTo>
                      <a:pt x="77" y="4"/>
                      <a:pt x="78" y="0"/>
                      <a:pt x="79" y="0"/>
                    </a:cubicBezTo>
                    <a:cubicBezTo>
                      <a:pt x="79" y="0"/>
                      <a:pt x="82" y="8"/>
                      <a:pt x="83" y="4"/>
                    </a:cubicBezTo>
                    <a:cubicBezTo>
                      <a:pt x="83" y="6"/>
                      <a:pt x="86" y="6"/>
                      <a:pt x="86" y="8"/>
                    </a:cubicBezTo>
                    <a:cubicBezTo>
                      <a:pt x="85" y="9"/>
                      <a:pt x="84" y="9"/>
                      <a:pt x="84" y="10"/>
                    </a:cubicBezTo>
                    <a:cubicBezTo>
                      <a:pt x="85" y="12"/>
                      <a:pt x="85" y="13"/>
                      <a:pt x="83" y="13"/>
                    </a:cubicBezTo>
                    <a:cubicBezTo>
                      <a:pt x="84" y="13"/>
                      <a:pt x="85" y="13"/>
                      <a:pt x="86" y="13"/>
                    </a:cubicBezTo>
                    <a:cubicBezTo>
                      <a:pt x="87" y="12"/>
                      <a:pt x="87" y="11"/>
                      <a:pt x="89" y="12"/>
                    </a:cubicBezTo>
                    <a:cubicBezTo>
                      <a:pt x="91" y="13"/>
                      <a:pt x="89" y="14"/>
                      <a:pt x="88" y="15"/>
                    </a:cubicBezTo>
                    <a:cubicBezTo>
                      <a:pt x="88" y="17"/>
                      <a:pt x="90" y="15"/>
                      <a:pt x="91" y="14"/>
                    </a:cubicBezTo>
                    <a:cubicBezTo>
                      <a:pt x="93" y="13"/>
                      <a:pt x="95" y="16"/>
                      <a:pt x="95" y="17"/>
                    </a:cubicBezTo>
                    <a:cubicBezTo>
                      <a:pt x="96" y="16"/>
                      <a:pt x="98" y="18"/>
                      <a:pt x="99" y="19"/>
                    </a:cubicBezTo>
                    <a:cubicBezTo>
                      <a:pt x="100" y="18"/>
                      <a:pt x="102" y="19"/>
                      <a:pt x="102" y="20"/>
                    </a:cubicBezTo>
                    <a:cubicBezTo>
                      <a:pt x="102" y="23"/>
                      <a:pt x="97" y="25"/>
                      <a:pt x="96" y="24"/>
                    </a:cubicBezTo>
                    <a:cubicBezTo>
                      <a:pt x="94" y="24"/>
                      <a:pt x="90" y="23"/>
                      <a:pt x="91" y="26"/>
                    </a:cubicBezTo>
                    <a:cubicBezTo>
                      <a:pt x="92" y="28"/>
                      <a:pt x="95" y="28"/>
                      <a:pt x="95" y="30"/>
                    </a:cubicBezTo>
                    <a:cubicBezTo>
                      <a:pt x="96" y="29"/>
                      <a:pt x="96" y="30"/>
                      <a:pt x="96" y="31"/>
                    </a:cubicBezTo>
                    <a:cubicBezTo>
                      <a:pt x="95" y="32"/>
                      <a:pt x="94" y="32"/>
                      <a:pt x="93" y="32"/>
                    </a:cubicBezTo>
                    <a:cubicBezTo>
                      <a:pt x="90" y="32"/>
                      <a:pt x="88" y="33"/>
                      <a:pt x="86" y="31"/>
                    </a:cubicBezTo>
                    <a:cubicBezTo>
                      <a:pt x="85" y="31"/>
                      <a:pt x="86" y="33"/>
                      <a:pt x="85" y="34"/>
                    </a:cubicBezTo>
                    <a:cubicBezTo>
                      <a:pt x="84" y="34"/>
                      <a:pt x="82" y="33"/>
                      <a:pt x="81" y="32"/>
                    </a:cubicBezTo>
                    <a:cubicBezTo>
                      <a:pt x="80" y="31"/>
                      <a:pt x="76" y="33"/>
                      <a:pt x="74" y="31"/>
                    </a:cubicBezTo>
                    <a:cubicBezTo>
                      <a:pt x="74" y="34"/>
                      <a:pt x="72" y="31"/>
                      <a:pt x="71" y="31"/>
                    </a:cubicBezTo>
                    <a:cubicBezTo>
                      <a:pt x="69" y="33"/>
                      <a:pt x="68" y="32"/>
                      <a:pt x="67" y="31"/>
                    </a:cubicBezTo>
                    <a:cubicBezTo>
                      <a:pt x="67" y="32"/>
                      <a:pt x="66" y="33"/>
                      <a:pt x="65" y="33"/>
                    </a:cubicBezTo>
                    <a:cubicBezTo>
                      <a:pt x="65" y="35"/>
                      <a:pt x="64" y="36"/>
                      <a:pt x="64" y="38"/>
                    </a:cubicBezTo>
                    <a:cubicBezTo>
                      <a:pt x="64" y="39"/>
                      <a:pt x="64" y="41"/>
                      <a:pt x="65" y="42"/>
                    </a:cubicBezTo>
                    <a:cubicBezTo>
                      <a:pt x="65" y="43"/>
                      <a:pt x="64" y="43"/>
                      <a:pt x="63" y="44"/>
                    </a:cubicBezTo>
                    <a:cubicBezTo>
                      <a:pt x="63" y="46"/>
                      <a:pt x="64" y="47"/>
                      <a:pt x="61" y="48"/>
                    </a:cubicBezTo>
                    <a:cubicBezTo>
                      <a:pt x="58" y="48"/>
                      <a:pt x="60" y="53"/>
                      <a:pt x="61" y="54"/>
                    </a:cubicBezTo>
                    <a:cubicBezTo>
                      <a:pt x="59" y="54"/>
                      <a:pt x="55" y="57"/>
                      <a:pt x="57" y="59"/>
                    </a:cubicBezTo>
                    <a:cubicBezTo>
                      <a:pt x="58" y="60"/>
                      <a:pt x="54" y="64"/>
                      <a:pt x="54" y="66"/>
                    </a:cubicBezTo>
                    <a:cubicBezTo>
                      <a:pt x="53" y="66"/>
                      <a:pt x="53" y="65"/>
                      <a:pt x="51" y="66"/>
                    </a:cubicBezTo>
                    <a:cubicBezTo>
                      <a:pt x="50" y="67"/>
                      <a:pt x="49" y="66"/>
                      <a:pt x="48" y="67"/>
                    </a:cubicBezTo>
                    <a:cubicBezTo>
                      <a:pt x="46" y="68"/>
                      <a:pt x="45" y="69"/>
                      <a:pt x="43" y="69"/>
                    </a:cubicBezTo>
                    <a:cubicBezTo>
                      <a:pt x="41" y="68"/>
                      <a:pt x="38" y="67"/>
                      <a:pt x="37" y="66"/>
                    </a:cubicBezTo>
                    <a:cubicBezTo>
                      <a:pt x="37" y="64"/>
                      <a:pt x="31" y="65"/>
                      <a:pt x="29" y="67"/>
                    </a:cubicBezTo>
                    <a:cubicBezTo>
                      <a:pt x="29" y="68"/>
                      <a:pt x="29" y="69"/>
                      <a:pt x="28" y="70"/>
                    </a:cubicBezTo>
                    <a:cubicBezTo>
                      <a:pt x="25" y="72"/>
                      <a:pt x="25" y="72"/>
                      <a:pt x="25" y="72"/>
                    </a:cubicBezTo>
                    <a:cubicBezTo>
                      <a:pt x="23" y="72"/>
                      <a:pt x="21" y="71"/>
                      <a:pt x="19" y="71"/>
                    </a:cubicBezTo>
                    <a:cubicBezTo>
                      <a:pt x="17" y="71"/>
                      <a:pt x="16" y="72"/>
                      <a:pt x="14" y="73"/>
                    </a:cubicBezTo>
                    <a:cubicBezTo>
                      <a:pt x="12" y="74"/>
                      <a:pt x="10" y="72"/>
                      <a:pt x="9" y="72"/>
                    </a:cubicBezTo>
                    <a:cubicBezTo>
                      <a:pt x="9" y="72"/>
                      <a:pt x="8" y="70"/>
                      <a:pt x="7" y="69"/>
                    </a:cubicBezTo>
                    <a:cubicBezTo>
                      <a:pt x="6" y="68"/>
                      <a:pt x="4" y="67"/>
                      <a:pt x="3" y="66"/>
                    </a:cubicBezTo>
                    <a:cubicBezTo>
                      <a:pt x="3" y="65"/>
                      <a:pt x="2" y="63"/>
                      <a:pt x="2" y="62"/>
                    </a:cubicBezTo>
                    <a:cubicBezTo>
                      <a:pt x="0" y="61"/>
                      <a:pt x="2" y="60"/>
                      <a:pt x="2" y="59"/>
                    </a:cubicBezTo>
                  </a:path>
                </a:pathLst>
              </a:custGeom>
              <a:solidFill>
                <a:srgbClr val="B3B3B3"/>
              </a:solidFill>
              <a:ln w="3175">
                <a:solidFill>
                  <a:schemeClr val="tx1"/>
                </a:solidFill>
                <a:round/>
                <a:headEnd/>
                <a:tailEnd/>
              </a:ln>
            </p:spPr>
            <p:txBody>
              <a:bodyPr/>
              <a:lstStyle/>
              <a:p>
                <a:endParaRPr lang="en-GB" sz="2400" dirty="0"/>
              </a:p>
            </p:txBody>
          </p:sp>
          <p:sp>
            <p:nvSpPr>
              <p:cNvPr id="853" name="Freeform 4886"/>
              <p:cNvSpPr>
                <a:spLocks/>
              </p:cNvSpPr>
              <p:nvPr/>
            </p:nvSpPr>
            <p:spPr bwMode="auto">
              <a:xfrm>
                <a:off x="4394" y="2591"/>
                <a:ext cx="0" cy="4"/>
              </a:xfrm>
              <a:custGeom>
                <a:avLst/>
                <a:gdLst>
                  <a:gd name="T0" fmla="*/ 4 h 3"/>
                  <a:gd name="T1" fmla="*/ 0 h 3"/>
                  <a:gd name="T2" fmla="*/ 4 h 3"/>
                  <a:gd name="T3" fmla="*/ 0 60000 65536"/>
                  <a:gd name="T4" fmla="*/ 0 60000 65536"/>
                  <a:gd name="T5" fmla="*/ 0 60000 65536"/>
                </a:gdLst>
                <a:ahLst/>
                <a:cxnLst>
                  <a:cxn ang="T3">
                    <a:pos x="0" y="T0"/>
                  </a:cxn>
                  <a:cxn ang="T4">
                    <a:pos x="0" y="T1"/>
                  </a:cxn>
                  <a:cxn ang="T5">
                    <a:pos x="0" y="T2"/>
                  </a:cxn>
                </a:cxnLst>
                <a:rect l="0" t="0" r="r" b="b"/>
                <a:pathLst>
                  <a:path h="3">
                    <a:moveTo>
                      <a:pt x="0" y="3"/>
                    </a:moveTo>
                    <a:cubicBezTo>
                      <a:pt x="0" y="2"/>
                      <a:pt x="0" y="1"/>
                      <a:pt x="0" y="0"/>
                    </a:cubicBezTo>
                    <a:cubicBezTo>
                      <a:pt x="0" y="1"/>
                      <a:pt x="0" y="2"/>
                      <a:pt x="0" y="3"/>
                    </a:cubicBezTo>
                  </a:path>
                </a:pathLst>
              </a:custGeom>
              <a:solidFill>
                <a:srgbClr val="B3B3B3"/>
              </a:solidFill>
              <a:ln w="3175">
                <a:solidFill>
                  <a:schemeClr val="tx1"/>
                </a:solidFill>
                <a:round/>
                <a:headEnd/>
                <a:tailEnd/>
              </a:ln>
            </p:spPr>
            <p:txBody>
              <a:bodyPr/>
              <a:lstStyle/>
              <a:p>
                <a:endParaRPr lang="en-GB" sz="2400" dirty="0"/>
              </a:p>
            </p:txBody>
          </p:sp>
          <p:sp>
            <p:nvSpPr>
              <p:cNvPr id="854" name="Freeform 4887"/>
              <p:cNvSpPr>
                <a:spLocks/>
              </p:cNvSpPr>
              <p:nvPr/>
            </p:nvSpPr>
            <p:spPr bwMode="auto">
              <a:xfrm>
                <a:off x="4461" y="2469"/>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lnTo>
                      <a:pt x="1" y="0"/>
                    </a:lnTo>
                    <a:lnTo>
                      <a:pt x="0" y="0"/>
                    </a:lnTo>
                    <a:close/>
                  </a:path>
                </a:pathLst>
              </a:custGeom>
              <a:solidFill>
                <a:srgbClr val="B3B3B3"/>
              </a:solidFill>
              <a:ln w="3175">
                <a:solidFill>
                  <a:schemeClr val="tx1"/>
                </a:solidFill>
                <a:round/>
                <a:headEnd/>
                <a:tailEnd/>
              </a:ln>
            </p:spPr>
            <p:txBody>
              <a:bodyPr/>
              <a:lstStyle/>
              <a:p>
                <a:endParaRPr lang="en-GB" sz="2400" dirty="0"/>
              </a:p>
            </p:txBody>
          </p:sp>
          <p:sp>
            <p:nvSpPr>
              <p:cNvPr id="855" name="Freeform 4888"/>
              <p:cNvSpPr>
                <a:spLocks/>
              </p:cNvSpPr>
              <p:nvPr/>
            </p:nvSpPr>
            <p:spPr bwMode="auto">
              <a:xfrm>
                <a:off x="4461" y="2469"/>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lnTo>
                      <a:pt x="1" y="0"/>
                    </a:lnTo>
                    <a:lnTo>
                      <a:pt x="0" y="0"/>
                    </a:lnTo>
                  </a:path>
                </a:pathLst>
              </a:custGeom>
              <a:noFill/>
              <a:ln w="3175">
                <a:solidFill>
                  <a:schemeClr val="tx1"/>
                </a:solidFill>
                <a:round/>
                <a:headEnd/>
                <a:tailEnd/>
              </a:ln>
            </p:spPr>
            <p:txBody>
              <a:bodyPr/>
              <a:lstStyle/>
              <a:p>
                <a:endParaRPr lang="en-GB" sz="2400" dirty="0"/>
              </a:p>
            </p:txBody>
          </p:sp>
          <p:sp>
            <p:nvSpPr>
              <p:cNvPr id="856" name="Freeform 4889"/>
              <p:cNvSpPr>
                <a:spLocks/>
              </p:cNvSpPr>
              <p:nvPr/>
            </p:nvSpPr>
            <p:spPr bwMode="auto">
              <a:xfrm>
                <a:off x="4356" y="2541"/>
                <a:ext cx="1" cy="4"/>
              </a:xfrm>
              <a:custGeom>
                <a:avLst/>
                <a:gdLst>
                  <a:gd name="T0" fmla="*/ 1 w 1"/>
                  <a:gd name="T1" fmla="*/ 4 h 3"/>
                  <a:gd name="T2" fmla="*/ 0 w 1"/>
                  <a:gd name="T3" fmla="*/ 0 h 3"/>
                  <a:gd name="T4" fmla="*/ 1 w 1"/>
                  <a:gd name="T5" fmla="*/ 4 h 3"/>
                  <a:gd name="T6" fmla="*/ 0 60000 65536"/>
                  <a:gd name="T7" fmla="*/ 0 60000 65536"/>
                  <a:gd name="T8" fmla="*/ 0 60000 65536"/>
                </a:gdLst>
                <a:ahLst/>
                <a:cxnLst>
                  <a:cxn ang="T6">
                    <a:pos x="T0" y="T1"/>
                  </a:cxn>
                  <a:cxn ang="T7">
                    <a:pos x="T2" y="T3"/>
                  </a:cxn>
                  <a:cxn ang="T8">
                    <a:pos x="T4" y="T5"/>
                  </a:cxn>
                </a:cxnLst>
                <a:rect l="0" t="0" r="r" b="b"/>
                <a:pathLst>
                  <a:path w="1" h="3">
                    <a:moveTo>
                      <a:pt x="1" y="3"/>
                    </a:moveTo>
                    <a:cubicBezTo>
                      <a:pt x="1" y="2"/>
                      <a:pt x="1" y="1"/>
                      <a:pt x="0" y="0"/>
                    </a:cubicBezTo>
                    <a:cubicBezTo>
                      <a:pt x="0" y="1"/>
                      <a:pt x="0" y="2"/>
                      <a:pt x="1" y="3"/>
                    </a:cubicBezTo>
                  </a:path>
                </a:pathLst>
              </a:custGeom>
              <a:solidFill>
                <a:srgbClr val="B3B3B3"/>
              </a:solidFill>
              <a:ln w="3175">
                <a:solidFill>
                  <a:schemeClr val="tx1"/>
                </a:solidFill>
                <a:round/>
                <a:headEnd/>
                <a:tailEnd/>
              </a:ln>
            </p:spPr>
            <p:txBody>
              <a:bodyPr/>
              <a:lstStyle/>
              <a:p>
                <a:endParaRPr lang="en-GB" sz="2400" dirty="0"/>
              </a:p>
            </p:txBody>
          </p:sp>
          <p:sp>
            <p:nvSpPr>
              <p:cNvPr id="857" name="Freeform 4890"/>
              <p:cNvSpPr>
                <a:spLocks/>
              </p:cNvSpPr>
              <p:nvPr/>
            </p:nvSpPr>
            <p:spPr bwMode="auto">
              <a:xfrm>
                <a:off x="4377" y="2557"/>
                <a:ext cx="2" cy="1"/>
              </a:xfrm>
              <a:custGeom>
                <a:avLst/>
                <a:gdLst>
                  <a:gd name="T0" fmla="*/ 1 w 2"/>
                  <a:gd name="T1" fmla="*/ 1 h 1"/>
                  <a:gd name="T2" fmla="*/ 0 w 2"/>
                  <a:gd name="T3" fmla="*/ 0 h 1"/>
                  <a:gd name="T4" fmla="*/ 1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858" name="Freeform 4891"/>
              <p:cNvSpPr>
                <a:spLocks/>
              </p:cNvSpPr>
              <p:nvPr/>
            </p:nvSpPr>
            <p:spPr bwMode="auto">
              <a:xfrm>
                <a:off x="4397" y="2583"/>
                <a:ext cx="7" cy="5"/>
              </a:xfrm>
              <a:custGeom>
                <a:avLst/>
                <a:gdLst>
                  <a:gd name="T0" fmla="*/ 2 w 6"/>
                  <a:gd name="T1" fmla="*/ 5 h 4"/>
                  <a:gd name="T2" fmla="*/ 7 w 6"/>
                  <a:gd name="T3" fmla="*/ 3 h 4"/>
                  <a:gd name="T4" fmla="*/ 4 w 6"/>
                  <a:gd name="T5" fmla="*/ 3 h 4"/>
                  <a:gd name="T6" fmla="*/ 2 w 6"/>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4">
                    <a:moveTo>
                      <a:pt x="2" y="4"/>
                    </a:moveTo>
                    <a:cubicBezTo>
                      <a:pt x="2" y="4"/>
                      <a:pt x="6" y="2"/>
                      <a:pt x="6" y="2"/>
                    </a:cubicBezTo>
                    <a:cubicBezTo>
                      <a:pt x="5" y="0"/>
                      <a:pt x="4" y="1"/>
                      <a:pt x="3" y="2"/>
                    </a:cubicBezTo>
                    <a:cubicBezTo>
                      <a:pt x="2" y="3"/>
                      <a:pt x="0" y="3"/>
                      <a:pt x="2" y="4"/>
                    </a:cubicBezTo>
                  </a:path>
                </a:pathLst>
              </a:custGeom>
              <a:solidFill>
                <a:srgbClr val="B3B3B3"/>
              </a:solidFill>
              <a:ln w="3175">
                <a:solidFill>
                  <a:schemeClr val="tx1"/>
                </a:solidFill>
                <a:round/>
                <a:headEnd/>
                <a:tailEnd/>
              </a:ln>
            </p:spPr>
            <p:txBody>
              <a:bodyPr/>
              <a:lstStyle/>
              <a:p>
                <a:endParaRPr lang="en-GB" sz="2400" dirty="0"/>
              </a:p>
            </p:txBody>
          </p:sp>
          <p:sp>
            <p:nvSpPr>
              <p:cNvPr id="859" name="Freeform 4892"/>
              <p:cNvSpPr>
                <a:spLocks/>
              </p:cNvSpPr>
              <p:nvPr/>
            </p:nvSpPr>
            <p:spPr bwMode="auto">
              <a:xfrm>
                <a:off x="4407" y="2567"/>
                <a:ext cx="1" cy="3"/>
              </a:xfrm>
              <a:custGeom>
                <a:avLst/>
                <a:gdLst>
                  <a:gd name="T0" fmla="*/ 0 w 1"/>
                  <a:gd name="T1" fmla="*/ 0 h 2"/>
                  <a:gd name="T2" fmla="*/ 0 w 1"/>
                  <a:gd name="T3" fmla="*/ 3 h 2"/>
                  <a:gd name="T4" fmla="*/ 0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0" y="0"/>
                    </a:moveTo>
                    <a:cubicBezTo>
                      <a:pt x="0" y="1"/>
                      <a:pt x="0" y="1"/>
                      <a:pt x="0" y="2"/>
                    </a:cubicBezTo>
                    <a:cubicBezTo>
                      <a:pt x="1" y="1"/>
                      <a:pt x="1" y="1"/>
                      <a:pt x="0" y="0"/>
                    </a:cubicBezTo>
                  </a:path>
                </a:pathLst>
              </a:custGeom>
              <a:solidFill>
                <a:srgbClr val="B3B3B3"/>
              </a:solidFill>
              <a:ln w="3175">
                <a:solidFill>
                  <a:schemeClr val="tx1"/>
                </a:solidFill>
                <a:round/>
                <a:headEnd/>
                <a:tailEnd/>
              </a:ln>
            </p:spPr>
            <p:txBody>
              <a:bodyPr/>
              <a:lstStyle/>
              <a:p>
                <a:endParaRPr lang="en-GB" sz="2400" dirty="0"/>
              </a:p>
            </p:txBody>
          </p:sp>
          <p:sp>
            <p:nvSpPr>
              <p:cNvPr id="860" name="Freeform 4893"/>
              <p:cNvSpPr>
                <a:spLocks/>
              </p:cNvSpPr>
              <p:nvPr/>
            </p:nvSpPr>
            <p:spPr bwMode="auto">
              <a:xfrm>
                <a:off x="4412" y="2572"/>
                <a:ext cx="10" cy="4"/>
              </a:xfrm>
              <a:custGeom>
                <a:avLst/>
                <a:gdLst>
                  <a:gd name="T0" fmla="*/ 6 w 7"/>
                  <a:gd name="T1" fmla="*/ 4 h 3"/>
                  <a:gd name="T2" fmla="*/ 1 w 7"/>
                  <a:gd name="T3" fmla="*/ 0 h 3"/>
                  <a:gd name="T4" fmla="*/ 1 w 7"/>
                  <a:gd name="T5" fmla="*/ 3 h 3"/>
                  <a:gd name="T6" fmla="*/ 6 w 7"/>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3">
                    <a:moveTo>
                      <a:pt x="4" y="3"/>
                    </a:moveTo>
                    <a:cubicBezTo>
                      <a:pt x="7" y="1"/>
                      <a:pt x="3" y="0"/>
                      <a:pt x="1" y="0"/>
                    </a:cubicBezTo>
                    <a:cubicBezTo>
                      <a:pt x="0" y="0"/>
                      <a:pt x="0" y="2"/>
                      <a:pt x="1" y="2"/>
                    </a:cubicBezTo>
                    <a:cubicBezTo>
                      <a:pt x="1" y="2"/>
                      <a:pt x="4" y="1"/>
                      <a:pt x="4" y="3"/>
                    </a:cubicBezTo>
                  </a:path>
                </a:pathLst>
              </a:custGeom>
              <a:solidFill>
                <a:srgbClr val="B3B3B3"/>
              </a:solidFill>
              <a:ln w="3175">
                <a:solidFill>
                  <a:schemeClr val="tx1"/>
                </a:solidFill>
                <a:round/>
                <a:headEnd/>
                <a:tailEnd/>
              </a:ln>
            </p:spPr>
            <p:txBody>
              <a:bodyPr/>
              <a:lstStyle/>
              <a:p>
                <a:endParaRPr lang="en-GB" sz="2400" dirty="0"/>
              </a:p>
            </p:txBody>
          </p:sp>
          <p:sp>
            <p:nvSpPr>
              <p:cNvPr id="861" name="Freeform 4894"/>
              <p:cNvSpPr>
                <a:spLocks/>
              </p:cNvSpPr>
              <p:nvPr/>
            </p:nvSpPr>
            <p:spPr bwMode="auto">
              <a:xfrm>
                <a:off x="4424" y="2562"/>
                <a:ext cx="7" cy="5"/>
              </a:xfrm>
              <a:custGeom>
                <a:avLst/>
                <a:gdLst>
                  <a:gd name="T0" fmla="*/ 1 w 5"/>
                  <a:gd name="T1" fmla="*/ 3 h 4"/>
                  <a:gd name="T2" fmla="*/ 4 w 5"/>
                  <a:gd name="T3" fmla="*/ 5 h 4"/>
                  <a:gd name="T4" fmla="*/ 7 w 5"/>
                  <a:gd name="T5" fmla="*/ 1 h 4"/>
                  <a:gd name="T6" fmla="*/ 4 w 5"/>
                  <a:gd name="T7" fmla="*/ 0 h 4"/>
                  <a:gd name="T8" fmla="*/ 0 w 5"/>
                  <a:gd name="T9" fmla="*/ 1 h 4"/>
                  <a:gd name="T10" fmla="*/ 1 w 5"/>
                  <a:gd name="T11" fmla="*/ 3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1" y="2"/>
                    </a:moveTo>
                    <a:cubicBezTo>
                      <a:pt x="1" y="3"/>
                      <a:pt x="2" y="4"/>
                      <a:pt x="3" y="4"/>
                    </a:cubicBezTo>
                    <a:cubicBezTo>
                      <a:pt x="5" y="3"/>
                      <a:pt x="5" y="2"/>
                      <a:pt x="5" y="1"/>
                    </a:cubicBezTo>
                    <a:cubicBezTo>
                      <a:pt x="4" y="1"/>
                      <a:pt x="4" y="0"/>
                      <a:pt x="3" y="0"/>
                    </a:cubicBezTo>
                    <a:cubicBezTo>
                      <a:pt x="2" y="0"/>
                      <a:pt x="1" y="1"/>
                      <a:pt x="0" y="1"/>
                    </a:cubicBezTo>
                    <a:cubicBezTo>
                      <a:pt x="0" y="2"/>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862" name="Freeform 4895"/>
              <p:cNvSpPr>
                <a:spLocks/>
              </p:cNvSpPr>
              <p:nvPr/>
            </p:nvSpPr>
            <p:spPr bwMode="auto">
              <a:xfrm>
                <a:off x="4424" y="2572"/>
                <a:ext cx="3" cy="2"/>
              </a:xfrm>
              <a:custGeom>
                <a:avLst/>
                <a:gdLst>
                  <a:gd name="T0" fmla="*/ 0 w 2"/>
                  <a:gd name="T1" fmla="*/ 0 h 1"/>
                  <a:gd name="T2" fmla="*/ 3 w 2"/>
                  <a:gd name="T3" fmla="*/ 2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1"/>
                      <a:pt x="1" y="1"/>
                      <a:pt x="2" y="1"/>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863" name="Freeform 4896"/>
              <p:cNvSpPr>
                <a:spLocks/>
              </p:cNvSpPr>
              <p:nvPr/>
            </p:nvSpPr>
            <p:spPr bwMode="auto">
              <a:xfrm>
                <a:off x="4435" y="2550"/>
                <a:ext cx="8" cy="4"/>
              </a:xfrm>
              <a:custGeom>
                <a:avLst/>
                <a:gdLst>
                  <a:gd name="T0" fmla="*/ 4 w 6"/>
                  <a:gd name="T1" fmla="*/ 4 h 3"/>
                  <a:gd name="T2" fmla="*/ 4 w 6"/>
                  <a:gd name="T3" fmla="*/ 4 h 3"/>
                  <a:gd name="T4" fmla="*/ 0 60000 65536"/>
                  <a:gd name="T5" fmla="*/ 0 60000 65536"/>
                </a:gdLst>
                <a:ahLst/>
                <a:cxnLst>
                  <a:cxn ang="T4">
                    <a:pos x="T0" y="T1"/>
                  </a:cxn>
                  <a:cxn ang="T5">
                    <a:pos x="T2" y="T3"/>
                  </a:cxn>
                </a:cxnLst>
                <a:rect l="0" t="0" r="r" b="b"/>
                <a:pathLst>
                  <a:path w="6" h="3">
                    <a:moveTo>
                      <a:pt x="3" y="3"/>
                    </a:moveTo>
                    <a:cubicBezTo>
                      <a:pt x="6" y="1"/>
                      <a:pt x="0" y="0"/>
                      <a:pt x="3" y="3"/>
                    </a:cubicBezTo>
                  </a:path>
                </a:pathLst>
              </a:custGeom>
              <a:solidFill>
                <a:srgbClr val="B3B3B3"/>
              </a:solidFill>
              <a:ln w="3175">
                <a:solidFill>
                  <a:schemeClr val="tx1"/>
                </a:solidFill>
                <a:round/>
                <a:headEnd/>
                <a:tailEnd/>
              </a:ln>
            </p:spPr>
            <p:txBody>
              <a:bodyPr/>
              <a:lstStyle/>
              <a:p>
                <a:endParaRPr lang="en-GB" sz="2400" dirty="0"/>
              </a:p>
            </p:txBody>
          </p:sp>
          <p:sp>
            <p:nvSpPr>
              <p:cNvPr id="864" name="Freeform 4897"/>
              <p:cNvSpPr>
                <a:spLocks/>
              </p:cNvSpPr>
              <p:nvPr/>
            </p:nvSpPr>
            <p:spPr bwMode="auto">
              <a:xfrm>
                <a:off x="4445" y="2521"/>
                <a:ext cx="4" cy="4"/>
              </a:xfrm>
              <a:custGeom>
                <a:avLst/>
                <a:gdLst>
                  <a:gd name="T0" fmla="*/ 1 w 3"/>
                  <a:gd name="T1" fmla="*/ 4 h 3"/>
                  <a:gd name="T2" fmla="*/ 1 w 3"/>
                  <a:gd name="T3" fmla="*/ 0 h 3"/>
                  <a:gd name="T4" fmla="*/ 1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1" y="3"/>
                    </a:moveTo>
                    <a:cubicBezTo>
                      <a:pt x="3" y="3"/>
                      <a:pt x="2" y="1"/>
                      <a:pt x="1" y="0"/>
                    </a:cubicBezTo>
                    <a:cubicBezTo>
                      <a:pt x="0" y="1"/>
                      <a:pt x="0" y="2"/>
                      <a:pt x="1" y="3"/>
                    </a:cubicBezTo>
                  </a:path>
                </a:pathLst>
              </a:custGeom>
              <a:solidFill>
                <a:srgbClr val="B3B3B3"/>
              </a:solidFill>
              <a:ln w="3175">
                <a:solidFill>
                  <a:schemeClr val="tx1"/>
                </a:solidFill>
                <a:round/>
                <a:headEnd/>
                <a:tailEnd/>
              </a:ln>
            </p:spPr>
            <p:txBody>
              <a:bodyPr/>
              <a:lstStyle/>
              <a:p>
                <a:endParaRPr lang="en-GB" sz="2400" dirty="0"/>
              </a:p>
            </p:txBody>
          </p:sp>
          <p:sp>
            <p:nvSpPr>
              <p:cNvPr id="865" name="Freeform 4898"/>
              <p:cNvSpPr>
                <a:spLocks/>
              </p:cNvSpPr>
              <p:nvPr/>
            </p:nvSpPr>
            <p:spPr bwMode="auto">
              <a:xfrm>
                <a:off x="4448" y="2516"/>
                <a:ext cx="3" cy="1"/>
              </a:xfrm>
              <a:custGeom>
                <a:avLst/>
                <a:gdLst>
                  <a:gd name="T0" fmla="*/ 0 w 2"/>
                  <a:gd name="T1" fmla="*/ 1 h 1"/>
                  <a:gd name="T2" fmla="*/ 2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1"/>
                      <a:pt x="1" y="0"/>
                    </a:cubicBezTo>
                    <a:cubicBezTo>
                      <a:pt x="1" y="0"/>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866" name="Freeform 4899"/>
              <p:cNvSpPr>
                <a:spLocks/>
              </p:cNvSpPr>
              <p:nvPr/>
            </p:nvSpPr>
            <p:spPr bwMode="auto">
              <a:xfrm>
                <a:off x="4451" y="2505"/>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0"/>
                      <a:pt x="1" y="0"/>
                      <a:pt x="1" y="0"/>
                    </a:cubicBezTo>
                    <a:cubicBezTo>
                      <a:pt x="0"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867" name="Freeform 4900"/>
              <p:cNvSpPr>
                <a:spLocks/>
              </p:cNvSpPr>
              <p:nvPr/>
            </p:nvSpPr>
            <p:spPr bwMode="auto">
              <a:xfrm>
                <a:off x="4461" y="2521"/>
                <a:ext cx="3" cy="4"/>
              </a:xfrm>
              <a:custGeom>
                <a:avLst/>
                <a:gdLst>
                  <a:gd name="T0" fmla="*/ 3 w 2"/>
                  <a:gd name="T1" fmla="*/ 4 h 3"/>
                  <a:gd name="T2" fmla="*/ 0 w 2"/>
                  <a:gd name="T3" fmla="*/ 1 h 3"/>
                  <a:gd name="T4" fmla="*/ 3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2" y="3"/>
                    </a:moveTo>
                    <a:cubicBezTo>
                      <a:pt x="2" y="2"/>
                      <a:pt x="1" y="0"/>
                      <a:pt x="0" y="1"/>
                    </a:cubicBezTo>
                    <a:cubicBezTo>
                      <a:pt x="0" y="2"/>
                      <a:pt x="1" y="3"/>
                      <a:pt x="2" y="3"/>
                    </a:cubicBezTo>
                  </a:path>
                </a:pathLst>
              </a:custGeom>
              <a:solidFill>
                <a:srgbClr val="B3B3B3"/>
              </a:solidFill>
              <a:ln w="3175">
                <a:solidFill>
                  <a:schemeClr val="tx1"/>
                </a:solidFill>
                <a:round/>
                <a:headEnd/>
                <a:tailEnd/>
              </a:ln>
            </p:spPr>
            <p:txBody>
              <a:bodyPr/>
              <a:lstStyle/>
              <a:p>
                <a:endParaRPr lang="en-GB" sz="2400" dirty="0"/>
              </a:p>
            </p:txBody>
          </p:sp>
          <p:sp>
            <p:nvSpPr>
              <p:cNvPr id="868" name="Freeform 4901"/>
              <p:cNvSpPr>
                <a:spLocks/>
              </p:cNvSpPr>
              <p:nvPr/>
            </p:nvSpPr>
            <p:spPr bwMode="auto">
              <a:xfrm>
                <a:off x="4474" y="2583"/>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close/>
                  </a:path>
                </a:pathLst>
              </a:custGeom>
              <a:solidFill>
                <a:srgbClr val="B3B3B3"/>
              </a:solidFill>
              <a:ln w="3175">
                <a:solidFill>
                  <a:schemeClr val="tx1"/>
                </a:solidFill>
                <a:round/>
                <a:headEnd/>
                <a:tailEnd/>
              </a:ln>
            </p:spPr>
            <p:txBody>
              <a:bodyPr/>
              <a:lstStyle/>
              <a:p>
                <a:endParaRPr lang="en-GB" sz="2400" dirty="0"/>
              </a:p>
            </p:txBody>
          </p:sp>
          <p:sp>
            <p:nvSpPr>
              <p:cNvPr id="869" name="Freeform 4902"/>
              <p:cNvSpPr>
                <a:spLocks/>
              </p:cNvSpPr>
              <p:nvPr/>
            </p:nvSpPr>
            <p:spPr bwMode="auto">
              <a:xfrm>
                <a:off x="4474" y="2583"/>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path>
                </a:pathLst>
              </a:custGeom>
              <a:noFill/>
              <a:ln w="3175">
                <a:solidFill>
                  <a:schemeClr val="tx1"/>
                </a:solidFill>
                <a:round/>
                <a:headEnd/>
                <a:tailEnd/>
              </a:ln>
            </p:spPr>
            <p:txBody>
              <a:bodyPr/>
              <a:lstStyle/>
              <a:p>
                <a:endParaRPr lang="en-GB" sz="2400" dirty="0"/>
              </a:p>
            </p:txBody>
          </p:sp>
          <p:sp>
            <p:nvSpPr>
              <p:cNvPr id="870" name="Freeform 4903"/>
              <p:cNvSpPr>
                <a:spLocks/>
              </p:cNvSpPr>
              <p:nvPr/>
            </p:nvSpPr>
            <p:spPr bwMode="auto">
              <a:xfrm>
                <a:off x="4477" y="2555"/>
                <a:ext cx="3" cy="4"/>
              </a:xfrm>
              <a:custGeom>
                <a:avLst/>
                <a:gdLst>
                  <a:gd name="T0" fmla="*/ 3 w 2"/>
                  <a:gd name="T1" fmla="*/ 4 h 3"/>
                  <a:gd name="T2" fmla="*/ 3 w 2"/>
                  <a:gd name="T3" fmla="*/ 0 h 3"/>
                  <a:gd name="T4" fmla="*/ 3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2" y="3"/>
                    </a:moveTo>
                    <a:cubicBezTo>
                      <a:pt x="2" y="2"/>
                      <a:pt x="2" y="1"/>
                      <a:pt x="2" y="0"/>
                    </a:cubicBezTo>
                    <a:cubicBezTo>
                      <a:pt x="0" y="0"/>
                      <a:pt x="1" y="2"/>
                      <a:pt x="2" y="3"/>
                    </a:cubicBezTo>
                  </a:path>
                </a:pathLst>
              </a:custGeom>
              <a:solidFill>
                <a:srgbClr val="B3B3B3"/>
              </a:solidFill>
              <a:ln w="3175">
                <a:solidFill>
                  <a:schemeClr val="tx1"/>
                </a:solidFill>
                <a:round/>
                <a:headEnd/>
                <a:tailEnd/>
              </a:ln>
            </p:spPr>
            <p:txBody>
              <a:bodyPr/>
              <a:lstStyle/>
              <a:p>
                <a:endParaRPr lang="en-GB" sz="2400" dirty="0"/>
              </a:p>
            </p:txBody>
          </p:sp>
          <p:sp>
            <p:nvSpPr>
              <p:cNvPr id="871" name="Freeform 4904"/>
              <p:cNvSpPr>
                <a:spLocks/>
              </p:cNvSpPr>
              <p:nvPr/>
            </p:nvSpPr>
            <p:spPr bwMode="auto">
              <a:xfrm>
                <a:off x="4358" y="2488"/>
                <a:ext cx="35" cy="49"/>
              </a:xfrm>
              <a:custGeom>
                <a:avLst/>
                <a:gdLst>
                  <a:gd name="T0" fmla="*/ 1 w 26"/>
                  <a:gd name="T1" fmla="*/ 45 h 37"/>
                  <a:gd name="T2" fmla="*/ 0 w 26"/>
                  <a:gd name="T3" fmla="*/ 49 h 37"/>
                  <a:gd name="T4" fmla="*/ 12 w 26"/>
                  <a:gd name="T5" fmla="*/ 38 h 37"/>
                  <a:gd name="T6" fmla="*/ 20 w 26"/>
                  <a:gd name="T7" fmla="*/ 26 h 37"/>
                  <a:gd name="T8" fmla="*/ 20 w 26"/>
                  <a:gd name="T9" fmla="*/ 24 h 37"/>
                  <a:gd name="T10" fmla="*/ 24 w 26"/>
                  <a:gd name="T11" fmla="*/ 23 h 37"/>
                  <a:gd name="T12" fmla="*/ 27 w 26"/>
                  <a:gd name="T13" fmla="*/ 20 h 37"/>
                  <a:gd name="T14" fmla="*/ 31 w 26"/>
                  <a:gd name="T15" fmla="*/ 17 h 37"/>
                  <a:gd name="T16" fmla="*/ 31 w 26"/>
                  <a:gd name="T17" fmla="*/ 9 h 37"/>
                  <a:gd name="T18" fmla="*/ 30 w 26"/>
                  <a:gd name="T19" fmla="*/ 0 h 37"/>
                  <a:gd name="T20" fmla="*/ 27 w 26"/>
                  <a:gd name="T21" fmla="*/ 5 h 37"/>
                  <a:gd name="T22" fmla="*/ 30 w 26"/>
                  <a:gd name="T23" fmla="*/ 11 h 37"/>
                  <a:gd name="T24" fmla="*/ 26 w 26"/>
                  <a:gd name="T25" fmla="*/ 7 h 37"/>
                  <a:gd name="T26" fmla="*/ 27 w 26"/>
                  <a:gd name="T27" fmla="*/ 12 h 37"/>
                  <a:gd name="T28" fmla="*/ 26 w 26"/>
                  <a:gd name="T29" fmla="*/ 15 h 37"/>
                  <a:gd name="T30" fmla="*/ 23 w 26"/>
                  <a:gd name="T31" fmla="*/ 16 h 37"/>
                  <a:gd name="T32" fmla="*/ 23 w 26"/>
                  <a:gd name="T33" fmla="*/ 19 h 37"/>
                  <a:gd name="T34" fmla="*/ 22 w 26"/>
                  <a:gd name="T35" fmla="*/ 20 h 37"/>
                  <a:gd name="T36" fmla="*/ 22 w 26"/>
                  <a:gd name="T37" fmla="*/ 23 h 37"/>
                  <a:gd name="T38" fmla="*/ 19 w 26"/>
                  <a:gd name="T39" fmla="*/ 24 h 37"/>
                  <a:gd name="T40" fmla="*/ 16 w 26"/>
                  <a:gd name="T41" fmla="*/ 28 h 37"/>
                  <a:gd name="T42" fmla="*/ 12 w 26"/>
                  <a:gd name="T43" fmla="*/ 33 h 37"/>
                  <a:gd name="T44" fmla="*/ 9 w 26"/>
                  <a:gd name="T45" fmla="*/ 34 h 37"/>
                  <a:gd name="T46" fmla="*/ 7 w 26"/>
                  <a:gd name="T47" fmla="*/ 37 h 37"/>
                  <a:gd name="T48" fmla="*/ 1 w 26"/>
                  <a:gd name="T49" fmla="*/ 45 h 3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6" h="37">
                    <a:moveTo>
                      <a:pt x="1" y="34"/>
                    </a:moveTo>
                    <a:cubicBezTo>
                      <a:pt x="0" y="35"/>
                      <a:pt x="0" y="36"/>
                      <a:pt x="0" y="37"/>
                    </a:cubicBezTo>
                    <a:cubicBezTo>
                      <a:pt x="3" y="34"/>
                      <a:pt x="7" y="32"/>
                      <a:pt x="9" y="29"/>
                    </a:cubicBezTo>
                    <a:cubicBezTo>
                      <a:pt x="10" y="27"/>
                      <a:pt x="18" y="22"/>
                      <a:pt x="15" y="20"/>
                    </a:cubicBezTo>
                    <a:cubicBezTo>
                      <a:pt x="16" y="20"/>
                      <a:pt x="15" y="19"/>
                      <a:pt x="15" y="18"/>
                    </a:cubicBezTo>
                    <a:cubicBezTo>
                      <a:pt x="16" y="17"/>
                      <a:pt x="17" y="17"/>
                      <a:pt x="18" y="17"/>
                    </a:cubicBezTo>
                    <a:cubicBezTo>
                      <a:pt x="20" y="17"/>
                      <a:pt x="20" y="16"/>
                      <a:pt x="20" y="15"/>
                    </a:cubicBezTo>
                    <a:cubicBezTo>
                      <a:pt x="21" y="13"/>
                      <a:pt x="22" y="13"/>
                      <a:pt x="23" y="13"/>
                    </a:cubicBezTo>
                    <a:cubicBezTo>
                      <a:pt x="26" y="11"/>
                      <a:pt x="24" y="9"/>
                      <a:pt x="23" y="7"/>
                    </a:cubicBezTo>
                    <a:cubicBezTo>
                      <a:pt x="21" y="5"/>
                      <a:pt x="24" y="2"/>
                      <a:pt x="22" y="0"/>
                    </a:cubicBezTo>
                    <a:cubicBezTo>
                      <a:pt x="20" y="1"/>
                      <a:pt x="22" y="5"/>
                      <a:pt x="20" y="4"/>
                    </a:cubicBezTo>
                    <a:cubicBezTo>
                      <a:pt x="21" y="5"/>
                      <a:pt x="22" y="7"/>
                      <a:pt x="22" y="8"/>
                    </a:cubicBezTo>
                    <a:cubicBezTo>
                      <a:pt x="21" y="7"/>
                      <a:pt x="20" y="7"/>
                      <a:pt x="19" y="5"/>
                    </a:cubicBezTo>
                    <a:cubicBezTo>
                      <a:pt x="19" y="7"/>
                      <a:pt x="20" y="8"/>
                      <a:pt x="20" y="9"/>
                    </a:cubicBezTo>
                    <a:cubicBezTo>
                      <a:pt x="21" y="10"/>
                      <a:pt x="19" y="14"/>
                      <a:pt x="19" y="11"/>
                    </a:cubicBezTo>
                    <a:cubicBezTo>
                      <a:pt x="18" y="12"/>
                      <a:pt x="18" y="12"/>
                      <a:pt x="17" y="12"/>
                    </a:cubicBezTo>
                    <a:cubicBezTo>
                      <a:pt x="17" y="12"/>
                      <a:pt x="17" y="14"/>
                      <a:pt x="17" y="14"/>
                    </a:cubicBezTo>
                    <a:cubicBezTo>
                      <a:pt x="17" y="15"/>
                      <a:pt x="16" y="14"/>
                      <a:pt x="16" y="15"/>
                    </a:cubicBezTo>
                    <a:cubicBezTo>
                      <a:pt x="15" y="15"/>
                      <a:pt x="16" y="16"/>
                      <a:pt x="16" y="17"/>
                    </a:cubicBezTo>
                    <a:cubicBezTo>
                      <a:pt x="15" y="14"/>
                      <a:pt x="14" y="17"/>
                      <a:pt x="14" y="18"/>
                    </a:cubicBezTo>
                    <a:cubicBezTo>
                      <a:pt x="13" y="19"/>
                      <a:pt x="13" y="20"/>
                      <a:pt x="12" y="21"/>
                    </a:cubicBezTo>
                    <a:cubicBezTo>
                      <a:pt x="11" y="22"/>
                      <a:pt x="10" y="24"/>
                      <a:pt x="9" y="25"/>
                    </a:cubicBezTo>
                    <a:cubicBezTo>
                      <a:pt x="8" y="26"/>
                      <a:pt x="7" y="26"/>
                      <a:pt x="7" y="26"/>
                    </a:cubicBezTo>
                    <a:cubicBezTo>
                      <a:pt x="6" y="27"/>
                      <a:pt x="6" y="27"/>
                      <a:pt x="5" y="28"/>
                    </a:cubicBezTo>
                    <a:cubicBezTo>
                      <a:pt x="3" y="29"/>
                      <a:pt x="1" y="32"/>
                      <a:pt x="1" y="34"/>
                    </a:cubicBezTo>
                  </a:path>
                </a:pathLst>
              </a:custGeom>
              <a:solidFill>
                <a:srgbClr val="B3B3B3"/>
              </a:solidFill>
              <a:ln w="3175">
                <a:solidFill>
                  <a:schemeClr val="tx1"/>
                </a:solidFill>
                <a:round/>
                <a:headEnd/>
                <a:tailEnd/>
              </a:ln>
            </p:spPr>
            <p:txBody>
              <a:bodyPr/>
              <a:lstStyle/>
              <a:p>
                <a:endParaRPr lang="en-GB" sz="2400" dirty="0"/>
              </a:p>
            </p:txBody>
          </p:sp>
          <p:sp>
            <p:nvSpPr>
              <p:cNvPr id="872" name="Freeform 4905"/>
              <p:cNvSpPr>
                <a:spLocks/>
              </p:cNvSpPr>
              <p:nvPr/>
            </p:nvSpPr>
            <p:spPr bwMode="auto">
              <a:xfrm>
                <a:off x="4390" y="2487"/>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0"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873" name="Freeform 4906"/>
              <p:cNvSpPr>
                <a:spLocks/>
              </p:cNvSpPr>
              <p:nvPr/>
            </p:nvSpPr>
            <p:spPr bwMode="auto">
              <a:xfrm>
                <a:off x="4389" y="2473"/>
                <a:ext cx="9" cy="6"/>
              </a:xfrm>
              <a:custGeom>
                <a:avLst/>
                <a:gdLst>
                  <a:gd name="T0" fmla="*/ 4 w 7"/>
                  <a:gd name="T1" fmla="*/ 2 h 4"/>
                  <a:gd name="T2" fmla="*/ 3 w 7"/>
                  <a:gd name="T3" fmla="*/ 0 h 4"/>
                  <a:gd name="T4" fmla="*/ 9 w 7"/>
                  <a:gd name="T5" fmla="*/ 6 h 4"/>
                  <a:gd name="T6" fmla="*/ 8 w 7"/>
                  <a:gd name="T7" fmla="*/ 3 h 4"/>
                  <a:gd name="T8" fmla="*/ 4 w 7"/>
                  <a:gd name="T9" fmla="*/ 2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4">
                    <a:moveTo>
                      <a:pt x="3" y="1"/>
                    </a:moveTo>
                    <a:cubicBezTo>
                      <a:pt x="2" y="0"/>
                      <a:pt x="2" y="0"/>
                      <a:pt x="2" y="0"/>
                    </a:cubicBezTo>
                    <a:cubicBezTo>
                      <a:pt x="0" y="3"/>
                      <a:pt x="4" y="4"/>
                      <a:pt x="7" y="4"/>
                    </a:cubicBezTo>
                    <a:cubicBezTo>
                      <a:pt x="7" y="3"/>
                      <a:pt x="6" y="2"/>
                      <a:pt x="6" y="2"/>
                    </a:cubicBezTo>
                    <a:cubicBezTo>
                      <a:pt x="5" y="1"/>
                      <a:pt x="4" y="2"/>
                      <a:pt x="3" y="1"/>
                    </a:cubicBezTo>
                  </a:path>
                </a:pathLst>
              </a:custGeom>
              <a:solidFill>
                <a:srgbClr val="B3B3B3"/>
              </a:solidFill>
              <a:ln w="3175">
                <a:solidFill>
                  <a:schemeClr val="tx1"/>
                </a:solidFill>
                <a:round/>
                <a:headEnd/>
                <a:tailEnd/>
              </a:ln>
            </p:spPr>
            <p:txBody>
              <a:bodyPr/>
              <a:lstStyle/>
              <a:p>
                <a:endParaRPr lang="en-GB" sz="2400" dirty="0"/>
              </a:p>
            </p:txBody>
          </p:sp>
          <p:sp>
            <p:nvSpPr>
              <p:cNvPr id="874" name="Freeform 4907"/>
              <p:cNvSpPr>
                <a:spLocks/>
              </p:cNvSpPr>
              <p:nvPr/>
            </p:nvSpPr>
            <p:spPr bwMode="auto">
              <a:xfrm>
                <a:off x="4391" y="2450"/>
                <a:ext cx="3" cy="2"/>
              </a:xfrm>
              <a:custGeom>
                <a:avLst/>
                <a:gdLst>
                  <a:gd name="T0" fmla="*/ 0 w 2"/>
                  <a:gd name="T1" fmla="*/ 0 h 2"/>
                  <a:gd name="T2" fmla="*/ 3 w 2"/>
                  <a:gd name="T3" fmla="*/ 2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0" y="1"/>
                      <a:pt x="1" y="1"/>
                      <a:pt x="2" y="2"/>
                    </a:cubicBezTo>
                    <a:cubicBezTo>
                      <a:pt x="2" y="1"/>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875" name="Freeform 4908"/>
              <p:cNvSpPr>
                <a:spLocks/>
              </p:cNvSpPr>
              <p:nvPr/>
            </p:nvSpPr>
            <p:spPr bwMode="auto">
              <a:xfrm>
                <a:off x="4391" y="2480"/>
                <a:ext cx="3" cy="4"/>
              </a:xfrm>
              <a:custGeom>
                <a:avLst/>
                <a:gdLst>
                  <a:gd name="T0" fmla="*/ 2 w 2"/>
                  <a:gd name="T1" fmla="*/ 0 h 3"/>
                  <a:gd name="T2" fmla="*/ 0 w 2"/>
                  <a:gd name="T3" fmla="*/ 0 h 3"/>
                  <a:gd name="T4" fmla="*/ 3 w 2"/>
                  <a:gd name="T5" fmla="*/ 4 h 3"/>
                  <a:gd name="T6" fmla="*/ 2 w 2"/>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3">
                    <a:moveTo>
                      <a:pt x="1" y="0"/>
                    </a:moveTo>
                    <a:cubicBezTo>
                      <a:pt x="1" y="0"/>
                      <a:pt x="0" y="0"/>
                      <a:pt x="0" y="0"/>
                    </a:cubicBezTo>
                    <a:cubicBezTo>
                      <a:pt x="0" y="1"/>
                      <a:pt x="2" y="1"/>
                      <a:pt x="2" y="3"/>
                    </a:cubicBezTo>
                    <a:cubicBezTo>
                      <a:pt x="2" y="2"/>
                      <a:pt x="2" y="1"/>
                      <a:pt x="1" y="0"/>
                    </a:cubicBezTo>
                  </a:path>
                </a:pathLst>
              </a:custGeom>
              <a:solidFill>
                <a:srgbClr val="B3B3B3"/>
              </a:solidFill>
              <a:ln w="3175">
                <a:solidFill>
                  <a:schemeClr val="tx1"/>
                </a:solidFill>
                <a:round/>
                <a:headEnd/>
                <a:tailEnd/>
              </a:ln>
            </p:spPr>
            <p:txBody>
              <a:bodyPr/>
              <a:lstStyle/>
              <a:p>
                <a:endParaRPr lang="en-GB" sz="2400" dirty="0"/>
              </a:p>
            </p:txBody>
          </p:sp>
          <p:sp>
            <p:nvSpPr>
              <p:cNvPr id="876" name="Freeform 4909"/>
              <p:cNvSpPr>
                <a:spLocks/>
              </p:cNvSpPr>
              <p:nvPr/>
            </p:nvSpPr>
            <p:spPr bwMode="auto">
              <a:xfrm>
                <a:off x="4391" y="2500"/>
                <a:ext cx="4" cy="4"/>
              </a:xfrm>
              <a:custGeom>
                <a:avLst/>
                <a:gdLst>
                  <a:gd name="T0" fmla="*/ 4 w 3"/>
                  <a:gd name="T1" fmla="*/ 1 h 3"/>
                  <a:gd name="T2" fmla="*/ 0 w 3"/>
                  <a:gd name="T3" fmla="*/ 3 h 3"/>
                  <a:gd name="T4" fmla="*/ 4 w 3"/>
                  <a:gd name="T5" fmla="*/ 1 h 3"/>
                  <a:gd name="T6" fmla="*/ 0 60000 65536"/>
                  <a:gd name="T7" fmla="*/ 0 60000 65536"/>
                  <a:gd name="T8" fmla="*/ 0 60000 65536"/>
                </a:gdLst>
                <a:ahLst/>
                <a:cxnLst>
                  <a:cxn ang="T6">
                    <a:pos x="T0" y="T1"/>
                  </a:cxn>
                  <a:cxn ang="T7">
                    <a:pos x="T2" y="T3"/>
                  </a:cxn>
                  <a:cxn ang="T8">
                    <a:pos x="T4" y="T5"/>
                  </a:cxn>
                </a:cxnLst>
                <a:rect l="0" t="0" r="r" b="b"/>
                <a:pathLst>
                  <a:path w="3" h="3">
                    <a:moveTo>
                      <a:pt x="3" y="1"/>
                    </a:moveTo>
                    <a:cubicBezTo>
                      <a:pt x="3" y="0"/>
                      <a:pt x="0" y="1"/>
                      <a:pt x="0" y="2"/>
                    </a:cubicBezTo>
                    <a:cubicBezTo>
                      <a:pt x="2" y="3"/>
                      <a:pt x="2" y="1"/>
                      <a:pt x="3" y="1"/>
                    </a:cubicBezTo>
                  </a:path>
                </a:pathLst>
              </a:custGeom>
              <a:solidFill>
                <a:srgbClr val="B3B3B3"/>
              </a:solidFill>
              <a:ln w="3175">
                <a:solidFill>
                  <a:schemeClr val="tx1"/>
                </a:solidFill>
                <a:round/>
                <a:headEnd/>
                <a:tailEnd/>
              </a:ln>
            </p:spPr>
            <p:txBody>
              <a:bodyPr/>
              <a:lstStyle/>
              <a:p>
                <a:endParaRPr lang="en-GB" sz="2400" dirty="0"/>
              </a:p>
            </p:txBody>
          </p:sp>
          <p:sp>
            <p:nvSpPr>
              <p:cNvPr id="877" name="Freeform 4910"/>
              <p:cNvSpPr>
                <a:spLocks/>
              </p:cNvSpPr>
              <p:nvPr/>
            </p:nvSpPr>
            <p:spPr bwMode="auto">
              <a:xfrm>
                <a:off x="4395" y="2454"/>
                <a:ext cx="19" cy="26"/>
              </a:xfrm>
              <a:custGeom>
                <a:avLst/>
                <a:gdLst>
                  <a:gd name="T0" fmla="*/ 0 w 14"/>
                  <a:gd name="T1" fmla="*/ 1 h 20"/>
                  <a:gd name="T2" fmla="*/ 4 w 14"/>
                  <a:gd name="T3" fmla="*/ 5 h 20"/>
                  <a:gd name="T4" fmla="*/ 8 w 14"/>
                  <a:gd name="T5" fmla="*/ 13 h 20"/>
                  <a:gd name="T6" fmla="*/ 18 w 14"/>
                  <a:gd name="T7" fmla="*/ 18 h 20"/>
                  <a:gd name="T8" fmla="*/ 19 w 14"/>
                  <a:gd name="T9" fmla="*/ 14 h 20"/>
                  <a:gd name="T10" fmla="*/ 18 w 14"/>
                  <a:gd name="T11" fmla="*/ 10 h 20"/>
                  <a:gd name="T12" fmla="*/ 14 w 14"/>
                  <a:gd name="T13" fmla="*/ 3 h 20"/>
                  <a:gd name="T14" fmla="*/ 0 w 14"/>
                  <a:gd name="T15" fmla="*/ 1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 h="20">
                    <a:moveTo>
                      <a:pt x="0" y="1"/>
                    </a:moveTo>
                    <a:cubicBezTo>
                      <a:pt x="0" y="2"/>
                      <a:pt x="2" y="4"/>
                      <a:pt x="3" y="4"/>
                    </a:cubicBezTo>
                    <a:cubicBezTo>
                      <a:pt x="5" y="6"/>
                      <a:pt x="4" y="8"/>
                      <a:pt x="6" y="10"/>
                    </a:cubicBezTo>
                    <a:cubicBezTo>
                      <a:pt x="7" y="11"/>
                      <a:pt x="11" y="20"/>
                      <a:pt x="13" y="14"/>
                    </a:cubicBezTo>
                    <a:cubicBezTo>
                      <a:pt x="13" y="13"/>
                      <a:pt x="13" y="12"/>
                      <a:pt x="14" y="11"/>
                    </a:cubicBezTo>
                    <a:cubicBezTo>
                      <a:pt x="14" y="10"/>
                      <a:pt x="13" y="9"/>
                      <a:pt x="13" y="8"/>
                    </a:cubicBezTo>
                    <a:cubicBezTo>
                      <a:pt x="13" y="6"/>
                      <a:pt x="11" y="4"/>
                      <a:pt x="10" y="2"/>
                    </a:cubicBezTo>
                    <a:cubicBezTo>
                      <a:pt x="8" y="1"/>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878" name="Freeform 4911"/>
              <p:cNvSpPr>
                <a:spLocks/>
              </p:cNvSpPr>
              <p:nvPr/>
            </p:nvSpPr>
            <p:spPr bwMode="auto">
              <a:xfrm>
                <a:off x="4397" y="2479"/>
                <a:ext cx="0" cy="2"/>
              </a:xfrm>
              <a:custGeom>
                <a:avLst/>
                <a:gdLst>
                  <a:gd name="T0" fmla="*/ 2 h 2"/>
                  <a:gd name="T1" fmla="*/ 0 h 2"/>
                  <a:gd name="T2" fmla="*/ 2 h 2"/>
                  <a:gd name="T3" fmla="*/ 0 60000 65536"/>
                  <a:gd name="T4" fmla="*/ 0 60000 65536"/>
                  <a:gd name="T5" fmla="*/ 0 60000 65536"/>
                </a:gdLst>
                <a:ahLst/>
                <a:cxnLst>
                  <a:cxn ang="T3">
                    <a:pos x="0" y="T0"/>
                  </a:cxn>
                  <a:cxn ang="T4">
                    <a:pos x="0" y="T1"/>
                  </a:cxn>
                  <a:cxn ang="T5">
                    <a:pos x="0" y="T2"/>
                  </a:cxn>
                </a:cxnLst>
                <a:rect l="0" t="0" r="r" b="b"/>
                <a:pathLst>
                  <a:path h="2">
                    <a:moveTo>
                      <a:pt x="0" y="2"/>
                    </a:moveTo>
                    <a:cubicBezTo>
                      <a:pt x="0" y="1"/>
                      <a:pt x="0" y="1"/>
                      <a:pt x="0" y="0"/>
                    </a:cubicBezTo>
                    <a:cubicBezTo>
                      <a:pt x="0" y="1"/>
                      <a:pt x="0" y="2"/>
                      <a:pt x="0" y="2"/>
                    </a:cubicBezTo>
                  </a:path>
                </a:pathLst>
              </a:custGeom>
              <a:solidFill>
                <a:srgbClr val="B3B3B3"/>
              </a:solidFill>
              <a:ln w="3175">
                <a:solidFill>
                  <a:schemeClr val="tx1"/>
                </a:solidFill>
                <a:round/>
                <a:headEnd/>
                <a:tailEnd/>
              </a:ln>
            </p:spPr>
            <p:txBody>
              <a:bodyPr/>
              <a:lstStyle/>
              <a:p>
                <a:endParaRPr lang="en-GB" sz="2400" dirty="0"/>
              </a:p>
            </p:txBody>
          </p:sp>
          <p:sp>
            <p:nvSpPr>
              <p:cNvPr id="879" name="Freeform 4912"/>
              <p:cNvSpPr>
                <a:spLocks/>
              </p:cNvSpPr>
              <p:nvPr/>
            </p:nvSpPr>
            <p:spPr bwMode="auto">
              <a:xfrm>
                <a:off x="4381" y="2373"/>
                <a:ext cx="68" cy="98"/>
              </a:xfrm>
              <a:custGeom>
                <a:avLst/>
                <a:gdLst>
                  <a:gd name="T0" fmla="*/ 4 w 52"/>
                  <a:gd name="T1" fmla="*/ 44 h 74"/>
                  <a:gd name="T2" fmla="*/ 8 w 52"/>
                  <a:gd name="T3" fmla="*/ 58 h 74"/>
                  <a:gd name="T4" fmla="*/ 13 w 52"/>
                  <a:gd name="T5" fmla="*/ 66 h 74"/>
                  <a:gd name="T6" fmla="*/ 21 w 52"/>
                  <a:gd name="T7" fmla="*/ 66 h 74"/>
                  <a:gd name="T8" fmla="*/ 17 w 52"/>
                  <a:gd name="T9" fmla="*/ 77 h 74"/>
                  <a:gd name="T10" fmla="*/ 22 w 52"/>
                  <a:gd name="T11" fmla="*/ 79 h 74"/>
                  <a:gd name="T12" fmla="*/ 27 w 52"/>
                  <a:gd name="T13" fmla="*/ 79 h 74"/>
                  <a:gd name="T14" fmla="*/ 33 w 52"/>
                  <a:gd name="T15" fmla="*/ 74 h 74"/>
                  <a:gd name="T16" fmla="*/ 44 w 52"/>
                  <a:gd name="T17" fmla="*/ 86 h 74"/>
                  <a:gd name="T18" fmla="*/ 46 w 52"/>
                  <a:gd name="T19" fmla="*/ 83 h 74"/>
                  <a:gd name="T20" fmla="*/ 42 w 52"/>
                  <a:gd name="T21" fmla="*/ 75 h 74"/>
                  <a:gd name="T22" fmla="*/ 55 w 52"/>
                  <a:gd name="T23" fmla="*/ 86 h 74"/>
                  <a:gd name="T24" fmla="*/ 60 w 52"/>
                  <a:gd name="T25" fmla="*/ 90 h 74"/>
                  <a:gd name="T26" fmla="*/ 65 w 52"/>
                  <a:gd name="T27" fmla="*/ 90 h 74"/>
                  <a:gd name="T28" fmla="*/ 67 w 52"/>
                  <a:gd name="T29" fmla="*/ 97 h 74"/>
                  <a:gd name="T30" fmla="*/ 61 w 52"/>
                  <a:gd name="T31" fmla="*/ 85 h 74"/>
                  <a:gd name="T32" fmla="*/ 64 w 52"/>
                  <a:gd name="T33" fmla="*/ 78 h 74"/>
                  <a:gd name="T34" fmla="*/ 54 w 52"/>
                  <a:gd name="T35" fmla="*/ 73 h 74"/>
                  <a:gd name="T36" fmla="*/ 50 w 52"/>
                  <a:gd name="T37" fmla="*/ 73 h 74"/>
                  <a:gd name="T38" fmla="*/ 39 w 52"/>
                  <a:gd name="T39" fmla="*/ 70 h 74"/>
                  <a:gd name="T40" fmla="*/ 34 w 52"/>
                  <a:gd name="T41" fmla="*/ 73 h 74"/>
                  <a:gd name="T42" fmla="*/ 26 w 52"/>
                  <a:gd name="T43" fmla="*/ 50 h 74"/>
                  <a:gd name="T44" fmla="*/ 34 w 52"/>
                  <a:gd name="T45" fmla="*/ 38 h 74"/>
                  <a:gd name="T46" fmla="*/ 34 w 52"/>
                  <a:gd name="T47" fmla="*/ 34 h 74"/>
                  <a:gd name="T48" fmla="*/ 35 w 52"/>
                  <a:gd name="T49" fmla="*/ 21 h 74"/>
                  <a:gd name="T50" fmla="*/ 31 w 52"/>
                  <a:gd name="T51" fmla="*/ 7 h 74"/>
                  <a:gd name="T52" fmla="*/ 26 w 52"/>
                  <a:gd name="T53" fmla="*/ 7 h 74"/>
                  <a:gd name="T54" fmla="*/ 20 w 52"/>
                  <a:gd name="T55" fmla="*/ 4 h 74"/>
                  <a:gd name="T56" fmla="*/ 9 w 52"/>
                  <a:gd name="T57" fmla="*/ 1 h 74"/>
                  <a:gd name="T58" fmla="*/ 8 w 52"/>
                  <a:gd name="T59" fmla="*/ 5 h 74"/>
                  <a:gd name="T60" fmla="*/ 8 w 52"/>
                  <a:gd name="T61" fmla="*/ 28 h 74"/>
                  <a:gd name="T62" fmla="*/ 3 w 52"/>
                  <a:gd name="T63" fmla="*/ 36 h 7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2" h="74">
                    <a:moveTo>
                      <a:pt x="1" y="30"/>
                    </a:moveTo>
                    <a:cubicBezTo>
                      <a:pt x="1" y="32"/>
                      <a:pt x="2" y="32"/>
                      <a:pt x="3" y="33"/>
                    </a:cubicBezTo>
                    <a:cubicBezTo>
                      <a:pt x="3" y="35"/>
                      <a:pt x="3" y="38"/>
                      <a:pt x="4" y="40"/>
                    </a:cubicBezTo>
                    <a:cubicBezTo>
                      <a:pt x="5" y="41"/>
                      <a:pt x="5" y="43"/>
                      <a:pt x="6" y="44"/>
                    </a:cubicBezTo>
                    <a:cubicBezTo>
                      <a:pt x="6" y="45"/>
                      <a:pt x="8" y="48"/>
                      <a:pt x="7" y="45"/>
                    </a:cubicBezTo>
                    <a:cubicBezTo>
                      <a:pt x="9" y="46"/>
                      <a:pt x="8" y="50"/>
                      <a:pt x="10" y="50"/>
                    </a:cubicBezTo>
                    <a:cubicBezTo>
                      <a:pt x="14" y="51"/>
                      <a:pt x="11" y="47"/>
                      <a:pt x="11" y="46"/>
                    </a:cubicBezTo>
                    <a:cubicBezTo>
                      <a:pt x="12" y="46"/>
                      <a:pt x="19" y="48"/>
                      <a:pt x="16" y="50"/>
                    </a:cubicBezTo>
                    <a:cubicBezTo>
                      <a:pt x="15" y="51"/>
                      <a:pt x="14" y="52"/>
                      <a:pt x="13" y="53"/>
                    </a:cubicBezTo>
                    <a:cubicBezTo>
                      <a:pt x="12" y="54"/>
                      <a:pt x="13" y="56"/>
                      <a:pt x="13" y="58"/>
                    </a:cubicBezTo>
                    <a:cubicBezTo>
                      <a:pt x="14" y="58"/>
                      <a:pt x="15" y="58"/>
                      <a:pt x="14" y="57"/>
                    </a:cubicBezTo>
                    <a:cubicBezTo>
                      <a:pt x="16" y="57"/>
                      <a:pt x="17" y="58"/>
                      <a:pt x="17" y="60"/>
                    </a:cubicBezTo>
                    <a:cubicBezTo>
                      <a:pt x="17" y="57"/>
                      <a:pt x="18" y="59"/>
                      <a:pt x="18" y="60"/>
                    </a:cubicBezTo>
                    <a:cubicBezTo>
                      <a:pt x="19" y="60"/>
                      <a:pt x="21" y="61"/>
                      <a:pt x="21" y="60"/>
                    </a:cubicBezTo>
                    <a:cubicBezTo>
                      <a:pt x="22" y="59"/>
                      <a:pt x="22" y="58"/>
                      <a:pt x="23" y="57"/>
                    </a:cubicBezTo>
                    <a:cubicBezTo>
                      <a:pt x="23" y="57"/>
                      <a:pt x="25" y="56"/>
                      <a:pt x="25" y="56"/>
                    </a:cubicBezTo>
                    <a:cubicBezTo>
                      <a:pt x="27" y="57"/>
                      <a:pt x="28" y="58"/>
                      <a:pt x="29" y="59"/>
                    </a:cubicBezTo>
                    <a:cubicBezTo>
                      <a:pt x="31" y="60"/>
                      <a:pt x="34" y="62"/>
                      <a:pt x="34" y="65"/>
                    </a:cubicBezTo>
                    <a:cubicBezTo>
                      <a:pt x="34" y="65"/>
                      <a:pt x="36" y="66"/>
                      <a:pt x="36" y="65"/>
                    </a:cubicBezTo>
                    <a:cubicBezTo>
                      <a:pt x="36" y="64"/>
                      <a:pt x="36" y="64"/>
                      <a:pt x="35" y="63"/>
                    </a:cubicBezTo>
                    <a:cubicBezTo>
                      <a:pt x="35" y="63"/>
                      <a:pt x="34" y="61"/>
                      <a:pt x="34" y="61"/>
                    </a:cubicBezTo>
                    <a:cubicBezTo>
                      <a:pt x="33" y="60"/>
                      <a:pt x="33" y="58"/>
                      <a:pt x="32" y="57"/>
                    </a:cubicBezTo>
                    <a:cubicBezTo>
                      <a:pt x="34" y="56"/>
                      <a:pt x="36" y="59"/>
                      <a:pt x="37" y="60"/>
                    </a:cubicBezTo>
                    <a:cubicBezTo>
                      <a:pt x="39" y="62"/>
                      <a:pt x="41" y="62"/>
                      <a:pt x="42" y="65"/>
                    </a:cubicBezTo>
                    <a:cubicBezTo>
                      <a:pt x="43" y="66"/>
                      <a:pt x="42" y="67"/>
                      <a:pt x="43" y="67"/>
                    </a:cubicBezTo>
                    <a:cubicBezTo>
                      <a:pt x="44" y="67"/>
                      <a:pt x="45" y="68"/>
                      <a:pt x="46" y="68"/>
                    </a:cubicBezTo>
                    <a:cubicBezTo>
                      <a:pt x="47" y="69"/>
                      <a:pt x="47" y="70"/>
                      <a:pt x="48" y="69"/>
                    </a:cubicBezTo>
                    <a:cubicBezTo>
                      <a:pt x="49" y="69"/>
                      <a:pt x="50" y="68"/>
                      <a:pt x="50" y="68"/>
                    </a:cubicBezTo>
                    <a:cubicBezTo>
                      <a:pt x="50" y="70"/>
                      <a:pt x="48" y="70"/>
                      <a:pt x="49" y="72"/>
                    </a:cubicBezTo>
                    <a:cubicBezTo>
                      <a:pt x="49" y="72"/>
                      <a:pt x="51" y="74"/>
                      <a:pt x="51" y="73"/>
                    </a:cubicBezTo>
                    <a:cubicBezTo>
                      <a:pt x="52" y="71"/>
                      <a:pt x="51" y="64"/>
                      <a:pt x="48" y="67"/>
                    </a:cubicBezTo>
                    <a:cubicBezTo>
                      <a:pt x="47" y="66"/>
                      <a:pt x="48" y="65"/>
                      <a:pt x="47" y="64"/>
                    </a:cubicBezTo>
                    <a:cubicBezTo>
                      <a:pt x="47" y="63"/>
                      <a:pt x="46" y="62"/>
                      <a:pt x="45" y="61"/>
                    </a:cubicBezTo>
                    <a:cubicBezTo>
                      <a:pt x="42" y="60"/>
                      <a:pt x="47" y="59"/>
                      <a:pt x="49" y="59"/>
                    </a:cubicBezTo>
                    <a:cubicBezTo>
                      <a:pt x="48" y="58"/>
                      <a:pt x="46" y="57"/>
                      <a:pt x="45" y="57"/>
                    </a:cubicBezTo>
                    <a:cubicBezTo>
                      <a:pt x="43" y="57"/>
                      <a:pt x="42" y="55"/>
                      <a:pt x="41" y="55"/>
                    </a:cubicBezTo>
                    <a:cubicBezTo>
                      <a:pt x="40" y="56"/>
                      <a:pt x="43" y="58"/>
                      <a:pt x="41" y="59"/>
                    </a:cubicBezTo>
                    <a:cubicBezTo>
                      <a:pt x="39" y="60"/>
                      <a:pt x="39" y="56"/>
                      <a:pt x="38" y="55"/>
                    </a:cubicBezTo>
                    <a:cubicBezTo>
                      <a:pt x="37" y="52"/>
                      <a:pt x="31" y="50"/>
                      <a:pt x="31" y="55"/>
                    </a:cubicBezTo>
                    <a:cubicBezTo>
                      <a:pt x="30" y="54"/>
                      <a:pt x="30" y="54"/>
                      <a:pt x="30" y="53"/>
                    </a:cubicBezTo>
                    <a:cubicBezTo>
                      <a:pt x="29" y="55"/>
                      <a:pt x="31" y="55"/>
                      <a:pt x="31" y="56"/>
                    </a:cubicBezTo>
                    <a:cubicBezTo>
                      <a:pt x="29" y="58"/>
                      <a:pt x="27" y="56"/>
                      <a:pt x="26" y="55"/>
                    </a:cubicBezTo>
                    <a:cubicBezTo>
                      <a:pt x="25" y="54"/>
                      <a:pt x="21" y="48"/>
                      <a:pt x="24" y="48"/>
                    </a:cubicBezTo>
                    <a:cubicBezTo>
                      <a:pt x="21" y="46"/>
                      <a:pt x="19" y="41"/>
                      <a:pt x="20" y="38"/>
                    </a:cubicBezTo>
                    <a:cubicBezTo>
                      <a:pt x="21" y="36"/>
                      <a:pt x="20" y="34"/>
                      <a:pt x="20" y="33"/>
                    </a:cubicBezTo>
                    <a:cubicBezTo>
                      <a:pt x="21" y="31"/>
                      <a:pt x="24" y="30"/>
                      <a:pt x="26" y="29"/>
                    </a:cubicBezTo>
                    <a:cubicBezTo>
                      <a:pt x="25" y="29"/>
                      <a:pt x="25" y="30"/>
                      <a:pt x="25" y="31"/>
                    </a:cubicBezTo>
                    <a:cubicBezTo>
                      <a:pt x="26" y="29"/>
                      <a:pt x="26" y="28"/>
                      <a:pt x="26" y="26"/>
                    </a:cubicBezTo>
                    <a:cubicBezTo>
                      <a:pt x="27" y="23"/>
                      <a:pt x="28" y="21"/>
                      <a:pt x="28" y="18"/>
                    </a:cubicBezTo>
                    <a:cubicBezTo>
                      <a:pt x="27" y="19"/>
                      <a:pt x="27" y="17"/>
                      <a:pt x="27" y="16"/>
                    </a:cubicBezTo>
                    <a:cubicBezTo>
                      <a:pt x="25" y="15"/>
                      <a:pt x="24" y="14"/>
                      <a:pt x="23" y="12"/>
                    </a:cubicBezTo>
                    <a:cubicBezTo>
                      <a:pt x="22" y="10"/>
                      <a:pt x="23" y="8"/>
                      <a:pt x="24" y="5"/>
                    </a:cubicBezTo>
                    <a:cubicBezTo>
                      <a:pt x="24" y="4"/>
                      <a:pt x="23" y="1"/>
                      <a:pt x="21" y="3"/>
                    </a:cubicBezTo>
                    <a:cubicBezTo>
                      <a:pt x="21" y="3"/>
                      <a:pt x="21" y="5"/>
                      <a:pt x="20" y="5"/>
                    </a:cubicBezTo>
                    <a:cubicBezTo>
                      <a:pt x="19" y="4"/>
                      <a:pt x="17" y="4"/>
                      <a:pt x="17" y="4"/>
                    </a:cubicBezTo>
                    <a:cubicBezTo>
                      <a:pt x="16" y="4"/>
                      <a:pt x="16" y="3"/>
                      <a:pt x="15" y="3"/>
                    </a:cubicBezTo>
                    <a:cubicBezTo>
                      <a:pt x="13" y="2"/>
                      <a:pt x="11" y="0"/>
                      <a:pt x="10" y="1"/>
                    </a:cubicBezTo>
                    <a:cubicBezTo>
                      <a:pt x="9" y="1"/>
                      <a:pt x="8" y="1"/>
                      <a:pt x="7" y="1"/>
                    </a:cubicBezTo>
                    <a:cubicBezTo>
                      <a:pt x="7" y="0"/>
                      <a:pt x="7" y="2"/>
                      <a:pt x="6" y="2"/>
                    </a:cubicBezTo>
                    <a:cubicBezTo>
                      <a:pt x="4" y="2"/>
                      <a:pt x="6" y="3"/>
                      <a:pt x="6" y="4"/>
                    </a:cubicBezTo>
                    <a:cubicBezTo>
                      <a:pt x="6" y="6"/>
                      <a:pt x="5" y="8"/>
                      <a:pt x="5" y="10"/>
                    </a:cubicBezTo>
                    <a:cubicBezTo>
                      <a:pt x="4" y="14"/>
                      <a:pt x="7" y="17"/>
                      <a:pt x="6" y="21"/>
                    </a:cubicBezTo>
                    <a:cubicBezTo>
                      <a:pt x="6" y="25"/>
                      <a:pt x="7" y="27"/>
                      <a:pt x="7" y="30"/>
                    </a:cubicBezTo>
                    <a:cubicBezTo>
                      <a:pt x="8" y="34"/>
                      <a:pt x="2" y="29"/>
                      <a:pt x="2" y="27"/>
                    </a:cubicBezTo>
                    <a:cubicBezTo>
                      <a:pt x="0" y="28"/>
                      <a:pt x="1" y="29"/>
                      <a:pt x="1" y="30"/>
                    </a:cubicBezTo>
                  </a:path>
                </a:pathLst>
              </a:custGeom>
              <a:solidFill>
                <a:srgbClr val="B3B3B3"/>
              </a:solidFill>
              <a:ln w="3175">
                <a:solidFill>
                  <a:schemeClr val="tx1"/>
                </a:solidFill>
                <a:round/>
                <a:headEnd/>
                <a:tailEnd/>
              </a:ln>
            </p:spPr>
            <p:txBody>
              <a:bodyPr/>
              <a:lstStyle/>
              <a:p>
                <a:endParaRPr lang="en-GB" sz="2400" dirty="0"/>
              </a:p>
            </p:txBody>
          </p:sp>
          <p:sp>
            <p:nvSpPr>
              <p:cNvPr id="880" name="Freeform 4913"/>
              <p:cNvSpPr>
                <a:spLocks/>
              </p:cNvSpPr>
              <p:nvPr/>
            </p:nvSpPr>
            <p:spPr bwMode="auto">
              <a:xfrm>
                <a:off x="4395" y="2361"/>
                <a:ext cx="4" cy="3"/>
              </a:xfrm>
              <a:custGeom>
                <a:avLst/>
                <a:gdLst>
                  <a:gd name="T0" fmla="*/ 0 w 3"/>
                  <a:gd name="T1" fmla="*/ 2 h 2"/>
                  <a:gd name="T2" fmla="*/ 3 w 3"/>
                  <a:gd name="T3" fmla="*/ 3 h 2"/>
                  <a:gd name="T4" fmla="*/ 0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0" y="1"/>
                    </a:moveTo>
                    <a:cubicBezTo>
                      <a:pt x="1" y="1"/>
                      <a:pt x="2" y="2"/>
                      <a:pt x="2" y="2"/>
                    </a:cubicBezTo>
                    <a:cubicBezTo>
                      <a:pt x="3" y="1"/>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881" name="Freeform 4914"/>
              <p:cNvSpPr>
                <a:spLocks/>
              </p:cNvSpPr>
              <p:nvPr/>
            </p:nvSpPr>
            <p:spPr bwMode="auto">
              <a:xfrm>
                <a:off x="4397" y="2369"/>
                <a:ext cx="1" cy="1"/>
              </a:xfrm>
              <a:custGeom>
                <a:avLst/>
                <a:gdLst>
                  <a:gd name="T0" fmla="*/ 0 w 1"/>
                  <a:gd name="T1" fmla="*/ 1 h 1"/>
                  <a:gd name="T2" fmla="*/ 1 w 1"/>
                  <a:gd name="T3" fmla="*/ 1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1"/>
                      <a:pt x="1" y="1"/>
                      <a:pt x="1" y="1"/>
                    </a:cubicBezTo>
                    <a:cubicBezTo>
                      <a:pt x="1"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882" name="Freeform 4915"/>
              <p:cNvSpPr>
                <a:spLocks/>
              </p:cNvSpPr>
              <p:nvPr/>
            </p:nvSpPr>
            <p:spPr bwMode="auto">
              <a:xfrm>
                <a:off x="4400" y="2344"/>
                <a:ext cx="2" cy="3"/>
              </a:xfrm>
              <a:custGeom>
                <a:avLst/>
                <a:gdLst>
                  <a:gd name="T0" fmla="*/ 2 w 1"/>
                  <a:gd name="T1" fmla="*/ 3 h 2"/>
                  <a:gd name="T2" fmla="*/ 2 w 1"/>
                  <a:gd name="T3" fmla="*/ 0 h 2"/>
                  <a:gd name="T4" fmla="*/ 2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1"/>
                      <a:pt x="1" y="0"/>
                    </a:cubicBezTo>
                    <a:cubicBezTo>
                      <a:pt x="1" y="1"/>
                      <a:pt x="0" y="1"/>
                      <a:pt x="1" y="2"/>
                    </a:cubicBezTo>
                  </a:path>
                </a:pathLst>
              </a:custGeom>
              <a:solidFill>
                <a:srgbClr val="B3B3B3"/>
              </a:solidFill>
              <a:ln w="3175">
                <a:solidFill>
                  <a:schemeClr val="tx1"/>
                </a:solidFill>
                <a:round/>
                <a:headEnd/>
                <a:tailEnd/>
              </a:ln>
            </p:spPr>
            <p:txBody>
              <a:bodyPr/>
              <a:lstStyle/>
              <a:p>
                <a:endParaRPr lang="en-GB" sz="2400" dirty="0"/>
              </a:p>
            </p:txBody>
          </p:sp>
          <p:sp>
            <p:nvSpPr>
              <p:cNvPr id="883" name="Freeform 4916"/>
              <p:cNvSpPr>
                <a:spLocks/>
              </p:cNvSpPr>
              <p:nvPr/>
            </p:nvSpPr>
            <p:spPr bwMode="auto">
              <a:xfrm>
                <a:off x="4404" y="2368"/>
                <a:ext cx="2" cy="2"/>
              </a:xfrm>
              <a:custGeom>
                <a:avLst/>
                <a:gdLst>
                  <a:gd name="T0" fmla="*/ 0 w 1"/>
                  <a:gd name="T1" fmla="*/ 2 h 2"/>
                  <a:gd name="T2" fmla="*/ 0 w 1"/>
                  <a:gd name="T3" fmla="*/ 0 h 2"/>
                  <a:gd name="T4" fmla="*/ 0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0" y="2"/>
                      <a:pt x="1" y="1"/>
                      <a:pt x="0" y="0"/>
                    </a:cubicBezTo>
                    <a:cubicBezTo>
                      <a:pt x="0" y="0"/>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884" name="Freeform 4917"/>
              <p:cNvSpPr>
                <a:spLocks/>
              </p:cNvSpPr>
              <p:nvPr/>
            </p:nvSpPr>
            <p:spPr bwMode="auto">
              <a:xfrm>
                <a:off x="4412" y="2428"/>
                <a:ext cx="4" cy="8"/>
              </a:xfrm>
              <a:custGeom>
                <a:avLst/>
                <a:gdLst>
                  <a:gd name="T0" fmla="*/ 0 w 3"/>
                  <a:gd name="T1" fmla="*/ 3 h 6"/>
                  <a:gd name="T2" fmla="*/ 4 w 3"/>
                  <a:gd name="T3" fmla="*/ 8 h 6"/>
                  <a:gd name="T4" fmla="*/ 0 w 3"/>
                  <a:gd name="T5" fmla="*/ 3 h 6"/>
                  <a:gd name="T6" fmla="*/ 0 60000 65536"/>
                  <a:gd name="T7" fmla="*/ 0 60000 65536"/>
                  <a:gd name="T8" fmla="*/ 0 60000 65536"/>
                </a:gdLst>
                <a:ahLst/>
                <a:cxnLst>
                  <a:cxn ang="T6">
                    <a:pos x="T0" y="T1"/>
                  </a:cxn>
                  <a:cxn ang="T7">
                    <a:pos x="T2" y="T3"/>
                  </a:cxn>
                  <a:cxn ang="T8">
                    <a:pos x="T4" y="T5"/>
                  </a:cxn>
                </a:cxnLst>
                <a:rect l="0" t="0" r="r" b="b"/>
                <a:pathLst>
                  <a:path w="3" h="6">
                    <a:moveTo>
                      <a:pt x="0" y="2"/>
                    </a:moveTo>
                    <a:cubicBezTo>
                      <a:pt x="1" y="3"/>
                      <a:pt x="1" y="5"/>
                      <a:pt x="3" y="6"/>
                    </a:cubicBezTo>
                    <a:cubicBezTo>
                      <a:pt x="3" y="4"/>
                      <a:pt x="3" y="0"/>
                      <a:pt x="0" y="2"/>
                    </a:cubicBezTo>
                  </a:path>
                </a:pathLst>
              </a:custGeom>
              <a:solidFill>
                <a:srgbClr val="B3B3B3"/>
              </a:solidFill>
              <a:ln w="3175">
                <a:solidFill>
                  <a:schemeClr val="tx1"/>
                </a:solidFill>
                <a:round/>
                <a:headEnd/>
                <a:tailEnd/>
              </a:ln>
            </p:spPr>
            <p:txBody>
              <a:bodyPr/>
              <a:lstStyle/>
              <a:p>
                <a:endParaRPr lang="en-GB" sz="2400" dirty="0"/>
              </a:p>
            </p:txBody>
          </p:sp>
          <p:sp>
            <p:nvSpPr>
              <p:cNvPr id="885" name="Freeform 4918"/>
              <p:cNvSpPr>
                <a:spLocks/>
              </p:cNvSpPr>
              <p:nvPr/>
            </p:nvSpPr>
            <p:spPr bwMode="auto">
              <a:xfrm>
                <a:off x="4415" y="2443"/>
                <a:ext cx="4" cy="4"/>
              </a:xfrm>
              <a:custGeom>
                <a:avLst/>
                <a:gdLst>
                  <a:gd name="T0" fmla="*/ 4 w 3"/>
                  <a:gd name="T1" fmla="*/ 4 h 3"/>
                  <a:gd name="T2" fmla="*/ 0 w 3"/>
                  <a:gd name="T3" fmla="*/ 0 h 3"/>
                  <a:gd name="T4" fmla="*/ 4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3" y="3"/>
                    </a:moveTo>
                    <a:cubicBezTo>
                      <a:pt x="3" y="2"/>
                      <a:pt x="1" y="1"/>
                      <a:pt x="0" y="0"/>
                    </a:cubicBezTo>
                    <a:cubicBezTo>
                      <a:pt x="1" y="2"/>
                      <a:pt x="2" y="2"/>
                      <a:pt x="3" y="3"/>
                    </a:cubicBezTo>
                  </a:path>
                </a:pathLst>
              </a:custGeom>
              <a:solidFill>
                <a:srgbClr val="B3B3B3"/>
              </a:solidFill>
              <a:ln w="3175">
                <a:solidFill>
                  <a:schemeClr val="tx1"/>
                </a:solidFill>
                <a:round/>
                <a:headEnd/>
                <a:tailEnd/>
              </a:ln>
            </p:spPr>
            <p:txBody>
              <a:bodyPr/>
              <a:lstStyle/>
              <a:p>
                <a:endParaRPr lang="en-GB" sz="2400" dirty="0"/>
              </a:p>
            </p:txBody>
          </p:sp>
          <p:sp>
            <p:nvSpPr>
              <p:cNvPr id="886" name="Freeform 4919"/>
              <p:cNvSpPr>
                <a:spLocks/>
              </p:cNvSpPr>
              <p:nvPr/>
            </p:nvSpPr>
            <p:spPr bwMode="auto">
              <a:xfrm>
                <a:off x="4415" y="2454"/>
                <a:ext cx="5" cy="6"/>
              </a:xfrm>
              <a:custGeom>
                <a:avLst/>
                <a:gdLst>
                  <a:gd name="T0" fmla="*/ 0 w 4"/>
                  <a:gd name="T1" fmla="*/ 2 h 5"/>
                  <a:gd name="T2" fmla="*/ 5 w 4"/>
                  <a:gd name="T3" fmla="*/ 2 h 5"/>
                  <a:gd name="T4" fmla="*/ 0 w 4"/>
                  <a:gd name="T5" fmla="*/ 2 h 5"/>
                  <a:gd name="T6" fmla="*/ 0 60000 65536"/>
                  <a:gd name="T7" fmla="*/ 0 60000 65536"/>
                  <a:gd name="T8" fmla="*/ 0 60000 65536"/>
                </a:gdLst>
                <a:ahLst/>
                <a:cxnLst>
                  <a:cxn ang="T6">
                    <a:pos x="T0" y="T1"/>
                  </a:cxn>
                  <a:cxn ang="T7">
                    <a:pos x="T2" y="T3"/>
                  </a:cxn>
                  <a:cxn ang="T8">
                    <a:pos x="T4" y="T5"/>
                  </a:cxn>
                </a:cxnLst>
                <a:rect l="0" t="0" r="r" b="b"/>
                <a:pathLst>
                  <a:path w="4" h="5">
                    <a:moveTo>
                      <a:pt x="0" y="2"/>
                    </a:moveTo>
                    <a:cubicBezTo>
                      <a:pt x="0" y="4"/>
                      <a:pt x="4" y="5"/>
                      <a:pt x="4" y="2"/>
                    </a:cubicBezTo>
                    <a:cubicBezTo>
                      <a:pt x="4" y="1"/>
                      <a:pt x="1" y="0"/>
                      <a:pt x="0" y="2"/>
                    </a:cubicBezTo>
                  </a:path>
                </a:pathLst>
              </a:custGeom>
              <a:solidFill>
                <a:srgbClr val="B3B3B3"/>
              </a:solidFill>
              <a:ln w="3175">
                <a:solidFill>
                  <a:schemeClr val="tx1"/>
                </a:solidFill>
                <a:round/>
                <a:headEnd/>
                <a:tailEnd/>
              </a:ln>
            </p:spPr>
            <p:txBody>
              <a:bodyPr/>
              <a:lstStyle/>
              <a:p>
                <a:endParaRPr lang="en-GB" sz="2400" dirty="0"/>
              </a:p>
            </p:txBody>
          </p:sp>
          <p:sp>
            <p:nvSpPr>
              <p:cNvPr id="887" name="Freeform 4920"/>
              <p:cNvSpPr>
                <a:spLocks/>
              </p:cNvSpPr>
              <p:nvPr/>
            </p:nvSpPr>
            <p:spPr bwMode="auto">
              <a:xfrm>
                <a:off x="4418" y="2434"/>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888" name="Freeform 4921"/>
              <p:cNvSpPr>
                <a:spLocks/>
              </p:cNvSpPr>
              <p:nvPr/>
            </p:nvSpPr>
            <p:spPr bwMode="auto">
              <a:xfrm>
                <a:off x="4419" y="2480"/>
                <a:ext cx="20" cy="24"/>
              </a:xfrm>
              <a:custGeom>
                <a:avLst/>
                <a:gdLst>
                  <a:gd name="T0" fmla="*/ 0 w 15"/>
                  <a:gd name="T1" fmla="*/ 3 h 18"/>
                  <a:gd name="T2" fmla="*/ 3 w 15"/>
                  <a:gd name="T3" fmla="*/ 9 h 18"/>
                  <a:gd name="T4" fmla="*/ 3 w 15"/>
                  <a:gd name="T5" fmla="*/ 16 h 18"/>
                  <a:gd name="T6" fmla="*/ 3 w 15"/>
                  <a:gd name="T7" fmla="*/ 24 h 18"/>
                  <a:gd name="T8" fmla="*/ 9 w 15"/>
                  <a:gd name="T9" fmla="*/ 20 h 18"/>
                  <a:gd name="T10" fmla="*/ 15 w 15"/>
                  <a:gd name="T11" fmla="*/ 16 h 18"/>
                  <a:gd name="T12" fmla="*/ 19 w 15"/>
                  <a:gd name="T13" fmla="*/ 11 h 18"/>
                  <a:gd name="T14" fmla="*/ 15 w 15"/>
                  <a:gd name="T15" fmla="*/ 8 h 18"/>
                  <a:gd name="T16" fmla="*/ 13 w 15"/>
                  <a:gd name="T17" fmla="*/ 5 h 18"/>
                  <a:gd name="T18" fmla="*/ 9 w 15"/>
                  <a:gd name="T19" fmla="*/ 5 h 18"/>
                  <a:gd name="T20" fmla="*/ 7 w 15"/>
                  <a:gd name="T21" fmla="*/ 3 h 18"/>
                  <a:gd name="T22" fmla="*/ 1 w 15"/>
                  <a:gd name="T23" fmla="*/ 0 h 18"/>
                  <a:gd name="T24" fmla="*/ 0 w 15"/>
                  <a:gd name="T25" fmla="*/ 3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18">
                    <a:moveTo>
                      <a:pt x="0" y="2"/>
                    </a:moveTo>
                    <a:cubicBezTo>
                      <a:pt x="3" y="2"/>
                      <a:pt x="2" y="5"/>
                      <a:pt x="2" y="7"/>
                    </a:cubicBezTo>
                    <a:cubicBezTo>
                      <a:pt x="2" y="9"/>
                      <a:pt x="3" y="10"/>
                      <a:pt x="2" y="12"/>
                    </a:cubicBezTo>
                    <a:cubicBezTo>
                      <a:pt x="2" y="14"/>
                      <a:pt x="3" y="16"/>
                      <a:pt x="2" y="18"/>
                    </a:cubicBezTo>
                    <a:cubicBezTo>
                      <a:pt x="4" y="18"/>
                      <a:pt x="5" y="15"/>
                      <a:pt x="7" y="15"/>
                    </a:cubicBezTo>
                    <a:cubicBezTo>
                      <a:pt x="8" y="15"/>
                      <a:pt x="11" y="13"/>
                      <a:pt x="11" y="12"/>
                    </a:cubicBezTo>
                    <a:cubicBezTo>
                      <a:pt x="10" y="10"/>
                      <a:pt x="14" y="10"/>
                      <a:pt x="14" y="8"/>
                    </a:cubicBezTo>
                    <a:cubicBezTo>
                      <a:pt x="13" y="6"/>
                      <a:pt x="15" y="3"/>
                      <a:pt x="11" y="6"/>
                    </a:cubicBezTo>
                    <a:cubicBezTo>
                      <a:pt x="12" y="5"/>
                      <a:pt x="11" y="3"/>
                      <a:pt x="10" y="4"/>
                    </a:cubicBezTo>
                    <a:cubicBezTo>
                      <a:pt x="9" y="4"/>
                      <a:pt x="8" y="5"/>
                      <a:pt x="7" y="4"/>
                    </a:cubicBezTo>
                    <a:cubicBezTo>
                      <a:pt x="6" y="3"/>
                      <a:pt x="6" y="2"/>
                      <a:pt x="5" y="2"/>
                    </a:cubicBezTo>
                    <a:cubicBezTo>
                      <a:pt x="3" y="1"/>
                      <a:pt x="2" y="1"/>
                      <a:pt x="1" y="0"/>
                    </a:cubicBezTo>
                    <a:cubicBezTo>
                      <a:pt x="0" y="0"/>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889" name="Freeform 4922"/>
              <p:cNvSpPr>
                <a:spLocks/>
              </p:cNvSpPr>
              <p:nvPr/>
            </p:nvSpPr>
            <p:spPr bwMode="auto">
              <a:xfrm>
                <a:off x="4419" y="2467"/>
                <a:ext cx="3" cy="10"/>
              </a:xfrm>
              <a:custGeom>
                <a:avLst/>
                <a:gdLst>
                  <a:gd name="T0" fmla="*/ 2 w 2"/>
                  <a:gd name="T1" fmla="*/ 4 h 8"/>
                  <a:gd name="T2" fmla="*/ 2 w 2"/>
                  <a:gd name="T3" fmla="*/ 10 h 8"/>
                  <a:gd name="T4" fmla="*/ 3 w 2"/>
                  <a:gd name="T5" fmla="*/ 3 h 8"/>
                  <a:gd name="T6" fmla="*/ 2 w 2"/>
                  <a:gd name="T7" fmla="*/ 4 h 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8">
                    <a:moveTo>
                      <a:pt x="1" y="3"/>
                    </a:moveTo>
                    <a:cubicBezTo>
                      <a:pt x="1" y="5"/>
                      <a:pt x="0" y="6"/>
                      <a:pt x="1" y="8"/>
                    </a:cubicBezTo>
                    <a:cubicBezTo>
                      <a:pt x="2" y="6"/>
                      <a:pt x="2" y="4"/>
                      <a:pt x="2" y="2"/>
                    </a:cubicBezTo>
                    <a:cubicBezTo>
                      <a:pt x="2" y="0"/>
                      <a:pt x="0" y="1"/>
                      <a:pt x="1" y="3"/>
                    </a:cubicBezTo>
                  </a:path>
                </a:pathLst>
              </a:custGeom>
              <a:solidFill>
                <a:srgbClr val="B3B3B3"/>
              </a:solidFill>
              <a:ln w="3175">
                <a:solidFill>
                  <a:schemeClr val="tx1"/>
                </a:solidFill>
                <a:round/>
                <a:headEnd/>
                <a:tailEnd/>
              </a:ln>
            </p:spPr>
            <p:txBody>
              <a:bodyPr/>
              <a:lstStyle/>
              <a:p>
                <a:endParaRPr lang="en-GB" sz="2400" dirty="0"/>
              </a:p>
            </p:txBody>
          </p:sp>
          <p:sp>
            <p:nvSpPr>
              <p:cNvPr id="890" name="Freeform 4923"/>
              <p:cNvSpPr>
                <a:spLocks/>
              </p:cNvSpPr>
              <p:nvPr/>
            </p:nvSpPr>
            <p:spPr bwMode="auto">
              <a:xfrm>
                <a:off x="4420" y="2436"/>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close/>
                  </a:path>
                </a:pathLst>
              </a:custGeom>
              <a:solidFill>
                <a:srgbClr val="B3B3B3"/>
              </a:solidFill>
              <a:ln w="3175">
                <a:solidFill>
                  <a:schemeClr val="tx1"/>
                </a:solidFill>
                <a:round/>
                <a:headEnd/>
                <a:tailEnd/>
              </a:ln>
            </p:spPr>
            <p:txBody>
              <a:bodyPr/>
              <a:lstStyle/>
              <a:p>
                <a:endParaRPr lang="en-GB" sz="2400" dirty="0"/>
              </a:p>
            </p:txBody>
          </p:sp>
          <p:sp>
            <p:nvSpPr>
              <p:cNvPr id="891" name="Freeform 4924"/>
              <p:cNvSpPr>
                <a:spLocks/>
              </p:cNvSpPr>
              <p:nvPr/>
            </p:nvSpPr>
            <p:spPr bwMode="auto">
              <a:xfrm>
                <a:off x="4420" y="2436"/>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lnTo>
                      <a:pt x="2" y="0"/>
                    </a:lnTo>
                    <a:lnTo>
                      <a:pt x="0" y="0"/>
                    </a:lnTo>
                  </a:path>
                </a:pathLst>
              </a:custGeom>
              <a:noFill/>
              <a:ln w="3175">
                <a:solidFill>
                  <a:schemeClr val="tx1"/>
                </a:solidFill>
                <a:round/>
                <a:headEnd/>
                <a:tailEnd/>
              </a:ln>
            </p:spPr>
            <p:txBody>
              <a:bodyPr/>
              <a:lstStyle/>
              <a:p>
                <a:endParaRPr lang="en-GB" sz="2400" dirty="0"/>
              </a:p>
            </p:txBody>
          </p:sp>
          <p:sp>
            <p:nvSpPr>
              <p:cNvPr id="892" name="Freeform 4925"/>
              <p:cNvSpPr>
                <a:spLocks/>
              </p:cNvSpPr>
              <p:nvPr/>
            </p:nvSpPr>
            <p:spPr bwMode="auto">
              <a:xfrm>
                <a:off x="4423" y="2469"/>
                <a:ext cx="1" cy="2"/>
              </a:xfrm>
              <a:custGeom>
                <a:avLst/>
                <a:gdLst>
                  <a:gd name="T0" fmla="*/ 0 w 1"/>
                  <a:gd name="T1" fmla="*/ 2 h 1"/>
                  <a:gd name="T2" fmla="*/ 0 w 1"/>
                  <a:gd name="T3" fmla="*/ 0 h 1"/>
                  <a:gd name="T4" fmla="*/ 0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1"/>
                      <a:pt x="1" y="1"/>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893" name="Freeform 4926"/>
              <p:cNvSpPr>
                <a:spLocks/>
              </p:cNvSpPr>
              <p:nvPr/>
            </p:nvSpPr>
            <p:spPr bwMode="auto">
              <a:xfrm>
                <a:off x="4424" y="2513"/>
                <a:ext cx="68" cy="70"/>
              </a:xfrm>
              <a:custGeom>
                <a:avLst/>
                <a:gdLst>
                  <a:gd name="T0" fmla="*/ 1 w 51"/>
                  <a:gd name="T1" fmla="*/ 42 h 53"/>
                  <a:gd name="T2" fmla="*/ 7 w 51"/>
                  <a:gd name="T3" fmla="*/ 44 h 53"/>
                  <a:gd name="T4" fmla="*/ 8 w 51"/>
                  <a:gd name="T5" fmla="*/ 37 h 53"/>
                  <a:gd name="T6" fmla="*/ 12 w 51"/>
                  <a:gd name="T7" fmla="*/ 32 h 53"/>
                  <a:gd name="T8" fmla="*/ 15 w 51"/>
                  <a:gd name="T9" fmla="*/ 37 h 53"/>
                  <a:gd name="T10" fmla="*/ 16 w 51"/>
                  <a:gd name="T11" fmla="*/ 37 h 53"/>
                  <a:gd name="T12" fmla="*/ 19 w 51"/>
                  <a:gd name="T13" fmla="*/ 33 h 53"/>
                  <a:gd name="T14" fmla="*/ 17 w 51"/>
                  <a:gd name="T15" fmla="*/ 37 h 53"/>
                  <a:gd name="T16" fmla="*/ 23 w 51"/>
                  <a:gd name="T17" fmla="*/ 38 h 53"/>
                  <a:gd name="T18" fmla="*/ 21 w 51"/>
                  <a:gd name="T19" fmla="*/ 36 h 53"/>
                  <a:gd name="T20" fmla="*/ 23 w 51"/>
                  <a:gd name="T21" fmla="*/ 34 h 53"/>
                  <a:gd name="T22" fmla="*/ 24 w 51"/>
                  <a:gd name="T23" fmla="*/ 32 h 53"/>
                  <a:gd name="T24" fmla="*/ 27 w 51"/>
                  <a:gd name="T25" fmla="*/ 33 h 53"/>
                  <a:gd name="T26" fmla="*/ 33 w 51"/>
                  <a:gd name="T27" fmla="*/ 40 h 53"/>
                  <a:gd name="T28" fmla="*/ 31 w 51"/>
                  <a:gd name="T29" fmla="*/ 45 h 53"/>
                  <a:gd name="T30" fmla="*/ 32 w 51"/>
                  <a:gd name="T31" fmla="*/ 53 h 53"/>
                  <a:gd name="T32" fmla="*/ 39 w 51"/>
                  <a:gd name="T33" fmla="*/ 59 h 53"/>
                  <a:gd name="T34" fmla="*/ 47 w 51"/>
                  <a:gd name="T35" fmla="*/ 62 h 53"/>
                  <a:gd name="T36" fmla="*/ 49 w 51"/>
                  <a:gd name="T37" fmla="*/ 59 h 53"/>
                  <a:gd name="T38" fmla="*/ 52 w 51"/>
                  <a:gd name="T39" fmla="*/ 67 h 53"/>
                  <a:gd name="T40" fmla="*/ 56 w 51"/>
                  <a:gd name="T41" fmla="*/ 58 h 53"/>
                  <a:gd name="T42" fmla="*/ 51 w 51"/>
                  <a:gd name="T43" fmla="*/ 50 h 53"/>
                  <a:gd name="T44" fmla="*/ 56 w 51"/>
                  <a:gd name="T45" fmla="*/ 40 h 53"/>
                  <a:gd name="T46" fmla="*/ 60 w 51"/>
                  <a:gd name="T47" fmla="*/ 48 h 53"/>
                  <a:gd name="T48" fmla="*/ 60 w 51"/>
                  <a:gd name="T49" fmla="*/ 52 h 53"/>
                  <a:gd name="T50" fmla="*/ 63 w 51"/>
                  <a:gd name="T51" fmla="*/ 55 h 53"/>
                  <a:gd name="T52" fmla="*/ 61 w 51"/>
                  <a:gd name="T53" fmla="*/ 46 h 53"/>
                  <a:gd name="T54" fmla="*/ 64 w 51"/>
                  <a:gd name="T55" fmla="*/ 48 h 53"/>
                  <a:gd name="T56" fmla="*/ 67 w 51"/>
                  <a:gd name="T57" fmla="*/ 42 h 53"/>
                  <a:gd name="T58" fmla="*/ 67 w 51"/>
                  <a:gd name="T59" fmla="*/ 34 h 53"/>
                  <a:gd name="T60" fmla="*/ 64 w 51"/>
                  <a:gd name="T61" fmla="*/ 29 h 53"/>
                  <a:gd name="T62" fmla="*/ 63 w 51"/>
                  <a:gd name="T63" fmla="*/ 25 h 53"/>
                  <a:gd name="T64" fmla="*/ 59 w 51"/>
                  <a:gd name="T65" fmla="*/ 18 h 53"/>
                  <a:gd name="T66" fmla="*/ 61 w 51"/>
                  <a:gd name="T67" fmla="*/ 16 h 53"/>
                  <a:gd name="T68" fmla="*/ 60 w 51"/>
                  <a:gd name="T69" fmla="*/ 12 h 53"/>
                  <a:gd name="T70" fmla="*/ 59 w 51"/>
                  <a:gd name="T71" fmla="*/ 8 h 53"/>
                  <a:gd name="T72" fmla="*/ 56 w 51"/>
                  <a:gd name="T73" fmla="*/ 8 h 53"/>
                  <a:gd name="T74" fmla="*/ 53 w 51"/>
                  <a:gd name="T75" fmla="*/ 4 h 53"/>
                  <a:gd name="T76" fmla="*/ 48 w 51"/>
                  <a:gd name="T77" fmla="*/ 0 h 53"/>
                  <a:gd name="T78" fmla="*/ 49 w 51"/>
                  <a:gd name="T79" fmla="*/ 9 h 53"/>
                  <a:gd name="T80" fmla="*/ 49 w 51"/>
                  <a:gd name="T81" fmla="*/ 13 h 53"/>
                  <a:gd name="T82" fmla="*/ 45 w 51"/>
                  <a:gd name="T83" fmla="*/ 12 h 53"/>
                  <a:gd name="T84" fmla="*/ 41 w 51"/>
                  <a:gd name="T85" fmla="*/ 13 h 53"/>
                  <a:gd name="T86" fmla="*/ 39 w 51"/>
                  <a:gd name="T87" fmla="*/ 21 h 53"/>
                  <a:gd name="T88" fmla="*/ 35 w 51"/>
                  <a:gd name="T89" fmla="*/ 20 h 53"/>
                  <a:gd name="T90" fmla="*/ 33 w 51"/>
                  <a:gd name="T91" fmla="*/ 25 h 53"/>
                  <a:gd name="T92" fmla="*/ 28 w 51"/>
                  <a:gd name="T93" fmla="*/ 26 h 53"/>
                  <a:gd name="T94" fmla="*/ 25 w 51"/>
                  <a:gd name="T95" fmla="*/ 29 h 53"/>
                  <a:gd name="T96" fmla="*/ 27 w 51"/>
                  <a:gd name="T97" fmla="*/ 28 h 53"/>
                  <a:gd name="T98" fmla="*/ 28 w 51"/>
                  <a:gd name="T99" fmla="*/ 24 h 53"/>
                  <a:gd name="T100" fmla="*/ 23 w 51"/>
                  <a:gd name="T101" fmla="*/ 20 h 53"/>
                  <a:gd name="T102" fmla="*/ 21 w 51"/>
                  <a:gd name="T103" fmla="*/ 17 h 53"/>
                  <a:gd name="T104" fmla="*/ 16 w 51"/>
                  <a:gd name="T105" fmla="*/ 21 h 53"/>
                  <a:gd name="T106" fmla="*/ 13 w 51"/>
                  <a:gd name="T107" fmla="*/ 26 h 53"/>
                  <a:gd name="T108" fmla="*/ 4 w 51"/>
                  <a:gd name="T109" fmla="*/ 30 h 53"/>
                  <a:gd name="T110" fmla="*/ 4 w 51"/>
                  <a:gd name="T111" fmla="*/ 36 h 53"/>
                  <a:gd name="T112" fmla="*/ 1 w 51"/>
                  <a:gd name="T113" fmla="*/ 42 h 5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51" h="53">
                    <a:moveTo>
                      <a:pt x="1" y="32"/>
                    </a:moveTo>
                    <a:cubicBezTo>
                      <a:pt x="0" y="35"/>
                      <a:pt x="4" y="36"/>
                      <a:pt x="5" y="33"/>
                    </a:cubicBezTo>
                    <a:cubicBezTo>
                      <a:pt x="5" y="32"/>
                      <a:pt x="5" y="28"/>
                      <a:pt x="6" y="28"/>
                    </a:cubicBezTo>
                    <a:cubicBezTo>
                      <a:pt x="7" y="28"/>
                      <a:pt x="7" y="23"/>
                      <a:pt x="9" y="24"/>
                    </a:cubicBezTo>
                    <a:cubicBezTo>
                      <a:pt x="10" y="25"/>
                      <a:pt x="10" y="27"/>
                      <a:pt x="11" y="28"/>
                    </a:cubicBezTo>
                    <a:cubicBezTo>
                      <a:pt x="11" y="27"/>
                      <a:pt x="12" y="28"/>
                      <a:pt x="12" y="28"/>
                    </a:cubicBezTo>
                    <a:cubicBezTo>
                      <a:pt x="13" y="27"/>
                      <a:pt x="12" y="26"/>
                      <a:pt x="14" y="25"/>
                    </a:cubicBezTo>
                    <a:cubicBezTo>
                      <a:pt x="14" y="26"/>
                      <a:pt x="14" y="27"/>
                      <a:pt x="13" y="28"/>
                    </a:cubicBezTo>
                    <a:cubicBezTo>
                      <a:pt x="15" y="28"/>
                      <a:pt x="16" y="29"/>
                      <a:pt x="17" y="29"/>
                    </a:cubicBezTo>
                    <a:cubicBezTo>
                      <a:pt x="17" y="28"/>
                      <a:pt x="16" y="28"/>
                      <a:pt x="16" y="27"/>
                    </a:cubicBezTo>
                    <a:cubicBezTo>
                      <a:pt x="16" y="26"/>
                      <a:pt x="17" y="26"/>
                      <a:pt x="17" y="26"/>
                    </a:cubicBezTo>
                    <a:cubicBezTo>
                      <a:pt x="17" y="25"/>
                      <a:pt x="16" y="25"/>
                      <a:pt x="18" y="24"/>
                    </a:cubicBezTo>
                    <a:cubicBezTo>
                      <a:pt x="19" y="23"/>
                      <a:pt x="19" y="25"/>
                      <a:pt x="20" y="25"/>
                    </a:cubicBezTo>
                    <a:cubicBezTo>
                      <a:pt x="22" y="26"/>
                      <a:pt x="24" y="27"/>
                      <a:pt x="25" y="30"/>
                    </a:cubicBezTo>
                    <a:cubicBezTo>
                      <a:pt x="25" y="31"/>
                      <a:pt x="23" y="33"/>
                      <a:pt x="23" y="34"/>
                    </a:cubicBezTo>
                    <a:cubicBezTo>
                      <a:pt x="23" y="36"/>
                      <a:pt x="24" y="39"/>
                      <a:pt x="24" y="40"/>
                    </a:cubicBezTo>
                    <a:cubicBezTo>
                      <a:pt x="25" y="43"/>
                      <a:pt x="27" y="44"/>
                      <a:pt x="29" y="45"/>
                    </a:cubicBezTo>
                    <a:cubicBezTo>
                      <a:pt x="30" y="46"/>
                      <a:pt x="34" y="48"/>
                      <a:pt x="35" y="47"/>
                    </a:cubicBezTo>
                    <a:cubicBezTo>
                      <a:pt x="36" y="47"/>
                      <a:pt x="35" y="45"/>
                      <a:pt x="37" y="45"/>
                    </a:cubicBezTo>
                    <a:cubicBezTo>
                      <a:pt x="37" y="45"/>
                      <a:pt x="37" y="53"/>
                      <a:pt x="39" y="51"/>
                    </a:cubicBezTo>
                    <a:cubicBezTo>
                      <a:pt x="41" y="50"/>
                      <a:pt x="42" y="46"/>
                      <a:pt x="42" y="44"/>
                    </a:cubicBezTo>
                    <a:cubicBezTo>
                      <a:pt x="41" y="41"/>
                      <a:pt x="39" y="40"/>
                      <a:pt x="38" y="38"/>
                    </a:cubicBezTo>
                    <a:cubicBezTo>
                      <a:pt x="38" y="37"/>
                      <a:pt x="41" y="30"/>
                      <a:pt x="42" y="30"/>
                    </a:cubicBezTo>
                    <a:cubicBezTo>
                      <a:pt x="43" y="31"/>
                      <a:pt x="45" y="35"/>
                      <a:pt x="45" y="36"/>
                    </a:cubicBezTo>
                    <a:cubicBezTo>
                      <a:pt x="46" y="37"/>
                      <a:pt x="45" y="38"/>
                      <a:pt x="45" y="39"/>
                    </a:cubicBezTo>
                    <a:cubicBezTo>
                      <a:pt x="46" y="40"/>
                      <a:pt x="47" y="41"/>
                      <a:pt x="47" y="42"/>
                    </a:cubicBezTo>
                    <a:cubicBezTo>
                      <a:pt x="47" y="40"/>
                      <a:pt x="48" y="37"/>
                      <a:pt x="46" y="35"/>
                    </a:cubicBezTo>
                    <a:cubicBezTo>
                      <a:pt x="47" y="35"/>
                      <a:pt x="48" y="35"/>
                      <a:pt x="48" y="36"/>
                    </a:cubicBezTo>
                    <a:cubicBezTo>
                      <a:pt x="47" y="35"/>
                      <a:pt x="49" y="33"/>
                      <a:pt x="50" y="32"/>
                    </a:cubicBezTo>
                    <a:cubicBezTo>
                      <a:pt x="51" y="31"/>
                      <a:pt x="50" y="28"/>
                      <a:pt x="50" y="26"/>
                    </a:cubicBezTo>
                    <a:cubicBezTo>
                      <a:pt x="49" y="24"/>
                      <a:pt x="47" y="24"/>
                      <a:pt x="48" y="22"/>
                    </a:cubicBezTo>
                    <a:cubicBezTo>
                      <a:pt x="48" y="21"/>
                      <a:pt x="49" y="18"/>
                      <a:pt x="47" y="19"/>
                    </a:cubicBezTo>
                    <a:cubicBezTo>
                      <a:pt x="50" y="17"/>
                      <a:pt x="44" y="16"/>
                      <a:pt x="44" y="14"/>
                    </a:cubicBezTo>
                    <a:cubicBezTo>
                      <a:pt x="44" y="13"/>
                      <a:pt x="46" y="13"/>
                      <a:pt x="46" y="12"/>
                    </a:cubicBezTo>
                    <a:cubicBezTo>
                      <a:pt x="47" y="11"/>
                      <a:pt x="45" y="10"/>
                      <a:pt x="45" y="9"/>
                    </a:cubicBezTo>
                    <a:cubicBezTo>
                      <a:pt x="44" y="8"/>
                      <a:pt x="45" y="6"/>
                      <a:pt x="44" y="6"/>
                    </a:cubicBezTo>
                    <a:cubicBezTo>
                      <a:pt x="43" y="7"/>
                      <a:pt x="42" y="7"/>
                      <a:pt x="42" y="6"/>
                    </a:cubicBezTo>
                    <a:cubicBezTo>
                      <a:pt x="41" y="4"/>
                      <a:pt x="42" y="4"/>
                      <a:pt x="40" y="3"/>
                    </a:cubicBezTo>
                    <a:cubicBezTo>
                      <a:pt x="38" y="3"/>
                      <a:pt x="38" y="1"/>
                      <a:pt x="36" y="0"/>
                    </a:cubicBezTo>
                    <a:cubicBezTo>
                      <a:pt x="35" y="2"/>
                      <a:pt x="37" y="5"/>
                      <a:pt x="37" y="7"/>
                    </a:cubicBezTo>
                    <a:cubicBezTo>
                      <a:pt x="38" y="8"/>
                      <a:pt x="38" y="10"/>
                      <a:pt x="37" y="10"/>
                    </a:cubicBezTo>
                    <a:cubicBezTo>
                      <a:pt x="36" y="10"/>
                      <a:pt x="35" y="10"/>
                      <a:pt x="34" y="9"/>
                    </a:cubicBezTo>
                    <a:cubicBezTo>
                      <a:pt x="33" y="12"/>
                      <a:pt x="34" y="12"/>
                      <a:pt x="31" y="10"/>
                    </a:cubicBezTo>
                    <a:cubicBezTo>
                      <a:pt x="29" y="8"/>
                      <a:pt x="31" y="15"/>
                      <a:pt x="29" y="16"/>
                    </a:cubicBezTo>
                    <a:cubicBezTo>
                      <a:pt x="28" y="16"/>
                      <a:pt x="27" y="14"/>
                      <a:pt x="26" y="15"/>
                    </a:cubicBezTo>
                    <a:cubicBezTo>
                      <a:pt x="25" y="15"/>
                      <a:pt x="25" y="18"/>
                      <a:pt x="25" y="19"/>
                    </a:cubicBezTo>
                    <a:cubicBezTo>
                      <a:pt x="24" y="20"/>
                      <a:pt x="22" y="20"/>
                      <a:pt x="21" y="20"/>
                    </a:cubicBezTo>
                    <a:cubicBezTo>
                      <a:pt x="21" y="21"/>
                      <a:pt x="20" y="22"/>
                      <a:pt x="19" y="22"/>
                    </a:cubicBezTo>
                    <a:cubicBezTo>
                      <a:pt x="18" y="22"/>
                      <a:pt x="20" y="21"/>
                      <a:pt x="20" y="21"/>
                    </a:cubicBezTo>
                    <a:cubicBezTo>
                      <a:pt x="21" y="20"/>
                      <a:pt x="21" y="20"/>
                      <a:pt x="21" y="18"/>
                    </a:cubicBezTo>
                    <a:cubicBezTo>
                      <a:pt x="20" y="17"/>
                      <a:pt x="19" y="13"/>
                      <a:pt x="17" y="15"/>
                    </a:cubicBezTo>
                    <a:cubicBezTo>
                      <a:pt x="17" y="14"/>
                      <a:pt x="17" y="13"/>
                      <a:pt x="16" y="13"/>
                    </a:cubicBezTo>
                    <a:cubicBezTo>
                      <a:pt x="16" y="16"/>
                      <a:pt x="13" y="15"/>
                      <a:pt x="12" y="16"/>
                    </a:cubicBezTo>
                    <a:cubicBezTo>
                      <a:pt x="11" y="18"/>
                      <a:pt x="12" y="20"/>
                      <a:pt x="10" y="20"/>
                    </a:cubicBezTo>
                    <a:cubicBezTo>
                      <a:pt x="7" y="21"/>
                      <a:pt x="4" y="21"/>
                      <a:pt x="3" y="23"/>
                    </a:cubicBezTo>
                    <a:cubicBezTo>
                      <a:pt x="3" y="25"/>
                      <a:pt x="3" y="26"/>
                      <a:pt x="3" y="27"/>
                    </a:cubicBezTo>
                    <a:cubicBezTo>
                      <a:pt x="3" y="29"/>
                      <a:pt x="2" y="31"/>
                      <a:pt x="1" y="32"/>
                    </a:cubicBezTo>
                  </a:path>
                </a:pathLst>
              </a:custGeom>
              <a:solidFill>
                <a:srgbClr val="B3B3B3"/>
              </a:solidFill>
              <a:ln w="3175">
                <a:solidFill>
                  <a:schemeClr val="tx1"/>
                </a:solidFill>
                <a:round/>
                <a:headEnd/>
                <a:tailEnd/>
              </a:ln>
            </p:spPr>
            <p:txBody>
              <a:bodyPr/>
              <a:lstStyle/>
              <a:p>
                <a:endParaRPr lang="en-GB" sz="2400" dirty="0"/>
              </a:p>
            </p:txBody>
          </p:sp>
          <p:sp>
            <p:nvSpPr>
              <p:cNvPr id="894" name="Freeform 4927"/>
              <p:cNvSpPr>
                <a:spLocks/>
              </p:cNvSpPr>
              <p:nvPr/>
            </p:nvSpPr>
            <p:spPr bwMode="auto">
              <a:xfrm>
                <a:off x="4426" y="2471"/>
                <a:ext cx="5" cy="4"/>
              </a:xfrm>
              <a:custGeom>
                <a:avLst/>
                <a:gdLst>
                  <a:gd name="T0" fmla="*/ 1 w 4"/>
                  <a:gd name="T1" fmla="*/ 0 h 3"/>
                  <a:gd name="T2" fmla="*/ 0 w 4"/>
                  <a:gd name="T3" fmla="*/ 1 h 3"/>
                  <a:gd name="T4" fmla="*/ 4 w 4"/>
                  <a:gd name="T5" fmla="*/ 4 h 3"/>
                  <a:gd name="T6" fmla="*/ 1 w 4"/>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1" y="0"/>
                    </a:moveTo>
                    <a:cubicBezTo>
                      <a:pt x="1" y="0"/>
                      <a:pt x="0" y="0"/>
                      <a:pt x="0" y="1"/>
                    </a:cubicBezTo>
                    <a:cubicBezTo>
                      <a:pt x="1" y="1"/>
                      <a:pt x="2" y="2"/>
                      <a:pt x="3" y="3"/>
                    </a:cubicBezTo>
                    <a:cubicBezTo>
                      <a:pt x="4" y="1"/>
                      <a:pt x="3" y="0"/>
                      <a:pt x="1" y="0"/>
                    </a:cubicBezTo>
                  </a:path>
                </a:pathLst>
              </a:custGeom>
              <a:solidFill>
                <a:srgbClr val="B3B3B3"/>
              </a:solidFill>
              <a:ln w="3175">
                <a:solidFill>
                  <a:schemeClr val="tx1"/>
                </a:solidFill>
                <a:round/>
                <a:headEnd/>
                <a:tailEnd/>
              </a:ln>
            </p:spPr>
            <p:txBody>
              <a:bodyPr/>
              <a:lstStyle/>
              <a:p>
                <a:endParaRPr lang="en-GB" sz="2400" dirty="0"/>
              </a:p>
            </p:txBody>
          </p:sp>
          <p:sp>
            <p:nvSpPr>
              <p:cNvPr id="895" name="Freeform 4928"/>
              <p:cNvSpPr>
                <a:spLocks/>
              </p:cNvSpPr>
              <p:nvPr/>
            </p:nvSpPr>
            <p:spPr bwMode="auto">
              <a:xfrm>
                <a:off x="4430" y="2495"/>
                <a:ext cx="15" cy="31"/>
              </a:xfrm>
              <a:custGeom>
                <a:avLst/>
                <a:gdLst>
                  <a:gd name="T0" fmla="*/ 3 w 12"/>
                  <a:gd name="T1" fmla="*/ 25 h 24"/>
                  <a:gd name="T2" fmla="*/ 6 w 12"/>
                  <a:gd name="T3" fmla="*/ 26 h 24"/>
                  <a:gd name="T4" fmla="*/ 8 w 12"/>
                  <a:gd name="T5" fmla="*/ 30 h 24"/>
                  <a:gd name="T6" fmla="*/ 13 w 12"/>
                  <a:gd name="T7" fmla="*/ 28 h 24"/>
                  <a:gd name="T8" fmla="*/ 10 w 12"/>
                  <a:gd name="T9" fmla="*/ 22 h 24"/>
                  <a:gd name="T10" fmla="*/ 11 w 12"/>
                  <a:gd name="T11" fmla="*/ 9 h 24"/>
                  <a:gd name="T12" fmla="*/ 11 w 12"/>
                  <a:gd name="T13" fmla="*/ 1 h 24"/>
                  <a:gd name="T14" fmla="*/ 8 w 12"/>
                  <a:gd name="T15" fmla="*/ 0 h 24"/>
                  <a:gd name="T16" fmla="*/ 6 w 12"/>
                  <a:gd name="T17" fmla="*/ 5 h 24"/>
                  <a:gd name="T18" fmla="*/ 5 w 12"/>
                  <a:gd name="T19" fmla="*/ 9 h 24"/>
                  <a:gd name="T20" fmla="*/ 5 w 12"/>
                  <a:gd name="T21" fmla="*/ 14 h 24"/>
                  <a:gd name="T22" fmla="*/ 0 w 12"/>
                  <a:gd name="T23" fmla="*/ 17 h 24"/>
                  <a:gd name="T24" fmla="*/ 3 w 12"/>
                  <a:gd name="T25" fmla="*/ 25 h 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24">
                    <a:moveTo>
                      <a:pt x="2" y="19"/>
                    </a:moveTo>
                    <a:cubicBezTo>
                      <a:pt x="3" y="19"/>
                      <a:pt x="5" y="19"/>
                      <a:pt x="5" y="20"/>
                    </a:cubicBezTo>
                    <a:cubicBezTo>
                      <a:pt x="6" y="21"/>
                      <a:pt x="6" y="22"/>
                      <a:pt x="6" y="23"/>
                    </a:cubicBezTo>
                    <a:cubicBezTo>
                      <a:pt x="8" y="24"/>
                      <a:pt x="9" y="23"/>
                      <a:pt x="10" y="22"/>
                    </a:cubicBezTo>
                    <a:cubicBezTo>
                      <a:pt x="11" y="20"/>
                      <a:pt x="9" y="19"/>
                      <a:pt x="8" y="17"/>
                    </a:cubicBezTo>
                    <a:cubicBezTo>
                      <a:pt x="7" y="14"/>
                      <a:pt x="8" y="10"/>
                      <a:pt x="9" y="7"/>
                    </a:cubicBezTo>
                    <a:cubicBezTo>
                      <a:pt x="10" y="5"/>
                      <a:pt x="12" y="2"/>
                      <a:pt x="9" y="1"/>
                    </a:cubicBezTo>
                    <a:cubicBezTo>
                      <a:pt x="8" y="0"/>
                      <a:pt x="7" y="0"/>
                      <a:pt x="6" y="0"/>
                    </a:cubicBezTo>
                    <a:cubicBezTo>
                      <a:pt x="4" y="1"/>
                      <a:pt x="5" y="3"/>
                      <a:pt x="5" y="4"/>
                    </a:cubicBezTo>
                    <a:cubicBezTo>
                      <a:pt x="4" y="5"/>
                      <a:pt x="3" y="5"/>
                      <a:pt x="4" y="7"/>
                    </a:cubicBezTo>
                    <a:cubicBezTo>
                      <a:pt x="4" y="8"/>
                      <a:pt x="5" y="9"/>
                      <a:pt x="4" y="11"/>
                    </a:cubicBezTo>
                    <a:cubicBezTo>
                      <a:pt x="3" y="13"/>
                      <a:pt x="0" y="11"/>
                      <a:pt x="0" y="13"/>
                    </a:cubicBezTo>
                    <a:cubicBezTo>
                      <a:pt x="0" y="15"/>
                      <a:pt x="1" y="17"/>
                      <a:pt x="2" y="19"/>
                    </a:cubicBezTo>
                  </a:path>
                </a:pathLst>
              </a:custGeom>
              <a:solidFill>
                <a:srgbClr val="B3B3B3"/>
              </a:solidFill>
              <a:ln w="3175">
                <a:solidFill>
                  <a:schemeClr val="tx1"/>
                </a:solidFill>
                <a:round/>
                <a:headEnd/>
                <a:tailEnd/>
              </a:ln>
            </p:spPr>
            <p:txBody>
              <a:bodyPr/>
              <a:lstStyle/>
              <a:p>
                <a:endParaRPr lang="en-GB" sz="2400" dirty="0"/>
              </a:p>
            </p:txBody>
          </p:sp>
          <p:sp>
            <p:nvSpPr>
              <p:cNvPr id="896" name="Freeform 4929"/>
              <p:cNvSpPr>
                <a:spLocks/>
              </p:cNvSpPr>
              <p:nvPr/>
            </p:nvSpPr>
            <p:spPr bwMode="auto">
              <a:xfrm>
                <a:off x="4430" y="2498"/>
                <a:ext cx="5" cy="6"/>
              </a:xfrm>
              <a:custGeom>
                <a:avLst/>
                <a:gdLst>
                  <a:gd name="T0" fmla="*/ 1 w 4"/>
                  <a:gd name="T1" fmla="*/ 6 h 4"/>
                  <a:gd name="T2" fmla="*/ 3 w 4"/>
                  <a:gd name="T3" fmla="*/ 0 h 4"/>
                  <a:gd name="T4" fmla="*/ 1 w 4"/>
                  <a:gd name="T5" fmla="*/ 6 h 4"/>
                  <a:gd name="T6" fmla="*/ 0 60000 65536"/>
                  <a:gd name="T7" fmla="*/ 0 60000 65536"/>
                  <a:gd name="T8" fmla="*/ 0 60000 65536"/>
                </a:gdLst>
                <a:ahLst/>
                <a:cxnLst>
                  <a:cxn ang="T6">
                    <a:pos x="T0" y="T1"/>
                  </a:cxn>
                  <a:cxn ang="T7">
                    <a:pos x="T2" y="T3"/>
                  </a:cxn>
                  <a:cxn ang="T8">
                    <a:pos x="T4" y="T5"/>
                  </a:cxn>
                </a:cxnLst>
                <a:rect l="0" t="0" r="r" b="b"/>
                <a:pathLst>
                  <a:path w="4" h="4">
                    <a:moveTo>
                      <a:pt x="1" y="4"/>
                    </a:moveTo>
                    <a:cubicBezTo>
                      <a:pt x="2" y="4"/>
                      <a:pt x="4" y="1"/>
                      <a:pt x="2" y="0"/>
                    </a:cubicBezTo>
                    <a:cubicBezTo>
                      <a:pt x="0" y="0"/>
                      <a:pt x="0" y="3"/>
                      <a:pt x="1" y="4"/>
                    </a:cubicBezTo>
                  </a:path>
                </a:pathLst>
              </a:custGeom>
              <a:solidFill>
                <a:srgbClr val="B3B3B3"/>
              </a:solidFill>
              <a:ln w="3175">
                <a:solidFill>
                  <a:schemeClr val="tx1"/>
                </a:solidFill>
                <a:round/>
                <a:headEnd/>
                <a:tailEnd/>
              </a:ln>
            </p:spPr>
            <p:txBody>
              <a:bodyPr/>
              <a:lstStyle/>
              <a:p>
                <a:endParaRPr lang="en-GB" sz="2400" dirty="0"/>
              </a:p>
            </p:txBody>
          </p:sp>
          <p:sp>
            <p:nvSpPr>
              <p:cNvPr id="897" name="Freeform 4930"/>
              <p:cNvSpPr>
                <a:spLocks/>
              </p:cNvSpPr>
              <p:nvPr/>
            </p:nvSpPr>
            <p:spPr bwMode="auto">
              <a:xfrm>
                <a:off x="4431" y="2460"/>
                <a:ext cx="8" cy="8"/>
              </a:xfrm>
              <a:custGeom>
                <a:avLst/>
                <a:gdLst>
                  <a:gd name="T0" fmla="*/ 8 w 6"/>
                  <a:gd name="T1" fmla="*/ 8 h 6"/>
                  <a:gd name="T2" fmla="*/ 1 w 6"/>
                  <a:gd name="T3" fmla="*/ 0 h 6"/>
                  <a:gd name="T4" fmla="*/ 8 w 6"/>
                  <a:gd name="T5" fmla="*/ 8 h 6"/>
                  <a:gd name="T6" fmla="*/ 0 60000 65536"/>
                  <a:gd name="T7" fmla="*/ 0 60000 65536"/>
                  <a:gd name="T8" fmla="*/ 0 60000 65536"/>
                </a:gdLst>
                <a:ahLst/>
                <a:cxnLst>
                  <a:cxn ang="T6">
                    <a:pos x="T0" y="T1"/>
                  </a:cxn>
                  <a:cxn ang="T7">
                    <a:pos x="T2" y="T3"/>
                  </a:cxn>
                  <a:cxn ang="T8">
                    <a:pos x="T4" y="T5"/>
                  </a:cxn>
                </a:cxnLst>
                <a:rect l="0" t="0" r="r" b="b"/>
                <a:pathLst>
                  <a:path w="6" h="6">
                    <a:moveTo>
                      <a:pt x="6" y="6"/>
                    </a:moveTo>
                    <a:cubicBezTo>
                      <a:pt x="5" y="4"/>
                      <a:pt x="3" y="1"/>
                      <a:pt x="1" y="0"/>
                    </a:cubicBezTo>
                    <a:cubicBezTo>
                      <a:pt x="0" y="2"/>
                      <a:pt x="5" y="4"/>
                      <a:pt x="6" y="6"/>
                    </a:cubicBezTo>
                  </a:path>
                </a:pathLst>
              </a:custGeom>
              <a:solidFill>
                <a:srgbClr val="B3B3B3"/>
              </a:solidFill>
              <a:ln w="3175">
                <a:solidFill>
                  <a:schemeClr val="tx1"/>
                </a:solidFill>
                <a:round/>
                <a:headEnd/>
                <a:tailEnd/>
              </a:ln>
            </p:spPr>
            <p:txBody>
              <a:bodyPr/>
              <a:lstStyle/>
              <a:p>
                <a:endParaRPr lang="en-GB" sz="2400" dirty="0"/>
              </a:p>
            </p:txBody>
          </p:sp>
        </p:grpSp>
        <p:grpSp>
          <p:nvGrpSpPr>
            <p:cNvPr id="14" name="Group 5132"/>
            <p:cNvGrpSpPr>
              <a:grpSpLocks/>
            </p:cNvGrpSpPr>
            <p:nvPr/>
          </p:nvGrpSpPr>
          <p:grpSpPr bwMode="auto">
            <a:xfrm>
              <a:off x="2363888" y="2598712"/>
              <a:ext cx="4751591" cy="3032098"/>
              <a:chOff x="1489" y="1637"/>
              <a:chExt cx="2993" cy="1910"/>
            </a:xfrm>
          </p:grpSpPr>
          <p:sp>
            <p:nvSpPr>
              <p:cNvPr id="498" name="Freeform 4932"/>
              <p:cNvSpPr>
                <a:spLocks/>
              </p:cNvSpPr>
              <p:nvPr/>
            </p:nvSpPr>
            <p:spPr bwMode="auto">
              <a:xfrm>
                <a:off x="4436" y="2469"/>
                <a:ext cx="16" cy="14"/>
              </a:xfrm>
              <a:custGeom>
                <a:avLst/>
                <a:gdLst>
                  <a:gd name="T0" fmla="*/ 1 w 12"/>
                  <a:gd name="T1" fmla="*/ 10 h 10"/>
                  <a:gd name="T2" fmla="*/ 1 w 12"/>
                  <a:gd name="T3" fmla="*/ 11 h 10"/>
                  <a:gd name="T4" fmla="*/ 7 w 12"/>
                  <a:gd name="T5" fmla="*/ 7 h 10"/>
                  <a:gd name="T6" fmla="*/ 9 w 12"/>
                  <a:gd name="T7" fmla="*/ 11 h 10"/>
                  <a:gd name="T8" fmla="*/ 13 w 12"/>
                  <a:gd name="T9" fmla="*/ 14 h 10"/>
                  <a:gd name="T10" fmla="*/ 8 w 12"/>
                  <a:gd name="T11" fmla="*/ 4 h 10"/>
                  <a:gd name="T12" fmla="*/ 5 w 12"/>
                  <a:gd name="T13" fmla="*/ 1 h 10"/>
                  <a:gd name="T14" fmla="*/ 0 w 12"/>
                  <a:gd name="T15" fmla="*/ 0 h 10"/>
                  <a:gd name="T16" fmla="*/ 1 w 12"/>
                  <a:gd name="T17" fmla="*/ 6 h 10"/>
                  <a:gd name="T18" fmla="*/ 1 w 12"/>
                  <a:gd name="T19" fmla="*/ 1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 h="10">
                    <a:moveTo>
                      <a:pt x="1" y="7"/>
                    </a:moveTo>
                    <a:cubicBezTo>
                      <a:pt x="1" y="7"/>
                      <a:pt x="1" y="8"/>
                      <a:pt x="1" y="8"/>
                    </a:cubicBezTo>
                    <a:cubicBezTo>
                      <a:pt x="2" y="7"/>
                      <a:pt x="3" y="3"/>
                      <a:pt x="5" y="5"/>
                    </a:cubicBezTo>
                    <a:cubicBezTo>
                      <a:pt x="5" y="6"/>
                      <a:pt x="6" y="7"/>
                      <a:pt x="7" y="8"/>
                    </a:cubicBezTo>
                    <a:cubicBezTo>
                      <a:pt x="8" y="9"/>
                      <a:pt x="9" y="9"/>
                      <a:pt x="10" y="10"/>
                    </a:cubicBezTo>
                    <a:cubicBezTo>
                      <a:pt x="12" y="7"/>
                      <a:pt x="7" y="5"/>
                      <a:pt x="6" y="3"/>
                    </a:cubicBezTo>
                    <a:cubicBezTo>
                      <a:pt x="5" y="3"/>
                      <a:pt x="5" y="2"/>
                      <a:pt x="4" y="1"/>
                    </a:cubicBezTo>
                    <a:cubicBezTo>
                      <a:pt x="3" y="1"/>
                      <a:pt x="1" y="0"/>
                      <a:pt x="0" y="0"/>
                    </a:cubicBezTo>
                    <a:cubicBezTo>
                      <a:pt x="1" y="1"/>
                      <a:pt x="1" y="3"/>
                      <a:pt x="1" y="4"/>
                    </a:cubicBezTo>
                    <a:cubicBezTo>
                      <a:pt x="2" y="5"/>
                      <a:pt x="1" y="5"/>
                      <a:pt x="1" y="7"/>
                    </a:cubicBezTo>
                  </a:path>
                </a:pathLst>
              </a:custGeom>
              <a:solidFill>
                <a:srgbClr val="B3B3B3"/>
              </a:solidFill>
              <a:ln w="3175">
                <a:solidFill>
                  <a:schemeClr val="tx1"/>
                </a:solidFill>
                <a:round/>
                <a:headEnd/>
                <a:tailEnd/>
              </a:ln>
            </p:spPr>
            <p:txBody>
              <a:bodyPr/>
              <a:lstStyle/>
              <a:p>
                <a:endParaRPr lang="en-GB" sz="2400" dirty="0"/>
              </a:p>
            </p:txBody>
          </p:sp>
          <p:sp>
            <p:nvSpPr>
              <p:cNvPr id="499" name="Freeform 4933"/>
              <p:cNvSpPr>
                <a:spLocks/>
              </p:cNvSpPr>
              <p:nvPr/>
            </p:nvSpPr>
            <p:spPr bwMode="auto">
              <a:xfrm>
                <a:off x="4441" y="2468"/>
                <a:ext cx="4" cy="5"/>
              </a:xfrm>
              <a:custGeom>
                <a:avLst/>
                <a:gdLst>
                  <a:gd name="T0" fmla="*/ 1 w 3"/>
                  <a:gd name="T1" fmla="*/ 3 h 4"/>
                  <a:gd name="T2" fmla="*/ 4 w 3"/>
                  <a:gd name="T3" fmla="*/ 5 h 4"/>
                  <a:gd name="T4" fmla="*/ 1 w 3"/>
                  <a:gd name="T5" fmla="*/ 0 h 4"/>
                  <a:gd name="T6" fmla="*/ 1 w 3"/>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4">
                    <a:moveTo>
                      <a:pt x="1" y="2"/>
                    </a:moveTo>
                    <a:cubicBezTo>
                      <a:pt x="2" y="3"/>
                      <a:pt x="2" y="3"/>
                      <a:pt x="3" y="4"/>
                    </a:cubicBezTo>
                    <a:cubicBezTo>
                      <a:pt x="2" y="2"/>
                      <a:pt x="2" y="1"/>
                      <a:pt x="1" y="0"/>
                    </a:cubicBezTo>
                    <a:cubicBezTo>
                      <a:pt x="0" y="1"/>
                      <a:pt x="1" y="1"/>
                      <a:pt x="1" y="2"/>
                    </a:cubicBezTo>
                  </a:path>
                </a:pathLst>
              </a:custGeom>
              <a:solidFill>
                <a:srgbClr val="B3B3B3"/>
              </a:solidFill>
              <a:ln w="3175">
                <a:solidFill>
                  <a:schemeClr val="tx1"/>
                </a:solidFill>
                <a:round/>
                <a:headEnd/>
                <a:tailEnd/>
              </a:ln>
            </p:spPr>
            <p:txBody>
              <a:bodyPr/>
              <a:lstStyle/>
              <a:p>
                <a:endParaRPr lang="en-GB" sz="2400" dirty="0"/>
              </a:p>
            </p:txBody>
          </p:sp>
          <p:sp>
            <p:nvSpPr>
              <p:cNvPr id="500" name="Freeform 4934"/>
              <p:cNvSpPr>
                <a:spLocks/>
              </p:cNvSpPr>
              <p:nvPr/>
            </p:nvSpPr>
            <p:spPr bwMode="auto">
              <a:xfrm>
                <a:off x="4443" y="2491"/>
                <a:ext cx="9" cy="29"/>
              </a:xfrm>
              <a:custGeom>
                <a:avLst/>
                <a:gdLst>
                  <a:gd name="T0" fmla="*/ 0 w 7"/>
                  <a:gd name="T1" fmla="*/ 20 h 22"/>
                  <a:gd name="T2" fmla="*/ 0 w 7"/>
                  <a:gd name="T3" fmla="*/ 28 h 22"/>
                  <a:gd name="T4" fmla="*/ 4 w 7"/>
                  <a:gd name="T5" fmla="*/ 18 h 22"/>
                  <a:gd name="T6" fmla="*/ 8 w 7"/>
                  <a:gd name="T7" fmla="*/ 11 h 22"/>
                  <a:gd name="T8" fmla="*/ 8 w 7"/>
                  <a:gd name="T9" fmla="*/ 0 h 22"/>
                  <a:gd name="T10" fmla="*/ 5 w 7"/>
                  <a:gd name="T11" fmla="*/ 8 h 22"/>
                  <a:gd name="T12" fmla="*/ 0 w 7"/>
                  <a:gd name="T13" fmla="*/ 2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22">
                    <a:moveTo>
                      <a:pt x="0" y="15"/>
                    </a:moveTo>
                    <a:cubicBezTo>
                      <a:pt x="1" y="17"/>
                      <a:pt x="0" y="19"/>
                      <a:pt x="0" y="21"/>
                    </a:cubicBezTo>
                    <a:cubicBezTo>
                      <a:pt x="3" y="22"/>
                      <a:pt x="2" y="15"/>
                      <a:pt x="3" y="14"/>
                    </a:cubicBezTo>
                    <a:cubicBezTo>
                      <a:pt x="4" y="12"/>
                      <a:pt x="6" y="11"/>
                      <a:pt x="6" y="8"/>
                    </a:cubicBezTo>
                    <a:cubicBezTo>
                      <a:pt x="7" y="6"/>
                      <a:pt x="6" y="3"/>
                      <a:pt x="6" y="0"/>
                    </a:cubicBezTo>
                    <a:cubicBezTo>
                      <a:pt x="4" y="0"/>
                      <a:pt x="4" y="5"/>
                      <a:pt x="4" y="6"/>
                    </a:cubicBezTo>
                    <a:cubicBezTo>
                      <a:pt x="3" y="9"/>
                      <a:pt x="1" y="12"/>
                      <a:pt x="0" y="15"/>
                    </a:cubicBezTo>
                  </a:path>
                </a:pathLst>
              </a:custGeom>
              <a:solidFill>
                <a:srgbClr val="B3B3B3"/>
              </a:solidFill>
              <a:ln w="3175">
                <a:solidFill>
                  <a:schemeClr val="tx1"/>
                </a:solidFill>
                <a:round/>
                <a:headEnd/>
                <a:tailEnd/>
              </a:ln>
            </p:spPr>
            <p:txBody>
              <a:bodyPr/>
              <a:lstStyle/>
              <a:p>
                <a:endParaRPr lang="en-GB" sz="2400" dirty="0"/>
              </a:p>
            </p:txBody>
          </p:sp>
          <p:sp>
            <p:nvSpPr>
              <p:cNvPr id="501" name="Freeform 4935"/>
              <p:cNvSpPr>
                <a:spLocks/>
              </p:cNvSpPr>
              <p:nvPr/>
            </p:nvSpPr>
            <p:spPr bwMode="auto">
              <a:xfrm>
                <a:off x="4445" y="2458"/>
                <a:ext cx="2" cy="1"/>
              </a:xfrm>
              <a:custGeom>
                <a:avLst/>
                <a:gdLst>
                  <a:gd name="T0" fmla="*/ 2 w 1"/>
                  <a:gd name="T1" fmla="*/ 1 h 1"/>
                  <a:gd name="T2" fmla="*/ 0 w 1"/>
                  <a:gd name="T3" fmla="*/ 1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502" name="Freeform 4936"/>
              <p:cNvSpPr>
                <a:spLocks/>
              </p:cNvSpPr>
              <p:nvPr/>
            </p:nvSpPr>
            <p:spPr bwMode="auto">
              <a:xfrm>
                <a:off x="4445" y="2446"/>
                <a:ext cx="7" cy="9"/>
              </a:xfrm>
              <a:custGeom>
                <a:avLst/>
                <a:gdLst>
                  <a:gd name="T0" fmla="*/ 3 w 5"/>
                  <a:gd name="T1" fmla="*/ 9 h 7"/>
                  <a:gd name="T2" fmla="*/ 1 w 5"/>
                  <a:gd name="T3" fmla="*/ 0 h 7"/>
                  <a:gd name="T4" fmla="*/ 3 w 5"/>
                  <a:gd name="T5" fmla="*/ 9 h 7"/>
                  <a:gd name="T6" fmla="*/ 0 60000 65536"/>
                  <a:gd name="T7" fmla="*/ 0 60000 65536"/>
                  <a:gd name="T8" fmla="*/ 0 60000 65536"/>
                </a:gdLst>
                <a:ahLst/>
                <a:cxnLst>
                  <a:cxn ang="T6">
                    <a:pos x="T0" y="T1"/>
                  </a:cxn>
                  <a:cxn ang="T7">
                    <a:pos x="T2" y="T3"/>
                  </a:cxn>
                  <a:cxn ang="T8">
                    <a:pos x="T4" y="T5"/>
                  </a:cxn>
                </a:cxnLst>
                <a:rect l="0" t="0" r="r" b="b"/>
                <a:pathLst>
                  <a:path w="5" h="7">
                    <a:moveTo>
                      <a:pt x="2" y="7"/>
                    </a:moveTo>
                    <a:cubicBezTo>
                      <a:pt x="5" y="5"/>
                      <a:pt x="5" y="1"/>
                      <a:pt x="1" y="0"/>
                    </a:cubicBezTo>
                    <a:cubicBezTo>
                      <a:pt x="0" y="2"/>
                      <a:pt x="1" y="5"/>
                      <a:pt x="2" y="7"/>
                    </a:cubicBezTo>
                  </a:path>
                </a:pathLst>
              </a:custGeom>
              <a:solidFill>
                <a:srgbClr val="B3B3B3"/>
              </a:solidFill>
              <a:ln w="3175">
                <a:solidFill>
                  <a:schemeClr val="tx1"/>
                </a:solidFill>
                <a:round/>
                <a:headEnd/>
                <a:tailEnd/>
              </a:ln>
            </p:spPr>
            <p:txBody>
              <a:bodyPr/>
              <a:lstStyle/>
              <a:p>
                <a:endParaRPr lang="en-GB" sz="2400" dirty="0"/>
              </a:p>
            </p:txBody>
          </p:sp>
          <p:sp>
            <p:nvSpPr>
              <p:cNvPr id="503" name="Freeform 4937"/>
              <p:cNvSpPr>
                <a:spLocks/>
              </p:cNvSpPr>
              <p:nvPr/>
            </p:nvSpPr>
            <p:spPr bwMode="auto">
              <a:xfrm>
                <a:off x="4448" y="2459"/>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0" y="0"/>
                      <a:pt x="0" y="1"/>
                    </a:cubicBezTo>
                    <a:cubicBezTo>
                      <a:pt x="0"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504" name="Freeform 4938"/>
              <p:cNvSpPr>
                <a:spLocks/>
              </p:cNvSpPr>
              <p:nvPr/>
            </p:nvSpPr>
            <p:spPr bwMode="auto">
              <a:xfrm>
                <a:off x="4448" y="2506"/>
                <a:ext cx="12" cy="14"/>
              </a:xfrm>
              <a:custGeom>
                <a:avLst/>
                <a:gdLst>
                  <a:gd name="T0" fmla="*/ 1 w 9"/>
                  <a:gd name="T1" fmla="*/ 8 h 10"/>
                  <a:gd name="T2" fmla="*/ 12 w 9"/>
                  <a:gd name="T3" fmla="*/ 8 h 10"/>
                  <a:gd name="T4" fmla="*/ 7 w 9"/>
                  <a:gd name="T5" fmla="*/ 1 h 10"/>
                  <a:gd name="T6" fmla="*/ 1 w 9"/>
                  <a:gd name="T7" fmla="*/ 8 h 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0">
                    <a:moveTo>
                      <a:pt x="1" y="6"/>
                    </a:moveTo>
                    <a:cubicBezTo>
                      <a:pt x="1" y="10"/>
                      <a:pt x="8" y="6"/>
                      <a:pt x="9" y="6"/>
                    </a:cubicBezTo>
                    <a:cubicBezTo>
                      <a:pt x="8" y="4"/>
                      <a:pt x="8" y="0"/>
                      <a:pt x="5" y="1"/>
                    </a:cubicBezTo>
                    <a:cubicBezTo>
                      <a:pt x="3" y="1"/>
                      <a:pt x="0" y="5"/>
                      <a:pt x="1" y="6"/>
                    </a:cubicBezTo>
                  </a:path>
                </a:pathLst>
              </a:custGeom>
              <a:solidFill>
                <a:srgbClr val="B3B3B3"/>
              </a:solidFill>
              <a:ln w="3175">
                <a:solidFill>
                  <a:schemeClr val="tx1"/>
                </a:solidFill>
                <a:round/>
                <a:headEnd/>
                <a:tailEnd/>
              </a:ln>
            </p:spPr>
            <p:txBody>
              <a:bodyPr/>
              <a:lstStyle/>
              <a:p>
                <a:endParaRPr lang="en-GB" sz="2400" dirty="0"/>
              </a:p>
            </p:txBody>
          </p:sp>
          <p:sp>
            <p:nvSpPr>
              <p:cNvPr id="505" name="Freeform 4939"/>
              <p:cNvSpPr>
                <a:spLocks/>
              </p:cNvSpPr>
              <p:nvPr/>
            </p:nvSpPr>
            <p:spPr bwMode="auto">
              <a:xfrm>
                <a:off x="4452" y="2469"/>
                <a:ext cx="22" cy="40"/>
              </a:xfrm>
              <a:custGeom>
                <a:avLst/>
                <a:gdLst>
                  <a:gd name="T0" fmla="*/ 0 w 17"/>
                  <a:gd name="T1" fmla="*/ 1 h 30"/>
                  <a:gd name="T2" fmla="*/ 4 w 17"/>
                  <a:gd name="T3" fmla="*/ 8 h 30"/>
                  <a:gd name="T4" fmla="*/ 10 w 17"/>
                  <a:gd name="T5" fmla="*/ 13 h 30"/>
                  <a:gd name="T6" fmla="*/ 9 w 17"/>
                  <a:gd name="T7" fmla="*/ 16 h 30"/>
                  <a:gd name="T8" fmla="*/ 10 w 17"/>
                  <a:gd name="T9" fmla="*/ 19 h 30"/>
                  <a:gd name="T10" fmla="*/ 8 w 17"/>
                  <a:gd name="T11" fmla="*/ 20 h 30"/>
                  <a:gd name="T12" fmla="*/ 3 w 17"/>
                  <a:gd name="T13" fmla="*/ 17 h 30"/>
                  <a:gd name="T14" fmla="*/ 5 w 17"/>
                  <a:gd name="T15" fmla="*/ 27 h 30"/>
                  <a:gd name="T16" fmla="*/ 9 w 17"/>
                  <a:gd name="T17" fmla="*/ 31 h 30"/>
                  <a:gd name="T18" fmla="*/ 13 w 17"/>
                  <a:gd name="T19" fmla="*/ 40 h 30"/>
                  <a:gd name="T20" fmla="*/ 13 w 17"/>
                  <a:gd name="T21" fmla="*/ 36 h 30"/>
                  <a:gd name="T22" fmla="*/ 16 w 17"/>
                  <a:gd name="T23" fmla="*/ 36 h 30"/>
                  <a:gd name="T24" fmla="*/ 14 w 17"/>
                  <a:gd name="T25" fmla="*/ 31 h 30"/>
                  <a:gd name="T26" fmla="*/ 12 w 17"/>
                  <a:gd name="T27" fmla="*/ 27 h 30"/>
                  <a:gd name="T28" fmla="*/ 12 w 17"/>
                  <a:gd name="T29" fmla="*/ 20 h 30"/>
                  <a:gd name="T30" fmla="*/ 16 w 17"/>
                  <a:gd name="T31" fmla="*/ 24 h 30"/>
                  <a:gd name="T32" fmla="*/ 22 w 17"/>
                  <a:gd name="T33" fmla="*/ 24 h 30"/>
                  <a:gd name="T34" fmla="*/ 19 w 17"/>
                  <a:gd name="T35" fmla="*/ 21 h 30"/>
                  <a:gd name="T36" fmla="*/ 17 w 17"/>
                  <a:gd name="T37" fmla="*/ 13 h 30"/>
                  <a:gd name="T38" fmla="*/ 17 w 17"/>
                  <a:gd name="T39" fmla="*/ 8 h 30"/>
                  <a:gd name="T40" fmla="*/ 16 w 17"/>
                  <a:gd name="T41" fmla="*/ 5 h 30"/>
                  <a:gd name="T42" fmla="*/ 13 w 17"/>
                  <a:gd name="T43" fmla="*/ 4 h 30"/>
                  <a:gd name="T44" fmla="*/ 10 w 17"/>
                  <a:gd name="T45" fmla="*/ 0 h 30"/>
                  <a:gd name="T46" fmla="*/ 6 w 17"/>
                  <a:gd name="T47" fmla="*/ 1 h 30"/>
                  <a:gd name="T48" fmla="*/ 0 w 17"/>
                  <a:gd name="T49" fmla="*/ 1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7" h="30">
                    <a:moveTo>
                      <a:pt x="0" y="1"/>
                    </a:moveTo>
                    <a:cubicBezTo>
                      <a:pt x="0" y="3"/>
                      <a:pt x="1" y="5"/>
                      <a:pt x="3" y="6"/>
                    </a:cubicBezTo>
                    <a:cubicBezTo>
                      <a:pt x="4" y="7"/>
                      <a:pt x="7" y="10"/>
                      <a:pt x="8" y="10"/>
                    </a:cubicBezTo>
                    <a:cubicBezTo>
                      <a:pt x="8" y="11"/>
                      <a:pt x="8" y="12"/>
                      <a:pt x="7" y="12"/>
                    </a:cubicBezTo>
                    <a:cubicBezTo>
                      <a:pt x="7" y="13"/>
                      <a:pt x="8" y="13"/>
                      <a:pt x="8" y="14"/>
                    </a:cubicBezTo>
                    <a:cubicBezTo>
                      <a:pt x="7" y="13"/>
                      <a:pt x="7" y="14"/>
                      <a:pt x="6" y="15"/>
                    </a:cubicBezTo>
                    <a:cubicBezTo>
                      <a:pt x="4" y="16"/>
                      <a:pt x="2" y="14"/>
                      <a:pt x="2" y="13"/>
                    </a:cubicBezTo>
                    <a:cubicBezTo>
                      <a:pt x="1" y="14"/>
                      <a:pt x="3" y="20"/>
                      <a:pt x="4" y="20"/>
                    </a:cubicBezTo>
                    <a:cubicBezTo>
                      <a:pt x="4" y="18"/>
                      <a:pt x="7" y="21"/>
                      <a:pt x="7" y="23"/>
                    </a:cubicBezTo>
                    <a:cubicBezTo>
                      <a:pt x="7" y="26"/>
                      <a:pt x="7" y="29"/>
                      <a:pt x="10" y="30"/>
                    </a:cubicBezTo>
                    <a:cubicBezTo>
                      <a:pt x="10" y="29"/>
                      <a:pt x="10" y="28"/>
                      <a:pt x="10" y="27"/>
                    </a:cubicBezTo>
                    <a:cubicBezTo>
                      <a:pt x="10" y="28"/>
                      <a:pt x="12" y="28"/>
                      <a:pt x="12" y="27"/>
                    </a:cubicBezTo>
                    <a:cubicBezTo>
                      <a:pt x="13" y="26"/>
                      <a:pt x="11" y="23"/>
                      <a:pt x="11" y="23"/>
                    </a:cubicBezTo>
                    <a:cubicBezTo>
                      <a:pt x="10" y="21"/>
                      <a:pt x="10" y="21"/>
                      <a:pt x="9" y="20"/>
                    </a:cubicBezTo>
                    <a:cubicBezTo>
                      <a:pt x="9" y="18"/>
                      <a:pt x="10" y="16"/>
                      <a:pt x="9" y="15"/>
                    </a:cubicBezTo>
                    <a:cubicBezTo>
                      <a:pt x="9" y="15"/>
                      <a:pt x="12" y="18"/>
                      <a:pt x="12" y="18"/>
                    </a:cubicBezTo>
                    <a:cubicBezTo>
                      <a:pt x="13" y="16"/>
                      <a:pt x="16" y="18"/>
                      <a:pt x="17" y="18"/>
                    </a:cubicBezTo>
                    <a:cubicBezTo>
                      <a:pt x="16" y="17"/>
                      <a:pt x="16" y="16"/>
                      <a:pt x="15" y="16"/>
                    </a:cubicBezTo>
                    <a:cubicBezTo>
                      <a:pt x="16" y="15"/>
                      <a:pt x="13" y="11"/>
                      <a:pt x="13" y="10"/>
                    </a:cubicBezTo>
                    <a:cubicBezTo>
                      <a:pt x="13" y="8"/>
                      <a:pt x="13" y="7"/>
                      <a:pt x="13" y="6"/>
                    </a:cubicBezTo>
                    <a:cubicBezTo>
                      <a:pt x="12" y="5"/>
                      <a:pt x="14" y="5"/>
                      <a:pt x="12" y="4"/>
                    </a:cubicBezTo>
                    <a:cubicBezTo>
                      <a:pt x="12" y="4"/>
                      <a:pt x="10" y="4"/>
                      <a:pt x="10" y="3"/>
                    </a:cubicBezTo>
                    <a:cubicBezTo>
                      <a:pt x="11" y="1"/>
                      <a:pt x="9" y="1"/>
                      <a:pt x="8" y="0"/>
                    </a:cubicBezTo>
                    <a:cubicBezTo>
                      <a:pt x="6" y="0"/>
                      <a:pt x="6" y="0"/>
                      <a:pt x="5" y="1"/>
                    </a:cubicBezTo>
                    <a:cubicBezTo>
                      <a:pt x="3" y="1"/>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506" name="Freeform 4940"/>
              <p:cNvSpPr>
                <a:spLocks/>
              </p:cNvSpPr>
              <p:nvPr/>
            </p:nvSpPr>
            <p:spPr bwMode="auto">
              <a:xfrm>
                <a:off x="4453" y="2481"/>
                <a:ext cx="6" cy="7"/>
              </a:xfrm>
              <a:custGeom>
                <a:avLst/>
                <a:gdLst>
                  <a:gd name="T0" fmla="*/ 3 w 4"/>
                  <a:gd name="T1" fmla="*/ 6 h 5"/>
                  <a:gd name="T2" fmla="*/ 0 w 4"/>
                  <a:gd name="T3" fmla="*/ 3 h 5"/>
                  <a:gd name="T4" fmla="*/ 3 w 4"/>
                  <a:gd name="T5" fmla="*/ 6 h 5"/>
                  <a:gd name="T6" fmla="*/ 0 60000 65536"/>
                  <a:gd name="T7" fmla="*/ 0 60000 65536"/>
                  <a:gd name="T8" fmla="*/ 0 60000 65536"/>
                </a:gdLst>
                <a:ahLst/>
                <a:cxnLst>
                  <a:cxn ang="T6">
                    <a:pos x="T0" y="T1"/>
                  </a:cxn>
                  <a:cxn ang="T7">
                    <a:pos x="T2" y="T3"/>
                  </a:cxn>
                  <a:cxn ang="T8">
                    <a:pos x="T4" y="T5"/>
                  </a:cxn>
                </a:cxnLst>
                <a:rect l="0" t="0" r="r" b="b"/>
                <a:pathLst>
                  <a:path w="4" h="5">
                    <a:moveTo>
                      <a:pt x="2" y="4"/>
                    </a:moveTo>
                    <a:cubicBezTo>
                      <a:pt x="4" y="5"/>
                      <a:pt x="3" y="0"/>
                      <a:pt x="0" y="2"/>
                    </a:cubicBezTo>
                    <a:cubicBezTo>
                      <a:pt x="1" y="3"/>
                      <a:pt x="1" y="4"/>
                      <a:pt x="2" y="4"/>
                    </a:cubicBezTo>
                  </a:path>
                </a:pathLst>
              </a:custGeom>
              <a:solidFill>
                <a:srgbClr val="B3B3B3"/>
              </a:solidFill>
              <a:ln w="3175">
                <a:solidFill>
                  <a:schemeClr val="tx1"/>
                </a:solidFill>
                <a:round/>
                <a:headEnd/>
                <a:tailEnd/>
              </a:ln>
            </p:spPr>
            <p:txBody>
              <a:bodyPr/>
              <a:lstStyle/>
              <a:p>
                <a:endParaRPr lang="en-GB" sz="2400" dirty="0"/>
              </a:p>
            </p:txBody>
          </p:sp>
          <p:sp>
            <p:nvSpPr>
              <p:cNvPr id="507" name="Freeform 4941"/>
              <p:cNvSpPr>
                <a:spLocks/>
              </p:cNvSpPr>
              <p:nvPr/>
            </p:nvSpPr>
            <p:spPr bwMode="auto">
              <a:xfrm>
                <a:off x="4466" y="2508"/>
                <a:ext cx="3" cy="4"/>
              </a:xfrm>
              <a:custGeom>
                <a:avLst/>
                <a:gdLst>
                  <a:gd name="T0" fmla="*/ 2 w 2"/>
                  <a:gd name="T1" fmla="*/ 3 h 3"/>
                  <a:gd name="T2" fmla="*/ 3 w 2"/>
                  <a:gd name="T3" fmla="*/ 4 h 3"/>
                  <a:gd name="T4" fmla="*/ 0 w 2"/>
                  <a:gd name="T5" fmla="*/ 1 h 3"/>
                  <a:gd name="T6" fmla="*/ 2 w 2"/>
                  <a:gd name="T7" fmla="*/ 3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3">
                    <a:moveTo>
                      <a:pt x="1" y="2"/>
                    </a:moveTo>
                    <a:cubicBezTo>
                      <a:pt x="2" y="2"/>
                      <a:pt x="2" y="3"/>
                      <a:pt x="2" y="3"/>
                    </a:cubicBezTo>
                    <a:cubicBezTo>
                      <a:pt x="2" y="2"/>
                      <a:pt x="2" y="0"/>
                      <a:pt x="0" y="1"/>
                    </a:cubicBezTo>
                    <a:cubicBezTo>
                      <a:pt x="1" y="1"/>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508" name="Freeform 4942"/>
              <p:cNvSpPr>
                <a:spLocks/>
              </p:cNvSpPr>
              <p:nvPr/>
            </p:nvSpPr>
            <p:spPr bwMode="auto">
              <a:xfrm>
                <a:off x="4472" y="2504"/>
                <a:ext cx="4" cy="9"/>
              </a:xfrm>
              <a:custGeom>
                <a:avLst/>
                <a:gdLst>
                  <a:gd name="T0" fmla="*/ 1 w 3"/>
                  <a:gd name="T1" fmla="*/ 6 h 7"/>
                  <a:gd name="T2" fmla="*/ 1 w 3"/>
                  <a:gd name="T3" fmla="*/ 9 h 7"/>
                  <a:gd name="T4" fmla="*/ 3 w 3"/>
                  <a:gd name="T5" fmla="*/ 5 h 7"/>
                  <a:gd name="T6" fmla="*/ 3 w 3"/>
                  <a:gd name="T7" fmla="*/ 3 h 7"/>
                  <a:gd name="T8" fmla="*/ 3 w 3"/>
                  <a:gd name="T9" fmla="*/ 0 h 7"/>
                  <a:gd name="T10" fmla="*/ 0 w 3"/>
                  <a:gd name="T11" fmla="*/ 4 h 7"/>
                  <a:gd name="T12" fmla="*/ 1 w 3"/>
                  <a:gd name="T13" fmla="*/ 6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7">
                    <a:moveTo>
                      <a:pt x="1" y="5"/>
                    </a:moveTo>
                    <a:cubicBezTo>
                      <a:pt x="2" y="5"/>
                      <a:pt x="2" y="6"/>
                      <a:pt x="1" y="7"/>
                    </a:cubicBezTo>
                    <a:cubicBezTo>
                      <a:pt x="3" y="7"/>
                      <a:pt x="3" y="5"/>
                      <a:pt x="2" y="4"/>
                    </a:cubicBezTo>
                    <a:cubicBezTo>
                      <a:pt x="2" y="3"/>
                      <a:pt x="2" y="3"/>
                      <a:pt x="2" y="2"/>
                    </a:cubicBezTo>
                    <a:cubicBezTo>
                      <a:pt x="1" y="1"/>
                      <a:pt x="2" y="0"/>
                      <a:pt x="2" y="0"/>
                    </a:cubicBezTo>
                    <a:cubicBezTo>
                      <a:pt x="0" y="0"/>
                      <a:pt x="1" y="2"/>
                      <a:pt x="0" y="3"/>
                    </a:cubicBezTo>
                    <a:cubicBezTo>
                      <a:pt x="1" y="3"/>
                      <a:pt x="1" y="4"/>
                      <a:pt x="1" y="5"/>
                    </a:cubicBezTo>
                  </a:path>
                </a:pathLst>
              </a:custGeom>
              <a:solidFill>
                <a:srgbClr val="B3B3B3"/>
              </a:solidFill>
              <a:ln w="3175">
                <a:solidFill>
                  <a:schemeClr val="tx1"/>
                </a:solidFill>
                <a:round/>
                <a:headEnd/>
                <a:tailEnd/>
              </a:ln>
            </p:spPr>
            <p:txBody>
              <a:bodyPr/>
              <a:lstStyle/>
              <a:p>
                <a:endParaRPr lang="en-GB" sz="2400" dirty="0"/>
              </a:p>
            </p:txBody>
          </p:sp>
          <p:sp>
            <p:nvSpPr>
              <p:cNvPr id="509" name="Freeform 4943"/>
              <p:cNvSpPr>
                <a:spLocks/>
              </p:cNvSpPr>
              <p:nvPr/>
            </p:nvSpPr>
            <p:spPr bwMode="auto">
              <a:xfrm>
                <a:off x="4478" y="2514"/>
                <a:ext cx="2" cy="3"/>
              </a:xfrm>
              <a:custGeom>
                <a:avLst/>
                <a:gdLst>
                  <a:gd name="T0" fmla="*/ 2 w 1"/>
                  <a:gd name="T1" fmla="*/ 3 h 2"/>
                  <a:gd name="T2" fmla="*/ 0 w 1"/>
                  <a:gd name="T3" fmla="*/ 0 h 2"/>
                  <a:gd name="T4" fmla="*/ 2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0"/>
                      <a:pt x="0" y="0"/>
                    </a:cubicBezTo>
                    <a:cubicBezTo>
                      <a:pt x="0" y="1"/>
                      <a:pt x="0" y="2"/>
                      <a:pt x="1" y="2"/>
                    </a:cubicBezTo>
                  </a:path>
                </a:pathLst>
              </a:custGeom>
              <a:solidFill>
                <a:srgbClr val="B3B3B3"/>
              </a:solidFill>
              <a:ln w="3175">
                <a:solidFill>
                  <a:schemeClr val="tx1"/>
                </a:solidFill>
                <a:round/>
                <a:headEnd/>
                <a:tailEnd/>
              </a:ln>
            </p:spPr>
            <p:txBody>
              <a:bodyPr/>
              <a:lstStyle/>
              <a:p>
                <a:endParaRPr lang="en-GB" sz="2400" dirty="0"/>
              </a:p>
            </p:txBody>
          </p:sp>
          <p:sp>
            <p:nvSpPr>
              <p:cNvPr id="510" name="Freeform 4944"/>
              <p:cNvSpPr>
                <a:spLocks/>
              </p:cNvSpPr>
              <p:nvPr/>
            </p:nvSpPr>
            <p:spPr bwMode="auto">
              <a:xfrm>
                <a:off x="4478" y="2510"/>
                <a:ext cx="4" cy="4"/>
              </a:xfrm>
              <a:custGeom>
                <a:avLst/>
                <a:gdLst>
                  <a:gd name="T0" fmla="*/ 1 w 3"/>
                  <a:gd name="T1" fmla="*/ 0 h 3"/>
                  <a:gd name="T2" fmla="*/ 3 w 3"/>
                  <a:gd name="T3" fmla="*/ 4 h 3"/>
                  <a:gd name="T4" fmla="*/ 1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1" y="0"/>
                    </a:moveTo>
                    <a:cubicBezTo>
                      <a:pt x="1" y="1"/>
                      <a:pt x="0" y="3"/>
                      <a:pt x="2" y="3"/>
                    </a:cubicBezTo>
                    <a:cubicBezTo>
                      <a:pt x="3" y="3"/>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511" name="Freeform 4945"/>
              <p:cNvSpPr>
                <a:spLocks/>
              </p:cNvSpPr>
              <p:nvPr/>
            </p:nvSpPr>
            <p:spPr bwMode="auto">
              <a:xfrm>
                <a:off x="4455" y="2500"/>
                <a:ext cx="1" cy="1"/>
              </a:xfrm>
              <a:custGeom>
                <a:avLst/>
                <a:gdLst>
                  <a:gd name="T0" fmla="*/ 0 w 1"/>
                  <a:gd name="T1" fmla="*/ 1 h 1"/>
                  <a:gd name="T2" fmla="*/ 0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0"/>
                      <a:pt x="0" y="0"/>
                      <a:pt x="0" y="0"/>
                    </a:cubicBezTo>
                    <a:cubicBezTo>
                      <a:pt x="1"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512" name="Freeform 4946"/>
              <p:cNvSpPr>
                <a:spLocks/>
              </p:cNvSpPr>
              <p:nvPr/>
            </p:nvSpPr>
            <p:spPr bwMode="auto">
              <a:xfrm>
                <a:off x="4462" y="2488"/>
                <a:ext cx="2" cy="1"/>
              </a:xfrm>
              <a:custGeom>
                <a:avLst/>
                <a:gdLst>
                  <a:gd name="T0" fmla="*/ 0 w 1"/>
                  <a:gd name="T1" fmla="*/ 0 h 1"/>
                  <a:gd name="T2" fmla="*/ 2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1" y="1"/>
                      <a:pt x="1" y="1"/>
                      <a:pt x="1" y="1"/>
                    </a:cubicBezTo>
                    <a:cubicBezTo>
                      <a:pt x="0" y="1"/>
                      <a:pt x="0" y="1"/>
                      <a:pt x="0" y="0"/>
                    </a:cubicBezTo>
                  </a:path>
                </a:pathLst>
              </a:custGeom>
              <a:solidFill>
                <a:srgbClr val="B3B3B3"/>
              </a:solidFill>
              <a:ln w="3175">
                <a:solidFill>
                  <a:schemeClr val="tx1"/>
                </a:solidFill>
                <a:round/>
                <a:headEnd/>
                <a:tailEnd/>
              </a:ln>
            </p:spPr>
            <p:txBody>
              <a:bodyPr/>
              <a:lstStyle/>
              <a:p>
                <a:endParaRPr lang="en-GB" sz="2400" dirty="0"/>
              </a:p>
            </p:txBody>
          </p:sp>
          <p:sp>
            <p:nvSpPr>
              <p:cNvPr id="513" name="Freeform 4947"/>
              <p:cNvSpPr>
                <a:spLocks/>
              </p:cNvSpPr>
              <p:nvPr/>
            </p:nvSpPr>
            <p:spPr bwMode="auto">
              <a:xfrm>
                <a:off x="4444" y="2489"/>
                <a:ext cx="7" cy="4"/>
              </a:xfrm>
              <a:custGeom>
                <a:avLst/>
                <a:gdLst>
                  <a:gd name="T0" fmla="*/ 0 w 5"/>
                  <a:gd name="T1" fmla="*/ 4 h 3"/>
                  <a:gd name="T2" fmla="*/ 0 w 5"/>
                  <a:gd name="T3" fmla="*/ 4 h 3"/>
                  <a:gd name="T4" fmla="*/ 0 60000 65536"/>
                  <a:gd name="T5" fmla="*/ 0 60000 65536"/>
                </a:gdLst>
                <a:ahLst/>
                <a:cxnLst>
                  <a:cxn ang="T4">
                    <a:pos x="T0" y="T1"/>
                  </a:cxn>
                  <a:cxn ang="T5">
                    <a:pos x="T2" y="T3"/>
                  </a:cxn>
                </a:cxnLst>
                <a:rect l="0" t="0" r="r" b="b"/>
                <a:pathLst>
                  <a:path w="5" h="3">
                    <a:moveTo>
                      <a:pt x="0" y="3"/>
                    </a:moveTo>
                    <a:cubicBezTo>
                      <a:pt x="0" y="0"/>
                      <a:pt x="5" y="2"/>
                      <a:pt x="0" y="3"/>
                    </a:cubicBezTo>
                  </a:path>
                </a:pathLst>
              </a:custGeom>
              <a:solidFill>
                <a:srgbClr val="B3B3B3"/>
              </a:solidFill>
              <a:ln w="3175">
                <a:solidFill>
                  <a:schemeClr val="tx1"/>
                </a:solidFill>
                <a:round/>
                <a:headEnd/>
                <a:tailEnd/>
              </a:ln>
            </p:spPr>
            <p:txBody>
              <a:bodyPr/>
              <a:lstStyle/>
              <a:p>
                <a:endParaRPr lang="en-GB" sz="2400" dirty="0"/>
              </a:p>
            </p:txBody>
          </p:sp>
          <p:sp>
            <p:nvSpPr>
              <p:cNvPr id="514" name="Freeform 4948"/>
              <p:cNvSpPr>
                <a:spLocks/>
              </p:cNvSpPr>
              <p:nvPr/>
            </p:nvSpPr>
            <p:spPr bwMode="auto">
              <a:xfrm>
                <a:off x="1955" y="3146"/>
                <a:ext cx="72" cy="76"/>
              </a:xfrm>
              <a:custGeom>
                <a:avLst/>
                <a:gdLst>
                  <a:gd name="T0" fmla="*/ 0 w 55"/>
                  <a:gd name="T1" fmla="*/ 7 h 58"/>
                  <a:gd name="T2" fmla="*/ 3 w 55"/>
                  <a:gd name="T3" fmla="*/ 1 h 58"/>
                  <a:gd name="T4" fmla="*/ 8 w 55"/>
                  <a:gd name="T5" fmla="*/ 3 h 58"/>
                  <a:gd name="T6" fmla="*/ 12 w 55"/>
                  <a:gd name="T7" fmla="*/ 0 h 58"/>
                  <a:gd name="T8" fmla="*/ 18 w 55"/>
                  <a:gd name="T9" fmla="*/ 4 h 58"/>
                  <a:gd name="T10" fmla="*/ 26 w 55"/>
                  <a:gd name="T11" fmla="*/ 12 h 58"/>
                  <a:gd name="T12" fmla="*/ 29 w 55"/>
                  <a:gd name="T13" fmla="*/ 16 h 58"/>
                  <a:gd name="T14" fmla="*/ 31 w 55"/>
                  <a:gd name="T15" fmla="*/ 12 h 58"/>
                  <a:gd name="T16" fmla="*/ 39 w 55"/>
                  <a:gd name="T17" fmla="*/ 18 h 58"/>
                  <a:gd name="T18" fmla="*/ 43 w 55"/>
                  <a:gd name="T19" fmla="*/ 21 h 58"/>
                  <a:gd name="T20" fmla="*/ 48 w 55"/>
                  <a:gd name="T21" fmla="*/ 24 h 58"/>
                  <a:gd name="T22" fmla="*/ 52 w 55"/>
                  <a:gd name="T23" fmla="*/ 28 h 58"/>
                  <a:gd name="T24" fmla="*/ 59 w 55"/>
                  <a:gd name="T25" fmla="*/ 30 h 58"/>
                  <a:gd name="T26" fmla="*/ 67 w 55"/>
                  <a:gd name="T27" fmla="*/ 39 h 58"/>
                  <a:gd name="T28" fmla="*/ 67 w 55"/>
                  <a:gd name="T29" fmla="*/ 46 h 58"/>
                  <a:gd name="T30" fmla="*/ 69 w 55"/>
                  <a:gd name="T31" fmla="*/ 56 h 58"/>
                  <a:gd name="T32" fmla="*/ 67 w 55"/>
                  <a:gd name="T33" fmla="*/ 66 h 58"/>
                  <a:gd name="T34" fmla="*/ 60 w 55"/>
                  <a:gd name="T35" fmla="*/ 71 h 58"/>
                  <a:gd name="T36" fmla="*/ 58 w 55"/>
                  <a:gd name="T37" fmla="*/ 75 h 58"/>
                  <a:gd name="T38" fmla="*/ 50 w 55"/>
                  <a:gd name="T39" fmla="*/ 75 h 58"/>
                  <a:gd name="T40" fmla="*/ 41 w 55"/>
                  <a:gd name="T41" fmla="*/ 75 h 58"/>
                  <a:gd name="T42" fmla="*/ 38 w 55"/>
                  <a:gd name="T43" fmla="*/ 76 h 58"/>
                  <a:gd name="T44" fmla="*/ 34 w 55"/>
                  <a:gd name="T45" fmla="*/ 73 h 58"/>
                  <a:gd name="T46" fmla="*/ 27 w 55"/>
                  <a:gd name="T47" fmla="*/ 72 h 58"/>
                  <a:gd name="T48" fmla="*/ 18 w 55"/>
                  <a:gd name="T49" fmla="*/ 68 h 58"/>
                  <a:gd name="T50" fmla="*/ 13 w 55"/>
                  <a:gd name="T51" fmla="*/ 67 h 58"/>
                  <a:gd name="T52" fmla="*/ 4 w 55"/>
                  <a:gd name="T53" fmla="*/ 60 h 58"/>
                  <a:gd name="T54" fmla="*/ 4 w 55"/>
                  <a:gd name="T55" fmla="*/ 47 h 58"/>
                  <a:gd name="T56" fmla="*/ 4 w 55"/>
                  <a:gd name="T57" fmla="*/ 41 h 58"/>
                  <a:gd name="T58" fmla="*/ 3 w 55"/>
                  <a:gd name="T59" fmla="*/ 37 h 58"/>
                  <a:gd name="T60" fmla="*/ 3 w 55"/>
                  <a:gd name="T61" fmla="*/ 34 h 58"/>
                  <a:gd name="T62" fmla="*/ 1 w 55"/>
                  <a:gd name="T63" fmla="*/ 28 h 58"/>
                  <a:gd name="T64" fmla="*/ 1 w 55"/>
                  <a:gd name="T65" fmla="*/ 21 h 58"/>
                  <a:gd name="T66" fmla="*/ 1 w 55"/>
                  <a:gd name="T67" fmla="*/ 13 h 58"/>
                  <a:gd name="T68" fmla="*/ 0 w 55"/>
                  <a:gd name="T69" fmla="*/ 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5" h="58">
                    <a:moveTo>
                      <a:pt x="0" y="5"/>
                    </a:moveTo>
                    <a:cubicBezTo>
                      <a:pt x="1" y="4"/>
                      <a:pt x="3" y="3"/>
                      <a:pt x="2" y="1"/>
                    </a:cubicBezTo>
                    <a:cubicBezTo>
                      <a:pt x="3" y="2"/>
                      <a:pt x="5" y="3"/>
                      <a:pt x="6" y="2"/>
                    </a:cubicBezTo>
                    <a:cubicBezTo>
                      <a:pt x="7" y="1"/>
                      <a:pt x="7" y="0"/>
                      <a:pt x="9" y="0"/>
                    </a:cubicBezTo>
                    <a:cubicBezTo>
                      <a:pt x="11" y="0"/>
                      <a:pt x="13" y="2"/>
                      <a:pt x="14" y="3"/>
                    </a:cubicBezTo>
                    <a:cubicBezTo>
                      <a:pt x="16" y="5"/>
                      <a:pt x="20" y="6"/>
                      <a:pt x="20" y="9"/>
                    </a:cubicBezTo>
                    <a:cubicBezTo>
                      <a:pt x="20" y="10"/>
                      <a:pt x="20" y="12"/>
                      <a:pt x="22" y="12"/>
                    </a:cubicBezTo>
                    <a:cubicBezTo>
                      <a:pt x="23" y="11"/>
                      <a:pt x="24" y="10"/>
                      <a:pt x="24" y="9"/>
                    </a:cubicBezTo>
                    <a:cubicBezTo>
                      <a:pt x="26" y="9"/>
                      <a:pt x="29" y="15"/>
                      <a:pt x="30" y="14"/>
                    </a:cubicBezTo>
                    <a:cubicBezTo>
                      <a:pt x="32" y="14"/>
                      <a:pt x="32" y="15"/>
                      <a:pt x="33" y="16"/>
                    </a:cubicBezTo>
                    <a:cubicBezTo>
                      <a:pt x="34" y="17"/>
                      <a:pt x="36" y="17"/>
                      <a:pt x="37" y="18"/>
                    </a:cubicBezTo>
                    <a:cubicBezTo>
                      <a:pt x="38" y="19"/>
                      <a:pt x="39" y="20"/>
                      <a:pt x="40" y="21"/>
                    </a:cubicBezTo>
                    <a:cubicBezTo>
                      <a:pt x="41" y="22"/>
                      <a:pt x="43" y="22"/>
                      <a:pt x="45" y="23"/>
                    </a:cubicBezTo>
                    <a:cubicBezTo>
                      <a:pt x="47" y="25"/>
                      <a:pt x="48" y="28"/>
                      <a:pt x="51" y="30"/>
                    </a:cubicBezTo>
                    <a:cubicBezTo>
                      <a:pt x="55" y="31"/>
                      <a:pt x="53" y="32"/>
                      <a:pt x="51" y="35"/>
                    </a:cubicBezTo>
                    <a:cubicBezTo>
                      <a:pt x="50" y="37"/>
                      <a:pt x="51" y="42"/>
                      <a:pt x="53" y="43"/>
                    </a:cubicBezTo>
                    <a:cubicBezTo>
                      <a:pt x="54" y="44"/>
                      <a:pt x="52" y="49"/>
                      <a:pt x="51" y="50"/>
                    </a:cubicBezTo>
                    <a:cubicBezTo>
                      <a:pt x="50" y="51"/>
                      <a:pt x="48" y="56"/>
                      <a:pt x="46" y="54"/>
                    </a:cubicBezTo>
                    <a:cubicBezTo>
                      <a:pt x="47" y="56"/>
                      <a:pt x="45" y="56"/>
                      <a:pt x="44" y="57"/>
                    </a:cubicBezTo>
                    <a:cubicBezTo>
                      <a:pt x="41" y="58"/>
                      <a:pt x="41" y="58"/>
                      <a:pt x="38" y="57"/>
                    </a:cubicBezTo>
                    <a:cubicBezTo>
                      <a:pt x="36" y="57"/>
                      <a:pt x="34" y="56"/>
                      <a:pt x="31" y="57"/>
                    </a:cubicBezTo>
                    <a:cubicBezTo>
                      <a:pt x="31" y="57"/>
                      <a:pt x="30" y="58"/>
                      <a:pt x="29" y="58"/>
                    </a:cubicBezTo>
                    <a:cubicBezTo>
                      <a:pt x="27" y="58"/>
                      <a:pt x="27" y="57"/>
                      <a:pt x="26" y="56"/>
                    </a:cubicBezTo>
                    <a:cubicBezTo>
                      <a:pt x="24" y="55"/>
                      <a:pt x="22" y="56"/>
                      <a:pt x="21" y="55"/>
                    </a:cubicBezTo>
                    <a:cubicBezTo>
                      <a:pt x="18" y="53"/>
                      <a:pt x="17" y="52"/>
                      <a:pt x="14" y="52"/>
                    </a:cubicBezTo>
                    <a:cubicBezTo>
                      <a:pt x="13" y="52"/>
                      <a:pt x="11" y="53"/>
                      <a:pt x="10" y="51"/>
                    </a:cubicBezTo>
                    <a:cubicBezTo>
                      <a:pt x="8" y="49"/>
                      <a:pt x="5" y="48"/>
                      <a:pt x="3" y="46"/>
                    </a:cubicBezTo>
                    <a:cubicBezTo>
                      <a:pt x="2" y="44"/>
                      <a:pt x="1" y="37"/>
                      <a:pt x="3" y="36"/>
                    </a:cubicBezTo>
                    <a:cubicBezTo>
                      <a:pt x="6" y="35"/>
                      <a:pt x="4" y="33"/>
                      <a:pt x="3" y="31"/>
                    </a:cubicBezTo>
                    <a:cubicBezTo>
                      <a:pt x="3" y="30"/>
                      <a:pt x="2" y="29"/>
                      <a:pt x="2" y="28"/>
                    </a:cubicBezTo>
                    <a:cubicBezTo>
                      <a:pt x="1" y="28"/>
                      <a:pt x="2" y="27"/>
                      <a:pt x="2" y="26"/>
                    </a:cubicBezTo>
                    <a:cubicBezTo>
                      <a:pt x="2" y="25"/>
                      <a:pt x="0" y="22"/>
                      <a:pt x="1" y="21"/>
                    </a:cubicBezTo>
                    <a:cubicBezTo>
                      <a:pt x="3" y="19"/>
                      <a:pt x="0" y="17"/>
                      <a:pt x="1" y="16"/>
                    </a:cubicBezTo>
                    <a:cubicBezTo>
                      <a:pt x="2" y="15"/>
                      <a:pt x="1" y="10"/>
                      <a:pt x="1" y="10"/>
                    </a:cubicBezTo>
                    <a:cubicBezTo>
                      <a:pt x="3" y="9"/>
                      <a:pt x="1" y="7"/>
                      <a:pt x="0" y="5"/>
                    </a:cubicBezTo>
                  </a:path>
                </a:pathLst>
              </a:custGeom>
              <a:solidFill>
                <a:srgbClr val="B3B3B3"/>
              </a:solidFill>
              <a:ln w="3175">
                <a:solidFill>
                  <a:schemeClr val="tx1"/>
                </a:solidFill>
                <a:round/>
                <a:headEnd/>
                <a:tailEnd/>
              </a:ln>
            </p:spPr>
            <p:txBody>
              <a:bodyPr/>
              <a:lstStyle/>
              <a:p>
                <a:endParaRPr lang="en-GB" sz="2400" dirty="0"/>
              </a:p>
            </p:txBody>
          </p:sp>
          <p:sp>
            <p:nvSpPr>
              <p:cNvPr id="515" name="Freeform 4949"/>
              <p:cNvSpPr>
                <a:spLocks/>
              </p:cNvSpPr>
              <p:nvPr/>
            </p:nvSpPr>
            <p:spPr bwMode="auto">
              <a:xfrm>
                <a:off x="2881" y="2609"/>
                <a:ext cx="105" cy="142"/>
              </a:xfrm>
              <a:custGeom>
                <a:avLst/>
                <a:gdLst>
                  <a:gd name="T0" fmla="*/ 4 w 80"/>
                  <a:gd name="T1" fmla="*/ 115 h 107"/>
                  <a:gd name="T2" fmla="*/ 11 w 80"/>
                  <a:gd name="T3" fmla="*/ 114 h 107"/>
                  <a:gd name="T4" fmla="*/ 5 w 80"/>
                  <a:gd name="T5" fmla="*/ 105 h 107"/>
                  <a:gd name="T6" fmla="*/ 11 w 80"/>
                  <a:gd name="T7" fmla="*/ 97 h 107"/>
                  <a:gd name="T8" fmla="*/ 18 w 80"/>
                  <a:gd name="T9" fmla="*/ 94 h 107"/>
                  <a:gd name="T10" fmla="*/ 26 w 80"/>
                  <a:gd name="T11" fmla="*/ 97 h 107"/>
                  <a:gd name="T12" fmla="*/ 37 w 80"/>
                  <a:gd name="T13" fmla="*/ 93 h 107"/>
                  <a:gd name="T14" fmla="*/ 43 w 80"/>
                  <a:gd name="T15" fmla="*/ 96 h 107"/>
                  <a:gd name="T16" fmla="*/ 45 w 80"/>
                  <a:gd name="T17" fmla="*/ 85 h 107"/>
                  <a:gd name="T18" fmla="*/ 46 w 80"/>
                  <a:gd name="T19" fmla="*/ 69 h 107"/>
                  <a:gd name="T20" fmla="*/ 41 w 80"/>
                  <a:gd name="T21" fmla="*/ 64 h 107"/>
                  <a:gd name="T22" fmla="*/ 41 w 80"/>
                  <a:gd name="T23" fmla="*/ 50 h 107"/>
                  <a:gd name="T24" fmla="*/ 45 w 80"/>
                  <a:gd name="T25" fmla="*/ 42 h 107"/>
                  <a:gd name="T26" fmla="*/ 29 w 80"/>
                  <a:gd name="T27" fmla="*/ 40 h 107"/>
                  <a:gd name="T28" fmla="*/ 30 w 80"/>
                  <a:gd name="T29" fmla="*/ 25 h 107"/>
                  <a:gd name="T30" fmla="*/ 50 w 80"/>
                  <a:gd name="T31" fmla="*/ 25 h 107"/>
                  <a:gd name="T32" fmla="*/ 68 w 80"/>
                  <a:gd name="T33" fmla="*/ 33 h 107"/>
                  <a:gd name="T34" fmla="*/ 71 w 80"/>
                  <a:gd name="T35" fmla="*/ 21 h 107"/>
                  <a:gd name="T36" fmla="*/ 75 w 80"/>
                  <a:gd name="T37" fmla="*/ 8 h 107"/>
                  <a:gd name="T38" fmla="*/ 83 w 80"/>
                  <a:gd name="T39" fmla="*/ 3 h 107"/>
                  <a:gd name="T40" fmla="*/ 97 w 80"/>
                  <a:gd name="T41" fmla="*/ 3 h 107"/>
                  <a:gd name="T42" fmla="*/ 98 w 80"/>
                  <a:gd name="T43" fmla="*/ 20 h 107"/>
                  <a:gd name="T44" fmla="*/ 96 w 80"/>
                  <a:gd name="T45" fmla="*/ 40 h 107"/>
                  <a:gd name="T46" fmla="*/ 93 w 80"/>
                  <a:gd name="T47" fmla="*/ 53 h 107"/>
                  <a:gd name="T48" fmla="*/ 89 w 80"/>
                  <a:gd name="T49" fmla="*/ 72 h 107"/>
                  <a:gd name="T50" fmla="*/ 76 w 80"/>
                  <a:gd name="T51" fmla="*/ 89 h 107"/>
                  <a:gd name="T52" fmla="*/ 71 w 80"/>
                  <a:gd name="T53" fmla="*/ 110 h 107"/>
                  <a:gd name="T54" fmla="*/ 60 w 80"/>
                  <a:gd name="T55" fmla="*/ 126 h 107"/>
                  <a:gd name="T56" fmla="*/ 51 w 80"/>
                  <a:gd name="T57" fmla="*/ 135 h 107"/>
                  <a:gd name="T58" fmla="*/ 45 w 80"/>
                  <a:gd name="T59" fmla="*/ 131 h 107"/>
                  <a:gd name="T60" fmla="*/ 37 w 80"/>
                  <a:gd name="T61" fmla="*/ 130 h 107"/>
                  <a:gd name="T62" fmla="*/ 32 w 80"/>
                  <a:gd name="T63" fmla="*/ 137 h 107"/>
                  <a:gd name="T64" fmla="*/ 21 w 80"/>
                  <a:gd name="T65" fmla="*/ 131 h 107"/>
                  <a:gd name="T66" fmla="*/ 13 w 80"/>
                  <a:gd name="T67" fmla="*/ 138 h 107"/>
                  <a:gd name="T68" fmla="*/ 0 w 80"/>
                  <a:gd name="T69" fmla="*/ 122 h 10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0" h="107">
                    <a:moveTo>
                      <a:pt x="0" y="92"/>
                    </a:moveTo>
                    <a:cubicBezTo>
                      <a:pt x="1" y="90"/>
                      <a:pt x="1" y="89"/>
                      <a:pt x="3" y="87"/>
                    </a:cubicBezTo>
                    <a:cubicBezTo>
                      <a:pt x="5" y="86"/>
                      <a:pt x="6" y="90"/>
                      <a:pt x="8" y="89"/>
                    </a:cubicBezTo>
                    <a:cubicBezTo>
                      <a:pt x="8" y="89"/>
                      <a:pt x="8" y="87"/>
                      <a:pt x="8" y="86"/>
                    </a:cubicBezTo>
                    <a:cubicBezTo>
                      <a:pt x="9" y="84"/>
                      <a:pt x="7" y="84"/>
                      <a:pt x="6" y="83"/>
                    </a:cubicBezTo>
                    <a:cubicBezTo>
                      <a:pt x="5" y="83"/>
                      <a:pt x="8" y="78"/>
                      <a:pt x="4" y="79"/>
                    </a:cubicBezTo>
                    <a:cubicBezTo>
                      <a:pt x="5" y="77"/>
                      <a:pt x="5" y="75"/>
                      <a:pt x="5" y="73"/>
                    </a:cubicBezTo>
                    <a:cubicBezTo>
                      <a:pt x="6" y="73"/>
                      <a:pt x="7" y="73"/>
                      <a:pt x="8" y="73"/>
                    </a:cubicBezTo>
                    <a:cubicBezTo>
                      <a:pt x="9" y="73"/>
                      <a:pt x="9" y="74"/>
                      <a:pt x="10" y="74"/>
                    </a:cubicBezTo>
                    <a:cubicBezTo>
                      <a:pt x="11" y="73"/>
                      <a:pt x="15" y="74"/>
                      <a:pt x="14" y="71"/>
                    </a:cubicBezTo>
                    <a:cubicBezTo>
                      <a:pt x="14" y="69"/>
                      <a:pt x="13" y="65"/>
                      <a:pt x="17" y="67"/>
                    </a:cubicBezTo>
                    <a:cubicBezTo>
                      <a:pt x="18" y="68"/>
                      <a:pt x="20" y="72"/>
                      <a:pt x="20" y="73"/>
                    </a:cubicBezTo>
                    <a:cubicBezTo>
                      <a:pt x="21" y="72"/>
                      <a:pt x="23" y="74"/>
                      <a:pt x="25" y="74"/>
                    </a:cubicBezTo>
                    <a:cubicBezTo>
                      <a:pt x="26" y="74"/>
                      <a:pt x="27" y="71"/>
                      <a:pt x="28" y="70"/>
                    </a:cubicBezTo>
                    <a:cubicBezTo>
                      <a:pt x="28" y="71"/>
                      <a:pt x="29" y="75"/>
                      <a:pt x="30" y="75"/>
                    </a:cubicBezTo>
                    <a:cubicBezTo>
                      <a:pt x="31" y="75"/>
                      <a:pt x="33" y="73"/>
                      <a:pt x="33" y="72"/>
                    </a:cubicBezTo>
                    <a:cubicBezTo>
                      <a:pt x="32" y="71"/>
                      <a:pt x="33" y="68"/>
                      <a:pt x="34" y="68"/>
                    </a:cubicBezTo>
                    <a:cubicBezTo>
                      <a:pt x="35" y="67"/>
                      <a:pt x="36" y="65"/>
                      <a:pt x="34" y="64"/>
                    </a:cubicBezTo>
                    <a:cubicBezTo>
                      <a:pt x="36" y="63"/>
                      <a:pt x="35" y="59"/>
                      <a:pt x="35" y="58"/>
                    </a:cubicBezTo>
                    <a:cubicBezTo>
                      <a:pt x="34" y="56"/>
                      <a:pt x="36" y="54"/>
                      <a:pt x="35" y="52"/>
                    </a:cubicBezTo>
                    <a:cubicBezTo>
                      <a:pt x="35" y="51"/>
                      <a:pt x="33" y="50"/>
                      <a:pt x="32" y="50"/>
                    </a:cubicBezTo>
                    <a:cubicBezTo>
                      <a:pt x="31" y="50"/>
                      <a:pt x="32" y="48"/>
                      <a:pt x="31" y="48"/>
                    </a:cubicBezTo>
                    <a:cubicBezTo>
                      <a:pt x="27" y="48"/>
                      <a:pt x="30" y="46"/>
                      <a:pt x="30" y="44"/>
                    </a:cubicBezTo>
                    <a:cubicBezTo>
                      <a:pt x="29" y="42"/>
                      <a:pt x="30" y="39"/>
                      <a:pt x="31" y="38"/>
                    </a:cubicBezTo>
                    <a:cubicBezTo>
                      <a:pt x="33" y="37"/>
                      <a:pt x="34" y="38"/>
                      <a:pt x="35" y="36"/>
                    </a:cubicBezTo>
                    <a:cubicBezTo>
                      <a:pt x="35" y="34"/>
                      <a:pt x="34" y="33"/>
                      <a:pt x="34" y="32"/>
                    </a:cubicBezTo>
                    <a:cubicBezTo>
                      <a:pt x="33" y="30"/>
                      <a:pt x="32" y="27"/>
                      <a:pt x="29" y="28"/>
                    </a:cubicBezTo>
                    <a:cubicBezTo>
                      <a:pt x="27" y="28"/>
                      <a:pt x="24" y="30"/>
                      <a:pt x="22" y="30"/>
                    </a:cubicBezTo>
                    <a:cubicBezTo>
                      <a:pt x="22" y="28"/>
                      <a:pt x="22" y="26"/>
                      <a:pt x="21" y="24"/>
                    </a:cubicBezTo>
                    <a:cubicBezTo>
                      <a:pt x="21" y="22"/>
                      <a:pt x="23" y="20"/>
                      <a:pt x="23" y="19"/>
                    </a:cubicBezTo>
                    <a:cubicBezTo>
                      <a:pt x="23" y="18"/>
                      <a:pt x="33" y="19"/>
                      <a:pt x="34" y="19"/>
                    </a:cubicBezTo>
                    <a:cubicBezTo>
                      <a:pt x="36" y="19"/>
                      <a:pt x="37" y="19"/>
                      <a:pt x="38" y="19"/>
                    </a:cubicBezTo>
                    <a:cubicBezTo>
                      <a:pt x="40" y="19"/>
                      <a:pt x="40" y="21"/>
                      <a:pt x="42" y="21"/>
                    </a:cubicBezTo>
                    <a:cubicBezTo>
                      <a:pt x="46" y="20"/>
                      <a:pt x="50" y="22"/>
                      <a:pt x="52" y="25"/>
                    </a:cubicBezTo>
                    <a:cubicBezTo>
                      <a:pt x="53" y="23"/>
                      <a:pt x="52" y="22"/>
                      <a:pt x="52" y="20"/>
                    </a:cubicBezTo>
                    <a:cubicBezTo>
                      <a:pt x="52" y="19"/>
                      <a:pt x="54" y="18"/>
                      <a:pt x="54" y="16"/>
                    </a:cubicBezTo>
                    <a:cubicBezTo>
                      <a:pt x="55" y="15"/>
                      <a:pt x="56" y="13"/>
                      <a:pt x="57" y="11"/>
                    </a:cubicBezTo>
                    <a:cubicBezTo>
                      <a:pt x="57" y="9"/>
                      <a:pt x="56" y="8"/>
                      <a:pt x="57" y="6"/>
                    </a:cubicBezTo>
                    <a:cubicBezTo>
                      <a:pt x="57" y="5"/>
                      <a:pt x="57" y="3"/>
                      <a:pt x="58" y="3"/>
                    </a:cubicBezTo>
                    <a:cubicBezTo>
                      <a:pt x="60" y="2"/>
                      <a:pt x="62" y="3"/>
                      <a:pt x="63" y="2"/>
                    </a:cubicBezTo>
                    <a:cubicBezTo>
                      <a:pt x="65" y="1"/>
                      <a:pt x="66" y="0"/>
                      <a:pt x="68" y="1"/>
                    </a:cubicBezTo>
                    <a:cubicBezTo>
                      <a:pt x="70" y="2"/>
                      <a:pt x="71" y="3"/>
                      <a:pt x="74" y="2"/>
                    </a:cubicBezTo>
                    <a:cubicBezTo>
                      <a:pt x="76" y="2"/>
                      <a:pt x="80" y="1"/>
                      <a:pt x="79" y="5"/>
                    </a:cubicBezTo>
                    <a:cubicBezTo>
                      <a:pt x="79" y="8"/>
                      <a:pt x="77" y="12"/>
                      <a:pt x="75" y="15"/>
                    </a:cubicBezTo>
                    <a:cubicBezTo>
                      <a:pt x="74" y="18"/>
                      <a:pt x="74" y="20"/>
                      <a:pt x="73" y="24"/>
                    </a:cubicBezTo>
                    <a:cubicBezTo>
                      <a:pt x="73" y="26"/>
                      <a:pt x="73" y="28"/>
                      <a:pt x="73" y="30"/>
                    </a:cubicBezTo>
                    <a:cubicBezTo>
                      <a:pt x="72" y="32"/>
                      <a:pt x="71" y="33"/>
                      <a:pt x="71" y="35"/>
                    </a:cubicBezTo>
                    <a:cubicBezTo>
                      <a:pt x="71" y="37"/>
                      <a:pt x="71" y="38"/>
                      <a:pt x="71" y="40"/>
                    </a:cubicBezTo>
                    <a:cubicBezTo>
                      <a:pt x="71" y="41"/>
                      <a:pt x="71" y="43"/>
                      <a:pt x="70" y="45"/>
                    </a:cubicBezTo>
                    <a:cubicBezTo>
                      <a:pt x="69" y="48"/>
                      <a:pt x="71" y="51"/>
                      <a:pt x="68" y="54"/>
                    </a:cubicBezTo>
                    <a:cubicBezTo>
                      <a:pt x="65" y="57"/>
                      <a:pt x="62" y="58"/>
                      <a:pt x="60" y="62"/>
                    </a:cubicBezTo>
                    <a:cubicBezTo>
                      <a:pt x="59" y="63"/>
                      <a:pt x="59" y="65"/>
                      <a:pt x="58" y="67"/>
                    </a:cubicBezTo>
                    <a:cubicBezTo>
                      <a:pt x="57" y="70"/>
                      <a:pt x="53" y="71"/>
                      <a:pt x="54" y="73"/>
                    </a:cubicBezTo>
                    <a:cubicBezTo>
                      <a:pt x="54" y="76"/>
                      <a:pt x="54" y="79"/>
                      <a:pt x="54" y="83"/>
                    </a:cubicBezTo>
                    <a:cubicBezTo>
                      <a:pt x="54" y="87"/>
                      <a:pt x="52" y="92"/>
                      <a:pt x="49" y="93"/>
                    </a:cubicBezTo>
                    <a:cubicBezTo>
                      <a:pt x="47" y="93"/>
                      <a:pt x="46" y="94"/>
                      <a:pt x="46" y="95"/>
                    </a:cubicBezTo>
                    <a:cubicBezTo>
                      <a:pt x="45" y="96"/>
                      <a:pt x="43" y="97"/>
                      <a:pt x="43" y="98"/>
                    </a:cubicBezTo>
                    <a:cubicBezTo>
                      <a:pt x="41" y="99"/>
                      <a:pt x="41" y="101"/>
                      <a:pt x="39" y="102"/>
                    </a:cubicBezTo>
                    <a:cubicBezTo>
                      <a:pt x="37" y="104"/>
                      <a:pt x="36" y="102"/>
                      <a:pt x="35" y="103"/>
                    </a:cubicBezTo>
                    <a:cubicBezTo>
                      <a:pt x="35" y="102"/>
                      <a:pt x="33" y="100"/>
                      <a:pt x="34" y="99"/>
                    </a:cubicBezTo>
                    <a:cubicBezTo>
                      <a:pt x="35" y="98"/>
                      <a:pt x="35" y="97"/>
                      <a:pt x="34" y="97"/>
                    </a:cubicBezTo>
                    <a:cubicBezTo>
                      <a:pt x="32" y="96"/>
                      <a:pt x="30" y="100"/>
                      <a:pt x="28" y="98"/>
                    </a:cubicBezTo>
                    <a:cubicBezTo>
                      <a:pt x="27" y="99"/>
                      <a:pt x="27" y="100"/>
                      <a:pt x="27" y="101"/>
                    </a:cubicBezTo>
                    <a:cubicBezTo>
                      <a:pt x="27" y="102"/>
                      <a:pt x="25" y="102"/>
                      <a:pt x="24" y="103"/>
                    </a:cubicBezTo>
                    <a:cubicBezTo>
                      <a:pt x="24" y="102"/>
                      <a:pt x="21" y="101"/>
                      <a:pt x="21" y="100"/>
                    </a:cubicBezTo>
                    <a:cubicBezTo>
                      <a:pt x="20" y="102"/>
                      <a:pt x="19" y="95"/>
                      <a:pt x="16" y="99"/>
                    </a:cubicBezTo>
                    <a:cubicBezTo>
                      <a:pt x="16" y="100"/>
                      <a:pt x="15" y="100"/>
                      <a:pt x="14" y="101"/>
                    </a:cubicBezTo>
                    <a:cubicBezTo>
                      <a:pt x="13" y="101"/>
                      <a:pt x="11" y="103"/>
                      <a:pt x="10" y="104"/>
                    </a:cubicBezTo>
                    <a:cubicBezTo>
                      <a:pt x="8" y="107"/>
                      <a:pt x="7" y="102"/>
                      <a:pt x="7" y="101"/>
                    </a:cubicBezTo>
                    <a:cubicBezTo>
                      <a:pt x="6" y="97"/>
                      <a:pt x="2" y="94"/>
                      <a:pt x="0" y="92"/>
                    </a:cubicBezTo>
                  </a:path>
                </a:pathLst>
              </a:custGeom>
              <a:solidFill>
                <a:srgbClr val="B3B3B3"/>
              </a:solidFill>
              <a:ln w="3175">
                <a:solidFill>
                  <a:schemeClr val="tx1"/>
                </a:solidFill>
                <a:round/>
                <a:headEnd/>
                <a:tailEnd/>
              </a:ln>
            </p:spPr>
            <p:txBody>
              <a:bodyPr/>
              <a:lstStyle/>
              <a:p>
                <a:endParaRPr lang="en-GB" sz="2400" dirty="0"/>
              </a:p>
            </p:txBody>
          </p:sp>
          <p:sp>
            <p:nvSpPr>
              <p:cNvPr id="516" name="Freeform 4950"/>
              <p:cNvSpPr>
                <a:spLocks/>
              </p:cNvSpPr>
              <p:nvPr/>
            </p:nvSpPr>
            <p:spPr bwMode="auto">
              <a:xfrm>
                <a:off x="2969" y="1979"/>
                <a:ext cx="25" cy="27"/>
              </a:xfrm>
              <a:custGeom>
                <a:avLst/>
                <a:gdLst>
                  <a:gd name="T0" fmla="*/ 3 w 19"/>
                  <a:gd name="T1" fmla="*/ 16 h 20"/>
                  <a:gd name="T2" fmla="*/ 5 w 19"/>
                  <a:gd name="T3" fmla="*/ 8 h 20"/>
                  <a:gd name="T4" fmla="*/ 9 w 19"/>
                  <a:gd name="T5" fmla="*/ 4 h 20"/>
                  <a:gd name="T6" fmla="*/ 8 w 19"/>
                  <a:gd name="T7" fmla="*/ 0 h 20"/>
                  <a:gd name="T8" fmla="*/ 13 w 19"/>
                  <a:gd name="T9" fmla="*/ 4 h 20"/>
                  <a:gd name="T10" fmla="*/ 20 w 19"/>
                  <a:gd name="T11" fmla="*/ 9 h 20"/>
                  <a:gd name="T12" fmla="*/ 25 w 19"/>
                  <a:gd name="T13" fmla="*/ 11 h 20"/>
                  <a:gd name="T14" fmla="*/ 22 w 19"/>
                  <a:gd name="T15" fmla="*/ 12 h 20"/>
                  <a:gd name="T16" fmla="*/ 24 w 19"/>
                  <a:gd name="T17" fmla="*/ 16 h 20"/>
                  <a:gd name="T18" fmla="*/ 20 w 19"/>
                  <a:gd name="T19" fmla="*/ 16 h 20"/>
                  <a:gd name="T20" fmla="*/ 17 w 19"/>
                  <a:gd name="T21" fmla="*/ 15 h 20"/>
                  <a:gd name="T22" fmla="*/ 16 w 19"/>
                  <a:gd name="T23" fmla="*/ 27 h 20"/>
                  <a:gd name="T24" fmla="*/ 9 w 19"/>
                  <a:gd name="T25" fmla="*/ 22 h 20"/>
                  <a:gd name="T26" fmla="*/ 4 w 19"/>
                  <a:gd name="T27" fmla="*/ 18 h 20"/>
                  <a:gd name="T28" fmla="*/ 7 w 19"/>
                  <a:gd name="T29" fmla="*/ 18 h 20"/>
                  <a:gd name="T30" fmla="*/ 3 w 19"/>
                  <a:gd name="T31" fmla="*/ 16 h 2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9" h="20">
                    <a:moveTo>
                      <a:pt x="2" y="12"/>
                    </a:moveTo>
                    <a:cubicBezTo>
                      <a:pt x="5" y="11"/>
                      <a:pt x="0" y="5"/>
                      <a:pt x="4" y="6"/>
                    </a:cubicBezTo>
                    <a:cubicBezTo>
                      <a:pt x="3" y="4"/>
                      <a:pt x="6" y="1"/>
                      <a:pt x="7" y="3"/>
                    </a:cubicBezTo>
                    <a:cubicBezTo>
                      <a:pt x="8" y="2"/>
                      <a:pt x="6" y="2"/>
                      <a:pt x="6" y="0"/>
                    </a:cubicBezTo>
                    <a:cubicBezTo>
                      <a:pt x="8" y="1"/>
                      <a:pt x="8" y="2"/>
                      <a:pt x="10" y="3"/>
                    </a:cubicBezTo>
                    <a:cubicBezTo>
                      <a:pt x="12" y="5"/>
                      <a:pt x="12" y="5"/>
                      <a:pt x="15" y="7"/>
                    </a:cubicBezTo>
                    <a:cubicBezTo>
                      <a:pt x="15" y="7"/>
                      <a:pt x="18" y="7"/>
                      <a:pt x="19" y="8"/>
                    </a:cubicBezTo>
                    <a:cubicBezTo>
                      <a:pt x="19" y="9"/>
                      <a:pt x="17" y="9"/>
                      <a:pt x="17" y="9"/>
                    </a:cubicBezTo>
                    <a:cubicBezTo>
                      <a:pt x="16" y="10"/>
                      <a:pt x="19" y="11"/>
                      <a:pt x="18" y="12"/>
                    </a:cubicBezTo>
                    <a:cubicBezTo>
                      <a:pt x="17" y="12"/>
                      <a:pt x="16" y="13"/>
                      <a:pt x="15" y="12"/>
                    </a:cubicBezTo>
                    <a:cubicBezTo>
                      <a:pt x="15" y="11"/>
                      <a:pt x="14" y="10"/>
                      <a:pt x="13" y="11"/>
                    </a:cubicBezTo>
                    <a:cubicBezTo>
                      <a:pt x="11" y="14"/>
                      <a:pt x="10" y="17"/>
                      <a:pt x="12" y="20"/>
                    </a:cubicBezTo>
                    <a:cubicBezTo>
                      <a:pt x="10" y="19"/>
                      <a:pt x="8" y="17"/>
                      <a:pt x="7" y="16"/>
                    </a:cubicBezTo>
                    <a:cubicBezTo>
                      <a:pt x="7" y="15"/>
                      <a:pt x="4" y="13"/>
                      <a:pt x="3" y="13"/>
                    </a:cubicBezTo>
                    <a:cubicBezTo>
                      <a:pt x="4" y="13"/>
                      <a:pt x="4" y="13"/>
                      <a:pt x="5" y="13"/>
                    </a:cubicBezTo>
                    <a:cubicBezTo>
                      <a:pt x="5" y="12"/>
                      <a:pt x="2" y="14"/>
                      <a:pt x="2" y="12"/>
                    </a:cubicBezTo>
                  </a:path>
                </a:pathLst>
              </a:custGeom>
              <a:solidFill>
                <a:srgbClr val="B3B3B3"/>
              </a:solidFill>
              <a:ln w="3175">
                <a:solidFill>
                  <a:schemeClr val="tx1"/>
                </a:solidFill>
                <a:round/>
                <a:headEnd/>
                <a:tailEnd/>
              </a:ln>
            </p:spPr>
            <p:txBody>
              <a:bodyPr/>
              <a:lstStyle/>
              <a:p>
                <a:endParaRPr lang="en-GB" sz="2400" dirty="0"/>
              </a:p>
            </p:txBody>
          </p:sp>
          <p:sp>
            <p:nvSpPr>
              <p:cNvPr id="517" name="Freeform 4951"/>
              <p:cNvSpPr>
                <a:spLocks/>
              </p:cNvSpPr>
              <p:nvPr/>
            </p:nvSpPr>
            <p:spPr bwMode="auto">
              <a:xfrm>
                <a:off x="3000" y="1750"/>
                <a:ext cx="15" cy="10"/>
              </a:xfrm>
              <a:custGeom>
                <a:avLst/>
                <a:gdLst>
                  <a:gd name="T0" fmla="*/ 3 w 12"/>
                  <a:gd name="T1" fmla="*/ 10 h 8"/>
                  <a:gd name="T2" fmla="*/ 5 w 12"/>
                  <a:gd name="T3" fmla="*/ 6 h 8"/>
                  <a:gd name="T4" fmla="*/ 8 w 12"/>
                  <a:gd name="T5" fmla="*/ 5 h 8"/>
                  <a:gd name="T6" fmla="*/ 10 w 12"/>
                  <a:gd name="T7" fmla="*/ 6 h 8"/>
                  <a:gd name="T8" fmla="*/ 11 w 12"/>
                  <a:gd name="T9" fmla="*/ 5 h 8"/>
                  <a:gd name="T10" fmla="*/ 15 w 12"/>
                  <a:gd name="T11" fmla="*/ 3 h 8"/>
                  <a:gd name="T12" fmla="*/ 8 w 12"/>
                  <a:gd name="T13" fmla="*/ 1 h 8"/>
                  <a:gd name="T14" fmla="*/ 4 w 12"/>
                  <a:gd name="T15" fmla="*/ 1 h 8"/>
                  <a:gd name="T16" fmla="*/ 0 w 12"/>
                  <a:gd name="T17" fmla="*/ 3 h 8"/>
                  <a:gd name="T18" fmla="*/ 1 w 12"/>
                  <a:gd name="T19" fmla="*/ 6 h 8"/>
                  <a:gd name="T20" fmla="*/ 3 w 12"/>
                  <a:gd name="T21" fmla="*/ 1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 h="8">
                    <a:moveTo>
                      <a:pt x="2" y="8"/>
                    </a:moveTo>
                    <a:cubicBezTo>
                      <a:pt x="3" y="8"/>
                      <a:pt x="3" y="6"/>
                      <a:pt x="4" y="5"/>
                    </a:cubicBezTo>
                    <a:cubicBezTo>
                      <a:pt x="4" y="4"/>
                      <a:pt x="5" y="5"/>
                      <a:pt x="6" y="4"/>
                    </a:cubicBezTo>
                    <a:cubicBezTo>
                      <a:pt x="7" y="4"/>
                      <a:pt x="7" y="5"/>
                      <a:pt x="8" y="5"/>
                    </a:cubicBezTo>
                    <a:cubicBezTo>
                      <a:pt x="8" y="4"/>
                      <a:pt x="8" y="4"/>
                      <a:pt x="9" y="4"/>
                    </a:cubicBezTo>
                    <a:cubicBezTo>
                      <a:pt x="10" y="3"/>
                      <a:pt x="11" y="2"/>
                      <a:pt x="12" y="2"/>
                    </a:cubicBezTo>
                    <a:cubicBezTo>
                      <a:pt x="10" y="1"/>
                      <a:pt x="8" y="0"/>
                      <a:pt x="6" y="1"/>
                    </a:cubicBezTo>
                    <a:cubicBezTo>
                      <a:pt x="5" y="1"/>
                      <a:pt x="4" y="0"/>
                      <a:pt x="3" y="1"/>
                    </a:cubicBezTo>
                    <a:cubicBezTo>
                      <a:pt x="3" y="2"/>
                      <a:pt x="1" y="1"/>
                      <a:pt x="0" y="2"/>
                    </a:cubicBezTo>
                    <a:cubicBezTo>
                      <a:pt x="1" y="3"/>
                      <a:pt x="0" y="4"/>
                      <a:pt x="1" y="5"/>
                    </a:cubicBezTo>
                    <a:cubicBezTo>
                      <a:pt x="4" y="6"/>
                      <a:pt x="1" y="7"/>
                      <a:pt x="2" y="8"/>
                    </a:cubicBezTo>
                  </a:path>
                </a:pathLst>
              </a:custGeom>
              <a:solidFill>
                <a:srgbClr val="B3B3B3"/>
              </a:solidFill>
              <a:ln w="3175">
                <a:solidFill>
                  <a:schemeClr val="tx1"/>
                </a:solidFill>
                <a:round/>
                <a:headEnd/>
                <a:tailEnd/>
              </a:ln>
            </p:spPr>
            <p:txBody>
              <a:bodyPr/>
              <a:lstStyle/>
              <a:p>
                <a:endParaRPr lang="en-GB" sz="2400" dirty="0"/>
              </a:p>
            </p:txBody>
          </p:sp>
          <p:sp>
            <p:nvSpPr>
              <p:cNvPr id="518" name="Freeform 4952"/>
              <p:cNvSpPr>
                <a:spLocks/>
              </p:cNvSpPr>
              <p:nvPr/>
            </p:nvSpPr>
            <p:spPr bwMode="auto">
              <a:xfrm>
                <a:off x="3001" y="1743"/>
                <a:ext cx="10" cy="7"/>
              </a:xfrm>
              <a:custGeom>
                <a:avLst/>
                <a:gdLst>
                  <a:gd name="T0" fmla="*/ 6 w 8"/>
                  <a:gd name="T1" fmla="*/ 0 h 5"/>
                  <a:gd name="T2" fmla="*/ 0 w 8"/>
                  <a:gd name="T3" fmla="*/ 3 h 5"/>
                  <a:gd name="T4" fmla="*/ 5 w 8"/>
                  <a:gd name="T5" fmla="*/ 4 h 5"/>
                  <a:gd name="T6" fmla="*/ 8 w 8"/>
                  <a:gd name="T7" fmla="*/ 4 h 5"/>
                  <a:gd name="T8" fmla="*/ 10 w 8"/>
                  <a:gd name="T9" fmla="*/ 3 h 5"/>
                  <a:gd name="T10" fmla="*/ 6 w 8"/>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5">
                    <a:moveTo>
                      <a:pt x="5" y="0"/>
                    </a:moveTo>
                    <a:cubicBezTo>
                      <a:pt x="3" y="1"/>
                      <a:pt x="2" y="2"/>
                      <a:pt x="0" y="2"/>
                    </a:cubicBezTo>
                    <a:cubicBezTo>
                      <a:pt x="1" y="2"/>
                      <a:pt x="3" y="2"/>
                      <a:pt x="4" y="3"/>
                    </a:cubicBezTo>
                    <a:cubicBezTo>
                      <a:pt x="4" y="5"/>
                      <a:pt x="5" y="4"/>
                      <a:pt x="6" y="3"/>
                    </a:cubicBezTo>
                    <a:cubicBezTo>
                      <a:pt x="6" y="3"/>
                      <a:pt x="8" y="3"/>
                      <a:pt x="8" y="2"/>
                    </a:cubicBezTo>
                    <a:cubicBezTo>
                      <a:pt x="7" y="1"/>
                      <a:pt x="5" y="1"/>
                      <a:pt x="5" y="0"/>
                    </a:cubicBezTo>
                  </a:path>
                </a:pathLst>
              </a:custGeom>
              <a:solidFill>
                <a:srgbClr val="B3B3B3"/>
              </a:solidFill>
              <a:ln w="3175">
                <a:solidFill>
                  <a:schemeClr val="tx1"/>
                </a:solidFill>
                <a:round/>
                <a:headEnd/>
                <a:tailEnd/>
              </a:ln>
            </p:spPr>
            <p:txBody>
              <a:bodyPr/>
              <a:lstStyle/>
              <a:p>
                <a:endParaRPr lang="en-GB" sz="2400" dirty="0"/>
              </a:p>
            </p:txBody>
          </p:sp>
          <p:sp>
            <p:nvSpPr>
              <p:cNvPr id="519" name="Freeform 4953"/>
              <p:cNvSpPr>
                <a:spLocks/>
              </p:cNvSpPr>
              <p:nvPr/>
            </p:nvSpPr>
            <p:spPr bwMode="auto">
              <a:xfrm>
                <a:off x="3013" y="1748"/>
                <a:ext cx="2" cy="3"/>
              </a:xfrm>
              <a:custGeom>
                <a:avLst/>
                <a:gdLst>
                  <a:gd name="T0" fmla="*/ 1 w 2"/>
                  <a:gd name="T1" fmla="*/ 3 h 2"/>
                  <a:gd name="T2" fmla="*/ 2 w 2"/>
                  <a:gd name="T3" fmla="*/ 3 h 2"/>
                  <a:gd name="T4" fmla="*/ 0 w 2"/>
                  <a:gd name="T5" fmla="*/ 2 h 2"/>
                  <a:gd name="T6" fmla="*/ 1 w 2"/>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2"/>
                    </a:moveTo>
                    <a:cubicBezTo>
                      <a:pt x="1" y="2"/>
                      <a:pt x="2" y="2"/>
                      <a:pt x="2" y="2"/>
                    </a:cubicBezTo>
                    <a:cubicBezTo>
                      <a:pt x="2" y="1"/>
                      <a:pt x="1" y="0"/>
                      <a:pt x="0" y="1"/>
                    </a:cubicBezTo>
                    <a:cubicBezTo>
                      <a:pt x="0" y="1"/>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520" name="Freeform 4954"/>
              <p:cNvSpPr>
                <a:spLocks/>
              </p:cNvSpPr>
              <p:nvPr/>
            </p:nvSpPr>
            <p:spPr bwMode="auto">
              <a:xfrm>
                <a:off x="3014" y="1744"/>
                <a:ext cx="1" cy="0"/>
              </a:xfrm>
              <a:custGeom>
                <a:avLst/>
                <a:gdLst>
                  <a:gd name="T0" fmla="*/ 0 w 1"/>
                  <a:gd name="T1" fmla="*/ 0 w 1"/>
                  <a:gd name="T2" fmla="*/ 1 w 1"/>
                  <a:gd name="T3" fmla="*/ 0 w 1"/>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1">
                    <a:moveTo>
                      <a:pt x="0" y="0"/>
                    </a:moveTo>
                    <a:cubicBezTo>
                      <a:pt x="0" y="0"/>
                      <a:pt x="0" y="0"/>
                      <a:pt x="0" y="0"/>
                    </a:cubicBezTo>
                    <a:cubicBezTo>
                      <a:pt x="0" y="0"/>
                      <a:pt x="0" y="0"/>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521" name="Freeform 4955"/>
              <p:cNvSpPr>
                <a:spLocks/>
              </p:cNvSpPr>
              <p:nvPr/>
            </p:nvSpPr>
            <p:spPr bwMode="auto">
              <a:xfrm>
                <a:off x="3015" y="1735"/>
                <a:ext cx="55" cy="32"/>
              </a:xfrm>
              <a:custGeom>
                <a:avLst/>
                <a:gdLst>
                  <a:gd name="T0" fmla="*/ 3 w 41"/>
                  <a:gd name="T1" fmla="*/ 16 h 24"/>
                  <a:gd name="T2" fmla="*/ 7 w 41"/>
                  <a:gd name="T3" fmla="*/ 13 h 24"/>
                  <a:gd name="T4" fmla="*/ 1 w 41"/>
                  <a:gd name="T5" fmla="*/ 13 h 24"/>
                  <a:gd name="T6" fmla="*/ 3 w 41"/>
                  <a:gd name="T7" fmla="*/ 9 h 24"/>
                  <a:gd name="T8" fmla="*/ 1 w 41"/>
                  <a:gd name="T9" fmla="*/ 9 h 24"/>
                  <a:gd name="T10" fmla="*/ 1 w 41"/>
                  <a:gd name="T11" fmla="*/ 7 h 24"/>
                  <a:gd name="T12" fmla="*/ 8 w 41"/>
                  <a:gd name="T13" fmla="*/ 5 h 24"/>
                  <a:gd name="T14" fmla="*/ 7 w 41"/>
                  <a:gd name="T15" fmla="*/ 4 h 24"/>
                  <a:gd name="T16" fmla="*/ 12 w 41"/>
                  <a:gd name="T17" fmla="*/ 3 h 24"/>
                  <a:gd name="T18" fmla="*/ 16 w 41"/>
                  <a:gd name="T19" fmla="*/ 1 h 24"/>
                  <a:gd name="T20" fmla="*/ 23 w 41"/>
                  <a:gd name="T21" fmla="*/ 0 h 24"/>
                  <a:gd name="T22" fmla="*/ 34 w 41"/>
                  <a:gd name="T23" fmla="*/ 1 h 24"/>
                  <a:gd name="T24" fmla="*/ 42 w 41"/>
                  <a:gd name="T25" fmla="*/ 3 h 24"/>
                  <a:gd name="T26" fmla="*/ 55 w 41"/>
                  <a:gd name="T27" fmla="*/ 4 h 24"/>
                  <a:gd name="T28" fmla="*/ 51 w 41"/>
                  <a:gd name="T29" fmla="*/ 8 h 24"/>
                  <a:gd name="T30" fmla="*/ 47 w 41"/>
                  <a:gd name="T31" fmla="*/ 13 h 24"/>
                  <a:gd name="T32" fmla="*/ 48 w 41"/>
                  <a:gd name="T33" fmla="*/ 17 h 24"/>
                  <a:gd name="T34" fmla="*/ 48 w 41"/>
                  <a:gd name="T35" fmla="*/ 20 h 24"/>
                  <a:gd name="T36" fmla="*/ 51 w 41"/>
                  <a:gd name="T37" fmla="*/ 23 h 24"/>
                  <a:gd name="T38" fmla="*/ 54 w 41"/>
                  <a:gd name="T39" fmla="*/ 25 h 24"/>
                  <a:gd name="T40" fmla="*/ 50 w 41"/>
                  <a:gd name="T41" fmla="*/ 31 h 24"/>
                  <a:gd name="T42" fmla="*/ 44 w 41"/>
                  <a:gd name="T43" fmla="*/ 29 h 24"/>
                  <a:gd name="T44" fmla="*/ 39 w 41"/>
                  <a:gd name="T45" fmla="*/ 31 h 24"/>
                  <a:gd name="T46" fmla="*/ 30 w 41"/>
                  <a:gd name="T47" fmla="*/ 25 h 24"/>
                  <a:gd name="T48" fmla="*/ 25 w 41"/>
                  <a:gd name="T49" fmla="*/ 24 h 24"/>
                  <a:gd name="T50" fmla="*/ 21 w 41"/>
                  <a:gd name="T51" fmla="*/ 24 h 24"/>
                  <a:gd name="T52" fmla="*/ 12 w 41"/>
                  <a:gd name="T53" fmla="*/ 27 h 24"/>
                  <a:gd name="T54" fmla="*/ 13 w 41"/>
                  <a:gd name="T55" fmla="*/ 20 h 24"/>
                  <a:gd name="T56" fmla="*/ 12 w 41"/>
                  <a:gd name="T57" fmla="*/ 19 h 24"/>
                  <a:gd name="T58" fmla="*/ 3 w 41"/>
                  <a:gd name="T59" fmla="*/ 16 h 2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1" h="24">
                    <a:moveTo>
                      <a:pt x="2" y="12"/>
                    </a:moveTo>
                    <a:cubicBezTo>
                      <a:pt x="1" y="10"/>
                      <a:pt x="3" y="10"/>
                      <a:pt x="5" y="10"/>
                    </a:cubicBezTo>
                    <a:cubicBezTo>
                      <a:pt x="4" y="9"/>
                      <a:pt x="2" y="10"/>
                      <a:pt x="1" y="10"/>
                    </a:cubicBezTo>
                    <a:cubicBezTo>
                      <a:pt x="0" y="9"/>
                      <a:pt x="2" y="8"/>
                      <a:pt x="2" y="7"/>
                    </a:cubicBezTo>
                    <a:cubicBezTo>
                      <a:pt x="1" y="7"/>
                      <a:pt x="1" y="7"/>
                      <a:pt x="1" y="7"/>
                    </a:cubicBezTo>
                    <a:cubicBezTo>
                      <a:pt x="1" y="6"/>
                      <a:pt x="1" y="5"/>
                      <a:pt x="1" y="5"/>
                    </a:cubicBezTo>
                    <a:cubicBezTo>
                      <a:pt x="2" y="4"/>
                      <a:pt x="4" y="4"/>
                      <a:pt x="6" y="4"/>
                    </a:cubicBezTo>
                    <a:cubicBezTo>
                      <a:pt x="6" y="4"/>
                      <a:pt x="5" y="3"/>
                      <a:pt x="5" y="3"/>
                    </a:cubicBezTo>
                    <a:cubicBezTo>
                      <a:pt x="7" y="4"/>
                      <a:pt x="7" y="2"/>
                      <a:pt x="9" y="2"/>
                    </a:cubicBezTo>
                    <a:cubicBezTo>
                      <a:pt x="10" y="2"/>
                      <a:pt x="12" y="3"/>
                      <a:pt x="12" y="1"/>
                    </a:cubicBezTo>
                    <a:cubicBezTo>
                      <a:pt x="12" y="1"/>
                      <a:pt x="18" y="2"/>
                      <a:pt x="17" y="0"/>
                    </a:cubicBezTo>
                    <a:cubicBezTo>
                      <a:pt x="20" y="1"/>
                      <a:pt x="23" y="1"/>
                      <a:pt x="25" y="1"/>
                    </a:cubicBezTo>
                    <a:cubicBezTo>
                      <a:pt x="27" y="1"/>
                      <a:pt x="29" y="2"/>
                      <a:pt x="31" y="2"/>
                    </a:cubicBezTo>
                    <a:cubicBezTo>
                      <a:pt x="33" y="2"/>
                      <a:pt x="40" y="1"/>
                      <a:pt x="41" y="3"/>
                    </a:cubicBezTo>
                    <a:cubicBezTo>
                      <a:pt x="39" y="3"/>
                      <a:pt x="39" y="4"/>
                      <a:pt x="38" y="6"/>
                    </a:cubicBezTo>
                    <a:cubicBezTo>
                      <a:pt x="38" y="8"/>
                      <a:pt x="35" y="8"/>
                      <a:pt x="35" y="10"/>
                    </a:cubicBezTo>
                    <a:cubicBezTo>
                      <a:pt x="35" y="11"/>
                      <a:pt x="36" y="12"/>
                      <a:pt x="36" y="13"/>
                    </a:cubicBezTo>
                    <a:cubicBezTo>
                      <a:pt x="37" y="14"/>
                      <a:pt x="36" y="15"/>
                      <a:pt x="36" y="15"/>
                    </a:cubicBezTo>
                    <a:cubicBezTo>
                      <a:pt x="36" y="16"/>
                      <a:pt x="37" y="17"/>
                      <a:pt x="38" y="17"/>
                    </a:cubicBezTo>
                    <a:cubicBezTo>
                      <a:pt x="39" y="18"/>
                      <a:pt x="38" y="19"/>
                      <a:pt x="40" y="19"/>
                    </a:cubicBezTo>
                    <a:cubicBezTo>
                      <a:pt x="38" y="21"/>
                      <a:pt x="36" y="22"/>
                      <a:pt x="37" y="23"/>
                    </a:cubicBezTo>
                    <a:cubicBezTo>
                      <a:pt x="36" y="23"/>
                      <a:pt x="34" y="23"/>
                      <a:pt x="33" y="22"/>
                    </a:cubicBezTo>
                    <a:cubicBezTo>
                      <a:pt x="31" y="22"/>
                      <a:pt x="30" y="24"/>
                      <a:pt x="29" y="23"/>
                    </a:cubicBezTo>
                    <a:cubicBezTo>
                      <a:pt x="26" y="23"/>
                      <a:pt x="24" y="20"/>
                      <a:pt x="22" y="19"/>
                    </a:cubicBezTo>
                    <a:cubicBezTo>
                      <a:pt x="21" y="19"/>
                      <a:pt x="19" y="18"/>
                      <a:pt x="19" y="18"/>
                    </a:cubicBezTo>
                    <a:cubicBezTo>
                      <a:pt x="18" y="18"/>
                      <a:pt x="17" y="18"/>
                      <a:pt x="16" y="18"/>
                    </a:cubicBezTo>
                    <a:cubicBezTo>
                      <a:pt x="14" y="18"/>
                      <a:pt x="12" y="20"/>
                      <a:pt x="9" y="20"/>
                    </a:cubicBezTo>
                    <a:cubicBezTo>
                      <a:pt x="10" y="18"/>
                      <a:pt x="10" y="16"/>
                      <a:pt x="10" y="15"/>
                    </a:cubicBezTo>
                    <a:cubicBezTo>
                      <a:pt x="11" y="14"/>
                      <a:pt x="10" y="13"/>
                      <a:pt x="9" y="14"/>
                    </a:cubicBezTo>
                    <a:cubicBezTo>
                      <a:pt x="7" y="18"/>
                      <a:pt x="3" y="12"/>
                      <a:pt x="2" y="12"/>
                    </a:cubicBezTo>
                  </a:path>
                </a:pathLst>
              </a:custGeom>
              <a:solidFill>
                <a:srgbClr val="B3B3B3"/>
              </a:solidFill>
              <a:ln w="3175">
                <a:solidFill>
                  <a:schemeClr val="tx1"/>
                </a:solidFill>
                <a:round/>
                <a:headEnd/>
                <a:tailEnd/>
              </a:ln>
            </p:spPr>
            <p:txBody>
              <a:bodyPr/>
              <a:lstStyle/>
              <a:p>
                <a:endParaRPr lang="en-GB" sz="2400" dirty="0"/>
              </a:p>
            </p:txBody>
          </p:sp>
          <p:sp>
            <p:nvSpPr>
              <p:cNvPr id="522" name="Freeform 4956"/>
              <p:cNvSpPr>
                <a:spLocks/>
              </p:cNvSpPr>
              <p:nvPr/>
            </p:nvSpPr>
            <p:spPr bwMode="auto">
              <a:xfrm>
                <a:off x="3128" y="2685"/>
                <a:ext cx="29" cy="29"/>
              </a:xfrm>
              <a:custGeom>
                <a:avLst/>
                <a:gdLst>
                  <a:gd name="T0" fmla="*/ 1 w 22"/>
                  <a:gd name="T1" fmla="*/ 24 h 22"/>
                  <a:gd name="T2" fmla="*/ 5 w 22"/>
                  <a:gd name="T3" fmla="*/ 16 h 22"/>
                  <a:gd name="T4" fmla="*/ 11 w 22"/>
                  <a:gd name="T5" fmla="*/ 7 h 22"/>
                  <a:gd name="T6" fmla="*/ 15 w 22"/>
                  <a:gd name="T7" fmla="*/ 5 h 22"/>
                  <a:gd name="T8" fmla="*/ 17 w 22"/>
                  <a:gd name="T9" fmla="*/ 7 h 22"/>
                  <a:gd name="T10" fmla="*/ 24 w 22"/>
                  <a:gd name="T11" fmla="*/ 1 h 22"/>
                  <a:gd name="T12" fmla="*/ 26 w 22"/>
                  <a:gd name="T13" fmla="*/ 9 h 22"/>
                  <a:gd name="T14" fmla="*/ 29 w 22"/>
                  <a:gd name="T15" fmla="*/ 18 h 22"/>
                  <a:gd name="T16" fmla="*/ 24 w 22"/>
                  <a:gd name="T17" fmla="*/ 21 h 22"/>
                  <a:gd name="T18" fmla="*/ 16 w 22"/>
                  <a:gd name="T19" fmla="*/ 21 h 22"/>
                  <a:gd name="T20" fmla="*/ 12 w 22"/>
                  <a:gd name="T21" fmla="*/ 28 h 22"/>
                  <a:gd name="T22" fmla="*/ 8 w 22"/>
                  <a:gd name="T23" fmla="*/ 26 h 22"/>
                  <a:gd name="T24" fmla="*/ 3 w 22"/>
                  <a:gd name="T25" fmla="*/ 28 h 22"/>
                  <a:gd name="T26" fmla="*/ 1 w 22"/>
                  <a:gd name="T27" fmla="*/ 24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22">
                    <a:moveTo>
                      <a:pt x="1" y="18"/>
                    </a:moveTo>
                    <a:cubicBezTo>
                      <a:pt x="0" y="16"/>
                      <a:pt x="4" y="14"/>
                      <a:pt x="4" y="12"/>
                    </a:cubicBezTo>
                    <a:cubicBezTo>
                      <a:pt x="4" y="8"/>
                      <a:pt x="5" y="7"/>
                      <a:pt x="8" y="5"/>
                    </a:cubicBezTo>
                    <a:cubicBezTo>
                      <a:pt x="9" y="5"/>
                      <a:pt x="11" y="3"/>
                      <a:pt x="11" y="4"/>
                    </a:cubicBezTo>
                    <a:cubicBezTo>
                      <a:pt x="12" y="4"/>
                      <a:pt x="12" y="6"/>
                      <a:pt x="13" y="5"/>
                    </a:cubicBezTo>
                    <a:cubicBezTo>
                      <a:pt x="14" y="4"/>
                      <a:pt x="16" y="0"/>
                      <a:pt x="18" y="1"/>
                    </a:cubicBezTo>
                    <a:cubicBezTo>
                      <a:pt x="17" y="3"/>
                      <a:pt x="19" y="5"/>
                      <a:pt x="20" y="7"/>
                    </a:cubicBezTo>
                    <a:cubicBezTo>
                      <a:pt x="21" y="9"/>
                      <a:pt x="22" y="12"/>
                      <a:pt x="22" y="14"/>
                    </a:cubicBezTo>
                    <a:cubicBezTo>
                      <a:pt x="22" y="17"/>
                      <a:pt x="20" y="17"/>
                      <a:pt x="18" y="16"/>
                    </a:cubicBezTo>
                    <a:cubicBezTo>
                      <a:pt x="15" y="15"/>
                      <a:pt x="14" y="17"/>
                      <a:pt x="12" y="16"/>
                    </a:cubicBezTo>
                    <a:cubicBezTo>
                      <a:pt x="12" y="18"/>
                      <a:pt x="12" y="21"/>
                      <a:pt x="9" y="21"/>
                    </a:cubicBezTo>
                    <a:cubicBezTo>
                      <a:pt x="8" y="22"/>
                      <a:pt x="6" y="22"/>
                      <a:pt x="6" y="20"/>
                    </a:cubicBezTo>
                    <a:cubicBezTo>
                      <a:pt x="5" y="19"/>
                      <a:pt x="3" y="19"/>
                      <a:pt x="2" y="21"/>
                    </a:cubicBezTo>
                    <a:cubicBezTo>
                      <a:pt x="1" y="20"/>
                      <a:pt x="1" y="19"/>
                      <a:pt x="1" y="18"/>
                    </a:cubicBezTo>
                  </a:path>
                </a:pathLst>
              </a:custGeom>
              <a:solidFill>
                <a:srgbClr val="B3B3B3"/>
              </a:solidFill>
              <a:ln w="3175">
                <a:solidFill>
                  <a:schemeClr val="tx1"/>
                </a:solidFill>
                <a:round/>
                <a:headEnd/>
                <a:tailEnd/>
              </a:ln>
            </p:spPr>
            <p:txBody>
              <a:bodyPr/>
              <a:lstStyle/>
              <a:p>
                <a:endParaRPr lang="en-GB" sz="2400" dirty="0"/>
              </a:p>
            </p:txBody>
          </p:sp>
          <p:sp>
            <p:nvSpPr>
              <p:cNvPr id="523" name="Freeform 4957"/>
              <p:cNvSpPr>
                <a:spLocks/>
              </p:cNvSpPr>
              <p:nvPr/>
            </p:nvSpPr>
            <p:spPr bwMode="auto">
              <a:xfrm>
                <a:off x="3292" y="2015"/>
                <a:ext cx="47" cy="38"/>
              </a:xfrm>
              <a:custGeom>
                <a:avLst/>
                <a:gdLst>
                  <a:gd name="T0" fmla="*/ 0 w 35"/>
                  <a:gd name="T1" fmla="*/ 1 h 29"/>
                  <a:gd name="T2" fmla="*/ 8 w 35"/>
                  <a:gd name="T3" fmla="*/ 1 h 29"/>
                  <a:gd name="T4" fmla="*/ 19 w 35"/>
                  <a:gd name="T5" fmla="*/ 1 h 29"/>
                  <a:gd name="T6" fmla="*/ 21 w 35"/>
                  <a:gd name="T7" fmla="*/ 0 h 29"/>
                  <a:gd name="T8" fmla="*/ 23 w 35"/>
                  <a:gd name="T9" fmla="*/ 3 h 29"/>
                  <a:gd name="T10" fmla="*/ 30 w 35"/>
                  <a:gd name="T11" fmla="*/ 8 h 29"/>
                  <a:gd name="T12" fmla="*/ 32 w 35"/>
                  <a:gd name="T13" fmla="*/ 14 h 29"/>
                  <a:gd name="T14" fmla="*/ 36 w 35"/>
                  <a:gd name="T15" fmla="*/ 17 h 29"/>
                  <a:gd name="T16" fmla="*/ 32 w 35"/>
                  <a:gd name="T17" fmla="*/ 20 h 29"/>
                  <a:gd name="T18" fmla="*/ 42 w 35"/>
                  <a:gd name="T19" fmla="*/ 26 h 29"/>
                  <a:gd name="T20" fmla="*/ 44 w 35"/>
                  <a:gd name="T21" fmla="*/ 28 h 29"/>
                  <a:gd name="T22" fmla="*/ 47 w 35"/>
                  <a:gd name="T23" fmla="*/ 31 h 29"/>
                  <a:gd name="T24" fmla="*/ 47 w 35"/>
                  <a:gd name="T25" fmla="*/ 37 h 29"/>
                  <a:gd name="T26" fmla="*/ 42 w 35"/>
                  <a:gd name="T27" fmla="*/ 37 h 29"/>
                  <a:gd name="T28" fmla="*/ 36 w 35"/>
                  <a:gd name="T29" fmla="*/ 30 h 29"/>
                  <a:gd name="T30" fmla="*/ 35 w 35"/>
                  <a:gd name="T31" fmla="*/ 26 h 29"/>
                  <a:gd name="T32" fmla="*/ 32 w 35"/>
                  <a:gd name="T33" fmla="*/ 28 h 29"/>
                  <a:gd name="T34" fmla="*/ 27 w 35"/>
                  <a:gd name="T35" fmla="*/ 26 h 29"/>
                  <a:gd name="T36" fmla="*/ 21 w 35"/>
                  <a:gd name="T37" fmla="*/ 25 h 29"/>
                  <a:gd name="T38" fmla="*/ 13 w 35"/>
                  <a:gd name="T39" fmla="*/ 20 h 29"/>
                  <a:gd name="T40" fmla="*/ 5 w 35"/>
                  <a:gd name="T41" fmla="*/ 18 h 29"/>
                  <a:gd name="T42" fmla="*/ 5 w 35"/>
                  <a:gd name="T43" fmla="*/ 14 h 29"/>
                  <a:gd name="T44" fmla="*/ 5 w 35"/>
                  <a:gd name="T45" fmla="*/ 10 h 29"/>
                  <a:gd name="T46" fmla="*/ 0 w 35"/>
                  <a:gd name="T47" fmla="*/ 1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5" h="29">
                    <a:moveTo>
                      <a:pt x="0" y="1"/>
                    </a:moveTo>
                    <a:cubicBezTo>
                      <a:pt x="1" y="1"/>
                      <a:pt x="4" y="2"/>
                      <a:pt x="6" y="1"/>
                    </a:cubicBezTo>
                    <a:cubicBezTo>
                      <a:pt x="9" y="0"/>
                      <a:pt x="12" y="1"/>
                      <a:pt x="14" y="1"/>
                    </a:cubicBezTo>
                    <a:cubicBezTo>
                      <a:pt x="14" y="0"/>
                      <a:pt x="15" y="0"/>
                      <a:pt x="16" y="0"/>
                    </a:cubicBezTo>
                    <a:cubicBezTo>
                      <a:pt x="16" y="0"/>
                      <a:pt x="19" y="2"/>
                      <a:pt x="17" y="2"/>
                    </a:cubicBezTo>
                    <a:cubicBezTo>
                      <a:pt x="18" y="3"/>
                      <a:pt x="21" y="3"/>
                      <a:pt x="22" y="6"/>
                    </a:cubicBezTo>
                    <a:cubicBezTo>
                      <a:pt x="19" y="7"/>
                      <a:pt x="23" y="10"/>
                      <a:pt x="24" y="11"/>
                    </a:cubicBezTo>
                    <a:cubicBezTo>
                      <a:pt x="25" y="11"/>
                      <a:pt x="27" y="12"/>
                      <a:pt x="27" y="13"/>
                    </a:cubicBezTo>
                    <a:cubicBezTo>
                      <a:pt x="27" y="15"/>
                      <a:pt x="25" y="15"/>
                      <a:pt x="24" y="15"/>
                    </a:cubicBezTo>
                    <a:cubicBezTo>
                      <a:pt x="25" y="16"/>
                      <a:pt x="29" y="20"/>
                      <a:pt x="31" y="20"/>
                    </a:cubicBezTo>
                    <a:cubicBezTo>
                      <a:pt x="31" y="20"/>
                      <a:pt x="34" y="20"/>
                      <a:pt x="33" y="21"/>
                    </a:cubicBezTo>
                    <a:cubicBezTo>
                      <a:pt x="31" y="22"/>
                      <a:pt x="34" y="23"/>
                      <a:pt x="35" y="24"/>
                    </a:cubicBezTo>
                    <a:cubicBezTo>
                      <a:pt x="33" y="24"/>
                      <a:pt x="34" y="27"/>
                      <a:pt x="35" y="28"/>
                    </a:cubicBezTo>
                    <a:cubicBezTo>
                      <a:pt x="35" y="28"/>
                      <a:pt x="31" y="29"/>
                      <a:pt x="31" y="28"/>
                    </a:cubicBezTo>
                    <a:cubicBezTo>
                      <a:pt x="30" y="27"/>
                      <a:pt x="29" y="24"/>
                      <a:pt x="27" y="23"/>
                    </a:cubicBezTo>
                    <a:cubicBezTo>
                      <a:pt x="27" y="23"/>
                      <a:pt x="27" y="21"/>
                      <a:pt x="26" y="20"/>
                    </a:cubicBezTo>
                    <a:cubicBezTo>
                      <a:pt x="25" y="20"/>
                      <a:pt x="25" y="20"/>
                      <a:pt x="24" y="21"/>
                    </a:cubicBezTo>
                    <a:cubicBezTo>
                      <a:pt x="22" y="21"/>
                      <a:pt x="21" y="19"/>
                      <a:pt x="20" y="20"/>
                    </a:cubicBezTo>
                    <a:cubicBezTo>
                      <a:pt x="20" y="17"/>
                      <a:pt x="17" y="19"/>
                      <a:pt x="16" y="19"/>
                    </a:cubicBezTo>
                    <a:cubicBezTo>
                      <a:pt x="15" y="17"/>
                      <a:pt x="12" y="15"/>
                      <a:pt x="10" y="15"/>
                    </a:cubicBezTo>
                    <a:cubicBezTo>
                      <a:pt x="8" y="15"/>
                      <a:pt x="6" y="15"/>
                      <a:pt x="4" y="14"/>
                    </a:cubicBezTo>
                    <a:cubicBezTo>
                      <a:pt x="5" y="13"/>
                      <a:pt x="5" y="12"/>
                      <a:pt x="4" y="11"/>
                    </a:cubicBezTo>
                    <a:cubicBezTo>
                      <a:pt x="4" y="10"/>
                      <a:pt x="4" y="10"/>
                      <a:pt x="4" y="8"/>
                    </a:cubicBezTo>
                    <a:cubicBezTo>
                      <a:pt x="5" y="6"/>
                      <a:pt x="1" y="5"/>
                      <a:pt x="0" y="1"/>
                    </a:cubicBezTo>
                  </a:path>
                </a:pathLst>
              </a:custGeom>
              <a:solidFill>
                <a:srgbClr val="B3B3B3"/>
              </a:solidFill>
              <a:ln w="3175">
                <a:solidFill>
                  <a:schemeClr val="tx1"/>
                </a:solidFill>
                <a:round/>
                <a:headEnd/>
                <a:tailEnd/>
              </a:ln>
            </p:spPr>
            <p:txBody>
              <a:bodyPr/>
              <a:lstStyle/>
              <a:p>
                <a:endParaRPr lang="en-GB" sz="2400" dirty="0"/>
              </a:p>
            </p:txBody>
          </p:sp>
          <p:sp>
            <p:nvSpPr>
              <p:cNvPr id="524" name="Freeform 4958"/>
              <p:cNvSpPr>
                <a:spLocks/>
              </p:cNvSpPr>
              <p:nvPr/>
            </p:nvSpPr>
            <p:spPr bwMode="auto">
              <a:xfrm>
                <a:off x="2484" y="2402"/>
                <a:ext cx="84" cy="71"/>
              </a:xfrm>
              <a:custGeom>
                <a:avLst/>
                <a:gdLst>
                  <a:gd name="T0" fmla="*/ 0 w 64"/>
                  <a:gd name="T1" fmla="*/ 34 h 54"/>
                  <a:gd name="T2" fmla="*/ 12 w 64"/>
                  <a:gd name="T3" fmla="*/ 20 h 54"/>
                  <a:gd name="T4" fmla="*/ 34 w 64"/>
                  <a:gd name="T5" fmla="*/ 3 h 54"/>
                  <a:gd name="T6" fmla="*/ 55 w 64"/>
                  <a:gd name="T7" fmla="*/ 11 h 54"/>
                  <a:gd name="T8" fmla="*/ 63 w 64"/>
                  <a:gd name="T9" fmla="*/ 22 h 54"/>
                  <a:gd name="T10" fmla="*/ 70 w 64"/>
                  <a:gd name="T11" fmla="*/ 29 h 54"/>
                  <a:gd name="T12" fmla="*/ 74 w 64"/>
                  <a:gd name="T13" fmla="*/ 38 h 54"/>
                  <a:gd name="T14" fmla="*/ 76 w 64"/>
                  <a:gd name="T15" fmla="*/ 49 h 54"/>
                  <a:gd name="T16" fmla="*/ 76 w 64"/>
                  <a:gd name="T17" fmla="*/ 53 h 54"/>
                  <a:gd name="T18" fmla="*/ 83 w 64"/>
                  <a:gd name="T19" fmla="*/ 59 h 54"/>
                  <a:gd name="T20" fmla="*/ 84 w 64"/>
                  <a:gd name="T21" fmla="*/ 70 h 54"/>
                  <a:gd name="T22" fmla="*/ 71 w 64"/>
                  <a:gd name="T23" fmla="*/ 71 h 54"/>
                  <a:gd name="T24" fmla="*/ 60 w 64"/>
                  <a:gd name="T25" fmla="*/ 67 h 54"/>
                  <a:gd name="T26" fmla="*/ 34 w 64"/>
                  <a:gd name="T27" fmla="*/ 66 h 54"/>
                  <a:gd name="T28" fmla="*/ 20 w 64"/>
                  <a:gd name="T29" fmla="*/ 68 h 54"/>
                  <a:gd name="T30" fmla="*/ 11 w 64"/>
                  <a:gd name="T31" fmla="*/ 71 h 54"/>
                  <a:gd name="T32" fmla="*/ 14 w 64"/>
                  <a:gd name="T33" fmla="*/ 67 h 54"/>
                  <a:gd name="T34" fmla="*/ 22 w 64"/>
                  <a:gd name="T35" fmla="*/ 67 h 54"/>
                  <a:gd name="T36" fmla="*/ 29 w 64"/>
                  <a:gd name="T37" fmla="*/ 63 h 54"/>
                  <a:gd name="T38" fmla="*/ 20 w 64"/>
                  <a:gd name="T39" fmla="*/ 64 h 54"/>
                  <a:gd name="T40" fmla="*/ 9 w 64"/>
                  <a:gd name="T41" fmla="*/ 67 h 54"/>
                  <a:gd name="T42" fmla="*/ 9 w 64"/>
                  <a:gd name="T43" fmla="*/ 60 h 54"/>
                  <a:gd name="T44" fmla="*/ 22 w 64"/>
                  <a:gd name="T45" fmla="*/ 58 h 54"/>
                  <a:gd name="T46" fmla="*/ 30 w 64"/>
                  <a:gd name="T47" fmla="*/ 54 h 54"/>
                  <a:gd name="T48" fmla="*/ 47 w 64"/>
                  <a:gd name="T49" fmla="*/ 57 h 54"/>
                  <a:gd name="T50" fmla="*/ 43 w 64"/>
                  <a:gd name="T51" fmla="*/ 53 h 54"/>
                  <a:gd name="T52" fmla="*/ 37 w 64"/>
                  <a:gd name="T53" fmla="*/ 49 h 54"/>
                  <a:gd name="T54" fmla="*/ 29 w 64"/>
                  <a:gd name="T55" fmla="*/ 49 h 54"/>
                  <a:gd name="T56" fmla="*/ 13 w 64"/>
                  <a:gd name="T57" fmla="*/ 51 h 54"/>
                  <a:gd name="T58" fmla="*/ 13 w 64"/>
                  <a:gd name="T59" fmla="*/ 47 h 54"/>
                  <a:gd name="T60" fmla="*/ 11 w 64"/>
                  <a:gd name="T61" fmla="*/ 47 h 54"/>
                  <a:gd name="T62" fmla="*/ 9 w 64"/>
                  <a:gd name="T63" fmla="*/ 47 h 5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4" h="54">
                    <a:moveTo>
                      <a:pt x="2" y="25"/>
                    </a:moveTo>
                    <a:cubicBezTo>
                      <a:pt x="1" y="25"/>
                      <a:pt x="1" y="25"/>
                      <a:pt x="0" y="26"/>
                    </a:cubicBezTo>
                    <a:cubicBezTo>
                      <a:pt x="0" y="24"/>
                      <a:pt x="3" y="23"/>
                      <a:pt x="4" y="22"/>
                    </a:cubicBezTo>
                    <a:cubicBezTo>
                      <a:pt x="6" y="20"/>
                      <a:pt x="8" y="17"/>
                      <a:pt x="9" y="15"/>
                    </a:cubicBezTo>
                    <a:cubicBezTo>
                      <a:pt x="10" y="13"/>
                      <a:pt x="13" y="1"/>
                      <a:pt x="16" y="4"/>
                    </a:cubicBezTo>
                    <a:cubicBezTo>
                      <a:pt x="17" y="5"/>
                      <a:pt x="25" y="4"/>
                      <a:pt x="26" y="2"/>
                    </a:cubicBezTo>
                    <a:cubicBezTo>
                      <a:pt x="28" y="0"/>
                      <a:pt x="35" y="3"/>
                      <a:pt x="36" y="4"/>
                    </a:cubicBezTo>
                    <a:cubicBezTo>
                      <a:pt x="38" y="7"/>
                      <a:pt x="38" y="8"/>
                      <a:pt x="42" y="8"/>
                    </a:cubicBezTo>
                    <a:cubicBezTo>
                      <a:pt x="44" y="8"/>
                      <a:pt x="46" y="12"/>
                      <a:pt x="45" y="14"/>
                    </a:cubicBezTo>
                    <a:cubicBezTo>
                      <a:pt x="45" y="14"/>
                      <a:pt x="48" y="16"/>
                      <a:pt x="48" y="17"/>
                    </a:cubicBezTo>
                    <a:cubicBezTo>
                      <a:pt x="49" y="18"/>
                      <a:pt x="49" y="19"/>
                      <a:pt x="50" y="20"/>
                    </a:cubicBezTo>
                    <a:cubicBezTo>
                      <a:pt x="51" y="21"/>
                      <a:pt x="52" y="21"/>
                      <a:pt x="53" y="22"/>
                    </a:cubicBezTo>
                    <a:cubicBezTo>
                      <a:pt x="54" y="24"/>
                      <a:pt x="56" y="24"/>
                      <a:pt x="56" y="26"/>
                    </a:cubicBezTo>
                    <a:cubicBezTo>
                      <a:pt x="56" y="27"/>
                      <a:pt x="55" y="28"/>
                      <a:pt x="56" y="29"/>
                    </a:cubicBezTo>
                    <a:cubicBezTo>
                      <a:pt x="57" y="30"/>
                      <a:pt x="57" y="30"/>
                      <a:pt x="57" y="31"/>
                    </a:cubicBezTo>
                    <a:cubicBezTo>
                      <a:pt x="58" y="33"/>
                      <a:pt x="59" y="36"/>
                      <a:pt x="58" y="37"/>
                    </a:cubicBezTo>
                    <a:cubicBezTo>
                      <a:pt x="56" y="37"/>
                      <a:pt x="56" y="38"/>
                      <a:pt x="57" y="38"/>
                    </a:cubicBezTo>
                    <a:cubicBezTo>
                      <a:pt x="58" y="39"/>
                      <a:pt x="58" y="40"/>
                      <a:pt x="58" y="40"/>
                    </a:cubicBezTo>
                    <a:cubicBezTo>
                      <a:pt x="59" y="40"/>
                      <a:pt x="58" y="42"/>
                      <a:pt x="60" y="42"/>
                    </a:cubicBezTo>
                    <a:cubicBezTo>
                      <a:pt x="60" y="39"/>
                      <a:pt x="63" y="44"/>
                      <a:pt x="63" y="45"/>
                    </a:cubicBezTo>
                    <a:cubicBezTo>
                      <a:pt x="64" y="46"/>
                      <a:pt x="64" y="47"/>
                      <a:pt x="64" y="48"/>
                    </a:cubicBezTo>
                    <a:cubicBezTo>
                      <a:pt x="63" y="50"/>
                      <a:pt x="64" y="52"/>
                      <a:pt x="64" y="53"/>
                    </a:cubicBezTo>
                    <a:cubicBezTo>
                      <a:pt x="62" y="52"/>
                      <a:pt x="60" y="53"/>
                      <a:pt x="58" y="53"/>
                    </a:cubicBezTo>
                    <a:cubicBezTo>
                      <a:pt x="56" y="53"/>
                      <a:pt x="55" y="54"/>
                      <a:pt x="54" y="54"/>
                    </a:cubicBezTo>
                    <a:cubicBezTo>
                      <a:pt x="52" y="54"/>
                      <a:pt x="49" y="51"/>
                      <a:pt x="47" y="52"/>
                    </a:cubicBezTo>
                    <a:cubicBezTo>
                      <a:pt x="46" y="53"/>
                      <a:pt x="47" y="51"/>
                      <a:pt x="46" y="51"/>
                    </a:cubicBezTo>
                    <a:cubicBezTo>
                      <a:pt x="45" y="50"/>
                      <a:pt x="45" y="50"/>
                      <a:pt x="44" y="50"/>
                    </a:cubicBezTo>
                    <a:cubicBezTo>
                      <a:pt x="26" y="50"/>
                      <a:pt x="26" y="50"/>
                      <a:pt x="26" y="50"/>
                    </a:cubicBezTo>
                    <a:cubicBezTo>
                      <a:pt x="24" y="50"/>
                      <a:pt x="23" y="50"/>
                      <a:pt x="21" y="51"/>
                    </a:cubicBezTo>
                    <a:cubicBezTo>
                      <a:pt x="20" y="52"/>
                      <a:pt x="18" y="52"/>
                      <a:pt x="15" y="52"/>
                    </a:cubicBezTo>
                    <a:cubicBezTo>
                      <a:pt x="13" y="52"/>
                      <a:pt x="12" y="53"/>
                      <a:pt x="10" y="54"/>
                    </a:cubicBezTo>
                    <a:cubicBezTo>
                      <a:pt x="9" y="54"/>
                      <a:pt x="8" y="53"/>
                      <a:pt x="8" y="54"/>
                    </a:cubicBezTo>
                    <a:cubicBezTo>
                      <a:pt x="7" y="54"/>
                      <a:pt x="6" y="53"/>
                      <a:pt x="7" y="52"/>
                    </a:cubicBezTo>
                    <a:cubicBezTo>
                      <a:pt x="8" y="51"/>
                      <a:pt x="9" y="50"/>
                      <a:pt x="11" y="51"/>
                    </a:cubicBezTo>
                    <a:cubicBezTo>
                      <a:pt x="12" y="52"/>
                      <a:pt x="13" y="51"/>
                      <a:pt x="15" y="51"/>
                    </a:cubicBezTo>
                    <a:cubicBezTo>
                      <a:pt x="16" y="51"/>
                      <a:pt x="16" y="51"/>
                      <a:pt x="17" y="51"/>
                    </a:cubicBezTo>
                    <a:cubicBezTo>
                      <a:pt x="18" y="51"/>
                      <a:pt x="18" y="51"/>
                      <a:pt x="19" y="51"/>
                    </a:cubicBezTo>
                    <a:cubicBezTo>
                      <a:pt x="20" y="52"/>
                      <a:pt x="20" y="48"/>
                      <a:pt x="22" y="48"/>
                    </a:cubicBezTo>
                    <a:cubicBezTo>
                      <a:pt x="20" y="48"/>
                      <a:pt x="21" y="50"/>
                      <a:pt x="19" y="51"/>
                    </a:cubicBezTo>
                    <a:cubicBezTo>
                      <a:pt x="18" y="52"/>
                      <a:pt x="15" y="50"/>
                      <a:pt x="15" y="49"/>
                    </a:cubicBezTo>
                    <a:cubicBezTo>
                      <a:pt x="14" y="52"/>
                      <a:pt x="8" y="50"/>
                      <a:pt x="9" y="48"/>
                    </a:cubicBezTo>
                    <a:cubicBezTo>
                      <a:pt x="8" y="49"/>
                      <a:pt x="8" y="51"/>
                      <a:pt x="7" y="51"/>
                    </a:cubicBezTo>
                    <a:cubicBezTo>
                      <a:pt x="7" y="50"/>
                      <a:pt x="7" y="50"/>
                      <a:pt x="8" y="49"/>
                    </a:cubicBezTo>
                    <a:cubicBezTo>
                      <a:pt x="6" y="49"/>
                      <a:pt x="7" y="47"/>
                      <a:pt x="7" y="46"/>
                    </a:cubicBezTo>
                    <a:cubicBezTo>
                      <a:pt x="8" y="44"/>
                      <a:pt x="10" y="44"/>
                      <a:pt x="12" y="44"/>
                    </a:cubicBezTo>
                    <a:cubicBezTo>
                      <a:pt x="17" y="44"/>
                      <a:pt x="17" y="44"/>
                      <a:pt x="17" y="44"/>
                    </a:cubicBezTo>
                    <a:cubicBezTo>
                      <a:pt x="18" y="44"/>
                      <a:pt x="16" y="43"/>
                      <a:pt x="18" y="42"/>
                    </a:cubicBezTo>
                    <a:cubicBezTo>
                      <a:pt x="20" y="41"/>
                      <a:pt x="21" y="42"/>
                      <a:pt x="23" y="41"/>
                    </a:cubicBezTo>
                    <a:cubicBezTo>
                      <a:pt x="25" y="41"/>
                      <a:pt x="24" y="38"/>
                      <a:pt x="26" y="40"/>
                    </a:cubicBezTo>
                    <a:cubicBezTo>
                      <a:pt x="29" y="42"/>
                      <a:pt x="33" y="44"/>
                      <a:pt x="36" y="43"/>
                    </a:cubicBezTo>
                    <a:cubicBezTo>
                      <a:pt x="38" y="42"/>
                      <a:pt x="40" y="41"/>
                      <a:pt x="38" y="40"/>
                    </a:cubicBezTo>
                    <a:cubicBezTo>
                      <a:pt x="35" y="38"/>
                      <a:pt x="35" y="40"/>
                      <a:pt x="33" y="40"/>
                    </a:cubicBezTo>
                    <a:cubicBezTo>
                      <a:pt x="31" y="40"/>
                      <a:pt x="32" y="37"/>
                      <a:pt x="30" y="38"/>
                    </a:cubicBezTo>
                    <a:cubicBezTo>
                      <a:pt x="29" y="38"/>
                      <a:pt x="28" y="37"/>
                      <a:pt x="28" y="37"/>
                    </a:cubicBezTo>
                    <a:cubicBezTo>
                      <a:pt x="27" y="36"/>
                      <a:pt x="25" y="36"/>
                      <a:pt x="24" y="37"/>
                    </a:cubicBezTo>
                    <a:cubicBezTo>
                      <a:pt x="23" y="38"/>
                      <a:pt x="23" y="36"/>
                      <a:pt x="22" y="37"/>
                    </a:cubicBezTo>
                    <a:cubicBezTo>
                      <a:pt x="21" y="38"/>
                      <a:pt x="21" y="38"/>
                      <a:pt x="21" y="39"/>
                    </a:cubicBezTo>
                    <a:cubicBezTo>
                      <a:pt x="10" y="39"/>
                      <a:pt x="10" y="39"/>
                      <a:pt x="10" y="39"/>
                    </a:cubicBezTo>
                    <a:cubicBezTo>
                      <a:pt x="11" y="38"/>
                      <a:pt x="10" y="37"/>
                      <a:pt x="9" y="37"/>
                    </a:cubicBezTo>
                    <a:cubicBezTo>
                      <a:pt x="9" y="36"/>
                      <a:pt x="10" y="36"/>
                      <a:pt x="10" y="36"/>
                    </a:cubicBezTo>
                    <a:cubicBezTo>
                      <a:pt x="10" y="35"/>
                      <a:pt x="10" y="35"/>
                      <a:pt x="11" y="34"/>
                    </a:cubicBezTo>
                    <a:cubicBezTo>
                      <a:pt x="10" y="35"/>
                      <a:pt x="9" y="36"/>
                      <a:pt x="8" y="36"/>
                    </a:cubicBezTo>
                    <a:cubicBezTo>
                      <a:pt x="8" y="35"/>
                      <a:pt x="11" y="32"/>
                      <a:pt x="12" y="32"/>
                    </a:cubicBezTo>
                    <a:cubicBezTo>
                      <a:pt x="11" y="31"/>
                      <a:pt x="7" y="34"/>
                      <a:pt x="7" y="36"/>
                    </a:cubicBezTo>
                    <a:cubicBezTo>
                      <a:pt x="7" y="32"/>
                      <a:pt x="5" y="26"/>
                      <a:pt x="2" y="25"/>
                    </a:cubicBezTo>
                  </a:path>
                </a:pathLst>
              </a:custGeom>
              <a:solidFill>
                <a:srgbClr val="B3B3B3"/>
              </a:solidFill>
              <a:ln w="3175">
                <a:solidFill>
                  <a:schemeClr val="tx1"/>
                </a:solidFill>
                <a:round/>
                <a:headEnd/>
                <a:tailEnd/>
              </a:ln>
            </p:spPr>
            <p:txBody>
              <a:bodyPr/>
              <a:lstStyle/>
              <a:p>
                <a:endParaRPr lang="en-GB" sz="2400" dirty="0"/>
              </a:p>
            </p:txBody>
          </p:sp>
          <p:sp>
            <p:nvSpPr>
              <p:cNvPr id="525" name="Freeform 4959"/>
              <p:cNvSpPr>
                <a:spLocks/>
              </p:cNvSpPr>
              <p:nvPr/>
            </p:nvSpPr>
            <p:spPr bwMode="auto">
              <a:xfrm>
                <a:off x="2724" y="2492"/>
                <a:ext cx="26" cy="80"/>
              </a:xfrm>
              <a:custGeom>
                <a:avLst/>
                <a:gdLst>
                  <a:gd name="T0" fmla="*/ 0 w 20"/>
                  <a:gd name="T1" fmla="*/ 0 h 61"/>
                  <a:gd name="T2" fmla="*/ 8 w 20"/>
                  <a:gd name="T3" fmla="*/ 3 h 61"/>
                  <a:gd name="T4" fmla="*/ 14 w 20"/>
                  <a:gd name="T5" fmla="*/ 3 h 61"/>
                  <a:gd name="T6" fmla="*/ 14 w 20"/>
                  <a:gd name="T7" fmla="*/ 13 h 61"/>
                  <a:gd name="T8" fmla="*/ 21 w 20"/>
                  <a:gd name="T9" fmla="*/ 18 h 61"/>
                  <a:gd name="T10" fmla="*/ 22 w 20"/>
                  <a:gd name="T11" fmla="*/ 29 h 61"/>
                  <a:gd name="T12" fmla="*/ 25 w 20"/>
                  <a:gd name="T13" fmla="*/ 39 h 61"/>
                  <a:gd name="T14" fmla="*/ 25 w 20"/>
                  <a:gd name="T15" fmla="*/ 60 h 61"/>
                  <a:gd name="T16" fmla="*/ 23 w 20"/>
                  <a:gd name="T17" fmla="*/ 66 h 61"/>
                  <a:gd name="T18" fmla="*/ 23 w 20"/>
                  <a:gd name="T19" fmla="*/ 72 h 61"/>
                  <a:gd name="T20" fmla="*/ 26 w 20"/>
                  <a:gd name="T21" fmla="*/ 76 h 61"/>
                  <a:gd name="T22" fmla="*/ 18 w 20"/>
                  <a:gd name="T23" fmla="*/ 80 h 61"/>
                  <a:gd name="T24" fmla="*/ 13 w 20"/>
                  <a:gd name="T25" fmla="*/ 76 h 61"/>
                  <a:gd name="T26" fmla="*/ 9 w 20"/>
                  <a:gd name="T27" fmla="*/ 71 h 61"/>
                  <a:gd name="T28" fmla="*/ 10 w 20"/>
                  <a:gd name="T29" fmla="*/ 62 h 61"/>
                  <a:gd name="T30" fmla="*/ 9 w 20"/>
                  <a:gd name="T31" fmla="*/ 58 h 61"/>
                  <a:gd name="T32" fmla="*/ 10 w 20"/>
                  <a:gd name="T33" fmla="*/ 51 h 61"/>
                  <a:gd name="T34" fmla="*/ 10 w 20"/>
                  <a:gd name="T35" fmla="*/ 47 h 61"/>
                  <a:gd name="T36" fmla="*/ 12 w 20"/>
                  <a:gd name="T37" fmla="*/ 45 h 61"/>
                  <a:gd name="T38" fmla="*/ 7 w 20"/>
                  <a:gd name="T39" fmla="*/ 38 h 61"/>
                  <a:gd name="T40" fmla="*/ 9 w 20"/>
                  <a:gd name="T41" fmla="*/ 31 h 61"/>
                  <a:gd name="T42" fmla="*/ 9 w 20"/>
                  <a:gd name="T43" fmla="*/ 28 h 61"/>
                  <a:gd name="T44" fmla="*/ 5 w 20"/>
                  <a:gd name="T45" fmla="*/ 28 h 61"/>
                  <a:gd name="T46" fmla="*/ 7 w 20"/>
                  <a:gd name="T47" fmla="*/ 25 h 61"/>
                  <a:gd name="T48" fmla="*/ 7 w 20"/>
                  <a:gd name="T49" fmla="*/ 17 h 61"/>
                  <a:gd name="T50" fmla="*/ 5 w 20"/>
                  <a:gd name="T51" fmla="*/ 12 h 61"/>
                  <a:gd name="T52" fmla="*/ 1 w 20"/>
                  <a:gd name="T53" fmla="*/ 5 h 61"/>
                  <a:gd name="T54" fmla="*/ 3 w 20"/>
                  <a:gd name="T55" fmla="*/ 1 h 61"/>
                  <a:gd name="T56" fmla="*/ 0 w 20"/>
                  <a:gd name="T57" fmla="*/ 0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0" h="61">
                    <a:moveTo>
                      <a:pt x="0" y="0"/>
                    </a:moveTo>
                    <a:cubicBezTo>
                      <a:pt x="2" y="1"/>
                      <a:pt x="4" y="1"/>
                      <a:pt x="6" y="2"/>
                    </a:cubicBezTo>
                    <a:cubicBezTo>
                      <a:pt x="8" y="3"/>
                      <a:pt x="10" y="2"/>
                      <a:pt x="11" y="2"/>
                    </a:cubicBezTo>
                    <a:cubicBezTo>
                      <a:pt x="10" y="4"/>
                      <a:pt x="9" y="8"/>
                      <a:pt x="11" y="10"/>
                    </a:cubicBezTo>
                    <a:cubicBezTo>
                      <a:pt x="12" y="11"/>
                      <a:pt x="15" y="13"/>
                      <a:pt x="16" y="14"/>
                    </a:cubicBezTo>
                    <a:cubicBezTo>
                      <a:pt x="16" y="17"/>
                      <a:pt x="15" y="20"/>
                      <a:pt x="17" y="22"/>
                    </a:cubicBezTo>
                    <a:cubicBezTo>
                      <a:pt x="18" y="25"/>
                      <a:pt x="19" y="27"/>
                      <a:pt x="19" y="30"/>
                    </a:cubicBezTo>
                    <a:cubicBezTo>
                      <a:pt x="19" y="35"/>
                      <a:pt x="19" y="40"/>
                      <a:pt x="19" y="46"/>
                    </a:cubicBezTo>
                    <a:cubicBezTo>
                      <a:pt x="19" y="47"/>
                      <a:pt x="19" y="50"/>
                      <a:pt x="18" y="50"/>
                    </a:cubicBezTo>
                    <a:cubicBezTo>
                      <a:pt x="18" y="51"/>
                      <a:pt x="18" y="53"/>
                      <a:pt x="18" y="55"/>
                    </a:cubicBezTo>
                    <a:cubicBezTo>
                      <a:pt x="19" y="56"/>
                      <a:pt x="20" y="57"/>
                      <a:pt x="20" y="58"/>
                    </a:cubicBezTo>
                    <a:cubicBezTo>
                      <a:pt x="18" y="59"/>
                      <a:pt x="16" y="60"/>
                      <a:pt x="14" y="61"/>
                    </a:cubicBezTo>
                    <a:cubicBezTo>
                      <a:pt x="14" y="60"/>
                      <a:pt x="11" y="58"/>
                      <a:pt x="10" y="58"/>
                    </a:cubicBezTo>
                    <a:cubicBezTo>
                      <a:pt x="9" y="56"/>
                      <a:pt x="8" y="55"/>
                      <a:pt x="7" y="54"/>
                    </a:cubicBezTo>
                    <a:cubicBezTo>
                      <a:pt x="6" y="51"/>
                      <a:pt x="8" y="49"/>
                      <a:pt x="8" y="47"/>
                    </a:cubicBezTo>
                    <a:cubicBezTo>
                      <a:pt x="8" y="45"/>
                      <a:pt x="6" y="45"/>
                      <a:pt x="7" y="44"/>
                    </a:cubicBezTo>
                    <a:cubicBezTo>
                      <a:pt x="7" y="42"/>
                      <a:pt x="8" y="41"/>
                      <a:pt x="8" y="39"/>
                    </a:cubicBezTo>
                    <a:cubicBezTo>
                      <a:pt x="8" y="38"/>
                      <a:pt x="7" y="37"/>
                      <a:pt x="8" y="36"/>
                    </a:cubicBezTo>
                    <a:cubicBezTo>
                      <a:pt x="8" y="35"/>
                      <a:pt x="9" y="34"/>
                      <a:pt x="9" y="34"/>
                    </a:cubicBezTo>
                    <a:cubicBezTo>
                      <a:pt x="8" y="32"/>
                      <a:pt x="6" y="31"/>
                      <a:pt x="5" y="29"/>
                    </a:cubicBezTo>
                    <a:cubicBezTo>
                      <a:pt x="8" y="29"/>
                      <a:pt x="6" y="25"/>
                      <a:pt x="7" y="24"/>
                    </a:cubicBezTo>
                    <a:cubicBezTo>
                      <a:pt x="7" y="23"/>
                      <a:pt x="7" y="22"/>
                      <a:pt x="7" y="21"/>
                    </a:cubicBezTo>
                    <a:cubicBezTo>
                      <a:pt x="6" y="19"/>
                      <a:pt x="5" y="21"/>
                      <a:pt x="4" y="21"/>
                    </a:cubicBezTo>
                    <a:cubicBezTo>
                      <a:pt x="4" y="20"/>
                      <a:pt x="4" y="19"/>
                      <a:pt x="5" y="19"/>
                    </a:cubicBezTo>
                    <a:cubicBezTo>
                      <a:pt x="5" y="17"/>
                      <a:pt x="6" y="14"/>
                      <a:pt x="5" y="13"/>
                    </a:cubicBezTo>
                    <a:cubicBezTo>
                      <a:pt x="4" y="11"/>
                      <a:pt x="6" y="10"/>
                      <a:pt x="4" y="9"/>
                    </a:cubicBezTo>
                    <a:cubicBezTo>
                      <a:pt x="2" y="8"/>
                      <a:pt x="1" y="6"/>
                      <a:pt x="1" y="4"/>
                    </a:cubicBezTo>
                    <a:cubicBezTo>
                      <a:pt x="1" y="3"/>
                      <a:pt x="2" y="2"/>
                      <a:pt x="2" y="1"/>
                    </a:cubicBezTo>
                    <a:cubicBezTo>
                      <a:pt x="1" y="1"/>
                      <a:pt x="0" y="1"/>
                      <a:pt x="0" y="0"/>
                    </a:cubicBezTo>
                  </a:path>
                </a:pathLst>
              </a:custGeom>
              <a:solidFill>
                <a:srgbClr val="B3B3B3"/>
              </a:solidFill>
              <a:ln w="3175">
                <a:solidFill>
                  <a:schemeClr val="tx1"/>
                </a:solidFill>
                <a:round/>
                <a:headEnd/>
                <a:tailEnd/>
              </a:ln>
            </p:spPr>
            <p:txBody>
              <a:bodyPr/>
              <a:lstStyle/>
              <a:p>
                <a:endParaRPr lang="en-GB" sz="2400" dirty="0"/>
              </a:p>
            </p:txBody>
          </p:sp>
          <p:sp>
            <p:nvSpPr>
              <p:cNvPr id="526" name="Freeform 4960"/>
              <p:cNvSpPr>
                <a:spLocks/>
              </p:cNvSpPr>
              <p:nvPr/>
            </p:nvSpPr>
            <p:spPr bwMode="auto">
              <a:xfrm>
                <a:off x="2485" y="2228"/>
                <a:ext cx="3" cy="2"/>
              </a:xfrm>
              <a:custGeom>
                <a:avLst/>
                <a:gdLst>
                  <a:gd name="T0" fmla="*/ 2 w 2"/>
                  <a:gd name="T1" fmla="*/ 2 h 2"/>
                  <a:gd name="T2" fmla="*/ 3 w 2"/>
                  <a:gd name="T3" fmla="*/ 0 h 2"/>
                  <a:gd name="T4" fmla="*/ 2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0" y="1"/>
                      <a:pt x="1" y="0"/>
                      <a:pt x="2" y="0"/>
                    </a:cubicBezTo>
                    <a:cubicBezTo>
                      <a:pt x="2" y="1"/>
                      <a:pt x="2" y="2"/>
                      <a:pt x="1" y="2"/>
                    </a:cubicBezTo>
                  </a:path>
                </a:pathLst>
              </a:custGeom>
              <a:solidFill>
                <a:srgbClr val="B3B3B3"/>
              </a:solidFill>
              <a:ln w="3175">
                <a:solidFill>
                  <a:schemeClr val="tx1"/>
                </a:solidFill>
                <a:round/>
                <a:headEnd/>
                <a:tailEnd/>
              </a:ln>
            </p:spPr>
            <p:txBody>
              <a:bodyPr/>
              <a:lstStyle/>
              <a:p>
                <a:endParaRPr lang="en-GB" sz="2400" dirty="0"/>
              </a:p>
            </p:txBody>
          </p:sp>
          <p:sp>
            <p:nvSpPr>
              <p:cNvPr id="527" name="Freeform 4961"/>
              <p:cNvSpPr>
                <a:spLocks/>
              </p:cNvSpPr>
              <p:nvPr/>
            </p:nvSpPr>
            <p:spPr bwMode="auto">
              <a:xfrm>
                <a:off x="2487" y="2211"/>
                <a:ext cx="5" cy="6"/>
              </a:xfrm>
              <a:custGeom>
                <a:avLst/>
                <a:gdLst>
                  <a:gd name="T0" fmla="*/ 4 w 4"/>
                  <a:gd name="T1" fmla="*/ 5 h 5"/>
                  <a:gd name="T2" fmla="*/ 3 w 4"/>
                  <a:gd name="T3" fmla="*/ 6 h 5"/>
                  <a:gd name="T4" fmla="*/ 3 w 4"/>
                  <a:gd name="T5" fmla="*/ 1 h 5"/>
                  <a:gd name="T6" fmla="*/ 4 w 4"/>
                  <a:gd name="T7" fmla="*/ 5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5">
                    <a:moveTo>
                      <a:pt x="3" y="4"/>
                    </a:moveTo>
                    <a:cubicBezTo>
                      <a:pt x="2" y="5"/>
                      <a:pt x="2" y="5"/>
                      <a:pt x="2" y="5"/>
                    </a:cubicBezTo>
                    <a:cubicBezTo>
                      <a:pt x="2" y="4"/>
                      <a:pt x="0" y="1"/>
                      <a:pt x="2" y="1"/>
                    </a:cubicBezTo>
                    <a:cubicBezTo>
                      <a:pt x="4" y="0"/>
                      <a:pt x="4" y="3"/>
                      <a:pt x="3" y="4"/>
                    </a:cubicBezTo>
                  </a:path>
                </a:pathLst>
              </a:custGeom>
              <a:solidFill>
                <a:srgbClr val="B3B3B3"/>
              </a:solidFill>
              <a:ln w="3175">
                <a:solidFill>
                  <a:schemeClr val="tx1"/>
                </a:solidFill>
                <a:round/>
                <a:headEnd/>
                <a:tailEnd/>
              </a:ln>
            </p:spPr>
            <p:txBody>
              <a:bodyPr/>
              <a:lstStyle/>
              <a:p>
                <a:endParaRPr lang="en-GB" sz="2400" dirty="0"/>
              </a:p>
            </p:txBody>
          </p:sp>
          <p:sp>
            <p:nvSpPr>
              <p:cNvPr id="528" name="Freeform 4962"/>
              <p:cNvSpPr>
                <a:spLocks/>
              </p:cNvSpPr>
              <p:nvPr/>
            </p:nvSpPr>
            <p:spPr bwMode="auto">
              <a:xfrm>
                <a:off x="2496" y="2221"/>
                <a:ext cx="4" cy="4"/>
              </a:xfrm>
              <a:custGeom>
                <a:avLst/>
                <a:gdLst>
                  <a:gd name="T0" fmla="*/ 1 w 3"/>
                  <a:gd name="T1" fmla="*/ 4 h 3"/>
                  <a:gd name="T2" fmla="*/ 3 w 3"/>
                  <a:gd name="T3" fmla="*/ 1 h 3"/>
                  <a:gd name="T4" fmla="*/ 1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1" y="3"/>
                    </a:moveTo>
                    <a:cubicBezTo>
                      <a:pt x="0" y="2"/>
                      <a:pt x="0" y="0"/>
                      <a:pt x="2" y="1"/>
                    </a:cubicBezTo>
                    <a:cubicBezTo>
                      <a:pt x="3" y="1"/>
                      <a:pt x="2" y="3"/>
                      <a:pt x="1" y="3"/>
                    </a:cubicBezTo>
                  </a:path>
                </a:pathLst>
              </a:custGeom>
              <a:solidFill>
                <a:srgbClr val="B3B3B3"/>
              </a:solidFill>
              <a:ln w="3175">
                <a:solidFill>
                  <a:schemeClr val="tx1"/>
                </a:solidFill>
                <a:round/>
                <a:headEnd/>
                <a:tailEnd/>
              </a:ln>
            </p:spPr>
            <p:txBody>
              <a:bodyPr/>
              <a:lstStyle/>
              <a:p>
                <a:endParaRPr lang="en-GB" sz="2400" dirty="0"/>
              </a:p>
            </p:txBody>
          </p:sp>
          <p:sp>
            <p:nvSpPr>
              <p:cNvPr id="529" name="Freeform 4963"/>
              <p:cNvSpPr>
                <a:spLocks/>
              </p:cNvSpPr>
              <p:nvPr/>
            </p:nvSpPr>
            <p:spPr bwMode="auto">
              <a:xfrm>
                <a:off x="2502" y="2216"/>
                <a:ext cx="11" cy="9"/>
              </a:xfrm>
              <a:custGeom>
                <a:avLst/>
                <a:gdLst>
                  <a:gd name="T0" fmla="*/ 3 w 8"/>
                  <a:gd name="T1" fmla="*/ 9 h 7"/>
                  <a:gd name="T2" fmla="*/ 0 w 8"/>
                  <a:gd name="T3" fmla="*/ 4 h 7"/>
                  <a:gd name="T4" fmla="*/ 11 w 8"/>
                  <a:gd name="T5" fmla="*/ 0 h 7"/>
                  <a:gd name="T6" fmla="*/ 3 w 8"/>
                  <a:gd name="T7" fmla="*/ 9 h 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7">
                    <a:moveTo>
                      <a:pt x="2" y="7"/>
                    </a:moveTo>
                    <a:cubicBezTo>
                      <a:pt x="1" y="6"/>
                      <a:pt x="1" y="4"/>
                      <a:pt x="0" y="3"/>
                    </a:cubicBezTo>
                    <a:cubicBezTo>
                      <a:pt x="3" y="2"/>
                      <a:pt x="5" y="1"/>
                      <a:pt x="8" y="0"/>
                    </a:cubicBezTo>
                    <a:cubicBezTo>
                      <a:pt x="7" y="2"/>
                      <a:pt x="4" y="6"/>
                      <a:pt x="2" y="7"/>
                    </a:cubicBezTo>
                  </a:path>
                </a:pathLst>
              </a:custGeom>
              <a:solidFill>
                <a:srgbClr val="B3B3B3"/>
              </a:solidFill>
              <a:ln w="3175">
                <a:solidFill>
                  <a:schemeClr val="tx1"/>
                </a:solidFill>
                <a:round/>
                <a:headEnd/>
                <a:tailEnd/>
              </a:ln>
            </p:spPr>
            <p:txBody>
              <a:bodyPr/>
              <a:lstStyle/>
              <a:p>
                <a:endParaRPr lang="en-GB" sz="2400" dirty="0"/>
              </a:p>
            </p:txBody>
          </p:sp>
          <p:sp>
            <p:nvSpPr>
              <p:cNvPr id="530" name="Freeform 4964"/>
              <p:cNvSpPr>
                <a:spLocks/>
              </p:cNvSpPr>
              <p:nvPr/>
            </p:nvSpPr>
            <p:spPr bwMode="auto">
              <a:xfrm>
                <a:off x="2516" y="2221"/>
                <a:ext cx="7" cy="8"/>
              </a:xfrm>
              <a:custGeom>
                <a:avLst/>
                <a:gdLst>
                  <a:gd name="T0" fmla="*/ 4 w 6"/>
                  <a:gd name="T1" fmla="*/ 8 h 6"/>
                  <a:gd name="T2" fmla="*/ 2 w 6"/>
                  <a:gd name="T3" fmla="*/ 1 h 6"/>
                  <a:gd name="T4" fmla="*/ 4 w 6"/>
                  <a:gd name="T5" fmla="*/ 8 h 6"/>
                  <a:gd name="T6" fmla="*/ 0 60000 65536"/>
                  <a:gd name="T7" fmla="*/ 0 60000 65536"/>
                  <a:gd name="T8" fmla="*/ 0 60000 65536"/>
                </a:gdLst>
                <a:ahLst/>
                <a:cxnLst>
                  <a:cxn ang="T6">
                    <a:pos x="T0" y="T1"/>
                  </a:cxn>
                  <a:cxn ang="T7">
                    <a:pos x="T2" y="T3"/>
                  </a:cxn>
                  <a:cxn ang="T8">
                    <a:pos x="T4" y="T5"/>
                  </a:cxn>
                </a:cxnLst>
                <a:rect l="0" t="0" r="r" b="b"/>
                <a:pathLst>
                  <a:path w="6" h="6">
                    <a:moveTo>
                      <a:pt x="3" y="6"/>
                    </a:moveTo>
                    <a:cubicBezTo>
                      <a:pt x="0" y="6"/>
                      <a:pt x="0" y="2"/>
                      <a:pt x="2" y="1"/>
                    </a:cubicBezTo>
                    <a:cubicBezTo>
                      <a:pt x="6" y="0"/>
                      <a:pt x="5" y="5"/>
                      <a:pt x="3" y="6"/>
                    </a:cubicBezTo>
                  </a:path>
                </a:pathLst>
              </a:custGeom>
              <a:solidFill>
                <a:srgbClr val="B3B3B3"/>
              </a:solidFill>
              <a:ln w="3175">
                <a:solidFill>
                  <a:schemeClr val="tx1"/>
                </a:solidFill>
                <a:round/>
                <a:headEnd/>
                <a:tailEnd/>
              </a:ln>
            </p:spPr>
            <p:txBody>
              <a:bodyPr/>
              <a:lstStyle/>
              <a:p>
                <a:endParaRPr lang="en-GB" sz="2400" dirty="0"/>
              </a:p>
            </p:txBody>
          </p:sp>
          <p:sp>
            <p:nvSpPr>
              <p:cNvPr id="531" name="Freeform 4965"/>
              <p:cNvSpPr>
                <a:spLocks/>
              </p:cNvSpPr>
              <p:nvPr/>
            </p:nvSpPr>
            <p:spPr bwMode="auto">
              <a:xfrm>
                <a:off x="2535" y="2212"/>
                <a:ext cx="10" cy="12"/>
              </a:xfrm>
              <a:custGeom>
                <a:avLst/>
                <a:gdLst>
                  <a:gd name="T0" fmla="*/ 1 w 7"/>
                  <a:gd name="T1" fmla="*/ 12 h 9"/>
                  <a:gd name="T2" fmla="*/ 0 w 7"/>
                  <a:gd name="T3" fmla="*/ 12 h 9"/>
                  <a:gd name="T4" fmla="*/ 7 w 7"/>
                  <a:gd name="T5" fmla="*/ 1 h 9"/>
                  <a:gd name="T6" fmla="*/ 9 w 7"/>
                  <a:gd name="T7" fmla="*/ 7 h 9"/>
                  <a:gd name="T8" fmla="*/ 1 w 7"/>
                  <a:gd name="T9" fmla="*/ 12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9">
                    <a:moveTo>
                      <a:pt x="1" y="9"/>
                    </a:moveTo>
                    <a:cubicBezTo>
                      <a:pt x="0" y="9"/>
                      <a:pt x="0" y="9"/>
                      <a:pt x="0" y="9"/>
                    </a:cubicBezTo>
                    <a:cubicBezTo>
                      <a:pt x="3" y="8"/>
                      <a:pt x="3" y="3"/>
                      <a:pt x="5" y="1"/>
                    </a:cubicBezTo>
                    <a:cubicBezTo>
                      <a:pt x="7" y="0"/>
                      <a:pt x="6" y="5"/>
                      <a:pt x="6" y="5"/>
                    </a:cubicBezTo>
                    <a:cubicBezTo>
                      <a:pt x="5" y="8"/>
                      <a:pt x="2" y="8"/>
                      <a:pt x="1" y="9"/>
                    </a:cubicBezTo>
                  </a:path>
                </a:pathLst>
              </a:custGeom>
              <a:solidFill>
                <a:srgbClr val="B3B3B3"/>
              </a:solidFill>
              <a:ln w="3175">
                <a:solidFill>
                  <a:schemeClr val="tx1"/>
                </a:solidFill>
                <a:round/>
                <a:headEnd/>
                <a:tailEnd/>
              </a:ln>
            </p:spPr>
            <p:txBody>
              <a:bodyPr/>
              <a:lstStyle/>
              <a:p>
                <a:endParaRPr lang="en-GB" sz="2400" dirty="0"/>
              </a:p>
            </p:txBody>
          </p:sp>
          <p:sp>
            <p:nvSpPr>
              <p:cNvPr id="532" name="Freeform 4966"/>
              <p:cNvSpPr>
                <a:spLocks/>
              </p:cNvSpPr>
              <p:nvPr/>
            </p:nvSpPr>
            <p:spPr bwMode="auto">
              <a:xfrm>
                <a:off x="2543" y="2204"/>
                <a:ext cx="7" cy="8"/>
              </a:xfrm>
              <a:custGeom>
                <a:avLst/>
                <a:gdLst>
                  <a:gd name="T0" fmla="*/ 1 w 5"/>
                  <a:gd name="T1" fmla="*/ 8 h 6"/>
                  <a:gd name="T2" fmla="*/ 0 w 5"/>
                  <a:gd name="T3" fmla="*/ 7 h 6"/>
                  <a:gd name="T4" fmla="*/ 6 w 5"/>
                  <a:gd name="T5" fmla="*/ 3 h 6"/>
                  <a:gd name="T6" fmla="*/ 1 w 5"/>
                  <a:gd name="T7" fmla="*/ 8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6">
                    <a:moveTo>
                      <a:pt x="1" y="6"/>
                    </a:moveTo>
                    <a:cubicBezTo>
                      <a:pt x="0" y="5"/>
                      <a:pt x="0" y="5"/>
                      <a:pt x="0" y="5"/>
                    </a:cubicBezTo>
                    <a:cubicBezTo>
                      <a:pt x="0" y="4"/>
                      <a:pt x="4" y="0"/>
                      <a:pt x="4" y="2"/>
                    </a:cubicBezTo>
                    <a:cubicBezTo>
                      <a:pt x="5" y="4"/>
                      <a:pt x="2" y="5"/>
                      <a:pt x="1" y="6"/>
                    </a:cubicBezTo>
                  </a:path>
                </a:pathLst>
              </a:custGeom>
              <a:solidFill>
                <a:srgbClr val="B3B3B3"/>
              </a:solidFill>
              <a:ln w="3175">
                <a:solidFill>
                  <a:schemeClr val="tx1"/>
                </a:solidFill>
                <a:round/>
                <a:headEnd/>
                <a:tailEnd/>
              </a:ln>
            </p:spPr>
            <p:txBody>
              <a:bodyPr/>
              <a:lstStyle/>
              <a:p>
                <a:endParaRPr lang="en-GB" sz="2400" dirty="0"/>
              </a:p>
            </p:txBody>
          </p:sp>
          <p:sp>
            <p:nvSpPr>
              <p:cNvPr id="533" name="Freeform 4967"/>
              <p:cNvSpPr>
                <a:spLocks/>
              </p:cNvSpPr>
              <p:nvPr/>
            </p:nvSpPr>
            <p:spPr bwMode="auto">
              <a:xfrm>
                <a:off x="2621" y="1974"/>
                <a:ext cx="158" cy="124"/>
              </a:xfrm>
              <a:custGeom>
                <a:avLst/>
                <a:gdLst>
                  <a:gd name="T0" fmla="*/ 1 w 120"/>
                  <a:gd name="T1" fmla="*/ 16 h 94"/>
                  <a:gd name="T2" fmla="*/ 4 w 120"/>
                  <a:gd name="T3" fmla="*/ 11 h 94"/>
                  <a:gd name="T4" fmla="*/ 14 w 120"/>
                  <a:gd name="T5" fmla="*/ 7 h 94"/>
                  <a:gd name="T6" fmla="*/ 17 w 120"/>
                  <a:gd name="T7" fmla="*/ 3 h 94"/>
                  <a:gd name="T8" fmla="*/ 28 w 120"/>
                  <a:gd name="T9" fmla="*/ 7 h 94"/>
                  <a:gd name="T10" fmla="*/ 47 w 120"/>
                  <a:gd name="T11" fmla="*/ 5 h 94"/>
                  <a:gd name="T12" fmla="*/ 68 w 120"/>
                  <a:gd name="T13" fmla="*/ 7 h 94"/>
                  <a:gd name="T14" fmla="*/ 82 w 120"/>
                  <a:gd name="T15" fmla="*/ 7 h 94"/>
                  <a:gd name="T16" fmla="*/ 95 w 120"/>
                  <a:gd name="T17" fmla="*/ 8 h 94"/>
                  <a:gd name="T18" fmla="*/ 99 w 120"/>
                  <a:gd name="T19" fmla="*/ 13 h 94"/>
                  <a:gd name="T20" fmla="*/ 111 w 120"/>
                  <a:gd name="T21" fmla="*/ 17 h 94"/>
                  <a:gd name="T22" fmla="*/ 116 w 120"/>
                  <a:gd name="T23" fmla="*/ 18 h 94"/>
                  <a:gd name="T24" fmla="*/ 126 w 120"/>
                  <a:gd name="T25" fmla="*/ 16 h 94"/>
                  <a:gd name="T26" fmla="*/ 136 w 120"/>
                  <a:gd name="T27" fmla="*/ 22 h 94"/>
                  <a:gd name="T28" fmla="*/ 144 w 120"/>
                  <a:gd name="T29" fmla="*/ 24 h 94"/>
                  <a:gd name="T30" fmla="*/ 151 w 120"/>
                  <a:gd name="T31" fmla="*/ 22 h 94"/>
                  <a:gd name="T32" fmla="*/ 158 w 120"/>
                  <a:gd name="T33" fmla="*/ 24 h 94"/>
                  <a:gd name="T34" fmla="*/ 157 w 120"/>
                  <a:gd name="T35" fmla="*/ 30 h 94"/>
                  <a:gd name="T36" fmla="*/ 142 w 120"/>
                  <a:gd name="T37" fmla="*/ 41 h 94"/>
                  <a:gd name="T38" fmla="*/ 124 w 120"/>
                  <a:gd name="T39" fmla="*/ 47 h 94"/>
                  <a:gd name="T40" fmla="*/ 116 w 120"/>
                  <a:gd name="T41" fmla="*/ 59 h 94"/>
                  <a:gd name="T42" fmla="*/ 113 w 120"/>
                  <a:gd name="T43" fmla="*/ 83 h 94"/>
                  <a:gd name="T44" fmla="*/ 104 w 120"/>
                  <a:gd name="T45" fmla="*/ 92 h 94"/>
                  <a:gd name="T46" fmla="*/ 104 w 120"/>
                  <a:gd name="T47" fmla="*/ 96 h 94"/>
                  <a:gd name="T48" fmla="*/ 90 w 120"/>
                  <a:gd name="T49" fmla="*/ 106 h 94"/>
                  <a:gd name="T50" fmla="*/ 79 w 120"/>
                  <a:gd name="T51" fmla="*/ 112 h 94"/>
                  <a:gd name="T52" fmla="*/ 58 w 120"/>
                  <a:gd name="T53" fmla="*/ 112 h 94"/>
                  <a:gd name="T54" fmla="*/ 46 w 120"/>
                  <a:gd name="T55" fmla="*/ 117 h 94"/>
                  <a:gd name="T56" fmla="*/ 40 w 120"/>
                  <a:gd name="T57" fmla="*/ 124 h 94"/>
                  <a:gd name="T58" fmla="*/ 30 w 120"/>
                  <a:gd name="T59" fmla="*/ 116 h 94"/>
                  <a:gd name="T60" fmla="*/ 32 w 120"/>
                  <a:gd name="T61" fmla="*/ 109 h 94"/>
                  <a:gd name="T62" fmla="*/ 24 w 120"/>
                  <a:gd name="T63" fmla="*/ 104 h 94"/>
                  <a:gd name="T64" fmla="*/ 17 w 120"/>
                  <a:gd name="T65" fmla="*/ 104 h 94"/>
                  <a:gd name="T66" fmla="*/ 17 w 120"/>
                  <a:gd name="T67" fmla="*/ 96 h 94"/>
                  <a:gd name="T68" fmla="*/ 24 w 120"/>
                  <a:gd name="T69" fmla="*/ 88 h 94"/>
                  <a:gd name="T70" fmla="*/ 24 w 120"/>
                  <a:gd name="T71" fmla="*/ 77 h 94"/>
                  <a:gd name="T72" fmla="*/ 20 w 120"/>
                  <a:gd name="T73" fmla="*/ 69 h 94"/>
                  <a:gd name="T74" fmla="*/ 22 w 120"/>
                  <a:gd name="T75" fmla="*/ 66 h 94"/>
                  <a:gd name="T76" fmla="*/ 25 w 120"/>
                  <a:gd name="T77" fmla="*/ 58 h 94"/>
                  <a:gd name="T78" fmla="*/ 28 w 120"/>
                  <a:gd name="T79" fmla="*/ 53 h 94"/>
                  <a:gd name="T80" fmla="*/ 32 w 120"/>
                  <a:gd name="T81" fmla="*/ 41 h 94"/>
                  <a:gd name="T82" fmla="*/ 33 w 120"/>
                  <a:gd name="T83" fmla="*/ 34 h 94"/>
                  <a:gd name="T84" fmla="*/ 25 w 120"/>
                  <a:gd name="T85" fmla="*/ 30 h 94"/>
                  <a:gd name="T86" fmla="*/ 13 w 120"/>
                  <a:gd name="T87" fmla="*/ 32 h 94"/>
                  <a:gd name="T88" fmla="*/ 12 w 120"/>
                  <a:gd name="T89" fmla="*/ 26 h 94"/>
                  <a:gd name="T90" fmla="*/ 4 w 120"/>
                  <a:gd name="T91" fmla="*/ 30 h 94"/>
                  <a:gd name="T92" fmla="*/ 4 w 120"/>
                  <a:gd name="T93" fmla="*/ 25 h 94"/>
                  <a:gd name="T94" fmla="*/ 4 w 120"/>
                  <a:gd name="T95" fmla="*/ 21 h 94"/>
                  <a:gd name="T96" fmla="*/ 3 w 120"/>
                  <a:gd name="T97" fmla="*/ 21 h 94"/>
                  <a:gd name="T98" fmla="*/ 1 w 120"/>
                  <a:gd name="T99" fmla="*/ 16 h 9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0" h="94">
                    <a:moveTo>
                      <a:pt x="1" y="12"/>
                    </a:moveTo>
                    <a:cubicBezTo>
                      <a:pt x="1" y="12"/>
                      <a:pt x="1" y="12"/>
                      <a:pt x="1" y="12"/>
                    </a:cubicBezTo>
                    <a:cubicBezTo>
                      <a:pt x="0" y="12"/>
                      <a:pt x="0" y="11"/>
                      <a:pt x="0" y="10"/>
                    </a:cubicBezTo>
                    <a:cubicBezTo>
                      <a:pt x="1" y="8"/>
                      <a:pt x="2" y="9"/>
                      <a:pt x="3" y="8"/>
                    </a:cubicBezTo>
                    <a:cubicBezTo>
                      <a:pt x="4" y="6"/>
                      <a:pt x="8" y="7"/>
                      <a:pt x="11" y="5"/>
                    </a:cubicBezTo>
                    <a:cubicBezTo>
                      <a:pt x="9" y="6"/>
                      <a:pt x="10" y="5"/>
                      <a:pt x="11" y="5"/>
                    </a:cubicBezTo>
                    <a:cubicBezTo>
                      <a:pt x="10" y="5"/>
                      <a:pt x="10" y="5"/>
                      <a:pt x="9" y="5"/>
                    </a:cubicBezTo>
                    <a:cubicBezTo>
                      <a:pt x="9" y="4"/>
                      <a:pt x="13" y="0"/>
                      <a:pt x="13" y="2"/>
                    </a:cubicBezTo>
                    <a:cubicBezTo>
                      <a:pt x="14" y="2"/>
                      <a:pt x="15" y="2"/>
                      <a:pt x="15" y="1"/>
                    </a:cubicBezTo>
                    <a:cubicBezTo>
                      <a:pt x="16" y="3"/>
                      <a:pt x="21" y="2"/>
                      <a:pt x="21" y="5"/>
                    </a:cubicBezTo>
                    <a:cubicBezTo>
                      <a:pt x="23" y="2"/>
                      <a:pt x="28" y="4"/>
                      <a:pt x="31" y="4"/>
                    </a:cubicBezTo>
                    <a:cubicBezTo>
                      <a:pt x="33" y="3"/>
                      <a:pt x="33" y="3"/>
                      <a:pt x="36" y="4"/>
                    </a:cubicBezTo>
                    <a:cubicBezTo>
                      <a:pt x="38" y="4"/>
                      <a:pt x="40" y="5"/>
                      <a:pt x="43" y="5"/>
                    </a:cubicBezTo>
                    <a:cubicBezTo>
                      <a:pt x="46" y="6"/>
                      <a:pt x="49" y="5"/>
                      <a:pt x="52" y="5"/>
                    </a:cubicBezTo>
                    <a:cubicBezTo>
                      <a:pt x="54" y="4"/>
                      <a:pt x="56" y="5"/>
                      <a:pt x="58" y="6"/>
                    </a:cubicBezTo>
                    <a:cubicBezTo>
                      <a:pt x="60" y="7"/>
                      <a:pt x="60" y="5"/>
                      <a:pt x="62" y="5"/>
                    </a:cubicBezTo>
                    <a:cubicBezTo>
                      <a:pt x="64" y="5"/>
                      <a:pt x="65" y="6"/>
                      <a:pt x="67" y="7"/>
                    </a:cubicBezTo>
                    <a:cubicBezTo>
                      <a:pt x="68" y="7"/>
                      <a:pt x="72" y="6"/>
                      <a:pt x="72" y="6"/>
                    </a:cubicBezTo>
                    <a:cubicBezTo>
                      <a:pt x="73" y="7"/>
                      <a:pt x="76" y="6"/>
                      <a:pt x="75" y="8"/>
                    </a:cubicBezTo>
                    <a:cubicBezTo>
                      <a:pt x="75" y="9"/>
                      <a:pt x="75" y="9"/>
                      <a:pt x="75" y="10"/>
                    </a:cubicBezTo>
                    <a:cubicBezTo>
                      <a:pt x="76" y="10"/>
                      <a:pt x="76" y="9"/>
                      <a:pt x="77" y="9"/>
                    </a:cubicBezTo>
                    <a:cubicBezTo>
                      <a:pt x="80" y="10"/>
                      <a:pt x="83" y="12"/>
                      <a:pt x="84" y="13"/>
                    </a:cubicBezTo>
                    <a:cubicBezTo>
                      <a:pt x="85" y="13"/>
                      <a:pt x="86" y="12"/>
                      <a:pt x="86" y="13"/>
                    </a:cubicBezTo>
                    <a:cubicBezTo>
                      <a:pt x="87" y="13"/>
                      <a:pt x="87" y="14"/>
                      <a:pt x="88" y="14"/>
                    </a:cubicBezTo>
                    <a:cubicBezTo>
                      <a:pt x="90" y="13"/>
                      <a:pt x="93" y="13"/>
                      <a:pt x="95" y="14"/>
                    </a:cubicBezTo>
                    <a:cubicBezTo>
                      <a:pt x="95" y="13"/>
                      <a:pt x="95" y="13"/>
                      <a:pt x="96" y="12"/>
                    </a:cubicBezTo>
                    <a:cubicBezTo>
                      <a:pt x="97" y="12"/>
                      <a:pt x="98" y="12"/>
                      <a:pt x="100" y="13"/>
                    </a:cubicBezTo>
                    <a:cubicBezTo>
                      <a:pt x="101" y="14"/>
                      <a:pt x="103" y="14"/>
                      <a:pt x="103" y="17"/>
                    </a:cubicBezTo>
                    <a:cubicBezTo>
                      <a:pt x="105" y="17"/>
                      <a:pt x="105" y="15"/>
                      <a:pt x="105" y="16"/>
                    </a:cubicBezTo>
                    <a:cubicBezTo>
                      <a:pt x="106" y="16"/>
                      <a:pt x="108" y="18"/>
                      <a:pt x="109" y="18"/>
                    </a:cubicBezTo>
                    <a:cubicBezTo>
                      <a:pt x="109" y="17"/>
                      <a:pt x="110" y="17"/>
                      <a:pt x="111" y="17"/>
                    </a:cubicBezTo>
                    <a:cubicBezTo>
                      <a:pt x="112" y="18"/>
                      <a:pt x="114" y="18"/>
                      <a:pt x="115" y="17"/>
                    </a:cubicBezTo>
                    <a:cubicBezTo>
                      <a:pt x="116" y="17"/>
                      <a:pt x="117" y="17"/>
                      <a:pt x="119" y="17"/>
                    </a:cubicBezTo>
                    <a:cubicBezTo>
                      <a:pt x="120" y="17"/>
                      <a:pt x="119" y="18"/>
                      <a:pt x="120" y="18"/>
                    </a:cubicBezTo>
                    <a:cubicBezTo>
                      <a:pt x="120" y="19"/>
                      <a:pt x="120" y="19"/>
                      <a:pt x="119" y="20"/>
                    </a:cubicBezTo>
                    <a:cubicBezTo>
                      <a:pt x="118" y="20"/>
                      <a:pt x="119" y="22"/>
                      <a:pt x="119" y="23"/>
                    </a:cubicBezTo>
                    <a:cubicBezTo>
                      <a:pt x="119" y="26"/>
                      <a:pt x="113" y="27"/>
                      <a:pt x="111" y="28"/>
                    </a:cubicBezTo>
                    <a:cubicBezTo>
                      <a:pt x="110" y="29"/>
                      <a:pt x="109" y="30"/>
                      <a:pt x="108" y="31"/>
                    </a:cubicBezTo>
                    <a:cubicBezTo>
                      <a:pt x="107" y="31"/>
                      <a:pt x="105" y="31"/>
                      <a:pt x="103" y="32"/>
                    </a:cubicBezTo>
                    <a:cubicBezTo>
                      <a:pt x="100" y="33"/>
                      <a:pt x="97" y="34"/>
                      <a:pt x="94" y="36"/>
                    </a:cubicBezTo>
                    <a:cubicBezTo>
                      <a:pt x="97" y="38"/>
                      <a:pt x="95" y="39"/>
                      <a:pt x="93" y="39"/>
                    </a:cubicBezTo>
                    <a:cubicBezTo>
                      <a:pt x="91" y="41"/>
                      <a:pt x="90" y="44"/>
                      <a:pt x="88" y="45"/>
                    </a:cubicBezTo>
                    <a:cubicBezTo>
                      <a:pt x="84" y="48"/>
                      <a:pt x="83" y="55"/>
                      <a:pt x="86" y="58"/>
                    </a:cubicBezTo>
                    <a:cubicBezTo>
                      <a:pt x="88" y="60"/>
                      <a:pt x="89" y="61"/>
                      <a:pt x="86" y="63"/>
                    </a:cubicBezTo>
                    <a:cubicBezTo>
                      <a:pt x="84" y="64"/>
                      <a:pt x="83" y="65"/>
                      <a:pt x="81" y="66"/>
                    </a:cubicBezTo>
                    <a:cubicBezTo>
                      <a:pt x="80" y="67"/>
                      <a:pt x="80" y="69"/>
                      <a:pt x="79" y="70"/>
                    </a:cubicBezTo>
                    <a:cubicBezTo>
                      <a:pt x="79" y="71"/>
                      <a:pt x="78" y="72"/>
                      <a:pt x="78" y="73"/>
                    </a:cubicBezTo>
                    <a:cubicBezTo>
                      <a:pt x="78" y="74"/>
                      <a:pt x="80" y="75"/>
                      <a:pt x="79" y="73"/>
                    </a:cubicBezTo>
                    <a:cubicBezTo>
                      <a:pt x="80" y="75"/>
                      <a:pt x="75" y="75"/>
                      <a:pt x="74" y="76"/>
                    </a:cubicBezTo>
                    <a:cubicBezTo>
                      <a:pt x="71" y="76"/>
                      <a:pt x="68" y="78"/>
                      <a:pt x="68" y="80"/>
                    </a:cubicBezTo>
                    <a:cubicBezTo>
                      <a:pt x="67" y="82"/>
                      <a:pt x="65" y="86"/>
                      <a:pt x="63" y="84"/>
                    </a:cubicBezTo>
                    <a:cubicBezTo>
                      <a:pt x="62" y="83"/>
                      <a:pt x="61" y="85"/>
                      <a:pt x="60" y="85"/>
                    </a:cubicBezTo>
                    <a:cubicBezTo>
                      <a:pt x="58" y="86"/>
                      <a:pt x="56" y="85"/>
                      <a:pt x="55" y="85"/>
                    </a:cubicBezTo>
                    <a:cubicBezTo>
                      <a:pt x="51" y="86"/>
                      <a:pt x="48" y="85"/>
                      <a:pt x="44" y="85"/>
                    </a:cubicBezTo>
                    <a:cubicBezTo>
                      <a:pt x="42" y="85"/>
                      <a:pt x="42" y="86"/>
                      <a:pt x="40" y="87"/>
                    </a:cubicBezTo>
                    <a:cubicBezTo>
                      <a:pt x="39" y="89"/>
                      <a:pt x="36" y="88"/>
                      <a:pt x="35" y="89"/>
                    </a:cubicBezTo>
                    <a:cubicBezTo>
                      <a:pt x="34" y="89"/>
                      <a:pt x="33" y="92"/>
                      <a:pt x="32" y="92"/>
                    </a:cubicBezTo>
                    <a:cubicBezTo>
                      <a:pt x="31" y="92"/>
                      <a:pt x="31" y="94"/>
                      <a:pt x="30" y="94"/>
                    </a:cubicBezTo>
                    <a:cubicBezTo>
                      <a:pt x="28" y="94"/>
                      <a:pt x="27" y="92"/>
                      <a:pt x="26" y="92"/>
                    </a:cubicBezTo>
                    <a:cubicBezTo>
                      <a:pt x="25" y="92"/>
                      <a:pt x="24" y="89"/>
                      <a:pt x="23" y="88"/>
                    </a:cubicBezTo>
                    <a:cubicBezTo>
                      <a:pt x="25" y="88"/>
                      <a:pt x="23" y="87"/>
                      <a:pt x="22" y="86"/>
                    </a:cubicBezTo>
                    <a:cubicBezTo>
                      <a:pt x="21" y="85"/>
                      <a:pt x="23" y="83"/>
                      <a:pt x="24" y="83"/>
                    </a:cubicBezTo>
                    <a:cubicBezTo>
                      <a:pt x="23" y="83"/>
                      <a:pt x="23" y="83"/>
                      <a:pt x="23" y="84"/>
                    </a:cubicBezTo>
                    <a:cubicBezTo>
                      <a:pt x="22" y="83"/>
                      <a:pt x="17" y="80"/>
                      <a:pt x="18" y="79"/>
                    </a:cubicBezTo>
                    <a:cubicBezTo>
                      <a:pt x="16" y="78"/>
                      <a:pt x="18" y="79"/>
                      <a:pt x="16" y="79"/>
                    </a:cubicBezTo>
                    <a:cubicBezTo>
                      <a:pt x="15" y="79"/>
                      <a:pt x="14" y="80"/>
                      <a:pt x="13" y="79"/>
                    </a:cubicBezTo>
                    <a:cubicBezTo>
                      <a:pt x="12" y="79"/>
                      <a:pt x="12" y="76"/>
                      <a:pt x="12" y="75"/>
                    </a:cubicBezTo>
                    <a:cubicBezTo>
                      <a:pt x="12" y="74"/>
                      <a:pt x="13" y="73"/>
                      <a:pt x="13" y="73"/>
                    </a:cubicBezTo>
                    <a:cubicBezTo>
                      <a:pt x="14" y="72"/>
                      <a:pt x="14" y="71"/>
                      <a:pt x="15" y="70"/>
                    </a:cubicBezTo>
                    <a:cubicBezTo>
                      <a:pt x="16" y="69"/>
                      <a:pt x="17" y="70"/>
                      <a:pt x="18" y="67"/>
                    </a:cubicBezTo>
                    <a:cubicBezTo>
                      <a:pt x="16" y="68"/>
                      <a:pt x="14" y="66"/>
                      <a:pt x="14" y="64"/>
                    </a:cubicBezTo>
                    <a:cubicBezTo>
                      <a:pt x="14" y="61"/>
                      <a:pt x="17" y="60"/>
                      <a:pt x="18" y="58"/>
                    </a:cubicBezTo>
                    <a:cubicBezTo>
                      <a:pt x="18" y="57"/>
                      <a:pt x="16" y="55"/>
                      <a:pt x="16" y="54"/>
                    </a:cubicBezTo>
                    <a:cubicBezTo>
                      <a:pt x="15" y="53"/>
                      <a:pt x="16" y="53"/>
                      <a:pt x="15" y="52"/>
                    </a:cubicBezTo>
                    <a:cubicBezTo>
                      <a:pt x="14" y="51"/>
                      <a:pt x="14" y="51"/>
                      <a:pt x="13" y="50"/>
                    </a:cubicBezTo>
                    <a:cubicBezTo>
                      <a:pt x="14" y="50"/>
                      <a:pt x="16" y="50"/>
                      <a:pt x="17" y="50"/>
                    </a:cubicBezTo>
                    <a:cubicBezTo>
                      <a:pt x="18" y="50"/>
                      <a:pt x="18" y="49"/>
                      <a:pt x="19" y="48"/>
                    </a:cubicBezTo>
                    <a:cubicBezTo>
                      <a:pt x="19" y="47"/>
                      <a:pt x="20" y="47"/>
                      <a:pt x="19" y="44"/>
                    </a:cubicBezTo>
                    <a:cubicBezTo>
                      <a:pt x="19" y="43"/>
                      <a:pt x="20" y="43"/>
                      <a:pt x="21" y="43"/>
                    </a:cubicBezTo>
                    <a:cubicBezTo>
                      <a:pt x="21" y="42"/>
                      <a:pt x="21" y="41"/>
                      <a:pt x="21" y="40"/>
                    </a:cubicBezTo>
                    <a:cubicBezTo>
                      <a:pt x="21" y="40"/>
                      <a:pt x="21" y="34"/>
                      <a:pt x="21" y="34"/>
                    </a:cubicBezTo>
                    <a:cubicBezTo>
                      <a:pt x="22" y="34"/>
                      <a:pt x="23" y="32"/>
                      <a:pt x="24" y="31"/>
                    </a:cubicBezTo>
                    <a:cubicBezTo>
                      <a:pt x="25" y="31"/>
                      <a:pt x="28" y="28"/>
                      <a:pt x="28" y="27"/>
                    </a:cubicBezTo>
                    <a:cubicBezTo>
                      <a:pt x="27" y="26"/>
                      <a:pt x="25" y="26"/>
                      <a:pt x="25" y="26"/>
                    </a:cubicBezTo>
                    <a:cubicBezTo>
                      <a:pt x="24" y="25"/>
                      <a:pt x="25" y="22"/>
                      <a:pt x="24" y="23"/>
                    </a:cubicBezTo>
                    <a:cubicBezTo>
                      <a:pt x="23" y="24"/>
                      <a:pt x="19" y="22"/>
                      <a:pt x="19" y="23"/>
                    </a:cubicBezTo>
                    <a:cubicBezTo>
                      <a:pt x="18" y="25"/>
                      <a:pt x="16" y="24"/>
                      <a:pt x="15" y="24"/>
                    </a:cubicBezTo>
                    <a:cubicBezTo>
                      <a:pt x="13" y="23"/>
                      <a:pt x="12" y="24"/>
                      <a:pt x="10" y="24"/>
                    </a:cubicBezTo>
                    <a:cubicBezTo>
                      <a:pt x="7" y="25"/>
                      <a:pt x="9" y="22"/>
                      <a:pt x="10" y="22"/>
                    </a:cubicBezTo>
                    <a:cubicBezTo>
                      <a:pt x="9" y="22"/>
                      <a:pt x="9" y="21"/>
                      <a:pt x="9" y="20"/>
                    </a:cubicBezTo>
                    <a:cubicBezTo>
                      <a:pt x="8" y="21"/>
                      <a:pt x="7" y="21"/>
                      <a:pt x="6" y="21"/>
                    </a:cubicBezTo>
                    <a:cubicBezTo>
                      <a:pt x="5" y="22"/>
                      <a:pt x="4" y="23"/>
                      <a:pt x="3" y="23"/>
                    </a:cubicBezTo>
                    <a:cubicBezTo>
                      <a:pt x="1" y="21"/>
                      <a:pt x="5" y="20"/>
                      <a:pt x="5" y="18"/>
                    </a:cubicBezTo>
                    <a:cubicBezTo>
                      <a:pt x="5" y="19"/>
                      <a:pt x="4" y="19"/>
                      <a:pt x="3" y="19"/>
                    </a:cubicBezTo>
                    <a:cubicBezTo>
                      <a:pt x="3" y="18"/>
                      <a:pt x="4" y="18"/>
                      <a:pt x="5" y="17"/>
                    </a:cubicBezTo>
                    <a:cubicBezTo>
                      <a:pt x="4" y="18"/>
                      <a:pt x="3" y="18"/>
                      <a:pt x="3" y="16"/>
                    </a:cubicBezTo>
                    <a:cubicBezTo>
                      <a:pt x="3" y="15"/>
                      <a:pt x="4" y="15"/>
                      <a:pt x="5" y="14"/>
                    </a:cubicBezTo>
                    <a:cubicBezTo>
                      <a:pt x="4" y="15"/>
                      <a:pt x="2" y="15"/>
                      <a:pt x="2" y="16"/>
                    </a:cubicBezTo>
                    <a:cubicBezTo>
                      <a:pt x="1" y="14"/>
                      <a:pt x="2" y="13"/>
                      <a:pt x="3" y="13"/>
                    </a:cubicBezTo>
                    <a:cubicBezTo>
                      <a:pt x="2" y="13"/>
                      <a:pt x="1" y="14"/>
                      <a:pt x="1" y="12"/>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534" name="Freeform 4968"/>
              <p:cNvSpPr>
                <a:spLocks/>
              </p:cNvSpPr>
              <p:nvPr/>
            </p:nvSpPr>
            <p:spPr bwMode="auto">
              <a:xfrm>
                <a:off x="2750" y="2049"/>
                <a:ext cx="7" cy="4"/>
              </a:xfrm>
              <a:custGeom>
                <a:avLst/>
                <a:gdLst>
                  <a:gd name="T0" fmla="*/ 3 w 5"/>
                  <a:gd name="T1" fmla="*/ 4 h 3"/>
                  <a:gd name="T2" fmla="*/ 3 w 5"/>
                  <a:gd name="T3" fmla="*/ 0 h 3"/>
                  <a:gd name="T4" fmla="*/ 6 w 5"/>
                  <a:gd name="T5" fmla="*/ 0 h 3"/>
                  <a:gd name="T6" fmla="*/ 3 w 5"/>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3">
                    <a:moveTo>
                      <a:pt x="2" y="3"/>
                    </a:moveTo>
                    <a:cubicBezTo>
                      <a:pt x="0" y="3"/>
                      <a:pt x="1" y="1"/>
                      <a:pt x="2" y="0"/>
                    </a:cubicBezTo>
                    <a:cubicBezTo>
                      <a:pt x="3" y="0"/>
                      <a:pt x="4" y="0"/>
                      <a:pt x="4" y="0"/>
                    </a:cubicBezTo>
                    <a:cubicBezTo>
                      <a:pt x="5" y="1"/>
                      <a:pt x="3" y="2"/>
                      <a:pt x="2" y="3"/>
                    </a:cubicBezTo>
                  </a:path>
                </a:pathLst>
              </a:custGeom>
              <a:solidFill>
                <a:srgbClr val="B3B3B3"/>
              </a:solidFill>
              <a:ln w="3175">
                <a:solidFill>
                  <a:schemeClr val="tx1"/>
                </a:solidFill>
                <a:round/>
                <a:headEnd/>
                <a:tailEnd/>
              </a:ln>
            </p:spPr>
            <p:txBody>
              <a:bodyPr/>
              <a:lstStyle/>
              <a:p>
                <a:endParaRPr lang="en-GB" sz="2400" dirty="0"/>
              </a:p>
            </p:txBody>
          </p:sp>
          <p:sp>
            <p:nvSpPr>
              <p:cNvPr id="535" name="Freeform 4969"/>
              <p:cNvSpPr>
                <a:spLocks/>
              </p:cNvSpPr>
              <p:nvPr/>
            </p:nvSpPr>
            <p:spPr bwMode="auto">
              <a:xfrm>
                <a:off x="2753" y="2055"/>
                <a:ext cx="1" cy="1"/>
              </a:xfrm>
              <a:custGeom>
                <a:avLst/>
                <a:gdLst>
                  <a:gd name="T0" fmla="*/ 0 w 1"/>
                  <a:gd name="T1" fmla="*/ 1 h 1"/>
                  <a:gd name="T2" fmla="*/ 1 w 1"/>
                  <a:gd name="T3" fmla="*/ 1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0"/>
                      <a:pt x="0" y="0"/>
                      <a:pt x="1" y="1"/>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536" name="Freeform 4970"/>
              <p:cNvSpPr>
                <a:spLocks/>
              </p:cNvSpPr>
              <p:nvPr/>
            </p:nvSpPr>
            <p:spPr bwMode="auto">
              <a:xfrm>
                <a:off x="2765" y="2035"/>
                <a:ext cx="17" cy="12"/>
              </a:xfrm>
              <a:custGeom>
                <a:avLst/>
                <a:gdLst>
                  <a:gd name="T0" fmla="*/ 13 w 13"/>
                  <a:gd name="T1" fmla="*/ 9 h 9"/>
                  <a:gd name="T2" fmla="*/ 8 w 13"/>
                  <a:gd name="T3" fmla="*/ 11 h 9"/>
                  <a:gd name="T4" fmla="*/ 4 w 13"/>
                  <a:gd name="T5" fmla="*/ 8 h 9"/>
                  <a:gd name="T6" fmla="*/ 4 w 13"/>
                  <a:gd name="T7" fmla="*/ 4 h 9"/>
                  <a:gd name="T8" fmla="*/ 13 w 13"/>
                  <a:gd name="T9" fmla="*/ 0 h 9"/>
                  <a:gd name="T10" fmla="*/ 12 w 13"/>
                  <a:gd name="T11" fmla="*/ 4 h 9"/>
                  <a:gd name="T12" fmla="*/ 16 w 13"/>
                  <a:gd name="T13" fmla="*/ 4 h 9"/>
                  <a:gd name="T14" fmla="*/ 13 w 13"/>
                  <a:gd name="T15" fmla="*/ 9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3" h="9">
                    <a:moveTo>
                      <a:pt x="10" y="7"/>
                    </a:moveTo>
                    <a:cubicBezTo>
                      <a:pt x="8" y="9"/>
                      <a:pt x="8" y="8"/>
                      <a:pt x="6" y="8"/>
                    </a:cubicBezTo>
                    <a:cubicBezTo>
                      <a:pt x="4" y="7"/>
                      <a:pt x="5" y="5"/>
                      <a:pt x="3" y="6"/>
                    </a:cubicBezTo>
                    <a:cubicBezTo>
                      <a:pt x="0" y="7"/>
                      <a:pt x="2" y="4"/>
                      <a:pt x="3" y="3"/>
                    </a:cubicBezTo>
                    <a:cubicBezTo>
                      <a:pt x="5" y="2"/>
                      <a:pt x="7" y="1"/>
                      <a:pt x="10" y="0"/>
                    </a:cubicBezTo>
                    <a:cubicBezTo>
                      <a:pt x="9" y="1"/>
                      <a:pt x="8" y="2"/>
                      <a:pt x="9" y="3"/>
                    </a:cubicBezTo>
                    <a:cubicBezTo>
                      <a:pt x="10" y="3"/>
                      <a:pt x="11" y="3"/>
                      <a:pt x="12" y="3"/>
                    </a:cubicBezTo>
                    <a:cubicBezTo>
                      <a:pt x="13" y="4"/>
                      <a:pt x="10" y="6"/>
                      <a:pt x="10" y="7"/>
                    </a:cubicBezTo>
                  </a:path>
                </a:pathLst>
              </a:custGeom>
              <a:solidFill>
                <a:srgbClr val="B3B3B3"/>
              </a:solidFill>
              <a:ln w="3175">
                <a:solidFill>
                  <a:schemeClr val="tx1"/>
                </a:solidFill>
                <a:round/>
                <a:headEnd/>
                <a:tailEnd/>
              </a:ln>
            </p:spPr>
            <p:txBody>
              <a:bodyPr/>
              <a:lstStyle/>
              <a:p>
                <a:endParaRPr lang="en-GB" sz="2400" dirty="0"/>
              </a:p>
            </p:txBody>
          </p:sp>
          <p:sp>
            <p:nvSpPr>
              <p:cNvPr id="537" name="Freeform 4971"/>
              <p:cNvSpPr>
                <a:spLocks/>
              </p:cNvSpPr>
              <p:nvPr/>
            </p:nvSpPr>
            <p:spPr bwMode="auto">
              <a:xfrm>
                <a:off x="2785" y="2032"/>
                <a:ext cx="6" cy="6"/>
              </a:xfrm>
              <a:custGeom>
                <a:avLst/>
                <a:gdLst>
                  <a:gd name="T0" fmla="*/ 0 w 5"/>
                  <a:gd name="T1" fmla="*/ 3 h 4"/>
                  <a:gd name="T2" fmla="*/ 6 w 5"/>
                  <a:gd name="T3" fmla="*/ 6 h 4"/>
                  <a:gd name="T4" fmla="*/ 0 w 5"/>
                  <a:gd name="T5" fmla="*/ 3 h 4"/>
                  <a:gd name="T6" fmla="*/ 0 60000 65536"/>
                  <a:gd name="T7" fmla="*/ 0 60000 65536"/>
                  <a:gd name="T8" fmla="*/ 0 60000 65536"/>
                </a:gdLst>
                <a:ahLst/>
                <a:cxnLst>
                  <a:cxn ang="T6">
                    <a:pos x="T0" y="T1"/>
                  </a:cxn>
                  <a:cxn ang="T7">
                    <a:pos x="T2" y="T3"/>
                  </a:cxn>
                  <a:cxn ang="T8">
                    <a:pos x="T4" y="T5"/>
                  </a:cxn>
                </a:cxnLst>
                <a:rect l="0" t="0" r="r" b="b"/>
                <a:pathLst>
                  <a:path w="5" h="4">
                    <a:moveTo>
                      <a:pt x="0" y="2"/>
                    </a:moveTo>
                    <a:cubicBezTo>
                      <a:pt x="2" y="0"/>
                      <a:pt x="5" y="2"/>
                      <a:pt x="5" y="4"/>
                    </a:cubicBezTo>
                    <a:cubicBezTo>
                      <a:pt x="4" y="4"/>
                      <a:pt x="1" y="3"/>
                      <a:pt x="0" y="2"/>
                    </a:cubicBezTo>
                  </a:path>
                </a:pathLst>
              </a:custGeom>
              <a:solidFill>
                <a:srgbClr val="B3B3B3"/>
              </a:solidFill>
              <a:ln w="3175">
                <a:solidFill>
                  <a:schemeClr val="tx1"/>
                </a:solidFill>
                <a:round/>
                <a:headEnd/>
                <a:tailEnd/>
              </a:ln>
            </p:spPr>
            <p:txBody>
              <a:bodyPr/>
              <a:lstStyle/>
              <a:p>
                <a:endParaRPr lang="en-GB" sz="2400" dirty="0"/>
              </a:p>
            </p:txBody>
          </p:sp>
          <p:sp>
            <p:nvSpPr>
              <p:cNvPr id="538" name="Freeform 4972"/>
              <p:cNvSpPr>
                <a:spLocks/>
              </p:cNvSpPr>
              <p:nvPr/>
            </p:nvSpPr>
            <p:spPr bwMode="auto">
              <a:xfrm>
                <a:off x="2851" y="2678"/>
                <a:ext cx="1" cy="3"/>
              </a:xfrm>
              <a:custGeom>
                <a:avLst/>
                <a:gdLst>
                  <a:gd name="T0" fmla="*/ 0 w 1"/>
                  <a:gd name="T1" fmla="*/ 2 h 2"/>
                  <a:gd name="T2" fmla="*/ 0 w 1"/>
                  <a:gd name="T3" fmla="*/ 3 h 2"/>
                  <a:gd name="T4" fmla="*/ 0 w 1"/>
                  <a:gd name="T5" fmla="*/ 0 h 2"/>
                  <a:gd name="T6" fmla="*/ 0 w 1"/>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1"/>
                    </a:moveTo>
                    <a:cubicBezTo>
                      <a:pt x="0" y="2"/>
                      <a:pt x="0" y="2"/>
                      <a:pt x="0" y="2"/>
                    </a:cubicBezTo>
                    <a:cubicBezTo>
                      <a:pt x="1" y="1"/>
                      <a:pt x="1" y="1"/>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539" name="Freeform 4973"/>
              <p:cNvSpPr>
                <a:spLocks/>
              </p:cNvSpPr>
              <p:nvPr/>
            </p:nvSpPr>
            <p:spPr bwMode="auto">
              <a:xfrm>
                <a:off x="2847" y="2631"/>
                <a:ext cx="83" cy="100"/>
              </a:xfrm>
              <a:custGeom>
                <a:avLst/>
                <a:gdLst>
                  <a:gd name="T0" fmla="*/ 1 w 63"/>
                  <a:gd name="T1" fmla="*/ 47 h 76"/>
                  <a:gd name="T2" fmla="*/ 4 w 63"/>
                  <a:gd name="T3" fmla="*/ 51 h 76"/>
                  <a:gd name="T4" fmla="*/ 9 w 63"/>
                  <a:gd name="T5" fmla="*/ 33 h 76"/>
                  <a:gd name="T6" fmla="*/ 16 w 63"/>
                  <a:gd name="T7" fmla="*/ 37 h 76"/>
                  <a:gd name="T8" fmla="*/ 11 w 63"/>
                  <a:gd name="T9" fmla="*/ 32 h 76"/>
                  <a:gd name="T10" fmla="*/ 13 w 63"/>
                  <a:gd name="T11" fmla="*/ 30 h 76"/>
                  <a:gd name="T12" fmla="*/ 16 w 63"/>
                  <a:gd name="T13" fmla="*/ 22 h 76"/>
                  <a:gd name="T14" fmla="*/ 37 w 63"/>
                  <a:gd name="T15" fmla="*/ 22 h 76"/>
                  <a:gd name="T16" fmla="*/ 42 w 63"/>
                  <a:gd name="T17" fmla="*/ 1 h 76"/>
                  <a:gd name="T18" fmla="*/ 58 w 63"/>
                  <a:gd name="T19" fmla="*/ 3 h 76"/>
                  <a:gd name="T20" fmla="*/ 63 w 63"/>
                  <a:gd name="T21" fmla="*/ 18 h 76"/>
                  <a:gd name="T22" fmla="*/ 79 w 63"/>
                  <a:gd name="T23" fmla="*/ 21 h 76"/>
                  <a:gd name="T24" fmla="*/ 74 w 63"/>
                  <a:gd name="T25" fmla="*/ 37 h 76"/>
                  <a:gd name="T26" fmla="*/ 76 w 63"/>
                  <a:gd name="T27" fmla="*/ 43 h 76"/>
                  <a:gd name="T28" fmla="*/ 80 w 63"/>
                  <a:gd name="T29" fmla="*/ 55 h 76"/>
                  <a:gd name="T30" fmla="*/ 78 w 63"/>
                  <a:gd name="T31" fmla="*/ 68 h 76"/>
                  <a:gd name="T32" fmla="*/ 74 w 63"/>
                  <a:gd name="T33" fmla="*/ 78 h 76"/>
                  <a:gd name="T34" fmla="*/ 66 w 63"/>
                  <a:gd name="T35" fmla="*/ 76 h 76"/>
                  <a:gd name="T36" fmla="*/ 53 w 63"/>
                  <a:gd name="T37" fmla="*/ 71 h 76"/>
                  <a:gd name="T38" fmla="*/ 45 w 63"/>
                  <a:gd name="T39" fmla="*/ 75 h 76"/>
                  <a:gd name="T40" fmla="*/ 40 w 63"/>
                  <a:gd name="T41" fmla="*/ 83 h 76"/>
                  <a:gd name="T42" fmla="*/ 42 w 63"/>
                  <a:gd name="T43" fmla="*/ 88 h 76"/>
                  <a:gd name="T44" fmla="*/ 45 w 63"/>
                  <a:gd name="T45" fmla="*/ 93 h 76"/>
                  <a:gd name="T46" fmla="*/ 40 w 63"/>
                  <a:gd name="T47" fmla="*/ 93 h 76"/>
                  <a:gd name="T48" fmla="*/ 26 w 63"/>
                  <a:gd name="T49" fmla="*/ 89 h 76"/>
                  <a:gd name="T50" fmla="*/ 20 w 63"/>
                  <a:gd name="T51" fmla="*/ 79 h 76"/>
                  <a:gd name="T52" fmla="*/ 8 w 63"/>
                  <a:gd name="T53" fmla="*/ 67 h 76"/>
                  <a:gd name="T54" fmla="*/ 8 w 63"/>
                  <a:gd name="T55" fmla="*/ 67 h 76"/>
                  <a:gd name="T56" fmla="*/ 4 w 63"/>
                  <a:gd name="T57" fmla="*/ 59 h 76"/>
                  <a:gd name="T58" fmla="*/ 12 w 63"/>
                  <a:gd name="T59" fmla="*/ 63 h 76"/>
                  <a:gd name="T60" fmla="*/ 8 w 63"/>
                  <a:gd name="T61" fmla="*/ 62 h 76"/>
                  <a:gd name="T62" fmla="*/ 1 w 63"/>
                  <a:gd name="T63" fmla="*/ 51 h 7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3" h="76">
                    <a:moveTo>
                      <a:pt x="1" y="39"/>
                    </a:moveTo>
                    <a:cubicBezTo>
                      <a:pt x="1" y="39"/>
                      <a:pt x="0" y="37"/>
                      <a:pt x="1" y="36"/>
                    </a:cubicBezTo>
                    <a:cubicBezTo>
                      <a:pt x="1" y="37"/>
                      <a:pt x="1" y="38"/>
                      <a:pt x="2" y="38"/>
                    </a:cubicBezTo>
                    <a:cubicBezTo>
                      <a:pt x="2" y="36"/>
                      <a:pt x="3" y="38"/>
                      <a:pt x="3" y="39"/>
                    </a:cubicBezTo>
                    <a:cubicBezTo>
                      <a:pt x="4" y="37"/>
                      <a:pt x="6" y="35"/>
                      <a:pt x="7" y="32"/>
                    </a:cubicBezTo>
                    <a:cubicBezTo>
                      <a:pt x="7" y="30"/>
                      <a:pt x="6" y="27"/>
                      <a:pt x="7" y="25"/>
                    </a:cubicBezTo>
                    <a:cubicBezTo>
                      <a:pt x="7" y="26"/>
                      <a:pt x="8" y="27"/>
                      <a:pt x="8" y="28"/>
                    </a:cubicBezTo>
                    <a:cubicBezTo>
                      <a:pt x="9" y="26"/>
                      <a:pt x="11" y="27"/>
                      <a:pt x="12" y="28"/>
                    </a:cubicBezTo>
                    <a:cubicBezTo>
                      <a:pt x="11" y="27"/>
                      <a:pt x="13" y="27"/>
                      <a:pt x="14" y="27"/>
                    </a:cubicBezTo>
                    <a:cubicBezTo>
                      <a:pt x="11" y="27"/>
                      <a:pt x="9" y="26"/>
                      <a:pt x="8" y="24"/>
                    </a:cubicBezTo>
                    <a:cubicBezTo>
                      <a:pt x="7" y="23"/>
                      <a:pt x="6" y="22"/>
                      <a:pt x="8" y="21"/>
                    </a:cubicBezTo>
                    <a:cubicBezTo>
                      <a:pt x="8" y="21"/>
                      <a:pt x="10" y="22"/>
                      <a:pt x="10" y="23"/>
                    </a:cubicBezTo>
                    <a:cubicBezTo>
                      <a:pt x="10" y="21"/>
                      <a:pt x="9" y="19"/>
                      <a:pt x="10" y="17"/>
                    </a:cubicBezTo>
                    <a:cubicBezTo>
                      <a:pt x="10" y="16"/>
                      <a:pt x="11" y="16"/>
                      <a:pt x="12" y="17"/>
                    </a:cubicBezTo>
                    <a:cubicBezTo>
                      <a:pt x="13" y="17"/>
                      <a:pt x="14" y="16"/>
                      <a:pt x="15" y="16"/>
                    </a:cubicBezTo>
                    <a:cubicBezTo>
                      <a:pt x="28" y="17"/>
                      <a:pt x="28" y="17"/>
                      <a:pt x="28" y="17"/>
                    </a:cubicBezTo>
                    <a:cubicBezTo>
                      <a:pt x="28" y="3"/>
                      <a:pt x="28" y="3"/>
                      <a:pt x="28" y="3"/>
                    </a:cubicBezTo>
                    <a:cubicBezTo>
                      <a:pt x="28" y="0"/>
                      <a:pt x="30" y="1"/>
                      <a:pt x="32" y="1"/>
                    </a:cubicBezTo>
                    <a:cubicBezTo>
                      <a:pt x="34" y="1"/>
                      <a:pt x="37" y="1"/>
                      <a:pt x="39" y="1"/>
                    </a:cubicBezTo>
                    <a:cubicBezTo>
                      <a:pt x="41" y="1"/>
                      <a:pt x="43" y="2"/>
                      <a:pt x="44" y="2"/>
                    </a:cubicBezTo>
                    <a:cubicBezTo>
                      <a:pt x="47" y="2"/>
                      <a:pt x="50" y="0"/>
                      <a:pt x="48" y="5"/>
                    </a:cubicBezTo>
                    <a:cubicBezTo>
                      <a:pt x="46" y="8"/>
                      <a:pt x="49" y="11"/>
                      <a:pt x="48" y="14"/>
                    </a:cubicBezTo>
                    <a:cubicBezTo>
                      <a:pt x="50" y="14"/>
                      <a:pt x="52" y="13"/>
                      <a:pt x="55" y="12"/>
                    </a:cubicBezTo>
                    <a:cubicBezTo>
                      <a:pt x="59" y="11"/>
                      <a:pt x="58" y="14"/>
                      <a:pt x="60" y="16"/>
                    </a:cubicBezTo>
                    <a:cubicBezTo>
                      <a:pt x="61" y="18"/>
                      <a:pt x="62" y="21"/>
                      <a:pt x="58" y="22"/>
                    </a:cubicBezTo>
                    <a:cubicBezTo>
                      <a:pt x="56" y="23"/>
                      <a:pt x="55" y="27"/>
                      <a:pt x="56" y="28"/>
                    </a:cubicBezTo>
                    <a:cubicBezTo>
                      <a:pt x="56" y="29"/>
                      <a:pt x="54" y="32"/>
                      <a:pt x="56" y="32"/>
                    </a:cubicBezTo>
                    <a:cubicBezTo>
                      <a:pt x="57" y="32"/>
                      <a:pt x="58" y="33"/>
                      <a:pt x="58" y="33"/>
                    </a:cubicBezTo>
                    <a:cubicBezTo>
                      <a:pt x="58" y="34"/>
                      <a:pt x="60" y="34"/>
                      <a:pt x="61" y="35"/>
                    </a:cubicBezTo>
                    <a:cubicBezTo>
                      <a:pt x="63" y="37"/>
                      <a:pt x="61" y="39"/>
                      <a:pt x="61" y="42"/>
                    </a:cubicBezTo>
                    <a:cubicBezTo>
                      <a:pt x="61" y="43"/>
                      <a:pt x="63" y="47"/>
                      <a:pt x="60" y="48"/>
                    </a:cubicBezTo>
                    <a:cubicBezTo>
                      <a:pt x="62" y="49"/>
                      <a:pt x="61" y="52"/>
                      <a:pt x="59" y="52"/>
                    </a:cubicBezTo>
                    <a:cubicBezTo>
                      <a:pt x="59" y="52"/>
                      <a:pt x="58" y="56"/>
                      <a:pt x="59" y="56"/>
                    </a:cubicBezTo>
                    <a:cubicBezTo>
                      <a:pt x="59" y="57"/>
                      <a:pt x="57" y="59"/>
                      <a:pt x="56" y="59"/>
                    </a:cubicBezTo>
                    <a:cubicBezTo>
                      <a:pt x="55" y="59"/>
                      <a:pt x="54" y="55"/>
                      <a:pt x="54" y="54"/>
                    </a:cubicBezTo>
                    <a:cubicBezTo>
                      <a:pt x="53" y="55"/>
                      <a:pt x="52" y="58"/>
                      <a:pt x="50" y="58"/>
                    </a:cubicBezTo>
                    <a:cubicBezTo>
                      <a:pt x="49" y="58"/>
                      <a:pt x="47" y="56"/>
                      <a:pt x="46" y="57"/>
                    </a:cubicBezTo>
                    <a:cubicBezTo>
                      <a:pt x="47" y="53"/>
                      <a:pt x="39" y="47"/>
                      <a:pt x="40" y="54"/>
                    </a:cubicBezTo>
                    <a:cubicBezTo>
                      <a:pt x="41" y="57"/>
                      <a:pt x="39" y="58"/>
                      <a:pt x="36" y="58"/>
                    </a:cubicBezTo>
                    <a:cubicBezTo>
                      <a:pt x="35" y="58"/>
                      <a:pt x="35" y="57"/>
                      <a:pt x="34" y="57"/>
                    </a:cubicBezTo>
                    <a:cubicBezTo>
                      <a:pt x="32" y="57"/>
                      <a:pt x="32" y="57"/>
                      <a:pt x="31" y="57"/>
                    </a:cubicBezTo>
                    <a:cubicBezTo>
                      <a:pt x="31" y="59"/>
                      <a:pt x="31" y="61"/>
                      <a:pt x="30" y="63"/>
                    </a:cubicBezTo>
                    <a:cubicBezTo>
                      <a:pt x="32" y="62"/>
                      <a:pt x="33" y="63"/>
                      <a:pt x="33" y="64"/>
                    </a:cubicBezTo>
                    <a:cubicBezTo>
                      <a:pt x="32" y="66"/>
                      <a:pt x="32" y="67"/>
                      <a:pt x="32" y="67"/>
                    </a:cubicBezTo>
                    <a:cubicBezTo>
                      <a:pt x="33" y="68"/>
                      <a:pt x="34" y="68"/>
                      <a:pt x="34" y="68"/>
                    </a:cubicBezTo>
                    <a:cubicBezTo>
                      <a:pt x="35" y="70"/>
                      <a:pt x="34" y="70"/>
                      <a:pt x="34" y="71"/>
                    </a:cubicBezTo>
                    <a:cubicBezTo>
                      <a:pt x="34" y="72"/>
                      <a:pt x="35" y="73"/>
                      <a:pt x="33" y="73"/>
                    </a:cubicBezTo>
                    <a:cubicBezTo>
                      <a:pt x="31" y="73"/>
                      <a:pt x="31" y="72"/>
                      <a:pt x="30" y="71"/>
                    </a:cubicBezTo>
                    <a:cubicBezTo>
                      <a:pt x="29" y="70"/>
                      <a:pt x="26" y="75"/>
                      <a:pt x="26" y="76"/>
                    </a:cubicBezTo>
                    <a:cubicBezTo>
                      <a:pt x="24" y="74"/>
                      <a:pt x="22" y="70"/>
                      <a:pt x="20" y="68"/>
                    </a:cubicBezTo>
                    <a:cubicBezTo>
                      <a:pt x="18" y="64"/>
                      <a:pt x="14" y="62"/>
                      <a:pt x="11" y="59"/>
                    </a:cubicBezTo>
                    <a:cubicBezTo>
                      <a:pt x="13" y="58"/>
                      <a:pt x="13" y="61"/>
                      <a:pt x="15" y="60"/>
                    </a:cubicBezTo>
                    <a:cubicBezTo>
                      <a:pt x="14" y="60"/>
                      <a:pt x="12" y="58"/>
                      <a:pt x="11" y="58"/>
                    </a:cubicBezTo>
                    <a:cubicBezTo>
                      <a:pt x="9" y="57"/>
                      <a:pt x="8" y="53"/>
                      <a:pt x="6" y="51"/>
                    </a:cubicBezTo>
                    <a:cubicBezTo>
                      <a:pt x="8" y="51"/>
                      <a:pt x="8" y="53"/>
                      <a:pt x="9" y="53"/>
                    </a:cubicBezTo>
                    <a:cubicBezTo>
                      <a:pt x="8" y="51"/>
                      <a:pt x="8" y="52"/>
                      <a:pt x="6" y="51"/>
                    </a:cubicBezTo>
                    <a:cubicBezTo>
                      <a:pt x="6" y="51"/>
                      <a:pt x="6" y="49"/>
                      <a:pt x="6" y="49"/>
                    </a:cubicBezTo>
                    <a:cubicBezTo>
                      <a:pt x="5" y="47"/>
                      <a:pt x="4" y="46"/>
                      <a:pt x="3" y="45"/>
                    </a:cubicBezTo>
                    <a:cubicBezTo>
                      <a:pt x="4" y="45"/>
                      <a:pt x="6" y="47"/>
                      <a:pt x="6" y="49"/>
                    </a:cubicBezTo>
                    <a:cubicBezTo>
                      <a:pt x="7" y="48"/>
                      <a:pt x="8" y="48"/>
                      <a:pt x="9" y="48"/>
                    </a:cubicBezTo>
                    <a:cubicBezTo>
                      <a:pt x="9" y="48"/>
                      <a:pt x="8" y="47"/>
                      <a:pt x="8" y="47"/>
                    </a:cubicBezTo>
                    <a:cubicBezTo>
                      <a:pt x="8" y="47"/>
                      <a:pt x="7" y="48"/>
                      <a:pt x="6" y="47"/>
                    </a:cubicBezTo>
                    <a:cubicBezTo>
                      <a:pt x="6" y="46"/>
                      <a:pt x="7" y="45"/>
                      <a:pt x="7" y="44"/>
                    </a:cubicBezTo>
                    <a:cubicBezTo>
                      <a:pt x="5" y="49"/>
                      <a:pt x="2" y="40"/>
                      <a:pt x="1" y="39"/>
                    </a:cubicBezTo>
                  </a:path>
                </a:pathLst>
              </a:custGeom>
              <a:solidFill>
                <a:srgbClr val="B3B3B3"/>
              </a:solidFill>
              <a:ln w="3175">
                <a:solidFill>
                  <a:schemeClr val="tx1"/>
                </a:solidFill>
                <a:round/>
                <a:headEnd/>
                <a:tailEnd/>
              </a:ln>
            </p:spPr>
            <p:txBody>
              <a:bodyPr/>
              <a:lstStyle/>
              <a:p>
                <a:endParaRPr lang="en-GB" sz="2400" dirty="0"/>
              </a:p>
            </p:txBody>
          </p:sp>
          <p:sp>
            <p:nvSpPr>
              <p:cNvPr id="540" name="Freeform 4974"/>
              <p:cNvSpPr>
                <a:spLocks/>
              </p:cNvSpPr>
              <p:nvPr/>
            </p:nvSpPr>
            <p:spPr bwMode="auto">
              <a:xfrm>
                <a:off x="2940" y="1900"/>
                <a:ext cx="86" cy="45"/>
              </a:xfrm>
              <a:custGeom>
                <a:avLst/>
                <a:gdLst>
                  <a:gd name="T0" fmla="*/ 0 w 65"/>
                  <a:gd name="T1" fmla="*/ 28 h 34"/>
                  <a:gd name="T2" fmla="*/ 5 w 65"/>
                  <a:gd name="T3" fmla="*/ 25 h 34"/>
                  <a:gd name="T4" fmla="*/ 4 w 65"/>
                  <a:gd name="T5" fmla="*/ 20 h 34"/>
                  <a:gd name="T6" fmla="*/ 7 w 65"/>
                  <a:gd name="T7" fmla="*/ 17 h 34"/>
                  <a:gd name="T8" fmla="*/ 5 w 65"/>
                  <a:gd name="T9" fmla="*/ 15 h 34"/>
                  <a:gd name="T10" fmla="*/ 11 w 65"/>
                  <a:gd name="T11" fmla="*/ 15 h 34"/>
                  <a:gd name="T12" fmla="*/ 13 w 65"/>
                  <a:gd name="T13" fmla="*/ 9 h 34"/>
                  <a:gd name="T14" fmla="*/ 17 w 65"/>
                  <a:gd name="T15" fmla="*/ 12 h 34"/>
                  <a:gd name="T16" fmla="*/ 33 w 65"/>
                  <a:gd name="T17" fmla="*/ 13 h 34"/>
                  <a:gd name="T18" fmla="*/ 37 w 65"/>
                  <a:gd name="T19" fmla="*/ 9 h 34"/>
                  <a:gd name="T20" fmla="*/ 41 w 65"/>
                  <a:gd name="T21" fmla="*/ 8 h 34"/>
                  <a:gd name="T22" fmla="*/ 45 w 65"/>
                  <a:gd name="T23" fmla="*/ 8 h 34"/>
                  <a:gd name="T24" fmla="*/ 52 w 65"/>
                  <a:gd name="T25" fmla="*/ 7 h 34"/>
                  <a:gd name="T26" fmla="*/ 54 w 65"/>
                  <a:gd name="T27" fmla="*/ 1 h 34"/>
                  <a:gd name="T28" fmla="*/ 64 w 65"/>
                  <a:gd name="T29" fmla="*/ 3 h 34"/>
                  <a:gd name="T30" fmla="*/ 67 w 65"/>
                  <a:gd name="T31" fmla="*/ 3 h 34"/>
                  <a:gd name="T32" fmla="*/ 73 w 65"/>
                  <a:gd name="T33" fmla="*/ 4 h 34"/>
                  <a:gd name="T34" fmla="*/ 82 w 65"/>
                  <a:gd name="T35" fmla="*/ 8 h 34"/>
                  <a:gd name="T36" fmla="*/ 82 w 65"/>
                  <a:gd name="T37" fmla="*/ 13 h 34"/>
                  <a:gd name="T38" fmla="*/ 77 w 65"/>
                  <a:gd name="T39" fmla="*/ 15 h 34"/>
                  <a:gd name="T40" fmla="*/ 73 w 65"/>
                  <a:gd name="T41" fmla="*/ 19 h 34"/>
                  <a:gd name="T42" fmla="*/ 67 w 65"/>
                  <a:gd name="T43" fmla="*/ 29 h 34"/>
                  <a:gd name="T44" fmla="*/ 65 w 65"/>
                  <a:gd name="T45" fmla="*/ 33 h 34"/>
                  <a:gd name="T46" fmla="*/ 62 w 65"/>
                  <a:gd name="T47" fmla="*/ 37 h 34"/>
                  <a:gd name="T48" fmla="*/ 58 w 65"/>
                  <a:gd name="T49" fmla="*/ 38 h 34"/>
                  <a:gd name="T50" fmla="*/ 54 w 65"/>
                  <a:gd name="T51" fmla="*/ 38 h 34"/>
                  <a:gd name="T52" fmla="*/ 48 w 65"/>
                  <a:gd name="T53" fmla="*/ 38 h 34"/>
                  <a:gd name="T54" fmla="*/ 44 w 65"/>
                  <a:gd name="T55" fmla="*/ 38 h 34"/>
                  <a:gd name="T56" fmla="*/ 40 w 65"/>
                  <a:gd name="T57" fmla="*/ 41 h 34"/>
                  <a:gd name="T58" fmla="*/ 33 w 65"/>
                  <a:gd name="T59" fmla="*/ 42 h 34"/>
                  <a:gd name="T60" fmla="*/ 29 w 65"/>
                  <a:gd name="T61" fmla="*/ 45 h 34"/>
                  <a:gd name="T62" fmla="*/ 20 w 65"/>
                  <a:gd name="T63" fmla="*/ 42 h 34"/>
                  <a:gd name="T64" fmla="*/ 15 w 65"/>
                  <a:gd name="T65" fmla="*/ 40 h 34"/>
                  <a:gd name="T66" fmla="*/ 9 w 65"/>
                  <a:gd name="T67" fmla="*/ 36 h 34"/>
                  <a:gd name="T68" fmla="*/ 5 w 65"/>
                  <a:gd name="T69" fmla="*/ 32 h 34"/>
                  <a:gd name="T70" fmla="*/ 0 w 65"/>
                  <a:gd name="T71" fmla="*/ 28 h 3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5" h="34">
                    <a:moveTo>
                      <a:pt x="0" y="21"/>
                    </a:moveTo>
                    <a:cubicBezTo>
                      <a:pt x="1" y="20"/>
                      <a:pt x="2" y="19"/>
                      <a:pt x="4" y="19"/>
                    </a:cubicBezTo>
                    <a:cubicBezTo>
                      <a:pt x="3" y="18"/>
                      <a:pt x="3" y="16"/>
                      <a:pt x="3" y="15"/>
                    </a:cubicBezTo>
                    <a:cubicBezTo>
                      <a:pt x="4" y="14"/>
                      <a:pt x="5" y="14"/>
                      <a:pt x="5" y="13"/>
                    </a:cubicBezTo>
                    <a:cubicBezTo>
                      <a:pt x="6" y="12"/>
                      <a:pt x="2" y="11"/>
                      <a:pt x="4" y="11"/>
                    </a:cubicBezTo>
                    <a:cubicBezTo>
                      <a:pt x="6" y="10"/>
                      <a:pt x="7" y="12"/>
                      <a:pt x="8" y="11"/>
                    </a:cubicBezTo>
                    <a:cubicBezTo>
                      <a:pt x="9" y="10"/>
                      <a:pt x="9" y="8"/>
                      <a:pt x="10" y="7"/>
                    </a:cubicBezTo>
                    <a:cubicBezTo>
                      <a:pt x="11" y="7"/>
                      <a:pt x="11" y="7"/>
                      <a:pt x="13" y="9"/>
                    </a:cubicBezTo>
                    <a:cubicBezTo>
                      <a:pt x="17" y="12"/>
                      <a:pt x="21" y="10"/>
                      <a:pt x="25" y="10"/>
                    </a:cubicBezTo>
                    <a:cubicBezTo>
                      <a:pt x="23" y="8"/>
                      <a:pt x="27" y="7"/>
                      <a:pt x="28" y="7"/>
                    </a:cubicBezTo>
                    <a:cubicBezTo>
                      <a:pt x="29" y="7"/>
                      <a:pt x="31" y="7"/>
                      <a:pt x="31" y="6"/>
                    </a:cubicBezTo>
                    <a:cubicBezTo>
                      <a:pt x="31" y="4"/>
                      <a:pt x="33" y="5"/>
                      <a:pt x="34" y="6"/>
                    </a:cubicBezTo>
                    <a:cubicBezTo>
                      <a:pt x="36" y="6"/>
                      <a:pt x="38" y="6"/>
                      <a:pt x="39" y="5"/>
                    </a:cubicBezTo>
                    <a:cubicBezTo>
                      <a:pt x="40" y="4"/>
                      <a:pt x="40" y="1"/>
                      <a:pt x="41" y="1"/>
                    </a:cubicBezTo>
                    <a:cubicBezTo>
                      <a:pt x="43" y="0"/>
                      <a:pt x="46" y="1"/>
                      <a:pt x="48" y="2"/>
                    </a:cubicBezTo>
                    <a:cubicBezTo>
                      <a:pt x="49" y="0"/>
                      <a:pt x="50" y="1"/>
                      <a:pt x="51" y="2"/>
                    </a:cubicBezTo>
                    <a:cubicBezTo>
                      <a:pt x="52" y="3"/>
                      <a:pt x="53" y="4"/>
                      <a:pt x="55" y="3"/>
                    </a:cubicBezTo>
                    <a:cubicBezTo>
                      <a:pt x="58" y="2"/>
                      <a:pt x="59" y="5"/>
                      <a:pt x="62" y="6"/>
                    </a:cubicBezTo>
                    <a:cubicBezTo>
                      <a:pt x="65" y="7"/>
                      <a:pt x="63" y="9"/>
                      <a:pt x="62" y="10"/>
                    </a:cubicBezTo>
                    <a:cubicBezTo>
                      <a:pt x="61" y="11"/>
                      <a:pt x="58" y="10"/>
                      <a:pt x="58" y="11"/>
                    </a:cubicBezTo>
                    <a:cubicBezTo>
                      <a:pt x="57" y="12"/>
                      <a:pt x="55" y="13"/>
                      <a:pt x="55" y="14"/>
                    </a:cubicBezTo>
                    <a:cubicBezTo>
                      <a:pt x="55" y="16"/>
                      <a:pt x="53" y="19"/>
                      <a:pt x="51" y="22"/>
                    </a:cubicBezTo>
                    <a:cubicBezTo>
                      <a:pt x="51" y="23"/>
                      <a:pt x="49" y="24"/>
                      <a:pt x="49" y="25"/>
                    </a:cubicBezTo>
                    <a:cubicBezTo>
                      <a:pt x="49" y="26"/>
                      <a:pt x="49" y="27"/>
                      <a:pt x="47" y="28"/>
                    </a:cubicBezTo>
                    <a:cubicBezTo>
                      <a:pt x="46" y="28"/>
                      <a:pt x="45" y="28"/>
                      <a:pt x="44" y="29"/>
                    </a:cubicBezTo>
                    <a:cubicBezTo>
                      <a:pt x="43" y="30"/>
                      <a:pt x="42" y="29"/>
                      <a:pt x="41" y="29"/>
                    </a:cubicBezTo>
                    <a:cubicBezTo>
                      <a:pt x="40" y="30"/>
                      <a:pt x="38" y="29"/>
                      <a:pt x="36" y="29"/>
                    </a:cubicBezTo>
                    <a:cubicBezTo>
                      <a:pt x="35" y="29"/>
                      <a:pt x="33" y="28"/>
                      <a:pt x="33" y="29"/>
                    </a:cubicBezTo>
                    <a:cubicBezTo>
                      <a:pt x="31" y="30"/>
                      <a:pt x="31" y="31"/>
                      <a:pt x="30" y="31"/>
                    </a:cubicBezTo>
                    <a:cubicBezTo>
                      <a:pt x="28" y="31"/>
                      <a:pt x="27" y="31"/>
                      <a:pt x="25" y="32"/>
                    </a:cubicBezTo>
                    <a:cubicBezTo>
                      <a:pt x="24" y="32"/>
                      <a:pt x="24" y="34"/>
                      <a:pt x="22" y="34"/>
                    </a:cubicBezTo>
                    <a:cubicBezTo>
                      <a:pt x="20" y="34"/>
                      <a:pt x="17" y="34"/>
                      <a:pt x="15" y="32"/>
                    </a:cubicBezTo>
                    <a:cubicBezTo>
                      <a:pt x="13" y="31"/>
                      <a:pt x="12" y="32"/>
                      <a:pt x="11" y="30"/>
                    </a:cubicBezTo>
                    <a:cubicBezTo>
                      <a:pt x="10" y="29"/>
                      <a:pt x="9" y="28"/>
                      <a:pt x="7" y="27"/>
                    </a:cubicBezTo>
                    <a:cubicBezTo>
                      <a:pt x="6" y="26"/>
                      <a:pt x="4" y="25"/>
                      <a:pt x="4" y="24"/>
                    </a:cubicBezTo>
                    <a:cubicBezTo>
                      <a:pt x="3" y="22"/>
                      <a:pt x="2" y="20"/>
                      <a:pt x="0" y="21"/>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541" name="Freeform 4975"/>
              <p:cNvSpPr>
                <a:spLocks/>
              </p:cNvSpPr>
              <p:nvPr/>
            </p:nvSpPr>
            <p:spPr bwMode="auto">
              <a:xfrm>
                <a:off x="3179" y="2817"/>
                <a:ext cx="45" cy="124"/>
              </a:xfrm>
              <a:custGeom>
                <a:avLst/>
                <a:gdLst>
                  <a:gd name="T0" fmla="*/ 0 w 34"/>
                  <a:gd name="T1" fmla="*/ 69 h 94"/>
                  <a:gd name="T2" fmla="*/ 4 w 34"/>
                  <a:gd name="T3" fmla="*/ 62 h 94"/>
                  <a:gd name="T4" fmla="*/ 4 w 34"/>
                  <a:gd name="T5" fmla="*/ 54 h 94"/>
                  <a:gd name="T6" fmla="*/ 13 w 34"/>
                  <a:gd name="T7" fmla="*/ 47 h 94"/>
                  <a:gd name="T8" fmla="*/ 9 w 34"/>
                  <a:gd name="T9" fmla="*/ 34 h 94"/>
                  <a:gd name="T10" fmla="*/ 9 w 34"/>
                  <a:gd name="T11" fmla="*/ 26 h 94"/>
                  <a:gd name="T12" fmla="*/ 13 w 34"/>
                  <a:gd name="T13" fmla="*/ 22 h 94"/>
                  <a:gd name="T14" fmla="*/ 12 w 34"/>
                  <a:gd name="T15" fmla="*/ 13 h 94"/>
                  <a:gd name="T16" fmla="*/ 9 w 34"/>
                  <a:gd name="T17" fmla="*/ 5 h 94"/>
                  <a:gd name="T18" fmla="*/ 5 w 34"/>
                  <a:gd name="T19" fmla="*/ 4 h 94"/>
                  <a:gd name="T20" fmla="*/ 5 w 34"/>
                  <a:gd name="T21" fmla="*/ 0 h 94"/>
                  <a:gd name="T22" fmla="*/ 11 w 34"/>
                  <a:gd name="T23" fmla="*/ 3 h 94"/>
                  <a:gd name="T24" fmla="*/ 13 w 34"/>
                  <a:gd name="T25" fmla="*/ 4 h 94"/>
                  <a:gd name="T26" fmla="*/ 19 w 34"/>
                  <a:gd name="T27" fmla="*/ 5 h 94"/>
                  <a:gd name="T28" fmla="*/ 23 w 34"/>
                  <a:gd name="T29" fmla="*/ 15 h 94"/>
                  <a:gd name="T30" fmla="*/ 23 w 34"/>
                  <a:gd name="T31" fmla="*/ 21 h 94"/>
                  <a:gd name="T32" fmla="*/ 24 w 34"/>
                  <a:gd name="T33" fmla="*/ 34 h 94"/>
                  <a:gd name="T34" fmla="*/ 20 w 34"/>
                  <a:gd name="T35" fmla="*/ 46 h 94"/>
                  <a:gd name="T36" fmla="*/ 24 w 34"/>
                  <a:gd name="T37" fmla="*/ 59 h 94"/>
                  <a:gd name="T38" fmla="*/ 26 w 34"/>
                  <a:gd name="T39" fmla="*/ 70 h 94"/>
                  <a:gd name="T40" fmla="*/ 30 w 34"/>
                  <a:gd name="T41" fmla="*/ 74 h 94"/>
                  <a:gd name="T42" fmla="*/ 36 w 34"/>
                  <a:gd name="T43" fmla="*/ 80 h 94"/>
                  <a:gd name="T44" fmla="*/ 33 w 34"/>
                  <a:gd name="T45" fmla="*/ 69 h 94"/>
                  <a:gd name="T46" fmla="*/ 30 w 34"/>
                  <a:gd name="T47" fmla="*/ 66 h 94"/>
                  <a:gd name="T48" fmla="*/ 36 w 34"/>
                  <a:gd name="T49" fmla="*/ 71 h 94"/>
                  <a:gd name="T50" fmla="*/ 42 w 34"/>
                  <a:gd name="T51" fmla="*/ 80 h 94"/>
                  <a:gd name="T52" fmla="*/ 44 w 34"/>
                  <a:gd name="T53" fmla="*/ 91 h 94"/>
                  <a:gd name="T54" fmla="*/ 44 w 34"/>
                  <a:gd name="T55" fmla="*/ 102 h 94"/>
                  <a:gd name="T56" fmla="*/ 41 w 34"/>
                  <a:gd name="T57" fmla="*/ 107 h 94"/>
                  <a:gd name="T58" fmla="*/ 36 w 34"/>
                  <a:gd name="T59" fmla="*/ 108 h 94"/>
                  <a:gd name="T60" fmla="*/ 33 w 34"/>
                  <a:gd name="T61" fmla="*/ 113 h 94"/>
                  <a:gd name="T62" fmla="*/ 36 w 34"/>
                  <a:gd name="T63" fmla="*/ 119 h 94"/>
                  <a:gd name="T64" fmla="*/ 34 w 34"/>
                  <a:gd name="T65" fmla="*/ 123 h 94"/>
                  <a:gd name="T66" fmla="*/ 32 w 34"/>
                  <a:gd name="T67" fmla="*/ 123 h 94"/>
                  <a:gd name="T68" fmla="*/ 30 w 34"/>
                  <a:gd name="T69" fmla="*/ 117 h 94"/>
                  <a:gd name="T70" fmla="*/ 23 w 34"/>
                  <a:gd name="T71" fmla="*/ 108 h 94"/>
                  <a:gd name="T72" fmla="*/ 23 w 34"/>
                  <a:gd name="T73" fmla="*/ 102 h 94"/>
                  <a:gd name="T74" fmla="*/ 24 w 34"/>
                  <a:gd name="T75" fmla="*/ 96 h 94"/>
                  <a:gd name="T76" fmla="*/ 26 w 34"/>
                  <a:gd name="T77" fmla="*/ 91 h 94"/>
                  <a:gd name="T78" fmla="*/ 24 w 34"/>
                  <a:gd name="T79" fmla="*/ 80 h 94"/>
                  <a:gd name="T80" fmla="*/ 19 w 34"/>
                  <a:gd name="T81" fmla="*/ 82 h 94"/>
                  <a:gd name="T82" fmla="*/ 15 w 34"/>
                  <a:gd name="T83" fmla="*/ 83 h 94"/>
                  <a:gd name="T84" fmla="*/ 5 w 34"/>
                  <a:gd name="T85" fmla="*/ 74 h 94"/>
                  <a:gd name="T86" fmla="*/ 0 w 34"/>
                  <a:gd name="T87" fmla="*/ 69 h 9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 h="94">
                    <a:moveTo>
                      <a:pt x="0" y="52"/>
                    </a:moveTo>
                    <a:cubicBezTo>
                      <a:pt x="1" y="52"/>
                      <a:pt x="3" y="49"/>
                      <a:pt x="3" y="47"/>
                    </a:cubicBezTo>
                    <a:cubicBezTo>
                      <a:pt x="4" y="45"/>
                      <a:pt x="4" y="44"/>
                      <a:pt x="3" y="41"/>
                    </a:cubicBezTo>
                    <a:cubicBezTo>
                      <a:pt x="3" y="39"/>
                      <a:pt x="8" y="38"/>
                      <a:pt x="10" y="36"/>
                    </a:cubicBezTo>
                    <a:cubicBezTo>
                      <a:pt x="6" y="35"/>
                      <a:pt x="7" y="29"/>
                      <a:pt x="7" y="26"/>
                    </a:cubicBezTo>
                    <a:cubicBezTo>
                      <a:pt x="7" y="24"/>
                      <a:pt x="9" y="23"/>
                      <a:pt x="7" y="20"/>
                    </a:cubicBezTo>
                    <a:cubicBezTo>
                      <a:pt x="6" y="17"/>
                      <a:pt x="8" y="18"/>
                      <a:pt x="10" y="17"/>
                    </a:cubicBezTo>
                    <a:cubicBezTo>
                      <a:pt x="11" y="16"/>
                      <a:pt x="12" y="13"/>
                      <a:pt x="9" y="10"/>
                    </a:cubicBezTo>
                    <a:cubicBezTo>
                      <a:pt x="7" y="7"/>
                      <a:pt x="10" y="6"/>
                      <a:pt x="7" y="4"/>
                    </a:cubicBezTo>
                    <a:cubicBezTo>
                      <a:pt x="5" y="3"/>
                      <a:pt x="5" y="3"/>
                      <a:pt x="4" y="3"/>
                    </a:cubicBezTo>
                    <a:cubicBezTo>
                      <a:pt x="4" y="3"/>
                      <a:pt x="5" y="1"/>
                      <a:pt x="4" y="0"/>
                    </a:cubicBezTo>
                    <a:cubicBezTo>
                      <a:pt x="4" y="1"/>
                      <a:pt x="7" y="1"/>
                      <a:pt x="8" y="2"/>
                    </a:cubicBezTo>
                    <a:cubicBezTo>
                      <a:pt x="9" y="2"/>
                      <a:pt x="9" y="3"/>
                      <a:pt x="10" y="3"/>
                    </a:cubicBezTo>
                    <a:cubicBezTo>
                      <a:pt x="11" y="3"/>
                      <a:pt x="14" y="3"/>
                      <a:pt x="14" y="4"/>
                    </a:cubicBezTo>
                    <a:cubicBezTo>
                      <a:pt x="14" y="6"/>
                      <a:pt x="14" y="8"/>
                      <a:pt x="17" y="11"/>
                    </a:cubicBezTo>
                    <a:cubicBezTo>
                      <a:pt x="19" y="13"/>
                      <a:pt x="17" y="14"/>
                      <a:pt x="17" y="16"/>
                    </a:cubicBezTo>
                    <a:cubicBezTo>
                      <a:pt x="17" y="17"/>
                      <a:pt x="18" y="25"/>
                      <a:pt x="18" y="26"/>
                    </a:cubicBezTo>
                    <a:cubicBezTo>
                      <a:pt x="18" y="30"/>
                      <a:pt x="13" y="33"/>
                      <a:pt x="15" y="35"/>
                    </a:cubicBezTo>
                    <a:cubicBezTo>
                      <a:pt x="19" y="43"/>
                      <a:pt x="18" y="43"/>
                      <a:pt x="18" y="45"/>
                    </a:cubicBezTo>
                    <a:cubicBezTo>
                      <a:pt x="16" y="52"/>
                      <a:pt x="21" y="50"/>
                      <a:pt x="20" y="53"/>
                    </a:cubicBezTo>
                    <a:cubicBezTo>
                      <a:pt x="19" y="61"/>
                      <a:pt x="23" y="59"/>
                      <a:pt x="23" y="56"/>
                    </a:cubicBezTo>
                    <a:cubicBezTo>
                      <a:pt x="27" y="61"/>
                      <a:pt x="27" y="61"/>
                      <a:pt x="27" y="61"/>
                    </a:cubicBezTo>
                    <a:cubicBezTo>
                      <a:pt x="28" y="61"/>
                      <a:pt x="27" y="54"/>
                      <a:pt x="25" y="52"/>
                    </a:cubicBezTo>
                    <a:cubicBezTo>
                      <a:pt x="22" y="53"/>
                      <a:pt x="23" y="51"/>
                      <a:pt x="23" y="50"/>
                    </a:cubicBezTo>
                    <a:cubicBezTo>
                      <a:pt x="25" y="51"/>
                      <a:pt x="25" y="51"/>
                      <a:pt x="27" y="54"/>
                    </a:cubicBezTo>
                    <a:cubicBezTo>
                      <a:pt x="29" y="56"/>
                      <a:pt x="30" y="59"/>
                      <a:pt x="32" y="61"/>
                    </a:cubicBezTo>
                    <a:cubicBezTo>
                      <a:pt x="34" y="63"/>
                      <a:pt x="34" y="66"/>
                      <a:pt x="33" y="69"/>
                    </a:cubicBezTo>
                    <a:cubicBezTo>
                      <a:pt x="32" y="72"/>
                      <a:pt x="33" y="74"/>
                      <a:pt x="33" y="77"/>
                    </a:cubicBezTo>
                    <a:cubicBezTo>
                      <a:pt x="33" y="78"/>
                      <a:pt x="32" y="80"/>
                      <a:pt x="31" y="81"/>
                    </a:cubicBezTo>
                    <a:cubicBezTo>
                      <a:pt x="30" y="81"/>
                      <a:pt x="29" y="81"/>
                      <a:pt x="27" y="82"/>
                    </a:cubicBezTo>
                    <a:cubicBezTo>
                      <a:pt x="26" y="83"/>
                      <a:pt x="27" y="85"/>
                      <a:pt x="25" y="86"/>
                    </a:cubicBezTo>
                    <a:cubicBezTo>
                      <a:pt x="25" y="87"/>
                      <a:pt x="27" y="89"/>
                      <a:pt x="27" y="90"/>
                    </a:cubicBezTo>
                    <a:cubicBezTo>
                      <a:pt x="27" y="91"/>
                      <a:pt x="27" y="93"/>
                      <a:pt x="26" y="93"/>
                    </a:cubicBezTo>
                    <a:cubicBezTo>
                      <a:pt x="26" y="94"/>
                      <a:pt x="24" y="94"/>
                      <a:pt x="24" y="93"/>
                    </a:cubicBezTo>
                    <a:cubicBezTo>
                      <a:pt x="25" y="90"/>
                      <a:pt x="26" y="91"/>
                      <a:pt x="23" y="89"/>
                    </a:cubicBezTo>
                    <a:cubicBezTo>
                      <a:pt x="22" y="87"/>
                      <a:pt x="18" y="83"/>
                      <a:pt x="17" y="82"/>
                    </a:cubicBezTo>
                    <a:cubicBezTo>
                      <a:pt x="17" y="79"/>
                      <a:pt x="16" y="79"/>
                      <a:pt x="17" y="77"/>
                    </a:cubicBezTo>
                    <a:cubicBezTo>
                      <a:pt x="17" y="76"/>
                      <a:pt x="18" y="74"/>
                      <a:pt x="18" y="73"/>
                    </a:cubicBezTo>
                    <a:cubicBezTo>
                      <a:pt x="20" y="71"/>
                      <a:pt x="19" y="71"/>
                      <a:pt x="20" y="69"/>
                    </a:cubicBezTo>
                    <a:cubicBezTo>
                      <a:pt x="20" y="66"/>
                      <a:pt x="20" y="63"/>
                      <a:pt x="18" y="61"/>
                    </a:cubicBezTo>
                    <a:cubicBezTo>
                      <a:pt x="18" y="60"/>
                      <a:pt x="16" y="61"/>
                      <a:pt x="14" y="62"/>
                    </a:cubicBezTo>
                    <a:cubicBezTo>
                      <a:pt x="13" y="62"/>
                      <a:pt x="11" y="61"/>
                      <a:pt x="11" y="63"/>
                    </a:cubicBezTo>
                    <a:cubicBezTo>
                      <a:pt x="10" y="62"/>
                      <a:pt x="5" y="56"/>
                      <a:pt x="4" y="56"/>
                    </a:cubicBezTo>
                    <a:cubicBezTo>
                      <a:pt x="3" y="56"/>
                      <a:pt x="0" y="53"/>
                      <a:pt x="0" y="52"/>
                    </a:cubicBezTo>
                    <a:close/>
                  </a:path>
                </a:pathLst>
              </a:custGeom>
              <a:solidFill>
                <a:srgbClr val="B3B3B3"/>
              </a:solidFill>
              <a:ln w="3175">
                <a:solidFill>
                  <a:schemeClr val="tx1"/>
                </a:solidFill>
                <a:round/>
                <a:headEnd/>
                <a:tailEnd/>
              </a:ln>
            </p:spPr>
            <p:txBody>
              <a:bodyPr/>
              <a:lstStyle/>
              <a:p>
                <a:endParaRPr lang="en-GB" sz="2400" dirty="0"/>
              </a:p>
            </p:txBody>
          </p:sp>
          <p:sp>
            <p:nvSpPr>
              <p:cNvPr id="542" name="Freeform 4976"/>
              <p:cNvSpPr>
                <a:spLocks/>
              </p:cNvSpPr>
              <p:nvPr/>
            </p:nvSpPr>
            <p:spPr bwMode="auto">
              <a:xfrm>
                <a:off x="3606" y="2019"/>
                <a:ext cx="109" cy="75"/>
              </a:xfrm>
              <a:custGeom>
                <a:avLst/>
                <a:gdLst>
                  <a:gd name="T0" fmla="*/ 4 w 82"/>
                  <a:gd name="T1" fmla="*/ 22 h 57"/>
                  <a:gd name="T2" fmla="*/ 15 w 82"/>
                  <a:gd name="T3" fmla="*/ 20 h 57"/>
                  <a:gd name="T4" fmla="*/ 17 w 82"/>
                  <a:gd name="T5" fmla="*/ 17 h 57"/>
                  <a:gd name="T6" fmla="*/ 17 w 82"/>
                  <a:gd name="T7" fmla="*/ 14 h 57"/>
                  <a:gd name="T8" fmla="*/ 23 w 82"/>
                  <a:gd name="T9" fmla="*/ 13 h 57"/>
                  <a:gd name="T10" fmla="*/ 21 w 82"/>
                  <a:gd name="T11" fmla="*/ 4 h 57"/>
                  <a:gd name="T12" fmla="*/ 33 w 82"/>
                  <a:gd name="T13" fmla="*/ 0 h 57"/>
                  <a:gd name="T14" fmla="*/ 37 w 82"/>
                  <a:gd name="T15" fmla="*/ 8 h 57"/>
                  <a:gd name="T16" fmla="*/ 40 w 82"/>
                  <a:gd name="T17" fmla="*/ 13 h 57"/>
                  <a:gd name="T18" fmla="*/ 39 w 82"/>
                  <a:gd name="T19" fmla="*/ 17 h 57"/>
                  <a:gd name="T20" fmla="*/ 25 w 82"/>
                  <a:gd name="T21" fmla="*/ 17 h 57"/>
                  <a:gd name="T22" fmla="*/ 29 w 82"/>
                  <a:gd name="T23" fmla="*/ 22 h 57"/>
                  <a:gd name="T24" fmla="*/ 36 w 82"/>
                  <a:gd name="T25" fmla="*/ 24 h 57"/>
                  <a:gd name="T26" fmla="*/ 44 w 82"/>
                  <a:gd name="T27" fmla="*/ 25 h 57"/>
                  <a:gd name="T28" fmla="*/ 53 w 82"/>
                  <a:gd name="T29" fmla="*/ 24 h 57"/>
                  <a:gd name="T30" fmla="*/ 57 w 82"/>
                  <a:gd name="T31" fmla="*/ 26 h 57"/>
                  <a:gd name="T32" fmla="*/ 76 w 82"/>
                  <a:gd name="T33" fmla="*/ 25 h 57"/>
                  <a:gd name="T34" fmla="*/ 82 w 82"/>
                  <a:gd name="T35" fmla="*/ 28 h 57"/>
                  <a:gd name="T36" fmla="*/ 86 w 82"/>
                  <a:gd name="T37" fmla="*/ 37 h 57"/>
                  <a:gd name="T38" fmla="*/ 96 w 82"/>
                  <a:gd name="T39" fmla="*/ 37 h 57"/>
                  <a:gd name="T40" fmla="*/ 104 w 82"/>
                  <a:gd name="T41" fmla="*/ 46 h 57"/>
                  <a:gd name="T42" fmla="*/ 105 w 82"/>
                  <a:gd name="T43" fmla="*/ 54 h 57"/>
                  <a:gd name="T44" fmla="*/ 106 w 82"/>
                  <a:gd name="T45" fmla="*/ 59 h 57"/>
                  <a:gd name="T46" fmla="*/ 98 w 82"/>
                  <a:gd name="T47" fmla="*/ 57 h 57"/>
                  <a:gd name="T48" fmla="*/ 82 w 82"/>
                  <a:gd name="T49" fmla="*/ 57 h 57"/>
                  <a:gd name="T50" fmla="*/ 72 w 82"/>
                  <a:gd name="T51" fmla="*/ 64 h 57"/>
                  <a:gd name="T52" fmla="*/ 56 w 82"/>
                  <a:gd name="T53" fmla="*/ 49 h 57"/>
                  <a:gd name="T54" fmla="*/ 51 w 82"/>
                  <a:gd name="T55" fmla="*/ 41 h 57"/>
                  <a:gd name="T56" fmla="*/ 44 w 82"/>
                  <a:gd name="T57" fmla="*/ 51 h 57"/>
                  <a:gd name="T58" fmla="*/ 35 w 82"/>
                  <a:gd name="T59" fmla="*/ 54 h 57"/>
                  <a:gd name="T60" fmla="*/ 29 w 82"/>
                  <a:gd name="T61" fmla="*/ 59 h 57"/>
                  <a:gd name="T62" fmla="*/ 25 w 82"/>
                  <a:gd name="T63" fmla="*/ 59 h 57"/>
                  <a:gd name="T64" fmla="*/ 20 w 82"/>
                  <a:gd name="T65" fmla="*/ 63 h 57"/>
                  <a:gd name="T66" fmla="*/ 13 w 82"/>
                  <a:gd name="T67" fmla="*/ 53 h 57"/>
                  <a:gd name="T68" fmla="*/ 9 w 82"/>
                  <a:gd name="T69" fmla="*/ 32 h 57"/>
                  <a:gd name="T70" fmla="*/ 0 w 82"/>
                  <a:gd name="T71" fmla="*/ 28 h 5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2" h="57">
                    <a:moveTo>
                      <a:pt x="0" y="21"/>
                    </a:moveTo>
                    <a:cubicBezTo>
                      <a:pt x="1" y="19"/>
                      <a:pt x="0" y="16"/>
                      <a:pt x="3" y="17"/>
                    </a:cubicBezTo>
                    <a:cubicBezTo>
                      <a:pt x="5" y="17"/>
                      <a:pt x="7" y="18"/>
                      <a:pt x="10" y="17"/>
                    </a:cubicBezTo>
                    <a:cubicBezTo>
                      <a:pt x="11" y="17"/>
                      <a:pt x="12" y="16"/>
                      <a:pt x="11" y="15"/>
                    </a:cubicBezTo>
                    <a:cubicBezTo>
                      <a:pt x="11" y="14"/>
                      <a:pt x="11" y="14"/>
                      <a:pt x="12" y="13"/>
                    </a:cubicBezTo>
                    <a:cubicBezTo>
                      <a:pt x="13" y="13"/>
                      <a:pt x="12" y="12"/>
                      <a:pt x="13" y="13"/>
                    </a:cubicBezTo>
                    <a:cubicBezTo>
                      <a:pt x="13" y="13"/>
                      <a:pt x="12" y="12"/>
                      <a:pt x="12" y="11"/>
                    </a:cubicBezTo>
                    <a:cubicBezTo>
                      <a:pt x="12" y="11"/>
                      <a:pt x="13" y="11"/>
                      <a:pt x="13" y="11"/>
                    </a:cubicBezTo>
                    <a:cubicBezTo>
                      <a:pt x="13" y="10"/>
                      <a:pt x="11" y="11"/>
                      <a:pt x="10" y="10"/>
                    </a:cubicBezTo>
                    <a:cubicBezTo>
                      <a:pt x="12" y="8"/>
                      <a:pt x="14" y="10"/>
                      <a:pt x="17" y="10"/>
                    </a:cubicBezTo>
                    <a:cubicBezTo>
                      <a:pt x="16" y="9"/>
                      <a:pt x="17" y="8"/>
                      <a:pt x="16" y="7"/>
                    </a:cubicBezTo>
                    <a:cubicBezTo>
                      <a:pt x="15" y="6"/>
                      <a:pt x="14" y="4"/>
                      <a:pt x="16" y="3"/>
                    </a:cubicBezTo>
                    <a:cubicBezTo>
                      <a:pt x="17" y="2"/>
                      <a:pt x="19" y="4"/>
                      <a:pt x="20" y="4"/>
                    </a:cubicBezTo>
                    <a:cubicBezTo>
                      <a:pt x="22" y="3"/>
                      <a:pt x="24" y="1"/>
                      <a:pt x="25" y="0"/>
                    </a:cubicBezTo>
                    <a:cubicBezTo>
                      <a:pt x="26" y="1"/>
                      <a:pt x="27" y="2"/>
                      <a:pt x="28" y="3"/>
                    </a:cubicBezTo>
                    <a:cubicBezTo>
                      <a:pt x="30" y="4"/>
                      <a:pt x="29" y="5"/>
                      <a:pt x="28" y="6"/>
                    </a:cubicBezTo>
                    <a:cubicBezTo>
                      <a:pt x="26" y="7"/>
                      <a:pt x="26" y="7"/>
                      <a:pt x="28" y="8"/>
                    </a:cubicBezTo>
                    <a:cubicBezTo>
                      <a:pt x="28" y="8"/>
                      <a:pt x="29" y="9"/>
                      <a:pt x="30" y="10"/>
                    </a:cubicBezTo>
                    <a:cubicBezTo>
                      <a:pt x="31" y="10"/>
                      <a:pt x="32" y="9"/>
                      <a:pt x="33" y="9"/>
                    </a:cubicBezTo>
                    <a:cubicBezTo>
                      <a:pt x="32" y="10"/>
                      <a:pt x="30" y="13"/>
                      <a:pt x="29" y="13"/>
                    </a:cubicBezTo>
                    <a:cubicBezTo>
                      <a:pt x="30" y="12"/>
                      <a:pt x="25" y="10"/>
                      <a:pt x="24" y="9"/>
                    </a:cubicBezTo>
                    <a:cubicBezTo>
                      <a:pt x="21" y="9"/>
                      <a:pt x="19" y="11"/>
                      <a:pt x="19" y="13"/>
                    </a:cubicBezTo>
                    <a:cubicBezTo>
                      <a:pt x="17" y="11"/>
                      <a:pt x="18" y="16"/>
                      <a:pt x="19" y="17"/>
                    </a:cubicBezTo>
                    <a:cubicBezTo>
                      <a:pt x="19" y="18"/>
                      <a:pt x="21" y="17"/>
                      <a:pt x="22" y="17"/>
                    </a:cubicBezTo>
                    <a:cubicBezTo>
                      <a:pt x="24" y="17"/>
                      <a:pt x="25" y="18"/>
                      <a:pt x="27" y="17"/>
                    </a:cubicBezTo>
                    <a:cubicBezTo>
                      <a:pt x="27" y="17"/>
                      <a:pt x="27" y="17"/>
                      <a:pt x="27" y="18"/>
                    </a:cubicBezTo>
                    <a:cubicBezTo>
                      <a:pt x="28" y="17"/>
                      <a:pt x="30" y="17"/>
                      <a:pt x="31" y="17"/>
                    </a:cubicBezTo>
                    <a:cubicBezTo>
                      <a:pt x="32" y="17"/>
                      <a:pt x="32" y="19"/>
                      <a:pt x="33" y="19"/>
                    </a:cubicBezTo>
                    <a:cubicBezTo>
                      <a:pt x="35" y="20"/>
                      <a:pt x="37" y="18"/>
                      <a:pt x="39" y="17"/>
                    </a:cubicBezTo>
                    <a:cubicBezTo>
                      <a:pt x="40" y="16"/>
                      <a:pt x="40" y="18"/>
                      <a:pt x="40" y="18"/>
                    </a:cubicBezTo>
                    <a:cubicBezTo>
                      <a:pt x="41" y="18"/>
                      <a:pt x="42" y="18"/>
                      <a:pt x="42" y="18"/>
                    </a:cubicBezTo>
                    <a:cubicBezTo>
                      <a:pt x="43" y="19"/>
                      <a:pt x="43" y="19"/>
                      <a:pt x="43" y="20"/>
                    </a:cubicBezTo>
                    <a:cubicBezTo>
                      <a:pt x="45" y="21"/>
                      <a:pt x="46" y="19"/>
                      <a:pt x="48" y="22"/>
                    </a:cubicBezTo>
                    <a:cubicBezTo>
                      <a:pt x="49" y="18"/>
                      <a:pt x="55" y="20"/>
                      <a:pt x="57" y="19"/>
                    </a:cubicBezTo>
                    <a:cubicBezTo>
                      <a:pt x="58" y="19"/>
                      <a:pt x="60" y="18"/>
                      <a:pt x="61" y="19"/>
                    </a:cubicBezTo>
                    <a:cubicBezTo>
                      <a:pt x="62" y="19"/>
                      <a:pt x="61" y="21"/>
                      <a:pt x="62" y="21"/>
                    </a:cubicBezTo>
                    <a:cubicBezTo>
                      <a:pt x="63" y="23"/>
                      <a:pt x="64" y="24"/>
                      <a:pt x="65" y="25"/>
                    </a:cubicBezTo>
                    <a:cubicBezTo>
                      <a:pt x="63" y="25"/>
                      <a:pt x="65" y="28"/>
                      <a:pt x="65" y="28"/>
                    </a:cubicBezTo>
                    <a:cubicBezTo>
                      <a:pt x="66" y="29"/>
                      <a:pt x="67" y="29"/>
                      <a:pt x="68" y="29"/>
                    </a:cubicBezTo>
                    <a:cubicBezTo>
                      <a:pt x="70" y="27"/>
                      <a:pt x="71" y="28"/>
                      <a:pt x="72" y="28"/>
                    </a:cubicBezTo>
                    <a:cubicBezTo>
                      <a:pt x="74" y="29"/>
                      <a:pt x="77" y="29"/>
                      <a:pt x="76" y="33"/>
                    </a:cubicBezTo>
                    <a:cubicBezTo>
                      <a:pt x="76" y="33"/>
                      <a:pt x="77" y="35"/>
                      <a:pt x="78" y="35"/>
                    </a:cubicBezTo>
                    <a:cubicBezTo>
                      <a:pt x="79" y="36"/>
                      <a:pt x="79" y="38"/>
                      <a:pt x="79" y="38"/>
                    </a:cubicBezTo>
                    <a:cubicBezTo>
                      <a:pt x="80" y="39"/>
                      <a:pt x="79" y="40"/>
                      <a:pt x="79" y="41"/>
                    </a:cubicBezTo>
                    <a:cubicBezTo>
                      <a:pt x="80" y="42"/>
                      <a:pt x="81" y="42"/>
                      <a:pt x="82" y="43"/>
                    </a:cubicBezTo>
                    <a:cubicBezTo>
                      <a:pt x="82" y="44"/>
                      <a:pt x="82" y="45"/>
                      <a:pt x="80" y="45"/>
                    </a:cubicBezTo>
                    <a:cubicBezTo>
                      <a:pt x="80" y="45"/>
                      <a:pt x="79" y="44"/>
                      <a:pt x="78" y="44"/>
                    </a:cubicBezTo>
                    <a:cubicBezTo>
                      <a:pt x="78" y="44"/>
                      <a:pt x="75" y="43"/>
                      <a:pt x="74" y="43"/>
                    </a:cubicBezTo>
                    <a:cubicBezTo>
                      <a:pt x="72" y="44"/>
                      <a:pt x="70" y="46"/>
                      <a:pt x="68" y="45"/>
                    </a:cubicBezTo>
                    <a:cubicBezTo>
                      <a:pt x="71" y="42"/>
                      <a:pt x="64" y="42"/>
                      <a:pt x="62" y="43"/>
                    </a:cubicBezTo>
                    <a:cubicBezTo>
                      <a:pt x="61" y="44"/>
                      <a:pt x="60" y="45"/>
                      <a:pt x="59" y="47"/>
                    </a:cubicBezTo>
                    <a:cubicBezTo>
                      <a:pt x="58" y="49"/>
                      <a:pt x="56" y="48"/>
                      <a:pt x="54" y="49"/>
                    </a:cubicBezTo>
                    <a:cubicBezTo>
                      <a:pt x="46" y="57"/>
                      <a:pt x="45" y="44"/>
                      <a:pt x="46" y="39"/>
                    </a:cubicBezTo>
                    <a:cubicBezTo>
                      <a:pt x="46" y="35"/>
                      <a:pt x="44" y="38"/>
                      <a:pt x="42" y="37"/>
                    </a:cubicBezTo>
                    <a:cubicBezTo>
                      <a:pt x="42" y="36"/>
                      <a:pt x="42" y="34"/>
                      <a:pt x="42" y="33"/>
                    </a:cubicBezTo>
                    <a:cubicBezTo>
                      <a:pt x="42" y="32"/>
                      <a:pt x="39" y="31"/>
                      <a:pt x="38" y="31"/>
                    </a:cubicBezTo>
                    <a:cubicBezTo>
                      <a:pt x="34" y="31"/>
                      <a:pt x="34" y="35"/>
                      <a:pt x="32" y="37"/>
                    </a:cubicBezTo>
                    <a:cubicBezTo>
                      <a:pt x="31" y="38"/>
                      <a:pt x="33" y="39"/>
                      <a:pt x="33" y="39"/>
                    </a:cubicBezTo>
                    <a:cubicBezTo>
                      <a:pt x="34" y="41"/>
                      <a:pt x="32" y="42"/>
                      <a:pt x="30" y="41"/>
                    </a:cubicBezTo>
                    <a:cubicBezTo>
                      <a:pt x="29" y="41"/>
                      <a:pt x="27" y="41"/>
                      <a:pt x="26" y="41"/>
                    </a:cubicBezTo>
                    <a:cubicBezTo>
                      <a:pt x="24" y="43"/>
                      <a:pt x="26" y="44"/>
                      <a:pt x="26" y="45"/>
                    </a:cubicBezTo>
                    <a:cubicBezTo>
                      <a:pt x="26" y="49"/>
                      <a:pt x="22" y="46"/>
                      <a:pt x="22" y="45"/>
                    </a:cubicBezTo>
                    <a:cubicBezTo>
                      <a:pt x="22" y="44"/>
                      <a:pt x="21" y="44"/>
                      <a:pt x="21" y="44"/>
                    </a:cubicBezTo>
                    <a:cubicBezTo>
                      <a:pt x="20" y="46"/>
                      <a:pt x="19" y="45"/>
                      <a:pt x="19" y="45"/>
                    </a:cubicBezTo>
                    <a:cubicBezTo>
                      <a:pt x="18" y="45"/>
                      <a:pt x="18" y="46"/>
                      <a:pt x="17" y="46"/>
                    </a:cubicBezTo>
                    <a:cubicBezTo>
                      <a:pt x="16" y="46"/>
                      <a:pt x="15" y="46"/>
                      <a:pt x="15" y="48"/>
                    </a:cubicBezTo>
                    <a:cubicBezTo>
                      <a:pt x="14" y="48"/>
                      <a:pt x="13" y="49"/>
                      <a:pt x="12" y="48"/>
                    </a:cubicBezTo>
                    <a:cubicBezTo>
                      <a:pt x="10" y="47"/>
                      <a:pt x="9" y="43"/>
                      <a:pt x="10" y="40"/>
                    </a:cubicBezTo>
                    <a:cubicBezTo>
                      <a:pt x="12" y="37"/>
                      <a:pt x="15" y="35"/>
                      <a:pt x="11" y="32"/>
                    </a:cubicBezTo>
                    <a:cubicBezTo>
                      <a:pt x="8" y="30"/>
                      <a:pt x="11" y="24"/>
                      <a:pt x="7" y="24"/>
                    </a:cubicBezTo>
                    <a:cubicBezTo>
                      <a:pt x="6" y="24"/>
                      <a:pt x="4" y="24"/>
                      <a:pt x="4" y="23"/>
                    </a:cubicBezTo>
                    <a:cubicBezTo>
                      <a:pt x="3" y="21"/>
                      <a:pt x="1" y="22"/>
                      <a:pt x="0" y="21"/>
                    </a:cubicBezTo>
                  </a:path>
                </a:pathLst>
              </a:custGeom>
              <a:solidFill>
                <a:srgbClr val="B3B3B3"/>
              </a:solidFill>
              <a:ln w="3175">
                <a:solidFill>
                  <a:schemeClr val="tx1"/>
                </a:solidFill>
                <a:round/>
                <a:headEnd/>
                <a:tailEnd/>
              </a:ln>
            </p:spPr>
            <p:txBody>
              <a:bodyPr/>
              <a:lstStyle/>
              <a:p>
                <a:endParaRPr lang="en-GB" sz="2400" dirty="0"/>
              </a:p>
            </p:txBody>
          </p:sp>
          <p:sp>
            <p:nvSpPr>
              <p:cNvPr id="543" name="Freeform 4977"/>
              <p:cNvSpPr>
                <a:spLocks/>
              </p:cNvSpPr>
              <p:nvPr/>
            </p:nvSpPr>
            <p:spPr bwMode="auto">
              <a:xfrm>
                <a:off x="4171" y="2504"/>
                <a:ext cx="4" cy="6"/>
              </a:xfrm>
              <a:custGeom>
                <a:avLst/>
                <a:gdLst>
                  <a:gd name="T0" fmla="*/ 1 w 3"/>
                  <a:gd name="T1" fmla="*/ 0 h 5"/>
                  <a:gd name="T2" fmla="*/ 0 w 3"/>
                  <a:gd name="T3" fmla="*/ 1 h 5"/>
                  <a:gd name="T4" fmla="*/ 3 w 3"/>
                  <a:gd name="T5" fmla="*/ 6 h 5"/>
                  <a:gd name="T6" fmla="*/ 1 w 3"/>
                  <a:gd name="T7" fmla="*/ 0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5">
                    <a:moveTo>
                      <a:pt x="1" y="0"/>
                    </a:moveTo>
                    <a:cubicBezTo>
                      <a:pt x="1" y="0"/>
                      <a:pt x="0" y="1"/>
                      <a:pt x="0" y="1"/>
                    </a:cubicBezTo>
                    <a:cubicBezTo>
                      <a:pt x="1" y="2"/>
                      <a:pt x="1" y="3"/>
                      <a:pt x="2" y="5"/>
                    </a:cubicBezTo>
                    <a:cubicBezTo>
                      <a:pt x="2" y="3"/>
                      <a:pt x="3" y="1"/>
                      <a:pt x="1" y="0"/>
                    </a:cubicBezTo>
                  </a:path>
                </a:pathLst>
              </a:custGeom>
              <a:solidFill>
                <a:srgbClr val="B3B3B3"/>
              </a:solidFill>
              <a:ln w="3175">
                <a:solidFill>
                  <a:schemeClr val="tx1"/>
                </a:solidFill>
                <a:round/>
                <a:headEnd/>
                <a:tailEnd/>
              </a:ln>
            </p:spPr>
            <p:txBody>
              <a:bodyPr/>
              <a:lstStyle/>
              <a:p>
                <a:endParaRPr lang="en-GB" sz="2400" dirty="0"/>
              </a:p>
            </p:txBody>
          </p:sp>
          <p:sp>
            <p:nvSpPr>
              <p:cNvPr id="544" name="Freeform 4978"/>
              <p:cNvSpPr>
                <a:spLocks/>
              </p:cNvSpPr>
              <p:nvPr/>
            </p:nvSpPr>
            <p:spPr bwMode="auto">
              <a:xfrm>
                <a:off x="4156" y="2488"/>
                <a:ext cx="2" cy="1"/>
              </a:xfrm>
              <a:custGeom>
                <a:avLst/>
                <a:gdLst>
                  <a:gd name="T0" fmla="*/ 2 w 1"/>
                  <a:gd name="T1" fmla="*/ 0 h 1"/>
                  <a:gd name="T2" fmla="*/ 0 w 1"/>
                  <a:gd name="T3" fmla="*/ 0 h 1"/>
                  <a:gd name="T4" fmla="*/ 2 w 1"/>
                  <a:gd name="T5" fmla="*/ 1 h 1"/>
                  <a:gd name="T6" fmla="*/ 2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0" y="0"/>
                      <a:pt x="0" y="0"/>
                      <a:pt x="0" y="0"/>
                    </a:cubicBezTo>
                    <a:cubicBezTo>
                      <a:pt x="1" y="0"/>
                      <a:pt x="1" y="1"/>
                      <a:pt x="1" y="1"/>
                    </a:cubicBezTo>
                    <a:cubicBezTo>
                      <a:pt x="1" y="1"/>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545" name="Freeform 4979"/>
              <p:cNvSpPr>
                <a:spLocks/>
              </p:cNvSpPr>
              <p:nvPr/>
            </p:nvSpPr>
            <p:spPr bwMode="auto">
              <a:xfrm>
                <a:off x="4160" y="2498"/>
                <a:ext cx="3" cy="2"/>
              </a:xfrm>
              <a:custGeom>
                <a:avLst/>
                <a:gdLst>
                  <a:gd name="T0" fmla="*/ 2 w 2"/>
                  <a:gd name="T1" fmla="*/ 2 h 1"/>
                  <a:gd name="T2" fmla="*/ 0 w 2"/>
                  <a:gd name="T3" fmla="*/ 0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546" name="Freeform 4980"/>
              <p:cNvSpPr>
                <a:spLocks/>
              </p:cNvSpPr>
              <p:nvPr/>
            </p:nvSpPr>
            <p:spPr bwMode="auto">
              <a:xfrm>
                <a:off x="4146" y="2435"/>
                <a:ext cx="75" cy="69"/>
              </a:xfrm>
              <a:custGeom>
                <a:avLst/>
                <a:gdLst>
                  <a:gd name="T0" fmla="*/ 0 w 57"/>
                  <a:gd name="T1" fmla="*/ 23 h 52"/>
                  <a:gd name="T2" fmla="*/ 0 w 57"/>
                  <a:gd name="T3" fmla="*/ 19 h 52"/>
                  <a:gd name="T4" fmla="*/ 7 w 57"/>
                  <a:gd name="T5" fmla="*/ 9 h 52"/>
                  <a:gd name="T6" fmla="*/ 18 w 57"/>
                  <a:gd name="T7" fmla="*/ 5 h 52"/>
                  <a:gd name="T8" fmla="*/ 24 w 57"/>
                  <a:gd name="T9" fmla="*/ 5 h 52"/>
                  <a:gd name="T10" fmla="*/ 30 w 57"/>
                  <a:gd name="T11" fmla="*/ 5 h 52"/>
                  <a:gd name="T12" fmla="*/ 38 w 57"/>
                  <a:gd name="T13" fmla="*/ 7 h 52"/>
                  <a:gd name="T14" fmla="*/ 47 w 57"/>
                  <a:gd name="T15" fmla="*/ 12 h 52"/>
                  <a:gd name="T16" fmla="*/ 51 w 57"/>
                  <a:gd name="T17" fmla="*/ 11 h 52"/>
                  <a:gd name="T18" fmla="*/ 50 w 57"/>
                  <a:gd name="T19" fmla="*/ 5 h 52"/>
                  <a:gd name="T20" fmla="*/ 51 w 57"/>
                  <a:gd name="T21" fmla="*/ 5 h 52"/>
                  <a:gd name="T22" fmla="*/ 54 w 57"/>
                  <a:gd name="T23" fmla="*/ 4 h 52"/>
                  <a:gd name="T24" fmla="*/ 55 w 57"/>
                  <a:gd name="T25" fmla="*/ 3 h 52"/>
                  <a:gd name="T26" fmla="*/ 59 w 57"/>
                  <a:gd name="T27" fmla="*/ 5 h 52"/>
                  <a:gd name="T28" fmla="*/ 70 w 57"/>
                  <a:gd name="T29" fmla="*/ 0 h 52"/>
                  <a:gd name="T30" fmla="*/ 70 w 57"/>
                  <a:gd name="T31" fmla="*/ 4 h 52"/>
                  <a:gd name="T32" fmla="*/ 68 w 57"/>
                  <a:gd name="T33" fmla="*/ 8 h 52"/>
                  <a:gd name="T34" fmla="*/ 68 w 57"/>
                  <a:gd name="T35" fmla="*/ 11 h 52"/>
                  <a:gd name="T36" fmla="*/ 70 w 57"/>
                  <a:gd name="T37" fmla="*/ 15 h 52"/>
                  <a:gd name="T38" fmla="*/ 72 w 57"/>
                  <a:gd name="T39" fmla="*/ 24 h 52"/>
                  <a:gd name="T40" fmla="*/ 72 w 57"/>
                  <a:gd name="T41" fmla="*/ 28 h 52"/>
                  <a:gd name="T42" fmla="*/ 74 w 57"/>
                  <a:gd name="T43" fmla="*/ 33 h 52"/>
                  <a:gd name="T44" fmla="*/ 68 w 57"/>
                  <a:gd name="T45" fmla="*/ 38 h 52"/>
                  <a:gd name="T46" fmla="*/ 64 w 57"/>
                  <a:gd name="T47" fmla="*/ 42 h 52"/>
                  <a:gd name="T48" fmla="*/ 58 w 57"/>
                  <a:gd name="T49" fmla="*/ 44 h 52"/>
                  <a:gd name="T50" fmla="*/ 59 w 57"/>
                  <a:gd name="T51" fmla="*/ 49 h 52"/>
                  <a:gd name="T52" fmla="*/ 53 w 57"/>
                  <a:gd name="T53" fmla="*/ 48 h 52"/>
                  <a:gd name="T54" fmla="*/ 50 w 57"/>
                  <a:gd name="T55" fmla="*/ 50 h 52"/>
                  <a:gd name="T56" fmla="*/ 53 w 57"/>
                  <a:gd name="T57" fmla="*/ 56 h 52"/>
                  <a:gd name="T58" fmla="*/ 57 w 57"/>
                  <a:gd name="T59" fmla="*/ 60 h 52"/>
                  <a:gd name="T60" fmla="*/ 57 w 57"/>
                  <a:gd name="T61" fmla="*/ 62 h 52"/>
                  <a:gd name="T62" fmla="*/ 53 w 57"/>
                  <a:gd name="T63" fmla="*/ 62 h 52"/>
                  <a:gd name="T64" fmla="*/ 50 w 57"/>
                  <a:gd name="T65" fmla="*/ 60 h 52"/>
                  <a:gd name="T66" fmla="*/ 41 w 57"/>
                  <a:gd name="T67" fmla="*/ 60 h 52"/>
                  <a:gd name="T68" fmla="*/ 39 w 57"/>
                  <a:gd name="T69" fmla="*/ 65 h 52"/>
                  <a:gd name="T70" fmla="*/ 34 w 57"/>
                  <a:gd name="T71" fmla="*/ 68 h 52"/>
                  <a:gd name="T72" fmla="*/ 30 w 57"/>
                  <a:gd name="T73" fmla="*/ 68 h 52"/>
                  <a:gd name="T74" fmla="*/ 24 w 57"/>
                  <a:gd name="T75" fmla="*/ 65 h 52"/>
                  <a:gd name="T76" fmla="*/ 21 w 57"/>
                  <a:gd name="T77" fmla="*/ 66 h 52"/>
                  <a:gd name="T78" fmla="*/ 21 w 57"/>
                  <a:gd name="T79" fmla="*/ 64 h 52"/>
                  <a:gd name="T80" fmla="*/ 20 w 57"/>
                  <a:gd name="T81" fmla="*/ 57 h 52"/>
                  <a:gd name="T82" fmla="*/ 17 w 57"/>
                  <a:gd name="T83" fmla="*/ 61 h 52"/>
                  <a:gd name="T84" fmla="*/ 14 w 57"/>
                  <a:gd name="T85" fmla="*/ 61 h 52"/>
                  <a:gd name="T86" fmla="*/ 13 w 57"/>
                  <a:gd name="T87" fmla="*/ 56 h 52"/>
                  <a:gd name="T88" fmla="*/ 13 w 57"/>
                  <a:gd name="T89" fmla="*/ 52 h 52"/>
                  <a:gd name="T90" fmla="*/ 12 w 57"/>
                  <a:gd name="T91" fmla="*/ 48 h 52"/>
                  <a:gd name="T92" fmla="*/ 11 w 57"/>
                  <a:gd name="T93" fmla="*/ 49 h 52"/>
                  <a:gd name="T94" fmla="*/ 8 w 57"/>
                  <a:gd name="T95" fmla="*/ 42 h 52"/>
                  <a:gd name="T96" fmla="*/ 7 w 57"/>
                  <a:gd name="T97" fmla="*/ 36 h 52"/>
                  <a:gd name="T98" fmla="*/ 0 w 57"/>
                  <a:gd name="T99" fmla="*/ 23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57" h="52">
                    <a:moveTo>
                      <a:pt x="0" y="17"/>
                    </a:moveTo>
                    <a:cubicBezTo>
                      <a:pt x="0" y="16"/>
                      <a:pt x="0" y="15"/>
                      <a:pt x="0" y="14"/>
                    </a:cubicBezTo>
                    <a:cubicBezTo>
                      <a:pt x="3" y="14"/>
                      <a:pt x="4" y="9"/>
                      <a:pt x="5" y="7"/>
                    </a:cubicBezTo>
                    <a:cubicBezTo>
                      <a:pt x="6" y="4"/>
                      <a:pt x="12" y="2"/>
                      <a:pt x="14" y="4"/>
                    </a:cubicBezTo>
                    <a:cubicBezTo>
                      <a:pt x="15" y="5"/>
                      <a:pt x="16" y="4"/>
                      <a:pt x="18" y="4"/>
                    </a:cubicBezTo>
                    <a:cubicBezTo>
                      <a:pt x="19" y="4"/>
                      <a:pt x="19" y="5"/>
                      <a:pt x="23" y="4"/>
                    </a:cubicBezTo>
                    <a:cubicBezTo>
                      <a:pt x="28" y="3"/>
                      <a:pt x="26" y="8"/>
                      <a:pt x="29" y="5"/>
                    </a:cubicBezTo>
                    <a:cubicBezTo>
                      <a:pt x="29" y="9"/>
                      <a:pt x="34" y="6"/>
                      <a:pt x="36" y="9"/>
                    </a:cubicBezTo>
                    <a:cubicBezTo>
                      <a:pt x="36" y="10"/>
                      <a:pt x="39" y="10"/>
                      <a:pt x="39" y="8"/>
                    </a:cubicBezTo>
                    <a:cubicBezTo>
                      <a:pt x="39" y="7"/>
                      <a:pt x="36" y="5"/>
                      <a:pt x="38" y="4"/>
                    </a:cubicBezTo>
                    <a:cubicBezTo>
                      <a:pt x="38" y="4"/>
                      <a:pt x="39" y="5"/>
                      <a:pt x="39" y="4"/>
                    </a:cubicBezTo>
                    <a:cubicBezTo>
                      <a:pt x="39" y="3"/>
                      <a:pt x="40" y="3"/>
                      <a:pt x="41" y="3"/>
                    </a:cubicBezTo>
                    <a:cubicBezTo>
                      <a:pt x="42" y="3"/>
                      <a:pt x="41" y="2"/>
                      <a:pt x="42" y="2"/>
                    </a:cubicBezTo>
                    <a:cubicBezTo>
                      <a:pt x="43" y="2"/>
                      <a:pt x="44" y="3"/>
                      <a:pt x="45" y="4"/>
                    </a:cubicBezTo>
                    <a:cubicBezTo>
                      <a:pt x="48" y="6"/>
                      <a:pt x="52" y="3"/>
                      <a:pt x="53" y="0"/>
                    </a:cubicBezTo>
                    <a:cubicBezTo>
                      <a:pt x="53" y="1"/>
                      <a:pt x="53" y="2"/>
                      <a:pt x="53" y="3"/>
                    </a:cubicBezTo>
                    <a:cubicBezTo>
                      <a:pt x="52" y="4"/>
                      <a:pt x="52" y="5"/>
                      <a:pt x="52" y="6"/>
                    </a:cubicBezTo>
                    <a:cubicBezTo>
                      <a:pt x="52" y="7"/>
                      <a:pt x="52" y="7"/>
                      <a:pt x="52" y="8"/>
                    </a:cubicBezTo>
                    <a:cubicBezTo>
                      <a:pt x="53" y="9"/>
                      <a:pt x="53" y="10"/>
                      <a:pt x="53" y="11"/>
                    </a:cubicBezTo>
                    <a:cubicBezTo>
                      <a:pt x="54" y="14"/>
                      <a:pt x="56" y="15"/>
                      <a:pt x="55" y="18"/>
                    </a:cubicBezTo>
                    <a:cubicBezTo>
                      <a:pt x="55" y="19"/>
                      <a:pt x="54" y="20"/>
                      <a:pt x="55" y="21"/>
                    </a:cubicBezTo>
                    <a:cubicBezTo>
                      <a:pt x="55" y="23"/>
                      <a:pt x="56" y="24"/>
                      <a:pt x="56" y="25"/>
                    </a:cubicBezTo>
                    <a:cubicBezTo>
                      <a:pt x="57" y="30"/>
                      <a:pt x="53" y="29"/>
                      <a:pt x="52" y="29"/>
                    </a:cubicBezTo>
                    <a:cubicBezTo>
                      <a:pt x="51" y="30"/>
                      <a:pt x="50" y="31"/>
                      <a:pt x="49" y="32"/>
                    </a:cubicBezTo>
                    <a:cubicBezTo>
                      <a:pt x="47" y="34"/>
                      <a:pt x="46" y="33"/>
                      <a:pt x="44" y="33"/>
                    </a:cubicBezTo>
                    <a:cubicBezTo>
                      <a:pt x="45" y="34"/>
                      <a:pt x="44" y="36"/>
                      <a:pt x="45" y="37"/>
                    </a:cubicBezTo>
                    <a:cubicBezTo>
                      <a:pt x="44" y="37"/>
                      <a:pt x="41" y="35"/>
                      <a:pt x="40" y="36"/>
                    </a:cubicBezTo>
                    <a:cubicBezTo>
                      <a:pt x="39" y="37"/>
                      <a:pt x="38" y="37"/>
                      <a:pt x="38" y="38"/>
                    </a:cubicBezTo>
                    <a:cubicBezTo>
                      <a:pt x="39" y="39"/>
                      <a:pt x="39" y="41"/>
                      <a:pt x="40" y="42"/>
                    </a:cubicBezTo>
                    <a:cubicBezTo>
                      <a:pt x="40" y="43"/>
                      <a:pt x="43" y="43"/>
                      <a:pt x="43" y="45"/>
                    </a:cubicBezTo>
                    <a:cubicBezTo>
                      <a:pt x="42" y="45"/>
                      <a:pt x="43" y="46"/>
                      <a:pt x="43" y="47"/>
                    </a:cubicBezTo>
                    <a:cubicBezTo>
                      <a:pt x="42" y="47"/>
                      <a:pt x="41" y="47"/>
                      <a:pt x="40" y="47"/>
                    </a:cubicBezTo>
                    <a:cubicBezTo>
                      <a:pt x="39" y="46"/>
                      <a:pt x="39" y="45"/>
                      <a:pt x="38" y="45"/>
                    </a:cubicBezTo>
                    <a:cubicBezTo>
                      <a:pt x="36" y="45"/>
                      <a:pt x="33" y="47"/>
                      <a:pt x="31" y="45"/>
                    </a:cubicBezTo>
                    <a:cubicBezTo>
                      <a:pt x="30" y="46"/>
                      <a:pt x="32" y="48"/>
                      <a:pt x="30" y="49"/>
                    </a:cubicBezTo>
                    <a:cubicBezTo>
                      <a:pt x="29" y="51"/>
                      <a:pt x="28" y="50"/>
                      <a:pt x="26" y="51"/>
                    </a:cubicBezTo>
                    <a:cubicBezTo>
                      <a:pt x="25" y="51"/>
                      <a:pt x="25" y="52"/>
                      <a:pt x="23" y="51"/>
                    </a:cubicBezTo>
                    <a:cubicBezTo>
                      <a:pt x="22" y="51"/>
                      <a:pt x="19" y="50"/>
                      <a:pt x="18" y="49"/>
                    </a:cubicBezTo>
                    <a:cubicBezTo>
                      <a:pt x="19" y="50"/>
                      <a:pt x="17" y="51"/>
                      <a:pt x="16" y="50"/>
                    </a:cubicBezTo>
                    <a:cubicBezTo>
                      <a:pt x="14" y="49"/>
                      <a:pt x="16" y="49"/>
                      <a:pt x="16" y="48"/>
                    </a:cubicBezTo>
                    <a:cubicBezTo>
                      <a:pt x="17" y="47"/>
                      <a:pt x="16" y="44"/>
                      <a:pt x="15" y="43"/>
                    </a:cubicBezTo>
                    <a:cubicBezTo>
                      <a:pt x="14" y="42"/>
                      <a:pt x="14" y="45"/>
                      <a:pt x="13" y="46"/>
                    </a:cubicBezTo>
                    <a:cubicBezTo>
                      <a:pt x="12" y="45"/>
                      <a:pt x="12" y="47"/>
                      <a:pt x="11" y="46"/>
                    </a:cubicBezTo>
                    <a:cubicBezTo>
                      <a:pt x="9" y="46"/>
                      <a:pt x="10" y="43"/>
                      <a:pt x="10" y="42"/>
                    </a:cubicBezTo>
                    <a:cubicBezTo>
                      <a:pt x="10" y="41"/>
                      <a:pt x="11" y="40"/>
                      <a:pt x="10" y="39"/>
                    </a:cubicBezTo>
                    <a:cubicBezTo>
                      <a:pt x="9" y="38"/>
                      <a:pt x="7" y="37"/>
                      <a:pt x="9" y="36"/>
                    </a:cubicBezTo>
                    <a:cubicBezTo>
                      <a:pt x="8" y="36"/>
                      <a:pt x="8" y="36"/>
                      <a:pt x="8" y="37"/>
                    </a:cubicBezTo>
                    <a:cubicBezTo>
                      <a:pt x="8" y="35"/>
                      <a:pt x="6" y="34"/>
                      <a:pt x="6" y="32"/>
                    </a:cubicBezTo>
                    <a:cubicBezTo>
                      <a:pt x="5" y="31"/>
                      <a:pt x="6" y="29"/>
                      <a:pt x="5" y="27"/>
                    </a:cubicBezTo>
                    <a:cubicBezTo>
                      <a:pt x="3" y="24"/>
                      <a:pt x="1" y="21"/>
                      <a:pt x="0" y="17"/>
                    </a:cubicBezTo>
                  </a:path>
                </a:pathLst>
              </a:custGeom>
              <a:solidFill>
                <a:srgbClr val="B3B3B3"/>
              </a:solidFill>
              <a:ln w="3175">
                <a:solidFill>
                  <a:schemeClr val="tx1"/>
                </a:solidFill>
                <a:round/>
                <a:headEnd/>
                <a:tailEnd/>
              </a:ln>
            </p:spPr>
            <p:txBody>
              <a:bodyPr/>
              <a:lstStyle/>
              <a:p>
                <a:endParaRPr lang="en-GB" sz="2400" dirty="0"/>
              </a:p>
            </p:txBody>
          </p:sp>
          <p:sp>
            <p:nvSpPr>
              <p:cNvPr id="547" name="Freeform 4981"/>
              <p:cNvSpPr>
                <a:spLocks/>
              </p:cNvSpPr>
              <p:nvPr/>
            </p:nvSpPr>
            <p:spPr bwMode="auto">
              <a:xfrm>
                <a:off x="4379" y="2069"/>
                <a:ext cx="4" cy="4"/>
              </a:xfrm>
              <a:custGeom>
                <a:avLst/>
                <a:gdLst>
                  <a:gd name="T0" fmla="*/ 1 w 3"/>
                  <a:gd name="T1" fmla="*/ 0 h 3"/>
                  <a:gd name="T2" fmla="*/ 4 w 3"/>
                  <a:gd name="T3" fmla="*/ 3 h 3"/>
                  <a:gd name="T4" fmla="*/ 1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1" y="0"/>
                    </a:moveTo>
                    <a:cubicBezTo>
                      <a:pt x="0" y="1"/>
                      <a:pt x="2" y="3"/>
                      <a:pt x="3" y="2"/>
                    </a:cubicBezTo>
                    <a:cubicBezTo>
                      <a:pt x="3" y="1"/>
                      <a:pt x="2" y="1"/>
                      <a:pt x="1" y="0"/>
                    </a:cubicBezTo>
                  </a:path>
                </a:pathLst>
              </a:custGeom>
              <a:solidFill>
                <a:srgbClr val="B3B3B3"/>
              </a:solidFill>
              <a:ln w="3175">
                <a:solidFill>
                  <a:schemeClr val="tx1"/>
                </a:solidFill>
                <a:round/>
                <a:headEnd/>
                <a:tailEnd/>
              </a:ln>
            </p:spPr>
            <p:txBody>
              <a:bodyPr/>
              <a:lstStyle/>
              <a:p>
                <a:endParaRPr lang="en-GB" sz="2400" dirty="0"/>
              </a:p>
            </p:txBody>
          </p:sp>
          <p:sp>
            <p:nvSpPr>
              <p:cNvPr id="548" name="Freeform 4982"/>
              <p:cNvSpPr>
                <a:spLocks/>
              </p:cNvSpPr>
              <p:nvPr/>
            </p:nvSpPr>
            <p:spPr bwMode="auto">
              <a:xfrm>
                <a:off x="4389" y="2090"/>
                <a:ext cx="1" cy="2"/>
              </a:xfrm>
              <a:custGeom>
                <a:avLst/>
                <a:gdLst>
                  <a:gd name="T0" fmla="*/ 1 w 1"/>
                  <a:gd name="T1" fmla="*/ 2 h 1"/>
                  <a:gd name="T2" fmla="*/ 0 w 1"/>
                  <a:gd name="T3" fmla="*/ 0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0" y="0"/>
                      <a:pt x="0" y="0"/>
                    </a:cubicBezTo>
                    <a:cubicBezTo>
                      <a:pt x="0" y="0"/>
                      <a:pt x="0" y="1"/>
                      <a:pt x="1" y="1"/>
                    </a:cubicBezTo>
                  </a:path>
                </a:pathLst>
              </a:custGeom>
              <a:solidFill>
                <a:srgbClr val="B3B3B3"/>
              </a:solidFill>
              <a:ln w="3175">
                <a:solidFill>
                  <a:schemeClr val="tx1"/>
                </a:solidFill>
                <a:round/>
                <a:headEnd/>
                <a:tailEnd/>
              </a:ln>
            </p:spPr>
            <p:txBody>
              <a:bodyPr/>
              <a:lstStyle/>
              <a:p>
                <a:endParaRPr lang="en-GB" sz="2400" dirty="0"/>
              </a:p>
            </p:txBody>
          </p:sp>
          <p:sp>
            <p:nvSpPr>
              <p:cNvPr id="549" name="Freeform 4983"/>
              <p:cNvSpPr>
                <a:spLocks/>
              </p:cNvSpPr>
              <p:nvPr/>
            </p:nvSpPr>
            <p:spPr bwMode="auto">
              <a:xfrm>
                <a:off x="4398" y="2115"/>
                <a:ext cx="1" cy="2"/>
              </a:xfrm>
              <a:custGeom>
                <a:avLst/>
                <a:gdLst>
                  <a:gd name="T0" fmla="*/ 1 w 1"/>
                  <a:gd name="T1" fmla="*/ 0 h 1"/>
                  <a:gd name="T2" fmla="*/ 1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0" y="1"/>
                      <a:pt x="1" y="1"/>
                    </a:cubicBezTo>
                    <a:cubicBezTo>
                      <a:pt x="1" y="1"/>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550" name="Freeform 4984"/>
              <p:cNvSpPr>
                <a:spLocks/>
              </p:cNvSpPr>
              <p:nvPr/>
            </p:nvSpPr>
            <p:spPr bwMode="auto">
              <a:xfrm>
                <a:off x="4399" y="2121"/>
                <a:ext cx="4" cy="4"/>
              </a:xfrm>
              <a:custGeom>
                <a:avLst/>
                <a:gdLst>
                  <a:gd name="T0" fmla="*/ 3 w 3"/>
                  <a:gd name="T1" fmla="*/ 1 h 3"/>
                  <a:gd name="T2" fmla="*/ 0 w 3"/>
                  <a:gd name="T3" fmla="*/ 0 h 3"/>
                  <a:gd name="T4" fmla="*/ 3 w 3"/>
                  <a:gd name="T5" fmla="*/ 1 h 3"/>
                  <a:gd name="T6" fmla="*/ 0 60000 65536"/>
                  <a:gd name="T7" fmla="*/ 0 60000 65536"/>
                  <a:gd name="T8" fmla="*/ 0 60000 65536"/>
                </a:gdLst>
                <a:ahLst/>
                <a:cxnLst>
                  <a:cxn ang="T6">
                    <a:pos x="T0" y="T1"/>
                  </a:cxn>
                  <a:cxn ang="T7">
                    <a:pos x="T2" y="T3"/>
                  </a:cxn>
                  <a:cxn ang="T8">
                    <a:pos x="T4" y="T5"/>
                  </a:cxn>
                </a:cxnLst>
                <a:rect l="0" t="0" r="r" b="b"/>
                <a:pathLst>
                  <a:path w="3" h="3">
                    <a:moveTo>
                      <a:pt x="2" y="1"/>
                    </a:moveTo>
                    <a:cubicBezTo>
                      <a:pt x="2" y="1"/>
                      <a:pt x="1" y="0"/>
                      <a:pt x="0" y="0"/>
                    </a:cubicBezTo>
                    <a:cubicBezTo>
                      <a:pt x="0" y="3"/>
                      <a:pt x="3" y="2"/>
                      <a:pt x="2" y="1"/>
                    </a:cubicBezTo>
                  </a:path>
                </a:pathLst>
              </a:custGeom>
              <a:solidFill>
                <a:srgbClr val="B3B3B3"/>
              </a:solidFill>
              <a:ln w="3175">
                <a:solidFill>
                  <a:schemeClr val="tx1"/>
                </a:solidFill>
                <a:round/>
                <a:headEnd/>
                <a:tailEnd/>
              </a:ln>
            </p:spPr>
            <p:txBody>
              <a:bodyPr/>
              <a:lstStyle/>
              <a:p>
                <a:endParaRPr lang="en-GB" sz="2400" dirty="0"/>
              </a:p>
            </p:txBody>
          </p:sp>
          <p:sp>
            <p:nvSpPr>
              <p:cNvPr id="551" name="Freeform 4985"/>
              <p:cNvSpPr>
                <a:spLocks/>
              </p:cNvSpPr>
              <p:nvPr/>
            </p:nvSpPr>
            <p:spPr bwMode="auto">
              <a:xfrm>
                <a:off x="4403" y="2137"/>
                <a:ext cx="16" cy="8"/>
              </a:xfrm>
              <a:custGeom>
                <a:avLst/>
                <a:gdLst>
                  <a:gd name="T0" fmla="*/ 11 w 12"/>
                  <a:gd name="T1" fmla="*/ 0 h 6"/>
                  <a:gd name="T2" fmla="*/ 4 w 12"/>
                  <a:gd name="T3" fmla="*/ 5 h 6"/>
                  <a:gd name="T4" fmla="*/ 11 w 12"/>
                  <a:gd name="T5" fmla="*/ 0 h 6"/>
                  <a:gd name="T6" fmla="*/ 0 60000 65536"/>
                  <a:gd name="T7" fmla="*/ 0 60000 65536"/>
                  <a:gd name="T8" fmla="*/ 0 60000 65536"/>
                </a:gdLst>
                <a:ahLst/>
                <a:cxnLst>
                  <a:cxn ang="T6">
                    <a:pos x="T0" y="T1"/>
                  </a:cxn>
                  <a:cxn ang="T7">
                    <a:pos x="T2" y="T3"/>
                  </a:cxn>
                  <a:cxn ang="T8">
                    <a:pos x="T4" y="T5"/>
                  </a:cxn>
                </a:cxnLst>
                <a:rect l="0" t="0" r="r" b="b"/>
                <a:pathLst>
                  <a:path w="12" h="6">
                    <a:moveTo>
                      <a:pt x="8" y="0"/>
                    </a:moveTo>
                    <a:cubicBezTo>
                      <a:pt x="7" y="0"/>
                      <a:pt x="0" y="2"/>
                      <a:pt x="3" y="4"/>
                    </a:cubicBezTo>
                    <a:cubicBezTo>
                      <a:pt x="6" y="6"/>
                      <a:pt x="12" y="1"/>
                      <a:pt x="8" y="0"/>
                    </a:cubicBezTo>
                  </a:path>
                </a:pathLst>
              </a:custGeom>
              <a:solidFill>
                <a:srgbClr val="B3B3B3"/>
              </a:solidFill>
              <a:ln w="3175">
                <a:solidFill>
                  <a:schemeClr val="tx1"/>
                </a:solidFill>
                <a:round/>
                <a:headEnd/>
                <a:tailEnd/>
              </a:ln>
            </p:spPr>
            <p:txBody>
              <a:bodyPr/>
              <a:lstStyle/>
              <a:p>
                <a:endParaRPr lang="en-GB" sz="2400" dirty="0"/>
              </a:p>
            </p:txBody>
          </p:sp>
          <p:sp>
            <p:nvSpPr>
              <p:cNvPr id="552" name="Freeform 4986"/>
              <p:cNvSpPr>
                <a:spLocks/>
              </p:cNvSpPr>
              <p:nvPr/>
            </p:nvSpPr>
            <p:spPr bwMode="auto">
              <a:xfrm>
                <a:off x="4406" y="2123"/>
                <a:ext cx="2" cy="2"/>
              </a:xfrm>
              <a:custGeom>
                <a:avLst/>
                <a:gdLst>
                  <a:gd name="T0" fmla="*/ 0 w 2"/>
                  <a:gd name="T1" fmla="*/ 0 h 1"/>
                  <a:gd name="T2" fmla="*/ 2 w 2"/>
                  <a:gd name="T3" fmla="*/ 2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1" y="1"/>
                      <a:pt x="1" y="1"/>
                      <a:pt x="2" y="1"/>
                    </a:cubicBezTo>
                    <a:cubicBezTo>
                      <a:pt x="2"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553" name="Freeform 4987"/>
              <p:cNvSpPr>
                <a:spLocks/>
              </p:cNvSpPr>
              <p:nvPr/>
            </p:nvSpPr>
            <p:spPr bwMode="auto">
              <a:xfrm>
                <a:off x="4419" y="2115"/>
                <a:ext cx="4" cy="3"/>
              </a:xfrm>
              <a:custGeom>
                <a:avLst/>
                <a:gdLst>
                  <a:gd name="T0" fmla="*/ 0 w 3"/>
                  <a:gd name="T1" fmla="*/ 0 h 2"/>
                  <a:gd name="T2" fmla="*/ 4 w 3"/>
                  <a:gd name="T3" fmla="*/ 3 h 2"/>
                  <a:gd name="T4" fmla="*/ 0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0" y="0"/>
                    </a:moveTo>
                    <a:cubicBezTo>
                      <a:pt x="0" y="2"/>
                      <a:pt x="1" y="2"/>
                      <a:pt x="3" y="2"/>
                    </a:cubicBezTo>
                    <a:cubicBezTo>
                      <a:pt x="3" y="1"/>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554" name="Freeform 4988"/>
              <p:cNvSpPr>
                <a:spLocks/>
              </p:cNvSpPr>
              <p:nvPr/>
            </p:nvSpPr>
            <p:spPr bwMode="auto">
              <a:xfrm>
                <a:off x="4427" y="2114"/>
                <a:ext cx="5" cy="5"/>
              </a:xfrm>
              <a:custGeom>
                <a:avLst/>
                <a:gdLst>
                  <a:gd name="T0" fmla="*/ 0 w 4"/>
                  <a:gd name="T1" fmla="*/ 3 h 4"/>
                  <a:gd name="T2" fmla="*/ 3 w 4"/>
                  <a:gd name="T3" fmla="*/ 0 h 4"/>
                  <a:gd name="T4" fmla="*/ 0 w 4"/>
                  <a:gd name="T5" fmla="*/ 3 h 4"/>
                  <a:gd name="T6" fmla="*/ 0 60000 65536"/>
                  <a:gd name="T7" fmla="*/ 0 60000 65536"/>
                  <a:gd name="T8" fmla="*/ 0 60000 65536"/>
                </a:gdLst>
                <a:ahLst/>
                <a:cxnLst>
                  <a:cxn ang="T6">
                    <a:pos x="T0" y="T1"/>
                  </a:cxn>
                  <a:cxn ang="T7">
                    <a:pos x="T2" y="T3"/>
                  </a:cxn>
                  <a:cxn ang="T8">
                    <a:pos x="T4" y="T5"/>
                  </a:cxn>
                </a:cxnLst>
                <a:rect l="0" t="0" r="r" b="b"/>
                <a:pathLst>
                  <a:path w="4" h="4">
                    <a:moveTo>
                      <a:pt x="0" y="2"/>
                    </a:moveTo>
                    <a:cubicBezTo>
                      <a:pt x="2" y="4"/>
                      <a:pt x="4" y="1"/>
                      <a:pt x="2" y="0"/>
                    </a:cubicBezTo>
                    <a:cubicBezTo>
                      <a:pt x="2" y="1"/>
                      <a:pt x="1" y="1"/>
                      <a:pt x="0" y="2"/>
                    </a:cubicBezTo>
                  </a:path>
                </a:pathLst>
              </a:custGeom>
              <a:solidFill>
                <a:srgbClr val="B3B3B3"/>
              </a:solidFill>
              <a:ln w="3175">
                <a:solidFill>
                  <a:schemeClr val="tx1"/>
                </a:solidFill>
                <a:round/>
                <a:headEnd/>
                <a:tailEnd/>
              </a:ln>
            </p:spPr>
            <p:txBody>
              <a:bodyPr/>
              <a:lstStyle/>
              <a:p>
                <a:endParaRPr lang="en-GB" sz="2400" dirty="0"/>
              </a:p>
            </p:txBody>
          </p:sp>
          <p:sp>
            <p:nvSpPr>
              <p:cNvPr id="555" name="Freeform 4989"/>
              <p:cNvSpPr>
                <a:spLocks/>
              </p:cNvSpPr>
              <p:nvPr/>
            </p:nvSpPr>
            <p:spPr bwMode="auto">
              <a:xfrm>
                <a:off x="4382" y="2057"/>
                <a:ext cx="54" cy="68"/>
              </a:xfrm>
              <a:custGeom>
                <a:avLst/>
                <a:gdLst>
                  <a:gd name="T0" fmla="*/ 1 w 41"/>
                  <a:gd name="T1" fmla="*/ 13 h 51"/>
                  <a:gd name="T2" fmla="*/ 4 w 41"/>
                  <a:gd name="T3" fmla="*/ 15 h 51"/>
                  <a:gd name="T4" fmla="*/ 5 w 41"/>
                  <a:gd name="T5" fmla="*/ 5 h 51"/>
                  <a:gd name="T6" fmla="*/ 14 w 41"/>
                  <a:gd name="T7" fmla="*/ 4 h 51"/>
                  <a:gd name="T8" fmla="*/ 17 w 41"/>
                  <a:gd name="T9" fmla="*/ 4 h 51"/>
                  <a:gd name="T10" fmla="*/ 18 w 41"/>
                  <a:gd name="T11" fmla="*/ 0 h 51"/>
                  <a:gd name="T12" fmla="*/ 32 w 41"/>
                  <a:gd name="T13" fmla="*/ 12 h 51"/>
                  <a:gd name="T14" fmla="*/ 43 w 41"/>
                  <a:gd name="T15" fmla="*/ 24 h 51"/>
                  <a:gd name="T16" fmla="*/ 47 w 41"/>
                  <a:gd name="T17" fmla="*/ 35 h 51"/>
                  <a:gd name="T18" fmla="*/ 51 w 41"/>
                  <a:gd name="T19" fmla="*/ 40 h 51"/>
                  <a:gd name="T20" fmla="*/ 54 w 41"/>
                  <a:gd name="T21" fmla="*/ 49 h 51"/>
                  <a:gd name="T22" fmla="*/ 53 w 41"/>
                  <a:gd name="T23" fmla="*/ 48 h 51"/>
                  <a:gd name="T24" fmla="*/ 50 w 41"/>
                  <a:gd name="T25" fmla="*/ 56 h 51"/>
                  <a:gd name="T26" fmla="*/ 45 w 41"/>
                  <a:gd name="T27" fmla="*/ 55 h 51"/>
                  <a:gd name="T28" fmla="*/ 43 w 41"/>
                  <a:gd name="T29" fmla="*/ 57 h 51"/>
                  <a:gd name="T30" fmla="*/ 45 w 41"/>
                  <a:gd name="T31" fmla="*/ 60 h 51"/>
                  <a:gd name="T32" fmla="*/ 38 w 41"/>
                  <a:gd name="T33" fmla="*/ 56 h 51"/>
                  <a:gd name="T34" fmla="*/ 33 w 41"/>
                  <a:gd name="T35" fmla="*/ 59 h 51"/>
                  <a:gd name="T36" fmla="*/ 36 w 41"/>
                  <a:gd name="T37" fmla="*/ 60 h 51"/>
                  <a:gd name="T38" fmla="*/ 36 w 41"/>
                  <a:gd name="T39" fmla="*/ 63 h 51"/>
                  <a:gd name="T40" fmla="*/ 33 w 41"/>
                  <a:gd name="T41" fmla="*/ 59 h 51"/>
                  <a:gd name="T42" fmla="*/ 32 w 41"/>
                  <a:gd name="T43" fmla="*/ 61 h 51"/>
                  <a:gd name="T44" fmla="*/ 34 w 41"/>
                  <a:gd name="T45" fmla="*/ 64 h 51"/>
                  <a:gd name="T46" fmla="*/ 32 w 41"/>
                  <a:gd name="T47" fmla="*/ 64 h 51"/>
                  <a:gd name="T48" fmla="*/ 33 w 41"/>
                  <a:gd name="T49" fmla="*/ 65 h 51"/>
                  <a:gd name="T50" fmla="*/ 30 w 41"/>
                  <a:gd name="T51" fmla="*/ 64 h 51"/>
                  <a:gd name="T52" fmla="*/ 30 w 41"/>
                  <a:gd name="T53" fmla="*/ 61 h 51"/>
                  <a:gd name="T54" fmla="*/ 28 w 41"/>
                  <a:gd name="T55" fmla="*/ 67 h 51"/>
                  <a:gd name="T56" fmla="*/ 25 w 41"/>
                  <a:gd name="T57" fmla="*/ 64 h 51"/>
                  <a:gd name="T58" fmla="*/ 24 w 41"/>
                  <a:gd name="T59" fmla="*/ 68 h 51"/>
                  <a:gd name="T60" fmla="*/ 22 w 41"/>
                  <a:gd name="T61" fmla="*/ 65 h 51"/>
                  <a:gd name="T62" fmla="*/ 18 w 41"/>
                  <a:gd name="T63" fmla="*/ 61 h 51"/>
                  <a:gd name="T64" fmla="*/ 20 w 41"/>
                  <a:gd name="T65" fmla="*/ 64 h 51"/>
                  <a:gd name="T66" fmla="*/ 21 w 41"/>
                  <a:gd name="T67" fmla="*/ 63 h 51"/>
                  <a:gd name="T68" fmla="*/ 18 w 41"/>
                  <a:gd name="T69" fmla="*/ 61 h 51"/>
                  <a:gd name="T70" fmla="*/ 21 w 41"/>
                  <a:gd name="T71" fmla="*/ 60 h 51"/>
                  <a:gd name="T72" fmla="*/ 20 w 41"/>
                  <a:gd name="T73" fmla="*/ 59 h 51"/>
                  <a:gd name="T74" fmla="*/ 14 w 41"/>
                  <a:gd name="T75" fmla="*/ 55 h 51"/>
                  <a:gd name="T76" fmla="*/ 17 w 41"/>
                  <a:gd name="T77" fmla="*/ 56 h 51"/>
                  <a:gd name="T78" fmla="*/ 17 w 41"/>
                  <a:gd name="T79" fmla="*/ 48 h 51"/>
                  <a:gd name="T80" fmla="*/ 14 w 41"/>
                  <a:gd name="T81" fmla="*/ 48 h 51"/>
                  <a:gd name="T82" fmla="*/ 16 w 41"/>
                  <a:gd name="T83" fmla="*/ 45 h 51"/>
                  <a:gd name="T84" fmla="*/ 17 w 41"/>
                  <a:gd name="T85" fmla="*/ 43 h 51"/>
                  <a:gd name="T86" fmla="*/ 14 w 41"/>
                  <a:gd name="T87" fmla="*/ 43 h 51"/>
                  <a:gd name="T88" fmla="*/ 16 w 41"/>
                  <a:gd name="T89" fmla="*/ 40 h 51"/>
                  <a:gd name="T90" fmla="*/ 11 w 41"/>
                  <a:gd name="T91" fmla="*/ 33 h 51"/>
                  <a:gd name="T92" fmla="*/ 8 w 41"/>
                  <a:gd name="T93" fmla="*/ 32 h 51"/>
                  <a:gd name="T94" fmla="*/ 5 w 41"/>
                  <a:gd name="T95" fmla="*/ 31 h 51"/>
                  <a:gd name="T96" fmla="*/ 1 w 41"/>
                  <a:gd name="T97" fmla="*/ 28 h 51"/>
                  <a:gd name="T98" fmla="*/ 3 w 41"/>
                  <a:gd name="T99" fmla="*/ 25 h 51"/>
                  <a:gd name="T100" fmla="*/ 4 w 41"/>
                  <a:gd name="T101" fmla="*/ 25 h 51"/>
                  <a:gd name="T102" fmla="*/ 5 w 41"/>
                  <a:gd name="T103" fmla="*/ 28 h 51"/>
                  <a:gd name="T104" fmla="*/ 5 w 41"/>
                  <a:gd name="T105" fmla="*/ 25 h 51"/>
                  <a:gd name="T106" fmla="*/ 12 w 41"/>
                  <a:gd name="T107" fmla="*/ 29 h 51"/>
                  <a:gd name="T108" fmla="*/ 12 w 41"/>
                  <a:gd name="T109" fmla="*/ 27 h 51"/>
                  <a:gd name="T110" fmla="*/ 9 w 41"/>
                  <a:gd name="T111" fmla="*/ 24 h 51"/>
                  <a:gd name="T112" fmla="*/ 8 w 41"/>
                  <a:gd name="T113" fmla="*/ 21 h 51"/>
                  <a:gd name="T114" fmla="*/ 4 w 41"/>
                  <a:gd name="T115" fmla="*/ 17 h 51"/>
                  <a:gd name="T116" fmla="*/ 3 w 41"/>
                  <a:gd name="T117" fmla="*/ 16 h 51"/>
                  <a:gd name="T118" fmla="*/ 1 w 41"/>
                  <a:gd name="T119" fmla="*/ 13 h 5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1" h="51">
                    <a:moveTo>
                      <a:pt x="1" y="10"/>
                    </a:moveTo>
                    <a:cubicBezTo>
                      <a:pt x="2" y="9"/>
                      <a:pt x="2" y="11"/>
                      <a:pt x="3" y="11"/>
                    </a:cubicBezTo>
                    <a:cubicBezTo>
                      <a:pt x="0" y="10"/>
                      <a:pt x="1" y="5"/>
                      <a:pt x="4" y="4"/>
                    </a:cubicBezTo>
                    <a:cubicBezTo>
                      <a:pt x="6" y="2"/>
                      <a:pt x="9" y="4"/>
                      <a:pt x="11" y="3"/>
                    </a:cubicBezTo>
                    <a:cubicBezTo>
                      <a:pt x="12" y="3"/>
                      <a:pt x="13" y="3"/>
                      <a:pt x="13" y="3"/>
                    </a:cubicBezTo>
                    <a:cubicBezTo>
                      <a:pt x="15" y="2"/>
                      <a:pt x="13" y="1"/>
                      <a:pt x="14" y="0"/>
                    </a:cubicBezTo>
                    <a:cubicBezTo>
                      <a:pt x="17" y="2"/>
                      <a:pt x="20" y="6"/>
                      <a:pt x="24" y="9"/>
                    </a:cubicBezTo>
                    <a:cubicBezTo>
                      <a:pt x="27" y="12"/>
                      <a:pt x="30" y="15"/>
                      <a:pt x="33" y="18"/>
                    </a:cubicBezTo>
                    <a:cubicBezTo>
                      <a:pt x="35" y="21"/>
                      <a:pt x="35" y="23"/>
                      <a:pt x="36" y="26"/>
                    </a:cubicBezTo>
                    <a:cubicBezTo>
                      <a:pt x="36" y="27"/>
                      <a:pt x="39" y="33"/>
                      <a:pt x="39" y="30"/>
                    </a:cubicBezTo>
                    <a:cubicBezTo>
                      <a:pt x="40" y="31"/>
                      <a:pt x="41" y="35"/>
                      <a:pt x="41" y="37"/>
                    </a:cubicBezTo>
                    <a:cubicBezTo>
                      <a:pt x="40" y="36"/>
                      <a:pt x="40" y="36"/>
                      <a:pt x="40" y="36"/>
                    </a:cubicBezTo>
                    <a:cubicBezTo>
                      <a:pt x="40" y="39"/>
                      <a:pt x="41" y="41"/>
                      <a:pt x="38" y="42"/>
                    </a:cubicBezTo>
                    <a:cubicBezTo>
                      <a:pt x="38" y="41"/>
                      <a:pt x="35" y="41"/>
                      <a:pt x="34" y="41"/>
                    </a:cubicBezTo>
                    <a:cubicBezTo>
                      <a:pt x="35" y="43"/>
                      <a:pt x="33" y="41"/>
                      <a:pt x="33" y="43"/>
                    </a:cubicBezTo>
                    <a:cubicBezTo>
                      <a:pt x="34" y="42"/>
                      <a:pt x="34" y="44"/>
                      <a:pt x="34" y="45"/>
                    </a:cubicBezTo>
                    <a:cubicBezTo>
                      <a:pt x="33" y="43"/>
                      <a:pt x="30" y="45"/>
                      <a:pt x="29" y="42"/>
                    </a:cubicBezTo>
                    <a:cubicBezTo>
                      <a:pt x="29" y="44"/>
                      <a:pt x="26" y="43"/>
                      <a:pt x="25" y="44"/>
                    </a:cubicBezTo>
                    <a:cubicBezTo>
                      <a:pt x="26" y="45"/>
                      <a:pt x="27" y="45"/>
                      <a:pt x="27" y="45"/>
                    </a:cubicBezTo>
                    <a:cubicBezTo>
                      <a:pt x="28" y="46"/>
                      <a:pt x="26" y="46"/>
                      <a:pt x="27" y="47"/>
                    </a:cubicBezTo>
                    <a:cubicBezTo>
                      <a:pt x="26" y="47"/>
                      <a:pt x="26" y="45"/>
                      <a:pt x="25" y="44"/>
                    </a:cubicBezTo>
                    <a:cubicBezTo>
                      <a:pt x="24" y="45"/>
                      <a:pt x="24" y="45"/>
                      <a:pt x="24" y="46"/>
                    </a:cubicBezTo>
                    <a:cubicBezTo>
                      <a:pt x="24" y="47"/>
                      <a:pt x="25" y="47"/>
                      <a:pt x="26" y="48"/>
                    </a:cubicBezTo>
                    <a:cubicBezTo>
                      <a:pt x="25" y="48"/>
                      <a:pt x="25" y="48"/>
                      <a:pt x="24" y="48"/>
                    </a:cubicBezTo>
                    <a:cubicBezTo>
                      <a:pt x="25" y="49"/>
                      <a:pt x="25" y="49"/>
                      <a:pt x="25" y="49"/>
                    </a:cubicBezTo>
                    <a:cubicBezTo>
                      <a:pt x="25" y="50"/>
                      <a:pt x="23" y="48"/>
                      <a:pt x="23" y="48"/>
                    </a:cubicBezTo>
                    <a:cubicBezTo>
                      <a:pt x="24" y="48"/>
                      <a:pt x="24" y="46"/>
                      <a:pt x="23" y="46"/>
                    </a:cubicBezTo>
                    <a:cubicBezTo>
                      <a:pt x="21" y="46"/>
                      <a:pt x="21" y="49"/>
                      <a:pt x="21" y="50"/>
                    </a:cubicBezTo>
                    <a:cubicBezTo>
                      <a:pt x="20" y="50"/>
                      <a:pt x="19" y="49"/>
                      <a:pt x="19" y="48"/>
                    </a:cubicBezTo>
                    <a:cubicBezTo>
                      <a:pt x="19" y="49"/>
                      <a:pt x="18" y="50"/>
                      <a:pt x="18" y="51"/>
                    </a:cubicBezTo>
                    <a:cubicBezTo>
                      <a:pt x="17" y="51"/>
                      <a:pt x="16" y="50"/>
                      <a:pt x="17" y="49"/>
                    </a:cubicBezTo>
                    <a:cubicBezTo>
                      <a:pt x="16" y="49"/>
                      <a:pt x="13" y="48"/>
                      <a:pt x="14" y="46"/>
                    </a:cubicBezTo>
                    <a:cubicBezTo>
                      <a:pt x="14" y="47"/>
                      <a:pt x="15" y="48"/>
                      <a:pt x="15" y="48"/>
                    </a:cubicBezTo>
                    <a:cubicBezTo>
                      <a:pt x="15" y="47"/>
                      <a:pt x="15" y="46"/>
                      <a:pt x="16" y="47"/>
                    </a:cubicBezTo>
                    <a:cubicBezTo>
                      <a:pt x="15" y="46"/>
                      <a:pt x="15" y="46"/>
                      <a:pt x="14" y="46"/>
                    </a:cubicBezTo>
                    <a:cubicBezTo>
                      <a:pt x="15" y="46"/>
                      <a:pt x="15" y="46"/>
                      <a:pt x="16" y="45"/>
                    </a:cubicBezTo>
                    <a:cubicBezTo>
                      <a:pt x="16" y="45"/>
                      <a:pt x="15" y="44"/>
                      <a:pt x="15" y="44"/>
                    </a:cubicBezTo>
                    <a:cubicBezTo>
                      <a:pt x="15" y="47"/>
                      <a:pt x="12" y="42"/>
                      <a:pt x="11" y="41"/>
                    </a:cubicBezTo>
                    <a:cubicBezTo>
                      <a:pt x="11" y="42"/>
                      <a:pt x="12" y="42"/>
                      <a:pt x="13" y="42"/>
                    </a:cubicBezTo>
                    <a:cubicBezTo>
                      <a:pt x="11" y="41"/>
                      <a:pt x="11" y="37"/>
                      <a:pt x="13" y="36"/>
                    </a:cubicBezTo>
                    <a:cubicBezTo>
                      <a:pt x="12" y="36"/>
                      <a:pt x="11" y="36"/>
                      <a:pt x="11" y="36"/>
                    </a:cubicBezTo>
                    <a:cubicBezTo>
                      <a:pt x="11" y="35"/>
                      <a:pt x="11" y="34"/>
                      <a:pt x="12" y="34"/>
                    </a:cubicBezTo>
                    <a:cubicBezTo>
                      <a:pt x="13" y="34"/>
                      <a:pt x="12" y="33"/>
                      <a:pt x="13" y="32"/>
                    </a:cubicBezTo>
                    <a:cubicBezTo>
                      <a:pt x="12" y="32"/>
                      <a:pt x="11" y="32"/>
                      <a:pt x="11" y="32"/>
                    </a:cubicBezTo>
                    <a:cubicBezTo>
                      <a:pt x="11" y="31"/>
                      <a:pt x="12" y="31"/>
                      <a:pt x="12" y="30"/>
                    </a:cubicBezTo>
                    <a:cubicBezTo>
                      <a:pt x="10" y="32"/>
                      <a:pt x="6" y="27"/>
                      <a:pt x="8" y="25"/>
                    </a:cubicBezTo>
                    <a:cubicBezTo>
                      <a:pt x="6" y="26"/>
                      <a:pt x="6" y="25"/>
                      <a:pt x="6" y="24"/>
                    </a:cubicBezTo>
                    <a:cubicBezTo>
                      <a:pt x="6" y="23"/>
                      <a:pt x="4" y="21"/>
                      <a:pt x="4" y="23"/>
                    </a:cubicBezTo>
                    <a:cubicBezTo>
                      <a:pt x="3" y="22"/>
                      <a:pt x="2" y="22"/>
                      <a:pt x="1" y="21"/>
                    </a:cubicBezTo>
                    <a:cubicBezTo>
                      <a:pt x="2" y="21"/>
                      <a:pt x="3" y="21"/>
                      <a:pt x="2" y="19"/>
                    </a:cubicBezTo>
                    <a:cubicBezTo>
                      <a:pt x="3" y="21"/>
                      <a:pt x="3" y="21"/>
                      <a:pt x="3" y="19"/>
                    </a:cubicBezTo>
                    <a:cubicBezTo>
                      <a:pt x="4" y="19"/>
                      <a:pt x="4" y="20"/>
                      <a:pt x="4" y="21"/>
                    </a:cubicBezTo>
                    <a:cubicBezTo>
                      <a:pt x="5" y="20"/>
                      <a:pt x="5" y="19"/>
                      <a:pt x="4" y="19"/>
                    </a:cubicBezTo>
                    <a:cubicBezTo>
                      <a:pt x="6" y="20"/>
                      <a:pt x="8" y="20"/>
                      <a:pt x="9" y="22"/>
                    </a:cubicBezTo>
                    <a:cubicBezTo>
                      <a:pt x="8" y="21"/>
                      <a:pt x="9" y="20"/>
                      <a:pt x="9" y="20"/>
                    </a:cubicBezTo>
                    <a:cubicBezTo>
                      <a:pt x="8" y="20"/>
                      <a:pt x="7" y="19"/>
                      <a:pt x="7" y="18"/>
                    </a:cubicBezTo>
                    <a:cubicBezTo>
                      <a:pt x="6" y="19"/>
                      <a:pt x="4" y="16"/>
                      <a:pt x="6" y="16"/>
                    </a:cubicBezTo>
                    <a:cubicBezTo>
                      <a:pt x="5" y="15"/>
                      <a:pt x="4" y="14"/>
                      <a:pt x="3" y="13"/>
                    </a:cubicBezTo>
                    <a:cubicBezTo>
                      <a:pt x="3" y="13"/>
                      <a:pt x="3" y="12"/>
                      <a:pt x="2" y="12"/>
                    </a:cubicBezTo>
                    <a:cubicBezTo>
                      <a:pt x="2" y="11"/>
                      <a:pt x="1" y="11"/>
                      <a:pt x="1" y="10"/>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556" name="Freeform 4990"/>
              <p:cNvSpPr>
                <a:spLocks/>
              </p:cNvSpPr>
              <p:nvPr/>
            </p:nvSpPr>
            <p:spPr bwMode="auto">
              <a:xfrm>
                <a:off x="1489" y="2414"/>
                <a:ext cx="87" cy="49"/>
              </a:xfrm>
              <a:custGeom>
                <a:avLst/>
                <a:gdLst>
                  <a:gd name="T0" fmla="*/ 0 w 66"/>
                  <a:gd name="T1" fmla="*/ 26 h 37"/>
                  <a:gd name="T2" fmla="*/ 3 w 66"/>
                  <a:gd name="T3" fmla="*/ 20 h 37"/>
                  <a:gd name="T4" fmla="*/ 5 w 66"/>
                  <a:gd name="T5" fmla="*/ 15 h 37"/>
                  <a:gd name="T6" fmla="*/ 13 w 66"/>
                  <a:gd name="T7" fmla="*/ 8 h 37"/>
                  <a:gd name="T8" fmla="*/ 16 w 66"/>
                  <a:gd name="T9" fmla="*/ 7 h 37"/>
                  <a:gd name="T10" fmla="*/ 20 w 66"/>
                  <a:gd name="T11" fmla="*/ 5 h 37"/>
                  <a:gd name="T12" fmla="*/ 26 w 66"/>
                  <a:gd name="T13" fmla="*/ 4 h 37"/>
                  <a:gd name="T14" fmla="*/ 36 w 66"/>
                  <a:gd name="T15" fmla="*/ 5 h 37"/>
                  <a:gd name="T16" fmla="*/ 45 w 66"/>
                  <a:gd name="T17" fmla="*/ 4 h 37"/>
                  <a:gd name="T18" fmla="*/ 49 w 66"/>
                  <a:gd name="T19" fmla="*/ 1 h 37"/>
                  <a:gd name="T20" fmla="*/ 57 w 66"/>
                  <a:gd name="T21" fmla="*/ 3 h 37"/>
                  <a:gd name="T22" fmla="*/ 66 w 66"/>
                  <a:gd name="T23" fmla="*/ 3 h 37"/>
                  <a:gd name="T24" fmla="*/ 73 w 66"/>
                  <a:gd name="T25" fmla="*/ 4 h 37"/>
                  <a:gd name="T26" fmla="*/ 79 w 66"/>
                  <a:gd name="T27" fmla="*/ 11 h 37"/>
                  <a:gd name="T28" fmla="*/ 75 w 66"/>
                  <a:gd name="T29" fmla="*/ 9 h 37"/>
                  <a:gd name="T30" fmla="*/ 73 w 66"/>
                  <a:gd name="T31" fmla="*/ 8 h 37"/>
                  <a:gd name="T32" fmla="*/ 74 w 66"/>
                  <a:gd name="T33" fmla="*/ 11 h 37"/>
                  <a:gd name="T34" fmla="*/ 76 w 66"/>
                  <a:gd name="T35" fmla="*/ 13 h 37"/>
                  <a:gd name="T36" fmla="*/ 75 w 66"/>
                  <a:gd name="T37" fmla="*/ 11 h 37"/>
                  <a:gd name="T38" fmla="*/ 80 w 66"/>
                  <a:gd name="T39" fmla="*/ 12 h 37"/>
                  <a:gd name="T40" fmla="*/ 80 w 66"/>
                  <a:gd name="T41" fmla="*/ 15 h 37"/>
                  <a:gd name="T42" fmla="*/ 79 w 66"/>
                  <a:gd name="T43" fmla="*/ 12 h 37"/>
                  <a:gd name="T44" fmla="*/ 87 w 66"/>
                  <a:gd name="T45" fmla="*/ 17 h 37"/>
                  <a:gd name="T46" fmla="*/ 79 w 66"/>
                  <a:gd name="T47" fmla="*/ 19 h 37"/>
                  <a:gd name="T48" fmla="*/ 71 w 66"/>
                  <a:gd name="T49" fmla="*/ 21 h 37"/>
                  <a:gd name="T50" fmla="*/ 67 w 66"/>
                  <a:gd name="T51" fmla="*/ 23 h 37"/>
                  <a:gd name="T52" fmla="*/ 63 w 66"/>
                  <a:gd name="T53" fmla="*/ 21 h 37"/>
                  <a:gd name="T54" fmla="*/ 63 w 66"/>
                  <a:gd name="T55" fmla="*/ 20 h 37"/>
                  <a:gd name="T56" fmla="*/ 59 w 66"/>
                  <a:gd name="T57" fmla="*/ 24 h 37"/>
                  <a:gd name="T58" fmla="*/ 57 w 66"/>
                  <a:gd name="T59" fmla="*/ 26 h 37"/>
                  <a:gd name="T60" fmla="*/ 57 w 66"/>
                  <a:gd name="T61" fmla="*/ 28 h 37"/>
                  <a:gd name="T62" fmla="*/ 49 w 66"/>
                  <a:gd name="T63" fmla="*/ 36 h 37"/>
                  <a:gd name="T64" fmla="*/ 41 w 66"/>
                  <a:gd name="T65" fmla="*/ 36 h 37"/>
                  <a:gd name="T66" fmla="*/ 34 w 66"/>
                  <a:gd name="T67" fmla="*/ 38 h 37"/>
                  <a:gd name="T68" fmla="*/ 33 w 66"/>
                  <a:gd name="T69" fmla="*/ 44 h 37"/>
                  <a:gd name="T70" fmla="*/ 30 w 66"/>
                  <a:gd name="T71" fmla="*/ 48 h 37"/>
                  <a:gd name="T72" fmla="*/ 25 w 66"/>
                  <a:gd name="T73" fmla="*/ 49 h 37"/>
                  <a:gd name="T74" fmla="*/ 25 w 66"/>
                  <a:gd name="T75" fmla="*/ 42 h 37"/>
                  <a:gd name="T76" fmla="*/ 21 w 66"/>
                  <a:gd name="T77" fmla="*/ 41 h 37"/>
                  <a:gd name="T78" fmla="*/ 18 w 66"/>
                  <a:gd name="T79" fmla="*/ 42 h 37"/>
                  <a:gd name="T80" fmla="*/ 20 w 66"/>
                  <a:gd name="T81" fmla="*/ 38 h 37"/>
                  <a:gd name="T82" fmla="*/ 18 w 66"/>
                  <a:gd name="T83" fmla="*/ 34 h 37"/>
                  <a:gd name="T84" fmla="*/ 17 w 66"/>
                  <a:gd name="T85" fmla="*/ 34 h 37"/>
                  <a:gd name="T86" fmla="*/ 16 w 66"/>
                  <a:gd name="T87" fmla="*/ 33 h 37"/>
                  <a:gd name="T88" fmla="*/ 11 w 66"/>
                  <a:gd name="T89" fmla="*/ 34 h 37"/>
                  <a:gd name="T90" fmla="*/ 0 w 66"/>
                  <a:gd name="T91" fmla="*/ 26 h 3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66" h="37">
                    <a:moveTo>
                      <a:pt x="0" y="20"/>
                    </a:moveTo>
                    <a:cubicBezTo>
                      <a:pt x="0" y="18"/>
                      <a:pt x="3" y="17"/>
                      <a:pt x="2" y="15"/>
                    </a:cubicBezTo>
                    <a:cubicBezTo>
                      <a:pt x="1" y="14"/>
                      <a:pt x="3" y="12"/>
                      <a:pt x="4" y="11"/>
                    </a:cubicBezTo>
                    <a:cubicBezTo>
                      <a:pt x="6" y="10"/>
                      <a:pt x="8" y="8"/>
                      <a:pt x="10" y="6"/>
                    </a:cubicBezTo>
                    <a:cubicBezTo>
                      <a:pt x="11" y="6"/>
                      <a:pt x="12" y="5"/>
                      <a:pt x="12" y="5"/>
                    </a:cubicBezTo>
                    <a:cubicBezTo>
                      <a:pt x="14" y="4"/>
                      <a:pt x="14" y="5"/>
                      <a:pt x="15" y="4"/>
                    </a:cubicBezTo>
                    <a:cubicBezTo>
                      <a:pt x="16" y="3"/>
                      <a:pt x="19" y="1"/>
                      <a:pt x="20" y="3"/>
                    </a:cubicBezTo>
                    <a:cubicBezTo>
                      <a:pt x="21" y="4"/>
                      <a:pt x="26" y="4"/>
                      <a:pt x="27" y="4"/>
                    </a:cubicBezTo>
                    <a:cubicBezTo>
                      <a:pt x="29" y="3"/>
                      <a:pt x="32" y="4"/>
                      <a:pt x="34" y="3"/>
                    </a:cubicBezTo>
                    <a:cubicBezTo>
                      <a:pt x="35" y="2"/>
                      <a:pt x="39" y="1"/>
                      <a:pt x="37" y="1"/>
                    </a:cubicBezTo>
                    <a:cubicBezTo>
                      <a:pt x="39" y="1"/>
                      <a:pt x="41" y="2"/>
                      <a:pt x="43" y="2"/>
                    </a:cubicBezTo>
                    <a:cubicBezTo>
                      <a:pt x="46" y="2"/>
                      <a:pt x="48" y="0"/>
                      <a:pt x="50" y="2"/>
                    </a:cubicBezTo>
                    <a:cubicBezTo>
                      <a:pt x="52" y="4"/>
                      <a:pt x="53" y="2"/>
                      <a:pt x="55" y="3"/>
                    </a:cubicBezTo>
                    <a:cubicBezTo>
                      <a:pt x="57" y="4"/>
                      <a:pt x="58" y="7"/>
                      <a:pt x="60" y="8"/>
                    </a:cubicBezTo>
                    <a:cubicBezTo>
                      <a:pt x="59" y="8"/>
                      <a:pt x="58" y="7"/>
                      <a:pt x="57" y="7"/>
                    </a:cubicBezTo>
                    <a:cubicBezTo>
                      <a:pt x="57" y="7"/>
                      <a:pt x="56" y="7"/>
                      <a:pt x="55" y="6"/>
                    </a:cubicBezTo>
                    <a:cubicBezTo>
                      <a:pt x="56" y="7"/>
                      <a:pt x="56" y="7"/>
                      <a:pt x="56" y="8"/>
                    </a:cubicBezTo>
                    <a:cubicBezTo>
                      <a:pt x="56" y="9"/>
                      <a:pt x="57" y="10"/>
                      <a:pt x="58" y="10"/>
                    </a:cubicBezTo>
                    <a:cubicBezTo>
                      <a:pt x="58" y="9"/>
                      <a:pt x="58" y="9"/>
                      <a:pt x="57" y="8"/>
                    </a:cubicBezTo>
                    <a:cubicBezTo>
                      <a:pt x="58" y="7"/>
                      <a:pt x="59" y="10"/>
                      <a:pt x="61" y="9"/>
                    </a:cubicBezTo>
                    <a:cubicBezTo>
                      <a:pt x="61" y="10"/>
                      <a:pt x="62" y="10"/>
                      <a:pt x="61" y="11"/>
                    </a:cubicBezTo>
                    <a:cubicBezTo>
                      <a:pt x="63" y="10"/>
                      <a:pt x="61" y="9"/>
                      <a:pt x="60" y="9"/>
                    </a:cubicBezTo>
                    <a:cubicBezTo>
                      <a:pt x="64" y="9"/>
                      <a:pt x="63" y="12"/>
                      <a:pt x="66" y="13"/>
                    </a:cubicBezTo>
                    <a:cubicBezTo>
                      <a:pt x="64" y="13"/>
                      <a:pt x="62" y="13"/>
                      <a:pt x="60" y="14"/>
                    </a:cubicBezTo>
                    <a:cubicBezTo>
                      <a:pt x="59" y="15"/>
                      <a:pt x="56" y="16"/>
                      <a:pt x="54" y="16"/>
                    </a:cubicBezTo>
                    <a:cubicBezTo>
                      <a:pt x="53" y="16"/>
                      <a:pt x="52" y="17"/>
                      <a:pt x="51" y="17"/>
                    </a:cubicBezTo>
                    <a:cubicBezTo>
                      <a:pt x="50" y="17"/>
                      <a:pt x="49" y="16"/>
                      <a:pt x="48" y="16"/>
                    </a:cubicBezTo>
                    <a:cubicBezTo>
                      <a:pt x="48" y="15"/>
                      <a:pt x="48" y="15"/>
                      <a:pt x="48" y="15"/>
                    </a:cubicBezTo>
                    <a:cubicBezTo>
                      <a:pt x="46" y="15"/>
                      <a:pt x="45" y="17"/>
                      <a:pt x="45" y="18"/>
                    </a:cubicBezTo>
                    <a:cubicBezTo>
                      <a:pt x="44" y="19"/>
                      <a:pt x="44" y="19"/>
                      <a:pt x="43" y="20"/>
                    </a:cubicBezTo>
                    <a:cubicBezTo>
                      <a:pt x="43" y="20"/>
                      <a:pt x="43" y="21"/>
                      <a:pt x="43" y="21"/>
                    </a:cubicBezTo>
                    <a:cubicBezTo>
                      <a:pt x="42" y="22"/>
                      <a:pt x="37" y="25"/>
                      <a:pt x="37" y="27"/>
                    </a:cubicBezTo>
                    <a:cubicBezTo>
                      <a:pt x="34" y="25"/>
                      <a:pt x="33" y="23"/>
                      <a:pt x="31" y="27"/>
                    </a:cubicBezTo>
                    <a:cubicBezTo>
                      <a:pt x="30" y="29"/>
                      <a:pt x="26" y="27"/>
                      <a:pt x="26" y="29"/>
                    </a:cubicBezTo>
                    <a:cubicBezTo>
                      <a:pt x="26" y="31"/>
                      <a:pt x="27" y="33"/>
                      <a:pt x="25" y="33"/>
                    </a:cubicBezTo>
                    <a:cubicBezTo>
                      <a:pt x="23" y="34"/>
                      <a:pt x="24" y="35"/>
                      <a:pt x="23" y="36"/>
                    </a:cubicBezTo>
                    <a:cubicBezTo>
                      <a:pt x="23" y="37"/>
                      <a:pt x="21" y="37"/>
                      <a:pt x="19" y="37"/>
                    </a:cubicBezTo>
                    <a:cubicBezTo>
                      <a:pt x="20" y="36"/>
                      <a:pt x="16" y="34"/>
                      <a:pt x="19" y="32"/>
                    </a:cubicBezTo>
                    <a:cubicBezTo>
                      <a:pt x="18" y="33"/>
                      <a:pt x="17" y="33"/>
                      <a:pt x="16" y="31"/>
                    </a:cubicBezTo>
                    <a:cubicBezTo>
                      <a:pt x="16" y="32"/>
                      <a:pt x="15" y="33"/>
                      <a:pt x="14" y="32"/>
                    </a:cubicBezTo>
                    <a:cubicBezTo>
                      <a:pt x="16" y="32"/>
                      <a:pt x="15" y="30"/>
                      <a:pt x="15" y="29"/>
                    </a:cubicBezTo>
                    <a:cubicBezTo>
                      <a:pt x="15" y="28"/>
                      <a:pt x="17" y="26"/>
                      <a:pt x="14" y="26"/>
                    </a:cubicBezTo>
                    <a:cubicBezTo>
                      <a:pt x="13" y="27"/>
                      <a:pt x="13" y="27"/>
                      <a:pt x="13" y="26"/>
                    </a:cubicBezTo>
                    <a:cubicBezTo>
                      <a:pt x="12" y="25"/>
                      <a:pt x="12" y="25"/>
                      <a:pt x="12" y="25"/>
                    </a:cubicBezTo>
                    <a:cubicBezTo>
                      <a:pt x="10" y="25"/>
                      <a:pt x="9" y="26"/>
                      <a:pt x="8" y="26"/>
                    </a:cubicBezTo>
                    <a:cubicBezTo>
                      <a:pt x="9" y="24"/>
                      <a:pt x="1" y="21"/>
                      <a:pt x="0" y="20"/>
                    </a:cubicBezTo>
                  </a:path>
                </a:pathLst>
              </a:custGeom>
              <a:solidFill>
                <a:srgbClr val="B3B3B3"/>
              </a:solidFill>
              <a:ln w="3175">
                <a:solidFill>
                  <a:schemeClr val="tx1"/>
                </a:solidFill>
                <a:round/>
                <a:headEnd/>
                <a:tailEnd/>
              </a:ln>
            </p:spPr>
            <p:txBody>
              <a:bodyPr/>
              <a:lstStyle/>
              <a:p>
                <a:endParaRPr lang="en-GB" sz="2400" dirty="0"/>
              </a:p>
            </p:txBody>
          </p:sp>
          <p:sp>
            <p:nvSpPr>
              <p:cNvPr id="557" name="Freeform 4991"/>
              <p:cNvSpPr>
                <a:spLocks/>
              </p:cNvSpPr>
              <p:nvPr/>
            </p:nvSpPr>
            <p:spPr bwMode="auto">
              <a:xfrm>
                <a:off x="1530" y="2409"/>
                <a:ext cx="5" cy="2"/>
              </a:xfrm>
              <a:custGeom>
                <a:avLst/>
                <a:gdLst>
                  <a:gd name="T0" fmla="*/ 0 w 4"/>
                  <a:gd name="T1" fmla="*/ 2 h 2"/>
                  <a:gd name="T2" fmla="*/ 5 w 4"/>
                  <a:gd name="T3" fmla="*/ 0 h 2"/>
                  <a:gd name="T4" fmla="*/ 0 w 4"/>
                  <a:gd name="T5" fmla="*/ 2 h 2"/>
                  <a:gd name="T6" fmla="*/ 0 60000 65536"/>
                  <a:gd name="T7" fmla="*/ 0 60000 65536"/>
                  <a:gd name="T8" fmla="*/ 0 60000 65536"/>
                </a:gdLst>
                <a:ahLst/>
                <a:cxnLst>
                  <a:cxn ang="T6">
                    <a:pos x="T0" y="T1"/>
                  </a:cxn>
                  <a:cxn ang="T7">
                    <a:pos x="T2" y="T3"/>
                  </a:cxn>
                  <a:cxn ang="T8">
                    <a:pos x="T4" y="T5"/>
                  </a:cxn>
                </a:cxnLst>
                <a:rect l="0" t="0" r="r" b="b"/>
                <a:pathLst>
                  <a:path w="4" h="2">
                    <a:moveTo>
                      <a:pt x="0" y="2"/>
                    </a:moveTo>
                    <a:cubicBezTo>
                      <a:pt x="1" y="1"/>
                      <a:pt x="2" y="0"/>
                      <a:pt x="4" y="0"/>
                    </a:cubicBezTo>
                    <a:cubicBezTo>
                      <a:pt x="2" y="0"/>
                      <a:pt x="0" y="0"/>
                      <a:pt x="0" y="2"/>
                    </a:cubicBezTo>
                  </a:path>
                </a:pathLst>
              </a:custGeom>
              <a:solidFill>
                <a:srgbClr val="B3B3B3"/>
              </a:solidFill>
              <a:ln w="3175">
                <a:solidFill>
                  <a:schemeClr val="tx1"/>
                </a:solidFill>
                <a:round/>
                <a:headEnd/>
                <a:tailEnd/>
              </a:ln>
            </p:spPr>
            <p:txBody>
              <a:bodyPr/>
              <a:lstStyle/>
              <a:p>
                <a:endParaRPr lang="en-GB" sz="2400" dirty="0"/>
              </a:p>
            </p:txBody>
          </p:sp>
          <p:sp>
            <p:nvSpPr>
              <p:cNvPr id="558" name="Freeform 4992"/>
              <p:cNvSpPr>
                <a:spLocks/>
              </p:cNvSpPr>
              <p:nvPr/>
            </p:nvSpPr>
            <p:spPr bwMode="auto">
              <a:xfrm>
                <a:off x="2501" y="1637"/>
                <a:ext cx="116" cy="44"/>
              </a:xfrm>
              <a:custGeom>
                <a:avLst/>
                <a:gdLst>
                  <a:gd name="T0" fmla="*/ 12 w 88"/>
                  <a:gd name="T1" fmla="*/ 15 h 33"/>
                  <a:gd name="T2" fmla="*/ 17 w 88"/>
                  <a:gd name="T3" fmla="*/ 15 h 33"/>
                  <a:gd name="T4" fmla="*/ 25 w 88"/>
                  <a:gd name="T5" fmla="*/ 13 h 33"/>
                  <a:gd name="T6" fmla="*/ 25 w 88"/>
                  <a:gd name="T7" fmla="*/ 15 h 33"/>
                  <a:gd name="T8" fmla="*/ 18 w 88"/>
                  <a:gd name="T9" fmla="*/ 19 h 33"/>
                  <a:gd name="T10" fmla="*/ 26 w 88"/>
                  <a:gd name="T11" fmla="*/ 20 h 33"/>
                  <a:gd name="T12" fmla="*/ 9 w 88"/>
                  <a:gd name="T13" fmla="*/ 23 h 33"/>
                  <a:gd name="T14" fmla="*/ 5 w 88"/>
                  <a:gd name="T15" fmla="*/ 25 h 33"/>
                  <a:gd name="T16" fmla="*/ 16 w 88"/>
                  <a:gd name="T17" fmla="*/ 24 h 33"/>
                  <a:gd name="T18" fmla="*/ 18 w 88"/>
                  <a:gd name="T19" fmla="*/ 28 h 33"/>
                  <a:gd name="T20" fmla="*/ 28 w 88"/>
                  <a:gd name="T21" fmla="*/ 27 h 33"/>
                  <a:gd name="T22" fmla="*/ 24 w 88"/>
                  <a:gd name="T23" fmla="*/ 31 h 33"/>
                  <a:gd name="T24" fmla="*/ 28 w 88"/>
                  <a:gd name="T25" fmla="*/ 31 h 33"/>
                  <a:gd name="T26" fmla="*/ 21 w 88"/>
                  <a:gd name="T27" fmla="*/ 33 h 33"/>
                  <a:gd name="T28" fmla="*/ 15 w 88"/>
                  <a:gd name="T29" fmla="*/ 36 h 33"/>
                  <a:gd name="T30" fmla="*/ 12 w 88"/>
                  <a:gd name="T31" fmla="*/ 39 h 33"/>
                  <a:gd name="T32" fmla="*/ 26 w 88"/>
                  <a:gd name="T33" fmla="*/ 37 h 33"/>
                  <a:gd name="T34" fmla="*/ 30 w 88"/>
                  <a:gd name="T35" fmla="*/ 37 h 33"/>
                  <a:gd name="T36" fmla="*/ 33 w 88"/>
                  <a:gd name="T37" fmla="*/ 39 h 33"/>
                  <a:gd name="T38" fmla="*/ 38 w 88"/>
                  <a:gd name="T39" fmla="*/ 40 h 33"/>
                  <a:gd name="T40" fmla="*/ 44 w 88"/>
                  <a:gd name="T41" fmla="*/ 43 h 33"/>
                  <a:gd name="T42" fmla="*/ 59 w 88"/>
                  <a:gd name="T43" fmla="*/ 44 h 33"/>
                  <a:gd name="T44" fmla="*/ 65 w 88"/>
                  <a:gd name="T45" fmla="*/ 40 h 33"/>
                  <a:gd name="T46" fmla="*/ 74 w 88"/>
                  <a:gd name="T47" fmla="*/ 37 h 33"/>
                  <a:gd name="T48" fmla="*/ 91 w 88"/>
                  <a:gd name="T49" fmla="*/ 31 h 33"/>
                  <a:gd name="T50" fmla="*/ 102 w 88"/>
                  <a:gd name="T51" fmla="*/ 27 h 33"/>
                  <a:gd name="T52" fmla="*/ 109 w 88"/>
                  <a:gd name="T53" fmla="*/ 24 h 33"/>
                  <a:gd name="T54" fmla="*/ 112 w 88"/>
                  <a:gd name="T55" fmla="*/ 23 h 33"/>
                  <a:gd name="T56" fmla="*/ 115 w 88"/>
                  <a:gd name="T57" fmla="*/ 20 h 33"/>
                  <a:gd name="T58" fmla="*/ 115 w 88"/>
                  <a:gd name="T59" fmla="*/ 17 h 33"/>
                  <a:gd name="T60" fmla="*/ 113 w 88"/>
                  <a:gd name="T61" fmla="*/ 15 h 33"/>
                  <a:gd name="T62" fmla="*/ 104 w 88"/>
                  <a:gd name="T63" fmla="*/ 15 h 33"/>
                  <a:gd name="T64" fmla="*/ 102 w 88"/>
                  <a:gd name="T65" fmla="*/ 11 h 33"/>
                  <a:gd name="T66" fmla="*/ 100 w 88"/>
                  <a:gd name="T67" fmla="*/ 5 h 33"/>
                  <a:gd name="T68" fmla="*/ 107 w 88"/>
                  <a:gd name="T69" fmla="*/ 3 h 33"/>
                  <a:gd name="T70" fmla="*/ 95 w 88"/>
                  <a:gd name="T71" fmla="*/ 3 h 33"/>
                  <a:gd name="T72" fmla="*/ 87 w 88"/>
                  <a:gd name="T73" fmla="*/ 1 h 33"/>
                  <a:gd name="T74" fmla="*/ 79 w 88"/>
                  <a:gd name="T75" fmla="*/ 4 h 33"/>
                  <a:gd name="T76" fmla="*/ 67 w 88"/>
                  <a:gd name="T77" fmla="*/ 5 h 33"/>
                  <a:gd name="T78" fmla="*/ 67 w 88"/>
                  <a:gd name="T79" fmla="*/ 12 h 33"/>
                  <a:gd name="T80" fmla="*/ 58 w 88"/>
                  <a:gd name="T81" fmla="*/ 7 h 33"/>
                  <a:gd name="T82" fmla="*/ 54 w 88"/>
                  <a:gd name="T83" fmla="*/ 11 h 33"/>
                  <a:gd name="T84" fmla="*/ 45 w 88"/>
                  <a:gd name="T85" fmla="*/ 9 h 33"/>
                  <a:gd name="T86" fmla="*/ 40 w 88"/>
                  <a:gd name="T87" fmla="*/ 12 h 33"/>
                  <a:gd name="T88" fmla="*/ 34 w 88"/>
                  <a:gd name="T89" fmla="*/ 19 h 33"/>
                  <a:gd name="T90" fmla="*/ 29 w 88"/>
                  <a:gd name="T91" fmla="*/ 11 h 33"/>
                  <a:gd name="T92" fmla="*/ 32 w 88"/>
                  <a:gd name="T93" fmla="*/ 7 h 33"/>
                  <a:gd name="T94" fmla="*/ 26 w 88"/>
                  <a:gd name="T95" fmla="*/ 3 h 33"/>
                  <a:gd name="T96" fmla="*/ 17 w 88"/>
                  <a:gd name="T97" fmla="*/ 3 h 33"/>
                  <a:gd name="T98" fmla="*/ 18 w 88"/>
                  <a:gd name="T99" fmla="*/ 5 h 33"/>
                  <a:gd name="T100" fmla="*/ 20 w 88"/>
                  <a:gd name="T101" fmla="*/ 9 h 33"/>
                  <a:gd name="T102" fmla="*/ 17 w 88"/>
                  <a:gd name="T103" fmla="*/ 8 h 33"/>
                  <a:gd name="T104" fmla="*/ 13 w 88"/>
                  <a:gd name="T105" fmla="*/ 5 h 33"/>
                  <a:gd name="T106" fmla="*/ 13 w 88"/>
                  <a:gd name="T107" fmla="*/ 8 h 33"/>
                  <a:gd name="T108" fmla="*/ 13 w 88"/>
                  <a:gd name="T109" fmla="*/ 9 h 33"/>
                  <a:gd name="T110" fmla="*/ 13 w 88"/>
                  <a:gd name="T111" fmla="*/ 11 h 33"/>
                  <a:gd name="T112" fmla="*/ 12 w 88"/>
                  <a:gd name="T113" fmla="*/ 12 h 33"/>
                  <a:gd name="T114" fmla="*/ 7 w 88"/>
                  <a:gd name="T115" fmla="*/ 13 h 33"/>
                  <a:gd name="T116" fmla="*/ 0 w 88"/>
                  <a:gd name="T117" fmla="*/ 15 h 3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8" h="33">
                    <a:moveTo>
                      <a:pt x="4" y="12"/>
                    </a:moveTo>
                    <a:cubicBezTo>
                      <a:pt x="6" y="12"/>
                      <a:pt x="8" y="11"/>
                      <a:pt x="9" y="11"/>
                    </a:cubicBezTo>
                    <a:cubicBezTo>
                      <a:pt x="10" y="11"/>
                      <a:pt x="10" y="10"/>
                      <a:pt x="11" y="10"/>
                    </a:cubicBezTo>
                    <a:cubicBezTo>
                      <a:pt x="12" y="11"/>
                      <a:pt x="13" y="9"/>
                      <a:pt x="13" y="11"/>
                    </a:cubicBezTo>
                    <a:cubicBezTo>
                      <a:pt x="14" y="11"/>
                      <a:pt x="15" y="10"/>
                      <a:pt x="16" y="10"/>
                    </a:cubicBezTo>
                    <a:cubicBezTo>
                      <a:pt x="16" y="11"/>
                      <a:pt x="18" y="11"/>
                      <a:pt x="19" y="10"/>
                    </a:cubicBezTo>
                    <a:cubicBezTo>
                      <a:pt x="18" y="10"/>
                      <a:pt x="17" y="11"/>
                      <a:pt x="17" y="11"/>
                    </a:cubicBezTo>
                    <a:cubicBezTo>
                      <a:pt x="18" y="12"/>
                      <a:pt x="18" y="11"/>
                      <a:pt x="19" y="11"/>
                    </a:cubicBezTo>
                    <a:cubicBezTo>
                      <a:pt x="19" y="10"/>
                      <a:pt x="21" y="12"/>
                      <a:pt x="22" y="11"/>
                    </a:cubicBezTo>
                    <a:cubicBezTo>
                      <a:pt x="19" y="12"/>
                      <a:pt x="16" y="13"/>
                      <a:pt x="14" y="14"/>
                    </a:cubicBezTo>
                    <a:cubicBezTo>
                      <a:pt x="15" y="14"/>
                      <a:pt x="16" y="15"/>
                      <a:pt x="17" y="15"/>
                    </a:cubicBezTo>
                    <a:cubicBezTo>
                      <a:pt x="18" y="15"/>
                      <a:pt x="19" y="14"/>
                      <a:pt x="20" y="15"/>
                    </a:cubicBezTo>
                    <a:cubicBezTo>
                      <a:pt x="18" y="18"/>
                      <a:pt x="11" y="13"/>
                      <a:pt x="9" y="17"/>
                    </a:cubicBezTo>
                    <a:cubicBezTo>
                      <a:pt x="9" y="15"/>
                      <a:pt x="8" y="17"/>
                      <a:pt x="7" y="17"/>
                    </a:cubicBezTo>
                    <a:cubicBezTo>
                      <a:pt x="6" y="17"/>
                      <a:pt x="4" y="17"/>
                      <a:pt x="3" y="17"/>
                    </a:cubicBezTo>
                    <a:cubicBezTo>
                      <a:pt x="1" y="17"/>
                      <a:pt x="2" y="19"/>
                      <a:pt x="4" y="19"/>
                    </a:cubicBezTo>
                    <a:cubicBezTo>
                      <a:pt x="6" y="18"/>
                      <a:pt x="7" y="18"/>
                      <a:pt x="9" y="18"/>
                    </a:cubicBezTo>
                    <a:cubicBezTo>
                      <a:pt x="10" y="18"/>
                      <a:pt x="11" y="18"/>
                      <a:pt x="12" y="18"/>
                    </a:cubicBezTo>
                    <a:cubicBezTo>
                      <a:pt x="14" y="18"/>
                      <a:pt x="15" y="20"/>
                      <a:pt x="16" y="19"/>
                    </a:cubicBezTo>
                    <a:cubicBezTo>
                      <a:pt x="15" y="19"/>
                      <a:pt x="14" y="20"/>
                      <a:pt x="14" y="21"/>
                    </a:cubicBezTo>
                    <a:cubicBezTo>
                      <a:pt x="15" y="21"/>
                      <a:pt x="15" y="21"/>
                      <a:pt x="15" y="22"/>
                    </a:cubicBezTo>
                    <a:cubicBezTo>
                      <a:pt x="17" y="21"/>
                      <a:pt x="19" y="20"/>
                      <a:pt x="21" y="20"/>
                    </a:cubicBezTo>
                    <a:cubicBezTo>
                      <a:pt x="20" y="21"/>
                      <a:pt x="19" y="21"/>
                      <a:pt x="19" y="21"/>
                    </a:cubicBezTo>
                    <a:cubicBezTo>
                      <a:pt x="18" y="21"/>
                      <a:pt x="15" y="23"/>
                      <a:pt x="18" y="23"/>
                    </a:cubicBezTo>
                    <a:cubicBezTo>
                      <a:pt x="17" y="23"/>
                      <a:pt x="16" y="23"/>
                      <a:pt x="16" y="23"/>
                    </a:cubicBezTo>
                    <a:cubicBezTo>
                      <a:pt x="17" y="24"/>
                      <a:pt x="19" y="22"/>
                      <a:pt x="21" y="23"/>
                    </a:cubicBezTo>
                    <a:cubicBezTo>
                      <a:pt x="20" y="23"/>
                      <a:pt x="15" y="24"/>
                      <a:pt x="18" y="25"/>
                    </a:cubicBezTo>
                    <a:cubicBezTo>
                      <a:pt x="17" y="25"/>
                      <a:pt x="16" y="25"/>
                      <a:pt x="16" y="25"/>
                    </a:cubicBezTo>
                    <a:cubicBezTo>
                      <a:pt x="16" y="27"/>
                      <a:pt x="14" y="26"/>
                      <a:pt x="13" y="27"/>
                    </a:cubicBezTo>
                    <a:cubicBezTo>
                      <a:pt x="12" y="27"/>
                      <a:pt x="12" y="27"/>
                      <a:pt x="11" y="27"/>
                    </a:cubicBezTo>
                    <a:cubicBezTo>
                      <a:pt x="10" y="26"/>
                      <a:pt x="10" y="26"/>
                      <a:pt x="10" y="26"/>
                    </a:cubicBezTo>
                    <a:cubicBezTo>
                      <a:pt x="9" y="26"/>
                      <a:pt x="9" y="28"/>
                      <a:pt x="9" y="29"/>
                    </a:cubicBezTo>
                    <a:cubicBezTo>
                      <a:pt x="12" y="29"/>
                      <a:pt x="14" y="29"/>
                      <a:pt x="17" y="28"/>
                    </a:cubicBezTo>
                    <a:cubicBezTo>
                      <a:pt x="18" y="28"/>
                      <a:pt x="19" y="28"/>
                      <a:pt x="20" y="28"/>
                    </a:cubicBezTo>
                    <a:cubicBezTo>
                      <a:pt x="21" y="28"/>
                      <a:pt x="22" y="27"/>
                      <a:pt x="23" y="27"/>
                    </a:cubicBezTo>
                    <a:cubicBezTo>
                      <a:pt x="23" y="28"/>
                      <a:pt x="23" y="28"/>
                      <a:pt x="23" y="28"/>
                    </a:cubicBezTo>
                    <a:cubicBezTo>
                      <a:pt x="23" y="29"/>
                      <a:pt x="24" y="29"/>
                      <a:pt x="25" y="29"/>
                    </a:cubicBezTo>
                    <a:cubicBezTo>
                      <a:pt x="26" y="28"/>
                      <a:pt x="27" y="29"/>
                      <a:pt x="25" y="29"/>
                    </a:cubicBezTo>
                    <a:cubicBezTo>
                      <a:pt x="26" y="30"/>
                      <a:pt x="27" y="29"/>
                      <a:pt x="28" y="28"/>
                    </a:cubicBezTo>
                    <a:cubicBezTo>
                      <a:pt x="28" y="29"/>
                      <a:pt x="28" y="29"/>
                      <a:pt x="29" y="30"/>
                    </a:cubicBezTo>
                    <a:cubicBezTo>
                      <a:pt x="28" y="30"/>
                      <a:pt x="28" y="30"/>
                      <a:pt x="27" y="30"/>
                    </a:cubicBezTo>
                    <a:cubicBezTo>
                      <a:pt x="28" y="32"/>
                      <a:pt x="31" y="31"/>
                      <a:pt x="33" y="32"/>
                    </a:cubicBezTo>
                    <a:cubicBezTo>
                      <a:pt x="35" y="32"/>
                      <a:pt x="37" y="33"/>
                      <a:pt x="39" y="33"/>
                    </a:cubicBezTo>
                    <a:cubicBezTo>
                      <a:pt x="41" y="33"/>
                      <a:pt x="43" y="33"/>
                      <a:pt x="45" y="33"/>
                    </a:cubicBezTo>
                    <a:cubicBezTo>
                      <a:pt x="46" y="33"/>
                      <a:pt x="46" y="32"/>
                      <a:pt x="47" y="32"/>
                    </a:cubicBezTo>
                    <a:cubicBezTo>
                      <a:pt x="49" y="31"/>
                      <a:pt x="47" y="31"/>
                      <a:pt x="49" y="30"/>
                    </a:cubicBezTo>
                    <a:cubicBezTo>
                      <a:pt x="46" y="30"/>
                      <a:pt x="51" y="29"/>
                      <a:pt x="52" y="29"/>
                    </a:cubicBezTo>
                    <a:cubicBezTo>
                      <a:pt x="53" y="29"/>
                      <a:pt x="56" y="29"/>
                      <a:pt x="56" y="28"/>
                    </a:cubicBezTo>
                    <a:cubicBezTo>
                      <a:pt x="56" y="30"/>
                      <a:pt x="61" y="27"/>
                      <a:pt x="62" y="27"/>
                    </a:cubicBezTo>
                    <a:cubicBezTo>
                      <a:pt x="64" y="26"/>
                      <a:pt x="67" y="25"/>
                      <a:pt x="69" y="23"/>
                    </a:cubicBezTo>
                    <a:cubicBezTo>
                      <a:pt x="71" y="22"/>
                      <a:pt x="72" y="24"/>
                      <a:pt x="74" y="24"/>
                    </a:cubicBezTo>
                    <a:cubicBezTo>
                      <a:pt x="75" y="23"/>
                      <a:pt x="80" y="21"/>
                      <a:pt x="77" y="20"/>
                    </a:cubicBezTo>
                    <a:cubicBezTo>
                      <a:pt x="78" y="19"/>
                      <a:pt x="80" y="20"/>
                      <a:pt x="79" y="18"/>
                    </a:cubicBezTo>
                    <a:cubicBezTo>
                      <a:pt x="80" y="20"/>
                      <a:pt x="82" y="18"/>
                      <a:pt x="83" y="18"/>
                    </a:cubicBezTo>
                    <a:cubicBezTo>
                      <a:pt x="81" y="17"/>
                      <a:pt x="85" y="17"/>
                      <a:pt x="82" y="17"/>
                    </a:cubicBezTo>
                    <a:cubicBezTo>
                      <a:pt x="83" y="17"/>
                      <a:pt x="84" y="17"/>
                      <a:pt x="85" y="17"/>
                    </a:cubicBezTo>
                    <a:cubicBezTo>
                      <a:pt x="84" y="16"/>
                      <a:pt x="83" y="16"/>
                      <a:pt x="82" y="16"/>
                    </a:cubicBezTo>
                    <a:cubicBezTo>
                      <a:pt x="83" y="15"/>
                      <a:pt x="85" y="17"/>
                      <a:pt x="87" y="15"/>
                    </a:cubicBezTo>
                    <a:cubicBezTo>
                      <a:pt x="88" y="14"/>
                      <a:pt x="84" y="14"/>
                      <a:pt x="84" y="14"/>
                    </a:cubicBezTo>
                    <a:cubicBezTo>
                      <a:pt x="85" y="14"/>
                      <a:pt x="86" y="14"/>
                      <a:pt x="87" y="13"/>
                    </a:cubicBezTo>
                    <a:cubicBezTo>
                      <a:pt x="85" y="13"/>
                      <a:pt x="84" y="13"/>
                      <a:pt x="83" y="13"/>
                    </a:cubicBezTo>
                    <a:cubicBezTo>
                      <a:pt x="84" y="13"/>
                      <a:pt x="87" y="12"/>
                      <a:pt x="86" y="11"/>
                    </a:cubicBezTo>
                    <a:cubicBezTo>
                      <a:pt x="85" y="11"/>
                      <a:pt x="84" y="10"/>
                      <a:pt x="83" y="10"/>
                    </a:cubicBezTo>
                    <a:cubicBezTo>
                      <a:pt x="81" y="9"/>
                      <a:pt x="80" y="10"/>
                      <a:pt x="79" y="11"/>
                    </a:cubicBezTo>
                    <a:cubicBezTo>
                      <a:pt x="80" y="10"/>
                      <a:pt x="82" y="9"/>
                      <a:pt x="81" y="8"/>
                    </a:cubicBezTo>
                    <a:cubicBezTo>
                      <a:pt x="80" y="8"/>
                      <a:pt x="79" y="8"/>
                      <a:pt x="77" y="8"/>
                    </a:cubicBezTo>
                    <a:cubicBezTo>
                      <a:pt x="78" y="7"/>
                      <a:pt x="79" y="7"/>
                      <a:pt x="80" y="6"/>
                    </a:cubicBezTo>
                    <a:cubicBezTo>
                      <a:pt x="80" y="5"/>
                      <a:pt x="76" y="5"/>
                      <a:pt x="76" y="4"/>
                    </a:cubicBezTo>
                    <a:cubicBezTo>
                      <a:pt x="77" y="4"/>
                      <a:pt x="77" y="4"/>
                      <a:pt x="77" y="3"/>
                    </a:cubicBezTo>
                    <a:cubicBezTo>
                      <a:pt x="78" y="2"/>
                      <a:pt x="80" y="2"/>
                      <a:pt x="81" y="2"/>
                    </a:cubicBezTo>
                    <a:cubicBezTo>
                      <a:pt x="79" y="2"/>
                      <a:pt x="75" y="2"/>
                      <a:pt x="74" y="4"/>
                    </a:cubicBezTo>
                    <a:cubicBezTo>
                      <a:pt x="73" y="4"/>
                      <a:pt x="71" y="3"/>
                      <a:pt x="72" y="2"/>
                    </a:cubicBezTo>
                    <a:cubicBezTo>
                      <a:pt x="72" y="0"/>
                      <a:pt x="69" y="0"/>
                      <a:pt x="68" y="0"/>
                    </a:cubicBezTo>
                    <a:cubicBezTo>
                      <a:pt x="67" y="1"/>
                      <a:pt x="65" y="0"/>
                      <a:pt x="66" y="1"/>
                    </a:cubicBezTo>
                    <a:cubicBezTo>
                      <a:pt x="66" y="3"/>
                      <a:pt x="64" y="3"/>
                      <a:pt x="64" y="5"/>
                    </a:cubicBezTo>
                    <a:cubicBezTo>
                      <a:pt x="64" y="4"/>
                      <a:pt x="61" y="3"/>
                      <a:pt x="60" y="3"/>
                    </a:cubicBezTo>
                    <a:cubicBezTo>
                      <a:pt x="58" y="4"/>
                      <a:pt x="57" y="6"/>
                      <a:pt x="56" y="7"/>
                    </a:cubicBezTo>
                    <a:cubicBezTo>
                      <a:pt x="56" y="5"/>
                      <a:pt x="52" y="2"/>
                      <a:pt x="51" y="4"/>
                    </a:cubicBezTo>
                    <a:cubicBezTo>
                      <a:pt x="50" y="5"/>
                      <a:pt x="51" y="6"/>
                      <a:pt x="51" y="6"/>
                    </a:cubicBezTo>
                    <a:cubicBezTo>
                      <a:pt x="52" y="7"/>
                      <a:pt x="52" y="8"/>
                      <a:pt x="51" y="9"/>
                    </a:cubicBezTo>
                    <a:cubicBezTo>
                      <a:pt x="50" y="8"/>
                      <a:pt x="49" y="3"/>
                      <a:pt x="46" y="4"/>
                    </a:cubicBezTo>
                    <a:cubicBezTo>
                      <a:pt x="45" y="4"/>
                      <a:pt x="45" y="5"/>
                      <a:pt x="44" y="5"/>
                    </a:cubicBezTo>
                    <a:cubicBezTo>
                      <a:pt x="43" y="5"/>
                      <a:pt x="43" y="5"/>
                      <a:pt x="42" y="5"/>
                    </a:cubicBezTo>
                    <a:cubicBezTo>
                      <a:pt x="41" y="5"/>
                      <a:pt x="42" y="7"/>
                      <a:pt x="41" y="8"/>
                    </a:cubicBezTo>
                    <a:cubicBezTo>
                      <a:pt x="39" y="10"/>
                      <a:pt x="37" y="5"/>
                      <a:pt x="36" y="4"/>
                    </a:cubicBezTo>
                    <a:cubicBezTo>
                      <a:pt x="35" y="3"/>
                      <a:pt x="33" y="6"/>
                      <a:pt x="34" y="7"/>
                    </a:cubicBezTo>
                    <a:cubicBezTo>
                      <a:pt x="34" y="8"/>
                      <a:pt x="33" y="11"/>
                      <a:pt x="32" y="10"/>
                    </a:cubicBezTo>
                    <a:cubicBezTo>
                      <a:pt x="32" y="12"/>
                      <a:pt x="31" y="9"/>
                      <a:pt x="30" y="9"/>
                    </a:cubicBezTo>
                    <a:cubicBezTo>
                      <a:pt x="28" y="9"/>
                      <a:pt x="28" y="14"/>
                      <a:pt x="27" y="11"/>
                    </a:cubicBezTo>
                    <a:cubicBezTo>
                      <a:pt x="27" y="12"/>
                      <a:pt x="26" y="13"/>
                      <a:pt x="26" y="14"/>
                    </a:cubicBezTo>
                    <a:cubicBezTo>
                      <a:pt x="25" y="13"/>
                      <a:pt x="26" y="10"/>
                      <a:pt x="24" y="11"/>
                    </a:cubicBezTo>
                    <a:cubicBezTo>
                      <a:pt x="27" y="11"/>
                      <a:pt x="22" y="9"/>
                      <a:pt x="22" y="8"/>
                    </a:cubicBezTo>
                    <a:cubicBezTo>
                      <a:pt x="25" y="11"/>
                      <a:pt x="27" y="5"/>
                      <a:pt x="24" y="6"/>
                    </a:cubicBezTo>
                    <a:cubicBezTo>
                      <a:pt x="26" y="5"/>
                      <a:pt x="25" y="5"/>
                      <a:pt x="24" y="5"/>
                    </a:cubicBezTo>
                    <a:cubicBezTo>
                      <a:pt x="23" y="4"/>
                      <a:pt x="23" y="4"/>
                      <a:pt x="22" y="3"/>
                    </a:cubicBezTo>
                    <a:cubicBezTo>
                      <a:pt x="22" y="2"/>
                      <a:pt x="20" y="3"/>
                      <a:pt x="20" y="2"/>
                    </a:cubicBezTo>
                    <a:cubicBezTo>
                      <a:pt x="19" y="1"/>
                      <a:pt x="18" y="1"/>
                      <a:pt x="17" y="1"/>
                    </a:cubicBezTo>
                    <a:cubicBezTo>
                      <a:pt x="17" y="1"/>
                      <a:pt x="12" y="1"/>
                      <a:pt x="13" y="2"/>
                    </a:cubicBezTo>
                    <a:cubicBezTo>
                      <a:pt x="15" y="3"/>
                      <a:pt x="17" y="3"/>
                      <a:pt x="18" y="3"/>
                    </a:cubicBezTo>
                    <a:cubicBezTo>
                      <a:pt x="17" y="3"/>
                      <a:pt x="15" y="2"/>
                      <a:pt x="14" y="4"/>
                    </a:cubicBezTo>
                    <a:cubicBezTo>
                      <a:pt x="15" y="4"/>
                      <a:pt x="17" y="5"/>
                      <a:pt x="17" y="6"/>
                    </a:cubicBezTo>
                    <a:cubicBezTo>
                      <a:pt x="17" y="7"/>
                      <a:pt x="16" y="7"/>
                      <a:pt x="15" y="7"/>
                    </a:cubicBezTo>
                    <a:cubicBezTo>
                      <a:pt x="17" y="5"/>
                      <a:pt x="15" y="5"/>
                      <a:pt x="13" y="6"/>
                    </a:cubicBezTo>
                    <a:cubicBezTo>
                      <a:pt x="14" y="5"/>
                      <a:pt x="14" y="5"/>
                      <a:pt x="13" y="6"/>
                    </a:cubicBezTo>
                    <a:cubicBezTo>
                      <a:pt x="13" y="5"/>
                      <a:pt x="13" y="5"/>
                      <a:pt x="13" y="5"/>
                    </a:cubicBezTo>
                    <a:cubicBezTo>
                      <a:pt x="12" y="4"/>
                      <a:pt x="11" y="4"/>
                      <a:pt x="10" y="4"/>
                    </a:cubicBezTo>
                    <a:cubicBezTo>
                      <a:pt x="10" y="3"/>
                      <a:pt x="8" y="4"/>
                      <a:pt x="10" y="5"/>
                    </a:cubicBezTo>
                    <a:cubicBezTo>
                      <a:pt x="9" y="5"/>
                      <a:pt x="9" y="5"/>
                      <a:pt x="10" y="6"/>
                    </a:cubicBezTo>
                    <a:cubicBezTo>
                      <a:pt x="9" y="5"/>
                      <a:pt x="8" y="5"/>
                      <a:pt x="7" y="5"/>
                    </a:cubicBezTo>
                    <a:cubicBezTo>
                      <a:pt x="6" y="7"/>
                      <a:pt x="9" y="7"/>
                      <a:pt x="10" y="7"/>
                    </a:cubicBezTo>
                    <a:cubicBezTo>
                      <a:pt x="9" y="7"/>
                      <a:pt x="7" y="6"/>
                      <a:pt x="6" y="7"/>
                    </a:cubicBezTo>
                    <a:cubicBezTo>
                      <a:pt x="7" y="8"/>
                      <a:pt x="9" y="8"/>
                      <a:pt x="10" y="8"/>
                    </a:cubicBezTo>
                    <a:cubicBezTo>
                      <a:pt x="9" y="8"/>
                      <a:pt x="8" y="8"/>
                      <a:pt x="8" y="9"/>
                    </a:cubicBezTo>
                    <a:cubicBezTo>
                      <a:pt x="8" y="9"/>
                      <a:pt x="9" y="9"/>
                      <a:pt x="9" y="9"/>
                    </a:cubicBezTo>
                    <a:cubicBezTo>
                      <a:pt x="8" y="10"/>
                      <a:pt x="5" y="7"/>
                      <a:pt x="3" y="8"/>
                    </a:cubicBezTo>
                    <a:cubicBezTo>
                      <a:pt x="4" y="9"/>
                      <a:pt x="4" y="9"/>
                      <a:pt x="5" y="10"/>
                    </a:cubicBezTo>
                    <a:cubicBezTo>
                      <a:pt x="4" y="10"/>
                      <a:pt x="4" y="10"/>
                      <a:pt x="5" y="11"/>
                    </a:cubicBezTo>
                    <a:cubicBezTo>
                      <a:pt x="3" y="10"/>
                      <a:pt x="1" y="9"/>
                      <a:pt x="0" y="11"/>
                    </a:cubicBezTo>
                    <a:cubicBezTo>
                      <a:pt x="1" y="11"/>
                      <a:pt x="3" y="11"/>
                      <a:pt x="4" y="12"/>
                    </a:cubicBezTo>
                  </a:path>
                </a:pathLst>
              </a:custGeom>
              <a:solidFill>
                <a:srgbClr val="B3B3B3"/>
              </a:solidFill>
              <a:ln w="3175">
                <a:solidFill>
                  <a:schemeClr val="tx1"/>
                </a:solidFill>
                <a:round/>
                <a:headEnd/>
                <a:tailEnd/>
              </a:ln>
            </p:spPr>
            <p:txBody>
              <a:bodyPr/>
              <a:lstStyle/>
              <a:p>
                <a:endParaRPr lang="en-GB" sz="2400" dirty="0"/>
              </a:p>
            </p:txBody>
          </p:sp>
          <p:sp>
            <p:nvSpPr>
              <p:cNvPr id="559" name="Freeform 4993"/>
              <p:cNvSpPr>
                <a:spLocks/>
              </p:cNvSpPr>
              <p:nvPr/>
            </p:nvSpPr>
            <p:spPr bwMode="auto">
              <a:xfrm>
                <a:off x="1508" y="2431"/>
                <a:ext cx="68" cy="67"/>
              </a:xfrm>
              <a:custGeom>
                <a:avLst/>
                <a:gdLst>
                  <a:gd name="T0" fmla="*/ 3 w 52"/>
                  <a:gd name="T1" fmla="*/ 30 h 51"/>
                  <a:gd name="T2" fmla="*/ 7 w 52"/>
                  <a:gd name="T3" fmla="*/ 33 h 51"/>
                  <a:gd name="T4" fmla="*/ 7 w 52"/>
                  <a:gd name="T5" fmla="*/ 32 h 51"/>
                  <a:gd name="T6" fmla="*/ 12 w 52"/>
                  <a:gd name="T7" fmla="*/ 32 h 51"/>
                  <a:gd name="T8" fmla="*/ 13 w 52"/>
                  <a:gd name="T9" fmla="*/ 28 h 51"/>
                  <a:gd name="T10" fmla="*/ 16 w 52"/>
                  <a:gd name="T11" fmla="*/ 26 h 51"/>
                  <a:gd name="T12" fmla="*/ 16 w 52"/>
                  <a:gd name="T13" fmla="*/ 20 h 51"/>
                  <a:gd name="T14" fmla="*/ 20 w 52"/>
                  <a:gd name="T15" fmla="*/ 20 h 51"/>
                  <a:gd name="T16" fmla="*/ 22 w 52"/>
                  <a:gd name="T17" fmla="*/ 17 h 51"/>
                  <a:gd name="T18" fmla="*/ 30 w 52"/>
                  <a:gd name="T19" fmla="*/ 18 h 51"/>
                  <a:gd name="T20" fmla="*/ 37 w 52"/>
                  <a:gd name="T21" fmla="*/ 11 h 51"/>
                  <a:gd name="T22" fmla="*/ 39 w 52"/>
                  <a:gd name="T23" fmla="*/ 8 h 51"/>
                  <a:gd name="T24" fmla="*/ 42 w 52"/>
                  <a:gd name="T25" fmla="*/ 3 h 51"/>
                  <a:gd name="T26" fmla="*/ 47 w 52"/>
                  <a:gd name="T27" fmla="*/ 5 h 51"/>
                  <a:gd name="T28" fmla="*/ 52 w 52"/>
                  <a:gd name="T29" fmla="*/ 4 h 51"/>
                  <a:gd name="T30" fmla="*/ 60 w 52"/>
                  <a:gd name="T31" fmla="*/ 1 h 51"/>
                  <a:gd name="T32" fmla="*/ 63 w 52"/>
                  <a:gd name="T33" fmla="*/ 0 h 51"/>
                  <a:gd name="T34" fmla="*/ 68 w 52"/>
                  <a:gd name="T35" fmla="*/ 0 h 51"/>
                  <a:gd name="T36" fmla="*/ 64 w 52"/>
                  <a:gd name="T37" fmla="*/ 1 h 51"/>
                  <a:gd name="T38" fmla="*/ 65 w 52"/>
                  <a:gd name="T39" fmla="*/ 12 h 51"/>
                  <a:gd name="T40" fmla="*/ 60 w 52"/>
                  <a:gd name="T41" fmla="*/ 20 h 51"/>
                  <a:gd name="T42" fmla="*/ 59 w 52"/>
                  <a:gd name="T43" fmla="*/ 33 h 51"/>
                  <a:gd name="T44" fmla="*/ 56 w 52"/>
                  <a:gd name="T45" fmla="*/ 41 h 51"/>
                  <a:gd name="T46" fmla="*/ 58 w 52"/>
                  <a:gd name="T47" fmla="*/ 34 h 51"/>
                  <a:gd name="T48" fmla="*/ 55 w 52"/>
                  <a:gd name="T49" fmla="*/ 39 h 51"/>
                  <a:gd name="T50" fmla="*/ 55 w 52"/>
                  <a:gd name="T51" fmla="*/ 47 h 51"/>
                  <a:gd name="T52" fmla="*/ 55 w 52"/>
                  <a:gd name="T53" fmla="*/ 45 h 51"/>
                  <a:gd name="T54" fmla="*/ 54 w 52"/>
                  <a:gd name="T55" fmla="*/ 50 h 51"/>
                  <a:gd name="T56" fmla="*/ 54 w 52"/>
                  <a:gd name="T57" fmla="*/ 54 h 51"/>
                  <a:gd name="T58" fmla="*/ 52 w 52"/>
                  <a:gd name="T59" fmla="*/ 63 h 51"/>
                  <a:gd name="T60" fmla="*/ 52 w 52"/>
                  <a:gd name="T61" fmla="*/ 67 h 51"/>
                  <a:gd name="T62" fmla="*/ 47 w 52"/>
                  <a:gd name="T63" fmla="*/ 66 h 51"/>
                  <a:gd name="T64" fmla="*/ 46 w 52"/>
                  <a:gd name="T65" fmla="*/ 64 h 51"/>
                  <a:gd name="T66" fmla="*/ 43 w 52"/>
                  <a:gd name="T67" fmla="*/ 63 h 51"/>
                  <a:gd name="T68" fmla="*/ 41 w 52"/>
                  <a:gd name="T69" fmla="*/ 62 h 51"/>
                  <a:gd name="T70" fmla="*/ 38 w 52"/>
                  <a:gd name="T71" fmla="*/ 63 h 51"/>
                  <a:gd name="T72" fmla="*/ 34 w 52"/>
                  <a:gd name="T73" fmla="*/ 63 h 51"/>
                  <a:gd name="T74" fmla="*/ 29 w 52"/>
                  <a:gd name="T75" fmla="*/ 60 h 51"/>
                  <a:gd name="T76" fmla="*/ 29 w 52"/>
                  <a:gd name="T77" fmla="*/ 59 h 51"/>
                  <a:gd name="T78" fmla="*/ 38 w 52"/>
                  <a:gd name="T79" fmla="*/ 58 h 51"/>
                  <a:gd name="T80" fmla="*/ 34 w 52"/>
                  <a:gd name="T81" fmla="*/ 51 h 51"/>
                  <a:gd name="T82" fmla="*/ 30 w 52"/>
                  <a:gd name="T83" fmla="*/ 47 h 51"/>
                  <a:gd name="T84" fmla="*/ 26 w 52"/>
                  <a:gd name="T85" fmla="*/ 46 h 51"/>
                  <a:gd name="T86" fmla="*/ 25 w 52"/>
                  <a:gd name="T87" fmla="*/ 53 h 51"/>
                  <a:gd name="T88" fmla="*/ 29 w 52"/>
                  <a:gd name="T89" fmla="*/ 59 h 51"/>
                  <a:gd name="T90" fmla="*/ 27 w 52"/>
                  <a:gd name="T91" fmla="*/ 60 h 51"/>
                  <a:gd name="T92" fmla="*/ 25 w 52"/>
                  <a:gd name="T93" fmla="*/ 60 h 51"/>
                  <a:gd name="T94" fmla="*/ 20 w 52"/>
                  <a:gd name="T95" fmla="*/ 54 h 51"/>
                  <a:gd name="T96" fmla="*/ 9 w 52"/>
                  <a:gd name="T97" fmla="*/ 41 h 51"/>
                  <a:gd name="T98" fmla="*/ 3 w 52"/>
                  <a:gd name="T99" fmla="*/ 30 h 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52" h="51">
                    <a:moveTo>
                      <a:pt x="2" y="23"/>
                    </a:moveTo>
                    <a:cubicBezTo>
                      <a:pt x="4" y="24"/>
                      <a:pt x="4" y="25"/>
                      <a:pt x="5" y="25"/>
                    </a:cubicBezTo>
                    <a:cubicBezTo>
                      <a:pt x="6" y="24"/>
                      <a:pt x="5" y="24"/>
                      <a:pt x="5" y="24"/>
                    </a:cubicBezTo>
                    <a:cubicBezTo>
                      <a:pt x="6" y="24"/>
                      <a:pt x="8" y="24"/>
                      <a:pt x="9" y="24"/>
                    </a:cubicBezTo>
                    <a:cubicBezTo>
                      <a:pt x="10" y="23"/>
                      <a:pt x="9" y="21"/>
                      <a:pt x="10" y="21"/>
                    </a:cubicBezTo>
                    <a:cubicBezTo>
                      <a:pt x="11" y="20"/>
                      <a:pt x="12" y="21"/>
                      <a:pt x="12" y="20"/>
                    </a:cubicBezTo>
                    <a:cubicBezTo>
                      <a:pt x="12" y="18"/>
                      <a:pt x="11" y="16"/>
                      <a:pt x="12" y="15"/>
                    </a:cubicBezTo>
                    <a:cubicBezTo>
                      <a:pt x="13" y="14"/>
                      <a:pt x="14" y="15"/>
                      <a:pt x="15" y="15"/>
                    </a:cubicBezTo>
                    <a:cubicBezTo>
                      <a:pt x="16" y="15"/>
                      <a:pt x="17" y="14"/>
                      <a:pt x="17" y="13"/>
                    </a:cubicBezTo>
                    <a:cubicBezTo>
                      <a:pt x="20" y="10"/>
                      <a:pt x="20" y="12"/>
                      <a:pt x="23" y="14"/>
                    </a:cubicBezTo>
                    <a:cubicBezTo>
                      <a:pt x="23" y="11"/>
                      <a:pt x="26" y="10"/>
                      <a:pt x="28" y="8"/>
                    </a:cubicBezTo>
                    <a:cubicBezTo>
                      <a:pt x="30" y="8"/>
                      <a:pt x="28" y="7"/>
                      <a:pt x="30" y="6"/>
                    </a:cubicBezTo>
                    <a:cubicBezTo>
                      <a:pt x="31" y="5"/>
                      <a:pt x="31" y="3"/>
                      <a:pt x="32" y="2"/>
                    </a:cubicBezTo>
                    <a:cubicBezTo>
                      <a:pt x="34" y="1"/>
                      <a:pt x="34" y="3"/>
                      <a:pt x="36" y="4"/>
                    </a:cubicBezTo>
                    <a:cubicBezTo>
                      <a:pt x="37" y="5"/>
                      <a:pt x="38" y="3"/>
                      <a:pt x="40" y="3"/>
                    </a:cubicBezTo>
                    <a:cubicBezTo>
                      <a:pt x="41" y="2"/>
                      <a:pt x="45" y="2"/>
                      <a:pt x="46" y="1"/>
                    </a:cubicBezTo>
                    <a:cubicBezTo>
                      <a:pt x="47" y="1"/>
                      <a:pt x="48" y="0"/>
                      <a:pt x="48" y="0"/>
                    </a:cubicBezTo>
                    <a:cubicBezTo>
                      <a:pt x="49" y="0"/>
                      <a:pt x="50" y="0"/>
                      <a:pt x="52" y="0"/>
                    </a:cubicBezTo>
                    <a:cubicBezTo>
                      <a:pt x="51" y="0"/>
                      <a:pt x="50" y="2"/>
                      <a:pt x="49" y="1"/>
                    </a:cubicBezTo>
                    <a:cubicBezTo>
                      <a:pt x="48" y="3"/>
                      <a:pt x="51" y="6"/>
                      <a:pt x="50" y="9"/>
                    </a:cubicBezTo>
                    <a:cubicBezTo>
                      <a:pt x="49" y="11"/>
                      <a:pt x="47" y="13"/>
                      <a:pt x="46" y="15"/>
                    </a:cubicBezTo>
                    <a:cubicBezTo>
                      <a:pt x="45" y="19"/>
                      <a:pt x="45" y="22"/>
                      <a:pt x="45" y="25"/>
                    </a:cubicBezTo>
                    <a:cubicBezTo>
                      <a:pt x="45" y="27"/>
                      <a:pt x="45" y="31"/>
                      <a:pt x="43" y="31"/>
                    </a:cubicBezTo>
                    <a:cubicBezTo>
                      <a:pt x="44" y="30"/>
                      <a:pt x="45" y="28"/>
                      <a:pt x="44" y="26"/>
                    </a:cubicBezTo>
                    <a:cubicBezTo>
                      <a:pt x="43" y="26"/>
                      <a:pt x="44" y="29"/>
                      <a:pt x="42" y="30"/>
                    </a:cubicBezTo>
                    <a:cubicBezTo>
                      <a:pt x="43" y="32"/>
                      <a:pt x="42" y="34"/>
                      <a:pt x="42" y="36"/>
                    </a:cubicBezTo>
                    <a:cubicBezTo>
                      <a:pt x="42" y="35"/>
                      <a:pt x="42" y="35"/>
                      <a:pt x="42" y="34"/>
                    </a:cubicBezTo>
                    <a:cubicBezTo>
                      <a:pt x="42" y="35"/>
                      <a:pt x="41" y="37"/>
                      <a:pt x="41" y="38"/>
                    </a:cubicBezTo>
                    <a:cubicBezTo>
                      <a:pt x="44" y="37"/>
                      <a:pt x="42" y="41"/>
                      <a:pt x="41" y="41"/>
                    </a:cubicBezTo>
                    <a:cubicBezTo>
                      <a:pt x="40" y="43"/>
                      <a:pt x="39" y="46"/>
                      <a:pt x="40" y="48"/>
                    </a:cubicBezTo>
                    <a:cubicBezTo>
                      <a:pt x="41" y="49"/>
                      <a:pt x="42" y="50"/>
                      <a:pt x="40" y="51"/>
                    </a:cubicBezTo>
                    <a:cubicBezTo>
                      <a:pt x="39" y="51"/>
                      <a:pt x="37" y="51"/>
                      <a:pt x="36" y="50"/>
                    </a:cubicBezTo>
                    <a:cubicBezTo>
                      <a:pt x="35" y="49"/>
                      <a:pt x="35" y="49"/>
                      <a:pt x="35" y="49"/>
                    </a:cubicBezTo>
                    <a:cubicBezTo>
                      <a:pt x="34" y="48"/>
                      <a:pt x="35" y="48"/>
                      <a:pt x="33" y="48"/>
                    </a:cubicBezTo>
                    <a:cubicBezTo>
                      <a:pt x="32" y="48"/>
                      <a:pt x="32" y="47"/>
                      <a:pt x="31" y="47"/>
                    </a:cubicBezTo>
                    <a:cubicBezTo>
                      <a:pt x="30" y="47"/>
                      <a:pt x="29" y="48"/>
                      <a:pt x="29" y="48"/>
                    </a:cubicBezTo>
                    <a:cubicBezTo>
                      <a:pt x="28" y="48"/>
                      <a:pt x="27" y="48"/>
                      <a:pt x="26" y="48"/>
                    </a:cubicBezTo>
                    <a:cubicBezTo>
                      <a:pt x="23" y="46"/>
                      <a:pt x="22" y="46"/>
                      <a:pt x="22" y="46"/>
                    </a:cubicBezTo>
                    <a:cubicBezTo>
                      <a:pt x="21" y="46"/>
                      <a:pt x="21" y="45"/>
                      <a:pt x="22" y="45"/>
                    </a:cubicBezTo>
                    <a:cubicBezTo>
                      <a:pt x="23" y="45"/>
                      <a:pt x="32" y="50"/>
                      <a:pt x="29" y="44"/>
                    </a:cubicBezTo>
                    <a:cubicBezTo>
                      <a:pt x="29" y="43"/>
                      <a:pt x="27" y="39"/>
                      <a:pt x="26" y="39"/>
                    </a:cubicBezTo>
                    <a:cubicBezTo>
                      <a:pt x="26" y="39"/>
                      <a:pt x="23" y="37"/>
                      <a:pt x="23" y="36"/>
                    </a:cubicBezTo>
                    <a:cubicBezTo>
                      <a:pt x="22" y="35"/>
                      <a:pt x="20" y="35"/>
                      <a:pt x="20" y="35"/>
                    </a:cubicBezTo>
                    <a:cubicBezTo>
                      <a:pt x="18" y="35"/>
                      <a:pt x="19" y="40"/>
                      <a:pt x="19" y="40"/>
                    </a:cubicBezTo>
                    <a:cubicBezTo>
                      <a:pt x="19" y="40"/>
                      <a:pt x="20" y="44"/>
                      <a:pt x="22" y="45"/>
                    </a:cubicBezTo>
                    <a:cubicBezTo>
                      <a:pt x="22" y="45"/>
                      <a:pt x="22" y="46"/>
                      <a:pt x="21" y="46"/>
                    </a:cubicBezTo>
                    <a:cubicBezTo>
                      <a:pt x="20" y="45"/>
                      <a:pt x="21" y="49"/>
                      <a:pt x="19" y="46"/>
                    </a:cubicBezTo>
                    <a:cubicBezTo>
                      <a:pt x="18" y="44"/>
                      <a:pt x="16" y="42"/>
                      <a:pt x="15" y="41"/>
                    </a:cubicBezTo>
                    <a:cubicBezTo>
                      <a:pt x="11" y="38"/>
                      <a:pt x="10" y="34"/>
                      <a:pt x="7" y="31"/>
                    </a:cubicBezTo>
                    <a:cubicBezTo>
                      <a:pt x="5" y="29"/>
                      <a:pt x="0" y="26"/>
                      <a:pt x="2" y="23"/>
                    </a:cubicBezTo>
                  </a:path>
                </a:pathLst>
              </a:custGeom>
              <a:solidFill>
                <a:srgbClr val="B3B3B3"/>
              </a:solidFill>
              <a:ln w="3175">
                <a:solidFill>
                  <a:schemeClr val="tx1"/>
                </a:solidFill>
                <a:round/>
                <a:headEnd/>
                <a:tailEnd/>
              </a:ln>
            </p:spPr>
            <p:txBody>
              <a:bodyPr/>
              <a:lstStyle/>
              <a:p>
                <a:endParaRPr lang="en-GB" sz="2400" dirty="0"/>
              </a:p>
            </p:txBody>
          </p:sp>
          <p:sp>
            <p:nvSpPr>
              <p:cNvPr id="560" name="Freeform 4994"/>
              <p:cNvSpPr>
                <a:spLocks/>
              </p:cNvSpPr>
              <p:nvPr/>
            </p:nvSpPr>
            <p:spPr bwMode="auto">
              <a:xfrm>
                <a:off x="1939" y="3539"/>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1"/>
                      <a:pt x="0" y="1"/>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561" name="Freeform 4995"/>
              <p:cNvSpPr>
                <a:spLocks/>
              </p:cNvSpPr>
              <p:nvPr/>
            </p:nvSpPr>
            <p:spPr bwMode="auto">
              <a:xfrm>
                <a:off x="1963" y="3546"/>
                <a:ext cx="2" cy="1"/>
              </a:xfrm>
              <a:custGeom>
                <a:avLst/>
                <a:gdLst>
                  <a:gd name="T0" fmla="*/ 2 w 2"/>
                  <a:gd name="T1" fmla="*/ 1 h 1"/>
                  <a:gd name="T2" fmla="*/ 2 w 2"/>
                  <a:gd name="T3" fmla="*/ 0 h 1"/>
                  <a:gd name="T4" fmla="*/ 0 w 2"/>
                  <a:gd name="T5" fmla="*/ 1 h 1"/>
                  <a:gd name="T6" fmla="*/ 2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1"/>
                    </a:moveTo>
                    <a:cubicBezTo>
                      <a:pt x="2" y="0"/>
                      <a:pt x="2" y="0"/>
                      <a:pt x="2" y="0"/>
                    </a:cubicBezTo>
                    <a:cubicBezTo>
                      <a:pt x="1" y="0"/>
                      <a:pt x="1" y="0"/>
                      <a:pt x="0" y="1"/>
                    </a:cubicBezTo>
                    <a:cubicBezTo>
                      <a:pt x="1" y="0"/>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562" name="Freeform 4996"/>
              <p:cNvSpPr>
                <a:spLocks/>
              </p:cNvSpPr>
              <p:nvPr/>
            </p:nvSpPr>
            <p:spPr bwMode="auto">
              <a:xfrm>
                <a:off x="1968" y="3546"/>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563" name="Freeform 4997"/>
              <p:cNvSpPr>
                <a:spLocks/>
              </p:cNvSpPr>
              <p:nvPr/>
            </p:nvSpPr>
            <p:spPr bwMode="auto">
              <a:xfrm>
                <a:off x="1971" y="3546"/>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1"/>
                      <a:pt x="0"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564" name="Freeform 4998"/>
              <p:cNvSpPr>
                <a:spLocks/>
              </p:cNvSpPr>
              <p:nvPr/>
            </p:nvSpPr>
            <p:spPr bwMode="auto">
              <a:xfrm>
                <a:off x="1951" y="3530"/>
                <a:ext cx="16" cy="9"/>
              </a:xfrm>
              <a:custGeom>
                <a:avLst/>
                <a:gdLst>
                  <a:gd name="T0" fmla="*/ 15 w 12"/>
                  <a:gd name="T1" fmla="*/ 5 h 7"/>
                  <a:gd name="T2" fmla="*/ 0 w 12"/>
                  <a:gd name="T3" fmla="*/ 4 h 7"/>
                  <a:gd name="T4" fmla="*/ 3 w 12"/>
                  <a:gd name="T5" fmla="*/ 6 h 7"/>
                  <a:gd name="T6" fmla="*/ 7 w 12"/>
                  <a:gd name="T7" fmla="*/ 8 h 7"/>
                  <a:gd name="T8" fmla="*/ 9 w 12"/>
                  <a:gd name="T9" fmla="*/ 8 h 7"/>
                  <a:gd name="T10" fmla="*/ 9 w 12"/>
                  <a:gd name="T11" fmla="*/ 6 h 7"/>
                  <a:gd name="T12" fmla="*/ 12 w 12"/>
                  <a:gd name="T13" fmla="*/ 9 h 7"/>
                  <a:gd name="T14" fmla="*/ 15 w 12"/>
                  <a:gd name="T15" fmla="*/ 5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 h="7">
                    <a:moveTo>
                      <a:pt x="11" y="4"/>
                    </a:moveTo>
                    <a:cubicBezTo>
                      <a:pt x="10" y="2"/>
                      <a:pt x="1" y="0"/>
                      <a:pt x="0" y="3"/>
                    </a:cubicBezTo>
                    <a:cubicBezTo>
                      <a:pt x="1" y="2"/>
                      <a:pt x="1" y="4"/>
                      <a:pt x="2" y="5"/>
                    </a:cubicBezTo>
                    <a:cubicBezTo>
                      <a:pt x="3" y="6"/>
                      <a:pt x="8" y="6"/>
                      <a:pt x="5" y="6"/>
                    </a:cubicBezTo>
                    <a:cubicBezTo>
                      <a:pt x="6" y="6"/>
                      <a:pt x="7" y="6"/>
                      <a:pt x="7" y="6"/>
                    </a:cubicBezTo>
                    <a:cubicBezTo>
                      <a:pt x="8" y="6"/>
                      <a:pt x="7" y="6"/>
                      <a:pt x="7" y="5"/>
                    </a:cubicBezTo>
                    <a:cubicBezTo>
                      <a:pt x="8" y="5"/>
                      <a:pt x="9" y="6"/>
                      <a:pt x="9" y="7"/>
                    </a:cubicBezTo>
                    <a:cubicBezTo>
                      <a:pt x="11" y="7"/>
                      <a:pt x="12" y="5"/>
                      <a:pt x="11" y="4"/>
                    </a:cubicBezTo>
                  </a:path>
                </a:pathLst>
              </a:custGeom>
              <a:solidFill>
                <a:srgbClr val="B3B3B3"/>
              </a:solidFill>
              <a:ln w="3175">
                <a:solidFill>
                  <a:schemeClr val="tx1"/>
                </a:solidFill>
                <a:round/>
                <a:headEnd/>
                <a:tailEnd/>
              </a:ln>
            </p:spPr>
            <p:txBody>
              <a:bodyPr/>
              <a:lstStyle/>
              <a:p>
                <a:endParaRPr lang="en-GB" sz="2400" dirty="0"/>
              </a:p>
            </p:txBody>
          </p:sp>
          <p:sp>
            <p:nvSpPr>
              <p:cNvPr id="565" name="Freeform 4999"/>
              <p:cNvSpPr>
                <a:spLocks/>
              </p:cNvSpPr>
              <p:nvPr/>
            </p:nvSpPr>
            <p:spPr bwMode="auto">
              <a:xfrm>
                <a:off x="1962" y="3542"/>
                <a:ext cx="1" cy="1"/>
              </a:xfrm>
              <a:custGeom>
                <a:avLst/>
                <a:gdLst>
                  <a:gd name="T0" fmla="*/ 1 w 1"/>
                  <a:gd name="T1" fmla="*/ 1 h 1"/>
                  <a:gd name="T2" fmla="*/ 1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1" y="0"/>
                    </a:cubicBezTo>
                    <a:cubicBezTo>
                      <a:pt x="0" y="0"/>
                      <a:pt x="0" y="0"/>
                      <a:pt x="1" y="1"/>
                    </a:cubicBezTo>
                  </a:path>
                </a:pathLst>
              </a:custGeom>
              <a:solidFill>
                <a:srgbClr val="B3B3B3"/>
              </a:solidFill>
              <a:ln w="3175">
                <a:solidFill>
                  <a:schemeClr val="tx1"/>
                </a:solidFill>
                <a:round/>
                <a:headEnd/>
                <a:tailEnd/>
              </a:ln>
            </p:spPr>
            <p:txBody>
              <a:bodyPr/>
              <a:lstStyle/>
              <a:p>
                <a:endParaRPr lang="en-GB" sz="2400" dirty="0"/>
              </a:p>
            </p:txBody>
          </p:sp>
          <p:sp>
            <p:nvSpPr>
              <p:cNvPr id="566" name="Freeform 5000"/>
              <p:cNvSpPr>
                <a:spLocks/>
              </p:cNvSpPr>
              <p:nvPr/>
            </p:nvSpPr>
            <p:spPr bwMode="auto">
              <a:xfrm>
                <a:off x="1965" y="3543"/>
                <a:ext cx="3" cy="3"/>
              </a:xfrm>
              <a:custGeom>
                <a:avLst/>
                <a:gdLst>
                  <a:gd name="T0" fmla="*/ 3 w 2"/>
                  <a:gd name="T1" fmla="*/ 3 h 2"/>
                  <a:gd name="T2" fmla="*/ 2 w 2"/>
                  <a:gd name="T3" fmla="*/ 0 h 2"/>
                  <a:gd name="T4" fmla="*/ 0 w 2"/>
                  <a:gd name="T5" fmla="*/ 2 h 2"/>
                  <a:gd name="T6" fmla="*/ 3 w 2"/>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2"/>
                    </a:moveTo>
                    <a:cubicBezTo>
                      <a:pt x="2" y="1"/>
                      <a:pt x="1" y="0"/>
                      <a:pt x="1" y="0"/>
                    </a:cubicBezTo>
                    <a:cubicBezTo>
                      <a:pt x="0" y="0"/>
                      <a:pt x="0" y="1"/>
                      <a:pt x="0" y="1"/>
                    </a:cubicBezTo>
                    <a:cubicBezTo>
                      <a:pt x="1" y="1"/>
                      <a:pt x="1" y="2"/>
                      <a:pt x="2" y="2"/>
                    </a:cubicBezTo>
                  </a:path>
                </a:pathLst>
              </a:custGeom>
              <a:solidFill>
                <a:srgbClr val="B3B3B3"/>
              </a:solidFill>
              <a:ln w="3175">
                <a:solidFill>
                  <a:schemeClr val="tx1"/>
                </a:solidFill>
                <a:round/>
                <a:headEnd/>
                <a:tailEnd/>
              </a:ln>
            </p:spPr>
            <p:txBody>
              <a:bodyPr/>
              <a:lstStyle/>
              <a:p>
                <a:endParaRPr lang="en-GB" sz="2400" dirty="0"/>
              </a:p>
            </p:txBody>
          </p:sp>
          <p:sp>
            <p:nvSpPr>
              <p:cNvPr id="567" name="Freeform 5001"/>
              <p:cNvSpPr>
                <a:spLocks/>
              </p:cNvSpPr>
              <p:nvPr/>
            </p:nvSpPr>
            <p:spPr bwMode="auto">
              <a:xfrm>
                <a:off x="1965" y="3534"/>
                <a:ext cx="3" cy="1"/>
              </a:xfrm>
              <a:custGeom>
                <a:avLst/>
                <a:gdLst>
                  <a:gd name="T0" fmla="*/ 0 w 2"/>
                  <a:gd name="T1" fmla="*/ 0 h 1"/>
                  <a:gd name="T2" fmla="*/ 3 w 2"/>
                  <a:gd name="T3" fmla="*/ 1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1"/>
                      <a:pt x="2" y="1"/>
                      <a:pt x="2" y="1"/>
                    </a:cubicBezTo>
                    <a:cubicBezTo>
                      <a:pt x="2"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568" name="Freeform 5002"/>
              <p:cNvSpPr>
                <a:spLocks/>
              </p:cNvSpPr>
              <p:nvPr/>
            </p:nvSpPr>
            <p:spPr bwMode="auto">
              <a:xfrm>
                <a:off x="1968" y="3536"/>
                <a:ext cx="1" cy="3"/>
              </a:xfrm>
              <a:custGeom>
                <a:avLst/>
                <a:gdLst>
                  <a:gd name="T0" fmla="*/ 1 w 1"/>
                  <a:gd name="T1" fmla="*/ 0 h 2"/>
                  <a:gd name="T2" fmla="*/ 0 w 1"/>
                  <a:gd name="T3" fmla="*/ 2 h 2"/>
                  <a:gd name="T4" fmla="*/ 1 w 1"/>
                  <a:gd name="T5" fmla="*/ 2 h 2"/>
                  <a:gd name="T6" fmla="*/ 1 w 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1" y="0"/>
                    </a:moveTo>
                    <a:cubicBezTo>
                      <a:pt x="0" y="1"/>
                      <a:pt x="0" y="1"/>
                      <a:pt x="0" y="1"/>
                    </a:cubicBezTo>
                    <a:cubicBezTo>
                      <a:pt x="0" y="2"/>
                      <a:pt x="1" y="2"/>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569" name="Freeform 5003"/>
              <p:cNvSpPr>
                <a:spLocks/>
              </p:cNvSpPr>
              <p:nvPr/>
            </p:nvSpPr>
            <p:spPr bwMode="auto">
              <a:xfrm>
                <a:off x="1972" y="3536"/>
                <a:ext cx="1" cy="2"/>
              </a:xfrm>
              <a:custGeom>
                <a:avLst/>
                <a:gdLst>
                  <a:gd name="T0" fmla="*/ 1 w 1"/>
                  <a:gd name="T1" fmla="*/ 2 h 1"/>
                  <a:gd name="T2" fmla="*/ 0 w 1"/>
                  <a:gd name="T3" fmla="*/ 0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570" name="Freeform 5004"/>
              <p:cNvSpPr>
                <a:spLocks/>
              </p:cNvSpPr>
              <p:nvPr/>
            </p:nvSpPr>
            <p:spPr bwMode="auto">
              <a:xfrm>
                <a:off x="1868" y="3507"/>
                <a:ext cx="1" cy="2"/>
              </a:xfrm>
              <a:custGeom>
                <a:avLst/>
                <a:gdLst>
                  <a:gd name="T0" fmla="*/ 1 w 1"/>
                  <a:gd name="T1" fmla="*/ 0 h 1"/>
                  <a:gd name="T2" fmla="*/ 0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0"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571" name="Freeform 5005"/>
              <p:cNvSpPr>
                <a:spLocks/>
              </p:cNvSpPr>
              <p:nvPr/>
            </p:nvSpPr>
            <p:spPr bwMode="auto">
              <a:xfrm>
                <a:off x="1873" y="3510"/>
                <a:ext cx="3" cy="3"/>
              </a:xfrm>
              <a:custGeom>
                <a:avLst/>
                <a:gdLst>
                  <a:gd name="T0" fmla="*/ 2 w 2"/>
                  <a:gd name="T1" fmla="*/ 3 h 2"/>
                  <a:gd name="T2" fmla="*/ 3 w 2"/>
                  <a:gd name="T3" fmla="*/ 2 h 2"/>
                  <a:gd name="T4" fmla="*/ 2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2" y="1"/>
                      <a:pt x="2" y="1"/>
                      <a:pt x="2" y="1"/>
                    </a:cubicBezTo>
                    <a:cubicBezTo>
                      <a:pt x="1" y="0"/>
                      <a:pt x="0" y="1"/>
                      <a:pt x="1" y="2"/>
                    </a:cubicBezTo>
                  </a:path>
                </a:pathLst>
              </a:custGeom>
              <a:solidFill>
                <a:srgbClr val="B3B3B3"/>
              </a:solidFill>
              <a:ln w="3175">
                <a:solidFill>
                  <a:schemeClr val="tx1"/>
                </a:solidFill>
                <a:round/>
                <a:headEnd/>
                <a:tailEnd/>
              </a:ln>
            </p:spPr>
            <p:txBody>
              <a:bodyPr/>
              <a:lstStyle/>
              <a:p>
                <a:endParaRPr lang="en-GB" sz="2400" dirty="0"/>
              </a:p>
            </p:txBody>
          </p:sp>
          <p:sp>
            <p:nvSpPr>
              <p:cNvPr id="572" name="Freeform 5006"/>
              <p:cNvSpPr>
                <a:spLocks/>
              </p:cNvSpPr>
              <p:nvPr/>
            </p:nvSpPr>
            <p:spPr bwMode="auto">
              <a:xfrm>
                <a:off x="1874" y="3510"/>
                <a:ext cx="6" cy="3"/>
              </a:xfrm>
              <a:custGeom>
                <a:avLst/>
                <a:gdLst>
                  <a:gd name="T0" fmla="*/ 5 w 4"/>
                  <a:gd name="T1" fmla="*/ 0 h 2"/>
                  <a:gd name="T2" fmla="*/ 2 w 4"/>
                  <a:gd name="T3" fmla="*/ 0 h 2"/>
                  <a:gd name="T4" fmla="*/ 3 w 4"/>
                  <a:gd name="T5" fmla="*/ 2 h 2"/>
                  <a:gd name="T6" fmla="*/ 0 w 4"/>
                  <a:gd name="T7" fmla="*/ 0 h 2"/>
                  <a:gd name="T8" fmla="*/ 5 w 4"/>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2">
                    <a:moveTo>
                      <a:pt x="3" y="0"/>
                    </a:moveTo>
                    <a:cubicBezTo>
                      <a:pt x="2" y="0"/>
                      <a:pt x="2" y="0"/>
                      <a:pt x="1" y="0"/>
                    </a:cubicBezTo>
                    <a:cubicBezTo>
                      <a:pt x="2" y="1"/>
                      <a:pt x="2" y="1"/>
                      <a:pt x="2" y="1"/>
                    </a:cubicBezTo>
                    <a:cubicBezTo>
                      <a:pt x="1" y="0"/>
                      <a:pt x="1" y="0"/>
                      <a:pt x="0" y="0"/>
                    </a:cubicBezTo>
                    <a:cubicBezTo>
                      <a:pt x="1" y="1"/>
                      <a:pt x="4" y="2"/>
                      <a:pt x="3" y="0"/>
                    </a:cubicBezTo>
                  </a:path>
                </a:pathLst>
              </a:custGeom>
              <a:solidFill>
                <a:srgbClr val="B3B3B3"/>
              </a:solidFill>
              <a:ln w="3175">
                <a:solidFill>
                  <a:schemeClr val="tx1"/>
                </a:solidFill>
                <a:round/>
                <a:headEnd/>
                <a:tailEnd/>
              </a:ln>
            </p:spPr>
            <p:txBody>
              <a:bodyPr/>
              <a:lstStyle/>
              <a:p>
                <a:endParaRPr lang="en-GB" sz="2400" dirty="0"/>
              </a:p>
            </p:txBody>
          </p:sp>
          <p:sp>
            <p:nvSpPr>
              <p:cNvPr id="573" name="Freeform 5007"/>
              <p:cNvSpPr>
                <a:spLocks/>
              </p:cNvSpPr>
              <p:nvPr/>
            </p:nvSpPr>
            <p:spPr bwMode="auto">
              <a:xfrm>
                <a:off x="1878" y="3509"/>
                <a:ext cx="18" cy="12"/>
              </a:xfrm>
              <a:custGeom>
                <a:avLst/>
                <a:gdLst>
                  <a:gd name="T0" fmla="*/ 12 w 13"/>
                  <a:gd name="T1" fmla="*/ 12 h 9"/>
                  <a:gd name="T2" fmla="*/ 18 w 13"/>
                  <a:gd name="T3" fmla="*/ 9 h 9"/>
                  <a:gd name="T4" fmla="*/ 18 w 13"/>
                  <a:gd name="T5" fmla="*/ 8 h 9"/>
                  <a:gd name="T6" fmla="*/ 14 w 13"/>
                  <a:gd name="T7" fmla="*/ 5 h 9"/>
                  <a:gd name="T8" fmla="*/ 11 w 13"/>
                  <a:gd name="T9" fmla="*/ 5 h 9"/>
                  <a:gd name="T10" fmla="*/ 8 w 13"/>
                  <a:gd name="T11" fmla="*/ 4 h 9"/>
                  <a:gd name="T12" fmla="*/ 3 w 13"/>
                  <a:gd name="T13" fmla="*/ 1 h 9"/>
                  <a:gd name="T14" fmla="*/ 4 w 13"/>
                  <a:gd name="T15" fmla="*/ 3 h 9"/>
                  <a:gd name="T16" fmla="*/ 1 w 13"/>
                  <a:gd name="T17" fmla="*/ 3 h 9"/>
                  <a:gd name="T18" fmla="*/ 7 w 13"/>
                  <a:gd name="T19" fmla="*/ 5 h 9"/>
                  <a:gd name="T20" fmla="*/ 0 w 13"/>
                  <a:gd name="T21" fmla="*/ 5 h 9"/>
                  <a:gd name="T22" fmla="*/ 1 w 13"/>
                  <a:gd name="T23" fmla="*/ 7 h 9"/>
                  <a:gd name="T24" fmla="*/ 6 w 13"/>
                  <a:gd name="T25" fmla="*/ 9 h 9"/>
                  <a:gd name="T26" fmla="*/ 8 w 13"/>
                  <a:gd name="T27" fmla="*/ 9 h 9"/>
                  <a:gd name="T28" fmla="*/ 12 w 13"/>
                  <a:gd name="T29" fmla="*/ 8 h 9"/>
                  <a:gd name="T30" fmla="*/ 11 w 13"/>
                  <a:gd name="T31" fmla="*/ 9 h 9"/>
                  <a:gd name="T32" fmla="*/ 12 w 13"/>
                  <a:gd name="T33" fmla="*/ 11 h 9"/>
                  <a:gd name="T34" fmla="*/ 10 w 13"/>
                  <a:gd name="T35" fmla="*/ 11 h 9"/>
                  <a:gd name="T36" fmla="*/ 12 w 13"/>
                  <a:gd name="T37" fmla="*/ 12 h 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3" h="9">
                    <a:moveTo>
                      <a:pt x="9" y="9"/>
                    </a:moveTo>
                    <a:cubicBezTo>
                      <a:pt x="11" y="8"/>
                      <a:pt x="12" y="8"/>
                      <a:pt x="13" y="7"/>
                    </a:cubicBezTo>
                    <a:cubicBezTo>
                      <a:pt x="12" y="7"/>
                      <a:pt x="12" y="5"/>
                      <a:pt x="13" y="6"/>
                    </a:cubicBezTo>
                    <a:cubicBezTo>
                      <a:pt x="13" y="4"/>
                      <a:pt x="11" y="5"/>
                      <a:pt x="10" y="4"/>
                    </a:cubicBezTo>
                    <a:cubicBezTo>
                      <a:pt x="9" y="3"/>
                      <a:pt x="8" y="2"/>
                      <a:pt x="8" y="4"/>
                    </a:cubicBezTo>
                    <a:cubicBezTo>
                      <a:pt x="7" y="3"/>
                      <a:pt x="6" y="1"/>
                      <a:pt x="6" y="3"/>
                    </a:cubicBezTo>
                    <a:cubicBezTo>
                      <a:pt x="5" y="2"/>
                      <a:pt x="3" y="0"/>
                      <a:pt x="2" y="1"/>
                    </a:cubicBezTo>
                    <a:cubicBezTo>
                      <a:pt x="3" y="2"/>
                      <a:pt x="3" y="2"/>
                      <a:pt x="3" y="2"/>
                    </a:cubicBezTo>
                    <a:cubicBezTo>
                      <a:pt x="2" y="2"/>
                      <a:pt x="1" y="2"/>
                      <a:pt x="1" y="2"/>
                    </a:cubicBezTo>
                    <a:cubicBezTo>
                      <a:pt x="2" y="3"/>
                      <a:pt x="3" y="3"/>
                      <a:pt x="5" y="4"/>
                    </a:cubicBezTo>
                    <a:cubicBezTo>
                      <a:pt x="3" y="4"/>
                      <a:pt x="1" y="2"/>
                      <a:pt x="0" y="4"/>
                    </a:cubicBezTo>
                    <a:cubicBezTo>
                      <a:pt x="0" y="3"/>
                      <a:pt x="1" y="4"/>
                      <a:pt x="1" y="5"/>
                    </a:cubicBezTo>
                    <a:cubicBezTo>
                      <a:pt x="3" y="3"/>
                      <a:pt x="3" y="5"/>
                      <a:pt x="4" y="7"/>
                    </a:cubicBezTo>
                    <a:cubicBezTo>
                      <a:pt x="4" y="7"/>
                      <a:pt x="5" y="8"/>
                      <a:pt x="6" y="7"/>
                    </a:cubicBezTo>
                    <a:cubicBezTo>
                      <a:pt x="7" y="5"/>
                      <a:pt x="8" y="5"/>
                      <a:pt x="9" y="6"/>
                    </a:cubicBezTo>
                    <a:cubicBezTo>
                      <a:pt x="8" y="7"/>
                      <a:pt x="8" y="7"/>
                      <a:pt x="8" y="7"/>
                    </a:cubicBezTo>
                    <a:cubicBezTo>
                      <a:pt x="9" y="7"/>
                      <a:pt x="9" y="8"/>
                      <a:pt x="9" y="8"/>
                    </a:cubicBezTo>
                    <a:cubicBezTo>
                      <a:pt x="9" y="8"/>
                      <a:pt x="8" y="8"/>
                      <a:pt x="7" y="8"/>
                    </a:cubicBezTo>
                    <a:cubicBezTo>
                      <a:pt x="8" y="8"/>
                      <a:pt x="9" y="9"/>
                      <a:pt x="9" y="9"/>
                    </a:cubicBezTo>
                  </a:path>
                </a:pathLst>
              </a:custGeom>
              <a:solidFill>
                <a:srgbClr val="B3B3B3"/>
              </a:solidFill>
              <a:ln w="3175">
                <a:solidFill>
                  <a:schemeClr val="tx1"/>
                </a:solidFill>
                <a:round/>
                <a:headEnd/>
                <a:tailEnd/>
              </a:ln>
            </p:spPr>
            <p:txBody>
              <a:bodyPr/>
              <a:lstStyle/>
              <a:p>
                <a:endParaRPr lang="en-GB" sz="2400" dirty="0"/>
              </a:p>
            </p:txBody>
          </p:sp>
          <p:sp>
            <p:nvSpPr>
              <p:cNvPr id="574" name="Freeform 5008"/>
              <p:cNvSpPr>
                <a:spLocks/>
              </p:cNvSpPr>
              <p:nvPr/>
            </p:nvSpPr>
            <p:spPr bwMode="auto">
              <a:xfrm>
                <a:off x="1882" y="3519"/>
                <a:ext cx="4" cy="2"/>
              </a:xfrm>
              <a:custGeom>
                <a:avLst/>
                <a:gdLst>
                  <a:gd name="T0" fmla="*/ 3 w 3"/>
                  <a:gd name="T1" fmla="*/ 2 h 1"/>
                  <a:gd name="T2" fmla="*/ 0 w 3"/>
                  <a:gd name="T3" fmla="*/ 0 h 1"/>
                  <a:gd name="T4" fmla="*/ 3 w 3"/>
                  <a:gd name="T5" fmla="*/ 2 h 1"/>
                  <a:gd name="T6" fmla="*/ 0 60000 65536"/>
                  <a:gd name="T7" fmla="*/ 0 60000 65536"/>
                  <a:gd name="T8" fmla="*/ 0 60000 65536"/>
                </a:gdLst>
                <a:ahLst/>
                <a:cxnLst>
                  <a:cxn ang="T6">
                    <a:pos x="T0" y="T1"/>
                  </a:cxn>
                  <a:cxn ang="T7">
                    <a:pos x="T2" y="T3"/>
                  </a:cxn>
                  <a:cxn ang="T8">
                    <a:pos x="T4" y="T5"/>
                  </a:cxn>
                </a:cxnLst>
                <a:rect l="0" t="0" r="r" b="b"/>
                <a:pathLst>
                  <a:path w="3" h="1">
                    <a:moveTo>
                      <a:pt x="2" y="1"/>
                    </a:moveTo>
                    <a:cubicBezTo>
                      <a:pt x="3" y="0"/>
                      <a:pt x="1" y="0"/>
                      <a:pt x="0" y="0"/>
                    </a:cubicBezTo>
                    <a:cubicBezTo>
                      <a:pt x="1" y="0"/>
                      <a:pt x="2" y="0"/>
                      <a:pt x="2" y="1"/>
                    </a:cubicBezTo>
                  </a:path>
                </a:pathLst>
              </a:custGeom>
              <a:solidFill>
                <a:srgbClr val="B3B3B3"/>
              </a:solidFill>
              <a:ln w="3175">
                <a:solidFill>
                  <a:schemeClr val="tx1"/>
                </a:solidFill>
                <a:round/>
                <a:headEnd/>
                <a:tailEnd/>
              </a:ln>
            </p:spPr>
            <p:txBody>
              <a:bodyPr/>
              <a:lstStyle/>
              <a:p>
                <a:endParaRPr lang="en-GB" sz="2400" dirty="0"/>
              </a:p>
            </p:txBody>
          </p:sp>
          <p:sp>
            <p:nvSpPr>
              <p:cNvPr id="575" name="Freeform 5009"/>
              <p:cNvSpPr>
                <a:spLocks/>
              </p:cNvSpPr>
              <p:nvPr/>
            </p:nvSpPr>
            <p:spPr bwMode="auto">
              <a:xfrm>
                <a:off x="1896" y="3519"/>
                <a:ext cx="4" cy="4"/>
              </a:xfrm>
              <a:custGeom>
                <a:avLst/>
                <a:gdLst>
                  <a:gd name="T0" fmla="*/ 1 w 3"/>
                  <a:gd name="T1" fmla="*/ 0 h 3"/>
                  <a:gd name="T2" fmla="*/ 0 w 3"/>
                  <a:gd name="T3" fmla="*/ 0 h 3"/>
                  <a:gd name="T4" fmla="*/ 0 w 3"/>
                  <a:gd name="T5" fmla="*/ 3 h 3"/>
                  <a:gd name="T6" fmla="*/ 1 w 3"/>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1" y="0"/>
                    </a:moveTo>
                    <a:cubicBezTo>
                      <a:pt x="0" y="0"/>
                      <a:pt x="0" y="0"/>
                      <a:pt x="0" y="0"/>
                    </a:cubicBezTo>
                    <a:cubicBezTo>
                      <a:pt x="1" y="1"/>
                      <a:pt x="1" y="2"/>
                      <a:pt x="0" y="2"/>
                    </a:cubicBezTo>
                    <a:cubicBezTo>
                      <a:pt x="1" y="3"/>
                      <a:pt x="3" y="1"/>
                      <a:pt x="1" y="0"/>
                    </a:cubicBezTo>
                  </a:path>
                </a:pathLst>
              </a:custGeom>
              <a:solidFill>
                <a:srgbClr val="B3B3B3"/>
              </a:solidFill>
              <a:ln w="3175">
                <a:solidFill>
                  <a:schemeClr val="tx1"/>
                </a:solidFill>
                <a:round/>
                <a:headEnd/>
                <a:tailEnd/>
              </a:ln>
            </p:spPr>
            <p:txBody>
              <a:bodyPr/>
              <a:lstStyle/>
              <a:p>
                <a:endParaRPr lang="en-GB" sz="2400" dirty="0"/>
              </a:p>
            </p:txBody>
          </p:sp>
          <p:sp>
            <p:nvSpPr>
              <p:cNvPr id="576" name="Freeform 5010"/>
              <p:cNvSpPr>
                <a:spLocks/>
              </p:cNvSpPr>
              <p:nvPr/>
            </p:nvSpPr>
            <p:spPr bwMode="auto">
              <a:xfrm>
                <a:off x="1896" y="3523"/>
                <a:ext cx="4" cy="2"/>
              </a:xfrm>
              <a:custGeom>
                <a:avLst/>
                <a:gdLst>
                  <a:gd name="T0" fmla="*/ 1 w 3"/>
                  <a:gd name="T1" fmla="*/ 2 h 1"/>
                  <a:gd name="T2" fmla="*/ 4 w 3"/>
                  <a:gd name="T3" fmla="*/ 2 h 1"/>
                  <a:gd name="T4" fmla="*/ 0 w 3"/>
                  <a:gd name="T5" fmla="*/ 2 h 1"/>
                  <a:gd name="T6" fmla="*/ 1 w 3"/>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1"/>
                    </a:moveTo>
                    <a:cubicBezTo>
                      <a:pt x="2" y="1"/>
                      <a:pt x="2" y="0"/>
                      <a:pt x="3" y="1"/>
                    </a:cubicBezTo>
                    <a:cubicBezTo>
                      <a:pt x="2"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577" name="Freeform 5011"/>
              <p:cNvSpPr>
                <a:spLocks/>
              </p:cNvSpPr>
              <p:nvPr/>
            </p:nvSpPr>
            <p:spPr bwMode="auto">
              <a:xfrm>
                <a:off x="1897" y="3517"/>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578" name="Freeform 5012"/>
              <p:cNvSpPr>
                <a:spLocks/>
              </p:cNvSpPr>
              <p:nvPr/>
            </p:nvSpPr>
            <p:spPr bwMode="auto">
              <a:xfrm>
                <a:off x="1897" y="3517"/>
                <a:ext cx="9" cy="6"/>
              </a:xfrm>
              <a:custGeom>
                <a:avLst/>
                <a:gdLst>
                  <a:gd name="T0" fmla="*/ 6 w 7"/>
                  <a:gd name="T1" fmla="*/ 1 h 5"/>
                  <a:gd name="T2" fmla="*/ 4 w 7"/>
                  <a:gd name="T3" fmla="*/ 0 h 5"/>
                  <a:gd name="T4" fmla="*/ 0 w 7"/>
                  <a:gd name="T5" fmla="*/ 1 h 5"/>
                  <a:gd name="T6" fmla="*/ 5 w 7"/>
                  <a:gd name="T7" fmla="*/ 6 h 5"/>
                  <a:gd name="T8" fmla="*/ 5 w 7"/>
                  <a:gd name="T9" fmla="*/ 2 h 5"/>
                  <a:gd name="T10" fmla="*/ 8 w 7"/>
                  <a:gd name="T11" fmla="*/ 4 h 5"/>
                  <a:gd name="T12" fmla="*/ 6 w 7"/>
                  <a:gd name="T13" fmla="*/ 1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5">
                    <a:moveTo>
                      <a:pt x="5" y="1"/>
                    </a:moveTo>
                    <a:cubicBezTo>
                      <a:pt x="4" y="0"/>
                      <a:pt x="3" y="1"/>
                      <a:pt x="3" y="0"/>
                    </a:cubicBezTo>
                    <a:cubicBezTo>
                      <a:pt x="2" y="0"/>
                      <a:pt x="1" y="1"/>
                      <a:pt x="0" y="1"/>
                    </a:cubicBezTo>
                    <a:cubicBezTo>
                      <a:pt x="0" y="3"/>
                      <a:pt x="5" y="3"/>
                      <a:pt x="4" y="5"/>
                    </a:cubicBezTo>
                    <a:cubicBezTo>
                      <a:pt x="7" y="5"/>
                      <a:pt x="4" y="3"/>
                      <a:pt x="4" y="2"/>
                    </a:cubicBezTo>
                    <a:cubicBezTo>
                      <a:pt x="4" y="3"/>
                      <a:pt x="5" y="3"/>
                      <a:pt x="6" y="3"/>
                    </a:cubicBezTo>
                    <a:cubicBezTo>
                      <a:pt x="5" y="2"/>
                      <a:pt x="5" y="2"/>
                      <a:pt x="5" y="1"/>
                    </a:cubicBezTo>
                  </a:path>
                </a:pathLst>
              </a:custGeom>
              <a:solidFill>
                <a:srgbClr val="B3B3B3"/>
              </a:solidFill>
              <a:ln w="3175">
                <a:solidFill>
                  <a:schemeClr val="tx1"/>
                </a:solidFill>
                <a:round/>
                <a:headEnd/>
                <a:tailEnd/>
              </a:ln>
            </p:spPr>
            <p:txBody>
              <a:bodyPr/>
              <a:lstStyle/>
              <a:p>
                <a:endParaRPr lang="en-GB" sz="2400" dirty="0"/>
              </a:p>
            </p:txBody>
          </p:sp>
          <p:sp>
            <p:nvSpPr>
              <p:cNvPr id="579" name="Freeform 5013"/>
              <p:cNvSpPr>
                <a:spLocks/>
              </p:cNvSpPr>
              <p:nvPr/>
            </p:nvSpPr>
            <p:spPr bwMode="auto">
              <a:xfrm>
                <a:off x="1898" y="3522"/>
                <a:ext cx="3" cy="1"/>
              </a:xfrm>
              <a:custGeom>
                <a:avLst/>
                <a:gdLst>
                  <a:gd name="T0" fmla="*/ 3 w 2"/>
                  <a:gd name="T1" fmla="*/ 1 h 1"/>
                  <a:gd name="T2" fmla="*/ 0 w 2"/>
                  <a:gd name="T3" fmla="*/ 0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1"/>
                      <a:pt x="1" y="0"/>
                      <a:pt x="0" y="0"/>
                    </a:cubicBezTo>
                    <a:cubicBezTo>
                      <a:pt x="1" y="0"/>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580" name="Freeform 5014"/>
              <p:cNvSpPr>
                <a:spLocks/>
              </p:cNvSpPr>
              <p:nvPr/>
            </p:nvSpPr>
            <p:spPr bwMode="auto">
              <a:xfrm>
                <a:off x="1900" y="3526"/>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endParaRPr lang="en-GB" sz="2400" dirty="0"/>
              </a:p>
            </p:txBody>
          </p:sp>
          <p:sp>
            <p:nvSpPr>
              <p:cNvPr id="581" name="Freeform 5015"/>
              <p:cNvSpPr>
                <a:spLocks/>
              </p:cNvSpPr>
              <p:nvPr/>
            </p:nvSpPr>
            <p:spPr bwMode="auto">
              <a:xfrm>
                <a:off x="1900" y="3526"/>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endParaRPr lang="en-GB" sz="2400" dirty="0"/>
              </a:p>
            </p:txBody>
          </p:sp>
          <p:sp>
            <p:nvSpPr>
              <p:cNvPr id="582" name="Freeform 5016"/>
              <p:cNvSpPr>
                <a:spLocks/>
              </p:cNvSpPr>
              <p:nvPr/>
            </p:nvSpPr>
            <p:spPr bwMode="auto">
              <a:xfrm>
                <a:off x="1900" y="3523"/>
                <a:ext cx="2" cy="2"/>
              </a:xfrm>
              <a:custGeom>
                <a:avLst/>
                <a:gdLst>
                  <a:gd name="T0" fmla="*/ 1 w 2"/>
                  <a:gd name="T1" fmla="*/ 2 h 1"/>
                  <a:gd name="T2" fmla="*/ 0 w 2"/>
                  <a:gd name="T3" fmla="*/ 2 h 1"/>
                  <a:gd name="T4" fmla="*/ 1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583" name="Freeform 5017"/>
              <p:cNvSpPr>
                <a:spLocks/>
              </p:cNvSpPr>
              <p:nvPr/>
            </p:nvSpPr>
            <p:spPr bwMode="auto">
              <a:xfrm>
                <a:off x="1903" y="3518"/>
                <a:ext cx="10" cy="8"/>
              </a:xfrm>
              <a:custGeom>
                <a:avLst/>
                <a:gdLst>
                  <a:gd name="T0" fmla="*/ 6 w 7"/>
                  <a:gd name="T1" fmla="*/ 1 h 6"/>
                  <a:gd name="T2" fmla="*/ 0 w 7"/>
                  <a:gd name="T3" fmla="*/ 0 h 6"/>
                  <a:gd name="T4" fmla="*/ 4 w 7"/>
                  <a:gd name="T5" fmla="*/ 3 h 6"/>
                  <a:gd name="T6" fmla="*/ 7 w 7"/>
                  <a:gd name="T7" fmla="*/ 5 h 6"/>
                  <a:gd name="T8" fmla="*/ 10 w 7"/>
                  <a:gd name="T9" fmla="*/ 4 h 6"/>
                  <a:gd name="T10" fmla="*/ 7 w 7"/>
                  <a:gd name="T11" fmla="*/ 3 h 6"/>
                  <a:gd name="T12" fmla="*/ 6 w 7"/>
                  <a:gd name="T13" fmla="*/ 1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6">
                    <a:moveTo>
                      <a:pt x="4" y="1"/>
                    </a:moveTo>
                    <a:cubicBezTo>
                      <a:pt x="3" y="0"/>
                      <a:pt x="1" y="0"/>
                      <a:pt x="0" y="0"/>
                    </a:cubicBezTo>
                    <a:cubicBezTo>
                      <a:pt x="0" y="0"/>
                      <a:pt x="3" y="6"/>
                      <a:pt x="3" y="2"/>
                    </a:cubicBezTo>
                    <a:cubicBezTo>
                      <a:pt x="3" y="4"/>
                      <a:pt x="6" y="2"/>
                      <a:pt x="5" y="4"/>
                    </a:cubicBezTo>
                    <a:cubicBezTo>
                      <a:pt x="6" y="4"/>
                      <a:pt x="7" y="4"/>
                      <a:pt x="7" y="3"/>
                    </a:cubicBezTo>
                    <a:cubicBezTo>
                      <a:pt x="7" y="3"/>
                      <a:pt x="5" y="0"/>
                      <a:pt x="5" y="2"/>
                    </a:cubicBezTo>
                    <a:cubicBezTo>
                      <a:pt x="4" y="2"/>
                      <a:pt x="4" y="1"/>
                      <a:pt x="4" y="1"/>
                    </a:cubicBezTo>
                  </a:path>
                </a:pathLst>
              </a:custGeom>
              <a:solidFill>
                <a:srgbClr val="B3B3B3"/>
              </a:solidFill>
              <a:ln w="3175">
                <a:solidFill>
                  <a:schemeClr val="tx1"/>
                </a:solidFill>
                <a:round/>
                <a:headEnd/>
                <a:tailEnd/>
              </a:ln>
            </p:spPr>
            <p:txBody>
              <a:bodyPr/>
              <a:lstStyle/>
              <a:p>
                <a:endParaRPr lang="en-GB" sz="2400" dirty="0"/>
              </a:p>
            </p:txBody>
          </p:sp>
          <p:sp>
            <p:nvSpPr>
              <p:cNvPr id="584" name="Freeform 5018"/>
              <p:cNvSpPr>
                <a:spLocks/>
              </p:cNvSpPr>
              <p:nvPr/>
            </p:nvSpPr>
            <p:spPr bwMode="auto">
              <a:xfrm>
                <a:off x="1905" y="3529"/>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585" name="Freeform 5019"/>
              <p:cNvSpPr>
                <a:spLocks/>
              </p:cNvSpPr>
              <p:nvPr/>
            </p:nvSpPr>
            <p:spPr bwMode="auto">
              <a:xfrm>
                <a:off x="1907" y="3522"/>
                <a:ext cx="2" cy="1"/>
              </a:xfrm>
              <a:custGeom>
                <a:avLst/>
                <a:gdLst>
                  <a:gd name="T0" fmla="*/ 0 w 1"/>
                  <a:gd name="T1" fmla="*/ 0 h 1"/>
                  <a:gd name="T2" fmla="*/ 2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586" name="Freeform 5020"/>
              <p:cNvSpPr>
                <a:spLocks/>
              </p:cNvSpPr>
              <p:nvPr/>
            </p:nvSpPr>
            <p:spPr bwMode="auto">
              <a:xfrm>
                <a:off x="1911" y="3511"/>
                <a:ext cx="8" cy="11"/>
              </a:xfrm>
              <a:custGeom>
                <a:avLst/>
                <a:gdLst>
                  <a:gd name="T0" fmla="*/ 8 w 6"/>
                  <a:gd name="T1" fmla="*/ 11 h 8"/>
                  <a:gd name="T2" fmla="*/ 4 w 6"/>
                  <a:gd name="T3" fmla="*/ 7 h 8"/>
                  <a:gd name="T4" fmla="*/ 7 w 6"/>
                  <a:gd name="T5" fmla="*/ 7 h 8"/>
                  <a:gd name="T6" fmla="*/ 3 w 6"/>
                  <a:gd name="T7" fmla="*/ 1 h 8"/>
                  <a:gd name="T8" fmla="*/ 3 w 6"/>
                  <a:gd name="T9" fmla="*/ 6 h 8"/>
                  <a:gd name="T10" fmla="*/ 0 w 6"/>
                  <a:gd name="T11" fmla="*/ 6 h 8"/>
                  <a:gd name="T12" fmla="*/ 8 w 6"/>
                  <a:gd name="T13" fmla="*/ 11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8">
                    <a:moveTo>
                      <a:pt x="6" y="8"/>
                    </a:moveTo>
                    <a:cubicBezTo>
                      <a:pt x="5" y="7"/>
                      <a:pt x="4" y="6"/>
                      <a:pt x="3" y="5"/>
                    </a:cubicBezTo>
                    <a:cubicBezTo>
                      <a:pt x="4" y="6"/>
                      <a:pt x="5" y="6"/>
                      <a:pt x="5" y="5"/>
                    </a:cubicBezTo>
                    <a:cubicBezTo>
                      <a:pt x="4" y="4"/>
                      <a:pt x="4" y="2"/>
                      <a:pt x="2" y="1"/>
                    </a:cubicBezTo>
                    <a:cubicBezTo>
                      <a:pt x="0" y="0"/>
                      <a:pt x="1" y="3"/>
                      <a:pt x="2" y="4"/>
                    </a:cubicBezTo>
                    <a:cubicBezTo>
                      <a:pt x="2" y="4"/>
                      <a:pt x="1" y="4"/>
                      <a:pt x="0" y="4"/>
                    </a:cubicBezTo>
                    <a:cubicBezTo>
                      <a:pt x="1" y="6"/>
                      <a:pt x="3" y="8"/>
                      <a:pt x="6" y="8"/>
                    </a:cubicBezTo>
                  </a:path>
                </a:pathLst>
              </a:custGeom>
              <a:solidFill>
                <a:srgbClr val="B3B3B3"/>
              </a:solidFill>
              <a:ln w="3175">
                <a:solidFill>
                  <a:schemeClr val="tx1"/>
                </a:solidFill>
                <a:round/>
                <a:headEnd/>
                <a:tailEnd/>
              </a:ln>
            </p:spPr>
            <p:txBody>
              <a:bodyPr/>
              <a:lstStyle/>
              <a:p>
                <a:endParaRPr lang="en-GB" sz="2400" dirty="0"/>
              </a:p>
            </p:txBody>
          </p:sp>
          <p:sp>
            <p:nvSpPr>
              <p:cNvPr id="587" name="Freeform 5021"/>
              <p:cNvSpPr>
                <a:spLocks/>
              </p:cNvSpPr>
              <p:nvPr/>
            </p:nvSpPr>
            <p:spPr bwMode="auto">
              <a:xfrm>
                <a:off x="1913" y="3531"/>
                <a:ext cx="5" cy="2"/>
              </a:xfrm>
              <a:custGeom>
                <a:avLst/>
                <a:gdLst>
                  <a:gd name="T0" fmla="*/ 5 w 4"/>
                  <a:gd name="T1" fmla="*/ 2 h 1"/>
                  <a:gd name="T2" fmla="*/ 5 w 4"/>
                  <a:gd name="T3" fmla="*/ 0 h 1"/>
                  <a:gd name="T4" fmla="*/ 0 w 4"/>
                  <a:gd name="T5" fmla="*/ 0 h 1"/>
                  <a:gd name="T6" fmla="*/ 1 w 4"/>
                  <a:gd name="T7" fmla="*/ 2 h 1"/>
                  <a:gd name="T8" fmla="*/ 5 w 4"/>
                  <a:gd name="T9" fmla="*/ 2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1">
                    <a:moveTo>
                      <a:pt x="4" y="1"/>
                    </a:moveTo>
                    <a:cubicBezTo>
                      <a:pt x="4" y="0"/>
                      <a:pt x="4" y="0"/>
                      <a:pt x="4" y="0"/>
                    </a:cubicBezTo>
                    <a:cubicBezTo>
                      <a:pt x="3" y="1"/>
                      <a:pt x="2" y="0"/>
                      <a:pt x="0" y="0"/>
                    </a:cubicBezTo>
                    <a:cubicBezTo>
                      <a:pt x="1" y="1"/>
                      <a:pt x="1" y="1"/>
                      <a:pt x="1" y="1"/>
                    </a:cubicBezTo>
                    <a:cubicBezTo>
                      <a:pt x="2" y="0"/>
                      <a:pt x="3" y="0"/>
                      <a:pt x="4" y="1"/>
                    </a:cubicBezTo>
                  </a:path>
                </a:pathLst>
              </a:custGeom>
              <a:solidFill>
                <a:srgbClr val="B3B3B3"/>
              </a:solidFill>
              <a:ln w="3175">
                <a:solidFill>
                  <a:schemeClr val="tx1"/>
                </a:solidFill>
                <a:round/>
                <a:headEnd/>
                <a:tailEnd/>
              </a:ln>
            </p:spPr>
            <p:txBody>
              <a:bodyPr/>
              <a:lstStyle/>
              <a:p>
                <a:endParaRPr lang="en-GB" sz="2400" dirty="0"/>
              </a:p>
            </p:txBody>
          </p:sp>
          <p:sp>
            <p:nvSpPr>
              <p:cNvPr id="588" name="Freeform 5022"/>
              <p:cNvSpPr>
                <a:spLocks/>
              </p:cNvSpPr>
              <p:nvPr/>
            </p:nvSpPr>
            <p:spPr bwMode="auto">
              <a:xfrm>
                <a:off x="1919" y="3519"/>
                <a:ext cx="2" cy="2"/>
              </a:xfrm>
              <a:custGeom>
                <a:avLst/>
                <a:gdLst>
                  <a:gd name="T0" fmla="*/ 2 w 1"/>
                  <a:gd name="T1" fmla="*/ 2 h 1"/>
                  <a:gd name="T2" fmla="*/ 0 w 1"/>
                  <a:gd name="T3" fmla="*/ 2 h 1"/>
                  <a:gd name="T4" fmla="*/ 2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589" name="Freeform 5023"/>
              <p:cNvSpPr>
                <a:spLocks/>
              </p:cNvSpPr>
              <p:nvPr/>
            </p:nvSpPr>
            <p:spPr bwMode="auto">
              <a:xfrm>
                <a:off x="1919" y="3533"/>
                <a:ext cx="10" cy="3"/>
              </a:xfrm>
              <a:custGeom>
                <a:avLst/>
                <a:gdLst>
                  <a:gd name="T0" fmla="*/ 7 w 7"/>
                  <a:gd name="T1" fmla="*/ 3 h 3"/>
                  <a:gd name="T2" fmla="*/ 10 w 7"/>
                  <a:gd name="T3" fmla="*/ 2 h 3"/>
                  <a:gd name="T4" fmla="*/ 4 w 7"/>
                  <a:gd name="T5" fmla="*/ 1 h 3"/>
                  <a:gd name="T6" fmla="*/ 7 w 7"/>
                  <a:gd name="T7" fmla="*/ 0 h 3"/>
                  <a:gd name="T8" fmla="*/ 4 w 7"/>
                  <a:gd name="T9" fmla="*/ 0 h 3"/>
                  <a:gd name="T10" fmla="*/ 0 w 7"/>
                  <a:gd name="T11" fmla="*/ 0 h 3"/>
                  <a:gd name="T12" fmla="*/ 7 w 7"/>
                  <a:gd name="T13" fmla="*/ 3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3">
                    <a:moveTo>
                      <a:pt x="5" y="3"/>
                    </a:moveTo>
                    <a:cubicBezTo>
                      <a:pt x="6" y="2"/>
                      <a:pt x="6" y="2"/>
                      <a:pt x="7" y="2"/>
                    </a:cubicBezTo>
                    <a:cubicBezTo>
                      <a:pt x="7" y="1"/>
                      <a:pt x="4" y="1"/>
                      <a:pt x="3" y="1"/>
                    </a:cubicBezTo>
                    <a:cubicBezTo>
                      <a:pt x="4" y="1"/>
                      <a:pt x="5" y="0"/>
                      <a:pt x="5" y="0"/>
                    </a:cubicBezTo>
                    <a:cubicBezTo>
                      <a:pt x="4" y="0"/>
                      <a:pt x="3" y="1"/>
                      <a:pt x="3" y="0"/>
                    </a:cubicBezTo>
                    <a:cubicBezTo>
                      <a:pt x="2" y="0"/>
                      <a:pt x="1" y="0"/>
                      <a:pt x="0" y="0"/>
                    </a:cubicBezTo>
                    <a:cubicBezTo>
                      <a:pt x="1" y="3"/>
                      <a:pt x="4" y="1"/>
                      <a:pt x="5" y="3"/>
                    </a:cubicBezTo>
                  </a:path>
                </a:pathLst>
              </a:custGeom>
              <a:solidFill>
                <a:srgbClr val="B3B3B3"/>
              </a:solidFill>
              <a:ln w="3175">
                <a:solidFill>
                  <a:schemeClr val="tx1"/>
                </a:solidFill>
                <a:round/>
                <a:headEnd/>
                <a:tailEnd/>
              </a:ln>
            </p:spPr>
            <p:txBody>
              <a:bodyPr/>
              <a:lstStyle/>
              <a:p>
                <a:endParaRPr lang="en-GB" sz="2400" dirty="0"/>
              </a:p>
            </p:txBody>
          </p:sp>
          <p:sp>
            <p:nvSpPr>
              <p:cNvPr id="590" name="Freeform 5024"/>
              <p:cNvSpPr>
                <a:spLocks/>
              </p:cNvSpPr>
              <p:nvPr/>
            </p:nvSpPr>
            <p:spPr bwMode="auto">
              <a:xfrm>
                <a:off x="1919" y="3521"/>
                <a:ext cx="3" cy="2"/>
              </a:xfrm>
              <a:custGeom>
                <a:avLst/>
                <a:gdLst>
                  <a:gd name="T0" fmla="*/ 3 w 2"/>
                  <a:gd name="T1" fmla="*/ 2 h 2"/>
                  <a:gd name="T2" fmla="*/ 0 w 2"/>
                  <a:gd name="T3" fmla="*/ 1 h 2"/>
                  <a:gd name="T4" fmla="*/ 3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0"/>
                      <a:pt x="1" y="1"/>
                      <a:pt x="0" y="1"/>
                    </a:cubicBezTo>
                    <a:cubicBezTo>
                      <a:pt x="1" y="1"/>
                      <a:pt x="1" y="1"/>
                      <a:pt x="2" y="2"/>
                    </a:cubicBezTo>
                  </a:path>
                </a:pathLst>
              </a:custGeom>
              <a:solidFill>
                <a:srgbClr val="B3B3B3"/>
              </a:solidFill>
              <a:ln w="3175">
                <a:solidFill>
                  <a:schemeClr val="tx1"/>
                </a:solidFill>
                <a:round/>
                <a:headEnd/>
                <a:tailEnd/>
              </a:ln>
            </p:spPr>
            <p:txBody>
              <a:bodyPr/>
              <a:lstStyle/>
              <a:p>
                <a:endParaRPr lang="en-GB" sz="2400" dirty="0"/>
              </a:p>
            </p:txBody>
          </p:sp>
          <p:sp>
            <p:nvSpPr>
              <p:cNvPr id="591" name="Freeform 5025"/>
              <p:cNvSpPr>
                <a:spLocks/>
              </p:cNvSpPr>
              <p:nvPr/>
            </p:nvSpPr>
            <p:spPr bwMode="auto">
              <a:xfrm>
                <a:off x="1922" y="3531"/>
                <a:ext cx="3" cy="2"/>
              </a:xfrm>
              <a:custGeom>
                <a:avLst/>
                <a:gdLst>
                  <a:gd name="T0" fmla="*/ 3 w 2"/>
                  <a:gd name="T1" fmla="*/ 0 h 1"/>
                  <a:gd name="T2" fmla="*/ 0 w 2"/>
                  <a:gd name="T3" fmla="*/ 2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1"/>
                    </a:cubicBezTo>
                    <a:cubicBezTo>
                      <a:pt x="0" y="1"/>
                      <a:pt x="1" y="1"/>
                      <a:pt x="2" y="0"/>
                    </a:cubicBezTo>
                  </a:path>
                </a:pathLst>
              </a:custGeom>
              <a:solidFill>
                <a:srgbClr val="B3B3B3"/>
              </a:solidFill>
              <a:ln w="3175">
                <a:solidFill>
                  <a:schemeClr val="tx1"/>
                </a:solidFill>
                <a:round/>
                <a:headEnd/>
                <a:tailEnd/>
              </a:ln>
            </p:spPr>
            <p:txBody>
              <a:bodyPr/>
              <a:lstStyle/>
              <a:p>
                <a:endParaRPr lang="en-GB" sz="2400" dirty="0"/>
              </a:p>
            </p:txBody>
          </p:sp>
          <p:sp>
            <p:nvSpPr>
              <p:cNvPr id="592" name="Freeform 5026"/>
              <p:cNvSpPr>
                <a:spLocks/>
              </p:cNvSpPr>
              <p:nvPr/>
            </p:nvSpPr>
            <p:spPr bwMode="auto">
              <a:xfrm>
                <a:off x="1930" y="3533"/>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1"/>
                      <a:pt x="0" y="1"/>
                      <a:pt x="0" y="1"/>
                    </a:cubicBezTo>
                    <a:cubicBezTo>
                      <a:pt x="0" y="1"/>
                      <a:pt x="0" y="1"/>
                      <a:pt x="0" y="0"/>
                    </a:cubicBezTo>
                  </a:path>
                </a:pathLst>
              </a:custGeom>
              <a:solidFill>
                <a:srgbClr val="B3B3B3"/>
              </a:solidFill>
              <a:ln w="3175">
                <a:solidFill>
                  <a:schemeClr val="tx1"/>
                </a:solidFill>
                <a:round/>
                <a:headEnd/>
                <a:tailEnd/>
              </a:ln>
            </p:spPr>
            <p:txBody>
              <a:bodyPr/>
              <a:lstStyle/>
              <a:p>
                <a:endParaRPr lang="en-GB" sz="2400" dirty="0"/>
              </a:p>
            </p:txBody>
          </p:sp>
          <p:sp>
            <p:nvSpPr>
              <p:cNvPr id="593" name="Freeform 5027"/>
              <p:cNvSpPr>
                <a:spLocks/>
              </p:cNvSpPr>
              <p:nvPr/>
            </p:nvSpPr>
            <p:spPr bwMode="auto">
              <a:xfrm>
                <a:off x="1931" y="3536"/>
                <a:ext cx="1" cy="2"/>
              </a:xfrm>
              <a:custGeom>
                <a:avLst/>
                <a:gdLst>
                  <a:gd name="T0" fmla="*/ 1 w 1"/>
                  <a:gd name="T1" fmla="*/ 2 h 1"/>
                  <a:gd name="T2" fmla="*/ 0 w 1"/>
                  <a:gd name="T3" fmla="*/ 0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0"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594" name="Freeform 5028"/>
              <p:cNvSpPr>
                <a:spLocks/>
              </p:cNvSpPr>
              <p:nvPr/>
            </p:nvSpPr>
            <p:spPr bwMode="auto">
              <a:xfrm>
                <a:off x="1931" y="3531"/>
                <a:ext cx="8" cy="3"/>
              </a:xfrm>
              <a:custGeom>
                <a:avLst/>
                <a:gdLst>
                  <a:gd name="T0" fmla="*/ 1 w 6"/>
                  <a:gd name="T1" fmla="*/ 3 h 2"/>
                  <a:gd name="T2" fmla="*/ 8 w 6"/>
                  <a:gd name="T3" fmla="*/ 2 h 2"/>
                  <a:gd name="T4" fmla="*/ 0 w 6"/>
                  <a:gd name="T5" fmla="*/ 2 h 2"/>
                  <a:gd name="T6" fmla="*/ 1 w 6"/>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2">
                    <a:moveTo>
                      <a:pt x="1" y="2"/>
                    </a:moveTo>
                    <a:cubicBezTo>
                      <a:pt x="3" y="2"/>
                      <a:pt x="5" y="2"/>
                      <a:pt x="6" y="1"/>
                    </a:cubicBezTo>
                    <a:cubicBezTo>
                      <a:pt x="5" y="1"/>
                      <a:pt x="1" y="0"/>
                      <a:pt x="0" y="1"/>
                    </a:cubicBezTo>
                    <a:cubicBezTo>
                      <a:pt x="0" y="2"/>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595" name="Freeform 5029"/>
              <p:cNvSpPr>
                <a:spLocks/>
              </p:cNvSpPr>
              <p:nvPr/>
            </p:nvSpPr>
            <p:spPr bwMode="auto">
              <a:xfrm>
                <a:off x="1932" y="3533"/>
                <a:ext cx="27" cy="11"/>
              </a:xfrm>
              <a:custGeom>
                <a:avLst/>
                <a:gdLst>
                  <a:gd name="T0" fmla="*/ 0 w 20"/>
                  <a:gd name="T1" fmla="*/ 2 h 9"/>
                  <a:gd name="T2" fmla="*/ 5 w 20"/>
                  <a:gd name="T3" fmla="*/ 4 h 9"/>
                  <a:gd name="T4" fmla="*/ 11 w 20"/>
                  <a:gd name="T5" fmla="*/ 7 h 9"/>
                  <a:gd name="T6" fmla="*/ 8 w 20"/>
                  <a:gd name="T7" fmla="*/ 5 h 9"/>
                  <a:gd name="T8" fmla="*/ 7 w 20"/>
                  <a:gd name="T9" fmla="*/ 2 h 9"/>
                  <a:gd name="T10" fmla="*/ 12 w 20"/>
                  <a:gd name="T11" fmla="*/ 5 h 9"/>
                  <a:gd name="T12" fmla="*/ 15 w 20"/>
                  <a:gd name="T13" fmla="*/ 7 h 9"/>
                  <a:gd name="T14" fmla="*/ 23 w 20"/>
                  <a:gd name="T15" fmla="*/ 7 h 9"/>
                  <a:gd name="T16" fmla="*/ 27 w 20"/>
                  <a:gd name="T17" fmla="*/ 10 h 9"/>
                  <a:gd name="T18" fmla="*/ 22 w 20"/>
                  <a:gd name="T19" fmla="*/ 6 h 9"/>
                  <a:gd name="T20" fmla="*/ 16 w 20"/>
                  <a:gd name="T21" fmla="*/ 5 h 9"/>
                  <a:gd name="T22" fmla="*/ 22 w 20"/>
                  <a:gd name="T23" fmla="*/ 5 h 9"/>
                  <a:gd name="T24" fmla="*/ 11 w 20"/>
                  <a:gd name="T25" fmla="*/ 1 h 9"/>
                  <a:gd name="T26" fmla="*/ 16 w 20"/>
                  <a:gd name="T27" fmla="*/ 2 h 9"/>
                  <a:gd name="T28" fmla="*/ 16 w 20"/>
                  <a:gd name="T29" fmla="*/ 0 h 9"/>
                  <a:gd name="T30" fmla="*/ 9 w 20"/>
                  <a:gd name="T31" fmla="*/ 1 h 9"/>
                  <a:gd name="T32" fmla="*/ 4 w 20"/>
                  <a:gd name="T33" fmla="*/ 2 h 9"/>
                  <a:gd name="T34" fmla="*/ 0 w 20"/>
                  <a:gd name="T35" fmla="*/ 2 h 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0" h="9">
                    <a:moveTo>
                      <a:pt x="0" y="2"/>
                    </a:moveTo>
                    <a:cubicBezTo>
                      <a:pt x="0" y="3"/>
                      <a:pt x="3" y="4"/>
                      <a:pt x="4" y="3"/>
                    </a:cubicBezTo>
                    <a:cubicBezTo>
                      <a:pt x="3" y="5"/>
                      <a:pt x="7" y="6"/>
                      <a:pt x="8" y="6"/>
                    </a:cubicBezTo>
                    <a:cubicBezTo>
                      <a:pt x="8" y="5"/>
                      <a:pt x="7" y="5"/>
                      <a:pt x="6" y="4"/>
                    </a:cubicBezTo>
                    <a:cubicBezTo>
                      <a:pt x="4" y="2"/>
                      <a:pt x="8" y="3"/>
                      <a:pt x="5" y="2"/>
                    </a:cubicBezTo>
                    <a:cubicBezTo>
                      <a:pt x="6" y="2"/>
                      <a:pt x="8" y="4"/>
                      <a:pt x="9" y="4"/>
                    </a:cubicBezTo>
                    <a:cubicBezTo>
                      <a:pt x="11" y="4"/>
                      <a:pt x="12" y="5"/>
                      <a:pt x="11" y="6"/>
                    </a:cubicBezTo>
                    <a:cubicBezTo>
                      <a:pt x="12" y="5"/>
                      <a:pt x="15" y="6"/>
                      <a:pt x="17" y="6"/>
                    </a:cubicBezTo>
                    <a:cubicBezTo>
                      <a:pt x="18" y="7"/>
                      <a:pt x="18" y="9"/>
                      <a:pt x="20" y="8"/>
                    </a:cubicBezTo>
                    <a:cubicBezTo>
                      <a:pt x="19" y="7"/>
                      <a:pt x="18" y="6"/>
                      <a:pt x="16" y="5"/>
                    </a:cubicBezTo>
                    <a:cubicBezTo>
                      <a:pt x="15" y="5"/>
                      <a:pt x="13" y="5"/>
                      <a:pt x="12" y="4"/>
                    </a:cubicBezTo>
                    <a:cubicBezTo>
                      <a:pt x="13" y="5"/>
                      <a:pt x="15" y="4"/>
                      <a:pt x="16" y="4"/>
                    </a:cubicBezTo>
                    <a:cubicBezTo>
                      <a:pt x="14" y="2"/>
                      <a:pt x="10" y="4"/>
                      <a:pt x="8" y="1"/>
                    </a:cubicBezTo>
                    <a:cubicBezTo>
                      <a:pt x="10" y="2"/>
                      <a:pt x="10" y="2"/>
                      <a:pt x="12" y="2"/>
                    </a:cubicBezTo>
                    <a:cubicBezTo>
                      <a:pt x="14" y="2"/>
                      <a:pt x="13" y="0"/>
                      <a:pt x="12" y="0"/>
                    </a:cubicBezTo>
                    <a:cubicBezTo>
                      <a:pt x="10" y="0"/>
                      <a:pt x="9" y="0"/>
                      <a:pt x="7" y="1"/>
                    </a:cubicBezTo>
                    <a:cubicBezTo>
                      <a:pt x="7" y="1"/>
                      <a:pt x="2" y="0"/>
                      <a:pt x="3" y="2"/>
                    </a:cubicBezTo>
                    <a:cubicBezTo>
                      <a:pt x="3" y="1"/>
                      <a:pt x="1" y="1"/>
                      <a:pt x="0" y="2"/>
                    </a:cubicBezTo>
                  </a:path>
                </a:pathLst>
              </a:custGeom>
              <a:solidFill>
                <a:srgbClr val="B3B3B3"/>
              </a:solidFill>
              <a:ln w="3175">
                <a:solidFill>
                  <a:schemeClr val="tx1"/>
                </a:solidFill>
                <a:round/>
                <a:headEnd/>
                <a:tailEnd/>
              </a:ln>
            </p:spPr>
            <p:txBody>
              <a:bodyPr/>
              <a:lstStyle/>
              <a:p>
                <a:endParaRPr lang="en-GB" sz="2400" dirty="0"/>
              </a:p>
            </p:txBody>
          </p:sp>
          <p:sp>
            <p:nvSpPr>
              <p:cNvPr id="596" name="Freeform 5030"/>
              <p:cNvSpPr>
                <a:spLocks/>
              </p:cNvSpPr>
              <p:nvPr/>
            </p:nvSpPr>
            <p:spPr bwMode="auto">
              <a:xfrm>
                <a:off x="1932" y="3538"/>
                <a:ext cx="2" cy="1"/>
              </a:xfrm>
              <a:custGeom>
                <a:avLst/>
                <a:gdLst>
                  <a:gd name="T0" fmla="*/ 2 w 1"/>
                  <a:gd name="T1" fmla="*/ 0 h 1"/>
                  <a:gd name="T2" fmla="*/ 2 w 1"/>
                  <a:gd name="T3" fmla="*/ 1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1"/>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597" name="Freeform 5031"/>
              <p:cNvSpPr>
                <a:spLocks/>
              </p:cNvSpPr>
              <p:nvPr/>
            </p:nvSpPr>
            <p:spPr bwMode="auto">
              <a:xfrm>
                <a:off x="1936" y="3539"/>
                <a:ext cx="2" cy="0"/>
              </a:xfrm>
              <a:custGeom>
                <a:avLst/>
                <a:gdLst>
                  <a:gd name="T0" fmla="*/ 2 w 1"/>
                  <a:gd name="T1" fmla="*/ 0 w 1"/>
                  <a:gd name="T2" fmla="*/ 2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1" y="0"/>
                      <a:pt x="0"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598" name="Freeform 5032"/>
              <p:cNvSpPr>
                <a:spLocks/>
              </p:cNvSpPr>
              <p:nvPr/>
            </p:nvSpPr>
            <p:spPr bwMode="auto">
              <a:xfrm>
                <a:off x="1845" y="3484"/>
                <a:ext cx="3" cy="2"/>
              </a:xfrm>
              <a:custGeom>
                <a:avLst/>
                <a:gdLst>
                  <a:gd name="T0" fmla="*/ 2 w 2"/>
                  <a:gd name="T1" fmla="*/ 2 h 2"/>
                  <a:gd name="T2" fmla="*/ 0 w 2"/>
                  <a:gd name="T3" fmla="*/ 0 h 2"/>
                  <a:gd name="T4" fmla="*/ 2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2" y="2"/>
                      <a:pt x="1" y="1"/>
                      <a:pt x="0" y="0"/>
                    </a:cubicBezTo>
                    <a:cubicBezTo>
                      <a:pt x="0" y="1"/>
                      <a:pt x="0" y="2"/>
                      <a:pt x="1" y="2"/>
                    </a:cubicBezTo>
                  </a:path>
                </a:pathLst>
              </a:custGeom>
              <a:solidFill>
                <a:srgbClr val="B3B3B3"/>
              </a:solidFill>
              <a:ln w="3175">
                <a:solidFill>
                  <a:schemeClr val="tx1"/>
                </a:solidFill>
                <a:round/>
                <a:headEnd/>
                <a:tailEnd/>
              </a:ln>
            </p:spPr>
            <p:txBody>
              <a:bodyPr/>
              <a:lstStyle/>
              <a:p>
                <a:endParaRPr lang="en-GB" sz="2400" dirty="0"/>
              </a:p>
            </p:txBody>
          </p:sp>
          <p:sp>
            <p:nvSpPr>
              <p:cNvPr id="599" name="Freeform 5033"/>
              <p:cNvSpPr>
                <a:spLocks/>
              </p:cNvSpPr>
              <p:nvPr/>
            </p:nvSpPr>
            <p:spPr bwMode="auto">
              <a:xfrm>
                <a:off x="1847" y="3484"/>
                <a:ext cx="4" cy="6"/>
              </a:xfrm>
              <a:custGeom>
                <a:avLst/>
                <a:gdLst>
                  <a:gd name="T0" fmla="*/ 3 w 3"/>
                  <a:gd name="T1" fmla="*/ 6 h 5"/>
                  <a:gd name="T2" fmla="*/ 0 w 3"/>
                  <a:gd name="T3" fmla="*/ 0 h 5"/>
                  <a:gd name="T4" fmla="*/ 3 w 3"/>
                  <a:gd name="T5" fmla="*/ 2 h 5"/>
                  <a:gd name="T6" fmla="*/ 3 w 3"/>
                  <a:gd name="T7" fmla="*/ 6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5">
                    <a:moveTo>
                      <a:pt x="2" y="5"/>
                    </a:moveTo>
                    <a:cubicBezTo>
                      <a:pt x="3" y="4"/>
                      <a:pt x="3" y="0"/>
                      <a:pt x="0" y="0"/>
                    </a:cubicBezTo>
                    <a:cubicBezTo>
                      <a:pt x="1" y="1"/>
                      <a:pt x="1" y="1"/>
                      <a:pt x="2" y="2"/>
                    </a:cubicBezTo>
                    <a:cubicBezTo>
                      <a:pt x="0" y="2"/>
                      <a:pt x="1" y="4"/>
                      <a:pt x="2" y="5"/>
                    </a:cubicBezTo>
                  </a:path>
                </a:pathLst>
              </a:custGeom>
              <a:solidFill>
                <a:srgbClr val="B3B3B3"/>
              </a:solidFill>
              <a:ln w="3175">
                <a:solidFill>
                  <a:schemeClr val="tx1"/>
                </a:solidFill>
                <a:round/>
                <a:headEnd/>
                <a:tailEnd/>
              </a:ln>
            </p:spPr>
            <p:txBody>
              <a:bodyPr/>
              <a:lstStyle/>
              <a:p>
                <a:endParaRPr lang="en-GB" sz="2400" dirty="0"/>
              </a:p>
            </p:txBody>
          </p:sp>
          <p:sp>
            <p:nvSpPr>
              <p:cNvPr id="600" name="Freeform 5034"/>
              <p:cNvSpPr>
                <a:spLocks/>
              </p:cNvSpPr>
              <p:nvPr/>
            </p:nvSpPr>
            <p:spPr bwMode="auto">
              <a:xfrm>
                <a:off x="1851" y="3486"/>
                <a:ext cx="1" cy="4"/>
              </a:xfrm>
              <a:custGeom>
                <a:avLst/>
                <a:gdLst>
                  <a:gd name="T0" fmla="*/ 0 w 1"/>
                  <a:gd name="T1" fmla="*/ 4 h 3"/>
                  <a:gd name="T2" fmla="*/ 0 w 1"/>
                  <a:gd name="T3" fmla="*/ 0 h 3"/>
                  <a:gd name="T4" fmla="*/ 0 w 1"/>
                  <a:gd name="T5" fmla="*/ 4 h 3"/>
                  <a:gd name="T6" fmla="*/ 0 60000 65536"/>
                  <a:gd name="T7" fmla="*/ 0 60000 65536"/>
                  <a:gd name="T8" fmla="*/ 0 60000 65536"/>
                </a:gdLst>
                <a:ahLst/>
                <a:cxnLst>
                  <a:cxn ang="T6">
                    <a:pos x="T0" y="T1"/>
                  </a:cxn>
                  <a:cxn ang="T7">
                    <a:pos x="T2" y="T3"/>
                  </a:cxn>
                  <a:cxn ang="T8">
                    <a:pos x="T4" y="T5"/>
                  </a:cxn>
                </a:cxnLst>
                <a:rect l="0" t="0" r="r" b="b"/>
                <a:pathLst>
                  <a:path w="1" h="3">
                    <a:moveTo>
                      <a:pt x="0" y="3"/>
                    </a:moveTo>
                    <a:cubicBezTo>
                      <a:pt x="1" y="2"/>
                      <a:pt x="1" y="0"/>
                      <a:pt x="0" y="0"/>
                    </a:cubicBezTo>
                    <a:cubicBezTo>
                      <a:pt x="0" y="1"/>
                      <a:pt x="0" y="2"/>
                      <a:pt x="0" y="3"/>
                    </a:cubicBezTo>
                  </a:path>
                </a:pathLst>
              </a:custGeom>
              <a:solidFill>
                <a:srgbClr val="B3B3B3"/>
              </a:solidFill>
              <a:ln w="3175">
                <a:solidFill>
                  <a:schemeClr val="tx1"/>
                </a:solidFill>
                <a:round/>
                <a:headEnd/>
                <a:tailEnd/>
              </a:ln>
            </p:spPr>
            <p:txBody>
              <a:bodyPr/>
              <a:lstStyle/>
              <a:p>
                <a:endParaRPr lang="en-GB" sz="2400" dirty="0"/>
              </a:p>
            </p:txBody>
          </p:sp>
          <p:sp>
            <p:nvSpPr>
              <p:cNvPr id="601" name="Freeform 5035"/>
              <p:cNvSpPr>
                <a:spLocks/>
              </p:cNvSpPr>
              <p:nvPr/>
            </p:nvSpPr>
            <p:spPr bwMode="auto">
              <a:xfrm>
                <a:off x="1851" y="3492"/>
                <a:ext cx="5" cy="1"/>
              </a:xfrm>
              <a:custGeom>
                <a:avLst/>
                <a:gdLst>
                  <a:gd name="T0" fmla="*/ 3 w 4"/>
                  <a:gd name="T1" fmla="*/ 1 h 1"/>
                  <a:gd name="T2" fmla="*/ 0 w 4"/>
                  <a:gd name="T3" fmla="*/ 0 h 1"/>
                  <a:gd name="T4" fmla="*/ 3 w 4"/>
                  <a:gd name="T5" fmla="*/ 1 h 1"/>
                  <a:gd name="T6" fmla="*/ 0 60000 65536"/>
                  <a:gd name="T7" fmla="*/ 0 60000 65536"/>
                  <a:gd name="T8" fmla="*/ 0 60000 65536"/>
                </a:gdLst>
                <a:ahLst/>
                <a:cxnLst>
                  <a:cxn ang="T6">
                    <a:pos x="T0" y="T1"/>
                  </a:cxn>
                  <a:cxn ang="T7">
                    <a:pos x="T2" y="T3"/>
                  </a:cxn>
                  <a:cxn ang="T8">
                    <a:pos x="T4" y="T5"/>
                  </a:cxn>
                </a:cxnLst>
                <a:rect l="0" t="0" r="r" b="b"/>
                <a:pathLst>
                  <a:path w="4" h="1">
                    <a:moveTo>
                      <a:pt x="2" y="1"/>
                    </a:moveTo>
                    <a:cubicBezTo>
                      <a:pt x="4" y="0"/>
                      <a:pt x="1" y="0"/>
                      <a:pt x="0" y="0"/>
                    </a:cubicBezTo>
                    <a:cubicBezTo>
                      <a:pt x="1" y="0"/>
                      <a:pt x="2" y="1"/>
                      <a:pt x="2" y="1"/>
                    </a:cubicBezTo>
                  </a:path>
                </a:pathLst>
              </a:custGeom>
              <a:solidFill>
                <a:srgbClr val="B3B3B3"/>
              </a:solidFill>
              <a:ln w="3175">
                <a:solidFill>
                  <a:schemeClr val="tx1"/>
                </a:solidFill>
                <a:round/>
                <a:headEnd/>
                <a:tailEnd/>
              </a:ln>
            </p:spPr>
            <p:txBody>
              <a:bodyPr/>
              <a:lstStyle/>
              <a:p>
                <a:endParaRPr lang="en-GB" sz="2400" dirty="0"/>
              </a:p>
            </p:txBody>
          </p:sp>
          <p:sp>
            <p:nvSpPr>
              <p:cNvPr id="602" name="Freeform 5036"/>
              <p:cNvSpPr>
                <a:spLocks/>
              </p:cNvSpPr>
              <p:nvPr/>
            </p:nvSpPr>
            <p:spPr bwMode="auto">
              <a:xfrm>
                <a:off x="1852" y="3488"/>
                <a:ext cx="3" cy="1"/>
              </a:xfrm>
              <a:custGeom>
                <a:avLst/>
                <a:gdLst>
                  <a:gd name="T0" fmla="*/ 0 w 2"/>
                  <a:gd name="T1" fmla="*/ 1 h 1"/>
                  <a:gd name="T2" fmla="*/ 3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603" name="Freeform 5037"/>
              <p:cNvSpPr>
                <a:spLocks/>
              </p:cNvSpPr>
              <p:nvPr/>
            </p:nvSpPr>
            <p:spPr bwMode="auto">
              <a:xfrm>
                <a:off x="1852" y="3484"/>
                <a:ext cx="7" cy="4"/>
              </a:xfrm>
              <a:custGeom>
                <a:avLst/>
                <a:gdLst>
                  <a:gd name="T0" fmla="*/ 7 w 5"/>
                  <a:gd name="T1" fmla="*/ 4 h 3"/>
                  <a:gd name="T2" fmla="*/ 0 w 5"/>
                  <a:gd name="T3" fmla="*/ 0 h 3"/>
                  <a:gd name="T4" fmla="*/ 7 w 5"/>
                  <a:gd name="T5" fmla="*/ 4 h 3"/>
                  <a:gd name="T6" fmla="*/ 0 60000 65536"/>
                  <a:gd name="T7" fmla="*/ 0 60000 65536"/>
                  <a:gd name="T8" fmla="*/ 0 60000 65536"/>
                </a:gdLst>
                <a:ahLst/>
                <a:cxnLst>
                  <a:cxn ang="T6">
                    <a:pos x="T0" y="T1"/>
                  </a:cxn>
                  <a:cxn ang="T7">
                    <a:pos x="T2" y="T3"/>
                  </a:cxn>
                  <a:cxn ang="T8">
                    <a:pos x="T4" y="T5"/>
                  </a:cxn>
                </a:cxnLst>
                <a:rect l="0" t="0" r="r" b="b"/>
                <a:pathLst>
                  <a:path w="5" h="3">
                    <a:moveTo>
                      <a:pt x="5" y="3"/>
                    </a:moveTo>
                    <a:cubicBezTo>
                      <a:pt x="5" y="2"/>
                      <a:pt x="1" y="0"/>
                      <a:pt x="0" y="0"/>
                    </a:cubicBezTo>
                    <a:cubicBezTo>
                      <a:pt x="2" y="2"/>
                      <a:pt x="3" y="2"/>
                      <a:pt x="5" y="3"/>
                    </a:cubicBezTo>
                  </a:path>
                </a:pathLst>
              </a:custGeom>
              <a:solidFill>
                <a:srgbClr val="B3B3B3"/>
              </a:solidFill>
              <a:ln w="3175">
                <a:solidFill>
                  <a:schemeClr val="tx1"/>
                </a:solidFill>
                <a:round/>
                <a:headEnd/>
                <a:tailEnd/>
              </a:ln>
            </p:spPr>
            <p:txBody>
              <a:bodyPr/>
              <a:lstStyle/>
              <a:p>
                <a:endParaRPr lang="en-GB" sz="2400" dirty="0"/>
              </a:p>
            </p:txBody>
          </p:sp>
          <p:sp>
            <p:nvSpPr>
              <p:cNvPr id="604" name="Freeform 5038"/>
              <p:cNvSpPr>
                <a:spLocks/>
              </p:cNvSpPr>
              <p:nvPr/>
            </p:nvSpPr>
            <p:spPr bwMode="auto">
              <a:xfrm>
                <a:off x="1856" y="3481"/>
                <a:ext cx="4" cy="4"/>
              </a:xfrm>
              <a:custGeom>
                <a:avLst/>
                <a:gdLst>
                  <a:gd name="T0" fmla="*/ 3 w 3"/>
                  <a:gd name="T1" fmla="*/ 4 h 3"/>
                  <a:gd name="T2" fmla="*/ 4 w 3"/>
                  <a:gd name="T3" fmla="*/ 4 h 3"/>
                  <a:gd name="T4" fmla="*/ 0 w 3"/>
                  <a:gd name="T5" fmla="*/ 0 h 3"/>
                  <a:gd name="T6" fmla="*/ 3 w 3"/>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2" y="3"/>
                    </a:moveTo>
                    <a:cubicBezTo>
                      <a:pt x="3" y="3"/>
                      <a:pt x="3" y="3"/>
                      <a:pt x="3" y="3"/>
                    </a:cubicBezTo>
                    <a:cubicBezTo>
                      <a:pt x="2" y="2"/>
                      <a:pt x="1" y="1"/>
                      <a:pt x="0" y="0"/>
                    </a:cubicBezTo>
                    <a:cubicBezTo>
                      <a:pt x="0" y="2"/>
                      <a:pt x="0" y="3"/>
                      <a:pt x="2" y="3"/>
                    </a:cubicBezTo>
                  </a:path>
                </a:pathLst>
              </a:custGeom>
              <a:solidFill>
                <a:srgbClr val="B3B3B3"/>
              </a:solidFill>
              <a:ln w="3175">
                <a:solidFill>
                  <a:schemeClr val="tx1"/>
                </a:solidFill>
                <a:round/>
                <a:headEnd/>
                <a:tailEnd/>
              </a:ln>
            </p:spPr>
            <p:txBody>
              <a:bodyPr/>
              <a:lstStyle/>
              <a:p>
                <a:endParaRPr lang="en-GB" sz="2400" dirty="0"/>
              </a:p>
            </p:txBody>
          </p:sp>
          <p:sp>
            <p:nvSpPr>
              <p:cNvPr id="605" name="Freeform 5039"/>
              <p:cNvSpPr>
                <a:spLocks/>
              </p:cNvSpPr>
              <p:nvPr/>
            </p:nvSpPr>
            <p:spPr bwMode="auto">
              <a:xfrm>
                <a:off x="1857" y="3489"/>
                <a:ext cx="7" cy="5"/>
              </a:xfrm>
              <a:custGeom>
                <a:avLst/>
                <a:gdLst>
                  <a:gd name="T0" fmla="*/ 4 w 5"/>
                  <a:gd name="T1" fmla="*/ 5 h 4"/>
                  <a:gd name="T2" fmla="*/ 7 w 5"/>
                  <a:gd name="T3" fmla="*/ 4 h 4"/>
                  <a:gd name="T4" fmla="*/ 0 w 5"/>
                  <a:gd name="T5" fmla="*/ 1 h 4"/>
                  <a:gd name="T6" fmla="*/ 4 w 5"/>
                  <a:gd name="T7" fmla="*/ 3 h 4"/>
                  <a:gd name="T8" fmla="*/ 4 w 5"/>
                  <a:gd name="T9" fmla="*/ 5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4">
                    <a:moveTo>
                      <a:pt x="3" y="4"/>
                    </a:moveTo>
                    <a:cubicBezTo>
                      <a:pt x="4" y="4"/>
                      <a:pt x="4" y="4"/>
                      <a:pt x="5" y="3"/>
                    </a:cubicBezTo>
                    <a:cubicBezTo>
                      <a:pt x="3" y="2"/>
                      <a:pt x="1" y="0"/>
                      <a:pt x="0" y="1"/>
                    </a:cubicBezTo>
                    <a:cubicBezTo>
                      <a:pt x="1" y="1"/>
                      <a:pt x="2" y="2"/>
                      <a:pt x="3" y="2"/>
                    </a:cubicBezTo>
                    <a:cubicBezTo>
                      <a:pt x="0" y="2"/>
                      <a:pt x="3" y="4"/>
                      <a:pt x="3" y="4"/>
                    </a:cubicBezTo>
                  </a:path>
                </a:pathLst>
              </a:custGeom>
              <a:solidFill>
                <a:srgbClr val="B3B3B3"/>
              </a:solidFill>
              <a:ln w="3175">
                <a:solidFill>
                  <a:schemeClr val="tx1"/>
                </a:solidFill>
                <a:round/>
                <a:headEnd/>
                <a:tailEnd/>
              </a:ln>
            </p:spPr>
            <p:txBody>
              <a:bodyPr/>
              <a:lstStyle/>
              <a:p>
                <a:endParaRPr lang="en-GB" sz="2400" dirty="0"/>
              </a:p>
            </p:txBody>
          </p:sp>
          <p:sp>
            <p:nvSpPr>
              <p:cNvPr id="606" name="Freeform 5040"/>
              <p:cNvSpPr>
                <a:spLocks/>
              </p:cNvSpPr>
              <p:nvPr/>
            </p:nvSpPr>
            <p:spPr bwMode="auto">
              <a:xfrm>
                <a:off x="1857" y="3499"/>
                <a:ext cx="24" cy="11"/>
              </a:xfrm>
              <a:custGeom>
                <a:avLst/>
                <a:gdLst>
                  <a:gd name="T0" fmla="*/ 20 w 18"/>
                  <a:gd name="T1" fmla="*/ 10 h 8"/>
                  <a:gd name="T2" fmla="*/ 24 w 18"/>
                  <a:gd name="T3" fmla="*/ 10 h 8"/>
                  <a:gd name="T4" fmla="*/ 19 w 18"/>
                  <a:gd name="T5" fmla="*/ 7 h 8"/>
                  <a:gd name="T6" fmla="*/ 17 w 18"/>
                  <a:gd name="T7" fmla="*/ 7 h 8"/>
                  <a:gd name="T8" fmla="*/ 8 w 18"/>
                  <a:gd name="T9" fmla="*/ 3 h 8"/>
                  <a:gd name="T10" fmla="*/ 0 w 18"/>
                  <a:gd name="T11" fmla="*/ 0 h 8"/>
                  <a:gd name="T12" fmla="*/ 9 w 18"/>
                  <a:gd name="T13" fmla="*/ 6 h 8"/>
                  <a:gd name="T14" fmla="*/ 15 w 18"/>
                  <a:gd name="T15" fmla="*/ 7 h 8"/>
                  <a:gd name="T16" fmla="*/ 20 w 18"/>
                  <a:gd name="T17" fmla="*/ 1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8">
                    <a:moveTo>
                      <a:pt x="15" y="7"/>
                    </a:moveTo>
                    <a:cubicBezTo>
                      <a:pt x="16" y="7"/>
                      <a:pt x="17" y="7"/>
                      <a:pt x="18" y="7"/>
                    </a:cubicBezTo>
                    <a:cubicBezTo>
                      <a:pt x="16" y="6"/>
                      <a:pt x="15" y="5"/>
                      <a:pt x="14" y="5"/>
                    </a:cubicBezTo>
                    <a:cubicBezTo>
                      <a:pt x="17" y="8"/>
                      <a:pt x="9" y="2"/>
                      <a:pt x="13" y="5"/>
                    </a:cubicBezTo>
                    <a:cubicBezTo>
                      <a:pt x="10" y="3"/>
                      <a:pt x="8" y="3"/>
                      <a:pt x="6" y="2"/>
                    </a:cubicBezTo>
                    <a:cubicBezTo>
                      <a:pt x="4" y="2"/>
                      <a:pt x="2" y="0"/>
                      <a:pt x="0" y="0"/>
                    </a:cubicBezTo>
                    <a:cubicBezTo>
                      <a:pt x="3" y="2"/>
                      <a:pt x="4" y="3"/>
                      <a:pt x="7" y="4"/>
                    </a:cubicBezTo>
                    <a:cubicBezTo>
                      <a:pt x="9" y="4"/>
                      <a:pt x="10" y="4"/>
                      <a:pt x="11" y="5"/>
                    </a:cubicBezTo>
                    <a:cubicBezTo>
                      <a:pt x="12" y="5"/>
                      <a:pt x="14" y="7"/>
                      <a:pt x="15" y="7"/>
                    </a:cubicBezTo>
                  </a:path>
                </a:pathLst>
              </a:custGeom>
              <a:solidFill>
                <a:srgbClr val="B3B3B3"/>
              </a:solidFill>
              <a:ln w="3175">
                <a:solidFill>
                  <a:schemeClr val="tx1"/>
                </a:solidFill>
                <a:round/>
                <a:headEnd/>
                <a:tailEnd/>
              </a:ln>
            </p:spPr>
            <p:txBody>
              <a:bodyPr/>
              <a:lstStyle/>
              <a:p>
                <a:endParaRPr lang="en-GB" sz="2400" dirty="0"/>
              </a:p>
            </p:txBody>
          </p:sp>
          <p:sp>
            <p:nvSpPr>
              <p:cNvPr id="607" name="Freeform 5041"/>
              <p:cNvSpPr>
                <a:spLocks/>
              </p:cNvSpPr>
              <p:nvPr/>
            </p:nvSpPr>
            <p:spPr bwMode="auto">
              <a:xfrm>
                <a:off x="1859" y="3489"/>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1"/>
                      <a:pt x="0" y="0"/>
                      <a:pt x="0" y="1"/>
                    </a:cubicBezTo>
                    <a:cubicBezTo>
                      <a:pt x="0" y="1"/>
                      <a:pt x="0" y="1"/>
                      <a:pt x="1" y="1"/>
                    </a:cubicBezTo>
                  </a:path>
                </a:pathLst>
              </a:custGeom>
              <a:solidFill>
                <a:srgbClr val="B3B3B3"/>
              </a:solidFill>
              <a:ln w="3175">
                <a:solidFill>
                  <a:schemeClr val="tx1"/>
                </a:solidFill>
                <a:round/>
                <a:headEnd/>
                <a:tailEnd/>
              </a:ln>
            </p:spPr>
            <p:txBody>
              <a:bodyPr/>
              <a:lstStyle/>
              <a:p>
                <a:endParaRPr lang="en-GB" sz="2400" dirty="0"/>
              </a:p>
            </p:txBody>
          </p:sp>
          <p:sp>
            <p:nvSpPr>
              <p:cNvPr id="608" name="Freeform 5042"/>
              <p:cNvSpPr>
                <a:spLocks/>
              </p:cNvSpPr>
              <p:nvPr/>
            </p:nvSpPr>
            <p:spPr bwMode="auto">
              <a:xfrm>
                <a:off x="1859" y="3484"/>
                <a:ext cx="2" cy="1"/>
              </a:xfrm>
              <a:custGeom>
                <a:avLst/>
                <a:gdLst>
                  <a:gd name="T0" fmla="*/ 2 w 2"/>
                  <a:gd name="T1" fmla="*/ 1 h 1"/>
                  <a:gd name="T2" fmla="*/ 0 w 2"/>
                  <a:gd name="T3" fmla="*/ 0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0"/>
                      <a:pt x="0" y="0"/>
                    </a:cubicBezTo>
                    <a:cubicBezTo>
                      <a:pt x="1"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609" name="Freeform 5043"/>
              <p:cNvSpPr>
                <a:spLocks/>
              </p:cNvSpPr>
              <p:nvPr/>
            </p:nvSpPr>
            <p:spPr bwMode="auto">
              <a:xfrm>
                <a:off x="1859" y="3488"/>
                <a:ext cx="6" cy="4"/>
              </a:xfrm>
              <a:custGeom>
                <a:avLst/>
                <a:gdLst>
                  <a:gd name="T0" fmla="*/ 6 w 5"/>
                  <a:gd name="T1" fmla="*/ 4 h 3"/>
                  <a:gd name="T2" fmla="*/ 0 w 5"/>
                  <a:gd name="T3" fmla="*/ 0 h 3"/>
                  <a:gd name="T4" fmla="*/ 6 w 5"/>
                  <a:gd name="T5" fmla="*/ 4 h 3"/>
                  <a:gd name="T6" fmla="*/ 0 60000 65536"/>
                  <a:gd name="T7" fmla="*/ 0 60000 65536"/>
                  <a:gd name="T8" fmla="*/ 0 60000 65536"/>
                </a:gdLst>
                <a:ahLst/>
                <a:cxnLst>
                  <a:cxn ang="T6">
                    <a:pos x="T0" y="T1"/>
                  </a:cxn>
                  <a:cxn ang="T7">
                    <a:pos x="T2" y="T3"/>
                  </a:cxn>
                  <a:cxn ang="T8">
                    <a:pos x="T4" y="T5"/>
                  </a:cxn>
                </a:cxnLst>
                <a:rect l="0" t="0" r="r" b="b"/>
                <a:pathLst>
                  <a:path w="5" h="3">
                    <a:moveTo>
                      <a:pt x="5" y="3"/>
                    </a:moveTo>
                    <a:cubicBezTo>
                      <a:pt x="5" y="1"/>
                      <a:pt x="2" y="0"/>
                      <a:pt x="0" y="0"/>
                    </a:cubicBezTo>
                    <a:cubicBezTo>
                      <a:pt x="1" y="2"/>
                      <a:pt x="4" y="2"/>
                      <a:pt x="5" y="3"/>
                    </a:cubicBezTo>
                  </a:path>
                </a:pathLst>
              </a:custGeom>
              <a:solidFill>
                <a:srgbClr val="B3B3B3"/>
              </a:solidFill>
              <a:ln w="3175">
                <a:solidFill>
                  <a:schemeClr val="tx1"/>
                </a:solidFill>
                <a:round/>
                <a:headEnd/>
                <a:tailEnd/>
              </a:ln>
            </p:spPr>
            <p:txBody>
              <a:bodyPr/>
              <a:lstStyle/>
              <a:p>
                <a:endParaRPr lang="en-GB" sz="2400" dirty="0"/>
              </a:p>
            </p:txBody>
          </p:sp>
          <p:sp>
            <p:nvSpPr>
              <p:cNvPr id="610" name="Freeform 5044"/>
              <p:cNvSpPr>
                <a:spLocks/>
              </p:cNvSpPr>
              <p:nvPr/>
            </p:nvSpPr>
            <p:spPr bwMode="auto">
              <a:xfrm>
                <a:off x="1860" y="3486"/>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1" y="0"/>
                      <a:pt x="0"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611" name="Freeform 5045"/>
              <p:cNvSpPr>
                <a:spLocks/>
              </p:cNvSpPr>
              <p:nvPr/>
            </p:nvSpPr>
            <p:spPr bwMode="auto">
              <a:xfrm>
                <a:off x="1861" y="3492"/>
                <a:ext cx="6" cy="2"/>
              </a:xfrm>
              <a:custGeom>
                <a:avLst/>
                <a:gdLst>
                  <a:gd name="T0" fmla="*/ 5 w 4"/>
                  <a:gd name="T1" fmla="*/ 2 h 2"/>
                  <a:gd name="T2" fmla="*/ 6 w 4"/>
                  <a:gd name="T3" fmla="*/ 2 h 2"/>
                  <a:gd name="T4" fmla="*/ 0 w 4"/>
                  <a:gd name="T5" fmla="*/ 0 h 2"/>
                  <a:gd name="T6" fmla="*/ 5 w 4"/>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3" y="2"/>
                    </a:moveTo>
                    <a:cubicBezTo>
                      <a:pt x="4" y="2"/>
                      <a:pt x="4" y="2"/>
                      <a:pt x="4" y="2"/>
                    </a:cubicBezTo>
                    <a:cubicBezTo>
                      <a:pt x="3" y="0"/>
                      <a:pt x="1" y="0"/>
                      <a:pt x="0" y="0"/>
                    </a:cubicBezTo>
                    <a:cubicBezTo>
                      <a:pt x="1" y="1"/>
                      <a:pt x="2" y="1"/>
                      <a:pt x="3" y="2"/>
                    </a:cubicBezTo>
                  </a:path>
                </a:pathLst>
              </a:custGeom>
              <a:solidFill>
                <a:srgbClr val="B3B3B3"/>
              </a:solidFill>
              <a:ln w="3175">
                <a:solidFill>
                  <a:schemeClr val="tx1"/>
                </a:solidFill>
                <a:round/>
                <a:headEnd/>
                <a:tailEnd/>
              </a:ln>
            </p:spPr>
            <p:txBody>
              <a:bodyPr/>
              <a:lstStyle/>
              <a:p>
                <a:endParaRPr lang="en-GB" sz="2400" dirty="0"/>
              </a:p>
            </p:txBody>
          </p:sp>
          <p:sp>
            <p:nvSpPr>
              <p:cNvPr id="612" name="Freeform 5046"/>
              <p:cNvSpPr>
                <a:spLocks/>
              </p:cNvSpPr>
              <p:nvPr/>
            </p:nvSpPr>
            <p:spPr bwMode="auto">
              <a:xfrm>
                <a:off x="1861" y="3488"/>
                <a:ext cx="3" cy="1"/>
              </a:xfrm>
              <a:custGeom>
                <a:avLst/>
                <a:gdLst>
                  <a:gd name="T0" fmla="*/ 2 w 2"/>
                  <a:gd name="T1" fmla="*/ 1 h 1"/>
                  <a:gd name="T2" fmla="*/ 0 w 2"/>
                  <a:gd name="T3" fmla="*/ 0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2"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613" name="Freeform 5047"/>
              <p:cNvSpPr>
                <a:spLocks/>
              </p:cNvSpPr>
              <p:nvPr/>
            </p:nvSpPr>
            <p:spPr bwMode="auto">
              <a:xfrm>
                <a:off x="1863" y="3490"/>
                <a:ext cx="1" cy="2"/>
              </a:xfrm>
              <a:custGeom>
                <a:avLst/>
                <a:gdLst>
                  <a:gd name="T0" fmla="*/ 1 w 1"/>
                  <a:gd name="T1" fmla="*/ 2 h 1"/>
                  <a:gd name="T2" fmla="*/ 0 w 1"/>
                  <a:gd name="T3" fmla="*/ 2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0" y="1"/>
                      <a:pt x="0" y="1"/>
                      <a:pt x="1" y="1"/>
                    </a:cubicBezTo>
                  </a:path>
                </a:pathLst>
              </a:custGeom>
              <a:solidFill>
                <a:srgbClr val="B3B3B3"/>
              </a:solidFill>
              <a:ln w="3175">
                <a:solidFill>
                  <a:schemeClr val="tx1"/>
                </a:solidFill>
                <a:round/>
                <a:headEnd/>
                <a:tailEnd/>
              </a:ln>
            </p:spPr>
            <p:txBody>
              <a:bodyPr/>
              <a:lstStyle/>
              <a:p>
                <a:endParaRPr lang="en-GB" sz="2400" dirty="0"/>
              </a:p>
            </p:txBody>
          </p:sp>
          <p:sp>
            <p:nvSpPr>
              <p:cNvPr id="614" name="Freeform 5048"/>
              <p:cNvSpPr>
                <a:spLocks/>
              </p:cNvSpPr>
              <p:nvPr/>
            </p:nvSpPr>
            <p:spPr bwMode="auto">
              <a:xfrm>
                <a:off x="1864" y="3494"/>
                <a:ext cx="5" cy="5"/>
              </a:xfrm>
              <a:custGeom>
                <a:avLst/>
                <a:gdLst>
                  <a:gd name="T0" fmla="*/ 3 w 4"/>
                  <a:gd name="T1" fmla="*/ 5 h 4"/>
                  <a:gd name="T2" fmla="*/ 1 w 4"/>
                  <a:gd name="T3" fmla="*/ 0 h 4"/>
                  <a:gd name="T4" fmla="*/ 3 w 4"/>
                  <a:gd name="T5" fmla="*/ 5 h 4"/>
                  <a:gd name="T6" fmla="*/ 0 60000 65536"/>
                  <a:gd name="T7" fmla="*/ 0 60000 65536"/>
                  <a:gd name="T8" fmla="*/ 0 60000 65536"/>
                </a:gdLst>
                <a:ahLst/>
                <a:cxnLst>
                  <a:cxn ang="T6">
                    <a:pos x="T0" y="T1"/>
                  </a:cxn>
                  <a:cxn ang="T7">
                    <a:pos x="T2" y="T3"/>
                  </a:cxn>
                  <a:cxn ang="T8">
                    <a:pos x="T4" y="T5"/>
                  </a:cxn>
                </a:cxnLst>
                <a:rect l="0" t="0" r="r" b="b"/>
                <a:pathLst>
                  <a:path w="4" h="4">
                    <a:moveTo>
                      <a:pt x="2" y="4"/>
                    </a:moveTo>
                    <a:cubicBezTo>
                      <a:pt x="4" y="3"/>
                      <a:pt x="3" y="0"/>
                      <a:pt x="1" y="0"/>
                    </a:cubicBezTo>
                    <a:cubicBezTo>
                      <a:pt x="0" y="1"/>
                      <a:pt x="2" y="3"/>
                      <a:pt x="2" y="4"/>
                    </a:cubicBezTo>
                  </a:path>
                </a:pathLst>
              </a:custGeom>
              <a:solidFill>
                <a:srgbClr val="B3B3B3"/>
              </a:solidFill>
              <a:ln w="3175">
                <a:solidFill>
                  <a:schemeClr val="tx1"/>
                </a:solidFill>
                <a:round/>
                <a:headEnd/>
                <a:tailEnd/>
              </a:ln>
            </p:spPr>
            <p:txBody>
              <a:bodyPr/>
              <a:lstStyle/>
              <a:p>
                <a:endParaRPr lang="en-GB" sz="2400" dirty="0"/>
              </a:p>
            </p:txBody>
          </p:sp>
          <p:sp>
            <p:nvSpPr>
              <p:cNvPr id="615" name="Freeform 5049"/>
              <p:cNvSpPr>
                <a:spLocks/>
              </p:cNvSpPr>
              <p:nvPr/>
            </p:nvSpPr>
            <p:spPr bwMode="auto">
              <a:xfrm>
                <a:off x="1870" y="3505"/>
                <a:ext cx="2" cy="1"/>
              </a:xfrm>
              <a:custGeom>
                <a:avLst/>
                <a:gdLst>
                  <a:gd name="T0" fmla="*/ 0 w 1"/>
                  <a:gd name="T1" fmla="*/ 0 h 1"/>
                  <a:gd name="T2" fmla="*/ 2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1" y="1"/>
                      <a:pt x="1"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616" name="Freeform 5050"/>
              <p:cNvSpPr>
                <a:spLocks/>
              </p:cNvSpPr>
              <p:nvPr/>
            </p:nvSpPr>
            <p:spPr bwMode="auto">
              <a:xfrm>
                <a:off x="1870" y="3501"/>
                <a:ext cx="4" cy="2"/>
              </a:xfrm>
              <a:custGeom>
                <a:avLst/>
                <a:gdLst>
                  <a:gd name="T0" fmla="*/ 4 w 3"/>
                  <a:gd name="T1" fmla="*/ 2 h 2"/>
                  <a:gd name="T2" fmla="*/ 0 w 3"/>
                  <a:gd name="T3" fmla="*/ 1 h 2"/>
                  <a:gd name="T4" fmla="*/ 4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3" y="2"/>
                    </a:moveTo>
                    <a:cubicBezTo>
                      <a:pt x="3" y="0"/>
                      <a:pt x="1" y="0"/>
                      <a:pt x="0" y="1"/>
                    </a:cubicBezTo>
                    <a:cubicBezTo>
                      <a:pt x="1" y="0"/>
                      <a:pt x="2" y="1"/>
                      <a:pt x="3" y="2"/>
                    </a:cubicBezTo>
                  </a:path>
                </a:pathLst>
              </a:custGeom>
              <a:solidFill>
                <a:srgbClr val="B3B3B3"/>
              </a:solidFill>
              <a:ln w="3175">
                <a:solidFill>
                  <a:schemeClr val="tx1"/>
                </a:solidFill>
                <a:round/>
                <a:headEnd/>
                <a:tailEnd/>
              </a:ln>
            </p:spPr>
            <p:txBody>
              <a:bodyPr/>
              <a:lstStyle/>
              <a:p>
                <a:endParaRPr lang="en-GB" sz="2400" dirty="0"/>
              </a:p>
            </p:txBody>
          </p:sp>
          <p:sp>
            <p:nvSpPr>
              <p:cNvPr id="617" name="Freeform 5051"/>
              <p:cNvSpPr>
                <a:spLocks/>
              </p:cNvSpPr>
              <p:nvPr/>
            </p:nvSpPr>
            <p:spPr bwMode="auto">
              <a:xfrm>
                <a:off x="1870" y="3486"/>
                <a:ext cx="3" cy="3"/>
              </a:xfrm>
              <a:custGeom>
                <a:avLst/>
                <a:gdLst>
                  <a:gd name="T0" fmla="*/ 2 w 2"/>
                  <a:gd name="T1" fmla="*/ 3 h 2"/>
                  <a:gd name="T2" fmla="*/ 3 w 2"/>
                  <a:gd name="T3" fmla="*/ 0 h 2"/>
                  <a:gd name="T4" fmla="*/ 2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1" y="2"/>
                      <a:pt x="2" y="1"/>
                      <a:pt x="2" y="0"/>
                    </a:cubicBezTo>
                    <a:cubicBezTo>
                      <a:pt x="1" y="1"/>
                      <a:pt x="0" y="1"/>
                      <a:pt x="1" y="2"/>
                    </a:cubicBezTo>
                  </a:path>
                </a:pathLst>
              </a:custGeom>
              <a:solidFill>
                <a:srgbClr val="B3B3B3"/>
              </a:solidFill>
              <a:ln w="3175">
                <a:solidFill>
                  <a:schemeClr val="tx1"/>
                </a:solidFill>
                <a:round/>
                <a:headEnd/>
                <a:tailEnd/>
              </a:ln>
            </p:spPr>
            <p:txBody>
              <a:bodyPr/>
              <a:lstStyle/>
              <a:p>
                <a:endParaRPr lang="en-GB" sz="2400" dirty="0"/>
              </a:p>
            </p:txBody>
          </p:sp>
          <p:sp>
            <p:nvSpPr>
              <p:cNvPr id="618" name="Freeform 5052"/>
              <p:cNvSpPr>
                <a:spLocks/>
              </p:cNvSpPr>
              <p:nvPr/>
            </p:nvSpPr>
            <p:spPr bwMode="auto">
              <a:xfrm>
                <a:off x="1824" y="3452"/>
                <a:ext cx="7" cy="4"/>
              </a:xfrm>
              <a:custGeom>
                <a:avLst/>
                <a:gdLst>
                  <a:gd name="T0" fmla="*/ 7 w 5"/>
                  <a:gd name="T1" fmla="*/ 4 h 3"/>
                  <a:gd name="T2" fmla="*/ 0 w 5"/>
                  <a:gd name="T3" fmla="*/ 0 h 3"/>
                  <a:gd name="T4" fmla="*/ 3 w 5"/>
                  <a:gd name="T5" fmla="*/ 1 h 3"/>
                  <a:gd name="T6" fmla="*/ 7 w 5"/>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3">
                    <a:moveTo>
                      <a:pt x="5" y="3"/>
                    </a:moveTo>
                    <a:cubicBezTo>
                      <a:pt x="4" y="1"/>
                      <a:pt x="2" y="0"/>
                      <a:pt x="0" y="0"/>
                    </a:cubicBezTo>
                    <a:cubicBezTo>
                      <a:pt x="0" y="1"/>
                      <a:pt x="1" y="3"/>
                      <a:pt x="2" y="1"/>
                    </a:cubicBezTo>
                    <a:cubicBezTo>
                      <a:pt x="2" y="3"/>
                      <a:pt x="4" y="3"/>
                      <a:pt x="5" y="3"/>
                    </a:cubicBezTo>
                  </a:path>
                </a:pathLst>
              </a:custGeom>
              <a:solidFill>
                <a:srgbClr val="B3B3B3"/>
              </a:solidFill>
              <a:ln w="3175">
                <a:solidFill>
                  <a:schemeClr val="tx1"/>
                </a:solidFill>
                <a:round/>
                <a:headEnd/>
                <a:tailEnd/>
              </a:ln>
            </p:spPr>
            <p:txBody>
              <a:bodyPr/>
              <a:lstStyle/>
              <a:p>
                <a:endParaRPr lang="en-GB" sz="2400" dirty="0"/>
              </a:p>
            </p:txBody>
          </p:sp>
          <p:sp>
            <p:nvSpPr>
              <p:cNvPr id="619" name="Freeform 5053"/>
              <p:cNvSpPr>
                <a:spLocks/>
              </p:cNvSpPr>
              <p:nvPr/>
            </p:nvSpPr>
            <p:spPr bwMode="auto">
              <a:xfrm>
                <a:off x="1830" y="3457"/>
                <a:ext cx="8" cy="7"/>
              </a:xfrm>
              <a:custGeom>
                <a:avLst/>
                <a:gdLst>
                  <a:gd name="T0" fmla="*/ 5 w 6"/>
                  <a:gd name="T1" fmla="*/ 6 h 5"/>
                  <a:gd name="T2" fmla="*/ 8 w 6"/>
                  <a:gd name="T3" fmla="*/ 3 h 5"/>
                  <a:gd name="T4" fmla="*/ 5 w 6"/>
                  <a:gd name="T5" fmla="*/ 1 h 5"/>
                  <a:gd name="T6" fmla="*/ 3 w 6"/>
                  <a:gd name="T7" fmla="*/ 1 h 5"/>
                  <a:gd name="T8" fmla="*/ 0 w 6"/>
                  <a:gd name="T9" fmla="*/ 1 h 5"/>
                  <a:gd name="T10" fmla="*/ 4 w 6"/>
                  <a:gd name="T11" fmla="*/ 4 h 5"/>
                  <a:gd name="T12" fmla="*/ 0 w 6"/>
                  <a:gd name="T13" fmla="*/ 3 h 5"/>
                  <a:gd name="T14" fmla="*/ 1 w 6"/>
                  <a:gd name="T15" fmla="*/ 6 h 5"/>
                  <a:gd name="T16" fmla="*/ 3 w 6"/>
                  <a:gd name="T17" fmla="*/ 7 h 5"/>
                  <a:gd name="T18" fmla="*/ 5 w 6"/>
                  <a:gd name="T19" fmla="*/ 6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 h="5">
                    <a:moveTo>
                      <a:pt x="4" y="4"/>
                    </a:moveTo>
                    <a:cubicBezTo>
                      <a:pt x="4" y="3"/>
                      <a:pt x="5" y="3"/>
                      <a:pt x="6" y="2"/>
                    </a:cubicBezTo>
                    <a:cubicBezTo>
                      <a:pt x="4" y="3"/>
                      <a:pt x="3" y="3"/>
                      <a:pt x="4" y="1"/>
                    </a:cubicBezTo>
                    <a:cubicBezTo>
                      <a:pt x="3" y="2"/>
                      <a:pt x="3" y="1"/>
                      <a:pt x="2" y="1"/>
                    </a:cubicBezTo>
                    <a:cubicBezTo>
                      <a:pt x="1" y="0"/>
                      <a:pt x="0" y="1"/>
                      <a:pt x="0" y="1"/>
                    </a:cubicBezTo>
                    <a:cubicBezTo>
                      <a:pt x="0" y="2"/>
                      <a:pt x="3" y="2"/>
                      <a:pt x="3" y="3"/>
                    </a:cubicBezTo>
                    <a:cubicBezTo>
                      <a:pt x="1" y="4"/>
                      <a:pt x="2" y="2"/>
                      <a:pt x="0" y="2"/>
                    </a:cubicBezTo>
                    <a:cubicBezTo>
                      <a:pt x="0" y="3"/>
                      <a:pt x="0" y="4"/>
                      <a:pt x="1" y="4"/>
                    </a:cubicBezTo>
                    <a:cubicBezTo>
                      <a:pt x="2" y="5"/>
                      <a:pt x="3" y="4"/>
                      <a:pt x="2" y="5"/>
                    </a:cubicBezTo>
                    <a:cubicBezTo>
                      <a:pt x="3" y="5"/>
                      <a:pt x="4" y="5"/>
                      <a:pt x="4" y="4"/>
                    </a:cubicBezTo>
                  </a:path>
                </a:pathLst>
              </a:custGeom>
              <a:solidFill>
                <a:srgbClr val="B3B3B3"/>
              </a:solidFill>
              <a:ln w="3175">
                <a:solidFill>
                  <a:schemeClr val="tx1"/>
                </a:solidFill>
                <a:round/>
                <a:headEnd/>
                <a:tailEnd/>
              </a:ln>
            </p:spPr>
            <p:txBody>
              <a:bodyPr/>
              <a:lstStyle/>
              <a:p>
                <a:endParaRPr lang="en-GB" sz="2400" dirty="0"/>
              </a:p>
            </p:txBody>
          </p:sp>
          <p:sp>
            <p:nvSpPr>
              <p:cNvPr id="620" name="Freeform 5054"/>
              <p:cNvSpPr>
                <a:spLocks/>
              </p:cNvSpPr>
              <p:nvPr/>
            </p:nvSpPr>
            <p:spPr bwMode="auto">
              <a:xfrm>
                <a:off x="1832" y="3465"/>
                <a:ext cx="4" cy="5"/>
              </a:xfrm>
              <a:custGeom>
                <a:avLst/>
                <a:gdLst>
                  <a:gd name="T0" fmla="*/ 3 w 3"/>
                  <a:gd name="T1" fmla="*/ 5 h 4"/>
                  <a:gd name="T2" fmla="*/ 1 w 3"/>
                  <a:gd name="T3" fmla="*/ 1 h 4"/>
                  <a:gd name="T4" fmla="*/ 4 w 3"/>
                  <a:gd name="T5" fmla="*/ 0 h 4"/>
                  <a:gd name="T6" fmla="*/ 0 w 3"/>
                  <a:gd name="T7" fmla="*/ 0 h 4"/>
                  <a:gd name="T8" fmla="*/ 0 w 3"/>
                  <a:gd name="T9" fmla="*/ 3 h 4"/>
                  <a:gd name="T10" fmla="*/ 3 w 3"/>
                  <a:gd name="T11" fmla="*/ 5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4">
                    <a:moveTo>
                      <a:pt x="2" y="4"/>
                    </a:moveTo>
                    <a:cubicBezTo>
                      <a:pt x="3" y="3"/>
                      <a:pt x="2" y="2"/>
                      <a:pt x="1" y="1"/>
                    </a:cubicBezTo>
                    <a:cubicBezTo>
                      <a:pt x="2" y="1"/>
                      <a:pt x="3" y="1"/>
                      <a:pt x="3" y="0"/>
                    </a:cubicBezTo>
                    <a:cubicBezTo>
                      <a:pt x="2" y="1"/>
                      <a:pt x="1" y="0"/>
                      <a:pt x="0" y="0"/>
                    </a:cubicBezTo>
                    <a:cubicBezTo>
                      <a:pt x="1" y="1"/>
                      <a:pt x="1" y="1"/>
                      <a:pt x="0" y="2"/>
                    </a:cubicBezTo>
                    <a:cubicBezTo>
                      <a:pt x="1" y="2"/>
                      <a:pt x="1" y="4"/>
                      <a:pt x="2" y="4"/>
                    </a:cubicBezTo>
                  </a:path>
                </a:pathLst>
              </a:custGeom>
              <a:solidFill>
                <a:srgbClr val="B3B3B3"/>
              </a:solidFill>
              <a:ln w="3175">
                <a:solidFill>
                  <a:schemeClr val="tx1"/>
                </a:solidFill>
                <a:round/>
                <a:headEnd/>
                <a:tailEnd/>
              </a:ln>
            </p:spPr>
            <p:txBody>
              <a:bodyPr/>
              <a:lstStyle/>
              <a:p>
                <a:endParaRPr lang="en-GB" sz="2400" dirty="0"/>
              </a:p>
            </p:txBody>
          </p:sp>
          <p:sp>
            <p:nvSpPr>
              <p:cNvPr id="621" name="Freeform 5055"/>
              <p:cNvSpPr>
                <a:spLocks/>
              </p:cNvSpPr>
              <p:nvPr/>
            </p:nvSpPr>
            <p:spPr bwMode="auto">
              <a:xfrm>
                <a:off x="1835" y="3464"/>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1" y="0"/>
                      <a:pt x="0"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622" name="Freeform 5056"/>
              <p:cNvSpPr>
                <a:spLocks/>
              </p:cNvSpPr>
              <p:nvPr/>
            </p:nvSpPr>
            <p:spPr bwMode="auto">
              <a:xfrm>
                <a:off x="1838" y="3468"/>
                <a:ext cx="1" cy="2"/>
              </a:xfrm>
              <a:custGeom>
                <a:avLst/>
                <a:gdLst>
                  <a:gd name="T0" fmla="*/ 1 w 1"/>
                  <a:gd name="T1" fmla="*/ 2 h 2"/>
                  <a:gd name="T2" fmla="*/ 0 w 1"/>
                  <a:gd name="T3" fmla="*/ 0 h 2"/>
                  <a:gd name="T4" fmla="*/ 1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0"/>
                      <a:pt x="0" y="0"/>
                    </a:cubicBezTo>
                    <a:cubicBezTo>
                      <a:pt x="0" y="1"/>
                      <a:pt x="0" y="2"/>
                      <a:pt x="1" y="2"/>
                    </a:cubicBezTo>
                  </a:path>
                </a:pathLst>
              </a:custGeom>
              <a:solidFill>
                <a:srgbClr val="B3B3B3"/>
              </a:solidFill>
              <a:ln w="3175">
                <a:solidFill>
                  <a:schemeClr val="tx1"/>
                </a:solidFill>
                <a:round/>
                <a:headEnd/>
                <a:tailEnd/>
              </a:ln>
            </p:spPr>
            <p:txBody>
              <a:bodyPr/>
              <a:lstStyle/>
              <a:p>
                <a:endParaRPr lang="en-GB" sz="2400" dirty="0"/>
              </a:p>
            </p:txBody>
          </p:sp>
          <p:sp>
            <p:nvSpPr>
              <p:cNvPr id="623" name="Freeform 5057"/>
              <p:cNvSpPr>
                <a:spLocks/>
              </p:cNvSpPr>
              <p:nvPr/>
            </p:nvSpPr>
            <p:spPr bwMode="auto">
              <a:xfrm>
                <a:off x="1839" y="3464"/>
                <a:ext cx="2" cy="1"/>
              </a:xfrm>
              <a:custGeom>
                <a:avLst/>
                <a:gdLst>
                  <a:gd name="T0" fmla="*/ 1 w 2"/>
                  <a:gd name="T1" fmla="*/ 1 h 1"/>
                  <a:gd name="T2" fmla="*/ 2 w 2"/>
                  <a:gd name="T3" fmla="*/ 0 h 1"/>
                  <a:gd name="T4" fmla="*/ 1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1" y="1"/>
                      <a:pt x="2" y="0"/>
                      <a:pt x="2" y="0"/>
                    </a:cubicBezTo>
                    <a:cubicBezTo>
                      <a:pt x="1" y="0"/>
                      <a:pt x="0" y="0"/>
                      <a:pt x="1" y="1"/>
                    </a:cubicBezTo>
                  </a:path>
                </a:pathLst>
              </a:custGeom>
              <a:solidFill>
                <a:srgbClr val="B3B3B3"/>
              </a:solidFill>
              <a:ln w="3175">
                <a:solidFill>
                  <a:schemeClr val="tx1"/>
                </a:solidFill>
                <a:round/>
                <a:headEnd/>
                <a:tailEnd/>
              </a:ln>
            </p:spPr>
            <p:txBody>
              <a:bodyPr/>
              <a:lstStyle/>
              <a:p>
                <a:endParaRPr lang="en-GB" sz="2400" dirty="0"/>
              </a:p>
            </p:txBody>
          </p:sp>
          <p:sp>
            <p:nvSpPr>
              <p:cNvPr id="624" name="Freeform 5058"/>
              <p:cNvSpPr>
                <a:spLocks/>
              </p:cNvSpPr>
              <p:nvPr/>
            </p:nvSpPr>
            <p:spPr bwMode="auto">
              <a:xfrm>
                <a:off x="1838" y="3468"/>
                <a:ext cx="6" cy="4"/>
              </a:xfrm>
              <a:custGeom>
                <a:avLst/>
                <a:gdLst>
                  <a:gd name="T0" fmla="*/ 6 w 5"/>
                  <a:gd name="T1" fmla="*/ 4 h 3"/>
                  <a:gd name="T2" fmla="*/ 2 w 5"/>
                  <a:gd name="T3" fmla="*/ 0 h 3"/>
                  <a:gd name="T4" fmla="*/ 6 w 5"/>
                  <a:gd name="T5" fmla="*/ 4 h 3"/>
                  <a:gd name="T6" fmla="*/ 0 60000 65536"/>
                  <a:gd name="T7" fmla="*/ 0 60000 65536"/>
                  <a:gd name="T8" fmla="*/ 0 60000 65536"/>
                </a:gdLst>
                <a:ahLst/>
                <a:cxnLst>
                  <a:cxn ang="T6">
                    <a:pos x="T0" y="T1"/>
                  </a:cxn>
                  <a:cxn ang="T7">
                    <a:pos x="T2" y="T3"/>
                  </a:cxn>
                  <a:cxn ang="T8">
                    <a:pos x="T4" y="T5"/>
                  </a:cxn>
                </a:cxnLst>
                <a:rect l="0" t="0" r="r" b="b"/>
                <a:pathLst>
                  <a:path w="5" h="3">
                    <a:moveTo>
                      <a:pt x="5" y="3"/>
                    </a:moveTo>
                    <a:cubicBezTo>
                      <a:pt x="5" y="2"/>
                      <a:pt x="2" y="0"/>
                      <a:pt x="2" y="0"/>
                    </a:cubicBezTo>
                    <a:cubicBezTo>
                      <a:pt x="0" y="2"/>
                      <a:pt x="4" y="3"/>
                      <a:pt x="5" y="3"/>
                    </a:cubicBezTo>
                  </a:path>
                </a:pathLst>
              </a:custGeom>
              <a:solidFill>
                <a:srgbClr val="B3B3B3"/>
              </a:solidFill>
              <a:ln w="3175">
                <a:solidFill>
                  <a:schemeClr val="tx1"/>
                </a:solidFill>
                <a:round/>
                <a:headEnd/>
                <a:tailEnd/>
              </a:ln>
            </p:spPr>
            <p:txBody>
              <a:bodyPr/>
              <a:lstStyle/>
              <a:p>
                <a:endParaRPr lang="en-GB" sz="2400" dirty="0"/>
              </a:p>
            </p:txBody>
          </p:sp>
          <p:sp>
            <p:nvSpPr>
              <p:cNvPr id="625" name="Freeform 5059"/>
              <p:cNvSpPr>
                <a:spLocks/>
              </p:cNvSpPr>
              <p:nvPr/>
            </p:nvSpPr>
            <p:spPr bwMode="auto">
              <a:xfrm>
                <a:off x="1840" y="3469"/>
                <a:ext cx="8" cy="5"/>
              </a:xfrm>
              <a:custGeom>
                <a:avLst/>
                <a:gdLst>
                  <a:gd name="T0" fmla="*/ 5 w 6"/>
                  <a:gd name="T1" fmla="*/ 5 h 4"/>
                  <a:gd name="T2" fmla="*/ 8 w 6"/>
                  <a:gd name="T3" fmla="*/ 4 h 4"/>
                  <a:gd name="T4" fmla="*/ 3 w 6"/>
                  <a:gd name="T5" fmla="*/ 0 h 4"/>
                  <a:gd name="T6" fmla="*/ 5 w 6"/>
                  <a:gd name="T7" fmla="*/ 3 h 4"/>
                  <a:gd name="T8" fmla="*/ 0 w 6"/>
                  <a:gd name="T9" fmla="*/ 3 h 4"/>
                  <a:gd name="T10" fmla="*/ 5 w 6"/>
                  <a:gd name="T11" fmla="*/ 4 h 4"/>
                  <a:gd name="T12" fmla="*/ 5 w 6"/>
                  <a:gd name="T13" fmla="*/ 5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4">
                    <a:moveTo>
                      <a:pt x="4" y="4"/>
                    </a:moveTo>
                    <a:cubicBezTo>
                      <a:pt x="4" y="3"/>
                      <a:pt x="5" y="3"/>
                      <a:pt x="6" y="3"/>
                    </a:cubicBezTo>
                    <a:cubicBezTo>
                      <a:pt x="5" y="2"/>
                      <a:pt x="5" y="0"/>
                      <a:pt x="2" y="0"/>
                    </a:cubicBezTo>
                    <a:cubicBezTo>
                      <a:pt x="3" y="1"/>
                      <a:pt x="3" y="2"/>
                      <a:pt x="4" y="2"/>
                    </a:cubicBezTo>
                    <a:cubicBezTo>
                      <a:pt x="3" y="2"/>
                      <a:pt x="2" y="2"/>
                      <a:pt x="0" y="2"/>
                    </a:cubicBezTo>
                    <a:cubicBezTo>
                      <a:pt x="1" y="3"/>
                      <a:pt x="3" y="4"/>
                      <a:pt x="4" y="3"/>
                    </a:cubicBezTo>
                    <a:cubicBezTo>
                      <a:pt x="4" y="4"/>
                      <a:pt x="4" y="4"/>
                      <a:pt x="4" y="4"/>
                    </a:cubicBezTo>
                  </a:path>
                </a:pathLst>
              </a:custGeom>
              <a:solidFill>
                <a:srgbClr val="B3B3B3"/>
              </a:solidFill>
              <a:ln w="3175">
                <a:solidFill>
                  <a:schemeClr val="tx1"/>
                </a:solidFill>
                <a:round/>
                <a:headEnd/>
                <a:tailEnd/>
              </a:ln>
            </p:spPr>
            <p:txBody>
              <a:bodyPr/>
              <a:lstStyle/>
              <a:p>
                <a:endParaRPr lang="en-GB" sz="2400" dirty="0"/>
              </a:p>
            </p:txBody>
          </p:sp>
          <p:sp>
            <p:nvSpPr>
              <p:cNvPr id="626" name="Freeform 5060"/>
              <p:cNvSpPr>
                <a:spLocks/>
              </p:cNvSpPr>
              <p:nvPr/>
            </p:nvSpPr>
            <p:spPr bwMode="auto">
              <a:xfrm>
                <a:off x="1840" y="3477"/>
                <a:ext cx="4" cy="5"/>
              </a:xfrm>
              <a:custGeom>
                <a:avLst/>
                <a:gdLst>
                  <a:gd name="T0" fmla="*/ 1 w 3"/>
                  <a:gd name="T1" fmla="*/ 5 h 4"/>
                  <a:gd name="T2" fmla="*/ 3 w 3"/>
                  <a:gd name="T3" fmla="*/ 1 h 4"/>
                  <a:gd name="T4" fmla="*/ 1 w 3"/>
                  <a:gd name="T5" fmla="*/ 0 h 4"/>
                  <a:gd name="T6" fmla="*/ 1 w 3"/>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4">
                    <a:moveTo>
                      <a:pt x="1" y="4"/>
                    </a:moveTo>
                    <a:cubicBezTo>
                      <a:pt x="3" y="4"/>
                      <a:pt x="2" y="2"/>
                      <a:pt x="2" y="1"/>
                    </a:cubicBezTo>
                    <a:cubicBezTo>
                      <a:pt x="1" y="1"/>
                      <a:pt x="1" y="1"/>
                      <a:pt x="1" y="0"/>
                    </a:cubicBezTo>
                    <a:cubicBezTo>
                      <a:pt x="1" y="1"/>
                      <a:pt x="0" y="3"/>
                      <a:pt x="1" y="4"/>
                    </a:cubicBezTo>
                  </a:path>
                </a:pathLst>
              </a:custGeom>
              <a:solidFill>
                <a:srgbClr val="B3B3B3"/>
              </a:solidFill>
              <a:ln w="3175">
                <a:solidFill>
                  <a:schemeClr val="tx1"/>
                </a:solidFill>
                <a:round/>
                <a:headEnd/>
                <a:tailEnd/>
              </a:ln>
            </p:spPr>
            <p:txBody>
              <a:bodyPr/>
              <a:lstStyle/>
              <a:p>
                <a:endParaRPr lang="en-GB" sz="2400" dirty="0"/>
              </a:p>
            </p:txBody>
          </p:sp>
          <p:sp>
            <p:nvSpPr>
              <p:cNvPr id="627" name="Freeform 5061"/>
              <p:cNvSpPr>
                <a:spLocks/>
              </p:cNvSpPr>
              <p:nvPr/>
            </p:nvSpPr>
            <p:spPr bwMode="auto">
              <a:xfrm>
                <a:off x="1841" y="3465"/>
                <a:ext cx="8" cy="5"/>
              </a:xfrm>
              <a:custGeom>
                <a:avLst/>
                <a:gdLst>
                  <a:gd name="T0" fmla="*/ 8 w 6"/>
                  <a:gd name="T1" fmla="*/ 5 h 4"/>
                  <a:gd name="T2" fmla="*/ 4 w 6"/>
                  <a:gd name="T3" fmla="*/ 3 h 4"/>
                  <a:gd name="T4" fmla="*/ 4 w 6"/>
                  <a:gd name="T5" fmla="*/ 1 h 4"/>
                  <a:gd name="T6" fmla="*/ 0 w 6"/>
                  <a:gd name="T7" fmla="*/ 0 h 4"/>
                  <a:gd name="T8" fmla="*/ 3 w 6"/>
                  <a:gd name="T9" fmla="*/ 3 h 4"/>
                  <a:gd name="T10" fmla="*/ 8 w 6"/>
                  <a:gd name="T11" fmla="*/ 5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4">
                    <a:moveTo>
                      <a:pt x="6" y="4"/>
                    </a:moveTo>
                    <a:cubicBezTo>
                      <a:pt x="6" y="3"/>
                      <a:pt x="4" y="2"/>
                      <a:pt x="3" y="2"/>
                    </a:cubicBezTo>
                    <a:cubicBezTo>
                      <a:pt x="5" y="2"/>
                      <a:pt x="4" y="2"/>
                      <a:pt x="3" y="1"/>
                    </a:cubicBezTo>
                    <a:cubicBezTo>
                      <a:pt x="2" y="0"/>
                      <a:pt x="2" y="0"/>
                      <a:pt x="0" y="0"/>
                    </a:cubicBezTo>
                    <a:cubicBezTo>
                      <a:pt x="1" y="1"/>
                      <a:pt x="2" y="2"/>
                      <a:pt x="2" y="2"/>
                    </a:cubicBezTo>
                    <a:cubicBezTo>
                      <a:pt x="3" y="4"/>
                      <a:pt x="5" y="3"/>
                      <a:pt x="6" y="4"/>
                    </a:cubicBezTo>
                  </a:path>
                </a:pathLst>
              </a:custGeom>
              <a:solidFill>
                <a:srgbClr val="B3B3B3"/>
              </a:solidFill>
              <a:ln w="3175">
                <a:solidFill>
                  <a:schemeClr val="tx1"/>
                </a:solidFill>
                <a:round/>
                <a:headEnd/>
                <a:tailEnd/>
              </a:ln>
            </p:spPr>
            <p:txBody>
              <a:bodyPr/>
              <a:lstStyle/>
              <a:p>
                <a:endParaRPr lang="en-GB" sz="2400" dirty="0"/>
              </a:p>
            </p:txBody>
          </p:sp>
          <p:sp>
            <p:nvSpPr>
              <p:cNvPr id="628" name="Freeform 5062"/>
              <p:cNvSpPr>
                <a:spLocks/>
              </p:cNvSpPr>
              <p:nvPr/>
            </p:nvSpPr>
            <p:spPr bwMode="auto">
              <a:xfrm>
                <a:off x="1844" y="3474"/>
                <a:ext cx="5" cy="7"/>
              </a:xfrm>
              <a:custGeom>
                <a:avLst/>
                <a:gdLst>
                  <a:gd name="T0" fmla="*/ 0 w 4"/>
                  <a:gd name="T1" fmla="*/ 7 h 5"/>
                  <a:gd name="T2" fmla="*/ 3 w 4"/>
                  <a:gd name="T3" fmla="*/ 6 h 5"/>
                  <a:gd name="T4" fmla="*/ 3 w 4"/>
                  <a:gd name="T5" fmla="*/ 4 h 5"/>
                  <a:gd name="T6" fmla="*/ 5 w 4"/>
                  <a:gd name="T7" fmla="*/ 6 h 5"/>
                  <a:gd name="T8" fmla="*/ 0 w 4"/>
                  <a:gd name="T9" fmla="*/ 4 h 5"/>
                  <a:gd name="T10" fmla="*/ 0 w 4"/>
                  <a:gd name="T11" fmla="*/ 7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5"/>
                    </a:moveTo>
                    <a:cubicBezTo>
                      <a:pt x="2" y="4"/>
                      <a:pt x="2" y="3"/>
                      <a:pt x="2" y="4"/>
                    </a:cubicBezTo>
                    <a:cubicBezTo>
                      <a:pt x="2" y="4"/>
                      <a:pt x="2" y="3"/>
                      <a:pt x="2" y="3"/>
                    </a:cubicBezTo>
                    <a:cubicBezTo>
                      <a:pt x="3" y="3"/>
                      <a:pt x="3" y="3"/>
                      <a:pt x="4" y="4"/>
                    </a:cubicBezTo>
                    <a:cubicBezTo>
                      <a:pt x="3" y="2"/>
                      <a:pt x="1" y="0"/>
                      <a:pt x="0" y="3"/>
                    </a:cubicBezTo>
                    <a:cubicBezTo>
                      <a:pt x="1" y="3"/>
                      <a:pt x="1" y="4"/>
                      <a:pt x="0" y="5"/>
                    </a:cubicBezTo>
                  </a:path>
                </a:pathLst>
              </a:custGeom>
              <a:solidFill>
                <a:srgbClr val="B3B3B3"/>
              </a:solidFill>
              <a:ln w="3175">
                <a:solidFill>
                  <a:schemeClr val="tx1"/>
                </a:solidFill>
                <a:round/>
                <a:headEnd/>
                <a:tailEnd/>
              </a:ln>
            </p:spPr>
            <p:txBody>
              <a:bodyPr/>
              <a:lstStyle/>
              <a:p>
                <a:endParaRPr lang="en-GB" sz="2400" dirty="0"/>
              </a:p>
            </p:txBody>
          </p:sp>
          <p:sp>
            <p:nvSpPr>
              <p:cNvPr id="629" name="Freeform 5063"/>
              <p:cNvSpPr>
                <a:spLocks/>
              </p:cNvSpPr>
              <p:nvPr/>
            </p:nvSpPr>
            <p:spPr bwMode="auto">
              <a:xfrm>
                <a:off x="1845" y="3473"/>
                <a:ext cx="4" cy="3"/>
              </a:xfrm>
              <a:custGeom>
                <a:avLst/>
                <a:gdLst>
                  <a:gd name="T0" fmla="*/ 4 w 3"/>
                  <a:gd name="T1" fmla="*/ 3 h 2"/>
                  <a:gd name="T2" fmla="*/ 1 w 3"/>
                  <a:gd name="T3" fmla="*/ 0 h 2"/>
                  <a:gd name="T4" fmla="*/ 4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3" y="2"/>
                    </a:moveTo>
                    <a:cubicBezTo>
                      <a:pt x="3" y="1"/>
                      <a:pt x="2" y="1"/>
                      <a:pt x="1" y="0"/>
                    </a:cubicBezTo>
                    <a:cubicBezTo>
                      <a:pt x="0" y="2"/>
                      <a:pt x="2" y="2"/>
                      <a:pt x="3" y="2"/>
                    </a:cubicBezTo>
                  </a:path>
                </a:pathLst>
              </a:custGeom>
              <a:solidFill>
                <a:srgbClr val="B3B3B3"/>
              </a:solidFill>
              <a:ln w="3175">
                <a:solidFill>
                  <a:schemeClr val="tx1"/>
                </a:solidFill>
                <a:round/>
                <a:headEnd/>
                <a:tailEnd/>
              </a:ln>
            </p:spPr>
            <p:txBody>
              <a:bodyPr/>
              <a:lstStyle/>
              <a:p>
                <a:endParaRPr lang="en-GB" sz="2400" dirty="0"/>
              </a:p>
            </p:txBody>
          </p:sp>
          <p:sp>
            <p:nvSpPr>
              <p:cNvPr id="630" name="Freeform 5064"/>
              <p:cNvSpPr>
                <a:spLocks/>
              </p:cNvSpPr>
              <p:nvPr/>
            </p:nvSpPr>
            <p:spPr bwMode="auto">
              <a:xfrm>
                <a:off x="1848" y="3472"/>
                <a:ext cx="4" cy="5"/>
              </a:xfrm>
              <a:custGeom>
                <a:avLst/>
                <a:gdLst>
                  <a:gd name="T0" fmla="*/ 3 w 3"/>
                  <a:gd name="T1" fmla="*/ 5 h 4"/>
                  <a:gd name="T2" fmla="*/ 4 w 3"/>
                  <a:gd name="T3" fmla="*/ 4 h 4"/>
                  <a:gd name="T4" fmla="*/ 0 w 3"/>
                  <a:gd name="T5" fmla="*/ 0 h 4"/>
                  <a:gd name="T6" fmla="*/ 3 w 3"/>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4">
                    <a:moveTo>
                      <a:pt x="2" y="4"/>
                    </a:moveTo>
                    <a:cubicBezTo>
                      <a:pt x="3" y="3"/>
                      <a:pt x="3" y="3"/>
                      <a:pt x="3" y="3"/>
                    </a:cubicBezTo>
                    <a:cubicBezTo>
                      <a:pt x="2" y="2"/>
                      <a:pt x="1" y="1"/>
                      <a:pt x="0" y="0"/>
                    </a:cubicBezTo>
                    <a:cubicBezTo>
                      <a:pt x="1" y="2"/>
                      <a:pt x="2" y="3"/>
                      <a:pt x="2" y="4"/>
                    </a:cubicBezTo>
                  </a:path>
                </a:pathLst>
              </a:custGeom>
              <a:solidFill>
                <a:srgbClr val="B3B3B3"/>
              </a:solidFill>
              <a:ln w="3175">
                <a:solidFill>
                  <a:schemeClr val="tx1"/>
                </a:solidFill>
                <a:round/>
                <a:headEnd/>
                <a:tailEnd/>
              </a:ln>
            </p:spPr>
            <p:txBody>
              <a:bodyPr/>
              <a:lstStyle/>
              <a:p>
                <a:endParaRPr lang="en-GB" sz="2400" dirty="0"/>
              </a:p>
            </p:txBody>
          </p:sp>
          <p:sp>
            <p:nvSpPr>
              <p:cNvPr id="631" name="Freeform 5065"/>
              <p:cNvSpPr>
                <a:spLocks/>
              </p:cNvSpPr>
              <p:nvPr/>
            </p:nvSpPr>
            <p:spPr bwMode="auto">
              <a:xfrm>
                <a:off x="1852" y="3478"/>
                <a:ext cx="3" cy="2"/>
              </a:xfrm>
              <a:custGeom>
                <a:avLst/>
                <a:gdLst>
                  <a:gd name="T0" fmla="*/ 3 w 2"/>
                  <a:gd name="T1" fmla="*/ 2 h 1"/>
                  <a:gd name="T2" fmla="*/ 0 w 2"/>
                  <a:gd name="T3" fmla="*/ 0 h 1"/>
                  <a:gd name="T4" fmla="*/ 3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0"/>
                      <a:pt x="0" y="0"/>
                    </a:cubicBezTo>
                    <a:cubicBezTo>
                      <a:pt x="0" y="0"/>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632" name="Freeform 5066"/>
              <p:cNvSpPr>
                <a:spLocks/>
              </p:cNvSpPr>
              <p:nvPr/>
            </p:nvSpPr>
            <p:spPr bwMode="auto">
              <a:xfrm>
                <a:off x="1853" y="3477"/>
                <a:ext cx="3" cy="1"/>
              </a:xfrm>
              <a:custGeom>
                <a:avLst/>
                <a:gdLst>
                  <a:gd name="T0" fmla="*/ 2 w 2"/>
                  <a:gd name="T1" fmla="*/ 1 h 1"/>
                  <a:gd name="T2" fmla="*/ 3 w 2"/>
                  <a:gd name="T3" fmla="*/ 1 h 1"/>
                  <a:gd name="T4" fmla="*/ 0 w 2"/>
                  <a:gd name="T5" fmla="*/ 0 h 1"/>
                  <a:gd name="T6" fmla="*/ 2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1"/>
                      <a:pt x="2" y="1"/>
                    </a:cubicBezTo>
                    <a:cubicBezTo>
                      <a:pt x="2" y="0"/>
                      <a:pt x="1" y="0"/>
                      <a:pt x="0" y="0"/>
                    </a:cubicBezTo>
                    <a:cubicBezTo>
                      <a:pt x="0"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633" name="Freeform 5067"/>
              <p:cNvSpPr>
                <a:spLocks/>
              </p:cNvSpPr>
              <p:nvPr/>
            </p:nvSpPr>
            <p:spPr bwMode="auto">
              <a:xfrm>
                <a:off x="1856" y="3477"/>
                <a:ext cx="3" cy="1"/>
              </a:xfrm>
              <a:custGeom>
                <a:avLst/>
                <a:gdLst>
                  <a:gd name="T0" fmla="*/ 3 w 2"/>
                  <a:gd name="T1" fmla="*/ 1 h 1"/>
                  <a:gd name="T2" fmla="*/ 0 w 2"/>
                  <a:gd name="T3" fmla="*/ 0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1"/>
                      <a:pt x="1" y="0"/>
                      <a:pt x="0" y="0"/>
                    </a:cubicBezTo>
                    <a:cubicBezTo>
                      <a:pt x="0"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634" name="Freeform 5068"/>
              <p:cNvSpPr>
                <a:spLocks/>
              </p:cNvSpPr>
              <p:nvPr/>
            </p:nvSpPr>
            <p:spPr bwMode="auto">
              <a:xfrm>
                <a:off x="1812" y="3427"/>
                <a:ext cx="12" cy="10"/>
              </a:xfrm>
              <a:custGeom>
                <a:avLst/>
                <a:gdLst>
                  <a:gd name="T0" fmla="*/ 9 w 9"/>
                  <a:gd name="T1" fmla="*/ 10 h 8"/>
                  <a:gd name="T2" fmla="*/ 0 w 9"/>
                  <a:gd name="T3" fmla="*/ 1 h 8"/>
                  <a:gd name="T4" fmla="*/ 3 w 9"/>
                  <a:gd name="T5" fmla="*/ 4 h 8"/>
                  <a:gd name="T6" fmla="*/ 3 w 9"/>
                  <a:gd name="T7" fmla="*/ 6 h 8"/>
                  <a:gd name="T8" fmla="*/ 7 w 9"/>
                  <a:gd name="T9" fmla="*/ 6 h 8"/>
                  <a:gd name="T10" fmla="*/ 9 w 9"/>
                  <a:gd name="T11" fmla="*/ 1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8">
                    <a:moveTo>
                      <a:pt x="7" y="8"/>
                    </a:moveTo>
                    <a:cubicBezTo>
                      <a:pt x="9" y="6"/>
                      <a:pt x="3" y="0"/>
                      <a:pt x="0" y="1"/>
                    </a:cubicBezTo>
                    <a:cubicBezTo>
                      <a:pt x="1" y="2"/>
                      <a:pt x="2" y="2"/>
                      <a:pt x="2" y="3"/>
                    </a:cubicBezTo>
                    <a:cubicBezTo>
                      <a:pt x="3" y="4"/>
                      <a:pt x="4" y="4"/>
                      <a:pt x="2" y="5"/>
                    </a:cubicBezTo>
                    <a:cubicBezTo>
                      <a:pt x="3" y="5"/>
                      <a:pt x="4" y="4"/>
                      <a:pt x="5" y="5"/>
                    </a:cubicBezTo>
                    <a:cubicBezTo>
                      <a:pt x="5" y="6"/>
                      <a:pt x="6" y="8"/>
                      <a:pt x="7" y="8"/>
                    </a:cubicBezTo>
                  </a:path>
                </a:pathLst>
              </a:custGeom>
              <a:solidFill>
                <a:srgbClr val="B3B3B3"/>
              </a:solidFill>
              <a:ln w="3175">
                <a:solidFill>
                  <a:schemeClr val="tx1"/>
                </a:solidFill>
                <a:round/>
                <a:headEnd/>
                <a:tailEnd/>
              </a:ln>
            </p:spPr>
            <p:txBody>
              <a:bodyPr/>
              <a:lstStyle/>
              <a:p>
                <a:endParaRPr lang="en-GB" sz="2400" dirty="0"/>
              </a:p>
            </p:txBody>
          </p:sp>
          <p:sp>
            <p:nvSpPr>
              <p:cNvPr id="635" name="Freeform 5069"/>
              <p:cNvSpPr>
                <a:spLocks/>
              </p:cNvSpPr>
              <p:nvPr/>
            </p:nvSpPr>
            <p:spPr bwMode="auto">
              <a:xfrm>
                <a:off x="1815" y="3423"/>
                <a:ext cx="1" cy="1"/>
              </a:xfrm>
              <a:custGeom>
                <a:avLst/>
                <a:gdLst>
                  <a:gd name="T0" fmla="*/ 1 w 1"/>
                  <a:gd name="T1" fmla="*/ 1 h 1"/>
                  <a:gd name="T2" fmla="*/ 0 w 1"/>
                  <a:gd name="T3" fmla="*/ 0 h 1"/>
                  <a:gd name="T4" fmla="*/ 0 w 1"/>
                  <a:gd name="T5" fmla="*/ 1 h 1"/>
                  <a:gd name="T6" fmla="*/ 1 w 1"/>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1"/>
                    </a:moveTo>
                    <a:cubicBezTo>
                      <a:pt x="1" y="1"/>
                      <a:pt x="1" y="0"/>
                      <a:pt x="0" y="0"/>
                    </a:cubicBezTo>
                    <a:cubicBezTo>
                      <a:pt x="0" y="0"/>
                      <a:pt x="0" y="0"/>
                      <a:pt x="0" y="1"/>
                    </a:cubicBezTo>
                    <a:cubicBezTo>
                      <a:pt x="0"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636" name="Freeform 5070"/>
              <p:cNvSpPr>
                <a:spLocks/>
              </p:cNvSpPr>
              <p:nvPr/>
            </p:nvSpPr>
            <p:spPr bwMode="auto">
              <a:xfrm>
                <a:off x="1815" y="3433"/>
                <a:ext cx="5" cy="4"/>
              </a:xfrm>
              <a:custGeom>
                <a:avLst/>
                <a:gdLst>
                  <a:gd name="T0" fmla="*/ 1 w 4"/>
                  <a:gd name="T1" fmla="*/ 4 h 3"/>
                  <a:gd name="T2" fmla="*/ 4 w 4"/>
                  <a:gd name="T3" fmla="*/ 1 h 3"/>
                  <a:gd name="T4" fmla="*/ 0 w 4"/>
                  <a:gd name="T5" fmla="*/ 1 h 3"/>
                  <a:gd name="T6" fmla="*/ 3 w 4"/>
                  <a:gd name="T7" fmla="*/ 4 h 3"/>
                  <a:gd name="T8" fmla="*/ 1 w 4"/>
                  <a:gd name="T9" fmla="*/ 4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3">
                    <a:moveTo>
                      <a:pt x="1" y="3"/>
                    </a:moveTo>
                    <a:cubicBezTo>
                      <a:pt x="3" y="3"/>
                      <a:pt x="4" y="2"/>
                      <a:pt x="3" y="1"/>
                    </a:cubicBezTo>
                    <a:cubicBezTo>
                      <a:pt x="2" y="0"/>
                      <a:pt x="1" y="1"/>
                      <a:pt x="0" y="1"/>
                    </a:cubicBezTo>
                    <a:cubicBezTo>
                      <a:pt x="0" y="2"/>
                      <a:pt x="1" y="2"/>
                      <a:pt x="2" y="3"/>
                    </a:cubicBezTo>
                    <a:cubicBezTo>
                      <a:pt x="1" y="3"/>
                      <a:pt x="1" y="3"/>
                      <a:pt x="1" y="3"/>
                    </a:cubicBezTo>
                  </a:path>
                </a:pathLst>
              </a:custGeom>
              <a:solidFill>
                <a:srgbClr val="B3B3B3"/>
              </a:solidFill>
              <a:ln w="3175">
                <a:solidFill>
                  <a:schemeClr val="tx1"/>
                </a:solidFill>
                <a:round/>
                <a:headEnd/>
                <a:tailEnd/>
              </a:ln>
            </p:spPr>
            <p:txBody>
              <a:bodyPr/>
              <a:lstStyle/>
              <a:p>
                <a:endParaRPr lang="en-GB" sz="2400" dirty="0"/>
              </a:p>
            </p:txBody>
          </p:sp>
          <p:sp>
            <p:nvSpPr>
              <p:cNvPr id="637" name="Freeform 5071"/>
              <p:cNvSpPr>
                <a:spLocks/>
              </p:cNvSpPr>
              <p:nvPr/>
            </p:nvSpPr>
            <p:spPr bwMode="auto">
              <a:xfrm>
                <a:off x="1816" y="3437"/>
                <a:ext cx="4" cy="2"/>
              </a:xfrm>
              <a:custGeom>
                <a:avLst/>
                <a:gdLst>
                  <a:gd name="T0" fmla="*/ 1 w 3"/>
                  <a:gd name="T1" fmla="*/ 2 h 1"/>
                  <a:gd name="T2" fmla="*/ 4 w 3"/>
                  <a:gd name="T3" fmla="*/ 0 h 1"/>
                  <a:gd name="T4" fmla="*/ 0 w 3"/>
                  <a:gd name="T5" fmla="*/ 0 h 1"/>
                  <a:gd name="T6" fmla="*/ 1 w 3"/>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1"/>
                    </a:moveTo>
                    <a:cubicBezTo>
                      <a:pt x="2" y="1"/>
                      <a:pt x="3" y="1"/>
                      <a:pt x="3" y="0"/>
                    </a:cubicBezTo>
                    <a:cubicBezTo>
                      <a:pt x="2" y="0"/>
                      <a:pt x="1" y="1"/>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638" name="Freeform 5072"/>
              <p:cNvSpPr>
                <a:spLocks/>
              </p:cNvSpPr>
              <p:nvPr/>
            </p:nvSpPr>
            <p:spPr bwMode="auto">
              <a:xfrm>
                <a:off x="1816" y="3422"/>
                <a:ext cx="3" cy="2"/>
              </a:xfrm>
              <a:custGeom>
                <a:avLst/>
                <a:gdLst>
                  <a:gd name="T0" fmla="*/ 2 w 2"/>
                  <a:gd name="T1" fmla="*/ 2 h 2"/>
                  <a:gd name="T2" fmla="*/ 0 w 2"/>
                  <a:gd name="T3" fmla="*/ 1 h 2"/>
                  <a:gd name="T4" fmla="*/ 2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2" y="1"/>
                      <a:pt x="1" y="0"/>
                      <a:pt x="0" y="1"/>
                    </a:cubicBezTo>
                    <a:cubicBezTo>
                      <a:pt x="1" y="2"/>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639" name="Freeform 5073"/>
              <p:cNvSpPr>
                <a:spLocks/>
              </p:cNvSpPr>
              <p:nvPr/>
            </p:nvSpPr>
            <p:spPr bwMode="auto">
              <a:xfrm>
                <a:off x="1816" y="3424"/>
                <a:ext cx="6" cy="4"/>
              </a:xfrm>
              <a:custGeom>
                <a:avLst/>
                <a:gdLst>
                  <a:gd name="T0" fmla="*/ 6 w 4"/>
                  <a:gd name="T1" fmla="*/ 4 h 3"/>
                  <a:gd name="T2" fmla="*/ 5 w 4"/>
                  <a:gd name="T3" fmla="*/ 0 h 3"/>
                  <a:gd name="T4" fmla="*/ 5 w 4"/>
                  <a:gd name="T5" fmla="*/ 3 h 3"/>
                  <a:gd name="T6" fmla="*/ 2 w 4"/>
                  <a:gd name="T7" fmla="*/ 4 h 3"/>
                  <a:gd name="T8" fmla="*/ 6 w 4"/>
                  <a:gd name="T9" fmla="*/ 4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3">
                    <a:moveTo>
                      <a:pt x="4" y="3"/>
                    </a:moveTo>
                    <a:cubicBezTo>
                      <a:pt x="4" y="2"/>
                      <a:pt x="4" y="1"/>
                      <a:pt x="3" y="0"/>
                    </a:cubicBezTo>
                    <a:cubicBezTo>
                      <a:pt x="2" y="1"/>
                      <a:pt x="2" y="1"/>
                      <a:pt x="3" y="2"/>
                    </a:cubicBezTo>
                    <a:cubicBezTo>
                      <a:pt x="2" y="1"/>
                      <a:pt x="0" y="1"/>
                      <a:pt x="1" y="3"/>
                    </a:cubicBezTo>
                    <a:cubicBezTo>
                      <a:pt x="2" y="2"/>
                      <a:pt x="3" y="3"/>
                      <a:pt x="4" y="3"/>
                    </a:cubicBezTo>
                  </a:path>
                </a:pathLst>
              </a:custGeom>
              <a:solidFill>
                <a:srgbClr val="B3B3B3"/>
              </a:solidFill>
              <a:ln w="3175">
                <a:solidFill>
                  <a:schemeClr val="tx1"/>
                </a:solidFill>
                <a:round/>
                <a:headEnd/>
                <a:tailEnd/>
              </a:ln>
            </p:spPr>
            <p:txBody>
              <a:bodyPr/>
              <a:lstStyle/>
              <a:p>
                <a:endParaRPr lang="en-GB" sz="2400" dirty="0"/>
              </a:p>
            </p:txBody>
          </p:sp>
          <p:sp>
            <p:nvSpPr>
              <p:cNvPr id="640" name="Freeform 5074"/>
              <p:cNvSpPr>
                <a:spLocks/>
              </p:cNvSpPr>
              <p:nvPr/>
            </p:nvSpPr>
            <p:spPr bwMode="auto">
              <a:xfrm>
                <a:off x="1818" y="3428"/>
                <a:ext cx="9" cy="5"/>
              </a:xfrm>
              <a:custGeom>
                <a:avLst/>
                <a:gdLst>
                  <a:gd name="T0" fmla="*/ 4 w 7"/>
                  <a:gd name="T1" fmla="*/ 5 h 4"/>
                  <a:gd name="T2" fmla="*/ 0 w 7"/>
                  <a:gd name="T3" fmla="*/ 1 h 4"/>
                  <a:gd name="T4" fmla="*/ 4 w 7"/>
                  <a:gd name="T5" fmla="*/ 5 h 4"/>
                  <a:gd name="T6" fmla="*/ 0 60000 65536"/>
                  <a:gd name="T7" fmla="*/ 0 60000 65536"/>
                  <a:gd name="T8" fmla="*/ 0 60000 65536"/>
                </a:gdLst>
                <a:ahLst/>
                <a:cxnLst>
                  <a:cxn ang="T6">
                    <a:pos x="T0" y="T1"/>
                  </a:cxn>
                  <a:cxn ang="T7">
                    <a:pos x="T2" y="T3"/>
                  </a:cxn>
                  <a:cxn ang="T8">
                    <a:pos x="T4" y="T5"/>
                  </a:cxn>
                </a:cxnLst>
                <a:rect l="0" t="0" r="r" b="b"/>
                <a:pathLst>
                  <a:path w="7" h="4">
                    <a:moveTo>
                      <a:pt x="3" y="4"/>
                    </a:moveTo>
                    <a:cubicBezTo>
                      <a:pt x="7" y="2"/>
                      <a:pt x="2" y="0"/>
                      <a:pt x="0" y="1"/>
                    </a:cubicBezTo>
                    <a:cubicBezTo>
                      <a:pt x="1" y="2"/>
                      <a:pt x="2" y="3"/>
                      <a:pt x="3" y="4"/>
                    </a:cubicBezTo>
                  </a:path>
                </a:pathLst>
              </a:custGeom>
              <a:solidFill>
                <a:srgbClr val="B3B3B3"/>
              </a:solidFill>
              <a:ln w="3175">
                <a:solidFill>
                  <a:schemeClr val="tx1"/>
                </a:solidFill>
                <a:round/>
                <a:headEnd/>
                <a:tailEnd/>
              </a:ln>
            </p:spPr>
            <p:txBody>
              <a:bodyPr/>
              <a:lstStyle/>
              <a:p>
                <a:endParaRPr lang="en-GB" sz="2400" dirty="0"/>
              </a:p>
            </p:txBody>
          </p:sp>
          <p:sp>
            <p:nvSpPr>
              <p:cNvPr id="641" name="Freeform 5075"/>
              <p:cNvSpPr>
                <a:spLocks/>
              </p:cNvSpPr>
              <p:nvPr/>
            </p:nvSpPr>
            <p:spPr bwMode="auto">
              <a:xfrm>
                <a:off x="1818" y="3440"/>
                <a:ext cx="6" cy="4"/>
              </a:xfrm>
              <a:custGeom>
                <a:avLst/>
                <a:gdLst>
                  <a:gd name="T0" fmla="*/ 6 w 5"/>
                  <a:gd name="T1" fmla="*/ 4 h 3"/>
                  <a:gd name="T2" fmla="*/ 0 w 5"/>
                  <a:gd name="T3" fmla="*/ 0 h 3"/>
                  <a:gd name="T4" fmla="*/ 6 w 5"/>
                  <a:gd name="T5" fmla="*/ 4 h 3"/>
                  <a:gd name="T6" fmla="*/ 0 60000 65536"/>
                  <a:gd name="T7" fmla="*/ 0 60000 65536"/>
                  <a:gd name="T8" fmla="*/ 0 60000 65536"/>
                </a:gdLst>
                <a:ahLst/>
                <a:cxnLst>
                  <a:cxn ang="T6">
                    <a:pos x="T0" y="T1"/>
                  </a:cxn>
                  <a:cxn ang="T7">
                    <a:pos x="T2" y="T3"/>
                  </a:cxn>
                  <a:cxn ang="T8">
                    <a:pos x="T4" y="T5"/>
                  </a:cxn>
                </a:cxnLst>
                <a:rect l="0" t="0" r="r" b="b"/>
                <a:pathLst>
                  <a:path w="5" h="3">
                    <a:moveTo>
                      <a:pt x="5" y="3"/>
                    </a:moveTo>
                    <a:cubicBezTo>
                      <a:pt x="5" y="1"/>
                      <a:pt x="1" y="0"/>
                      <a:pt x="0" y="0"/>
                    </a:cubicBezTo>
                    <a:cubicBezTo>
                      <a:pt x="0" y="3"/>
                      <a:pt x="4" y="1"/>
                      <a:pt x="5" y="3"/>
                    </a:cubicBezTo>
                  </a:path>
                </a:pathLst>
              </a:custGeom>
              <a:solidFill>
                <a:srgbClr val="B3B3B3"/>
              </a:solidFill>
              <a:ln w="3175">
                <a:solidFill>
                  <a:schemeClr val="tx1"/>
                </a:solidFill>
                <a:round/>
                <a:headEnd/>
                <a:tailEnd/>
              </a:ln>
            </p:spPr>
            <p:txBody>
              <a:bodyPr/>
              <a:lstStyle/>
              <a:p>
                <a:endParaRPr lang="en-GB" sz="2400" dirty="0"/>
              </a:p>
            </p:txBody>
          </p:sp>
          <p:sp>
            <p:nvSpPr>
              <p:cNvPr id="642" name="Freeform 5076"/>
              <p:cNvSpPr>
                <a:spLocks/>
              </p:cNvSpPr>
              <p:nvPr/>
            </p:nvSpPr>
            <p:spPr bwMode="auto">
              <a:xfrm>
                <a:off x="1819" y="3428"/>
                <a:ext cx="3" cy="1"/>
              </a:xfrm>
              <a:custGeom>
                <a:avLst/>
                <a:gdLst>
                  <a:gd name="T0" fmla="*/ 3 w 2"/>
                  <a:gd name="T1" fmla="*/ 1 h 1"/>
                  <a:gd name="T2" fmla="*/ 0 w 2"/>
                  <a:gd name="T3" fmla="*/ 0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0"/>
                      <a:pt x="0" y="0"/>
                      <a:pt x="0" y="0"/>
                    </a:cubicBezTo>
                    <a:cubicBezTo>
                      <a:pt x="0" y="0"/>
                      <a:pt x="1" y="0"/>
                      <a:pt x="2" y="1"/>
                    </a:cubicBezTo>
                  </a:path>
                </a:pathLst>
              </a:custGeom>
              <a:solidFill>
                <a:srgbClr val="B3B3B3"/>
              </a:solidFill>
              <a:ln w="3175">
                <a:solidFill>
                  <a:schemeClr val="tx1"/>
                </a:solidFill>
                <a:round/>
                <a:headEnd/>
                <a:tailEnd/>
              </a:ln>
            </p:spPr>
            <p:txBody>
              <a:bodyPr/>
              <a:lstStyle/>
              <a:p>
                <a:endParaRPr lang="en-GB" sz="2400" dirty="0"/>
              </a:p>
            </p:txBody>
          </p:sp>
          <p:sp>
            <p:nvSpPr>
              <p:cNvPr id="643" name="Freeform 5077"/>
              <p:cNvSpPr>
                <a:spLocks/>
              </p:cNvSpPr>
              <p:nvPr/>
            </p:nvSpPr>
            <p:spPr bwMode="auto">
              <a:xfrm>
                <a:off x="1819" y="3443"/>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644" name="Freeform 5078"/>
              <p:cNvSpPr>
                <a:spLocks/>
              </p:cNvSpPr>
              <p:nvPr/>
            </p:nvSpPr>
            <p:spPr bwMode="auto">
              <a:xfrm>
                <a:off x="1819" y="3443"/>
                <a:ext cx="5" cy="4"/>
              </a:xfrm>
              <a:custGeom>
                <a:avLst/>
                <a:gdLst>
                  <a:gd name="T0" fmla="*/ 3 w 4"/>
                  <a:gd name="T1" fmla="*/ 4 h 3"/>
                  <a:gd name="T2" fmla="*/ 3 w 4"/>
                  <a:gd name="T3" fmla="*/ 0 h 3"/>
                  <a:gd name="T4" fmla="*/ 3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2" y="3"/>
                    </a:moveTo>
                    <a:cubicBezTo>
                      <a:pt x="2" y="2"/>
                      <a:pt x="4" y="1"/>
                      <a:pt x="2" y="0"/>
                    </a:cubicBezTo>
                    <a:cubicBezTo>
                      <a:pt x="2" y="1"/>
                      <a:pt x="0" y="3"/>
                      <a:pt x="2" y="3"/>
                    </a:cubicBezTo>
                  </a:path>
                </a:pathLst>
              </a:custGeom>
              <a:solidFill>
                <a:srgbClr val="B3B3B3"/>
              </a:solidFill>
              <a:ln w="3175">
                <a:solidFill>
                  <a:schemeClr val="tx1"/>
                </a:solidFill>
                <a:round/>
                <a:headEnd/>
                <a:tailEnd/>
              </a:ln>
            </p:spPr>
            <p:txBody>
              <a:bodyPr/>
              <a:lstStyle/>
              <a:p>
                <a:endParaRPr lang="en-GB" sz="2400" dirty="0"/>
              </a:p>
            </p:txBody>
          </p:sp>
          <p:sp>
            <p:nvSpPr>
              <p:cNvPr id="645" name="Freeform 5079"/>
              <p:cNvSpPr>
                <a:spLocks/>
              </p:cNvSpPr>
              <p:nvPr/>
            </p:nvSpPr>
            <p:spPr bwMode="auto">
              <a:xfrm>
                <a:off x="1822" y="3440"/>
                <a:ext cx="4" cy="3"/>
              </a:xfrm>
              <a:custGeom>
                <a:avLst/>
                <a:gdLst>
                  <a:gd name="T0" fmla="*/ 3 w 3"/>
                  <a:gd name="T1" fmla="*/ 3 h 2"/>
                  <a:gd name="T2" fmla="*/ 4 w 3"/>
                  <a:gd name="T3" fmla="*/ 2 h 2"/>
                  <a:gd name="T4" fmla="*/ 0 w 3"/>
                  <a:gd name="T5" fmla="*/ 0 h 2"/>
                  <a:gd name="T6" fmla="*/ 3 w 3"/>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2" y="2"/>
                    </a:moveTo>
                    <a:cubicBezTo>
                      <a:pt x="2" y="2"/>
                      <a:pt x="2" y="1"/>
                      <a:pt x="3" y="1"/>
                    </a:cubicBezTo>
                    <a:cubicBezTo>
                      <a:pt x="2" y="0"/>
                      <a:pt x="1" y="0"/>
                      <a:pt x="0" y="0"/>
                    </a:cubicBezTo>
                    <a:cubicBezTo>
                      <a:pt x="1" y="0"/>
                      <a:pt x="1" y="1"/>
                      <a:pt x="2" y="2"/>
                    </a:cubicBezTo>
                  </a:path>
                </a:pathLst>
              </a:custGeom>
              <a:solidFill>
                <a:srgbClr val="B3B3B3"/>
              </a:solidFill>
              <a:ln w="3175">
                <a:solidFill>
                  <a:schemeClr val="tx1"/>
                </a:solidFill>
                <a:round/>
                <a:headEnd/>
                <a:tailEnd/>
              </a:ln>
            </p:spPr>
            <p:txBody>
              <a:bodyPr/>
              <a:lstStyle/>
              <a:p>
                <a:endParaRPr lang="en-GB" sz="2400" dirty="0"/>
              </a:p>
            </p:txBody>
          </p:sp>
          <p:sp>
            <p:nvSpPr>
              <p:cNvPr id="646" name="Freeform 5080"/>
              <p:cNvSpPr>
                <a:spLocks/>
              </p:cNvSpPr>
              <p:nvPr/>
            </p:nvSpPr>
            <p:spPr bwMode="auto">
              <a:xfrm>
                <a:off x="1822" y="3426"/>
                <a:ext cx="1" cy="2"/>
              </a:xfrm>
              <a:custGeom>
                <a:avLst/>
                <a:gdLst>
                  <a:gd name="T0" fmla="*/ 1 w 1"/>
                  <a:gd name="T1" fmla="*/ 2 h 2"/>
                  <a:gd name="T2" fmla="*/ 0 w 1"/>
                  <a:gd name="T3" fmla="*/ 0 h 2"/>
                  <a:gd name="T4" fmla="*/ 1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0" y="1"/>
                      <a:pt x="0" y="0"/>
                    </a:cubicBezTo>
                    <a:cubicBezTo>
                      <a:pt x="0" y="1"/>
                      <a:pt x="1" y="1"/>
                      <a:pt x="1" y="2"/>
                    </a:cubicBezTo>
                  </a:path>
                </a:pathLst>
              </a:custGeom>
              <a:solidFill>
                <a:srgbClr val="B3B3B3"/>
              </a:solidFill>
              <a:ln w="3175">
                <a:solidFill>
                  <a:schemeClr val="tx1"/>
                </a:solidFill>
                <a:round/>
                <a:headEnd/>
                <a:tailEnd/>
              </a:ln>
            </p:spPr>
            <p:txBody>
              <a:bodyPr/>
              <a:lstStyle/>
              <a:p>
                <a:endParaRPr lang="en-GB" sz="2400" dirty="0"/>
              </a:p>
            </p:txBody>
          </p:sp>
          <p:sp>
            <p:nvSpPr>
              <p:cNvPr id="647" name="Freeform 5081"/>
              <p:cNvSpPr>
                <a:spLocks/>
              </p:cNvSpPr>
              <p:nvPr/>
            </p:nvSpPr>
            <p:spPr bwMode="auto">
              <a:xfrm>
                <a:off x="1822" y="3437"/>
                <a:ext cx="2" cy="3"/>
              </a:xfrm>
              <a:custGeom>
                <a:avLst/>
                <a:gdLst>
                  <a:gd name="T0" fmla="*/ 2 w 2"/>
                  <a:gd name="T1" fmla="*/ 3 h 2"/>
                  <a:gd name="T2" fmla="*/ 1 w 2"/>
                  <a:gd name="T3" fmla="*/ 0 h 2"/>
                  <a:gd name="T4" fmla="*/ 2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1"/>
                      <a:pt x="1" y="1"/>
                      <a:pt x="1" y="0"/>
                    </a:cubicBezTo>
                    <a:cubicBezTo>
                      <a:pt x="0" y="1"/>
                      <a:pt x="1" y="2"/>
                      <a:pt x="2" y="2"/>
                    </a:cubicBezTo>
                  </a:path>
                </a:pathLst>
              </a:custGeom>
              <a:solidFill>
                <a:srgbClr val="B3B3B3"/>
              </a:solidFill>
              <a:ln w="3175">
                <a:solidFill>
                  <a:schemeClr val="tx1"/>
                </a:solidFill>
                <a:round/>
                <a:headEnd/>
                <a:tailEnd/>
              </a:ln>
            </p:spPr>
            <p:txBody>
              <a:bodyPr/>
              <a:lstStyle/>
              <a:p>
                <a:endParaRPr lang="en-GB" sz="2400" dirty="0"/>
              </a:p>
            </p:txBody>
          </p:sp>
          <p:sp>
            <p:nvSpPr>
              <p:cNvPr id="648" name="Freeform 5082"/>
              <p:cNvSpPr>
                <a:spLocks/>
              </p:cNvSpPr>
              <p:nvPr/>
            </p:nvSpPr>
            <p:spPr bwMode="auto">
              <a:xfrm>
                <a:off x="1822" y="3429"/>
                <a:ext cx="9" cy="8"/>
              </a:xfrm>
              <a:custGeom>
                <a:avLst/>
                <a:gdLst>
                  <a:gd name="T0" fmla="*/ 6 w 7"/>
                  <a:gd name="T1" fmla="*/ 8 h 6"/>
                  <a:gd name="T2" fmla="*/ 1 w 7"/>
                  <a:gd name="T3" fmla="*/ 0 h 6"/>
                  <a:gd name="T4" fmla="*/ 3 w 7"/>
                  <a:gd name="T5" fmla="*/ 3 h 6"/>
                  <a:gd name="T6" fmla="*/ 4 w 7"/>
                  <a:gd name="T7" fmla="*/ 5 h 6"/>
                  <a:gd name="T8" fmla="*/ 1 w 7"/>
                  <a:gd name="T9" fmla="*/ 7 h 6"/>
                  <a:gd name="T10" fmla="*/ 6 w 7"/>
                  <a:gd name="T11" fmla="*/ 8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6">
                    <a:moveTo>
                      <a:pt x="5" y="6"/>
                    </a:moveTo>
                    <a:cubicBezTo>
                      <a:pt x="7" y="6"/>
                      <a:pt x="2" y="1"/>
                      <a:pt x="1" y="0"/>
                    </a:cubicBezTo>
                    <a:cubicBezTo>
                      <a:pt x="1" y="1"/>
                      <a:pt x="2" y="1"/>
                      <a:pt x="2" y="2"/>
                    </a:cubicBezTo>
                    <a:cubicBezTo>
                      <a:pt x="2" y="3"/>
                      <a:pt x="3" y="3"/>
                      <a:pt x="3" y="4"/>
                    </a:cubicBezTo>
                    <a:cubicBezTo>
                      <a:pt x="2" y="2"/>
                      <a:pt x="0" y="3"/>
                      <a:pt x="1" y="5"/>
                    </a:cubicBezTo>
                    <a:cubicBezTo>
                      <a:pt x="2" y="6"/>
                      <a:pt x="4" y="6"/>
                      <a:pt x="5" y="6"/>
                    </a:cubicBezTo>
                  </a:path>
                </a:pathLst>
              </a:custGeom>
              <a:solidFill>
                <a:srgbClr val="B3B3B3"/>
              </a:solidFill>
              <a:ln w="3175">
                <a:solidFill>
                  <a:schemeClr val="tx1"/>
                </a:solidFill>
                <a:round/>
                <a:headEnd/>
                <a:tailEnd/>
              </a:ln>
            </p:spPr>
            <p:txBody>
              <a:bodyPr/>
              <a:lstStyle/>
              <a:p>
                <a:endParaRPr lang="en-GB" sz="2400" dirty="0"/>
              </a:p>
            </p:txBody>
          </p:sp>
          <p:sp>
            <p:nvSpPr>
              <p:cNvPr id="649" name="Freeform 5083"/>
              <p:cNvSpPr>
                <a:spLocks/>
              </p:cNvSpPr>
              <p:nvPr/>
            </p:nvSpPr>
            <p:spPr bwMode="auto">
              <a:xfrm>
                <a:off x="1823" y="3451"/>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0" y="0"/>
                      <a:pt x="0"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650" name="Freeform 5084"/>
              <p:cNvSpPr>
                <a:spLocks/>
              </p:cNvSpPr>
              <p:nvPr/>
            </p:nvSpPr>
            <p:spPr bwMode="auto">
              <a:xfrm>
                <a:off x="1823" y="3433"/>
                <a:ext cx="18" cy="26"/>
              </a:xfrm>
              <a:custGeom>
                <a:avLst/>
                <a:gdLst>
                  <a:gd name="T0" fmla="*/ 12 w 14"/>
                  <a:gd name="T1" fmla="*/ 25 h 19"/>
                  <a:gd name="T2" fmla="*/ 15 w 14"/>
                  <a:gd name="T3" fmla="*/ 25 h 19"/>
                  <a:gd name="T4" fmla="*/ 14 w 14"/>
                  <a:gd name="T5" fmla="*/ 25 h 19"/>
                  <a:gd name="T6" fmla="*/ 14 w 14"/>
                  <a:gd name="T7" fmla="*/ 21 h 19"/>
                  <a:gd name="T8" fmla="*/ 13 w 14"/>
                  <a:gd name="T9" fmla="*/ 21 h 19"/>
                  <a:gd name="T10" fmla="*/ 10 w 14"/>
                  <a:gd name="T11" fmla="*/ 11 h 19"/>
                  <a:gd name="T12" fmla="*/ 9 w 14"/>
                  <a:gd name="T13" fmla="*/ 8 h 19"/>
                  <a:gd name="T14" fmla="*/ 6 w 14"/>
                  <a:gd name="T15" fmla="*/ 7 h 19"/>
                  <a:gd name="T16" fmla="*/ 4 w 14"/>
                  <a:gd name="T17" fmla="*/ 7 h 19"/>
                  <a:gd name="T18" fmla="*/ 5 w 14"/>
                  <a:gd name="T19" fmla="*/ 8 h 19"/>
                  <a:gd name="T20" fmla="*/ 6 w 14"/>
                  <a:gd name="T21" fmla="*/ 15 h 19"/>
                  <a:gd name="T22" fmla="*/ 4 w 14"/>
                  <a:gd name="T23" fmla="*/ 14 h 19"/>
                  <a:gd name="T24" fmla="*/ 4 w 14"/>
                  <a:gd name="T25" fmla="*/ 15 h 19"/>
                  <a:gd name="T26" fmla="*/ 1 w 14"/>
                  <a:gd name="T27" fmla="*/ 14 h 19"/>
                  <a:gd name="T28" fmla="*/ 4 w 14"/>
                  <a:gd name="T29" fmla="*/ 16 h 19"/>
                  <a:gd name="T30" fmla="*/ 0 w 14"/>
                  <a:gd name="T31" fmla="*/ 14 h 19"/>
                  <a:gd name="T32" fmla="*/ 4 w 14"/>
                  <a:gd name="T33" fmla="*/ 19 h 19"/>
                  <a:gd name="T34" fmla="*/ 9 w 14"/>
                  <a:gd name="T35" fmla="*/ 23 h 19"/>
                  <a:gd name="T36" fmla="*/ 8 w 14"/>
                  <a:gd name="T37" fmla="*/ 19 h 19"/>
                  <a:gd name="T38" fmla="*/ 9 w 14"/>
                  <a:gd name="T39" fmla="*/ 15 h 19"/>
                  <a:gd name="T40" fmla="*/ 9 w 14"/>
                  <a:gd name="T41" fmla="*/ 18 h 19"/>
                  <a:gd name="T42" fmla="*/ 10 w 14"/>
                  <a:gd name="T43" fmla="*/ 19 h 19"/>
                  <a:gd name="T44" fmla="*/ 9 w 14"/>
                  <a:gd name="T45" fmla="*/ 21 h 19"/>
                  <a:gd name="T46" fmla="*/ 12 w 14"/>
                  <a:gd name="T47" fmla="*/ 22 h 19"/>
                  <a:gd name="T48" fmla="*/ 13 w 14"/>
                  <a:gd name="T49" fmla="*/ 25 h 19"/>
                  <a:gd name="T50" fmla="*/ 12 w 14"/>
                  <a:gd name="T51" fmla="*/ 25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4" h="19">
                    <a:moveTo>
                      <a:pt x="9" y="18"/>
                    </a:moveTo>
                    <a:cubicBezTo>
                      <a:pt x="10" y="19"/>
                      <a:pt x="11" y="19"/>
                      <a:pt x="12" y="18"/>
                    </a:cubicBezTo>
                    <a:cubicBezTo>
                      <a:pt x="11" y="18"/>
                      <a:pt x="11" y="18"/>
                      <a:pt x="11" y="18"/>
                    </a:cubicBezTo>
                    <a:cubicBezTo>
                      <a:pt x="13" y="19"/>
                      <a:pt x="12" y="16"/>
                      <a:pt x="11" y="15"/>
                    </a:cubicBezTo>
                    <a:cubicBezTo>
                      <a:pt x="14" y="16"/>
                      <a:pt x="10" y="13"/>
                      <a:pt x="10" y="15"/>
                    </a:cubicBezTo>
                    <a:cubicBezTo>
                      <a:pt x="10" y="13"/>
                      <a:pt x="10" y="10"/>
                      <a:pt x="8" y="8"/>
                    </a:cubicBezTo>
                    <a:cubicBezTo>
                      <a:pt x="7" y="7"/>
                      <a:pt x="8" y="6"/>
                      <a:pt x="7" y="6"/>
                    </a:cubicBezTo>
                    <a:cubicBezTo>
                      <a:pt x="6" y="6"/>
                      <a:pt x="5" y="2"/>
                      <a:pt x="5" y="5"/>
                    </a:cubicBezTo>
                    <a:cubicBezTo>
                      <a:pt x="4" y="0"/>
                      <a:pt x="0" y="6"/>
                      <a:pt x="3" y="5"/>
                    </a:cubicBezTo>
                    <a:cubicBezTo>
                      <a:pt x="1" y="6"/>
                      <a:pt x="3" y="7"/>
                      <a:pt x="4" y="6"/>
                    </a:cubicBezTo>
                    <a:cubicBezTo>
                      <a:pt x="3" y="7"/>
                      <a:pt x="5" y="10"/>
                      <a:pt x="5" y="11"/>
                    </a:cubicBezTo>
                    <a:cubicBezTo>
                      <a:pt x="5" y="10"/>
                      <a:pt x="4" y="10"/>
                      <a:pt x="3" y="10"/>
                    </a:cubicBezTo>
                    <a:cubicBezTo>
                      <a:pt x="5" y="12"/>
                      <a:pt x="1" y="8"/>
                      <a:pt x="3" y="11"/>
                    </a:cubicBezTo>
                    <a:cubicBezTo>
                      <a:pt x="3" y="11"/>
                      <a:pt x="2" y="10"/>
                      <a:pt x="1" y="10"/>
                    </a:cubicBezTo>
                    <a:cubicBezTo>
                      <a:pt x="2" y="11"/>
                      <a:pt x="3" y="12"/>
                      <a:pt x="3" y="12"/>
                    </a:cubicBezTo>
                    <a:cubicBezTo>
                      <a:pt x="2" y="12"/>
                      <a:pt x="1" y="11"/>
                      <a:pt x="0" y="10"/>
                    </a:cubicBezTo>
                    <a:cubicBezTo>
                      <a:pt x="0" y="12"/>
                      <a:pt x="2" y="12"/>
                      <a:pt x="3" y="14"/>
                    </a:cubicBezTo>
                    <a:cubicBezTo>
                      <a:pt x="4" y="15"/>
                      <a:pt x="5" y="17"/>
                      <a:pt x="7" y="17"/>
                    </a:cubicBezTo>
                    <a:cubicBezTo>
                      <a:pt x="7" y="16"/>
                      <a:pt x="6" y="15"/>
                      <a:pt x="6" y="14"/>
                    </a:cubicBezTo>
                    <a:cubicBezTo>
                      <a:pt x="6" y="13"/>
                      <a:pt x="7" y="13"/>
                      <a:pt x="7" y="11"/>
                    </a:cubicBezTo>
                    <a:cubicBezTo>
                      <a:pt x="8" y="12"/>
                      <a:pt x="8" y="13"/>
                      <a:pt x="7" y="13"/>
                    </a:cubicBezTo>
                    <a:cubicBezTo>
                      <a:pt x="7" y="14"/>
                      <a:pt x="7" y="14"/>
                      <a:pt x="8" y="14"/>
                    </a:cubicBezTo>
                    <a:cubicBezTo>
                      <a:pt x="8" y="14"/>
                      <a:pt x="7" y="15"/>
                      <a:pt x="7" y="15"/>
                    </a:cubicBezTo>
                    <a:cubicBezTo>
                      <a:pt x="7" y="16"/>
                      <a:pt x="8" y="16"/>
                      <a:pt x="9" y="16"/>
                    </a:cubicBezTo>
                    <a:cubicBezTo>
                      <a:pt x="10" y="17"/>
                      <a:pt x="8" y="18"/>
                      <a:pt x="10" y="18"/>
                    </a:cubicBezTo>
                    <a:cubicBezTo>
                      <a:pt x="10" y="18"/>
                      <a:pt x="9" y="18"/>
                      <a:pt x="9" y="18"/>
                    </a:cubicBezTo>
                  </a:path>
                </a:pathLst>
              </a:custGeom>
              <a:solidFill>
                <a:srgbClr val="B3B3B3"/>
              </a:solidFill>
              <a:ln w="3175">
                <a:solidFill>
                  <a:schemeClr val="tx1"/>
                </a:solidFill>
                <a:round/>
                <a:headEnd/>
                <a:tailEnd/>
              </a:ln>
            </p:spPr>
            <p:txBody>
              <a:bodyPr/>
              <a:lstStyle/>
              <a:p>
                <a:endParaRPr lang="en-GB" sz="2400" dirty="0"/>
              </a:p>
            </p:txBody>
          </p:sp>
          <p:sp>
            <p:nvSpPr>
              <p:cNvPr id="651" name="Freeform 5085"/>
              <p:cNvSpPr>
                <a:spLocks/>
              </p:cNvSpPr>
              <p:nvPr/>
            </p:nvSpPr>
            <p:spPr bwMode="auto">
              <a:xfrm>
                <a:off x="1824" y="3437"/>
                <a:ext cx="2" cy="2"/>
              </a:xfrm>
              <a:custGeom>
                <a:avLst/>
                <a:gdLst>
                  <a:gd name="T0" fmla="*/ 0 w 1"/>
                  <a:gd name="T1" fmla="*/ 2 h 1"/>
                  <a:gd name="T2" fmla="*/ 0 w 1"/>
                  <a:gd name="T3" fmla="*/ 0 h 1"/>
                  <a:gd name="T4" fmla="*/ 0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0"/>
                      <a:pt x="1" y="0"/>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652" name="Freeform 5086"/>
              <p:cNvSpPr>
                <a:spLocks/>
              </p:cNvSpPr>
              <p:nvPr/>
            </p:nvSpPr>
            <p:spPr bwMode="auto">
              <a:xfrm>
                <a:off x="1824" y="3424"/>
                <a:ext cx="2" cy="2"/>
              </a:xfrm>
              <a:custGeom>
                <a:avLst/>
                <a:gdLst>
                  <a:gd name="T0" fmla="*/ 0 w 1"/>
                  <a:gd name="T1" fmla="*/ 2 h 1"/>
                  <a:gd name="T2" fmla="*/ 0 w 1"/>
                  <a:gd name="T3" fmla="*/ 0 h 1"/>
                  <a:gd name="T4" fmla="*/ 0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0"/>
                      <a:pt x="1" y="0"/>
                      <a:pt x="0" y="0"/>
                    </a:cubicBezTo>
                    <a:cubicBezTo>
                      <a:pt x="0"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653" name="Freeform 5087"/>
              <p:cNvSpPr>
                <a:spLocks/>
              </p:cNvSpPr>
              <p:nvPr/>
            </p:nvSpPr>
            <p:spPr bwMode="auto">
              <a:xfrm>
                <a:off x="1824" y="3441"/>
                <a:ext cx="6" cy="6"/>
              </a:xfrm>
              <a:custGeom>
                <a:avLst/>
                <a:gdLst>
                  <a:gd name="T0" fmla="*/ 5 w 4"/>
                  <a:gd name="T1" fmla="*/ 6 h 4"/>
                  <a:gd name="T2" fmla="*/ 0 w 4"/>
                  <a:gd name="T3" fmla="*/ 3 h 4"/>
                  <a:gd name="T4" fmla="*/ 5 w 4"/>
                  <a:gd name="T5" fmla="*/ 6 h 4"/>
                  <a:gd name="T6" fmla="*/ 0 60000 65536"/>
                  <a:gd name="T7" fmla="*/ 0 60000 65536"/>
                  <a:gd name="T8" fmla="*/ 0 60000 65536"/>
                </a:gdLst>
                <a:ahLst/>
                <a:cxnLst>
                  <a:cxn ang="T6">
                    <a:pos x="T0" y="T1"/>
                  </a:cxn>
                  <a:cxn ang="T7">
                    <a:pos x="T2" y="T3"/>
                  </a:cxn>
                  <a:cxn ang="T8">
                    <a:pos x="T4" y="T5"/>
                  </a:cxn>
                </a:cxnLst>
                <a:rect l="0" t="0" r="r" b="b"/>
                <a:pathLst>
                  <a:path w="4" h="4">
                    <a:moveTo>
                      <a:pt x="3" y="4"/>
                    </a:moveTo>
                    <a:cubicBezTo>
                      <a:pt x="4" y="2"/>
                      <a:pt x="1" y="0"/>
                      <a:pt x="0" y="2"/>
                    </a:cubicBezTo>
                    <a:cubicBezTo>
                      <a:pt x="0" y="3"/>
                      <a:pt x="3" y="4"/>
                      <a:pt x="3" y="4"/>
                    </a:cubicBezTo>
                  </a:path>
                </a:pathLst>
              </a:custGeom>
              <a:solidFill>
                <a:srgbClr val="B3B3B3"/>
              </a:solidFill>
              <a:ln w="3175">
                <a:solidFill>
                  <a:schemeClr val="tx1"/>
                </a:solidFill>
                <a:round/>
                <a:headEnd/>
                <a:tailEnd/>
              </a:ln>
            </p:spPr>
            <p:txBody>
              <a:bodyPr/>
              <a:lstStyle/>
              <a:p>
                <a:endParaRPr lang="en-GB" sz="2400" dirty="0"/>
              </a:p>
            </p:txBody>
          </p:sp>
          <p:sp>
            <p:nvSpPr>
              <p:cNvPr id="654" name="Freeform 5088"/>
              <p:cNvSpPr>
                <a:spLocks/>
              </p:cNvSpPr>
              <p:nvPr/>
            </p:nvSpPr>
            <p:spPr bwMode="auto">
              <a:xfrm>
                <a:off x="1826" y="3445"/>
                <a:ext cx="1" cy="2"/>
              </a:xfrm>
              <a:custGeom>
                <a:avLst/>
                <a:gdLst>
                  <a:gd name="T0" fmla="*/ 1 w 1"/>
                  <a:gd name="T1" fmla="*/ 2 h 1"/>
                  <a:gd name="T2" fmla="*/ 0 w 1"/>
                  <a:gd name="T3" fmla="*/ 0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1"/>
                      <a:pt x="0"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655" name="Freeform 5089"/>
              <p:cNvSpPr>
                <a:spLocks/>
              </p:cNvSpPr>
              <p:nvPr/>
            </p:nvSpPr>
            <p:spPr bwMode="auto">
              <a:xfrm>
                <a:off x="1826" y="3429"/>
                <a:ext cx="4" cy="3"/>
              </a:xfrm>
              <a:custGeom>
                <a:avLst/>
                <a:gdLst>
                  <a:gd name="T0" fmla="*/ 3 w 3"/>
                  <a:gd name="T1" fmla="*/ 3 h 2"/>
                  <a:gd name="T2" fmla="*/ 0 w 3"/>
                  <a:gd name="T3" fmla="*/ 0 h 2"/>
                  <a:gd name="T4" fmla="*/ 3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2" y="2"/>
                    </a:moveTo>
                    <a:cubicBezTo>
                      <a:pt x="3" y="1"/>
                      <a:pt x="1" y="0"/>
                      <a:pt x="0" y="0"/>
                    </a:cubicBezTo>
                    <a:cubicBezTo>
                      <a:pt x="1" y="1"/>
                      <a:pt x="1" y="1"/>
                      <a:pt x="2" y="2"/>
                    </a:cubicBezTo>
                  </a:path>
                </a:pathLst>
              </a:custGeom>
              <a:solidFill>
                <a:srgbClr val="B3B3B3"/>
              </a:solidFill>
              <a:ln w="3175">
                <a:solidFill>
                  <a:schemeClr val="tx1"/>
                </a:solidFill>
                <a:round/>
                <a:headEnd/>
                <a:tailEnd/>
              </a:ln>
            </p:spPr>
            <p:txBody>
              <a:bodyPr/>
              <a:lstStyle/>
              <a:p>
                <a:endParaRPr lang="en-GB" sz="2400" dirty="0"/>
              </a:p>
            </p:txBody>
          </p:sp>
          <p:sp>
            <p:nvSpPr>
              <p:cNvPr id="656" name="Freeform 5090"/>
              <p:cNvSpPr>
                <a:spLocks/>
              </p:cNvSpPr>
              <p:nvPr/>
            </p:nvSpPr>
            <p:spPr bwMode="auto">
              <a:xfrm>
                <a:off x="1826" y="3424"/>
                <a:ext cx="6" cy="3"/>
              </a:xfrm>
              <a:custGeom>
                <a:avLst/>
                <a:gdLst>
                  <a:gd name="T0" fmla="*/ 2 w 5"/>
                  <a:gd name="T1" fmla="*/ 3 h 2"/>
                  <a:gd name="T2" fmla="*/ 6 w 5"/>
                  <a:gd name="T3" fmla="*/ 2 h 2"/>
                  <a:gd name="T4" fmla="*/ 0 w 5"/>
                  <a:gd name="T5" fmla="*/ 0 h 2"/>
                  <a:gd name="T6" fmla="*/ 2 w 5"/>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2">
                    <a:moveTo>
                      <a:pt x="2" y="2"/>
                    </a:moveTo>
                    <a:cubicBezTo>
                      <a:pt x="3" y="2"/>
                      <a:pt x="4" y="2"/>
                      <a:pt x="5" y="1"/>
                    </a:cubicBezTo>
                    <a:cubicBezTo>
                      <a:pt x="3" y="0"/>
                      <a:pt x="2" y="1"/>
                      <a:pt x="0" y="0"/>
                    </a:cubicBezTo>
                    <a:cubicBezTo>
                      <a:pt x="0" y="1"/>
                      <a:pt x="1" y="2"/>
                      <a:pt x="2" y="2"/>
                    </a:cubicBezTo>
                  </a:path>
                </a:pathLst>
              </a:custGeom>
              <a:solidFill>
                <a:srgbClr val="B3B3B3"/>
              </a:solidFill>
              <a:ln w="3175">
                <a:solidFill>
                  <a:schemeClr val="tx1"/>
                </a:solidFill>
                <a:round/>
                <a:headEnd/>
                <a:tailEnd/>
              </a:ln>
            </p:spPr>
            <p:txBody>
              <a:bodyPr/>
              <a:lstStyle/>
              <a:p>
                <a:endParaRPr lang="en-GB" sz="2400" dirty="0"/>
              </a:p>
            </p:txBody>
          </p:sp>
          <p:sp>
            <p:nvSpPr>
              <p:cNvPr id="657" name="Freeform 5091"/>
              <p:cNvSpPr>
                <a:spLocks/>
              </p:cNvSpPr>
              <p:nvPr/>
            </p:nvSpPr>
            <p:spPr bwMode="auto">
              <a:xfrm>
                <a:off x="1828" y="3432"/>
                <a:ext cx="4" cy="3"/>
              </a:xfrm>
              <a:custGeom>
                <a:avLst/>
                <a:gdLst>
                  <a:gd name="T0" fmla="*/ 4 w 3"/>
                  <a:gd name="T1" fmla="*/ 3 h 2"/>
                  <a:gd name="T2" fmla="*/ 1 w 3"/>
                  <a:gd name="T3" fmla="*/ 0 h 2"/>
                  <a:gd name="T4" fmla="*/ 4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3" y="2"/>
                    </a:moveTo>
                    <a:cubicBezTo>
                      <a:pt x="3" y="1"/>
                      <a:pt x="1" y="0"/>
                      <a:pt x="1" y="0"/>
                    </a:cubicBezTo>
                    <a:cubicBezTo>
                      <a:pt x="0" y="1"/>
                      <a:pt x="2" y="1"/>
                      <a:pt x="3" y="2"/>
                    </a:cubicBezTo>
                  </a:path>
                </a:pathLst>
              </a:custGeom>
              <a:solidFill>
                <a:srgbClr val="B3B3B3"/>
              </a:solidFill>
              <a:ln w="3175">
                <a:solidFill>
                  <a:schemeClr val="tx1"/>
                </a:solidFill>
                <a:round/>
                <a:headEnd/>
                <a:tailEnd/>
              </a:ln>
            </p:spPr>
            <p:txBody>
              <a:bodyPr/>
              <a:lstStyle/>
              <a:p>
                <a:endParaRPr lang="en-GB" sz="2400" dirty="0"/>
              </a:p>
            </p:txBody>
          </p:sp>
          <p:sp>
            <p:nvSpPr>
              <p:cNvPr id="658" name="Freeform 5092"/>
              <p:cNvSpPr>
                <a:spLocks/>
              </p:cNvSpPr>
              <p:nvPr/>
            </p:nvSpPr>
            <p:spPr bwMode="auto">
              <a:xfrm>
                <a:off x="1832" y="3433"/>
                <a:ext cx="3" cy="2"/>
              </a:xfrm>
              <a:custGeom>
                <a:avLst/>
                <a:gdLst>
                  <a:gd name="T0" fmla="*/ 3 w 2"/>
                  <a:gd name="T1" fmla="*/ 2 h 1"/>
                  <a:gd name="T2" fmla="*/ 0 w 2"/>
                  <a:gd name="T3" fmla="*/ 0 h 1"/>
                  <a:gd name="T4" fmla="*/ 3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0"/>
                      <a:pt x="0" y="0"/>
                      <a:pt x="0" y="0"/>
                    </a:cubicBezTo>
                    <a:cubicBezTo>
                      <a:pt x="0" y="0"/>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659" name="Freeform 5093"/>
              <p:cNvSpPr>
                <a:spLocks/>
              </p:cNvSpPr>
              <p:nvPr/>
            </p:nvSpPr>
            <p:spPr bwMode="auto">
              <a:xfrm>
                <a:off x="1834" y="3426"/>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660" name="Freeform 5094"/>
              <p:cNvSpPr>
                <a:spLocks/>
              </p:cNvSpPr>
              <p:nvPr/>
            </p:nvSpPr>
            <p:spPr bwMode="auto">
              <a:xfrm>
                <a:off x="1836" y="3449"/>
                <a:ext cx="3" cy="3"/>
              </a:xfrm>
              <a:custGeom>
                <a:avLst/>
                <a:gdLst>
                  <a:gd name="T0" fmla="*/ 2 w 2"/>
                  <a:gd name="T1" fmla="*/ 3 h 2"/>
                  <a:gd name="T2" fmla="*/ 3 w 2"/>
                  <a:gd name="T3" fmla="*/ 2 h 2"/>
                  <a:gd name="T4" fmla="*/ 0 w 2"/>
                  <a:gd name="T5" fmla="*/ 0 h 2"/>
                  <a:gd name="T6" fmla="*/ 2 w 2"/>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2"/>
                    </a:moveTo>
                    <a:cubicBezTo>
                      <a:pt x="2" y="1"/>
                      <a:pt x="2" y="1"/>
                      <a:pt x="2" y="1"/>
                    </a:cubicBezTo>
                    <a:cubicBezTo>
                      <a:pt x="2" y="1"/>
                      <a:pt x="1" y="0"/>
                      <a:pt x="0" y="0"/>
                    </a:cubicBezTo>
                    <a:cubicBezTo>
                      <a:pt x="0" y="1"/>
                      <a:pt x="1" y="1"/>
                      <a:pt x="1" y="2"/>
                    </a:cubicBezTo>
                  </a:path>
                </a:pathLst>
              </a:custGeom>
              <a:solidFill>
                <a:srgbClr val="B3B3B3"/>
              </a:solidFill>
              <a:ln w="3175">
                <a:solidFill>
                  <a:schemeClr val="tx1"/>
                </a:solidFill>
                <a:round/>
                <a:headEnd/>
                <a:tailEnd/>
              </a:ln>
            </p:spPr>
            <p:txBody>
              <a:bodyPr/>
              <a:lstStyle/>
              <a:p>
                <a:endParaRPr lang="en-GB" sz="2400" dirty="0"/>
              </a:p>
            </p:txBody>
          </p:sp>
          <p:sp>
            <p:nvSpPr>
              <p:cNvPr id="661" name="Freeform 5095"/>
              <p:cNvSpPr>
                <a:spLocks/>
              </p:cNvSpPr>
              <p:nvPr/>
            </p:nvSpPr>
            <p:spPr bwMode="auto">
              <a:xfrm>
                <a:off x="1836" y="3428"/>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lnTo>
                      <a:pt x="0" y="0"/>
                    </a:lnTo>
                    <a:lnTo>
                      <a:pt x="2" y="0"/>
                    </a:lnTo>
                    <a:close/>
                  </a:path>
                </a:pathLst>
              </a:custGeom>
              <a:solidFill>
                <a:srgbClr val="B3B3B3"/>
              </a:solidFill>
              <a:ln w="3175">
                <a:solidFill>
                  <a:schemeClr val="tx1"/>
                </a:solidFill>
                <a:round/>
                <a:headEnd/>
                <a:tailEnd/>
              </a:ln>
            </p:spPr>
            <p:txBody>
              <a:bodyPr/>
              <a:lstStyle/>
              <a:p>
                <a:endParaRPr lang="en-GB" sz="2400" dirty="0"/>
              </a:p>
            </p:txBody>
          </p:sp>
          <p:sp>
            <p:nvSpPr>
              <p:cNvPr id="662" name="Freeform 5096"/>
              <p:cNvSpPr>
                <a:spLocks/>
              </p:cNvSpPr>
              <p:nvPr/>
            </p:nvSpPr>
            <p:spPr bwMode="auto">
              <a:xfrm>
                <a:off x="1836" y="3428"/>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lnTo>
                      <a:pt x="0" y="0"/>
                    </a:lnTo>
                    <a:lnTo>
                      <a:pt x="2" y="0"/>
                    </a:lnTo>
                  </a:path>
                </a:pathLst>
              </a:custGeom>
              <a:noFill/>
              <a:ln w="3175">
                <a:solidFill>
                  <a:schemeClr val="tx1"/>
                </a:solidFill>
                <a:round/>
                <a:headEnd/>
                <a:tailEnd/>
              </a:ln>
            </p:spPr>
            <p:txBody>
              <a:bodyPr/>
              <a:lstStyle/>
              <a:p>
                <a:endParaRPr lang="en-GB" sz="2400" dirty="0"/>
              </a:p>
            </p:txBody>
          </p:sp>
          <p:sp>
            <p:nvSpPr>
              <p:cNvPr id="663" name="Freeform 5097"/>
              <p:cNvSpPr>
                <a:spLocks/>
              </p:cNvSpPr>
              <p:nvPr/>
            </p:nvSpPr>
            <p:spPr bwMode="auto">
              <a:xfrm>
                <a:off x="1806" y="3391"/>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0" y="0"/>
                      <a:pt x="0" y="0"/>
                    </a:cubicBezTo>
                    <a:cubicBezTo>
                      <a:pt x="0"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664" name="Freeform 5098"/>
              <p:cNvSpPr>
                <a:spLocks/>
              </p:cNvSpPr>
              <p:nvPr/>
            </p:nvSpPr>
            <p:spPr bwMode="auto">
              <a:xfrm>
                <a:off x="1807" y="3390"/>
                <a:ext cx="3" cy="3"/>
              </a:xfrm>
              <a:custGeom>
                <a:avLst/>
                <a:gdLst>
                  <a:gd name="T0" fmla="*/ 2 w 2"/>
                  <a:gd name="T1" fmla="*/ 3 h 2"/>
                  <a:gd name="T2" fmla="*/ 3 w 2"/>
                  <a:gd name="T3" fmla="*/ 3 h 2"/>
                  <a:gd name="T4" fmla="*/ 3 w 2"/>
                  <a:gd name="T5" fmla="*/ 0 h 2"/>
                  <a:gd name="T6" fmla="*/ 2 w 2"/>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2"/>
                    </a:moveTo>
                    <a:cubicBezTo>
                      <a:pt x="2" y="2"/>
                      <a:pt x="2" y="2"/>
                      <a:pt x="2" y="2"/>
                    </a:cubicBezTo>
                    <a:cubicBezTo>
                      <a:pt x="2" y="1"/>
                      <a:pt x="2" y="0"/>
                      <a:pt x="2" y="0"/>
                    </a:cubicBezTo>
                    <a:cubicBezTo>
                      <a:pt x="1" y="0"/>
                      <a:pt x="0" y="1"/>
                      <a:pt x="1" y="2"/>
                    </a:cubicBezTo>
                  </a:path>
                </a:pathLst>
              </a:custGeom>
              <a:solidFill>
                <a:srgbClr val="B3B3B3"/>
              </a:solidFill>
              <a:ln w="3175">
                <a:solidFill>
                  <a:schemeClr val="tx1"/>
                </a:solidFill>
                <a:round/>
                <a:headEnd/>
                <a:tailEnd/>
              </a:ln>
            </p:spPr>
            <p:txBody>
              <a:bodyPr/>
              <a:lstStyle/>
              <a:p>
                <a:endParaRPr lang="en-GB" sz="2400" dirty="0"/>
              </a:p>
            </p:txBody>
          </p:sp>
          <p:sp>
            <p:nvSpPr>
              <p:cNvPr id="665" name="Freeform 5099"/>
              <p:cNvSpPr>
                <a:spLocks/>
              </p:cNvSpPr>
              <p:nvPr/>
            </p:nvSpPr>
            <p:spPr bwMode="auto">
              <a:xfrm>
                <a:off x="1816" y="3391"/>
                <a:ext cx="2" cy="4"/>
              </a:xfrm>
              <a:custGeom>
                <a:avLst/>
                <a:gdLst>
                  <a:gd name="T0" fmla="*/ 2 w 1"/>
                  <a:gd name="T1" fmla="*/ 4 h 3"/>
                  <a:gd name="T2" fmla="*/ 0 w 1"/>
                  <a:gd name="T3" fmla="*/ 1 h 3"/>
                  <a:gd name="T4" fmla="*/ 2 w 1"/>
                  <a:gd name="T5" fmla="*/ 4 h 3"/>
                  <a:gd name="T6" fmla="*/ 0 60000 65536"/>
                  <a:gd name="T7" fmla="*/ 0 60000 65536"/>
                  <a:gd name="T8" fmla="*/ 0 60000 65536"/>
                </a:gdLst>
                <a:ahLst/>
                <a:cxnLst>
                  <a:cxn ang="T6">
                    <a:pos x="T0" y="T1"/>
                  </a:cxn>
                  <a:cxn ang="T7">
                    <a:pos x="T2" y="T3"/>
                  </a:cxn>
                  <a:cxn ang="T8">
                    <a:pos x="T4" y="T5"/>
                  </a:cxn>
                </a:cxnLst>
                <a:rect l="0" t="0" r="r" b="b"/>
                <a:pathLst>
                  <a:path w="1" h="3">
                    <a:moveTo>
                      <a:pt x="1" y="3"/>
                    </a:moveTo>
                    <a:cubicBezTo>
                      <a:pt x="1" y="2"/>
                      <a:pt x="1" y="0"/>
                      <a:pt x="0" y="1"/>
                    </a:cubicBezTo>
                    <a:cubicBezTo>
                      <a:pt x="0" y="1"/>
                      <a:pt x="0" y="2"/>
                      <a:pt x="1" y="3"/>
                    </a:cubicBezTo>
                  </a:path>
                </a:pathLst>
              </a:custGeom>
              <a:solidFill>
                <a:srgbClr val="B3B3B3"/>
              </a:solidFill>
              <a:ln w="3175">
                <a:solidFill>
                  <a:schemeClr val="tx1"/>
                </a:solidFill>
                <a:round/>
                <a:headEnd/>
                <a:tailEnd/>
              </a:ln>
            </p:spPr>
            <p:txBody>
              <a:bodyPr/>
              <a:lstStyle/>
              <a:p>
                <a:endParaRPr lang="en-GB" sz="2400" dirty="0"/>
              </a:p>
            </p:txBody>
          </p:sp>
          <p:sp>
            <p:nvSpPr>
              <p:cNvPr id="666" name="Freeform 5100"/>
              <p:cNvSpPr>
                <a:spLocks/>
              </p:cNvSpPr>
              <p:nvPr/>
            </p:nvSpPr>
            <p:spPr bwMode="auto">
              <a:xfrm>
                <a:off x="1818" y="3393"/>
                <a:ext cx="4" cy="3"/>
              </a:xfrm>
              <a:custGeom>
                <a:avLst/>
                <a:gdLst>
                  <a:gd name="T0" fmla="*/ 3 w 3"/>
                  <a:gd name="T1" fmla="*/ 3 h 3"/>
                  <a:gd name="T2" fmla="*/ 4 w 3"/>
                  <a:gd name="T3" fmla="*/ 1 h 3"/>
                  <a:gd name="T4" fmla="*/ 3 w 3"/>
                  <a:gd name="T5" fmla="*/ 3 h 3"/>
                  <a:gd name="T6" fmla="*/ 0 60000 65536"/>
                  <a:gd name="T7" fmla="*/ 0 60000 65536"/>
                  <a:gd name="T8" fmla="*/ 0 60000 65536"/>
                </a:gdLst>
                <a:ahLst/>
                <a:cxnLst>
                  <a:cxn ang="T6">
                    <a:pos x="T0" y="T1"/>
                  </a:cxn>
                  <a:cxn ang="T7">
                    <a:pos x="T2" y="T3"/>
                  </a:cxn>
                  <a:cxn ang="T8">
                    <a:pos x="T4" y="T5"/>
                  </a:cxn>
                </a:cxnLst>
                <a:rect l="0" t="0" r="r" b="b"/>
                <a:pathLst>
                  <a:path w="3" h="3">
                    <a:moveTo>
                      <a:pt x="2" y="3"/>
                    </a:moveTo>
                    <a:cubicBezTo>
                      <a:pt x="2" y="2"/>
                      <a:pt x="2" y="1"/>
                      <a:pt x="3" y="1"/>
                    </a:cubicBezTo>
                    <a:cubicBezTo>
                      <a:pt x="2" y="0"/>
                      <a:pt x="0" y="1"/>
                      <a:pt x="2" y="3"/>
                    </a:cubicBezTo>
                  </a:path>
                </a:pathLst>
              </a:custGeom>
              <a:solidFill>
                <a:srgbClr val="B3B3B3"/>
              </a:solidFill>
              <a:ln w="3175">
                <a:solidFill>
                  <a:schemeClr val="tx1"/>
                </a:solidFill>
                <a:round/>
                <a:headEnd/>
                <a:tailEnd/>
              </a:ln>
            </p:spPr>
            <p:txBody>
              <a:bodyPr/>
              <a:lstStyle/>
              <a:p>
                <a:endParaRPr lang="en-GB" sz="2400" dirty="0"/>
              </a:p>
            </p:txBody>
          </p:sp>
          <p:sp>
            <p:nvSpPr>
              <p:cNvPr id="667" name="Freeform 5101"/>
              <p:cNvSpPr>
                <a:spLocks/>
              </p:cNvSpPr>
              <p:nvPr/>
            </p:nvSpPr>
            <p:spPr bwMode="auto">
              <a:xfrm>
                <a:off x="1819" y="3391"/>
                <a:ext cx="1" cy="2"/>
              </a:xfrm>
              <a:custGeom>
                <a:avLst/>
                <a:gdLst>
                  <a:gd name="T0" fmla="*/ 1 w 1"/>
                  <a:gd name="T1" fmla="*/ 2 h 1"/>
                  <a:gd name="T2" fmla="*/ 0 w 1"/>
                  <a:gd name="T3" fmla="*/ 0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0" y="0"/>
                      <a:pt x="0" y="0"/>
                    </a:cubicBezTo>
                    <a:cubicBezTo>
                      <a:pt x="0" y="0"/>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668" name="Freeform 5102"/>
              <p:cNvSpPr>
                <a:spLocks/>
              </p:cNvSpPr>
              <p:nvPr/>
            </p:nvSpPr>
            <p:spPr bwMode="auto">
              <a:xfrm>
                <a:off x="1820" y="3382"/>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0"/>
                      <a:pt x="0"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669" name="Freeform 5103"/>
              <p:cNvSpPr>
                <a:spLocks/>
              </p:cNvSpPr>
              <p:nvPr/>
            </p:nvSpPr>
            <p:spPr bwMode="auto">
              <a:xfrm>
                <a:off x="1819" y="3412"/>
                <a:ext cx="3" cy="2"/>
              </a:xfrm>
              <a:custGeom>
                <a:avLst/>
                <a:gdLst>
                  <a:gd name="T0" fmla="*/ 2 w 2"/>
                  <a:gd name="T1" fmla="*/ 2 h 1"/>
                  <a:gd name="T2" fmla="*/ 3 w 2"/>
                  <a:gd name="T3" fmla="*/ 0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1"/>
                      <a:pt x="2" y="1"/>
                      <a:pt x="2" y="0"/>
                    </a:cubicBezTo>
                    <a:cubicBezTo>
                      <a:pt x="1" y="0"/>
                      <a:pt x="0" y="0"/>
                      <a:pt x="1" y="1"/>
                    </a:cubicBezTo>
                  </a:path>
                </a:pathLst>
              </a:custGeom>
              <a:solidFill>
                <a:srgbClr val="B3B3B3"/>
              </a:solidFill>
              <a:ln w="3175">
                <a:solidFill>
                  <a:schemeClr val="tx1"/>
                </a:solidFill>
                <a:round/>
                <a:headEnd/>
                <a:tailEnd/>
              </a:ln>
            </p:spPr>
            <p:txBody>
              <a:bodyPr/>
              <a:lstStyle/>
              <a:p>
                <a:endParaRPr lang="en-GB" sz="2400" dirty="0"/>
              </a:p>
            </p:txBody>
          </p:sp>
          <p:sp>
            <p:nvSpPr>
              <p:cNvPr id="670" name="Freeform 5104"/>
              <p:cNvSpPr>
                <a:spLocks/>
              </p:cNvSpPr>
              <p:nvPr/>
            </p:nvSpPr>
            <p:spPr bwMode="auto">
              <a:xfrm>
                <a:off x="1820" y="3395"/>
                <a:ext cx="3" cy="4"/>
              </a:xfrm>
              <a:custGeom>
                <a:avLst/>
                <a:gdLst>
                  <a:gd name="T0" fmla="*/ 3 w 2"/>
                  <a:gd name="T1" fmla="*/ 4 h 3"/>
                  <a:gd name="T2" fmla="*/ 0 w 2"/>
                  <a:gd name="T3" fmla="*/ 3 h 3"/>
                  <a:gd name="T4" fmla="*/ 3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2" y="3"/>
                    </a:moveTo>
                    <a:cubicBezTo>
                      <a:pt x="2" y="2"/>
                      <a:pt x="1" y="0"/>
                      <a:pt x="0" y="2"/>
                    </a:cubicBezTo>
                    <a:cubicBezTo>
                      <a:pt x="1" y="2"/>
                      <a:pt x="1" y="2"/>
                      <a:pt x="2" y="3"/>
                    </a:cubicBezTo>
                  </a:path>
                </a:pathLst>
              </a:custGeom>
              <a:solidFill>
                <a:srgbClr val="B3B3B3"/>
              </a:solidFill>
              <a:ln w="3175">
                <a:solidFill>
                  <a:schemeClr val="tx1"/>
                </a:solidFill>
                <a:round/>
                <a:headEnd/>
                <a:tailEnd/>
              </a:ln>
            </p:spPr>
            <p:txBody>
              <a:bodyPr/>
              <a:lstStyle/>
              <a:p>
                <a:endParaRPr lang="en-GB" sz="2400" dirty="0"/>
              </a:p>
            </p:txBody>
          </p:sp>
          <p:sp>
            <p:nvSpPr>
              <p:cNvPr id="671" name="Freeform 5105"/>
              <p:cNvSpPr>
                <a:spLocks/>
              </p:cNvSpPr>
              <p:nvPr/>
            </p:nvSpPr>
            <p:spPr bwMode="auto">
              <a:xfrm>
                <a:off x="1820" y="3395"/>
                <a:ext cx="3" cy="1"/>
              </a:xfrm>
              <a:custGeom>
                <a:avLst/>
                <a:gdLst>
                  <a:gd name="T0" fmla="*/ 3 w 2"/>
                  <a:gd name="T1" fmla="*/ 1 h 1"/>
                  <a:gd name="T2" fmla="*/ 0 w 2"/>
                  <a:gd name="T3" fmla="*/ 0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0"/>
                      <a:pt x="0" y="0"/>
                    </a:cubicBezTo>
                    <a:cubicBezTo>
                      <a:pt x="0"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672" name="Freeform 5106"/>
              <p:cNvSpPr>
                <a:spLocks/>
              </p:cNvSpPr>
              <p:nvPr/>
            </p:nvSpPr>
            <p:spPr bwMode="auto">
              <a:xfrm>
                <a:off x="1802" y="3366"/>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1" y="0"/>
                      <a:pt x="0" y="0"/>
                    </a:cubicBezTo>
                    <a:cubicBezTo>
                      <a:pt x="0"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673" name="Freeform 5107"/>
              <p:cNvSpPr>
                <a:spLocks/>
              </p:cNvSpPr>
              <p:nvPr/>
            </p:nvSpPr>
            <p:spPr bwMode="auto">
              <a:xfrm>
                <a:off x="1807" y="3370"/>
                <a:ext cx="3" cy="1"/>
              </a:xfrm>
              <a:custGeom>
                <a:avLst/>
                <a:gdLst>
                  <a:gd name="T0" fmla="*/ 2 w 2"/>
                  <a:gd name="T1" fmla="*/ 1 h 1"/>
                  <a:gd name="T2" fmla="*/ 0 w 2"/>
                  <a:gd name="T3" fmla="*/ 1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674" name="Freeform 5108"/>
              <p:cNvSpPr>
                <a:spLocks/>
              </p:cNvSpPr>
              <p:nvPr/>
            </p:nvSpPr>
            <p:spPr bwMode="auto">
              <a:xfrm>
                <a:off x="1793" y="3330"/>
                <a:ext cx="14" cy="26"/>
              </a:xfrm>
              <a:custGeom>
                <a:avLst/>
                <a:gdLst>
                  <a:gd name="T0" fmla="*/ 6 w 11"/>
                  <a:gd name="T1" fmla="*/ 0 h 19"/>
                  <a:gd name="T2" fmla="*/ 4 w 11"/>
                  <a:gd name="T3" fmla="*/ 1 h 19"/>
                  <a:gd name="T4" fmla="*/ 0 w 11"/>
                  <a:gd name="T5" fmla="*/ 0 h 19"/>
                  <a:gd name="T6" fmla="*/ 1 w 11"/>
                  <a:gd name="T7" fmla="*/ 7 h 19"/>
                  <a:gd name="T8" fmla="*/ 4 w 11"/>
                  <a:gd name="T9" fmla="*/ 19 h 19"/>
                  <a:gd name="T10" fmla="*/ 4 w 11"/>
                  <a:gd name="T11" fmla="*/ 23 h 19"/>
                  <a:gd name="T12" fmla="*/ 8 w 11"/>
                  <a:gd name="T13" fmla="*/ 25 h 19"/>
                  <a:gd name="T14" fmla="*/ 10 w 11"/>
                  <a:gd name="T15" fmla="*/ 26 h 19"/>
                  <a:gd name="T16" fmla="*/ 11 w 11"/>
                  <a:gd name="T17" fmla="*/ 22 h 19"/>
                  <a:gd name="T18" fmla="*/ 10 w 11"/>
                  <a:gd name="T19" fmla="*/ 18 h 19"/>
                  <a:gd name="T20" fmla="*/ 13 w 11"/>
                  <a:gd name="T21" fmla="*/ 18 h 19"/>
                  <a:gd name="T22" fmla="*/ 9 w 11"/>
                  <a:gd name="T23" fmla="*/ 12 h 19"/>
                  <a:gd name="T24" fmla="*/ 10 w 11"/>
                  <a:gd name="T25" fmla="*/ 8 h 19"/>
                  <a:gd name="T26" fmla="*/ 6 w 11"/>
                  <a:gd name="T27" fmla="*/ 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 h="19">
                    <a:moveTo>
                      <a:pt x="5" y="0"/>
                    </a:moveTo>
                    <a:cubicBezTo>
                      <a:pt x="4" y="0"/>
                      <a:pt x="3" y="0"/>
                      <a:pt x="3" y="1"/>
                    </a:cubicBezTo>
                    <a:cubicBezTo>
                      <a:pt x="2" y="2"/>
                      <a:pt x="0" y="0"/>
                      <a:pt x="0" y="0"/>
                    </a:cubicBezTo>
                    <a:cubicBezTo>
                      <a:pt x="1" y="2"/>
                      <a:pt x="0" y="4"/>
                      <a:pt x="1" y="5"/>
                    </a:cubicBezTo>
                    <a:cubicBezTo>
                      <a:pt x="2" y="8"/>
                      <a:pt x="2" y="11"/>
                      <a:pt x="3" y="14"/>
                    </a:cubicBezTo>
                    <a:cubicBezTo>
                      <a:pt x="4" y="15"/>
                      <a:pt x="2" y="16"/>
                      <a:pt x="3" y="17"/>
                    </a:cubicBezTo>
                    <a:cubicBezTo>
                      <a:pt x="3" y="18"/>
                      <a:pt x="5" y="18"/>
                      <a:pt x="6" y="18"/>
                    </a:cubicBezTo>
                    <a:cubicBezTo>
                      <a:pt x="7" y="19"/>
                      <a:pt x="8" y="19"/>
                      <a:pt x="8" y="19"/>
                    </a:cubicBezTo>
                    <a:cubicBezTo>
                      <a:pt x="10" y="19"/>
                      <a:pt x="9" y="16"/>
                      <a:pt x="9" y="16"/>
                    </a:cubicBezTo>
                    <a:cubicBezTo>
                      <a:pt x="11" y="16"/>
                      <a:pt x="9" y="14"/>
                      <a:pt x="8" y="13"/>
                    </a:cubicBezTo>
                    <a:cubicBezTo>
                      <a:pt x="8" y="13"/>
                      <a:pt x="9" y="13"/>
                      <a:pt x="10" y="13"/>
                    </a:cubicBezTo>
                    <a:cubicBezTo>
                      <a:pt x="9" y="12"/>
                      <a:pt x="4" y="8"/>
                      <a:pt x="7" y="9"/>
                    </a:cubicBezTo>
                    <a:cubicBezTo>
                      <a:pt x="5" y="7"/>
                      <a:pt x="7" y="6"/>
                      <a:pt x="8" y="6"/>
                    </a:cubicBezTo>
                    <a:cubicBezTo>
                      <a:pt x="7" y="4"/>
                      <a:pt x="5" y="2"/>
                      <a:pt x="5" y="0"/>
                    </a:cubicBezTo>
                  </a:path>
                </a:pathLst>
              </a:custGeom>
              <a:solidFill>
                <a:srgbClr val="B3B3B3"/>
              </a:solidFill>
              <a:ln w="3175">
                <a:solidFill>
                  <a:schemeClr val="tx1"/>
                </a:solidFill>
                <a:round/>
                <a:headEnd/>
                <a:tailEnd/>
              </a:ln>
            </p:spPr>
            <p:txBody>
              <a:bodyPr/>
              <a:lstStyle/>
              <a:p>
                <a:endParaRPr lang="en-GB" sz="2400" dirty="0"/>
              </a:p>
            </p:txBody>
          </p:sp>
          <p:sp>
            <p:nvSpPr>
              <p:cNvPr id="675" name="Freeform 5109"/>
              <p:cNvSpPr>
                <a:spLocks/>
              </p:cNvSpPr>
              <p:nvPr/>
            </p:nvSpPr>
            <p:spPr bwMode="auto">
              <a:xfrm>
                <a:off x="1793" y="3358"/>
                <a:ext cx="2" cy="2"/>
              </a:xfrm>
              <a:custGeom>
                <a:avLst/>
                <a:gdLst>
                  <a:gd name="T0" fmla="*/ 1 w 2"/>
                  <a:gd name="T1" fmla="*/ 2 h 1"/>
                  <a:gd name="T2" fmla="*/ 2 w 2"/>
                  <a:gd name="T3" fmla="*/ 0 h 1"/>
                  <a:gd name="T4" fmla="*/ 0 w 2"/>
                  <a:gd name="T5" fmla="*/ 0 h 1"/>
                  <a:gd name="T6" fmla="*/ 1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1" y="1"/>
                      <a:pt x="2" y="0"/>
                      <a:pt x="2" y="0"/>
                    </a:cubicBez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676" name="Freeform 5110"/>
              <p:cNvSpPr>
                <a:spLocks/>
              </p:cNvSpPr>
              <p:nvPr/>
            </p:nvSpPr>
            <p:spPr bwMode="auto">
              <a:xfrm>
                <a:off x="1797" y="3378"/>
                <a:ext cx="2" cy="1"/>
              </a:xfrm>
              <a:custGeom>
                <a:avLst/>
                <a:gdLst>
                  <a:gd name="T0" fmla="*/ 1 w 2"/>
                  <a:gd name="T1" fmla="*/ 1 h 1"/>
                  <a:gd name="T2" fmla="*/ 0 w 2"/>
                  <a:gd name="T3" fmla="*/ 0 h 1"/>
                  <a:gd name="T4" fmla="*/ 1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1" y="0"/>
                      <a:pt x="0" y="0"/>
                    </a:cubicBezTo>
                    <a:cubicBezTo>
                      <a:pt x="1" y="0"/>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677" name="Freeform 5111"/>
              <p:cNvSpPr>
                <a:spLocks/>
              </p:cNvSpPr>
              <p:nvPr/>
            </p:nvSpPr>
            <p:spPr bwMode="auto">
              <a:xfrm>
                <a:off x="1799" y="3374"/>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678" name="Freeform 5112"/>
              <p:cNvSpPr>
                <a:spLocks/>
              </p:cNvSpPr>
              <p:nvPr/>
            </p:nvSpPr>
            <p:spPr bwMode="auto">
              <a:xfrm>
                <a:off x="1801" y="3342"/>
                <a:ext cx="2" cy="2"/>
              </a:xfrm>
              <a:custGeom>
                <a:avLst/>
                <a:gdLst>
                  <a:gd name="T0" fmla="*/ 1 w 2"/>
                  <a:gd name="T1" fmla="*/ 2 h 1"/>
                  <a:gd name="T2" fmla="*/ 0 w 2"/>
                  <a:gd name="T3" fmla="*/ 2 h 1"/>
                  <a:gd name="T4" fmla="*/ 1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679" name="Freeform 5113"/>
              <p:cNvSpPr>
                <a:spLocks/>
              </p:cNvSpPr>
              <p:nvPr/>
            </p:nvSpPr>
            <p:spPr bwMode="auto">
              <a:xfrm>
                <a:off x="1802" y="3340"/>
                <a:ext cx="3" cy="2"/>
              </a:xfrm>
              <a:custGeom>
                <a:avLst/>
                <a:gdLst>
                  <a:gd name="T0" fmla="*/ 3 w 2"/>
                  <a:gd name="T1" fmla="*/ 2 h 2"/>
                  <a:gd name="T2" fmla="*/ 0 w 2"/>
                  <a:gd name="T3" fmla="*/ 1 h 2"/>
                  <a:gd name="T4" fmla="*/ 3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1"/>
                      <a:pt x="1" y="0"/>
                      <a:pt x="0" y="1"/>
                    </a:cubicBezTo>
                    <a:cubicBezTo>
                      <a:pt x="0" y="1"/>
                      <a:pt x="1" y="1"/>
                      <a:pt x="2" y="2"/>
                    </a:cubicBezTo>
                  </a:path>
                </a:pathLst>
              </a:custGeom>
              <a:solidFill>
                <a:srgbClr val="B3B3B3"/>
              </a:solidFill>
              <a:ln w="3175">
                <a:solidFill>
                  <a:schemeClr val="tx1"/>
                </a:solidFill>
                <a:round/>
                <a:headEnd/>
                <a:tailEnd/>
              </a:ln>
            </p:spPr>
            <p:txBody>
              <a:bodyPr/>
              <a:lstStyle/>
              <a:p>
                <a:endParaRPr lang="en-GB" sz="2400" dirty="0"/>
              </a:p>
            </p:txBody>
          </p:sp>
          <p:sp>
            <p:nvSpPr>
              <p:cNvPr id="680" name="Freeform 5114"/>
              <p:cNvSpPr>
                <a:spLocks/>
              </p:cNvSpPr>
              <p:nvPr/>
            </p:nvSpPr>
            <p:spPr bwMode="auto">
              <a:xfrm>
                <a:off x="1802" y="3374"/>
                <a:ext cx="3" cy="1"/>
              </a:xfrm>
              <a:custGeom>
                <a:avLst/>
                <a:gdLst>
                  <a:gd name="T0" fmla="*/ 3 w 2"/>
                  <a:gd name="T1" fmla="*/ 1 h 1"/>
                  <a:gd name="T2" fmla="*/ 0 w 2"/>
                  <a:gd name="T3" fmla="*/ 1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0"/>
                      <a:pt x="0" y="1"/>
                    </a:cubicBezTo>
                    <a:cubicBezTo>
                      <a:pt x="1"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681" name="Freeform 5115"/>
              <p:cNvSpPr>
                <a:spLocks/>
              </p:cNvSpPr>
              <p:nvPr/>
            </p:nvSpPr>
            <p:spPr bwMode="auto">
              <a:xfrm>
                <a:off x="1802" y="3371"/>
                <a:ext cx="3" cy="3"/>
              </a:xfrm>
              <a:custGeom>
                <a:avLst/>
                <a:gdLst>
                  <a:gd name="T0" fmla="*/ 3 w 2"/>
                  <a:gd name="T1" fmla="*/ 3 h 2"/>
                  <a:gd name="T2" fmla="*/ 3 w 2"/>
                  <a:gd name="T3" fmla="*/ 0 h 2"/>
                  <a:gd name="T4" fmla="*/ 0 w 2"/>
                  <a:gd name="T5" fmla="*/ 0 h 2"/>
                  <a:gd name="T6" fmla="*/ 3 w 2"/>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2"/>
                    </a:moveTo>
                    <a:cubicBezTo>
                      <a:pt x="2" y="1"/>
                      <a:pt x="2" y="1"/>
                      <a:pt x="2" y="0"/>
                    </a:cubicBezTo>
                    <a:cubicBezTo>
                      <a:pt x="2" y="1"/>
                      <a:pt x="1" y="1"/>
                      <a:pt x="0" y="0"/>
                    </a:cubicBezTo>
                    <a:cubicBezTo>
                      <a:pt x="0" y="1"/>
                      <a:pt x="1" y="2"/>
                      <a:pt x="2" y="2"/>
                    </a:cubicBezTo>
                  </a:path>
                </a:pathLst>
              </a:custGeom>
              <a:solidFill>
                <a:srgbClr val="B3B3B3"/>
              </a:solidFill>
              <a:ln w="3175">
                <a:solidFill>
                  <a:schemeClr val="tx1"/>
                </a:solidFill>
                <a:round/>
                <a:headEnd/>
                <a:tailEnd/>
              </a:ln>
            </p:spPr>
            <p:txBody>
              <a:bodyPr/>
              <a:lstStyle/>
              <a:p>
                <a:endParaRPr lang="en-GB" sz="2400" dirty="0"/>
              </a:p>
            </p:txBody>
          </p:sp>
          <p:sp>
            <p:nvSpPr>
              <p:cNvPr id="682" name="Freeform 5116"/>
              <p:cNvSpPr>
                <a:spLocks/>
              </p:cNvSpPr>
              <p:nvPr/>
            </p:nvSpPr>
            <p:spPr bwMode="auto">
              <a:xfrm>
                <a:off x="1803" y="3367"/>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lnTo>
                      <a:pt x="0" y="0"/>
                    </a:lnTo>
                    <a:lnTo>
                      <a:pt x="2" y="0"/>
                    </a:lnTo>
                    <a:close/>
                  </a:path>
                </a:pathLst>
              </a:custGeom>
              <a:solidFill>
                <a:srgbClr val="B3B3B3"/>
              </a:solidFill>
              <a:ln w="3175">
                <a:solidFill>
                  <a:schemeClr val="tx1"/>
                </a:solidFill>
                <a:round/>
                <a:headEnd/>
                <a:tailEnd/>
              </a:ln>
            </p:spPr>
            <p:txBody>
              <a:bodyPr/>
              <a:lstStyle/>
              <a:p>
                <a:endParaRPr lang="en-GB" sz="2400" dirty="0"/>
              </a:p>
            </p:txBody>
          </p:sp>
          <p:sp>
            <p:nvSpPr>
              <p:cNvPr id="683" name="Freeform 5117"/>
              <p:cNvSpPr>
                <a:spLocks/>
              </p:cNvSpPr>
              <p:nvPr/>
            </p:nvSpPr>
            <p:spPr bwMode="auto">
              <a:xfrm>
                <a:off x="1803" y="3367"/>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lnTo>
                      <a:pt x="0" y="0"/>
                    </a:lnTo>
                    <a:lnTo>
                      <a:pt x="2" y="0"/>
                    </a:lnTo>
                  </a:path>
                </a:pathLst>
              </a:custGeom>
              <a:noFill/>
              <a:ln w="3175">
                <a:solidFill>
                  <a:schemeClr val="tx1"/>
                </a:solidFill>
                <a:round/>
                <a:headEnd/>
                <a:tailEnd/>
              </a:ln>
            </p:spPr>
            <p:txBody>
              <a:bodyPr/>
              <a:lstStyle/>
              <a:p>
                <a:endParaRPr lang="en-GB" sz="2400" dirty="0"/>
              </a:p>
            </p:txBody>
          </p:sp>
          <p:sp>
            <p:nvSpPr>
              <p:cNvPr id="684" name="Freeform 5118"/>
              <p:cNvSpPr>
                <a:spLocks/>
              </p:cNvSpPr>
              <p:nvPr/>
            </p:nvSpPr>
            <p:spPr bwMode="auto">
              <a:xfrm>
                <a:off x="1803" y="3369"/>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0"/>
                      <a:pt x="0"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685" name="Freeform 5119"/>
              <p:cNvSpPr>
                <a:spLocks/>
              </p:cNvSpPr>
              <p:nvPr/>
            </p:nvSpPr>
            <p:spPr bwMode="auto">
              <a:xfrm>
                <a:off x="1803" y="3362"/>
                <a:ext cx="4" cy="1"/>
              </a:xfrm>
              <a:custGeom>
                <a:avLst/>
                <a:gdLst>
                  <a:gd name="T0" fmla="*/ 3 w 3"/>
                  <a:gd name="T1" fmla="*/ 1 h 1"/>
                  <a:gd name="T2" fmla="*/ 4 w 3"/>
                  <a:gd name="T3" fmla="*/ 0 h 1"/>
                  <a:gd name="T4" fmla="*/ 0 w 3"/>
                  <a:gd name="T5" fmla="*/ 1 h 1"/>
                  <a:gd name="T6" fmla="*/ 3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1"/>
                    </a:moveTo>
                    <a:cubicBezTo>
                      <a:pt x="2" y="1"/>
                      <a:pt x="2" y="0"/>
                      <a:pt x="3" y="0"/>
                    </a:cubicBezTo>
                    <a:cubicBezTo>
                      <a:pt x="2" y="0"/>
                      <a:pt x="1" y="0"/>
                      <a:pt x="0" y="1"/>
                    </a:cubicBezTo>
                    <a:cubicBezTo>
                      <a:pt x="1"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686" name="Freeform 5120"/>
              <p:cNvSpPr>
                <a:spLocks/>
              </p:cNvSpPr>
              <p:nvPr/>
            </p:nvSpPr>
            <p:spPr bwMode="auto">
              <a:xfrm>
                <a:off x="1805" y="3377"/>
                <a:ext cx="2" cy="1"/>
              </a:xfrm>
              <a:custGeom>
                <a:avLst/>
                <a:gdLst>
                  <a:gd name="T0" fmla="*/ 2 w 2"/>
                  <a:gd name="T1" fmla="*/ 1 h 1"/>
                  <a:gd name="T2" fmla="*/ 0 w 2"/>
                  <a:gd name="T3" fmla="*/ 0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0"/>
                      <a:pt x="0" y="0"/>
                    </a:cubicBezTo>
                    <a:cubicBezTo>
                      <a:pt x="0" y="0"/>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687" name="Freeform 5121"/>
              <p:cNvSpPr>
                <a:spLocks/>
              </p:cNvSpPr>
              <p:nvPr/>
            </p:nvSpPr>
            <p:spPr bwMode="auto">
              <a:xfrm>
                <a:off x="1805" y="3330"/>
                <a:ext cx="1" cy="2"/>
              </a:xfrm>
              <a:custGeom>
                <a:avLst/>
                <a:gdLst>
                  <a:gd name="T0" fmla="*/ 1 w 1"/>
                  <a:gd name="T1" fmla="*/ 2 h 1"/>
                  <a:gd name="T2" fmla="*/ 0 w 1"/>
                  <a:gd name="T3" fmla="*/ 0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0" y="0"/>
                      <a:pt x="0" y="0"/>
                    </a:cubicBezTo>
                    <a:cubicBezTo>
                      <a:pt x="0" y="0"/>
                      <a:pt x="0" y="0"/>
                      <a:pt x="1" y="1"/>
                    </a:cubicBezTo>
                  </a:path>
                </a:pathLst>
              </a:custGeom>
              <a:solidFill>
                <a:srgbClr val="B3B3B3"/>
              </a:solidFill>
              <a:ln w="3175">
                <a:solidFill>
                  <a:schemeClr val="tx1"/>
                </a:solidFill>
                <a:round/>
                <a:headEnd/>
                <a:tailEnd/>
              </a:ln>
            </p:spPr>
            <p:txBody>
              <a:bodyPr/>
              <a:lstStyle/>
              <a:p>
                <a:endParaRPr lang="en-GB" sz="2400" dirty="0"/>
              </a:p>
            </p:txBody>
          </p:sp>
          <p:sp>
            <p:nvSpPr>
              <p:cNvPr id="688" name="Freeform 5122"/>
              <p:cNvSpPr>
                <a:spLocks/>
              </p:cNvSpPr>
              <p:nvPr/>
            </p:nvSpPr>
            <p:spPr bwMode="auto">
              <a:xfrm>
                <a:off x="1805" y="3348"/>
                <a:ext cx="2" cy="1"/>
              </a:xfrm>
              <a:custGeom>
                <a:avLst/>
                <a:gdLst>
                  <a:gd name="T0" fmla="*/ 2 w 2"/>
                  <a:gd name="T1" fmla="*/ 1 h 1"/>
                  <a:gd name="T2" fmla="*/ 0 w 2"/>
                  <a:gd name="T3" fmla="*/ 1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1"/>
                      <a:pt x="1" y="0"/>
                      <a:pt x="0" y="1"/>
                    </a:cubicBezTo>
                    <a:cubicBezTo>
                      <a:pt x="1" y="1"/>
                      <a:pt x="2" y="1"/>
                      <a:pt x="2" y="1"/>
                    </a:cubicBezTo>
                  </a:path>
                </a:pathLst>
              </a:custGeom>
              <a:solidFill>
                <a:srgbClr val="B3B3B3"/>
              </a:solidFill>
              <a:ln w="3175">
                <a:solidFill>
                  <a:schemeClr val="tx1"/>
                </a:solidFill>
                <a:round/>
                <a:headEnd/>
                <a:tailEnd/>
              </a:ln>
            </p:spPr>
            <p:txBody>
              <a:bodyPr/>
              <a:lstStyle/>
              <a:p>
                <a:endParaRPr lang="en-GB" sz="2400" dirty="0"/>
              </a:p>
            </p:txBody>
          </p:sp>
          <p:sp>
            <p:nvSpPr>
              <p:cNvPr id="689" name="Freeform 5123"/>
              <p:cNvSpPr>
                <a:spLocks/>
              </p:cNvSpPr>
              <p:nvPr/>
            </p:nvSpPr>
            <p:spPr bwMode="auto">
              <a:xfrm>
                <a:off x="1803" y="3374"/>
                <a:ext cx="9" cy="4"/>
              </a:xfrm>
              <a:custGeom>
                <a:avLst/>
                <a:gdLst>
                  <a:gd name="T0" fmla="*/ 4 w 7"/>
                  <a:gd name="T1" fmla="*/ 4 h 3"/>
                  <a:gd name="T2" fmla="*/ 9 w 7"/>
                  <a:gd name="T3" fmla="*/ 1 h 3"/>
                  <a:gd name="T4" fmla="*/ 4 w 7"/>
                  <a:gd name="T5" fmla="*/ 0 h 3"/>
                  <a:gd name="T6" fmla="*/ 4 w 7"/>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3">
                    <a:moveTo>
                      <a:pt x="3" y="3"/>
                    </a:moveTo>
                    <a:cubicBezTo>
                      <a:pt x="5" y="2"/>
                      <a:pt x="5" y="1"/>
                      <a:pt x="7" y="1"/>
                    </a:cubicBezTo>
                    <a:cubicBezTo>
                      <a:pt x="6" y="0"/>
                      <a:pt x="4" y="0"/>
                      <a:pt x="3" y="0"/>
                    </a:cubicBezTo>
                    <a:cubicBezTo>
                      <a:pt x="0" y="1"/>
                      <a:pt x="2" y="2"/>
                      <a:pt x="3" y="3"/>
                    </a:cubicBezTo>
                  </a:path>
                </a:pathLst>
              </a:custGeom>
              <a:solidFill>
                <a:srgbClr val="B3B3B3"/>
              </a:solidFill>
              <a:ln w="3175">
                <a:solidFill>
                  <a:schemeClr val="tx1"/>
                </a:solidFill>
                <a:round/>
                <a:headEnd/>
                <a:tailEnd/>
              </a:ln>
            </p:spPr>
            <p:txBody>
              <a:bodyPr/>
              <a:lstStyle/>
              <a:p>
                <a:endParaRPr lang="en-GB" sz="2400" dirty="0"/>
              </a:p>
            </p:txBody>
          </p:sp>
          <p:sp>
            <p:nvSpPr>
              <p:cNvPr id="690" name="Freeform 5124"/>
              <p:cNvSpPr>
                <a:spLocks/>
              </p:cNvSpPr>
              <p:nvPr/>
            </p:nvSpPr>
            <p:spPr bwMode="auto">
              <a:xfrm>
                <a:off x="1806" y="3367"/>
                <a:ext cx="2" cy="3"/>
              </a:xfrm>
              <a:custGeom>
                <a:avLst/>
                <a:gdLst>
                  <a:gd name="T0" fmla="*/ 2 w 2"/>
                  <a:gd name="T1" fmla="*/ 3 h 2"/>
                  <a:gd name="T2" fmla="*/ 2 w 2"/>
                  <a:gd name="T3" fmla="*/ 2 h 2"/>
                  <a:gd name="T4" fmla="*/ 0 w 2"/>
                  <a:gd name="T5" fmla="*/ 0 h 2"/>
                  <a:gd name="T6" fmla="*/ 2 w 2"/>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2"/>
                    </a:moveTo>
                    <a:cubicBezTo>
                      <a:pt x="2" y="2"/>
                      <a:pt x="2" y="1"/>
                      <a:pt x="2" y="1"/>
                    </a:cubicBezTo>
                    <a:cubicBezTo>
                      <a:pt x="1" y="0"/>
                      <a:pt x="1" y="0"/>
                      <a:pt x="0" y="0"/>
                    </a:cubicBezTo>
                    <a:cubicBezTo>
                      <a:pt x="0" y="1"/>
                      <a:pt x="1" y="2"/>
                      <a:pt x="2" y="2"/>
                    </a:cubicBezTo>
                  </a:path>
                </a:pathLst>
              </a:custGeom>
              <a:solidFill>
                <a:srgbClr val="B3B3B3"/>
              </a:solidFill>
              <a:ln w="3175">
                <a:solidFill>
                  <a:schemeClr val="tx1"/>
                </a:solidFill>
                <a:round/>
                <a:headEnd/>
                <a:tailEnd/>
              </a:ln>
            </p:spPr>
            <p:txBody>
              <a:bodyPr/>
              <a:lstStyle/>
              <a:p>
                <a:endParaRPr lang="en-GB" sz="2400" dirty="0"/>
              </a:p>
            </p:txBody>
          </p:sp>
          <p:sp>
            <p:nvSpPr>
              <p:cNvPr id="691" name="Freeform 5125"/>
              <p:cNvSpPr>
                <a:spLocks/>
              </p:cNvSpPr>
              <p:nvPr/>
            </p:nvSpPr>
            <p:spPr bwMode="auto">
              <a:xfrm>
                <a:off x="1806" y="3363"/>
                <a:ext cx="1" cy="2"/>
              </a:xfrm>
              <a:custGeom>
                <a:avLst/>
                <a:gdLst>
                  <a:gd name="T0" fmla="*/ 1 w 1"/>
                  <a:gd name="T1" fmla="*/ 2 h 1"/>
                  <a:gd name="T2" fmla="*/ 0 w 1"/>
                  <a:gd name="T3" fmla="*/ 2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692" name="Freeform 5126"/>
              <p:cNvSpPr>
                <a:spLocks/>
              </p:cNvSpPr>
              <p:nvPr/>
            </p:nvSpPr>
            <p:spPr bwMode="auto">
              <a:xfrm>
                <a:off x="1807" y="3371"/>
                <a:ext cx="3" cy="3"/>
              </a:xfrm>
              <a:custGeom>
                <a:avLst/>
                <a:gdLst>
                  <a:gd name="T0" fmla="*/ 2 w 2"/>
                  <a:gd name="T1" fmla="*/ 3 h 2"/>
                  <a:gd name="T2" fmla="*/ 3 w 2"/>
                  <a:gd name="T3" fmla="*/ 2 h 2"/>
                  <a:gd name="T4" fmla="*/ 0 w 2"/>
                  <a:gd name="T5" fmla="*/ 0 h 2"/>
                  <a:gd name="T6" fmla="*/ 2 w 2"/>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1" y="2"/>
                    </a:moveTo>
                    <a:cubicBezTo>
                      <a:pt x="2" y="1"/>
                      <a:pt x="2" y="1"/>
                      <a:pt x="2" y="1"/>
                    </a:cubicBezTo>
                    <a:cubicBezTo>
                      <a:pt x="1" y="1"/>
                      <a:pt x="0" y="0"/>
                      <a:pt x="0" y="0"/>
                    </a:cubicBezTo>
                    <a:cubicBezTo>
                      <a:pt x="0" y="1"/>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693" name="Freeform 5127"/>
              <p:cNvSpPr>
                <a:spLocks/>
              </p:cNvSpPr>
              <p:nvPr/>
            </p:nvSpPr>
            <p:spPr bwMode="auto">
              <a:xfrm>
                <a:off x="1807" y="3366"/>
                <a:ext cx="1" cy="3"/>
              </a:xfrm>
              <a:custGeom>
                <a:avLst/>
                <a:gdLst>
                  <a:gd name="T0" fmla="*/ 1 w 1"/>
                  <a:gd name="T1" fmla="*/ 2 h 2"/>
                  <a:gd name="T2" fmla="*/ 0 w 1"/>
                  <a:gd name="T3" fmla="*/ 0 h 2"/>
                  <a:gd name="T4" fmla="*/ 1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1" y="1"/>
                    </a:moveTo>
                    <a:cubicBezTo>
                      <a:pt x="1" y="1"/>
                      <a:pt x="1" y="0"/>
                      <a:pt x="0" y="0"/>
                    </a:cubicBezTo>
                    <a:cubicBezTo>
                      <a:pt x="0" y="1"/>
                      <a:pt x="0" y="2"/>
                      <a:pt x="1" y="1"/>
                    </a:cubicBezTo>
                  </a:path>
                </a:pathLst>
              </a:custGeom>
              <a:solidFill>
                <a:srgbClr val="B3B3B3"/>
              </a:solidFill>
              <a:ln w="3175">
                <a:solidFill>
                  <a:schemeClr val="tx1"/>
                </a:solidFill>
                <a:round/>
                <a:headEnd/>
                <a:tailEnd/>
              </a:ln>
            </p:spPr>
            <p:txBody>
              <a:bodyPr/>
              <a:lstStyle/>
              <a:p>
                <a:endParaRPr lang="en-GB" sz="2400" dirty="0"/>
              </a:p>
            </p:txBody>
          </p:sp>
          <p:sp>
            <p:nvSpPr>
              <p:cNvPr id="694" name="Freeform 5128"/>
              <p:cNvSpPr>
                <a:spLocks/>
              </p:cNvSpPr>
              <p:nvPr/>
            </p:nvSpPr>
            <p:spPr bwMode="auto">
              <a:xfrm>
                <a:off x="1807" y="3378"/>
                <a:ext cx="5" cy="3"/>
              </a:xfrm>
              <a:custGeom>
                <a:avLst/>
                <a:gdLst>
                  <a:gd name="T0" fmla="*/ 0 w 4"/>
                  <a:gd name="T1" fmla="*/ 3 h 2"/>
                  <a:gd name="T2" fmla="*/ 5 w 4"/>
                  <a:gd name="T3" fmla="*/ 2 h 2"/>
                  <a:gd name="T4" fmla="*/ 0 w 4"/>
                  <a:gd name="T5" fmla="*/ 3 h 2"/>
                  <a:gd name="T6" fmla="*/ 0 60000 65536"/>
                  <a:gd name="T7" fmla="*/ 0 60000 65536"/>
                  <a:gd name="T8" fmla="*/ 0 60000 65536"/>
                </a:gdLst>
                <a:ahLst/>
                <a:cxnLst>
                  <a:cxn ang="T6">
                    <a:pos x="T0" y="T1"/>
                  </a:cxn>
                  <a:cxn ang="T7">
                    <a:pos x="T2" y="T3"/>
                  </a:cxn>
                  <a:cxn ang="T8">
                    <a:pos x="T4" y="T5"/>
                  </a:cxn>
                </a:cxnLst>
                <a:rect l="0" t="0" r="r" b="b"/>
                <a:pathLst>
                  <a:path w="4" h="2">
                    <a:moveTo>
                      <a:pt x="0" y="2"/>
                    </a:moveTo>
                    <a:cubicBezTo>
                      <a:pt x="2" y="2"/>
                      <a:pt x="3" y="2"/>
                      <a:pt x="4" y="1"/>
                    </a:cubicBezTo>
                    <a:cubicBezTo>
                      <a:pt x="3" y="0"/>
                      <a:pt x="1" y="0"/>
                      <a:pt x="0" y="2"/>
                    </a:cubicBezTo>
                  </a:path>
                </a:pathLst>
              </a:custGeom>
              <a:solidFill>
                <a:srgbClr val="B3B3B3"/>
              </a:solidFill>
              <a:ln w="3175">
                <a:solidFill>
                  <a:schemeClr val="tx1"/>
                </a:solidFill>
                <a:round/>
                <a:headEnd/>
                <a:tailEnd/>
              </a:ln>
            </p:spPr>
            <p:txBody>
              <a:bodyPr/>
              <a:lstStyle/>
              <a:p>
                <a:endParaRPr lang="en-GB" sz="2400" dirty="0"/>
              </a:p>
            </p:txBody>
          </p:sp>
          <p:sp>
            <p:nvSpPr>
              <p:cNvPr id="695" name="Freeform 5129"/>
              <p:cNvSpPr>
                <a:spLocks/>
              </p:cNvSpPr>
              <p:nvPr/>
            </p:nvSpPr>
            <p:spPr bwMode="auto">
              <a:xfrm>
                <a:off x="1808" y="3383"/>
                <a:ext cx="2" cy="2"/>
              </a:xfrm>
              <a:custGeom>
                <a:avLst/>
                <a:gdLst>
                  <a:gd name="T0" fmla="*/ 2 w 1"/>
                  <a:gd name="T1" fmla="*/ 2 h 1"/>
                  <a:gd name="T2" fmla="*/ 0 w 1"/>
                  <a:gd name="T3" fmla="*/ 0 h 1"/>
                  <a:gd name="T4" fmla="*/ 2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0" y="0"/>
                    </a:cubicBezTo>
                    <a:cubicBezTo>
                      <a:pt x="0" y="1"/>
                      <a:pt x="0" y="1"/>
                      <a:pt x="1" y="1"/>
                    </a:cubicBezTo>
                  </a:path>
                </a:pathLst>
              </a:custGeom>
              <a:solidFill>
                <a:srgbClr val="B3B3B3"/>
              </a:solidFill>
              <a:ln w="3175">
                <a:solidFill>
                  <a:schemeClr val="tx1"/>
                </a:solidFill>
                <a:round/>
                <a:headEnd/>
                <a:tailEnd/>
              </a:ln>
            </p:spPr>
            <p:txBody>
              <a:bodyPr/>
              <a:lstStyle/>
              <a:p>
                <a:endParaRPr lang="en-GB" sz="2400" dirty="0"/>
              </a:p>
            </p:txBody>
          </p:sp>
          <p:sp>
            <p:nvSpPr>
              <p:cNvPr id="696" name="Freeform 5130"/>
              <p:cNvSpPr>
                <a:spLocks/>
              </p:cNvSpPr>
              <p:nvPr/>
            </p:nvSpPr>
            <p:spPr bwMode="auto">
              <a:xfrm>
                <a:off x="1808" y="3369"/>
                <a:ext cx="2" cy="1"/>
              </a:xfrm>
              <a:custGeom>
                <a:avLst/>
                <a:gdLst>
                  <a:gd name="T0" fmla="*/ 2 w 1"/>
                  <a:gd name="T1" fmla="*/ 1 h 1"/>
                  <a:gd name="T2" fmla="*/ 0 w 1"/>
                  <a:gd name="T3" fmla="*/ 1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0"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697" name="Freeform 5131"/>
              <p:cNvSpPr>
                <a:spLocks/>
              </p:cNvSpPr>
              <p:nvPr/>
            </p:nvSpPr>
            <p:spPr bwMode="auto">
              <a:xfrm>
                <a:off x="1808" y="3385"/>
                <a:ext cx="2" cy="2"/>
              </a:xfrm>
              <a:custGeom>
                <a:avLst/>
                <a:gdLst>
                  <a:gd name="T0" fmla="*/ 2 w 1"/>
                  <a:gd name="T1" fmla="*/ 2 h 2"/>
                  <a:gd name="T2" fmla="*/ 0 w 1"/>
                  <a:gd name="T3" fmla="*/ 1 h 2"/>
                  <a:gd name="T4" fmla="*/ 2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0"/>
                      <a:pt x="0" y="1"/>
                    </a:cubicBezTo>
                    <a:cubicBezTo>
                      <a:pt x="1" y="2"/>
                      <a:pt x="1" y="2"/>
                      <a:pt x="1" y="2"/>
                    </a:cubicBezTo>
                  </a:path>
                </a:pathLst>
              </a:custGeom>
              <a:solidFill>
                <a:srgbClr val="B3B3B3"/>
              </a:solidFill>
              <a:ln w="3175">
                <a:solidFill>
                  <a:schemeClr val="tx1"/>
                </a:solidFill>
                <a:round/>
                <a:headEnd/>
                <a:tailEnd/>
              </a:ln>
            </p:spPr>
            <p:txBody>
              <a:bodyPr/>
              <a:lstStyle/>
              <a:p>
                <a:endParaRPr lang="en-GB" sz="2400" dirty="0"/>
              </a:p>
            </p:txBody>
          </p:sp>
        </p:grpSp>
        <p:grpSp>
          <p:nvGrpSpPr>
            <p:cNvPr id="15" name="Group 5333"/>
            <p:cNvGrpSpPr>
              <a:grpSpLocks/>
            </p:cNvGrpSpPr>
            <p:nvPr/>
          </p:nvGrpSpPr>
          <p:grpSpPr bwMode="auto">
            <a:xfrm>
              <a:off x="1811415" y="2317726"/>
              <a:ext cx="5178646" cy="3292445"/>
              <a:chOff x="1141" y="1460"/>
              <a:chExt cx="3262" cy="2074"/>
            </a:xfrm>
          </p:grpSpPr>
          <p:sp>
            <p:nvSpPr>
              <p:cNvPr id="298" name="Freeform 5133"/>
              <p:cNvSpPr>
                <a:spLocks/>
              </p:cNvSpPr>
              <p:nvPr/>
            </p:nvSpPr>
            <p:spPr bwMode="auto">
              <a:xfrm>
                <a:off x="1808" y="3365"/>
                <a:ext cx="3" cy="2"/>
              </a:xfrm>
              <a:custGeom>
                <a:avLst/>
                <a:gdLst>
                  <a:gd name="T0" fmla="*/ 3 w 2"/>
                  <a:gd name="T1" fmla="*/ 2 h 2"/>
                  <a:gd name="T2" fmla="*/ 0 w 2"/>
                  <a:gd name="T3" fmla="*/ 0 h 2"/>
                  <a:gd name="T4" fmla="*/ 3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1"/>
                      <a:pt x="1" y="0"/>
                      <a:pt x="0" y="0"/>
                    </a:cubicBezTo>
                    <a:cubicBezTo>
                      <a:pt x="1" y="0"/>
                      <a:pt x="1" y="1"/>
                      <a:pt x="2" y="2"/>
                    </a:cubicBezTo>
                  </a:path>
                </a:pathLst>
              </a:custGeom>
              <a:solidFill>
                <a:srgbClr val="B3B3B3"/>
              </a:solidFill>
              <a:ln w="3175">
                <a:solidFill>
                  <a:schemeClr val="tx1"/>
                </a:solidFill>
                <a:round/>
                <a:headEnd/>
                <a:tailEnd/>
              </a:ln>
            </p:spPr>
            <p:txBody>
              <a:bodyPr/>
              <a:lstStyle/>
              <a:p>
                <a:endParaRPr lang="en-GB" sz="2400" dirty="0"/>
              </a:p>
            </p:txBody>
          </p:sp>
          <p:sp>
            <p:nvSpPr>
              <p:cNvPr id="299" name="Freeform 5134"/>
              <p:cNvSpPr>
                <a:spLocks/>
              </p:cNvSpPr>
              <p:nvPr/>
            </p:nvSpPr>
            <p:spPr bwMode="auto">
              <a:xfrm>
                <a:off x="1810" y="3371"/>
                <a:ext cx="1" cy="2"/>
              </a:xfrm>
              <a:custGeom>
                <a:avLst/>
                <a:gdLst>
                  <a:gd name="T0" fmla="*/ 0 w 1"/>
                  <a:gd name="T1" fmla="*/ 2 h 1"/>
                  <a:gd name="T2" fmla="*/ 0 w 1"/>
                  <a:gd name="T3" fmla="*/ 0 h 1"/>
                  <a:gd name="T4" fmla="*/ 0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0"/>
                      <a:pt x="1" y="0"/>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300" name="Freeform 5135"/>
              <p:cNvSpPr>
                <a:spLocks/>
              </p:cNvSpPr>
              <p:nvPr/>
            </p:nvSpPr>
            <p:spPr bwMode="auto">
              <a:xfrm>
                <a:off x="1810" y="3377"/>
                <a:ext cx="1" cy="1"/>
              </a:xfrm>
              <a:custGeom>
                <a:avLst/>
                <a:gdLst>
                  <a:gd name="T0" fmla="*/ 1 w 1"/>
                  <a:gd name="T1" fmla="*/ 1 h 1"/>
                  <a:gd name="T2" fmla="*/ 1 w 1"/>
                  <a:gd name="T3" fmla="*/ 0 h 1"/>
                  <a:gd name="T4" fmla="*/ 0 w 1"/>
                  <a:gd name="T5" fmla="*/ 1 h 1"/>
                  <a:gd name="T6" fmla="*/ 1 w 1"/>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1"/>
                    </a:moveTo>
                    <a:cubicBezTo>
                      <a:pt x="1" y="1"/>
                      <a:pt x="1" y="1"/>
                      <a:pt x="1" y="0"/>
                    </a:cubicBezTo>
                    <a:cubicBezTo>
                      <a:pt x="0" y="0"/>
                      <a:pt x="0" y="1"/>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301" name="Freeform 5136"/>
              <p:cNvSpPr>
                <a:spLocks/>
              </p:cNvSpPr>
              <p:nvPr/>
            </p:nvSpPr>
            <p:spPr bwMode="auto">
              <a:xfrm>
                <a:off x="1808" y="3387"/>
                <a:ext cx="6" cy="6"/>
              </a:xfrm>
              <a:custGeom>
                <a:avLst/>
                <a:gdLst>
                  <a:gd name="T0" fmla="*/ 3 w 4"/>
                  <a:gd name="T1" fmla="*/ 6 h 4"/>
                  <a:gd name="T2" fmla="*/ 3 w 4"/>
                  <a:gd name="T3" fmla="*/ 0 h 4"/>
                  <a:gd name="T4" fmla="*/ 3 w 4"/>
                  <a:gd name="T5" fmla="*/ 6 h 4"/>
                  <a:gd name="T6" fmla="*/ 0 60000 65536"/>
                  <a:gd name="T7" fmla="*/ 0 60000 65536"/>
                  <a:gd name="T8" fmla="*/ 0 60000 65536"/>
                </a:gdLst>
                <a:ahLst/>
                <a:cxnLst>
                  <a:cxn ang="T6">
                    <a:pos x="T0" y="T1"/>
                  </a:cxn>
                  <a:cxn ang="T7">
                    <a:pos x="T2" y="T3"/>
                  </a:cxn>
                  <a:cxn ang="T8">
                    <a:pos x="T4" y="T5"/>
                  </a:cxn>
                </a:cxnLst>
                <a:rect l="0" t="0" r="r" b="b"/>
                <a:pathLst>
                  <a:path w="4" h="4">
                    <a:moveTo>
                      <a:pt x="2" y="4"/>
                    </a:moveTo>
                    <a:cubicBezTo>
                      <a:pt x="4" y="3"/>
                      <a:pt x="4" y="1"/>
                      <a:pt x="2" y="0"/>
                    </a:cubicBezTo>
                    <a:cubicBezTo>
                      <a:pt x="0" y="0"/>
                      <a:pt x="2" y="3"/>
                      <a:pt x="2" y="4"/>
                    </a:cubicBezTo>
                  </a:path>
                </a:pathLst>
              </a:custGeom>
              <a:solidFill>
                <a:srgbClr val="B3B3B3"/>
              </a:solidFill>
              <a:ln w="3175">
                <a:solidFill>
                  <a:schemeClr val="tx1"/>
                </a:solidFill>
                <a:round/>
                <a:headEnd/>
                <a:tailEnd/>
              </a:ln>
            </p:spPr>
            <p:txBody>
              <a:bodyPr/>
              <a:lstStyle/>
              <a:p>
                <a:endParaRPr lang="en-GB" sz="2400" dirty="0"/>
              </a:p>
            </p:txBody>
          </p:sp>
          <p:sp>
            <p:nvSpPr>
              <p:cNvPr id="302" name="Freeform 5137"/>
              <p:cNvSpPr>
                <a:spLocks/>
              </p:cNvSpPr>
              <p:nvPr/>
            </p:nvSpPr>
            <p:spPr bwMode="auto">
              <a:xfrm>
                <a:off x="1810" y="3381"/>
                <a:ext cx="8" cy="4"/>
              </a:xfrm>
              <a:custGeom>
                <a:avLst/>
                <a:gdLst>
                  <a:gd name="T0" fmla="*/ 4 w 6"/>
                  <a:gd name="T1" fmla="*/ 0 h 3"/>
                  <a:gd name="T2" fmla="*/ 0 w 6"/>
                  <a:gd name="T3" fmla="*/ 1 h 3"/>
                  <a:gd name="T4" fmla="*/ 8 w 6"/>
                  <a:gd name="T5" fmla="*/ 3 h 3"/>
                  <a:gd name="T6" fmla="*/ 4 w 6"/>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3">
                    <a:moveTo>
                      <a:pt x="3" y="0"/>
                    </a:moveTo>
                    <a:cubicBezTo>
                      <a:pt x="2" y="0"/>
                      <a:pt x="1" y="0"/>
                      <a:pt x="0" y="1"/>
                    </a:cubicBezTo>
                    <a:cubicBezTo>
                      <a:pt x="0" y="3"/>
                      <a:pt x="4" y="3"/>
                      <a:pt x="6" y="2"/>
                    </a:cubicBezTo>
                    <a:cubicBezTo>
                      <a:pt x="5" y="1"/>
                      <a:pt x="4" y="0"/>
                      <a:pt x="3" y="0"/>
                    </a:cubicBezTo>
                  </a:path>
                </a:pathLst>
              </a:custGeom>
              <a:solidFill>
                <a:srgbClr val="B3B3B3"/>
              </a:solidFill>
              <a:ln w="3175">
                <a:solidFill>
                  <a:schemeClr val="tx1"/>
                </a:solidFill>
                <a:round/>
                <a:headEnd/>
                <a:tailEnd/>
              </a:ln>
            </p:spPr>
            <p:txBody>
              <a:bodyPr/>
              <a:lstStyle/>
              <a:p>
                <a:endParaRPr lang="en-GB" sz="2400" dirty="0"/>
              </a:p>
            </p:txBody>
          </p:sp>
          <p:sp>
            <p:nvSpPr>
              <p:cNvPr id="303" name="Freeform 5138"/>
              <p:cNvSpPr>
                <a:spLocks/>
              </p:cNvSpPr>
              <p:nvPr/>
            </p:nvSpPr>
            <p:spPr bwMode="auto">
              <a:xfrm>
                <a:off x="1811" y="3383"/>
                <a:ext cx="5" cy="3"/>
              </a:xfrm>
              <a:custGeom>
                <a:avLst/>
                <a:gdLst>
                  <a:gd name="T0" fmla="*/ 4 w 4"/>
                  <a:gd name="T1" fmla="*/ 3 h 2"/>
                  <a:gd name="T2" fmla="*/ 5 w 4"/>
                  <a:gd name="T3" fmla="*/ 3 h 2"/>
                  <a:gd name="T4" fmla="*/ 0 w 4"/>
                  <a:gd name="T5" fmla="*/ 2 h 2"/>
                  <a:gd name="T6" fmla="*/ 4 w 4"/>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3" y="2"/>
                    </a:moveTo>
                    <a:cubicBezTo>
                      <a:pt x="3" y="2"/>
                      <a:pt x="4" y="2"/>
                      <a:pt x="4" y="2"/>
                    </a:cubicBezTo>
                    <a:cubicBezTo>
                      <a:pt x="4" y="1"/>
                      <a:pt x="2" y="0"/>
                      <a:pt x="0" y="1"/>
                    </a:cubicBezTo>
                    <a:cubicBezTo>
                      <a:pt x="1" y="1"/>
                      <a:pt x="2" y="2"/>
                      <a:pt x="3" y="2"/>
                    </a:cubicBezTo>
                  </a:path>
                </a:pathLst>
              </a:custGeom>
              <a:solidFill>
                <a:srgbClr val="B3B3B3"/>
              </a:solidFill>
              <a:ln w="3175">
                <a:solidFill>
                  <a:schemeClr val="tx1"/>
                </a:solidFill>
                <a:round/>
                <a:headEnd/>
                <a:tailEnd/>
              </a:ln>
            </p:spPr>
            <p:txBody>
              <a:bodyPr/>
              <a:lstStyle/>
              <a:p>
                <a:endParaRPr lang="en-GB" sz="2400" dirty="0"/>
              </a:p>
            </p:txBody>
          </p:sp>
          <p:sp>
            <p:nvSpPr>
              <p:cNvPr id="304" name="Freeform 5139"/>
              <p:cNvSpPr>
                <a:spLocks/>
              </p:cNvSpPr>
              <p:nvPr/>
            </p:nvSpPr>
            <p:spPr bwMode="auto">
              <a:xfrm>
                <a:off x="1812" y="3377"/>
                <a:ext cx="3" cy="2"/>
              </a:xfrm>
              <a:custGeom>
                <a:avLst/>
                <a:gdLst>
                  <a:gd name="T0" fmla="*/ 2 w 2"/>
                  <a:gd name="T1" fmla="*/ 2 h 2"/>
                  <a:gd name="T2" fmla="*/ 0 w 2"/>
                  <a:gd name="T3" fmla="*/ 1 h 2"/>
                  <a:gd name="T4" fmla="*/ 2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2" y="1"/>
                      <a:pt x="1" y="0"/>
                      <a:pt x="0" y="1"/>
                    </a:cubicBezTo>
                    <a:cubicBezTo>
                      <a:pt x="0" y="1"/>
                      <a:pt x="0" y="2"/>
                      <a:pt x="1" y="2"/>
                    </a:cubicBezTo>
                  </a:path>
                </a:pathLst>
              </a:custGeom>
              <a:solidFill>
                <a:srgbClr val="B3B3B3"/>
              </a:solidFill>
              <a:ln w="3175">
                <a:solidFill>
                  <a:schemeClr val="tx1"/>
                </a:solidFill>
                <a:round/>
                <a:headEnd/>
                <a:tailEnd/>
              </a:ln>
            </p:spPr>
            <p:txBody>
              <a:bodyPr/>
              <a:lstStyle/>
              <a:p>
                <a:endParaRPr lang="en-GB" sz="2400" dirty="0"/>
              </a:p>
            </p:txBody>
          </p:sp>
          <p:sp>
            <p:nvSpPr>
              <p:cNvPr id="305" name="Freeform 5140"/>
              <p:cNvSpPr>
                <a:spLocks/>
              </p:cNvSpPr>
              <p:nvPr/>
            </p:nvSpPr>
            <p:spPr bwMode="auto">
              <a:xfrm>
                <a:off x="1811" y="3373"/>
                <a:ext cx="4" cy="4"/>
              </a:xfrm>
              <a:custGeom>
                <a:avLst/>
                <a:gdLst>
                  <a:gd name="T0" fmla="*/ 3 w 3"/>
                  <a:gd name="T1" fmla="*/ 4 h 3"/>
                  <a:gd name="T2" fmla="*/ 4 w 3"/>
                  <a:gd name="T3" fmla="*/ 4 h 3"/>
                  <a:gd name="T4" fmla="*/ 3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2" y="3"/>
                    </a:moveTo>
                    <a:cubicBezTo>
                      <a:pt x="3" y="3"/>
                      <a:pt x="3" y="3"/>
                      <a:pt x="3" y="3"/>
                    </a:cubicBezTo>
                    <a:cubicBezTo>
                      <a:pt x="2" y="0"/>
                      <a:pt x="0" y="2"/>
                      <a:pt x="2" y="3"/>
                    </a:cubicBezTo>
                  </a:path>
                </a:pathLst>
              </a:custGeom>
              <a:solidFill>
                <a:srgbClr val="B3B3B3"/>
              </a:solidFill>
              <a:ln w="3175">
                <a:solidFill>
                  <a:schemeClr val="tx1"/>
                </a:solidFill>
                <a:round/>
                <a:headEnd/>
                <a:tailEnd/>
              </a:ln>
            </p:spPr>
            <p:txBody>
              <a:bodyPr/>
              <a:lstStyle/>
              <a:p>
                <a:endParaRPr lang="en-GB" sz="2400" dirty="0"/>
              </a:p>
            </p:txBody>
          </p:sp>
          <p:sp>
            <p:nvSpPr>
              <p:cNvPr id="306" name="Freeform 5141"/>
              <p:cNvSpPr>
                <a:spLocks/>
              </p:cNvSpPr>
              <p:nvPr/>
            </p:nvSpPr>
            <p:spPr bwMode="auto">
              <a:xfrm>
                <a:off x="1812" y="3334"/>
                <a:ext cx="2" cy="2"/>
              </a:xfrm>
              <a:custGeom>
                <a:avLst/>
                <a:gdLst>
                  <a:gd name="T0" fmla="*/ 2 w 1"/>
                  <a:gd name="T1" fmla="*/ 2 h 1"/>
                  <a:gd name="T2" fmla="*/ 0 w 1"/>
                  <a:gd name="T3" fmla="*/ 2 h 1"/>
                  <a:gd name="T4" fmla="*/ 2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307" name="Freeform 5142"/>
              <p:cNvSpPr>
                <a:spLocks/>
              </p:cNvSpPr>
              <p:nvPr/>
            </p:nvSpPr>
            <p:spPr bwMode="auto">
              <a:xfrm>
                <a:off x="1812" y="3387"/>
                <a:ext cx="6" cy="3"/>
              </a:xfrm>
              <a:custGeom>
                <a:avLst/>
                <a:gdLst>
                  <a:gd name="T0" fmla="*/ 2 w 4"/>
                  <a:gd name="T1" fmla="*/ 3 h 2"/>
                  <a:gd name="T2" fmla="*/ 6 w 4"/>
                  <a:gd name="T3" fmla="*/ 2 h 2"/>
                  <a:gd name="T4" fmla="*/ 2 w 4"/>
                  <a:gd name="T5" fmla="*/ 3 h 2"/>
                  <a:gd name="T6" fmla="*/ 0 60000 65536"/>
                  <a:gd name="T7" fmla="*/ 0 60000 65536"/>
                  <a:gd name="T8" fmla="*/ 0 60000 65536"/>
                </a:gdLst>
                <a:ahLst/>
                <a:cxnLst>
                  <a:cxn ang="T6">
                    <a:pos x="T0" y="T1"/>
                  </a:cxn>
                  <a:cxn ang="T7">
                    <a:pos x="T2" y="T3"/>
                  </a:cxn>
                  <a:cxn ang="T8">
                    <a:pos x="T4" y="T5"/>
                  </a:cxn>
                </a:cxnLst>
                <a:rect l="0" t="0" r="r" b="b"/>
                <a:pathLst>
                  <a:path w="4" h="2">
                    <a:moveTo>
                      <a:pt x="1" y="2"/>
                    </a:moveTo>
                    <a:cubicBezTo>
                      <a:pt x="2" y="1"/>
                      <a:pt x="3" y="1"/>
                      <a:pt x="4" y="1"/>
                    </a:cubicBezTo>
                    <a:cubicBezTo>
                      <a:pt x="3" y="0"/>
                      <a:pt x="0" y="0"/>
                      <a:pt x="1" y="2"/>
                    </a:cubicBezTo>
                  </a:path>
                </a:pathLst>
              </a:custGeom>
              <a:solidFill>
                <a:srgbClr val="B3B3B3"/>
              </a:solidFill>
              <a:ln w="3175">
                <a:solidFill>
                  <a:schemeClr val="tx1"/>
                </a:solidFill>
                <a:round/>
                <a:headEnd/>
                <a:tailEnd/>
              </a:ln>
            </p:spPr>
            <p:txBody>
              <a:bodyPr/>
              <a:lstStyle/>
              <a:p>
                <a:endParaRPr lang="en-GB" sz="2400" dirty="0"/>
              </a:p>
            </p:txBody>
          </p:sp>
          <p:sp>
            <p:nvSpPr>
              <p:cNvPr id="308" name="Freeform 5143"/>
              <p:cNvSpPr>
                <a:spLocks/>
              </p:cNvSpPr>
              <p:nvPr/>
            </p:nvSpPr>
            <p:spPr bwMode="auto">
              <a:xfrm>
                <a:off x="1814" y="3377"/>
                <a:ext cx="2" cy="1"/>
              </a:xfrm>
              <a:custGeom>
                <a:avLst/>
                <a:gdLst>
                  <a:gd name="T0" fmla="*/ 1 w 2"/>
                  <a:gd name="T1" fmla="*/ 1 h 1"/>
                  <a:gd name="T2" fmla="*/ 2 w 2"/>
                  <a:gd name="T3" fmla="*/ 1 h 1"/>
                  <a:gd name="T4" fmla="*/ 0 w 2"/>
                  <a:gd name="T5" fmla="*/ 0 h 1"/>
                  <a:gd name="T6" fmla="*/ 1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1"/>
                      <a:pt x="2" y="1"/>
                    </a:cubicBezTo>
                    <a:cubicBezTo>
                      <a:pt x="2" y="0"/>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309" name="Freeform 5144"/>
              <p:cNvSpPr>
                <a:spLocks/>
              </p:cNvSpPr>
              <p:nvPr/>
            </p:nvSpPr>
            <p:spPr bwMode="auto">
              <a:xfrm>
                <a:off x="1815" y="3386"/>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0" y="1"/>
                      <a:pt x="0" y="1"/>
                      <a:pt x="1" y="1"/>
                    </a:cubicBezTo>
                  </a:path>
                </a:pathLst>
              </a:custGeom>
              <a:solidFill>
                <a:srgbClr val="B3B3B3"/>
              </a:solidFill>
              <a:ln w="3175">
                <a:solidFill>
                  <a:schemeClr val="tx1"/>
                </a:solidFill>
                <a:round/>
                <a:headEnd/>
                <a:tailEnd/>
              </a:ln>
            </p:spPr>
            <p:txBody>
              <a:bodyPr/>
              <a:lstStyle/>
              <a:p>
                <a:endParaRPr lang="en-GB" sz="2400" dirty="0"/>
              </a:p>
            </p:txBody>
          </p:sp>
          <p:sp>
            <p:nvSpPr>
              <p:cNvPr id="310" name="Freeform 5145"/>
              <p:cNvSpPr>
                <a:spLocks/>
              </p:cNvSpPr>
              <p:nvPr/>
            </p:nvSpPr>
            <p:spPr bwMode="auto">
              <a:xfrm>
                <a:off x="1815" y="3362"/>
                <a:ext cx="1" cy="3"/>
              </a:xfrm>
              <a:custGeom>
                <a:avLst/>
                <a:gdLst>
                  <a:gd name="T0" fmla="*/ 1 w 1"/>
                  <a:gd name="T1" fmla="*/ 3 h 2"/>
                  <a:gd name="T2" fmla="*/ 0 w 1"/>
                  <a:gd name="T3" fmla="*/ 2 h 2"/>
                  <a:gd name="T4" fmla="*/ 1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0"/>
                      <a:pt x="0" y="1"/>
                    </a:cubicBezTo>
                    <a:cubicBezTo>
                      <a:pt x="0" y="2"/>
                      <a:pt x="0" y="2"/>
                      <a:pt x="1" y="2"/>
                    </a:cubicBezTo>
                  </a:path>
                </a:pathLst>
              </a:custGeom>
              <a:solidFill>
                <a:srgbClr val="B3B3B3"/>
              </a:solidFill>
              <a:ln w="3175">
                <a:solidFill>
                  <a:schemeClr val="tx1"/>
                </a:solidFill>
                <a:round/>
                <a:headEnd/>
                <a:tailEnd/>
              </a:ln>
            </p:spPr>
            <p:txBody>
              <a:bodyPr/>
              <a:lstStyle/>
              <a:p>
                <a:endParaRPr lang="en-GB" sz="2400" dirty="0"/>
              </a:p>
            </p:txBody>
          </p:sp>
          <p:sp>
            <p:nvSpPr>
              <p:cNvPr id="311" name="Freeform 5146"/>
              <p:cNvSpPr>
                <a:spLocks/>
              </p:cNvSpPr>
              <p:nvPr/>
            </p:nvSpPr>
            <p:spPr bwMode="auto">
              <a:xfrm>
                <a:off x="1815" y="3389"/>
                <a:ext cx="4" cy="2"/>
              </a:xfrm>
              <a:custGeom>
                <a:avLst/>
                <a:gdLst>
                  <a:gd name="T0" fmla="*/ 1 w 3"/>
                  <a:gd name="T1" fmla="*/ 2 h 2"/>
                  <a:gd name="T2" fmla="*/ 0 w 3"/>
                  <a:gd name="T3" fmla="*/ 1 h 2"/>
                  <a:gd name="T4" fmla="*/ 1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1" y="2"/>
                    </a:moveTo>
                    <a:cubicBezTo>
                      <a:pt x="3" y="2"/>
                      <a:pt x="1" y="0"/>
                      <a:pt x="0" y="1"/>
                    </a:cubicBezTo>
                    <a:cubicBezTo>
                      <a:pt x="0" y="2"/>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312" name="Freeform 5147"/>
              <p:cNvSpPr>
                <a:spLocks/>
              </p:cNvSpPr>
              <p:nvPr/>
            </p:nvSpPr>
            <p:spPr bwMode="auto">
              <a:xfrm>
                <a:off x="1816" y="3370"/>
                <a:ext cx="10" cy="9"/>
              </a:xfrm>
              <a:custGeom>
                <a:avLst/>
                <a:gdLst>
                  <a:gd name="T0" fmla="*/ 9 w 7"/>
                  <a:gd name="T1" fmla="*/ 6 h 7"/>
                  <a:gd name="T2" fmla="*/ 9 w 7"/>
                  <a:gd name="T3" fmla="*/ 5 h 7"/>
                  <a:gd name="T4" fmla="*/ 7 w 7"/>
                  <a:gd name="T5" fmla="*/ 3 h 7"/>
                  <a:gd name="T6" fmla="*/ 6 w 7"/>
                  <a:gd name="T7" fmla="*/ 1 h 7"/>
                  <a:gd name="T8" fmla="*/ 3 w 7"/>
                  <a:gd name="T9" fmla="*/ 1 h 7"/>
                  <a:gd name="T10" fmla="*/ 4 w 7"/>
                  <a:gd name="T11" fmla="*/ 4 h 7"/>
                  <a:gd name="T12" fmla="*/ 0 w 7"/>
                  <a:gd name="T13" fmla="*/ 4 h 7"/>
                  <a:gd name="T14" fmla="*/ 4 w 7"/>
                  <a:gd name="T15" fmla="*/ 6 h 7"/>
                  <a:gd name="T16" fmla="*/ 6 w 7"/>
                  <a:gd name="T17" fmla="*/ 9 h 7"/>
                  <a:gd name="T18" fmla="*/ 9 w 7"/>
                  <a:gd name="T19" fmla="*/ 6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7">
                    <a:moveTo>
                      <a:pt x="6" y="5"/>
                    </a:moveTo>
                    <a:cubicBezTo>
                      <a:pt x="6" y="4"/>
                      <a:pt x="6" y="4"/>
                      <a:pt x="6" y="4"/>
                    </a:cubicBezTo>
                    <a:cubicBezTo>
                      <a:pt x="7" y="3"/>
                      <a:pt x="7" y="2"/>
                      <a:pt x="5" y="2"/>
                    </a:cubicBezTo>
                    <a:cubicBezTo>
                      <a:pt x="5" y="2"/>
                      <a:pt x="4" y="2"/>
                      <a:pt x="4" y="1"/>
                    </a:cubicBezTo>
                    <a:cubicBezTo>
                      <a:pt x="3" y="0"/>
                      <a:pt x="3" y="2"/>
                      <a:pt x="2" y="1"/>
                    </a:cubicBezTo>
                    <a:cubicBezTo>
                      <a:pt x="1" y="2"/>
                      <a:pt x="2" y="2"/>
                      <a:pt x="3" y="3"/>
                    </a:cubicBezTo>
                    <a:cubicBezTo>
                      <a:pt x="2" y="3"/>
                      <a:pt x="1" y="3"/>
                      <a:pt x="0" y="3"/>
                    </a:cubicBezTo>
                    <a:cubicBezTo>
                      <a:pt x="1" y="4"/>
                      <a:pt x="1" y="6"/>
                      <a:pt x="3" y="5"/>
                    </a:cubicBezTo>
                    <a:cubicBezTo>
                      <a:pt x="0" y="6"/>
                      <a:pt x="3" y="7"/>
                      <a:pt x="4" y="7"/>
                    </a:cubicBezTo>
                    <a:cubicBezTo>
                      <a:pt x="5" y="7"/>
                      <a:pt x="6" y="6"/>
                      <a:pt x="6" y="5"/>
                    </a:cubicBezTo>
                  </a:path>
                </a:pathLst>
              </a:custGeom>
              <a:solidFill>
                <a:srgbClr val="B3B3B3"/>
              </a:solidFill>
              <a:ln w="3175">
                <a:solidFill>
                  <a:schemeClr val="tx1"/>
                </a:solidFill>
                <a:round/>
                <a:headEnd/>
                <a:tailEnd/>
              </a:ln>
            </p:spPr>
            <p:txBody>
              <a:bodyPr/>
              <a:lstStyle/>
              <a:p>
                <a:endParaRPr lang="en-GB" sz="2400" dirty="0"/>
              </a:p>
            </p:txBody>
          </p:sp>
          <p:sp>
            <p:nvSpPr>
              <p:cNvPr id="313" name="Freeform 5148"/>
              <p:cNvSpPr>
                <a:spLocks/>
              </p:cNvSpPr>
              <p:nvPr/>
            </p:nvSpPr>
            <p:spPr bwMode="auto">
              <a:xfrm>
                <a:off x="1816" y="3387"/>
                <a:ext cx="6" cy="6"/>
              </a:xfrm>
              <a:custGeom>
                <a:avLst/>
                <a:gdLst>
                  <a:gd name="T0" fmla="*/ 6 w 4"/>
                  <a:gd name="T1" fmla="*/ 6 h 4"/>
                  <a:gd name="T2" fmla="*/ 3 w 4"/>
                  <a:gd name="T3" fmla="*/ 0 h 4"/>
                  <a:gd name="T4" fmla="*/ 6 w 4"/>
                  <a:gd name="T5" fmla="*/ 6 h 4"/>
                  <a:gd name="T6" fmla="*/ 0 60000 65536"/>
                  <a:gd name="T7" fmla="*/ 0 60000 65536"/>
                  <a:gd name="T8" fmla="*/ 0 60000 65536"/>
                </a:gdLst>
                <a:ahLst/>
                <a:cxnLst>
                  <a:cxn ang="T6">
                    <a:pos x="T0" y="T1"/>
                  </a:cxn>
                  <a:cxn ang="T7">
                    <a:pos x="T2" y="T3"/>
                  </a:cxn>
                  <a:cxn ang="T8">
                    <a:pos x="T4" y="T5"/>
                  </a:cxn>
                </a:cxnLst>
                <a:rect l="0" t="0" r="r" b="b"/>
                <a:pathLst>
                  <a:path w="4" h="4">
                    <a:moveTo>
                      <a:pt x="4" y="4"/>
                    </a:moveTo>
                    <a:cubicBezTo>
                      <a:pt x="4" y="3"/>
                      <a:pt x="3" y="0"/>
                      <a:pt x="2" y="0"/>
                    </a:cubicBezTo>
                    <a:cubicBezTo>
                      <a:pt x="0" y="1"/>
                      <a:pt x="3" y="3"/>
                      <a:pt x="4" y="4"/>
                    </a:cubicBezTo>
                  </a:path>
                </a:pathLst>
              </a:custGeom>
              <a:solidFill>
                <a:srgbClr val="B3B3B3"/>
              </a:solidFill>
              <a:ln w="3175">
                <a:solidFill>
                  <a:schemeClr val="tx1"/>
                </a:solidFill>
                <a:round/>
                <a:headEnd/>
                <a:tailEnd/>
              </a:ln>
            </p:spPr>
            <p:txBody>
              <a:bodyPr/>
              <a:lstStyle/>
              <a:p>
                <a:endParaRPr lang="en-GB" sz="2400" dirty="0"/>
              </a:p>
            </p:txBody>
          </p:sp>
          <p:sp>
            <p:nvSpPr>
              <p:cNvPr id="314" name="Freeform 5149"/>
              <p:cNvSpPr>
                <a:spLocks/>
              </p:cNvSpPr>
              <p:nvPr/>
            </p:nvSpPr>
            <p:spPr bwMode="auto">
              <a:xfrm>
                <a:off x="1757" y="2946"/>
                <a:ext cx="172" cy="572"/>
              </a:xfrm>
              <a:custGeom>
                <a:avLst/>
                <a:gdLst>
                  <a:gd name="T0" fmla="*/ 15 w 130"/>
                  <a:gd name="T1" fmla="*/ 5 h 433"/>
                  <a:gd name="T2" fmla="*/ 26 w 130"/>
                  <a:gd name="T3" fmla="*/ 41 h 433"/>
                  <a:gd name="T4" fmla="*/ 50 w 130"/>
                  <a:gd name="T5" fmla="*/ 85 h 433"/>
                  <a:gd name="T6" fmla="*/ 44 w 130"/>
                  <a:gd name="T7" fmla="*/ 135 h 433"/>
                  <a:gd name="T8" fmla="*/ 34 w 130"/>
                  <a:gd name="T9" fmla="*/ 184 h 433"/>
                  <a:gd name="T10" fmla="*/ 33 w 130"/>
                  <a:gd name="T11" fmla="*/ 211 h 433"/>
                  <a:gd name="T12" fmla="*/ 42 w 130"/>
                  <a:gd name="T13" fmla="*/ 239 h 433"/>
                  <a:gd name="T14" fmla="*/ 50 w 130"/>
                  <a:gd name="T15" fmla="*/ 268 h 433"/>
                  <a:gd name="T16" fmla="*/ 52 w 130"/>
                  <a:gd name="T17" fmla="*/ 296 h 433"/>
                  <a:gd name="T18" fmla="*/ 54 w 130"/>
                  <a:gd name="T19" fmla="*/ 326 h 433"/>
                  <a:gd name="T20" fmla="*/ 54 w 130"/>
                  <a:gd name="T21" fmla="*/ 358 h 433"/>
                  <a:gd name="T22" fmla="*/ 64 w 130"/>
                  <a:gd name="T23" fmla="*/ 391 h 433"/>
                  <a:gd name="T24" fmla="*/ 75 w 130"/>
                  <a:gd name="T25" fmla="*/ 415 h 433"/>
                  <a:gd name="T26" fmla="*/ 81 w 130"/>
                  <a:gd name="T27" fmla="*/ 432 h 433"/>
                  <a:gd name="T28" fmla="*/ 89 w 130"/>
                  <a:gd name="T29" fmla="*/ 452 h 433"/>
                  <a:gd name="T30" fmla="*/ 94 w 130"/>
                  <a:gd name="T31" fmla="*/ 480 h 433"/>
                  <a:gd name="T32" fmla="*/ 93 w 130"/>
                  <a:gd name="T33" fmla="*/ 506 h 433"/>
                  <a:gd name="T34" fmla="*/ 116 w 130"/>
                  <a:gd name="T35" fmla="*/ 524 h 433"/>
                  <a:gd name="T36" fmla="*/ 164 w 130"/>
                  <a:gd name="T37" fmla="*/ 546 h 433"/>
                  <a:gd name="T38" fmla="*/ 146 w 130"/>
                  <a:gd name="T39" fmla="*/ 569 h 433"/>
                  <a:gd name="T40" fmla="*/ 144 w 130"/>
                  <a:gd name="T41" fmla="*/ 556 h 433"/>
                  <a:gd name="T42" fmla="*/ 131 w 130"/>
                  <a:gd name="T43" fmla="*/ 563 h 433"/>
                  <a:gd name="T44" fmla="*/ 131 w 130"/>
                  <a:gd name="T45" fmla="*/ 552 h 433"/>
                  <a:gd name="T46" fmla="*/ 122 w 130"/>
                  <a:gd name="T47" fmla="*/ 555 h 433"/>
                  <a:gd name="T48" fmla="*/ 120 w 130"/>
                  <a:gd name="T49" fmla="*/ 551 h 433"/>
                  <a:gd name="T50" fmla="*/ 112 w 130"/>
                  <a:gd name="T51" fmla="*/ 552 h 433"/>
                  <a:gd name="T52" fmla="*/ 122 w 130"/>
                  <a:gd name="T53" fmla="*/ 544 h 433"/>
                  <a:gd name="T54" fmla="*/ 110 w 130"/>
                  <a:gd name="T55" fmla="*/ 534 h 433"/>
                  <a:gd name="T56" fmla="*/ 114 w 130"/>
                  <a:gd name="T57" fmla="*/ 543 h 433"/>
                  <a:gd name="T58" fmla="*/ 105 w 130"/>
                  <a:gd name="T59" fmla="*/ 539 h 433"/>
                  <a:gd name="T60" fmla="*/ 99 w 130"/>
                  <a:gd name="T61" fmla="*/ 531 h 433"/>
                  <a:gd name="T62" fmla="*/ 99 w 130"/>
                  <a:gd name="T63" fmla="*/ 522 h 433"/>
                  <a:gd name="T64" fmla="*/ 87 w 130"/>
                  <a:gd name="T65" fmla="*/ 517 h 433"/>
                  <a:gd name="T66" fmla="*/ 86 w 130"/>
                  <a:gd name="T67" fmla="*/ 507 h 433"/>
                  <a:gd name="T68" fmla="*/ 85 w 130"/>
                  <a:gd name="T69" fmla="*/ 497 h 433"/>
                  <a:gd name="T70" fmla="*/ 74 w 130"/>
                  <a:gd name="T71" fmla="*/ 489 h 433"/>
                  <a:gd name="T72" fmla="*/ 71 w 130"/>
                  <a:gd name="T73" fmla="*/ 481 h 433"/>
                  <a:gd name="T74" fmla="*/ 85 w 130"/>
                  <a:gd name="T75" fmla="*/ 481 h 433"/>
                  <a:gd name="T76" fmla="*/ 64 w 130"/>
                  <a:gd name="T77" fmla="*/ 477 h 433"/>
                  <a:gd name="T78" fmla="*/ 69 w 130"/>
                  <a:gd name="T79" fmla="*/ 470 h 433"/>
                  <a:gd name="T80" fmla="*/ 60 w 130"/>
                  <a:gd name="T81" fmla="*/ 464 h 433"/>
                  <a:gd name="T82" fmla="*/ 52 w 130"/>
                  <a:gd name="T83" fmla="*/ 456 h 433"/>
                  <a:gd name="T84" fmla="*/ 53 w 130"/>
                  <a:gd name="T85" fmla="*/ 448 h 433"/>
                  <a:gd name="T86" fmla="*/ 65 w 130"/>
                  <a:gd name="T87" fmla="*/ 454 h 433"/>
                  <a:gd name="T88" fmla="*/ 69 w 130"/>
                  <a:gd name="T89" fmla="*/ 445 h 433"/>
                  <a:gd name="T90" fmla="*/ 69 w 130"/>
                  <a:gd name="T91" fmla="*/ 440 h 433"/>
                  <a:gd name="T92" fmla="*/ 62 w 130"/>
                  <a:gd name="T93" fmla="*/ 413 h 433"/>
                  <a:gd name="T94" fmla="*/ 56 w 130"/>
                  <a:gd name="T95" fmla="*/ 398 h 433"/>
                  <a:gd name="T96" fmla="*/ 54 w 130"/>
                  <a:gd name="T97" fmla="*/ 379 h 433"/>
                  <a:gd name="T98" fmla="*/ 32 w 130"/>
                  <a:gd name="T99" fmla="*/ 353 h 433"/>
                  <a:gd name="T100" fmla="*/ 17 w 130"/>
                  <a:gd name="T101" fmla="*/ 316 h 433"/>
                  <a:gd name="T102" fmla="*/ 22 w 130"/>
                  <a:gd name="T103" fmla="*/ 299 h 433"/>
                  <a:gd name="T104" fmla="*/ 24 w 130"/>
                  <a:gd name="T105" fmla="*/ 250 h 433"/>
                  <a:gd name="T106" fmla="*/ 13 w 130"/>
                  <a:gd name="T107" fmla="*/ 206 h 433"/>
                  <a:gd name="T108" fmla="*/ 12 w 130"/>
                  <a:gd name="T109" fmla="*/ 165 h 433"/>
                  <a:gd name="T110" fmla="*/ 11 w 130"/>
                  <a:gd name="T111" fmla="*/ 104 h 433"/>
                  <a:gd name="T112" fmla="*/ 9 w 130"/>
                  <a:gd name="T113" fmla="*/ 55 h 4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0" h="433">
                    <a:moveTo>
                      <a:pt x="0" y="10"/>
                    </a:moveTo>
                    <a:cubicBezTo>
                      <a:pt x="3" y="9"/>
                      <a:pt x="5" y="10"/>
                      <a:pt x="6" y="7"/>
                    </a:cubicBezTo>
                    <a:cubicBezTo>
                      <a:pt x="6" y="5"/>
                      <a:pt x="4" y="3"/>
                      <a:pt x="6" y="2"/>
                    </a:cubicBezTo>
                    <a:cubicBezTo>
                      <a:pt x="6" y="2"/>
                      <a:pt x="6" y="2"/>
                      <a:pt x="6" y="2"/>
                    </a:cubicBezTo>
                    <a:cubicBezTo>
                      <a:pt x="7" y="2"/>
                      <a:pt x="8" y="0"/>
                      <a:pt x="9" y="0"/>
                    </a:cubicBezTo>
                    <a:cubicBezTo>
                      <a:pt x="9" y="2"/>
                      <a:pt x="10" y="2"/>
                      <a:pt x="11" y="4"/>
                    </a:cubicBezTo>
                    <a:cubicBezTo>
                      <a:pt x="11" y="5"/>
                      <a:pt x="12" y="6"/>
                      <a:pt x="14" y="6"/>
                    </a:cubicBezTo>
                    <a:cubicBezTo>
                      <a:pt x="12" y="8"/>
                      <a:pt x="14" y="11"/>
                      <a:pt x="15" y="13"/>
                    </a:cubicBezTo>
                    <a:cubicBezTo>
                      <a:pt x="16" y="16"/>
                      <a:pt x="17" y="18"/>
                      <a:pt x="20" y="21"/>
                    </a:cubicBezTo>
                    <a:cubicBezTo>
                      <a:pt x="23" y="23"/>
                      <a:pt x="21" y="24"/>
                      <a:pt x="20" y="27"/>
                    </a:cubicBezTo>
                    <a:cubicBezTo>
                      <a:pt x="20" y="27"/>
                      <a:pt x="22" y="28"/>
                      <a:pt x="22" y="29"/>
                    </a:cubicBezTo>
                    <a:cubicBezTo>
                      <a:pt x="22" y="31"/>
                      <a:pt x="20" y="31"/>
                      <a:pt x="20" y="31"/>
                    </a:cubicBezTo>
                    <a:cubicBezTo>
                      <a:pt x="21" y="32"/>
                      <a:pt x="20" y="34"/>
                      <a:pt x="21" y="35"/>
                    </a:cubicBezTo>
                    <a:cubicBezTo>
                      <a:pt x="21" y="36"/>
                      <a:pt x="23" y="36"/>
                      <a:pt x="23" y="37"/>
                    </a:cubicBezTo>
                    <a:cubicBezTo>
                      <a:pt x="24" y="38"/>
                      <a:pt x="23" y="38"/>
                      <a:pt x="23" y="39"/>
                    </a:cubicBezTo>
                    <a:cubicBezTo>
                      <a:pt x="23" y="42"/>
                      <a:pt x="28" y="43"/>
                      <a:pt x="28" y="47"/>
                    </a:cubicBezTo>
                    <a:cubicBezTo>
                      <a:pt x="28" y="51"/>
                      <a:pt x="31" y="55"/>
                      <a:pt x="32" y="59"/>
                    </a:cubicBezTo>
                    <a:cubicBezTo>
                      <a:pt x="33" y="62"/>
                      <a:pt x="33" y="66"/>
                      <a:pt x="38" y="64"/>
                    </a:cubicBezTo>
                    <a:cubicBezTo>
                      <a:pt x="42" y="63"/>
                      <a:pt x="42" y="66"/>
                      <a:pt x="42" y="69"/>
                    </a:cubicBezTo>
                    <a:cubicBezTo>
                      <a:pt x="42" y="72"/>
                      <a:pt x="42" y="77"/>
                      <a:pt x="39" y="80"/>
                    </a:cubicBezTo>
                    <a:cubicBezTo>
                      <a:pt x="34" y="81"/>
                      <a:pt x="31" y="83"/>
                      <a:pt x="29" y="87"/>
                    </a:cubicBezTo>
                    <a:cubicBezTo>
                      <a:pt x="29" y="88"/>
                      <a:pt x="31" y="90"/>
                      <a:pt x="32" y="91"/>
                    </a:cubicBezTo>
                    <a:cubicBezTo>
                      <a:pt x="29" y="92"/>
                      <a:pt x="31" y="97"/>
                      <a:pt x="31" y="98"/>
                    </a:cubicBezTo>
                    <a:cubicBezTo>
                      <a:pt x="32" y="99"/>
                      <a:pt x="33" y="101"/>
                      <a:pt x="33" y="102"/>
                    </a:cubicBezTo>
                    <a:cubicBezTo>
                      <a:pt x="34" y="104"/>
                      <a:pt x="32" y="105"/>
                      <a:pt x="32" y="107"/>
                    </a:cubicBezTo>
                    <a:cubicBezTo>
                      <a:pt x="32" y="109"/>
                      <a:pt x="37" y="111"/>
                      <a:pt x="36" y="114"/>
                    </a:cubicBezTo>
                    <a:cubicBezTo>
                      <a:pt x="36" y="115"/>
                      <a:pt x="33" y="116"/>
                      <a:pt x="32" y="116"/>
                    </a:cubicBezTo>
                    <a:cubicBezTo>
                      <a:pt x="31" y="115"/>
                      <a:pt x="30" y="119"/>
                      <a:pt x="30" y="119"/>
                    </a:cubicBezTo>
                    <a:cubicBezTo>
                      <a:pt x="30" y="123"/>
                      <a:pt x="29" y="127"/>
                      <a:pt x="26" y="131"/>
                    </a:cubicBezTo>
                    <a:cubicBezTo>
                      <a:pt x="24" y="134"/>
                      <a:pt x="27" y="136"/>
                      <a:pt x="26" y="139"/>
                    </a:cubicBezTo>
                    <a:cubicBezTo>
                      <a:pt x="25" y="140"/>
                      <a:pt x="23" y="140"/>
                      <a:pt x="24" y="142"/>
                    </a:cubicBezTo>
                    <a:cubicBezTo>
                      <a:pt x="24" y="144"/>
                      <a:pt x="26" y="145"/>
                      <a:pt x="26" y="147"/>
                    </a:cubicBezTo>
                    <a:cubicBezTo>
                      <a:pt x="26" y="148"/>
                      <a:pt x="27" y="149"/>
                      <a:pt x="27" y="150"/>
                    </a:cubicBezTo>
                    <a:cubicBezTo>
                      <a:pt x="27" y="150"/>
                      <a:pt x="28" y="151"/>
                      <a:pt x="28" y="152"/>
                    </a:cubicBezTo>
                    <a:cubicBezTo>
                      <a:pt x="28" y="154"/>
                      <a:pt x="27" y="156"/>
                      <a:pt x="25" y="154"/>
                    </a:cubicBezTo>
                    <a:cubicBezTo>
                      <a:pt x="26" y="155"/>
                      <a:pt x="25" y="158"/>
                      <a:pt x="25" y="160"/>
                    </a:cubicBezTo>
                    <a:cubicBezTo>
                      <a:pt x="25" y="161"/>
                      <a:pt x="26" y="162"/>
                      <a:pt x="25" y="163"/>
                    </a:cubicBezTo>
                    <a:cubicBezTo>
                      <a:pt x="24" y="164"/>
                      <a:pt x="24" y="164"/>
                      <a:pt x="24" y="165"/>
                    </a:cubicBezTo>
                    <a:cubicBezTo>
                      <a:pt x="24" y="167"/>
                      <a:pt x="26" y="170"/>
                      <a:pt x="27" y="172"/>
                    </a:cubicBezTo>
                    <a:cubicBezTo>
                      <a:pt x="27" y="173"/>
                      <a:pt x="28" y="172"/>
                      <a:pt x="28" y="173"/>
                    </a:cubicBezTo>
                    <a:cubicBezTo>
                      <a:pt x="29" y="174"/>
                      <a:pt x="29" y="175"/>
                      <a:pt x="28" y="174"/>
                    </a:cubicBezTo>
                    <a:cubicBezTo>
                      <a:pt x="29" y="177"/>
                      <a:pt x="31" y="178"/>
                      <a:pt x="32" y="181"/>
                    </a:cubicBezTo>
                    <a:cubicBezTo>
                      <a:pt x="32" y="182"/>
                      <a:pt x="32" y="183"/>
                      <a:pt x="34" y="184"/>
                    </a:cubicBezTo>
                    <a:cubicBezTo>
                      <a:pt x="35" y="184"/>
                      <a:pt x="33" y="186"/>
                      <a:pt x="34" y="187"/>
                    </a:cubicBezTo>
                    <a:cubicBezTo>
                      <a:pt x="35" y="190"/>
                      <a:pt x="38" y="188"/>
                      <a:pt x="38" y="191"/>
                    </a:cubicBezTo>
                    <a:cubicBezTo>
                      <a:pt x="38" y="194"/>
                      <a:pt x="37" y="196"/>
                      <a:pt x="39" y="199"/>
                    </a:cubicBezTo>
                    <a:cubicBezTo>
                      <a:pt x="39" y="199"/>
                      <a:pt x="40" y="201"/>
                      <a:pt x="39" y="201"/>
                    </a:cubicBezTo>
                    <a:cubicBezTo>
                      <a:pt x="38" y="201"/>
                      <a:pt x="38" y="202"/>
                      <a:pt x="38" y="203"/>
                    </a:cubicBezTo>
                    <a:cubicBezTo>
                      <a:pt x="37" y="204"/>
                      <a:pt x="37" y="205"/>
                      <a:pt x="37" y="206"/>
                    </a:cubicBezTo>
                    <a:cubicBezTo>
                      <a:pt x="37" y="207"/>
                      <a:pt x="37" y="209"/>
                      <a:pt x="37" y="210"/>
                    </a:cubicBezTo>
                    <a:cubicBezTo>
                      <a:pt x="38" y="212"/>
                      <a:pt x="37" y="212"/>
                      <a:pt x="36" y="212"/>
                    </a:cubicBezTo>
                    <a:cubicBezTo>
                      <a:pt x="35" y="212"/>
                      <a:pt x="36" y="213"/>
                      <a:pt x="37" y="214"/>
                    </a:cubicBezTo>
                    <a:cubicBezTo>
                      <a:pt x="39" y="216"/>
                      <a:pt x="40" y="219"/>
                      <a:pt x="40" y="222"/>
                    </a:cubicBezTo>
                    <a:cubicBezTo>
                      <a:pt x="40" y="223"/>
                      <a:pt x="40" y="224"/>
                      <a:pt x="39" y="224"/>
                    </a:cubicBezTo>
                    <a:cubicBezTo>
                      <a:pt x="38" y="224"/>
                      <a:pt x="38" y="225"/>
                      <a:pt x="38" y="226"/>
                    </a:cubicBezTo>
                    <a:cubicBezTo>
                      <a:pt x="38" y="228"/>
                      <a:pt x="36" y="226"/>
                      <a:pt x="35" y="229"/>
                    </a:cubicBezTo>
                    <a:cubicBezTo>
                      <a:pt x="35" y="230"/>
                      <a:pt x="35" y="231"/>
                      <a:pt x="36" y="232"/>
                    </a:cubicBezTo>
                    <a:cubicBezTo>
                      <a:pt x="36" y="233"/>
                      <a:pt x="36" y="234"/>
                      <a:pt x="37" y="236"/>
                    </a:cubicBezTo>
                    <a:cubicBezTo>
                      <a:pt x="38" y="239"/>
                      <a:pt x="38" y="240"/>
                      <a:pt x="38" y="242"/>
                    </a:cubicBezTo>
                    <a:cubicBezTo>
                      <a:pt x="39" y="244"/>
                      <a:pt x="41" y="245"/>
                      <a:pt x="41" y="247"/>
                    </a:cubicBezTo>
                    <a:cubicBezTo>
                      <a:pt x="42" y="248"/>
                      <a:pt x="43" y="250"/>
                      <a:pt x="44" y="251"/>
                    </a:cubicBezTo>
                    <a:cubicBezTo>
                      <a:pt x="44" y="251"/>
                      <a:pt x="45" y="253"/>
                      <a:pt x="45" y="254"/>
                    </a:cubicBezTo>
                    <a:cubicBezTo>
                      <a:pt x="44" y="255"/>
                      <a:pt x="41" y="255"/>
                      <a:pt x="41" y="258"/>
                    </a:cubicBezTo>
                    <a:cubicBezTo>
                      <a:pt x="42" y="260"/>
                      <a:pt x="41" y="264"/>
                      <a:pt x="42" y="265"/>
                    </a:cubicBezTo>
                    <a:cubicBezTo>
                      <a:pt x="41" y="265"/>
                      <a:pt x="40" y="266"/>
                      <a:pt x="41" y="266"/>
                    </a:cubicBezTo>
                    <a:cubicBezTo>
                      <a:pt x="42" y="266"/>
                      <a:pt x="44" y="272"/>
                      <a:pt x="41" y="271"/>
                    </a:cubicBezTo>
                    <a:cubicBezTo>
                      <a:pt x="42" y="272"/>
                      <a:pt x="43" y="272"/>
                      <a:pt x="43" y="273"/>
                    </a:cubicBezTo>
                    <a:cubicBezTo>
                      <a:pt x="44" y="274"/>
                      <a:pt x="43" y="276"/>
                      <a:pt x="43" y="276"/>
                    </a:cubicBezTo>
                    <a:cubicBezTo>
                      <a:pt x="42" y="279"/>
                      <a:pt x="43" y="281"/>
                      <a:pt x="45" y="283"/>
                    </a:cubicBezTo>
                    <a:cubicBezTo>
                      <a:pt x="47" y="284"/>
                      <a:pt x="47" y="287"/>
                      <a:pt x="47" y="289"/>
                    </a:cubicBezTo>
                    <a:cubicBezTo>
                      <a:pt x="47" y="291"/>
                      <a:pt x="49" y="293"/>
                      <a:pt x="50" y="294"/>
                    </a:cubicBezTo>
                    <a:cubicBezTo>
                      <a:pt x="50" y="295"/>
                      <a:pt x="48" y="295"/>
                      <a:pt x="48" y="296"/>
                    </a:cubicBezTo>
                    <a:cubicBezTo>
                      <a:pt x="48" y="297"/>
                      <a:pt x="49" y="299"/>
                      <a:pt x="49" y="300"/>
                    </a:cubicBezTo>
                    <a:cubicBezTo>
                      <a:pt x="50" y="302"/>
                      <a:pt x="50" y="305"/>
                      <a:pt x="52" y="306"/>
                    </a:cubicBezTo>
                    <a:cubicBezTo>
                      <a:pt x="53" y="307"/>
                      <a:pt x="55" y="306"/>
                      <a:pt x="55" y="308"/>
                    </a:cubicBezTo>
                    <a:cubicBezTo>
                      <a:pt x="55" y="310"/>
                      <a:pt x="53" y="309"/>
                      <a:pt x="55" y="311"/>
                    </a:cubicBezTo>
                    <a:cubicBezTo>
                      <a:pt x="56" y="311"/>
                      <a:pt x="57" y="312"/>
                      <a:pt x="57" y="313"/>
                    </a:cubicBezTo>
                    <a:cubicBezTo>
                      <a:pt x="58" y="314"/>
                      <a:pt x="57" y="313"/>
                      <a:pt x="57" y="314"/>
                    </a:cubicBezTo>
                    <a:cubicBezTo>
                      <a:pt x="58" y="315"/>
                      <a:pt x="58" y="315"/>
                      <a:pt x="59" y="316"/>
                    </a:cubicBezTo>
                    <a:cubicBezTo>
                      <a:pt x="60" y="317"/>
                      <a:pt x="58" y="318"/>
                      <a:pt x="59" y="319"/>
                    </a:cubicBezTo>
                    <a:cubicBezTo>
                      <a:pt x="60" y="320"/>
                      <a:pt x="60" y="321"/>
                      <a:pt x="61" y="322"/>
                    </a:cubicBezTo>
                    <a:cubicBezTo>
                      <a:pt x="63" y="322"/>
                      <a:pt x="66" y="321"/>
                      <a:pt x="67" y="323"/>
                    </a:cubicBezTo>
                    <a:cubicBezTo>
                      <a:pt x="67" y="323"/>
                      <a:pt x="67" y="326"/>
                      <a:pt x="67" y="326"/>
                    </a:cubicBezTo>
                    <a:cubicBezTo>
                      <a:pt x="65" y="327"/>
                      <a:pt x="63" y="327"/>
                      <a:pt x="61" y="327"/>
                    </a:cubicBezTo>
                    <a:cubicBezTo>
                      <a:pt x="58" y="327"/>
                      <a:pt x="62" y="328"/>
                      <a:pt x="63" y="328"/>
                    </a:cubicBezTo>
                    <a:cubicBezTo>
                      <a:pt x="67" y="329"/>
                      <a:pt x="72" y="332"/>
                      <a:pt x="68" y="335"/>
                    </a:cubicBezTo>
                    <a:cubicBezTo>
                      <a:pt x="67" y="335"/>
                      <a:pt x="67" y="335"/>
                      <a:pt x="66" y="336"/>
                    </a:cubicBezTo>
                    <a:cubicBezTo>
                      <a:pt x="66" y="336"/>
                      <a:pt x="67" y="337"/>
                      <a:pt x="68" y="338"/>
                    </a:cubicBezTo>
                    <a:cubicBezTo>
                      <a:pt x="68" y="339"/>
                      <a:pt x="68" y="339"/>
                      <a:pt x="69" y="340"/>
                    </a:cubicBezTo>
                    <a:cubicBezTo>
                      <a:pt x="70" y="340"/>
                      <a:pt x="68" y="342"/>
                      <a:pt x="67" y="342"/>
                    </a:cubicBezTo>
                    <a:cubicBezTo>
                      <a:pt x="69" y="343"/>
                      <a:pt x="73" y="347"/>
                      <a:pt x="72" y="349"/>
                    </a:cubicBezTo>
                    <a:cubicBezTo>
                      <a:pt x="71" y="350"/>
                      <a:pt x="70" y="350"/>
                      <a:pt x="71" y="351"/>
                    </a:cubicBezTo>
                    <a:cubicBezTo>
                      <a:pt x="71" y="352"/>
                      <a:pt x="71" y="353"/>
                      <a:pt x="71" y="353"/>
                    </a:cubicBezTo>
                    <a:cubicBezTo>
                      <a:pt x="72" y="353"/>
                      <a:pt x="72" y="354"/>
                      <a:pt x="73" y="355"/>
                    </a:cubicBezTo>
                    <a:cubicBezTo>
                      <a:pt x="71" y="355"/>
                      <a:pt x="70" y="359"/>
                      <a:pt x="70" y="360"/>
                    </a:cubicBezTo>
                    <a:cubicBezTo>
                      <a:pt x="70" y="361"/>
                      <a:pt x="70" y="362"/>
                      <a:pt x="71" y="363"/>
                    </a:cubicBezTo>
                    <a:cubicBezTo>
                      <a:pt x="71" y="364"/>
                      <a:pt x="75" y="366"/>
                      <a:pt x="75" y="368"/>
                    </a:cubicBezTo>
                    <a:cubicBezTo>
                      <a:pt x="74" y="369"/>
                      <a:pt x="73" y="369"/>
                      <a:pt x="73" y="370"/>
                    </a:cubicBezTo>
                    <a:cubicBezTo>
                      <a:pt x="72" y="371"/>
                      <a:pt x="75" y="373"/>
                      <a:pt x="74" y="375"/>
                    </a:cubicBezTo>
                    <a:cubicBezTo>
                      <a:pt x="73" y="376"/>
                      <a:pt x="72" y="375"/>
                      <a:pt x="71" y="376"/>
                    </a:cubicBezTo>
                    <a:cubicBezTo>
                      <a:pt x="71" y="378"/>
                      <a:pt x="71" y="380"/>
                      <a:pt x="69" y="379"/>
                    </a:cubicBezTo>
                    <a:cubicBezTo>
                      <a:pt x="69" y="381"/>
                      <a:pt x="68" y="383"/>
                      <a:pt x="70" y="383"/>
                    </a:cubicBezTo>
                    <a:cubicBezTo>
                      <a:pt x="71" y="384"/>
                      <a:pt x="72" y="387"/>
                      <a:pt x="72" y="388"/>
                    </a:cubicBezTo>
                    <a:cubicBezTo>
                      <a:pt x="72" y="389"/>
                      <a:pt x="75" y="391"/>
                      <a:pt x="76" y="392"/>
                    </a:cubicBezTo>
                    <a:cubicBezTo>
                      <a:pt x="77" y="393"/>
                      <a:pt x="77" y="395"/>
                      <a:pt x="79" y="396"/>
                    </a:cubicBezTo>
                    <a:cubicBezTo>
                      <a:pt x="80" y="396"/>
                      <a:pt x="81" y="395"/>
                      <a:pt x="81" y="395"/>
                    </a:cubicBezTo>
                    <a:cubicBezTo>
                      <a:pt x="82" y="394"/>
                      <a:pt x="83" y="395"/>
                      <a:pt x="84" y="395"/>
                    </a:cubicBezTo>
                    <a:cubicBezTo>
                      <a:pt x="86" y="395"/>
                      <a:pt x="86" y="395"/>
                      <a:pt x="88" y="397"/>
                    </a:cubicBezTo>
                    <a:cubicBezTo>
                      <a:pt x="89" y="398"/>
                      <a:pt x="87" y="400"/>
                      <a:pt x="89" y="401"/>
                    </a:cubicBezTo>
                    <a:cubicBezTo>
                      <a:pt x="90" y="402"/>
                      <a:pt x="91" y="404"/>
                      <a:pt x="90" y="405"/>
                    </a:cubicBezTo>
                    <a:cubicBezTo>
                      <a:pt x="92" y="406"/>
                      <a:pt x="95" y="408"/>
                      <a:pt x="96" y="410"/>
                    </a:cubicBezTo>
                    <a:cubicBezTo>
                      <a:pt x="98" y="411"/>
                      <a:pt x="104" y="410"/>
                      <a:pt x="106" y="410"/>
                    </a:cubicBezTo>
                    <a:cubicBezTo>
                      <a:pt x="113" y="409"/>
                      <a:pt x="121" y="411"/>
                      <a:pt x="130" y="414"/>
                    </a:cubicBezTo>
                    <a:cubicBezTo>
                      <a:pt x="128" y="414"/>
                      <a:pt x="126" y="413"/>
                      <a:pt x="124" y="413"/>
                    </a:cubicBezTo>
                    <a:cubicBezTo>
                      <a:pt x="120" y="412"/>
                      <a:pt x="122" y="414"/>
                      <a:pt x="121" y="416"/>
                    </a:cubicBezTo>
                    <a:cubicBezTo>
                      <a:pt x="120" y="417"/>
                      <a:pt x="118" y="416"/>
                      <a:pt x="117" y="417"/>
                    </a:cubicBezTo>
                    <a:cubicBezTo>
                      <a:pt x="115" y="419"/>
                      <a:pt x="113" y="418"/>
                      <a:pt x="111" y="419"/>
                    </a:cubicBezTo>
                    <a:cubicBezTo>
                      <a:pt x="112" y="421"/>
                      <a:pt x="112" y="423"/>
                      <a:pt x="113" y="425"/>
                    </a:cubicBezTo>
                    <a:cubicBezTo>
                      <a:pt x="113" y="426"/>
                      <a:pt x="114" y="427"/>
                      <a:pt x="115" y="429"/>
                    </a:cubicBezTo>
                    <a:cubicBezTo>
                      <a:pt x="117" y="433"/>
                      <a:pt x="112" y="432"/>
                      <a:pt x="110" y="431"/>
                    </a:cubicBezTo>
                    <a:cubicBezTo>
                      <a:pt x="107" y="431"/>
                      <a:pt x="102" y="429"/>
                      <a:pt x="101" y="426"/>
                    </a:cubicBezTo>
                    <a:cubicBezTo>
                      <a:pt x="100" y="424"/>
                      <a:pt x="105" y="425"/>
                      <a:pt x="103" y="427"/>
                    </a:cubicBezTo>
                    <a:cubicBezTo>
                      <a:pt x="104" y="427"/>
                      <a:pt x="104" y="426"/>
                      <a:pt x="104" y="425"/>
                    </a:cubicBezTo>
                    <a:cubicBezTo>
                      <a:pt x="105" y="424"/>
                      <a:pt x="107" y="427"/>
                      <a:pt x="106" y="428"/>
                    </a:cubicBezTo>
                    <a:cubicBezTo>
                      <a:pt x="108" y="427"/>
                      <a:pt x="104" y="424"/>
                      <a:pt x="108" y="423"/>
                    </a:cubicBezTo>
                    <a:cubicBezTo>
                      <a:pt x="109" y="423"/>
                      <a:pt x="109" y="421"/>
                      <a:pt x="109" y="421"/>
                    </a:cubicBezTo>
                    <a:cubicBezTo>
                      <a:pt x="109" y="419"/>
                      <a:pt x="107" y="420"/>
                      <a:pt x="106" y="419"/>
                    </a:cubicBezTo>
                    <a:cubicBezTo>
                      <a:pt x="106" y="420"/>
                      <a:pt x="104" y="422"/>
                      <a:pt x="103" y="423"/>
                    </a:cubicBezTo>
                    <a:cubicBezTo>
                      <a:pt x="101" y="424"/>
                      <a:pt x="100" y="422"/>
                      <a:pt x="98" y="423"/>
                    </a:cubicBezTo>
                    <a:cubicBezTo>
                      <a:pt x="99" y="423"/>
                      <a:pt x="100" y="424"/>
                      <a:pt x="101" y="424"/>
                    </a:cubicBezTo>
                    <a:cubicBezTo>
                      <a:pt x="100" y="425"/>
                      <a:pt x="100" y="425"/>
                      <a:pt x="99" y="424"/>
                    </a:cubicBezTo>
                    <a:cubicBezTo>
                      <a:pt x="99" y="425"/>
                      <a:pt x="99" y="426"/>
                      <a:pt x="99" y="426"/>
                    </a:cubicBezTo>
                    <a:cubicBezTo>
                      <a:pt x="100" y="426"/>
                      <a:pt x="101" y="427"/>
                      <a:pt x="102" y="428"/>
                    </a:cubicBezTo>
                    <a:cubicBezTo>
                      <a:pt x="99" y="429"/>
                      <a:pt x="94" y="426"/>
                      <a:pt x="92" y="424"/>
                    </a:cubicBezTo>
                    <a:cubicBezTo>
                      <a:pt x="93" y="425"/>
                      <a:pt x="95" y="424"/>
                      <a:pt x="97" y="424"/>
                    </a:cubicBezTo>
                    <a:cubicBezTo>
                      <a:pt x="96" y="423"/>
                      <a:pt x="93" y="423"/>
                      <a:pt x="93" y="420"/>
                    </a:cubicBezTo>
                    <a:cubicBezTo>
                      <a:pt x="93" y="419"/>
                      <a:pt x="96" y="418"/>
                      <a:pt x="95" y="420"/>
                    </a:cubicBezTo>
                    <a:cubicBezTo>
                      <a:pt x="97" y="420"/>
                      <a:pt x="97" y="420"/>
                      <a:pt x="99" y="418"/>
                    </a:cubicBezTo>
                    <a:cubicBezTo>
                      <a:pt x="100" y="417"/>
                      <a:pt x="103" y="419"/>
                      <a:pt x="105" y="418"/>
                    </a:cubicBezTo>
                    <a:cubicBezTo>
                      <a:pt x="104" y="416"/>
                      <a:pt x="96" y="415"/>
                      <a:pt x="96" y="418"/>
                    </a:cubicBezTo>
                    <a:cubicBezTo>
                      <a:pt x="95" y="417"/>
                      <a:pt x="94" y="417"/>
                      <a:pt x="96" y="416"/>
                    </a:cubicBezTo>
                    <a:cubicBezTo>
                      <a:pt x="95" y="416"/>
                      <a:pt x="91" y="417"/>
                      <a:pt x="92" y="418"/>
                    </a:cubicBezTo>
                    <a:cubicBezTo>
                      <a:pt x="93" y="418"/>
                      <a:pt x="93" y="418"/>
                      <a:pt x="94" y="418"/>
                    </a:cubicBezTo>
                    <a:cubicBezTo>
                      <a:pt x="94" y="419"/>
                      <a:pt x="93" y="420"/>
                      <a:pt x="92" y="420"/>
                    </a:cubicBezTo>
                    <a:cubicBezTo>
                      <a:pt x="93" y="421"/>
                      <a:pt x="95" y="423"/>
                      <a:pt x="92" y="423"/>
                    </a:cubicBezTo>
                    <a:cubicBezTo>
                      <a:pt x="91" y="423"/>
                      <a:pt x="88" y="422"/>
                      <a:pt x="91" y="421"/>
                    </a:cubicBezTo>
                    <a:cubicBezTo>
                      <a:pt x="90" y="421"/>
                      <a:pt x="89" y="420"/>
                      <a:pt x="88" y="420"/>
                    </a:cubicBezTo>
                    <a:cubicBezTo>
                      <a:pt x="89" y="420"/>
                      <a:pt x="89" y="420"/>
                      <a:pt x="90" y="420"/>
                    </a:cubicBezTo>
                    <a:cubicBezTo>
                      <a:pt x="90" y="419"/>
                      <a:pt x="89" y="419"/>
                      <a:pt x="89" y="419"/>
                    </a:cubicBezTo>
                    <a:cubicBezTo>
                      <a:pt x="90" y="418"/>
                      <a:pt x="89" y="416"/>
                      <a:pt x="91" y="417"/>
                    </a:cubicBezTo>
                    <a:cubicBezTo>
                      <a:pt x="89" y="416"/>
                      <a:pt x="89" y="416"/>
                      <a:pt x="91" y="416"/>
                    </a:cubicBezTo>
                    <a:cubicBezTo>
                      <a:pt x="90" y="416"/>
                      <a:pt x="89" y="416"/>
                      <a:pt x="88" y="416"/>
                    </a:cubicBezTo>
                    <a:cubicBezTo>
                      <a:pt x="89" y="417"/>
                      <a:pt x="89" y="418"/>
                      <a:pt x="89" y="418"/>
                    </a:cubicBezTo>
                    <a:cubicBezTo>
                      <a:pt x="88" y="418"/>
                      <a:pt x="88" y="417"/>
                      <a:pt x="87" y="417"/>
                    </a:cubicBezTo>
                    <a:cubicBezTo>
                      <a:pt x="87" y="418"/>
                      <a:pt x="87" y="419"/>
                      <a:pt x="86" y="419"/>
                    </a:cubicBezTo>
                    <a:cubicBezTo>
                      <a:pt x="86" y="418"/>
                      <a:pt x="86" y="418"/>
                      <a:pt x="85" y="418"/>
                    </a:cubicBezTo>
                    <a:cubicBezTo>
                      <a:pt x="87" y="416"/>
                      <a:pt x="82" y="413"/>
                      <a:pt x="81" y="411"/>
                    </a:cubicBezTo>
                    <a:cubicBezTo>
                      <a:pt x="82" y="412"/>
                      <a:pt x="84" y="413"/>
                      <a:pt x="85" y="413"/>
                    </a:cubicBezTo>
                    <a:cubicBezTo>
                      <a:pt x="86" y="413"/>
                      <a:pt x="89" y="410"/>
                      <a:pt x="88" y="413"/>
                    </a:cubicBezTo>
                    <a:cubicBezTo>
                      <a:pt x="89" y="413"/>
                      <a:pt x="91" y="414"/>
                      <a:pt x="90" y="412"/>
                    </a:cubicBezTo>
                    <a:cubicBezTo>
                      <a:pt x="90" y="414"/>
                      <a:pt x="89" y="411"/>
                      <a:pt x="89" y="410"/>
                    </a:cubicBezTo>
                    <a:cubicBezTo>
                      <a:pt x="90" y="410"/>
                      <a:pt x="91" y="411"/>
                      <a:pt x="92" y="412"/>
                    </a:cubicBezTo>
                    <a:cubicBezTo>
                      <a:pt x="93" y="413"/>
                      <a:pt x="92" y="414"/>
                      <a:pt x="91" y="416"/>
                    </a:cubicBezTo>
                    <a:cubicBezTo>
                      <a:pt x="92" y="415"/>
                      <a:pt x="93" y="415"/>
                      <a:pt x="94" y="416"/>
                    </a:cubicBezTo>
                    <a:cubicBezTo>
                      <a:pt x="93" y="415"/>
                      <a:pt x="94" y="413"/>
                      <a:pt x="93" y="412"/>
                    </a:cubicBezTo>
                    <a:cubicBezTo>
                      <a:pt x="92" y="412"/>
                      <a:pt x="90" y="410"/>
                      <a:pt x="92" y="410"/>
                    </a:cubicBezTo>
                    <a:cubicBezTo>
                      <a:pt x="90" y="409"/>
                      <a:pt x="90" y="407"/>
                      <a:pt x="88" y="406"/>
                    </a:cubicBezTo>
                    <a:cubicBezTo>
                      <a:pt x="87" y="405"/>
                      <a:pt x="85" y="405"/>
                      <a:pt x="83" y="404"/>
                    </a:cubicBezTo>
                    <a:cubicBezTo>
                      <a:pt x="83" y="404"/>
                      <a:pt x="83" y="404"/>
                      <a:pt x="83" y="405"/>
                    </a:cubicBezTo>
                    <a:cubicBezTo>
                      <a:pt x="84" y="405"/>
                      <a:pt x="90" y="406"/>
                      <a:pt x="90" y="408"/>
                    </a:cubicBezTo>
                    <a:cubicBezTo>
                      <a:pt x="90" y="409"/>
                      <a:pt x="84" y="406"/>
                      <a:pt x="83" y="406"/>
                    </a:cubicBezTo>
                    <a:cubicBezTo>
                      <a:pt x="83" y="407"/>
                      <a:pt x="84" y="407"/>
                      <a:pt x="85" y="408"/>
                    </a:cubicBezTo>
                    <a:cubicBezTo>
                      <a:pt x="86" y="408"/>
                      <a:pt x="85" y="409"/>
                      <a:pt x="87" y="409"/>
                    </a:cubicBezTo>
                    <a:cubicBezTo>
                      <a:pt x="86" y="410"/>
                      <a:pt x="86" y="411"/>
                      <a:pt x="86" y="411"/>
                    </a:cubicBezTo>
                    <a:cubicBezTo>
                      <a:pt x="85" y="410"/>
                      <a:pt x="84" y="408"/>
                      <a:pt x="83" y="407"/>
                    </a:cubicBezTo>
                    <a:cubicBezTo>
                      <a:pt x="84" y="409"/>
                      <a:pt x="85" y="411"/>
                      <a:pt x="85" y="412"/>
                    </a:cubicBezTo>
                    <a:cubicBezTo>
                      <a:pt x="84" y="411"/>
                      <a:pt x="82" y="411"/>
                      <a:pt x="81" y="408"/>
                    </a:cubicBezTo>
                    <a:cubicBezTo>
                      <a:pt x="82" y="409"/>
                      <a:pt x="82" y="409"/>
                      <a:pt x="83" y="410"/>
                    </a:cubicBezTo>
                    <a:cubicBezTo>
                      <a:pt x="82" y="409"/>
                      <a:pt x="81" y="408"/>
                      <a:pt x="81" y="407"/>
                    </a:cubicBezTo>
                    <a:cubicBezTo>
                      <a:pt x="80" y="407"/>
                      <a:pt x="80" y="408"/>
                      <a:pt x="79" y="408"/>
                    </a:cubicBezTo>
                    <a:cubicBezTo>
                      <a:pt x="78" y="407"/>
                      <a:pt x="79" y="406"/>
                      <a:pt x="78" y="406"/>
                    </a:cubicBezTo>
                    <a:cubicBezTo>
                      <a:pt x="77" y="406"/>
                      <a:pt x="76" y="404"/>
                      <a:pt x="76" y="403"/>
                    </a:cubicBezTo>
                    <a:cubicBezTo>
                      <a:pt x="77" y="404"/>
                      <a:pt x="78" y="405"/>
                      <a:pt x="80" y="406"/>
                    </a:cubicBezTo>
                    <a:cubicBezTo>
                      <a:pt x="78" y="405"/>
                      <a:pt x="78" y="403"/>
                      <a:pt x="76" y="401"/>
                    </a:cubicBezTo>
                    <a:cubicBezTo>
                      <a:pt x="78" y="403"/>
                      <a:pt x="77" y="401"/>
                      <a:pt x="76" y="401"/>
                    </a:cubicBezTo>
                    <a:cubicBezTo>
                      <a:pt x="75" y="402"/>
                      <a:pt x="75" y="402"/>
                      <a:pt x="75" y="402"/>
                    </a:cubicBezTo>
                    <a:cubicBezTo>
                      <a:pt x="74" y="401"/>
                      <a:pt x="74" y="401"/>
                      <a:pt x="73" y="400"/>
                    </a:cubicBezTo>
                    <a:cubicBezTo>
                      <a:pt x="74" y="403"/>
                      <a:pt x="71" y="399"/>
                      <a:pt x="71" y="399"/>
                    </a:cubicBezTo>
                    <a:cubicBezTo>
                      <a:pt x="70" y="398"/>
                      <a:pt x="72" y="398"/>
                      <a:pt x="72" y="398"/>
                    </a:cubicBezTo>
                    <a:cubicBezTo>
                      <a:pt x="72" y="398"/>
                      <a:pt x="73" y="398"/>
                      <a:pt x="73" y="398"/>
                    </a:cubicBezTo>
                    <a:cubicBezTo>
                      <a:pt x="75" y="398"/>
                      <a:pt x="71" y="396"/>
                      <a:pt x="74" y="397"/>
                    </a:cubicBezTo>
                    <a:cubicBezTo>
                      <a:pt x="73" y="396"/>
                      <a:pt x="73" y="395"/>
                      <a:pt x="75" y="395"/>
                    </a:cubicBezTo>
                    <a:cubicBezTo>
                      <a:pt x="73" y="395"/>
                      <a:pt x="72" y="394"/>
                      <a:pt x="73" y="392"/>
                    </a:cubicBezTo>
                    <a:cubicBezTo>
                      <a:pt x="72" y="393"/>
                      <a:pt x="73" y="396"/>
                      <a:pt x="72" y="397"/>
                    </a:cubicBezTo>
                    <a:cubicBezTo>
                      <a:pt x="71" y="398"/>
                      <a:pt x="68" y="393"/>
                      <a:pt x="67" y="393"/>
                    </a:cubicBezTo>
                    <a:cubicBezTo>
                      <a:pt x="68" y="393"/>
                      <a:pt x="69" y="394"/>
                      <a:pt x="69" y="394"/>
                    </a:cubicBezTo>
                    <a:cubicBezTo>
                      <a:pt x="67" y="392"/>
                      <a:pt x="69" y="394"/>
                      <a:pt x="70" y="393"/>
                    </a:cubicBezTo>
                    <a:cubicBezTo>
                      <a:pt x="69" y="392"/>
                      <a:pt x="66" y="392"/>
                      <a:pt x="66" y="391"/>
                    </a:cubicBezTo>
                    <a:cubicBezTo>
                      <a:pt x="66" y="393"/>
                      <a:pt x="63" y="390"/>
                      <a:pt x="62" y="390"/>
                    </a:cubicBezTo>
                    <a:cubicBezTo>
                      <a:pt x="63" y="387"/>
                      <a:pt x="68" y="391"/>
                      <a:pt x="70" y="391"/>
                    </a:cubicBezTo>
                    <a:cubicBezTo>
                      <a:pt x="68" y="390"/>
                      <a:pt x="64" y="389"/>
                      <a:pt x="64" y="387"/>
                    </a:cubicBezTo>
                    <a:cubicBezTo>
                      <a:pt x="65" y="387"/>
                      <a:pt x="66" y="388"/>
                      <a:pt x="68" y="388"/>
                    </a:cubicBezTo>
                    <a:cubicBezTo>
                      <a:pt x="67" y="388"/>
                      <a:pt x="67" y="387"/>
                      <a:pt x="67" y="386"/>
                    </a:cubicBezTo>
                    <a:cubicBezTo>
                      <a:pt x="66" y="388"/>
                      <a:pt x="61" y="385"/>
                      <a:pt x="65" y="384"/>
                    </a:cubicBezTo>
                    <a:cubicBezTo>
                      <a:pt x="64" y="384"/>
                      <a:pt x="61" y="384"/>
                      <a:pt x="63" y="383"/>
                    </a:cubicBezTo>
                    <a:cubicBezTo>
                      <a:pt x="65" y="381"/>
                      <a:pt x="66" y="384"/>
                      <a:pt x="68" y="384"/>
                    </a:cubicBezTo>
                    <a:cubicBezTo>
                      <a:pt x="67" y="383"/>
                      <a:pt x="65" y="383"/>
                      <a:pt x="64" y="382"/>
                    </a:cubicBezTo>
                    <a:cubicBezTo>
                      <a:pt x="64" y="381"/>
                      <a:pt x="63" y="381"/>
                      <a:pt x="63" y="380"/>
                    </a:cubicBezTo>
                    <a:cubicBezTo>
                      <a:pt x="63" y="379"/>
                      <a:pt x="64" y="379"/>
                      <a:pt x="65" y="380"/>
                    </a:cubicBezTo>
                    <a:cubicBezTo>
                      <a:pt x="63" y="379"/>
                      <a:pt x="62" y="375"/>
                      <a:pt x="64" y="376"/>
                    </a:cubicBezTo>
                    <a:cubicBezTo>
                      <a:pt x="63" y="376"/>
                      <a:pt x="62" y="376"/>
                      <a:pt x="62" y="376"/>
                    </a:cubicBezTo>
                    <a:cubicBezTo>
                      <a:pt x="62" y="377"/>
                      <a:pt x="62" y="381"/>
                      <a:pt x="62" y="382"/>
                    </a:cubicBezTo>
                    <a:cubicBezTo>
                      <a:pt x="60" y="380"/>
                      <a:pt x="58" y="378"/>
                      <a:pt x="58" y="375"/>
                    </a:cubicBezTo>
                    <a:cubicBezTo>
                      <a:pt x="58" y="375"/>
                      <a:pt x="56" y="374"/>
                      <a:pt x="57" y="373"/>
                    </a:cubicBezTo>
                    <a:cubicBezTo>
                      <a:pt x="58" y="373"/>
                      <a:pt x="59" y="373"/>
                      <a:pt x="60" y="373"/>
                    </a:cubicBezTo>
                    <a:cubicBezTo>
                      <a:pt x="60" y="373"/>
                      <a:pt x="55" y="372"/>
                      <a:pt x="56" y="370"/>
                    </a:cubicBezTo>
                    <a:cubicBezTo>
                      <a:pt x="57" y="370"/>
                      <a:pt x="59" y="371"/>
                      <a:pt x="60" y="371"/>
                    </a:cubicBezTo>
                    <a:cubicBezTo>
                      <a:pt x="59" y="370"/>
                      <a:pt x="59" y="370"/>
                      <a:pt x="59" y="369"/>
                    </a:cubicBezTo>
                    <a:cubicBezTo>
                      <a:pt x="59" y="369"/>
                      <a:pt x="55" y="369"/>
                      <a:pt x="57" y="368"/>
                    </a:cubicBezTo>
                    <a:cubicBezTo>
                      <a:pt x="55" y="369"/>
                      <a:pt x="53" y="364"/>
                      <a:pt x="51" y="365"/>
                    </a:cubicBezTo>
                    <a:cubicBezTo>
                      <a:pt x="51" y="362"/>
                      <a:pt x="55" y="365"/>
                      <a:pt x="55" y="366"/>
                    </a:cubicBezTo>
                    <a:cubicBezTo>
                      <a:pt x="55" y="365"/>
                      <a:pt x="54" y="365"/>
                      <a:pt x="54" y="364"/>
                    </a:cubicBezTo>
                    <a:cubicBezTo>
                      <a:pt x="56" y="364"/>
                      <a:pt x="57" y="365"/>
                      <a:pt x="59" y="365"/>
                    </a:cubicBezTo>
                    <a:cubicBezTo>
                      <a:pt x="60" y="366"/>
                      <a:pt x="60" y="365"/>
                      <a:pt x="61" y="366"/>
                    </a:cubicBezTo>
                    <a:cubicBezTo>
                      <a:pt x="62" y="366"/>
                      <a:pt x="63" y="366"/>
                      <a:pt x="64" y="367"/>
                    </a:cubicBezTo>
                    <a:cubicBezTo>
                      <a:pt x="64" y="366"/>
                      <a:pt x="64" y="366"/>
                      <a:pt x="64" y="365"/>
                    </a:cubicBezTo>
                    <a:cubicBezTo>
                      <a:pt x="63" y="367"/>
                      <a:pt x="60" y="364"/>
                      <a:pt x="60" y="363"/>
                    </a:cubicBezTo>
                    <a:cubicBezTo>
                      <a:pt x="61" y="364"/>
                      <a:pt x="63" y="364"/>
                      <a:pt x="64" y="364"/>
                    </a:cubicBezTo>
                    <a:cubicBezTo>
                      <a:pt x="63" y="364"/>
                      <a:pt x="63" y="364"/>
                      <a:pt x="62" y="364"/>
                    </a:cubicBezTo>
                    <a:cubicBezTo>
                      <a:pt x="61" y="364"/>
                      <a:pt x="61" y="363"/>
                      <a:pt x="60" y="362"/>
                    </a:cubicBezTo>
                    <a:cubicBezTo>
                      <a:pt x="59" y="361"/>
                      <a:pt x="58" y="362"/>
                      <a:pt x="58" y="361"/>
                    </a:cubicBezTo>
                    <a:cubicBezTo>
                      <a:pt x="57" y="360"/>
                      <a:pt x="58" y="359"/>
                      <a:pt x="57" y="359"/>
                    </a:cubicBezTo>
                    <a:cubicBezTo>
                      <a:pt x="58" y="360"/>
                      <a:pt x="58" y="363"/>
                      <a:pt x="56" y="362"/>
                    </a:cubicBezTo>
                    <a:cubicBezTo>
                      <a:pt x="54" y="362"/>
                      <a:pt x="50" y="362"/>
                      <a:pt x="48" y="361"/>
                    </a:cubicBezTo>
                    <a:cubicBezTo>
                      <a:pt x="49" y="360"/>
                      <a:pt x="50" y="360"/>
                      <a:pt x="49" y="359"/>
                    </a:cubicBezTo>
                    <a:cubicBezTo>
                      <a:pt x="51" y="358"/>
                      <a:pt x="52" y="361"/>
                      <a:pt x="54" y="361"/>
                    </a:cubicBezTo>
                    <a:cubicBezTo>
                      <a:pt x="52" y="361"/>
                      <a:pt x="53" y="359"/>
                      <a:pt x="54" y="360"/>
                    </a:cubicBezTo>
                    <a:cubicBezTo>
                      <a:pt x="54" y="358"/>
                      <a:pt x="53" y="360"/>
                      <a:pt x="52" y="359"/>
                    </a:cubicBezTo>
                    <a:cubicBezTo>
                      <a:pt x="51" y="359"/>
                      <a:pt x="51" y="358"/>
                      <a:pt x="50" y="358"/>
                    </a:cubicBezTo>
                    <a:cubicBezTo>
                      <a:pt x="49" y="358"/>
                      <a:pt x="50" y="353"/>
                      <a:pt x="52" y="356"/>
                    </a:cubicBezTo>
                    <a:cubicBezTo>
                      <a:pt x="51" y="355"/>
                      <a:pt x="52" y="354"/>
                      <a:pt x="53" y="354"/>
                    </a:cubicBezTo>
                    <a:cubicBezTo>
                      <a:pt x="53" y="354"/>
                      <a:pt x="52" y="353"/>
                      <a:pt x="52" y="353"/>
                    </a:cubicBezTo>
                    <a:cubicBezTo>
                      <a:pt x="52" y="354"/>
                      <a:pt x="51" y="355"/>
                      <a:pt x="50" y="353"/>
                    </a:cubicBezTo>
                    <a:cubicBezTo>
                      <a:pt x="51" y="353"/>
                      <a:pt x="51" y="353"/>
                      <a:pt x="52" y="353"/>
                    </a:cubicBezTo>
                    <a:cubicBezTo>
                      <a:pt x="51" y="352"/>
                      <a:pt x="50" y="352"/>
                      <a:pt x="49" y="351"/>
                    </a:cubicBezTo>
                    <a:cubicBezTo>
                      <a:pt x="47" y="350"/>
                      <a:pt x="47" y="349"/>
                      <a:pt x="45" y="351"/>
                    </a:cubicBezTo>
                    <a:cubicBezTo>
                      <a:pt x="45" y="350"/>
                      <a:pt x="46" y="351"/>
                      <a:pt x="47" y="351"/>
                    </a:cubicBezTo>
                    <a:cubicBezTo>
                      <a:pt x="45" y="351"/>
                      <a:pt x="43" y="351"/>
                      <a:pt x="42" y="350"/>
                    </a:cubicBezTo>
                    <a:cubicBezTo>
                      <a:pt x="39" y="348"/>
                      <a:pt x="41" y="348"/>
                      <a:pt x="40" y="346"/>
                    </a:cubicBezTo>
                    <a:cubicBezTo>
                      <a:pt x="39" y="348"/>
                      <a:pt x="35" y="348"/>
                      <a:pt x="35" y="350"/>
                    </a:cubicBezTo>
                    <a:cubicBezTo>
                      <a:pt x="37" y="347"/>
                      <a:pt x="40" y="354"/>
                      <a:pt x="36" y="351"/>
                    </a:cubicBezTo>
                    <a:cubicBezTo>
                      <a:pt x="33" y="349"/>
                      <a:pt x="35" y="343"/>
                      <a:pt x="39" y="345"/>
                    </a:cubicBezTo>
                    <a:cubicBezTo>
                      <a:pt x="38" y="345"/>
                      <a:pt x="37" y="344"/>
                      <a:pt x="38" y="343"/>
                    </a:cubicBezTo>
                    <a:cubicBezTo>
                      <a:pt x="40" y="344"/>
                      <a:pt x="39" y="341"/>
                      <a:pt x="40" y="343"/>
                    </a:cubicBezTo>
                    <a:cubicBezTo>
                      <a:pt x="39" y="342"/>
                      <a:pt x="41" y="341"/>
                      <a:pt x="39" y="340"/>
                    </a:cubicBezTo>
                    <a:cubicBezTo>
                      <a:pt x="40" y="344"/>
                      <a:pt x="35" y="341"/>
                      <a:pt x="38" y="341"/>
                    </a:cubicBezTo>
                    <a:cubicBezTo>
                      <a:pt x="37" y="341"/>
                      <a:pt x="36" y="340"/>
                      <a:pt x="36" y="339"/>
                    </a:cubicBezTo>
                    <a:cubicBezTo>
                      <a:pt x="37" y="340"/>
                      <a:pt x="38" y="338"/>
                      <a:pt x="40" y="339"/>
                    </a:cubicBezTo>
                    <a:cubicBezTo>
                      <a:pt x="41" y="339"/>
                      <a:pt x="41" y="340"/>
                      <a:pt x="43" y="340"/>
                    </a:cubicBezTo>
                    <a:cubicBezTo>
                      <a:pt x="41" y="339"/>
                      <a:pt x="43" y="339"/>
                      <a:pt x="44" y="338"/>
                    </a:cubicBezTo>
                    <a:cubicBezTo>
                      <a:pt x="45" y="338"/>
                      <a:pt x="45" y="340"/>
                      <a:pt x="46" y="340"/>
                    </a:cubicBezTo>
                    <a:cubicBezTo>
                      <a:pt x="45" y="341"/>
                      <a:pt x="47" y="343"/>
                      <a:pt x="46" y="341"/>
                    </a:cubicBezTo>
                    <a:cubicBezTo>
                      <a:pt x="49" y="342"/>
                      <a:pt x="45" y="344"/>
                      <a:pt x="43" y="343"/>
                    </a:cubicBezTo>
                    <a:cubicBezTo>
                      <a:pt x="44" y="344"/>
                      <a:pt x="48" y="344"/>
                      <a:pt x="49" y="344"/>
                    </a:cubicBezTo>
                    <a:cubicBezTo>
                      <a:pt x="49" y="344"/>
                      <a:pt x="48" y="343"/>
                      <a:pt x="48" y="342"/>
                    </a:cubicBezTo>
                    <a:cubicBezTo>
                      <a:pt x="49" y="343"/>
                      <a:pt x="50" y="343"/>
                      <a:pt x="50" y="344"/>
                    </a:cubicBezTo>
                    <a:cubicBezTo>
                      <a:pt x="51" y="345"/>
                      <a:pt x="50" y="346"/>
                      <a:pt x="50" y="348"/>
                    </a:cubicBezTo>
                    <a:cubicBezTo>
                      <a:pt x="52" y="347"/>
                      <a:pt x="53" y="343"/>
                      <a:pt x="52" y="341"/>
                    </a:cubicBezTo>
                    <a:cubicBezTo>
                      <a:pt x="52" y="342"/>
                      <a:pt x="52" y="343"/>
                      <a:pt x="51" y="344"/>
                    </a:cubicBezTo>
                    <a:cubicBezTo>
                      <a:pt x="51" y="342"/>
                      <a:pt x="48" y="337"/>
                      <a:pt x="52" y="337"/>
                    </a:cubicBezTo>
                    <a:cubicBezTo>
                      <a:pt x="51" y="336"/>
                      <a:pt x="50" y="337"/>
                      <a:pt x="49" y="338"/>
                    </a:cubicBezTo>
                    <a:cubicBezTo>
                      <a:pt x="49" y="337"/>
                      <a:pt x="49" y="336"/>
                      <a:pt x="49" y="335"/>
                    </a:cubicBezTo>
                    <a:cubicBezTo>
                      <a:pt x="49" y="334"/>
                      <a:pt x="50" y="334"/>
                      <a:pt x="51" y="332"/>
                    </a:cubicBezTo>
                    <a:cubicBezTo>
                      <a:pt x="52" y="333"/>
                      <a:pt x="53" y="334"/>
                      <a:pt x="54" y="334"/>
                    </a:cubicBezTo>
                    <a:cubicBezTo>
                      <a:pt x="55" y="335"/>
                      <a:pt x="55" y="333"/>
                      <a:pt x="54" y="334"/>
                    </a:cubicBezTo>
                    <a:cubicBezTo>
                      <a:pt x="53" y="334"/>
                      <a:pt x="53" y="333"/>
                      <a:pt x="52" y="333"/>
                    </a:cubicBezTo>
                    <a:cubicBezTo>
                      <a:pt x="51" y="332"/>
                      <a:pt x="50" y="333"/>
                      <a:pt x="48" y="332"/>
                    </a:cubicBezTo>
                    <a:cubicBezTo>
                      <a:pt x="50" y="330"/>
                      <a:pt x="45" y="329"/>
                      <a:pt x="49" y="328"/>
                    </a:cubicBezTo>
                    <a:cubicBezTo>
                      <a:pt x="52" y="328"/>
                      <a:pt x="54" y="324"/>
                      <a:pt x="52" y="321"/>
                    </a:cubicBezTo>
                    <a:cubicBezTo>
                      <a:pt x="51" y="323"/>
                      <a:pt x="45" y="320"/>
                      <a:pt x="45" y="318"/>
                    </a:cubicBezTo>
                    <a:cubicBezTo>
                      <a:pt x="45" y="318"/>
                      <a:pt x="45" y="318"/>
                      <a:pt x="46" y="318"/>
                    </a:cubicBezTo>
                    <a:cubicBezTo>
                      <a:pt x="44" y="316"/>
                      <a:pt x="48" y="315"/>
                      <a:pt x="47" y="313"/>
                    </a:cubicBezTo>
                    <a:cubicBezTo>
                      <a:pt x="46" y="314"/>
                      <a:pt x="45" y="315"/>
                      <a:pt x="45" y="313"/>
                    </a:cubicBezTo>
                    <a:cubicBezTo>
                      <a:pt x="45" y="312"/>
                      <a:pt x="44" y="312"/>
                      <a:pt x="43" y="311"/>
                    </a:cubicBezTo>
                    <a:cubicBezTo>
                      <a:pt x="43" y="309"/>
                      <a:pt x="43" y="309"/>
                      <a:pt x="44" y="308"/>
                    </a:cubicBezTo>
                    <a:cubicBezTo>
                      <a:pt x="44" y="307"/>
                      <a:pt x="42" y="305"/>
                      <a:pt x="44" y="305"/>
                    </a:cubicBezTo>
                    <a:cubicBezTo>
                      <a:pt x="44" y="304"/>
                      <a:pt x="44" y="304"/>
                      <a:pt x="43" y="303"/>
                    </a:cubicBezTo>
                    <a:cubicBezTo>
                      <a:pt x="42" y="303"/>
                      <a:pt x="43" y="302"/>
                      <a:pt x="42" y="301"/>
                    </a:cubicBezTo>
                    <a:cubicBezTo>
                      <a:pt x="41" y="298"/>
                      <a:pt x="43" y="300"/>
                      <a:pt x="44" y="300"/>
                    </a:cubicBezTo>
                    <a:cubicBezTo>
                      <a:pt x="43" y="299"/>
                      <a:pt x="41" y="298"/>
                      <a:pt x="41" y="296"/>
                    </a:cubicBezTo>
                    <a:cubicBezTo>
                      <a:pt x="43" y="295"/>
                      <a:pt x="44" y="297"/>
                      <a:pt x="45" y="299"/>
                    </a:cubicBezTo>
                    <a:cubicBezTo>
                      <a:pt x="45" y="297"/>
                      <a:pt x="43" y="295"/>
                      <a:pt x="42" y="293"/>
                    </a:cubicBezTo>
                    <a:cubicBezTo>
                      <a:pt x="40" y="295"/>
                      <a:pt x="37" y="292"/>
                      <a:pt x="40" y="290"/>
                    </a:cubicBezTo>
                    <a:cubicBezTo>
                      <a:pt x="41" y="289"/>
                      <a:pt x="44" y="289"/>
                      <a:pt x="41" y="287"/>
                    </a:cubicBezTo>
                    <a:cubicBezTo>
                      <a:pt x="43" y="292"/>
                      <a:pt x="38" y="288"/>
                      <a:pt x="36" y="288"/>
                    </a:cubicBezTo>
                    <a:cubicBezTo>
                      <a:pt x="34" y="287"/>
                      <a:pt x="35" y="290"/>
                      <a:pt x="34" y="291"/>
                    </a:cubicBezTo>
                    <a:cubicBezTo>
                      <a:pt x="33" y="292"/>
                      <a:pt x="27" y="290"/>
                      <a:pt x="30" y="289"/>
                    </a:cubicBezTo>
                    <a:cubicBezTo>
                      <a:pt x="25" y="289"/>
                      <a:pt x="24" y="280"/>
                      <a:pt x="23" y="276"/>
                    </a:cubicBezTo>
                    <a:cubicBezTo>
                      <a:pt x="23" y="274"/>
                      <a:pt x="22" y="271"/>
                      <a:pt x="23" y="269"/>
                    </a:cubicBezTo>
                    <a:cubicBezTo>
                      <a:pt x="24" y="267"/>
                      <a:pt x="25" y="269"/>
                      <a:pt x="24" y="267"/>
                    </a:cubicBezTo>
                    <a:cubicBezTo>
                      <a:pt x="24" y="265"/>
                      <a:pt x="25" y="264"/>
                      <a:pt x="24" y="262"/>
                    </a:cubicBezTo>
                    <a:cubicBezTo>
                      <a:pt x="24" y="260"/>
                      <a:pt x="23" y="259"/>
                      <a:pt x="22" y="257"/>
                    </a:cubicBezTo>
                    <a:cubicBezTo>
                      <a:pt x="20" y="254"/>
                      <a:pt x="18" y="252"/>
                      <a:pt x="17" y="249"/>
                    </a:cubicBezTo>
                    <a:cubicBezTo>
                      <a:pt x="17" y="248"/>
                      <a:pt x="17" y="246"/>
                      <a:pt x="16" y="245"/>
                    </a:cubicBezTo>
                    <a:cubicBezTo>
                      <a:pt x="15" y="244"/>
                      <a:pt x="14" y="243"/>
                      <a:pt x="13" y="242"/>
                    </a:cubicBezTo>
                    <a:cubicBezTo>
                      <a:pt x="13" y="241"/>
                      <a:pt x="14" y="240"/>
                      <a:pt x="13" y="239"/>
                    </a:cubicBezTo>
                    <a:cubicBezTo>
                      <a:pt x="13" y="238"/>
                      <a:pt x="12" y="237"/>
                      <a:pt x="12" y="236"/>
                    </a:cubicBezTo>
                    <a:cubicBezTo>
                      <a:pt x="13" y="236"/>
                      <a:pt x="15" y="237"/>
                      <a:pt x="16" y="235"/>
                    </a:cubicBezTo>
                    <a:cubicBezTo>
                      <a:pt x="17" y="233"/>
                      <a:pt x="14" y="231"/>
                      <a:pt x="15" y="229"/>
                    </a:cubicBezTo>
                    <a:cubicBezTo>
                      <a:pt x="15" y="230"/>
                      <a:pt x="16" y="230"/>
                      <a:pt x="17" y="230"/>
                    </a:cubicBezTo>
                    <a:cubicBezTo>
                      <a:pt x="17" y="230"/>
                      <a:pt x="16" y="229"/>
                      <a:pt x="16" y="229"/>
                    </a:cubicBezTo>
                    <a:cubicBezTo>
                      <a:pt x="16" y="228"/>
                      <a:pt x="17" y="227"/>
                      <a:pt x="17" y="226"/>
                    </a:cubicBezTo>
                    <a:cubicBezTo>
                      <a:pt x="17" y="223"/>
                      <a:pt x="16" y="222"/>
                      <a:pt x="17" y="220"/>
                    </a:cubicBezTo>
                    <a:cubicBezTo>
                      <a:pt x="18" y="218"/>
                      <a:pt x="16" y="217"/>
                      <a:pt x="17" y="216"/>
                    </a:cubicBezTo>
                    <a:cubicBezTo>
                      <a:pt x="17" y="214"/>
                      <a:pt x="18" y="212"/>
                      <a:pt x="19" y="210"/>
                    </a:cubicBezTo>
                    <a:cubicBezTo>
                      <a:pt x="19" y="206"/>
                      <a:pt x="18" y="203"/>
                      <a:pt x="18" y="199"/>
                    </a:cubicBezTo>
                    <a:cubicBezTo>
                      <a:pt x="18" y="197"/>
                      <a:pt x="20" y="195"/>
                      <a:pt x="20" y="193"/>
                    </a:cubicBezTo>
                    <a:cubicBezTo>
                      <a:pt x="20" y="192"/>
                      <a:pt x="18" y="190"/>
                      <a:pt x="18" y="189"/>
                    </a:cubicBezTo>
                    <a:cubicBezTo>
                      <a:pt x="17" y="187"/>
                      <a:pt x="18" y="186"/>
                      <a:pt x="18" y="185"/>
                    </a:cubicBezTo>
                    <a:cubicBezTo>
                      <a:pt x="19" y="183"/>
                      <a:pt x="18" y="181"/>
                      <a:pt x="18" y="180"/>
                    </a:cubicBezTo>
                    <a:cubicBezTo>
                      <a:pt x="18" y="179"/>
                      <a:pt x="18" y="179"/>
                      <a:pt x="18" y="178"/>
                    </a:cubicBezTo>
                    <a:cubicBezTo>
                      <a:pt x="17" y="177"/>
                      <a:pt x="16" y="176"/>
                      <a:pt x="16" y="175"/>
                    </a:cubicBezTo>
                    <a:cubicBezTo>
                      <a:pt x="15" y="173"/>
                      <a:pt x="15" y="171"/>
                      <a:pt x="14" y="169"/>
                    </a:cubicBezTo>
                    <a:cubicBezTo>
                      <a:pt x="12" y="165"/>
                      <a:pt x="11" y="160"/>
                      <a:pt x="10" y="156"/>
                    </a:cubicBezTo>
                    <a:cubicBezTo>
                      <a:pt x="9" y="154"/>
                      <a:pt x="10" y="154"/>
                      <a:pt x="11" y="153"/>
                    </a:cubicBezTo>
                    <a:cubicBezTo>
                      <a:pt x="13" y="152"/>
                      <a:pt x="11" y="150"/>
                      <a:pt x="12" y="149"/>
                    </a:cubicBezTo>
                    <a:cubicBezTo>
                      <a:pt x="13" y="148"/>
                      <a:pt x="11" y="142"/>
                      <a:pt x="10" y="141"/>
                    </a:cubicBezTo>
                    <a:cubicBezTo>
                      <a:pt x="9" y="140"/>
                      <a:pt x="7" y="138"/>
                      <a:pt x="8" y="136"/>
                    </a:cubicBezTo>
                    <a:cubicBezTo>
                      <a:pt x="9" y="134"/>
                      <a:pt x="9" y="132"/>
                      <a:pt x="10" y="130"/>
                    </a:cubicBezTo>
                    <a:cubicBezTo>
                      <a:pt x="10" y="129"/>
                      <a:pt x="9" y="127"/>
                      <a:pt x="9" y="125"/>
                    </a:cubicBezTo>
                    <a:cubicBezTo>
                      <a:pt x="9" y="123"/>
                      <a:pt x="11" y="121"/>
                      <a:pt x="10" y="119"/>
                    </a:cubicBezTo>
                    <a:cubicBezTo>
                      <a:pt x="9" y="115"/>
                      <a:pt x="11" y="111"/>
                      <a:pt x="11" y="107"/>
                    </a:cubicBezTo>
                    <a:cubicBezTo>
                      <a:pt x="11" y="103"/>
                      <a:pt x="9" y="101"/>
                      <a:pt x="9" y="97"/>
                    </a:cubicBezTo>
                    <a:cubicBezTo>
                      <a:pt x="9" y="96"/>
                      <a:pt x="11" y="95"/>
                      <a:pt x="11" y="93"/>
                    </a:cubicBezTo>
                    <a:cubicBezTo>
                      <a:pt x="11" y="91"/>
                      <a:pt x="9" y="89"/>
                      <a:pt x="9" y="86"/>
                    </a:cubicBezTo>
                    <a:cubicBezTo>
                      <a:pt x="8" y="84"/>
                      <a:pt x="8" y="82"/>
                      <a:pt x="8" y="79"/>
                    </a:cubicBezTo>
                    <a:cubicBezTo>
                      <a:pt x="8" y="78"/>
                      <a:pt x="7" y="77"/>
                      <a:pt x="8" y="76"/>
                    </a:cubicBezTo>
                    <a:cubicBezTo>
                      <a:pt x="8" y="75"/>
                      <a:pt x="9" y="74"/>
                      <a:pt x="8" y="73"/>
                    </a:cubicBezTo>
                    <a:cubicBezTo>
                      <a:pt x="8" y="71"/>
                      <a:pt x="6" y="72"/>
                      <a:pt x="6" y="71"/>
                    </a:cubicBezTo>
                    <a:cubicBezTo>
                      <a:pt x="5" y="69"/>
                      <a:pt x="6" y="68"/>
                      <a:pt x="6" y="66"/>
                    </a:cubicBezTo>
                    <a:cubicBezTo>
                      <a:pt x="8" y="68"/>
                      <a:pt x="8" y="61"/>
                      <a:pt x="8" y="60"/>
                    </a:cubicBezTo>
                    <a:cubicBezTo>
                      <a:pt x="8" y="55"/>
                      <a:pt x="9" y="48"/>
                      <a:pt x="7" y="42"/>
                    </a:cubicBezTo>
                    <a:cubicBezTo>
                      <a:pt x="5" y="36"/>
                      <a:pt x="6" y="30"/>
                      <a:pt x="4" y="24"/>
                    </a:cubicBezTo>
                    <a:cubicBezTo>
                      <a:pt x="3" y="21"/>
                      <a:pt x="2" y="18"/>
                      <a:pt x="2" y="16"/>
                    </a:cubicBezTo>
                    <a:cubicBezTo>
                      <a:pt x="1" y="14"/>
                      <a:pt x="2" y="11"/>
                      <a:pt x="0" y="10"/>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315" name="Freeform 5150"/>
              <p:cNvSpPr>
                <a:spLocks/>
              </p:cNvSpPr>
              <p:nvPr/>
            </p:nvSpPr>
            <p:spPr bwMode="auto">
              <a:xfrm>
                <a:off x="1814" y="3391"/>
                <a:ext cx="1" cy="2"/>
              </a:xfrm>
              <a:custGeom>
                <a:avLst/>
                <a:gdLst>
                  <a:gd name="T0" fmla="*/ 0 w 1"/>
                  <a:gd name="T1" fmla="*/ 2 h 1"/>
                  <a:gd name="T2" fmla="*/ 0 w 1"/>
                  <a:gd name="T3" fmla="*/ 0 h 1"/>
                  <a:gd name="T4" fmla="*/ 0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1"/>
                      <a:pt x="0" y="1"/>
                      <a:pt x="0" y="0"/>
                    </a:cubicBezTo>
                    <a:cubicBezTo>
                      <a:pt x="1" y="0"/>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316" name="Freeform 5151"/>
              <p:cNvSpPr>
                <a:spLocks/>
              </p:cNvSpPr>
              <p:nvPr/>
            </p:nvSpPr>
            <p:spPr bwMode="auto">
              <a:xfrm>
                <a:off x="1876" y="3490"/>
                <a:ext cx="0" cy="2"/>
              </a:xfrm>
              <a:custGeom>
                <a:avLst/>
                <a:gdLst>
                  <a:gd name="T0" fmla="*/ 2 h 1"/>
                  <a:gd name="T1" fmla="*/ 0 h 1"/>
                  <a:gd name="T2" fmla="*/ 2 h 1"/>
                  <a:gd name="T3" fmla="*/ 2 h 1"/>
                  <a:gd name="T4" fmla="*/ 0 60000 65536"/>
                  <a:gd name="T5" fmla="*/ 0 60000 65536"/>
                  <a:gd name="T6" fmla="*/ 0 60000 65536"/>
                  <a:gd name="T7" fmla="*/ 0 60000 65536"/>
                </a:gdLst>
                <a:ahLst/>
                <a:cxnLst>
                  <a:cxn ang="T4">
                    <a:pos x="0" y="T0"/>
                  </a:cxn>
                  <a:cxn ang="T5">
                    <a:pos x="0" y="T1"/>
                  </a:cxn>
                  <a:cxn ang="T6">
                    <a:pos x="0" y="T2"/>
                  </a:cxn>
                  <a:cxn ang="T7">
                    <a:pos x="0" y="T3"/>
                  </a:cxn>
                </a:cxnLst>
                <a:rect l="0" t="0" r="r" b="b"/>
                <a:pathLst>
                  <a:path h="1">
                    <a:moveTo>
                      <a:pt x="0" y="1"/>
                    </a:moveTo>
                    <a:cubicBezTo>
                      <a:pt x="0" y="1"/>
                      <a:pt x="0" y="0"/>
                      <a:pt x="0" y="0"/>
                    </a:cubicBezTo>
                    <a:cubicBezTo>
                      <a:pt x="0" y="0"/>
                      <a:pt x="0" y="1"/>
                      <a:pt x="0" y="1"/>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317" name="Freeform 5152"/>
              <p:cNvSpPr>
                <a:spLocks/>
              </p:cNvSpPr>
              <p:nvPr/>
            </p:nvSpPr>
            <p:spPr bwMode="auto">
              <a:xfrm>
                <a:off x="1903" y="3494"/>
                <a:ext cx="43" cy="40"/>
              </a:xfrm>
              <a:custGeom>
                <a:avLst/>
                <a:gdLst>
                  <a:gd name="T0" fmla="*/ 9 w 32"/>
                  <a:gd name="T1" fmla="*/ 15 h 30"/>
                  <a:gd name="T2" fmla="*/ 8 w 32"/>
                  <a:gd name="T3" fmla="*/ 8 h 30"/>
                  <a:gd name="T4" fmla="*/ 11 w 32"/>
                  <a:gd name="T5" fmla="*/ 8 h 30"/>
                  <a:gd name="T6" fmla="*/ 7 w 32"/>
                  <a:gd name="T7" fmla="*/ 5 h 30"/>
                  <a:gd name="T8" fmla="*/ 11 w 32"/>
                  <a:gd name="T9" fmla="*/ 7 h 30"/>
                  <a:gd name="T10" fmla="*/ 15 w 32"/>
                  <a:gd name="T11" fmla="*/ 1 h 30"/>
                  <a:gd name="T12" fmla="*/ 20 w 32"/>
                  <a:gd name="T13" fmla="*/ 4 h 30"/>
                  <a:gd name="T14" fmla="*/ 26 w 32"/>
                  <a:gd name="T15" fmla="*/ 4 h 30"/>
                  <a:gd name="T16" fmla="*/ 30 w 32"/>
                  <a:gd name="T17" fmla="*/ 9 h 30"/>
                  <a:gd name="T18" fmla="*/ 34 w 32"/>
                  <a:gd name="T19" fmla="*/ 19 h 30"/>
                  <a:gd name="T20" fmla="*/ 43 w 32"/>
                  <a:gd name="T21" fmla="*/ 39 h 30"/>
                  <a:gd name="T22" fmla="*/ 39 w 32"/>
                  <a:gd name="T23" fmla="*/ 36 h 30"/>
                  <a:gd name="T24" fmla="*/ 42 w 32"/>
                  <a:gd name="T25" fmla="*/ 37 h 30"/>
                  <a:gd name="T26" fmla="*/ 32 w 32"/>
                  <a:gd name="T27" fmla="*/ 37 h 30"/>
                  <a:gd name="T28" fmla="*/ 30 w 32"/>
                  <a:gd name="T29" fmla="*/ 36 h 30"/>
                  <a:gd name="T30" fmla="*/ 26 w 32"/>
                  <a:gd name="T31" fmla="*/ 36 h 30"/>
                  <a:gd name="T32" fmla="*/ 27 w 32"/>
                  <a:gd name="T33" fmla="*/ 37 h 30"/>
                  <a:gd name="T34" fmla="*/ 23 w 32"/>
                  <a:gd name="T35" fmla="*/ 36 h 30"/>
                  <a:gd name="T36" fmla="*/ 16 w 32"/>
                  <a:gd name="T37" fmla="*/ 37 h 30"/>
                  <a:gd name="T38" fmla="*/ 19 w 32"/>
                  <a:gd name="T39" fmla="*/ 35 h 30"/>
                  <a:gd name="T40" fmla="*/ 13 w 32"/>
                  <a:gd name="T41" fmla="*/ 36 h 30"/>
                  <a:gd name="T42" fmla="*/ 12 w 32"/>
                  <a:gd name="T43" fmla="*/ 33 h 30"/>
                  <a:gd name="T44" fmla="*/ 8 w 32"/>
                  <a:gd name="T45" fmla="*/ 32 h 30"/>
                  <a:gd name="T46" fmla="*/ 5 w 32"/>
                  <a:gd name="T47" fmla="*/ 33 h 30"/>
                  <a:gd name="T48" fmla="*/ 1 w 32"/>
                  <a:gd name="T49" fmla="*/ 35 h 30"/>
                  <a:gd name="T50" fmla="*/ 0 w 32"/>
                  <a:gd name="T51" fmla="*/ 32 h 30"/>
                  <a:gd name="T52" fmla="*/ 4 w 32"/>
                  <a:gd name="T53" fmla="*/ 33 h 30"/>
                  <a:gd name="T54" fmla="*/ 3 w 32"/>
                  <a:gd name="T55" fmla="*/ 32 h 30"/>
                  <a:gd name="T56" fmla="*/ 5 w 32"/>
                  <a:gd name="T57" fmla="*/ 32 h 30"/>
                  <a:gd name="T58" fmla="*/ 12 w 32"/>
                  <a:gd name="T59" fmla="*/ 32 h 30"/>
                  <a:gd name="T60" fmla="*/ 15 w 32"/>
                  <a:gd name="T61" fmla="*/ 29 h 30"/>
                  <a:gd name="T62" fmla="*/ 17 w 32"/>
                  <a:gd name="T63" fmla="*/ 33 h 30"/>
                  <a:gd name="T64" fmla="*/ 16 w 32"/>
                  <a:gd name="T65" fmla="*/ 31 h 30"/>
                  <a:gd name="T66" fmla="*/ 23 w 32"/>
                  <a:gd name="T67" fmla="*/ 33 h 30"/>
                  <a:gd name="T68" fmla="*/ 16 w 32"/>
                  <a:gd name="T69" fmla="*/ 29 h 30"/>
                  <a:gd name="T70" fmla="*/ 11 w 32"/>
                  <a:gd name="T71" fmla="*/ 27 h 30"/>
                  <a:gd name="T72" fmla="*/ 22 w 32"/>
                  <a:gd name="T73" fmla="*/ 31 h 30"/>
                  <a:gd name="T74" fmla="*/ 22 w 32"/>
                  <a:gd name="T75" fmla="*/ 29 h 30"/>
                  <a:gd name="T76" fmla="*/ 26 w 32"/>
                  <a:gd name="T77" fmla="*/ 32 h 30"/>
                  <a:gd name="T78" fmla="*/ 24 w 32"/>
                  <a:gd name="T79" fmla="*/ 29 h 30"/>
                  <a:gd name="T80" fmla="*/ 28 w 32"/>
                  <a:gd name="T81" fmla="*/ 31 h 30"/>
                  <a:gd name="T82" fmla="*/ 32 w 32"/>
                  <a:gd name="T83" fmla="*/ 33 h 30"/>
                  <a:gd name="T84" fmla="*/ 35 w 32"/>
                  <a:gd name="T85" fmla="*/ 33 h 30"/>
                  <a:gd name="T86" fmla="*/ 36 w 32"/>
                  <a:gd name="T87" fmla="*/ 32 h 30"/>
                  <a:gd name="T88" fmla="*/ 17 w 32"/>
                  <a:gd name="T89" fmla="*/ 23 h 30"/>
                  <a:gd name="T90" fmla="*/ 23 w 32"/>
                  <a:gd name="T91" fmla="*/ 16 h 30"/>
                  <a:gd name="T92" fmla="*/ 9 w 32"/>
                  <a:gd name="T93" fmla="*/ 15 h 3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2" h="30">
                    <a:moveTo>
                      <a:pt x="7" y="11"/>
                    </a:moveTo>
                    <a:cubicBezTo>
                      <a:pt x="6" y="10"/>
                      <a:pt x="5" y="8"/>
                      <a:pt x="6" y="6"/>
                    </a:cubicBezTo>
                    <a:cubicBezTo>
                      <a:pt x="6" y="8"/>
                      <a:pt x="8" y="8"/>
                      <a:pt x="8" y="6"/>
                    </a:cubicBezTo>
                    <a:cubicBezTo>
                      <a:pt x="8" y="5"/>
                      <a:pt x="5" y="5"/>
                      <a:pt x="5" y="4"/>
                    </a:cubicBezTo>
                    <a:cubicBezTo>
                      <a:pt x="6" y="3"/>
                      <a:pt x="7" y="5"/>
                      <a:pt x="8" y="5"/>
                    </a:cubicBezTo>
                    <a:cubicBezTo>
                      <a:pt x="11" y="6"/>
                      <a:pt x="10" y="2"/>
                      <a:pt x="11" y="1"/>
                    </a:cubicBezTo>
                    <a:cubicBezTo>
                      <a:pt x="12" y="0"/>
                      <a:pt x="14" y="3"/>
                      <a:pt x="15" y="3"/>
                    </a:cubicBezTo>
                    <a:cubicBezTo>
                      <a:pt x="16" y="4"/>
                      <a:pt x="18" y="2"/>
                      <a:pt x="19" y="3"/>
                    </a:cubicBezTo>
                    <a:cubicBezTo>
                      <a:pt x="21" y="4"/>
                      <a:pt x="21" y="6"/>
                      <a:pt x="22" y="7"/>
                    </a:cubicBezTo>
                    <a:cubicBezTo>
                      <a:pt x="23" y="9"/>
                      <a:pt x="24" y="11"/>
                      <a:pt x="25" y="14"/>
                    </a:cubicBezTo>
                    <a:cubicBezTo>
                      <a:pt x="27" y="19"/>
                      <a:pt x="30" y="23"/>
                      <a:pt x="32" y="29"/>
                    </a:cubicBezTo>
                    <a:cubicBezTo>
                      <a:pt x="31" y="28"/>
                      <a:pt x="30" y="28"/>
                      <a:pt x="29" y="27"/>
                    </a:cubicBezTo>
                    <a:cubicBezTo>
                      <a:pt x="30" y="28"/>
                      <a:pt x="30" y="28"/>
                      <a:pt x="31" y="28"/>
                    </a:cubicBezTo>
                    <a:cubicBezTo>
                      <a:pt x="30" y="30"/>
                      <a:pt x="26" y="29"/>
                      <a:pt x="24" y="28"/>
                    </a:cubicBezTo>
                    <a:cubicBezTo>
                      <a:pt x="24" y="28"/>
                      <a:pt x="23" y="27"/>
                      <a:pt x="22" y="27"/>
                    </a:cubicBezTo>
                    <a:cubicBezTo>
                      <a:pt x="20" y="27"/>
                      <a:pt x="20" y="28"/>
                      <a:pt x="19" y="27"/>
                    </a:cubicBezTo>
                    <a:cubicBezTo>
                      <a:pt x="19" y="27"/>
                      <a:pt x="20" y="28"/>
                      <a:pt x="20" y="28"/>
                    </a:cubicBezTo>
                    <a:cubicBezTo>
                      <a:pt x="19" y="27"/>
                      <a:pt x="16" y="29"/>
                      <a:pt x="17" y="27"/>
                    </a:cubicBezTo>
                    <a:cubicBezTo>
                      <a:pt x="17" y="28"/>
                      <a:pt x="13" y="28"/>
                      <a:pt x="12" y="28"/>
                    </a:cubicBezTo>
                    <a:cubicBezTo>
                      <a:pt x="13" y="27"/>
                      <a:pt x="14" y="27"/>
                      <a:pt x="14" y="26"/>
                    </a:cubicBezTo>
                    <a:cubicBezTo>
                      <a:pt x="13" y="26"/>
                      <a:pt x="11" y="27"/>
                      <a:pt x="10" y="27"/>
                    </a:cubicBezTo>
                    <a:cubicBezTo>
                      <a:pt x="10" y="26"/>
                      <a:pt x="10" y="26"/>
                      <a:pt x="9" y="25"/>
                    </a:cubicBezTo>
                    <a:cubicBezTo>
                      <a:pt x="9" y="28"/>
                      <a:pt x="7" y="25"/>
                      <a:pt x="6" y="24"/>
                    </a:cubicBezTo>
                    <a:cubicBezTo>
                      <a:pt x="8" y="26"/>
                      <a:pt x="5" y="26"/>
                      <a:pt x="4" y="25"/>
                    </a:cubicBezTo>
                    <a:cubicBezTo>
                      <a:pt x="3" y="25"/>
                      <a:pt x="2" y="26"/>
                      <a:pt x="1" y="26"/>
                    </a:cubicBezTo>
                    <a:cubicBezTo>
                      <a:pt x="1" y="26"/>
                      <a:pt x="1" y="24"/>
                      <a:pt x="0" y="24"/>
                    </a:cubicBezTo>
                    <a:cubicBezTo>
                      <a:pt x="1" y="24"/>
                      <a:pt x="2" y="25"/>
                      <a:pt x="3" y="25"/>
                    </a:cubicBezTo>
                    <a:cubicBezTo>
                      <a:pt x="3" y="24"/>
                      <a:pt x="3" y="24"/>
                      <a:pt x="2" y="24"/>
                    </a:cubicBezTo>
                    <a:cubicBezTo>
                      <a:pt x="2" y="23"/>
                      <a:pt x="3" y="24"/>
                      <a:pt x="4" y="24"/>
                    </a:cubicBezTo>
                    <a:cubicBezTo>
                      <a:pt x="2" y="22"/>
                      <a:pt x="8" y="24"/>
                      <a:pt x="9" y="24"/>
                    </a:cubicBezTo>
                    <a:cubicBezTo>
                      <a:pt x="9" y="23"/>
                      <a:pt x="9" y="22"/>
                      <a:pt x="11" y="22"/>
                    </a:cubicBezTo>
                    <a:cubicBezTo>
                      <a:pt x="12" y="22"/>
                      <a:pt x="11" y="26"/>
                      <a:pt x="13" y="25"/>
                    </a:cubicBezTo>
                    <a:cubicBezTo>
                      <a:pt x="12" y="25"/>
                      <a:pt x="11" y="24"/>
                      <a:pt x="12" y="23"/>
                    </a:cubicBezTo>
                    <a:cubicBezTo>
                      <a:pt x="13" y="23"/>
                      <a:pt x="15" y="25"/>
                      <a:pt x="17" y="25"/>
                    </a:cubicBezTo>
                    <a:cubicBezTo>
                      <a:pt x="15" y="24"/>
                      <a:pt x="13" y="23"/>
                      <a:pt x="12" y="22"/>
                    </a:cubicBezTo>
                    <a:cubicBezTo>
                      <a:pt x="10" y="21"/>
                      <a:pt x="9" y="22"/>
                      <a:pt x="8" y="20"/>
                    </a:cubicBezTo>
                    <a:cubicBezTo>
                      <a:pt x="10" y="21"/>
                      <a:pt x="14" y="21"/>
                      <a:pt x="16" y="23"/>
                    </a:cubicBezTo>
                    <a:cubicBezTo>
                      <a:pt x="15" y="23"/>
                      <a:pt x="15" y="21"/>
                      <a:pt x="16" y="22"/>
                    </a:cubicBezTo>
                    <a:cubicBezTo>
                      <a:pt x="18" y="22"/>
                      <a:pt x="18" y="23"/>
                      <a:pt x="19" y="24"/>
                    </a:cubicBezTo>
                    <a:cubicBezTo>
                      <a:pt x="19" y="23"/>
                      <a:pt x="19" y="23"/>
                      <a:pt x="18" y="22"/>
                    </a:cubicBezTo>
                    <a:cubicBezTo>
                      <a:pt x="19" y="22"/>
                      <a:pt x="21" y="23"/>
                      <a:pt x="21" y="23"/>
                    </a:cubicBezTo>
                    <a:cubicBezTo>
                      <a:pt x="23" y="22"/>
                      <a:pt x="25" y="24"/>
                      <a:pt x="24" y="25"/>
                    </a:cubicBezTo>
                    <a:cubicBezTo>
                      <a:pt x="24" y="25"/>
                      <a:pt x="25" y="24"/>
                      <a:pt x="26" y="25"/>
                    </a:cubicBezTo>
                    <a:cubicBezTo>
                      <a:pt x="24" y="24"/>
                      <a:pt x="26" y="24"/>
                      <a:pt x="27" y="24"/>
                    </a:cubicBezTo>
                    <a:cubicBezTo>
                      <a:pt x="23" y="21"/>
                      <a:pt x="15" y="22"/>
                      <a:pt x="13" y="17"/>
                    </a:cubicBezTo>
                    <a:cubicBezTo>
                      <a:pt x="11" y="14"/>
                      <a:pt x="18" y="15"/>
                      <a:pt x="17" y="12"/>
                    </a:cubicBezTo>
                    <a:cubicBezTo>
                      <a:pt x="16" y="8"/>
                      <a:pt x="9" y="14"/>
                      <a:pt x="7" y="11"/>
                    </a:cubicBezTo>
                  </a:path>
                </a:pathLst>
              </a:custGeom>
              <a:solidFill>
                <a:srgbClr val="B3B3B3"/>
              </a:solidFill>
              <a:ln w="3175">
                <a:solidFill>
                  <a:schemeClr val="tx1"/>
                </a:solidFill>
                <a:round/>
                <a:headEnd/>
                <a:tailEnd/>
              </a:ln>
            </p:spPr>
            <p:txBody>
              <a:bodyPr/>
              <a:lstStyle/>
              <a:p>
                <a:endParaRPr lang="en-GB" sz="2400" dirty="0"/>
              </a:p>
            </p:txBody>
          </p:sp>
          <p:sp>
            <p:nvSpPr>
              <p:cNvPr id="318" name="Freeform 5153"/>
              <p:cNvSpPr>
                <a:spLocks/>
              </p:cNvSpPr>
              <p:nvPr/>
            </p:nvSpPr>
            <p:spPr bwMode="auto">
              <a:xfrm>
                <a:off x="2551" y="2100"/>
                <a:ext cx="169" cy="132"/>
              </a:xfrm>
              <a:custGeom>
                <a:avLst/>
                <a:gdLst>
                  <a:gd name="T0" fmla="*/ 0 w 128"/>
                  <a:gd name="T1" fmla="*/ 131 h 100"/>
                  <a:gd name="T2" fmla="*/ 4 w 128"/>
                  <a:gd name="T3" fmla="*/ 127 h 100"/>
                  <a:gd name="T4" fmla="*/ 12 w 128"/>
                  <a:gd name="T5" fmla="*/ 124 h 100"/>
                  <a:gd name="T6" fmla="*/ 26 w 128"/>
                  <a:gd name="T7" fmla="*/ 119 h 100"/>
                  <a:gd name="T8" fmla="*/ 37 w 128"/>
                  <a:gd name="T9" fmla="*/ 108 h 100"/>
                  <a:gd name="T10" fmla="*/ 46 w 128"/>
                  <a:gd name="T11" fmla="*/ 98 h 100"/>
                  <a:gd name="T12" fmla="*/ 49 w 128"/>
                  <a:gd name="T13" fmla="*/ 84 h 100"/>
                  <a:gd name="T14" fmla="*/ 48 w 128"/>
                  <a:gd name="T15" fmla="*/ 82 h 100"/>
                  <a:gd name="T16" fmla="*/ 49 w 128"/>
                  <a:gd name="T17" fmla="*/ 75 h 100"/>
                  <a:gd name="T18" fmla="*/ 55 w 128"/>
                  <a:gd name="T19" fmla="*/ 62 h 100"/>
                  <a:gd name="T20" fmla="*/ 57 w 128"/>
                  <a:gd name="T21" fmla="*/ 54 h 100"/>
                  <a:gd name="T22" fmla="*/ 62 w 128"/>
                  <a:gd name="T23" fmla="*/ 49 h 100"/>
                  <a:gd name="T24" fmla="*/ 71 w 128"/>
                  <a:gd name="T25" fmla="*/ 40 h 100"/>
                  <a:gd name="T26" fmla="*/ 86 w 128"/>
                  <a:gd name="T27" fmla="*/ 33 h 100"/>
                  <a:gd name="T28" fmla="*/ 103 w 128"/>
                  <a:gd name="T29" fmla="*/ 7 h 100"/>
                  <a:gd name="T30" fmla="*/ 106 w 128"/>
                  <a:gd name="T31" fmla="*/ 1 h 100"/>
                  <a:gd name="T32" fmla="*/ 111 w 128"/>
                  <a:gd name="T33" fmla="*/ 0 h 100"/>
                  <a:gd name="T34" fmla="*/ 114 w 128"/>
                  <a:gd name="T35" fmla="*/ 3 h 100"/>
                  <a:gd name="T36" fmla="*/ 118 w 128"/>
                  <a:gd name="T37" fmla="*/ 9 h 100"/>
                  <a:gd name="T38" fmla="*/ 131 w 128"/>
                  <a:gd name="T39" fmla="*/ 11 h 100"/>
                  <a:gd name="T40" fmla="*/ 144 w 128"/>
                  <a:gd name="T41" fmla="*/ 8 h 100"/>
                  <a:gd name="T42" fmla="*/ 144 w 128"/>
                  <a:gd name="T43" fmla="*/ 11 h 100"/>
                  <a:gd name="T44" fmla="*/ 144 w 128"/>
                  <a:gd name="T45" fmla="*/ 11 h 100"/>
                  <a:gd name="T46" fmla="*/ 149 w 128"/>
                  <a:gd name="T47" fmla="*/ 12 h 100"/>
                  <a:gd name="T48" fmla="*/ 153 w 128"/>
                  <a:gd name="T49" fmla="*/ 15 h 100"/>
                  <a:gd name="T50" fmla="*/ 158 w 128"/>
                  <a:gd name="T51" fmla="*/ 17 h 100"/>
                  <a:gd name="T52" fmla="*/ 160 w 128"/>
                  <a:gd name="T53" fmla="*/ 22 h 100"/>
                  <a:gd name="T54" fmla="*/ 158 w 128"/>
                  <a:gd name="T55" fmla="*/ 26 h 100"/>
                  <a:gd name="T56" fmla="*/ 158 w 128"/>
                  <a:gd name="T57" fmla="*/ 33 h 100"/>
                  <a:gd name="T58" fmla="*/ 160 w 128"/>
                  <a:gd name="T59" fmla="*/ 38 h 100"/>
                  <a:gd name="T60" fmla="*/ 161 w 128"/>
                  <a:gd name="T61" fmla="*/ 45 h 100"/>
                  <a:gd name="T62" fmla="*/ 161 w 128"/>
                  <a:gd name="T63" fmla="*/ 49 h 100"/>
                  <a:gd name="T64" fmla="*/ 166 w 128"/>
                  <a:gd name="T65" fmla="*/ 53 h 100"/>
                  <a:gd name="T66" fmla="*/ 165 w 128"/>
                  <a:gd name="T67" fmla="*/ 61 h 100"/>
                  <a:gd name="T68" fmla="*/ 141 w 128"/>
                  <a:gd name="T69" fmla="*/ 62 h 100"/>
                  <a:gd name="T70" fmla="*/ 133 w 128"/>
                  <a:gd name="T71" fmla="*/ 66 h 100"/>
                  <a:gd name="T72" fmla="*/ 131 w 128"/>
                  <a:gd name="T73" fmla="*/ 71 h 100"/>
                  <a:gd name="T74" fmla="*/ 132 w 128"/>
                  <a:gd name="T75" fmla="*/ 78 h 100"/>
                  <a:gd name="T76" fmla="*/ 125 w 128"/>
                  <a:gd name="T77" fmla="*/ 79 h 100"/>
                  <a:gd name="T78" fmla="*/ 120 w 128"/>
                  <a:gd name="T79" fmla="*/ 83 h 100"/>
                  <a:gd name="T80" fmla="*/ 115 w 128"/>
                  <a:gd name="T81" fmla="*/ 84 h 100"/>
                  <a:gd name="T82" fmla="*/ 108 w 128"/>
                  <a:gd name="T83" fmla="*/ 92 h 100"/>
                  <a:gd name="T84" fmla="*/ 99 w 128"/>
                  <a:gd name="T85" fmla="*/ 96 h 100"/>
                  <a:gd name="T86" fmla="*/ 92 w 128"/>
                  <a:gd name="T87" fmla="*/ 99 h 100"/>
                  <a:gd name="T88" fmla="*/ 85 w 128"/>
                  <a:gd name="T89" fmla="*/ 99 h 100"/>
                  <a:gd name="T90" fmla="*/ 81 w 128"/>
                  <a:gd name="T91" fmla="*/ 102 h 100"/>
                  <a:gd name="T92" fmla="*/ 77 w 128"/>
                  <a:gd name="T93" fmla="*/ 103 h 100"/>
                  <a:gd name="T94" fmla="*/ 73 w 128"/>
                  <a:gd name="T95" fmla="*/ 107 h 100"/>
                  <a:gd name="T96" fmla="*/ 67 w 128"/>
                  <a:gd name="T97" fmla="*/ 111 h 100"/>
                  <a:gd name="T98" fmla="*/ 62 w 128"/>
                  <a:gd name="T99" fmla="*/ 117 h 100"/>
                  <a:gd name="T100" fmla="*/ 62 w 128"/>
                  <a:gd name="T101" fmla="*/ 131 h 100"/>
                  <a:gd name="T102" fmla="*/ 0 w 128"/>
                  <a:gd name="T103" fmla="*/ 131 h 1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28" h="100">
                    <a:moveTo>
                      <a:pt x="0" y="99"/>
                    </a:moveTo>
                    <a:cubicBezTo>
                      <a:pt x="1" y="98"/>
                      <a:pt x="2" y="96"/>
                      <a:pt x="3" y="96"/>
                    </a:cubicBezTo>
                    <a:cubicBezTo>
                      <a:pt x="5" y="95"/>
                      <a:pt x="7" y="95"/>
                      <a:pt x="9" y="94"/>
                    </a:cubicBezTo>
                    <a:cubicBezTo>
                      <a:pt x="13" y="94"/>
                      <a:pt x="17" y="92"/>
                      <a:pt x="20" y="90"/>
                    </a:cubicBezTo>
                    <a:cubicBezTo>
                      <a:pt x="22" y="87"/>
                      <a:pt x="25" y="85"/>
                      <a:pt x="28" y="82"/>
                    </a:cubicBezTo>
                    <a:cubicBezTo>
                      <a:pt x="31" y="80"/>
                      <a:pt x="33" y="77"/>
                      <a:pt x="35" y="74"/>
                    </a:cubicBezTo>
                    <a:cubicBezTo>
                      <a:pt x="37" y="72"/>
                      <a:pt x="40" y="66"/>
                      <a:pt x="37" y="64"/>
                    </a:cubicBezTo>
                    <a:cubicBezTo>
                      <a:pt x="36" y="63"/>
                      <a:pt x="35" y="63"/>
                      <a:pt x="36" y="62"/>
                    </a:cubicBezTo>
                    <a:cubicBezTo>
                      <a:pt x="37" y="60"/>
                      <a:pt x="37" y="59"/>
                      <a:pt x="37" y="57"/>
                    </a:cubicBezTo>
                    <a:cubicBezTo>
                      <a:pt x="37" y="53"/>
                      <a:pt x="39" y="51"/>
                      <a:pt x="42" y="47"/>
                    </a:cubicBezTo>
                    <a:cubicBezTo>
                      <a:pt x="43" y="45"/>
                      <a:pt x="43" y="43"/>
                      <a:pt x="43" y="41"/>
                    </a:cubicBezTo>
                    <a:cubicBezTo>
                      <a:pt x="44" y="39"/>
                      <a:pt x="45" y="38"/>
                      <a:pt x="47" y="37"/>
                    </a:cubicBezTo>
                    <a:cubicBezTo>
                      <a:pt x="49" y="35"/>
                      <a:pt x="51" y="32"/>
                      <a:pt x="54" y="30"/>
                    </a:cubicBezTo>
                    <a:cubicBezTo>
                      <a:pt x="58" y="29"/>
                      <a:pt x="62" y="27"/>
                      <a:pt x="65" y="25"/>
                    </a:cubicBezTo>
                    <a:cubicBezTo>
                      <a:pt x="72" y="22"/>
                      <a:pt x="75" y="12"/>
                      <a:pt x="78" y="5"/>
                    </a:cubicBezTo>
                    <a:cubicBezTo>
                      <a:pt x="78" y="5"/>
                      <a:pt x="79" y="1"/>
                      <a:pt x="80" y="1"/>
                    </a:cubicBezTo>
                    <a:cubicBezTo>
                      <a:pt x="81" y="1"/>
                      <a:pt x="82" y="1"/>
                      <a:pt x="84" y="0"/>
                    </a:cubicBezTo>
                    <a:cubicBezTo>
                      <a:pt x="85" y="0"/>
                      <a:pt x="85" y="1"/>
                      <a:pt x="86" y="2"/>
                    </a:cubicBezTo>
                    <a:cubicBezTo>
                      <a:pt x="86" y="4"/>
                      <a:pt x="87" y="6"/>
                      <a:pt x="89" y="7"/>
                    </a:cubicBezTo>
                    <a:cubicBezTo>
                      <a:pt x="92" y="9"/>
                      <a:pt x="95" y="9"/>
                      <a:pt x="99" y="8"/>
                    </a:cubicBezTo>
                    <a:cubicBezTo>
                      <a:pt x="102" y="8"/>
                      <a:pt x="107" y="10"/>
                      <a:pt x="109" y="6"/>
                    </a:cubicBezTo>
                    <a:cubicBezTo>
                      <a:pt x="109" y="7"/>
                      <a:pt x="109" y="7"/>
                      <a:pt x="109" y="8"/>
                    </a:cubicBezTo>
                    <a:cubicBezTo>
                      <a:pt x="109" y="9"/>
                      <a:pt x="111" y="10"/>
                      <a:pt x="109" y="8"/>
                    </a:cubicBezTo>
                    <a:cubicBezTo>
                      <a:pt x="110" y="9"/>
                      <a:pt x="112" y="10"/>
                      <a:pt x="113" y="9"/>
                    </a:cubicBezTo>
                    <a:cubicBezTo>
                      <a:pt x="115" y="9"/>
                      <a:pt x="116" y="10"/>
                      <a:pt x="116" y="11"/>
                    </a:cubicBezTo>
                    <a:cubicBezTo>
                      <a:pt x="117" y="12"/>
                      <a:pt x="119" y="12"/>
                      <a:pt x="120" y="13"/>
                    </a:cubicBezTo>
                    <a:cubicBezTo>
                      <a:pt x="120" y="15"/>
                      <a:pt x="119" y="16"/>
                      <a:pt x="121" y="17"/>
                    </a:cubicBezTo>
                    <a:cubicBezTo>
                      <a:pt x="120" y="18"/>
                      <a:pt x="120" y="19"/>
                      <a:pt x="120" y="20"/>
                    </a:cubicBezTo>
                    <a:cubicBezTo>
                      <a:pt x="121" y="22"/>
                      <a:pt x="120" y="24"/>
                      <a:pt x="120" y="25"/>
                    </a:cubicBezTo>
                    <a:cubicBezTo>
                      <a:pt x="120" y="27"/>
                      <a:pt x="121" y="28"/>
                      <a:pt x="121" y="29"/>
                    </a:cubicBezTo>
                    <a:cubicBezTo>
                      <a:pt x="120" y="31"/>
                      <a:pt x="121" y="32"/>
                      <a:pt x="122" y="34"/>
                    </a:cubicBezTo>
                    <a:cubicBezTo>
                      <a:pt x="122" y="35"/>
                      <a:pt x="122" y="36"/>
                      <a:pt x="122" y="37"/>
                    </a:cubicBezTo>
                    <a:cubicBezTo>
                      <a:pt x="123" y="38"/>
                      <a:pt x="124" y="39"/>
                      <a:pt x="126" y="40"/>
                    </a:cubicBezTo>
                    <a:cubicBezTo>
                      <a:pt x="128" y="41"/>
                      <a:pt x="121" y="44"/>
                      <a:pt x="125" y="46"/>
                    </a:cubicBezTo>
                    <a:cubicBezTo>
                      <a:pt x="121" y="47"/>
                      <a:pt x="109" y="42"/>
                      <a:pt x="107" y="47"/>
                    </a:cubicBezTo>
                    <a:cubicBezTo>
                      <a:pt x="106" y="50"/>
                      <a:pt x="103" y="51"/>
                      <a:pt x="101" y="50"/>
                    </a:cubicBezTo>
                    <a:cubicBezTo>
                      <a:pt x="99" y="50"/>
                      <a:pt x="96" y="53"/>
                      <a:pt x="99" y="54"/>
                    </a:cubicBezTo>
                    <a:cubicBezTo>
                      <a:pt x="96" y="56"/>
                      <a:pt x="101" y="58"/>
                      <a:pt x="100" y="59"/>
                    </a:cubicBezTo>
                    <a:cubicBezTo>
                      <a:pt x="99" y="60"/>
                      <a:pt x="96" y="59"/>
                      <a:pt x="95" y="60"/>
                    </a:cubicBezTo>
                    <a:cubicBezTo>
                      <a:pt x="94" y="61"/>
                      <a:pt x="92" y="63"/>
                      <a:pt x="91" y="63"/>
                    </a:cubicBezTo>
                    <a:cubicBezTo>
                      <a:pt x="90" y="64"/>
                      <a:pt x="88" y="64"/>
                      <a:pt x="87" y="64"/>
                    </a:cubicBezTo>
                    <a:cubicBezTo>
                      <a:pt x="85" y="66"/>
                      <a:pt x="84" y="68"/>
                      <a:pt x="82" y="70"/>
                    </a:cubicBezTo>
                    <a:cubicBezTo>
                      <a:pt x="81" y="72"/>
                      <a:pt x="77" y="73"/>
                      <a:pt x="75" y="73"/>
                    </a:cubicBezTo>
                    <a:cubicBezTo>
                      <a:pt x="73" y="73"/>
                      <a:pt x="70" y="72"/>
                      <a:pt x="70" y="75"/>
                    </a:cubicBezTo>
                    <a:cubicBezTo>
                      <a:pt x="69" y="77"/>
                      <a:pt x="66" y="75"/>
                      <a:pt x="64" y="75"/>
                    </a:cubicBezTo>
                    <a:cubicBezTo>
                      <a:pt x="63" y="75"/>
                      <a:pt x="62" y="76"/>
                      <a:pt x="61" y="77"/>
                    </a:cubicBezTo>
                    <a:cubicBezTo>
                      <a:pt x="60" y="78"/>
                      <a:pt x="59" y="78"/>
                      <a:pt x="58" y="78"/>
                    </a:cubicBezTo>
                    <a:cubicBezTo>
                      <a:pt x="57" y="79"/>
                      <a:pt x="56" y="80"/>
                      <a:pt x="55" y="81"/>
                    </a:cubicBezTo>
                    <a:cubicBezTo>
                      <a:pt x="54" y="82"/>
                      <a:pt x="52" y="83"/>
                      <a:pt x="51" y="84"/>
                    </a:cubicBezTo>
                    <a:cubicBezTo>
                      <a:pt x="49" y="85"/>
                      <a:pt x="47" y="86"/>
                      <a:pt x="47" y="89"/>
                    </a:cubicBezTo>
                    <a:cubicBezTo>
                      <a:pt x="47" y="92"/>
                      <a:pt x="47" y="95"/>
                      <a:pt x="47" y="99"/>
                    </a:cubicBezTo>
                    <a:cubicBezTo>
                      <a:pt x="46" y="100"/>
                      <a:pt x="5" y="99"/>
                      <a:pt x="0" y="99"/>
                    </a:cubicBezTo>
                  </a:path>
                </a:pathLst>
              </a:custGeom>
              <a:solidFill>
                <a:srgbClr val="B3B3B3"/>
              </a:solidFill>
              <a:ln w="3175">
                <a:solidFill>
                  <a:schemeClr val="tx1"/>
                </a:solidFill>
                <a:round/>
                <a:headEnd/>
                <a:tailEnd/>
              </a:ln>
            </p:spPr>
            <p:txBody>
              <a:bodyPr/>
              <a:lstStyle/>
              <a:p>
                <a:endParaRPr lang="en-GB" sz="2400" dirty="0"/>
              </a:p>
            </p:txBody>
          </p:sp>
          <p:sp>
            <p:nvSpPr>
              <p:cNvPr id="319" name="Freeform 5154"/>
              <p:cNvSpPr>
                <a:spLocks/>
              </p:cNvSpPr>
              <p:nvPr/>
            </p:nvSpPr>
            <p:spPr bwMode="auto">
              <a:xfrm>
                <a:off x="2566" y="2533"/>
                <a:ext cx="58" cy="67"/>
              </a:xfrm>
              <a:custGeom>
                <a:avLst/>
                <a:gdLst>
                  <a:gd name="T0" fmla="*/ 0 w 44"/>
                  <a:gd name="T1" fmla="*/ 26 h 51"/>
                  <a:gd name="T2" fmla="*/ 3 w 44"/>
                  <a:gd name="T3" fmla="*/ 21 h 51"/>
                  <a:gd name="T4" fmla="*/ 11 w 44"/>
                  <a:gd name="T5" fmla="*/ 13 h 51"/>
                  <a:gd name="T6" fmla="*/ 12 w 44"/>
                  <a:gd name="T7" fmla="*/ 8 h 51"/>
                  <a:gd name="T8" fmla="*/ 16 w 44"/>
                  <a:gd name="T9" fmla="*/ 4 h 51"/>
                  <a:gd name="T10" fmla="*/ 17 w 44"/>
                  <a:gd name="T11" fmla="*/ 1 h 51"/>
                  <a:gd name="T12" fmla="*/ 21 w 44"/>
                  <a:gd name="T13" fmla="*/ 1 h 51"/>
                  <a:gd name="T14" fmla="*/ 24 w 44"/>
                  <a:gd name="T15" fmla="*/ 0 h 51"/>
                  <a:gd name="T16" fmla="*/ 28 w 44"/>
                  <a:gd name="T17" fmla="*/ 4 h 51"/>
                  <a:gd name="T18" fmla="*/ 28 w 44"/>
                  <a:gd name="T19" fmla="*/ 7 h 51"/>
                  <a:gd name="T20" fmla="*/ 28 w 44"/>
                  <a:gd name="T21" fmla="*/ 8 h 51"/>
                  <a:gd name="T22" fmla="*/ 28 w 44"/>
                  <a:gd name="T23" fmla="*/ 20 h 51"/>
                  <a:gd name="T24" fmla="*/ 33 w 44"/>
                  <a:gd name="T25" fmla="*/ 22 h 51"/>
                  <a:gd name="T26" fmla="*/ 38 w 44"/>
                  <a:gd name="T27" fmla="*/ 17 h 51"/>
                  <a:gd name="T28" fmla="*/ 40 w 44"/>
                  <a:gd name="T29" fmla="*/ 13 h 51"/>
                  <a:gd name="T30" fmla="*/ 42 w 44"/>
                  <a:gd name="T31" fmla="*/ 17 h 51"/>
                  <a:gd name="T32" fmla="*/ 44 w 44"/>
                  <a:gd name="T33" fmla="*/ 28 h 51"/>
                  <a:gd name="T34" fmla="*/ 41 w 44"/>
                  <a:gd name="T35" fmla="*/ 30 h 51"/>
                  <a:gd name="T36" fmla="*/ 40 w 44"/>
                  <a:gd name="T37" fmla="*/ 33 h 51"/>
                  <a:gd name="T38" fmla="*/ 42 w 44"/>
                  <a:gd name="T39" fmla="*/ 33 h 51"/>
                  <a:gd name="T40" fmla="*/ 50 w 44"/>
                  <a:gd name="T41" fmla="*/ 37 h 51"/>
                  <a:gd name="T42" fmla="*/ 51 w 44"/>
                  <a:gd name="T43" fmla="*/ 41 h 51"/>
                  <a:gd name="T44" fmla="*/ 55 w 44"/>
                  <a:gd name="T45" fmla="*/ 45 h 51"/>
                  <a:gd name="T46" fmla="*/ 55 w 44"/>
                  <a:gd name="T47" fmla="*/ 54 h 51"/>
                  <a:gd name="T48" fmla="*/ 54 w 44"/>
                  <a:gd name="T49" fmla="*/ 66 h 51"/>
                  <a:gd name="T50" fmla="*/ 49 w 44"/>
                  <a:gd name="T51" fmla="*/ 64 h 51"/>
                  <a:gd name="T52" fmla="*/ 42 w 44"/>
                  <a:gd name="T53" fmla="*/ 62 h 51"/>
                  <a:gd name="T54" fmla="*/ 29 w 44"/>
                  <a:gd name="T55" fmla="*/ 53 h 51"/>
                  <a:gd name="T56" fmla="*/ 18 w 44"/>
                  <a:gd name="T57" fmla="*/ 41 h 51"/>
                  <a:gd name="T58" fmla="*/ 9 w 44"/>
                  <a:gd name="T59" fmla="*/ 34 h 51"/>
                  <a:gd name="T60" fmla="*/ 4 w 44"/>
                  <a:gd name="T61" fmla="*/ 32 h 51"/>
                  <a:gd name="T62" fmla="*/ 0 w 44"/>
                  <a:gd name="T63" fmla="*/ 26 h 5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4" h="51">
                    <a:moveTo>
                      <a:pt x="0" y="20"/>
                    </a:moveTo>
                    <a:cubicBezTo>
                      <a:pt x="1" y="19"/>
                      <a:pt x="1" y="17"/>
                      <a:pt x="2" y="16"/>
                    </a:cubicBezTo>
                    <a:cubicBezTo>
                      <a:pt x="4" y="14"/>
                      <a:pt x="6" y="12"/>
                      <a:pt x="8" y="10"/>
                    </a:cubicBezTo>
                    <a:cubicBezTo>
                      <a:pt x="9" y="9"/>
                      <a:pt x="8" y="7"/>
                      <a:pt x="9" y="6"/>
                    </a:cubicBezTo>
                    <a:cubicBezTo>
                      <a:pt x="11" y="4"/>
                      <a:pt x="12" y="5"/>
                      <a:pt x="12" y="3"/>
                    </a:cubicBezTo>
                    <a:cubicBezTo>
                      <a:pt x="13" y="2"/>
                      <a:pt x="12" y="2"/>
                      <a:pt x="13" y="1"/>
                    </a:cubicBezTo>
                    <a:cubicBezTo>
                      <a:pt x="11" y="1"/>
                      <a:pt x="15" y="1"/>
                      <a:pt x="16" y="1"/>
                    </a:cubicBezTo>
                    <a:cubicBezTo>
                      <a:pt x="17" y="1"/>
                      <a:pt x="17" y="0"/>
                      <a:pt x="18" y="0"/>
                    </a:cubicBezTo>
                    <a:cubicBezTo>
                      <a:pt x="19" y="0"/>
                      <a:pt x="20" y="2"/>
                      <a:pt x="21" y="3"/>
                    </a:cubicBezTo>
                    <a:cubicBezTo>
                      <a:pt x="20" y="3"/>
                      <a:pt x="21" y="4"/>
                      <a:pt x="21" y="5"/>
                    </a:cubicBezTo>
                    <a:cubicBezTo>
                      <a:pt x="21" y="5"/>
                      <a:pt x="21" y="7"/>
                      <a:pt x="21" y="6"/>
                    </a:cubicBezTo>
                    <a:cubicBezTo>
                      <a:pt x="22" y="9"/>
                      <a:pt x="22" y="12"/>
                      <a:pt x="21" y="15"/>
                    </a:cubicBezTo>
                    <a:cubicBezTo>
                      <a:pt x="23" y="14"/>
                      <a:pt x="25" y="14"/>
                      <a:pt x="25" y="17"/>
                    </a:cubicBezTo>
                    <a:cubicBezTo>
                      <a:pt x="27" y="16"/>
                      <a:pt x="28" y="15"/>
                      <a:pt x="29" y="13"/>
                    </a:cubicBezTo>
                    <a:cubicBezTo>
                      <a:pt x="29" y="12"/>
                      <a:pt x="29" y="11"/>
                      <a:pt x="30" y="10"/>
                    </a:cubicBezTo>
                    <a:cubicBezTo>
                      <a:pt x="31" y="10"/>
                      <a:pt x="32" y="12"/>
                      <a:pt x="32" y="13"/>
                    </a:cubicBezTo>
                    <a:cubicBezTo>
                      <a:pt x="34" y="16"/>
                      <a:pt x="34" y="18"/>
                      <a:pt x="33" y="21"/>
                    </a:cubicBezTo>
                    <a:cubicBezTo>
                      <a:pt x="33" y="22"/>
                      <a:pt x="32" y="23"/>
                      <a:pt x="31" y="23"/>
                    </a:cubicBezTo>
                    <a:cubicBezTo>
                      <a:pt x="31" y="24"/>
                      <a:pt x="30" y="24"/>
                      <a:pt x="30" y="25"/>
                    </a:cubicBezTo>
                    <a:cubicBezTo>
                      <a:pt x="30" y="25"/>
                      <a:pt x="31" y="25"/>
                      <a:pt x="32" y="25"/>
                    </a:cubicBezTo>
                    <a:cubicBezTo>
                      <a:pt x="32" y="28"/>
                      <a:pt x="37" y="26"/>
                      <a:pt x="38" y="28"/>
                    </a:cubicBezTo>
                    <a:cubicBezTo>
                      <a:pt x="38" y="29"/>
                      <a:pt x="38" y="30"/>
                      <a:pt x="39" y="31"/>
                    </a:cubicBezTo>
                    <a:cubicBezTo>
                      <a:pt x="41" y="32"/>
                      <a:pt x="42" y="33"/>
                      <a:pt x="42" y="34"/>
                    </a:cubicBezTo>
                    <a:cubicBezTo>
                      <a:pt x="44" y="37"/>
                      <a:pt x="42" y="39"/>
                      <a:pt x="42" y="41"/>
                    </a:cubicBezTo>
                    <a:cubicBezTo>
                      <a:pt x="41" y="44"/>
                      <a:pt x="40" y="47"/>
                      <a:pt x="41" y="50"/>
                    </a:cubicBezTo>
                    <a:cubicBezTo>
                      <a:pt x="40" y="51"/>
                      <a:pt x="38" y="50"/>
                      <a:pt x="37" y="49"/>
                    </a:cubicBezTo>
                    <a:cubicBezTo>
                      <a:pt x="35" y="48"/>
                      <a:pt x="33" y="48"/>
                      <a:pt x="32" y="47"/>
                    </a:cubicBezTo>
                    <a:cubicBezTo>
                      <a:pt x="29" y="44"/>
                      <a:pt x="25" y="43"/>
                      <a:pt x="22" y="40"/>
                    </a:cubicBezTo>
                    <a:cubicBezTo>
                      <a:pt x="19" y="37"/>
                      <a:pt x="17" y="34"/>
                      <a:pt x="14" y="31"/>
                    </a:cubicBezTo>
                    <a:cubicBezTo>
                      <a:pt x="13" y="30"/>
                      <a:pt x="6" y="28"/>
                      <a:pt x="7" y="26"/>
                    </a:cubicBezTo>
                    <a:cubicBezTo>
                      <a:pt x="6" y="26"/>
                      <a:pt x="4" y="24"/>
                      <a:pt x="3" y="24"/>
                    </a:cubicBezTo>
                    <a:cubicBezTo>
                      <a:pt x="1" y="23"/>
                      <a:pt x="1" y="21"/>
                      <a:pt x="0" y="20"/>
                    </a:cubicBezTo>
                  </a:path>
                </a:pathLst>
              </a:custGeom>
              <a:solidFill>
                <a:srgbClr val="B3B3B3"/>
              </a:solidFill>
              <a:ln w="3175">
                <a:solidFill>
                  <a:schemeClr val="tx1"/>
                </a:solidFill>
                <a:round/>
                <a:headEnd/>
                <a:tailEnd/>
              </a:ln>
            </p:spPr>
            <p:txBody>
              <a:bodyPr/>
              <a:lstStyle/>
              <a:p>
                <a:endParaRPr lang="en-GB" sz="2400" dirty="0"/>
              </a:p>
            </p:txBody>
          </p:sp>
          <p:sp>
            <p:nvSpPr>
              <p:cNvPr id="320" name="Freeform 5155"/>
              <p:cNvSpPr>
                <a:spLocks/>
              </p:cNvSpPr>
              <p:nvPr/>
            </p:nvSpPr>
            <p:spPr bwMode="auto">
              <a:xfrm>
                <a:off x="2790" y="1853"/>
                <a:ext cx="4" cy="2"/>
              </a:xfrm>
              <a:custGeom>
                <a:avLst/>
                <a:gdLst>
                  <a:gd name="T0" fmla="*/ 1 w 3"/>
                  <a:gd name="T1" fmla="*/ 0 h 2"/>
                  <a:gd name="T2" fmla="*/ 0 w 3"/>
                  <a:gd name="T3" fmla="*/ 0 h 2"/>
                  <a:gd name="T4" fmla="*/ 4 w 3"/>
                  <a:gd name="T5" fmla="*/ 1 h 2"/>
                  <a:gd name="T6" fmla="*/ 1 w 3"/>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1" y="0"/>
                    </a:moveTo>
                    <a:cubicBezTo>
                      <a:pt x="0" y="0"/>
                      <a:pt x="0" y="0"/>
                      <a:pt x="0" y="0"/>
                    </a:cubicBezTo>
                    <a:cubicBezTo>
                      <a:pt x="1" y="1"/>
                      <a:pt x="2" y="2"/>
                      <a:pt x="3" y="1"/>
                    </a:cubicBezTo>
                    <a:cubicBezTo>
                      <a:pt x="3" y="0"/>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321" name="Freeform 5156"/>
              <p:cNvSpPr>
                <a:spLocks/>
              </p:cNvSpPr>
              <p:nvPr/>
            </p:nvSpPr>
            <p:spPr bwMode="auto">
              <a:xfrm>
                <a:off x="2791" y="1850"/>
                <a:ext cx="5" cy="5"/>
              </a:xfrm>
              <a:custGeom>
                <a:avLst/>
                <a:gdLst>
                  <a:gd name="T0" fmla="*/ 0 w 4"/>
                  <a:gd name="T1" fmla="*/ 3 h 4"/>
                  <a:gd name="T2" fmla="*/ 5 w 4"/>
                  <a:gd name="T3" fmla="*/ 4 h 4"/>
                  <a:gd name="T4" fmla="*/ 0 w 4"/>
                  <a:gd name="T5" fmla="*/ 3 h 4"/>
                  <a:gd name="T6" fmla="*/ 0 60000 65536"/>
                  <a:gd name="T7" fmla="*/ 0 60000 65536"/>
                  <a:gd name="T8" fmla="*/ 0 60000 65536"/>
                </a:gdLst>
                <a:ahLst/>
                <a:cxnLst>
                  <a:cxn ang="T6">
                    <a:pos x="T0" y="T1"/>
                  </a:cxn>
                  <a:cxn ang="T7">
                    <a:pos x="T2" y="T3"/>
                  </a:cxn>
                  <a:cxn ang="T8">
                    <a:pos x="T4" y="T5"/>
                  </a:cxn>
                </a:cxnLst>
                <a:rect l="0" t="0" r="r" b="b"/>
                <a:pathLst>
                  <a:path w="4" h="4">
                    <a:moveTo>
                      <a:pt x="0" y="2"/>
                    </a:moveTo>
                    <a:cubicBezTo>
                      <a:pt x="2" y="1"/>
                      <a:pt x="3" y="4"/>
                      <a:pt x="4" y="3"/>
                    </a:cubicBezTo>
                    <a:cubicBezTo>
                      <a:pt x="3" y="2"/>
                      <a:pt x="2" y="0"/>
                      <a:pt x="0" y="2"/>
                    </a:cubicBezTo>
                  </a:path>
                </a:pathLst>
              </a:custGeom>
              <a:solidFill>
                <a:srgbClr val="B3B3B3"/>
              </a:solidFill>
              <a:ln w="3175">
                <a:solidFill>
                  <a:schemeClr val="tx1"/>
                </a:solidFill>
                <a:round/>
                <a:headEnd/>
                <a:tailEnd/>
              </a:ln>
            </p:spPr>
            <p:txBody>
              <a:bodyPr/>
              <a:lstStyle/>
              <a:p>
                <a:endParaRPr lang="en-GB" sz="2400" dirty="0"/>
              </a:p>
            </p:txBody>
          </p:sp>
          <p:sp>
            <p:nvSpPr>
              <p:cNvPr id="322" name="Freeform 5157"/>
              <p:cNvSpPr>
                <a:spLocks/>
              </p:cNvSpPr>
              <p:nvPr/>
            </p:nvSpPr>
            <p:spPr bwMode="auto">
              <a:xfrm>
                <a:off x="2802" y="1832"/>
                <a:ext cx="2" cy="2"/>
              </a:xfrm>
              <a:custGeom>
                <a:avLst/>
                <a:gdLst>
                  <a:gd name="T0" fmla="*/ 1 w 2"/>
                  <a:gd name="T1" fmla="*/ 2 h 2"/>
                  <a:gd name="T2" fmla="*/ 1 w 2"/>
                  <a:gd name="T3" fmla="*/ 0 h 2"/>
                  <a:gd name="T4" fmla="*/ 1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2" y="1"/>
                      <a:pt x="2" y="1"/>
                      <a:pt x="1" y="0"/>
                    </a:cubicBezTo>
                    <a:cubicBezTo>
                      <a:pt x="1" y="0"/>
                      <a:pt x="0" y="1"/>
                      <a:pt x="1" y="2"/>
                    </a:cubicBezTo>
                  </a:path>
                </a:pathLst>
              </a:custGeom>
              <a:solidFill>
                <a:srgbClr val="B3B3B3"/>
              </a:solidFill>
              <a:ln w="3175">
                <a:solidFill>
                  <a:schemeClr val="tx1"/>
                </a:solidFill>
                <a:round/>
                <a:headEnd/>
                <a:tailEnd/>
              </a:ln>
            </p:spPr>
            <p:txBody>
              <a:bodyPr/>
              <a:lstStyle/>
              <a:p>
                <a:endParaRPr lang="en-GB" sz="2400" dirty="0"/>
              </a:p>
            </p:txBody>
          </p:sp>
          <p:sp>
            <p:nvSpPr>
              <p:cNvPr id="323" name="Freeform 5158"/>
              <p:cNvSpPr>
                <a:spLocks/>
              </p:cNvSpPr>
              <p:nvPr/>
            </p:nvSpPr>
            <p:spPr bwMode="auto">
              <a:xfrm>
                <a:off x="2804" y="1830"/>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lnTo>
                      <a:pt x="0" y="0"/>
                    </a:lnTo>
                    <a:lnTo>
                      <a:pt x="2" y="0"/>
                    </a:lnTo>
                    <a:close/>
                  </a:path>
                </a:pathLst>
              </a:custGeom>
              <a:solidFill>
                <a:srgbClr val="B3B3B3"/>
              </a:solidFill>
              <a:ln w="3175">
                <a:solidFill>
                  <a:schemeClr val="tx1"/>
                </a:solidFill>
                <a:round/>
                <a:headEnd/>
                <a:tailEnd/>
              </a:ln>
            </p:spPr>
            <p:txBody>
              <a:bodyPr/>
              <a:lstStyle/>
              <a:p>
                <a:endParaRPr lang="en-GB" sz="2400" dirty="0"/>
              </a:p>
            </p:txBody>
          </p:sp>
          <p:sp>
            <p:nvSpPr>
              <p:cNvPr id="324" name="Freeform 5159"/>
              <p:cNvSpPr>
                <a:spLocks/>
              </p:cNvSpPr>
              <p:nvPr/>
            </p:nvSpPr>
            <p:spPr bwMode="auto">
              <a:xfrm>
                <a:off x="2804" y="1830"/>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lnTo>
                      <a:pt x="0" y="0"/>
                    </a:lnTo>
                    <a:lnTo>
                      <a:pt x="2" y="0"/>
                    </a:lnTo>
                  </a:path>
                </a:pathLst>
              </a:custGeom>
              <a:noFill/>
              <a:ln w="3175">
                <a:solidFill>
                  <a:schemeClr val="tx1"/>
                </a:solidFill>
                <a:round/>
                <a:headEnd/>
                <a:tailEnd/>
              </a:ln>
            </p:spPr>
            <p:txBody>
              <a:bodyPr/>
              <a:lstStyle/>
              <a:p>
                <a:endParaRPr lang="en-GB" sz="2400" dirty="0"/>
              </a:p>
            </p:txBody>
          </p:sp>
          <p:sp>
            <p:nvSpPr>
              <p:cNvPr id="325" name="Freeform 5160"/>
              <p:cNvSpPr>
                <a:spLocks/>
              </p:cNvSpPr>
              <p:nvPr/>
            </p:nvSpPr>
            <p:spPr bwMode="auto">
              <a:xfrm>
                <a:off x="2808" y="1828"/>
                <a:ext cx="4" cy="1"/>
              </a:xfrm>
              <a:custGeom>
                <a:avLst/>
                <a:gdLst>
                  <a:gd name="T0" fmla="*/ 0 w 3"/>
                  <a:gd name="T1" fmla="*/ 1 h 1"/>
                  <a:gd name="T2" fmla="*/ 4 w 3"/>
                  <a:gd name="T3" fmla="*/ 0 h 1"/>
                  <a:gd name="T4" fmla="*/ 0 w 3"/>
                  <a:gd name="T5" fmla="*/ 1 h 1"/>
                  <a:gd name="T6" fmla="*/ 0 60000 65536"/>
                  <a:gd name="T7" fmla="*/ 0 60000 65536"/>
                  <a:gd name="T8" fmla="*/ 0 60000 65536"/>
                </a:gdLst>
                <a:ahLst/>
                <a:cxnLst>
                  <a:cxn ang="T6">
                    <a:pos x="T0" y="T1"/>
                  </a:cxn>
                  <a:cxn ang="T7">
                    <a:pos x="T2" y="T3"/>
                  </a:cxn>
                  <a:cxn ang="T8">
                    <a:pos x="T4" y="T5"/>
                  </a:cxn>
                </a:cxnLst>
                <a:rect l="0" t="0" r="r" b="b"/>
                <a:pathLst>
                  <a:path w="3" h="1">
                    <a:moveTo>
                      <a:pt x="0" y="1"/>
                    </a:moveTo>
                    <a:cubicBezTo>
                      <a:pt x="1" y="0"/>
                      <a:pt x="2" y="0"/>
                      <a:pt x="3" y="0"/>
                    </a:cubicBezTo>
                    <a:cubicBezTo>
                      <a:pt x="2"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326" name="Freeform 5161"/>
              <p:cNvSpPr>
                <a:spLocks/>
              </p:cNvSpPr>
              <p:nvPr/>
            </p:nvSpPr>
            <p:spPr bwMode="auto">
              <a:xfrm>
                <a:off x="2814" y="1826"/>
                <a:ext cx="2" cy="2"/>
              </a:xfrm>
              <a:custGeom>
                <a:avLst/>
                <a:gdLst>
                  <a:gd name="T0" fmla="*/ 0 w 2"/>
                  <a:gd name="T1" fmla="*/ 2 h 1"/>
                  <a:gd name="T2" fmla="*/ 2 w 2"/>
                  <a:gd name="T3" fmla="*/ 0 h 1"/>
                  <a:gd name="T4" fmla="*/ 0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1"/>
                      <a:pt x="2" y="0"/>
                    </a:cubicBezTo>
                    <a:cubicBezTo>
                      <a:pt x="1"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327" name="Freeform 5162"/>
              <p:cNvSpPr>
                <a:spLocks/>
              </p:cNvSpPr>
              <p:nvPr/>
            </p:nvSpPr>
            <p:spPr bwMode="auto">
              <a:xfrm>
                <a:off x="2785" y="1857"/>
                <a:ext cx="10" cy="5"/>
              </a:xfrm>
              <a:custGeom>
                <a:avLst/>
                <a:gdLst>
                  <a:gd name="T0" fmla="*/ 0 w 8"/>
                  <a:gd name="T1" fmla="*/ 3 h 4"/>
                  <a:gd name="T2" fmla="*/ 10 w 8"/>
                  <a:gd name="T3" fmla="*/ 3 h 4"/>
                  <a:gd name="T4" fmla="*/ 5 w 8"/>
                  <a:gd name="T5" fmla="*/ 4 h 4"/>
                  <a:gd name="T6" fmla="*/ 0 w 8"/>
                  <a:gd name="T7" fmla="*/ 3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4">
                    <a:moveTo>
                      <a:pt x="0" y="2"/>
                    </a:moveTo>
                    <a:cubicBezTo>
                      <a:pt x="1" y="0"/>
                      <a:pt x="7" y="2"/>
                      <a:pt x="8" y="2"/>
                    </a:cubicBezTo>
                    <a:cubicBezTo>
                      <a:pt x="7" y="3"/>
                      <a:pt x="5" y="4"/>
                      <a:pt x="4" y="3"/>
                    </a:cubicBezTo>
                    <a:cubicBezTo>
                      <a:pt x="3" y="2"/>
                      <a:pt x="1" y="3"/>
                      <a:pt x="0" y="2"/>
                    </a:cubicBezTo>
                  </a:path>
                </a:pathLst>
              </a:custGeom>
              <a:solidFill>
                <a:srgbClr val="B3B3B3"/>
              </a:solidFill>
              <a:ln w="3175">
                <a:solidFill>
                  <a:schemeClr val="tx1"/>
                </a:solidFill>
                <a:round/>
                <a:headEnd/>
                <a:tailEnd/>
              </a:ln>
            </p:spPr>
            <p:txBody>
              <a:bodyPr/>
              <a:lstStyle/>
              <a:p>
                <a:endParaRPr lang="en-GB" sz="2400" dirty="0"/>
              </a:p>
            </p:txBody>
          </p:sp>
          <p:sp>
            <p:nvSpPr>
              <p:cNvPr id="328" name="Freeform 5163"/>
              <p:cNvSpPr>
                <a:spLocks/>
              </p:cNvSpPr>
              <p:nvPr/>
            </p:nvSpPr>
            <p:spPr bwMode="auto">
              <a:xfrm>
                <a:off x="2786" y="1826"/>
                <a:ext cx="46" cy="43"/>
              </a:xfrm>
              <a:custGeom>
                <a:avLst/>
                <a:gdLst>
                  <a:gd name="T0" fmla="*/ 5 w 35"/>
                  <a:gd name="T1" fmla="*/ 30 h 32"/>
                  <a:gd name="T2" fmla="*/ 11 w 35"/>
                  <a:gd name="T3" fmla="*/ 31 h 32"/>
                  <a:gd name="T4" fmla="*/ 7 w 35"/>
                  <a:gd name="T5" fmla="*/ 30 h 32"/>
                  <a:gd name="T6" fmla="*/ 8 w 35"/>
                  <a:gd name="T7" fmla="*/ 28 h 32"/>
                  <a:gd name="T8" fmla="*/ 17 w 35"/>
                  <a:gd name="T9" fmla="*/ 27 h 32"/>
                  <a:gd name="T10" fmla="*/ 12 w 35"/>
                  <a:gd name="T11" fmla="*/ 27 h 32"/>
                  <a:gd name="T12" fmla="*/ 8 w 35"/>
                  <a:gd name="T13" fmla="*/ 24 h 32"/>
                  <a:gd name="T14" fmla="*/ 16 w 35"/>
                  <a:gd name="T15" fmla="*/ 11 h 32"/>
                  <a:gd name="T16" fmla="*/ 18 w 35"/>
                  <a:gd name="T17" fmla="*/ 8 h 32"/>
                  <a:gd name="T18" fmla="*/ 25 w 35"/>
                  <a:gd name="T19" fmla="*/ 5 h 32"/>
                  <a:gd name="T20" fmla="*/ 38 w 35"/>
                  <a:gd name="T21" fmla="*/ 0 h 32"/>
                  <a:gd name="T22" fmla="*/ 46 w 35"/>
                  <a:gd name="T23" fmla="*/ 7 h 32"/>
                  <a:gd name="T24" fmla="*/ 43 w 35"/>
                  <a:gd name="T25" fmla="*/ 12 h 32"/>
                  <a:gd name="T26" fmla="*/ 39 w 35"/>
                  <a:gd name="T27" fmla="*/ 13 h 32"/>
                  <a:gd name="T28" fmla="*/ 42 w 35"/>
                  <a:gd name="T29" fmla="*/ 20 h 32"/>
                  <a:gd name="T30" fmla="*/ 41 w 35"/>
                  <a:gd name="T31" fmla="*/ 22 h 32"/>
                  <a:gd name="T32" fmla="*/ 41 w 35"/>
                  <a:gd name="T33" fmla="*/ 24 h 32"/>
                  <a:gd name="T34" fmla="*/ 33 w 35"/>
                  <a:gd name="T35" fmla="*/ 24 h 32"/>
                  <a:gd name="T36" fmla="*/ 30 w 35"/>
                  <a:gd name="T37" fmla="*/ 27 h 32"/>
                  <a:gd name="T38" fmla="*/ 33 w 35"/>
                  <a:gd name="T39" fmla="*/ 31 h 32"/>
                  <a:gd name="T40" fmla="*/ 30 w 35"/>
                  <a:gd name="T41" fmla="*/ 38 h 32"/>
                  <a:gd name="T42" fmla="*/ 30 w 35"/>
                  <a:gd name="T43" fmla="*/ 43 h 32"/>
                  <a:gd name="T44" fmla="*/ 29 w 35"/>
                  <a:gd name="T45" fmla="*/ 36 h 32"/>
                  <a:gd name="T46" fmla="*/ 20 w 35"/>
                  <a:gd name="T47" fmla="*/ 31 h 32"/>
                  <a:gd name="T48" fmla="*/ 16 w 35"/>
                  <a:gd name="T49" fmla="*/ 31 h 32"/>
                  <a:gd name="T50" fmla="*/ 12 w 35"/>
                  <a:gd name="T51" fmla="*/ 31 h 32"/>
                  <a:gd name="T52" fmla="*/ 7 w 35"/>
                  <a:gd name="T53" fmla="*/ 32 h 32"/>
                  <a:gd name="T54" fmla="*/ 0 w 35"/>
                  <a:gd name="T55" fmla="*/ 31 h 32"/>
                  <a:gd name="T56" fmla="*/ 5 w 35"/>
                  <a:gd name="T57" fmla="*/ 30 h 3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5" h="32">
                    <a:moveTo>
                      <a:pt x="4" y="22"/>
                    </a:moveTo>
                    <a:cubicBezTo>
                      <a:pt x="5" y="22"/>
                      <a:pt x="6" y="24"/>
                      <a:pt x="8" y="23"/>
                    </a:cubicBezTo>
                    <a:cubicBezTo>
                      <a:pt x="8" y="22"/>
                      <a:pt x="6" y="23"/>
                      <a:pt x="5" y="22"/>
                    </a:cubicBezTo>
                    <a:cubicBezTo>
                      <a:pt x="6" y="21"/>
                      <a:pt x="8" y="22"/>
                      <a:pt x="6" y="21"/>
                    </a:cubicBezTo>
                    <a:cubicBezTo>
                      <a:pt x="8" y="22"/>
                      <a:pt x="11" y="20"/>
                      <a:pt x="13" y="20"/>
                    </a:cubicBezTo>
                    <a:cubicBezTo>
                      <a:pt x="12" y="19"/>
                      <a:pt x="10" y="21"/>
                      <a:pt x="9" y="20"/>
                    </a:cubicBezTo>
                    <a:cubicBezTo>
                      <a:pt x="8" y="20"/>
                      <a:pt x="5" y="19"/>
                      <a:pt x="6" y="18"/>
                    </a:cubicBezTo>
                    <a:cubicBezTo>
                      <a:pt x="9" y="15"/>
                      <a:pt x="10" y="12"/>
                      <a:pt x="12" y="8"/>
                    </a:cubicBezTo>
                    <a:cubicBezTo>
                      <a:pt x="12" y="7"/>
                      <a:pt x="13" y="7"/>
                      <a:pt x="14" y="6"/>
                    </a:cubicBezTo>
                    <a:cubicBezTo>
                      <a:pt x="16" y="6"/>
                      <a:pt x="18" y="5"/>
                      <a:pt x="19" y="4"/>
                    </a:cubicBezTo>
                    <a:cubicBezTo>
                      <a:pt x="22" y="1"/>
                      <a:pt x="26" y="1"/>
                      <a:pt x="29" y="0"/>
                    </a:cubicBezTo>
                    <a:cubicBezTo>
                      <a:pt x="31" y="0"/>
                      <a:pt x="35" y="3"/>
                      <a:pt x="35" y="5"/>
                    </a:cubicBezTo>
                    <a:cubicBezTo>
                      <a:pt x="34" y="7"/>
                      <a:pt x="33" y="8"/>
                      <a:pt x="33" y="9"/>
                    </a:cubicBezTo>
                    <a:cubicBezTo>
                      <a:pt x="33" y="10"/>
                      <a:pt x="31" y="9"/>
                      <a:pt x="30" y="10"/>
                    </a:cubicBezTo>
                    <a:cubicBezTo>
                      <a:pt x="29" y="12"/>
                      <a:pt x="35" y="12"/>
                      <a:pt x="32" y="15"/>
                    </a:cubicBezTo>
                    <a:cubicBezTo>
                      <a:pt x="31" y="16"/>
                      <a:pt x="31" y="16"/>
                      <a:pt x="31" y="16"/>
                    </a:cubicBezTo>
                    <a:cubicBezTo>
                      <a:pt x="30" y="16"/>
                      <a:pt x="31" y="17"/>
                      <a:pt x="31" y="18"/>
                    </a:cubicBezTo>
                    <a:cubicBezTo>
                      <a:pt x="30" y="19"/>
                      <a:pt x="26" y="19"/>
                      <a:pt x="25" y="18"/>
                    </a:cubicBezTo>
                    <a:cubicBezTo>
                      <a:pt x="25" y="20"/>
                      <a:pt x="23" y="18"/>
                      <a:pt x="23" y="20"/>
                    </a:cubicBezTo>
                    <a:cubicBezTo>
                      <a:pt x="24" y="20"/>
                      <a:pt x="25" y="22"/>
                      <a:pt x="25" y="23"/>
                    </a:cubicBezTo>
                    <a:cubicBezTo>
                      <a:pt x="26" y="25"/>
                      <a:pt x="24" y="27"/>
                      <a:pt x="23" y="28"/>
                    </a:cubicBezTo>
                    <a:cubicBezTo>
                      <a:pt x="23" y="29"/>
                      <a:pt x="25" y="32"/>
                      <a:pt x="23" y="32"/>
                    </a:cubicBezTo>
                    <a:cubicBezTo>
                      <a:pt x="19" y="32"/>
                      <a:pt x="20" y="29"/>
                      <a:pt x="22" y="27"/>
                    </a:cubicBezTo>
                    <a:cubicBezTo>
                      <a:pt x="20" y="26"/>
                      <a:pt x="15" y="26"/>
                      <a:pt x="15" y="23"/>
                    </a:cubicBezTo>
                    <a:cubicBezTo>
                      <a:pt x="14" y="24"/>
                      <a:pt x="12" y="24"/>
                      <a:pt x="12" y="23"/>
                    </a:cubicBezTo>
                    <a:cubicBezTo>
                      <a:pt x="11" y="24"/>
                      <a:pt x="10" y="24"/>
                      <a:pt x="9" y="23"/>
                    </a:cubicBezTo>
                    <a:cubicBezTo>
                      <a:pt x="10" y="26"/>
                      <a:pt x="6" y="24"/>
                      <a:pt x="5" y="24"/>
                    </a:cubicBezTo>
                    <a:cubicBezTo>
                      <a:pt x="3" y="24"/>
                      <a:pt x="1" y="24"/>
                      <a:pt x="0" y="23"/>
                    </a:cubicBezTo>
                    <a:cubicBezTo>
                      <a:pt x="1" y="21"/>
                      <a:pt x="3" y="22"/>
                      <a:pt x="4" y="22"/>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329" name="Freeform 5164"/>
              <p:cNvSpPr>
                <a:spLocks/>
              </p:cNvSpPr>
              <p:nvPr/>
            </p:nvSpPr>
            <p:spPr bwMode="auto">
              <a:xfrm>
                <a:off x="2926" y="2495"/>
                <a:ext cx="183" cy="138"/>
              </a:xfrm>
              <a:custGeom>
                <a:avLst/>
                <a:gdLst>
                  <a:gd name="T0" fmla="*/ 4 w 139"/>
                  <a:gd name="T1" fmla="*/ 75 h 105"/>
                  <a:gd name="T2" fmla="*/ 14 w 139"/>
                  <a:gd name="T3" fmla="*/ 57 h 105"/>
                  <a:gd name="T4" fmla="*/ 28 w 139"/>
                  <a:gd name="T5" fmla="*/ 53 h 105"/>
                  <a:gd name="T6" fmla="*/ 34 w 139"/>
                  <a:gd name="T7" fmla="*/ 54 h 105"/>
                  <a:gd name="T8" fmla="*/ 51 w 139"/>
                  <a:gd name="T9" fmla="*/ 47 h 105"/>
                  <a:gd name="T10" fmla="*/ 66 w 139"/>
                  <a:gd name="T11" fmla="*/ 37 h 105"/>
                  <a:gd name="T12" fmla="*/ 72 w 139"/>
                  <a:gd name="T13" fmla="*/ 32 h 105"/>
                  <a:gd name="T14" fmla="*/ 97 w 139"/>
                  <a:gd name="T15" fmla="*/ 16 h 105"/>
                  <a:gd name="T16" fmla="*/ 105 w 139"/>
                  <a:gd name="T17" fmla="*/ 4 h 105"/>
                  <a:gd name="T18" fmla="*/ 120 w 139"/>
                  <a:gd name="T19" fmla="*/ 4 h 105"/>
                  <a:gd name="T20" fmla="*/ 129 w 139"/>
                  <a:gd name="T21" fmla="*/ 25 h 105"/>
                  <a:gd name="T22" fmla="*/ 128 w 139"/>
                  <a:gd name="T23" fmla="*/ 32 h 105"/>
                  <a:gd name="T24" fmla="*/ 136 w 139"/>
                  <a:gd name="T25" fmla="*/ 37 h 105"/>
                  <a:gd name="T26" fmla="*/ 146 w 139"/>
                  <a:gd name="T27" fmla="*/ 45 h 105"/>
                  <a:gd name="T28" fmla="*/ 151 w 139"/>
                  <a:gd name="T29" fmla="*/ 54 h 105"/>
                  <a:gd name="T30" fmla="*/ 161 w 139"/>
                  <a:gd name="T31" fmla="*/ 62 h 105"/>
                  <a:gd name="T32" fmla="*/ 167 w 139"/>
                  <a:gd name="T33" fmla="*/ 70 h 105"/>
                  <a:gd name="T34" fmla="*/ 171 w 139"/>
                  <a:gd name="T35" fmla="*/ 79 h 105"/>
                  <a:gd name="T36" fmla="*/ 180 w 139"/>
                  <a:gd name="T37" fmla="*/ 87 h 105"/>
                  <a:gd name="T38" fmla="*/ 175 w 139"/>
                  <a:gd name="T39" fmla="*/ 93 h 105"/>
                  <a:gd name="T40" fmla="*/ 170 w 139"/>
                  <a:gd name="T41" fmla="*/ 93 h 105"/>
                  <a:gd name="T42" fmla="*/ 162 w 139"/>
                  <a:gd name="T43" fmla="*/ 91 h 105"/>
                  <a:gd name="T44" fmla="*/ 153 w 139"/>
                  <a:gd name="T45" fmla="*/ 92 h 105"/>
                  <a:gd name="T46" fmla="*/ 144 w 139"/>
                  <a:gd name="T47" fmla="*/ 95 h 105"/>
                  <a:gd name="T48" fmla="*/ 132 w 139"/>
                  <a:gd name="T49" fmla="*/ 97 h 105"/>
                  <a:gd name="T50" fmla="*/ 117 w 139"/>
                  <a:gd name="T51" fmla="*/ 99 h 105"/>
                  <a:gd name="T52" fmla="*/ 113 w 139"/>
                  <a:gd name="T53" fmla="*/ 108 h 105"/>
                  <a:gd name="T54" fmla="*/ 97 w 139"/>
                  <a:gd name="T55" fmla="*/ 105 h 105"/>
                  <a:gd name="T56" fmla="*/ 87 w 139"/>
                  <a:gd name="T57" fmla="*/ 104 h 105"/>
                  <a:gd name="T58" fmla="*/ 75 w 139"/>
                  <a:gd name="T59" fmla="*/ 93 h 105"/>
                  <a:gd name="T60" fmla="*/ 62 w 139"/>
                  <a:gd name="T61" fmla="*/ 103 h 105"/>
                  <a:gd name="T62" fmla="*/ 59 w 139"/>
                  <a:gd name="T63" fmla="*/ 110 h 105"/>
                  <a:gd name="T64" fmla="*/ 50 w 139"/>
                  <a:gd name="T65" fmla="*/ 117 h 105"/>
                  <a:gd name="T66" fmla="*/ 38 w 139"/>
                  <a:gd name="T67" fmla="*/ 117 h 105"/>
                  <a:gd name="T68" fmla="*/ 30 w 139"/>
                  <a:gd name="T69" fmla="*/ 129 h 105"/>
                  <a:gd name="T70" fmla="*/ 24 w 139"/>
                  <a:gd name="T71" fmla="*/ 127 h 105"/>
                  <a:gd name="T72" fmla="*/ 12 w 139"/>
                  <a:gd name="T73" fmla="*/ 109 h 105"/>
                  <a:gd name="T74" fmla="*/ 4 w 139"/>
                  <a:gd name="T75" fmla="*/ 93 h 105"/>
                  <a:gd name="T76" fmla="*/ 4 w 139"/>
                  <a:gd name="T77" fmla="*/ 85 h 105"/>
                  <a:gd name="T78" fmla="*/ 0 w 139"/>
                  <a:gd name="T79" fmla="*/ 78 h 10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9" h="105">
                    <a:moveTo>
                      <a:pt x="0" y="59"/>
                    </a:moveTo>
                    <a:cubicBezTo>
                      <a:pt x="1" y="58"/>
                      <a:pt x="2" y="57"/>
                      <a:pt x="3" y="57"/>
                    </a:cubicBezTo>
                    <a:cubicBezTo>
                      <a:pt x="5" y="55"/>
                      <a:pt x="5" y="54"/>
                      <a:pt x="6" y="52"/>
                    </a:cubicBezTo>
                    <a:cubicBezTo>
                      <a:pt x="7" y="50"/>
                      <a:pt x="9" y="46"/>
                      <a:pt x="11" y="43"/>
                    </a:cubicBezTo>
                    <a:cubicBezTo>
                      <a:pt x="13" y="40"/>
                      <a:pt x="13" y="42"/>
                      <a:pt x="16" y="41"/>
                    </a:cubicBezTo>
                    <a:cubicBezTo>
                      <a:pt x="18" y="41"/>
                      <a:pt x="19" y="40"/>
                      <a:pt x="21" y="40"/>
                    </a:cubicBezTo>
                    <a:cubicBezTo>
                      <a:pt x="22" y="40"/>
                      <a:pt x="22" y="38"/>
                      <a:pt x="23" y="37"/>
                    </a:cubicBezTo>
                    <a:cubicBezTo>
                      <a:pt x="24" y="39"/>
                      <a:pt x="25" y="40"/>
                      <a:pt x="26" y="41"/>
                    </a:cubicBezTo>
                    <a:cubicBezTo>
                      <a:pt x="27" y="40"/>
                      <a:pt x="29" y="39"/>
                      <a:pt x="30" y="38"/>
                    </a:cubicBezTo>
                    <a:cubicBezTo>
                      <a:pt x="33" y="36"/>
                      <a:pt x="36" y="36"/>
                      <a:pt x="39" y="36"/>
                    </a:cubicBezTo>
                    <a:cubicBezTo>
                      <a:pt x="42" y="36"/>
                      <a:pt x="44" y="36"/>
                      <a:pt x="46" y="34"/>
                    </a:cubicBezTo>
                    <a:cubicBezTo>
                      <a:pt x="47" y="32"/>
                      <a:pt x="50" y="29"/>
                      <a:pt x="50" y="28"/>
                    </a:cubicBezTo>
                    <a:cubicBezTo>
                      <a:pt x="50" y="27"/>
                      <a:pt x="48" y="27"/>
                      <a:pt x="48" y="26"/>
                    </a:cubicBezTo>
                    <a:cubicBezTo>
                      <a:pt x="48" y="24"/>
                      <a:pt x="54" y="24"/>
                      <a:pt x="55" y="24"/>
                    </a:cubicBezTo>
                    <a:cubicBezTo>
                      <a:pt x="60" y="24"/>
                      <a:pt x="65" y="22"/>
                      <a:pt x="69" y="18"/>
                    </a:cubicBezTo>
                    <a:cubicBezTo>
                      <a:pt x="70" y="16"/>
                      <a:pt x="71" y="13"/>
                      <a:pt x="74" y="12"/>
                    </a:cubicBezTo>
                    <a:cubicBezTo>
                      <a:pt x="75" y="11"/>
                      <a:pt x="78" y="8"/>
                      <a:pt x="77" y="7"/>
                    </a:cubicBezTo>
                    <a:cubicBezTo>
                      <a:pt x="76" y="5"/>
                      <a:pt x="78" y="4"/>
                      <a:pt x="80" y="3"/>
                    </a:cubicBezTo>
                    <a:cubicBezTo>
                      <a:pt x="82" y="3"/>
                      <a:pt x="84" y="0"/>
                      <a:pt x="86" y="0"/>
                    </a:cubicBezTo>
                    <a:cubicBezTo>
                      <a:pt x="89" y="0"/>
                      <a:pt x="90" y="2"/>
                      <a:pt x="91" y="3"/>
                    </a:cubicBezTo>
                    <a:cubicBezTo>
                      <a:pt x="94" y="6"/>
                      <a:pt x="96" y="8"/>
                      <a:pt x="97" y="11"/>
                    </a:cubicBezTo>
                    <a:cubicBezTo>
                      <a:pt x="98" y="13"/>
                      <a:pt x="98" y="16"/>
                      <a:pt x="98" y="19"/>
                    </a:cubicBezTo>
                    <a:cubicBezTo>
                      <a:pt x="98" y="22"/>
                      <a:pt x="96" y="22"/>
                      <a:pt x="96" y="24"/>
                    </a:cubicBezTo>
                    <a:cubicBezTo>
                      <a:pt x="96" y="24"/>
                      <a:pt x="97" y="24"/>
                      <a:pt x="97" y="24"/>
                    </a:cubicBezTo>
                    <a:cubicBezTo>
                      <a:pt x="97" y="25"/>
                      <a:pt x="97" y="26"/>
                      <a:pt x="96" y="27"/>
                    </a:cubicBezTo>
                    <a:cubicBezTo>
                      <a:pt x="99" y="27"/>
                      <a:pt x="101" y="27"/>
                      <a:pt x="103" y="28"/>
                    </a:cubicBezTo>
                    <a:cubicBezTo>
                      <a:pt x="106" y="29"/>
                      <a:pt x="102" y="32"/>
                      <a:pt x="106" y="33"/>
                    </a:cubicBezTo>
                    <a:cubicBezTo>
                      <a:pt x="107" y="33"/>
                      <a:pt x="109" y="33"/>
                      <a:pt x="111" y="34"/>
                    </a:cubicBezTo>
                    <a:cubicBezTo>
                      <a:pt x="112" y="35"/>
                      <a:pt x="113" y="36"/>
                      <a:pt x="114" y="37"/>
                    </a:cubicBezTo>
                    <a:cubicBezTo>
                      <a:pt x="117" y="39"/>
                      <a:pt x="115" y="40"/>
                      <a:pt x="115" y="41"/>
                    </a:cubicBezTo>
                    <a:cubicBezTo>
                      <a:pt x="115" y="43"/>
                      <a:pt x="117" y="44"/>
                      <a:pt x="118" y="44"/>
                    </a:cubicBezTo>
                    <a:cubicBezTo>
                      <a:pt x="119" y="45"/>
                      <a:pt x="120" y="46"/>
                      <a:pt x="122" y="47"/>
                    </a:cubicBezTo>
                    <a:cubicBezTo>
                      <a:pt x="124" y="48"/>
                      <a:pt x="123" y="48"/>
                      <a:pt x="124" y="50"/>
                    </a:cubicBezTo>
                    <a:cubicBezTo>
                      <a:pt x="125" y="51"/>
                      <a:pt x="128" y="51"/>
                      <a:pt x="127" y="53"/>
                    </a:cubicBezTo>
                    <a:cubicBezTo>
                      <a:pt x="126" y="55"/>
                      <a:pt x="127" y="55"/>
                      <a:pt x="128" y="56"/>
                    </a:cubicBezTo>
                    <a:cubicBezTo>
                      <a:pt x="129" y="57"/>
                      <a:pt x="128" y="58"/>
                      <a:pt x="130" y="60"/>
                    </a:cubicBezTo>
                    <a:cubicBezTo>
                      <a:pt x="131" y="60"/>
                      <a:pt x="132" y="61"/>
                      <a:pt x="134" y="62"/>
                    </a:cubicBezTo>
                    <a:cubicBezTo>
                      <a:pt x="136" y="63"/>
                      <a:pt x="137" y="64"/>
                      <a:pt x="137" y="66"/>
                    </a:cubicBezTo>
                    <a:cubicBezTo>
                      <a:pt x="136" y="69"/>
                      <a:pt x="138" y="70"/>
                      <a:pt x="139" y="72"/>
                    </a:cubicBezTo>
                    <a:cubicBezTo>
                      <a:pt x="137" y="70"/>
                      <a:pt x="135" y="69"/>
                      <a:pt x="133" y="71"/>
                    </a:cubicBezTo>
                    <a:cubicBezTo>
                      <a:pt x="132" y="71"/>
                      <a:pt x="131" y="71"/>
                      <a:pt x="130" y="71"/>
                    </a:cubicBezTo>
                    <a:cubicBezTo>
                      <a:pt x="130" y="71"/>
                      <a:pt x="129" y="71"/>
                      <a:pt x="129" y="71"/>
                    </a:cubicBezTo>
                    <a:cubicBezTo>
                      <a:pt x="128" y="72"/>
                      <a:pt x="128" y="71"/>
                      <a:pt x="127" y="70"/>
                    </a:cubicBezTo>
                    <a:cubicBezTo>
                      <a:pt x="126" y="70"/>
                      <a:pt x="125" y="69"/>
                      <a:pt x="123" y="69"/>
                    </a:cubicBezTo>
                    <a:cubicBezTo>
                      <a:pt x="120" y="70"/>
                      <a:pt x="120" y="68"/>
                      <a:pt x="118" y="68"/>
                    </a:cubicBezTo>
                    <a:cubicBezTo>
                      <a:pt x="117" y="68"/>
                      <a:pt x="116" y="68"/>
                      <a:pt x="116" y="70"/>
                    </a:cubicBezTo>
                    <a:cubicBezTo>
                      <a:pt x="117" y="72"/>
                      <a:pt x="114" y="72"/>
                      <a:pt x="113" y="72"/>
                    </a:cubicBezTo>
                    <a:cubicBezTo>
                      <a:pt x="112" y="73"/>
                      <a:pt x="110" y="73"/>
                      <a:pt x="109" y="72"/>
                    </a:cubicBezTo>
                    <a:cubicBezTo>
                      <a:pt x="108" y="72"/>
                      <a:pt x="106" y="70"/>
                      <a:pt x="106" y="71"/>
                    </a:cubicBezTo>
                    <a:cubicBezTo>
                      <a:pt x="106" y="73"/>
                      <a:pt x="102" y="74"/>
                      <a:pt x="100" y="74"/>
                    </a:cubicBezTo>
                    <a:cubicBezTo>
                      <a:pt x="97" y="75"/>
                      <a:pt x="96" y="78"/>
                      <a:pt x="94" y="76"/>
                    </a:cubicBezTo>
                    <a:cubicBezTo>
                      <a:pt x="93" y="75"/>
                      <a:pt x="91" y="73"/>
                      <a:pt x="89" y="75"/>
                    </a:cubicBezTo>
                    <a:cubicBezTo>
                      <a:pt x="88" y="76"/>
                      <a:pt x="88" y="77"/>
                      <a:pt x="88" y="78"/>
                    </a:cubicBezTo>
                    <a:cubicBezTo>
                      <a:pt x="87" y="79"/>
                      <a:pt x="87" y="81"/>
                      <a:pt x="86" y="82"/>
                    </a:cubicBezTo>
                    <a:cubicBezTo>
                      <a:pt x="84" y="83"/>
                      <a:pt x="80" y="80"/>
                      <a:pt x="77" y="81"/>
                    </a:cubicBezTo>
                    <a:cubicBezTo>
                      <a:pt x="76" y="81"/>
                      <a:pt x="76" y="81"/>
                      <a:pt x="74" y="80"/>
                    </a:cubicBezTo>
                    <a:cubicBezTo>
                      <a:pt x="73" y="80"/>
                      <a:pt x="72" y="81"/>
                      <a:pt x="71" y="79"/>
                    </a:cubicBezTo>
                    <a:cubicBezTo>
                      <a:pt x="70" y="78"/>
                      <a:pt x="68" y="79"/>
                      <a:pt x="66" y="79"/>
                    </a:cubicBezTo>
                    <a:cubicBezTo>
                      <a:pt x="64" y="79"/>
                      <a:pt x="64" y="76"/>
                      <a:pt x="63" y="75"/>
                    </a:cubicBezTo>
                    <a:cubicBezTo>
                      <a:pt x="61" y="73"/>
                      <a:pt x="58" y="72"/>
                      <a:pt x="57" y="71"/>
                    </a:cubicBezTo>
                    <a:cubicBezTo>
                      <a:pt x="54" y="69"/>
                      <a:pt x="50" y="72"/>
                      <a:pt x="49" y="75"/>
                    </a:cubicBezTo>
                    <a:cubicBezTo>
                      <a:pt x="48" y="76"/>
                      <a:pt x="47" y="77"/>
                      <a:pt x="47" y="78"/>
                    </a:cubicBezTo>
                    <a:cubicBezTo>
                      <a:pt x="46" y="79"/>
                      <a:pt x="45" y="79"/>
                      <a:pt x="45" y="80"/>
                    </a:cubicBezTo>
                    <a:cubicBezTo>
                      <a:pt x="44" y="81"/>
                      <a:pt x="46" y="83"/>
                      <a:pt x="45" y="84"/>
                    </a:cubicBezTo>
                    <a:cubicBezTo>
                      <a:pt x="45" y="86"/>
                      <a:pt x="45" y="86"/>
                      <a:pt x="45" y="90"/>
                    </a:cubicBezTo>
                    <a:cubicBezTo>
                      <a:pt x="44" y="88"/>
                      <a:pt x="40" y="90"/>
                      <a:pt x="38" y="89"/>
                    </a:cubicBezTo>
                    <a:cubicBezTo>
                      <a:pt x="37" y="89"/>
                      <a:pt x="35" y="88"/>
                      <a:pt x="34" y="88"/>
                    </a:cubicBezTo>
                    <a:cubicBezTo>
                      <a:pt x="32" y="87"/>
                      <a:pt x="31" y="89"/>
                      <a:pt x="29" y="89"/>
                    </a:cubicBezTo>
                    <a:cubicBezTo>
                      <a:pt x="26" y="90"/>
                      <a:pt x="24" y="89"/>
                      <a:pt x="23" y="92"/>
                    </a:cubicBezTo>
                    <a:cubicBezTo>
                      <a:pt x="23" y="94"/>
                      <a:pt x="23" y="96"/>
                      <a:pt x="23" y="98"/>
                    </a:cubicBezTo>
                    <a:cubicBezTo>
                      <a:pt x="22" y="100"/>
                      <a:pt x="20" y="103"/>
                      <a:pt x="20" y="105"/>
                    </a:cubicBezTo>
                    <a:cubicBezTo>
                      <a:pt x="19" y="102"/>
                      <a:pt x="18" y="100"/>
                      <a:pt x="18" y="97"/>
                    </a:cubicBezTo>
                    <a:cubicBezTo>
                      <a:pt x="18" y="94"/>
                      <a:pt x="15" y="95"/>
                      <a:pt x="14" y="93"/>
                    </a:cubicBezTo>
                    <a:cubicBezTo>
                      <a:pt x="13" y="92"/>
                      <a:pt x="5" y="83"/>
                      <a:pt x="9" y="83"/>
                    </a:cubicBezTo>
                    <a:cubicBezTo>
                      <a:pt x="7" y="82"/>
                      <a:pt x="7" y="79"/>
                      <a:pt x="6" y="78"/>
                    </a:cubicBezTo>
                    <a:cubicBezTo>
                      <a:pt x="3" y="76"/>
                      <a:pt x="4" y="73"/>
                      <a:pt x="3" y="71"/>
                    </a:cubicBezTo>
                    <a:cubicBezTo>
                      <a:pt x="3" y="69"/>
                      <a:pt x="2" y="69"/>
                      <a:pt x="2" y="68"/>
                    </a:cubicBezTo>
                    <a:cubicBezTo>
                      <a:pt x="2" y="67"/>
                      <a:pt x="3" y="66"/>
                      <a:pt x="3" y="65"/>
                    </a:cubicBezTo>
                    <a:cubicBezTo>
                      <a:pt x="3" y="64"/>
                      <a:pt x="3" y="62"/>
                      <a:pt x="3" y="61"/>
                    </a:cubicBezTo>
                    <a:cubicBezTo>
                      <a:pt x="2" y="60"/>
                      <a:pt x="1" y="61"/>
                      <a:pt x="0" y="59"/>
                    </a:cubicBezTo>
                  </a:path>
                </a:pathLst>
              </a:custGeom>
              <a:solidFill>
                <a:srgbClr val="B3B3B3"/>
              </a:solidFill>
              <a:ln w="3175">
                <a:solidFill>
                  <a:schemeClr val="tx1"/>
                </a:solidFill>
                <a:round/>
                <a:headEnd/>
                <a:tailEnd/>
              </a:ln>
            </p:spPr>
            <p:txBody>
              <a:bodyPr/>
              <a:lstStyle/>
              <a:p>
                <a:endParaRPr lang="en-GB" sz="2400" dirty="0"/>
              </a:p>
            </p:txBody>
          </p:sp>
          <p:sp>
            <p:nvSpPr>
              <p:cNvPr id="330" name="Freeform 5165"/>
              <p:cNvSpPr>
                <a:spLocks/>
              </p:cNvSpPr>
              <p:nvPr/>
            </p:nvSpPr>
            <p:spPr bwMode="auto">
              <a:xfrm>
                <a:off x="2950" y="1886"/>
                <a:ext cx="68" cy="29"/>
              </a:xfrm>
              <a:custGeom>
                <a:avLst/>
                <a:gdLst>
                  <a:gd name="T0" fmla="*/ 0 w 52"/>
                  <a:gd name="T1" fmla="*/ 15 h 22"/>
                  <a:gd name="T2" fmla="*/ 7 w 52"/>
                  <a:gd name="T3" fmla="*/ 12 h 22"/>
                  <a:gd name="T4" fmla="*/ 14 w 52"/>
                  <a:gd name="T5" fmla="*/ 8 h 22"/>
                  <a:gd name="T6" fmla="*/ 25 w 52"/>
                  <a:gd name="T7" fmla="*/ 3 h 22"/>
                  <a:gd name="T8" fmla="*/ 30 w 52"/>
                  <a:gd name="T9" fmla="*/ 0 h 22"/>
                  <a:gd name="T10" fmla="*/ 35 w 52"/>
                  <a:gd name="T11" fmla="*/ 5 h 22"/>
                  <a:gd name="T12" fmla="*/ 41 w 52"/>
                  <a:gd name="T13" fmla="*/ 4 h 22"/>
                  <a:gd name="T14" fmla="*/ 44 w 52"/>
                  <a:gd name="T15" fmla="*/ 3 h 22"/>
                  <a:gd name="T16" fmla="*/ 54 w 52"/>
                  <a:gd name="T17" fmla="*/ 3 h 22"/>
                  <a:gd name="T18" fmla="*/ 63 w 52"/>
                  <a:gd name="T19" fmla="*/ 5 h 22"/>
                  <a:gd name="T20" fmla="*/ 68 w 52"/>
                  <a:gd name="T21" fmla="*/ 8 h 22"/>
                  <a:gd name="T22" fmla="*/ 67 w 52"/>
                  <a:gd name="T23" fmla="*/ 11 h 22"/>
                  <a:gd name="T24" fmla="*/ 64 w 52"/>
                  <a:gd name="T25" fmla="*/ 17 h 22"/>
                  <a:gd name="T26" fmla="*/ 63 w 52"/>
                  <a:gd name="T27" fmla="*/ 18 h 22"/>
                  <a:gd name="T28" fmla="*/ 55 w 52"/>
                  <a:gd name="T29" fmla="*/ 16 h 22"/>
                  <a:gd name="T30" fmla="*/ 52 w 52"/>
                  <a:gd name="T31" fmla="*/ 17 h 22"/>
                  <a:gd name="T32" fmla="*/ 48 w 52"/>
                  <a:gd name="T33" fmla="*/ 16 h 22"/>
                  <a:gd name="T34" fmla="*/ 43 w 52"/>
                  <a:gd name="T35" fmla="*/ 20 h 22"/>
                  <a:gd name="T36" fmla="*/ 35 w 52"/>
                  <a:gd name="T37" fmla="*/ 22 h 22"/>
                  <a:gd name="T38" fmla="*/ 30 w 52"/>
                  <a:gd name="T39" fmla="*/ 24 h 22"/>
                  <a:gd name="T40" fmla="*/ 25 w 52"/>
                  <a:gd name="T41" fmla="*/ 28 h 22"/>
                  <a:gd name="T42" fmla="*/ 16 w 52"/>
                  <a:gd name="T43" fmla="*/ 29 h 22"/>
                  <a:gd name="T44" fmla="*/ 10 w 52"/>
                  <a:gd name="T45" fmla="*/ 28 h 22"/>
                  <a:gd name="T46" fmla="*/ 7 w 52"/>
                  <a:gd name="T47" fmla="*/ 26 h 22"/>
                  <a:gd name="T48" fmla="*/ 1 w 52"/>
                  <a:gd name="T49" fmla="*/ 21 h 22"/>
                  <a:gd name="T50" fmla="*/ 1 w 52"/>
                  <a:gd name="T51" fmla="*/ 18 h 22"/>
                  <a:gd name="T52" fmla="*/ 0 w 52"/>
                  <a:gd name="T53" fmla="*/ 15 h 2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2" h="22">
                    <a:moveTo>
                      <a:pt x="0" y="11"/>
                    </a:moveTo>
                    <a:cubicBezTo>
                      <a:pt x="1" y="8"/>
                      <a:pt x="3" y="9"/>
                      <a:pt x="5" y="9"/>
                    </a:cubicBezTo>
                    <a:cubicBezTo>
                      <a:pt x="6" y="9"/>
                      <a:pt x="11" y="7"/>
                      <a:pt x="11" y="6"/>
                    </a:cubicBezTo>
                    <a:cubicBezTo>
                      <a:pt x="11" y="2"/>
                      <a:pt x="20" y="0"/>
                      <a:pt x="19" y="2"/>
                    </a:cubicBezTo>
                    <a:cubicBezTo>
                      <a:pt x="20" y="2"/>
                      <a:pt x="22" y="0"/>
                      <a:pt x="23" y="0"/>
                    </a:cubicBezTo>
                    <a:cubicBezTo>
                      <a:pt x="25" y="1"/>
                      <a:pt x="27" y="3"/>
                      <a:pt x="27" y="4"/>
                    </a:cubicBezTo>
                    <a:cubicBezTo>
                      <a:pt x="28" y="5"/>
                      <a:pt x="29" y="4"/>
                      <a:pt x="31" y="3"/>
                    </a:cubicBezTo>
                    <a:cubicBezTo>
                      <a:pt x="31" y="2"/>
                      <a:pt x="33" y="2"/>
                      <a:pt x="34" y="2"/>
                    </a:cubicBezTo>
                    <a:cubicBezTo>
                      <a:pt x="37" y="3"/>
                      <a:pt x="38" y="2"/>
                      <a:pt x="41" y="2"/>
                    </a:cubicBezTo>
                    <a:cubicBezTo>
                      <a:pt x="44" y="2"/>
                      <a:pt x="45" y="2"/>
                      <a:pt x="48" y="4"/>
                    </a:cubicBezTo>
                    <a:cubicBezTo>
                      <a:pt x="49" y="5"/>
                      <a:pt x="51" y="5"/>
                      <a:pt x="52" y="6"/>
                    </a:cubicBezTo>
                    <a:cubicBezTo>
                      <a:pt x="52" y="6"/>
                      <a:pt x="52" y="6"/>
                      <a:pt x="51" y="8"/>
                    </a:cubicBezTo>
                    <a:cubicBezTo>
                      <a:pt x="51" y="10"/>
                      <a:pt x="49" y="11"/>
                      <a:pt x="49" y="13"/>
                    </a:cubicBezTo>
                    <a:cubicBezTo>
                      <a:pt x="49" y="13"/>
                      <a:pt x="49" y="14"/>
                      <a:pt x="48" y="14"/>
                    </a:cubicBezTo>
                    <a:cubicBezTo>
                      <a:pt x="45" y="16"/>
                      <a:pt x="43" y="12"/>
                      <a:pt x="42" y="12"/>
                    </a:cubicBezTo>
                    <a:cubicBezTo>
                      <a:pt x="41" y="12"/>
                      <a:pt x="41" y="13"/>
                      <a:pt x="40" y="13"/>
                    </a:cubicBezTo>
                    <a:cubicBezTo>
                      <a:pt x="39" y="12"/>
                      <a:pt x="38" y="12"/>
                      <a:pt x="37" y="12"/>
                    </a:cubicBezTo>
                    <a:cubicBezTo>
                      <a:pt x="34" y="12"/>
                      <a:pt x="33" y="12"/>
                      <a:pt x="33" y="15"/>
                    </a:cubicBezTo>
                    <a:cubicBezTo>
                      <a:pt x="33" y="17"/>
                      <a:pt x="28" y="18"/>
                      <a:pt x="27" y="17"/>
                    </a:cubicBezTo>
                    <a:cubicBezTo>
                      <a:pt x="23" y="15"/>
                      <a:pt x="25" y="16"/>
                      <a:pt x="23" y="18"/>
                    </a:cubicBezTo>
                    <a:cubicBezTo>
                      <a:pt x="22" y="19"/>
                      <a:pt x="15" y="18"/>
                      <a:pt x="19" y="21"/>
                    </a:cubicBezTo>
                    <a:cubicBezTo>
                      <a:pt x="16" y="21"/>
                      <a:pt x="14" y="22"/>
                      <a:pt x="12" y="22"/>
                    </a:cubicBezTo>
                    <a:cubicBezTo>
                      <a:pt x="11" y="22"/>
                      <a:pt x="10" y="22"/>
                      <a:pt x="8" y="21"/>
                    </a:cubicBezTo>
                    <a:cubicBezTo>
                      <a:pt x="7" y="21"/>
                      <a:pt x="6" y="20"/>
                      <a:pt x="5" y="20"/>
                    </a:cubicBezTo>
                    <a:cubicBezTo>
                      <a:pt x="4" y="19"/>
                      <a:pt x="2" y="18"/>
                      <a:pt x="1" y="16"/>
                    </a:cubicBezTo>
                    <a:cubicBezTo>
                      <a:pt x="1" y="16"/>
                      <a:pt x="1" y="15"/>
                      <a:pt x="1" y="14"/>
                    </a:cubicBezTo>
                    <a:cubicBezTo>
                      <a:pt x="0" y="13"/>
                      <a:pt x="1" y="12"/>
                      <a:pt x="0" y="11"/>
                    </a:cubicBezTo>
                  </a:path>
                </a:pathLst>
              </a:custGeom>
              <a:solidFill>
                <a:srgbClr val="B3B3B3"/>
              </a:solidFill>
              <a:ln w="3175">
                <a:solidFill>
                  <a:schemeClr val="tx1"/>
                </a:solidFill>
                <a:round/>
                <a:headEnd/>
                <a:tailEnd/>
              </a:ln>
            </p:spPr>
            <p:txBody>
              <a:bodyPr/>
              <a:lstStyle/>
              <a:p>
                <a:endParaRPr lang="en-GB" sz="2400" dirty="0"/>
              </a:p>
            </p:txBody>
          </p:sp>
          <p:sp>
            <p:nvSpPr>
              <p:cNvPr id="331" name="Freeform 5166"/>
              <p:cNvSpPr>
                <a:spLocks/>
              </p:cNvSpPr>
              <p:nvPr/>
            </p:nvSpPr>
            <p:spPr bwMode="auto">
              <a:xfrm>
                <a:off x="2993" y="1781"/>
                <a:ext cx="67" cy="40"/>
              </a:xfrm>
              <a:custGeom>
                <a:avLst/>
                <a:gdLst>
                  <a:gd name="T0" fmla="*/ 0 w 51"/>
                  <a:gd name="T1" fmla="*/ 7 h 30"/>
                  <a:gd name="T2" fmla="*/ 3 w 51"/>
                  <a:gd name="T3" fmla="*/ 4 h 30"/>
                  <a:gd name="T4" fmla="*/ 8 w 51"/>
                  <a:gd name="T5" fmla="*/ 3 h 30"/>
                  <a:gd name="T6" fmla="*/ 21 w 51"/>
                  <a:gd name="T7" fmla="*/ 1 h 30"/>
                  <a:gd name="T8" fmla="*/ 29 w 51"/>
                  <a:gd name="T9" fmla="*/ 3 h 30"/>
                  <a:gd name="T10" fmla="*/ 41 w 51"/>
                  <a:gd name="T11" fmla="*/ 1 h 30"/>
                  <a:gd name="T12" fmla="*/ 46 w 51"/>
                  <a:gd name="T13" fmla="*/ 4 h 30"/>
                  <a:gd name="T14" fmla="*/ 51 w 51"/>
                  <a:gd name="T15" fmla="*/ 5 h 30"/>
                  <a:gd name="T16" fmla="*/ 56 w 51"/>
                  <a:gd name="T17" fmla="*/ 8 h 30"/>
                  <a:gd name="T18" fmla="*/ 64 w 51"/>
                  <a:gd name="T19" fmla="*/ 12 h 30"/>
                  <a:gd name="T20" fmla="*/ 67 w 51"/>
                  <a:gd name="T21" fmla="*/ 17 h 30"/>
                  <a:gd name="T22" fmla="*/ 63 w 51"/>
                  <a:gd name="T23" fmla="*/ 20 h 30"/>
                  <a:gd name="T24" fmla="*/ 59 w 51"/>
                  <a:gd name="T25" fmla="*/ 23 h 30"/>
                  <a:gd name="T26" fmla="*/ 54 w 51"/>
                  <a:gd name="T27" fmla="*/ 32 h 30"/>
                  <a:gd name="T28" fmla="*/ 56 w 51"/>
                  <a:gd name="T29" fmla="*/ 33 h 30"/>
                  <a:gd name="T30" fmla="*/ 54 w 51"/>
                  <a:gd name="T31" fmla="*/ 36 h 30"/>
                  <a:gd name="T32" fmla="*/ 51 w 51"/>
                  <a:gd name="T33" fmla="*/ 35 h 30"/>
                  <a:gd name="T34" fmla="*/ 46 w 51"/>
                  <a:gd name="T35" fmla="*/ 37 h 30"/>
                  <a:gd name="T36" fmla="*/ 42 w 51"/>
                  <a:gd name="T37" fmla="*/ 39 h 30"/>
                  <a:gd name="T38" fmla="*/ 35 w 51"/>
                  <a:gd name="T39" fmla="*/ 39 h 30"/>
                  <a:gd name="T40" fmla="*/ 30 w 51"/>
                  <a:gd name="T41" fmla="*/ 37 h 30"/>
                  <a:gd name="T42" fmla="*/ 26 w 51"/>
                  <a:gd name="T43" fmla="*/ 33 h 30"/>
                  <a:gd name="T44" fmla="*/ 28 w 51"/>
                  <a:gd name="T45" fmla="*/ 24 h 30"/>
                  <a:gd name="T46" fmla="*/ 24 w 51"/>
                  <a:gd name="T47" fmla="*/ 21 h 30"/>
                  <a:gd name="T48" fmla="*/ 12 w 51"/>
                  <a:gd name="T49" fmla="*/ 20 h 30"/>
                  <a:gd name="T50" fmla="*/ 5 w 51"/>
                  <a:gd name="T51" fmla="*/ 19 h 30"/>
                  <a:gd name="T52" fmla="*/ 1 w 51"/>
                  <a:gd name="T53" fmla="*/ 13 h 30"/>
                  <a:gd name="T54" fmla="*/ 0 w 51"/>
                  <a:gd name="T55" fmla="*/ 7 h 3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1" h="30">
                    <a:moveTo>
                      <a:pt x="0" y="5"/>
                    </a:moveTo>
                    <a:cubicBezTo>
                      <a:pt x="1" y="5"/>
                      <a:pt x="1" y="3"/>
                      <a:pt x="2" y="3"/>
                    </a:cubicBezTo>
                    <a:cubicBezTo>
                      <a:pt x="3" y="2"/>
                      <a:pt x="5" y="2"/>
                      <a:pt x="6" y="2"/>
                    </a:cubicBezTo>
                    <a:cubicBezTo>
                      <a:pt x="10" y="1"/>
                      <a:pt x="13" y="1"/>
                      <a:pt x="16" y="1"/>
                    </a:cubicBezTo>
                    <a:cubicBezTo>
                      <a:pt x="18" y="2"/>
                      <a:pt x="21" y="1"/>
                      <a:pt x="22" y="2"/>
                    </a:cubicBezTo>
                    <a:cubicBezTo>
                      <a:pt x="24" y="2"/>
                      <a:pt x="29" y="3"/>
                      <a:pt x="31" y="1"/>
                    </a:cubicBezTo>
                    <a:cubicBezTo>
                      <a:pt x="33" y="0"/>
                      <a:pt x="34" y="2"/>
                      <a:pt x="35" y="3"/>
                    </a:cubicBezTo>
                    <a:cubicBezTo>
                      <a:pt x="36" y="4"/>
                      <a:pt x="38" y="4"/>
                      <a:pt x="39" y="4"/>
                    </a:cubicBezTo>
                    <a:cubicBezTo>
                      <a:pt x="40" y="4"/>
                      <a:pt x="42" y="5"/>
                      <a:pt x="43" y="6"/>
                    </a:cubicBezTo>
                    <a:cubicBezTo>
                      <a:pt x="44" y="7"/>
                      <a:pt x="48" y="9"/>
                      <a:pt x="49" y="9"/>
                    </a:cubicBezTo>
                    <a:cubicBezTo>
                      <a:pt x="48" y="12"/>
                      <a:pt x="48" y="13"/>
                      <a:pt x="51" y="13"/>
                    </a:cubicBezTo>
                    <a:cubicBezTo>
                      <a:pt x="49" y="14"/>
                      <a:pt x="51" y="16"/>
                      <a:pt x="48" y="15"/>
                    </a:cubicBezTo>
                    <a:cubicBezTo>
                      <a:pt x="47" y="15"/>
                      <a:pt x="46" y="17"/>
                      <a:pt x="45" y="17"/>
                    </a:cubicBezTo>
                    <a:cubicBezTo>
                      <a:pt x="42" y="19"/>
                      <a:pt x="44" y="21"/>
                      <a:pt x="41" y="24"/>
                    </a:cubicBezTo>
                    <a:cubicBezTo>
                      <a:pt x="42" y="24"/>
                      <a:pt x="43" y="25"/>
                      <a:pt x="43" y="25"/>
                    </a:cubicBezTo>
                    <a:cubicBezTo>
                      <a:pt x="44" y="27"/>
                      <a:pt x="42" y="27"/>
                      <a:pt x="41" y="27"/>
                    </a:cubicBezTo>
                    <a:cubicBezTo>
                      <a:pt x="42" y="24"/>
                      <a:pt x="39" y="25"/>
                      <a:pt x="39" y="26"/>
                    </a:cubicBezTo>
                    <a:cubicBezTo>
                      <a:pt x="38" y="27"/>
                      <a:pt x="36" y="26"/>
                      <a:pt x="35" y="28"/>
                    </a:cubicBezTo>
                    <a:cubicBezTo>
                      <a:pt x="34" y="29"/>
                      <a:pt x="33" y="29"/>
                      <a:pt x="32" y="29"/>
                    </a:cubicBezTo>
                    <a:cubicBezTo>
                      <a:pt x="31" y="30"/>
                      <a:pt x="29" y="29"/>
                      <a:pt x="27" y="29"/>
                    </a:cubicBezTo>
                    <a:cubicBezTo>
                      <a:pt x="27" y="29"/>
                      <a:pt x="24" y="30"/>
                      <a:pt x="23" y="28"/>
                    </a:cubicBezTo>
                    <a:cubicBezTo>
                      <a:pt x="23" y="27"/>
                      <a:pt x="22" y="25"/>
                      <a:pt x="20" y="25"/>
                    </a:cubicBezTo>
                    <a:cubicBezTo>
                      <a:pt x="19" y="20"/>
                      <a:pt x="20" y="20"/>
                      <a:pt x="21" y="18"/>
                    </a:cubicBezTo>
                    <a:cubicBezTo>
                      <a:pt x="21" y="18"/>
                      <a:pt x="18" y="16"/>
                      <a:pt x="18" y="16"/>
                    </a:cubicBezTo>
                    <a:cubicBezTo>
                      <a:pt x="17" y="16"/>
                      <a:pt x="11" y="16"/>
                      <a:pt x="9" y="15"/>
                    </a:cubicBezTo>
                    <a:cubicBezTo>
                      <a:pt x="7" y="13"/>
                      <a:pt x="5" y="13"/>
                      <a:pt x="4" y="14"/>
                    </a:cubicBezTo>
                    <a:cubicBezTo>
                      <a:pt x="4" y="13"/>
                      <a:pt x="2" y="11"/>
                      <a:pt x="1" y="10"/>
                    </a:cubicBezTo>
                    <a:cubicBezTo>
                      <a:pt x="0" y="8"/>
                      <a:pt x="0" y="6"/>
                      <a:pt x="0" y="5"/>
                    </a:cubicBezTo>
                  </a:path>
                </a:pathLst>
              </a:custGeom>
              <a:solidFill>
                <a:srgbClr val="B3B3B3"/>
              </a:solidFill>
              <a:ln w="3175">
                <a:solidFill>
                  <a:schemeClr val="tx1"/>
                </a:solidFill>
                <a:round/>
                <a:headEnd/>
                <a:tailEnd/>
              </a:ln>
            </p:spPr>
            <p:txBody>
              <a:bodyPr/>
              <a:lstStyle/>
              <a:p>
                <a:endParaRPr lang="en-GB" sz="2400" dirty="0"/>
              </a:p>
            </p:txBody>
          </p:sp>
          <p:sp>
            <p:nvSpPr>
              <p:cNvPr id="332" name="Freeform 5167"/>
              <p:cNvSpPr>
                <a:spLocks/>
              </p:cNvSpPr>
              <p:nvPr/>
            </p:nvSpPr>
            <p:spPr bwMode="auto">
              <a:xfrm>
                <a:off x="3073" y="2916"/>
                <a:ext cx="110" cy="108"/>
              </a:xfrm>
              <a:custGeom>
                <a:avLst/>
                <a:gdLst>
                  <a:gd name="T0" fmla="*/ 1 w 83"/>
                  <a:gd name="T1" fmla="*/ 36 h 82"/>
                  <a:gd name="T2" fmla="*/ 7 w 83"/>
                  <a:gd name="T3" fmla="*/ 36 h 82"/>
                  <a:gd name="T4" fmla="*/ 11 w 83"/>
                  <a:gd name="T5" fmla="*/ 38 h 82"/>
                  <a:gd name="T6" fmla="*/ 16 w 83"/>
                  <a:gd name="T7" fmla="*/ 37 h 82"/>
                  <a:gd name="T8" fmla="*/ 20 w 83"/>
                  <a:gd name="T9" fmla="*/ 38 h 82"/>
                  <a:gd name="T10" fmla="*/ 29 w 83"/>
                  <a:gd name="T11" fmla="*/ 34 h 82"/>
                  <a:gd name="T12" fmla="*/ 36 w 83"/>
                  <a:gd name="T13" fmla="*/ 24 h 82"/>
                  <a:gd name="T14" fmla="*/ 40 w 83"/>
                  <a:gd name="T15" fmla="*/ 20 h 82"/>
                  <a:gd name="T16" fmla="*/ 46 w 83"/>
                  <a:gd name="T17" fmla="*/ 17 h 82"/>
                  <a:gd name="T18" fmla="*/ 52 w 83"/>
                  <a:gd name="T19" fmla="*/ 9 h 82"/>
                  <a:gd name="T20" fmla="*/ 58 w 83"/>
                  <a:gd name="T21" fmla="*/ 3 h 82"/>
                  <a:gd name="T22" fmla="*/ 66 w 83"/>
                  <a:gd name="T23" fmla="*/ 0 h 82"/>
                  <a:gd name="T24" fmla="*/ 74 w 83"/>
                  <a:gd name="T25" fmla="*/ 0 h 82"/>
                  <a:gd name="T26" fmla="*/ 80 w 83"/>
                  <a:gd name="T27" fmla="*/ 7 h 82"/>
                  <a:gd name="T28" fmla="*/ 89 w 83"/>
                  <a:gd name="T29" fmla="*/ 9 h 82"/>
                  <a:gd name="T30" fmla="*/ 97 w 83"/>
                  <a:gd name="T31" fmla="*/ 13 h 82"/>
                  <a:gd name="T32" fmla="*/ 106 w 83"/>
                  <a:gd name="T33" fmla="*/ 16 h 82"/>
                  <a:gd name="T34" fmla="*/ 109 w 83"/>
                  <a:gd name="T35" fmla="*/ 17 h 82"/>
                  <a:gd name="T36" fmla="*/ 109 w 83"/>
                  <a:gd name="T37" fmla="*/ 24 h 82"/>
                  <a:gd name="T38" fmla="*/ 109 w 83"/>
                  <a:gd name="T39" fmla="*/ 32 h 82"/>
                  <a:gd name="T40" fmla="*/ 109 w 83"/>
                  <a:gd name="T41" fmla="*/ 41 h 82"/>
                  <a:gd name="T42" fmla="*/ 109 w 83"/>
                  <a:gd name="T43" fmla="*/ 46 h 82"/>
                  <a:gd name="T44" fmla="*/ 107 w 83"/>
                  <a:gd name="T45" fmla="*/ 50 h 82"/>
                  <a:gd name="T46" fmla="*/ 105 w 83"/>
                  <a:gd name="T47" fmla="*/ 53 h 82"/>
                  <a:gd name="T48" fmla="*/ 106 w 83"/>
                  <a:gd name="T49" fmla="*/ 55 h 82"/>
                  <a:gd name="T50" fmla="*/ 106 w 83"/>
                  <a:gd name="T51" fmla="*/ 58 h 82"/>
                  <a:gd name="T52" fmla="*/ 105 w 83"/>
                  <a:gd name="T53" fmla="*/ 61 h 82"/>
                  <a:gd name="T54" fmla="*/ 106 w 83"/>
                  <a:gd name="T55" fmla="*/ 65 h 82"/>
                  <a:gd name="T56" fmla="*/ 107 w 83"/>
                  <a:gd name="T57" fmla="*/ 65 h 82"/>
                  <a:gd name="T58" fmla="*/ 107 w 83"/>
                  <a:gd name="T59" fmla="*/ 71 h 82"/>
                  <a:gd name="T60" fmla="*/ 102 w 83"/>
                  <a:gd name="T61" fmla="*/ 79 h 82"/>
                  <a:gd name="T62" fmla="*/ 101 w 83"/>
                  <a:gd name="T63" fmla="*/ 84 h 82"/>
                  <a:gd name="T64" fmla="*/ 99 w 83"/>
                  <a:gd name="T65" fmla="*/ 91 h 82"/>
                  <a:gd name="T66" fmla="*/ 86 w 83"/>
                  <a:gd name="T67" fmla="*/ 105 h 82"/>
                  <a:gd name="T68" fmla="*/ 82 w 83"/>
                  <a:gd name="T69" fmla="*/ 108 h 82"/>
                  <a:gd name="T70" fmla="*/ 72 w 83"/>
                  <a:gd name="T71" fmla="*/ 107 h 82"/>
                  <a:gd name="T72" fmla="*/ 64 w 83"/>
                  <a:gd name="T73" fmla="*/ 104 h 82"/>
                  <a:gd name="T74" fmla="*/ 56 w 83"/>
                  <a:gd name="T75" fmla="*/ 104 h 82"/>
                  <a:gd name="T76" fmla="*/ 53 w 83"/>
                  <a:gd name="T77" fmla="*/ 101 h 82"/>
                  <a:gd name="T78" fmla="*/ 52 w 83"/>
                  <a:gd name="T79" fmla="*/ 99 h 82"/>
                  <a:gd name="T80" fmla="*/ 37 w 83"/>
                  <a:gd name="T81" fmla="*/ 94 h 82"/>
                  <a:gd name="T82" fmla="*/ 34 w 83"/>
                  <a:gd name="T83" fmla="*/ 83 h 82"/>
                  <a:gd name="T84" fmla="*/ 29 w 83"/>
                  <a:gd name="T85" fmla="*/ 78 h 82"/>
                  <a:gd name="T86" fmla="*/ 24 w 83"/>
                  <a:gd name="T87" fmla="*/ 70 h 82"/>
                  <a:gd name="T88" fmla="*/ 13 w 83"/>
                  <a:gd name="T89" fmla="*/ 62 h 82"/>
                  <a:gd name="T90" fmla="*/ 7 w 83"/>
                  <a:gd name="T91" fmla="*/ 46 h 82"/>
                  <a:gd name="T92" fmla="*/ 1 w 83"/>
                  <a:gd name="T93" fmla="*/ 36 h 8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83" h="82">
                    <a:moveTo>
                      <a:pt x="1" y="27"/>
                    </a:moveTo>
                    <a:cubicBezTo>
                      <a:pt x="3" y="27"/>
                      <a:pt x="4" y="27"/>
                      <a:pt x="5" y="27"/>
                    </a:cubicBezTo>
                    <a:cubicBezTo>
                      <a:pt x="7" y="26"/>
                      <a:pt x="7" y="28"/>
                      <a:pt x="8" y="29"/>
                    </a:cubicBezTo>
                    <a:cubicBezTo>
                      <a:pt x="9" y="29"/>
                      <a:pt x="11" y="28"/>
                      <a:pt x="12" y="28"/>
                    </a:cubicBezTo>
                    <a:cubicBezTo>
                      <a:pt x="13" y="27"/>
                      <a:pt x="14" y="29"/>
                      <a:pt x="15" y="29"/>
                    </a:cubicBezTo>
                    <a:cubicBezTo>
                      <a:pt x="18" y="30"/>
                      <a:pt x="20" y="28"/>
                      <a:pt x="22" y="26"/>
                    </a:cubicBezTo>
                    <a:cubicBezTo>
                      <a:pt x="24" y="23"/>
                      <a:pt x="26" y="20"/>
                      <a:pt x="27" y="18"/>
                    </a:cubicBezTo>
                    <a:cubicBezTo>
                      <a:pt x="28" y="16"/>
                      <a:pt x="29" y="16"/>
                      <a:pt x="30" y="15"/>
                    </a:cubicBezTo>
                    <a:cubicBezTo>
                      <a:pt x="32" y="14"/>
                      <a:pt x="33" y="13"/>
                      <a:pt x="35" y="13"/>
                    </a:cubicBezTo>
                    <a:cubicBezTo>
                      <a:pt x="38" y="11"/>
                      <a:pt x="39" y="11"/>
                      <a:pt x="39" y="7"/>
                    </a:cubicBezTo>
                    <a:cubicBezTo>
                      <a:pt x="39" y="5"/>
                      <a:pt x="42" y="3"/>
                      <a:pt x="44" y="2"/>
                    </a:cubicBezTo>
                    <a:cubicBezTo>
                      <a:pt x="46" y="1"/>
                      <a:pt x="48" y="0"/>
                      <a:pt x="50" y="0"/>
                    </a:cubicBezTo>
                    <a:cubicBezTo>
                      <a:pt x="52" y="0"/>
                      <a:pt x="54" y="1"/>
                      <a:pt x="56" y="0"/>
                    </a:cubicBezTo>
                    <a:cubicBezTo>
                      <a:pt x="56" y="4"/>
                      <a:pt x="56" y="5"/>
                      <a:pt x="60" y="5"/>
                    </a:cubicBezTo>
                    <a:cubicBezTo>
                      <a:pt x="63" y="5"/>
                      <a:pt x="64" y="5"/>
                      <a:pt x="67" y="7"/>
                    </a:cubicBezTo>
                    <a:cubicBezTo>
                      <a:pt x="68" y="7"/>
                      <a:pt x="72" y="9"/>
                      <a:pt x="73" y="10"/>
                    </a:cubicBezTo>
                    <a:cubicBezTo>
                      <a:pt x="75" y="11"/>
                      <a:pt x="79" y="11"/>
                      <a:pt x="80" y="12"/>
                    </a:cubicBezTo>
                    <a:cubicBezTo>
                      <a:pt x="80" y="14"/>
                      <a:pt x="81" y="14"/>
                      <a:pt x="82" y="13"/>
                    </a:cubicBezTo>
                    <a:cubicBezTo>
                      <a:pt x="82" y="15"/>
                      <a:pt x="81" y="16"/>
                      <a:pt x="82" y="18"/>
                    </a:cubicBezTo>
                    <a:cubicBezTo>
                      <a:pt x="83" y="20"/>
                      <a:pt x="82" y="22"/>
                      <a:pt x="82" y="24"/>
                    </a:cubicBezTo>
                    <a:cubicBezTo>
                      <a:pt x="83" y="26"/>
                      <a:pt x="81" y="28"/>
                      <a:pt x="82" y="31"/>
                    </a:cubicBezTo>
                    <a:cubicBezTo>
                      <a:pt x="82" y="32"/>
                      <a:pt x="83" y="33"/>
                      <a:pt x="82" y="35"/>
                    </a:cubicBezTo>
                    <a:cubicBezTo>
                      <a:pt x="81" y="35"/>
                      <a:pt x="82" y="38"/>
                      <a:pt x="81" y="38"/>
                    </a:cubicBezTo>
                    <a:cubicBezTo>
                      <a:pt x="80" y="39"/>
                      <a:pt x="79" y="39"/>
                      <a:pt x="79" y="40"/>
                    </a:cubicBezTo>
                    <a:cubicBezTo>
                      <a:pt x="79" y="41"/>
                      <a:pt x="80" y="41"/>
                      <a:pt x="80" y="42"/>
                    </a:cubicBezTo>
                    <a:cubicBezTo>
                      <a:pt x="80" y="44"/>
                      <a:pt x="80" y="44"/>
                      <a:pt x="80" y="44"/>
                    </a:cubicBezTo>
                    <a:cubicBezTo>
                      <a:pt x="80" y="44"/>
                      <a:pt x="79" y="45"/>
                      <a:pt x="79" y="46"/>
                    </a:cubicBezTo>
                    <a:cubicBezTo>
                      <a:pt x="79" y="46"/>
                      <a:pt x="80" y="48"/>
                      <a:pt x="80" y="49"/>
                    </a:cubicBezTo>
                    <a:cubicBezTo>
                      <a:pt x="81" y="49"/>
                      <a:pt x="81" y="49"/>
                      <a:pt x="81" y="49"/>
                    </a:cubicBezTo>
                    <a:cubicBezTo>
                      <a:pt x="81" y="51"/>
                      <a:pt x="82" y="52"/>
                      <a:pt x="81" y="54"/>
                    </a:cubicBezTo>
                    <a:cubicBezTo>
                      <a:pt x="80" y="56"/>
                      <a:pt x="79" y="59"/>
                      <a:pt x="77" y="60"/>
                    </a:cubicBezTo>
                    <a:cubicBezTo>
                      <a:pt x="75" y="61"/>
                      <a:pt x="76" y="62"/>
                      <a:pt x="76" y="64"/>
                    </a:cubicBezTo>
                    <a:cubicBezTo>
                      <a:pt x="75" y="66"/>
                      <a:pt x="74" y="67"/>
                      <a:pt x="75" y="69"/>
                    </a:cubicBezTo>
                    <a:cubicBezTo>
                      <a:pt x="74" y="68"/>
                      <a:pt x="66" y="79"/>
                      <a:pt x="65" y="80"/>
                    </a:cubicBezTo>
                    <a:cubicBezTo>
                      <a:pt x="64" y="80"/>
                      <a:pt x="63" y="82"/>
                      <a:pt x="62" y="82"/>
                    </a:cubicBezTo>
                    <a:cubicBezTo>
                      <a:pt x="61" y="80"/>
                      <a:pt x="57" y="81"/>
                      <a:pt x="54" y="81"/>
                    </a:cubicBezTo>
                    <a:cubicBezTo>
                      <a:pt x="52" y="81"/>
                      <a:pt x="50" y="80"/>
                      <a:pt x="48" y="79"/>
                    </a:cubicBezTo>
                    <a:cubicBezTo>
                      <a:pt x="44" y="78"/>
                      <a:pt x="43" y="79"/>
                      <a:pt x="42" y="79"/>
                    </a:cubicBezTo>
                    <a:cubicBezTo>
                      <a:pt x="41" y="77"/>
                      <a:pt x="41" y="78"/>
                      <a:pt x="40" y="77"/>
                    </a:cubicBezTo>
                    <a:cubicBezTo>
                      <a:pt x="38" y="77"/>
                      <a:pt x="40" y="75"/>
                      <a:pt x="39" y="75"/>
                    </a:cubicBezTo>
                    <a:cubicBezTo>
                      <a:pt x="37" y="72"/>
                      <a:pt x="30" y="74"/>
                      <a:pt x="28" y="71"/>
                    </a:cubicBezTo>
                    <a:cubicBezTo>
                      <a:pt x="27" y="68"/>
                      <a:pt x="25" y="65"/>
                      <a:pt x="26" y="63"/>
                    </a:cubicBezTo>
                    <a:cubicBezTo>
                      <a:pt x="27" y="59"/>
                      <a:pt x="25" y="58"/>
                      <a:pt x="22" y="59"/>
                    </a:cubicBezTo>
                    <a:cubicBezTo>
                      <a:pt x="22" y="55"/>
                      <a:pt x="21" y="54"/>
                      <a:pt x="18" y="53"/>
                    </a:cubicBezTo>
                    <a:cubicBezTo>
                      <a:pt x="15" y="52"/>
                      <a:pt x="12" y="49"/>
                      <a:pt x="10" y="47"/>
                    </a:cubicBezTo>
                    <a:cubicBezTo>
                      <a:pt x="8" y="43"/>
                      <a:pt x="8" y="39"/>
                      <a:pt x="5" y="35"/>
                    </a:cubicBezTo>
                    <a:cubicBezTo>
                      <a:pt x="4" y="34"/>
                      <a:pt x="0" y="29"/>
                      <a:pt x="1" y="27"/>
                    </a:cubicBezTo>
                  </a:path>
                </a:pathLst>
              </a:custGeom>
              <a:solidFill>
                <a:srgbClr val="B3B3B3"/>
              </a:solidFill>
              <a:ln w="3175">
                <a:solidFill>
                  <a:schemeClr val="tx1"/>
                </a:solidFill>
                <a:round/>
                <a:headEnd/>
                <a:tailEnd/>
              </a:ln>
            </p:spPr>
            <p:txBody>
              <a:bodyPr/>
              <a:lstStyle/>
              <a:p>
                <a:endParaRPr lang="en-GB" sz="2400" dirty="0"/>
              </a:p>
            </p:txBody>
          </p:sp>
          <p:sp>
            <p:nvSpPr>
              <p:cNvPr id="333" name="Freeform 5168"/>
              <p:cNvSpPr>
                <a:spLocks/>
              </p:cNvSpPr>
              <p:nvPr/>
            </p:nvSpPr>
            <p:spPr bwMode="auto">
              <a:xfrm>
                <a:off x="3836" y="2525"/>
                <a:ext cx="3" cy="1"/>
              </a:xfrm>
              <a:custGeom>
                <a:avLst/>
                <a:gdLst>
                  <a:gd name="T0" fmla="*/ 0 w 2"/>
                  <a:gd name="T1" fmla="*/ 0 h 1"/>
                  <a:gd name="T2" fmla="*/ 3 w 2"/>
                  <a:gd name="T3" fmla="*/ 1 h 1"/>
                  <a:gd name="T4" fmla="*/ 0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0" y="0"/>
                    </a:moveTo>
                    <a:cubicBezTo>
                      <a:pt x="0" y="0"/>
                      <a:pt x="1" y="1"/>
                      <a:pt x="2" y="1"/>
                    </a:cubicBezTo>
                    <a:cubicBezTo>
                      <a:pt x="2"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334" name="Freeform 5169"/>
              <p:cNvSpPr>
                <a:spLocks/>
              </p:cNvSpPr>
              <p:nvPr/>
            </p:nvSpPr>
            <p:spPr bwMode="auto">
              <a:xfrm>
                <a:off x="3835" y="2512"/>
                <a:ext cx="34" cy="66"/>
              </a:xfrm>
              <a:custGeom>
                <a:avLst/>
                <a:gdLst>
                  <a:gd name="T0" fmla="*/ 3 w 26"/>
                  <a:gd name="T1" fmla="*/ 37 h 50"/>
                  <a:gd name="T2" fmla="*/ 16 w 26"/>
                  <a:gd name="T3" fmla="*/ 63 h 50"/>
                  <a:gd name="T4" fmla="*/ 31 w 26"/>
                  <a:gd name="T5" fmla="*/ 53 h 50"/>
                  <a:gd name="T6" fmla="*/ 31 w 26"/>
                  <a:gd name="T7" fmla="*/ 38 h 50"/>
                  <a:gd name="T8" fmla="*/ 29 w 26"/>
                  <a:gd name="T9" fmla="*/ 34 h 50"/>
                  <a:gd name="T10" fmla="*/ 27 w 26"/>
                  <a:gd name="T11" fmla="*/ 30 h 50"/>
                  <a:gd name="T12" fmla="*/ 24 w 26"/>
                  <a:gd name="T13" fmla="*/ 22 h 50"/>
                  <a:gd name="T14" fmla="*/ 21 w 26"/>
                  <a:gd name="T15" fmla="*/ 21 h 50"/>
                  <a:gd name="T16" fmla="*/ 17 w 26"/>
                  <a:gd name="T17" fmla="*/ 12 h 50"/>
                  <a:gd name="T18" fmla="*/ 7 w 26"/>
                  <a:gd name="T19" fmla="*/ 1 h 50"/>
                  <a:gd name="T20" fmla="*/ 10 w 26"/>
                  <a:gd name="T21" fmla="*/ 5 h 50"/>
                  <a:gd name="T22" fmla="*/ 4 w 26"/>
                  <a:gd name="T23" fmla="*/ 3 h 50"/>
                  <a:gd name="T24" fmla="*/ 8 w 26"/>
                  <a:gd name="T25" fmla="*/ 5 h 50"/>
                  <a:gd name="T26" fmla="*/ 13 w 26"/>
                  <a:gd name="T27" fmla="*/ 8 h 50"/>
                  <a:gd name="T28" fmla="*/ 7 w 26"/>
                  <a:gd name="T29" fmla="*/ 5 h 50"/>
                  <a:gd name="T30" fmla="*/ 7 w 26"/>
                  <a:gd name="T31" fmla="*/ 8 h 50"/>
                  <a:gd name="T32" fmla="*/ 5 w 26"/>
                  <a:gd name="T33" fmla="*/ 13 h 50"/>
                  <a:gd name="T34" fmla="*/ 4 w 26"/>
                  <a:gd name="T35" fmla="*/ 30 h 50"/>
                  <a:gd name="T36" fmla="*/ 3 w 26"/>
                  <a:gd name="T37" fmla="*/ 25 h 50"/>
                  <a:gd name="T38" fmla="*/ 3 w 26"/>
                  <a:gd name="T39" fmla="*/ 37 h 5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6" h="50">
                    <a:moveTo>
                      <a:pt x="2" y="28"/>
                    </a:moveTo>
                    <a:cubicBezTo>
                      <a:pt x="2" y="32"/>
                      <a:pt x="4" y="50"/>
                      <a:pt x="12" y="48"/>
                    </a:cubicBezTo>
                    <a:cubicBezTo>
                      <a:pt x="16" y="46"/>
                      <a:pt x="22" y="44"/>
                      <a:pt x="24" y="40"/>
                    </a:cubicBezTo>
                    <a:cubicBezTo>
                      <a:pt x="25" y="37"/>
                      <a:pt x="26" y="32"/>
                      <a:pt x="24" y="29"/>
                    </a:cubicBezTo>
                    <a:cubicBezTo>
                      <a:pt x="24" y="30"/>
                      <a:pt x="22" y="26"/>
                      <a:pt x="22" y="26"/>
                    </a:cubicBezTo>
                    <a:cubicBezTo>
                      <a:pt x="24" y="28"/>
                      <a:pt x="21" y="24"/>
                      <a:pt x="21" y="23"/>
                    </a:cubicBezTo>
                    <a:cubicBezTo>
                      <a:pt x="19" y="21"/>
                      <a:pt x="19" y="19"/>
                      <a:pt x="18" y="17"/>
                    </a:cubicBezTo>
                    <a:cubicBezTo>
                      <a:pt x="18" y="17"/>
                      <a:pt x="17" y="17"/>
                      <a:pt x="16" y="16"/>
                    </a:cubicBezTo>
                    <a:cubicBezTo>
                      <a:pt x="19" y="17"/>
                      <a:pt x="13" y="10"/>
                      <a:pt x="13" y="9"/>
                    </a:cubicBezTo>
                    <a:cubicBezTo>
                      <a:pt x="13" y="8"/>
                      <a:pt x="6" y="0"/>
                      <a:pt x="5" y="1"/>
                    </a:cubicBezTo>
                    <a:cubicBezTo>
                      <a:pt x="6" y="2"/>
                      <a:pt x="7" y="3"/>
                      <a:pt x="8" y="4"/>
                    </a:cubicBezTo>
                    <a:cubicBezTo>
                      <a:pt x="7" y="3"/>
                      <a:pt x="4" y="0"/>
                      <a:pt x="3" y="2"/>
                    </a:cubicBezTo>
                    <a:cubicBezTo>
                      <a:pt x="3" y="3"/>
                      <a:pt x="5" y="3"/>
                      <a:pt x="6" y="4"/>
                    </a:cubicBezTo>
                    <a:cubicBezTo>
                      <a:pt x="6" y="3"/>
                      <a:pt x="9" y="5"/>
                      <a:pt x="10" y="6"/>
                    </a:cubicBezTo>
                    <a:cubicBezTo>
                      <a:pt x="9" y="5"/>
                      <a:pt x="6" y="4"/>
                      <a:pt x="5" y="4"/>
                    </a:cubicBezTo>
                    <a:cubicBezTo>
                      <a:pt x="6" y="5"/>
                      <a:pt x="5" y="5"/>
                      <a:pt x="5" y="6"/>
                    </a:cubicBezTo>
                    <a:cubicBezTo>
                      <a:pt x="4" y="7"/>
                      <a:pt x="5" y="8"/>
                      <a:pt x="4" y="10"/>
                    </a:cubicBezTo>
                    <a:cubicBezTo>
                      <a:pt x="2" y="13"/>
                      <a:pt x="3" y="19"/>
                      <a:pt x="3" y="23"/>
                    </a:cubicBezTo>
                    <a:cubicBezTo>
                      <a:pt x="1" y="23"/>
                      <a:pt x="2" y="20"/>
                      <a:pt x="2" y="19"/>
                    </a:cubicBezTo>
                    <a:cubicBezTo>
                      <a:pt x="0" y="22"/>
                      <a:pt x="2" y="25"/>
                      <a:pt x="2" y="28"/>
                    </a:cubicBezTo>
                  </a:path>
                </a:pathLst>
              </a:custGeom>
              <a:solidFill>
                <a:srgbClr val="B3B3B3"/>
              </a:solidFill>
              <a:ln w="3175">
                <a:solidFill>
                  <a:schemeClr val="tx1"/>
                </a:solidFill>
                <a:round/>
                <a:headEnd/>
                <a:tailEnd/>
              </a:ln>
            </p:spPr>
            <p:txBody>
              <a:bodyPr/>
              <a:lstStyle/>
              <a:p>
                <a:endParaRPr lang="en-GB" sz="2400" dirty="0"/>
              </a:p>
            </p:txBody>
          </p:sp>
          <p:sp>
            <p:nvSpPr>
              <p:cNvPr id="335" name="Freeform 5170"/>
              <p:cNvSpPr>
                <a:spLocks/>
              </p:cNvSpPr>
              <p:nvPr/>
            </p:nvSpPr>
            <p:spPr bwMode="auto">
              <a:xfrm>
                <a:off x="3837" y="2516"/>
                <a:ext cx="2" cy="1"/>
              </a:xfrm>
              <a:custGeom>
                <a:avLst/>
                <a:gdLst>
                  <a:gd name="T0" fmla="*/ 0 w 1"/>
                  <a:gd name="T1" fmla="*/ 0 h 1"/>
                  <a:gd name="T2" fmla="*/ 2 w 1"/>
                  <a:gd name="T3" fmla="*/ 0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1" y="0"/>
                      <a:pt x="1" y="1"/>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336" name="Freeform 5171"/>
              <p:cNvSpPr>
                <a:spLocks/>
              </p:cNvSpPr>
              <p:nvPr/>
            </p:nvSpPr>
            <p:spPr bwMode="auto">
              <a:xfrm>
                <a:off x="3190" y="2141"/>
                <a:ext cx="18" cy="60"/>
              </a:xfrm>
              <a:custGeom>
                <a:avLst/>
                <a:gdLst>
                  <a:gd name="T0" fmla="*/ 0 w 14"/>
                  <a:gd name="T1" fmla="*/ 33 h 46"/>
                  <a:gd name="T2" fmla="*/ 3 w 14"/>
                  <a:gd name="T3" fmla="*/ 27 h 46"/>
                  <a:gd name="T4" fmla="*/ 6 w 14"/>
                  <a:gd name="T5" fmla="*/ 12 h 46"/>
                  <a:gd name="T6" fmla="*/ 8 w 14"/>
                  <a:gd name="T7" fmla="*/ 7 h 46"/>
                  <a:gd name="T8" fmla="*/ 8 w 14"/>
                  <a:gd name="T9" fmla="*/ 4 h 46"/>
                  <a:gd name="T10" fmla="*/ 12 w 14"/>
                  <a:gd name="T11" fmla="*/ 4 h 46"/>
                  <a:gd name="T12" fmla="*/ 14 w 14"/>
                  <a:gd name="T13" fmla="*/ 0 h 46"/>
                  <a:gd name="T14" fmla="*/ 15 w 14"/>
                  <a:gd name="T15" fmla="*/ 16 h 46"/>
                  <a:gd name="T16" fmla="*/ 12 w 14"/>
                  <a:gd name="T17" fmla="*/ 12 h 46"/>
                  <a:gd name="T18" fmla="*/ 8 w 14"/>
                  <a:gd name="T19" fmla="*/ 16 h 46"/>
                  <a:gd name="T20" fmla="*/ 9 w 14"/>
                  <a:gd name="T21" fmla="*/ 23 h 46"/>
                  <a:gd name="T22" fmla="*/ 8 w 14"/>
                  <a:gd name="T23" fmla="*/ 30 h 46"/>
                  <a:gd name="T24" fmla="*/ 15 w 14"/>
                  <a:gd name="T25" fmla="*/ 29 h 46"/>
                  <a:gd name="T26" fmla="*/ 15 w 14"/>
                  <a:gd name="T27" fmla="*/ 34 h 46"/>
                  <a:gd name="T28" fmla="*/ 13 w 14"/>
                  <a:gd name="T29" fmla="*/ 43 h 46"/>
                  <a:gd name="T30" fmla="*/ 10 w 14"/>
                  <a:gd name="T31" fmla="*/ 60 h 46"/>
                  <a:gd name="T32" fmla="*/ 0 w 14"/>
                  <a:gd name="T33" fmla="*/ 33 h 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 h="46">
                    <a:moveTo>
                      <a:pt x="0" y="25"/>
                    </a:moveTo>
                    <a:cubicBezTo>
                      <a:pt x="0" y="25"/>
                      <a:pt x="3" y="22"/>
                      <a:pt x="2" y="21"/>
                    </a:cubicBezTo>
                    <a:cubicBezTo>
                      <a:pt x="4" y="17"/>
                      <a:pt x="4" y="13"/>
                      <a:pt x="5" y="9"/>
                    </a:cubicBezTo>
                    <a:cubicBezTo>
                      <a:pt x="5" y="8"/>
                      <a:pt x="5" y="6"/>
                      <a:pt x="6" y="5"/>
                    </a:cubicBezTo>
                    <a:cubicBezTo>
                      <a:pt x="7" y="5"/>
                      <a:pt x="6" y="3"/>
                      <a:pt x="6" y="3"/>
                    </a:cubicBezTo>
                    <a:cubicBezTo>
                      <a:pt x="7" y="2"/>
                      <a:pt x="9" y="3"/>
                      <a:pt x="9" y="3"/>
                    </a:cubicBezTo>
                    <a:cubicBezTo>
                      <a:pt x="11" y="3"/>
                      <a:pt x="11" y="1"/>
                      <a:pt x="11" y="0"/>
                    </a:cubicBezTo>
                    <a:cubicBezTo>
                      <a:pt x="14" y="0"/>
                      <a:pt x="12" y="10"/>
                      <a:pt x="12" y="12"/>
                    </a:cubicBezTo>
                    <a:cubicBezTo>
                      <a:pt x="12" y="11"/>
                      <a:pt x="10" y="10"/>
                      <a:pt x="9" y="9"/>
                    </a:cubicBezTo>
                    <a:cubicBezTo>
                      <a:pt x="7" y="9"/>
                      <a:pt x="7" y="11"/>
                      <a:pt x="6" y="12"/>
                    </a:cubicBezTo>
                    <a:cubicBezTo>
                      <a:pt x="6" y="14"/>
                      <a:pt x="5" y="18"/>
                      <a:pt x="7" y="18"/>
                    </a:cubicBezTo>
                    <a:cubicBezTo>
                      <a:pt x="11" y="17"/>
                      <a:pt x="6" y="20"/>
                      <a:pt x="6" y="23"/>
                    </a:cubicBezTo>
                    <a:cubicBezTo>
                      <a:pt x="7" y="25"/>
                      <a:pt x="11" y="22"/>
                      <a:pt x="12" y="22"/>
                    </a:cubicBezTo>
                    <a:cubicBezTo>
                      <a:pt x="12" y="23"/>
                      <a:pt x="12" y="24"/>
                      <a:pt x="12" y="26"/>
                    </a:cubicBezTo>
                    <a:cubicBezTo>
                      <a:pt x="12" y="28"/>
                      <a:pt x="11" y="31"/>
                      <a:pt x="10" y="33"/>
                    </a:cubicBezTo>
                    <a:cubicBezTo>
                      <a:pt x="9" y="36"/>
                      <a:pt x="10" y="43"/>
                      <a:pt x="8" y="46"/>
                    </a:cubicBezTo>
                    <a:cubicBezTo>
                      <a:pt x="0" y="25"/>
                      <a:pt x="0" y="25"/>
                      <a:pt x="0" y="25"/>
                    </a:cubicBezTo>
                  </a:path>
                </a:pathLst>
              </a:custGeom>
              <a:solidFill>
                <a:srgbClr val="B3B3B3"/>
              </a:solidFill>
              <a:ln w="3175">
                <a:solidFill>
                  <a:schemeClr val="tx1"/>
                </a:solidFill>
                <a:round/>
                <a:headEnd/>
                <a:tailEnd/>
              </a:ln>
            </p:spPr>
            <p:txBody>
              <a:bodyPr/>
              <a:lstStyle/>
              <a:p>
                <a:endParaRPr lang="en-GB" sz="2400" dirty="0"/>
              </a:p>
            </p:txBody>
          </p:sp>
          <p:sp>
            <p:nvSpPr>
              <p:cNvPr id="337" name="Freeform 5172"/>
              <p:cNvSpPr>
                <a:spLocks/>
              </p:cNvSpPr>
              <p:nvPr/>
            </p:nvSpPr>
            <p:spPr bwMode="auto">
              <a:xfrm>
                <a:off x="4101" y="2311"/>
                <a:ext cx="116" cy="137"/>
              </a:xfrm>
              <a:custGeom>
                <a:avLst/>
                <a:gdLst>
                  <a:gd name="T0" fmla="*/ 3 w 88"/>
                  <a:gd name="T1" fmla="*/ 29 h 104"/>
                  <a:gd name="T2" fmla="*/ 7 w 88"/>
                  <a:gd name="T3" fmla="*/ 22 h 104"/>
                  <a:gd name="T4" fmla="*/ 12 w 88"/>
                  <a:gd name="T5" fmla="*/ 16 h 104"/>
                  <a:gd name="T6" fmla="*/ 21 w 88"/>
                  <a:gd name="T7" fmla="*/ 22 h 104"/>
                  <a:gd name="T8" fmla="*/ 21 w 88"/>
                  <a:gd name="T9" fmla="*/ 14 h 104"/>
                  <a:gd name="T10" fmla="*/ 16 w 88"/>
                  <a:gd name="T11" fmla="*/ 5 h 104"/>
                  <a:gd name="T12" fmla="*/ 20 w 88"/>
                  <a:gd name="T13" fmla="*/ 3 h 104"/>
                  <a:gd name="T14" fmla="*/ 25 w 88"/>
                  <a:gd name="T15" fmla="*/ 5 h 104"/>
                  <a:gd name="T16" fmla="*/ 34 w 88"/>
                  <a:gd name="T17" fmla="*/ 14 h 104"/>
                  <a:gd name="T18" fmla="*/ 37 w 88"/>
                  <a:gd name="T19" fmla="*/ 14 h 104"/>
                  <a:gd name="T20" fmla="*/ 44 w 88"/>
                  <a:gd name="T21" fmla="*/ 28 h 104"/>
                  <a:gd name="T22" fmla="*/ 53 w 88"/>
                  <a:gd name="T23" fmla="*/ 26 h 104"/>
                  <a:gd name="T24" fmla="*/ 62 w 88"/>
                  <a:gd name="T25" fmla="*/ 30 h 104"/>
                  <a:gd name="T26" fmla="*/ 63 w 88"/>
                  <a:gd name="T27" fmla="*/ 36 h 104"/>
                  <a:gd name="T28" fmla="*/ 66 w 88"/>
                  <a:gd name="T29" fmla="*/ 42 h 104"/>
                  <a:gd name="T30" fmla="*/ 55 w 88"/>
                  <a:gd name="T31" fmla="*/ 46 h 104"/>
                  <a:gd name="T32" fmla="*/ 57 w 88"/>
                  <a:gd name="T33" fmla="*/ 53 h 104"/>
                  <a:gd name="T34" fmla="*/ 67 w 88"/>
                  <a:gd name="T35" fmla="*/ 59 h 104"/>
                  <a:gd name="T36" fmla="*/ 75 w 88"/>
                  <a:gd name="T37" fmla="*/ 66 h 104"/>
                  <a:gd name="T38" fmla="*/ 82 w 88"/>
                  <a:gd name="T39" fmla="*/ 72 h 104"/>
                  <a:gd name="T40" fmla="*/ 92 w 88"/>
                  <a:gd name="T41" fmla="*/ 84 h 104"/>
                  <a:gd name="T42" fmla="*/ 98 w 88"/>
                  <a:gd name="T43" fmla="*/ 95 h 104"/>
                  <a:gd name="T44" fmla="*/ 102 w 88"/>
                  <a:gd name="T45" fmla="*/ 96 h 104"/>
                  <a:gd name="T46" fmla="*/ 111 w 88"/>
                  <a:gd name="T47" fmla="*/ 103 h 104"/>
                  <a:gd name="T48" fmla="*/ 112 w 88"/>
                  <a:gd name="T49" fmla="*/ 112 h 104"/>
                  <a:gd name="T50" fmla="*/ 113 w 88"/>
                  <a:gd name="T51" fmla="*/ 120 h 104"/>
                  <a:gd name="T52" fmla="*/ 108 w 88"/>
                  <a:gd name="T53" fmla="*/ 129 h 104"/>
                  <a:gd name="T54" fmla="*/ 99 w 88"/>
                  <a:gd name="T55" fmla="*/ 128 h 104"/>
                  <a:gd name="T56" fmla="*/ 95 w 88"/>
                  <a:gd name="T57" fmla="*/ 129 h 104"/>
                  <a:gd name="T58" fmla="*/ 96 w 88"/>
                  <a:gd name="T59" fmla="*/ 136 h 104"/>
                  <a:gd name="T60" fmla="*/ 86 w 88"/>
                  <a:gd name="T61" fmla="*/ 133 h 104"/>
                  <a:gd name="T62" fmla="*/ 87 w 88"/>
                  <a:gd name="T63" fmla="*/ 125 h 104"/>
                  <a:gd name="T64" fmla="*/ 84 w 88"/>
                  <a:gd name="T65" fmla="*/ 117 h 104"/>
                  <a:gd name="T66" fmla="*/ 84 w 88"/>
                  <a:gd name="T67" fmla="*/ 115 h 104"/>
                  <a:gd name="T68" fmla="*/ 83 w 88"/>
                  <a:gd name="T69" fmla="*/ 104 h 104"/>
                  <a:gd name="T70" fmla="*/ 69 w 88"/>
                  <a:gd name="T71" fmla="*/ 79 h 104"/>
                  <a:gd name="T72" fmla="*/ 49 w 88"/>
                  <a:gd name="T73" fmla="*/ 69 h 104"/>
                  <a:gd name="T74" fmla="*/ 42 w 88"/>
                  <a:gd name="T75" fmla="*/ 74 h 104"/>
                  <a:gd name="T76" fmla="*/ 33 w 88"/>
                  <a:gd name="T77" fmla="*/ 70 h 104"/>
                  <a:gd name="T78" fmla="*/ 22 w 88"/>
                  <a:gd name="T79" fmla="*/ 80 h 104"/>
                  <a:gd name="T80" fmla="*/ 18 w 88"/>
                  <a:gd name="T81" fmla="*/ 75 h 104"/>
                  <a:gd name="T82" fmla="*/ 18 w 88"/>
                  <a:gd name="T83" fmla="*/ 65 h 104"/>
                  <a:gd name="T84" fmla="*/ 20 w 88"/>
                  <a:gd name="T85" fmla="*/ 61 h 104"/>
                  <a:gd name="T86" fmla="*/ 13 w 88"/>
                  <a:gd name="T87" fmla="*/ 47 h 104"/>
                  <a:gd name="T88" fmla="*/ 11 w 88"/>
                  <a:gd name="T89" fmla="*/ 49 h 104"/>
                  <a:gd name="T90" fmla="*/ 7 w 88"/>
                  <a:gd name="T91" fmla="*/ 38 h 104"/>
                  <a:gd name="T92" fmla="*/ 0 w 88"/>
                  <a:gd name="T93" fmla="*/ 37 h 10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88" h="104">
                    <a:moveTo>
                      <a:pt x="0" y="27"/>
                    </a:moveTo>
                    <a:cubicBezTo>
                      <a:pt x="1" y="25"/>
                      <a:pt x="0" y="23"/>
                      <a:pt x="2" y="22"/>
                    </a:cubicBezTo>
                    <a:cubicBezTo>
                      <a:pt x="2" y="21"/>
                      <a:pt x="5" y="22"/>
                      <a:pt x="5" y="20"/>
                    </a:cubicBezTo>
                    <a:cubicBezTo>
                      <a:pt x="3" y="21"/>
                      <a:pt x="5" y="18"/>
                      <a:pt x="5" y="17"/>
                    </a:cubicBezTo>
                    <a:cubicBezTo>
                      <a:pt x="5" y="16"/>
                      <a:pt x="5" y="15"/>
                      <a:pt x="6" y="15"/>
                    </a:cubicBezTo>
                    <a:cubicBezTo>
                      <a:pt x="7" y="14"/>
                      <a:pt x="9" y="13"/>
                      <a:pt x="9" y="12"/>
                    </a:cubicBezTo>
                    <a:cubicBezTo>
                      <a:pt x="10" y="13"/>
                      <a:pt x="10" y="17"/>
                      <a:pt x="13" y="16"/>
                    </a:cubicBezTo>
                    <a:cubicBezTo>
                      <a:pt x="14" y="15"/>
                      <a:pt x="14" y="17"/>
                      <a:pt x="16" y="17"/>
                    </a:cubicBezTo>
                    <a:cubicBezTo>
                      <a:pt x="18" y="17"/>
                      <a:pt x="16" y="14"/>
                      <a:pt x="16" y="14"/>
                    </a:cubicBezTo>
                    <a:cubicBezTo>
                      <a:pt x="15" y="13"/>
                      <a:pt x="17" y="12"/>
                      <a:pt x="16" y="11"/>
                    </a:cubicBezTo>
                    <a:cubicBezTo>
                      <a:pt x="15" y="10"/>
                      <a:pt x="15" y="9"/>
                      <a:pt x="14" y="8"/>
                    </a:cubicBezTo>
                    <a:cubicBezTo>
                      <a:pt x="13" y="7"/>
                      <a:pt x="13" y="5"/>
                      <a:pt x="12" y="4"/>
                    </a:cubicBezTo>
                    <a:cubicBezTo>
                      <a:pt x="12" y="3"/>
                      <a:pt x="13" y="0"/>
                      <a:pt x="14" y="1"/>
                    </a:cubicBezTo>
                    <a:cubicBezTo>
                      <a:pt x="15" y="1"/>
                      <a:pt x="15" y="2"/>
                      <a:pt x="15" y="2"/>
                    </a:cubicBezTo>
                    <a:cubicBezTo>
                      <a:pt x="18" y="1"/>
                      <a:pt x="16" y="1"/>
                      <a:pt x="18" y="2"/>
                    </a:cubicBezTo>
                    <a:cubicBezTo>
                      <a:pt x="18" y="2"/>
                      <a:pt x="18" y="3"/>
                      <a:pt x="19" y="4"/>
                    </a:cubicBezTo>
                    <a:cubicBezTo>
                      <a:pt x="21" y="5"/>
                      <a:pt x="22" y="6"/>
                      <a:pt x="23" y="7"/>
                    </a:cubicBezTo>
                    <a:cubicBezTo>
                      <a:pt x="24" y="8"/>
                      <a:pt x="24" y="10"/>
                      <a:pt x="26" y="11"/>
                    </a:cubicBezTo>
                    <a:cubicBezTo>
                      <a:pt x="27" y="10"/>
                      <a:pt x="26" y="9"/>
                      <a:pt x="26" y="9"/>
                    </a:cubicBezTo>
                    <a:cubicBezTo>
                      <a:pt x="27" y="10"/>
                      <a:pt x="27" y="10"/>
                      <a:pt x="28" y="11"/>
                    </a:cubicBezTo>
                    <a:cubicBezTo>
                      <a:pt x="28" y="12"/>
                      <a:pt x="27" y="13"/>
                      <a:pt x="28" y="16"/>
                    </a:cubicBezTo>
                    <a:cubicBezTo>
                      <a:pt x="28" y="18"/>
                      <a:pt x="31" y="21"/>
                      <a:pt x="33" y="21"/>
                    </a:cubicBezTo>
                    <a:cubicBezTo>
                      <a:pt x="35" y="21"/>
                      <a:pt x="36" y="22"/>
                      <a:pt x="37" y="23"/>
                    </a:cubicBezTo>
                    <a:cubicBezTo>
                      <a:pt x="38" y="22"/>
                      <a:pt x="38" y="21"/>
                      <a:pt x="40" y="20"/>
                    </a:cubicBezTo>
                    <a:cubicBezTo>
                      <a:pt x="41" y="19"/>
                      <a:pt x="43" y="20"/>
                      <a:pt x="44" y="21"/>
                    </a:cubicBezTo>
                    <a:cubicBezTo>
                      <a:pt x="45" y="22"/>
                      <a:pt x="47" y="22"/>
                      <a:pt x="47" y="23"/>
                    </a:cubicBezTo>
                    <a:cubicBezTo>
                      <a:pt x="47" y="25"/>
                      <a:pt x="45" y="25"/>
                      <a:pt x="45" y="26"/>
                    </a:cubicBezTo>
                    <a:cubicBezTo>
                      <a:pt x="46" y="26"/>
                      <a:pt x="48" y="26"/>
                      <a:pt x="48" y="27"/>
                    </a:cubicBezTo>
                    <a:cubicBezTo>
                      <a:pt x="48" y="28"/>
                      <a:pt x="49" y="28"/>
                      <a:pt x="49" y="28"/>
                    </a:cubicBezTo>
                    <a:cubicBezTo>
                      <a:pt x="53" y="29"/>
                      <a:pt x="52" y="32"/>
                      <a:pt x="50" y="32"/>
                    </a:cubicBezTo>
                    <a:cubicBezTo>
                      <a:pt x="52" y="33"/>
                      <a:pt x="48" y="35"/>
                      <a:pt x="46" y="35"/>
                    </a:cubicBezTo>
                    <a:cubicBezTo>
                      <a:pt x="46" y="35"/>
                      <a:pt x="42" y="34"/>
                      <a:pt x="42" y="35"/>
                    </a:cubicBezTo>
                    <a:cubicBezTo>
                      <a:pt x="42" y="36"/>
                      <a:pt x="44" y="37"/>
                      <a:pt x="43" y="38"/>
                    </a:cubicBezTo>
                    <a:cubicBezTo>
                      <a:pt x="43" y="38"/>
                      <a:pt x="41" y="39"/>
                      <a:pt x="43" y="40"/>
                    </a:cubicBezTo>
                    <a:cubicBezTo>
                      <a:pt x="44" y="40"/>
                      <a:pt x="44" y="40"/>
                      <a:pt x="45" y="41"/>
                    </a:cubicBezTo>
                    <a:cubicBezTo>
                      <a:pt x="46" y="42"/>
                      <a:pt x="49" y="44"/>
                      <a:pt x="51" y="45"/>
                    </a:cubicBezTo>
                    <a:cubicBezTo>
                      <a:pt x="52" y="46"/>
                      <a:pt x="57" y="46"/>
                      <a:pt x="56" y="47"/>
                    </a:cubicBezTo>
                    <a:cubicBezTo>
                      <a:pt x="56" y="48"/>
                      <a:pt x="55" y="48"/>
                      <a:pt x="57" y="50"/>
                    </a:cubicBezTo>
                    <a:cubicBezTo>
                      <a:pt x="58" y="51"/>
                      <a:pt x="59" y="53"/>
                      <a:pt x="60" y="53"/>
                    </a:cubicBezTo>
                    <a:cubicBezTo>
                      <a:pt x="61" y="53"/>
                      <a:pt x="61" y="55"/>
                      <a:pt x="62" y="55"/>
                    </a:cubicBezTo>
                    <a:cubicBezTo>
                      <a:pt x="63" y="57"/>
                      <a:pt x="64" y="58"/>
                      <a:pt x="65" y="60"/>
                    </a:cubicBezTo>
                    <a:cubicBezTo>
                      <a:pt x="66" y="60"/>
                      <a:pt x="69" y="63"/>
                      <a:pt x="70" y="64"/>
                    </a:cubicBezTo>
                    <a:cubicBezTo>
                      <a:pt x="71" y="64"/>
                      <a:pt x="73" y="67"/>
                      <a:pt x="73" y="67"/>
                    </a:cubicBezTo>
                    <a:cubicBezTo>
                      <a:pt x="74" y="69"/>
                      <a:pt x="74" y="71"/>
                      <a:pt x="74" y="72"/>
                    </a:cubicBezTo>
                    <a:cubicBezTo>
                      <a:pt x="74" y="72"/>
                      <a:pt x="75" y="73"/>
                      <a:pt x="76" y="73"/>
                    </a:cubicBezTo>
                    <a:cubicBezTo>
                      <a:pt x="76" y="74"/>
                      <a:pt x="77" y="73"/>
                      <a:pt x="77" y="73"/>
                    </a:cubicBezTo>
                    <a:cubicBezTo>
                      <a:pt x="79" y="74"/>
                      <a:pt x="78" y="75"/>
                      <a:pt x="79" y="75"/>
                    </a:cubicBezTo>
                    <a:cubicBezTo>
                      <a:pt x="80" y="75"/>
                      <a:pt x="82" y="78"/>
                      <a:pt x="84" y="78"/>
                    </a:cubicBezTo>
                    <a:cubicBezTo>
                      <a:pt x="84" y="80"/>
                      <a:pt x="82" y="80"/>
                      <a:pt x="82" y="81"/>
                    </a:cubicBezTo>
                    <a:cubicBezTo>
                      <a:pt x="81" y="83"/>
                      <a:pt x="85" y="84"/>
                      <a:pt x="85" y="85"/>
                    </a:cubicBezTo>
                    <a:cubicBezTo>
                      <a:pt x="87" y="87"/>
                      <a:pt x="88" y="87"/>
                      <a:pt x="87" y="89"/>
                    </a:cubicBezTo>
                    <a:cubicBezTo>
                      <a:pt x="87" y="90"/>
                      <a:pt x="86" y="91"/>
                      <a:pt x="86" y="91"/>
                    </a:cubicBezTo>
                    <a:cubicBezTo>
                      <a:pt x="86" y="92"/>
                      <a:pt x="86" y="91"/>
                      <a:pt x="87" y="93"/>
                    </a:cubicBezTo>
                    <a:cubicBezTo>
                      <a:pt x="88" y="95"/>
                      <a:pt x="85" y="97"/>
                      <a:pt x="82" y="98"/>
                    </a:cubicBezTo>
                    <a:cubicBezTo>
                      <a:pt x="79" y="99"/>
                      <a:pt x="77" y="96"/>
                      <a:pt x="76" y="96"/>
                    </a:cubicBezTo>
                    <a:cubicBezTo>
                      <a:pt x="75" y="96"/>
                      <a:pt x="76" y="97"/>
                      <a:pt x="75" y="97"/>
                    </a:cubicBezTo>
                    <a:cubicBezTo>
                      <a:pt x="75" y="97"/>
                      <a:pt x="74" y="97"/>
                      <a:pt x="74" y="97"/>
                    </a:cubicBezTo>
                    <a:cubicBezTo>
                      <a:pt x="74" y="98"/>
                      <a:pt x="73" y="99"/>
                      <a:pt x="72" y="98"/>
                    </a:cubicBezTo>
                    <a:cubicBezTo>
                      <a:pt x="72" y="98"/>
                      <a:pt x="71" y="99"/>
                      <a:pt x="71" y="100"/>
                    </a:cubicBezTo>
                    <a:cubicBezTo>
                      <a:pt x="72" y="101"/>
                      <a:pt x="74" y="102"/>
                      <a:pt x="73" y="103"/>
                    </a:cubicBezTo>
                    <a:cubicBezTo>
                      <a:pt x="72" y="104"/>
                      <a:pt x="70" y="104"/>
                      <a:pt x="69" y="102"/>
                    </a:cubicBezTo>
                    <a:cubicBezTo>
                      <a:pt x="69" y="102"/>
                      <a:pt x="67" y="101"/>
                      <a:pt x="65" y="101"/>
                    </a:cubicBezTo>
                    <a:cubicBezTo>
                      <a:pt x="64" y="101"/>
                      <a:pt x="62" y="99"/>
                      <a:pt x="63" y="98"/>
                    </a:cubicBezTo>
                    <a:cubicBezTo>
                      <a:pt x="64" y="98"/>
                      <a:pt x="66" y="97"/>
                      <a:pt x="66" y="95"/>
                    </a:cubicBezTo>
                    <a:cubicBezTo>
                      <a:pt x="66" y="94"/>
                      <a:pt x="66" y="92"/>
                      <a:pt x="66" y="91"/>
                    </a:cubicBezTo>
                    <a:cubicBezTo>
                      <a:pt x="65" y="90"/>
                      <a:pt x="64" y="90"/>
                      <a:pt x="64" y="89"/>
                    </a:cubicBezTo>
                    <a:cubicBezTo>
                      <a:pt x="64" y="88"/>
                      <a:pt x="65" y="88"/>
                      <a:pt x="65" y="87"/>
                    </a:cubicBezTo>
                    <a:cubicBezTo>
                      <a:pt x="65" y="87"/>
                      <a:pt x="65" y="87"/>
                      <a:pt x="64" y="87"/>
                    </a:cubicBezTo>
                    <a:cubicBezTo>
                      <a:pt x="64" y="86"/>
                      <a:pt x="67" y="84"/>
                      <a:pt x="65" y="82"/>
                    </a:cubicBezTo>
                    <a:cubicBezTo>
                      <a:pt x="64" y="82"/>
                      <a:pt x="61" y="80"/>
                      <a:pt x="63" y="79"/>
                    </a:cubicBezTo>
                    <a:cubicBezTo>
                      <a:pt x="59" y="77"/>
                      <a:pt x="55" y="75"/>
                      <a:pt x="54" y="70"/>
                    </a:cubicBezTo>
                    <a:cubicBezTo>
                      <a:pt x="54" y="67"/>
                      <a:pt x="55" y="62"/>
                      <a:pt x="52" y="60"/>
                    </a:cubicBezTo>
                    <a:cubicBezTo>
                      <a:pt x="48" y="57"/>
                      <a:pt x="47" y="52"/>
                      <a:pt x="42" y="51"/>
                    </a:cubicBezTo>
                    <a:cubicBezTo>
                      <a:pt x="42" y="51"/>
                      <a:pt x="35" y="49"/>
                      <a:pt x="37" y="52"/>
                    </a:cubicBezTo>
                    <a:cubicBezTo>
                      <a:pt x="36" y="52"/>
                      <a:pt x="35" y="55"/>
                      <a:pt x="34" y="55"/>
                    </a:cubicBezTo>
                    <a:cubicBezTo>
                      <a:pt x="34" y="55"/>
                      <a:pt x="33" y="55"/>
                      <a:pt x="32" y="56"/>
                    </a:cubicBezTo>
                    <a:cubicBezTo>
                      <a:pt x="31" y="57"/>
                      <a:pt x="30" y="55"/>
                      <a:pt x="29" y="55"/>
                    </a:cubicBezTo>
                    <a:cubicBezTo>
                      <a:pt x="27" y="55"/>
                      <a:pt x="26" y="53"/>
                      <a:pt x="25" y="53"/>
                    </a:cubicBezTo>
                    <a:cubicBezTo>
                      <a:pt x="24" y="52"/>
                      <a:pt x="23" y="55"/>
                      <a:pt x="22" y="54"/>
                    </a:cubicBezTo>
                    <a:cubicBezTo>
                      <a:pt x="21" y="57"/>
                      <a:pt x="18" y="59"/>
                      <a:pt x="17" y="61"/>
                    </a:cubicBezTo>
                    <a:cubicBezTo>
                      <a:pt x="16" y="62"/>
                      <a:pt x="15" y="61"/>
                      <a:pt x="14" y="60"/>
                    </a:cubicBezTo>
                    <a:cubicBezTo>
                      <a:pt x="13" y="59"/>
                      <a:pt x="14" y="58"/>
                      <a:pt x="14" y="57"/>
                    </a:cubicBezTo>
                    <a:cubicBezTo>
                      <a:pt x="15" y="55"/>
                      <a:pt x="15" y="54"/>
                      <a:pt x="15" y="52"/>
                    </a:cubicBezTo>
                    <a:cubicBezTo>
                      <a:pt x="15" y="51"/>
                      <a:pt x="14" y="50"/>
                      <a:pt x="14" y="49"/>
                    </a:cubicBezTo>
                    <a:cubicBezTo>
                      <a:pt x="14" y="48"/>
                      <a:pt x="14" y="48"/>
                      <a:pt x="15" y="48"/>
                    </a:cubicBezTo>
                    <a:cubicBezTo>
                      <a:pt x="15" y="47"/>
                      <a:pt x="15" y="47"/>
                      <a:pt x="15" y="46"/>
                    </a:cubicBezTo>
                    <a:cubicBezTo>
                      <a:pt x="15" y="44"/>
                      <a:pt x="15" y="43"/>
                      <a:pt x="15" y="41"/>
                    </a:cubicBezTo>
                    <a:cubicBezTo>
                      <a:pt x="13" y="38"/>
                      <a:pt x="15" y="35"/>
                      <a:pt x="10" y="36"/>
                    </a:cubicBezTo>
                    <a:cubicBezTo>
                      <a:pt x="10" y="36"/>
                      <a:pt x="9" y="36"/>
                      <a:pt x="9" y="36"/>
                    </a:cubicBezTo>
                    <a:cubicBezTo>
                      <a:pt x="9" y="37"/>
                      <a:pt x="9" y="37"/>
                      <a:pt x="8" y="37"/>
                    </a:cubicBezTo>
                    <a:cubicBezTo>
                      <a:pt x="6" y="37"/>
                      <a:pt x="5" y="36"/>
                      <a:pt x="5" y="35"/>
                    </a:cubicBezTo>
                    <a:cubicBezTo>
                      <a:pt x="4" y="33"/>
                      <a:pt x="6" y="31"/>
                      <a:pt x="5" y="29"/>
                    </a:cubicBezTo>
                    <a:cubicBezTo>
                      <a:pt x="5" y="29"/>
                      <a:pt x="3" y="27"/>
                      <a:pt x="3" y="26"/>
                    </a:cubicBezTo>
                    <a:cubicBezTo>
                      <a:pt x="2" y="26"/>
                      <a:pt x="1" y="27"/>
                      <a:pt x="0" y="28"/>
                    </a:cubicBezTo>
                    <a:cubicBezTo>
                      <a:pt x="0" y="27"/>
                      <a:pt x="0" y="27"/>
                      <a:pt x="0" y="27"/>
                    </a:cubicBezTo>
                  </a:path>
                </a:pathLst>
              </a:custGeom>
              <a:solidFill>
                <a:srgbClr val="B3B3B3"/>
              </a:solidFill>
              <a:ln w="3175">
                <a:solidFill>
                  <a:schemeClr val="tx1"/>
                </a:solidFill>
                <a:round/>
                <a:headEnd/>
                <a:tailEnd/>
              </a:ln>
            </p:spPr>
            <p:txBody>
              <a:bodyPr/>
              <a:lstStyle/>
              <a:p>
                <a:endParaRPr lang="en-GB" sz="2400" dirty="0"/>
              </a:p>
            </p:txBody>
          </p:sp>
          <p:sp>
            <p:nvSpPr>
              <p:cNvPr id="338" name="Freeform 5173"/>
              <p:cNvSpPr>
                <a:spLocks/>
              </p:cNvSpPr>
              <p:nvPr/>
            </p:nvSpPr>
            <p:spPr bwMode="auto">
              <a:xfrm>
                <a:off x="4337" y="1989"/>
                <a:ext cx="66" cy="83"/>
              </a:xfrm>
              <a:custGeom>
                <a:avLst/>
                <a:gdLst>
                  <a:gd name="T0" fmla="*/ 1 w 50"/>
                  <a:gd name="T1" fmla="*/ 45 h 63"/>
                  <a:gd name="T2" fmla="*/ 4 w 50"/>
                  <a:gd name="T3" fmla="*/ 40 h 63"/>
                  <a:gd name="T4" fmla="*/ 7 w 50"/>
                  <a:gd name="T5" fmla="*/ 38 h 63"/>
                  <a:gd name="T6" fmla="*/ 12 w 50"/>
                  <a:gd name="T7" fmla="*/ 33 h 63"/>
                  <a:gd name="T8" fmla="*/ 15 w 50"/>
                  <a:gd name="T9" fmla="*/ 33 h 63"/>
                  <a:gd name="T10" fmla="*/ 17 w 50"/>
                  <a:gd name="T11" fmla="*/ 28 h 63"/>
                  <a:gd name="T12" fmla="*/ 18 w 50"/>
                  <a:gd name="T13" fmla="*/ 20 h 63"/>
                  <a:gd name="T14" fmla="*/ 21 w 50"/>
                  <a:gd name="T15" fmla="*/ 18 h 63"/>
                  <a:gd name="T16" fmla="*/ 26 w 50"/>
                  <a:gd name="T17" fmla="*/ 21 h 63"/>
                  <a:gd name="T18" fmla="*/ 36 w 50"/>
                  <a:gd name="T19" fmla="*/ 24 h 63"/>
                  <a:gd name="T20" fmla="*/ 40 w 50"/>
                  <a:gd name="T21" fmla="*/ 21 h 63"/>
                  <a:gd name="T22" fmla="*/ 37 w 50"/>
                  <a:gd name="T23" fmla="*/ 20 h 63"/>
                  <a:gd name="T24" fmla="*/ 33 w 50"/>
                  <a:gd name="T25" fmla="*/ 14 h 63"/>
                  <a:gd name="T26" fmla="*/ 42 w 50"/>
                  <a:gd name="T27" fmla="*/ 14 h 63"/>
                  <a:gd name="T28" fmla="*/ 45 w 50"/>
                  <a:gd name="T29" fmla="*/ 9 h 63"/>
                  <a:gd name="T30" fmla="*/ 49 w 50"/>
                  <a:gd name="T31" fmla="*/ 8 h 63"/>
                  <a:gd name="T32" fmla="*/ 48 w 50"/>
                  <a:gd name="T33" fmla="*/ 0 h 63"/>
                  <a:gd name="T34" fmla="*/ 54 w 50"/>
                  <a:gd name="T35" fmla="*/ 3 h 63"/>
                  <a:gd name="T36" fmla="*/ 65 w 50"/>
                  <a:gd name="T37" fmla="*/ 11 h 63"/>
                  <a:gd name="T38" fmla="*/ 61 w 50"/>
                  <a:gd name="T39" fmla="*/ 11 h 63"/>
                  <a:gd name="T40" fmla="*/ 59 w 50"/>
                  <a:gd name="T41" fmla="*/ 13 h 63"/>
                  <a:gd name="T42" fmla="*/ 57 w 50"/>
                  <a:gd name="T43" fmla="*/ 21 h 63"/>
                  <a:gd name="T44" fmla="*/ 62 w 50"/>
                  <a:gd name="T45" fmla="*/ 33 h 63"/>
                  <a:gd name="T46" fmla="*/ 58 w 50"/>
                  <a:gd name="T47" fmla="*/ 36 h 63"/>
                  <a:gd name="T48" fmla="*/ 58 w 50"/>
                  <a:gd name="T49" fmla="*/ 38 h 63"/>
                  <a:gd name="T50" fmla="*/ 55 w 50"/>
                  <a:gd name="T51" fmla="*/ 41 h 63"/>
                  <a:gd name="T52" fmla="*/ 53 w 50"/>
                  <a:gd name="T53" fmla="*/ 45 h 63"/>
                  <a:gd name="T54" fmla="*/ 49 w 50"/>
                  <a:gd name="T55" fmla="*/ 46 h 63"/>
                  <a:gd name="T56" fmla="*/ 46 w 50"/>
                  <a:gd name="T57" fmla="*/ 49 h 63"/>
                  <a:gd name="T58" fmla="*/ 45 w 50"/>
                  <a:gd name="T59" fmla="*/ 51 h 63"/>
                  <a:gd name="T60" fmla="*/ 48 w 50"/>
                  <a:gd name="T61" fmla="*/ 57 h 63"/>
                  <a:gd name="T62" fmla="*/ 46 w 50"/>
                  <a:gd name="T63" fmla="*/ 57 h 63"/>
                  <a:gd name="T64" fmla="*/ 51 w 50"/>
                  <a:gd name="T65" fmla="*/ 61 h 63"/>
                  <a:gd name="T66" fmla="*/ 63 w 50"/>
                  <a:gd name="T67" fmla="*/ 70 h 63"/>
                  <a:gd name="T68" fmla="*/ 49 w 50"/>
                  <a:gd name="T69" fmla="*/ 75 h 63"/>
                  <a:gd name="T70" fmla="*/ 45 w 50"/>
                  <a:gd name="T71" fmla="*/ 80 h 63"/>
                  <a:gd name="T72" fmla="*/ 41 w 50"/>
                  <a:gd name="T73" fmla="*/ 82 h 63"/>
                  <a:gd name="T74" fmla="*/ 36 w 50"/>
                  <a:gd name="T75" fmla="*/ 80 h 63"/>
                  <a:gd name="T76" fmla="*/ 32 w 50"/>
                  <a:gd name="T77" fmla="*/ 78 h 63"/>
                  <a:gd name="T78" fmla="*/ 34 w 50"/>
                  <a:gd name="T79" fmla="*/ 79 h 63"/>
                  <a:gd name="T80" fmla="*/ 30 w 50"/>
                  <a:gd name="T81" fmla="*/ 83 h 63"/>
                  <a:gd name="T82" fmla="*/ 32 w 50"/>
                  <a:gd name="T83" fmla="*/ 80 h 63"/>
                  <a:gd name="T84" fmla="*/ 29 w 50"/>
                  <a:gd name="T85" fmla="*/ 80 h 63"/>
                  <a:gd name="T86" fmla="*/ 24 w 50"/>
                  <a:gd name="T87" fmla="*/ 78 h 63"/>
                  <a:gd name="T88" fmla="*/ 26 w 50"/>
                  <a:gd name="T89" fmla="*/ 78 h 63"/>
                  <a:gd name="T90" fmla="*/ 20 w 50"/>
                  <a:gd name="T91" fmla="*/ 76 h 63"/>
                  <a:gd name="T92" fmla="*/ 21 w 50"/>
                  <a:gd name="T93" fmla="*/ 75 h 63"/>
                  <a:gd name="T94" fmla="*/ 20 w 50"/>
                  <a:gd name="T95" fmla="*/ 69 h 63"/>
                  <a:gd name="T96" fmla="*/ 22 w 50"/>
                  <a:gd name="T97" fmla="*/ 67 h 63"/>
                  <a:gd name="T98" fmla="*/ 28 w 50"/>
                  <a:gd name="T99" fmla="*/ 69 h 63"/>
                  <a:gd name="T100" fmla="*/ 20 w 50"/>
                  <a:gd name="T101" fmla="*/ 63 h 63"/>
                  <a:gd name="T102" fmla="*/ 20 w 50"/>
                  <a:gd name="T103" fmla="*/ 57 h 63"/>
                  <a:gd name="T104" fmla="*/ 18 w 50"/>
                  <a:gd name="T105" fmla="*/ 53 h 63"/>
                  <a:gd name="T106" fmla="*/ 8 w 50"/>
                  <a:gd name="T107" fmla="*/ 50 h 63"/>
                  <a:gd name="T108" fmla="*/ 8 w 50"/>
                  <a:gd name="T109" fmla="*/ 53 h 63"/>
                  <a:gd name="T110" fmla="*/ 4 w 50"/>
                  <a:gd name="T111" fmla="*/ 49 h 63"/>
                  <a:gd name="T112" fmla="*/ 3 w 50"/>
                  <a:gd name="T113" fmla="*/ 46 h 63"/>
                  <a:gd name="T114" fmla="*/ 1 w 50"/>
                  <a:gd name="T115" fmla="*/ 45 h 6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50" h="63">
                    <a:moveTo>
                      <a:pt x="1" y="34"/>
                    </a:moveTo>
                    <a:cubicBezTo>
                      <a:pt x="1" y="33"/>
                      <a:pt x="2" y="31"/>
                      <a:pt x="3" y="30"/>
                    </a:cubicBezTo>
                    <a:cubicBezTo>
                      <a:pt x="4" y="30"/>
                      <a:pt x="5" y="30"/>
                      <a:pt x="5" y="29"/>
                    </a:cubicBezTo>
                    <a:cubicBezTo>
                      <a:pt x="5" y="27"/>
                      <a:pt x="9" y="27"/>
                      <a:pt x="9" y="25"/>
                    </a:cubicBezTo>
                    <a:cubicBezTo>
                      <a:pt x="9" y="24"/>
                      <a:pt x="10" y="25"/>
                      <a:pt x="11" y="25"/>
                    </a:cubicBezTo>
                    <a:cubicBezTo>
                      <a:pt x="12" y="24"/>
                      <a:pt x="12" y="22"/>
                      <a:pt x="13" y="21"/>
                    </a:cubicBezTo>
                    <a:cubicBezTo>
                      <a:pt x="13" y="19"/>
                      <a:pt x="12" y="16"/>
                      <a:pt x="14" y="15"/>
                    </a:cubicBezTo>
                    <a:cubicBezTo>
                      <a:pt x="14" y="15"/>
                      <a:pt x="15" y="13"/>
                      <a:pt x="16" y="14"/>
                    </a:cubicBezTo>
                    <a:cubicBezTo>
                      <a:pt x="17" y="14"/>
                      <a:pt x="18" y="16"/>
                      <a:pt x="20" y="16"/>
                    </a:cubicBezTo>
                    <a:cubicBezTo>
                      <a:pt x="22" y="18"/>
                      <a:pt x="24" y="18"/>
                      <a:pt x="27" y="18"/>
                    </a:cubicBezTo>
                    <a:cubicBezTo>
                      <a:pt x="28" y="18"/>
                      <a:pt x="31" y="19"/>
                      <a:pt x="30" y="16"/>
                    </a:cubicBezTo>
                    <a:cubicBezTo>
                      <a:pt x="30" y="15"/>
                      <a:pt x="28" y="15"/>
                      <a:pt x="28" y="15"/>
                    </a:cubicBezTo>
                    <a:cubicBezTo>
                      <a:pt x="27" y="14"/>
                      <a:pt x="26" y="13"/>
                      <a:pt x="25" y="11"/>
                    </a:cubicBezTo>
                    <a:cubicBezTo>
                      <a:pt x="27" y="11"/>
                      <a:pt x="30" y="11"/>
                      <a:pt x="32" y="11"/>
                    </a:cubicBezTo>
                    <a:cubicBezTo>
                      <a:pt x="35" y="11"/>
                      <a:pt x="33" y="9"/>
                      <a:pt x="34" y="7"/>
                    </a:cubicBezTo>
                    <a:cubicBezTo>
                      <a:pt x="35" y="6"/>
                      <a:pt x="36" y="7"/>
                      <a:pt x="37" y="6"/>
                    </a:cubicBezTo>
                    <a:cubicBezTo>
                      <a:pt x="39" y="6"/>
                      <a:pt x="36" y="1"/>
                      <a:pt x="36" y="0"/>
                    </a:cubicBezTo>
                    <a:cubicBezTo>
                      <a:pt x="38" y="0"/>
                      <a:pt x="40" y="0"/>
                      <a:pt x="41" y="2"/>
                    </a:cubicBezTo>
                    <a:cubicBezTo>
                      <a:pt x="43" y="5"/>
                      <a:pt x="47" y="5"/>
                      <a:pt x="49" y="8"/>
                    </a:cubicBezTo>
                    <a:cubicBezTo>
                      <a:pt x="48" y="9"/>
                      <a:pt x="47" y="8"/>
                      <a:pt x="46" y="8"/>
                    </a:cubicBezTo>
                    <a:cubicBezTo>
                      <a:pt x="45" y="8"/>
                      <a:pt x="45" y="9"/>
                      <a:pt x="45" y="10"/>
                    </a:cubicBezTo>
                    <a:cubicBezTo>
                      <a:pt x="44" y="11"/>
                      <a:pt x="43" y="14"/>
                      <a:pt x="43" y="16"/>
                    </a:cubicBezTo>
                    <a:cubicBezTo>
                      <a:pt x="43" y="17"/>
                      <a:pt x="50" y="24"/>
                      <a:pt x="47" y="25"/>
                    </a:cubicBezTo>
                    <a:cubicBezTo>
                      <a:pt x="46" y="26"/>
                      <a:pt x="45" y="26"/>
                      <a:pt x="44" y="27"/>
                    </a:cubicBezTo>
                    <a:cubicBezTo>
                      <a:pt x="44" y="28"/>
                      <a:pt x="45" y="29"/>
                      <a:pt x="44" y="29"/>
                    </a:cubicBezTo>
                    <a:cubicBezTo>
                      <a:pt x="43" y="30"/>
                      <a:pt x="42" y="30"/>
                      <a:pt x="42" y="31"/>
                    </a:cubicBezTo>
                    <a:cubicBezTo>
                      <a:pt x="41" y="32"/>
                      <a:pt x="41" y="33"/>
                      <a:pt x="40" y="34"/>
                    </a:cubicBezTo>
                    <a:cubicBezTo>
                      <a:pt x="39" y="35"/>
                      <a:pt x="38" y="35"/>
                      <a:pt x="37" y="35"/>
                    </a:cubicBezTo>
                    <a:cubicBezTo>
                      <a:pt x="36" y="36"/>
                      <a:pt x="35" y="36"/>
                      <a:pt x="35" y="37"/>
                    </a:cubicBezTo>
                    <a:cubicBezTo>
                      <a:pt x="34" y="38"/>
                      <a:pt x="33" y="38"/>
                      <a:pt x="34" y="39"/>
                    </a:cubicBezTo>
                    <a:cubicBezTo>
                      <a:pt x="35" y="40"/>
                      <a:pt x="35" y="42"/>
                      <a:pt x="36" y="43"/>
                    </a:cubicBezTo>
                    <a:cubicBezTo>
                      <a:pt x="35" y="41"/>
                      <a:pt x="34" y="42"/>
                      <a:pt x="35" y="43"/>
                    </a:cubicBezTo>
                    <a:cubicBezTo>
                      <a:pt x="35" y="46"/>
                      <a:pt x="37" y="45"/>
                      <a:pt x="39" y="46"/>
                    </a:cubicBezTo>
                    <a:cubicBezTo>
                      <a:pt x="41" y="47"/>
                      <a:pt x="48" y="50"/>
                      <a:pt x="48" y="53"/>
                    </a:cubicBezTo>
                    <a:cubicBezTo>
                      <a:pt x="48" y="58"/>
                      <a:pt x="39" y="53"/>
                      <a:pt x="37" y="57"/>
                    </a:cubicBezTo>
                    <a:cubicBezTo>
                      <a:pt x="36" y="58"/>
                      <a:pt x="36" y="62"/>
                      <a:pt x="34" y="61"/>
                    </a:cubicBezTo>
                    <a:cubicBezTo>
                      <a:pt x="34" y="61"/>
                      <a:pt x="29" y="60"/>
                      <a:pt x="31" y="62"/>
                    </a:cubicBezTo>
                    <a:cubicBezTo>
                      <a:pt x="30" y="61"/>
                      <a:pt x="28" y="61"/>
                      <a:pt x="27" y="61"/>
                    </a:cubicBezTo>
                    <a:cubicBezTo>
                      <a:pt x="26" y="60"/>
                      <a:pt x="25" y="59"/>
                      <a:pt x="24" y="59"/>
                    </a:cubicBezTo>
                    <a:cubicBezTo>
                      <a:pt x="24" y="59"/>
                      <a:pt x="25" y="60"/>
                      <a:pt x="26" y="60"/>
                    </a:cubicBezTo>
                    <a:cubicBezTo>
                      <a:pt x="25" y="60"/>
                      <a:pt x="24" y="62"/>
                      <a:pt x="23" y="63"/>
                    </a:cubicBezTo>
                    <a:cubicBezTo>
                      <a:pt x="22" y="62"/>
                      <a:pt x="24" y="62"/>
                      <a:pt x="24" y="61"/>
                    </a:cubicBezTo>
                    <a:cubicBezTo>
                      <a:pt x="24" y="60"/>
                      <a:pt x="22" y="60"/>
                      <a:pt x="22" y="61"/>
                    </a:cubicBezTo>
                    <a:cubicBezTo>
                      <a:pt x="21" y="59"/>
                      <a:pt x="19" y="61"/>
                      <a:pt x="18" y="59"/>
                    </a:cubicBezTo>
                    <a:cubicBezTo>
                      <a:pt x="21" y="59"/>
                      <a:pt x="18" y="58"/>
                      <a:pt x="20" y="59"/>
                    </a:cubicBezTo>
                    <a:cubicBezTo>
                      <a:pt x="19" y="57"/>
                      <a:pt x="16" y="58"/>
                      <a:pt x="15" y="58"/>
                    </a:cubicBezTo>
                    <a:cubicBezTo>
                      <a:pt x="15" y="57"/>
                      <a:pt x="16" y="56"/>
                      <a:pt x="16" y="57"/>
                    </a:cubicBezTo>
                    <a:cubicBezTo>
                      <a:pt x="14" y="55"/>
                      <a:pt x="16" y="53"/>
                      <a:pt x="15" y="52"/>
                    </a:cubicBezTo>
                    <a:cubicBezTo>
                      <a:pt x="16" y="53"/>
                      <a:pt x="16" y="51"/>
                      <a:pt x="17" y="51"/>
                    </a:cubicBezTo>
                    <a:cubicBezTo>
                      <a:pt x="19" y="51"/>
                      <a:pt x="20" y="51"/>
                      <a:pt x="21" y="52"/>
                    </a:cubicBezTo>
                    <a:cubicBezTo>
                      <a:pt x="20" y="49"/>
                      <a:pt x="15" y="52"/>
                      <a:pt x="15" y="48"/>
                    </a:cubicBezTo>
                    <a:cubicBezTo>
                      <a:pt x="15" y="47"/>
                      <a:pt x="16" y="44"/>
                      <a:pt x="15" y="43"/>
                    </a:cubicBezTo>
                    <a:cubicBezTo>
                      <a:pt x="15" y="42"/>
                      <a:pt x="13" y="42"/>
                      <a:pt x="14" y="40"/>
                    </a:cubicBezTo>
                    <a:cubicBezTo>
                      <a:pt x="11" y="42"/>
                      <a:pt x="8" y="39"/>
                      <a:pt x="6" y="38"/>
                    </a:cubicBezTo>
                    <a:cubicBezTo>
                      <a:pt x="7" y="39"/>
                      <a:pt x="7" y="39"/>
                      <a:pt x="6" y="40"/>
                    </a:cubicBezTo>
                    <a:cubicBezTo>
                      <a:pt x="6" y="39"/>
                      <a:pt x="4" y="38"/>
                      <a:pt x="3" y="37"/>
                    </a:cubicBezTo>
                    <a:cubicBezTo>
                      <a:pt x="3" y="37"/>
                      <a:pt x="0" y="35"/>
                      <a:pt x="2" y="35"/>
                    </a:cubicBezTo>
                    <a:cubicBezTo>
                      <a:pt x="1" y="35"/>
                      <a:pt x="1" y="34"/>
                      <a:pt x="1" y="34"/>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339" name="Freeform 5174"/>
              <p:cNvSpPr>
                <a:spLocks/>
              </p:cNvSpPr>
              <p:nvPr/>
            </p:nvSpPr>
            <p:spPr bwMode="auto">
              <a:xfrm>
                <a:off x="2994" y="2007"/>
                <a:ext cx="83" cy="85"/>
              </a:xfrm>
              <a:custGeom>
                <a:avLst/>
                <a:gdLst>
                  <a:gd name="T0" fmla="*/ 3 w 63"/>
                  <a:gd name="T1" fmla="*/ 33 h 64"/>
                  <a:gd name="T2" fmla="*/ 5 w 63"/>
                  <a:gd name="T3" fmla="*/ 27 h 64"/>
                  <a:gd name="T4" fmla="*/ 12 w 63"/>
                  <a:gd name="T5" fmla="*/ 20 h 64"/>
                  <a:gd name="T6" fmla="*/ 16 w 63"/>
                  <a:gd name="T7" fmla="*/ 13 h 64"/>
                  <a:gd name="T8" fmla="*/ 33 w 63"/>
                  <a:gd name="T9" fmla="*/ 9 h 64"/>
                  <a:gd name="T10" fmla="*/ 40 w 63"/>
                  <a:gd name="T11" fmla="*/ 8 h 64"/>
                  <a:gd name="T12" fmla="*/ 51 w 63"/>
                  <a:gd name="T13" fmla="*/ 4 h 64"/>
                  <a:gd name="T14" fmla="*/ 61 w 63"/>
                  <a:gd name="T15" fmla="*/ 7 h 64"/>
                  <a:gd name="T16" fmla="*/ 71 w 63"/>
                  <a:gd name="T17" fmla="*/ 7 h 64"/>
                  <a:gd name="T18" fmla="*/ 76 w 63"/>
                  <a:gd name="T19" fmla="*/ 1 h 64"/>
                  <a:gd name="T20" fmla="*/ 83 w 63"/>
                  <a:gd name="T21" fmla="*/ 7 h 64"/>
                  <a:gd name="T22" fmla="*/ 76 w 63"/>
                  <a:gd name="T23" fmla="*/ 16 h 64"/>
                  <a:gd name="T24" fmla="*/ 61 w 63"/>
                  <a:gd name="T25" fmla="*/ 15 h 64"/>
                  <a:gd name="T26" fmla="*/ 49 w 63"/>
                  <a:gd name="T27" fmla="*/ 16 h 64"/>
                  <a:gd name="T28" fmla="*/ 49 w 63"/>
                  <a:gd name="T29" fmla="*/ 20 h 64"/>
                  <a:gd name="T30" fmla="*/ 55 w 63"/>
                  <a:gd name="T31" fmla="*/ 25 h 64"/>
                  <a:gd name="T32" fmla="*/ 51 w 63"/>
                  <a:gd name="T33" fmla="*/ 28 h 64"/>
                  <a:gd name="T34" fmla="*/ 43 w 63"/>
                  <a:gd name="T35" fmla="*/ 25 h 64"/>
                  <a:gd name="T36" fmla="*/ 42 w 63"/>
                  <a:gd name="T37" fmla="*/ 25 h 64"/>
                  <a:gd name="T38" fmla="*/ 37 w 63"/>
                  <a:gd name="T39" fmla="*/ 19 h 64"/>
                  <a:gd name="T40" fmla="*/ 40 w 63"/>
                  <a:gd name="T41" fmla="*/ 43 h 64"/>
                  <a:gd name="T42" fmla="*/ 40 w 63"/>
                  <a:gd name="T43" fmla="*/ 44 h 64"/>
                  <a:gd name="T44" fmla="*/ 40 w 63"/>
                  <a:gd name="T45" fmla="*/ 49 h 64"/>
                  <a:gd name="T46" fmla="*/ 43 w 63"/>
                  <a:gd name="T47" fmla="*/ 52 h 64"/>
                  <a:gd name="T48" fmla="*/ 53 w 63"/>
                  <a:gd name="T49" fmla="*/ 60 h 64"/>
                  <a:gd name="T50" fmla="*/ 46 w 63"/>
                  <a:gd name="T51" fmla="*/ 60 h 64"/>
                  <a:gd name="T52" fmla="*/ 42 w 63"/>
                  <a:gd name="T53" fmla="*/ 64 h 64"/>
                  <a:gd name="T54" fmla="*/ 46 w 63"/>
                  <a:gd name="T55" fmla="*/ 69 h 64"/>
                  <a:gd name="T56" fmla="*/ 41 w 63"/>
                  <a:gd name="T57" fmla="*/ 68 h 64"/>
                  <a:gd name="T58" fmla="*/ 41 w 63"/>
                  <a:gd name="T59" fmla="*/ 76 h 64"/>
                  <a:gd name="T60" fmla="*/ 43 w 63"/>
                  <a:gd name="T61" fmla="*/ 84 h 64"/>
                  <a:gd name="T62" fmla="*/ 34 w 63"/>
                  <a:gd name="T63" fmla="*/ 84 h 64"/>
                  <a:gd name="T64" fmla="*/ 28 w 63"/>
                  <a:gd name="T65" fmla="*/ 76 h 64"/>
                  <a:gd name="T66" fmla="*/ 22 w 63"/>
                  <a:gd name="T67" fmla="*/ 70 h 64"/>
                  <a:gd name="T68" fmla="*/ 18 w 63"/>
                  <a:gd name="T69" fmla="*/ 57 h 64"/>
                  <a:gd name="T70" fmla="*/ 25 w 63"/>
                  <a:gd name="T71" fmla="*/ 54 h 64"/>
                  <a:gd name="T72" fmla="*/ 37 w 63"/>
                  <a:gd name="T73" fmla="*/ 60 h 64"/>
                  <a:gd name="T74" fmla="*/ 41 w 63"/>
                  <a:gd name="T75" fmla="*/ 57 h 64"/>
                  <a:gd name="T76" fmla="*/ 34 w 63"/>
                  <a:gd name="T77" fmla="*/ 56 h 64"/>
                  <a:gd name="T78" fmla="*/ 25 w 63"/>
                  <a:gd name="T79" fmla="*/ 53 h 64"/>
                  <a:gd name="T80" fmla="*/ 16 w 63"/>
                  <a:gd name="T81" fmla="*/ 54 h 64"/>
                  <a:gd name="T82" fmla="*/ 11 w 63"/>
                  <a:gd name="T83" fmla="*/ 45 h 64"/>
                  <a:gd name="T84" fmla="*/ 9 w 63"/>
                  <a:gd name="T85" fmla="*/ 44 h 64"/>
                  <a:gd name="T86" fmla="*/ 0 w 63"/>
                  <a:gd name="T87" fmla="*/ 33 h 6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 h="64">
                    <a:moveTo>
                      <a:pt x="0" y="25"/>
                    </a:moveTo>
                    <a:cubicBezTo>
                      <a:pt x="1" y="25"/>
                      <a:pt x="2" y="25"/>
                      <a:pt x="2" y="25"/>
                    </a:cubicBezTo>
                    <a:cubicBezTo>
                      <a:pt x="4" y="24"/>
                      <a:pt x="1" y="23"/>
                      <a:pt x="4" y="23"/>
                    </a:cubicBezTo>
                    <a:cubicBezTo>
                      <a:pt x="3" y="21"/>
                      <a:pt x="2" y="21"/>
                      <a:pt x="4" y="20"/>
                    </a:cubicBezTo>
                    <a:cubicBezTo>
                      <a:pt x="5" y="20"/>
                      <a:pt x="6" y="19"/>
                      <a:pt x="7" y="18"/>
                    </a:cubicBezTo>
                    <a:cubicBezTo>
                      <a:pt x="7" y="16"/>
                      <a:pt x="8" y="16"/>
                      <a:pt x="9" y="15"/>
                    </a:cubicBezTo>
                    <a:cubicBezTo>
                      <a:pt x="10" y="13"/>
                      <a:pt x="8" y="12"/>
                      <a:pt x="9" y="11"/>
                    </a:cubicBezTo>
                    <a:cubicBezTo>
                      <a:pt x="9" y="11"/>
                      <a:pt x="11" y="10"/>
                      <a:pt x="12" y="10"/>
                    </a:cubicBezTo>
                    <a:cubicBezTo>
                      <a:pt x="15" y="10"/>
                      <a:pt x="17" y="9"/>
                      <a:pt x="19" y="7"/>
                    </a:cubicBezTo>
                    <a:cubicBezTo>
                      <a:pt x="21" y="7"/>
                      <a:pt x="23" y="8"/>
                      <a:pt x="25" y="7"/>
                    </a:cubicBezTo>
                    <a:cubicBezTo>
                      <a:pt x="26" y="7"/>
                      <a:pt x="25" y="5"/>
                      <a:pt x="27" y="5"/>
                    </a:cubicBezTo>
                    <a:cubicBezTo>
                      <a:pt x="28" y="5"/>
                      <a:pt x="29" y="6"/>
                      <a:pt x="30" y="6"/>
                    </a:cubicBezTo>
                    <a:cubicBezTo>
                      <a:pt x="31" y="5"/>
                      <a:pt x="33" y="5"/>
                      <a:pt x="35" y="5"/>
                    </a:cubicBezTo>
                    <a:cubicBezTo>
                      <a:pt x="36" y="5"/>
                      <a:pt x="38" y="3"/>
                      <a:pt x="39" y="3"/>
                    </a:cubicBezTo>
                    <a:cubicBezTo>
                      <a:pt x="40" y="2"/>
                      <a:pt x="42" y="2"/>
                      <a:pt x="43" y="3"/>
                    </a:cubicBezTo>
                    <a:cubicBezTo>
                      <a:pt x="44" y="4"/>
                      <a:pt x="44" y="5"/>
                      <a:pt x="46" y="5"/>
                    </a:cubicBezTo>
                    <a:cubicBezTo>
                      <a:pt x="48" y="4"/>
                      <a:pt x="49" y="6"/>
                      <a:pt x="50" y="6"/>
                    </a:cubicBezTo>
                    <a:cubicBezTo>
                      <a:pt x="52" y="6"/>
                      <a:pt x="53" y="5"/>
                      <a:pt x="54" y="5"/>
                    </a:cubicBezTo>
                    <a:cubicBezTo>
                      <a:pt x="55" y="5"/>
                      <a:pt x="57" y="6"/>
                      <a:pt x="58" y="5"/>
                    </a:cubicBezTo>
                    <a:cubicBezTo>
                      <a:pt x="60" y="4"/>
                      <a:pt x="58" y="3"/>
                      <a:pt x="58" y="1"/>
                    </a:cubicBezTo>
                    <a:cubicBezTo>
                      <a:pt x="57" y="0"/>
                      <a:pt x="61" y="1"/>
                      <a:pt x="62" y="1"/>
                    </a:cubicBezTo>
                    <a:cubicBezTo>
                      <a:pt x="63" y="2"/>
                      <a:pt x="63" y="3"/>
                      <a:pt x="63" y="5"/>
                    </a:cubicBezTo>
                    <a:cubicBezTo>
                      <a:pt x="60" y="6"/>
                      <a:pt x="61" y="7"/>
                      <a:pt x="61" y="9"/>
                    </a:cubicBezTo>
                    <a:cubicBezTo>
                      <a:pt x="61" y="10"/>
                      <a:pt x="60" y="11"/>
                      <a:pt x="58" y="12"/>
                    </a:cubicBezTo>
                    <a:cubicBezTo>
                      <a:pt x="59" y="11"/>
                      <a:pt x="51" y="10"/>
                      <a:pt x="50" y="10"/>
                    </a:cubicBezTo>
                    <a:cubicBezTo>
                      <a:pt x="48" y="9"/>
                      <a:pt x="48" y="10"/>
                      <a:pt x="46" y="11"/>
                    </a:cubicBezTo>
                    <a:cubicBezTo>
                      <a:pt x="45" y="12"/>
                      <a:pt x="43" y="9"/>
                      <a:pt x="42" y="10"/>
                    </a:cubicBezTo>
                    <a:cubicBezTo>
                      <a:pt x="40" y="11"/>
                      <a:pt x="40" y="13"/>
                      <a:pt x="37" y="12"/>
                    </a:cubicBezTo>
                    <a:cubicBezTo>
                      <a:pt x="35" y="11"/>
                      <a:pt x="35" y="12"/>
                      <a:pt x="36" y="14"/>
                    </a:cubicBezTo>
                    <a:cubicBezTo>
                      <a:pt x="36" y="14"/>
                      <a:pt x="37" y="14"/>
                      <a:pt x="37" y="15"/>
                    </a:cubicBezTo>
                    <a:cubicBezTo>
                      <a:pt x="36" y="16"/>
                      <a:pt x="37" y="17"/>
                      <a:pt x="38" y="16"/>
                    </a:cubicBezTo>
                    <a:cubicBezTo>
                      <a:pt x="39" y="15"/>
                      <a:pt x="42" y="19"/>
                      <a:pt x="42" y="19"/>
                    </a:cubicBezTo>
                    <a:cubicBezTo>
                      <a:pt x="41" y="20"/>
                      <a:pt x="39" y="17"/>
                      <a:pt x="37" y="17"/>
                    </a:cubicBezTo>
                    <a:cubicBezTo>
                      <a:pt x="33" y="16"/>
                      <a:pt x="38" y="20"/>
                      <a:pt x="39" y="21"/>
                    </a:cubicBezTo>
                    <a:cubicBezTo>
                      <a:pt x="37" y="22"/>
                      <a:pt x="35" y="19"/>
                      <a:pt x="34" y="18"/>
                    </a:cubicBezTo>
                    <a:cubicBezTo>
                      <a:pt x="32" y="18"/>
                      <a:pt x="32" y="18"/>
                      <a:pt x="33" y="19"/>
                    </a:cubicBezTo>
                    <a:cubicBezTo>
                      <a:pt x="33" y="21"/>
                      <a:pt x="35" y="21"/>
                      <a:pt x="36" y="22"/>
                    </a:cubicBezTo>
                    <a:cubicBezTo>
                      <a:pt x="33" y="23"/>
                      <a:pt x="32" y="21"/>
                      <a:pt x="32" y="19"/>
                    </a:cubicBezTo>
                    <a:cubicBezTo>
                      <a:pt x="31" y="17"/>
                      <a:pt x="28" y="17"/>
                      <a:pt x="27" y="15"/>
                    </a:cubicBezTo>
                    <a:cubicBezTo>
                      <a:pt x="28" y="15"/>
                      <a:pt x="28" y="15"/>
                      <a:pt x="28" y="14"/>
                    </a:cubicBezTo>
                    <a:cubicBezTo>
                      <a:pt x="22" y="15"/>
                      <a:pt x="25" y="21"/>
                      <a:pt x="27" y="23"/>
                    </a:cubicBezTo>
                    <a:cubicBezTo>
                      <a:pt x="28" y="25"/>
                      <a:pt x="35" y="31"/>
                      <a:pt x="30" y="32"/>
                    </a:cubicBezTo>
                    <a:cubicBezTo>
                      <a:pt x="32" y="31"/>
                      <a:pt x="30" y="28"/>
                      <a:pt x="29" y="29"/>
                    </a:cubicBezTo>
                    <a:cubicBezTo>
                      <a:pt x="27" y="29"/>
                      <a:pt x="28" y="33"/>
                      <a:pt x="30" y="33"/>
                    </a:cubicBezTo>
                    <a:cubicBezTo>
                      <a:pt x="29" y="34"/>
                      <a:pt x="27" y="35"/>
                      <a:pt x="25" y="34"/>
                    </a:cubicBezTo>
                    <a:cubicBezTo>
                      <a:pt x="27" y="35"/>
                      <a:pt x="30" y="36"/>
                      <a:pt x="30" y="37"/>
                    </a:cubicBezTo>
                    <a:cubicBezTo>
                      <a:pt x="31" y="38"/>
                      <a:pt x="32" y="36"/>
                      <a:pt x="32" y="37"/>
                    </a:cubicBezTo>
                    <a:cubicBezTo>
                      <a:pt x="33" y="38"/>
                      <a:pt x="31" y="38"/>
                      <a:pt x="33" y="39"/>
                    </a:cubicBezTo>
                    <a:cubicBezTo>
                      <a:pt x="36" y="39"/>
                      <a:pt x="37" y="41"/>
                      <a:pt x="39" y="41"/>
                    </a:cubicBezTo>
                    <a:cubicBezTo>
                      <a:pt x="40" y="42"/>
                      <a:pt x="40" y="43"/>
                      <a:pt x="40" y="45"/>
                    </a:cubicBezTo>
                    <a:cubicBezTo>
                      <a:pt x="40" y="46"/>
                      <a:pt x="41" y="48"/>
                      <a:pt x="40" y="49"/>
                    </a:cubicBezTo>
                    <a:cubicBezTo>
                      <a:pt x="39" y="48"/>
                      <a:pt x="37" y="45"/>
                      <a:pt x="35" y="45"/>
                    </a:cubicBezTo>
                    <a:cubicBezTo>
                      <a:pt x="33" y="45"/>
                      <a:pt x="32" y="46"/>
                      <a:pt x="30" y="46"/>
                    </a:cubicBezTo>
                    <a:cubicBezTo>
                      <a:pt x="30" y="47"/>
                      <a:pt x="31" y="46"/>
                      <a:pt x="32" y="48"/>
                    </a:cubicBezTo>
                    <a:cubicBezTo>
                      <a:pt x="32" y="49"/>
                      <a:pt x="33" y="52"/>
                      <a:pt x="33" y="49"/>
                    </a:cubicBezTo>
                    <a:cubicBezTo>
                      <a:pt x="34" y="50"/>
                      <a:pt x="36" y="51"/>
                      <a:pt x="35" y="52"/>
                    </a:cubicBezTo>
                    <a:cubicBezTo>
                      <a:pt x="35" y="52"/>
                      <a:pt x="32" y="53"/>
                      <a:pt x="32" y="53"/>
                    </a:cubicBezTo>
                    <a:cubicBezTo>
                      <a:pt x="31" y="53"/>
                      <a:pt x="32" y="52"/>
                      <a:pt x="31" y="51"/>
                    </a:cubicBezTo>
                    <a:cubicBezTo>
                      <a:pt x="30" y="51"/>
                      <a:pt x="29" y="51"/>
                      <a:pt x="28" y="50"/>
                    </a:cubicBezTo>
                    <a:cubicBezTo>
                      <a:pt x="28" y="53"/>
                      <a:pt x="30" y="55"/>
                      <a:pt x="31" y="57"/>
                    </a:cubicBezTo>
                    <a:cubicBezTo>
                      <a:pt x="31" y="58"/>
                      <a:pt x="32" y="59"/>
                      <a:pt x="31" y="61"/>
                    </a:cubicBezTo>
                    <a:cubicBezTo>
                      <a:pt x="31" y="62"/>
                      <a:pt x="33" y="62"/>
                      <a:pt x="33" y="63"/>
                    </a:cubicBezTo>
                    <a:cubicBezTo>
                      <a:pt x="33" y="64"/>
                      <a:pt x="29" y="60"/>
                      <a:pt x="29" y="60"/>
                    </a:cubicBezTo>
                    <a:cubicBezTo>
                      <a:pt x="27" y="57"/>
                      <a:pt x="25" y="62"/>
                      <a:pt x="26" y="63"/>
                    </a:cubicBezTo>
                    <a:cubicBezTo>
                      <a:pt x="24" y="63"/>
                      <a:pt x="24" y="59"/>
                      <a:pt x="23" y="58"/>
                    </a:cubicBezTo>
                    <a:cubicBezTo>
                      <a:pt x="22" y="58"/>
                      <a:pt x="22" y="57"/>
                      <a:pt x="21" y="57"/>
                    </a:cubicBezTo>
                    <a:cubicBezTo>
                      <a:pt x="20" y="57"/>
                      <a:pt x="20" y="59"/>
                      <a:pt x="20" y="60"/>
                    </a:cubicBezTo>
                    <a:cubicBezTo>
                      <a:pt x="17" y="59"/>
                      <a:pt x="16" y="56"/>
                      <a:pt x="17" y="53"/>
                    </a:cubicBezTo>
                    <a:cubicBezTo>
                      <a:pt x="18" y="51"/>
                      <a:pt x="12" y="47"/>
                      <a:pt x="12" y="46"/>
                    </a:cubicBezTo>
                    <a:cubicBezTo>
                      <a:pt x="13" y="46"/>
                      <a:pt x="13" y="44"/>
                      <a:pt x="14" y="43"/>
                    </a:cubicBezTo>
                    <a:cubicBezTo>
                      <a:pt x="15" y="42"/>
                      <a:pt x="16" y="43"/>
                      <a:pt x="17" y="42"/>
                    </a:cubicBezTo>
                    <a:cubicBezTo>
                      <a:pt x="17" y="42"/>
                      <a:pt x="18" y="41"/>
                      <a:pt x="19" y="41"/>
                    </a:cubicBezTo>
                    <a:cubicBezTo>
                      <a:pt x="21" y="41"/>
                      <a:pt x="22" y="43"/>
                      <a:pt x="24" y="43"/>
                    </a:cubicBezTo>
                    <a:cubicBezTo>
                      <a:pt x="26" y="43"/>
                      <a:pt x="27" y="45"/>
                      <a:pt x="28" y="45"/>
                    </a:cubicBezTo>
                    <a:cubicBezTo>
                      <a:pt x="29" y="46"/>
                      <a:pt x="30" y="45"/>
                      <a:pt x="31" y="44"/>
                    </a:cubicBezTo>
                    <a:cubicBezTo>
                      <a:pt x="32" y="44"/>
                      <a:pt x="33" y="43"/>
                      <a:pt x="31" y="43"/>
                    </a:cubicBezTo>
                    <a:cubicBezTo>
                      <a:pt x="30" y="42"/>
                      <a:pt x="29" y="43"/>
                      <a:pt x="28" y="42"/>
                    </a:cubicBezTo>
                    <a:cubicBezTo>
                      <a:pt x="27" y="41"/>
                      <a:pt x="27" y="40"/>
                      <a:pt x="26" y="42"/>
                    </a:cubicBezTo>
                    <a:cubicBezTo>
                      <a:pt x="25" y="41"/>
                      <a:pt x="25" y="40"/>
                      <a:pt x="24" y="40"/>
                    </a:cubicBezTo>
                    <a:cubicBezTo>
                      <a:pt x="24" y="42"/>
                      <a:pt x="20" y="40"/>
                      <a:pt x="19" y="40"/>
                    </a:cubicBezTo>
                    <a:cubicBezTo>
                      <a:pt x="17" y="41"/>
                      <a:pt x="15" y="42"/>
                      <a:pt x="14" y="39"/>
                    </a:cubicBezTo>
                    <a:cubicBezTo>
                      <a:pt x="13" y="40"/>
                      <a:pt x="12" y="41"/>
                      <a:pt x="12" y="41"/>
                    </a:cubicBezTo>
                    <a:cubicBezTo>
                      <a:pt x="11" y="40"/>
                      <a:pt x="11" y="38"/>
                      <a:pt x="9" y="37"/>
                    </a:cubicBezTo>
                    <a:cubicBezTo>
                      <a:pt x="9" y="36"/>
                      <a:pt x="6" y="35"/>
                      <a:pt x="8" y="34"/>
                    </a:cubicBezTo>
                    <a:cubicBezTo>
                      <a:pt x="8" y="33"/>
                      <a:pt x="13" y="35"/>
                      <a:pt x="11" y="33"/>
                    </a:cubicBezTo>
                    <a:cubicBezTo>
                      <a:pt x="10" y="32"/>
                      <a:pt x="7" y="32"/>
                      <a:pt x="7" y="33"/>
                    </a:cubicBezTo>
                    <a:cubicBezTo>
                      <a:pt x="7" y="31"/>
                      <a:pt x="4" y="31"/>
                      <a:pt x="3" y="29"/>
                    </a:cubicBezTo>
                    <a:cubicBezTo>
                      <a:pt x="2" y="28"/>
                      <a:pt x="2" y="25"/>
                      <a:pt x="0" y="25"/>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340" name="Freeform 5175"/>
              <p:cNvSpPr>
                <a:spLocks/>
              </p:cNvSpPr>
              <p:nvPr/>
            </p:nvSpPr>
            <p:spPr bwMode="auto">
              <a:xfrm>
                <a:off x="3067" y="2030"/>
                <a:ext cx="4" cy="4"/>
              </a:xfrm>
              <a:custGeom>
                <a:avLst/>
                <a:gdLst>
                  <a:gd name="T0" fmla="*/ 0 w 3"/>
                  <a:gd name="T1" fmla="*/ 4 h 3"/>
                  <a:gd name="T2" fmla="*/ 4 w 3"/>
                  <a:gd name="T3" fmla="*/ 3 h 3"/>
                  <a:gd name="T4" fmla="*/ 0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0" y="3"/>
                    </a:moveTo>
                    <a:cubicBezTo>
                      <a:pt x="0" y="2"/>
                      <a:pt x="2" y="0"/>
                      <a:pt x="3" y="2"/>
                    </a:cubicBezTo>
                    <a:cubicBezTo>
                      <a:pt x="3" y="2"/>
                      <a:pt x="1" y="3"/>
                      <a:pt x="0" y="3"/>
                    </a:cubicBezTo>
                  </a:path>
                </a:pathLst>
              </a:custGeom>
              <a:solidFill>
                <a:srgbClr val="B3B3B3"/>
              </a:solidFill>
              <a:ln w="3175">
                <a:solidFill>
                  <a:schemeClr val="tx1"/>
                </a:solidFill>
                <a:round/>
                <a:headEnd/>
                <a:tailEnd/>
              </a:ln>
            </p:spPr>
            <p:txBody>
              <a:bodyPr/>
              <a:lstStyle/>
              <a:p>
                <a:endParaRPr lang="en-GB" sz="2400" dirty="0"/>
              </a:p>
            </p:txBody>
          </p:sp>
          <p:sp>
            <p:nvSpPr>
              <p:cNvPr id="341" name="Freeform 5176"/>
              <p:cNvSpPr>
                <a:spLocks/>
              </p:cNvSpPr>
              <p:nvPr/>
            </p:nvSpPr>
            <p:spPr bwMode="auto">
              <a:xfrm>
                <a:off x="3085" y="2084"/>
                <a:ext cx="7" cy="4"/>
              </a:xfrm>
              <a:custGeom>
                <a:avLst/>
                <a:gdLst>
                  <a:gd name="T0" fmla="*/ 1 w 5"/>
                  <a:gd name="T1" fmla="*/ 4 h 3"/>
                  <a:gd name="T2" fmla="*/ 7 w 5"/>
                  <a:gd name="T3" fmla="*/ 0 h 3"/>
                  <a:gd name="T4" fmla="*/ 1 w 5"/>
                  <a:gd name="T5" fmla="*/ 4 h 3"/>
                  <a:gd name="T6" fmla="*/ 0 60000 65536"/>
                  <a:gd name="T7" fmla="*/ 0 60000 65536"/>
                  <a:gd name="T8" fmla="*/ 0 60000 65536"/>
                </a:gdLst>
                <a:ahLst/>
                <a:cxnLst>
                  <a:cxn ang="T6">
                    <a:pos x="T0" y="T1"/>
                  </a:cxn>
                  <a:cxn ang="T7">
                    <a:pos x="T2" y="T3"/>
                  </a:cxn>
                  <a:cxn ang="T8">
                    <a:pos x="T4" y="T5"/>
                  </a:cxn>
                </a:cxnLst>
                <a:rect l="0" t="0" r="r" b="b"/>
                <a:pathLst>
                  <a:path w="5" h="3">
                    <a:moveTo>
                      <a:pt x="1" y="3"/>
                    </a:moveTo>
                    <a:cubicBezTo>
                      <a:pt x="0" y="1"/>
                      <a:pt x="4" y="0"/>
                      <a:pt x="5" y="0"/>
                    </a:cubicBezTo>
                    <a:cubicBezTo>
                      <a:pt x="4" y="1"/>
                      <a:pt x="1" y="2"/>
                      <a:pt x="1" y="3"/>
                    </a:cubicBezTo>
                  </a:path>
                </a:pathLst>
              </a:custGeom>
              <a:solidFill>
                <a:srgbClr val="B3B3B3"/>
              </a:solidFill>
              <a:ln w="3175">
                <a:solidFill>
                  <a:schemeClr val="tx1"/>
                </a:solidFill>
                <a:round/>
                <a:headEnd/>
                <a:tailEnd/>
              </a:ln>
            </p:spPr>
            <p:txBody>
              <a:bodyPr/>
              <a:lstStyle/>
              <a:p>
                <a:endParaRPr lang="en-GB" sz="2400" dirty="0"/>
              </a:p>
            </p:txBody>
          </p:sp>
          <p:sp>
            <p:nvSpPr>
              <p:cNvPr id="342" name="Freeform 5177"/>
              <p:cNvSpPr>
                <a:spLocks/>
              </p:cNvSpPr>
              <p:nvPr/>
            </p:nvSpPr>
            <p:spPr bwMode="auto">
              <a:xfrm>
                <a:off x="2989" y="2038"/>
                <a:ext cx="7" cy="7"/>
              </a:xfrm>
              <a:custGeom>
                <a:avLst/>
                <a:gdLst>
                  <a:gd name="T0" fmla="*/ 6 w 5"/>
                  <a:gd name="T1" fmla="*/ 6 h 6"/>
                  <a:gd name="T2" fmla="*/ 7 w 5"/>
                  <a:gd name="T3" fmla="*/ 6 h 6"/>
                  <a:gd name="T4" fmla="*/ 0 w 5"/>
                  <a:gd name="T5" fmla="*/ 1 h 6"/>
                  <a:gd name="T6" fmla="*/ 6 w 5"/>
                  <a:gd name="T7" fmla="*/ 6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6">
                    <a:moveTo>
                      <a:pt x="4" y="5"/>
                    </a:moveTo>
                    <a:cubicBezTo>
                      <a:pt x="4" y="5"/>
                      <a:pt x="4" y="5"/>
                      <a:pt x="5" y="5"/>
                    </a:cubicBezTo>
                    <a:cubicBezTo>
                      <a:pt x="3" y="6"/>
                      <a:pt x="0" y="2"/>
                      <a:pt x="0" y="1"/>
                    </a:cubicBezTo>
                    <a:cubicBezTo>
                      <a:pt x="4" y="0"/>
                      <a:pt x="1" y="4"/>
                      <a:pt x="4" y="5"/>
                    </a:cubicBezTo>
                  </a:path>
                </a:pathLst>
              </a:custGeom>
              <a:solidFill>
                <a:srgbClr val="B3B3B3"/>
              </a:solidFill>
              <a:ln w="3175">
                <a:solidFill>
                  <a:schemeClr val="tx1"/>
                </a:solidFill>
                <a:round/>
                <a:headEnd/>
                <a:tailEnd/>
              </a:ln>
            </p:spPr>
            <p:txBody>
              <a:bodyPr/>
              <a:lstStyle/>
              <a:p>
                <a:endParaRPr lang="en-GB" sz="2400" dirty="0"/>
              </a:p>
            </p:txBody>
          </p:sp>
          <p:sp>
            <p:nvSpPr>
              <p:cNvPr id="343" name="Freeform 5178"/>
              <p:cNvSpPr>
                <a:spLocks/>
              </p:cNvSpPr>
              <p:nvPr/>
            </p:nvSpPr>
            <p:spPr bwMode="auto">
              <a:xfrm>
                <a:off x="2998" y="2059"/>
                <a:ext cx="7" cy="6"/>
              </a:xfrm>
              <a:custGeom>
                <a:avLst/>
                <a:gdLst>
                  <a:gd name="T0" fmla="*/ 4 w 5"/>
                  <a:gd name="T1" fmla="*/ 1 h 5"/>
                  <a:gd name="T2" fmla="*/ 4 w 5"/>
                  <a:gd name="T3" fmla="*/ 0 h 5"/>
                  <a:gd name="T4" fmla="*/ 6 w 5"/>
                  <a:gd name="T5" fmla="*/ 4 h 5"/>
                  <a:gd name="T6" fmla="*/ 7 w 5"/>
                  <a:gd name="T7" fmla="*/ 6 h 5"/>
                  <a:gd name="T8" fmla="*/ 3 w 5"/>
                  <a:gd name="T9" fmla="*/ 5 h 5"/>
                  <a:gd name="T10" fmla="*/ 1 w 5"/>
                  <a:gd name="T11" fmla="*/ 5 h 5"/>
                  <a:gd name="T12" fmla="*/ 4 w 5"/>
                  <a:gd name="T13" fmla="*/ 1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5">
                    <a:moveTo>
                      <a:pt x="3" y="1"/>
                    </a:moveTo>
                    <a:cubicBezTo>
                      <a:pt x="3" y="0"/>
                      <a:pt x="3" y="0"/>
                      <a:pt x="3" y="0"/>
                    </a:cubicBezTo>
                    <a:cubicBezTo>
                      <a:pt x="3" y="1"/>
                      <a:pt x="3" y="2"/>
                      <a:pt x="4" y="3"/>
                    </a:cubicBezTo>
                    <a:cubicBezTo>
                      <a:pt x="4" y="3"/>
                      <a:pt x="5" y="4"/>
                      <a:pt x="5" y="5"/>
                    </a:cubicBezTo>
                    <a:cubicBezTo>
                      <a:pt x="4" y="5"/>
                      <a:pt x="2" y="5"/>
                      <a:pt x="2" y="4"/>
                    </a:cubicBezTo>
                    <a:cubicBezTo>
                      <a:pt x="1" y="4"/>
                      <a:pt x="1" y="4"/>
                      <a:pt x="1" y="4"/>
                    </a:cubicBezTo>
                    <a:cubicBezTo>
                      <a:pt x="0" y="2"/>
                      <a:pt x="2" y="3"/>
                      <a:pt x="3" y="1"/>
                    </a:cubicBezTo>
                  </a:path>
                </a:pathLst>
              </a:custGeom>
              <a:solidFill>
                <a:srgbClr val="B3B3B3"/>
              </a:solidFill>
              <a:ln w="3175">
                <a:solidFill>
                  <a:schemeClr val="tx1"/>
                </a:solidFill>
                <a:round/>
                <a:headEnd/>
                <a:tailEnd/>
              </a:ln>
            </p:spPr>
            <p:txBody>
              <a:bodyPr/>
              <a:lstStyle/>
              <a:p>
                <a:endParaRPr lang="en-GB" sz="2400" dirty="0"/>
              </a:p>
            </p:txBody>
          </p:sp>
          <p:sp>
            <p:nvSpPr>
              <p:cNvPr id="344" name="Freeform 5179"/>
              <p:cNvSpPr>
                <a:spLocks/>
              </p:cNvSpPr>
              <p:nvPr/>
            </p:nvSpPr>
            <p:spPr bwMode="auto">
              <a:xfrm>
                <a:off x="3001" y="2053"/>
                <a:ext cx="3" cy="6"/>
              </a:xfrm>
              <a:custGeom>
                <a:avLst/>
                <a:gdLst>
                  <a:gd name="T0" fmla="*/ 3 w 2"/>
                  <a:gd name="T1" fmla="*/ 0 h 4"/>
                  <a:gd name="T2" fmla="*/ 2 w 2"/>
                  <a:gd name="T3" fmla="*/ 5 h 4"/>
                  <a:gd name="T4" fmla="*/ 3 w 2"/>
                  <a:gd name="T5" fmla="*/ 0 h 4"/>
                  <a:gd name="T6" fmla="*/ 0 60000 65536"/>
                  <a:gd name="T7" fmla="*/ 0 60000 65536"/>
                  <a:gd name="T8" fmla="*/ 0 60000 65536"/>
                </a:gdLst>
                <a:ahLst/>
                <a:cxnLst>
                  <a:cxn ang="T6">
                    <a:pos x="T0" y="T1"/>
                  </a:cxn>
                  <a:cxn ang="T7">
                    <a:pos x="T2" y="T3"/>
                  </a:cxn>
                  <a:cxn ang="T8">
                    <a:pos x="T4" y="T5"/>
                  </a:cxn>
                </a:cxnLst>
                <a:rect l="0" t="0" r="r" b="b"/>
                <a:pathLst>
                  <a:path w="2" h="4">
                    <a:moveTo>
                      <a:pt x="2" y="0"/>
                    </a:moveTo>
                    <a:cubicBezTo>
                      <a:pt x="2" y="1"/>
                      <a:pt x="2" y="4"/>
                      <a:pt x="1" y="3"/>
                    </a:cubicBezTo>
                    <a:cubicBezTo>
                      <a:pt x="0" y="2"/>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345" name="Freeform 5180"/>
              <p:cNvSpPr>
                <a:spLocks/>
              </p:cNvSpPr>
              <p:nvPr/>
            </p:nvSpPr>
            <p:spPr bwMode="auto">
              <a:xfrm>
                <a:off x="3002" y="2059"/>
                <a:ext cx="2" cy="2"/>
              </a:xfrm>
              <a:custGeom>
                <a:avLst/>
                <a:gdLst>
                  <a:gd name="T0" fmla="*/ 2 w 1"/>
                  <a:gd name="T1" fmla="*/ 2 h 2"/>
                  <a:gd name="T2" fmla="*/ 0 w 1"/>
                  <a:gd name="T3" fmla="*/ 0 h 2"/>
                  <a:gd name="T4" fmla="*/ 2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2"/>
                      <a:pt x="1" y="1"/>
                      <a:pt x="0" y="0"/>
                    </a:cubicBezTo>
                    <a:cubicBezTo>
                      <a:pt x="1" y="1"/>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346" name="Freeform 5181"/>
              <p:cNvSpPr>
                <a:spLocks/>
              </p:cNvSpPr>
              <p:nvPr/>
            </p:nvSpPr>
            <p:spPr bwMode="auto">
              <a:xfrm>
                <a:off x="3004" y="2068"/>
                <a:ext cx="4" cy="4"/>
              </a:xfrm>
              <a:custGeom>
                <a:avLst/>
                <a:gdLst>
                  <a:gd name="T0" fmla="*/ 3 w 3"/>
                  <a:gd name="T1" fmla="*/ 4 h 3"/>
                  <a:gd name="T2" fmla="*/ 0 w 3"/>
                  <a:gd name="T3" fmla="*/ 0 h 3"/>
                  <a:gd name="T4" fmla="*/ 3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2" y="3"/>
                    </a:moveTo>
                    <a:cubicBezTo>
                      <a:pt x="1" y="3"/>
                      <a:pt x="0" y="2"/>
                      <a:pt x="0" y="0"/>
                    </a:cubicBezTo>
                    <a:cubicBezTo>
                      <a:pt x="2" y="0"/>
                      <a:pt x="3" y="1"/>
                      <a:pt x="2" y="3"/>
                    </a:cubicBezTo>
                  </a:path>
                </a:pathLst>
              </a:custGeom>
              <a:solidFill>
                <a:srgbClr val="B3B3B3"/>
              </a:solidFill>
              <a:ln w="3175">
                <a:solidFill>
                  <a:schemeClr val="tx1"/>
                </a:solidFill>
                <a:round/>
                <a:headEnd/>
                <a:tailEnd/>
              </a:ln>
            </p:spPr>
            <p:txBody>
              <a:bodyPr/>
              <a:lstStyle/>
              <a:p>
                <a:endParaRPr lang="en-GB" sz="2400" dirty="0"/>
              </a:p>
            </p:txBody>
          </p:sp>
          <p:sp>
            <p:nvSpPr>
              <p:cNvPr id="347" name="Freeform 5182"/>
              <p:cNvSpPr>
                <a:spLocks/>
              </p:cNvSpPr>
              <p:nvPr/>
            </p:nvSpPr>
            <p:spPr bwMode="auto">
              <a:xfrm>
                <a:off x="3034" y="2092"/>
                <a:ext cx="3" cy="4"/>
              </a:xfrm>
              <a:custGeom>
                <a:avLst/>
                <a:gdLst>
                  <a:gd name="T0" fmla="*/ 2 w 2"/>
                  <a:gd name="T1" fmla="*/ 0 h 3"/>
                  <a:gd name="T2" fmla="*/ 2 w 2"/>
                  <a:gd name="T3" fmla="*/ 4 h 3"/>
                  <a:gd name="T4" fmla="*/ 2 w 2"/>
                  <a:gd name="T5" fmla="*/ 0 h 3"/>
                  <a:gd name="T6" fmla="*/ 0 60000 65536"/>
                  <a:gd name="T7" fmla="*/ 0 60000 65536"/>
                  <a:gd name="T8" fmla="*/ 0 60000 65536"/>
                </a:gdLst>
                <a:ahLst/>
                <a:cxnLst>
                  <a:cxn ang="T6">
                    <a:pos x="T0" y="T1"/>
                  </a:cxn>
                  <a:cxn ang="T7">
                    <a:pos x="T2" y="T3"/>
                  </a:cxn>
                  <a:cxn ang="T8">
                    <a:pos x="T4" y="T5"/>
                  </a:cxn>
                </a:cxnLst>
                <a:rect l="0" t="0" r="r" b="b"/>
                <a:pathLst>
                  <a:path w="2" h="3">
                    <a:moveTo>
                      <a:pt x="1" y="0"/>
                    </a:moveTo>
                    <a:cubicBezTo>
                      <a:pt x="1" y="1"/>
                      <a:pt x="2" y="3"/>
                      <a:pt x="1" y="3"/>
                    </a:cubicBezTo>
                    <a:cubicBezTo>
                      <a:pt x="0" y="2"/>
                      <a:pt x="0" y="1"/>
                      <a:pt x="1" y="0"/>
                    </a:cubicBezTo>
                  </a:path>
                </a:pathLst>
              </a:custGeom>
              <a:solidFill>
                <a:srgbClr val="B3B3B3"/>
              </a:solidFill>
              <a:ln w="3175">
                <a:solidFill>
                  <a:schemeClr val="tx1"/>
                </a:solidFill>
                <a:round/>
                <a:headEnd/>
                <a:tailEnd/>
              </a:ln>
            </p:spPr>
            <p:txBody>
              <a:bodyPr/>
              <a:lstStyle/>
              <a:p>
                <a:endParaRPr lang="en-GB" sz="2400" dirty="0"/>
              </a:p>
            </p:txBody>
          </p:sp>
          <p:sp>
            <p:nvSpPr>
              <p:cNvPr id="348" name="Freeform 5183"/>
              <p:cNvSpPr>
                <a:spLocks/>
              </p:cNvSpPr>
              <p:nvPr/>
            </p:nvSpPr>
            <p:spPr bwMode="auto">
              <a:xfrm>
                <a:off x="3039" y="2067"/>
                <a:ext cx="3"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2" y="1"/>
                      <a:pt x="1" y="1"/>
                      <a:pt x="0" y="1"/>
                    </a:cubicBezTo>
                    <a:cubicBezTo>
                      <a:pt x="0" y="1"/>
                      <a:pt x="0" y="0"/>
                      <a:pt x="1" y="0"/>
                    </a:cubicBezTo>
                  </a:path>
                </a:pathLst>
              </a:custGeom>
              <a:solidFill>
                <a:srgbClr val="B3B3B3"/>
              </a:solidFill>
              <a:ln w="3175">
                <a:solidFill>
                  <a:schemeClr val="tx1"/>
                </a:solidFill>
                <a:round/>
                <a:headEnd/>
                <a:tailEnd/>
              </a:ln>
            </p:spPr>
            <p:txBody>
              <a:bodyPr/>
              <a:lstStyle/>
              <a:p>
                <a:endParaRPr lang="en-GB" sz="2400" dirty="0"/>
              </a:p>
            </p:txBody>
          </p:sp>
          <p:sp>
            <p:nvSpPr>
              <p:cNvPr id="349" name="Freeform 5184"/>
              <p:cNvSpPr>
                <a:spLocks/>
              </p:cNvSpPr>
              <p:nvPr/>
            </p:nvSpPr>
            <p:spPr bwMode="auto">
              <a:xfrm>
                <a:off x="3039" y="2069"/>
                <a:ext cx="3" cy="3"/>
              </a:xfrm>
              <a:custGeom>
                <a:avLst/>
                <a:gdLst>
                  <a:gd name="T0" fmla="*/ 2 w 2"/>
                  <a:gd name="T1" fmla="*/ 3 h 2"/>
                  <a:gd name="T2" fmla="*/ 0 w 2"/>
                  <a:gd name="T3" fmla="*/ 2 h 2"/>
                  <a:gd name="T4" fmla="*/ 2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1" y="2"/>
                      <a:pt x="1" y="1"/>
                      <a:pt x="0" y="1"/>
                    </a:cubicBezTo>
                    <a:cubicBezTo>
                      <a:pt x="2" y="0"/>
                      <a:pt x="2" y="1"/>
                      <a:pt x="1" y="2"/>
                    </a:cubicBezTo>
                  </a:path>
                </a:pathLst>
              </a:custGeom>
              <a:solidFill>
                <a:srgbClr val="B3B3B3"/>
              </a:solidFill>
              <a:ln w="3175">
                <a:solidFill>
                  <a:schemeClr val="tx1"/>
                </a:solidFill>
                <a:round/>
                <a:headEnd/>
                <a:tailEnd/>
              </a:ln>
            </p:spPr>
            <p:txBody>
              <a:bodyPr/>
              <a:lstStyle/>
              <a:p>
                <a:endParaRPr lang="en-GB" sz="2400" dirty="0"/>
              </a:p>
            </p:txBody>
          </p:sp>
          <p:sp>
            <p:nvSpPr>
              <p:cNvPr id="350" name="Freeform 5185"/>
              <p:cNvSpPr>
                <a:spLocks/>
              </p:cNvSpPr>
              <p:nvPr/>
            </p:nvSpPr>
            <p:spPr bwMode="auto">
              <a:xfrm>
                <a:off x="3033" y="2051"/>
                <a:ext cx="22" cy="17"/>
              </a:xfrm>
              <a:custGeom>
                <a:avLst/>
                <a:gdLst>
                  <a:gd name="T0" fmla="*/ 9 w 17"/>
                  <a:gd name="T1" fmla="*/ 8 h 13"/>
                  <a:gd name="T2" fmla="*/ 0 w 17"/>
                  <a:gd name="T3" fmla="*/ 3 h 13"/>
                  <a:gd name="T4" fmla="*/ 4 w 17"/>
                  <a:gd name="T5" fmla="*/ 0 h 13"/>
                  <a:gd name="T6" fmla="*/ 8 w 17"/>
                  <a:gd name="T7" fmla="*/ 3 h 13"/>
                  <a:gd name="T8" fmla="*/ 14 w 17"/>
                  <a:gd name="T9" fmla="*/ 5 h 13"/>
                  <a:gd name="T10" fmla="*/ 17 w 17"/>
                  <a:gd name="T11" fmla="*/ 12 h 13"/>
                  <a:gd name="T12" fmla="*/ 21 w 17"/>
                  <a:gd name="T13" fmla="*/ 14 h 13"/>
                  <a:gd name="T14" fmla="*/ 18 w 17"/>
                  <a:gd name="T15" fmla="*/ 14 h 13"/>
                  <a:gd name="T16" fmla="*/ 14 w 17"/>
                  <a:gd name="T17" fmla="*/ 9 h 13"/>
                  <a:gd name="T18" fmla="*/ 9 w 17"/>
                  <a:gd name="T19" fmla="*/ 8 h 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13">
                    <a:moveTo>
                      <a:pt x="7" y="6"/>
                    </a:moveTo>
                    <a:cubicBezTo>
                      <a:pt x="7" y="4"/>
                      <a:pt x="2" y="1"/>
                      <a:pt x="0" y="2"/>
                    </a:cubicBezTo>
                    <a:cubicBezTo>
                      <a:pt x="1" y="1"/>
                      <a:pt x="2" y="0"/>
                      <a:pt x="3" y="0"/>
                    </a:cubicBezTo>
                    <a:cubicBezTo>
                      <a:pt x="5" y="0"/>
                      <a:pt x="5" y="1"/>
                      <a:pt x="6" y="2"/>
                    </a:cubicBezTo>
                    <a:cubicBezTo>
                      <a:pt x="7" y="4"/>
                      <a:pt x="10" y="3"/>
                      <a:pt x="11" y="4"/>
                    </a:cubicBezTo>
                    <a:cubicBezTo>
                      <a:pt x="13" y="5"/>
                      <a:pt x="12" y="7"/>
                      <a:pt x="13" y="9"/>
                    </a:cubicBezTo>
                    <a:cubicBezTo>
                      <a:pt x="14" y="10"/>
                      <a:pt x="16" y="10"/>
                      <a:pt x="16" y="11"/>
                    </a:cubicBezTo>
                    <a:cubicBezTo>
                      <a:pt x="17" y="13"/>
                      <a:pt x="14" y="11"/>
                      <a:pt x="14" y="11"/>
                    </a:cubicBezTo>
                    <a:cubicBezTo>
                      <a:pt x="13" y="10"/>
                      <a:pt x="12" y="8"/>
                      <a:pt x="11" y="7"/>
                    </a:cubicBezTo>
                    <a:cubicBezTo>
                      <a:pt x="10" y="7"/>
                      <a:pt x="8" y="8"/>
                      <a:pt x="7" y="6"/>
                    </a:cubicBezTo>
                  </a:path>
                </a:pathLst>
              </a:custGeom>
              <a:solidFill>
                <a:srgbClr val="E8FF55"/>
              </a:solidFill>
              <a:ln w="3175">
                <a:solidFill>
                  <a:schemeClr val="tx1"/>
                </a:solidFill>
                <a:round/>
                <a:headEnd/>
                <a:tailEnd/>
              </a:ln>
            </p:spPr>
            <p:txBody>
              <a:bodyPr/>
              <a:lstStyle/>
              <a:p>
                <a:endParaRPr lang="en-GB" sz="2400" dirty="0"/>
              </a:p>
            </p:txBody>
          </p:sp>
          <p:sp>
            <p:nvSpPr>
              <p:cNvPr id="351" name="Freeform 5186"/>
              <p:cNvSpPr>
                <a:spLocks/>
              </p:cNvSpPr>
              <p:nvPr/>
            </p:nvSpPr>
            <p:spPr bwMode="auto">
              <a:xfrm>
                <a:off x="3041" y="2048"/>
                <a:ext cx="2" cy="1"/>
              </a:xfrm>
              <a:custGeom>
                <a:avLst/>
                <a:gdLst>
                  <a:gd name="T0" fmla="*/ 1 w 2"/>
                  <a:gd name="T1" fmla="*/ 1 h 1"/>
                  <a:gd name="T2" fmla="*/ 0 w 2"/>
                  <a:gd name="T3" fmla="*/ 0 h 1"/>
                  <a:gd name="T4" fmla="*/ 1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0" y="0"/>
                      <a:pt x="0" y="0"/>
                      <a:pt x="0" y="0"/>
                    </a:cubicBezTo>
                    <a:cubicBezTo>
                      <a:pt x="1" y="0"/>
                      <a:pt x="2" y="0"/>
                      <a:pt x="1" y="1"/>
                    </a:cubicBezTo>
                  </a:path>
                </a:pathLst>
              </a:custGeom>
              <a:solidFill>
                <a:srgbClr val="B3B3B3"/>
              </a:solidFill>
              <a:ln w="3175">
                <a:solidFill>
                  <a:schemeClr val="tx1"/>
                </a:solidFill>
                <a:round/>
                <a:headEnd/>
                <a:tailEnd/>
              </a:ln>
            </p:spPr>
            <p:txBody>
              <a:bodyPr/>
              <a:lstStyle/>
              <a:p>
                <a:endParaRPr lang="en-GB" sz="2400" dirty="0"/>
              </a:p>
            </p:txBody>
          </p:sp>
          <p:sp>
            <p:nvSpPr>
              <p:cNvPr id="352" name="Freeform 5187"/>
              <p:cNvSpPr>
                <a:spLocks/>
              </p:cNvSpPr>
              <p:nvPr/>
            </p:nvSpPr>
            <p:spPr bwMode="auto">
              <a:xfrm>
                <a:off x="3042" y="2104"/>
                <a:ext cx="38" cy="11"/>
              </a:xfrm>
              <a:custGeom>
                <a:avLst/>
                <a:gdLst>
                  <a:gd name="T0" fmla="*/ 9 w 29"/>
                  <a:gd name="T1" fmla="*/ 6 h 9"/>
                  <a:gd name="T2" fmla="*/ 3 w 29"/>
                  <a:gd name="T3" fmla="*/ 6 h 9"/>
                  <a:gd name="T4" fmla="*/ 1 w 29"/>
                  <a:gd name="T5" fmla="*/ 1 h 9"/>
                  <a:gd name="T6" fmla="*/ 3 w 29"/>
                  <a:gd name="T7" fmla="*/ 2 h 9"/>
                  <a:gd name="T8" fmla="*/ 4 w 29"/>
                  <a:gd name="T9" fmla="*/ 0 h 9"/>
                  <a:gd name="T10" fmla="*/ 9 w 29"/>
                  <a:gd name="T11" fmla="*/ 1 h 9"/>
                  <a:gd name="T12" fmla="*/ 10 w 29"/>
                  <a:gd name="T13" fmla="*/ 4 h 9"/>
                  <a:gd name="T14" fmla="*/ 14 w 29"/>
                  <a:gd name="T15" fmla="*/ 4 h 9"/>
                  <a:gd name="T16" fmla="*/ 26 w 29"/>
                  <a:gd name="T17" fmla="*/ 5 h 9"/>
                  <a:gd name="T18" fmla="*/ 30 w 29"/>
                  <a:gd name="T19" fmla="*/ 6 h 9"/>
                  <a:gd name="T20" fmla="*/ 30 w 29"/>
                  <a:gd name="T21" fmla="*/ 7 h 9"/>
                  <a:gd name="T22" fmla="*/ 37 w 29"/>
                  <a:gd name="T23" fmla="*/ 6 h 9"/>
                  <a:gd name="T24" fmla="*/ 37 w 29"/>
                  <a:gd name="T25" fmla="*/ 9 h 9"/>
                  <a:gd name="T26" fmla="*/ 34 w 29"/>
                  <a:gd name="T27" fmla="*/ 10 h 9"/>
                  <a:gd name="T28" fmla="*/ 22 w 29"/>
                  <a:gd name="T29" fmla="*/ 10 h 9"/>
                  <a:gd name="T30" fmla="*/ 18 w 29"/>
                  <a:gd name="T31" fmla="*/ 11 h 9"/>
                  <a:gd name="T32" fmla="*/ 16 w 29"/>
                  <a:gd name="T33" fmla="*/ 9 h 9"/>
                  <a:gd name="T34" fmla="*/ 9 w 29"/>
                  <a:gd name="T35" fmla="*/ 6 h 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9" h="9">
                    <a:moveTo>
                      <a:pt x="7" y="5"/>
                    </a:moveTo>
                    <a:cubicBezTo>
                      <a:pt x="6" y="6"/>
                      <a:pt x="3" y="6"/>
                      <a:pt x="2" y="5"/>
                    </a:cubicBezTo>
                    <a:cubicBezTo>
                      <a:pt x="0" y="4"/>
                      <a:pt x="1" y="2"/>
                      <a:pt x="1" y="1"/>
                    </a:cubicBezTo>
                    <a:cubicBezTo>
                      <a:pt x="2" y="2"/>
                      <a:pt x="2" y="2"/>
                      <a:pt x="2" y="2"/>
                    </a:cubicBezTo>
                    <a:cubicBezTo>
                      <a:pt x="3" y="1"/>
                      <a:pt x="3" y="1"/>
                      <a:pt x="3" y="0"/>
                    </a:cubicBezTo>
                    <a:cubicBezTo>
                      <a:pt x="3" y="2"/>
                      <a:pt x="5" y="1"/>
                      <a:pt x="7" y="1"/>
                    </a:cubicBezTo>
                    <a:cubicBezTo>
                      <a:pt x="5" y="2"/>
                      <a:pt x="7" y="2"/>
                      <a:pt x="8" y="3"/>
                    </a:cubicBezTo>
                    <a:cubicBezTo>
                      <a:pt x="9" y="4"/>
                      <a:pt x="10" y="4"/>
                      <a:pt x="11" y="3"/>
                    </a:cubicBezTo>
                    <a:cubicBezTo>
                      <a:pt x="14" y="2"/>
                      <a:pt x="17" y="4"/>
                      <a:pt x="20" y="4"/>
                    </a:cubicBezTo>
                    <a:cubicBezTo>
                      <a:pt x="21" y="4"/>
                      <a:pt x="23" y="3"/>
                      <a:pt x="23" y="5"/>
                    </a:cubicBezTo>
                    <a:cubicBezTo>
                      <a:pt x="23" y="5"/>
                      <a:pt x="22" y="6"/>
                      <a:pt x="23" y="6"/>
                    </a:cubicBezTo>
                    <a:cubicBezTo>
                      <a:pt x="25" y="6"/>
                      <a:pt x="26" y="5"/>
                      <a:pt x="28" y="5"/>
                    </a:cubicBezTo>
                    <a:cubicBezTo>
                      <a:pt x="28" y="5"/>
                      <a:pt x="29" y="7"/>
                      <a:pt x="28" y="7"/>
                    </a:cubicBezTo>
                    <a:cubicBezTo>
                      <a:pt x="28" y="8"/>
                      <a:pt x="27" y="8"/>
                      <a:pt x="26" y="8"/>
                    </a:cubicBezTo>
                    <a:cubicBezTo>
                      <a:pt x="23" y="8"/>
                      <a:pt x="20" y="8"/>
                      <a:pt x="17" y="8"/>
                    </a:cubicBezTo>
                    <a:cubicBezTo>
                      <a:pt x="16" y="9"/>
                      <a:pt x="15" y="9"/>
                      <a:pt x="14" y="9"/>
                    </a:cubicBezTo>
                    <a:cubicBezTo>
                      <a:pt x="13" y="8"/>
                      <a:pt x="13" y="7"/>
                      <a:pt x="12" y="7"/>
                    </a:cubicBezTo>
                    <a:cubicBezTo>
                      <a:pt x="11" y="6"/>
                      <a:pt x="9" y="6"/>
                      <a:pt x="7" y="5"/>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353" name="Freeform 5188"/>
              <p:cNvSpPr>
                <a:spLocks/>
              </p:cNvSpPr>
              <p:nvPr/>
            </p:nvSpPr>
            <p:spPr bwMode="auto">
              <a:xfrm>
                <a:off x="3051" y="2072"/>
                <a:ext cx="1" cy="3"/>
              </a:xfrm>
              <a:custGeom>
                <a:avLst/>
                <a:gdLst>
                  <a:gd name="T0" fmla="*/ 0 w 1"/>
                  <a:gd name="T1" fmla="*/ 3 h 2"/>
                  <a:gd name="T2" fmla="*/ 1 w 1"/>
                  <a:gd name="T3" fmla="*/ 0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0" y="1"/>
                      <a:pt x="0" y="0"/>
                      <a:pt x="1" y="0"/>
                    </a:cubicBezTo>
                    <a:cubicBezTo>
                      <a:pt x="1" y="1"/>
                      <a:pt x="1" y="1"/>
                      <a:pt x="0" y="2"/>
                    </a:cubicBezTo>
                  </a:path>
                </a:pathLst>
              </a:custGeom>
              <a:solidFill>
                <a:srgbClr val="B3B3B3"/>
              </a:solidFill>
              <a:ln w="3175">
                <a:solidFill>
                  <a:schemeClr val="tx1"/>
                </a:solidFill>
                <a:round/>
                <a:headEnd/>
                <a:tailEnd/>
              </a:ln>
            </p:spPr>
            <p:txBody>
              <a:bodyPr/>
              <a:lstStyle/>
              <a:p>
                <a:endParaRPr lang="en-GB" sz="2400" dirty="0"/>
              </a:p>
            </p:txBody>
          </p:sp>
          <p:sp>
            <p:nvSpPr>
              <p:cNvPr id="354" name="Freeform 5189"/>
              <p:cNvSpPr>
                <a:spLocks/>
              </p:cNvSpPr>
              <p:nvPr/>
            </p:nvSpPr>
            <p:spPr bwMode="auto">
              <a:xfrm>
                <a:off x="3052" y="2086"/>
                <a:ext cx="3" cy="2"/>
              </a:xfrm>
              <a:custGeom>
                <a:avLst/>
                <a:gdLst>
                  <a:gd name="T0" fmla="*/ 0 w 2"/>
                  <a:gd name="T1" fmla="*/ 2 h 1"/>
                  <a:gd name="T2" fmla="*/ 0 w 2"/>
                  <a:gd name="T3" fmla="*/ 0 h 1"/>
                  <a:gd name="T4" fmla="*/ 3 w 2"/>
                  <a:gd name="T5" fmla="*/ 0 h 1"/>
                  <a:gd name="T6" fmla="*/ 0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1"/>
                    </a:moveTo>
                    <a:cubicBezTo>
                      <a:pt x="0" y="1"/>
                      <a:pt x="0" y="0"/>
                      <a:pt x="0" y="0"/>
                    </a:cubicBezTo>
                    <a:cubicBezTo>
                      <a:pt x="1" y="1"/>
                      <a:pt x="2" y="1"/>
                      <a:pt x="2" y="0"/>
                    </a:cubicBezTo>
                    <a:cubicBezTo>
                      <a:pt x="2" y="1"/>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355" name="Freeform 5190"/>
              <p:cNvSpPr>
                <a:spLocks/>
              </p:cNvSpPr>
              <p:nvPr/>
            </p:nvSpPr>
            <p:spPr bwMode="auto">
              <a:xfrm>
                <a:off x="3051" y="2022"/>
                <a:ext cx="4" cy="4"/>
              </a:xfrm>
              <a:custGeom>
                <a:avLst/>
                <a:gdLst>
                  <a:gd name="T0" fmla="*/ 1 w 3"/>
                  <a:gd name="T1" fmla="*/ 4 h 3"/>
                  <a:gd name="T2" fmla="*/ 3 w 3"/>
                  <a:gd name="T3" fmla="*/ 1 h 3"/>
                  <a:gd name="T4" fmla="*/ 1 w 3"/>
                  <a:gd name="T5" fmla="*/ 4 h 3"/>
                  <a:gd name="T6" fmla="*/ 0 60000 65536"/>
                  <a:gd name="T7" fmla="*/ 0 60000 65536"/>
                  <a:gd name="T8" fmla="*/ 0 60000 65536"/>
                </a:gdLst>
                <a:ahLst/>
                <a:cxnLst>
                  <a:cxn ang="T6">
                    <a:pos x="T0" y="T1"/>
                  </a:cxn>
                  <a:cxn ang="T7">
                    <a:pos x="T2" y="T3"/>
                  </a:cxn>
                  <a:cxn ang="T8">
                    <a:pos x="T4" y="T5"/>
                  </a:cxn>
                </a:cxnLst>
                <a:rect l="0" t="0" r="r" b="b"/>
                <a:pathLst>
                  <a:path w="3" h="3">
                    <a:moveTo>
                      <a:pt x="1" y="3"/>
                    </a:moveTo>
                    <a:cubicBezTo>
                      <a:pt x="0" y="3"/>
                      <a:pt x="0" y="0"/>
                      <a:pt x="2" y="1"/>
                    </a:cubicBezTo>
                    <a:cubicBezTo>
                      <a:pt x="3" y="1"/>
                      <a:pt x="3" y="3"/>
                      <a:pt x="1" y="3"/>
                    </a:cubicBezTo>
                  </a:path>
                </a:pathLst>
              </a:custGeom>
              <a:solidFill>
                <a:srgbClr val="B3B3B3"/>
              </a:solidFill>
              <a:ln w="3175">
                <a:solidFill>
                  <a:schemeClr val="tx1"/>
                </a:solidFill>
                <a:round/>
                <a:headEnd/>
                <a:tailEnd/>
              </a:ln>
            </p:spPr>
            <p:txBody>
              <a:bodyPr/>
              <a:lstStyle/>
              <a:p>
                <a:endParaRPr lang="en-GB" sz="2400" dirty="0"/>
              </a:p>
            </p:txBody>
          </p:sp>
          <p:sp>
            <p:nvSpPr>
              <p:cNvPr id="356" name="Freeform 5191"/>
              <p:cNvSpPr>
                <a:spLocks/>
              </p:cNvSpPr>
              <p:nvPr/>
            </p:nvSpPr>
            <p:spPr bwMode="auto">
              <a:xfrm>
                <a:off x="3051" y="2051"/>
                <a:ext cx="4" cy="4"/>
              </a:xfrm>
              <a:custGeom>
                <a:avLst/>
                <a:gdLst>
                  <a:gd name="T0" fmla="*/ 3 w 3"/>
                  <a:gd name="T1" fmla="*/ 4 h 3"/>
                  <a:gd name="T2" fmla="*/ 1 w 3"/>
                  <a:gd name="T3" fmla="*/ 0 h 3"/>
                  <a:gd name="T4" fmla="*/ 4 w 3"/>
                  <a:gd name="T5" fmla="*/ 4 h 3"/>
                  <a:gd name="T6" fmla="*/ 3 w 3"/>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2" y="3"/>
                    </a:moveTo>
                    <a:cubicBezTo>
                      <a:pt x="2" y="2"/>
                      <a:pt x="0" y="2"/>
                      <a:pt x="1" y="0"/>
                    </a:cubicBezTo>
                    <a:cubicBezTo>
                      <a:pt x="2" y="1"/>
                      <a:pt x="2" y="2"/>
                      <a:pt x="3" y="3"/>
                    </a:cubicBezTo>
                    <a:cubicBezTo>
                      <a:pt x="2" y="3"/>
                      <a:pt x="2" y="3"/>
                      <a:pt x="2" y="3"/>
                    </a:cubicBezTo>
                  </a:path>
                </a:pathLst>
              </a:custGeom>
              <a:solidFill>
                <a:srgbClr val="B3B3B3"/>
              </a:solidFill>
              <a:ln w="3175">
                <a:solidFill>
                  <a:schemeClr val="tx1"/>
                </a:solidFill>
                <a:round/>
                <a:headEnd/>
                <a:tailEnd/>
              </a:ln>
            </p:spPr>
            <p:txBody>
              <a:bodyPr/>
              <a:lstStyle/>
              <a:p>
                <a:endParaRPr lang="en-GB" sz="2400" dirty="0"/>
              </a:p>
            </p:txBody>
          </p:sp>
          <p:sp>
            <p:nvSpPr>
              <p:cNvPr id="357" name="Freeform 5192"/>
              <p:cNvSpPr>
                <a:spLocks/>
              </p:cNvSpPr>
              <p:nvPr/>
            </p:nvSpPr>
            <p:spPr bwMode="auto">
              <a:xfrm>
                <a:off x="3056" y="2082"/>
                <a:ext cx="2" cy="2"/>
              </a:xfrm>
              <a:custGeom>
                <a:avLst/>
                <a:gdLst>
                  <a:gd name="T0" fmla="*/ 2 w 1"/>
                  <a:gd name="T1" fmla="*/ 2 h 1"/>
                  <a:gd name="T2" fmla="*/ 0 w 1"/>
                  <a:gd name="T3" fmla="*/ 0 h 1"/>
                  <a:gd name="T4" fmla="*/ 2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0"/>
                      <a:pt x="0" y="0"/>
                      <a:pt x="0" y="0"/>
                    </a:cubicBezTo>
                    <a:cubicBezTo>
                      <a:pt x="1" y="0"/>
                      <a:pt x="1" y="0"/>
                      <a:pt x="1" y="1"/>
                    </a:cubicBezTo>
                  </a:path>
                </a:pathLst>
              </a:custGeom>
              <a:solidFill>
                <a:srgbClr val="B3B3B3"/>
              </a:solidFill>
              <a:ln w="3175">
                <a:solidFill>
                  <a:schemeClr val="tx1"/>
                </a:solidFill>
                <a:round/>
                <a:headEnd/>
                <a:tailEnd/>
              </a:ln>
            </p:spPr>
            <p:txBody>
              <a:bodyPr/>
              <a:lstStyle/>
              <a:p>
                <a:endParaRPr lang="en-GB" sz="2400" dirty="0"/>
              </a:p>
            </p:txBody>
          </p:sp>
          <p:sp>
            <p:nvSpPr>
              <p:cNvPr id="358" name="Freeform 5193"/>
              <p:cNvSpPr>
                <a:spLocks/>
              </p:cNvSpPr>
              <p:nvPr/>
            </p:nvSpPr>
            <p:spPr bwMode="auto">
              <a:xfrm>
                <a:off x="3058" y="2035"/>
                <a:ext cx="6" cy="4"/>
              </a:xfrm>
              <a:custGeom>
                <a:avLst/>
                <a:gdLst>
                  <a:gd name="T0" fmla="*/ 1 w 5"/>
                  <a:gd name="T1" fmla="*/ 0 h 3"/>
                  <a:gd name="T2" fmla="*/ 6 w 5"/>
                  <a:gd name="T3" fmla="*/ 0 h 3"/>
                  <a:gd name="T4" fmla="*/ 5 w 5"/>
                  <a:gd name="T5" fmla="*/ 3 h 3"/>
                  <a:gd name="T6" fmla="*/ 1 w 5"/>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3">
                    <a:moveTo>
                      <a:pt x="1" y="0"/>
                    </a:moveTo>
                    <a:cubicBezTo>
                      <a:pt x="2" y="0"/>
                      <a:pt x="4" y="1"/>
                      <a:pt x="5" y="0"/>
                    </a:cubicBezTo>
                    <a:cubicBezTo>
                      <a:pt x="4" y="1"/>
                      <a:pt x="4" y="1"/>
                      <a:pt x="4" y="2"/>
                    </a:cubicBezTo>
                    <a:cubicBezTo>
                      <a:pt x="3" y="1"/>
                      <a:pt x="0" y="3"/>
                      <a:pt x="1" y="0"/>
                    </a:cubicBezTo>
                  </a:path>
                </a:pathLst>
              </a:custGeom>
              <a:solidFill>
                <a:srgbClr val="B3B3B3"/>
              </a:solidFill>
              <a:ln w="3175">
                <a:solidFill>
                  <a:schemeClr val="tx1"/>
                </a:solidFill>
                <a:round/>
                <a:headEnd/>
                <a:tailEnd/>
              </a:ln>
            </p:spPr>
            <p:txBody>
              <a:bodyPr/>
              <a:lstStyle/>
              <a:p>
                <a:endParaRPr lang="en-GB" sz="2400" dirty="0"/>
              </a:p>
            </p:txBody>
          </p:sp>
          <p:sp>
            <p:nvSpPr>
              <p:cNvPr id="359" name="Freeform 5194"/>
              <p:cNvSpPr>
                <a:spLocks/>
              </p:cNvSpPr>
              <p:nvPr/>
            </p:nvSpPr>
            <p:spPr bwMode="auto">
              <a:xfrm>
                <a:off x="3056" y="2067"/>
                <a:ext cx="6" cy="5"/>
              </a:xfrm>
              <a:custGeom>
                <a:avLst/>
                <a:gdLst>
                  <a:gd name="T0" fmla="*/ 5 w 4"/>
                  <a:gd name="T1" fmla="*/ 5 h 4"/>
                  <a:gd name="T2" fmla="*/ 0 w 4"/>
                  <a:gd name="T3" fmla="*/ 1 h 4"/>
                  <a:gd name="T4" fmla="*/ 2 w 4"/>
                  <a:gd name="T5" fmla="*/ 0 h 4"/>
                  <a:gd name="T6" fmla="*/ 5 w 4"/>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4">
                    <a:moveTo>
                      <a:pt x="3" y="4"/>
                    </a:moveTo>
                    <a:cubicBezTo>
                      <a:pt x="2" y="3"/>
                      <a:pt x="1" y="2"/>
                      <a:pt x="0" y="1"/>
                    </a:cubicBezTo>
                    <a:cubicBezTo>
                      <a:pt x="0" y="1"/>
                      <a:pt x="0" y="0"/>
                      <a:pt x="1" y="0"/>
                    </a:cubicBezTo>
                    <a:cubicBezTo>
                      <a:pt x="1" y="2"/>
                      <a:pt x="4" y="2"/>
                      <a:pt x="3" y="4"/>
                    </a:cubicBezTo>
                  </a:path>
                </a:pathLst>
              </a:custGeom>
              <a:solidFill>
                <a:srgbClr val="B3B3B3"/>
              </a:solidFill>
              <a:ln w="3175">
                <a:solidFill>
                  <a:schemeClr val="tx1"/>
                </a:solidFill>
                <a:round/>
                <a:headEnd/>
                <a:tailEnd/>
              </a:ln>
            </p:spPr>
            <p:txBody>
              <a:bodyPr/>
              <a:lstStyle/>
              <a:p>
                <a:endParaRPr lang="en-GB" sz="2400" dirty="0"/>
              </a:p>
            </p:txBody>
          </p:sp>
          <p:sp>
            <p:nvSpPr>
              <p:cNvPr id="360" name="Freeform 5195"/>
              <p:cNvSpPr>
                <a:spLocks/>
              </p:cNvSpPr>
              <p:nvPr/>
            </p:nvSpPr>
            <p:spPr bwMode="auto">
              <a:xfrm>
                <a:off x="3060" y="2072"/>
                <a:ext cx="3" cy="3"/>
              </a:xfrm>
              <a:custGeom>
                <a:avLst/>
                <a:gdLst>
                  <a:gd name="T0" fmla="*/ 0 w 2"/>
                  <a:gd name="T1" fmla="*/ 0 h 2"/>
                  <a:gd name="T2" fmla="*/ 3 w 2"/>
                  <a:gd name="T3" fmla="*/ 2 h 2"/>
                  <a:gd name="T4" fmla="*/ 0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0" y="0"/>
                    </a:moveTo>
                    <a:cubicBezTo>
                      <a:pt x="1" y="0"/>
                      <a:pt x="2" y="0"/>
                      <a:pt x="2" y="1"/>
                    </a:cubicBezTo>
                    <a:cubicBezTo>
                      <a:pt x="1" y="2"/>
                      <a:pt x="0" y="1"/>
                      <a:pt x="0" y="0"/>
                    </a:cubicBezTo>
                  </a:path>
                </a:pathLst>
              </a:custGeom>
              <a:solidFill>
                <a:srgbClr val="B3B3B3"/>
              </a:solidFill>
              <a:ln w="3175">
                <a:solidFill>
                  <a:schemeClr val="tx1"/>
                </a:solidFill>
                <a:round/>
                <a:headEnd/>
                <a:tailEnd/>
              </a:ln>
            </p:spPr>
            <p:txBody>
              <a:bodyPr/>
              <a:lstStyle/>
              <a:p>
                <a:endParaRPr lang="en-GB" sz="2400" dirty="0"/>
              </a:p>
            </p:txBody>
          </p:sp>
          <p:sp>
            <p:nvSpPr>
              <p:cNvPr id="361" name="Freeform 5196"/>
              <p:cNvSpPr>
                <a:spLocks/>
              </p:cNvSpPr>
              <p:nvPr/>
            </p:nvSpPr>
            <p:spPr bwMode="auto">
              <a:xfrm>
                <a:off x="3059" y="2088"/>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1" y="0"/>
                      <a:pt x="0" y="0"/>
                    </a:cubicBezTo>
                    <a:cubicBezTo>
                      <a:pt x="1" y="0"/>
                      <a:pt x="1" y="0"/>
                      <a:pt x="1" y="1"/>
                    </a:cubicBezTo>
                  </a:path>
                </a:pathLst>
              </a:custGeom>
              <a:solidFill>
                <a:srgbClr val="B3B3B3"/>
              </a:solidFill>
              <a:ln w="3175">
                <a:solidFill>
                  <a:schemeClr val="tx1"/>
                </a:solidFill>
                <a:round/>
                <a:headEnd/>
                <a:tailEnd/>
              </a:ln>
            </p:spPr>
            <p:txBody>
              <a:bodyPr/>
              <a:lstStyle/>
              <a:p>
                <a:endParaRPr lang="en-GB" sz="2400" dirty="0"/>
              </a:p>
            </p:txBody>
          </p:sp>
          <p:sp>
            <p:nvSpPr>
              <p:cNvPr id="362" name="Freeform 5197"/>
              <p:cNvSpPr>
                <a:spLocks/>
              </p:cNvSpPr>
              <p:nvPr/>
            </p:nvSpPr>
            <p:spPr bwMode="auto">
              <a:xfrm>
                <a:off x="3062" y="2080"/>
                <a:ext cx="2" cy="2"/>
              </a:xfrm>
              <a:custGeom>
                <a:avLst/>
                <a:gdLst>
                  <a:gd name="T0" fmla="*/ 1 w 2"/>
                  <a:gd name="T1" fmla="*/ 2 h 2"/>
                  <a:gd name="T2" fmla="*/ 2 w 2"/>
                  <a:gd name="T3" fmla="*/ 0 h 2"/>
                  <a:gd name="T4" fmla="*/ 1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0" y="2"/>
                      <a:pt x="1" y="1"/>
                      <a:pt x="2" y="0"/>
                    </a:cubicBezTo>
                    <a:cubicBezTo>
                      <a:pt x="2" y="1"/>
                      <a:pt x="2" y="2"/>
                      <a:pt x="1" y="2"/>
                    </a:cubicBezTo>
                  </a:path>
                </a:pathLst>
              </a:custGeom>
              <a:solidFill>
                <a:srgbClr val="B3B3B3"/>
              </a:solidFill>
              <a:ln w="3175">
                <a:solidFill>
                  <a:schemeClr val="tx1"/>
                </a:solidFill>
                <a:round/>
                <a:headEnd/>
                <a:tailEnd/>
              </a:ln>
            </p:spPr>
            <p:txBody>
              <a:bodyPr/>
              <a:lstStyle/>
              <a:p>
                <a:endParaRPr lang="en-GB" sz="2400" dirty="0"/>
              </a:p>
            </p:txBody>
          </p:sp>
          <p:sp>
            <p:nvSpPr>
              <p:cNvPr id="363" name="Freeform 5198"/>
              <p:cNvSpPr>
                <a:spLocks/>
              </p:cNvSpPr>
              <p:nvPr/>
            </p:nvSpPr>
            <p:spPr bwMode="auto">
              <a:xfrm>
                <a:off x="3064" y="2075"/>
                <a:ext cx="2" cy="1"/>
              </a:xfrm>
              <a:custGeom>
                <a:avLst/>
                <a:gdLst>
                  <a:gd name="T0" fmla="*/ 2 w 1"/>
                  <a:gd name="T1" fmla="*/ 1 h 1"/>
                  <a:gd name="T2" fmla="*/ 2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0"/>
                      <a:pt x="0" y="0"/>
                      <a:pt x="1"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364" name="Freeform 5199"/>
              <p:cNvSpPr>
                <a:spLocks/>
              </p:cNvSpPr>
              <p:nvPr/>
            </p:nvSpPr>
            <p:spPr bwMode="auto">
              <a:xfrm>
                <a:off x="3064" y="2086"/>
                <a:ext cx="3" cy="2"/>
              </a:xfrm>
              <a:custGeom>
                <a:avLst/>
                <a:gdLst>
                  <a:gd name="T0" fmla="*/ 2 w 2"/>
                  <a:gd name="T1" fmla="*/ 2 h 1"/>
                  <a:gd name="T2" fmla="*/ 0 w 2"/>
                  <a:gd name="T3" fmla="*/ 0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0" y="0"/>
                      <a:pt x="0" y="0"/>
                      <a:pt x="0" y="0"/>
                    </a:cubicBezTo>
                    <a:cubicBezTo>
                      <a:pt x="1" y="0"/>
                      <a:pt x="2" y="0"/>
                      <a:pt x="1" y="1"/>
                    </a:cubicBezTo>
                  </a:path>
                </a:pathLst>
              </a:custGeom>
              <a:solidFill>
                <a:srgbClr val="B3B3B3"/>
              </a:solidFill>
              <a:ln w="3175">
                <a:solidFill>
                  <a:schemeClr val="tx1"/>
                </a:solidFill>
                <a:round/>
                <a:headEnd/>
                <a:tailEnd/>
              </a:ln>
            </p:spPr>
            <p:txBody>
              <a:bodyPr/>
              <a:lstStyle/>
              <a:p>
                <a:endParaRPr lang="en-GB" sz="2400" dirty="0"/>
              </a:p>
            </p:txBody>
          </p:sp>
          <p:sp>
            <p:nvSpPr>
              <p:cNvPr id="365" name="Freeform 5200"/>
              <p:cNvSpPr>
                <a:spLocks/>
              </p:cNvSpPr>
              <p:nvPr/>
            </p:nvSpPr>
            <p:spPr bwMode="auto">
              <a:xfrm>
                <a:off x="3064" y="2027"/>
                <a:ext cx="2" cy="1"/>
              </a:xfrm>
              <a:custGeom>
                <a:avLst/>
                <a:gdLst>
                  <a:gd name="T0" fmla="*/ 2 w 1"/>
                  <a:gd name="T1" fmla="*/ 0 h 1"/>
                  <a:gd name="T2" fmla="*/ 2 w 1"/>
                  <a:gd name="T3" fmla="*/ 1 h 1"/>
                  <a:gd name="T4" fmla="*/ 0 w 1"/>
                  <a:gd name="T5" fmla="*/ 0 h 1"/>
                  <a:gd name="T6" fmla="*/ 2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1" y="1"/>
                      <a:pt x="1" y="1"/>
                      <a:pt x="1" y="1"/>
                    </a:cubicBezTo>
                    <a:cubicBezTo>
                      <a:pt x="1" y="1"/>
                      <a:pt x="0" y="1"/>
                      <a:pt x="0" y="0"/>
                    </a:cubicBezTo>
                    <a:cubicBezTo>
                      <a:pt x="0"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366" name="Freeform 5201"/>
              <p:cNvSpPr>
                <a:spLocks/>
              </p:cNvSpPr>
              <p:nvPr/>
            </p:nvSpPr>
            <p:spPr bwMode="auto">
              <a:xfrm>
                <a:off x="3066" y="2080"/>
                <a:ext cx="4" cy="4"/>
              </a:xfrm>
              <a:custGeom>
                <a:avLst/>
                <a:gdLst>
                  <a:gd name="T0" fmla="*/ 1 w 3"/>
                  <a:gd name="T1" fmla="*/ 4 h 3"/>
                  <a:gd name="T2" fmla="*/ 0 w 3"/>
                  <a:gd name="T3" fmla="*/ 1 h 3"/>
                  <a:gd name="T4" fmla="*/ 3 w 3"/>
                  <a:gd name="T5" fmla="*/ 0 h 3"/>
                  <a:gd name="T6" fmla="*/ 1 w 3"/>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1" y="3"/>
                    </a:moveTo>
                    <a:cubicBezTo>
                      <a:pt x="1" y="2"/>
                      <a:pt x="0" y="2"/>
                      <a:pt x="0" y="1"/>
                    </a:cubicBezTo>
                    <a:cubicBezTo>
                      <a:pt x="0" y="0"/>
                      <a:pt x="1" y="0"/>
                      <a:pt x="2" y="0"/>
                    </a:cubicBezTo>
                    <a:cubicBezTo>
                      <a:pt x="3" y="0"/>
                      <a:pt x="2" y="3"/>
                      <a:pt x="1" y="3"/>
                    </a:cubicBezTo>
                  </a:path>
                </a:pathLst>
              </a:custGeom>
              <a:solidFill>
                <a:srgbClr val="B3B3B3"/>
              </a:solidFill>
              <a:ln w="3175">
                <a:solidFill>
                  <a:schemeClr val="tx1"/>
                </a:solidFill>
                <a:round/>
                <a:headEnd/>
                <a:tailEnd/>
              </a:ln>
            </p:spPr>
            <p:txBody>
              <a:bodyPr/>
              <a:lstStyle/>
              <a:p>
                <a:endParaRPr lang="en-GB" sz="2400" dirty="0"/>
              </a:p>
            </p:txBody>
          </p:sp>
          <p:sp>
            <p:nvSpPr>
              <p:cNvPr id="367" name="Freeform 5202"/>
              <p:cNvSpPr>
                <a:spLocks/>
              </p:cNvSpPr>
              <p:nvPr/>
            </p:nvSpPr>
            <p:spPr bwMode="auto">
              <a:xfrm>
                <a:off x="3071" y="2084"/>
                <a:ext cx="4" cy="2"/>
              </a:xfrm>
              <a:custGeom>
                <a:avLst/>
                <a:gdLst>
                  <a:gd name="T0" fmla="*/ 0 w 3"/>
                  <a:gd name="T1" fmla="*/ 2 h 2"/>
                  <a:gd name="T2" fmla="*/ 4 w 3"/>
                  <a:gd name="T3" fmla="*/ 0 h 2"/>
                  <a:gd name="T4" fmla="*/ 0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0" y="2"/>
                    </a:moveTo>
                    <a:cubicBezTo>
                      <a:pt x="1" y="1"/>
                      <a:pt x="2" y="0"/>
                      <a:pt x="3" y="0"/>
                    </a:cubicBezTo>
                    <a:cubicBezTo>
                      <a:pt x="2" y="1"/>
                      <a:pt x="1" y="1"/>
                      <a:pt x="0" y="2"/>
                    </a:cubicBezTo>
                  </a:path>
                </a:pathLst>
              </a:custGeom>
              <a:solidFill>
                <a:srgbClr val="B3B3B3"/>
              </a:solidFill>
              <a:ln w="3175">
                <a:solidFill>
                  <a:schemeClr val="tx1"/>
                </a:solidFill>
                <a:round/>
                <a:headEnd/>
                <a:tailEnd/>
              </a:ln>
            </p:spPr>
            <p:txBody>
              <a:bodyPr/>
              <a:lstStyle/>
              <a:p>
                <a:endParaRPr lang="en-GB" sz="2400" dirty="0"/>
              </a:p>
            </p:txBody>
          </p:sp>
          <p:sp>
            <p:nvSpPr>
              <p:cNvPr id="368" name="Freeform 5203"/>
              <p:cNvSpPr>
                <a:spLocks/>
              </p:cNvSpPr>
              <p:nvPr/>
            </p:nvSpPr>
            <p:spPr bwMode="auto">
              <a:xfrm>
                <a:off x="3070" y="2053"/>
                <a:ext cx="6" cy="11"/>
              </a:xfrm>
              <a:custGeom>
                <a:avLst/>
                <a:gdLst>
                  <a:gd name="T0" fmla="*/ 4 w 5"/>
                  <a:gd name="T1" fmla="*/ 11 h 8"/>
                  <a:gd name="T2" fmla="*/ 1 w 5"/>
                  <a:gd name="T3" fmla="*/ 6 h 8"/>
                  <a:gd name="T4" fmla="*/ 4 w 5"/>
                  <a:gd name="T5" fmla="*/ 11 h 8"/>
                  <a:gd name="T6" fmla="*/ 0 60000 65536"/>
                  <a:gd name="T7" fmla="*/ 0 60000 65536"/>
                  <a:gd name="T8" fmla="*/ 0 60000 65536"/>
                </a:gdLst>
                <a:ahLst/>
                <a:cxnLst>
                  <a:cxn ang="T6">
                    <a:pos x="T0" y="T1"/>
                  </a:cxn>
                  <a:cxn ang="T7">
                    <a:pos x="T2" y="T3"/>
                  </a:cxn>
                  <a:cxn ang="T8">
                    <a:pos x="T4" y="T5"/>
                  </a:cxn>
                </a:cxnLst>
                <a:rect l="0" t="0" r="r" b="b"/>
                <a:pathLst>
                  <a:path w="5" h="8">
                    <a:moveTo>
                      <a:pt x="3" y="8"/>
                    </a:moveTo>
                    <a:cubicBezTo>
                      <a:pt x="0" y="7"/>
                      <a:pt x="3" y="5"/>
                      <a:pt x="1" y="4"/>
                    </a:cubicBezTo>
                    <a:cubicBezTo>
                      <a:pt x="3" y="0"/>
                      <a:pt x="5" y="7"/>
                      <a:pt x="3" y="8"/>
                    </a:cubicBezTo>
                  </a:path>
                </a:pathLst>
              </a:custGeom>
              <a:solidFill>
                <a:srgbClr val="B3B3B3"/>
              </a:solidFill>
              <a:ln w="3175">
                <a:solidFill>
                  <a:schemeClr val="tx1"/>
                </a:solidFill>
                <a:round/>
                <a:headEnd/>
                <a:tailEnd/>
              </a:ln>
            </p:spPr>
            <p:txBody>
              <a:bodyPr/>
              <a:lstStyle/>
              <a:p>
                <a:endParaRPr lang="en-GB" sz="2400" dirty="0"/>
              </a:p>
            </p:txBody>
          </p:sp>
          <p:sp>
            <p:nvSpPr>
              <p:cNvPr id="369" name="Freeform 5204"/>
              <p:cNvSpPr>
                <a:spLocks/>
              </p:cNvSpPr>
              <p:nvPr/>
            </p:nvSpPr>
            <p:spPr bwMode="auto">
              <a:xfrm>
                <a:off x="3073" y="2072"/>
                <a:ext cx="4" cy="3"/>
              </a:xfrm>
              <a:custGeom>
                <a:avLst/>
                <a:gdLst>
                  <a:gd name="T0" fmla="*/ 0 w 3"/>
                  <a:gd name="T1" fmla="*/ 3 h 2"/>
                  <a:gd name="T2" fmla="*/ 4 w 3"/>
                  <a:gd name="T3" fmla="*/ 0 h 2"/>
                  <a:gd name="T4" fmla="*/ 0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0" y="2"/>
                    </a:moveTo>
                    <a:cubicBezTo>
                      <a:pt x="0" y="0"/>
                      <a:pt x="2" y="0"/>
                      <a:pt x="3" y="0"/>
                    </a:cubicBezTo>
                    <a:cubicBezTo>
                      <a:pt x="3" y="1"/>
                      <a:pt x="1" y="2"/>
                      <a:pt x="0" y="2"/>
                    </a:cubicBezTo>
                  </a:path>
                </a:pathLst>
              </a:custGeom>
              <a:solidFill>
                <a:srgbClr val="B3B3B3"/>
              </a:solidFill>
              <a:ln w="3175">
                <a:solidFill>
                  <a:schemeClr val="tx1"/>
                </a:solidFill>
                <a:round/>
                <a:headEnd/>
                <a:tailEnd/>
              </a:ln>
            </p:spPr>
            <p:txBody>
              <a:bodyPr/>
              <a:lstStyle/>
              <a:p>
                <a:endParaRPr lang="en-GB" sz="2400" dirty="0"/>
              </a:p>
            </p:txBody>
          </p:sp>
          <p:sp>
            <p:nvSpPr>
              <p:cNvPr id="370" name="Freeform 5205"/>
              <p:cNvSpPr>
                <a:spLocks/>
              </p:cNvSpPr>
              <p:nvPr/>
            </p:nvSpPr>
            <p:spPr bwMode="auto">
              <a:xfrm>
                <a:off x="3070" y="2045"/>
                <a:ext cx="10" cy="6"/>
              </a:xfrm>
              <a:custGeom>
                <a:avLst/>
                <a:gdLst>
                  <a:gd name="T0" fmla="*/ 8 w 8"/>
                  <a:gd name="T1" fmla="*/ 6 h 4"/>
                  <a:gd name="T2" fmla="*/ 4 w 8"/>
                  <a:gd name="T3" fmla="*/ 5 h 4"/>
                  <a:gd name="T4" fmla="*/ 5 w 8"/>
                  <a:gd name="T5" fmla="*/ 3 h 4"/>
                  <a:gd name="T6" fmla="*/ 1 w 8"/>
                  <a:gd name="T7" fmla="*/ 3 h 4"/>
                  <a:gd name="T8" fmla="*/ 3 w 8"/>
                  <a:gd name="T9" fmla="*/ 0 h 4"/>
                  <a:gd name="T10" fmla="*/ 10 w 8"/>
                  <a:gd name="T11" fmla="*/ 6 h 4"/>
                  <a:gd name="T12" fmla="*/ 8 w 8"/>
                  <a:gd name="T13" fmla="*/ 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4">
                    <a:moveTo>
                      <a:pt x="6" y="4"/>
                    </a:moveTo>
                    <a:cubicBezTo>
                      <a:pt x="5" y="4"/>
                      <a:pt x="4" y="4"/>
                      <a:pt x="3" y="3"/>
                    </a:cubicBezTo>
                    <a:cubicBezTo>
                      <a:pt x="4" y="2"/>
                      <a:pt x="4" y="2"/>
                      <a:pt x="4" y="2"/>
                    </a:cubicBezTo>
                    <a:cubicBezTo>
                      <a:pt x="3" y="2"/>
                      <a:pt x="2" y="3"/>
                      <a:pt x="1" y="2"/>
                    </a:cubicBezTo>
                    <a:cubicBezTo>
                      <a:pt x="0" y="1"/>
                      <a:pt x="1" y="1"/>
                      <a:pt x="2" y="0"/>
                    </a:cubicBezTo>
                    <a:cubicBezTo>
                      <a:pt x="5" y="0"/>
                      <a:pt x="6" y="1"/>
                      <a:pt x="8" y="4"/>
                    </a:cubicBezTo>
                    <a:cubicBezTo>
                      <a:pt x="7" y="3"/>
                      <a:pt x="6" y="4"/>
                      <a:pt x="6" y="4"/>
                    </a:cubicBezTo>
                  </a:path>
                </a:pathLst>
              </a:custGeom>
              <a:solidFill>
                <a:srgbClr val="B3B3B3"/>
              </a:solidFill>
              <a:ln w="3175">
                <a:solidFill>
                  <a:schemeClr val="tx1"/>
                </a:solidFill>
                <a:round/>
                <a:headEnd/>
                <a:tailEnd/>
              </a:ln>
            </p:spPr>
            <p:txBody>
              <a:bodyPr/>
              <a:lstStyle/>
              <a:p>
                <a:endParaRPr lang="en-GB" sz="2400" dirty="0"/>
              </a:p>
            </p:txBody>
          </p:sp>
          <p:sp>
            <p:nvSpPr>
              <p:cNvPr id="371" name="Freeform 5206"/>
              <p:cNvSpPr>
                <a:spLocks/>
              </p:cNvSpPr>
              <p:nvPr/>
            </p:nvSpPr>
            <p:spPr bwMode="auto">
              <a:xfrm>
                <a:off x="3079" y="2069"/>
                <a:ext cx="8" cy="3"/>
              </a:xfrm>
              <a:custGeom>
                <a:avLst/>
                <a:gdLst>
                  <a:gd name="T0" fmla="*/ 5 w 6"/>
                  <a:gd name="T1" fmla="*/ 3 h 2"/>
                  <a:gd name="T2" fmla="*/ 3 w 6"/>
                  <a:gd name="T3" fmla="*/ 0 h 2"/>
                  <a:gd name="T4" fmla="*/ 8 w 6"/>
                  <a:gd name="T5" fmla="*/ 2 h 2"/>
                  <a:gd name="T6" fmla="*/ 5 w 6"/>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2">
                    <a:moveTo>
                      <a:pt x="4" y="2"/>
                    </a:moveTo>
                    <a:cubicBezTo>
                      <a:pt x="4" y="2"/>
                      <a:pt x="0" y="1"/>
                      <a:pt x="2" y="0"/>
                    </a:cubicBezTo>
                    <a:cubicBezTo>
                      <a:pt x="4" y="0"/>
                      <a:pt x="5" y="1"/>
                      <a:pt x="6" y="1"/>
                    </a:cubicBezTo>
                    <a:cubicBezTo>
                      <a:pt x="6" y="2"/>
                      <a:pt x="5" y="2"/>
                      <a:pt x="4" y="2"/>
                    </a:cubicBezTo>
                  </a:path>
                </a:pathLst>
              </a:custGeom>
              <a:solidFill>
                <a:srgbClr val="B3B3B3"/>
              </a:solidFill>
              <a:ln w="3175">
                <a:solidFill>
                  <a:schemeClr val="tx1"/>
                </a:solidFill>
                <a:round/>
                <a:headEnd/>
                <a:tailEnd/>
              </a:ln>
            </p:spPr>
            <p:txBody>
              <a:bodyPr/>
              <a:lstStyle/>
              <a:p>
                <a:endParaRPr lang="en-GB" sz="2400" dirty="0"/>
              </a:p>
            </p:txBody>
          </p:sp>
          <p:sp>
            <p:nvSpPr>
              <p:cNvPr id="372" name="Freeform 5207"/>
              <p:cNvSpPr>
                <a:spLocks/>
              </p:cNvSpPr>
              <p:nvPr/>
            </p:nvSpPr>
            <p:spPr bwMode="auto">
              <a:xfrm>
                <a:off x="3084" y="2080"/>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0"/>
                      <a:pt x="0" y="0"/>
                      <a:pt x="0" y="0"/>
                    </a:cubicBezTo>
                    <a:cubicBezTo>
                      <a:pt x="1" y="0"/>
                      <a:pt x="1" y="0"/>
                      <a:pt x="1" y="1"/>
                    </a:cubicBezTo>
                  </a:path>
                </a:pathLst>
              </a:custGeom>
              <a:solidFill>
                <a:srgbClr val="B3B3B3"/>
              </a:solidFill>
              <a:ln w="3175">
                <a:solidFill>
                  <a:schemeClr val="tx1"/>
                </a:solidFill>
                <a:round/>
                <a:headEnd/>
                <a:tailEnd/>
              </a:ln>
            </p:spPr>
            <p:txBody>
              <a:bodyPr/>
              <a:lstStyle/>
              <a:p>
                <a:endParaRPr lang="en-GB" sz="2400" dirty="0"/>
              </a:p>
            </p:txBody>
          </p:sp>
          <p:sp>
            <p:nvSpPr>
              <p:cNvPr id="373" name="Freeform 5208"/>
              <p:cNvSpPr>
                <a:spLocks/>
              </p:cNvSpPr>
              <p:nvPr/>
            </p:nvSpPr>
            <p:spPr bwMode="auto">
              <a:xfrm>
                <a:off x="3085" y="2082"/>
                <a:ext cx="3" cy="2"/>
              </a:xfrm>
              <a:custGeom>
                <a:avLst/>
                <a:gdLst>
                  <a:gd name="T0" fmla="*/ 2 w 2"/>
                  <a:gd name="T1" fmla="*/ 2 h 1"/>
                  <a:gd name="T2" fmla="*/ 3 w 2"/>
                  <a:gd name="T3" fmla="*/ 0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0" y="0"/>
                      <a:pt x="0" y="0"/>
                      <a:pt x="2"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374" name="Freeform 5209"/>
              <p:cNvSpPr>
                <a:spLocks/>
              </p:cNvSpPr>
              <p:nvPr/>
            </p:nvSpPr>
            <p:spPr bwMode="auto">
              <a:xfrm>
                <a:off x="3089" y="2101"/>
                <a:ext cx="3" cy="7"/>
              </a:xfrm>
              <a:custGeom>
                <a:avLst/>
                <a:gdLst>
                  <a:gd name="T0" fmla="*/ 2 w 2"/>
                  <a:gd name="T1" fmla="*/ 7 h 5"/>
                  <a:gd name="T2" fmla="*/ 2 w 2"/>
                  <a:gd name="T3" fmla="*/ 0 h 5"/>
                  <a:gd name="T4" fmla="*/ 2 w 2"/>
                  <a:gd name="T5" fmla="*/ 7 h 5"/>
                  <a:gd name="T6" fmla="*/ 0 60000 65536"/>
                  <a:gd name="T7" fmla="*/ 0 60000 65536"/>
                  <a:gd name="T8" fmla="*/ 0 60000 65536"/>
                </a:gdLst>
                <a:ahLst/>
                <a:cxnLst>
                  <a:cxn ang="T6">
                    <a:pos x="T0" y="T1"/>
                  </a:cxn>
                  <a:cxn ang="T7">
                    <a:pos x="T2" y="T3"/>
                  </a:cxn>
                  <a:cxn ang="T8">
                    <a:pos x="T4" y="T5"/>
                  </a:cxn>
                </a:cxnLst>
                <a:rect l="0" t="0" r="r" b="b"/>
                <a:pathLst>
                  <a:path w="2" h="5">
                    <a:moveTo>
                      <a:pt x="1" y="5"/>
                    </a:moveTo>
                    <a:cubicBezTo>
                      <a:pt x="0" y="3"/>
                      <a:pt x="0" y="2"/>
                      <a:pt x="1" y="0"/>
                    </a:cubicBezTo>
                    <a:cubicBezTo>
                      <a:pt x="1" y="1"/>
                      <a:pt x="2" y="5"/>
                      <a:pt x="1" y="5"/>
                    </a:cubicBezTo>
                  </a:path>
                </a:pathLst>
              </a:custGeom>
              <a:solidFill>
                <a:srgbClr val="B3B3B3"/>
              </a:solidFill>
              <a:ln w="3175">
                <a:solidFill>
                  <a:schemeClr val="tx1"/>
                </a:solidFill>
                <a:round/>
                <a:headEnd/>
                <a:tailEnd/>
              </a:ln>
            </p:spPr>
            <p:txBody>
              <a:bodyPr/>
              <a:lstStyle/>
              <a:p>
                <a:endParaRPr lang="en-GB" sz="2400" dirty="0"/>
              </a:p>
            </p:txBody>
          </p:sp>
          <p:sp>
            <p:nvSpPr>
              <p:cNvPr id="375" name="Freeform 5210"/>
              <p:cNvSpPr>
                <a:spLocks/>
              </p:cNvSpPr>
              <p:nvPr/>
            </p:nvSpPr>
            <p:spPr bwMode="auto">
              <a:xfrm>
                <a:off x="3097" y="2092"/>
                <a:ext cx="7" cy="10"/>
              </a:xfrm>
              <a:custGeom>
                <a:avLst/>
                <a:gdLst>
                  <a:gd name="T0" fmla="*/ 3 w 5"/>
                  <a:gd name="T1" fmla="*/ 6 h 8"/>
                  <a:gd name="T2" fmla="*/ 0 w 5"/>
                  <a:gd name="T3" fmla="*/ 5 h 8"/>
                  <a:gd name="T4" fmla="*/ 7 w 5"/>
                  <a:gd name="T5" fmla="*/ 0 h 8"/>
                  <a:gd name="T6" fmla="*/ 6 w 5"/>
                  <a:gd name="T7" fmla="*/ 4 h 8"/>
                  <a:gd name="T8" fmla="*/ 3 w 5"/>
                  <a:gd name="T9" fmla="*/ 6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8">
                    <a:moveTo>
                      <a:pt x="2" y="5"/>
                    </a:moveTo>
                    <a:cubicBezTo>
                      <a:pt x="1" y="8"/>
                      <a:pt x="0" y="5"/>
                      <a:pt x="0" y="4"/>
                    </a:cubicBezTo>
                    <a:cubicBezTo>
                      <a:pt x="0" y="1"/>
                      <a:pt x="3" y="0"/>
                      <a:pt x="5" y="0"/>
                    </a:cubicBezTo>
                    <a:cubicBezTo>
                      <a:pt x="5" y="1"/>
                      <a:pt x="4" y="2"/>
                      <a:pt x="4" y="3"/>
                    </a:cubicBezTo>
                    <a:cubicBezTo>
                      <a:pt x="3" y="5"/>
                      <a:pt x="3" y="3"/>
                      <a:pt x="2" y="5"/>
                    </a:cubicBezTo>
                  </a:path>
                </a:pathLst>
              </a:custGeom>
              <a:solidFill>
                <a:srgbClr val="B3B3B3"/>
              </a:solidFill>
              <a:ln w="3175">
                <a:solidFill>
                  <a:schemeClr val="tx1"/>
                </a:solidFill>
                <a:round/>
                <a:headEnd/>
                <a:tailEnd/>
              </a:ln>
            </p:spPr>
            <p:txBody>
              <a:bodyPr/>
              <a:lstStyle/>
              <a:p>
                <a:endParaRPr lang="en-GB" sz="2400" dirty="0"/>
              </a:p>
            </p:txBody>
          </p:sp>
          <p:sp>
            <p:nvSpPr>
              <p:cNvPr id="376" name="Freeform 5211"/>
              <p:cNvSpPr>
                <a:spLocks/>
              </p:cNvSpPr>
              <p:nvPr/>
            </p:nvSpPr>
            <p:spPr bwMode="auto">
              <a:xfrm>
                <a:off x="3407" y="1991"/>
                <a:ext cx="197" cy="121"/>
              </a:xfrm>
              <a:custGeom>
                <a:avLst/>
                <a:gdLst>
                  <a:gd name="T0" fmla="*/ 25 w 149"/>
                  <a:gd name="T1" fmla="*/ 9 h 91"/>
                  <a:gd name="T2" fmla="*/ 52 w 149"/>
                  <a:gd name="T3" fmla="*/ 24 h 91"/>
                  <a:gd name="T4" fmla="*/ 59 w 149"/>
                  <a:gd name="T5" fmla="*/ 21 h 91"/>
                  <a:gd name="T6" fmla="*/ 67 w 149"/>
                  <a:gd name="T7" fmla="*/ 7 h 91"/>
                  <a:gd name="T8" fmla="*/ 70 w 149"/>
                  <a:gd name="T9" fmla="*/ 3 h 91"/>
                  <a:gd name="T10" fmla="*/ 78 w 149"/>
                  <a:gd name="T11" fmla="*/ 3 h 91"/>
                  <a:gd name="T12" fmla="*/ 86 w 149"/>
                  <a:gd name="T13" fmla="*/ 8 h 91"/>
                  <a:gd name="T14" fmla="*/ 95 w 149"/>
                  <a:gd name="T15" fmla="*/ 11 h 91"/>
                  <a:gd name="T16" fmla="*/ 98 w 149"/>
                  <a:gd name="T17" fmla="*/ 17 h 91"/>
                  <a:gd name="T18" fmla="*/ 107 w 149"/>
                  <a:gd name="T19" fmla="*/ 24 h 91"/>
                  <a:gd name="T20" fmla="*/ 116 w 149"/>
                  <a:gd name="T21" fmla="*/ 24 h 91"/>
                  <a:gd name="T22" fmla="*/ 134 w 149"/>
                  <a:gd name="T23" fmla="*/ 43 h 91"/>
                  <a:gd name="T24" fmla="*/ 160 w 149"/>
                  <a:gd name="T25" fmla="*/ 60 h 91"/>
                  <a:gd name="T26" fmla="*/ 184 w 149"/>
                  <a:gd name="T27" fmla="*/ 72 h 91"/>
                  <a:gd name="T28" fmla="*/ 194 w 149"/>
                  <a:gd name="T29" fmla="*/ 76 h 91"/>
                  <a:gd name="T30" fmla="*/ 197 w 149"/>
                  <a:gd name="T31" fmla="*/ 86 h 91"/>
                  <a:gd name="T32" fmla="*/ 184 w 149"/>
                  <a:gd name="T33" fmla="*/ 85 h 91"/>
                  <a:gd name="T34" fmla="*/ 176 w 149"/>
                  <a:gd name="T35" fmla="*/ 89 h 91"/>
                  <a:gd name="T36" fmla="*/ 173 w 149"/>
                  <a:gd name="T37" fmla="*/ 100 h 91"/>
                  <a:gd name="T38" fmla="*/ 156 w 149"/>
                  <a:gd name="T39" fmla="*/ 110 h 91"/>
                  <a:gd name="T40" fmla="*/ 155 w 149"/>
                  <a:gd name="T41" fmla="*/ 117 h 91"/>
                  <a:gd name="T42" fmla="*/ 143 w 149"/>
                  <a:gd name="T43" fmla="*/ 117 h 91"/>
                  <a:gd name="T44" fmla="*/ 132 w 149"/>
                  <a:gd name="T45" fmla="*/ 114 h 91"/>
                  <a:gd name="T46" fmla="*/ 130 w 149"/>
                  <a:gd name="T47" fmla="*/ 106 h 91"/>
                  <a:gd name="T48" fmla="*/ 124 w 149"/>
                  <a:gd name="T49" fmla="*/ 97 h 91"/>
                  <a:gd name="T50" fmla="*/ 112 w 149"/>
                  <a:gd name="T51" fmla="*/ 92 h 91"/>
                  <a:gd name="T52" fmla="*/ 98 w 149"/>
                  <a:gd name="T53" fmla="*/ 82 h 91"/>
                  <a:gd name="T54" fmla="*/ 82 w 149"/>
                  <a:gd name="T55" fmla="*/ 78 h 91"/>
                  <a:gd name="T56" fmla="*/ 69 w 149"/>
                  <a:gd name="T57" fmla="*/ 72 h 91"/>
                  <a:gd name="T58" fmla="*/ 50 w 149"/>
                  <a:gd name="T59" fmla="*/ 74 h 91"/>
                  <a:gd name="T60" fmla="*/ 41 w 149"/>
                  <a:gd name="T61" fmla="*/ 84 h 91"/>
                  <a:gd name="T62" fmla="*/ 30 w 149"/>
                  <a:gd name="T63" fmla="*/ 85 h 91"/>
                  <a:gd name="T64" fmla="*/ 26 w 149"/>
                  <a:gd name="T65" fmla="*/ 68 h 91"/>
                  <a:gd name="T66" fmla="*/ 24 w 149"/>
                  <a:gd name="T67" fmla="*/ 57 h 91"/>
                  <a:gd name="T68" fmla="*/ 16 w 149"/>
                  <a:gd name="T69" fmla="*/ 55 h 91"/>
                  <a:gd name="T70" fmla="*/ 21 w 149"/>
                  <a:gd name="T71" fmla="*/ 51 h 91"/>
                  <a:gd name="T72" fmla="*/ 19 w 149"/>
                  <a:gd name="T73" fmla="*/ 47 h 91"/>
                  <a:gd name="T74" fmla="*/ 8 w 149"/>
                  <a:gd name="T75" fmla="*/ 44 h 91"/>
                  <a:gd name="T76" fmla="*/ 8 w 149"/>
                  <a:gd name="T77" fmla="*/ 32 h 91"/>
                  <a:gd name="T78" fmla="*/ 7 w 149"/>
                  <a:gd name="T79" fmla="*/ 25 h 91"/>
                  <a:gd name="T80" fmla="*/ 9 w 149"/>
                  <a:gd name="T81" fmla="*/ 29 h 91"/>
                  <a:gd name="T82" fmla="*/ 13 w 149"/>
                  <a:gd name="T83" fmla="*/ 29 h 91"/>
                  <a:gd name="T84" fmla="*/ 19 w 149"/>
                  <a:gd name="T85" fmla="*/ 33 h 91"/>
                  <a:gd name="T86" fmla="*/ 25 w 149"/>
                  <a:gd name="T87" fmla="*/ 31 h 91"/>
                  <a:gd name="T88" fmla="*/ 26 w 149"/>
                  <a:gd name="T89" fmla="*/ 32 h 91"/>
                  <a:gd name="T90" fmla="*/ 24 w 149"/>
                  <a:gd name="T91" fmla="*/ 28 h 91"/>
                  <a:gd name="T92" fmla="*/ 29 w 149"/>
                  <a:gd name="T93" fmla="*/ 25 h 91"/>
                  <a:gd name="T94" fmla="*/ 20 w 149"/>
                  <a:gd name="T95" fmla="*/ 19 h 91"/>
                  <a:gd name="T96" fmla="*/ 3 w 149"/>
                  <a:gd name="T97" fmla="*/ 13 h 91"/>
                  <a:gd name="T98" fmla="*/ 4 w 149"/>
                  <a:gd name="T99" fmla="*/ 20 h 91"/>
                  <a:gd name="T100" fmla="*/ 3 w 149"/>
                  <a:gd name="T101" fmla="*/ 21 h 9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49" h="91">
                    <a:moveTo>
                      <a:pt x="0" y="12"/>
                    </a:moveTo>
                    <a:cubicBezTo>
                      <a:pt x="4" y="5"/>
                      <a:pt x="12" y="4"/>
                      <a:pt x="19" y="7"/>
                    </a:cubicBezTo>
                    <a:cubicBezTo>
                      <a:pt x="23" y="9"/>
                      <a:pt x="25" y="12"/>
                      <a:pt x="27" y="15"/>
                    </a:cubicBezTo>
                    <a:cubicBezTo>
                      <a:pt x="31" y="19"/>
                      <a:pt x="34" y="17"/>
                      <a:pt x="39" y="18"/>
                    </a:cubicBezTo>
                    <a:cubicBezTo>
                      <a:pt x="41" y="18"/>
                      <a:pt x="42" y="18"/>
                      <a:pt x="45" y="18"/>
                    </a:cubicBezTo>
                    <a:cubicBezTo>
                      <a:pt x="47" y="18"/>
                      <a:pt x="46" y="16"/>
                      <a:pt x="45" y="16"/>
                    </a:cubicBezTo>
                    <a:cubicBezTo>
                      <a:pt x="42" y="11"/>
                      <a:pt x="44" y="10"/>
                      <a:pt x="46" y="8"/>
                    </a:cubicBezTo>
                    <a:cubicBezTo>
                      <a:pt x="48" y="6"/>
                      <a:pt x="51" y="9"/>
                      <a:pt x="51" y="5"/>
                    </a:cubicBezTo>
                    <a:cubicBezTo>
                      <a:pt x="51" y="1"/>
                      <a:pt x="56" y="5"/>
                      <a:pt x="57" y="6"/>
                    </a:cubicBezTo>
                    <a:cubicBezTo>
                      <a:pt x="57" y="5"/>
                      <a:pt x="53" y="2"/>
                      <a:pt x="53" y="2"/>
                    </a:cubicBezTo>
                    <a:cubicBezTo>
                      <a:pt x="53" y="1"/>
                      <a:pt x="55" y="3"/>
                      <a:pt x="56" y="1"/>
                    </a:cubicBezTo>
                    <a:cubicBezTo>
                      <a:pt x="57" y="0"/>
                      <a:pt x="58" y="1"/>
                      <a:pt x="59" y="2"/>
                    </a:cubicBezTo>
                    <a:cubicBezTo>
                      <a:pt x="60" y="3"/>
                      <a:pt x="61" y="3"/>
                      <a:pt x="63" y="3"/>
                    </a:cubicBezTo>
                    <a:cubicBezTo>
                      <a:pt x="64" y="4"/>
                      <a:pt x="64" y="5"/>
                      <a:pt x="65" y="6"/>
                    </a:cubicBezTo>
                    <a:cubicBezTo>
                      <a:pt x="66" y="6"/>
                      <a:pt x="68" y="6"/>
                      <a:pt x="69" y="6"/>
                    </a:cubicBezTo>
                    <a:cubicBezTo>
                      <a:pt x="71" y="6"/>
                      <a:pt x="72" y="7"/>
                      <a:pt x="72" y="8"/>
                    </a:cubicBezTo>
                    <a:cubicBezTo>
                      <a:pt x="72" y="10"/>
                      <a:pt x="74" y="10"/>
                      <a:pt x="75" y="12"/>
                    </a:cubicBezTo>
                    <a:cubicBezTo>
                      <a:pt x="74" y="12"/>
                      <a:pt x="73" y="12"/>
                      <a:pt x="74" y="13"/>
                    </a:cubicBezTo>
                    <a:cubicBezTo>
                      <a:pt x="75" y="14"/>
                      <a:pt x="75" y="14"/>
                      <a:pt x="74" y="15"/>
                    </a:cubicBezTo>
                    <a:cubicBezTo>
                      <a:pt x="74" y="18"/>
                      <a:pt x="80" y="18"/>
                      <a:pt x="81" y="18"/>
                    </a:cubicBezTo>
                    <a:cubicBezTo>
                      <a:pt x="83" y="18"/>
                      <a:pt x="84" y="19"/>
                      <a:pt x="86" y="19"/>
                    </a:cubicBezTo>
                    <a:cubicBezTo>
                      <a:pt x="88" y="19"/>
                      <a:pt x="87" y="18"/>
                      <a:pt x="88" y="18"/>
                    </a:cubicBezTo>
                    <a:cubicBezTo>
                      <a:pt x="92" y="18"/>
                      <a:pt x="94" y="21"/>
                      <a:pt x="96" y="24"/>
                    </a:cubicBezTo>
                    <a:cubicBezTo>
                      <a:pt x="98" y="27"/>
                      <a:pt x="100" y="29"/>
                      <a:pt x="101" y="32"/>
                    </a:cubicBezTo>
                    <a:cubicBezTo>
                      <a:pt x="102" y="35"/>
                      <a:pt x="107" y="37"/>
                      <a:pt x="110" y="39"/>
                    </a:cubicBezTo>
                    <a:cubicBezTo>
                      <a:pt x="114" y="41"/>
                      <a:pt x="119" y="45"/>
                      <a:pt x="121" y="45"/>
                    </a:cubicBezTo>
                    <a:cubicBezTo>
                      <a:pt x="123" y="46"/>
                      <a:pt x="127" y="48"/>
                      <a:pt x="131" y="50"/>
                    </a:cubicBezTo>
                    <a:cubicBezTo>
                      <a:pt x="134" y="52"/>
                      <a:pt x="136" y="54"/>
                      <a:pt x="139" y="54"/>
                    </a:cubicBezTo>
                    <a:cubicBezTo>
                      <a:pt x="140" y="54"/>
                      <a:pt x="142" y="55"/>
                      <a:pt x="144" y="56"/>
                    </a:cubicBezTo>
                    <a:cubicBezTo>
                      <a:pt x="145" y="57"/>
                      <a:pt x="147" y="57"/>
                      <a:pt x="147" y="57"/>
                    </a:cubicBezTo>
                    <a:cubicBezTo>
                      <a:pt x="148" y="58"/>
                      <a:pt x="147" y="59"/>
                      <a:pt x="147" y="60"/>
                    </a:cubicBezTo>
                    <a:cubicBezTo>
                      <a:pt x="147" y="61"/>
                      <a:pt x="148" y="64"/>
                      <a:pt x="149" y="65"/>
                    </a:cubicBezTo>
                    <a:cubicBezTo>
                      <a:pt x="144" y="66"/>
                      <a:pt x="143" y="63"/>
                      <a:pt x="141" y="63"/>
                    </a:cubicBezTo>
                    <a:cubicBezTo>
                      <a:pt x="139" y="62"/>
                      <a:pt x="139" y="64"/>
                      <a:pt x="139" y="64"/>
                    </a:cubicBezTo>
                    <a:cubicBezTo>
                      <a:pt x="139" y="66"/>
                      <a:pt x="138" y="66"/>
                      <a:pt x="137" y="66"/>
                    </a:cubicBezTo>
                    <a:cubicBezTo>
                      <a:pt x="135" y="66"/>
                      <a:pt x="134" y="66"/>
                      <a:pt x="133" y="67"/>
                    </a:cubicBezTo>
                    <a:cubicBezTo>
                      <a:pt x="131" y="67"/>
                      <a:pt x="131" y="69"/>
                      <a:pt x="131" y="70"/>
                    </a:cubicBezTo>
                    <a:cubicBezTo>
                      <a:pt x="131" y="72"/>
                      <a:pt x="132" y="73"/>
                      <a:pt x="131" y="75"/>
                    </a:cubicBezTo>
                    <a:cubicBezTo>
                      <a:pt x="131" y="77"/>
                      <a:pt x="130" y="78"/>
                      <a:pt x="129" y="78"/>
                    </a:cubicBezTo>
                    <a:cubicBezTo>
                      <a:pt x="126" y="81"/>
                      <a:pt x="122" y="83"/>
                      <a:pt x="118" y="83"/>
                    </a:cubicBezTo>
                    <a:cubicBezTo>
                      <a:pt x="118" y="83"/>
                      <a:pt x="119" y="84"/>
                      <a:pt x="119" y="85"/>
                    </a:cubicBezTo>
                    <a:cubicBezTo>
                      <a:pt x="118" y="85"/>
                      <a:pt x="120" y="86"/>
                      <a:pt x="117" y="88"/>
                    </a:cubicBezTo>
                    <a:cubicBezTo>
                      <a:pt x="115" y="90"/>
                      <a:pt x="112" y="89"/>
                      <a:pt x="111" y="91"/>
                    </a:cubicBezTo>
                    <a:cubicBezTo>
                      <a:pt x="111" y="89"/>
                      <a:pt x="109" y="88"/>
                      <a:pt x="108" y="88"/>
                    </a:cubicBezTo>
                    <a:cubicBezTo>
                      <a:pt x="105" y="87"/>
                      <a:pt x="106" y="88"/>
                      <a:pt x="104" y="88"/>
                    </a:cubicBezTo>
                    <a:cubicBezTo>
                      <a:pt x="103" y="87"/>
                      <a:pt x="101" y="85"/>
                      <a:pt x="100" y="86"/>
                    </a:cubicBezTo>
                    <a:cubicBezTo>
                      <a:pt x="100" y="85"/>
                      <a:pt x="99" y="83"/>
                      <a:pt x="99" y="82"/>
                    </a:cubicBezTo>
                    <a:cubicBezTo>
                      <a:pt x="98" y="81"/>
                      <a:pt x="98" y="82"/>
                      <a:pt x="98" y="80"/>
                    </a:cubicBezTo>
                    <a:cubicBezTo>
                      <a:pt x="98" y="79"/>
                      <a:pt x="97" y="76"/>
                      <a:pt x="97" y="74"/>
                    </a:cubicBezTo>
                    <a:cubicBezTo>
                      <a:pt x="97" y="73"/>
                      <a:pt x="95" y="73"/>
                      <a:pt x="94" y="73"/>
                    </a:cubicBezTo>
                    <a:cubicBezTo>
                      <a:pt x="92" y="73"/>
                      <a:pt x="91" y="73"/>
                      <a:pt x="89" y="73"/>
                    </a:cubicBezTo>
                    <a:cubicBezTo>
                      <a:pt x="87" y="73"/>
                      <a:pt x="86" y="70"/>
                      <a:pt x="85" y="69"/>
                    </a:cubicBezTo>
                    <a:cubicBezTo>
                      <a:pt x="83" y="67"/>
                      <a:pt x="80" y="68"/>
                      <a:pt x="78" y="66"/>
                    </a:cubicBezTo>
                    <a:cubicBezTo>
                      <a:pt x="77" y="64"/>
                      <a:pt x="76" y="63"/>
                      <a:pt x="74" y="62"/>
                    </a:cubicBezTo>
                    <a:cubicBezTo>
                      <a:pt x="72" y="61"/>
                      <a:pt x="70" y="61"/>
                      <a:pt x="67" y="61"/>
                    </a:cubicBezTo>
                    <a:cubicBezTo>
                      <a:pt x="65" y="61"/>
                      <a:pt x="64" y="59"/>
                      <a:pt x="62" y="59"/>
                    </a:cubicBezTo>
                    <a:cubicBezTo>
                      <a:pt x="60" y="58"/>
                      <a:pt x="57" y="58"/>
                      <a:pt x="56" y="56"/>
                    </a:cubicBezTo>
                    <a:cubicBezTo>
                      <a:pt x="55" y="55"/>
                      <a:pt x="54" y="54"/>
                      <a:pt x="52" y="54"/>
                    </a:cubicBezTo>
                    <a:cubicBezTo>
                      <a:pt x="52" y="55"/>
                      <a:pt x="44" y="53"/>
                      <a:pt x="46" y="56"/>
                    </a:cubicBezTo>
                    <a:cubicBezTo>
                      <a:pt x="43" y="56"/>
                      <a:pt x="41" y="55"/>
                      <a:pt x="38" y="56"/>
                    </a:cubicBezTo>
                    <a:cubicBezTo>
                      <a:pt x="35" y="56"/>
                      <a:pt x="34" y="58"/>
                      <a:pt x="32" y="60"/>
                    </a:cubicBezTo>
                    <a:cubicBezTo>
                      <a:pt x="31" y="61"/>
                      <a:pt x="32" y="62"/>
                      <a:pt x="31" y="63"/>
                    </a:cubicBezTo>
                    <a:cubicBezTo>
                      <a:pt x="30" y="64"/>
                      <a:pt x="30" y="64"/>
                      <a:pt x="29" y="64"/>
                    </a:cubicBezTo>
                    <a:cubicBezTo>
                      <a:pt x="27" y="65"/>
                      <a:pt x="25" y="65"/>
                      <a:pt x="23" y="64"/>
                    </a:cubicBezTo>
                    <a:cubicBezTo>
                      <a:pt x="22" y="64"/>
                      <a:pt x="22" y="61"/>
                      <a:pt x="22" y="60"/>
                    </a:cubicBezTo>
                    <a:cubicBezTo>
                      <a:pt x="21" y="57"/>
                      <a:pt x="21" y="54"/>
                      <a:pt x="20" y="51"/>
                    </a:cubicBezTo>
                    <a:cubicBezTo>
                      <a:pt x="20" y="49"/>
                      <a:pt x="21" y="47"/>
                      <a:pt x="20" y="46"/>
                    </a:cubicBezTo>
                    <a:cubicBezTo>
                      <a:pt x="19" y="45"/>
                      <a:pt x="17" y="44"/>
                      <a:pt x="18" y="43"/>
                    </a:cubicBezTo>
                    <a:cubicBezTo>
                      <a:pt x="18" y="45"/>
                      <a:pt x="16" y="42"/>
                      <a:pt x="15" y="42"/>
                    </a:cubicBezTo>
                    <a:cubicBezTo>
                      <a:pt x="15" y="41"/>
                      <a:pt x="13" y="40"/>
                      <a:pt x="12" y="41"/>
                    </a:cubicBezTo>
                    <a:cubicBezTo>
                      <a:pt x="11" y="40"/>
                      <a:pt x="11" y="38"/>
                      <a:pt x="13" y="37"/>
                    </a:cubicBezTo>
                    <a:cubicBezTo>
                      <a:pt x="11" y="39"/>
                      <a:pt x="15" y="38"/>
                      <a:pt x="16" y="38"/>
                    </a:cubicBezTo>
                    <a:cubicBezTo>
                      <a:pt x="15" y="38"/>
                      <a:pt x="15" y="37"/>
                      <a:pt x="15" y="37"/>
                    </a:cubicBezTo>
                    <a:cubicBezTo>
                      <a:pt x="14" y="37"/>
                      <a:pt x="14" y="35"/>
                      <a:pt x="14" y="35"/>
                    </a:cubicBezTo>
                    <a:cubicBezTo>
                      <a:pt x="14" y="32"/>
                      <a:pt x="10" y="34"/>
                      <a:pt x="8" y="33"/>
                    </a:cubicBezTo>
                    <a:cubicBezTo>
                      <a:pt x="9" y="35"/>
                      <a:pt x="7" y="33"/>
                      <a:pt x="6" y="33"/>
                    </a:cubicBezTo>
                    <a:cubicBezTo>
                      <a:pt x="6" y="32"/>
                      <a:pt x="6" y="31"/>
                      <a:pt x="6" y="30"/>
                    </a:cubicBezTo>
                    <a:cubicBezTo>
                      <a:pt x="5" y="28"/>
                      <a:pt x="6" y="26"/>
                      <a:pt x="6" y="24"/>
                    </a:cubicBezTo>
                    <a:cubicBezTo>
                      <a:pt x="6" y="23"/>
                      <a:pt x="6" y="22"/>
                      <a:pt x="6" y="21"/>
                    </a:cubicBezTo>
                    <a:cubicBezTo>
                      <a:pt x="6" y="21"/>
                      <a:pt x="4" y="19"/>
                      <a:pt x="5" y="19"/>
                    </a:cubicBezTo>
                    <a:cubicBezTo>
                      <a:pt x="5" y="19"/>
                      <a:pt x="5" y="19"/>
                      <a:pt x="5" y="19"/>
                    </a:cubicBezTo>
                    <a:cubicBezTo>
                      <a:pt x="5" y="19"/>
                      <a:pt x="6" y="22"/>
                      <a:pt x="7" y="22"/>
                    </a:cubicBezTo>
                    <a:cubicBezTo>
                      <a:pt x="6" y="22"/>
                      <a:pt x="7" y="24"/>
                      <a:pt x="9" y="22"/>
                    </a:cubicBezTo>
                    <a:cubicBezTo>
                      <a:pt x="9" y="23"/>
                      <a:pt x="9" y="24"/>
                      <a:pt x="10" y="22"/>
                    </a:cubicBezTo>
                    <a:cubicBezTo>
                      <a:pt x="10" y="23"/>
                      <a:pt x="12" y="24"/>
                      <a:pt x="12" y="21"/>
                    </a:cubicBezTo>
                    <a:cubicBezTo>
                      <a:pt x="12" y="21"/>
                      <a:pt x="13" y="24"/>
                      <a:pt x="14" y="25"/>
                    </a:cubicBezTo>
                    <a:cubicBezTo>
                      <a:pt x="15" y="25"/>
                      <a:pt x="17" y="24"/>
                      <a:pt x="17" y="23"/>
                    </a:cubicBezTo>
                    <a:cubicBezTo>
                      <a:pt x="17" y="23"/>
                      <a:pt x="18" y="23"/>
                      <a:pt x="19" y="23"/>
                    </a:cubicBezTo>
                    <a:cubicBezTo>
                      <a:pt x="19" y="23"/>
                      <a:pt x="17" y="24"/>
                      <a:pt x="20" y="24"/>
                    </a:cubicBezTo>
                    <a:cubicBezTo>
                      <a:pt x="20" y="24"/>
                      <a:pt x="20" y="24"/>
                      <a:pt x="20" y="24"/>
                    </a:cubicBezTo>
                    <a:cubicBezTo>
                      <a:pt x="20" y="23"/>
                      <a:pt x="20" y="23"/>
                      <a:pt x="20" y="23"/>
                    </a:cubicBezTo>
                    <a:cubicBezTo>
                      <a:pt x="19" y="23"/>
                      <a:pt x="19" y="23"/>
                      <a:pt x="18" y="21"/>
                    </a:cubicBezTo>
                    <a:cubicBezTo>
                      <a:pt x="19" y="20"/>
                      <a:pt x="21" y="21"/>
                      <a:pt x="20" y="22"/>
                    </a:cubicBezTo>
                    <a:cubicBezTo>
                      <a:pt x="22" y="23"/>
                      <a:pt x="24" y="20"/>
                      <a:pt x="22" y="19"/>
                    </a:cubicBezTo>
                    <a:cubicBezTo>
                      <a:pt x="23" y="19"/>
                      <a:pt x="23" y="19"/>
                      <a:pt x="23" y="19"/>
                    </a:cubicBezTo>
                    <a:cubicBezTo>
                      <a:pt x="22" y="17"/>
                      <a:pt x="15" y="15"/>
                      <a:pt x="15" y="14"/>
                    </a:cubicBezTo>
                    <a:cubicBezTo>
                      <a:pt x="14" y="13"/>
                      <a:pt x="12" y="7"/>
                      <a:pt x="11" y="7"/>
                    </a:cubicBezTo>
                    <a:cubicBezTo>
                      <a:pt x="7" y="5"/>
                      <a:pt x="3" y="9"/>
                      <a:pt x="2" y="10"/>
                    </a:cubicBezTo>
                    <a:cubicBezTo>
                      <a:pt x="2" y="10"/>
                      <a:pt x="2" y="12"/>
                      <a:pt x="2" y="12"/>
                    </a:cubicBezTo>
                    <a:cubicBezTo>
                      <a:pt x="3" y="10"/>
                      <a:pt x="3" y="13"/>
                      <a:pt x="3" y="15"/>
                    </a:cubicBezTo>
                    <a:cubicBezTo>
                      <a:pt x="3" y="15"/>
                      <a:pt x="5" y="19"/>
                      <a:pt x="5" y="19"/>
                    </a:cubicBezTo>
                    <a:cubicBezTo>
                      <a:pt x="4" y="18"/>
                      <a:pt x="3" y="17"/>
                      <a:pt x="2" y="16"/>
                    </a:cubicBezTo>
                    <a:cubicBezTo>
                      <a:pt x="1" y="15"/>
                      <a:pt x="1" y="13"/>
                      <a:pt x="0" y="12"/>
                    </a:cubicBezTo>
                  </a:path>
                </a:pathLst>
              </a:custGeom>
              <a:solidFill>
                <a:srgbClr val="B3B3B3"/>
              </a:solidFill>
              <a:ln w="3175">
                <a:solidFill>
                  <a:schemeClr val="tx1"/>
                </a:solidFill>
                <a:round/>
                <a:headEnd/>
                <a:tailEnd/>
              </a:ln>
            </p:spPr>
            <p:txBody>
              <a:bodyPr/>
              <a:lstStyle/>
              <a:p>
                <a:endParaRPr lang="en-GB" sz="2400" dirty="0"/>
              </a:p>
            </p:txBody>
          </p:sp>
          <p:sp>
            <p:nvSpPr>
              <p:cNvPr id="377" name="Freeform 5212"/>
              <p:cNvSpPr>
                <a:spLocks/>
              </p:cNvSpPr>
              <p:nvPr/>
            </p:nvSpPr>
            <p:spPr bwMode="auto">
              <a:xfrm>
                <a:off x="1443" y="2673"/>
                <a:ext cx="5" cy="4"/>
              </a:xfrm>
              <a:custGeom>
                <a:avLst/>
                <a:gdLst>
                  <a:gd name="T0" fmla="*/ 3 w 4"/>
                  <a:gd name="T1" fmla="*/ 4 h 3"/>
                  <a:gd name="T2" fmla="*/ 3 w 4"/>
                  <a:gd name="T3" fmla="*/ 0 h 3"/>
                  <a:gd name="T4" fmla="*/ 3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2" y="3"/>
                    </a:moveTo>
                    <a:cubicBezTo>
                      <a:pt x="3" y="3"/>
                      <a:pt x="4" y="0"/>
                      <a:pt x="2" y="0"/>
                    </a:cubicBezTo>
                    <a:cubicBezTo>
                      <a:pt x="0" y="0"/>
                      <a:pt x="1" y="2"/>
                      <a:pt x="2" y="3"/>
                    </a:cubicBezTo>
                  </a:path>
                </a:pathLst>
              </a:custGeom>
              <a:solidFill>
                <a:srgbClr val="B3B3B3"/>
              </a:solidFill>
              <a:ln w="3175">
                <a:solidFill>
                  <a:schemeClr val="tx1"/>
                </a:solidFill>
                <a:round/>
                <a:headEnd/>
                <a:tailEnd/>
              </a:ln>
            </p:spPr>
            <p:txBody>
              <a:bodyPr/>
              <a:lstStyle/>
              <a:p>
                <a:endParaRPr lang="en-GB" sz="2400" dirty="0"/>
              </a:p>
            </p:txBody>
          </p:sp>
          <p:sp>
            <p:nvSpPr>
              <p:cNvPr id="378" name="Freeform 5213"/>
              <p:cNvSpPr>
                <a:spLocks/>
              </p:cNvSpPr>
              <p:nvPr/>
            </p:nvSpPr>
            <p:spPr bwMode="auto">
              <a:xfrm>
                <a:off x="1443" y="2666"/>
                <a:ext cx="13" cy="20"/>
              </a:xfrm>
              <a:custGeom>
                <a:avLst/>
                <a:gdLst>
                  <a:gd name="T0" fmla="*/ 1 w 10"/>
                  <a:gd name="T1" fmla="*/ 3 h 15"/>
                  <a:gd name="T2" fmla="*/ 4 w 10"/>
                  <a:gd name="T3" fmla="*/ 7 h 15"/>
                  <a:gd name="T4" fmla="*/ 8 w 10"/>
                  <a:gd name="T5" fmla="*/ 12 h 15"/>
                  <a:gd name="T6" fmla="*/ 5 w 10"/>
                  <a:gd name="T7" fmla="*/ 19 h 15"/>
                  <a:gd name="T8" fmla="*/ 13 w 10"/>
                  <a:gd name="T9" fmla="*/ 15 h 15"/>
                  <a:gd name="T10" fmla="*/ 10 w 10"/>
                  <a:gd name="T11" fmla="*/ 12 h 15"/>
                  <a:gd name="T12" fmla="*/ 8 w 10"/>
                  <a:gd name="T13" fmla="*/ 7 h 15"/>
                  <a:gd name="T14" fmla="*/ 1 w 10"/>
                  <a:gd name="T15" fmla="*/ 3 h 1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 h="15">
                    <a:moveTo>
                      <a:pt x="1" y="2"/>
                    </a:moveTo>
                    <a:cubicBezTo>
                      <a:pt x="3" y="2"/>
                      <a:pt x="3" y="3"/>
                      <a:pt x="3" y="5"/>
                    </a:cubicBezTo>
                    <a:cubicBezTo>
                      <a:pt x="4" y="6"/>
                      <a:pt x="5" y="8"/>
                      <a:pt x="6" y="9"/>
                    </a:cubicBezTo>
                    <a:cubicBezTo>
                      <a:pt x="4" y="10"/>
                      <a:pt x="0" y="13"/>
                      <a:pt x="4" y="14"/>
                    </a:cubicBezTo>
                    <a:cubicBezTo>
                      <a:pt x="6" y="15"/>
                      <a:pt x="9" y="13"/>
                      <a:pt x="10" y="11"/>
                    </a:cubicBezTo>
                    <a:cubicBezTo>
                      <a:pt x="10" y="10"/>
                      <a:pt x="8" y="10"/>
                      <a:pt x="8" y="9"/>
                    </a:cubicBezTo>
                    <a:cubicBezTo>
                      <a:pt x="8" y="7"/>
                      <a:pt x="7" y="6"/>
                      <a:pt x="6" y="5"/>
                    </a:cubicBezTo>
                    <a:cubicBezTo>
                      <a:pt x="4" y="2"/>
                      <a:pt x="4" y="0"/>
                      <a:pt x="1" y="2"/>
                    </a:cubicBezTo>
                  </a:path>
                </a:pathLst>
              </a:custGeom>
              <a:solidFill>
                <a:srgbClr val="B3B3B3"/>
              </a:solidFill>
              <a:ln w="3175">
                <a:solidFill>
                  <a:schemeClr val="tx1"/>
                </a:solidFill>
                <a:round/>
                <a:headEnd/>
                <a:tailEnd/>
              </a:ln>
            </p:spPr>
            <p:txBody>
              <a:bodyPr/>
              <a:lstStyle/>
              <a:p>
                <a:endParaRPr lang="en-GB" sz="2400" dirty="0"/>
              </a:p>
            </p:txBody>
          </p:sp>
          <p:sp>
            <p:nvSpPr>
              <p:cNvPr id="379" name="Freeform 5214"/>
              <p:cNvSpPr>
                <a:spLocks/>
              </p:cNvSpPr>
              <p:nvPr/>
            </p:nvSpPr>
            <p:spPr bwMode="auto">
              <a:xfrm>
                <a:off x="1452" y="2671"/>
                <a:ext cx="8" cy="3"/>
              </a:xfrm>
              <a:custGeom>
                <a:avLst/>
                <a:gdLst>
                  <a:gd name="T0" fmla="*/ 5 w 6"/>
                  <a:gd name="T1" fmla="*/ 3 h 2"/>
                  <a:gd name="T2" fmla="*/ 4 w 6"/>
                  <a:gd name="T3" fmla="*/ 0 h 2"/>
                  <a:gd name="T4" fmla="*/ 5 w 6"/>
                  <a:gd name="T5" fmla="*/ 3 h 2"/>
                  <a:gd name="T6" fmla="*/ 0 60000 65536"/>
                  <a:gd name="T7" fmla="*/ 0 60000 65536"/>
                  <a:gd name="T8" fmla="*/ 0 60000 65536"/>
                </a:gdLst>
                <a:ahLst/>
                <a:cxnLst>
                  <a:cxn ang="T6">
                    <a:pos x="T0" y="T1"/>
                  </a:cxn>
                  <a:cxn ang="T7">
                    <a:pos x="T2" y="T3"/>
                  </a:cxn>
                  <a:cxn ang="T8">
                    <a:pos x="T4" y="T5"/>
                  </a:cxn>
                </a:cxnLst>
                <a:rect l="0" t="0" r="r" b="b"/>
                <a:pathLst>
                  <a:path w="6" h="2">
                    <a:moveTo>
                      <a:pt x="4" y="2"/>
                    </a:moveTo>
                    <a:cubicBezTo>
                      <a:pt x="6" y="1"/>
                      <a:pt x="4" y="0"/>
                      <a:pt x="3" y="0"/>
                    </a:cubicBezTo>
                    <a:cubicBezTo>
                      <a:pt x="0" y="0"/>
                      <a:pt x="4" y="2"/>
                      <a:pt x="4" y="2"/>
                    </a:cubicBezTo>
                  </a:path>
                </a:pathLst>
              </a:custGeom>
              <a:solidFill>
                <a:srgbClr val="B3B3B3"/>
              </a:solidFill>
              <a:ln w="3175">
                <a:solidFill>
                  <a:schemeClr val="tx1"/>
                </a:solidFill>
                <a:round/>
                <a:headEnd/>
                <a:tailEnd/>
              </a:ln>
            </p:spPr>
            <p:txBody>
              <a:bodyPr/>
              <a:lstStyle/>
              <a:p>
                <a:endParaRPr lang="en-GB" sz="2400" dirty="0"/>
              </a:p>
            </p:txBody>
          </p:sp>
          <p:sp>
            <p:nvSpPr>
              <p:cNvPr id="380" name="Freeform 5215"/>
              <p:cNvSpPr>
                <a:spLocks/>
              </p:cNvSpPr>
              <p:nvPr/>
            </p:nvSpPr>
            <p:spPr bwMode="auto">
              <a:xfrm>
                <a:off x="1459" y="2662"/>
                <a:ext cx="3" cy="3"/>
              </a:xfrm>
              <a:custGeom>
                <a:avLst/>
                <a:gdLst>
                  <a:gd name="T0" fmla="*/ 2 w 2"/>
                  <a:gd name="T1" fmla="*/ 3 h 2"/>
                  <a:gd name="T2" fmla="*/ 0 w 2"/>
                  <a:gd name="T3" fmla="*/ 2 h 2"/>
                  <a:gd name="T4" fmla="*/ 2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2" y="1"/>
                      <a:pt x="1" y="0"/>
                      <a:pt x="0" y="1"/>
                    </a:cubicBezTo>
                    <a:cubicBezTo>
                      <a:pt x="1" y="2"/>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381" name="Freeform 5216"/>
              <p:cNvSpPr>
                <a:spLocks/>
              </p:cNvSpPr>
              <p:nvPr/>
            </p:nvSpPr>
            <p:spPr bwMode="auto">
              <a:xfrm>
                <a:off x="1459" y="2677"/>
                <a:ext cx="5" cy="4"/>
              </a:xfrm>
              <a:custGeom>
                <a:avLst/>
                <a:gdLst>
                  <a:gd name="T0" fmla="*/ 3 w 4"/>
                  <a:gd name="T1" fmla="*/ 4 h 3"/>
                  <a:gd name="T2" fmla="*/ 3 w 4"/>
                  <a:gd name="T3" fmla="*/ 0 h 3"/>
                  <a:gd name="T4" fmla="*/ 3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2" y="3"/>
                    </a:moveTo>
                    <a:cubicBezTo>
                      <a:pt x="4" y="3"/>
                      <a:pt x="4" y="0"/>
                      <a:pt x="2" y="0"/>
                    </a:cubicBezTo>
                    <a:cubicBezTo>
                      <a:pt x="0" y="0"/>
                      <a:pt x="0" y="3"/>
                      <a:pt x="2" y="3"/>
                    </a:cubicBezTo>
                  </a:path>
                </a:pathLst>
              </a:custGeom>
              <a:solidFill>
                <a:srgbClr val="B3B3B3"/>
              </a:solidFill>
              <a:ln w="3175">
                <a:solidFill>
                  <a:schemeClr val="tx1"/>
                </a:solidFill>
                <a:round/>
                <a:headEnd/>
                <a:tailEnd/>
              </a:ln>
            </p:spPr>
            <p:txBody>
              <a:bodyPr/>
              <a:lstStyle/>
              <a:p>
                <a:endParaRPr lang="en-GB" sz="2400" dirty="0"/>
              </a:p>
            </p:txBody>
          </p:sp>
          <p:sp>
            <p:nvSpPr>
              <p:cNvPr id="382" name="Freeform 5217"/>
              <p:cNvSpPr>
                <a:spLocks/>
              </p:cNvSpPr>
              <p:nvPr/>
            </p:nvSpPr>
            <p:spPr bwMode="auto">
              <a:xfrm>
                <a:off x="1459" y="2687"/>
                <a:ext cx="3" cy="3"/>
              </a:xfrm>
              <a:custGeom>
                <a:avLst/>
                <a:gdLst>
                  <a:gd name="T0" fmla="*/ 2 w 2"/>
                  <a:gd name="T1" fmla="*/ 3 h 2"/>
                  <a:gd name="T2" fmla="*/ 3 w 2"/>
                  <a:gd name="T3" fmla="*/ 2 h 2"/>
                  <a:gd name="T4" fmla="*/ 2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2" y="2"/>
                      <a:pt x="2" y="1"/>
                      <a:pt x="2" y="1"/>
                    </a:cubicBezTo>
                    <a:cubicBezTo>
                      <a:pt x="1" y="0"/>
                      <a:pt x="0" y="2"/>
                      <a:pt x="1" y="2"/>
                    </a:cubicBezTo>
                  </a:path>
                </a:pathLst>
              </a:custGeom>
              <a:solidFill>
                <a:srgbClr val="B3B3B3"/>
              </a:solidFill>
              <a:ln w="3175">
                <a:solidFill>
                  <a:schemeClr val="tx1"/>
                </a:solidFill>
                <a:round/>
                <a:headEnd/>
                <a:tailEnd/>
              </a:ln>
            </p:spPr>
            <p:txBody>
              <a:bodyPr/>
              <a:lstStyle/>
              <a:p>
                <a:endParaRPr lang="en-GB" sz="2400" dirty="0"/>
              </a:p>
            </p:txBody>
          </p:sp>
          <p:sp>
            <p:nvSpPr>
              <p:cNvPr id="383" name="Freeform 5218"/>
              <p:cNvSpPr>
                <a:spLocks/>
              </p:cNvSpPr>
              <p:nvPr/>
            </p:nvSpPr>
            <p:spPr bwMode="auto">
              <a:xfrm>
                <a:off x="1472" y="2679"/>
                <a:ext cx="5" cy="4"/>
              </a:xfrm>
              <a:custGeom>
                <a:avLst/>
                <a:gdLst>
                  <a:gd name="T0" fmla="*/ 1 w 4"/>
                  <a:gd name="T1" fmla="*/ 4 h 3"/>
                  <a:gd name="T2" fmla="*/ 4 w 4"/>
                  <a:gd name="T3" fmla="*/ 0 h 3"/>
                  <a:gd name="T4" fmla="*/ 1 w 4"/>
                  <a:gd name="T5" fmla="*/ 4 h 3"/>
                  <a:gd name="T6" fmla="*/ 0 60000 65536"/>
                  <a:gd name="T7" fmla="*/ 0 60000 65536"/>
                  <a:gd name="T8" fmla="*/ 0 60000 65536"/>
                </a:gdLst>
                <a:ahLst/>
                <a:cxnLst>
                  <a:cxn ang="T6">
                    <a:pos x="T0" y="T1"/>
                  </a:cxn>
                  <a:cxn ang="T7">
                    <a:pos x="T2" y="T3"/>
                  </a:cxn>
                  <a:cxn ang="T8">
                    <a:pos x="T4" y="T5"/>
                  </a:cxn>
                </a:cxnLst>
                <a:rect l="0" t="0" r="r" b="b"/>
                <a:pathLst>
                  <a:path w="4" h="3">
                    <a:moveTo>
                      <a:pt x="1" y="3"/>
                    </a:moveTo>
                    <a:cubicBezTo>
                      <a:pt x="2" y="3"/>
                      <a:pt x="4" y="1"/>
                      <a:pt x="3" y="0"/>
                    </a:cubicBezTo>
                    <a:cubicBezTo>
                      <a:pt x="2" y="0"/>
                      <a:pt x="0" y="2"/>
                      <a:pt x="1" y="3"/>
                    </a:cubicBezTo>
                  </a:path>
                </a:pathLst>
              </a:custGeom>
              <a:solidFill>
                <a:srgbClr val="B3B3B3"/>
              </a:solidFill>
              <a:ln w="3175">
                <a:solidFill>
                  <a:schemeClr val="tx1"/>
                </a:solidFill>
                <a:round/>
                <a:headEnd/>
                <a:tailEnd/>
              </a:ln>
            </p:spPr>
            <p:txBody>
              <a:bodyPr/>
              <a:lstStyle/>
              <a:p>
                <a:endParaRPr lang="en-GB" sz="2400" dirty="0"/>
              </a:p>
            </p:txBody>
          </p:sp>
          <p:sp>
            <p:nvSpPr>
              <p:cNvPr id="384" name="Freeform 5219"/>
              <p:cNvSpPr>
                <a:spLocks/>
              </p:cNvSpPr>
              <p:nvPr/>
            </p:nvSpPr>
            <p:spPr bwMode="auto">
              <a:xfrm>
                <a:off x="1608" y="2708"/>
                <a:ext cx="1" cy="3"/>
              </a:xfrm>
              <a:custGeom>
                <a:avLst/>
                <a:gdLst>
                  <a:gd name="T0" fmla="*/ 1 w 1"/>
                  <a:gd name="T1" fmla="*/ 3 h 2"/>
                  <a:gd name="T2" fmla="*/ 1 w 1"/>
                  <a:gd name="T3" fmla="*/ 0 h 2"/>
                  <a:gd name="T4" fmla="*/ 1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1" y="1"/>
                      <a:pt x="1" y="0"/>
                      <a:pt x="1" y="0"/>
                    </a:cubicBezTo>
                    <a:cubicBezTo>
                      <a:pt x="0" y="0"/>
                      <a:pt x="1" y="1"/>
                      <a:pt x="1" y="2"/>
                    </a:cubicBezTo>
                  </a:path>
                </a:pathLst>
              </a:custGeom>
              <a:solidFill>
                <a:srgbClr val="B3B3B3"/>
              </a:solidFill>
              <a:ln w="3175">
                <a:solidFill>
                  <a:schemeClr val="tx1"/>
                </a:solidFill>
                <a:round/>
                <a:headEnd/>
                <a:tailEnd/>
              </a:ln>
            </p:spPr>
            <p:txBody>
              <a:bodyPr/>
              <a:lstStyle/>
              <a:p>
                <a:endParaRPr lang="en-GB" sz="2400" dirty="0"/>
              </a:p>
            </p:txBody>
          </p:sp>
          <p:sp>
            <p:nvSpPr>
              <p:cNvPr id="385" name="Freeform 5220"/>
              <p:cNvSpPr>
                <a:spLocks/>
              </p:cNvSpPr>
              <p:nvPr/>
            </p:nvSpPr>
            <p:spPr bwMode="auto">
              <a:xfrm>
                <a:off x="1603" y="2711"/>
                <a:ext cx="5" cy="7"/>
              </a:xfrm>
              <a:custGeom>
                <a:avLst/>
                <a:gdLst>
                  <a:gd name="T0" fmla="*/ 4 w 4"/>
                  <a:gd name="T1" fmla="*/ 0 h 5"/>
                  <a:gd name="T2" fmla="*/ 1 w 4"/>
                  <a:gd name="T3" fmla="*/ 3 h 5"/>
                  <a:gd name="T4" fmla="*/ 3 w 4"/>
                  <a:gd name="T5" fmla="*/ 6 h 5"/>
                  <a:gd name="T6" fmla="*/ 3 w 4"/>
                  <a:gd name="T7" fmla="*/ 3 h 5"/>
                  <a:gd name="T8" fmla="*/ 5 w 4"/>
                  <a:gd name="T9" fmla="*/ 0 h 5"/>
                  <a:gd name="T10" fmla="*/ 4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3" y="0"/>
                    </a:moveTo>
                    <a:cubicBezTo>
                      <a:pt x="2" y="0"/>
                      <a:pt x="1" y="1"/>
                      <a:pt x="1" y="2"/>
                    </a:cubicBezTo>
                    <a:cubicBezTo>
                      <a:pt x="0" y="2"/>
                      <a:pt x="1" y="5"/>
                      <a:pt x="2" y="4"/>
                    </a:cubicBezTo>
                    <a:cubicBezTo>
                      <a:pt x="2" y="2"/>
                      <a:pt x="2" y="2"/>
                      <a:pt x="2" y="2"/>
                    </a:cubicBezTo>
                    <a:cubicBezTo>
                      <a:pt x="2" y="2"/>
                      <a:pt x="4" y="1"/>
                      <a:pt x="4" y="0"/>
                    </a:cubicBezTo>
                    <a:cubicBezTo>
                      <a:pt x="4" y="0"/>
                      <a:pt x="4" y="0"/>
                      <a:pt x="3" y="0"/>
                    </a:cubicBezTo>
                  </a:path>
                </a:pathLst>
              </a:custGeom>
              <a:solidFill>
                <a:srgbClr val="B3B3B3"/>
              </a:solidFill>
              <a:ln w="3175">
                <a:solidFill>
                  <a:schemeClr val="tx1"/>
                </a:solidFill>
                <a:round/>
                <a:headEnd/>
                <a:tailEnd/>
              </a:ln>
            </p:spPr>
            <p:txBody>
              <a:bodyPr/>
              <a:lstStyle/>
              <a:p>
                <a:endParaRPr lang="en-GB" sz="2400" dirty="0"/>
              </a:p>
            </p:txBody>
          </p:sp>
          <p:sp>
            <p:nvSpPr>
              <p:cNvPr id="386" name="Freeform 5221"/>
              <p:cNvSpPr>
                <a:spLocks/>
              </p:cNvSpPr>
              <p:nvPr/>
            </p:nvSpPr>
            <p:spPr bwMode="auto">
              <a:xfrm>
                <a:off x="1592" y="2646"/>
                <a:ext cx="82" cy="101"/>
              </a:xfrm>
              <a:custGeom>
                <a:avLst/>
                <a:gdLst>
                  <a:gd name="T0" fmla="*/ 1 w 62"/>
                  <a:gd name="T1" fmla="*/ 57 h 76"/>
                  <a:gd name="T2" fmla="*/ 4 w 62"/>
                  <a:gd name="T3" fmla="*/ 52 h 76"/>
                  <a:gd name="T4" fmla="*/ 3 w 62"/>
                  <a:gd name="T5" fmla="*/ 49 h 76"/>
                  <a:gd name="T6" fmla="*/ 4 w 62"/>
                  <a:gd name="T7" fmla="*/ 43 h 76"/>
                  <a:gd name="T8" fmla="*/ 4 w 62"/>
                  <a:gd name="T9" fmla="*/ 37 h 76"/>
                  <a:gd name="T10" fmla="*/ 7 w 62"/>
                  <a:gd name="T11" fmla="*/ 35 h 76"/>
                  <a:gd name="T12" fmla="*/ 11 w 62"/>
                  <a:gd name="T13" fmla="*/ 32 h 76"/>
                  <a:gd name="T14" fmla="*/ 9 w 62"/>
                  <a:gd name="T15" fmla="*/ 27 h 76"/>
                  <a:gd name="T16" fmla="*/ 15 w 62"/>
                  <a:gd name="T17" fmla="*/ 17 h 76"/>
                  <a:gd name="T18" fmla="*/ 13 w 62"/>
                  <a:gd name="T19" fmla="*/ 9 h 76"/>
                  <a:gd name="T20" fmla="*/ 20 w 62"/>
                  <a:gd name="T21" fmla="*/ 9 h 76"/>
                  <a:gd name="T22" fmla="*/ 24 w 62"/>
                  <a:gd name="T23" fmla="*/ 5 h 76"/>
                  <a:gd name="T24" fmla="*/ 29 w 62"/>
                  <a:gd name="T25" fmla="*/ 4 h 76"/>
                  <a:gd name="T26" fmla="*/ 32 w 62"/>
                  <a:gd name="T27" fmla="*/ 0 h 76"/>
                  <a:gd name="T28" fmla="*/ 46 w 62"/>
                  <a:gd name="T29" fmla="*/ 9 h 76"/>
                  <a:gd name="T30" fmla="*/ 49 w 62"/>
                  <a:gd name="T31" fmla="*/ 12 h 76"/>
                  <a:gd name="T32" fmla="*/ 54 w 62"/>
                  <a:gd name="T33" fmla="*/ 17 h 76"/>
                  <a:gd name="T34" fmla="*/ 62 w 62"/>
                  <a:gd name="T35" fmla="*/ 19 h 76"/>
                  <a:gd name="T36" fmla="*/ 65 w 62"/>
                  <a:gd name="T37" fmla="*/ 17 h 76"/>
                  <a:gd name="T38" fmla="*/ 65 w 62"/>
                  <a:gd name="T39" fmla="*/ 16 h 76"/>
                  <a:gd name="T40" fmla="*/ 71 w 62"/>
                  <a:gd name="T41" fmla="*/ 19 h 76"/>
                  <a:gd name="T42" fmla="*/ 81 w 62"/>
                  <a:gd name="T43" fmla="*/ 24 h 76"/>
                  <a:gd name="T44" fmla="*/ 75 w 62"/>
                  <a:gd name="T45" fmla="*/ 24 h 76"/>
                  <a:gd name="T46" fmla="*/ 79 w 62"/>
                  <a:gd name="T47" fmla="*/ 29 h 76"/>
                  <a:gd name="T48" fmla="*/ 82 w 62"/>
                  <a:gd name="T49" fmla="*/ 39 h 76"/>
                  <a:gd name="T50" fmla="*/ 79 w 62"/>
                  <a:gd name="T51" fmla="*/ 37 h 76"/>
                  <a:gd name="T52" fmla="*/ 62 w 62"/>
                  <a:gd name="T53" fmla="*/ 62 h 76"/>
                  <a:gd name="T54" fmla="*/ 48 w 62"/>
                  <a:gd name="T55" fmla="*/ 69 h 76"/>
                  <a:gd name="T56" fmla="*/ 42 w 62"/>
                  <a:gd name="T57" fmla="*/ 73 h 76"/>
                  <a:gd name="T58" fmla="*/ 41 w 62"/>
                  <a:gd name="T59" fmla="*/ 76 h 76"/>
                  <a:gd name="T60" fmla="*/ 40 w 62"/>
                  <a:gd name="T61" fmla="*/ 78 h 76"/>
                  <a:gd name="T62" fmla="*/ 37 w 62"/>
                  <a:gd name="T63" fmla="*/ 82 h 76"/>
                  <a:gd name="T64" fmla="*/ 34 w 62"/>
                  <a:gd name="T65" fmla="*/ 92 h 76"/>
                  <a:gd name="T66" fmla="*/ 32 w 62"/>
                  <a:gd name="T67" fmla="*/ 98 h 76"/>
                  <a:gd name="T68" fmla="*/ 28 w 62"/>
                  <a:gd name="T69" fmla="*/ 101 h 76"/>
                  <a:gd name="T70" fmla="*/ 22 w 62"/>
                  <a:gd name="T71" fmla="*/ 96 h 76"/>
                  <a:gd name="T72" fmla="*/ 17 w 62"/>
                  <a:gd name="T73" fmla="*/ 93 h 76"/>
                  <a:gd name="T74" fmla="*/ 13 w 62"/>
                  <a:gd name="T75" fmla="*/ 92 h 76"/>
                  <a:gd name="T76" fmla="*/ 11 w 62"/>
                  <a:gd name="T77" fmla="*/ 90 h 76"/>
                  <a:gd name="T78" fmla="*/ 9 w 62"/>
                  <a:gd name="T79" fmla="*/ 86 h 76"/>
                  <a:gd name="T80" fmla="*/ 13 w 62"/>
                  <a:gd name="T81" fmla="*/ 85 h 76"/>
                  <a:gd name="T82" fmla="*/ 11 w 62"/>
                  <a:gd name="T83" fmla="*/ 76 h 76"/>
                  <a:gd name="T84" fmla="*/ 16 w 62"/>
                  <a:gd name="T85" fmla="*/ 73 h 76"/>
                  <a:gd name="T86" fmla="*/ 17 w 62"/>
                  <a:gd name="T87" fmla="*/ 66 h 76"/>
                  <a:gd name="T88" fmla="*/ 17 w 62"/>
                  <a:gd name="T89" fmla="*/ 61 h 76"/>
                  <a:gd name="T90" fmla="*/ 19 w 62"/>
                  <a:gd name="T91" fmla="*/ 54 h 76"/>
                  <a:gd name="T92" fmla="*/ 16 w 62"/>
                  <a:gd name="T93" fmla="*/ 61 h 76"/>
                  <a:gd name="T94" fmla="*/ 16 w 62"/>
                  <a:gd name="T95" fmla="*/ 62 h 76"/>
                  <a:gd name="T96" fmla="*/ 15 w 62"/>
                  <a:gd name="T97" fmla="*/ 60 h 76"/>
                  <a:gd name="T98" fmla="*/ 12 w 62"/>
                  <a:gd name="T99" fmla="*/ 66 h 76"/>
                  <a:gd name="T100" fmla="*/ 5 w 62"/>
                  <a:gd name="T101" fmla="*/ 61 h 76"/>
                  <a:gd name="T102" fmla="*/ 1 w 62"/>
                  <a:gd name="T103" fmla="*/ 57 h 7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62" h="76">
                    <a:moveTo>
                      <a:pt x="1" y="43"/>
                    </a:moveTo>
                    <a:cubicBezTo>
                      <a:pt x="3" y="44"/>
                      <a:pt x="3" y="41"/>
                      <a:pt x="3" y="39"/>
                    </a:cubicBezTo>
                    <a:cubicBezTo>
                      <a:pt x="3" y="38"/>
                      <a:pt x="3" y="38"/>
                      <a:pt x="2" y="37"/>
                    </a:cubicBezTo>
                    <a:cubicBezTo>
                      <a:pt x="2" y="35"/>
                      <a:pt x="3" y="34"/>
                      <a:pt x="3" y="32"/>
                    </a:cubicBezTo>
                    <a:cubicBezTo>
                      <a:pt x="2" y="30"/>
                      <a:pt x="0" y="28"/>
                      <a:pt x="3" y="28"/>
                    </a:cubicBezTo>
                    <a:cubicBezTo>
                      <a:pt x="5" y="28"/>
                      <a:pt x="5" y="27"/>
                      <a:pt x="5" y="26"/>
                    </a:cubicBezTo>
                    <a:cubicBezTo>
                      <a:pt x="6" y="24"/>
                      <a:pt x="7" y="25"/>
                      <a:pt x="8" y="24"/>
                    </a:cubicBezTo>
                    <a:cubicBezTo>
                      <a:pt x="6" y="24"/>
                      <a:pt x="5" y="21"/>
                      <a:pt x="7" y="20"/>
                    </a:cubicBezTo>
                    <a:cubicBezTo>
                      <a:pt x="9" y="18"/>
                      <a:pt x="10" y="16"/>
                      <a:pt x="11" y="13"/>
                    </a:cubicBezTo>
                    <a:cubicBezTo>
                      <a:pt x="11" y="12"/>
                      <a:pt x="9" y="8"/>
                      <a:pt x="10" y="7"/>
                    </a:cubicBezTo>
                    <a:cubicBezTo>
                      <a:pt x="11" y="7"/>
                      <a:pt x="15" y="4"/>
                      <a:pt x="15" y="7"/>
                    </a:cubicBezTo>
                    <a:cubicBezTo>
                      <a:pt x="14" y="5"/>
                      <a:pt x="16" y="4"/>
                      <a:pt x="18" y="4"/>
                    </a:cubicBezTo>
                    <a:cubicBezTo>
                      <a:pt x="19" y="3"/>
                      <a:pt x="21" y="2"/>
                      <a:pt x="22" y="3"/>
                    </a:cubicBezTo>
                    <a:cubicBezTo>
                      <a:pt x="22" y="2"/>
                      <a:pt x="23" y="1"/>
                      <a:pt x="24" y="0"/>
                    </a:cubicBezTo>
                    <a:cubicBezTo>
                      <a:pt x="26" y="2"/>
                      <a:pt x="31" y="7"/>
                      <a:pt x="35" y="7"/>
                    </a:cubicBezTo>
                    <a:cubicBezTo>
                      <a:pt x="36" y="7"/>
                      <a:pt x="36" y="8"/>
                      <a:pt x="37" y="9"/>
                    </a:cubicBezTo>
                    <a:cubicBezTo>
                      <a:pt x="39" y="9"/>
                      <a:pt x="38" y="13"/>
                      <a:pt x="41" y="13"/>
                    </a:cubicBezTo>
                    <a:cubicBezTo>
                      <a:pt x="43" y="13"/>
                      <a:pt x="44" y="14"/>
                      <a:pt x="47" y="14"/>
                    </a:cubicBezTo>
                    <a:cubicBezTo>
                      <a:pt x="47" y="14"/>
                      <a:pt x="49" y="15"/>
                      <a:pt x="49" y="13"/>
                    </a:cubicBezTo>
                    <a:cubicBezTo>
                      <a:pt x="49" y="13"/>
                      <a:pt x="49" y="12"/>
                      <a:pt x="49" y="12"/>
                    </a:cubicBezTo>
                    <a:cubicBezTo>
                      <a:pt x="51" y="11"/>
                      <a:pt x="53" y="13"/>
                      <a:pt x="54" y="14"/>
                    </a:cubicBezTo>
                    <a:cubicBezTo>
                      <a:pt x="56" y="17"/>
                      <a:pt x="59" y="17"/>
                      <a:pt x="61" y="18"/>
                    </a:cubicBezTo>
                    <a:cubicBezTo>
                      <a:pt x="60" y="19"/>
                      <a:pt x="58" y="18"/>
                      <a:pt x="57" y="18"/>
                    </a:cubicBezTo>
                    <a:cubicBezTo>
                      <a:pt x="57" y="19"/>
                      <a:pt x="60" y="21"/>
                      <a:pt x="60" y="22"/>
                    </a:cubicBezTo>
                    <a:cubicBezTo>
                      <a:pt x="62" y="24"/>
                      <a:pt x="61" y="26"/>
                      <a:pt x="62" y="29"/>
                    </a:cubicBezTo>
                    <a:cubicBezTo>
                      <a:pt x="61" y="29"/>
                      <a:pt x="60" y="28"/>
                      <a:pt x="60" y="28"/>
                    </a:cubicBezTo>
                    <a:cubicBezTo>
                      <a:pt x="58" y="36"/>
                      <a:pt x="54" y="43"/>
                      <a:pt x="47" y="47"/>
                    </a:cubicBezTo>
                    <a:cubicBezTo>
                      <a:pt x="44" y="50"/>
                      <a:pt x="39" y="50"/>
                      <a:pt x="36" y="52"/>
                    </a:cubicBezTo>
                    <a:cubicBezTo>
                      <a:pt x="34" y="53"/>
                      <a:pt x="33" y="54"/>
                      <a:pt x="32" y="55"/>
                    </a:cubicBezTo>
                    <a:cubicBezTo>
                      <a:pt x="31" y="56"/>
                      <a:pt x="31" y="56"/>
                      <a:pt x="31" y="57"/>
                    </a:cubicBezTo>
                    <a:cubicBezTo>
                      <a:pt x="31" y="58"/>
                      <a:pt x="31" y="58"/>
                      <a:pt x="30" y="59"/>
                    </a:cubicBezTo>
                    <a:cubicBezTo>
                      <a:pt x="30" y="56"/>
                      <a:pt x="28" y="62"/>
                      <a:pt x="28" y="62"/>
                    </a:cubicBezTo>
                    <a:cubicBezTo>
                      <a:pt x="27" y="64"/>
                      <a:pt x="26" y="67"/>
                      <a:pt x="26" y="69"/>
                    </a:cubicBezTo>
                    <a:cubicBezTo>
                      <a:pt x="26" y="72"/>
                      <a:pt x="24" y="72"/>
                      <a:pt x="24" y="74"/>
                    </a:cubicBezTo>
                    <a:cubicBezTo>
                      <a:pt x="23" y="76"/>
                      <a:pt x="23" y="76"/>
                      <a:pt x="21" y="76"/>
                    </a:cubicBezTo>
                    <a:cubicBezTo>
                      <a:pt x="18" y="76"/>
                      <a:pt x="18" y="74"/>
                      <a:pt x="17" y="72"/>
                    </a:cubicBezTo>
                    <a:cubicBezTo>
                      <a:pt x="16" y="69"/>
                      <a:pt x="15" y="71"/>
                      <a:pt x="13" y="70"/>
                    </a:cubicBezTo>
                    <a:cubicBezTo>
                      <a:pt x="12" y="70"/>
                      <a:pt x="11" y="68"/>
                      <a:pt x="10" y="69"/>
                    </a:cubicBezTo>
                    <a:cubicBezTo>
                      <a:pt x="8" y="71"/>
                      <a:pt x="6" y="70"/>
                      <a:pt x="8" y="68"/>
                    </a:cubicBezTo>
                    <a:cubicBezTo>
                      <a:pt x="6" y="67"/>
                      <a:pt x="6" y="66"/>
                      <a:pt x="7" y="65"/>
                    </a:cubicBezTo>
                    <a:cubicBezTo>
                      <a:pt x="8" y="64"/>
                      <a:pt x="9" y="65"/>
                      <a:pt x="10" y="64"/>
                    </a:cubicBezTo>
                    <a:cubicBezTo>
                      <a:pt x="11" y="63"/>
                      <a:pt x="9" y="58"/>
                      <a:pt x="8" y="57"/>
                    </a:cubicBezTo>
                    <a:cubicBezTo>
                      <a:pt x="9" y="57"/>
                      <a:pt x="11" y="57"/>
                      <a:pt x="12" y="55"/>
                    </a:cubicBezTo>
                    <a:cubicBezTo>
                      <a:pt x="13" y="54"/>
                      <a:pt x="13" y="52"/>
                      <a:pt x="13" y="50"/>
                    </a:cubicBezTo>
                    <a:cubicBezTo>
                      <a:pt x="14" y="48"/>
                      <a:pt x="14" y="48"/>
                      <a:pt x="13" y="46"/>
                    </a:cubicBezTo>
                    <a:cubicBezTo>
                      <a:pt x="13" y="44"/>
                      <a:pt x="12" y="43"/>
                      <a:pt x="14" y="41"/>
                    </a:cubicBezTo>
                    <a:cubicBezTo>
                      <a:pt x="11" y="42"/>
                      <a:pt x="13" y="45"/>
                      <a:pt x="12" y="46"/>
                    </a:cubicBezTo>
                    <a:cubicBezTo>
                      <a:pt x="12" y="49"/>
                      <a:pt x="10" y="47"/>
                      <a:pt x="12" y="47"/>
                    </a:cubicBezTo>
                    <a:cubicBezTo>
                      <a:pt x="11" y="46"/>
                      <a:pt x="11" y="46"/>
                      <a:pt x="11" y="45"/>
                    </a:cubicBezTo>
                    <a:cubicBezTo>
                      <a:pt x="10" y="45"/>
                      <a:pt x="8" y="49"/>
                      <a:pt x="9" y="50"/>
                    </a:cubicBezTo>
                    <a:cubicBezTo>
                      <a:pt x="7" y="48"/>
                      <a:pt x="6" y="47"/>
                      <a:pt x="4" y="46"/>
                    </a:cubicBezTo>
                    <a:cubicBezTo>
                      <a:pt x="3" y="45"/>
                      <a:pt x="1" y="45"/>
                      <a:pt x="1" y="43"/>
                    </a:cubicBezTo>
                  </a:path>
                </a:pathLst>
              </a:custGeom>
              <a:solidFill>
                <a:srgbClr val="B3B3B3"/>
              </a:solidFill>
              <a:ln w="3175">
                <a:solidFill>
                  <a:schemeClr val="tx1"/>
                </a:solidFill>
                <a:round/>
                <a:headEnd/>
                <a:tailEnd/>
              </a:ln>
            </p:spPr>
            <p:txBody>
              <a:bodyPr/>
              <a:lstStyle/>
              <a:p>
                <a:endParaRPr lang="en-GB" sz="2400" dirty="0"/>
              </a:p>
            </p:txBody>
          </p:sp>
          <p:sp>
            <p:nvSpPr>
              <p:cNvPr id="387" name="Freeform 5222"/>
              <p:cNvSpPr>
                <a:spLocks/>
              </p:cNvSpPr>
              <p:nvPr/>
            </p:nvSpPr>
            <p:spPr bwMode="auto">
              <a:xfrm>
                <a:off x="2736" y="2471"/>
                <a:ext cx="45" cy="99"/>
              </a:xfrm>
              <a:custGeom>
                <a:avLst/>
                <a:gdLst>
                  <a:gd name="T0" fmla="*/ 1 w 34"/>
                  <a:gd name="T1" fmla="*/ 28 h 75"/>
                  <a:gd name="T2" fmla="*/ 3 w 34"/>
                  <a:gd name="T3" fmla="*/ 24 h 75"/>
                  <a:gd name="T4" fmla="*/ 5 w 34"/>
                  <a:gd name="T5" fmla="*/ 21 h 75"/>
                  <a:gd name="T6" fmla="*/ 12 w 34"/>
                  <a:gd name="T7" fmla="*/ 17 h 75"/>
                  <a:gd name="T8" fmla="*/ 21 w 34"/>
                  <a:gd name="T9" fmla="*/ 13 h 75"/>
                  <a:gd name="T10" fmla="*/ 24 w 34"/>
                  <a:gd name="T11" fmla="*/ 8 h 75"/>
                  <a:gd name="T12" fmla="*/ 24 w 34"/>
                  <a:gd name="T13" fmla="*/ 3 h 75"/>
                  <a:gd name="T14" fmla="*/ 28 w 34"/>
                  <a:gd name="T15" fmla="*/ 3 h 75"/>
                  <a:gd name="T16" fmla="*/ 33 w 34"/>
                  <a:gd name="T17" fmla="*/ 4 h 75"/>
                  <a:gd name="T18" fmla="*/ 36 w 34"/>
                  <a:gd name="T19" fmla="*/ 8 h 75"/>
                  <a:gd name="T20" fmla="*/ 40 w 34"/>
                  <a:gd name="T21" fmla="*/ 12 h 75"/>
                  <a:gd name="T22" fmla="*/ 38 w 34"/>
                  <a:gd name="T23" fmla="*/ 16 h 75"/>
                  <a:gd name="T24" fmla="*/ 41 w 34"/>
                  <a:gd name="T25" fmla="*/ 21 h 75"/>
                  <a:gd name="T26" fmla="*/ 42 w 34"/>
                  <a:gd name="T27" fmla="*/ 26 h 75"/>
                  <a:gd name="T28" fmla="*/ 44 w 34"/>
                  <a:gd name="T29" fmla="*/ 33 h 75"/>
                  <a:gd name="T30" fmla="*/ 41 w 34"/>
                  <a:gd name="T31" fmla="*/ 34 h 75"/>
                  <a:gd name="T32" fmla="*/ 40 w 34"/>
                  <a:gd name="T33" fmla="*/ 40 h 75"/>
                  <a:gd name="T34" fmla="*/ 37 w 34"/>
                  <a:gd name="T35" fmla="*/ 44 h 75"/>
                  <a:gd name="T36" fmla="*/ 34 w 34"/>
                  <a:gd name="T37" fmla="*/ 48 h 75"/>
                  <a:gd name="T38" fmla="*/ 32 w 34"/>
                  <a:gd name="T39" fmla="*/ 54 h 75"/>
                  <a:gd name="T40" fmla="*/ 29 w 34"/>
                  <a:gd name="T41" fmla="*/ 55 h 75"/>
                  <a:gd name="T42" fmla="*/ 28 w 34"/>
                  <a:gd name="T43" fmla="*/ 61 h 75"/>
                  <a:gd name="T44" fmla="*/ 28 w 34"/>
                  <a:gd name="T45" fmla="*/ 73 h 75"/>
                  <a:gd name="T46" fmla="*/ 29 w 34"/>
                  <a:gd name="T47" fmla="*/ 81 h 75"/>
                  <a:gd name="T48" fmla="*/ 28 w 34"/>
                  <a:gd name="T49" fmla="*/ 86 h 75"/>
                  <a:gd name="T50" fmla="*/ 29 w 34"/>
                  <a:gd name="T51" fmla="*/ 91 h 75"/>
                  <a:gd name="T52" fmla="*/ 28 w 34"/>
                  <a:gd name="T53" fmla="*/ 96 h 75"/>
                  <a:gd name="T54" fmla="*/ 21 w 34"/>
                  <a:gd name="T55" fmla="*/ 98 h 75"/>
                  <a:gd name="T56" fmla="*/ 12 w 34"/>
                  <a:gd name="T57" fmla="*/ 99 h 75"/>
                  <a:gd name="T58" fmla="*/ 15 w 34"/>
                  <a:gd name="T59" fmla="*/ 98 h 75"/>
                  <a:gd name="T60" fmla="*/ 13 w 34"/>
                  <a:gd name="T61" fmla="*/ 94 h 75"/>
                  <a:gd name="T62" fmla="*/ 11 w 34"/>
                  <a:gd name="T63" fmla="*/ 87 h 75"/>
                  <a:gd name="T64" fmla="*/ 13 w 34"/>
                  <a:gd name="T65" fmla="*/ 83 h 75"/>
                  <a:gd name="T66" fmla="*/ 13 w 34"/>
                  <a:gd name="T67" fmla="*/ 62 h 75"/>
                  <a:gd name="T68" fmla="*/ 11 w 34"/>
                  <a:gd name="T69" fmla="*/ 51 h 75"/>
                  <a:gd name="T70" fmla="*/ 9 w 34"/>
                  <a:gd name="T71" fmla="*/ 41 h 75"/>
                  <a:gd name="T72" fmla="*/ 3 w 34"/>
                  <a:gd name="T73" fmla="*/ 34 h 75"/>
                  <a:gd name="T74" fmla="*/ 1 w 34"/>
                  <a:gd name="T75" fmla="*/ 28 h 7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4" h="75">
                    <a:moveTo>
                      <a:pt x="1" y="21"/>
                    </a:moveTo>
                    <a:cubicBezTo>
                      <a:pt x="1" y="20"/>
                      <a:pt x="1" y="19"/>
                      <a:pt x="2" y="18"/>
                    </a:cubicBezTo>
                    <a:cubicBezTo>
                      <a:pt x="3" y="17"/>
                      <a:pt x="3" y="17"/>
                      <a:pt x="4" y="16"/>
                    </a:cubicBezTo>
                    <a:cubicBezTo>
                      <a:pt x="5" y="15"/>
                      <a:pt x="7" y="11"/>
                      <a:pt x="9" y="13"/>
                    </a:cubicBezTo>
                    <a:cubicBezTo>
                      <a:pt x="10" y="13"/>
                      <a:pt x="15" y="12"/>
                      <a:pt x="16" y="10"/>
                    </a:cubicBezTo>
                    <a:cubicBezTo>
                      <a:pt x="17" y="9"/>
                      <a:pt x="18" y="7"/>
                      <a:pt x="18" y="6"/>
                    </a:cubicBezTo>
                    <a:cubicBezTo>
                      <a:pt x="18" y="5"/>
                      <a:pt x="17" y="3"/>
                      <a:pt x="18" y="2"/>
                    </a:cubicBezTo>
                    <a:cubicBezTo>
                      <a:pt x="19" y="2"/>
                      <a:pt x="21" y="3"/>
                      <a:pt x="21" y="2"/>
                    </a:cubicBezTo>
                    <a:cubicBezTo>
                      <a:pt x="22" y="0"/>
                      <a:pt x="24" y="2"/>
                      <a:pt x="25" y="3"/>
                    </a:cubicBezTo>
                    <a:cubicBezTo>
                      <a:pt x="26" y="4"/>
                      <a:pt x="27" y="5"/>
                      <a:pt x="27" y="6"/>
                    </a:cubicBezTo>
                    <a:cubicBezTo>
                      <a:pt x="28" y="7"/>
                      <a:pt x="29" y="8"/>
                      <a:pt x="30" y="9"/>
                    </a:cubicBezTo>
                    <a:cubicBezTo>
                      <a:pt x="31" y="10"/>
                      <a:pt x="30" y="12"/>
                      <a:pt x="29" y="12"/>
                    </a:cubicBezTo>
                    <a:cubicBezTo>
                      <a:pt x="29" y="14"/>
                      <a:pt x="31" y="15"/>
                      <a:pt x="31" y="16"/>
                    </a:cubicBezTo>
                    <a:cubicBezTo>
                      <a:pt x="32" y="18"/>
                      <a:pt x="32" y="19"/>
                      <a:pt x="32" y="20"/>
                    </a:cubicBezTo>
                    <a:cubicBezTo>
                      <a:pt x="33" y="22"/>
                      <a:pt x="34" y="23"/>
                      <a:pt x="33" y="25"/>
                    </a:cubicBezTo>
                    <a:cubicBezTo>
                      <a:pt x="32" y="25"/>
                      <a:pt x="31" y="25"/>
                      <a:pt x="31" y="26"/>
                    </a:cubicBezTo>
                    <a:cubicBezTo>
                      <a:pt x="30" y="27"/>
                      <a:pt x="32" y="28"/>
                      <a:pt x="30" y="30"/>
                    </a:cubicBezTo>
                    <a:cubicBezTo>
                      <a:pt x="30" y="31"/>
                      <a:pt x="29" y="31"/>
                      <a:pt x="28" y="33"/>
                    </a:cubicBezTo>
                    <a:cubicBezTo>
                      <a:pt x="27" y="34"/>
                      <a:pt x="27" y="35"/>
                      <a:pt x="26" y="36"/>
                    </a:cubicBezTo>
                    <a:cubicBezTo>
                      <a:pt x="25" y="38"/>
                      <a:pt x="27" y="40"/>
                      <a:pt x="24" y="41"/>
                    </a:cubicBezTo>
                    <a:cubicBezTo>
                      <a:pt x="23" y="41"/>
                      <a:pt x="22" y="41"/>
                      <a:pt x="22" y="42"/>
                    </a:cubicBezTo>
                    <a:cubicBezTo>
                      <a:pt x="22" y="43"/>
                      <a:pt x="21" y="45"/>
                      <a:pt x="21" y="46"/>
                    </a:cubicBezTo>
                    <a:cubicBezTo>
                      <a:pt x="21" y="49"/>
                      <a:pt x="21" y="52"/>
                      <a:pt x="21" y="55"/>
                    </a:cubicBezTo>
                    <a:cubicBezTo>
                      <a:pt x="21" y="56"/>
                      <a:pt x="22" y="59"/>
                      <a:pt x="22" y="61"/>
                    </a:cubicBezTo>
                    <a:cubicBezTo>
                      <a:pt x="22" y="62"/>
                      <a:pt x="22" y="64"/>
                      <a:pt x="21" y="65"/>
                    </a:cubicBezTo>
                    <a:cubicBezTo>
                      <a:pt x="21" y="67"/>
                      <a:pt x="22" y="68"/>
                      <a:pt x="22" y="69"/>
                    </a:cubicBezTo>
                    <a:cubicBezTo>
                      <a:pt x="21" y="71"/>
                      <a:pt x="21" y="73"/>
                      <a:pt x="21" y="73"/>
                    </a:cubicBezTo>
                    <a:cubicBezTo>
                      <a:pt x="19" y="74"/>
                      <a:pt x="17" y="74"/>
                      <a:pt x="16" y="74"/>
                    </a:cubicBezTo>
                    <a:cubicBezTo>
                      <a:pt x="14" y="75"/>
                      <a:pt x="11" y="75"/>
                      <a:pt x="9" y="75"/>
                    </a:cubicBezTo>
                    <a:cubicBezTo>
                      <a:pt x="10" y="75"/>
                      <a:pt x="10" y="74"/>
                      <a:pt x="11" y="74"/>
                    </a:cubicBezTo>
                    <a:cubicBezTo>
                      <a:pt x="11" y="73"/>
                      <a:pt x="10" y="72"/>
                      <a:pt x="10" y="71"/>
                    </a:cubicBezTo>
                    <a:cubicBezTo>
                      <a:pt x="9" y="70"/>
                      <a:pt x="9" y="68"/>
                      <a:pt x="8" y="66"/>
                    </a:cubicBezTo>
                    <a:cubicBezTo>
                      <a:pt x="9" y="66"/>
                      <a:pt x="10" y="66"/>
                      <a:pt x="10" y="63"/>
                    </a:cubicBezTo>
                    <a:cubicBezTo>
                      <a:pt x="9" y="57"/>
                      <a:pt x="10" y="52"/>
                      <a:pt x="10" y="47"/>
                    </a:cubicBezTo>
                    <a:cubicBezTo>
                      <a:pt x="10" y="44"/>
                      <a:pt x="9" y="41"/>
                      <a:pt x="8" y="39"/>
                    </a:cubicBezTo>
                    <a:cubicBezTo>
                      <a:pt x="6" y="36"/>
                      <a:pt x="7" y="34"/>
                      <a:pt x="7" y="31"/>
                    </a:cubicBezTo>
                    <a:cubicBezTo>
                      <a:pt x="7" y="29"/>
                      <a:pt x="3" y="28"/>
                      <a:pt x="2" y="26"/>
                    </a:cubicBezTo>
                    <a:cubicBezTo>
                      <a:pt x="0" y="25"/>
                      <a:pt x="1" y="23"/>
                      <a:pt x="1" y="21"/>
                    </a:cubicBezTo>
                  </a:path>
                </a:pathLst>
              </a:custGeom>
              <a:solidFill>
                <a:srgbClr val="B3B3B3"/>
              </a:solidFill>
              <a:ln w="3175">
                <a:solidFill>
                  <a:schemeClr val="tx1"/>
                </a:solidFill>
                <a:round/>
                <a:headEnd/>
                <a:tailEnd/>
              </a:ln>
            </p:spPr>
            <p:txBody>
              <a:bodyPr/>
              <a:lstStyle/>
              <a:p>
                <a:endParaRPr lang="en-GB" sz="2400" dirty="0"/>
              </a:p>
            </p:txBody>
          </p:sp>
          <p:sp>
            <p:nvSpPr>
              <p:cNvPr id="388" name="Freeform 5223"/>
              <p:cNvSpPr>
                <a:spLocks/>
              </p:cNvSpPr>
              <p:nvPr/>
            </p:nvSpPr>
            <p:spPr bwMode="auto">
              <a:xfrm>
                <a:off x="2907" y="1927"/>
                <a:ext cx="40" cy="23"/>
              </a:xfrm>
              <a:custGeom>
                <a:avLst/>
                <a:gdLst>
                  <a:gd name="T0" fmla="*/ 1 w 30"/>
                  <a:gd name="T1" fmla="*/ 14 h 18"/>
                  <a:gd name="T2" fmla="*/ 3 w 30"/>
                  <a:gd name="T3" fmla="*/ 12 h 18"/>
                  <a:gd name="T4" fmla="*/ 0 w 30"/>
                  <a:gd name="T5" fmla="*/ 10 h 18"/>
                  <a:gd name="T6" fmla="*/ 5 w 30"/>
                  <a:gd name="T7" fmla="*/ 6 h 18"/>
                  <a:gd name="T8" fmla="*/ 15 w 30"/>
                  <a:gd name="T9" fmla="*/ 8 h 18"/>
                  <a:gd name="T10" fmla="*/ 23 w 30"/>
                  <a:gd name="T11" fmla="*/ 4 h 18"/>
                  <a:gd name="T12" fmla="*/ 28 w 30"/>
                  <a:gd name="T13" fmla="*/ 4 h 18"/>
                  <a:gd name="T14" fmla="*/ 33 w 30"/>
                  <a:gd name="T15" fmla="*/ 4 h 18"/>
                  <a:gd name="T16" fmla="*/ 36 w 30"/>
                  <a:gd name="T17" fmla="*/ 1 h 18"/>
                  <a:gd name="T18" fmla="*/ 40 w 30"/>
                  <a:gd name="T19" fmla="*/ 6 h 18"/>
                  <a:gd name="T20" fmla="*/ 36 w 30"/>
                  <a:gd name="T21" fmla="*/ 9 h 18"/>
                  <a:gd name="T22" fmla="*/ 33 w 30"/>
                  <a:gd name="T23" fmla="*/ 9 h 18"/>
                  <a:gd name="T24" fmla="*/ 28 w 30"/>
                  <a:gd name="T25" fmla="*/ 12 h 18"/>
                  <a:gd name="T26" fmla="*/ 29 w 30"/>
                  <a:gd name="T27" fmla="*/ 15 h 18"/>
                  <a:gd name="T28" fmla="*/ 23 w 30"/>
                  <a:gd name="T29" fmla="*/ 18 h 18"/>
                  <a:gd name="T30" fmla="*/ 25 w 30"/>
                  <a:gd name="T31" fmla="*/ 19 h 18"/>
                  <a:gd name="T32" fmla="*/ 23 w 30"/>
                  <a:gd name="T33" fmla="*/ 22 h 18"/>
                  <a:gd name="T34" fmla="*/ 15 w 30"/>
                  <a:gd name="T35" fmla="*/ 19 h 18"/>
                  <a:gd name="T36" fmla="*/ 9 w 30"/>
                  <a:gd name="T37" fmla="*/ 22 h 18"/>
                  <a:gd name="T38" fmla="*/ 7 w 30"/>
                  <a:gd name="T39" fmla="*/ 22 h 18"/>
                  <a:gd name="T40" fmla="*/ 3 w 30"/>
                  <a:gd name="T41" fmla="*/ 22 h 18"/>
                  <a:gd name="T42" fmla="*/ 5 w 30"/>
                  <a:gd name="T43" fmla="*/ 18 h 18"/>
                  <a:gd name="T44" fmla="*/ 3 w 30"/>
                  <a:gd name="T45" fmla="*/ 15 h 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0" h="18">
                    <a:moveTo>
                      <a:pt x="1" y="11"/>
                    </a:moveTo>
                    <a:cubicBezTo>
                      <a:pt x="1" y="10"/>
                      <a:pt x="2" y="9"/>
                      <a:pt x="2" y="9"/>
                    </a:cubicBezTo>
                    <a:cubicBezTo>
                      <a:pt x="1" y="9"/>
                      <a:pt x="1" y="8"/>
                      <a:pt x="0" y="8"/>
                    </a:cubicBezTo>
                    <a:cubicBezTo>
                      <a:pt x="2" y="5"/>
                      <a:pt x="1" y="4"/>
                      <a:pt x="4" y="5"/>
                    </a:cubicBezTo>
                    <a:cubicBezTo>
                      <a:pt x="4" y="5"/>
                      <a:pt x="10" y="7"/>
                      <a:pt x="11" y="6"/>
                    </a:cubicBezTo>
                    <a:cubicBezTo>
                      <a:pt x="13" y="5"/>
                      <a:pt x="14" y="3"/>
                      <a:pt x="17" y="3"/>
                    </a:cubicBezTo>
                    <a:cubicBezTo>
                      <a:pt x="18" y="3"/>
                      <a:pt x="19" y="4"/>
                      <a:pt x="21" y="3"/>
                    </a:cubicBezTo>
                    <a:cubicBezTo>
                      <a:pt x="22" y="2"/>
                      <a:pt x="23" y="2"/>
                      <a:pt x="25" y="3"/>
                    </a:cubicBezTo>
                    <a:cubicBezTo>
                      <a:pt x="24" y="2"/>
                      <a:pt x="25" y="0"/>
                      <a:pt x="27" y="1"/>
                    </a:cubicBezTo>
                    <a:cubicBezTo>
                      <a:pt x="28" y="2"/>
                      <a:pt x="29" y="4"/>
                      <a:pt x="30" y="5"/>
                    </a:cubicBezTo>
                    <a:cubicBezTo>
                      <a:pt x="29" y="5"/>
                      <a:pt x="25" y="4"/>
                      <a:pt x="27" y="7"/>
                    </a:cubicBezTo>
                    <a:cubicBezTo>
                      <a:pt x="26" y="6"/>
                      <a:pt x="25" y="6"/>
                      <a:pt x="25" y="7"/>
                    </a:cubicBezTo>
                    <a:cubicBezTo>
                      <a:pt x="25" y="8"/>
                      <a:pt x="22" y="8"/>
                      <a:pt x="21" y="9"/>
                    </a:cubicBezTo>
                    <a:cubicBezTo>
                      <a:pt x="21" y="9"/>
                      <a:pt x="22" y="11"/>
                      <a:pt x="22" y="12"/>
                    </a:cubicBezTo>
                    <a:cubicBezTo>
                      <a:pt x="22" y="13"/>
                      <a:pt x="19" y="13"/>
                      <a:pt x="17" y="14"/>
                    </a:cubicBezTo>
                    <a:cubicBezTo>
                      <a:pt x="18" y="15"/>
                      <a:pt x="18" y="15"/>
                      <a:pt x="19" y="15"/>
                    </a:cubicBezTo>
                    <a:cubicBezTo>
                      <a:pt x="18" y="15"/>
                      <a:pt x="19" y="18"/>
                      <a:pt x="17" y="17"/>
                    </a:cubicBezTo>
                    <a:cubicBezTo>
                      <a:pt x="15" y="16"/>
                      <a:pt x="13" y="17"/>
                      <a:pt x="11" y="15"/>
                    </a:cubicBezTo>
                    <a:cubicBezTo>
                      <a:pt x="10" y="16"/>
                      <a:pt x="8" y="18"/>
                      <a:pt x="7" y="17"/>
                    </a:cubicBezTo>
                    <a:cubicBezTo>
                      <a:pt x="6" y="17"/>
                      <a:pt x="6" y="17"/>
                      <a:pt x="5" y="17"/>
                    </a:cubicBezTo>
                    <a:cubicBezTo>
                      <a:pt x="5" y="18"/>
                      <a:pt x="3" y="17"/>
                      <a:pt x="2" y="17"/>
                    </a:cubicBezTo>
                    <a:cubicBezTo>
                      <a:pt x="3" y="16"/>
                      <a:pt x="5" y="16"/>
                      <a:pt x="4" y="14"/>
                    </a:cubicBezTo>
                    <a:cubicBezTo>
                      <a:pt x="4" y="13"/>
                      <a:pt x="1" y="14"/>
                      <a:pt x="2" y="12"/>
                    </a:cubicBezTo>
                  </a:path>
                </a:pathLst>
              </a:custGeom>
              <a:solidFill>
                <a:srgbClr val="B3B3B3"/>
              </a:solidFill>
              <a:ln w="3175">
                <a:solidFill>
                  <a:schemeClr val="tx1"/>
                </a:solidFill>
                <a:round/>
                <a:headEnd/>
                <a:tailEnd/>
              </a:ln>
            </p:spPr>
            <p:txBody>
              <a:bodyPr/>
              <a:lstStyle/>
              <a:p>
                <a:endParaRPr lang="en-GB" sz="2400" dirty="0"/>
              </a:p>
            </p:txBody>
          </p:sp>
          <p:sp>
            <p:nvSpPr>
              <p:cNvPr id="389" name="Freeform 5224"/>
              <p:cNvSpPr>
                <a:spLocks/>
              </p:cNvSpPr>
              <p:nvPr/>
            </p:nvSpPr>
            <p:spPr bwMode="auto">
              <a:xfrm>
                <a:off x="2870" y="1480"/>
                <a:ext cx="15" cy="8"/>
              </a:xfrm>
              <a:custGeom>
                <a:avLst/>
                <a:gdLst>
                  <a:gd name="T0" fmla="*/ 14 w 11"/>
                  <a:gd name="T1" fmla="*/ 7 h 6"/>
                  <a:gd name="T2" fmla="*/ 5 w 11"/>
                  <a:gd name="T3" fmla="*/ 4 h 6"/>
                  <a:gd name="T4" fmla="*/ 0 w 11"/>
                  <a:gd name="T5" fmla="*/ 1 h 6"/>
                  <a:gd name="T6" fmla="*/ 5 w 11"/>
                  <a:gd name="T7" fmla="*/ 5 h 6"/>
                  <a:gd name="T8" fmla="*/ 15 w 11"/>
                  <a:gd name="T9" fmla="*/ 8 h 6"/>
                  <a:gd name="T10" fmla="*/ 14 w 11"/>
                  <a:gd name="T11" fmla="*/ 7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6">
                    <a:moveTo>
                      <a:pt x="10" y="5"/>
                    </a:moveTo>
                    <a:cubicBezTo>
                      <a:pt x="8" y="4"/>
                      <a:pt x="6" y="4"/>
                      <a:pt x="4" y="3"/>
                    </a:cubicBezTo>
                    <a:cubicBezTo>
                      <a:pt x="3" y="2"/>
                      <a:pt x="2" y="0"/>
                      <a:pt x="0" y="1"/>
                    </a:cubicBezTo>
                    <a:cubicBezTo>
                      <a:pt x="0" y="2"/>
                      <a:pt x="2" y="4"/>
                      <a:pt x="4" y="4"/>
                    </a:cubicBezTo>
                    <a:cubicBezTo>
                      <a:pt x="6" y="5"/>
                      <a:pt x="9" y="6"/>
                      <a:pt x="11" y="6"/>
                    </a:cubicBezTo>
                    <a:cubicBezTo>
                      <a:pt x="10" y="5"/>
                      <a:pt x="10" y="5"/>
                      <a:pt x="10" y="5"/>
                    </a:cubicBezTo>
                  </a:path>
                </a:pathLst>
              </a:custGeom>
              <a:solidFill>
                <a:srgbClr val="B3B3B3"/>
              </a:solidFill>
              <a:ln w="3175">
                <a:solidFill>
                  <a:schemeClr val="tx1"/>
                </a:solidFill>
                <a:round/>
                <a:headEnd/>
                <a:tailEnd/>
              </a:ln>
            </p:spPr>
            <p:txBody>
              <a:bodyPr/>
              <a:lstStyle/>
              <a:p>
                <a:endParaRPr lang="en-GB" sz="2400" dirty="0"/>
              </a:p>
            </p:txBody>
          </p:sp>
          <p:sp>
            <p:nvSpPr>
              <p:cNvPr id="390" name="Freeform 5225"/>
              <p:cNvSpPr>
                <a:spLocks/>
              </p:cNvSpPr>
              <p:nvPr/>
            </p:nvSpPr>
            <p:spPr bwMode="auto">
              <a:xfrm>
                <a:off x="2870" y="1471"/>
                <a:ext cx="3" cy="0"/>
              </a:xfrm>
              <a:custGeom>
                <a:avLst/>
                <a:gdLst>
                  <a:gd name="T0" fmla="*/ 3 w 2"/>
                  <a:gd name="T1" fmla="*/ 0 w 2"/>
                  <a:gd name="T2" fmla="*/ 3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2" y="0"/>
                      <a:pt x="1" y="0"/>
                      <a:pt x="0" y="0"/>
                    </a:cubicBezTo>
                    <a:cubicBezTo>
                      <a:pt x="1" y="0"/>
                      <a:pt x="2" y="0"/>
                      <a:pt x="2" y="0"/>
                    </a:cubicBezTo>
                  </a:path>
                </a:pathLst>
              </a:custGeom>
              <a:solidFill>
                <a:srgbClr val="B3B3B3"/>
              </a:solidFill>
              <a:ln w="3175">
                <a:solidFill>
                  <a:schemeClr val="tx1"/>
                </a:solidFill>
                <a:round/>
                <a:headEnd/>
                <a:tailEnd/>
              </a:ln>
            </p:spPr>
            <p:txBody>
              <a:bodyPr/>
              <a:lstStyle/>
              <a:p>
                <a:endParaRPr lang="en-GB" sz="2400" dirty="0"/>
              </a:p>
            </p:txBody>
          </p:sp>
          <p:sp>
            <p:nvSpPr>
              <p:cNvPr id="391" name="Freeform 5226"/>
              <p:cNvSpPr>
                <a:spLocks/>
              </p:cNvSpPr>
              <p:nvPr/>
            </p:nvSpPr>
            <p:spPr bwMode="auto">
              <a:xfrm>
                <a:off x="2870" y="1466"/>
                <a:ext cx="97" cy="43"/>
              </a:xfrm>
              <a:custGeom>
                <a:avLst/>
                <a:gdLst>
                  <a:gd name="T0" fmla="*/ 9 w 73"/>
                  <a:gd name="T1" fmla="*/ 12 h 33"/>
                  <a:gd name="T2" fmla="*/ 13 w 73"/>
                  <a:gd name="T3" fmla="*/ 12 h 33"/>
                  <a:gd name="T4" fmla="*/ 13 w 73"/>
                  <a:gd name="T5" fmla="*/ 14 h 33"/>
                  <a:gd name="T6" fmla="*/ 11 w 73"/>
                  <a:gd name="T7" fmla="*/ 18 h 33"/>
                  <a:gd name="T8" fmla="*/ 15 w 73"/>
                  <a:gd name="T9" fmla="*/ 20 h 33"/>
                  <a:gd name="T10" fmla="*/ 31 w 73"/>
                  <a:gd name="T11" fmla="*/ 22 h 33"/>
                  <a:gd name="T12" fmla="*/ 33 w 73"/>
                  <a:gd name="T13" fmla="*/ 20 h 33"/>
                  <a:gd name="T14" fmla="*/ 41 w 73"/>
                  <a:gd name="T15" fmla="*/ 16 h 33"/>
                  <a:gd name="T16" fmla="*/ 47 w 73"/>
                  <a:gd name="T17" fmla="*/ 20 h 33"/>
                  <a:gd name="T18" fmla="*/ 54 w 73"/>
                  <a:gd name="T19" fmla="*/ 17 h 33"/>
                  <a:gd name="T20" fmla="*/ 58 w 73"/>
                  <a:gd name="T21" fmla="*/ 21 h 33"/>
                  <a:gd name="T22" fmla="*/ 40 w 73"/>
                  <a:gd name="T23" fmla="*/ 22 h 33"/>
                  <a:gd name="T24" fmla="*/ 32 w 73"/>
                  <a:gd name="T25" fmla="*/ 25 h 33"/>
                  <a:gd name="T26" fmla="*/ 31 w 73"/>
                  <a:gd name="T27" fmla="*/ 27 h 33"/>
                  <a:gd name="T28" fmla="*/ 50 w 73"/>
                  <a:gd name="T29" fmla="*/ 26 h 33"/>
                  <a:gd name="T30" fmla="*/ 58 w 73"/>
                  <a:gd name="T31" fmla="*/ 27 h 33"/>
                  <a:gd name="T32" fmla="*/ 36 w 73"/>
                  <a:gd name="T33" fmla="*/ 29 h 33"/>
                  <a:gd name="T34" fmla="*/ 37 w 73"/>
                  <a:gd name="T35" fmla="*/ 30 h 33"/>
                  <a:gd name="T36" fmla="*/ 32 w 73"/>
                  <a:gd name="T37" fmla="*/ 34 h 33"/>
                  <a:gd name="T38" fmla="*/ 48 w 73"/>
                  <a:gd name="T39" fmla="*/ 35 h 33"/>
                  <a:gd name="T40" fmla="*/ 45 w 73"/>
                  <a:gd name="T41" fmla="*/ 38 h 33"/>
                  <a:gd name="T42" fmla="*/ 57 w 73"/>
                  <a:gd name="T43" fmla="*/ 39 h 33"/>
                  <a:gd name="T44" fmla="*/ 60 w 73"/>
                  <a:gd name="T45" fmla="*/ 36 h 33"/>
                  <a:gd name="T46" fmla="*/ 68 w 73"/>
                  <a:gd name="T47" fmla="*/ 31 h 33"/>
                  <a:gd name="T48" fmla="*/ 76 w 73"/>
                  <a:gd name="T49" fmla="*/ 23 h 33"/>
                  <a:gd name="T50" fmla="*/ 74 w 73"/>
                  <a:gd name="T51" fmla="*/ 20 h 33"/>
                  <a:gd name="T52" fmla="*/ 97 w 73"/>
                  <a:gd name="T53" fmla="*/ 16 h 33"/>
                  <a:gd name="T54" fmla="*/ 77 w 73"/>
                  <a:gd name="T55" fmla="*/ 12 h 33"/>
                  <a:gd name="T56" fmla="*/ 68 w 73"/>
                  <a:gd name="T57" fmla="*/ 7 h 33"/>
                  <a:gd name="T58" fmla="*/ 62 w 73"/>
                  <a:gd name="T59" fmla="*/ 8 h 33"/>
                  <a:gd name="T60" fmla="*/ 58 w 73"/>
                  <a:gd name="T61" fmla="*/ 3 h 33"/>
                  <a:gd name="T62" fmla="*/ 49 w 73"/>
                  <a:gd name="T63" fmla="*/ 4 h 33"/>
                  <a:gd name="T64" fmla="*/ 47 w 73"/>
                  <a:gd name="T65" fmla="*/ 12 h 33"/>
                  <a:gd name="T66" fmla="*/ 35 w 73"/>
                  <a:gd name="T67" fmla="*/ 7 h 33"/>
                  <a:gd name="T68" fmla="*/ 31 w 73"/>
                  <a:gd name="T69" fmla="*/ 10 h 33"/>
                  <a:gd name="T70" fmla="*/ 24 w 73"/>
                  <a:gd name="T71" fmla="*/ 7 h 33"/>
                  <a:gd name="T72" fmla="*/ 24 w 73"/>
                  <a:gd name="T73" fmla="*/ 5 h 33"/>
                  <a:gd name="T74" fmla="*/ 23 w 73"/>
                  <a:gd name="T75" fmla="*/ 4 h 33"/>
                  <a:gd name="T76" fmla="*/ 13 w 73"/>
                  <a:gd name="T77" fmla="*/ 5 h 33"/>
                  <a:gd name="T78" fmla="*/ 7 w 73"/>
                  <a:gd name="T79" fmla="*/ 7 h 33"/>
                  <a:gd name="T80" fmla="*/ 1 w 73"/>
                  <a:gd name="T81" fmla="*/ 8 h 33"/>
                  <a:gd name="T82" fmla="*/ 5 w 73"/>
                  <a:gd name="T83" fmla="*/ 12 h 3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3" h="33">
                    <a:moveTo>
                      <a:pt x="4" y="9"/>
                    </a:moveTo>
                    <a:cubicBezTo>
                      <a:pt x="4" y="10"/>
                      <a:pt x="7" y="9"/>
                      <a:pt x="7" y="9"/>
                    </a:cubicBezTo>
                    <a:cubicBezTo>
                      <a:pt x="6" y="8"/>
                      <a:pt x="6" y="8"/>
                      <a:pt x="6" y="8"/>
                    </a:cubicBezTo>
                    <a:cubicBezTo>
                      <a:pt x="8" y="8"/>
                      <a:pt x="9" y="8"/>
                      <a:pt x="10" y="9"/>
                    </a:cubicBezTo>
                    <a:cubicBezTo>
                      <a:pt x="9" y="9"/>
                      <a:pt x="8" y="9"/>
                      <a:pt x="7" y="10"/>
                    </a:cubicBezTo>
                    <a:cubicBezTo>
                      <a:pt x="8" y="10"/>
                      <a:pt x="9" y="10"/>
                      <a:pt x="10" y="11"/>
                    </a:cubicBezTo>
                    <a:cubicBezTo>
                      <a:pt x="8" y="12"/>
                      <a:pt x="6" y="10"/>
                      <a:pt x="4" y="11"/>
                    </a:cubicBezTo>
                    <a:cubicBezTo>
                      <a:pt x="6" y="11"/>
                      <a:pt x="7" y="13"/>
                      <a:pt x="8" y="14"/>
                    </a:cubicBezTo>
                    <a:cubicBezTo>
                      <a:pt x="10" y="14"/>
                      <a:pt x="13" y="14"/>
                      <a:pt x="15" y="15"/>
                    </a:cubicBezTo>
                    <a:cubicBezTo>
                      <a:pt x="14" y="15"/>
                      <a:pt x="12" y="14"/>
                      <a:pt x="11" y="15"/>
                    </a:cubicBezTo>
                    <a:cubicBezTo>
                      <a:pt x="13" y="16"/>
                      <a:pt x="15" y="17"/>
                      <a:pt x="18" y="17"/>
                    </a:cubicBezTo>
                    <a:cubicBezTo>
                      <a:pt x="19" y="17"/>
                      <a:pt x="21" y="17"/>
                      <a:pt x="23" y="17"/>
                    </a:cubicBezTo>
                    <a:cubicBezTo>
                      <a:pt x="24" y="15"/>
                      <a:pt x="25" y="16"/>
                      <a:pt x="27" y="16"/>
                    </a:cubicBezTo>
                    <a:cubicBezTo>
                      <a:pt x="26" y="15"/>
                      <a:pt x="25" y="15"/>
                      <a:pt x="25" y="15"/>
                    </a:cubicBezTo>
                    <a:cubicBezTo>
                      <a:pt x="26" y="14"/>
                      <a:pt x="26" y="14"/>
                      <a:pt x="25" y="13"/>
                    </a:cubicBezTo>
                    <a:cubicBezTo>
                      <a:pt x="27" y="12"/>
                      <a:pt x="30" y="15"/>
                      <a:pt x="31" y="12"/>
                    </a:cubicBezTo>
                    <a:cubicBezTo>
                      <a:pt x="32" y="12"/>
                      <a:pt x="32" y="14"/>
                      <a:pt x="30" y="14"/>
                    </a:cubicBezTo>
                    <a:cubicBezTo>
                      <a:pt x="31" y="16"/>
                      <a:pt x="34" y="15"/>
                      <a:pt x="35" y="15"/>
                    </a:cubicBezTo>
                    <a:cubicBezTo>
                      <a:pt x="36" y="14"/>
                      <a:pt x="37" y="14"/>
                      <a:pt x="38" y="14"/>
                    </a:cubicBezTo>
                    <a:cubicBezTo>
                      <a:pt x="39" y="13"/>
                      <a:pt x="40" y="13"/>
                      <a:pt x="41" y="13"/>
                    </a:cubicBezTo>
                    <a:cubicBezTo>
                      <a:pt x="40" y="14"/>
                      <a:pt x="39" y="14"/>
                      <a:pt x="38" y="15"/>
                    </a:cubicBezTo>
                    <a:cubicBezTo>
                      <a:pt x="40" y="15"/>
                      <a:pt x="42" y="15"/>
                      <a:pt x="44" y="16"/>
                    </a:cubicBezTo>
                    <a:cubicBezTo>
                      <a:pt x="41" y="16"/>
                      <a:pt x="37" y="15"/>
                      <a:pt x="34" y="16"/>
                    </a:cubicBezTo>
                    <a:cubicBezTo>
                      <a:pt x="33" y="17"/>
                      <a:pt x="32" y="17"/>
                      <a:pt x="30" y="17"/>
                    </a:cubicBezTo>
                    <a:cubicBezTo>
                      <a:pt x="28" y="19"/>
                      <a:pt x="26" y="18"/>
                      <a:pt x="23" y="18"/>
                    </a:cubicBezTo>
                    <a:cubicBezTo>
                      <a:pt x="24" y="19"/>
                      <a:pt x="24" y="19"/>
                      <a:pt x="24" y="19"/>
                    </a:cubicBezTo>
                    <a:cubicBezTo>
                      <a:pt x="23" y="19"/>
                      <a:pt x="21" y="18"/>
                      <a:pt x="19" y="19"/>
                    </a:cubicBezTo>
                    <a:cubicBezTo>
                      <a:pt x="17" y="20"/>
                      <a:pt x="23" y="22"/>
                      <a:pt x="23" y="21"/>
                    </a:cubicBezTo>
                    <a:cubicBezTo>
                      <a:pt x="26" y="21"/>
                      <a:pt x="29" y="21"/>
                      <a:pt x="32" y="21"/>
                    </a:cubicBezTo>
                    <a:cubicBezTo>
                      <a:pt x="34" y="20"/>
                      <a:pt x="36" y="21"/>
                      <a:pt x="38" y="20"/>
                    </a:cubicBezTo>
                    <a:cubicBezTo>
                      <a:pt x="40" y="20"/>
                      <a:pt x="41" y="19"/>
                      <a:pt x="43" y="20"/>
                    </a:cubicBezTo>
                    <a:cubicBezTo>
                      <a:pt x="42" y="20"/>
                      <a:pt x="42" y="21"/>
                      <a:pt x="44" y="21"/>
                    </a:cubicBezTo>
                    <a:cubicBezTo>
                      <a:pt x="41" y="20"/>
                      <a:pt x="38" y="21"/>
                      <a:pt x="36" y="21"/>
                    </a:cubicBezTo>
                    <a:cubicBezTo>
                      <a:pt x="33" y="21"/>
                      <a:pt x="30" y="21"/>
                      <a:pt x="27" y="22"/>
                    </a:cubicBezTo>
                    <a:cubicBezTo>
                      <a:pt x="31" y="23"/>
                      <a:pt x="35" y="22"/>
                      <a:pt x="38" y="24"/>
                    </a:cubicBezTo>
                    <a:cubicBezTo>
                      <a:pt x="35" y="24"/>
                      <a:pt x="31" y="22"/>
                      <a:pt x="28" y="23"/>
                    </a:cubicBezTo>
                    <a:cubicBezTo>
                      <a:pt x="27" y="24"/>
                      <a:pt x="25" y="23"/>
                      <a:pt x="24" y="23"/>
                    </a:cubicBezTo>
                    <a:cubicBezTo>
                      <a:pt x="21" y="23"/>
                      <a:pt x="22" y="25"/>
                      <a:pt x="24" y="26"/>
                    </a:cubicBezTo>
                    <a:cubicBezTo>
                      <a:pt x="26" y="27"/>
                      <a:pt x="29" y="27"/>
                      <a:pt x="32" y="28"/>
                    </a:cubicBezTo>
                    <a:cubicBezTo>
                      <a:pt x="33" y="28"/>
                      <a:pt x="34" y="27"/>
                      <a:pt x="36" y="27"/>
                    </a:cubicBezTo>
                    <a:cubicBezTo>
                      <a:pt x="38" y="27"/>
                      <a:pt x="39" y="28"/>
                      <a:pt x="40" y="28"/>
                    </a:cubicBezTo>
                    <a:cubicBezTo>
                      <a:pt x="38" y="29"/>
                      <a:pt x="36" y="28"/>
                      <a:pt x="34" y="29"/>
                    </a:cubicBezTo>
                    <a:cubicBezTo>
                      <a:pt x="36" y="30"/>
                      <a:pt x="38" y="30"/>
                      <a:pt x="40" y="32"/>
                    </a:cubicBezTo>
                    <a:cubicBezTo>
                      <a:pt x="41" y="33"/>
                      <a:pt x="47" y="30"/>
                      <a:pt x="43" y="30"/>
                    </a:cubicBezTo>
                    <a:cubicBezTo>
                      <a:pt x="44" y="29"/>
                      <a:pt x="45" y="29"/>
                      <a:pt x="46" y="29"/>
                    </a:cubicBezTo>
                    <a:cubicBezTo>
                      <a:pt x="45" y="28"/>
                      <a:pt x="45" y="28"/>
                      <a:pt x="45" y="28"/>
                    </a:cubicBezTo>
                    <a:cubicBezTo>
                      <a:pt x="46" y="27"/>
                      <a:pt x="46" y="27"/>
                      <a:pt x="46" y="27"/>
                    </a:cubicBezTo>
                    <a:cubicBezTo>
                      <a:pt x="47" y="25"/>
                      <a:pt x="49" y="24"/>
                      <a:pt x="51" y="24"/>
                    </a:cubicBezTo>
                    <a:cubicBezTo>
                      <a:pt x="52" y="24"/>
                      <a:pt x="54" y="21"/>
                      <a:pt x="53" y="20"/>
                    </a:cubicBezTo>
                    <a:cubicBezTo>
                      <a:pt x="51" y="19"/>
                      <a:pt x="57" y="18"/>
                      <a:pt x="57" y="18"/>
                    </a:cubicBezTo>
                    <a:cubicBezTo>
                      <a:pt x="57" y="18"/>
                      <a:pt x="57" y="18"/>
                      <a:pt x="56" y="17"/>
                    </a:cubicBezTo>
                    <a:cubicBezTo>
                      <a:pt x="58" y="17"/>
                      <a:pt x="57" y="16"/>
                      <a:pt x="56" y="15"/>
                    </a:cubicBezTo>
                    <a:cubicBezTo>
                      <a:pt x="60" y="15"/>
                      <a:pt x="63" y="13"/>
                      <a:pt x="67" y="13"/>
                    </a:cubicBezTo>
                    <a:cubicBezTo>
                      <a:pt x="68" y="14"/>
                      <a:pt x="73" y="14"/>
                      <a:pt x="73" y="12"/>
                    </a:cubicBezTo>
                    <a:cubicBezTo>
                      <a:pt x="70" y="11"/>
                      <a:pt x="65" y="11"/>
                      <a:pt x="61" y="10"/>
                    </a:cubicBezTo>
                    <a:cubicBezTo>
                      <a:pt x="60" y="9"/>
                      <a:pt x="59" y="9"/>
                      <a:pt x="58" y="9"/>
                    </a:cubicBezTo>
                    <a:cubicBezTo>
                      <a:pt x="56" y="9"/>
                      <a:pt x="55" y="8"/>
                      <a:pt x="53" y="8"/>
                    </a:cubicBezTo>
                    <a:cubicBezTo>
                      <a:pt x="56" y="7"/>
                      <a:pt x="52" y="5"/>
                      <a:pt x="51" y="5"/>
                    </a:cubicBezTo>
                    <a:cubicBezTo>
                      <a:pt x="50" y="5"/>
                      <a:pt x="49" y="6"/>
                      <a:pt x="48" y="6"/>
                    </a:cubicBezTo>
                    <a:cubicBezTo>
                      <a:pt x="48" y="7"/>
                      <a:pt x="47" y="7"/>
                      <a:pt x="47" y="6"/>
                    </a:cubicBezTo>
                    <a:cubicBezTo>
                      <a:pt x="46" y="5"/>
                      <a:pt x="48" y="5"/>
                      <a:pt x="48" y="4"/>
                    </a:cubicBezTo>
                    <a:cubicBezTo>
                      <a:pt x="47" y="3"/>
                      <a:pt x="45" y="3"/>
                      <a:pt x="44" y="2"/>
                    </a:cubicBezTo>
                    <a:cubicBezTo>
                      <a:pt x="43" y="2"/>
                      <a:pt x="42" y="3"/>
                      <a:pt x="41" y="3"/>
                    </a:cubicBezTo>
                    <a:cubicBezTo>
                      <a:pt x="40" y="2"/>
                      <a:pt x="36" y="0"/>
                      <a:pt x="37" y="3"/>
                    </a:cubicBezTo>
                    <a:cubicBezTo>
                      <a:pt x="31" y="1"/>
                      <a:pt x="40" y="11"/>
                      <a:pt x="40" y="11"/>
                    </a:cubicBezTo>
                    <a:cubicBezTo>
                      <a:pt x="38" y="11"/>
                      <a:pt x="37" y="8"/>
                      <a:pt x="35" y="9"/>
                    </a:cubicBezTo>
                    <a:cubicBezTo>
                      <a:pt x="36" y="7"/>
                      <a:pt x="31" y="5"/>
                      <a:pt x="30" y="4"/>
                    </a:cubicBezTo>
                    <a:cubicBezTo>
                      <a:pt x="28" y="3"/>
                      <a:pt x="27" y="3"/>
                      <a:pt x="26" y="5"/>
                    </a:cubicBezTo>
                    <a:cubicBezTo>
                      <a:pt x="25" y="5"/>
                      <a:pt x="24" y="5"/>
                      <a:pt x="23" y="6"/>
                    </a:cubicBezTo>
                    <a:cubicBezTo>
                      <a:pt x="22" y="6"/>
                      <a:pt x="23" y="7"/>
                      <a:pt x="23" y="8"/>
                    </a:cubicBezTo>
                    <a:cubicBezTo>
                      <a:pt x="22" y="6"/>
                      <a:pt x="20" y="7"/>
                      <a:pt x="18" y="6"/>
                    </a:cubicBezTo>
                    <a:cubicBezTo>
                      <a:pt x="18" y="6"/>
                      <a:pt x="18" y="6"/>
                      <a:pt x="18" y="5"/>
                    </a:cubicBezTo>
                    <a:cubicBezTo>
                      <a:pt x="17" y="5"/>
                      <a:pt x="15" y="6"/>
                      <a:pt x="13" y="5"/>
                    </a:cubicBezTo>
                    <a:cubicBezTo>
                      <a:pt x="15" y="5"/>
                      <a:pt x="16" y="4"/>
                      <a:pt x="18" y="4"/>
                    </a:cubicBezTo>
                    <a:cubicBezTo>
                      <a:pt x="19" y="4"/>
                      <a:pt x="21" y="4"/>
                      <a:pt x="22" y="4"/>
                    </a:cubicBezTo>
                    <a:cubicBezTo>
                      <a:pt x="22" y="2"/>
                      <a:pt x="19" y="3"/>
                      <a:pt x="17" y="3"/>
                    </a:cubicBezTo>
                    <a:cubicBezTo>
                      <a:pt x="16" y="3"/>
                      <a:pt x="15" y="4"/>
                      <a:pt x="14" y="4"/>
                    </a:cubicBezTo>
                    <a:cubicBezTo>
                      <a:pt x="13" y="4"/>
                      <a:pt x="9" y="2"/>
                      <a:pt x="10" y="4"/>
                    </a:cubicBezTo>
                    <a:cubicBezTo>
                      <a:pt x="9" y="5"/>
                      <a:pt x="9" y="3"/>
                      <a:pt x="7" y="3"/>
                    </a:cubicBezTo>
                    <a:cubicBezTo>
                      <a:pt x="7" y="3"/>
                      <a:pt x="3" y="4"/>
                      <a:pt x="5" y="5"/>
                    </a:cubicBezTo>
                    <a:cubicBezTo>
                      <a:pt x="5" y="5"/>
                      <a:pt x="0" y="5"/>
                      <a:pt x="3" y="6"/>
                    </a:cubicBezTo>
                    <a:cubicBezTo>
                      <a:pt x="2" y="5"/>
                      <a:pt x="1" y="6"/>
                      <a:pt x="1" y="6"/>
                    </a:cubicBezTo>
                    <a:cubicBezTo>
                      <a:pt x="2" y="6"/>
                      <a:pt x="2" y="6"/>
                      <a:pt x="1" y="7"/>
                    </a:cubicBezTo>
                    <a:cubicBezTo>
                      <a:pt x="1" y="8"/>
                      <a:pt x="3" y="8"/>
                      <a:pt x="4" y="9"/>
                    </a:cubicBezTo>
                  </a:path>
                </a:pathLst>
              </a:custGeom>
              <a:solidFill>
                <a:srgbClr val="B3B3B3"/>
              </a:solidFill>
              <a:ln w="3175">
                <a:solidFill>
                  <a:schemeClr val="tx1"/>
                </a:solidFill>
                <a:round/>
                <a:headEnd/>
                <a:tailEnd/>
              </a:ln>
            </p:spPr>
            <p:txBody>
              <a:bodyPr/>
              <a:lstStyle/>
              <a:p>
                <a:endParaRPr lang="en-GB" sz="2400" dirty="0"/>
              </a:p>
            </p:txBody>
          </p:sp>
          <p:sp>
            <p:nvSpPr>
              <p:cNvPr id="392" name="Freeform 5227"/>
              <p:cNvSpPr>
                <a:spLocks/>
              </p:cNvSpPr>
              <p:nvPr/>
            </p:nvSpPr>
            <p:spPr bwMode="auto">
              <a:xfrm>
                <a:off x="2932" y="1462"/>
                <a:ext cx="82" cy="17"/>
              </a:xfrm>
              <a:custGeom>
                <a:avLst/>
                <a:gdLst>
                  <a:gd name="T0" fmla="*/ 7 w 62"/>
                  <a:gd name="T1" fmla="*/ 7 h 13"/>
                  <a:gd name="T2" fmla="*/ 3 w 62"/>
                  <a:gd name="T3" fmla="*/ 8 h 13"/>
                  <a:gd name="T4" fmla="*/ 20 w 62"/>
                  <a:gd name="T5" fmla="*/ 9 h 13"/>
                  <a:gd name="T6" fmla="*/ 40 w 62"/>
                  <a:gd name="T7" fmla="*/ 9 h 13"/>
                  <a:gd name="T8" fmla="*/ 25 w 62"/>
                  <a:gd name="T9" fmla="*/ 9 h 13"/>
                  <a:gd name="T10" fmla="*/ 29 w 62"/>
                  <a:gd name="T11" fmla="*/ 10 h 13"/>
                  <a:gd name="T12" fmla="*/ 17 w 62"/>
                  <a:gd name="T13" fmla="*/ 10 h 13"/>
                  <a:gd name="T14" fmla="*/ 29 w 62"/>
                  <a:gd name="T15" fmla="*/ 13 h 13"/>
                  <a:gd name="T16" fmla="*/ 45 w 62"/>
                  <a:gd name="T17" fmla="*/ 13 h 13"/>
                  <a:gd name="T18" fmla="*/ 44 w 62"/>
                  <a:gd name="T19" fmla="*/ 14 h 13"/>
                  <a:gd name="T20" fmla="*/ 58 w 62"/>
                  <a:gd name="T21" fmla="*/ 14 h 13"/>
                  <a:gd name="T22" fmla="*/ 65 w 62"/>
                  <a:gd name="T23" fmla="*/ 14 h 13"/>
                  <a:gd name="T24" fmla="*/ 73 w 62"/>
                  <a:gd name="T25" fmla="*/ 12 h 13"/>
                  <a:gd name="T26" fmla="*/ 71 w 62"/>
                  <a:gd name="T27" fmla="*/ 10 h 13"/>
                  <a:gd name="T28" fmla="*/ 82 w 62"/>
                  <a:gd name="T29" fmla="*/ 8 h 13"/>
                  <a:gd name="T30" fmla="*/ 71 w 62"/>
                  <a:gd name="T31" fmla="*/ 4 h 13"/>
                  <a:gd name="T32" fmla="*/ 62 w 62"/>
                  <a:gd name="T33" fmla="*/ 4 h 13"/>
                  <a:gd name="T34" fmla="*/ 58 w 62"/>
                  <a:gd name="T35" fmla="*/ 4 h 13"/>
                  <a:gd name="T36" fmla="*/ 54 w 62"/>
                  <a:gd name="T37" fmla="*/ 3 h 13"/>
                  <a:gd name="T38" fmla="*/ 52 w 62"/>
                  <a:gd name="T39" fmla="*/ 4 h 13"/>
                  <a:gd name="T40" fmla="*/ 45 w 62"/>
                  <a:gd name="T41" fmla="*/ 5 h 13"/>
                  <a:gd name="T42" fmla="*/ 48 w 62"/>
                  <a:gd name="T43" fmla="*/ 3 h 13"/>
                  <a:gd name="T44" fmla="*/ 44 w 62"/>
                  <a:gd name="T45" fmla="*/ 1 h 13"/>
                  <a:gd name="T46" fmla="*/ 40 w 62"/>
                  <a:gd name="T47" fmla="*/ 1 h 13"/>
                  <a:gd name="T48" fmla="*/ 41 w 62"/>
                  <a:gd name="T49" fmla="*/ 4 h 13"/>
                  <a:gd name="T50" fmla="*/ 40 w 62"/>
                  <a:gd name="T51" fmla="*/ 7 h 13"/>
                  <a:gd name="T52" fmla="*/ 33 w 62"/>
                  <a:gd name="T53" fmla="*/ 5 h 13"/>
                  <a:gd name="T54" fmla="*/ 30 w 62"/>
                  <a:gd name="T55" fmla="*/ 4 h 13"/>
                  <a:gd name="T56" fmla="*/ 25 w 62"/>
                  <a:gd name="T57" fmla="*/ 4 h 13"/>
                  <a:gd name="T58" fmla="*/ 15 w 62"/>
                  <a:gd name="T59" fmla="*/ 1 h 13"/>
                  <a:gd name="T60" fmla="*/ 17 w 62"/>
                  <a:gd name="T61" fmla="*/ 3 h 13"/>
                  <a:gd name="T62" fmla="*/ 11 w 62"/>
                  <a:gd name="T63" fmla="*/ 3 h 13"/>
                  <a:gd name="T64" fmla="*/ 15 w 62"/>
                  <a:gd name="T65" fmla="*/ 4 h 13"/>
                  <a:gd name="T66" fmla="*/ 9 w 62"/>
                  <a:gd name="T67" fmla="*/ 4 h 13"/>
                  <a:gd name="T68" fmla="*/ 0 w 62"/>
                  <a:gd name="T69" fmla="*/ 5 h 13"/>
                  <a:gd name="T70" fmla="*/ 3 w 62"/>
                  <a:gd name="T71" fmla="*/ 5 h 13"/>
                  <a:gd name="T72" fmla="*/ 9 w 62"/>
                  <a:gd name="T73" fmla="*/ 7 h 13"/>
                  <a:gd name="T74" fmla="*/ 7 w 62"/>
                  <a:gd name="T75" fmla="*/ 7 h 1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2" h="13">
                    <a:moveTo>
                      <a:pt x="5" y="5"/>
                    </a:moveTo>
                    <a:cubicBezTo>
                      <a:pt x="4" y="5"/>
                      <a:pt x="3" y="5"/>
                      <a:pt x="2" y="6"/>
                    </a:cubicBezTo>
                    <a:cubicBezTo>
                      <a:pt x="6" y="7"/>
                      <a:pt x="11" y="8"/>
                      <a:pt x="15" y="7"/>
                    </a:cubicBezTo>
                    <a:cubicBezTo>
                      <a:pt x="20" y="6"/>
                      <a:pt x="25" y="6"/>
                      <a:pt x="30" y="7"/>
                    </a:cubicBezTo>
                    <a:cubicBezTo>
                      <a:pt x="26" y="8"/>
                      <a:pt x="22" y="8"/>
                      <a:pt x="19" y="7"/>
                    </a:cubicBezTo>
                    <a:cubicBezTo>
                      <a:pt x="20" y="8"/>
                      <a:pt x="21" y="8"/>
                      <a:pt x="22" y="8"/>
                    </a:cubicBezTo>
                    <a:cubicBezTo>
                      <a:pt x="19" y="9"/>
                      <a:pt x="16" y="8"/>
                      <a:pt x="13" y="8"/>
                    </a:cubicBezTo>
                    <a:cubicBezTo>
                      <a:pt x="15" y="10"/>
                      <a:pt x="19" y="10"/>
                      <a:pt x="22" y="10"/>
                    </a:cubicBezTo>
                    <a:cubicBezTo>
                      <a:pt x="26" y="10"/>
                      <a:pt x="30" y="10"/>
                      <a:pt x="34" y="10"/>
                    </a:cubicBezTo>
                    <a:cubicBezTo>
                      <a:pt x="34" y="10"/>
                      <a:pt x="33" y="10"/>
                      <a:pt x="33" y="11"/>
                    </a:cubicBezTo>
                    <a:cubicBezTo>
                      <a:pt x="36" y="12"/>
                      <a:pt x="41" y="13"/>
                      <a:pt x="44" y="11"/>
                    </a:cubicBezTo>
                    <a:cubicBezTo>
                      <a:pt x="46" y="11"/>
                      <a:pt x="47" y="10"/>
                      <a:pt x="49" y="11"/>
                    </a:cubicBezTo>
                    <a:cubicBezTo>
                      <a:pt x="51" y="11"/>
                      <a:pt x="53" y="10"/>
                      <a:pt x="55" y="9"/>
                    </a:cubicBezTo>
                    <a:cubicBezTo>
                      <a:pt x="54" y="8"/>
                      <a:pt x="54" y="8"/>
                      <a:pt x="54" y="8"/>
                    </a:cubicBezTo>
                    <a:cubicBezTo>
                      <a:pt x="56" y="7"/>
                      <a:pt x="59" y="6"/>
                      <a:pt x="62" y="6"/>
                    </a:cubicBezTo>
                    <a:cubicBezTo>
                      <a:pt x="61" y="2"/>
                      <a:pt x="57" y="3"/>
                      <a:pt x="54" y="3"/>
                    </a:cubicBezTo>
                    <a:cubicBezTo>
                      <a:pt x="52" y="4"/>
                      <a:pt x="49" y="3"/>
                      <a:pt x="47" y="3"/>
                    </a:cubicBezTo>
                    <a:cubicBezTo>
                      <a:pt x="46" y="3"/>
                      <a:pt x="45" y="2"/>
                      <a:pt x="44" y="3"/>
                    </a:cubicBezTo>
                    <a:cubicBezTo>
                      <a:pt x="43" y="3"/>
                      <a:pt x="43" y="2"/>
                      <a:pt x="41" y="2"/>
                    </a:cubicBezTo>
                    <a:cubicBezTo>
                      <a:pt x="45" y="2"/>
                      <a:pt x="39" y="3"/>
                      <a:pt x="39" y="3"/>
                    </a:cubicBezTo>
                    <a:cubicBezTo>
                      <a:pt x="37" y="4"/>
                      <a:pt x="36" y="3"/>
                      <a:pt x="34" y="4"/>
                    </a:cubicBezTo>
                    <a:cubicBezTo>
                      <a:pt x="36" y="3"/>
                      <a:pt x="34" y="2"/>
                      <a:pt x="36" y="2"/>
                    </a:cubicBezTo>
                    <a:cubicBezTo>
                      <a:pt x="35" y="1"/>
                      <a:pt x="34" y="1"/>
                      <a:pt x="33" y="1"/>
                    </a:cubicBezTo>
                    <a:cubicBezTo>
                      <a:pt x="33" y="2"/>
                      <a:pt x="31" y="2"/>
                      <a:pt x="30" y="1"/>
                    </a:cubicBezTo>
                    <a:cubicBezTo>
                      <a:pt x="31" y="2"/>
                      <a:pt x="31" y="2"/>
                      <a:pt x="31" y="3"/>
                    </a:cubicBezTo>
                    <a:cubicBezTo>
                      <a:pt x="30" y="3"/>
                      <a:pt x="31" y="4"/>
                      <a:pt x="30" y="5"/>
                    </a:cubicBezTo>
                    <a:cubicBezTo>
                      <a:pt x="29" y="6"/>
                      <a:pt x="27" y="3"/>
                      <a:pt x="25" y="4"/>
                    </a:cubicBezTo>
                    <a:cubicBezTo>
                      <a:pt x="28" y="3"/>
                      <a:pt x="24" y="3"/>
                      <a:pt x="23" y="3"/>
                    </a:cubicBezTo>
                    <a:cubicBezTo>
                      <a:pt x="22" y="3"/>
                      <a:pt x="20" y="3"/>
                      <a:pt x="19" y="3"/>
                    </a:cubicBezTo>
                    <a:cubicBezTo>
                      <a:pt x="17" y="1"/>
                      <a:pt x="14" y="0"/>
                      <a:pt x="11" y="1"/>
                    </a:cubicBezTo>
                    <a:cubicBezTo>
                      <a:pt x="12" y="2"/>
                      <a:pt x="13" y="2"/>
                      <a:pt x="13" y="2"/>
                    </a:cubicBezTo>
                    <a:cubicBezTo>
                      <a:pt x="12" y="4"/>
                      <a:pt x="10" y="2"/>
                      <a:pt x="8" y="2"/>
                    </a:cubicBezTo>
                    <a:cubicBezTo>
                      <a:pt x="9" y="3"/>
                      <a:pt x="10" y="4"/>
                      <a:pt x="11" y="3"/>
                    </a:cubicBezTo>
                    <a:cubicBezTo>
                      <a:pt x="10" y="5"/>
                      <a:pt x="8" y="4"/>
                      <a:pt x="7" y="3"/>
                    </a:cubicBezTo>
                    <a:cubicBezTo>
                      <a:pt x="5" y="3"/>
                      <a:pt x="2" y="3"/>
                      <a:pt x="0" y="4"/>
                    </a:cubicBezTo>
                    <a:cubicBezTo>
                      <a:pt x="1" y="4"/>
                      <a:pt x="5" y="4"/>
                      <a:pt x="2" y="4"/>
                    </a:cubicBezTo>
                    <a:cubicBezTo>
                      <a:pt x="4" y="5"/>
                      <a:pt x="5" y="5"/>
                      <a:pt x="7" y="5"/>
                    </a:cubicBezTo>
                    <a:cubicBezTo>
                      <a:pt x="6" y="5"/>
                      <a:pt x="6" y="5"/>
                      <a:pt x="5" y="5"/>
                    </a:cubicBezTo>
                  </a:path>
                </a:pathLst>
              </a:custGeom>
              <a:solidFill>
                <a:srgbClr val="B3B3B3"/>
              </a:solidFill>
              <a:ln w="3175">
                <a:solidFill>
                  <a:schemeClr val="tx1"/>
                </a:solidFill>
                <a:round/>
                <a:headEnd/>
                <a:tailEnd/>
              </a:ln>
            </p:spPr>
            <p:txBody>
              <a:bodyPr/>
              <a:lstStyle/>
              <a:p>
                <a:endParaRPr lang="en-GB" sz="2400" dirty="0"/>
              </a:p>
            </p:txBody>
          </p:sp>
          <p:sp>
            <p:nvSpPr>
              <p:cNvPr id="393" name="Freeform 5228"/>
              <p:cNvSpPr>
                <a:spLocks/>
              </p:cNvSpPr>
              <p:nvPr/>
            </p:nvSpPr>
            <p:spPr bwMode="auto">
              <a:xfrm>
                <a:off x="2935" y="1464"/>
                <a:ext cx="4" cy="2"/>
              </a:xfrm>
              <a:custGeom>
                <a:avLst/>
                <a:gdLst>
                  <a:gd name="T0" fmla="*/ 3 w 3"/>
                  <a:gd name="T1" fmla="*/ 2 h 1"/>
                  <a:gd name="T2" fmla="*/ 4 w 3"/>
                  <a:gd name="T3" fmla="*/ 0 h 1"/>
                  <a:gd name="T4" fmla="*/ 0 w 3"/>
                  <a:gd name="T5" fmla="*/ 2 h 1"/>
                  <a:gd name="T6" fmla="*/ 3 w 3"/>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1"/>
                    </a:moveTo>
                    <a:cubicBezTo>
                      <a:pt x="3" y="0"/>
                      <a:pt x="3" y="0"/>
                      <a:pt x="3" y="0"/>
                    </a:cubicBezTo>
                    <a:cubicBezTo>
                      <a:pt x="2" y="0"/>
                      <a:pt x="1" y="0"/>
                      <a:pt x="0" y="1"/>
                    </a:cubicBezTo>
                    <a:cubicBezTo>
                      <a:pt x="1"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394" name="Freeform 5229"/>
              <p:cNvSpPr>
                <a:spLocks/>
              </p:cNvSpPr>
              <p:nvPr/>
            </p:nvSpPr>
            <p:spPr bwMode="auto">
              <a:xfrm>
                <a:off x="2948" y="1533"/>
                <a:ext cx="4" cy="1"/>
              </a:xfrm>
              <a:custGeom>
                <a:avLst/>
                <a:gdLst>
                  <a:gd name="T0" fmla="*/ 3 w 3"/>
                  <a:gd name="T1" fmla="*/ 1 h 1"/>
                  <a:gd name="T2" fmla="*/ 4 w 3"/>
                  <a:gd name="T3" fmla="*/ 0 h 1"/>
                  <a:gd name="T4" fmla="*/ 0 w 3"/>
                  <a:gd name="T5" fmla="*/ 0 h 1"/>
                  <a:gd name="T6" fmla="*/ 3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1"/>
                    </a:moveTo>
                    <a:cubicBezTo>
                      <a:pt x="3" y="1"/>
                      <a:pt x="3" y="1"/>
                      <a:pt x="3" y="0"/>
                    </a:cubicBezTo>
                    <a:cubicBezTo>
                      <a:pt x="2" y="0"/>
                      <a:pt x="1" y="0"/>
                      <a:pt x="0" y="0"/>
                    </a:cubicBezTo>
                    <a:cubicBezTo>
                      <a:pt x="0"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395" name="Freeform 5230"/>
              <p:cNvSpPr>
                <a:spLocks/>
              </p:cNvSpPr>
              <p:nvPr/>
            </p:nvSpPr>
            <p:spPr bwMode="auto">
              <a:xfrm>
                <a:off x="2950" y="1475"/>
                <a:ext cx="3" cy="0"/>
              </a:xfrm>
              <a:custGeom>
                <a:avLst/>
                <a:gdLst>
                  <a:gd name="T0" fmla="*/ 2 w 3"/>
                  <a:gd name="T1" fmla="*/ 3 w 3"/>
                  <a:gd name="T2" fmla="*/ 0 w 3"/>
                  <a:gd name="T3" fmla="*/ 2 w 3"/>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3">
                    <a:moveTo>
                      <a:pt x="2" y="0"/>
                    </a:moveTo>
                    <a:cubicBezTo>
                      <a:pt x="3" y="0"/>
                      <a:pt x="3" y="0"/>
                      <a:pt x="3" y="0"/>
                    </a:cubicBezTo>
                    <a:cubicBezTo>
                      <a:pt x="2" y="0"/>
                      <a:pt x="1" y="0"/>
                      <a:pt x="0" y="0"/>
                    </a:cubicBezTo>
                    <a:cubicBezTo>
                      <a:pt x="1" y="0"/>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396" name="Freeform 5231"/>
              <p:cNvSpPr>
                <a:spLocks/>
              </p:cNvSpPr>
              <p:nvPr/>
            </p:nvSpPr>
            <p:spPr bwMode="auto">
              <a:xfrm>
                <a:off x="2955" y="1478"/>
                <a:ext cx="5" cy="1"/>
              </a:xfrm>
              <a:custGeom>
                <a:avLst/>
                <a:gdLst>
                  <a:gd name="T0" fmla="*/ 1 w 4"/>
                  <a:gd name="T1" fmla="*/ 1 h 1"/>
                  <a:gd name="T2" fmla="*/ 5 w 4"/>
                  <a:gd name="T3" fmla="*/ 1 h 1"/>
                  <a:gd name="T4" fmla="*/ 0 w 4"/>
                  <a:gd name="T5" fmla="*/ 1 h 1"/>
                  <a:gd name="T6" fmla="*/ 1 w 4"/>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1" y="1"/>
                    </a:moveTo>
                    <a:cubicBezTo>
                      <a:pt x="2" y="1"/>
                      <a:pt x="3" y="1"/>
                      <a:pt x="4" y="1"/>
                    </a:cubicBezTo>
                    <a:cubicBezTo>
                      <a:pt x="3" y="0"/>
                      <a:pt x="1" y="0"/>
                      <a:pt x="0" y="1"/>
                    </a:cubicBezTo>
                    <a:cubicBezTo>
                      <a:pt x="0"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397" name="Freeform 5232"/>
              <p:cNvSpPr>
                <a:spLocks/>
              </p:cNvSpPr>
              <p:nvPr/>
            </p:nvSpPr>
            <p:spPr bwMode="auto">
              <a:xfrm>
                <a:off x="2955" y="1460"/>
                <a:ext cx="4" cy="2"/>
              </a:xfrm>
              <a:custGeom>
                <a:avLst/>
                <a:gdLst>
                  <a:gd name="T0" fmla="*/ 3 w 3"/>
                  <a:gd name="T1" fmla="*/ 2 h 1"/>
                  <a:gd name="T2" fmla="*/ 4 w 3"/>
                  <a:gd name="T3" fmla="*/ 0 h 1"/>
                  <a:gd name="T4" fmla="*/ 0 w 3"/>
                  <a:gd name="T5" fmla="*/ 0 h 1"/>
                  <a:gd name="T6" fmla="*/ 3 w 3"/>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1"/>
                    </a:moveTo>
                    <a:cubicBezTo>
                      <a:pt x="3" y="0"/>
                      <a:pt x="3" y="0"/>
                      <a:pt x="3" y="0"/>
                    </a:cubicBezTo>
                    <a:cubicBezTo>
                      <a:pt x="2" y="0"/>
                      <a:pt x="1" y="0"/>
                      <a:pt x="0" y="0"/>
                    </a:cubicBezTo>
                    <a:cubicBezTo>
                      <a:pt x="1" y="0"/>
                      <a:pt x="2" y="0"/>
                      <a:pt x="2" y="1"/>
                    </a:cubicBezTo>
                  </a:path>
                </a:pathLst>
              </a:custGeom>
              <a:solidFill>
                <a:srgbClr val="B3B3B3"/>
              </a:solidFill>
              <a:ln w="3175">
                <a:solidFill>
                  <a:schemeClr val="tx1"/>
                </a:solidFill>
                <a:round/>
                <a:headEnd/>
                <a:tailEnd/>
              </a:ln>
            </p:spPr>
            <p:txBody>
              <a:bodyPr/>
              <a:lstStyle/>
              <a:p>
                <a:endParaRPr lang="en-GB" sz="2400" dirty="0"/>
              </a:p>
            </p:txBody>
          </p:sp>
          <p:sp>
            <p:nvSpPr>
              <p:cNvPr id="398" name="Freeform 5233"/>
              <p:cNvSpPr>
                <a:spLocks/>
              </p:cNvSpPr>
              <p:nvPr/>
            </p:nvSpPr>
            <p:spPr bwMode="auto">
              <a:xfrm>
                <a:off x="2955" y="1482"/>
                <a:ext cx="22" cy="8"/>
              </a:xfrm>
              <a:custGeom>
                <a:avLst/>
                <a:gdLst>
                  <a:gd name="T0" fmla="*/ 0 w 17"/>
                  <a:gd name="T1" fmla="*/ 4 h 6"/>
                  <a:gd name="T2" fmla="*/ 6 w 17"/>
                  <a:gd name="T3" fmla="*/ 7 h 6"/>
                  <a:gd name="T4" fmla="*/ 12 w 17"/>
                  <a:gd name="T5" fmla="*/ 7 h 6"/>
                  <a:gd name="T6" fmla="*/ 18 w 17"/>
                  <a:gd name="T7" fmla="*/ 4 h 6"/>
                  <a:gd name="T8" fmla="*/ 0 w 17"/>
                  <a:gd name="T9" fmla="*/ 4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6">
                    <a:moveTo>
                      <a:pt x="0" y="3"/>
                    </a:moveTo>
                    <a:cubicBezTo>
                      <a:pt x="2" y="3"/>
                      <a:pt x="3" y="3"/>
                      <a:pt x="5" y="5"/>
                    </a:cubicBezTo>
                    <a:cubicBezTo>
                      <a:pt x="6" y="6"/>
                      <a:pt x="8" y="5"/>
                      <a:pt x="9" y="5"/>
                    </a:cubicBezTo>
                    <a:cubicBezTo>
                      <a:pt x="10" y="5"/>
                      <a:pt x="17" y="5"/>
                      <a:pt x="14" y="3"/>
                    </a:cubicBezTo>
                    <a:cubicBezTo>
                      <a:pt x="12" y="0"/>
                      <a:pt x="3" y="2"/>
                      <a:pt x="0" y="3"/>
                    </a:cubicBezTo>
                  </a:path>
                </a:pathLst>
              </a:custGeom>
              <a:solidFill>
                <a:srgbClr val="B3B3B3"/>
              </a:solidFill>
              <a:ln w="3175">
                <a:solidFill>
                  <a:schemeClr val="tx1"/>
                </a:solidFill>
                <a:round/>
                <a:headEnd/>
                <a:tailEnd/>
              </a:ln>
            </p:spPr>
            <p:txBody>
              <a:bodyPr/>
              <a:lstStyle/>
              <a:p>
                <a:endParaRPr lang="en-GB" sz="2400" dirty="0"/>
              </a:p>
            </p:txBody>
          </p:sp>
          <p:sp>
            <p:nvSpPr>
              <p:cNvPr id="399" name="Freeform 5234"/>
              <p:cNvSpPr>
                <a:spLocks/>
              </p:cNvSpPr>
              <p:nvPr/>
            </p:nvSpPr>
            <p:spPr bwMode="auto">
              <a:xfrm>
                <a:off x="2956" y="1462"/>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400" name="Freeform 5235"/>
              <p:cNvSpPr>
                <a:spLocks/>
              </p:cNvSpPr>
              <p:nvPr/>
            </p:nvSpPr>
            <p:spPr bwMode="auto">
              <a:xfrm>
                <a:off x="2963" y="1488"/>
                <a:ext cx="35" cy="12"/>
              </a:xfrm>
              <a:custGeom>
                <a:avLst/>
                <a:gdLst>
                  <a:gd name="T0" fmla="*/ 0 w 27"/>
                  <a:gd name="T1" fmla="*/ 9 h 9"/>
                  <a:gd name="T2" fmla="*/ 17 w 27"/>
                  <a:gd name="T3" fmla="*/ 8 h 9"/>
                  <a:gd name="T4" fmla="*/ 14 w 27"/>
                  <a:gd name="T5" fmla="*/ 11 h 9"/>
                  <a:gd name="T6" fmla="*/ 21 w 27"/>
                  <a:gd name="T7" fmla="*/ 11 h 9"/>
                  <a:gd name="T8" fmla="*/ 27 w 27"/>
                  <a:gd name="T9" fmla="*/ 8 h 9"/>
                  <a:gd name="T10" fmla="*/ 35 w 27"/>
                  <a:gd name="T11" fmla="*/ 5 h 9"/>
                  <a:gd name="T12" fmla="*/ 27 w 27"/>
                  <a:gd name="T13" fmla="*/ 4 h 9"/>
                  <a:gd name="T14" fmla="*/ 19 w 27"/>
                  <a:gd name="T15" fmla="*/ 3 h 9"/>
                  <a:gd name="T16" fmla="*/ 22 w 27"/>
                  <a:gd name="T17" fmla="*/ 1 h 9"/>
                  <a:gd name="T18" fmla="*/ 12 w 27"/>
                  <a:gd name="T19" fmla="*/ 0 h 9"/>
                  <a:gd name="T20" fmla="*/ 0 w 27"/>
                  <a:gd name="T21" fmla="*/ 1 h 9"/>
                  <a:gd name="T22" fmla="*/ 5 w 27"/>
                  <a:gd name="T23" fmla="*/ 4 h 9"/>
                  <a:gd name="T24" fmla="*/ 4 w 27"/>
                  <a:gd name="T25" fmla="*/ 7 h 9"/>
                  <a:gd name="T26" fmla="*/ 0 w 27"/>
                  <a:gd name="T27" fmla="*/ 9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7" h="9">
                    <a:moveTo>
                      <a:pt x="0" y="7"/>
                    </a:moveTo>
                    <a:cubicBezTo>
                      <a:pt x="5" y="8"/>
                      <a:pt x="9" y="6"/>
                      <a:pt x="13" y="6"/>
                    </a:cubicBezTo>
                    <a:cubicBezTo>
                      <a:pt x="13" y="6"/>
                      <a:pt x="10" y="7"/>
                      <a:pt x="11" y="8"/>
                    </a:cubicBezTo>
                    <a:cubicBezTo>
                      <a:pt x="13" y="9"/>
                      <a:pt x="14" y="8"/>
                      <a:pt x="16" y="8"/>
                    </a:cubicBezTo>
                    <a:cubicBezTo>
                      <a:pt x="18" y="7"/>
                      <a:pt x="19" y="7"/>
                      <a:pt x="21" y="6"/>
                    </a:cubicBezTo>
                    <a:cubicBezTo>
                      <a:pt x="23" y="5"/>
                      <a:pt x="25" y="5"/>
                      <a:pt x="27" y="4"/>
                    </a:cubicBezTo>
                    <a:cubicBezTo>
                      <a:pt x="25" y="3"/>
                      <a:pt x="23" y="3"/>
                      <a:pt x="21" y="3"/>
                    </a:cubicBezTo>
                    <a:cubicBezTo>
                      <a:pt x="19" y="4"/>
                      <a:pt x="17" y="3"/>
                      <a:pt x="15" y="2"/>
                    </a:cubicBezTo>
                    <a:cubicBezTo>
                      <a:pt x="16" y="1"/>
                      <a:pt x="17" y="1"/>
                      <a:pt x="17" y="1"/>
                    </a:cubicBezTo>
                    <a:cubicBezTo>
                      <a:pt x="15" y="0"/>
                      <a:pt x="12" y="0"/>
                      <a:pt x="9" y="0"/>
                    </a:cubicBezTo>
                    <a:cubicBezTo>
                      <a:pt x="6" y="0"/>
                      <a:pt x="3" y="0"/>
                      <a:pt x="0" y="1"/>
                    </a:cubicBezTo>
                    <a:cubicBezTo>
                      <a:pt x="1" y="2"/>
                      <a:pt x="3" y="2"/>
                      <a:pt x="4" y="3"/>
                    </a:cubicBezTo>
                    <a:cubicBezTo>
                      <a:pt x="4" y="3"/>
                      <a:pt x="4" y="4"/>
                      <a:pt x="3" y="5"/>
                    </a:cubicBezTo>
                    <a:cubicBezTo>
                      <a:pt x="2" y="6"/>
                      <a:pt x="0" y="5"/>
                      <a:pt x="0" y="7"/>
                    </a:cubicBezTo>
                  </a:path>
                </a:pathLst>
              </a:custGeom>
              <a:solidFill>
                <a:srgbClr val="B3B3B3"/>
              </a:solidFill>
              <a:ln w="3175">
                <a:solidFill>
                  <a:schemeClr val="tx1"/>
                </a:solidFill>
                <a:round/>
                <a:headEnd/>
                <a:tailEnd/>
              </a:ln>
            </p:spPr>
            <p:txBody>
              <a:bodyPr/>
              <a:lstStyle/>
              <a:p>
                <a:endParaRPr lang="en-GB" sz="2400" dirty="0"/>
              </a:p>
            </p:txBody>
          </p:sp>
          <p:sp>
            <p:nvSpPr>
              <p:cNvPr id="401" name="Freeform 5236"/>
              <p:cNvSpPr>
                <a:spLocks/>
              </p:cNvSpPr>
              <p:nvPr/>
            </p:nvSpPr>
            <p:spPr bwMode="auto">
              <a:xfrm>
                <a:off x="3011" y="1482"/>
                <a:ext cx="4" cy="2"/>
              </a:xfrm>
              <a:custGeom>
                <a:avLst/>
                <a:gdLst>
                  <a:gd name="T0" fmla="*/ 3 w 3"/>
                  <a:gd name="T1" fmla="*/ 2 h 2"/>
                  <a:gd name="T2" fmla="*/ 4 w 3"/>
                  <a:gd name="T3" fmla="*/ 1 h 2"/>
                  <a:gd name="T4" fmla="*/ 0 w 3"/>
                  <a:gd name="T5" fmla="*/ 1 h 2"/>
                  <a:gd name="T6" fmla="*/ 3 w 3"/>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2" y="2"/>
                    </a:moveTo>
                    <a:cubicBezTo>
                      <a:pt x="3" y="1"/>
                      <a:pt x="3" y="1"/>
                      <a:pt x="3" y="1"/>
                    </a:cubicBezTo>
                    <a:cubicBezTo>
                      <a:pt x="2" y="1"/>
                      <a:pt x="1" y="0"/>
                      <a:pt x="0" y="1"/>
                    </a:cubicBezTo>
                    <a:cubicBezTo>
                      <a:pt x="0" y="1"/>
                      <a:pt x="1" y="1"/>
                      <a:pt x="2" y="2"/>
                    </a:cubicBezTo>
                  </a:path>
                </a:pathLst>
              </a:custGeom>
              <a:solidFill>
                <a:srgbClr val="B3B3B3"/>
              </a:solidFill>
              <a:ln w="3175">
                <a:solidFill>
                  <a:schemeClr val="tx1"/>
                </a:solidFill>
                <a:round/>
                <a:headEnd/>
                <a:tailEnd/>
              </a:ln>
            </p:spPr>
            <p:txBody>
              <a:bodyPr/>
              <a:lstStyle/>
              <a:p>
                <a:endParaRPr lang="en-GB" sz="2400" dirty="0"/>
              </a:p>
            </p:txBody>
          </p:sp>
          <p:sp>
            <p:nvSpPr>
              <p:cNvPr id="402" name="Freeform 5237"/>
              <p:cNvSpPr>
                <a:spLocks/>
              </p:cNvSpPr>
              <p:nvPr/>
            </p:nvSpPr>
            <p:spPr bwMode="auto">
              <a:xfrm>
                <a:off x="3018" y="1466"/>
                <a:ext cx="3" cy="1"/>
              </a:xfrm>
              <a:custGeom>
                <a:avLst/>
                <a:gdLst>
                  <a:gd name="T0" fmla="*/ 2 w 2"/>
                  <a:gd name="T1" fmla="*/ 0 h 1"/>
                  <a:gd name="T2" fmla="*/ 0 w 2"/>
                  <a:gd name="T3" fmla="*/ 1 h 1"/>
                  <a:gd name="T4" fmla="*/ 3 w 2"/>
                  <a:gd name="T5" fmla="*/ 1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0" y="1"/>
                      <a:pt x="0" y="1"/>
                      <a:pt x="0" y="1"/>
                    </a:cubicBezTo>
                    <a:cubicBezTo>
                      <a:pt x="1" y="1"/>
                      <a:pt x="2" y="1"/>
                      <a:pt x="2" y="1"/>
                    </a:cubicBezTo>
                    <a:cubicBezTo>
                      <a:pt x="2" y="1"/>
                      <a:pt x="2" y="1"/>
                      <a:pt x="1" y="0"/>
                    </a:cubicBezTo>
                  </a:path>
                </a:pathLst>
              </a:custGeom>
              <a:solidFill>
                <a:srgbClr val="B3B3B3"/>
              </a:solidFill>
              <a:ln w="3175">
                <a:solidFill>
                  <a:schemeClr val="tx1"/>
                </a:solidFill>
                <a:round/>
                <a:headEnd/>
                <a:tailEnd/>
              </a:ln>
            </p:spPr>
            <p:txBody>
              <a:bodyPr/>
              <a:lstStyle/>
              <a:p>
                <a:endParaRPr lang="en-GB" sz="2400" dirty="0"/>
              </a:p>
            </p:txBody>
          </p:sp>
          <p:sp>
            <p:nvSpPr>
              <p:cNvPr id="403" name="Freeform 5238"/>
              <p:cNvSpPr>
                <a:spLocks/>
              </p:cNvSpPr>
              <p:nvPr/>
            </p:nvSpPr>
            <p:spPr bwMode="auto">
              <a:xfrm>
                <a:off x="3023" y="1478"/>
                <a:ext cx="15" cy="5"/>
              </a:xfrm>
              <a:custGeom>
                <a:avLst/>
                <a:gdLst>
                  <a:gd name="T0" fmla="*/ 3 w 11"/>
                  <a:gd name="T1" fmla="*/ 4 h 4"/>
                  <a:gd name="T2" fmla="*/ 15 w 11"/>
                  <a:gd name="T3" fmla="*/ 3 h 4"/>
                  <a:gd name="T4" fmla="*/ 0 w 11"/>
                  <a:gd name="T5" fmla="*/ 4 h 4"/>
                  <a:gd name="T6" fmla="*/ 3 w 11"/>
                  <a:gd name="T7" fmla="*/ 4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4">
                    <a:moveTo>
                      <a:pt x="2" y="3"/>
                    </a:moveTo>
                    <a:cubicBezTo>
                      <a:pt x="5" y="2"/>
                      <a:pt x="9" y="4"/>
                      <a:pt x="11" y="2"/>
                    </a:cubicBezTo>
                    <a:cubicBezTo>
                      <a:pt x="8" y="3"/>
                      <a:pt x="3" y="0"/>
                      <a:pt x="0" y="3"/>
                    </a:cubicBezTo>
                    <a:cubicBezTo>
                      <a:pt x="1" y="3"/>
                      <a:pt x="1" y="3"/>
                      <a:pt x="2" y="3"/>
                    </a:cubicBezTo>
                  </a:path>
                </a:pathLst>
              </a:custGeom>
              <a:solidFill>
                <a:srgbClr val="B3B3B3"/>
              </a:solidFill>
              <a:ln w="3175">
                <a:solidFill>
                  <a:schemeClr val="tx1"/>
                </a:solidFill>
                <a:round/>
                <a:headEnd/>
                <a:tailEnd/>
              </a:ln>
            </p:spPr>
            <p:txBody>
              <a:bodyPr/>
              <a:lstStyle/>
              <a:p>
                <a:endParaRPr lang="en-GB" sz="2400" dirty="0"/>
              </a:p>
            </p:txBody>
          </p:sp>
          <p:sp>
            <p:nvSpPr>
              <p:cNvPr id="404" name="Freeform 5239"/>
              <p:cNvSpPr>
                <a:spLocks/>
              </p:cNvSpPr>
              <p:nvPr/>
            </p:nvSpPr>
            <p:spPr bwMode="auto">
              <a:xfrm>
                <a:off x="3052" y="1464"/>
                <a:ext cx="18" cy="3"/>
              </a:xfrm>
              <a:custGeom>
                <a:avLst/>
                <a:gdLst>
                  <a:gd name="T0" fmla="*/ 0 w 13"/>
                  <a:gd name="T1" fmla="*/ 3 h 2"/>
                  <a:gd name="T2" fmla="*/ 18 w 13"/>
                  <a:gd name="T3" fmla="*/ 2 h 2"/>
                  <a:gd name="T4" fmla="*/ 0 w 13"/>
                  <a:gd name="T5" fmla="*/ 3 h 2"/>
                  <a:gd name="T6" fmla="*/ 0 60000 65536"/>
                  <a:gd name="T7" fmla="*/ 0 60000 65536"/>
                  <a:gd name="T8" fmla="*/ 0 60000 65536"/>
                </a:gdLst>
                <a:ahLst/>
                <a:cxnLst>
                  <a:cxn ang="T6">
                    <a:pos x="T0" y="T1"/>
                  </a:cxn>
                  <a:cxn ang="T7">
                    <a:pos x="T2" y="T3"/>
                  </a:cxn>
                  <a:cxn ang="T8">
                    <a:pos x="T4" y="T5"/>
                  </a:cxn>
                </a:cxnLst>
                <a:rect l="0" t="0" r="r" b="b"/>
                <a:pathLst>
                  <a:path w="13" h="2">
                    <a:moveTo>
                      <a:pt x="0" y="2"/>
                    </a:moveTo>
                    <a:cubicBezTo>
                      <a:pt x="4" y="2"/>
                      <a:pt x="9" y="2"/>
                      <a:pt x="13" y="1"/>
                    </a:cubicBezTo>
                    <a:cubicBezTo>
                      <a:pt x="9" y="1"/>
                      <a:pt x="4" y="0"/>
                      <a:pt x="0" y="2"/>
                    </a:cubicBezTo>
                  </a:path>
                </a:pathLst>
              </a:custGeom>
              <a:solidFill>
                <a:srgbClr val="B3B3B3"/>
              </a:solidFill>
              <a:ln w="3175">
                <a:solidFill>
                  <a:schemeClr val="tx1"/>
                </a:solidFill>
                <a:round/>
                <a:headEnd/>
                <a:tailEnd/>
              </a:ln>
            </p:spPr>
            <p:txBody>
              <a:bodyPr/>
              <a:lstStyle/>
              <a:p>
                <a:endParaRPr lang="en-GB" sz="2400" dirty="0"/>
              </a:p>
            </p:txBody>
          </p:sp>
          <p:sp>
            <p:nvSpPr>
              <p:cNvPr id="405" name="Freeform 5240"/>
              <p:cNvSpPr>
                <a:spLocks/>
              </p:cNvSpPr>
              <p:nvPr/>
            </p:nvSpPr>
            <p:spPr bwMode="auto">
              <a:xfrm>
                <a:off x="2808" y="1713"/>
                <a:ext cx="2" cy="1"/>
              </a:xfrm>
              <a:custGeom>
                <a:avLst/>
                <a:gdLst>
                  <a:gd name="T0" fmla="*/ 2 w 1"/>
                  <a:gd name="T1" fmla="*/ 1 h 1"/>
                  <a:gd name="T2" fmla="*/ 0 w 1"/>
                  <a:gd name="T3" fmla="*/ 0 h 1"/>
                  <a:gd name="T4" fmla="*/ 2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0" y="1"/>
                      <a:pt x="0" y="1"/>
                      <a:pt x="1" y="1"/>
                    </a:cubicBezTo>
                  </a:path>
                </a:pathLst>
              </a:custGeom>
              <a:solidFill>
                <a:srgbClr val="B3B3B3"/>
              </a:solidFill>
              <a:ln w="3175">
                <a:solidFill>
                  <a:schemeClr val="tx1"/>
                </a:solidFill>
                <a:round/>
                <a:headEnd/>
                <a:tailEnd/>
              </a:ln>
            </p:spPr>
            <p:txBody>
              <a:bodyPr/>
              <a:lstStyle/>
              <a:p>
                <a:endParaRPr lang="en-GB" sz="2400" dirty="0"/>
              </a:p>
            </p:txBody>
          </p:sp>
          <p:sp>
            <p:nvSpPr>
              <p:cNvPr id="406" name="Freeform 5241"/>
              <p:cNvSpPr>
                <a:spLocks/>
              </p:cNvSpPr>
              <p:nvPr/>
            </p:nvSpPr>
            <p:spPr bwMode="auto">
              <a:xfrm>
                <a:off x="2810" y="1723"/>
                <a:ext cx="1" cy="3"/>
              </a:xfrm>
              <a:custGeom>
                <a:avLst/>
                <a:gdLst>
                  <a:gd name="T0" fmla="*/ 1 w 1"/>
                  <a:gd name="T1" fmla="*/ 2 h 2"/>
                  <a:gd name="T2" fmla="*/ 0 w 1"/>
                  <a:gd name="T3" fmla="*/ 0 h 2"/>
                  <a:gd name="T4" fmla="*/ 0 w 1"/>
                  <a:gd name="T5" fmla="*/ 3 h 2"/>
                  <a:gd name="T6" fmla="*/ 1 w 1"/>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1" y="1"/>
                    </a:moveTo>
                    <a:cubicBezTo>
                      <a:pt x="0" y="1"/>
                      <a:pt x="0" y="0"/>
                      <a:pt x="0" y="0"/>
                    </a:cubicBezTo>
                    <a:cubicBezTo>
                      <a:pt x="0" y="1"/>
                      <a:pt x="0" y="2"/>
                      <a:pt x="0" y="2"/>
                    </a:cubicBezTo>
                    <a:cubicBezTo>
                      <a:pt x="1" y="2"/>
                      <a:pt x="1" y="2"/>
                      <a:pt x="1" y="1"/>
                    </a:cubicBezTo>
                  </a:path>
                </a:pathLst>
              </a:custGeom>
              <a:solidFill>
                <a:srgbClr val="B3B3B3"/>
              </a:solidFill>
              <a:ln w="3175">
                <a:solidFill>
                  <a:schemeClr val="tx1"/>
                </a:solidFill>
                <a:round/>
                <a:headEnd/>
                <a:tailEnd/>
              </a:ln>
            </p:spPr>
            <p:txBody>
              <a:bodyPr/>
              <a:lstStyle/>
              <a:p>
                <a:endParaRPr lang="en-GB" sz="2400" dirty="0"/>
              </a:p>
            </p:txBody>
          </p:sp>
          <p:sp>
            <p:nvSpPr>
              <p:cNvPr id="407" name="Freeform 5242"/>
              <p:cNvSpPr>
                <a:spLocks/>
              </p:cNvSpPr>
              <p:nvPr/>
            </p:nvSpPr>
            <p:spPr bwMode="auto">
              <a:xfrm>
                <a:off x="2810" y="1722"/>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0"/>
                      <a:pt x="1" y="1"/>
                      <a:pt x="1" y="1"/>
                    </a:cubicBezTo>
                    <a:cubicBezTo>
                      <a:pt x="1" y="1"/>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408" name="Freeform 5243"/>
              <p:cNvSpPr>
                <a:spLocks/>
              </p:cNvSpPr>
              <p:nvPr/>
            </p:nvSpPr>
            <p:spPr bwMode="auto">
              <a:xfrm>
                <a:off x="2810" y="1721"/>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lnTo>
                      <a:pt x="1" y="0"/>
                    </a:lnTo>
                    <a:lnTo>
                      <a:pt x="0" y="1"/>
                    </a:lnTo>
                    <a:close/>
                  </a:path>
                </a:pathLst>
              </a:custGeom>
              <a:solidFill>
                <a:srgbClr val="B3B3B3"/>
              </a:solidFill>
              <a:ln w="3175">
                <a:solidFill>
                  <a:schemeClr val="tx1"/>
                </a:solidFill>
                <a:round/>
                <a:headEnd/>
                <a:tailEnd/>
              </a:ln>
            </p:spPr>
            <p:txBody>
              <a:bodyPr/>
              <a:lstStyle/>
              <a:p>
                <a:endParaRPr lang="en-GB" sz="2400" dirty="0"/>
              </a:p>
            </p:txBody>
          </p:sp>
          <p:sp>
            <p:nvSpPr>
              <p:cNvPr id="409" name="Freeform 5244"/>
              <p:cNvSpPr>
                <a:spLocks/>
              </p:cNvSpPr>
              <p:nvPr/>
            </p:nvSpPr>
            <p:spPr bwMode="auto">
              <a:xfrm>
                <a:off x="2810" y="1721"/>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lnTo>
                      <a:pt x="1" y="0"/>
                    </a:lnTo>
                    <a:lnTo>
                      <a:pt x="0" y="1"/>
                    </a:lnTo>
                  </a:path>
                </a:pathLst>
              </a:custGeom>
              <a:noFill/>
              <a:ln w="3175">
                <a:solidFill>
                  <a:schemeClr val="tx1"/>
                </a:solidFill>
                <a:round/>
                <a:headEnd/>
                <a:tailEnd/>
              </a:ln>
            </p:spPr>
            <p:txBody>
              <a:bodyPr/>
              <a:lstStyle/>
              <a:p>
                <a:endParaRPr lang="en-GB" sz="2400" dirty="0"/>
              </a:p>
            </p:txBody>
          </p:sp>
          <p:sp>
            <p:nvSpPr>
              <p:cNvPr id="410" name="Freeform 5245"/>
              <p:cNvSpPr>
                <a:spLocks/>
              </p:cNvSpPr>
              <p:nvPr/>
            </p:nvSpPr>
            <p:spPr bwMode="auto">
              <a:xfrm>
                <a:off x="2811" y="1701"/>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0" y="0"/>
                      <a:pt x="0" y="0"/>
                    </a:cubicBezTo>
                    <a:cubicBezTo>
                      <a:pt x="0" y="0"/>
                      <a:pt x="0" y="0"/>
                      <a:pt x="1" y="1"/>
                    </a:cubicBezTo>
                  </a:path>
                </a:pathLst>
              </a:custGeom>
              <a:solidFill>
                <a:srgbClr val="B3B3B3"/>
              </a:solidFill>
              <a:ln w="3175">
                <a:solidFill>
                  <a:schemeClr val="tx1"/>
                </a:solidFill>
                <a:round/>
                <a:headEnd/>
                <a:tailEnd/>
              </a:ln>
            </p:spPr>
            <p:txBody>
              <a:bodyPr/>
              <a:lstStyle/>
              <a:p>
                <a:endParaRPr lang="en-GB" sz="2400" dirty="0"/>
              </a:p>
            </p:txBody>
          </p:sp>
          <p:sp>
            <p:nvSpPr>
              <p:cNvPr id="411" name="Freeform 5246"/>
              <p:cNvSpPr>
                <a:spLocks/>
              </p:cNvSpPr>
              <p:nvPr/>
            </p:nvSpPr>
            <p:spPr bwMode="auto">
              <a:xfrm>
                <a:off x="2811" y="1739"/>
                <a:ext cx="1" cy="3"/>
              </a:xfrm>
              <a:custGeom>
                <a:avLst/>
                <a:gdLst>
                  <a:gd name="T0" fmla="*/ 0 w 1"/>
                  <a:gd name="T1" fmla="*/ 0 h 2"/>
                  <a:gd name="T2" fmla="*/ 1 w 1"/>
                  <a:gd name="T3" fmla="*/ 3 h 2"/>
                  <a:gd name="T4" fmla="*/ 0 w 1"/>
                  <a:gd name="T5" fmla="*/ 0 h 2"/>
                  <a:gd name="T6" fmla="*/ 0 w 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0"/>
                    </a:moveTo>
                    <a:cubicBezTo>
                      <a:pt x="0" y="1"/>
                      <a:pt x="0" y="2"/>
                      <a:pt x="1" y="2"/>
                    </a:cubicBezTo>
                    <a:cubicBezTo>
                      <a:pt x="1" y="1"/>
                      <a:pt x="1" y="0"/>
                      <a:pt x="0"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412" name="Freeform 5247"/>
              <p:cNvSpPr>
                <a:spLocks/>
              </p:cNvSpPr>
              <p:nvPr/>
            </p:nvSpPr>
            <p:spPr bwMode="auto">
              <a:xfrm>
                <a:off x="2810" y="1733"/>
                <a:ext cx="4" cy="2"/>
              </a:xfrm>
              <a:custGeom>
                <a:avLst/>
                <a:gdLst>
                  <a:gd name="T0" fmla="*/ 3 w 3"/>
                  <a:gd name="T1" fmla="*/ 0 h 2"/>
                  <a:gd name="T2" fmla="*/ 1 w 3"/>
                  <a:gd name="T3" fmla="*/ 2 h 2"/>
                  <a:gd name="T4" fmla="*/ 4 w 3"/>
                  <a:gd name="T5" fmla="*/ 1 h 2"/>
                  <a:gd name="T6" fmla="*/ 3 w 3"/>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2" y="0"/>
                    </a:moveTo>
                    <a:cubicBezTo>
                      <a:pt x="0" y="0"/>
                      <a:pt x="1" y="1"/>
                      <a:pt x="1" y="2"/>
                    </a:cubicBezTo>
                    <a:cubicBezTo>
                      <a:pt x="1" y="1"/>
                      <a:pt x="2" y="1"/>
                      <a:pt x="3" y="1"/>
                    </a:cubicBezTo>
                    <a:cubicBezTo>
                      <a:pt x="3" y="1"/>
                      <a:pt x="2" y="0"/>
                      <a:pt x="2" y="0"/>
                    </a:cubicBezTo>
                  </a:path>
                </a:pathLst>
              </a:custGeom>
              <a:solidFill>
                <a:srgbClr val="B3B3B3"/>
              </a:solidFill>
              <a:ln w="3175">
                <a:solidFill>
                  <a:schemeClr val="tx1"/>
                </a:solidFill>
                <a:round/>
                <a:headEnd/>
                <a:tailEnd/>
              </a:ln>
            </p:spPr>
            <p:txBody>
              <a:bodyPr/>
              <a:lstStyle/>
              <a:p>
                <a:endParaRPr lang="en-GB" sz="2400" dirty="0"/>
              </a:p>
            </p:txBody>
          </p:sp>
          <p:sp>
            <p:nvSpPr>
              <p:cNvPr id="413" name="Freeform 5248"/>
              <p:cNvSpPr>
                <a:spLocks/>
              </p:cNvSpPr>
              <p:nvPr/>
            </p:nvSpPr>
            <p:spPr bwMode="auto">
              <a:xfrm>
                <a:off x="2812" y="1730"/>
                <a:ext cx="4" cy="4"/>
              </a:xfrm>
              <a:custGeom>
                <a:avLst/>
                <a:gdLst>
                  <a:gd name="T0" fmla="*/ 1 w 3"/>
                  <a:gd name="T1" fmla="*/ 0 h 3"/>
                  <a:gd name="T2" fmla="*/ 1 w 3"/>
                  <a:gd name="T3" fmla="*/ 4 h 3"/>
                  <a:gd name="T4" fmla="*/ 1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1" y="0"/>
                    </a:moveTo>
                    <a:cubicBezTo>
                      <a:pt x="0" y="1"/>
                      <a:pt x="0" y="3"/>
                      <a:pt x="1" y="3"/>
                    </a:cubicBezTo>
                    <a:cubicBezTo>
                      <a:pt x="3" y="3"/>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414" name="Freeform 5249"/>
              <p:cNvSpPr>
                <a:spLocks/>
              </p:cNvSpPr>
              <p:nvPr/>
            </p:nvSpPr>
            <p:spPr bwMode="auto">
              <a:xfrm>
                <a:off x="2814" y="1729"/>
                <a:ext cx="4" cy="2"/>
              </a:xfrm>
              <a:custGeom>
                <a:avLst/>
                <a:gdLst>
                  <a:gd name="T0" fmla="*/ 1 w 3"/>
                  <a:gd name="T1" fmla="*/ 1 h 2"/>
                  <a:gd name="T2" fmla="*/ 0 w 3"/>
                  <a:gd name="T3" fmla="*/ 1 h 2"/>
                  <a:gd name="T4" fmla="*/ 3 w 3"/>
                  <a:gd name="T5" fmla="*/ 1 h 2"/>
                  <a:gd name="T6" fmla="*/ 1 w 3"/>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1" y="1"/>
                    </a:moveTo>
                    <a:cubicBezTo>
                      <a:pt x="0" y="1"/>
                      <a:pt x="0" y="1"/>
                      <a:pt x="0" y="1"/>
                    </a:cubicBezTo>
                    <a:cubicBezTo>
                      <a:pt x="1" y="1"/>
                      <a:pt x="2" y="2"/>
                      <a:pt x="2" y="1"/>
                    </a:cubicBezTo>
                    <a:cubicBezTo>
                      <a:pt x="3" y="0"/>
                      <a:pt x="1" y="0"/>
                      <a:pt x="1" y="1"/>
                    </a:cubicBezTo>
                  </a:path>
                </a:pathLst>
              </a:custGeom>
              <a:solidFill>
                <a:srgbClr val="B3B3B3"/>
              </a:solidFill>
              <a:ln w="3175">
                <a:solidFill>
                  <a:schemeClr val="tx1"/>
                </a:solidFill>
                <a:round/>
                <a:headEnd/>
                <a:tailEnd/>
              </a:ln>
            </p:spPr>
            <p:txBody>
              <a:bodyPr/>
              <a:lstStyle/>
              <a:p>
                <a:endParaRPr lang="en-GB" sz="2400" dirty="0"/>
              </a:p>
            </p:txBody>
          </p:sp>
          <p:sp>
            <p:nvSpPr>
              <p:cNvPr id="415" name="Freeform 5250"/>
              <p:cNvSpPr>
                <a:spLocks/>
              </p:cNvSpPr>
              <p:nvPr/>
            </p:nvSpPr>
            <p:spPr bwMode="auto">
              <a:xfrm>
                <a:off x="2816" y="1697"/>
                <a:ext cx="4" cy="1"/>
              </a:xfrm>
              <a:custGeom>
                <a:avLst/>
                <a:gdLst>
                  <a:gd name="T0" fmla="*/ 4 w 3"/>
                  <a:gd name="T1" fmla="*/ 0 h 1"/>
                  <a:gd name="T2" fmla="*/ 0 w 3"/>
                  <a:gd name="T3" fmla="*/ 0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0"/>
                      <a:pt x="1" y="0"/>
                      <a:pt x="0" y="0"/>
                    </a:cubicBezTo>
                    <a:cubicBezTo>
                      <a:pt x="0" y="1"/>
                      <a:pt x="2" y="1"/>
                      <a:pt x="3" y="0"/>
                    </a:cubicBezTo>
                  </a:path>
                </a:pathLst>
              </a:custGeom>
              <a:solidFill>
                <a:srgbClr val="B3B3B3"/>
              </a:solidFill>
              <a:ln w="3175">
                <a:solidFill>
                  <a:schemeClr val="tx1"/>
                </a:solidFill>
                <a:round/>
                <a:headEnd/>
                <a:tailEnd/>
              </a:ln>
            </p:spPr>
            <p:txBody>
              <a:bodyPr/>
              <a:lstStyle/>
              <a:p>
                <a:endParaRPr lang="en-GB" sz="2400" dirty="0"/>
              </a:p>
            </p:txBody>
          </p:sp>
          <p:sp>
            <p:nvSpPr>
              <p:cNvPr id="416" name="Freeform 5251"/>
              <p:cNvSpPr>
                <a:spLocks/>
              </p:cNvSpPr>
              <p:nvPr/>
            </p:nvSpPr>
            <p:spPr bwMode="auto">
              <a:xfrm>
                <a:off x="2820" y="1696"/>
                <a:ext cx="2" cy="2"/>
              </a:xfrm>
              <a:custGeom>
                <a:avLst/>
                <a:gdLst>
                  <a:gd name="T0" fmla="*/ 2 w 1"/>
                  <a:gd name="T1" fmla="*/ 0 h 2"/>
                  <a:gd name="T2" fmla="*/ 0 w 1"/>
                  <a:gd name="T3" fmla="*/ 0 h 2"/>
                  <a:gd name="T4" fmla="*/ 0 w 1"/>
                  <a:gd name="T5" fmla="*/ 2 h 2"/>
                  <a:gd name="T6" fmla="*/ 2 w 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1" y="0"/>
                    </a:moveTo>
                    <a:cubicBezTo>
                      <a:pt x="0" y="0"/>
                      <a:pt x="0" y="0"/>
                      <a:pt x="0" y="0"/>
                    </a:cubicBezTo>
                    <a:cubicBezTo>
                      <a:pt x="0" y="0"/>
                      <a:pt x="0" y="1"/>
                      <a:pt x="0" y="2"/>
                    </a:cubicBezTo>
                    <a:cubicBezTo>
                      <a:pt x="1" y="1"/>
                      <a:pt x="1" y="1"/>
                      <a:pt x="1" y="0"/>
                    </a:cubicBezTo>
                  </a:path>
                </a:pathLst>
              </a:custGeom>
              <a:solidFill>
                <a:srgbClr val="B3B3B3"/>
              </a:solidFill>
              <a:ln w="3175">
                <a:solidFill>
                  <a:schemeClr val="tx1"/>
                </a:solidFill>
                <a:round/>
                <a:headEnd/>
                <a:tailEnd/>
              </a:ln>
            </p:spPr>
            <p:txBody>
              <a:bodyPr/>
              <a:lstStyle/>
              <a:p>
                <a:endParaRPr lang="en-GB" sz="2400" dirty="0"/>
              </a:p>
            </p:txBody>
          </p:sp>
          <p:sp>
            <p:nvSpPr>
              <p:cNvPr id="417" name="Freeform 5252"/>
              <p:cNvSpPr>
                <a:spLocks/>
              </p:cNvSpPr>
              <p:nvPr/>
            </p:nvSpPr>
            <p:spPr bwMode="auto">
              <a:xfrm>
                <a:off x="2823" y="1694"/>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endParaRPr lang="en-GB" sz="2400" dirty="0"/>
              </a:p>
            </p:txBody>
          </p:sp>
          <p:sp>
            <p:nvSpPr>
              <p:cNvPr id="418" name="Freeform 5253"/>
              <p:cNvSpPr>
                <a:spLocks/>
              </p:cNvSpPr>
              <p:nvPr/>
            </p:nvSpPr>
            <p:spPr bwMode="auto">
              <a:xfrm>
                <a:off x="2823" y="1694"/>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endParaRPr lang="en-GB" sz="2400" dirty="0"/>
              </a:p>
            </p:txBody>
          </p:sp>
          <p:sp>
            <p:nvSpPr>
              <p:cNvPr id="419" name="Freeform 5254"/>
              <p:cNvSpPr>
                <a:spLocks/>
              </p:cNvSpPr>
              <p:nvPr/>
            </p:nvSpPr>
            <p:spPr bwMode="auto">
              <a:xfrm>
                <a:off x="2824" y="1694"/>
                <a:ext cx="2" cy="2"/>
              </a:xfrm>
              <a:custGeom>
                <a:avLst/>
                <a:gdLst>
                  <a:gd name="T0" fmla="*/ 0 w 1"/>
                  <a:gd name="T1" fmla="*/ 0 h 1"/>
                  <a:gd name="T2" fmla="*/ 2 w 1"/>
                  <a:gd name="T3" fmla="*/ 2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420" name="Freeform 5255"/>
              <p:cNvSpPr>
                <a:spLocks/>
              </p:cNvSpPr>
              <p:nvPr/>
            </p:nvSpPr>
            <p:spPr bwMode="auto">
              <a:xfrm>
                <a:off x="2829" y="1690"/>
                <a:ext cx="2" cy="2"/>
              </a:xfrm>
              <a:custGeom>
                <a:avLst/>
                <a:gdLst>
                  <a:gd name="T0" fmla="*/ 2 w 1"/>
                  <a:gd name="T1" fmla="*/ 0 h 1"/>
                  <a:gd name="T2" fmla="*/ 0 w 1"/>
                  <a:gd name="T3" fmla="*/ 0 h 1"/>
                  <a:gd name="T4" fmla="*/ 2 w 1"/>
                  <a:gd name="T5" fmla="*/ 2 h 1"/>
                  <a:gd name="T6" fmla="*/ 2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1" y="0"/>
                      <a:pt x="0" y="0"/>
                      <a:pt x="0" y="0"/>
                    </a:cubicBezTo>
                    <a:cubicBezTo>
                      <a:pt x="0" y="0"/>
                      <a:pt x="1" y="1"/>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421" name="Freeform 5256"/>
              <p:cNvSpPr>
                <a:spLocks/>
              </p:cNvSpPr>
              <p:nvPr/>
            </p:nvSpPr>
            <p:spPr bwMode="auto">
              <a:xfrm>
                <a:off x="2831" y="1689"/>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0" y="0"/>
                      <a:pt x="0"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422" name="Freeform 5257"/>
              <p:cNvSpPr>
                <a:spLocks/>
              </p:cNvSpPr>
              <p:nvPr/>
            </p:nvSpPr>
            <p:spPr bwMode="auto">
              <a:xfrm>
                <a:off x="2837" y="1685"/>
                <a:ext cx="3" cy="3"/>
              </a:xfrm>
              <a:custGeom>
                <a:avLst/>
                <a:gdLst>
                  <a:gd name="T0" fmla="*/ 2 w 2"/>
                  <a:gd name="T1" fmla="*/ 3 h 2"/>
                  <a:gd name="T2" fmla="*/ 3 w 2"/>
                  <a:gd name="T3" fmla="*/ 2 h 2"/>
                  <a:gd name="T4" fmla="*/ 3 w 2"/>
                  <a:gd name="T5" fmla="*/ 0 h 2"/>
                  <a:gd name="T6" fmla="*/ 0 w 2"/>
                  <a:gd name="T7" fmla="*/ 2 h 2"/>
                  <a:gd name="T8" fmla="*/ 2 w 2"/>
                  <a:gd name="T9" fmla="*/ 3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
                    <a:moveTo>
                      <a:pt x="1" y="2"/>
                    </a:moveTo>
                    <a:cubicBezTo>
                      <a:pt x="2" y="1"/>
                      <a:pt x="2" y="1"/>
                      <a:pt x="2" y="1"/>
                    </a:cubicBezTo>
                    <a:cubicBezTo>
                      <a:pt x="2" y="1"/>
                      <a:pt x="2" y="0"/>
                      <a:pt x="2" y="0"/>
                    </a:cubicBezTo>
                    <a:cubicBezTo>
                      <a:pt x="2" y="1"/>
                      <a:pt x="1" y="1"/>
                      <a:pt x="0" y="1"/>
                    </a:cubicBezTo>
                    <a:cubicBezTo>
                      <a:pt x="0" y="2"/>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423" name="Freeform 5258"/>
              <p:cNvSpPr>
                <a:spLocks/>
              </p:cNvSpPr>
              <p:nvPr/>
            </p:nvSpPr>
            <p:spPr bwMode="auto">
              <a:xfrm>
                <a:off x="2841" y="1680"/>
                <a:ext cx="4" cy="2"/>
              </a:xfrm>
              <a:custGeom>
                <a:avLst/>
                <a:gdLst>
                  <a:gd name="T0" fmla="*/ 4 w 3"/>
                  <a:gd name="T1" fmla="*/ 1 h 2"/>
                  <a:gd name="T2" fmla="*/ 0 w 3"/>
                  <a:gd name="T3" fmla="*/ 1 h 2"/>
                  <a:gd name="T4" fmla="*/ 4 w 3"/>
                  <a:gd name="T5" fmla="*/ 1 h 2"/>
                  <a:gd name="T6" fmla="*/ 0 60000 65536"/>
                  <a:gd name="T7" fmla="*/ 0 60000 65536"/>
                  <a:gd name="T8" fmla="*/ 0 60000 65536"/>
                </a:gdLst>
                <a:ahLst/>
                <a:cxnLst>
                  <a:cxn ang="T6">
                    <a:pos x="T0" y="T1"/>
                  </a:cxn>
                  <a:cxn ang="T7">
                    <a:pos x="T2" y="T3"/>
                  </a:cxn>
                  <a:cxn ang="T8">
                    <a:pos x="T4" y="T5"/>
                  </a:cxn>
                </a:cxnLst>
                <a:rect l="0" t="0" r="r" b="b"/>
                <a:pathLst>
                  <a:path w="3" h="2">
                    <a:moveTo>
                      <a:pt x="3" y="1"/>
                    </a:moveTo>
                    <a:cubicBezTo>
                      <a:pt x="3" y="0"/>
                      <a:pt x="1" y="0"/>
                      <a:pt x="0" y="1"/>
                    </a:cubicBezTo>
                    <a:cubicBezTo>
                      <a:pt x="1" y="2"/>
                      <a:pt x="2" y="2"/>
                      <a:pt x="3" y="1"/>
                    </a:cubicBezTo>
                  </a:path>
                </a:pathLst>
              </a:custGeom>
              <a:solidFill>
                <a:srgbClr val="B3B3B3"/>
              </a:solidFill>
              <a:ln w="3175">
                <a:solidFill>
                  <a:schemeClr val="tx1"/>
                </a:solidFill>
                <a:round/>
                <a:headEnd/>
                <a:tailEnd/>
              </a:ln>
            </p:spPr>
            <p:txBody>
              <a:bodyPr/>
              <a:lstStyle/>
              <a:p>
                <a:endParaRPr lang="en-GB" sz="2400" dirty="0"/>
              </a:p>
            </p:txBody>
          </p:sp>
          <p:sp>
            <p:nvSpPr>
              <p:cNvPr id="424" name="Freeform 5259"/>
              <p:cNvSpPr>
                <a:spLocks/>
              </p:cNvSpPr>
              <p:nvPr/>
            </p:nvSpPr>
            <p:spPr bwMode="auto">
              <a:xfrm>
                <a:off x="2843" y="1684"/>
                <a:ext cx="2" cy="1"/>
              </a:xfrm>
              <a:custGeom>
                <a:avLst/>
                <a:gdLst>
                  <a:gd name="T0" fmla="*/ 1 w 2"/>
                  <a:gd name="T1" fmla="*/ 1 h 1"/>
                  <a:gd name="T2" fmla="*/ 2 w 2"/>
                  <a:gd name="T3" fmla="*/ 1 h 1"/>
                  <a:gd name="T4" fmla="*/ 0 w 2"/>
                  <a:gd name="T5" fmla="*/ 1 h 1"/>
                  <a:gd name="T6" fmla="*/ 1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1"/>
                      <a:pt x="2" y="1"/>
                    </a:cubicBezTo>
                    <a:cubicBezTo>
                      <a:pt x="2"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425" name="Freeform 5260"/>
              <p:cNvSpPr>
                <a:spLocks/>
              </p:cNvSpPr>
              <p:nvPr/>
            </p:nvSpPr>
            <p:spPr bwMode="auto">
              <a:xfrm>
                <a:off x="2847" y="1682"/>
                <a:ext cx="2" cy="3"/>
              </a:xfrm>
              <a:custGeom>
                <a:avLst/>
                <a:gdLst>
                  <a:gd name="T0" fmla="*/ 0 w 2"/>
                  <a:gd name="T1" fmla="*/ 2 h 2"/>
                  <a:gd name="T2" fmla="*/ 2 w 2"/>
                  <a:gd name="T3" fmla="*/ 2 h 2"/>
                  <a:gd name="T4" fmla="*/ 0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0" y="1"/>
                    </a:moveTo>
                    <a:cubicBezTo>
                      <a:pt x="1" y="2"/>
                      <a:pt x="1" y="2"/>
                      <a:pt x="2" y="1"/>
                    </a:cubicBezTo>
                    <a:cubicBezTo>
                      <a:pt x="2"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426" name="Freeform 5261"/>
              <p:cNvSpPr>
                <a:spLocks/>
              </p:cNvSpPr>
              <p:nvPr/>
            </p:nvSpPr>
            <p:spPr bwMode="auto">
              <a:xfrm>
                <a:off x="2847" y="1677"/>
                <a:ext cx="9" cy="5"/>
              </a:xfrm>
              <a:custGeom>
                <a:avLst/>
                <a:gdLst>
                  <a:gd name="T0" fmla="*/ 0 w 7"/>
                  <a:gd name="T1" fmla="*/ 3 h 4"/>
                  <a:gd name="T2" fmla="*/ 9 w 7"/>
                  <a:gd name="T3" fmla="*/ 1 h 4"/>
                  <a:gd name="T4" fmla="*/ 5 w 7"/>
                  <a:gd name="T5" fmla="*/ 1 h 4"/>
                  <a:gd name="T6" fmla="*/ 5 w 7"/>
                  <a:gd name="T7" fmla="*/ 1 h 4"/>
                  <a:gd name="T8" fmla="*/ 0 w 7"/>
                  <a:gd name="T9" fmla="*/ 3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4">
                    <a:moveTo>
                      <a:pt x="0" y="2"/>
                    </a:moveTo>
                    <a:cubicBezTo>
                      <a:pt x="2" y="4"/>
                      <a:pt x="6" y="3"/>
                      <a:pt x="7" y="1"/>
                    </a:cubicBezTo>
                    <a:cubicBezTo>
                      <a:pt x="6" y="0"/>
                      <a:pt x="5" y="0"/>
                      <a:pt x="4" y="1"/>
                    </a:cubicBezTo>
                    <a:cubicBezTo>
                      <a:pt x="4" y="1"/>
                      <a:pt x="1" y="1"/>
                      <a:pt x="4" y="1"/>
                    </a:cubicBezTo>
                    <a:cubicBezTo>
                      <a:pt x="2" y="1"/>
                      <a:pt x="1" y="1"/>
                      <a:pt x="0" y="2"/>
                    </a:cubicBezTo>
                  </a:path>
                </a:pathLst>
              </a:custGeom>
              <a:solidFill>
                <a:srgbClr val="B3B3B3"/>
              </a:solidFill>
              <a:ln w="3175">
                <a:solidFill>
                  <a:schemeClr val="tx1"/>
                </a:solidFill>
                <a:round/>
                <a:headEnd/>
                <a:tailEnd/>
              </a:ln>
            </p:spPr>
            <p:txBody>
              <a:bodyPr/>
              <a:lstStyle/>
              <a:p>
                <a:endParaRPr lang="en-GB" sz="2400" dirty="0"/>
              </a:p>
            </p:txBody>
          </p:sp>
          <p:sp>
            <p:nvSpPr>
              <p:cNvPr id="427" name="Freeform 5262"/>
              <p:cNvSpPr>
                <a:spLocks/>
              </p:cNvSpPr>
              <p:nvPr/>
            </p:nvSpPr>
            <p:spPr bwMode="auto">
              <a:xfrm>
                <a:off x="2848" y="1674"/>
                <a:ext cx="5" cy="4"/>
              </a:xfrm>
              <a:custGeom>
                <a:avLst/>
                <a:gdLst>
                  <a:gd name="T0" fmla="*/ 5 w 4"/>
                  <a:gd name="T1" fmla="*/ 1 h 3"/>
                  <a:gd name="T2" fmla="*/ 0 w 4"/>
                  <a:gd name="T3" fmla="*/ 3 h 3"/>
                  <a:gd name="T4" fmla="*/ 5 w 4"/>
                  <a:gd name="T5" fmla="*/ 1 h 3"/>
                  <a:gd name="T6" fmla="*/ 0 60000 65536"/>
                  <a:gd name="T7" fmla="*/ 0 60000 65536"/>
                  <a:gd name="T8" fmla="*/ 0 60000 65536"/>
                </a:gdLst>
                <a:ahLst/>
                <a:cxnLst>
                  <a:cxn ang="T6">
                    <a:pos x="T0" y="T1"/>
                  </a:cxn>
                  <a:cxn ang="T7">
                    <a:pos x="T2" y="T3"/>
                  </a:cxn>
                  <a:cxn ang="T8">
                    <a:pos x="T4" y="T5"/>
                  </a:cxn>
                </a:cxnLst>
                <a:rect l="0" t="0" r="r" b="b"/>
                <a:pathLst>
                  <a:path w="4" h="3">
                    <a:moveTo>
                      <a:pt x="4" y="1"/>
                    </a:moveTo>
                    <a:cubicBezTo>
                      <a:pt x="3" y="0"/>
                      <a:pt x="1" y="2"/>
                      <a:pt x="0" y="2"/>
                    </a:cubicBezTo>
                    <a:cubicBezTo>
                      <a:pt x="1" y="2"/>
                      <a:pt x="3" y="3"/>
                      <a:pt x="4" y="1"/>
                    </a:cubicBezTo>
                  </a:path>
                </a:pathLst>
              </a:custGeom>
              <a:solidFill>
                <a:srgbClr val="B3B3B3"/>
              </a:solidFill>
              <a:ln w="3175">
                <a:solidFill>
                  <a:schemeClr val="tx1"/>
                </a:solidFill>
                <a:round/>
                <a:headEnd/>
                <a:tailEnd/>
              </a:ln>
            </p:spPr>
            <p:txBody>
              <a:bodyPr/>
              <a:lstStyle/>
              <a:p>
                <a:endParaRPr lang="en-GB" sz="2400" dirty="0"/>
              </a:p>
            </p:txBody>
          </p:sp>
          <p:sp>
            <p:nvSpPr>
              <p:cNvPr id="428" name="Freeform 5263"/>
              <p:cNvSpPr>
                <a:spLocks/>
              </p:cNvSpPr>
              <p:nvPr/>
            </p:nvSpPr>
            <p:spPr bwMode="auto">
              <a:xfrm>
                <a:off x="2849" y="1681"/>
                <a:ext cx="2" cy="1"/>
              </a:xfrm>
              <a:custGeom>
                <a:avLst/>
                <a:gdLst>
                  <a:gd name="T0" fmla="*/ 2 w 1"/>
                  <a:gd name="T1" fmla="*/ 0 h 1"/>
                  <a:gd name="T2" fmla="*/ 0 w 1"/>
                  <a:gd name="T3" fmla="*/ 0 h 1"/>
                  <a:gd name="T4" fmla="*/ 2 w 1"/>
                  <a:gd name="T5" fmla="*/ 1 h 1"/>
                  <a:gd name="T6" fmla="*/ 2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0" y="0"/>
                      <a:pt x="0" y="0"/>
                      <a:pt x="0" y="0"/>
                    </a:cubicBezTo>
                    <a:cubicBezTo>
                      <a:pt x="0" y="1"/>
                      <a:pt x="1" y="1"/>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429" name="Freeform 5264"/>
              <p:cNvSpPr>
                <a:spLocks/>
              </p:cNvSpPr>
              <p:nvPr/>
            </p:nvSpPr>
            <p:spPr bwMode="auto">
              <a:xfrm>
                <a:off x="2874" y="1660"/>
                <a:ext cx="3" cy="0"/>
              </a:xfrm>
              <a:custGeom>
                <a:avLst/>
                <a:gdLst>
                  <a:gd name="T0" fmla="*/ 2 w 2"/>
                  <a:gd name="T1" fmla="*/ 0 w 2"/>
                  <a:gd name="T2" fmla="*/ 3 w 2"/>
                  <a:gd name="T3" fmla="*/ 2 w 2"/>
                  <a:gd name="T4" fmla="*/ 0 60000 65536"/>
                  <a:gd name="T5" fmla="*/ 0 60000 65536"/>
                  <a:gd name="T6" fmla="*/ 0 60000 65536"/>
                  <a:gd name="T7" fmla="*/ 0 60000 65536"/>
                </a:gdLst>
                <a:ahLst/>
                <a:cxnLst>
                  <a:cxn ang="T4">
                    <a:pos x="T0" y="0"/>
                  </a:cxn>
                  <a:cxn ang="T5">
                    <a:pos x="T1" y="0"/>
                  </a:cxn>
                  <a:cxn ang="T6">
                    <a:pos x="T2" y="0"/>
                  </a:cxn>
                  <a:cxn ang="T7">
                    <a:pos x="T3" y="0"/>
                  </a:cxn>
                </a:cxnLst>
                <a:rect l="0" t="0" r="r" b="b"/>
                <a:pathLst>
                  <a:path w="2">
                    <a:moveTo>
                      <a:pt x="1" y="0"/>
                    </a:moveTo>
                    <a:cubicBezTo>
                      <a:pt x="0" y="0"/>
                      <a:pt x="0" y="0"/>
                      <a:pt x="0" y="0"/>
                    </a:cubicBezTo>
                    <a:cubicBezTo>
                      <a:pt x="0" y="0"/>
                      <a:pt x="1" y="0"/>
                      <a:pt x="2"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430" name="Freeform 5265"/>
              <p:cNvSpPr>
                <a:spLocks/>
              </p:cNvSpPr>
              <p:nvPr/>
            </p:nvSpPr>
            <p:spPr bwMode="auto">
              <a:xfrm>
                <a:off x="2876" y="1659"/>
                <a:ext cx="4" cy="2"/>
              </a:xfrm>
              <a:custGeom>
                <a:avLst/>
                <a:gdLst>
                  <a:gd name="T0" fmla="*/ 0 w 3"/>
                  <a:gd name="T1" fmla="*/ 1 h 2"/>
                  <a:gd name="T2" fmla="*/ 4 w 3"/>
                  <a:gd name="T3" fmla="*/ 1 h 2"/>
                  <a:gd name="T4" fmla="*/ 0 w 3"/>
                  <a:gd name="T5" fmla="*/ 1 h 2"/>
                  <a:gd name="T6" fmla="*/ 0 60000 65536"/>
                  <a:gd name="T7" fmla="*/ 0 60000 65536"/>
                  <a:gd name="T8" fmla="*/ 0 60000 65536"/>
                </a:gdLst>
                <a:ahLst/>
                <a:cxnLst>
                  <a:cxn ang="T6">
                    <a:pos x="T0" y="T1"/>
                  </a:cxn>
                  <a:cxn ang="T7">
                    <a:pos x="T2" y="T3"/>
                  </a:cxn>
                  <a:cxn ang="T8">
                    <a:pos x="T4" y="T5"/>
                  </a:cxn>
                </a:cxnLst>
                <a:rect l="0" t="0" r="r" b="b"/>
                <a:pathLst>
                  <a:path w="3" h="2">
                    <a:moveTo>
                      <a:pt x="0" y="1"/>
                    </a:moveTo>
                    <a:cubicBezTo>
                      <a:pt x="1" y="1"/>
                      <a:pt x="2" y="2"/>
                      <a:pt x="3" y="1"/>
                    </a:cubicBezTo>
                    <a:cubicBezTo>
                      <a:pt x="2" y="0"/>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431" name="Freeform 5266"/>
              <p:cNvSpPr>
                <a:spLocks/>
              </p:cNvSpPr>
              <p:nvPr/>
            </p:nvSpPr>
            <p:spPr bwMode="auto">
              <a:xfrm>
                <a:off x="2877" y="1664"/>
                <a:ext cx="4" cy="1"/>
              </a:xfrm>
              <a:custGeom>
                <a:avLst/>
                <a:gdLst>
                  <a:gd name="T0" fmla="*/ 3 w 3"/>
                  <a:gd name="T1" fmla="*/ 1 h 1"/>
                  <a:gd name="T2" fmla="*/ 4 w 3"/>
                  <a:gd name="T3" fmla="*/ 1 h 1"/>
                  <a:gd name="T4" fmla="*/ 0 w 3"/>
                  <a:gd name="T5" fmla="*/ 0 h 1"/>
                  <a:gd name="T6" fmla="*/ 3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2" y="1"/>
                    </a:moveTo>
                    <a:cubicBezTo>
                      <a:pt x="3" y="1"/>
                      <a:pt x="3" y="1"/>
                      <a:pt x="3" y="1"/>
                    </a:cubicBezTo>
                    <a:cubicBezTo>
                      <a:pt x="2" y="1"/>
                      <a:pt x="1" y="1"/>
                      <a:pt x="0" y="0"/>
                    </a:cubicBezTo>
                    <a:cubicBezTo>
                      <a:pt x="0"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432" name="Freeform 5267"/>
              <p:cNvSpPr>
                <a:spLocks/>
              </p:cNvSpPr>
              <p:nvPr/>
            </p:nvSpPr>
            <p:spPr bwMode="auto">
              <a:xfrm>
                <a:off x="2878" y="1663"/>
                <a:ext cx="2" cy="1"/>
              </a:xfrm>
              <a:custGeom>
                <a:avLst/>
                <a:gdLst>
                  <a:gd name="T0" fmla="*/ 2 w 1"/>
                  <a:gd name="T1" fmla="*/ 0 h 1"/>
                  <a:gd name="T2" fmla="*/ 0 w 1"/>
                  <a:gd name="T3" fmla="*/ 0 h 1"/>
                  <a:gd name="T4" fmla="*/ 2 w 1"/>
                  <a:gd name="T5" fmla="*/ 1 h 1"/>
                  <a:gd name="T6" fmla="*/ 2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0" y="0"/>
                      <a:pt x="0" y="0"/>
                      <a:pt x="0" y="0"/>
                    </a:cubicBezTo>
                    <a:cubicBezTo>
                      <a:pt x="0" y="1"/>
                      <a:pt x="0" y="1"/>
                      <a:pt x="1"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433" name="Freeform 5268"/>
              <p:cNvSpPr>
                <a:spLocks/>
              </p:cNvSpPr>
              <p:nvPr/>
            </p:nvSpPr>
            <p:spPr bwMode="auto">
              <a:xfrm>
                <a:off x="2880" y="1664"/>
                <a:ext cx="1" cy="1"/>
              </a:xfrm>
              <a:custGeom>
                <a:avLst/>
                <a:gdLst>
                  <a:gd name="T0" fmla="*/ 0 w 1"/>
                  <a:gd name="T1" fmla="*/ 0 h 1"/>
                  <a:gd name="T2" fmla="*/ 1 w 1"/>
                  <a:gd name="T3" fmla="*/ 1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0" y="1"/>
                      <a:pt x="1"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434" name="Freeform 5269"/>
              <p:cNvSpPr>
                <a:spLocks/>
              </p:cNvSpPr>
              <p:nvPr/>
            </p:nvSpPr>
            <p:spPr bwMode="auto">
              <a:xfrm>
                <a:off x="2882" y="1657"/>
                <a:ext cx="3" cy="2"/>
              </a:xfrm>
              <a:custGeom>
                <a:avLst/>
                <a:gdLst>
                  <a:gd name="T0" fmla="*/ 3 w 2"/>
                  <a:gd name="T1" fmla="*/ 0 h 1"/>
                  <a:gd name="T2" fmla="*/ 0 w 2"/>
                  <a:gd name="T3" fmla="*/ 2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1"/>
                    </a:cubicBezTo>
                    <a:cubicBezTo>
                      <a:pt x="0" y="0"/>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435" name="Freeform 5270"/>
              <p:cNvSpPr>
                <a:spLocks/>
              </p:cNvSpPr>
              <p:nvPr/>
            </p:nvSpPr>
            <p:spPr bwMode="auto">
              <a:xfrm>
                <a:off x="2884" y="1648"/>
                <a:ext cx="2" cy="3"/>
              </a:xfrm>
              <a:custGeom>
                <a:avLst/>
                <a:gdLst>
                  <a:gd name="T0" fmla="*/ 0 w 2"/>
                  <a:gd name="T1" fmla="*/ 2 h 2"/>
                  <a:gd name="T2" fmla="*/ 2 w 2"/>
                  <a:gd name="T3" fmla="*/ 3 h 2"/>
                  <a:gd name="T4" fmla="*/ 0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0" y="1"/>
                    </a:moveTo>
                    <a:cubicBezTo>
                      <a:pt x="1" y="2"/>
                      <a:pt x="1" y="2"/>
                      <a:pt x="2" y="2"/>
                    </a:cubicBezTo>
                    <a:cubicBezTo>
                      <a:pt x="2" y="0"/>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436" name="Freeform 5271"/>
              <p:cNvSpPr>
                <a:spLocks/>
              </p:cNvSpPr>
              <p:nvPr/>
            </p:nvSpPr>
            <p:spPr bwMode="auto">
              <a:xfrm>
                <a:off x="2890" y="1644"/>
                <a:ext cx="5" cy="3"/>
              </a:xfrm>
              <a:custGeom>
                <a:avLst/>
                <a:gdLst>
                  <a:gd name="T0" fmla="*/ 1 w 4"/>
                  <a:gd name="T1" fmla="*/ 3 h 2"/>
                  <a:gd name="T2" fmla="*/ 5 w 4"/>
                  <a:gd name="T3" fmla="*/ 2 h 2"/>
                  <a:gd name="T4" fmla="*/ 0 w 4"/>
                  <a:gd name="T5" fmla="*/ 3 h 2"/>
                  <a:gd name="T6" fmla="*/ 1 w 4"/>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1" y="2"/>
                    </a:moveTo>
                    <a:cubicBezTo>
                      <a:pt x="2" y="1"/>
                      <a:pt x="3" y="1"/>
                      <a:pt x="4" y="1"/>
                    </a:cubicBezTo>
                    <a:cubicBezTo>
                      <a:pt x="2" y="0"/>
                      <a:pt x="1" y="0"/>
                      <a:pt x="0" y="2"/>
                    </a:cubicBezTo>
                    <a:cubicBezTo>
                      <a:pt x="1" y="2"/>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437" name="Freeform 5272"/>
              <p:cNvSpPr>
                <a:spLocks/>
              </p:cNvSpPr>
              <p:nvPr/>
            </p:nvSpPr>
            <p:spPr bwMode="auto">
              <a:xfrm>
                <a:off x="2890" y="1640"/>
                <a:ext cx="3" cy="5"/>
              </a:xfrm>
              <a:custGeom>
                <a:avLst/>
                <a:gdLst>
                  <a:gd name="T0" fmla="*/ 3 w 2"/>
                  <a:gd name="T1" fmla="*/ 3 h 4"/>
                  <a:gd name="T2" fmla="*/ 3 w 2"/>
                  <a:gd name="T3" fmla="*/ 3 h 4"/>
                  <a:gd name="T4" fmla="*/ 3 w 2"/>
                  <a:gd name="T5" fmla="*/ 3 h 4"/>
                  <a:gd name="T6" fmla="*/ 0 60000 65536"/>
                  <a:gd name="T7" fmla="*/ 0 60000 65536"/>
                  <a:gd name="T8" fmla="*/ 0 60000 65536"/>
                </a:gdLst>
                <a:ahLst/>
                <a:cxnLst>
                  <a:cxn ang="T6">
                    <a:pos x="T0" y="T1"/>
                  </a:cxn>
                  <a:cxn ang="T7">
                    <a:pos x="T2" y="T3"/>
                  </a:cxn>
                  <a:cxn ang="T8">
                    <a:pos x="T4" y="T5"/>
                  </a:cxn>
                </a:cxnLst>
                <a:rect l="0" t="0" r="r" b="b"/>
                <a:pathLst>
                  <a:path w="2" h="4">
                    <a:moveTo>
                      <a:pt x="2" y="2"/>
                    </a:moveTo>
                    <a:cubicBezTo>
                      <a:pt x="0" y="0"/>
                      <a:pt x="0" y="4"/>
                      <a:pt x="2" y="2"/>
                    </a:cubicBezTo>
                    <a:cubicBezTo>
                      <a:pt x="2" y="2"/>
                      <a:pt x="2" y="2"/>
                      <a:pt x="2" y="2"/>
                    </a:cubicBezTo>
                  </a:path>
                </a:pathLst>
              </a:custGeom>
              <a:solidFill>
                <a:srgbClr val="B3B3B3"/>
              </a:solidFill>
              <a:ln w="3175">
                <a:solidFill>
                  <a:schemeClr val="tx1"/>
                </a:solidFill>
                <a:round/>
                <a:headEnd/>
                <a:tailEnd/>
              </a:ln>
            </p:spPr>
            <p:txBody>
              <a:bodyPr/>
              <a:lstStyle/>
              <a:p>
                <a:endParaRPr lang="en-GB" sz="2400" dirty="0"/>
              </a:p>
            </p:txBody>
          </p:sp>
          <p:sp>
            <p:nvSpPr>
              <p:cNvPr id="438" name="Freeform 5273"/>
              <p:cNvSpPr>
                <a:spLocks/>
              </p:cNvSpPr>
              <p:nvPr/>
            </p:nvSpPr>
            <p:spPr bwMode="auto">
              <a:xfrm>
                <a:off x="2895" y="1616"/>
                <a:ext cx="3" cy="4"/>
              </a:xfrm>
              <a:custGeom>
                <a:avLst/>
                <a:gdLst>
                  <a:gd name="T0" fmla="*/ 0 w 2"/>
                  <a:gd name="T1" fmla="*/ 1 h 3"/>
                  <a:gd name="T2" fmla="*/ 0 w 2"/>
                  <a:gd name="T3" fmla="*/ 3 h 3"/>
                  <a:gd name="T4" fmla="*/ 3 w 2"/>
                  <a:gd name="T5" fmla="*/ 0 h 3"/>
                  <a:gd name="T6" fmla="*/ 0 w 2"/>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3">
                    <a:moveTo>
                      <a:pt x="0" y="1"/>
                    </a:moveTo>
                    <a:cubicBezTo>
                      <a:pt x="0" y="2"/>
                      <a:pt x="0" y="2"/>
                      <a:pt x="0" y="2"/>
                    </a:cubicBezTo>
                    <a:cubicBezTo>
                      <a:pt x="1" y="3"/>
                      <a:pt x="2" y="1"/>
                      <a:pt x="2" y="0"/>
                    </a:cubicBezTo>
                    <a:cubicBezTo>
                      <a:pt x="1"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439" name="Freeform 5274"/>
              <p:cNvSpPr>
                <a:spLocks/>
              </p:cNvSpPr>
              <p:nvPr/>
            </p:nvSpPr>
            <p:spPr bwMode="auto">
              <a:xfrm>
                <a:off x="2895" y="1641"/>
                <a:ext cx="2" cy="2"/>
              </a:xfrm>
              <a:custGeom>
                <a:avLst/>
                <a:gdLst>
                  <a:gd name="T0" fmla="*/ 2 w 2"/>
                  <a:gd name="T1" fmla="*/ 0 h 2"/>
                  <a:gd name="T2" fmla="*/ 0 w 2"/>
                  <a:gd name="T3" fmla="*/ 2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lnTo>
                      <a:pt x="0" y="2"/>
                    </a:lnTo>
                    <a:lnTo>
                      <a:pt x="2" y="0"/>
                    </a:lnTo>
                    <a:close/>
                  </a:path>
                </a:pathLst>
              </a:custGeom>
              <a:solidFill>
                <a:srgbClr val="B3B3B3"/>
              </a:solidFill>
              <a:ln w="3175">
                <a:solidFill>
                  <a:schemeClr val="tx1"/>
                </a:solidFill>
                <a:round/>
                <a:headEnd/>
                <a:tailEnd/>
              </a:ln>
            </p:spPr>
            <p:txBody>
              <a:bodyPr/>
              <a:lstStyle/>
              <a:p>
                <a:endParaRPr lang="en-GB" sz="2400" dirty="0"/>
              </a:p>
            </p:txBody>
          </p:sp>
          <p:sp>
            <p:nvSpPr>
              <p:cNvPr id="440" name="Freeform 5275"/>
              <p:cNvSpPr>
                <a:spLocks/>
              </p:cNvSpPr>
              <p:nvPr/>
            </p:nvSpPr>
            <p:spPr bwMode="auto">
              <a:xfrm>
                <a:off x="2895" y="1641"/>
                <a:ext cx="2" cy="2"/>
              </a:xfrm>
              <a:custGeom>
                <a:avLst/>
                <a:gdLst>
                  <a:gd name="T0" fmla="*/ 2 w 2"/>
                  <a:gd name="T1" fmla="*/ 0 h 2"/>
                  <a:gd name="T2" fmla="*/ 0 w 2"/>
                  <a:gd name="T3" fmla="*/ 2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lnTo>
                      <a:pt x="0" y="2"/>
                    </a:lnTo>
                    <a:lnTo>
                      <a:pt x="2" y="0"/>
                    </a:lnTo>
                  </a:path>
                </a:pathLst>
              </a:custGeom>
              <a:noFill/>
              <a:ln w="3175">
                <a:solidFill>
                  <a:schemeClr val="tx1"/>
                </a:solidFill>
                <a:round/>
                <a:headEnd/>
                <a:tailEnd/>
              </a:ln>
            </p:spPr>
            <p:txBody>
              <a:bodyPr/>
              <a:lstStyle/>
              <a:p>
                <a:endParaRPr lang="en-GB" sz="2400" dirty="0"/>
              </a:p>
            </p:txBody>
          </p:sp>
          <p:sp>
            <p:nvSpPr>
              <p:cNvPr id="441" name="Freeform 5276"/>
              <p:cNvSpPr>
                <a:spLocks/>
              </p:cNvSpPr>
              <p:nvPr/>
            </p:nvSpPr>
            <p:spPr bwMode="auto">
              <a:xfrm>
                <a:off x="2897" y="1641"/>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0" y="0"/>
                      <a:pt x="0" y="0"/>
                      <a:pt x="1" y="0"/>
                    </a:cubicBezTo>
                  </a:path>
                </a:pathLst>
              </a:custGeom>
              <a:solidFill>
                <a:srgbClr val="B3B3B3"/>
              </a:solidFill>
              <a:ln w="3175">
                <a:solidFill>
                  <a:schemeClr val="tx1"/>
                </a:solidFill>
                <a:round/>
                <a:headEnd/>
                <a:tailEnd/>
              </a:ln>
            </p:spPr>
            <p:txBody>
              <a:bodyPr/>
              <a:lstStyle/>
              <a:p>
                <a:endParaRPr lang="en-GB" sz="2400" dirty="0"/>
              </a:p>
            </p:txBody>
          </p:sp>
          <p:sp>
            <p:nvSpPr>
              <p:cNvPr id="442" name="Freeform 5277"/>
              <p:cNvSpPr>
                <a:spLocks/>
              </p:cNvSpPr>
              <p:nvPr/>
            </p:nvSpPr>
            <p:spPr bwMode="auto">
              <a:xfrm>
                <a:off x="2898" y="1615"/>
                <a:ext cx="3" cy="3"/>
              </a:xfrm>
              <a:custGeom>
                <a:avLst/>
                <a:gdLst>
                  <a:gd name="T0" fmla="*/ 0 w 2"/>
                  <a:gd name="T1" fmla="*/ 3 h 2"/>
                  <a:gd name="T2" fmla="*/ 3 w 2"/>
                  <a:gd name="T3" fmla="*/ 0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1" y="2"/>
                      <a:pt x="2" y="1"/>
                      <a:pt x="2" y="0"/>
                    </a:cubicBezTo>
                    <a:cubicBezTo>
                      <a:pt x="1" y="0"/>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443" name="Freeform 5278"/>
              <p:cNvSpPr>
                <a:spLocks/>
              </p:cNvSpPr>
              <p:nvPr/>
            </p:nvSpPr>
            <p:spPr bwMode="auto">
              <a:xfrm>
                <a:off x="2901" y="1633"/>
                <a:ext cx="2" cy="0"/>
              </a:xfrm>
              <a:custGeom>
                <a:avLst/>
                <a:gdLst>
                  <a:gd name="T0" fmla="*/ 0 w 2"/>
                  <a:gd name="T1" fmla="*/ 2 w 2"/>
                  <a:gd name="T2" fmla="*/ 0 w 2"/>
                  <a:gd name="T3" fmla="*/ 0 60000 65536"/>
                  <a:gd name="T4" fmla="*/ 0 60000 65536"/>
                  <a:gd name="T5" fmla="*/ 0 60000 65536"/>
                </a:gdLst>
                <a:ahLst/>
                <a:cxnLst>
                  <a:cxn ang="T3">
                    <a:pos x="T0" y="0"/>
                  </a:cxn>
                  <a:cxn ang="T4">
                    <a:pos x="T1" y="0"/>
                  </a:cxn>
                  <a:cxn ang="T5">
                    <a:pos x="T2" y="0"/>
                  </a:cxn>
                </a:cxnLst>
                <a:rect l="0" t="0" r="r" b="b"/>
                <a:pathLst>
                  <a:path w="2">
                    <a:moveTo>
                      <a:pt x="0" y="0"/>
                    </a:moveTo>
                    <a:cubicBezTo>
                      <a:pt x="0" y="0"/>
                      <a:pt x="1" y="0"/>
                      <a:pt x="2" y="0"/>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444" name="Freeform 5279"/>
              <p:cNvSpPr>
                <a:spLocks/>
              </p:cNvSpPr>
              <p:nvPr/>
            </p:nvSpPr>
            <p:spPr bwMode="auto">
              <a:xfrm>
                <a:off x="2901" y="1612"/>
                <a:ext cx="8" cy="4"/>
              </a:xfrm>
              <a:custGeom>
                <a:avLst/>
                <a:gdLst>
                  <a:gd name="T0" fmla="*/ 1 w 6"/>
                  <a:gd name="T1" fmla="*/ 3 h 3"/>
                  <a:gd name="T2" fmla="*/ 0 w 6"/>
                  <a:gd name="T3" fmla="*/ 4 h 3"/>
                  <a:gd name="T4" fmla="*/ 8 w 6"/>
                  <a:gd name="T5" fmla="*/ 1 h 3"/>
                  <a:gd name="T6" fmla="*/ 4 w 6"/>
                  <a:gd name="T7" fmla="*/ 0 h 3"/>
                  <a:gd name="T8" fmla="*/ 1 w 6"/>
                  <a:gd name="T9" fmla="*/ 1 h 3"/>
                  <a:gd name="T10" fmla="*/ 1 w 6"/>
                  <a:gd name="T11" fmla="*/ 3 h 3"/>
                  <a:gd name="T12" fmla="*/ 1 w 6"/>
                  <a:gd name="T13" fmla="*/ 3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
                    <a:moveTo>
                      <a:pt x="1" y="2"/>
                    </a:moveTo>
                    <a:cubicBezTo>
                      <a:pt x="0" y="3"/>
                      <a:pt x="0" y="3"/>
                      <a:pt x="0" y="3"/>
                    </a:cubicBezTo>
                    <a:cubicBezTo>
                      <a:pt x="2" y="2"/>
                      <a:pt x="4" y="3"/>
                      <a:pt x="6" y="1"/>
                    </a:cubicBezTo>
                    <a:cubicBezTo>
                      <a:pt x="5" y="1"/>
                      <a:pt x="4" y="1"/>
                      <a:pt x="3" y="0"/>
                    </a:cubicBezTo>
                    <a:cubicBezTo>
                      <a:pt x="3" y="0"/>
                      <a:pt x="2" y="1"/>
                      <a:pt x="1" y="1"/>
                    </a:cubicBezTo>
                    <a:cubicBezTo>
                      <a:pt x="2" y="2"/>
                      <a:pt x="2" y="2"/>
                      <a:pt x="1" y="2"/>
                    </a:cubicBezTo>
                    <a:cubicBezTo>
                      <a:pt x="1" y="2"/>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445" name="Freeform 5280"/>
              <p:cNvSpPr>
                <a:spLocks/>
              </p:cNvSpPr>
              <p:nvPr/>
            </p:nvSpPr>
            <p:spPr bwMode="auto">
              <a:xfrm>
                <a:off x="2907" y="1612"/>
                <a:ext cx="2" cy="2"/>
              </a:xfrm>
              <a:custGeom>
                <a:avLst/>
                <a:gdLst>
                  <a:gd name="T0" fmla="*/ 2 w 1"/>
                  <a:gd name="T1" fmla="*/ 2 h 1"/>
                  <a:gd name="T2" fmla="*/ 0 w 1"/>
                  <a:gd name="T3" fmla="*/ 0 h 1"/>
                  <a:gd name="T4" fmla="*/ 2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0"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446" name="Freeform 5281"/>
              <p:cNvSpPr>
                <a:spLocks/>
              </p:cNvSpPr>
              <p:nvPr/>
            </p:nvSpPr>
            <p:spPr bwMode="auto">
              <a:xfrm>
                <a:off x="2907" y="1628"/>
                <a:ext cx="2" cy="3"/>
              </a:xfrm>
              <a:custGeom>
                <a:avLst/>
                <a:gdLst>
                  <a:gd name="T0" fmla="*/ 0 w 1"/>
                  <a:gd name="T1" fmla="*/ 2 h 2"/>
                  <a:gd name="T2" fmla="*/ 2 w 1"/>
                  <a:gd name="T3" fmla="*/ 0 h 2"/>
                  <a:gd name="T4" fmla="*/ 0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0" y="1"/>
                    </a:moveTo>
                    <a:cubicBezTo>
                      <a:pt x="1" y="2"/>
                      <a:pt x="1" y="2"/>
                      <a:pt x="1" y="0"/>
                    </a:cubicBezTo>
                    <a:cubicBezTo>
                      <a:pt x="1" y="0"/>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447" name="Freeform 5282"/>
              <p:cNvSpPr>
                <a:spLocks/>
              </p:cNvSpPr>
              <p:nvPr/>
            </p:nvSpPr>
            <p:spPr bwMode="auto">
              <a:xfrm>
                <a:off x="2909" y="1610"/>
                <a:ext cx="9" cy="6"/>
              </a:xfrm>
              <a:custGeom>
                <a:avLst/>
                <a:gdLst>
                  <a:gd name="T0" fmla="*/ 0 w 7"/>
                  <a:gd name="T1" fmla="*/ 4 h 5"/>
                  <a:gd name="T2" fmla="*/ 9 w 7"/>
                  <a:gd name="T3" fmla="*/ 1 h 5"/>
                  <a:gd name="T4" fmla="*/ 6 w 7"/>
                  <a:gd name="T5" fmla="*/ 2 h 5"/>
                  <a:gd name="T6" fmla="*/ 0 w 7"/>
                  <a:gd name="T7" fmla="*/ 4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5">
                    <a:moveTo>
                      <a:pt x="0" y="3"/>
                    </a:moveTo>
                    <a:cubicBezTo>
                      <a:pt x="2" y="5"/>
                      <a:pt x="6" y="3"/>
                      <a:pt x="7" y="1"/>
                    </a:cubicBezTo>
                    <a:cubicBezTo>
                      <a:pt x="6" y="1"/>
                      <a:pt x="5" y="1"/>
                      <a:pt x="5" y="2"/>
                    </a:cubicBezTo>
                    <a:cubicBezTo>
                      <a:pt x="4" y="0"/>
                      <a:pt x="1" y="3"/>
                      <a:pt x="0" y="3"/>
                    </a:cubicBezTo>
                  </a:path>
                </a:pathLst>
              </a:custGeom>
              <a:solidFill>
                <a:srgbClr val="B3B3B3"/>
              </a:solidFill>
              <a:ln w="3175">
                <a:solidFill>
                  <a:schemeClr val="tx1"/>
                </a:solidFill>
                <a:round/>
                <a:headEnd/>
                <a:tailEnd/>
              </a:ln>
            </p:spPr>
            <p:txBody>
              <a:bodyPr/>
              <a:lstStyle/>
              <a:p>
                <a:endParaRPr lang="en-GB" sz="2400" dirty="0"/>
              </a:p>
            </p:txBody>
          </p:sp>
          <p:sp>
            <p:nvSpPr>
              <p:cNvPr id="448" name="Freeform 5283"/>
              <p:cNvSpPr>
                <a:spLocks/>
              </p:cNvSpPr>
              <p:nvPr/>
            </p:nvSpPr>
            <p:spPr bwMode="auto">
              <a:xfrm>
                <a:off x="2910" y="1604"/>
                <a:ext cx="10" cy="6"/>
              </a:xfrm>
              <a:custGeom>
                <a:avLst/>
                <a:gdLst>
                  <a:gd name="T0" fmla="*/ 5 w 8"/>
                  <a:gd name="T1" fmla="*/ 6 h 4"/>
                  <a:gd name="T2" fmla="*/ 10 w 8"/>
                  <a:gd name="T3" fmla="*/ 5 h 4"/>
                  <a:gd name="T4" fmla="*/ 9 w 8"/>
                  <a:gd name="T5" fmla="*/ 3 h 4"/>
                  <a:gd name="T6" fmla="*/ 6 w 8"/>
                  <a:gd name="T7" fmla="*/ 0 h 4"/>
                  <a:gd name="T8" fmla="*/ 6 w 8"/>
                  <a:gd name="T9" fmla="*/ 3 h 4"/>
                  <a:gd name="T10" fmla="*/ 0 w 8"/>
                  <a:gd name="T11" fmla="*/ 5 h 4"/>
                  <a:gd name="T12" fmla="*/ 8 w 8"/>
                  <a:gd name="T13" fmla="*/ 5 h 4"/>
                  <a:gd name="T14" fmla="*/ 4 w 8"/>
                  <a:gd name="T15" fmla="*/ 5 h 4"/>
                  <a:gd name="T16" fmla="*/ 5 w 8"/>
                  <a:gd name="T17" fmla="*/ 6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 h="4">
                    <a:moveTo>
                      <a:pt x="4" y="4"/>
                    </a:moveTo>
                    <a:cubicBezTo>
                      <a:pt x="5" y="4"/>
                      <a:pt x="7" y="4"/>
                      <a:pt x="8" y="3"/>
                    </a:cubicBezTo>
                    <a:cubicBezTo>
                      <a:pt x="7" y="2"/>
                      <a:pt x="7" y="2"/>
                      <a:pt x="7" y="2"/>
                    </a:cubicBezTo>
                    <a:cubicBezTo>
                      <a:pt x="8" y="1"/>
                      <a:pt x="6" y="0"/>
                      <a:pt x="5" y="0"/>
                    </a:cubicBezTo>
                    <a:cubicBezTo>
                      <a:pt x="5" y="0"/>
                      <a:pt x="5" y="1"/>
                      <a:pt x="5" y="2"/>
                    </a:cubicBezTo>
                    <a:cubicBezTo>
                      <a:pt x="4" y="0"/>
                      <a:pt x="2" y="2"/>
                      <a:pt x="0" y="3"/>
                    </a:cubicBezTo>
                    <a:cubicBezTo>
                      <a:pt x="2" y="4"/>
                      <a:pt x="4" y="2"/>
                      <a:pt x="6" y="3"/>
                    </a:cubicBezTo>
                    <a:cubicBezTo>
                      <a:pt x="5" y="3"/>
                      <a:pt x="4" y="3"/>
                      <a:pt x="3" y="3"/>
                    </a:cubicBezTo>
                    <a:cubicBezTo>
                      <a:pt x="4" y="4"/>
                      <a:pt x="4" y="4"/>
                      <a:pt x="4" y="4"/>
                    </a:cubicBezTo>
                  </a:path>
                </a:pathLst>
              </a:custGeom>
              <a:solidFill>
                <a:srgbClr val="B3B3B3"/>
              </a:solidFill>
              <a:ln w="3175">
                <a:solidFill>
                  <a:schemeClr val="tx1"/>
                </a:solidFill>
                <a:round/>
                <a:headEnd/>
                <a:tailEnd/>
              </a:ln>
            </p:spPr>
            <p:txBody>
              <a:bodyPr/>
              <a:lstStyle/>
              <a:p>
                <a:endParaRPr lang="en-GB" sz="2400" dirty="0"/>
              </a:p>
            </p:txBody>
          </p:sp>
          <p:sp>
            <p:nvSpPr>
              <p:cNvPr id="449" name="Freeform 5284"/>
              <p:cNvSpPr>
                <a:spLocks/>
              </p:cNvSpPr>
              <p:nvPr/>
            </p:nvSpPr>
            <p:spPr bwMode="auto">
              <a:xfrm>
                <a:off x="2913" y="1610"/>
                <a:ext cx="4" cy="1"/>
              </a:xfrm>
              <a:custGeom>
                <a:avLst/>
                <a:gdLst>
                  <a:gd name="T0" fmla="*/ 1 w 3"/>
                  <a:gd name="T1" fmla="*/ 1 h 1"/>
                  <a:gd name="T2" fmla="*/ 4 w 3"/>
                  <a:gd name="T3" fmla="*/ 0 h 1"/>
                  <a:gd name="T4" fmla="*/ 0 w 3"/>
                  <a:gd name="T5" fmla="*/ 0 h 1"/>
                  <a:gd name="T6" fmla="*/ 1 w 3"/>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1"/>
                    </a:moveTo>
                    <a:cubicBezTo>
                      <a:pt x="1" y="1"/>
                      <a:pt x="2" y="1"/>
                      <a:pt x="3" y="0"/>
                    </a:cubicBezTo>
                    <a:cubicBezTo>
                      <a:pt x="2" y="0"/>
                      <a:pt x="1" y="0"/>
                      <a:pt x="0" y="0"/>
                    </a:cubicBezTo>
                    <a:cubicBezTo>
                      <a:pt x="0" y="0"/>
                      <a:pt x="0" y="1"/>
                      <a:pt x="1" y="1"/>
                    </a:cubicBezTo>
                  </a:path>
                </a:pathLst>
              </a:custGeom>
              <a:solidFill>
                <a:srgbClr val="B3B3B3"/>
              </a:solidFill>
              <a:ln w="3175">
                <a:solidFill>
                  <a:schemeClr val="tx1"/>
                </a:solidFill>
                <a:round/>
                <a:headEnd/>
                <a:tailEnd/>
              </a:ln>
            </p:spPr>
            <p:txBody>
              <a:bodyPr/>
              <a:lstStyle/>
              <a:p>
                <a:endParaRPr lang="en-GB" sz="2400" dirty="0"/>
              </a:p>
            </p:txBody>
          </p:sp>
          <p:sp>
            <p:nvSpPr>
              <p:cNvPr id="450" name="Freeform 5285"/>
              <p:cNvSpPr>
                <a:spLocks/>
              </p:cNvSpPr>
              <p:nvPr/>
            </p:nvSpPr>
            <p:spPr bwMode="auto">
              <a:xfrm>
                <a:off x="2914" y="1604"/>
                <a:ext cx="3" cy="2"/>
              </a:xfrm>
              <a:custGeom>
                <a:avLst/>
                <a:gdLst>
                  <a:gd name="T0" fmla="*/ 2 w 2"/>
                  <a:gd name="T1" fmla="*/ 2 h 1"/>
                  <a:gd name="T2" fmla="*/ 0 w 2"/>
                  <a:gd name="T3" fmla="*/ 2 h 1"/>
                  <a:gd name="T4" fmla="*/ 2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1" y="1"/>
                    </a:moveTo>
                    <a:cubicBezTo>
                      <a:pt x="2"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451" name="Freeform 5286"/>
              <p:cNvSpPr>
                <a:spLocks/>
              </p:cNvSpPr>
              <p:nvPr/>
            </p:nvSpPr>
            <p:spPr bwMode="auto">
              <a:xfrm>
                <a:off x="2915" y="1614"/>
                <a:ext cx="2" cy="0"/>
              </a:xfrm>
              <a:custGeom>
                <a:avLst/>
                <a:gdLst>
                  <a:gd name="T0" fmla="*/ 0 w 1"/>
                  <a:gd name="T1" fmla="*/ 2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0" y="0"/>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452" name="Freeform 5287"/>
              <p:cNvSpPr>
                <a:spLocks/>
              </p:cNvSpPr>
              <p:nvPr/>
            </p:nvSpPr>
            <p:spPr bwMode="auto">
              <a:xfrm>
                <a:off x="2917" y="1618"/>
                <a:ext cx="2" cy="1"/>
              </a:xfrm>
              <a:custGeom>
                <a:avLst/>
                <a:gdLst>
                  <a:gd name="T0" fmla="*/ 0 w 2"/>
                  <a:gd name="T1" fmla="*/ 1 h 1"/>
                  <a:gd name="T2" fmla="*/ 2 w 2"/>
                  <a:gd name="T3" fmla="*/ 0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453" name="Freeform 5288"/>
              <p:cNvSpPr>
                <a:spLocks/>
              </p:cNvSpPr>
              <p:nvPr/>
            </p:nvSpPr>
            <p:spPr bwMode="auto">
              <a:xfrm>
                <a:off x="2918" y="1603"/>
                <a:ext cx="16" cy="11"/>
              </a:xfrm>
              <a:custGeom>
                <a:avLst/>
                <a:gdLst>
                  <a:gd name="T0" fmla="*/ 3 w 12"/>
                  <a:gd name="T1" fmla="*/ 6 h 8"/>
                  <a:gd name="T2" fmla="*/ 3 w 12"/>
                  <a:gd name="T3" fmla="*/ 7 h 8"/>
                  <a:gd name="T4" fmla="*/ 0 w 12"/>
                  <a:gd name="T5" fmla="*/ 7 h 8"/>
                  <a:gd name="T6" fmla="*/ 0 w 12"/>
                  <a:gd name="T7" fmla="*/ 11 h 8"/>
                  <a:gd name="T8" fmla="*/ 4 w 12"/>
                  <a:gd name="T9" fmla="*/ 8 h 8"/>
                  <a:gd name="T10" fmla="*/ 3 w 12"/>
                  <a:gd name="T11" fmla="*/ 10 h 8"/>
                  <a:gd name="T12" fmla="*/ 5 w 12"/>
                  <a:gd name="T13" fmla="*/ 11 h 8"/>
                  <a:gd name="T14" fmla="*/ 8 w 12"/>
                  <a:gd name="T15" fmla="*/ 8 h 8"/>
                  <a:gd name="T16" fmla="*/ 9 w 12"/>
                  <a:gd name="T17" fmla="*/ 8 h 8"/>
                  <a:gd name="T18" fmla="*/ 12 w 12"/>
                  <a:gd name="T19" fmla="*/ 7 h 8"/>
                  <a:gd name="T20" fmla="*/ 15 w 12"/>
                  <a:gd name="T21" fmla="*/ 3 h 8"/>
                  <a:gd name="T22" fmla="*/ 11 w 12"/>
                  <a:gd name="T23" fmla="*/ 3 h 8"/>
                  <a:gd name="T24" fmla="*/ 7 w 12"/>
                  <a:gd name="T25" fmla="*/ 7 h 8"/>
                  <a:gd name="T26" fmla="*/ 7 w 12"/>
                  <a:gd name="T27" fmla="*/ 4 h 8"/>
                  <a:gd name="T28" fmla="*/ 5 w 12"/>
                  <a:gd name="T29" fmla="*/ 1 h 8"/>
                  <a:gd name="T30" fmla="*/ 5 w 12"/>
                  <a:gd name="T31" fmla="*/ 6 h 8"/>
                  <a:gd name="T32" fmla="*/ 3 w 12"/>
                  <a:gd name="T33" fmla="*/ 6 h 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 h="8">
                    <a:moveTo>
                      <a:pt x="2" y="4"/>
                    </a:moveTo>
                    <a:cubicBezTo>
                      <a:pt x="2" y="5"/>
                      <a:pt x="2" y="5"/>
                      <a:pt x="2" y="5"/>
                    </a:cubicBezTo>
                    <a:cubicBezTo>
                      <a:pt x="2" y="5"/>
                      <a:pt x="1" y="5"/>
                      <a:pt x="0" y="5"/>
                    </a:cubicBezTo>
                    <a:cubicBezTo>
                      <a:pt x="1" y="6"/>
                      <a:pt x="0" y="7"/>
                      <a:pt x="0" y="8"/>
                    </a:cubicBezTo>
                    <a:cubicBezTo>
                      <a:pt x="1" y="7"/>
                      <a:pt x="2" y="7"/>
                      <a:pt x="3" y="6"/>
                    </a:cubicBezTo>
                    <a:cubicBezTo>
                      <a:pt x="3" y="7"/>
                      <a:pt x="2" y="7"/>
                      <a:pt x="2" y="7"/>
                    </a:cubicBezTo>
                    <a:cubicBezTo>
                      <a:pt x="3" y="7"/>
                      <a:pt x="3" y="8"/>
                      <a:pt x="4" y="8"/>
                    </a:cubicBezTo>
                    <a:cubicBezTo>
                      <a:pt x="5" y="8"/>
                      <a:pt x="5" y="6"/>
                      <a:pt x="6" y="6"/>
                    </a:cubicBezTo>
                    <a:cubicBezTo>
                      <a:pt x="6" y="8"/>
                      <a:pt x="7" y="6"/>
                      <a:pt x="7" y="6"/>
                    </a:cubicBezTo>
                    <a:cubicBezTo>
                      <a:pt x="8" y="5"/>
                      <a:pt x="9" y="5"/>
                      <a:pt x="9" y="5"/>
                    </a:cubicBezTo>
                    <a:cubicBezTo>
                      <a:pt x="11" y="5"/>
                      <a:pt x="12" y="3"/>
                      <a:pt x="11" y="2"/>
                    </a:cubicBezTo>
                    <a:cubicBezTo>
                      <a:pt x="10" y="2"/>
                      <a:pt x="9" y="2"/>
                      <a:pt x="8" y="2"/>
                    </a:cubicBezTo>
                    <a:cubicBezTo>
                      <a:pt x="7" y="3"/>
                      <a:pt x="6" y="4"/>
                      <a:pt x="5" y="5"/>
                    </a:cubicBezTo>
                    <a:cubicBezTo>
                      <a:pt x="5" y="5"/>
                      <a:pt x="8" y="1"/>
                      <a:pt x="5" y="3"/>
                    </a:cubicBezTo>
                    <a:cubicBezTo>
                      <a:pt x="6" y="2"/>
                      <a:pt x="6" y="0"/>
                      <a:pt x="4" y="1"/>
                    </a:cubicBezTo>
                    <a:cubicBezTo>
                      <a:pt x="3" y="2"/>
                      <a:pt x="3" y="4"/>
                      <a:pt x="4" y="4"/>
                    </a:cubicBezTo>
                    <a:cubicBezTo>
                      <a:pt x="3" y="3"/>
                      <a:pt x="3" y="3"/>
                      <a:pt x="2" y="4"/>
                    </a:cubicBezTo>
                  </a:path>
                </a:pathLst>
              </a:custGeom>
              <a:solidFill>
                <a:srgbClr val="B3B3B3"/>
              </a:solidFill>
              <a:ln w="3175">
                <a:solidFill>
                  <a:schemeClr val="tx1"/>
                </a:solidFill>
                <a:round/>
                <a:headEnd/>
                <a:tailEnd/>
              </a:ln>
            </p:spPr>
            <p:txBody>
              <a:bodyPr/>
              <a:lstStyle/>
              <a:p>
                <a:endParaRPr lang="en-GB" sz="2400" dirty="0"/>
              </a:p>
            </p:txBody>
          </p:sp>
          <p:sp>
            <p:nvSpPr>
              <p:cNvPr id="454" name="Freeform 5289"/>
              <p:cNvSpPr>
                <a:spLocks/>
              </p:cNvSpPr>
              <p:nvPr/>
            </p:nvSpPr>
            <p:spPr bwMode="auto">
              <a:xfrm>
                <a:off x="2920" y="1599"/>
                <a:ext cx="7" cy="7"/>
              </a:xfrm>
              <a:custGeom>
                <a:avLst/>
                <a:gdLst>
                  <a:gd name="T0" fmla="*/ 3 w 5"/>
                  <a:gd name="T1" fmla="*/ 6 h 5"/>
                  <a:gd name="T2" fmla="*/ 7 w 5"/>
                  <a:gd name="T3" fmla="*/ 1 h 5"/>
                  <a:gd name="T4" fmla="*/ 0 w 5"/>
                  <a:gd name="T5" fmla="*/ 6 h 5"/>
                  <a:gd name="T6" fmla="*/ 3 w 5"/>
                  <a:gd name="T7" fmla="*/ 6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5">
                    <a:moveTo>
                      <a:pt x="2" y="4"/>
                    </a:moveTo>
                    <a:cubicBezTo>
                      <a:pt x="3" y="4"/>
                      <a:pt x="5" y="2"/>
                      <a:pt x="5" y="1"/>
                    </a:cubicBezTo>
                    <a:cubicBezTo>
                      <a:pt x="4" y="0"/>
                      <a:pt x="1" y="3"/>
                      <a:pt x="0" y="4"/>
                    </a:cubicBezTo>
                    <a:cubicBezTo>
                      <a:pt x="1" y="5"/>
                      <a:pt x="1" y="4"/>
                      <a:pt x="2" y="4"/>
                    </a:cubicBezTo>
                  </a:path>
                </a:pathLst>
              </a:custGeom>
              <a:solidFill>
                <a:srgbClr val="B3B3B3"/>
              </a:solidFill>
              <a:ln w="3175">
                <a:solidFill>
                  <a:schemeClr val="tx1"/>
                </a:solidFill>
                <a:round/>
                <a:headEnd/>
                <a:tailEnd/>
              </a:ln>
            </p:spPr>
            <p:txBody>
              <a:bodyPr/>
              <a:lstStyle/>
              <a:p>
                <a:endParaRPr lang="en-GB" sz="2400" dirty="0"/>
              </a:p>
            </p:txBody>
          </p:sp>
          <p:sp>
            <p:nvSpPr>
              <p:cNvPr id="455" name="Freeform 5290"/>
              <p:cNvSpPr>
                <a:spLocks/>
              </p:cNvSpPr>
              <p:nvPr/>
            </p:nvSpPr>
            <p:spPr bwMode="auto">
              <a:xfrm>
                <a:off x="2922" y="1616"/>
                <a:ext cx="4" cy="2"/>
              </a:xfrm>
              <a:custGeom>
                <a:avLst/>
                <a:gdLst>
                  <a:gd name="T0" fmla="*/ 1 w 3"/>
                  <a:gd name="T1" fmla="*/ 0 h 1"/>
                  <a:gd name="T2" fmla="*/ 0 w 3"/>
                  <a:gd name="T3" fmla="*/ 2 h 1"/>
                  <a:gd name="T4" fmla="*/ 4 w 3"/>
                  <a:gd name="T5" fmla="*/ 2 h 1"/>
                  <a:gd name="T6" fmla="*/ 1 w 3"/>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0"/>
                    </a:moveTo>
                    <a:cubicBezTo>
                      <a:pt x="0" y="1"/>
                      <a:pt x="0" y="1"/>
                      <a:pt x="0" y="1"/>
                    </a:cubicBezTo>
                    <a:cubicBezTo>
                      <a:pt x="1" y="1"/>
                      <a:pt x="2" y="1"/>
                      <a:pt x="3" y="1"/>
                    </a:cubicBezTo>
                    <a:cubicBezTo>
                      <a:pt x="2" y="1"/>
                      <a:pt x="2" y="1"/>
                      <a:pt x="1" y="0"/>
                    </a:cubicBezTo>
                  </a:path>
                </a:pathLst>
              </a:custGeom>
              <a:solidFill>
                <a:srgbClr val="B3B3B3"/>
              </a:solidFill>
              <a:ln w="3175">
                <a:solidFill>
                  <a:schemeClr val="tx1"/>
                </a:solidFill>
                <a:round/>
                <a:headEnd/>
                <a:tailEnd/>
              </a:ln>
            </p:spPr>
            <p:txBody>
              <a:bodyPr/>
              <a:lstStyle/>
              <a:p>
                <a:endParaRPr lang="en-GB" sz="2400" dirty="0"/>
              </a:p>
            </p:txBody>
          </p:sp>
          <p:sp>
            <p:nvSpPr>
              <p:cNvPr id="456" name="Freeform 5291"/>
              <p:cNvSpPr>
                <a:spLocks/>
              </p:cNvSpPr>
              <p:nvPr/>
            </p:nvSpPr>
            <p:spPr bwMode="auto">
              <a:xfrm>
                <a:off x="2928" y="1607"/>
                <a:ext cx="4" cy="7"/>
              </a:xfrm>
              <a:custGeom>
                <a:avLst/>
                <a:gdLst>
                  <a:gd name="T0" fmla="*/ 0 w 3"/>
                  <a:gd name="T1" fmla="*/ 4 h 5"/>
                  <a:gd name="T2" fmla="*/ 0 w 3"/>
                  <a:gd name="T3" fmla="*/ 4 h 5"/>
                  <a:gd name="T4" fmla="*/ 0 60000 65536"/>
                  <a:gd name="T5" fmla="*/ 0 60000 65536"/>
                </a:gdLst>
                <a:ahLst/>
                <a:cxnLst>
                  <a:cxn ang="T4">
                    <a:pos x="T0" y="T1"/>
                  </a:cxn>
                  <a:cxn ang="T5">
                    <a:pos x="T2" y="T3"/>
                  </a:cxn>
                </a:cxnLst>
                <a:rect l="0" t="0" r="r" b="b"/>
                <a:pathLst>
                  <a:path w="3" h="5">
                    <a:moveTo>
                      <a:pt x="0" y="3"/>
                    </a:moveTo>
                    <a:cubicBezTo>
                      <a:pt x="3" y="5"/>
                      <a:pt x="2" y="0"/>
                      <a:pt x="0" y="3"/>
                    </a:cubicBezTo>
                  </a:path>
                </a:pathLst>
              </a:custGeom>
              <a:solidFill>
                <a:srgbClr val="B3B3B3"/>
              </a:solidFill>
              <a:ln w="3175">
                <a:solidFill>
                  <a:schemeClr val="tx1"/>
                </a:solidFill>
                <a:round/>
                <a:headEnd/>
                <a:tailEnd/>
              </a:ln>
            </p:spPr>
            <p:txBody>
              <a:bodyPr/>
              <a:lstStyle/>
              <a:p>
                <a:endParaRPr lang="en-GB" sz="2400" dirty="0"/>
              </a:p>
            </p:txBody>
          </p:sp>
          <p:sp>
            <p:nvSpPr>
              <p:cNvPr id="457" name="Freeform 5292"/>
              <p:cNvSpPr>
                <a:spLocks/>
              </p:cNvSpPr>
              <p:nvPr/>
            </p:nvSpPr>
            <p:spPr bwMode="auto">
              <a:xfrm>
                <a:off x="2930" y="1604"/>
                <a:ext cx="2" cy="2"/>
              </a:xfrm>
              <a:custGeom>
                <a:avLst/>
                <a:gdLst>
                  <a:gd name="T0" fmla="*/ 1 w 2"/>
                  <a:gd name="T1" fmla="*/ 2 h 1"/>
                  <a:gd name="T2" fmla="*/ 2 w 2"/>
                  <a:gd name="T3" fmla="*/ 0 h 1"/>
                  <a:gd name="T4" fmla="*/ 0 w 2"/>
                  <a:gd name="T5" fmla="*/ 2 h 1"/>
                  <a:gd name="T6" fmla="*/ 1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0"/>
                      <a:pt x="2" y="0"/>
                      <a:pt x="2" y="0"/>
                    </a:cubicBezTo>
                    <a:cubicBezTo>
                      <a:pt x="2"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458" name="Freeform 5293"/>
              <p:cNvSpPr>
                <a:spLocks/>
              </p:cNvSpPr>
              <p:nvPr/>
            </p:nvSpPr>
            <p:spPr bwMode="auto">
              <a:xfrm>
                <a:off x="2935" y="1595"/>
                <a:ext cx="13" cy="8"/>
              </a:xfrm>
              <a:custGeom>
                <a:avLst/>
                <a:gdLst>
                  <a:gd name="T0" fmla="*/ 1 w 10"/>
                  <a:gd name="T1" fmla="*/ 5 h 6"/>
                  <a:gd name="T2" fmla="*/ 3 w 10"/>
                  <a:gd name="T3" fmla="*/ 5 h 6"/>
                  <a:gd name="T4" fmla="*/ 3 w 10"/>
                  <a:gd name="T5" fmla="*/ 7 h 6"/>
                  <a:gd name="T6" fmla="*/ 0 w 10"/>
                  <a:gd name="T7" fmla="*/ 7 h 6"/>
                  <a:gd name="T8" fmla="*/ 5 w 10"/>
                  <a:gd name="T9" fmla="*/ 7 h 6"/>
                  <a:gd name="T10" fmla="*/ 10 w 10"/>
                  <a:gd name="T11" fmla="*/ 7 h 6"/>
                  <a:gd name="T12" fmla="*/ 10 w 10"/>
                  <a:gd name="T13" fmla="*/ 5 h 6"/>
                  <a:gd name="T14" fmla="*/ 10 w 10"/>
                  <a:gd name="T15" fmla="*/ 3 h 6"/>
                  <a:gd name="T16" fmla="*/ 9 w 10"/>
                  <a:gd name="T17" fmla="*/ 1 h 6"/>
                  <a:gd name="T18" fmla="*/ 7 w 10"/>
                  <a:gd name="T19" fmla="*/ 1 h 6"/>
                  <a:gd name="T20" fmla="*/ 3 w 10"/>
                  <a:gd name="T21" fmla="*/ 3 h 6"/>
                  <a:gd name="T22" fmla="*/ 5 w 10"/>
                  <a:gd name="T23" fmla="*/ 3 h 6"/>
                  <a:gd name="T24" fmla="*/ 0 w 10"/>
                  <a:gd name="T25" fmla="*/ 4 h 6"/>
                  <a:gd name="T26" fmla="*/ 1 w 10"/>
                  <a:gd name="T27" fmla="*/ 5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6">
                    <a:moveTo>
                      <a:pt x="1" y="4"/>
                    </a:moveTo>
                    <a:cubicBezTo>
                      <a:pt x="1" y="4"/>
                      <a:pt x="2" y="4"/>
                      <a:pt x="2" y="4"/>
                    </a:cubicBezTo>
                    <a:cubicBezTo>
                      <a:pt x="1" y="4"/>
                      <a:pt x="1" y="4"/>
                      <a:pt x="2" y="5"/>
                    </a:cubicBezTo>
                    <a:cubicBezTo>
                      <a:pt x="1" y="5"/>
                      <a:pt x="1" y="5"/>
                      <a:pt x="0" y="5"/>
                    </a:cubicBezTo>
                    <a:cubicBezTo>
                      <a:pt x="1" y="6"/>
                      <a:pt x="3" y="6"/>
                      <a:pt x="4" y="5"/>
                    </a:cubicBezTo>
                    <a:cubicBezTo>
                      <a:pt x="5" y="4"/>
                      <a:pt x="7" y="5"/>
                      <a:pt x="8" y="5"/>
                    </a:cubicBezTo>
                    <a:cubicBezTo>
                      <a:pt x="7" y="5"/>
                      <a:pt x="7" y="4"/>
                      <a:pt x="8" y="4"/>
                    </a:cubicBezTo>
                    <a:cubicBezTo>
                      <a:pt x="9" y="3"/>
                      <a:pt x="9" y="2"/>
                      <a:pt x="8" y="2"/>
                    </a:cubicBezTo>
                    <a:cubicBezTo>
                      <a:pt x="10" y="2"/>
                      <a:pt x="7" y="2"/>
                      <a:pt x="7" y="1"/>
                    </a:cubicBezTo>
                    <a:cubicBezTo>
                      <a:pt x="4" y="0"/>
                      <a:pt x="7" y="3"/>
                      <a:pt x="5" y="1"/>
                    </a:cubicBezTo>
                    <a:cubicBezTo>
                      <a:pt x="7" y="3"/>
                      <a:pt x="3" y="1"/>
                      <a:pt x="2" y="2"/>
                    </a:cubicBezTo>
                    <a:cubicBezTo>
                      <a:pt x="3" y="2"/>
                      <a:pt x="4" y="2"/>
                      <a:pt x="4" y="2"/>
                    </a:cubicBezTo>
                    <a:cubicBezTo>
                      <a:pt x="3" y="3"/>
                      <a:pt x="1" y="3"/>
                      <a:pt x="0" y="3"/>
                    </a:cubicBezTo>
                    <a:cubicBezTo>
                      <a:pt x="1" y="3"/>
                      <a:pt x="1" y="3"/>
                      <a:pt x="1" y="4"/>
                    </a:cubicBezTo>
                  </a:path>
                </a:pathLst>
              </a:custGeom>
              <a:solidFill>
                <a:srgbClr val="B3B3B3"/>
              </a:solidFill>
              <a:ln w="3175">
                <a:solidFill>
                  <a:schemeClr val="tx1"/>
                </a:solidFill>
                <a:round/>
                <a:headEnd/>
                <a:tailEnd/>
              </a:ln>
            </p:spPr>
            <p:txBody>
              <a:bodyPr/>
              <a:lstStyle/>
              <a:p>
                <a:endParaRPr lang="en-GB" sz="2400" dirty="0"/>
              </a:p>
            </p:txBody>
          </p:sp>
          <p:sp>
            <p:nvSpPr>
              <p:cNvPr id="459" name="Freeform 5294"/>
              <p:cNvSpPr>
                <a:spLocks/>
              </p:cNvSpPr>
              <p:nvPr/>
            </p:nvSpPr>
            <p:spPr bwMode="auto">
              <a:xfrm>
                <a:off x="2935" y="1606"/>
                <a:ext cx="3" cy="1"/>
              </a:xfrm>
              <a:custGeom>
                <a:avLst/>
                <a:gdLst>
                  <a:gd name="T0" fmla="*/ 3 w 2"/>
                  <a:gd name="T1" fmla="*/ 1 h 1"/>
                  <a:gd name="T2" fmla="*/ 0 w 2"/>
                  <a:gd name="T3" fmla="*/ 1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0" y="1"/>
                      <a:pt x="0" y="1"/>
                    </a:cubicBezTo>
                    <a:cubicBezTo>
                      <a:pt x="1"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460" name="Freeform 5295"/>
              <p:cNvSpPr>
                <a:spLocks/>
              </p:cNvSpPr>
              <p:nvPr/>
            </p:nvSpPr>
            <p:spPr bwMode="auto">
              <a:xfrm>
                <a:off x="2938" y="1604"/>
                <a:ext cx="2" cy="3"/>
              </a:xfrm>
              <a:custGeom>
                <a:avLst/>
                <a:gdLst>
                  <a:gd name="T0" fmla="*/ 0 w 2"/>
                  <a:gd name="T1" fmla="*/ 2 h 2"/>
                  <a:gd name="T2" fmla="*/ 2 w 2"/>
                  <a:gd name="T3" fmla="*/ 2 h 2"/>
                  <a:gd name="T4" fmla="*/ 0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0" y="1"/>
                    </a:moveTo>
                    <a:cubicBezTo>
                      <a:pt x="1" y="2"/>
                      <a:pt x="2" y="2"/>
                      <a:pt x="2" y="1"/>
                    </a:cubicBezTo>
                    <a:cubicBezTo>
                      <a:pt x="2" y="1"/>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461" name="Freeform 5296"/>
              <p:cNvSpPr>
                <a:spLocks/>
              </p:cNvSpPr>
              <p:nvPr/>
            </p:nvSpPr>
            <p:spPr bwMode="auto">
              <a:xfrm>
                <a:off x="2947" y="1593"/>
                <a:ext cx="9" cy="5"/>
              </a:xfrm>
              <a:custGeom>
                <a:avLst/>
                <a:gdLst>
                  <a:gd name="T0" fmla="*/ 8 w 7"/>
                  <a:gd name="T1" fmla="*/ 3 h 4"/>
                  <a:gd name="T2" fmla="*/ 9 w 7"/>
                  <a:gd name="T3" fmla="*/ 1 h 4"/>
                  <a:gd name="T4" fmla="*/ 5 w 7"/>
                  <a:gd name="T5" fmla="*/ 0 h 4"/>
                  <a:gd name="T6" fmla="*/ 5 w 7"/>
                  <a:gd name="T7" fmla="*/ 3 h 4"/>
                  <a:gd name="T8" fmla="*/ 5 w 7"/>
                  <a:gd name="T9" fmla="*/ 1 h 4"/>
                  <a:gd name="T10" fmla="*/ 5 w 7"/>
                  <a:gd name="T11" fmla="*/ 3 h 4"/>
                  <a:gd name="T12" fmla="*/ 3 w 7"/>
                  <a:gd name="T13" fmla="*/ 3 h 4"/>
                  <a:gd name="T14" fmla="*/ 0 w 7"/>
                  <a:gd name="T15" fmla="*/ 4 h 4"/>
                  <a:gd name="T16" fmla="*/ 8 w 7"/>
                  <a:gd name="T17" fmla="*/ 3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4">
                    <a:moveTo>
                      <a:pt x="6" y="2"/>
                    </a:moveTo>
                    <a:cubicBezTo>
                      <a:pt x="6" y="2"/>
                      <a:pt x="7" y="1"/>
                      <a:pt x="7" y="1"/>
                    </a:cubicBezTo>
                    <a:cubicBezTo>
                      <a:pt x="6" y="0"/>
                      <a:pt x="5" y="0"/>
                      <a:pt x="4" y="0"/>
                    </a:cubicBezTo>
                    <a:cubicBezTo>
                      <a:pt x="5" y="0"/>
                      <a:pt x="5" y="1"/>
                      <a:pt x="4" y="2"/>
                    </a:cubicBezTo>
                    <a:cubicBezTo>
                      <a:pt x="4" y="1"/>
                      <a:pt x="4" y="1"/>
                      <a:pt x="4" y="1"/>
                    </a:cubicBezTo>
                    <a:cubicBezTo>
                      <a:pt x="3" y="1"/>
                      <a:pt x="2" y="2"/>
                      <a:pt x="4" y="2"/>
                    </a:cubicBezTo>
                    <a:cubicBezTo>
                      <a:pt x="3" y="1"/>
                      <a:pt x="0" y="3"/>
                      <a:pt x="2" y="2"/>
                    </a:cubicBezTo>
                    <a:cubicBezTo>
                      <a:pt x="2" y="2"/>
                      <a:pt x="1" y="3"/>
                      <a:pt x="0" y="3"/>
                    </a:cubicBezTo>
                    <a:cubicBezTo>
                      <a:pt x="1" y="4"/>
                      <a:pt x="6" y="4"/>
                      <a:pt x="6" y="2"/>
                    </a:cubicBezTo>
                  </a:path>
                </a:pathLst>
              </a:custGeom>
              <a:solidFill>
                <a:srgbClr val="B3B3B3"/>
              </a:solidFill>
              <a:ln w="3175">
                <a:solidFill>
                  <a:schemeClr val="tx1"/>
                </a:solidFill>
                <a:round/>
                <a:headEnd/>
                <a:tailEnd/>
              </a:ln>
            </p:spPr>
            <p:txBody>
              <a:bodyPr/>
              <a:lstStyle/>
              <a:p>
                <a:endParaRPr lang="en-GB" sz="2400" dirty="0"/>
              </a:p>
            </p:txBody>
          </p:sp>
          <p:sp>
            <p:nvSpPr>
              <p:cNvPr id="462" name="Freeform 5297"/>
              <p:cNvSpPr>
                <a:spLocks/>
              </p:cNvSpPr>
              <p:nvPr/>
            </p:nvSpPr>
            <p:spPr bwMode="auto">
              <a:xfrm>
                <a:off x="2952" y="1590"/>
                <a:ext cx="3" cy="1"/>
              </a:xfrm>
              <a:custGeom>
                <a:avLst/>
                <a:gdLst>
                  <a:gd name="T0" fmla="*/ 0 w 2"/>
                  <a:gd name="T1" fmla="*/ 1 h 1"/>
                  <a:gd name="T2" fmla="*/ 3 w 2"/>
                  <a:gd name="T3" fmla="*/ 0 h 1"/>
                  <a:gd name="T4" fmla="*/ 0 w 2"/>
                  <a:gd name="T5" fmla="*/ 0 h 1"/>
                  <a:gd name="T6" fmla="*/ 0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1"/>
                    </a:moveTo>
                    <a:cubicBezTo>
                      <a:pt x="1" y="0"/>
                      <a:pt x="2" y="0"/>
                      <a:pt x="2" y="0"/>
                    </a:cubicBezTo>
                    <a:cubicBezTo>
                      <a:pt x="2" y="0"/>
                      <a:pt x="1" y="0"/>
                      <a:pt x="0"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463" name="Freeform 5298"/>
              <p:cNvSpPr>
                <a:spLocks/>
              </p:cNvSpPr>
              <p:nvPr/>
            </p:nvSpPr>
            <p:spPr bwMode="auto">
              <a:xfrm>
                <a:off x="2953" y="1590"/>
                <a:ext cx="10" cy="6"/>
              </a:xfrm>
              <a:custGeom>
                <a:avLst/>
                <a:gdLst>
                  <a:gd name="T0" fmla="*/ 0 w 7"/>
                  <a:gd name="T1" fmla="*/ 1 h 5"/>
                  <a:gd name="T2" fmla="*/ 10 w 7"/>
                  <a:gd name="T3" fmla="*/ 1 h 5"/>
                  <a:gd name="T4" fmla="*/ 7 w 7"/>
                  <a:gd name="T5" fmla="*/ 1 h 5"/>
                  <a:gd name="T6" fmla="*/ 4 w 7"/>
                  <a:gd name="T7" fmla="*/ 0 h 5"/>
                  <a:gd name="T8" fmla="*/ 0 w 7"/>
                  <a:gd name="T9" fmla="*/ 1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5">
                    <a:moveTo>
                      <a:pt x="0" y="1"/>
                    </a:moveTo>
                    <a:cubicBezTo>
                      <a:pt x="0" y="5"/>
                      <a:pt x="6" y="1"/>
                      <a:pt x="7" y="1"/>
                    </a:cubicBezTo>
                    <a:cubicBezTo>
                      <a:pt x="6" y="1"/>
                      <a:pt x="5" y="0"/>
                      <a:pt x="5" y="1"/>
                    </a:cubicBezTo>
                    <a:cubicBezTo>
                      <a:pt x="4" y="1"/>
                      <a:pt x="4" y="0"/>
                      <a:pt x="3" y="0"/>
                    </a:cubicBezTo>
                    <a:cubicBezTo>
                      <a:pt x="2"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464" name="Freeform 5299"/>
              <p:cNvSpPr>
                <a:spLocks/>
              </p:cNvSpPr>
              <p:nvPr/>
            </p:nvSpPr>
            <p:spPr bwMode="auto">
              <a:xfrm>
                <a:off x="2956" y="1586"/>
                <a:ext cx="1" cy="3"/>
              </a:xfrm>
              <a:custGeom>
                <a:avLst/>
                <a:gdLst>
                  <a:gd name="T0" fmla="*/ 0 w 1"/>
                  <a:gd name="T1" fmla="*/ 3 h 2"/>
                  <a:gd name="T2" fmla="*/ 1 w 1"/>
                  <a:gd name="T3" fmla="*/ 3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0" y="2"/>
                      <a:pt x="1" y="2"/>
                      <a:pt x="1" y="2"/>
                    </a:cubicBezTo>
                    <a:cubicBezTo>
                      <a:pt x="1" y="1"/>
                      <a:pt x="0" y="0"/>
                      <a:pt x="0" y="2"/>
                    </a:cubicBezTo>
                  </a:path>
                </a:pathLst>
              </a:custGeom>
              <a:solidFill>
                <a:srgbClr val="B3B3B3"/>
              </a:solidFill>
              <a:ln w="3175">
                <a:solidFill>
                  <a:schemeClr val="tx1"/>
                </a:solidFill>
                <a:round/>
                <a:headEnd/>
                <a:tailEnd/>
              </a:ln>
            </p:spPr>
            <p:txBody>
              <a:bodyPr/>
              <a:lstStyle/>
              <a:p>
                <a:endParaRPr lang="en-GB" sz="2400" dirty="0"/>
              </a:p>
            </p:txBody>
          </p:sp>
          <p:sp>
            <p:nvSpPr>
              <p:cNvPr id="465" name="Freeform 5300"/>
              <p:cNvSpPr>
                <a:spLocks/>
              </p:cNvSpPr>
              <p:nvPr/>
            </p:nvSpPr>
            <p:spPr bwMode="auto">
              <a:xfrm>
                <a:off x="2959" y="1589"/>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1" y="0"/>
                      <a:pt x="1" y="0"/>
                    </a:cubicBezTo>
                    <a:cubicBezTo>
                      <a:pt x="1"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466" name="Freeform 5301"/>
              <p:cNvSpPr>
                <a:spLocks/>
              </p:cNvSpPr>
              <p:nvPr/>
            </p:nvSpPr>
            <p:spPr bwMode="auto">
              <a:xfrm>
                <a:off x="2961" y="1591"/>
                <a:ext cx="3" cy="2"/>
              </a:xfrm>
              <a:custGeom>
                <a:avLst/>
                <a:gdLst>
                  <a:gd name="T0" fmla="*/ 2 w 2"/>
                  <a:gd name="T1" fmla="*/ 0 h 1"/>
                  <a:gd name="T2" fmla="*/ 0 w 2"/>
                  <a:gd name="T3" fmla="*/ 2 h 1"/>
                  <a:gd name="T4" fmla="*/ 3 w 2"/>
                  <a:gd name="T5" fmla="*/ 0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1" y="0"/>
                      <a:pt x="0" y="1"/>
                      <a:pt x="0" y="1"/>
                    </a:cubicBezTo>
                    <a:cubicBezTo>
                      <a:pt x="1" y="1"/>
                      <a:pt x="2" y="1"/>
                      <a:pt x="2"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467" name="Freeform 5302"/>
              <p:cNvSpPr>
                <a:spLocks/>
              </p:cNvSpPr>
              <p:nvPr/>
            </p:nvSpPr>
            <p:spPr bwMode="auto">
              <a:xfrm>
                <a:off x="2961" y="1587"/>
                <a:ext cx="6" cy="4"/>
              </a:xfrm>
              <a:custGeom>
                <a:avLst/>
                <a:gdLst>
                  <a:gd name="T0" fmla="*/ 5 w 4"/>
                  <a:gd name="T1" fmla="*/ 1 h 3"/>
                  <a:gd name="T2" fmla="*/ 0 w 4"/>
                  <a:gd name="T3" fmla="*/ 0 h 3"/>
                  <a:gd name="T4" fmla="*/ 6 w 4"/>
                  <a:gd name="T5" fmla="*/ 3 h 3"/>
                  <a:gd name="T6" fmla="*/ 5 w 4"/>
                  <a:gd name="T7" fmla="*/ 1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3" y="1"/>
                    </a:moveTo>
                    <a:cubicBezTo>
                      <a:pt x="2" y="0"/>
                      <a:pt x="1" y="0"/>
                      <a:pt x="0" y="0"/>
                    </a:cubicBezTo>
                    <a:cubicBezTo>
                      <a:pt x="1" y="1"/>
                      <a:pt x="2" y="3"/>
                      <a:pt x="4" y="2"/>
                    </a:cubicBezTo>
                    <a:cubicBezTo>
                      <a:pt x="3" y="1"/>
                      <a:pt x="3" y="1"/>
                      <a:pt x="3" y="1"/>
                    </a:cubicBezTo>
                  </a:path>
                </a:pathLst>
              </a:custGeom>
              <a:solidFill>
                <a:srgbClr val="B3B3B3"/>
              </a:solidFill>
              <a:ln w="3175">
                <a:solidFill>
                  <a:schemeClr val="tx1"/>
                </a:solidFill>
                <a:round/>
                <a:headEnd/>
                <a:tailEnd/>
              </a:ln>
            </p:spPr>
            <p:txBody>
              <a:bodyPr/>
              <a:lstStyle/>
              <a:p>
                <a:endParaRPr lang="en-GB" sz="2400" dirty="0"/>
              </a:p>
            </p:txBody>
          </p:sp>
          <p:sp>
            <p:nvSpPr>
              <p:cNvPr id="468" name="Freeform 5303"/>
              <p:cNvSpPr>
                <a:spLocks/>
              </p:cNvSpPr>
              <p:nvPr/>
            </p:nvSpPr>
            <p:spPr bwMode="auto">
              <a:xfrm>
                <a:off x="2969" y="1587"/>
                <a:ext cx="4" cy="4"/>
              </a:xfrm>
              <a:custGeom>
                <a:avLst/>
                <a:gdLst>
                  <a:gd name="T0" fmla="*/ 0 w 3"/>
                  <a:gd name="T1" fmla="*/ 1 h 3"/>
                  <a:gd name="T2" fmla="*/ 4 w 3"/>
                  <a:gd name="T3" fmla="*/ 0 h 3"/>
                  <a:gd name="T4" fmla="*/ 0 w 3"/>
                  <a:gd name="T5" fmla="*/ 1 h 3"/>
                  <a:gd name="T6" fmla="*/ 0 60000 65536"/>
                  <a:gd name="T7" fmla="*/ 0 60000 65536"/>
                  <a:gd name="T8" fmla="*/ 0 60000 65536"/>
                </a:gdLst>
                <a:ahLst/>
                <a:cxnLst>
                  <a:cxn ang="T6">
                    <a:pos x="T0" y="T1"/>
                  </a:cxn>
                  <a:cxn ang="T7">
                    <a:pos x="T2" y="T3"/>
                  </a:cxn>
                  <a:cxn ang="T8">
                    <a:pos x="T4" y="T5"/>
                  </a:cxn>
                </a:cxnLst>
                <a:rect l="0" t="0" r="r" b="b"/>
                <a:pathLst>
                  <a:path w="3" h="3">
                    <a:moveTo>
                      <a:pt x="0" y="1"/>
                    </a:moveTo>
                    <a:cubicBezTo>
                      <a:pt x="1" y="3"/>
                      <a:pt x="3" y="2"/>
                      <a:pt x="3" y="0"/>
                    </a:cubicBezTo>
                    <a:cubicBezTo>
                      <a:pt x="2"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469" name="Freeform 5304"/>
              <p:cNvSpPr>
                <a:spLocks/>
              </p:cNvSpPr>
              <p:nvPr/>
            </p:nvSpPr>
            <p:spPr bwMode="auto">
              <a:xfrm>
                <a:off x="2972" y="1591"/>
                <a:ext cx="1" cy="3"/>
              </a:xfrm>
              <a:custGeom>
                <a:avLst/>
                <a:gdLst>
                  <a:gd name="T0" fmla="*/ 0 w 1"/>
                  <a:gd name="T1" fmla="*/ 3 h 2"/>
                  <a:gd name="T2" fmla="*/ 1 w 1"/>
                  <a:gd name="T3" fmla="*/ 2 h 2"/>
                  <a:gd name="T4" fmla="*/ 0 w 1"/>
                  <a:gd name="T5" fmla="*/ 2 h 2"/>
                  <a:gd name="T6" fmla="*/ 0 w 1"/>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2"/>
                    </a:moveTo>
                    <a:cubicBezTo>
                      <a:pt x="1" y="1"/>
                      <a:pt x="1" y="1"/>
                      <a:pt x="1" y="1"/>
                    </a:cubicBezTo>
                    <a:cubicBezTo>
                      <a:pt x="0" y="0"/>
                      <a:pt x="0" y="1"/>
                      <a:pt x="0" y="1"/>
                    </a:cubicBezTo>
                    <a:cubicBezTo>
                      <a:pt x="0" y="2"/>
                      <a:pt x="0" y="2"/>
                      <a:pt x="0" y="2"/>
                    </a:cubicBezTo>
                  </a:path>
                </a:pathLst>
              </a:custGeom>
              <a:solidFill>
                <a:srgbClr val="B3B3B3"/>
              </a:solidFill>
              <a:ln w="3175">
                <a:solidFill>
                  <a:schemeClr val="tx1"/>
                </a:solidFill>
                <a:round/>
                <a:headEnd/>
                <a:tailEnd/>
              </a:ln>
            </p:spPr>
            <p:txBody>
              <a:bodyPr/>
              <a:lstStyle/>
              <a:p>
                <a:endParaRPr lang="en-GB" sz="2400" dirty="0"/>
              </a:p>
            </p:txBody>
          </p:sp>
          <p:sp>
            <p:nvSpPr>
              <p:cNvPr id="470" name="Freeform 5305"/>
              <p:cNvSpPr>
                <a:spLocks/>
              </p:cNvSpPr>
              <p:nvPr/>
            </p:nvSpPr>
            <p:spPr bwMode="auto">
              <a:xfrm>
                <a:off x="2973" y="1590"/>
                <a:ext cx="3" cy="1"/>
              </a:xfrm>
              <a:custGeom>
                <a:avLst/>
                <a:gdLst>
                  <a:gd name="T0" fmla="*/ 0 w 2"/>
                  <a:gd name="T1" fmla="*/ 1 h 1"/>
                  <a:gd name="T2" fmla="*/ 3 w 2"/>
                  <a:gd name="T3" fmla="*/ 1 h 1"/>
                  <a:gd name="T4" fmla="*/ 0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2" y="1"/>
                      <a:pt x="2" y="1"/>
                    </a:cubicBezTo>
                    <a:cubicBezTo>
                      <a:pt x="2" y="1"/>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471" name="Freeform 5306"/>
              <p:cNvSpPr>
                <a:spLocks/>
              </p:cNvSpPr>
              <p:nvPr/>
            </p:nvSpPr>
            <p:spPr bwMode="auto">
              <a:xfrm>
                <a:off x="2981" y="1590"/>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472" name="Freeform 5307"/>
              <p:cNvSpPr>
                <a:spLocks/>
              </p:cNvSpPr>
              <p:nvPr/>
            </p:nvSpPr>
            <p:spPr bwMode="auto">
              <a:xfrm>
                <a:off x="2985" y="1581"/>
                <a:ext cx="15" cy="4"/>
              </a:xfrm>
              <a:custGeom>
                <a:avLst/>
                <a:gdLst>
                  <a:gd name="T0" fmla="*/ 14 w 11"/>
                  <a:gd name="T1" fmla="*/ 0 h 3"/>
                  <a:gd name="T2" fmla="*/ 15 w 11"/>
                  <a:gd name="T3" fmla="*/ 0 h 3"/>
                  <a:gd name="T4" fmla="*/ 11 w 11"/>
                  <a:gd name="T5" fmla="*/ 0 h 3"/>
                  <a:gd name="T6" fmla="*/ 8 w 11"/>
                  <a:gd name="T7" fmla="*/ 1 h 3"/>
                  <a:gd name="T8" fmla="*/ 4 w 11"/>
                  <a:gd name="T9" fmla="*/ 1 h 3"/>
                  <a:gd name="T10" fmla="*/ 0 w 11"/>
                  <a:gd name="T11" fmla="*/ 1 h 3"/>
                  <a:gd name="T12" fmla="*/ 3 w 11"/>
                  <a:gd name="T13" fmla="*/ 3 h 3"/>
                  <a:gd name="T14" fmla="*/ 1 w 11"/>
                  <a:gd name="T15" fmla="*/ 4 h 3"/>
                  <a:gd name="T16" fmla="*/ 8 w 11"/>
                  <a:gd name="T17" fmla="*/ 3 h 3"/>
                  <a:gd name="T18" fmla="*/ 14 w 11"/>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 h="3">
                    <a:moveTo>
                      <a:pt x="10" y="0"/>
                    </a:moveTo>
                    <a:cubicBezTo>
                      <a:pt x="11" y="0"/>
                      <a:pt x="11" y="0"/>
                      <a:pt x="11" y="0"/>
                    </a:cubicBezTo>
                    <a:cubicBezTo>
                      <a:pt x="10" y="0"/>
                      <a:pt x="9" y="0"/>
                      <a:pt x="8" y="0"/>
                    </a:cubicBezTo>
                    <a:cubicBezTo>
                      <a:pt x="10" y="2"/>
                      <a:pt x="3" y="0"/>
                      <a:pt x="6" y="1"/>
                    </a:cubicBezTo>
                    <a:cubicBezTo>
                      <a:pt x="5" y="1"/>
                      <a:pt x="4" y="0"/>
                      <a:pt x="3" y="1"/>
                    </a:cubicBezTo>
                    <a:cubicBezTo>
                      <a:pt x="2" y="2"/>
                      <a:pt x="1" y="1"/>
                      <a:pt x="0" y="1"/>
                    </a:cubicBezTo>
                    <a:cubicBezTo>
                      <a:pt x="0" y="2"/>
                      <a:pt x="1" y="2"/>
                      <a:pt x="2" y="2"/>
                    </a:cubicBezTo>
                    <a:cubicBezTo>
                      <a:pt x="1" y="3"/>
                      <a:pt x="1" y="3"/>
                      <a:pt x="1" y="3"/>
                    </a:cubicBezTo>
                    <a:cubicBezTo>
                      <a:pt x="2" y="2"/>
                      <a:pt x="4" y="3"/>
                      <a:pt x="6" y="2"/>
                    </a:cubicBezTo>
                    <a:cubicBezTo>
                      <a:pt x="7" y="2"/>
                      <a:pt x="9" y="1"/>
                      <a:pt x="10" y="0"/>
                    </a:cubicBezTo>
                  </a:path>
                </a:pathLst>
              </a:custGeom>
              <a:solidFill>
                <a:srgbClr val="B3B3B3"/>
              </a:solidFill>
              <a:ln w="3175">
                <a:solidFill>
                  <a:schemeClr val="tx1"/>
                </a:solidFill>
                <a:round/>
                <a:headEnd/>
                <a:tailEnd/>
              </a:ln>
            </p:spPr>
            <p:txBody>
              <a:bodyPr/>
              <a:lstStyle/>
              <a:p>
                <a:endParaRPr lang="en-GB" sz="2400" dirty="0"/>
              </a:p>
            </p:txBody>
          </p:sp>
          <p:sp>
            <p:nvSpPr>
              <p:cNvPr id="473" name="Freeform 5308"/>
              <p:cNvSpPr>
                <a:spLocks/>
              </p:cNvSpPr>
              <p:nvPr/>
            </p:nvSpPr>
            <p:spPr bwMode="auto">
              <a:xfrm>
                <a:off x="2989" y="1586"/>
                <a:ext cx="5" cy="1"/>
              </a:xfrm>
              <a:custGeom>
                <a:avLst/>
                <a:gdLst>
                  <a:gd name="T0" fmla="*/ 4 w 4"/>
                  <a:gd name="T1" fmla="*/ 1 h 1"/>
                  <a:gd name="T2" fmla="*/ 5 w 4"/>
                  <a:gd name="T3" fmla="*/ 1 h 1"/>
                  <a:gd name="T4" fmla="*/ 0 w 4"/>
                  <a:gd name="T5" fmla="*/ 0 h 1"/>
                  <a:gd name="T6" fmla="*/ 4 w 4"/>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3" y="1"/>
                    </a:moveTo>
                    <a:cubicBezTo>
                      <a:pt x="4" y="1"/>
                      <a:pt x="4" y="1"/>
                      <a:pt x="4" y="1"/>
                    </a:cubicBezTo>
                    <a:cubicBezTo>
                      <a:pt x="4" y="0"/>
                      <a:pt x="1" y="0"/>
                      <a:pt x="0" y="0"/>
                    </a:cubicBezTo>
                    <a:cubicBezTo>
                      <a:pt x="1" y="1"/>
                      <a:pt x="2" y="1"/>
                      <a:pt x="3" y="1"/>
                    </a:cubicBezTo>
                  </a:path>
                </a:pathLst>
              </a:custGeom>
              <a:solidFill>
                <a:srgbClr val="B3B3B3"/>
              </a:solidFill>
              <a:ln w="3175">
                <a:solidFill>
                  <a:schemeClr val="tx1"/>
                </a:solidFill>
                <a:round/>
                <a:headEnd/>
                <a:tailEnd/>
              </a:ln>
            </p:spPr>
            <p:txBody>
              <a:bodyPr/>
              <a:lstStyle/>
              <a:p>
                <a:endParaRPr lang="en-GB" sz="2400" dirty="0"/>
              </a:p>
            </p:txBody>
          </p:sp>
          <p:sp>
            <p:nvSpPr>
              <p:cNvPr id="474" name="Freeform 5309"/>
              <p:cNvSpPr>
                <a:spLocks/>
              </p:cNvSpPr>
              <p:nvPr/>
            </p:nvSpPr>
            <p:spPr bwMode="auto">
              <a:xfrm>
                <a:off x="2993" y="1582"/>
                <a:ext cx="9" cy="5"/>
              </a:xfrm>
              <a:custGeom>
                <a:avLst/>
                <a:gdLst>
                  <a:gd name="T0" fmla="*/ 8 w 7"/>
                  <a:gd name="T1" fmla="*/ 1 h 4"/>
                  <a:gd name="T2" fmla="*/ 8 w 7"/>
                  <a:gd name="T3" fmla="*/ 0 h 4"/>
                  <a:gd name="T4" fmla="*/ 0 w 7"/>
                  <a:gd name="T5" fmla="*/ 4 h 4"/>
                  <a:gd name="T6" fmla="*/ 4 w 7"/>
                  <a:gd name="T7" fmla="*/ 5 h 4"/>
                  <a:gd name="T8" fmla="*/ 8 w 7"/>
                  <a:gd name="T9" fmla="*/ 1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4">
                    <a:moveTo>
                      <a:pt x="6" y="1"/>
                    </a:moveTo>
                    <a:cubicBezTo>
                      <a:pt x="6" y="0"/>
                      <a:pt x="6" y="0"/>
                      <a:pt x="6" y="0"/>
                    </a:cubicBezTo>
                    <a:cubicBezTo>
                      <a:pt x="4" y="2"/>
                      <a:pt x="2" y="1"/>
                      <a:pt x="0" y="3"/>
                    </a:cubicBezTo>
                    <a:cubicBezTo>
                      <a:pt x="2" y="3"/>
                      <a:pt x="3" y="2"/>
                      <a:pt x="3" y="4"/>
                    </a:cubicBezTo>
                    <a:cubicBezTo>
                      <a:pt x="4" y="3"/>
                      <a:pt x="7" y="2"/>
                      <a:pt x="6" y="1"/>
                    </a:cubicBezTo>
                  </a:path>
                </a:pathLst>
              </a:custGeom>
              <a:solidFill>
                <a:srgbClr val="B3B3B3"/>
              </a:solidFill>
              <a:ln w="3175">
                <a:solidFill>
                  <a:schemeClr val="tx1"/>
                </a:solidFill>
                <a:round/>
                <a:headEnd/>
                <a:tailEnd/>
              </a:ln>
            </p:spPr>
            <p:txBody>
              <a:bodyPr/>
              <a:lstStyle/>
              <a:p>
                <a:endParaRPr lang="en-GB" sz="2400" dirty="0"/>
              </a:p>
            </p:txBody>
          </p:sp>
          <p:sp>
            <p:nvSpPr>
              <p:cNvPr id="475" name="Freeform 5310"/>
              <p:cNvSpPr>
                <a:spLocks/>
              </p:cNvSpPr>
              <p:nvPr/>
            </p:nvSpPr>
            <p:spPr bwMode="auto">
              <a:xfrm>
                <a:off x="3000" y="1581"/>
                <a:ext cx="6" cy="4"/>
              </a:xfrm>
              <a:custGeom>
                <a:avLst/>
                <a:gdLst>
                  <a:gd name="T0" fmla="*/ 5 w 5"/>
                  <a:gd name="T1" fmla="*/ 3 h 3"/>
                  <a:gd name="T2" fmla="*/ 2 w 5"/>
                  <a:gd name="T3" fmla="*/ 1 h 3"/>
                  <a:gd name="T4" fmla="*/ 5 w 5"/>
                  <a:gd name="T5" fmla="*/ 3 h 3"/>
                  <a:gd name="T6" fmla="*/ 0 60000 65536"/>
                  <a:gd name="T7" fmla="*/ 0 60000 65536"/>
                  <a:gd name="T8" fmla="*/ 0 60000 65536"/>
                </a:gdLst>
                <a:ahLst/>
                <a:cxnLst>
                  <a:cxn ang="T6">
                    <a:pos x="T0" y="T1"/>
                  </a:cxn>
                  <a:cxn ang="T7">
                    <a:pos x="T2" y="T3"/>
                  </a:cxn>
                  <a:cxn ang="T8">
                    <a:pos x="T4" y="T5"/>
                  </a:cxn>
                </a:cxnLst>
                <a:rect l="0" t="0" r="r" b="b"/>
                <a:pathLst>
                  <a:path w="5" h="3">
                    <a:moveTo>
                      <a:pt x="4" y="2"/>
                    </a:moveTo>
                    <a:cubicBezTo>
                      <a:pt x="5" y="1"/>
                      <a:pt x="3" y="1"/>
                      <a:pt x="2" y="1"/>
                    </a:cubicBezTo>
                    <a:cubicBezTo>
                      <a:pt x="0" y="0"/>
                      <a:pt x="2" y="3"/>
                      <a:pt x="4" y="2"/>
                    </a:cubicBezTo>
                  </a:path>
                </a:pathLst>
              </a:custGeom>
              <a:solidFill>
                <a:srgbClr val="B3B3B3"/>
              </a:solidFill>
              <a:ln w="3175">
                <a:solidFill>
                  <a:schemeClr val="tx1"/>
                </a:solidFill>
                <a:round/>
                <a:headEnd/>
                <a:tailEnd/>
              </a:ln>
            </p:spPr>
            <p:txBody>
              <a:bodyPr/>
              <a:lstStyle/>
              <a:p>
                <a:endParaRPr lang="en-GB" sz="2400" dirty="0"/>
              </a:p>
            </p:txBody>
          </p:sp>
          <p:sp>
            <p:nvSpPr>
              <p:cNvPr id="476" name="Freeform 5311"/>
              <p:cNvSpPr>
                <a:spLocks/>
              </p:cNvSpPr>
              <p:nvPr/>
            </p:nvSpPr>
            <p:spPr bwMode="auto">
              <a:xfrm>
                <a:off x="3004" y="1577"/>
                <a:ext cx="2" cy="2"/>
              </a:xfrm>
              <a:custGeom>
                <a:avLst/>
                <a:gdLst>
                  <a:gd name="T0" fmla="*/ 0 w 2"/>
                  <a:gd name="T1" fmla="*/ 1 h 2"/>
                  <a:gd name="T2" fmla="*/ 2 w 2"/>
                  <a:gd name="T3" fmla="*/ 1 h 2"/>
                  <a:gd name="T4" fmla="*/ 0 w 2"/>
                  <a:gd name="T5" fmla="*/ 1 h 2"/>
                  <a:gd name="T6" fmla="*/ 0 60000 65536"/>
                  <a:gd name="T7" fmla="*/ 0 60000 65536"/>
                  <a:gd name="T8" fmla="*/ 0 60000 65536"/>
                </a:gdLst>
                <a:ahLst/>
                <a:cxnLst>
                  <a:cxn ang="T6">
                    <a:pos x="T0" y="T1"/>
                  </a:cxn>
                  <a:cxn ang="T7">
                    <a:pos x="T2" y="T3"/>
                  </a:cxn>
                  <a:cxn ang="T8">
                    <a:pos x="T4" y="T5"/>
                  </a:cxn>
                </a:cxnLst>
                <a:rect l="0" t="0" r="r" b="b"/>
                <a:pathLst>
                  <a:path w="2" h="2">
                    <a:moveTo>
                      <a:pt x="0" y="1"/>
                    </a:moveTo>
                    <a:cubicBezTo>
                      <a:pt x="0" y="1"/>
                      <a:pt x="1" y="2"/>
                      <a:pt x="2" y="1"/>
                    </a:cubicBezTo>
                    <a:cubicBezTo>
                      <a:pt x="1" y="1"/>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477" name="Freeform 5312"/>
              <p:cNvSpPr>
                <a:spLocks/>
              </p:cNvSpPr>
              <p:nvPr/>
            </p:nvSpPr>
            <p:spPr bwMode="auto">
              <a:xfrm>
                <a:off x="3004" y="1577"/>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lnTo>
                      <a:pt x="1" y="0"/>
                    </a:lnTo>
                    <a:lnTo>
                      <a:pt x="0" y="0"/>
                    </a:lnTo>
                    <a:close/>
                  </a:path>
                </a:pathLst>
              </a:custGeom>
              <a:solidFill>
                <a:srgbClr val="B3B3B3"/>
              </a:solidFill>
              <a:ln w="3175">
                <a:solidFill>
                  <a:schemeClr val="tx1"/>
                </a:solidFill>
                <a:round/>
                <a:headEnd/>
                <a:tailEnd/>
              </a:ln>
            </p:spPr>
            <p:txBody>
              <a:bodyPr/>
              <a:lstStyle/>
              <a:p>
                <a:endParaRPr lang="en-GB" sz="2400" dirty="0"/>
              </a:p>
            </p:txBody>
          </p:sp>
          <p:sp>
            <p:nvSpPr>
              <p:cNvPr id="478" name="Freeform 5313"/>
              <p:cNvSpPr>
                <a:spLocks/>
              </p:cNvSpPr>
              <p:nvPr/>
            </p:nvSpPr>
            <p:spPr bwMode="auto">
              <a:xfrm>
                <a:off x="3004" y="1577"/>
                <a:ext cx="1" cy="0"/>
              </a:xfrm>
              <a:custGeom>
                <a:avLst/>
                <a:gdLst>
                  <a:gd name="T0" fmla="*/ 0 w 1"/>
                  <a:gd name="T1" fmla="*/ 1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lnTo>
                      <a:pt x="1" y="0"/>
                    </a:lnTo>
                    <a:lnTo>
                      <a:pt x="0" y="0"/>
                    </a:lnTo>
                  </a:path>
                </a:pathLst>
              </a:custGeom>
              <a:noFill/>
              <a:ln w="3175">
                <a:solidFill>
                  <a:schemeClr val="tx1"/>
                </a:solidFill>
                <a:round/>
                <a:headEnd/>
                <a:tailEnd/>
              </a:ln>
            </p:spPr>
            <p:txBody>
              <a:bodyPr/>
              <a:lstStyle/>
              <a:p>
                <a:endParaRPr lang="en-GB" sz="2400" dirty="0"/>
              </a:p>
            </p:txBody>
          </p:sp>
          <p:sp>
            <p:nvSpPr>
              <p:cNvPr id="479" name="Freeform 5314"/>
              <p:cNvSpPr>
                <a:spLocks/>
              </p:cNvSpPr>
              <p:nvPr/>
            </p:nvSpPr>
            <p:spPr bwMode="auto">
              <a:xfrm>
                <a:off x="3017" y="1575"/>
                <a:ext cx="8" cy="4"/>
              </a:xfrm>
              <a:custGeom>
                <a:avLst/>
                <a:gdLst>
                  <a:gd name="T0" fmla="*/ 7 w 6"/>
                  <a:gd name="T1" fmla="*/ 3 h 3"/>
                  <a:gd name="T2" fmla="*/ 8 w 6"/>
                  <a:gd name="T3" fmla="*/ 3 h 3"/>
                  <a:gd name="T4" fmla="*/ 8 w 6"/>
                  <a:gd name="T5" fmla="*/ 1 h 3"/>
                  <a:gd name="T6" fmla="*/ 4 w 6"/>
                  <a:gd name="T7" fmla="*/ 0 h 3"/>
                  <a:gd name="T8" fmla="*/ 0 w 6"/>
                  <a:gd name="T9" fmla="*/ 1 h 3"/>
                  <a:gd name="T10" fmla="*/ 3 w 6"/>
                  <a:gd name="T11" fmla="*/ 3 h 3"/>
                  <a:gd name="T12" fmla="*/ 7 w 6"/>
                  <a:gd name="T13" fmla="*/ 3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
                    <a:moveTo>
                      <a:pt x="5" y="2"/>
                    </a:moveTo>
                    <a:cubicBezTo>
                      <a:pt x="6" y="2"/>
                      <a:pt x="6" y="2"/>
                      <a:pt x="6" y="2"/>
                    </a:cubicBezTo>
                    <a:cubicBezTo>
                      <a:pt x="5" y="2"/>
                      <a:pt x="5" y="1"/>
                      <a:pt x="6" y="1"/>
                    </a:cubicBezTo>
                    <a:cubicBezTo>
                      <a:pt x="5" y="0"/>
                      <a:pt x="4" y="0"/>
                      <a:pt x="3" y="0"/>
                    </a:cubicBezTo>
                    <a:cubicBezTo>
                      <a:pt x="2" y="0"/>
                      <a:pt x="2" y="1"/>
                      <a:pt x="0" y="1"/>
                    </a:cubicBezTo>
                    <a:cubicBezTo>
                      <a:pt x="1" y="1"/>
                      <a:pt x="2" y="2"/>
                      <a:pt x="2" y="2"/>
                    </a:cubicBezTo>
                    <a:cubicBezTo>
                      <a:pt x="3" y="3"/>
                      <a:pt x="4" y="2"/>
                      <a:pt x="5" y="2"/>
                    </a:cubicBezTo>
                  </a:path>
                </a:pathLst>
              </a:custGeom>
              <a:solidFill>
                <a:srgbClr val="B3B3B3"/>
              </a:solidFill>
              <a:ln w="3175">
                <a:solidFill>
                  <a:schemeClr val="tx1"/>
                </a:solidFill>
                <a:round/>
                <a:headEnd/>
                <a:tailEnd/>
              </a:ln>
            </p:spPr>
            <p:txBody>
              <a:bodyPr/>
              <a:lstStyle/>
              <a:p>
                <a:endParaRPr lang="en-GB" sz="2400" dirty="0"/>
              </a:p>
            </p:txBody>
          </p:sp>
          <p:sp>
            <p:nvSpPr>
              <p:cNvPr id="480" name="Freeform 5315"/>
              <p:cNvSpPr>
                <a:spLocks/>
              </p:cNvSpPr>
              <p:nvPr/>
            </p:nvSpPr>
            <p:spPr bwMode="auto">
              <a:xfrm>
                <a:off x="2675" y="1574"/>
                <a:ext cx="13" cy="7"/>
              </a:xfrm>
              <a:custGeom>
                <a:avLst/>
                <a:gdLst>
                  <a:gd name="T0" fmla="*/ 0 w 10"/>
                  <a:gd name="T1" fmla="*/ 7 h 5"/>
                  <a:gd name="T2" fmla="*/ 7 w 10"/>
                  <a:gd name="T3" fmla="*/ 4 h 5"/>
                  <a:gd name="T4" fmla="*/ 10 w 10"/>
                  <a:gd name="T5" fmla="*/ 3 h 5"/>
                  <a:gd name="T6" fmla="*/ 5 w 10"/>
                  <a:gd name="T7" fmla="*/ 3 h 5"/>
                  <a:gd name="T8" fmla="*/ 0 w 10"/>
                  <a:gd name="T9" fmla="*/ 7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5">
                    <a:moveTo>
                      <a:pt x="0" y="5"/>
                    </a:moveTo>
                    <a:cubicBezTo>
                      <a:pt x="2" y="4"/>
                      <a:pt x="3" y="3"/>
                      <a:pt x="5" y="3"/>
                    </a:cubicBezTo>
                    <a:cubicBezTo>
                      <a:pt x="6" y="3"/>
                      <a:pt x="8" y="3"/>
                      <a:pt x="8" y="2"/>
                    </a:cubicBezTo>
                    <a:cubicBezTo>
                      <a:pt x="10" y="0"/>
                      <a:pt x="5" y="2"/>
                      <a:pt x="4" y="2"/>
                    </a:cubicBezTo>
                    <a:cubicBezTo>
                      <a:pt x="3" y="3"/>
                      <a:pt x="1" y="3"/>
                      <a:pt x="0" y="5"/>
                    </a:cubicBezTo>
                  </a:path>
                </a:pathLst>
              </a:custGeom>
              <a:solidFill>
                <a:srgbClr val="B3B3B3"/>
              </a:solidFill>
              <a:ln w="3175">
                <a:solidFill>
                  <a:schemeClr val="tx1"/>
                </a:solidFill>
                <a:round/>
                <a:headEnd/>
                <a:tailEnd/>
              </a:ln>
            </p:spPr>
            <p:txBody>
              <a:bodyPr/>
              <a:lstStyle/>
              <a:p>
                <a:endParaRPr lang="en-GB" sz="2400" dirty="0"/>
              </a:p>
            </p:txBody>
          </p:sp>
          <p:sp>
            <p:nvSpPr>
              <p:cNvPr id="481" name="Freeform 5316"/>
              <p:cNvSpPr>
                <a:spLocks/>
              </p:cNvSpPr>
              <p:nvPr/>
            </p:nvSpPr>
            <p:spPr bwMode="auto">
              <a:xfrm>
                <a:off x="2810" y="1574"/>
                <a:ext cx="267" cy="185"/>
              </a:xfrm>
              <a:custGeom>
                <a:avLst/>
                <a:gdLst>
                  <a:gd name="T0" fmla="*/ 5 w 203"/>
                  <a:gd name="T1" fmla="*/ 132 h 140"/>
                  <a:gd name="T2" fmla="*/ 14 w 203"/>
                  <a:gd name="T3" fmla="*/ 130 h 140"/>
                  <a:gd name="T4" fmla="*/ 9 w 203"/>
                  <a:gd name="T5" fmla="*/ 126 h 140"/>
                  <a:gd name="T6" fmla="*/ 24 w 203"/>
                  <a:gd name="T7" fmla="*/ 123 h 140"/>
                  <a:gd name="T8" fmla="*/ 32 w 203"/>
                  <a:gd name="T9" fmla="*/ 119 h 140"/>
                  <a:gd name="T10" fmla="*/ 22 w 203"/>
                  <a:gd name="T11" fmla="*/ 114 h 140"/>
                  <a:gd name="T12" fmla="*/ 41 w 203"/>
                  <a:gd name="T13" fmla="*/ 115 h 140"/>
                  <a:gd name="T14" fmla="*/ 43 w 203"/>
                  <a:gd name="T15" fmla="*/ 107 h 140"/>
                  <a:gd name="T16" fmla="*/ 54 w 203"/>
                  <a:gd name="T17" fmla="*/ 108 h 140"/>
                  <a:gd name="T18" fmla="*/ 68 w 203"/>
                  <a:gd name="T19" fmla="*/ 100 h 140"/>
                  <a:gd name="T20" fmla="*/ 57 w 203"/>
                  <a:gd name="T21" fmla="*/ 102 h 140"/>
                  <a:gd name="T22" fmla="*/ 59 w 203"/>
                  <a:gd name="T23" fmla="*/ 96 h 140"/>
                  <a:gd name="T24" fmla="*/ 75 w 203"/>
                  <a:gd name="T25" fmla="*/ 87 h 140"/>
                  <a:gd name="T26" fmla="*/ 72 w 203"/>
                  <a:gd name="T27" fmla="*/ 86 h 140"/>
                  <a:gd name="T28" fmla="*/ 83 w 203"/>
                  <a:gd name="T29" fmla="*/ 82 h 140"/>
                  <a:gd name="T30" fmla="*/ 82 w 203"/>
                  <a:gd name="T31" fmla="*/ 77 h 140"/>
                  <a:gd name="T32" fmla="*/ 99 w 203"/>
                  <a:gd name="T33" fmla="*/ 66 h 140"/>
                  <a:gd name="T34" fmla="*/ 88 w 203"/>
                  <a:gd name="T35" fmla="*/ 62 h 140"/>
                  <a:gd name="T36" fmla="*/ 97 w 203"/>
                  <a:gd name="T37" fmla="*/ 57 h 140"/>
                  <a:gd name="T38" fmla="*/ 101 w 203"/>
                  <a:gd name="T39" fmla="*/ 53 h 140"/>
                  <a:gd name="T40" fmla="*/ 114 w 203"/>
                  <a:gd name="T41" fmla="*/ 52 h 140"/>
                  <a:gd name="T42" fmla="*/ 108 w 203"/>
                  <a:gd name="T43" fmla="*/ 46 h 140"/>
                  <a:gd name="T44" fmla="*/ 117 w 203"/>
                  <a:gd name="T45" fmla="*/ 41 h 140"/>
                  <a:gd name="T46" fmla="*/ 122 w 203"/>
                  <a:gd name="T47" fmla="*/ 41 h 140"/>
                  <a:gd name="T48" fmla="*/ 130 w 203"/>
                  <a:gd name="T49" fmla="*/ 40 h 140"/>
                  <a:gd name="T50" fmla="*/ 133 w 203"/>
                  <a:gd name="T51" fmla="*/ 34 h 140"/>
                  <a:gd name="T52" fmla="*/ 141 w 203"/>
                  <a:gd name="T53" fmla="*/ 24 h 140"/>
                  <a:gd name="T54" fmla="*/ 153 w 203"/>
                  <a:gd name="T55" fmla="*/ 19 h 140"/>
                  <a:gd name="T56" fmla="*/ 164 w 203"/>
                  <a:gd name="T57" fmla="*/ 24 h 140"/>
                  <a:gd name="T58" fmla="*/ 176 w 203"/>
                  <a:gd name="T59" fmla="*/ 17 h 140"/>
                  <a:gd name="T60" fmla="*/ 180 w 203"/>
                  <a:gd name="T61" fmla="*/ 15 h 140"/>
                  <a:gd name="T62" fmla="*/ 188 w 203"/>
                  <a:gd name="T63" fmla="*/ 13 h 140"/>
                  <a:gd name="T64" fmla="*/ 205 w 203"/>
                  <a:gd name="T65" fmla="*/ 4 h 140"/>
                  <a:gd name="T66" fmla="*/ 209 w 203"/>
                  <a:gd name="T67" fmla="*/ 13 h 140"/>
                  <a:gd name="T68" fmla="*/ 224 w 203"/>
                  <a:gd name="T69" fmla="*/ 9 h 140"/>
                  <a:gd name="T70" fmla="*/ 233 w 203"/>
                  <a:gd name="T71" fmla="*/ 7 h 140"/>
                  <a:gd name="T72" fmla="*/ 241 w 203"/>
                  <a:gd name="T73" fmla="*/ 11 h 140"/>
                  <a:gd name="T74" fmla="*/ 253 w 203"/>
                  <a:gd name="T75" fmla="*/ 16 h 140"/>
                  <a:gd name="T76" fmla="*/ 258 w 203"/>
                  <a:gd name="T77" fmla="*/ 19 h 140"/>
                  <a:gd name="T78" fmla="*/ 246 w 203"/>
                  <a:gd name="T79" fmla="*/ 29 h 140"/>
                  <a:gd name="T80" fmla="*/ 214 w 203"/>
                  <a:gd name="T81" fmla="*/ 30 h 140"/>
                  <a:gd name="T82" fmla="*/ 175 w 203"/>
                  <a:gd name="T83" fmla="*/ 29 h 140"/>
                  <a:gd name="T84" fmla="*/ 139 w 203"/>
                  <a:gd name="T85" fmla="*/ 36 h 140"/>
                  <a:gd name="T86" fmla="*/ 112 w 203"/>
                  <a:gd name="T87" fmla="*/ 67 h 140"/>
                  <a:gd name="T88" fmla="*/ 79 w 203"/>
                  <a:gd name="T89" fmla="*/ 104 h 140"/>
                  <a:gd name="T90" fmla="*/ 84 w 203"/>
                  <a:gd name="T91" fmla="*/ 140 h 140"/>
                  <a:gd name="T92" fmla="*/ 75 w 203"/>
                  <a:gd name="T93" fmla="*/ 167 h 140"/>
                  <a:gd name="T94" fmla="*/ 61 w 203"/>
                  <a:gd name="T95" fmla="*/ 159 h 140"/>
                  <a:gd name="T96" fmla="*/ 54 w 203"/>
                  <a:gd name="T97" fmla="*/ 170 h 140"/>
                  <a:gd name="T98" fmla="*/ 32 w 203"/>
                  <a:gd name="T99" fmla="*/ 184 h 140"/>
                  <a:gd name="T100" fmla="*/ 13 w 203"/>
                  <a:gd name="T101" fmla="*/ 173 h 140"/>
                  <a:gd name="T102" fmla="*/ 13 w 203"/>
                  <a:gd name="T103" fmla="*/ 167 h 140"/>
                  <a:gd name="T104" fmla="*/ 8 w 203"/>
                  <a:gd name="T105" fmla="*/ 164 h 140"/>
                  <a:gd name="T106" fmla="*/ 5 w 203"/>
                  <a:gd name="T107" fmla="*/ 160 h 140"/>
                  <a:gd name="T108" fmla="*/ 17 w 203"/>
                  <a:gd name="T109" fmla="*/ 149 h 140"/>
                  <a:gd name="T110" fmla="*/ 4 w 203"/>
                  <a:gd name="T111" fmla="*/ 153 h 140"/>
                  <a:gd name="T112" fmla="*/ 5 w 203"/>
                  <a:gd name="T113" fmla="*/ 143 h 140"/>
                  <a:gd name="T114" fmla="*/ 24 w 203"/>
                  <a:gd name="T115" fmla="*/ 143 h 140"/>
                  <a:gd name="T116" fmla="*/ 17 w 203"/>
                  <a:gd name="T117" fmla="*/ 139 h 140"/>
                  <a:gd name="T118" fmla="*/ 0 w 203"/>
                  <a:gd name="T119" fmla="*/ 136 h 14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03" h="140">
                    <a:moveTo>
                      <a:pt x="0" y="103"/>
                    </a:moveTo>
                    <a:cubicBezTo>
                      <a:pt x="2" y="102"/>
                      <a:pt x="5" y="102"/>
                      <a:pt x="7" y="102"/>
                    </a:cubicBezTo>
                    <a:cubicBezTo>
                      <a:pt x="6" y="102"/>
                      <a:pt x="6" y="102"/>
                      <a:pt x="6" y="102"/>
                    </a:cubicBezTo>
                    <a:cubicBezTo>
                      <a:pt x="5" y="102"/>
                      <a:pt x="4" y="102"/>
                      <a:pt x="3" y="102"/>
                    </a:cubicBezTo>
                    <a:cubicBezTo>
                      <a:pt x="6" y="101"/>
                      <a:pt x="1" y="101"/>
                      <a:pt x="4" y="100"/>
                    </a:cubicBezTo>
                    <a:cubicBezTo>
                      <a:pt x="3" y="100"/>
                      <a:pt x="2" y="100"/>
                      <a:pt x="0" y="101"/>
                    </a:cubicBezTo>
                    <a:cubicBezTo>
                      <a:pt x="2" y="100"/>
                      <a:pt x="3" y="100"/>
                      <a:pt x="4" y="100"/>
                    </a:cubicBezTo>
                    <a:cubicBezTo>
                      <a:pt x="3" y="100"/>
                      <a:pt x="0" y="101"/>
                      <a:pt x="0" y="99"/>
                    </a:cubicBezTo>
                    <a:cubicBezTo>
                      <a:pt x="1" y="99"/>
                      <a:pt x="2" y="99"/>
                      <a:pt x="2" y="99"/>
                    </a:cubicBezTo>
                    <a:cubicBezTo>
                      <a:pt x="0" y="99"/>
                      <a:pt x="4" y="97"/>
                      <a:pt x="5" y="97"/>
                    </a:cubicBezTo>
                    <a:cubicBezTo>
                      <a:pt x="5" y="97"/>
                      <a:pt x="6" y="98"/>
                      <a:pt x="7" y="98"/>
                    </a:cubicBezTo>
                    <a:cubicBezTo>
                      <a:pt x="7" y="98"/>
                      <a:pt x="10" y="97"/>
                      <a:pt x="8" y="99"/>
                    </a:cubicBezTo>
                    <a:cubicBezTo>
                      <a:pt x="9" y="98"/>
                      <a:pt x="14" y="97"/>
                      <a:pt x="15" y="98"/>
                    </a:cubicBezTo>
                    <a:cubicBezTo>
                      <a:pt x="14" y="97"/>
                      <a:pt x="13" y="98"/>
                      <a:pt x="11" y="98"/>
                    </a:cubicBezTo>
                    <a:cubicBezTo>
                      <a:pt x="11" y="98"/>
                      <a:pt x="5" y="97"/>
                      <a:pt x="8" y="97"/>
                    </a:cubicBezTo>
                    <a:cubicBezTo>
                      <a:pt x="6" y="97"/>
                      <a:pt x="3" y="98"/>
                      <a:pt x="2" y="97"/>
                    </a:cubicBezTo>
                    <a:cubicBezTo>
                      <a:pt x="3" y="97"/>
                      <a:pt x="3" y="96"/>
                      <a:pt x="4" y="96"/>
                    </a:cubicBezTo>
                    <a:cubicBezTo>
                      <a:pt x="4" y="95"/>
                      <a:pt x="2" y="95"/>
                      <a:pt x="2" y="94"/>
                    </a:cubicBezTo>
                    <a:cubicBezTo>
                      <a:pt x="2" y="93"/>
                      <a:pt x="5" y="95"/>
                      <a:pt x="5" y="96"/>
                    </a:cubicBezTo>
                    <a:cubicBezTo>
                      <a:pt x="5" y="96"/>
                      <a:pt x="5" y="96"/>
                      <a:pt x="6" y="95"/>
                    </a:cubicBezTo>
                    <a:cubicBezTo>
                      <a:pt x="4" y="95"/>
                      <a:pt x="5" y="93"/>
                      <a:pt x="7" y="95"/>
                    </a:cubicBezTo>
                    <a:cubicBezTo>
                      <a:pt x="7" y="94"/>
                      <a:pt x="8" y="94"/>
                      <a:pt x="8" y="95"/>
                    </a:cubicBezTo>
                    <a:cubicBezTo>
                      <a:pt x="8" y="95"/>
                      <a:pt x="11" y="95"/>
                      <a:pt x="12" y="95"/>
                    </a:cubicBezTo>
                    <a:cubicBezTo>
                      <a:pt x="11" y="95"/>
                      <a:pt x="8" y="94"/>
                      <a:pt x="10" y="93"/>
                    </a:cubicBezTo>
                    <a:cubicBezTo>
                      <a:pt x="12" y="92"/>
                      <a:pt x="12" y="93"/>
                      <a:pt x="14" y="94"/>
                    </a:cubicBezTo>
                    <a:cubicBezTo>
                      <a:pt x="11" y="89"/>
                      <a:pt x="20" y="93"/>
                      <a:pt x="17" y="95"/>
                    </a:cubicBezTo>
                    <a:cubicBezTo>
                      <a:pt x="17" y="95"/>
                      <a:pt x="18" y="95"/>
                      <a:pt x="19" y="95"/>
                    </a:cubicBezTo>
                    <a:cubicBezTo>
                      <a:pt x="18" y="95"/>
                      <a:pt x="17" y="94"/>
                      <a:pt x="18" y="93"/>
                    </a:cubicBezTo>
                    <a:cubicBezTo>
                      <a:pt x="19" y="93"/>
                      <a:pt x="20" y="93"/>
                      <a:pt x="20" y="93"/>
                    </a:cubicBezTo>
                    <a:cubicBezTo>
                      <a:pt x="18" y="93"/>
                      <a:pt x="18" y="92"/>
                      <a:pt x="16" y="91"/>
                    </a:cubicBezTo>
                    <a:cubicBezTo>
                      <a:pt x="14" y="91"/>
                      <a:pt x="13" y="91"/>
                      <a:pt x="11" y="91"/>
                    </a:cubicBezTo>
                    <a:cubicBezTo>
                      <a:pt x="12" y="91"/>
                      <a:pt x="14" y="91"/>
                      <a:pt x="15" y="91"/>
                    </a:cubicBezTo>
                    <a:cubicBezTo>
                      <a:pt x="14" y="90"/>
                      <a:pt x="13" y="91"/>
                      <a:pt x="12" y="90"/>
                    </a:cubicBezTo>
                    <a:cubicBezTo>
                      <a:pt x="13" y="89"/>
                      <a:pt x="16" y="89"/>
                      <a:pt x="18" y="89"/>
                    </a:cubicBezTo>
                    <a:cubicBezTo>
                      <a:pt x="19" y="90"/>
                      <a:pt x="22" y="91"/>
                      <a:pt x="24" y="90"/>
                    </a:cubicBezTo>
                    <a:cubicBezTo>
                      <a:pt x="23" y="90"/>
                      <a:pt x="22" y="90"/>
                      <a:pt x="21" y="90"/>
                    </a:cubicBezTo>
                    <a:cubicBezTo>
                      <a:pt x="22" y="88"/>
                      <a:pt x="25" y="88"/>
                      <a:pt x="27" y="88"/>
                    </a:cubicBezTo>
                    <a:cubicBezTo>
                      <a:pt x="25" y="87"/>
                      <a:pt x="23" y="90"/>
                      <a:pt x="21" y="88"/>
                    </a:cubicBezTo>
                    <a:cubicBezTo>
                      <a:pt x="21" y="88"/>
                      <a:pt x="22" y="88"/>
                      <a:pt x="23" y="88"/>
                    </a:cubicBezTo>
                    <a:cubicBezTo>
                      <a:pt x="21" y="88"/>
                      <a:pt x="19" y="89"/>
                      <a:pt x="17" y="88"/>
                    </a:cubicBezTo>
                    <a:cubicBezTo>
                      <a:pt x="18" y="87"/>
                      <a:pt x="19" y="87"/>
                      <a:pt x="19" y="87"/>
                    </a:cubicBezTo>
                    <a:cubicBezTo>
                      <a:pt x="18" y="87"/>
                      <a:pt x="18" y="87"/>
                      <a:pt x="17" y="86"/>
                    </a:cubicBezTo>
                    <a:cubicBezTo>
                      <a:pt x="18" y="85"/>
                      <a:pt x="19" y="85"/>
                      <a:pt x="21" y="86"/>
                    </a:cubicBezTo>
                    <a:cubicBezTo>
                      <a:pt x="22" y="87"/>
                      <a:pt x="23" y="85"/>
                      <a:pt x="24" y="86"/>
                    </a:cubicBezTo>
                    <a:cubicBezTo>
                      <a:pt x="25" y="86"/>
                      <a:pt x="26" y="85"/>
                      <a:pt x="27" y="87"/>
                    </a:cubicBezTo>
                    <a:cubicBezTo>
                      <a:pt x="27" y="88"/>
                      <a:pt x="29" y="88"/>
                      <a:pt x="30" y="89"/>
                    </a:cubicBezTo>
                    <a:cubicBezTo>
                      <a:pt x="29" y="87"/>
                      <a:pt x="26" y="87"/>
                      <a:pt x="26" y="84"/>
                    </a:cubicBezTo>
                    <a:cubicBezTo>
                      <a:pt x="26" y="84"/>
                      <a:pt x="28" y="85"/>
                      <a:pt x="28" y="85"/>
                    </a:cubicBezTo>
                    <a:cubicBezTo>
                      <a:pt x="29" y="87"/>
                      <a:pt x="29" y="87"/>
                      <a:pt x="31" y="87"/>
                    </a:cubicBezTo>
                    <a:cubicBezTo>
                      <a:pt x="29" y="86"/>
                      <a:pt x="30" y="86"/>
                      <a:pt x="31" y="85"/>
                    </a:cubicBezTo>
                    <a:cubicBezTo>
                      <a:pt x="30" y="85"/>
                      <a:pt x="27" y="85"/>
                      <a:pt x="30" y="85"/>
                    </a:cubicBezTo>
                    <a:cubicBezTo>
                      <a:pt x="29" y="85"/>
                      <a:pt x="27" y="84"/>
                      <a:pt x="28" y="84"/>
                    </a:cubicBezTo>
                    <a:cubicBezTo>
                      <a:pt x="30" y="83"/>
                      <a:pt x="32" y="83"/>
                      <a:pt x="34" y="83"/>
                    </a:cubicBezTo>
                    <a:cubicBezTo>
                      <a:pt x="33" y="83"/>
                      <a:pt x="31" y="83"/>
                      <a:pt x="30" y="83"/>
                    </a:cubicBezTo>
                    <a:cubicBezTo>
                      <a:pt x="31" y="82"/>
                      <a:pt x="31" y="82"/>
                      <a:pt x="32" y="82"/>
                    </a:cubicBezTo>
                    <a:cubicBezTo>
                      <a:pt x="32" y="81"/>
                      <a:pt x="33" y="81"/>
                      <a:pt x="33" y="81"/>
                    </a:cubicBezTo>
                    <a:cubicBezTo>
                      <a:pt x="35" y="81"/>
                      <a:pt x="36" y="81"/>
                      <a:pt x="35" y="82"/>
                    </a:cubicBezTo>
                    <a:cubicBezTo>
                      <a:pt x="36" y="82"/>
                      <a:pt x="37" y="82"/>
                      <a:pt x="38" y="81"/>
                    </a:cubicBezTo>
                    <a:cubicBezTo>
                      <a:pt x="37" y="81"/>
                      <a:pt x="36" y="81"/>
                      <a:pt x="35" y="81"/>
                    </a:cubicBezTo>
                    <a:cubicBezTo>
                      <a:pt x="36" y="81"/>
                      <a:pt x="37" y="80"/>
                      <a:pt x="38" y="80"/>
                    </a:cubicBezTo>
                    <a:cubicBezTo>
                      <a:pt x="37" y="80"/>
                      <a:pt x="36" y="80"/>
                      <a:pt x="35" y="80"/>
                    </a:cubicBezTo>
                    <a:cubicBezTo>
                      <a:pt x="37" y="80"/>
                      <a:pt x="38" y="79"/>
                      <a:pt x="39" y="79"/>
                    </a:cubicBezTo>
                    <a:cubicBezTo>
                      <a:pt x="41" y="79"/>
                      <a:pt x="43" y="81"/>
                      <a:pt x="41" y="82"/>
                    </a:cubicBezTo>
                    <a:cubicBezTo>
                      <a:pt x="42" y="82"/>
                      <a:pt x="43" y="82"/>
                      <a:pt x="44" y="82"/>
                    </a:cubicBezTo>
                    <a:cubicBezTo>
                      <a:pt x="41" y="81"/>
                      <a:pt x="44" y="81"/>
                      <a:pt x="45" y="81"/>
                    </a:cubicBezTo>
                    <a:cubicBezTo>
                      <a:pt x="46" y="81"/>
                      <a:pt x="48" y="81"/>
                      <a:pt x="49" y="81"/>
                    </a:cubicBezTo>
                    <a:cubicBezTo>
                      <a:pt x="48" y="80"/>
                      <a:pt x="48" y="79"/>
                      <a:pt x="50" y="79"/>
                    </a:cubicBezTo>
                    <a:cubicBezTo>
                      <a:pt x="49" y="79"/>
                      <a:pt x="48" y="79"/>
                      <a:pt x="47" y="80"/>
                    </a:cubicBezTo>
                    <a:cubicBezTo>
                      <a:pt x="49" y="78"/>
                      <a:pt x="51" y="77"/>
                      <a:pt x="53" y="77"/>
                    </a:cubicBezTo>
                    <a:cubicBezTo>
                      <a:pt x="53" y="76"/>
                      <a:pt x="52" y="76"/>
                      <a:pt x="52" y="76"/>
                    </a:cubicBezTo>
                    <a:cubicBezTo>
                      <a:pt x="52" y="75"/>
                      <a:pt x="53" y="75"/>
                      <a:pt x="54" y="75"/>
                    </a:cubicBezTo>
                    <a:cubicBezTo>
                      <a:pt x="53" y="74"/>
                      <a:pt x="51" y="75"/>
                      <a:pt x="53" y="74"/>
                    </a:cubicBezTo>
                    <a:cubicBezTo>
                      <a:pt x="51" y="74"/>
                      <a:pt x="50" y="76"/>
                      <a:pt x="48" y="76"/>
                    </a:cubicBezTo>
                    <a:cubicBezTo>
                      <a:pt x="49" y="76"/>
                      <a:pt x="49" y="76"/>
                      <a:pt x="50" y="76"/>
                    </a:cubicBezTo>
                    <a:cubicBezTo>
                      <a:pt x="51" y="77"/>
                      <a:pt x="47" y="79"/>
                      <a:pt x="46" y="79"/>
                    </a:cubicBezTo>
                    <a:cubicBezTo>
                      <a:pt x="43" y="80"/>
                      <a:pt x="42" y="81"/>
                      <a:pt x="41" y="78"/>
                    </a:cubicBezTo>
                    <a:cubicBezTo>
                      <a:pt x="42" y="78"/>
                      <a:pt x="42" y="78"/>
                      <a:pt x="43" y="77"/>
                    </a:cubicBezTo>
                    <a:cubicBezTo>
                      <a:pt x="42" y="77"/>
                      <a:pt x="40" y="78"/>
                      <a:pt x="39" y="78"/>
                    </a:cubicBezTo>
                    <a:cubicBezTo>
                      <a:pt x="39" y="78"/>
                      <a:pt x="40" y="77"/>
                      <a:pt x="39" y="77"/>
                    </a:cubicBezTo>
                    <a:cubicBezTo>
                      <a:pt x="40" y="76"/>
                      <a:pt x="42" y="75"/>
                      <a:pt x="44" y="76"/>
                    </a:cubicBezTo>
                    <a:cubicBezTo>
                      <a:pt x="43" y="75"/>
                      <a:pt x="43" y="75"/>
                      <a:pt x="42" y="76"/>
                    </a:cubicBezTo>
                    <a:cubicBezTo>
                      <a:pt x="43" y="75"/>
                      <a:pt x="43" y="75"/>
                      <a:pt x="43" y="75"/>
                    </a:cubicBezTo>
                    <a:cubicBezTo>
                      <a:pt x="41" y="75"/>
                      <a:pt x="43" y="74"/>
                      <a:pt x="44" y="74"/>
                    </a:cubicBezTo>
                    <a:cubicBezTo>
                      <a:pt x="44" y="73"/>
                      <a:pt x="44" y="72"/>
                      <a:pt x="45" y="73"/>
                    </a:cubicBezTo>
                    <a:cubicBezTo>
                      <a:pt x="44" y="70"/>
                      <a:pt x="50" y="71"/>
                      <a:pt x="50" y="68"/>
                    </a:cubicBezTo>
                    <a:cubicBezTo>
                      <a:pt x="51" y="69"/>
                      <a:pt x="52" y="70"/>
                      <a:pt x="53" y="70"/>
                    </a:cubicBezTo>
                    <a:cubicBezTo>
                      <a:pt x="53" y="70"/>
                      <a:pt x="52" y="71"/>
                      <a:pt x="52" y="71"/>
                    </a:cubicBezTo>
                    <a:cubicBezTo>
                      <a:pt x="53" y="70"/>
                      <a:pt x="54" y="70"/>
                      <a:pt x="56" y="70"/>
                    </a:cubicBezTo>
                    <a:cubicBezTo>
                      <a:pt x="54" y="70"/>
                      <a:pt x="55" y="68"/>
                      <a:pt x="56" y="68"/>
                    </a:cubicBezTo>
                    <a:cubicBezTo>
                      <a:pt x="55" y="68"/>
                      <a:pt x="54" y="68"/>
                      <a:pt x="54" y="68"/>
                    </a:cubicBezTo>
                    <a:cubicBezTo>
                      <a:pt x="54" y="66"/>
                      <a:pt x="56" y="66"/>
                      <a:pt x="57" y="66"/>
                    </a:cubicBezTo>
                    <a:cubicBezTo>
                      <a:pt x="56" y="66"/>
                      <a:pt x="56" y="66"/>
                      <a:pt x="55" y="66"/>
                    </a:cubicBezTo>
                    <a:cubicBezTo>
                      <a:pt x="57" y="65"/>
                      <a:pt x="60" y="64"/>
                      <a:pt x="62" y="65"/>
                    </a:cubicBezTo>
                    <a:cubicBezTo>
                      <a:pt x="58" y="63"/>
                      <a:pt x="56" y="67"/>
                      <a:pt x="52" y="67"/>
                    </a:cubicBezTo>
                    <a:cubicBezTo>
                      <a:pt x="54" y="66"/>
                      <a:pt x="54" y="66"/>
                      <a:pt x="52" y="66"/>
                    </a:cubicBezTo>
                    <a:cubicBezTo>
                      <a:pt x="53" y="65"/>
                      <a:pt x="54" y="66"/>
                      <a:pt x="55" y="65"/>
                    </a:cubicBezTo>
                    <a:cubicBezTo>
                      <a:pt x="55" y="65"/>
                      <a:pt x="54" y="65"/>
                      <a:pt x="53" y="65"/>
                    </a:cubicBezTo>
                    <a:cubicBezTo>
                      <a:pt x="54" y="65"/>
                      <a:pt x="54" y="65"/>
                      <a:pt x="55" y="65"/>
                    </a:cubicBezTo>
                    <a:cubicBezTo>
                      <a:pt x="52" y="64"/>
                      <a:pt x="59" y="64"/>
                      <a:pt x="55" y="64"/>
                    </a:cubicBezTo>
                    <a:cubicBezTo>
                      <a:pt x="56" y="64"/>
                      <a:pt x="57" y="64"/>
                      <a:pt x="58" y="63"/>
                    </a:cubicBezTo>
                    <a:cubicBezTo>
                      <a:pt x="55" y="63"/>
                      <a:pt x="58" y="62"/>
                      <a:pt x="59" y="63"/>
                    </a:cubicBezTo>
                    <a:cubicBezTo>
                      <a:pt x="59" y="62"/>
                      <a:pt x="60" y="62"/>
                      <a:pt x="61" y="63"/>
                    </a:cubicBezTo>
                    <a:cubicBezTo>
                      <a:pt x="60" y="63"/>
                      <a:pt x="59" y="63"/>
                      <a:pt x="58" y="63"/>
                    </a:cubicBezTo>
                    <a:cubicBezTo>
                      <a:pt x="61" y="64"/>
                      <a:pt x="64" y="63"/>
                      <a:pt x="65" y="61"/>
                    </a:cubicBezTo>
                    <a:cubicBezTo>
                      <a:pt x="65" y="61"/>
                      <a:pt x="64" y="62"/>
                      <a:pt x="63" y="62"/>
                    </a:cubicBezTo>
                    <a:cubicBezTo>
                      <a:pt x="63" y="63"/>
                      <a:pt x="60" y="62"/>
                      <a:pt x="62" y="62"/>
                    </a:cubicBezTo>
                    <a:cubicBezTo>
                      <a:pt x="61" y="62"/>
                      <a:pt x="61" y="61"/>
                      <a:pt x="62" y="61"/>
                    </a:cubicBezTo>
                    <a:cubicBezTo>
                      <a:pt x="61" y="61"/>
                      <a:pt x="60" y="61"/>
                      <a:pt x="60" y="62"/>
                    </a:cubicBezTo>
                    <a:cubicBezTo>
                      <a:pt x="59" y="61"/>
                      <a:pt x="60" y="58"/>
                      <a:pt x="61" y="59"/>
                    </a:cubicBezTo>
                    <a:cubicBezTo>
                      <a:pt x="62" y="59"/>
                      <a:pt x="62" y="59"/>
                      <a:pt x="62" y="59"/>
                    </a:cubicBezTo>
                    <a:cubicBezTo>
                      <a:pt x="63" y="60"/>
                      <a:pt x="64" y="59"/>
                      <a:pt x="64" y="59"/>
                    </a:cubicBezTo>
                    <a:cubicBezTo>
                      <a:pt x="62" y="58"/>
                      <a:pt x="62" y="58"/>
                      <a:pt x="62" y="58"/>
                    </a:cubicBezTo>
                    <a:cubicBezTo>
                      <a:pt x="60" y="56"/>
                      <a:pt x="63" y="57"/>
                      <a:pt x="64" y="57"/>
                    </a:cubicBezTo>
                    <a:cubicBezTo>
                      <a:pt x="61" y="56"/>
                      <a:pt x="65" y="52"/>
                      <a:pt x="68" y="55"/>
                    </a:cubicBezTo>
                    <a:cubicBezTo>
                      <a:pt x="67" y="54"/>
                      <a:pt x="65" y="53"/>
                      <a:pt x="63" y="53"/>
                    </a:cubicBezTo>
                    <a:cubicBezTo>
                      <a:pt x="65" y="53"/>
                      <a:pt x="67" y="52"/>
                      <a:pt x="69" y="51"/>
                    </a:cubicBezTo>
                    <a:cubicBezTo>
                      <a:pt x="70" y="51"/>
                      <a:pt x="69" y="51"/>
                      <a:pt x="70" y="52"/>
                    </a:cubicBezTo>
                    <a:cubicBezTo>
                      <a:pt x="71" y="52"/>
                      <a:pt x="72" y="52"/>
                      <a:pt x="72" y="52"/>
                    </a:cubicBezTo>
                    <a:cubicBezTo>
                      <a:pt x="71" y="52"/>
                      <a:pt x="74" y="51"/>
                      <a:pt x="75" y="50"/>
                    </a:cubicBezTo>
                    <a:cubicBezTo>
                      <a:pt x="72" y="51"/>
                      <a:pt x="69" y="51"/>
                      <a:pt x="67" y="52"/>
                    </a:cubicBezTo>
                    <a:cubicBezTo>
                      <a:pt x="67" y="51"/>
                      <a:pt x="68" y="50"/>
                      <a:pt x="70" y="50"/>
                    </a:cubicBezTo>
                    <a:cubicBezTo>
                      <a:pt x="69" y="50"/>
                      <a:pt x="67" y="50"/>
                      <a:pt x="66" y="50"/>
                    </a:cubicBezTo>
                    <a:cubicBezTo>
                      <a:pt x="67" y="50"/>
                      <a:pt x="67" y="49"/>
                      <a:pt x="66" y="48"/>
                    </a:cubicBezTo>
                    <a:cubicBezTo>
                      <a:pt x="67" y="48"/>
                      <a:pt x="68" y="49"/>
                      <a:pt x="69" y="49"/>
                    </a:cubicBezTo>
                    <a:cubicBezTo>
                      <a:pt x="72" y="47"/>
                      <a:pt x="72" y="47"/>
                      <a:pt x="72" y="47"/>
                    </a:cubicBezTo>
                    <a:cubicBezTo>
                      <a:pt x="70" y="47"/>
                      <a:pt x="69" y="49"/>
                      <a:pt x="67" y="47"/>
                    </a:cubicBezTo>
                    <a:cubicBezTo>
                      <a:pt x="68" y="47"/>
                      <a:pt x="69" y="47"/>
                      <a:pt x="70" y="47"/>
                    </a:cubicBezTo>
                    <a:cubicBezTo>
                      <a:pt x="69" y="46"/>
                      <a:pt x="68" y="46"/>
                      <a:pt x="68" y="46"/>
                    </a:cubicBezTo>
                    <a:cubicBezTo>
                      <a:pt x="69" y="46"/>
                      <a:pt x="71" y="47"/>
                      <a:pt x="72" y="46"/>
                    </a:cubicBezTo>
                    <a:cubicBezTo>
                      <a:pt x="72" y="46"/>
                      <a:pt x="69" y="46"/>
                      <a:pt x="71" y="46"/>
                    </a:cubicBezTo>
                    <a:cubicBezTo>
                      <a:pt x="68" y="45"/>
                      <a:pt x="73" y="45"/>
                      <a:pt x="73" y="45"/>
                    </a:cubicBezTo>
                    <a:cubicBezTo>
                      <a:pt x="72" y="45"/>
                      <a:pt x="71" y="44"/>
                      <a:pt x="70" y="44"/>
                    </a:cubicBezTo>
                    <a:cubicBezTo>
                      <a:pt x="71" y="44"/>
                      <a:pt x="73" y="43"/>
                      <a:pt x="74" y="43"/>
                    </a:cubicBezTo>
                    <a:cubicBezTo>
                      <a:pt x="76" y="44"/>
                      <a:pt x="77" y="42"/>
                      <a:pt x="78" y="43"/>
                    </a:cubicBezTo>
                    <a:cubicBezTo>
                      <a:pt x="78" y="42"/>
                      <a:pt x="77" y="42"/>
                      <a:pt x="76" y="42"/>
                    </a:cubicBezTo>
                    <a:cubicBezTo>
                      <a:pt x="77" y="41"/>
                      <a:pt x="81" y="40"/>
                      <a:pt x="81" y="41"/>
                    </a:cubicBezTo>
                    <a:cubicBezTo>
                      <a:pt x="82" y="40"/>
                      <a:pt x="84" y="41"/>
                      <a:pt x="85" y="42"/>
                    </a:cubicBezTo>
                    <a:cubicBezTo>
                      <a:pt x="85" y="41"/>
                      <a:pt x="85" y="40"/>
                      <a:pt x="86" y="41"/>
                    </a:cubicBezTo>
                    <a:cubicBezTo>
                      <a:pt x="85" y="41"/>
                      <a:pt x="84" y="40"/>
                      <a:pt x="82" y="40"/>
                    </a:cubicBezTo>
                    <a:cubicBezTo>
                      <a:pt x="80" y="40"/>
                      <a:pt x="79" y="41"/>
                      <a:pt x="77" y="40"/>
                    </a:cubicBezTo>
                    <a:cubicBezTo>
                      <a:pt x="78" y="40"/>
                      <a:pt x="78" y="39"/>
                      <a:pt x="79" y="39"/>
                    </a:cubicBezTo>
                    <a:cubicBezTo>
                      <a:pt x="80" y="38"/>
                      <a:pt x="80" y="40"/>
                      <a:pt x="81" y="38"/>
                    </a:cubicBezTo>
                    <a:cubicBezTo>
                      <a:pt x="80" y="39"/>
                      <a:pt x="80" y="38"/>
                      <a:pt x="79" y="38"/>
                    </a:cubicBezTo>
                    <a:cubicBezTo>
                      <a:pt x="80" y="38"/>
                      <a:pt x="81" y="37"/>
                      <a:pt x="82" y="38"/>
                    </a:cubicBezTo>
                    <a:cubicBezTo>
                      <a:pt x="82" y="38"/>
                      <a:pt x="81" y="38"/>
                      <a:pt x="81" y="38"/>
                    </a:cubicBezTo>
                    <a:cubicBezTo>
                      <a:pt x="82" y="38"/>
                      <a:pt x="83" y="38"/>
                      <a:pt x="84" y="38"/>
                    </a:cubicBezTo>
                    <a:cubicBezTo>
                      <a:pt x="85" y="38"/>
                      <a:pt x="86" y="40"/>
                      <a:pt x="87" y="39"/>
                    </a:cubicBezTo>
                    <a:cubicBezTo>
                      <a:pt x="85" y="39"/>
                      <a:pt x="87" y="37"/>
                      <a:pt x="88" y="37"/>
                    </a:cubicBezTo>
                    <a:cubicBezTo>
                      <a:pt x="86" y="37"/>
                      <a:pt x="85" y="38"/>
                      <a:pt x="83" y="37"/>
                    </a:cubicBezTo>
                    <a:cubicBezTo>
                      <a:pt x="86" y="37"/>
                      <a:pt x="81" y="37"/>
                      <a:pt x="83" y="36"/>
                    </a:cubicBezTo>
                    <a:cubicBezTo>
                      <a:pt x="84" y="35"/>
                      <a:pt x="85" y="36"/>
                      <a:pt x="86" y="36"/>
                    </a:cubicBezTo>
                    <a:cubicBezTo>
                      <a:pt x="83" y="36"/>
                      <a:pt x="87" y="36"/>
                      <a:pt x="88" y="36"/>
                    </a:cubicBezTo>
                    <a:cubicBezTo>
                      <a:pt x="85" y="34"/>
                      <a:pt x="83" y="36"/>
                      <a:pt x="80" y="36"/>
                    </a:cubicBezTo>
                    <a:cubicBezTo>
                      <a:pt x="80" y="36"/>
                      <a:pt x="81" y="35"/>
                      <a:pt x="82" y="35"/>
                    </a:cubicBezTo>
                    <a:cubicBezTo>
                      <a:pt x="81" y="35"/>
                      <a:pt x="80" y="35"/>
                      <a:pt x="80" y="34"/>
                    </a:cubicBezTo>
                    <a:cubicBezTo>
                      <a:pt x="81" y="34"/>
                      <a:pt x="81" y="34"/>
                      <a:pt x="82" y="34"/>
                    </a:cubicBezTo>
                    <a:cubicBezTo>
                      <a:pt x="79" y="34"/>
                      <a:pt x="85" y="34"/>
                      <a:pt x="85" y="34"/>
                    </a:cubicBezTo>
                    <a:cubicBezTo>
                      <a:pt x="86" y="33"/>
                      <a:pt x="88" y="34"/>
                      <a:pt x="89" y="33"/>
                    </a:cubicBezTo>
                    <a:cubicBezTo>
                      <a:pt x="87" y="32"/>
                      <a:pt x="85" y="33"/>
                      <a:pt x="83" y="32"/>
                    </a:cubicBezTo>
                    <a:cubicBezTo>
                      <a:pt x="84" y="31"/>
                      <a:pt x="85" y="32"/>
                      <a:pt x="86" y="31"/>
                    </a:cubicBezTo>
                    <a:cubicBezTo>
                      <a:pt x="85" y="33"/>
                      <a:pt x="88" y="30"/>
                      <a:pt x="89" y="31"/>
                    </a:cubicBezTo>
                    <a:cubicBezTo>
                      <a:pt x="91" y="32"/>
                      <a:pt x="90" y="34"/>
                      <a:pt x="92" y="34"/>
                    </a:cubicBezTo>
                    <a:cubicBezTo>
                      <a:pt x="91" y="34"/>
                      <a:pt x="91" y="33"/>
                      <a:pt x="90" y="33"/>
                    </a:cubicBezTo>
                    <a:cubicBezTo>
                      <a:pt x="91" y="33"/>
                      <a:pt x="94" y="34"/>
                      <a:pt x="91" y="33"/>
                    </a:cubicBezTo>
                    <a:cubicBezTo>
                      <a:pt x="93" y="33"/>
                      <a:pt x="93" y="33"/>
                      <a:pt x="92" y="32"/>
                    </a:cubicBezTo>
                    <a:cubicBezTo>
                      <a:pt x="93" y="32"/>
                      <a:pt x="94" y="32"/>
                      <a:pt x="94" y="32"/>
                    </a:cubicBezTo>
                    <a:cubicBezTo>
                      <a:pt x="93" y="32"/>
                      <a:pt x="92" y="32"/>
                      <a:pt x="91" y="31"/>
                    </a:cubicBezTo>
                    <a:cubicBezTo>
                      <a:pt x="92" y="31"/>
                      <a:pt x="92" y="31"/>
                      <a:pt x="93" y="31"/>
                    </a:cubicBezTo>
                    <a:cubicBezTo>
                      <a:pt x="92" y="31"/>
                      <a:pt x="91" y="31"/>
                      <a:pt x="90" y="30"/>
                    </a:cubicBezTo>
                    <a:cubicBezTo>
                      <a:pt x="92" y="30"/>
                      <a:pt x="92" y="30"/>
                      <a:pt x="90" y="29"/>
                    </a:cubicBezTo>
                    <a:cubicBezTo>
                      <a:pt x="92" y="30"/>
                      <a:pt x="93" y="31"/>
                      <a:pt x="95" y="31"/>
                    </a:cubicBezTo>
                    <a:cubicBezTo>
                      <a:pt x="93" y="31"/>
                      <a:pt x="92" y="30"/>
                      <a:pt x="91" y="29"/>
                    </a:cubicBezTo>
                    <a:cubicBezTo>
                      <a:pt x="93" y="29"/>
                      <a:pt x="94" y="28"/>
                      <a:pt x="96" y="29"/>
                    </a:cubicBezTo>
                    <a:cubicBezTo>
                      <a:pt x="97" y="29"/>
                      <a:pt x="97" y="29"/>
                      <a:pt x="98" y="29"/>
                    </a:cubicBezTo>
                    <a:cubicBezTo>
                      <a:pt x="99" y="29"/>
                      <a:pt x="99" y="30"/>
                      <a:pt x="99" y="30"/>
                    </a:cubicBezTo>
                    <a:cubicBezTo>
                      <a:pt x="99" y="30"/>
                      <a:pt x="99" y="30"/>
                      <a:pt x="99" y="29"/>
                    </a:cubicBezTo>
                    <a:cubicBezTo>
                      <a:pt x="99" y="29"/>
                      <a:pt x="100" y="29"/>
                      <a:pt x="101" y="29"/>
                    </a:cubicBezTo>
                    <a:cubicBezTo>
                      <a:pt x="98" y="29"/>
                      <a:pt x="102" y="29"/>
                      <a:pt x="103" y="29"/>
                    </a:cubicBezTo>
                    <a:cubicBezTo>
                      <a:pt x="101" y="28"/>
                      <a:pt x="99" y="28"/>
                      <a:pt x="97" y="28"/>
                    </a:cubicBezTo>
                    <a:cubicBezTo>
                      <a:pt x="96" y="28"/>
                      <a:pt x="93" y="29"/>
                      <a:pt x="92" y="28"/>
                    </a:cubicBezTo>
                    <a:cubicBezTo>
                      <a:pt x="94" y="28"/>
                      <a:pt x="93" y="26"/>
                      <a:pt x="95" y="26"/>
                    </a:cubicBezTo>
                    <a:cubicBezTo>
                      <a:pt x="97" y="25"/>
                      <a:pt x="99" y="26"/>
                      <a:pt x="101" y="26"/>
                    </a:cubicBezTo>
                    <a:cubicBezTo>
                      <a:pt x="100" y="26"/>
                      <a:pt x="99" y="25"/>
                      <a:pt x="99" y="25"/>
                    </a:cubicBezTo>
                    <a:cubicBezTo>
                      <a:pt x="100" y="24"/>
                      <a:pt x="101" y="25"/>
                      <a:pt x="102" y="25"/>
                    </a:cubicBezTo>
                    <a:cubicBezTo>
                      <a:pt x="100" y="25"/>
                      <a:pt x="101" y="24"/>
                      <a:pt x="102" y="24"/>
                    </a:cubicBezTo>
                    <a:cubicBezTo>
                      <a:pt x="99" y="24"/>
                      <a:pt x="102" y="21"/>
                      <a:pt x="104" y="21"/>
                    </a:cubicBezTo>
                    <a:cubicBezTo>
                      <a:pt x="102" y="19"/>
                      <a:pt x="108" y="16"/>
                      <a:pt x="107" y="20"/>
                    </a:cubicBezTo>
                    <a:cubicBezTo>
                      <a:pt x="108" y="19"/>
                      <a:pt x="110" y="19"/>
                      <a:pt x="111" y="20"/>
                    </a:cubicBezTo>
                    <a:cubicBezTo>
                      <a:pt x="110" y="19"/>
                      <a:pt x="108" y="19"/>
                      <a:pt x="107" y="18"/>
                    </a:cubicBezTo>
                    <a:cubicBezTo>
                      <a:pt x="108" y="17"/>
                      <a:pt x="109" y="18"/>
                      <a:pt x="110" y="18"/>
                    </a:cubicBezTo>
                    <a:cubicBezTo>
                      <a:pt x="112" y="19"/>
                      <a:pt x="114" y="19"/>
                      <a:pt x="114" y="20"/>
                    </a:cubicBezTo>
                    <a:cubicBezTo>
                      <a:pt x="114" y="20"/>
                      <a:pt x="115" y="19"/>
                      <a:pt x="114" y="19"/>
                    </a:cubicBezTo>
                    <a:cubicBezTo>
                      <a:pt x="113" y="19"/>
                      <a:pt x="112" y="19"/>
                      <a:pt x="111" y="18"/>
                    </a:cubicBezTo>
                    <a:cubicBezTo>
                      <a:pt x="111" y="17"/>
                      <a:pt x="112" y="17"/>
                      <a:pt x="113" y="17"/>
                    </a:cubicBezTo>
                    <a:cubicBezTo>
                      <a:pt x="112" y="17"/>
                      <a:pt x="112" y="17"/>
                      <a:pt x="111" y="17"/>
                    </a:cubicBezTo>
                    <a:cubicBezTo>
                      <a:pt x="111" y="14"/>
                      <a:pt x="114" y="15"/>
                      <a:pt x="116" y="14"/>
                    </a:cubicBezTo>
                    <a:cubicBezTo>
                      <a:pt x="116" y="16"/>
                      <a:pt x="116" y="17"/>
                      <a:pt x="116" y="19"/>
                    </a:cubicBezTo>
                    <a:cubicBezTo>
                      <a:pt x="117" y="18"/>
                      <a:pt x="117" y="16"/>
                      <a:pt x="118" y="17"/>
                    </a:cubicBezTo>
                    <a:cubicBezTo>
                      <a:pt x="116" y="17"/>
                      <a:pt x="118" y="13"/>
                      <a:pt x="118" y="15"/>
                    </a:cubicBezTo>
                    <a:cubicBezTo>
                      <a:pt x="119" y="14"/>
                      <a:pt x="120" y="14"/>
                      <a:pt x="120" y="13"/>
                    </a:cubicBezTo>
                    <a:cubicBezTo>
                      <a:pt x="123" y="14"/>
                      <a:pt x="119" y="19"/>
                      <a:pt x="118" y="20"/>
                    </a:cubicBezTo>
                    <a:cubicBezTo>
                      <a:pt x="120" y="19"/>
                      <a:pt x="121" y="19"/>
                      <a:pt x="122" y="17"/>
                    </a:cubicBezTo>
                    <a:cubicBezTo>
                      <a:pt x="122" y="16"/>
                      <a:pt x="124" y="18"/>
                      <a:pt x="125" y="18"/>
                    </a:cubicBezTo>
                    <a:cubicBezTo>
                      <a:pt x="122" y="17"/>
                      <a:pt x="123" y="14"/>
                      <a:pt x="126" y="13"/>
                    </a:cubicBezTo>
                    <a:cubicBezTo>
                      <a:pt x="126" y="13"/>
                      <a:pt x="125" y="14"/>
                      <a:pt x="125" y="14"/>
                    </a:cubicBezTo>
                    <a:cubicBezTo>
                      <a:pt x="126" y="16"/>
                      <a:pt x="126" y="13"/>
                      <a:pt x="128" y="14"/>
                    </a:cubicBezTo>
                    <a:cubicBezTo>
                      <a:pt x="125" y="11"/>
                      <a:pt x="134" y="15"/>
                      <a:pt x="135" y="15"/>
                    </a:cubicBezTo>
                    <a:cubicBezTo>
                      <a:pt x="134" y="15"/>
                      <a:pt x="134" y="14"/>
                      <a:pt x="133" y="14"/>
                    </a:cubicBezTo>
                    <a:cubicBezTo>
                      <a:pt x="134" y="14"/>
                      <a:pt x="134" y="14"/>
                      <a:pt x="133" y="14"/>
                    </a:cubicBezTo>
                    <a:cubicBezTo>
                      <a:pt x="133" y="13"/>
                      <a:pt x="132" y="12"/>
                      <a:pt x="134" y="13"/>
                    </a:cubicBezTo>
                    <a:cubicBezTo>
                      <a:pt x="134" y="12"/>
                      <a:pt x="131" y="12"/>
                      <a:pt x="133" y="12"/>
                    </a:cubicBezTo>
                    <a:cubicBezTo>
                      <a:pt x="132" y="12"/>
                      <a:pt x="128" y="12"/>
                      <a:pt x="127" y="10"/>
                    </a:cubicBezTo>
                    <a:cubicBezTo>
                      <a:pt x="128" y="10"/>
                      <a:pt x="128" y="10"/>
                      <a:pt x="129" y="11"/>
                    </a:cubicBezTo>
                    <a:cubicBezTo>
                      <a:pt x="129" y="10"/>
                      <a:pt x="129" y="10"/>
                      <a:pt x="129" y="9"/>
                    </a:cubicBezTo>
                    <a:cubicBezTo>
                      <a:pt x="130" y="10"/>
                      <a:pt x="131" y="10"/>
                      <a:pt x="132" y="11"/>
                    </a:cubicBezTo>
                    <a:cubicBezTo>
                      <a:pt x="132" y="8"/>
                      <a:pt x="134" y="11"/>
                      <a:pt x="135" y="10"/>
                    </a:cubicBezTo>
                    <a:cubicBezTo>
                      <a:pt x="135" y="11"/>
                      <a:pt x="136" y="11"/>
                      <a:pt x="137" y="11"/>
                    </a:cubicBezTo>
                    <a:cubicBezTo>
                      <a:pt x="136" y="11"/>
                      <a:pt x="136" y="11"/>
                      <a:pt x="136" y="10"/>
                    </a:cubicBezTo>
                    <a:cubicBezTo>
                      <a:pt x="137" y="10"/>
                      <a:pt x="139" y="10"/>
                      <a:pt x="140" y="11"/>
                    </a:cubicBezTo>
                    <a:cubicBezTo>
                      <a:pt x="140" y="12"/>
                      <a:pt x="137" y="12"/>
                      <a:pt x="136" y="12"/>
                    </a:cubicBezTo>
                    <a:cubicBezTo>
                      <a:pt x="138" y="12"/>
                      <a:pt x="139" y="12"/>
                      <a:pt x="141" y="11"/>
                    </a:cubicBezTo>
                    <a:cubicBezTo>
                      <a:pt x="141" y="14"/>
                      <a:pt x="143" y="13"/>
                      <a:pt x="145" y="13"/>
                    </a:cubicBezTo>
                    <a:cubicBezTo>
                      <a:pt x="145" y="12"/>
                      <a:pt x="143" y="12"/>
                      <a:pt x="143" y="12"/>
                    </a:cubicBezTo>
                    <a:cubicBezTo>
                      <a:pt x="144" y="11"/>
                      <a:pt x="144" y="11"/>
                      <a:pt x="143" y="10"/>
                    </a:cubicBezTo>
                    <a:cubicBezTo>
                      <a:pt x="143" y="10"/>
                      <a:pt x="146" y="10"/>
                      <a:pt x="144" y="10"/>
                    </a:cubicBezTo>
                    <a:cubicBezTo>
                      <a:pt x="145" y="10"/>
                      <a:pt x="145" y="9"/>
                      <a:pt x="146" y="8"/>
                    </a:cubicBezTo>
                    <a:cubicBezTo>
                      <a:pt x="147" y="7"/>
                      <a:pt x="149" y="8"/>
                      <a:pt x="150" y="8"/>
                    </a:cubicBezTo>
                    <a:cubicBezTo>
                      <a:pt x="148" y="6"/>
                      <a:pt x="152" y="6"/>
                      <a:pt x="153" y="6"/>
                    </a:cubicBezTo>
                    <a:cubicBezTo>
                      <a:pt x="152" y="5"/>
                      <a:pt x="151" y="5"/>
                      <a:pt x="150" y="5"/>
                    </a:cubicBezTo>
                    <a:cubicBezTo>
                      <a:pt x="151" y="4"/>
                      <a:pt x="152" y="5"/>
                      <a:pt x="153" y="4"/>
                    </a:cubicBezTo>
                    <a:cubicBezTo>
                      <a:pt x="150" y="3"/>
                      <a:pt x="154" y="3"/>
                      <a:pt x="156" y="3"/>
                    </a:cubicBezTo>
                    <a:cubicBezTo>
                      <a:pt x="156" y="3"/>
                      <a:pt x="160" y="6"/>
                      <a:pt x="158" y="3"/>
                    </a:cubicBezTo>
                    <a:cubicBezTo>
                      <a:pt x="159" y="3"/>
                      <a:pt x="160" y="4"/>
                      <a:pt x="162" y="4"/>
                    </a:cubicBezTo>
                    <a:cubicBezTo>
                      <a:pt x="161" y="6"/>
                      <a:pt x="158" y="6"/>
                      <a:pt x="156" y="8"/>
                    </a:cubicBezTo>
                    <a:cubicBezTo>
                      <a:pt x="157" y="8"/>
                      <a:pt x="158" y="8"/>
                      <a:pt x="158" y="9"/>
                    </a:cubicBezTo>
                    <a:cubicBezTo>
                      <a:pt x="157" y="9"/>
                      <a:pt x="156" y="10"/>
                      <a:pt x="156" y="11"/>
                    </a:cubicBezTo>
                    <a:cubicBezTo>
                      <a:pt x="156" y="11"/>
                      <a:pt x="158" y="12"/>
                      <a:pt x="158" y="11"/>
                    </a:cubicBezTo>
                    <a:cubicBezTo>
                      <a:pt x="158" y="11"/>
                      <a:pt x="159" y="10"/>
                      <a:pt x="159" y="10"/>
                    </a:cubicBezTo>
                    <a:cubicBezTo>
                      <a:pt x="160" y="10"/>
                      <a:pt x="159" y="9"/>
                      <a:pt x="159" y="9"/>
                    </a:cubicBezTo>
                    <a:cubicBezTo>
                      <a:pt x="161" y="7"/>
                      <a:pt x="165" y="4"/>
                      <a:pt x="167" y="3"/>
                    </a:cubicBezTo>
                    <a:cubicBezTo>
                      <a:pt x="168" y="5"/>
                      <a:pt x="168" y="6"/>
                      <a:pt x="166" y="6"/>
                    </a:cubicBezTo>
                    <a:cubicBezTo>
                      <a:pt x="168" y="5"/>
                      <a:pt x="168" y="8"/>
                      <a:pt x="167" y="9"/>
                    </a:cubicBezTo>
                    <a:cubicBezTo>
                      <a:pt x="168" y="9"/>
                      <a:pt x="168" y="9"/>
                      <a:pt x="169" y="8"/>
                    </a:cubicBezTo>
                    <a:cubicBezTo>
                      <a:pt x="169" y="7"/>
                      <a:pt x="170" y="8"/>
                      <a:pt x="171" y="8"/>
                    </a:cubicBezTo>
                    <a:cubicBezTo>
                      <a:pt x="171" y="7"/>
                      <a:pt x="171" y="7"/>
                      <a:pt x="170" y="7"/>
                    </a:cubicBezTo>
                    <a:cubicBezTo>
                      <a:pt x="171" y="7"/>
                      <a:pt x="172" y="7"/>
                      <a:pt x="173" y="7"/>
                    </a:cubicBezTo>
                    <a:cubicBezTo>
                      <a:pt x="172" y="7"/>
                      <a:pt x="171" y="6"/>
                      <a:pt x="171" y="5"/>
                    </a:cubicBezTo>
                    <a:cubicBezTo>
                      <a:pt x="172" y="5"/>
                      <a:pt x="173" y="4"/>
                      <a:pt x="175" y="5"/>
                    </a:cubicBezTo>
                    <a:cubicBezTo>
                      <a:pt x="174" y="4"/>
                      <a:pt x="173" y="4"/>
                      <a:pt x="171" y="4"/>
                    </a:cubicBezTo>
                    <a:cubicBezTo>
                      <a:pt x="172" y="3"/>
                      <a:pt x="178" y="0"/>
                      <a:pt x="179" y="2"/>
                    </a:cubicBezTo>
                    <a:cubicBezTo>
                      <a:pt x="179" y="3"/>
                      <a:pt x="181" y="3"/>
                      <a:pt x="181" y="3"/>
                    </a:cubicBezTo>
                    <a:cubicBezTo>
                      <a:pt x="182" y="4"/>
                      <a:pt x="177" y="5"/>
                      <a:pt x="177" y="5"/>
                    </a:cubicBezTo>
                    <a:cubicBezTo>
                      <a:pt x="178" y="5"/>
                      <a:pt x="178" y="5"/>
                      <a:pt x="179" y="5"/>
                    </a:cubicBezTo>
                    <a:cubicBezTo>
                      <a:pt x="178" y="6"/>
                      <a:pt x="177" y="6"/>
                      <a:pt x="176" y="6"/>
                    </a:cubicBezTo>
                    <a:cubicBezTo>
                      <a:pt x="177" y="6"/>
                      <a:pt x="179" y="5"/>
                      <a:pt x="180" y="6"/>
                    </a:cubicBezTo>
                    <a:cubicBezTo>
                      <a:pt x="179" y="7"/>
                      <a:pt x="178" y="7"/>
                      <a:pt x="177" y="8"/>
                    </a:cubicBezTo>
                    <a:cubicBezTo>
                      <a:pt x="178" y="8"/>
                      <a:pt x="180" y="7"/>
                      <a:pt x="181" y="8"/>
                    </a:cubicBezTo>
                    <a:cubicBezTo>
                      <a:pt x="180" y="8"/>
                      <a:pt x="180" y="9"/>
                      <a:pt x="180" y="10"/>
                    </a:cubicBezTo>
                    <a:cubicBezTo>
                      <a:pt x="180" y="8"/>
                      <a:pt x="181" y="7"/>
                      <a:pt x="183" y="8"/>
                    </a:cubicBezTo>
                    <a:cubicBezTo>
                      <a:pt x="180" y="8"/>
                      <a:pt x="183" y="5"/>
                      <a:pt x="184" y="4"/>
                    </a:cubicBezTo>
                    <a:cubicBezTo>
                      <a:pt x="185" y="3"/>
                      <a:pt x="189" y="4"/>
                      <a:pt x="188" y="6"/>
                    </a:cubicBezTo>
                    <a:cubicBezTo>
                      <a:pt x="189" y="6"/>
                      <a:pt x="191" y="5"/>
                      <a:pt x="192" y="6"/>
                    </a:cubicBezTo>
                    <a:cubicBezTo>
                      <a:pt x="193" y="5"/>
                      <a:pt x="197" y="7"/>
                      <a:pt x="194" y="7"/>
                    </a:cubicBezTo>
                    <a:cubicBezTo>
                      <a:pt x="196" y="7"/>
                      <a:pt x="200" y="7"/>
                      <a:pt x="201" y="9"/>
                    </a:cubicBezTo>
                    <a:cubicBezTo>
                      <a:pt x="203" y="10"/>
                      <a:pt x="199" y="10"/>
                      <a:pt x="198" y="10"/>
                    </a:cubicBezTo>
                    <a:cubicBezTo>
                      <a:pt x="196" y="11"/>
                      <a:pt x="195" y="12"/>
                      <a:pt x="192" y="12"/>
                    </a:cubicBezTo>
                    <a:cubicBezTo>
                      <a:pt x="190" y="12"/>
                      <a:pt x="186" y="10"/>
                      <a:pt x="184" y="12"/>
                    </a:cubicBezTo>
                    <a:cubicBezTo>
                      <a:pt x="185" y="12"/>
                      <a:pt x="187" y="12"/>
                      <a:pt x="188" y="12"/>
                    </a:cubicBezTo>
                    <a:cubicBezTo>
                      <a:pt x="189" y="12"/>
                      <a:pt x="193" y="12"/>
                      <a:pt x="191" y="13"/>
                    </a:cubicBezTo>
                    <a:cubicBezTo>
                      <a:pt x="192" y="14"/>
                      <a:pt x="195" y="14"/>
                      <a:pt x="192" y="15"/>
                    </a:cubicBezTo>
                    <a:cubicBezTo>
                      <a:pt x="193" y="15"/>
                      <a:pt x="194" y="15"/>
                      <a:pt x="195" y="15"/>
                    </a:cubicBezTo>
                    <a:cubicBezTo>
                      <a:pt x="195" y="16"/>
                      <a:pt x="195" y="16"/>
                      <a:pt x="196" y="16"/>
                    </a:cubicBezTo>
                    <a:cubicBezTo>
                      <a:pt x="196" y="15"/>
                      <a:pt x="196" y="15"/>
                      <a:pt x="196" y="14"/>
                    </a:cubicBezTo>
                    <a:cubicBezTo>
                      <a:pt x="197" y="14"/>
                      <a:pt x="198" y="14"/>
                      <a:pt x="198" y="16"/>
                    </a:cubicBezTo>
                    <a:cubicBezTo>
                      <a:pt x="199" y="14"/>
                      <a:pt x="202" y="14"/>
                      <a:pt x="202" y="16"/>
                    </a:cubicBezTo>
                    <a:cubicBezTo>
                      <a:pt x="203" y="19"/>
                      <a:pt x="197" y="17"/>
                      <a:pt x="196" y="16"/>
                    </a:cubicBezTo>
                    <a:cubicBezTo>
                      <a:pt x="198" y="18"/>
                      <a:pt x="195" y="19"/>
                      <a:pt x="194" y="19"/>
                    </a:cubicBezTo>
                    <a:cubicBezTo>
                      <a:pt x="193" y="19"/>
                      <a:pt x="191" y="19"/>
                      <a:pt x="191" y="20"/>
                    </a:cubicBezTo>
                    <a:cubicBezTo>
                      <a:pt x="191" y="21"/>
                      <a:pt x="191" y="21"/>
                      <a:pt x="189" y="22"/>
                    </a:cubicBezTo>
                    <a:cubicBezTo>
                      <a:pt x="189" y="23"/>
                      <a:pt x="188" y="22"/>
                      <a:pt x="187" y="22"/>
                    </a:cubicBezTo>
                    <a:cubicBezTo>
                      <a:pt x="186" y="21"/>
                      <a:pt x="188" y="20"/>
                      <a:pt x="188" y="20"/>
                    </a:cubicBezTo>
                    <a:cubicBezTo>
                      <a:pt x="190" y="18"/>
                      <a:pt x="190" y="16"/>
                      <a:pt x="188" y="16"/>
                    </a:cubicBezTo>
                    <a:cubicBezTo>
                      <a:pt x="186" y="15"/>
                      <a:pt x="183" y="15"/>
                      <a:pt x="181" y="14"/>
                    </a:cubicBezTo>
                    <a:cubicBezTo>
                      <a:pt x="179" y="13"/>
                      <a:pt x="177" y="11"/>
                      <a:pt x="175" y="12"/>
                    </a:cubicBezTo>
                    <a:cubicBezTo>
                      <a:pt x="171" y="15"/>
                      <a:pt x="165" y="12"/>
                      <a:pt x="164" y="17"/>
                    </a:cubicBezTo>
                    <a:cubicBezTo>
                      <a:pt x="163" y="18"/>
                      <a:pt x="163" y="19"/>
                      <a:pt x="163" y="21"/>
                    </a:cubicBezTo>
                    <a:cubicBezTo>
                      <a:pt x="163" y="21"/>
                      <a:pt x="164" y="23"/>
                      <a:pt x="163" y="23"/>
                    </a:cubicBezTo>
                    <a:cubicBezTo>
                      <a:pt x="162" y="24"/>
                      <a:pt x="161" y="24"/>
                      <a:pt x="161" y="24"/>
                    </a:cubicBezTo>
                    <a:cubicBezTo>
                      <a:pt x="160" y="24"/>
                      <a:pt x="159" y="25"/>
                      <a:pt x="159" y="26"/>
                    </a:cubicBezTo>
                    <a:cubicBezTo>
                      <a:pt x="157" y="28"/>
                      <a:pt x="155" y="26"/>
                      <a:pt x="153" y="25"/>
                    </a:cubicBezTo>
                    <a:cubicBezTo>
                      <a:pt x="152" y="25"/>
                      <a:pt x="151" y="25"/>
                      <a:pt x="150" y="25"/>
                    </a:cubicBezTo>
                    <a:cubicBezTo>
                      <a:pt x="149" y="24"/>
                      <a:pt x="149" y="25"/>
                      <a:pt x="148" y="26"/>
                    </a:cubicBezTo>
                    <a:cubicBezTo>
                      <a:pt x="145" y="27"/>
                      <a:pt x="141" y="27"/>
                      <a:pt x="138" y="25"/>
                    </a:cubicBezTo>
                    <a:cubicBezTo>
                      <a:pt x="137" y="25"/>
                      <a:pt x="135" y="22"/>
                      <a:pt x="133" y="22"/>
                    </a:cubicBezTo>
                    <a:cubicBezTo>
                      <a:pt x="131" y="20"/>
                      <a:pt x="129" y="20"/>
                      <a:pt x="127" y="21"/>
                    </a:cubicBezTo>
                    <a:cubicBezTo>
                      <a:pt x="128" y="22"/>
                      <a:pt x="128" y="22"/>
                      <a:pt x="128" y="22"/>
                    </a:cubicBezTo>
                    <a:cubicBezTo>
                      <a:pt x="126" y="23"/>
                      <a:pt x="123" y="22"/>
                      <a:pt x="120" y="23"/>
                    </a:cubicBezTo>
                    <a:cubicBezTo>
                      <a:pt x="123" y="24"/>
                      <a:pt x="121" y="26"/>
                      <a:pt x="119" y="27"/>
                    </a:cubicBezTo>
                    <a:cubicBezTo>
                      <a:pt x="120" y="27"/>
                      <a:pt x="121" y="28"/>
                      <a:pt x="121" y="28"/>
                    </a:cubicBezTo>
                    <a:cubicBezTo>
                      <a:pt x="118" y="31"/>
                      <a:pt x="114" y="28"/>
                      <a:pt x="110" y="28"/>
                    </a:cubicBezTo>
                    <a:cubicBezTo>
                      <a:pt x="109" y="28"/>
                      <a:pt x="107" y="27"/>
                      <a:pt x="106" y="27"/>
                    </a:cubicBezTo>
                    <a:cubicBezTo>
                      <a:pt x="104" y="28"/>
                      <a:pt x="106" y="30"/>
                      <a:pt x="106" y="31"/>
                    </a:cubicBezTo>
                    <a:cubicBezTo>
                      <a:pt x="105" y="34"/>
                      <a:pt x="100" y="32"/>
                      <a:pt x="98" y="32"/>
                    </a:cubicBezTo>
                    <a:cubicBezTo>
                      <a:pt x="95" y="34"/>
                      <a:pt x="93" y="37"/>
                      <a:pt x="90" y="39"/>
                    </a:cubicBezTo>
                    <a:cubicBezTo>
                      <a:pt x="91" y="39"/>
                      <a:pt x="93" y="41"/>
                      <a:pt x="93" y="42"/>
                    </a:cubicBezTo>
                    <a:cubicBezTo>
                      <a:pt x="92" y="43"/>
                      <a:pt x="88" y="46"/>
                      <a:pt x="87" y="47"/>
                    </a:cubicBezTo>
                    <a:cubicBezTo>
                      <a:pt x="87" y="47"/>
                      <a:pt x="86" y="48"/>
                      <a:pt x="85" y="48"/>
                    </a:cubicBezTo>
                    <a:cubicBezTo>
                      <a:pt x="84" y="49"/>
                      <a:pt x="86" y="50"/>
                      <a:pt x="85" y="51"/>
                    </a:cubicBezTo>
                    <a:cubicBezTo>
                      <a:pt x="84" y="52"/>
                      <a:pt x="80" y="52"/>
                      <a:pt x="78" y="52"/>
                    </a:cubicBezTo>
                    <a:cubicBezTo>
                      <a:pt x="78" y="53"/>
                      <a:pt x="79" y="60"/>
                      <a:pt x="78" y="61"/>
                    </a:cubicBezTo>
                    <a:cubicBezTo>
                      <a:pt x="77" y="62"/>
                      <a:pt x="76" y="63"/>
                      <a:pt x="75" y="64"/>
                    </a:cubicBezTo>
                    <a:cubicBezTo>
                      <a:pt x="74" y="66"/>
                      <a:pt x="73" y="67"/>
                      <a:pt x="71" y="68"/>
                    </a:cubicBezTo>
                    <a:cubicBezTo>
                      <a:pt x="73" y="69"/>
                      <a:pt x="77" y="70"/>
                      <a:pt x="75" y="73"/>
                    </a:cubicBezTo>
                    <a:cubicBezTo>
                      <a:pt x="74" y="75"/>
                      <a:pt x="69" y="74"/>
                      <a:pt x="67" y="74"/>
                    </a:cubicBezTo>
                    <a:cubicBezTo>
                      <a:pt x="65" y="74"/>
                      <a:pt x="60" y="77"/>
                      <a:pt x="60" y="79"/>
                    </a:cubicBezTo>
                    <a:cubicBezTo>
                      <a:pt x="60" y="80"/>
                      <a:pt x="59" y="81"/>
                      <a:pt x="59" y="82"/>
                    </a:cubicBezTo>
                    <a:cubicBezTo>
                      <a:pt x="59" y="83"/>
                      <a:pt x="61" y="85"/>
                      <a:pt x="60" y="86"/>
                    </a:cubicBezTo>
                    <a:cubicBezTo>
                      <a:pt x="59" y="87"/>
                      <a:pt x="59" y="89"/>
                      <a:pt x="60" y="91"/>
                    </a:cubicBezTo>
                    <a:cubicBezTo>
                      <a:pt x="62" y="94"/>
                      <a:pt x="60" y="96"/>
                      <a:pt x="60" y="98"/>
                    </a:cubicBezTo>
                    <a:cubicBezTo>
                      <a:pt x="60" y="100"/>
                      <a:pt x="63" y="101"/>
                      <a:pt x="64" y="101"/>
                    </a:cubicBezTo>
                    <a:cubicBezTo>
                      <a:pt x="65" y="102"/>
                      <a:pt x="66" y="102"/>
                      <a:pt x="66" y="103"/>
                    </a:cubicBezTo>
                    <a:cubicBezTo>
                      <a:pt x="66" y="103"/>
                      <a:pt x="65" y="106"/>
                      <a:pt x="64" y="106"/>
                    </a:cubicBezTo>
                    <a:cubicBezTo>
                      <a:pt x="63" y="106"/>
                      <a:pt x="61" y="107"/>
                      <a:pt x="62" y="109"/>
                    </a:cubicBezTo>
                    <a:cubicBezTo>
                      <a:pt x="62" y="110"/>
                      <a:pt x="63" y="111"/>
                      <a:pt x="64" y="112"/>
                    </a:cubicBezTo>
                    <a:cubicBezTo>
                      <a:pt x="64" y="114"/>
                      <a:pt x="63" y="114"/>
                      <a:pt x="63" y="116"/>
                    </a:cubicBezTo>
                    <a:cubicBezTo>
                      <a:pt x="63" y="117"/>
                      <a:pt x="62" y="118"/>
                      <a:pt x="61" y="118"/>
                    </a:cubicBezTo>
                    <a:cubicBezTo>
                      <a:pt x="59" y="119"/>
                      <a:pt x="58" y="118"/>
                      <a:pt x="58" y="120"/>
                    </a:cubicBezTo>
                    <a:cubicBezTo>
                      <a:pt x="58" y="121"/>
                      <a:pt x="57" y="122"/>
                      <a:pt x="57" y="123"/>
                    </a:cubicBezTo>
                    <a:cubicBezTo>
                      <a:pt x="56" y="124"/>
                      <a:pt x="57" y="125"/>
                      <a:pt x="57" y="126"/>
                    </a:cubicBezTo>
                    <a:cubicBezTo>
                      <a:pt x="57" y="127"/>
                      <a:pt x="57" y="131"/>
                      <a:pt x="55" y="130"/>
                    </a:cubicBezTo>
                    <a:cubicBezTo>
                      <a:pt x="54" y="130"/>
                      <a:pt x="54" y="129"/>
                      <a:pt x="53" y="128"/>
                    </a:cubicBezTo>
                    <a:cubicBezTo>
                      <a:pt x="53" y="128"/>
                      <a:pt x="52" y="128"/>
                      <a:pt x="52" y="128"/>
                    </a:cubicBezTo>
                    <a:cubicBezTo>
                      <a:pt x="50" y="127"/>
                      <a:pt x="48" y="127"/>
                      <a:pt x="48" y="125"/>
                    </a:cubicBezTo>
                    <a:cubicBezTo>
                      <a:pt x="48" y="124"/>
                      <a:pt x="47" y="123"/>
                      <a:pt x="47" y="122"/>
                    </a:cubicBezTo>
                    <a:cubicBezTo>
                      <a:pt x="47" y="121"/>
                      <a:pt x="48" y="118"/>
                      <a:pt x="48" y="121"/>
                    </a:cubicBezTo>
                    <a:cubicBezTo>
                      <a:pt x="49" y="119"/>
                      <a:pt x="47" y="118"/>
                      <a:pt x="46" y="120"/>
                    </a:cubicBezTo>
                    <a:cubicBezTo>
                      <a:pt x="46" y="121"/>
                      <a:pt x="48" y="122"/>
                      <a:pt x="46" y="123"/>
                    </a:cubicBezTo>
                    <a:cubicBezTo>
                      <a:pt x="46" y="122"/>
                      <a:pt x="46" y="122"/>
                      <a:pt x="46" y="122"/>
                    </a:cubicBezTo>
                    <a:cubicBezTo>
                      <a:pt x="46" y="123"/>
                      <a:pt x="45" y="123"/>
                      <a:pt x="44" y="123"/>
                    </a:cubicBezTo>
                    <a:cubicBezTo>
                      <a:pt x="46" y="124"/>
                      <a:pt x="46" y="125"/>
                      <a:pt x="45" y="127"/>
                    </a:cubicBezTo>
                    <a:cubicBezTo>
                      <a:pt x="45" y="125"/>
                      <a:pt x="45" y="127"/>
                      <a:pt x="45" y="127"/>
                    </a:cubicBezTo>
                    <a:cubicBezTo>
                      <a:pt x="44" y="128"/>
                      <a:pt x="43" y="128"/>
                      <a:pt x="43" y="128"/>
                    </a:cubicBezTo>
                    <a:cubicBezTo>
                      <a:pt x="42" y="129"/>
                      <a:pt x="42" y="130"/>
                      <a:pt x="41" y="129"/>
                    </a:cubicBezTo>
                    <a:cubicBezTo>
                      <a:pt x="40" y="129"/>
                      <a:pt x="39" y="128"/>
                      <a:pt x="38" y="128"/>
                    </a:cubicBezTo>
                    <a:cubicBezTo>
                      <a:pt x="41" y="129"/>
                      <a:pt x="38" y="131"/>
                      <a:pt x="36" y="131"/>
                    </a:cubicBezTo>
                    <a:cubicBezTo>
                      <a:pt x="37" y="132"/>
                      <a:pt x="37" y="132"/>
                      <a:pt x="37" y="132"/>
                    </a:cubicBezTo>
                    <a:cubicBezTo>
                      <a:pt x="36" y="132"/>
                      <a:pt x="35" y="132"/>
                      <a:pt x="34" y="132"/>
                    </a:cubicBezTo>
                    <a:cubicBezTo>
                      <a:pt x="34" y="132"/>
                      <a:pt x="35" y="133"/>
                      <a:pt x="35" y="133"/>
                    </a:cubicBezTo>
                    <a:cubicBezTo>
                      <a:pt x="33" y="133"/>
                      <a:pt x="32" y="135"/>
                      <a:pt x="30" y="136"/>
                    </a:cubicBezTo>
                    <a:cubicBezTo>
                      <a:pt x="28" y="138"/>
                      <a:pt x="26" y="138"/>
                      <a:pt x="24" y="139"/>
                    </a:cubicBezTo>
                    <a:cubicBezTo>
                      <a:pt x="23" y="139"/>
                      <a:pt x="22" y="140"/>
                      <a:pt x="21" y="140"/>
                    </a:cubicBezTo>
                    <a:cubicBezTo>
                      <a:pt x="20" y="140"/>
                      <a:pt x="19" y="139"/>
                      <a:pt x="18" y="139"/>
                    </a:cubicBezTo>
                    <a:cubicBezTo>
                      <a:pt x="17" y="139"/>
                      <a:pt x="14" y="140"/>
                      <a:pt x="13" y="139"/>
                    </a:cubicBezTo>
                    <a:cubicBezTo>
                      <a:pt x="13" y="138"/>
                      <a:pt x="14" y="137"/>
                      <a:pt x="15" y="137"/>
                    </a:cubicBezTo>
                    <a:cubicBezTo>
                      <a:pt x="12" y="139"/>
                      <a:pt x="0" y="132"/>
                      <a:pt x="5" y="130"/>
                    </a:cubicBezTo>
                    <a:cubicBezTo>
                      <a:pt x="4" y="129"/>
                      <a:pt x="4" y="129"/>
                      <a:pt x="4" y="129"/>
                    </a:cubicBezTo>
                    <a:cubicBezTo>
                      <a:pt x="6" y="129"/>
                      <a:pt x="8" y="131"/>
                      <a:pt x="10" y="131"/>
                    </a:cubicBezTo>
                    <a:cubicBezTo>
                      <a:pt x="9" y="130"/>
                      <a:pt x="9" y="130"/>
                      <a:pt x="9" y="130"/>
                    </a:cubicBezTo>
                    <a:cubicBezTo>
                      <a:pt x="10" y="129"/>
                      <a:pt x="12" y="129"/>
                      <a:pt x="13" y="128"/>
                    </a:cubicBezTo>
                    <a:cubicBezTo>
                      <a:pt x="11" y="129"/>
                      <a:pt x="10" y="129"/>
                      <a:pt x="8" y="130"/>
                    </a:cubicBezTo>
                    <a:cubicBezTo>
                      <a:pt x="9" y="129"/>
                      <a:pt x="8" y="128"/>
                      <a:pt x="7" y="128"/>
                    </a:cubicBezTo>
                    <a:cubicBezTo>
                      <a:pt x="8" y="128"/>
                      <a:pt x="9" y="128"/>
                      <a:pt x="9" y="127"/>
                    </a:cubicBezTo>
                    <a:cubicBezTo>
                      <a:pt x="7" y="127"/>
                      <a:pt x="12" y="126"/>
                      <a:pt x="12" y="125"/>
                    </a:cubicBezTo>
                    <a:cubicBezTo>
                      <a:pt x="12" y="125"/>
                      <a:pt x="11" y="126"/>
                      <a:pt x="10" y="126"/>
                    </a:cubicBezTo>
                    <a:cubicBezTo>
                      <a:pt x="9" y="126"/>
                      <a:pt x="8" y="126"/>
                      <a:pt x="10" y="125"/>
                    </a:cubicBezTo>
                    <a:cubicBezTo>
                      <a:pt x="10" y="125"/>
                      <a:pt x="9" y="125"/>
                      <a:pt x="8" y="125"/>
                    </a:cubicBezTo>
                    <a:cubicBezTo>
                      <a:pt x="10" y="124"/>
                      <a:pt x="11" y="123"/>
                      <a:pt x="13" y="123"/>
                    </a:cubicBezTo>
                    <a:cubicBezTo>
                      <a:pt x="12" y="123"/>
                      <a:pt x="11" y="122"/>
                      <a:pt x="10" y="123"/>
                    </a:cubicBezTo>
                    <a:cubicBezTo>
                      <a:pt x="10" y="124"/>
                      <a:pt x="8" y="125"/>
                      <a:pt x="8" y="125"/>
                    </a:cubicBezTo>
                    <a:cubicBezTo>
                      <a:pt x="8" y="124"/>
                      <a:pt x="8" y="124"/>
                      <a:pt x="9" y="124"/>
                    </a:cubicBezTo>
                    <a:cubicBezTo>
                      <a:pt x="8" y="124"/>
                      <a:pt x="7" y="124"/>
                      <a:pt x="6" y="124"/>
                    </a:cubicBezTo>
                    <a:cubicBezTo>
                      <a:pt x="6" y="124"/>
                      <a:pt x="7" y="124"/>
                      <a:pt x="7" y="125"/>
                    </a:cubicBezTo>
                    <a:cubicBezTo>
                      <a:pt x="6" y="125"/>
                      <a:pt x="5" y="125"/>
                      <a:pt x="5" y="126"/>
                    </a:cubicBezTo>
                    <a:cubicBezTo>
                      <a:pt x="5" y="125"/>
                      <a:pt x="5" y="124"/>
                      <a:pt x="5" y="123"/>
                    </a:cubicBezTo>
                    <a:cubicBezTo>
                      <a:pt x="4" y="124"/>
                      <a:pt x="4" y="124"/>
                      <a:pt x="4" y="124"/>
                    </a:cubicBezTo>
                    <a:cubicBezTo>
                      <a:pt x="6" y="124"/>
                      <a:pt x="3" y="127"/>
                      <a:pt x="3" y="125"/>
                    </a:cubicBezTo>
                    <a:cubicBezTo>
                      <a:pt x="3" y="127"/>
                      <a:pt x="2" y="125"/>
                      <a:pt x="2" y="124"/>
                    </a:cubicBezTo>
                    <a:cubicBezTo>
                      <a:pt x="2" y="123"/>
                      <a:pt x="3" y="121"/>
                      <a:pt x="4" y="121"/>
                    </a:cubicBezTo>
                    <a:cubicBezTo>
                      <a:pt x="4" y="122"/>
                      <a:pt x="4" y="123"/>
                      <a:pt x="3" y="123"/>
                    </a:cubicBezTo>
                    <a:cubicBezTo>
                      <a:pt x="4" y="124"/>
                      <a:pt x="4" y="123"/>
                      <a:pt x="4" y="122"/>
                    </a:cubicBezTo>
                    <a:cubicBezTo>
                      <a:pt x="5" y="121"/>
                      <a:pt x="7" y="122"/>
                      <a:pt x="8" y="122"/>
                    </a:cubicBezTo>
                    <a:cubicBezTo>
                      <a:pt x="5" y="121"/>
                      <a:pt x="9" y="121"/>
                      <a:pt x="9" y="120"/>
                    </a:cubicBezTo>
                    <a:cubicBezTo>
                      <a:pt x="8" y="121"/>
                      <a:pt x="7" y="121"/>
                      <a:pt x="6" y="120"/>
                    </a:cubicBezTo>
                    <a:cubicBezTo>
                      <a:pt x="7" y="119"/>
                      <a:pt x="9" y="117"/>
                      <a:pt x="10" y="117"/>
                    </a:cubicBezTo>
                    <a:cubicBezTo>
                      <a:pt x="8" y="116"/>
                      <a:pt x="13" y="114"/>
                      <a:pt x="13" y="113"/>
                    </a:cubicBezTo>
                    <a:cubicBezTo>
                      <a:pt x="14" y="114"/>
                      <a:pt x="13" y="115"/>
                      <a:pt x="13" y="116"/>
                    </a:cubicBezTo>
                    <a:cubicBezTo>
                      <a:pt x="15" y="114"/>
                      <a:pt x="15" y="113"/>
                      <a:pt x="18" y="113"/>
                    </a:cubicBezTo>
                    <a:cubicBezTo>
                      <a:pt x="16" y="112"/>
                      <a:pt x="13" y="113"/>
                      <a:pt x="11" y="113"/>
                    </a:cubicBezTo>
                    <a:cubicBezTo>
                      <a:pt x="11" y="114"/>
                      <a:pt x="9" y="115"/>
                      <a:pt x="8" y="116"/>
                    </a:cubicBezTo>
                    <a:cubicBezTo>
                      <a:pt x="6" y="120"/>
                      <a:pt x="7" y="115"/>
                      <a:pt x="5" y="116"/>
                    </a:cubicBezTo>
                    <a:cubicBezTo>
                      <a:pt x="5" y="115"/>
                      <a:pt x="5" y="114"/>
                      <a:pt x="5" y="114"/>
                    </a:cubicBezTo>
                    <a:cubicBezTo>
                      <a:pt x="5" y="114"/>
                      <a:pt x="4" y="117"/>
                      <a:pt x="3" y="116"/>
                    </a:cubicBezTo>
                    <a:cubicBezTo>
                      <a:pt x="2" y="116"/>
                      <a:pt x="2" y="114"/>
                      <a:pt x="1" y="114"/>
                    </a:cubicBezTo>
                    <a:cubicBezTo>
                      <a:pt x="2" y="114"/>
                      <a:pt x="3" y="113"/>
                      <a:pt x="3" y="112"/>
                    </a:cubicBezTo>
                    <a:cubicBezTo>
                      <a:pt x="4" y="115"/>
                      <a:pt x="7" y="112"/>
                      <a:pt x="6" y="110"/>
                    </a:cubicBezTo>
                    <a:cubicBezTo>
                      <a:pt x="5" y="110"/>
                      <a:pt x="4" y="112"/>
                      <a:pt x="2" y="112"/>
                    </a:cubicBezTo>
                    <a:cubicBezTo>
                      <a:pt x="1" y="112"/>
                      <a:pt x="1" y="110"/>
                      <a:pt x="0" y="109"/>
                    </a:cubicBezTo>
                    <a:cubicBezTo>
                      <a:pt x="1" y="109"/>
                      <a:pt x="2" y="110"/>
                      <a:pt x="3" y="111"/>
                    </a:cubicBezTo>
                    <a:cubicBezTo>
                      <a:pt x="3" y="110"/>
                      <a:pt x="3" y="108"/>
                      <a:pt x="4" y="108"/>
                    </a:cubicBezTo>
                    <a:cubicBezTo>
                      <a:pt x="3" y="108"/>
                      <a:pt x="1" y="110"/>
                      <a:pt x="0" y="108"/>
                    </a:cubicBezTo>
                    <a:cubicBezTo>
                      <a:pt x="1" y="108"/>
                      <a:pt x="1" y="108"/>
                      <a:pt x="2" y="107"/>
                    </a:cubicBezTo>
                    <a:cubicBezTo>
                      <a:pt x="1" y="108"/>
                      <a:pt x="0" y="106"/>
                      <a:pt x="2" y="106"/>
                    </a:cubicBezTo>
                    <a:cubicBezTo>
                      <a:pt x="4" y="107"/>
                      <a:pt x="6" y="106"/>
                      <a:pt x="8" y="106"/>
                    </a:cubicBezTo>
                    <a:cubicBezTo>
                      <a:pt x="10" y="106"/>
                      <a:pt x="12" y="107"/>
                      <a:pt x="13" y="106"/>
                    </a:cubicBezTo>
                    <a:cubicBezTo>
                      <a:pt x="15" y="105"/>
                      <a:pt x="18" y="107"/>
                      <a:pt x="16" y="108"/>
                    </a:cubicBezTo>
                    <a:cubicBezTo>
                      <a:pt x="17" y="107"/>
                      <a:pt x="17" y="107"/>
                      <a:pt x="18" y="108"/>
                    </a:cubicBezTo>
                    <a:cubicBezTo>
                      <a:pt x="16" y="106"/>
                      <a:pt x="21" y="105"/>
                      <a:pt x="22" y="105"/>
                    </a:cubicBezTo>
                    <a:cubicBezTo>
                      <a:pt x="19" y="104"/>
                      <a:pt x="20" y="103"/>
                      <a:pt x="22" y="102"/>
                    </a:cubicBezTo>
                    <a:cubicBezTo>
                      <a:pt x="21" y="102"/>
                      <a:pt x="19" y="104"/>
                      <a:pt x="20" y="105"/>
                    </a:cubicBezTo>
                    <a:cubicBezTo>
                      <a:pt x="19" y="105"/>
                      <a:pt x="18" y="106"/>
                      <a:pt x="17" y="105"/>
                    </a:cubicBezTo>
                    <a:cubicBezTo>
                      <a:pt x="17" y="105"/>
                      <a:pt x="18" y="105"/>
                      <a:pt x="18" y="104"/>
                    </a:cubicBezTo>
                    <a:cubicBezTo>
                      <a:pt x="17" y="105"/>
                      <a:pt x="12" y="105"/>
                      <a:pt x="14" y="103"/>
                    </a:cubicBezTo>
                    <a:cubicBezTo>
                      <a:pt x="13" y="104"/>
                      <a:pt x="13" y="105"/>
                      <a:pt x="13" y="105"/>
                    </a:cubicBezTo>
                    <a:cubicBezTo>
                      <a:pt x="12" y="106"/>
                      <a:pt x="10" y="105"/>
                      <a:pt x="9" y="105"/>
                    </a:cubicBezTo>
                    <a:cubicBezTo>
                      <a:pt x="8" y="105"/>
                      <a:pt x="6" y="106"/>
                      <a:pt x="4" y="106"/>
                    </a:cubicBezTo>
                    <a:cubicBezTo>
                      <a:pt x="3" y="106"/>
                      <a:pt x="2" y="105"/>
                      <a:pt x="1" y="105"/>
                    </a:cubicBezTo>
                    <a:cubicBezTo>
                      <a:pt x="3" y="105"/>
                      <a:pt x="2" y="104"/>
                      <a:pt x="1" y="104"/>
                    </a:cubicBezTo>
                    <a:cubicBezTo>
                      <a:pt x="2" y="103"/>
                      <a:pt x="4" y="103"/>
                      <a:pt x="5" y="103"/>
                    </a:cubicBezTo>
                    <a:cubicBezTo>
                      <a:pt x="4" y="103"/>
                      <a:pt x="2" y="103"/>
                      <a:pt x="1" y="103"/>
                    </a:cubicBezTo>
                    <a:cubicBezTo>
                      <a:pt x="2" y="102"/>
                      <a:pt x="2" y="102"/>
                      <a:pt x="0" y="103"/>
                    </a:cubicBezTo>
                  </a:path>
                </a:pathLst>
              </a:custGeom>
              <a:solidFill>
                <a:srgbClr val="B3B3B3"/>
              </a:solidFill>
              <a:ln w="3175">
                <a:solidFill>
                  <a:schemeClr val="tx1"/>
                </a:solidFill>
                <a:round/>
                <a:headEnd/>
                <a:tailEnd/>
              </a:ln>
            </p:spPr>
            <p:txBody>
              <a:bodyPr/>
              <a:lstStyle/>
              <a:p>
                <a:endParaRPr lang="en-GB" sz="2400" dirty="0"/>
              </a:p>
            </p:txBody>
          </p:sp>
          <p:sp>
            <p:nvSpPr>
              <p:cNvPr id="482" name="Freeform 5317"/>
              <p:cNvSpPr>
                <a:spLocks/>
              </p:cNvSpPr>
              <p:nvPr/>
            </p:nvSpPr>
            <p:spPr bwMode="auto">
              <a:xfrm>
                <a:off x="2808" y="1719"/>
                <a:ext cx="3" cy="2"/>
              </a:xfrm>
              <a:custGeom>
                <a:avLst/>
                <a:gdLst>
                  <a:gd name="T0" fmla="*/ 2 w 2"/>
                  <a:gd name="T1" fmla="*/ 2 h 1"/>
                  <a:gd name="T2" fmla="*/ 0 w 2"/>
                  <a:gd name="T3" fmla="*/ 0 h 1"/>
                  <a:gd name="T4" fmla="*/ 3 w 2"/>
                  <a:gd name="T5" fmla="*/ 2 h 1"/>
                  <a:gd name="T6" fmla="*/ 2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0" y="0"/>
                      <a:pt x="0" y="0"/>
                      <a:pt x="0" y="0"/>
                    </a:cubicBezTo>
                    <a:cubicBezTo>
                      <a:pt x="1" y="0"/>
                      <a:pt x="2" y="0"/>
                      <a:pt x="2"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483" name="Freeform 5318"/>
              <p:cNvSpPr>
                <a:spLocks/>
              </p:cNvSpPr>
              <p:nvPr/>
            </p:nvSpPr>
            <p:spPr bwMode="auto">
              <a:xfrm>
                <a:off x="2808" y="1702"/>
                <a:ext cx="6" cy="1"/>
              </a:xfrm>
              <a:custGeom>
                <a:avLst/>
                <a:gdLst>
                  <a:gd name="T0" fmla="*/ 5 w 4"/>
                  <a:gd name="T1" fmla="*/ 0 h 1"/>
                  <a:gd name="T2" fmla="*/ 6 w 4"/>
                  <a:gd name="T3" fmla="*/ 1 h 1"/>
                  <a:gd name="T4" fmla="*/ 0 w 4"/>
                  <a:gd name="T5" fmla="*/ 1 h 1"/>
                  <a:gd name="T6" fmla="*/ 5 w 4"/>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1">
                    <a:moveTo>
                      <a:pt x="3" y="0"/>
                    </a:moveTo>
                    <a:cubicBezTo>
                      <a:pt x="3" y="1"/>
                      <a:pt x="3" y="1"/>
                      <a:pt x="4" y="1"/>
                    </a:cubicBezTo>
                    <a:cubicBezTo>
                      <a:pt x="3" y="1"/>
                      <a:pt x="1" y="1"/>
                      <a:pt x="0" y="1"/>
                    </a:cubicBezTo>
                    <a:cubicBezTo>
                      <a:pt x="1" y="0"/>
                      <a:pt x="2" y="0"/>
                      <a:pt x="3" y="0"/>
                    </a:cubicBezTo>
                  </a:path>
                </a:pathLst>
              </a:custGeom>
              <a:solidFill>
                <a:srgbClr val="B3B3B3"/>
              </a:solidFill>
              <a:ln w="3175">
                <a:solidFill>
                  <a:schemeClr val="tx1"/>
                </a:solidFill>
                <a:round/>
                <a:headEnd/>
                <a:tailEnd/>
              </a:ln>
            </p:spPr>
            <p:txBody>
              <a:bodyPr/>
              <a:lstStyle/>
              <a:p>
                <a:endParaRPr lang="en-GB" sz="2400" dirty="0"/>
              </a:p>
            </p:txBody>
          </p:sp>
          <p:sp>
            <p:nvSpPr>
              <p:cNvPr id="484" name="Freeform 5319"/>
              <p:cNvSpPr>
                <a:spLocks/>
              </p:cNvSpPr>
              <p:nvPr/>
            </p:nvSpPr>
            <p:spPr bwMode="auto">
              <a:xfrm>
                <a:off x="2814" y="1719"/>
                <a:ext cx="4" cy="4"/>
              </a:xfrm>
              <a:custGeom>
                <a:avLst/>
                <a:gdLst>
                  <a:gd name="T0" fmla="*/ 3 w 3"/>
                  <a:gd name="T1" fmla="*/ 4 h 3"/>
                  <a:gd name="T2" fmla="*/ 0 w 3"/>
                  <a:gd name="T3" fmla="*/ 3 h 3"/>
                  <a:gd name="T4" fmla="*/ 4 w 3"/>
                  <a:gd name="T5" fmla="*/ 0 h 3"/>
                  <a:gd name="T6" fmla="*/ 3 w 3"/>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2" y="3"/>
                    </a:moveTo>
                    <a:cubicBezTo>
                      <a:pt x="1" y="3"/>
                      <a:pt x="0" y="2"/>
                      <a:pt x="0" y="2"/>
                    </a:cubicBezTo>
                    <a:cubicBezTo>
                      <a:pt x="1" y="1"/>
                      <a:pt x="2" y="1"/>
                      <a:pt x="3" y="0"/>
                    </a:cubicBezTo>
                    <a:cubicBezTo>
                      <a:pt x="3" y="1"/>
                      <a:pt x="3" y="3"/>
                      <a:pt x="2" y="3"/>
                    </a:cubicBezTo>
                  </a:path>
                </a:pathLst>
              </a:custGeom>
              <a:solidFill>
                <a:srgbClr val="B3B3B3"/>
              </a:solidFill>
              <a:ln w="3175">
                <a:solidFill>
                  <a:schemeClr val="tx1"/>
                </a:solidFill>
                <a:round/>
                <a:headEnd/>
                <a:tailEnd/>
              </a:ln>
            </p:spPr>
            <p:txBody>
              <a:bodyPr/>
              <a:lstStyle/>
              <a:p>
                <a:endParaRPr lang="en-GB" sz="2400" dirty="0"/>
              </a:p>
            </p:txBody>
          </p:sp>
          <p:sp>
            <p:nvSpPr>
              <p:cNvPr id="485" name="Freeform 5320"/>
              <p:cNvSpPr>
                <a:spLocks/>
              </p:cNvSpPr>
              <p:nvPr/>
            </p:nvSpPr>
            <p:spPr bwMode="auto">
              <a:xfrm>
                <a:off x="2823" y="1735"/>
                <a:ext cx="4" cy="3"/>
              </a:xfrm>
              <a:custGeom>
                <a:avLst/>
                <a:gdLst>
                  <a:gd name="T0" fmla="*/ 0 w 3"/>
                  <a:gd name="T1" fmla="*/ 3 h 2"/>
                  <a:gd name="T2" fmla="*/ 4 w 3"/>
                  <a:gd name="T3" fmla="*/ 2 h 2"/>
                  <a:gd name="T4" fmla="*/ 0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0" y="2"/>
                    </a:moveTo>
                    <a:cubicBezTo>
                      <a:pt x="0" y="0"/>
                      <a:pt x="1" y="1"/>
                      <a:pt x="3" y="1"/>
                    </a:cubicBezTo>
                    <a:cubicBezTo>
                      <a:pt x="2" y="1"/>
                      <a:pt x="1" y="1"/>
                      <a:pt x="0" y="2"/>
                    </a:cubicBezTo>
                  </a:path>
                </a:pathLst>
              </a:custGeom>
              <a:solidFill>
                <a:srgbClr val="B3B3B3"/>
              </a:solidFill>
              <a:ln w="3175">
                <a:solidFill>
                  <a:schemeClr val="tx1"/>
                </a:solidFill>
                <a:round/>
                <a:headEnd/>
                <a:tailEnd/>
              </a:ln>
            </p:spPr>
            <p:txBody>
              <a:bodyPr/>
              <a:lstStyle/>
              <a:p>
                <a:endParaRPr lang="en-GB" sz="2400" dirty="0"/>
              </a:p>
            </p:txBody>
          </p:sp>
          <p:sp>
            <p:nvSpPr>
              <p:cNvPr id="486" name="Freeform 5321"/>
              <p:cNvSpPr>
                <a:spLocks/>
              </p:cNvSpPr>
              <p:nvPr/>
            </p:nvSpPr>
            <p:spPr bwMode="auto">
              <a:xfrm>
                <a:off x="2841" y="1685"/>
                <a:ext cx="2" cy="1"/>
              </a:xfrm>
              <a:custGeom>
                <a:avLst/>
                <a:gdLst>
                  <a:gd name="T0" fmla="*/ 0 w 1"/>
                  <a:gd name="T1" fmla="*/ 1 h 1"/>
                  <a:gd name="T2" fmla="*/ 0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0"/>
                      <a:pt x="0" y="0"/>
                      <a:pt x="0" y="0"/>
                    </a:cubicBezTo>
                    <a:cubicBezTo>
                      <a:pt x="1"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487" name="Freeform 5322"/>
              <p:cNvSpPr>
                <a:spLocks/>
              </p:cNvSpPr>
              <p:nvPr/>
            </p:nvSpPr>
            <p:spPr bwMode="auto">
              <a:xfrm>
                <a:off x="3063" y="1591"/>
                <a:ext cx="5" cy="4"/>
              </a:xfrm>
              <a:custGeom>
                <a:avLst/>
                <a:gdLst>
                  <a:gd name="T0" fmla="*/ 3 w 4"/>
                  <a:gd name="T1" fmla="*/ 1 h 3"/>
                  <a:gd name="T2" fmla="*/ 5 w 4"/>
                  <a:gd name="T3" fmla="*/ 1 h 3"/>
                  <a:gd name="T4" fmla="*/ 3 w 4"/>
                  <a:gd name="T5" fmla="*/ 1 h 3"/>
                  <a:gd name="T6" fmla="*/ 0 60000 65536"/>
                  <a:gd name="T7" fmla="*/ 0 60000 65536"/>
                  <a:gd name="T8" fmla="*/ 0 60000 65536"/>
                </a:gdLst>
                <a:ahLst/>
                <a:cxnLst>
                  <a:cxn ang="T6">
                    <a:pos x="T0" y="T1"/>
                  </a:cxn>
                  <a:cxn ang="T7">
                    <a:pos x="T2" y="T3"/>
                  </a:cxn>
                  <a:cxn ang="T8">
                    <a:pos x="T4" y="T5"/>
                  </a:cxn>
                </a:cxnLst>
                <a:rect l="0" t="0" r="r" b="b"/>
                <a:pathLst>
                  <a:path w="4" h="3">
                    <a:moveTo>
                      <a:pt x="2" y="1"/>
                    </a:moveTo>
                    <a:cubicBezTo>
                      <a:pt x="0" y="0"/>
                      <a:pt x="1" y="3"/>
                      <a:pt x="4" y="1"/>
                    </a:cubicBezTo>
                    <a:cubicBezTo>
                      <a:pt x="3" y="2"/>
                      <a:pt x="2" y="2"/>
                      <a:pt x="2" y="1"/>
                    </a:cubicBezTo>
                  </a:path>
                </a:pathLst>
              </a:custGeom>
              <a:solidFill>
                <a:srgbClr val="B3B3B3"/>
              </a:solidFill>
              <a:ln w="3175">
                <a:solidFill>
                  <a:schemeClr val="tx1"/>
                </a:solidFill>
                <a:round/>
                <a:headEnd/>
                <a:tailEnd/>
              </a:ln>
            </p:spPr>
            <p:txBody>
              <a:bodyPr/>
              <a:lstStyle/>
              <a:p>
                <a:endParaRPr lang="en-GB" sz="2400" dirty="0"/>
              </a:p>
            </p:txBody>
          </p:sp>
          <p:sp>
            <p:nvSpPr>
              <p:cNvPr id="488" name="Freeform 5323"/>
              <p:cNvSpPr>
                <a:spLocks/>
              </p:cNvSpPr>
              <p:nvPr/>
            </p:nvSpPr>
            <p:spPr bwMode="auto">
              <a:xfrm>
                <a:off x="3070" y="1900"/>
                <a:ext cx="46" cy="49"/>
              </a:xfrm>
              <a:custGeom>
                <a:avLst/>
                <a:gdLst>
                  <a:gd name="T0" fmla="*/ 0 w 35"/>
                  <a:gd name="T1" fmla="*/ 7 h 37"/>
                  <a:gd name="T2" fmla="*/ 1 w 35"/>
                  <a:gd name="T3" fmla="*/ 4 h 37"/>
                  <a:gd name="T4" fmla="*/ 4 w 35"/>
                  <a:gd name="T5" fmla="*/ 4 h 37"/>
                  <a:gd name="T6" fmla="*/ 9 w 35"/>
                  <a:gd name="T7" fmla="*/ 3 h 37"/>
                  <a:gd name="T8" fmla="*/ 20 w 35"/>
                  <a:gd name="T9" fmla="*/ 7 h 37"/>
                  <a:gd name="T10" fmla="*/ 22 w 35"/>
                  <a:gd name="T11" fmla="*/ 9 h 37"/>
                  <a:gd name="T12" fmla="*/ 26 w 35"/>
                  <a:gd name="T13" fmla="*/ 9 h 37"/>
                  <a:gd name="T14" fmla="*/ 29 w 35"/>
                  <a:gd name="T15" fmla="*/ 11 h 37"/>
                  <a:gd name="T16" fmla="*/ 32 w 35"/>
                  <a:gd name="T17" fmla="*/ 12 h 37"/>
                  <a:gd name="T18" fmla="*/ 34 w 35"/>
                  <a:gd name="T19" fmla="*/ 19 h 37"/>
                  <a:gd name="T20" fmla="*/ 35 w 35"/>
                  <a:gd name="T21" fmla="*/ 21 h 37"/>
                  <a:gd name="T22" fmla="*/ 37 w 35"/>
                  <a:gd name="T23" fmla="*/ 21 h 37"/>
                  <a:gd name="T24" fmla="*/ 35 w 35"/>
                  <a:gd name="T25" fmla="*/ 25 h 37"/>
                  <a:gd name="T26" fmla="*/ 42 w 35"/>
                  <a:gd name="T27" fmla="*/ 33 h 37"/>
                  <a:gd name="T28" fmla="*/ 45 w 35"/>
                  <a:gd name="T29" fmla="*/ 34 h 37"/>
                  <a:gd name="T30" fmla="*/ 34 w 35"/>
                  <a:gd name="T31" fmla="*/ 34 h 37"/>
                  <a:gd name="T32" fmla="*/ 34 w 35"/>
                  <a:gd name="T33" fmla="*/ 33 h 37"/>
                  <a:gd name="T34" fmla="*/ 30 w 35"/>
                  <a:gd name="T35" fmla="*/ 41 h 37"/>
                  <a:gd name="T36" fmla="*/ 26 w 35"/>
                  <a:gd name="T37" fmla="*/ 46 h 37"/>
                  <a:gd name="T38" fmla="*/ 26 w 35"/>
                  <a:gd name="T39" fmla="*/ 49 h 37"/>
                  <a:gd name="T40" fmla="*/ 22 w 35"/>
                  <a:gd name="T41" fmla="*/ 49 h 37"/>
                  <a:gd name="T42" fmla="*/ 21 w 35"/>
                  <a:gd name="T43" fmla="*/ 45 h 37"/>
                  <a:gd name="T44" fmla="*/ 21 w 35"/>
                  <a:gd name="T45" fmla="*/ 32 h 37"/>
                  <a:gd name="T46" fmla="*/ 16 w 35"/>
                  <a:gd name="T47" fmla="*/ 24 h 37"/>
                  <a:gd name="T48" fmla="*/ 8 w 35"/>
                  <a:gd name="T49" fmla="*/ 13 h 37"/>
                  <a:gd name="T50" fmla="*/ 0 w 35"/>
                  <a:gd name="T51" fmla="*/ 7 h 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5" h="37">
                    <a:moveTo>
                      <a:pt x="0" y="5"/>
                    </a:moveTo>
                    <a:cubicBezTo>
                      <a:pt x="1" y="4"/>
                      <a:pt x="1" y="4"/>
                      <a:pt x="1" y="3"/>
                    </a:cubicBezTo>
                    <a:cubicBezTo>
                      <a:pt x="1" y="3"/>
                      <a:pt x="2" y="3"/>
                      <a:pt x="3" y="3"/>
                    </a:cubicBezTo>
                    <a:cubicBezTo>
                      <a:pt x="4" y="3"/>
                      <a:pt x="6" y="3"/>
                      <a:pt x="7" y="2"/>
                    </a:cubicBezTo>
                    <a:cubicBezTo>
                      <a:pt x="10" y="0"/>
                      <a:pt x="12" y="7"/>
                      <a:pt x="15" y="5"/>
                    </a:cubicBezTo>
                    <a:cubicBezTo>
                      <a:pt x="15" y="7"/>
                      <a:pt x="17" y="5"/>
                      <a:pt x="17" y="7"/>
                    </a:cubicBezTo>
                    <a:cubicBezTo>
                      <a:pt x="17" y="5"/>
                      <a:pt x="19" y="6"/>
                      <a:pt x="20" y="7"/>
                    </a:cubicBezTo>
                    <a:cubicBezTo>
                      <a:pt x="20" y="7"/>
                      <a:pt x="21" y="9"/>
                      <a:pt x="22" y="8"/>
                    </a:cubicBezTo>
                    <a:cubicBezTo>
                      <a:pt x="23" y="7"/>
                      <a:pt x="23" y="8"/>
                      <a:pt x="24" y="9"/>
                    </a:cubicBezTo>
                    <a:cubicBezTo>
                      <a:pt x="25" y="11"/>
                      <a:pt x="24" y="12"/>
                      <a:pt x="26" y="14"/>
                    </a:cubicBezTo>
                    <a:cubicBezTo>
                      <a:pt x="26" y="14"/>
                      <a:pt x="26" y="15"/>
                      <a:pt x="27" y="16"/>
                    </a:cubicBezTo>
                    <a:cubicBezTo>
                      <a:pt x="27" y="16"/>
                      <a:pt x="27" y="15"/>
                      <a:pt x="28" y="16"/>
                    </a:cubicBezTo>
                    <a:cubicBezTo>
                      <a:pt x="29" y="17"/>
                      <a:pt x="26" y="21"/>
                      <a:pt x="27" y="19"/>
                    </a:cubicBezTo>
                    <a:cubicBezTo>
                      <a:pt x="28" y="16"/>
                      <a:pt x="35" y="23"/>
                      <a:pt x="32" y="25"/>
                    </a:cubicBezTo>
                    <a:cubicBezTo>
                      <a:pt x="33" y="25"/>
                      <a:pt x="33" y="26"/>
                      <a:pt x="34" y="26"/>
                    </a:cubicBezTo>
                    <a:cubicBezTo>
                      <a:pt x="32" y="28"/>
                      <a:pt x="28" y="23"/>
                      <a:pt x="26" y="26"/>
                    </a:cubicBezTo>
                    <a:cubicBezTo>
                      <a:pt x="26" y="26"/>
                      <a:pt x="26" y="25"/>
                      <a:pt x="26" y="25"/>
                    </a:cubicBezTo>
                    <a:cubicBezTo>
                      <a:pt x="22" y="26"/>
                      <a:pt x="25" y="29"/>
                      <a:pt x="23" y="31"/>
                    </a:cubicBezTo>
                    <a:cubicBezTo>
                      <a:pt x="22" y="33"/>
                      <a:pt x="21" y="34"/>
                      <a:pt x="20" y="35"/>
                    </a:cubicBezTo>
                    <a:cubicBezTo>
                      <a:pt x="20" y="36"/>
                      <a:pt x="20" y="37"/>
                      <a:pt x="20" y="37"/>
                    </a:cubicBezTo>
                    <a:cubicBezTo>
                      <a:pt x="19" y="37"/>
                      <a:pt x="18" y="36"/>
                      <a:pt x="17" y="37"/>
                    </a:cubicBezTo>
                    <a:cubicBezTo>
                      <a:pt x="16" y="36"/>
                      <a:pt x="17" y="36"/>
                      <a:pt x="16" y="34"/>
                    </a:cubicBezTo>
                    <a:cubicBezTo>
                      <a:pt x="15" y="30"/>
                      <a:pt x="17" y="27"/>
                      <a:pt x="16" y="24"/>
                    </a:cubicBezTo>
                    <a:cubicBezTo>
                      <a:pt x="16" y="22"/>
                      <a:pt x="14" y="19"/>
                      <a:pt x="12" y="18"/>
                    </a:cubicBezTo>
                    <a:cubicBezTo>
                      <a:pt x="10" y="15"/>
                      <a:pt x="8" y="14"/>
                      <a:pt x="6" y="10"/>
                    </a:cubicBezTo>
                    <a:cubicBezTo>
                      <a:pt x="5" y="8"/>
                      <a:pt x="3" y="5"/>
                      <a:pt x="0" y="5"/>
                    </a:cubicBezTo>
                  </a:path>
                </a:pathLst>
              </a:custGeom>
              <a:solidFill>
                <a:srgbClr val="B3B3B3"/>
              </a:solidFill>
              <a:ln w="3175">
                <a:solidFill>
                  <a:schemeClr val="tx1"/>
                </a:solidFill>
                <a:round/>
                <a:headEnd/>
                <a:tailEnd/>
              </a:ln>
            </p:spPr>
            <p:txBody>
              <a:bodyPr/>
              <a:lstStyle/>
              <a:p>
                <a:endParaRPr lang="en-GB" sz="2400" dirty="0"/>
              </a:p>
            </p:txBody>
          </p:sp>
          <p:sp>
            <p:nvSpPr>
              <p:cNvPr id="489" name="Freeform 5324"/>
              <p:cNvSpPr>
                <a:spLocks/>
              </p:cNvSpPr>
              <p:nvPr/>
            </p:nvSpPr>
            <p:spPr bwMode="auto">
              <a:xfrm>
                <a:off x="3197" y="2118"/>
                <a:ext cx="22" cy="28"/>
              </a:xfrm>
              <a:custGeom>
                <a:avLst/>
                <a:gdLst>
                  <a:gd name="T0" fmla="*/ 0 w 16"/>
                  <a:gd name="T1" fmla="*/ 27 h 21"/>
                  <a:gd name="T2" fmla="*/ 7 w 16"/>
                  <a:gd name="T3" fmla="*/ 13 h 21"/>
                  <a:gd name="T4" fmla="*/ 7 w 16"/>
                  <a:gd name="T5" fmla="*/ 7 h 21"/>
                  <a:gd name="T6" fmla="*/ 11 w 16"/>
                  <a:gd name="T7" fmla="*/ 1 h 21"/>
                  <a:gd name="T8" fmla="*/ 15 w 16"/>
                  <a:gd name="T9" fmla="*/ 1 h 21"/>
                  <a:gd name="T10" fmla="*/ 17 w 16"/>
                  <a:gd name="T11" fmla="*/ 4 h 21"/>
                  <a:gd name="T12" fmla="*/ 18 w 16"/>
                  <a:gd name="T13" fmla="*/ 4 h 21"/>
                  <a:gd name="T14" fmla="*/ 19 w 16"/>
                  <a:gd name="T15" fmla="*/ 7 h 21"/>
                  <a:gd name="T16" fmla="*/ 18 w 16"/>
                  <a:gd name="T17" fmla="*/ 15 h 21"/>
                  <a:gd name="T18" fmla="*/ 14 w 16"/>
                  <a:gd name="T19" fmla="*/ 19 h 21"/>
                  <a:gd name="T20" fmla="*/ 8 w 16"/>
                  <a:gd name="T21" fmla="*/ 24 h 21"/>
                  <a:gd name="T22" fmla="*/ 7 w 16"/>
                  <a:gd name="T23" fmla="*/ 23 h 21"/>
                  <a:gd name="T24" fmla="*/ 6 w 16"/>
                  <a:gd name="T25" fmla="*/ 25 h 21"/>
                  <a:gd name="T26" fmla="*/ 0 w 16"/>
                  <a:gd name="T27" fmla="*/ 27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6" h="21">
                    <a:moveTo>
                      <a:pt x="0" y="20"/>
                    </a:moveTo>
                    <a:cubicBezTo>
                      <a:pt x="3" y="17"/>
                      <a:pt x="3" y="13"/>
                      <a:pt x="5" y="10"/>
                    </a:cubicBezTo>
                    <a:cubicBezTo>
                      <a:pt x="5" y="8"/>
                      <a:pt x="4" y="6"/>
                      <a:pt x="5" y="5"/>
                    </a:cubicBezTo>
                    <a:cubicBezTo>
                      <a:pt x="6" y="4"/>
                      <a:pt x="9" y="3"/>
                      <a:pt x="8" y="1"/>
                    </a:cubicBezTo>
                    <a:cubicBezTo>
                      <a:pt x="9" y="1"/>
                      <a:pt x="10" y="2"/>
                      <a:pt x="11" y="1"/>
                    </a:cubicBezTo>
                    <a:cubicBezTo>
                      <a:pt x="13" y="0"/>
                      <a:pt x="11" y="2"/>
                      <a:pt x="12" y="3"/>
                    </a:cubicBezTo>
                    <a:cubicBezTo>
                      <a:pt x="13" y="3"/>
                      <a:pt x="13" y="3"/>
                      <a:pt x="13" y="3"/>
                    </a:cubicBezTo>
                    <a:cubicBezTo>
                      <a:pt x="14" y="4"/>
                      <a:pt x="13" y="4"/>
                      <a:pt x="14" y="5"/>
                    </a:cubicBezTo>
                    <a:cubicBezTo>
                      <a:pt x="16" y="8"/>
                      <a:pt x="11" y="9"/>
                      <a:pt x="13" y="11"/>
                    </a:cubicBezTo>
                    <a:cubicBezTo>
                      <a:pt x="11" y="10"/>
                      <a:pt x="7" y="12"/>
                      <a:pt x="10" y="14"/>
                    </a:cubicBezTo>
                    <a:cubicBezTo>
                      <a:pt x="9" y="14"/>
                      <a:pt x="6" y="17"/>
                      <a:pt x="6" y="18"/>
                    </a:cubicBezTo>
                    <a:cubicBezTo>
                      <a:pt x="5" y="17"/>
                      <a:pt x="5" y="17"/>
                      <a:pt x="5" y="17"/>
                    </a:cubicBezTo>
                    <a:cubicBezTo>
                      <a:pt x="5" y="18"/>
                      <a:pt x="5" y="19"/>
                      <a:pt x="4" y="19"/>
                    </a:cubicBezTo>
                    <a:cubicBezTo>
                      <a:pt x="4" y="21"/>
                      <a:pt x="2" y="19"/>
                      <a:pt x="0" y="20"/>
                    </a:cubicBezTo>
                  </a:path>
                </a:pathLst>
              </a:custGeom>
              <a:solidFill>
                <a:srgbClr val="B3B3B3"/>
              </a:solidFill>
              <a:ln w="3175">
                <a:solidFill>
                  <a:schemeClr val="tx1"/>
                </a:solidFill>
                <a:round/>
                <a:headEnd/>
                <a:tailEnd/>
              </a:ln>
            </p:spPr>
            <p:txBody>
              <a:bodyPr/>
              <a:lstStyle/>
              <a:p>
                <a:endParaRPr lang="en-GB" sz="2400" dirty="0"/>
              </a:p>
            </p:txBody>
          </p:sp>
          <p:sp>
            <p:nvSpPr>
              <p:cNvPr id="490" name="Freeform 5325"/>
              <p:cNvSpPr>
                <a:spLocks/>
              </p:cNvSpPr>
              <p:nvPr/>
            </p:nvSpPr>
            <p:spPr bwMode="auto">
              <a:xfrm>
                <a:off x="3808" y="2185"/>
                <a:ext cx="116" cy="67"/>
              </a:xfrm>
              <a:custGeom>
                <a:avLst/>
                <a:gdLst>
                  <a:gd name="T0" fmla="*/ 0 w 88"/>
                  <a:gd name="T1" fmla="*/ 24 h 50"/>
                  <a:gd name="T2" fmla="*/ 1 w 88"/>
                  <a:gd name="T3" fmla="*/ 19 h 50"/>
                  <a:gd name="T4" fmla="*/ 1 w 88"/>
                  <a:gd name="T5" fmla="*/ 16 h 50"/>
                  <a:gd name="T6" fmla="*/ 4 w 88"/>
                  <a:gd name="T7" fmla="*/ 12 h 50"/>
                  <a:gd name="T8" fmla="*/ 11 w 88"/>
                  <a:gd name="T9" fmla="*/ 5 h 50"/>
                  <a:gd name="T10" fmla="*/ 13 w 88"/>
                  <a:gd name="T11" fmla="*/ 7 h 50"/>
                  <a:gd name="T12" fmla="*/ 15 w 88"/>
                  <a:gd name="T13" fmla="*/ 3 h 50"/>
                  <a:gd name="T14" fmla="*/ 17 w 88"/>
                  <a:gd name="T15" fmla="*/ 1 h 50"/>
                  <a:gd name="T16" fmla="*/ 22 w 88"/>
                  <a:gd name="T17" fmla="*/ 3 h 50"/>
                  <a:gd name="T18" fmla="*/ 34 w 88"/>
                  <a:gd name="T19" fmla="*/ 12 h 50"/>
                  <a:gd name="T20" fmla="*/ 42 w 88"/>
                  <a:gd name="T21" fmla="*/ 16 h 50"/>
                  <a:gd name="T22" fmla="*/ 49 w 88"/>
                  <a:gd name="T23" fmla="*/ 20 h 50"/>
                  <a:gd name="T24" fmla="*/ 54 w 88"/>
                  <a:gd name="T25" fmla="*/ 21 h 50"/>
                  <a:gd name="T26" fmla="*/ 57 w 88"/>
                  <a:gd name="T27" fmla="*/ 25 h 50"/>
                  <a:gd name="T28" fmla="*/ 66 w 88"/>
                  <a:gd name="T29" fmla="*/ 31 h 50"/>
                  <a:gd name="T30" fmla="*/ 70 w 88"/>
                  <a:gd name="T31" fmla="*/ 31 h 50"/>
                  <a:gd name="T32" fmla="*/ 70 w 88"/>
                  <a:gd name="T33" fmla="*/ 35 h 50"/>
                  <a:gd name="T34" fmla="*/ 78 w 88"/>
                  <a:gd name="T35" fmla="*/ 35 h 50"/>
                  <a:gd name="T36" fmla="*/ 83 w 88"/>
                  <a:gd name="T37" fmla="*/ 40 h 50"/>
                  <a:gd name="T38" fmla="*/ 84 w 88"/>
                  <a:gd name="T39" fmla="*/ 38 h 50"/>
                  <a:gd name="T40" fmla="*/ 90 w 88"/>
                  <a:gd name="T41" fmla="*/ 40 h 50"/>
                  <a:gd name="T42" fmla="*/ 92 w 88"/>
                  <a:gd name="T43" fmla="*/ 39 h 50"/>
                  <a:gd name="T44" fmla="*/ 95 w 88"/>
                  <a:gd name="T45" fmla="*/ 40 h 50"/>
                  <a:gd name="T46" fmla="*/ 103 w 88"/>
                  <a:gd name="T47" fmla="*/ 42 h 50"/>
                  <a:gd name="T48" fmla="*/ 112 w 88"/>
                  <a:gd name="T49" fmla="*/ 42 h 50"/>
                  <a:gd name="T50" fmla="*/ 112 w 88"/>
                  <a:gd name="T51" fmla="*/ 52 h 50"/>
                  <a:gd name="T52" fmla="*/ 115 w 88"/>
                  <a:gd name="T53" fmla="*/ 63 h 50"/>
                  <a:gd name="T54" fmla="*/ 108 w 88"/>
                  <a:gd name="T55" fmla="*/ 66 h 50"/>
                  <a:gd name="T56" fmla="*/ 102 w 88"/>
                  <a:gd name="T57" fmla="*/ 63 h 50"/>
                  <a:gd name="T58" fmla="*/ 95 w 88"/>
                  <a:gd name="T59" fmla="*/ 64 h 50"/>
                  <a:gd name="T60" fmla="*/ 86 w 88"/>
                  <a:gd name="T61" fmla="*/ 62 h 50"/>
                  <a:gd name="T62" fmla="*/ 83 w 88"/>
                  <a:gd name="T63" fmla="*/ 60 h 50"/>
                  <a:gd name="T64" fmla="*/ 76 w 88"/>
                  <a:gd name="T65" fmla="*/ 60 h 50"/>
                  <a:gd name="T66" fmla="*/ 71 w 88"/>
                  <a:gd name="T67" fmla="*/ 56 h 50"/>
                  <a:gd name="T68" fmla="*/ 67 w 88"/>
                  <a:gd name="T69" fmla="*/ 52 h 50"/>
                  <a:gd name="T70" fmla="*/ 55 w 88"/>
                  <a:gd name="T71" fmla="*/ 51 h 50"/>
                  <a:gd name="T72" fmla="*/ 50 w 88"/>
                  <a:gd name="T73" fmla="*/ 48 h 50"/>
                  <a:gd name="T74" fmla="*/ 45 w 88"/>
                  <a:gd name="T75" fmla="*/ 50 h 50"/>
                  <a:gd name="T76" fmla="*/ 40 w 88"/>
                  <a:gd name="T77" fmla="*/ 47 h 50"/>
                  <a:gd name="T78" fmla="*/ 34 w 88"/>
                  <a:gd name="T79" fmla="*/ 44 h 50"/>
                  <a:gd name="T80" fmla="*/ 29 w 88"/>
                  <a:gd name="T81" fmla="*/ 42 h 50"/>
                  <a:gd name="T82" fmla="*/ 21 w 88"/>
                  <a:gd name="T83" fmla="*/ 39 h 50"/>
                  <a:gd name="T84" fmla="*/ 15 w 88"/>
                  <a:gd name="T85" fmla="*/ 34 h 50"/>
                  <a:gd name="T86" fmla="*/ 7 w 88"/>
                  <a:gd name="T87" fmla="*/ 29 h 50"/>
                  <a:gd name="T88" fmla="*/ 3 w 88"/>
                  <a:gd name="T89" fmla="*/ 28 h 50"/>
                  <a:gd name="T90" fmla="*/ 0 w 88"/>
                  <a:gd name="T91" fmla="*/ 24 h 5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8" h="50">
                    <a:moveTo>
                      <a:pt x="0" y="18"/>
                    </a:moveTo>
                    <a:cubicBezTo>
                      <a:pt x="1" y="17"/>
                      <a:pt x="2" y="16"/>
                      <a:pt x="1" y="14"/>
                    </a:cubicBezTo>
                    <a:cubicBezTo>
                      <a:pt x="1" y="13"/>
                      <a:pt x="1" y="13"/>
                      <a:pt x="1" y="12"/>
                    </a:cubicBezTo>
                    <a:cubicBezTo>
                      <a:pt x="2" y="9"/>
                      <a:pt x="2" y="10"/>
                      <a:pt x="3" y="9"/>
                    </a:cubicBezTo>
                    <a:cubicBezTo>
                      <a:pt x="5" y="6"/>
                      <a:pt x="5" y="2"/>
                      <a:pt x="8" y="4"/>
                    </a:cubicBezTo>
                    <a:cubicBezTo>
                      <a:pt x="8" y="4"/>
                      <a:pt x="9" y="5"/>
                      <a:pt x="10" y="5"/>
                    </a:cubicBezTo>
                    <a:cubicBezTo>
                      <a:pt x="11" y="4"/>
                      <a:pt x="11" y="3"/>
                      <a:pt x="11" y="2"/>
                    </a:cubicBezTo>
                    <a:cubicBezTo>
                      <a:pt x="12" y="2"/>
                      <a:pt x="12" y="0"/>
                      <a:pt x="13" y="1"/>
                    </a:cubicBezTo>
                    <a:cubicBezTo>
                      <a:pt x="14" y="1"/>
                      <a:pt x="16" y="1"/>
                      <a:pt x="17" y="2"/>
                    </a:cubicBezTo>
                    <a:cubicBezTo>
                      <a:pt x="20" y="5"/>
                      <a:pt x="24" y="7"/>
                      <a:pt x="26" y="9"/>
                    </a:cubicBezTo>
                    <a:cubicBezTo>
                      <a:pt x="29" y="10"/>
                      <a:pt x="31" y="10"/>
                      <a:pt x="32" y="12"/>
                    </a:cubicBezTo>
                    <a:cubicBezTo>
                      <a:pt x="34" y="14"/>
                      <a:pt x="35" y="17"/>
                      <a:pt x="37" y="15"/>
                    </a:cubicBezTo>
                    <a:cubicBezTo>
                      <a:pt x="39" y="14"/>
                      <a:pt x="40" y="15"/>
                      <a:pt x="41" y="16"/>
                    </a:cubicBezTo>
                    <a:cubicBezTo>
                      <a:pt x="42" y="17"/>
                      <a:pt x="43" y="19"/>
                      <a:pt x="43" y="19"/>
                    </a:cubicBezTo>
                    <a:cubicBezTo>
                      <a:pt x="45" y="21"/>
                      <a:pt x="49" y="23"/>
                      <a:pt x="50" y="23"/>
                    </a:cubicBezTo>
                    <a:cubicBezTo>
                      <a:pt x="52" y="23"/>
                      <a:pt x="52" y="21"/>
                      <a:pt x="53" y="23"/>
                    </a:cubicBezTo>
                    <a:cubicBezTo>
                      <a:pt x="54" y="24"/>
                      <a:pt x="52" y="25"/>
                      <a:pt x="53" y="26"/>
                    </a:cubicBezTo>
                    <a:cubicBezTo>
                      <a:pt x="54" y="26"/>
                      <a:pt x="58" y="27"/>
                      <a:pt x="59" y="26"/>
                    </a:cubicBezTo>
                    <a:cubicBezTo>
                      <a:pt x="60" y="28"/>
                      <a:pt x="62" y="28"/>
                      <a:pt x="63" y="30"/>
                    </a:cubicBezTo>
                    <a:cubicBezTo>
                      <a:pt x="64" y="32"/>
                      <a:pt x="64" y="28"/>
                      <a:pt x="64" y="28"/>
                    </a:cubicBezTo>
                    <a:cubicBezTo>
                      <a:pt x="64" y="29"/>
                      <a:pt x="67" y="32"/>
                      <a:pt x="68" y="30"/>
                    </a:cubicBezTo>
                    <a:cubicBezTo>
                      <a:pt x="69" y="29"/>
                      <a:pt x="69" y="28"/>
                      <a:pt x="70" y="29"/>
                    </a:cubicBezTo>
                    <a:cubicBezTo>
                      <a:pt x="71" y="29"/>
                      <a:pt x="71" y="29"/>
                      <a:pt x="72" y="30"/>
                    </a:cubicBezTo>
                    <a:cubicBezTo>
                      <a:pt x="75" y="32"/>
                      <a:pt x="76" y="31"/>
                      <a:pt x="78" y="31"/>
                    </a:cubicBezTo>
                    <a:cubicBezTo>
                      <a:pt x="79" y="32"/>
                      <a:pt x="83" y="31"/>
                      <a:pt x="85" y="31"/>
                    </a:cubicBezTo>
                    <a:cubicBezTo>
                      <a:pt x="86" y="32"/>
                      <a:pt x="85" y="38"/>
                      <a:pt x="85" y="39"/>
                    </a:cubicBezTo>
                    <a:cubicBezTo>
                      <a:pt x="85" y="42"/>
                      <a:pt x="88" y="44"/>
                      <a:pt x="87" y="47"/>
                    </a:cubicBezTo>
                    <a:cubicBezTo>
                      <a:pt x="87" y="50"/>
                      <a:pt x="85" y="49"/>
                      <a:pt x="82" y="49"/>
                    </a:cubicBezTo>
                    <a:cubicBezTo>
                      <a:pt x="80" y="49"/>
                      <a:pt x="77" y="50"/>
                      <a:pt x="77" y="47"/>
                    </a:cubicBezTo>
                    <a:cubicBezTo>
                      <a:pt x="75" y="48"/>
                      <a:pt x="74" y="49"/>
                      <a:pt x="72" y="48"/>
                    </a:cubicBezTo>
                    <a:cubicBezTo>
                      <a:pt x="71" y="47"/>
                      <a:pt x="67" y="46"/>
                      <a:pt x="65" y="46"/>
                    </a:cubicBezTo>
                    <a:cubicBezTo>
                      <a:pt x="63" y="47"/>
                      <a:pt x="64" y="46"/>
                      <a:pt x="63" y="45"/>
                    </a:cubicBezTo>
                    <a:cubicBezTo>
                      <a:pt x="61" y="43"/>
                      <a:pt x="59" y="46"/>
                      <a:pt x="58" y="45"/>
                    </a:cubicBezTo>
                    <a:cubicBezTo>
                      <a:pt x="57" y="44"/>
                      <a:pt x="55" y="42"/>
                      <a:pt x="54" y="42"/>
                    </a:cubicBezTo>
                    <a:cubicBezTo>
                      <a:pt x="51" y="42"/>
                      <a:pt x="52" y="41"/>
                      <a:pt x="51" y="39"/>
                    </a:cubicBezTo>
                    <a:cubicBezTo>
                      <a:pt x="50" y="37"/>
                      <a:pt x="41" y="35"/>
                      <a:pt x="42" y="38"/>
                    </a:cubicBezTo>
                    <a:cubicBezTo>
                      <a:pt x="41" y="37"/>
                      <a:pt x="39" y="36"/>
                      <a:pt x="38" y="36"/>
                    </a:cubicBezTo>
                    <a:cubicBezTo>
                      <a:pt x="36" y="37"/>
                      <a:pt x="36" y="38"/>
                      <a:pt x="34" y="37"/>
                    </a:cubicBezTo>
                    <a:cubicBezTo>
                      <a:pt x="32" y="36"/>
                      <a:pt x="31" y="36"/>
                      <a:pt x="30" y="35"/>
                    </a:cubicBezTo>
                    <a:cubicBezTo>
                      <a:pt x="29" y="33"/>
                      <a:pt x="28" y="34"/>
                      <a:pt x="26" y="33"/>
                    </a:cubicBezTo>
                    <a:cubicBezTo>
                      <a:pt x="25" y="32"/>
                      <a:pt x="23" y="31"/>
                      <a:pt x="22" y="31"/>
                    </a:cubicBezTo>
                    <a:cubicBezTo>
                      <a:pt x="20" y="32"/>
                      <a:pt x="18" y="30"/>
                      <a:pt x="16" y="29"/>
                    </a:cubicBezTo>
                    <a:cubicBezTo>
                      <a:pt x="14" y="28"/>
                      <a:pt x="13" y="26"/>
                      <a:pt x="11" y="25"/>
                    </a:cubicBezTo>
                    <a:cubicBezTo>
                      <a:pt x="9" y="24"/>
                      <a:pt x="7" y="23"/>
                      <a:pt x="5" y="22"/>
                    </a:cubicBezTo>
                    <a:cubicBezTo>
                      <a:pt x="5" y="24"/>
                      <a:pt x="3" y="22"/>
                      <a:pt x="2" y="21"/>
                    </a:cubicBezTo>
                    <a:cubicBezTo>
                      <a:pt x="1" y="21"/>
                      <a:pt x="0" y="19"/>
                      <a:pt x="0" y="18"/>
                    </a:cubicBezTo>
                  </a:path>
                </a:pathLst>
              </a:custGeom>
              <a:solidFill>
                <a:srgbClr val="B3B3B3"/>
              </a:solidFill>
              <a:ln w="3175">
                <a:solidFill>
                  <a:schemeClr val="tx1"/>
                </a:solidFill>
                <a:round/>
                <a:headEnd/>
                <a:tailEnd/>
              </a:ln>
            </p:spPr>
            <p:txBody>
              <a:bodyPr/>
              <a:lstStyle/>
              <a:p>
                <a:endParaRPr lang="en-GB" sz="2400" dirty="0"/>
              </a:p>
            </p:txBody>
          </p:sp>
          <p:sp>
            <p:nvSpPr>
              <p:cNvPr id="491" name="Freeform 5326"/>
              <p:cNvSpPr>
                <a:spLocks/>
              </p:cNvSpPr>
              <p:nvPr/>
            </p:nvSpPr>
            <p:spPr bwMode="auto">
              <a:xfrm>
                <a:off x="3279" y="2417"/>
                <a:ext cx="7" cy="5"/>
              </a:xfrm>
              <a:custGeom>
                <a:avLst/>
                <a:gdLst>
                  <a:gd name="T0" fmla="*/ 0 w 5"/>
                  <a:gd name="T1" fmla="*/ 0 h 4"/>
                  <a:gd name="T2" fmla="*/ 0 w 5"/>
                  <a:gd name="T3" fmla="*/ 3 h 4"/>
                  <a:gd name="T4" fmla="*/ 7 w 5"/>
                  <a:gd name="T5" fmla="*/ 5 h 4"/>
                  <a:gd name="T6" fmla="*/ 3 w 5"/>
                  <a:gd name="T7" fmla="*/ 3 h 4"/>
                  <a:gd name="T8" fmla="*/ 0 w 5"/>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4">
                    <a:moveTo>
                      <a:pt x="0" y="0"/>
                    </a:moveTo>
                    <a:cubicBezTo>
                      <a:pt x="0" y="1"/>
                      <a:pt x="1" y="4"/>
                      <a:pt x="0" y="2"/>
                    </a:cubicBezTo>
                    <a:cubicBezTo>
                      <a:pt x="0" y="4"/>
                      <a:pt x="3" y="4"/>
                      <a:pt x="5" y="4"/>
                    </a:cubicBezTo>
                    <a:cubicBezTo>
                      <a:pt x="4" y="2"/>
                      <a:pt x="2" y="4"/>
                      <a:pt x="2" y="2"/>
                    </a:cubicBezTo>
                    <a:cubicBezTo>
                      <a:pt x="1" y="2"/>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492" name="Freeform 5327"/>
              <p:cNvSpPr>
                <a:spLocks/>
              </p:cNvSpPr>
              <p:nvPr/>
            </p:nvSpPr>
            <p:spPr bwMode="auto">
              <a:xfrm>
                <a:off x="3230" y="2384"/>
                <a:ext cx="95" cy="91"/>
              </a:xfrm>
              <a:custGeom>
                <a:avLst/>
                <a:gdLst>
                  <a:gd name="T0" fmla="*/ 0 w 72"/>
                  <a:gd name="T1" fmla="*/ 45 h 69"/>
                  <a:gd name="T2" fmla="*/ 3 w 72"/>
                  <a:gd name="T3" fmla="*/ 37 h 69"/>
                  <a:gd name="T4" fmla="*/ 7 w 72"/>
                  <a:gd name="T5" fmla="*/ 29 h 69"/>
                  <a:gd name="T6" fmla="*/ 9 w 72"/>
                  <a:gd name="T7" fmla="*/ 15 h 69"/>
                  <a:gd name="T8" fmla="*/ 13 w 72"/>
                  <a:gd name="T9" fmla="*/ 15 h 69"/>
                  <a:gd name="T10" fmla="*/ 16 w 72"/>
                  <a:gd name="T11" fmla="*/ 11 h 69"/>
                  <a:gd name="T12" fmla="*/ 22 w 72"/>
                  <a:gd name="T13" fmla="*/ 7 h 69"/>
                  <a:gd name="T14" fmla="*/ 29 w 72"/>
                  <a:gd name="T15" fmla="*/ 0 h 69"/>
                  <a:gd name="T16" fmla="*/ 38 w 72"/>
                  <a:gd name="T17" fmla="*/ 25 h 69"/>
                  <a:gd name="T18" fmla="*/ 40 w 72"/>
                  <a:gd name="T19" fmla="*/ 32 h 69"/>
                  <a:gd name="T20" fmla="*/ 41 w 72"/>
                  <a:gd name="T21" fmla="*/ 37 h 69"/>
                  <a:gd name="T22" fmla="*/ 45 w 72"/>
                  <a:gd name="T23" fmla="*/ 41 h 69"/>
                  <a:gd name="T24" fmla="*/ 46 w 72"/>
                  <a:gd name="T25" fmla="*/ 46 h 69"/>
                  <a:gd name="T26" fmla="*/ 48 w 72"/>
                  <a:gd name="T27" fmla="*/ 40 h 69"/>
                  <a:gd name="T28" fmla="*/ 50 w 72"/>
                  <a:gd name="T29" fmla="*/ 44 h 69"/>
                  <a:gd name="T30" fmla="*/ 53 w 72"/>
                  <a:gd name="T31" fmla="*/ 49 h 69"/>
                  <a:gd name="T32" fmla="*/ 58 w 72"/>
                  <a:gd name="T33" fmla="*/ 49 h 69"/>
                  <a:gd name="T34" fmla="*/ 63 w 72"/>
                  <a:gd name="T35" fmla="*/ 53 h 69"/>
                  <a:gd name="T36" fmla="*/ 70 w 72"/>
                  <a:gd name="T37" fmla="*/ 58 h 69"/>
                  <a:gd name="T38" fmla="*/ 75 w 72"/>
                  <a:gd name="T39" fmla="*/ 65 h 69"/>
                  <a:gd name="T40" fmla="*/ 79 w 72"/>
                  <a:gd name="T41" fmla="*/ 67 h 69"/>
                  <a:gd name="T42" fmla="*/ 80 w 72"/>
                  <a:gd name="T43" fmla="*/ 69 h 69"/>
                  <a:gd name="T44" fmla="*/ 83 w 72"/>
                  <a:gd name="T45" fmla="*/ 74 h 69"/>
                  <a:gd name="T46" fmla="*/ 87 w 72"/>
                  <a:gd name="T47" fmla="*/ 76 h 69"/>
                  <a:gd name="T48" fmla="*/ 92 w 72"/>
                  <a:gd name="T49" fmla="*/ 80 h 69"/>
                  <a:gd name="T50" fmla="*/ 94 w 72"/>
                  <a:gd name="T51" fmla="*/ 84 h 69"/>
                  <a:gd name="T52" fmla="*/ 90 w 72"/>
                  <a:gd name="T53" fmla="*/ 87 h 69"/>
                  <a:gd name="T54" fmla="*/ 83 w 72"/>
                  <a:gd name="T55" fmla="*/ 88 h 69"/>
                  <a:gd name="T56" fmla="*/ 79 w 72"/>
                  <a:gd name="T57" fmla="*/ 82 h 69"/>
                  <a:gd name="T58" fmla="*/ 71 w 72"/>
                  <a:gd name="T59" fmla="*/ 73 h 69"/>
                  <a:gd name="T60" fmla="*/ 63 w 72"/>
                  <a:gd name="T61" fmla="*/ 63 h 69"/>
                  <a:gd name="T62" fmla="*/ 54 w 72"/>
                  <a:gd name="T63" fmla="*/ 57 h 69"/>
                  <a:gd name="T64" fmla="*/ 48 w 72"/>
                  <a:gd name="T65" fmla="*/ 57 h 69"/>
                  <a:gd name="T66" fmla="*/ 40 w 72"/>
                  <a:gd name="T67" fmla="*/ 57 h 69"/>
                  <a:gd name="T68" fmla="*/ 37 w 72"/>
                  <a:gd name="T69" fmla="*/ 53 h 69"/>
                  <a:gd name="T70" fmla="*/ 32 w 72"/>
                  <a:gd name="T71" fmla="*/ 57 h 69"/>
                  <a:gd name="T72" fmla="*/ 26 w 72"/>
                  <a:gd name="T73" fmla="*/ 54 h 69"/>
                  <a:gd name="T74" fmla="*/ 21 w 72"/>
                  <a:gd name="T75" fmla="*/ 49 h 69"/>
                  <a:gd name="T76" fmla="*/ 16 w 72"/>
                  <a:gd name="T77" fmla="*/ 62 h 69"/>
                  <a:gd name="T78" fmla="*/ 11 w 72"/>
                  <a:gd name="T79" fmla="*/ 57 h 69"/>
                  <a:gd name="T80" fmla="*/ 8 w 72"/>
                  <a:gd name="T81" fmla="*/ 58 h 69"/>
                  <a:gd name="T82" fmla="*/ 1 w 72"/>
                  <a:gd name="T83" fmla="*/ 61 h 69"/>
                  <a:gd name="T84" fmla="*/ 0 w 72"/>
                  <a:gd name="T85" fmla="*/ 45 h 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2" h="69">
                    <a:moveTo>
                      <a:pt x="0" y="34"/>
                    </a:moveTo>
                    <a:cubicBezTo>
                      <a:pt x="2" y="33"/>
                      <a:pt x="2" y="30"/>
                      <a:pt x="2" y="28"/>
                    </a:cubicBezTo>
                    <a:cubicBezTo>
                      <a:pt x="3" y="26"/>
                      <a:pt x="4" y="24"/>
                      <a:pt x="5" y="22"/>
                    </a:cubicBezTo>
                    <a:cubicBezTo>
                      <a:pt x="5" y="20"/>
                      <a:pt x="3" y="12"/>
                      <a:pt x="7" y="11"/>
                    </a:cubicBezTo>
                    <a:cubicBezTo>
                      <a:pt x="7" y="11"/>
                      <a:pt x="10" y="12"/>
                      <a:pt x="10" y="11"/>
                    </a:cubicBezTo>
                    <a:cubicBezTo>
                      <a:pt x="11" y="9"/>
                      <a:pt x="10" y="8"/>
                      <a:pt x="12" y="8"/>
                    </a:cubicBezTo>
                    <a:cubicBezTo>
                      <a:pt x="14" y="7"/>
                      <a:pt x="16" y="6"/>
                      <a:pt x="17" y="5"/>
                    </a:cubicBezTo>
                    <a:cubicBezTo>
                      <a:pt x="20" y="4"/>
                      <a:pt x="20" y="2"/>
                      <a:pt x="22" y="0"/>
                    </a:cubicBezTo>
                    <a:cubicBezTo>
                      <a:pt x="25" y="6"/>
                      <a:pt x="27" y="12"/>
                      <a:pt x="29" y="19"/>
                    </a:cubicBezTo>
                    <a:cubicBezTo>
                      <a:pt x="29" y="20"/>
                      <a:pt x="29" y="22"/>
                      <a:pt x="30" y="24"/>
                    </a:cubicBezTo>
                    <a:cubicBezTo>
                      <a:pt x="30" y="25"/>
                      <a:pt x="31" y="26"/>
                      <a:pt x="31" y="28"/>
                    </a:cubicBezTo>
                    <a:cubicBezTo>
                      <a:pt x="32" y="30"/>
                      <a:pt x="33" y="30"/>
                      <a:pt x="34" y="31"/>
                    </a:cubicBezTo>
                    <a:cubicBezTo>
                      <a:pt x="34" y="32"/>
                      <a:pt x="34" y="34"/>
                      <a:pt x="35" y="35"/>
                    </a:cubicBezTo>
                    <a:cubicBezTo>
                      <a:pt x="37" y="34"/>
                      <a:pt x="34" y="31"/>
                      <a:pt x="36" y="30"/>
                    </a:cubicBezTo>
                    <a:cubicBezTo>
                      <a:pt x="37" y="30"/>
                      <a:pt x="38" y="32"/>
                      <a:pt x="38" y="33"/>
                    </a:cubicBezTo>
                    <a:cubicBezTo>
                      <a:pt x="38" y="34"/>
                      <a:pt x="39" y="36"/>
                      <a:pt x="40" y="37"/>
                    </a:cubicBezTo>
                    <a:cubicBezTo>
                      <a:pt x="42" y="37"/>
                      <a:pt x="43" y="35"/>
                      <a:pt x="44" y="37"/>
                    </a:cubicBezTo>
                    <a:cubicBezTo>
                      <a:pt x="46" y="38"/>
                      <a:pt x="46" y="40"/>
                      <a:pt x="48" y="40"/>
                    </a:cubicBezTo>
                    <a:cubicBezTo>
                      <a:pt x="51" y="40"/>
                      <a:pt x="52" y="42"/>
                      <a:pt x="53" y="44"/>
                    </a:cubicBezTo>
                    <a:cubicBezTo>
                      <a:pt x="54" y="46"/>
                      <a:pt x="55" y="48"/>
                      <a:pt x="57" y="49"/>
                    </a:cubicBezTo>
                    <a:cubicBezTo>
                      <a:pt x="58" y="50"/>
                      <a:pt x="59" y="51"/>
                      <a:pt x="60" y="51"/>
                    </a:cubicBezTo>
                    <a:cubicBezTo>
                      <a:pt x="60" y="52"/>
                      <a:pt x="62" y="55"/>
                      <a:pt x="61" y="52"/>
                    </a:cubicBezTo>
                    <a:cubicBezTo>
                      <a:pt x="63" y="53"/>
                      <a:pt x="63" y="55"/>
                      <a:pt x="63" y="56"/>
                    </a:cubicBezTo>
                    <a:cubicBezTo>
                      <a:pt x="63" y="57"/>
                      <a:pt x="65" y="57"/>
                      <a:pt x="66" y="58"/>
                    </a:cubicBezTo>
                    <a:cubicBezTo>
                      <a:pt x="66" y="59"/>
                      <a:pt x="69" y="64"/>
                      <a:pt x="70" y="61"/>
                    </a:cubicBezTo>
                    <a:cubicBezTo>
                      <a:pt x="71" y="62"/>
                      <a:pt x="72" y="63"/>
                      <a:pt x="71" y="64"/>
                    </a:cubicBezTo>
                    <a:cubicBezTo>
                      <a:pt x="70" y="64"/>
                      <a:pt x="68" y="65"/>
                      <a:pt x="68" y="66"/>
                    </a:cubicBezTo>
                    <a:cubicBezTo>
                      <a:pt x="68" y="69"/>
                      <a:pt x="66" y="65"/>
                      <a:pt x="63" y="67"/>
                    </a:cubicBezTo>
                    <a:cubicBezTo>
                      <a:pt x="63" y="66"/>
                      <a:pt x="63" y="64"/>
                      <a:pt x="60" y="62"/>
                    </a:cubicBezTo>
                    <a:cubicBezTo>
                      <a:pt x="57" y="58"/>
                      <a:pt x="55" y="55"/>
                      <a:pt x="54" y="55"/>
                    </a:cubicBezTo>
                    <a:cubicBezTo>
                      <a:pt x="51" y="54"/>
                      <a:pt x="50" y="50"/>
                      <a:pt x="48" y="48"/>
                    </a:cubicBezTo>
                    <a:cubicBezTo>
                      <a:pt x="46" y="45"/>
                      <a:pt x="44" y="45"/>
                      <a:pt x="41" y="43"/>
                    </a:cubicBezTo>
                    <a:cubicBezTo>
                      <a:pt x="39" y="42"/>
                      <a:pt x="38" y="43"/>
                      <a:pt x="36" y="43"/>
                    </a:cubicBezTo>
                    <a:cubicBezTo>
                      <a:pt x="34" y="42"/>
                      <a:pt x="31" y="41"/>
                      <a:pt x="30" y="43"/>
                    </a:cubicBezTo>
                    <a:cubicBezTo>
                      <a:pt x="30" y="41"/>
                      <a:pt x="27" y="39"/>
                      <a:pt x="28" y="40"/>
                    </a:cubicBezTo>
                    <a:cubicBezTo>
                      <a:pt x="28" y="40"/>
                      <a:pt x="26" y="42"/>
                      <a:pt x="24" y="43"/>
                    </a:cubicBezTo>
                    <a:cubicBezTo>
                      <a:pt x="23" y="43"/>
                      <a:pt x="21" y="43"/>
                      <a:pt x="20" y="41"/>
                    </a:cubicBezTo>
                    <a:cubicBezTo>
                      <a:pt x="19" y="39"/>
                      <a:pt x="18" y="41"/>
                      <a:pt x="16" y="37"/>
                    </a:cubicBezTo>
                    <a:cubicBezTo>
                      <a:pt x="15" y="40"/>
                      <a:pt x="14" y="44"/>
                      <a:pt x="12" y="47"/>
                    </a:cubicBezTo>
                    <a:cubicBezTo>
                      <a:pt x="12" y="46"/>
                      <a:pt x="10" y="42"/>
                      <a:pt x="8" y="43"/>
                    </a:cubicBezTo>
                    <a:cubicBezTo>
                      <a:pt x="7" y="44"/>
                      <a:pt x="8" y="45"/>
                      <a:pt x="6" y="44"/>
                    </a:cubicBezTo>
                    <a:cubicBezTo>
                      <a:pt x="2" y="44"/>
                      <a:pt x="2" y="44"/>
                      <a:pt x="1" y="46"/>
                    </a:cubicBezTo>
                    <a:cubicBezTo>
                      <a:pt x="0" y="43"/>
                      <a:pt x="0" y="38"/>
                      <a:pt x="0" y="34"/>
                    </a:cubicBezTo>
                  </a:path>
                </a:pathLst>
              </a:custGeom>
              <a:solidFill>
                <a:srgbClr val="B3B3B3"/>
              </a:solidFill>
              <a:ln w="3175">
                <a:solidFill>
                  <a:schemeClr val="tx1"/>
                </a:solidFill>
                <a:round/>
                <a:headEnd/>
                <a:tailEnd/>
              </a:ln>
            </p:spPr>
            <p:txBody>
              <a:bodyPr/>
              <a:lstStyle/>
              <a:p>
                <a:endParaRPr lang="en-GB" sz="2400" dirty="0"/>
              </a:p>
            </p:txBody>
          </p:sp>
          <p:sp>
            <p:nvSpPr>
              <p:cNvPr id="493" name="Freeform 5328"/>
              <p:cNvSpPr>
                <a:spLocks/>
              </p:cNvSpPr>
              <p:nvPr/>
            </p:nvSpPr>
            <p:spPr bwMode="auto">
              <a:xfrm>
                <a:off x="1229" y="1917"/>
                <a:ext cx="2" cy="3"/>
              </a:xfrm>
              <a:custGeom>
                <a:avLst/>
                <a:gdLst>
                  <a:gd name="T0" fmla="*/ 2 w 1"/>
                  <a:gd name="T1" fmla="*/ 3 h 2"/>
                  <a:gd name="T2" fmla="*/ 2 w 1"/>
                  <a:gd name="T3" fmla="*/ 0 h 2"/>
                  <a:gd name="T4" fmla="*/ 0 w 1"/>
                  <a:gd name="T5" fmla="*/ 3 h 2"/>
                  <a:gd name="T6" fmla="*/ 2 w 1"/>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1" y="2"/>
                    </a:moveTo>
                    <a:cubicBezTo>
                      <a:pt x="1" y="1"/>
                      <a:pt x="1" y="1"/>
                      <a:pt x="1" y="0"/>
                    </a:cubicBezTo>
                    <a:cubicBezTo>
                      <a:pt x="0" y="1"/>
                      <a:pt x="0" y="1"/>
                      <a:pt x="0" y="2"/>
                    </a:cubicBezTo>
                    <a:cubicBezTo>
                      <a:pt x="1" y="2"/>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494" name="Freeform 5329"/>
              <p:cNvSpPr>
                <a:spLocks/>
              </p:cNvSpPr>
              <p:nvPr/>
            </p:nvSpPr>
            <p:spPr bwMode="auto">
              <a:xfrm>
                <a:off x="1232" y="1915"/>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cubicBezTo>
                      <a:pt x="0" y="0"/>
                      <a:pt x="0" y="0"/>
                      <a:pt x="0" y="1"/>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495" name="Freeform 5330"/>
              <p:cNvSpPr>
                <a:spLocks/>
              </p:cNvSpPr>
              <p:nvPr/>
            </p:nvSpPr>
            <p:spPr bwMode="auto">
              <a:xfrm>
                <a:off x="1237" y="1906"/>
                <a:ext cx="2" cy="2"/>
              </a:xfrm>
              <a:custGeom>
                <a:avLst/>
                <a:gdLst>
                  <a:gd name="T0" fmla="*/ 2 w 1"/>
                  <a:gd name="T1" fmla="*/ 1 h 2"/>
                  <a:gd name="T2" fmla="*/ 0 w 1"/>
                  <a:gd name="T3" fmla="*/ 2 h 2"/>
                  <a:gd name="T4" fmla="*/ 2 w 1"/>
                  <a:gd name="T5" fmla="*/ 1 h 2"/>
                  <a:gd name="T6" fmla="*/ 0 60000 65536"/>
                  <a:gd name="T7" fmla="*/ 0 60000 65536"/>
                  <a:gd name="T8" fmla="*/ 0 60000 65536"/>
                </a:gdLst>
                <a:ahLst/>
                <a:cxnLst>
                  <a:cxn ang="T6">
                    <a:pos x="T0" y="T1"/>
                  </a:cxn>
                  <a:cxn ang="T7">
                    <a:pos x="T2" y="T3"/>
                  </a:cxn>
                  <a:cxn ang="T8">
                    <a:pos x="T4" y="T5"/>
                  </a:cxn>
                </a:cxnLst>
                <a:rect l="0" t="0" r="r" b="b"/>
                <a:pathLst>
                  <a:path w="1" h="2">
                    <a:moveTo>
                      <a:pt x="1" y="1"/>
                    </a:moveTo>
                    <a:cubicBezTo>
                      <a:pt x="0" y="0"/>
                      <a:pt x="0" y="2"/>
                      <a:pt x="0" y="2"/>
                    </a:cubicBezTo>
                    <a:cubicBezTo>
                      <a:pt x="0" y="2"/>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496" name="Freeform 5331"/>
              <p:cNvSpPr>
                <a:spLocks/>
              </p:cNvSpPr>
              <p:nvPr/>
            </p:nvSpPr>
            <p:spPr bwMode="auto">
              <a:xfrm>
                <a:off x="1233" y="1904"/>
                <a:ext cx="7" cy="7"/>
              </a:xfrm>
              <a:custGeom>
                <a:avLst/>
                <a:gdLst>
                  <a:gd name="T0" fmla="*/ 6 w 5"/>
                  <a:gd name="T1" fmla="*/ 0 h 5"/>
                  <a:gd name="T2" fmla="*/ 4 w 5"/>
                  <a:gd name="T3" fmla="*/ 1 h 5"/>
                  <a:gd name="T4" fmla="*/ 3 w 5"/>
                  <a:gd name="T5" fmla="*/ 6 h 5"/>
                  <a:gd name="T6" fmla="*/ 3 w 5"/>
                  <a:gd name="T7" fmla="*/ 7 h 5"/>
                  <a:gd name="T8" fmla="*/ 6 w 5"/>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5">
                    <a:moveTo>
                      <a:pt x="4" y="0"/>
                    </a:moveTo>
                    <a:cubicBezTo>
                      <a:pt x="5" y="1"/>
                      <a:pt x="3" y="1"/>
                      <a:pt x="3" y="1"/>
                    </a:cubicBezTo>
                    <a:cubicBezTo>
                      <a:pt x="2" y="2"/>
                      <a:pt x="2" y="3"/>
                      <a:pt x="2" y="4"/>
                    </a:cubicBezTo>
                    <a:cubicBezTo>
                      <a:pt x="3" y="4"/>
                      <a:pt x="3" y="5"/>
                      <a:pt x="2" y="5"/>
                    </a:cubicBezTo>
                    <a:cubicBezTo>
                      <a:pt x="0" y="3"/>
                      <a:pt x="2" y="1"/>
                      <a:pt x="4" y="0"/>
                    </a:cubicBezTo>
                  </a:path>
                </a:pathLst>
              </a:custGeom>
              <a:solidFill>
                <a:srgbClr val="B3B3B3"/>
              </a:solidFill>
              <a:ln w="3175">
                <a:solidFill>
                  <a:schemeClr val="tx1"/>
                </a:solidFill>
                <a:round/>
                <a:headEnd/>
                <a:tailEnd/>
              </a:ln>
            </p:spPr>
            <p:txBody>
              <a:bodyPr/>
              <a:lstStyle/>
              <a:p>
                <a:endParaRPr lang="en-GB" sz="2400" dirty="0"/>
              </a:p>
            </p:txBody>
          </p:sp>
          <p:sp>
            <p:nvSpPr>
              <p:cNvPr id="497" name="Freeform 5332"/>
              <p:cNvSpPr>
                <a:spLocks/>
              </p:cNvSpPr>
              <p:nvPr/>
            </p:nvSpPr>
            <p:spPr bwMode="auto">
              <a:xfrm>
                <a:off x="1141" y="2129"/>
                <a:ext cx="3" cy="2"/>
              </a:xfrm>
              <a:custGeom>
                <a:avLst/>
                <a:gdLst>
                  <a:gd name="T0" fmla="*/ 3 w 2"/>
                  <a:gd name="T1" fmla="*/ 1 h 2"/>
                  <a:gd name="T2" fmla="*/ 3 w 2"/>
                  <a:gd name="T3" fmla="*/ 0 h 2"/>
                  <a:gd name="T4" fmla="*/ 0 w 2"/>
                  <a:gd name="T5" fmla="*/ 1 h 2"/>
                  <a:gd name="T6" fmla="*/ 3 w 2"/>
                  <a:gd name="T7" fmla="*/ 1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1"/>
                    </a:moveTo>
                    <a:cubicBezTo>
                      <a:pt x="2" y="1"/>
                      <a:pt x="2" y="1"/>
                      <a:pt x="2" y="0"/>
                    </a:cubicBezTo>
                    <a:cubicBezTo>
                      <a:pt x="2" y="0"/>
                      <a:pt x="1" y="1"/>
                      <a:pt x="0" y="1"/>
                    </a:cubicBezTo>
                    <a:cubicBezTo>
                      <a:pt x="1" y="2"/>
                      <a:pt x="2" y="2"/>
                      <a:pt x="2" y="1"/>
                    </a:cubicBezTo>
                  </a:path>
                </a:pathLst>
              </a:custGeom>
              <a:solidFill>
                <a:srgbClr val="B3B3B3"/>
              </a:solidFill>
              <a:ln w="3175">
                <a:solidFill>
                  <a:schemeClr val="tx1"/>
                </a:solidFill>
                <a:round/>
                <a:headEnd/>
                <a:tailEnd/>
              </a:ln>
            </p:spPr>
            <p:txBody>
              <a:bodyPr/>
              <a:lstStyle/>
              <a:p>
                <a:endParaRPr lang="en-GB" sz="2400" dirty="0"/>
              </a:p>
            </p:txBody>
          </p:sp>
        </p:grpSp>
        <p:grpSp>
          <p:nvGrpSpPr>
            <p:cNvPr id="16" name="Group 5534"/>
            <p:cNvGrpSpPr>
              <a:grpSpLocks/>
            </p:cNvGrpSpPr>
            <p:nvPr/>
          </p:nvGrpSpPr>
          <p:grpSpPr bwMode="auto">
            <a:xfrm>
              <a:off x="1170038" y="2497112"/>
              <a:ext cx="7107541" cy="2427266"/>
              <a:chOff x="737" y="1573"/>
              <a:chExt cx="4477" cy="1529"/>
            </a:xfrm>
          </p:grpSpPr>
          <p:sp>
            <p:nvSpPr>
              <p:cNvPr id="98" name="Freeform 5334"/>
              <p:cNvSpPr>
                <a:spLocks/>
              </p:cNvSpPr>
              <p:nvPr/>
            </p:nvSpPr>
            <p:spPr bwMode="auto">
              <a:xfrm>
                <a:off x="1145" y="2129"/>
                <a:ext cx="5" cy="2"/>
              </a:xfrm>
              <a:custGeom>
                <a:avLst/>
                <a:gdLst>
                  <a:gd name="T0" fmla="*/ 1 w 4"/>
                  <a:gd name="T1" fmla="*/ 0 h 2"/>
                  <a:gd name="T2" fmla="*/ 5 w 4"/>
                  <a:gd name="T3" fmla="*/ 0 h 2"/>
                  <a:gd name="T4" fmla="*/ 1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1" y="0"/>
                    </a:moveTo>
                    <a:cubicBezTo>
                      <a:pt x="0" y="2"/>
                      <a:pt x="4" y="1"/>
                      <a:pt x="4" y="0"/>
                    </a:cubicBezTo>
                    <a:cubicBezTo>
                      <a:pt x="3" y="1"/>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99" name="Freeform 5335"/>
              <p:cNvSpPr>
                <a:spLocks/>
              </p:cNvSpPr>
              <p:nvPr/>
            </p:nvSpPr>
            <p:spPr bwMode="auto">
              <a:xfrm>
                <a:off x="1157" y="2146"/>
                <a:ext cx="1" cy="3"/>
              </a:xfrm>
              <a:custGeom>
                <a:avLst/>
                <a:gdLst>
                  <a:gd name="T0" fmla="*/ 0 w 1"/>
                  <a:gd name="T1" fmla="*/ 0 h 2"/>
                  <a:gd name="T2" fmla="*/ 0 w 1"/>
                  <a:gd name="T3" fmla="*/ 0 h 2"/>
                  <a:gd name="T4" fmla="*/ 1 w 1"/>
                  <a:gd name="T5" fmla="*/ 3 h 2"/>
                  <a:gd name="T6" fmla="*/ 0 w 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0"/>
                    </a:moveTo>
                    <a:cubicBezTo>
                      <a:pt x="0" y="0"/>
                      <a:pt x="0" y="0"/>
                      <a:pt x="0" y="0"/>
                    </a:cubicBezTo>
                    <a:cubicBezTo>
                      <a:pt x="0" y="1"/>
                      <a:pt x="0" y="1"/>
                      <a:pt x="1" y="2"/>
                    </a:cubicBezTo>
                    <a:cubicBezTo>
                      <a:pt x="1" y="1"/>
                      <a:pt x="1" y="1"/>
                      <a:pt x="0" y="0"/>
                    </a:cubicBezTo>
                  </a:path>
                </a:pathLst>
              </a:custGeom>
              <a:solidFill>
                <a:srgbClr val="B3B3B3"/>
              </a:solidFill>
              <a:ln w="3175">
                <a:solidFill>
                  <a:schemeClr val="tx1"/>
                </a:solidFill>
                <a:round/>
                <a:headEnd/>
                <a:tailEnd/>
              </a:ln>
            </p:spPr>
            <p:txBody>
              <a:bodyPr/>
              <a:lstStyle/>
              <a:p>
                <a:endParaRPr lang="en-GB" sz="2400" dirty="0"/>
              </a:p>
            </p:txBody>
          </p:sp>
          <p:sp>
            <p:nvSpPr>
              <p:cNvPr id="100" name="Freeform 5336"/>
              <p:cNvSpPr>
                <a:spLocks/>
              </p:cNvSpPr>
              <p:nvPr/>
            </p:nvSpPr>
            <p:spPr bwMode="auto">
              <a:xfrm>
                <a:off x="1160" y="2138"/>
                <a:ext cx="3" cy="3"/>
              </a:xfrm>
              <a:custGeom>
                <a:avLst/>
                <a:gdLst>
                  <a:gd name="T0" fmla="*/ 0 w 3"/>
                  <a:gd name="T1" fmla="*/ 0 h 2"/>
                  <a:gd name="T2" fmla="*/ 3 w 3"/>
                  <a:gd name="T3" fmla="*/ 3 h 2"/>
                  <a:gd name="T4" fmla="*/ 0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0" y="0"/>
                    </a:moveTo>
                    <a:cubicBezTo>
                      <a:pt x="1" y="1"/>
                      <a:pt x="1" y="2"/>
                      <a:pt x="3" y="2"/>
                    </a:cubicBezTo>
                    <a:cubicBezTo>
                      <a:pt x="2"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101" name="Freeform 5337"/>
              <p:cNvSpPr>
                <a:spLocks/>
              </p:cNvSpPr>
              <p:nvPr/>
            </p:nvSpPr>
            <p:spPr bwMode="auto">
              <a:xfrm>
                <a:off x="1413" y="2228"/>
                <a:ext cx="5" cy="8"/>
              </a:xfrm>
              <a:custGeom>
                <a:avLst/>
                <a:gdLst>
                  <a:gd name="T0" fmla="*/ 3 w 4"/>
                  <a:gd name="T1" fmla="*/ 4 h 6"/>
                  <a:gd name="T2" fmla="*/ 5 w 4"/>
                  <a:gd name="T3" fmla="*/ 0 h 6"/>
                  <a:gd name="T4" fmla="*/ 0 w 4"/>
                  <a:gd name="T5" fmla="*/ 8 h 6"/>
                  <a:gd name="T6" fmla="*/ 3 w 4"/>
                  <a:gd name="T7" fmla="*/ 4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6">
                    <a:moveTo>
                      <a:pt x="2" y="3"/>
                    </a:moveTo>
                    <a:cubicBezTo>
                      <a:pt x="3" y="2"/>
                      <a:pt x="3" y="1"/>
                      <a:pt x="4" y="0"/>
                    </a:cubicBezTo>
                    <a:cubicBezTo>
                      <a:pt x="2" y="2"/>
                      <a:pt x="0" y="4"/>
                      <a:pt x="0" y="6"/>
                    </a:cubicBezTo>
                    <a:cubicBezTo>
                      <a:pt x="0" y="5"/>
                      <a:pt x="1" y="4"/>
                      <a:pt x="2" y="3"/>
                    </a:cubicBezTo>
                  </a:path>
                </a:pathLst>
              </a:custGeom>
              <a:solidFill>
                <a:srgbClr val="B3B3B3"/>
              </a:solidFill>
              <a:ln w="3175">
                <a:solidFill>
                  <a:schemeClr val="tx1"/>
                </a:solidFill>
                <a:round/>
                <a:headEnd/>
                <a:tailEnd/>
              </a:ln>
            </p:spPr>
            <p:txBody>
              <a:bodyPr/>
              <a:lstStyle/>
              <a:p>
                <a:endParaRPr lang="en-GB" sz="2400" dirty="0"/>
              </a:p>
            </p:txBody>
          </p:sp>
          <p:sp>
            <p:nvSpPr>
              <p:cNvPr id="102" name="Freeform 5338"/>
              <p:cNvSpPr>
                <a:spLocks/>
              </p:cNvSpPr>
              <p:nvPr/>
            </p:nvSpPr>
            <p:spPr bwMode="auto">
              <a:xfrm>
                <a:off x="1425" y="2218"/>
                <a:ext cx="5" cy="4"/>
              </a:xfrm>
              <a:custGeom>
                <a:avLst/>
                <a:gdLst>
                  <a:gd name="T0" fmla="*/ 0 w 4"/>
                  <a:gd name="T1" fmla="*/ 4 h 3"/>
                  <a:gd name="T2" fmla="*/ 0 w 4"/>
                  <a:gd name="T3" fmla="*/ 4 h 3"/>
                  <a:gd name="T4" fmla="*/ 5 w 4"/>
                  <a:gd name="T5" fmla="*/ 0 h 3"/>
                  <a:gd name="T6" fmla="*/ 0 w 4"/>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0" y="3"/>
                    </a:moveTo>
                    <a:cubicBezTo>
                      <a:pt x="0" y="3"/>
                      <a:pt x="0" y="3"/>
                      <a:pt x="0" y="3"/>
                    </a:cubicBezTo>
                    <a:cubicBezTo>
                      <a:pt x="1" y="2"/>
                      <a:pt x="2" y="2"/>
                      <a:pt x="4" y="0"/>
                    </a:cubicBezTo>
                    <a:cubicBezTo>
                      <a:pt x="2" y="1"/>
                      <a:pt x="1" y="2"/>
                      <a:pt x="0" y="3"/>
                    </a:cubicBezTo>
                  </a:path>
                </a:pathLst>
              </a:custGeom>
              <a:solidFill>
                <a:srgbClr val="B3B3B3"/>
              </a:solidFill>
              <a:ln w="3175">
                <a:solidFill>
                  <a:schemeClr val="tx1"/>
                </a:solidFill>
                <a:round/>
                <a:headEnd/>
                <a:tailEnd/>
              </a:ln>
            </p:spPr>
            <p:txBody>
              <a:bodyPr/>
              <a:lstStyle/>
              <a:p>
                <a:endParaRPr lang="en-GB" sz="2400" dirty="0"/>
              </a:p>
            </p:txBody>
          </p:sp>
          <p:sp>
            <p:nvSpPr>
              <p:cNvPr id="103" name="Freeform 5339"/>
              <p:cNvSpPr>
                <a:spLocks/>
              </p:cNvSpPr>
              <p:nvPr/>
            </p:nvSpPr>
            <p:spPr bwMode="auto">
              <a:xfrm>
                <a:off x="1232" y="1900"/>
                <a:ext cx="3" cy="3"/>
              </a:xfrm>
              <a:custGeom>
                <a:avLst/>
                <a:gdLst>
                  <a:gd name="T0" fmla="*/ 3 w 2"/>
                  <a:gd name="T1" fmla="*/ 0 h 2"/>
                  <a:gd name="T2" fmla="*/ 2 w 2"/>
                  <a:gd name="T3" fmla="*/ 3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1"/>
                      <a:pt x="0" y="1"/>
                      <a:pt x="1" y="2"/>
                    </a:cubicBezTo>
                    <a:cubicBezTo>
                      <a:pt x="2" y="2"/>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104" name="Freeform 5340"/>
              <p:cNvSpPr>
                <a:spLocks/>
              </p:cNvSpPr>
              <p:nvPr/>
            </p:nvSpPr>
            <p:spPr bwMode="auto">
              <a:xfrm>
                <a:off x="1236" y="1899"/>
                <a:ext cx="3" cy="3"/>
              </a:xfrm>
              <a:custGeom>
                <a:avLst/>
                <a:gdLst>
                  <a:gd name="T0" fmla="*/ 3 w 2"/>
                  <a:gd name="T1" fmla="*/ 0 h 2"/>
                  <a:gd name="T2" fmla="*/ 0 w 2"/>
                  <a:gd name="T3" fmla="*/ 3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1"/>
                      <a:pt x="0" y="1"/>
                      <a:pt x="0" y="2"/>
                    </a:cubicBezTo>
                    <a:cubicBezTo>
                      <a:pt x="1" y="2"/>
                      <a:pt x="2" y="2"/>
                      <a:pt x="2" y="0"/>
                    </a:cubicBezTo>
                  </a:path>
                </a:pathLst>
              </a:custGeom>
              <a:solidFill>
                <a:srgbClr val="B3B3B3"/>
              </a:solidFill>
              <a:ln w="3175">
                <a:solidFill>
                  <a:schemeClr val="tx1"/>
                </a:solidFill>
                <a:round/>
                <a:headEnd/>
                <a:tailEnd/>
              </a:ln>
            </p:spPr>
            <p:txBody>
              <a:bodyPr/>
              <a:lstStyle/>
              <a:p>
                <a:endParaRPr lang="en-GB" sz="2400" dirty="0"/>
              </a:p>
            </p:txBody>
          </p:sp>
          <p:sp>
            <p:nvSpPr>
              <p:cNvPr id="105" name="Freeform 5341"/>
              <p:cNvSpPr>
                <a:spLocks/>
              </p:cNvSpPr>
              <p:nvPr/>
            </p:nvSpPr>
            <p:spPr bwMode="auto">
              <a:xfrm>
                <a:off x="1236" y="1902"/>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1"/>
                      <a:pt x="0" y="1"/>
                    </a:cubicBezTo>
                    <a:cubicBezTo>
                      <a:pt x="0" y="1"/>
                      <a:pt x="0" y="0"/>
                      <a:pt x="1" y="0"/>
                    </a:cubicBezTo>
                  </a:path>
                </a:pathLst>
              </a:custGeom>
              <a:solidFill>
                <a:srgbClr val="B3B3B3"/>
              </a:solidFill>
              <a:ln w="3175">
                <a:solidFill>
                  <a:schemeClr val="tx1"/>
                </a:solidFill>
                <a:round/>
                <a:headEnd/>
                <a:tailEnd/>
              </a:ln>
            </p:spPr>
            <p:txBody>
              <a:bodyPr/>
              <a:lstStyle/>
              <a:p>
                <a:endParaRPr lang="en-GB" sz="2400" dirty="0"/>
              </a:p>
            </p:txBody>
          </p:sp>
          <p:sp>
            <p:nvSpPr>
              <p:cNvPr id="106" name="Freeform 5342"/>
              <p:cNvSpPr>
                <a:spLocks/>
              </p:cNvSpPr>
              <p:nvPr/>
            </p:nvSpPr>
            <p:spPr bwMode="auto">
              <a:xfrm>
                <a:off x="1241" y="1899"/>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lnTo>
                      <a:pt x="0" y="1"/>
                    </a:lnTo>
                    <a:lnTo>
                      <a:pt x="0" y="0"/>
                    </a:lnTo>
                    <a:close/>
                  </a:path>
                </a:pathLst>
              </a:custGeom>
              <a:solidFill>
                <a:srgbClr val="B3B3B3"/>
              </a:solidFill>
              <a:ln w="3175">
                <a:solidFill>
                  <a:schemeClr val="tx1"/>
                </a:solidFill>
                <a:round/>
                <a:headEnd/>
                <a:tailEnd/>
              </a:ln>
            </p:spPr>
            <p:txBody>
              <a:bodyPr/>
              <a:lstStyle/>
              <a:p>
                <a:endParaRPr lang="en-GB" sz="2400" dirty="0"/>
              </a:p>
            </p:txBody>
          </p:sp>
          <p:sp>
            <p:nvSpPr>
              <p:cNvPr id="107" name="Freeform 5343"/>
              <p:cNvSpPr>
                <a:spLocks/>
              </p:cNvSpPr>
              <p:nvPr/>
            </p:nvSpPr>
            <p:spPr bwMode="auto">
              <a:xfrm>
                <a:off x="1241" y="1899"/>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lnTo>
                      <a:pt x="0" y="1"/>
                    </a:lnTo>
                    <a:lnTo>
                      <a:pt x="0" y="0"/>
                    </a:lnTo>
                  </a:path>
                </a:pathLst>
              </a:custGeom>
              <a:noFill/>
              <a:ln w="3175">
                <a:solidFill>
                  <a:schemeClr val="tx1"/>
                </a:solidFill>
                <a:round/>
                <a:headEnd/>
                <a:tailEnd/>
              </a:ln>
            </p:spPr>
            <p:txBody>
              <a:bodyPr/>
              <a:lstStyle/>
              <a:p>
                <a:endParaRPr lang="en-GB" sz="2400" dirty="0"/>
              </a:p>
            </p:txBody>
          </p:sp>
          <p:sp>
            <p:nvSpPr>
              <p:cNvPr id="108" name="Freeform 5344"/>
              <p:cNvSpPr>
                <a:spLocks/>
              </p:cNvSpPr>
              <p:nvPr/>
            </p:nvSpPr>
            <p:spPr bwMode="auto">
              <a:xfrm>
                <a:off x="1583" y="2196"/>
                <a:ext cx="1" cy="3"/>
              </a:xfrm>
              <a:custGeom>
                <a:avLst/>
                <a:gdLst>
                  <a:gd name="T0" fmla="*/ 1 w 1"/>
                  <a:gd name="T1" fmla="*/ 3 h 2"/>
                  <a:gd name="T2" fmla="*/ 1 w 1"/>
                  <a:gd name="T3" fmla="*/ 0 h 2"/>
                  <a:gd name="T4" fmla="*/ 1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0" y="1"/>
                      <a:pt x="0" y="0"/>
                      <a:pt x="1" y="0"/>
                    </a:cubicBezTo>
                    <a:cubicBezTo>
                      <a:pt x="1" y="0"/>
                      <a:pt x="1" y="1"/>
                      <a:pt x="1" y="2"/>
                    </a:cubicBezTo>
                  </a:path>
                </a:pathLst>
              </a:custGeom>
              <a:solidFill>
                <a:srgbClr val="B3B3B3"/>
              </a:solidFill>
              <a:ln w="3175">
                <a:solidFill>
                  <a:schemeClr val="tx1"/>
                </a:solidFill>
                <a:round/>
                <a:headEnd/>
                <a:tailEnd/>
              </a:ln>
            </p:spPr>
            <p:txBody>
              <a:bodyPr/>
              <a:lstStyle/>
              <a:p>
                <a:endParaRPr lang="en-GB" sz="2400" dirty="0"/>
              </a:p>
            </p:txBody>
          </p:sp>
          <p:sp>
            <p:nvSpPr>
              <p:cNvPr id="109" name="Freeform 5345"/>
              <p:cNvSpPr>
                <a:spLocks/>
              </p:cNvSpPr>
              <p:nvPr/>
            </p:nvSpPr>
            <p:spPr bwMode="auto">
              <a:xfrm>
                <a:off x="1640" y="2179"/>
                <a:ext cx="1" cy="3"/>
              </a:xfrm>
              <a:custGeom>
                <a:avLst/>
                <a:gdLst>
                  <a:gd name="T0" fmla="*/ 1 w 1"/>
                  <a:gd name="T1" fmla="*/ 0 h 2"/>
                  <a:gd name="T2" fmla="*/ 0 w 1"/>
                  <a:gd name="T3" fmla="*/ 3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1" y="0"/>
                      <a:pt x="1" y="1"/>
                      <a:pt x="0" y="2"/>
                    </a:cubicBezTo>
                    <a:cubicBezTo>
                      <a:pt x="0" y="1"/>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10" name="Freeform 5346"/>
              <p:cNvSpPr>
                <a:spLocks/>
              </p:cNvSpPr>
              <p:nvPr/>
            </p:nvSpPr>
            <p:spPr bwMode="auto">
              <a:xfrm>
                <a:off x="1451" y="2204"/>
                <a:ext cx="5" cy="3"/>
              </a:xfrm>
              <a:custGeom>
                <a:avLst/>
                <a:gdLst>
                  <a:gd name="T0" fmla="*/ 3 w 4"/>
                  <a:gd name="T1" fmla="*/ 0 h 2"/>
                  <a:gd name="T2" fmla="*/ 0 w 4"/>
                  <a:gd name="T3" fmla="*/ 3 h 2"/>
                  <a:gd name="T4" fmla="*/ 5 w 4"/>
                  <a:gd name="T5" fmla="*/ 0 h 2"/>
                  <a:gd name="T6" fmla="*/ 3 w 4"/>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2" y="0"/>
                    </a:moveTo>
                    <a:cubicBezTo>
                      <a:pt x="2" y="1"/>
                      <a:pt x="0" y="2"/>
                      <a:pt x="0" y="2"/>
                    </a:cubicBezTo>
                    <a:cubicBezTo>
                      <a:pt x="1" y="2"/>
                      <a:pt x="2" y="1"/>
                      <a:pt x="4" y="0"/>
                    </a:cubicBezTo>
                    <a:cubicBezTo>
                      <a:pt x="3" y="0"/>
                      <a:pt x="3" y="0"/>
                      <a:pt x="2" y="0"/>
                    </a:cubicBezTo>
                  </a:path>
                </a:pathLst>
              </a:custGeom>
              <a:solidFill>
                <a:srgbClr val="B3B3B3"/>
              </a:solidFill>
              <a:ln w="3175">
                <a:solidFill>
                  <a:schemeClr val="tx1"/>
                </a:solidFill>
                <a:round/>
                <a:headEnd/>
                <a:tailEnd/>
              </a:ln>
            </p:spPr>
            <p:txBody>
              <a:bodyPr/>
              <a:lstStyle/>
              <a:p>
                <a:endParaRPr lang="en-GB" sz="2400" dirty="0"/>
              </a:p>
            </p:txBody>
          </p:sp>
          <p:sp>
            <p:nvSpPr>
              <p:cNvPr id="111" name="Freeform 5347"/>
              <p:cNvSpPr>
                <a:spLocks/>
              </p:cNvSpPr>
              <p:nvPr/>
            </p:nvSpPr>
            <p:spPr bwMode="auto">
              <a:xfrm>
                <a:off x="1493" y="2199"/>
                <a:ext cx="4" cy="2"/>
              </a:xfrm>
              <a:custGeom>
                <a:avLst/>
                <a:gdLst>
                  <a:gd name="T0" fmla="*/ 4 w 3"/>
                  <a:gd name="T1" fmla="*/ 1 h 2"/>
                  <a:gd name="T2" fmla="*/ 0 w 3"/>
                  <a:gd name="T3" fmla="*/ 1 h 2"/>
                  <a:gd name="T4" fmla="*/ 4 w 3"/>
                  <a:gd name="T5" fmla="*/ 1 h 2"/>
                  <a:gd name="T6" fmla="*/ 0 60000 65536"/>
                  <a:gd name="T7" fmla="*/ 0 60000 65536"/>
                  <a:gd name="T8" fmla="*/ 0 60000 65536"/>
                </a:gdLst>
                <a:ahLst/>
                <a:cxnLst>
                  <a:cxn ang="T6">
                    <a:pos x="T0" y="T1"/>
                  </a:cxn>
                  <a:cxn ang="T7">
                    <a:pos x="T2" y="T3"/>
                  </a:cxn>
                  <a:cxn ang="T8">
                    <a:pos x="T4" y="T5"/>
                  </a:cxn>
                </a:cxnLst>
                <a:rect l="0" t="0" r="r" b="b"/>
                <a:pathLst>
                  <a:path w="3" h="2">
                    <a:moveTo>
                      <a:pt x="3" y="1"/>
                    </a:moveTo>
                    <a:cubicBezTo>
                      <a:pt x="3" y="0"/>
                      <a:pt x="1" y="0"/>
                      <a:pt x="0" y="1"/>
                    </a:cubicBezTo>
                    <a:cubicBezTo>
                      <a:pt x="1" y="2"/>
                      <a:pt x="3" y="2"/>
                      <a:pt x="3" y="1"/>
                    </a:cubicBezTo>
                  </a:path>
                </a:pathLst>
              </a:custGeom>
              <a:solidFill>
                <a:srgbClr val="B3B3B3"/>
              </a:solidFill>
              <a:ln w="3175">
                <a:solidFill>
                  <a:schemeClr val="tx1"/>
                </a:solidFill>
                <a:round/>
                <a:headEnd/>
                <a:tailEnd/>
              </a:ln>
            </p:spPr>
            <p:txBody>
              <a:bodyPr/>
              <a:lstStyle/>
              <a:p>
                <a:endParaRPr lang="en-GB" sz="2400" dirty="0"/>
              </a:p>
            </p:txBody>
          </p:sp>
          <p:sp>
            <p:nvSpPr>
              <p:cNvPr id="112" name="Freeform 5348"/>
              <p:cNvSpPr>
                <a:spLocks/>
              </p:cNvSpPr>
              <p:nvPr/>
            </p:nvSpPr>
            <p:spPr bwMode="auto">
              <a:xfrm>
                <a:off x="1500" y="2201"/>
                <a:ext cx="5" cy="4"/>
              </a:xfrm>
              <a:custGeom>
                <a:avLst/>
                <a:gdLst>
                  <a:gd name="T0" fmla="*/ 4 w 4"/>
                  <a:gd name="T1" fmla="*/ 4 h 3"/>
                  <a:gd name="T2" fmla="*/ 4 w 4"/>
                  <a:gd name="T3" fmla="*/ 4 h 3"/>
                  <a:gd name="T4" fmla="*/ 0 60000 65536"/>
                  <a:gd name="T5" fmla="*/ 0 60000 65536"/>
                </a:gdLst>
                <a:ahLst/>
                <a:cxnLst>
                  <a:cxn ang="T4">
                    <a:pos x="T0" y="T1"/>
                  </a:cxn>
                  <a:cxn ang="T5">
                    <a:pos x="T2" y="T3"/>
                  </a:cxn>
                </a:cxnLst>
                <a:rect l="0" t="0" r="r" b="b"/>
                <a:pathLst>
                  <a:path w="4" h="3">
                    <a:moveTo>
                      <a:pt x="3" y="3"/>
                    </a:moveTo>
                    <a:cubicBezTo>
                      <a:pt x="4" y="0"/>
                      <a:pt x="0" y="3"/>
                      <a:pt x="3" y="3"/>
                    </a:cubicBezTo>
                  </a:path>
                </a:pathLst>
              </a:custGeom>
              <a:solidFill>
                <a:srgbClr val="B3B3B3"/>
              </a:solidFill>
              <a:ln w="3175">
                <a:solidFill>
                  <a:schemeClr val="tx1"/>
                </a:solidFill>
                <a:round/>
                <a:headEnd/>
                <a:tailEnd/>
              </a:ln>
            </p:spPr>
            <p:txBody>
              <a:bodyPr/>
              <a:lstStyle/>
              <a:p>
                <a:endParaRPr lang="en-GB" sz="2400" dirty="0"/>
              </a:p>
            </p:txBody>
          </p:sp>
          <p:sp>
            <p:nvSpPr>
              <p:cNvPr id="113" name="Freeform 5349"/>
              <p:cNvSpPr>
                <a:spLocks/>
              </p:cNvSpPr>
              <p:nvPr/>
            </p:nvSpPr>
            <p:spPr bwMode="auto">
              <a:xfrm>
                <a:off x="1531" y="2191"/>
                <a:ext cx="3" cy="2"/>
              </a:xfrm>
              <a:custGeom>
                <a:avLst/>
                <a:gdLst>
                  <a:gd name="T0" fmla="*/ 2 w 2"/>
                  <a:gd name="T1" fmla="*/ 0 h 2"/>
                  <a:gd name="T2" fmla="*/ 0 w 2"/>
                  <a:gd name="T3" fmla="*/ 1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1" y="0"/>
                    </a:moveTo>
                    <a:cubicBezTo>
                      <a:pt x="0" y="1"/>
                      <a:pt x="0" y="1"/>
                      <a:pt x="0" y="1"/>
                    </a:cubicBezTo>
                    <a:cubicBezTo>
                      <a:pt x="1" y="2"/>
                      <a:pt x="2" y="2"/>
                      <a:pt x="1" y="0"/>
                    </a:cubicBezTo>
                  </a:path>
                </a:pathLst>
              </a:custGeom>
              <a:solidFill>
                <a:srgbClr val="B3B3B3"/>
              </a:solidFill>
              <a:ln w="3175">
                <a:solidFill>
                  <a:schemeClr val="tx1"/>
                </a:solidFill>
                <a:round/>
                <a:headEnd/>
                <a:tailEnd/>
              </a:ln>
            </p:spPr>
            <p:txBody>
              <a:bodyPr/>
              <a:lstStyle/>
              <a:p>
                <a:endParaRPr lang="en-GB" sz="2400" dirty="0"/>
              </a:p>
            </p:txBody>
          </p:sp>
          <p:sp>
            <p:nvSpPr>
              <p:cNvPr id="114" name="Freeform 5350"/>
              <p:cNvSpPr>
                <a:spLocks/>
              </p:cNvSpPr>
              <p:nvPr/>
            </p:nvSpPr>
            <p:spPr bwMode="auto">
              <a:xfrm>
                <a:off x="1587" y="2197"/>
                <a:ext cx="5" cy="3"/>
              </a:xfrm>
              <a:custGeom>
                <a:avLst/>
                <a:gdLst>
                  <a:gd name="T0" fmla="*/ 0 w 4"/>
                  <a:gd name="T1" fmla="*/ 2 h 2"/>
                  <a:gd name="T2" fmla="*/ 5 w 4"/>
                  <a:gd name="T3" fmla="*/ 0 h 2"/>
                  <a:gd name="T4" fmla="*/ 0 w 4"/>
                  <a:gd name="T5" fmla="*/ 2 h 2"/>
                  <a:gd name="T6" fmla="*/ 0 60000 65536"/>
                  <a:gd name="T7" fmla="*/ 0 60000 65536"/>
                  <a:gd name="T8" fmla="*/ 0 60000 65536"/>
                </a:gdLst>
                <a:ahLst/>
                <a:cxnLst>
                  <a:cxn ang="T6">
                    <a:pos x="T0" y="T1"/>
                  </a:cxn>
                  <a:cxn ang="T7">
                    <a:pos x="T2" y="T3"/>
                  </a:cxn>
                  <a:cxn ang="T8">
                    <a:pos x="T4" y="T5"/>
                  </a:cxn>
                </a:cxnLst>
                <a:rect l="0" t="0" r="r" b="b"/>
                <a:pathLst>
                  <a:path w="4" h="2">
                    <a:moveTo>
                      <a:pt x="0" y="1"/>
                    </a:moveTo>
                    <a:cubicBezTo>
                      <a:pt x="1" y="2"/>
                      <a:pt x="3" y="1"/>
                      <a:pt x="4" y="0"/>
                    </a:cubicBezTo>
                    <a:cubicBezTo>
                      <a:pt x="3" y="1"/>
                      <a:pt x="1" y="2"/>
                      <a:pt x="0" y="1"/>
                    </a:cubicBezTo>
                  </a:path>
                </a:pathLst>
              </a:custGeom>
              <a:solidFill>
                <a:srgbClr val="B3B3B3"/>
              </a:solidFill>
              <a:ln w="3175">
                <a:solidFill>
                  <a:schemeClr val="tx1"/>
                </a:solidFill>
                <a:round/>
                <a:headEnd/>
                <a:tailEnd/>
              </a:ln>
            </p:spPr>
            <p:txBody>
              <a:bodyPr/>
              <a:lstStyle/>
              <a:p>
                <a:endParaRPr lang="en-GB" sz="2400" dirty="0"/>
              </a:p>
            </p:txBody>
          </p:sp>
          <p:sp>
            <p:nvSpPr>
              <p:cNvPr id="115" name="Freeform 5351"/>
              <p:cNvSpPr>
                <a:spLocks/>
              </p:cNvSpPr>
              <p:nvPr/>
            </p:nvSpPr>
            <p:spPr bwMode="auto">
              <a:xfrm>
                <a:off x="1641" y="2216"/>
                <a:ext cx="3" cy="5"/>
              </a:xfrm>
              <a:custGeom>
                <a:avLst/>
                <a:gdLst>
                  <a:gd name="T0" fmla="*/ 2 w 2"/>
                  <a:gd name="T1" fmla="*/ 4 h 4"/>
                  <a:gd name="T2" fmla="*/ 2 w 2"/>
                  <a:gd name="T3" fmla="*/ 5 h 4"/>
                  <a:gd name="T4" fmla="*/ 2 w 2"/>
                  <a:gd name="T5" fmla="*/ 0 h 4"/>
                  <a:gd name="T6" fmla="*/ 2 w 2"/>
                  <a:gd name="T7" fmla="*/ 4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4">
                    <a:moveTo>
                      <a:pt x="1" y="3"/>
                    </a:moveTo>
                    <a:cubicBezTo>
                      <a:pt x="1" y="4"/>
                      <a:pt x="1" y="4"/>
                      <a:pt x="1" y="4"/>
                    </a:cubicBezTo>
                    <a:cubicBezTo>
                      <a:pt x="0" y="3"/>
                      <a:pt x="0" y="1"/>
                      <a:pt x="1" y="0"/>
                    </a:cubicBezTo>
                    <a:cubicBezTo>
                      <a:pt x="2" y="1"/>
                      <a:pt x="1" y="2"/>
                      <a:pt x="1" y="3"/>
                    </a:cubicBezTo>
                  </a:path>
                </a:pathLst>
              </a:custGeom>
              <a:solidFill>
                <a:srgbClr val="B3B3B3"/>
              </a:solidFill>
              <a:ln w="3175">
                <a:solidFill>
                  <a:schemeClr val="tx1"/>
                </a:solidFill>
                <a:round/>
                <a:headEnd/>
                <a:tailEnd/>
              </a:ln>
            </p:spPr>
            <p:txBody>
              <a:bodyPr/>
              <a:lstStyle/>
              <a:p>
                <a:endParaRPr lang="en-GB" sz="2400" dirty="0"/>
              </a:p>
            </p:txBody>
          </p:sp>
          <p:sp>
            <p:nvSpPr>
              <p:cNvPr id="116" name="Freeform 5352"/>
              <p:cNvSpPr>
                <a:spLocks/>
              </p:cNvSpPr>
              <p:nvPr/>
            </p:nvSpPr>
            <p:spPr bwMode="auto">
              <a:xfrm>
                <a:off x="1644" y="2228"/>
                <a:ext cx="1" cy="9"/>
              </a:xfrm>
              <a:custGeom>
                <a:avLst/>
                <a:gdLst>
                  <a:gd name="T0" fmla="*/ 0 w 1"/>
                  <a:gd name="T1" fmla="*/ 0 h 7"/>
                  <a:gd name="T2" fmla="*/ 1 w 1"/>
                  <a:gd name="T3" fmla="*/ 9 h 7"/>
                  <a:gd name="T4" fmla="*/ 0 w 1"/>
                  <a:gd name="T5" fmla="*/ 0 h 7"/>
                  <a:gd name="T6" fmla="*/ 0 60000 65536"/>
                  <a:gd name="T7" fmla="*/ 0 60000 65536"/>
                  <a:gd name="T8" fmla="*/ 0 60000 65536"/>
                </a:gdLst>
                <a:ahLst/>
                <a:cxnLst>
                  <a:cxn ang="T6">
                    <a:pos x="T0" y="T1"/>
                  </a:cxn>
                  <a:cxn ang="T7">
                    <a:pos x="T2" y="T3"/>
                  </a:cxn>
                  <a:cxn ang="T8">
                    <a:pos x="T4" y="T5"/>
                  </a:cxn>
                </a:cxnLst>
                <a:rect l="0" t="0" r="r" b="b"/>
                <a:pathLst>
                  <a:path w="1" h="7">
                    <a:moveTo>
                      <a:pt x="0" y="0"/>
                    </a:moveTo>
                    <a:cubicBezTo>
                      <a:pt x="0" y="2"/>
                      <a:pt x="1" y="5"/>
                      <a:pt x="1" y="7"/>
                    </a:cubicBezTo>
                    <a:cubicBezTo>
                      <a:pt x="0" y="5"/>
                      <a:pt x="0" y="2"/>
                      <a:pt x="0" y="0"/>
                    </a:cubicBezTo>
                  </a:path>
                </a:pathLst>
              </a:custGeom>
              <a:solidFill>
                <a:srgbClr val="B3B3B3"/>
              </a:solidFill>
              <a:ln w="3175">
                <a:solidFill>
                  <a:schemeClr val="tx1"/>
                </a:solidFill>
                <a:round/>
                <a:headEnd/>
                <a:tailEnd/>
              </a:ln>
            </p:spPr>
            <p:txBody>
              <a:bodyPr/>
              <a:lstStyle/>
              <a:p>
                <a:endParaRPr lang="en-GB" sz="2400" dirty="0"/>
              </a:p>
            </p:txBody>
          </p:sp>
          <p:sp>
            <p:nvSpPr>
              <p:cNvPr id="117" name="Freeform 5353"/>
              <p:cNvSpPr>
                <a:spLocks/>
              </p:cNvSpPr>
              <p:nvPr/>
            </p:nvSpPr>
            <p:spPr bwMode="auto">
              <a:xfrm>
                <a:off x="1633" y="2267"/>
                <a:ext cx="5" cy="6"/>
              </a:xfrm>
              <a:custGeom>
                <a:avLst/>
                <a:gdLst>
                  <a:gd name="T0" fmla="*/ 5 w 4"/>
                  <a:gd name="T1" fmla="*/ 0 h 4"/>
                  <a:gd name="T2" fmla="*/ 0 w 4"/>
                  <a:gd name="T3" fmla="*/ 6 h 4"/>
                  <a:gd name="T4" fmla="*/ 5 w 4"/>
                  <a:gd name="T5" fmla="*/ 0 h 4"/>
                  <a:gd name="T6" fmla="*/ 0 60000 65536"/>
                  <a:gd name="T7" fmla="*/ 0 60000 65536"/>
                  <a:gd name="T8" fmla="*/ 0 60000 65536"/>
                </a:gdLst>
                <a:ahLst/>
                <a:cxnLst>
                  <a:cxn ang="T6">
                    <a:pos x="T0" y="T1"/>
                  </a:cxn>
                  <a:cxn ang="T7">
                    <a:pos x="T2" y="T3"/>
                  </a:cxn>
                  <a:cxn ang="T8">
                    <a:pos x="T4" y="T5"/>
                  </a:cxn>
                </a:cxnLst>
                <a:rect l="0" t="0" r="r" b="b"/>
                <a:pathLst>
                  <a:path w="4" h="4">
                    <a:moveTo>
                      <a:pt x="4" y="0"/>
                    </a:moveTo>
                    <a:cubicBezTo>
                      <a:pt x="2" y="1"/>
                      <a:pt x="1" y="3"/>
                      <a:pt x="0" y="4"/>
                    </a:cubicBezTo>
                    <a:cubicBezTo>
                      <a:pt x="1" y="3"/>
                      <a:pt x="2" y="0"/>
                      <a:pt x="4" y="0"/>
                    </a:cubicBezTo>
                  </a:path>
                </a:pathLst>
              </a:custGeom>
              <a:solidFill>
                <a:srgbClr val="B3B3B3"/>
              </a:solidFill>
              <a:ln w="3175">
                <a:solidFill>
                  <a:schemeClr val="tx1"/>
                </a:solidFill>
                <a:round/>
                <a:headEnd/>
                <a:tailEnd/>
              </a:ln>
            </p:spPr>
            <p:txBody>
              <a:bodyPr/>
              <a:lstStyle/>
              <a:p>
                <a:endParaRPr lang="en-GB" sz="2400" dirty="0"/>
              </a:p>
            </p:txBody>
          </p:sp>
          <p:sp>
            <p:nvSpPr>
              <p:cNvPr id="118" name="Freeform 5354"/>
              <p:cNvSpPr>
                <a:spLocks/>
              </p:cNvSpPr>
              <p:nvPr/>
            </p:nvSpPr>
            <p:spPr bwMode="auto">
              <a:xfrm>
                <a:off x="1615" y="2244"/>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lnTo>
                      <a:pt x="0" y="1"/>
                    </a:lnTo>
                    <a:lnTo>
                      <a:pt x="0" y="0"/>
                    </a:lnTo>
                    <a:close/>
                  </a:path>
                </a:pathLst>
              </a:custGeom>
              <a:solidFill>
                <a:srgbClr val="B3B3B3"/>
              </a:solidFill>
              <a:ln w="3175">
                <a:solidFill>
                  <a:schemeClr val="tx1"/>
                </a:solidFill>
                <a:round/>
                <a:headEnd/>
                <a:tailEnd/>
              </a:ln>
            </p:spPr>
            <p:txBody>
              <a:bodyPr/>
              <a:lstStyle/>
              <a:p>
                <a:endParaRPr lang="en-GB" sz="2400" dirty="0"/>
              </a:p>
            </p:txBody>
          </p:sp>
          <p:sp>
            <p:nvSpPr>
              <p:cNvPr id="119" name="Freeform 5355"/>
              <p:cNvSpPr>
                <a:spLocks/>
              </p:cNvSpPr>
              <p:nvPr/>
            </p:nvSpPr>
            <p:spPr bwMode="auto">
              <a:xfrm>
                <a:off x="1615" y="2244"/>
                <a:ext cx="0" cy="1"/>
              </a:xfrm>
              <a:custGeom>
                <a:avLst/>
                <a:gdLst>
                  <a:gd name="T0" fmla="*/ 0 h 1"/>
                  <a:gd name="T1" fmla="*/ 1 h 1"/>
                  <a:gd name="T2" fmla="*/ 0 h 1"/>
                  <a:gd name="T3" fmla="*/ 0 60000 65536"/>
                  <a:gd name="T4" fmla="*/ 0 60000 65536"/>
                  <a:gd name="T5" fmla="*/ 0 60000 65536"/>
                </a:gdLst>
                <a:ahLst/>
                <a:cxnLst>
                  <a:cxn ang="T3">
                    <a:pos x="0" y="T0"/>
                  </a:cxn>
                  <a:cxn ang="T4">
                    <a:pos x="0" y="T1"/>
                  </a:cxn>
                  <a:cxn ang="T5">
                    <a:pos x="0" y="T2"/>
                  </a:cxn>
                </a:cxnLst>
                <a:rect l="0" t="0" r="r" b="b"/>
                <a:pathLst>
                  <a:path h="1">
                    <a:moveTo>
                      <a:pt x="0" y="0"/>
                    </a:moveTo>
                    <a:lnTo>
                      <a:pt x="0" y="1"/>
                    </a:lnTo>
                    <a:lnTo>
                      <a:pt x="0" y="0"/>
                    </a:lnTo>
                  </a:path>
                </a:pathLst>
              </a:custGeom>
              <a:noFill/>
              <a:ln w="3175">
                <a:solidFill>
                  <a:schemeClr val="tx1"/>
                </a:solidFill>
                <a:round/>
                <a:headEnd/>
                <a:tailEnd/>
              </a:ln>
            </p:spPr>
            <p:txBody>
              <a:bodyPr/>
              <a:lstStyle/>
              <a:p>
                <a:endParaRPr lang="en-GB" sz="2400" dirty="0"/>
              </a:p>
            </p:txBody>
          </p:sp>
          <p:sp>
            <p:nvSpPr>
              <p:cNvPr id="120" name="Freeform 5356"/>
              <p:cNvSpPr>
                <a:spLocks/>
              </p:cNvSpPr>
              <p:nvPr/>
            </p:nvSpPr>
            <p:spPr bwMode="auto">
              <a:xfrm>
                <a:off x="1615" y="2249"/>
                <a:ext cx="2" cy="1"/>
              </a:xfrm>
              <a:custGeom>
                <a:avLst/>
                <a:gdLst>
                  <a:gd name="T0" fmla="*/ 1 w 2"/>
                  <a:gd name="T1" fmla="*/ 0 h 1"/>
                  <a:gd name="T2" fmla="*/ 2 w 2"/>
                  <a:gd name="T3" fmla="*/ 0 h 1"/>
                  <a:gd name="T4" fmla="*/ 1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1" y="0"/>
                    </a:moveTo>
                    <a:cubicBezTo>
                      <a:pt x="2" y="0"/>
                      <a:pt x="2" y="0"/>
                      <a:pt x="2" y="0"/>
                    </a:cubicBezTo>
                    <a:cubicBezTo>
                      <a:pt x="1" y="1"/>
                      <a:pt x="0" y="0"/>
                      <a:pt x="1" y="0"/>
                    </a:cubicBezTo>
                  </a:path>
                </a:pathLst>
              </a:custGeom>
              <a:solidFill>
                <a:srgbClr val="B3B3B3"/>
              </a:solidFill>
              <a:ln w="3175">
                <a:solidFill>
                  <a:schemeClr val="tx1"/>
                </a:solidFill>
                <a:round/>
                <a:headEnd/>
                <a:tailEnd/>
              </a:ln>
            </p:spPr>
            <p:txBody>
              <a:bodyPr/>
              <a:lstStyle/>
              <a:p>
                <a:endParaRPr lang="en-GB" sz="2400" dirty="0"/>
              </a:p>
            </p:txBody>
          </p:sp>
          <p:sp>
            <p:nvSpPr>
              <p:cNvPr id="121" name="Freeform 5357"/>
              <p:cNvSpPr>
                <a:spLocks/>
              </p:cNvSpPr>
              <p:nvPr/>
            </p:nvSpPr>
            <p:spPr bwMode="auto">
              <a:xfrm>
                <a:off x="1616" y="2246"/>
                <a:ext cx="1" cy="3"/>
              </a:xfrm>
              <a:custGeom>
                <a:avLst/>
                <a:gdLst>
                  <a:gd name="T0" fmla="*/ 0 w 1"/>
                  <a:gd name="T1" fmla="*/ 3 h 2"/>
                  <a:gd name="T2" fmla="*/ 0 w 1"/>
                  <a:gd name="T3" fmla="*/ 0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0" y="1"/>
                      <a:pt x="0" y="0"/>
                      <a:pt x="0" y="0"/>
                    </a:cubicBezTo>
                    <a:cubicBezTo>
                      <a:pt x="1" y="0"/>
                      <a:pt x="1" y="1"/>
                      <a:pt x="0" y="2"/>
                    </a:cubicBezTo>
                  </a:path>
                </a:pathLst>
              </a:custGeom>
              <a:solidFill>
                <a:srgbClr val="B3B3B3"/>
              </a:solidFill>
              <a:ln w="3175">
                <a:solidFill>
                  <a:schemeClr val="tx1"/>
                </a:solidFill>
                <a:round/>
                <a:headEnd/>
                <a:tailEnd/>
              </a:ln>
            </p:spPr>
            <p:txBody>
              <a:bodyPr/>
              <a:lstStyle/>
              <a:p>
                <a:endParaRPr lang="en-GB" sz="2400" dirty="0"/>
              </a:p>
            </p:txBody>
          </p:sp>
          <p:sp>
            <p:nvSpPr>
              <p:cNvPr id="122" name="Freeform 5358"/>
              <p:cNvSpPr>
                <a:spLocks/>
              </p:cNvSpPr>
              <p:nvPr/>
            </p:nvSpPr>
            <p:spPr bwMode="auto">
              <a:xfrm>
                <a:off x="1619" y="2245"/>
                <a:ext cx="2" cy="3"/>
              </a:xfrm>
              <a:custGeom>
                <a:avLst/>
                <a:gdLst>
                  <a:gd name="T0" fmla="*/ 0 w 2"/>
                  <a:gd name="T1" fmla="*/ 3 h 2"/>
                  <a:gd name="T2" fmla="*/ 2 w 2"/>
                  <a:gd name="T3" fmla="*/ 0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0" y="1"/>
                      <a:pt x="1" y="1"/>
                      <a:pt x="2" y="0"/>
                    </a:cubicBezTo>
                    <a:cubicBezTo>
                      <a:pt x="1" y="1"/>
                      <a:pt x="1" y="2"/>
                      <a:pt x="0" y="2"/>
                    </a:cubicBezTo>
                  </a:path>
                </a:pathLst>
              </a:custGeom>
              <a:solidFill>
                <a:srgbClr val="B3B3B3"/>
              </a:solidFill>
              <a:ln w="3175">
                <a:solidFill>
                  <a:schemeClr val="tx1"/>
                </a:solidFill>
                <a:round/>
                <a:headEnd/>
                <a:tailEnd/>
              </a:ln>
            </p:spPr>
            <p:txBody>
              <a:bodyPr/>
              <a:lstStyle/>
              <a:p>
                <a:endParaRPr lang="en-GB" sz="2400" dirty="0"/>
              </a:p>
            </p:txBody>
          </p:sp>
          <p:sp>
            <p:nvSpPr>
              <p:cNvPr id="123" name="Freeform 5359"/>
              <p:cNvSpPr>
                <a:spLocks/>
              </p:cNvSpPr>
              <p:nvPr/>
            </p:nvSpPr>
            <p:spPr bwMode="auto">
              <a:xfrm>
                <a:off x="1736" y="2102"/>
                <a:ext cx="5" cy="8"/>
              </a:xfrm>
              <a:custGeom>
                <a:avLst/>
                <a:gdLst>
                  <a:gd name="T0" fmla="*/ 3 w 4"/>
                  <a:gd name="T1" fmla="*/ 8 h 6"/>
                  <a:gd name="T2" fmla="*/ 0 w 4"/>
                  <a:gd name="T3" fmla="*/ 8 h 6"/>
                  <a:gd name="T4" fmla="*/ 5 w 4"/>
                  <a:gd name="T5" fmla="*/ 0 h 6"/>
                  <a:gd name="T6" fmla="*/ 3 w 4"/>
                  <a:gd name="T7" fmla="*/ 8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6">
                    <a:moveTo>
                      <a:pt x="2" y="6"/>
                    </a:moveTo>
                    <a:cubicBezTo>
                      <a:pt x="2" y="6"/>
                      <a:pt x="1" y="6"/>
                      <a:pt x="0" y="6"/>
                    </a:cubicBezTo>
                    <a:cubicBezTo>
                      <a:pt x="3" y="5"/>
                      <a:pt x="4" y="2"/>
                      <a:pt x="4" y="0"/>
                    </a:cubicBezTo>
                    <a:cubicBezTo>
                      <a:pt x="4" y="2"/>
                      <a:pt x="3" y="4"/>
                      <a:pt x="2" y="6"/>
                    </a:cubicBezTo>
                  </a:path>
                </a:pathLst>
              </a:custGeom>
              <a:solidFill>
                <a:srgbClr val="B3B3B3"/>
              </a:solidFill>
              <a:ln w="3175">
                <a:solidFill>
                  <a:schemeClr val="tx1"/>
                </a:solidFill>
                <a:round/>
                <a:headEnd/>
                <a:tailEnd/>
              </a:ln>
            </p:spPr>
            <p:txBody>
              <a:bodyPr/>
              <a:lstStyle/>
              <a:p>
                <a:endParaRPr lang="en-GB" sz="2400" dirty="0"/>
              </a:p>
            </p:txBody>
          </p:sp>
          <p:sp>
            <p:nvSpPr>
              <p:cNvPr id="124" name="Freeform 5360"/>
              <p:cNvSpPr>
                <a:spLocks/>
              </p:cNvSpPr>
              <p:nvPr/>
            </p:nvSpPr>
            <p:spPr bwMode="auto">
              <a:xfrm>
                <a:off x="1782" y="2024"/>
                <a:ext cx="3" cy="3"/>
              </a:xfrm>
              <a:custGeom>
                <a:avLst/>
                <a:gdLst>
                  <a:gd name="T0" fmla="*/ 3 w 2"/>
                  <a:gd name="T1" fmla="*/ 0 h 2"/>
                  <a:gd name="T2" fmla="*/ 0 w 2"/>
                  <a:gd name="T3" fmla="*/ 3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2" y="1"/>
                      <a:pt x="1" y="2"/>
                      <a:pt x="0" y="2"/>
                    </a:cubicBezTo>
                    <a:cubicBezTo>
                      <a:pt x="1" y="1"/>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125" name="Freeform 5361"/>
              <p:cNvSpPr>
                <a:spLocks/>
              </p:cNvSpPr>
              <p:nvPr/>
            </p:nvSpPr>
            <p:spPr bwMode="auto">
              <a:xfrm>
                <a:off x="1786" y="2016"/>
                <a:ext cx="29" cy="10"/>
              </a:xfrm>
              <a:custGeom>
                <a:avLst/>
                <a:gdLst>
                  <a:gd name="T0" fmla="*/ 8 w 22"/>
                  <a:gd name="T1" fmla="*/ 9 h 7"/>
                  <a:gd name="T2" fmla="*/ 5 w 22"/>
                  <a:gd name="T3" fmla="*/ 10 h 7"/>
                  <a:gd name="T4" fmla="*/ 1 w 22"/>
                  <a:gd name="T5" fmla="*/ 10 h 7"/>
                  <a:gd name="T6" fmla="*/ 0 w 22"/>
                  <a:gd name="T7" fmla="*/ 10 h 7"/>
                  <a:gd name="T8" fmla="*/ 4 w 22"/>
                  <a:gd name="T9" fmla="*/ 6 h 7"/>
                  <a:gd name="T10" fmla="*/ 8 w 22"/>
                  <a:gd name="T11" fmla="*/ 4 h 7"/>
                  <a:gd name="T12" fmla="*/ 12 w 22"/>
                  <a:gd name="T13" fmla="*/ 4 h 7"/>
                  <a:gd name="T14" fmla="*/ 17 w 22"/>
                  <a:gd name="T15" fmla="*/ 3 h 7"/>
                  <a:gd name="T16" fmla="*/ 25 w 22"/>
                  <a:gd name="T17" fmla="*/ 0 h 7"/>
                  <a:gd name="T18" fmla="*/ 20 w 22"/>
                  <a:gd name="T19" fmla="*/ 4 h 7"/>
                  <a:gd name="T20" fmla="*/ 24 w 22"/>
                  <a:gd name="T21" fmla="*/ 3 h 7"/>
                  <a:gd name="T22" fmla="*/ 29 w 22"/>
                  <a:gd name="T23" fmla="*/ 1 h 7"/>
                  <a:gd name="T24" fmla="*/ 8 w 22"/>
                  <a:gd name="T25" fmla="*/ 9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7">
                    <a:moveTo>
                      <a:pt x="6" y="6"/>
                    </a:moveTo>
                    <a:cubicBezTo>
                      <a:pt x="5" y="6"/>
                      <a:pt x="1" y="7"/>
                      <a:pt x="4" y="7"/>
                    </a:cubicBezTo>
                    <a:cubicBezTo>
                      <a:pt x="3" y="7"/>
                      <a:pt x="2" y="7"/>
                      <a:pt x="1" y="7"/>
                    </a:cubicBezTo>
                    <a:cubicBezTo>
                      <a:pt x="3" y="7"/>
                      <a:pt x="0" y="7"/>
                      <a:pt x="0" y="7"/>
                    </a:cubicBezTo>
                    <a:cubicBezTo>
                      <a:pt x="1" y="5"/>
                      <a:pt x="1" y="5"/>
                      <a:pt x="3" y="4"/>
                    </a:cubicBezTo>
                    <a:cubicBezTo>
                      <a:pt x="4" y="4"/>
                      <a:pt x="5" y="3"/>
                      <a:pt x="6" y="3"/>
                    </a:cubicBezTo>
                    <a:cubicBezTo>
                      <a:pt x="7" y="3"/>
                      <a:pt x="8" y="3"/>
                      <a:pt x="9" y="3"/>
                    </a:cubicBezTo>
                    <a:cubicBezTo>
                      <a:pt x="10" y="3"/>
                      <a:pt x="12" y="3"/>
                      <a:pt x="13" y="2"/>
                    </a:cubicBezTo>
                    <a:cubicBezTo>
                      <a:pt x="15" y="2"/>
                      <a:pt x="17" y="1"/>
                      <a:pt x="19" y="0"/>
                    </a:cubicBezTo>
                    <a:cubicBezTo>
                      <a:pt x="18" y="1"/>
                      <a:pt x="16" y="2"/>
                      <a:pt x="15" y="3"/>
                    </a:cubicBezTo>
                    <a:cubicBezTo>
                      <a:pt x="16" y="4"/>
                      <a:pt x="17" y="2"/>
                      <a:pt x="18" y="2"/>
                    </a:cubicBezTo>
                    <a:cubicBezTo>
                      <a:pt x="19" y="1"/>
                      <a:pt x="21" y="2"/>
                      <a:pt x="22" y="1"/>
                    </a:cubicBezTo>
                    <a:cubicBezTo>
                      <a:pt x="18" y="5"/>
                      <a:pt x="11" y="5"/>
                      <a:pt x="6" y="6"/>
                    </a:cubicBezTo>
                  </a:path>
                </a:pathLst>
              </a:custGeom>
              <a:solidFill>
                <a:srgbClr val="B3B3B3"/>
              </a:solidFill>
              <a:ln w="3175">
                <a:solidFill>
                  <a:schemeClr val="tx1"/>
                </a:solidFill>
                <a:round/>
                <a:headEnd/>
                <a:tailEnd/>
              </a:ln>
            </p:spPr>
            <p:txBody>
              <a:bodyPr/>
              <a:lstStyle/>
              <a:p>
                <a:endParaRPr lang="en-GB" sz="2400" dirty="0"/>
              </a:p>
            </p:txBody>
          </p:sp>
          <p:sp>
            <p:nvSpPr>
              <p:cNvPr id="126" name="Freeform 5362"/>
              <p:cNvSpPr>
                <a:spLocks/>
              </p:cNvSpPr>
              <p:nvPr/>
            </p:nvSpPr>
            <p:spPr bwMode="auto">
              <a:xfrm>
                <a:off x="1826" y="2010"/>
                <a:ext cx="1" cy="2"/>
              </a:xfrm>
              <a:custGeom>
                <a:avLst/>
                <a:gdLst>
                  <a:gd name="T0" fmla="*/ 1 w 1"/>
                  <a:gd name="T1" fmla="*/ 0 h 2"/>
                  <a:gd name="T2" fmla="*/ 0 w 1"/>
                  <a:gd name="T3" fmla="*/ 2 h 2"/>
                  <a:gd name="T4" fmla="*/ 1 w 1"/>
                  <a:gd name="T5" fmla="*/ 0 h 2"/>
                  <a:gd name="T6" fmla="*/ 0 60000 65536"/>
                  <a:gd name="T7" fmla="*/ 0 60000 65536"/>
                  <a:gd name="T8" fmla="*/ 0 60000 65536"/>
                </a:gdLst>
                <a:ahLst/>
                <a:cxnLst>
                  <a:cxn ang="T6">
                    <a:pos x="T0" y="T1"/>
                  </a:cxn>
                  <a:cxn ang="T7">
                    <a:pos x="T2" y="T3"/>
                  </a:cxn>
                  <a:cxn ang="T8">
                    <a:pos x="T4" y="T5"/>
                  </a:cxn>
                </a:cxnLst>
                <a:rect l="0" t="0" r="r" b="b"/>
                <a:pathLst>
                  <a:path w="1" h="2">
                    <a:moveTo>
                      <a:pt x="1" y="0"/>
                    </a:moveTo>
                    <a:cubicBezTo>
                      <a:pt x="1" y="0"/>
                      <a:pt x="0" y="1"/>
                      <a:pt x="0" y="2"/>
                    </a:cubicBezTo>
                    <a:cubicBezTo>
                      <a:pt x="0" y="1"/>
                      <a:pt x="0" y="0"/>
                      <a:pt x="1" y="0"/>
                    </a:cubicBezTo>
                  </a:path>
                </a:pathLst>
              </a:custGeom>
              <a:solidFill>
                <a:srgbClr val="B3B3B3"/>
              </a:solidFill>
              <a:ln w="3175">
                <a:solidFill>
                  <a:schemeClr val="tx1"/>
                </a:solidFill>
                <a:round/>
                <a:headEnd/>
                <a:tailEnd/>
              </a:ln>
            </p:spPr>
            <p:txBody>
              <a:bodyPr/>
              <a:lstStyle/>
              <a:p>
                <a:endParaRPr lang="en-GB" sz="2400" dirty="0"/>
              </a:p>
            </p:txBody>
          </p:sp>
          <p:sp>
            <p:nvSpPr>
              <p:cNvPr id="127" name="Freeform 5363"/>
              <p:cNvSpPr>
                <a:spLocks/>
              </p:cNvSpPr>
              <p:nvPr/>
            </p:nvSpPr>
            <p:spPr bwMode="auto">
              <a:xfrm>
                <a:off x="1831" y="2012"/>
                <a:ext cx="4" cy="2"/>
              </a:xfrm>
              <a:custGeom>
                <a:avLst/>
                <a:gdLst>
                  <a:gd name="T0" fmla="*/ 4 w 3"/>
                  <a:gd name="T1" fmla="*/ 0 h 1"/>
                  <a:gd name="T2" fmla="*/ 0 w 3"/>
                  <a:gd name="T3" fmla="*/ 2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3" y="1"/>
                      <a:pt x="1" y="1"/>
                      <a:pt x="0" y="1"/>
                    </a:cubicBezTo>
                    <a:cubicBezTo>
                      <a:pt x="1" y="1"/>
                      <a:pt x="2" y="0"/>
                      <a:pt x="3" y="0"/>
                    </a:cubicBezTo>
                  </a:path>
                </a:pathLst>
              </a:custGeom>
              <a:solidFill>
                <a:srgbClr val="B3B3B3"/>
              </a:solidFill>
              <a:ln w="3175">
                <a:solidFill>
                  <a:schemeClr val="tx1"/>
                </a:solidFill>
                <a:round/>
                <a:headEnd/>
                <a:tailEnd/>
              </a:ln>
            </p:spPr>
            <p:txBody>
              <a:bodyPr/>
              <a:lstStyle/>
              <a:p>
                <a:endParaRPr lang="en-GB" sz="2400" dirty="0"/>
              </a:p>
            </p:txBody>
          </p:sp>
          <p:sp>
            <p:nvSpPr>
              <p:cNvPr id="128" name="Freeform 5364"/>
              <p:cNvSpPr>
                <a:spLocks/>
              </p:cNvSpPr>
              <p:nvPr/>
            </p:nvSpPr>
            <p:spPr bwMode="auto">
              <a:xfrm>
                <a:off x="1838" y="2012"/>
                <a:ext cx="3" cy="3"/>
              </a:xfrm>
              <a:custGeom>
                <a:avLst/>
                <a:gdLst>
                  <a:gd name="T0" fmla="*/ 2 w 3"/>
                  <a:gd name="T1" fmla="*/ 3 h 2"/>
                  <a:gd name="T2" fmla="*/ 0 w 3"/>
                  <a:gd name="T3" fmla="*/ 3 h 2"/>
                  <a:gd name="T4" fmla="*/ 3 w 3"/>
                  <a:gd name="T5" fmla="*/ 0 h 2"/>
                  <a:gd name="T6" fmla="*/ 2 w 3"/>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2" y="2"/>
                    </a:moveTo>
                    <a:cubicBezTo>
                      <a:pt x="2" y="2"/>
                      <a:pt x="1" y="2"/>
                      <a:pt x="0" y="2"/>
                    </a:cubicBezTo>
                    <a:cubicBezTo>
                      <a:pt x="1" y="2"/>
                      <a:pt x="3" y="2"/>
                      <a:pt x="3" y="0"/>
                    </a:cubicBezTo>
                    <a:cubicBezTo>
                      <a:pt x="3" y="1"/>
                      <a:pt x="3" y="2"/>
                      <a:pt x="2" y="2"/>
                    </a:cubicBezTo>
                  </a:path>
                </a:pathLst>
              </a:custGeom>
              <a:solidFill>
                <a:srgbClr val="B3B3B3"/>
              </a:solidFill>
              <a:ln w="3175">
                <a:solidFill>
                  <a:schemeClr val="tx1"/>
                </a:solidFill>
                <a:round/>
                <a:headEnd/>
                <a:tailEnd/>
              </a:ln>
            </p:spPr>
            <p:txBody>
              <a:bodyPr/>
              <a:lstStyle/>
              <a:p>
                <a:endParaRPr lang="en-GB" sz="2400" dirty="0"/>
              </a:p>
            </p:txBody>
          </p:sp>
          <p:sp>
            <p:nvSpPr>
              <p:cNvPr id="129" name="Freeform 5365"/>
              <p:cNvSpPr>
                <a:spLocks/>
              </p:cNvSpPr>
              <p:nvPr/>
            </p:nvSpPr>
            <p:spPr bwMode="auto">
              <a:xfrm>
                <a:off x="1872" y="1966"/>
                <a:ext cx="1" cy="2"/>
              </a:xfrm>
              <a:custGeom>
                <a:avLst/>
                <a:gdLst>
                  <a:gd name="T0" fmla="*/ 1 w 1"/>
                  <a:gd name="T1" fmla="*/ 0 h 1"/>
                  <a:gd name="T2" fmla="*/ 0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0" y="1"/>
                      <a:pt x="0" y="1"/>
                    </a:cubicBezTo>
                    <a:cubicBezTo>
                      <a:pt x="0" y="1"/>
                      <a:pt x="0" y="0"/>
                      <a:pt x="1" y="0"/>
                    </a:cubicBezTo>
                  </a:path>
                </a:pathLst>
              </a:custGeom>
              <a:solidFill>
                <a:srgbClr val="B3B3B3"/>
              </a:solidFill>
              <a:ln w="3175">
                <a:solidFill>
                  <a:schemeClr val="tx1"/>
                </a:solidFill>
                <a:round/>
                <a:headEnd/>
                <a:tailEnd/>
              </a:ln>
            </p:spPr>
            <p:txBody>
              <a:bodyPr/>
              <a:lstStyle/>
              <a:p>
                <a:endParaRPr lang="en-GB" sz="2400" dirty="0"/>
              </a:p>
            </p:txBody>
          </p:sp>
          <p:sp>
            <p:nvSpPr>
              <p:cNvPr id="130" name="Freeform 5366"/>
              <p:cNvSpPr>
                <a:spLocks/>
              </p:cNvSpPr>
              <p:nvPr/>
            </p:nvSpPr>
            <p:spPr bwMode="auto">
              <a:xfrm>
                <a:off x="1873" y="1968"/>
                <a:ext cx="3" cy="2"/>
              </a:xfrm>
              <a:custGeom>
                <a:avLst/>
                <a:gdLst>
                  <a:gd name="T0" fmla="*/ 3 w 2"/>
                  <a:gd name="T1" fmla="*/ 0 h 2"/>
                  <a:gd name="T2" fmla="*/ 0 w 2"/>
                  <a:gd name="T3" fmla="*/ 1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2" y="1"/>
                      <a:pt x="1" y="2"/>
                      <a:pt x="0" y="1"/>
                    </a:cubicBezTo>
                    <a:cubicBezTo>
                      <a:pt x="1" y="1"/>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131" name="Freeform 5367"/>
              <p:cNvSpPr>
                <a:spLocks/>
              </p:cNvSpPr>
              <p:nvPr/>
            </p:nvSpPr>
            <p:spPr bwMode="auto">
              <a:xfrm>
                <a:off x="1876" y="1969"/>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1" y="1"/>
                      <a:pt x="0" y="1"/>
                    </a:cubicBezTo>
                    <a:cubicBezTo>
                      <a:pt x="1" y="0"/>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132" name="Freeform 5368"/>
              <p:cNvSpPr>
                <a:spLocks/>
              </p:cNvSpPr>
              <p:nvPr/>
            </p:nvSpPr>
            <p:spPr bwMode="auto">
              <a:xfrm>
                <a:off x="1877" y="1965"/>
                <a:ext cx="5" cy="4"/>
              </a:xfrm>
              <a:custGeom>
                <a:avLst/>
                <a:gdLst>
                  <a:gd name="T0" fmla="*/ 4 w 4"/>
                  <a:gd name="T1" fmla="*/ 0 h 3"/>
                  <a:gd name="T2" fmla="*/ 1 w 4"/>
                  <a:gd name="T3" fmla="*/ 4 h 3"/>
                  <a:gd name="T4" fmla="*/ 4 w 4"/>
                  <a:gd name="T5" fmla="*/ 0 h 3"/>
                  <a:gd name="T6" fmla="*/ 0 60000 65536"/>
                  <a:gd name="T7" fmla="*/ 0 60000 65536"/>
                  <a:gd name="T8" fmla="*/ 0 60000 65536"/>
                </a:gdLst>
                <a:ahLst/>
                <a:cxnLst>
                  <a:cxn ang="T6">
                    <a:pos x="T0" y="T1"/>
                  </a:cxn>
                  <a:cxn ang="T7">
                    <a:pos x="T2" y="T3"/>
                  </a:cxn>
                  <a:cxn ang="T8">
                    <a:pos x="T4" y="T5"/>
                  </a:cxn>
                </a:cxnLst>
                <a:rect l="0" t="0" r="r" b="b"/>
                <a:pathLst>
                  <a:path w="4" h="3">
                    <a:moveTo>
                      <a:pt x="3" y="0"/>
                    </a:moveTo>
                    <a:cubicBezTo>
                      <a:pt x="4" y="2"/>
                      <a:pt x="2" y="2"/>
                      <a:pt x="1" y="3"/>
                    </a:cubicBezTo>
                    <a:cubicBezTo>
                      <a:pt x="0" y="2"/>
                      <a:pt x="2" y="0"/>
                      <a:pt x="3" y="0"/>
                    </a:cubicBezTo>
                  </a:path>
                </a:pathLst>
              </a:custGeom>
              <a:solidFill>
                <a:srgbClr val="B3B3B3"/>
              </a:solidFill>
              <a:ln w="3175">
                <a:solidFill>
                  <a:schemeClr val="tx1"/>
                </a:solidFill>
                <a:round/>
                <a:headEnd/>
                <a:tailEnd/>
              </a:ln>
            </p:spPr>
            <p:txBody>
              <a:bodyPr/>
              <a:lstStyle/>
              <a:p>
                <a:endParaRPr lang="en-GB" sz="2400" dirty="0"/>
              </a:p>
            </p:txBody>
          </p:sp>
          <p:sp>
            <p:nvSpPr>
              <p:cNvPr id="133" name="Freeform 5369"/>
              <p:cNvSpPr>
                <a:spLocks/>
              </p:cNvSpPr>
              <p:nvPr/>
            </p:nvSpPr>
            <p:spPr bwMode="auto">
              <a:xfrm>
                <a:off x="1646" y="1917"/>
                <a:ext cx="12" cy="8"/>
              </a:xfrm>
              <a:custGeom>
                <a:avLst/>
                <a:gdLst>
                  <a:gd name="T0" fmla="*/ 8 w 9"/>
                  <a:gd name="T1" fmla="*/ 3 h 6"/>
                  <a:gd name="T2" fmla="*/ 8 w 9"/>
                  <a:gd name="T3" fmla="*/ 3 h 6"/>
                  <a:gd name="T4" fmla="*/ 12 w 9"/>
                  <a:gd name="T5" fmla="*/ 1 h 6"/>
                  <a:gd name="T6" fmla="*/ 3 w 9"/>
                  <a:gd name="T7" fmla="*/ 3 h 6"/>
                  <a:gd name="T8" fmla="*/ 0 w 9"/>
                  <a:gd name="T9" fmla="*/ 5 h 6"/>
                  <a:gd name="T10" fmla="*/ 1 w 9"/>
                  <a:gd name="T11" fmla="*/ 7 h 6"/>
                  <a:gd name="T12" fmla="*/ 0 w 9"/>
                  <a:gd name="T13" fmla="*/ 8 h 6"/>
                  <a:gd name="T14" fmla="*/ 8 w 9"/>
                  <a:gd name="T15" fmla="*/ 3 h 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 h="6">
                    <a:moveTo>
                      <a:pt x="6" y="2"/>
                    </a:moveTo>
                    <a:cubicBezTo>
                      <a:pt x="6" y="2"/>
                      <a:pt x="6" y="2"/>
                      <a:pt x="6" y="2"/>
                    </a:cubicBezTo>
                    <a:cubicBezTo>
                      <a:pt x="7" y="1"/>
                      <a:pt x="9" y="2"/>
                      <a:pt x="9" y="1"/>
                    </a:cubicBezTo>
                    <a:cubicBezTo>
                      <a:pt x="7" y="0"/>
                      <a:pt x="4" y="1"/>
                      <a:pt x="2" y="2"/>
                    </a:cubicBezTo>
                    <a:cubicBezTo>
                      <a:pt x="2" y="2"/>
                      <a:pt x="0" y="3"/>
                      <a:pt x="0" y="4"/>
                    </a:cubicBezTo>
                    <a:cubicBezTo>
                      <a:pt x="0" y="5"/>
                      <a:pt x="1" y="5"/>
                      <a:pt x="1" y="5"/>
                    </a:cubicBezTo>
                    <a:cubicBezTo>
                      <a:pt x="1" y="5"/>
                      <a:pt x="0" y="5"/>
                      <a:pt x="0" y="6"/>
                    </a:cubicBezTo>
                    <a:cubicBezTo>
                      <a:pt x="2" y="5"/>
                      <a:pt x="4" y="3"/>
                      <a:pt x="6" y="2"/>
                    </a:cubicBezTo>
                  </a:path>
                </a:pathLst>
              </a:custGeom>
              <a:solidFill>
                <a:srgbClr val="B3B3B3"/>
              </a:solidFill>
              <a:ln w="3175">
                <a:solidFill>
                  <a:schemeClr val="tx1"/>
                </a:solidFill>
                <a:round/>
                <a:headEnd/>
                <a:tailEnd/>
              </a:ln>
            </p:spPr>
            <p:txBody>
              <a:bodyPr/>
              <a:lstStyle/>
              <a:p>
                <a:endParaRPr lang="en-GB" sz="2400" dirty="0"/>
              </a:p>
            </p:txBody>
          </p:sp>
          <p:sp>
            <p:nvSpPr>
              <p:cNvPr id="134" name="Freeform 5370"/>
              <p:cNvSpPr>
                <a:spLocks/>
              </p:cNvSpPr>
              <p:nvPr/>
            </p:nvSpPr>
            <p:spPr bwMode="auto">
              <a:xfrm>
                <a:off x="1644" y="1907"/>
                <a:ext cx="11" cy="6"/>
              </a:xfrm>
              <a:custGeom>
                <a:avLst/>
                <a:gdLst>
                  <a:gd name="T0" fmla="*/ 11 w 9"/>
                  <a:gd name="T1" fmla="*/ 1 h 5"/>
                  <a:gd name="T2" fmla="*/ 1 w 9"/>
                  <a:gd name="T3" fmla="*/ 6 h 5"/>
                  <a:gd name="T4" fmla="*/ 11 w 9"/>
                  <a:gd name="T5" fmla="*/ 1 h 5"/>
                  <a:gd name="T6" fmla="*/ 0 60000 65536"/>
                  <a:gd name="T7" fmla="*/ 0 60000 65536"/>
                  <a:gd name="T8" fmla="*/ 0 60000 65536"/>
                </a:gdLst>
                <a:ahLst/>
                <a:cxnLst>
                  <a:cxn ang="T6">
                    <a:pos x="T0" y="T1"/>
                  </a:cxn>
                  <a:cxn ang="T7">
                    <a:pos x="T2" y="T3"/>
                  </a:cxn>
                  <a:cxn ang="T8">
                    <a:pos x="T4" y="T5"/>
                  </a:cxn>
                </a:cxnLst>
                <a:rect l="0" t="0" r="r" b="b"/>
                <a:pathLst>
                  <a:path w="9" h="5">
                    <a:moveTo>
                      <a:pt x="9" y="1"/>
                    </a:moveTo>
                    <a:cubicBezTo>
                      <a:pt x="8" y="0"/>
                      <a:pt x="0" y="3"/>
                      <a:pt x="1" y="5"/>
                    </a:cubicBezTo>
                    <a:cubicBezTo>
                      <a:pt x="3" y="4"/>
                      <a:pt x="6" y="2"/>
                      <a:pt x="9" y="1"/>
                    </a:cubicBezTo>
                  </a:path>
                </a:pathLst>
              </a:custGeom>
              <a:solidFill>
                <a:srgbClr val="B3B3B3"/>
              </a:solidFill>
              <a:ln w="3175">
                <a:solidFill>
                  <a:schemeClr val="tx1"/>
                </a:solidFill>
                <a:round/>
                <a:headEnd/>
                <a:tailEnd/>
              </a:ln>
            </p:spPr>
            <p:txBody>
              <a:bodyPr/>
              <a:lstStyle/>
              <a:p>
                <a:endParaRPr lang="en-GB" sz="2400" dirty="0"/>
              </a:p>
            </p:txBody>
          </p:sp>
          <p:sp>
            <p:nvSpPr>
              <p:cNvPr id="135" name="Freeform 5371"/>
              <p:cNvSpPr>
                <a:spLocks/>
              </p:cNvSpPr>
              <p:nvPr/>
            </p:nvSpPr>
            <p:spPr bwMode="auto">
              <a:xfrm>
                <a:off x="1696" y="1940"/>
                <a:ext cx="6" cy="2"/>
              </a:xfrm>
              <a:custGeom>
                <a:avLst/>
                <a:gdLst>
                  <a:gd name="T0" fmla="*/ 3 w 4"/>
                  <a:gd name="T1" fmla="*/ 0 h 2"/>
                  <a:gd name="T2" fmla="*/ 0 w 4"/>
                  <a:gd name="T3" fmla="*/ 2 h 2"/>
                  <a:gd name="T4" fmla="*/ 3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2" y="0"/>
                    </a:moveTo>
                    <a:cubicBezTo>
                      <a:pt x="2" y="0"/>
                      <a:pt x="1" y="1"/>
                      <a:pt x="0" y="2"/>
                    </a:cubicBezTo>
                    <a:cubicBezTo>
                      <a:pt x="2" y="1"/>
                      <a:pt x="4" y="2"/>
                      <a:pt x="2" y="0"/>
                    </a:cubicBezTo>
                  </a:path>
                </a:pathLst>
              </a:custGeom>
              <a:solidFill>
                <a:srgbClr val="B3B3B3"/>
              </a:solidFill>
              <a:ln w="3175">
                <a:solidFill>
                  <a:schemeClr val="tx1"/>
                </a:solidFill>
                <a:round/>
                <a:headEnd/>
                <a:tailEnd/>
              </a:ln>
            </p:spPr>
            <p:txBody>
              <a:bodyPr/>
              <a:lstStyle/>
              <a:p>
                <a:endParaRPr lang="en-GB" sz="2400" dirty="0"/>
              </a:p>
            </p:txBody>
          </p:sp>
          <p:sp>
            <p:nvSpPr>
              <p:cNvPr id="136" name="Freeform 5372"/>
              <p:cNvSpPr>
                <a:spLocks/>
              </p:cNvSpPr>
              <p:nvPr/>
            </p:nvSpPr>
            <p:spPr bwMode="auto">
              <a:xfrm>
                <a:off x="1671" y="1945"/>
                <a:ext cx="3" cy="3"/>
              </a:xfrm>
              <a:custGeom>
                <a:avLst/>
                <a:gdLst>
                  <a:gd name="T0" fmla="*/ 3 w 2"/>
                  <a:gd name="T1" fmla="*/ 0 h 2"/>
                  <a:gd name="T2" fmla="*/ 2 w 2"/>
                  <a:gd name="T3" fmla="*/ 0 h 2"/>
                  <a:gd name="T4" fmla="*/ 0 w 2"/>
                  <a:gd name="T5" fmla="*/ 3 h 2"/>
                  <a:gd name="T6" fmla="*/ 3 w 2"/>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0"/>
                    </a:moveTo>
                    <a:cubicBezTo>
                      <a:pt x="1" y="0"/>
                      <a:pt x="1" y="0"/>
                      <a:pt x="1" y="0"/>
                    </a:cubicBezTo>
                    <a:cubicBezTo>
                      <a:pt x="1" y="0"/>
                      <a:pt x="0" y="1"/>
                      <a:pt x="0" y="2"/>
                    </a:cubicBezTo>
                    <a:cubicBezTo>
                      <a:pt x="1" y="2"/>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137" name="Freeform 5373"/>
              <p:cNvSpPr>
                <a:spLocks/>
              </p:cNvSpPr>
              <p:nvPr/>
            </p:nvSpPr>
            <p:spPr bwMode="auto">
              <a:xfrm>
                <a:off x="1644" y="1952"/>
                <a:ext cx="8" cy="8"/>
              </a:xfrm>
              <a:custGeom>
                <a:avLst/>
                <a:gdLst>
                  <a:gd name="T0" fmla="*/ 1 w 6"/>
                  <a:gd name="T1" fmla="*/ 5 h 6"/>
                  <a:gd name="T2" fmla="*/ 3 w 6"/>
                  <a:gd name="T3" fmla="*/ 7 h 6"/>
                  <a:gd name="T4" fmla="*/ 8 w 6"/>
                  <a:gd name="T5" fmla="*/ 0 h 6"/>
                  <a:gd name="T6" fmla="*/ 1 w 6"/>
                  <a:gd name="T7" fmla="*/ 5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6">
                    <a:moveTo>
                      <a:pt x="1" y="4"/>
                    </a:moveTo>
                    <a:cubicBezTo>
                      <a:pt x="0" y="4"/>
                      <a:pt x="0" y="6"/>
                      <a:pt x="2" y="5"/>
                    </a:cubicBezTo>
                    <a:cubicBezTo>
                      <a:pt x="3" y="3"/>
                      <a:pt x="5" y="2"/>
                      <a:pt x="6" y="0"/>
                    </a:cubicBezTo>
                    <a:cubicBezTo>
                      <a:pt x="4" y="1"/>
                      <a:pt x="3" y="3"/>
                      <a:pt x="1" y="4"/>
                    </a:cubicBezTo>
                  </a:path>
                </a:pathLst>
              </a:custGeom>
              <a:solidFill>
                <a:srgbClr val="B3B3B3"/>
              </a:solidFill>
              <a:ln w="3175">
                <a:solidFill>
                  <a:schemeClr val="tx1"/>
                </a:solidFill>
                <a:round/>
                <a:headEnd/>
                <a:tailEnd/>
              </a:ln>
            </p:spPr>
            <p:txBody>
              <a:bodyPr/>
              <a:lstStyle/>
              <a:p>
                <a:endParaRPr lang="en-GB" sz="2400" dirty="0"/>
              </a:p>
            </p:txBody>
          </p:sp>
          <p:sp>
            <p:nvSpPr>
              <p:cNvPr id="138" name="Freeform 5374"/>
              <p:cNvSpPr>
                <a:spLocks/>
              </p:cNvSpPr>
              <p:nvPr/>
            </p:nvSpPr>
            <p:spPr bwMode="auto">
              <a:xfrm>
                <a:off x="4795" y="1830"/>
                <a:ext cx="12" cy="8"/>
              </a:xfrm>
              <a:custGeom>
                <a:avLst/>
                <a:gdLst>
                  <a:gd name="T0" fmla="*/ 7 w 9"/>
                  <a:gd name="T1" fmla="*/ 8 h 6"/>
                  <a:gd name="T2" fmla="*/ 12 w 9"/>
                  <a:gd name="T3" fmla="*/ 7 h 6"/>
                  <a:gd name="T4" fmla="*/ 0 w 9"/>
                  <a:gd name="T5" fmla="*/ 5 h 6"/>
                  <a:gd name="T6" fmla="*/ 4 w 9"/>
                  <a:gd name="T7" fmla="*/ 5 h 6"/>
                  <a:gd name="T8" fmla="*/ 4 w 9"/>
                  <a:gd name="T9" fmla="*/ 7 h 6"/>
                  <a:gd name="T10" fmla="*/ 7 w 9"/>
                  <a:gd name="T11" fmla="*/ 8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6">
                    <a:moveTo>
                      <a:pt x="5" y="6"/>
                    </a:moveTo>
                    <a:cubicBezTo>
                      <a:pt x="6" y="4"/>
                      <a:pt x="8" y="5"/>
                      <a:pt x="9" y="5"/>
                    </a:cubicBezTo>
                    <a:cubicBezTo>
                      <a:pt x="6" y="4"/>
                      <a:pt x="2" y="0"/>
                      <a:pt x="0" y="4"/>
                    </a:cubicBezTo>
                    <a:cubicBezTo>
                      <a:pt x="1" y="3"/>
                      <a:pt x="2" y="4"/>
                      <a:pt x="3" y="4"/>
                    </a:cubicBezTo>
                    <a:cubicBezTo>
                      <a:pt x="3" y="4"/>
                      <a:pt x="3" y="4"/>
                      <a:pt x="3" y="5"/>
                    </a:cubicBezTo>
                    <a:cubicBezTo>
                      <a:pt x="4" y="5"/>
                      <a:pt x="5" y="5"/>
                      <a:pt x="5" y="6"/>
                    </a:cubicBezTo>
                  </a:path>
                </a:pathLst>
              </a:custGeom>
              <a:solidFill>
                <a:srgbClr val="B3B3B3"/>
              </a:solidFill>
              <a:ln w="3175">
                <a:solidFill>
                  <a:schemeClr val="tx1"/>
                </a:solidFill>
                <a:round/>
                <a:headEnd/>
                <a:tailEnd/>
              </a:ln>
            </p:spPr>
            <p:txBody>
              <a:bodyPr/>
              <a:lstStyle/>
              <a:p>
                <a:endParaRPr lang="en-GB" sz="2400" dirty="0"/>
              </a:p>
            </p:txBody>
          </p:sp>
          <p:sp>
            <p:nvSpPr>
              <p:cNvPr id="139" name="Freeform 5375"/>
              <p:cNvSpPr>
                <a:spLocks/>
              </p:cNvSpPr>
              <p:nvPr/>
            </p:nvSpPr>
            <p:spPr bwMode="auto">
              <a:xfrm>
                <a:off x="4812" y="1841"/>
                <a:ext cx="5" cy="2"/>
              </a:xfrm>
              <a:custGeom>
                <a:avLst/>
                <a:gdLst>
                  <a:gd name="T0" fmla="*/ 5 w 4"/>
                  <a:gd name="T1" fmla="*/ 2 h 2"/>
                  <a:gd name="T2" fmla="*/ 0 w 4"/>
                  <a:gd name="T3" fmla="*/ 2 h 2"/>
                  <a:gd name="T4" fmla="*/ 5 w 4"/>
                  <a:gd name="T5" fmla="*/ 2 h 2"/>
                  <a:gd name="T6" fmla="*/ 0 60000 65536"/>
                  <a:gd name="T7" fmla="*/ 0 60000 65536"/>
                  <a:gd name="T8" fmla="*/ 0 60000 65536"/>
                </a:gdLst>
                <a:ahLst/>
                <a:cxnLst>
                  <a:cxn ang="T6">
                    <a:pos x="T0" y="T1"/>
                  </a:cxn>
                  <a:cxn ang="T7">
                    <a:pos x="T2" y="T3"/>
                  </a:cxn>
                  <a:cxn ang="T8">
                    <a:pos x="T4" y="T5"/>
                  </a:cxn>
                </a:cxnLst>
                <a:rect l="0" t="0" r="r" b="b"/>
                <a:pathLst>
                  <a:path w="4" h="2">
                    <a:moveTo>
                      <a:pt x="4" y="2"/>
                    </a:moveTo>
                    <a:cubicBezTo>
                      <a:pt x="3" y="0"/>
                      <a:pt x="2" y="0"/>
                      <a:pt x="0" y="2"/>
                    </a:cubicBezTo>
                    <a:cubicBezTo>
                      <a:pt x="1" y="2"/>
                      <a:pt x="3" y="1"/>
                      <a:pt x="4" y="2"/>
                    </a:cubicBezTo>
                  </a:path>
                </a:pathLst>
              </a:custGeom>
              <a:solidFill>
                <a:srgbClr val="B3B3B3"/>
              </a:solidFill>
              <a:ln w="3175">
                <a:solidFill>
                  <a:schemeClr val="tx1"/>
                </a:solidFill>
                <a:round/>
                <a:headEnd/>
                <a:tailEnd/>
              </a:ln>
            </p:spPr>
            <p:txBody>
              <a:bodyPr/>
              <a:lstStyle/>
              <a:p>
                <a:endParaRPr lang="en-GB" sz="2400" dirty="0"/>
              </a:p>
            </p:txBody>
          </p:sp>
          <p:sp>
            <p:nvSpPr>
              <p:cNvPr id="140" name="Freeform 5376"/>
              <p:cNvSpPr>
                <a:spLocks/>
              </p:cNvSpPr>
              <p:nvPr/>
            </p:nvSpPr>
            <p:spPr bwMode="auto">
              <a:xfrm>
                <a:off x="4831" y="1722"/>
                <a:ext cx="13" cy="4"/>
              </a:xfrm>
              <a:custGeom>
                <a:avLst/>
                <a:gdLst>
                  <a:gd name="T0" fmla="*/ 13 w 10"/>
                  <a:gd name="T1" fmla="*/ 4 h 3"/>
                  <a:gd name="T2" fmla="*/ 7 w 10"/>
                  <a:gd name="T3" fmla="*/ 1 h 3"/>
                  <a:gd name="T4" fmla="*/ 0 w 10"/>
                  <a:gd name="T5" fmla="*/ 0 h 3"/>
                  <a:gd name="T6" fmla="*/ 13 w 10"/>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 h="3">
                    <a:moveTo>
                      <a:pt x="10" y="3"/>
                    </a:moveTo>
                    <a:cubicBezTo>
                      <a:pt x="9" y="1"/>
                      <a:pt x="7" y="2"/>
                      <a:pt x="5" y="1"/>
                    </a:cubicBezTo>
                    <a:cubicBezTo>
                      <a:pt x="4" y="1"/>
                      <a:pt x="2" y="0"/>
                      <a:pt x="0" y="0"/>
                    </a:cubicBezTo>
                    <a:cubicBezTo>
                      <a:pt x="3" y="2"/>
                      <a:pt x="7" y="1"/>
                      <a:pt x="10" y="3"/>
                    </a:cubicBezTo>
                  </a:path>
                </a:pathLst>
              </a:custGeom>
              <a:solidFill>
                <a:srgbClr val="B3B3B3"/>
              </a:solidFill>
              <a:ln w="3175">
                <a:solidFill>
                  <a:schemeClr val="tx1"/>
                </a:solidFill>
                <a:round/>
                <a:headEnd/>
                <a:tailEnd/>
              </a:ln>
            </p:spPr>
            <p:txBody>
              <a:bodyPr/>
              <a:lstStyle/>
              <a:p>
                <a:endParaRPr lang="en-GB" sz="2400" dirty="0"/>
              </a:p>
            </p:txBody>
          </p:sp>
          <p:sp>
            <p:nvSpPr>
              <p:cNvPr id="141" name="Freeform 5377"/>
              <p:cNvSpPr>
                <a:spLocks/>
              </p:cNvSpPr>
              <p:nvPr/>
            </p:nvSpPr>
            <p:spPr bwMode="auto">
              <a:xfrm>
                <a:off x="4866" y="1847"/>
                <a:ext cx="4" cy="4"/>
              </a:xfrm>
              <a:custGeom>
                <a:avLst/>
                <a:gdLst>
                  <a:gd name="T0" fmla="*/ 3 w 3"/>
                  <a:gd name="T1" fmla="*/ 4 h 3"/>
                  <a:gd name="T2" fmla="*/ 4 w 3"/>
                  <a:gd name="T3" fmla="*/ 3 h 3"/>
                  <a:gd name="T4" fmla="*/ 1 w 3"/>
                  <a:gd name="T5" fmla="*/ 0 h 3"/>
                  <a:gd name="T6" fmla="*/ 1 w 3"/>
                  <a:gd name="T7" fmla="*/ 1 h 3"/>
                  <a:gd name="T8" fmla="*/ 3 w 3"/>
                  <a:gd name="T9" fmla="*/ 4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3">
                    <a:moveTo>
                      <a:pt x="2" y="3"/>
                    </a:moveTo>
                    <a:cubicBezTo>
                      <a:pt x="2" y="2"/>
                      <a:pt x="2" y="2"/>
                      <a:pt x="3" y="2"/>
                    </a:cubicBezTo>
                    <a:cubicBezTo>
                      <a:pt x="1" y="1"/>
                      <a:pt x="3" y="0"/>
                      <a:pt x="1" y="0"/>
                    </a:cubicBezTo>
                    <a:cubicBezTo>
                      <a:pt x="1" y="1"/>
                      <a:pt x="1" y="1"/>
                      <a:pt x="1" y="1"/>
                    </a:cubicBezTo>
                    <a:cubicBezTo>
                      <a:pt x="0" y="1"/>
                      <a:pt x="1" y="3"/>
                      <a:pt x="2" y="3"/>
                    </a:cubicBezTo>
                  </a:path>
                </a:pathLst>
              </a:custGeom>
              <a:solidFill>
                <a:srgbClr val="B3B3B3"/>
              </a:solidFill>
              <a:ln w="3175">
                <a:solidFill>
                  <a:schemeClr val="tx1"/>
                </a:solidFill>
                <a:round/>
                <a:headEnd/>
                <a:tailEnd/>
              </a:ln>
            </p:spPr>
            <p:txBody>
              <a:bodyPr/>
              <a:lstStyle/>
              <a:p>
                <a:endParaRPr lang="en-GB" sz="2400" dirty="0"/>
              </a:p>
            </p:txBody>
          </p:sp>
          <p:sp>
            <p:nvSpPr>
              <p:cNvPr id="142" name="Freeform 5378"/>
              <p:cNvSpPr>
                <a:spLocks/>
              </p:cNvSpPr>
              <p:nvPr/>
            </p:nvSpPr>
            <p:spPr bwMode="auto">
              <a:xfrm>
                <a:off x="4879" y="1851"/>
                <a:ext cx="3" cy="2"/>
              </a:xfrm>
              <a:custGeom>
                <a:avLst/>
                <a:gdLst>
                  <a:gd name="T0" fmla="*/ 3 w 2"/>
                  <a:gd name="T1" fmla="*/ 2 h 1"/>
                  <a:gd name="T2" fmla="*/ 0 w 2"/>
                  <a:gd name="T3" fmla="*/ 0 h 1"/>
                  <a:gd name="T4" fmla="*/ 3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1" y="0"/>
                      <a:pt x="1" y="0"/>
                      <a:pt x="0" y="0"/>
                    </a:cubicBezTo>
                    <a:cubicBezTo>
                      <a:pt x="1" y="0"/>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143" name="Freeform 5379"/>
              <p:cNvSpPr>
                <a:spLocks/>
              </p:cNvSpPr>
              <p:nvPr/>
            </p:nvSpPr>
            <p:spPr bwMode="auto">
              <a:xfrm>
                <a:off x="4881" y="1849"/>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44" name="Freeform 5380"/>
              <p:cNvSpPr>
                <a:spLocks/>
              </p:cNvSpPr>
              <p:nvPr/>
            </p:nvSpPr>
            <p:spPr bwMode="auto">
              <a:xfrm>
                <a:off x="4887" y="1855"/>
                <a:ext cx="13" cy="4"/>
              </a:xfrm>
              <a:custGeom>
                <a:avLst/>
                <a:gdLst>
                  <a:gd name="T0" fmla="*/ 3 w 10"/>
                  <a:gd name="T1" fmla="*/ 0 h 3"/>
                  <a:gd name="T2" fmla="*/ 0 w 10"/>
                  <a:gd name="T3" fmla="*/ 0 h 3"/>
                  <a:gd name="T4" fmla="*/ 7 w 10"/>
                  <a:gd name="T5" fmla="*/ 1 h 3"/>
                  <a:gd name="T6" fmla="*/ 13 w 10"/>
                  <a:gd name="T7" fmla="*/ 3 h 3"/>
                  <a:gd name="T8" fmla="*/ 3 w 10"/>
                  <a:gd name="T9" fmla="*/ 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3">
                    <a:moveTo>
                      <a:pt x="2" y="0"/>
                    </a:moveTo>
                    <a:cubicBezTo>
                      <a:pt x="2" y="0"/>
                      <a:pt x="1" y="0"/>
                      <a:pt x="0" y="0"/>
                    </a:cubicBezTo>
                    <a:cubicBezTo>
                      <a:pt x="2" y="0"/>
                      <a:pt x="4" y="1"/>
                      <a:pt x="5" y="1"/>
                    </a:cubicBezTo>
                    <a:cubicBezTo>
                      <a:pt x="7" y="2"/>
                      <a:pt x="8" y="3"/>
                      <a:pt x="10" y="2"/>
                    </a:cubicBezTo>
                    <a:cubicBezTo>
                      <a:pt x="8" y="1"/>
                      <a:pt x="5" y="0"/>
                      <a:pt x="2" y="0"/>
                    </a:cubicBezTo>
                  </a:path>
                </a:pathLst>
              </a:custGeom>
              <a:solidFill>
                <a:srgbClr val="B3B3B3"/>
              </a:solidFill>
              <a:ln w="3175">
                <a:solidFill>
                  <a:schemeClr val="tx1"/>
                </a:solidFill>
                <a:round/>
                <a:headEnd/>
                <a:tailEnd/>
              </a:ln>
            </p:spPr>
            <p:txBody>
              <a:bodyPr/>
              <a:lstStyle/>
              <a:p>
                <a:endParaRPr lang="en-GB" sz="2400" dirty="0"/>
              </a:p>
            </p:txBody>
          </p:sp>
          <p:sp>
            <p:nvSpPr>
              <p:cNvPr id="145" name="Freeform 5381"/>
              <p:cNvSpPr>
                <a:spLocks/>
              </p:cNvSpPr>
              <p:nvPr/>
            </p:nvSpPr>
            <p:spPr bwMode="auto">
              <a:xfrm>
                <a:off x="4893" y="1849"/>
                <a:ext cx="3" cy="2"/>
              </a:xfrm>
              <a:custGeom>
                <a:avLst/>
                <a:gdLst>
                  <a:gd name="T0" fmla="*/ 2 w 3"/>
                  <a:gd name="T1" fmla="*/ 2 h 2"/>
                  <a:gd name="T2" fmla="*/ 0 w 3"/>
                  <a:gd name="T3" fmla="*/ 0 h 2"/>
                  <a:gd name="T4" fmla="*/ 2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2" y="2"/>
                    </a:moveTo>
                    <a:cubicBezTo>
                      <a:pt x="3" y="0"/>
                      <a:pt x="1" y="0"/>
                      <a:pt x="0" y="0"/>
                    </a:cubicBezTo>
                    <a:cubicBezTo>
                      <a:pt x="0" y="1"/>
                      <a:pt x="1" y="2"/>
                      <a:pt x="2" y="2"/>
                    </a:cubicBezTo>
                  </a:path>
                </a:pathLst>
              </a:custGeom>
              <a:solidFill>
                <a:srgbClr val="B3B3B3"/>
              </a:solidFill>
              <a:ln w="3175">
                <a:solidFill>
                  <a:schemeClr val="tx1"/>
                </a:solidFill>
                <a:round/>
                <a:headEnd/>
                <a:tailEnd/>
              </a:ln>
            </p:spPr>
            <p:txBody>
              <a:bodyPr/>
              <a:lstStyle/>
              <a:p>
                <a:endParaRPr lang="en-GB" sz="2400" dirty="0"/>
              </a:p>
            </p:txBody>
          </p:sp>
          <p:sp>
            <p:nvSpPr>
              <p:cNvPr id="146" name="Freeform 5382"/>
              <p:cNvSpPr>
                <a:spLocks/>
              </p:cNvSpPr>
              <p:nvPr/>
            </p:nvSpPr>
            <p:spPr bwMode="auto">
              <a:xfrm>
                <a:off x="4922" y="1849"/>
                <a:ext cx="7" cy="6"/>
              </a:xfrm>
              <a:custGeom>
                <a:avLst/>
                <a:gdLst>
                  <a:gd name="T0" fmla="*/ 7 w 6"/>
                  <a:gd name="T1" fmla="*/ 6 h 5"/>
                  <a:gd name="T2" fmla="*/ 7 w 6"/>
                  <a:gd name="T3" fmla="*/ 2 h 5"/>
                  <a:gd name="T4" fmla="*/ 0 w 6"/>
                  <a:gd name="T5" fmla="*/ 2 h 5"/>
                  <a:gd name="T6" fmla="*/ 4 w 6"/>
                  <a:gd name="T7" fmla="*/ 4 h 5"/>
                  <a:gd name="T8" fmla="*/ 5 w 6"/>
                  <a:gd name="T9" fmla="*/ 5 h 5"/>
                  <a:gd name="T10" fmla="*/ 7 w 6"/>
                  <a:gd name="T11" fmla="*/ 6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5">
                    <a:moveTo>
                      <a:pt x="6" y="5"/>
                    </a:moveTo>
                    <a:cubicBezTo>
                      <a:pt x="5" y="4"/>
                      <a:pt x="4" y="2"/>
                      <a:pt x="6" y="2"/>
                    </a:cubicBezTo>
                    <a:cubicBezTo>
                      <a:pt x="4" y="2"/>
                      <a:pt x="1" y="0"/>
                      <a:pt x="0" y="2"/>
                    </a:cubicBezTo>
                    <a:cubicBezTo>
                      <a:pt x="1" y="2"/>
                      <a:pt x="3" y="2"/>
                      <a:pt x="3" y="3"/>
                    </a:cubicBezTo>
                    <a:cubicBezTo>
                      <a:pt x="4" y="4"/>
                      <a:pt x="4" y="4"/>
                      <a:pt x="4" y="4"/>
                    </a:cubicBezTo>
                    <a:cubicBezTo>
                      <a:pt x="4" y="4"/>
                      <a:pt x="5" y="5"/>
                      <a:pt x="6" y="5"/>
                    </a:cubicBezTo>
                  </a:path>
                </a:pathLst>
              </a:custGeom>
              <a:solidFill>
                <a:srgbClr val="B3B3B3"/>
              </a:solidFill>
              <a:ln w="3175">
                <a:solidFill>
                  <a:schemeClr val="tx1"/>
                </a:solidFill>
                <a:round/>
                <a:headEnd/>
                <a:tailEnd/>
              </a:ln>
            </p:spPr>
            <p:txBody>
              <a:bodyPr/>
              <a:lstStyle/>
              <a:p>
                <a:endParaRPr lang="en-GB" sz="2400" dirty="0"/>
              </a:p>
            </p:txBody>
          </p:sp>
          <p:sp>
            <p:nvSpPr>
              <p:cNvPr id="147" name="Freeform 5383"/>
              <p:cNvSpPr>
                <a:spLocks/>
              </p:cNvSpPr>
              <p:nvPr/>
            </p:nvSpPr>
            <p:spPr bwMode="auto">
              <a:xfrm>
                <a:off x="4923" y="1771"/>
                <a:ext cx="2" cy="1"/>
              </a:xfrm>
              <a:custGeom>
                <a:avLst/>
                <a:gdLst>
                  <a:gd name="T0" fmla="*/ 2 w 2"/>
                  <a:gd name="T1" fmla="*/ 1 h 1"/>
                  <a:gd name="T2" fmla="*/ 0 w 2"/>
                  <a:gd name="T3" fmla="*/ 0 h 1"/>
                  <a:gd name="T4" fmla="*/ 2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0"/>
                      <a:pt x="0" y="0"/>
                    </a:cubicBezTo>
                    <a:cubicBezTo>
                      <a:pt x="1"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148" name="Freeform 5384"/>
              <p:cNvSpPr>
                <a:spLocks/>
              </p:cNvSpPr>
              <p:nvPr/>
            </p:nvSpPr>
            <p:spPr bwMode="auto">
              <a:xfrm>
                <a:off x="4929" y="1850"/>
                <a:ext cx="7" cy="4"/>
              </a:xfrm>
              <a:custGeom>
                <a:avLst/>
                <a:gdLst>
                  <a:gd name="T0" fmla="*/ 3 w 5"/>
                  <a:gd name="T1" fmla="*/ 4 h 3"/>
                  <a:gd name="T2" fmla="*/ 7 w 5"/>
                  <a:gd name="T3" fmla="*/ 3 h 3"/>
                  <a:gd name="T4" fmla="*/ 4 w 5"/>
                  <a:gd name="T5" fmla="*/ 0 h 3"/>
                  <a:gd name="T6" fmla="*/ 6 w 5"/>
                  <a:gd name="T7" fmla="*/ 1 h 3"/>
                  <a:gd name="T8" fmla="*/ 0 w 5"/>
                  <a:gd name="T9" fmla="*/ 4 h 3"/>
                  <a:gd name="T10" fmla="*/ 3 w 5"/>
                  <a:gd name="T11" fmla="*/ 4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3">
                    <a:moveTo>
                      <a:pt x="2" y="3"/>
                    </a:moveTo>
                    <a:cubicBezTo>
                      <a:pt x="2" y="2"/>
                      <a:pt x="4" y="3"/>
                      <a:pt x="5" y="2"/>
                    </a:cubicBezTo>
                    <a:cubicBezTo>
                      <a:pt x="4" y="1"/>
                      <a:pt x="4" y="0"/>
                      <a:pt x="3" y="0"/>
                    </a:cubicBezTo>
                    <a:cubicBezTo>
                      <a:pt x="3" y="1"/>
                      <a:pt x="3" y="1"/>
                      <a:pt x="4" y="1"/>
                    </a:cubicBezTo>
                    <a:cubicBezTo>
                      <a:pt x="2" y="2"/>
                      <a:pt x="2" y="3"/>
                      <a:pt x="0" y="3"/>
                    </a:cubicBezTo>
                    <a:cubicBezTo>
                      <a:pt x="1" y="3"/>
                      <a:pt x="1" y="3"/>
                      <a:pt x="2" y="3"/>
                    </a:cubicBezTo>
                  </a:path>
                </a:pathLst>
              </a:custGeom>
              <a:solidFill>
                <a:srgbClr val="B3B3B3"/>
              </a:solidFill>
              <a:ln w="3175">
                <a:solidFill>
                  <a:schemeClr val="tx1"/>
                </a:solidFill>
                <a:round/>
                <a:headEnd/>
                <a:tailEnd/>
              </a:ln>
            </p:spPr>
            <p:txBody>
              <a:bodyPr/>
              <a:lstStyle/>
              <a:p>
                <a:endParaRPr lang="en-GB" sz="2400" dirty="0"/>
              </a:p>
            </p:txBody>
          </p:sp>
          <p:sp>
            <p:nvSpPr>
              <p:cNvPr id="149" name="Freeform 5385"/>
              <p:cNvSpPr>
                <a:spLocks/>
              </p:cNvSpPr>
              <p:nvPr/>
            </p:nvSpPr>
            <p:spPr bwMode="auto">
              <a:xfrm>
                <a:off x="4947" y="1851"/>
                <a:ext cx="2" cy="2"/>
              </a:xfrm>
              <a:custGeom>
                <a:avLst/>
                <a:gdLst>
                  <a:gd name="T0" fmla="*/ 1 w 2"/>
                  <a:gd name="T1" fmla="*/ 2 h 1"/>
                  <a:gd name="T2" fmla="*/ 2 w 2"/>
                  <a:gd name="T3" fmla="*/ 0 h 1"/>
                  <a:gd name="T4" fmla="*/ 0 w 2"/>
                  <a:gd name="T5" fmla="*/ 0 h 1"/>
                  <a:gd name="T6" fmla="*/ 1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0" y="0"/>
                      <a:pt x="1" y="0"/>
                      <a:pt x="2" y="0"/>
                    </a:cubicBezTo>
                    <a:cubicBezTo>
                      <a:pt x="1" y="0"/>
                      <a:pt x="0" y="0"/>
                      <a:pt x="0" y="0"/>
                    </a:cubicBezTo>
                    <a:cubicBezTo>
                      <a:pt x="0" y="0"/>
                      <a:pt x="0" y="1"/>
                      <a:pt x="1" y="1"/>
                    </a:cubicBezTo>
                  </a:path>
                </a:pathLst>
              </a:custGeom>
              <a:solidFill>
                <a:srgbClr val="B3B3B3"/>
              </a:solidFill>
              <a:ln w="3175">
                <a:solidFill>
                  <a:schemeClr val="tx1"/>
                </a:solidFill>
                <a:round/>
                <a:headEnd/>
                <a:tailEnd/>
              </a:ln>
            </p:spPr>
            <p:txBody>
              <a:bodyPr/>
              <a:lstStyle/>
              <a:p>
                <a:endParaRPr lang="en-GB" sz="2400" dirty="0"/>
              </a:p>
            </p:txBody>
          </p:sp>
          <p:sp>
            <p:nvSpPr>
              <p:cNvPr id="150" name="Freeform 5386"/>
              <p:cNvSpPr>
                <a:spLocks/>
              </p:cNvSpPr>
              <p:nvPr/>
            </p:nvSpPr>
            <p:spPr bwMode="auto">
              <a:xfrm>
                <a:off x="4955" y="1841"/>
                <a:ext cx="13" cy="8"/>
              </a:xfrm>
              <a:custGeom>
                <a:avLst/>
                <a:gdLst>
                  <a:gd name="T0" fmla="*/ 7 w 10"/>
                  <a:gd name="T1" fmla="*/ 7 h 6"/>
                  <a:gd name="T2" fmla="*/ 0 w 10"/>
                  <a:gd name="T3" fmla="*/ 8 h 6"/>
                  <a:gd name="T4" fmla="*/ 12 w 10"/>
                  <a:gd name="T5" fmla="*/ 7 h 6"/>
                  <a:gd name="T6" fmla="*/ 9 w 10"/>
                  <a:gd name="T7" fmla="*/ 4 h 6"/>
                  <a:gd name="T8" fmla="*/ 5 w 10"/>
                  <a:gd name="T9" fmla="*/ 4 h 6"/>
                  <a:gd name="T10" fmla="*/ 7 w 10"/>
                  <a:gd name="T11" fmla="*/ 7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6">
                    <a:moveTo>
                      <a:pt x="5" y="5"/>
                    </a:moveTo>
                    <a:cubicBezTo>
                      <a:pt x="5" y="6"/>
                      <a:pt x="0" y="6"/>
                      <a:pt x="0" y="6"/>
                    </a:cubicBezTo>
                    <a:cubicBezTo>
                      <a:pt x="3" y="6"/>
                      <a:pt x="6" y="5"/>
                      <a:pt x="9" y="5"/>
                    </a:cubicBezTo>
                    <a:cubicBezTo>
                      <a:pt x="8" y="4"/>
                      <a:pt x="8" y="4"/>
                      <a:pt x="7" y="3"/>
                    </a:cubicBezTo>
                    <a:cubicBezTo>
                      <a:pt x="10" y="3"/>
                      <a:pt x="4" y="0"/>
                      <a:pt x="4" y="3"/>
                    </a:cubicBezTo>
                    <a:cubicBezTo>
                      <a:pt x="6" y="2"/>
                      <a:pt x="6" y="4"/>
                      <a:pt x="5" y="5"/>
                    </a:cubicBezTo>
                  </a:path>
                </a:pathLst>
              </a:custGeom>
              <a:solidFill>
                <a:srgbClr val="B3B3B3"/>
              </a:solidFill>
              <a:ln w="3175">
                <a:solidFill>
                  <a:schemeClr val="tx1"/>
                </a:solidFill>
                <a:round/>
                <a:headEnd/>
                <a:tailEnd/>
              </a:ln>
            </p:spPr>
            <p:txBody>
              <a:bodyPr/>
              <a:lstStyle/>
              <a:p>
                <a:endParaRPr lang="en-GB" sz="2400" dirty="0"/>
              </a:p>
            </p:txBody>
          </p:sp>
          <p:sp>
            <p:nvSpPr>
              <p:cNvPr id="151" name="Freeform 5387"/>
              <p:cNvSpPr>
                <a:spLocks/>
              </p:cNvSpPr>
              <p:nvPr/>
            </p:nvSpPr>
            <p:spPr bwMode="auto">
              <a:xfrm>
                <a:off x="4966" y="1847"/>
                <a:ext cx="15" cy="2"/>
              </a:xfrm>
              <a:custGeom>
                <a:avLst/>
                <a:gdLst>
                  <a:gd name="T0" fmla="*/ 10 w 11"/>
                  <a:gd name="T1" fmla="*/ 2 h 1"/>
                  <a:gd name="T2" fmla="*/ 15 w 11"/>
                  <a:gd name="T3" fmla="*/ 0 h 1"/>
                  <a:gd name="T4" fmla="*/ 0 w 11"/>
                  <a:gd name="T5" fmla="*/ 0 h 1"/>
                  <a:gd name="T6" fmla="*/ 4 w 11"/>
                  <a:gd name="T7" fmla="*/ 2 h 1"/>
                  <a:gd name="T8" fmla="*/ 10 w 11"/>
                  <a:gd name="T9" fmla="*/ 2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
                    <a:moveTo>
                      <a:pt x="7" y="1"/>
                    </a:moveTo>
                    <a:cubicBezTo>
                      <a:pt x="8" y="0"/>
                      <a:pt x="9" y="0"/>
                      <a:pt x="11" y="0"/>
                    </a:cubicBezTo>
                    <a:cubicBezTo>
                      <a:pt x="7" y="0"/>
                      <a:pt x="4" y="0"/>
                      <a:pt x="0" y="0"/>
                    </a:cubicBezTo>
                    <a:cubicBezTo>
                      <a:pt x="1" y="0"/>
                      <a:pt x="2" y="0"/>
                      <a:pt x="3" y="1"/>
                    </a:cubicBezTo>
                    <a:cubicBezTo>
                      <a:pt x="4" y="1"/>
                      <a:pt x="6" y="0"/>
                      <a:pt x="7" y="1"/>
                    </a:cubicBezTo>
                  </a:path>
                </a:pathLst>
              </a:custGeom>
              <a:solidFill>
                <a:srgbClr val="B3B3B3"/>
              </a:solidFill>
              <a:ln w="3175">
                <a:solidFill>
                  <a:schemeClr val="tx1"/>
                </a:solidFill>
                <a:round/>
                <a:headEnd/>
                <a:tailEnd/>
              </a:ln>
            </p:spPr>
            <p:txBody>
              <a:bodyPr/>
              <a:lstStyle/>
              <a:p>
                <a:endParaRPr lang="en-GB" sz="2400" dirty="0"/>
              </a:p>
            </p:txBody>
          </p:sp>
          <p:sp>
            <p:nvSpPr>
              <p:cNvPr id="152" name="Freeform 5388"/>
              <p:cNvSpPr>
                <a:spLocks/>
              </p:cNvSpPr>
              <p:nvPr/>
            </p:nvSpPr>
            <p:spPr bwMode="auto">
              <a:xfrm>
                <a:off x="4981" y="1843"/>
                <a:ext cx="3" cy="2"/>
              </a:xfrm>
              <a:custGeom>
                <a:avLst/>
                <a:gdLst>
                  <a:gd name="T0" fmla="*/ 3 w 2"/>
                  <a:gd name="T1" fmla="*/ 2 h 1"/>
                  <a:gd name="T2" fmla="*/ 3 w 2"/>
                  <a:gd name="T3" fmla="*/ 0 h 1"/>
                  <a:gd name="T4" fmla="*/ 0 w 2"/>
                  <a:gd name="T5" fmla="*/ 0 h 1"/>
                  <a:gd name="T6" fmla="*/ 3 w 2"/>
                  <a:gd name="T7" fmla="*/ 2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1"/>
                    </a:moveTo>
                    <a:cubicBezTo>
                      <a:pt x="2" y="1"/>
                      <a:pt x="2" y="1"/>
                      <a:pt x="2" y="0"/>
                    </a:cubicBezTo>
                    <a:cubicBezTo>
                      <a:pt x="2" y="0"/>
                      <a:pt x="1" y="0"/>
                      <a:pt x="0" y="0"/>
                    </a:cubicBezTo>
                    <a:cubicBezTo>
                      <a:pt x="0"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153" name="Freeform 5389"/>
              <p:cNvSpPr>
                <a:spLocks/>
              </p:cNvSpPr>
              <p:nvPr/>
            </p:nvSpPr>
            <p:spPr bwMode="auto">
              <a:xfrm>
                <a:off x="4997" y="1838"/>
                <a:ext cx="4" cy="3"/>
              </a:xfrm>
              <a:custGeom>
                <a:avLst/>
                <a:gdLst>
                  <a:gd name="T0" fmla="*/ 3 w 3"/>
                  <a:gd name="T1" fmla="*/ 3 h 2"/>
                  <a:gd name="T2" fmla="*/ 4 w 3"/>
                  <a:gd name="T3" fmla="*/ 2 h 2"/>
                  <a:gd name="T4" fmla="*/ 0 w 3"/>
                  <a:gd name="T5" fmla="*/ 0 h 2"/>
                  <a:gd name="T6" fmla="*/ 3 w 3"/>
                  <a:gd name="T7" fmla="*/ 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2" y="2"/>
                    </a:moveTo>
                    <a:cubicBezTo>
                      <a:pt x="2" y="2"/>
                      <a:pt x="2" y="1"/>
                      <a:pt x="3" y="1"/>
                    </a:cubicBezTo>
                    <a:cubicBezTo>
                      <a:pt x="2" y="0"/>
                      <a:pt x="1" y="0"/>
                      <a:pt x="0" y="0"/>
                    </a:cubicBezTo>
                    <a:cubicBezTo>
                      <a:pt x="0" y="1"/>
                      <a:pt x="1" y="2"/>
                      <a:pt x="2" y="2"/>
                    </a:cubicBezTo>
                  </a:path>
                </a:pathLst>
              </a:custGeom>
              <a:solidFill>
                <a:srgbClr val="B3B3B3"/>
              </a:solidFill>
              <a:ln w="3175">
                <a:solidFill>
                  <a:schemeClr val="tx1"/>
                </a:solidFill>
                <a:round/>
                <a:headEnd/>
                <a:tailEnd/>
              </a:ln>
            </p:spPr>
            <p:txBody>
              <a:bodyPr/>
              <a:lstStyle/>
              <a:p>
                <a:endParaRPr lang="en-GB" sz="2400" dirty="0"/>
              </a:p>
            </p:txBody>
          </p:sp>
          <p:sp>
            <p:nvSpPr>
              <p:cNvPr id="154" name="Freeform 5390"/>
              <p:cNvSpPr>
                <a:spLocks/>
              </p:cNvSpPr>
              <p:nvPr/>
            </p:nvSpPr>
            <p:spPr bwMode="auto">
              <a:xfrm>
                <a:off x="4783" y="1676"/>
                <a:ext cx="30" cy="9"/>
              </a:xfrm>
              <a:custGeom>
                <a:avLst/>
                <a:gdLst>
                  <a:gd name="T0" fmla="*/ 16 w 23"/>
                  <a:gd name="T1" fmla="*/ 5 h 7"/>
                  <a:gd name="T2" fmla="*/ 8 w 23"/>
                  <a:gd name="T3" fmla="*/ 5 h 7"/>
                  <a:gd name="T4" fmla="*/ 0 w 23"/>
                  <a:gd name="T5" fmla="*/ 0 h 7"/>
                  <a:gd name="T6" fmla="*/ 9 w 23"/>
                  <a:gd name="T7" fmla="*/ 3 h 7"/>
                  <a:gd name="T8" fmla="*/ 16 w 23"/>
                  <a:gd name="T9" fmla="*/ 1 h 7"/>
                  <a:gd name="T10" fmla="*/ 30 w 23"/>
                  <a:gd name="T11" fmla="*/ 9 h 7"/>
                  <a:gd name="T12" fmla="*/ 13 w 23"/>
                  <a:gd name="T13" fmla="*/ 5 h 7"/>
                  <a:gd name="T14" fmla="*/ 16 w 23"/>
                  <a:gd name="T15" fmla="*/ 5 h 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3" h="7">
                    <a:moveTo>
                      <a:pt x="12" y="4"/>
                    </a:moveTo>
                    <a:cubicBezTo>
                      <a:pt x="10" y="3"/>
                      <a:pt x="8" y="5"/>
                      <a:pt x="6" y="4"/>
                    </a:cubicBezTo>
                    <a:cubicBezTo>
                      <a:pt x="3" y="4"/>
                      <a:pt x="2" y="2"/>
                      <a:pt x="0" y="0"/>
                    </a:cubicBezTo>
                    <a:cubicBezTo>
                      <a:pt x="2" y="1"/>
                      <a:pt x="5" y="2"/>
                      <a:pt x="7" y="2"/>
                    </a:cubicBezTo>
                    <a:cubicBezTo>
                      <a:pt x="9" y="2"/>
                      <a:pt x="10" y="1"/>
                      <a:pt x="12" y="1"/>
                    </a:cubicBezTo>
                    <a:cubicBezTo>
                      <a:pt x="17" y="1"/>
                      <a:pt x="20" y="5"/>
                      <a:pt x="23" y="7"/>
                    </a:cubicBezTo>
                    <a:cubicBezTo>
                      <a:pt x="21" y="5"/>
                      <a:pt x="13" y="3"/>
                      <a:pt x="10" y="4"/>
                    </a:cubicBezTo>
                    <a:cubicBezTo>
                      <a:pt x="11" y="4"/>
                      <a:pt x="11" y="4"/>
                      <a:pt x="12" y="4"/>
                    </a:cubicBezTo>
                  </a:path>
                </a:pathLst>
              </a:custGeom>
              <a:solidFill>
                <a:srgbClr val="B3B3B3"/>
              </a:solidFill>
              <a:ln w="3175">
                <a:solidFill>
                  <a:schemeClr val="tx1"/>
                </a:solidFill>
                <a:round/>
                <a:headEnd/>
                <a:tailEnd/>
              </a:ln>
            </p:spPr>
            <p:txBody>
              <a:bodyPr/>
              <a:lstStyle/>
              <a:p>
                <a:endParaRPr lang="en-GB" sz="2400" dirty="0"/>
              </a:p>
            </p:txBody>
          </p:sp>
          <p:sp>
            <p:nvSpPr>
              <p:cNvPr id="155" name="Freeform 5391"/>
              <p:cNvSpPr>
                <a:spLocks/>
              </p:cNvSpPr>
              <p:nvPr/>
            </p:nvSpPr>
            <p:spPr bwMode="auto">
              <a:xfrm>
                <a:off x="4937" y="1849"/>
                <a:ext cx="7" cy="6"/>
              </a:xfrm>
              <a:custGeom>
                <a:avLst/>
                <a:gdLst>
                  <a:gd name="T0" fmla="*/ 4 w 5"/>
                  <a:gd name="T1" fmla="*/ 6 h 5"/>
                  <a:gd name="T2" fmla="*/ 0 w 5"/>
                  <a:gd name="T3" fmla="*/ 2 h 5"/>
                  <a:gd name="T4" fmla="*/ 3 w 5"/>
                  <a:gd name="T5" fmla="*/ 4 h 5"/>
                  <a:gd name="T6" fmla="*/ 1 w 5"/>
                  <a:gd name="T7" fmla="*/ 0 h 5"/>
                  <a:gd name="T8" fmla="*/ 7 w 5"/>
                  <a:gd name="T9" fmla="*/ 4 h 5"/>
                  <a:gd name="T10" fmla="*/ 4 w 5"/>
                  <a:gd name="T11" fmla="*/ 5 h 5"/>
                  <a:gd name="T12" fmla="*/ 4 w 5"/>
                  <a:gd name="T13" fmla="*/ 6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5">
                    <a:moveTo>
                      <a:pt x="3" y="5"/>
                    </a:moveTo>
                    <a:cubicBezTo>
                      <a:pt x="1" y="4"/>
                      <a:pt x="2" y="3"/>
                      <a:pt x="0" y="2"/>
                    </a:cubicBezTo>
                    <a:cubicBezTo>
                      <a:pt x="1" y="3"/>
                      <a:pt x="2" y="3"/>
                      <a:pt x="2" y="3"/>
                    </a:cubicBezTo>
                    <a:cubicBezTo>
                      <a:pt x="1" y="2"/>
                      <a:pt x="0" y="0"/>
                      <a:pt x="1" y="0"/>
                    </a:cubicBezTo>
                    <a:cubicBezTo>
                      <a:pt x="2" y="1"/>
                      <a:pt x="5" y="2"/>
                      <a:pt x="5" y="3"/>
                    </a:cubicBezTo>
                    <a:cubicBezTo>
                      <a:pt x="4" y="3"/>
                      <a:pt x="4" y="5"/>
                      <a:pt x="3" y="4"/>
                    </a:cubicBezTo>
                    <a:cubicBezTo>
                      <a:pt x="3" y="5"/>
                      <a:pt x="3" y="5"/>
                      <a:pt x="3" y="5"/>
                    </a:cubicBezTo>
                  </a:path>
                </a:pathLst>
              </a:custGeom>
              <a:solidFill>
                <a:srgbClr val="B3B3B3"/>
              </a:solidFill>
              <a:ln w="3175">
                <a:solidFill>
                  <a:schemeClr val="tx1"/>
                </a:solidFill>
                <a:round/>
                <a:headEnd/>
                <a:tailEnd/>
              </a:ln>
            </p:spPr>
            <p:txBody>
              <a:bodyPr/>
              <a:lstStyle/>
              <a:p>
                <a:endParaRPr lang="en-GB" sz="2400" dirty="0"/>
              </a:p>
            </p:txBody>
          </p:sp>
          <p:sp>
            <p:nvSpPr>
              <p:cNvPr id="156" name="Freeform 5392"/>
              <p:cNvSpPr>
                <a:spLocks/>
              </p:cNvSpPr>
              <p:nvPr/>
            </p:nvSpPr>
            <p:spPr bwMode="auto">
              <a:xfrm>
                <a:off x="4943" y="1850"/>
                <a:ext cx="4" cy="3"/>
              </a:xfrm>
              <a:custGeom>
                <a:avLst/>
                <a:gdLst>
                  <a:gd name="T0" fmla="*/ 0 w 3"/>
                  <a:gd name="T1" fmla="*/ 2 h 2"/>
                  <a:gd name="T2" fmla="*/ 3 w 3"/>
                  <a:gd name="T3" fmla="*/ 3 h 2"/>
                  <a:gd name="T4" fmla="*/ 0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0" y="1"/>
                    </a:moveTo>
                    <a:cubicBezTo>
                      <a:pt x="1" y="0"/>
                      <a:pt x="3" y="1"/>
                      <a:pt x="2" y="2"/>
                    </a:cubicBezTo>
                    <a:cubicBezTo>
                      <a:pt x="2" y="2"/>
                      <a:pt x="1" y="2"/>
                      <a:pt x="0" y="1"/>
                    </a:cubicBezTo>
                  </a:path>
                </a:pathLst>
              </a:custGeom>
              <a:solidFill>
                <a:srgbClr val="B3B3B3"/>
              </a:solidFill>
              <a:ln w="3175">
                <a:solidFill>
                  <a:schemeClr val="tx1"/>
                </a:solidFill>
                <a:round/>
                <a:headEnd/>
                <a:tailEnd/>
              </a:ln>
            </p:spPr>
            <p:txBody>
              <a:bodyPr/>
              <a:lstStyle/>
              <a:p>
                <a:endParaRPr lang="en-GB" sz="2400" dirty="0"/>
              </a:p>
            </p:txBody>
          </p:sp>
          <p:sp>
            <p:nvSpPr>
              <p:cNvPr id="157" name="Freeform 5393"/>
              <p:cNvSpPr>
                <a:spLocks/>
              </p:cNvSpPr>
              <p:nvPr/>
            </p:nvSpPr>
            <p:spPr bwMode="auto">
              <a:xfrm>
                <a:off x="1223" y="1804"/>
                <a:ext cx="5" cy="2"/>
              </a:xfrm>
              <a:custGeom>
                <a:avLst/>
                <a:gdLst>
                  <a:gd name="T0" fmla="*/ 5 w 4"/>
                  <a:gd name="T1" fmla="*/ 0 h 2"/>
                  <a:gd name="T2" fmla="*/ 0 w 4"/>
                  <a:gd name="T3" fmla="*/ 2 h 2"/>
                  <a:gd name="T4" fmla="*/ 5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4" y="0"/>
                    </a:moveTo>
                    <a:cubicBezTo>
                      <a:pt x="3" y="0"/>
                      <a:pt x="1" y="1"/>
                      <a:pt x="0" y="2"/>
                    </a:cubicBezTo>
                    <a:cubicBezTo>
                      <a:pt x="2" y="2"/>
                      <a:pt x="3" y="1"/>
                      <a:pt x="4" y="0"/>
                    </a:cubicBezTo>
                  </a:path>
                </a:pathLst>
              </a:custGeom>
              <a:solidFill>
                <a:srgbClr val="B3B3B3"/>
              </a:solidFill>
              <a:ln w="3175">
                <a:solidFill>
                  <a:schemeClr val="tx1"/>
                </a:solidFill>
                <a:round/>
                <a:headEnd/>
                <a:tailEnd/>
              </a:ln>
            </p:spPr>
            <p:txBody>
              <a:bodyPr/>
              <a:lstStyle/>
              <a:p>
                <a:endParaRPr lang="en-GB" sz="2400" dirty="0"/>
              </a:p>
            </p:txBody>
          </p:sp>
          <p:sp>
            <p:nvSpPr>
              <p:cNvPr id="158" name="Freeform 5394"/>
              <p:cNvSpPr>
                <a:spLocks/>
              </p:cNvSpPr>
              <p:nvPr/>
            </p:nvSpPr>
            <p:spPr bwMode="auto">
              <a:xfrm>
                <a:off x="1221" y="1806"/>
                <a:ext cx="2" cy="2"/>
              </a:xfrm>
              <a:custGeom>
                <a:avLst/>
                <a:gdLst>
                  <a:gd name="T0" fmla="*/ 2 w 1"/>
                  <a:gd name="T1" fmla="*/ 0 h 1"/>
                  <a:gd name="T2" fmla="*/ 0 w 1"/>
                  <a:gd name="T3" fmla="*/ 2 h 1"/>
                  <a:gd name="T4" fmla="*/ 2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1"/>
                      <a:pt x="0" y="1"/>
                    </a:cubicBezTo>
                    <a:cubicBezTo>
                      <a:pt x="0" y="1"/>
                      <a:pt x="0" y="0"/>
                      <a:pt x="1" y="0"/>
                    </a:cubicBezTo>
                  </a:path>
                </a:pathLst>
              </a:custGeom>
              <a:solidFill>
                <a:srgbClr val="B3B3B3"/>
              </a:solidFill>
              <a:ln w="3175">
                <a:solidFill>
                  <a:schemeClr val="tx1"/>
                </a:solidFill>
                <a:round/>
                <a:headEnd/>
                <a:tailEnd/>
              </a:ln>
            </p:spPr>
            <p:txBody>
              <a:bodyPr/>
              <a:lstStyle/>
              <a:p>
                <a:endParaRPr lang="en-GB" sz="2400" dirty="0"/>
              </a:p>
            </p:txBody>
          </p:sp>
          <p:sp>
            <p:nvSpPr>
              <p:cNvPr id="159" name="Freeform 5395"/>
              <p:cNvSpPr>
                <a:spLocks/>
              </p:cNvSpPr>
              <p:nvPr/>
            </p:nvSpPr>
            <p:spPr bwMode="auto">
              <a:xfrm>
                <a:off x="1218" y="1776"/>
                <a:ext cx="5" cy="5"/>
              </a:xfrm>
              <a:custGeom>
                <a:avLst/>
                <a:gdLst>
                  <a:gd name="T0" fmla="*/ 5 w 4"/>
                  <a:gd name="T1" fmla="*/ 1 h 4"/>
                  <a:gd name="T2" fmla="*/ 1 w 4"/>
                  <a:gd name="T3" fmla="*/ 5 h 4"/>
                  <a:gd name="T4" fmla="*/ 4 w 4"/>
                  <a:gd name="T5" fmla="*/ 4 h 4"/>
                  <a:gd name="T6" fmla="*/ 5 w 4"/>
                  <a:gd name="T7" fmla="*/ 1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4">
                    <a:moveTo>
                      <a:pt x="4" y="1"/>
                    </a:moveTo>
                    <a:cubicBezTo>
                      <a:pt x="3" y="0"/>
                      <a:pt x="0" y="3"/>
                      <a:pt x="1" y="4"/>
                    </a:cubicBezTo>
                    <a:cubicBezTo>
                      <a:pt x="1" y="3"/>
                      <a:pt x="2" y="4"/>
                      <a:pt x="3" y="3"/>
                    </a:cubicBezTo>
                    <a:cubicBezTo>
                      <a:pt x="4" y="3"/>
                      <a:pt x="4" y="2"/>
                      <a:pt x="4" y="1"/>
                    </a:cubicBezTo>
                  </a:path>
                </a:pathLst>
              </a:custGeom>
              <a:solidFill>
                <a:srgbClr val="B3B3B3"/>
              </a:solidFill>
              <a:ln w="3175">
                <a:solidFill>
                  <a:schemeClr val="tx1"/>
                </a:solidFill>
                <a:round/>
                <a:headEnd/>
                <a:tailEnd/>
              </a:ln>
            </p:spPr>
            <p:txBody>
              <a:bodyPr/>
              <a:lstStyle/>
              <a:p>
                <a:endParaRPr lang="en-GB" sz="2400" dirty="0"/>
              </a:p>
            </p:txBody>
          </p:sp>
          <p:sp>
            <p:nvSpPr>
              <p:cNvPr id="160" name="Freeform 5396"/>
              <p:cNvSpPr>
                <a:spLocks/>
              </p:cNvSpPr>
              <p:nvPr/>
            </p:nvSpPr>
            <p:spPr bwMode="auto">
              <a:xfrm>
                <a:off x="1191" y="1797"/>
                <a:ext cx="4" cy="3"/>
              </a:xfrm>
              <a:custGeom>
                <a:avLst/>
                <a:gdLst>
                  <a:gd name="T0" fmla="*/ 4 w 3"/>
                  <a:gd name="T1" fmla="*/ 0 h 2"/>
                  <a:gd name="T2" fmla="*/ 0 w 3"/>
                  <a:gd name="T3" fmla="*/ 3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0"/>
                      <a:pt x="1" y="1"/>
                      <a:pt x="0" y="2"/>
                    </a:cubicBezTo>
                    <a:cubicBezTo>
                      <a:pt x="1" y="1"/>
                      <a:pt x="2" y="1"/>
                      <a:pt x="3" y="0"/>
                    </a:cubicBezTo>
                  </a:path>
                </a:pathLst>
              </a:custGeom>
              <a:solidFill>
                <a:srgbClr val="B3B3B3"/>
              </a:solidFill>
              <a:ln w="3175">
                <a:solidFill>
                  <a:schemeClr val="tx1"/>
                </a:solidFill>
                <a:round/>
                <a:headEnd/>
                <a:tailEnd/>
              </a:ln>
            </p:spPr>
            <p:txBody>
              <a:bodyPr/>
              <a:lstStyle/>
              <a:p>
                <a:endParaRPr lang="en-GB" sz="2400" dirty="0"/>
              </a:p>
            </p:txBody>
          </p:sp>
          <p:sp>
            <p:nvSpPr>
              <p:cNvPr id="161" name="Freeform 5397"/>
              <p:cNvSpPr>
                <a:spLocks/>
              </p:cNvSpPr>
              <p:nvPr/>
            </p:nvSpPr>
            <p:spPr bwMode="auto">
              <a:xfrm>
                <a:off x="1195" y="1796"/>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1" y="1"/>
                      <a:pt x="0"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62" name="Freeform 5398"/>
              <p:cNvSpPr>
                <a:spLocks/>
              </p:cNvSpPr>
              <p:nvPr/>
            </p:nvSpPr>
            <p:spPr bwMode="auto">
              <a:xfrm>
                <a:off x="1203" y="1789"/>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close/>
                  </a:path>
                </a:pathLst>
              </a:custGeom>
              <a:solidFill>
                <a:srgbClr val="B3B3B3"/>
              </a:solidFill>
              <a:ln w="3175">
                <a:solidFill>
                  <a:schemeClr val="tx1"/>
                </a:solidFill>
                <a:round/>
                <a:headEnd/>
                <a:tailEnd/>
              </a:ln>
            </p:spPr>
            <p:txBody>
              <a:bodyPr/>
              <a:lstStyle/>
              <a:p>
                <a:endParaRPr lang="en-GB" sz="2400" dirty="0"/>
              </a:p>
            </p:txBody>
          </p:sp>
          <p:sp>
            <p:nvSpPr>
              <p:cNvPr id="163" name="Freeform 5399"/>
              <p:cNvSpPr>
                <a:spLocks/>
              </p:cNvSpPr>
              <p:nvPr/>
            </p:nvSpPr>
            <p:spPr bwMode="auto">
              <a:xfrm>
                <a:off x="1203" y="1789"/>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lnTo>
                      <a:pt x="0" y="0"/>
                    </a:lnTo>
                    <a:lnTo>
                      <a:pt x="1" y="0"/>
                    </a:lnTo>
                  </a:path>
                </a:pathLst>
              </a:custGeom>
              <a:noFill/>
              <a:ln w="3175">
                <a:solidFill>
                  <a:schemeClr val="tx1"/>
                </a:solidFill>
                <a:round/>
                <a:headEnd/>
                <a:tailEnd/>
              </a:ln>
            </p:spPr>
            <p:txBody>
              <a:bodyPr/>
              <a:lstStyle/>
              <a:p>
                <a:endParaRPr lang="en-GB" sz="2400" dirty="0"/>
              </a:p>
            </p:txBody>
          </p:sp>
          <p:sp>
            <p:nvSpPr>
              <p:cNvPr id="164" name="Freeform 5400"/>
              <p:cNvSpPr>
                <a:spLocks/>
              </p:cNvSpPr>
              <p:nvPr/>
            </p:nvSpPr>
            <p:spPr bwMode="auto">
              <a:xfrm>
                <a:off x="1206" y="1754"/>
                <a:ext cx="21" cy="19"/>
              </a:xfrm>
              <a:custGeom>
                <a:avLst/>
                <a:gdLst>
                  <a:gd name="T0" fmla="*/ 8 w 16"/>
                  <a:gd name="T1" fmla="*/ 13 h 15"/>
                  <a:gd name="T2" fmla="*/ 11 w 16"/>
                  <a:gd name="T3" fmla="*/ 11 h 15"/>
                  <a:gd name="T4" fmla="*/ 8 w 16"/>
                  <a:gd name="T5" fmla="*/ 14 h 15"/>
                  <a:gd name="T6" fmla="*/ 0 w 16"/>
                  <a:gd name="T7" fmla="*/ 19 h 15"/>
                  <a:gd name="T8" fmla="*/ 7 w 16"/>
                  <a:gd name="T9" fmla="*/ 16 h 15"/>
                  <a:gd name="T10" fmla="*/ 9 w 16"/>
                  <a:gd name="T11" fmla="*/ 15 h 15"/>
                  <a:gd name="T12" fmla="*/ 13 w 16"/>
                  <a:gd name="T13" fmla="*/ 14 h 15"/>
                  <a:gd name="T14" fmla="*/ 12 w 16"/>
                  <a:gd name="T15" fmla="*/ 13 h 15"/>
                  <a:gd name="T16" fmla="*/ 16 w 16"/>
                  <a:gd name="T17" fmla="*/ 10 h 15"/>
                  <a:gd name="T18" fmla="*/ 17 w 16"/>
                  <a:gd name="T19" fmla="*/ 6 h 15"/>
                  <a:gd name="T20" fmla="*/ 18 w 16"/>
                  <a:gd name="T21" fmla="*/ 5 h 15"/>
                  <a:gd name="T22" fmla="*/ 17 w 16"/>
                  <a:gd name="T23" fmla="*/ 11 h 15"/>
                  <a:gd name="T24" fmla="*/ 21 w 16"/>
                  <a:gd name="T25" fmla="*/ 3 h 15"/>
                  <a:gd name="T26" fmla="*/ 16 w 16"/>
                  <a:gd name="T27" fmla="*/ 3 h 15"/>
                  <a:gd name="T28" fmla="*/ 17 w 16"/>
                  <a:gd name="T29" fmla="*/ 0 h 15"/>
                  <a:gd name="T30" fmla="*/ 16 w 16"/>
                  <a:gd name="T31" fmla="*/ 3 h 15"/>
                  <a:gd name="T32" fmla="*/ 8 w 16"/>
                  <a:gd name="T33" fmla="*/ 13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15">
                    <a:moveTo>
                      <a:pt x="6" y="10"/>
                    </a:moveTo>
                    <a:cubicBezTo>
                      <a:pt x="6" y="9"/>
                      <a:pt x="7" y="9"/>
                      <a:pt x="8" y="9"/>
                    </a:cubicBezTo>
                    <a:cubicBezTo>
                      <a:pt x="7" y="9"/>
                      <a:pt x="4" y="11"/>
                      <a:pt x="6" y="11"/>
                    </a:cubicBezTo>
                    <a:cubicBezTo>
                      <a:pt x="4" y="12"/>
                      <a:pt x="2" y="13"/>
                      <a:pt x="0" y="15"/>
                    </a:cubicBezTo>
                    <a:cubicBezTo>
                      <a:pt x="2" y="15"/>
                      <a:pt x="4" y="14"/>
                      <a:pt x="5" y="13"/>
                    </a:cubicBezTo>
                    <a:cubicBezTo>
                      <a:pt x="6" y="13"/>
                      <a:pt x="7" y="12"/>
                      <a:pt x="7" y="12"/>
                    </a:cubicBezTo>
                    <a:cubicBezTo>
                      <a:pt x="9" y="11"/>
                      <a:pt x="10" y="12"/>
                      <a:pt x="10" y="11"/>
                    </a:cubicBezTo>
                    <a:cubicBezTo>
                      <a:pt x="9" y="10"/>
                      <a:pt x="9" y="10"/>
                      <a:pt x="9" y="10"/>
                    </a:cubicBezTo>
                    <a:cubicBezTo>
                      <a:pt x="11" y="10"/>
                      <a:pt x="12" y="9"/>
                      <a:pt x="12" y="8"/>
                    </a:cubicBezTo>
                    <a:cubicBezTo>
                      <a:pt x="12" y="7"/>
                      <a:pt x="12" y="6"/>
                      <a:pt x="13" y="5"/>
                    </a:cubicBezTo>
                    <a:cubicBezTo>
                      <a:pt x="13" y="4"/>
                      <a:pt x="14" y="4"/>
                      <a:pt x="14" y="4"/>
                    </a:cubicBezTo>
                    <a:cubicBezTo>
                      <a:pt x="15" y="5"/>
                      <a:pt x="13" y="7"/>
                      <a:pt x="13" y="9"/>
                    </a:cubicBezTo>
                    <a:cubicBezTo>
                      <a:pt x="14" y="7"/>
                      <a:pt x="15" y="4"/>
                      <a:pt x="16" y="2"/>
                    </a:cubicBezTo>
                    <a:cubicBezTo>
                      <a:pt x="15" y="2"/>
                      <a:pt x="14" y="2"/>
                      <a:pt x="12" y="2"/>
                    </a:cubicBezTo>
                    <a:cubicBezTo>
                      <a:pt x="12" y="2"/>
                      <a:pt x="13" y="1"/>
                      <a:pt x="13" y="0"/>
                    </a:cubicBezTo>
                    <a:cubicBezTo>
                      <a:pt x="12" y="0"/>
                      <a:pt x="9" y="3"/>
                      <a:pt x="12" y="2"/>
                    </a:cubicBezTo>
                    <a:cubicBezTo>
                      <a:pt x="9" y="4"/>
                      <a:pt x="7" y="7"/>
                      <a:pt x="6" y="10"/>
                    </a:cubicBezTo>
                  </a:path>
                </a:pathLst>
              </a:custGeom>
              <a:solidFill>
                <a:srgbClr val="B3B3B3"/>
              </a:solidFill>
              <a:ln w="3175">
                <a:solidFill>
                  <a:schemeClr val="tx1"/>
                </a:solidFill>
                <a:round/>
                <a:headEnd/>
                <a:tailEnd/>
              </a:ln>
            </p:spPr>
            <p:txBody>
              <a:bodyPr/>
              <a:lstStyle/>
              <a:p>
                <a:endParaRPr lang="en-GB" sz="2400" dirty="0"/>
              </a:p>
            </p:txBody>
          </p:sp>
          <p:sp>
            <p:nvSpPr>
              <p:cNvPr id="165" name="Freeform 5401"/>
              <p:cNvSpPr>
                <a:spLocks/>
              </p:cNvSpPr>
              <p:nvPr/>
            </p:nvSpPr>
            <p:spPr bwMode="auto">
              <a:xfrm>
                <a:off x="1215" y="1788"/>
                <a:ext cx="14" cy="13"/>
              </a:xfrm>
              <a:custGeom>
                <a:avLst/>
                <a:gdLst>
                  <a:gd name="T0" fmla="*/ 1 w 11"/>
                  <a:gd name="T1" fmla="*/ 10 h 10"/>
                  <a:gd name="T2" fmla="*/ 5 w 11"/>
                  <a:gd name="T3" fmla="*/ 8 h 10"/>
                  <a:gd name="T4" fmla="*/ 3 w 11"/>
                  <a:gd name="T5" fmla="*/ 10 h 10"/>
                  <a:gd name="T6" fmla="*/ 8 w 11"/>
                  <a:gd name="T7" fmla="*/ 7 h 10"/>
                  <a:gd name="T8" fmla="*/ 3 w 11"/>
                  <a:gd name="T9" fmla="*/ 12 h 10"/>
                  <a:gd name="T10" fmla="*/ 6 w 11"/>
                  <a:gd name="T11" fmla="*/ 9 h 10"/>
                  <a:gd name="T12" fmla="*/ 4 w 11"/>
                  <a:gd name="T13" fmla="*/ 12 h 10"/>
                  <a:gd name="T14" fmla="*/ 13 w 11"/>
                  <a:gd name="T15" fmla="*/ 7 h 10"/>
                  <a:gd name="T16" fmla="*/ 14 w 11"/>
                  <a:gd name="T17" fmla="*/ 3 h 10"/>
                  <a:gd name="T18" fmla="*/ 8 w 11"/>
                  <a:gd name="T19" fmla="*/ 3 h 10"/>
                  <a:gd name="T20" fmla="*/ 6 w 11"/>
                  <a:gd name="T21" fmla="*/ 4 h 10"/>
                  <a:gd name="T22" fmla="*/ 5 w 11"/>
                  <a:gd name="T23" fmla="*/ 5 h 10"/>
                  <a:gd name="T24" fmla="*/ 4 w 11"/>
                  <a:gd name="T25" fmla="*/ 7 h 10"/>
                  <a:gd name="T26" fmla="*/ 1 w 11"/>
                  <a:gd name="T27" fmla="*/ 1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 h="10">
                    <a:moveTo>
                      <a:pt x="1" y="8"/>
                    </a:moveTo>
                    <a:cubicBezTo>
                      <a:pt x="2" y="8"/>
                      <a:pt x="3" y="7"/>
                      <a:pt x="4" y="6"/>
                    </a:cubicBezTo>
                    <a:cubicBezTo>
                      <a:pt x="3" y="7"/>
                      <a:pt x="3" y="7"/>
                      <a:pt x="2" y="8"/>
                    </a:cubicBezTo>
                    <a:cubicBezTo>
                      <a:pt x="4" y="7"/>
                      <a:pt x="5" y="7"/>
                      <a:pt x="6" y="5"/>
                    </a:cubicBezTo>
                    <a:cubicBezTo>
                      <a:pt x="6" y="7"/>
                      <a:pt x="3" y="8"/>
                      <a:pt x="2" y="9"/>
                    </a:cubicBezTo>
                    <a:cubicBezTo>
                      <a:pt x="3" y="9"/>
                      <a:pt x="4" y="8"/>
                      <a:pt x="5" y="7"/>
                    </a:cubicBezTo>
                    <a:cubicBezTo>
                      <a:pt x="5" y="8"/>
                      <a:pt x="4" y="9"/>
                      <a:pt x="3" y="9"/>
                    </a:cubicBezTo>
                    <a:cubicBezTo>
                      <a:pt x="5" y="10"/>
                      <a:pt x="9" y="6"/>
                      <a:pt x="10" y="5"/>
                    </a:cubicBezTo>
                    <a:cubicBezTo>
                      <a:pt x="10" y="4"/>
                      <a:pt x="11" y="3"/>
                      <a:pt x="11" y="2"/>
                    </a:cubicBezTo>
                    <a:cubicBezTo>
                      <a:pt x="9" y="0"/>
                      <a:pt x="7" y="3"/>
                      <a:pt x="6" y="2"/>
                    </a:cubicBezTo>
                    <a:cubicBezTo>
                      <a:pt x="8" y="2"/>
                      <a:pt x="5" y="3"/>
                      <a:pt x="5" y="3"/>
                    </a:cubicBezTo>
                    <a:cubicBezTo>
                      <a:pt x="7" y="4"/>
                      <a:pt x="5" y="4"/>
                      <a:pt x="4" y="4"/>
                    </a:cubicBezTo>
                    <a:cubicBezTo>
                      <a:pt x="3" y="4"/>
                      <a:pt x="4" y="5"/>
                      <a:pt x="3" y="5"/>
                    </a:cubicBezTo>
                    <a:cubicBezTo>
                      <a:pt x="2" y="6"/>
                      <a:pt x="0" y="7"/>
                      <a:pt x="1" y="8"/>
                    </a:cubicBezTo>
                  </a:path>
                </a:pathLst>
              </a:custGeom>
              <a:solidFill>
                <a:srgbClr val="B3B3B3"/>
              </a:solidFill>
              <a:ln w="3175">
                <a:solidFill>
                  <a:schemeClr val="tx1"/>
                </a:solidFill>
                <a:round/>
                <a:headEnd/>
                <a:tailEnd/>
              </a:ln>
            </p:spPr>
            <p:txBody>
              <a:bodyPr/>
              <a:lstStyle/>
              <a:p>
                <a:endParaRPr lang="en-GB" sz="2400" dirty="0"/>
              </a:p>
            </p:txBody>
          </p:sp>
          <p:sp>
            <p:nvSpPr>
              <p:cNvPr id="166" name="Freeform 5402"/>
              <p:cNvSpPr>
                <a:spLocks/>
              </p:cNvSpPr>
              <p:nvPr/>
            </p:nvSpPr>
            <p:spPr bwMode="auto">
              <a:xfrm>
                <a:off x="737" y="1822"/>
                <a:ext cx="27" cy="15"/>
              </a:xfrm>
              <a:custGeom>
                <a:avLst/>
                <a:gdLst>
                  <a:gd name="T0" fmla="*/ 27 w 20"/>
                  <a:gd name="T1" fmla="*/ 4 h 11"/>
                  <a:gd name="T2" fmla="*/ 15 w 20"/>
                  <a:gd name="T3" fmla="*/ 7 h 11"/>
                  <a:gd name="T4" fmla="*/ 0 w 20"/>
                  <a:gd name="T5" fmla="*/ 15 h 11"/>
                  <a:gd name="T6" fmla="*/ 27 w 20"/>
                  <a:gd name="T7" fmla="*/ 4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1">
                    <a:moveTo>
                      <a:pt x="20" y="3"/>
                    </a:moveTo>
                    <a:cubicBezTo>
                      <a:pt x="18" y="0"/>
                      <a:pt x="13" y="5"/>
                      <a:pt x="11" y="5"/>
                    </a:cubicBezTo>
                    <a:cubicBezTo>
                      <a:pt x="8" y="7"/>
                      <a:pt x="4" y="9"/>
                      <a:pt x="0" y="11"/>
                    </a:cubicBezTo>
                    <a:cubicBezTo>
                      <a:pt x="6" y="8"/>
                      <a:pt x="13" y="6"/>
                      <a:pt x="20" y="3"/>
                    </a:cubicBezTo>
                  </a:path>
                </a:pathLst>
              </a:custGeom>
              <a:solidFill>
                <a:srgbClr val="B3B3B3"/>
              </a:solidFill>
              <a:ln w="3175">
                <a:solidFill>
                  <a:schemeClr val="tx1"/>
                </a:solidFill>
                <a:round/>
                <a:headEnd/>
                <a:tailEnd/>
              </a:ln>
            </p:spPr>
            <p:txBody>
              <a:bodyPr/>
              <a:lstStyle/>
              <a:p>
                <a:endParaRPr lang="en-GB" sz="2400" dirty="0"/>
              </a:p>
            </p:txBody>
          </p:sp>
          <p:sp>
            <p:nvSpPr>
              <p:cNvPr id="167" name="Freeform 5403"/>
              <p:cNvSpPr>
                <a:spLocks/>
              </p:cNvSpPr>
              <p:nvPr/>
            </p:nvSpPr>
            <p:spPr bwMode="auto">
              <a:xfrm>
                <a:off x="760" y="1818"/>
                <a:ext cx="29" cy="12"/>
              </a:xfrm>
              <a:custGeom>
                <a:avLst/>
                <a:gdLst>
                  <a:gd name="T0" fmla="*/ 1 w 22"/>
                  <a:gd name="T1" fmla="*/ 12 h 9"/>
                  <a:gd name="T2" fmla="*/ 15 w 22"/>
                  <a:gd name="T3" fmla="*/ 8 h 9"/>
                  <a:gd name="T4" fmla="*/ 24 w 22"/>
                  <a:gd name="T5" fmla="*/ 4 h 9"/>
                  <a:gd name="T6" fmla="*/ 21 w 22"/>
                  <a:gd name="T7" fmla="*/ 5 h 9"/>
                  <a:gd name="T8" fmla="*/ 29 w 22"/>
                  <a:gd name="T9" fmla="*/ 0 h 9"/>
                  <a:gd name="T10" fmla="*/ 24 w 22"/>
                  <a:gd name="T11" fmla="*/ 3 h 9"/>
                  <a:gd name="T12" fmla="*/ 25 w 22"/>
                  <a:gd name="T13" fmla="*/ 0 h 9"/>
                  <a:gd name="T14" fmla="*/ 20 w 22"/>
                  <a:gd name="T15" fmla="*/ 4 h 9"/>
                  <a:gd name="T16" fmla="*/ 17 w 22"/>
                  <a:gd name="T17" fmla="*/ 5 h 9"/>
                  <a:gd name="T18" fmla="*/ 13 w 22"/>
                  <a:gd name="T19" fmla="*/ 7 h 9"/>
                  <a:gd name="T20" fmla="*/ 0 w 22"/>
                  <a:gd name="T21" fmla="*/ 11 h 9"/>
                  <a:gd name="T22" fmla="*/ 1 w 22"/>
                  <a:gd name="T23" fmla="*/ 12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2" h="9">
                    <a:moveTo>
                      <a:pt x="1" y="9"/>
                    </a:moveTo>
                    <a:cubicBezTo>
                      <a:pt x="4" y="9"/>
                      <a:pt x="7" y="7"/>
                      <a:pt x="11" y="6"/>
                    </a:cubicBezTo>
                    <a:cubicBezTo>
                      <a:pt x="12" y="6"/>
                      <a:pt x="18" y="5"/>
                      <a:pt x="18" y="3"/>
                    </a:cubicBezTo>
                    <a:cubicBezTo>
                      <a:pt x="18" y="3"/>
                      <a:pt x="17" y="3"/>
                      <a:pt x="16" y="4"/>
                    </a:cubicBezTo>
                    <a:cubicBezTo>
                      <a:pt x="18" y="3"/>
                      <a:pt x="22" y="2"/>
                      <a:pt x="22" y="0"/>
                    </a:cubicBezTo>
                    <a:cubicBezTo>
                      <a:pt x="20" y="1"/>
                      <a:pt x="19" y="2"/>
                      <a:pt x="18" y="2"/>
                    </a:cubicBezTo>
                    <a:cubicBezTo>
                      <a:pt x="18" y="1"/>
                      <a:pt x="19" y="1"/>
                      <a:pt x="19" y="0"/>
                    </a:cubicBezTo>
                    <a:cubicBezTo>
                      <a:pt x="17" y="0"/>
                      <a:pt x="10" y="2"/>
                      <a:pt x="15" y="3"/>
                    </a:cubicBezTo>
                    <a:cubicBezTo>
                      <a:pt x="14" y="4"/>
                      <a:pt x="13" y="3"/>
                      <a:pt x="13" y="4"/>
                    </a:cubicBezTo>
                    <a:cubicBezTo>
                      <a:pt x="12" y="4"/>
                      <a:pt x="11" y="5"/>
                      <a:pt x="10" y="5"/>
                    </a:cubicBezTo>
                    <a:cubicBezTo>
                      <a:pt x="11" y="6"/>
                      <a:pt x="1" y="8"/>
                      <a:pt x="0" y="8"/>
                    </a:cubicBezTo>
                    <a:cubicBezTo>
                      <a:pt x="1" y="9"/>
                      <a:pt x="1" y="9"/>
                      <a:pt x="1" y="9"/>
                    </a:cubicBezTo>
                  </a:path>
                </a:pathLst>
              </a:custGeom>
              <a:solidFill>
                <a:srgbClr val="B3B3B3"/>
              </a:solidFill>
              <a:ln w="3175">
                <a:solidFill>
                  <a:schemeClr val="tx1"/>
                </a:solidFill>
                <a:round/>
                <a:headEnd/>
                <a:tailEnd/>
              </a:ln>
            </p:spPr>
            <p:txBody>
              <a:bodyPr/>
              <a:lstStyle/>
              <a:p>
                <a:endParaRPr lang="en-GB" sz="2400" dirty="0"/>
              </a:p>
            </p:txBody>
          </p:sp>
          <p:sp>
            <p:nvSpPr>
              <p:cNvPr id="168" name="Freeform 5404"/>
              <p:cNvSpPr>
                <a:spLocks/>
              </p:cNvSpPr>
              <p:nvPr/>
            </p:nvSpPr>
            <p:spPr bwMode="auto">
              <a:xfrm>
                <a:off x="785" y="1821"/>
                <a:ext cx="4" cy="3"/>
              </a:xfrm>
              <a:custGeom>
                <a:avLst/>
                <a:gdLst>
                  <a:gd name="T0" fmla="*/ 0 w 3"/>
                  <a:gd name="T1" fmla="*/ 3 h 2"/>
                  <a:gd name="T2" fmla="*/ 4 w 3"/>
                  <a:gd name="T3" fmla="*/ 0 h 2"/>
                  <a:gd name="T4" fmla="*/ 0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0" y="2"/>
                    </a:moveTo>
                    <a:cubicBezTo>
                      <a:pt x="1" y="1"/>
                      <a:pt x="2" y="1"/>
                      <a:pt x="3" y="0"/>
                    </a:cubicBezTo>
                    <a:cubicBezTo>
                      <a:pt x="2" y="0"/>
                      <a:pt x="1" y="0"/>
                      <a:pt x="0" y="2"/>
                    </a:cubicBezTo>
                  </a:path>
                </a:pathLst>
              </a:custGeom>
              <a:solidFill>
                <a:srgbClr val="B3B3B3"/>
              </a:solidFill>
              <a:ln w="3175">
                <a:solidFill>
                  <a:schemeClr val="tx1"/>
                </a:solidFill>
                <a:round/>
                <a:headEnd/>
                <a:tailEnd/>
              </a:ln>
            </p:spPr>
            <p:txBody>
              <a:bodyPr/>
              <a:lstStyle/>
              <a:p>
                <a:endParaRPr lang="en-GB" sz="2400" dirty="0"/>
              </a:p>
            </p:txBody>
          </p:sp>
          <p:sp>
            <p:nvSpPr>
              <p:cNvPr id="169" name="Freeform 5405"/>
              <p:cNvSpPr>
                <a:spLocks/>
              </p:cNvSpPr>
              <p:nvPr/>
            </p:nvSpPr>
            <p:spPr bwMode="auto">
              <a:xfrm>
                <a:off x="793" y="1816"/>
                <a:ext cx="8" cy="2"/>
              </a:xfrm>
              <a:custGeom>
                <a:avLst/>
                <a:gdLst>
                  <a:gd name="T0" fmla="*/ 1 w 6"/>
                  <a:gd name="T1" fmla="*/ 2 h 2"/>
                  <a:gd name="T2" fmla="*/ 7 w 6"/>
                  <a:gd name="T3" fmla="*/ 1 h 2"/>
                  <a:gd name="T4" fmla="*/ 4 w 6"/>
                  <a:gd name="T5" fmla="*/ 0 h 2"/>
                  <a:gd name="T6" fmla="*/ 0 w 6"/>
                  <a:gd name="T7" fmla="*/ 2 h 2"/>
                  <a:gd name="T8" fmla="*/ 1 w 6"/>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2">
                    <a:moveTo>
                      <a:pt x="1" y="2"/>
                    </a:moveTo>
                    <a:cubicBezTo>
                      <a:pt x="3" y="1"/>
                      <a:pt x="4" y="1"/>
                      <a:pt x="5" y="1"/>
                    </a:cubicBezTo>
                    <a:cubicBezTo>
                      <a:pt x="2" y="1"/>
                      <a:pt x="6" y="0"/>
                      <a:pt x="3" y="0"/>
                    </a:cubicBezTo>
                    <a:cubicBezTo>
                      <a:pt x="2" y="0"/>
                      <a:pt x="1" y="1"/>
                      <a:pt x="0" y="2"/>
                    </a:cubicBezTo>
                    <a:cubicBezTo>
                      <a:pt x="1" y="2"/>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170" name="Freeform 5406"/>
              <p:cNvSpPr>
                <a:spLocks/>
              </p:cNvSpPr>
              <p:nvPr/>
            </p:nvSpPr>
            <p:spPr bwMode="auto">
              <a:xfrm>
                <a:off x="799" y="1814"/>
                <a:ext cx="4" cy="3"/>
              </a:xfrm>
              <a:custGeom>
                <a:avLst/>
                <a:gdLst>
                  <a:gd name="T0" fmla="*/ 0 w 3"/>
                  <a:gd name="T1" fmla="*/ 3 h 2"/>
                  <a:gd name="T2" fmla="*/ 4 w 3"/>
                  <a:gd name="T3" fmla="*/ 0 h 2"/>
                  <a:gd name="T4" fmla="*/ 0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0" y="2"/>
                    </a:moveTo>
                    <a:cubicBezTo>
                      <a:pt x="1" y="1"/>
                      <a:pt x="2" y="0"/>
                      <a:pt x="3" y="0"/>
                    </a:cubicBezTo>
                    <a:cubicBezTo>
                      <a:pt x="2" y="0"/>
                      <a:pt x="1" y="1"/>
                      <a:pt x="0" y="2"/>
                    </a:cubicBezTo>
                  </a:path>
                </a:pathLst>
              </a:custGeom>
              <a:solidFill>
                <a:srgbClr val="B3B3B3"/>
              </a:solidFill>
              <a:ln w="3175">
                <a:solidFill>
                  <a:schemeClr val="tx1"/>
                </a:solidFill>
                <a:round/>
                <a:headEnd/>
                <a:tailEnd/>
              </a:ln>
            </p:spPr>
            <p:txBody>
              <a:bodyPr/>
              <a:lstStyle/>
              <a:p>
                <a:endParaRPr lang="en-GB" sz="2400" dirty="0"/>
              </a:p>
            </p:txBody>
          </p:sp>
          <p:sp>
            <p:nvSpPr>
              <p:cNvPr id="171" name="Freeform 5407"/>
              <p:cNvSpPr>
                <a:spLocks/>
              </p:cNvSpPr>
              <p:nvPr/>
            </p:nvSpPr>
            <p:spPr bwMode="auto">
              <a:xfrm>
                <a:off x="801" y="1817"/>
                <a:ext cx="1" cy="1"/>
              </a:xfrm>
              <a:custGeom>
                <a:avLst/>
                <a:gdLst>
                  <a:gd name="T0" fmla="*/ 1 w 1"/>
                  <a:gd name="T1" fmla="*/ 1 h 1"/>
                  <a:gd name="T2" fmla="*/ 0 w 1"/>
                  <a:gd name="T3" fmla="*/ 0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0"/>
                      <a:pt x="1"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72" name="Freeform 5408"/>
              <p:cNvSpPr>
                <a:spLocks/>
              </p:cNvSpPr>
              <p:nvPr/>
            </p:nvSpPr>
            <p:spPr bwMode="auto">
              <a:xfrm>
                <a:off x="805" y="1817"/>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1" y="0"/>
                      <a:pt x="0" y="0"/>
                      <a:pt x="0" y="0"/>
                    </a:cubicBezTo>
                    <a:cubicBezTo>
                      <a:pt x="1" y="0"/>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173" name="Freeform 5409"/>
              <p:cNvSpPr>
                <a:spLocks/>
              </p:cNvSpPr>
              <p:nvPr/>
            </p:nvSpPr>
            <p:spPr bwMode="auto">
              <a:xfrm>
                <a:off x="814" y="1803"/>
                <a:ext cx="25" cy="10"/>
              </a:xfrm>
              <a:custGeom>
                <a:avLst/>
                <a:gdLst>
                  <a:gd name="T0" fmla="*/ 3 w 19"/>
                  <a:gd name="T1" fmla="*/ 6 h 8"/>
                  <a:gd name="T2" fmla="*/ 3 w 19"/>
                  <a:gd name="T3" fmla="*/ 10 h 8"/>
                  <a:gd name="T4" fmla="*/ 11 w 19"/>
                  <a:gd name="T5" fmla="*/ 6 h 8"/>
                  <a:gd name="T6" fmla="*/ 20 w 19"/>
                  <a:gd name="T7" fmla="*/ 6 h 8"/>
                  <a:gd name="T8" fmla="*/ 22 w 19"/>
                  <a:gd name="T9" fmla="*/ 5 h 8"/>
                  <a:gd name="T10" fmla="*/ 25 w 19"/>
                  <a:gd name="T11" fmla="*/ 5 h 8"/>
                  <a:gd name="T12" fmla="*/ 25 w 19"/>
                  <a:gd name="T13" fmla="*/ 1 h 8"/>
                  <a:gd name="T14" fmla="*/ 14 w 19"/>
                  <a:gd name="T15" fmla="*/ 3 h 8"/>
                  <a:gd name="T16" fmla="*/ 3 w 19"/>
                  <a:gd name="T17" fmla="*/ 6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 h="8">
                    <a:moveTo>
                      <a:pt x="2" y="5"/>
                    </a:moveTo>
                    <a:cubicBezTo>
                      <a:pt x="0" y="6"/>
                      <a:pt x="0" y="8"/>
                      <a:pt x="2" y="8"/>
                    </a:cubicBezTo>
                    <a:cubicBezTo>
                      <a:pt x="5" y="8"/>
                      <a:pt x="6" y="6"/>
                      <a:pt x="8" y="5"/>
                    </a:cubicBezTo>
                    <a:cubicBezTo>
                      <a:pt x="11" y="5"/>
                      <a:pt x="13" y="6"/>
                      <a:pt x="15" y="5"/>
                    </a:cubicBezTo>
                    <a:cubicBezTo>
                      <a:pt x="15" y="4"/>
                      <a:pt x="17" y="4"/>
                      <a:pt x="17" y="4"/>
                    </a:cubicBezTo>
                    <a:cubicBezTo>
                      <a:pt x="18" y="4"/>
                      <a:pt x="19" y="5"/>
                      <a:pt x="19" y="4"/>
                    </a:cubicBezTo>
                    <a:cubicBezTo>
                      <a:pt x="17" y="4"/>
                      <a:pt x="19" y="1"/>
                      <a:pt x="19" y="1"/>
                    </a:cubicBezTo>
                    <a:cubicBezTo>
                      <a:pt x="16" y="0"/>
                      <a:pt x="14" y="2"/>
                      <a:pt x="11" y="2"/>
                    </a:cubicBezTo>
                    <a:cubicBezTo>
                      <a:pt x="8" y="1"/>
                      <a:pt x="5" y="5"/>
                      <a:pt x="2" y="5"/>
                    </a:cubicBezTo>
                  </a:path>
                </a:pathLst>
              </a:custGeom>
              <a:solidFill>
                <a:srgbClr val="B3B3B3"/>
              </a:solidFill>
              <a:ln w="3175">
                <a:solidFill>
                  <a:schemeClr val="tx1"/>
                </a:solidFill>
                <a:round/>
                <a:headEnd/>
                <a:tailEnd/>
              </a:ln>
            </p:spPr>
            <p:txBody>
              <a:bodyPr/>
              <a:lstStyle/>
              <a:p>
                <a:endParaRPr lang="en-GB" sz="2400" dirty="0"/>
              </a:p>
            </p:txBody>
          </p:sp>
          <p:sp>
            <p:nvSpPr>
              <p:cNvPr id="174" name="Freeform 5410"/>
              <p:cNvSpPr>
                <a:spLocks/>
              </p:cNvSpPr>
              <p:nvPr/>
            </p:nvSpPr>
            <p:spPr bwMode="auto">
              <a:xfrm>
                <a:off x="838" y="1812"/>
                <a:ext cx="2" cy="1"/>
              </a:xfrm>
              <a:custGeom>
                <a:avLst/>
                <a:gdLst>
                  <a:gd name="T0" fmla="*/ 1 w 2"/>
                  <a:gd name="T1" fmla="*/ 0 h 1"/>
                  <a:gd name="T2" fmla="*/ 0 w 2"/>
                  <a:gd name="T3" fmla="*/ 1 h 1"/>
                  <a:gd name="T4" fmla="*/ 2 w 2"/>
                  <a:gd name="T5" fmla="*/ 0 h 1"/>
                  <a:gd name="T6" fmla="*/ 1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1" y="0"/>
                      <a:pt x="0" y="0"/>
                      <a:pt x="0" y="1"/>
                    </a:cubicBezTo>
                    <a:cubicBezTo>
                      <a:pt x="1" y="1"/>
                      <a:pt x="2" y="1"/>
                      <a:pt x="2"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75" name="Freeform 5411"/>
              <p:cNvSpPr>
                <a:spLocks/>
              </p:cNvSpPr>
              <p:nvPr/>
            </p:nvSpPr>
            <p:spPr bwMode="auto">
              <a:xfrm>
                <a:off x="850" y="1804"/>
                <a:ext cx="3" cy="2"/>
              </a:xfrm>
              <a:custGeom>
                <a:avLst/>
                <a:gdLst>
                  <a:gd name="T0" fmla="*/ 3 w 3"/>
                  <a:gd name="T1" fmla="*/ 0 h 2"/>
                  <a:gd name="T2" fmla="*/ 1 w 3"/>
                  <a:gd name="T3" fmla="*/ 2 h 2"/>
                  <a:gd name="T4" fmla="*/ 3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0"/>
                      <a:pt x="0" y="0"/>
                      <a:pt x="1" y="2"/>
                    </a:cubicBezTo>
                    <a:cubicBezTo>
                      <a:pt x="2" y="1"/>
                      <a:pt x="2" y="1"/>
                      <a:pt x="3" y="0"/>
                    </a:cubicBezTo>
                  </a:path>
                </a:pathLst>
              </a:custGeom>
              <a:solidFill>
                <a:srgbClr val="B3B3B3"/>
              </a:solidFill>
              <a:ln w="3175">
                <a:solidFill>
                  <a:schemeClr val="tx1"/>
                </a:solidFill>
                <a:round/>
                <a:headEnd/>
                <a:tailEnd/>
              </a:ln>
            </p:spPr>
            <p:txBody>
              <a:bodyPr/>
              <a:lstStyle/>
              <a:p>
                <a:endParaRPr lang="en-GB" sz="2400" dirty="0"/>
              </a:p>
            </p:txBody>
          </p:sp>
          <p:sp>
            <p:nvSpPr>
              <p:cNvPr id="176" name="Freeform 5412"/>
              <p:cNvSpPr>
                <a:spLocks/>
              </p:cNvSpPr>
              <p:nvPr/>
            </p:nvSpPr>
            <p:spPr bwMode="auto">
              <a:xfrm>
                <a:off x="1058" y="1739"/>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2" y="0"/>
                      <a:pt x="1" y="0"/>
                      <a:pt x="0" y="1"/>
                    </a:cubicBezTo>
                    <a:cubicBezTo>
                      <a:pt x="1" y="1"/>
                      <a:pt x="2" y="0"/>
                      <a:pt x="2" y="0"/>
                    </a:cubicBezTo>
                  </a:path>
                </a:pathLst>
              </a:custGeom>
              <a:solidFill>
                <a:srgbClr val="B3B3B3"/>
              </a:solidFill>
              <a:ln w="3175">
                <a:solidFill>
                  <a:schemeClr val="tx1"/>
                </a:solidFill>
                <a:round/>
                <a:headEnd/>
                <a:tailEnd/>
              </a:ln>
            </p:spPr>
            <p:txBody>
              <a:bodyPr/>
              <a:lstStyle/>
              <a:p>
                <a:endParaRPr lang="en-GB" sz="2400" dirty="0"/>
              </a:p>
            </p:txBody>
          </p:sp>
          <p:sp>
            <p:nvSpPr>
              <p:cNvPr id="177" name="Freeform 5413"/>
              <p:cNvSpPr>
                <a:spLocks/>
              </p:cNvSpPr>
              <p:nvPr/>
            </p:nvSpPr>
            <p:spPr bwMode="auto">
              <a:xfrm>
                <a:off x="1062" y="1722"/>
                <a:ext cx="4" cy="3"/>
              </a:xfrm>
              <a:custGeom>
                <a:avLst/>
                <a:gdLst>
                  <a:gd name="T0" fmla="*/ 4 w 3"/>
                  <a:gd name="T1" fmla="*/ 2 h 2"/>
                  <a:gd name="T2" fmla="*/ 0 w 3"/>
                  <a:gd name="T3" fmla="*/ 3 h 2"/>
                  <a:gd name="T4" fmla="*/ 4 w 3"/>
                  <a:gd name="T5" fmla="*/ 2 h 2"/>
                  <a:gd name="T6" fmla="*/ 0 60000 65536"/>
                  <a:gd name="T7" fmla="*/ 0 60000 65536"/>
                  <a:gd name="T8" fmla="*/ 0 60000 65536"/>
                </a:gdLst>
                <a:ahLst/>
                <a:cxnLst>
                  <a:cxn ang="T6">
                    <a:pos x="T0" y="T1"/>
                  </a:cxn>
                  <a:cxn ang="T7">
                    <a:pos x="T2" y="T3"/>
                  </a:cxn>
                  <a:cxn ang="T8">
                    <a:pos x="T4" y="T5"/>
                  </a:cxn>
                </a:cxnLst>
                <a:rect l="0" t="0" r="r" b="b"/>
                <a:pathLst>
                  <a:path w="3" h="2">
                    <a:moveTo>
                      <a:pt x="3" y="1"/>
                    </a:moveTo>
                    <a:cubicBezTo>
                      <a:pt x="2" y="0"/>
                      <a:pt x="0" y="2"/>
                      <a:pt x="0" y="2"/>
                    </a:cubicBezTo>
                    <a:cubicBezTo>
                      <a:pt x="1" y="2"/>
                      <a:pt x="2" y="1"/>
                      <a:pt x="3" y="1"/>
                    </a:cubicBezTo>
                  </a:path>
                </a:pathLst>
              </a:custGeom>
              <a:solidFill>
                <a:srgbClr val="B3B3B3"/>
              </a:solidFill>
              <a:ln w="3175">
                <a:solidFill>
                  <a:schemeClr val="tx1"/>
                </a:solidFill>
                <a:round/>
                <a:headEnd/>
                <a:tailEnd/>
              </a:ln>
            </p:spPr>
            <p:txBody>
              <a:bodyPr/>
              <a:lstStyle/>
              <a:p>
                <a:endParaRPr lang="en-GB" sz="2400" dirty="0"/>
              </a:p>
            </p:txBody>
          </p:sp>
          <p:sp>
            <p:nvSpPr>
              <p:cNvPr id="178" name="Freeform 5414"/>
              <p:cNvSpPr>
                <a:spLocks/>
              </p:cNvSpPr>
              <p:nvPr/>
            </p:nvSpPr>
            <p:spPr bwMode="auto">
              <a:xfrm>
                <a:off x="1099" y="1725"/>
                <a:ext cx="18" cy="8"/>
              </a:xfrm>
              <a:custGeom>
                <a:avLst/>
                <a:gdLst>
                  <a:gd name="T0" fmla="*/ 5 w 14"/>
                  <a:gd name="T1" fmla="*/ 5 h 6"/>
                  <a:gd name="T2" fmla="*/ 0 w 14"/>
                  <a:gd name="T3" fmla="*/ 8 h 6"/>
                  <a:gd name="T4" fmla="*/ 9 w 14"/>
                  <a:gd name="T5" fmla="*/ 5 h 6"/>
                  <a:gd name="T6" fmla="*/ 18 w 14"/>
                  <a:gd name="T7" fmla="*/ 1 h 6"/>
                  <a:gd name="T8" fmla="*/ 17 w 14"/>
                  <a:gd name="T9" fmla="*/ 0 h 6"/>
                  <a:gd name="T10" fmla="*/ 5 w 14"/>
                  <a:gd name="T11" fmla="*/ 5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 h="6">
                    <a:moveTo>
                      <a:pt x="4" y="4"/>
                    </a:moveTo>
                    <a:cubicBezTo>
                      <a:pt x="3" y="5"/>
                      <a:pt x="1" y="5"/>
                      <a:pt x="0" y="6"/>
                    </a:cubicBezTo>
                    <a:cubicBezTo>
                      <a:pt x="3" y="6"/>
                      <a:pt x="5" y="5"/>
                      <a:pt x="7" y="4"/>
                    </a:cubicBezTo>
                    <a:cubicBezTo>
                      <a:pt x="9" y="2"/>
                      <a:pt x="12" y="3"/>
                      <a:pt x="14" y="1"/>
                    </a:cubicBezTo>
                    <a:cubicBezTo>
                      <a:pt x="12" y="1"/>
                      <a:pt x="13" y="1"/>
                      <a:pt x="13" y="0"/>
                    </a:cubicBezTo>
                    <a:cubicBezTo>
                      <a:pt x="10" y="2"/>
                      <a:pt x="7" y="3"/>
                      <a:pt x="4" y="4"/>
                    </a:cubicBezTo>
                  </a:path>
                </a:pathLst>
              </a:custGeom>
              <a:solidFill>
                <a:srgbClr val="B3B3B3"/>
              </a:solidFill>
              <a:ln w="3175">
                <a:solidFill>
                  <a:schemeClr val="tx1"/>
                </a:solidFill>
                <a:round/>
                <a:headEnd/>
                <a:tailEnd/>
              </a:ln>
            </p:spPr>
            <p:txBody>
              <a:bodyPr/>
              <a:lstStyle/>
              <a:p>
                <a:endParaRPr lang="en-GB" sz="2400" dirty="0"/>
              </a:p>
            </p:txBody>
          </p:sp>
          <p:sp>
            <p:nvSpPr>
              <p:cNvPr id="179" name="Freeform 5415"/>
              <p:cNvSpPr>
                <a:spLocks/>
              </p:cNvSpPr>
              <p:nvPr/>
            </p:nvSpPr>
            <p:spPr bwMode="auto">
              <a:xfrm>
                <a:off x="1107" y="1723"/>
                <a:ext cx="5" cy="4"/>
              </a:xfrm>
              <a:custGeom>
                <a:avLst/>
                <a:gdLst>
                  <a:gd name="T0" fmla="*/ 5 w 4"/>
                  <a:gd name="T1" fmla="*/ 0 h 3"/>
                  <a:gd name="T2" fmla="*/ 5 w 4"/>
                  <a:gd name="T3" fmla="*/ 0 h 3"/>
                  <a:gd name="T4" fmla="*/ 0 w 4"/>
                  <a:gd name="T5" fmla="*/ 4 h 3"/>
                  <a:gd name="T6" fmla="*/ 5 w 4"/>
                  <a:gd name="T7" fmla="*/ 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4" y="0"/>
                    </a:moveTo>
                    <a:cubicBezTo>
                      <a:pt x="4" y="0"/>
                      <a:pt x="4" y="0"/>
                      <a:pt x="4" y="0"/>
                    </a:cubicBezTo>
                    <a:cubicBezTo>
                      <a:pt x="3" y="0"/>
                      <a:pt x="0" y="2"/>
                      <a:pt x="0" y="3"/>
                    </a:cubicBezTo>
                    <a:cubicBezTo>
                      <a:pt x="1" y="2"/>
                      <a:pt x="2" y="0"/>
                      <a:pt x="4" y="0"/>
                    </a:cubicBezTo>
                  </a:path>
                </a:pathLst>
              </a:custGeom>
              <a:solidFill>
                <a:srgbClr val="B3B3B3"/>
              </a:solidFill>
              <a:ln w="3175">
                <a:solidFill>
                  <a:schemeClr val="tx1"/>
                </a:solidFill>
                <a:round/>
                <a:headEnd/>
                <a:tailEnd/>
              </a:ln>
            </p:spPr>
            <p:txBody>
              <a:bodyPr/>
              <a:lstStyle/>
              <a:p>
                <a:endParaRPr lang="en-GB" sz="2400" dirty="0"/>
              </a:p>
            </p:txBody>
          </p:sp>
          <p:sp>
            <p:nvSpPr>
              <p:cNvPr id="180" name="Freeform 5416"/>
              <p:cNvSpPr>
                <a:spLocks/>
              </p:cNvSpPr>
              <p:nvPr/>
            </p:nvSpPr>
            <p:spPr bwMode="auto">
              <a:xfrm>
                <a:off x="1111" y="1719"/>
                <a:ext cx="1" cy="2"/>
              </a:xfrm>
              <a:custGeom>
                <a:avLst/>
                <a:gdLst>
                  <a:gd name="T0" fmla="*/ 1 w 1"/>
                  <a:gd name="T1" fmla="*/ 0 h 1"/>
                  <a:gd name="T2" fmla="*/ 0 w 1"/>
                  <a:gd name="T3" fmla="*/ 2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0"/>
                      <a:pt x="0" y="1"/>
                    </a:cubicBezTo>
                    <a:cubicBezTo>
                      <a:pt x="0"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181" name="Freeform 5417"/>
              <p:cNvSpPr>
                <a:spLocks/>
              </p:cNvSpPr>
              <p:nvPr/>
            </p:nvSpPr>
            <p:spPr bwMode="auto">
              <a:xfrm>
                <a:off x="1113" y="1717"/>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1"/>
                      <a:pt x="0" y="1"/>
                    </a:cubicBezTo>
                    <a:cubicBezTo>
                      <a:pt x="1" y="1"/>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182" name="Freeform 5418"/>
              <p:cNvSpPr>
                <a:spLocks/>
              </p:cNvSpPr>
              <p:nvPr/>
            </p:nvSpPr>
            <p:spPr bwMode="auto">
              <a:xfrm>
                <a:off x="1120" y="1723"/>
                <a:ext cx="8" cy="3"/>
              </a:xfrm>
              <a:custGeom>
                <a:avLst/>
                <a:gdLst>
                  <a:gd name="T0" fmla="*/ 8 w 6"/>
                  <a:gd name="T1" fmla="*/ 2 h 2"/>
                  <a:gd name="T2" fmla="*/ 5 w 6"/>
                  <a:gd name="T3" fmla="*/ 0 h 2"/>
                  <a:gd name="T4" fmla="*/ 3 w 6"/>
                  <a:gd name="T5" fmla="*/ 2 h 2"/>
                  <a:gd name="T6" fmla="*/ 0 w 6"/>
                  <a:gd name="T7" fmla="*/ 3 h 2"/>
                  <a:gd name="T8" fmla="*/ 8 w 6"/>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2">
                    <a:moveTo>
                      <a:pt x="6" y="1"/>
                    </a:moveTo>
                    <a:cubicBezTo>
                      <a:pt x="6" y="0"/>
                      <a:pt x="4" y="0"/>
                      <a:pt x="4" y="0"/>
                    </a:cubicBezTo>
                    <a:cubicBezTo>
                      <a:pt x="3" y="0"/>
                      <a:pt x="0" y="1"/>
                      <a:pt x="2" y="1"/>
                    </a:cubicBezTo>
                    <a:cubicBezTo>
                      <a:pt x="1" y="1"/>
                      <a:pt x="1" y="2"/>
                      <a:pt x="0" y="2"/>
                    </a:cubicBezTo>
                    <a:cubicBezTo>
                      <a:pt x="2" y="1"/>
                      <a:pt x="4" y="1"/>
                      <a:pt x="6" y="1"/>
                    </a:cubicBezTo>
                  </a:path>
                </a:pathLst>
              </a:custGeom>
              <a:solidFill>
                <a:srgbClr val="B3B3B3"/>
              </a:solidFill>
              <a:ln w="3175">
                <a:solidFill>
                  <a:schemeClr val="tx1"/>
                </a:solidFill>
                <a:round/>
                <a:headEnd/>
                <a:tailEnd/>
              </a:ln>
            </p:spPr>
            <p:txBody>
              <a:bodyPr/>
              <a:lstStyle/>
              <a:p>
                <a:endParaRPr lang="en-GB" sz="2400" dirty="0"/>
              </a:p>
            </p:txBody>
          </p:sp>
          <p:sp>
            <p:nvSpPr>
              <p:cNvPr id="183" name="Freeform 5419"/>
              <p:cNvSpPr>
                <a:spLocks/>
              </p:cNvSpPr>
              <p:nvPr/>
            </p:nvSpPr>
            <p:spPr bwMode="auto">
              <a:xfrm>
                <a:off x="1136" y="1730"/>
                <a:ext cx="6" cy="3"/>
              </a:xfrm>
              <a:custGeom>
                <a:avLst/>
                <a:gdLst>
                  <a:gd name="T0" fmla="*/ 6 w 5"/>
                  <a:gd name="T1" fmla="*/ 0 h 2"/>
                  <a:gd name="T2" fmla="*/ 0 w 5"/>
                  <a:gd name="T3" fmla="*/ 3 h 2"/>
                  <a:gd name="T4" fmla="*/ 6 w 5"/>
                  <a:gd name="T5" fmla="*/ 0 h 2"/>
                  <a:gd name="T6" fmla="*/ 6 w 5"/>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2">
                    <a:moveTo>
                      <a:pt x="5" y="0"/>
                    </a:moveTo>
                    <a:cubicBezTo>
                      <a:pt x="3" y="1"/>
                      <a:pt x="2" y="1"/>
                      <a:pt x="0" y="2"/>
                    </a:cubicBezTo>
                    <a:cubicBezTo>
                      <a:pt x="2" y="1"/>
                      <a:pt x="4" y="1"/>
                      <a:pt x="5" y="0"/>
                    </a:cubicBezTo>
                    <a:cubicBezTo>
                      <a:pt x="5" y="0"/>
                      <a:pt x="5" y="0"/>
                      <a:pt x="5" y="0"/>
                    </a:cubicBezTo>
                  </a:path>
                </a:pathLst>
              </a:custGeom>
              <a:solidFill>
                <a:srgbClr val="B3B3B3"/>
              </a:solidFill>
              <a:ln w="3175">
                <a:solidFill>
                  <a:schemeClr val="tx1"/>
                </a:solidFill>
                <a:round/>
                <a:headEnd/>
                <a:tailEnd/>
              </a:ln>
            </p:spPr>
            <p:txBody>
              <a:bodyPr/>
              <a:lstStyle/>
              <a:p>
                <a:endParaRPr lang="en-GB" sz="2400" dirty="0"/>
              </a:p>
            </p:txBody>
          </p:sp>
          <p:sp>
            <p:nvSpPr>
              <p:cNvPr id="184" name="Freeform 5420"/>
              <p:cNvSpPr>
                <a:spLocks/>
              </p:cNvSpPr>
              <p:nvPr/>
            </p:nvSpPr>
            <p:spPr bwMode="auto">
              <a:xfrm>
                <a:off x="971" y="1780"/>
                <a:ext cx="4" cy="1"/>
              </a:xfrm>
              <a:custGeom>
                <a:avLst/>
                <a:gdLst>
                  <a:gd name="T0" fmla="*/ 4 w 3"/>
                  <a:gd name="T1" fmla="*/ 0 h 1"/>
                  <a:gd name="T2" fmla="*/ 0 w 3"/>
                  <a:gd name="T3" fmla="*/ 1 h 1"/>
                  <a:gd name="T4" fmla="*/ 4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3" y="0"/>
                    </a:moveTo>
                    <a:cubicBezTo>
                      <a:pt x="2" y="0"/>
                      <a:pt x="1" y="0"/>
                      <a:pt x="0" y="1"/>
                    </a:cubicBezTo>
                    <a:cubicBezTo>
                      <a:pt x="1" y="1"/>
                      <a:pt x="2" y="0"/>
                      <a:pt x="3" y="0"/>
                    </a:cubicBezTo>
                  </a:path>
                </a:pathLst>
              </a:custGeom>
              <a:solidFill>
                <a:srgbClr val="B3B3B3"/>
              </a:solidFill>
              <a:ln w="3175">
                <a:solidFill>
                  <a:schemeClr val="tx1"/>
                </a:solidFill>
                <a:round/>
                <a:headEnd/>
                <a:tailEnd/>
              </a:ln>
            </p:spPr>
            <p:txBody>
              <a:bodyPr/>
              <a:lstStyle/>
              <a:p>
                <a:endParaRPr lang="en-GB" sz="2400" dirty="0"/>
              </a:p>
            </p:txBody>
          </p:sp>
          <p:sp>
            <p:nvSpPr>
              <p:cNvPr id="185" name="Freeform 5421"/>
              <p:cNvSpPr>
                <a:spLocks/>
              </p:cNvSpPr>
              <p:nvPr/>
            </p:nvSpPr>
            <p:spPr bwMode="auto">
              <a:xfrm>
                <a:off x="991" y="1771"/>
                <a:ext cx="6" cy="2"/>
              </a:xfrm>
              <a:custGeom>
                <a:avLst/>
                <a:gdLst>
                  <a:gd name="T0" fmla="*/ 6 w 5"/>
                  <a:gd name="T1" fmla="*/ 1 h 2"/>
                  <a:gd name="T2" fmla="*/ 0 w 5"/>
                  <a:gd name="T3" fmla="*/ 2 h 2"/>
                  <a:gd name="T4" fmla="*/ 6 w 5"/>
                  <a:gd name="T5" fmla="*/ 1 h 2"/>
                  <a:gd name="T6" fmla="*/ 0 60000 65536"/>
                  <a:gd name="T7" fmla="*/ 0 60000 65536"/>
                  <a:gd name="T8" fmla="*/ 0 60000 65536"/>
                </a:gdLst>
                <a:ahLst/>
                <a:cxnLst>
                  <a:cxn ang="T6">
                    <a:pos x="T0" y="T1"/>
                  </a:cxn>
                  <a:cxn ang="T7">
                    <a:pos x="T2" y="T3"/>
                  </a:cxn>
                  <a:cxn ang="T8">
                    <a:pos x="T4" y="T5"/>
                  </a:cxn>
                </a:cxnLst>
                <a:rect l="0" t="0" r="r" b="b"/>
                <a:pathLst>
                  <a:path w="5" h="2">
                    <a:moveTo>
                      <a:pt x="5" y="1"/>
                    </a:moveTo>
                    <a:cubicBezTo>
                      <a:pt x="4" y="0"/>
                      <a:pt x="0" y="0"/>
                      <a:pt x="0" y="2"/>
                    </a:cubicBezTo>
                    <a:cubicBezTo>
                      <a:pt x="2" y="2"/>
                      <a:pt x="3" y="1"/>
                      <a:pt x="5" y="1"/>
                    </a:cubicBezTo>
                  </a:path>
                </a:pathLst>
              </a:custGeom>
              <a:solidFill>
                <a:srgbClr val="B3B3B3"/>
              </a:solidFill>
              <a:ln w="3175">
                <a:solidFill>
                  <a:schemeClr val="tx1"/>
                </a:solidFill>
                <a:round/>
                <a:headEnd/>
                <a:tailEnd/>
              </a:ln>
            </p:spPr>
            <p:txBody>
              <a:bodyPr/>
              <a:lstStyle/>
              <a:p>
                <a:endParaRPr lang="en-GB" sz="2400" dirty="0"/>
              </a:p>
            </p:txBody>
          </p:sp>
          <p:sp>
            <p:nvSpPr>
              <p:cNvPr id="186" name="Freeform 5422"/>
              <p:cNvSpPr>
                <a:spLocks/>
              </p:cNvSpPr>
              <p:nvPr/>
            </p:nvSpPr>
            <p:spPr bwMode="auto">
              <a:xfrm>
                <a:off x="1008" y="1758"/>
                <a:ext cx="2" cy="1"/>
              </a:xfrm>
              <a:custGeom>
                <a:avLst/>
                <a:gdLst>
                  <a:gd name="T0" fmla="*/ 2 w 2"/>
                  <a:gd name="T1" fmla="*/ 0 h 1"/>
                  <a:gd name="T2" fmla="*/ 0 w 2"/>
                  <a:gd name="T3" fmla="*/ 1 h 1"/>
                  <a:gd name="T4" fmla="*/ 2 w 2"/>
                  <a:gd name="T5" fmla="*/ 1 h 1"/>
                  <a:gd name="T6" fmla="*/ 2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cubicBezTo>
                      <a:pt x="1" y="0"/>
                      <a:pt x="1" y="0"/>
                      <a:pt x="0" y="1"/>
                    </a:cubicBezTo>
                    <a:cubicBezTo>
                      <a:pt x="1" y="1"/>
                      <a:pt x="2" y="1"/>
                      <a:pt x="2" y="1"/>
                    </a:cubicBezTo>
                    <a:cubicBezTo>
                      <a:pt x="2" y="0"/>
                      <a:pt x="2" y="0"/>
                      <a:pt x="2" y="0"/>
                    </a:cubicBezTo>
                  </a:path>
                </a:pathLst>
              </a:custGeom>
              <a:solidFill>
                <a:srgbClr val="B3B3B3"/>
              </a:solidFill>
              <a:ln w="3175">
                <a:solidFill>
                  <a:schemeClr val="tx1"/>
                </a:solidFill>
                <a:round/>
                <a:headEnd/>
                <a:tailEnd/>
              </a:ln>
            </p:spPr>
            <p:txBody>
              <a:bodyPr/>
              <a:lstStyle/>
              <a:p>
                <a:endParaRPr lang="en-GB" sz="2400" dirty="0"/>
              </a:p>
            </p:txBody>
          </p:sp>
          <p:sp>
            <p:nvSpPr>
              <p:cNvPr id="187" name="Freeform 5423"/>
              <p:cNvSpPr>
                <a:spLocks/>
              </p:cNvSpPr>
              <p:nvPr/>
            </p:nvSpPr>
            <p:spPr bwMode="auto">
              <a:xfrm>
                <a:off x="1016" y="1759"/>
                <a:ext cx="1" cy="1"/>
              </a:xfrm>
              <a:custGeom>
                <a:avLst/>
                <a:gdLst>
                  <a:gd name="T0" fmla="*/ 1 w 1"/>
                  <a:gd name="T1" fmla="*/ 1 h 1"/>
                  <a:gd name="T2" fmla="*/ 0 w 1"/>
                  <a:gd name="T3" fmla="*/ 1 h 1"/>
                  <a:gd name="T4" fmla="*/ 1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1"/>
                      <a:pt x="0"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188" name="Freeform 5424"/>
              <p:cNvSpPr>
                <a:spLocks/>
              </p:cNvSpPr>
              <p:nvPr/>
            </p:nvSpPr>
            <p:spPr bwMode="auto">
              <a:xfrm>
                <a:off x="1024" y="1750"/>
                <a:ext cx="4" cy="2"/>
              </a:xfrm>
              <a:custGeom>
                <a:avLst/>
                <a:gdLst>
                  <a:gd name="T0" fmla="*/ 4 w 3"/>
                  <a:gd name="T1" fmla="*/ 1 h 2"/>
                  <a:gd name="T2" fmla="*/ 0 w 3"/>
                  <a:gd name="T3" fmla="*/ 2 h 2"/>
                  <a:gd name="T4" fmla="*/ 4 w 3"/>
                  <a:gd name="T5" fmla="*/ 1 h 2"/>
                  <a:gd name="T6" fmla="*/ 0 60000 65536"/>
                  <a:gd name="T7" fmla="*/ 0 60000 65536"/>
                  <a:gd name="T8" fmla="*/ 0 60000 65536"/>
                </a:gdLst>
                <a:ahLst/>
                <a:cxnLst>
                  <a:cxn ang="T6">
                    <a:pos x="T0" y="T1"/>
                  </a:cxn>
                  <a:cxn ang="T7">
                    <a:pos x="T2" y="T3"/>
                  </a:cxn>
                  <a:cxn ang="T8">
                    <a:pos x="T4" y="T5"/>
                  </a:cxn>
                </a:cxnLst>
                <a:rect l="0" t="0" r="r" b="b"/>
                <a:pathLst>
                  <a:path w="3" h="2">
                    <a:moveTo>
                      <a:pt x="3" y="1"/>
                    </a:moveTo>
                    <a:cubicBezTo>
                      <a:pt x="2" y="0"/>
                      <a:pt x="1" y="1"/>
                      <a:pt x="0" y="2"/>
                    </a:cubicBezTo>
                    <a:cubicBezTo>
                      <a:pt x="1" y="2"/>
                      <a:pt x="3" y="1"/>
                      <a:pt x="3" y="1"/>
                    </a:cubicBezTo>
                  </a:path>
                </a:pathLst>
              </a:custGeom>
              <a:solidFill>
                <a:srgbClr val="B3B3B3"/>
              </a:solidFill>
              <a:ln w="3175">
                <a:solidFill>
                  <a:schemeClr val="tx1"/>
                </a:solidFill>
                <a:round/>
                <a:headEnd/>
                <a:tailEnd/>
              </a:ln>
            </p:spPr>
            <p:txBody>
              <a:bodyPr/>
              <a:lstStyle/>
              <a:p>
                <a:endParaRPr lang="en-GB" sz="2400" dirty="0"/>
              </a:p>
            </p:txBody>
          </p:sp>
          <p:sp>
            <p:nvSpPr>
              <p:cNvPr id="189" name="Freeform 5425"/>
              <p:cNvSpPr>
                <a:spLocks/>
              </p:cNvSpPr>
              <p:nvPr/>
            </p:nvSpPr>
            <p:spPr bwMode="auto">
              <a:xfrm>
                <a:off x="1025" y="1750"/>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0"/>
                      <a:pt x="0" y="1"/>
                      <a:pt x="0" y="1"/>
                    </a:cubicBezTo>
                    <a:cubicBezTo>
                      <a:pt x="0" y="1"/>
                      <a:pt x="0" y="0"/>
                      <a:pt x="1" y="0"/>
                    </a:cubicBezTo>
                  </a:path>
                </a:pathLst>
              </a:custGeom>
              <a:solidFill>
                <a:srgbClr val="B3B3B3"/>
              </a:solidFill>
              <a:ln w="3175">
                <a:solidFill>
                  <a:schemeClr val="tx1"/>
                </a:solidFill>
                <a:round/>
                <a:headEnd/>
                <a:tailEnd/>
              </a:ln>
            </p:spPr>
            <p:txBody>
              <a:bodyPr/>
              <a:lstStyle/>
              <a:p>
                <a:endParaRPr lang="en-GB" sz="2400" dirty="0"/>
              </a:p>
            </p:txBody>
          </p:sp>
          <p:sp>
            <p:nvSpPr>
              <p:cNvPr id="190" name="Freeform 5426"/>
              <p:cNvSpPr>
                <a:spLocks/>
              </p:cNvSpPr>
              <p:nvPr/>
            </p:nvSpPr>
            <p:spPr bwMode="auto">
              <a:xfrm>
                <a:off x="1028" y="1755"/>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0" y="1"/>
                      <a:pt x="0" y="1"/>
                      <a:pt x="0" y="1"/>
                    </a:cubicBezTo>
                    <a:cubicBezTo>
                      <a:pt x="0" y="1"/>
                      <a:pt x="0" y="1"/>
                      <a:pt x="1" y="0"/>
                    </a:cubicBezTo>
                  </a:path>
                </a:pathLst>
              </a:custGeom>
              <a:solidFill>
                <a:srgbClr val="B3B3B3"/>
              </a:solidFill>
              <a:ln w="3175">
                <a:solidFill>
                  <a:schemeClr val="tx1"/>
                </a:solidFill>
                <a:round/>
                <a:headEnd/>
                <a:tailEnd/>
              </a:ln>
            </p:spPr>
            <p:txBody>
              <a:bodyPr/>
              <a:lstStyle/>
              <a:p>
                <a:endParaRPr lang="en-GB" sz="2400" dirty="0"/>
              </a:p>
            </p:txBody>
          </p:sp>
          <p:sp>
            <p:nvSpPr>
              <p:cNvPr id="191" name="Freeform 5427"/>
              <p:cNvSpPr>
                <a:spLocks/>
              </p:cNvSpPr>
              <p:nvPr/>
            </p:nvSpPr>
            <p:spPr bwMode="auto">
              <a:xfrm>
                <a:off x="860" y="1801"/>
                <a:ext cx="3" cy="2"/>
              </a:xfrm>
              <a:custGeom>
                <a:avLst/>
                <a:gdLst>
                  <a:gd name="T0" fmla="*/ 3 w 2"/>
                  <a:gd name="T1" fmla="*/ 0 h 1"/>
                  <a:gd name="T2" fmla="*/ 0 w 2"/>
                  <a:gd name="T3" fmla="*/ 0 h 1"/>
                  <a:gd name="T4" fmla="*/ 2 w 2"/>
                  <a:gd name="T5" fmla="*/ 2 h 1"/>
                  <a:gd name="T6" fmla="*/ 3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cubicBezTo>
                      <a:pt x="1" y="0"/>
                      <a:pt x="1" y="0"/>
                      <a:pt x="0" y="0"/>
                    </a:cubicBezTo>
                    <a:cubicBezTo>
                      <a:pt x="1" y="0"/>
                      <a:pt x="2" y="0"/>
                      <a:pt x="1" y="1"/>
                    </a:cubicBezTo>
                    <a:cubicBezTo>
                      <a:pt x="2" y="0"/>
                      <a:pt x="2" y="0"/>
                      <a:pt x="2" y="0"/>
                    </a:cubicBezTo>
                  </a:path>
                </a:pathLst>
              </a:custGeom>
              <a:solidFill>
                <a:srgbClr val="B3B3B3"/>
              </a:solidFill>
              <a:ln w="3175">
                <a:solidFill>
                  <a:schemeClr val="tx1"/>
                </a:solidFill>
                <a:round/>
                <a:headEnd/>
                <a:tailEnd/>
              </a:ln>
            </p:spPr>
            <p:txBody>
              <a:bodyPr/>
              <a:lstStyle/>
              <a:p>
                <a:endParaRPr lang="en-GB" sz="2400" dirty="0"/>
              </a:p>
            </p:txBody>
          </p:sp>
          <p:sp>
            <p:nvSpPr>
              <p:cNvPr id="192" name="Freeform 5428"/>
              <p:cNvSpPr>
                <a:spLocks/>
              </p:cNvSpPr>
              <p:nvPr/>
            </p:nvSpPr>
            <p:spPr bwMode="auto">
              <a:xfrm>
                <a:off x="873" y="1797"/>
                <a:ext cx="7" cy="4"/>
              </a:xfrm>
              <a:custGeom>
                <a:avLst/>
                <a:gdLst>
                  <a:gd name="T0" fmla="*/ 6 w 5"/>
                  <a:gd name="T1" fmla="*/ 0 h 3"/>
                  <a:gd name="T2" fmla="*/ 0 w 5"/>
                  <a:gd name="T3" fmla="*/ 4 h 3"/>
                  <a:gd name="T4" fmla="*/ 3 w 5"/>
                  <a:gd name="T5" fmla="*/ 4 h 3"/>
                  <a:gd name="T6" fmla="*/ 7 w 5"/>
                  <a:gd name="T7" fmla="*/ 0 h 3"/>
                  <a:gd name="T8" fmla="*/ 4 w 5"/>
                  <a:gd name="T9" fmla="*/ 1 h 3"/>
                  <a:gd name="T10" fmla="*/ 6 w 5"/>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3">
                    <a:moveTo>
                      <a:pt x="4" y="0"/>
                    </a:moveTo>
                    <a:cubicBezTo>
                      <a:pt x="2" y="0"/>
                      <a:pt x="1" y="2"/>
                      <a:pt x="0" y="3"/>
                    </a:cubicBezTo>
                    <a:cubicBezTo>
                      <a:pt x="1" y="3"/>
                      <a:pt x="2" y="3"/>
                      <a:pt x="2" y="3"/>
                    </a:cubicBezTo>
                    <a:cubicBezTo>
                      <a:pt x="3" y="3"/>
                      <a:pt x="4" y="1"/>
                      <a:pt x="5" y="0"/>
                    </a:cubicBezTo>
                    <a:cubicBezTo>
                      <a:pt x="5" y="1"/>
                      <a:pt x="4" y="1"/>
                      <a:pt x="3" y="1"/>
                    </a:cubicBezTo>
                    <a:cubicBezTo>
                      <a:pt x="3" y="1"/>
                      <a:pt x="4" y="1"/>
                      <a:pt x="4" y="0"/>
                    </a:cubicBezTo>
                  </a:path>
                </a:pathLst>
              </a:custGeom>
              <a:solidFill>
                <a:srgbClr val="B3B3B3"/>
              </a:solidFill>
              <a:ln w="3175">
                <a:solidFill>
                  <a:schemeClr val="tx1"/>
                </a:solidFill>
                <a:round/>
                <a:headEnd/>
                <a:tailEnd/>
              </a:ln>
            </p:spPr>
            <p:txBody>
              <a:bodyPr/>
              <a:lstStyle/>
              <a:p>
                <a:endParaRPr lang="en-GB" sz="2400" dirty="0"/>
              </a:p>
            </p:txBody>
          </p:sp>
          <p:sp>
            <p:nvSpPr>
              <p:cNvPr id="193" name="Freeform 5429"/>
              <p:cNvSpPr>
                <a:spLocks/>
              </p:cNvSpPr>
              <p:nvPr/>
            </p:nvSpPr>
            <p:spPr bwMode="auto">
              <a:xfrm>
                <a:off x="876" y="1800"/>
                <a:ext cx="10" cy="5"/>
              </a:xfrm>
              <a:custGeom>
                <a:avLst/>
                <a:gdLst>
                  <a:gd name="T0" fmla="*/ 5 w 8"/>
                  <a:gd name="T1" fmla="*/ 3 h 4"/>
                  <a:gd name="T2" fmla="*/ 10 w 8"/>
                  <a:gd name="T3" fmla="*/ 0 h 4"/>
                  <a:gd name="T4" fmla="*/ 5 w 8"/>
                  <a:gd name="T5" fmla="*/ 1 h 4"/>
                  <a:gd name="T6" fmla="*/ 0 w 8"/>
                  <a:gd name="T7" fmla="*/ 5 h 4"/>
                  <a:gd name="T8" fmla="*/ 5 w 8"/>
                  <a:gd name="T9" fmla="*/ 3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4">
                    <a:moveTo>
                      <a:pt x="4" y="2"/>
                    </a:moveTo>
                    <a:cubicBezTo>
                      <a:pt x="6" y="2"/>
                      <a:pt x="7" y="1"/>
                      <a:pt x="8" y="0"/>
                    </a:cubicBezTo>
                    <a:cubicBezTo>
                      <a:pt x="7" y="1"/>
                      <a:pt x="5" y="1"/>
                      <a:pt x="4" y="1"/>
                    </a:cubicBezTo>
                    <a:cubicBezTo>
                      <a:pt x="3" y="2"/>
                      <a:pt x="1" y="3"/>
                      <a:pt x="0" y="4"/>
                    </a:cubicBezTo>
                    <a:cubicBezTo>
                      <a:pt x="1" y="3"/>
                      <a:pt x="3" y="3"/>
                      <a:pt x="4" y="2"/>
                    </a:cubicBezTo>
                  </a:path>
                </a:pathLst>
              </a:custGeom>
              <a:solidFill>
                <a:srgbClr val="B3B3B3"/>
              </a:solidFill>
              <a:ln w="3175">
                <a:solidFill>
                  <a:schemeClr val="tx1"/>
                </a:solidFill>
                <a:round/>
                <a:headEnd/>
                <a:tailEnd/>
              </a:ln>
            </p:spPr>
            <p:txBody>
              <a:bodyPr/>
              <a:lstStyle/>
              <a:p>
                <a:endParaRPr lang="en-GB" sz="2400" dirty="0"/>
              </a:p>
            </p:txBody>
          </p:sp>
          <p:sp>
            <p:nvSpPr>
              <p:cNvPr id="194" name="Freeform 5430"/>
              <p:cNvSpPr>
                <a:spLocks/>
              </p:cNvSpPr>
              <p:nvPr/>
            </p:nvSpPr>
            <p:spPr bwMode="auto">
              <a:xfrm>
                <a:off x="880" y="1799"/>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1" y="0"/>
                      <a:pt x="0" y="0"/>
                      <a:pt x="0" y="1"/>
                    </a:cubicBezTo>
                    <a:cubicBezTo>
                      <a:pt x="0" y="1"/>
                      <a:pt x="1" y="1"/>
                      <a:pt x="2" y="0"/>
                    </a:cubicBezTo>
                  </a:path>
                </a:pathLst>
              </a:custGeom>
              <a:solidFill>
                <a:srgbClr val="B3B3B3"/>
              </a:solidFill>
              <a:ln w="3175">
                <a:solidFill>
                  <a:schemeClr val="tx1"/>
                </a:solidFill>
                <a:round/>
                <a:headEnd/>
                <a:tailEnd/>
              </a:ln>
            </p:spPr>
            <p:txBody>
              <a:bodyPr/>
              <a:lstStyle/>
              <a:p>
                <a:endParaRPr lang="en-GB" sz="2400" dirty="0"/>
              </a:p>
            </p:txBody>
          </p:sp>
          <p:sp>
            <p:nvSpPr>
              <p:cNvPr id="195" name="Freeform 5431"/>
              <p:cNvSpPr>
                <a:spLocks/>
              </p:cNvSpPr>
              <p:nvPr/>
            </p:nvSpPr>
            <p:spPr bwMode="auto">
              <a:xfrm>
                <a:off x="882" y="1796"/>
                <a:ext cx="3" cy="1"/>
              </a:xfrm>
              <a:custGeom>
                <a:avLst/>
                <a:gdLst>
                  <a:gd name="T0" fmla="*/ 3 w 2"/>
                  <a:gd name="T1" fmla="*/ 1 h 1"/>
                  <a:gd name="T2" fmla="*/ 0 w 2"/>
                  <a:gd name="T3" fmla="*/ 1 h 1"/>
                  <a:gd name="T4" fmla="*/ 3 w 2"/>
                  <a:gd name="T5" fmla="*/ 1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1"/>
                      <a:pt x="0" y="1"/>
                    </a:cubicBezTo>
                    <a:cubicBezTo>
                      <a:pt x="1" y="1"/>
                      <a:pt x="2" y="1"/>
                      <a:pt x="2" y="1"/>
                    </a:cubicBezTo>
                  </a:path>
                </a:pathLst>
              </a:custGeom>
              <a:solidFill>
                <a:srgbClr val="B3B3B3"/>
              </a:solidFill>
              <a:ln w="3175">
                <a:solidFill>
                  <a:schemeClr val="tx1"/>
                </a:solidFill>
                <a:round/>
                <a:headEnd/>
                <a:tailEnd/>
              </a:ln>
            </p:spPr>
            <p:txBody>
              <a:bodyPr/>
              <a:lstStyle/>
              <a:p>
                <a:endParaRPr lang="en-GB" sz="2400" dirty="0"/>
              </a:p>
            </p:txBody>
          </p:sp>
          <p:sp>
            <p:nvSpPr>
              <p:cNvPr id="196" name="Freeform 5432"/>
              <p:cNvSpPr>
                <a:spLocks/>
              </p:cNvSpPr>
              <p:nvPr/>
            </p:nvSpPr>
            <p:spPr bwMode="auto">
              <a:xfrm>
                <a:off x="885" y="1800"/>
                <a:ext cx="5" cy="3"/>
              </a:xfrm>
              <a:custGeom>
                <a:avLst/>
                <a:gdLst>
                  <a:gd name="T0" fmla="*/ 5 w 4"/>
                  <a:gd name="T1" fmla="*/ 0 h 2"/>
                  <a:gd name="T2" fmla="*/ 0 w 4"/>
                  <a:gd name="T3" fmla="*/ 3 h 2"/>
                  <a:gd name="T4" fmla="*/ 5 w 4"/>
                  <a:gd name="T5" fmla="*/ 0 h 2"/>
                  <a:gd name="T6" fmla="*/ 0 60000 65536"/>
                  <a:gd name="T7" fmla="*/ 0 60000 65536"/>
                  <a:gd name="T8" fmla="*/ 0 60000 65536"/>
                </a:gdLst>
                <a:ahLst/>
                <a:cxnLst>
                  <a:cxn ang="T6">
                    <a:pos x="T0" y="T1"/>
                  </a:cxn>
                  <a:cxn ang="T7">
                    <a:pos x="T2" y="T3"/>
                  </a:cxn>
                  <a:cxn ang="T8">
                    <a:pos x="T4" y="T5"/>
                  </a:cxn>
                </a:cxnLst>
                <a:rect l="0" t="0" r="r" b="b"/>
                <a:pathLst>
                  <a:path w="4" h="2">
                    <a:moveTo>
                      <a:pt x="4" y="0"/>
                    </a:moveTo>
                    <a:cubicBezTo>
                      <a:pt x="2" y="0"/>
                      <a:pt x="1" y="2"/>
                      <a:pt x="0" y="2"/>
                    </a:cubicBezTo>
                    <a:cubicBezTo>
                      <a:pt x="2" y="2"/>
                      <a:pt x="3" y="1"/>
                      <a:pt x="4" y="0"/>
                    </a:cubicBezTo>
                  </a:path>
                </a:pathLst>
              </a:custGeom>
              <a:solidFill>
                <a:srgbClr val="B3B3B3"/>
              </a:solidFill>
              <a:ln w="3175">
                <a:solidFill>
                  <a:schemeClr val="tx1"/>
                </a:solidFill>
                <a:round/>
                <a:headEnd/>
                <a:tailEnd/>
              </a:ln>
            </p:spPr>
            <p:txBody>
              <a:bodyPr/>
              <a:lstStyle/>
              <a:p>
                <a:endParaRPr lang="en-GB" sz="2400" dirty="0"/>
              </a:p>
            </p:txBody>
          </p:sp>
          <p:sp>
            <p:nvSpPr>
              <p:cNvPr id="197" name="Freeform 5433"/>
              <p:cNvSpPr>
                <a:spLocks/>
              </p:cNvSpPr>
              <p:nvPr/>
            </p:nvSpPr>
            <p:spPr bwMode="auto">
              <a:xfrm>
                <a:off x="885" y="1803"/>
                <a:ext cx="3" cy="1"/>
              </a:xfrm>
              <a:custGeom>
                <a:avLst/>
                <a:gdLst>
                  <a:gd name="T0" fmla="*/ 3 w 2"/>
                  <a:gd name="T1" fmla="*/ 0 h 1"/>
                  <a:gd name="T2" fmla="*/ 0 w 2"/>
                  <a:gd name="T3" fmla="*/ 1 h 1"/>
                  <a:gd name="T4" fmla="*/ 3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2" y="1"/>
                      <a:pt x="1" y="1"/>
                      <a:pt x="0" y="1"/>
                    </a:cubicBezTo>
                    <a:cubicBezTo>
                      <a:pt x="1" y="1"/>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198" name="Freeform 5434"/>
              <p:cNvSpPr>
                <a:spLocks/>
              </p:cNvSpPr>
              <p:nvPr/>
            </p:nvSpPr>
            <p:spPr bwMode="auto">
              <a:xfrm>
                <a:off x="885" y="1723"/>
                <a:ext cx="24" cy="11"/>
              </a:xfrm>
              <a:custGeom>
                <a:avLst/>
                <a:gdLst>
                  <a:gd name="T0" fmla="*/ 1 w 18"/>
                  <a:gd name="T1" fmla="*/ 7 h 8"/>
                  <a:gd name="T2" fmla="*/ 8 w 18"/>
                  <a:gd name="T3" fmla="*/ 11 h 8"/>
                  <a:gd name="T4" fmla="*/ 17 w 18"/>
                  <a:gd name="T5" fmla="*/ 8 h 8"/>
                  <a:gd name="T6" fmla="*/ 24 w 18"/>
                  <a:gd name="T7" fmla="*/ 1 h 8"/>
                  <a:gd name="T8" fmla="*/ 21 w 18"/>
                  <a:gd name="T9" fmla="*/ 1 h 8"/>
                  <a:gd name="T10" fmla="*/ 17 w 18"/>
                  <a:gd name="T11" fmla="*/ 1 h 8"/>
                  <a:gd name="T12" fmla="*/ 11 w 18"/>
                  <a:gd name="T13" fmla="*/ 3 h 8"/>
                  <a:gd name="T14" fmla="*/ 1 w 18"/>
                  <a:gd name="T15" fmla="*/ 7 h 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8" h="8">
                    <a:moveTo>
                      <a:pt x="1" y="5"/>
                    </a:moveTo>
                    <a:cubicBezTo>
                      <a:pt x="2" y="5"/>
                      <a:pt x="6" y="7"/>
                      <a:pt x="6" y="8"/>
                    </a:cubicBezTo>
                    <a:cubicBezTo>
                      <a:pt x="7" y="6"/>
                      <a:pt x="11" y="6"/>
                      <a:pt x="13" y="6"/>
                    </a:cubicBezTo>
                    <a:cubicBezTo>
                      <a:pt x="14" y="6"/>
                      <a:pt x="17" y="3"/>
                      <a:pt x="18" y="1"/>
                    </a:cubicBezTo>
                    <a:cubicBezTo>
                      <a:pt x="17" y="1"/>
                      <a:pt x="17" y="1"/>
                      <a:pt x="16" y="1"/>
                    </a:cubicBezTo>
                    <a:cubicBezTo>
                      <a:pt x="15" y="0"/>
                      <a:pt x="14" y="1"/>
                      <a:pt x="13" y="1"/>
                    </a:cubicBezTo>
                    <a:cubicBezTo>
                      <a:pt x="11" y="1"/>
                      <a:pt x="9" y="1"/>
                      <a:pt x="8" y="2"/>
                    </a:cubicBezTo>
                    <a:cubicBezTo>
                      <a:pt x="7" y="3"/>
                      <a:pt x="0" y="1"/>
                      <a:pt x="1" y="5"/>
                    </a:cubicBezTo>
                  </a:path>
                </a:pathLst>
              </a:custGeom>
              <a:solidFill>
                <a:srgbClr val="B3B3B3"/>
              </a:solidFill>
              <a:ln w="3175">
                <a:solidFill>
                  <a:schemeClr val="tx1"/>
                </a:solidFill>
                <a:round/>
                <a:headEnd/>
                <a:tailEnd/>
              </a:ln>
            </p:spPr>
            <p:txBody>
              <a:bodyPr/>
              <a:lstStyle/>
              <a:p>
                <a:endParaRPr lang="en-GB" sz="2400" dirty="0"/>
              </a:p>
            </p:txBody>
          </p:sp>
          <p:sp>
            <p:nvSpPr>
              <p:cNvPr id="199" name="Freeform 5435"/>
              <p:cNvSpPr>
                <a:spLocks/>
              </p:cNvSpPr>
              <p:nvPr/>
            </p:nvSpPr>
            <p:spPr bwMode="auto">
              <a:xfrm>
                <a:off x="929" y="1747"/>
                <a:ext cx="8" cy="4"/>
              </a:xfrm>
              <a:custGeom>
                <a:avLst/>
                <a:gdLst>
                  <a:gd name="T0" fmla="*/ 1 w 6"/>
                  <a:gd name="T1" fmla="*/ 3 h 3"/>
                  <a:gd name="T2" fmla="*/ 0 w 6"/>
                  <a:gd name="T3" fmla="*/ 4 h 3"/>
                  <a:gd name="T4" fmla="*/ 8 w 6"/>
                  <a:gd name="T5" fmla="*/ 0 h 3"/>
                  <a:gd name="T6" fmla="*/ 1 w 6"/>
                  <a:gd name="T7" fmla="*/ 3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3">
                    <a:moveTo>
                      <a:pt x="1" y="2"/>
                    </a:moveTo>
                    <a:cubicBezTo>
                      <a:pt x="1" y="2"/>
                      <a:pt x="0" y="3"/>
                      <a:pt x="0" y="3"/>
                    </a:cubicBezTo>
                    <a:cubicBezTo>
                      <a:pt x="2" y="3"/>
                      <a:pt x="5" y="1"/>
                      <a:pt x="6" y="0"/>
                    </a:cubicBezTo>
                    <a:cubicBezTo>
                      <a:pt x="5" y="1"/>
                      <a:pt x="3" y="1"/>
                      <a:pt x="1" y="2"/>
                    </a:cubicBezTo>
                  </a:path>
                </a:pathLst>
              </a:custGeom>
              <a:solidFill>
                <a:srgbClr val="B3B3B3"/>
              </a:solidFill>
              <a:ln w="3175">
                <a:solidFill>
                  <a:schemeClr val="tx1"/>
                </a:solidFill>
                <a:round/>
                <a:headEnd/>
                <a:tailEnd/>
              </a:ln>
            </p:spPr>
            <p:txBody>
              <a:bodyPr/>
              <a:lstStyle/>
              <a:p>
                <a:endParaRPr lang="en-GB" sz="2400" dirty="0"/>
              </a:p>
            </p:txBody>
          </p:sp>
          <p:sp>
            <p:nvSpPr>
              <p:cNvPr id="200" name="Freeform 5436"/>
              <p:cNvSpPr>
                <a:spLocks/>
              </p:cNvSpPr>
              <p:nvPr/>
            </p:nvSpPr>
            <p:spPr bwMode="auto">
              <a:xfrm>
                <a:off x="937" y="1780"/>
                <a:ext cx="2" cy="1"/>
              </a:xfrm>
              <a:custGeom>
                <a:avLst/>
                <a:gdLst>
                  <a:gd name="T0" fmla="*/ 1 w 2"/>
                  <a:gd name="T1" fmla="*/ 0 h 1"/>
                  <a:gd name="T2" fmla="*/ 0 w 2"/>
                  <a:gd name="T3" fmla="*/ 1 h 1"/>
                  <a:gd name="T4" fmla="*/ 2 w 2"/>
                  <a:gd name="T5" fmla="*/ 0 h 1"/>
                  <a:gd name="T6" fmla="*/ 1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0"/>
                    </a:moveTo>
                    <a:cubicBezTo>
                      <a:pt x="0" y="1"/>
                      <a:pt x="0" y="1"/>
                      <a:pt x="0" y="1"/>
                    </a:cubicBezTo>
                    <a:cubicBezTo>
                      <a:pt x="1" y="1"/>
                      <a:pt x="2" y="1"/>
                      <a:pt x="2" y="0"/>
                    </a:cubicBezTo>
                    <a:cubicBezTo>
                      <a:pt x="2" y="0"/>
                      <a:pt x="2" y="0"/>
                      <a:pt x="1" y="0"/>
                    </a:cubicBezTo>
                  </a:path>
                </a:pathLst>
              </a:custGeom>
              <a:solidFill>
                <a:srgbClr val="B3B3B3"/>
              </a:solidFill>
              <a:ln w="3175">
                <a:solidFill>
                  <a:schemeClr val="tx1"/>
                </a:solidFill>
                <a:round/>
                <a:headEnd/>
                <a:tailEnd/>
              </a:ln>
            </p:spPr>
            <p:txBody>
              <a:bodyPr/>
              <a:lstStyle/>
              <a:p>
                <a:endParaRPr lang="en-GB" sz="2400" dirty="0"/>
              </a:p>
            </p:txBody>
          </p:sp>
          <p:sp>
            <p:nvSpPr>
              <p:cNvPr id="201" name="Freeform 5437"/>
              <p:cNvSpPr>
                <a:spLocks/>
              </p:cNvSpPr>
              <p:nvPr/>
            </p:nvSpPr>
            <p:spPr bwMode="auto">
              <a:xfrm>
                <a:off x="944" y="1789"/>
                <a:ext cx="3" cy="3"/>
              </a:xfrm>
              <a:custGeom>
                <a:avLst/>
                <a:gdLst>
                  <a:gd name="T0" fmla="*/ 3 w 2"/>
                  <a:gd name="T1" fmla="*/ 0 h 2"/>
                  <a:gd name="T2" fmla="*/ 0 w 2"/>
                  <a:gd name="T3" fmla="*/ 3 h 2"/>
                  <a:gd name="T4" fmla="*/ 3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1"/>
                      <a:pt x="0" y="1"/>
                      <a:pt x="0" y="2"/>
                    </a:cubicBezTo>
                    <a:cubicBezTo>
                      <a:pt x="0" y="2"/>
                      <a:pt x="1" y="1"/>
                      <a:pt x="2" y="0"/>
                    </a:cubicBezTo>
                  </a:path>
                </a:pathLst>
              </a:custGeom>
              <a:solidFill>
                <a:srgbClr val="B3B3B3"/>
              </a:solidFill>
              <a:ln w="3175">
                <a:solidFill>
                  <a:schemeClr val="tx1"/>
                </a:solidFill>
                <a:round/>
                <a:headEnd/>
                <a:tailEnd/>
              </a:ln>
            </p:spPr>
            <p:txBody>
              <a:bodyPr/>
              <a:lstStyle/>
              <a:p>
                <a:endParaRPr lang="en-GB" sz="2400" dirty="0"/>
              </a:p>
            </p:txBody>
          </p:sp>
          <p:sp>
            <p:nvSpPr>
              <p:cNvPr id="202" name="Freeform 5438"/>
              <p:cNvSpPr>
                <a:spLocks/>
              </p:cNvSpPr>
              <p:nvPr/>
            </p:nvSpPr>
            <p:spPr bwMode="auto">
              <a:xfrm>
                <a:off x="964" y="1779"/>
                <a:ext cx="7" cy="4"/>
              </a:xfrm>
              <a:custGeom>
                <a:avLst/>
                <a:gdLst>
                  <a:gd name="T0" fmla="*/ 7 w 5"/>
                  <a:gd name="T1" fmla="*/ 1 h 3"/>
                  <a:gd name="T2" fmla="*/ 0 w 5"/>
                  <a:gd name="T3" fmla="*/ 4 h 3"/>
                  <a:gd name="T4" fmla="*/ 7 w 5"/>
                  <a:gd name="T5" fmla="*/ 1 h 3"/>
                  <a:gd name="T6" fmla="*/ 0 60000 65536"/>
                  <a:gd name="T7" fmla="*/ 0 60000 65536"/>
                  <a:gd name="T8" fmla="*/ 0 60000 65536"/>
                </a:gdLst>
                <a:ahLst/>
                <a:cxnLst>
                  <a:cxn ang="T6">
                    <a:pos x="T0" y="T1"/>
                  </a:cxn>
                  <a:cxn ang="T7">
                    <a:pos x="T2" y="T3"/>
                  </a:cxn>
                  <a:cxn ang="T8">
                    <a:pos x="T4" y="T5"/>
                  </a:cxn>
                </a:cxnLst>
                <a:rect l="0" t="0" r="r" b="b"/>
                <a:pathLst>
                  <a:path w="5" h="3">
                    <a:moveTo>
                      <a:pt x="5" y="1"/>
                    </a:moveTo>
                    <a:cubicBezTo>
                      <a:pt x="3" y="0"/>
                      <a:pt x="1" y="2"/>
                      <a:pt x="0" y="3"/>
                    </a:cubicBezTo>
                    <a:cubicBezTo>
                      <a:pt x="2" y="2"/>
                      <a:pt x="4" y="2"/>
                      <a:pt x="5" y="1"/>
                    </a:cubicBezTo>
                  </a:path>
                </a:pathLst>
              </a:custGeom>
              <a:solidFill>
                <a:srgbClr val="B3B3B3"/>
              </a:solidFill>
              <a:ln w="3175">
                <a:solidFill>
                  <a:schemeClr val="tx1"/>
                </a:solidFill>
                <a:round/>
                <a:headEnd/>
                <a:tailEnd/>
              </a:ln>
            </p:spPr>
            <p:txBody>
              <a:bodyPr/>
              <a:lstStyle/>
              <a:p>
                <a:endParaRPr lang="en-GB" sz="2400" dirty="0"/>
              </a:p>
            </p:txBody>
          </p:sp>
          <p:sp>
            <p:nvSpPr>
              <p:cNvPr id="203" name="Freeform 5439"/>
              <p:cNvSpPr>
                <a:spLocks/>
              </p:cNvSpPr>
              <p:nvPr/>
            </p:nvSpPr>
            <p:spPr bwMode="auto">
              <a:xfrm>
                <a:off x="974" y="1780"/>
                <a:ext cx="2" cy="1"/>
              </a:xfrm>
              <a:custGeom>
                <a:avLst/>
                <a:gdLst>
                  <a:gd name="T0" fmla="*/ 2 w 2"/>
                  <a:gd name="T1" fmla="*/ 0 h 1"/>
                  <a:gd name="T2" fmla="*/ 0 w 2"/>
                  <a:gd name="T3" fmla="*/ 1 h 1"/>
                  <a:gd name="T4" fmla="*/ 2 w 2"/>
                  <a:gd name="T5" fmla="*/ 0 h 1"/>
                  <a:gd name="T6" fmla="*/ 0 60000 65536"/>
                  <a:gd name="T7" fmla="*/ 0 60000 65536"/>
                  <a:gd name="T8" fmla="*/ 0 60000 65536"/>
                </a:gdLst>
                <a:ahLst/>
                <a:cxnLst>
                  <a:cxn ang="T6">
                    <a:pos x="T0" y="T1"/>
                  </a:cxn>
                  <a:cxn ang="T7">
                    <a:pos x="T2" y="T3"/>
                  </a:cxn>
                  <a:cxn ang="T8">
                    <a:pos x="T4" y="T5"/>
                  </a:cxn>
                </a:cxnLst>
                <a:rect l="0" t="0" r="r" b="b"/>
                <a:pathLst>
                  <a:path w="2" h="1">
                    <a:moveTo>
                      <a:pt x="2" y="0"/>
                    </a:moveTo>
                    <a:cubicBezTo>
                      <a:pt x="2" y="0"/>
                      <a:pt x="1" y="0"/>
                      <a:pt x="0" y="1"/>
                    </a:cubicBezTo>
                    <a:cubicBezTo>
                      <a:pt x="1" y="1"/>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204" name="Freeform 5440"/>
              <p:cNvSpPr>
                <a:spLocks/>
              </p:cNvSpPr>
              <p:nvPr/>
            </p:nvSpPr>
            <p:spPr bwMode="auto">
              <a:xfrm>
                <a:off x="975" y="1759"/>
                <a:ext cx="42" cy="20"/>
              </a:xfrm>
              <a:custGeom>
                <a:avLst/>
                <a:gdLst>
                  <a:gd name="T0" fmla="*/ 7 w 32"/>
                  <a:gd name="T1" fmla="*/ 16 h 15"/>
                  <a:gd name="T2" fmla="*/ 3 w 32"/>
                  <a:gd name="T3" fmla="*/ 19 h 15"/>
                  <a:gd name="T4" fmla="*/ 13 w 32"/>
                  <a:gd name="T5" fmla="*/ 15 h 15"/>
                  <a:gd name="T6" fmla="*/ 12 w 32"/>
                  <a:gd name="T7" fmla="*/ 15 h 15"/>
                  <a:gd name="T8" fmla="*/ 24 w 32"/>
                  <a:gd name="T9" fmla="*/ 12 h 15"/>
                  <a:gd name="T10" fmla="*/ 22 w 32"/>
                  <a:gd name="T11" fmla="*/ 11 h 15"/>
                  <a:gd name="T12" fmla="*/ 29 w 32"/>
                  <a:gd name="T13" fmla="*/ 9 h 15"/>
                  <a:gd name="T14" fmla="*/ 26 w 32"/>
                  <a:gd name="T15" fmla="*/ 8 h 15"/>
                  <a:gd name="T16" fmla="*/ 34 w 32"/>
                  <a:gd name="T17" fmla="*/ 8 h 15"/>
                  <a:gd name="T18" fmla="*/ 39 w 32"/>
                  <a:gd name="T19" fmla="*/ 5 h 15"/>
                  <a:gd name="T20" fmla="*/ 37 w 32"/>
                  <a:gd name="T21" fmla="*/ 5 h 15"/>
                  <a:gd name="T22" fmla="*/ 39 w 32"/>
                  <a:gd name="T23" fmla="*/ 1 h 15"/>
                  <a:gd name="T24" fmla="*/ 33 w 32"/>
                  <a:gd name="T25" fmla="*/ 4 h 15"/>
                  <a:gd name="T26" fmla="*/ 35 w 32"/>
                  <a:gd name="T27" fmla="*/ 3 h 15"/>
                  <a:gd name="T28" fmla="*/ 33 w 32"/>
                  <a:gd name="T29" fmla="*/ 0 h 15"/>
                  <a:gd name="T30" fmla="*/ 28 w 32"/>
                  <a:gd name="T31" fmla="*/ 4 h 15"/>
                  <a:gd name="T32" fmla="*/ 25 w 32"/>
                  <a:gd name="T33" fmla="*/ 5 h 15"/>
                  <a:gd name="T34" fmla="*/ 26 w 32"/>
                  <a:gd name="T35" fmla="*/ 3 h 15"/>
                  <a:gd name="T36" fmla="*/ 21 w 32"/>
                  <a:gd name="T37" fmla="*/ 4 h 15"/>
                  <a:gd name="T38" fmla="*/ 22 w 32"/>
                  <a:gd name="T39" fmla="*/ 5 h 15"/>
                  <a:gd name="T40" fmla="*/ 20 w 32"/>
                  <a:gd name="T41" fmla="*/ 5 h 15"/>
                  <a:gd name="T42" fmla="*/ 21 w 32"/>
                  <a:gd name="T43" fmla="*/ 7 h 15"/>
                  <a:gd name="T44" fmla="*/ 16 w 32"/>
                  <a:gd name="T45" fmla="*/ 11 h 15"/>
                  <a:gd name="T46" fmla="*/ 17 w 32"/>
                  <a:gd name="T47" fmla="*/ 5 h 15"/>
                  <a:gd name="T48" fmla="*/ 8 w 32"/>
                  <a:gd name="T49" fmla="*/ 8 h 15"/>
                  <a:gd name="T50" fmla="*/ 4 w 32"/>
                  <a:gd name="T51" fmla="*/ 13 h 15"/>
                  <a:gd name="T52" fmla="*/ 8 w 32"/>
                  <a:gd name="T53" fmla="*/ 13 h 15"/>
                  <a:gd name="T54" fmla="*/ 4 w 32"/>
                  <a:gd name="T55" fmla="*/ 15 h 15"/>
                  <a:gd name="T56" fmla="*/ 9 w 32"/>
                  <a:gd name="T57" fmla="*/ 13 h 15"/>
                  <a:gd name="T58" fmla="*/ 7 w 32"/>
                  <a:gd name="T59" fmla="*/ 15 h 15"/>
                  <a:gd name="T60" fmla="*/ 13 w 32"/>
                  <a:gd name="T61" fmla="*/ 13 h 15"/>
                  <a:gd name="T62" fmla="*/ 8 w 32"/>
                  <a:gd name="T63" fmla="*/ 15 h 15"/>
                  <a:gd name="T64" fmla="*/ 7 w 32"/>
                  <a:gd name="T65" fmla="*/ 16 h 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 h="15">
                    <a:moveTo>
                      <a:pt x="5" y="12"/>
                    </a:moveTo>
                    <a:cubicBezTo>
                      <a:pt x="4" y="13"/>
                      <a:pt x="3" y="13"/>
                      <a:pt x="2" y="14"/>
                    </a:cubicBezTo>
                    <a:cubicBezTo>
                      <a:pt x="4" y="15"/>
                      <a:pt x="8" y="12"/>
                      <a:pt x="10" y="11"/>
                    </a:cubicBezTo>
                    <a:cubicBezTo>
                      <a:pt x="9" y="11"/>
                      <a:pt x="9" y="11"/>
                      <a:pt x="9" y="11"/>
                    </a:cubicBezTo>
                    <a:cubicBezTo>
                      <a:pt x="11" y="10"/>
                      <a:pt x="15" y="10"/>
                      <a:pt x="18" y="9"/>
                    </a:cubicBezTo>
                    <a:cubicBezTo>
                      <a:pt x="17" y="8"/>
                      <a:pt x="17" y="8"/>
                      <a:pt x="17" y="8"/>
                    </a:cubicBezTo>
                    <a:cubicBezTo>
                      <a:pt x="18" y="8"/>
                      <a:pt x="22" y="9"/>
                      <a:pt x="22" y="7"/>
                    </a:cubicBezTo>
                    <a:cubicBezTo>
                      <a:pt x="23" y="6"/>
                      <a:pt x="21" y="6"/>
                      <a:pt x="20" y="6"/>
                    </a:cubicBezTo>
                    <a:cubicBezTo>
                      <a:pt x="22" y="6"/>
                      <a:pt x="24" y="7"/>
                      <a:pt x="26" y="6"/>
                    </a:cubicBezTo>
                    <a:cubicBezTo>
                      <a:pt x="27" y="6"/>
                      <a:pt x="28" y="5"/>
                      <a:pt x="30" y="4"/>
                    </a:cubicBezTo>
                    <a:cubicBezTo>
                      <a:pt x="29" y="4"/>
                      <a:pt x="28" y="4"/>
                      <a:pt x="28" y="4"/>
                    </a:cubicBezTo>
                    <a:cubicBezTo>
                      <a:pt x="28" y="4"/>
                      <a:pt x="32" y="2"/>
                      <a:pt x="30" y="1"/>
                    </a:cubicBezTo>
                    <a:cubicBezTo>
                      <a:pt x="29" y="1"/>
                      <a:pt x="26" y="2"/>
                      <a:pt x="25" y="3"/>
                    </a:cubicBezTo>
                    <a:cubicBezTo>
                      <a:pt x="26" y="2"/>
                      <a:pt x="26" y="2"/>
                      <a:pt x="27" y="2"/>
                    </a:cubicBezTo>
                    <a:cubicBezTo>
                      <a:pt x="26" y="1"/>
                      <a:pt x="26" y="1"/>
                      <a:pt x="25" y="0"/>
                    </a:cubicBezTo>
                    <a:cubicBezTo>
                      <a:pt x="25" y="3"/>
                      <a:pt x="20" y="1"/>
                      <a:pt x="21" y="3"/>
                    </a:cubicBezTo>
                    <a:cubicBezTo>
                      <a:pt x="20" y="3"/>
                      <a:pt x="19" y="3"/>
                      <a:pt x="19" y="4"/>
                    </a:cubicBezTo>
                    <a:cubicBezTo>
                      <a:pt x="19" y="3"/>
                      <a:pt x="20" y="2"/>
                      <a:pt x="20" y="2"/>
                    </a:cubicBezTo>
                    <a:cubicBezTo>
                      <a:pt x="19" y="1"/>
                      <a:pt x="17" y="2"/>
                      <a:pt x="16" y="3"/>
                    </a:cubicBezTo>
                    <a:cubicBezTo>
                      <a:pt x="17" y="4"/>
                      <a:pt x="17" y="4"/>
                      <a:pt x="17" y="4"/>
                    </a:cubicBezTo>
                    <a:cubicBezTo>
                      <a:pt x="16" y="4"/>
                      <a:pt x="16" y="4"/>
                      <a:pt x="15" y="4"/>
                    </a:cubicBezTo>
                    <a:cubicBezTo>
                      <a:pt x="15" y="5"/>
                      <a:pt x="15" y="5"/>
                      <a:pt x="16" y="5"/>
                    </a:cubicBezTo>
                    <a:cubicBezTo>
                      <a:pt x="14" y="4"/>
                      <a:pt x="12" y="7"/>
                      <a:pt x="12" y="8"/>
                    </a:cubicBezTo>
                    <a:cubicBezTo>
                      <a:pt x="12" y="7"/>
                      <a:pt x="14" y="5"/>
                      <a:pt x="13" y="4"/>
                    </a:cubicBezTo>
                    <a:cubicBezTo>
                      <a:pt x="12" y="3"/>
                      <a:pt x="8" y="5"/>
                      <a:pt x="6" y="6"/>
                    </a:cubicBezTo>
                    <a:cubicBezTo>
                      <a:pt x="4" y="7"/>
                      <a:pt x="4" y="8"/>
                      <a:pt x="3" y="10"/>
                    </a:cubicBezTo>
                    <a:cubicBezTo>
                      <a:pt x="0" y="13"/>
                      <a:pt x="5" y="11"/>
                      <a:pt x="6" y="10"/>
                    </a:cubicBezTo>
                    <a:cubicBezTo>
                      <a:pt x="5" y="10"/>
                      <a:pt x="4" y="10"/>
                      <a:pt x="3" y="11"/>
                    </a:cubicBezTo>
                    <a:cubicBezTo>
                      <a:pt x="4" y="9"/>
                      <a:pt x="6" y="9"/>
                      <a:pt x="7" y="10"/>
                    </a:cubicBezTo>
                    <a:cubicBezTo>
                      <a:pt x="7" y="10"/>
                      <a:pt x="6" y="11"/>
                      <a:pt x="5" y="11"/>
                    </a:cubicBezTo>
                    <a:cubicBezTo>
                      <a:pt x="7" y="11"/>
                      <a:pt x="8" y="10"/>
                      <a:pt x="10" y="10"/>
                    </a:cubicBezTo>
                    <a:cubicBezTo>
                      <a:pt x="9" y="10"/>
                      <a:pt x="7" y="10"/>
                      <a:pt x="6" y="11"/>
                    </a:cubicBezTo>
                    <a:cubicBezTo>
                      <a:pt x="9" y="11"/>
                      <a:pt x="6" y="12"/>
                      <a:pt x="5" y="12"/>
                    </a:cubicBezTo>
                  </a:path>
                </a:pathLst>
              </a:custGeom>
              <a:solidFill>
                <a:srgbClr val="B3B3B3"/>
              </a:solidFill>
              <a:ln w="3175">
                <a:solidFill>
                  <a:schemeClr val="tx1"/>
                </a:solidFill>
                <a:round/>
                <a:headEnd/>
                <a:tailEnd/>
              </a:ln>
            </p:spPr>
            <p:txBody>
              <a:bodyPr/>
              <a:lstStyle/>
              <a:p>
                <a:endParaRPr lang="en-GB" sz="2400" dirty="0"/>
              </a:p>
            </p:txBody>
          </p:sp>
          <p:sp>
            <p:nvSpPr>
              <p:cNvPr id="205" name="Freeform 5441"/>
              <p:cNvSpPr>
                <a:spLocks/>
              </p:cNvSpPr>
              <p:nvPr/>
            </p:nvSpPr>
            <p:spPr bwMode="auto">
              <a:xfrm>
                <a:off x="1000" y="1760"/>
                <a:ext cx="8" cy="3"/>
              </a:xfrm>
              <a:custGeom>
                <a:avLst/>
                <a:gdLst>
                  <a:gd name="T0" fmla="*/ 5 w 6"/>
                  <a:gd name="T1" fmla="*/ 0 h 2"/>
                  <a:gd name="T2" fmla="*/ 5 w 6"/>
                  <a:gd name="T3" fmla="*/ 0 h 2"/>
                  <a:gd name="T4" fmla="*/ 0 60000 65536"/>
                  <a:gd name="T5" fmla="*/ 0 60000 65536"/>
                </a:gdLst>
                <a:ahLst/>
                <a:cxnLst>
                  <a:cxn ang="T4">
                    <a:pos x="T0" y="T1"/>
                  </a:cxn>
                  <a:cxn ang="T5">
                    <a:pos x="T2" y="T3"/>
                  </a:cxn>
                </a:cxnLst>
                <a:rect l="0" t="0" r="r" b="b"/>
                <a:pathLst>
                  <a:path w="6" h="2">
                    <a:moveTo>
                      <a:pt x="4" y="0"/>
                    </a:moveTo>
                    <a:cubicBezTo>
                      <a:pt x="0" y="0"/>
                      <a:pt x="6" y="2"/>
                      <a:pt x="4" y="0"/>
                    </a:cubicBezTo>
                  </a:path>
                </a:pathLst>
              </a:custGeom>
              <a:solidFill>
                <a:srgbClr val="B3B3B3"/>
              </a:solidFill>
              <a:ln w="3175">
                <a:solidFill>
                  <a:schemeClr val="tx1"/>
                </a:solidFill>
                <a:round/>
                <a:headEnd/>
                <a:tailEnd/>
              </a:ln>
            </p:spPr>
            <p:txBody>
              <a:bodyPr/>
              <a:lstStyle/>
              <a:p>
                <a:endParaRPr lang="en-GB" sz="2400" dirty="0"/>
              </a:p>
            </p:txBody>
          </p:sp>
          <p:sp>
            <p:nvSpPr>
              <p:cNvPr id="206" name="Freeform 5442"/>
              <p:cNvSpPr>
                <a:spLocks/>
              </p:cNvSpPr>
              <p:nvPr/>
            </p:nvSpPr>
            <p:spPr bwMode="auto">
              <a:xfrm>
                <a:off x="1009" y="1752"/>
                <a:ext cx="19" cy="7"/>
              </a:xfrm>
              <a:custGeom>
                <a:avLst/>
                <a:gdLst>
                  <a:gd name="T0" fmla="*/ 3 w 14"/>
                  <a:gd name="T1" fmla="*/ 7 h 5"/>
                  <a:gd name="T2" fmla="*/ 11 w 14"/>
                  <a:gd name="T3" fmla="*/ 4 h 5"/>
                  <a:gd name="T4" fmla="*/ 10 w 14"/>
                  <a:gd name="T5" fmla="*/ 6 h 5"/>
                  <a:gd name="T6" fmla="*/ 15 w 14"/>
                  <a:gd name="T7" fmla="*/ 3 h 5"/>
                  <a:gd name="T8" fmla="*/ 19 w 14"/>
                  <a:gd name="T9" fmla="*/ 3 h 5"/>
                  <a:gd name="T10" fmla="*/ 16 w 14"/>
                  <a:gd name="T11" fmla="*/ 4 h 5"/>
                  <a:gd name="T12" fmla="*/ 19 w 14"/>
                  <a:gd name="T13" fmla="*/ 1 h 5"/>
                  <a:gd name="T14" fmla="*/ 15 w 14"/>
                  <a:gd name="T15" fmla="*/ 3 h 5"/>
                  <a:gd name="T16" fmla="*/ 10 w 14"/>
                  <a:gd name="T17" fmla="*/ 1 h 5"/>
                  <a:gd name="T18" fmla="*/ 5 w 14"/>
                  <a:gd name="T19" fmla="*/ 4 h 5"/>
                  <a:gd name="T20" fmla="*/ 3 w 14"/>
                  <a:gd name="T21" fmla="*/ 7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 h="5">
                    <a:moveTo>
                      <a:pt x="2" y="5"/>
                    </a:moveTo>
                    <a:cubicBezTo>
                      <a:pt x="4" y="5"/>
                      <a:pt x="6" y="4"/>
                      <a:pt x="8" y="3"/>
                    </a:cubicBezTo>
                    <a:cubicBezTo>
                      <a:pt x="7" y="3"/>
                      <a:pt x="7" y="3"/>
                      <a:pt x="7" y="4"/>
                    </a:cubicBezTo>
                    <a:cubicBezTo>
                      <a:pt x="8" y="3"/>
                      <a:pt x="9" y="3"/>
                      <a:pt x="11" y="2"/>
                    </a:cubicBezTo>
                    <a:cubicBezTo>
                      <a:pt x="10" y="5"/>
                      <a:pt x="13" y="2"/>
                      <a:pt x="14" y="2"/>
                    </a:cubicBezTo>
                    <a:cubicBezTo>
                      <a:pt x="13" y="2"/>
                      <a:pt x="12" y="2"/>
                      <a:pt x="12" y="3"/>
                    </a:cubicBezTo>
                    <a:cubicBezTo>
                      <a:pt x="12" y="2"/>
                      <a:pt x="13" y="1"/>
                      <a:pt x="14" y="1"/>
                    </a:cubicBezTo>
                    <a:cubicBezTo>
                      <a:pt x="13" y="1"/>
                      <a:pt x="12" y="0"/>
                      <a:pt x="11" y="2"/>
                    </a:cubicBezTo>
                    <a:cubicBezTo>
                      <a:pt x="11" y="0"/>
                      <a:pt x="8" y="0"/>
                      <a:pt x="7" y="1"/>
                    </a:cubicBezTo>
                    <a:cubicBezTo>
                      <a:pt x="7" y="3"/>
                      <a:pt x="4" y="1"/>
                      <a:pt x="4" y="3"/>
                    </a:cubicBezTo>
                    <a:cubicBezTo>
                      <a:pt x="2" y="3"/>
                      <a:pt x="0" y="4"/>
                      <a:pt x="2" y="5"/>
                    </a:cubicBezTo>
                  </a:path>
                </a:pathLst>
              </a:custGeom>
              <a:solidFill>
                <a:srgbClr val="B3B3B3"/>
              </a:solidFill>
              <a:ln w="3175">
                <a:solidFill>
                  <a:schemeClr val="tx1"/>
                </a:solidFill>
                <a:round/>
                <a:headEnd/>
                <a:tailEnd/>
              </a:ln>
            </p:spPr>
            <p:txBody>
              <a:bodyPr/>
              <a:lstStyle/>
              <a:p>
                <a:endParaRPr lang="en-GB" sz="2400" dirty="0"/>
              </a:p>
            </p:txBody>
          </p:sp>
          <p:sp>
            <p:nvSpPr>
              <p:cNvPr id="207" name="Freeform 5443"/>
              <p:cNvSpPr>
                <a:spLocks/>
              </p:cNvSpPr>
              <p:nvPr/>
            </p:nvSpPr>
            <p:spPr bwMode="auto">
              <a:xfrm>
                <a:off x="1028" y="1739"/>
                <a:ext cx="2" cy="0"/>
              </a:xfrm>
              <a:custGeom>
                <a:avLst/>
                <a:gdLst>
                  <a:gd name="T0" fmla="*/ 2 w 2"/>
                  <a:gd name="T1" fmla="*/ 0 w 2"/>
                  <a:gd name="T2" fmla="*/ 2 w 2"/>
                  <a:gd name="T3" fmla="*/ 0 60000 65536"/>
                  <a:gd name="T4" fmla="*/ 0 60000 65536"/>
                  <a:gd name="T5" fmla="*/ 0 60000 65536"/>
                </a:gdLst>
                <a:ahLst/>
                <a:cxnLst>
                  <a:cxn ang="T3">
                    <a:pos x="T0" y="0"/>
                  </a:cxn>
                  <a:cxn ang="T4">
                    <a:pos x="T1" y="0"/>
                  </a:cxn>
                  <a:cxn ang="T5">
                    <a:pos x="T2" y="0"/>
                  </a:cxn>
                </a:cxnLst>
                <a:rect l="0" t="0" r="r" b="b"/>
                <a:pathLst>
                  <a:path w="2">
                    <a:moveTo>
                      <a:pt x="2" y="0"/>
                    </a:moveTo>
                    <a:cubicBezTo>
                      <a:pt x="1" y="0"/>
                      <a:pt x="0" y="0"/>
                      <a:pt x="0" y="0"/>
                    </a:cubicBezTo>
                    <a:cubicBezTo>
                      <a:pt x="1" y="0"/>
                      <a:pt x="1" y="0"/>
                      <a:pt x="2" y="0"/>
                    </a:cubicBezTo>
                  </a:path>
                </a:pathLst>
              </a:custGeom>
              <a:solidFill>
                <a:srgbClr val="B3B3B3"/>
              </a:solidFill>
              <a:ln w="3175">
                <a:solidFill>
                  <a:schemeClr val="tx1"/>
                </a:solidFill>
                <a:round/>
                <a:headEnd/>
                <a:tailEnd/>
              </a:ln>
            </p:spPr>
            <p:txBody>
              <a:bodyPr/>
              <a:lstStyle/>
              <a:p>
                <a:endParaRPr lang="en-GB" sz="2400" dirty="0"/>
              </a:p>
            </p:txBody>
          </p:sp>
          <p:sp>
            <p:nvSpPr>
              <p:cNvPr id="208" name="Freeform 5444"/>
              <p:cNvSpPr>
                <a:spLocks/>
              </p:cNvSpPr>
              <p:nvPr/>
            </p:nvSpPr>
            <p:spPr bwMode="auto">
              <a:xfrm>
                <a:off x="1033" y="1744"/>
                <a:ext cx="3" cy="2"/>
              </a:xfrm>
              <a:custGeom>
                <a:avLst/>
                <a:gdLst>
                  <a:gd name="T0" fmla="*/ 3 w 2"/>
                  <a:gd name="T1" fmla="*/ 2 h 1"/>
                  <a:gd name="T2" fmla="*/ 0 w 2"/>
                  <a:gd name="T3" fmla="*/ 2 h 1"/>
                  <a:gd name="T4" fmla="*/ 3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1"/>
                      <a:pt x="0" y="1"/>
                    </a:cubicBezTo>
                    <a:cubicBezTo>
                      <a:pt x="1" y="1"/>
                      <a:pt x="2" y="1"/>
                      <a:pt x="2" y="1"/>
                    </a:cubicBezTo>
                  </a:path>
                </a:pathLst>
              </a:custGeom>
              <a:solidFill>
                <a:srgbClr val="B3B3B3"/>
              </a:solidFill>
              <a:ln w="3175">
                <a:solidFill>
                  <a:schemeClr val="tx1"/>
                </a:solidFill>
                <a:round/>
                <a:headEnd/>
                <a:tailEnd/>
              </a:ln>
            </p:spPr>
            <p:txBody>
              <a:bodyPr/>
              <a:lstStyle/>
              <a:p>
                <a:endParaRPr lang="en-GB" sz="2400" dirty="0"/>
              </a:p>
            </p:txBody>
          </p:sp>
          <p:sp>
            <p:nvSpPr>
              <p:cNvPr id="209" name="Freeform 5445"/>
              <p:cNvSpPr>
                <a:spLocks/>
              </p:cNvSpPr>
              <p:nvPr/>
            </p:nvSpPr>
            <p:spPr bwMode="auto">
              <a:xfrm>
                <a:off x="839" y="1573"/>
                <a:ext cx="503" cy="235"/>
              </a:xfrm>
              <a:custGeom>
                <a:avLst/>
                <a:gdLst>
                  <a:gd name="T0" fmla="*/ 22 w 381"/>
                  <a:gd name="T1" fmla="*/ 222 h 178"/>
                  <a:gd name="T2" fmla="*/ 86 w 381"/>
                  <a:gd name="T3" fmla="*/ 205 h 178"/>
                  <a:gd name="T4" fmla="*/ 128 w 381"/>
                  <a:gd name="T5" fmla="*/ 184 h 178"/>
                  <a:gd name="T6" fmla="*/ 127 w 381"/>
                  <a:gd name="T7" fmla="*/ 172 h 178"/>
                  <a:gd name="T8" fmla="*/ 111 w 381"/>
                  <a:gd name="T9" fmla="*/ 174 h 178"/>
                  <a:gd name="T10" fmla="*/ 83 w 381"/>
                  <a:gd name="T11" fmla="*/ 178 h 178"/>
                  <a:gd name="T12" fmla="*/ 104 w 381"/>
                  <a:gd name="T13" fmla="*/ 154 h 178"/>
                  <a:gd name="T14" fmla="*/ 78 w 381"/>
                  <a:gd name="T15" fmla="*/ 151 h 178"/>
                  <a:gd name="T16" fmla="*/ 102 w 381"/>
                  <a:gd name="T17" fmla="*/ 147 h 178"/>
                  <a:gd name="T18" fmla="*/ 94 w 381"/>
                  <a:gd name="T19" fmla="*/ 140 h 178"/>
                  <a:gd name="T20" fmla="*/ 98 w 381"/>
                  <a:gd name="T21" fmla="*/ 131 h 178"/>
                  <a:gd name="T22" fmla="*/ 136 w 381"/>
                  <a:gd name="T23" fmla="*/ 114 h 178"/>
                  <a:gd name="T24" fmla="*/ 193 w 381"/>
                  <a:gd name="T25" fmla="*/ 99 h 178"/>
                  <a:gd name="T26" fmla="*/ 178 w 381"/>
                  <a:gd name="T27" fmla="*/ 95 h 178"/>
                  <a:gd name="T28" fmla="*/ 149 w 381"/>
                  <a:gd name="T29" fmla="*/ 87 h 178"/>
                  <a:gd name="T30" fmla="*/ 148 w 381"/>
                  <a:gd name="T31" fmla="*/ 77 h 178"/>
                  <a:gd name="T32" fmla="*/ 199 w 381"/>
                  <a:gd name="T33" fmla="*/ 70 h 178"/>
                  <a:gd name="T34" fmla="*/ 234 w 381"/>
                  <a:gd name="T35" fmla="*/ 67 h 178"/>
                  <a:gd name="T36" fmla="*/ 242 w 381"/>
                  <a:gd name="T37" fmla="*/ 63 h 178"/>
                  <a:gd name="T38" fmla="*/ 227 w 381"/>
                  <a:gd name="T39" fmla="*/ 53 h 178"/>
                  <a:gd name="T40" fmla="*/ 286 w 381"/>
                  <a:gd name="T41" fmla="*/ 20 h 178"/>
                  <a:gd name="T42" fmla="*/ 330 w 381"/>
                  <a:gd name="T43" fmla="*/ 12 h 178"/>
                  <a:gd name="T44" fmla="*/ 379 w 381"/>
                  <a:gd name="T45" fmla="*/ 1 h 178"/>
                  <a:gd name="T46" fmla="*/ 388 w 381"/>
                  <a:gd name="T47" fmla="*/ 7 h 178"/>
                  <a:gd name="T48" fmla="*/ 417 w 381"/>
                  <a:gd name="T49" fmla="*/ 12 h 178"/>
                  <a:gd name="T50" fmla="*/ 466 w 381"/>
                  <a:gd name="T51" fmla="*/ 18 h 178"/>
                  <a:gd name="T52" fmla="*/ 346 w 381"/>
                  <a:gd name="T53" fmla="*/ 153 h 178"/>
                  <a:gd name="T54" fmla="*/ 363 w 381"/>
                  <a:gd name="T55" fmla="*/ 173 h 178"/>
                  <a:gd name="T56" fmla="*/ 400 w 381"/>
                  <a:gd name="T57" fmla="*/ 170 h 178"/>
                  <a:gd name="T58" fmla="*/ 407 w 381"/>
                  <a:gd name="T59" fmla="*/ 214 h 178"/>
                  <a:gd name="T60" fmla="*/ 388 w 381"/>
                  <a:gd name="T61" fmla="*/ 226 h 178"/>
                  <a:gd name="T62" fmla="*/ 378 w 381"/>
                  <a:gd name="T63" fmla="*/ 222 h 178"/>
                  <a:gd name="T64" fmla="*/ 387 w 381"/>
                  <a:gd name="T65" fmla="*/ 210 h 178"/>
                  <a:gd name="T66" fmla="*/ 389 w 381"/>
                  <a:gd name="T67" fmla="*/ 195 h 178"/>
                  <a:gd name="T68" fmla="*/ 393 w 381"/>
                  <a:gd name="T69" fmla="*/ 185 h 178"/>
                  <a:gd name="T70" fmla="*/ 391 w 381"/>
                  <a:gd name="T71" fmla="*/ 170 h 178"/>
                  <a:gd name="T72" fmla="*/ 372 w 381"/>
                  <a:gd name="T73" fmla="*/ 181 h 178"/>
                  <a:gd name="T74" fmla="*/ 372 w 381"/>
                  <a:gd name="T75" fmla="*/ 176 h 178"/>
                  <a:gd name="T76" fmla="*/ 358 w 381"/>
                  <a:gd name="T77" fmla="*/ 177 h 178"/>
                  <a:gd name="T78" fmla="*/ 354 w 381"/>
                  <a:gd name="T79" fmla="*/ 162 h 178"/>
                  <a:gd name="T80" fmla="*/ 306 w 381"/>
                  <a:gd name="T81" fmla="*/ 157 h 178"/>
                  <a:gd name="T82" fmla="*/ 292 w 381"/>
                  <a:gd name="T83" fmla="*/ 148 h 178"/>
                  <a:gd name="T84" fmla="*/ 285 w 381"/>
                  <a:gd name="T85" fmla="*/ 143 h 178"/>
                  <a:gd name="T86" fmla="*/ 273 w 381"/>
                  <a:gd name="T87" fmla="*/ 143 h 178"/>
                  <a:gd name="T88" fmla="*/ 271 w 381"/>
                  <a:gd name="T89" fmla="*/ 149 h 178"/>
                  <a:gd name="T90" fmla="*/ 246 w 381"/>
                  <a:gd name="T91" fmla="*/ 158 h 178"/>
                  <a:gd name="T92" fmla="*/ 232 w 381"/>
                  <a:gd name="T93" fmla="*/ 161 h 178"/>
                  <a:gd name="T94" fmla="*/ 207 w 381"/>
                  <a:gd name="T95" fmla="*/ 166 h 178"/>
                  <a:gd name="T96" fmla="*/ 265 w 381"/>
                  <a:gd name="T97" fmla="*/ 145 h 178"/>
                  <a:gd name="T98" fmla="*/ 231 w 381"/>
                  <a:gd name="T99" fmla="*/ 147 h 178"/>
                  <a:gd name="T100" fmla="*/ 194 w 381"/>
                  <a:gd name="T101" fmla="*/ 162 h 178"/>
                  <a:gd name="T102" fmla="*/ 170 w 381"/>
                  <a:gd name="T103" fmla="*/ 178 h 178"/>
                  <a:gd name="T104" fmla="*/ 131 w 381"/>
                  <a:gd name="T105" fmla="*/ 193 h 178"/>
                  <a:gd name="T106" fmla="*/ 98 w 381"/>
                  <a:gd name="T107" fmla="*/ 206 h 178"/>
                  <a:gd name="T108" fmla="*/ 75 w 381"/>
                  <a:gd name="T109" fmla="*/ 217 h 178"/>
                  <a:gd name="T110" fmla="*/ 48 w 381"/>
                  <a:gd name="T111" fmla="*/ 220 h 178"/>
                  <a:gd name="T112" fmla="*/ 21 w 381"/>
                  <a:gd name="T113" fmla="*/ 227 h 1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81" h="178">
                    <a:moveTo>
                      <a:pt x="7" y="175"/>
                    </a:moveTo>
                    <a:cubicBezTo>
                      <a:pt x="7" y="175"/>
                      <a:pt x="6" y="176"/>
                      <a:pt x="5" y="176"/>
                    </a:cubicBezTo>
                    <a:cubicBezTo>
                      <a:pt x="6" y="174"/>
                      <a:pt x="4" y="173"/>
                      <a:pt x="4" y="174"/>
                    </a:cubicBezTo>
                    <a:cubicBezTo>
                      <a:pt x="4" y="176"/>
                      <a:pt x="1" y="177"/>
                      <a:pt x="0" y="177"/>
                    </a:cubicBezTo>
                    <a:cubicBezTo>
                      <a:pt x="2" y="174"/>
                      <a:pt x="5" y="173"/>
                      <a:pt x="8" y="172"/>
                    </a:cubicBezTo>
                    <a:cubicBezTo>
                      <a:pt x="5" y="173"/>
                      <a:pt x="8" y="173"/>
                      <a:pt x="8" y="173"/>
                    </a:cubicBezTo>
                    <a:cubicBezTo>
                      <a:pt x="9" y="172"/>
                      <a:pt x="10" y="172"/>
                      <a:pt x="11" y="171"/>
                    </a:cubicBezTo>
                    <a:cubicBezTo>
                      <a:pt x="14" y="171"/>
                      <a:pt x="15" y="169"/>
                      <a:pt x="17" y="168"/>
                    </a:cubicBezTo>
                    <a:cubicBezTo>
                      <a:pt x="22" y="166"/>
                      <a:pt x="27" y="165"/>
                      <a:pt x="33" y="164"/>
                    </a:cubicBezTo>
                    <a:cubicBezTo>
                      <a:pt x="30" y="164"/>
                      <a:pt x="35" y="164"/>
                      <a:pt x="36" y="164"/>
                    </a:cubicBezTo>
                    <a:cubicBezTo>
                      <a:pt x="34" y="165"/>
                      <a:pt x="34" y="165"/>
                      <a:pt x="33" y="167"/>
                    </a:cubicBezTo>
                    <a:cubicBezTo>
                      <a:pt x="35" y="167"/>
                      <a:pt x="38" y="163"/>
                      <a:pt x="38" y="166"/>
                    </a:cubicBezTo>
                    <a:cubicBezTo>
                      <a:pt x="39" y="166"/>
                      <a:pt x="39" y="166"/>
                      <a:pt x="39" y="165"/>
                    </a:cubicBezTo>
                    <a:cubicBezTo>
                      <a:pt x="36" y="163"/>
                      <a:pt x="54" y="157"/>
                      <a:pt x="55" y="157"/>
                    </a:cubicBezTo>
                    <a:cubicBezTo>
                      <a:pt x="57" y="156"/>
                      <a:pt x="60" y="155"/>
                      <a:pt x="62" y="155"/>
                    </a:cubicBezTo>
                    <a:cubicBezTo>
                      <a:pt x="63" y="154"/>
                      <a:pt x="64" y="155"/>
                      <a:pt x="65" y="155"/>
                    </a:cubicBezTo>
                    <a:cubicBezTo>
                      <a:pt x="67" y="155"/>
                      <a:pt x="67" y="153"/>
                      <a:pt x="68" y="153"/>
                    </a:cubicBezTo>
                    <a:cubicBezTo>
                      <a:pt x="70" y="151"/>
                      <a:pt x="73" y="150"/>
                      <a:pt x="75" y="149"/>
                    </a:cubicBezTo>
                    <a:cubicBezTo>
                      <a:pt x="78" y="148"/>
                      <a:pt x="81" y="146"/>
                      <a:pt x="84" y="146"/>
                    </a:cubicBezTo>
                    <a:cubicBezTo>
                      <a:pt x="82" y="148"/>
                      <a:pt x="86" y="147"/>
                      <a:pt x="86" y="146"/>
                    </a:cubicBezTo>
                    <a:cubicBezTo>
                      <a:pt x="86" y="147"/>
                      <a:pt x="85" y="147"/>
                      <a:pt x="84" y="147"/>
                    </a:cubicBezTo>
                    <a:cubicBezTo>
                      <a:pt x="85" y="146"/>
                      <a:pt x="85" y="145"/>
                      <a:pt x="86" y="144"/>
                    </a:cubicBezTo>
                    <a:cubicBezTo>
                      <a:pt x="87" y="143"/>
                      <a:pt x="89" y="143"/>
                      <a:pt x="90" y="142"/>
                    </a:cubicBezTo>
                    <a:cubicBezTo>
                      <a:pt x="91" y="140"/>
                      <a:pt x="95" y="138"/>
                      <a:pt x="97" y="139"/>
                    </a:cubicBezTo>
                    <a:cubicBezTo>
                      <a:pt x="96" y="139"/>
                      <a:pt x="95" y="138"/>
                      <a:pt x="95" y="139"/>
                    </a:cubicBezTo>
                    <a:cubicBezTo>
                      <a:pt x="95" y="136"/>
                      <a:pt x="99" y="135"/>
                      <a:pt x="101" y="134"/>
                    </a:cubicBezTo>
                    <a:cubicBezTo>
                      <a:pt x="106" y="133"/>
                      <a:pt x="109" y="130"/>
                      <a:pt x="113" y="128"/>
                    </a:cubicBezTo>
                    <a:cubicBezTo>
                      <a:pt x="111" y="129"/>
                      <a:pt x="109" y="130"/>
                      <a:pt x="107" y="131"/>
                    </a:cubicBezTo>
                    <a:cubicBezTo>
                      <a:pt x="105" y="132"/>
                      <a:pt x="103" y="132"/>
                      <a:pt x="101" y="133"/>
                    </a:cubicBezTo>
                    <a:cubicBezTo>
                      <a:pt x="99" y="133"/>
                      <a:pt x="95" y="135"/>
                      <a:pt x="93" y="134"/>
                    </a:cubicBezTo>
                    <a:cubicBezTo>
                      <a:pt x="94" y="133"/>
                      <a:pt x="94" y="133"/>
                      <a:pt x="94" y="132"/>
                    </a:cubicBezTo>
                    <a:cubicBezTo>
                      <a:pt x="93" y="131"/>
                      <a:pt x="95" y="131"/>
                      <a:pt x="96" y="130"/>
                    </a:cubicBezTo>
                    <a:cubicBezTo>
                      <a:pt x="97" y="130"/>
                      <a:pt x="99" y="129"/>
                      <a:pt x="99" y="131"/>
                    </a:cubicBezTo>
                    <a:cubicBezTo>
                      <a:pt x="99" y="131"/>
                      <a:pt x="100" y="131"/>
                      <a:pt x="100" y="130"/>
                    </a:cubicBezTo>
                    <a:cubicBezTo>
                      <a:pt x="99" y="130"/>
                      <a:pt x="98" y="129"/>
                      <a:pt x="98" y="128"/>
                    </a:cubicBezTo>
                    <a:cubicBezTo>
                      <a:pt x="98" y="129"/>
                      <a:pt x="96" y="130"/>
                      <a:pt x="96" y="130"/>
                    </a:cubicBezTo>
                    <a:cubicBezTo>
                      <a:pt x="95" y="131"/>
                      <a:pt x="91" y="133"/>
                      <a:pt x="93" y="130"/>
                    </a:cubicBezTo>
                    <a:cubicBezTo>
                      <a:pt x="92" y="132"/>
                      <a:pt x="89" y="133"/>
                      <a:pt x="88" y="134"/>
                    </a:cubicBezTo>
                    <a:cubicBezTo>
                      <a:pt x="88" y="135"/>
                      <a:pt x="86" y="137"/>
                      <a:pt x="84" y="137"/>
                    </a:cubicBezTo>
                    <a:cubicBezTo>
                      <a:pt x="83" y="136"/>
                      <a:pt x="86" y="132"/>
                      <a:pt x="84" y="132"/>
                    </a:cubicBezTo>
                    <a:cubicBezTo>
                      <a:pt x="84" y="132"/>
                      <a:pt x="85" y="131"/>
                      <a:pt x="85" y="131"/>
                    </a:cubicBezTo>
                    <a:cubicBezTo>
                      <a:pt x="84" y="131"/>
                      <a:pt x="82" y="132"/>
                      <a:pt x="81" y="133"/>
                    </a:cubicBezTo>
                    <a:cubicBezTo>
                      <a:pt x="81" y="132"/>
                      <a:pt x="81" y="132"/>
                      <a:pt x="82" y="131"/>
                    </a:cubicBezTo>
                    <a:cubicBezTo>
                      <a:pt x="81" y="132"/>
                      <a:pt x="80" y="131"/>
                      <a:pt x="80" y="131"/>
                    </a:cubicBezTo>
                    <a:cubicBezTo>
                      <a:pt x="80" y="130"/>
                      <a:pt x="81" y="130"/>
                      <a:pt x="81" y="130"/>
                    </a:cubicBezTo>
                    <a:cubicBezTo>
                      <a:pt x="79" y="129"/>
                      <a:pt x="73" y="132"/>
                      <a:pt x="70" y="132"/>
                    </a:cubicBezTo>
                    <a:cubicBezTo>
                      <a:pt x="68" y="132"/>
                      <a:pt x="67" y="134"/>
                      <a:pt x="65" y="134"/>
                    </a:cubicBezTo>
                    <a:cubicBezTo>
                      <a:pt x="64" y="134"/>
                      <a:pt x="64" y="135"/>
                      <a:pt x="63" y="135"/>
                    </a:cubicBezTo>
                    <a:cubicBezTo>
                      <a:pt x="62" y="135"/>
                      <a:pt x="62" y="134"/>
                      <a:pt x="61" y="134"/>
                    </a:cubicBezTo>
                    <a:cubicBezTo>
                      <a:pt x="62" y="133"/>
                      <a:pt x="65" y="134"/>
                      <a:pt x="66" y="132"/>
                    </a:cubicBezTo>
                    <a:cubicBezTo>
                      <a:pt x="68" y="129"/>
                      <a:pt x="69" y="130"/>
                      <a:pt x="71" y="129"/>
                    </a:cubicBezTo>
                    <a:cubicBezTo>
                      <a:pt x="70" y="129"/>
                      <a:pt x="69" y="129"/>
                      <a:pt x="68" y="129"/>
                    </a:cubicBezTo>
                    <a:cubicBezTo>
                      <a:pt x="69" y="126"/>
                      <a:pt x="73" y="126"/>
                      <a:pt x="75" y="125"/>
                    </a:cubicBezTo>
                    <a:cubicBezTo>
                      <a:pt x="76" y="124"/>
                      <a:pt x="77" y="121"/>
                      <a:pt x="77" y="120"/>
                    </a:cubicBezTo>
                    <a:cubicBezTo>
                      <a:pt x="78" y="119"/>
                      <a:pt x="80" y="118"/>
                      <a:pt x="81" y="117"/>
                    </a:cubicBezTo>
                    <a:cubicBezTo>
                      <a:pt x="81" y="117"/>
                      <a:pt x="80" y="117"/>
                      <a:pt x="79" y="117"/>
                    </a:cubicBezTo>
                    <a:cubicBezTo>
                      <a:pt x="82" y="114"/>
                      <a:pt x="87" y="113"/>
                      <a:pt x="91" y="111"/>
                    </a:cubicBezTo>
                    <a:cubicBezTo>
                      <a:pt x="90" y="111"/>
                      <a:pt x="88" y="112"/>
                      <a:pt x="89" y="111"/>
                    </a:cubicBezTo>
                    <a:cubicBezTo>
                      <a:pt x="88" y="112"/>
                      <a:pt x="78" y="116"/>
                      <a:pt x="78" y="116"/>
                    </a:cubicBezTo>
                    <a:cubicBezTo>
                      <a:pt x="80" y="120"/>
                      <a:pt x="62" y="121"/>
                      <a:pt x="60" y="121"/>
                    </a:cubicBezTo>
                    <a:cubicBezTo>
                      <a:pt x="60" y="120"/>
                      <a:pt x="61" y="119"/>
                      <a:pt x="62" y="119"/>
                    </a:cubicBezTo>
                    <a:cubicBezTo>
                      <a:pt x="61" y="119"/>
                      <a:pt x="61" y="116"/>
                      <a:pt x="62" y="115"/>
                    </a:cubicBezTo>
                    <a:cubicBezTo>
                      <a:pt x="60" y="117"/>
                      <a:pt x="58" y="115"/>
                      <a:pt x="61" y="114"/>
                    </a:cubicBezTo>
                    <a:cubicBezTo>
                      <a:pt x="61" y="113"/>
                      <a:pt x="60" y="113"/>
                      <a:pt x="59" y="114"/>
                    </a:cubicBezTo>
                    <a:cubicBezTo>
                      <a:pt x="61" y="112"/>
                      <a:pt x="63" y="112"/>
                      <a:pt x="65" y="111"/>
                    </a:cubicBezTo>
                    <a:cubicBezTo>
                      <a:pt x="66" y="111"/>
                      <a:pt x="66" y="110"/>
                      <a:pt x="67" y="110"/>
                    </a:cubicBezTo>
                    <a:cubicBezTo>
                      <a:pt x="68" y="109"/>
                      <a:pt x="69" y="109"/>
                      <a:pt x="70" y="109"/>
                    </a:cubicBezTo>
                    <a:cubicBezTo>
                      <a:pt x="68" y="111"/>
                      <a:pt x="70" y="110"/>
                      <a:pt x="71" y="111"/>
                    </a:cubicBezTo>
                    <a:cubicBezTo>
                      <a:pt x="72" y="111"/>
                      <a:pt x="68" y="113"/>
                      <a:pt x="67" y="113"/>
                    </a:cubicBezTo>
                    <a:cubicBezTo>
                      <a:pt x="70" y="112"/>
                      <a:pt x="72" y="111"/>
                      <a:pt x="74" y="110"/>
                    </a:cubicBezTo>
                    <a:cubicBezTo>
                      <a:pt x="74" y="111"/>
                      <a:pt x="74" y="112"/>
                      <a:pt x="73" y="112"/>
                    </a:cubicBezTo>
                    <a:cubicBezTo>
                      <a:pt x="74" y="113"/>
                      <a:pt x="77" y="112"/>
                      <a:pt x="77" y="111"/>
                    </a:cubicBezTo>
                    <a:cubicBezTo>
                      <a:pt x="78" y="110"/>
                      <a:pt x="77" y="110"/>
                      <a:pt x="76" y="110"/>
                    </a:cubicBezTo>
                    <a:cubicBezTo>
                      <a:pt x="77" y="109"/>
                      <a:pt x="78" y="109"/>
                      <a:pt x="79" y="109"/>
                    </a:cubicBezTo>
                    <a:cubicBezTo>
                      <a:pt x="78" y="109"/>
                      <a:pt x="78" y="109"/>
                      <a:pt x="79" y="108"/>
                    </a:cubicBezTo>
                    <a:cubicBezTo>
                      <a:pt x="77" y="108"/>
                      <a:pt x="75" y="110"/>
                      <a:pt x="73" y="109"/>
                    </a:cubicBezTo>
                    <a:cubicBezTo>
                      <a:pt x="71" y="109"/>
                      <a:pt x="68" y="108"/>
                      <a:pt x="67" y="109"/>
                    </a:cubicBezTo>
                    <a:cubicBezTo>
                      <a:pt x="67" y="108"/>
                      <a:pt x="70" y="107"/>
                      <a:pt x="72" y="107"/>
                    </a:cubicBezTo>
                    <a:cubicBezTo>
                      <a:pt x="71" y="107"/>
                      <a:pt x="70" y="107"/>
                      <a:pt x="69" y="107"/>
                    </a:cubicBezTo>
                    <a:cubicBezTo>
                      <a:pt x="70" y="107"/>
                      <a:pt x="70" y="106"/>
                      <a:pt x="71" y="106"/>
                    </a:cubicBezTo>
                    <a:cubicBezTo>
                      <a:pt x="70" y="106"/>
                      <a:pt x="70" y="106"/>
                      <a:pt x="69" y="106"/>
                    </a:cubicBezTo>
                    <a:cubicBezTo>
                      <a:pt x="69" y="105"/>
                      <a:pt x="71" y="105"/>
                      <a:pt x="72" y="104"/>
                    </a:cubicBezTo>
                    <a:cubicBezTo>
                      <a:pt x="70" y="104"/>
                      <a:pt x="68" y="108"/>
                      <a:pt x="66" y="107"/>
                    </a:cubicBezTo>
                    <a:cubicBezTo>
                      <a:pt x="65" y="106"/>
                      <a:pt x="67" y="106"/>
                      <a:pt x="66" y="105"/>
                    </a:cubicBezTo>
                    <a:cubicBezTo>
                      <a:pt x="65" y="104"/>
                      <a:pt x="69" y="103"/>
                      <a:pt x="69" y="103"/>
                    </a:cubicBezTo>
                    <a:cubicBezTo>
                      <a:pt x="69" y="102"/>
                      <a:pt x="68" y="102"/>
                      <a:pt x="67" y="102"/>
                    </a:cubicBezTo>
                    <a:cubicBezTo>
                      <a:pt x="68" y="100"/>
                      <a:pt x="70" y="101"/>
                      <a:pt x="72" y="101"/>
                    </a:cubicBezTo>
                    <a:cubicBezTo>
                      <a:pt x="70" y="101"/>
                      <a:pt x="72" y="99"/>
                      <a:pt x="74" y="99"/>
                    </a:cubicBezTo>
                    <a:cubicBezTo>
                      <a:pt x="76" y="99"/>
                      <a:pt x="78" y="96"/>
                      <a:pt x="80" y="95"/>
                    </a:cubicBezTo>
                    <a:cubicBezTo>
                      <a:pt x="83" y="94"/>
                      <a:pt x="85" y="93"/>
                      <a:pt x="88" y="92"/>
                    </a:cubicBezTo>
                    <a:cubicBezTo>
                      <a:pt x="89" y="92"/>
                      <a:pt x="90" y="91"/>
                      <a:pt x="91" y="91"/>
                    </a:cubicBezTo>
                    <a:cubicBezTo>
                      <a:pt x="92" y="92"/>
                      <a:pt x="91" y="93"/>
                      <a:pt x="91" y="93"/>
                    </a:cubicBezTo>
                    <a:cubicBezTo>
                      <a:pt x="91" y="93"/>
                      <a:pt x="92" y="93"/>
                      <a:pt x="93" y="92"/>
                    </a:cubicBezTo>
                    <a:cubicBezTo>
                      <a:pt x="90" y="92"/>
                      <a:pt x="97" y="89"/>
                      <a:pt x="98" y="89"/>
                    </a:cubicBezTo>
                    <a:cubicBezTo>
                      <a:pt x="96" y="89"/>
                      <a:pt x="95" y="90"/>
                      <a:pt x="93" y="91"/>
                    </a:cubicBezTo>
                    <a:cubicBezTo>
                      <a:pt x="95" y="88"/>
                      <a:pt x="100" y="85"/>
                      <a:pt x="103" y="86"/>
                    </a:cubicBezTo>
                    <a:cubicBezTo>
                      <a:pt x="101" y="84"/>
                      <a:pt x="107" y="84"/>
                      <a:pt x="108" y="84"/>
                    </a:cubicBezTo>
                    <a:cubicBezTo>
                      <a:pt x="109" y="84"/>
                      <a:pt x="110" y="84"/>
                      <a:pt x="110" y="84"/>
                    </a:cubicBezTo>
                    <a:cubicBezTo>
                      <a:pt x="112" y="85"/>
                      <a:pt x="107" y="86"/>
                      <a:pt x="107" y="87"/>
                    </a:cubicBezTo>
                    <a:cubicBezTo>
                      <a:pt x="110" y="85"/>
                      <a:pt x="114" y="86"/>
                      <a:pt x="118" y="84"/>
                    </a:cubicBezTo>
                    <a:cubicBezTo>
                      <a:pt x="121" y="83"/>
                      <a:pt x="124" y="82"/>
                      <a:pt x="128" y="81"/>
                    </a:cubicBezTo>
                    <a:cubicBezTo>
                      <a:pt x="128" y="81"/>
                      <a:pt x="127" y="81"/>
                      <a:pt x="127" y="82"/>
                    </a:cubicBezTo>
                    <a:cubicBezTo>
                      <a:pt x="132" y="82"/>
                      <a:pt x="137" y="81"/>
                      <a:pt x="142" y="79"/>
                    </a:cubicBezTo>
                    <a:cubicBezTo>
                      <a:pt x="143" y="78"/>
                      <a:pt x="145" y="76"/>
                      <a:pt x="146" y="75"/>
                    </a:cubicBezTo>
                    <a:cubicBezTo>
                      <a:pt x="147" y="74"/>
                      <a:pt x="150" y="70"/>
                      <a:pt x="146" y="71"/>
                    </a:cubicBezTo>
                    <a:cubicBezTo>
                      <a:pt x="147" y="71"/>
                      <a:pt x="159" y="69"/>
                      <a:pt x="156" y="66"/>
                    </a:cubicBezTo>
                    <a:cubicBezTo>
                      <a:pt x="157" y="66"/>
                      <a:pt x="158" y="66"/>
                      <a:pt x="158" y="66"/>
                    </a:cubicBezTo>
                    <a:cubicBezTo>
                      <a:pt x="156" y="66"/>
                      <a:pt x="155" y="67"/>
                      <a:pt x="153" y="67"/>
                    </a:cubicBezTo>
                    <a:cubicBezTo>
                      <a:pt x="151" y="68"/>
                      <a:pt x="149" y="67"/>
                      <a:pt x="148" y="68"/>
                    </a:cubicBezTo>
                    <a:cubicBezTo>
                      <a:pt x="150" y="67"/>
                      <a:pt x="147" y="68"/>
                      <a:pt x="146" y="68"/>
                    </a:cubicBezTo>
                    <a:cubicBezTo>
                      <a:pt x="145" y="69"/>
                      <a:pt x="144" y="69"/>
                      <a:pt x="142" y="69"/>
                    </a:cubicBezTo>
                    <a:cubicBezTo>
                      <a:pt x="140" y="70"/>
                      <a:pt x="138" y="71"/>
                      <a:pt x="135" y="72"/>
                    </a:cubicBezTo>
                    <a:cubicBezTo>
                      <a:pt x="136" y="71"/>
                      <a:pt x="137" y="68"/>
                      <a:pt x="134" y="69"/>
                    </a:cubicBezTo>
                    <a:cubicBezTo>
                      <a:pt x="134" y="70"/>
                      <a:pt x="135" y="70"/>
                      <a:pt x="135" y="70"/>
                    </a:cubicBezTo>
                    <a:cubicBezTo>
                      <a:pt x="134" y="71"/>
                      <a:pt x="134" y="72"/>
                      <a:pt x="133" y="71"/>
                    </a:cubicBezTo>
                    <a:cubicBezTo>
                      <a:pt x="132" y="70"/>
                      <a:pt x="132" y="70"/>
                      <a:pt x="131" y="70"/>
                    </a:cubicBezTo>
                    <a:cubicBezTo>
                      <a:pt x="129" y="69"/>
                      <a:pt x="128" y="69"/>
                      <a:pt x="126" y="70"/>
                    </a:cubicBezTo>
                    <a:cubicBezTo>
                      <a:pt x="122" y="70"/>
                      <a:pt x="119" y="71"/>
                      <a:pt x="115" y="70"/>
                    </a:cubicBezTo>
                    <a:cubicBezTo>
                      <a:pt x="115" y="70"/>
                      <a:pt x="109" y="69"/>
                      <a:pt x="111" y="68"/>
                    </a:cubicBezTo>
                    <a:cubicBezTo>
                      <a:pt x="111" y="67"/>
                      <a:pt x="113" y="67"/>
                      <a:pt x="113" y="66"/>
                    </a:cubicBezTo>
                    <a:cubicBezTo>
                      <a:pt x="112" y="64"/>
                      <a:pt x="114" y="62"/>
                      <a:pt x="116" y="62"/>
                    </a:cubicBezTo>
                    <a:cubicBezTo>
                      <a:pt x="115" y="62"/>
                      <a:pt x="114" y="63"/>
                      <a:pt x="114" y="63"/>
                    </a:cubicBezTo>
                    <a:cubicBezTo>
                      <a:pt x="115" y="64"/>
                      <a:pt x="117" y="64"/>
                      <a:pt x="118" y="63"/>
                    </a:cubicBezTo>
                    <a:cubicBezTo>
                      <a:pt x="119" y="62"/>
                      <a:pt x="120" y="62"/>
                      <a:pt x="122" y="63"/>
                    </a:cubicBezTo>
                    <a:cubicBezTo>
                      <a:pt x="120" y="60"/>
                      <a:pt x="116" y="61"/>
                      <a:pt x="114" y="61"/>
                    </a:cubicBezTo>
                    <a:cubicBezTo>
                      <a:pt x="113" y="61"/>
                      <a:pt x="112" y="59"/>
                      <a:pt x="112" y="59"/>
                    </a:cubicBezTo>
                    <a:cubicBezTo>
                      <a:pt x="111" y="58"/>
                      <a:pt x="115" y="57"/>
                      <a:pt x="115" y="57"/>
                    </a:cubicBezTo>
                    <a:cubicBezTo>
                      <a:pt x="114" y="57"/>
                      <a:pt x="113" y="58"/>
                      <a:pt x="112" y="58"/>
                    </a:cubicBezTo>
                    <a:cubicBezTo>
                      <a:pt x="115" y="59"/>
                      <a:pt x="117" y="57"/>
                      <a:pt x="119" y="56"/>
                    </a:cubicBezTo>
                    <a:cubicBezTo>
                      <a:pt x="121" y="56"/>
                      <a:pt x="124" y="56"/>
                      <a:pt x="126" y="55"/>
                    </a:cubicBezTo>
                    <a:cubicBezTo>
                      <a:pt x="130" y="52"/>
                      <a:pt x="135" y="54"/>
                      <a:pt x="140" y="53"/>
                    </a:cubicBezTo>
                    <a:cubicBezTo>
                      <a:pt x="139" y="53"/>
                      <a:pt x="139" y="53"/>
                      <a:pt x="139" y="52"/>
                    </a:cubicBezTo>
                    <a:cubicBezTo>
                      <a:pt x="141" y="50"/>
                      <a:pt x="144" y="50"/>
                      <a:pt x="147" y="50"/>
                    </a:cubicBezTo>
                    <a:cubicBezTo>
                      <a:pt x="152" y="50"/>
                      <a:pt x="156" y="48"/>
                      <a:pt x="160" y="48"/>
                    </a:cubicBezTo>
                    <a:cubicBezTo>
                      <a:pt x="159" y="48"/>
                      <a:pt x="158" y="50"/>
                      <a:pt x="157" y="50"/>
                    </a:cubicBezTo>
                    <a:cubicBezTo>
                      <a:pt x="155" y="51"/>
                      <a:pt x="153" y="52"/>
                      <a:pt x="151" y="53"/>
                    </a:cubicBezTo>
                    <a:cubicBezTo>
                      <a:pt x="152" y="52"/>
                      <a:pt x="152" y="53"/>
                      <a:pt x="153" y="53"/>
                    </a:cubicBezTo>
                    <a:cubicBezTo>
                      <a:pt x="153" y="54"/>
                      <a:pt x="154" y="54"/>
                      <a:pt x="155" y="54"/>
                    </a:cubicBezTo>
                    <a:cubicBezTo>
                      <a:pt x="156" y="54"/>
                      <a:pt x="157" y="54"/>
                      <a:pt x="159" y="54"/>
                    </a:cubicBezTo>
                    <a:cubicBezTo>
                      <a:pt x="159" y="54"/>
                      <a:pt x="163" y="53"/>
                      <a:pt x="160" y="55"/>
                    </a:cubicBezTo>
                    <a:cubicBezTo>
                      <a:pt x="163" y="53"/>
                      <a:pt x="166" y="55"/>
                      <a:pt x="169" y="54"/>
                    </a:cubicBezTo>
                    <a:cubicBezTo>
                      <a:pt x="170" y="54"/>
                      <a:pt x="173" y="50"/>
                      <a:pt x="176" y="52"/>
                    </a:cubicBezTo>
                    <a:cubicBezTo>
                      <a:pt x="175" y="53"/>
                      <a:pt x="175" y="53"/>
                      <a:pt x="174" y="53"/>
                    </a:cubicBezTo>
                    <a:cubicBezTo>
                      <a:pt x="176" y="53"/>
                      <a:pt x="177" y="53"/>
                      <a:pt x="177" y="51"/>
                    </a:cubicBezTo>
                    <a:cubicBezTo>
                      <a:pt x="176" y="50"/>
                      <a:pt x="173" y="50"/>
                      <a:pt x="171" y="51"/>
                    </a:cubicBezTo>
                    <a:cubicBezTo>
                      <a:pt x="172" y="50"/>
                      <a:pt x="174" y="50"/>
                      <a:pt x="174" y="48"/>
                    </a:cubicBezTo>
                    <a:cubicBezTo>
                      <a:pt x="174" y="47"/>
                      <a:pt x="172" y="47"/>
                      <a:pt x="173" y="46"/>
                    </a:cubicBezTo>
                    <a:cubicBezTo>
                      <a:pt x="175" y="44"/>
                      <a:pt x="178" y="46"/>
                      <a:pt x="176" y="47"/>
                    </a:cubicBezTo>
                    <a:cubicBezTo>
                      <a:pt x="171" y="50"/>
                      <a:pt x="179" y="49"/>
                      <a:pt x="179" y="49"/>
                    </a:cubicBezTo>
                    <a:cubicBezTo>
                      <a:pt x="181" y="51"/>
                      <a:pt x="187" y="51"/>
                      <a:pt x="188" y="48"/>
                    </a:cubicBezTo>
                    <a:cubicBezTo>
                      <a:pt x="187" y="48"/>
                      <a:pt x="187" y="48"/>
                      <a:pt x="186" y="48"/>
                    </a:cubicBezTo>
                    <a:cubicBezTo>
                      <a:pt x="185" y="48"/>
                      <a:pt x="184" y="48"/>
                      <a:pt x="183" y="48"/>
                    </a:cubicBezTo>
                    <a:cubicBezTo>
                      <a:pt x="181" y="48"/>
                      <a:pt x="180" y="50"/>
                      <a:pt x="178" y="49"/>
                    </a:cubicBezTo>
                    <a:cubicBezTo>
                      <a:pt x="175" y="48"/>
                      <a:pt x="182" y="45"/>
                      <a:pt x="183" y="45"/>
                    </a:cubicBezTo>
                    <a:cubicBezTo>
                      <a:pt x="182" y="42"/>
                      <a:pt x="179" y="45"/>
                      <a:pt x="179" y="43"/>
                    </a:cubicBezTo>
                    <a:cubicBezTo>
                      <a:pt x="179" y="44"/>
                      <a:pt x="178" y="44"/>
                      <a:pt x="177" y="44"/>
                    </a:cubicBezTo>
                    <a:cubicBezTo>
                      <a:pt x="178" y="44"/>
                      <a:pt x="179" y="43"/>
                      <a:pt x="180" y="43"/>
                    </a:cubicBezTo>
                    <a:cubicBezTo>
                      <a:pt x="179" y="42"/>
                      <a:pt x="178" y="43"/>
                      <a:pt x="177" y="44"/>
                    </a:cubicBezTo>
                    <a:cubicBezTo>
                      <a:pt x="175" y="44"/>
                      <a:pt x="172" y="44"/>
                      <a:pt x="171" y="44"/>
                    </a:cubicBezTo>
                    <a:cubicBezTo>
                      <a:pt x="168" y="43"/>
                      <a:pt x="170" y="42"/>
                      <a:pt x="172" y="40"/>
                    </a:cubicBezTo>
                    <a:cubicBezTo>
                      <a:pt x="173" y="38"/>
                      <a:pt x="172" y="35"/>
                      <a:pt x="169" y="33"/>
                    </a:cubicBezTo>
                    <a:cubicBezTo>
                      <a:pt x="168" y="33"/>
                      <a:pt x="167" y="33"/>
                      <a:pt x="167" y="32"/>
                    </a:cubicBezTo>
                    <a:cubicBezTo>
                      <a:pt x="166" y="30"/>
                      <a:pt x="165" y="30"/>
                      <a:pt x="164" y="30"/>
                    </a:cubicBezTo>
                    <a:cubicBezTo>
                      <a:pt x="167" y="30"/>
                      <a:pt x="171" y="28"/>
                      <a:pt x="174" y="27"/>
                    </a:cubicBezTo>
                    <a:cubicBezTo>
                      <a:pt x="177" y="25"/>
                      <a:pt x="180" y="25"/>
                      <a:pt x="184" y="25"/>
                    </a:cubicBezTo>
                    <a:cubicBezTo>
                      <a:pt x="193" y="24"/>
                      <a:pt x="200" y="22"/>
                      <a:pt x="208" y="19"/>
                    </a:cubicBezTo>
                    <a:cubicBezTo>
                      <a:pt x="207" y="20"/>
                      <a:pt x="207" y="20"/>
                      <a:pt x="206" y="20"/>
                    </a:cubicBezTo>
                    <a:cubicBezTo>
                      <a:pt x="210" y="20"/>
                      <a:pt x="213" y="16"/>
                      <a:pt x="217" y="15"/>
                    </a:cubicBezTo>
                    <a:cubicBezTo>
                      <a:pt x="222" y="14"/>
                      <a:pt x="227" y="11"/>
                      <a:pt x="232" y="10"/>
                    </a:cubicBezTo>
                    <a:cubicBezTo>
                      <a:pt x="231" y="11"/>
                      <a:pt x="231" y="12"/>
                      <a:pt x="230" y="12"/>
                    </a:cubicBezTo>
                    <a:cubicBezTo>
                      <a:pt x="233" y="11"/>
                      <a:pt x="237" y="11"/>
                      <a:pt x="240" y="10"/>
                    </a:cubicBezTo>
                    <a:cubicBezTo>
                      <a:pt x="244" y="9"/>
                      <a:pt x="247" y="8"/>
                      <a:pt x="250" y="8"/>
                    </a:cubicBezTo>
                    <a:cubicBezTo>
                      <a:pt x="249" y="8"/>
                      <a:pt x="248" y="9"/>
                      <a:pt x="247" y="9"/>
                    </a:cubicBezTo>
                    <a:cubicBezTo>
                      <a:pt x="250" y="8"/>
                      <a:pt x="246" y="10"/>
                      <a:pt x="246" y="10"/>
                    </a:cubicBezTo>
                    <a:cubicBezTo>
                      <a:pt x="247" y="10"/>
                      <a:pt x="247" y="10"/>
                      <a:pt x="246" y="11"/>
                    </a:cubicBezTo>
                    <a:cubicBezTo>
                      <a:pt x="247" y="10"/>
                      <a:pt x="248" y="10"/>
                      <a:pt x="250" y="9"/>
                    </a:cubicBezTo>
                    <a:cubicBezTo>
                      <a:pt x="251" y="8"/>
                      <a:pt x="253" y="9"/>
                      <a:pt x="254" y="8"/>
                    </a:cubicBezTo>
                    <a:cubicBezTo>
                      <a:pt x="253" y="8"/>
                      <a:pt x="252" y="8"/>
                      <a:pt x="251" y="9"/>
                    </a:cubicBezTo>
                    <a:cubicBezTo>
                      <a:pt x="252" y="7"/>
                      <a:pt x="251" y="7"/>
                      <a:pt x="250" y="8"/>
                    </a:cubicBezTo>
                    <a:cubicBezTo>
                      <a:pt x="253" y="6"/>
                      <a:pt x="257" y="6"/>
                      <a:pt x="260" y="5"/>
                    </a:cubicBezTo>
                    <a:cubicBezTo>
                      <a:pt x="259" y="5"/>
                      <a:pt x="259" y="6"/>
                      <a:pt x="258" y="6"/>
                    </a:cubicBezTo>
                    <a:cubicBezTo>
                      <a:pt x="262" y="7"/>
                      <a:pt x="269" y="5"/>
                      <a:pt x="273" y="4"/>
                    </a:cubicBezTo>
                    <a:cubicBezTo>
                      <a:pt x="279" y="3"/>
                      <a:pt x="284" y="1"/>
                      <a:pt x="290" y="0"/>
                    </a:cubicBezTo>
                    <a:cubicBezTo>
                      <a:pt x="289" y="0"/>
                      <a:pt x="288" y="0"/>
                      <a:pt x="287" y="1"/>
                    </a:cubicBezTo>
                    <a:cubicBezTo>
                      <a:pt x="288" y="1"/>
                      <a:pt x="292" y="1"/>
                      <a:pt x="291" y="3"/>
                    </a:cubicBezTo>
                    <a:cubicBezTo>
                      <a:pt x="290" y="4"/>
                      <a:pt x="286" y="4"/>
                      <a:pt x="284" y="4"/>
                    </a:cubicBezTo>
                    <a:cubicBezTo>
                      <a:pt x="285" y="5"/>
                      <a:pt x="284" y="6"/>
                      <a:pt x="283" y="6"/>
                    </a:cubicBezTo>
                    <a:cubicBezTo>
                      <a:pt x="285" y="5"/>
                      <a:pt x="287" y="5"/>
                      <a:pt x="290" y="4"/>
                    </a:cubicBezTo>
                    <a:cubicBezTo>
                      <a:pt x="291" y="4"/>
                      <a:pt x="292" y="3"/>
                      <a:pt x="293" y="3"/>
                    </a:cubicBezTo>
                    <a:cubicBezTo>
                      <a:pt x="294" y="3"/>
                      <a:pt x="298" y="1"/>
                      <a:pt x="295" y="3"/>
                    </a:cubicBezTo>
                    <a:cubicBezTo>
                      <a:pt x="295" y="3"/>
                      <a:pt x="297" y="2"/>
                      <a:pt x="297" y="3"/>
                    </a:cubicBezTo>
                    <a:cubicBezTo>
                      <a:pt x="298" y="4"/>
                      <a:pt x="295" y="5"/>
                      <a:pt x="294" y="5"/>
                    </a:cubicBezTo>
                    <a:cubicBezTo>
                      <a:pt x="296" y="7"/>
                      <a:pt x="299" y="5"/>
                      <a:pt x="302" y="5"/>
                    </a:cubicBezTo>
                    <a:cubicBezTo>
                      <a:pt x="305" y="4"/>
                      <a:pt x="309" y="4"/>
                      <a:pt x="312" y="5"/>
                    </a:cubicBezTo>
                    <a:cubicBezTo>
                      <a:pt x="311" y="6"/>
                      <a:pt x="309" y="7"/>
                      <a:pt x="308" y="7"/>
                    </a:cubicBezTo>
                    <a:cubicBezTo>
                      <a:pt x="308" y="8"/>
                      <a:pt x="309" y="8"/>
                      <a:pt x="310" y="8"/>
                    </a:cubicBezTo>
                    <a:cubicBezTo>
                      <a:pt x="308" y="8"/>
                      <a:pt x="307" y="8"/>
                      <a:pt x="306" y="8"/>
                    </a:cubicBezTo>
                    <a:cubicBezTo>
                      <a:pt x="308" y="8"/>
                      <a:pt x="310" y="8"/>
                      <a:pt x="312" y="8"/>
                    </a:cubicBezTo>
                    <a:cubicBezTo>
                      <a:pt x="311" y="8"/>
                      <a:pt x="310" y="9"/>
                      <a:pt x="310" y="9"/>
                    </a:cubicBezTo>
                    <a:cubicBezTo>
                      <a:pt x="312" y="10"/>
                      <a:pt x="314" y="10"/>
                      <a:pt x="316" y="9"/>
                    </a:cubicBezTo>
                    <a:cubicBezTo>
                      <a:pt x="317" y="9"/>
                      <a:pt x="318" y="9"/>
                      <a:pt x="319" y="9"/>
                    </a:cubicBezTo>
                    <a:cubicBezTo>
                      <a:pt x="320" y="9"/>
                      <a:pt x="323" y="8"/>
                      <a:pt x="321" y="9"/>
                    </a:cubicBezTo>
                    <a:cubicBezTo>
                      <a:pt x="324" y="9"/>
                      <a:pt x="327" y="8"/>
                      <a:pt x="330" y="9"/>
                    </a:cubicBezTo>
                    <a:cubicBezTo>
                      <a:pt x="331" y="9"/>
                      <a:pt x="333" y="9"/>
                      <a:pt x="334" y="10"/>
                    </a:cubicBezTo>
                    <a:cubicBezTo>
                      <a:pt x="335" y="11"/>
                      <a:pt x="337" y="10"/>
                      <a:pt x="338" y="11"/>
                    </a:cubicBezTo>
                    <a:cubicBezTo>
                      <a:pt x="341" y="13"/>
                      <a:pt x="344" y="11"/>
                      <a:pt x="348" y="12"/>
                    </a:cubicBezTo>
                    <a:cubicBezTo>
                      <a:pt x="349" y="12"/>
                      <a:pt x="351" y="11"/>
                      <a:pt x="351" y="13"/>
                    </a:cubicBezTo>
                    <a:cubicBezTo>
                      <a:pt x="352" y="13"/>
                      <a:pt x="355" y="13"/>
                      <a:pt x="353" y="14"/>
                    </a:cubicBezTo>
                    <a:cubicBezTo>
                      <a:pt x="355" y="14"/>
                      <a:pt x="357" y="14"/>
                      <a:pt x="359" y="14"/>
                    </a:cubicBezTo>
                    <a:cubicBezTo>
                      <a:pt x="360" y="14"/>
                      <a:pt x="361" y="13"/>
                      <a:pt x="361" y="13"/>
                    </a:cubicBezTo>
                    <a:cubicBezTo>
                      <a:pt x="363" y="13"/>
                      <a:pt x="363" y="13"/>
                      <a:pt x="362" y="14"/>
                    </a:cubicBezTo>
                    <a:cubicBezTo>
                      <a:pt x="364" y="11"/>
                      <a:pt x="370" y="12"/>
                      <a:pt x="372" y="13"/>
                    </a:cubicBezTo>
                    <a:cubicBezTo>
                      <a:pt x="374" y="13"/>
                      <a:pt x="374" y="15"/>
                      <a:pt x="376" y="16"/>
                    </a:cubicBezTo>
                    <a:cubicBezTo>
                      <a:pt x="377" y="16"/>
                      <a:pt x="377" y="16"/>
                      <a:pt x="378" y="17"/>
                    </a:cubicBezTo>
                    <a:cubicBezTo>
                      <a:pt x="379" y="18"/>
                      <a:pt x="380" y="17"/>
                      <a:pt x="381" y="17"/>
                    </a:cubicBezTo>
                    <a:cubicBezTo>
                      <a:pt x="262" y="116"/>
                      <a:pt x="262" y="116"/>
                      <a:pt x="262" y="116"/>
                    </a:cubicBezTo>
                    <a:cubicBezTo>
                      <a:pt x="263" y="116"/>
                      <a:pt x="264" y="117"/>
                      <a:pt x="265" y="116"/>
                    </a:cubicBezTo>
                    <a:cubicBezTo>
                      <a:pt x="267" y="115"/>
                      <a:pt x="267" y="117"/>
                      <a:pt x="269" y="117"/>
                    </a:cubicBezTo>
                    <a:cubicBezTo>
                      <a:pt x="270" y="117"/>
                      <a:pt x="272" y="116"/>
                      <a:pt x="273" y="115"/>
                    </a:cubicBezTo>
                    <a:cubicBezTo>
                      <a:pt x="275" y="115"/>
                      <a:pt x="276" y="115"/>
                      <a:pt x="278" y="115"/>
                    </a:cubicBezTo>
                    <a:cubicBezTo>
                      <a:pt x="277" y="116"/>
                      <a:pt x="275" y="117"/>
                      <a:pt x="274" y="118"/>
                    </a:cubicBezTo>
                    <a:cubicBezTo>
                      <a:pt x="274" y="119"/>
                      <a:pt x="276" y="120"/>
                      <a:pt x="275" y="121"/>
                    </a:cubicBezTo>
                    <a:cubicBezTo>
                      <a:pt x="275" y="123"/>
                      <a:pt x="276" y="125"/>
                      <a:pt x="277" y="126"/>
                    </a:cubicBezTo>
                    <a:cubicBezTo>
                      <a:pt x="278" y="128"/>
                      <a:pt x="276" y="130"/>
                      <a:pt x="275" y="131"/>
                    </a:cubicBezTo>
                    <a:cubicBezTo>
                      <a:pt x="279" y="130"/>
                      <a:pt x="282" y="129"/>
                      <a:pt x="286" y="128"/>
                    </a:cubicBezTo>
                    <a:cubicBezTo>
                      <a:pt x="287" y="127"/>
                      <a:pt x="288" y="126"/>
                      <a:pt x="290" y="125"/>
                    </a:cubicBezTo>
                    <a:cubicBezTo>
                      <a:pt x="290" y="125"/>
                      <a:pt x="291" y="125"/>
                      <a:pt x="291" y="125"/>
                    </a:cubicBezTo>
                    <a:cubicBezTo>
                      <a:pt x="292" y="124"/>
                      <a:pt x="292" y="124"/>
                      <a:pt x="293" y="123"/>
                    </a:cubicBezTo>
                    <a:cubicBezTo>
                      <a:pt x="294" y="123"/>
                      <a:pt x="295" y="123"/>
                      <a:pt x="296" y="123"/>
                    </a:cubicBezTo>
                    <a:cubicBezTo>
                      <a:pt x="297" y="122"/>
                      <a:pt x="301" y="121"/>
                      <a:pt x="302" y="121"/>
                    </a:cubicBezTo>
                    <a:cubicBezTo>
                      <a:pt x="306" y="123"/>
                      <a:pt x="299" y="125"/>
                      <a:pt x="301" y="127"/>
                    </a:cubicBezTo>
                    <a:cubicBezTo>
                      <a:pt x="302" y="128"/>
                      <a:pt x="303" y="128"/>
                      <a:pt x="303" y="129"/>
                    </a:cubicBezTo>
                    <a:cubicBezTo>
                      <a:pt x="302" y="130"/>
                      <a:pt x="301" y="132"/>
                      <a:pt x="302" y="132"/>
                    </a:cubicBezTo>
                    <a:cubicBezTo>
                      <a:pt x="305" y="134"/>
                      <a:pt x="303" y="136"/>
                      <a:pt x="303" y="138"/>
                    </a:cubicBezTo>
                    <a:cubicBezTo>
                      <a:pt x="302" y="140"/>
                      <a:pt x="302" y="143"/>
                      <a:pt x="301" y="145"/>
                    </a:cubicBezTo>
                    <a:cubicBezTo>
                      <a:pt x="301" y="146"/>
                      <a:pt x="302" y="149"/>
                      <a:pt x="301" y="150"/>
                    </a:cubicBezTo>
                    <a:cubicBezTo>
                      <a:pt x="300" y="151"/>
                      <a:pt x="299" y="152"/>
                      <a:pt x="300" y="152"/>
                    </a:cubicBezTo>
                    <a:cubicBezTo>
                      <a:pt x="299" y="153"/>
                      <a:pt x="298" y="155"/>
                      <a:pt x="298" y="157"/>
                    </a:cubicBezTo>
                    <a:cubicBezTo>
                      <a:pt x="300" y="157"/>
                      <a:pt x="303" y="159"/>
                      <a:pt x="304" y="160"/>
                    </a:cubicBezTo>
                    <a:cubicBezTo>
                      <a:pt x="306" y="161"/>
                      <a:pt x="305" y="163"/>
                      <a:pt x="308" y="162"/>
                    </a:cubicBezTo>
                    <a:cubicBezTo>
                      <a:pt x="307" y="164"/>
                      <a:pt x="305" y="165"/>
                      <a:pt x="304" y="166"/>
                    </a:cubicBezTo>
                    <a:cubicBezTo>
                      <a:pt x="302" y="167"/>
                      <a:pt x="301" y="169"/>
                      <a:pt x="300" y="171"/>
                    </a:cubicBezTo>
                    <a:cubicBezTo>
                      <a:pt x="297" y="174"/>
                      <a:pt x="292" y="176"/>
                      <a:pt x="288" y="178"/>
                    </a:cubicBezTo>
                    <a:cubicBezTo>
                      <a:pt x="289" y="177"/>
                      <a:pt x="289" y="176"/>
                      <a:pt x="290" y="175"/>
                    </a:cubicBezTo>
                    <a:cubicBezTo>
                      <a:pt x="289" y="176"/>
                      <a:pt x="288" y="177"/>
                      <a:pt x="287" y="177"/>
                    </a:cubicBezTo>
                    <a:cubicBezTo>
                      <a:pt x="287" y="174"/>
                      <a:pt x="293" y="173"/>
                      <a:pt x="296" y="171"/>
                    </a:cubicBezTo>
                    <a:cubicBezTo>
                      <a:pt x="295" y="172"/>
                      <a:pt x="289" y="175"/>
                      <a:pt x="289" y="173"/>
                    </a:cubicBezTo>
                    <a:cubicBezTo>
                      <a:pt x="289" y="172"/>
                      <a:pt x="294" y="171"/>
                      <a:pt x="294" y="171"/>
                    </a:cubicBezTo>
                    <a:cubicBezTo>
                      <a:pt x="294" y="171"/>
                      <a:pt x="293" y="171"/>
                      <a:pt x="292" y="171"/>
                    </a:cubicBezTo>
                    <a:cubicBezTo>
                      <a:pt x="294" y="170"/>
                      <a:pt x="296" y="168"/>
                      <a:pt x="296" y="166"/>
                    </a:cubicBezTo>
                    <a:cubicBezTo>
                      <a:pt x="297" y="163"/>
                      <a:pt x="298" y="164"/>
                      <a:pt x="299" y="162"/>
                    </a:cubicBezTo>
                    <a:cubicBezTo>
                      <a:pt x="297" y="163"/>
                      <a:pt x="295" y="164"/>
                      <a:pt x="292" y="164"/>
                    </a:cubicBezTo>
                    <a:cubicBezTo>
                      <a:pt x="293" y="164"/>
                      <a:pt x="294" y="164"/>
                      <a:pt x="294" y="164"/>
                    </a:cubicBezTo>
                    <a:cubicBezTo>
                      <a:pt x="294" y="164"/>
                      <a:pt x="289" y="165"/>
                      <a:pt x="289" y="165"/>
                    </a:cubicBezTo>
                    <a:cubicBezTo>
                      <a:pt x="289" y="167"/>
                      <a:pt x="288" y="166"/>
                      <a:pt x="288" y="167"/>
                    </a:cubicBezTo>
                    <a:cubicBezTo>
                      <a:pt x="287" y="168"/>
                      <a:pt x="287" y="167"/>
                      <a:pt x="286" y="168"/>
                    </a:cubicBezTo>
                    <a:cubicBezTo>
                      <a:pt x="285" y="169"/>
                      <a:pt x="283" y="169"/>
                      <a:pt x="284" y="168"/>
                    </a:cubicBezTo>
                    <a:cubicBezTo>
                      <a:pt x="285" y="167"/>
                      <a:pt x="286" y="166"/>
                      <a:pt x="287" y="165"/>
                    </a:cubicBezTo>
                    <a:cubicBezTo>
                      <a:pt x="289" y="164"/>
                      <a:pt x="290" y="163"/>
                      <a:pt x="291" y="162"/>
                    </a:cubicBezTo>
                    <a:cubicBezTo>
                      <a:pt x="292" y="161"/>
                      <a:pt x="294" y="162"/>
                      <a:pt x="296" y="161"/>
                    </a:cubicBezTo>
                    <a:cubicBezTo>
                      <a:pt x="294" y="161"/>
                      <a:pt x="293" y="161"/>
                      <a:pt x="293" y="160"/>
                    </a:cubicBezTo>
                    <a:cubicBezTo>
                      <a:pt x="293" y="161"/>
                      <a:pt x="291" y="163"/>
                      <a:pt x="290" y="162"/>
                    </a:cubicBezTo>
                    <a:cubicBezTo>
                      <a:pt x="288" y="161"/>
                      <a:pt x="291" y="159"/>
                      <a:pt x="292" y="158"/>
                    </a:cubicBezTo>
                    <a:cubicBezTo>
                      <a:pt x="292" y="159"/>
                      <a:pt x="292" y="159"/>
                      <a:pt x="293" y="159"/>
                    </a:cubicBezTo>
                    <a:cubicBezTo>
                      <a:pt x="292" y="159"/>
                      <a:pt x="292" y="158"/>
                      <a:pt x="293" y="157"/>
                    </a:cubicBezTo>
                    <a:cubicBezTo>
                      <a:pt x="292" y="157"/>
                      <a:pt x="292" y="157"/>
                      <a:pt x="292" y="157"/>
                    </a:cubicBezTo>
                    <a:cubicBezTo>
                      <a:pt x="293" y="156"/>
                      <a:pt x="293" y="155"/>
                      <a:pt x="295" y="154"/>
                    </a:cubicBezTo>
                    <a:cubicBezTo>
                      <a:pt x="294" y="155"/>
                      <a:pt x="293" y="155"/>
                      <a:pt x="292" y="154"/>
                    </a:cubicBezTo>
                    <a:cubicBezTo>
                      <a:pt x="292" y="153"/>
                      <a:pt x="293" y="153"/>
                      <a:pt x="294" y="152"/>
                    </a:cubicBezTo>
                    <a:cubicBezTo>
                      <a:pt x="293" y="152"/>
                      <a:pt x="291" y="152"/>
                      <a:pt x="292" y="150"/>
                    </a:cubicBezTo>
                    <a:cubicBezTo>
                      <a:pt x="290" y="152"/>
                      <a:pt x="289" y="150"/>
                      <a:pt x="291" y="149"/>
                    </a:cubicBezTo>
                    <a:cubicBezTo>
                      <a:pt x="292" y="149"/>
                      <a:pt x="294" y="149"/>
                      <a:pt x="295" y="148"/>
                    </a:cubicBezTo>
                    <a:cubicBezTo>
                      <a:pt x="294" y="149"/>
                      <a:pt x="293" y="149"/>
                      <a:pt x="292" y="149"/>
                    </a:cubicBezTo>
                    <a:cubicBezTo>
                      <a:pt x="294" y="148"/>
                      <a:pt x="292" y="146"/>
                      <a:pt x="295" y="146"/>
                    </a:cubicBezTo>
                    <a:cubicBezTo>
                      <a:pt x="293" y="146"/>
                      <a:pt x="293" y="145"/>
                      <a:pt x="294" y="145"/>
                    </a:cubicBezTo>
                    <a:cubicBezTo>
                      <a:pt x="295" y="144"/>
                      <a:pt x="296" y="146"/>
                      <a:pt x="297" y="146"/>
                    </a:cubicBezTo>
                    <a:cubicBezTo>
                      <a:pt x="297" y="145"/>
                      <a:pt x="295" y="144"/>
                      <a:pt x="296" y="143"/>
                    </a:cubicBezTo>
                    <a:cubicBezTo>
                      <a:pt x="296" y="142"/>
                      <a:pt x="299" y="142"/>
                      <a:pt x="300" y="143"/>
                    </a:cubicBezTo>
                    <a:cubicBezTo>
                      <a:pt x="298" y="142"/>
                      <a:pt x="296" y="142"/>
                      <a:pt x="295" y="143"/>
                    </a:cubicBezTo>
                    <a:cubicBezTo>
                      <a:pt x="294" y="142"/>
                      <a:pt x="297" y="140"/>
                      <a:pt x="298" y="140"/>
                    </a:cubicBezTo>
                    <a:cubicBezTo>
                      <a:pt x="297" y="140"/>
                      <a:pt x="295" y="142"/>
                      <a:pt x="295" y="141"/>
                    </a:cubicBezTo>
                    <a:cubicBezTo>
                      <a:pt x="294" y="140"/>
                      <a:pt x="295" y="139"/>
                      <a:pt x="296" y="139"/>
                    </a:cubicBezTo>
                    <a:cubicBezTo>
                      <a:pt x="298" y="137"/>
                      <a:pt x="300" y="136"/>
                      <a:pt x="302" y="135"/>
                    </a:cubicBezTo>
                    <a:cubicBezTo>
                      <a:pt x="300" y="135"/>
                      <a:pt x="298" y="137"/>
                      <a:pt x="296" y="138"/>
                    </a:cubicBezTo>
                    <a:cubicBezTo>
                      <a:pt x="294" y="140"/>
                      <a:pt x="294" y="137"/>
                      <a:pt x="292" y="137"/>
                    </a:cubicBezTo>
                    <a:cubicBezTo>
                      <a:pt x="293" y="136"/>
                      <a:pt x="293" y="135"/>
                      <a:pt x="293" y="134"/>
                    </a:cubicBezTo>
                    <a:cubicBezTo>
                      <a:pt x="293" y="133"/>
                      <a:pt x="294" y="133"/>
                      <a:pt x="295" y="132"/>
                    </a:cubicBezTo>
                    <a:cubicBezTo>
                      <a:pt x="293" y="134"/>
                      <a:pt x="295" y="129"/>
                      <a:pt x="296" y="129"/>
                    </a:cubicBezTo>
                    <a:cubicBezTo>
                      <a:pt x="297" y="128"/>
                      <a:pt x="298" y="126"/>
                      <a:pt x="299" y="125"/>
                    </a:cubicBezTo>
                    <a:cubicBezTo>
                      <a:pt x="299" y="125"/>
                      <a:pt x="298" y="126"/>
                      <a:pt x="297" y="126"/>
                    </a:cubicBezTo>
                    <a:cubicBezTo>
                      <a:pt x="296" y="127"/>
                      <a:pt x="297" y="127"/>
                      <a:pt x="296" y="129"/>
                    </a:cubicBezTo>
                    <a:cubicBezTo>
                      <a:pt x="295" y="127"/>
                      <a:pt x="294" y="129"/>
                      <a:pt x="293" y="130"/>
                    </a:cubicBezTo>
                    <a:cubicBezTo>
                      <a:pt x="292" y="132"/>
                      <a:pt x="291" y="133"/>
                      <a:pt x="290" y="135"/>
                    </a:cubicBezTo>
                    <a:cubicBezTo>
                      <a:pt x="290" y="136"/>
                      <a:pt x="289" y="138"/>
                      <a:pt x="287" y="139"/>
                    </a:cubicBezTo>
                    <a:cubicBezTo>
                      <a:pt x="285" y="139"/>
                      <a:pt x="286" y="137"/>
                      <a:pt x="286" y="136"/>
                    </a:cubicBezTo>
                    <a:cubicBezTo>
                      <a:pt x="286" y="137"/>
                      <a:pt x="283" y="137"/>
                      <a:pt x="282" y="137"/>
                    </a:cubicBezTo>
                    <a:cubicBezTo>
                      <a:pt x="284" y="134"/>
                      <a:pt x="286" y="132"/>
                      <a:pt x="289" y="131"/>
                    </a:cubicBezTo>
                    <a:cubicBezTo>
                      <a:pt x="288" y="131"/>
                      <a:pt x="287" y="131"/>
                      <a:pt x="287" y="132"/>
                    </a:cubicBezTo>
                    <a:cubicBezTo>
                      <a:pt x="288" y="129"/>
                      <a:pt x="284" y="133"/>
                      <a:pt x="284" y="133"/>
                    </a:cubicBezTo>
                    <a:cubicBezTo>
                      <a:pt x="282" y="133"/>
                      <a:pt x="283" y="131"/>
                      <a:pt x="283" y="130"/>
                    </a:cubicBezTo>
                    <a:cubicBezTo>
                      <a:pt x="282" y="131"/>
                      <a:pt x="281" y="131"/>
                      <a:pt x="280" y="130"/>
                    </a:cubicBezTo>
                    <a:cubicBezTo>
                      <a:pt x="280" y="131"/>
                      <a:pt x="278" y="131"/>
                      <a:pt x="277" y="132"/>
                    </a:cubicBezTo>
                    <a:cubicBezTo>
                      <a:pt x="278" y="131"/>
                      <a:pt x="279" y="132"/>
                      <a:pt x="281" y="132"/>
                    </a:cubicBezTo>
                    <a:cubicBezTo>
                      <a:pt x="281" y="133"/>
                      <a:pt x="280" y="135"/>
                      <a:pt x="282" y="133"/>
                    </a:cubicBezTo>
                    <a:cubicBezTo>
                      <a:pt x="281" y="134"/>
                      <a:pt x="280" y="134"/>
                      <a:pt x="280" y="134"/>
                    </a:cubicBezTo>
                    <a:cubicBezTo>
                      <a:pt x="281" y="134"/>
                      <a:pt x="282" y="133"/>
                      <a:pt x="282" y="135"/>
                    </a:cubicBezTo>
                    <a:cubicBezTo>
                      <a:pt x="281" y="135"/>
                      <a:pt x="281" y="135"/>
                      <a:pt x="281" y="136"/>
                    </a:cubicBezTo>
                    <a:cubicBezTo>
                      <a:pt x="281" y="137"/>
                      <a:pt x="279" y="138"/>
                      <a:pt x="278" y="138"/>
                    </a:cubicBezTo>
                    <a:cubicBezTo>
                      <a:pt x="280" y="136"/>
                      <a:pt x="277" y="137"/>
                      <a:pt x="277" y="137"/>
                    </a:cubicBezTo>
                    <a:cubicBezTo>
                      <a:pt x="279" y="137"/>
                      <a:pt x="276" y="137"/>
                      <a:pt x="276" y="137"/>
                    </a:cubicBezTo>
                    <a:cubicBezTo>
                      <a:pt x="275" y="137"/>
                      <a:pt x="275" y="139"/>
                      <a:pt x="274" y="139"/>
                    </a:cubicBezTo>
                    <a:cubicBezTo>
                      <a:pt x="275" y="137"/>
                      <a:pt x="268" y="135"/>
                      <a:pt x="271" y="134"/>
                    </a:cubicBezTo>
                    <a:cubicBezTo>
                      <a:pt x="270" y="134"/>
                      <a:pt x="270" y="133"/>
                      <a:pt x="270" y="132"/>
                    </a:cubicBezTo>
                    <a:cubicBezTo>
                      <a:pt x="270" y="130"/>
                      <a:pt x="270" y="129"/>
                      <a:pt x="268" y="129"/>
                    </a:cubicBezTo>
                    <a:cubicBezTo>
                      <a:pt x="268" y="128"/>
                      <a:pt x="269" y="128"/>
                      <a:pt x="270" y="128"/>
                    </a:cubicBezTo>
                    <a:cubicBezTo>
                      <a:pt x="268" y="128"/>
                      <a:pt x="265" y="128"/>
                      <a:pt x="265" y="126"/>
                    </a:cubicBezTo>
                    <a:cubicBezTo>
                      <a:pt x="264" y="127"/>
                      <a:pt x="263" y="125"/>
                      <a:pt x="263" y="125"/>
                    </a:cubicBezTo>
                    <a:cubicBezTo>
                      <a:pt x="264" y="123"/>
                      <a:pt x="265" y="123"/>
                      <a:pt x="266" y="122"/>
                    </a:cubicBezTo>
                    <a:cubicBezTo>
                      <a:pt x="267" y="121"/>
                      <a:pt x="268" y="120"/>
                      <a:pt x="269" y="120"/>
                    </a:cubicBezTo>
                    <a:cubicBezTo>
                      <a:pt x="272" y="118"/>
                      <a:pt x="268" y="123"/>
                      <a:pt x="268" y="123"/>
                    </a:cubicBezTo>
                    <a:cubicBezTo>
                      <a:pt x="269" y="122"/>
                      <a:pt x="271" y="120"/>
                      <a:pt x="273" y="121"/>
                    </a:cubicBezTo>
                    <a:cubicBezTo>
                      <a:pt x="272" y="121"/>
                      <a:pt x="271" y="119"/>
                      <a:pt x="270" y="119"/>
                    </a:cubicBezTo>
                    <a:cubicBezTo>
                      <a:pt x="268" y="119"/>
                      <a:pt x="266" y="121"/>
                      <a:pt x="265" y="121"/>
                    </a:cubicBezTo>
                    <a:cubicBezTo>
                      <a:pt x="261" y="122"/>
                      <a:pt x="257" y="123"/>
                      <a:pt x="253" y="120"/>
                    </a:cubicBezTo>
                    <a:cubicBezTo>
                      <a:pt x="254" y="120"/>
                      <a:pt x="256" y="119"/>
                      <a:pt x="256" y="118"/>
                    </a:cubicBezTo>
                    <a:cubicBezTo>
                      <a:pt x="254" y="118"/>
                      <a:pt x="253" y="119"/>
                      <a:pt x="251" y="119"/>
                    </a:cubicBezTo>
                    <a:cubicBezTo>
                      <a:pt x="249" y="119"/>
                      <a:pt x="247" y="118"/>
                      <a:pt x="244" y="118"/>
                    </a:cubicBezTo>
                    <a:cubicBezTo>
                      <a:pt x="240" y="117"/>
                      <a:pt x="236" y="120"/>
                      <a:pt x="232" y="119"/>
                    </a:cubicBezTo>
                    <a:cubicBezTo>
                      <a:pt x="234" y="118"/>
                      <a:pt x="229" y="116"/>
                      <a:pt x="228" y="116"/>
                    </a:cubicBezTo>
                    <a:cubicBezTo>
                      <a:pt x="230" y="113"/>
                      <a:pt x="234" y="113"/>
                      <a:pt x="236" y="111"/>
                    </a:cubicBezTo>
                    <a:cubicBezTo>
                      <a:pt x="233" y="112"/>
                      <a:pt x="231" y="113"/>
                      <a:pt x="228" y="114"/>
                    </a:cubicBezTo>
                    <a:cubicBezTo>
                      <a:pt x="227" y="115"/>
                      <a:pt x="226" y="115"/>
                      <a:pt x="225" y="115"/>
                    </a:cubicBezTo>
                    <a:cubicBezTo>
                      <a:pt x="224" y="115"/>
                      <a:pt x="224" y="114"/>
                      <a:pt x="223" y="114"/>
                    </a:cubicBezTo>
                    <a:cubicBezTo>
                      <a:pt x="224" y="113"/>
                      <a:pt x="225" y="112"/>
                      <a:pt x="227" y="112"/>
                    </a:cubicBezTo>
                    <a:cubicBezTo>
                      <a:pt x="226" y="112"/>
                      <a:pt x="222" y="113"/>
                      <a:pt x="225" y="111"/>
                    </a:cubicBezTo>
                    <a:cubicBezTo>
                      <a:pt x="223" y="112"/>
                      <a:pt x="222" y="112"/>
                      <a:pt x="221" y="112"/>
                    </a:cubicBezTo>
                    <a:cubicBezTo>
                      <a:pt x="222" y="111"/>
                      <a:pt x="223" y="111"/>
                      <a:pt x="224" y="111"/>
                    </a:cubicBezTo>
                    <a:cubicBezTo>
                      <a:pt x="223" y="111"/>
                      <a:pt x="221" y="112"/>
                      <a:pt x="219" y="111"/>
                    </a:cubicBezTo>
                    <a:cubicBezTo>
                      <a:pt x="221" y="110"/>
                      <a:pt x="223" y="110"/>
                      <a:pt x="225" y="110"/>
                    </a:cubicBezTo>
                    <a:cubicBezTo>
                      <a:pt x="224" y="109"/>
                      <a:pt x="222" y="111"/>
                      <a:pt x="221" y="110"/>
                    </a:cubicBezTo>
                    <a:cubicBezTo>
                      <a:pt x="220" y="109"/>
                      <a:pt x="226" y="107"/>
                      <a:pt x="227" y="107"/>
                    </a:cubicBezTo>
                    <a:cubicBezTo>
                      <a:pt x="225" y="106"/>
                      <a:pt x="223" y="107"/>
                      <a:pt x="221" y="108"/>
                    </a:cubicBezTo>
                    <a:cubicBezTo>
                      <a:pt x="220" y="109"/>
                      <a:pt x="217" y="108"/>
                      <a:pt x="215" y="109"/>
                    </a:cubicBezTo>
                    <a:cubicBezTo>
                      <a:pt x="216" y="108"/>
                      <a:pt x="216" y="108"/>
                      <a:pt x="216" y="108"/>
                    </a:cubicBezTo>
                    <a:cubicBezTo>
                      <a:pt x="215" y="108"/>
                      <a:pt x="215" y="109"/>
                      <a:pt x="214" y="109"/>
                    </a:cubicBezTo>
                    <a:cubicBezTo>
                      <a:pt x="215" y="108"/>
                      <a:pt x="216" y="107"/>
                      <a:pt x="217" y="106"/>
                    </a:cubicBezTo>
                    <a:cubicBezTo>
                      <a:pt x="215" y="107"/>
                      <a:pt x="214" y="109"/>
                      <a:pt x="212" y="110"/>
                    </a:cubicBezTo>
                    <a:cubicBezTo>
                      <a:pt x="213" y="109"/>
                      <a:pt x="213" y="109"/>
                      <a:pt x="213" y="109"/>
                    </a:cubicBezTo>
                    <a:cubicBezTo>
                      <a:pt x="212" y="109"/>
                      <a:pt x="211" y="109"/>
                      <a:pt x="211" y="110"/>
                    </a:cubicBezTo>
                    <a:cubicBezTo>
                      <a:pt x="209" y="108"/>
                      <a:pt x="216" y="106"/>
                      <a:pt x="217" y="105"/>
                    </a:cubicBezTo>
                    <a:cubicBezTo>
                      <a:pt x="215" y="106"/>
                      <a:pt x="214" y="106"/>
                      <a:pt x="212" y="107"/>
                    </a:cubicBezTo>
                    <a:cubicBezTo>
                      <a:pt x="211" y="108"/>
                      <a:pt x="209" y="107"/>
                      <a:pt x="207" y="108"/>
                    </a:cubicBezTo>
                    <a:cubicBezTo>
                      <a:pt x="209" y="108"/>
                      <a:pt x="210" y="107"/>
                      <a:pt x="211" y="107"/>
                    </a:cubicBezTo>
                    <a:cubicBezTo>
                      <a:pt x="208" y="109"/>
                      <a:pt x="206" y="109"/>
                      <a:pt x="203" y="110"/>
                    </a:cubicBezTo>
                    <a:cubicBezTo>
                      <a:pt x="206" y="110"/>
                      <a:pt x="202" y="111"/>
                      <a:pt x="201" y="111"/>
                    </a:cubicBezTo>
                    <a:cubicBezTo>
                      <a:pt x="202" y="111"/>
                      <a:pt x="203" y="111"/>
                      <a:pt x="204" y="111"/>
                    </a:cubicBezTo>
                    <a:cubicBezTo>
                      <a:pt x="204" y="112"/>
                      <a:pt x="204" y="112"/>
                      <a:pt x="204" y="112"/>
                    </a:cubicBezTo>
                    <a:cubicBezTo>
                      <a:pt x="204" y="111"/>
                      <a:pt x="205" y="111"/>
                      <a:pt x="206" y="111"/>
                    </a:cubicBezTo>
                    <a:cubicBezTo>
                      <a:pt x="204" y="113"/>
                      <a:pt x="201" y="113"/>
                      <a:pt x="199" y="114"/>
                    </a:cubicBezTo>
                    <a:cubicBezTo>
                      <a:pt x="201" y="113"/>
                      <a:pt x="203" y="113"/>
                      <a:pt x="205" y="113"/>
                    </a:cubicBezTo>
                    <a:cubicBezTo>
                      <a:pt x="206" y="115"/>
                      <a:pt x="199" y="115"/>
                      <a:pt x="198" y="117"/>
                    </a:cubicBezTo>
                    <a:cubicBezTo>
                      <a:pt x="198" y="117"/>
                      <a:pt x="199" y="116"/>
                      <a:pt x="200" y="116"/>
                    </a:cubicBezTo>
                    <a:cubicBezTo>
                      <a:pt x="199" y="117"/>
                      <a:pt x="198" y="118"/>
                      <a:pt x="200" y="117"/>
                    </a:cubicBezTo>
                    <a:cubicBezTo>
                      <a:pt x="198" y="118"/>
                      <a:pt x="197" y="118"/>
                      <a:pt x="195" y="119"/>
                    </a:cubicBezTo>
                    <a:cubicBezTo>
                      <a:pt x="194" y="119"/>
                      <a:pt x="194" y="119"/>
                      <a:pt x="193" y="120"/>
                    </a:cubicBezTo>
                    <a:cubicBezTo>
                      <a:pt x="191" y="120"/>
                      <a:pt x="190" y="119"/>
                      <a:pt x="189" y="119"/>
                    </a:cubicBezTo>
                    <a:cubicBezTo>
                      <a:pt x="189" y="119"/>
                      <a:pt x="190" y="119"/>
                      <a:pt x="190" y="119"/>
                    </a:cubicBezTo>
                    <a:cubicBezTo>
                      <a:pt x="189" y="119"/>
                      <a:pt x="187" y="119"/>
                      <a:pt x="186" y="120"/>
                    </a:cubicBezTo>
                    <a:cubicBezTo>
                      <a:pt x="187" y="120"/>
                      <a:pt x="187" y="119"/>
                      <a:pt x="188" y="118"/>
                    </a:cubicBezTo>
                    <a:cubicBezTo>
                      <a:pt x="187" y="118"/>
                      <a:pt x="182" y="120"/>
                      <a:pt x="182" y="122"/>
                    </a:cubicBezTo>
                    <a:cubicBezTo>
                      <a:pt x="182" y="121"/>
                      <a:pt x="182" y="120"/>
                      <a:pt x="183" y="120"/>
                    </a:cubicBezTo>
                    <a:cubicBezTo>
                      <a:pt x="182" y="120"/>
                      <a:pt x="182" y="120"/>
                      <a:pt x="181" y="121"/>
                    </a:cubicBezTo>
                    <a:cubicBezTo>
                      <a:pt x="180" y="121"/>
                      <a:pt x="180" y="122"/>
                      <a:pt x="179" y="123"/>
                    </a:cubicBezTo>
                    <a:cubicBezTo>
                      <a:pt x="180" y="121"/>
                      <a:pt x="178" y="122"/>
                      <a:pt x="177" y="123"/>
                    </a:cubicBezTo>
                    <a:cubicBezTo>
                      <a:pt x="176" y="124"/>
                      <a:pt x="173" y="124"/>
                      <a:pt x="172" y="125"/>
                    </a:cubicBezTo>
                    <a:cubicBezTo>
                      <a:pt x="173" y="124"/>
                      <a:pt x="174" y="123"/>
                      <a:pt x="176" y="122"/>
                    </a:cubicBezTo>
                    <a:cubicBezTo>
                      <a:pt x="174" y="123"/>
                      <a:pt x="172" y="124"/>
                      <a:pt x="170" y="125"/>
                    </a:cubicBezTo>
                    <a:cubicBezTo>
                      <a:pt x="171" y="125"/>
                      <a:pt x="171" y="124"/>
                      <a:pt x="171" y="124"/>
                    </a:cubicBezTo>
                    <a:cubicBezTo>
                      <a:pt x="170" y="124"/>
                      <a:pt x="168" y="125"/>
                      <a:pt x="167" y="126"/>
                    </a:cubicBezTo>
                    <a:cubicBezTo>
                      <a:pt x="164" y="127"/>
                      <a:pt x="164" y="127"/>
                      <a:pt x="162" y="127"/>
                    </a:cubicBezTo>
                    <a:cubicBezTo>
                      <a:pt x="163" y="128"/>
                      <a:pt x="161" y="127"/>
                      <a:pt x="161" y="127"/>
                    </a:cubicBezTo>
                    <a:cubicBezTo>
                      <a:pt x="159" y="127"/>
                      <a:pt x="158" y="128"/>
                      <a:pt x="157" y="128"/>
                    </a:cubicBezTo>
                    <a:cubicBezTo>
                      <a:pt x="156" y="128"/>
                      <a:pt x="155" y="128"/>
                      <a:pt x="156" y="127"/>
                    </a:cubicBezTo>
                    <a:cubicBezTo>
                      <a:pt x="156" y="126"/>
                      <a:pt x="157" y="126"/>
                      <a:pt x="157" y="126"/>
                    </a:cubicBezTo>
                    <a:cubicBezTo>
                      <a:pt x="161" y="125"/>
                      <a:pt x="165" y="123"/>
                      <a:pt x="169" y="122"/>
                    </a:cubicBezTo>
                    <a:cubicBezTo>
                      <a:pt x="167" y="121"/>
                      <a:pt x="165" y="124"/>
                      <a:pt x="163" y="123"/>
                    </a:cubicBezTo>
                    <a:cubicBezTo>
                      <a:pt x="161" y="121"/>
                      <a:pt x="170" y="117"/>
                      <a:pt x="171" y="117"/>
                    </a:cubicBezTo>
                    <a:cubicBezTo>
                      <a:pt x="173" y="116"/>
                      <a:pt x="175" y="115"/>
                      <a:pt x="176" y="114"/>
                    </a:cubicBezTo>
                    <a:cubicBezTo>
                      <a:pt x="177" y="113"/>
                      <a:pt x="178" y="111"/>
                      <a:pt x="179" y="111"/>
                    </a:cubicBezTo>
                    <a:cubicBezTo>
                      <a:pt x="183" y="110"/>
                      <a:pt x="187" y="109"/>
                      <a:pt x="191" y="108"/>
                    </a:cubicBezTo>
                    <a:cubicBezTo>
                      <a:pt x="191" y="109"/>
                      <a:pt x="193" y="109"/>
                      <a:pt x="194" y="109"/>
                    </a:cubicBezTo>
                    <a:cubicBezTo>
                      <a:pt x="196" y="108"/>
                      <a:pt x="199" y="109"/>
                      <a:pt x="201" y="110"/>
                    </a:cubicBezTo>
                    <a:cubicBezTo>
                      <a:pt x="199" y="108"/>
                      <a:pt x="194" y="107"/>
                      <a:pt x="198" y="105"/>
                    </a:cubicBezTo>
                    <a:cubicBezTo>
                      <a:pt x="201" y="104"/>
                      <a:pt x="204" y="103"/>
                      <a:pt x="206" y="103"/>
                    </a:cubicBezTo>
                    <a:cubicBezTo>
                      <a:pt x="204" y="102"/>
                      <a:pt x="201" y="104"/>
                      <a:pt x="199" y="105"/>
                    </a:cubicBezTo>
                    <a:cubicBezTo>
                      <a:pt x="198" y="105"/>
                      <a:pt x="193" y="106"/>
                      <a:pt x="194" y="104"/>
                    </a:cubicBezTo>
                    <a:cubicBezTo>
                      <a:pt x="193" y="105"/>
                      <a:pt x="191" y="106"/>
                      <a:pt x="189" y="106"/>
                    </a:cubicBezTo>
                    <a:cubicBezTo>
                      <a:pt x="187" y="106"/>
                      <a:pt x="186" y="107"/>
                      <a:pt x="184" y="108"/>
                    </a:cubicBezTo>
                    <a:cubicBezTo>
                      <a:pt x="182" y="108"/>
                      <a:pt x="180" y="108"/>
                      <a:pt x="179" y="109"/>
                    </a:cubicBezTo>
                    <a:cubicBezTo>
                      <a:pt x="177" y="110"/>
                      <a:pt x="176" y="111"/>
                      <a:pt x="175" y="111"/>
                    </a:cubicBezTo>
                    <a:cubicBezTo>
                      <a:pt x="172" y="112"/>
                      <a:pt x="170" y="112"/>
                      <a:pt x="168" y="114"/>
                    </a:cubicBezTo>
                    <a:cubicBezTo>
                      <a:pt x="166" y="115"/>
                      <a:pt x="164" y="116"/>
                      <a:pt x="163" y="116"/>
                    </a:cubicBezTo>
                    <a:cubicBezTo>
                      <a:pt x="161" y="117"/>
                      <a:pt x="160" y="115"/>
                      <a:pt x="159" y="116"/>
                    </a:cubicBezTo>
                    <a:cubicBezTo>
                      <a:pt x="161" y="115"/>
                      <a:pt x="161" y="118"/>
                      <a:pt x="159" y="119"/>
                    </a:cubicBezTo>
                    <a:cubicBezTo>
                      <a:pt x="157" y="120"/>
                      <a:pt x="154" y="120"/>
                      <a:pt x="152" y="121"/>
                    </a:cubicBezTo>
                    <a:cubicBezTo>
                      <a:pt x="154" y="121"/>
                      <a:pt x="152" y="122"/>
                      <a:pt x="151" y="122"/>
                    </a:cubicBezTo>
                    <a:cubicBezTo>
                      <a:pt x="150" y="123"/>
                      <a:pt x="149" y="122"/>
                      <a:pt x="148" y="123"/>
                    </a:cubicBezTo>
                    <a:cubicBezTo>
                      <a:pt x="151" y="121"/>
                      <a:pt x="147" y="123"/>
                      <a:pt x="147" y="123"/>
                    </a:cubicBezTo>
                    <a:cubicBezTo>
                      <a:pt x="146" y="123"/>
                      <a:pt x="144" y="123"/>
                      <a:pt x="143" y="124"/>
                    </a:cubicBezTo>
                    <a:cubicBezTo>
                      <a:pt x="143" y="124"/>
                      <a:pt x="143" y="125"/>
                      <a:pt x="142" y="125"/>
                    </a:cubicBezTo>
                    <a:cubicBezTo>
                      <a:pt x="141" y="126"/>
                      <a:pt x="139" y="126"/>
                      <a:pt x="138" y="126"/>
                    </a:cubicBezTo>
                    <a:cubicBezTo>
                      <a:pt x="141" y="126"/>
                      <a:pt x="138" y="127"/>
                      <a:pt x="137" y="127"/>
                    </a:cubicBezTo>
                    <a:cubicBezTo>
                      <a:pt x="136" y="127"/>
                      <a:pt x="134" y="128"/>
                      <a:pt x="133" y="129"/>
                    </a:cubicBezTo>
                    <a:cubicBezTo>
                      <a:pt x="135" y="129"/>
                      <a:pt x="137" y="129"/>
                      <a:pt x="138" y="130"/>
                    </a:cubicBezTo>
                    <a:cubicBezTo>
                      <a:pt x="141" y="131"/>
                      <a:pt x="136" y="133"/>
                      <a:pt x="135" y="133"/>
                    </a:cubicBezTo>
                    <a:cubicBezTo>
                      <a:pt x="133" y="134"/>
                      <a:pt x="131" y="134"/>
                      <a:pt x="129" y="135"/>
                    </a:cubicBezTo>
                    <a:cubicBezTo>
                      <a:pt x="128" y="136"/>
                      <a:pt x="127" y="136"/>
                      <a:pt x="126" y="136"/>
                    </a:cubicBezTo>
                    <a:cubicBezTo>
                      <a:pt x="125" y="138"/>
                      <a:pt x="123" y="137"/>
                      <a:pt x="122" y="138"/>
                    </a:cubicBezTo>
                    <a:cubicBezTo>
                      <a:pt x="123" y="138"/>
                      <a:pt x="123" y="138"/>
                      <a:pt x="124" y="138"/>
                    </a:cubicBezTo>
                    <a:cubicBezTo>
                      <a:pt x="123" y="138"/>
                      <a:pt x="120" y="141"/>
                      <a:pt x="120" y="139"/>
                    </a:cubicBezTo>
                    <a:cubicBezTo>
                      <a:pt x="119" y="140"/>
                      <a:pt x="116" y="141"/>
                      <a:pt x="114" y="141"/>
                    </a:cubicBezTo>
                    <a:cubicBezTo>
                      <a:pt x="113" y="141"/>
                      <a:pt x="112" y="142"/>
                      <a:pt x="110" y="142"/>
                    </a:cubicBezTo>
                    <a:cubicBezTo>
                      <a:pt x="108" y="143"/>
                      <a:pt x="107" y="143"/>
                      <a:pt x="105" y="144"/>
                    </a:cubicBezTo>
                    <a:cubicBezTo>
                      <a:pt x="103" y="145"/>
                      <a:pt x="101" y="146"/>
                      <a:pt x="99" y="146"/>
                    </a:cubicBezTo>
                    <a:cubicBezTo>
                      <a:pt x="98" y="146"/>
                      <a:pt x="97" y="147"/>
                      <a:pt x="96" y="147"/>
                    </a:cubicBezTo>
                    <a:cubicBezTo>
                      <a:pt x="95" y="147"/>
                      <a:pt x="92" y="149"/>
                      <a:pt x="91" y="149"/>
                    </a:cubicBezTo>
                    <a:cubicBezTo>
                      <a:pt x="93" y="149"/>
                      <a:pt x="91" y="150"/>
                      <a:pt x="90" y="151"/>
                    </a:cubicBezTo>
                    <a:cubicBezTo>
                      <a:pt x="89" y="151"/>
                      <a:pt x="87" y="151"/>
                      <a:pt x="86" y="152"/>
                    </a:cubicBezTo>
                    <a:cubicBezTo>
                      <a:pt x="85" y="153"/>
                      <a:pt x="84" y="153"/>
                      <a:pt x="83" y="153"/>
                    </a:cubicBezTo>
                    <a:cubicBezTo>
                      <a:pt x="81" y="153"/>
                      <a:pt x="80" y="154"/>
                      <a:pt x="79" y="155"/>
                    </a:cubicBezTo>
                    <a:cubicBezTo>
                      <a:pt x="78" y="155"/>
                      <a:pt x="78" y="154"/>
                      <a:pt x="77" y="154"/>
                    </a:cubicBezTo>
                    <a:cubicBezTo>
                      <a:pt x="77" y="154"/>
                      <a:pt x="75" y="155"/>
                      <a:pt x="74" y="156"/>
                    </a:cubicBezTo>
                    <a:cubicBezTo>
                      <a:pt x="74" y="157"/>
                      <a:pt x="73" y="157"/>
                      <a:pt x="72" y="157"/>
                    </a:cubicBezTo>
                    <a:cubicBezTo>
                      <a:pt x="70" y="156"/>
                      <a:pt x="69" y="157"/>
                      <a:pt x="68" y="157"/>
                    </a:cubicBezTo>
                    <a:cubicBezTo>
                      <a:pt x="71" y="157"/>
                      <a:pt x="66" y="158"/>
                      <a:pt x="66" y="158"/>
                    </a:cubicBezTo>
                    <a:cubicBezTo>
                      <a:pt x="63" y="158"/>
                      <a:pt x="61" y="159"/>
                      <a:pt x="59" y="160"/>
                    </a:cubicBezTo>
                    <a:cubicBezTo>
                      <a:pt x="60" y="160"/>
                      <a:pt x="61" y="160"/>
                      <a:pt x="62" y="160"/>
                    </a:cubicBezTo>
                    <a:cubicBezTo>
                      <a:pt x="61" y="161"/>
                      <a:pt x="61" y="161"/>
                      <a:pt x="62" y="161"/>
                    </a:cubicBezTo>
                    <a:cubicBezTo>
                      <a:pt x="61" y="162"/>
                      <a:pt x="60" y="162"/>
                      <a:pt x="59" y="162"/>
                    </a:cubicBezTo>
                    <a:cubicBezTo>
                      <a:pt x="58" y="162"/>
                      <a:pt x="58" y="164"/>
                      <a:pt x="57" y="164"/>
                    </a:cubicBezTo>
                    <a:cubicBezTo>
                      <a:pt x="57" y="163"/>
                      <a:pt x="58" y="162"/>
                      <a:pt x="59" y="162"/>
                    </a:cubicBezTo>
                    <a:cubicBezTo>
                      <a:pt x="58" y="161"/>
                      <a:pt x="57" y="163"/>
                      <a:pt x="56" y="163"/>
                    </a:cubicBezTo>
                    <a:cubicBezTo>
                      <a:pt x="54" y="164"/>
                      <a:pt x="53" y="165"/>
                      <a:pt x="51" y="165"/>
                    </a:cubicBezTo>
                    <a:cubicBezTo>
                      <a:pt x="49" y="165"/>
                      <a:pt x="48" y="165"/>
                      <a:pt x="46" y="166"/>
                    </a:cubicBezTo>
                    <a:cubicBezTo>
                      <a:pt x="44" y="167"/>
                      <a:pt x="43" y="169"/>
                      <a:pt x="41" y="168"/>
                    </a:cubicBezTo>
                    <a:cubicBezTo>
                      <a:pt x="42" y="168"/>
                      <a:pt x="43" y="167"/>
                      <a:pt x="44" y="166"/>
                    </a:cubicBezTo>
                    <a:cubicBezTo>
                      <a:pt x="43" y="165"/>
                      <a:pt x="40" y="166"/>
                      <a:pt x="39" y="167"/>
                    </a:cubicBezTo>
                    <a:cubicBezTo>
                      <a:pt x="38" y="167"/>
                      <a:pt x="37" y="167"/>
                      <a:pt x="36" y="167"/>
                    </a:cubicBezTo>
                    <a:cubicBezTo>
                      <a:pt x="35" y="168"/>
                      <a:pt x="34" y="169"/>
                      <a:pt x="33" y="169"/>
                    </a:cubicBezTo>
                    <a:cubicBezTo>
                      <a:pt x="34" y="167"/>
                      <a:pt x="32" y="169"/>
                      <a:pt x="32" y="169"/>
                    </a:cubicBezTo>
                    <a:cubicBezTo>
                      <a:pt x="31" y="170"/>
                      <a:pt x="30" y="170"/>
                      <a:pt x="29" y="169"/>
                    </a:cubicBezTo>
                    <a:cubicBezTo>
                      <a:pt x="29" y="169"/>
                      <a:pt x="27" y="170"/>
                      <a:pt x="27" y="170"/>
                    </a:cubicBezTo>
                    <a:cubicBezTo>
                      <a:pt x="25" y="171"/>
                      <a:pt x="24" y="170"/>
                      <a:pt x="23" y="171"/>
                    </a:cubicBezTo>
                    <a:cubicBezTo>
                      <a:pt x="24" y="169"/>
                      <a:pt x="26" y="169"/>
                      <a:pt x="28" y="169"/>
                    </a:cubicBezTo>
                    <a:cubicBezTo>
                      <a:pt x="26" y="166"/>
                      <a:pt x="21" y="170"/>
                      <a:pt x="19" y="171"/>
                    </a:cubicBezTo>
                    <a:cubicBezTo>
                      <a:pt x="18" y="172"/>
                      <a:pt x="17" y="172"/>
                      <a:pt x="16" y="172"/>
                    </a:cubicBezTo>
                    <a:cubicBezTo>
                      <a:pt x="16" y="173"/>
                      <a:pt x="15" y="173"/>
                      <a:pt x="14" y="174"/>
                    </a:cubicBezTo>
                    <a:cubicBezTo>
                      <a:pt x="14" y="174"/>
                      <a:pt x="14" y="173"/>
                      <a:pt x="13" y="174"/>
                    </a:cubicBezTo>
                    <a:cubicBezTo>
                      <a:pt x="12" y="175"/>
                      <a:pt x="11" y="175"/>
                      <a:pt x="10" y="174"/>
                    </a:cubicBezTo>
                    <a:cubicBezTo>
                      <a:pt x="12" y="174"/>
                      <a:pt x="11" y="173"/>
                      <a:pt x="12" y="172"/>
                    </a:cubicBezTo>
                    <a:cubicBezTo>
                      <a:pt x="10" y="171"/>
                      <a:pt x="10" y="175"/>
                      <a:pt x="7" y="175"/>
                    </a:cubicBezTo>
                  </a:path>
                </a:pathLst>
              </a:custGeom>
              <a:solidFill>
                <a:srgbClr val="B3B3B3"/>
              </a:solidFill>
              <a:ln w="3175">
                <a:solidFill>
                  <a:schemeClr val="tx1"/>
                </a:solidFill>
                <a:round/>
                <a:headEnd/>
                <a:tailEnd/>
              </a:ln>
            </p:spPr>
            <p:txBody>
              <a:bodyPr/>
              <a:lstStyle/>
              <a:p>
                <a:endParaRPr lang="en-GB" sz="2400" dirty="0"/>
              </a:p>
            </p:txBody>
          </p:sp>
          <p:sp>
            <p:nvSpPr>
              <p:cNvPr id="210" name="Freeform 5446"/>
              <p:cNvSpPr>
                <a:spLocks/>
              </p:cNvSpPr>
              <p:nvPr/>
            </p:nvSpPr>
            <p:spPr bwMode="auto">
              <a:xfrm>
                <a:off x="1003" y="1677"/>
                <a:ext cx="5" cy="3"/>
              </a:xfrm>
              <a:custGeom>
                <a:avLst/>
                <a:gdLst>
                  <a:gd name="T0" fmla="*/ 5 w 4"/>
                  <a:gd name="T1" fmla="*/ 2 h 2"/>
                  <a:gd name="T2" fmla="*/ 0 w 4"/>
                  <a:gd name="T3" fmla="*/ 3 h 2"/>
                  <a:gd name="T4" fmla="*/ 5 w 4"/>
                  <a:gd name="T5" fmla="*/ 2 h 2"/>
                  <a:gd name="T6" fmla="*/ 0 60000 65536"/>
                  <a:gd name="T7" fmla="*/ 0 60000 65536"/>
                  <a:gd name="T8" fmla="*/ 0 60000 65536"/>
                </a:gdLst>
                <a:ahLst/>
                <a:cxnLst>
                  <a:cxn ang="T6">
                    <a:pos x="T0" y="T1"/>
                  </a:cxn>
                  <a:cxn ang="T7">
                    <a:pos x="T2" y="T3"/>
                  </a:cxn>
                  <a:cxn ang="T8">
                    <a:pos x="T4" y="T5"/>
                  </a:cxn>
                </a:cxnLst>
                <a:rect l="0" t="0" r="r" b="b"/>
                <a:pathLst>
                  <a:path w="4" h="2">
                    <a:moveTo>
                      <a:pt x="4" y="1"/>
                    </a:moveTo>
                    <a:cubicBezTo>
                      <a:pt x="3" y="0"/>
                      <a:pt x="1" y="1"/>
                      <a:pt x="0" y="2"/>
                    </a:cubicBezTo>
                    <a:cubicBezTo>
                      <a:pt x="1" y="2"/>
                      <a:pt x="3" y="2"/>
                      <a:pt x="4" y="1"/>
                    </a:cubicBezTo>
                  </a:path>
                </a:pathLst>
              </a:custGeom>
              <a:solidFill>
                <a:srgbClr val="B3B3B3"/>
              </a:solidFill>
              <a:ln w="3175">
                <a:solidFill>
                  <a:schemeClr val="tx1"/>
                </a:solidFill>
                <a:round/>
                <a:headEnd/>
                <a:tailEnd/>
              </a:ln>
            </p:spPr>
            <p:txBody>
              <a:bodyPr/>
              <a:lstStyle/>
              <a:p>
                <a:endParaRPr lang="en-GB" sz="2400" dirty="0"/>
              </a:p>
            </p:txBody>
          </p:sp>
          <p:sp>
            <p:nvSpPr>
              <p:cNvPr id="211" name="Freeform 5447"/>
              <p:cNvSpPr>
                <a:spLocks/>
              </p:cNvSpPr>
              <p:nvPr/>
            </p:nvSpPr>
            <p:spPr bwMode="auto">
              <a:xfrm>
                <a:off x="915" y="1680"/>
                <a:ext cx="18" cy="8"/>
              </a:xfrm>
              <a:custGeom>
                <a:avLst/>
                <a:gdLst>
                  <a:gd name="T0" fmla="*/ 1 w 13"/>
                  <a:gd name="T1" fmla="*/ 5 h 6"/>
                  <a:gd name="T2" fmla="*/ 10 w 13"/>
                  <a:gd name="T3" fmla="*/ 1 h 6"/>
                  <a:gd name="T4" fmla="*/ 12 w 13"/>
                  <a:gd name="T5" fmla="*/ 3 h 6"/>
                  <a:gd name="T6" fmla="*/ 18 w 13"/>
                  <a:gd name="T7" fmla="*/ 3 h 6"/>
                  <a:gd name="T8" fmla="*/ 10 w 13"/>
                  <a:gd name="T9" fmla="*/ 5 h 6"/>
                  <a:gd name="T10" fmla="*/ 6 w 13"/>
                  <a:gd name="T11" fmla="*/ 5 h 6"/>
                  <a:gd name="T12" fmla="*/ 0 w 13"/>
                  <a:gd name="T13" fmla="*/ 8 h 6"/>
                  <a:gd name="T14" fmla="*/ 1 w 13"/>
                  <a:gd name="T15" fmla="*/ 5 h 6"/>
                  <a:gd name="T16" fmla="*/ 1 w 13"/>
                  <a:gd name="T17" fmla="*/ 7 h 6"/>
                  <a:gd name="T18" fmla="*/ 1 w 13"/>
                  <a:gd name="T19" fmla="*/ 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 h="6">
                    <a:moveTo>
                      <a:pt x="1" y="4"/>
                    </a:moveTo>
                    <a:cubicBezTo>
                      <a:pt x="3" y="2"/>
                      <a:pt x="4" y="0"/>
                      <a:pt x="7" y="1"/>
                    </a:cubicBezTo>
                    <a:cubicBezTo>
                      <a:pt x="8" y="1"/>
                      <a:pt x="9" y="2"/>
                      <a:pt x="9" y="2"/>
                    </a:cubicBezTo>
                    <a:cubicBezTo>
                      <a:pt x="11" y="2"/>
                      <a:pt x="12" y="2"/>
                      <a:pt x="13" y="2"/>
                    </a:cubicBezTo>
                    <a:cubicBezTo>
                      <a:pt x="11" y="4"/>
                      <a:pt x="9" y="3"/>
                      <a:pt x="7" y="4"/>
                    </a:cubicBezTo>
                    <a:cubicBezTo>
                      <a:pt x="9" y="3"/>
                      <a:pt x="5" y="4"/>
                      <a:pt x="4" y="4"/>
                    </a:cubicBezTo>
                    <a:cubicBezTo>
                      <a:pt x="3" y="5"/>
                      <a:pt x="2" y="6"/>
                      <a:pt x="0" y="6"/>
                    </a:cubicBezTo>
                    <a:cubicBezTo>
                      <a:pt x="1" y="5"/>
                      <a:pt x="1" y="5"/>
                      <a:pt x="1" y="4"/>
                    </a:cubicBezTo>
                    <a:cubicBezTo>
                      <a:pt x="1" y="4"/>
                      <a:pt x="1" y="5"/>
                      <a:pt x="1" y="5"/>
                    </a:cubicBezTo>
                    <a:cubicBezTo>
                      <a:pt x="1" y="5"/>
                      <a:pt x="1" y="4"/>
                      <a:pt x="1" y="4"/>
                    </a:cubicBezTo>
                  </a:path>
                </a:pathLst>
              </a:custGeom>
              <a:solidFill>
                <a:srgbClr val="B3B3B3"/>
              </a:solidFill>
              <a:ln w="3175">
                <a:solidFill>
                  <a:schemeClr val="tx1"/>
                </a:solidFill>
                <a:round/>
                <a:headEnd/>
                <a:tailEnd/>
              </a:ln>
            </p:spPr>
            <p:txBody>
              <a:bodyPr/>
              <a:lstStyle/>
              <a:p>
                <a:endParaRPr lang="en-GB" sz="2400" dirty="0"/>
              </a:p>
            </p:txBody>
          </p:sp>
          <p:sp>
            <p:nvSpPr>
              <p:cNvPr id="212" name="Freeform 5448"/>
              <p:cNvSpPr>
                <a:spLocks/>
              </p:cNvSpPr>
              <p:nvPr/>
            </p:nvSpPr>
            <p:spPr bwMode="auto">
              <a:xfrm>
                <a:off x="974" y="1640"/>
                <a:ext cx="6" cy="7"/>
              </a:xfrm>
              <a:custGeom>
                <a:avLst/>
                <a:gdLst>
                  <a:gd name="T0" fmla="*/ 0 w 5"/>
                  <a:gd name="T1" fmla="*/ 4 h 5"/>
                  <a:gd name="T2" fmla="*/ 0 w 5"/>
                  <a:gd name="T3" fmla="*/ 4 h 5"/>
                  <a:gd name="T4" fmla="*/ 0 60000 65536"/>
                  <a:gd name="T5" fmla="*/ 0 60000 65536"/>
                </a:gdLst>
                <a:ahLst/>
                <a:cxnLst>
                  <a:cxn ang="T4">
                    <a:pos x="T0" y="T1"/>
                  </a:cxn>
                  <a:cxn ang="T5">
                    <a:pos x="T2" y="T3"/>
                  </a:cxn>
                </a:cxnLst>
                <a:rect l="0" t="0" r="r" b="b"/>
                <a:pathLst>
                  <a:path w="5" h="5">
                    <a:moveTo>
                      <a:pt x="0" y="3"/>
                    </a:moveTo>
                    <a:cubicBezTo>
                      <a:pt x="5" y="0"/>
                      <a:pt x="3" y="5"/>
                      <a:pt x="0" y="3"/>
                    </a:cubicBezTo>
                  </a:path>
                </a:pathLst>
              </a:custGeom>
              <a:solidFill>
                <a:srgbClr val="B3B3B3"/>
              </a:solidFill>
              <a:ln w="3175">
                <a:solidFill>
                  <a:schemeClr val="tx1"/>
                </a:solidFill>
                <a:round/>
                <a:headEnd/>
                <a:tailEnd/>
              </a:ln>
            </p:spPr>
            <p:txBody>
              <a:bodyPr/>
              <a:lstStyle/>
              <a:p>
                <a:endParaRPr lang="en-GB" sz="2400" dirty="0"/>
              </a:p>
            </p:txBody>
          </p:sp>
          <p:sp>
            <p:nvSpPr>
              <p:cNvPr id="213" name="Freeform 5449"/>
              <p:cNvSpPr>
                <a:spLocks/>
              </p:cNvSpPr>
              <p:nvPr/>
            </p:nvSpPr>
            <p:spPr bwMode="auto">
              <a:xfrm>
                <a:off x="1099" y="1727"/>
                <a:ext cx="4" cy="3"/>
              </a:xfrm>
              <a:custGeom>
                <a:avLst/>
                <a:gdLst>
                  <a:gd name="T0" fmla="*/ 0 w 3"/>
                  <a:gd name="T1" fmla="*/ 3 h 2"/>
                  <a:gd name="T2" fmla="*/ 4 w 3"/>
                  <a:gd name="T3" fmla="*/ 0 h 2"/>
                  <a:gd name="T4" fmla="*/ 0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0" y="2"/>
                    </a:moveTo>
                    <a:cubicBezTo>
                      <a:pt x="1" y="1"/>
                      <a:pt x="2" y="1"/>
                      <a:pt x="3" y="0"/>
                    </a:cubicBezTo>
                    <a:cubicBezTo>
                      <a:pt x="3" y="1"/>
                      <a:pt x="1" y="2"/>
                      <a:pt x="0" y="2"/>
                    </a:cubicBezTo>
                  </a:path>
                </a:pathLst>
              </a:custGeom>
              <a:solidFill>
                <a:srgbClr val="B3B3B3"/>
              </a:solidFill>
              <a:ln w="3175">
                <a:solidFill>
                  <a:schemeClr val="tx1"/>
                </a:solidFill>
                <a:round/>
                <a:headEnd/>
                <a:tailEnd/>
              </a:ln>
            </p:spPr>
            <p:txBody>
              <a:bodyPr/>
              <a:lstStyle/>
              <a:p>
                <a:endParaRPr lang="en-GB" sz="2400" dirty="0"/>
              </a:p>
            </p:txBody>
          </p:sp>
          <p:sp>
            <p:nvSpPr>
              <p:cNvPr id="214" name="Freeform 5450"/>
              <p:cNvSpPr>
                <a:spLocks/>
              </p:cNvSpPr>
              <p:nvPr/>
            </p:nvSpPr>
            <p:spPr bwMode="auto">
              <a:xfrm>
                <a:off x="1098" y="1727"/>
                <a:ext cx="3" cy="3"/>
              </a:xfrm>
              <a:custGeom>
                <a:avLst/>
                <a:gdLst>
                  <a:gd name="T0" fmla="*/ 2 w 3"/>
                  <a:gd name="T1" fmla="*/ 2 h 2"/>
                  <a:gd name="T2" fmla="*/ 0 w 3"/>
                  <a:gd name="T3" fmla="*/ 3 h 2"/>
                  <a:gd name="T4" fmla="*/ 3 w 3"/>
                  <a:gd name="T5" fmla="*/ 0 h 2"/>
                  <a:gd name="T6" fmla="*/ 2 w 3"/>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2" y="1"/>
                    </a:moveTo>
                    <a:cubicBezTo>
                      <a:pt x="2" y="2"/>
                      <a:pt x="1" y="2"/>
                      <a:pt x="0" y="2"/>
                    </a:cubicBezTo>
                    <a:cubicBezTo>
                      <a:pt x="1" y="2"/>
                      <a:pt x="2" y="0"/>
                      <a:pt x="3" y="0"/>
                    </a:cubicBezTo>
                    <a:cubicBezTo>
                      <a:pt x="3" y="1"/>
                      <a:pt x="3" y="1"/>
                      <a:pt x="2" y="1"/>
                    </a:cubicBezTo>
                  </a:path>
                </a:pathLst>
              </a:custGeom>
              <a:solidFill>
                <a:srgbClr val="B3B3B3"/>
              </a:solidFill>
              <a:ln w="3175">
                <a:solidFill>
                  <a:schemeClr val="tx1"/>
                </a:solidFill>
                <a:round/>
                <a:headEnd/>
                <a:tailEnd/>
              </a:ln>
            </p:spPr>
            <p:txBody>
              <a:bodyPr/>
              <a:lstStyle/>
              <a:p>
                <a:endParaRPr lang="en-GB" sz="2400" dirty="0"/>
              </a:p>
            </p:txBody>
          </p:sp>
          <p:sp>
            <p:nvSpPr>
              <p:cNvPr id="215" name="Freeform 5451"/>
              <p:cNvSpPr>
                <a:spLocks/>
              </p:cNvSpPr>
              <p:nvPr/>
            </p:nvSpPr>
            <p:spPr bwMode="auto">
              <a:xfrm>
                <a:off x="1223" y="1754"/>
                <a:ext cx="4" cy="2"/>
              </a:xfrm>
              <a:custGeom>
                <a:avLst/>
                <a:gdLst>
                  <a:gd name="T0" fmla="*/ 3 w 3"/>
                  <a:gd name="T1" fmla="*/ 0 h 2"/>
                  <a:gd name="T2" fmla="*/ 4 w 3"/>
                  <a:gd name="T3" fmla="*/ 1 h 2"/>
                  <a:gd name="T4" fmla="*/ 3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2" y="0"/>
                    </a:moveTo>
                    <a:cubicBezTo>
                      <a:pt x="3" y="1"/>
                      <a:pt x="3" y="1"/>
                      <a:pt x="3" y="1"/>
                    </a:cubicBezTo>
                    <a:cubicBezTo>
                      <a:pt x="1" y="2"/>
                      <a:pt x="0" y="0"/>
                      <a:pt x="2" y="0"/>
                    </a:cubicBezTo>
                  </a:path>
                </a:pathLst>
              </a:custGeom>
              <a:solidFill>
                <a:srgbClr val="B3B3B3"/>
              </a:solidFill>
              <a:ln w="3175">
                <a:solidFill>
                  <a:schemeClr val="tx1"/>
                </a:solidFill>
                <a:round/>
                <a:headEnd/>
                <a:tailEnd/>
              </a:ln>
            </p:spPr>
            <p:txBody>
              <a:bodyPr/>
              <a:lstStyle/>
              <a:p>
                <a:endParaRPr lang="en-GB" sz="2400" dirty="0"/>
              </a:p>
            </p:txBody>
          </p:sp>
          <p:sp>
            <p:nvSpPr>
              <p:cNvPr id="216" name="Freeform 5452"/>
              <p:cNvSpPr>
                <a:spLocks/>
              </p:cNvSpPr>
              <p:nvPr/>
            </p:nvSpPr>
            <p:spPr bwMode="auto">
              <a:xfrm>
                <a:off x="1192" y="1767"/>
                <a:ext cx="15" cy="18"/>
              </a:xfrm>
              <a:custGeom>
                <a:avLst/>
                <a:gdLst>
                  <a:gd name="T0" fmla="*/ 1 w 11"/>
                  <a:gd name="T1" fmla="*/ 13 h 14"/>
                  <a:gd name="T2" fmla="*/ 5 w 11"/>
                  <a:gd name="T3" fmla="*/ 12 h 14"/>
                  <a:gd name="T4" fmla="*/ 0 w 11"/>
                  <a:gd name="T5" fmla="*/ 18 h 14"/>
                  <a:gd name="T6" fmla="*/ 8 w 11"/>
                  <a:gd name="T7" fmla="*/ 12 h 14"/>
                  <a:gd name="T8" fmla="*/ 11 w 11"/>
                  <a:gd name="T9" fmla="*/ 8 h 14"/>
                  <a:gd name="T10" fmla="*/ 15 w 11"/>
                  <a:gd name="T11" fmla="*/ 1 h 14"/>
                  <a:gd name="T12" fmla="*/ 11 w 11"/>
                  <a:gd name="T13" fmla="*/ 0 h 14"/>
                  <a:gd name="T14" fmla="*/ 8 w 11"/>
                  <a:gd name="T15" fmla="*/ 0 h 14"/>
                  <a:gd name="T16" fmla="*/ 7 w 11"/>
                  <a:gd name="T17" fmla="*/ 4 h 14"/>
                  <a:gd name="T18" fmla="*/ 7 w 11"/>
                  <a:gd name="T19" fmla="*/ 4 h 14"/>
                  <a:gd name="T20" fmla="*/ 1 w 11"/>
                  <a:gd name="T21" fmla="*/ 9 h 14"/>
                  <a:gd name="T22" fmla="*/ 4 w 11"/>
                  <a:gd name="T23" fmla="*/ 10 h 14"/>
                  <a:gd name="T24" fmla="*/ 1 w 11"/>
                  <a:gd name="T25" fmla="*/ 13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14">
                    <a:moveTo>
                      <a:pt x="1" y="10"/>
                    </a:moveTo>
                    <a:cubicBezTo>
                      <a:pt x="2" y="9"/>
                      <a:pt x="3" y="8"/>
                      <a:pt x="4" y="9"/>
                    </a:cubicBezTo>
                    <a:cubicBezTo>
                      <a:pt x="2" y="10"/>
                      <a:pt x="0" y="11"/>
                      <a:pt x="0" y="14"/>
                    </a:cubicBezTo>
                    <a:cubicBezTo>
                      <a:pt x="2" y="14"/>
                      <a:pt x="4" y="11"/>
                      <a:pt x="6" y="9"/>
                    </a:cubicBezTo>
                    <a:cubicBezTo>
                      <a:pt x="7" y="8"/>
                      <a:pt x="8" y="7"/>
                      <a:pt x="8" y="6"/>
                    </a:cubicBezTo>
                    <a:cubicBezTo>
                      <a:pt x="9" y="4"/>
                      <a:pt x="10" y="2"/>
                      <a:pt x="11" y="1"/>
                    </a:cubicBezTo>
                    <a:cubicBezTo>
                      <a:pt x="10" y="0"/>
                      <a:pt x="9" y="0"/>
                      <a:pt x="8" y="0"/>
                    </a:cubicBezTo>
                    <a:cubicBezTo>
                      <a:pt x="10" y="0"/>
                      <a:pt x="7" y="0"/>
                      <a:pt x="6" y="0"/>
                    </a:cubicBezTo>
                    <a:cubicBezTo>
                      <a:pt x="5" y="1"/>
                      <a:pt x="4" y="2"/>
                      <a:pt x="5" y="3"/>
                    </a:cubicBezTo>
                    <a:cubicBezTo>
                      <a:pt x="5" y="3"/>
                      <a:pt x="3" y="4"/>
                      <a:pt x="5" y="3"/>
                    </a:cubicBezTo>
                    <a:cubicBezTo>
                      <a:pt x="4" y="4"/>
                      <a:pt x="4" y="7"/>
                      <a:pt x="1" y="7"/>
                    </a:cubicBezTo>
                    <a:cubicBezTo>
                      <a:pt x="4" y="7"/>
                      <a:pt x="0" y="9"/>
                      <a:pt x="3" y="8"/>
                    </a:cubicBezTo>
                    <a:cubicBezTo>
                      <a:pt x="2" y="9"/>
                      <a:pt x="1" y="9"/>
                      <a:pt x="1" y="10"/>
                    </a:cubicBezTo>
                  </a:path>
                </a:pathLst>
              </a:custGeom>
              <a:solidFill>
                <a:srgbClr val="B3B3B3"/>
              </a:solidFill>
              <a:ln w="3175">
                <a:solidFill>
                  <a:schemeClr val="tx1"/>
                </a:solidFill>
                <a:round/>
                <a:headEnd/>
                <a:tailEnd/>
              </a:ln>
            </p:spPr>
            <p:txBody>
              <a:bodyPr/>
              <a:lstStyle/>
              <a:p>
                <a:endParaRPr lang="en-GB" sz="2400" dirty="0"/>
              </a:p>
            </p:txBody>
          </p:sp>
          <p:sp>
            <p:nvSpPr>
              <p:cNvPr id="217" name="Freeform 5453"/>
              <p:cNvSpPr>
                <a:spLocks/>
              </p:cNvSpPr>
              <p:nvPr/>
            </p:nvSpPr>
            <p:spPr bwMode="auto">
              <a:xfrm>
                <a:off x="1196" y="1773"/>
                <a:ext cx="15" cy="15"/>
              </a:xfrm>
              <a:custGeom>
                <a:avLst/>
                <a:gdLst>
                  <a:gd name="T0" fmla="*/ 0 w 11"/>
                  <a:gd name="T1" fmla="*/ 15 h 11"/>
                  <a:gd name="T2" fmla="*/ 1 w 11"/>
                  <a:gd name="T3" fmla="*/ 14 h 11"/>
                  <a:gd name="T4" fmla="*/ 4 w 11"/>
                  <a:gd name="T5" fmla="*/ 12 h 11"/>
                  <a:gd name="T6" fmla="*/ 5 w 11"/>
                  <a:gd name="T7" fmla="*/ 11 h 11"/>
                  <a:gd name="T8" fmla="*/ 10 w 11"/>
                  <a:gd name="T9" fmla="*/ 10 h 11"/>
                  <a:gd name="T10" fmla="*/ 11 w 11"/>
                  <a:gd name="T11" fmla="*/ 7 h 11"/>
                  <a:gd name="T12" fmla="*/ 12 w 11"/>
                  <a:gd name="T13" fmla="*/ 7 h 11"/>
                  <a:gd name="T14" fmla="*/ 15 w 11"/>
                  <a:gd name="T15" fmla="*/ 4 h 11"/>
                  <a:gd name="T16" fmla="*/ 11 w 11"/>
                  <a:gd name="T17" fmla="*/ 5 h 11"/>
                  <a:gd name="T18" fmla="*/ 12 w 11"/>
                  <a:gd name="T19" fmla="*/ 1 h 11"/>
                  <a:gd name="T20" fmla="*/ 10 w 11"/>
                  <a:gd name="T21" fmla="*/ 3 h 11"/>
                  <a:gd name="T22" fmla="*/ 7 w 11"/>
                  <a:gd name="T23" fmla="*/ 5 h 11"/>
                  <a:gd name="T24" fmla="*/ 5 w 11"/>
                  <a:gd name="T25" fmla="*/ 7 h 11"/>
                  <a:gd name="T26" fmla="*/ 4 w 11"/>
                  <a:gd name="T27" fmla="*/ 11 h 11"/>
                  <a:gd name="T28" fmla="*/ 0 w 11"/>
                  <a:gd name="T29" fmla="*/ 15 h 1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1" h="11">
                    <a:moveTo>
                      <a:pt x="0" y="11"/>
                    </a:moveTo>
                    <a:cubicBezTo>
                      <a:pt x="1" y="11"/>
                      <a:pt x="1" y="11"/>
                      <a:pt x="1" y="10"/>
                    </a:cubicBezTo>
                    <a:cubicBezTo>
                      <a:pt x="1" y="9"/>
                      <a:pt x="3" y="9"/>
                      <a:pt x="3" y="9"/>
                    </a:cubicBezTo>
                    <a:cubicBezTo>
                      <a:pt x="2" y="11"/>
                      <a:pt x="4" y="9"/>
                      <a:pt x="4" y="8"/>
                    </a:cubicBezTo>
                    <a:cubicBezTo>
                      <a:pt x="5" y="8"/>
                      <a:pt x="6" y="8"/>
                      <a:pt x="7" y="7"/>
                    </a:cubicBezTo>
                    <a:cubicBezTo>
                      <a:pt x="7" y="6"/>
                      <a:pt x="8" y="5"/>
                      <a:pt x="8" y="5"/>
                    </a:cubicBezTo>
                    <a:cubicBezTo>
                      <a:pt x="9" y="5"/>
                      <a:pt x="9" y="5"/>
                      <a:pt x="9" y="5"/>
                    </a:cubicBezTo>
                    <a:cubicBezTo>
                      <a:pt x="10" y="5"/>
                      <a:pt x="11" y="4"/>
                      <a:pt x="11" y="3"/>
                    </a:cubicBezTo>
                    <a:cubicBezTo>
                      <a:pt x="10" y="3"/>
                      <a:pt x="9" y="4"/>
                      <a:pt x="8" y="4"/>
                    </a:cubicBezTo>
                    <a:cubicBezTo>
                      <a:pt x="9" y="4"/>
                      <a:pt x="11" y="2"/>
                      <a:pt x="9" y="1"/>
                    </a:cubicBezTo>
                    <a:cubicBezTo>
                      <a:pt x="10" y="3"/>
                      <a:pt x="8" y="0"/>
                      <a:pt x="7" y="2"/>
                    </a:cubicBezTo>
                    <a:cubicBezTo>
                      <a:pt x="7" y="1"/>
                      <a:pt x="6" y="3"/>
                      <a:pt x="5" y="4"/>
                    </a:cubicBezTo>
                    <a:cubicBezTo>
                      <a:pt x="8" y="3"/>
                      <a:pt x="5" y="5"/>
                      <a:pt x="4" y="5"/>
                    </a:cubicBezTo>
                    <a:cubicBezTo>
                      <a:pt x="8" y="6"/>
                      <a:pt x="0" y="8"/>
                      <a:pt x="3" y="8"/>
                    </a:cubicBezTo>
                    <a:cubicBezTo>
                      <a:pt x="2" y="8"/>
                      <a:pt x="0" y="10"/>
                      <a:pt x="0" y="11"/>
                    </a:cubicBezTo>
                  </a:path>
                </a:pathLst>
              </a:custGeom>
              <a:solidFill>
                <a:srgbClr val="B3B3B3"/>
              </a:solidFill>
              <a:ln w="3175">
                <a:solidFill>
                  <a:schemeClr val="tx1"/>
                </a:solidFill>
                <a:round/>
                <a:headEnd/>
                <a:tailEnd/>
              </a:ln>
            </p:spPr>
            <p:txBody>
              <a:bodyPr/>
              <a:lstStyle/>
              <a:p>
                <a:endParaRPr lang="en-GB" sz="2400" dirty="0"/>
              </a:p>
            </p:txBody>
          </p:sp>
          <p:sp>
            <p:nvSpPr>
              <p:cNvPr id="218" name="Freeform 5454"/>
              <p:cNvSpPr>
                <a:spLocks/>
              </p:cNvSpPr>
              <p:nvPr/>
            </p:nvSpPr>
            <p:spPr bwMode="auto">
              <a:xfrm>
                <a:off x="1196" y="1755"/>
                <a:ext cx="22" cy="13"/>
              </a:xfrm>
              <a:custGeom>
                <a:avLst/>
                <a:gdLst>
                  <a:gd name="T0" fmla="*/ 1 w 16"/>
                  <a:gd name="T1" fmla="*/ 5 h 10"/>
                  <a:gd name="T2" fmla="*/ 3 w 16"/>
                  <a:gd name="T3" fmla="*/ 10 h 10"/>
                  <a:gd name="T4" fmla="*/ 1 w 16"/>
                  <a:gd name="T5" fmla="*/ 12 h 10"/>
                  <a:gd name="T6" fmla="*/ 3 w 16"/>
                  <a:gd name="T7" fmla="*/ 13 h 10"/>
                  <a:gd name="T8" fmla="*/ 4 w 16"/>
                  <a:gd name="T9" fmla="*/ 9 h 10"/>
                  <a:gd name="T10" fmla="*/ 7 w 16"/>
                  <a:gd name="T11" fmla="*/ 8 h 10"/>
                  <a:gd name="T12" fmla="*/ 12 w 16"/>
                  <a:gd name="T13" fmla="*/ 12 h 10"/>
                  <a:gd name="T14" fmla="*/ 17 w 16"/>
                  <a:gd name="T15" fmla="*/ 8 h 10"/>
                  <a:gd name="T16" fmla="*/ 12 w 16"/>
                  <a:gd name="T17" fmla="*/ 8 h 10"/>
                  <a:gd name="T18" fmla="*/ 11 w 16"/>
                  <a:gd name="T19" fmla="*/ 5 h 10"/>
                  <a:gd name="T20" fmla="*/ 18 w 16"/>
                  <a:gd name="T21" fmla="*/ 7 h 10"/>
                  <a:gd name="T22" fmla="*/ 17 w 16"/>
                  <a:gd name="T23" fmla="*/ 5 h 10"/>
                  <a:gd name="T24" fmla="*/ 19 w 16"/>
                  <a:gd name="T25" fmla="*/ 3 h 10"/>
                  <a:gd name="T26" fmla="*/ 11 w 16"/>
                  <a:gd name="T27" fmla="*/ 5 h 10"/>
                  <a:gd name="T28" fmla="*/ 17 w 16"/>
                  <a:gd name="T29" fmla="*/ 1 h 10"/>
                  <a:gd name="T30" fmla="*/ 8 w 16"/>
                  <a:gd name="T31" fmla="*/ 3 h 10"/>
                  <a:gd name="T32" fmla="*/ 6 w 16"/>
                  <a:gd name="T33" fmla="*/ 3 h 10"/>
                  <a:gd name="T34" fmla="*/ 6 w 16"/>
                  <a:gd name="T35" fmla="*/ 7 h 10"/>
                  <a:gd name="T36" fmla="*/ 3 w 16"/>
                  <a:gd name="T37" fmla="*/ 5 h 10"/>
                  <a:gd name="T38" fmla="*/ 4 w 16"/>
                  <a:gd name="T39" fmla="*/ 3 h 10"/>
                  <a:gd name="T40" fmla="*/ 0 w 16"/>
                  <a:gd name="T41" fmla="*/ 7 h 10"/>
                  <a:gd name="T42" fmla="*/ 1 w 16"/>
                  <a:gd name="T43" fmla="*/ 5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6" h="10">
                    <a:moveTo>
                      <a:pt x="1" y="4"/>
                    </a:moveTo>
                    <a:cubicBezTo>
                      <a:pt x="0" y="6"/>
                      <a:pt x="1" y="7"/>
                      <a:pt x="2" y="8"/>
                    </a:cubicBezTo>
                    <a:cubicBezTo>
                      <a:pt x="0" y="8"/>
                      <a:pt x="1" y="8"/>
                      <a:pt x="1" y="9"/>
                    </a:cubicBezTo>
                    <a:cubicBezTo>
                      <a:pt x="0" y="8"/>
                      <a:pt x="0" y="10"/>
                      <a:pt x="2" y="10"/>
                    </a:cubicBezTo>
                    <a:cubicBezTo>
                      <a:pt x="3" y="9"/>
                      <a:pt x="6" y="7"/>
                      <a:pt x="3" y="7"/>
                    </a:cubicBezTo>
                    <a:cubicBezTo>
                      <a:pt x="4" y="7"/>
                      <a:pt x="5" y="7"/>
                      <a:pt x="5" y="6"/>
                    </a:cubicBezTo>
                    <a:cubicBezTo>
                      <a:pt x="6" y="6"/>
                      <a:pt x="7" y="9"/>
                      <a:pt x="9" y="9"/>
                    </a:cubicBezTo>
                    <a:cubicBezTo>
                      <a:pt x="10" y="9"/>
                      <a:pt x="11" y="7"/>
                      <a:pt x="12" y="6"/>
                    </a:cubicBezTo>
                    <a:cubicBezTo>
                      <a:pt x="11" y="6"/>
                      <a:pt x="10" y="6"/>
                      <a:pt x="9" y="6"/>
                    </a:cubicBezTo>
                    <a:cubicBezTo>
                      <a:pt x="9" y="6"/>
                      <a:pt x="8" y="5"/>
                      <a:pt x="8" y="4"/>
                    </a:cubicBezTo>
                    <a:cubicBezTo>
                      <a:pt x="10" y="4"/>
                      <a:pt x="11" y="6"/>
                      <a:pt x="13" y="5"/>
                    </a:cubicBezTo>
                    <a:cubicBezTo>
                      <a:pt x="12" y="4"/>
                      <a:pt x="12" y="4"/>
                      <a:pt x="12" y="4"/>
                    </a:cubicBezTo>
                    <a:cubicBezTo>
                      <a:pt x="13" y="5"/>
                      <a:pt x="16" y="4"/>
                      <a:pt x="14" y="2"/>
                    </a:cubicBezTo>
                    <a:cubicBezTo>
                      <a:pt x="12" y="1"/>
                      <a:pt x="10" y="3"/>
                      <a:pt x="8" y="4"/>
                    </a:cubicBezTo>
                    <a:cubicBezTo>
                      <a:pt x="9" y="2"/>
                      <a:pt x="11" y="3"/>
                      <a:pt x="12" y="1"/>
                    </a:cubicBezTo>
                    <a:cubicBezTo>
                      <a:pt x="10" y="0"/>
                      <a:pt x="7" y="0"/>
                      <a:pt x="6" y="2"/>
                    </a:cubicBezTo>
                    <a:cubicBezTo>
                      <a:pt x="6" y="0"/>
                      <a:pt x="5" y="1"/>
                      <a:pt x="4" y="2"/>
                    </a:cubicBezTo>
                    <a:cubicBezTo>
                      <a:pt x="3" y="3"/>
                      <a:pt x="4" y="4"/>
                      <a:pt x="4" y="5"/>
                    </a:cubicBezTo>
                    <a:cubicBezTo>
                      <a:pt x="4" y="4"/>
                      <a:pt x="3" y="3"/>
                      <a:pt x="2" y="4"/>
                    </a:cubicBezTo>
                    <a:cubicBezTo>
                      <a:pt x="3" y="3"/>
                      <a:pt x="3" y="3"/>
                      <a:pt x="3" y="2"/>
                    </a:cubicBezTo>
                    <a:cubicBezTo>
                      <a:pt x="2" y="2"/>
                      <a:pt x="0" y="3"/>
                      <a:pt x="0" y="5"/>
                    </a:cubicBezTo>
                    <a:cubicBezTo>
                      <a:pt x="1" y="4"/>
                      <a:pt x="1" y="4"/>
                      <a:pt x="1" y="4"/>
                    </a:cubicBezTo>
                  </a:path>
                </a:pathLst>
              </a:custGeom>
              <a:solidFill>
                <a:srgbClr val="B3B3B3"/>
              </a:solidFill>
              <a:ln w="3175">
                <a:solidFill>
                  <a:schemeClr val="tx1"/>
                </a:solidFill>
                <a:round/>
                <a:headEnd/>
                <a:tailEnd/>
              </a:ln>
            </p:spPr>
            <p:txBody>
              <a:bodyPr/>
              <a:lstStyle/>
              <a:p>
                <a:endParaRPr lang="en-GB" sz="2400" dirty="0"/>
              </a:p>
            </p:txBody>
          </p:sp>
          <p:sp>
            <p:nvSpPr>
              <p:cNvPr id="219" name="Freeform 5455"/>
              <p:cNvSpPr>
                <a:spLocks/>
              </p:cNvSpPr>
              <p:nvPr/>
            </p:nvSpPr>
            <p:spPr bwMode="auto">
              <a:xfrm>
                <a:off x="1207" y="1768"/>
                <a:ext cx="1" cy="1"/>
              </a:xfrm>
              <a:custGeom>
                <a:avLst/>
                <a:gdLst>
                  <a:gd name="T0" fmla="*/ 1 w 1"/>
                  <a:gd name="T1" fmla="*/ 0 h 1"/>
                  <a:gd name="T2" fmla="*/ 0 w 1"/>
                  <a:gd name="T3" fmla="*/ 0 h 1"/>
                  <a:gd name="T4" fmla="*/ 0 w 1"/>
                  <a:gd name="T5" fmla="*/ 1 h 1"/>
                  <a:gd name="T6" fmla="*/ 1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1" y="0"/>
                      <a:pt x="0" y="0"/>
                      <a:pt x="0" y="0"/>
                    </a:cubicBezTo>
                    <a:cubicBezTo>
                      <a:pt x="0" y="0"/>
                      <a:pt x="0" y="0"/>
                      <a:pt x="0" y="1"/>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220" name="Freeform 5456"/>
              <p:cNvSpPr>
                <a:spLocks/>
              </p:cNvSpPr>
              <p:nvPr/>
            </p:nvSpPr>
            <p:spPr bwMode="auto">
              <a:xfrm>
                <a:off x="1208" y="1772"/>
                <a:ext cx="16" cy="11"/>
              </a:xfrm>
              <a:custGeom>
                <a:avLst/>
                <a:gdLst>
                  <a:gd name="T0" fmla="*/ 0 w 12"/>
                  <a:gd name="T1" fmla="*/ 11 h 8"/>
                  <a:gd name="T2" fmla="*/ 5 w 12"/>
                  <a:gd name="T3" fmla="*/ 10 h 8"/>
                  <a:gd name="T4" fmla="*/ 8 w 12"/>
                  <a:gd name="T5" fmla="*/ 7 h 8"/>
                  <a:gd name="T6" fmla="*/ 9 w 12"/>
                  <a:gd name="T7" fmla="*/ 6 h 8"/>
                  <a:gd name="T8" fmla="*/ 13 w 12"/>
                  <a:gd name="T9" fmla="*/ 1 h 8"/>
                  <a:gd name="T10" fmla="*/ 5 w 12"/>
                  <a:gd name="T11" fmla="*/ 4 h 8"/>
                  <a:gd name="T12" fmla="*/ 5 w 12"/>
                  <a:gd name="T13" fmla="*/ 4 h 8"/>
                  <a:gd name="T14" fmla="*/ 0 w 12"/>
                  <a:gd name="T15" fmla="*/ 11 h 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 h="8">
                    <a:moveTo>
                      <a:pt x="0" y="8"/>
                    </a:moveTo>
                    <a:cubicBezTo>
                      <a:pt x="1" y="8"/>
                      <a:pt x="3" y="7"/>
                      <a:pt x="4" y="7"/>
                    </a:cubicBezTo>
                    <a:cubicBezTo>
                      <a:pt x="4" y="7"/>
                      <a:pt x="8" y="6"/>
                      <a:pt x="6" y="5"/>
                    </a:cubicBezTo>
                    <a:cubicBezTo>
                      <a:pt x="6" y="5"/>
                      <a:pt x="7" y="4"/>
                      <a:pt x="7" y="4"/>
                    </a:cubicBezTo>
                    <a:cubicBezTo>
                      <a:pt x="8" y="8"/>
                      <a:pt x="12" y="2"/>
                      <a:pt x="10" y="1"/>
                    </a:cubicBezTo>
                    <a:cubicBezTo>
                      <a:pt x="9" y="1"/>
                      <a:pt x="1" y="0"/>
                      <a:pt x="4" y="3"/>
                    </a:cubicBezTo>
                    <a:cubicBezTo>
                      <a:pt x="2" y="2"/>
                      <a:pt x="3" y="4"/>
                      <a:pt x="4" y="3"/>
                    </a:cubicBezTo>
                    <a:cubicBezTo>
                      <a:pt x="3" y="4"/>
                      <a:pt x="0" y="6"/>
                      <a:pt x="0" y="8"/>
                    </a:cubicBezTo>
                  </a:path>
                </a:pathLst>
              </a:custGeom>
              <a:solidFill>
                <a:srgbClr val="B3B3B3"/>
              </a:solidFill>
              <a:ln w="3175">
                <a:solidFill>
                  <a:schemeClr val="tx1"/>
                </a:solidFill>
                <a:round/>
                <a:headEnd/>
                <a:tailEnd/>
              </a:ln>
            </p:spPr>
            <p:txBody>
              <a:bodyPr/>
              <a:lstStyle/>
              <a:p>
                <a:endParaRPr lang="en-GB" sz="2400" dirty="0"/>
              </a:p>
            </p:txBody>
          </p:sp>
          <p:sp>
            <p:nvSpPr>
              <p:cNvPr id="221" name="Freeform 5457"/>
              <p:cNvSpPr>
                <a:spLocks/>
              </p:cNvSpPr>
              <p:nvPr/>
            </p:nvSpPr>
            <p:spPr bwMode="auto">
              <a:xfrm>
                <a:off x="1212" y="1781"/>
                <a:ext cx="7" cy="6"/>
              </a:xfrm>
              <a:custGeom>
                <a:avLst/>
                <a:gdLst>
                  <a:gd name="T0" fmla="*/ 7 w 5"/>
                  <a:gd name="T1" fmla="*/ 0 h 4"/>
                  <a:gd name="T2" fmla="*/ 1 w 5"/>
                  <a:gd name="T3" fmla="*/ 3 h 4"/>
                  <a:gd name="T4" fmla="*/ 7 w 5"/>
                  <a:gd name="T5" fmla="*/ 0 h 4"/>
                  <a:gd name="T6" fmla="*/ 0 60000 65536"/>
                  <a:gd name="T7" fmla="*/ 0 60000 65536"/>
                  <a:gd name="T8" fmla="*/ 0 60000 65536"/>
                </a:gdLst>
                <a:ahLst/>
                <a:cxnLst>
                  <a:cxn ang="T6">
                    <a:pos x="T0" y="T1"/>
                  </a:cxn>
                  <a:cxn ang="T7">
                    <a:pos x="T2" y="T3"/>
                  </a:cxn>
                  <a:cxn ang="T8">
                    <a:pos x="T4" y="T5"/>
                  </a:cxn>
                </a:cxnLst>
                <a:rect l="0" t="0" r="r" b="b"/>
                <a:pathLst>
                  <a:path w="5" h="4">
                    <a:moveTo>
                      <a:pt x="5" y="0"/>
                    </a:moveTo>
                    <a:cubicBezTo>
                      <a:pt x="4" y="1"/>
                      <a:pt x="0" y="0"/>
                      <a:pt x="1" y="2"/>
                    </a:cubicBezTo>
                    <a:cubicBezTo>
                      <a:pt x="2" y="4"/>
                      <a:pt x="5" y="1"/>
                      <a:pt x="5" y="0"/>
                    </a:cubicBezTo>
                  </a:path>
                </a:pathLst>
              </a:custGeom>
              <a:solidFill>
                <a:srgbClr val="B3B3B3"/>
              </a:solidFill>
              <a:ln w="3175">
                <a:solidFill>
                  <a:schemeClr val="tx1"/>
                </a:solidFill>
                <a:round/>
                <a:headEnd/>
                <a:tailEnd/>
              </a:ln>
            </p:spPr>
            <p:txBody>
              <a:bodyPr/>
              <a:lstStyle/>
              <a:p>
                <a:endParaRPr lang="en-GB" sz="2400" dirty="0"/>
              </a:p>
            </p:txBody>
          </p:sp>
          <p:sp>
            <p:nvSpPr>
              <p:cNvPr id="222" name="Freeform 5458"/>
              <p:cNvSpPr>
                <a:spLocks/>
              </p:cNvSpPr>
              <p:nvPr/>
            </p:nvSpPr>
            <p:spPr bwMode="auto">
              <a:xfrm>
                <a:off x="1215" y="1783"/>
                <a:ext cx="6" cy="6"/>
              </a:xfrm>
              <a:custGeom>
                <a:avLst/>
                <a:gdLst>
                  <a:gd name="T0" fmla="*/ 6 w 5"/>
                  <a:gd name="T1" fmla="*/ 1 h 5"/>
                  <a:gd name="T2" fmla="*/ 0 w 5"/>
                  <a:gd name="T3" fmla="*/ 4 h 5"/>
                  <a:gd name="T4" fmla="*/ 1 w 5"/>
                  <a:gd name="T5" fmla="*/ 6 h 5"/>
                  <a:gd name="T6" fmla="*/ 6 w 5"/>
                  <a:gd name="T7" fmla="*/ 4 h 5"/>
                  <a:gd name="T8" fmla="*/ 4 w 5"/>
                  <a:gd name="T9" fmla="*/ 2 h 5"/>
                  <a:gd name="T10" fmla="*/ 6 w 5"/>
                  <a:gd name="T11" fmla="*/ 1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1"/>
                    </a:moveTo>
                    <a:cubicBezTo>
                      <a:pt x="4" y="0"/>
                      <a:pt x="1" y="2"/>
                      <a:pt x="0" y="3"/>
                    </a:cubicBezTo>
                    <a:cubicBezTo>
                      <a:pt x="0" y="4"/>
                      <a:pt x="1" y="4"/>
                      <a:pt x="1" y="5"/>
                    </a:cubicBezTo>
                    <a:cubicBezTo>
                      <a:pt x="3" y="5"/>
                      <a:pt x="3" y="3"/>
                      <a:pt x="5" y="3"/>
                    </a:cubicBezTo>
                    <a:cubicBezTo>
                      <a:pt x="4" y="2"/>
                      <a:pt x="4" y="2"/>
                      <a:pt x="3" y="2"/>
                    </a:cubicBezTo>
                    <a:cubicBezTo>
                      <a:pt x="4" y="2"/>
                      <a:pt x="4" y="1"/>
                      <a:pt x="5" y="1"/>
                    </a:cubicBezTo>
                  </a:path>
                </a:pathLst>
              </a:custGeom>
              <a:solidFill>
                <a:srgbClr val="B3B3B3"/>
              </a:solidFill>
              <a:ln w="3175">
                <a:solidFill>
                  <a:schemeClr val="tx1"/>
                </a:solidFill>
                <a:round/>
                <a:headEnd/>
                <a:tailEnd/>
              </a:ln>
            </p:spPr>
            <p:txBody>
              <a:bodyPr/>
              <a:lstStyle/>
              <a:p>
                <a:endParaRPr lang="en-GB" sz="2400" dirty="0"/>
              </a:p>
            </p:txBody>
          </p:sp>
          <p:sp>
            <p:nvSpPr>
              <p:cNvPr id="223" name="Freeform 5459"/>
              <p:cNvSpPr>
                <a:spLocks/>
              </p:cNvSpPr>
              <p:nvPr/>
            </p:nvSpPr>
            <p:spPr bwMode="auto">
              <a:xfrm>
                <a:off x="1191" y="1769"/>
                <a:ext cx="8" cy="4"/>
              </a:xfrm>
              <a:custGeom>
                <a:avLst/>
                <a:gdLst>
                  <a:gd name="T0" fmla="*/ 7 w 6"/>
                  <a:gd name="T1" fmla="*/ 0 h 3"/>
                  <a:gd name="T2" fmla="*/ 0 w 6"/>
                  <a:gd name="T3" fmla="*/ 4 h 3"/>
                  <a:gd name="T4" fmla="*/ 7 w 6"/>
                  <a:gd name="T5" fmla="*/ 0 h 3"/>
                  <a:gd name="T6" fmla="*/ 0 60000 65536"/>
                  <a:gd name="T7" fmla="*/ 0 60000 65536"/>
                  <a:gd name="T8" fmla="*/ 0 60000 65536"/>
                </a:gdLst>
                <a:ahLst/>
                <a:cxnLst>
                  <a:cxn ang="T6">
                    <a:pos x="T0" y="T1"/>
                  </a:cxn>
                  <a:cxn ang="T7">
                    <a:pos x="T2" y="T3"/>
                  </a:cxn>
                  <a:cxn ang="T8">
                    <a:pos x="T4" y="T5"/>
                  </a:cxn>
                </a:cxnLst>
                <a:rect l="0" t="0" r="r" b="b"/>
                <a:pathLst>
                  <a:path w="6" h="3">
                    <a:moveTo>
                      <a:pt x="5" y="0"/>
                    </a:moveTo>
                    <a:cubicBezTo>
                      <a:pt x="3" y="0"/>
                      <a:pt x="1" y="2"/>
                      <a:pt x="0" y="3"/>
                    </a:cubicBezTo>
                    <a:cubicBezTo>
                      <a:pt x="1" y="3"/>
                      <a:pt x="6" y="2"/>
                      <a:pt x="5" y="0"/>
                    </a:cubicBezTo>
                  </a:path>
                </a:pathLst>
              </a:custGeom>
              <a:solidFill>
                <a:srgbClr val="B3B3B3"/>
              </a:solidFill>
              <a:ln w="3175">
                <a:solidFill>
                  <a:schemeClr val="tx1"/>
                </a:solidFill>
                <a:round/>
                <a:headEnd/>
                <a:tailEnd/>
              </a:ln>
            </p:spPr>
            <p:txBody>
              <a:bodyPr/>
              <a:lstStyle/>
              <a:p>
                <a:endParaRPr lang="en-GB" sz="2400" dirty="0"/>
              </a:p>
            </p:txBody>
          </p:sp>
          <p:sp>
            <p:nvSpPr>
              <p:cNvPr id="224" name="Freeform 5460"/>
              <p:cNvSpPr>
                <a:spLocks/>
              </p:cNvSpPr>
              <p:nvPr/>
            </p:nvSpPr>
            <p:spPr bwMode="auto">
              <a:xfrm>
                <a:off x="1192" y="1789"/>
                <a:ext cx="3" cy="3"/>
              </a:xfrm>
              <a:custGeom>
                <a:avLst/>
                <a:gdLst>
                  <a:gd name="T0" fmla="*/ 3 w 2"/>
                  <a:gd name="T1" fmla="*/ 2 h 2"/>
                  <a:gd name="T2" fmla="*/ 0 w 2"/>
                  <a:gd name="T3" fmla="*/ 3 h 2"/>
                  <a:gd name="T4" fmla="*/ 3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2" y="1"/>
                    </a:moveTo>
                    <a:cubicBezTo>
                      <a:pt x="2" y="0"/>
                      <a:pt x="0" y="1"/>
                      <a:pt x="0" y="2"/>
                    </a:cubicBezTo>
                    <a:cubicBezTo>
                      <a:pt x="1"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225" name="Freeform 5461"/>
              <p:cNvSpPr>
                <a:spLocks/>
              </p:cNvSpPr>
              <p:nvPr/>
            </p:nvSpPr>
            <p:spPr bwMode="auto">
              <a:xfrm>
                <a:off x="1192" y="1796"/>
                <a:ext cx="3" cy="1"/>
              </a:xfrm>
              <a:custGeom>
                <a:avLst/>
                <a:gdLst>
                  <a:gd name="T0" fmla="*/ 2 w 2"/>
                  <a:gd name="T1" fmla="*/ 1 h 1"/>
                  <a:gd name="T2" fmla="*/ 3 w 2"/>
                  <a:gd name="T3" fmla="*/ 0 h 1"/>
                  <a:gd name="T4" fmla="*/ 0 w 2"/>
                  <a:gd name="T5" fmla="*/ 1 h 1"/>
                  <a:gd name="T6" fmla="*/ 2 w 2"/>
                  <a:gd name="T7" fmla="*/ 1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1" y="1"/>
                    </a:moveTo>
                    <a:cubicBezTo>
                      <a:pt x="2" y="1"/>
                      <a:pt x="2" y="0"/>
                      <a:pt x="2" y="0"/>
                    </a:cubicBezTo>
                    <a:cubicBezTo>
                      <a:pt x="2" y="0"/>
                      <a:pt x="1"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226" name="Freeform 5462"/>
              <p:cNvSpPr>
                <a:spLocks/>
              </p:cNvSpPr>
              <p:nvPr/>
            </p:nvSpPr>
            <p:spPr bwMode="auto">
              <a:xfrm>
                <a:off x="1190" y="1800"/>
                <a:ext cx="8" cy="9"/>
              </a:xfrm>
              <a:custGeom>
                <a:avLst/>
                <a:gdLst>
                  <a:gd name="T0" fmla="*/ 8 w 6"/>
                  <a:gd name="T1" fmla="*/ 0 h 7"/>
                  <a:gd name="T2" fmla="*/ 4 w 6"/>
                  <a:gd name="T3" fmla="*/ 9 h 7"/>
                  <a:gd name="T4" fmla="*/ 5 w 6"/>
                  <a:gd name="T5" fmla="*/ 5 h 7"/>
                  <a:gd name="T6" fmla="*/ 8 w 6"/>
                  <a:gd name="T7" fmla="*/ 0 h 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7">
                    <a:moveTo>
                      <a:pt x="6" y="0"/>
                    </a:moveTo>
                    <a:cubicBezTo>
                      <a:pt x="4" y="0"/>
                      <a:pt x="0" y="6"/>
                      <a:pt x="3" y="7"/>
                    </a:cubicBezTo>
                    <a:cubicBezTo>
                      <a:pt x="4" y="7"/>
                      <a:pt x="4" y="4"/>
                      <a:pt x="4" y="4"/>
                    </a:cubicBezTo>
                    <a:cubicBezTo>
                      <a:pt x="4" y="3"/>
                      <a:pt x="5" y="1"/>
                      <a:pt x="6" y="0"/>
                    </a:cubicBezTo>
                  </a:path>
                </a:pathLst>
              </a:custGeom>
              <a:solidFill>
                <a:srgbClr val="B3B3B3"/>
              </a:solidFill>
              <a:ln w="3175">
                <a:solidFill>
                  <a:schemeClr val="tx1"/>
                </a:solidFill>
                <a:round/>
                <a:headEnd/>
                <a:tailEnd/>
              </a:ln>
            </p:spPr>
            <p:txBody>
              <a:bodyPr/>
              <a:lstStyle/>
              <a:p>
                <a:endParaRPr lang="en-GB" sz="2400" dirty="0"/>
              </a:p>
            </p:txBody>
          </p:sp>
          <p:sp>
            <p:nvSpPr>
              <p:cNvPr id="227" name="Freeform 5463"/>
              <p:cNvSpPr>
                <a:spLocks/>
              </p:cNvSpPr>
              <p:nvPr/>
            </p:nvSpPr>
            <p:spPr bwMode="auto">
              <a:xfrm>
                <a:off x="1194" y="1799"/>
                <a:ext cx="2" cy="2"/>
              </a:xfrm>
              <a:custGeom>
                <a:avLst/>
                <a:gdLst>
                  <a:gd name="T0" fmla="*/ 2 w 2"/>
                  <a:gd name="T1" fmla="*/ 0 h 2"/>
                  <a:gd name="T2" fmla="*/ 0 w 2"/>
                  <a:gd name="T3" fmla="*/ 2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0"/>
                      <a:pt x="0" y="1"/>
                      <a:pt x="0" y="2"/>
                    </a:cubicBezTo>
                    <a:cubicBezTo>
                      <a:pt x="1" y="2"/>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228" name="Freeform 5464"/>
              <p:cNvSpPr>
                <a:spLocks/>
              </p:cNvSpPr>
              <p:nvPr/>
            </p:nvSpPr>
            <p:spPr bwMode="auto">
              <a:xfrm>
                <a:off x="1196" y="1804"/>
                <a:ext cx="2" cy="4"/>
              </a:xfrm>
              <a:custGeom>
                <a:avLst/>
                <a:gdLst>
                  <a:gd name="T0" fmla="*/ 2 w 1"/>
                  <a:gd name="T1" fmla="*/ 1 h 3"/>
                  <a:gd name="T2" fmla="*/ 0 w 1"/>
                  <a:gd name="T3" fmla="*/ 4 h 3"/>
                  <a:gd name="T4" fmla="*/ 2 w 1"/>
                  <a:gd name="T5" fmla="*/ 1 h 3"/>
                  <a:gd name="T6" fmla="*/ 0 60000 65536"/>
                  <a:gd name="T7" fmla="*/ 0 60000 65536"/>
                  <a:gd name="T8" fmla="*/ 0 60000 65536"/>
                </a:gdLst>
                <a:ahLst/>
                <a:cxnLst>
                  <a:cxn ang="T6">
                    <a:pos x="T0" y="T1"/>
                  </a:cxn>
                  <a:cxn ang="T7">
                    <a:pos x="T2" y="T3"/>
                  </a:cxn>
                  <a:cxn ang="T8">
                    <a:pos x="T4" y="T5"/>
                  </a:cxn>
                </a:cxnLst>
                <a:rect l="0" t="0" r="r" b="b"/>
                <a:pathLst>
                  <a:path w="1" h="3">
                    <a:moveTo>
                      <a:pt x="1" y="1"/>
                    </a:moveTo>
                    <a:cubicBezTo>
                      <a:pt x="0" y="0"/>
                      <a:pt x="0" y="2"/>
                      <a:pt x="0" y="3"/>
                    </a:cubicBezTo>
                    <a:cubicBezTo>
                      <a:pt x="0" y="2"/>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229" name="Freeform 5465"/>
              <p:cNvSpPr>
                <a:spLocks/>
              </p:cNvSpPr>
              <p:nvPr/>
            </p:nvSpPr>
            <p:spPr bwMode="auto">
              <a:xfrm>
                <a:off x="1196" y="1784"/>
                <a:ext cx="18" cy="26"/>
              </a:xfrm>
              <a:custGeom>
                <a:avLst/>
                <a:gdLst>
                  <a:gd name="T0" fmla="*/ 6 w 13"/>
                  <a:gd name="T1" fmla="*/ 18 h 20"/>
                  <a:gd name="T2" fmla="*/ 4 w 13"/>
                  <a:gd name="T3" fmla="*/ 20 h 20"/>
                  <a:gd name="T4" fmla="*/ 6 w 13"/>
                  <a:gd name="T5" fmla="*/ 22 h 20"/>
                  <a:gd name="T6" fmla="*/ 4 w 13"/>
                  <a:gd name="T7" fmla="*/ 23 h 20"/>
                  <a:gd name="T8" fmla="*/ 11 w 13"/>
                  <a:gd name="T9" fmla="*/ 20 h 20"/>
                  <a:gd name="T10" fmla="*/ 8 w 13"/>
                  <a:gd name="T11" fmla="*/ 20 h 20"/>
                  <a:gd name="T12" fmla="*/ 14 w 13"/>
                  <a:gd name="T13" fmla="*/ 16 h 20"/>
                  <a:gd name="T14" fmla="*/ 11 w 13"/>
                  <a:gd name="T15" fmla="*/ 16 h 20"/>
                  <a:gd name="T16" fmla="*/ 14 w 13"/>
                  <a:gd name="T17" fmla="*/ 14 h 20"/>
                  <a:gd name="T18" fmla="*/ 11 w 13"/>
                  <a:gd name="T19" fmla="*/ 13 h 20"/>
                  <a:gd name="T20" fmla="*/ 14 w 13"/>
                  <a:gd name="T21" fmla="*/ 13 h 20"/>
                  <a:gd name="T22" fmla="*/ 10 w 13"/>
                  <a:gd name="T23" fmla="*/ 13 h 20"/>
                  <a:gd name="T24" fmla="*/ 15 w 13"/>
                  <a:gd name="T25" fmla="*/ 13 h 20"/>
                  <a:gd name="T26" fmla="*/ 17 w 13"/>
                  <a:gd name="T27" fmla="*/ 7 h 20"/>
                  <a:gd name="T28" fmla="*/ 14 w 13"/>
                  <a:gd name="T29" fmla="*/ 4 h 20"/>
                  <a:gd name="T30" fmla="*/ 17 w 13"/>
                  <a:gd name="T31" fmla="*/ 0 h 20"/>
                  <a:gd name="T32" fmla="*/ 10 w 13"/>
                  <a:gd name="T33" fmla="*/ 1 h 20"/>
                  <a:gd name="T34" fmla="*/ 12 w 13"/>
                  <a:gd name="T35" fmla="*/ 3 h 20"/>
                  <a:gd name="T36" fmla="*/ 3 w 13"/>
                  <a:gd name="T37" fmla="*/ 7 h 20"/>
                  <a:gd name="T38" fmla="*/ 11 w 13"/>
                  <a:gd name="T39" fmla="*/ 3 h 20"/>
                  <a:gd name="T40" fmla="*/ 7 w 13"/>
                  <a:gd name="T41" fmla="*/ 8 h 20"/>
                  <a:gd name="T42" fmla="*/ 8 w 13"/>
                  <a:gd name="T43" fmla="*/ 7 h 20"/>
                  <a:gd name="T44" fmla="*/ 4 w 13"/>
                  <a:gd name="T45" fmla="*/ 10 h 20"/>
                  <a:gd name="T46" fmla="*/ 8 w 13"/>
                  <a:gd name="T47" fmla="*/ 10 h 20"/>
                  <a:gd name="T48" fmla="*/ 6 w 13"/>
                  <a:gd name="T49" fmla="*/ 14 h 20"/>
                  <a:gd name="T50" fmla="*/ 0 w 13"/>
                  <a:gd name="T51" fmla="*/ 16 h 20"/>
                  <a:gd name="T52" fmla="*/ 3 w 13"/>
                  <a:gd name="T53" fmla="*/ 16 h 20"/>
                  <a:gd name="T54" fmla="*/ 4 w 13"/>
                  <a:gd name="T55" fmla="*/ 16 h 20"/>
                  <a:gd name="T56" fmla="*/ 7 w 13"/>
                  <a:gd name="T57" fmla="*/ 16 h 20"/>
                  <a:gd name="T58" fmla="*/ 4 w 13"/>
                  <a:gd name="T59" fmla="*/ 18 h 20"/>
                  <a:gd name="T60" fmla="*/ 6 w 13"/>
                  <a:gd name="T61" fmla="*/ 18 h 2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3" h="20">
                    <a:moveTo>
                      <a:pt x="4" y="14"/>
                    </a:moveTo>
                    <a:cubicBezTo>
                      <a:pt x="3" y="15"/>
                      <a:pt x="3" y="15"/>
                      <a:pt x="3" y="15"/>
                    </a:cubicBezTo>
                    <a:cubicBezTo>
                      <a:pt x="6" y="15"/>
                      <a:pt x="1" y="17"/>
                      <a:pt x="4" y="17"/>
                    </a:cubicBezTo>
                    <a:cubicBezTo>
                      <a:pt x="3" y="17"/>
                      <a:pt x="3" y="17"/>
                      <a:pt x="3" y="18"/>
                    </a:cubicBezTo>
                    <a:cubicBezTo>
                      <a:pt x="5" y="20"/>
                      <a:pt x="7" y="16"/>
                      <a:pt x="8" y="15"/>
                    </a:cubicBezTo>
                    <a:cubicBezTo>
                      <a:pt x="8" y="15"/>
                      <a:pt x="7" y="15"/>
                      <a:pt x="6" y="15"/>
                    </a:cubicBezTo>
                    <a:cubicBezTo>
                      <a:pt x="8" y="14"/>
                      <a:pt x="9" y="13"/>
                      <a:pt x="10" y="12"/>
                    </a:cubicBezTo>
                    <a:cubicBezTo>
                      <a:pt x="10" y="13"/>
                      <a:pt x="9" y="13"/>
                      <a:pt x="8" y="12"/>
                    </a:cubicBezTo>
                    <a:cubicBezTo>
                      <a:pt x="9" y="12"/>
                      <a:pt x="10" y="12"/>
                      <a:pt x="10" y="11"/>
                    </a:cubicBezTo>
                    <a:cubicBezTo>
                      <a:pt x="10" y="10"/>
                      <a:pt x="9" y="10"/>
                      <a:pt x="8" y="10"/>
                    </a:cubicBezTo>
                    <a:cubicBezTo>
                      <a:pt x="9" y="10"/>
                      <a:pt x="10" y="10"/>
                      <a:pt x="10" y="10"/>
                    </a:cubicBezTo>
                    <a:cubicBezTo>
                      <a:pt x="9" y="9"/>
                      <a:pt x="8" y="9"/>
                      <a:pt x="7" y="10"/>
                    </a:cubicBezTo>
                    <a:cubicBezTo>
                      <a:pt x="8" y="9"/>
                      <a:pt x="10" y="8"/>
                      <a:pt x="11" y="10"/>
                    </a:cubicBezTo>
                    <a:cubicBezTo>
                      <a:pt x="12" y="9"/>
                      <a:pt x="12" y="6"/>
                      <a:pt x="12" y="5"/>
                    </a:cubicBezTo>
                    <a:cubicBezTo>
                      <a:pt x="13" y="4"/>
                      <a:pt x="11" y="3"/>
                      <a:pt x="10" y="3"/>
                    </a:cubicBezTo>
                    <a:cubicBezTo>
                      <a:pt x="11" y="2"/>
                      <a:pt x="12" y="1"/>
                      <a:pt x="12" y="0"/>
                    </a:cubicBezTo>
                    <a:cubicBezTo>
                      <a:pt x="10" y="0"/>
                      <a:pt x="8" y="0"/>
                      <a:pt x="7" y="1"/>
                    </a:cubicBezTo>
                    <a:cubicBezTo>
                      <a:pt x="7" y="2"/>
                      <a:pt x="8" y="2"/>
                      <a:pt x="9" y="2"/>
                    </a:cubicBezTo>
                    <a:cubicBezTo>
                      <a:pt x="8" y="3"/>
                      <a:pt x="3" y="2"/>
                      <a:pt x="2" y="5"/>
                    </a:cubicBezTo>
                    <a:cubicBezTo>
                      <a:pt x="4" y="4"/>
                      <a:pt x="7" y="4"/>
                      <a:pt x="8" y="2"/>
                    </a:cubicBezTo>
                    <a:cubicBezTo>
                      <a:pt x="8" y="4"/>
                      <a:pt x="5" y="5"/>
                      <a:pt x="5" y="6"/>
                    </a:cubicBezTo>
                    <a:cubicBezTo>
                      <a:pt x="6" y="6"/>
                      <a:pt x="6" y="5"/>
                      <a:pt x="6" y="5"/>
                    </a:cubicBezTo>
                    <a:cubicBezTo>
                      <a:pt x="6" y="7"/>
                      <a:pt x="3" y="6"/>
                      <a:pt x="3" y="8"/>
                    </a:cubicBezTo>
                    <a:cubicBezTo>
                      <a:pt x="4" y="8"/>
                      <a:pt x="5" y="8"/>
                      <a:pt x="6" y="8"/>
                    </a:cubicBezTo>
                    <a:cubicBezTo>
                      <a:pt x="5" y="8"/>
                      <a:pt x="3" y="9"/>
                      <a:pt x="4" y="11"/>
                    </a:cubicBezTo>
                    <a:cubicBezTo>
                      <a:pt x="3" y="11"/>
                      <a:pt x="1" y="10"/>
                      <a:pt x="0" y="12"/>
                    </a:cubicBezTo>
                    <a:cubicBezTo>
                      <a:pt x="1" y="12"/>
                      <a:pt x="2" y="12"/>
                      <a:pt x="2" y="12"/>
                    </a:cubicBezTo>
                    <a:cubicBezTo>
                      <a:pt x="0" y="13"/>
                      <a:pt x="3" y="12"/>
                      <a:pt x="3" y="12"/>
                    </a:cubicBezTo>
                    <a:cubicBezTo>
                      <a:pt x="3" y="13"/>
                      <a:pt x="4" y="14"/>
                      <a:pt x="5" y="12"/>
                    </a:cubicBezTo>
                    <a:cubicBezTo>
                      <a:pt x="5" y="13"/>
                      <a:pt x="4" y="14"/>
                      <a:pt x="3" y="14"/>
                    </a:cubicBezTo>
                    <a:cubicBezTo>
                      <a:pt x="5" y="13"/>
                      <a:pt x="5" y="13"/>
                      <a:pt x="4" y="14"/>
                    </a:cubicBezTo>
                  </a:path>
                </a:pathLst>
              </a:custGeom>
              <a:solidFill>
                <a:srgbClr val="B3B3B3"/>
              </a:solidFill>
              <a:ln w="3175">
                <a:solidFill>
                  <a:schemeClr val="tx1"/>
                </a:solidFill>
                <a:round/>
                <a:headEnd/>
                <a:tailEnd/>
              </a:ln>
            </p:spPr>
            <p:txBody>
              <a:bodyPr/>
              <a:lstStyle/>
              <a:p>
                <a:endParaRPr lang="en-GB" sz="2400" dirty="0"/>
              </a:p>
            </p:txBody>
          </p:sp>
          <p:sp>
            <p:nvSpPr>
              <p:cNvPr id="230" name="Freeform 5466"/>
              <p:cNvSpPr>
                <a:spLocks/>
              </p:cNvSpPr>
              <p:nvPr/>
            </p:nvSpPr>
            <p:spPr bwMode="auto">
              <a:xfrm>
                <a:off x="1196" y="1789"/>
                <a:ext cx="3" cy="2"/>
              </a:xfrm>
              <a:custGeom>
                <a:avLst/>
                <a:gdLst>
                  <a:gd name="T0" fmla="*/ 0 w 2"/>
                  <a:gd name="T1" fmla="*/ 2 h 1"/>
                  <a:gd name="T2" fmla="*/ 3 w 2"/>
                  <a:gd name="T3" fmla="*/ 0 h 1"/>
                  <a:gd name="T4" fmla="*/ 0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1" y="1"/>
                      <a:pt x="1" y="1"/>
                      <a:pt x="2" y="0"/>
                    </a:cubicBezTo>
                    <a:cubicBezTo>
                      <a:pt x="1" y="0"/>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231" name="Freeform 5467"/>
              <p:cNvSpPr>
                <a:spLocks/>
              </p:cNvSpPr>
              <p:nvPr/>
            </p:nvSpPr>
            <p:spPr bwMode="auto">
              <a:xfrm>
                <a:off x="1198" y="1801"/>
                <a:ext cx="2" cy="3"/>
              </a:xfrm>
              <a:custGeom>
                <a:avLst/>
                <a:gdLst>
                  <a:gd name="T0" fmla="*/ 2 w 2"/>
                  <a:gd name="T1" fmla="*/ 0 h 2"/>
                  <a:gd name="T2" fmla="*/ 0 w 2"/>
                  <a:gd name="T3" fmla="*/ 3 h 2"/>
                  <a:gd name="T4" fmla="*/ 2 w 2"/>
                  <a:gd name="T5" fmla="*/ 0 h 2"/>
                  <a:gd name="T6" fmla="*/ 0 60000 65536"/>
                  <a:gd name="T7" fmla="*/ 0 60000 65536"/>
                  <a:gd name="T8" fmla="*/ 0 60000 65536"/>
                </a:gdLst>
                <a:ahLst/>
                <a:cxnLst>
                  <a:cxn ang="T6">
                    <a:pos x="T0" y="T1"/>
                  </a:cxn>
                  <a:cxn ang="T7">
                    <a:pos x="T2" y="T3"/>
                  </a:cxn>
                  <a:cxn ang="T8">
                    <a:pos x="T4" y="T5"/>
                  </a:cxn>
                </a:cxnLst>
                <a:rect l="0" t="0" r="r" b="b"/>
                <a:pathLst>
                  <a:path w="2" h="2">
                    <a:moveTo>
                      <a:pt x="2" y="0"/>
                    </a:moveTo>
                    <a:cubicBezTo>
                      <a:pt x="1" y="0"/>
                      <a:pt x="1" y="1"/>
                      <a:pt x="0" y="2"/>
                    </a:cubicBezTo>
                    <a:cubicBezTo>
                      <a:pt x="1" y="2"/>
                      <a:pt x="2" y="1"/>
                      <a:pt x="2" y="0"/>
                    </a:cubicBezTo>
                  </a:path>
                </a:pathLst>
              </a:custGeom>
              <a:solidFill>
                <a:srgbClr val="B3B3B3"/>
              </a:solidFill>
              <a:ln w="3175">
                <a:solidFill>
                  <a:schemeClr val="tx1"/>
                </a:solidFill>
                <a:round/>
                <a:headEnd/>
                <a:tailEnd/>
              </a:ln>
            </p:spPr>
            <p:txBody>
              <a:bodyPr/>
              <a:lstStyle/>
              <a:p>
                <a:endParaRPr lang="en-GB" sz="2400" dirty="0"/>
              </a:p>
            </p:txBody>
          </p:sp>
          <p:sp>
            <p:nvSpPr>
              <p:cNvPr id="232" name="Freeform 5468"/>
              <p:cNvSpPr>
                <a:spLocks/>
              </p:cNvSpPr>
              <p:nvPr/>
            </p:nvSpPr>
            <p:spPr bwMode="auto">
              <a:xfrm>
                <a:off x="1198" y="1796"/>
                <a:ext cx="1" cy="0"/>
              </a:xfrm>
              <a:custGeom>
                <a:avLst/>
                <a:gdLst>
                  <a:gd name="T0" fmla="*/ 1 w 1"/>
                  <a:gd name="T1" fmla="*/ 0 w 1"/>
                  <a:gd name="T2" fmla="*/ 1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1" y="0"/>
                      <a:pt x="1" y="0"/>
                      <a:pt x="0"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233" name="Freeform 5469"/>
              <p:cNvSpPr>
                <a:spLocks/>
              </p:cNvSpPr>
              <p:nvPr/>
            </p:nvSpPr>
            <p:spPr bwMode="auto">
              <a:xfrm>
                <a:off x="1198" y="1791"/>
                <a:ext cx="5" cy="2"/>
              </a:xfrm>
              <a:custGeom>
                <a:avLst/>
                <a:gdLst>
                  <a:gd name="T0" fmla="*/ 5 w 4"/>
                  <a:gd name="T1" fmla="*/ 1 h 2"/>
                  <a:gd name="T2" fmla="*/ 1 w 4"/>
                  <a:gd name="T3" fmla="*/ 2 h 2"/>
                  <a:gd name="T4" fmla="*/ 5 w 4"/>
                  <a:gd name="T5" fmla="*/ 1 h 2"/>
                  <a:gd name="T6" fmla="*/ 0 60000 65536"/>
                  <a:gd name="T7" fmla="*/ 0 60000 65536"/>
                  <a:gd name="T8" fmla="*/ 0 60000 65536"/>
                </a:gdLst>
                <a:ahLst/>
                <a:cxnLst>
                  <a:cxn ang="T6">
                    <a:pos x="T0" y="T1"/>
                  </a:cxn>
                  <a:cxn ang="T7">
                    <a:pos x="T2" y="T3"/>
                  </a:cxn>
                  <a:cxn ang="T8">
                    <a:pos x="T4" y="T5"/>
                  </a:cxn>
                </a:cxnLst>
                <a:rect l="0" t="0" r="r" b="b"/>
                <a:pathLst>
                  <a:path w="4" h="2">
                    <a:moveTo>
                      <a:pt x="4" y="1"/>
                    </a:moveTo>
                    <a:cubicBezTo>
                      <a:pt x="3" y="1"/>
                      <a:pt x="0" y="0"/>
                      <a:pt x="1" y="2"/>
                    </a:cubicBezTo>
                    <a:cubicBezTo>
                      <a:pt x="2" y="1"/>
                      <a:pt x="3" y="1"/>
                      <a:pt x="4" y="1"/>
                    </a:cubicBezTo>
                  </a:path>
                </a:pathLst>
              </a:custGeom>
              <a:solidFill>
                <a:srgbClr val="B3B3B3"/>
              </a:solidFill>
              <a:ln w="3175">
                <a:solidFill>
                  <a:schemeClr val="tx1"/>
                </a:solidFill>
                <a:round/>
                <a:headEnd/>
                <a:tailEnd/>
              </a:ln>
            </p:spPr>
            <p:txBody>
              <a:bodyPr/>
              <a:lstStyle/>
              <a:p>
                <a:endParaRPr lang="en-GB" sz="2400" dirty="0"/>
              </a:p>
            </p:txBody>
          </p:sp>
          <p:sp>
            <p:nvSpPr>
              <p:cNvPr id="234" name="Freeform 5470"/>
              <p:cNvSpPr>
                <a:spLocks/>
              </p:cNvSpPr>
              <p:nvPr/>
            </p:nvSpPr>
            <p:spPr bwMode="auto">
              <a:xfrm>
                <a:off x="1212" y="1804"/>
                <a:ext cx="4" cy="2"/>
              </a:xfrm>
              <a:custGeom>
                <a:avLst/>
                <a:gdLst>
                  <a:gd name="T0" fmla="*/ 4 w 3"/>
                  <a:gd name="T1" fmla="*/ 0 h 2"/>
                  <a:gd name="T2" fmla="*/ 0 w 3"/>
                  <a:gd name="T3" fmla="*/ 1 h 2"/>
                  <a:gd name="T4" fmla="*/ 4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3" y="0"/>
                    </a:moveTo>
                    <a:cubicBezTo>
                      <a:pt x="2" y="0"/>
                      <a:pt x="1" y="0"/>
                      <a:pt x="0" y="1"/>
                    </a:cubicBezTo>
                    <a:cubicBezTo>
                      <a:pt x="1" y="2"/>
                      <a:pt x="2" y="1"/>
                      <a:pt x="3" y="0"/>
                    </a:cubicBezTo>
                  </a:path>
                </a:pathLst>
              </a:custGeom>
              <a:solidFill>
                <a:srgbClr val="B3B3B3"/>
              </a:solidFill>
              <a:ln w="3175">
                <a:solidFill>
                  <a:schemeClr val="tx1"/>
                </a:solidFill>
                <a:round/>
                <a:headEnd/>
                <a:tailEnd/>
              </a:ln>
            </p:spPr>
            <p:txBody>
              <a:bodyPr/>
              <a:lstStyle/>
              <a:p>
                <a:endParaRPr lang="en-GB" sz="2400" dirty="0"/>
              </a:p>
            </p:txBody>
          </p:sp>
          <p:sp>
            <p:nvSpPr>
              <p:cNvPr id="235" name="Freeform 5471"/>
              <p:cNvSpPr>
                <a:spLocks/>
              </p:cNvSpPr>
              <p:nvPr/>
            </p:nvSpPr>
            <p:spPr bwMode="auto">
              <a:xfrm>
                <a:off x="1212" y="1797"/>
                <a:ext cx="4" cy="4"/>
              </a:xfrm>
              <a:custGeom>
                <a:avLst/>
                <a:gdLst>
                  <a:gd name="T0" fmla="*/ 3 w 3"/>
                  <a:gd name="T1" fmla="*/ 0 h 3"/>
                  <a:gd name="T2" fmla="*/ 0 w 3"/>
                  <a:gd name="T3" fmla="*/ 4 h 3"/>
                  <a:gd name="T4" fmla="*/ 3 w 3"/>
                  <a:gd name="T5" fmla="*/ 0 h 3"/>
                  <a:gd name="T6" fmla="*/ 0 60000 65536"/>
                  <a:gd name="T7" fmla="*/ 0 60000 65536"/>
                  <a:gd name="T8" fmla="*/ 0 60000 65536"/>
                </a:gdLst>
                <a:ahLst/>
                <a:cxnLst>
                  <a:cxn ang="T6">
                    <a:pos x="T0" y="T1"/>
                  </a:cxn>
                  <a:cxn ang="T7">
                    <a:pos x="T2" y="T3"/>
                  </a:cxn>
                  <a:cxn ang="T8">
                    <a:pos x="T4" y="T5"/>
                  </a:cxn>
                </a:cxnLst>
                <a:rect l="0" t="0" r="r" b="b"/>
                <a:pathLst>
                  <a:path w="3" h="3">
                    <a:moveTo>
                      <a:pt x="2" y="0"/>
                    </a:moveTo>
                    <a:cubicBezTo>
                      <a:pt x="1" y="1"/>
                      <a:pt x="0" y="2"/>
                      <a:pt x="0" y="3"/>
                    </a:cubicBezTo>
                    <a:cubicBezTo>
                      <a:pt x="1" y="2"/>
                      <a:pt x="3" y="1"/>
                      <a:pt x="2" y="0"/>
                    </a:cubicBezTo>
                  </a:path>
                </a:pathLst>
              </a:custGeom>
              <a:solidFill>
                <a:srgbClr val="B3B3B3"/>
              </a:solidFill>
              <a:ln w="3175">
                <a:solidFill>
                  <a:schemeClr val="tx1"/>
                </a:solidFill>
                <a:round/>
                <a:headEnd/>
                <a:tailEnd/>
              </a:ln>
            </p:spPr>
            <p:txBody>
              <a:bodyPr/>
              <a:lstStyle/>
              <a:p>
                <a:endParaRPr lang="en-GB" sz="2400" dirty="0"/>
              </a:p>
            </p:txBody>
          </p:sp>
          <p:sp>
            <p:nvSpPr>
              <p:cNvPr id="236" name="Freeform 5472"/>
              <p:cNvSpPr>
                <a:spLocks/>
              </p:cNvSpPr>
              <p:nvPr/>
            </p:nvSpPr>
            <p:spPr bwMode="auto">
              <a:xfrm>
                <a:off x="1212" y="1799"/>
                <a:ext cx="6" cy="5"/>
              </a:xfrm>
              <a:custGeom>
                <a:avLst/>
                <a:gdLst>
                  <a:gd name="T0" fmla="*/ 5 w 4"/>
                  <a:gd name="T1" fmla="*/ 1 h 4"/>
                  <a:gd name="T2" fmla="*/ 0 w 4"/>
                  <a:gd name="T3" fmla="*/ 5 h 4"/>
                  <a:gd name="T4" fmla="*/ 5 w 4"/>
                  <a:gd name="T5" fmla="*/ 1 h 4"/>
                  <a:gd name="T6" fmla="*/ 0 60000 65536"/>
                  <a:gd name="T7" fmla="*/ 0 60000 65536"/>
                  <a:gd name="T8" fmla="*/ 0 60000 65536"/>
                </a:gdLst>
                <a:ahLst/>
                <a:cxnLst>
                  <a:cxn ang="T6">
                    <a:pos x="T0" y="T1"/>
                  </a:cxn>
                  <a:cxn ang="T7">
                    <a:pos x="T2" y="T3"/>
                  </a:cxn>
                  <a:cxn ang="T8">
                    <a:pos x="T4" y="T5"/>
                  </a:cxn>
                </a:cxnLst>
                <a:rect l="0" t="0" r="r" b="b"/>
                <a:pathLst>
                  <a:path w="4" h="4">
                    <a:moveTo>
                      <a:pt x="3" y="1"/>
                    </a:moveTo>
                    <a:cubicBezTo>
                      <a:pt x="2" y="0"/>
                      <a:pt x="1" y="3"/>
                      <a:pt x="0" y="4"/>
                    </a:cubicBezTo>
                    <a:cubicBezTo>
                      <a:pt x="2" y="4"/>
                      <a:pt x="4" y="3"/>
                      <a:pt x="3" y="1"/>
                    </a:cubicBezTo>
                  </a:path>
                </a:pathLst>
              </a:custGeom>
              <a:solidFill>
                <a:srgbClr val="B3B3B3"/>
              </a:solidFill>
              <a:ln w="3175">
                <a:solidFill>
                  <a:schemeClr val="tx1"/>
                </a:solidFill>
                <a:round/>
                <a:headEnd/>
                <a:tailEnd/>
              </a:ln>
            </p:spPr>
            <p:txBody>
              <a:bodyPr/>
              <a:lstStyle/>
              <a:p>
                <a:endParaRPr lang="en-GB" sz="2400" dirty="0"/>
              </a:p>
            </p:txBody>
          </p:sp>
          <p:sp>
            <p:nvSpPr>
              <p:cNvPr id="237" name="Freeform 5473"/>
              <p:cNvSpPr>
                <a:spLocks/>
              </p:cNvSpPr>
              <p:nvPr/>
            </p:nvSpPr>
            <p:spPr bwMode="auto">
              <a:xfrm>
                <a:off x="1203" y="1791"/>
                <a:ext cx="1" cy="1"/>
              </a:xfrm>
              <a:custGeom>
                <a:avLst/>
                <a:gdLst>
                  <a:gd name="T0" fmla="*/ 1 w 1"/>
                  <a:gd name="T1" fmla="*/ 0 h 1"/>
                  <a:gd name="T2" fmla="*/ 0 w 1"/>
                  <a:gd name="T3" fmla="*/ 1 h 1"/>
                  <a:gd name="T4" fmla="*/ 1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1" y="0"/>
                    </a:moveTo>
                    <a:cubicBezTo>
                      <a:pt x="1" y="0"/>
                      <a:pt x="1" y="1"/>
                      <a:pt x="0" y="1"/>
                    </a:cubicBezTo>
                    <a:cubicBezTo>
                      <a:pt x="0"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238" name="Freeform 5474"/>
              <p:cNvSpPr>
                <a:spLocks/>
              </p:cNvSpPr>
              <p:nvPr/>
            </p:nvSpPr>
            <p:spPr bwMode="auto">
              <a:xfrm>
                <a:off x="1133" y="1888"/>
                <a:ext cx="770" cy="382"/>
              </a:xfrm>
              <a:custGeom>
                <a:avLst/>
                <a:gdLst>
                  <a:gd name="T0" fmla="*/ 18 w 584"/>
                  <a:gd name="T1" fmla="*/ 118 h 289"/>
                  <a:gd name="T2" fmla="*/ 40 w 584"/>
                  <a:gd name="T3" fmla="*/ 86 h 289"/>
                  <a:gd name="T4" fmla="*/ 67 w 584"/>
                  <a:gd name="T5" fmla="*/ 49 h 289"/>
                  <a:gd name="T6" fmla="*/ 80 w 584"/>
                  <a:gd name="T7" fmla="*/ 16 h 289"/>
                  <a:gd name="T8" fmla="*/ 90 w 584"/>
                  <a:gd name="T9" fmla="*/ 32 h 289"/>
                  <a:gd name="T10" fmla="*/ 87 w 584"/>
                  <a:gd name="T11" fmla="*/ 36 h 289"/>
                  <a:gd name="T12" fmla="*/ 111 w 584"/>
                  <a:gd name="T13" fmla="*/ 7 h 289"/>
                  <a:gd name="T14" fmla="*/ 476 w 584"/>
                  <a:gd name="T15" fmla="*/ 19 h 289"/>
                  <a:gd name="T16" fmla="*/ 484 w 584"/>
                  <a:gd name="T17" fmla="*/ 30 h 289"/>
                  <a:gd name="T18" fmla="*/ 512 w 584"/>
                  <a:gd name="T19" fmla="*/ 34 h 289"/>
                  <a:gd name="T20" fmla="*/ 552 w 584"/>
                  <a:gd name="T21" fmla="*/ 45 h 289"/>
                  <a:gd name="T22" fmla="*/ 529 w 584"/>
                  <a:gd name="T23" fmla="*/ 54 h 289"/>
                  <a:gd name="T24" fmla="*/ 502 w 584"/>
                  <a:gd name="T25" fmla="*/ 82 h 289"/>
                  <a:gd name="T26" fmla="*/ 514 w 584"/>
                  <a:gd name="T27" fmla="*/ 87 h 289"/>
                  <a:gd name="T28" fmla="*/ 533 w 584"/>
                  <a:gd name="T29" fmla="*/ 71 h 289"/>
                  <a:gd name="T30" fmla="*/ 551 w 584"/>
                  <a:gd name="T31" fmla="*/ 83 h 289"/>
                  <a:gd name="T32" fmla="*/ 542 w 584"/>
                  <a:gd name="T33" fmla="*/ 115 h 289"/>
                  <a:gd name="T34" fmla="*/ 566 w 584"/>
                  <a:gd name="T35" fmla="*/ 119 h 289"/>
                  <a:gd name="T36" fmla="*/ 630 w 584"/>
                  <a:gd name="T37" fmla="*/ 95 h 289"/>
                  <a:gd name="T38" fmla="*/ 713 w 584"/>
                  <a:gd name="T39" fmla="*/ 65 h 289"/>
                  <a:gd name="T40" fmla="*/ 755 w 584"/>
                  <a:gd name="T41" fmla="*/ 33 h 289"/>
                  <a:gd name="T42" fmla="*/ 765 w 584"/>
                  <a:gd name="T43" fmla="*/ 71 h 289"/>
                  <a:gd name="T44" fmla="*/ 744 w 584"/>
                  <a:gd name="T45" fmla="*/ 81 h 289"/>
                  <a:gd name="T46" fmla="*/ 725 w 584"/>
                  <a:gd name="T47" fmla="*/ 85 h 289"/>
                  <a:gd name="T48" fmla="*/ 703 w 584"/>
                  <a:gd name="T49" fmla="*/ 112 h 289"/>
                  <a:gd name="T50" fmla="*/ 692 w 584"/>
                  <a:gd name="T51" fmla="*/ 119 h 289"/>
                  <a:gd name="T52" fmla="*/ 647 w 584"/>
                  <a:gd name="T53" fmla="*/ 149 h 289"/>
                  <a:gd name="T54" fmla="*/ 628 w 584"/>
                  <a:gd name="T55" fmla="*/ 164 h 289"/>
                  <a:gd name="T56" fmla="*/ 617 w 584"/>
                  <a:gd name="T57" fmla="*/ 178 h 289"/>
                  <a:gd name="T58" fmla="*/ 614 w 584"/>
                  <a:gd name="T59" fmla="*/ 165 h 289"/>
                  <a:gd name="T60" fmla="*/ 618 w 584"/>
                  <a:gd name="T61" fmla="*/ 155 h 289"/>
                  <a:gd name="T62" fmla="*/ 608 w 584"/>
                  <a:gd name="T63" fmla="*/ 173 h 289"/>
                  <a:gd name="T64" fmla="*/ 605 w 584"/>
                  <a:gd name="T65" fmla="*/ 176 h 289"/>
                  <a:gd name="T66" fmla="*/ 593 w 584"/>
                  <a:gd name="T67" fmla="*/ 189 h 289"/>
                  <a:gd name="T68" fmla="*/ 607 w 584"/>
                  <a:gd name="T69" fmla="*/ 200 h 289"/>
                  <a:gd name="T70" fmla="*/ 595 w 584"/>
                  <a:gd name="T71" fmla="*/ 210 h 289"/>
                  <a:gd name="T72" fmla="*/ 600 w 584"/>
                  <a:gd name="T73" fmla="*/ 219 h 289"/>
                  <a:gd name="T74" fmla="*/ 592 w 584"/>
                  <a:gd name="T75" fmla="*/ 227 h 289"/>
                  <a:gd name="T76" fmla="*/ 568 w 584"/>
                  <a:gd name="T77" fmla="*/ 239 h 289"/>
                  <a:gd name="T78" fmla="*/ 529 w 584"/>
                  <a:gd name="T79" fmla="*/ 266 h 289"/>
                  <a:gd name="T80" fmla="*/ 514 w 584"/>
                  <a:gd name="T81" fmla="*/ 278 h 289"/>
                  <a:gd name="T82" fmla="*/ 506 w 584"/>
                  <a:gd name="T83" fmla="*/ 296 h 289"/>
                  <a:gd name="T84" fmla="*/ 510 w 584"/>
                  <a:gd name="T85" fmla="*/ 350 h 289"/>
                  <a:gd name="T86" fmla="*/ 485 w 584"/>
                  <a:gd name="T87" fmla="*/ 367 h 289"/>
                  <a:gd name="T88" fmla="*/ 481 w 584"/>
                  <a:gd name="T89" fmla="*/ 338 h 289"/>
                  <a:gd name="T90" fmla="*/ 471 w 584"/>
                  <a:gd name="T91" fmla="*/ 304 h 289"/>
                  <a:gd name="T92" fmla="*/ 446 w 584"/>
                  <a:gd name="T93" fmla="*/ 301 h 289"/>
                  <a:gd name="T94" fmla="*/ 430 w 584"/>
                  <a:gd name="T95" fmla="*/ 299 h 289"/>
                  <a:gd name="T96" fmla="*/ 406 w 584"/>
                  <a:gd name="T97" fmla="*/ 299 h 289"/>
                  <a:gd name="T98" fmla="*/ 397 w 584"/>
                  <a:gd name="T99" fmla="*/ 308 h 289"/>
                  <a:gd name="T100" fmla="*/ 389 w 584"/>
                  <a:gd name="T101" fmla="*/ 316 h 289"/>
                  <a:gd name="T102" fmla="*/ 364 w 584"/>
                  <a:gd name="T103" fmla="*/ 308 h 289"/>
                  <a:gd name="T104" fmla="*/ 323 w 584"/>
                  <a:gd name="T105" fmla="*/ 316 h 289"/>
                  <a:gd name="T106" fmla="*/ 306 w 584"/>
                  <a:gd name="T107" fmla="*/ 326 h 289"/>
                  <a:gd name="T108" fmla="*/ 285 w 584"/>
                  <a:gd name="T109" fmla="*/ 336 h 289"/>
                  <a:gd name="T110" fmla="*/ 276 w 584"/>
                  <a:gd name="T111" fmla="*/ 353 h 289"/>
                  <a:gd name="T112" fmla="*/ 251 w 584"/>
                  <a:gd name="T113" fmla="*/ 348 h 289"/>
                  <a:gd name="T114" fmla="*/ 218 w 584"/>
                  <a:gd name="T115" fmla="*/ 309 h 289"/>
                  <a:gd name="T116" fmla="*/ 152 w 584"/>
                  <a:gd name="T117" fmla="*/ 276 h 289"/>
                  <a:gd name="T118" fmla="*/ 29 w 584"/>
                  <a:gd name="T119" fmla="*/ 241 h 289"/>
                  <a:gd name="T120" fmla="*/ 7 w 584"/>
                  <a:gd name="T121" fmla="*/ 198 h 289"/>
                  <a:gd name="T122" fmla="*/ 4 w 584"/>
                  <a:gd name="T123" fmla="*/ 177 h 2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584" h="289">
                    <a:moveTo>
                      <a:pt x="3" y="131"/>
                    </a:moveTo>
                    <a:cubicBezTo>
                      <a:pt x="4" y="129"/>
                      <a:pt x="0" y="126"/>
                      <a:pt x="0" y="123"/>
                    </a:cubicBezTo>
                    <a:cubicBezTo>
                      <a:pt x="1" y="120"/>
                      <a:pt x="4" y="117"/>
                      <a:pt x="4" y="113"/>
                    </a:cubicBezTo>
                    <a:cubicBezTo>
                      <a:pt x="4" y="112"/>
                      <a:pt x="2" y="109"/>
                      <a:pt x="3" y="108"/>
                    </a:cubicBezTo>
                    <a:cubicBezTo>
                      <a:pt x="4" y="105"/>
                      <a:pt x="6" y="103"/>
                      <a:pt x="8" y="101"/>
                    </a:cubicBezTo>
                    <a:cubicBezTo>
                      <a:pt x="7" y="102"/>
                      <a:pt x="7" y="102"/>
                      <a:pt x="8" y="101"/>
                    </a:cubicBezTo>
                    <a:cubicBezTo>
                      <a:pt x="9" y="100"/>
                      <a:pt x="10" y="99"/>
                      <a:pt x="10" y="98"/>
                    </a:cubicBezTo>
                    <a:cubicBezTo>
                      <a:pt x="10" y="96"/>
                      <a:pt x="13" y="95"/>
                      <a:pt x="14" y="93"/>
                    </a:cubicBezTo>
                    <a:cubicBezTo>
                      <a:pt x="14" y="92"/>
                      <a:pt x="14" y="90"/>
                      <a:pt x="14" y="89"/>
                    </a:cubicBezTo>
                    <a:cubicBezTo>
                      <a:pt x="16" y="87"/>
                      <a:pt x="15" y="87"/>
                      <a:pt x="15" y="85"/>
                    </a:cubicBezTo>
                    <a:cubicBezTo>
                      <a:pt x="15" y="84"/>
                      <a:pt x="17" y="82"/>
                      <a:pt x="17" y="81"/>
                    </a:cubicBezTo>
                    <a:cubicBezTo>
                      <a:pt x="18" y="80"/>
                      <a:pt x="18" y="79"/>
                      <a:pt x="19" y="78"/>
                    </a:cubicBezTo>
                    <a:cubicBezTo>
                      <a:pt x="19" y="76"/>
                      <a:pt x="21" y="75"/>
                      <a:pt x="22" y="73"/>
                    </a:cubicBezTo>
                    <a:cubicBezTo>
                      <a:pt x="22" y="73"/>
                      <a:pt x="25" y="70"/>
                      <a:pt x="24" y="72"/>
                    </a:cubicBezTo>
                    <a:cubicBezTo>
                      <a:pt x="24" y="71"/>
                      <a:pt x="25" y="71"/>
                      <a:pt x="26" y="71"/>
                    </a:cubicBezTo>
                    <a:cubicBezTo>
                      <a:pt x="26" y="71"/>
                      <a:pt x="27" y="69"/>
                      <a:pt x="25" y="71"/>
                    </a:cubicBezTo>
                    <a:cubicBezTo>
                      <a:pt x="26" y="69"/>
                      <a:pt x="28" y="67"/>
                      <a:pt x="30" y="67"/>
                    </a:cubicBezTo>
                    <a:cubicBezTo>
                      <a:pt x="27" y="67"/>
                      <a:pt x="29" y="66"/>
                      <a:pt x="30" y="65"/>
                    </a:cubicBezTo>
                    <a:cubicBezTo>
                      <a:pt x="31" y="64"/>
                      <a:pt x="32" y="63"/>
                      <a:pt x="32" y="62"/>
                    </a:cubicBezTo>
                    <a:cubicBezTo>
                      <a:pt x="34" y="60"/>
                      <a:pt x="35" y="58"/>
                      <a:pt x="36" y="57"/>
                    </a:cubicBezTo>
                    <a:cubicBezTo>
                      <a:pt x="38" y="55"/>
                      <a:pt x="40" y="51"/>
                      <a:pt x="42" y="49"/>
                    </a:cubicBezTo>
                    <a:cubicBezTo>
                      <a:pt x="43" y="48"/>
                      <a:pt x="44" y="46"/>
                      <a:pt x="45" y="46"/>
                    </a:cubicBezTo>
                    <a:cubicBezTo>
                      <a:pt x="45" y="44"/>
                      <a:pt x="47" y="42"/>
                      <a:pt x="48" y="41"/>
                    </a:cubicBezTo>
                    <a:cubicBezTo>
                      <a:pt x="49" y="40"/>
                      <a:pt x="49" y="38"/>
                      <a:pt x="51" y="38"/>
                    </a:cubicBezTo>
                    <a:cubicBezTo>
                      <a:pt x="53" y="38"/>
                      <a:pt x="56" y="39"/>
                      <a:pt x="57" y="38"/>
                    </a:cubicBezTo>
                    <a:cubicBezTo>
                      <a:pt x="56" y="38"/>
                      <a:pt x="55" y="37"/>
                      <a:pt x="54" y="37"/>
                    </a:cubicBezTo>
                    <a:cubicBezTo>
                      <a:pt x="53" y="36"/>
                      <a:pt x="52" y="37"/>
                      <a:pt x="51" y="37"/>
                    </a:cubicBezTo>
                    <a:cubicBezTo>
                      <a:pt x="49" y="37"/>
                      <a:pt x="51" y="34"/>
                      <a:pt x="52" y="33"/>
                    </a:cubicBezTo>
                    <a:cubicBezTo>
                      <a:pt x="52" y="34"/>
                      <a:pt x="51" y="35"/>
                      <a:pt x="51" y="35"/>
                    </a:cubicBezTo>
                    <a:cubicBezTo>
                      <a:pt x="53" y="35"/>
                      <a:pt x="53" y="31"/>
                      <a:pt x="55" y="32"/>
                    </a:cubicBezTo>
                    <a:cubicBezTo>
                      <a:pt x="55" y="31"/>
                      <a:pt x="54" y="31"/>
                      <a:pt x="53" y="31"/>
                    </a:cubicBezTo>
                    <a:cubicBezTo>
                      <a:pt x="53" y="29"/>
                      <a:pt x="55" y="29"/>
                      <a:pt x="57" y="29"/>
                    </a:cubicBezTo>
                    <a:cubicBezTo>
                      <a:pt x="56" y="29"/>
                      <a:pt x="56" y="28"/>
                      <a:pt x="55" y="28"/>
                    </a:cubicBezTo>
                    <a:cubicBezTo>
                      <a:pt x="54" y="29"/>
                      <a:pt x="54" y="29"/>
                      <a:pt x="54" y="29"/>
                    </a:cubicBezTo>
                    <a:cubicBezTo>
                      <a:pt x="55" y="25"/>
                      <a:pt x="58" y="22"/>
                      <a:pt x="57" y="18"/>
                    </a:cubicBezTo>
                    <a:cubicBezTo>
                      <a:pt x="57" y="17"/>
                      <a:pt x="59" y="12"/>
                      <a:pt x="61" y="12"/>
                    </a:cubicBezTo>
                    <a:cubicBezTo>
                      <a:pt x="64" y="13"/>
                      <a:pt x="66" y="14"/>
                      <a:pt x="68" y="15"/>
                    </a:cubicBezTo>
                    <a:cubicBezTo>
                      <a:pt x="70" y="15"/>
                      <a:pt x="75" y="15"/>
                      <a:pt x="75" y="16"/>
                    </a:cubicBezTo>
                    <a:cubicBezTo>
                      <a:pt x="75" y="15"/>
                      <a:pt x="75" y="15"/>
                      <a:pt x="76" y="15"/>
                    </a:cubicBezTo>
                    <a:cubicBezTo>
                      <a:pt x="76" y="16"/>
                      <a:pt x="76" y="16"/>
                      <a:pt x="76" y="17"/>
                    </a:cubicBezTo>
                    <a:cubicBezTo>
                      <a:pt x="75" y="18"/>
                      <a:pt x="73" y="19"/>
                      <a:pt x="72" y="20"/>
                    </a:cubicBezTo>
                    <a:cubicBezTo>
                      <a:pt x="75" y="18"/>
                      <a:pt x="71" y="20"/>
                      <a:pt x="71" y="20"/>
                    </a:cubicBezTo>
                    <a:cubicBezTo>
                      <a:pt x="70" y="21"/>
                      <a:pt x="68" y="22"/>
                      <a:pt x="67" y="23"/>
                    </a:cubicBezTo>
                    <a:cubicBezTo>
                      <a:pt x="68" y="24"/>
                      <a:pt x="69" y="23"/>
                      <a:pt x="70" y="23"/>
                    </a:cubicBezTo>
                    <a:cubicBezTo>
                      <a:pt x="69" y="23"/>
                      <a:pt x="69" y="23"/>
                      <a:pt x="68" y="24"/>
                    </a:cubicBezTo>
                    <a:cubicBezTo>
                      <a:pt x="68" y="22"/>
                      <a:pt x="70" y="21"/>
                      <a:pt x="71" y="21"/>
                    </a:cubicBezTo>
                    <a:cubicBezTo>
                      <a:pt x="73" y="20"/>
                      <a:pt x="74" y="19"/>
                      <a:pt x="76" y="18"/>
                    </a:cubicBezTo>
                    <a:cubicBezTo>
                      <a:pt x="77" y="19"/>
                      <a:pt x="73" y="20"/>
                      <a:pt x="72" y="22"/>
                    </a:cubicBezTo>
                    <a:cubicBezTo>
                      <a:pt x="74" y="21"/>
                      <a:pt x="72" y="25"/>
                      <a:pt x="71" y="25"/>
                    </a:cubicBezTo>
                    <a:cubicBezTo>
                      <a:pt x="72" y="24"/>
                      <a:pt x="72" y="24"/>
                      <a:pt x="72" y="24"/>
                    </a:cubicBezTo>
                    <a:cubicBezTo>
                      <a:pt x="70" y="24"/>
                      <a:pt x="70" y="25"/>
                      <a:pt x="69" y="26"/>
                    </a:cubicBezTo>
                    <a:cubicBezTo>
                      <a:pt x="69" y="25"/>
                      <a:pt x="69" y="24"/>
                      <a:pt x="70" y="24"/>
                    </a:cubicBezTo>
                    <a:cubicBezTo>
                      <a:pt x="68" y="25"/>
                      <a:pt x="67" y="26"/>
                      <a:pt x="66" y="26"/>
                    </a:cubicBezTo>
                    <a:cubicBezTo>
                      <a:pt x="67" y="26"/>
                      <a:pt x="67" y="26"/>
                      <a:pt x="66" y="27"/>
                    </a:cubicBezTo>
                    <a:cubicBezTo>
                      <a:pt x="67" y="26"/>
                      <a:pt x="67" y="26"/>
                      <a:pt x="67" y="28"/>
                    </a:cubicBezTo>
                    <a:cubicBezTo>
                      <a:pt x="67" y="26"/>
                      <a:pt x="68" y="26"/>
                      <a:pt x="69" y="26"/>
                    </a:cubicBezTo>
                    <a:cubicBezTo>
                      <a:pt x="70" y="27"/>
                      <a:pt x="71" y="25"/>
                      <a:pt x="72" y="25"/>
                    </a:cubicBezTo>
                    <a:cubicBezTo>
                      <a:pt x="73" y="24"/>
                      <a:pt x="76" y="23"/>
                      <a:pt x="76" y="21"/>
                    </a:cubicBezTo>
                    <a:cubicBezTo>
                      <a:pt x="76" y="19"/>
                      <a:pt x="80" y="17"/>
                      <a:pt x="80" y="16"/>
                    </a:cubicBezTo>
                    <a:cubicBezTo>
                      <a:pt x="80" y="15"/>
                      <a:pt x="81" y="14"/>
                      <a:pt x="81" y="12"/>
                    </a:cubicBezTo>
                    <a:cubicBezTo>
                      <a:pt x="80" y="11"/>
                      <a:pt x="79" y="13"/>
                      <a:pt x="80" y="11"/>
                    </a:cubicBezTo>
                    <a:cubicBezTo>
                      <a:pt x="82" y="12"/>
                      <a:pt x="82" y="9"/>
                      <a:pt x="84" y="8"/>
                    </a:cubicBezTo>
                    <a:cubicBezTo>
                      <a:pt x="82" y="8"/>
                      <a:pt x="83" y="6"/>
                      <a:pt x="84" y="5"/>
                    </a:cubicBezTo>
                    <a:cubicBezTo>
                      <a:pt x="340" y="5"/>
                      <a:pt x="340" y="5"/>
                      <a:pt x="340" y="5"/>
                    </a:cubicBezTo>
                    <a:cubicBezTo>
                      <a:pt x="341" y="0"/>
                      <a:pt x="341" y="0"/>
                      <a:pt x="341" y="0"/>
                    </a:cubicBezTo>
                    <a:cubicBezTo>
                      <a:pt x="341" y="0"/>
                      <a:pt x="343" y="0"/>
                      <a:pt x="344" y="2"/>
                    </a:cubicBezTo>
                    <a:cubicBezTo>
                      <a:pt x="344" y="4"/>
                      <a:pt x="340" y="8"/>
                      <a:pt x="343" y="8"/>
                    </a:cubicBezTo>
                    <a:cubicBezTo>
                      <a:pt x="344" y="8"/>
                      <a:pt x="349" y="9"/>
                      <a:pt x="349" y="10"/>
                    </a:cubicBezTo>
                    <a:cubicBezTo>
                      <a:pt x="348" y="11"/>
                      <a:pt x="353" y="9"/>
                      <a:pt x="354" y="9"/>
                    </a:cubicBezTo>
                    <a:cubicBezTo>
                      <a:pt x="356" y="8"/>
                      <a:pt x="358" y="10"/>
                      <a:pt x="359" y="10"/>
                    </a:cubicBezTo>
                    <a:cubicBezTo>
                      <a:pt x="359" y="11"/>
                      <a:pt x="359" y="12"/>
                      <a:pt x="360" y="12"/>
                    </a:cubicBezTo>
                    <a:cubicBezTo>
                      <a:pt x="360" y="12"/>
                      <a:pt x="360" y="14"/>
                      <a:pt x="361" y="14"/>
                    </a:cubicBezTo>
                    <a:cubicBezTo>
                      <a:pt x="361" y="13"/>
                      <a:pt x="361" y="13"/>
                      <a:pt x="362" y="13"/>
                    </a:cubicBezTo>
                    <a:cubicBezTo>
                      <a:pt x="363" y="13"/>
                      <a:pt x="363" y="13"/>
                      <a:pt x="364" y="14"/>
                    </a:cubicBezTo>
                    <a:cubicBezTo>
                      <a:pt x="365" y="14"/>
                      <a:pt x="365" y="14"/>
                      <a:pt x="366" y="14"/>
                    </a:cubicBezTo>
                    <a:cubicBezTo>
                      <a:pt x="365" y="15"/>
                      <a:pt x="366" y="16"/>
                      <a:pt x="366" y="16"/>
                    </a:cubicBezTo>
                    <a:cubicBezTo>
                      <a:pt x="369" y="16"/>
                      <a:pt x="372" y="14"/>
                      <a:pt x="374" y="14"/>
                    </a:cubicBezTo>
                    <a:cubicBezTo>
                      <a:pt x="373" y="16"/>
                      <a:pt x="377" y="15"/>
                      <a:pt x="378" y="15"/>
                    </a:cubicBezTo>
                    <a:cubicBezTo>
                      <a:pt x="378" y="15"/>
                      <a:pt x="379" y="15"/>
                      <a:pt x="380" y="16"/>
                    </a:cubicBezTo>
                    <a:cubicBezTo>
                      <a:pt x="382" y="17"/>
                      <a:pt x="383" y="16"/>
                      <a:pt x="384" y="16"/>
                    </a:cubicBezTo>
                    <a:cubicBezTo>
                      <a:pt x="379" y="18"/>
                      <a:pt x="373" y="20"/>
                      <a:pt x="367" y="23"/>
                    </a:cubicBezTo>
                    <a:cubicBezTo>
                      <a:pt x="365" y="24"/>
                      <a:pt x="363" y="26"/>
                      <a:pt x="361" y="27"/>
                    </a:cubicBezTo>
                    <a:cubicBezTo>
                      <a:pt x="358" y="28"/>
                      <a:pt x="356" y="29"/>
                      <a:pt x="353" y="31"/>
                    </a:cubicBezTo>
                    <a:cubicBezTo>
                      <a:pt x="355" y="34"/>
                      <a:pt x="364" y="29"/>
                      <a:pt x="367" y="29"/>
                    </a:cubicBezTo>
                    <a:cubicBezTo>
                      <a:pt x="366" y="30"/>
                      <a:pt x="365" y="32"/>
                      <a:pt x="364" y="33"/>
                    </a:cubicBezTo>
                    <a:cubicBezTo>
                      <a:pt x="364" y="33"/>
                      <a:pt x="366" y="32"/>
                      <a:pt x="366" y="32"/>
                    </a:cubicBezTo>
                    <a:cubicBezTo>
                      <a:pt x="367" y="33"/>
                      <a:pt x="367" y="33"/>
                      <a:pt x="368" y="33"/>
                    </a:cubicBezTo>
                    <a:cubicBezTo>
                      <a:pt x="370" y="33"/>
                      <a:pt x="372" y="32"/>
                      <a:pt x="374" y="31"/>
                    </a:cubicBezTo>
                    <a:cubicBezTo>
                      <a:pt x="376" y="30"/>
                      <a:pt x="378" y="31"/>
                      <a:pt x="380" y="29"/>
                    </a:cubicBezTo>
                    <a:cubicBezTo>
                      <a:pt x="383" y="28"/>
                      <a:pt x="386" y="27"/>
                      <a:pt x="388" y="26"/>
                    </a:cubicBezTo>
                    <a:cubicBezTo>
                      <a:pt x="388" y="27"/>
                      <a:pt x="389" y="27"/>
                      <a:pt x="389" y="28"/>
                    </a:cubicBezTo>
                    <a:cubicBezTo>
                      <a:pt x="389" y="29"/>
                      <a:pt x="388" y="30"/>
                      <a:pt x="388" y="31"/>
                    </a:cubicBezTo>
                    <a:cubicBezTo>
                      <a:pt x="388" y="30"/>
                      <a:pt x="393" y="28"/>
                      <a:pt x="390" y="30"/>
                    </a:cubicBezTo>
                    <a:cubicBezTo>
                      <a:pt x="393" y="28"/>
                      <a:pt x="395" y="30"/>
                      <a:pt x="396" y="32"/>
                    </a:cubicBezTo>
                    <a:cubicBezTo>
                      <a:pt x="397" y="34"/>
                      <a:pt x="399" y="33"/>
                      <a:pt x="401" y="34"/>
                    </a:cubicBezTo>
                    <a:cubicBezTo>
                      <a:pt x="404" y="35"/>
                      <a:pt x="406" y="33"/>
                      <a:pt x="409" y="32"/>
                    </a:cubicBezTo>
                    <a:cubicBezTo>
                      <a:pt x="411" y="32"/>
                      <a:pt x="412" y="32"/>
                      <a:pt x="414" y="32"/>
                    </a:cubicBezTo>
                    <a:cubicBezTo>
                      <a:pt x="416" y="32"/>
                      <a:pt x="418" y="31"/>
                      <a:pt x="420" y="31"/>
                    </a:cubicBezTo>
                    <a:cubicBezTo>
                      <a:pt x="420" y="32"/>
                      <a:pt x="419" y="33"/>
                      <a:pt x="419" y="34"/>
                    </a:cubicBezTo>
                    <a:cubicBezTo>
                      <a:pt x="421" y="35"/>
                      <a:pt x="422" y="34"/>
                      <a:pt x="424" y="34"/>
                    </a:cubicBezTo>
                    <a:cubicBezTo>
                      <a:pt x="426" y="34"/>
                      <a:pt x="425" y="37"/>
                      <a:pt x="424" y="38"/>
                    </a:cubicBezTo>
                    <a:cubicBezTo>
                      <a:pt x="425" y="38"/>
                      <a:pt x="425" y="39"/>
                      <a:pt x="426" y="40"/>
                    </a:cubicBezTo>
                    <a:cubicBezTo>
                      <a:pt x="424" y="42"/>
                      <a:pt x="421" y="39"/>
                      <a:pt x="419" y="40"/>
                    </a:cubicBezTo>
                    <a:cubicBezTo>
                      <a:pt x="418" y="42"/>
                      <a:pt x="418" y="42"/>
                      <a:pt x="418" y="42"/>
                    </a:cubicBezTo>
                    <a:cubicBezTo>
                      <a:pt x="416" y="42"/>
                      <a:pt x="416" y="40"/>
                      <a:pt x="415" y="39"/>
                    </a:cubicBezTo>
                    <a:cubicBezTo>
                      <a:pt x="412" y="38"/>
                      <a:pt x="410" y="41"/>
                      <a:pt x="406" y="40"/>
                    </a:cubicBezTo>
                    <a:cubicBezTo>
                      <a:pt x="403" y="40"/>
                      <a:pt x="401" y="43"/>
                      <a:pt x="398" y="44"/>
                    </a:cubicBezTo>
                    <a:cubicBezTo>
                      <a:pt x="398" y="43"/>
                      <a:pt x="400" y="42"/>
                      <a:pt x="401" y="41"/>
                    </a:cubicBezTo>
                    <a:cubicBezTo>
                      <a:pt x="398" y="42"/>
                      <a:pt x="398" y="43"/>
                      <a:pt x="396" y="44"/>
                    </a:cubicBezTo>
                    <a:cubicBezTo>
                      <a:pt x="396" y="43"/>
                      <a:pt x="396" y="42"/>
                      <a:pt x="396" y="42"/>
                    </a:cubicBezTo>
                    <a:cubicBezTo>
                      <a:pt x="393" y="43"/>
                      <a:pt x="390" y="47"/>
                      <a:pt x="387" y="49"/>
                    </a:cubicBezTo>
                    <a:cubicBezTo>
                      <a:pt x="386" y="50"/>
                      <a:pt x="386" y="51"/>
                      <a:pt x="385" y="52"/>
                    </a:cubicBezTo>
                    <a:cubicBezTo>
                      <a:pt x="385" y="52"/>
                      <a:pt x="384" y="52"/>
                      <a:pt x="383" y="53"/>
                    </a:cubicBezTo>
                    <a:cubicBezTo>
                      <a:pt x="381" y="54"/>
                      <a:pt x="380" y="55"/>
                      <a:pt x="379" y="57"/>
                    </a:cubicBezTo>
                    <a:cubicBezTo>
                      <a:pt x="382" y="57"/>
                      <a:pt x="384" y="52"/>
                      <a:pt x="387" y="54"/>
                    </a:cubicBezTo>
                    <a:cubicBezTo>
                      <a:pt x="388" y="54"/>
                      <a:pt x="385" y="57"/>
                      <a:pt x="384" y="57"/>
                    </a:cubicBezTo>
                    <a:cubicBezTo>
                      <a:pt x="383" y="59"/>
                      <a:pt x="382" y="61"/>
                      <a:pt x="381" y="62"/>
                    </a:cubicBezTo>
                    <a:cubicBezTo>
                      <a:pt x="379" y="64"/>
                      <a:pt x="377" y="67"/>
                      <a:pt x="375" y="70"/>
                    </a:cubicBezTo>
                    <a:cubicBezTo>
                      <a:pt x="374" y="71"/>
                      <a:pt x="373" y="73"/>
                      <a:pt x="372" y="75"/>
                    </a:cubicBezTo>
                    <a:cubicBezTo>
                      <a:pt x="372" y="77"/>
                      <a:pt x="372" y="78"/>
                      <a:pt x="371" y="80"/>
                    </a:cubicBezTo>
                    <a:cubicBezTo>
                      <a:pt x="369" y="82"/>
                      <a:pt x="368" y="87"/>
                      <a:pt x="369" y="90"/>
                    </a:cubicBezTo>
                    <a:cubicBezTo>
                      <a:pt x="370" y="93"/>
                      <a:pt x="373" y="91"/>
                      <a:pt x="375" y="91"/>
                    </a:cubicBezTo>
                    <a:cubicBezTo>
                      <a:pt x="378" y="89"/>
                      <a:pt x="381" y="86"/>
                      <a:pt x="383" y="84"/>
                    </a:cubicBezTo>
                    <a:cubicBezTo>
                      <a:pt x="385" y="82"/>
                      <a:pt x="386" y="80"/>
                      <a:pt x="387" y="78"/>
                    </a:cubicBezTo>
                    <a:cubicBezTo>
                      <a:pt x="387" y="77"/>
                      <a:pt x="387" y="73"/>
                      <a:pt x="389" y="72"/>
                    </a:cubicBezTo>
                    <a:cubicBezTo>
                      <a:pt x="386" y="71"/>
                      <a:pt x="389" y="68"/>
                      <a:pt x="390" y="66"/>
                    </a:cubicBezTo>
                    <a:cubicBezTo>
                      <a:pt x="391" y="65"/>
                      <a:pt x="390" y="64"/>
                      <a:pt x="391" y="63"/>
                    </a:cubicBezTo>
                    <a:cubicBezTo>
                      <a:pt x="391" y="62"/>
                      <a:pt x="393" y="61"/>
                      <a:pt x="394" y="60"/>
                    </a:cubicBezTo>
                    <a:cubicBezTo>
                      <a:pt x="395" y="59"/>
                      <a:pt x="396" y="58"/>
                      <a:pt x="396" y="56"/>
                    </a:cubicBezTo>
                    <a:cubicBezTo>
                      <a:pt x="397" y="55"/>
                      <a:pt x="398" y="55"/>
                      <a:pt x="399" y="54"/>
                    </a:cubicBezTo>
                    <a:cubicBezTo>
                      <a:pt x="400" y="53"/>
                      <a:pt x="400" y="53"/>
                      <a:pt x="402" y="52"/>
                    </a:cubicBezTo>
                    <a:cubicBezTo>
                      <a:pt x="403" y="52"/>
                      <a:pt x="404" y="50"/>
                      <a:pt x="406" y="49"/>
                    </a:cubicBezTo>
                    <a:cubicBezTo>
                      <a:pt x="405" y="51"/>
                      <a:pt x="405" y="53"/>
                      <a:pt x="403" y="54"/>
                    </a:cubicBezTo>
                    <a:cubicBezTo>
                      <a:pt x="404" y="53"/>
                      <a:pt x="405" y="53"/>
                      <a:pt x="405" y="52"/>
                    </a:cubicBezTo>
                    <a:cubicBezTo>
                      <a:pt x="405" y="53"/>
                      <a:pt x="405" y="54"/>
                      <a:pt x="404" y="54"/>
                    </a:cubicBezTo>
                    <a:cubicBezTo>
                      <a:pt x="406" y="53"/>
                      <a:pt x="407" y="51"/>
                      <a:pt x="408" y="49"/>
                    </a:cubicBezTo>
                    <a:cubicBezTo>
                      <a:pt x="409" y="47"/>
                      <a:pt x="412" y="48"/>
                      <a:pt x="413" y="47"/>
                    </a:cubicBezTo>
                    <a:cubicBezTo>
                      <a:pt x="410" y="46"/>
                      <a:pt x="415" y="43"/>
                      <a:pt x="416" y="42"/>
                    </a:cubicBezTo>
                    <a:cubicBezTo>
                      <a:pt x="417" y="42"/>
                      <a:pt x="419" y="43"/>
                      <a:pt x="420" y="44"/>
                    </a:cubicBezTo>
                    <a:cubicBezTo>
                      <a:pt x="422" y="45"/>
                      <a:pt x="423" y="46"/>
                      <a:pt x="425" y="47"/>
                    </a:cubicBezTo>
                    <a:cubicBezTo>
                      <a:pt x="427" y="48"/>
                      <a:pt x="428" y="50"/>
                      <a:pt x="426" y="51"/>
                    </a:cubicBezTo>
                    <a:cubicBezTo>
                      <a:pt x="425" y="52"/>
                      <a:pt x="425" y="54"/>
                      <a:pt x="425" y="55"/>
                    </a:cubicBezTo>
                    <a:cubicBezTo>
                      <a:pt x="425" y="57"/>
                      <a:pt x="423" y="59"/>
                      <a:pt x="422" y="60"/>
                    </a:cubicBezTo>
                    <a:cubicBezTo>
                      <a:pt x="420" y="60"/>
                      <a:pt x="419" y="62"/>
                      <a:pt x="418" y="63"/>
                    </a:cubicBezTo>
                    <a:cubicBezTo>
                      <a:pt x="416" y="64"/>
                      <a:pt x="414" y="65"/>
                      <a:pt x="414" y="67"/>
                    </a:cubicBezTo>
                    <a:cubicBezTo>
                      <a:pt x="413" y="69"/>
                      <a:pt x="417" y="67"/>
                      <a:pt x="417" y="67"/>
                    </a:cubicBezTo>
                    <a:cubicBezTo>
                      <a:pt x="419" y="67"/>
                      <a:pt x="424" y="61"/>
                      <a:pt x="426" y="63"/>
                    </a:cubicBezTo>
                    <a:cubicBezTo>
                      <a:pt x="427" y="65"/>
                      <a:pt x="425" y="70"/>
                      <a:pt x="425" y="72"/>
                    </a:cubicBezTo>
                    <a:cubicBezTo>
                      <a:pt x="425" y="74"/>
                      <a:pt x="423" y="80"/>
                      <a:pt x="420" y="81"/>
                    </a:cubicBezTo>
                    <a:cubicBezTo>
                      <a:pt x="421" y="79"/>
                      <a:pt x="420" y="79"/>
                      <a:pt x="419" y="80"/>
                    </a:cubicBezTo>
                    <a:cubicBezTo>
                      <a:pt x="418" y="81"/>
                      <a:pt x="418" y="82"/>
                      <a:pt x="417" y="83"/>
                    </a:cubicBezTo>
                    <a:cubicBezTo>
                      <a:pt x="416" y="83"/>
                      <a:pt x="415" y="84"/>
                      <a:pt x="414" y="85"/>
                    </a:cubicBezTo>
                    <a:cubicBezTo>
                      <a:pt x="413" y="86"/>
                      <a:pt x="412" y="87"/>
                      <a:pt x="411" y="87"/>
                    </a:cubicBezTo>
                    <a:cubicBezTo>
                      <a:pt x="410" y="88"/>
                      <a:pt x="407" y="90"/>
                      <a:pt x="409" y="91"/>
                    </a:cubicBezTo>
                    <a:cubicBezTo>
                      <a:pt x="410" y="91"/>
                      <a:pt x="410" y="92"/>
                      <a:pt x="411" y="92"/>
                    </a:cubicBezTo>
                    <a:cubicBezTo>
                      <a:pt x="412" y="93"/>
                      <a:pt x="412" y="93"/>
                      <a:pt x="412" y="93"/>
                    </a:cubicBezTo>
                    <a:cubicBezTo>
                      <a:pt x="412" y="93"/>
                      <a:pt x="413" y="93"/>
                      <a:pt x="414" y="93"/>
                    </a:cubicBezTo>
                    <a:cubicBezTo>
                      <a:pt x="413" y="93"/>
                      <a:pt x="412" y="93"/>
                      <a:pt x="411" y="94"/>
                    </a:cubicBezTo>
                    <a:cubicBezTo>
                      <a:pt x="412" y="94"/>
                      <a:pt x="413" y="93"/>
                      <a:pt x="414" y="94"/>
                    </a:cubicBezTo>
                    <a:cubicBezTo>
                      <a:pt x="415" y="94"/>
                      <a:pt x="416" y="94"/>
                      <a:pt x="416" y="94"/>
                    </a:cubicBezTo>
                    <a:cubicBezTo>
                      <a:pt x="419" y="94"/>
                      <a:pt x="421" y="93"/>
                      <a:pt x="423" y="93"/>
                    </a:cubicBezTo>
                    <a:cubicBezTo>
                      <a:pt x="425" y="93"/>
                      <a:pt x="427" y="91"/>
                      <a:pt x="429" y="90"/>
                    </a:cubicBezTo>
                    <a:cubicBezTo>
                      <a:pt x="432" y="89"/>
                      <a:pt x="434" y="89"/>
                      <a:pt x="437" y="88"/>
                    </a:cubicBezTo>
                    <a:cubicBezTo>
                      <a:pt x="442" y="86"/>
                      <a:pt x="447" y="84"/>
                      <a:pt x="451" y="82"/>
                    </a:cubicBezTo>
                    <a:cubicBezTo>
                      <a:pt x="453" y="81"/>
                      <a:pt x="455" y="79"/>
                      <a:pt x="457" y="78"/>
                    </a:cubicBezTo>
                    <a:cubicBezTo>
                      <a:pt x="458" y="77"/>
                      <a:pt x="460" y="76"/>
                      <a:pt x="458" y="76"/>
                    </a:cubicBezTo>
                    <a:cubicBezTo>
                      <a:pt x="456" y="75"/>
                      <a:pt x="458" y="74"/>
                      <a:pt x="458" y="72"/>
                    </a:cubicBezTo>
                    <a:cubicBezTo>
                      <a:pt x="459" y="71"/>
                      <a:pt x="462" y="71"/>
                      <a:pt x="464" y="71"/>
                    </a:cubicBezTo>
                    <a:cubicBezTo>
                      <a:pt x="465" y="71"/>
                      <a:pt x="467" y="71"/>
                      <a:pt x="469" y="71"/>
                    </a:cubicBezTo>
                    <a:cubicBezTo>
                      <a:pt x="471" y="71"/>
                      <a:pt x="472" y="73"/>
                      <a:pt x="473" y="72"/>
                    </a:cubicBezTo>
                    <a:cubicBezTo>
                      <a:pt x="475" y="72"/>
                      <a:pt x="476" y="72"/>
                      <a:pt x="478" y="72"/>
                    </a:cubicBezTo>
                    <a:cubicBezTo>
                      <a:pt x="480" y="72"/>
                      <a:pt x="482" y="70"/>
                      <a:pt x="484" y="70"/>
                    </a:cubicBezTo>
                    <a:cubicBezTo>
                      <a:pt x="485" y="69"/>
                      <a:pt x="487" y="69"/>
                      <a:pt x="487" y="68"/>
                    </a:cubicBezTo>
                    <a:cubicBezTo>
                      <a:pt x="488" y="66"/>
                      <a:pt x="489" y="65"/>
                      <a:pt x="490" y="63"/>
                    </a:cubicBezTo>
                    <a:cubicBezTo>
                      <a:pt x="490" y="64"/>
                      <a:pt x="488" y="64"/>
                      <a:pt x="489" y="63"/>
                    </a:cubicBezTo>
                    <a:cubicBezTo>
                      <a:pt x="488" y="63"/>
                      <a:pt x="488" y="63"/>
                      <a:pt x="488" y="62"/>
                    </a:cubicBezTo>
                    <a:cubicBezTo>
                      <a:pt x="489" y="61"/>
                      <a:pt x="490" y="60"/>
                      <a:pt x="491" y="60"/>
                    </a:cubicBezTo>
                    <a:cubicBezTo>
                      <a:pt x="496" y="57"/>
                      <a:pt x="502" y="53"/>
                      <a:pt x="508" y="52"/>
                    </a:cubicBezTo>
                    <a:cubicBezTo>
                      <a:pt x="539" y="52"/>
                      <a:pt x="539" y="52"/>
                      <a:pt x="539" y="52"/>
                    </a:cubicBezTo>
                    <a:cubicBezTo>
                      <a:pt x="540" y="51"/>
                      <a:pt x="540" y="49"/>
                      <a:pt x="541" y="49"/>
                    </a:cubicBezTo>
                    <a:cubicBezTo>
                      <a:pt x="542" y="48"/>
                      <a:pt x="544" y="48"/>
                      <a:pt x="545" y="48"/>
                    </a:cubicBezTo>
                    <a:cubicBezTo>
                      <a:pt x="546" y="49"/>
                      <a:pt x="546" y="49"/>
                      <a:pt x="546" y="49"/>
                    </a:cubicBezTo>
                    <a:cubicBezTo>
                      <a:pt x="547" y="48"/>
                      <a:pt x="546" y="47"/>
                      <a:pt x="548" y="47"/>
                    </a:cubicBezTo>
                    <a:cubicBezTo>
                      <a:pt x="547" y="47"/>
                      <a:pt x="551" y="43"/>
                      <a:pt x="552" y="43"/>
                    </a:cubicBezTo>
                    <a:cubicBezTo>
                      <a:pt x="553" y="42"/>
                      <a:pt x="554" y="41"/>
                      <a:pt x="555" y="39"/>
                    </a:cubicBezTo>
                    <a:cubicBezTo>
                      <a:pt x="555" y="38"/>
                      <a:pt x="557" y="37"/>
                      <a:pt x="558" y="36"/>
                    </a:cubicBezTo>
                    <a:cubicBezTo>
                      <a:pt x="560" y="35"/>
                      <a:pt x="560" y="33"/>
                      <a:pt x="561" y="32"/>
                    </a:cubicBezTo>
                    <a:cubicBezTo>
                      <a:pt x="562" y="30"/>
                      <a:pt x="564" y="29"/>
                      <a:pt x="566" y="27"/>
                    </a:cubicBezTo>
                    <a:cubicBezTo>
                      <a:pt x="568" y="26"/>
                      <a:pt x="573" y="20"/>
                      <a:pt x="573" y="25"/>
                    </a:cubicBezTo>
                    <a:cubicBezTo>
                      <a:pt x="572" y="27"/>
                      <a:pt x="578" y="24"/>
                      <a:pt x="579" y="24"/>
                    </a:cubicBezTo>
                    <a:cubicBezTo>
                      <a:pt x="584" y="23"/>
                      <a:pt x="583" y="29"/>
                      <a:pt x="582" y="31"/>
                    </a:cubicBezTo>
                    <a:cubicBezTo>
                      <a:pt x="581" y="34"/>
                      <a:pt x="580" y="36"/>
                      <a:pt x="579" y="38"/>
                    </a:cubicBezTo>
                    <a:cubicBezTo>
                      <a:pt x="579" y="39"/>
                      <a:pt x="577" y="42"/>
                      <a:pt x="578" y="44"/>
                    </a:cubicBezTo>
                    <a:cubicBezTo>
                      <a:pt x="579" y="45"/>
                      <a:pt x="580" y="44"/>
                      <a:pt x="579" y="46"/>
                    </a:cubicBezTo>
                    <a:cubicBezTo>
                      <a:pt x="579" y="47"/>
                      <a:pt x="578" y="49"/>
                      <a:pt x="579" y="50"/>
                    </a:cubicBezTo>
                    <a:cubicBezTo>
                      <a:pt x="580" y="49"/>
                      <a:pt x="581" y="49"/>
                      <a:pt x="581" y="51"/>
                    </a:cubicBezTo>
                    <a:cubicBezTo>
                      <a:pt x="581" y="52"/>
                      <a:pt x="580" y="52"/>
                      <a:pt x="580" y="53"/>
                    </a:cubicBezTo>
                    <a:cubicBezTo>
                      <a:pt x="581" y="52"/>
                      <a:pt x="581" y="54"/>
                      <a:pt x="580" y="54"/>
                    </a:cubicBezTo>
                    <a:cubicBezTo>
                      <a:pt x="580" y="55"/>
                      <a:pt x="579" y="55"/>
                      <a:pt x="578" y="55"/>
                    </a:cubicBezTo>
                    <a:cubicBezTo>
                      <a:pt x="577" y="56"/>
                      <a:pt x="576" y="56"/>
                      <a:pt x="575" y="56"/>
                    </a:cubicBezTo>
                    <a:cubicBezTo>
                      <a:pt x="574" y="57"/>
                      <a:pt x="572" y="59"/>
                      <a:pt x="572" y="56"/>
                    </a:cubicBezTo>
                    <a:cubicBezTo>
                      <a:pt x="572" y="57"/>
                      <a:pt x="571" y="58"/>
                      <a:pt x="570" y="58"/>
                    </a:cubicBezTo>
                    <a:cubicBezTo>
                      <a:pt x="569" y="58"/>
                      <a:pt x="569" y="59"/>
                      <a:pt x="568" y="59"/>
                    </a:cubicBezTo>
                    <a:cubicBezTo>
                      <a:pt x="568" y="59"/>
                      <a:pt x="568" y="57"/>
                      <a:pt x="567" y="57"/>
                    </a:cubicBezTo>
                    <a:cubicBezTo>
                      <a:pt x="566" y="58"/>
                      <a:pt x="565" y="60"/>
                      <a:pt x="565" y="58"/>
                    </a:cubicBezTo>
                    <a:cubicBezTo>
                      <a:pt x="565" y="59"/>
                      <a:pt x="565" y="58"/>
                      <a:pt x="564" y="58"/>
                    </a:cubicBezTo>
                    <a:cubicBezTo>
                      <a:pt x="563" y="58"/>
                      <a:pt x="564" y="60"/>
                      <a:pt x="564" y="61"/>
                    </a:cubicBezTo>
                    <a:cubicBezTo>
                      <a:pt x="562" y="60"/>
                      <a:pt x="562" y="58"/>
                      <a:pt x="562" y="57"/>
                    </a:cubicBezTo>
                    <a:cubicBezTo>
                      <a:pt x="562" y="58"/>
                      <a:pt x="561" y="58"/>
                      <a:pt x="560" y="59"/>
                    </a:cubicBezTo>
                    <a:cubicBezTo>
                      <a:pt x="559" y="60"/>
                      <a:pt x="559" y="61"/>
                      <a:pt x="558" y="62"/>
                    </a:cubicBezTo>
                    <a:cubicBezTo>
                      <a:pt x="556" y="64"/>
                      <a:pt x="554" y="63"/>
                      <a:pt x="552" y="65"/>
                    </a:cubicBezTo>
                    <a:cubicBezTo>
                      <a:pt x="552" y="65"/>
                      <a:pt x="552" y="65"/>
                      <a:pt x="552" y="64"/>
                    </a:cubicBezTo>
                    <a:cubicBezTo>
                      <a:pt x="551" y="65"/>
                      <a:pt x="551" y="65"/>
                      <a:pt x="551" y="65"/>
                    </a:cubicBezTo>
                    <a:cubicBezTo>
                      <a:pt x="552" y="62"/>
                      <a:pt x="550" y="65"/>
                      <a:pt x="550" y="66"/>
                    </a:cubicBezTo>
                    <a:cubicBezTo>
                      <a:pt x="550" y="65"/>
                      <a:pt x="550" y="63"/>
                      <a:pt x="551" y="63"/>
                    </a:cubicBezTo>
                    <a:cubicBezTo>
                      <a:pt x="550" y="63"/>
                      <a:pt x="550" y="63"/>
                      <a:pt x="550" y="64"/>
                    </a:cubicBezTo>
                    <a:cubicBezTo>
                      <a:pt x="551" y="64"/>
                      <a:pt x="549" y="67"/>
                      <a:pt x="549" y="67"/>
                    </a:cubicBezTo>
                    <a:cubicBezTo>
                      <a:pt x="549" y="67"/>
                      <a:pt x="549" y="66"/>
                      <a:pt x="548" y="66"/>
                    </a:cubicBezTo>
                    <a:cubicBezTo>
                      <a:pt x="548" y="66"/>
                      <a:pt x="546" y="67"/>
                      <a:pt x="548" y="65"/>
                    </a:cubicBezTo>
                    <a:cubicBezTo>
                      <a:pt x="546" y="68"/>
                      <a:pt x="547" y="66"/>
                      <a:pt x="548" y="65"/>
                    </a:cubicBezTo>
                    <a:cubicBezTo>
                      <a:pt x="547" y="66"/>
                      <a:pt x="544" y="66"/>
                      <a:pt x="544" y="68"/>
                    </a:cubicBezTo>
                    <a:cubicBezTo>
                      <a:pt x="544" y="68"/>
                      <a:pt x="542" y="70"/>
                      <a:pt x="542" y="71"/>
                    </a:cubicBezTo>
                    <a:cubicBezTo>
                      <a:pt x="540" y="72"/>
                      <a:pt x="533" y="78"/>
                      <a:pt x="536" y="80"/>
                    </a:cubicBezTo>
                    <a:cubicBezTo>
                      <a:pt x="535" y="81"/>
                      <a:pt x="531" y="82"/>
                      <a:pt x="531" y="83"/>
                    </a:cubicBezTo>
                    <a:cubicBezTo>
                      <a:pt x="531" y="84"/>
                      <a:pt x="533" y="84"/>
                      <a:pt x="533" y="85"/>
                    </a:cubicBezTo>
                    <a:cubicBezTo>
                      <a:pt x="534" y="87"/>
                      <a:pt x="533" y="89"/>
                      <a:pt x="535" y="90"/>
                    </a:cubicBezTo>
                    <a:cubicBezTo>
                      <a:pt x="536" y="91"/>
                      <a:pt x="539" y="90"/>
                      <a:pt x="539" y="88"/>
                    </a:cubicBezTo>
                    <a:cubicBezTo>
                      <a:pt x="538" y="88"/>
                      <a:pt x="539" y="87"/>
                      <a:pt x="538" y="86"/>
                    </a:cubicBezTo>
                    <a:cubicBezTo>
                      <a:pt x="540" y="86"/>
                      <a:pt x="540" y="89"/>
                      <a:pt x="539" y="90"/>
                    </a:cubicBezTo>
                    <a:cubicBezTo>
                      <a:pt x="538" y="92"/>
                      <a:pt x="533" y="93"/>
                      <a:pt x="531" y="93"/>
                    </a:cubicBezTo>
                    <a:cubicBezTo>
                      <a:pt x="532" y="92"/>
                      <a:pt x="532" y="91"/>
                      <a:pt x="532" y="90"/>
                    </a:cubicBezTo>
                    <a:cubicBezTo>
                      <a:pt x="530" y="92"/>
                      <a:pt x="528" y="93"/>
                      <a:pt x="526" y="93"/>
                    </a:cubicBezTo>
                    <a:cubicBezTo>
                      <a:pt x="526" y="92"/>
                      <a:pt x="526" y="91"/>
                      <a:pt x="527" y="90"/>
                    </a:cubicBezTo>
                    <a:cubicBezTo>
                      <a:pt x="526" y="91"/>
                      <a:pt x="525" y="92"/>
                      <a:pt x="525" y="90"/>
                    </a:cubicBezTo>
                    <a:cubicBezTo>
                      <a:pt x="523" y="92"/>
                      <a:pt x="523" y="95"/>
                      <a:pt x="520" y="95"/>
                    </a:cubicBezTo>
                    <a:cubicBezTo>
                      <a:pt x="519" y="95"/>
                      <a:pt x="514" y="96"/>
                      <a:pt x="514" y="95"/>
                    </a:cubicBezTo>
                    <a:cubicBezTo>
                      <a:pt x="514" y="96"/>
                      <a:pt x="512" y="96"/>
                      <a:pt x="511" y="96"/>
                    </a:cubicBezTo>
                    <a:cubicBezTo>
                      <a:pt x="509" y="96"/>
                      <a:pt x="508" y="96"/>
                      <a:pt x="506" y="97"/>
                    </a:cubicBezTo>
                    <a:cubicBezTo>
                      <a:pt x="502" y="98"/>
                      <a:pt x="499" y="100"/>
                      <a:pt x="496" y="102"/>
                    </a:cubicBezTo>
                    <a:cubicBezTo>
                      <a:pt x="497" y="100"/>
                      <a:pt x="499" y="98"/>
                      <a:pt x="498" y="96"/>
                    </a:cubicBezTo>
                    <a:cubicBezTo>
                      <a:pt x="497" y="98"/>
                      <a:pt x="498" y="102"/>
                      <a:pt x="494" y="103"/>
                    </a:cubicBezTo>
                    <a:cubicBezTo>
                      <a:pt x="492" y="104"/>
                      <a:pt x="492" y="106"/>
                      <a:pt x="494" y="106"/>
                    </a:cubicBezTo>
                    <a:cubicBezTo>
                      <a:pt x="494" y="109"/>
                      <a:pt x="492" y="111"/>
                      <a:pt x="491" y="113"/>
                    </a:cubicBezTo>
                    <a:cubicBezTo>
                      <a:pt x="491" y="112"/>
                      <a:pt x="491" y="112"/>
                      <a:pt x="492" y="111"/>
                    </a:cubicBezTo>
                    <a:cubicBezTo>
                      <a:pt x="490" y="111"/>
                      <a:pt x="489" y="117"/>
                      <a:pt x="487" y="117"/>
                    </a:cubicBezTo>
                    <a:cubicBezTo>
                      <a:pt x="486" y="117"/>
                      <a:pt x="484" y="120"/>
                      <a:pt x="483" y="121"/>
                    </a:cubicBezTo>
                    <a:cubicBezTo>
                      <a:pt x="482" y="122"/>
                      <a:pt x="480" y="124"/>
                      <a:pt x="479" y="124"/>
                    </a:cubicBezTo>
                    <a:cubicBezTo>
                      <a:pt x="479" y="123"/>
                      <a:pt x="480" y="122"/>
                      <a:pt x="479" y="121"/>
                    </a:cubicBezTo>
                    <a:cubicBezTo>
                      <a:pt x="478" y="120"/>
                      <a:pt x="477" y="120"/>
                      <a:pt x="476" y="118"/>
                    </a:cubicBezTo>
                    <a:cubicBezTo>
                      <a:pt x="474" y="115"/>
                      <a:pt x="479" y="114"/>
                      <a:pt x="481" y="112"/>
                    </a:cubicBezTo>
                    <a:cubicBezTo>
                      <a:pt x="478" y="113"/>
                      <a:pt x="474" y="115"/>
                      <a:pt x="475" y="118"/>
                    </a:cubicBezTo>
                    <a:cubicBezTo>
                      <a:pt x="476" y="120"/>
                      <a:pt x="475" y="122"/>
                      <a:pt x="476" y="124"/>
                    </a:cubicBezTo>
                    <a:cubicBezTo>
                      <a:pt x="477" y="126"/>
                      <a:pt x="476" y="127"/>
                      <a:pt x="475" y="128"/>
                    </a:cubicBezTo>
                    <a:cubicBezTo>
                      <a:pt x="477" y="128"/>
                      <a:pt x="476" y="130"/>
                      <a:pt x="475" y="131"/>
                    </a:cubicBezTo>
                    <a:cubicBezTo>
                      <a:pt x="476" y="128"/>
                      <a:pt x="475" y="130"/>
                      <a:pt x="475" y="131"/>
                    </a:cubicBezTo>
                    <a:cubicBezTo>
                      <a:pt x="475" y="132"/>
                      <a:pt x="473" y="132"/>
                      <a:pt x="473" y="133"/>
                    </a:cubicBezTo>
                    <a:cubicBezTo>
                      <a:pt x="471" y="134"/>
                      <a:pt x="470" y="136"/>
                      <a:pt x="469" y="138"/>
                    </a:cubicBezTo>
                    <a:cubicBezTo>
                      <a:pt x="467" y="139"/>
                      <a:pt x="466" y="140"/>
                      <a:pt x="465" y="142"/>
                    </a:cubicBezTo>
                    <a:cubicBezTo>
                      <a:pt x="464" y="143"/>
                      <a:pt x="463" y="145"/>
                      <a:pt x="462" y="145"/>
                    </a:cubicBezTo>
                    <a:cubicBezTo>
                      <a:pt x="461" y="143"/>
                      <a:pt x="463" y="140"/>
                      <a:pt x="465" y="139"/>
                    </a:cubicBezTo>
                    <a:cubicBezTo>
                      <a:pt x="465" y="138"/>
                      <a:pt x="467" y="136"/>
                      <a:pt x="468" y="135"/>
                    </a:cubicBezTo>
                    <a:cubicBezTo>
                      <a:pt x="467" y="135"/>
                      <a:pt x="466" y="135"/>
                      <a:pt x="466" y="136"/>
                    </a:cubicBezTo>
                    <a:cubicBezTo>
                      <a:pt x="466" y="135"/>
                      <a:pt x="468" y="133"/>
                      <a:pt x="466" y="133"/>
                    </a:cubicBezTo>
                    <a:cubicBezTo>
                      <a:pt x="466" y="132"/>
                      <a:pt x="467" y="132"/>
                      <a:pt x="467" y="131"/>
                    </a:cubicBezTo>
                    <a:cubicBezTo>
                      <a:pt x="466" y="132"/>
                      <a:pt x="465" y="130"/>
                      <a:pt x="465" y="132"/>
                    </a:cubicBezTo>
                    <a:cubicBezTo>
                      <a:pt x="465" y="132"/>
                      <a:pt x="463" y="131"/>
                      <a:pt x="464" y="130"/>
                    </a:cubicBezTo>
                    <a:cubicBezTo>
                      <a:pt x="464" y="129"/>
                      <a:pt x="465" y="129"/>
                      <a:pt x="465" y="128"/>
                    </a:cubicBezTo>
                    <a:cubicBezTo>
                      <a:pt x="465" y="128"/>
                      <a:pt x="466" y="128"/>
                      <a:pt x="467" y="128"/>
                    </a:cubicBezTo>
                    <a:cubicBezTo>
                      <a:pt x="466" y="127"/>
                      <a:pt x="465" y="126"/>
                      <a:pt x="464" y="126"/>
                    </a:cubicBezTo>
                    <a:cubicBezTo>
                      <a:pt x="465" y="125"/>
                      <a:pt x="466" y="126"/>
                      <a:pt x="466" y="125"/>
                    </a:cubicBezTo>
                    <a:cubicBezTo>
                      <a:pt x="468" y="124"/>
                      <a:pt x="466" y="124"/>
                      <a:pt x="465" y="124"/>
                    </a:cubicBezTo>
                    <a:cubicBezTo>
                      <a:pt x="465" y="123"/>
                      <a:pt x="467" y="123"/>
                      <a:pt x="468" y="121"/>
                    </a:cubicBezTo>
                    <a:cubicBezTo>
                      <a:pt x="467" y="122"/>
                      <a:pt x="467" y="122"/>
                      <a:pt x="467" y="122"/>
                    </a:cubicBezTo>
                    <a:cubicBezTo>
                      <a:pt x="466" y="119"/>
                      <a:pt x="470" y="119"/>
                      <a:pt x="472" y="118"/>
                    </a:cubicBezTo>
                    <a:cubicBezTo>
                      <a:pt x="471" y="118"/>
                      <a:pt x="471" y="118"/>
                      <a:pt x="471" y="118"/>
                    </a:cubicBezTo>
                    <a:cubicBezTo>
                      <a:pt x="472" y="117"/>
                      <a:pt x="472" y="117"/>
                      <a:pt x="473" y="116"/>
                    </a:cubicBezTo>
                    <a:cubicBezTo>
                      <a:pt x="472" y="117"/>
                      <a:pt x="471" y="117"/>
                      <a:pt x="471" y="117"/>
                    </a:cubicBezTo>
                    <a:cubicBezTo>
                      <a:pt x="471" y="117"/>
                      <a:pt x="471" y="117"/>
                      <a:pt x="471" y="116"/>
                    </a:cubicBezTo>
                    <a:cubicBezTo>
                      <a:pt x="470" y="116"/>
                      <a:pt x="470" y="117"/>
                      <a:pt x="469" y="117"/>
                    </a:cubicBezTo>
                    <a:cubicBezTo>
                      <a:pt x="469" y="118"/>
                      <a:pt x="467" y="120"/>
                      <a:pt x="468" y="118"/>
                    </a:cubicBezTo>
                    <a:cubicBezTo>
                      <a:pt x="468" y="118"/>
                      <a:pt x="467" y="119"/>
                      <a:pt x="467" y="119"/>
                    </a:cubicBezTo>
                    <a:cubicBezTo>
                      <a:pt x="467" y="117"/>
                      <a:pt x="465" y="119"/>
                      <a:pt x="465" y="120"/>
                    </a:cubicBezTo>
                    <a:cubicBezTo>
                      <a:pt x="465" y="120"/>
                      <a:pt x="464" y="120"/>
                      <a:pt x="464" y="120"/>
                    </a:cubicBezTo>
                    <a:cubicBezTo>
                      <a:pt x="464" y="121"/>
                      <a:pt x="464" y="121"/>
                      <a:pt x="465" y="122"/>
                    </a:cubicBezTo>
                    <a:cubicBezTo>
                      <a:pt x="464" y="122"/>
                      <a:pt x="464" y="122"/>
                      <a:pt x="465" y="123"/>
                    </a:cubicBezTo>
                    <a:cubicBezTo>
                      <a:pt x="462" y="121"/>
                      <a:pt x="463" y="130"/>
                      <a:pt x="462" y="131"/>
                    </a:cubicBezTo>
                    <a:cubicBezTo>
                      <a:pt x="460" y="130"/>
                      <a:pt x="460" y="128"/>
                      <a:pt x="461" y="127"/>
                    </a:cubicBezTo>
                    <a:cubicBezTo>
                      <a:pt x="460" y="128"/>
                      <a:pt x="460" y="129"/>
                      <a:pt x="461" y="131"/>
                    </a:cubicBezTo>
                    <a:cubicBezTo>
                      <a:pt x="462" y="132"/>
                      <a:pt x="463" y="133"/>
                      <a:pt x="461" y="134"/>
                    </a:cubicBezTo>
                    <a:cubicBezTo>
                      <a:pt x="461" y="132"/>
                      <a:pt x="457" y="132"/>
                      <a:pt x="458" y="131"/>
                    </a:cubicBezTo>
                    <a:cubicBezTo>
                      <a:pt x="457" y="130"/>
                      <a:pt x="457" y="131"/>
                      <a:pt x="458" y="132"/>
                    </a:cubicBezTo>
                    <a:cubicBezTo>
                      <a:pt x="457" y="131"/>
                      <a:pt x="456" y="131"/>
                      <a:pt x="456" y="130"/>
                    </a:cubicBezTo>
                    <a:cubicBezTo>
                      <a:pt x="454" y="131"/>
                      <a:pt x="454" y="129"/>
                      <a:pt x="455" y="128"/>
                    </a:cubicBezTo>
                    <a:cubicBezTo>
                      <a:pt x="456" y="127"/>
                      <a:pt x="459" y="126"/>
                      <a:pt x="458" y="124"/>
                    </a:cubicBezTo>
                    <a:cubicBezTo>
                      <a:pt x="458" y="126"/>
                      <a:pt x="452" y="130"/>
                      <a:pt x="453" y="131"/>
                    </a:cubicBezTo>
                    <a:cubicBezTo>
                      <a:pt x="454" y="131"/>
                      <a:pt x="455" y="130"/>
                      <a:pt x="456" y="131"/>
                    </a:cubicBezTo>
                    <a:cubicBezTo>
                      <a:pt x="457" y="133"/>
                      <a:pt x="457" y="133"/>
                      <a:pt x="459" y="133"/>
                    </a:cubicBezTo>
                    <a:cubicBezTo>
                      <a:pt x="460" y="133"/>
                      <a:pt x="460" y="135"/>
                      <a:pt x="461" y="135"/>
                    </a:cubicBezTo>
                    <a:cubicBezTo>
                      <a:pt x="462" y="136"/>
                      <a:pt x="462" y="137"/>
                      <a:pt x="461" y="138"/>
                    </a:cubicBezTo>
                    <a:cubicBezTo>
                      <a:pt x="458" y="141"/>
                      <a:pt x="457" y="136"/>
                      <a:pt x="456" y="134"/>
                    </a:cubicBezTo>
                    <a:cubicBezTo>
                      <a:pt x="456" y="136"/>
                      <a:pt x="457" y="139"/>
                      <a:pt x="459" y="140"/>
                    </a:cubicBezTo>
                    <a:cubicBezTo>
                      <a:pt x="461" y="141"/>
                      <a:pt x="460" y="143"/>
                      <a:pt x="458" y="142"/>
                    </a:cubicBezTo>
                    <a:cubicBezTo>
                      <a:pt x="458" y="143"/>
                      <a:pt x="458" y="143"/>
                      <a:pt x="458" y="143"/>
                    </a:cubicBezTo>
                    <a:cubicBezTo>
                      <a:pt x="457" y="144"/>
                      <a:pt x="456" y="142"/>
                      <a:pt x="455" y="141"/>
                    </a:cubicBezTo>
                    <a:cubicBezTo>
                      <a:pt x="456" y="143"/>
                      <a:pt x="460" y="146"/>
                      <a:pt x="457" y="147"/>
                    </a:cubicBezTo>
                    <a:cubicBezTo>
                      <a:pt x="455" y="144"/>
                      <a:pt x="453" y="144"/>
                      <a:pt x="450" y="143"/>
                    </a:cubicBezTo>
                    <a:cubicBezTo>
                      <a:pt x="450" y="144"/>
                      <a:pt x="452" y="144"/>
                      <a:pt x="453" y="144"/>
                    </a:cubicBezTo>
                    <a:cubicBezTo>
                      <a:pt x="454" y="145"/>
                      <a:pt x="457" y="147"/>
                      <a:pt x="455" y="149"/>
                    </a:cubicBezTo>
                    <a:cubicBezTo>
                      <a:pt x="456" y="148"/>
                      <a:pt x="457" y="148"/>
                      <a:pt x="457" y="149"/>
                    </a:cubicBezTo>
                    <a:cubicBezTo>
                      <a:pt x="457" y="147"/>
                      <a:pt x="459" y="148"/>
                      <a:pt x="460" y="148"/>
                    </a:cubicBezTo>
                    <a:cubicBezTo>
                      <a:pt x="461" y="148"/>
                      <a:pt x="461" y="149"/>
                      <a:pt x="461" y="150"/>
                    </a:cubicBezTo>
                    <a:cubicBezTo>
                      <a:pt x="461" y="152"/>
                      <a:pt x="460" y="153"/>
                      <a:pt x="460" y="155"/>
                    </a:cubicBezTo>
                    <a:cubicBezTo>
                      <a:pt x="460" y="157"/>
                      <a:pt x="461" y="159"/>
                      <a:pt x="461" y="161"/>
                    </a:cubicBezTo>
                    <a:cubicBezTo>
                      <a:pt x="461" y="159"/>
                      <a:pt x="460" y="157"/>
                      <a:pt x="460" y="156"/>
                    </a:cubicBezTo>
                    <a:cubicBezTo>
                      <a:pt x="460" y="154"/>
                      <a:pt x="461" y="153"/>
                      <a:pt x="460" y="151"/>
                    </a:cubicBezTo>
                    <a:cubicBezTo>
                      <a:pt x="460" y="152"/>
                      <a:pt x="459" y="153"/>
                      <a:pt x="459" y="152"/>
                    </a:cubicBezTo>
                    <a:cubicBezTo>
                      <a:pt x="459" y="154"/>
                      <a:pt x="460" y="156"/>
                      <a:pt x="459" y="158"/>
                    </a:cubicBezTo>
                    <a:cubicBezTo>
                      <a:pt x="459" y="157"/>
                      <a:pt x="459" y="156"/>
                      <a:pt x="458" y="156"/>
                    </a:cubicBezTo>
                    <a:cubicBezTo>
                      <a:pt x="458" y="157"/>
                      <a:pt x="457" y="157"/>
                      <a:pt x="457" y="156"/>
                    </a:cubicBezTo>
                    <a:cubicBezTo>
                      <a:pt x="457" y="156"/>
                      <a:pt x="457" y="157"/>
                      <a:pt x="457" y="157"/>
                    </a:cubicBezTo>
                    <a:cubicBezTo>
                      <a:pt x="456" y="158"/>
                      <a:pt x="456" y="157"/>
                      <a:pt x="455" y="157"/>
                    </a:cubicBezTo>
                    <a:cubicBezTo>
                      <a:pt x="456" y="159"/>
                      <a:pt x="454" y="157"/>
                      <a:pt x="453" y="157"/>
                    </a:cubicBezTo>
                    <a:cubicBezTo>
                      <a:pt x="454" y="158"/>
                      <a:pt x="454" y="158"/>
                      <a:pt x="454" y="158"/>
                    </a:cubicBezTo>
                    <a:cubicBezTo>
                      <a:pt x="453" y="158"/>
                      <a:pt x="452" y="159"/>
                      <a:pt x="451" y="159"/>
                    </a:cubicBezTo>
                    <a:cubicBezTo>
                      <a:pt x="450" y="158"/>
                      <a:pt x="451" y="156"/>
                      <a:pt x="451" y="155"/>
                    </a:cubicBezTo>
                    <a:cubicBezTo>
                      <a:pt x="451" y="156"/>
                      <a:pt x="449" y="159"/>
                      <a:pt x="450" y="160"/>
                    </a:cubicBezTo>
                    <a:cubicBezTo>
                      <a:pt x="451" y="160"/>
                      <a:pt x="452" y="159"/>
                      <a:pt x="453" y="159"/>
                    </a:cubicBezTo>
                    <a:cubicBezTo>
                      <a:pt x="453" y="160"/>
                      <a:pt x="456" y="158"/>
                      <a:pt x="456" y="160"/>
                    </a:cubicBezTo>
                    <a:cubicBezTo>
                      <a:pt x="456" y="161"/>
                      <a:pt x="456" y="162"/>
                      <a:pt x="455" y="163"/>
                    </a:cubicBezTo>
                    <a:cubicBezTo>
                      <a:pt x="456" y="163"/>
                      <a:pt x="456" y="162"/>
                      <a:pt x="457" y="161"/>
                    </a:cubicBezTo>
                    <a:cubicBezTo>
                      <a:pt x="457" y="160"/>
                      <a:pt x="458" y="160"/>
                      <a:pt x="459" y="160"/>
                    </a:cubicBezTo>
                    <a:cubicBezTo>
                      <a:pt x="460" y="161"/>
                      <a:pt x="458" y="162"/>
                      <a:pt x="458" y="164"/>
                    </a:cubicBezTo>
                    <a:cubicBezTo>
                      <a:pt x="456" y="163"/>
                      <a:pt x="456" y="165"/>
                      <a:pt x="455" y="166"/>
                    </a:cubicBezTo>
                    <a:cubicBezTo>
                      <a:pt x="453" y="167"/>
                      <a:pt x="451" y="166"/>
                      <a:pt x="449" y="166"/>
                    </a:cubicBezTo>
                    <a:cubicBezTo>
                      <a:pt x="450" y="165"/>
                      <a:pt x="450" y="165"/>
                      <a:pt x="450" y="165"/>
                    </a:cubicBezTo>
                    <a:cubicBezTo>
                      <a:pt x="449" y="165"/>
                      <a:pt x="449" y="165"/>
                      <a:pt x="449" y="166"/>
                    </a:cubicBezTo>
                    <a:cubicBezTo>
                      <a:pt x="448" y="165"/>
                      <a:pt x="446" y="166"/>
                      <a:pt x="445" y="165"/>
                    </a:cubicBezTo>
                    <a:cubicBezTo>
                      <a:pt x="446" y="165"/>
                      <a:pt x="451" y="167"/>
                      <a:pt x="449" y="168"/>
                    </a:cubicBezTo>
                    <a:cubicBezTo>
                      <a:pt x="448" y="169"/>
                      <a:pt x="448" y="170"/>
                      <a:pt x="448" y="170"/>
                    </a:cubicBezTo>
                    <a:cubicBezTo>
                      <a:pt x="446" y="171"/>
                      <a:pt x="445" y="171"/>
                      <a:pt x="443" y="170"/>
                    </a:cubicBezTo>
                    <a:cubicBezTo>
                      <a:pt x="444" y="171"/>
                      <a:pt x="445" y="172"/>
                      <a:pt x="446" y="172"/>
                    </a:cubicBezTo>
                    <a:cubicBezTo>
                      <a:pt x="447" y="171"/>
                      <a:pt x="449" y="170"/>
                      <a:pt x="449" y="172"/>
                    </a:cubicBezTo>
                    <a:cubicBezTo>
                      <a:pt x="450" y="171"/>
                      <a:pt x="450" y="171"/>
                      <a:pt x="450" y="171"/>
                    </a:cubicBezTo>
                    <a:cubicBezTo>
                      <a:pt x="450" y="172"/>
                      <a:pt x="449" y="173"/>
                      <a:pt x="448" y="173"/>
                    </a:cubicBezTo>
                    <a:cubicBezTo>
                      <a:pt x="448" y="174"/>
                      <a:pt x="445" y="173"/>
                      <a:pt x="445" y="174"/>
                    </a:cubicBezTo>
                    <a:cubicBezTo>
                      <a:pt x="444" y="174"/>
                      <a:pt x="442" y="174"/>
                      <a:pt x="440" y="175"/>
                    </a:cubicBezTo>
                    <a:cubicBezTo>
                      <a:pt x="440" y="175"/>
                      <a:pt x="438" y="177"/>
                      <a:pt x="438" y="175"/>
                    </a:cubicBezTo>
                    <a:cubicBezTo>
                      <a:pt x="438" y="175"/>
                      <a:pt x="438" y="176"/>
                      <a:pt x="438" y="176"/>
                    </a:cubicBezTo>
                    <a:cubicBezTo>
                      <a:pt x="438" y="177"/>
                      <a:pt x="436" y="177"/>
                      <a:pt x="436" y="178"/>
                    </a:cubicBezTo>
                    <a:cubicBezTo>
                      <a:pt x="433" y="179"/>
                      <a:pt x="432" y="181"/>
                      <a:pt x="431" y="183"/>
                    </a:cubicBezTo>
                    <a:cubicBezTo>
                      <a:pt x="431" y="183"/>
                      <a:pt x="431" y="182"/>
                      <a:pt x="431" y="181"/>
                    </a:cubicBezTo>
                    <a:cubicBezTo>
                      <a:pt x="430" y="185"/>
                      <a:pt x="427" y="184"/>
                      <a:pt x="423" y="185"/>
                    </a:cubicBezTo>
                    <a:cubicBezTo>
                      <a:pt x="420" y="186"/>
                      <a:pt x="417" y="189"/>
                      <a:pt x="415" y="192"/>
                    </a:cubicBezTo>
                    <a:cubicBezTo>
                      <a:pt x="415" y="191"/>
                      <a:pt x="415" y="190"/>
                      <a:pt x="416" y="190"/>
                    </a:cubicBezTo>
                    <a:cubicBezTo>
                      <a:pt x="415" y="191"/>
                      <a:pt x="415" y="193"/>
                      <a:pt x="414" y="193"/>
                    </a:cubicBezTo>
                    <a:cubicBezTo>
                      <a:pt x="413" y="193"/>
                      <a:pt x="414" y="194"/>
                      <a:pt x="413" y="194"/>
                    </a:cubicBezTo>
                    <a:cubicBezTo>
                      <a:pt x="412" y="195"/>
                      <a:pt x="412" y="194"/>
                      <a:pt x="411" y="194"/>
                    </a:cubicBezTo>
                    <a:cubicBezTo>
                      <a:pt x="411" y="195"/>
                      <a:pt x="407" y="199"/>
                      <a:pt x="407" y="197"/>
                    </a:cubicBezTo>
                    <a:cubicBezTo>
                      <a:pt x="407" y="199"/>
                      <a:pt x="405" y="199"/>
                      <a:pt x="404" y="200"/>
                    </a:cubicBezTo>
                    <a:cubicBezTo>
                      <a:pt x="403" y="201"/>
                      <a:pt x="402" y="201"/>
                      <a:pt x="401" y="201"/>
                    </a:cubicBezTo>
                    <a:cubicBezTo>
                      <a:pt x="400" y="201"/>
                      <a:pt x="397" y="201"/>
                      <a:pt x="400" y="201"/>
                    </a:cubicBezTo>
                    <a:cubicBezTo>
                      <a:pt x="397" y="202"/>
                      <a:pt x="402" y="201"/>
                      <a:pt x="399" y="203"/>
                    </a:cubicBezTo>
                    <a:cubicBezTo>
                      <a:pt x="401" y="203"/>
                      <a:pt x="397" y="205"/>
                      <a:pt x="398" y="202"/>
                    </a:cubicBezTo>
                    <a:cubicBezTo>
                      <a:pt x="397" y="205"/>
                      <a:pt x="396" y="202"/>
                      <a:pt x="396" y="201"/>
                    </a:cubicBezTo>
                    <a:cubicBezTo>
                      <a:pt x="396" y="202"/>
                      <a:pt x="397" y="203"/>
                      <a:pt x="397" y="204"/>
                    </a:cubicBezTo>
                    <a:cubicBezTo>
                      <a:pt x="397" y="205"/>
                      <a:pt x="394" y="207"/>
                      <a:pt x="396" y="205"/>
                    </a:cubicBezTo>
                    <a:cubicBezTo>
                      <a:pt x="394" y="207"/>
                      <a:pt x="394" y="208"/>
                      <a:pt x="391" y="209"/>
                    </a:cubicBezTo>
                    <a:cubicBezTo>
                      <a:pt x="392" y="210"/>
                      <a:pt x="392" y="210"/>
                      <a:pt x="392" y="210"/>
                    </a:cubicBezTo>
                    <a:cubicBezTo>
                      <a:pt x="391" y="210"/>
                      <a:pt x="390" y="210"/>
                      <a:pt x="390" y="210"/>
                    </a:cubicBezTo>
                    <a:cubicBezTo>
                      <a:pt x="390" y="210"/>
                      <a:pt x="390" y="211"/>
                      <a:pt x="390" y="211"/>
                    </a:cubicBezTo>
                    <a:cubicBezTo>
                      <a:pt x="390" y="211"/>
                      <a:pt x="390" y="211"/>
                      <a:pt x="391" y="211"/>
                    </a:cubicBezTo>
                    <a:cubicBezTo>
                      <a:pt x="391" y="212"/>
                      <a:pt x="389" y="212"/>
                      <a:pt x="388" y="212"/>
                    </a:cubicBezTo>
                    <a:cubicBezTo>
                      <a:pt x="389" y="213"/>
                      <a:pt x="389" y="215"/>
                      <a:pt x="388" y="214"/>
                    </a:cubicBezTo>
                    <a:cubicBezTo>
                      <a:pt x="388" y="215"/>
                      <a:pt x="387" y="215"/>
                      <a:pt x="386" y="215"/>
                    </a:cubicBezTo>
                    <a:cubicBezTo>
                      <a:pt x="387" y="215"/>
                      <a:pt x="387" y="215"/>
                      <a:pt x="388" y="216"/>
                    </a:cubicBezTo>
                    <a:cubicBezTo>
                      <a:pt x="387" y="217"/>
                      <a:pt x="386" y="217"/>
                      <a:pt x="385" y="218"/>
                    </a:cubicBezTo>
                    <a:cubicBezTo>
                      <a:pt x="385" y="219"/>
                      <a:pt x="383" y="222"/>
                      <a:pt x="384" y="223"/>
                    </a:cubicBezTo>
                    <a:cubicBezTo>
                      <a:pt x="384" y="223"/>
                      <a:pt x="384" y="223"/>
                      <a:pt x="384" y="224"/>
                    </a:cubicBezTo>
                    <a:cubicBezTo>
                      <a:pt x="383" y="224"/>
                      <a:pt x="384" y="224"/>
                      <a:pt x="384" y="226"/>
                    </a:cubicBezTo>
                    <a:cubicBezTo>
                      <a:pt x="384" y="228"/>
                      <a:pt x="384" y="230"/>
                      <a:pt x="384" y="232"/>
                    </a:cubicBezTo>
                    <a:cubicBezTo>
                      <a:pt x="384" y="237"/>
                      <a:pt x="385" y="242"/>
                      <a:pt x="386" y="246"/>
                    </a:cubicBezTo>
                    <a:cubicBezTo>
                      <a:pt x="387" y="248"/>
                      <a:pt x="387" y="249"/>
                      <a:pt x="386" y="251"/>
                    </a:cubicBezTo>
                    <a:cubicBezTo>
                      <a:pt x="386" y="253"/>
                      <a:pt x="387" y="254"/>
                      <a:pt x="387" y="256"/>
                    </a:cubicBezTo>
                    <a:cubicBezTo>
                      <a:pt x="386" y="254"/>
                      <a:pt x="386" y="252"/>
                      <a:pt x="386" y="250"/>
                    </a:cubicBezTo>
                    <a:cubicBezTo>
                      <a:pt x="387" y="248"/>
                      <a:pt x="385" y="248"/>
                      <a:pt x="385" y="246"/>
                    </a:cubicBezTo>
                    <a:cubicBezTo>
                      <a:pt x="385" y="250"/>
                      <a:pt x="385" y="253"/>
                      <a:pt x="386" y="257"/>
                    </a:cubicBezTo>
                    <a:cubicBezTo>
                      <a:pt x="387" y="259"/>
                      <a:pt x="388" y="263"/>
                      <a:pt x="387" y="265"/>
                    </a:cubicBezTo>
                    <a:cubicBezTo>
                      <a:pt x="390" y="264"/>
                      <a:pt x="386" y="278"/>
                      <a:pt x="385" y="280"/>
                    </a:cubicBezTo>
                    <a:cubicBezTo>
                      <a:pt x="384" y="282"/>
                      <a:pt x="383" y="287"/>
                      <a:pt x="380" y="289"/>
                    </a:cubicBezTo>
                    <a:cubicBezTo>
                      <a:pt x="379" y="289"/>
                      <a:pt x="380" y="287"/>
                      <a:pt x="379" y="288"/>
                    </a:cubicBezTo>
                    <a:cubicBezTo>
                      <a:pt x="378" y="289"/>
                      <a:pt x="377" y="288"/>
                      <a:pt x="376" y="289"/>
                    </a:cubicBezTo>
                    <a:cubicBezTo>
                      <a:pt x="374" y="289"/>
                      <a:pt x="372" y="289"/>
                      <a:pt x="374" y="287"/>
                    </a:cubicBezTo>
                    <a:cubicBezTo>
                      <a:pt x="374" y="287"/>
                      <a:pt x="375" y="288"/>
                      <a:pt x="375" y="288"/>
                    </a:cubicBezTo>
                    <a:cubicBezTo>
                      <a:pt x="376" y="287"/>
                      <a:pt x="374" y="286"/>
                      <a:pt x="374" y="285"/>
                    </a:cubicBezTo>
                    <a:cubicBezTo>
                      <a:pt x="373" y="283"/>
                      <a:pt x="373" y="281"/>
                      <a:pt x="371" y="280"/>
                    </a:cubicBezTo>
                    <a:cubicBezTo>
                      <a:pt x="370" y="279"/>
                      <a:pt x="369" y="279"/>
                      <a:pt x="368" y="278"/>
                    </a:cubicBezTo>
                    <a:cubicBezTo>
                      <a:pt x="368" y="276"/>
                      <a:pt x="369" y="274"/>
                      <a:pt x="367" y="273"/>
                    </a:cubicBezTo>
                    <a:cubicBezTo>
                      <a:pt x="369" y="272"/>
                      <a:pt x="369" y="271"/>
                      <a:pt x="370" y="270"/>
                    </a:cubicBezTo>
                    <a:cubicBezTo>
                      <a:pt x="369" y="271"/>
                      <a:pt x="369" y="272"/>
                      <a:pt x="367" y="272"/>
                    </a:cubicBezTo>
                    <a:cubicBezTo>
                      <a:pt x="367" y="273"/>
                      <a:pt x="368" y="268"/>
                      <a:pt x="368" y="267"/>
                    </a:cubicBezTo>
                    <a:cubicBezTo>
                      <a:pt x="367" y="268"/>
                      <a:pt x="367" y="268"/>
                      <a:pt x="366" y="267"/>
                    </a:cubicBezTo>
                    <a:cubicBezTo>
                      <a:pt x="368" y="269"/>
                      <a:pt x="365" y="269"/>
                      <a:pt x="365" y="267"/>
                    </a:cubicBezTo>
                    <a:cubicBezTo>
                      <a:pt x="364" y="265"/>
                      <a:pt x="365" y="262"/>
                      <a:pt x="363" y="261"/>
                    </a:cubicBezTo>
                    <a:cubicBezTo>
                      <a:pt x="364" y="261"/>
                      <a:pt x="367" y="257"/>
                      <a:pt x="366" y="256"/>
                    </a:cubicBezTo>
                    <a:cubicBezTo>
                      <a:pt x="365" y="256"/>
                      <a:pt x="365" y="256"/>
                      <a:pt x="365" y="256"/>
                    </a:cubicBezTo>
                    <a:cubicBezTo>
                      <a:pt x="365" y="256"/>
                      <a:pt x="365" y="255"/>
                      <a:pt x="364" y="254"/>
                    </a:cubicBezTo>
                    <a:cubicBezTo>
                      <a:pt x="364" y="255"/>
                      <a:pt x="364" y="256"/>
                      <a:pt x="364" y="256"/>
                    </a:cubicBezTo>
                    <a:cubicBezTo>
                      <a:pt x="365" y="257"/>
                      <a:pt x="364" y="258"/>
                      <a:pt x="363" y="259"/>
                    </a:cubicBezTo>
                    <a:cubicBezTo>
                      <a:pt x="363" y="258"/>
                      <a:pt x="363" y="257"/>
                      <a:pt x="363" y="259"/>
                    </a:cubicBezTo>
                    <a:cubicBezTo>
                      <a:pt x="361" y="254"/>
                      <a:pt x="365" y="251"/>
                      <a:pt x="366" y="247"/>
                    </a:cubicBezTo>
                    <a:cubicBezTo>
                      <a:pt x="367" y="246"/>
                      <a:pt x="367" y="244"/>
                      <a:pt x="366" y="243"/>
                    </a:cubicBezTo>
                    <a:cubicBezTo>
                      <a:pt x="366" y="241"/>
                      <a:pt x="365" y="241"/>
                      <a:pt x="364" y="240"/>
                    </a:cubicBezTo>
                    <a:cubicBezTo>
                      <a:pt x="362" y="238"/>
                      <a:pt x="361" y="235"/>
                      <a:pt x="360" y="233"/>
                    </a:cubicBezTo>
                    <a:cubicBezTo>
                      <a:pt x="359" y="231"/>
                      <a:pt x="358" y="230"/>
                      <a:pt x="357" y="230"/>
                    </a:cubicBezTo>
                    <a:cubicBezTo>
                      <a:pt x="355" y="229"/>
                      <a:pt x="353" y="231"/>
                      <a:pt x="352" y="231"/>
                    </a:cubicBezTo>
                    <a:cubicBezTo>
                      <a:pt x="352" y="232"/>
                      <a:pt x="351" y="232"/>
                      <a:pt x="349" y="233"/>
                    </a:cubicBezTo>
                    <a:cubicBezTo>
                      <a:pt x="349" y="233"/>
                      <a:pt x="347" y="235"/>
                      <a:pt x="347" y="233"/>
                    </a:cubicBezTo>
                    <a:cubicBezTo>
                      <a:pt x="345" y="234"/>
                      <a:pt x="344" y="235"/>
                      <a:pt x="342" y="235"/>
                    </a:cubicBezTo>
                    <a:cubicBezTo>
                      <a:pt x="343" y="233"/>
                      <a:pt x="342" y="231"/>
                      <a:pt x="341" y="231"/>
                    </a:cubicBezTo>
                    <a:cubicBezTo>
                      <a:pt x="341" y="231"/>
                      <a:pt x="341" y="231"/>
                      <a:pt x="340" y="230"/>
                    </a:cubicBezTo>
                    <a:cubicBezTo>
                      <a:pt x="342" y="231"/>
                      <a:pt x="342" y="229"/>
                      <a:pt x="341" y="229"/>
                    </a:cubicBezTo>
                    <a:cubicBezTo>
                      <a:pt x="339" y="229"/>
                      <a:pt x="340" y="228"/>
                      <a:pt x="341" y="227"/>
                    </a:cubicBezTo>
                    <a:cubicBezTo>
                      <a:pt x="340" y="227"/>
                      <a:pt x="339" y="228"/>
                      <a:pt x="338" y="228"/>
                    </a:cubicBezTo>
                    <a:cubicBezTo>
                      <a:pt x="339" y="229"/>
                      <a:pt x="339" y="229"/>
                      <a:pt x="339" y="229"/>
                    </a:cubicBezTo>
                    <a:cubicBezTo>
                      <a:pt x="337" y="229"/>
                      <a:pt x="334" y="227"/>
                      <a:pt x="332" y="226"/>
                    </a:cubicBezTo>
                    <a:cubicBezTo>
                      <a:pt x="333" y="226"/>
                      <a:pt x="336" y="226"/>
                      <a:pt x="336" y="226"/>
                    </a:cubicBezTo>
                    <a:cubicBezTo>
                      <a:pt x="336" y="225"/>
                      <a:pt x="334" y="225"/>
                      <a:pt x="334" y="225"/>
                    </a:cubicBezTo>
                    <a:cubicBezTo>
                      <a:pt x="333" y="224"/>
                      <a:pt x="332" y="225"/>
                      <a:pt x="331" y="226"/>
                    </a:cubicBezTo>
                    <a:cubicBezTo>
                      <a:pt x="329" y="226"/>
                      <a:pt x="327" y="226"/>
                      <a:pt x="326" y="226"/>
                    </a:cubicBezTo>
                    <a:cubicBezTo>
                      <a:pt x="327" y="226"/>
                      <a:pt x="327" y="226"/>
                      <a:pt x="328" y="225"/>
                    </a:cubicBezTo>
                    <a:cubicBezTo>
                      <a:pt x="327" y="225"/>
                      <a:pt x="327" y="224"/>
                      <a:pt x="328" y="224"/>
                    </a:cubicBezTo>
                    <a:cubicBezTo>
                      <a:pt x="327" y="224"/>
                      <a:pt x="327" y="225"/>
                      <a:pt x="326" y="226"/>
                    </a:cubicBezTo>
                    <a:cubicBezTo>
                      <a:pt x="327" y="223"/>
                      <a:pt x="325" y="225"/>
                      <a:pt x="325" y="226"/>
                    </a:cubicBezTo>
                    <a:cubicBezTo>
                      <a:pt x="324" y="227"/>
                      <a:pt x="323" y="227"/>
                      <a:pt x="322" y="227"/>
                    </a:cubicBezTo>
                    <a:cubicBezTo>
                      <a:pt x="322" y="227"/>
                      <a:pt x="324" y="226"/>
                      <a:pt x="323" y="225"/>
                    </a:cubicBezTo>
                    <a:cubicBezTo>
                      <a:pt x="322" y="227"/>
                      <a:pt x="319" y="229"/>
                      <a:pt x="317" y="228"/>
                    </a:cubicBezTo>
                    <a:cubicBezTo>
                      <a:pt x="319" y="229"/>
                      <a:pt x="318" y="223"/>
                      <a:pt x="318" y="222"/>
                    </a:cubicBezTo>
                    <a:cubicBezTo>
                      <a:pt x="317" y="223"/>
                      <a:pt x="317" y="225"/>
                      <a:pt x="316" y="226"/>
                    </a:cubicBezTo>
                    <a:cubicBezTo>
                      <a:pt x="315" y="226"/>
                      <a:pt x="314" y="226"/>
                      <a:pt x="313" y="226"/>
                    </a:cubicBezTo>
                    <a:cubicBezTo>
                      <a:pt x="313" y="227"/>
                      <a:pt x="310" y="227"/>
                      <a:pt x="311" y="226"/>
                    </a:cubicBezTo>
                    <a:cubicBezTo>
                      <a:pt x="310" y="228"/>
                      <a:pt x="309" y="226"/>
                      <a:pt x="308" y="226"/>
                    </a:cubicBezTo>
                    <a:cubicBezTo>
                      <a:pt x="308" y="226"/>
                      <a:pt x="305" y="227"/>
                      <a:pt x="305" y="227"/>
                    </a:cubicBezTo>
                    <a:cubicBezTo>
                      <a:pt x="303" y="227"/>
                      <a:pt x="303" y="228"/>
                      <a:pt x="301" y="229"/>
                    </a:cubicBezTo>
                    <a:cubicBezTo>
                      <a:pt x="298" y="229"/>
                      <a:pt x="297" y="226"/>
                      <a:pt x="295" y="226"/>
                    </a:cubicBezTo>
                    <a:cubicBezTo>
                      <a:pt x="294" y="226"/>
                      <a:pt x="291" y="229"/>
                      <a:pt x="292" y="230"/>
                    </a:cubicBezTo>
                    <a:cubicBezTo>
                      <a:pt x="293" y="230"/>
                      <a:pt x="295" y="230"/>
                      <a:pt x="296" y="230"/>
                    </a:cubicBezTo>
                    <a:cubicBezTo>
                      <a:pt x="297" y="229"/>
                      <a:pt x="299" y="230"/>
                      <a:pt x="299" y="229"/>
                    </a:cubicBezTo>
                    <a:cubicBezTo>
                      <a:pt x="299" y="230"/>
                      <a:pt x="297" y="231"/>
                      <a:pt x="297" y="231"/>
                    </a:cubicBezTo>
                    <a:cubicBezTo>
                      <a:pt x="298" y="233"/>
                      <a:pt x="298" y="232"/>
                      <a:pt x="299" y="231"/>
                    </a:cubicBezTo>
                    <a:cubicBezTo>
                      <a:pt x="300" y="230"/>
                      <a:pt x="302" y="231"/>
                      <a:pt x="301" y="233"/>
                    </a:cubicBezTo>
                    <a:cubicBezTo>
                      <a:pt x="301" y="234"/>
                      <a:pt x="298" y="233"/>
                      <a:pt x="299" y="235"/>
                    </a:cubicBezTo>
                    <a:cubicBezTo>
                      <a:pt x="297" y="234"/>
                      <a:pt x="297" y="235"/>
                      <a:pt x="298" y="236"/>
                    </a:cubicBezTo>
                    <a:cubicBezTo>
                      <a:pt x="298" y="238"/>
                      <a:pt x="299" y="238"/>
                      <a:pt x="301" y="239"/>
                    </a:cubicBezTo>
                    <a:cubicBezTo>
                      <a:pt x="302" y="239"/>
                      <a:pt x="302" y="240"/>
                      <a:pt x="302" y="241"/>
                    </a:cubicBezTo>
                    <a:cubicBezTo>
                      <a:pt x="303" y="241"/>
                      <a:pt x="301" y="242"/>
                      <a:pt x="301" y="243"/>
                    </a:cubicBezTo>
                    <a:cubicBezTo>
                      <a:pt x="300" y="241"/>
                      <a:pt x="299" y="243"/>
                      <a:pt x="298" y="244"/>
                    </a:cubicBezTo>
                    <a:cubicBezTo>
                      <a:pt x="299" y="243"/>
                      <a:pt x="299" y="242"/>
                      <a:pt x="299" y="241"/>
                    </a:cubicBezTo>
                    <a:cubicBezTo>
                      <a:pt x="299" y="241"/>
                      <a:pt x="299" y="241"/>
                      <a:pt x="298" y="240"/>
                    </a:cubicBezTo>
                    <a:cubicBezTo>
                      <a:pt x="298" y="240"/>
                      <a:pt x="296" y="239"/>
                      <a:pt x="295" y="239"/>
                    </a:cubicBezTo>
                    <a:cubicBezTo>
                      <a:pt x="296" y="238"/>
                      <a:pt x="292" y="236"/>
                      <a:pt x="292" y="236"/>
                    </a:cubicBezTo>
                    <a:cubicBezTo>
                      <a:pt x="292" y="236"/>
                      <a:pt x="293" y="238"/>
                      <a:pt x="293" y="238"/>
                    </a:cubicBezTo>
                    <a:cubicBezTo>
                      <a:pt x="292" y="240"/>
                      <a:pt x="292" y="241"/>
                      <a:pt x="290" y="242"/>
                    </a:cubicBezTo>
                    <a:cubicBezTo>
                      <a:pt x="290" y="240"/>
                      <a:pt x="290" y="240"/>
                      <a:pt x="289" y="240"/>
                    </a:cubicBezTo>
                    <a:cubicBezTo>
                      <a:pt x="286" y="239"/>
                      <a:pt x="287" y="241"/>
                      <a:pt x="285" y="241"/>
                    </a:cubicBezTo>
                    <a:cubicBezTo>
                      <a:pt x="283" y="242"/>
                      <a:pt x="280" y="239"/>
                      <a:pt x="281" y="236"/>
                    </a:cubicBezTo>
                    <a:cubicBezTo>
                      <a:pt x="281" y="237"/>
                      <a:pt x="279" y="237"/>
                      <a:pt x="278" y="236"/>
                    </a:cubicBezTo>
                    <a:cubicBezTo>
                      <a:pt x="278" y="235"/>
                      <a:pt x="277" y="235"/>
                      <a:pt x="278" y="234"/>
                    </a:cubicBezTo>
                    <a:cubicBezTo>
                      <a:pt x="277" y="234"/>
                      <a:pt x="275" y="235"/>
                      <a:pt x="276" y="233"/>
                    </a:cubicBezTo>
                    <a:cubicBezTo>
                      <a:pt x="275" y="233"/>
                      <a:pt x="272" y="234"/>
                      <a:pt x="273" y="236"/>
                    </a:cubicBezTo>
                    <a:cubicBezTo>
                      <a:pt x="271" y="235"/>
                      <a:pt x="269" y="236"/>
                      <a:pt x="267" y="236"/>
                    </a:cubicBezTo>
                    <a:cubicBezTo>
                      <a:pt x="265" y="235"/>
                      <a:pt x="263" y="234"/>
                      <a:pt x="261" y="233"/>
                    </a:cubicBezTo>
                    <a:cubicBezTo>
                      <a:pt x="262" y="232"/>
                      <a:pt x="262" y="231"/>
                      <a:pt x="262" y="230"/>
                    </a:cubicBezTo>
                    <a:cubicBezTo>
                      <a:pt x="261" y="231"/>
                      <a:pt x="261" y="233"/>
                      <a:pt x="260" y="234"/>
                    </a:cubicBezTo>
                    <a:cubicBezTo>
                      <a:pt x="258" y="234"/>
                      <a:pt x="256" y="234"/>
                      <a:pt x="255" y="234"/>
                    </a:cubicBezTo>
                    <a:cubicBezTo>
                      <a:pt x="256" y="233"/>
                      <a:pt x="257" y="232"/>
                      <a:pt x="257" y="231"/>
                    </a:cubicBezTo>
                    <a:cubicBezTo>
                      <a:pt x="255" y="232"/>
                      <a:pt x="254" y="233"/>
                      <a:pt x="255" y="235"/>
                    </a:cubicBezTo>
                    <a:cubicBezTo>
                      <a:pt x="251" y="235"/>
                      <a:pt x="248" y="236"/>
                      <a:pt x="245" y="239"/>
                    </a:cubicBezTo>
                    <a:cubicBezTo>
                      <a:pt x="245" y="237"/>
                      <a:pt x="247" y="237"/>
                      <a:pt x="248" y="236"/>
                    </a:cubicBezTo>
                    <a:cubicBezTo>
                      <a:pt x="247" y="236"/>
                      <a:pt x="246" y="236"/>
                      <a:pt x="245" y="237"/>
                    </a:cubicBezTo>
                    <a:cubicBezTo>
                      <a:pt x="246" y="236"/>
                      <a:pt x="247" y="235"/>
                      <a:pt x="246" y="233"/>
                    </a:cubicBezTo>
                    <a:cubicBezTo>
                      <a:pt x="245" y="234"/>
                      <a:pt x="245" y="234"/>
                      <a:pt x="244" y="235"/>
                    </a:cubicBezTo>
                    <a:cubicBezTo>
                      <a:pt x="244" y="235"/>
                      <a:pt x="244" y="234"/>
                      <a:pt x="243" y="235"/>
                    </a:cubicBezTo>
                    <a:cubicBezTo>
                      <a:pt x="242" y="235"/>
                      <a:pt x="243" y="238"/>
                      <a:pt x="244" y="238"/>
                    </a:cubicBezTo>
                    <a:cubicBezTo>
                      <a:pt x="242" y="240"/>
                      <a:pt x="240" y="241"/>
                      <a:pt x="239" y="243"/>
                    </a:cubicBezTo>
                    <a:cubicBezTo>
                      <a:pt x="237" y="245"/>
                      <a:pt x="232" y="245"/>
                      <a:pt x="230" y="247"/>
                    </a:cubicBezTo>
                    <a:cubicBezTo>
                      <a:pt x="231" y="247"/>
                      <a:pt x="232" y="247"/>
                      <a:pt x="232" y="247"/>
                    </a:cubicBezTo>
                    <a:cubicBezTo>
                      <a:pt x="231" y="248"/>
                      <a:pt x="229" y="248"/>
                      <a:pt x="227" y="249"/>
                    </a:cubicBezTo>
                    <a:cubicBezTo>
                      <a:pt x="228" y="248"/>
                      <a:pt x="229" y="248"/>
                      <a:pt x="230" y="247"/>
                    </a:cubicBezTo>
                    <a:cubicBezTo>
                      <a:pt x="229" y="247"/>
                      <a:pt x="228" y="248"/>
                      <a:pt x="228" y="248"/>
                    </a:cubicBezTo>
                    <a:cubicBezTo>
                      <a:pt x="229" y="247"/>
                      <a:pt x="226" y="247"/>
                      <a:pt x="226" y="246"/>
                    </a:cubicBezTo>
                    <a:cubicBezTo>
                      <a:pt x="226" y="247"/>
                      <a:pt x="226" y="247"/>
                      <a:pt x="225" y="248"/>
                    </a:cubicBezTo>
                    <a:cubicBezTo>
                      <a:pt x="225" y="245"/>
                      <a:pt x="221" y="250"/>
                      <a:pt x="225" y="249"/>
                    </a:cubicBezTo>
                    <a:cubicBezTo>
                      <a:pt x="224" y="251"/>
                      <a:pt x="222" y="251"/>
                      <a:pt x="221" y="249"/>
                    </a:cubicBezTo>
                    <a:cubicBezTo>
                      <a:pt x="221" y="251"/>
                      <a:pt x="218" y="254"/>
                      <a:pt x="219" y="252"/>
                    </a:cubicBezTo>
                    <a:cubicBezTo>
                      <a:pt x="218" y="254"/>
                      <a:pt x="216" y="252"/>
                      <a:pt x="216" y="254"/>
                    </a:cubicBezTo>
                    <a:cubicBezTo>
                      <a:pt x="216" y="254"/>
                      <a:pt x="217" y="254"/>
                      <a:pt x="218" y="253"/>
                    </a:cubicBezTo>
                    <a:cubicBezTo>
                      <a:pt x="217" y="257"/>
                      <a:pt x="214" y="256"/>
                      <a:pt x="212" y="257"/>
                    </a:cubicBezTo>
                    <a:cubicBezTo>
                      <a:pt x="212" y="257"/>
                      <a:pt x="213" y="257"/>
                      <a:pt x="213" y="257"/>
                    </a:cubicBezTo>
                    <a:cubicBezTo>
                      <a:pt x="213" y="258"/>
                      <a:pt x="213" y="258"/>
                      <a:pt x="214" y="259"/>
                    </a:cubicBezTo>
                    <a:cubicBezTo>
                      <a:pt x="214" y="259"/>
                      <a:pt x="212" y="261"/>
                      <a:pt x="212" y="262"/>
                    </a:cubicBezTo>
                    <a:cubicBezTo>
                      <a:pt x="211" y="263"/>
                      <a:pt x="209" y="263"/>
                      <a:pt x="208" y="262"/>
                    </a:cubicBezTo>
                    <a:cubicBezTo>
                      <a:pt x="209" y="262"/>
                      <a:pt x="209" y="263"/>
                      <a:pt x="208" y="264"/>
                    </a:cubicBezTo>
                    <a:cubicBezTo>
                      <a:pt x="209" y="264"/>
                      <a:pt x="210" y="264"/>
                      <a:pt x="211" y="264"/>
                    </a:cubicBezTo>
                    <a:cubicBezTo>
                      <a:pt x="211" y="265"/>
                      <a:pt x="210" y="266"/>
                      <a:pt x="209" y="267"/>
                    </a:cubicBezTo>
                    <a:cubicBezTo>
                      <a:pt x="208" y="267"/>
                      <a:pt x="209" y="270"/>
                      <a:pt x="209" y="271"/>
                    </a:cubicBezTo>
                    <a:cubicBezTo>
                      <a:pt x="209" y="273"/>
                      <a:pt x="208" y="277"/>
                      <a:pt x="209" y="279"/>
                    </a:cubicBezTo>
                    <a:cubicBezTo>
                      <a:pt x="210" y="278"/>
                      <a:pt x="210" y="278"/>
                      <a:pt x="210" y="278"/>
                    </a:cubicBezTo>
                    <a:cubicBezTo>
                      <a:pt x="211" y="279"/>
                      <a:pt x="208" y="280"/>
                      <a:pt x="207" y="280"/>
                    </a:cubicBezTo>
                    <a:cubicBezTo>
                      <a:pt x="206" y="281"/>
                      <a:pt x="205" y="278"/>
                      <a:pt x="203" y="278"/>
                    </a:cubicBezTo>
                    <a:cubicBezTo>
                      <a:pt x="202" y="278"/>
                      <a:pt x="200" y="278"/>
                      <a:pt x="199" y="278"/>
                    </a:cubicBezTo>
                    <a:cubicBezTo>
                      <a:pt x="198" y="277"/>
                      <a:pt x="196" y="275"/>
                      <a:pt x="194" y="275"/>
                    </a:cubicBezTo>
                    <a:cubicBezTo>
                      <a:pt x="191" y="274"/>
                      <a:pt x="192" y="272"/>
                      <a:pt x="191" y="269"/>
                    </a:cubicBezTo>
                    <a:cubicBezTo>
                      <a:pt x="190" y="267"/>
                      <a:pt x="190" y="265"/>
                      <a:pt x="190" y="263"/>
                    </a:cubicBezTo>
                    <a:cubicBezTo>
                      <a:pt x="190" y="262"/>
                      <a:pt x="191" y="262"/>
                      <a:pt x="191" y="261"/>
                    </a:cubicBezTo>
                    <a:cubicBezTo>
                      <a:pt x="190" y="260"/>
                      <a:pt x="189" y="259"/>
                      <a:pt x="188" y="258"/>
                    </a:cubicBezTo>
                    <a:cubicBezTo>
                      <a:pt x="187" y="255"/>
                      <a:pt x="185" y="252"/>
                      <a:pt x="184" y="248"/>
                    </a:cubicBezTo>
                    <a:cubicBezTo>
                      <a:pt x="184" y="246"/>
                      <a:pt x="184" y="244"/>
                      <a:pt x="184" y="243"/>
                    </a:cubicBezTo>
                    <a:cubicBezTo>
                      <a:pt x="184" y="242"/>
                      <a:pt x="183" y="241"/>
                      <a:pt x="183" y="240"/>
                    </a:cubicBezTo>
                    <a:cubicBezTo>
                      <a:pt x="183" y="239"/>
                      <a:pt x="182" y="239"/>
                      <a:pt x="181" y="238"/>
                    </a:cubicBezTo>
                    <a:cubicBezTo>
                      <a:pt x="180" y="236"/>
                      <a:pt x="179" y="235"/>
                      <a:pt x="178" y="234"/>
                    </a:cubicBezTo>
                    <a:cubicBezTo>
                      <a:pt x="175" y="233"/>
                      <a:pt x="175" y="233"/>
                      <a:pt x="175" y="233"/>
                    </a:cubicBezTo>
                    <a:cubicBezTo>
                      <a:pt x="172" y="233"/>
                      <a:pt x="168" y="233"/>
                      <a:pt x="165" y="234"/>
                    </a:cubicBezTo>
                    <a:cubicBezTo>
                      <a:pt x="162" y="236"/>
                      <a:pt x="162" y="241"/>
                      <a:pt x="158" y="243"/>
                    </a:cubicBezTo>
                    <a:cubicBezTo>
                      <a:pt x="157" y="244"/>
                      <a:pt x="155" y="242"/>
                      <a:pt x="154" y="241"/>
                    </a:cubicBezTo>
                    <a:cubicBezTo>
                      <a:pt x="152" y="240"/>
                      <a:pt x="151" y="240"/>
                      <a:pt x="150" y="239"/>
                    </a:cubicBezTo>
                    <a:cubicBezTo>
                      <a:pt x="147" y="237"/>
                      <a:pt x="146" y="234"/>
                      <a:pt x="146" y="231"/>
                    </a:cubicBezTo>
                    <a:cubicBezTo>
                      <a:pt x="146" y="229"/>
                      <a:pt x="146" y="227"/>
                      <a:pt x="146" y="225"/>
                    </a:cubicBezTo>
                    <a:cubicBezTo>
                      <a:pt x="146" y="223"/>
                      <a:pt x="145" y="222"/>
                      <a:pt x="143" y="221"/>
                    </a:cubicBezTo>
                    <a:cubicBezTo>
                      <a:pt x="141" y="221"/>
                      <a:pt x="140" y="217"/>
                      <a:pt x="139" y="215"/>
                    </a:cubicBezTo>
                    <a:cubicBezTo>
                      <a:pt x="134" y="213"/>
                      <a:pt x="137" y="210"/>
                      <a:pt x="133" y="209"/>
                    </a:cubicBezTo>
                    <a:cubicBezTo>
                      <a:pt x="115" y="209"/>
                      <a:pt x="115" y="209"/>
                      <a:pt x="115" y="209"/>
                    </a:cubicBezTo>
                    <a:cubicBezTo>
                      <a:pt x="114" y="215"/>
                      <a:pt x="114" y="215"/>
                      <a:pt x="114" y="215"/>
                    </a:cubicBezTo>
                    <a:cubicBezTo>
                      <a:pt x="86" y="215"/>
                      <a:pt x="86" y="215"/>
                      <a:pt x="86" y="215"/>
                    </a:cubicBezTo>
                    <a:cubicBezTo>
                      <a:pt x="54" y="201"/>
                      <a:pt x="54" y="201"/>
                      <a:pt x="54" y="201"/>
                    </a:cubicBezTo>
                    <a:cubicBezTo>
                      <a:pt x="54" y="200"/>
                      <a:pt x="55" y="199"/>
                      <a:pt x="55" y="198"/>
                    </a:cubicBezTo>
                    <a:cubicBezTo>
                      <a:pt x="47" y="199"/>
                      <a:pt x="39" y="200"/>
                      <a:pt x="30" y="201"/>
                    </a:cubicBezTo>
                    <a:cubicBezTo>
                      <a:pt x="30" y="198"/>
                      <a:pt x="31" y="196"/>
                      <a:pt x="31" y="194"/>
                    </a:cubicBezTo>
                    <a:cubicBezTo>
                      <a:pt x="31" y="191"/>
                      <a:pt x="29" y="190"/>
                      <a:pt x="28" y="188"/>
                    </a:cubicBezTo>
                    <a:cubicBezTo>
                      <a:pt x="26" y="186"/>
                      <a:pt x="26" y="187"/>
                      <a:pt x="24" y="186"/>
                    </a:cubicBezTo>
                    <a:cubicBezTo>
                      <a:pt x="23" y="186"/>
                      <a:pt x="26" y="182"/>
                      <a:pt x="22" y="182"/>
                    </a:cubicBezTo>
                    <a:cubicBezTo>
                      <a:pt x="19" y="182"/>
                      <a:pt x="18" y="182"/>
                      <a:pt x="17" y="180"/>
                    </a:cubicBezTo>
                    <a:cubicBezTo>
                      <a:pt x="16" y="178"/>
                      <a:pt x="13" y="178"/>
                      <a:pt x="11" y="177"/>
                    </a:cubicBezTo>
                    <a:cubicBezTo>
                      <a:pt x="10" y="177"/>
                      <a:pt x="5" y="178"/>
                      <a:pt x="6" y="175"/>
                    </a:cubicBezTo>
                    <a:cubicBezTo>
                      <a:pt x="6" y="174"/>
                      <a:pt x="8" y="172"/>
                      <a:pt x="8" y="170"/>
                    </a:cubicBezTo>
                    <a:cubicBezTo>
                      <a:pt x="8" y="168"/>
                      <a:pt x="6" y="169"/>
                      <a:pt x="7" y="167"/>
                    </a:cubicBezTo>
                    <a:cubicBezTo>
                      <a:pt x="8" y="166"/>
                      <a:pt x="6" y="164"/>
                      <a:pt x="5" y="163"/>
                    </a:cubicBezTo>
                    <a:cubicBezTo>
                      <a:pt x="5" y="162"/>
                      <a:pt x="5" y="161"/>
                      <a:pt x="5" y="160"/>
                    </a:cubicBezTo>
                    <a:cubicBezTo>
                      <a:pt x="5" y="158"/>
                      <a:pt x="2" y="156"/>
                      <a:pt x="3" y="155"/>
                    </a:cubicBezTo>
                    <a:cubicBezTo>
                      <a:pt x="3" y="152"/>
                      <a:pt x="4" y="152"/>
                      <a:pt x="5" y="150"/>
                    </a:cubicBezTo>
                    <a:cubicBezTo>
                      <a:pt x="8" y="148"/>
                      <a:pt x="6" y="148"/>
                      <a:pt x="4" y="147"/>
                    </a:cubicBezTo>
                    <a:cubicBezTo>
                      <a:pt x="2" y="145"/>
                      <a:pt x="4" y="143"/>
                      <a:pt x="3" y="141"/>
                    </a:cubicBezTo>
                    <a:cubicBezTo>
                      <a:pt x="3" y="140"/>
                      <a:pt x="4" y="137"/>
                      <a:pt x="6" y="137"/>
                    </a:cubicBezTo>
                    <a:cubicBezTo>
                      <a:pt x="6" y="138"/>
                      <a:pt x="5" y="139"/>
                      <a:pt x="5" y="139"/>
                    </a:cubicBezTo>
                    <a:cubicBezTo>
                      <a:pt x="5" y="140"/>
                      <a:pt x="6" y="141"/>
                      <a:pt x="7" y="141"/>
                    </a:cubicBezTo>
                    <a:cubicBezTo>
                      <a:pt x="8" y="139"/>
                      <a:pt x="6" y="136"/>
                      <a:pt x="9" y="134"/>
                    </a:cubicBezTo>
                    <a:cubicBezTo>
                      <a:pt x="6" y="131"/>
                      <a:pt x="7" y="137"/>
                      <a:pt x="5" y="137"/>
                    </a:cubicBezTo>
                    <a:cubicBezTo>
                      <a:pt x="4" y="136"/>
                      <a:pt x="2" y="133"/>
                      <a:pt x="1" y="135"/>
                    </a:cubicBezTo>
                    <a:cubicBezTo>
                      <a:pt x="2" y="134"/>
                      <a:pt x="3" y="132"/>
                      <a:pt x="3" y="134"/>
                    </a:cubicBezTo>
                    <a:cubicBezTo>
                      <a:pt x="3" y="133"/>
                      <a:pt x="3" y="132"/>
                      <a:pt x="3" y="131"/>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239" name="Freeform 5475"/>
              <p:cNvSpPr>
                <a:spLocks/>
              </p:cNvSpPr>
              <p:nvPr/>
            </p:nvSpPr>
            <p:spPr bwMode="auto">
              <a:xfrm>
                <a:off x="964" y="1758"/>
                <a:ext cx="12" cy="6"/>
              </a:xfrm>
              <a:custGeom>
                <a:avLst/>
                <a:gdLst>
                  <a:gd name="T0" fmla="*/ 4 w 9"/>
                  <a:gd name="T1" fmla="*/ 1 h 5"/>
                  <a:gd name="T2" fmla="*/ 7 w 9"/>
                  <a:gd name="T3" fmla="*/ 5 h 5"/>
                  <a:gd name="T4" fmla="*/ 5 w 9"/>
                  <a:gd name="T5" fmla="*/ 6 h 5"/>
                  <a:gd name="T6" fmla="*/ 8 w 9"/>
                  <a:gd name="T7" fmla="*/ 5 h 5"/>
                  <a:gd name="T8" fmla="*/ 12 w 9"/>
                  <a:gd name="T9" fmla="*/ 2 h 5"/>
                  <a:gd name="T10" fmla="*/ 4 w 9"/>
                  <a:gd name="T11" fmla="*/ 1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5">
                    <a:moveTo>
                      <a:pt x="3" y="1"/>
                    </a:moveTo>
                    <a:cubicBezTo>
                      <a:pt x="0" y="2"/>
                      <a:pt x="4" y="3"/>
                      <a:pt x="5" y="4"/>
                    </a:cubicBezTo>
                    <a:cubicBezTo>
                      <a:pt x="5" y="4"/>
                      <a:pt x="4" y="5"/>
                      <a:pt x="4" y="5"/>
                    </a:cubicBezTo>
                    <a:cubicBezTo>
                      <a:pt x="4" y="5"/>
                      <a:pt x="6" y="5"/>
                      <a:pt x="6" y="4"/>
                    </a:cubicBezTo>
                    <a:cubicBezTo>
                      <a:pt x="6" y="3"/>
                      <a:pt x="8" y="3"/>
                      <a:pt x="9" y="2"/>
                    </a:cubicBezTo>
                    <a:cubicBezTo>
                      <a:pt x="7" y="1"/>
                      <a:pt x="5" y="0"/>
                      <a:pt x="3" y="1"/>
                    </a:cubicBezTo>
                  </a:path>
                </a:pathLst>
              </a:custGeom>
              <a:solidFill>
                <a:srgbClr val="B3B3B3"/>
              </a:solidFill>
              <a:ln w="3175">
                <a:solidFill>
                  <a:schemeClr val="tx1"/>
                </a:solidFill>
                <a:round/>
                <a:headEnd/>
                <a:tailEnd/>
              </a:ln>
            </p:spPr>
            <p:txBody>
              <a:bodyPr/>
              <a:lstStyle/>
              <a:p>
                <a:endParaRPr lang="en-GB" sz="2400" dirty="0"/>
              </a:p>
            </p:txBody>
          </p:sp>
          <p:sp>
            <p:nvSpPr>
              <p:cNvPr id="240" name="Freeform 5476"/>
              <p:cNvSpPr>
                <a:spLocks/>
              </p:cNvSpPr>
              <p:nvPr/>
            </p:nvSpPr>
            <p:spPr bwMode="auto">
              <a:xfrm>
                <a:off x="1001" y="1733"/>
                <a:ext cx="31" cy="7"/>
              </a:xfrm>
              <a:custGeom>
                <a:avLst/>
                <a:gdLst>
                  <a:gd name="T0" fmla="*/ 0 w 23"/>
                  <a:gd name="T1" fmla="*/ 6 h 6"/>
                  <a:gd name="T2" fmla="*/ 9 w 23"/>
                  <a:gd name="T3" fmla="*/ 5 h 6"/>
                  <a:gd name="T4" fmla="*/ 18 w 23"/>
                  <a:gd name="T5" fmla="*/ 5 h 6"/>
                  <a:gd name="T6" fmla="*/ 18 w 23"/>
                  <a:gd name="T7" fmla="*/ 4 h 6"/>
                  <a:gd name="T8" fmla="*/ 23 w 23"/>
                  <a:gd name="T9" fmla="*/ 2 h 6"/>
                  <a:gd name="T10" fmla="*/ 31 w 23"/>
                  <a:gd name="T11" fmla="*/ 0 h 6"/>
                  <a:gd name="T12" fmla="*/ 22 w 23"/>
                  <a:gd name="T13" fmla="*/ 1 h 6"/>
                  <a:gd name="T14" fmla="*/ 13 w 23"/>
                  <a:gd name="T15" fmla="*/ 2 h 6"/>
                  <a:gd name="T16" fmla="*/ 0 w 23"/>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6">
                    <a:moveTo>
                      <a:pt x="0" y="5"/>
                    </a:moveTo>
                    <a:cubicBezTo>
                      <a:pt x="2" y="6"/>
                      <a:pt x="5" y="4"/>
                      <a:pt x="7" y="4"/>
                    </a:cubicBezTo>
                    <a:cubicBezTo>
                      <a:pt x="9" y="4"/>
                      <a:pt x="12" y="5"/>
                      <a:pt x="13" y="4"/>
                    </a:cubicBezTo>
                    <a:cubicBezTo>
                      <a:pt x="12" y="4"/>
                      <a:pt x="12" y="4"/>
                      <a:pt x="13" y="3"/>
                    </a:cubicBezTo>
                    <a:cubicBezTo>
                      <a:pt x="15" y="3"/>
                      <a:pt x="16" y="2"/>
                      <a:pt x="17" y="2"/>
                    </a:cubicBezTo>
                    <a:cubicBezTo>
                      <a:pt x="19" y="2"/>
                      <a:pt x="21" y="1"/>
                      <a:pt x="23" y="0"/>
                    </a:cubicBezTo>
                    <a:cubicBezTo>
                      <a:pt x="20" y="0"/>
                      <a:pt x="18" y="0"/>
                      <a:pt x="16" y="1"/>
                    </a:cubicBezTo>
                    <a:cubicBezTo>
                      <a:pt x="14" y="1"/>
                      <a:pt x="12" y="2"/>
                      <a:pt x="10" y="2"/>
                    </a:cubicBezTo>
                    <a:cubicBezTo>
                      <a:pt x="6" y="2"/>
                      <a:pt x="2" y="2"/>
                      <a:pt x="0" y="5"/>
                    </a:cubicBezTo>
                  </a:path>
                </a:pathLst>
              </a:custGeom>
              <a:solidFill>
                <a:srgbClr val="B3B3B3"/>
              </a:solidFill>
              <a:ln w="3175">
                <a:solidFill>
                  <a:schemeClr val="tx1"/>
                </a:solidFill>
                <a:round/>
                <a:headEnd/>
                <a:tailEnd/>
              </a:ln>
            </p:spPr>
            <p:txBody>
              <a:bodyPr/>
              <a:lstStyle/>
              <a:p>
                <a:endParaRPr lang="en-GB" sz="2400" dirty="0"/>
              </a:p>
            </p:txBody>
          </p:sp>
          <p:sp>
            <p:nvSpPr>
              <p:cNvPr id="241" name="Freeform 5477"/>
              <p:cNvSpPr>
                <a:spLocks/>
              </p:cNvSpPr>
              <p:nvPr/>
            </p:nvSpPr>
            <p:spPr bwMode="auto">
              <a:xfrm>
                <a:off x="3312" y="1797"/>
                <a:ext cx="498" cy="229"/>
              </a:xfrm>
              <a:custGeom>
                <a:avLst/>
                <a:gdLst>
                  <a:gd name="T0" fmla="*/ 4 w 377"/>
                  <a:gd name="T1" fmla="*/ 82 h 173"/>
                  <a:gd name="T2" fmla="*/ 26 w 377"/>
                  <a:gd name="T3" fmla="*/ 70 h 173"/>
                  <a:gd name="T4" fmla="*/ 49 w 377"/>
                  <a:gd name="T5" fmla="*/ 57 h 173"/>
                  <a:gd name="T6" fmla="*/ 83 w 377"/>
                  <a:gd name="T7" fmla="*/ 65 h 173"/>
                  <a:gd name="T8" fmla="*/ 103 w 377"/>
                  <a:gd name="T9" fmla="*/ 73 h 173"/>
                  <a:gd name="T10" fmla="*/ 122 w 377"/>
                  <a:gd name="T11" fmla="*/ 66 h 173"/>
                  <a:gd name="T12" fmla="*/ 140 w 377"/>
                  <a:gd name="T13" fmla="*/ 69 h 173"/>
                  <a:gd name="T14" fmla="*/ 165 w 377"/>
                  <a:gd name="T15" fmla="*/ 71 h 173"/>
                  <a:gd name="T16" fmla="*/ 161 w 377"/>
                  <a:gd name="T17" fmla="*/ 57 h 173"/>
                  <a:gd name="T18" fmla="*/ 156 w 377"/>
                  <a:gd name="T19" fmla="*/ 41 h 173"/>
                  <a:gd name="T20" fmla="*/ 159 w 377"/>
                  <a:gd name="T21" fmla="*/ 32 h 173"/>
                  <a:gd name="T22" fmla="*/ 156 w 377"/>
                  <a:gd name="T23" fmla="*/ 23 h 173"/>
                  <a:gd name="T24" fmla="*/ 178 w 377"/>
                  <a:gd name="T25" fmla="*/ 19 h 173"/>
                  <a:gd name="T26" fmla="*/ 201 w 377"/>
                  <a:gd name="T27" fmla="*/ 15 h 173"/>
                  <a:gd name="T28" fmla="*/ 239 w 377"/>
                  <a:gd name="T29" fmla="*/ 1 h 173"/>
                  <a:gd name="T30" fmla="*/ 264 w 377"/>
                  <a:gd name="T31" fmla="*/ 4 h 173"/>
                  <a:gd name="T32" fmla="*/ 279 w 377"/>
                  <a:gd name="T33" fmla="*/ 19 h 173"/>
                  <a:gd name="T34" fmla="*/ 292 w 377"/>
                  <a:gd name="T35" fmla="*/ 21 h 173"/>
                  <a:gd name="T36" fmla="*/ 304 w 377"/>
                  <a:gd name="T37" fmla="*/ 29 h 173"/>
                  <a:gd name="T38" fmla="*/ 322 w 377"/>
                  <a:gd name="T39" fmla="*/ 20 h 173"/>
                  <a:gd name="T40" fmla="*/ 337 w 377"/>
                  <a:gd name="T41" fmla="*/ 16 h 173"/>
                  <a:gd name="T42" fmla="*/ 386 w 377"/>
                  <a:gd name="T43" fmla="*/ 58 h 173"/>
                  <a:gd name="T44" fmla="*/ 409 w 377"/>
                  <a:gd name="T45" fmla="*/ 65 h 173"/>
                  <a:gd name="T46" fmla="*/ 431 w 377"/>
                  <a:gd name="T47" fmla="*/ 69 h 173"/>
                  <a:gd name="T48" fmla="*/ 466 w 377"/>
                  <a:gd name="T49" fmla="*/ 85 h 173"/>
                  <a:gd name="T50" fmla="*/ 487 w 377"/>
                  <a:gd name="T51" fmla="*/ 89 h 173"/>
                  <a:gd name="T52" fmla="*/ 490 w 377"/>
                  <a:gd name="T53" fmla="*/ 106 h 173"/>
                  <a:gd name="T54" fmla="*/ 472 w 377"/>
                  <a:gd name="T55" fmla="*/ 128 h 173"/>
                  <a:gd name="T56" fmla="*/ 460 w 377"/>
                  <a:gd name="T57" fmla="*/ 158 h 173"/>
                  <a:gd name="T58" fmla="*/ 439 w 377"/>
                  <a:gd name="T59" fmla="*/ 165 h 173"/>
                  <a:gd name="T60" fmla="*/ 449 w 377"/>
                  <a:gd name="T61" fmla="*/ 193 h 173"/>
                  <a:gd name="T62" fmla="*/ 421 w 377"/>
                  <a:gd name="T63" fmla="*/ 193 h 173"/>
                  <a:gd name="T64" fmla="*/ 366 w 377"/>
                  <a:gd name="T65" fmla="*/ 187 h 173"/>
                  <a:gd name="T66" fmla="*/ 337 w 377"/>
                  <a:gd name="T67" fmla="*/ 193 h 173"/>
                  <a:gd name="T68" fmla="*/ 322 w 377"/>
                  <a:gd name="T69" fmla="*/ 206 h 173"/>
                  <a:gd name="T70" fmla="*/ 306 w 377"/>
                  <a:gd name="T71" fmla="*/ 229 h 173"/>
                  <a:gd name="T72" fmla="*/ 268 w 377"/>
                  <a:gd name="T73" fmla="*/ 206 h 173"/>
                  <a:gd name="T74" fmla="*/ 223 w 377"/>
                  <a:gd name="T75" fmla="*/ 181 h 173"/>
                  <a:gd name="T76" fmla="*/ 189 w 377"/>
                  <a:gd name="T77" fmla="*/ 164 h 173"/>
                  <a:gd name="T78" fmla="*/ 181 w 377"/>
                  <a:gd name="T79" fmla="*/ 148 h 173"/>
                  <a:gd name="T80" fmla="*/ 173 w 377"/>
                  <a:gd name="T81" fmla="*/ 143 h 173"/>
                  <a:gd name="T82" fmla="*/ 166 w 377"/>
                  <a:gd name="T83" fmla="*/ 148 h 173"/>
                  <a:gd name="T84" fmla="*/ 129 w 377"/>
                  <a:gd name="T85" fmla="*/ 160 h 173"/>
                  <a:gd name="T86" fmla="*/ 107 w 377"/>
                  <a:gd name="T87" fmla="*/ 203 h 173"/>
                  <a:gd name="T88" fmla="*/ 87 w 377"/>
                  <a:gd name="T89" fmla="*/ 193 h 173"/>
                  <a:gd name="T90" fmla="*/ 69 w 377"/>
                  <a:gd name="T91" fmla="*/ 176 h 173"/>
                  <a:gd name="T92" fmla="*/ 75 w 377"/>
                  <a:gd name="T93" fmla="*/ 168 h 173"/>
                  <a:gd name="T94" fmla="*/ 81 w 377"/>
                  <a:gd name="T95" fmla="*/ 154 h 173"/>
                  <a:gd name="T96" fmla="*/ 78 w 377"/>
                  <a:gd name="T97" fmla="*/ 130 h 173"/>
                  <a:gd name="T98" fmla="*/ 45 w 377"/>
                  <a:gd name="T99" fmla="*/ 136 h 173"/>
                  <a:gd name="T100" fmla="*/ 40 w 377"/>
                  <a:gd name="T101" fmla="*/ 139 h 173"/>
                  <a:gd name="T102" fmla="*/ 12 w 377"/>
                  <a:gd name="T103" fmla="*/ 118 h 173"/>
                  <a:gd name="T104" fmla="*/ 0 w 377"/>
                  <a:gd name="T105" fmla="*/ 103 h 17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77" h="173">
                    <a:moveTo>
                      <a:pt x="1" y="78"/>
                    </a:moveTo>
                    <a:cubicBezTo>
                      <a:pt x="1" y="76"/>
                      <a:pt x="1" y="75"/>
                      <a:pt x="3" y="74"/>
                    </a:cubicBezTo>
                    <a:cubicBezTo>
                      <a:pt x="3" y="73"/>
                      <a:pt x="4" y="73"/>
                      <a:pt x="3" y="72"/>
                    </a:cubicBezTo>
                    <a:cubicBezTo>
                      <a:pt x="2" y="70"/>
                      <a:pt x="1" y="70"/>
                      <a:pt x="1" y="67"/>
                    </a:cubicBezTo>
                    <a:cubicBezTo>
                      <a:pt x="0" y="64"/>
                      <a:pt x="1" y="64"/>
                      <a:pt x="3" y="62"/>
                    </a:cubicBezTo>
                    <a:cubicBezTo>
                      <a:pt x="5" y="61"/>
                      <a:pt x="3" y="59"/>
                      <a:pt x="4" y="57"/>
                    </a:cubicBezTo>
                    <a:cubicBezTo>
                      <a:pt x="7" y="55"/>
                      <a:pt x="12" y="64"/>
                      <a:pt x="15" y="64"/>
                    </a:cubicBezTo>
                    <a:cubicBezTo>
                      <a:pt x="16" y="64"/>
                      <a:pt x="20" y="63"/>
                      <a:pt x="18" y="61"/>
                    </a:cubicBezTo>
                    <a:cubicBezTo>
                      <a:pt x="16" y="59"/>
                      <a:pt x="16" y="55"/>
                      <a:pt x="14" y="55"/>
                    </a:cubicBezTo>
                    <a:cubicBezTo>
                      <a:pt x="17" y="55"/>
                      <a:pt x="18" y="54"/>
                      <a:pt x="20" y="53"/>
                    </a:cubicBezTo>
                    <a:cubicBezTo>
                      <a:pt x="22" y="51"/>
                      <a:pt x="19" y="50"/>
                      <a:pt x="21" y="49"/>
                    </a:cubicBezTo>
                    <a:cubicBezTo>
                      <a:pt x="25" y="49"/>
                      <a:pt x="23" y="48"/>
                      <a:pt x="28" y="47"/>
                    </a:cubicBezTo>
                    <a:cubicBezTo>
                      <a:pt x="30" y="47"/>
                      <a:pt x="29" y="42"/>
                      <a:pt x="32" y="44"/>
                    </a:cubicBezTo>
                    <a:cubicBezTo>
                      <a:pt x="32" y="43"/>
                      <a:pt x="31" y="42"/>
                      <a:pt x="31" y="42"/>
                    </a:cubicBezTo>
                    <a:cubicBezTo>
                      <a:pt x="32" y="42"/>
                      <a:pt x="36" y="43"/>
                      <a:pt x="37" y="43"/>
                    </a:cubicBezTo>
                    <a:cubicBezTo>
                      <a:pt x="38" y="47"/>
                      <a:pt x="39" y="43"/>
                      <a:pt x="40" y="45"/>
                    </a:cubicBezTo>
                    <a:cubicBezTo>
                      <a:pt x="41" y="44"/>
                      <a:pt x="41" y="43"/>
                      <a:pt x="42" y="43"/>
                    </a:cubicBezTo>
                    <a:cubicBezTo>
                      <a:pt x="43" y="43"/>
                      <a:pt x="44" y="42"/>
                      <a:pt x="45" y="41"/>
                    </a:cubicBezTo>
                    <a:cubicBezTo>
                      <a:pt x="47" y="48"/>
                      <a:pt x="53" y="43"/>
                      <a:pt x="57" y="46"/>
                    </a:cubicBezTo>
                    <a:cubicBezTo>
                      <a:pt x="59" y="47"/>
                      <a:pt x="57" y="48"/>
                      <a:pt x="63" y="49"/>
                    </a:cubicBezTo>
                    <a:cubicBezTo>
                      <a:pt x="65" y="51"/>
                      <a:pt x="66" y="51"/>
                      <a:pt x="68" y="52"/>
                    </a:cubicBezTo>
                    <a:cubicBezTo>
                      <a:pt x="67" y="53"/>
                      <a:pt x="68" y="57"/>
                      <a:pt x="69" y="56"/>
                    </a:cubicBezTo>
                    <a:cubicBezTo>
                      <a:pt x="71" y="54"/>
                      <a:pt x="68" y="52"/>
                      <a:pt x="68" y="50"/>
                    </a:cubicBezTo>
                    <a:cubicBezTo>
                      <a:pt x="69" y="50"/>
                      <a:pt x="71" y="51"/>
                      <a:pt x="72" y="52"/>
                    </a:cubicBezTo>
                    <a:cubicBezTo>
                      <a:pt x="74" y="54"/>
                      <a:pt x="77" y="53"/>
                      <a:pt x="78" y="55"/>
                    </a:cubicBezTo>
                    <a:cubicBezTo>
                      <a:pt x="80" y="56"/>
                      <a:pt x="81" y="56"/>
                      <a:pt x="82" y="54"/>
                    </a:cubicBezTo>
                    <a:cubicBezTo>
                      <a:pt x="83" y="54"/>
                      <a:pt x="82" y="53"/>
                      <a:pt x="83" y="52"/>
                    </a:cubicBezTo>
                    <a:cubicBezTo>
                      <a:pt x="84" y="52"/>
                      <a:pt x="85" y="51"/>
                      <a:pt x="85" y="50"/>
                    </a:cubicBezTo>
                    <a:cubicBezTo>
                      <a:pt x="86" y="50"/>
                      <a:pt x="86" y="50"/>
                      <a:pt x="87" y="51"/>
                    </a:cubicBezTo>
                    <a:cubicBezTo>
                      <a:pt x="87" y="49"/>
                      <a:pt x="91" y="49"/>
                      <a:pt x="92" y="50"/>
                    </a:cubicBezTo>
                    <a:cubicBezTo>
                      <a:pt x="92" y="51"/>
                      <a:pt x="93" y="51"/>
                      <a:pt x="94" y="52"/>
                    </a:cubicBezTo>
                    <a:cubicBezTo>
                      <a:pt x="95" y="52"/>
                      <a:pt x="96" y="51"/>
                      <a:pt x="97" y="52"/>
                    </a:cubicBezTo>
                    <a:cubicBezTo>
                      <a:pt x="97" y="48"/>
                      <a:pt x="97" y="49"/>
                      <a:pt x="99" y="50"/>
                    </a:cubicBezTo>
                    <a:cubicBezTo>
                      <a:pt x="101" y="50"/>
                      <a:pt x="101" y="48"/>
                      <a:pt x="103" y="49"/>
                    </a:cubicBezTo>
                    <a:cubicBezTo>
                      <a:pt x="104" y="50"/>
                      <a:pt x="105" y="51"/>
                      <a:pt x="106" y="52"/>
                    </a:cubicBezTo>
                    <a:cubicBezTo>
                      <a:pt x="108" y="55"/>
                      <a:pt x="116" y="54"/>
                      <a:pt x="115" y="56"/>
                    </a:cubicBezTo>
                    <a:cubicBezTo>
                      <a:pt x="116" y="56"/>
                      <a:pt x="117" y="56"/>
                      <a:pt x="118" y="55"/>
                    </a:cubicBezTo>
                    <a:cubicBezTo>
                      <a:pt x="118" y="54"/>
                      <a:pt x="117" y="53"/>
                      <a:pt x="118" y="52"/>
                    </a:cubicBezTo>
                    <a:cubicBezTo>
                      <a:pt x="119" y="52"/>
                      <a:pt x="120" y="53"/>
                      <a:pt x="121" y="54"/>
                    </a:cubicBezTo>
                    <a:cubicBezTo>
                      <a:pt x="122" y="54"/>
                      <a:pt x="124" y="54"/>
                      <a:pt x="125" y="54"/>
                    </a:cubicBezTo>
                    <a:cubicBezTo>
                      <a:pt x="127" y="54"/>
                      <a:pt x="131" y="54"/>
                      <a:pt x="131" y="52"/>
                    </a:cubicBezTo>
                    <a:cubicBezTo>
                      <a:pt x="131" y="51"/>
                      <a:pt x="130" y="48"/>
                      <a:pt x="132" y="48"/>
                    </a:cubicBezTo>
                    <a:cubicBezTo>
                      <a:pt x="130" y="47"/>
                      <a:pt x="129" y="46"/>
                      <a:pt x="128" y="46"/>
                    </a:cubicBezTo>
                    <a:cubicBezTo>
                      <a:pt x="126" y="45"/>
                      <a:pt x="126" y="46"/>
                      <a:pt x="125" y="45"/>
                    </a:cubicBezTo>
                    <a:cubicBezTo>
                      <a:pt x="124" y="44"/>
                      <a:pt x="123" y="43"/>
                      <a:pt x="122" y="43"/>
                    </a:cubicBezTo>
                    <a:cubicBezTo>
                      <a:pt x="120" y="43"/>
                      <a:pt x="120" y="42"/>
                      <a:pt x="118" y="42"/>
                    </a:cubicBezTo>
                    <a:cubicBezTo>
                      <a:pt x="117" y="41"/>
                      <a:pt x="116" y="41"/>
                      <a:pt x="115" y="41"/>
                    </a:cubicBezTo>
                    <a:cubicBezTo>
                      <a:pt x="114" y="40"/>
                      <a:pt x="114" y="39"/>
                      <a:pt x="115" y="39"/>
                    </a:cubicBezTo>
                    <a:cubicBezTo>
                      <a:pt x="121" y="35"/>
                      <a:pt x="118" y="39"/>
                      <a:pt x="122" y="35"/>
                    </a:cubicBezTo>
                    <a:cubicBezTo>
                      <a:pt x="122" y="35"/>
                      <a:pt x="118" y="32"/>
                      <a:pt x="118" y="31"/>
                    </a:cubicBezTo>
                    <a:cubicBezTo>
                      <a:pt x="118" y="30"/>
                      <a:pt x="121" y="29"/>
                      <a:pt x="120" y="28"/>
                    </a:cubicBezTo>
                    <a:cubicBezTo>
                      <a:pt x="124" y="27"/>
                      <a:pt x="122" y="27"/>
                      <a:pt x="126" y="28"/>
                    </a:cubicBezTo>
                    <a:cubicBezTo>
                      <a:pt x="127" y="28"/>
                      <a:pt x="128" y="28"/>
                      <a:pt x="129" y="27"/>
                    </a:cubicBezTo>
                    <a:cubicBezTo>
                      <a:pt x="131" y="27"/>
                      <a:pt x="128" y="26"/>
                      <a:pt x="127" y="26"/>
                    </a:cubicBezTo>
                    <a:cubicBezTo>
                      <a:pt x="125" y="25"/>
                      <a:pt x="122" y="25"/>
                      <a:pt x="120" y="24"/>
                    </a:cubicBezTo>
                    <a:cubicBezTo>
                      <a:pt x="117" y="23"/>
                      <a:pt x="123" y="22"/>
                      <a:pt x="123" y="22"/>
                    </a:cubicBezTo>
                    <a:cubicBezTo>
                      <a:pt x="122" y="21"/>
                      <a:pt x="122" y="21"/>
                      <a:pt x="121" y="21"/>
                    </a:cubicBezTo>
                    <a:cubicBezTo>
                      <a:pt x="119" y="21"/>
                      <a:pt x="118" y="21"/>
                      <a:pt x="117" y="20"/>
                    </a:cubicBezTo>
                    <a:cubicBezTo>
                      <a:pt x="120" y="20"/>
                      <a:pt x="117" y="17"/>
                      <a:pt x="116" y="17"/>
                    </a:cubicBezTo>
                    <a:cubicBezTo>
                      <a:pt x="117" y="17"/>
                      <a:pt x="118" y="17"/>
                      <a:pt x="118" y="17"/>
                    </a:cubicBezTo>
                    <a:cubicBezTo>
                      <a:pt x="118" y="15"/>
                      <a:pt x="123" y="16"/>
                      <a:pt x="124" y="16"/>
                    </a:cubicBezTo>
                    <a:cubicBezTo>
                      <a:pt x="125" y="17"/>
                      <a:pt x="125" y="16"/>
                      <a:pt x="127" y="16"/>
                    </a:cubicBezTo>
                    <a:cubicBezTo>
                      <a:pt x="129" y="16"/>
                      <a:pt x="129" y="17"/>
                      <a:pt x="130" y="17"/>
                    </a:cubicBezTo>
                    <a:cubicBezTo>
                      <a:pt x="130" y="15"/>
                      <a:pt x="133" y="15"/>
                      <a:pt x="135" y="15"/>
                    </a:cubicBezTo>
                    <a:cubicBezTo>
                      <a:pt x="135" y="14"/>
                      <a:pt x="135" y="14"/>
                      <a:pt x="135" y="14"/>
                    </a:cubicBezTo>
                    <a:cubicBezTo>
                      <a:pt x="137" y="13"/>
                      <a:pt x="140" y="14"/>
                      <a:pt x="142" y="14"/>
                    </a:cubicBezTo>
                    <a:cubicBezTo>
                      <a:pt x="142" y="13"/>
                      <a:pt x="141" y="12"/>
                      <a:pt x="143" y="12"/>
                    </a:cubicBezTo>
                    <a:cubicBezTo>
                      <a:pt x="144" y="13"/>
                      <a:pt x="146" y="12"/>
                      <a:pt x="147" y="12"/>
                    </a:cubicBezTo>
                    <a:cubicBezTo>
                      <a:pt x="148" y="12"/>
                      <a:pt x="149" y="11"/>
                      <a:pt x="150" y="12"/>
                    </a:cubicBezTo>
                    <a:cubicBezTo>
                      <a:pt x="152" y="13"/>
                      <a:pt x="152" y="12"/>
                      <a:pt x="152" y="11"/>
                    </a:cubicBezTo>
                    <a:cubicBezTo>
                      <a:pt x="152" y="8"/>
                      <a:pt x="161" y="9"/>
                      <a:pt x="162" y="8"/>
                    </a:cubicBezTo>
                    <a:cubicBezTo>
                      <a:pt x="167" y="6"/>
                      <a:pt x="171" y="7"/>
                      <a:pt x="177" y="4"/>
                    </a:cubicBezTo>
                    <a:cubicBezTo>
                      <a:pt x="176" y="4"/>
                      <a:pt x="175" y="4"/>
                      <a:pt x="176" y="3"/>
                    </a:cubicBezTo>
                    <a:cubicBezTo>
                      <a:pt x="178" y="1"/>
                      <a:pt x="179" y="3"/>
                      <a:pt x="179" y="1"/>
                    </a:cubicBezTo>
                    <a:cubicBezTo>
                      <a:pt x="180" y="1"/>
                      <a:pt x="181" y="1"/>
                      <a:pt x="181" y="1"/>
                    </a:cubicBezTo>
                    <a:cubicBezTo>
                      <a:pt x="181" y="0"/>
                      <a:pt x="181" y="0"/>
                      <a:pt x="181" y="0"/>
                    </a:cubicBezTo>
                    <a:cubicBezTo>
                      <a:pt x="182" y="0"/>
                      <a:pt x="183" y="1"/>
                      <a:pt x="184" y="0"/>
                    </a:cubicBezTo>
                    <a:cubicBezTo>
                      <a:pt x="185" y="0"/>
                      <a:pt x="186" y="0"/>
                      <a:pt x="187" y="1"/>
                    </a:cubicBezTo>
                    <a:cubicBezTo>
                      <a:pt x="188" y="1"/>
                      <a:pt x="193" y="4"/>
                      <a:pt x="195" y="2"/>
                    </a:cubicBezTo>
                    <a:cubicBezTo>
                      <a:pt x="196" y="0"/>
                      <a:pt x="199" y="2"/>
                      <a:pt x="200" y="3"/>
                    </a:cubicBezTo>
                    <a:cubicBezTo>
                      <a:pt x="201" y="4"/>
                      <a:pt x="201" y="5"/>
                      <a:pt x="201" y="6"/>
                    </a:cubicBezTo>
                    <a:cubicBezTo>
                      <a:pt x="202" y="7"/>
                      <a:pt x="203" y="8"/>
                      <a:pt x="205" y="8"/>
                    </a:cubicBezTo>
                    <a:cubicBezTo>
                      <a:pt x="203" y="10"/>
                      <a:pt x="207" y="13"/>
                      <a:pt x="204" y="13"/>
                    </a:cubicBezTo>
                    <a:cubicBezTo>
                      <a:pt x="206" y="15"/>
                      <a:pt x="207" y="13"/>
                      <a:pt x="209" y="15"/>
                    </a:cubicBezTo>
                    <a:cubicBezTo>
                      <a:pt x="210" y="15"/>
                      <a:pt x="210" y="15"/>
                      <a:pt x="211" y="14"/>
                    </a:cubicBezTo>
                    <a:cubicBezTo>
                      <a:pt x="212" y="13"/>
                      <a:pt x="214" y="14"/>
                      <a:pt x="215" y="14"/>
                    </a:cubicBezTo>
                    <a:cubicBezTo>
                      <a:pt x="214" y="13"/>
                      <a:pt x="213" y="13"/>
                      <a:pt x="214" y="12"/>
                    </a:cubicBezTo>
                    <a:cubicBezTo>
                      <a:pt x="215" y="12"/>
                      <a:pt x="216" y="14"/>
                      <a:pt x="218" y="14"/>
                    </a:cubicBezTo>
                    <a:cubicBezTo>
                      <a:pt x="217" y="16"/>
                      <a:pt x="218" y="16"/>
                      <a:pt x="219" y="17"/>
                    </a:cubicBezTo>
                    <a:cubicBezTo>
                      <a:pt x="219" y="17"/>
                      <a:pt x="220" y="16"/>
                      <a:pt x="221" y="16"/>
                    </a:cubicBezTo>
                    <a:cubicBezTo>
                      <a:pt x="220" y="16"/>
                      <a:pt x="219" y="15"/>
                      <a:pt x="219" y="16"/>
                    </a:cubicBezTo>
                    <a:cubicBezTo>
                      <a:pt x="220" y="11"/>
                      <a:pt x="227" y="20"/>
                      <a:pt x="229" y="15"/>
                    </a:cubicBezTo>
                    <a:cubicBezTo>
                      <a:pt x="229" y="16"/>
                      <a:pt x="230" y="17"/>
                      <a:pt x="230" y="18"/>
                    </a:cubicBezTo>
                    <a:cubicBezTo>
                      <a:pt x="228" y="17"/>
                      <a:pt x="227" y="19"/>
                      <a:pt x="227" y="20"/>
                    </a:cubicBezTo>
                    <a:cubicBezTo>
                      <a:pt x="227" y="21"/>
                      <a:pt x="230" y="22"/>
                      <a:pt x="230" y="22"/>
                    </a:cubicBezTo>
                    <a:cubicBezTo>
                      <a:pt x="231" y="21"/>
                      <a:pt x="232" y="20"/>
                      <a:pt x="234" y="20"/>
                    </a:cubicBezTo>
                    <a:cubicBezTo>
                      <a:pt x="235" y="21"/>
                      <a:pt x="235" y="20"/>
                      <a:pt x="236" y="21"/>
                    </a:cubicBezTo>
                    <a:cubicBezTo>
                      <a:pt x="237" y="21"/>
                      <a:pt x="237" y="22"/>
                      <a:pt x="238" y="22"/>
                    </a:cubicBezTo>
                    <a:cubicBezTo>
                      <a:pt x="238" y="19"/>
                      <a:pt x="240" y="19"/>
                      <a:pt x="242" y="18"/>
                    </a:cubicBezTo>
                    <a:cubicBezTo>
                      <a:pt x="243" y="18"/>
                      <a:pt x="246" y="17"/>
                      <a:pt x="244" y="15"/>
                    </a:cubicBezTo>
                    <a:cubicBezTo>
                      <a:pt x="246" y="15"/>
                      <a:pt x="247" y="15"/>
                      <a:pt x="248" y="14"/>
                    </a:cubicBezTo>
                    <a:cubicBezTo>
                      <a:pt x="249" y="14"/>
                      <a:pt x="250" y="13"/>
                      <a:pt x="251" y="12"/>
                    </a:cubicBezTo>
                    <a:cubicBezTo>
                      <a:pt x="252" y="12"/>
                      <a:pt x="252" y="12"/>
                      <a:pt x="253" y="12"/>
                    </a:cubicBezTo>
                    <a:cubicBezTo>
                      <a:pt x="254" y="11"/>
                      <a:pt x="254" y="11"/>
                      <a:pt x="256" y="11"/>
                    </a:cubicBezTo>
                    <a:cubicBezTo>
                      <a:pt x="255" y="11"/>
                      <a:pt x="255" y="12"/>
                      <a:pt x="255" y="12"/>
                    </a:cubicBezTo>
                    <a:cubicBezTo>
                      <a:pt x="256" y="12"/>
                      <a:pt x="256" y="13"/>
                      <a:pt x="256" y="14"/>
                    </a:cubicBezTo>
                    <a:cubicBezTo>
                      <a:pt x="255" y="15"/>
                      <a:pt x="254" y="14"/>
                      <a:pt x="253" y="15"/>
                    </a:cubicBezTo>
                    <a:cubicBezTo>
                      <a:pt x="257" y="18"/>
                      <a:pt x="262" y="20"/>
                      <a:pt x="267" y="22"/>
                    </a:cubicBezTo>
                    <a:cubicBezTo>
                      <a:pt x="271" y="25"/>
                      <a:pt x="275" y="28"/>
                      <a:pt x="279" y="32"/>
                    </a:cubicBezTo>
                    <a:cubicBezTo>
                      <a:pt x="284" y="36"/>
                      <a:pt x="288" y="40"/>
                      <a:pt x="292" y="44"/>
                    </a:cubicBezTo>
                    <a:cubicBezTo>
                      <a:pt x="295" y="47"/>
                      <a:pt x="299" y="52"/>
                      <a:pt x="302" y="53"/>
                    </a:cubicBezTo>
                    <a:cubicBezTo>
                      <a:pt x="300" y="52"/>
                      <a:pt x="305" y="52"/>
                      <a:pt x="304" y="50"/>
                    </a:cubicBezTo>
                    <a:cubicBezTo>
                      <a:pt x="303" y="47"/>
                      <a:pt x="304" y="48"/>
                      <a:pt x="305" y="47"/>
                    </a:cubicBezTo>
                    <a:cubicBezTo>
                      <a:pt x="308" y="47"/>
                      <a:pt x="307" y="48"/>
                      <a:pt x="309" y="48"/>
                    </a:cubicBezTo>
                    <a:cubicBezTo>
                      <a:pt x="310" y="48"/>
                      <a:pt x="310" y="48"/>
                      <a:pt x="310" y="49"/>
                    </a:cubicBezTo>
                    <a:cubicBezTo>
                      <a:pt x="311" y="50"/>
                      <a:pt x="309" y="52"/>
                      <a:pt x="312" y="51"/>
                    </a:cubicBezTo>
                    <a:cubicBezTo>
                      <a:pt x="314" y="51"/>
                      <a:pt x="314" y="53"/>
                      <a:pt x="316" y="54"/>
                    </a:cubicBezTo>
                    <a:cubicBezTo>
                      <a:pt x="317" y="54"/>
                      <a:pt x="318" y="53"/>
                      <a:pt x="318" y="53"/>
                    </a:cubicBezTo>
                    <a:cubicBezTo>
                      <a:pt x="320" y="53"/>
                      <a:pt x="321" y="54"/>
                      <a:pt x="322" y="54"/>
                    </a:cubicBezTo>
                    <a:cubicBezTo>
                      <a:pt x="323" y="52"/>
                      <a:pt x="323" y="54"/>
                      <a:pt x="326" y="52"/>
                    </a:cubicBezTo>
                    <a:cubicBezTo>
                      <a:pt x="327" y="51"/>
                      <a:pt x="327" y="52"/>
                      <a:pt x="328" y="51"/>
                    </a:cubicBezTo>
                    <a:cubicBezTo>
                      <a:pt x="328" y="51"/>
                      <a:pt x="328" y="50"/>
                      <a:pt x="329" y="50"/>
                    </a:cubicBezTo>
                    <a:cubicBezTo>
                      <a:pt x="334" y="50"/>
                      <a:pt x="340" y="55"/>
                      <a:pt x="342" y="58"/>
                    </a:cubicBezTo>
                    <a:cubicBezTo>
                      <a:pt x="343" y="60"/>
                      <a:pt x="347" y="60"/>
                      <a:pt x="349" y="60"/>
                    </a:cubicBezTo>
                    <a:cubicBezTo>
                      <a:pt x="351" y="61"/>
                      <a:pt x="351" y="63"/>
                      <a:pt x="353" y="64"/>
                    </a:cubicBezTo>
                    <a:cubicBezTo>
                      <a:pt x="353" y="65"/>
                      <a:pt x="354" y="65"/>
                      <a:pt x="355" y="66"/>
                    </a:cubicBezTo>
                    <a:cubicBezTo>
                      <a:pt x="357" y="67"/>
                      <a:pt x="361" y="66"/>
                      <a:pt x="362" y="67"/>
                    </a:cubicBezTo>
                    <a:cubicBezTo>
                      <a:pt x="365" y="69"/>
                      <a:pt x="365" y="66"/>
                      <a:pt x="365" y="66"/>
                    </a:cubicBezTo>
                    <a:cubicBezTo>
                      <a:pt x="366" y="65"/>
                      <a:pt x="368" y="63"/>
                      <a:pt x="368" y="65"/>
                    </a:cubicBezTo>
                    <a:cubicBezTo>
                      <a:pt x="368" y="66"/>
                      <a:pt x="368" y="67"/>
                      <a:pt x="369" y="67"/>
                    </a:cubicBezTo>
                    <a:cubicBezTo>
                      <a:pt x="370" y="67"/>
                      <a:pt x="371" y="69"/>
                      <a:pt x="372" y="69"/>
                    </a:cubicBezTo>
                    <a:cubicBezTo>
                      <a:pt x="373" y="70"/>
                      <a:pt x="373" y="71"/>
                      <a:pt x="374" y="71"/>
                    </a:cubicBezTo>
                    <a:cubicBezTo>
                      <a:pt x="375" y="71"/>
                      <a:pt x="376" y="72"/>
                      <a:pt x="377" y="73"/>
                    </a:cubicBezTo>
                    <a:cubicBezTo>
                      <a:pt x="375" y="73"/>
                      <a:pt x="371" y="72"/>
                      <a:pt x="372" y="75"/>
                    </a:cubicBezTo>
                    <a:cubicBezTo>
                      <a:pt x="373" y="77"/>
                      <a:pt x="373" y="79"/>
                      <a:pt x="371" y="80"/>
                    </a:cubicBezTo>
                    <a:cubicBezTo>
                      <a:pt x="369" y="81"/>
                      <a:pt x="366" y="80"/>
                      <a:pt x="365" y="82"/>
                    </a:cubicBezTo>
                    <a:cubicBezTo>
                      <a:pt x="364" y="87"/>
                      <a:pt x="368" y="89"/>
                      <a:pt x="370" y="93"/>
                    </a:cubicBezTo>
                    <a:cubicBezTo>
                      <a:pt x="371" y="97"/>
                      <a:pt x="367" y="97"/>
                      <a:pt x="366" y="98"/>
                    </a:cubicBezTo>
                    <a:cubicBezTo>
                      <a:pt x="365" y="99"/>
                      <a:pt x="364" y="99"/>
                      <a:pt x="362" y="98"/>
                    </a:cubicBezTo>
                    <a:cubicBezTo>
                      <a:pt x="361" y="97"/>
                      <a:pt x="359" y="97"/>
                      <a:pt x="357" y="97"/>
                    </a:cubicBezTo>
                    <a:cubicBezTo>
                      <a:pt x="353" y="98"/>
                      <a:pt x="351" y="96"/>
                      <a:pt x="348" y="95"/>
                    </a:cubicBezTo>
                    <a:cubicBezTo>
                      <a:pt x="344" y="94"/>
                      <a:pt x="347" y="100"/>
                      <a:pt x="345" y="103"/>
                    </a:cubicBezTo>
                    <a:cubicBezTo>
                      <a:pt x="345" y="105"/>
                      <a:pt x="346" y="109"/>
                      <a:pt x="345" y="113"/>
                    </a:cubicBezTo>
                    <a:cubicBezTo>
                      <a:pt x="345" y="116"/>
                      <a:pt x="350" y="113"/>
                      <a:pt x="350" y="118"/>
                    </a:cubicBezTo>
                    <a:cubicBezTo>
                      <a:pt x="350" y="120"/>
                      <a:pt x="348" y="119"/>
                      <a:pt x="348" y="119"/>
                    </a:cubicBezTo>
                    <a:cubicBezTo>
                      <a:pt x="346" y="118"/>
                      <a:pt x="345" y="119"/>
                      <a:pt x="344" y="119"/>
                    </a:cubicBezTo>
                    <a:cubicBezTo>
                      <a:pt x="343" y="119"/>
                      <a:pt x="340" y="117"/>
                      <a:pt x="339" y="117"/>
                    </a:cubicBezTo>
                    <a:cubicBezTo>
                      <a:pt x="338" y="118"/>
                      <a:pt x="336" y="118"/>
                      <a:pt x="334" y="119"/>
                    </a:cubicBezTo>
                    <a:cubicBezTo>
                      <a:pt x="332" y="119"/>
                      <a:pt x="326" y="120"/>
                      <a:pt x="326" y="122"/>
                    </a:cubicBezTo>
                    <a:cubicBezTo>
                      <a:pt x="325" y="124"/>
                      <a:pt x="332" y="122"/>
                      <a:pt x="332" y="125"/>
                    </a:cubicBezTo>
                    <a:cubicBezTo>
                      <a:pt x="331" y="129"/>
                      <a:pt x="335" y="133"/>
                      <a:pt x="336" y="135"/>
                    </a:cubicBezTo>
                    <a:cubicBezTo>
                      <a:pt x="337" y="136"/>
                      <a:pt x="339" y="138"/>
                      <a:pt x="339" y="139"/>
                    </a:cubicBezTo>
                    <a:cubicBezTo>
                      <a:pt x="339" y="141"/>
                      <a:pt x="342" y="142"/>
                      <a:pt x="340" y="143"/>
                    </a:cubicBezTo>
                    <a:cubicBezTo>
                      <a:pt x="339" y="142"/>
                      <a:pt x="338" y="144"/>
                      <a:pt x="338" y="145"/>
                    </a:cubicBezTo>
                    <a:cubicBezTo>
                      <a:pt x="338" y="145"/>
                      <a:pt x="339" y="145"/>
                      <a:pt x="340" y="146"/>
                    </a:cubicBezTo>
                    <a:cubicBezTo>
                      <a:pt x="335" y="147"/>
                      <a:pt x="337" y="149"/>
                      <a:pt x="337" y="150"/>
                    </a:cubicBezTo>
                    <a:cubicBezTo>
                      <a:pt x="338" y="151"/>
                      <a:pt x="339" y="153"/>
                      <a:pt x="339" y="155"/>
                    </a:cubicBezTo>
                    <a:cubicBezTo>
                      <a:pt x="338" y="153"/>
                      <a:pt x="334" y="151"/>
                      <a:pt x="333" y="151"/>
                    </a:cubicBezTo>
                    <a:cubicBezTo>
                      <a:pt x="330" y="151"/>
                      <a:pt x="329" y="149"/>
                      <a:pt x="327" y="148"/>
                    </a:cubicBezTo>
                    <a:cubicBezTo>
                      <a:pt x="325" y="147"/>
                      <a:pt x="321" y="146"/>
                      <a:pt x="319" y="146"/>
                    </a:cubicBezTo>
                    <a:cubicBezTo>
                      <a:pt x="314" y="146"/>
                      <a:pt x="310" y="145"/>
                      <a:pt x="309" y="145"/>
                    </a:cubicBezTo>
                    <a:cubicBezTo>
                      <a:pt x="308" y="146"/>
                      <a:pt x="307" y="145"/>
                      <a:pt x="306" y="145"/>
                    </a:cubicBezTo>
                    <a:cubicBezTo>
                      <a:pt x="304" y="145"/>
                      <a:pt x="303" y="145"/>
                      <a:pt x="301" y="145"/>
                    </a:cubicBezTo>
                    <a:cubicBezTo>
                      <a:pt x="300" y="146"/>
                      <a:pt x="293" y="145"/>
                      <a:pt x="294" y="145"/>
                    </a:cubicBezTo>
                    <a:cubicBezTo>
                      <a:pt x="294" y="150"/>
                      <a:pt x="280" y="142"/>
                      <a:pt x="277" y="141"/>
                    </a:cubicBezTo>
                    <a:cubicBezTo>
                      <a:pt x="278" y="142"/>
                      <a:pt x="273" y="143"/>
                      <a:pt x="273" y="143"/>
                    </a:cubicBezTo>
                    <a:cubicBezTo>
                      <a:pt x="271" y="145"/>
                      <a:pt x="272" y="150"/>
                      <a:pt x="273" y="151"/>
                    </a:cubicBezTo>
                    <a:cubicBezTo>
                      <a:pt x="272" y="151"/>
                      <a:pt x="271" y="150"/>
                      <a:pt x="270" y="150"/>
                    </a:cubicBezTo>
                    <a:cubicBezTo>
                      <a:pt x="265" y="149"/>
                      <a:pt x="267" y="150"/>
                      <a:pt x="265" y="148"/>
                    </a:cubicBezTo>
                    <a:cubicBezTo>
                      <a:pt x="262" y="147"/>
                      <a:pt x="258" y="146"/>
                      <a:pt x="255" y="146"/>
                    </a:cubicBezTo>
                    <a:cubicBezTo>
                      <a:pt x="252" y="148"/>
                      <a:pt x="252" y="147"/>
                      <a:pt x="251" y="148"/>
                    </a:cubicBezTo>
                    <a:cubicBezTo>
                      <a:pt x="250" y="148"/>
                      <a:pt x="250" y="149"/>
                      <a:pt x="249" y="150"/>
                    </a:cubicBezTo>
                    <a:cubicBezTo>
                      <a:pt x="249" y="152"/>
                      <a:pt x="248" y="152"/>
                      <a:pt x="251" y="153"/>
                    </a:cubicBezTo>
                    <a:cubicBezTo>
                      <a:pt x="249" y="153"/>
                      <a:pt x="247" y="155"/>
                      <a:pt x="247" y="155"/>
                    </a:cubicBezTo>
                    <a:cubicBezTo>
                      <a:pt x="246" y="156"/>
                      <a:pt x="245" y="154"/>
                      <a:pt x="244" y="156"/>
                    </a:cubicBezTo>
                    <a:cubicBezTo>
                      <a:pt x="242" y="160"/>
                      <a:pt x="240" y="159"/>
                      <a:pt x="237" y="161"/>
                    </a:cubicBezTo>
                    <a:cubicBezTo>
                      <a:pt x="236" y="162"/>
                      <a:pt x="235" y="163"/>
                      <a:pt x="234" y="163"/>
                    </a:cubicBezTo>
                    <a:cubicBezTo>
                      <a:pt x="233" y="164"/>
                      <a:pt x="235" y="166"/>
                      <a:pt x="234" y="166"/>
                    </a:cubicBezTo>
                    <a:cubicBezTo>
                      <a:pt x="232" y="167"/>
                      <a:pt x="232" y="168"/>
                      <a:pt x="231" y="169"/>
                    </a:cubicBezTo>
                    <a:cubicBezTo>
                      <a:pt x="230" y="170"/>
                      <a:pt x="232" y="171"/>
                      <a:pt x="232" y="173"/>
                    </a:cubicBezTo>
                    <a:cubicBezTo>
                      <a:pt x="230" y="172"/>
                      <a:pt x="225" y="173"/>
                      <a:pt x="226" y="170"/>
                    </a:cubicBezTo>
                    <a:cubicBezTo>
                      <a:pt x="226" y="168"/>
                      <a:pt x="224" y="166"/>
                      <a:pt x="223" y="166"/>
                    </a:cubicBezTo>
                    <a:cubicBezTo>
                      <a:pt x="219" y="166"/>
                      <a:pt x="213" y="169"/>
                      <a:pt x="211" y="165"/>
                    </a:cubicBezTo>
                    <a:cubicBezTo>
                      <a:pt x="209" y="163"/>
                      <a:pt x="209" y="161"/>
                      <a:pt x="208" y="158"/>
                    </a:cubicBezTo>
                    <a:cubicBezTo>
                      <a:pt x="207" y="155"/>
                      <a:pt x="205" y="157"/>
                      <a:pt x="203" y="156"/>
                    </a:cubicBezTo>
                    <a:cubicBezTo>
                      <a:pt x="200" y="154"/>
                      <a:pt x="201" y="148"/>
                      <a:pt x="200" y="145"/>
                    </a:cubicBezTo>
                    <a:cubicBezTo>
                      <a:pt x="197" y="146"/>
                      <a:pt x="197" y="145"/>
                      <a:pt x="195" y="142"/>
                    </a:cubicBezTo>
                    <a:cubicBezTo>
                      <a:pt x="192" y="139"/>
                      <a:pt x="190" y="139"/>
                      <a:pt x="189" y="137"/>
                    </a:cubicBezTo>
                    <a:cubicBezTo>
                      <a:pt x="185" y="134"/>
                      <a:pt x="185" y="137"/>
                      <a:pt x="182" y="138"/>
                    </a:cubicBezTo>
                    <a:cubicBezTo>
                      <a:pt x="177" y="139"/>
                      <a:pt x="173" y="137"/>
                      <a:pt x="169" y="137"/>
                    </a:cubicBezTo>
                    <a:cubicBezTo>
                      <a:pt x="166" y="137"/>
                      <a:pt x="165" y="138"/>
                      <a:pt x="162" y="138"/>
                    </a:cubicBezTo>
                    <a:cubicBezTo>
                      <a:pt x="159" y="139"/>
                      <a:pt x="156" y="136"/>
                      <a:pt x="154" y="135"/>
                    </a:cubicBezTo>
                    <a:cubicBezTo>
                      <a:pt x="152" y="132"/>
                      <a:pt x="150" y="130"/>
                      <a:pt x="148" y="128"/>
                    </a:cubicBezTo>
                    <a:cubicBezTo>
                      <a:pt x="145" y="126"/>
                      <a:pt x="146" y="126"/>
                      <a:pt x="143" y="125"/>
                    </a:cubicBezTo>
                    <a:cubicBezTo>
                      <a:pt x="143" y="125"/>
                      <a:pt x="144" y="124"/>
                      <a:pt x="143" y="124"/>
                    </a:cubicBezTo>
                    <a:cubicBezTo>
                      <a:pt x="142" y="123"/>
                      <a:pt x="141" y="122"/>
                      <a:pt x="140" y="120"/>
                    </a:cubicBezTo>
                    <a:cubicBezTo>
                      <a:pt x="137" y="117"/>
                      <a:pt x="139" y="118"/>
                      <a:pt x="139" y="115"/>
                    </a:cubicBezTo>
                    <a:cubicBezTo>
                      <a:pt x="139" y="114"/>
                      <a:pt x="133" y="114"/>
                      <a:pt x="133" y="114"/>
                    </a:cubicBezTo>
                    <a:cubicBezTo>
                      <a:pt x="131" y="113"/>
                      <a:pt x="131" y="113"/>
                      <a:pt x="133" y="113"/>
                    </a:cubicBezTo>
                    <a:cubicBezTo>
                      <a:pt x="132" y="112"/>
                      <a:pt x="138" y="113"/>
                      <a:pt x="137" y="112"/>
                    </a:cubicBezTo>
                    <a:cubicBezTo>
                      <a:pt x="137" y="111"/>
                      <a:pt x="136" y="112"/>
                      <a:pt x="135" y="111"/>
                    </a:cubicBezTo>
                    <a:cubicBezTo>
                      <a:pt x="134" y="110"/>
                      <a:pt x="137" y="111"/>
                      <a:pt x="136" y="110"/>
                    </a:cubicBezTo>
                    <a:cubicBezTo>
                      <a:pt x="136" y="110"/>
                      <a:pt x="134" y="110"/>
                      <a:pt x="134" y="109"/>
                    </a:cubicBezTo>
                    <a:cubicBezTo>
                      <a:pt x="134" y="109"/>
                      <a:pt x="137" y="109"/>
                      <a:pt x="135" y="108"/>
                    </a:cubicBezTo>
                    <a:cubicBezTo>
                      <a:pt x="134" y="108"/>
                      <a:pt x="131" y="108"/>
                      <a:pt x="131" y="108"/>
                    </a:cubicBezTo>
                    <a:cubicBezTo>
                      <a:pt x="131" y="108"/>
                      <a:pt x="132" y="106"/>
                      <a:pt x="128" y="105"/>
                    </a:cubicBezTo>
                    <a:cubicBezTo>
                      <a:pt x="127" y="105"/>
                      <a:pt x="130" y="107"/>
                      <a:pt x="130" y="109"/>
                    </a:cubicBezTo>
                    <a:cubicBezTo>
                      <a:pt x="130" y="110"/>
                      <a:pt x="130" y="112"/>
                      <a:pt x="130" y="112"/>
                    </a:cubicBezTo>
                    <a:cubicBezTo>
                      <a:pt x="129" y="112"/>
                      <a:pt x="130" y="113"/>
                      <a:pt x="129" y="112"/>
                    </a:cubicBezTo>
                    <a:cubicBezTo>
                      <a:pt x="127" y="111"/>
                      <a:pt x="128" y="112"/>
                      <a:pt x="126" y="112"/>
                    </a:cubicBezTo>
                    <a:cubicBezTo>
                      <a:pt x="125" y="111"/>
                      <a:pt x="128" y="110"/>
                      <a:pt x="127" y="109"/>
                    </a:cubicBezTo>
                    <a:cubicBezTo>
                      <a:pt x="126" y="109"/>
                      <a:pt x="122" y="111"/>
                      <a:pt x="122" y="111"/>
                    </a:cubicBezTo>
                    <a:cubicBezTo>
                      <a:pt x="121" y="110"/>
                      <a:pt x="122" y="113"/>
                      <a:pt x="121" y="112"/>
                    </a:cubicBezTo>
                    <a:cubicBezTo>
                      <a:pt x="118" y="111"/>
                      <a:pt x="124" y="113"/>
                      <a:pt x="120" y="114"/>
                    </a:cubicBezTo>
                    <a:cubicBezTo>
                      <a:pt x="98" y="121"/>
                      <a:pt x="98" y="121"/>
                      <a:pt x="98" y="121"/>
                    </a:cubicBezTo>
                    <a:cubicBezTo>
                      <a:pt x="107" y="165"/>
                      <a:pt x="107" y="165"/>
                      <a:pt x="107" y="165"/>
                    </a:cubicBezTo>
                    <a:cubicBezTo>
                      <a:pt x="106" y="165"/>
                      <a:pt x="105" y="165"/>
                      <a:pt x="104" y="164"/>
                    </a:cubicBezTo>
                    <a:cubicBezTo>
                      <a:pt x="102" y="164"/>
                      <a:pt x="100" y="163"/>
                      <a:pt x="99" y="162"/>
                    </a:cubicBezTo>
                    <a:cubicBezTo>
                      <a:pt x="97" y="159"/>
                      <a:pt x="95" y="156"/>
                      <a:pt x="91" y="155"/>
                    </a:cubicBezTo>
                    <a:cubicBezTo>
                      <a:pt x="88" y="153"/>
                      <a:pt x="85" y="152"/>
                      <a:pt x="81" y="153"/>
                    </a:cubicBezTo>
                    <a:cubicBezTo>
                      <a:pt x="77" y="153"/>
                      <a:pt x="74" y="156"/>
                      <a:pt x="72" y="159"/>
                    </a:cubicBezTo>
                    <a:cubicBezTo>
                      <a:pt x="72" y="157"/>
                      <a:pt x="70" y="156"/>
                      <a:pt x="71" y="154"/>
                    </a:cubicBezTo>
                    <a:cubicBezTo>
                      <a:pt x="72" y="152"/>
                      <a:pt x="73" y="150"/>
                      <a:pt x="71" y="148"/>
                    </a:cubicBezTo>
                    <a:cubicBezTo>
                      <a:pt x="72" y="149"/>
                      <a:pt x="72" y="149"/>
                      <a:pt x="72" y="149"/>
                    </a:cubicBezTo>
                    <a:cubicBezTo>
                      <a:pt x="73" y="147"/>
                      <a:pt x="67" y="146"/>
                      <a:pt x="66" y="146"/>
                    </a:cubicBezTo>
                    <a:cubicBezTo>
                      <a:pt x="65" y="145"/>
                      <a:pt x="64" y="147"/>
                      <a:pt x="63" y="146"/>
                    </a:cubicBezTo>
                    <a:cubicBezTo>
                      <a:pt x="62" y="145"/>
                      <a:pt x="61" y="144"/>
                      <a:pt x="61" y="143"/>
                    </a:cubicBezTo>
                    <a:cubicBezTo>
                      <a:pt x="60" y="141"/>
                      <a:pt x="57" y="144"/>
                      <a:pt x="57" y="140"/>
                    </a:cubicBezTo>
                    <a:cubicBezTo>
                      <a:pt x="57" y="139"/>
                      <a:pt x="56" y="138"/>
                      <a:pt x="55" y="137"/>
                    </a:cubicBezTo>
                    <a:cubicBezTo>
                      <a:pt x="54" y="136"/>
                      <a:pt x="53" y="134"/>
                      <a:pt x="52" y="133"/>
                    </a:cubicBezTo>
                    <a:cubicBezTo>
                      <a:pt x="51" y="131"/>
                      <a:pt x="50" y="130"/>
                      <a:pt x="47" y="129"/>
                    </a:cubicBezTo>
                    <a:cubicBezTo>
                      <a:pt x="46" y="129"/>
                      <a:pt x="43" y="128"/>
                      <a:pt x="44" y="126"/>
                    </a:cubicBezTo>
                    <a:cubicBezTo>
                      <a:pt x="46" y="124"/>
                      <a:pt x="49" y="125"/>
                      <a:pt x="50" y="125"/>
                    </a:cubicBezTo>
                    <a:cubicBezTo>
                      <a:pt x="51" y="126"/>
                      <a:pt x="52" y="127"/>
                      <a:pt x="53" y="127"/>
                    </a:cubicBezTo>
                    <a:cubicBezTo>
                      <a:pt x="54" y="127"/>
                      <a:pt x="55" y="126"/>
                      <a:pt x="57" y="127"/>
                    </a:cubicBezTo>
                    <a:cubicBezTo>
                      <a:pt x="56" y="125"/>
                      <a:pt x="53" y="125"/>
                      <a:pt x="51" y="123"/>
                    </a:cubicBezTo>
                    <a:cubicBezTo>
                      <a:pt x="50" y="122"/>
                      <a:pt x="52" y="118"/>
                      <a:pt x="54" y="117"/>
                    </a:cubicBezTo>
                    <a:cubicBezTo>
                      <a:pt x="54" y="117"/>
                      <a:pt x="56" y="116"/>
                      <a:pt x="56" y="116"/>
                    </a:cubicBezTo>
                    <a:cubicBezTo>
                      <a:pt x="57" y="116"/>
                      <a:pt x="57" y="116"/>
                      <a:pt x="58" y="116"/>
                    </a:cubicBezTo>
                    <a:cubicBezTo>
                      <a:pt x="59" y="117"/>
                      <a:pt x="60" y="116"/>
                      <a:pt x="61" y="116"/>
                    </a:cubicBezTo>
                    <a:cubicBezTo>
                      <a:pt x="64" y="116"/>
                      <a:pt x="68" y="118"/>
                      <a:pt x="71" y="117"/>
                    </a:cubicBezTo>
                    <a:cubicBezTo>
                      <a:pt x="69" y="116"/>
                      <a:pt x="66" y="116"/>
                      <a:pt x="66" y="114"/>
                    </a:cubicBezTo>
                    <a:cubicBezTo>
                      <a:pt x="65" y="112"/>
                      <a:pt x="68" y="109"/>
                      <a:pt x="68" y="106"/>
                    </a:cubicBezTo>
                    <a:cubicBezTo>
                      <a:pt x="67" y="103"/>
                      <a:pt x="65" y="101"/>
                      <a:pt x="64" y="99"/>
                    </a:cubicBezTo>
                    <a:cubicBezTo>
                      <a:pt x="63" y="98"/>
                      <a:pt x="60" y="97"/>
                      <a:pt x="59" y="98"/>
                    </a:cubicBezTo>
                    <a:cubicBezTo>
                      <a:pt x="55" y="102"/>
                      <a:pt x="47" y="92"/>
                      <a:pt x="44" y="98"/>
                    </a:cubicBezTo>
                    <a:cubicBezTo>
                      <a:pt x="41" y="98"/>
                      <a:pt x="41" y="98"/>
                      <a:pt x="41" y="98"/>
                    </a:cubicBezTo>
                    <a:cubicBezTo>
                      <a:pt x="40" y="98"/>
                      <a:pt x="40" y="100"/>
                      <a:pt x="39" y="101"/>
                    </a:cubicBezTo>
                    <a:cubicBezTo>
                      <a:pt x="38" y="101"/>
                      <a:pt x="37" y="102"/>
                      <a:pt x="36" y="102"/>
                    </a:cubicBezTo>
                    <a:cubicBezTo>
                      <a:pt x="35" y="102"/>
                      <a:pt x="35" y="103"/>
                      <a:pt x="34" y="103"/>
                    </a:cubicBezTo>
                    <a:cubicBezTo>
                      <a:pt x="33" y="103"/>
                      <a:pt x="31" y="101"/>
                      <a:pt x="33" y="103"/>
                    </a:cubicBezTo>
                    <a:cubicBezTo>
                      <a:pt x="32" y="103"/>
                      <a:pt x="31" y="102"/>
                      <a:pt x="31" y="102"/>
                    </a:cubicBezTo>
                    <a:cubicBezTo>
                      <a:pt x="31" y="103"/>
                      <a:pt x="31" y="103"/>
                      <a:pt x="32" y="103"/>
                    </a:cubicBezTo>
                    <a:cubicBezTo>
                      <a:pt x="31" y="103"/>
                      <a:pt x="31" y="103"/>
                      <a:pt x="31" y="104"/>
                    </a:cubicBezTo>
                    <a:cubicBezTo>
                      <a:pt x="30" y="105"/>
                      <a:pt x="29" y="104"/>
                      <a:pt x="30" y="105"/>
                    </a:cubicBezTo>
                    <a:cubicBezTo>
                      <a:pt x="29" y="104"/>
                      <a:pt x="23" y="102"/>
                      <a:pt x="23" y="101"/>
                    </a:cubicBezTo>
                    <a:cubicBezTo>
                      <a:pt x="22" y="99"/>
                      <a:pt x="30" y="103"/>
                      <a:pt x="25" y="98"/>
                    </a:cubicBezTo>
                    <a:cubicBezTo>
                      <a:pt x="22" y="94"/>
                      <a:pt x="20" y="90"/>
                      <a:pt x="16" y="88"/>
                    </a:cubicBezTo>
                    <a:cubicBezTo>
                      <a:pt x="14" y="88"/>
                      <a:pt x="12" y="87"/>
                      <a:pt x="10" y="88"/>
                    </a:cubicBezTo>
                    <a:cubicBezTo>
                      <a:pt x="10" y="88"/>
                      <a:pt x="9" y="89"/>
                      <a:pt x="9" y="89"/>
                    </a:cubicBezTo>
                    <a:cubicBezTo>
                      <a:pt x="8" y="88"/>
                      <a:pt x="7" y="86"/>
                      <a:pt x="7" y="85"/>
                    </a:cubicBezTo>
                    <a:cubicBezTo>
                      <a:pt x="8" y="85"/>
                      <a:pt x="8" y="85"/>
                      <a:pt x="8" y="85"/>
                    </a:cubicBezTo>
                    <a:cubicBezTo>
                      <a:pt x="5" y="81"/>
                      <a:pt x="6" y="83"/>
                      <a:pt x="4" y="82"/>
                    </a:cubicBezTo>
                    <a:cubicBezTo>
                      <a:pt x="3" y="82"/>
                      <a:pt x="2" y="81"/>
                      <a:pt x="1" y="81"/>
                    </a:cubicBezTo>
                    <a:cubicBezTo>
                      <a:pt x="1" y="80"/>
                      <a:pt x="0" y="78"/>
                      <a:pt x="0" y="78"/>
                    </a:cubicBezTo>
                  </a:path>
                </a:pathLst>
              </a:custGeom>
              <a:solidFill>
                <a:srgbClr val="B3B3B3"/>
              </a:solidFill>
              <a:ln w="3175">
                <a:solidFill>
                  <a:schemeClr val="tx1"/>
                </a:solidFill>
                <a:round/>
                <a:headEnd/>
                <a:tailEnd/>
              </a:ln>
            </p:spPr>
            <p:txBody>
              <a:bodyPr/>
              <a:lstStyle/>
              <a:p>
                <a:endParaRPr lang="en-GB" sz="2400" dirty="0"/>
              </a:p>
            </p:txBody>
          </p:sp>
          <p:sp>
            <p:nvSpPr>
              <p:cNvPr id="242" name="Freeform 5478"/>
              <p:cNvSpPr>
                <a:spLocks/>
              </p:cNvSpPr>
              <p:nvPr/>
            </p:nvSpPr>
            <p:spPr bwMode="auto">
              <a:xfrm>
                <a:off x="3474" y="1942"/>
                <a:ext cx="12" cy="12"/>
              </a:xfrm>
              <a:custGeom>
                <a:avLst/>
                <a:gdLst>
                  <a:gd name="T0" fmla="*/ 1 w 9"/>
                  <a:gd name="T1" fmla="*/ 3 h 9"/>
                  <a:gd name="T2" fmla="*/ 3 w 9"/>
                  <a:gd name="T3" fmla="*/ 5 h 9"/>
                  <a:gd name="T4" fmla="*/ 8 w 9"/>
                  <a:gd name="T5" fmla="*/ 9 h 9"/>
                  <a:gd name="T6" fmla="*/ 7 w 9"/>
                  <a:gd name="T7" fmla="*/ 5 h 9"/>
                  <a:gd name="T8" fmla="*/ 9 w 9"/>
                  <a:gd name="T9" fmla="*/ 12 h 9"/>
                  <a:gd name="T10" fmla="*/ 0 w 9"/>
                  <a:gd name="T11" fmla="*/ 7 h 9"/>
                  <a:gd name="T12" fmla="*/ 3 w 9"/>
                  <a:gd name="T13" fmla="*/ 5 h 9"/>
                  <a:gd name="T14" fmla="*/ 1 w 9"/>
                  <a:gd name="T15" fmla="*/ 3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 h="9">
                    <a:moveTo>
                      <a:pt x="1" y="2"/>
                    </a:moveTo>
                    <a:cubicBezTo>
                      <a:pt x="1" y="3"/>
                      <a:pt x="2" y="3"/>
                      <a:pt x="2" y="4"/>
                    </a:cubicBezTo>
                    <a:cubicBezTo>
                      <a:pt x="3" y="0"/>
                      <a:pt x="5" y="7"/>
                      <a:pt x="6" y="7"/>
                    </a:cubicBezTo>
                    <a:cubicBezTo>
                      <a:pt x="6" y="6"/>
                      <a:pt x="6" y="5"/>
                      <a:pt x="5" y="4"/>
                    </a:cubicBezTo>
                    <a:cubicBezTo>
                      <a:pt x="9" y="7"/>
                      <a:pt x="7" y="8"/>
                      <a:pt x="7" y="9"/>
                    </a:cubicBezTo>
                    <a:cubicBezTo>
                      <a:pt x="0" y="5"/>
                      <a:pt x="0" y="5"/>
                      <a:pt x="0" y="5"/>
                    </a:cubicBezTo>
                    <a:cubicBezTo>
                      <a:pt x="0" y="4"/>
                      <a:pt x="0" y="3"/>
                      <a:pt x="2" y="4"/>
                    </a:cubicBezTo>
                    <a:cubicBezTo>
                      <a:pt x="1" y="3"/>
                      <a:pt x="1" y="3"/>
                      <a:pt x="1" y="2"/>
                    </a:cubicBezTo>
                  </a:path>
                </a:pathLst>
              </a:custGeom>
              <a:solidFill>
                <a:srgbClr val="B3B3B3"/>
              </a:solidFill>
              <a:ln w="3175">
                <a:solidFill>
                  <a:schemeClr val="tx1"/>
                </a:solidFill>
                <a:round/>
                <a:headEnd/>
                <a:tailEnd/>
              </a:ln>
            </p:spPr>
            <p:txBody>
              <a:bodyPr/>
              <a:lstStyle/>
              <a:p>
                <a:endParaRPr lang="en-GB" sz="2400" dirty="0"/>
              </a:p>
            </p:txBody>
          </p:sp>
          <p:sp>
            <p:nvSpPr>
              <p:cNvPr id="243" name="Freeform 5479"/>
              <p:cNvSpPr>
                <a:spLocks/>
              </p:cNvSpPr>
              <p:nvPr/>
            </p:nvSpPr>
            <p:spPr bwMode="auto">
              <a:xfrm>
                <a:off x="1444" y="1631"/>
                <a:ext cx="89" cy="32"/>
              </a:xfrm>
              <a:custGeom>
                <a:avLst/>
                <a:gdLst>
                  <a:gd name="T0" fmla="*/ 49 w 67"/>
                  <a:gd name="T1" fmla="*/ 20 h 24"/>
                  <a:gd name="T2" fmla="*/ 50 w 67"/>
                  <a:gd name="T3" fmla="*/ 21 h 24"/>
                  <a:gd name="T4" fmla="*/ 46 w 67"/>
                  <a:gd name="T5" fmla="*/ 24 h 24"/>
                  <a:gd name="T6" fmla="*/ 40 w 67"/>
                  <a:gd name="T7" fmla="*/ 25 h 24"/>
                  <a:gd name="T8" fmla="*/ 31 w 67"/>
                  <a:gd name="T9" fmla="*/ 28 h 24"/>
                  <a:gd name="T10" fmla="*/ 23 w 67"/>
                  <a:gd name="T11" fmla="*/ 31 h 24"/>
                  <a:gd name="T12" fmla="*/ 25 w 67"/>
                  <a:gd name="T13" fmla="*/ 28 h 24"/>
                  <a:gd name="T14" fmla="*/ 32 w 67"/>
                  <a:gd name="T15" fmla="*/ 27 h 24"/>
                  <a:gd name="T16" fmla="*/ 44 w 67"/>
                  <a:gd name="T17" fmla="*/ 20 h 24"/>
                  <a:gd name="T18" fmla="*/ 24 w 67"/>
                  <a:gd name="T19" fmla="*/ 27 h 24"/>
                  <a:gd name="T20" fmla="*/ 5 w 67"/>
                  <a:gd name="T21" fmla="*/ 27 h 24"/>
                  <a:gd name="T22" fmla="*/ 13 w 67"/>
                  <a:gd name="T23" fmla="*/ 24 h 24"/>
                  <a:gd name="T24" fmla="*/ 16 w 67"/>
                  <a:gd name="T25" fmla="*/ 21 h 24"/>
                  <a:gd name="T26" fmla="*/ 21 w 67"/>
                  <a:gd name="T27" fmla="*/ 20 h 24"/>
                  <a:gd name="T28" fmla="*/ 29 w 67"/>
                  <a:gd name="T29" fmla="*/ 17 h 24"/>
                  <a:gd name="T30" fmla="*/ 25 w 67"/>
                  <a:gd name="T31" fmla="*/ 15 h 24"/>
                  <a:gd name="T32" fmla="*/ 41 w 67"/>
                  <a:gd name="T33" fmla="*/ 13 h 24"/>
                  <a:gd name="T34" fmla="*/ 39 w 67"/>
                  <a:gd name="T35" fmla="*/ 11 h 24"/>
                  <a:gd name="T36" fmla="*/ 33 w 67"/>
                  <a:gd name="T37" fmla="*/ 11 h 24"/>
                  <a:gd name="T38" fmla="*/ 23 w 67"/>
                  <a:gd name="T39" fmla="*/ 13 h 24"/>
                  <a:gd name="T40" fmla="*/ 13 w 67"/>
                  <a:gd name="T41" fmla="*/ 12 h 24"/>
                  <a:gd name="T42" fmla="*/ 8 w 67"/>
                  <a:gd name="T43" fmla="*/ 12 h 24"/>
                  <a:gd name="T44" fmla="*/ 5 w 67"/>
                  <a:gd name="T45" fmla="*/ 15 h 24"/>
                  <a:gd name="T46" fmla="*/ 3 w 67"/>
                  <a:gd name="T47" fmla="*/ 15 h 24"/>
                  <a:gd name="T48" fmla="*/ 7 w 67"/>
                  <a:gd name="T49" fmla="*/ 11 h 24"/>
                  <a:gd name="T50" fmla="*/ 17 w 67"/>
                  <a:gd name="T51" fmla="*/ 9 h 24"/>
                  <a:gd name="T52" fmla="*/ 36 w 67"/>
                  <a:gd name="T53" fmla="*/ 7 h 24"/>
                  <a:gd name="T54" fmla="*/ 43 w 67"/>
                  <a:gd name="T55" fmla="*/ 5 h 24"/>
                  <a:gd name="T56" fmla="*/ 52 w 67"/>
                  <a:gd name="T57" fmla="*/ 3 h 24"/>
                  <a:gd name="T58" fmla="*/ 65 w 67"/>
                  <a:gd name="T59" fmla="*/ 1 h 24"/>
                  <a:gd name="T60" fmla="*/ 70 w 67"/>
                  <a:gd name="T61" fmla="*/ 0 h 24"/>
                  <a:gd name="T62" fmla="*/ 76 w 67"/>
                  <a:gd name="T63" fmla="*/ 0 h 24"/>
                  <a:gd name="T64" fmla="*/ 78 w 67"/>
                  <a:gd name="T65" fmla="*/ 1 h 24"/>
                  <a:gd name="T66" fmla="*/ 68 w 67"/>
                  <a:gd name="T67" fmla="*/ 4 h 24"/>
                  <a:gd name="T68" fmla="*/ 56 w 67"/>
                  <a:gd name="T69" fmla="*/ 8 h 24"/>
                  <a:gd name="T70" fmla="*/ 62 w 67"/>
                  <a:gd name="T71" fmla="*/ 9 h 24"/>
                  <a:gd name="T72" fmla="*/ 64 w 67"/>
                  <a:gd name="T73" fmla="*/ 9 h 24"/>
                  <a:gd name="T74" fmla="*/ 69 w 67"/>
                  <a:gd name="T75" fmla="*/ 9 h 24"/>
                  <a:gd name="T76" fmla="*/ 81 w 67"/>
                  <a:gd name="T77" fmla="*/ 8 h 24"/>
                  <a:gd name="T78" fmla="*/ 82 w 67"/>
                  <a:gd name="T79" fmla="*/ 7 h 24"/>
                  <a:gd name="T80" fmla="*/ 89 w 67"/>
                  <a:gd name="T81" fmla="*/ 5 h 24"/>
                  <a:gd name="T82" fmla="*/ 89 w 67"/>
                  <a:gd name="T83" fmla="*/ 5 h 24"/>
                  <a:gd name="T84" fmla="*/ 84 w 67"/>
                  <a:gd name="T85" fmla="*/ 8 h 24"/>
                  <a:gd name="T86" fmla="*/ 88 w 67"/>
                  <a:gd name="T87" fmla="*/ 8 h 24"/>
                  <a:gd name="T88" fmla="*/ 82 w 67"/>
                  <a:gd name="T89" fmla="*/ 11 h 24"/>
                  <a:gd name="T90" fmla="*/ 78 w 67"/>
                  <a:gd name="T91" fmla="*/ 13 h 24"/>
                  <a:gd name="T92" fmla="*/ 72 w 67"/>
                  <a:gd name="T93" fmla="*/ 16 h 24"/>
                  <a:gd name="T94" fmla="*/ 76 w 67"/>
                  <a:gd name="T95" fmla="*/ 16 h 24"/>
                  <a:gd name="T96" fmla="*/ 73 w 67"/>
                  <a:gd name="T97" fmla="*/ 17 h 24"/>
                  <a:gd name="T98" fmla="*/ 69 w 67"/>
                  <a:gd name="T99" fmla="*/ 19 h 24"/>
                  <a:gd name="T100" fmla="*/ 64 w 67"/>
                  <a:gd name="T101" fmla="*/ 19 h 24"/>
                  <a:gd name="T102" fmla="*/ 60 w 67"/>
                  <a:gd name="T103" fmla="*/ 17 h 24"/>
                  <a:gd name="T104" fmla="*/ 56 w 67"/>
                  <a:gd name="T105" fmla="*/ 17 h 24"/>
                  <a:gd name="T106" fmla="*/ 54 w 67"/>
                  <a:gd name="T107" fmla="*/ 17 h 24"/>
                  <a:gd name="T108" fmla="*/ 49 w 67"/>
                  <a:gd name="T109" fmla="*/ 20 h 2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67" h="24">
                    <a:moveTo>
                      <a:pt x="37" y="15"/>
                    </a:moveTo>
                    <a:cubicBezTo>
                      <a:pt x="36" y="16"/>
                      <a:pt x="38" y="16"/>
                      <a:pt x="38" y="16"/>
                    </a:cubicBezTo>
                    <a:cubicBezTo>
                      <a:pt x="38" y="18"/>
                      <a:pt x="36" y="18"/>
                      <a:pt x="35" y="18"/>
                    </a:cubicBezTo>
                    <a:cubicBezTo>
                      <a:pt x="34" y="18"/>
                      <a:pt x="32" y="19"/>
                      <a:pt x="30" y="19"/>
                    </a:cubicBezTo>
                    <a:cubicBezTo>
                      <a:pt x="28" y="20"/>
                      <a:pt x="25" y="21"/>
                      <a:pt x="23" y="21"/>
                    </a:cubicBezTo>
                    <a:cubicBezTo>
                      <a:pt x="22" y="22"/>
                      <a:pt x="19" y="24"/>
                      <a:pt x="17" y="23"/>
                    </a:cubicBezTo>
                    <a:cubicBezTo>
                      <a:pt x="16" y="23"/>
                      <a:pt x="19" y="21"/>
                      <a:pt x="19" y="21"/>
                    </a:cubicBezTo>
                    <a:cubicBezTo>
                      <a:pt x="21" y="21"/>
                      <a:pt x="22" y="20"/>
                      <a:pt x="24" y="20"/>
                    </a:cubicBezTo>
                    <a:cubicBezTo>
                      <a:pt x="27" y="19"/>
                      <a:pt x="31" y="18"/>
                      <a:pt x="33" y="15"/>
                    </a:cubicBezTo>
                    <a:cubicBezTo>
                      <a:pt x="27" y="14"/>
                      <a:pt x="23" y="17"/>
                      <a:pt x="18" y="20"/>
                    </a:cubicBezTo>
                    <a:cubicBezTo>
                      <a:pt x="14" y="22"/>
                      <a:pt x="7" y="21"/>
                      <a:pt x="4" y="20"/>
                    </a:cubicBezTo>
                    <a:cubicBezTo>
                      <a:pt x="5" y="19"/>
                      <a:pt x="8" y="19"/>
                      <a:pt x="10" y="18"/>
                    </a:cubicBezTo>
                    <a:cubicBezTo>
                      <a:pt x="12" y="18"/>
                      <a:pt x="11" y="17"/>
                      <a:pt x="12" y="16"/>
                    </a:cubicBezTo>
                    <a:cubicBezTo>
                      <a:pt x="13" y="15"/>
                      <a:pt x="15" y="15"/>
                      <a:pt x="16" y="15"/>
                    </a:cubicBezTo>
                    <a:cubicBezTo>
                      <a:pt x="18" y="15"/>
                      <a:pt x="20" y="14"/>
                      <a:pt x="22" y="13"/>
                    </a:cubicBezTo>
                    <a:cubicBezTo>
                      <a:pt x="21" y="12"/>
                      <a:pt x="20" y="12"/>
                      <a:pt x="19" y="11"/>
                    </a:cubicBezTo>
                    <a:cubicBezTo>
                      <a:pt x="23" y="10"/>
                      <a:pt x="28" y="13"/>
                      <a:pt x="31" y="10"/>
                    </a:cubicBezTo>
                    <a:cubicBezTo>
                      <a:pt x="30" y="10"/>
                      <a:pt x="30" y="8"/>
                      <a:pt x="29" y="8"/>
                    </a:cubicBezTo>
                    <a:cubicBezTo>
                      <a:pt x="27" y="7"/>
                      <a:pt x="26" y="8"/>
                      <a:pt x="25" y="8"/>
                    </a:cubicBezTo>
                    <a:cubicBezTo>
                      <a:pt x="21" y="8"/>
                      <a:pt x="20" y="8"/>
                      <a:pt x="17" y="10"/>
                    </a:cubicBezTo>
                    <a:cubicBezTo>
                      <a:pt x="18" y="8"/>
                      <a:pt x="11" y="10"/>
                      <a:pt x="10" y="9"/>
                    </a:cubicBezTo>
                    <a:cubicBezTo>
                      <a:pt x="9" y="8"/>
                      <a:pt x="7" y="9"/>
                      <a:pt x="6" y="9"/>
                    </a:cubicBezTo>
                    <a:cubicBezTo>
                      <a:pt x="6" y="10"/>
                      <a:pt x="5" y="10"/>
                      <a:pt x="4" y="11"/>
                    </a:cubicBezTo>
                    <a:cubicBezTo>
                      <a:pt x="3" y="11"/>
                      <a:pt x="3" y="10"/>
                      <a:pt x="2" y="11"/>
                    </a:cubicBezTo>
                    <a:cubicBezTo>
                      <a:pt x="0" y="10"/>
                      <a:pt x="3" y="8"/>
                      <a:pt x="5" y="8"/>
                    </a:cubicBezTo>
                    <a:cubicBezTo>
                      <a:pt x="7" y="8"/>
                      <a:pt x="11" y="8"/>
                      <a:pt x="13" y="7"/>
                    </a:cubicBezTo>
                    <a:cubicBezTo>
                      <a:pt x="18" y="6"/>
                      <a:pt x="22" y="5"/>
                      <a:pt x="27" y="5"/>
                    </a:cubicBezTo>
                    <a:cubicBezTo>
                      <a:pt x="28" y="5"/>
                      <a:pt x="30" y="4"/>
                      <a:pt x="32" y="4"/>
                    </a:cubicBezTo>
                    <a:cubicBezTo>
                      <a:pt x="34" y="4"/>
                      <a:pt x="37" y="3"/>
                      <a:pt x="39" y="2"/>
                    </a:cubicBezTo>
                    <a:cubicBezTo>
                      <a:pt x="42" y="1"/>
                      <a:pt x="46" y="1"/>
                      <a:pt x="49" y="1"/>
                    </a:cubicBezTo>
                    <a:cubicBezTo>
                      <a:pt x="50" y="1"/>
                      <a:pt x="51" y="0"/>
                      <a:pt x="53" y="0"/>
                    </a:cubicBezTo>
                    <a:cubicBezTo>
                      <a:pt x="54" y="0"/>
                      <a:pt x="55" y="1"/>
                      <a:pt x="57" y="0"/>
                    </a:cubicBezTo>
                    <a:cubicBezTo>
                      <a:pt x="54" y="1"/>
                      <a:pt x="58" y="1"/>
                      <a:pt x="59" y="1"/>
                    </a:cubicBezTo>
                    <a:cubicBezTo>
                      <a:pt x="56" y="3"/>
                      <a:pt x="53" y="2"/>
                      <a:pt x="51" y="3"/>
                    </a:cubicBezTo>
                    <a:cubicBezTo>
                      <a:pt x="48" y="4"/>
                      <a:pt x="45" y="6"/>
                      <a:pt x="42" y="6"/>
                    </a:cubicBezTo>
                    <a:cubicBezTo>
                      <a:pt x="43" y="7"/>
                      <a:pt x="46" y="7"/>
                      <a:pt x="47" y="7"/>
                    </a:cubicBezTo>
                    <a:cubicBezTo>
                      <a:pt x="45" y="7"/>
                      <a:pt x="48" y="7"/>
                      <a:pt x="48" y="7"/>
                    </a:cubicBezTo>
                    <a:cubicBezTo>
                      <a:pt x="50" y="7"/>
                      <a:pt x="51" y="7"/>
                      <a:pt x="52" y="7"/>
                    </a:cubicBezTo>
                    <a:cubicBezTo>
                      <a:pt x="55" y="7"/>
                      <a:pt x="58" y="7"/>
                      <a:pt x="61" y="6"/>
                    </a:cubicBezTo>
                    <a:cubicBezTo>
                      <a:pt x="58" y="7"/>
                      <a:pt x="62" y="5"/>
                      <a:pt x="62" y="5"/>
                    </a:cubicBezTo>
                    <a:cubicBezTo>
                      <a:pt x="64" y="4"/>
                      <a:pt x="66" y="4"/>
                      <a:pt x="67" y="4"/>
                    </a:cubicBezTo>
                    <a:cubicBezTo>
                      <a:pt x="66" y="4"/>
                      <a:pt x="66" y="4"/>
                      <a:pt x="67" y="4"/>
                    </a:cubicBezTo>
                    <a:cubicBezTo>
                      <a:pt x="66" y="4"/>
                      <a:pt x="64" y="5"/>
                      <a:pt x="63" y="6"/>
                    </a:cubicBezTo>
                    <a:cubicBezTo>
                      <a:pt x="64" y="6"/>
                      <a:pt x="65" y="6"/>
                      <a:pt x="66" y="6"/>
                    </a:cubicBezTo>
                    <a:cubicBezTo>
                      <a:pt x="64" y="6"/>
                      <a:pt x="64" y="8"/>
                      <a:pt x="62" y="8"/>
                    </a:cubicBezTo>
                    <a:cubicBezTo>
                      <a:pt x="61" y="9"/>
                      <a:pt x="56" y="9"/>
                      <a:pt x="59" y="10"/>
                    </a:cubicBezTo>
                    <a:cubicBezTo>
                      <a:pt x="57" y="10"/>
                      <a:pt x="55" y="12"/>
                      <a:pt x="54" y="12"/>
                    </a:cubicBezTo>
                    <a:cubicBezTo>
                      <a:pt x="55" y="13"/>
                      <a:pt x="56" y="12"/>
                      <a:pt x="57" y="12"/>
                    </a:cubicBezTo>
                    <a:cubicBezTo>
                      <a:pt x="56" y="12"/>
                      <a:pt x="56" y="13"/>
                      <a:pt x="55" y="13"/>
                    </a:cubicBezTo>
                    <a:cubicBezTo>
                      <a:pt x="58" y="13"/>
                      <a:pt x="53" y="14"/>
                      <a:pt x="52" y="14"/>
                    </a:cubicBezTo>
                    <a:cubicBezTo>
                      <a:pt x="51" y="14"/>
                      <a:pt x="49" y="15"/>
                      <a:pt x="48" y="14"/>
                    </a:cubicBezTo>
                    <a:cubicBezTo>
                      <a:pt x="47" y="14"/>
                      <a:pt x="47" y="13"/>
                      <a:pt x="45" y="13"/>
                    </a:cubicBezTo>
                    <a:cubicBezTo>
                      <a:pt x="44" y="13"/>
                      <a:pt x="43" y="13"/>
                      <a:pt x="42" y="13"/>
                    </a:cubicBezTo>
                    <a:cubicBezTo>
                      <a:pt x="42" y="13"/>
                      <a:pt x="39" y="13"/>
                      <a:pt x="41" y="13"/>
                    </a:cubicBezTo>
                    <a:cubicBezTo>
                      <a:pt x="40" y="14"/>
                      <a:pt x="38" y="14"/>
                      <a:pt x="37" y="15"/>
                    </a:cubicBezTo>
                  </a:path>
                </a:pathLst>
              </a:custGeom>
              <a:solidFill>
                <a:srgbClr val="B3B3B3"/>
              </a:solidFill>
              <a:ln w="3175">
                <a:solidFill>
                  <a:schemeClr val="tx1"/>
                </a:solidFill>
                <a:round/>
                <a:headEnd/>
                <a:tailEnd/>
              </a:ln>
            </p:spPr>
            <p:txBody>
              <a:bodyPr/>
              <a:lstStyle/>
              <a:p>
                <a:endParaRPr lang="en-GB" sz="2400" dirty="0"/>
              </a:p>
            </p:txBody>
          </p:sp>
          <p:sp>
            <p:nvSpPr>
              <p:cNvPr id="244" name="Freeform 5480"/>
              <p:cNvSpPr>
                <a:spLocks/>
              </p:cNvSpPr>
              <p:nvPr/>
            </p:nvSpPr>
            <p:spPr bwMode="auto">
              <a:xfrm>
                <a:off x="1456" y="1688"/>
                <a:ext cx="116" cy="33"/>
              </a:xfrm>
              <a:custGeom>
                <a:avLst/>
                <a:gdLst>
                  <a:gd name="T0" fmla="*/ 17 w 88"/>
                  <a:gd name="T1" fmla="*/ 30 h 25"/>
                  <a:gd name="T2" fmla="*/ 8 w 88"/>
                  <a:gd name="T3" fmla="*/ 28 h 25"/>
                  <a:gd name="T4" fmla="*/ 3 w 88"/>
                  <a:gd name="T5" fmla="*/ 28 h 25"/>
                  <a:gd name="T6" fmla="*/ 0 w 88"/>
                  <a:gd name="T7" fmla="*/ 24 h 25"/>
                  <a:gd name="T8" fmla="*/ 5 w 88"/>
                  <a:gd name="T9" fmla="*/ 26 h 25"/>
                  <a:gd name="T10" fmla="*/ 11 w 88"/>
                  <a:gd name="T11" fmla="*/ 25 h 25"/>
                  <a:gd name="T12" fmla="*/ 15 w 88"/>
                  <a:gd name="T13" fmla="*/ 24 h 25"/>
                  <a:gd name="T14" fmla="*/ 21 w 88"/>
                  <a:gd name="T15" fmla="*/ 24 h 25"/>
                  <a:gd name="T16" fmla="*/ 20 w 88"/>
                  <a:gd name="T17" fmla="*/ 22 h 25"/>
                  <a:gd name="T18" fmla="*/ 25 w 88"/>
                  <a:gd name="T19" fmla="*/ 21 h 25"/>
                  <a:gd name="T20" fmla="*/ 28 w 88"/>
                  <a:gd name="T21" fmla="*/ 18 h 25"/>
                  <a:gd name="T22" fmla="*/ 37 w 88"/>
                  <a:gd name="T23" fmla="*/ 17 h 25"/>
                  <a:gd name="T24" fmla="*/ 41 w 88"/>
                  <a:gd name="T25" fmla="*/ 15 h 25"/>
                  <a:gd name="T26" fmla="*/ 40 w 88"/>
                  <a:gd name="T27" fmla="*/ 11 h 25"/>
                  <a:gd name="T28" fmla="*/ 42 w 88"/>
                  <a:gd name="T29" fmla="*/ 7 h 25"/>
                  <a:gd name="T30" fmla="*/ 38 w 88"/>
                  <a:gd name="T31" fmla="*/ 4 h 25"/>
                  <a:gd name="T32" fmla="*/ 40 w 88"/>
                  <a:gd name="T33" fmla="*/ 3 h 25"/>
                  <a:gd name="T34" fmla="*/ 41 w 88"/>
                  <a:gd name="T35" fmla="*/ 4 h 25"/>
                  <a:gd name="T36" fmla="*/ 46 w 88"/>
                  <a:gd name="T37" fmla="*/ 7 h 25"/>
                  <a:gd name="T38" fmla="*/ 53 w 88"/>
                  <a:gd name="T39" fmla="*/ 8 h 25"/>
                  <a:gd name="T40" fmla="*/ 53 w 88"/>
                  <a:gd name="T41" fmla="*/ 9 h 25"/>
                  <a:gd name="T42" fmla="*/ 55 w 88"/>
                  <a:gd name="T43" fmla="*/ 13 h 25"/>
                  <a:gd name="T44" fmla="*/ 63 w 88"/>
                  <a:gd name="T45" fmla="*/ 13 h 25"/>
                  <a:gd name="T46" fmla="*/ 79 w 88"/>
                  <a:gd name="T47" fmla="*/ 9 h 25"/>
                  <a:gd name="T48" fmla="*/ 98 w 88"/>
                  <a:gd name="T49" fmla="*/ 1 h 25"/>
                  <a:gd name="T50" fmla="*/ 116 w 88"/>
                  <a:gd name="T51" fmla="*/ 3 h 25"/>
                  <a:gd name="T52" fmla="*/ 113 w 88"/>
                  <a:gd name="T53" fmla="*/ 4 h 25"/>
                  <a:gd name="T54" fmla="*/ 116 w 88"/>
                  <a:gd name="T55" fmla="*/ 3 h 25"/>
                  <a:gd name="T56" fmla="*/ 109 w 88"/>
                  <a:gd name="T57" fmla="*/ 5 h 25"/>
                  <a:gd name="T58" fmla="*/ 112 w 88"/>
                  <a:gd name="T59" fmla="*/ 4 h 25"/>
                  <a:gd name="T60" fmla="*/ 80 w 88"/>
                  <a:gd name="T61" fmla="*/ 9 h 25"/>
                  <a:gd name="T62" fmla="*/ 94 w 88"/>
                  <a:gd name="T63" fmla="*/ 4 h 25"/>
                  <a:gd name="T64" fmla="*/ 105 w 88"/>
                  <a:gd name="T65" fmla="*/ 4 h 25"/>
                  <a:gd name="T66" fmla="*/ 99 w 88"/>
                  <a:gd name="T67" fmla="*/ 4 h 25"/>
                  <a:gd name="T68" fmla="*/ 105 w 88"/>
                  <a:gd name="T69" fmla="*/ 5 h 25"/>
                  <a:gd name="T70" fmla="*/ 92 w 88"/>
                  <a:gd name="T71" fmla="*/ 7 h 25"/>
                  <a:gd name="T72" fmla="*/ 96 w 88"/>
                  <a:gd name="T73" fmla="*/ 7 h 25"/>
                  <a:gd name="T74" fmla="*/ 92 w 88"/>
                  <a:gd name="T75" fmla="*/ 8 h 25"/>
                  <a:gd name="T76" fmla="*/ 102 w 88"/>
                  <a:gd name="T77" fmla="*/ 7 h 25"/>
                  <a:gd name="T78" fmla="*/ 94 w 88"/>
                  <a:gd name="T79" fmla="*/ 8 h 25"/>
                  <a:gd name="T80" fmla="*/ 96 w 88"/>
                  <a:gd name="T81" fmla="*/ 8 h 25"/>
                  <a:gd name="T82" fmla="*/ 88 w 88"/>
                  <a:gd name="T83" fmla="*/ 8 h 25"/>
                  <a:gd name="T84" fmla="*/ 84 w 88"/>
                  <a:gd name="T85" fmla="*/ 11 h 25"/>
                  <a:gd name="T86" fmla="*/ 76 w 88"/>
                  <a:gd name="T87" fmla="*/ 13 h 25"/>
                  <a:gd name="T88" fmla="*/ 79 w 88"/>
                  <a:gd name="T89" fmla="*/ 13 h 25"/>
                  <a:gd name="T90" fmla="*/ 62 w 88"/>
                  <a:gd name="T91" fmla="*/ 21 h 25"/>
                  <a:gd name="T92" fmla="*/ 49 w 88"/>
                  <a:gd name="T93" fmla="*/ 22 h 25"/>
                  <a:gd name="T94" fmla="*/ 42 w 88"/>
                  <a:gd name="T95" fmla="*/ 26 h 25"/>
                  <a:gd name="T96" fmla="*/ 36 w 88"/>
                  <a:gd name="T97" fmla="*/ 28 h 25"/>
                  <a:gd name="T98" fmla="*/ 17 w 88"/>
                  <a:gd name="T99" fmla="*/ 30 h 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88" h="25">
                    <a:moveTo>
                      <a:pt x="13" y="23"/>
                    </a:moveTo>
                    <a:cubicBezTo>
                      <a:pt x="10" y="23"/>
                      <a:pt x="8" y="21"/>
                      <a:pt x="6" y="21"/>
                    </a:cubicBezTo>
                    <a:cubicBezTo>
                      <a:pt x="5" y="21"/>
                      <a:pt x="3" y="21"/>
                      <a:pt x="2" y="21"/>
                    </a:cubicBezTo>
                    <a:cubicBezTo>
                      <a:pt x="1" y="20"/>
                      <a:pt x="2" y="18"/>
                      <a:pt x="0" y="18"/>
                    </a:cubicBezTo>
                    <a:cubicBezTo>
                      <a:pt x="2" y="18"/>
                      <a:pt x="3" y="20"/>
                      <a:pt x="4" y="20"/>
                    </a:cubicBezTo>
                    <a:cubicBezTo>
                      <a:pt x="5" y="20"/>
                      <a:pt x="6" y="20"/>
                      <a:pt x="8" y="19"/>
                    </a:cubicBezTo>
                    <a:cubicBezTo>
                      <a:pt x="9" y="18"/>
                      <a:pt x="9" y="18"/>
                      <a:pt x="11" y="18"/>
                    </a:cubicBezTo>
                    <a:cubicBezTo>
                      <a:pt x="12" y="19"/>
                      <a:pt x="14" y="19"/>
                      <a:pt x="16" y="18"/>
                    </a:cubicBezTo>
                    <a:cubicBezTo>
                      <a:pt x="15" y="17"/>
                      <a:pt x="15" y="17"/>
                      <a:pt x="15" y="17"/>
                    </a:cubicBezTo>
                    <a:cubicBezTo>
                      <a:pt x="16" y="17"/>
                      <a:pt x="18" y="17"/>
                      <a:pt x="19" y="16"/>
                    </a:cubicBezTo>
                    <a:cubicBezTo>
                      <a:pt x="20" y="16"/>
                      <a:pt x="20" y="15"/>
                      <a:pt x="21" y="14"/>
                    </a:cubicBezTo>
                    <a:cubicBezTo>
                      <a:pt x="24" y="13"/>
                      <a:pt x="25" y="14"/>
                      <a:pt x="28" y="13"/>
                    </a:cubicBezTo>
                    <a:cubicBezTo>
                      <a:pt x="29" y="13"/>
                      <a:pt x="33" y="13"/>
                      <a:pt x="31" y="11"/>
                    </a:cubicBezTo>
                    <a:cubicBezTo>
                      <a:pt x="30" y="10"/>
                      <a:pt x="32" y="8"/>
                      <a:pt x="30" y="8"/>
                    </a:cubicBezTo>
                    <a:cubicBezTo>
                      <a:pt x="31" y="8"/>
                      <a:pt x="32" y="6"/>
                      <a:pt x="32" y="5"/>
                    </a:cubicBezTo>
                    <a:cubicBezTo>
                      <a:pt x="31" y="6"/>
                      <a:pt x="29" y="5"/>
                      <a:pt x="29" y="3"/>
                    </a:cubicBezTo>
                    <a:cubicBezTo>
                      <a:pt x="28" y="3"/>
                      <a:pt x="29" y="2"/>
                      <a:pt x="30" y="2"/>
                    </a:cubicBezTo>
                    <a:cubicBezTo>
                      <a:pt x="31" y="2"/>
                      <a:pt x="30" y="3"/>
                      <a:pt x="31" y="3"/>
                    </a:cubicBezTo>
                    <a:cubicBezTo>
                      <a:pt x="32" y="4"/>
                      <a:pt x="34" y="4"/>
                      <a:pt x="35" y="5"/>
                    </a:cubicBezTo>
                    <a:cubicBezTo>
                      <a:pt x="37" y="7"/>
                      <a:pt x="38" y="6"/>
                      <a:pt x="40" y="6"/>
                    </a:cubicBezTo>
                    <a:cubicBezTo>
                      <a:pt x="40" y="7"/>
                      <a:pt x="40" y="7"/>
                      <a:pt x="40" y="7"/>
                    </a:cubicBezTo>
                    <a:cubicBezTo>
                      <a:pt x="41" y="8"/>
                      <a:pt x="41" y="10"/>
                      <a:pt x="42" y="10"/>
                    </a:cubicBezTo>
                    <a:cubicBezTo>
                      <a:pt x="44" y="10"/>
                      <a:pt x="46" y="11"/>
                      <a:pt x="48" y="10"/>
                    </a:cubicBezTo>
                    <a:cubicBezTo>
                      <a:pt x="52" y="9"/>
                      <a:pt x="56" y="9"/>
                      <a:pt x="60" y="7"/>
                    </a:cubicBezTo>
                    <a:cubicBezTo>
                      <a:pt x="65" y="4"/>
                      <a:pt x="69" y="2"/>
                      <a:pt x="74" y="1"/>
                    </a:cubicBezTo>
                    <a:cubicBezTo>
                      <a:pt x="78" y="0"/>
                      <a:pt x="84" y="0"/>
                      <a:pt x="88" y="2"/>
                    </a:cubicBezTo>
                    <a:cubicBezTo>
                      <a:pt x="87" y="2"/>
                      <a:pt x="86" y="3"/>
                      <a:pt x="86" y="3"/>
                    </a:cubicBezTo>
                    <a:cubicBezTo>
                      <a:pt x="86" y="3"/>
                      <a:pt x="87" y="2"/>
                      <a:pt x="88" y="2"/>
                    </a:cubicBezTo>
                    <a:cubicBezTo>
                      <a:pt x="86" y="3"/>
                      <a:pt x="85" y="4"/>
                      <a:pt x="83" y="4"/>
                    </a:cubicBezTo>
                    <a:cubicBezTo>
                      <a:pt x="83" y="4"/>
                      <a:pt x="84" y="4"/>
                      <a:pt x="85" y="3"/>
                    </a:cubicBezTo>
                    <a:cubicBezTo>
                      <a:pt x="77" y="0"/>
                      <a:pt x="68" y="2"/>
                      <a:pt x="61" y="7"/>
                    </a:cubicBezTo>
                    <a:cubicBezTo>
                      <a:pt x="64" y="5"/>
                      <a:pt x="68" y="4"/>
                      <a:pt x="71" y="3"/>
                    </a:cubicBezTo>
                    <a:cubicBezTo>
                      <a:pt x="74" y="3"/>
                      <a:pt x="77" y="1"/>
                      <a:pt x="80" y="3"/>
                    </a:cubicBezTo>
                    <a:cubicBezTo>
                      <a:pt x="79" y="3"/>
                      <a:pt x="76" y="2"/>
                      <a:pt x="75" y="3"/>
                    </a:cubicBezTo>
                    <a:cubicBezTo>
                      <a:pt x="77" y="3"/>
                      <a:pt x="79" y="3"/>
                      <a:pt x="80" y="4"/>
                    </a:cubicBezTo>
                    <a:cubicBezTo>
                      <a:pt x="77" y="5"/>
                      <a:pt x="74" y="4"/>
                      <a:pt x="70" y="5"/>
                    </a:cubicBezTo>
                    <a:cubicBezTo>
                      <a:pt x="71" y="5"/>
                      <a:pt x="72" y="5"/>
                      <a:pt x="73" y="5"/>
                    </a:cubicBezTo>
                    <a:cubicBezTo>
                      <a:pt x="72" y="5"/>
                      <a:pt x="71" y="5"/>
                      <a:pt x="70" y="6"/>
                    </a:cubicBezTo>
                    <a:cubicBezTo>
                      <a:pt x="73" y="5"/>
                      <a:pt x="75" y="5"/>
                      <a:pt x="77" y="5"/>
                    </a:cubicBezTo>
                    <a:cubicBezTo>
                      <a:pt x="76" y="6"/>
                      <a:pt x="73" y="6"/>
                      <a:pt x="71" y="6"/>
                    </a:cubicBezTo>
                    <a:cubicBezTo>
                      <a:pt x="72" y="6"/>
                      <a:pt x="73" y="6"/>
                      <a:pt x="73" y="6"/>
                    </a:cubicBezTo>
                    <a:cubicBezTo>
                      <a:pt x="71" y="7"/>
                      <a:pt x="69" y="6"/>
                      <a:pt x="67" y="6"/>
                    </a:cubicBezTo>
                    <a:cubicBezTo>
                      <a:pt x="67" y="7"/>
                      <a:pt x="61" y="8"/>
                      <a:pt x="64" y="8"/>
                    </a:cubicBezTo>
                    <a:cubicBezTo>
                      <a:pt x="62" y="9"/>
                      <a:pt x="60" y="9"/>
                      <a:pt x="58" y="10"/>
                    </a:cubicBezTo>
                    <a:cubicBezTo>
                      <a:pt x="58" y="10"/>
                      <a:pt x="59" y="10"/>
                      <a:pt x="60" y="10"/>
                    </a:cubicBezTo>
                    <a:cubicBezTo>
                      <a:pt x="56" y="12"/>
                      <a:pt x="51" y="14"/>
                      <a:pt x="47" y="16"/>
                    </a:cubicBezTo>
                    <a:cubicBezTo>
                      <a:pt x="43" y="17"/>
                      <a:pt x="40" y="17"/>
                      <a:pt x="37" y="17"/>
                    </a:cubicBezTo>
                    <a:cubicBezTo>
                      <a:pt x="34" y="18"/>
                      <a:pt x="34" y="18"/>
                      <a:pt x="32" y="20"/>
                    </a:cubicBezTo>
                    <a:cubicBezTo>
                      <a:pt x="31" y="22"/>
                      <a:pt x="28" y="21"/>
                      <a:pt x="27" y="21"/>
                    </a:cubicBezTo>
                    <a:cubicBezTo>
                      <a:pt x="23" y="22"/>
                      <a:pt x="17" y="25"/>
                      <a:pt x="13" y="23"/>
                    </a:cubicBezTo>
                  </a:path>
                </a:pathLst>
              </a:custGeom>
              <a:solidFill>
                <a:srgbClr val="B3B3B3"/>
              </a:solidFill>
              <a:ln w="3175">
                <a:solidFill>
                  <a:schemeClr val="tx1"/>
                </a:solidFill>
                <a:round/>
                <a:headEnd/>
                <a:tailEnd/>
              </a:ln>
            </p:spPr>
            <p:txBody>
              <a:bodyPr/>
              <a:lstStyle/>
              <a:p>
                <a:endParaRPr lang="en-GB" sz="2400" dirty="0"/>
              </a:p>
            </p:txBody>
          </p:sp>
          <p:sp>
            <p:nvSpPr>
              <p:cNvPr id="245" name="Freeform 5481"/>
              <p:cNvSpPr>
                <a:spLocks/>
              </p:cNvSpPr>
              <p:nvPr/>
            </p:nvSpPr>
            <p:spPr bwMode="auto">
              <a:xfrm>
                <a:off x="1570" y="1820"/>
                <a:ext cx="22" cy="54"/>
              </a:xfrm>
              <a:custGeom>
                <a:avLst/>
                <a:gdLst>
                  <a:gd name="T0" fmla="*/ 22 w 17"/>
                  <a:gd name="T1" fmla="*/ 3 h 41"/>
                  <a:gd name="T2" fmla="*/ 18 w 17"/>
                  <a:gd name="T3" fmla="*/ 1 h 41"/>
                  <a:gd name="T4" fmla="*/ 13 w 17"/>
                  <a:gd name="T5" fmla="*/ 0 h 41"/>
                  <a:gd name="T6" fmla="*/ 0 w 17"/>
                  <a:gd name="T7" fmla="*/ 12 h 41"/>
                  <a:gd name="T8" fmla="*/ 8 w 17"/>
                  <a:gd name="T9" fmla="*/ 13 h 41"/>
                  <a:gd name="T10" fmla="*/ 1 w 17"/>
                  <a:gd name="T11" fmla="*/ 17 h 41"/>
                  <a:gd name="T12" fmla="*/ 3 w 17"/>
                  <a:gd name="T13" fmla="*/ 22 h 41"/>
                  <a:gd name="T14" fmla="*/ 3 w 17"/>
                  <a:gd name="T15" fmla="*/ 22 h 41"/>
                  <a:gd name="T16" fmla="*/ 3 w 17"/>
                  <a:gd name="T17" fmla="*/ 25 h 41"/>
                  <a:gd name="T18" fmla="*/ 5 w 17"/>
                  <a:gd name="T19" fmla="*/ 30 h 41"/>
                  <a:gd name="T20" fmla="*/ 10 w 17"/>
                  <a:gd name="T21" fmla="*/ 28 h 41"/>
                  <a:gd name="T22" fmla="*/ 8 w 17"/>
                  <a:gd name="T23" fmla="*/ 29 h 41"/>
                  <a:gd name="T24" fmla="*/ 10 w 17"/>
                  <a:gd name="T25" fmla="*/ 29 h 41"/>
                  <a:gd name="T26" fmla="*/ 8 w 17"/>
                  <a:gd name="T27" fmla="*/ 37 h 41"/>
                  <a:gd name="T28" fmla="*/ 14 w 17"/>
                  <a:gd name="T29" fmla="*/ 34 h 41"/>
                  <a:gd name="T30" fmla="*/ 8 w 17"/>
                  <a:gd name="T31" fmla="*/ 41 h 41"/>
                  <a:gd name="T32" fmla="*/ 13 w 17"/>
                  <a:gd name="T33" fmla="*/ 40 h 41"/>
                  <a:gd name="T34" fmla="*/ 8 w 17"/>
                  <a:gd name="T35" fmla="*/ 43 h 41"/>
                  <a:gd name="T36" fmla="*/ 3 w 17"/>
                  <a:gd name="T37" fmla="*/ 51 h 41"/>
                  <a:gd name="T38" fmla="*/ 6 w 17"/>
                  <a:gd name="T39" fmla="*/ 53 h 41"/>
                  <a:gd name="T40" fmla="*/ 8 w 17"/>
                  <a:gd name="T41" fmla="*/ 49 h 41"/>
                  <a:gd name="T42" fmla="*/ 10 w 17"/>
                  <a:gd name="T43" fmla="*/ 50 h 41"/>
                  <a:gd name="T44" fmla="*/ 17 w 17"/>
                  <a:gd name="T45" fmla="*/ 41 h 41"/>
                  <a:gd name="T46" fmla="*/ 16 w 17"/>
                  <a:gd name="T47" fmla="*/ 33 h 41"/>
                  <a:gd name="T48" fmla="*/ 17 w 17"/>
                  <a:gd name="T49" fmla="*/ 29 h 41"/>
                  <a:gd name="T50" fmla="*/ 21 w 17"/>
                  <a:gd name="T51" fmla="*/ 14 h 41"/>
                  <a:gd name="T52" fmla="*/ 22 w 17"/>
                  <a:gd name="T53" fmla="*/ 3 h 4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7" h="41">
                    <a:moveTo>
                      <a:pt x="17" y="2"/>
                    </a:moveTo>
                    <a:cubicBezTo>
                      <a:pt x="16" y="3"/>
                      <a:pt x="15" y="1"/>
                      <a:pt x="14" y="1"/>
                    </a:cubicBezTo>
                    <a:cubicBezTo>
                      <a:pt x="13" y="0"/>
                      <a:pt x="11" y="0"/>
                      <a:pt x="10" y="0"/>
                    </a:cubicBezTo>
                    <a:cubicBezTo>
                      <a:pt x="7" y="1"/>
                      <a:pt x="3" y="6"/>
                      <a:pt x="0" y="9"/>
                    </a:cubicBezTo>
                    <a:cubicBezTo>
                      <a:pt x="2" y="10"/>
                      <a:pt x="4" y="10"/>
                      <a:pt x="6" y="10"/>
                    </a:cubicBezTo>
                    <a:cubicBezTo>
                      <a:pt x="5" y="11"/>
                      <a:pt x="1" y="11"/>
                      <a:pt x="1" y="13"/>
                    </a:cubicBezTo>
                    <a:cubicBezTo>
                      <a:pt x="1" y="15"/>
                      <a:pt x="2" y="16"/>
                      <a:pt x="2" y="17"/>
                    </a:cubicBezTo>
                    <a:cubicBezTo>
                      <a:pt x="2" y="17"/>
                      <a:pt x="2" y="17"/>
                      <a:pt x="2" y="17"/>
                    </a:cubicBezTo>
                    <a:cubicBezTo>
                      <a:pt x="2" y="18"/>
                      <a:pt x="2" y="18"/>
                      <a:pt x="2" y="19"/>
                    </a:cubicBezTo>
                    <a:cubicBezTo>
                      <a:pt x="3" y="19"/>
                      <a:pt x="2" y="24"/>
                      <a:pt x="4" y="23"/>
                    </a:cubicBezTo>
                    <a:cubicBezTo>
                      <a:pt x="5" y="23"/>
                      <a:pt x="6" y="20"/>
                      <a:pt x="8" y="21"/>
                    </a:cubicBezTo>
                    <a:cubicBezTo>
                      <a:pt x="8" y="21"/>
                      <a:pt x="7" y="22"/>
                      <a:pt x="6" y="22"/>
                    </a:cubicBezTo>
                    <a:cubicBezTo>
                      <a:pt x="7" y="22"/>
                      <a:pt x="8" y="22"/>
                      <a:pt x="8" y="22"/>
                    </a:cubicBezTo>
                    <a:cubicBezTo>
                      <a:pt x="10" y="24"/>
                      <a:pt x="6" y="25"/>
                      <a:pt x="6" y="28"/>
                    </a:cubicBezTo>
                    <a:cubicBezTo>
                      <a:pt x="7" y="28"/>
                      <a:pt x="10" y="24"/>
                      <a:pt x="11" y="26"/>
                    </a:cubicBezTo>
                    <a:cubicBezTo>
                      <a:pt x="12" y="28"/>
                      <a:pt x="7" y="30"/>
                      <a:pt x="6" y="31"/>
                    </a:cubicBezTo>
                    <a:cubicBezTo>
                      <a:pt x="8" y="31"/>
                      <a:pt x="9" y="29"/>
                      <a:pt x="10" y="30"/>
                    </a:cubicBezTo>
                    <a:cubicBezTo>
                      <a:pt x="9" y="31"/>
                      <a:pt x="7" y="32"/>
                      <a:pt x="6" y="33"/>
                    </a:cubicBezTo>
                    <a:cubicBezTo>
                      <a:pt x="5" y="34"/>
                      <a:pt x="2" y="37"/>
                      <a:pt x="2" y="39"/>
                    </a:cubicBezTo>
                    <a:cubicBezTo>
                      <a:pt x="2" y="41"/>
                      <a:pt x="4" y="41"/>
                      <a:pt x="5" y="40"/>
                    </a:cubicBezTo>
                    <a:cubicBezTo>
                      <a:pt x="5" y="39"/>
                      <a:pt x="5" y="38"/>
                      <a:pt x="6" y="37"/>
                    </a:cubicBezTo>
                    <a:cubicBezTo>
                      <a:pt x="7" y="37"/>
                      <a:pt x="8" y="38"/>
                      <a:pt x="8" y="38"/>
                    </a:cubicBezTo>
                    <a:cubicBezTo>
                      <a:pt x="7" y="35"/>
                      <a:pt x="12" y="33"/>
                      <a:pt x="13" y="31"/>
                    </a:cubicBezTo>
                    <a:cubicBezTo>
                      <a:pt x="13" y="30"/>
                      <a:pt x="11" y="26"/>
                      <a:pt x="12" y="25"/>
                    </a:cubicBezTo>
                    <a:cubicBezTo>
                      <a:pt x="13" y="25"/>
                      <a:pt x="13" y="23"/>
                      <a:pt x="13" y="22"/>
                    </a:cubicBezTo>
                    <a:cubicBezTo>
                      <a:pt x="13" y="21"/>
                      <a:pt x="16" y="11"/>
                      <a:pt x="16" y="11"/>
                    </a:cubicBezTo>
                    <a:cubicBezTo>
                      <a:pt x="16" y="11"/>
                      <a:pt x="17" y="3"/>
                      <a:pt x="17" y="2"/>
                    </a:cubicBezTo>
                  </a:path>
                </a:pathLst>
              </a:custGeom>
              <a:solidFill>
                <a:srgbClr val="B3B3B3"/>
              </a:solidFill>
              <a:ln w="3175">
                <a:solidFill>
                  <a:schemeClr val="tx1"/>
                </a:solidFill>
                <a:round/>
                <a:headEnd/>
                <a:tailEnd/>
              </a:ln>
            </p:spPr>
            <p:txBody>
              <a:bodyPr/>
              <a:lstStyle/>
              <a:p>
                <a:endParaRPr lang="en-GB" sz="2400" dirty="0"/>
              </a:p>
            </p:txBody>
          </p:sp>
          <p:sp>
            <p:nvSpPr>
              <p:cNvPr id="246" name="Freeform 5482"/>
              <p:cNvSpPr>
                <a:spLocks/>
              </p:cNvSpPr>
              <p:nvPr/>
            </p:nvSpPr>
            <p:spPr bwMode="auto">
              <a:xfrm>
                <a:off x="2807" y="1839"/>
                <a:ext cx="9" cy="7"/>
              </a:xfrm>
              <a:custGeom>
                <a:avLst/>
                <a:gdLst>
                  <a:gd name="T0" fmla="*/ 3 w 7"/>
                  <a:gd name="T1" fmla="*/ 3 h 5"/>
                  <a:gd name="T2" fmla="*/ 8 w 7"/>
                  <a:gd name="T3" fmla="*/ 0 h 5"/>
                  <a:gd name="T4" fmla="*/ 8 w 7"/>
                  <a:gd name="T5" fmla="*/ 3 h 5"/>
                  <a:gd name="T6" fmla="*/ 5 w 7"/>
                  <a:gd name="T7" fmla="*/ 6 h 5"/>
                  <a:gd name="T8" fmla="*/ 0 w 7"/>
                  <a:gd name="T9" fmla="*/ 4 h 5"/>
                  <a:gd name="T10" fmla="*/ 3 w 7"/>
                  <a:gd name="T11" fmla="*/ 3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5">
                    <a:moveTo>
                      <a:pt x="2" y="2"/>
                    </a:moveTo>
                    <a:cubicBezTo>
                      <a:pt x="3" y="1"/>
                      <a:pt x="4" y="0"/>
                      <a:pt x="6" y="0"/>
                    </a:cubicBezTo>
                    <a:cubicBezTo>
                      <a:pt x="7" y="1"/>
                      <a:pt x="6" y="2"/>
                      <a:pt x="6" y="2"/>
                    </a:cubicBezTo>
                    <a:cubicBezTo>
                      <a:pt x="5" y="3"/>
                      <a:pt x="4" y="3"/>
                      <a:pt x="4" y="4"/>
                    </a:cubicBezTo>
                    <a:cubicBezTo>
                      <a:pt x="3" y="5"/>
                      <a:pt x="1" y="3"/>
                      <a:pt x="0" y="3"/>
                    </a:cubicBezTo>
                    <a:cubicBezTo>
                      <a:pt x="0" y="3"/>
                      <a:pt x="1" y="2"/>
                      <a:pt x="2" y="2"/>
                    </a:cubicBezTo>
                  </a:path>
                </a:pathLst>
              </a:custGeom>
              <a:solidFill>
                <a:srgbClr val="B3B3B3"/>
              </a:solidFill>
              <a:ln w="3175">
                <a:solidFill>
                  <a:schemeClr val="tx1"/>
                </a:solidFill>
                <a:round/>
                <a:headEnd/>
                <a:tailEnd/>
              </a:ln>
            </p:spPr>
            <p:txBody>
              <a:bodyPr/>
              <a:lstStyle/>
              <a:p>
                <a:endParaRPr lang="en-GB" sz="2400" dirty="0"/>
              </a:p>
            </p:txBody>
          </p:sp>
          <p:sp>
            <p:nvSpPr>
              <p:cNvPr id="247" name="Freeform 5483"/>
              <p:cNvSpPr>
                <a:spLocks/>
              </p:cNvSpPr>
              <p:nvPr/>
            </p:nvSpPr>
            <p:spPr bwMode="auto">
              <a:xfrm>
                <a:off x="3989" y="1792"/>
                <a:ext cx="47" cy="66"/>
              </a:xfrm>
              <a:custGeom>
                <a:avLst/>
                <a:gdLst>
                  <a:gd name="T0" fmla="*/ 16 w 36"/>
                  <a:gd name="T1" fmla="*/ 63 h 50"/>
                  <a:gd name="T2" fmla="*/ 26 w 36"/>
                  <a:gd name="T3" fmla="*/ 57 h 50"/>
                  <a:gd name="T4" fmla="*/ 26 w 36"/>
                  <a:gd name="T5" fmla="*/ 51 h 50"/>
                  <a:gd name="T6" fmla="*/ 29 w 36"/>
                  <a:gd name="T7" fmla="*/ 51 h 50"/>
                  <a:gd name="T8" fmla="*/ 31 w 36"/>
                  <a:gd name="T9" fmla="*/ 49 h 50"/>
                  <a:gd name="T10" fmla="*/ 42 w 36"/>
                  <a:gd name="T11" fmla="*/ 41 h 50"/>
                  <a:gd name="T12" fmla="*/ 46 w 36"/>
                  <a:gd name="T13" fmla="*/ 36 h 50"/>
                  <a:gd name="T14" fmla="*/ 40 w 36"/>
                  <a:gd name="T15" fmla="*/ 33 h 50"/>
                  <a:gd name="T16" fmla="*/ 42 w 36"/>
                  <a:gd name="T17" fmla="*/ 29 h 50"/>
                  <a:gd name="T18" fmla="*/ 47 w 36"/>
                  <a:gd name="T19" fmla="*/ 32 h 50"/>
                  <a:gd name="T20" fmla="*/ 46 w 36"/>
                  <a:gd name="T21" fmla="*/ 24 h 50"/>
                  <a:gd name="T22" fmla="*/ 43 w 36"/>
                  <a:gd name="T23" fmla="*/ 21 h 50"/>
                  <a:gd name="T24" fmla="*/ 42 w 36"/>
                  <a:gd name="T25" fmla="*/ 16 h 50"/>
                  <a:gd name="T26" fmla="*/ 37 w 36"/>
                  <a:gd name="T27" fmla="*/ 5 h 50"/>
                  <a:gd name="T28" fmla="*/ 35 w 36"/>
                  <a:gd name="T29" fmla="*/ 1 h 50"/>
                  <a:gd name="T30" fmla="*/ 33 w 36"/>
                  <a:gd name="T31" fmla="*/ 0 h 50"/>
                  <a:gd name="T32" fmla="*/ 29 w 36"/>
                  <a:gd name="T33" fmla="*/ 3 h 50"/>
                  <a:gd name="T34" fmla="*/ 31 w 36"/>
                  <a:gd name="T35" fmla="*/ 7 h 50"/>
                  <a:gd name="T36" fmla="*/ 31 w 36"/>
                  <a:gd name="T37" fmla="*/ 20 h 50"/>
                  <a:gd name="T38" fmla="*/ 31 w 36"/>
                  <a:gd name="T39" fmla="*/ 29 h 50"/>
                  <a:gd name="T40" fmla="*/ 26 w 36"/>
                  <a:gd name="T41" fmla="*/ 38 h 50"/>
                  <a:gd name="T42" fmla="*/ 25 w 36"/>
                  <a:gd name="T43" fmla="*/ 42 h 50"/>
                  <a:gd name="T44" fmla="*/ 24 w 36"/>
                  <a:gd name="T45" fmla="*/ 45 h 50"/>
                  <a:gd name="T46" fmla="*/ 21 w 36"/>
                  <a:gd name="T47" fmla="*/ 48 h 50"/>
                  <a:gd name="T48" fmla="*/ 18 w 36"/>
                  <a:gd name="T49" fmla="*/ 53 h 50"/>
                  <a:gd name="T50" fmla="*/ 12 w 36"/>
                  <a:gd name="T51" fmla="*/ 59 h 50"/>
                  <a:gd name="T52" fmla="*/ 7 w 36"/>
                  <a:gd name="T53" fmla="*/ 61 h 50"/>
                  <a:gd name="T54" fmla="*/ 0 w 36"/>
                  <a:gd name="T55" fmla="*/ 62 h 50"/>
                  <a:gd name="T56" fmla="*/ 16 w 36"/>
                  <a:gd name="T57" fmla="*/ 63 h 5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6" h="50">
                    <a:moveTo>
                      <a:pt x="12" y="48"/>
                    </a:moveTo>
                    <a:cubicBezTo>
                      <a:pt x="15" y="47"/>
                      <a:pt x="20" y="47"/>
                      <a:pt x="20" y="43"/>
                    </a:cubicBezTo>
                    <a:cubicBezTo>
                      <a:pt x="20" y="42"/>
                      <a:pt x="18" y="39"/>
                      <a:pt x="20" y="39"/>
                    </a:cubicBezTo>
                    <a:cubicBezTo>
                      <a:pt x="21" y="39"/>
                      <a:pt x="21" y="39"/>
                      <a:pt x="22" y="39"/>
                    </a:cubicBezTo>
                    <a:cubicBezTo>
                      <a:pt x="24" y="40"/>
                      <a:pt x="23" y="38"/>
                      <a:pt x="24" y="37"/>
                    </a:cubicBezTo>
                    <a:cubicBezTo>
                      <a:pt x="26" y="34"/>
                      <a:pt x="32" y="36"/>
                      <a:pt x="32" y="31"/>
                    </a:cubicBezTo>
                    <a:cubicBezTo>
                      <a:pt x="31" y="28"/>
                      <a:pt x="36" y="29"/>
                      <a:pt x="35" y="27"/>
                    </a:cubicBezTo>
                    <a:cubicBezTo>
                      <a:pt x="35" y="24"/>
                      <a:pt x="32" y="25"/>
                      <a:pt x="31" y="25"/>
                    </a:cubicBezTo>
                    <a:cubicBezTo>
                      <a:pt x="31" y="25"/>
                      <a:pt x="31" y="22"/>
                      <a:pt x="32" y="22"/>
                    </a:cubicBezTo>
                    <a:cubicBezTo>
                      <a:pt x="33" y="22"/>
                      <a:pt x="34" y="26"/>
                      <a:pt x="36" y="24"/>
                    </a:cubicBezTo>
                    <a:cubicBezTo>
                      <a:pt x="34" y="22"/>
                      <a:pt x="36" y="20"/>
                      <a:pt x="35" y="18"/>
                    </a:cubicBezTo>
                    <a:cubicBezTo>
                      <a:pt x="34" y="17"/>
                      <a:pt x="33" y="17"/>
                      <a:pt x="33" y="16"/>
                    </a:cubicBezTo>
                    <a:cubicBezTo>
                      <a:pt x="32" y="14"/>
                      <a:pt x="32" y="13"/>
                      <a:pt x="32" y="12"/>
                    </a:cubicBezTo>
                    <a:cubicBezTo>
                      <a:pt x="30" y="9"/>
                      <a:pt x="29" y="6"/>
                      <a:pt x="28" y="4"/>
                    </a:cubicBezTo>
                    <a:cubicBezTo>
                      <a:pt x="28" y="3"/>
                      <a:pt x="27" y="2"/>
                      <a:pt x="27" y="1"/>
                    </a:cubicBezTo>
                    <a:cubicBezTo>
                      <a:pt x="26" y="0"/>
                      <a:pt x="23" y="0"/>
                      <a:pt x="25" y="0"/>
                    </a:cubicBezTo>
                    <a:cubicBezTo>
                      <a:pt x="24" y="0"/>
                      <a:pt x="23" y="1"/>
                      <a:pt x="22" y="2"/>
                    </a:cubicBezTo>
                    <a:cubicBezTo>
                      <a:pt x="21" y="3"/>
                      <a:pt x="23" y="4"/>
                      <a:pt x="24" y="5"/>
                    </a:cubicBezTo>
                    <a:cubicBezTo>
                      <a:pt x="25" y="8"/>
                      <a:pt x="25" y="12"/>
                      <a:pt x="24" y="15"/>
                    </a:cubicBezTo>
                    <a:cubicBezTo>
                      <a:pt x="24" y="17"/>
                      <a:pt x="26" y="20"/>
                      <a:pt x="24" y="22"/>
                    </a:cubicBezTo>
                    <a:cubicBezTo>
                      <a:pt x="22" y="25"/>
                      <a:pt x="22" y="27"/>
                      <a:pt x="20" y="29"/>
                    </a:cubicBezTo>
                    <a:cubicBezTo>
                      <a:pt x="19" y="29"/>
                      <a:pt x="18" y="31"/>
                      <a:pt x="19" y="32"/>
                    </a:cubicBezTo>
                    <a:cubicBezTo>
                      <a:pt x="20" y="32"/>
                      <a:pt x="19" y="33"/>
                      <a:pt x="18" y="34"/>
                    </a:cubicBezTo>
                    <a:cubicBezTo>
                      <a:pt x="18" y="35"/>
                      <a:pt x="17" y="36"/>
                      <a:pt x="16" y="36"/>
                    </a:cubicBezTo>
                    <a:cubicBezTo>
                      <a:pt x="15" y="37"/>
                      <a:pt x="14" y="38"/>
                      <a:pt x="14" y="40"/>
                    </a:cubicBezTo>
                    <a:cubicBezTo>
                      <a:pt x="14" y="42"/>
                      <a:pt x="11" y="45"/>
                      <a:pt x="9" y="45"/>
                    </a:cubicBezTo>
                    <a:cubicBezTo>
                      <a:pt x="7" y="44"/>
                      <a:pt x="6" y="45"/>
                      <a:pt x="5" y="46"/>
                    </a:cubicBezTo>
                    <a:cubicBezTo>
                      <a:pt x="3" y="46"/>
                      <a:pt x="1" y="46"/>
                      <a:pt x="0" y="47"/>
                    </a:cubicBezTo>
                    <a:cubicBezTo>
                      <a:pt x="3" y="49"/>
                      <a:pt x="8" y="50"/>
                      <a:pt x="12" y="48"/>
                    </a:cubicBezTo>
                  </a:path>
                </a:pathLst>
              </a:custGeom>
              <a:solidFill>
                <a:srgbClr val="B3B3B3"/>
              </a:solidFill>
              <a:ln w="3175">
                <a:solidFill>
                  <a:schemeClr val="tx1"/>
                </a:solidFill>
                <a:round/>
                <a:headEnd/>
                <a:tailEnd/>
              </a:ln>
            </p:spPr>
            <p:txBody>
              <a:bodyPr/>
              <a:lstStyle/>
              <a:p>
                <a:endParaRPr lang="en-GB" sz="2400" dirty="0"/>
              </a:p>
            </p:txBody>
          </p:sp>
          <p:sp>
            <p:nvSpPr>
              <p:cNvPr id="248" name="Freeform 5484"/>
              <p:cNvSpPr>
                <a:spLocks/>
              </p:cNvSpPr>
              <p:nvPr/>
            </p:nvSpPr>
            <p:spPr bwMode="auto">
              <a:xfrm>
                <a:off x="3655" y="1928"/>
                <a:ext cx="69" cy="29"/>
              </a:xfrm>
              <a:custGeom>
                <a:avLst/>
                <a:gdLst>
                  <a:gd name="T0" fmla="*/ 13 w 52"/>
                  <a:gd name="T1" fmla="*/ 29 h 22"/>
                  <a:gd name="T2" fmla="*/ 11 w 52"/>
                  <a:gd name="T3" fmla="*/ 26 h 22"/>
                  <a:gd name="T4" fmla="*/ 7 w 52"/>
                  <a:gd name="T5" fmla="*/ 24 h 22"/>
                  <a:gd name="T6" fmla="*/ 1 w 52"/>
                  <a:gd name="T7" fmla="*/ 20 h 22"/>
                  <a:gd name="T8" fmla="*/ 1 w 52"/>
                  <a:gd name="T9" fmla="*/ 16 h 22"/>
                  <a:gd name="T10" fmla="*/ 3 w 52"/>
                  <a:gd name="T11" fmla="*/ 12 h 22"/>
                  <a:gd name="T12" fmla="*/ 5 w 52"/>
                  <a:gd name="T13" fmla="*/ 9 h 22"/>
                  <a:gd name="T14" fmla="*/ 9 w 52"/>
                  <a:gd name="T15" fmla="*/ 4 h 22"/>
                  <a:gd name="T16" fmla="*/ 11 w 52"/>
                  <a:gd name="T17" fmla="*/ 1 h 22"/>
                  <a:gd name="T18" fmla="*/ 15 w 52"/>
                  <a:gd name="T19" fmla="*/ 0 h 22"/>
                  <a:gd name="T20" fmla="*/ 21 w 52"/>
                  <a:gd name="T21" fmla="*/ 1 h 22"/>
                  <a:gd name="T22" fmla="*/ 27 w 52"/>
                  <a:gd name="T23" fmla="*/ 0 h 22"/>
                  <a:gd name="T24" fmla="*/ 31 w 52"/>
                  <a:gd name="T25" fmla="*/ 1 h 22"/>
                  <a:gd name="T26" fmla="*/ 33 w 52"/>
                  <a:gd name="T27" fmla="*/ 3 h 22"/>
                  <a:gd name="T28" fmla="*/ 36 w 52"/>
                  <a:gd name="T29" fmla="*/ 3 h 22"/>
                  <a:gd name="T30" fmla="*/ 40 w 52"/>
                  <a:gd name="T31" fmla="*/ 3 h 22"/>
                  <a:gd name="T32" fmla="*/ 42 w 52"/>
                  <a:gd name="T33" fmla="*/ 4 h 22"/>
                  <a:gd name="T34" fmla="*/ 46 w 52"/>
                  <a:gd name="T35" fmla="*/ 3 h 22"/>
                  <a:gd name="T36" fmla="*/ 52 w 52"/>
                  <a:gd name="T37" fmla="*/ 3 h 22"/>
                  <a:gd name="T38" fmla="*/ 58 w 52"/>
                  <a:gd name="T39" fmla="*/ 5 h 22"/>
                  <a:gd name="T40" fmla="*/ 58 w 52"/>
                  <a:gd name="T41" fmla="*/ 3 h 22"/>
                  <a:gd name="T42" fmla="*/ 61 w 52"/>
                  <a:gd name="T43" fmla="*/ 1 h 22"/>
                  <a:gd name="T44" fmla="*/ 65 w 52"/>
                  <a:gd name="T45" fmla="*/ 3 h 22"/>
                  <a:gd name="T46" fmla="*/ 62 w 52"/>
                  <a:gd name="T47" fmla="*/ 1 h 22"/>
                  <a:gd name="T48" fmla="*/ 69 w 52"/>
                  <a:gd name="T49" fmla="*/ 3 h 22"/>
                  <a:gd name="T50" fmla="*/ 68 w 52"/>
                  <a:gd name="T51" fmla="*/ 4 h 22"/>
                  <a:gd name="T52" fmla="*/ 68 w 52"/>
                  <a:gd name="T53" fmla="*/ 7 h 22"/>
                  <a:gd name="T54" fmla="*/ 61 w 52"/>
                  <a:gd name="T55" fmla="*/ 9 h 22"/>
                  <a:gd name="T56" fmla="*/ 56 w 52"/>
                  <a:gd name="T57" fmla="*/ 8 h 22"/>
                  <a:gd name="T58" fmla="*/ 52 w 52"/>
                  <a:gd name="T59" fmla="*/ 7 h 22"/>
                  <a:gd name="T60" fmla="*/ 45 w 52"/>
                  <a:gd name="T61" fmla="*/ 5 h 22"/>
                  <a:gd name="T62" fmla="*/ 38 w 52"/>
                  <a:gd name="T63" fmla="*/ 5 h 22"/>
                  <a:gd name="T64" fmla="*/ 23 w 52"/>
                  <a:gd name="T65" fmla="*/ 3 h 22"/>
                  <a:gd name="T66" fmla="*/ 21 w 52"/>
                  <a:gd name="T67" fmla="*/ 5 h 22"/>
                  <a:gd name="T68" fmla="*/ 19 w 52"/>
                  <a:gd name="T69" fmla="*/ 7 h 22"/>
                  <a:gd name="T70" fmla="*/ 16 w 52"/>
                  <a:gd name="T71" fmla="*/ 8 h 22"/>
                  <a:gd name="T72" fmla="*/ 16 w 52"/>
                  <a:gd name="T73" fmla="*/ 11 h 22"/>
                  <a:gd name="T74" fmla="*/ 11 w 52"/>
                  <a:gd name="T75" fmla="*/ 15 h 22"/>
                  <a:gd name="T76" fmla="*/ 12 w 52"/>
                  <a:gd name="T77" fmla="*/ 17 h 22"/>
                  <a:gd name="T78" fmla="*/ 12 w 52"/>
                  <a:gd name="T79" fmla="*/ 20 h 22"/>
                  <a:gd name="T80" fmla="*/ 11 w 52"/>
                  <a:gd name="T81" fmla="*/ 21 h 22"/>
                  <a:gd name="T82" fmla="*/ 13 w 52"/>
                  <a:gd name="T83" fmla="*/ 29 h 2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2" h="22">
                    <a:moveTo>
                      <a:pt x="10" y="22"/>
                    </a:moveTo>
                    <a:cubicBezTo>
                      <a:pt x="9" y="22"/>
                      <a:pt x="9" y="21"/>
                      <a:pt x="8" y="20"/>
                    </a:cubicBezTo>
                    <a:cubicBezTo>
                      <a:pt x="8" y="19"/>
                      <a:pt x="6" y="18"/>
                      <a:pt x="5" y="18"/>
                    </a:cubicBezTo>
                    <a:cubicBezTo>
                      <a:pt x="4" y="17"/>
                      <a:pt x="2" y="15"/>
                      <a:pt x="1" y="15"/>
                    </a:cubicBezTo>
                    <a:cubicBezTo>
                      <a:pt x="1" y="14"/>
                      <a:pt x="2" y="13"/>
                      <a:pt x="1" y="12"/>
                    </a:cubicBezTo>
                    <a:cubicBezTo>
                      <a:pt x="2" y="12"/>
                      <a:pt x="3" y="10"/>
                      <a:pt x="2" y="9"/>
                    </a:cubicBezTo>
                    <a:cubicBezTo>
                      <a:pt x="0" y="7"/>
                      <a:pt x="3" y="7"/>
                      <a:pt x="4" y="7"/>
                    </a:cubicBezTo>
                    <a:cubicBezTo>
                      <a:pt x="2" y="6"/>
                      <a:pt x="6" y="4"/>
                      <a:pt x="7" y="3"/>
                    </a:cubicBezTo>
                    <a:cubicBezTo>
                      <a:pt x="8" y="3"/>
                      <a:pt x="7" y="2"/>
                      <a:pt x="8" y="1"/>
                    </a:cubicBezTo>
                    <a:cubicBezTo>
                      <a:pt x="9" y="0"/>
                      <a:pt x="10" y="1"/>
                      <a:pt x="11" y="0"/>
                    </a:cubicBezTo>
                    <a:cubicBezTo>
                      <a:pt x="12" y="1"/>
                      <a:pt x="15" y="2"/>
                      <a:pt x="16" y="1"/>
                    </a:cubicBezTo>
                    <a:cubicBezTo>
                      <a:pt x="17" y="1"/>
                      <a:pt x="19" y="0"/>
                      <a:pt x="20" y="0"/>
                    </a:cubicBezTo>
                    <a:cubicBezTo>
                      <a:pt x="21" y="1"/>
                      <a:pt x="22" y="0"/>
                      <a:pt x="23" y="1"/>
                    </a:cubicBezTo>
                    <a:cubicBezTo>
                      <a:pt x="24" y="1"/>
                      <a:pt x="24" y="2"/>
                      <a:pt x="25" y="2"/>
                    </a:cubicBezTo>
                    <a:cubicBezTo>
                      <a:pt x="26" y="3"/>
                      <a:pt x="26" y="2"/>
                      <a:pt x="27" y="2"/>
                    </a:cubicBezTo>
                    <a:cubicBezTo>
                      <a:pt x="28" y="2"/>
                      <a:pt x="32" y="4"/>
                      <a:pt x="30" y="2"/>
                    </a:cubicBezTo>
                    <a:cubicBezTo>
                      <a:pt x="30" y="3"/>
                      <a:pt x="31" y="2"/>
                      <a:pt x="32" y="3"/>
                    </a:cubicBezTo>
                    <a:cubicBezTo>
                      <a:pt x="33" y="4"/>
                      <a:pt x="34" y="3"/>
                      <a:pt x="35" y="2"/>
                    </a:cubicBezTo>
                    <a:cubicBezTo>
                      <a:pt x="37" y="2"/>
                      <a:pt x="38" y="2"/>
                      <a:pt x="39" y="2"/>
                    </a:cubicBezTo>
                    <a:cubicBezTo>
                      <a:pt x="41" y="3"/>
                      <a:pt x="42" y="4"/>
                      <a:pt x="44" y="4"/>
                    </a:cubicBezTo>
                    <a:cubicBezTo>
                      <a:pt x="44" y="4"/>
                      <a:pt x="44" y="3"/>
                      <a:pt x="44" y="2"/>
                    </a:cubicBezTo>
                    <a:cubicBezTo>
                      <a:pt x="45" y="2"/>
                      <a:pt x="45" y="2"/>
                      <a:pt x="46" y="1"/>
                    </a:cubicBezTo>
                    <a:cubicBezTo>
                      <a:pt x="46" y="1"/>
                      <a:pt x="48" y="2"/>
                      <a:pt x="49" y="2"/>
                    </a:cubicBezTo>
                    <a:cubicBezTo>
                      <a:pt x="48" y="2"/>
                      <a:pt x="47" y="1"/>
                      <a:pt x="47" y="1"/>
                    </a:cubicBezTo>
                    <a:cubicBezTo>
                      <a:pt x="48" y="1"/>
                      <a:pt x="52" y="0"/>
                      <a:pt x="52" y="2"/>
                    </a:cubicBezTo>
                    <a:cubicBezTo>
                      <a:pt x="51" y="3"/>
                      <a:pt x="51" y="3"/>
                      <a:pt x="51" y="3"/>
                    </a:cubicBezTo>
                    <a:cubicBezTo>
                      <a:pt x="50" y="3"/>
                      <a:pt x="51" y="4"/>
                      <a:pt x="51" y="5"/>
                    </a:cubicBezTo>
                    <a:cubicBezTo>
                      <a:pt x="50" y="6"/>
                      <a:pt x="45" y="5"/>
                      <a:pt x="46" y="7"/>
                    </a:cubicBezTo>
                    <a:cubicBezTo>
                      <a:pt x="45" y="5"/>
                      <a:pt x="44" y="6"/>
                      <a:pt x="42" y="6"/>
                    </a:cubicBezTo>
                    <a:cubicBezTo>
                      <a:pt x="41" y="6"/>
                      <a:pt x="40" y="5"/>
                      <a:pt x="39" y="5"/>
                    </a:cubicBezTo>
                    <a:cubicBezTo>
                      <a:pt x="37" y="5"/>
                      <a:pt x="36" y="4"/>
                      <a:pt x="34" y="4"/>
                    </a:cubicBezTo>
                    <a:cubicBezTo>
                      <a:pt x="32" y="4"/>
                      <a:pt x="31" y="4"/>
                      <a:pt x="29" y="4"/>
                    </a:cubicBezTo>
                    <a:cubicBezTo>
                      <a:pt x="27" y="4"/>
                      <a:pt x="16" y="5"/>
                      <a:pt x="17" y="2"/>
                    </a:cubicBezTo>
                    <a:cubicBezTo>
                      <a:pt x="15" y="2"/>
                      <a:pt x="18" y="3"/>
                      <a:pt x="16" y="4"/>
                    </a:cubicBezTo>
                    <a:cubicBezTo>
                      <a:pt x="15" y="5"/>
                      <a:pt x="14" y="5"/>
                      <a:pt x="14" y="5"/>
                    </a:cubicBezTo>
                    <a:cubicBezTo>
                      <a:pt x="13" y="5"/>
                      <a:pt x="13" y="6"/>
                      <a:pt x="12" y="6"/>
                    </a:cubicBezTo>
                    <a:cubicBezTo>
                      <a:pt x="12" y="6"/>
                      <a:pt x="12" y="8"/>
                      <a:pt x="12" y="8"/>
                    </a:cubicBezTo>
                    <a:cubicBezTo>
                      <a:pt x="11" y="11"/>
                      <a:pt x="7" y="9"/>
                      <a:pt x="8" y="11"/>
                    </a:cubicBezTo>
                    <a:cubicBezTo>
                      <a:pt x="8" y="12"/>
                      <a:pt x="8" y="12"/>
                      <a:pt x="9" y="13"/>
                    </a:cubicBezTo>
                    <a:cubicBezTo>
                      <a:pt x="9" y="13"/>
                      <a:pt x="9" y="14"/>
                      <a:pt x="9" y="15"/>
                    </a:cubicBezTo>
                    <a:cubicBezTo>
                      <a:pt x="8" y="16"/>
                      <a:pt x="8" y="16"/>
                      <a:pt x="8" y="16"/>
                    </a:cubicBezTo>
                    <a:cubicBezTo>
                      <a:pt x="7" y="18"/>
                      <a:pt x="11" y="19"/>
                      <a:pt x="10" y="22"/>
                    </a:cubicBezTo>
                  </a:path>
                </a:pathLst>
              </a:custGeom>
              <a:solidFill>
                <a:srgbClr val="B3B3B3"/>
              </a:solidFill>
              <a:ln w="3175">
                <a:solidFill>
                  <a:schemeClr val="tx1"/>
                </a:solidFill>
                <a:round/>
                <a:headEnd/>
                <a:tailEnd/>
              </a:ln>
            </p:spPr>
            <p:txBody>
              <a:bodyPr/>
              <a:lstStyle/>
              <a:p>
                <a:endParaRPr lang="en-GB" sz="2400" dirty="0"/>
              </a:p>
            </p:txBody>
          </p:sp>
          <p:sp>
            <p:nvSpPr>
              <p:cNvPr id="249" name="Freeform 5485"/>
              <p:cNvSpPr>
                <a:spLocks/>
              </p:cNvSpPr>
              <p:nvPr/>
            </p:nvSpPr>
            <p:spPr bwMode="auto">
              <a:xfrm>
                <a:off x="3485" y="1929"/>
                <a:ext cx="19" cy="11"/>
              </a:xfrm>
              <a:custGeom>
                <a:avLst/>
                <a:gdLst>
                  <a:gd name="T0" fmla="*/ 12 w 14"/>
                  <a:gd name="T1" fmla="*/ 10 h 8"/>
                  <a:gd name="T2" fmla="*/ 12 w 14"/>
                  <a:gd name="T3" fmla="*/ 8 h 8"/>
                  <a:gd name="T4" fmla="*/ 10 w 14"/>
                  <a:gd name="T5" fmla="*/ 7 h 8"/>
                  <a:gd name="T6" fmla="*/ 5 w 14"/>
                  <a:gd name="T7" fmla="*/ 6 h 8"/>
                  <a:gd name="T8" fmla="*/ 3 w 14"/>
                  <a:gd name="T9" fmla="*/ 6 h 8"/>
                  <a:gd name="T10" fmla="*/ 1 w 14"/>
                  <a:gd name="T11" fmla="*/ 1 h 8"/>
                  <a:gd name="T12" fmla="*/ 5 w 14"/>
                  <a:gd name="T13" fmla="*/ 4 h 8"/>
                  <a:gd name="T14" fmla="*/ 7 w 14"/>
                  <a:gd name="T15" fmla="*/ 3 h 8"/>
                  <a:gd name="T16" fmla="*/ 11 w 14"/>
                  <a:gd name="T17" fmla="*/ 1 h 8"/>
                  <a:gd name="T18" fmla="*/ 7 w 14"/>
                  <a:gd name="T19" fmla="*/ 0 h 8"/>
                  <a:gd name="T20" fmla="*/ 11 w 14"/>
                  <a:gd name="T21" fmla="*/ 3 h 8"/>
                  <a:gd name="T22" fmla="*/ 16 w 14"/>
                  <a:gd name="T23" fmla="*/ 4 h 8"/>
                  <a:gd name="T24" fmla="*/ 18 w 14"/>
                  <a:gd name="T25" fmla="*/ 8 h 8"/>
                  <a:gd name="T26" fmla="*/ 12 w 14"/>
                  <a:gd name="T27" fmla="*/ 1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 h="8">
                    <a:moveTo>
                      <a:pt x="9" y="7"/>
                    </a:moveTo>
                    <a:cubicBezTo>
                      <a:pt x="9" y="7"/>
                      <a:pt x="9" y="6"/>
                      <a:pt x="9" y="6"/>
                    </a:cubicBezTo>
                    <a:cubicBezTo>
                      <a:pt x="8" y="5"/>
                      <a:pt x="8" y="4"/>
                      <a:pt x="7" y="5"/>
                    </a:cubicBezTo>
                    <a:cubicBezTo>
                      <a:pt x="6" y="6"/>
                      <a:pt x="5" y="4"/>
                      <a:pt x="4" y="4"/>
                    </a:cubicBezTo>
                    <a:cubicBezTo>
                      <a:pt x="3" y="4"/>
                      <a:pt x="3" y="5"/>
                      <a:pt x="2" y="4"/>
                    </a:cubicBezTo>
                    <a:cubicBezTo>
                      <a:pt x="1" y="4"/>
                      <a:pt x="0" y="2"/>
                      <a:pt x="1" y="1"/>
                    </a:cubicBezTo>
                    <a:cubicBezTo>
                      <a:pt x="3" y="0"/>
                      <a:pt x="4" y="2"/>
                      <a:pt x="4" y="3"/>
                    </a:cubicBezTo>
                    <a:cubicBezTo>
                      <a:pt x="5" y="3"/>
                      <a:pt x="5" y="2"/>
                      <a:pt x="5" y="2"/>
                    </a:cubicBezTo>
                    <a:cubicBezTo>
                      <a:pt x="6" y="2"/>
                      <a:pt x="7" y="2"/>
                      <a:pt x="8" y="1"/>
                    </a:cubicBezTo>
                    <a:cubicBezTo>
                      <a:pt x="7" y="1"/>
                      <a:pt x="5" y="1"/>
                      <a:pt x="5" y="0"/>
                    </a:cubicBezTo>
                    <a:cubicBezTo>
                      <a:pt x="8" y="0"/>
                      <a:pt x="7" y="0"/>
                      <a:pt x="8" y="2"/>
                    </a:cubicBezTo>
                    <a:cubicBezTo>
                      <a:pt x="9" y="4"/>
                      <a:pt x="11" y="4"/>
                      <a:pt x="12" y="3"/>
                    </a:cubicBezTo>
                    <a:cubicBezTo>
                      <a:pt x="14" y="3"/>
                      <a:pt x="14" y="5"/>
                      <a:pt x="13" y="6"/>
                    </a:cubicBezTo>
                    <a:cubicBezTo>
                      <a:pt x="12" y="6"/>
                      <a:pt x="10" y="8"/>
                      <a:pt x="9" y="7"/>
                    </a:cubicBezTo>
                  </a:path>
                </a:pathLst>
              </a:custGeom>
              <a:solidFill>
                <a:srgbClr val="B3B3B3"/>
              </a:solidFill>
              <a:ln w="3175">
                <a:solidFill>
                  <a:schemeClr val="tx1"/>
                </a:solidFill>
                <a:round/>
                <a:headEnd/>
                <a:tailEnd/>
              </a:ln>
            </p:spPr>
            <p:txBody>
              <a:bodyPr/>
              <a:lstStyle/>
              <a:p>
                <a:endParaRPr lang="en-GB" sz="2400" dirty="0"/>
              </a:p>
            </p:txBody>
          </p:sp>
          <p:sp>
            <p:nvSpPr>
              <p:cNvPr id="250" name="Freeform 5486"/>
              <p:cNvSpPr>
                <a:spLocks/>
              </p:cNvSpPr>
              <p:nvPr/>
            </p:nvSpPr>
            <p:spPr bwMode="auto">
              <a:xfrm>
                <a:off x="3146" y="3078"/>
                <a:ext cx="21" cy="24"/>
              </a:xfrm>
              <a:custGeom>
                <a:avLst/>
                <a:gdLst>
                  <a:gd name="T0" fmla="*/ 0 w 16"/>
                  <a:gd name="T1" fmla="*/ 13 h 18"/>
                  <a:gd name="T2" fmla="*/ 1 w 16"/>
                  <a:gd name="T3" fmla="*/ 13 h 18"/>
                  <a:gd name="T4" fmla="*/ 4 w 16"/>
                  <a:gd name="T5" fmla="*/ 17 h 18"/>
                  <a:gd name="T6" fmla="*/ 7 w 16"/>
                  <a:gd name="T7" fmla="*/ 20 h 18"/>
                  <a:gd name="T8" fmla="*/ 14 w 16"/>
                  <a:gd name="T9" fmla="*/ 23 h 18"/>
                  <a:gd name="T10" fmla="*/ 16 w 16"/>
                  <a:gd name="T11" fmla="*/ 20 h 18"/>
                  <a:gd name="T12" fmla="*/ 17 w 16"/>
                  <a:gd name="T13" fmla="*/ 16 h 18"/>
                  <a:gd name="T14" fmla="*/ 20 w 16"/>
                  <a:gd name="T15" fmla="*/ 16 h 18"/>
                  <a:gd name="T16" fmla="*/ 20 w 16"/>
                  <a:gd name="T17" fmla="*/ 15 h 18"/>
                  <a:gd name="T18" fmla="*/ 18 w 16"/>
                  <a:gd name="T19" fmla="*/ 4 h 18"/>
                  <a:gd name="T20" fmla="*/ 13 w 16"/>
                  <a:gd name="T21" fmla="*/ 0 h 18"/>
                  <a:gd name="T22" fmla="*/ 9 w 16"/>
                  <a:gd name="T23" fmla="*/ 0 h 18"/>
                  <a:gd name="T24" fmla="*/ 5 w 16"/>
                  <a:gd name="T25" fmla="*/ 4 h 18"/>
                  <a:gd name="T26" fmla="*/ 4 w 16"/>
                  <a:gd name="T27" fmla="*/ 7 h 18"/>
                  <a:gd name="T28" fmla="*/ 0 w 16"/>
                  <a:gd name="T29" fmla="*/ 13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6" h="18">
                    <a:moveTo>
                      <a:pt x="0" y="10"/>
                    </a:moveTo>
                    <a:cubicBezTo>
                      <a:pt x="1" y="10"/>
                      <a:pt x="1" y="10"/>
                      <a:pt x="1" y="10"/>
                    </a:cubicBezTo>
                    <a:cubicBezTo>
                      <a:pt x="2" y="12"/>
                      <a:pt x="2" y="11"/>
                      <a:pt x="3" y="13"/>
                    </a:cubicBezTo>
                    <a:cubicBezTo>
                      <a:pt x="4" y="14"/>
                      <a:pt x="4" y="14"/>
                      <a:pt x="5" y="15"/>
                    </a:cubicBezTo>
                    <a:cubicBezTo>
                      <a:pt x="6" y="17"/>
                      <a:pt x="9" y="18"/>
                      <a:pt x="11" y="17"/>
                    </a:cubicBezTo>
                    <a:cubicBezTo>
                      <a:pt x="12" y="16"/>
                      <a:pt x="11" y="16"/>
                      <a:pt x="12" y="15"/>
                    </a:cubicBezTo>
                    <a:cubicBezTo>
                      <a:pt x="13" y="12"/>
                      <a:pt x="13" y="12"/>
                      <a:pt x="13" y="12"/>
                    </a:cubicBezTo>
                    <a:cubicBezTo>
                      <a:pt x="15" y="12"/>
                      <a:pt x="15" y="12"/>
                      <a:pt x="15" y="12"/>
                    </a:cubicBezTo>
                    <a:cubicBezTo>
                      <a:pt x="15" y="11"/>
                      <a:pt x="15" y="11"/>
                      <a:pt x="15" y="11"/>
                    </a:cubicBezTo>
                    <a:cubicBezTo>
                      <a:pt x="13" y="3"/>
                      <a:pt x="16" y="9"/>
                      <a:pt x="14" y="3"/>
                    </a:cubicBezTo>
                    <a:cubicBezTo>
                      <a:pt x="12" y="2"/>
                      <a:pt x="11" y="1"/>
                      <a:pt x="10" y="0"/>
                    </a:cubicBezTo>
                    <a:cubicBezTo>
                      <a:pt x="7" y="0"/>
                      <a:pt x="7" y="0"/>
                      <a:pt x="7" y="0"/>
                    </a:cubicBezTo>
                    <a:cubicBezTo>
                      <a:pt x="6" y="2"/>
                      <a:pt x="5" y="2"/>
                      <a:pt x="4" y="3"/>
                    </a:cubicBezTo>
                    <a:cubicBezTo>
                      <a:pt x="3" y="4"/>
                      <a:pt x="3" y="5"/>
                      <a:pt x="3" y="5"/>
                    </a:cubicBezTo>
                    <a:cubicBezTo>
                      <a:pt x="2" y="6"/>
                      <a:pt x="1" y="10"/>
                      <a:pt x="0" y="10"/>
                    </a:cubicBezTo>
                    <a:close/>
                  </a:path>
                </a:pathLst>
              </a:custGeom>
              <a:solidFill>
                <a:srgbClr val="B3B3B3"/>
              </a:solidFill>
              <a:ln w="3175">
                <a:solidFill>
                  <a:schemeClr val="tx1"/>
                </a:solidFill>
                <a:round/>
                <a:headEnd/>
                <a:tailEnd/>
              </a:ln>
            </p:spPr>
            <p:txBody>
              <a:bodyPr/>
              <a:lstStyle/>
              <a:p>
                <a:endParaRPr lang="en-GB" sz="2400" dirty="0"/>
              </a:p>
            </p:txBody>
          </p:sp>
          <p:sp>
            <p:nvSpPr>
              <p:cNvPr id="251" name="Freeform 5487"/>
              <p:cNvSpPr>
                <a:spLocks/>
              </p:cNvSpPr>
              <p:nvPr/>
            </p:nvSpPr>
            <p:spPr bwMode="auto">
              <a:xfrm>
                <a:off x="3442" y="1946"/>
                <a:ext cx="233" cy="135"/>
              </a:xfrm>
              <a:custGeom>
                <a:avLst/>
                <a:gdLst>
                  <a:gd name="T0" fmla="*/ 29 w 177"/>
                  <a:gd name="T1" fmla="*/ 1 h 102"/>
                  <a:gd name="T2" fmla="*/ 32 w 177"/>
                  <a:gd name="T3" fmla="*/ 20 h 102"/>
                  <a:gd name="T4" fmla="*/ 39 w 177"/>
                  <a:gd name="T5" fmla="*/ 21 h 102"/>
                  <a:gd name="T6" fmla="*/ 43 w 177"/>
                  <a:gd name="T7" fmla="*/ 26 h 102"/>
                  <a:gd name="T8" fmla="*/ 54 w 177"/>
                  <a:gd name="T9" fmla="*/ 25 h 102"/>
                  <a:gd name="T10" fmla="*/ 75 w 177"/>
                  <a:gd name="T11" fmla="*/ 29 h 102"/>
                  <a:gd name="T12" fmla="*/ 90 w 177"/>
                  <a:gd name="T13" fmla="*/ 32 h 102"/>
                  <a:gd name="T14" fmla="*/ 117 w 177"/>
                  <a:gd name="T15" fmla="*/ 30 h 102"/>
                  <a:gd name="T16" fmla="*/ 129 w 177"/>
                  <a:gd name="T17" fmla="*/ 41 h 102"/>
                  <a:gd name="T18" fmla="*/ 138 w 177"/>
                  <a:gd name="T19" fmla="*/ 57 h 102"/>
                  <a:gd name="T20" fmla="*/ 147 w 177"/>
                  <a:gd name="T21" fmla="*/ 68 h 102"/>
                  <a:gd name="T22" fmla="*/ 168 w 177"/>
                  <a:gd name="T23" fmla="*/ 75 h 102"/>
                  <a:gd name="T24" fmla="*/ 175 w 177"/>
                  <a:gd name="T25" fmla="*/ 74 h 102"/>
                  <a:gd name="T26" fmla="*/ 179 w 177"/>
                  <a:gd name="T27" fmla="*/ 66 h 102"/>
                  <a:gd name="T28" fmla="*/ 191 w 177"/>
                  <a:gd name="T29" fmla="*/ 60 h 102"/>
                  <a:gd name="T30" fmla="*/ 197 w 177"/>
                  <a:gd name="T31" fmla="*/ 54 h 102"/>
                  <a:gd name="T32" fmla="*/ 192 w 177"/>
                  <a:gd name="T33" fmla="*/ 65 h 102"/>
                  <a:gd name="T34" fmla="*/ 200 w 177"/>
                  <a:gd name="T35" fmla="*/ 68 h 102"/>
                  <a:gd name="T36" fmla="*/ 209 w 177"/>
                  <a:gd name="T37" fmla="*/ 69 h 102"/>
                  <a:gd name="T38" fmla="*/ 211 w 177"/>
                  <a:gd name="T39" fmla="*/ 65 h 102"/>
                  <a:gd name="T40" fmla="*/ 220 w 177"/>
                  <a:gd name="T41" fmla="*/ 73 h 102"/>
                  <a:gd name="T42" fmla="*/ 232 w 177"/>
                  <a:gd name="T43" fmla="*/ 75 h 102"/>
                  <a:gd name="T44" fmla="*/ 225 w 177"/>
                  <a:gd name="T45" fmla="*/ 79 h 102"/>
                  <a:gd name="T46" fmla="*/ 221 w 177"/>
                  <a:gd name="T47" fmla="*/ 85 h 102"/>
                  <a:gd name="T48" fmla="*/ 216 w 177"/>
                  <a:gd name="T49" fmla="*/ 86 h 102"/>
                  <a:gd name="T50" fmla="*/ 208 w 177"/>
                  <a:gd name="T51" fmla="*/ 85 h 102"/>
                  <a:gd name="T52" fmla="*/ 199 w 177"/>
                  <a:gd name="T53" fmla="*/ 82 h 102"/>
                  <a:gd name="T54" fmla="*/ 201 w 177"/>
                  <a:gd name="T55" fmla="*/ 77 h 102"/>
                  <a:gd name="T56" fmla="*/ 190 w 177"/>
                  <a:gd name="T57" fmla="*/ 78 h 102"/>
                  <a:gd name="T58" fmla="*/ 186 w 177"/>
                  <a:gd name="T59" fmla="*/ 82 h 102"/>
                  <a:gd name="T60" fmla="*/ 178 w 177"/>
                  <a:gd name="T61" fmla="*/ 86 h 102"/>
                  <a:gd name="T62" fmla="*/ 180 w 177"/>
                  <a:gd name="T63" fmla="*/ 87 h 102"/>
                  <a:gd name="T64" fmla="*/ 180 w 177"/>
                  <a:gd name="T65" fmla="*/ 90 h 102"/>
                  <a:gd name="T66" fmla="*/ 178 w 177"/>
                  <a:gd name="T67" fmla="*/ 97 h 102"/>
                  <a:gd name="T68" fmla="*/ 166 w 177"/>
                  <a:gd name="T69" fmla="*/ 95 h 102"/>
                  <a:gd name="T70" fmla="*/ 168 w 177"/>
                  <a:gd name="T71" fmla="*/ 102 h 102"/>
                  <a:gd name="T72" fmla="*/ 176 w 177"/>
                  <a:gd name="T73" fmla="*/ 105 h 102"/>
                  <a:gd name="T74" fmla="*/ 182 w 177"/>
                  <a:gd name="T75" fmla="*/ 116 h 102"/>
                  <a:gd name="T76" fmla="*/ 179 w 177"/>
                  <a:gd name="T77" fmla="*/ 135 h 102"/>
                  <a:gd name="T78" fmla="*/ 170 w 177"/>
                  <a:gd name="T79" fmla="*/ 132 h 102"/>
                  <a:gd name="T80" fmla="*/ 162 w 177"/>
                  <a:gd name="T81" fmla="*/ 131 h 102"/>
                  <a:gd name="T82" fmla="*/ 159 w 177"/>
                  <a:gd name="T83" fmla="*/ 120 h 102"/>
                  <a:gd name="T84" fmla="*/ 146 w 177"/>
                  <a:gd name="T85" fmla="*/ 116 h 102"/>
                  <a:gd name="T86" fmla="*/ 130 w 177"/>
                  <a:gd name="T87" fmla="*/ 107 h 102"/>
                  <a:gd name="T88" fmla="*/ 115 w 177"/>
                  <a:gd name="T89" fmla="*/ 98 h 102"/>
                  <a:gd name="T90" fmla="*/ 90 w 177"/>
                  <a:gd name="T91" fmla="*/ 74 h 102"/>
                  <a:gd name="T92" fmla="*/ 82 w 177"/>
                  <a:gd name="T93" fmla="*/ 69 h 102"/>
                  <a:gd name="T94" fmla="*/ 71 w 177"/>
                  <a:gd name="T95" fmla="*/ 69 h 102"/>
                  <a:gd name="T96" fmla="*/ 63 w 177"/>
                  <a:gd name="T97" fmla="*/ 66 h 102"/>
                  <a:gd name="T98" fmla="*/ 63 w 177"/>
                  <a:gd name="T99" fmla="*/ 61 h 102"/>
                  <a:gd name="T100" fmla="*/ 61 w 177"/>
                  <a:gd name="T101" fmla="*/ 56 h 102"/>
                  <a:gd name="T102" fmla="*/ 50 w 177"/>
                  <a:gd name="T103" fmla="*/ 52 h 102"/>
                  <a:gd name="T104" fmla="*/ 41 w 177"/>
                  <a:gd name="T105" fmla="*/ 46 h 102"/>
                  <a:gd name="T106" fmla="*/ 41 w 177"/>
                  <a:gd name="T107" fmla="*/ 53 h 102"/>
                  <a:gd name="T108" fmla="*/ 33 w 177"/>
                  <a:gd name="T109" fmla="*/ 52 h 102"/>
                  <a:gd name="T110" fmla="*/ 25 w 177"/>
                  <a:gd name="T111" fmla="*/ 65 h 102"/>
                  <a:gd name="T112" fmla="*/ 21 w 177"/>
                  <a:gd name="T113" fmla="*/ 69 h 102"/>
                  <a:gd name="T114" fmla="*/ 0 w 177"/>
                  <a:gd name="T115" fmla="*/ 11 h 10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7" h="102">
                    <a:moveTo>
                      <a:pt x="0" y="8"/>
                    </a:moveTo>
                    <a:cubicBezTo>
                      <a:pt x="22" y="1"/>
                      <a:pt x="22" y="1"/>
                      <a:pt x="22" y="1"/>
                    </a:cubicBezTo>
                    <a:cubicBezTo>
                      <a:pt x="24" y="0"/>
                      <a:pt x="20" y="8"/>
                      <a:pt x="23" y="12"/>
                    </a:cubicBezTo>
                    <a:cubicBezTo>
                      <a:pt x="23" y="12"/>
                      <a:pt x="23" y="14"/>
                      <a:pt x="24" y="15"/>
                    </a:cubicBezTo>
                    <a:cubicBezTo>
                      <a:pt x="24" y="16"/>
                      <a:pt x="25" y="16"/>
                      <a:pt x="25" y="16"/>
                    </a:cubicBezTo>
                    <a:cubicBezTo>
                      <a:pt x="30" y="16"/>
                      <a:pt x="30" y="16"/>
                      <a:pt x="30" y="16"/>
                    </a:cubicBezTo>
                    <a:cubicBezTo>
                      <a:pt x="31" y="15"/>
                      <a:pt x="31" y="17"/>
                      <a:pt x="31" y="17"/>
                    </a:cubicBezTo>
                    <a:cubicBezTo>
                      <a:pt x="31" y="18"/>
                      <a:pt x="33" y="18"/>
                      <a:pt x="33" y="20"/>
                    </a:cubicBezTo>
                    <a:cubicBezTo>
                      <a:pt x="33" y="20"/>
                      <a:pt x="34" y="19"/>
                      <a:pt x="34" y="19"/>
                    </a:cubicBezTo>
                    <a:cubicBezTo>
                      <a:pt x="34" y="18"/>
                      <a:pt x="41" y="19"/>
                      <a:pt x="41" y="19"/>
                    </a:cubicBezTo>
                    <a:cubicBezTo>
                      <a:pt x="43" y="17"/>
                      <a:pt x="45" y="15"/>
                      <a:pt x="45" y="12"/>
                    </a:cubicBezTo>
                    <a:cubicBezTo>
                      <a:pt x="48" y="12"/>
                      <a:pt x="52" y="17"/>
                      <a:pt x="57" y="22"/>
                    </a:cubicBezTo>
                    <a:cubicBezTo>
                      <a:pt x="58" y="23"/>
                      <a:pt x="60" y="25"/>
                      <a:pt x="61" y="25"/>
                    </a:cubicBezTo>
                    <a:cubicBezTo>
                      <a:pt x="63" y="26"/>
                      <a:pt x="66" y="25"/>
                      <a:pt x="68" y="24"/>
                    </a:cubicBezTo>
                    <a:cubicBezTo>
                      <a:pt x="74" y="23"/>
                      <a:pt x="80" y="26"/>
                      <a:pt x="85" y="25"/>
                    </a:cubicBezTo>
                    <a:cubicBezTo>
                      <a:pt x="86" y="24"/>
                      <a:pt x="88" y="22"/>
                      <a:pt x="89" y="23"/>
                    </a:cubicBezTo>
                    <a:cubicBezTo>
                      <a:pt x="91" y="24"/>
                      <a:pt x="92" y="26"/>
                      <a:pt x="94" y="27"/>
                    </a:cubicBezTo>
                    <a:cubicBezTo>
                      <a:pt x="96" y="28"/>
                      <a:pt x="97" y="29"/>
                      <a:pt x="98" y="31"/>
                    </a:cubicBezTo>
                    <a:cubicBezTo>
                      <a:pt x="100" y="33"/>
                      <a:pt x="100" y="32"/>
                      <a:pt x="102" y="32"/>
                    </a:cubicBezTo>
                    <a:cubicBezTo>
                      <a:pt x="103" y="35"/>
                      <a:pt x="102" y="41"/>
                      <a:pt x="105" y="43"/>
                    </a:cubicBezTo>
                    <a:cubicBezTo>
                      <a:pt x="107" y="44"/>
                      <a:pt x="108" y="43"/>
                      <a:pt x="110" y="45"/>
                    </a:cubicBezTo>
                    <a:cubicBezTo>
                      <a:pt x="111" y="47"/>
                      <a:pt x="111" y="49"/>
                      <a:pt x="112" y="51"/>
                    </a:cubicBezTo>
                    <a:cubicBezTo>
                      <a:pt x="114" y="56"/>
                      <a:pt x="121" y="53"/>
                      <a:pt x="124" y="53"/>
                    </a:cubicBezTo>
                    <a:cubicBezTo>
                      <a:pt x="127" y="53"/>
                      <a:pt x="128" y="55"/>
                      <a:pt x="128" y="57"/>
                    </a:cubicBezTo>
                    <a:cubicBezTo>
                      <a:pt x="127" y="60"/>
                      <a:pt x="132" y="59"/>
                      <a:pt x="134" y="60"/>
                    </a:cubicBezTo>
                    <a:cubicBezTo>
                      <a:pt x="134" y="59"/>
                      <a:pt x="132" y="57"/>
                      <a:pt x="133" y="56"/>
                    </a:cubicBezTo>
                    <a:cubicBezTo>
                      <a:pt x="134" y="55"/>
                      <a:pt x="134" y="54"/>
                      <a:pt x="135" y="53"/>
                    </a:cubicBezTo>
                    <a:cubicBezTo>
                      <a:pt x="137" y="53"/>
                      <a:pt x="135" y="51"/>
                      <a:pt x="136" y="50"/>
                    </a:cubicBezTo>
                    <a:cubicBezTo>
                      <a:pt x="137" y="49"/>
                      <a:pt x="139" y="48"/>
                      <a:pt x="141" y="47"/>
                    </a:cubicBezTo>
                    <a:cubicBezTo>
                      <a:pt x="142" y="46"/>
                      <a:pt x="144" y="46"/>
                      <a:pt x="145" y="45"/>
                    </a:cubicBezTo>
                    <a:cubicBezTo>
                      <a:pt x="145" y="44"/>
                      <a:pt x="146" y="42"/>
                      <a:pt x="147" y="42"/>
                    </a:cubicBezTo>
                    <a:cubicBezTo>
                      <a:pt x="148" y="42"/>
                      <a:pt x="148" y="43"/>
                      <a:pt x="150" y="41"/>
                    </a:cubicBezTo>
                    <a:cubicBezTo>
                      <a:pt x="151" y="40"/>
                      <a:pt x="153" y="40"/>
                      <a:pt x="154" y="41"/>
                    </a:cubicBezTo>
                    <a:cubicBezTo>
                      <a:pt x="152" y="43"/>
                      <a:pt x="147" y="46"/>
                      <a:pt x="146" y="49"/>
                    </a:cubicBezTo>
                    <a:cubicBezTo>
                      <a:pt x="147" y="49"/>
                      <a:pt x="148" y="50"/>
                      <a:pt x="149" y="50"/>
                    </a:cubicBezTo>
                    <a:cubicBezTo>
                      <a:pt x="151" y="50"/>
                      <a:pt x="152" y="49"/>
                      <a:pt x="152" y="51"/>
                    </a:cubicBezTo>
                    <a:cubicBezTo>
                      <a:pt x="154" y="54"/>
                      <a:pt x="157" y="52"/>
                      <a:pt x="159" y="54"/>
                    </a:cubicBezTo>
                    <a:cubicBezTo>
                      <a:pt x="159" y="53"/>
                      <a:pt x="159" y="52"/>
                      <a:pt x="159" y="52"/>
                    </a:cubicBezTo>
                    <a:cubicBezTo>
                      <a:pt x="160" y="52"/>
                      <a:pt x="160" y="52"/>
                      <a:pt x="160" y="51"/>
                    </a:cubicBezTo>
                    <a:cubicBezTo>
                      <a:pt x="161" y="50"/>
                      <a:pt x="160" y="49"/>
                      <a:pt x="160" y="49"/>
                    </a:cubicBezTo>
                    <a:cubicBezTo>
                      <a:pt x="161" y="50"/>
                      <a:pt x="162" y="50"/>
                      <a:pt x="164" y="52"/>
                    </a:cubicBezTo>
                    <a:cubicBezTo>
                      <a:pt x="165" y="53"/>
                      <a:pt x="167" y="53"/>
                      <a:pt x="167" y="55"/>
                    </a:cubicBezTo>
                    <a:cubicBezTo>
                      <a:pt x="170" y="54"/>
                      <a:pt x="171" y="56"/>
                      <a:pt x="173" y="57"/>
                    </a:cubicBezTo>
                    <a:cubicBezTo>
                      <a:pt x="174" y="56"/>
                      <a:pt x="175" y="56"/>
                      <a:pt x="176" y="57"/>
                    </a:cubicBezTo>
                    <a:cubicBezTo>
                      <a:pt x="177" y="58"/>
                      <a:pt x="175" y="59"/>
                      <a:pt x="175" y="59"/>
                    </a:cubicBezTo>
                    <a:cubicBezTo>
                      <a:pt x="174" y="61"/>
                      <a:pt x="173" y="61"/>
                      <a:pt x="171" y="60"/>
                    </a:cubicBezTo>
                    <a:cubicBezTo>
                      <a:pt x="171" y="61"/>
                      <a:pt x="171" y="61"/>
                      <a:pt x="171" y="62"/>
                    </a:cubicBezTo>
                    <a:cubicBezTo>
                      <a:pt x="171" y="62"/>
                      <a:pt x="165" y="62"/>
                      <a:pt x="168" y="64"/>
                    </a:cubicBezTo>
                    <a:cubicBezTo>
                      <a:pt x="167" y="64"/>
                      <a:pt x="166" y="65"/>
                      <a:pt x="165" y="65"/>
                    </a:cubicBezTo>
                    <a:cubicBezTo>
                      <a:pt x="165" y="65"/>
                      <a:pt x="165" y="64"/>
                      <a:pt x="164" y="65"/>
                    </a:cubicBezTo>
                    <a:cubicBezTo>
                      <a:pt x="163" y="65"/>
                      <a:pt x="163" y="64"/>
                      <a:pt x="162" y="64"/>
                    </a:cubicBezTo>
                    <a:cubicBezTo>
                      <a:pt x="160" y="63"/>
                      <a:pt x="159" y="64"/>
                      <a:pt x="158" y="64"/>
                    </a:cubicBezTo>
                    <a:cubicBezTo>
                      <a:pt x="157" y="65"/>
                      <a:pt x="157" y="64"/>
                      <a:pt x="156" y="65"/>
                    </a:cubicBezTo>
                    <a:cubicBezTo>
                      <a:pt x="154" y="65"/>
                      <a:pt x="154" y="63"/>
                      <a:pt x="151" y="62"/>
                    </a:cubicBezTo>
                    <a:cubicBezTo>
                      <a:pt x="150" y="62"/>
                      <a:pt x="153" y="60"/>
                      <a:pt x="154" y="59"/>
                    </a:cubicBezTo>
                    <a:cubicBezTo>
                      <a:pt x="154" y="59"/>
                      <a:pt x="154" y="58"/>
                      <a:pt x="153" y="58"/>
                    </a:cubicBezTo>
                    <a:cubicBezTo>
                      <a:pt x="152" y="57"/>
                      <a:pt x="151" y="56"/>
                      <a:pt x="150" y="55"/>
                    </a:cubicBezTo>
                    <a:cubicBezTo>
                      <a:pt x="150" y="56"/>
                      <a:pt x="146" y="60"/>
                      <a:pt x="144" y="59"/>
                    </a:cubicBezTo>
                    <a:cubicBezTo>
                      <a:pt x="143" y="58"/>
                      <a:pt x="141" y="57"/>
                      <a:pt x="140" y="59"/>
                    </a:cubicBezTo>
                    <a:cubicBezTo>
                      <a:pt x="140" y="60"/>
                      <a:pt x="140" y="61"/>
                      <a:pt x="141" y="62"/>
                    </a:cubicBezTo>
                    <a:cubicBezTo>
                      <a:pt x="142" y="63"/>
                      <a:pt x="141" y="64"/>
                      <a:pt x="142" y="65"/>
                    </a:cubicBezTo>
                    <a:cubicBezTo>
                      <a:pt x="140" y="65"/>
                      <a:pt x="137" y="63"/>
                      <a:pt x="135" y="65"/>
                    </a:cubicBezTo>
                    <a:cubicBezTo>
                      <a:pt x="136" y="66"/>
                      <a:pt x="138" y="65"/>
                      <a:pt x="138" y="66"/>
                    </a:cubicBezTo>
                    <a:cubicBezTo>
                      <a:pt x="138" y="66"/>
                      <a:pt x="137" y="66"/>
                      <a:pt x="137" y="66"/>
                    </a:cubicBezTo>
                    <a:cubicBezTo>
                      <a:pt x="137" y="67"/>
                      <a:pt x="137" y="67"/>
                      <a:pt x="138" y="67"/>
                    </a:cubicBezTo>
                    <a:cubicBezTo>
                      <a:pt x="137" y="68"/>
                      <a:pt x="137" y="68"/>
                      <a:pt x="137" y="68"/>
                    </a:cubicBezTo>
                    <a:cubicBezTo>
                      <a:pt x="137" y="68"/>
                      <a:pt x="136" y="68"/>
                      <a:pt x="136" y="69"/>
                    </a:cubicBezTo>
                    <a:cubicBezTo>
                      <a:pt x="137" y="71"/>
                      <a:pt x="137" y="72"/>
                      <a:pt x="135" y="73"/>
                    </a:cubicBezTo>
                    <a:cubicBezTo>
                      <a:pt x="133" y="73"/>
                      <a:pt x="129" y="71"/>
                      <a:pt x="128" y="72"/>
                    </a:cubicBezTo>
                    <a:cubicBezTo>
                      <a:pt x="127" y="72"/>
                      <a:pt x="126" y="72"/>
                      <a:pt x="126" y="72"/>
                    </a:cubicBezTo>
                    <a:cubicBezTo>
                      <a:pt x="125" y="75"/>
                      <a:pt x="126" y="75"/>
                      <a:pt x="125" y="76"/>
                    </a:cubicBezTo>
                    <a:cubicBezTo>
                      <a:pt x="126" y="77"/>
                      <a:pt x="127" y="77"/>
                      <a:pt x="128" y="77"/>
                    </a:cubicBezTo>
                    <a:cubicBezTo>
                      <a:pt x="129" y="78"/>
                      <a:pt x="128" y="79"/>
                      <a:pt x="130" y="79"/>
                    </a:cubicBezTo>
                    <a:cubicBezTo>
                      <a:pt x="131" y="79"/>
                      <a:pt x="132" y="79"/>
                      <a:pt x="134" y="79"/>
                    </a:cubicBezTo>
                    <a:cubicBezTo>
                      <a:pt x="135" y="80"/>
                      <a:pt x="134" y="84"/>
                      <a:pt x="135" y="85"/>
                    </a:cubicBezTo>
                    <a:cubicBezTo>
                      <a:pt x="135" y="87"/>
                      <a:pt x="137" y="87"/>
                      <a:pt x="138" y="88"/>
                    </a:cubicBezTo>
                    <a:cubicBezTo>
                      <a:pt x="139" y="90"/>
                      <a:pt x="137" y="93"/>
                      <a:pt x="136" y="94"/>
                    </a:cubicBezTo>
                    <a:cubicBezTo>
                      <a:pt x="135" y="96"/>
                      <a:pt x="134" y="98"/>
                      <a:pt x="136" y="102"/>
                    </a:cubicBezTo>
                    <a:cubicBezTo>
                      <a:pt x="133" y="100"/>
                      <a:pt x="134" y="100"/>
                      <a:pt x="133" y="100"/>
                    </a:cubicBezTo>
                    <a:cubicBezTo>
                      <a:pt x="130" y="101"/>
                      <a:pt x="130" y="101"/>
                      <a:pt x="129" y="100"/>
                    </a:cubicBezTo>
                    <a:cubicBezTo>
                      <a:pt x="128" y="99"/>
                      <a:pt x="127" y="99"/>
                      <a:pt x="126" y="98"/>
                    </a:cubicBezTo>
                    <a:cubicBezTo>
                      <a:pt x="125" y="98"/>
                      <a:pt x="124" y="99"/>
                      <a:pt x="123" y="99"/>
                    </a:cubicBezTo>
                    <a:cubicBezTo>
                      <a:pt x="121" y="97"/>
                      <a:pt x="122" y="96"/>
                      <a:pt x="121" y="95"/>
                    </a:cubicBezTo>
                    <a:cubicBezTo>
                      <a:pt x="121" y="94"/>
                      <a:pt x="123" y="91"/>
                      <a:pt x="121" y="91"/>
                    </a:cubicBezTo>
                    <a:cubicBezTo>
                      <a:pt x="119" y="90"/>
                      <a:pt x="118" y="90"/>
                      <a:pt x="117" y="89"/>
                    </a:cubicBezTo>
                    <a:cubicBezTo>
                      <a:pt x="115" y="88"/>
                      <a:pt x="113" y="88"/>
                      <a:pt x="111" y="88"/>
                    </a:cubicBezTo>
                    <a:cubicBezTo>
                      <a:pt x="108" y="87"/>
                      <a:pt x="107" y="85"/>
                      <a:pt x="105" y="84"/>
                    </a:cubicBezTo>
                    <a:cubicBezTo>
                      <a:pt x="103" y="83"/>
                      <a:pt x="101" y="82"/>
                      <a:pt x="99" y="81"/>
                    </a:cubicBezTo>
                    <a:cubicBezTo>
                      <a:pt x="97" y="80"/>
                      <a:pt x="95" y="80"/>
                      <a:pt x="93" y="79"/>
                    </a:cubicBezTo>
                    <a:cubicBezTo>
                      <a:pt x="91" y="77"/>
                      <a:pt x="89" y="76"/>
                      <a:pt x="87" y="74"/>
                    </a:cubicBezTo>
                    <a:cubicBezTo>
                      <a:pt x="83" y="72"/>
                      <a:pt x="76" y="70"/>
                      <a:pt x="75" y="66"/>
                    </a:cubicBezTo>
                    <a:cubicBezTo>
                      <a:pt x="73" y="62"/>
                      <a:pt x="70" y="60"/>
                      <a:pt x="68" y="56"/>
                    </a:cubicBezTo>
                    <a:cubicBezTo>
                      <a:pt x="67" y="54"/>
                      <a:pt x="66" y="53"/>
                      <a:pt x="64" y="52"/>
                    </a:cubicBezTo>
                    <a:cubicBezTo>
                      <a:pt x="64" y="52"/>
                      <a:pt x="63" y="51"/>
                      <a:pt x="62" y="52"/>
                    </a:cubicBezTo>
                    <a:cubicBezTo>
                      <a:pt x="61" y="52"/>
                      <a:pt x="62" y="53"/>
                      <a:pt x="61" y="53"/>
                    </a:cubicBezTo>
                    <a:cubicBezTo>
                      <a:pt x="59" y="53"/>
                      <a:pt x="57" y="52"/>
                      <a:pt x="54" y="52"/>
                    </a:cubicBezTo>
                    <a:cubicBezTo>
                      <a:pt x="53" y="52"/>
                      <a:pt x="51" y="52"/>
                      <a:pt x="50" y="51"/>
                    </a:cubicBezTo>
                    <a:cubicBezTo>
                      <a:pt x="49" y="51"/>
                      <a:pt x="49" y="51"/>
                      <a:pt x="48" y="50"/>
                    </a:cubicBezTo>
                    <a:cubicBezTo>
                      <a:pt x="48" y="49"/>
                      <a:pt x="49" y="49"/>
                      <a:pt x="49" y="48"/>
                    </a:cubicBezTo>
                    <a:cubicBezTo>
                      <a:pt x="48" y="47"/>
                      <a:pt x="48" y="46"/>
                      <a:pt x="48" y="46"/>
                    </a:cubicBezTo>
                    <a:cubicBezTo>
                      <a:pt x="48" y="46"/>
                      <a:pt x="48" y="46"/>
                      <a:pt x="49" y="46"/>
                    </a:cubicBezTo>
                    <a:cubicBezTo>
                      <a:pt x="48" y="44"/>
                      <a:pt x="46" y="45"/>
                      <a:pt x="46" y="42"/>
                    </a:cubicBezTo>
                    <a:cubicBezTo>
                      <a:pt x="46" y="40"/>
                      <a:pt x="44" y="40"/>
                      <a:pt x="42" y="40"/>
                    </a:cubicBezTo>
                    <a:cubicBezTo>
                      <a:pt x="41" y="40"/>
                      <a:pt x="38" y="40"/>
                      <a:pt x="38" y="39"/>
                    </a:cubicBezTo>
                    <a:cubicBezTo>
                      <a:pt x="37" y="37"/>
                      <a:pt x="35" y="37"/>
                      <a:pt x="34" y="36"/>
                    </a:cubicBezTo>
                    <a:cubicBezTo>
                      <a:pt x="33" y="36"/>
                      <a:pt x="32" y="34"/>
                      <a:pt x="31" y="35"/>
                    </a:cubicBezTo>
                    <a:cubicBezTo>
                      <a:pt x="30" y="36"/>
                      <a:pt x="29" y="36"/>
                      <a:pt x="28" y="36"/>
                    </a:cubicBezTo>
                    <a:cubicBezTo>
                      <a:pt x="25" y="35"/>
                      <a:pt x="31" y="39"/>
                      <a:pt x="31" y="40"/>
                    </a:cubicBezTo>
                    <a:cubicBezTo>
                      <a:pt x="30" y="39"/>
                      <a:pt x="29" y="39"/>
                      <a:pt x="28" y="38"/>
                    </a:cubicBezTo>
                    <a:cubicBezTo>
                      <a:pt x="27" y="38"/>
                      <a:pt x="26" y="37"/>
                      <a:pt x="25" y="39"/>
                    </a:cubicBezTo>
                    <a:cubicBezTo>
                      <a:pt x="25" y="43"/>
                      <a:pt x="21" y="40"/>
                      <a:pt x="20" y="42"/>
                    </a:cubicBezTo>
                    <a:cubicBezTo>
                      <a:pt x="17" y="45"/>
                      <a:pt x="17" y="45"/>
                      <a:pt x="19" y="49"/>
                    </a:cubicBezTo>
                    <a:cubicBezTo>
                      <a:pt x="19" y="50"/>
                      <a:pt x="20" y="51"/>
                      <a:pt x="20" y="52"/>
                    </a:cubicBezTo>
                    <a:cubicBezTo>
                      <a:pt x="19" y="52"/>
                      <a:pt x="16" y="52"/>
                      <a:pt x="16" y="52"/>
                    </a:cubicBezTo>
                    <a:cubicBezTo>
                      <a:pt x="12" y="52"/>
                      <a:pt x="10" y="52"/>
                      <a:pt x="9" y="52"/>
                    </a:cubicBezTo>
                    <a:cubicBezTo>
                      <a:pt x="0" y="8"/>
                      <a:pt x="0" y="8"/>
                      <a:pt x="0" y="8"/>
                    </a:cubicBezTo>
                  </a:path>
                </a:pathLst>
              </a:custGeom>
              <a:solidFill>
                <a:srgbClr val="B3B3B3"/>
              </a:solidFill>
              <a:ln w="3175">
                <a:solidFill>
                  <a:schemeClr val="tx1"/>
                </a:solidFill>
                <a:round/>
                <a:headEnd/>
                <a:tailEnd/>
              </a:ln>
            </p:spPr>
            <p:txBody>
              <a:bodyPr/>
              <a:lstStyle/>
              <a:p>
                <a:endParaRPr lang="en-GB" sz="2400" dirty="0"/>
              </a:p>
            </p:txBody>
          </p:sp>
          <p:sp>
            <p:nvSpPr>
              <p:cNvPr id="252" name="Freeform 5488"/>
              <p:cNvSpPr>
                <a:spLocks/>
              </p:cNvSpPr>
              <p:nvPr/>
            </p:nvSpPr>
            <p:spPr bwMode="auto">
              <a:xfrm>
                <a:off x="3473" y="1949"/>
                <a:ext cx="11" cy="19"/>
              </a:xfrm>
              <a:custGeom>
                <a:avLst/>
                <a:gdLst>
                  <a:gd name="T0" fmla="*/ 1 w 8"/>
                  <a:gd name="T1" fmla="*/ 0 h 14"/>
                  <a:gd name="T2" fmla="*/ 11 w 8"/>
                  <a:gd name="T3" fmla="*/ 5 h 14"/>
                  <a:gd name="T4" fmla="*/ 10 w 8"/>
                  <a:gd name="T5" fmla="*/ 12 h 14"/>
                  <a:gd name="T6" fmla="*/ 8 w 8"/>
                  <a:gd name="T7" fmla="*/ 11 h 14"/>
                  <a:gd name="T8" fmla="*/ 11 w 8"/>
                  <a:gd name="T9" fmla="*/ 16 h 14"/>
                  <a:gd name="T10" fmla="*/ 8 w 8"/>
                  <a:gd name="T11" fmla="*/ 15 h 14"/>
                  <a:gd name="T12" fmla="*/ 6 w 8"/>
                  <a:gd name="T13" fmla="*/ 18 h 14"/>
                  <a:gd name="T14" fmla="*/ 1 w 8"/>
                  <a:gd name="T15" fmla="*/ 12 h 14"/>
                  <a:gd name="T16" fmla="*/ 6 w 8"/>
                  <a:gd name="T17" fmla="*/ 14 h 14"/>
                  <a:gd name="T18" fmla="*/ 4 w 8"/>
                  <a:gd name="T19" fmla="*/ 11 h 14"/>
                  <a:gd name="T20" fmla="*/ 6 w 8"/>
                  <a:gd name="T21" fmla="*/ 7 h 14"/>
                  <a:gd name="T22" fmla="*/ 1 w 8"/>
                  <a:gd name="T23" fmla="*/ 7 h 14"/>
                  <a:gd name="T24" fmla="*/ 3 w 8"/>
                  <a:gd name="T25" fmla="*/ 4 h 14"/>
                  <a:gd name="T26" fmla="*/ 1 w 8"/>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 h="14">
                    <a:moveTo>
                      <a:pt x="1" y="0"/>
                    </a:moveTo>
                    <a:cubicBezTo>
                      <a:pt x="8" y="4"/>
                      <a:pt x="8" y="4"/>
                      <a:pt x="8" y="4"/>
                    </a:cubicBezTo>
                    <a:cubicBezTo>
                      <a:pt x="8" y="5"/>
                      <a:pt x="8" y="8"/>
                      <a:pt x="7" y="9"/>
                    </a:cubicBezTo>
                    <a:cubicBezTo>
                      <a:pt x="6" y="8"/>
                      <a:pt x="6" y="8"/>
                      <a:pt x="6" y="8"/>
                    </a:cubicBezTo>
                    <a:cubicBezTo>
                      <a:pt x="6" y="10"/>
                      <a:pt x="8" y="11"/>
                      <a:pt x="8" y="12"/>
                    </a:cubicBezTo>
                    <a:cubicBezTo>
                      <a:pt x="7" y="10"/>
                      <a:pt x="7" y="12"/>
                      <a:pt x="6" y="11"/>
                    </a:cubicBezTo>
                    <a:cubicBezTo>
                      <a:pt x="5" y="12"/>
                      <a:pt x="6" y="14"/>
                      <a:pt x="4" y="13"/>
                    </a:cubicBezTo>
                    <a:cubicBezTo>
                      <a:pt x="1" y="9"/>
                      <a:pt x="1" y="9"/>
                      <a:pt x="1" y="9"/>
                    </a:cubicBezTo>
                    <a:cubicBezTo>
                      <a:pt x="1" y="8"/>
                      <a:pt x="4" y="10"/>
                      <a:pt x="4" y="10"/>
                    </a:cubicBezTo>
                    <a:cubicBezTo>
                      <a:pt x="5" y="11"/>
                      <a:pt x="3" y="6"/>
                      <a:pt x="3" y="8"/>
                    </a:cubicBezTo>
                    <a:cubicBezTo>
                      <a:pt x="2" y="8"/>
                      <a:pt x="2" y="5"/>
                      <a:pt x="4" y="5"/>
                    </a:cubicBezTo>
                    <a:cubicBezTo>
                      <a:pt x="4" y="5"/>
                      <a:pt x="1" y="6"/>
                      <a:pt x="1" y="5"/>
                    </a:cubicBezTo>
                    <a:cubicBezTo>
                      <a:pt x="1" y="5"/>
                      <a:pt x="2" y="5"/>
                      <a:pt x="2" y="3"/>
                    </a:cubicBezTo>
                    <a:cubicBezTo>
                      <a:pt x="1" y="3"/>
                      <a:pt x="0" y="1"/>
                      <a:pt x="1" y="0"/>
                    </a:cubicBezTo>
                    <a:close/>
                  </a:path>
                </a:pathLst>
              </a:custGeom>
              <a:solidFill>
                <a:srgbClr val="B3B3B3"/>
              </a:solidFill>
              <a:ln w="3175">
                <a:solidFill>
                  <a:schemeClr val="tx1"/>
                </a:solidFill>
                <a:round/>
                <a:headEnd/>
                <a:tailEnd/>
              </a:ln>
            </p:spPr>
            <p:txBody>
              <a:bodyPr/>
              <a:lstStyle/>
              <a:p>
                <a:endParaRPr lang="en-GB" sz="2400" dirty="0"/>
              </a:p>
            </p:txBody>
          </p:sp>
          <p:sp>
            <p:nvSpPr>
              <p:cNvPr id="253" name="Freeform 5489"/>
              <p:cNvSpPr>
                <a:spLocks/>
              </p:cNvSpPr>
              <p:nvPr/>
            </p:nvSpPr>
            <p:spPr bwMode="auto">
              <a:xfrm>
                <a:off x="3815" y="1846"/>
                <a:ext cx="415" cy="164"/>
              </a:xfrm>
              <a:custGeom>
                <a:avLst/>
                <a:gdLst>
                  <a:gd name="T0" fmla="*/ 11 w 315"/>
                  <a:gd name="T1" fmla="*/ 41 h 124"/>
                  <a:gd name="T2" fmla="*/ 18 w 315"/>
                  <a:gd name="T3" fmla="*/ 37 h 124"/>
                  <a:gd name="T4" fmla="*/ 22 w 315"/>
                  <a:gd name="T5" fmla="*/ 30 h 124"/>
                  <a:gd name="T6" fmla="*/ 36 w 315"/>
                  <a:gd name="T7" fmla="*/ 25 h 124"/>
                  <a:gd name="T8" fmla="*/ 49 w 315"/>
                  <a:gd name="T9" fmla="*/ 22 h 124"/>
                  <a:gd name="T10" fmla="*/ 63 w 315"/>
                  <a:gd name="T11" fmla="*/ 24 h 124"/>
                  <a:gd name="T12" fmla="*/ 91 w 315"/>
                  <a:gd name="T13" fmla="*/ 33 h 124"/>
                  <a:gd name="T14" fmla="*/ 113 w 315"/>
                  <a:gd name="T15" fmla="*/ 36 h 124"/>
                  <a:gd name="T16" fmla="*/ 115 w 315"/>
                  <a:gd name="T17" fmla="*/ 24 h 124"/>
                  <a:gd name="T18" fmla="*/ 111 w 315"/>
                  <a:gd name="T19" fmla="*/ 7 h 124"/>
                  <a:gd name="T20" fmla="*/ 129 w 315"/>
                  <a:gd name="T21" fmla="*/ 7 h 124"/>
                  <a:gd name="T22" fmla="*/ 161 w 315"/>
                  <a:gd name="T23" fmla="*/ 17 h 124"/>
                  <a:gd name="T24" fmla="*/ 179 w 315"/>
                  <a:gd name="T25" fmla="*/ 29 h 124"/>
                  <a:gd name="T26" fmla="*/ 200 w 315"/>
                  <a:gd name="T27" fmla="*/ 26 h 124"/>
                  <a:gd name="T28" fmla="*/ 237 w 315"/>
                  <a:gd name="T29" fmla="*/ 34 h 124"/>
                  <a:gd name="T30" fmla="*/ 256 w 315"/>
                  <a:gd name="T31" fmla="*/ 44 h 124"/>
                  <a:gd name="T32" fmla="*/ 281 w 315"/>
                  <a:gd name="T33" fmla="*/ 45 h 124"/>
                  <a:gd name="T34" fmla="*/ 303 w 315"/>
                  <a:gd name="T35" fmla="*/ 38 h 124"/>
                  <a:gd name="T36" fmla="*/ 323 w 315"/>
                  <a:gd name="T37" fmla="*/ 30 h 124"/>
                  <a:gd name="T38" fmla="*/ 346 w 315"/>
                  <a:gd name="T39" fmla="*/ 36 h 124"/>
                  <a:gd name="T40" fmla="*/ 353 w 315"/>
                  <a:gd name="T41" fmla="*/ 69 h 124"/>
                  <a:gd name="T42" fmla="*/ 374 w 315"/>
                  <a:gd name="T43" fmla="*/ 66 h 124"/>
                  <a:gd name="T44" fmla="*/ 410 w 315"/>
                  <a:gd name="T45" fmla="*/ 81 h 124"/>
                  <a:gd name="T46" fmla="*/ 394 w 315"/>
                  <a:gd name="T47" fmla="*/ 83 h 124"/>
                  <a:gd name="T48" fmla="*/ 381 w 315"/>
                  <a:gd name="T49" fmla="*/ 90 h 124"/>
                  <a:gd name="T50" fmla="*/ 374 w 315"/>
                  <a:gd name="T51" fmla="*/ 99 h 124"/>
                  <a:gd name="T52" fmla="*/ 357 w 315"/>
                  <a:gd name="T53" fmla="*/ 106 h 124"/>
                  <a:gd name="T54" fmla="*/ 349 w 315"/>
                  <a:gd name="T55" fmla="*/ 115 h 124"/>
                  <a:gd name="T56" fmla="*/ 324 w 315"/>
                  <a:gd name="T57" fmla="*/ 116 h 124"/>
                  <a:gd name="T58" fmla="*/ 335 w 315"/>
                  <a:gd name="T59" fmla="*/ 132 h 124"/>
                  <a:gd name="T60" fmla="*/ 323 w 315"/>
                  <a:gd name="T61" fmla="*/ 147 h 124"/>
                  <a:gd name="T62" fmla="*/ 295 w 315"/>
                  <a:gd name="T63" fmla="*/ 151 h 124"/>
                  <a:gd name="T64" fmla="*/ 261 w 315"/>
                  <a:gd name="T65" fmla="*/ 164 h 124"/>
                  <a:gd name="T66" fmla="*/ 231 w 315"/>
                  <a:gd name="T67" fmla="*/ 156 h 124"/>
                  <a:gd name="T68" fmla="*/ 204 w 315"/>
                  <a:gd name="T69" fmla="*/ 148 h 124"/>
                  <a:gd name="T70" fmla="*/ 174 w 315"/>
                  <a:gd name="T71" fmla="*/ 148 h 124"/>
                  <a:gd name="T72" fmla="*/ 145 w 315"/>
                  <a:gd name="T73" fmla="*/ 144 h 124"/>
                  <a:gd name="T74" fmla="*/ 125 w 315"/>
                  <a:gd name="T75" fmla="*/ 123 h 124"/>
                  <a:gd name="T76" fmla="*/ 101 w 315"/>
                  <a:gd name="T77" fmla="*/ 114 h 124"/>
                  <a:gd name="T78" fmla="*/ 57 w 315"/>
                  <a:gd name="T79" fmla="*/ 101 h 124"/>
                  <a:gd name="T80" fmla="*/ 47 w 315"/>
                  <a:gd name="T81" fmla="*/ 78 h 124"/>
                  <a:gd name="T82" fmla="*/ 33 w 315"/>
                  <a:gd name="T83" fmla="*/ 66 h 124"/>
                  <a:gd name="T84" fmla="*/ 14 w 315"/>
                  <a:gd name="T85" fmla="*/ 60 h 124"/>
                  <a:gd name="T86" fmla="*/ 0 w 315"/>
                  <a:gd name="T87" fmla="*/ 50 h 1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15" h="124">
                    <a:moveTo>
                      <a:pt x="0" y="35"/>
                    </a:moveTo>
                    <a:cubicBezTo>
                      <a:pt x="2" y="35"/>
                      <a:pt x="1" y="33"/>
                      <a:pt x="2" y="32"/>
                    </a:cubicBezTo>
                    <a:cubicBezTo>
                      <a:pt x="3" y="29"/>
                      <a:pt x="8" y="33"/>
                      <a:pt x="8" y="31"/>
                    </a:cubicBezTo>
                    <a:cubicBezTo>
                      <a:pt x="9" y="31"/>
                      <a:pt x="10" y="31"/>
                      <a:pt x="11" y="31"/>
                    </a:cubicBezTo>
                    <a:cubicBezTo>
                      <a:pt x="10" y="30"/>
                      <a:pt x="10" y="30"/>
                      <a:pt x="10" y="30"/>
                    </a:cubicBezTo>
                    <a:cubicBezTo>
                      <a:pt x="12" y="29"/>
                      <a:pt x="13" y="29"/>
                      <a:pt x="14" y="28"/>
                    </a:cubicBezTo>
                    <a:cubicBezTo>
                      <a:pt x="14" y="28"/>
                      <a:pt x="13" y="27"/>
                      <a:pt x="13" y="26"/>
                    </a:cubicBezTo>
                    <a:cubicBezTo>
                      <a:pt x="13" y="26"/>
                      <a:pt x="16" y="26"/>
                      <a:pt x="16" y="25"/>
                    </a:cubicBezTo>
                    <a:cubicBezTo>
                      <a:pt x="15" y="24"/>
                      <a:pt x="17" y="24"/>
                      <a:pt x="17" y="23"/>
                    </a:cubicBezTo>
                    <a:cubicBezTo>
                      <a:pt x="18" y="23"/>
                      <a:pt x="20" y="23"/>
                      <a:pt x="21" y="22"/>
                    </a:cubicBezTo>
                    <a:cubicBezTo>
                      <a:pt x="22" y="22"/>
                      <a:pt x="22" y="21"/>
                      <a:pt x="24" y="20"/>
                    </a:cubicBezTo>
                    <a:cubicBezTo>
                      <a:pt x="25" y="20"/>
                      <a:pt x="26" y="20"/>
                      <a:pt x="27" y="19"/>
                    </a:cubicBezTo>
                    <a:cubicBezTo>
                      <a:pt x="27" y="18"/>
                      <a:pt x="28" y="17"/>
                      <a:pt x="29" y="17"/>
                    </a:cubicBezTo>
                    <a:cubicBezTo>
                      <a:pt x="30" y="17"/>
                      <a:pt x="34" y="17"/>
                      <a:pt x="33" y="15"/>
                    </a:cubicBezTo>
                    <a:cubicBezTo>
                      <a:pt x="35" y="15"/>
                      <a:pt x="35" y="17"/>
                      <a:pt x="37" y="17"/>
                    </a:cubicBezTo>
                    <a:cubicBezTo>
                      <a:pt x="37" y="17"/>
                      <a:pt x="38" y="16"/>
                      <a:pt x="39" y="16"/>
                    </a:cubicBezTo>
                    <a:cubicBezTo>
                      <a:pt x="40" y="17"/>
                      <a:pt x="40" y="18"/>
                      <a:pt x="41" y="18"/>
                    </a:cubicBezTo>
                    <a:cubicBezTo>
                      <a:pt x="43" y="18"/>
                      <a:pt x="46" y="18"/>
                      <a:pt x="48" y="18"/>
                    </a:cubicBezTo>
                    <a:cubicBezTo>
                      <a:pt x="50" y="18"/>
                      <a:pt x="52" y="18"/>
                      <a:pt x="54" y="20"/>
                    </a:cubicBezTo>
                    <a:cubicBezTo>
                      <a:pt x="56" y="24"/>
                      <a:pt x="59" y="25"/>
                      <a:pt x="64" y="26"/>
                    </a:cubicBezTo>
                    <a:cubicBezTo>
                      <a:pt x="66" y="26"/>
                      <a:pt x="67" y="25"/>
                      <a:pt x="69" y="25"/>
                    </a:cubicBezTo>
                    <a:cubicBezTo>
                      <a:pt x="72" y="25"/>
                      <a:pt x="72" y="25"/>
                      <a:pt x="72" y="25"/>
                    </a:cubicBezTo>
                    <a:cubicBezTo>
                      <a:pt x="74" y="26"/>
                      <a:pt x="77" y="26"/>
                      <a:pt x="80" y="26"/>
                    </a:cubicBezTo>
                    <a:cubicBezTo>
                      <a:pt x="82" y="27"/>
                      <a:pt x="85" y="29"/>
                      <a:pt x="86" y="27"/>
                    </a:cubicBezTo>
                    <a:cubicBezTo>
                      <a:pt x="86" y="26"/>
                      <a:pt x="87" y="26"/>
                      <a:pt x="89" y="25"/>
                    </a:cubicBezTo>
                    <a:cubicBezTo>
                      <a:pt x="90" y="25"/>
                      <a:pt x="90" y="23"/>
                      <a:pt x="90" y="22"/>
                    </a:cubicBezTo>
                    <a:cubicBezTo>
                      <a:pt x="90" y="20"/>
                      <a:pt x="89" y="19"/>
                      <a:pt x="87" y="18"/>
                    </a:cubicBezTo>
                    <a:cubicBezTo>
                      <a:pt x="85" y="18"/>
                      <a:pt x="85" y="16"/>
                      <a:pt x="83" y="14"/>
                    </a:cubicBezTo>
                    <a:cubicBezTo>
                      <a:pt x="81" y="13"/>
                      <a:pt x="80" y="7"/>
                      <a:pt x="83" y="8"/>
                    </a:cubicBezTo>
                    <a:cubicBezTo>
                      <a:pt x="82" y="7"/>
                      <a:pt x="82" y="5"/>
                      <a:pt x="84" y="5"/>
                    </a:cubicBezTo>
                    <a:cubicBezTo>
                      <a:pt x="85" y="4"/>
                      <a:pt x="85" y="2"/>
                      <a:pt x="85" y="0"/>
                    </a:cubicBezTo>
                    <a:cubicBezTo>
                      <a:pt x="87" y="1"/>
                      <a:pt x="89" y="2"/>
                      <a:pt x="91" y="3"/>
                    </a:cubicBezTo>
                    <a:cubicBezTo>
                      <a:pt x="93" y="4"/>
                      <a:pt x="96" y="5"/>
                      <a:pt x="98" y="5"/>
                    </a:cubicBezTo>
                    <a:cubicBezTo>
                      <a:pt x="101" y="5"/>
                      <a:pt x="102" y="6"/>
                      <a:pt x="105" y="6"/>
                    </a:cubicBezTo>
                    <a:cubicBezTo>
                      <a:pt x="107" y="6"/>
                      <a:pt x="111" y="8"/>
                      <a:pt x="113" y="8"/>
                    </a:cubicBezTo>
                    <a:cubicBezTo>
                      <a:pt x="117" y="7"/>
                      <a:pt x="121" y="10"/>
                      <a:pt x="122" y="13"/>
                    </a:cubicBezTo>
                    <a:cubicBezTo>
                      <a:pt x="122" y="15"/>
                      <a:pt x="124" y="16"/>
                      <a:pt x="125" y="17"/>
                    </a:cubicBezTo>
                    <a:cubicBezTo>
                      <a:pt x="126" y="19"/>
                      <a:pt x="129" y="20"/>
                      <a:pt x="131" y="21"/>
                    </a:cubicBezTo>
                    <a:cubicBezTo>
                      <a:pt x="132" y="21"/>
                      <a:pt x="134" y="21"/>
                      <a:pt x="136" y="22"/>
                    </a:cubicBezTo>
                    <a:cubicBezTo>
                      <a:pt x="137" y="23"/>
                      <a:pt x="140" y="23"/>
                      <a:pt x="141" y="23"/>
                    </a:cubicBezTo>
                    <a:cubicBezTo>
                      <a:pt x="143" y="22"/>
                      <a:pt x="143" y="23"/>
                      <a:pt x="146" y="22"/>
                    </a:cubicBezTo>
                    <a:cubicBezTo>
                      <a:pt x="148" y="21"/>
                      <a:pt x="150" y="21"/>
                      <a:pt x="152" y="20"/>
                    </a:cubicBezTo>
                    <a:cubicBezTo>
                      <a:pt x="156" y="19"/>
                      <a:pt x="162" y="21"/>
                      <a:pt x="166" y="21"/>
                    </a:cubicBezTo>
                    <a:cubicBezTo>
                      <a:pt x="169" y="21"/>
                      <a:pt x="170" y="23"/>
                      <a:pt x="172" y="24"/>
                    </a:cubicBezTo>
                    <a:cubicBezTo>
                      <a:pt x="175" y="26"/>
                      <a:pt x="177" y="25"/>
                      <a:pt x="180" y="26"/>
                    </a:cubicBezTo>
                    <a:cubicBezTo>
                      <a:pt x="181" y="26"/>
                      <a:pt x="182" y="27"/>
                      <a:pt x="183" y="28"/>
                    </a:cubicBezTo>
                    <a:cubicBezTo>
                      <a:pt x="184" y="30"/>
                      <a:pt x="186" y="30"/>
                      <a:pt x="188" y="31"/>
                    </a:cubicBezTo>
                    <a:cubicBezTo>
                      <a:pt x="190" y="33"/>
                      <a:pt x="192" y="33"/>
                      <a:pt x="194" y="33"/>
                    </a:cubicBezTo>
                    <a:cubicBezTo>
                      <a:pt x="197" y="33"/>
                      <a:pt x="199" y="33"/>
                      <a:pt x="202" y="34"/>
                    </a:cubicBezTo>
                    <a:cubicBezTo>
                      <a:pt x="204" y="34"/>
                      <a:pt x="206" y="34"/>
                      <a:pt x="208" y="34"/>
                    </a:cubicBezTo>
                    <a:cubicBezTo>
                      <a:pt x="210" y="34"/>
                      <a:pt x="212" y="35"/>
                      <a:pt x="213" y="34"/>
                    </a:cubicBezTo>
                    <a:cubicBezTo>
                      <a:pt x="215" y="33"/>
                      <a:pt x="216" y="32"/>
                      <a:pt x="219" y="32"/>
                    </a:cubicBezTo>
                    <a:cubicBezTo>
                      <a:pt x="220" y="32"/>
                      <a:pt x="224" y="30"/>
                      <a:pt x="226" y="31"/>
                    </a:cubicBezTo>
                    <a:cubicBezTo>
                      <a:pt x="228" y="31"/>
                      <a:pt x="230" y="31"/>
                      <a:pt x="230" y="29"/>
                    </a:cubicBezTo>
                    <a:cubicBezTo>
                      <a:pt x="231" y="26"/>
                      <a:pt x="232" y="25"/>
                      <a:pt x="234" y="24"/>
                    </a:cubicBezTo>
                    <a:cubicBezTo>
                      <a:pt x="236" y="23"/>
                      <a:pt x="236" y="23"/>
                      <a:pt x="239" y="22"/>
                    </a:cubicBezTo>
                    <a:cubicBezTo>
                      <a:pt x="241" y="22"/>
                      <a:pt x="243" y="22"/>
                      <a:pt x="245" y="23"/>
                    </a:cubicBezTo>
                    <a:cubicBezTo>
                      <a:pt x="247" y="25"/>
                      <a:pt x="249" y="26"/>
                      <a:pt x="251" y="26"/>
                    </a:cubicBezTo>
                    <a:cubicBezTo>
                      <a:pt x="253" y="27"/>
                      <a:pt x="254" y="26"/>
                      <a:pt x="256" y="25"/>
                    </a:cubicBezTo>
                    <a:cubicBezTo>
                      <a:pt x="258" y="24"/>
                      <a:pt x="262" y="26"/>
                      <a:pt x="263" y="27"/>
                    </a:cubicBezTo>
                    <a:cubicBezTo>
                      <a:pt x="264" y="44"/>
                      <a:pt x="264" y="44"/>
                      <a:pt x="264" y="44"/>
                    </a:cubicBezTo>
                    <a:cubicBezTo>
                      <a:pt x="266" y="46"/>
                      <a:pt x="262" y="47"/>
                      <a:pt x="264" y="48"/>
                    </a:cubicBezTo>
                    <a:cubicBezTo>
                      <a:pt x="265" y="49"/>
                      <a:pt x="267" y="51"/>
                      <a:pt x="268" y="52"/>
                    </a:cubicBezTo>
                    <a:cubicBezTo>
                      <a:pt x="270" y="52"/>
                      <a:pt x="270" y="50"/>
                      <a:pt x="272" y="50"/>
                    </a:cubicBezTo>
                    <a:cubicBezTo>
                      <a:pt x="275" y="50"/>
                      <a:pt x="277" y="50"/>
                      <a:pt x="279" y="51"/>
                    </a:cubicBezTo>
                    <a:cubicBezTo>
                      <a:pt x="281" y="52"/>
                      <a:pt x="282" y="52"/>
                      <a:pt x="284" y="50"/>
                    </a:cubicBezTo>
                    <a:cubicBezTo>
                      <a:pt x="285" y="49"/>
                      <a:pt x="286" y="48"/>
                      <a:pt x="288" y="48"/>
                    </a:cubicBezTo>
                    <a:cubicBezTo>
                      <a:pt x="292" y="48"/>
                      <a:pt x="297" y="51"/>
                      <a:pt x="300" y="53"/>
                    </a:cubicBezTo>
                    <a:cubicBezTo>
                      <a:pt x="304" y="56"/>
                      <a:pt x="308" y="58"/>
                      <a:pt x="311" y="61"/>
                    </a:cubicBezTo>
                    <a:cubicBezTo>
                      <a:pt x="315" y="65"/>
                      <a:pt x="309" y="65"/>
                      <a:pt x="307" y="64"/>
                    </a:cubicBezTo>
                    <a:cubicBezTo>
                      <a:pt x="305" y="64"/>
                      <a:pt x="303" y="63"/>
                      <a:pt x="302" y="64"/>
                    </a:cubicBezTo>
                    <a:cubicBezTo>
                      <a:pt x="302" y="64"/>
                      <a:pt x="299" y="63"/>
                      <a:pt x="299" y="63"/>
                    </a:cubicBezTo>
                    <a:cubicBezTo>
                      <a:pt x="297" y="64"/>
                      <a:pt x="296" y="64"/>
                      <a:pt x="294" y="65"/>
                    </a:cubicBezTo>
                    <a:cubicBezTo>
                      <a:pt x="293" y="66"/>
                      <a:pt x="291" y="64"/>
                      <a:pt x="291" y="66"/>
                    </a:cubicBezTo>
                    <a:cubicBezTo>
                      <a:pt x="290" y="67"/>
                      <a:pt x="291" y="68"/>
                      <a:pt x="289" y="68"/>
                    </a:cubicBezTo>
                    <a:cubicBezTo>
                      <a:pt x="287" y="67"/>
                      <a:pt x="285" y="67"/>
                      <a:pt x="284" y="69"/>
                    </a:cubicBezTo>
                    <a:cubicBezTo>
                      <a:pt x="283" y="70"/>
                      <a:pt x="283" y="71"/>
                      <a:pt x="283" y="72"/>
                    </a:cubicBezTo>
                    <a:cubicBezTo>
                      <a:pt x="283" y="73"/>
                      <a:pt x="284" y="74"/>
                      <a:pt x="284" y="75"/>
                    </a:cubicBezTo>
                    <a:cubicBezTo>
                      <a:pt x="284" y="75"/>
                      <a:pt x="281" y="77"/>
                      <a:pt x="281" y="78"/>
                    </a:cubicBezTo>
                    <a:cubicBezTo>
                      <a:pt x="279" y="79"/>
                      <a:pt x="277" y="79"/>
                      <a:pt x="275" y="79"/>
                    </a:cubicBezTo>
                    <a:cubicBezTo>
                      <a:pt x="274" y="79"/>
                      <a:pt x="272" y="78"/>
                      <a:pt x="271" y="80"/>
                    </a:cubicBezTo>
                    <a:cubicBezTo>
                      <a:pt x="270" y="81"/>
                      <a:pt x="270" y="83"/>
                      <a:pt x="269" y="84"/>
                    </a:cubicBezTo>
                    <a:cubicBezTo>
                      <a:pt x="268" y="84"/>
                      <a:pt x="267" y="84"/>
                      <a:pt x="267" y="85"/>
                    </a:cubicBezTo>
                    <a:cubicBezTo>
                      <a:pt x="266" y="86"/>
                      <a:pt x="266" y="87"/>
                      <a:pt x="265" y="87"/>
                    </a:cubicBezTo>
                    <a:cubicBezTo>
                      <a:pt x="263" y="86"/>
                      <a:pt x="260" y="86"/>
                      <a:pt x="258" y="86"/>
                    </a:cubicBezTo>
                    <a:cubicBezTo>
                      <a:pt x="255" y="85"/>
                      <a:pt x="251" y="81"/>
                      <a:pt x="247" y="83"/>
                    </a:cubicBezTo>
                    <a:cubicBezTo>
                      <a:pt x="246" y="85"/>
                      <a:pt x="246" y="86"/>
                      <a:pt x="246" y="88"/>
                    </a:cubicBezTo>
                    <a:cubicBezTo>
                      <a:pt x="247" y="89"/>
                      <a:pt x="246" y="90"/>
                      <a:pt x="246" y="91"/>
                    </a:cubicBezTo>
                    <a:cubicBezTo>
                      <a:pt x="247" y="92"/>
                      <a:pt x="248" y="92"/>
                      <a:pt x="248" y="92"/>
                    </a:cubicBezTo>
                    <a:cubicBezTo>
                      <a:pt x="250" y="94"/>
                      <a:pt x="258" y="98"/>
                      <a:pt x="254" y="100"/>
                    </a:cubicBezTo>
                    <a:cubicBezTo>
                      <a:pt x="253" y="100"/>
                      <a:pt x="252" y="101"/>
                      <a:pt x="251" y="102"/>
                    </a:cubicBezTo>
                    <a:cubicBezTo>
                      <a:pt x="251" y="103"/>
                      <a:pt x="249" y="103"/>
                      <a:pt x="248" y="105"/>
                    </a:cubicBezTo>
                    <a:cubicBezTo>
                      <a:pt x="247" y="107"/>
                      <a:pt x="247" y="109"/>
                      <a:pt x="245" y="111"/>
                    </a:cubicBezTo>
                    <a:cubicBezTo>
                      <a:pt x="244" y="112"/>
                      <a:pt x="241" y="112"/>
                      <a:pt x="239" y="113"/>
                    </a:cubicBezTo>
                    <a:cubicBezTo>
                      <a:pt x="238" y="115"/>
                      <a:pt x="234" y="114"/>
                      <a:pt x="232" y="114"/>
                    </a:cubicBezTo>
                    <a:cubicBezTo>
                      <a:pt x="229" y="114"/>
                      <a:pt x="227" y="114"/>
                      <a:pt x="224" y="114"/>
                    </a:cubicBezTo>
                    <a:cubicBezTo>
                      <a:pt x="218" y="115"/>
                      <a:pt x="213" y="116"/>
                      <a:pt x="208" y="118"/>
                    </a:cubicBezTo>
                    <a:cubicBezTo>
                      <a:pt x="206" y="120"/>
                      <a:pt x="204" y="121"/>
                      <a:pt x="202" y="122"/>
                    </a:cubicBezTo>
                    <a:cubicBezTo>
                      <a:pt x="200" y="124"/>
                      <a:pt x="200" y="124"/>
                      <a:pt x="198" y="124"/>
                    </a:cubicBezTo>
                    <a:cubicBezTo>
                      <a:pt x="197" y="123"/>
                      <a:pt x="196" y="124"/>
                      <a:pt x="195" y="123"/>
                    </a:cubicBezTo>
                    <a:cubicBezTo>
                      <a:pt x="193" y="121"/>
                      <a:pt x="193" y="121"/>
                      <a:pt x="190" y="121"/>
                    </a:cubicBezTo>
                    <a:cubicBezTo>
                      <a:pt x="185" y="122"/>
                      <a:pt x="180" y="119"/>
                      <a:pt x="175" y="118"/>
                    </a:cubicBezTo>
                    <a:cubicBezTo>
                      <a:pt x="173" y="118"/>
                      <a:pt x="170" y="118"/>
                      <a:pt x="168" y="117"/>
                    </a:cubicBezTo>
                    <a:cubicBezTo>
                      <a:pt x="166" y="115"/>
                      <a:pt x="164" y="113"/>
                      <a:pt x="162" y="113"/>
                    </a:cubicBezTo>
                    <a:cubicBezTo>
                      <a:pt x="159" y="112"/>
                      <a:pt x="157" y="113"/>
                      <a:pt x="155" y="112"/>
                    </a:cubicBezTo>
                    <a:cubicBezTo>
                      <a:pt x="153" y="112"/>
                      <a:pt x="150" y="111"/>
                      <a:pt x="148" y="111"/>
                    </a:cubicBezTo>
                    <a:cubicBezTo>
                      <a:pt x="146" y="111"/>
                      <a:pt x="144" y="112"/>
                      <a:pt x="142" y="112"/>
                    </a:cubicBezTo>
                    <a:cubicBezTo>
                      <a:pt x="139" y="113"/>
                      <a:pt x="136" y="112"/>
                      <a:pt x="132" y="112"/>
                    </a:cubicBezTo>
                    <a:cubicBezTo>
                      <a:pt x="127" y="112"/>
                      <a:pt x="122" y="109"/>
                      <a:pt x="117" y="110"/>
                    </a:cubicBezTo>
                    <a:cubicBezTo>
                      <a:pt x="116" y="110"/>
                      <a:pt x="113" y="111"/>
                      <a:pt x="112" y="110"/>
                    </a:cubicBezTo>
                    <a:cubicBezTo>
                      <a:pt x="111" y="110"/>
                      <a:pt x="110" y="109"/>
                      <a:pt x="110" y="109"/>
                    </a:cubicBezTo>
                    <a:cubicBezTo>
                      <a:pt x="110" y="108"/>
                      <a:pt x="108" y="107"/>
                      <a:pt x="107" y="106"/>
                    </a:cubicBezTo>
                    <a:cubicBezTo>
                      <a:pt x="103" y="104"/>
                      <a:pt x="101" y="100"/>
                      <a:pt x="98" y="97"/>
                    </a:cubicBezTo>
                    <a:cubicBezTo>
                      <a:pt x="97" y="96"/>
                      <a:pt x="95" y="95"/>
                      <a:pt x="95" y="93"/>
                    </a:cubicBezTo>
                    <a:cubicBezTo>
                      <a:pt x="94" y="91"/>
                      <a:pt x="90" y="92"/>
                      <a:pt x="88" y="92"/>
                    </a:cubicBezTo>
                    <a:cubicBezTo>
                      <a:pt x="86" y="91"/>
                      <a:pt x="84" y="89"/>
                      <a:pt x="82" y="88"/>
                    </a:cubicBezTo>
                    <a:cubicBezTo>
                      <a:pt x="80" y="87"/>
                      <a:pt x="78" y="87"/>
                      <a:pt x="77" y="86"/>
                    </a:cubicBezTo>
                    <a:cubicBezTo>
                      <a:pt x="73" y="83"/>
                      <a:pt x="67" y="84"/>
                      <a:pt x="63" y="84"/>
                    </a:cubicBezTo>
                    <a:cubicBezTo>
                      <a:pt x="59" y="83"/>
                      <a:pt x="55" y="83"/>
                      <a:pt x="51" y="82"/>
                    </a:cubicBezTo>
                    <a:cubicBezTo>
                      <a:pt x="48" y="82"/>
                      <a:pt x="44" y="79"/>
                      <a:pt x="43" y="76"/>
                    </a:cubicBezTo>
                    <a:cubicBezTo>
                      <a:pt x="43" y="74"/>
                      <a:pt x="45" y="72"/>
                      <a:pt x="44" y="70"/>
                    </a:cubicBezTo>
                    <a:cubicBezTo>
                      <a:pt x="42" y="69"/>
                      <a:pt x="43" y="66"/>
                      <a:pt x="42" y="64"/>
                    </a:cubicBezTo>
                    <a:cubicBezTo>
                      <a:pt x="40" y="62"/>
                      <a:pt x="38" y="60"/>
                      <a:pt x="36" y="59"/>
                    </a:cubicBezTo>
                    <a:cubicBezTo>
                      <a:pt x="34" y="57"/>
                      <a:pt x="33" y="55"/>
                      <a:pt x="31" y="53"/>
                    </a:cubicBezTo>
                    <a:cubicBezTo>
                      <a:pt x="30" y="52"/>
                      <a:pt x="28" y="51"/>
                      <a:pt x="27" y="50"/>
                    </a:cubicBezTo>
                    <a:cubicBezTo>
                      <a:pt x="25" y="49"/>
                      <a:pt x="26" y="50"/>
                      <a:pt x="25" y="50"/>
                    </a:cubicBezTo>
                    <a:cubicBezTo>
                      <a:pt x="24" y="50"/>
                      <a:pt x="23" y="50"/>
                      <a:pt x="23" y="49"/>
                    </a:cubicBezTo>
                    <a:cubicBezTo>
                      <a:pt x="21" y="48"/>
                      <a:pt x="21" y="48"/>
                      <a:pt x="19" y="49"/>
                    </a:cubicBezTo>
                    <a:cubicBezTo>
                      <a:pt x="16" y="49"/>
                      <a:pt x="13" y="47"/>
                      <a:pt x="11" y="45"/>
                    </a:cubicBezTo>
                    <a:cubicBezTo>
                      <a:pt x="10" y="44"/>
                      <a:pt x="8" y="43"/>
                      <a:pt x="7" y="43"/>
                    </a:cubicBezTo>
                    <a:cubicBezTo>
                      <a:pt x="5" y="42"/>
                      <a:pt x="4" y="42"/>
                      <a:pt x="4" y="41"/>
                    </a:cubicBezTo>
                    <a:cubicBezTo>
                      <a:pt x="4" y="39"/>
                      <a:pt x="1" y="39"/>
                      <a:pt x="0" y="38"/>
                    </a:cubicBezTo>
                    <a:cubicBezTo>
                      <a:pt x="0" y="38"/>
                      <a:pt x="1" y="37"/>
                      <a:pt x="1" y="37"/>
                    </a:cubicBezTo>
                    <a:cubicBezTo>
                      <a:pt x="1" y="37"/>
                      <a:pt x="0" y="35"/>
                      <a:pt x="0" y="35"/>
                    </a:cubicBezTo>
                  </a:path>
                </a:pathLst>
              </a:custGeom>
              <a:solidFill>
                <a:srgbClr val="B3B3B3"/>
              </a:solidFill>
              <a:ln w="3175">
                <a:solidFill>
                  <a:schemeClr val="tx1"/>
                </a:solidFill>
                <a:round/>
                <a:headEnd/>
                <a:tailEnd/>
              </a:ln>
            </p:spPr>
            <p:txBody>
              <a:bodyPr/>
              <a:lstStyle/>
              <a:p>
                <a:endParaRPr lang="en-GB" sz="2400" dirty="0"/>
              </a:p>
            </p:txBody>
          </p:sp>
          <p:sp>
            <p:nvSpPr>
              <p:cNvPr id="254" name="Freeform 5490"/>
              <p:cNvSpPr>
                <a:spLocks/>
              </p:cNvSpPr>
              <p:nvPr/>
            </p:nvSpPr>
            <p:spPr bwMode="auto">
              <a:xfrm>
                <a:off x="3931" y="2220"/>
                <a:ext cx="46" cy="26"/>
              </a:xfrm>
              <a:custGeom>
                <a:avLst/>
                <a:gdLst>
                  <a:gd name="T0" fmla="*/ 0 w 35"/>
                  <a:gd name="T1" fmla="*/ 18 h 20"/>
                  <a:gd name="T2" fmla="*/ 0 w 35"/>
                  <a:gd name="T3" fmla="*/ 17 h 20"/>
                  <a:gd name="T4" fmla="*/ 3 w 35"/>
                  <a:gd name="T5" fmla="*/ 13 h 20"/>
                  <a:gd name="T6" fmla="*/ 7 w 35"/>
                  <a:gd name="T7" fmla="*/ 5 h 20"/>
                  <a:gd name="T8" fmla="*/ 14 w 35"/>
                  <a:gd name="T9" fmla="*/ 0 h 20"/>
                  <a:gd name="T10" fmla="*/ 18 w 35"/>
                  <a:gd name="T11" fmla="*/ 1 h 20"/>
                  <a:gd name="T12" fmla="*/ 20 w 35"/>
                  <a:gd name="T13" fmla="*/ 4 h 20"/>
                  <a:gd name="T14" fmla="*/ 26 w 35"/>
                  <a:gd name="T15" fmla="*/ 4 h 20"/>
                  <a:gd name="T16" fmla="*/ 29 w 35"/>
                  <a:gd name="T17" fmla="*/ 5 h 20"/>
                  <a:gd name="T18" fmla="*/ 33 w 35"/>
                  <a:gd name="T19" fmla="*/ 4 h 20"/>
                  <a:gd name="T20" fmla="*/ 37 w 35"/>
                  <a:gd name="T21" fmla="*/ 8 h 20"/>
                  <a:gd name="T22" fmla="*/ 41 w 35"/>
                  <a:gd name="T23" fmla="*/ 14 h 20"/>
                  <a:gd name="T24" fmla="*/ 43 w 35"/>
                  <a:gd name="T25" fmla="*/ 18 h 20"/>
                  <a:gd name="T26" fmla="*/ 45 w 35"/>
                  <a:gd name="T27" fmla="*/ 22 h 20"/>
                  <a:gd name="T28" fmla="*/ 38 w 35"/>
                  <a:gd name="T29" fmla="*/ 23 h 20"/>
                  <a:gd name="T30" fmla="*/ 33 w 35"/>
                  <a:gd name="T31" fmla="*/ 25 h 20"/>
                  <a:gd name="T32" fmla="*/ 28 w 35"/>
                  <a:gd name="T33" fmla="*/ 25 h 20"/>
                  <a:gd name="T34" fmla="*/ 21 w 35"/>
                  <a:gd name="T35" fmla="*/ 23 h 20"/>
                  <a:gd name="T36" fmla="*/ 13 w 35"/>
                  <a:gd name="T37" fmla="*/ 26 h 20"/>
                  <a:gd name="T38" fmla="*/ 8 w 35"/>
                  <a:gd name="T39" fmla="*/ 23 h 20"/>
                  <a:gd name="T40" fmla="*/ 0 w 35"/>
                  <a:gd name="T41" fmla="*/ 18 h 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5" h="20">
                    <a:moveTo>
                      <a:pt x="0" y="14"/>
                    </a:moveTo>
                    <a:cubicBezTo>
                      <a:pt x="0" y="13"/>
                      <a:pt x="0" y="13"/>
                      <a:pt x="0" y="13"/>
                    </a:cubicBezTo>
                    <a:cubicBezTo>
                      <a:pt x="1" y="12"/>
                      <a:pt x="1" y="11"/>
                      <a:pt x="2" y="10"/>
                    </a:cubicBezTo>
                    <a:cubicBezTo>
                      <a:pt x="3" y="9"/>
                      <a:pt x="4" y="6"/>
                      <a:pt x="5" y="4"/>
                    </a:cubicBezTo>
                    <a:cubicBezTo>
                      <a:pt x="7" y="2"/>
                      <a:pt x="9" y="0"/>
                      <a:pt x="11" y="0"/>
                    </a:cubicBezTo>
                    <a:cubicBezTo>
                      <a:pt x="12" y="0"/>
                      <a:pt x="14" y="1"/>
                      <a:pt x="14" y="1"/>
                    </a:cubicBezTo>
                    <a:cubicBezTo>
                      <a:pt x="14" y="2"/>
                      <a:pt x="14" y="3"/>
                      <a:pt x="15" y="3"/>
                    </a:cubicBezTo>
                    <a:cubicBezTo>
                      <a:pt x="16" y="4"/>
                      <a:pt x="18" y="3"/>
                      <a:pt x="20" y="3"/>
                    </a:cubicBezTo>
                    <a:cubicBezTo>
                      <a:pt x="21" y="3"/>
                      <a:pt x="21" y="5"/>
                      <a:pt x="22" y="4"/>
                    </a:cubicBezTo>
                    <a:cubicBezTo>
                      <a:pt x="23" y="3"/>
                      <a:pt x="23" y="3"/>
                      <a:pt x="25" y="3"/>
                    </a:cubicBezTo>
                    <a:cubicBezTo>
                      <a:pt x="26" y="4"/>
                      <a:pt x="28" y="4"/>
                      <a:pt x="28" y="6"/>
                    </a:cubicBezTo>
                    <a:cubicBezTo>
                      <a:pt x="28" y="8"/>
                      <a:pt x="28" y="11"/>
                      <a:pt x="31" y="11"/>
                    </a:cubicBezTo>
                    <a:cubicBezTo>
                      <a:pt x="34" y="10"/>
                      <a:pt x="34" y="13"/>
                      <a:pt x="33" y="14"/>
                    </a:cubicBezTo>
                    <a:cubicBezTo>
                      <a:pt x="33" y="15"/>
                      <a:pt x="35" y="17"/>
                      <a:pt x="34" y="17"/>
                    </a:cubicBezTo>
                    <a:cubicBezTo>
                      <a:pt x="32" y="18"/>
                      <a:pt x="31" y="18"/>
                      <a:pt x="29" y="18"/>
                    </a:cubicBezTo>
                    <a:cubicBezTo>
                      <a:pt x="28" y="18"/>
                      <a:pt x="26" y="19"/>
                      <a:pt x="25" y="19"/>
                    </a:cubicBezTo>
                    <a:cubicBezTo>
                      <a:pt x="24" y="19"/>
                      <a:pt x="23" y="19"/>
                      <a:pt x="21" y="19"/>
                    </a:cubicBezTo>
                    <a:cubicBezTo>
                      <a:pt x="19" y="19"/>
                      <a:pt x="18" y="17"/>
                      <a:pt x="16" y="18"/>
                    </a:cubicBezTo>
                    <a:cubicBezTo>
                      <a:pt x="14" y="19"/>
                      <a:pt x="12" y="20"/>
                      <a:pt x="10" y="20"/>
                    </a:cubicBezTo>
                    <a:cubicBezTo>
                      <a:pt x="9" y="19"/>
                      <a:pt x="8" y="18"/>
                      <a:pt x="6" y="18"/>
                    </a:cubicBezTo>
                    <a:cubicBezTo>
                      <a:pt x="2" y="18"/>
                      <a:pt x="1" y="16"/>
                      <a:pt x="0" y="14"/>
                    </a:cubicBezTo>
                  </a:path>
                </a:pathLst>
              </a:custGeom>
              <a:solidFill>
                <a:srgbClr val="B3B3B3"/>
              </a:solidFill>
              <a:ln w="3175">
                <a:solidFill>
                  <a:schemeClr val="tx1"/>
                </a:solidFill>
                <a:round/>
                <a:headEnd/>
                <a:tailEnd/>
              </a:ln>
            </p:spPr>
            <p:txBody>
              <a:bodyPr/>
              <a:lstStyle/>
              <a:p>
                <a:endParaRPr lang="en-GB" sz="2400" dirty="0"/>
              </a:p>
            </p:txBody>
          </p:sp>
          <p:sp>
            <p:nvSpPr>
              <p:cNvPr id="255" name="Freeform 5491"/>
              <p:cNvSpPr>
                <a:spLocks/>
              </p:cNvSpPr>
              <p:nvPr/>
            </p:nvSpPr>
            <p:spPr bwMode="auto">
              <a:xfrm>
                <a:off x="4980" y="2987"/>
                <a:ext cx="34" cy="36"/>
              </a:xfrm>
              <a:custGeom>
                <a:avLst/>
                <a:gdLst>
                  <a:gd name="T0" fmla="*/ 3 w 26"/>
                  <a:gd name="T1" fmla="*/ 9 h 27"/>
                  <a:gd name="T2" fmla="*/ 7 w 26"/>
                  <a:gd name="T3" fmla="*/ 16 h 27"/>
                  <a:gd name="T4" fmla="*/ 8 w 26"/>
                  <a:gd name="T5" fmla="*/ 19 h 27"/>
                  <a:gd name="T6" fmla="*/ 10 w 26"/>
                  <a:gd name="T7" fmla="*/ 21 h 27"/>
                  <a:gd name="T8" fmla="*/ 14 w 26"/>
                  <a:gd name="T9" fmla="*/ 25 h 27"/>
                  <a:gd name="T10" fmla="*/ 22 w 26"/>
                  <a:gd name="T11" fmla="*/ 31 h 27"/>
                  <a:gd name="T12" fmla="*/ 25 w 26"/>
                  <a:gd name="T13" fmla="*/ 33 h 27"/>
                  <a:gd name="T14" fmla="*/ 25 w 26"/>
                  <a:gd name="T15" fmla="*/ 36 h 27"/>
                  <a:gd name="T16" fmla="*/ 29 w 26"/>
                  <a:gd name="T17" fmla="*/ 36 h 27"/>
                  <a:gd name="T18" fmla="*/ 33 w 26"/>
                  <a:gd name="T19" fmla="*/ 32 h 27"/>
                  <a:gd name="T20" fmla="*/ 29 w 26"/>
                  <a:gd name="T21" fmla="*/ 29 h 27"/>
                  <a:gd name="T22" fmla="*/ 26 w 26"/>
                  <a:gd name="T23" fmla="*/ 25 h 27"/>
                  <a:gd name="T24" fmla="*/ 18 w 26"/>
                  <a:gd name="T25" fmla="*/ 20 h 27"/>
                  <a:gd name="T26" fmla="*/ 16 w 26"/>
                  <a:gd name="T27" fmla="*/ 13 h 27"/>
                  <a:gd name="T28" fmla="*/ 10 w 26"/>
                  <a:gd name="T29" fmla="*/ 9 h 27"/>
                  <a:gd name="T30" fmla="*/ 5 w 26"/>
                  <a:gd name="T31" fmla="*/ 3 h 27"/>
                  <a:gd name="T32" fmla="*/ 3 w 26"/>
                  <a:gd name="T33" fmla="*/ 3 h 27"/>
                  <a:gd name="T34" fmla="*/ 0 w 26"/>
                  <a:gd name="T35" fmla="*/ 0 h 27"/>
                  <a:gd name="T36" fmla="*/ 1 w 26"/>
                  <a:gd name="T37" fmla="*/ 4 h 27"/>
                  <a:gd name="T38" fmla="*/ 1 w 26"/>
                  <a:gd name="T39" fmla="*/ 7 h 27"/>
                  <a:gd name="T40" fmla="*/ 3 w 26"/>
                  <a:gd name="T41" fmla="*/ 9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6" h="27">
                    <a:moveTo>
                      <a:pt x="2" y="7"/>
                    </a:moveTo>
                    <a:cubicBezTo>
                      <a:pt x="3" y="8"/>
                      <a:pt x="3" y="11"/>
                      <a:pt x="5" y="12"/>
                    </a:cubicBezTo>
                    <a:cubicBezTo>
                      <a:pt x="6" y="12"/>
                      <a:pt x="5" y="13"/>
                      <a:pt x="6" y="14"/>
                    </a:cubicBezTo>
                    <a:cubicBezTo>
                      <a:pt x="6" y="15"/>
                      <a:pt x="8" y="15"/>
                      <a:pt x="8" y="16"/>
                    </a:cubicBezTo>
                    <a:cubicBezTo>
                      <a:pt x="8" y="18"/>
                      <a:pt x="10" y="18"/>
                      <a:pt x="11" y="19"/>
                    </a:cubicBezTo>
                    <a:cubicBezTo>
                      <a:pt x="13" y="21"/>
                      <a:pt x="15" y="22"/>
                      <a:pt x="17" y="23"/>
                    </a:cubicBezTo>
                    <a:cubicBezTo>
                      <a:pt x="15" y="24"/>
                      <a:pt x="18" y="26"/>
                      <a:pt x="19" y="25"/>
                    </a:cubicBezTo>
                    <a:cubicBezTo>
                      <a:pt x="19" y="26"/>
                      <a:pt x="19" y="26"/>
                      <a:pt x="19" y="27"/>
                    </a:cubicBezTo>
                    <a:cubicBezTo>
                      <a:pt x="20" y="24"/>
                      <a:pt x="21" y="27"/>
                      <a:pt x="22" y="27"/>
                    </a:cubicBezTo>
                    <a:cubicBezTo>
                      <a:pt x="24" y="27"/>
                      <a:pt x="26" y="27"/>
                      <a:pt x="25" y="24"/>
                    </a:cubicBezTo>
                    <a:cubicBezTo>
                      <a:pt x="24" y="23"/>
                      <a:pt x="23" y="23"/>
                      <a:pt x="22" y="22"/>
                    </a:cubicBezTo>
                    <a:cubicBezTo>
                      <a:pt x="21" y="22"/>
                      <a:pt x="21" y="20"/>
                      <a:pt x="20" y="19"/>
                    </a:cubicBezTo>
                    <a:cubicBezTo>
                      <a:pt x="18" y="17"/>
                      <a:pt x="16" y="17"/>
                      <a:pt x="14" y="15"/>
                    </a:cubicBezTo>
                    <a:cubicBezTo>
                      <a:pt x="13" y="14"/>
                      <a:pt x="12" y="12"/>
                      <a:pt x="12" y="10"/>
                    </a:cubicBezTo>
                    <a:cubicBezTo>
                      <a:pt x="11" y="8"/>
                      <a:pt x="10" y="8"/>
                      <a:pt x="8" y="7"/>
                    </a:cubicBezTo>
                    <a:cubicBezTo>
                      <a:pt x="7" y="6"/>
                      <a:pt x="6" y="3"/>
                      <a:pt x="4" y="2"/>
                    </a:cubicBezTo>
                    <a:cubicBezTo>
                      <a:pt x="4" y="2"/>
                      <a:pt x="3" y="2"/>
                      <a:pt x="2" y="2"/>
                    </a:cubicBezTo>
                    <a:cubicBezTo>
                      <a:pt x="1" y="2"/>
                      <a:pt x="1" y="0"/>
                      <a:pt x="0" y="0"/>
                    </a:cubicBezTo>
                    <a:cubicBezTo>
                      <a:pt x="0" y="1"/>
                      <a:pt x="0" y="2"/>
                      <a:pt x="1" y="3"/>
                    </a:cubicBezTo>
                    <a:cubicBezTo>
                      <a:pt x="1" y="4"/>
                      <a:pt x="0" y="4"/>
                      <a:pt x="1" y="5"/>
                    </a:cubicBezTo>
                    <a:cubicBezTo>
                      <a:pt x="1" y="6"/>
                      <a:pt x="2" y="6"/>
                      <a:pt x="2" y="7"/>
                    </a:cubicBezTo>
                  </a:path>
                </a:pathLst>
              </a:custGeom>
              <a:solidFill>
                <a:srgbClr val="B3B3B3"/>
              </a:solidFill>
              <a:ln w="3175">
                <a:solidFill>
                  <a:schemeClr val="tx1"/>
                </a:solidFill>
                <a:round/>
                <a:headEnd/>
                <a:tailEnd/>
              </a:ln>
            </p:spPr>
            <p:txBody>
              <a:bodyPr/>
              <a:lstStyle/>
              <a:p>
                <a:endParaRPr lang="en-GB" sz="2400" dirty="0"/>
              </a:p>
            </p:txBody>
          </p:sp>
          <p:sp>
            <p:nvSpPr>
              <p:cNvPr id="256" name="Freeform 5492"/>
              <p:cNvSpPr>
                <a:spLocks/>
              </p:cNvSpPr>
              <p:nvPr/>
            </p:nvSpPr>
            <p:spPr bwMode="auto">
              <a:xfrm>
                <a:off x="5011" y="2992"/>
                <a:ext cx="3" cy="4"/>
              </a:xfrm>
              <a:custGeom>
                <a:avLst/>
                <a:gdLst>
                  <a:gd name="T0" fmla="*/ 0 w 2"/>
                  <a:gd name="T1" fmla="*/ 4 h 3"/>
                  <a:gd name="T2" fmla="*/ 3 w 2"/>
                  <a:gd name="T3" fmla="*/ 0 h 3"/>
                  <a:gd name="T4" fmla="*/ 0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0" y="3"/>
                    </a:moveTo>
                    <a:cubicBezTo>
                      <a:pt x="2" y="3"/>
                      <a:pt x="1" y="1"/>
                      <a:pt x="2" y="0"/>
                    </a:cubicBezTo>
                    <a:cubicBezTo>
                      <a:pt x="1" y="1"/>
                      <a:pt x="1" y="3"/>
                      <a:pt x="0" y="3"/>
                    </a:cubicBezTo>
                  </a:path>
                </a:pathLst>
              </a:custGeom>
              <a:solidFill>
                <a:srgbClr val="B3B3B3"/>
              </a:solidFill>
              <a:ln w="3175">
                <a:solidFill>
                  <a:schemeClr val="tx1"/>
                </a:solidFill>
                <a:round/>
                <a:headEnd/>
                <a:tailEnd/>
              </a:ln>
            </p:spPr>
            <p:txBody>
              <a:bodyPr/>
              <a:lstStyle/>
              <a:p>
                <a:endParaRPr lang="en-GB" sz="2400" dirty="0"/>
              </a:p>
            </p:txBody>
          </p:sp>
          <p:sp>
            <p:nvSpPr>
              <p:cNvPr id="257" name="Freeform 5493"/>
              <p:cNvSpPr>
                <a:spLocks/>
              </p:cNvSpPr>
              <p:nvPr/>
            </p:nvSpPr>
            <p:spPr bwMode="auto">
              <a:xfrm>
                <a:off x="5015" y="3025"/>
                <a:ext cx="3" cy="3"/>
              </a:xfrm>
              <a:custGeom>
                <a:avLst/>
                <a:gdLst>
                  <a:gd name="T0" fmla="*/ 3 w 2"/>
                  <a:gd name="T1" fmla="*/ 3 h 2"/>
                  <a:gd name="T2" fmla="*/ 3 w 2"/>
                  <a:gd name="T3" fmla="*/ 2 h 2"/>
                  <a:gd name="T4" fmla="*/ 3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2" y="1"/>
                      <a:pt x="2" y="1"/>
                      <a:pt x="2" y="1"/>
                    </a:cubicBezTo>
                    <a:cubicBezTo>
                      <a:pt x="1" y="0"/>
                      <a:pt x="0" y="1"/>
                      <a:pt x="2" y="2"/>
                    </a:cubicBezTo>
                  </a:path>
                </a:pathLst>
              </a:custGeom>
              <a:solidFill>
                <a:srgbClr val="B3B3B3"/>
              </a:solidFill>
              <a:ln w="3175">
                <a:solidFill>
                  <a:schemeClr val="tx1"/>
                </a:solidFill>
                <a:round/>
                <a:headEnd/>
                <a:tailEnd/>
              </a:ln>
            </p:spPr>
            <p:txBody>
              <a:bodyPr/>
              <a:lstStyle/>
              <a:p>
                <a:endParaRPr lang="en-GB" sz="2400" dirty="0"/>
              </a:p>
            </p:txBody>
          </p:sp>
          <p:sp>
            <p:nvSpPr>
              <p:cNvPr id="258" name="Freeform 5494"/>
              <p:cNvSpPr>
                <a:spLocks/>
              </p:cNvSpPr>
              <p:nvPr/>
            </p:nvSpPr>
            <p:spPr bwMode="auto">
              <a:xfrm>
                <a:off x="5018" y="2996"/>
                <a:ext cx="5" cy="8"/>
              </a:xfrm>
              <a:custGeom>
                <a:avLst/>
                <a:gdLst>
                  <a:gd name="T0" fmla="*/ 4 w 4"/>
                  <a:gd name="T1" fmla="*/ 8 h 6"/>
                  <a:gd name="T2" fmla="*/ 1 w 4"/>
                  <a:gd name="T3" fmla="*/ 0 h 6"/>
                  <a:gd name="T4" fmla="*/ 0 w 4"/>
                  <a:gd name="T5" fmla="*/ 4 h 6"/>
                  <a:gd name="T6" fmla="*/ 4 w 4"/>
                  <a:gd name="T7" fmla="*/ 8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6">
                    <a:moveTo>
                      <a:pt x="3" y="6"/>
                    </a:moveTo>
                    <a:cubicBezTo>
                      <a:pt x="4" y="5"/>
                      <a:pt x="3" y="0"/>
                      <a:pt x="1" y="0"/>
                    </a:cubicBezTo>
                    <a:cubicBezTo>
                      <a:pt x="3" y="2"/>
                      <a:pt x="1" y="2"/>
                      <a:pt x="0" y="3"/>
                    </a:cubicBezTo>
                    <a:cubicBezTo>
                      <a:pt x="0" y="5"/>
                      <a:pt x="2" y="5"/>
                      <a:pt x="3" y="6"/>
                    </a:cubicBezTo>
                  </a:path>
                </a:pathLst>
              </a:custGeom>
              <a:solidFill>
                <a:srgbClr val="B3B3B3"/>
              </a:solidFill>
              <a:ln w="3175">
                <a:solidFill>
                  <a:schemeClr val="tx1"/>
                </a:solidFill>
                <a:round/>
                <a:headEnd/>
                <a:tailEnd/>
              </a:ln>
            </p:spPr>
            <p:txBody>
              <a:bodyPr/>
              <a:lstStyle/>
              <a:p>
                <a:endParaRPr lang="en-GB" sz="2400" dirty="0"/>
              </a:p>
            </p:txBody>
          </p:sp>
          <p:sp>
            <p:nvSpPr>
              <p:cNvPr id="259" name="Freeform 5495"/>
              <p:cNvSpPr>
                <a:spLocks/>
              </p:cNvSpPr>
              <p:nvPr/>
            </p:nvSpPr>
            <p:spPr bwMode="auto">
              <a:xfrm>
                <a:off x="5026" y="3007"/>
                <a:ext cx="5" cy="5"/>
              </a:xfrm>
              <a:custGeom>
                <a:avLst/>
                <a:gdLst>
                  <a:gd name="T0" fmla="*/ 3 w 4"/>
                  <a:gd name="T1" fmla="*/ 5 h 4"/>
                  <a:gd name="T2" fmla="*/ 5 w 4"/>
                  <a:gd name="T3" fmla="*/ 1 h 4"/>
                  <a:gd name="T4" fmla="*/ 3 w 4"/>
                  <a:gd name="T5" fmla="*/ 0 h 4"/>
                  <a:gd name="T6" fmla="*/ 3 w 4"/>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4">
                    <a:moveTo>
                      <a:pt x="2" y="4"/>
                    </a:moveTo>
                    <a:cubicBezTo>
                      <a:pt x="3" y="4"/>
                      <a:pt x="4" y="2"/>
                      <a:pt x="4" y="1"/>
                    </a:cubicBezTo>
                    <a:cubicBezTo>
                      <a:pt x="3" y="2"/>
                      <a:pt x="3" y="0"/>
                      <a:pt x="2" y="0"/>
                    </a:cubicBezTo>
                    <a:cubicBezTo>
                      <a:pt x="0" y="0"/>
                      <a:pt x="1" y="3"/>
                      <a:pt x="2" y="4"/>
                    </a:cubicBezTo>
                  </a:path>
                </a:pathLst>
              </a:custGeom>
              <a:solidFill>
                <a:srgbClr val="B3B3B3"/>
              </a:solidFill>
              <a:ln w="3175">
                <a:solidFill>
                  <a:schemeClr val="tx1"/>
                </a:solidFill>
                <a:round/>
                <a:headEnd/>
                <a:tailEnd/>
              </a:ln>
            </p:spPr>
            <p:txBody>
              <a:bodyPr/>
              <a:lstStyle/>
              <a:p>
                <a:endParaRPr lang="en-GB" sz="2400" dirty="0"/>
              </a:p>
            </p:txBody>
          </p:sp>
          <p:sp>
            <p:nvSpPr>
              <p:cNvPr id="260" name="Freeform 5496"/>
              <p:cNvSpPr>
                <a:spLocks/>
              </p:cNvSpPr>
              <p:nvPr/>
            </p:nvSpPr>
            <p:spPr bwMode="auto">
              <a:xfrm>
                <a:off x="4925" y="2973"/>
                <a:ext cx="3" cy="2"/>
              </a:xfrm>
              <a:custGeom>
                <a:avLst/>
                <a:gdLst>
                  <a:gd name="T0" fmla="*/ 2 w 2"/>
                  <a:gd name="T1" fmla="*/ 2 h 2"/>
                  <a:gd name="T2" fmla="*/ 3 w 2"/>
                  <a:gd name="T3" fmla="*/ 0 h 2"/>
                  <a:gd name="T4" fmla="*/ 2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1" y="1"/>
                      <a:pt x="1" y="1"/>
                      <a:pt x="2" y="0"/>
                    </a:cubicBezTo>
                    <a:cubicBezTo>
                      <a:pt x="1" y="0"/>
                      <a:pt x="0" y="1"/>
                      <a:pt x="1" y="2"/>
                    </a:cubicBezTo>
                  </a:path>
                </a:pathLst>
              </a:custGeom>
              <a:solidFill>
                <a:srgbClr val="B3B3B3"/>
              </a:solidFill>
              <a:ln w="3175">
                <a:solidFill>
                  <a:schemeClr val="tx1"/>
                </a:solidFill>
                <a:round/>
                <a:headEnd/>
                <a:tailEnd/>
              </a:ln>
            </p:spPr>
            <p:txBody>
              <a:bodyPr/>
              <a:lstStyle/>
              <a:p>
                <a:endParaRPr lang="en-GB" sz="2400" dirty="0"/>
              </a:p>
            </p:txBody>
          </p:sp>
          <p:sp>
            <p:nvSpPr>
              <p:cNvPr id="261" name="Freeform 5497"/>
              <p:cNvSpPr>
                <a:spLocks/>
              </p:cNvSpPr>
              <p:nvPr/>
            </p:nvSpPr>
            <p:spPr bwMode="auto">
              <a:xfrm>
                <a:off x="5172" y="2940"/>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1" y="0"/>
                      <a:pt x="1" y="0"/>
                      <a:pt x="1" y="0"/>
                    </a:cubicBezTo>
                    <a:cubicBezTo>
                      <a:pt x="0" y="0"/>
                      <a:pt x="0" y="0"/>
                      <a:pt x="0" y="1"/>
                    </a:cubicBezTo>
                  </a:path>
                </a:pathLst>
              </a:custGeom>
              <a:solidFill>
                <a:srgbClr val="B3B3B3"/>
              </a:solidFill>
              <a:ln w="3175">
                <a:solidFill>
                  <a:schemeClr val="tx1"/>
                </a:solidFill>
                <a:round/>
                <a:headEnd/>
                <a:tailEnd/>
              </a:ln>
            </p:spPr>
            <p:txBody>
              <a:bodyPr/>
              <a:lstStyle/>
              <a:p>
                <a:endParaRPr lang="en-GB" sz="2400" dirty="0"/>
              </a:p>
            </p:txBody>
          </p:sp>
          <p:sp>
            <p:nvSpPr>
              <p:cNvPr id="262" name="Freeform 5498"/>
              <p:cNvSpPr>
                <a:spLocks/>
              </p:cNvSpPr>
              <p:nvPr/>
            </p:nvSpPr>
            <p:spPr bwMode="auto">
              <a:xfrm>
                <a:off x="5176" y="2933"/>
                <a:ext cx="3" cy="3"/>
              </a:xfrm>
              <a:custGeom>
                <a:avLst/>
                <a:gdLst>
                  <a:gd name="T0" fmla="*/ 0 w 2"/>
                  <a:gd name="T1" fmla="*/ 3 h 2"/>
                  <a:gd name="T2" fmla="*/ 3 w 2"/>
                  <a:gd name="T3" fmla="*/ 0 h 2"/>
                  <a:gd name="T4" fmla="*/ 0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0" y="2"/>
                    </a:moveTo>
                    <a:cubicBezTo>
                      <a:pt x="1" y="1"/>
                      <a:pt x="2" y="1"/>
                      <a:pt x="2" y="0"/>
                    </a:cubicBezTo>
                    <a:cubicBezTo>
                      <a:pt x="1" y="1"/>
                      <a:pt x="1" y="1"/>
                      <a:pt x="0" y="2"/>
                    </a:cubicBezTo>
                  </a:path>
                </a:pathLst>
              </a:custGeom>
              <a:solidFill>
                <a:srgbClr val="B3B3B3"/>
              </a:solidFill>
              <a:ln w="3175">
                <a:solidFill>
                  <a:schemeClr val="tx1"/>
                </a:solidFill>
                <a:round/>
                <a:headEnd/>
                <a:tailEnd/>
              </a:ln>
            </p:spPr>
            <p:txBody>
              <a:bodyPr/>
              <a:lstStyle/>
              <a:p>
                <a:endParaRPr lang="en-GB" sz="2400" dirty="0"/>
              </a:p>
            </p:txBody>
          </p:sp>
          <p:sp>
            <p:nvSpPr>
              <p:cNvPr id="263" name="Freeform 5499"/>
              <p:cNvSpPr>
                <a:spLocks/>
              </p:cNvSpPr>
              <p:nvPr/>
            </p:nvSpPr>
            <p:spPr bwMode="auto">
              <a:xfrm>
                <a:off x="5166" y="2942"/>
                <a:ext cx="25" cy="16"/>
              </a:xfrm>
              <a:custGeom>
                <a:avLst/>
                <a:gdLst>
                  <a:gd name="T0" fmla="*/ 7 w 19"/>
                  <a:gd name="T1" fmla="*/ 15 h 12"/>
                  <a:gd name="T2" fmla="*/ 16 w 19"/>
                  <a:gd name="T3" fmla="*/ 16 h 12"/>
                  <a:gd name="T4" fmla="*/ 24 w 19"/>
                  <a:gd name="T5" fmla="*/ 13 h 12"/>
                  <a:gd name="T6" fmla="*/ 24 w 19"/>
                  <a:gd name="T7" fmla="*/ 11 h 12"/>
                  <a:gd name="T8" fmla="*/ 24 w 19"/>
                  <a:gd name="T9" fmla="*/ 8 h 12"/>
                  <a:gd name="T10" fmla="*/ 20 w 19"/>
                  <a:gd name="T11" fmla="*/ 3 h 12"/>
                  <a:gd name="T12" fmla="*/ 12 w 19"/>
                  <a:gd name="T13" fmla="*/ 3 h 12"/>
                  <a:gd name="T14" fmla="*/ 7 w 19"/>
                  <a:gd name="T15" fmla="*/ 15 h 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9" h="12">
                    <a:moveTo>
                      <a:pt x="5" y="11"/>
                    </a:moveTo>
                    <a:cubicBezTo>
                      <a:pt x="8" y="12"/>
                      <a:pt x="9" y="12"/>
                      <a:pt x="12" y="12"/>
                    </a:cubicBezTo>
                    <a:cubicBezTo>
                      <a:pt x="13" y="11"/>
                      <a:pt x="17" y="11"/>
                      <a:pt x="18" y="10"/>
                    </a:cubicBezTo>
                    <a:cubicBezTo>
                      <a:pt x="19" y="9"/>
                      <a:pt x="18" y="9"/>
                      <a:pt x="18" y="8"/>
                    </a:cubicBezTo>
                    <a:cubicBezTo>
                      <a:pt x="17" y="8"/>
                      <a:pt x="18" y="6"/>
                      <a:pt x="18" y="6"/>
                    </a:cubicBezTo>
                    <a:cubicBezTo>
                      <a:pt x="18" y="5"/>
                      <a:pt x="17" y="2"/>
                      <a:pt x="15" y="2"/>
                    </a:cubicBezTo>
                    <a:cubicBezTo>
                      <a:pt x="17" y="0"/>
                      <a:pt x="9" y="2"/>
                      <a:pt x="9" y="2"/>
                    </a:cubicBezTo>
                    <a:cubicBezTo>
                      <a:pt x="6" y="3"/>
                      <a:pt x="0" y="10"/>
                      <a:pt x="5" y="11"/>
                    </a:cubicBezTo>
                  </a:path>
                </a:pathLst>
              </a:custGeom>
              <a:solidFill>
                <a:srgbClr val="B3B3B3"/>
              </a:solidFill>
              <a:ln w="3175">
                <a:solidFill>
                  <a:schemeClr val="tx1"/>
                </a:solidFill>
                <a:round/>
                <a:headEnd/>
                <a:tailEnd/>
              </a:ln>
            </p:spPr>
            <p:txBody>
              <a:bodyPr/>
              <a:lstStyle/>
              <a:p>
                <a:endParaRPr lang="en-GB" sz="2400" dirty="0"/>
              </a:p>
            </p:txBody>
          </p:sp>
          <p:sp>
            <p:nvSpPr>
              <p:cNvPr id="264" name="Freeform 5500"/>
              <p:cNvSpPr>
                <a:spLocks/>
              </p:cNvSpPr>
              <p:nvPr/>
            </p:nvSpPr>
            <p:spPr bwMode="auto">
              <a:xfrm>
                <a:off x="5175" y="2967"/>
                <a:ext cx="8" cy="6"/>
              </a:xfrm>
              <a:custGeom>
                <a:avLst/>
                <a:gdLst>
                  <a:gd name="T0" fmla="*/ 1 w 6"/>
                  <a:gd name="T1" fmla="*/ 6 h 4"/>
                  <a:gd name="T2" fmla="*/ 4 w 6"/>
                  <a:gd name="T3" fmla="*/ 3 h 4"/>
                  <a:gd name="T4" fmla="*/ 8 w 6"/>
                  <a:gd name="T5" fmla="*/ 3 h 4"/>
                  <a:gd name="T6" fmla="*/ 0 w 6"/>
                  <a:gd name="T7" fmla="*/ 6 h 4"/>
                  <a:gd name="T8" fmla="*/ 1 w 6"/>
                  <a:gd name="T9" fmla="*/ 6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4">
                    <a:moveTo>
                      <a:pt x="1" y="4"/>
                    </a:moveTo>
                    <a:cubicBezTo>
                      <a:pt x="2" y="3"/>
                      <a:pt x="3" y="3"/>
                      <a:pt x="3" y="2"/>
                    </a:cubicBezTo>
                    <a:cubicBezTo>
                      <a:pt x="4" y="2"/>
                      <a:pt x="5" y="3"/>
                      <a:pt x="6" y="2"/>
                    </a:cubicBezTo>
                    <a:cubicBezTo>
                      <a:pt x="5" y="0"/>
                      <a:pt x="1" y="2"/>
                      <a:pt x="0" y="4"/>
                    </a:cubicBezTo>
                    <a:cubicBezTo>
                      <a:pt x="1" y="4"/>
                      <a:pt x="1" y="4"/>
                      <a:pt x="1" y="4"/>
                    </a:cubicBezTo>
                  </a:path>
                </a:pathLst>
              </a:custGeom>
              <a:solidFill>
                <a:srgbClr val="B3B3B3"/>
              </a:solidFill>
              <a:ln w="3175">
                <a:solidFill>
                  <a:schemeClr val="tx1"/>
                </a:solidFill>
                <a:round/>
                <a:headEnd/>
                <a:tailEnd/>
              </a:ln>
            </p:spPr>
            <p:txBody>
              <a:bodyPr/>
              <a:lstStyle/>
              <a:p>
                <a:endParaRPr lang="en-GB" sz="2400" dirty="0"/>
              </a:p>
            </p:txBody>
          </p:sp>
          <p:sp>
            <p:nvSpPr>
              <p:cNvPr id="265" name="Freeform 5501"/>
              <p:cNvSpPr>
                <a:spLocks/>
              </p:cNvSpPr>
              <p:nvPr/>
            </p:nvSpPr>
            <p:spPr bwMode="auto">
              <a:xfrm>
                <a:off x="5191" y="2947"/>
                <a:ext cx="2" cy="3"/>
              </a:xfrm>
              <a:custGeom>
                <a:avLst/>
                <a:gdLst>
                  <a:gd name="T0" fmla="*/ 1 w 2"/>
                  <a:gd name="T1" fmla="*/ 3 h 2"/>
                  <a:gd name="T2" fmla="*/ 2 w 2"/>
                  <a:gd name="T3" fmla="*/ 2 h 2"/>
                  <a:gd name="T4" fmla="*/ 1 w 2"/>
                  <a:gd name="T5" fmla="*/ 3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1" y="2"/>
                      <a:pt x="1" y="1"/>
                      <a:pt x="2" y="1"/>
                    </a:cubicBezTo>
                    <a:cubicBezTo>
                      <a:pt x="1" y="0"/>
                      <a:pt x="0" y="1"/>
                      <a:pt x="1" y="2"/>
                    </a:cubicBezTo>
                  </a:path>
                </a:pathLst>
              </a:custGeom>
              <a:solidFill>
                <a:srgbClr val="B3B3B3"/>
              </a:solidFill>
              <a:ln w="3175">
                <a:solidFill>
                  <a:schemeClr val="tx1"/>
                </a:solidFill>
                <a:round/>
                <a:headEnd/>
                <a:tailEnd/>
              </a:ln>
            </p:spPr>
            <p:txBody>
              <a:bodyPr/>
              <a:lstStyle/>
              <a:p>
                <a:endParaRPr lang="en-GB" sz="2400" dirty="0"/>
              </a:p>
            </p:txBody>
          </p:sp>
          <p:sp>
            <p:nvSpPr>
              <p:cNvPr id="266" name="Freeform 5502"/>
              <p:cNvSpPr>
                <a:spLocks/>
              </p:cNvSpPr>
              <p:nvPr/>
            </p:nvSpPr>
            <p:spPr bwMode="auto">
              <a:xfrm>
                <a:off x="5191" y="2925"/>
                <a:ext cx="23" cy="13"/>
              </a:xfrm>
              <a:custGeom>
                <a:avLst/>
                <a:gdLst>
                  <a:gd name="T0" fmla="*/ 23 w 18"/>
                  <a:gd name="T1" fmla="*/ 0 h 10"/>
                  <a:gd name="T2" fmla="*/ 10 w 18"/>
                  <a:gd name="T3" fmla="*/ 4 h 10"/>
                  <a:gd name="T4" fmla="*/ 5 w 18"/>
                  <a:gd name="T5" fmla="*/ 7 h 10"/>
                  <a:gd name="T6" fmla="*/ 1 w 18"/>
                  <a:gd name="T7" fmla="*/ 10 h 10"/>
                  <a:gd name="T8" fmla="*/ 3 w 18"/>
                  <a:gd name="T9" fmla="*/ 13 h 10"/>
                  <a:gd name="T10" fmla="*/ 12 w 18"/>
                  <a:gd name="T11" fmla="*/ 9 h 10"/>
                  <a:gd name="T12" fmla="*/ 17 w 18"/>
                  <a:gd name="T13" fmla="*/ 9 h 10"/>
                  <a:gd name="T14" fmla="*/ 20 w 18"/>
                  <a:gd name="T15" fmla="*/ 4 h 10"/>
                  <a:gd name="T16" fmla="*/ 14 w 18"/>
                  <a:gd name="T17" fmla="*/ 8 h 10"/>
                  <a:gd name="T18" fmla="*/ 23 w 18"/>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10">
                    <a:moveTo>
                      <a:pt x="18" y="0"/>
                    </a:moveTo>
                    <a:cubicBezTo>
                      <a:pt x="14" y="0"/>
                      <a:pt x="12" y="2"/>
                      <a:pt x="8" y="3"/>
                    </a:cubicBezTo>
                    <a:cubicBezTo>
                      <a:pt x="7" y="3"/>
                      <a:pt x="5" y="4"/>
                      <a:pt x="4" y="5"/>
                    </a:cubicBezTo>
                    <a:cubicBezTo>
                      <a:pt x="3" y="6"/>
                      <a:pt x="0" y="6"/>
                      <a:pt x="1" y="8"/>
                    </a:cubicBezTo>
                    <a:cubicBezTo>
                      <a:pt x="2" y="7"/>
                      <a:pt x="2" y="9"/>
                      <a:pt x="2" y="10"/>
                    </a:cubicBezTo>
                    <a:cubicBezTo>
                      <a:pt x="4" y="10"/>
                      <a:pt x="8" y="5"/>
                      <a:pt x="9" y="7"/>
                    </a:cubicBezTo>
                    <a:cubicBezTo>
                      <a:pt x="9" y="8"/>
                      <a:pt x="12" y="7"/>
                      <a:pt x="13" y="7"/>
                    </a:cubicBezTo>
                    <a:cubicBezTo>
                      <a:pt x="15" y="6"/>
                      <a:pt x="16" y="6"/>
                      <a:pt x="16" y="3"/>
                    </a:cubicBezTo>
                    <a:cubicBezTo>
                      <a:pt x="15" y="4"/>
                      <a:pt x="13" y="7"/>
                      <a:pt x="11" y="6"/>
                    </a:cubicBezTo>
                    <a:cubicBezTo>
                      <a:pt x="14" y="4"/>
                      <a:pt x="15" y="2"/>
                      <a:pt x="18" y="0"/>
                    </a:cubicBezTo>
                  </a:path>
                </a:pathLst>
              </a:custGeom>
              <a:solidFill>
                <a:srgbClr val="B3B3B3"/>
              </a:solidFill>
              <a:ln w="3175">
                <a:solidFill>
                  <a:schemeClr val="tx1"/>
                </a:solidFill>
                <a:round/>
                <a:headEnd/>
                <a:tailEnd/>
              </a:ln>
            </p:spPr>
            <p:txBody>
              <a:bodyPr/>
              <a:lstStyle/>
              <a:p>
                <a:endParaRPr lang="en-GB" sz="2400" dirty="0"/>
              </a:p>
            </p:txBody>
          </p:sp>
          <p:sp>
            <p:nvSpPr>
              <p:cNvPr id="267" name="Freeform 5503"/>
              <p:cNvSpPr>
                <a:spLocks/>
              </p:cNvSpPr>
              <p:nvPr/>
            </p:nvSpPr>
            <p:spPr bwMode="auto">
              <a:xfrm>
                <a:off x="5197" y="2953"/>
                <a:ext cx="2" cy="2"/>
              </a:xfrm>
              <a:custGeom>
                <a:avLst/>
                <a:gdLst>
                  <a:gd name="T0" fmla="*/ 0 w 1"/>
                  <a:gd name="T1" fmla="*/ 2 h 2"/>
                  <a:gd name="T2" fmla="*/ 0 w 1"/>
                  <a:gd name="T3" fmla="*/ 0 h 2"/>
                  <a:gd name="T4" fmla="*/ 0 w 1"/>
                  <a:gd name="T5" fmla="*/ 2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1" y="1"/>
                      <a:pt x="1" y="0"/>
                      <a:pt x="0" y="0"/>
                    </a:cubicBezTo>
                    <a:cubicBezTo>
                      <a:pt x="0" y="1"/>
                      <a:pt x="0" y="2"/>
                      <a:pt x="0" y="2"/>
                    </a:cubicBezTo>
                  </a:path>
                </a:pathLst>
              </a:custGeom>
              <a:solidFill>
                <a:srgbClr val="B3B3B3"/>
              </a:solidFill>
              <a:ln w="3175">
                <a:solidFill>
                  <a:schemeClr val="tx1"/>
                </a:solidFill>
                <a:round/>
                <a:headEnd/>
                <a:tailEnd/>
              </a:ln>
            </p:spPr>
            <p:txBody>
              <a:bodyPr/>
              <a:lstStyle/>
              <a:p>
                <a:endParaRPr lang="en-GB" sz="2400" dirty="0"/>
              </a:p>
            </p:txBody>
          </p:sp>
          <p:sp>
            <p:nvSpPr>
              <p:cNvPr id="268" name="Freeform 5504"/>
              <p:cNvSpPr>
                <a:spLocks/>
              </p:cNvSpPr>
              <p:nvPr/>
            </p:nvSpPr>
            <p:spPr bwMode="auto">
              <a:xfrm>
                <a:off x="5204" y="2962"/>
                <a:ext cx="1" cy="3"/>
              </a:xfrm>
              <a:custGeom>
                <a:avLst/>
                <a:gdLst>
                  <a:gd name="T0" fmla="*/ 0 w 1"/>
                  <a:gd name="T1" fmla="*/ 3 h 2"/>
                  <a:gd name="T2" fmla="*/ 1 w 1"/>
                  <a:gd name="T3" fmla="*/ 2 h 2"/>
                  <a:gd name="T4" fmla="*/ 0 w 1"/>
                  <a:gd name="T5" fmla="*/ 3 h 2"/>
                  <a:gd name="T6" fmla="*/ 0 60000 65536"/>
                  <a:gd name="T7" fmla="*/ 0 60000 65536"/>
                  <a:gd name="T8" fmla="*/ 0 60000 65536"/>
                </a:gdLst>
                <a:ahLst/>
                <a:cxnLst>
                  <a:cxn ang="T6">
                    <a:pos x="T0" y="T1"/>
                  </a:cxn>
                  <a:cxn ang="T7">
                    <a:pos x="T2" y="T3"/>
                  </a:cxn>
                  <a:cxn ang="T8">
                    <a:pos x="T4" y="T5"/>
                  </a:cxn>
                </a:cxnLst>
                <a:rect l="0" t="0" r="r" b="b"/>
                <a:pathLst>
                  <a:path w="1" h="2">
                    <a:moveTo>
                      <a:pt x="0" y="2"/>
                    </a:moveTo>
                    <a:cubicBezTo>
                      <a:pt x="1" y="1"/>
                      <a:pt x="1" y="1"/>
                      <a:pt x="1" y="1"/>
                    </a:cubicBezTo>
                    <a:cubicBezTo>
                      <a:pt x="0" y="0"/>
                      <a:pt x="0" y="1"/>
                      <a:pt x="0" y="2"/>
                    </a:cubicBezTo>
                  </a:path>
                </a:pathLst>
              </a:custGeom>
              <a:solidFill>
                <a:srgbClr val="B3B3B3"/>
              </a:solidFill>
              <a:ln w="3175">
                <a:solidFill>
                  <a:schemeClr val="tx1"/>
                </a:solidFill>
                <a:round/>
                <a:headEnd/>
                <a:tailEnd/>
              </a:ln>
            </p:spPr>
            <p:txBody>
              <a:bodyPr/>
              <a:lstStyle/>
              <a:p>
                <a:endParaRPr lang="en-GB" sz="2400" dirty="0"/>
              </a:p>
            </p:txBody>
          </p:sp>
          <p:sp>
            <p:nvSpPr>
              <p:cNvPr id="269" name="Freeform 5505"/>
              <p:cNvSpPr>
                <a:spLocks/>
              </p:cNvSpPr>
              <p:nvPr/>
            </p:nvSpPr>
            <p:spPr bwMode="auto">
              <a:xfrm>
                <a:off x="3374" y="2193"/>
                <a:ext cx="8" cy="7"/>
              </a:xfrm>
              <a:custGeom>
                <a:avLst/>
                <a:gdLst>
                  <a:gd name="T0" fmla="*/ 3 w 6"/>
                  <a:gd name="T1" fmla="*/ 0 h 5"/>
                  <a:gd name="T2" fmla="*/ 4 w 6"/>
                  <a:gd name="T3" fmla="*/ 6 h 5"/>
                  <a:gd name="T4" fmla="*/ 3 w 6"/>
                  <a:gd name="T5" fmla="*/ 0 h 5"/>
                  <a:gd name="T6" fmla="*/ 0 60000 65536"/>
                  <a:gd name="T7" fmla="*/ 0 60000 65536"/>
                  <a:gd name="T8" fmla="*/ 0 60000 65536"/>
                </a:gdLst>
                <a:ahLst/>
                <a:cxnLst>
                  <a:cxn ang="T6">
                    <a:pos x="T0" y="T1"/>
                  </a:cxn>
                  <a:cxn ang="T7">
                    <a:pos x="T2" y="T3"/>
                  </a:cxn>
                  <a:cxn ang="T8">
                    <a:pos x="T4" y="T5"/>
                  </a:cxn>
                </a:cxnLst>
                <a:rect l="0" t="0" r="r" b="b"/>
                <a:pathLst>
                  <a:path w="6" h="5">
                    <a:moveTo>
                      <a:pt x="2" y="0"/>
                    </a:moveTo>
                    <a:cubicBezTo>
                      <a:pt x="3" y="1"/>
                      <a:pt x="0" y="5"/>
                      <a:pt x="3" y="4"/>
                    </a:cubicBezTo>
                    <a:cubicBezTo>
                      <a:pt x="6" y="4"/>
                      <a:pt x="3" y="1"/>
                      <a:pt x="2" y="0"/>
                    </a:cubicBezTo>
                  </a:path>
                </a:pathLst>
              </a:custGeom>
              <a:solidFill>
                <a:srgbClr val="B3B3B3"/>
              </a:solidFill>
              <a:ln w="3175">
                <a:solidFill>
                  <a:schemeClr val="tx1"/>
                </a:solidFill>
                <a:round/>
                <a:headEnd/>
                <a:tailEnd/>
              </a:ln>
            </p:spPr>
            <p:txBody>
              <a:bodyPr/>
              <a:lstStyle/>
              <a:p>
                <a:endParaRPr lang="en-GB" sz="2400" dirty="0"/>
              </a:p>
            </p:txBody>
          </p:sp>
          <p:sp>
            <p:nvSpPr>
              <p:cNvPr id="270" name="Freeform 5506"/>
              <p:cNvSpPr>
                <a:spLocks/>
              </p:cNvSpPr>
              <p:nvPr/>
            </p:nvSpPr>
            <p:spPr bwMode="auto">
              <a:xfrm>
                <a:off x="3357" y="2192"/>
                <a:ext cx="25" cy="25"/>
              </a:xfrm>
              <a:custGeom>
                <a:avLst/>
                <a:gdLst>
                  <a:gd name="T0" fmla="*/ 0 w 19"/>
                  <a:gd name="T1" fmla="*/ 16 h 19"/>
                  <a:gd name="T2" fmla="*/ 9 w 19"/>
                  <a:gd name="T3" fmla="*/ 0 h 19"/>
                  <a:gd name="T4" fmla="*/ 17 w 19"/>
                  <a:gd name="T5" fmla="*/ 3 h 19"/>
                  <a:gd name="T6" fmla="*/ 20 w 19"/>
                  <a:gd name="T7" fmla="*/ 8 h 19"/>
                  <a:gd name="T8" fmla="*/ 14 w 19"/>
                  <a:gd name="T9" fmla="*/ 11 h 19"/>
                  <a:gd name="T10" fmla="*/ 21 w 19"/>
                  <a:gd name="T11" fmla="*/ 14 h 19"/>
                  <a:gd name="T12" fmla="*/ 25 w 19"/>
                  <a:gd name="T13" fmla="*/ 25 h 19"/>
                  <a:gd name="T14" fmla="*/ 16 w 19"/>
                  <a:gd name="T15" fmla="*/ 24 h 19"/>
                  <a:gd name="T16" fmla="*/ 13 w 19"/>
                  <a:gd name="T17" fmla="*/ 18 h 19"/>
                  <a:gd name="T18" fmla="*/ 0 w 19"/>
                  <a:gd name="T19" fmla="*/ 16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9" h="19">
                    <a:moveTo>
                      <a:pt x="0" y="12"/>
                    </a:moveTo>
                    <a:cubicBezTo>
                      <a:pt x="4" y="10"/>
                      <a:pt x="2" y="1"/>
                      <a:pt x="7" y="0"/>
                    </a:cubicBezTo>
                    <a:cubicBezTo>
                      <a:pt x="9" y="0"/>
                      <a:pt x="11" y="0"/>
                      <a:pt x="13" y="2"/>
                    </a:cubicBezTo>
                    <a:cubicBezTo>
                      <a:pt x="14" y="2"/>
                      <a:pt x="16" y="5"/>
                      <a:pt x="15" y="6"/>
                    </a:cubicBezTo>
                    <a:cubicBezTo>
                      <a:pt x="14" y="4"/>
                      <a:pt x="12" y="7"/>
                      <a:pt x="11" y="8"/>
                    </a:cubicBezTo>
                    <a:cubicBezTo>
                      <a:pt x="13" y="8"/>
                      <a:pt x="15" y="9"/>
                      <a:pt x="16" y="11"/>
                    </a:cubicBezTo>
                    <a:cubicBezTo>
                      <a:pt x="16" y="14"/>
                      <a:pt x="19" y="16"/>
                      <a:pt x="19" y="19"/>
                    </a:cubicBezTo>
                    <a:cubicBezTo>
                      <a:pt x="18" y="18"/>
                      <a:pt x="13" y="19"/>
                      <a:pt x="12" y="18"/>
                    </a:cubicBezTo>
                    <a:cubicBezTo>
                      <a:pt x="10" y="17"/>
                      <a:pt x="10" y="15"/>
                      <a:pt x="10" y="14"/>
                    </a:cubicBezTo>
                    <a:cubicBezTo>
                      <a:pt x="9" y="12"/>
                      <a:pt x="2" y="13"/>
                      <a:pt x="0" y="12"/>
                    </a:cubicBezTo>
                  </a:path>
                </a:pathLst>
              </a:custGeom>
              <a:solidFill>
                <a:srgbClr val="B3B3B3"/>
              </a:solidFill>
              <a:ln w="3175">
                <a:solidFill>
                  <a:schemeClr val="tx1"/>
                </a:solidFill>
                <a:round/>
                <a:headEnd/>
                <a:tailEnd/>
              </a:ln>
            </p:spPr>
            <p:txBody>
              <a:bodyPr/>
              <a:lstStyle/>
              <a:p>
                <a:endParaRPr lang="en-GB" sz="2400" dirty="0"/>
              </a:p>
            </p:txBody>
          </p:sp>
          <p:sp>
            <p:nvSpPr>
              <p:cNvPr id="271" name="Freeform 5507"/>
              <p:cNvSpPr>
                <a:spLocks/>
              </p:cNvSpPr>
              <p:nvPr/>
            </p:nvSpPr>
            <p:spPr bwMode="auto">
              <a:xfrm>
                <a:off x="4466" y="2800"/>
                <a:ext cx="35" cy="19"/>
              </a:xfrm>
              <a:custGeom>
                <a:avLst/>
                <a:gdLst>
                  <a:gd name="T0" fmla="*/ 1 w 26"/>
                  <a:gd name="T1" fmla="*/ 14 h 15"/>
                  <a:gd name="T2" fmla="*/ 5 w 26"/>
                  <a:gd name="T3" fmla="*/ 15 h 15"/>
                  <a:gd name="T4" fmla="*/ 16 w 26"/>
                  <a:gd name="T5" fmla="*/ 11 h 15"/>
                  <a:gd name="T6" fmla="*/ 32 w 26"/>
                  <a:gd name="T7" fmla="*/ 3 h 15"/>
                  <a:gd name="T8" fmla="*/ 28 w 26"/>
                  <a:gd name="T9" fmla="*/ 1 h 15"/>
                  <a:gd name="T10" fmla="*/ 19 w 26"/>
                  <a:gd name="T11" fmla="*/ 4 h 15"/>
                  <a:gd name="T12" fmla="*/ 8 w 26"/>
                  <a:gd name="T13" fmla="*/ 5 h 15"/>
                  <a:gd name="T14" fmla="*/ 3 w 26"/>
                  <a:gd name="T15" fmla="*/ 5 h 15"/>
                  <a:gd name="T16" fmla="*/ 0 w 26"/>
                  <a:gd name="T17" fmla="*/ 10 h 15"/>
                  <a:gd name="T18" fmla="*/ 1 w 26"/>
                  <a:gd name="T19" fmla="*/ 14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 h="15">
                    <a:moveTo>
                      <a:pt x="1" y="11"/>
                    </a:moveTo>
                    <a:cubicBezTo>
                      <a:pt x="1" y="15"/>
                      <a:pt x="2" y="13"/>
                      <a:pt x="4" y="12"/>
                    </a:cubicBezTo>
                    <a:cubicBezTo>
                      <a:pt x="6" y="11"/>
                      <a:pt x="10" y="10"/>
                      <a:pt x="12" y="9"/>
                    </a:cubicBezTo>
                    <a:cubicBezTo>
                      <a:pt x="16" y="7"/>
                      <a:pt x="22" y="6"/>
                      <a:pt x="24" y="2"/>
                    </a:cubicBezTo>
                    <a:cubicBezTo>
                      <a:pt x="26" y="0"/>
                      <a:pt x="22" y="1"/>
                      <a:pt x="21" y="1"/>
                    </a:cubicBezTo>
                    <a:cubicBezTo>
                      <a:pt x="18" y="2"/>
                      <a:pt x="16" y="2"/>
                      <a:pt x="14" y="3"/>
                    </a:cubicBezTo>
                    <a:cubicBezTo>
                      <a:pt x="11" y="3"/>
                      <a:pt x="8" y="3"/>
                      <a:pt x="6" y="4"/>
                    </a:cubicBezTo>
                    <a:cubicBezTo>
                      <a:pt x="5" y="4"/>
                      <a:pt x="3" y="4"/>
                      <a:pt x="2" y="4"/>
                    </a:cubicBezTo>
                    <a:cubicBezTo>
                      <a:pt x="1" y="5"/>
                      <a:pt x="1" y="7"/>
                      <a:pt x="0" y="8"/>
                    </a:cubicBezTo>
                    <a:cubicBezTo>
                      <a:pt x="2" y="9"/>
                      <a:pt x="2" y="9"/>
                      <a:pt x="1" y="11"/>
                    </a:cubicBezTo>
                    <a:close/>
                  </a:path>
                </a:pathLst>
              </a:custGeom>
              <a:solidFill>
                <a:srgbClr val="B3B3B3"/>
              </a:solidFill>
              <a:ln w="3175">
                <a:solidFill>
                  <a:schemeClr val="tx1"/>
                </a:solidFill>
                <a:round/>
                <a:headEnd/>
                <a:tailEnd/>
              </a:ln>
            </p:spPr>
            <p:txBody>
              <a:bodyPr/>
              <a:lstStyle/>
              <a:p>
                <a:endParaRPr lang="en-GB" sz="2400" dirty="0"/>
              </a:p>
            </p:txBody>
          </p:sp>
          <p:sp>
            <p:nvSpPr>
              <p:cNvPr id="272" name="Freeform 5508"/>
              <p:cNvSpPr>
                <a:spLocks/>
              </p:cNvSpPr>
              <p:nvPr/>
            </p:nvSpPr>
            <p:spPr bwMode="auto">
              <a:xfrm>
                <a:off x="4451" y="2814"/>
                <a:ext cx="8" cy="7"/>
              </a:xfrm>
              <a:custGeom>
                <a:avLst/>
                <a:gdLst>
                  <a:gd name="T0" fmla="*/ 0 w 6"/>
                  <a:gd name="T1" fmla="*/ 4 h 5"/>
                  <a:gd name="T2" fmla="*/ 8 w 6"/>
                  <a:gd name="T3" fmla="*/ 0 h 5"/>
                  <a:gd name="T4" fmla="*/ 7 w 6"/>
                  <a:gd name="T5" fmla="*/ 7 h 5"/>
                  <a:gd name="T6" fmla="*/ 4 w 6"/>
                  <a:gd name="T7" fmla="*/ 6 h 5"/>
                  <a:gd name="T8" fmla="*/ 0 w 6"/>
                  <a:gd name="T9" fmla="*/ 4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5">
                    <a:moveTo>
                      <a:pt x="0" y="3"/>
                    </a:moveTo>
                    <a:cubicBezTo>
                      <a:pt x="2" y="1"/>
                      <a:pt x="4" y="1"/>
                      <a:pt x="6" y="0"/>
                    </a:cubicBezTo>
                    <a:cubicBezTo>
                      <a:pt x="5" y="1"/>
                      <a:pt x="6" y="5"/>
                      <a:pt x="5" y="5"/>
                    </a:cubicBezTo>
                    <a:cubicBezTo>
                      <a:pt x="4" y="4"/>
                      <a:pt x="4" y="3"/>
                      <a:pt x="3" y="4"/>
                    </a:cubicBezTo>
                    <a:cubicBezTo>
                      <a:pt x="3" y="5"/>
                      <a:pt x="1" y="2"/>
                      <a:pt x="0" y="3"/>
                    </a:cubicBezTo>
                  </a:path>
                </a:pathLst>
              </a:custGeom>
              <a:solidFill>
                <a:srgbClr val="B3B3B3"/>
              </a:solidFill>
              <a:ln w="3175">
                <a:solidFill>
                  <a:schemeClr val="tx1"/>
                </a:solidFill>
                <a:round/>
                <a:headEnd/>
                <a:tailEnd/>
              </a:ln>
            </p:spPr>
            <p:txBody>
              <a:bodyPr/>
              <a:lstStyle/>
              <a:p>
                <a:endParaRPr lang="en-GB" sz="2400" dirty="0"/>
              </a:p>
            </p:txBody>
          </p:sp>
          <p:sp>
            <p:nvSpPr>
              <p:cNvPr id="273" name="Freeform 5509"/>
              <p:cNvSpPr>
                <a:spLocks/>
              </p:cNvSpPr>
              <p:nvPr/>
            </p:nvSpPr>
            <p:spPr bwMode="auto">
              <a:xfrm>
                <a:off x="1696" y="2298"/>
                <a:ext cx="2" cy="0"/>
              </a:xfrm>
              <a:custGeom>
                <a:avLst/>
                <a:gdLst>
                  <a:gd name="T0" fmla="*/ 2 w 1"/>
                  <a:gd name="T1" fmla="*/ 0 w 1"/>
                  <a:gd name="T2" fmla="*/ 2 w 1"/>
                  <a:gd name="T3" fmla="*/ 0 60000 65536"/>
                  <a:gd name="T4" fmla="*/ 0 60000 65536"/>
                  <a:gd name="T5" fmla="*/ 0 60000 65536"/>
                </a:gdLst>
                <a:ahLst/>
                <a:cxnLst>
                  <a:cxn ang="T3">
                    <a:pos x="T0" y="0"/>
                  </a:cxn>
                  <a:cxn ang="T4">
                    <a:pos x="T1" y="0"/>
                  </a:cxn>
                  <a:cxn ang="T5">
                    <a:pos x="T2" y="0"/>
                  </a:cxn>
                </a:cxnLst>
                <a:rect l="0" t="0" r="r" b="b"/>
                <a:pathLst>
                  <a:path w="1">
                    <a:moveTo>
                      <a:pt x="1" y="0"/>
                    </a:moveTo>
                    <a:cubicBezTo>
                      <a:pt x="0" y="0"/>
                      <a:pt x="0" y="0"/>
                      <a:pt x="0" y="0"/>
                    </a:cubicBezTo>
                    <a:cubicBezTo>
                      <a:pt x="0"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274" name="Freeform 5510"/>
              <p:cNvSpPr>
                <a:spLocks/>
              </p:cNvSpPr>
              <p:nvPr/>
            </p:nvSpPr>
            <p:spPr bwMode="auto">
              <a:xfrm>
                <a:off x="1661" y="2269"/>
                <a:ext cx="10" cy="17"/>
              </a:xfrm>
              <a:custGeom>
                <a:avLst/>
                <a:gdLst>
                  <a:gd name="T0" fmla="*/ 5 w 8"/>
                  <a:gd name="T1" fmla="*/ 0 h 13"/>
                  <a:gd name="T2" fmla="*/ 8 w 8"/>
                  <a:gd name="T3" fmla="*/ 4 h 13"/>
                  <a:gd name="T4" fmla="*/ 9 w 8"/>
                  <a:gd name="T5" fmla="*/ 9 h 13"/>
                  <a:gd name="T6" fmla="*/ 4 w 8"/>
                  <a:gd name="T7" fmla="*/ 12 h 13"/>
                  <a:gd name="T8" fmla="*/ 0 w 8"/>
                  <a:gd name="T9" fmla="*/ 10 h 13"/>
                  <a:gd name="T10" fmla="*/ 3 w 8"/>
                  <a:gd name="T11" fmla="*/ 10 h 13"/>
                  <a:gd name="T12" fmla="*/ 3 w 8"/>
                  <a:gd name="T13" fmla="*/ 7 h 13"/>
                  <a:gd name="T14" fmla="*/ 5 w 8"/>
                  <a:gd name="T15" fmla="*/ 0 h 1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 h="13">
                    <a:moveTo>
                      <a:pt x="4" y="0"/>
                    </a:moveTo>
                    <a:cubicBezTo>
                      <a:pt x="5" y="2"/>
                      <a:pt x="6" y="0"/>
                      <a:pt x="6" y="3"/>
                    </a:cubicBezTo>
                    <a:cubicBezTo>
                      <a:pt x="6" y="4"/>
                      <a:pt x="8" y="6"/>
                      <a:pt x="7" y="7"/>
                    </a:cubicBezTo>
                    <a:cubicBezTo>
                      <a:pt x="7" y="9"/>
                      <a:pt x="2" y="13"/>
                      <a:pt x="3" y="9"/>
                    </a:cubicBezTo>
                    <a:cubicBezTo>
                      <a:pt x="2" y="9"/>
                      <a:pt x="1" y="9"/>
                      <a:pt x="0" y="8"/>
                    </a:cubicBezTo>
                    <a:cubicBezTo>
                      <a:pt x="1" y="7"/>
                      <a:pt x="2" y="7"/>
                      <a:pt x="2" y="8"/>
                    </a:cubicBezTo>
                    <a:cubicBezTo>
                      <a:pt x="3" y="7"/>
                      <a:pt x="1" y="6"/>
                      <a:pt x="2" y="5"/>
                    </a:cubicBezTo>
                    <a:cubicBezTo>
                      <a:pt x="4" y="4"/>
                      <a:pt x="3" y="2"/>
                      <a:pt x="4" y="0"/>
                    </a:cubicBezTo>
                  </a:path>
                </a:pathLst>
              </a:custGeom>
              <a:solidFill>
                <a:srgbClr val="B3B3B3"/>
              </a:solidFill>
              <a:ln w="3175">
                <a:solidFill>
                  <a:schemeClr val="tx1"/>
                </a:solidFill>
                <a:round/>
                <a:headEnd/>
                <a:tailEnd/>
              </a:ln>
            </p:spPr>
            <p:txBody>
              <a:bodyPr/>
              <a:lstStyle/>
              <a:p>
                <a:endParaRPr lang="en-GB" sz="2400" dirty="0"/>
              </a:p>
            </p:txBody>
          </p:sp>
          <p:sp>
            <p:nvSpPr>
              <p:cNvPr id="275" name="Freeform 5511"/>
              <p:cNvSpPr>
                <a:spLocks/>
              </p:cNvSpPr>
              <p:nvPr/>
            </p:nvSpPr>
            <p:spPr bwMode="auto">
              <a:xfrm>
                <a:off x="1666" y="2285"/>
                <a:ext cx="1" cy="1"/>
              </a:xfrm>
              <a:custGeom>
                <a:avLst/>
                <a:gdLst>
                  <a:gd name="T0" fmla="*/ 0 w 1"/>
                  <a:gd name="T1" fmla="*/ 1 h 1"/>
                  <a:gd name="T2" fmla="*/ 1 w 1"/>
                  <a:gd name="T3" fmla="*/ 0 h 1"/>
                  <a:gd name="T4" fmla="*/ 0 w 1"/>
                  <a:gd name="T5" fmla="*/ 1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0"/>
                      <a:pt x="0" y="0"/>
                      <a:pt x="1" y="0"/>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276" name="Freeform 5512"/>
              <p:cNvSpPr>
                <a:spLocks/>
              </p:cNvSpPr>
              <p:nvPr/>
            </p:nvSpPr>
            <p:spPr bwMode="auto">
              <a:xfrm>
                <a:off x="1659" y="2244"/>
                <a:ext cx="15" cy="5"/>
              </a:xfrm>
              <a:custGeom>
                <a:avLst/>
                <a:gdLst>
                  <a:gd name="T0" fmla="*/ 3 w 11"/>
                  <a:gd name="T1" fmla="*/ 5 h 4"/>
                  <a:gd name="T2" fmla="*/ 0 w 11"/>
                  <a:gd name="T3" fmla="*/ 3 h 4"/>
                  <a:gd name="T4" fmla="*/ 5 w 11"/>
                  <a:gd name="T5" fmla="*/ 1 h 4"/>
                  <a:gd name="T6" fmla="*/ 15 w 11"/>
                  <a:gd name="T7" fmla="*/ 1 h 4"/>
                  <a:gd name="T8" fmla="*/ 3 w 11"/>
                  <a:gd name="T9" fmla="*/ 5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
                    <a:moveTo>
                      <a:pt x="2" y="4"/>
                    </a:moveTo>
                    <a:cubicBezTo>
                      <a:pt x="1" y="4"/>
                      <a:pt x="1" y="3"/>
                      <a:pt x="0" y="2"/>
                    </a:cubicBezTo>
                    <a:cubicBezTo>
                      <a:pt x="2" y="4"/>
                      <a:pt x="3" y="2"/>
                      <a:pt x="4" y="1"/>
                    </a:cubicBezTo>
                    <a:cubicBezTo>
                      <a:pt x="6" y="0"/>
                      <a:pt x="9" y="2"/>
                      <a:pt x="11" y="1"/>
                    </a:cubicBezTo>
                    <a:cubicBezTo>
                      <a:pt x="11" y="2"/>
                      <a:pt x="4" y="3"/>
                      <a:pt x="2" y="4"/>
                    </a:cubicBezTo>
                  </a:path>
                </a:pathLst>
              </a:custGeom>
              <a:solidFill>
                <a:srgbClr val="B3B3B3"/>
              </a:solidFill>
              <a:ln w="3175">
                <a:solidFill>
                  <a:schemeClr val="tx1"/>
                </a:solidFill>
                <a:round/>
                <a:headEnd/>
                <a:tailEnd/>
              </a:ln>
            </p:spPr>
            <p:txBody>
              <a:bodyPr/>
              <a:lstStyle/>
              <a:p>
                <a:endParaRPr lang="en-GB" sz="2400" dirty="0"/>
              </a:p>
            </p:txBody>
          </p:sp>
          <p:sp>
            <p:nvSpPr>
              <p:cNvPr id="277" name="Freeform 5513"/>
              <p:cNvSpPr>
                <a:spLocks/>
              </p:cNvSpPr>
              <p:nvPr/>
            </p:nvSpPr>
            <p:spPr bwMode="auto">
              <a:xfrm>
                <a:off x="1666" y="2283"/>
                <a:ext cx="7" cy="9"/>
              </a:xfrm>
              <a:custGeom>
                <a:avLst/>
                <a:gdLst>
                  <a:gd name="T0" fmla="*/ 3 w 5"/>
                  <a:gd name="T1" fmla="*/ 9 h 7"/>
                  <a:gd name="T2" fmla="*/ 1 w 5"/>
                  <a:gd name="T3" fmla="*/ 9 h 7"/>
                  <a:gd name="T4" fmla="*/ 4 w 5"/>
                  <a:gd name="T5" fmla="*/ 8 h 7"/>
                  <a:gd name="T6" fmla="*/ 1 w 5"/>
                  <a:gd name="T7" fmla="*/ 5 h 7"/>
                  <a:gd name="T8" fmla="*/ 0 w 5"/>
                  <a:gd name="T9" fmla="*/ 4 h 7"/>
                  <a:gd name="T10" fmla="*/ 4 w 5"/>
                  <a:gd name="T11" fmla="*/ 0 h 7"/>
                  <a:gd name="T12" fmla="*/ 3 w 5"/>
                  <a:gd name="T13" fmla="*/ 4 h 7"/>
                  <a:gd name="T14" fmla="*/ 6 w 5"/>
                  <a:gd name="T15" fmla="*/ 1 h 7"/>
                  <a:gd name="T16" fmla="*/ 3 w 5"/>
                  <a:gd name="T17" fmla="*/ 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7">
                    <a:moveTo>
                      <a:pt x="2" y="7"/>
                    </a:moveTo>
                    <a:cubicBezTo>
                      <a:pt x="2" y="7"/>
                      <a:pt x="2" y="7"/>
                      <a:pt x="1" y="7"/>
                    </a:cubicBezTo>
                    <a:cubicBezTo>
                      <a:pt x="2" y="7"/>
                      <a:pt x="3" y="7"/>
                      <a:pt x="3" y="6"/>
                    </a:cubicBezTo>
                    <a:cubicBezTo>
                      <a:pt x="2" y="7"/>
                      <a:pt x="1" y="5"/>
                      <a:pt x="1" y="4"/>
                    </a:cubicBezTo>
                    <a:cubicBezTo>
                      <a:pt x="1" y="4"/>
                      <a:pt x="1" y="3"/>
                      <a:pt x="0" y="3"/>
                    </a:cubicBezTo>
                    <a:cubicBezTo>
                      <a:pt x="1" y="2"/>
                      <a:pt x="2" y="1"/>
                      <a:pt x="3" y="0"/>
                    </a:cubicBezTo>
                    <a:cubicBezTo>
                      <a:pt x="3" y="1"/>
                      <a:pt x="2" y="2"/>
                      <a:pt x="2" y="3"/>
                    </a:cubicBezTo>
                    <a:cubicBezTo>
                      <a:pt x="3" y="3"/>
                      <a:pt x="3" y="2"/>
                      <a:pt x="4" y="1"/>
                    </a:cubicBezTo>
                    <a:cubicBezTo>
                      <a:pt x="5" y="3"/>
                      <a:pt x="4" y="6"/>
                      <a:pt x="2" y="7"/>
                    </a:cubicBezTo>
                  </a:path>
                </a:pathLst>
              </a:custGeom>
              <a:solidFill>
                <a:srgbClr val="B3B3B3"/>
              </a:solidFill>
              <a:ln w="3175">
                <a:solidFill>
                  <a:schemeClr val="tx1"/>
                </a:solidFill>
                <a:round/>
                <a:headEnd/>
                <a:tailEnd/>
              </a:ln>
            </p:spPr>
            <p:txBody>
              <a:bodyPr/>
              <a:lstStyle/>
              <a:p>
                <a:endParaRPr lang="en-GB" sz="2400" dirty="0"/>
              </a:p>
            </p:txBody>
          </p:sp>
          <p:sp>
            <p:nvSpPr>
              <p:cNvPr id="278" name="Freeform 5514"/>
              <p:cNvSpPr>
                <a:spLocks/>
              </p:cNvSpPr>
              <p:nvPr/>
            </p:nvSpPr>
            <p:spPr bwMode="auto">
              <a:xfrm>
                <a:off x="1675" y="2271"/>
                <a:ext cx="3" cy="2"/>
              </a:xfrm>
              <a:custGeom>
                <a:avLst/>
                <a:gdLst>
                  <a:gd name="T0" fmla="*/ 0 w 2"/>
                  <a:gd name="T1" fmla="*/ 2 h 1"/>
                  <a:gd name="T2" fmla="*/ 3 w 2"/>
                  <a:gd name="T3" fmla="*/ 0 h 1"/>
                  <a:gd name="T4" fmla="*/ 0 w 2"/>
                  <a:gd name="T5" fmla="*/ 2 h 1"/>
                  <a:gd name="T6" fmla="*/ 0 60000 65536"/>
                  <a:gd name="T7" fmla="*/ 0 60000 65536"/>
                  <a:gd name="T8" fmla="*/ 0 60000 65536"/>
                </a:gdLst>
                <a:ahLst/>
                <a:cxnLst>
                  <a:cxn ang="T6">
                    <a:pos x="T0" y="T1"/>
                  </a:cxn>
                  <a:cxn ang="T7">
                    <a:pos x="T2" y="T3"/>
                  </a:cxn>
                  <a:cxn ang="T8">
                    <a:pos x="T4" y="T5"/>
                  </a:cxn>
                </a:cxnLst>
                <a:rect l="0" t="0" r="r" b="b"/>
                <a:pathLst>
                  <a:path w="2" h="1">
                    <a:moveTo>
                      <a:pt x="0" y="1"/>
                    </a:moveTo>
                    <a:cubicBezTo>
                      <a:pt x="0" y="0"/>
                      <a:pt x="1" y="0"/>
                      <a:pt x="2" y="0"/>
                    </a:cubicBezTo>
                    <a:cubicBezTo>
                      <a:pt x="1" y="1"/>
                      <a:pt x="1" y="1"/>
                      <a:pt x="0" y="1"/>
                    </a:cubicBezTo>
                  </a:path>
                </a:pathLst>
              </a:custGeom>
              <a:solidFill>
                <a:srgbClr val="B3B3B3"/>
              </a:solidFill>
              <a:ln w="3175">
                <a:solidFill>
                  <a:schemeClr val="tx1"/>
                </a:solidFill>
                <a:round/>
                <a:headEnd/>
                <a:tailEnd/>
              </a:ln>
            </p:spPr>
            <p:txBody>
              <a:bodyPr/>
              <a:lstStyle/>
              <a:p>
                <a:endParaRPr lang="en-GB" sz="2400" dirty="0"/>
              </a:p>
            </p:txBody>
          </p:sp>
          <p:sp>
            <p:nvSpPr>
              <p:cNvPr id="279" name="Freeform 5515"/>
              <p:cNvSpPr>
                <a:spLocks/>
              </p:cNvSpPr>
              <p:nvPr/>
            </p:nvSpPr>
            <p:spPr bwMode="auto">
              <a:xfrm>
                <a:off x="1674" y="2240"/>
                <a:ext cx="10" cy="18"/>
              </a:xfrm>
              <a:custGeom>
                <a:avLst/>
                <a:gdLst>
                  <a:gd name="T0" fmla="*/ 6 w 8"/>
                  <a:gd name="T1" fmla="*/ 18 h 14"/>
                  <a:gd name="T2" fmla="*/ 5 w 8"/>
                  <a:gd name="T3" fmla="*/ 17 h 14"/>
                  <a:gd name="T4" fmla="*/ 8 w 8"/>
                  <a:gd name="T5" fmla="*/ 12 h 14"/>
                  <a:gd name="T6" fmla="*/ 9 w 8"/>
                  <a:gd name="T7" fmla="*/ 9 h 14"/>
                  <a:gd name="T8" fmla="*/ 8 w 8"/>
                  <a:gd name="T9" fmla="*/ 6 h 14"/>
                  <a:gd name="T10" fmla="*/ 0 w 8"/>
                  <a:gd name="T11" fmla="*/ 3 h 14"/>
                  <a:gd name="T12" fmla="*/ 9 w 8"/>
                  <a:gd name="T13" fmla="*/ 8 h 14"/>
                  <a:gd name="T14" fmla="*/ 9 w 8"/>
                  <a:gd name="T15" fmla="*/ 13 h 14"/>
                  <a:gd name="T16" fmla="*/ 6 w 8"/>
                  <a:gd name="T17" fmla="*/ 18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 h="14">
                    <a:moveTo>
                      <a:pt x="5" y="14"/>
                    </a:moveTo>
                    <a:cubicBezTo>
                      <a:pt x="5" y="14"/>
                      <a:pt x="4" y="13"/>
                      <a:pt x="4" y="13"/>
                    </a:cubicBezTo>
                    <a:cubicBezTo>
                      <a:pt x="5" y="12"/>
                      <a:pt x="6" y="11"/>
                      <a:pt x="6" y="9"/>
                    </a:cubicBezTo>
                    <a:cubicBezTo>
                      <a:pt x="6" y="9"/>
                      <a:pt x="7" y="8"/>
                      <a:pt x="7" y="7"/>
                    </a:cubicBezTo>
                    <a:cubicBezTo>
                      <a:pt x="7" y="5"/>
                      <a:pt x="7" y="6"/>
                      <a:pt x="6" y="5"/>
                    </a:cubicBezTo>
                    <a:cubicBezTo>
                      <a:pt x="4" y="3"/>
                      <a:pt x="3" y="1"/>
                      <a:pt x="0" y="2"/>
                    </a:cubicBezTo>
                    <a:cubicBezTo>
                      <a:pt x="3" y="0"/>
                      <a:pt x="6" y="4"/>
                      <a:pt x="7" y="6"/>
                    </a:cubicBezTo>
                    <a:cubicBezTo>
                      <a:pt x="8" y="7"/>
                      <a:pt x="8" y="8"/>
                      <a:pt x="7" y="10"/>
                    </a:cubicBezTo>
                    <a:cubicBezTo>
                      <a:pt x="6" y="11"/>
                      <a:pt x="6" y="13"/>
                      <a:pt x="5" y="14"/>
                    </a:cubicBezTo>
                  </a:path>
                </a:pathLst>
              </a:custGeom>
              <a:solidFill>
                <a:srgbClr val="B3B3B3"/>
              </a:solidFill>
              <a:ln w="3175">
                <a:solidFill>
                  <a:schemeClr val="tx1"/>
                </a:solidFill>
                <a:round/>
                <a:headEnd/>
                <a:tailEnd/>
              </a:ln>
            </p:spPr>
            <p:txBody>
              <a:bodyPr/>
              <a:lstStyle/>
              <a:p>
                <a:endParaRPr lang="en-GB" sz="2400" dirty="0"/>
              </a:p>
            </p:txBody>
          </p:sp>
          <p:sp>
            <p:nvSpPr>
              <p:cNvPr id="280" name="Freeform 5516"/>
              <p:cNvSpPr>
                <a:spLocks/>
              </p:cNvSpPr>
              <p:nvPr/>
            </p:nvSpPr>
            <p:spPr bwMode="auto">
              <a:xfrm>
                <a:off x="1686" y="2265"/>
                <a:ext cx="8" cy="13"/>
              </a:xfrm>
              <a:custGeom>
                <a:avLst/>
                <a:gdLst>
                  <a:gd name="T0" fmla="*/ 3 w 6"/>
                  <a:gd name="T1" fmla="*/ 1 h 10"/>
                  <a:gd name="T2" fmla="*/ 0 w 6"/>
                  <a:gd name="T3" fmla="*/ 0 h 10"/>
                  <a:gd name="T4" fmla="*/ 7 w 6"/>
                  <a:gd name="T5" fmla="*/ 5 h 10"/>
                  <a:gd name="T6" fmla="*/ 7 w 6"/>
                  <a:gd name="T7" fmla="*/ 13 h 10"/>
                  <a:gd name="T8" fmla="*/ 7 w 6"/>
                  <a:gd name="T9" fmla="*/ 7 h 10"/>
                  <a:gd name="T10" fmla="*/ 3 w 6"/>
                  <a:gd name="T11" fmla="*/ 1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10">
                    <a:moveTo>
                      <a:pt x="2" y="1"/>
                    </a:moveTo>
                    <a:cubicBezTo>
                      <a:pt x="1" y="1"/>
                      <a:pt x="0" y="0"/>
                      <a:pt x="0" y="0"/>
                    </a:cubicBezTo>
                    <a:cubicBezTo>
                      <a:pt x="2" y="1"/>
                      <a:pt x="4" y="2"/>
                      <a:pt x="5" y="4"/>
                    </a:cubicBezTo>
                    <a:cubicBezTo>
                      <a:pt x="6" y="6"/>
                      <a:pt x="4" y="8"/>
                      <a:pt x="5" y="10"/>
                    </a:cubicBezTo>
                    <a:cubicBezTo>
                      <a:pt x="3" y="9"/>
                      <a:pt x="5" y="6"/>
                      <a:pt x="5" y="5"/>
                    </a:cubicBezTo>
                    <a:cubicBezTo>
                      <a:pt x="6" y="3"/>
                      <a:pt x="3" y="2"/>
                      <a:pt x="2" y="1"/>
                    </a:cubicBezTo>
                  </a:path>
                </a:pathLst>
              </a:custGeom>
              <a:solidFill>
                <a:srgbClr val="B3B3B3"/>
              </a:solidFill>
              <a:ln w="3175">
                <a:solidFill>
                  <a:schemeClr val="tx1"/>
                </a:solidFill>
                <a:round/>
                <a:headEnd/>
                <a:tailEnd/>
              </a:ln>
            </p:spPr>
            <p:txBody>
              <a:bodyPr/>
              <a:lstStyle/>
              <a:p>
                <a:endParaRPr lang="en-GB" sz="2400" dirty="0"/>
              </a:p>
            </p:txBody>
          </p:sp>
          <p:sp>
            <p:nvSpPr>
              <p:cNvPr id="281" name="Freeform 5517"/>
              <p:cNvSpPr>
                <a:spLocks/>
              </p:cNvSpPr>
              <p:nvPr/>
            </p:nvSpPr>
            <p:spPr bwMode="auto">
              <a:xfrm>
                <a:off x="1691" y="2294"/>
                <a:ext cx="4" cy="2"/>
              </a:xfrm>
              <a:custGeom>
                <a:avLst/>
                <a:gdLst>
                  <a:gd name="T0" fmla="*/ 0 w 3"/>
                  <a:gd name="T1" fmla="*/ 0 h 2"/>
                  <a:gd name="T2" fmla="*/ 4 w 3"/>
                  <a:gd name="T3" fmla="*/ 2 h 2"/>
                  <a:gd name="T4" fmla="*/ 0 w 3"/>
                  <a:gd name="T5" fmla="*/ 0 h 2"/>
                  <a:gd name="T6" fmla="*/ 0 60000 65536"/>
                  <a:gd name="T7" fmla="*/ 0 60000 65536"/>
                  <a:gd name="T8" fmla="*/ 0 60000 65536"/>
                </a:gdLst>
                <a:ahLst/>
                <a:cxnLst>
                  <a:cxn ang="T6">
                    <a:pos x="T0" y="T1"/>
                  </a:cxn>
                  <a:cxn ang="T7">
                    <a:pos x="T2" y="T3"/>
                  </a:cxn>
                  <a:cxn ang="T8">
                    <a:pos x="T4" y="T5"/>
                  </a:cxn>
                </a:cxnLst>
                <a:rect l="0" t="0" r="r" b="b"/>
                <a:pathLst>
                  <a:path w="3" h="2">
                    <a:moveTo>
                      <a:pt x="0" y="0"/>
                    </a:moveTo>
                    <a:cubicBezTo>
                      <a:pt x="2" y="0"/>
                      <a:pt x="2" y="1"/>
                      <a:pt x="3" y="2"/>
                    </a:cubicBezTo>
                    <a:cubicBezTo>
                      <a:pt x="2" y="2"/>
                      <a:pt x="1" y="1"/>
                      <a:pt x="0" y="0"/>
                    </a:cubicBezTo>
                  </a:path>
                </a:pathLst>
              </a:custGeom>
              <a:solidFill>
                <a:srgbClr val="B3B3B3"/>
              </a:solidFill>
              <a:ln w="3175">
                <a:solidFill>
                  <a:schemeClr val="tx1"/>
                </a:solidFill>
                <a:round/>
                <a:headEnd/>
                <a:tailEnd/>
              </a:ln>
            </p:spPr>
            <p:txBody>
              <a:bodyPr/>
              <a:lstStyle/>
              <a:p>
                <a:endParaRPr lang="en-GB" sz="2400" dirty="0"/>
              </a:p>
            </p:txBody>
          </p:sp>
          <p:sp>
            <p:nvSpPr>
              <p:cNvPr id="282" name="Freeform 5518"/>
              <p:cNvSpPr>
                <a:spLocks/>
              </p:cNvSpPr>
              <p:nvPr/>
            </p:nvSpPr>
            <p:spPr bwMode="auto">
              <a:xfrm>
                <a:off x="1699" y="2278"/>
                <a:ext cx="5" cy="8"/>
              </a:xfrm>
              <a:custGeom>
                <a:avLst/>
                <a:gdLst>
                  <a:gd name="T0" fmla="*/ 1 w 4"/>
                  <a:gd name="T1" fmla="*/ 8 h 6"/>
                  <a:gd name="T2" fmla="*/ 1 w 4"/>
                  <a:gd name="T3" fmla="*/ 5 h 6"/>
                  <a:gd name="T4" fmla="*/ 0 w 4"/>
                  <a:gd name="T5" fmla="*/ 0 h 6"/>
                  <a:gd name="T6" fmla="*/ 1 w 4"/>
                  <a:gd name="T7" fmla="*/ 8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6">
                    <a:moveTo>
                      <a:pt x="1" y="6"/>
                    </a:moveTo>
                    <a:cubicBezTo>
                      <a:pt x="0" y="5"/>
                      <a:pt x="2" y="5"/>
                      <a:pt x="1" y="4"/>
                    </a:cubicBezTo>
                    <a:cubicBezTo>
                      <a:pt x="0" y="3"/>
                      <a:pt x="0" y="1"/>
                      <a:pt x="0" y="0"/>
                    </a:cubicBezTo>
                    <a:cubicBezTo>
                      <a:pt x="0" y="1"/>
                      <a:pt x="4" y="6"/>
                      <a:pt x="1" y="6"/>
                    </a:cubicBezTo>
                  </a:path>
                </a:pathLst>
              </a:custGeom>
              <a:solidFill>
                <a:srgbClr val="B3B3B3"/>
              </a:solidFill>
              <a:ln w="3175">
                <a:solidFill>
                  <a:schemeClr val="tx1"/>
                </a:solidFill>
                <a:round/>
                <a:headEnd/>
                <a:tailEnd/>
              </a:ln>
            </p:spPr>
            <p:txBody>
              <a:bodyPr/>
              <a:lstStyle/>
              <a:p>
                <a:endParaRPr lang="en-GB" sz="2400" dirty="0"/>
              </a:p>
            </p:txBody>
          </p:sp>
          <p:sp>
            <p:nvSpPr>
              <p:cNvPr id="283" name="Freeform 5519"/>
              <p:cNvSpPr>
                <a:spLocks/>
              </p:cNvSpPr>
              <p:nvPr/>
            </p:nvSpPr>
            <p:spPr bwMode="auto">
              <a:xfrm>
                <a:off x="1700" y="2294"/>
                <a:ext cx="7" cy="12"/>
              </a:xfrm>
              <a:custGeom>
                <a:avLst/>
                <a:gdLst>
                  <a:gd name="T0" fmla="*/ 1 w 5"/>
                  <a:gd name="T1" fmla="*/ 0 h 9"/>
                  <a:gd name="T2" fmla="*/ 3 w 5"/>
                  <a:gd name="T3" fmla="*/ 8 h 9"/>
                  <a:gd name="T4" fmla="*/ 6 w 5"/>
                  <a:gd name="T5" fmla="*/ 12 h 9"/>
                  <a:gd name="T6" fmla="*/ 1 w 5"/>
                  <a:gd name="T7" fmla="*/ 7 h 9"/>
                  <a:gd name="T8" fmla="*/ 1 w 5"/>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9">
                    <a:moveTo>
                      <a:pt x="1" y="0"/>
                    </a:moveTo>
                    <a:cubicBezTo>
                      <a:pt x="2" y="2"/>
                      <a:pt x="2" y="4"/>
                      <a:pt x="2" y="6"/>
                    </a:cubicBezTo>
                    <a:cubicBezTo>
                      <a:pt x="3" y="7"/>
                      <a:pt x="5" y="7"/>
                      <a:pt x="4" y="9"/>
                    </a:cubicBezTo>
                    <a:cubicBezTo>
                      <a:pt x="4" y="7"/>
                      <a:pt x="2" y="7"/>
                      <a:pt x="1" y="5"/>
                    </a:cubicBezTo>
                    <a:cubicBezTo>
                      <a:pt x="3" y="7"/>
                      <a:pt x="0" y="1"/>
                      <a:pt x="1" y="0"/>
                    </a:cubicBezTo>
                  </a:path>
                </a:pathLst>
              </a:custGeom>
              <a:solidFill>
                <a:srgbClr val="B3B3B3"/>
              </a:solidFill>
              <a:ln w="3175">
                <a:solidFill>
                  <a:schemeClr val="tx1"/>
                </a:solidFill>
                <a:round/>
                <a:headEnd/>
                <a:tailEnd/>
              </a:ln>
            </p:spPr>
            <p:txBody>
              <a:bodyPr/>
              <a:lstStyle/>
              <a:p>
                <a:endParaRPr lang="en-GB" sz="2400" dirty="0"/>
              </a:p>
            </p:txBody>
          </p:sp>
          <p:sp>
            <p:nvSpPr>
              <p:cNvPr id="284" name="Freeform 5520"/>
              <p:cNvSpPr>
                <a:spLocks/>
              </p:cNvSpPr>
              <p:nvPr/>
            </p:nvSpPr>
            <p:spPr bwMode="auto">
              <a:xfrm>
                <a:off x="1707" y="2292"/>
                <a:ext cx="1" cy="2"/>
              </a:xfrm>
              <a:custGeom>
                <a:avLst/>
                <a:gdLst>
                  <a:gd name="T0" fmla="*/ 1 w 1"/>
                  <a:gd name="T1" fmla="*/ 2 h 1"/>
                  <a:gd name="T2" fmla="*/ 0 w 1"/>
                  <a:gd name="T3" fmla="*/ 2 h 1"/>
                  <a:gd name="T4" fmla="*/ 1 w 1"/>
                  <a:gd name="T5" fmla="*/ 2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0" y="1"/>
                      <a:pt x="0" y="1"/>
                      <a:pt x="0" y="1"/>
                    </a:cubicBezTo>
                    <a:cubicBezTo>
                      <a:pt x="1" y="0"/>
                      <a:pt x="1" y="0"/>
                      <a:pt x="1" y="1"/>
                    </a:cubicBezTo>
                  </a:path>
                </a:pathLst>
              </a:custGeom>
              <a:solidFill>
                <a:srgbClr val="B3B3B3"/>
              </a:solidFill>
              <a:ln w="3175">
                <a:solidFill>
                  <a:schemeClr val="tx1"/>
                </a:solidFill>
                <a:round/>
                <a:headEnd/>
                <a:tailEnd/>
              </a:ln>
            </p:spPr>
            <p:txBody>
              <a:bodyPr/>
              <a:lstStyle/>
              <a:p>
                <a:endParaRPr lang="en-GB" sz="2400" dirty="0"/>
              </a:p>
            </p:txBody>
          </p:sp>
          <p:sp>
            <p:nvSpPr>
              <p:cNvPr id="285" name="Freeform 5521"/>
              <p:cNvSpPr>
                <a:spLocks/>
              </p:cNvSpPr>
              <p:nvPr/>
            </p:nvSpPr>
            <p:spPr bwMode="auto">
              <a:xfrm>
                <a:off x="1712" y="2308"/>
                <a:ext cx="8" cy="8"/>
              </a:xfrm>
              <a:custGeom>
                <a:avLst/>
                <a:gdLst>
                  <a:gd name="T0" fmla="*/ 0 w 6"/>
                  <a:gd name="T1" fmla="*/ 8 h 6"/>
                  <a:gd name="T2" fmla="*/ 7 w 6"/>
                  <a:gd name="T3" fmla="*/ 4 h 6"/>
                  <a:gd name="T4" fmla="*/ 7 w 6"/>
                  <a:gd name="T5" fmla="*/ 1 h 6"/>
                  <a:gd name="T6" fmla="*/ 0 w 6"/>
                  <a:gd name="T7" fmla="*/ 8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6">
                    <a:moveTo>
                      <a:pt x="0" y="6"/>
                    </a:moveTo>
                    <a:cubicBezTo>
                      <a:pt x="2" y="5"/>
                      <a:pt x="3" y="4"/>
                      <a:pt x="5" y="3"/>
                    </a:cubicBezTo>
                    <a:cubicBezTo>
                      <a:pt x="3" y="1"/>
                      <a:pt x="4" y="0"/>
                      <a:pt x="5" y="1"/>
                    </a:cubicBezTo>
                    <a:cubicBezTo>
                      <a:pt x="6" y="4"/>
                      <a:pt x="2" y="5"/>
                      <a:pt x="0" y="6"/>
                    </a:cubicBezTo>
                  </a:path>
                </a:pathLst>
              </a:custGeom>
              <a:solidFill>
                <a:srgbClr val="B3B3B3"/>
              </a:solidFill>
              <a:ln w="3175">
                <a:solidFill>
                  <a:schemeClr val="tx1"/>
                </a:solidFill>
                <a:round/>
                <a:headEnd/>
                <a:tailEnd/>
              </a:ln>
            </p:spPr>
            <p:txBody>
              <a:bodyPr/>
              <a:lstStyle/>
              <a:p>
                <a:endParaRPr lang="en-GB" sz="2400" dirty="0"/>
              </a:p>
            </p:txBody>
          </p:sp>
          <p:sp>
            <p:nvSpPr>
              <p:cNvPr id="286" name="Freeform 5522"/>
              <p:cNvSpPr>
                <a:spLocks/>
              </p:cNvSpPr>
              <p:nvPr/>
            </p:nvSpPr>
            <p:spPr bwMode="auto">
              <a:xfrm>
                <a:off x="1712" y="2287"/>
                <a:ext cx="2" cy="3"/>
              </a:xfrm>
              <a:custGeom>
                <a:avLst/>
                <a:gdLst>
                  <a:gd name="T0" fmla="*/ 0 w 1"/>
                  <a:gd name="T1" fmla="*/ 0 h 2"/>
                  <a:gd name="T2" fmla="*/ 2 w 1"/>
                  <a:gd name="T3" fmla="*/ 0 h 2"/>
                  <a:gd name="T4" fmla="*/ 0 w 1"/>
                  <a:gd name="T5" fmla="*/ 3 h 2"/>
                  <a:gd name="T6" fmla="*/ 0 w 1"/>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0" y="0"/>
                    </a:moveTo>
                    <a:cubicBezTo>
                      <a:pt x="1" y="0"/>
                      <a:pt x="1" y="0"/>
                      <a:pt x="1" y="0"/>
                    </a:cubicBezTo>
                    <a:cubicBezTo>
                      <a:pt x="1" y="1"/>
                      <a:pt x="1" y="1"/>
                      <a:pt x="0" y="2"/>
                    </a:cubicBezTo>
                    <a:cubicBezTo>
                      <a:pt x="0" y="1"/>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287" name="Freeform 5523"/>
              <p:cNvSpPr>
                <a:spLocks/>
              </p:cNvSpPr>
              <p:nvPr/>
            </p:nvSpPr>
            <p:spPr bwMode="auto">
              <a:xfrm>
                <a:off x="1712" y="2307"/>
                <a:ext cx="4" cy="3"/>
              </a:xfrm>
              <a:custGeom>
                <a:avLst/>
                <a:gdLst>
                  <a:gd name="T0" fmla="*/ 4 w 3"/>
                  <a:gd name="T1" fmla="*/ 3 h 2"/>
                  <a:gd name="T2" fmla="*/ 1 w 3"/>
                  <a:gd name="T3" fmla="*/ 0 h 2"/>
                  <a:gd name="T4" fmla="*/ 4 w 3"/>
                  <a:gd name="T5" fmla="*/ 3 h 2"/>
                  <a:gd name="T6" fmla="*/ 0 60000 65536"/>
                  <a:gd name="T7" fmla="*/ 0 60000 65536"/>
                  <a:gd name="T8" fmla="*/ 0 60000 65536"/>
                </a:gdLst>
                <a:ahLst/>
                <a:cxnLst>
                  <a:cxn ang="T6">
                    <a:pos x="T0" y="T1"/>
                  </a:cxn>
                  <a:cxn ang="T7">
                    <a:pos x="T2" y="T3"/>
                  </a:cxn>
                  <a:cxn ang="T8">
                    <a:pos x="T4" y="T5"/>
                  </a:cxn>
                </a:cxnLst>
                <a:rect l="0" t="0" r="r" b="b"/>
                <a:pathLst>
                  <a:path w="3" h="2">
                    <a:moveTo>
                      <a:pt x="3" y="2"/>
                    </a:moveTo>
                    <a:cubicBezTo>
                      <a:pt x="2" y="2"/>
                      <a:pt x="0" y="1"/>
                      <a:pt x="1" y="0"/>
                    </a:cubicBezTo>
                    <a:cubicBezTo>
                      <a:pt x="1" y="0"/>
                      <a:pt x="3" y="1"/>
                      <a:pt x="3" y="2"/>
                    </a:cubicBezTo>
                  </a:path>
                </a:pathLst>
              </a:custGeom>
              <a:solidFill>
                <a:srgbClr val="B3B3B3"/>
              </a:solidFill>
              <a:ln w="3175">
                <a:solidFill>
                  <a:schemeClr val="tx1"/>
                </a:solidFill>
                <a:round/>
                <a:headEnd/>
                <a:tailEnd/>
              </a:ln>
            </p:spPr>
            <p:txBody>
              <a:bodyPr/>
              <a:lstStyle/>
              <a:p>
                <a:endParaRPr lang="en-GB" sz="2400" dirty="0"/>
              </a:p>
            </p:txBody>
          </p:sp>
          <p:sp>
            <p:nvSpPr>
              <p:cNvPr id="288" name="Freeform 5524"/>
              <p:cNvSpPr>
                <a:spLocks/>
              </p:cNvSpPr>
              <p:nvPr/>
            </p:nvSpPr>
            <p:spPr bwMode="auto">
              <a:xfrm>
                <a:off x="1716" y="2331"/>
                <a:ext cx="12" cy="6"/>
              </a:xfrm>
              <a:custGeom>
                <a:avLst/>
                <a:gdLst>
                  <a:gd name="T0" fmla="*/ 1 w 9"/>
                  <a:gd name="T1" fmla="*/ 6 h 5"/>
                  <a:gd name="T2" fmla="*/ 5 w 9"/>
                  <a:gd name="T3" fmla="*/ 1 h 5"/>
                  <a:gd name="T4" fmla="*/ 8 w 9"/>
                  <a:gd name="T5" fmla="*/ 2 h 5"/>
                  <a:gd name="T6" fmla="*/ 12 w 9"/>
                  <a:gd name="T7" fmla="*/ 0 h 5"/>
                  <a:gd name="T8" fmla="*/ 9 w 9"/>
                  <a:gd name="T9" fmla="*/ 5 h 5"/>
                  <a:gd name="T10" fmla="*/ 1 w 9"/>
                  <a:gd name="T11" fmla="*/ 6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 h="5">
                    <a:moveTo>
                      <a:pt x="1" y="5"/>
                    </a:moveTo>
                    <a:cubicBezTo>
                      <a:pt x="0" y="3"/>
                      <a:pt x="3" y="2"/>
                      <a:pt x="4" y="1"/>
                    </a:cubicBezTo>
                    <a:cubicBezTo>
                      <a:pt x="5" y="1"/>
                      <a:pt x="5" y="2"/>
                      <a:pt x="6" y="2"/>
                    </a:cubicBezTo>
                    <a:cubicBezTo>
                      <a:pt x="7" y="2"/>
                      <a:pt x="8" y="1"/>
                      <a:pt x="9" y="0"/>
                    </a:cubicBezTo>
                    <a:cubicBezTo>
                      <a:pt x="8" y="1"/>
                      <a:pt x="8" y="3"/>
                      <a:pt x="7" y="4"/>
                    </a:cubicBezTo>
                    <a:cubicBezTo>
                      <a:pt x="6" y="5"/>
                      <a:pt x="3" y="4"/>
                      <a:pt x="1" y="5"/>
                    </a:cubicBezTo>
                  </a:path>
                </a:pathLst>
              </a:custGeom>
              <a:solidFill>
                <a:srgbClr val="B3B3B3"/>
              </a:solidFill>
              <a:ln w="3175">
                <a:solidFill>
                  <a:schemeClr val="tx1"/>
                </a:solidFill>
                <a:round/>
                <a:headEnd/>
                <a:tailEnd/>
              </a:ln>
            </p:spPr>
            <p:txBody>
              <a:bodyPr/>
              <a:lstStyle/>
              <a:p>
                <a:endParaRPr lang="en-GB" sz="2400" dirty="0"/>
              </a:p>
            </p:txBody>
          </p:sp>
          <p:sp>
            <p:nvSpPr>
              <p:cNvPr id="289" name="Freeform 5525"/>
              <p:cNvSpPr>
                <a:spLocks/>
              </p:cNvSpPr>
              <p:nvPr/>
            </p:nvSpPr>
            <p:spPr bwMode="auto">
              <a:xfrm>
                <a:off x="1727" y="2327"/>
                <a:ext cx="2" cy="2"/>
              </a:xfrm>
              <a:custGeom>
                <a:avLst/>
                <a:gdLst>
                  <a:gd name="T0" fmla="*/ 1 w 2"/>
                  <a:gd name="T1" fmla="*/ 2 h 2"/>
                  <a:gd name="T2" fmla="*/ 2 w 2"/>
                  <a:gd name="T3" fmla="*/ 1 h 2"/>
                  <a:gd name="T4" fmla="*/ 1 w 2"/>
                  <a:gd name="T5" fmla="*/ 2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0" y="1"/>
                      <a:pt x="1" y="0"/>
                      <a:pt x="2" y="1"/>
                    </a:cubicBezTo>
                    <a:cubicBezTo>
                      <a:pt x="1" y="1"/>
                      <a:pt x="1" y="1"/>
                      <a:pt x="1" y="2"/>
                    </a:cubicBezTo>
                  </a:path>
                </a:pathLst>
              </a:custGeom>
              <a:solidFill>
                <a:srgbClr val="B3B3B3"/>
              </a:solidFill>
              <a:ln w="3175">
                <a:solidFill>
                  <a:schemeClr val="tx1"/>
                </a:solidFill>
                <a:round/>
                <a:headEnd/>
                <a:tailEnd/>
              </a:ln>
            </p:spPr>
            <p:txBody>
              <a:bodyPr/>
              <a:lstStyle/>
              <a:p>
                <a:endParaRPr lang="en-GB" sz="2400" dirty="0"/>
              </a:p>
            </p:txBody>
          </p:sp>
          <p:sp>
            <p:nvSpPr>
              <p:cNvPr id="290" name="Freeform 5526"/>
              <p:cNvSpPr>
                <a:spLocks/>
              </p:cNvSpPr>
              <p:nvPr/>
            </p:nvSpPr>
            <p:spPr bwMode="auto">
              <a:xfrm>
                <a:off x="1728" y="2314"/>
                <a:ext cx="5" cy="1"/>
              </a:xfrm>
              <a:custGeom>
                <a:avLst/>
                <a:gdLst>
                  <a:gd name="T0" fmla="*/ 4 w 4"/>
                  <a:gd name="T1" fmla="*/ 1 h 1"/>
                  <a:gd name="T2" fmla="*/ 0 w 4"/>
                  <a:gd name="T3" fmla="*/ 0 h 1"/>
                  <a:gd name="T4" fmla="*/ 4 w 4"/>
                  <a:gd name="T5" fmla="*/ 1 h 1"/>
                  <a:gd name="T6" fmla="*/ 0 60000 65536"/>
                  <a:gd name="T7" fmla="*/ 0 60000 65536"/>
                  <a:gd name="T8" fmla="*/ 0 60000 65536"/>
                </a:gdLst>
                <a:ahLst/>
                <a:cxnLst>
                  <a:cxn ang="T6">
                    <a:pos x="T0" y="T1"/>
                  </a:cxn>
                  <a:cxn ang="T7">
                    <a:pos x="T2" y="T3"/>
                  </a:cxn>
                  <a:cxn ang="T8">
                    <a:pos x="T4" y="T5"/>
                  </a:cxn>
                </a:cxnLst>
                <a:rect l="0" t="0" r="r" b="b"/>
                <a:pathLst>
                  <a:path w="4" h="1">
                    <a:moveTo>
                      <a:pt x="3" y="1"/>
                    </a:moveTo>
                    <a:cubicBezTo>
                      <a:pt x="3" y="0"/>
                      <a:pt x="0" y="1"/>
                      <a:pt x="0" y="0"/>
                    </a:cubicBezTo>
                    <a:cubicBezTo>
                      <a:pt x="1" y="0"/>
                      <a:pt x="4" y="0"/>
                      <a:pt x="3" y="1"/>
                    </a:cubicBezTo>
                  </a:path>
                </a:pathLst>
              </a:custGeom>
              <a:solidFill>
                <a:srgbClr val="B3B3B3"/>
              </a:solidFill>
              <a:ln w="3175">
                <a:solidFill>
                  <a:schemeClr val="tx1"/>
                </a:solidFill>
                <a:round/>
                <a:headEnd/>
                <a:tailEnd/>
              </a:ln>
            </p:spPr>
            <p:txBody>
              <a:bodyPr/>
              <a:lstStyle/>
              <a:p>
                <a:endParaRPr lang="en-GB" sz="2400" dirty="0"/>
              </a:p>
            </p:txBody>
          </p:sp>
          <p:sp>
            <p:nvSpPr>
              <p:cNvPr id="291" name="Freeform 5527"/>
              <p:cNvSpPr>
                <a:spLocks/>
              </p:cNvSpPr>
              <p:nvPr/>
            </p:nvSpPr>
            <p:spPr bwMode="auto">
              <a:xfrm>
                <a:off x="5046" y="2892"/>
                <a:ext cx="2" cy="4"/>
              </a:xfrm>
              <a:custGeom>
                <a:avLst/>
                <a:gdLst>
                  <a:gd name="T0" fmla="*/ 1 w 2"/>
                  <a:gd name="T1" fmla="*/ 4 h 3"/>
                  <a:gd name="T2" fmla="*/ 1 w 2"/>
                  <a:gd name="T3" fmla="*/ 1 h 3"/>
                  <a:gd name="T4" fmla="*/ 1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1" y="3"/>
                    </a:moveTo>
                    <a:cubicBezTo>
                      <a:pt x="2" y="2"/>
                      <a:pt x="2" y="0"/>
                      <a:pt x="1" y="1"/>
                    </a:cubicBezTo>
                    <a:cubicBezTo>
                      <a:pt x="0" y="2"/>
                      <a:pt x="0" y="3"/>
                      <a:pt x="1" y="3"/>
                    </a:cubicBezTo>
                  </a:path>
                </a:pathLst>
              </a:custGeom>
              <a:solidFill>
                <a:srgbClr val="B3B3B3"/>
              </a:solidFill>
              <a:ln w="3175">
                <a:solidFill>
                  <a:schemeClr val="tx1"/>
                </a:solidFill>
                <a:round/>
                <a:headEnd/>
                <a:tailEnd/>
              </a:ln>
            </p:spPr>
            <p:txBody>
              <a:bodyPr/>
              <a:lstStyle/>
              <a:p>
                <a:endParaRPr lang="en-GB" sz="2400" dirty="0"/>
              </a:p>
            </p:txBody>
          </p:sp>
          <p:sp>
            <p:nvSpPr>
              <p:cNvPr id="292" name="Freeform 5528"/>
              <p:cNvSpPr>
                <a:spLocks/>
              </p:cNvSpPr>
              <p:nvPr/>
            </p:nvSpPr>
            <p:spPr bwMode="auto">
              <a:xfrm>
                <a:off x="5047" y="2885"/>
                <a:ext cx="2" cy="4"/>
              </a:xfrm>
              <a:custGeom>
                <a:avLst/>
                <a:gdLst>
                  <a:gd name="T0" fmla="*/ 0 w 2"/>
                  <a:gd name="T1" fmla="*/ 4 h 3"/>
                  <a:gd name="T2" fmla="*/ 1 w 2"/>
                  <a:gd name="T3" fmla="*/ 0 h 3"/>
                  <a:gd name="T4" fmla="*/ 0 w 2"/>
                  <a:gd name="T5" fmla="*/ 4 h 3"/>
                  <a:gd name="T6" fmla="*/ 0 60000 65536"/>
                  <a:gd name="T7" fmla="*/ 0 60000 65536"/>
                  <a:gd name="T8" fmla="*/ 0 60000 65536"/>
                </a:gdLst>
                <a:ahLst/>
                <a:cxnLst>
                  <a:cxn ang="T6">
                    <a:pos x="T0" y="T1"/>
                  </a:cxn>
                  <a:cxn ang="T7">
                    <a:pos x="T2" y="T3"/>
                  </a:cxn>
                  <a:cxn ang="T8">
                    <a:pos x="T4" y="T5"/>
                  </a:cxn>
                </a:cxnLst>
                <a:rect l="0" t="0" r="r" b="b"/>
                <a:pathLst>
                  <a:path w="2" h="3">
                    <a:moveTo>
                      <a:pt x="0" y="3"/>
                    </a:moveTo>
                    <a:cubicBezTo>
                      <a:pt x="2" y="3"/>
                      <a:pt x="2" y="1"/>
                      <a:pt x="1" y="0"/>
                    </a:cubicBezTo>
                    <a:cubicBezTo>
                      <a:pt x="0" y="1"/>
                      <a:pt x="0" y="2"/>
                      <a:pt x="0" y="3"/>
                    </a:cubicBezTo>
                  </a:path>
                </a:pathLst>
              </a:custGeom>
              <a:solidFill>
                <a:srgbClr val="B3B3B3"/>
              </a:solidFill>
              <a:ln w="3175">
                <a:solidFill>
                  <a:schemeClr val="tx1"/>
                </a:solidFill>
                <a:round/>
                <a:headEnd/>
                <a:tailEnd/>
              </a:ln>
            </p:spPr>
            <p:txBody>
              <a:bodyPr/>
              <a:lstStyle/>
              <a:p>
                <a:endParaRPr lang="en-GB" sz="2400" dirty="0"/>
              </a:p>
            </p:txBody>
          </p:sp>
          <p:sp>
            <p:nvSpPr>
              <p:cNvPr id="293" name="Freeform 5529"/>
              <p:cNvSpPr>
                <a:spLocks/>
              </p:cNvSpPr>
              <p:nvPr/>
            </p:nvSpPr>
            <p:spPr bwMode="auto">
              <a:xfrm>
                <a:off x="5031" y="2899"/>
                <a:ext cx="11" cy="17"/>
              </a:xfrm>
              <a:custGeom>
                <a:avLst/>
                <a:gdLst>
                  <a:gd name="T0" fmla="*/ 8 w 8"/>
                  <a:gd name="T1" fmla="*/ 9 h 13"/>
                  <a:gd name="T2" fmla="*/ 8 w 8"/>
                  <a:gd name="T3" fmla="*/ 7 h 13"/>
                  <a:gd name="T4" fmla="*/ 4 w 8"/>
                  <a:gd name="T5" fmla="*/ 8 h 13"/>
                  <a:gd name="T6" fmla="*/ 1 w 8"/>
                  <a:gd name="T7" fmla="*/ 5 h 13"/>
                  <a:gd name="T8" fmla="*/ 1 w 8"/>
                  <a:gd name="T9" fmla="*/ 12 h 13"/>
                  <a:gd name="T10" fmla="*/ 1 w 8"/>
                  <a:gd name="T11" fmla="*/ 17 h 13"/>
                  <a:gd name="T12" fmla="*/ 8 w 8"/>
                  <a:gd name="T13" fmla="*/ 9 h 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13">
                    <a:moveTo>
                      <a:pt x="6" y="7"/>
                    </a:moveTo>
                    <a:cubicBezTo>
                      <a:pt x="6" y="7"/>
                      <a:pt x="6" y="6"/>
                      <a:pt x="6" y="5"/>
                    </a:cubicBezTo>
                    <a:cubicBezTo>
                      <a:pt x="4" y="6"/>
                      <a:pt x="3" y="10"/>
                      <a:pt x="3" y="6"/>
                    </a:cubicBezTo>
                    <a:cubicBezTo>
                      <a:pt x="3" y="4"/>
                      <a:pt x="1" y="0"/>
                      <a:pt x="1" y="4"/>
                    </a:cubicBezTo>
                    <a:cubicBezTo>
                      <a:pt x="1" y="6"/>
                      <a:pt x="1" y="7"/>
                      <a:pt x="1" y="9"/>
                    </a:cubicBezTo>
                    <a:cubicBezTo>
                      <a:pt x="0" y="11"/>
                      <a:pt x="1" y="12"/>
                      <a:pt x="1" y="13"/>
                    </a:cubicBezTo>
                    <a:cubicBezTo>
                      <a:pt x="5" y="13"/>
                      <a:pt x="8" y="11"/>
                      <a:pt x="6" y="7"/>
                    </a:cubicBezTo>
                  </a:path>
                </a:pathLst>
              </a:custGeom>
              <a:solidFill>
                <a:srgbClr val="B3B3B3"/>
              </a:solidFill>
              <a:ln w="3175">
                <a:solidFill>
                  <a:schemeClr val="tx1"/>
                </a:solidFill>
                <a:round/>
                <a:headEnd/>
                <a:tailEnd/>
              </a:ln>
            </p:spPr>
            <p:txBody>
              <a:bodyPr/>
              <a:lstStyle/>
              <a:p>
                <a:endParaRPr lang="en-GB" sz="2400" dirty="0"/>
              </a:p>
            </p:txBody>
          </p:sp>
          <p:sp>
            <p:nvSpPr>
              <p:cNvPr id="294" name="Freeform 5530"/>
              <p:cNvSpPr>
                <a:spLocks/>
              </p:cNvSpPr>
              <p:nvPr/>
            </p:nvSpPr>
            <p:spPr bwMode="auto">
              <a:xfrm>
                <a:off x="5036" y="2916"/>
                <a:ext cx="10" cy="16"/>
              </a:xfrm>
              <a:custGeom>
                <a:avLst/>
                <a:gdLst>
                  <a:gd name="T0" fmla="*/ 4 w 7"/>
                  <a:gd name="T1" fmla="*/ 16 h 12"/>
                  <a:gd name="T2" fmla="*/ 9 w 7"/>
                  <a:gd name="T3" fmla="*/ 12 h 12"/>
                  <a:gd name="T4" fmla="*/ 4 w 7"/>
                  <a:gd name="T5" fmla="*/ 8 h 12"/>
                  <a:gd name="T6" fmla="*/ 3 w 7"/>
                  <a:gd name="T7" fmla="*/ 8 h 12"/>
                  <a:gd name="T8" fmla="*/ 4 w 7"/>
                  <a:gd name="T9" fmla="*/ 16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2">
                    <a:moveTo>
                      <a:pt x="3" y="12"/>
                    </a:moveTo>
                    <a:cubicBezTo>
                      <a:pt x="4" y="11"/>
                      <a:pt x="7" y="11"/>
                      <a:pt x="6" y="9"/>
                    </a:cubicBezTo>
                    <a:cubicBezTo>
                      <a:pt x="6" y="8"/>
                      <a:pt x="4" y="7"/>
                      <a:pt x="3" y="6"/>
                    </a:cubicBezTo>
                    <a:cubicBezTo>
                      <a:pt x="1" y="0"/>
                      <a:pt x="0" y="8"/>
                      <a:pt x="2" y="6"/>
                    </a:cubicBezTo>
                    <a:cubicBezTo>
                      <a:pt x="3" y="8"/>
                      <a:pt x="2" y="10"/>
                      <a:pt x="3" y="12"/>
                    </a:cubicBezTo>
                  </a:path>
                </a:pathLst>
              </a:custGeom>
              <a:solidFill>
                <a:srgbClr val="B3B3B3"/>
              </a:solidFill>
              <a:ln w="3175">
                <a:solidFill>
                  <a:schemeClr val="tx1"/>
                </a:solidFill>
                <a:round/>
                <a:headEnd/>
                <a:tailEnd/>
              </a:ln>
            </p:spPr>
            <p:txBody>
              <a:bodyPr/>
              <a:lstStyle/>
              <a:p>
                <a:endParaRPr lang="en-GB" sz="2400" dirty="0"/>
              </a:p>
            </p:txBody>
          </p:sp>
          <p:sp>
            <p:nvSpPr>
              <p:cNvPr id="295" name="Freeform 5531"/>
              <p:cNvSpPr>
                <a:spLocks/>
              </p:cNvSpPr>
              <p:nvPr/>
            </p:nvSpPr>
            <p:spPr bwMode="auto">
              <a:xfrm>
                <a:off x="5038" y="2916"/>
                <a:ext cx="1" cy="2"/>
              </a:xfrm>
              <a:custGeom>
                <a:avLst/>
                <a:gdLst>
                  <a:gd name="T0" fmla="*/ 1 w 1"/>
                  <a:gd name="T1" fmla="*/ 2 h 2"/>
                  <a:gd name="T2" fmla="*/ 1 w 1"/>
                  <a:gd name="T3" fmla="*/ 0 h 2"/>
                  <a:gd name="T4" fmla="*/ 0 w 1"/>
                  <a:gd name="T5" fmla="*/ 1 h 2"/>
                  <a:gd name="T6" fmla="*/ 1 w 1"/>
                  <a:gd name="T7" fmla="*/ 2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2">
                    <a:moveTo>
                      <a:pt x="1" y="2"/>
                    </a:moveTo>
                    <a:cubicBezTo>
                      <a:pt x="1" y="1"/>
                      <a:pt x="1" y="1"/>
                      <a:pt x="1" y="0"/>
                    </a:cubicBezTo>
                    <a:cubicBezTo>
                      <a:pt x="0" y="1"/>
                      <a:pt x="0" y="1"/>
                      <a:pt x="0" y="1"/>
                    </a:cubicBezTo>
                    <a:cubicBezTo>
                      <a:pt x="1" y="2"/>
                      <a:pt x="1" y="2"/>
                      <a:pt x="1" y="2"/>
                    </a:cubicBezTo>
                  </a:path>
                </a:pathLst>
              </a:custGeom>
              <a:solidFill>
                <a:srgbClr val="B3B3B3"/>
              </a:solidFill>
              <a:ln w="3175">
                <a:solidFill>
                  <a:schemeClr val="tx1"/>
                </a:solidFill>
                <a:round/>
                <a:headEnd/>
                <a:tailEnd/>
              </a:ln>
            </p:spPr>
            <p:txBody>
              <a:bodyPr/>
              <a:lstStyle/>
              <a:p>
                <a:endParaRPr lang="en-GB" sz="2400" dirty="0"/>
              </a:p>
            </p:txBody>
          </p:sp>
          <p:sp>
            <p:nvSpPr>
              <p:cNvPr id="296" name="Freeform 5532"/>
              <p:cNvSpPr>
                <a:spLocks/>
              </p:cNvSpPr>
              <p:nvPr/>
            </p:nvSpPr>
            <p:spPr bwMode="auto">
              <a:xfrm>
                <a:off x="5046" y="2946"/>
                <a:ext cx="6" cy="5"/>
              </a:xfrm>
              <a:custGeom>
                <a:avLst/>
                <a:gdLst>
                  <a:gd name="T0" fmla="*/ 2 w 5"/>
                  <a:gd name="T1" fmla="*/ 5 h 4"/>
                  <a:gd name="T2" fmla="*/ 4 w 5"/>
                  <a:gd name="T3" fmla="*/ 0 h 4"/>
                  <a:gd name="T4" fmla="*/ 0 w 5"/>
                  <a:gd name="T5" fmla="*/ 4 h 4"/>
                  <a:gd name="T6" fmla="*/ 2 w 5"/>
                  <a:gd name="T7" fmla="*/ 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4">
                    <a:moveTo>
                      <a:pt x="2" y="4"/>
                    </a:moveTo>
                    <a:cubicBezTo>
                      <a:pt x="4" y="4"/>
                      <a:pt x="5" y="1"/>
                      <a:pt x="3" y="0"/>
                    </a:cubicBezTo>
                    <a:cubicBezTo>
                      <a:pt x="2" y="0"/>
                      <a:pt x="0" y="2"/>
                      <a:pt x="0" y="3"/>
                    </a:cubicBezTo>
                    <a:cubicBezTo>
                      <a:pt x="2" y="1"/>
                      <a:pt x="0" y="3"/>
                      <a:pt x="2" y="4"/>
                    </a:cubicBezTo>
                  </a:path>
                </a:pathLst>
              </a:custGeom>
              <a:solidFill>
                <a:srgbClr val="B3B3B3"/>
              </a:solidFill>
              <a:ln w="3175">
                <a:solidFill>
                  <a:schemeClr val="tx1"/>
                </a:solidFill>
                <a:round/>
                <a:headEnd/>
                <a:tailEnd/>
              </a:ln>
            </p:spPr>
            <p:txBody>
              <a:bodyPr/>
              <a:lstStyle/>
              <a:p>
                <a:endParaRPr lang="en-GB" sz="2400" dirty="0"/>
              </a:p>
            </p:txBody>
          </p:sp>
          <p:sp>
            <p:nvSpPr>
              <p:cNvPr id="297" name="Freeform 5533"/>
              <p:cNvSpPr>
                <a:spLocks/>
              </p:cNvSpPr>
              <p:nvPr/>
            </p:nvSpPr>
            <p:spPr bwMode="auto">
              <a:xfrm>
                <a:off x="5047" y="2910"/>
                <a:ext cx="4" cy="4"/>
              </a:xfrm>
              <a:custGeom>
                <a:avLst/>
                <a:gdLst>
                  <a:gd name="T0" fmla="*/ 1 w 3"/>
                  <a:gd name="T1" fmla="*/ 4 h 3"/>
                  <a:gd name="T2" fmla="*/ 4 w 3"/>
                  <a:gd name="T3" fmla="*/ 0 h 3"/>
                  <a:gd name="T4" fmla="*/ 0 w 3"/>
                  <a:gd name="T5" fmla="*/ 1 h 3"/>
                  <a:gd name="T6" fmla="*/ 1 w 3"/>
                  <a:gd name="T7" fmla="*/ 4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
                    <a:moveTo>
                      <a:pt x="1" y="3"/>
                    </a:moveTo>
                    <a:cubicBezTo>
                      <a:pt x="2" y="2"/>
                      <a:pt x="2" y="1"/>
                      <a:pt x="3" y="0"/>
                    </a:cubicBezTo>
                    <a:cubicBezTo>
                      <a:pt x="2" y="0"/>
                      <a:pt x="1" y="0"/>
                      <a:pt x="0" y="1"/>
                    </a:cubicBezTo>
                    <a:cubicBezTo>
                      <a:pt x="0" y="2"/>
                      <a:pt x="0" y="3"/>
                      <a:pt x="1" y="3"/>
                    </a:cubicBezTo>
                  </a:path>
                </a:pathLst>
              </a:custGeom>
              <a:solidFill>
                <a:srgbClr val="B3B3B3"/>
              </a:solidFill>
              <a:ln w="3175">
                <a:solidFill>
                  <a:schemeClr val="tx1"/>
                </a:solidFill>
                <a:round/>
                <a:headEnd/>
                <a:tailEnd/>
              </a:ln>
            </p:spPr>
            <p:txBody>
              <a:bodyPr/>
              <a:lstStyle/>
              <a:p>
                <a:endParaRPr lang="en-GB" sz="2400" dirty="0"/>
              </a:p>
            </p:txBody>
          </p:sp>
        </p:grpSp>
        <p:sp>
          <p:nvSpPr>
            <p:cNvPr id="17" name="Freeform 5535"/>
            <p:cNvSpPr>
              <a:spLocks/>
            </p:cNvSpPr>
            <p:nvPr/>
          </p:nvSpPr>
          <p:spPr bwMode="auto">
            <a:xfrm>
              <a:off x="8012454" y="4641807"/>
              <a:ext cx="7938" cy="6349"/>
            </a:xfrm>
            <a:custGeom>
              <a:avLst/>
              <a:gdLst>
                <a:gd name="T0" fmla="*/ 3969 w 4"/>
                <a:gd name="T1" fmla="*/ 6350 h 3"/>
                <a:gd name="T2" fmla="*/ 7938 w 4"/>
                <a:gd name="T3" fmla="*/ 4233 h 3"/>
                <a:gd name="T4" fmla="*/ 5954 w 4"/>
                <a:gd name="T5" fmla="*/ 0 h 3"/>
                <a:gd name="T6" fmla="*/ 0 w 4"/>
                <a:gd name="T7" fmla="*/ 2117 h 3"/>
                <a:gd name="T8" fmla="*/ 3969 w 4"/>
                <a:gd name="T9" fmla="*/ 6350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3">
                  <a:moveTo>
                    <a:pt x="2" y="3"/>
                  </a:moveTo>
                  <a:cubicBezTo>
                    <a:pt x="3" y="3"/>
                    <a:pt x="4" y="3"/>
                    <a:pt x="4" y="2"/>
                  </a:cubicBezTo>
                  <a:cubicBezTo>
                    <a:pt x="4" y="2"/>
                    <a:pt x="3" y="1"/>
                    <a:pt x="3" y="0"/>
                  </a:cubicBezTo>
                  <a:cubicBezTo>
                    <a:pt x="2" y="0"/>
                    <a:pt x="1" y="1"/>
                    <a:pt x="0" y="1"/>
                  </a:cubicBezTo>
                  <a:cubicBezTo>
                    <a:pt x="0" y="2"/>
                    <a:pt x="1" y="3"/>
                    <a:pt x="2" y="3"/>
                  </a:cubicBezTo>
                </a:path>
              </a:pathLst>
            </a:custGeom>
            <a:solidFill>
              <a:srgbClr val="B3B3B3"/>
            </a:solidFill>
            <a:ln w="3175">
              <a:solidFill>
                <a:schemeClr val="tx1"/>
              </a:solidFill>
              <a:round/>
              <a:headEnd/>
              <a:tailEnd/>
            </a:ln>
          </p:spPr>
          <p:txBody>
            <a:bodyPr/>
            <a:lstStyle/>
            <a:p>
              <a:endParaRPr lang="en-GB" sz="2400" dirty="0"/>
            </a:p>
          </p:txBody>
        </p:sp>
        <p:sp>
          <p:nvSpPr>
            <p:cNvPr id="18" name="Freeform 5536"/>
            <p:cNvSpPr>
              <a:spLocks/>
            </p:cNvSpPr>
            <p:nvPr/>
          </p:nvSpPr>
          <p:spPr bwMode="auto">
            <a:xfrm>
              <a:off x="8012454" y="4654507"/>
              <a:ext cx="7938" cy="6349"/>
            </a:xfrm>
            <a:custGeom>
              <a:avLst/>
              <a:gdLst>
                <a:gd name="T0" fmla="*/ 7938 w 4"/>
                <a:gd name="T1" fmla="*/ 6350 h 3"/>
                <a:gd name="T2" fmla="*/ 1985 w 4"/>
                <a:gd name="T3" fmla="*/ 0 h 3"/>
                <a:gd name="T4" fmla="*/ 7938 w 4"/>
                <a:gd name="T5" fmla="*/ 6350 h 3"/>
                <a:gd name="T6" fmla="*/ 0 60000 65536"/>
                <a:gd name="T7" fmla="*/ 0 60000 65536"/>
                <a:gd name="T8" fmla="*/ 0 60000 65536"/>
              </a:gdLst>
              <a:ahLst/>
              <a:cxnLst>
                <a:cxn ang="T6">
                  <a:pos x="T0" y="T1"/>
                </a:cxn>
                <a:cxn ang="T7">
                  <a:pos x="T2" y="T3"/>
                </a:cxn>
                <a:cxn ang="T8">
                  <a:pos x="T4" y="T5"/>
                </a:cxn>
              </a:cxnLst>
              <a:rect l="0" t="0" r="r" b="b"/>
              <a:pathLst>
                <a:path w="4" h="3">
                  <a:moveTo>
                    <a:pt x="4" y="3"/>
                  </a:moveTo>
                  <a:cubicBezTo>
                    <a:pt x="4" y="2"/>
                    <a:pt x="2" y="1"/>
                    <a:pt x="1" y="0"/>
                  </a:cubicBezTo>
                  <a:cubicBezTo>
                    <a:pt x="0" y="3"/>
                    <a:pt x="3" y="2"/>
                    <a:pt x="4" y="3"/>
                  </a:cubicBezTo>
                </a:path>
              </a:pathLst>
            </a:custGeom>
            <a:solidFill>
              <a:srgbClr val="B3B3B3"/>
            </a:solidFill>
            <a:ln w="3175">
              <a:solidFill>
                <a:schemeClr val="tx1"/>
              </a:solidFill>
              <a:round/>
              <a:headEnd/>
              <a:tailEnd/>
            </a:ln>
          </p:spPr>
          <p:txBody>
            <a:bodyPr/>
            <a:lstStyle/>
            <a:p>
              <a:endParaRPr lang="en-GB" sz="2400" dirty="0"/>
            </a:p>
          </p:txBody>
        </p:sp>
        <p:sp>
          <p:nvSpPr>
            <p:cNvPr id="19" name="Freeform 5537"/>
            <p:cNvSpPr>
              <a:spLocks/>
            </p:cNvSpPr>
            <p:nvPr/>
          </p:nvSpPr>
          <p:spPr bwMode="auto">
            <a:xfrm>
              <a:off x="8018805" y="4625931"/>
              <a:ext cx="3175" cy="12700"/>
            </a:xfrm>
            <a:custGeom>
              <a:avLst/>
              <a:gdLst>
                <a:gd name="T0" fmla="*/ 1588 w 2"/>
                <a:gd name="T1" fmla="*/ 12700 h 6"/>
                <a:gd name="T2" fmla="*/ 1588 w 2"/>
                <a:gd name="T3" fmla="*/ 0 h 6"/>
                <a:gd name="T4" fmla="*/ 1588 w 2"/>
                <a:gd name="T5" fmla="*/ 12700 h 6"/>
                <a:gd name="T6" fmla="*/ 0 60000 65536"/>
                <a:gd name="T7" fmla="*/ 0 60000 65536"/>
                <a:gd name="T8" fmla="*/ 0 60000 65536"/>
              </a:gdLst>
              <a:ahLst/>
              <a:cxnLst>
                <a:cxn ang="T6">
                  <a:pos x="T0" y="T1"/>
                </a:cxn>
                <a:cxn ang="T7">
                  <a:pos x="T2" y="T3"/>
                </a:cxn>
                <a:cxn ang="T8">
                  <a:pos x="T4" y="T5"/>
                </a:cxn>
              </a:cxnLst>
              <a:rect l="0" t="0" r="r" b="b"/>
              <a:pathLst>
                <a:path w="2" h="6">
                  <a:moveTo>
                    <a:pt x="1" y="6"/>
                  </a:moveTo>
                  <a:cubicBezTo>
                    <a:pt x="2" y="5"/>
                    <a:pt x="2" y="1"/>
                    <a:pt x="1" y="0"/>
                  </a:cubicBezTo>
                  <a:cubicBezTo>
                    <a:pt x="1" y="2"/>
                    <a:pt x="0" y="4"/>
                    <a:pt x="1" y="6"/>
                  </a:cubicBezTo>
                </a:path>
              </a:pathLst>
            </a:custGeom>
            <a:solidFill>
              <a:srgbClr val="B3B3B3"/>
            </a:solidFill>
            <a:ln w="3175">
              <a:solidFill>
                <a:schemeClr val="tx1"/>
              </a:solidFill>
              <a:round/>
              <a:headEnd/>
              <a:tailEnd/>
            </a:ln>
          </p:spPr>
          <p:txBody>
            <a:bodyPr/>
            <a:lstStyle/>
            <a:p>
              <a:endParaRPr lang="en-GB" sz="2400" dirty="0"/>
            </a:p>
          </p:txBody>
        </p:sp>
        <p:sp>
          <p:nvSpPr>
            <p:cNvPr id="20" name="Freeform 5538"/>
            <p:cNvSpPr>
              <a:spLocks/>
            </p:cNvSpPr>
            <p:nvPr/>
          </p:nvSpPr>
          <p:spPr bwMode="auto">
            <a:xfrm>
              <a:off x="8020393" y="4611644"/>
              <a:ext cx="4763" cy="12700"/>
            </a:xfrm>
            <a:custGeom>
              <a:avLst/>
              <a:gdLst>
                <a:gd name="T0" fmla="*/ 0 w 2"/>
                <a:gd name="T1" fmla="*/ 12700 h 6"/>
                <a:gd name="T2" fmla="*/ 2382 w 2"/>
                <a:gd name="T3" fmla="*/ 0 h 6"/>
                <a:gd name="T4" fmla="*/ 0 w 2"/>
                <a:gd name="T5" fmla="*/ 12700 h 6"/>
                <a:gd name="T6" fmla="*/ 0 60000 65536"/>
                <a:gd name="T7" fmla="*/ 0 60000 65536"/>
                <a:gd name="T8" fmla="*/ 0 60000 65536"/>
              </a:gdLst>
              <a:ahLst/>
              <a:cxnLst>
                <a:cxn ang="T6">
                  <a:pos x="T0" y="T1"/>
                </a:cxn>
                <a:cxn ang="T7">
                  <a:pos x="T2" y="T3"/>
                </a:cxn>
                <a:cxn ang="T8">
                  <a:pos x="T4" y="T5"/>
                </a:cxn>
              </a:cxnLst>
              <a:rect l="0" t="0" r="r" b="b"/>
              <a:pathLst>
                <a:path w="2" h="6">
                  <a:moveTo>
                    <a:pt x="0" y="6"/>
                  </a:moveTo>
                  <a:cubicBezTo>
                    <a:pt x="2" y="4"/>
                    <a:pt x="2" y="2"/>
                    <a:pt x="1" y="0"/>
                  </a:cubicBezTo>
                  <a:cubicBezTo>
                    <a:pt x="1" y="2"/>
                    <a:pt x="0" y="4"/>
                    <a:pt x="0" y="6"/>
                  </a:cubicBezTo>
                </a:path>
              </a:pathLst>
            </a:custGeom>
            <a:solidFill>
              <a:srgbClr val="B3B3B3"/>
            </a:solidFill>
            <a:ln w="3175">
              <a:solidFill>
                <a:schemeClr val="tx1"/>
              </a:solidFill>
              <a:round/>
              <a:headEnd/>
              <a:tailEnd/>
            </a:ln>
          </p:spPr>
          <p:txBody>
            <a:bodyPr/>
            <a:lstStyle/>
            <a:p>
              <a:endParaRPr lang="en-GB" sz="2400" dirty="0"/>
            </a:p>
          </p:txBody>
        </p:sp>
        <p:sp>
          <p:nvSpPr>
            <p:cNvPr id="21" name="Freeform 5539"/>
            <p:cNvSpPr>
              <a:spLocks/>
            </p:cNvSpPr>
            <p:nvPr/>
          </p:nvSpPr>
          <p:spPr bwMode="auto">
            <a:xfrm>
              <a:off x="8020393" y="4703718"/>
              <a:ext cx="7938" cy="11113"/>
            </a:xfrm>
            <a:custGeom>
              <a:avLst/>
              <a:gdLst>
                <a:gd name="T0" fmla="*/ 5954 w 4"/>
                <a:gd name="T1" fmla="*/ 11113 h 5"/>
                <a:gd name="T2" fmla="*/ 3969 w 4"/>
                <a:gd name="T3" fmla="*/ 0 h 5"/>
                <a:gd name="T4" fmla="*/ 0 w 4"/>
                <a:gd name="T5" fmla="*/ 6668 h 5"/>
                <a:gd name="T6" fmla="*/ 5954 w 4"/>
                <a:gd name="T7" fmla="*/ 11113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5">
                  <a:moveTo>
                    <a:pt x="3" y="5"/>
                  </a:moveTo>
                  <a:cubicBezTo>
                    <a:pt x="4" y="4"/>
                    <a:pt x="3" y="0"/>
                    <a:pt x="2" y="0"/>
                  </a:cubicBezTo>
                  <a:cubicBezTo>
                    <a:pt x="1" y="1"/>
                    <a:pt x="0" y="2"/>
                    <a:pt x="0" y="3"/>
                  </a:cubicBezTo>
                  <a:cubicBezTo>
                    <a:pt x="0" y="4"/>
                    <a:pt x="2" y="4"/>
                    <a:pt x="3" y="5"/>
                  </a:cubicBezTo>
                </a:path>
              </a:pathLst>
            </a:custGeom>
            <a:solidFill>
              <a:srgbClr val="B3B3B3"/>
            </a:solidFill>
            <a:ln w="3175">
              <a:solidFill>
                <a:schemeClr val="tx1"/>
              </a:solidFill>
              <a:round/>
              <a:headEnd/>
              <a:tailEnd/>
            </a:ln>
          </p:spPr>
          <p:txBody>
            <a:bodyPr/>
            <a:lstStyle/>
            <a:p>
              <a:endParaRPr lang="en-GB" sz="2400" dirty="0"/>
            </a:p>
          </p:txBody>
        </p:sp>
        <p:sp>
          <p:nvSpPr>
            <p:cNvPr id="22" name="Freeform 5540"/>
            <p:cNvSpPr>
              <a:spLocks/>
            </p:cNvSpPr>
            <p:nvPr/>
          </p:nvSpPr>
          <p:spPr bwMode="auto">
            <a:xfrm>
              <a:off x="8020393" y="4722766"/>
              <a:ext cx="7938" cy="7938"/>
            </a:xfrm>
            <a:custGeom>
              <a:avLst/>
              <a:gdLst>
                <a:gd name="T0" fmla="*/ 5954 w 4"/>
                <a:gd name="T1" fmla="*/ 7938 h 4"/>
                <a:gd name="T2" fmla="*/ 5954 w 4"/>
                <a:gd name="T3" fmla="*/ 0 h 4"/>
                <a:gd name="T4" fmla="*/ 5954 w 4"/>
                <a:gd name="T5" fmla="*/ 7938 h 4"/>
                <a:gd name="T6" fmla="*/ 0 60000 65536"/>
                <a:gd name="T7" fmla="*/ 0 60000 65536"/>
                <a:gd name="T8" fmla="*/ 0 60000 65536"/>
              </a:gdLst>
              <a:ahLst/>
              <a:cxnLst>
                <a:cxn ang="T6">
                  <a:pos x="T0" y="T1"/>
                </a:cxn>
                <a:cxn ang="T7">
                  <a:pos x="T2" y="T3"/>
                </a:cxn>
                <a:cxn ang="T8">
                  <a:pos x="T4" y="T5"/>
                </a:cxn>
              </a:cxnLst>
              <a:rect l="0" t="0" r="r" b="b"/>
              <a:pathLst>
                <a:path w="4" h="4">
                  <a:moveTo>
                    <a:pt x="3" y="4"/>
                  </a:moveTo>
                  <a:cubicBezTo>
                    <a:pt x="4" y="2"/>
                    <a:pt x="2" y="1"/>
                    <a:pt x="3" y="0"/>
                  </a:cubicBezTo>
                  <a:cubicBezTo>
                    <a:pt x="0" y="0"/>
                    <a:pt x="1" y="3"/>
                    <a:pt x="3" y="4"/>
                  </a:cubicBezTo>
                </a:path>
              </a:pathLst>
            </a:custGeom>
            <a:solidFill>
              <a:srgbClr val="B3B3B3"/>
            </a:solidFill>
            <a:ln w="3175">
              <a:solidFill>
                <a:schemeClr val="tx1"/>
              </a:solidFill>
              <a:round/>
              <a:headEnd/>
              <a:tailEnd/>
            </a:ln>
          </p:spPr>
          <p:txBody>
            <a:bodyPr/>
            <a:lstStyle/>
            <a:p>
              <a:endParaRPr lang="en-GB" sz="2400" dirty="0"/>
            </a:p>
          </p:txBody>
        </p:sp>
        <p:sp>
          <p:nvSpPr>
            <p:cNvPr id="23" name="Freeform 5541"/>
            <p:cNvSpPr>
              <a:spLocks/>
            </p:cNvSpPr>
            <p:nvPr/>
          </p:nvSpPr>
          <p:spPr bwMode="auto">
            <a:xfrm>
              <a:off x="8028330" y="4741818"/>
              <a:ext cx="4763" cy="4763"/>
            </a:xfrm>
            <a:custGeom>
              <a:avLst/>
              <a:gdLst>
                <a:gd name="T0" fmla="*/ 2382 w 2"/>
                <a:gd name="T1" fmla="*/ 4763 h 2"/>
                <a:gd name="T2" fmla="*/ 4763 w 2"/>
                <a:gd name="T3" fmla="*/ 2382 h 2"/>
                <a:gd name="T4" fmla="*/ 2382 w 2"/>
                <a:gd name="T5" fmla="*/ 4763 h 2"/>
                <a:gd name="T6" fmla="*/ 0 60000 65536"/>
                <a:gd name="T7" fmla="*/ 0 60000 65536"/>
                <a:gd name="T8" fmla="*/ 0 60000 65536"/>
              </a:gdLst>
              <a:ahLst/>
              <a:cxnLst>
                <a:cxn ang="T6">
                  <a:pos x="T0" y="T1"/>
                </a:cxn>
                <a:cxn ang="T7">
                  <a:pos x="T2" y="T3"/>
                </a:cxn>
                <a:cxn ang="T8">
                  <a:pos x="T4" y="T5"/>
                </a:cxn>
              </a:cxnLst>
              <a:rect l="0" t="0" r="r" b="b"/>
              <a:pathLst>
                <a:path w="2" h="2">
                  <a:moveTo>
                    <a:pt x="1" y="2"/>
                  </a:moveTo>
                  <a:cubicBezTo>
                    <a:pt x="2" y="1"/>
                    <a:pt x="2" y="1"/>
                    <a:pt x="2" y="1"/>
                  </a:cubicBezTo>
                  <a:cubicBezTo>
                    <a:pt x="1" y="0"/>
                    <a:pt x="0" y="1"/>
                    <a:pt x="1" y="2"/>
                  </a:cubicBezTo>
                </a:path>
              </a:pathLst>
            </a:custGeom>
            <a:solidFill>
              <a:srgbClr val="B3B3B3"/>
            </a:solidFill>
            <a:ln w="3175">
              <a:solidFill>
                <a:schemeClr val="tx1"/>
              </a:solidFill>
              <a:round/>
              <a:headEnd/>
              <a:tailEnd/>
            </a:ln>
          </p:spPr>
          <p:txBody>
            <a:bodyPr/>
            <a:lstStyle/>
            <a:p>
              <a:endParaRPr lang="en-GB" sz="2400" dirty="0"/>
            </a:p>
          </p:txBody>
        </p:sp>
        <p:sp>
          <p:nvSpPr>
            <p:cNvPr id="24" name="Freeform 5542"/>
            <p:cNvSpPr>
              <a:spLocks/>
            </p:cNvSpPr>
            <p:nvPr/>
          </p:nvSpPr>
          <p:spPr bwMode="auto">
            <a:xfrm>
              <a:off x="3194187" y="5532385"/>
              <a:ext cx="7938" cy="4763"/>
            </a:xfrm>
            <a:custGeom>
              <a:avLst/>
              <a:gdLst>
                <a:gd name="T0" fmla="*/ 5954 w 4"/>
                <a:gd name="T1" fmla="*/ 4763 h 2"/>
                <a:gd name="T2" fmla="*/ 7938 w 4"/>
                <a:gd name="T3" fmla="*/ 2382 h 2"/>
                <a:gd name="T4" fmla="*/ 3969 w 4"/>
                <a:gd name="T5" fmla="*/ 0 h 2"/>
                <a:gd name="T6" fmla="*/ 5954 w 4"/>
                <a:gd name="T7" fmla="*/ 4763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2">
                  <a:moveTo>
                    <a:pt x="3" y="2"/>
                  </a:moveTo>
                  <a:cubicBezTo>
                    <a:pt x="4" y="2"/>
                    <a:pt x="4" y="2"/>
                    <a:pt x="4" y="1"/>
                  </a:cubicBezTo>
                  <a:cubicBezTo>
                    <a:pt x="3" y="0"/>
                    <a:pt x="2" y="2"/>
                    <a:pt x="2" y="0"/>
                  </a:cubicBezTo>
                  <a:cubicBezTo>
                    <a:pt x="0" y="0"/>
                    <a:pt x="2" y="2"/>
                    <a:pt x="3" y="2"/>
                  </a:cubicBezTo>
                </a:path>
              </a:pathLst>
            </a:custGeom>
            <a:solidFill>
              <a:srgbClr val="B3B3B3"/>
            </a:solidFill>
            <a:ln w="3175">
              <a:solidFill>
                <a:schemeClr val="tx1"/>
              </a:solidFill>
              <a:round/>
              <a:headEnd/>
              <a:tailEnd/>
            </a:ln>
          </p:spPr>
          <p:txBody>
            <a:bodyPr/>
            <a:lstStyle/>
            <a:p>
              <a:endParaRPr lang="en-GB" sz="2400" dirty="0"/>
            </a:p>
          </p:txBody>
        </p:sp>
        <p:sp>
          <p:nvSpPr>
            <p:cNvPr id="25" name="Freeform 5543"/>
            <p:cNvSpPr>
              <a:spLocks/>
            </p:cNvSpPr>
            <p:nvPr/>
          </p:nvSpPr>
          <p:spPr bwMode="auto">
            <a:xfrm>
              <a:off x="3200538" y="5519685"/>
              <a:ext cx="26989" cy="25400"/>
            </a:xfrm>
            <a:custGeom>
              <a:avLst/>
              <a:gdLst>
                <a:gd name="T0" fmla="*/ 12456 w 13"/>
                <a:gd name="T1" fmla="*/ 4233 h 12"/>
                <a:gd name="T2" fmla="*/ 14532 w 13"/>
                <a:gd name="T3" fmla="*/ 4233 h 12"/>
                <a:gd name="T4" fmla="*/ 0 w 13"/>
                <a:gd name="T5" fmla="*/ 2117 h 12"/>
                <a:gd name="T6" fmla="*/ 6228 w 13"/>
                <a:gd name="T7" fmla="*/ 6350 h 12"/>
                <a:gd name="T8" fmla="*/ 14532 w 13"/>
                <a:gd name="T9" fmla="*/ 10583 h 12"/>
                <a:gd name="T10" fmla="*/ 4152 w 13"/>
                <a:gd name="T11" fmla="*/ 10583 h 12"/>
                <a:gd name="T12" fmla="*/ 12456 w 13"/>
                <a:gd name="T13" fmla="*/ 12700 h 12"/>
                <a:gd name="T14" fmla="*/ 10380 w 13"/>
                <a:gd name="T15" fmla="*/ 14817 h 12"/>
                <a:gd name="T16" fmla="*/ 10380 w 13"/>
                <a:gd name="T17" fmla="*/ 12700 h 12"/>
                <a:gd name="T18" fmla="*/ 10380 w 13"/>
                <a:gd name="T19" fmla="*/ 16933 h 12"/>
                <a:gd name="T20" fmla="*/ 0 w 13"/>
                <a:gd name="T21" fmla="*/ 19050 h 12"/>
                <a:gd name="T22" fmla="*/ 4152 w 13"/>
                <a:gd name="T23" fmla="*/ 21167 h 12"/>
                <a:gd name="T24" fmla="*/ 10380 w 13"/>
                <a:gd name="T25" fmla="*/ 23283 h 12"/>
                <a:gd name="T26" fmla="*/ 14532 w 13"/>
                <a:gd name="T27" fmla="*/ 16933 h 12"/>
                <a:gd name="T28" fmla="*/ 24912 w 13"/>
                <a:gd name="T29" fmla="*/ 8467 h 12"/>
                <a:gd name="T30" fmla="*/ 26988 w 13"/>
                <a:gd name="T31" fmla="*/ 4233 h 12"/>
                <a:gd name="T32" fmla="*/ 24912 w 13"/>
                <a:gd name="T33" fmla="*/ 4233 h 12"/>
                <a:gd name="T34" fmla="*/ 12456 w 13"/>
                <a:gd name="T35" fmla="*/ 4233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3" h="12">
                  <a:moveTo>
                    <a:pt x="6" y="2"/>
                  </a:moveTo>
                  <a:cubicBezTo>
                    <a:pt x="7" y="2"/>
                    <a:pt x="7" y="2"/>
                    <a:pt x="7" y="2"/>
                  </a:cubicBezTo>
                  <a:cubicBezTo>
                    <a:pt x="4" y="3"/>
                    <a:pt x="3" y="1"/>
                    <a:pt x="0" y="1"/>
                  </a:cubicBezTo>
                  <a:cubicBezTo>
                    <a:pt x="1" y="2"/>
                    <a:pt x="2" y="2"/>
                    <a:pt x="3" y="3"/>
                  </a:cubicBezTo>
                  <a:cubicBezTo>
                    <a:pt x="4" y="4"/>
                    <a:pt x="6" y="5"/>
                    <a:pt x="7" y="5"/>
                  </a:cubicBezTo>
                  <a:cubicBezTo>
                    <a:pt x="5" y="5"/>
                    <a:pt x="4" y="5"/>
                    <a:pt x="2" y="5"/>
                  </a:cubicBezTo>
                  <a:cubicBezTo>
                    <a:pt x="3" y="7"/>
                    <a:pt x="5" y="4"/>
                    <a:pt x="6" y="6"/>
                  </a:cubicBezTo>
                  <a:cubicBezTo>
                    <a:pt x="6" y="6"/>
                    <a:pt x="5" y="6"/>
                    <a:pt x="5" y="7"/>
                  </a:cubicBezTo>
                  <a:cubicBezTo>
                    <a:pt x="5" y="7"/>
                    <a:pt x="5" y="6"/>
                    <a:pt x="5" y="6"/>
                  </a:cubicBezTo>
                  <a:cubicBezTo>
                    <a:pt x="4" y="7"/>
                    <a:pt x="3" y="9"/>
                    <a:pt x="5" y="8"/>
                  </a:cubicBezTo>
                  <a:cubicBezTo>
                    <a:pt x="5" y="9"/>
                    <a:pt x="2" y="9"/>
                    <a:pt x="0" y="9"/>
                  </a:cubicBezTo>
                  <a:cubicBezTo>
                    <a:pt x="1" y="9"/>
                    <a:pt x="5" y="11"/>
                    <a:pt x="2" y="10"/>
                  </a:cubicBezTo>
                  <a:cubicBezTo>
                    <a:pt x="3" y="10"/>
                    <a:pt x="5" y="12"/>
                    <a:pt x="5" y="11"/>
                  </a:cubicBezTo>
                  <a:cubicBezTo>
                    <a:pt x="6" y="10"/>
                    <a:pt x="8" y="10"/>
                    <a:pt x="7" y="8"/>
                  </a:cubicBezTo>
                  <a:cubicBezTo>
                    <a:pt x="10" y="9"/>
                    <a:pt x="11" y="6"/>
                    <a:pt x="12" y="4"/>
                  </a:cubicBezTo>
                  <a:cubicBezTo>
                    <a:pt x="13" y="4"/>
                    <a:pt x="13" y="3"/>
                    <a:pt x="13" y="2"/>
                  </a:cubicBezTo>
                  <a:cubicBezTo>
                    <a:pt x="13" y="1"/>
                    <a:pt x="11" y="0"/>
                    <a:pt x="12" y="2"/>
                  </a:cubicBezTo>
                  <a:cubicBezTo>
                    <a:pt x="10" y="2"/>
                    <a:pt x="8" y="1"/>
                    <a:pt x="6" y="2"/>
                  </a:cubicBezTo>
                </a:path>
              </a:pathLst>
            </a:custGeom>
            <a:solidFill>
              <a:srgbClr val="B3B3B3"/>
            </a:solidFill>
            <a:ln w="3175">
              <a:solidFill>
                <a:schemeClr val="tx1"/>
              </a:solidFill>
              <a:round/>
              <a:headEnd/>
              <a:tailEnd/>
            </a:ln>
          </p:spPr>
          <p:txBody>
            <a:bodyPr/>
            <a:lstStyle/>
            <a:p>
              <a:endParaRPr lang="en-GB" sz="2400" dirty="0"/>
            </a:p>
          </p:txBody>
        </p:sp>
        <p:sp>
          <p:nvSpPr>
            <p:cNvPr id="26" name="Freeform 5544"/>
            <p:cNvSpPr>
              <a:spLocks/>
            </p:cNvSpPr>
            <p:nvPr/>
          </p:nvSpPr>
          <p:spPr bwMode="auto">
            <a:xfrm>
              <a:off x="3208475" y="5519685"/>
              <a:ext cx="1588" cy="4763"/>
            </a:xfrm>
            <a:custGeom>
              <a:avLst/>
              <a:gdLst>
                <a:gd name="T0" fmla="*/ 0 w 1"/>
                <a:gd name="T1" fmla="*/ 2382 h 2"/>
                <a:gd name="T2" fmla="*/ 1588 w 1"/>
                <a:gd name="T3" fmla="*/ 2382 h 2"/>
                <a:gd name="T4" fmla="*/ 0 w 1"/>
                <a:gd name="T5" fmla="*/ 2382 h 2"/>
                <a:gd name="T6" fmla="*/ 1588 w 1"/>
                <a:gd name="T7" fmla="*/ 2382 h 2"/>
                <a:gd name="T8" fmla="*/ 0 w 1"/>
                <a:gd name="T9" fmla="*/ 238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 h="2">
                  <a:moveTo>
                    <a:pt x="0" y="1"/>
                  </a:moveTo>
                  <a:cubicBezTo>
                    <a:pt x="0" y="2"/>
                    <a:pt x="1" y="2"/>
                    <a:pt x="1" y="1"/>
                  </a:cubicBezTo>
                  <a:cubicBezTo>
                    <a:pt x="1" y="1"/>
                    <a:pt x="0" y="0"/>
                    <a:pt x="0" y="1"/>
                  </a:cubicBezTo>
                  <a:cubicBezTo>
                    <a:pt x="0" y="1"/>
                    <a:pt x="0" y="1"/>
                    <a:pt x="1" y="1"/>
                  </a:cubicBezTo>
                  <a:cubicBezTo>
                    <a:pt x="0" y="1"/>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27" name="Freeform 5545"/>
            <p:cNvSpPr>
              <a:spLocks/>
            </p:cNvSpPr>
            <p:nvPr/>
          </p:nvSpPr>
          <p:spPr bwMode="auto">
            <a:xfrm>
              <a:off x="3213238" y="5519685"/>
              <a:ext cx="1588" cy="1588"/>
            </a:xfrm>
            <a:custGeom>
              <a:avLst/>
              <a:gdLst>
                <a:gd name="T0" fmla="*/ 0 w 1"/>
                <a:gd name="T1" fmla="*/ 0 h 1"/>
                <a:gd name="T2" fmla="*/ 1588 w 1"/>
                <a:gd name="T3" fmla="*/ 1588 h 1"/>
                <a:gd name="T4" fmla="*/ 0 w 1"/>
                <a:gd name="T5" fmla="*/ 0 h 1"/>
                <a:gd name="T6" fmla="*/ 0 60000 65536"/>
                <a:gd name="T7" fmla="*/ 0 60000 65536"/>
                <a:gd name="T8" fmla="*/ 0 60000 65536"/>
              </a:gdLst>
              <a:ahLst/>
              <a:cxnLst>
                <a:cxn ang="T6">
                  <a:pos x="T0" y="T1"/>
                </a:cxn>
                <a:cxn ang="T7">
                  <a:pos x="T2" y="T3"/>
                </a:cxn>
                <a:cxn ang="T8">
                  <a:pos x="T4" y="T5"/>
                </a:cxn>
              </a:cxnLst>
              <a:rect l="0" t="0" r="r" b="b"/>
              <a:pathLst>
                <a:path w="1" h="1">
                  <a:moveTo>
                    <a:pt x="0" y="0"/>
                  </a:moveTo>
                  <a:cubicBezTo>
                    <a:pt x="0" y="1"/>
                    <a:pt x="1" y="1"/>
                    <a:pt x="1" y="1"/>
                  </a:cubicBezTo>
                  <a:cubicBezTo>
                    <a:pt x="1" y="1"/>
                    <a:pt x="0" y="1"/>
                    <a:pt x="0" y="0"/>
                  </a:cubicBezTo>
                </a:path>
              </a:pathLst>
            </a:custGeom>
            <a:solidFill>
              <a:srgbClr val="B3B3B3"/>
            </a:solidFill>
            <a:ln w="3175">
              <a:solidFill>
                <a:schemeClr val="tx1"/>
              </a:solidFill>
              <a:round/>
              <a:headEnd/>
              <a:tailEnd/>
            </a:ln>
          </p:spPr>
          <p:txBody>
            <a:bodyPr/>
            <a:lstStyle/>
            <a:p>
              <a:endParaRPr lang="en-GB" sz="2400" dirty="0"/>
            </a:p>
          </p:txBody>
        </p:sp>
        <p:sp>
          <p:nvSpPr>
            <p:cNvPr id="28" name="Freeform 5546"/>
            <p:cNvSpPr>
              <a:spLocks/>
            </p:cNvSpPr>
            <p:nvPr/>
          </p:nvSpPr>
          <p:spPr bwMode="auto">
            <a:xfrm>
              <a:off x="3216413" y="5519685"/>
              <a:ext cx="6350" cy="1588"/>
            </a:xfrm>
            <a:custGeom>
              <a:avLst/>
              <a:gdLst>
                <a:gd name="T0" fmla="*/ 0 w 3"/>
                <a:gd name="T1" fmla="*/ 0 h 1"/>
                <a:gd name="T2" fmla="*/ 6350 w 3"/>
                <a:gd name="T3" fmla="*/ 0 h 1"/>
                <a:gd name="T4" fmla="*/ 0 w 3"/>
                <a:gd name="T5" fmla="*/ 0 h 1"/>
                <a:gd name="T6" fmla="*/ 0 60000 65536"/>
                <a:gd name="T7" fmla="*/ 0 60000 65536"/>
                <a:gd name="T8" fmla="*/ 0 60000 65536"/>
              </a:gdLst>
              <a:ahLst/>
              <a:cxnLst>
                <a:cxn ang="T6">
                  <a:pos x="T0" y="T1"/>
                </a:cxn>
                <a:cxn ang="T7">
                  <a:pos x="T2" y="T3"/>
                </a:cxn>
                <a:cxn ang="T8">
                  <a:pos x="T4" y="T5"/>
                </a:cxn>
              </a:cxnLst>
              <a:rect l="0" t="0" r="r" b="b"/>
              <a:pathLst>
                <a:path w="3" h="1">
                  <a:moveTo>
                    <a:pt x="0" y="0"/>
                  </a:moveTo>
                  <a:cubicBezTo>
                    <a:pt x="0" y="1"/>
                    <a:pt x="2" y="1"/>
                    <a:pt x="3" y="0"/>
                  </a:cubicBezTo>
                  <a:cubicBezTo>
                    <a:pt x="2"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29" name="Freeform 5547"/>
            <p:cNvSpPr>
              <a:spLocks/>
            </p:cNvSpPr>
            <p:nvPr/>
          </p:nvSpPr>
          <p:spPr bwMode="auto">
            <a:xfrm>
              <a:off x="3224351" y="5540323"/>
              <a:ext cx="3175" cy="3175"/>
            </a:xfrm>
            <a:custGeom>
              <a:avLst/>
              <a:gdLst>
                <a:gd name="T0" fmla="*/ 3175 w 1"/>
                <a:gd name="T1" fmla="*/ 3175 h 1"/>
                <a:gd name="T2" fmla="*/ 0 w 1"/>
                <a:gd name="T3" fmla="*/ 0 h 1"/>
                <a:gd name="T4" fmla="*/ 3175 w 1"/>
                <a:gd name="T5" fmla="*/ 3175 h 1"/>
                <a:gd name="T6" fmla="*/ 0 60000 65536"/>
                <a:gd name="T7" fmla="*/ 0 60000 65536"/>
                <a:gd name="T8" fmla="*/ 0 60000 65536"/>
              </a:gdLst>
              <a:ahLst/>
              <a:cxnLst>
                <a:cxn ang="T6">
                  <a:pos x="T0" y="T1"/>
                </a:cxn>
                <a:cxn ang="T7">
                  <a:pos x="T2" y="T3"/>
                </a:cxn>
                <a:cxn ang="T8">
                  <a:pos x="T4" y="T5"/>
                </a:cxn>
              </a:cxnLst>
              <a:rect l="0" t="0" r="r" b="b"/>
              <a:pathLst>
                <a:path w="1" h="1">
                  <a:moveTo>
                    <a:pt x="1" y="1"/>
                  </a:moveTo>
                  <a:cubicBezTo>
                    <a:pt x="1" y="1"/>
                    <a:pt x="0" y="0"/>
                    <a:pt x="0" y="0"/>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30" name="Freeform 5548"/>
            <p:cNvSpPr>
              <a:spLocks/>
            </p:cNvSpPr>
            <p:nvPr/>
          </p:nvSpPr>
          <p:spPr bwMode="auto">
            <a:xfrm>
              <a:off x="3224351" y="5519685"/>
              <a:ext cx="34927" cy="25400"/>
            </a:xfrm>
            <a:custGeom>
              <a:avLst/>
              <a:gdLst>
                <a:gd name="T0" fmla="*/ 0 w 16"/>
                <a:gd name="T1" fmla="*/ 21167 h 12"/>
                <a:gd name="T2" fmla="*/ 8731 w 16"/>
                <a:gd name="T3" fmla="*/ 25400 h 12"/>
                <a:gd name="T4" fmla="*/ 8731 w 16"/>
                <a:gd name="T5" fmla="*/ 21167 h 12"/>
                <a:gd name="T6" fmla="*/ 15280 w 16"/>
                <a:gd name="T7" fmla="*/ 23283 h 12"/>
                <a:gd name="T8" fmla="*/ 10914 w 16"/>
                <a:gd name="T9" fmla="*/ 19050 h 12"/>
                <a:gd name="T10" fmla="*/ 17463 w 16"/>
                <a:gd name="T11" fmla="*/ 19050 h 12"/>
                <a:gd name="T12" fmla="*/ 21828 w 16"/>
                <a:gd name="T13" fmla="*/ 19050 h 12"/>
                <a:gd name="T14" fmla="*/ 13097 w 16"/>
                <a:gd name="T15" fmla="*/ 14817 h 12"/>
                <a:gd name="T16" fmla="*/ 24011 w 16"/>
                <a:gd name="T17" fmla="*/ 14817 h 12"/>
                <a:gd name="T18" fmla="*/ 26194 w 16"/>
                <a:gd name="T19" fmla="*/ 12700 h 12"/>
                <a:gd name="T20" fmla="*/ 34925 w 16"/>
                <a:gd name="T21" fmla="*/ 10583 h 12"/>
                <a:gd name="T22" fmla="*/ 26194 w 16"/>
                <a:gd name="T23" fmla="*/ 6350 h 12"/>
                <a:gd name="T24" fmla="*/ 32742 w 16"/>
                <a:gd name="T25" fmla="*/ 6350 h 12"/>
                <a:gd name="T26" fmla="*/ 21828 w 16"/>
                <a:gd name="T27" fmla="*/ 6350 h 12"/>
                <a:gd name="T28" fmla="*/ 26194 w 16"/>
                <a:gd name="T29" fmla="*/ 8467 h 12"/>
                <a:gd name="T30" fmla="*/ 21828 w 16"/>
                <a:gd name="T31" fmla="*/ 4233 h 12"/>
                <a:gd name="T32" fmla="*/ 8731 w 16"/>
                <a:gd name="T33" fmla="*/ 0 h 12"/>
                <a:gd name="T34" fmla="*/ 6548 w 16"/>
                <a:gd name="T35" fmla="*/ 4233 h 12"/>
                <a:gd name="T36" fmla="*/ 8731 w 16"/>
                <a:gd name="T37" fmla="*/ 8467 h 12"/>
                <a:gd name="T38" fmla="*/ 6548 w 16"/>
                <a:gd name="T39" fmla="*/ 6350 h 12"/>
                <a:gd name="T40" fmla="*/ 10914 w 16"/>
                <a:gd name="T41" fmla="*/ 12700 h 12"/>
                <a:gd name="T42" fmla="*/ 2183 w 16"/>
                <a:gd name="T43" fmla="*/ 19050 h 12"/>
                <a:gd name="T44" fmla="*/ 0 w 16"/>
                <a:gd name="T45" fmla="*/ 21167 h 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6" h="12">
                  <a:moveTo>
                    <a:pt x="0" y="10"/>
                  </a:moveTo>
                  <a:cubicBezTo>
                    <a:pt x="2" y="10"/>
                    <a:pt x="3" y="12"/>
                    <a:pt x="4" y="12"/>
                  </a:cubicBezTo>
                  <a:cubicBezTo>
                    <a:pt x="4" y="12"/>
                    <a:pt x="3" y="11"/>
                    <a:pt x="4" y="10"/>
                  </a:cubicBezTo>
                  <a:cubicBezTo>
                    <a:pt x="5" y="10"/>
                    <a:pt x="6" y="11"/>
                    <a:pt x="7" y="11"/>
                  </a:cubicBezTo>
                  <a:cubicBezTo>
                    <a:pt x="7" y="10"/>
                    <a:pt x="6" y="9"/>
                    <a:pt x="5" y="9"/>
                  </a:cubicBezTo>
                  <a:cubicBezTo>
                    <a:pt x="6" y="9"/>
                    <a:pt x="7" y="9"/>
                    <a:pt x="8" y="9"/>
                  </a:cubicBezTo>
                  <a:cubicBezTo>
                    <a:pt x="8" y="9"/>
                    <a:pt x="9" y="9"/>
                    <a:pt x="10" y="9"/>
                  </a:cubicBezTo>
                  <a:cubicBezTo>
                    <a:pt x="10" y="8"/>
                    <a:pt x="7" y="7"/>
                    <a:pt x="6" y="7"/>
                  </a:cubicBezTo>
                  <a:cubicBezTo>
                    <a:pt x="8" y="7"/>
                    <a:pt x="9" y="8"/>
                    <a:pt x="11" y="7"/>
                  </a:cubicBezTo>
                  <a:cubicBezTo>
                    <a:pt x="12" y="7"/>
                    <a:pt x="13" y="6"/>
                    <a:pt x="12" y="6"/>
                  </a:cubicBezTo>
                  <a:cubicBezTo>
                    <a:pt x="13" y="6"/>
                    <a:pt x="15" y="6"/>
                    <a:pt x="16" y="5"/>
                  </a:cubicBezTo>
                  <a:cubicBezTo>
                    <a:pt x="16" y="5"/>
                    <a:pt x="13" y="4"/>
                    <a:pt x="12" y="3"/>
                  </a:cubicBezTo>
                  <a:cubicBezTo>
                    <a:pt x="13" y="3"/>
                    <a:pt x="14" y="3"/>
                    <a:pt x="15" y="3"/>
                  </a:cubicBezTo>
                  <a:cubicBezTo>
                    <a:pt x="14" y="2"/>
                    <a:pt x="10" y="0"/>
                    <a:pt x="10" y="3"/>
                  </a:cubicBezTo>
                  <a:cubicBezTo>
                    <a:pt x="11" y="3"/>
                    <a:pt x="11" y="3"/>
                    <a:pt x="12" y="4"/>
                  </a:cubicBezTo>
                  <a:cubicBezTo>
                    <a:pt x="11" y="4"/>
                    <a:pt x="7" y="2"/>
                    <a:pt x="10" y="2"/>
                  </a:cubicBezTo>
                  <a:cubicBezTo>
                    <a:pt x="9" y="0"/>
                    <a:pt x="6" y="0"/>
                    <a:pt x="4" y="0"/>
                  </a:cubicBezTo>
                  <a:cubicBezTo>
                    <a:pt x="4" y="1"/>
                    <a:pt x="4" y="2"/>
                    <a:pt x="3" y="2"/>
                  </a:cubicBezTo>
                  <a:cubicBezTo>
                    <a:pt x="4" y="2"/>
                    <a:pt x="4" y="3"/>
                    <a:pt x="4" y="4"/>
                  </a:cubicBezTo>
                  <a:cubicBezTo>
                    <a:pt x="4" y="4"/>
                    <a:pt x="3" y="3"/>
                    <a:pt x="3" y="3"/>
                  </a:cubicBezTo>
                  <a:cubicBezTo>
                    <a:pt x="3" y="4"/>
                    <a:pt x="5" y="4"/>
                    <a:pt x="5" y="6"/>
                  </a:cubicBezTo>
                  <a:cubicBezTo>
                    <a:pt x="3" y="4"/>
                    <a:pt x="0" y="8"/>
                    <a:pt x="1" y="9"/>
                  </a:cubicBezTo>
                  <a:cubicBezTo>
                    <a:pt x="0" y="10"/>
                    <a:pt x="0" y="10"/>
                    <a:pt x="0" y="10"/>
                  </a:cubicBezTo>
                </a:path>
              </a:pathLst>
            </a:custGeom>
            <a:solidFill>
              <a:srgbClr val="B3B3B3"/>
            </a:solidFill>
            <a:ln w="3175">
              <a:solidFill>
                <a:schemeClr val="tx1"/>
              </a:solidFill>
              <a:round/>
              <a:headEnd/>
              <a:tailEnd/>
            </a:ln>
          </p:spPr>
          <p:txBody>
            <a:bodyPr/>
            <a:lstStyle/>
            <a:p>
              <a:endParaRPr lang="en-GB" sz="2400" dirty="0"/>
            </a:p>
          </p:txBody>
        </p:sp>
        <p:sp>
          <p:nvSpPr>
            <p:cNvPr id="31" name="Freeform 5549"/>
            <p:cNvSpPr>
              <a:spLocks/>
            </p:cNvSpPr>
            <p:nvPr/>
          </p:nvSpPr>
          <p:spPr bwMode="auto">
            <a:xfrm>
              <a:off x="3248163" y="5538735"/>
              <a:ext cx="1588" cy="0"/>
            </a:xfrm>
            <a:custGeom>
              <a:avLst/>
              <a:gdLst>
                <a:gd name="T0" fmla="*/ 0 w 1"/>
                <a:gd name="T1" fmla="*/ 1588 w 1"/>
                <a:gd name="T2" fmla="*/ 0 w 1"/>
                <a:gd name="T3" fmla="*/ 0 60000 65536"/>
                <a:gd name="T4" fmla="*/ 0 60000 65536"/>
                <a:gd name="T5" fmla="*/ 0 60000 65536"/>
              </a:gdLst>
              <a:ahLst/>
              <a:cxnLst>
                <a:cxn ang="T3">
                  <a:pos x="T0" y="0"/>
                </a:cxn>
                <a:cxn ang="T4">
                  <a:pos x="T1" y="0"/>
                </a:cxn>
                <a:cxn ang="T5">
                  <a:pos x="T2" y="0"/>
                </a:cxn>
              </a:cxnLst>
              <a:rect l="0" t="0" r="r" b="b"/>
              <a:pathLst>
                <a:path w="1">
                  <a:moveTo>
                    <a:pt x="0" y="0"/>
                  </a:moveTo>
                  <a:cubicBezTo>
                    <a:pt x="0" y="0"/>
                    <a:pt x="0" y="0"/>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32" name="Freeform 5550"/>
            <p:cNvSpPr>
              <a:spLocks/>
            </p:cNvSpPr>
            <p:nvPr/>
          </p:nvSpPr>
          <p:spPr bwMode="auto">
            <a:xfrm>
              <a:off x="3649818" y="5586360"/>
              <a:ext cx="46040" cy="22225"/>
            </a:xfrm>
            <a:custGeom>
              <a:avLst/>
              <a:gdLst>
                <a:gd name="T0" fmla="*/ 41853 w 22"/>
                <a:gd name="T1" fmla="*/ 22225 h 10"/>
                <a:gd name="T2" fmla="*/ 43945 w 22"/>
                <a:gd name="T3" fmla="*/ 20003 h 10"/>
                <a:gd name="T4" fmla="*/ 41853 w 22"/>
                <a:gd name="T5" fmla="*/ 20003 h 10"/>
                <a:gd name="T6" fmla="*/ 46038 w 22"/>
                <a:gd name="T7" fmla="*/ 17780 h 10"/>
                <a:gd name="T8" fmla="*/ 39760 w 22"/>
                <a:gd name="T9" fmla="*/ 13335 h 10"/>
                <a:gd name="T10" fmla="*/ 33482 w 22"/>
                <a:gd name="T11" fmla="*/ 6668 h 10"/>
                <a:gd name="T12" fmla="*/ 27204 w 22"/>
                <a:gd name="T13" fmla="*/ 6668 h 10"/>
                <a:gd name="T14" fmla="*/ 20926 w 22"/>
                <a:gd name="T15" fmla="*/ 2223 h 10"/>
                <a:gd name="T16" fmla="*/ 10463 w 22"/>
                <a:gd name="T17" fmla="*/ 0 h 10"/>
                <a:gd name="T18" fmla="*/ 0 w 22"/>
                <a:gd name="T19" fmla="*/ 0 h 10"/>
                <a:gd name="T20" fmla="*/ 16741 w 22"/>
                <a:gd name="T21" fmla="*/ 4445 h 10"/>
                <a:gd name="T22" fmla="*/ 16741 w 22"/>
                <a:gd name="T23" fmla="*/ 6668 h 10"/>
                <a:gd name="T24" fmla="*/ 25112 w 22"/>
                <a:gd name="T25" fmla="*/ 11113 h 10"/>
                <a:gd name="T26" fmla="*/ 33482 w 22"/>
                <a:gd name="T27" fmla="*/ 13335 h 10"/>
                <a:gd name="T28" fmla="*/ 41853 w 22"/>
                <a:gd name="T29" fmla="*/ 22225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10">
                  <a:moveTo>
                    <a:pt x="20" y="10"/>
                  </a:moveTo>
                  <a:cubicBezTo>
                    <a:pt x="21" y="9"/>
                    <a:pt x="21" y="9"/>
                    <a:pt x="21" y="9"/>
                  </a:cubicBezTo>
                  <a:cubicBezTo>
                    <a:pt x="21" y="9"/>
                    <a:pt x="21" y="9"/>
                    <a:pt x="20" y="9"/>
                  </a:cubicBezTo>
                  <a:cubicBezTo>
                    <a:pt x="21" y="9"/>
                    <a:pt x="22" y="9"/>
                    <a:pt x="22" y="8"/>
                  </a:cubicBezTo>
                  <a:cubicBezTo>
                    <a:pt x="22" y="8"/>
                    <a:pt x="19" y="6"/>
                    <a:pt x="19" y="6"/>
                  </a:cubicBezTo>
                  <a:cubicBezTo>
                    <a:pt x="20" y="5"/>
                    <a:pt x="16" y="3"/>
                    <a:pt x="16" y="3"/>
                  </a:cubicBezTo>
                  <a:cubicBezTo>
                    <a:pt x="17" y="5"/>
                    <a:pt x="14" y="3"/>
                    <a:pt x="13" y="3"/>
                  </a:cubicBezTo>
                  <a:cubicBezTo>
                    <a:pt x="15" y="1"/>
                    <a:pt x="11" y="1"/>
                    <a:pt x="10" y="1"/>
                  </a:cubicBezTo>
                  <a:cubicBezTo>
                    <a:pt x="8" y="0"/>
                    <a:pt x="7" y="1"/>
                    <a:pt x="5" y="0"/>
                  </a:cubicBezTo>
                  <a:cubicBezTo>
                    <a:pt x="4" y="0"/>
                    <a:pt x="2" y="0"/>
                    <a:pt x="0" y="0"/>
                  </a:cubicBezTo>
                  <a:cubicBezTo>
                    <a:pt x="3" y="1"/>
                    <a:pt x="5" y="2"/>
                    <a:pt x="8" y="2"/>
                  </a:cubicBezTo>
                  <a:cubicBezTo>
                    <a:pt x="5" y="2"/>
                    <a:pt x="8" y="3"/>
                    <a:pt x="8" y="3"/>
                  </a:cubicBezTo>
                  <a:cubicBezTo>
                    <a:pt x="10" y="3"/>
                    <a:pt x="11" y="4"/>
                    <a:pt x="12" y="5"/>
                  </a:cubicBezTo>
                  <a:cubicBezTo>
                    <a:pt x="13" y="5"/>
                    <a:pt x="15" y="6"/>
                    <a:pt x="16" y="6"/>
                  </a:cubicBezTo>
                  <a:cubicBezTo>
                    <a:pt x="18" y="7"/>
                    <a:pt x="19" y="9"/>
                    <a:pt x="20" y="10"/>
                  </a:cubicBezTo>
                </a:path>
              </a:pathLst>
            </a:custGeom>
            <a:solidFill>
              <a:srgbClr val="B3B3B3"/>
            </a:solidFill>
            <a:ln w="3175">
              <a:solidFill>
                <a:schemeClr val="tx1"/>
              </a:solidFill>
              <a:round/>
              <a:headEnd/>
              <a:tailEnd/>
            </a:ln>
          </p:spPr>
          <p:txBody>
            <a:bodyPr/>
            <a:lstStyle/>
            <a:p>
              <a:endParaRPr lang="en-GB" sz="2400" dirty="0"/>
            </a:p>
          </p:txBody>
        </p:sp>
        <p:sp>
          <p:nvSpPr>
            <p:cNvPr id="33" name="Freeform 5551"/>
            <p:cNvSpPr>
              <a:spLocks/>
            </p:cNvSpPr>
            <p:nvPr/>
          </p:nvSpPr>
          <p:spPr bwMode="auto">
            <a:xfrm>
              <a:off x="3559328" y="5737172"/>
              <a:ext cx="19051" cy="6349"/>
            </a:xfrm>
            <a:custGeom>
              <a:avLst/>
              <a:gdLst>
                <a:gd name="T0" fmla="*/ 19050 w 9"/>
                <a:gd name="T1" fmla="*/ 6350 h 3"/>
                <a:gd name="T2" fmla="*/ 0 w 9"/>
                <a:gd name="T3" fmla="*/ 0 h 3"/>
                <a:gd name="T4" fmla="*/ 19050 w 9"/>
                <a:gd name="T5" fmla="*/ 6350 h 3"/>
                <a:gd name="T6" fmla="*/ 0 60000 65536"/>
                <a:gd name="T7" fmla="*/ 0 60000 65536"/>
                <a:gd name="T8" fmla="*/ 0 60000 65536"/>
              </a:gdLst>
              <a:ahLst/>
              <a:cxnLst>
                <a:cxn ang="T6">
                  <a:pos x="T0" y="T1"/>
                </a:cxn>
                <a:cxn ang="T7">
                  <a:pos x="T2" y="T3"/>
                </a:cxn>
                <a:cxn ang="T8">
                  <a:pos x="T4" y="T5"/>
                </a:cxn>
              </a:cxnLst>
              <a:rect l="0" t="0" r="r" b="b"/>
              <a:pathLst>
                <a:path w="9" h="3">
                  <a:moveTo>
                    <a:pt x="9" y="3"/>
                  </a:moveTo>
                  <a:cubicBezTo>
                    <a:pt x="7" y="0"/>
                    <a:pt x="3" y="0"/>
                    <a:pt x="0" y="0"/>
                  </a:cubicBezTo>
                  <a:cubicBezTo>
                    <a:pt x="1" y="2"/>
                    <a:pt x="7" y="2"/>
                    <a:pt x="9" y="3"/>
                  </a:cubicBezTo>
                </a:path>
              </a:pathLst>
            </a:custGeom>
            <a:solidFill>
              <a:srgbClr val="B3B3B3"/>
            </a:solidFill>
            <a:ln w="3175">
              <a:solidFill>
                <a:schemeClr val="tx1"/>
              </a:solidFill>
              <a:round/>
              <a:headEnd/>
              <a:tailEnd/>
            </a:ln>
          </p:spPr>
          <p:txBody>
            <a:bodyPr/>
            <a:lstStyle/>
            <a:p>
              <a:endParaRPr lang="en-GB" sz="2400" dirty="0"/>
            </a:p>
          </p:txBody>
        </p:sp>
        <p:sp>
          <p:nvSpPr>
            <p:cNvPr id="34" name="Freeform 5552"/>
            <p:cNvSpPr>
              <a:spLocks/>
            </p:cNvSpPr>
            <p:nvPr/>
          </p:nvSpPr>
          <p:spPr bwMode="auto">
            <a:xfrm>
              <a:off x="3583141" y="5741932"/>
              <a:ext cx="6350" cy="1588"/>
            </a:xfrm>
            <a:custGeom>
              <a:avLst/>
              <a:gdLst>
                <a:gd name="T0" fmla="*/ 2117 w 3"/>
                <a:gd name="T1" fmla="*/ 1588 h 1"/>
                <a:gd name="T2" fmla="*/ 6350 w 3"/>
                <a:gd name="T3" fmla="*/ 0 h 1"/>
                <a:gd name="T4" fmla="*/ 0 w 3"/>
                <a:gd name="T5" fmla="*/ 1588 h 1"/>
                <a:gd name="T6" fmla="*/ 2117 w 3"/>
                <a:gd name="T7" fmla="*/ 1588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1" y="1"/>
                  </a:moveTo>
                  <a:cubicBezTo>
                    <a:pt x="2" y="1"/>
                    <a:pt x="3" y="1"/>
                    <a:pt x="3" y="0"/>
                  </a:cubicBezTo>
                  <a:cubicBezTo>
                    <a:pt x="2" y="0"/>
                    <a:pt x="1" y="1"/>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35" name="Freeform 5553"/>
            <p:cNvSpPr>
              <a:spLocks/>
            </p:cNvSpPr>
            <p:nvPr/>
          </p:nvSpPr>
          <p:spPr bwMode="auto">
            <a:xfrm>
              <a:off x="3957805" y="3886162"/>
              <a:ext cx="66678" cy="20638"/>
            </a:xfrm>
            <a:custGeom>
              <a:avLst/>
              <a:gdLst>
                <a:gd name="T0" fmla="*/ 0 w 32"/>
                <a:gd name="T1" fmla="*/ 12383 h 10"/>
                <a:gd name="T2" fmla="*/ 6251 w 32"/>
                <a:gd name="T3" fmla="*/ 14447 h 10"/>
                <a:gd name="T4" fmla="*/ 14585 w 32"/>
                <a:gd name="T5" fmla="*/ 14447 h 10"/>
                <a:gd name="T6" fmla="*/ 25003 w 32"/>
                <a:gd name="T7" fmla="*/ 10319 h 10"/>
                <a:gd name="T8" fmla="*/ 12502 w 32"/>
                <a:gd name="T9" fmla="*/ 12383 h 10"/>
                <a:gd name="T10" fmla="*/ 6251 w 32"/>
                <a:gd name="T11" fmla="*/ 10319 h 10"/>
                <a:gd name="T12" fmla="*/ 10418 w 32"/>
                <a:gd name="T13" fmla="*/ 8255 h 10"/>
                <a:gd name="T14" fmla="*/ 29170 w 32"/>
                <a:gd name="T15" fmla="*/ 8255 h 10"/>
                <a:gd name="T16" fmla="*/ 33338 w 32"/>
                <a:gd name="T17" fmla="*/ 4128 h 10"/>
                <a:gd name="T18" fmla="*/ 41672 w 32"/>
                <a:gd name="T19" fmla="*/ 2064 h 10"/>
                <a:gd name="T20" fmla="*/ 45839 w 32"/>
                <a:gd name="T21" fmla="*/ 6191 h 10"/>
                <a:gd name="T22" fmla="*/ 50006 w 32"/>
                <a:gd name="T23" fmla="*/ 6191 h 10"/>
                <a:gd name="T24" fmla="*/ 52090 w 32"/>
                <a:gd name="T25" fmla="*/ 10319 h 10"/>
                <a:gd name="T26" fmla="*/ 58341 w 32"/>
                <a:gd name="T27" fmla="*/ 8255 h 10"/>
                <a:gd name="T28" fmla="*/ 64591 w 32"/>
                <a:gd name="T29" fmla="*/ 12383 h 10"/>
                <a:gd name="T30" fmla="*/ 58341 w 32"/>
                <a:gd name="T31" fmla="*/ 16510 h 10"/>
                <a:gd name="T32" fmla="*/ 35421 w 32"/>
                <a:gd name="T33" fmla="*/ 8255 h 10"/>
                <a:gd name="T34" fmla="*/ 29170 w 32"/>
                <a:gd name="T35" fmla="*/ 12383 h 10"/>
                <a:gd name="T36" fmla="*/ 20836 w 32"/>
                <a:gd name="T37" fmla="*/ 18574 h 10"/>
                <a:gd name="T38" fmla="*/ 2084 w 32"/>
                <a:gd name="T39" fmla="*/ 20638 h 10"/>
                <a:gd name="T40" fmla="*/ 0 w 32"/>
                <a:gd name="T41" fmla="*/ 12383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2" h="10">
                  <a:moveTo>
                    <a:pt x="0" y="6"/>
                  </a:moveTo>
                  <a:cubicBezTo>
                    <a:pt x="2" y="5"/>
                    <a:pt x="2" y="5"/>
                    <a:pt x="3" y="7"/>
                  </a:cubicBezTo>
                  <a:cubicBezTo>
                    <a:pt x="3" y="9"/>
                    <a:pt x="6" y="7"/>
                    <a:pt x="7" y="7"/>
                  </a:cubicBezTo>
                  <a:cubicBezTo>
                    <a:pt x="4" y="6"/>
                    <a:pt x="12" y="5"/>
                    <a:pt x="12" y="5"/>
                  </a:cubicBezTo>
                  <a:cubicBezTo>
                    <a:pt x="10" y="5"/>
                    <a:pt x="8" y="5"/>
                    <a:pt x="6" y="6"/>
                  </a:cubicBezTo>
                  <a:cubicBezTo>
                    <a:pt x="5" y="7"/>
                    <a:pt x="4" y="7"/>
                    <a:pt x="3" y="5"/>
                  </a:cubicBezTo>
                  <a:cubicBezTo>
                    <a:pt x="2" y="4"/>
                    <a:pt x="4" y="4"/>
                    <a:pt x="5" y="4"/>
                  </a:cubicBezTo>
                  <a:cubicBezTo>
                    <a:pt x="8" y="4"/>
                    <a:pt x="11" y="4"/>
                    <a:pt x="14" y="4"/>
                  </a:cubicBezTo>
                  <a:cubicBezTo>
                    <a:pt x="14" y="4"/>
                    <a:pt x="14" y="1"/>
                    <a:pt x="16" y="2"/>
                  </a:cubicBezTo>
                  <a:cubicBezTo>
                    <a:pt x="17" y="2"/>
                    <a:pt x="19" y="0"/>
                    <a:pt x="20" y="1"/>
                  </a:cubicBezTo>
                  <a:cubicBezTo>
                    <a:pt x="21" y="2"/>
                    <a:pt x="21" y="3"/>
                    <a:pt x="22" y="3"/>
                  </a:cubicBezTo>
                  <a:cubicBezTo>
                    <a:pt x="23" y="3"/>
                    <a:pt x="23" y="3"/>
                    <a:pt x="24" y="3"/>
                  </a:cubicBezTo>
                  <a:cubicBezTo>
                    <a:pt x="25" y="3"/>
                    <a:pt x="24" y="5"/>
                    <a:pt x="25" y="5"/>
                  </a:cubicBezTo>
                  <a:cubicBezTo>
                    <a:pt x="26" y="5"/>
                    <a:pt x="27" y="5"/>
                    <a:pt x="28" y="4"/>
                  </a:cubicBezTo>
                  <a:cubicBezTo>
                    <a:pt x="29" y="4"/>
                    <a:pt x="32" y="4"/>
                    <a:pt x="31" y="6"/>
                  </a:cubicBezTo>
                  <a:cubicBezTo>
                    <a:pt x="31" y="7"/>
                    <a:pt x="29" y="8"/>
                    <a:pt x="28" y="8"/>
                  </a:cubicBezTo>
                  <a:cubicBezTo>
                    <a:pt x="23" y="9"/>
                    <a:pt x="18" y="3"/>
                    <a:pt x="17" y="4"/>
                  </a:cubicBezTo>
                  <a:cubicBezTo>
                    <a:pt x="17" y="6"/>
                    <a:pt x="17" y="6"/>
                    <a:pt x="14" y="6"/>
                  </a:cubicBezTo>
                  <a:cubicBezTo>
                    <a:pt x="13" y="6"/>
                    <a:pt x="10" y="7"/>
                    <a:pt x="10" y="9"/>
                  </a:cubicBezTo>
                  <a:cubicBezTo>
                    <a:pt x="10" y="9"/>
                    <a:pt x="1" y="8"/>
                    <a:pt x="1" y="10"/>
                  </a:cubicBezTo>
                  <a:cubicBezTo>
                    <a:pt x="0" y="9"/>
                    <a:pt x="0" y="8"/>
                    <a:pt x="0" y="6"/>
                  </a:cubicBezTo>
                </a:path>
              </a:pathLst>
            </a:custGeom>
            <a:solidFill>
              <a:srgbClr val="B3B3B3"/>
            </a:solidFill>
            <a:ln w="3175">
              <a:solidFill>
                <a:schemeClr val="tx1"/>
              </a:solidFill>
              <a:round/>
              <a:headEnd/>
              <a:tailEnd/>
            </a:ln>
          </p:spPr>
          <p:txBody>
            <a:bodyPr/>
            <a:lstStyle/>
            <a:p>
              <a:endParaRPr lang="en-GB" sz="2400" dirty="0"/>
            </a:p>
          </p:txBody>
        </p:sp>
        <p:sp>
          <p:nvSpPr>
            <p:cNvPr id="36" name="Freeform 5554"/>
            <p:cNvSpPr>
              <a:spLocks/>
            </p:cNvSpPr>
            <p:nvPr/>
          </p:nvSpPr>
          <p:spPr bwMode="auto">
            <a:xfrm>
              <a:off x="5426306" y="3575015"/>
              <a:ext cx="20639" cy="46038"/>
            </a:xfrm>
            <a:custGeom>
              <a:avLst/>
              <a:gdLst>
                <a:gd name="T0" fmla="*/ 2064 w 10"/>
                <a:gd name="T1" fmla="*/ 25112 h 22"/>
                <a:gd name="T2" fmla="*/ 4128 w 10"/>
                <a:gd name="T3" fmla="*/ 20926 h 22"/>
                <a:gd name="T4" fmla="*/ 4128 w 10"/>
                <a:gd name="T5" fmla="*/ 18834 h 22"/>
                <a:gd name="T6" fmla="*/ 12383 w 10"/>
                <a:gd name="T7" fmla="*/ 8371 h 22"/>
                <a:gd name="T8" fmla="*/ 18574 w 10"/>
                <a:gd name="T9" fmla="*/ 14648 h 22"/>
                <a:gd name="T10" fmla="*/ 16510 w 10"/>
                <a:gd name="T11" fmla="*/ 18834 h 22"/>
                <a:gd name="T12" fmla="*/ 18574 w 10"/>
                <a:gd name="T13" fmla="*/ 25112 h 22"/>
                <a:gd name="T14" fmla="*/ 20638 w 10"/>
                <a:gd name="T15" fmla="*/ 27204 h 22"/>
                <a:gd name="T16" fmla="*/ 18574 w 10"/>
                <a:gd name="T17" fmla="*/ 35575 h 22"/>
                <a:gd name="T18" fmla="*/ 14447 w 10"/>
                <a:gd name="T19" fmla="*/ 41853 h 22"/>
                <a:gd name="T20" fmla="*/ 6191 w 10"/>
                <a:gd name="T21" fmla="*/ 41853 h 22"/>
                <a:gd name="T22" fmla="*/ 2064 w 10"/>
                <a:gd name="T23" fmla="*/ 25112 h 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22">
                  <a:moveTo>
                    <a:pt x="1" y="12"/>
                  </a:moveTo>
                  <a:cubicBezTo>
                    <a:pt x="1" y="12"/>
                    <a:pt x="0" y="9"/>
                    <a:pt x="2" y="10"/>
                  </a:cubicBezTo>
                  <a:cubicBezTo>
                    <a:pt x="1" y="10"/>
                    <a:pt x="1" y="7"/>
                    <a:pt x="2" y="9"/>
                  </a:cubicBezTo>
                  <a:cubicBezTo>
                    <a:pt x="2" y="7"/>
                    <a:pt x="3" y="0"/>
                    <a:pt x="6" y="4"/>
                  </a:cubicBezTo>
                  <a:cubicBezTo>
                    <a:pt x="7" y="5"/>
                    <a:pt x="9" y="5"/>
                    <a:pt x="9" y="7"/>
                  </a:cubicBezTo>
                  <a:cubicBezTo>
                    <a:pt x="9" y="8"/>
                    <a:pt x="9" y="8"/>
                    <a:pt x="8" y="9"/>
                  </a:cubicBezTo>
                  <a:cubicBezTo>
                    <a:pt x="8" y="10"/>
                    <a:pt x="9" y="11"/>
                    <a:pt x="9" y="12"/>
                  </a:cubicBezTo>
                  <a:cubicBezTo>
                    <a:pt x="9" y="13"/>
                    <a:pt x="10" y="13"/>
                    <a:pt x="10" y="13"/>
                  </a:cubicBezTo>
                  <a:cubicBezTo>
                    <a:pt x="10" y="14"/>
                    <a:pt x="10" y="15"/>
                    <a:pt x="9" y="17"/>
                  </a:cubicBezTo>
                  <a:cubicBezTo>
                    <a:pt x="9" y="18"/>
                    <a:pt x="9" y="20"/>
                    <a:pt x="7" y="20"/>
                  </a:cubicBezTo>
                  <a:cubicBezTo>
                    <a:pt x="5" y="21"/>
                    <a:pt x="4" y="22"/>
                    <a:pt x="3" y="20"/>
                  </a:cubicBezTo>
                  <a:cubicBezTo>
                    <a:pt x="2" y="17"/>
                    <a:pt x="1" y="15"/>
                    <a:pt x="1" y="12"/>
                  </a:cubicBezTo>
                </a:path>
              </a:pathLst>
            </a:custGeom>
            <a:solidFill>
              <a:srgbClr val="B3B3B3"/>
            </a:solidFill>
            <a:ln w="3175">
              <a:solidFill>
                <a:schemeClr val="tx1"/>
              </a:solidFill>
              <a:round/>
              <a:headEnd/>
              <a:tailEnd/>
            </a:ln>
          </p:spPr>
          <p:txBody>
            <a:bodyPr/>
            <a:lstStyle/>
            <a:p>
              <a:endParaRPr lang="en-GB" sz="2400" dirty="0"/>
            </a:p>
          </p:txBody>
        </p:sp>
        <p:sp>
          <p:nvSpPr>
            <p:cNvPr id="37" name="Freeform 5555"/>
            <p:cNvSpPr>
              <a:spLocks/>
            </p:cNvSpPr>
            <p:nvPr/>
          </p:nvSpPr>
          <p:spPr bwMode="auto">
            <a:xfrm>
              <a:off x="2616312" y="3768688"/>
              <a:ext cx="46040" cy="22225"/>
            </a:xfrm>
            <a:custGeom>
              <a:avLst/>
              <a:gdLst>
                <a:gd name="T0" fmla="*/ 0 w 22"/>
                <a:gd name="T1" fmla="*/ 8890 h 10"/>
                <a:gd name="T2" fmla="*/ 25112 w 22"/>
                <a:gd name="T3" fmla="*/ 2223 h 10"/>
                <a:gd name="T4" fmla="*/ 37667 w 22"/>
                <a:gd name="T5" fmla="*/ 8890 h 10"/>
                <a:gd name="T6" fmla="*/ 46038 w 22"/>
                <a:gd name="T7" fmla="*/ 17780 h 10"/>
                <a:gd name="T8" fmla="*/ 39760 w 22"/>
                <a:gd name="T9" fmla="*/ 17780 h 10"/>
                <a:gd name="T10" fmla="*/ 33482 w 22"/>
                <a:gd name="T11" fmla="*/ 17780 h 10"/>
                <a:gd name="T12" fmla="*/ 31390 w 22"/>
                <a:gd name="T13" fmla="*/ 15558 h 10"/>
                <a:gd name="T14" fmla="*/ 29297 w 22"/>
                <a:gd name="T15" fmla="*/ 20003 h 10"/>
                <a:gd name="T16" fmla="*/ 25112 w 22"/>
                <a:gd name="T17" fmla="*/ 22225 h 10"/>
                <a:gd name="T18" fmla="*/ 18834 w 22"/>
                <a:gd name="T19" fmla="*/ 20003 h 10"/>
                <a:gd name="T20" fmla="*/ 10463 w 22"/>
                <a:gd name="T21" fmla="*/ 17780 h 10"/>
                <a:gd name="T22" fmla="*/ 8371 w 22"/>
                <a:gd name="T23" fmla="*/ 11113 h 10"/>
                <a:gd name="T24" fmla="*/ 0 w 22"/>
                <a:gd name="T25" fmla="*/ 8890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0">
                  <a:moveTo>
                    <a:pt x="0" y="4"/>
                  </a:moveTo>
                  <a:cubicBezTo>
                    <a:pt x="3" y="0"/>
                    <a:pt x="8" y="1"/>
                    <a:pt x="12" y="1"/>
                  </a:cubicBezTo>
                  <a:cubicBezTo>
                    <a:pt x="14" y="2"/>
                    <a:pt x="16" y="3"/>
                    <a:pt x="18" y="4"/>
                  </a:cubicBezTo>
                  <a:cubicBezTo>
                    <a:pt x="21" y="5"/>
                    <a:pt x="21" y="6"/>
                    <a:pt x="22" y="8"/>
                  </a:cubicBezTo>
                  <a:cubicBezTo>
                    <a:pt x="21" y="8"/>
                    <a:pt x="20" y="8"/>
                    <a:pt x="19" y="8"/>
                  </a:cubicBezTo>
                  <a:cubicBezTo>
                    <a:pt x="18" y="8"/>
                    <a:pt x="17" y="7"/>
                    <a:pt x="16" y="8"/>
                  </a:cubicBezTo>
                  <a:cubicBezTo>
                    <a:pt x="18" y="7"/>
                    <a:pt x="16" y="7"/>
                    <a:pt x="15" y="7"/>
                  </a:cubicBezTo>
                  <a:cubicBezTo>
                    <a:pt x="15" y="8"/>
                    <a:pt x="15" y="9"/>
                    <a:pt x="14" y="9"/>
                  </a:cubicBezTo>
                  <a:cubicBezTo>
                    <a:pt x="13" y="9"/>
                    <a:pt x="11" y="8"/>
                    <a:pt x="12" y="10"/>
                  </a:cubicBezTo>
                  <a:cubicBezTo>
                    <a:pt x="11" y="10"/>
                    <a:pt x="11" y="9"/>
                    <a:pt x="9" y="9"/>
                  </a:cubicBezTo>
                  <a:cubicBezTo>
                    <a:pt x="8" y="9"/>
                    <a:pt x="6" y="9"/>
                    <a:pt x="5" y="8"/>
                  </a:cubicBezTo>
                  <a:cubicBezTo>
                    <a:pt x="5" y="7"/>
                    <a:pt x="4" y="6"/>
                    <a:pt x="4" y="5"/>
                  </a:cubicBezTo>
                  <a:cubicBezTo>
                    <a:pt x="3" y="4"/>
                    <a:pt x="1" y="5"/>
                    <a:pt x="0" y="4"/>
                  </a:cubicBezTo>
                </a:path>
              </a:pathLst>
            </a:custGeom>
            <a:solidFill>
              <a:srgbClr val="B3B3B3"/>
            </a:solidFill>
            <a:ln w="3175">
              <a:solidFill>
                <a:schemeClr val="tx1"/>
              </a:solidFill>
              <a:round/>
              <a:headEnd/>
              <a:tailEnd/>
            </a:ln>
          </p:spPr>
          <p:txBody>
            <a:bodyPr/>
            <a:lstStyle/>
            <a:p>
              <a:endParaRPr lang="en-GB" sz="2400" dirty="0"/>
            </a:p>
          </p:txBody>
        </p:sp>
        <p:sp>
          <p:nvSpPr>
            <p:cNvPr id="38" name="Freeform 5556"/>
            <p:cNvSpPr>
              <a:spLocks/>
            </p:cNvSpPr>
            <p:nvPr/>
          </p:nvSpPr>
          <p:spPr bwMode="auto">
            <a:xfrm>
              <a:off x="5013539" y="3340067"/>
              <a:ext cx="47627" cy="26988"/>
            </a:xfrm>
            <a:custGeom>
              <a:avLst/>
              <a:gdLst>
                <a:gd name="T0" fmla="*/ 2071 w 23"/>
                <a:gd name="T1" fmla="*/ 16608 h 13"/>
                <a:gd name="T2" fmla="*/ 0 w 23"/>
                <a:gd name="T3" fmla="*/ 14532 h 13"/>
                <a:gd name="T4" fmla="*/ 10353 w 23"/>
                <a:gd name="T5" fmla="*/ 12456 h 13"/>
                <a:gd name="T6" fmla="*/ 16565 w 23"/>
                <a:gd name="T7" fmla="*/ 8304 h 13"/>
                <a:gd name="T8" fmla="*/ 31060 w 23"/>
                <a:gd name="T9" fmla="*/ 6228 h 13"/>
                <a:gd name="T10" fmla="*/ 47625 w 23"/>
                <a:gd name="T11" fmla="*/ 0 h 13"/>
                <a:gd name="T12" fmla="*/ 35201 w 23"/>
                <a:gd name="T13" fmla="*/ 8304 h 13"/>
                <a:gd name="T14" fmla="*/ 37272 w 23"/>
                <a:gd name="T15" fmla="*/ 16608 h 13"/>
                <a:gd name="T16" fmla="*/ 31060 w 23"/>
                <a:gd name="T17" fmla="*/ 16608 h 13"/>
                <a:gd name="T18" fmla="*/ 24848 w 23"/>
                <a:gd name="T19" fmla="*/ 22836 h 13"/>
                <a:gd name="T20" fmla="*/ 16565 w 23"/>
                <a:gd name="T21" fmla="*/ 26988 h 13"/>
                <a:gd name="T22" fmla="*/ 2071 w 23"/>
                <a:gd name="T23" fmla="*/ 16608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3" h="13">
                  <a:moveTo>
                    <a:pt x="1" y="8"/>
                  </a:moveTo>
                  <a:cubicBezTo>
                    <a:pt x="1" y="8"/>
                    <a:pt x="0" y="7"/>
                    <a:pt x="0" y="7"/>
                  </a:cubicBezTo>
                  <a:cubicBezTo>
                    <a:pt x="2" y="8"/>
                    <a:pt x="4" y="6"/>
                    <a:pt x="5" y="6"/>
                  </a:cubicBezTo>
                  <a:cubicBezTo>
                    <a:pt x="8" y="6"/>
                    <a:pt x="6" y="3"/>
                    <a:pt x="8" y="4"/>
                  </a:cubicBezTo>
                  <a:cubicBezTo>
                    <a:pt x="10" y="4"/>
                    <a:pt x="13" y="4"/>
                    <a:pt x="15" y="3"/>
                  </a:cubicBezTo>
                  <a:cubicBezTo>
                    <a:pt x="18" y="3"/>
                    <a:pt x="20" y="0"/>
                    <a:pt x="23" y="0"/>
                  </a:cubicBezTo>
                  <a:cubicBezTo>
                    <a:pt x="21" y="1"/>
                    <a:pt x="19" y="4"/>
                    <a:pt x="17" y="4"/>
                  </a:cubicBezTo>
                  <a:cubicBezTo>
                    <a:pt x="15" y="5"/>
                    <a:pt x="17" y="7"/>
                    <a:pt x="18" y="8"/>
                  </a:cubicBezTo>
                  <a:cubicBezTo>
                    <a:pt x="17" y="8"/>
                    <a:pt x="15" y="8"/>
                    <a:pt x="15" y="8"/>
                  </a:cubicBezTo>
                  <a:cubicBezTo>
                    <a:pt x="14" y="9"/>
                    <a:pt x="14" y="10"/>
                    <a:pt x="12" y="11"/>
                  </a:cubicBezTo>
                  <a:cubicBezTo>
                    <a:pt x="11" y="11"/>
                    <a:pt x="8" y="11"/>
                    <a:pt x="8" y="13"/>
                  </a:cubicBezTo>
                  <a:cubicBezTo>
                    <a:pt x="5" y="11"/>
                    <a:pt x="2" y="12"/>
                    <a:pt x="1" y="8"/>
                  </a:cubicBezTo>
                </a:path>
              </a:pathLst>
            </a:custGeom>
            <a:solidFill>
              <a:srgbClr val="B3B3B3"/>
            </a:solidFill>
            <a:ln w="3175">
              <a:solidFill>
                <a:schemeClr val="tx1"/>
              </a:solidFill>
              <a:round/>
              <a:headEnd/>
              <a:tailEnd/>
            </a:ln>
          </p:spPr>
          <p:txBody>
            <a:bodyPr/>
            <a:lstStyle/>
            <a:p>
              <a:endParaRPr lang="en-GB" sz="2400" dirty="0"/>
            </a:p>
          </p:txBody>
        </p:sp>
        <p:sp>
          <p:nvSpPr>
            <p:cNvPr id="39" name="Freeform 5557"/>
            <p:cNvSpPr>
              <a:spLocks/>
            </p:cNvSpPr>
            <p:nvPr/>
          </p:nvSpPr>
          <p:spPr bwMode="auto">
            <a:xfrm>
              <a:off x="5061164" y="3441665"/>
              <a:ext cx="9525" cy="9525"/>
            </a:xfrm>
            <a:custGeom>
              <a:avLst/>
              <a:gdLst>
                <a:gd name="T0" fmla="*/ 0 w 4"/>
                <a:gd name="T1" fmla="*/ 7144 h 4"/>
                <a:gd name="T2" fmla="*/ 7144 w 4"/>
                <a:gd name="T3" fmla="*/ 0 h 4"/>
                <a:gd name="T4" fmla="*/ 2381 w 4"/>
                <a:gd name="T5" fmla="*/ 9525 h 4"/>
                <a:gd name="T6" fmla="*/ 0 w 4"/>
                <a:gd name="T7" fmla="*/ 7144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4">
                  <a:moveTo>
                    <a:pt x="0" y="3"/>
                  </a:moveTo>
                  <a:cubicBezTo>
                    <a:pt x="1" y="2"/>
                    <a:pt x="2" y="1"/>
                    <a:pt x="3" y="0"/>
                  </a:cubicBezTo>
                  <a:cubicBezTo>
                    <a:pt x="4" y="0"/>
                    <a:pt x="1" y="4"/>
                    <a:pt x="1" y="4"/>
                  </a:cubicBezTo>
                  <a:cubicBezTo>
                    <a:pt x="1" y="4"/>
                    <a:pt x="0" y="3"/>
                    <a:pt x="0" y="3"/>
                  </a:cubicBezTo>
                </a:path>
              </a:pathLst>
            </a:custGeom>
            <a:solidFill>
              <a:srgbClr val="B3B3B3"/>
            </a:solidFill>
            <a:ln w="3175">
              <a:solidFill>
                <a:schemeClr val="tx1"/>
              </a:solidFill>
              <a:round/>
              <a:headEnd/>
              <a:tailEnd/>
            </a:ln>
          </p:spPr>
          <p:txBody>
            <a:bodyPr/>
            <a:lstStyle/>
            <a:p>
              <a:endParaRPr lang="en-GB" sz="2400" dirty="0"/>
            </a:p>
          </p:txBody>
        </p:sp>
        <p:sp>
          <p:nvSpPr>
            <p:cNvPr id="40" name="Freeform 5558"/>
            <p:cNvSpPr>
              <a:spLocks/>
            </p:cNvSpPr>
            <p:nvPr/>
          </p:nvSpPr>
          <p:spPr bwMode="auto">
            <a:xfrm>
              <a:off x="5075453" y="3416266"/>
              <a:ext cx="12701" cy="31749"/>
            </a:xfrm>
            <a:custGeom>
              <a:avLst/>
              <a:gdLst>
                <a:gd name="T0" fmla="*/ 0 w 6"/>
                <a:gd name="T1" fmla="*/ 10583 h 15"/>
                <a:gd name="T2" fmla="*/ 6350 w 6"/>
                <a:gd name="T3" fmla="*/ 0 h 15"/>
                <a:gd name="T4" fmla="*/ 12700 w 6"/>
                <a:gd name="T5" fmla="*/ 4233 h 15"/>
                <a:gd name="T6" fmla="*/ 12700 w 6"/>
                <a:gd name="T7" fmla="*/ 19050 h 15"/>
                <a:gd name="T8" fmla="*/ 10583 w 6"/>
                <a:gd name="T9" fmla="*/ 27517 h 15"/>
                <a:gd name="T10" fmla="*/ 4233 w 6"/>
                <a:gd name="T11" fmla="*/ 29633 h 15"/>
                <a:gd name="T12" fmla="*/ 0 w 6"/>
                <a:gd name="T13" fmla="*/ 27517 h 15"/>
                <a:gd name="T14" fmla="*/ 6350 w 6"/>
                <a:gd name="T15" fmla="*/ 19050 h 15"/>
                <a:gd name="T16" fmla="*/ 4233 w 6"/>
                <a:gd name="T17" fmla="*/ 19050 h 15"/>
                <a:gd name="T18" fmla="*/ 0 w 6"/>
                <a:gd name="T19" fmla="*/ 19050 h 15"/>
                <a:gd name="T20" fmla="*/ 0 w 6"/>
                <a:gd name="T21" fmla="*/ 10583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15">
                  <a:moveTo>
                    <a:pt x="0" y="5"/>
                  </a:moveTo>
                  <a:cubicBezTo>
                    <a:pt x="1" y="3"/>
                    <a:pt x="1" y="0"/>
                    <a:pt x="3" y="0"/>
                  </a:cubicBezTo>
                  <a:cubicBezTo>
                    <a:pt x="3" y="1"/>
                    <a:pt x="5" y="2"/>
                    <a:pt x="6" y="2"/>
                  </a:cubicBezTo>
                  <a:cubicBezTo>
                    <a:pt x="6" y="4"/>
                    <a:pt x="6" y="7"/>
                    <a:pt x="6" y="9"/>
                  </a:cubicBezTo>
                  <a:cubicBezTo>
                    <a:pt x="6" y="11"/>
                    <a:pt x="6" y="12"/>
                    <a:pt x="5" y="13"/>
                  </a:cubicBezTo>
                  <a:cubicBezTo>
                    <a:pt x="2" y="14"/>
                    <a:pt x="2" y="14"/>
                    <a:pt x="2" y="14"/>
                  </a:cubicBezTo>
                  <a:cubicBezTo>
                    <a:pt x="1" y="15"/>
                    <a:pt x="0" y="15"/>
                    <a:pt x="0" y="13"/>
                  </a:cubicBezTo>
                  <a:cubicBezTo>
                    <a:pt x="0" y="12"/>
                    <a:pt x="3" y="9"/>
                    <a:pt x="3" y="9"/>
                  </a:cubicBezTo>
                  <a:cubicBezTo>
                    <a:pt x="3" y="9"/>
                    <a:pt x="2" y="9"/>
                    <a:pt x="2" y="9"/>
                  </a:cubicBezTo>
                  <a:cubicBezTo>
                    <a:pt x="1" y="9"/>
                    <a:pt x="1" y="9"/>
                    <a:pt x="0" y="9"/>
                  </a:cubicBezTo>
                  <a:cubicBezTo>
                    <a:pt x="0" y="7"/>
                    <a:pt x="0" y="5"/>
                    <a:pt x="0" y="5"/>
                  </a:cubicBezTo>
                </a:path>
              </a:pathLst>
            </a:custGeom>
            <a:solidFill>
              <a:srgbClr val="B3B3B3"/>
            </a:solidFill>
            <a:ln w="3175">
              <a:solidFill>
                <a:schemeClr val="tx1"/>
              </a:solidFill>
              <a:round/>
              <a:headEnd/>
              <a:tailEnd/>
            </a:ln>
          </p:spPr>
          <p:txBody>
            <a:bodyPr/>
            <a:lstStyle/>
            <a:p>
              <a:endParaRPr lang="en-GB" sz="2400" dirty="0"/>
            </a:p>
          </p:txBody>
        </p:sp>
        <p:sp>
          <p:nvSpPr>
            <p:cNvPr id="41" name="Freeform 5559"/>
            <p:cNvSpPr>
              <a:spLocks noEditPoints="1"/>
            </p:cNvSpPr>
            <p:nvPr/>
          </p:nvSpPr>
          <p:spPr bwMode="auto">
            <a:xfrm>
              <a:off x="5088154" y="3422616"/>
              <a:ext cx="0" cy="22225"/>
            </a:xfrm>
            <a:custGeom>
              <a:avLst/>
              <a:gdLst>
                <a:gd name="T0" fmla="*/ 22225 h 10"/>
                <a:gd name="T1" fmla="*/ 22225 h 10"/>
                <a:gd name="T2" fmla="*/ 22225 h 10"/>
                <a:gd name="T3" fmla="*/ 22225 h 10"/>
                <a:gd name="T4" fmla="*/ 0 h 10"/>
                <a:gd name="T5" fmla="*/ 0 h 10"/>
                <a:gd name="T6" fmla="*/ 0 h 10"/>
                <a:gd name="T7" fmla="*/ 0 h 10"/>
                <a:gd name="T8" fmla="*/ 0 60000 65536"/>
                <a:gd name="T9" fmla="*/ 0 60000 65536"/>
                <a:gd name="T10" fmla="*/ 0 60000 65536"/>
                <a:gd name="T11" fmla="*/ 0 60000 65536"/>
                <a:gd name="T12" fmla="*/ 0 60000 65536"/>
                <a:gd name="T13" fmla="*/ 0 60000 65536"/>
                <a:gd name="T14" fmla="*/ 0 60000 65536"/>
                <a:gd name="T15" fmla="*/ 0 60000 65536"/>
              </a:gdLst>
              <a:ahLst/>
              <a:cxnLst>
                <a:cxn ang="T8">
                  <a:pos x="0" y="T0"/>
                </a:cxn>
                <a:cxn ang="T9">
                  <a:pos x="0" y="T1"/>
                </a:cxn>
                <a:cxn ang="T10">
                  <a:pos x="0" y="T2"/>
                </a:cxn>
                <a:cxn ang="T11">
                  <a:pos x="0" y="T3"/>
                </a:cxn>
                <a:cxn ang="T12">
                  <a:pos x="0" y="T4"/>
                </a:cxn>
                <a:cxn ang="T13">
                  <a:pos x="0" y="T5"/>
                </a:cxn>
                <a:cxn ang="T14">
                  <a:pos x="0" y="T6"/>
                </a:cxn>
                <a:cxn ang="T15">
                  <a:pos x="0" y="T7"/>
                </a:cxn>
              </a:cxnLst>
              <a:rect l="0" t="0" r="r" b="b"/>
              <a:pathLst>
                <a:path h="10">
                  <a:moveTo>
                    <a:pt x="0" y="10"/>
                  </a:moveTo>
                  <a:cubicBezTo>
                    <a:pt x="0" y="10"/>
                    <a:pt x="0" y="10"/>
                    <a:pt x="0" y="10"/>
                  </a:cubicBezTo>
                  <a:cubicBezTo>
                    <a:pt x="0" y="10"/>
                    <a:pt x="0" y="10"/>
                    <a:pt x="0" y="10"/>
                  </a:cubicBezTo>
                  <a:cubicBezTo>
                    <a:pt x="0" y="10"/>
                    <a:pt x="0" y="10"/>
                    <a:pt x="0" y="10"/>
                  </a:cubicBezTo>
                  <a:moveTo>
                    <a:pt x="0" y="0"/>
                  </a:moveTo>
                  <a:cubicBezTo>
                    <a:pt x="0" y="0"/>
                    <a:pt x="0" y="0"/>
                    <a:pt x="0" y="0"/>
                  </a:cubicBezTo>
                  <a:cubicBezTo>
                    <a:pt x="0" y="0"/>
                    <a:pt x="0" y="0"/>
                    <a:pt x="0" y="0"/>
                  </a:cubicBezTo>
                  <a:cubicBezTo>
                    <a:pt x="0" y="0"/>
                    <a:pt x="0" y="0"/>
                    <a:pt x="0" y="0"/>
                  </a:cubicBezTo>
                </a:path>
              </a:pathLst>
            </a:custGeom>
            <a:solidFill>
              <a:srgbClr val="FFFFFF"/>
            </a:solidFill>
            <a:ln w="3175">
              <a:solidFill>
                <a:schemeClr val="tx1"/>
              </a:solidFill>
              <a:round/>
              <a:headEnd/>
              <a:tailEnd/>
            </a:ln>
          </p:spPr>
          <p:txBody>
            <a:bodyPr/>
            <a:lstStyle/>
            <a:p>
              <a:endParaRPr lang="en-GB" sz="2400" dirty="0"/>
            </a:p>
          </p:txBody>
        </p:sp>
        <p:sp>
          <p:nvSpPr>
            <p:cNvPr id="42" name="Freeform 5560"/>
            <p:cNvSpPr>
              <a:spLocks/>
            </p:cNvSpPr>
            <p:nvPr/>
          </p:nvSpPr>
          <p:spPr bwMode="auto">
            <a:xfrm>
              <a:off x="5088154" y="3416266"/>
              <a:ext cx="25401" cy="34925"/>
            </a:xfrm>
            <a:custGeom>
              <a:avLst/>
              <a:gdLst>
                <a:gd name="T0" fmla="*/ 4233 w 12"/>
                <a:gd name="T1" fmla="*/ 0 h 16"/>
                <a:gd name="T2" fmla="*/ 0 w 12"/>
                <a:gd name="T3" fmla="*/ 0 h 16"/>
                <a:gd name="T4" fmla="*/ 0 w 12"/>
                <a:gd name="T5" fmla="*/ 6548 h 16"/>
                <a:gd name="T6" fmla="*/ 0 w 12"/>
                <a:gd name="T7" fmla="*/ 6548 h 16"/>
                <a:gd name="T8" fmla="*/ 0 w 12"/>
                <a:gd name="T9" fmla="*/ 19645 h 16"/>
                <a:gd name="T10" fmla="*/ 0 w 12"/>
                <a:gd name="T11" fmla="*/ 28377 h 16"/>
                <a:gd name="T12" fmla="*/ 0 w 12"/>
                <a:gd name="T13" fmla="*/ 28377 h 16"/>
                <a:gd name="T14" fmla="*/ 0 w 12"/>
                <a:gd name="T15" fmla="*/ 28377 h 16"/>
                <a:gd name="T16" fmla="*/ 0 w 12"/>
                <a:gd name="T17" fmla="*/ 28377 h 16"/>
                <a:gd name="T18" fmla="*/ 0 w 12"/>
                <a:gd name="T19" fmla="*/ 28377 h 16"/>
                <a:gd name="T20" fmla="*/ 0 w 12"/>
                <a:gd name="T21" fmla="*/ 34925 h 16"/>
                <a:gd name="T22" fmla="*/ 4233 w 12"/>
                <a:gd name="T23" fmla="*/ 34925 h 16"/>
                <a:gd name="T24" fmla="*/ 4233 w 12"/>
                <a:gd name="T25" fmla="*/ 0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16">
                  <a:moveTo>
                    <a:pt x="2" y="0"/>
                  </a:moveTo>
                  <a:cubicBezTo>
                    <a:pt x="1" y="0"/>
                    <a:pt x="1" y="0"/>
                    <a:pt x="0" y="0"/>
                  </a:cubicBezTo>
                  <a:cubicBezTo>
                    <a:pt x="0" y="1"/>
                    <a:pt x="0" y="2"/>
                    <a:pt x="0" y="3"/>
                  </a:cubicBezTo>
                  <a:cubicBezTo>
                    <a:pt x="0" y="3"/>
                    <a:pt x="0" y="3"/>
                    <a:pt x="0" y="3"/>
                  </a:cubicBezTo>
                  <a:cubicBezTo>
                    <a:pt x="0" y="5"/>
                    <a:pt x="0" y="8"/>
                    <a:pt x="0" y="9"/>
                  </a:cubicBezTo>
                  <a:cubicBezTo>
                    <a:pt x="0" y="11"/>
                    <a:pt x="0" y="12"/>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5"/>
                    <a:pt x="0" y="16"/>
                  </a:cubicBezTo>
                  <a:cubicBezTo>
                    <a:pt x="0" y="16"/>
                    <a:pt x="1" y="16"/>
                    <a:pt x="2" y="16"/>
                  </a:cubicBezTo>
                  <a:cubicBezTo>
                    <a:pt x="12" y="16"/>
                    <a:pt x="12" y="0"/>
                    <a:pt x="2" y="0"/>
                  </a:cubicBezTo>
                </a:path>
              </a:pathLst>
            </a:custGeom>
            <a:solidFill>
              <a:srgbClr val="B3B3B3"/>
            </a:solidFill>
            <a:ln w="3175">
              <a:solidFill>
                <a:schemeClr val="tx1"/>
              </a:solidFill>
              <a:round/>
              <a:headEnd/>
              <a:tailEnd/>
            </a:ln>
          </p:spPr>
          <p:txBody>
            <a:bodyPr/>
            <a:lstStyle/>
            <a:p>
              <a:endParaRPr lang="en-GB" sz="2400" dirty="0"/>
            </a:p>
          </p:txBody>
        </p:sp>
        <p:sp>
          <p:nvSpPr>
            <p:cNvPr id="43" name="Freeform 5561"/>
            <p:cNvSpPr>
              <a:spLocks noEditPoints="1"/>
            </p:cNvSpPr>
            <p:nvPr/>
          </p:nvSpPr>
          <p:spPr bwMode="auto">
            <a:xfrm>
              <a:off x="5080216" y="3416266"/>
              <a:ext cx="7938" cy="34925"/>
            </a:xfrm>
            <a:custGeom>
              <a:avLst/>
              <a:gdLst>
                <a:gd name="T0" fmla="*/ 7938 w 4"/>
                <a:gd name="T1" fmla="*/ 28377 h 16"/>
                <a:gd name="T2" fmla="*/ 7938 w 4"/>
                <a:gd name="T3" fmla="*/ 28377 h 16"/>
                <a:gd name="T4" fmla="*/ 7938 w 4"/>
                <a:gd name="T5" fmla="*/ 28377 h 16"/>
                <a:gd name="T6" fmla="*/ 5954 w 4"/>
                <a:gd name="T7" fmla="*/ 28377 h 16"/>
                <a:gd name="T8" fmla="*/ 0 w 4"/>
                <a:gd name="T9" fmla="*/ 30559 h 16"/>
                <a:gd name="T10" fmla="*/ 0 w 4"/>
                <a:gd name="T11" fmla="*/ 30559 h 16"/>
                <a:gd name="T12" fmla="*/ 7938 w 4"/>
                <a:gd name="T13" fmla="*/ 34925 h 16"/>
                <a:gd name="T14" fmla="*/ 7938 w 4"/>
                <a:gd name="T15" fmla="*/ 28377 h 16"/>
                <a:gd name="T16" fmla="*/ 7938 w 4"/>
                <a:gd name="T17" fmla="*/ 0 h 16"/>
                <a:gd name="T18" fmla="*/ 1985 w 4"/>
                <a:gd name="T19" fmla="*/ 2183 h 16"/>
                <a:gd name="T20" fmla="*/ 7938 w 4"/>
                <a:gd name="T21" fmla="*/ 4366 h 16"/>
                <a:gd name="T22" fmla="*/ 7938 w 4"/>
                <a:gd name="T23" fmla="*/ 6548 h 16"/>
                <a:gd name="T24" fmla="*/ 7938 w 4"/>
                <a:gd name="T25" fmla="*/ 6548 h 16"/>
                <a:gd name="T26" fmla="*/ 7938 w 4"/>
                <a:gd name="T27" fmla="*/ 0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 h="16">
                  <a:moveTo>
                    <a:pt x="4" y="13"/>
                  </a:moveTo>
                  <a:cubicBezTo>
                    <a:pt x="4" y="13"/>
                    <a:pt x="4" y="13"/>
                    <a:pt x="4" y="13"/>
                  </a:cubicBezTo>
                  <a:cubicBezTo>
                    <a:pt x="4" y="13"/>
                    <a:pt x="4" y="13"/>
                    <a:pt x="4" y="13"/>
                  </a:cubicBezTo>
                  <a:cubicBezTo>
                    <a:pt x="4" y="13"/>
                    <a:pt x="3" y="13"/>
                    <a:pt x="3" y="13"/>
                  </a:cubicBezTo>
                  <a:cubicBezTo>
                    <a:pt x="0" y="14"/>
                    <a:pt x="0" y="14"/>
                    <a:pt x="0" y="14"/>
                  </a:cubicBezTo>
                  <a:cubicBezTo>
                    <a:pt x="0" y="14"/>
                    <a:pt x="0" y="14"/>
                    <a:pt x="0" y="14"/>
                  </a:cubicBezTo>
                  <a:cubicBezTo>
                    <a:pt x="1" y="15"/>
                    <a:pt x="2" y="16"/>
                    <a:pt x="4" y="16"/>
                  </a:cubicBezTo>
                  <a:cubicBezTo>
                    <a:pt x="4" y="15"/>
                    <a:pt x="4" y="14"/>
                    <a:pt x="4" y="13"/>
                  </a:cubicBezTo>
                  <a:moveTo>
                    <a:pt x="4" y="0"/>
                  </a:moveTo>
                  <a:cubicBezTo>
                    <a:pt x="3" y="0"/>
                    <a:pt x="2" y="0"/>
                    <a:pt x="1" y="1"/>
                  </a:cubicBezTo>
                  <a:cubicBezTo>
                    <a:pt x="2" y="1"/>
                    <a:pt x="4" y="2"/>
                    <a:pt x="4" y="2"/>
                  </a:cubicBezTo>
                  <a:cubicBezTo>
                    <a:pt x="4" y="3"/>
                    <a:pt x="4" y="3"/>
                    <a:pt x="4" y="3"/>
                  </a:cubicBezTo>
                  <a:cubicBezTo>
                    <a:pt x="4" y="3"/>
                    <a:pt x="4" y="3"/>
                    <a:pt x="4" y="3"/>
                  </a:cubicBezTo>
                  <a:cubicBezTo>
                    <a:pt x="4" y="2"/>
                    <a:pt x="4" y="1"/>
                    <a:pt x="4" y="0"/>
                  </a:cubicBezTo>
                </a:path>
              </a:pathLst>
            </a:custGeom>
            <a:solidFill>
              <a:srgbClr val="B3B3B3"/>
            </a:solidFill>
            <a:ln w="3175">
              <a:solidFill>
                <a:schemeClr val="tx1"/>
              </a:solidFill>
              <a:round/>
              <a:headEnd/>
              <a:tailEnd/>
            </a:ln>
          </p:spPr>
          <p:txBody>
            <a:bodyPr/>
            <a:lstStyle/>
            <a:p>
              <a:endParaRPr lang="en-GB" sz="2400" dirty="0"/>
            </a:p>
          </p:txBody>
        </p:sp>
        <p:sp>
          <p:nvSpPr>
            <p:cNvPr id="44" name="Freeform 5562"/>
            <p:cNvSpPr>
              <a:spLocks noEditPoints="1"/>
            </p:cNvSpPr>
            <p:nvPr/>
          </p:nvSpPr>
          <p:spPr bwMode="auto">
            <a:xfrm>
              <a:off x="5075453" y="3427378"/>
              <a:ext cx="6350" cy="7938"/>
            </a:xfrm>
            <a:custGeom>
              <a:avLst/>
              <a:gdLst>
                <a:gd name="T0" fmla="*/ 6350 w 3"/>
                <a:gd name="T1" fmla="*/ 7938 h 4"/>
                <a:gd name="T2" fmla="*/ 6350 w 3"/>
                <a:gd name="T3" fmla="*/ 7938 h 4"/>
                <a:gd name="T4" fmla="*/ 6350 w 3"/>
                <a:gd name="T5" fmla="*/ 7938 h 4"/>
                <a:gd name="T6" fmla="*/ 6350 w 3"/>
                <a:gd name="T7" fmla="*/ 7938 h 4"/>
                <a:gd name="T8" fmla="*/ 6350 w 3"/>
                <a:gd name="T9" fmla="*/ 7938 h 4"/>
                <a:gd name="T10" fmla="*/ 0 w 3"/>
                <a:gd name="T11" fmla="*/ 0 h 4"/>
                <a:gd name="T12" fmla="*/ 0 w 3"/>
                <a:gd name="T13" fmla="*/ 1985 h 4"/>
                <a:gd name="T14" fmla="*/ 0 w 3"/>
                <a:gd name="T15" fmla="*/ 0 h 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 h="4">
                  <a:moveTo>
                    <a:pt x="3" y="4"/>
                  </a:moveTo>
                  <a:cubicBezTo>
                    <a:pt x="3" y="4"/>
                    <a:pt x="3" y="4"/>
                    <a:pt x="3" y="4"/>
                  </a:cubicBezTo>
                  <a:cubicBezTo>
                    <a:pt x="3" y="4"/>
                    <a:pt x="3" y="4"/>
                    <a:pt x="3" y="4"/>
                  </a:cubicBezTo>
                  <a:cubicBezTo>
                    <a:pt x="3" y="4"/>
                    <a:pt x="3" y="4"/>
                    <a:pt x="3" y="4"/>
                  </a:cubicBezTo>
                  <a:cubicBezTo>
                    <a:pt x="3" y="4"/>
                    <a:pt x="3" y="4"/>
                    <a:pt x="3" y="4"/>
                  </a:cubicBezTo>
                  <a:moveTo>
                    <a:pt x="0" y="0"/>
                  </a:moveTo>
                  <a:cubicBezTo>
                    <a:pt x="0" y="0"/>
                    <a:pt x="0" y="1"/>
                    <a:pt x="0" y="1"/>
                  </a:cubicBezTo>
                  <a:cubicBezTo>
                    <a:pt x="0" y="1"/>
                    <a:pt x="0" y="0"/>
                    <a:pt x="0" y="0"/>
                  </a:cubicBezTo>
                </a:path>
              </a:pathLst>
            </a:custGeom>
            <a:solidFill>
              <a:srgbClr val="FFFFFF"/>
            </a:solidFill>
            <a:ln w="3175">
              <a:solidFill>
                <a:schemeClr val="tx1"/>
              </a:solidFill>
              <a:round/>
              <a:headEnd/>
              <a:tailEnd/>
            </a:ln>
          </p:spPr>
          <p:txBody>
            <a:bodyPr/>
            <a:lstStyle/>
            <a:p>
              <a:endParaRPr lang="en-GB" sz="2400" dirty="0"/>
            </a:p>
          </p:txBody>
        </p:sp>
        <p:sp>
          <p:nvSpPr>
            <p:cNvPr id="45" name="Freeform 5563"/>
            <p:cNvSpPr>
              <a:spLocks/>
            </p:cNvSpPr>
            <p:nvPr/>
          </p:nvSpPr>
          <p:spPr bwMode="auto">
            <a:xfrm>
              <a:off x="5073865" y="3427378"/>
              <a:ext cx="7938" cy="14288"/>
            </a:xfrm>
            <a:custGeom>
              <a:avLst/>
              <a:gdLst>
                <a:gd name="T0" fmla="*/ 1985 w 4"/>
                <a:gd name="T1" fmla="*/ 0 h 7"/>
                <a:gd name="T2" fmla="*/ 3969 w 4"/>
                <a:gd name="T3" fmla="*/ 14288 h 7"/>
                <a:gd name="T4" fmla="*/ 7938 w 4"/>
                <a:gd name="T5" fmla="*/ 8165 h 7"/>
                <a:gd name="T6" fmla="*/ 7938 w 4"/>
                <a:gd name="T7" fmla="*/ 8165 h 7"/>
                <a:gd name="T8" fmla="*/ 5954 w 4"/>
                <a:gd name="T9" fmla="*/ 8165 h 7"/>
                <a:gd name="T10" fmla="*/ 5954 w 4"/>
                <a:gd name="T11" fmla="*/ 8165 h 7"/>
                <a:gd name="T12" fmla="*/ 5954 w 4"/>
                <a:gd name="T13" fmla="*/ 8165 h 7"/>
                <a:gd name="T14" fmla="*/ 1985 w 4"/>
                <a:gd name="T15" fmla="*/ 8165 h 7"/>
                <a:gd name="T16" fmla="*/ 1985 w 4"/>
                <a:gd name="T17" fmla="*/ 2041 h 7"/>
                <a:gd name="T18" fmla="*/ 1985 w 4"/>
                <a:gd name="T19" fmla="*/ 0 h 7"/>
                <a:gd name="T20" fmla="*/ 1985 w 4"/>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7">
                  <a:moveTo>
                    <a:pt x="1" y="0"/>
                  </a:moveTo>
                  <a:cubicBezTo>
                    <a:pt x="0" y="2"/>
                    <a:pt x="0" y="5"/>
                    <a:pt x="2" y="7"/>
                  </a:cubicBezTo>
                  <a:cubicBezTo>
                    <a:pt x="2" y="6"/>
                    <a:pt x="3" y="5"/>
                    <a:pt x="4" y="4"/>
                  </a:cubicBezTo>
                  <a:cubicBezTo>
                    <a:pt x="4" y="4"/>
                    <a:pt x="4" y="4"/>
                    <a:pt x="4" y="4"/>
                  </a:cubicBezTo>
                  <a:cubicBezTo>
                    <a:pt x="4" y="4"/>
                    <a:pt x="4" y="4"/>
                    <a:pt x="3" y="4"/>
                  </a:cubicBezTo>
                  <a:cubicBezTo>
                    <a:pt x="3" y="4"/>
                    <a:pt x="3" y="4"/>
                    <a:pt x="3" y="4"/>
                  </a:cubicBezTo>
                  <a:cubicBezTo>
                    <a:pt x="3" y="4"/>
                    <a:pt x="3" y="4"/>
                    <a:pt x="3" y="4"/>
                  </a:cubicBezTo>
                  <a:cubicBezTo>
                    <a:pt x="2" y="4"/>
                    <a:pt x="1" y="4"/>
                    <a:pt x="1" y="4"/>
                  </a:cubicBezTo>
                  <a:cubicBezTo>
                    <a:pt x="1" y="2"/>
                    <a:pt x="1" y="2"/>
                    <a:pt x="1" y="1"/>
                  </a:cubicBezTo>
                  <a:cubicBezTo>
                    <a:pt x="1" y="1"/>
                    <a:pt x="1" y="0"/>
                    <a:pt x="1"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46" name="Freeform 5564"/>
            <p:cNvSpPr>
              <a:spLocks/>
            </p:cNvSpPr>
            <p:nvPr/>
          </p:nvSpPr>
          <p:spPr bwMode="auto">
            <a:xfrm>
              <a:off x="5075453" y="3419441"/>
              <a:ext cx="12701" cy="26988"/>
            </a:xfrm>
            <a:custGeom>
              <a:avLst/>
              <a:gdLst>
                <a:gd name="T0" fmla="*/ 6350 w 6"/>
                <a:gd name="T1" fmla="*/ 0 h 13"/>
                <a:gd name="T2" fmla="*/ 0 w 6"/>
                <a:gd name="T3" fmla="*/ 8304 h 13"/>
                <a:gd name="T4" fmla="*/ 0 w 6"/>
                <a:gd name="T5" fmla="*/ 8304 h 13"/>
                <a:gd name="T6" fmla="*/ 0 w 6"/>
                <a:gd name="T7" fmla="*/ 10380 h 13"/>
                <a:gd name="T8" fmla="*/ 0 w 6"/>
                <a:gd name="T9" fmla="*/ 16608 h 13"/>
                <a:gd name="T10" fmla="*/ 4233 w 6"/>
                <a:gd name="T11" fmla="*/ 16608 h 13"/>
                <a:gd name="T12" fmla="*/ 4233 w 6"/>
                <a:gd name="T13" fmla="*/ 16608 h 13"/>
                <a:gd name="T14" fmla="*/ 4233 w 6"/>
                <a:gd name="T15" fmla="*/ 16608 h 13"/>
                <a:gd name="T16" fmla="*/ 6350 w 6"/>
                <a:gd name="T17" fmla="*/ 16608 h 13"/>
                <a:gd name="T18" fmla="*/ 6350 w 6"/>
                <a:gd name="T19" fmla="*/ 16608 h 13"/>
                <a:gd name="T20" fmla="*/ 6350 w 6"/>
                <a:gd name="T21" fmla="*/ 16608 h 13"/>
                <a:gd name="T22" fmla="*/ 6350 w 6"/>
                <a:gd name="T23" fmla="*/ 16608 h 13"/>
                <a:gd name="T24" fmla="*/ 2117 w 6"/>
                <a:gd name="T25" fmla="*/ 22836 h 13"/>
                <a:gd name="T26" fmla="*/ 4233 w 6"/>
                <a:gd name="T27" fmla="*/ 26988 h 13"/>
                <a:gd name="T28" fmla="*/ 4233 w 6"/>
                <a:gd name="T29" fmla="*/ 26988 h 13"/>
                <a:gd name="T30" fmla="*/ 10583 w 6"/>
                <a:gd name="T31" fmla="*/ 24912 h 13"/>
                <a:gd name="T32" fmla="*/ 12700 w 6"/>
                <a:gd name="T33" fmla="*/ 24912 h 13"/>
                <a:gd name="T34" fmla="*/ 12700 w 6"/>
                <a:gd name="T35" fmla="*/ 24912 h 13"/>
                <a:gd name="T36" fmla="*/ 12700 w 6"/>
                <a:gd name="T37" fmla="*/ 16608 h 13"/>
                <a:gd name="T38" fmla="*/ 12700 w 6"/>
                <a:gd name="T39" fmla="*/ 4152 h 13"/>
                <a:gd name="T40" fmla="*/ 12700 w 6"/>
                <a:gd name="T41" fmla="*/ 4152 h 13"/>
                <a:gd name="T42" fmla="*/ 12700 w 6"/>
                <a:gd name="T43" fmla="*/ 2076 h 13"/>
                <a:gd name="T44" fmla="*/ 6350 w 6"/>
                <a:gd name="T45" fmla="*/ 0 h 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 h="13">
                  <a:moveTo>
                    <a:pt x="3" y="0"/>
                  </a:moveTo>
                  <a:cubicBezTo>
                    <a:pt x="2" y="1"/>
                    <a:pt x="1" y="2"/>
                    <a:pt x="0" y="4"/>
                  </a:cubicBezTo>
                  <a:cubicBezTo>
                    <a:pt x="0" y="4"/>
                    <a:pt x="0" y="4"/>
                    <a:pt x="0" y="4"/>
                  </a:cubicBezTo>
                  <a:cubicBezTo>
                    <a:pt x="0" y="4"/>
                    <a:pt x="0" y="5"/>
                    <a:pt x="0" y="5"/>
                  </a:cubicBezTo>
                  <a:cubicBezTo>
                    <a:pt x="0" y="6"/>
                    <a:pt x="0" y="6"/>
                    <a:pt x="0" y="8"/>
                  </a:cubicBezTo>
                  <a:cubicBezTo>
                    <a:pt x="0" y="8"/>
                    <a:pt x="1" y="8"/>
                    <a:pt x="2" y="8"/>
                  </a:cubicBezTo>
                  <a:cubicBezTo>
                    <a:pt x="2" y="8"/>
                    <a:pt x="2" y="8"/>
                    <a:pt x="2" y="8"/>
                  </a:cubicBezTo>
                  <a:cubicBezTo>
                    <a:pt x="2" y="8"/>
                    <a:pt x="2" y="8"/>
                    <a:pt x="2" y="8"/>
                  </a:cubicBezTo>
                  <a:cubicBezTo>
                    <a:pt x="3" y="8"/>
                    <a:pt x="3" y="8"/>
                    <a:pt x="3" y="8"/>
                  </a:cubicBezTo>
                  <a:cubicBezTo>
                    <a:pt x="3" y="8"/>
                    <a:pt x="3" y="8"/>
                    <a:pt x="3" y="8"/>
                  </a:cubicBezTo>
                  <a:cubicBezTo>
                    <a:pt x="3" y="8"/>
                    <a:pt x="3" y="8"/>
                    <a:pt x="3" y="8"/>
                  </a:cubicBezTo>
                  <a:cubicBezTo>
                    <a:pt x="3" y="8"/>
                    <a:pt x="3" y="8"/>
                    <a:pt x="3" y="8"/>
                  </a:cubicBezTo>
                  <a:cubicBezTo>
                    <a:pt x="2" y="9"/>
                    <a:pt x="1" y="10"/>
                    <a:pt x="1" y="11"/>
                  </a:cubicBezTo>
                  <a:cubicBezTo>
                    <a:pt x="1" y="12"/>
                    <a:pt x="2" y="13"/>
                    <a:pt x="2" y="13"/>
                  </a:cubicBezTo>
                  <a:cubicBezTo>
                    <a:pt x="2" y="13"/>
                    <a:pt x="2" y="13"/>
                    <a:pt x="2" y="13"/>
                  </a:cubicBezTo>
                  <a:cubicBezTo>
                    <a:pt x="5" y="12"/>
                    <a:pt x="5" y="12"/>
                    <a:pt x="5" y="12"/>
                  </a:cubicBezTo>
                  <a:cubicBezTo>
                    <a:pt x="5" y="12"/>
                    <a:pt x="6" y="12"/>
                    <a:pt x="6" y="12"/>
                  </a:cubicBezTo>
                  <a:cubicBezTo>
                    <a:pt x="6" y="12"/>
                    <a:pt x="6" y="12"/>
                    <a:pt x="6" y="12"/>
                  </a:cubicBezTo>
                  <a:cubicBezTo>
                    <a:pt x="6" y="11"/>
                    <a:pt x="6" y="10"/>
                    <a:pt x="6" y="8"/>
                  </a:cubicBezTo>
                  <a:cubicBezTo>
                    <a:pt x="6" y="7"/>
                    <a:pt x="6" y="4"/>
                    <a:pt x="6" y="2"/>
                  </a:cubicBezTo>
                  <a:cubicBezTo>
                    <a:pt x="6" y="2"/>
                    <a:pt x="6" y="2"/>
                    <a:pt x="6" y="2"/>
                  </a:cubicBezTo>
                  <a:cubicBezTo>
                    <a:pt x="6" y="2"/>
                    <a:pt x="6" y="2"/>
                    <a:pt x="6" y="1"/>
                  </a:cubicBezTo>
                  <a:cubicBezTo>
                    <a:pt x="6" y="1"/>
                    <a:pt x="4" y="0"/>
                    <a:pt x="3" y="0"/>
                  </a:cubicBezTo>
                </a:path>
              </a:pathLst>
            </a:custGeom>
            <a:solidFill>
              <a:srgbClr val="B3B3B3"/>
            </a:solidFill>
            <a:ln w="3175">
              <a:solidFill>
                <a:schemeClr val="tx1"/>
              </a:solidFill>
              <a:round/>
              <a:headEnd/>
              <a:tailEnd/>
            </a:ln>
          </p:spPr>
          <p:txBody>
            <a:bodyPr/>
            <a:lstStyle/>
            <a:p>
              <a:endParaRPr lang="en-GB" sz="2400" dirty="0"/>
            </a:p>
          </p:txBody>
        </p:sp>
        <p:sp>
          <p:nvSpPr>
            <p:cNvPr id="47" name="Freeform 5565"/>
            <p:cNvSpPr>
              <a:spLocks/>
            </p:cNvSpPr>
            <p:nvPr/>
          </p:nvSpPr>
          <p:spPr bwMode="auto">
            <a:xfrm>
              <a:off x="6856703" y="4108409"/>
              <a:ext cx="20639" cy="30163"/>
            </a:xfrm>
            <a:custGeom>
              <a:avLst/>
              <a:gdLst>
                <a:gd name="T0" fmla="*/ 0 w 10"/>
                <a:gd name="T1" fmla="*/ 12927 h 14"/>
                <a:gd name="T2" fmla="*/ 18574 w 10"/>
                <a:gd name="T3" fmla="*/ 2155 h 14"/>
                <a:gd name="T4" fmla="*/ 18574 w 10"/>
                <a:gd name="T5" fmla="*/ 6464 h 14"/>
                <a:gd name="T6" fmla="*/ 14447 w 10"/>
                <a:gd name="T7" fmla="*/ 12927 h 14"/>
                <a:gd name="T8" fmla="*/ 12383 w 10"/>
                <a:gd name="T9" fmla="*/ 25854 h 14"/>
                <a:gd name="T10" fmla="*/ 4128 w 10"/>
                <a:gd name="T11" fmla="*/ 19391 h 14"/>
                <a:gd name="T12" fmla="*/ 0 w 10"/>
                <a:gd name="T13" fmla="*/ 12927 h 1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 h="14">
                  <a:moveTo>
                    <a:pt x="0" y="6"/>
                  </a:moveTo>
                  <a:cubicBezTo>
                    <a:pt x="4" y="6"/>
                    <a:pt x="5" y="2"/>
                    <a:pt x="9" y="1"/>
                  </a:cubicBezTo>
                  <a:cubicBezTo>
                    <a:pt x="10" y="0"/>
                    <a:pt x="10" y="2"/>
                    <a:pt x="9" y="3"/>
                  </a:cubicBezTo>
                  <a:cubicBezTo>
                    <a:pt x="7" y="4"/>
                    <a:pt x="7" y="4"/>
                    <a:pt x="7" y="6"/>
                  </a:cubicBezTo>
                  <a:cubicBezTo>
                    <a:pt x="7" y="6"/>
                    <a:pt x="8" y="14"/>
                    <a:pt x="6" y="12"/>
                  </a:cubicBezTo>
                  <a:cubicBezTo>
                    <a:pt x="5" y="12"/>
                    <a:pt x="3" y="10"/>
                    <a:pt x="2" y="9"/>
                  </a:cubicBezTo>
                  <a:cubicBezTo>
                    <a:pt x="2" y="8"/>
                    <a:pt x="2" y="6"/>
                    <a:pt x="0" y="6"/>
                  </a:cubicBezTo>
                </a:path>
              </a:pathLst>
            </a:custGeom>
            <a:solidFill>
              <a:srgbClr val="B3B3B3"/>
            </a:solidFill>
            <a:ln w="3175">
              <a:solidFill>
                <a:schemeClr val="tx1"/>
              </a:solidFill>
              <a:round/>
              <a:headEnd/>
              <a:tailEnd/>
            </a:ln>
          </p:spPr>
          <p:txBody>
            <a:bodyPr/>
            <a:lstStyle/>
            <a:p>
              <a:endParaRPr lang="en-GB" sz="2400" dirty="0"/>
            </a:p>
          </p:txBody>
        </p:sp>
        <p:sp>
          <p:nvSpPr>
            <p:cNvPr id="48" name="Freeform 5566"/>
            <p:cNvSpPr>
              <a:spLocks/>
            </p:cNvSpPr>
            <p:nvPr/>
          </p:nvSpPr>
          <p:spPr bwMode="auto">
            <a:xfrm>
              <a:off x="6875754" y="4113172"/>
              <a:ext cx="7938" cy="14288"/>
            </a:xfrm>
            <a:custGeom>
              <a:avLst/>
              <a:gdLst>
                <a:gd name="T0" fmla="*/ 1985 w 4"/>
                <a:gd name="T1" fmla="*/ 4082 h 7"/>
                <a:gd name="T2" fmla="*/ 3969 w 4"/>
                <a:gd name="T3" fmla="*/ 0 h 7"/>
                <a:gd name="T4" fmla="*/ 7938 w 4"/>
                <a:gd name="T5" fmla="*/ 14288 h 7"/>
                <a:gd name="T6" fmla="*/ 1985 w 4"/>
                <a:gd name="T7" fmla="*/ 4082 h 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7">
                  <a:moveTo>
                    <a:pt x="1" y="2"/>
                  </a:moveTo>
                  <a:cubicBezTo>
                    <a:pt x="0" y="0"/>
                    <a:pt x="1" y="1"/>
                    <a:pt x="2" y="0"/>
                  </a:cubicBezTo>
                  <a:cubicBezTo>
                    <a:pt x="3" y="2"/>
                    <a:pt x="4" y="5"/>
                    <a:pt x="4" y="7"/>
                  </a:cubicBezTo>
                  <a:cubicBezTo>
                    <a:pt x="1" y="6"/>
                    <a:pt x="1" y="4"/>
                    <a:pt x="1" y="2"/>
                  </a:cubicBezTo>
                </a:path>
              </a:pathLst>
            </a:custGeom>
            <a:solidFill>
              <a:srgbClr val="B3B3B3"/>
            </a:solidFill>
            <a:ln w="3175">
              <a:solidFill>
                <a:schemeClr val="tx1"/>
              </a:solidFill>
              <a:round/>
              <a:headEnd/>
              <a:tailEnd/>
            </a:ln>
          </p:spPr>
          <p:txBody>
            <a:bodyPr/>
            <a:lstStyle/>
            <a:p>
              <a:endParaRPr lang="en-GB" sz="2400" dirty="0"/>
            </a:p>
          </p:txBody>
        </p:sp>
        <p:sp>
          <p:nvSpPr>
            <p:cNvPr id="49" name="Freeform 5567"/>
            <p:cNvSpPr>
              <a:spLocks/>
            </p:cNvSpPr>
            <p:nvPr/>
          </p:nvSpPr>
          <p:spPr bwMode="auto">
            <a:xfrm>
              <a:off x="2959226" y="3963948"/>
              <a:ext cx="25401" cy="20638"/>
            </a:xfrm>
            <a:custGeom>
              <a:avLst/>
              <a:gdLst>
                <a:gd name="T0" fmla="*/ 0 w 12"/>
                <a:gd name="T1" fmla="*/ 18574 h 10"/>
                <a:gd name="T2" fmla="*/ 10583 w 12"/>
                <a:gd name="T3" fmla="*/ 12383 h 10"/>
                <a:gd name="T4" fmla="*/ 6350 w 12"/>
                <a:gd name="T5" fmla="*/ 4128 h 10"/>
                <a:gd name="T6" fmla="*/ 19050 w 12"/>
                <a:gd name="T7" fmla="*/ 0 h 10"/>
                <a:gd name="T8" fmla="*/ 21167 w 12"/>
                <a:gd name="T9" fmla="*/ 8255 h 10"/>
                <a:gd name="T10" fmla="*/ 16933 w 12"/>
                <a:gd name="T11" fmla="*/ 18574 h 10"/>
                <a:gd name="T12" fmla="*/ 0 w 12"/>
                <a:gd name="T13" fmla="*/ 18574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0">
                  <a:moveTo>
                    <a:pt x="0" y="9"/>
                  </a:moveTo>
                  <a:cubicBezTo>
                    <a:pt x="1" y="8"/>
                    <a:pt x="4" y="8"/>
                    <a:pt x="5" y="6"/>
                  </a:cubicBezTo>
                  <a:cubicBezTo>
                    <a:pt x="6" y="4"/>
                    <a:pt x="5" y="2"/>
                    <a:pt x="3" y="2"/>
                  </a:cubicBezTo>
                  <a:cubicBezTo>
                    <a:pt x="5" y="0"/>
                    <a:pt x="7" y="0"/>
                    <a:pt x="9" y="0"/>
                  </a:cubicBezTo>
                  <a:cubicBezTo>
                    <a:pt x="12" y="0"/>
                    <a:pt x="9" y="2"/>
                    <a:pt x="10" y="4"/>
                  </a:cubicBezTo>
                  <a:cubicBezTo>
                    <a:pt x="10" y="6"/>
                    <a:pt x="11" y="8"/>
                    <a:pt x="8" y="9"/>
                  </a:cubicBezTo>
                  <a:cubicBezTo>
                    <a:pt x="6" y="10"/>
                    <a:pt x="3" y="8"/>
                    <a:pt x="0" y="9"/>
                  </a:cubicBezTo>
                </a:path>
              </a:pathLst>
            </a:custGeom>
            <a:solidFill>
              <a:srgbClr val="B3B3B3"/>
            </a:solidFill>
            <a:ln w="3175">
              <a:solidFill>
                <a:schemeClr val="tx1"/>
              </a:solidFill>
              <a:round/>
              <a:headEnd/>
              <a:tailEnd/>
            </a:ln>
          </p:spPr>
          <p:txBody>
            <a:bodyPr/>
            <a:lstStyle/>
            <a:p>
              <a:endParaRPr lang="en-GB" sz="2400" dirty="0"/>
            </a:p>
          </p:txBody>
        </p:sp>
        <p:sp>
          <p:nvSpPr>
            <p:cNvPr id="50" name="Freeform 5568"/>
            <p:cNvSpPr>
              <a:spLocks/>
            </p:cNvSpPr>
            <p:nvPr/>
          </p:nvSpPr>
          <p:spPr bwMode="auto">
            <a:xfrm>
              <a:off x="2984627" y="3949661"/>
              <a:ext cx="7938" cy="7938"/>
            </a:xfrm>
            <a:custGeom>
              <a:avLst/>
              <a:gdLst>
                <a:gd name="T0" fmla="*/ 0 w 4"/>
                <a:gd name="T1" fmla="*/ 7938 h 4"/>
                <a:gd name="T2" fmla="*/ 7938 w 4"/>
                <a:gd name="T3" fmla="*/ 0 h 4"/>
                <a:gd name="T4" fmla="*/ 0 w 4"/>
                <a:gd name="T5" fmla="*/ 7938 h 4"/>
                <a:gd name="T6" fmla="*/ 0 60000 65536"/>
                <a:gd name="T7" fmla="*/ 0 60000 65536"/>
                <a:gd name="T8" fmla="*/ 0 60000 65536"/>
              </a:gdLst>
              <a:ahLst/>
              <a:cxnLst>
                <a:cxn ang="T6">
                  <a:pos x="T0" y="T1"/>
                </a:cxn>
                <a:cxn ang="T7">
                  <a:pos x="T2" y="T3"/>
                </a:cxn>
                <a:cxn ang="T8">
                  <a:pos x="T4" y="T5"/>
                </a:cxn>
              </a:cxnLst>
              <a:rect l="0" t="0" r="r" b="b"/>
              <a:pathLst>
                <a:path w="4" h="4">
                  <a:moveTo>
                    <a:pt x="0" y="4"/>
                  </a:moveTo>
                  <a:cubicBezTo>
                    <a:pt x="0" y="2"/>
                    <a:pt x="2" y="1"/>
                    <a:pt x="4" y="0"/>
                  </a:cubicBezTo>
                  <a:cubicBezTo>
                    <a:pt x="4" y="2"/>
                    <a:pt x="1" y="3"/>
                    <a:pt x="0" y="4"/>
                  </a:cubicBezTo>
                </a:path>
              </a:pathLst>
            </a:custGeom>
            <a:solidFill>
              <a:srgbClr val="B3B3B3"/>
            </a:solidFill>
            <a:ln w="3175">
              <a:solidFill>
                <a:schemeClr val="tx1"/>
              </a:solidFill>
              <a:round/>
              <a:headEnd/>
              <a:tailEnd/>
            </a:ln>
          </p:spPr>
          <p:txBody>
            <a:bodyPr/>
            <a:lstStyle/>
            <a:p>
              <a:endParaRPr lang="en-GB" sz="2400" dirty="0"/>
            </a:p>
          </p:txBody>
        </p:sp>
        <p:sp>
          <p:nvSpPr>
            <p:cNvPr id="51" name="Freeform 5569"/>
            <p:cNvSpPr>
              <a:spLocks/>
            </p:cNvSpPr>
            <p:nvPr/>
          </p:nvSpPr>
          <p:spPr bwMode="auto">
            <a:xfrm>
              <a:off x="3772061" y="3800438"/>
              <a:ext cx="9525" cy="11113"/>
            </a:xfrm>
            <a:custGeom>
              <a:avLst/>
              <a:gdLst>
                <a:gd name="T0" fmla="*/ 3810 w 5"/>
                <a:gd name="T1" fmla="*/ 11113 h 5"/>
                <a:gd name="T2" fmla="*/ 7620 w 5"/>
                <a:gd name="T3" fmla="*/ 4445 h 5"/>
                <a:gd name="T4" fmla="*/ 3810 w 5"/>
                <a:gd name="T5" fmla="*/ 11113 h 5"/>
                <a:gd name="T6" fmla="*/ 0 60000 65536"/>
                <a:gd name="T7" fmla="*/ 0 60000 65536"/>
                <a:gd name="T8" fmla="*/ 0 60000 65536"/>
              </a:gdLst>
              <a:ahLst/>
              <a:cxnLst>
                <a:cxn ang="T6">
                  <a:pos x="T0" y="T1"/>
                </a:cxn>
                <a:cxn ang="T7">
                  <a:pos x="T2" y="T3"/>
                </a:cxn>
                <a:cxn ang="T8">
                  <a:pos x="T4" y="T5"/>
                </a:cxn>
              </a:cxnLst>
              <a:rect l="0" t="0" r="r" b="b"/>
              <a:pathLst>
                <a:path w="5" h="5">
                  <a:moveTo>
                    <a:pt x="2" y="5"/>
                  </a:moveTo>
                  <a:cubicBezTo>
                    <a:pt x="3" y="5"/>
                    <a:pt x="5" y="3"/>
                    <a:pt x="4" y="2"/>
                  </a:cubicBezTo>
                  <a:cubicBezTo>
                    <a:pt x="4" y="0"/>
                    <a:pt x="0" y="3"/>
                    <a:pt x="2" y="5"/>
                  </a:cubicBezTo>
                </a:path>
              </a:pathLst>
            </a:custGeom>
            <a:solidFill>
              <a:srgbClr val="B3B3B3"/>
            </a:solidFill>
            <a:ln w="3175">
              <a:solidFill>
                <a:schemeClr val="tx1"/>
              </a:solidFill>
              <a:round/>
              <a:headEnd/>
              <a:tailEnd/>
            </a:ln>
          </p:spPr>
          <p:txBody>
            <a:bodyPr/>
            <a:lstStyle/>
            <a:p>
              <a:endParaRPr lang="en-GB" sz="2400" dirty="0"/>
            </a:p>
          </p:txBody>
        </p:sp>
        <p:sp>
          <p:nvSpPr>
            <p:cNvPr id="52" name="Freeform 5570"/>
            <p:cNvSpPr>
              <a:spLocks/>
            </p:cNvSpPr>
            <p:nvPr/>
          </p:nvSpPr>
          <p:spPr bwMode="auto">
            <a:xfrm>
              <a:off x="3778411" y="3808375"/>
              <a:ext cx="7938" cy="4763"/>
            </a:xfrm>
            <a:custGeom>
              <a:avLst/>
              <a:gdLst>
                <a:gd name="T0" fmla="*/ 3969 w 4"/>
                <a:gd name="T1" fmla="*/ 4763 h 2"/>
                <a:gd name="T2" fmla="*/ 3969 w 4"/>
                <a:gd name="T3" fmla="*/ 4763 h 2"/>
                <a:gd name="T4" fmla="*/ 0 60000 65536"/>
                <a:gd name="T5" fmla="*/ 0 60000 65536"/>
              </a:gdLst>
              <a:ahLst/>
              <a:cxnLst>
                <a:cxn ang="T4">
                  <a:pos x="T0" y="T1"/>
                </a:cxn>
                <a:cxn ang="T5">
                  <a:pos x="T2" y="T3"/>
                </a:cxn>
              </a:cxnLst>
              <a:rect l="0" t="0" r="r" b="b"/>
              <a:pathLst>
                <a:path w="4" h="2">
                  <a:moveTo>
                    <a:pt x="2" y="2"/>
                  </a:moveTo>
                  <a:cubicBezTo>
                    <a:pt x="4" y="2"/>
                    <a:pt x="0" y="0"/>
                    <a:pt x="2" y="2"/>
                  </a:cubicBezTo>
                </a:path>
              </a:pathLst>
            </a:custGeom>
            <a:solidFill>
              <a:srgbClr val="B3B3B3"/>
            </a:solidFill>
            <a:ln w="3175">
              <a:solidFill>
                <a:schemeClr val="tx1"/>
              </a:solidFill>
              <a:round/>
              <a:headEnd/>
              <a:tailEnd/>
            </a:ln>
          </p:spPr>
          <p:txBody>
            <a:bodyPr/>
            <a:lstStyle/>
            <a:p>
              <a:endParaRPr lang="en-GB" sz="2400" dirty="0"/>
            </a:p>
          </p:txBody>
        </p:sp>
        <p:sp>
          <p:nvSpPr>
            <p:cNvPr id="53" name="Freeform 5571"/>
            <p:cNvSpPr>
              <a:spLocks/>
            </p:cNvSpPr>
            <p:nvPr/>
          </p:nvSpPr>
          <p:spPr bwMode="auto">
            <a:xfrm>
              <a:off x="3787937" y="3857587"/>
              <a:ext cx="6350" cy="6349"/>
            </a:xfrm>
            <a:custGeom>
              <a:avLst/>
              <a:gdLst>
                <a:gd name="T0" fmla="*/ 4233 w 3"/>
                <a:gd name="T1" fmla="*/ 6350 h 3"/>
                <a:gd name="T2" fmla="*/ 4233 w 3"/>
                <a:gd name="T3" fmla="*/ 2117 h 3"/>
                <a:gd name="T4" fmla="*/ 4233 w 3"/>
                <a:gd name="T5" fmla="*/ 6350 h 3"/>
                <a:gd name="T6" fmla="*/ 0 60000 65536"/>
                <a:gd name="T7" fmla="*/ 0 60000 65536"/>
                <a:gd name="T8" fmla="*/ 0 60000 65536"/>
              </a:gdLst>
              <a:ahLst/>
              <a:cxnLst>
                <a:cxn ang="T6">
                  <a:pos x="T0" y="T1"/>
                </a:cxn>
                <a:cxn ang="T7">
                  <a:pos x="T2" y="T3"/>
                </a:cxn>
                <a:cxn ang="T8">
                  <a:pos x="T4" y="T5"/>
                </a:cxn>
              </a:cxnLst>
              <a:rect l="0" t="0" r="r" b="b"/>
              <a:pathLst>
                <a:path w="3" h="3">
                  <a:moveTo>
                    <a:pt x="2" y="3"/>
                  </a:moveTo>
                  <a:cubicBezTo>
                    <a:pt x="3" y="3"/>
                    <a:pt x="3" y="1"/>
                    <a:pt x="2" y="1"/>
                  </a:cubicBezTo>
                  <a:cubicBezTo>
                    <a:pt x="1" y="0"/>
                    <a:pt x="0" y="2"/>
                    <a:pt x="2" y="3"/>
                  </a:cubicBezTo>
                </a:path>
              </a:pathLst>
            </a:custGeom>
            <a:solidFill>
              <a:srgbClr val="B3B3B3"/>
            </a:solidFill>
            <a:ln w="3175">
              <a:solidFill>
                <a:schemeClr val="tx1"/>
              </a:solidFill>
              <a:round/>
              <a:headEnd/>
              <a:tailEnd/>
            </a:ln>
          </p:spPr>
          <p:txBody>
            <a:bodyPr/>
            <a:lstStyle/>
            <a:p>
              <a:endParaRPr lang="en-GB" sz="2400" dirty="0"/>
            </a:p>
          </p:txBody>
        </p:sp>
        <p:sp>
          <p:nvSpPr>
            <p:cNvPr id="54" name="Freeform 5572"/>
            <p:cNvSpPr>
              <a:spLocks/>
            </p:cNvSpPr>
            <p:nvPr/>
          </p:nvSpPr>
          <p:spPr bwMode="auto">
            <a:xfrm>
              <a:off x="3792698" y="3814724"/>
              <a:ext cx="9525" cy="6349"/>
            </a:xfrm>
            <a:custGeom>
              <a:avLst/>
              <a:gdLst>
                <a:gd name="T0" fmla="*/ 1905 w 5"/>
                <a:gd name="T1" fmla="*/ 6350 h 3"/>
                <a:gd name="T2" fmla="*/ 9525 w 5"/>
                <a:gd name="T3" fmla="*/ 4233 h 3"/>
                <a:gd name="T4" fmla="*/ 0 w 5"/>
                <a:gd name="T5" fmla="*/ 2117 h 3"/>
                <a:gd name="T6" fmla="*/ 1905 w 5"/>
                <a:gd name="T7" fmla="*/ 6350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3">
                  <a:moveTo>
                    <a:pt x="1" y="3"/>
                  </a:moveTo>
                  <a:cubicBezTo>
                    <a:pt x="2" y="1"/>
                    <a:pt x="4" y="3"/>
                    <a:pt x="5" y="2"/>
                  </a:cubicBezTo>
                  <a:cubicBezTo>
                    <a:pt x="3" y="1"/>
                    <a:pt x="2" y="0"/>
                    <a:pt x="0" y="1"/>
                  </a:cubicBezTo>
                  <a:cubicBezTo>
                    <a:pt x="1" y="2"/>
                    <a:pt x="1" y="2"/>
                    <a:pt x="1" y="3"/>
                  </a:cubicBezTo>
                </a:path>
              </a:pathLst>
            </a:custGeom>
            <a:solidFill>
              <a:srgbClr val="B3B3B3"/>
            </a:solidFill>
            <a:ln w="3175">
              <a:solidFill>
                <a:schemeClr val="tx1"/>
              </a:solidFill>
              <a:round/>
              <a:headEnd/>
              <a:tailEnd/>
            </a:ln>
          </p:spPr>
          <p:txBody>
            <a:bodyPr/>
            <a:lstStyle/>
            <a:p>
              <a:endParaRPr lang="en-GB" sz="2400" dirty="0"/>
            </a:p>
          </p:txBody>
        </p:sp>
        <p:sp>
          <p:nvSpPr>
            <p:cNvPr id="55" name="Freeform 5573"/>
            <p:cNvSpPr>
              <a:spLocks/>
            </p:cNvSpPr>
            <p:nvPr/>
          </p:nvSpPr>
          <p:spPr bwMode="auto">
            <a:xfrm>
              <a:off x="3805399" y="3851236"/>
              <a:ext cx="9525" cy="9525"/>
            </a:xfrm>
            <a:custGeom>
              <a:avLst/>
              <a:gdLst>
                <a:gd name="T0" fmla="*/ 5715 w 5"/>
                <a:gd name="T1" fmla="*/ 9525 h 5"/>
                <a:gd name="T2" fmla="*/ 1905 w 5"/>
                <a:gd name="T3" fmla="*/ 0 h 5"/>
                <a:gd name="T4" fmla="*/ 5715 w 5"/>
                <a:gd name="T5" fmla="*/ 9525 h 5"/>
                <a:gd name="T6" fmla="*/ 0 60000 65536"/>
                <a:gd name="T7" fmla="*/ 0 60000 65536"/>
                <a:gd name="T8" fmla="*/ 0 60000 65536"/>
              </a:gdLst>
              <a:ahLst/>
              <a:cxnLst>
                <a:cxn ang="T6">
                  <a:pos x="T0" y="T1"/>
                </a:cxn>
                <a:cxn ang="T7">
                  <a:pos x="T2" y="T3"/>
                </a:cxn>
                <a:cxn ang="T8">
                  <a:pos x="T4" y="T5"/>
                </a:cxn>
              </a:cxnLst>
              <a:rect l="0" t="0" r="r" b="b"/>
              <a:pathLst>
                <a:path w="5" h="5">
                  <a:moveTo>
                    <a:pt x="3" y="5"/>
                  </a:moveTo>
                  <a:cubicBezTo>
                    <a:pt x="5" y="3"/>
                    <a:pt x="2" y="1"/>
                    <a:pt x="1" y="0"/>
                  </a:cubicBezTo>
                  <a:cubicBezTo>
                    <a:pt x="0" y="2"/>
                    <a:pt x="0" y="5"/>
                    <a:pt x="3" y="5"/>
                  </a:cubicBezTo>
                </a:path>
              </a:pathLst>
            </a:custGeom>
            <a:solidFill>
              <a:srgbClr val="B3B3B3"/>
            </a:solidFill>
            <a:ln w="3175">
              <a:solidFill>
                <a:schemeClr val="tx1"/>
              </a:solidFill>
              <a:round/>
              <a:headEnd/>
              <a:tailEnd/>
            </a:ln>
          </p:spPr>
          <p:txBody>
            <a:bodyPr/>
            <a:lstStyle/>
            <a:p>
              <a:endParaRPr lang="en-GB" sz="2400" dirty="0"/>
            </a:p>
          </p:txBody>
        </p:sp>
        <p:sp>
          <p:nvSpPr>
            <p:cNvPr id="56" name="Freeform 5574"/>
            <p:cNvSpPr>
              <a:spLocks/>
            </p:cNvSpPr>
            <p:nvPr/>
          </p:nvSpPr>
          <p:spPr bwMode="auto">
            <a:xfrm>
              <a:off x="3813337" y="3849650"/>
              <a:ext cx="12701" cy="4763"/>
            </a:xfrm>
            <a:custGeom>
              <a:avLst/>
              <a:gdLst>
                <a:gd name="T0" fmla="*/ 6350 w 6"/>
                <a:gd name="T1" fmla="*/ 4763 h 3"/>
                <a:gd name="T2" fmla="*/ 6350 w 6"/>
                <a:gd name="T3" fmla="*/ 4763 h 3"/>
                <a:gd name="T4" fmla="*/ 0 60000 65536"/>
                <a:gd name="T5" fmla="*/ 0 60000 65536"/>
              </a:gdLst>
              <a:ahLst/>
              <a:cxnLst>
                <a:cxn ang="T4">
                  <a:pos x="T0" y="T1"/>
                </a:cxn>
                <a:cxn ang="T5">
                  <a:pos x="T2" y="T3"/>
                </a:cxn>
              </a:cxnLst>
              <a:rect l="0" t="0" r="r" b="b"/>
              <a:pathLst>
                <a:path w="6" h="3">
                  <a:moveTo>
                    <a:pt x="3" y="3"/>
                  </a:moveTo>
                  <a:cubicBezTo>
                    <a:pt x="6" y="0"/>
                    <a:pt x="0" y="2"/>
                    <a:pt x="3" y="3"/>
                  </a:cubicBezTo>
                </a:path>
              </a:pathLst>
            </a:custGeom>
            <a:solidFill>
              <a:srgbClr val="B3B3B3"/>
            </a:solidFill>
            <a:ln w="3175">
              <a:solidFill>
                <a:schemeClr val="tx1"/>
              </a:solidFill>
              <a:round/>
              <a:headEnd/>
              <a:tailEnd/>
            </a:ln>
          </p:spPr>
          <p:txBody>
            <a:bodyPr/>
            <a:lstStyle/>
            <a:p>
              <a:endParaRPr lang="en-GB" sz="2400" dirty="0"/>
            </a:p>
          </p:txBody>
        </p:sp>
        <p:sp>
          <p:nvSpPr>
            <p:cNvPr id="57" name="Freeform 5575"/>
            <p:cNvSpPr>
              <a:spLocks/>
            </p:cNvSpPr>
            <p:nvPr/>
          </p:nvSpPr>
          <p:spPr bwMode="auto">
            <a:xfrm>
              <a:off x="3824450" y="3827424"/>
              <a:ext cx="9525" cy="6349"/>
            </a:xfrm>
            <a:custGeom>
              <a:avLst/>
              <a:gdLst>
                <a:gd name="T0" fmla="*/ 3810 w 5"/>
                <a:gd name="T1" fmla="*/ 6350 h 3"/>
                <a:gd name="T2" fmla="*/ 1905 w 5"/>
                <a:gd name="T3" fmla="*/ 0 h 3"/>
                <a:gd name="T4" fmla="*/ 3810 w 5"/>
                <a:gd name="T5" fmla="*/ 6350 h 3"/>
                <a:gd name="T6" fmla="*/ 0 60000 65536"/>
                <a:gd name="T7" fmla="*/ 0 60000 65536"/>
                <a:gd name="T8" fmla="*/ 0 60000 65536"/>
              </a:gdLst>
              <a:ahLst/>
              <a:cxnLst>
                <a:cxn ang="T6">
                  <a:pos x="T0" y="T1"/>
                </a:cxn>
                <a:cxn ang="T7">
                  <a:pos x="T2" y="T3"/>
                </a:cxn>
                <a:cxn ang="T8">
                  <a:pos x="T4" y="T5"/>
                </a:cxn>
              </a:cxnLst>
              <a:rect l="0" t="0" r="r" b="b"/>
              <a:pathLst>
                <a:path w="5" h="3">
                  <a:moveTo>
                    <a:pt x="2" y="3"/>
                  </a:moveTo>
                  <a:cubicBezTo>
                    <a:pt x="5" y="2"/>
                    <a:pt x="2" y="0"/>
                    <a:pt x="1" y="0"/>
                  </a:cubicBezTo>
                  <a:cubicBezTo>
                    <a:pt x="1" y="1"/>
                    <a:pt x="0" y="3"/>
                    <a:pt x="2" y="3"/>
                  </a:cubicBezTo>
                </a:path>
              </a:pathLst>
            </a:custGeom>
            <a:solidFill>
              <a:srgbClr val="B3B3B3"/>
            </a:solidFill>
            <a:ln w="3175">
              <a:solidFill>
                <a:schemeClr val="tx1"/>
              </a:solidFill>
              <a:round/>
              <a:headEnd/>
              <a:tailEnd/>
            </a:ln>
          </p:spPr>
          <p:txBody>
            <a:bodyPr/>
            <a:lstStyle/>
            <a:p>
              <a:endParaRPr lang="en-GB" sz="2400" dirty="0"/>
            </a:p>
          </p:txBody>
        </p:sp>
        <p:sp>
          <p:nvSpPr>
            <p:cNvPr id="58" name="Freeform 5576"/>
            <p:cNvSpPr>
              <a:spLocks/>
            </p:cNvSpPr>
            <p:nvPr/>
          </p:nvSpPr>
          <p:spPr bwMode="auto">
            <a:xfrm>
              <a:off x="3824450" y="3813137"/>
              <a:ext cx="3175" cy="6349"/>
            </a:xfrm>
            <a:custGeom>
              <a:avLst/>
              <a:gdLst>
                <a:gd name="T0" fmla="*/ 1588 w 2"/>
                <a:gd name="T1" fmla="*/ 6350 h 3"/>
                <a:gd name="T2" fmla="*/ 1588 w 2"/>
                <a:gd name="T3" fmla="*/ 0 h 3"/>
                <a:gd name="T4" fmla="*/ 1588 w 2"/>
                <a:gd name="T5" fmla="*/ 6350 h 3"/>
                <a:gd name="T6" fmla="*/ 0 60000 65536"/>
                <a:gd name="T7" fmla="*/ 0 60000 65536"/>
                <a:gd name="T8" fmla="*/ 0 60000 65536"/>
              </a:gdLst>
              <a:ahLst/>
              <a:cxnLst>
                <a:cxn ang="T6">
                  <a:pos x="T0" y="T1"/>
                </a:cxn>
                <a:cxn ang="T7">
                  <a:pos x="T2" y="T3"/>
                </a:cxn>
                <a:cxn ang="T8">
                  <a:pos x="T4" y="T5"/>
                </a:cxn>
              </a:cxnLst>
              <a:rect l="0" t="0" r="r" b="b"/>
              <a:pathLst>
                <a:path w="2" h="3">
                  <a:moveTo>
                    <a:pt x="1" y="3"/>
                  </a:moveTo>
                  <a:cubicBezTo>
                    <a:pt x="2" y="2"/>
                    <a:pt x="2" y="1"/>
                    <a:pt x="1" y="0"/>
                  </a:cubicBezTo>
                  <a:cubicBezTo>
                    <a:pt x="0" y="1"/>
                    <a:pt x="1" y="2"/>
                    <a:pt x="1" y="3"/>
                  </a:cubicBezTo>
                </a:path>
              </a:pathLst>
            </a:custGeom>
            <a:solidFill>
              <a:srgbClr val="B3B3B3"/>
            </a:solidFill>
            <a:ln w="3175">
              <a:solidFill>
                <a:schemeClr val="tx1"/>
              </a:solidFill>
              <a:round/>
              <a:headEnd/>
              <a:tailEnd/>
            </a:ln>
          </p:spPr>
          <p:txBody>
            <a:bodyPr/>
            <a:lstStyle/>
            <a:p>
              <a:endParaRPr lang="en-GB" sz="2400" dirty="0"/>
            </a:p>
          </p:txBody>
        </p:sp>
        <p:sp>
          <p:nvSpPr>
            <p:cNvPr id="59" name="Freeform 5579"/>
            <p:cNvSpPr>
              <a:spLocks/>
            </p:cNvSpPr>
            <p:nvPr/>
          </p:nvSpPr>
          <p:spPr bwMode="auto">
            <a:xfrm>
              <a:off x="4467416" y="2978118"/>
              <a:ext cx="14289" cy="19049"/>
            </a:xfrm>
            <a:custGeom>
              <a:avLst/>
              <a:gdLst>
                <a:gd name="T0" fmla="*/ 0 w 7"/>
                <a:gd name="T1" fmla="*/ 8467 h 9"/>
                <a:gd name="T2" fmla="*/ 0 w 7"/>
                <a:gd name="T3" fmla="*/ 6350 h 9"/>
                <a:gd name="T4" fmla="*/ 4082 w 7"/>
                <a:gd name="T5" fmla="*/ 2117 h 9"/>
                <a:gd name="T6" fmla="*/ 6123 w 7"/>
                <a:gd name="T7" fmla="*/ 4233 h 9"/>
                <a:gd name="T8" fmla="*/ 12247 w 7"/>
                <a:gd name="T9" fmla="*/ 10583 h 9"/>
                <a:gd name="T10" fmla="*/ 12247 w 7"/>
                <a:gd name="T11" fmla="*/ 19050 h 9"/>
                <a:gd name="T12" fmla="*/ 0 w 7"/>
                <a:gd name="T13" fmla="*/ 16933 h 9"/>
                <a:gd name="T14" fmla="*/ 0 w 7"/>
                <a:gd name="T15" fmla="*/ 8467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 h="9">
                  <a:moveTo>
                    <a:pt x="0" y="4"/>
                  </a:moveTo>
                  <a:cubicBezTo>
                    <a:pt x="0" y="3"/>
                    <a:pt x="1" y="4"/>
                    <a:pt x="0" y="3"/>
                  </a:cubicBezTo>
                  <a:cubicBezTo>
                    <a:pt x="0" y="2"/>
                    <a:pt x="1" y="1"/>
                    <a:pt x="2" y="1"/>
                  </a:cubicBezTo>
                  <a:cubicBezTo>
                    <a:pt x="3" y="0"/>
                    <a:pt x="3" y="2"/>
                    <a:pt x="3" y="2"/>
                  </a:cubicBezTo>
                  <a:cubicBezTo>
                    <a:pt x="4" y="3"/>
                    <a:pt x="6" y="4"/>
                    <a:pt x="6" y="5"/>
                  </a:cubicBezTo>
                  <a:cubicBezTo>
                    <a:pt x="7" y="6"/>
                    <a:pt x="6" y="8"/>
                    <a:pt x="6" y="9"/>
                  </a:cubicBezTo>
                  <a:cubicBezTo>
                    <a:pt x="5" y="8"/>
                    <a:pt x="1" y="8"/>
                    <a:pt x="0" y="8"/>
                  </a:cubicBezTo>
                  <a:cubicBezTo>
                    <a:pt x="2" y="7"/>
                    <a:pt x="0" y="6"/>
                    <a:pt x="0" y="4"/>
                  </a:cubicBezTo>
                </a:path>
              </a:pathLst>
            </a:custGeom>
            <a:solidFill>
              <a:srgbClr val="B3B3B3"/>
            </a:solidFill>
            <a:ln w="3175">
              <a:solidFill>
                <a:schemeClr val="tx1"/>
              </a:solidFill>
              <a:round/>
              <a:headEnd/>
              <a:tailEnd/>
            </a:ln>
          </p:spPr>
          <p:txBody>
            <a:bodyPr/>
            <a:lstStyle/>
            <a:p>
              <a:endParaRPr lang="en-GB" sz="2400" dirty="0"/>
            </a:p>
          </p:txBody>
        </p:sp>
        <p:sp>
          <p:nvSpPr>
            <p:cNvPr id="60" name="Freeform 5580"/>
            <p:cNvSpPr>
              <a:spLocks/>
            </p:cNvSpPr>
            <p:nvPr/>
          </p:nvSpPr>
          <p:spPr bwMode="auto">
            <a:xfrm>
              <a:off x="5278662" y="4521153"/>
              <a:ext cx="9525" cy="15875"/>
            </a:xfrm>
            <a:custGeom>
              <a:avLst/>
              <a:gdLst>
                <a:gd name="T0" fmla="*/ 7144 w 4"/>
                <a:gd name="T1" fmla="*/ 15875 h 7"/>
                <a:gd name="T2" fmla="*/ 7144 w 4"/>
                <a:gd name="T3" fmla="*/ 11339 h 7"/>
                <a:gd name="T4" fmla="*/ 4763 w 4"/>
                <a:gd name="T5" fmla="*/ 0 h 7"/>
                <a:gd name="T6" fmla="*/ 2381 w 4"/>
                <a:gd name="T7" fmla="*/ 9071 h 7"/>
                <a:gd name="T8" fmla="*/ 7144 w 4"/>
                <a:gd name="T9" fmla="*/ 15875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7">
                  <a:moveTo>
                    <a:pt x="3" y="7"/>
                  </a:moveTo>
                  <a:cubicBezTo>
                    <a:pt x="4" y="6"/>
                    <a:pt x="3" y="5"/>
                    <a:pt x="3" y="5"/>
                  </a:cubicBezTo>
                  <a:cubicBezTo>
                    <a:pt x="3" y="3"/>
                    <a:pt x="3" y="2"/>
                    <a:pt x="2" y="0"/>
                  </a:cubicBezTo>
                  <a:cubicBezTo>
                    <a:pt x="1" y="0"/>
                    <a:pt x="1" y="3"/>
                    <a:pt x="1" y="4"/>
                  </a:cubicBezTo>
                  <a:cubicBezTo>
                    <a:pt x="0" y="6"/>
                    <a:pt x="2" y="6"/>
                    <a:pt x="3" y="7"/>
                  </a:cubicBezTo>
                </a:path>
              </a:pathLst>
            </a:custGeom>
            <a:solidFill>
              <a:srgbClr val="B3B3B3"/>
            </a:solidFill>
            <a:ln w="3175">
              <a:solidFill>
                <a:schemeClr val="tx1"/>
              </a:solidFill>
              <a:round/>
              <a:headEnd/>
              <a:tailEnd/>
            </a:ln>
          </p:spPr>
          <p:txBody>
            <a:bodyPr/>
            <a:lstStyle/>
            <a:p>
              <a:endParaRPr lang="en-GB" sz="2400" dirty="0"/>
            </a:p>
          </p:txBody>
        </p:sp>
        <p:sp>
          <p:nvSpPr>
            <p:cNvPr id="61" name="Freeform 5581"/>
            <p:cNvSpPr>
              <a:spLocks/>
            </p:cNvSpPr>
            <p:nvPr/>
          </p:nvSpPr>
          <p:spPr bwMode="auto">
            <a:xfrm>
              <a:off x="5289775" y="4544964"/>
              <a:ext cx="4763" cy="1588"/>
            </a:xfrm>
            <a:custGeom>
              <a:avLst/>
              <a:gdLst>
                <a:gd name="T0" fmla="*/ 4763 w 2"/>
                <a:gd name="T1" fmla="*/ 1588 h 1"/>
                <a:gd name="T2" fmla="*/ 0 w 2"/>
                <a:gd name="T3" fmla="*/ 0 h 1"/>
                <a:gd name="T4" fmla="*/ 4763 w 2"/>
                <a:gd name="T5" fmla="*/ 1588 h 1"/>
                <a:gd name="T6" fmla="*/ 0 60000 65536"/>
                <a:gd name="T7" fmla="*/ 0 60000 65536"/>
                <a:gd name="T8" fmla="*/ 0 60000 65536"/>
              </a:gdLst>
              <a:ahLst/>
              <a:cxnLst>
                <a:cxn ang="T6">
                  <a:pos x="T0" y="T1"/>
                </a:cxn>
                <a:cxn ang="T7">
                  <a:pos x="T2" y="T3"/>
                </a:cxn>
                <a:cxn ang="T8">
                  <a:pos x="T4" y="T5"/>
                </a:cxn>
              </a:cxnLst>
              <a:rect l="0" t="0" r="r" b="b"/>
              <a:pathLst>
                <a:path w="2" h="1">
                  <a:moveTo>
                    <a:pt x="2" y="1"/>
                  </a:moveTo>
                  <a:cubicBezTo>
                    <a:pt x="2" y="0"/>
                    <a:pt x="1" y="0"/>
                    <a:pt x="0" y="0"/>
                  </a:cubicBezTo>
                  <a:cubicBezTo>
                    <a:pt x="0" y="1"/>
                    <a:pt x="1" y="1"/>
                    <a:pt x="2" y="1"/>
                  </a:cubicBezTo>
                </a:path>
              </a:pathLst>
            </a:custGeom>
            <a:solidFill>
              <a:srgbClr val="B3B3B3"/>
            </a:solidFill>
            <a:ln w="3175">
              <a:solidFill>
                <a:schemeClr val="tx1"/>
              </a:solidFill>
              <a:round/>
              <a:headEnd/>
              <a:tailEnd/>
            </a:ln>
          </p:spPr>
          <p:txBody>
            <a:bodyPr/>
            <a:lstStyle/>
            <a:p>
              <a:endParaRPr lang="en-GB" sz="2400" dirty="0"/>
            </a:p>
          </p:txBody>
        </p:sp>
        <p:sp>
          <p:nvSpPr>
            <p:cNvPr id="62" name="Freeform 5582"/>
            <p:cNvSpPr>
              <a:spLocks/>
            </p:cNvSpPr>
            <p:nvPr/>
          </p:nvSpPr>
          <p:spPr bwMode="auto">
            <a:xfrm>
              <a:off x="5302476" y="4540204"/>
              <a:ext cx="7938" cy="6349"/>
            </a:xfrm>
            <a:custGeom>
              <a:avLst/>
              <a:gdLst>
                <a:gd name="T0" fmla="*/ 5954 w 4"/>
                <a:gd name="T1" fmla="*/ 6350 h 3"/>
                <a:gd name="T2" fmla="*/ 0 w 4"/>
                <a:gd name="T3" fmla="*/ 2117 h 3"/>
                <a:gd name="T4" fmla="*/ 5954 w 4"/>
                <a:gd name="T5" fmla="*/ 6350 h 3"/>
                <a:gd name="T6" fmla="*/ 0 60000 65536"/>
                <a:gd name="T7" fmla="*/ 0 60000 65536"/>
                <a:gd name="T8" fmla="*/ 0 60000 65536"/>
              </a:gdLst>
              <a:ahLst/>
              <a:cxnLst>
                <a:cxn ang="T6">
                  <a:pos x="T0" y="T1"/>
                </a:cxn>
                <a:cxn ang="T7">
                  <a:pos x="T2" y="T3"/>
                </a:cxn>
                <a:cxn ang="T8">
                  <a:pos x="T4" y="T5"/>
                </a:cxn>
              </a:cxnLst>
              <a:rect l="0" t="0" r="r" b="b"/>
              <a:pathLst>
                <a:path w="4" h="3">
                  <a:moveTo>
                    <a:pt x="3" y="3"/>
                  </a:moveTo>
                  <a:cubicBezTo>
                    <a:pt x="4" y="0"/>
                    <a:pt x="2" y="1"/>
                    <a:pt x="0" y="1"/>
                  </a:cubicBezTo>
                  <a:cubicBezTo>
                    <a:pt x="1" y="2"/>
                    <a:pt x="2" y="2"/>
                    <a:pt x="3" y="3"/>
                  </a:cubicBezTo>
                </a:path>
              </a:pathLst>
            </a:custGeom>
            <a:solidFill>
              <a:srgbClr val="B3B3B3"/>
            </a:solidFill>
            <a:ln w="3175">
              <a:solidFill>
                <a:schemeClr val="tx1"/>
              </a:solidFill>
              <a:round/>
              <a:headEnd/>
              <a:tailEnd/>
            </a:ln>
          </p:spPr>
          <p:txBody>
            <a:bodyPr/>
            <a:lstStyle/>
            <a:p>
              <a:endParaRPr lang="en-GB" sz="2400" dirty="0"/>
            </a:p>
          </p:txBody>
        </p:sp>
        <p:sp>
          <p:nvSpPr>
            <p:cNvPr id="63" name="Freeform 5584"/>
            <p:cNvSpPr>
              <a:spLocks/>
            </p:cNvSpPr>
            <p:nvPr/>
          </p:nvSpPr>
          <p:spPr bwMode="auto">
            <a:xfrm>
              <a:off x="2948113" y="3781387"/>
              <a:ext cx="3175" cy="3175"/>
            </a:xfrm>
            <a:custGeom>
              <a:avLst/>
              <a:gdLst>
                <a:gd name="T0" fmla="*/ 3175 w 1"/>
                <a:gd name="T1" fmla="*/ 0 h 1"/>
                <a:gd name="T2" fmla="*/ 3175 w 1"/>
                <a:gd name="T3" fmla="*/ 3175 h 1"/>
                <a:gd name="T4" fmla="*/ 0 w 1"/>
                <a:gd name="T5" fmla="*/ 0 h 1"/>
                <a:gd name="T6" fmla="*/ 0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cubicBezTo>
                    <a:pt x="1" y="1"/>
                    <a:pt x="1" y="0"/>
                    <a:pt x="1" y="1"/>
                  </a:cubicBezTo>
                  <a:cubicBezTo>
                    <a:pt x="0" y="0"/>
                    <a:pt x="0" y="0"/>
                    <a:pt x="0"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64" name="Freeform 5585"/>
            <p:cNvSpPr>
              <a:spLocks/>
            </p:cNvSpPr>
            <p:nvPr/>
          </p:nvSpPr>
          <p:spPr bwMode="auto">
            <a:xfrm>
              <a:off x="2800469" y="3922673"/>
              <a:ext cx="14289" cy="12700"/>
            </a:xfrm>
            <a:custGeom>
              <a:avLst/>
              <a:gdLst>
                <a:gd name="T0" fmla="*/ 14288 w 7"/>
                <a:gd name="T1" fmla="*/ 12700 h 6"/>
                <a:gd name="T2" fmla="*/ 0 w 7"/>
                <a:gd name="T3" fmla="*/ 0 h 6"/>
                <a:gd name="T4" fmla="*/ 14288 w 7"/>
                <a:gd name="T5" fmla="*/ 12700 h 6"/>
                <a:gd name="T6" fmla="*/ 0 60000 65536"/>
                <a:gd name="T7" fmla="*/ 0 60000 65536"/>
                <a:gd name="T8" fmla="*/ 0 60000 65536"/>
              </a:gdLst>
              <a:ahLst/>
              <a:cxnLst>
                <a:cxn ang="T6">
                  <a:pos x="T0" y="T1"/>
                </a:cxn>
                <a:cxn ang="T7">
                  <a:pos x="T2" y="T3"/>
                </a:cxn>
                <a:cxn ang="T8">
                  <a:pos x="T4" y="T5"/>
                </a:cxn>
              </a:cxnLst>
              <a:rect l="0" t="0" r="r" b="b"/>
              <a:pathLst>
                <a:path w="7" h="6">
                  <a:moveTo>
                    <a:pt x="7" y="6"/>
                  </a:moveTo>
                  <a:cubicBezTo>
                    <a:pt x="4" y="6"/>
                    <a:pt x="1" y="4"/>
                    <a:pt x="0" y="0"/>
                  </a:cubicBezTo>
                  <a:cubicBezTo>
                    <a:pt x="2" y="1"/>
                    <a:pt x="6" y="5"/>
                    <a:pt x="7" y="6"/>
                  </a:cubicBezTo>
                </a:path>
              </a:pathLst>
            </a:custGeom>
            <a:solidFill>
              <a:srgbClr val="B3B3B3"/>
            </a:solidFill>
            <a:ln w="3175">
              <a:solidFill>
                <a:schemeClr val="tx1"/>
              </a:solidFill>
              <a:round/>
              <a:headEnd/>
              <a:tailEnd/>
            </a:ln>
          </p:spPr>
          <p:txBody>
            <a:bodyPr/>
            <a:lstStyle/>
            <a:p>
              <a:endParaRPr lang="en-GB" sz="2400" dirty="0"/>
            </a:p>
          </p:txBody>
        </p:sp>
        <p:sp>
          <p:nvSpPr>
            <p:cNvPr id="65" name="Freeform 5586"/>
            <p:cNvSpPr>
              <a:spLocks/>
            </p:cNvSpPr>
            <p:nvPr/>
          </p:nvSpPr>
          <p:spPr bwMode="auto">
            <a:xfrm>
              <a:off x="2819520" y="3925847"/>
              <a:ext cx="4763" cy="9525"/>
            </a:xfrm>
            <a:custGeom>
              <a:avLst/>
              <a:gdLst>
                <a:gd name="T0" fmla="*/ 3175 w 3"/>
                <a:gd name="T1" fmla="*/ 9525 h 4"/>
                <a:gd name="T2" fmla="*/ 1588 w 3"/>
                <a:gd name="T3" fmla="*/ 2381 h 4"/>
                <a:gd name="T4" fmla="*/ 1588 w 3"/>
                <a:gd name="T5" fmla="*/ 0 h 4"/>
                <a:gd name="T6" fmla="*/ 3175 w 3"/>
                <a:gd name="T7" fmla="*/ 9525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4">
                  <a:moveTo>
                    <a:pt x="2" y="4"/>
                  </a:moveTo>
                  <a:cubicBezTo>
                    <a:pt x="2" y="3"/>
                    <a:pt x="2" y="2"/>
                    <a:pt x="1" y="1"/>
                  </a:cubicBezTo>
                  <a:cubicBezTo>
                    <a:pt x="1" y="1"/>
                    <a:pt x="0" y="1"/>
                    <a:pt x="1" y="0"/>
                  </a:cubicBezTo>
                  <a:cubicBezTo>
                    <a:pt x="2" y="1"/>
                    <a:pt x="3" y="2"/>
                    <a:pt x="2" y="4"/>
                  </a:cubicBezTo>
                </a:path>
              </a:pathLst>
            </a:custGeom>
            <a:solidFill>
              <a:srgbClr val="B3B3B3"/>
            </a:solidFill>
            <a:ln w="3175">
              <a:solidFill>
                <a:schemeClr val="tx1"/>
              </a:solidFill>
              <a:round/>
              <a:headEnd/>
              <a:tailEnd/>
            </a:ln>
          </p:spPr>
          <p:txBody>
            <a:bodyPr/>
            <a:lstStyle/>
            <a:p>
              <a:endParaRPr lang="en-GB" sz="2400" dirty="0"/>
            </a:p>
          </p:txBody>
        </p:sp>
        <p:sp>
          <p:nvSpPr>
            <p:cNvPr id="66" name="Freeform 5587"/>
            <p:cNvSpPr>
              <a:spLocks/>
            </p:cNvSpPr>
            <p:nvPr/>
          </p:nvSpPr>
          <p:spPr bwMode="auto">
            <a:xfrm>
              <a:off x="2978277" y="3843298"/>
              <a:ext cx="7938" cy="9525"/>
            </a:xfrm>
            <a:custGeom>
              <a:avLst/>
              <a:gdLst>
                <a:gd name="T0" fmla="*/ 1985 w 4"/>
                <a:gd name="T1" fmla="*/ 9525 h 5"/>
                <a:gd name="T2" fmla="*/ 1985 w 4"/>
                <a:gd name="T3" fmla="*/ 0 h 5"/>
                <a:gd name="T4" fmla="*/ 1985 w 4"/>
                <a:gd name="T5" fmla="*/ 9525 h 5"/>
                <a:gd name="T6" fmla="*/ 0 60000 65536"/>
                <a:gd name="T7" fmla="*/ 0 60000 65536"/>
                <a:gd name="T8" fmla="*/ 0 60000 65536"/>
              </a:gdLst>
              <a:ahLst/>
              <a:cxnLst>
                <a:cxn ang="T6">
                  <a:pos x="T0" y="T1"/>
                </a:cxn>
                <a:cxn ang="T7">
                  <a:pos x="T2" y="T3"/>
                </a:cxn>
                <a:cxn ang="T8">
                  <a:pos x="T4" y="T5"/>
                </a:cxn>
              </a:cxnLst>
              <a:rect l="0" t="0" r="r" b="b"/>
              <a:pathLst>
                <a:path w="4" h="5">
                  <a:moveTo>
                    <a:pt x="1" y="5"/>
                  </a:moveTo>
                  <a:cubicBezTo>
                    <a:pt x="1" y="4"/>
                    <a:pt x="0" y="2"/>
                    <a:pt x="1" y="0"/>
                  </a:cubicBezTo>
                  <a:cubicBezTo>
                    <a:pt x="3" y="1"/>
                    <a:pt x="4" y="5"/>
                    <a:pt x="1" y="5"/>
                  </a:cubicBezTo>
                </a:path>
              </a:pathLst>
            </a:custGeom>
            <a:solidFill>
              <a:srgbClr val="B3B3B3"/>
            </a:solidFill>
            <a:ln w="3175">
              <a:solidFill>
                <a:schemeClr val="tx1"/>
              </a:solidFill>
              <a:round/>
              <a:headEnd/>
              <a:tailEnd/>
            </a:ln>
          </p:spPr>
          <p:txBody>
            <a:bodyPr/>
            <a:lstStyle/>
            <a:p>
              <a:endParaRPr lang="en-GB" sz="2400" dirty="0"/>
            </a:p>
          </p:txBody>
        </p:sp>
        <p:sp>
          <p:nvSpPr>
            <p:cNvPr id="67" name="Freeform 5593"/>
            <p:cNvSpPr>
              <a:spLocks/>
            </p:cNvSpPr>
            <p:nvPr/>
          </p:nvSpPr>
          <p:spPr bwMode="auto">
            <a:xfrm>
              <a:off x="5419954" y="3575014"/>
              <a:ext cx="3175" cy="11113"/>
            </a:xfrm>
            <a:custGeom>
              <a:avLst/>
              <a:gdLst>
                <a:gd name="T0" fmla="*/ 0 w 2"/>
                <a:gd name="T1" fmla="*/ 3704 h 6"/>
                <a:gd name="T2" fmla="*/ 0 w 2"/>
                <a:gd name="T3" fmla="*/ 7409 h 6"/>
                <a:gd name="T4" fmla="*/ 1588 w 2"/>
                <a:gd name="T5" fmla="*/ 11113 h 6"/>
                <a:gd name="T6" fmla="*/ 0 w 2"/>
                <a:gd name="T7" fmla="*/ 3704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6">
                  <a:moveTo>
                    <a:pt x="0" y="2"/>
                  </a:moveTo>
                  <a:cubicBezTo>
                    <a:pt x="0" y="2"/>
                    <a:pt x="0" y="3"/>
                    <a:pt x="0" y="4"/>
                  </a:cubicBezTo>
                  <a:cubicBezTo>
                    <a:pt x="0" y="5"/>
                    <a:pt x="1" y="5"/>
                    <a:pt x="1" y="6"/>
                  </a:cubicBezTo>
                  <a:cubicBezTo>
                    <a:pt x="2" y="5"/>
                    <a:pt x="2" y="0"/>
                    <a:pt x="0" y="2"/>
                  </a:cubicBezTo>
                </a:path>
              </a:pathLst>
            </a:custGeom>
            <a:solidFill>
              <a:srgbClr val="B3B3B3"/>
            </a:solidFill>
            <a:ln w="3175">
              <a:solidFill>
                <a:schemeClr val="tx1"/>
              </a:solidFill>
              <a:round/>
              <a:headEnd/>
              <a:tailEnd/>
            </a:ln>
          </p:spPr>
          <p:txBody>
            <a:bodyPr/>
            <a:lstStyle/>
            <a:p>
              <a:endParaRPr lang="en-GB" sz="2400" dirty="0"/>
            </a:p>
          </p:txBody>
        </p:sp>
        <p:sp>
          <p:nvSpPr>
            <p:cNvPr id="68" name="Freeform 5594"/>
            <p:cNvSpPr>
              <a:spLocks/>
            </p:cNvSpPr>
            <p:nvPr/>
          </p:nvSpPr>
          <p:spPr bwMode="auto">
            <a:xfrm>
              <a:off x="4375336" y="3163855"/>
              <a:ext cx="7938" cy="6349"/>
            </a:xfrm>
            <a:custGeom>
              <a:avLst/>
              <a:gdLst>
                <a:gd name="T0" fmla="*/ 0 w 4"/>
                <a:gd name="T1" fmla="*/ 2117 h 3"/>
                <a:gd name="T2" fmla="*/ 7938 w 4"/>
                <a:gd name="T3" fmla="*/ 4233 h 3"/>
                <a:gd name="T4" fmla="*/ 1985 w 4"/>
                <a:gd name="T5" fmla="*/ 6350 h 3"/>
                <a:gd name="T6" fmla="*/ 0 w 4"/>
                <a:gd name="T7" fmla="*/ 2117 h 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
                  <a:moveTo>
                    <a:pt x="0" y="1"/>
                  </a:moveTo>
                  <a:cubicBezTo>
                    <a:pt x="1" y="0"/>
                    <a:pt x="3" y="1"/>
                    <a:pt x="4" y="2"/>
                  </a:cubicBezTo>
                  <a:cubicBezTo>
                    <a:pt x="3" y="2"/>
                    <a:pt x="2" y="3"/>
                    <a:pt x="1" y="3"/>
                  </a:cubicBezTo>
                  <a:cubicBezTo>
                    <a:pt x="1" y="2"/>
                    <a:pt x="1" y="2"/>
                    <a:pt x="0" y="1"/>
                  </a:cubicBezTo>
                </a:path>
              </a:pathLst>
            </a:custGeom>
            <a:solidFill>
              <a:srgbClr val="B3B3B3"/>
            </a:solidFill>
            <a:ln w="3175">
              <a:solidFill>
                <a:schemeClr val="tx1"/>
              </a:solidFill>
              <a:round/>
              <a:headEnd/>
              <a:tailEnd/>
            </a:ln>
          </p:spPr>
          <p:txBody>
            <a:bodyPr/>
            <a:lstStyle/>
            <a:p>
              <a:endParaRPr lang="en-GB" sz="2400" dirty="0"/>
            </a:p>
          </p:txBody>
        </p:sp>
        <p:sp>
          <p:nvSpPr>
            <p:cNvPr id="69" name="Freeform 5597"/>
            <p:cNvSpPr>
              <a:spLocks/>
            </p:cNvSpPr>
            <p:nvPr/>
          </p:nvSpPr>
          <p:spPr bwMode="auto">
            <a:xfrm>
              <a:off x="2971927" y="3805198"/>
              <a:ext cx="6350" cy="3175"/>
            </a:xfrm>
            <a:custGeom>
              <a:avLst/>
              <a:gdLst>
                <a:gd name="T0" fmla="*/ 4233 w 3"/>
                <a:gd name="T1" fmla="*/ 3175 h 2"/>
                <a:gd name="T2" fmla="*/ 4233 w 3"/>
                <a:gd name="T3" fmla="*/ 0 h 2"/>
                <a:gd name="T4" fmla="*/ 4233 w 3"/>
                <a:gd name="T5" fmla="*/ 3175 h 2"/>
                <a:gd name="T6" fmla="*/ 0 60000 65536"/>
                <a:gd name="T7" fmla="*/ 0 60000 65536"/>
                <a:gd name="T8" fmla="*/ 0 60000 65536"/>
              </a:gdLst>
              <a:ahLst/>
              <a:cxnLst>
                <a:cxn ang="T6">
                  <a:pos x="T0" y="T1"/>
                </a:cxn>
                <a:cxn ang="T7">
                  <a:pos x="T2" y="T3"/>
                </a:cxn>
                <a:cxn ang="T8">
                  <a:pos x="T4" y="T5"/>
                </a:cxn>
              </a:cxnLst>
              <a:rect l="0" t="0" r="r" b="b"/>
              <a:pathLst>
                <a:path w="3" h="2">
                  <a:moveTo>
                    <a:pt x="2" y="2"/>
                  </a:moveTo>
                  <a:cubicBezTo>
                    <a:pt x="1" y="2"/>
                    <a:pt x="0" y="0"/>
                    <a:pt x="2" y="0"/>
                  </a:cubicBezTo>
                  <a:cubicBezTo>
                    <a:pt x="3" y="0"/>
                    <a:pt x="3" y="1"/>
                    <a:pt x="2" y="2"/>
                  </a:cubicBezTo>
                </a:path>
              </a:pathLst>
            </a:custGeom>
            <a:solidFill>
              <a:srgbClr val="B3B3B3"/>
            </a:solidFill>
            <a:ln w="3175">
              <a:solidFill>
                <a:schemeClr val="tx1"/>
              </a:solidFill>
              <a:round/>
              <a:headEnd/>
              <a:tailEnd/>
            </a:ln>
          </p:spPr>
          <p:txBody>
            <a:bodyPr/>
            <a:lstStyle/>
            <a:p>
              <a:endParaRPr lang="en-GB" sz="2400" dirty="0"/>
            </a:p>
          </p:txBody>
        </p:sp>
        <p:sp>
          <p:nvSpPr>
            <p:cNvPr id="70" name="Freeform 5598"/>
            <p:cNvSpPr>
              <a:spLocks/>
            </p:cNvSpPr>
            <p:nvPr/>
          </p:nvSpPr>
          <p:spPr bwMode="auto">
            <a:xfrm>
              <a:off x="2975102" y="3790911"/>
              <a:ext cx="3175" cy="3175"/>
            </a:xfrm>
            <a:custGeom>
              <a:avLst/>
              <a:gdLst>
                <a:gd name="T0" fmla="*/ 3175 w 1"/>
                <a:gd name="T1" fmla="*/ 3175 h 2"/>
                <a:gd name="T2" fmla="*/ 0 w 1"/>
                <a:gd name="T3" fmla="*/ 1588 h 2"/>
                <a:gd name="T4" fmla="*/ 3175 w 1"/>
                <a:gd name="T5" fmla="*/ 3175 h 2"/>
                <a:gd name="T6" fmla="*/ 0 60000 65536"/>
                <a:gd name="T7" fmla="*/ 0 60000 65536"/>
                <a:gd name="T8" fmla="*/ 0 60000 65536"/>
              </a:gdLst>
              <a:ahLst/>
              <a:cxnLst>
                <a:cxn ang="T6">
                  <a:pos x="T0" y="T1"/>
                </a:cxn>
                <a:cxn ang="T7">
                  <a:pos x="T2" y="T3"/>
                </a:cxn>
                <a:cxn ang="T8">
                  <a:pos x="T4" y="T5"/>
                </a:cxn>
              </a:cxnLst>
              <a:rect l="0" t="0" r="r" b="b"/>
              <a:pathLst>
                <a:path w="1" h="2">
                  <a:moveTo>
                    <a:pt x="1" y="2"/>
                  </a:moveTo>
                  <a:cubicBezTo>
                    <a:pt x="0" y="2"/>
                    <a:pt x="0" y="2"/>
                    <a:pt x="0" y="1"/>
                  </a:cubicBezTo>
                  <a:cubicBezTo>
                    <a:pt x="1" y="0"/>
                    <a:pt x="1" y="1"/>
                    <a:pt x="1" y="2"/>
                  </a:cubicBezTo>
                </a:path>
              </a:pathLst>
            </a:custGeom>
            <a:solidFill>
              <a:srgbClr val="B3B3B3"/>
            </a:solidFill>
            <a:ln w="3175">
              <a:solidFill>
                <a:schemeClr val="tx1"/>
              </a:solidFill>
              <a:round/>
              <a:headEnd/>
              <a:tailEnd/>
            </a:ln>
          </p:spPr>
          <p:txBody>
            <a:bodyPr/>
            <a:lstStyle/>
            <a:p>
              <a:endParaRPr lang="en-GB" sz="2400" dirty="0"/>
            </a:p>
          </p:txBody>
        </p:sp>
        <p:sp>
          <p:nvSpPr>
            <p:cNvPr id="71" name="Freeform 5599"/>
            <p:cNvSpPr>
              <a:spLocks/>
            </p:cNvSpPr>
            <p:nvPr/>
          </p:nvSpPr>
          <p:spPr bwMode="auto">
            <a:xfrm>
              <a:off x="3013204" y="3902035"/>
              <a:ext cx="7938" cy="4763"/>
            </a:xfrm>
            <a:custGeom>
              <a:avLst/>
              <a:gdLst>
                <a:gd name="T0" fmla="*/ 1985 w 4"/>
                <a:gd name="T1" fmla="*/ 4763 h 3"/>
                <a:gd name="T2" fmla="*/ 0 w 4"/>
                <a:gd name="T3" fmla="*/ 0 h 3"/>
                <a:gd name="T4" fmla="*/ 1985 w 4"/>
                <a:gd name="T5" fmla="*/ 4763 h 3"/>
                <a:gd name="T6" fmla="*/ 0 60000 65536"/>
                <a:gd name="T7" fmla="*/ 0 60000 65536"/>
                <a:gd name="T8" fmla="*/ 0 60000 65536"/>
              </a:gdLst>
              <a:ahLst/>
              <a:cxnLst>
                <a:cxn ang="T6">
                  <a:pos x="T0" y="T1"/>
                </a:cxn>
                <a:cxn ang="T7">
                  <a:pos x="T2" y="T3"/>
                </a:cxn>
                <a:cxn ang="T8">
                  <a:pos x="T4" y="T5"/>
                </a:cxn>
              </a:cxnLst>
              <a:rect l="0" t="0" r="r" b="b"/>
              <a:pathLst>
                <a:path w="4" h="3">
                  <a:moveTo>
                    <a:pt x="1" y="3"/>
                  </a:moveTo>
                  <a:cubicBezTo>
                    <a:pt x="0" y="3"/>
                    <a:pt x="0" y="1"/>
                    <a:pt x="0" y="0"/>
                  </a:cubicBezTo>
                  <a:cubicBezTo>
                    <a:pt x="1" y="1"/>
                    <a:pt x="4" y="2"/>
                    <a:pt x="1" y="3"/>
                  </a:cubicBezTo>
                </a:path>
              </a:pathLst>
            </a:custGeom>
            <a:solidFill>
              <a:srgbClr val="B3B3B3"/>
            </a:solidFill>
            <a:ln w="3175">
              <a:solidFill>
                <a:schemeClr val="tx1"/>
              </a:solidFill>
              <a:round/>
              <a:headEnd/>
              <a:tailEnd/>
            </a:ln>
          </p:spPr>
          <p:txBody>
            <a:bodyPr/>
            <a:lstStyle/>
            <a:p>
              <a:endParaRPr lang="en-GB" sz="2400" dirty="0"/>
            </a:p>
          </p:txBody>
        </p:sp>
        <p:sp>
          <p:nvSpPr>
            <p:cNvPr id="72" name="Freeform 5600"/>
            <p:cNvSpPr>
              <a:spLocks/>
            </p:cNvSpPr>
            <p:nvPr/>
          </p:nvSpPr>
          <p:spPr bwMode="auto">
            <a:xfrm>
              <a:off x="2978277" y="3898861"/>
              <a:ext cx="3175" cy="6349"/>
            </a:xfrm>
            <a:custGeom>
              <a:avLst/>
              <a:gdLst>
                <a:gd name="T0" fmla="*/ 1588 w 2"/>
                <a:gd name="T1" fmla="*/ 6350 h 3"/>
                <a:gd name="T2" fmla="*/ 1588 w 2"/>
                <a:gd name="T3" fmla="*/ 0 h 3"/>
                <a:gd name="T4" fmla="*/ 1588 w 2"/>
                <a:gd name="T5" fmla="*/ 6350 h 3"/>
                <a:gd name="T6" fmla="*/ 0 60000 65536"/>
                <a:gd name="T7" fmla="*/ 0 60000 65536"/>
                <a:gd name="T8" fmla="*/ 0 60000 65536"/>
              </a:gdLst>
              <a:ahLst/>
              <a:cxnLst>
                <a:cxn ang="T6">
                  <a:pos x="T0" y="T1"/>
                </a:cxn>
                <a:cxn ang="T7">
                  <a:pos x="T2" y="T3"/>
                </a:cxn>
                <a:cxn ang="T8">
                  <a:pos x="T4" y="T5"/>
                </a:cxn>
              </a:cxnLst>
              <a:rect l="0" t="0" r="r" b="b"/>
              <a:pathLst>
                <a:path w="2" h="3">
                  <a:moveTo>
                    <a:pt x="1" y="3"/>
                  </a:moveTo>
                  <a:cubicBezTo>
                    <a:pt x="0" y="2"/>
                    <a:pt x="1" y="1"/>
                    <a:pt x="1" y="0"/>
                  </a:cubicBezTo>
                  <a:cubicBezTo>
                    <a:pt x="2" y="1"/>
                    <a:pt x="2" y="2"/>
                    <a:pt x="1" y="3"/>
                  </a:cubicBezTo>
                </a:path>
              </a:pathLst>
            </a:custGeom>
            <a:solidFill>
              <a:srgbClr val="B3B3B3"/>
            </a:solidFill>
            <a:ln w="3175">
              <a:solidFill>
                <a:schemeClr val="tx1"/>
              </a:solidFill>
              <a:round/>
              <a:headEnd/>
              <a:tailEnd/>
            </a:ln>
          </p:spPr>
          <p:txBody>
            <a:bodyPr/>
            <a:lstStyle/>
            <a:p>
              <a:endParaRPr lang="en-GB" sz="2400" dirty="0"/>
            </a:p>
          </p:txBody>
        </p:sp>
        <p:sp>
          <p:nvSpPr>
            <p:cNvPr id="73" name="Freeform 5601"/>
            <p:cNvSpPr>
              <a:spLocks/>
            </p:cNvSpPr>
            <p:nvPr/>
          </p:nvSpPr>
          <p:spPr bwMode="auto">
            <a:xfrm>
              <a:off x="2981452" y="3882986"/>
              <a:ext cx="9525" cy="7938"/>
            </a:xfrm>
            <a:custGeom>
              <a:avLst/>
              <a:gdLst>
                <a:gd name="T0" fmla="*/ 4763 w 4"/>
                <a:gd name="T1" fmla="*/ 7938 h 4"/>
                <a:gd name="T2" fmla="*/ 4763 w 4"/>
                <a:gd name="T3" fmla="*/ 0 h 4"/>
                <a:gd name="T4" fmla="*/ 4763 w 4"/>
                <a:gd name="T5" fmla="*/ 7938 h 4"/>
                <a:gd name="T6" fmla="*/ 0 60000 65536"/>
                <a:gd name="T7" fmla="*/ 0 60000 65536"/>
                <a:gd name="T8" fmla="*/ 0 60000 65536"/>
              </a:gdLst>
              <a:ahLst/>
              <a:cxnLst>
                <a:cxn ang="T6">
                  <a:pos x="T0" y="T1"/>
                </a:cxn>
                <a:cxn ang="T7">
                  <a:pos x="T2" y="T3"/>
                </a:cxn>
                <a:cxn ang="T8">
                  <a:pos x="T4" y="T5"/>
                </a:cxn>
              </a:cxnLst>
              <a:rect l="0" t="0" r="r" b="b"/>
              <a:pathLst>
                <a:path w="4" h="4">
                  <a:moveTo>
                    <a:pt x="2" y="4"/>
                  </a:moveTo>
                  <a:cubicBezTo>
                    <a:pt x="0" y="4"/>
                    <a:pt x="1" y="2"/>
                    <a:pt x="2" y="0"/>
                  </a:cubicBezTo>
                  <a:cubicBezTo>
                    <a:pt x="4" y="1"/>
                    <a:pt x="3" y="3"/>
                    <a:pt x="2" y="4"/>
                  </a:cubicBezTo>
                </a:path>
              </a:pathLst>
            </a:custGeom>
            <a:solidFill>
              <a:srgbClr val="B3B3B3"/>
            </a:solidFill>
            <a:ln w="3175">
              <a:solidFill>
                <a:schemeClr val="tx1"/>
              </a:solidFill>
              <a:round/>
              <a:headEnd/>
              <a:tailEnd/>
            </a:ln>
          </p:spPr>
          <p:txBody>
            <a:bodyPr/>
            <a:lstStyle/>
            <a:p>
              <a:endParaRPr lang="en-GB" sz="2400" dirty="0"/>
            </a:p>
          </p:txBody>
        </p:sp>
        <p:sp>
          <p:nvSpPr>
            <p:cNvPr id="74" name="Freeform 5602"/>
            <p:cNvSpPr>
              <a:spLocks/>
            </p:cNvSpPr>
            <p:nvPr/>
          </p:nvSpPr>
          <p:spPr bwMode="auto">
            <a:xfrm>
              <a:off x="2965576" y="3929023"/>
              <a:ext cx="3175" cy="6349"/>
            </a:xfrm>
            <a:custGeom>
              <a:avLst/>
              <a:gdLst>
                <a:gd name="T0" fmla="*/ 1588 w 2"/>
                <a:gd name="T1" fmla="*/ 6350 h 3"/>
                <a:gd name="T2" fmla="*/ 3175 w 2"/>
                <a:gd name="T3" fmla="*/ 0 h 3"/>
                <a:gd name="T4" fmla="*/ 1588 w 2"/>
                <a:gd name="T5" fmla="*/ 6350 h 3"/>
                <a:gd name="T6" fmla="*/ 0 60000 65536"/>
                <a:gd name="T7" fmla="*/ 0 60000 65536"/>
                <a:gd name="T8" fmla="*/ 0 60000 65536"/>
              </a:gdLst>
              <a:ahLst/>
              <a:cxnLst>
                <a:cxn ang="T6">
                  <a:pos x="T0" y="T1"/>
                </a:cxn>
                <a:cxn ang="T7">
                  <a:pos x="T2" y="T3"/>
                </a:cxn>
                <a:cxn ang="T8">
                  <a:pos x="T4" y="T5"/>
                </a:cxn>
              </a:cxnLst>
              <a:rect l="0" t="0" r="r" b="b"/>
              <a:pathLst>
                <a:path w="2" h="3">
                  <a:moveTo>
                    <a:pt x="1" y="3"/>
                  </a:moveTo>
                  <a:cubicBezTo>
                    <a:pt x="0" y="2"/>
                    <a:pt x="1" y="0"/>
                    <a:pt x="2" y="0"/>
                  </a:cubicBezTo>
                  <a:cubicBezTo>
                    <a:pt x="2" y="1"/>
                    <a:pt x="2" y="2"/>
                    <a:pt x="1" y="3"/>
                  </a:cubicBezTo>
                </a:path>
              </a:pathLst>
            </a:custGeom>
            <a:solidFill>
              <a:srgbClr val="B3B3B3"/>
            </a:solidFill>
            <a:ln w="3175">
              <a:solidFill>
                <a:schemeClr val="tx1"/>
              </a:solidFill>
              <a:round/>
              <a:headEnd/>
              <a:tailEnd/>
            </a:ln>
          </p:spPr>
          <p:txBody>
            <a:bodyPr/>
            <a:lstStyle/>
            <a:p>
              <a:endParaRPr lang="en-GB" sz="2400" dirty="0"/>
            </a:p>
          </p:txBody>
        </p:sp>
        <p:sp>
          <p:nvSpPr>
            <p:cNvPr id="75" name="Freeform 5603"/>
            <p:cNvSpPr>
              <a:spLocks/>
            </p:cNvSpPr>
            <p:nvPr/>
          </p:nvSpPr>
          <p:spPr bwMode="auto">
            <a:xfrm>
              <a:off x="4638873" y="3330542"/>
              <a:ext cx="6350" cy="4763"/>
            </a:xfrm>
            <a:custGeom>
              <a:avLst/>
              <a:gdLst>
                <a:gd name="T0" fmla="*/ 4233 w 3"/>
                <a:gd name="T1" fmla="*/ 4763 h 2"/>
                <a:gd name="T2" fmla="*/ 0 w 3"/>
                <a:gd name="T3" fmla="*/ 0 h 2"/>
                <a:gd name="T4" fmla="*/ 4233 w 3"/>
                <a:gd name="T5" fmla="*/ 4763 h 2"/>
                <a:gd name="T6" fmla="*/ 0 60000 65536"/>
                <a:gd name="T7" fmla="*/ 0 60000 65536"/>
                <a:gd name="T8" fmla="*/ 0 60000 65536"/>
              </a:gdLst>
              <a:ahLst/>
              <a:cxnLst>
                <a:cxn ang="T6">
                  <a:pos x="T0" y="T1"/>
                </a:cxn>
                <a:cxn ang="T7">
                  <a:pos x="T2" y="T3"/>
                </a:cxn>
                <a:cxn ang="T8">
                  <a:pos x="T4" y="T5"/>
                </a:cxn>
              </a:cxnLst>
              <a:rect l="0" t="0" r="r" b="b"/>
              <a:pathLst>
                <a:path w="3" h="2">
                  <a:moveTo>
                    <a:pt x="2" y="2"/>
                  </a:moveTo>
                  <a:cubicBezTo>
                    <a:pt x="1" y="2"/>
                    <a:pt x="0" y="1"/>
                    <a:pt x="0" y="0"/>
                  </a:cubicBezTo>
                  <a:cubicBezTo>
                    <a:pt x="1" y="0"/>
                    <a:pt x="3" y="1"/>
                    <a:pt x="2" y="2"/>
                  </a:cubicBezTo>
                </a:path>
              </a:pathLst>
            </a:custGeom>
            <a:solidFill>
              <a:srgbClr val="B3B3B3"/>
            </a:solidFill>
            <a:ln w="3175">
              <a:solidFill>
                <a:schemeClr val="tx1"/>
              </a:solidFill>
              <a:round/>
              <a:headEnd/>
              <a:tailEnd/>
            </a:ln>
          </p:spPr>
          <p:txBody>
            <a:bodyPr/>
            <a:lstStyle/>
            <a:p>
              <a:endParaRPr lang="en-GB" sz="2400" dirty="0"/>
            </a:p>
          </p:txBody>
        </p:sp>
        <p:sp>
          <p:nvSpPr>
            <p:cNvPr id="76" name="Freeform 5604"/>
            <p:cNvSpPr>
              <a:spLocks/>
            </p:cNvSpPr>
            <p:nvPr/>
          </p:nvSpPr>
          <p:spPr bwMode="auto">
            <a:xfrm>
              <a:off x="5816848" y="4163970"/>
              <a:ext cx="4763" cy="6349"/>
            </a:xfrm>
            <a:custGeom>
              <a:avLst/>
              <a:gdLst>
                <a:gd name="T0" fmla="*/ 2382 w 2"/>
                <a:gd name="T1" fmla="*/ 6350 h 3"/>
                <a:gd name="T2" fmla="*/ 0 w 2"/>
                <a:gd name="T3" fmla="*/ 2117 h 3"/>
                <a:gd name="T4" fmla="*/ 2382 w 2"/>
                <a:gd name="T5" fmla="*/ 6350 h 3"/>
                <a:gd name="T6" fmla="*/ 0 60000 65536"/>
                <a:gd name="T7" fmla="*/ 0 60000 65536"/>
                <a:gd name="T8" fmla="*/ 0 60000 65536"/>
              </a:gdLst>
              <a:ahLst/>
              <a:cxnLst>
                <a:cxn ang="T6">
                  <a:pos x="T0" y="T1"/>
                </a:cxn>
                <a:cxn ang="T7">
                  <a:pos x="T2" y="T3"/>
                </a:cxn>
                <a:cxn ang="T8">
                  <a:pos x="T4" y="T5"/>
                </a:cxn>
              </a:cxnLst>
              <a:rect l="0" t="0" r="r" b="b"/>
              <a:pathLst>
                <a:path w="2" h="3">
                  <a:moveTo>
                    <a:pt x="1" y="3"/>
                  </a:moveTo>
                  <a:cubicBezTo>
                    <a:pt x="2" y="2"/>
                    <a:pt x="1" y="0"/>
                    <a:pt x="0" y="1"/>
                  </a:cubicBezTo>
                  <a:cubicBezTo>
                    <a:pt x="1" y="1"/>
                    <a:pt x="1" y="2"/>
                    <a:pt x="1" y="3"/>
                  </a:cubicBezTo>
                </a:path>
              </a:pathLst>
            </a:custGeom>
            <a:solidFill>
              <a:srgbClr val="B3B3B3"/>
            </a:solidFill>
            <a:ln w="3175">
              <a:solidFill>
                <a:schemeClr val="tx1"/>
              </a:solidFill>
              <a:round/>
              <a:headEnd/>
              <a:tailEnd/>
            </a:ln>
          </p:spPr>
          <p:txBody>
            <a:bodyPr/>
            <a:lstStyle/>
            <a:p>
              <a:endParaRPr lang="en-GB" sz="2400" dirty="0"/>
            </a:p>
          </p:txBody>
        </p:sp>
        <p:sp>
          <p:nvSpPr>
            <p:cNvPr id="77" name="Freeform 5605"/>
            <p:cNvSpPr>
              <a:spLocks/>
            </p:cNvSpPr>
            <p:nvPr/>
          </p:nvSpPr>
          <p:spPr bwMode="auto">
            <a:xfrm>
              <a:off x="2952876" y="3798848"/>
              <a:ext cx="4763" cy="3175"/>
            </a:xfrm>
            <a:custGeom>
              <a:avLst/>
              <a:gdLst>
                <a:gd name="T0" fmla="*/ 4763 w 2"/>
                <a:gd name="T1" fmla="*/ 3175 h 2"/>
                <a:gd name="T2" fmla="*/ 0 w 2"/>
                <a:gd name="T3" fmla="*/ 0 h 2"/>
                <a:gd name="T4" fmla="*/ 4763 w 2"/>
                <a:gd name="T5" fmla="*/ 3175 h 2"/>
                <a:gd name="T6" fmla="*/ 0 60000 65536"/>
                <a:gd name="T7" fmla="*/ 0 60000 65536"/>
                <a:gd name="T8" fmla="*/ 0 60000 65536"/>
              </a:gdLst>
              <a:ahLst/>
              <a:cxnLst>
                <a:cxn ang="T6">
                  <a:pos x="T0" y="T1"/>
                </a:cxn>
                <a:cxn ang="T7">
                  <a:pos x="T2" y="T3"/>
                </a:cxn>
                <a:cxn ang="T8">
                  <a:pos x="T4" y="T5"/>
                </a:cxn>
              </a:cxnLst>
              <a:rect l="0" t="0" r="r" b="b"/>
              <a:pathLst>
                <a:path w="2" h="2">
                  <a:moveTo>
                    <a:pt x="2" y="2"/>
                  </a:moveTo>
                  <a:cubicBezTo>
                    <a:pt x="1" y="2"/>
                    <a:pt x="0" y="1"/>
                    <a:pt x="0" y="0"/>
                  </a:cubicBezTo>
                  <a:cubicBezTo>
                    <a:pt x="1" y="0"/>
                    <a:pt x="2" y="1"/>
                    <a:pt x="2" y="2"/>
                  </a:cubicBezTo>
                </a:path>
              </a:pathLst>
            </a:custGeom>
            <a:solidFill>
              <a:srgbClr val="B3B3B3"/>
            </a:solidFill>
            <a:ln w="3175">
              <a:solidFill>
                <a:schemeClr val="tx1"/>
              </a:solidFill>
              <a:round/>
              <a:headEnd/>
              <a:tailEnd/>
            </a:ln>
          </p:spPr>
          <p:txBody>
            <a:bodyPr/>
            <a:lstStyle/>
            <a:p>
              <a:endParaRPr lang="en-GB" sz="2400" dirty="0"/>
            </a:p>
          </p:txBody>
        </p:sp>
        <p:sp>
          <p:nvSpPr>
            <p:cNvPr id="78" name="Freeform 5606"/>
            <p:cNvSpPr>
              <a:spLocks/>
            </p:cNvSpPr>
            <p:nvPr/>
          </p:nvSpPr>
          <p:spPr bwMode="auto">
            <a:xfrm>
              <a:off x="2957638" y="3805198"/>
              <a:ext cx="1588" cy="1588"/>
            </a:xfrm>
            <a:custGeom>
              <a:avLst/>
              <a:gdLst>
                <a:gd name="T0" fmla="*/ 0 w 1"/>
                <a:gd name="T1" fmla="*/ 1588 h 1"/>
                <a:gd name="T2" fmla="*/ 0 w 1"/>
                <a:gd name="T3" fmla="*/ 0 h 1"/>
                <a:gd name="T4" fmla="*/ 0 w 1"/>
                <a:gd name="T5" fmla="*/ 1588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0"/>
                    <a:pt x="0" y="0"/>
                    <a:pt x="0" y="0"/>
                  </a:cubicBezTo>
                  <a:cubicBezTo>
                    <a:pt x="1" y="0"/>
                    <a:pt x="1" y="0"/>
                    <a:pt x="0" y="1"/>
                  </a:cubicBezTo>
                </a:path>
              </a:pathLst>
            </a:custGeom>
            <a:solidFill>
              <a:srgbClr val="B3B3B3"/>
            </a:solidFill>
            <a:ln w="3175">
              <a:solidFill>
                <a:schemeClr val="tx1"/>
              </a:solidFill>
              <a:round/>
              <a:headEnd/>
              <a:tailEnd/>
            </a:ln>
          </p:spPr>
          <p:txBody>
            <a:bodyPr/>
            <a:lstStyle/>
            <a:p>
              <a:endParaRPr lang="en-GB" sz="2400" dirty="0"/>
            </a:p>
          </p:txBody>
        </p:sp>
        <p:sp>
          <p:nvSpPr>
            <p:cNvPr id="79" name="Freeform 5608"/>
            <p:cNvSpPr>
              <a:spLocks/>
            </p:cNvSpPr>
            <p:nvPr/>
          </p:nvSpPr>
          <p:spPr bwMode="auto">
            <a:xfrm>
              <a:off x="3243401" y="3054319"/>
              <a:ext cx="3175" cy="7938"/>
            </a:xfrm>
            <a:custGeom>
              <a:avLst/>
              <a:gdLst>
                <a:gd name="T0" fmla="*/ 3175 w 1"/>
                <a:gd name="T1" fmla="*/ 0 h 4"/>
                <a:gd name="T2" fmla="*/ 0 w 1"/>
                <a:gd name="T3" fmla="*/ 7938 h 4"/>
                <a:gd name="T4" fmla="*/ 0 w 1"/>
                <a:gd name="T5" fmla="*/ 0 h 4"/>
                <a:gd name="T6" fmla="*/ 3175 w 1"/>
                <a:gd name="T7" fmla="*/ 0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4">
                  <a:moveTo>
                    <a:pt x="1" y="0"/>
                  </a:moveTo>
                  <a:cubicBezTo>
                    <a:pt x="1" y="1"/>
                    <a:pt x="0" y="2"/>
                    <a:pt x="0" y="4"/>
                  </a:cubicBezTo>
                  <a:cubicBezTo>
                    <a:pt x="0" y="2"/>
                    <a:pt x="0" y="1"/>
                    <a:pt x="0"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80" name="Freeform 5609"/>
            <p:cNvSpPr>
              <a:spLocks noEditPoints="1"/>
            </p:cNvSpPr>
            <p:nvPr/>
          </p:nvSpPr>
          <p:spPr bwMode="auto">
            <a:xfrm>
              <a:off x="3218000" y="3041619"/>
              <a:ext cx="38102" cy="33338"/>
            </a:xfrm>
            <a:custGeom>
              <a:avLst/>
              <a:gdLst>
                <a:gd name="T0" fmla="*/ 25400 w 18"/>
                <a:gd name="T1" fmla="*/ 20836 h 16"/>
                <a:gd name="T2" fmla="*/ 25400 w 18"/>
                <a:gd name="T3" fmla="*/ 12502 h 16"/>
                <a:gd name="T4" fmla="*/ 27517 w 18"/>
                <a:gd name="T5" fmla="*/ 12502 h 16"/>
                <a:gd name="T6" fmla="*/ 25400 w 18"/>
                <a:gd name="T7" fmla="*/ 20836 h 16"/>
                <a:gd name="T8" fmla="*/ 29633 w 18"/>
                <a:gd name="T9" fmla="*/ 0 h 16"/>
                <a:gd name="T10" fmla="*/ 23283 w 18"/>
                <a:gd name="T11" fmla="*/ 2084 h 16"/>
                <a:gd name="T12" fmla="*/ 21167 w 18"/>
                <a:gd name="T13" fmla="*/ 2084 h 16"/>
                <a:gd name="T14" fmla="*/ 16933 w 18"/>
                <a:gd name="T15" fmla="*/ 0 h 16"/>
                <a:gd name="T16" fmla="*/ 14817 w 18"/>
                <a:gd name="T17" fmla="*/ 0 h 16"/>
                <a:gd name="T18" fmla="*/ 14817 w 18"/>
                <a:gd name="T19" fmla="*/ 0 h 16"/>
                <a:gd name="T20" fmla="*/ 12700 w 18"/>
                <a:gd name="T21" fmla="*/ 0 h 16"/>
                <a:gd name="T22" fmla="*/ 12700 w 18"/>
                <a:gd name="T23" fmla="*/ 0 h 16"/>
                <a:gd name="T24" fmla="*/ 21167 w 18"/>
                <a:gd name="T25" fmla="*/ 33338 h 16"/>
                <a:gd name="T26" fmla="*/ 38100 w 18"/>
                <a:gd name="T27" fmla="*/ 18753 h 16"/>
                <a:gd name="T28" fmla="*/ 38100 w 18"/>
                <a:gd name="T29" fmla="*/ 18753 h 16"/>
                <a:gd name="T30" fmla="*/ 38100 w 18"/>
                <a:gd name="T31" fmla="*/ 18753 h 16"/>
                <a:gd name="T32" fmla="*/ 33867 w 18"/>
                <a:gd name="T33" fmla="*/ 14585 h 16"/>
                <a:gd name="T34" fmla="*/ 38100 w 18"/>
                <a:gd name="T35" fmla="*/ 12502 h 16"/>
                <a:gd name="T36" fmla="*/ 29633 w 18"/>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8" h="16">
                  <a:moveTo>
                    <a:pt x="12" y="10"/>
                  </a:moveTo>
                  <a:cubicBezTo>
                    <a:pt x="12" y="8"/>
                    <a:pt x="12" y="7"/>
                    <a:pt x="12" y="6"/>
                  </a:cubicBezTo>
                  <a:cubicBezTo>
                    <a:pt x="13" y="6"/>
                    <a:pt x="13" y="6"/>
                    <a:pt x="13" y="6"/>
                  </a:cubicBezTo>
                  <a:cubicBezTo>
                    <a:pt x="13" y="7"/>
                    <a:pt x="12" y="8"/>
                    <a:pt x="12" y="10"/>
                  </a:cubicBezTo>
                  <a:moveTo>
                    <a:pt x="14" y="0"/>
                  </a:moveTo>
                  <a:cubicBezTo>
                    <a:pt x="13" y="0"/>
                    <a:pt x="12" y="0"/>
                    <a:pt x="11" y="1"/>
                  </a:cubicBezTo>
                  <a:cubicBezTo>
                    <a:pt x="11" y="1"/>
                    <a:pt x="10" y="1"/>
                    <a:pt x="10" y="1"/>
                  </a:cubicBezTo>
                  <a:cubicBezTo>
                    <a:pt x="9" y="1"/>
                    <a:pt x="8" y="1"/>
                    <a:pt x="8" y="0"/>
                  </a:cubicBezTo>
                  <a:cubicBezTo>
                    <a:pt x="7" y="0"/>
                    <a:pt x="7" y="0"/>
                    <a:pt x="7" y="0"/>
                  </a:cubicBezTo>
                  <a:cubicBezTo>
                    <a:pt x="7" y="0"/>
                    <a:pt x="7" y="0"/>
                    <a:pt x="7" y="0"/>
                  </a:cubicBezTo>
                  <a:cubicBezTo>
                    <a:pt x="6" y="0"/>
                    <a:pt x="6" y="0"/>
                    <a:pt x="6" y="0"/>
                  </a:cubicBezTo>
                  <a:cubicBezTo>
                    <a:pt x="6" y="0"/>
                    <a:pt x="6" y="0"/>
                    <a:pt x="6" y="0"/>
                  </a:cubicBezTo>
                  <a:cubicBezTo>
                    <a:pt x="0" y="4"/>
                    <a:pt x="1" y="16"/>
                    <a:pt x="10" y="16"/>
                  </a:cubicBezTo>
                  <a:cubicBezTo>
                    <a:pt x="15" y="16"/>
                    <a:pt x="18" y="13"/>
                    <a:pt x="18" y="9"/>
                  </a:cubicBezTo>
                  <a:cubicBezTo>
                    <a:pt x="18" y="9"/>
                    <a:pt x="18" y="9"/>
                    <a:pt x="18" y="9"/>
                  </a:cubicBezTo>
                  <a:cubicBezTo>
                    <a:pt x="18" y="9"/>
                    <a:pt x="18" y="9"/>
                    <a:pt x="18" y="9"/>
                  </a:cubicBezTo>
                  <a:cubicBezTo>
                    <a:pt x="17" y="9"/>
                    <a:pt x="15" y="8"/>
                    <a:pt x="16" y="7"/>
                  </a:cubicBezTo>
                  <a:cubicBezTo>
                    <a:pt x="17" y="7"/>
                    <a:pt x="17" y="6"/>
                    <a:pt x="18" y="6"/>
                  </a:cubicBezTo>
                  <a:cubicBezTo>
                    <a:pt x="18" y="4"/>
                    <a:pt x="16" y="1"/>
                    <a:pt x="14" y="0"/>
                  </a:cubicBezTo>
                </a:path>
              </a:pathLst>
            </a:custGeom>
            <a:solidFill>
              <a:srgbClr val="FFFFFF"/>
            </a:solidFill>
            <a:ln w="3175">
              <a:solidFill>
                <a:schemeClr val="tx1"/>
              </a:solidFill>
              <a:round/>
              <a:headEnd/>
              <a:tailEnd/>
            </a:ln>
          </p:spPr>
          <p:txBody>
            <a:bodyPr/>
            <a:lstStyle/>
            <a:p>
              <a:endParaRPr lang="en-GB" sz="2400" dirty="0"/>
            </a:p>
          </p:txBody>
        </p:sp>
        <p:sp>
          <p:nvSpPr>
            <p:cNvPr id="81" name="Freeform 5610"/>
            <p:cNvSpPr>
              <a:spLocks noEditPoints="1"/>
            </p:cNvSpPr>
            <p:nvPr/>
          </p:nvSpPr>
          <p:spPr bwMode="auto">
            <a:xfrm>
              <a:off x="3230700" y="3040032"/>
              <a:ext cx="25401" cy="20638"/>
            </a:xfrm>
            <a:custGeom>
              <a:avLst/>
              <a:gdLst>
                <a:gd name="T0" fmla="*/ 25400 w 12"/>
                <a:gd name="T1" fmla="*/ 14447 h 10"/>
                <a:gd name="T2" fmla="*/ 21167 w 12"/>
                <a:gd name="T3" fmla="*/ 16510 h 10"/>
                <a:gd name="T4" fmla="*/ 25400 w 12"/>
                <a:gd name="T5" fmla="*/ 20638 h 10"/>
                <a:gd name="T6" fmla="*/ 25400 w 12"/>
                <a:gd name="T7" fmla="*/ 20638 h 10"/>
                <a:gd name="T8" fmla="*/ 25400 w 12"/>
                <a:gd name="T9" fmla="*/ 20638 h 10"/>
                <a:gd name="T10" fmla="*/ 25400 w 12"/>
                <a:gd name="T11" fmla="*/ 14447 h 10"/>
                <a:gd name="T12" fmla="*/ 8467 w 12"/>
                <a:gd name="T13" fmla="*/ 0 h 10"/>
                <a:gd name="T14" fmla="*/ 0 w 12"/>
                <a:gd name="T15" fmla="*/ 2064 h 10"/>
                <a:gd name="T16" fmla="*/ 0 w 12"/>
                <a:gd name="T17" fmla="*/ 2064 h 10"/>
                <a:gd name="T18" fmla="*/ 2117 w 12"/>
                <a:gd name="T19" fmla="*/ 2064 h 10"/>
                <a:gd name="T20" fmla="*/ 2117 w 12"/>
                <a:gd name="T21" fmla="*/ 2064 h 10"/>
                <a:gd name="T22" fmla="*/ 4233 w 12"/>
                <a:gd name="T23" fmla="*/ 2064 h 10"/>
                <a:gd name="T24" fmla="*/ 8467 w 12"/>
                <a:gd name="T25" fmla="*/ 4128 h 10"/>
                <a:gd name="T26" fmla="*/ 10583 w 12"/>
                <a:gd name="T27" fmla="*/ 4128 h 10"/>
                <a:gd name="T28" fmla="*/ 16933 w 12"/>
                <a:gd name="T29" fmla="*/ 2064 h 10"/>
                <a:gd name="T30" fmla="*/ 8467 w 12"/>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2" h="10">
                  <a:moveTo>
                    <a:pt x="12" y="7"/>
                  </a:moveTo>
                  <a:cubicBezTo>
                    <a:pt x="11" y="7"/>
                    <a:pt x="11" y="8"/>
                    <a:pt x="10" y="8"/>
                  </a:cubicBezTo>
                  <a:cubicBezTo>
                    <a:pt x="9" y="9"/>
                    <a:pt x="11" y="10"/>
                    <a:pt x="12" y="10"/>
                  </a:cubicBezTo>
                  <a:cubicBezTo>
                    <a:pt x="12" y="10"/>
                    <a:pt x="12" y="10"/>
                    <a:pt x="12" y="10"/>
                  </a:cubicBezTo>
                  <a:cubicBezTo>
                    <a:pt x="12" y="10"/>
                    <a:pt x="12" y="10"/>
                    <a:pt x="12" y="10"/>
                  </a:cubicBezTo>
                  <a:cubicBezTo>
                    <a:pt x="12" y="9"/>
                    <a:pt x="12" y="8"/>
                    <a:pt x="12" y="7"/>
                  </a:cubicBezTo>
                  <a:moveTo>
                    <a:pt x="4" y="0"/>
                  </a:moveTo>
                  <a:cubicBezTo>
                    <a:pt x="3" y="0"/>
                    <a:pt x="1" y="1"/>
                    <a:pt x="0" y="1"/>
                  </a:cubicBezTo>
                  <a:cubicBezTo>
                    <a:pt x="0" y="1"/>
                    <a:pt x="0" y="1"/>
                    <a:pt x="0" y="1"/>
                  </a:cubicBezTo>
                  <a:cubicBezTo>
                    <a:pt x="0" y="1"/>
                    <a:pt x="0" y="1"/>
                    <a:pt x="1" y="1"/>
                  </a:cubicBezTo>
                  <a:cubicBezTo>
                    <a:pt x="1" y="1"/>
                    <a:pt x="1" y="1"/>
                    <a:pt x="1" y="1"/>
                  </a:cubicBezTo>
                  <a:cubicBezTo>
                    <a:pt x="1" y="1"/>
                    <a:pt x="1" y="1"/>
                    <a:pt x="2" y="1"/>
                  </a:cubicBezTo>
                  <a:cubicBezTo>
                    <a:pt x="2" y="2"/>
                    <a:pt x="3" y="2"/>
                    <a:pt x="4" y="2"/>
                  </a:cubicBezTo>
                  <a:cubicBezTo>
                    <a:pt x="4" y="2"/>
                    <a:pt x="5" y="2"/>
                    <a:pt x="5" y="2"/>
                  </a:cubicBezTo>
                  <a:cubicBezTo>
                    <a:pt x="6" y="1"/>
                    <a:pt x="7" y="1"/>
                    <a:pt x="8" y="1"/>
                  </a:cubicBezTo>
                  <a:cubicBezTo>
                    <a:pt x="7" y="1"/>
                    <a:pt x="6" y="0"/>
                    <a:pt x="4" y="0"/>
                  </a:cubicBezTo>
                </a:path>
              </a:pathLst>
            </a:custGeom>
            <a:solidFill>
              <a:srgbClr val="B3B3B3"/>
            </a:solidFill>
            <a:ln w="3175">
              <a:solidFill>
                <a:schemeClr val="tx1"/>
              </a:solidFill>
              <a:round/>
              <a:headEnd/>
              <a:tailEnd/>
            </a:ln>
          </p:spPr>
          <p:txBody>
            <a:bodyPr/>
            <a:lstStyle/>
            <a:p>
              <a:endParaRPr lang="en-GB" sz="2400" dirty="0"/>
            </a:p>
          </p:txBody>
        </p:sp>
        <p:sp>
          <p:nvSpPr>
            <p:cNvPr id="82" name="Freeform 5611"/>
            <p:cNvSpPr>
              <a:spLocks/>
            </p:cNvSpPr>
            <p:nvPr/>
          </p:nvSpPr>
          <p:spPr bwMode="auto">
            <a:xfrm>
              <a:off x="3243401" y="3054319"/>
              <a:ext cx="3175" cy="7938"/>
            </a:xfrm>
            <a:custGeom>
              <a:avLst/>
              <a:gdLst>
                <a:gd name="T0" fmla="*/ 0 w 1"/>
                <a:gd name="T1" fmla="*/ 0 h 4"/>
                <a:gd name="T2" fmla="*/ 0 w 1"/>
                <a:gd name="T3" fmla="*/ 7938 h 4"/>
                <a:gd name="T4" fmla="*/ 3175 w 1"/>
                <a:gd name="T5" fmla="*/ 0 h 4"/>
                <a:gd name="T6" fmla="*/ 0 w 1"/>
                <a:gd name="T7" fmla="*/ 0 h 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4">
                  <a:moveTo>
                    <a:pt x="0" y="0"/>
                  </a:moveTo>
                  <a:cubicBezTo>
                    <a:pt x="0" y="1"/>
                    <a:pt x="0" y="2"/>
                    <a:pt x="0" y="4"/>
                  </a:cubicBezTo>
                  <a:cubicBezTo>
                    <a:pt x="0" y="2"/>
                    <a:pt x="1" y="1"/>
                    <a:pt x="1"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83" name="Freeform 5613"/>
            <p:cNvSpPr>
              <a:spLocks/>
            </p:cNvSpPr>
            <p:nvPr/>
          </p:nvSpPr>
          <p:spPr bwMode="auto">
            <a:xfrm>
              <a:off x="4537268" y="3049556"/>
              <a:ext cx="4763" cy="6349"/>
            </a:xfrm>
            <a:custGeom>
              <a:avLst/>
              <a:gdLst>
                <a:gd name="T0" fmla="*/ 0 w 2"/>
                <a:gd name="T1" fmla="*/ 6350 h 3"/>
                <a:gd name="T2" fmla="*/ 0 w 2"/>
                <a:gd name="T3" fmla="*/ 0 h 3"/>
                <a:gd name="T4" fmla="*/ 0 w 2"/>
                <a:gd name="T5" fmla="*/ 6350 h 3"/>
                <a:gd name="T6" fmla="*/ 0 60000 65536"/>
                <a:gd name="T7" fmla="*/ 0 60000 65536"/>
                <a:gd name="T8" fmla="*/ 0 60000 65536"/>
              </a:gdLst>
              <a:ahLst/>
              <a:cxnLst>
                <a:cxn ang="T6">
                  <a:pos x="T0" y="T1"/>
                </a:cxn>
                <a:cxn ang="T7">
                  <a:pos x="T2" y="T3"/>
                </a:cxn>
                <a:cxn ang="T8">
                  <a:pos x="T4" y="T5"/>
                </a:cxn>
              </a:cxnLst>
              <a:rect l="0" t="0" r="r" b="b"/>
              <a:pathLst>
                <a:path w="2" h="3">
                  <a:moveTo>
                    <a:pt x="0" y="3"/>
                  </a:moveTo>
                  <a:cubicBezTo>
                    <a:pt x="0" y="2"/>
                    <a:pt x="0" y="1"/>
                    <a:pt x="0" y="0"/>
                  </a:cubicBezTo>
                  <a:cubicBezTo>
                    <a:pt x="1" y="1"/>
                    <a:pt x="2" y="3"/>
                    <a:pt x="0" y="3"/>
                  </a:cubicBezTo>
                </a:path>
              </a:pathLst>
            </a:custGeom>
            <a:solidFill>
              <a:srgbClr val="B3B3B3"/>
            </a:solidFill>
            <a:ln w="3175">
              <a:solidFill>
                <a:schemeClr val="tx1"/>
              </a:solidFill>
              <a:round/>
              <a:headEnd/>
              <a:tailEnd/>
            </a:ln>
          </p:spPr>
          <p:txBody>
            <a:bodyPr/>
            <a:lstStyle/>
            <a:p>
              <a:endParaRPr lang="en-GB" sz="2400" dirty="0"/>
            </a:p>
          </p:txBody>
        </p:sp>
        <p:sp>
          <p:nvSpPr>
            <p:cNvPr id="84" name="Freeform 5614"/>
            <p:cNvSpPr>
              <a:spLocks noEditPoints="1"/>
            </p:cNvSpPr>
            <p:nvPr/>
          </p:nvSpPr>
          <p:spPr bwMode="auto">
            <a:xfrm>
              <a:off x="4535680" y="3049556"/>
              <a:ext cx="17464" cy="22225"/>
            </a:xfrm>
            <a:custGeom>
              <a:avLst/>
              <a:gdLst>
                <a:gd name="T0" fmla="*/ 0 w 8"/>
                <a:gd name="T1" fmla="*/ 20003 h 10"/>
                <a:gd name="T2" fmla="*/ 2183 w 8"/>
                <a:gd name="T3" fmla="*/ 22225 h 10"/>
                <a:gd name="T4" fmla="*/ 0 w 8"/>
                <a:gd name="T5" fmla="*/ 20003 h 10"/>
                <a:gd name="T6" fmla="*/ 15280 w 8"/>
                <a:gd name="T7" fmla="*/ 11113 h 10"/>
                <a:gd name="T8" fmla="*/ 15280 w 8"/>
                <a:gd name="T9" fmla="*/ 11113 h 10"/>
                <a:gd name="T10" fmla="*/ 15280 w 8"/>
                <a:gd name="T11" fmla="*/ 11113 h 10"/>
                <a:gd name="T12" fmla="*/ 15280 w 8"/>
                <a:gd name="T13" fmla="*/ 11113 h 10"/>
                <a:gd name="T14" fmla="*/ 15280 w 8"/>
                <a:gd name="T15" fmla="*/ 11113 h 10"/>
                <a:gd name="T16" fmla="*/ 15280 w 8"/>
                <a:gd name="T17" fmla="*/ 11113 h 10"/>
                <a:gd name="T18" fmla="*/ 6549 w 8"/>
                <a:gd name="T19" fmla="*/ 6668 h 10"/>
                <a:gd name="T20" fmla="*/ 8732 w 8"/>
                <a:gd name="T21" fmla="*/ 6668 h 10"/>
                <a:gd name="T22" fmla="*/ 6549 w 8"/>
                <a:gd name="T23" fmla="*/ 6668 h 10"/>
                <a:gd name="T24" fmla="*/ 2183 w 8"/>
                <a:gd name="T25" fmla="*/ 4445 h 10"/>
                <a:gd name="T26" fmla="*/ 2183 w 8"/>
                <a:gd name="T27" fmla="*/ 6668 h 10"/>
                <a:gd name="T28" fmla="*/ 2183 w 8"/>
                <a:gd name="T29" fmla="*/ 6668 h 10"/>
                <a:gd name="T30" fmla="*/ 2183 w 8"/>
                <a:gd name="T31" fmla="*/ 4445 h 10"/>
                <a:gd name="T32" fmla="*/ 4366 w 8"/>
                <a:gd name="T33" fmla="*/ 4445 h 10"/>
                <a:gd name="T34" fmla="*/ 4366 w 8"/>
                <a:gd name="T35" fmla="*/ 4445 h 10"/>
                <a:gd name="T36" fmla="*/ 4366 w 8"/>
                <a:gd name="T37" fmla="*/ 4445 h 10"/>
                <a:gd name="T38" fmla="*/ 4366 w 8"/>
                <a:gd name="T39" fmla="*/ 4445 h 10"/>
                <a:gd name="T40" fmla="*/ 4366 w 8"/>
                <a:gd name="T41" fmla="*/ 2223 h 10"/>
                <a:gd name="T42" fmla="*/ 4366 w 8"/>
                <a:gd name="T43" fmla="*/ 2223 h 10"/>
                <a:gd name="T44" fmla="*/ 4366 w 8"/>
                <a:gd name="T45" fmla="*/ 2223 h 10"/>
                <a:gd name="T46" fmla="*/ 4366 w 8"/>
                <a:gd name="T47" fmla="*/ 2223 h 10"/>
                <a:gd name="T48" fmla="*/ 17463 w 8"/>
                <a:gd name="T49" fmla="*/ 0 h 10"/>
                <a:gd name="T50" fmla="*/ 15280 w 8"/>
                <a:gd name="T51" fmla="*/ 0 h 10"/>
                <a:gd name="T52" fmla="*/ 15280 w 8"/>
                <a:gd name="T53" fmla="*/ 0 h 10"/>
                <a:gd name="T54" fmla="*/ 17463 w 8"/>
                <a:gd name="T55" fmla="*/ 0 h 10"/>
                <a:gd name="T56" fmla="*/ 17463 w 8"/>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 h="10">
                  <a:moveTo>
                    <a:pt x="0" y="9"/>
                  </a:moveTo>
                  <a:cubicBezTo>
                    <a:pt x="0" y="9"/>
                    <a:pt x="0" y="10"/>
                    <a:pt x="1" y="10"/>
                  </a:cubicBezTo>
                  <a:cubicBezTo>
                    <a:pt x="1" y="10"/>
                    <a:pt x="0" y="9"/>
                    <a:pt x="0" y="9"/>
                  </a:cubicBezTo>
                  <a:moveTo>
                    <a:pt x="7" y="5"/>
                  </a:moveTo>
                  <a:cubicBezTo>
                    <a:pt x="7" y="5"/>
                    <a:pt x="7" y="5"/>
                    <a:pt x="7" y="5"/>
                  </a:cubicBezTo>
                  <a:cubicBezTo>
                    <a:pt x="7" y="5"/>
                    <a:pt x="7" y="5"/>
                    <a:pt x="7" y="5"/>
                  </a:cubicBezTo>
                  <a:cubicBezTo>
                    <a:pt x="7" y="5"/>
                    <a:pt x="7" y="5"/>
                    <a:pt x="7" y="5"/>
                  </a:cubicBezTo>
                  <a:cubicBezTo>
                    <a:pt x="7" y="5"/>
                    <a:pt x="7" y="5"/>
                    <a:pt x="7" y="5"/>
                  </a:cubicBezTo>
                  <a:cubicBezTo>
                    <a:pt x="7" y="5"/>
                    <a:pt x="7" y="5"/>
                    <a:pt x="7" y="5"/>
                  </a:cubicBezTo>
                  <a:moveTo>
                    <a:pt x="3" y="3"/>
                  </a:moveTo>
                  <a:cubicBezTo>
                    <a:pt x="3" y="3"/>
                    <a:pt x="3" y="3"/>
                    <a:pt x="4" y="3"/>
                  </a:cubicBezTo>
                  <a:cubicBezTo>
                    <a:pt x="3" y="3"/>
                    <a:pt x="3" y="3"/>
                    <a:pt x="3" y="3"/>
                  </a:cubicBezTo>
                  <a:moveTo>
                    <a:pt x="1" y="2"/>
                  </a:moveTo>
                  <a:cubicBezTo>
                    <a:pt x="1" y="3"/>
                    <a:pt x="1" y="3"/>
                    <a:pt x="1" y="3"/>
                  </a:cubicBezTo>
                  <a:cubicBezTo>
                    <a:pt x="1" y="3"/>
                    <a:pt x="1" y="3"/>
                    <a:pt x="1" y="3"/>
                  </a:cubicBezTo>
                  <a:cubicBezTo>
                    <a:pt x="1" y="3"/>
                    <a:pt x="1" y="3"/>
                    <a:pt x="1" y="2"/>
                  </a:cubicBezTo>
                  <a:moveTo>
                    <a:pt x="2" y="2"/>
                  </a:moveTo>
                  <a:cubicBezTo>
                    <a:pt x="2" y="2"/>
                    <a:pt x="2" y="2"/>
                    <a:pt x="2" y="2"/>
                  </a:cubicBezTo>
                  <a:cubicBezTo>
                    <a:pt x="2" y="2"/>
                    <a:pt x="2" y="2"/>
                    <a:pt x="2" y="2"/>
                  </a:cubicBezTo>
                  <a:cubicBezTo>
                    <a:pt x="2" y="2"/>
                    <a:pt x="2" y="2"/>
                    <a:pt x="2" y="2"/>
                  </a:cubicBezTo>
                  <a:moveTo>
                    <a:pt x="2" y="1"/>
                  </a:moveTo>
                  <a:cubicBezTo>
                    <a:pt x="2" y="1"/>
                    <a:pt x="2" y="1"/>
                    <a:pt x="2" y="1"/>
                  </a:cubicBezTo>
                  <a:cubicBezTo>
                    <a:pt x="2" y="1"/>
                    <a:pt x="2" y="1"/>
                    <a:pt x="2" y="1"/>
                  </a:cubicBezTo>
                  <a:cubicBezTo>
                    <a:pt x="2" y="1"/>
                    <a:pt x="2" y="1"/>
                    <a:pt x="2" y="1"/>
                  </a:cubicBezTo>
                  <a:moveTo>
                    <a:pt x="8" y="0"/>
                  </a:moveTo>
                  <a:cubicBezTo>
                    <a:pt x="8" y="0"/>
                    <a:pt x="8" y="0"/>
                    <a:pt x="7" y="0"/>
                  </a:cubicBezTo>
                  <a:cubicBezTo>
                    <a:pt x="7" y="0"/>
                    <a:pt x="7" y="0"/>
                    <a:pt x="7" y="0"/>
                  </a:cubicBezTo>
                  <a:cubicBezTo>
                    <a:pt x="8" y="0"/>
                    <a:pt x="8" y="0"/>
                    <a:pt x="8" y="0"/>
                  </a:cubicBezTo>
                  <a:cubicBezTo>
                    <a:pt x="8" y="0"/>
                    <a:pt x="8" y="0"/>
                    <a:pt x="8" y="0"/>
                  </a:cubicBezTo>
                </a:path>
              </a:pathLst>
            </a:custGeom>
            <a:solidFill>
              <a:srgbClr val="FFFFFF"/>
            </a:solidFill>
            <a:ln w="3175">
              <a:solidFill>
                <a:schemeClr val="tx1"/>
              </a:solidFill>
              <a:round/>
              <a:headEnd/>
              <a:tailEnd/>
            </a:ln>
          </p:spPr>
          <p:txBody>
            <a:bodyPr/>
            <a:lstStyle/>
            <a:p>
              <a:endParaRPr lang="en-GB" sz="2400" dirty="0"/>
            </a:p>
          </p:txBody>
        </p:sp>
        <p:sp>
          <p:nvSpPr>
            <p:cNvPr id="85" name="Freeform 5615"/>
            <p:cNvSpPr>
              <a:spLocks noEditPoints="1"/>
            </p:cNvSpPr>
            <p:nvPr/>
          </p:nvSpPr>
          <p:spPr bwMode="auto">
            <a:xfrm>
              <a:off x="4516628" y="3040032"/>
              <a:ext cx="36515" cy="31749"/>
            </a:xfrm>
            <a:custGeom>
              <a:avLst/>
              <a:gdLst>
                <a:gd name="T0" fmla="*/ 21478 w 17"/>
                <a:gd name="T1" fmla="*/ 10583 h 15"/>
                <a:gd name="T2" fmla="*/ 23626 w 17"/>
                <a:gd name="T3" fmla="*/ 12700 h 15"/>
                <a:gd name="T4" fmla="*/ 23626 w 17"/>
                <a:gd name="T5" fmla="*/ 12700 h 15"/>
                <a:gd name="T6" fmla="*/ 21478 w 17"/>
                <a:gd name="T7" fmla="*/ 10583 h 15"/>
                <a:gd name="T8" fmla="*/ 10739 w 17"/>
                <a:gd name="T9" fmla="*/ 0 h 15"/>
                <a:gd name="T10" fmla="*/ 17183 w 17"/>
                <a:gd name="T11" fmla="*/ 31750 h 15"/>
                <a:gd name="T12" fmla="*/ 17183 w 17"/>
                <a:gd name="T13" fmla="*/ 29633 h 15"/>
                <a:gd name="T14" fmla="*/ 19330 w 17"/>
                <a:gd name="T15" fmla="*/ 29633 h 15"/>
                <a:gd name="T16" fmla="*/ 21478 w 17"/>
                <a:gd name="T17" fmla="*/ 31750 h 15"/>
                <a:gd name="T18" fmla="*/ 21478 w 17"/>
                <a:gd name="T19" fmla="*/ 31750 h 15"/>
                <a:gd name="T20" fmla="*/ 21478 w 17"/>
                <a:gd name="T21" fmla="*/ 31750 h 15"/>
                <a:gd name="T22" fmla="*/ 36513 w 17"/>
                <a:gd name="T23" fmla="*/ 19050 h 15"/>
                <a:gd name="T24" fmla="*/ 36513 w 17"/>
                <a:gd name="T25" fmla="*/ 21167 h 15"/>
                <a:gd name="T26" fmla="*/ 34365 w 17"/>
                <a:gd name="T27" fmla="*/ 21167 h 15"/>
                <a:gd name="T28" fmla="*/ 34365 w 17"/>
                <a:gd name="T29" fmla="*/ 21167 h 15"/>
                <a:gd name="T30" fmla="*/ 34365 w 17"/>
                <a:gd name="T31" fmla="*/ 21167 h 15"/>
                <a:gd name="T32" fmla="*/ 34365 w 17"/>
                <a:gd name="T33" fmla="*/ 21167 h 15"/>
                <a:gd name="T34" fmla="*/ 27922 w 17"/>
                <a:gd name="T35" fmla="*/ 16933 h 15"/>
                <a:gd name="T36" fmla="*/ 27922 w 17"/>
                <a:gd name="T37" fmla="*/ 16933 h 15"/>
                <a:gd name="T38" fmla="*/ 25774 w 17"/>
                <a:gd name="T39" fmla="*/ 16933 h 15"/>
                <a:gd name="T40" fmla="*/ 23626 w 17"/>
                <a:gd name="T41" fmla="*/ 14817 h 15"/>
                <a:gd name="T42" fmla="*/ 23626 w 17"/>
                <a:gd name="T43" fmla="*/ 14817 h 15"/>
                <a:gd name="T44" fmla="*/ 23626 w 17"/>
                <a:gd name="T45" fmla="*/ 14817 h 15"/>
                <a:gd name="T46" fmla="*/ 21478 w 17"/>
                <a:gd name="T47" fmla="*/ 16933 h 15"/>
                <a:gd name="T48" fmla="*/ 21478 w 17"/>
                <a:gd name="T49" fmla="*/ 16933 h 15"/>
                <a:gd name="T50" fmla="*/ 21478 w 17"/>
                <a:gd name="T51" fmla="*/ 16933 h 15"/>
                <a:gd name="T52" fmla="*/ 21478 w 17"/>
                <a:gd name="T53" fmla="*/ 16933 h 15"/>
                <a:gd name="T54" fmla="*/ 21478 w 17"/>
                <a:gd name="T55" fmla="*/ 14817 h 15"/>
                <a:gd name="T56" fmla="*/ 21478 w 17"/>
                <a:gd name="T57" fmla="*/ 10583 h 15"/>
                <a:gd name="T58" fmla="*/ 21478 w 17"/>
                <a:gd name="T59" fmla="*/ 10583 h 15"/>
                <a:gd name="T60" fmla="*/ 23626 w 17"/>
                <a:gd name="T61" fmla="*/ 4233 h 15"/>
                <a:gd name="T62" fmla="*/ 23626 w 17"/>
                <a:gd name="T63" fmla="*/ 4233 h 15"/>
                <a:gd name="T64" fmla="*/ 23626 w 17"/>
                <a:gd name="T65" fmla="*/ 4233 h 15"/>
                <a:gd name="T66" fmla="*/ 10739 w 17"/>
                <a:gd name="T67" fmla="*/ 0 h 1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7" h="15">
                  <a:moveTo>
                    <a:pt x="10" y="5"/>
                  </a:moveTo>
                  <a:cubicBezTo>
                    <a:pt x="11" y="5"/>
                    <a:pt x="11" y="5"/>
                    <a:pt x="11" y="6"/>
                  </a:cubicBezTo>
                  <a:cubicBezTo>
                    <a:pt x="11" y="6"/>
                    <a:pt x="11" y="6"/>
                    <a:pt x="11" y="6"/>
                  </a:cubicBezTo>
                  <a:cubicBezTo>
                    <a:pt x="11" y="5"/>
                    <a:pt x="11" y="5"/>
                    <a:pt x="10" y="5"/>
                  </a:cubicBezTo>
                  <a:moveTo>
                    <a:pt x="5" y="0"/>
                  </a:moveTo>
                  <a:cubicBezTo>
                    <a:pt x="0" y="4"/>
                    <a:pt x="1" y="14"/>
                    <a:pt x="8" y="15"/>
                  </a:cubicBezTo>
                  <a:cubicBezTo>
                    <a:pt x="8" y="14"/>
                    <a:pt x="8" y="14"/>
                    <a:pt x="8" y="14"/>
                  </a:cubicBezTo>
                  <a:cubicBezTo>
                    <a:pt x="9" y="14"/>
                    <a:pt x="9" y="14"/>
                    <a:pt x="9" y="14"/>
                  </a:cubicBezTo>
                  <a:cubicBezTo>
                    <a:pt x="9" y="14"/>
                    <a:pt x="10" y="15"/>
                    <a:pt x="10" y="15"/>
                  </a:cubicBezTo>
                  <a:cubicBezTo>
                    <a:pt x="10" y="15"/>
                    <a:pt x="10" y="15"/>
                    <a:pt x="10" y="15"/>
                  </a:cubicBezTo>
                  <a:cubicBezTo>
                    <a:pt x="10" y="15"/>
                    <a:pt x="10" y="15"/>
                    <a:pt x="10" y="15"/>
                  </a:cubicBezTo>
                  <a:cubicBezTo>
                    <a:pt x="14" y="15"/>
                    <a:pt x="17" y="12"/>
                    <a:pt x="17" y="9"/>
                  </a:cubicBezTo>
                  <a:cubicBezTo>
                    <a:pt x="17" y="9"/>
                    <a:pt x="17" y="9"/>
                    <a:pt x="17" y="10"/>
                  </a:cubicBezTo>
                  <a:cubicBezTo>
                    <a:pt x="17" y="10"/>
                    <a:pt x="17" y="10"/>
                    <a:pt x="16" y="10"/>
                  </a:cubicBezTo>
                  <a:cubicBezTo>
                    <a:pt x="16" y="10"/>
                    <a:pt x="16" y="10"/>
                    <a:pt x="16" y="10"/>
                  </a:cubicBezTo>
                  <a:cubicBezTo>
                    <a:pt x="16" y="10"/>
                    <a:pt x="16" y="10"/>
                    <a:pt x="16" y="10"/>
                  </a:cubicBezTo>
                  <a:cubicBezTo>
                    <a:pt x="16" y="10"/>
                    <a:pt x="16" y="10"/>
                    <a:pt x="16" y="10"/>
                  </a:cubicBezTo>
                  <a:cubicBezTo>
                    <a:pt x="15" y="10"/>
                    <a:pt x="13" y="9"/>
                    <a:pt x="13" y="8"/>
                  </a:cubicBezTo>
                  <a:cubicBezTo>
                    <a:pt x="13" y="8"/>
                    <a:pt x="13" y="8"/>
                    <a:pt x="13" y="8"/>
                  </a:cubicBezTo>
                  <a:cubicBezTo>
                    <a:pt x="12" y="8"/>
                    <a:pt x="12" y="8"/>
                    <a:pt x="12" y="8"/>
                  </a:cubicBezTo>
                  <a:cubicBezTo>
                    <a:pt x="11" y="8"/>
                    <a:pt x="11" y="7"/>
                    <a:pt x="11" y="7"/>
                  </a:cubicBezTo>
                  <a:cubicBezTo>
                    <a:pt x="11" y="7"/>
                    <a:pt x="11" y="7"/>
                    <a:pt x="11" y="7"/>
                  </a:cubicBezTo>
                  <a:cubicBezTo>
                    <a:pt x="11" y="7"/>
                    <a:pt x="11" y="7"/>
                    <a:pt x="11" y="7"/>
                  </a:cubicBezTo>
                  <a:cubicBezTo>
                    <a:pt x="11" y="8"/>
                    <a:pt x="11" y="8"/>
                    <a:pt x="10" y="8"/>
                  </a:cubicBezTo>
                  <a:cubicBezTo>
                    <a:pt x="10" y="8"/>
                    <a:pt x="10" y="8"/>
                    <a:pt x="10" y="8"/>
                  </a:cubicBezTo>
                  <a:cubicBezTo>
                    <a:pt x="10" y="8"/>
                    <a:pt x="10" y="8"/>
                    <a:pt x="10" y="8"/>
                  </a:cubicBezTo>
                  <a:cubicBezTo>
                    <a:pt x="10" y="8"/>
                    <a:pt x="10" y="8"/>
                    <a:pt x="10" y="8"/>
                  </a:cubicBezTo>
                  <a:cubicBezTo>
                    <a:pt x="10" y="8"/>
                    <a:pt x="10" y="8"/>
                    <a:pt x="10" y="7"/>
                  </a:cubicBezTo>
                  <a:cubicBezTo>
                    <a:pt x="10" y="7"/>
                    <a:pt x="10" y="6"/>
                    <a:pt x="10" y="5"/>
                  </a:cubicBezTo>
                  <a:cubicBezTo>
                    <a:pt x="10" y="5"/>
                    <a:pt x="10" y="5"/>
                    <a:pt x="10" y="5"/>
                  </a:cubicBezTo>
                  <a:cubicBezTo>
                    <a:pt x="11" y="3"/>
                    <a:pt x="11" y="4"/>
                    <a:pt x="11" y="2"/>
                  </a:cubicBezTo>
                  <a:cubicBezTo>
                    <a:pt x="11" y="2"/>
                    <a:pt x="11" y="2"/>
                    <a:pt x="11" y="2"/>
                  </a:cubicBezTo>
                  <a:cubicBezTo>
                    <a:pt x="11" y="2"/>
                    <a:pt x="11" y="2"/>
                    <a:pt x="11" y="2"/>
                  </a:cubicBezTo>
                  <a:cubicBezTo>
                    <a:pt x="9" y="1"/>
                    <a:pt x="7" y="1"/>
                    <a:pt x="5" y="0"/>
                  </a:cubicBezTo>
                </a:path>
              </a:pathLst>
            </a:custGeom>
            <a:solidFill>
              <a:srgbClr val="B3B3B3"/>
            </a:solidFill>
            <a:ln w="3175">
              <a:solidFill>
                <a:schemeClr val="tx1"/>
              </a:solidFill>
              <a:round/>
              <a:headEnd/>
              <a:tailEnd/>
            </a:ln>
          </p:spPr>
          <p:txBody>
            <a:bodyPr/>
            <a:lstStyle/>
            <a:p>
              <a:endParaRPr lang="en-GB" sz="2400" dirty="0"/>
            </a:p>
          </p:txBody>
        </p:sp>
        <p:sp>
          <p:nvSpPr>
            <p:cNvPr id="86" name="Freeform 5616"/>
            <p:cNvSpPr>
              <a:spLocks/>
            </p:cNvSpPr>
            <p:nvPr/>
          </p:nvSpPr>
          <p:spPr bwMode="auto">
            <a:xfrm>
              <a:off x="4534093" y="3068606"/>
              <a:ext cx="3175" cy="3175"/>
            </a:xfrm>
            <a:custGeom>
              <a:avLst/>
              <a:gdLst>
                <a:gd name="T0" fmla="*/ 0 w 2"/>
                <a:gd name="T1" fmla="*/ 0 h 1"/>
                <a:gd name="T2" fmla="*/ 0 w 2"/>
                <a:gd name="T3" fmla="*/ 3175 h 1"/>
                <a:gd name="T4" fmla="*/ 3175 w 2"/>
                <a:gd name="T5" fmla="*/ 3175 h 1"/>
                <a:gd name="T6" fmla="*/ 3175 w 2"/>
                <a:gd name="T7" fmla="*/ 3175 h 1"/>
                <a:gd name="T8" fmla="*/ 3175 w 2"/>
                <a:gd name="T9" fmla="*/ 3175 h 1"/>
                <a:gd name="T10" fmla="*/ 3175 w 2"/>
                <a:gd name="T11" fmla="*/ 3175 h 1"/>
                <a:gd name="T12" fmla="*/ 1588 w 2"/>
                <a:gd name="T13" fmla="*/ 0 h 1"/>
                <a:gd name="T14" fmla="*/ 0 w 2"/>
                <a:gd name="T15" fmla="*/ 0 h 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1">
                  <a:moveTo>
                    <a:pt x="0" y="0"/>
                  </a:moveTo>
                  <a:cubicBezTo>
                    <a:pt x="0" y="0"/>
                    <a:pt x="0" y="0"/>
                    <a:pt x="0" y="1"/>
                  </a:cubicBezTo>
                  <a:cubicBezTo>
                    <a:pt x="0" y="1"/>
                    <a:pt x="1" y="1"/>
                    <a:pt x="2" y="1"/>
                  </a:cubicBezTo>
                  <a:cubicBezTo>
                    <a:pt x="2" y="1"/>
                    <a:pt x="2" y="1"/>
                    <a:pt x="2" y="1"/>
                  </a:cubicBezTo>
                  <a:cubicBezTo>
                    <a:pt x="2" y="1"/>
                    <a:pt x="2" y="1"/>
                    <a:pt x="2" y="1"/>
                  </a:cubicBezTo>
                  <a:cubicBezTo>
                    <a:pt x="2" y="1"/>
                    <a:pt x="2" y="1"/>
                    <a:pt x="2" y="1"/>
                  </a:cubicBezTo>
                  <a:cubicBezTo>
                    <a:pt x="1" y="1"/>
                    <a:pt x="1" y="0"/>
                    <a:pt x="1" y="0"/>
                  </a:cubicBezTo>
                  <a:cubicBezTo>
                    <a:pt x="1" y="0"/>
                    <a:pt x="1" y="0"/>
                    <a:pt x="0" y="0"/>
                  </a:cubicBezTo>
                </a:path>
              </a:pathLst>
            </a:custGeom>
            <a:solidFill>
              <a:srgbClr val="B3B3B3"/>
            </a:solidFill>
            <a:ln w="3175">
              <a:solidFill>
                <a:schemeClr val="tx1"/>
              </a:solidFill>
              <a:round/>
              <a:headEnd/>
              <a:tailEnd/>
            </a:ln>
          </p:spPr>
          <p:txBody>
            <a:bodyPr/>
            <a:lstStyle/>
            <a:p>
              <a:endParaRPr lang="en-GB" sz="2400" dirty="0"/>
            </a:p>
          </p:txBody>
        </p:sp>
        <p:sp>
          <p:nvSpPr>
            <p:cNvPr id="87" name="Freeform 5617"/>
            <p:cNvSpPr>
              <a:spLocks/>
            </p:cNvSpPr>
            <p:nvPr/>
          </p:nvSpPr>
          <p:spPr bwMode="auto">
            <a:xfrm>
              <a:off x="4537268" y="3043205"/>
              <a:ext cx="17464" cy="17463"/>
            </a:xfrm>
            <a:custGeom>
              <a:avLst/>
              <a:gdLst>
                <a:gd name="T0" fmla="*/ 2183 w 8"/>
                <a:gd name="T1" fmla="*/ 0 h 8"/>
                <a:gd name="T2" fmla="*/ 2183 w 8"/>
                <a:gd name="T3" fmla="*/ 0 h 8"/>
                <a:gd name="T4" fmla="*/ 0 w 8"/>
                <a:gd name="T5" fmla="*/ 6549 h 8"/>
                <a:gd name="T6" fmla="*/ 0 w 8"/>
                <a:gd name="T7" fmla="*/ 6549 h 8"/>
                <a:gd name="T8" fmla="*/ 2183 w 8"/>
                <a:gd name="T9" fmla="*/ 8732 h 8"/>
                <a:gd name="T10" fmla="*/ 2183 w 8"/>
                <a:gd name="T11" fmla="*/ 8732 h 8"/>
                <a:gd name="T12" fmla="*/ 2183 w 8"/>
                <a:gd name="T13" fmla="*/ 10914 h 8"/>
                <a:gd name="T14" fmla="*/ 2183 w 8"/>
                <a:gd name="T15" fmla="*/ 10914 h 8"/>
                <a:gd name="T16" fmla="*/ 2183 w 8"/>
                <a:gd name="T17" fmla="*/ 10914 h 8"/>
                <a:gd name="T18" fmla="*/ 4366 w 8"/>
                <a:gd name="T19" fmla="*/ 13097 h 8"/>
                <a:gd name="T20" fmla="*/ 6549 w 8"/>
                <a:gd name="T21" fmla="*/ 13097 h 8"/>
                <a:gd name="T22" fmla="*/ 6549 w 8"/>
                <a:gd name="T23" fmla="*/ 13097 h 8"/>
                <a:gd name="T24" fmla="*/ 13097 w 8"/>
                <a:gd name="T25" fmla="*/ 17463 h 8"/>
                <a:gd name="T26" fmla="*/ 13097 w 8"/>
                <a:gd name="T27" fmla="*/ 17463 h 8"/>
                <a:gd name="T28" fmla="*/ 13097 w 8"/>
                <a:gd name="T29" fmla="*/ 17463 h 8"/>
                <a:gd name="T30" fmla="*/ 15280 w 8"/>
                <a:gd name="T31" fmla="*/ 17463 h 8"/>
                <a:gd name="T32" fmla="*/ 15280 w 8"/>
                <a:gd name="T33" fmla="*/ 15280 h 8"/>
                <a:gd name="T34" fmla="*/ 15280 w 8"/>
                <a:gd name="T35" fmla="*/ 6549 h 8"/>
                <a:gd name="T36" fmla="*/ 13097 w 8"/>
                <a:gd name="T37" fmla="*/ 6549 h 8"/>
                <a:gd name="T38" fmla="*/ 13097 w 8"/>
                <a:gd name="T39" fmla="*/ 6549 h 8"/>
                <a:gd name="T40" fmla="*/ 13097 w 8"/>
                <a:gd name="T41" fmla="*/ 6549 h 8"/>
                <a:gd name="T42" fmla="*/ 2183 w 8"/>
                <a:gd name="T43" fmla="*/ 0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8" h="8">
                  <a:moveTo>
                    <a:pt x="1" y="0"/>
                  </a:moveTo>
                  <a:cubicBezTo>
                    <a:pt x="1" y="0"/>
                    <a:pt x="1" y="0"/>
                    <a:pt x="1" y="0"/>
                  </a:cubicBezTo>
                  <a:cubicBezTo>
                    <a:pt x="1" y="2"/>
                    <a:pt x="1" y="1"/>
                    <a:pt x="0" y="3"/>
                  </a:cubicBezTo>
                  <a:cubicBezTo>
                    <a:pt x="0" y="3"/>
                    <a:pt x="0" y="3"/>
                    <a:pt x="0" y="3"/>
                  </a:cubicBezTo>
                  <a:cubicBezTo>
                    <a:pt x="1" y="3"/>
                    <a:pt x="1" y="3"/>
                    <a:pt x="1" y="4"/>
                  </a:cubicBezTo>
                  <a:cubicBezTo>
                    <a:pt x="1" y="4"/>
                    <a:pt x="1" y="4"/>
                    <a:pt x="1" y="4"/>
                  </a:cubicBezTo>
                  <a:cubicBezTo>
                    <a:pt x="1" y="4"/>
                    <a:pt x="1" y="5"/>
                    <a:pt x="1" y="5"/>
                  </a:cubicBezTo>
                  <a:cubicBezTo>
                    <a:pt x="1" y="5"/>
                    <a:pt x="1" y="5"/>
                    <a:pt x="1" y="5"/>
                  </a:cubicBezTo>
                  <a:cubicBezTo>
                    <a:pt x="1" y="5"/>
                    <a:pt x="1" y="5"/>
                    <a:pt x="1" y="5"/>
                  </a:cubicBezTo>
                  <a:cubicBezTo>
                    <a:pt x="1" y="5"/>
                    <a:pt x="1" y="6"/>
                    <a:pt x="2" y="6"/>
                  </a:cubicBezTo>
                  <a:cubicBezTo>
                    <a:pt x="2" y="6"/>
                    <a:pt x="2" y="6"/>
                    <a:pt x="3" y="6"/>
                  </a:cubicBezTo>
                  <a:cubicBezTo>
                    <a:pt x="3" y="6"/>
                    <a:pt x="3" y="6"/>
                    <a:pt x="3" y="6"/>
                  </a:cubicBezTo>
                  <a:cubicBezTo>
                    <a:pt x="3" y="7"/>
                    <a:pt x="5" y="8"/>
                    <a:pt x="6" y="8"/>
                  </a:cubicBezTo>
                  <a:cubicBezTo>
                    <a:pt x="6" y="8"/>
                    <a:pt x="6" y="8"/>
                    <a:pt x="6" y="8"/>
                  </a:cubicBezTo>
                  <a:cubicBezTo>
                    <a:pt x="6" y="8"/>
                    <a:pt x="6" y="8"/>
                    <a:pt x="6" y="8"/>
                  </a:cubicBezTo>
                  <a:cubicBezTo>
                    <a:pt x="7" y="8"/>
                    <a:pt x="7" y="8"/>
                    <a:pt x="7" y="8"/>
                  </a:cubicBezTo>
                  <a:cubicBezTo>
                    <a:pt x="7" y="7"/>
                    <a:pt x="7" y="7"/>
                    <a:pt x="7" y="7"/>
                  </a:cubicBezTo>
                  <a:cubicBezTo>
                    <a:pt x="8" y="6"/>
                    <a:pt x="8" y="4"/>
                    <a:pt x="7" y="3"/>
                  </a:cubicBezTo>
                  <a:cubicBezTo>
                    <a:pt x="7" y="3"/>
                    <a:pt x="7" y="3"/>
                    <a:pt x="6" y="3"/>
                  </a:cubicBezTo>
                  <a:cubicBezTo>
                    <a:pt x="6" y="3"/>
                    <a:pt x="6" y="3"/>
                    <a:pt x="6" y="3"/>
                  </a:cubicBezTo>
                  <a:cubicBezTo>
                    <a:pt x="6" y="3"/>
                    <a:pt x="6" y="3"/>
                    <a:pt x="6" y="3"/>
                  </a:cubicBezTo>
                  <a:cubicBezTo>
                    <a:pt x="8" y="0"/>
                    <a:pt x="2" y="1"/>
                    <a:pt x="1" y="0"/>
                  </a:cubicBezTo>
                </a:path>
              </a:pathLst>
            </a:custGeom>
            <a:solidFill>
              <a:srgbClr val="B3B3B3"/>
            </a:solidFill>
            <a:ln w="3175">
              <a:solidFill>
                <a:schemeClr val="tx1"/>
              </a:solidFill>
              <a:round/>
              <a:headEnd/>
              <a:tailEnd/>
            </a:ln>
          </p:spPr>
          <p:txBody>
            <a:bodyPr/>
            <a:lstStyle/>
            <a:p>
              <a:endParaRPr lang="en-GB" sz="2400" dirty="0"/>
            </a:p>
          </p:txBody>
        </p:sp>
        <p:sp>
          <p:nvSpPr>
            <p:cNvPr id="88" name="Freeform 5618"/>
            <p:cNvSpPr>
              <a:spLocks/>
            </p:cNvSpPr>
            <p:nvPr/>
          </p:nvSpPr>
          <p:spPr bwMode="auto">
            <a:xfrm>
              <a:off x="4527742" y="3036856"/>
              <a:ext cx="26989" cy="12700"/>
            </a:xfrm>
            <a:custGeom>
              <a:avLst/>
              <a:gdLst>
                <a:gd name="T0" fmla="*/ 10380 w 13"/>
                <a:gd name="T1" fmla="*/ 0 h 6"/>
                <a:gd name="T2" fmla="*/ 0 w 13"/>
                <a:gd name="T3" fmla="*/ 2117 h 6"/>
                <a:gd name="T4" fmla="*/ 12456 w 13"/>
                <a:gd name="T5" fmla="*/ 6350 h 6"/>
                <a:gd name="T6" fmla="*/ 12456 w 13"/>
                <a:gd name="T7" fmla="*/ 6350 h 6"/>
                <a:gd name="T8" fmla="*/ 22836 w 13"/>
                <a:gd name="T9" fmla="*/ 12700 h 6"/>
                <a:gd name="T10" fmla="*/ 22836 w 13"/>
                <a:gd name="T11" fmla="*/ 12700 h 6"/>
                <a:gd name="T12" fmla="*/ 24912 w 13"/>
                <a:gd name="T13" fmla="*/ 12700 h 6"/>
                <a:gd name="T14" fmla="*/ 10380 w 13"/>
                <a:gd name="T15" fmla="*/ 0 h 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3" h="6">
                  <a:moveTo>
                    <a:pt x="5" y="0"/>
                  </a:moveTo>
                  <a:cubicBezTo>
                    <a:pt x="3" y="0"/>
                    <a:pt x="1" y="0"/>
                    <a:pt x="0" y="1"/>
                  </a:cubicBezTo>
                  <a:cubicBezTo>
                    <a:pt x="2" y="2"/>
                    <a:pt x="4" y="2"/>
                    <a:pt x="6" y="3"/>
                  </a:cubicBezTo>
                  <a:cubicBezTo>
                    <a:pt x="6" y="3"/>
                    <a:pt x="6" y="3"/>
                    <a:pt x="6" y="3"/>
                  </a:cubicBezTo>
                  <a:cubicBezTo>
                    <a:pt x="7" y="4"/>
                    <a:pt x="13" y="3"/>
                    <a:pt x="11" y="6"/>
                  </a:cubicBezTo>
                  <a:cubicBezTo>
                    <a:pt x="11" y="6"/>
                    <a:pt x="11" y="6"/>
                    <a:pt x="11" y="6"/>
                  </a:cubicBezTo>
                  <a:cubicBezTo>
                    <a:pt x="12" y="6"/>
                    <a:pt x="12" y="6"/>
                    <a:pt x="12" y="6"/>
                  </a:cubicBezTo>
                  <a:cubicBezTo>
                    <a:pt x="12" y="2"/>
                    <a:pt x="9" y="0"/>
                    <a:pt x="5" y="0"/>
                  </a:cubicBezTo>
                </a:path>
              </a:pathLst>
            </a:custGeom>
            <a:solidFill>
              <a:srgbClr val="B3B3B3"/>
            </a:solidFill>
            <a:ln w="3175">
              <a:solidFill>
                <a:schemeClr val="tx1"/>
              </a:solidFill>
              <a:round/>
              <a:headEnd/>
              <a:tailEnd/>
            </a:ln>
          </p:spPr>
          <p:txBody>
            <a:bodyPr/>
            <a:lstStyle/>
            <a:p>
              <a:endParaRPr lang="en-GB" sz="2400" dirty="0"/>
            </a:p>
          </p:txBody>
        </p:sp>
        <p:sp>
          <p:nvSpPr>
            <p:cNvPr id="89" name="Freeform 5619"/>
            <p:cNvSpPr>
              <a:spLocks/>
            </p:cNvSpPr>
            <p:nvPr/>
          </p:nvSpPr>
          <p:spPr bwMode="auto">
            <a:xfrm>
              <a:off x="4537268" y="3049556"/>
              <a:ext cx="3175" cy="6349"/>
            </a:xfrm>
            <a:custGeom>
              <a:avLst/>
              <a:gdLst>
                <a:gd name="T0" fmla="*/ 0 w 1"/>
                <a:gd name="T1" fmla="*/ 0 h 3"/>
                <a:gd name="T2" fmla="*/ 0 w 1"/>
                <a:gd name="T3" fmla="*/ 4233 h 3"/>
                <a:gd name="T4" fmla="*/ 0 w 1"/>
                <a:gd name="T5" fmla="*/ 6350 h 3"/>
                <a:gd name="T6" fmla="*/ 0 w 1"/>
                <a:gd name="T7" fmla="*/ 6350 h 3"/>
                <a:gd name="T8" fmla="*/ 0 w 1"/>
                <a:gd name="T9" fmla="*/ 6350 h 3"/>
                <a:gd name="T10" fmla="*/ 3175 w 1"/>
                <a:gd name="T11" fmla="*/ 4233 h 3"/>
                <a:gd name="T12" fmla="*/ 3175 w 1"/>
                <a:gd name="T13" fmla="*/ 4233 h 3"/>
                <a:gd name="T14" fmla="*/ 3175 w 1"/>
                <a:gd name="T15" fmla="*/ 2117 h 3"/>
                <a:gd name="T16" fmla="*/ 3175 w 1"/>
                <a:gd name="T17" fmla="*/ 2117 h 3"/>
                <a:gd name="T18" fmla="*/ 0 w 1"/>
                <a:gd name="T19" fmla="*/ 0 h 3"/>
                <a:gd name="T20" fmla="*/ 0 w 1"/>
                <a:gd name="T21" fmla="*/ 0 h 3"/>
                <a:gd name="T22" fmla="*/ 0 w 1"/>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 h="3">
                  <a:moveTo>
                    <a:pt x="0" y="0"/>
                  </a:moveTo>
                  <a:cubicBezTo>
                    <a:pt x="0" y="1"/>
                    <a:pt x="0" y="2"/>
                    <a:pt x="0" y="2"/>
                  </a:cubicBezTo>
                  <a:cubicBezTo>
                    <a:pt x="0" y="3"/>
                    <a:pt x="0" y="3"/>
                    <a:pt x="0" y="3"/>
                  </a:cubicBezTo>
                  <a:cubicBezTo>
                    <a:pt x="0" y="3"/>
                    <a:pt x="0" y="3"/>
                    <a:pt x="0" y="3"/>
                  </a:cubicBezTo>
                  <a:cubicBezTo>
                    <a:pt x="0" y="3"/>
                    <a:pt x="0" y="3"/>
                    <a:pt x="0" y="3"/>
                  </a:cubicBezTo>
                  <a:cubicBezTo>
                    <a:pt x="1" y="3"/>
                    <a:pt x="1" y="3"/>
                    <a:pt x="1" y="2"/>
                  </a:cubicBezTo>
                  <a:cubicBezTo>
                    <a:pt x="1" y="2"/>
                    <a:pt x="1" y="2"/>
                    <a:pt x="1" y="2"/>
                  </a:cubicBezTo>
                  <a:cubicBezTo>
                    <a:pt x="1" y="2"/>
                    <a:pt x="1" y="1"/>
                    <a:pt x="1" y="1"/>
                  </a:cubicBezTo>
                  <a:cubicBezTo>
                    <a:pt x="1" y="1"/>
                    <a:pt x="1" y="1"/>
                    <a:pt x="1" y="1"/>
                  </a:cubicBezTo>
                  <a:cubicBezTo>
                    <a:pt x="1" y="0"/>
                    <a:pt x="1" y="0"/>
                    <a:pt x="0" y="0"/>
                  </a:cubicBezTo>
                  <a:cubicBezTo>
                    <a:pt x="0" y="0"/>
                    <a:pt x="0" y="0"/>
                    <a:pt x="0" y="0"/>
                  </a:cubicBezTo>
                  <a:cubicBezTo>
                    <a:pt x="0" y="0"/>
                    <a:pt x="0" y="0"/>
                    <a:pt x="0" y="0"/>
                  </a:cubicBezTo>
                </a:path>
              </a:pathLst>
            </a:custGeom>
            <a:solidFill>
              <a:srgbClr val="B3B3B3"/>
            </a:solidFill>
            <a:ln w="3175">
              <a:solidFill>
                <a:schemeClr val="tx1"/>
              </a:solidFill>
              <a:round/>
              <a:headEnd/>
              <a:tailEnd/>
            </a:ln>
          </p:spPr>
          <p:txBody>
            <a:bodyPr/>
            <a:lstStyle/>
            <a:p>
              <a:endParaRPr lang="en-GB" sz="2400" dirty="0"/>
            </a:p>
          </p:txBody>
        </p:sp>
        <p:sp>
          <p:nvSpPr>
            <p:cNvPr id="90" name="Freeform 5620"/>
            <p:cNvSpPr>
              <a:spLocks/>
            </p:cNvSpPr>
            <p:nvPr/>
          </p:nvSpPr>
          <p:spPr bwMode="auto">
            <a:xfrm>
              <a:off x="4311832" y="3001932"/>
              <a:ext cx="1588" cy="1588"/>
            </a:xfrm>
            <a:custGeom>
              <a:avLst/>
              <a:gdLst>
                <a:gd name="T0" fmla="*/ 1588 w 1"/>
                <a:gd name="T1" fmla="*/ 1588 h 1"/>
                <a:gd name="T2" fmla="*/ 1588 w 1"/>
                <a:gd name="T3" fmla="*/ 0 h 1"/>
                <a:gd name="T4" fmla="*/ 0 w 1"/>
                <a:gd name="T5" fmla="*/ 1588 h 1"/>
                <a:gd name="T6" fmla="*/ 1588 w 1"/>
                <a:gd name="T7" fmla="*/ 1588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1"/>
                  </a:moveTo>
                  <a:cubicBezTo>
                    <a:pt x="1" y="0"/>
                    <a:pt x="1" y="0"/>
                    <a:pt x="1" y="0"/>
                  </a:cubicBezTo>
                  <a:cubicBezTo>
                    <a:pt x="1" y="0"/>
                    <a:pt x="0" y="0"/>
                    <a:pt x="0" y="1"/>
                  </a:cubicBezTo>
                  <a:cubicBezTo>
                    <a:pt x="1" y="1"/>
                    <a:pt x="1" y="1"/>
                    <a:pt x="1" y="1"/>
                  </a:cubicBezTo>
                </a:path>
              </a:pathLst>
            </a:custGeom>
            <a:solidFill>
              <a:srgbClr val="B3B3B3"/>
            </a:solidFill>
            <a:ln w="3175">
              <a:solidFill>
                <a:schemeClr val="tx1"/>
              </a:solidFill>
              <a:round/>
              <a:headEnd/>
              <a:tailEnd/>
            </a:ln>
          </p:spPr>
          <p:txBody>
            <a:bodyPr/>
            <a:lstStyle/>
            <a:p>
              <a:endParaRPr lang="en-GB" sz="2400" dirty="0"/>
            </a:p>
          </p:txBody>
        </p:sp>
        <p:sp>
          <p:nvSpPr>
            <p:cNvPr id="91" name="Freeform 5621"/>
            <p:cNvSpPr>
              <a:spLocks noEditPoints="1"/>
            </p:cNvSpPr>
            <p:nvPr/>
          </p:nvSpPr>
          <p:spPr bwMode="auto">
            <a:xfrm>
              <a:off x="4300721" y="2995581"/>
              <a:ext cx="25401" cy="25400"/>
            </a:xfrm>
            <a:custGeom>
              <a:avLst/>
              <a:gdLst>
                <a:gd name="T0" fmla="*/ 10583 w 12"/>
                <a:gd name="T1" fmla="*/ 8467 h 12"/>
                <a:gd name="T2" fmla="*/ 12700 w 12"/>
                <a:gd name="T3" fmla="*/ 6350 h 12"/>
                <a:gd name="T4" fmla="*/ 12700 w 12"/>
                <a:gd name="T5" fmla="*/ 6350 h 12"/>
                <a:gd name="T6" fmla="*/ 12700 w 12"/>
                <a:gd name="T7" fmla="*/ 8467 h 12"/>
                <a:gd name="T8" fmla="*/ 10583 w 12"/>
                <a:gd name="T9" fmla="*/ 8467 h 12"/>
                <a:gd name="T10" fmla="*/ 19050 w 12"/>
                <a:gd name="T11" fmla="*/ 0 h 12"/>
                <a:gd name="T12" fmla="*/ 2117 w 12"/>
                <a:gd name="T13" fmla="*/ 23283 h 12"/>
                <a:gd name="T14" fmla="*/ 4233 w 12"/>
                <a:gd name="T15" fmla="*/ 21167 h 12"/>
                <a:gd name="T16" fmla="*/ 6350 w 12"/>
                <a:gd name="T17" fmla="*/ 21167 h 12"/>
                <a:gd name="T18" fmla="*/ 10583 w 12"/>
                <a:gd name="T19" fmla="*/ 21167 h 12"/>
                <a:gd name="T20" fmla="*/ 10583 w 12"/>
                <a:gd name="T21" fmla="*/ 21167 h 12"/>
                <a:gd name="T22" fmla="*/ 10583 w 12"/>
                <a:gd name="T23" fmla="*/ 21167 h 12"/>
                <a:gd name="T24" fmla="*/ 12700 w 12"/>
                <a:gd name="T25" fmla="*/ 21167 h 12"/>
                <a:gd name="T26" fmla="*/ 14817 w 12"/>
                <a:gd name="T27" fmla="*/ 25400 h 12"/>
                <a:gd name="T28" fmla="*/ 14817 w 12"/>
                <a:gd name="T29" fmla="*/ 21167 h 12"/>
                <a:gd name="T30" fmla="*/ 14817 w 12"/>
                <a:gd name="T31" fmla="*/ 19050 h 12"/>
                <a:gd name="T32" fmla="*/ 16933 w 12"/>
                <a:gd name="T33" fmla="*/ 21167 h 12"/>
                <a:gd name="T34" fmla="*/ 19050 w 12"/>
                <a:gd name="T35" fmla="*/ 21167 h 12"/>
                <a:gd name="T36" fmla="*/ 25400 w 12"/>
                <a:gd name="T37" fmla="*/ 21167 h 12"/>
                <a:gd name="T38" fmla="*/ 23283 w 12"/>
                <a:gd name="T39" fmla="*/ 8467 h 12"/>
                <a:gd name="T40" fmla="*/ 19050 w 12"/>
                <a:gd name="T41" fmla="*/ 2117 h 12"/>
                <a:gd name="T42" fmla="*/ 19050 w 12"/>
                <a:gd name="T43" fmla="*/ 0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2" h="12">
                  <a:moveTo>
                    <a:pt x="5" y="4"/>
                  </a:moveTo>
                  <a:cubicBezTo>
                    <a:pt x="5" y="3"/>
                    <a:pt x="5" y="3"/>
                    <a:pt x="6" y="3"/>
                  </a:cubicBezTo>
                  <a:cubicBezTo>
                    <a:pt x="6" y="3"/>
                    <a:pt x="6" y="3"/>
                    <a:pt x="6" y="3"/>
                  </a:cubicBezTo>
                  <a:cubicBezTo>
                    <a:pt x="6" y="4"/>
                    <a:pt x="6" y="4"/>
                    <a:pt x="6" y="4"/>
                  </a:cubicBezTo>
                  <a:cubicBezTo>
                    <a:pt x="5" y="4"/>
                    <a:pt x="5" y="4"/>
                    <a:pt x="5" y="4"/>
                  </a:cubicBezTo>
                  <a:moveTo>
                    <a:pt x="9" y="0"/>
                  </a:moveTo>
                  <a:cubicBezTo>
                    <a:pt x="2" y="0"/>
                    <a:pt x="0" y="6"/>
                    <a:pt x="1" y="11"/>
                  </a:cubicBezTo>
                  <a:cubicBezTo>
                    <a:pt x="1" y="11"/>
                    <a:pt x="2" y="10"/>
                    <a:pt x="2" y="10"/>
                  </a:cubicBezTo>
                  <a:cubicBezTo>
                    <a:pt x="3" y="10"/>
                    <a:pt x="3" y="10"/>
                    <a:pt x="3" y="10"/>
                  </a:cubicBezTo>
                  <a:cubicBezTo>
                    <a:pt x="4" y="10"/>
                    <a:pt x="4" y="10"/>
                    <a:pt x="5" y="10"/>
                  </a:cubicBezTo>
                  <a:cubicBezTo>
                    <a:pt x="5" y="10"/>
                    <a:pt x="5" y="10"/>
                    <a:pt x="5" y="10"/>
                  </a:cubicBezTo>
                  <a:cubicBezTo>
                    <a:pt x="5" y="10"/>
                    <a:pt x="5" y="10"/>
                    <a:pt x="5" y="10"/>
                  </a:cubicBezTo>
                  <a:cubicBezTo>
                    <a:pt x="6" y="10"/>
                    <a:pt x="6" y="10"/>
                    <a:pt x="6" y="10"/>
                  </a:cubicBezTo>
                  <a:cubicBezTo>
                    <a:pt x="6" y="10"/>
                    <a:pt x="7" y="11"/>
                    <a:pt x="7" y="12"/>
                  </a:cubicBezTo>
                  <a:cubicBezTo>
                    <a:pt x="7" y="11"/>
                    <a:pt x="6" y="10"/>
                    <a:pt x="7" y="10"/>
                  </a:cubicBezTo>
                  <a:cubicBezTo>
                    <a:pt x="7" y="10"/>
                    <a:pt x="7" y="9"/>
                    <a:pt x="7" y="9"/>
                  </a:cubicBezTo>
                  <a:cubicBezTo>
                    <a:pt x="8" y="9"/>
                    <a:pt x="8" y="10"/>
                    <a:pt x="8" y="10"/>
                  </a:cubicBezTo>
                  <a:cubicBezTo>
                    <a:pt x="9" y="10"/>
                    <a:pt x="9" y="10"/>
                    <a:pt x="9" y="10"/>
                  </a:cubicBezTo>
                  <a:cubicBezTo>
                    <a:pt x="10" y="10"/>
                    <a:pt x="11" y="10"/>
                    <a:pt x="12" y="10"/>
                  </a:cubicBezTo>
                  <a:cubicBezTo>
                    <a:pt x="10" y="9"/>
                    <a:pt x="11" y="6"/>
                    <a:pt x="11" y="4"/>
                  </a:cubicBezTo>
                  <a:cubicBezTo>
                    <a:pt x="11" y="3"/>
                    <a:pt x="9" y="2"/>
                    <a:pt x="9" y="1"/>
                  </a:cubicBezTo>
                  <a:cubicBezTo>
                    <a:pt x="9" y="1"/>
                    <a:pt x="9" y="0"/>
                    <a:pt x="9" y="0"/>
                  </a:cubicBezTo>
                </a:path>
              </a:pathLst>
            </a:custGeom>
            <a:solidFill>
              <a:srgbClr val="FFFFFF"/>
            </a:solidFill>
            <a:ln w="3175">
              <a:solidFill>
                <a:schemeClr val="tx1"/>
              </a:solidFill>
              <a:round/>
              <a:headEnd/>
              <a:tailEnd/>
            </a:ln>
          </p:spPr>
          <p:txBody>
            <a:bodyPr/>
            <a:lstStyle/>
            <a:p>
              <a:endParaRPr lang="en-GB" sz="2400" dirty="0"/>
            </a:p>
          </p:txBody>
        </p:sp>
        <p:sp>
          <p:nvSpPr>
            <p:cNvPr id="92" name="Freeform 5622"/>
            <p:cNvSpPr>
              <a:spLocks/>
            </p:cNvSpPr>
            <p:nvPr/>
          </p:nvSpPr>
          <p:spPr bwMode="auto">
            <a:xfrm>
              <a:off x="4303896" y="2995578"/>
              <a:ext cx="36515" cy="34925"/>
            </a:xfrm>
            <a:custGeom>
              <a:avLst/>
              <a:gdLst>
                <a:gd name="T0" fmla="*/ 16228 w 18"/>
                <a:gd name="T1" fmla="*/ 0 h 17"/>
                <a:gd name="T2" fmla="*/ 16228 w 18"/>
                <a:gd name="T3" fmla="*/ 0 h 17"/>
                <a:gd name="T4" fmla="*/ 16228 w 18"/>
                <a:gd name="T5" fmla="*/ 2054 h 17"/>
                <a:gd name="T6" fmla="*/ 20285 w 18"/>
                <a:gd name="T7" fmla="*/ 8218 h 17"/>
                <a:gd name="T8" fmla="*/ 22314 w 18"/>
                <a:gd name="T9" fmla="*/ 20544 h 17"/>
                <a:gd name="T10" fmla="*/ 16228 w 18"/>
                <a:gd name="T11" fmla="*/ 20544 h 17"/>
                <a:gd name="T12" fmla="*/ 14200 w 18"/>
                <a:gd name="T13" fmla="*/ 20544 h 17"/>
                <a:gd name="T14" fmla="*/ 12171 w 18"/>
                <a:gd name="T15" fmla="*/ 18490 h 17"/>
                <a:gd name="T16" fmla="*/ 12171 w 18"/>
                <a:gd name="T17" fmla="*/ 20544 h 17"/>
                <a:gd name="T18" fmla="*/ 12171 w 18"/>
                <a:gd name="T19" fmla="*/ 24653 h 17"/>
                <a:gd name="T20" fmla="*/ 10143 w 18"/>
                <a:gd name="T21" fmla="*/ 20544 h 17"/>
                <a:gd name="T22" fmla="*/ 8114 w 18"/>
                <a:gd name="T23" fmla="*/ 20544 h 17"/>
                <a:gd name="T24" fmla="*/ 8114 w 18"/>
                <a:gd name="T25" fmla="*/ 20544 h 17"/>
                <a:gd name="T26" fmla="*/ 8114 w 18"/>
                <a:gd name="T27" fmla="*/ 20544 h 17"/>
                <a:gd name="T28" fmla="*/ 4057 w 18"/>
                <a:gd name="T29" fmla="*/ 20544 h 17"/>
                <a:gd name="T30" fmla="*/ 2029 w 18"/>
                <a:gd name="T31" fmla="*/ 20544 h 17"/>
                <a:gd name="T32" fmla="*/ 0 w 18"/>
                <a:gd name="T33" fmla="*/ 22599 h 17"/>
                <a:gd name="T34" fmla="*/ 16228 w 18"/>
                <a:gd name="T35" fmla="*/ 34925 h 17"/>
                <a:gd name="T36" fmla="*/ 16228 w 18"/>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8" h="17">
                  <a:moveTo>
                    <a:pt x="8" y="0"/>
                  </a:moveTo>
                  <a:cubicBezTo>
                    <a:pt x="8" y="0"/>
                    <a:pt x="8" y="0"/>
                    <a:pt x="8" y="0"/>
                  </a:cubicBezTo>
                  <a:cubicBezTo>
                    <a:pt x="8" y="0"/>
                    <a:pt x="8" y="1"/>
                    <a:pt x="8" y="1"/>
                  </a:cubicBezTo>
                  <a:cubicBezTo>
                    <a:pt x="8" y="2"/>
                    <a:pt x="10" y="3"/>
                    <a:pt x="10" y="4"/>
                  </a:cubicBezTo>
                  <a:cubicBezTo>
                    <a:pt x="10" y="6"/>
                    <a:pt x="9" y="9"/>
                    <a:pt x="11" y="10"/>
                  </a:cubicBezTo>
                  <a:cubicBezTo>
                    <a:pt x="10" y="10"/>
                    <a:pt x="9" y="10"/>
                    <a:pt x="8" y="10"/>
                  </a:cubicBezTo>
                  <a:cubicBezTo>
                    <a:pt x="8" y="10"/>
                    <a:pt x="8" y="10"/>
                    <a:pt x="7" y="10"/>
                  </a:cubicBezTo>
                  <a:cubicBezTo>
                    <a:pt x="7" y="10"/>
                    <a:pt x="7" y="9"/>
                    <a:pt x="6" y="9"/>
                  </a:cubicBezTo>
                  <a:cubicBezTo>
                    <a:pt x="6" y="9"/>
                    <a:pt x="6" y="10"/>
                    <a:pt x="6" y="10"/>
                  </a:cubicBezTo>
                  <a:cubicBezTo>
                    <a:pt x="5" y="10"/>
                    <a:pt x="6" y="11"/>
                    <a:pt x="6" y="12"/>
                  </a:cubicBezTo>
                  <a:cubicBezTo>
                    <a:pt x="6" y="11"/>
                    <a:pt x="5" y="10"/>
                    <a:pt x="5" y="10"/>
                  </a:cubicBezTo>
                  <a:cubicBezTo>
                    <a:pt x="5" y="10"/>
                    <a:pt x="5" y="10"/>
                    <a:pt x="4" y="10"/>
                  </a:cubicBezTo>
                  <a:cubicBezTo>
                    <a:pt x="4" y="10"/>
                    <a:pt x="4" y="10"/>
                    <a:pt x="4" y="10"/>
                  </a:cubicBezTo>
                  <a:cubicBezTo>
                    <a:pt x="4" y="10"/>
                    <a:pt x="4" y="10"/>
                    <a:pt x="4" y="10"/>
                  </a:cubicBezTo>
                  <a:cubicBezTo>
                    <a:pt x="3" y="10"/>
                    <a:pt x="3" y="10"/>
                    <a:pt x="2" y="10"/>
                  </a:cubicBezTo>
                  <a:cubicBezTo>
                    <a:pt x="2" y="10"/>
                    <a:pt x="2" y="10"/>
                    <a:pt x="1" y="10"/>
                  </a:cubicBezTo>
                  <a:cubicBezTo>
                    <a:pt x="1" y="10"/>
                    <a:pt x="0" y="11"/>
                    <a:pt x="0" y="11"/>
                  </a:cubicBezTo>
                  <a:cubicBezTo>
                    <a:pt x="1" y="14"/>
                    <a:pt x="3" y="17"/>
                    <a:pt x="8" y="17"/>
                  </a:cubicBezTo>
                  <a:cubicBezTo>
                    <a:pt x="18" y="17"/>
                    <a:pt x="18" y="0"/>
                    <a:pt x="8" y="0"/>
                  </a:cubicBezTo>
                </a:path>
              </a:pathLst>
            </a:custGeom>
            <a:solidFill>
              <a:schemeClr val="accent1">
                <a:lumMod val="20000"/>
                <a:lumOff val="80000"/>
              </a:schemeClr>
            </a:solidFill>
            <a:ln w="3175">
              <a:solidFill>
                <a:schemeClr val="tx1"/>
              </a:solidFill>
              <a:round/>
              <a:headEnd/>
              <a:tailEnd/>
            </a:ln>
          </p:spPr>
          <p:txBody>
            <a:bodyPr/>
            <a:lstStyle/>
            <a:p>
              <a:endParaRPr lang="en-GB" sz="2400" dirty="0"/>
            </a:p>
          </p:txBody>
        </p:sp>
        <p:sp>
          <p:nvSpPr>
            <p:cNvPr id="93" name="Freeform 5623"/>
            <p:cNvSpPr>
              <a:spLocks/>
            </p:cNvSpPr>
            <p:nvPr/>
          </p:nvSpPr>
          <p:spPr bwMode="auto">
            <a:xfrm>
              <a:off x="4311832" y="3001929"/>
              <a:ext cx="1588" cy="1588"/>
            </a:xfrm>
            <a:custGeom>
              <a:avLst/>
              <a:gdLst>
                <a:gd name="T0" fmla="*/ 1588 w 1"/>
                <a:gd name="T1" fmla="*/ 0 h 1"/>
                <a:gd name="T2" fmla="*/ 0 w 1"/>
                <a:gd name="T3" fmla="*/ 1588 h 1"/>
                <a:gd name="T4" fmla="*/ 1588 w 1"/>
                <a:gd name="T5" fmla="*/ 1588 h 1"/>
                <a:gd name="T6" fmla="*/ 1588 w 1"/>
                <a:gd name="T7" fmla="*/ 0 h 1"/>
                <a:gd name="T8" fmla="*/ 1588 w 1"/>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 h="1">
                  <a:moveTo>
                    <a:pt x="1" y="0"/>
                  </a:moveTo>
                  <a:cubicBezTo>
                    <a:pt x="0" y="0"/>
                    <a:pt x="0" y="0"/>
                    <a:pt x="0" y="1"/>
                  </a:cubicBezTo>
                  <a:cubicBezTo>
                    <a:pt x="1" y="1"/>
                    <a:pt x="1" y="1"/>
                    <a:pt x="1" y="1"/>
                  </a:cubicBezTo>
                  <a:cubicBezTo>
                    <a:pt x="1" y="0"/>
                    <a:pt x="1" y="0"/>
                    <a:pt x="1" y="0"/>
                  </a:cubicBezTo>
                  <a:cubicBezTo>
                    <a:pt x="1" y="0"/>
                    <a:pt x="1" y="0"/>
                    <a:pt x="1" y="0"/>
                  </a:cubicBezTo>
                </a:path>
              </a:pathLst>
            </a:custGeom>
            <a:solidFill>
              <a:srgbClr val="B3B3B3"/>
            </a:solidFill>
            <a:ln w="3175">
              <a:solidFill>
                <a:schemeClr val="tx1"/>
              </a:solidFill>
              <a:round/>
              <a:headEnd/>
              <a:tailEnd/>
            </a:ln>
          </p:spPr>
          <p:txBody>
            <a:bodyPr/>
            <a:lstStyle/>
            <a:p>
              <a:endParaRPr lang="en-GB" sz="2400" dirty="0"/>
            </a:p>
          </p:txBody>
        </p:sp>
        <p:sp>
          <p:nvSpPr>
            <p:cNvPr id="94" name="Freeform 5624"/>
            <p:cNvSpPr>
              <a:spLocks/>
            </p:cNvSpPr>
            <p:nvPr/>
          </p:nvSpPr>
          <p:spPr bwMode="auto">
            <a:xfrm>
              <a:off x="4594421" y="3136868"/>
              <a:ext cx="4763" cy="1588"/>
            </a:xfrm>
            <a:custGeom>
              <a:avLst/>
              <a:gdLst>
                <a:gd name="T0" fmla="*/ 0 w 3"/>
                <a:gd name="T1" fmla="*/ 0 h 1"/>
                <a:gd name="T2" fmla="*/ 1588 w 3"/>
                <a:gd name="T3" fmla="*/ 0 h 1"/>
                <a:gd name="T4" fmla="*/ 4763 w 3"/>
                <a:gd name="T5" fmla="*/ 0 h 1"/>
                <a:gd name="T6" fmla="*/ 1588 w 3"/>
                <a:gd name="T7" fmla="*/ 1588 h 1"/>
                <a:gd name="T8" fmla="*/ 0 w 3"/>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1">
                  <a:moveTo>
                    <a:pt x="0" y="0"/>
                  </a:moveTo>
                  <a:lnTo>
                    <a:pt x="1" y="0"/>
                  </a:lnTo>
                  <a:lnTo>
                    <a:pt x="3" y="0"/>
                  </a:lnTo>
                  <a:lnTo>
                    <a:pt x="1" y="1"/>
                  </a:lnTo>
                  <a:lnTo>
                    <a:pt x="0" y="0"/>
                  </a:lnTo>
                  <a:close/>
                </a:path>
              </a:pathLst>
            </a:custGeom>
            <a:solidFill>
              <a:srgbClr val="B3B3B3"/>
            </a:solidFill>
            <a:ln w="3175">
              <a:solidFill>
                <a:schemeClr val="tx1"/>
              </a:solidFill>
              <a:round/>
              <a:headEnd/>
              <a:tailEnd/>
            </a:ln>
          </p:spPr>
          <p:txBody>
            <a:bodyPr/>
            <a:lstStyle/>
            <a:p>
              <a:endParaRPr lang="en-GB" sz="2400" dirty="0"/>
            </a:p>
          </p:txBody>
        </p:sp>
        <p:sp>
          <p:nvSpPr>
            <p:cNvPr id="95" name="Freeform 5627"/>
            <p:cNvSpPr>
              <a:spLocks/>
            </p:cNvSpPr>
            <p:nvPr/>
          </p:nvSpPr>
          <p:spPr bwMode="auto">
            <a:xfrm>
              <a:off x="4495990" y="3136870"/>
              <a:ext cx="1588" cy="1588"/>
            </a:xfrm>
            <a:custGeom>
              <a:avLst/>
              <a:gdLst>
                <a:gd name="T0" fmla="*/ 0 w 1"/>
                <a:gd name="T1" fmla="*/ 1588 h 1"/>
                <a:gd name="T2" fmla="*/ 0 w 1"/>
                <a:gd name="T3" fmla="*/ 0 h 1"/>
                <a:gd name="T4" fmla="*/ 0 w 1"/>
                <a:gd name="T5" fmla="*/ 1588 h 1"/>
                <a:gd name="T6" fmla="*/ 0 60000 65536"/>
                <a:gd name="T7" fmla="*/ 0 60000 65536"/>
                <a:gd name="T8" fmla="*/ 0 60000 65536"/>
              </a:gdLst>
              <a:ahLst/>
              <a:cxnLst>
                <a:cxn ang="T6">
                  <a:pos x="T0" y="T1"/>
                </a:cxn>
                <a:cxn ang="T7">
                  <a:pos x="T2" y="T3"/>
                </a:cxn>
                <a:cxn ang="T8">
                  <a:pos x="T4" y="T5"/>
                </a:cxn>
              </a:cxnLst>
              <a:rect l="0" t="0" r="r" b="b"/>
              <a:pathLst>
                <a:path w="1" h="1">
                  <a:moveTo>
                    <a:pt x="0" y="1"/>
                  </a:moveTo>
                  <a:cubicBezTo>
                    <a:pt x="0" y="0"/>
                    <a:pt x="0" y="0"/>
                    <a:pt x="0" y="0"/>
                  </a:cubicBezTo>
                  <a:cubicBezTo>
                    <a:pt x="1" y="0"/>
                    <a:pt x="0" y="1"/>
                    <a:pt x="0" y="1"/>
                  </a:cubicBezTo>
                </a:path>
              </a:pathLst>
            </a:custGeom>
            <a:solidFill>
              <a:srgbClr val="B3B3B3"/>
            </a:solidFill>
            <a:ln w="3175">
              <a:solidFill>
                <a:schemeClr val="tx1"/>
              </a:solidFill>
              <a:round/>
              <a:headEnd/>
              <a:tailEnd/>
            </a:ln>
          </p:spPr>
          <p:txBody>
            <a:bodyPr/>
            <a:lstStyle/>
            <a:p>
              <a:endParaRPr lang="en-GB" sz="2400" dirty="0"/>
            </a:p>
          </p:txBody>
        </p:sp>
        <p:sp>
          <p:nvSpPr>
            <p:cNvPr id="96" name="Freeform 5628"/>
            <p:cNvSpPr>
              <a:spLocks/>
            </p:cNvSpPr>
            <p:nvPr/>
          </p:nvSpPr>
          <p:spPr bwMode="auto">
            <a:xfrm>
              <a:off x="6623330" y="4198896"/>
              <a:ext cx="12701" cy="11113"/>
            </a:xfrm>
            <a:custGeom>
              <a:avLst/>
              <a:gdLst>
                <a:gd name="T0" fmla="*/ 4233 w 6"/>
                <a:gd name="T1" fmla="*/ 0 h 5"/>
                <a:gd name="T2" fmla="*/ 12700 w 6"/>
                <a:gd name="T3" fmla="*/ 2223 h 5"/>
                <a:gd name="T4" fmla="*/ 4233 w 6"/>
                <a:gd name="T5" fmla="*/ 0 h 5"/>
                <a:gd name="T6" fmla="*/ 0 60000 65536"/>
                <a:gd name="T7" fmla="*/ 0 60000 65536"/>
                <a:gd name="T8" fmla="*/ 0 60000 65536"/>
              </a:gdLst>
              <a:ahLst/>
              <a:cxnLst>
                <a:cxn ang="T6">
                  <a:pos x="T0" y="T1"/>
                </a:cxn>
                <a:cxn ang="T7">
                  <a:pos x="T2" y="T3"/>
                </a:cxn>
                <a:cxn ang="T8">
                  <a:pos x="T4" y="T5"/>
                </a:cxn>
              </a:cxnLst>
              <a:rect l="0" t="0" r="r" b="b"/>
              <a:pathLst>
                <a:path w="6" h="5">
                  <a:moveTo>
                    <a:pt x="2" y="0"/>
                  </a:moveTo>
                  <a:cubicBezTo>
                    <a:pt x="0" y="1"/>
                    <a:pt x="3" y="5"/>
                    <a:pt x="6" y="1"/>
                  </a:cubicBezTo>
                  <a:cubicBezTo>
                    <a:pt x="5" y="0"/>
                    <a:pt x="3" y="0"/>
                    <a:pt x="2" y="0"/>
                  </a:cubicBezTo>
                </a:path>
              </a:pathLst>
            </a:custGeom>
            <a:solidFill>
              <a:srgbClr val="E8FF55"/>
            </a:solidFill>
            <a:ln w="3175">
              <a:solidFill>
                <a:schemeClr val="tx1"/>
              </a:solidFill>
              <a:round/>
              <a:headEnd/>
              <a:tailEnd/>
            </a:ln>
          </p:spPr>
          <p:txBody>
            <a:bodyPr/>
            <a:lstStyle/>
            <a:p>
              <a:endParaRPr lang="en-GB" sz="2400" dirty="0"/>
            </a:p>
          </p:txBody>
        </p:sp>
        <p:sp>
          <p:nvSpPr>
            <p:cNvPr id="97" name="Freeform 5629"/>
            <p:cNvSpPr>
              <a:spLocks/>
            </p:cNvSpPr>
            <p:nvPr/>
          </p:nvSpPr>
          <p:spPr bwMode="auto">
            <a:xfrm>
              <a:off x="2778127" y="3911600"/>
              <a:ext cx="11114" cy="33338"/>
            </a:xfrm>
            <a:custGeom>
              <a:avLst/>
              <a:gdLst>
                <a:gd name="T0" fmla="*/ 0 w 5"/>
                <a:gd name="T1" fmla="*/ 33338 h 16"/>
                <a:gd name="T2" fmla="*/ 11113 w 5"/>
                <a:gd name="T3" fmla="*/ 31254 h 16"/>
                <a:gd name="T4" fmla="*/ 0 w 5"/>
                <a:gd name="T5" fmla="*/ 33338 h 16"/>
                <a:gd name="T6" fmla="*/ 0 60000 65536"/>
                <a:gd name="T7" fmla="*/ 0 60000 65536"/>
                <a:gd name="T8" fmla="*/ 0 60000 65536"/>
              </a:gdLst>
              <a:ahLst/>
              <a:cxnLst>
                <a:cxn ang="T6">
                  <a:pos x="T0" y="T1"/>
                </a:cxn>
                <a:cxn ang="T7">
                  <a:pos x="T2" y="T3"/>
                </a:cxn>
                <a:cxn ang="T8">
                  <a:pos x="T4" y="T5"/>
                </a:cxn>
              </a:cxnLst>
              <a:rect l="0" t="0" r="r" b="b"/>
              <a:pathLst>
                <a:path w="5" h="16">
                  <a:moveTo>
                    <a:pt x="0" y="16"/>
                  </a:moveTo>
                  <a:cubicBezTo>
                    <a:pt x="0" y="16"/>
                    <a:pt x="1" y="0"/>
                    <a:pt x="5" y="15"/>
                  </a:cubicBezTo>
                  <a:lnTo>
                    <a:pt x="0" y="16"/>
                  </a:lnTo>
                  <a:close/>
                </a:path>
              </a:pathLst>
            </a:custGeom>
            <a:solidFill>
              <a:srgbClr val="B3B3B3"/>
            </a:solidFill>
            <a:ln w="3175">
              <a:solidFill>
                <a:schemeClr val="tx1"/>
              </a:solidFill>
              <a:round/>
              <a:headEnd/>
              <a:tailEnd/>
            </a:ln>
          </p:spPr>
          <p:txBody>
            <a:bodyPr/>
            <a:lstStyle/>
            <a:p>
              <a:endParaRPr lang="en-GB" sz="2400" dirty="0"/>
            </a:p>
          </p:txBody>
        </p:sp>
      </p:grpSp>
      <p:cxnSp>
        <p:nvCxnSpPr>
          <p:cNvPr id="2109" name="Straight Connector 2108"/>
          <p:cNvCxnSpPr/>
          <p:nvPr/>
        </p:nvCxnSpPr>
        <p:spPr>
          <a:xfrm flipV="1">
            <a:off x="3676485" y="2830112"/>
            <a:ext cx="14515" cy="2160000"/>
          </a:xfrm>
          <a:prstGeom prst="line">
            <a:avLst/>
          </a:prstGeom>
          <a:ln>
            <a:solidFill>
              <a:schemeClr val="tx1">
                <a:lumMod val="65000"/>
                <a:lumOff val="35000"/>
              </a:schemeClr>
            </a:solidFill>
          </a:ln>
          <a:effectLst/>
        </p:spPr>
        <p:style>
          <a:lnRef idx="2">
            <a:schemeClr val="accent1"/>
          </a:lnRef>
          <a:fillRef idx="0">
            <a:schemeClr val="accent1"/>
          </a:fillRef>
          <a:effectRef idx="1">
            <a:schemeClr val="accent1"/>
          </a:effectRef>
          <a:fontRef idx="minor">
            <a:schemeClr val="tx1"/>
          </a:fontRef>
        </p:style>
      </p:cxnSp>
      <p:cxnSp>
        <p:nvCxnSpPr>
          <p:cNvPr id="2117" name="Straight Connector 2116"/>
          <p:cNvCxnSpPr/>
          <p:nvPr/>
        </p:nvCxnSpPr>
        <p:spPr>
          <a:xfrm>
            <a:off x="3676431" y="2830112"/>
            <a:ext cx="377024" cy="0"/>
          </a:xfrm>
          <a:prstGeom prst="line">
            <a:avLst/>
          </a:prstGeom>
          <a:ln>
            <a:solidFill>
              <a:schemeClr val="tx1">
                <a:lumMod val="65000"/>
                <a:lumOff val="35000"/>
              </a:schemeClr>
            </a:solidFill>
            <a:headEnd type="none" w="med" len="med"/>
            <a:tailEnd type="oval" w="med" len="med"/>
          </a:ln>
          <a:effectLst/>
        </p:spPr>
        <p:style>
          <a:lnRef idx="2">
            <a:schemeClr val="accent1"/>
          </a:lnRef>
          <a:fillRef idx="0">
            <a:schemeClr val="accent1"/>
          </a:fillRef>
          <a:effectRef idx="1">
            <a:schemeClr val="accent1"/>
          </a:effectRef>
          <a:fontRef idx="minor">
            <a:schemeClr val="tx1"/>
          </a:fontRef>
        </p:style>
      </p:cxnSp>
      <p:sp>
        <p:nvSpPr>
          <p:cNvPr id="2100" name="TextBox 2099"/>
          <p:cNvSpPr txBox="1"/>
          <p:nvPr/>
        </p:nvSpPr>
        <p:spPr>
          <a:xfrm>
            <a:off x="7290168" y="2719161"/>
            <a:ext cx="1378857" cy="1323439"/>
          </a:xfrm>
          <a:prstGeom prst="rect">
            <a:avLst/>
          </a:prstGeom>
          <a:noFill/>
        </p:spPr>
        <p:txBody>
          <a:bodyPr wrap="square" rtlCol="0">
            <a:spAutoFit/>
          </a:bodyPr>
          <a:lstStyle/>
          <a:p>
            <a:r>
              <a:rPr lang="en-GB" sz="1600" dirty="0">
                <a:solidFill>
                  <a:schemeClr val="tx1">
                    <a:lumMod val="65000"/>
                    <a:lumOff val="35000"/>
                  </a:schemeClr>
                </a:solidFill>
              </a:rPr>
              <a:t>China</a:t>
            </a:r>
          </a:p>
          <a:p>
            <a:r>
              <a:rPr lang="en-GB" sz="1600" dirty="0">
                <a:solidFill>
                  <a:schemeClr val="tx1">
                    <a:lumMod val="65000"/>
                    <a:lumOff val="35000"/>
                  </a:schemeClr>
                </a:solidFill>
              </a:rPr>
              <a:t>India</a:t>
            </a:r>
          </a:p>
          <a:p>
            <a:r>
              <a:rPr lang="en-GB" sz="1600" dirty="0">
                <a:solidFill>
                  <a:schemeClr val="tx1">
                    <a:lumMod val="65000"/>
                    <a:lumOff val="35000"/>
                  </a:schemeClr>
                </a:solidFill>
              </a:rPr>
              <a:t>Korea</a:t>
            </a:r>
          </a:p>
          <a:p>
            <a:r>
              <a:rPr lang="en-GB" sz="1600" dirty="0">
                <a:solidFill>
                  <a:schemeClr val="tx1">
                    <a:lumMod val="65000"/>
                    <a:lumOff val="35000"/>
                  </a:schemeClr>
                </a:solidFill>
              </a:rPr>
              <a:t>Singapore</a:t>
            </a:r>
          </a:p>
          <a:p>
            <a:r>
              <a:rPr lang="en-GB" sz="1600" dirty="0">
                <a:solidFill>
                  <a:schemeClr val="tx1">
                    <a:lumMod val="65000"/>
                    <a:lumOff val="35000"/>
                  </a:schemeClr>
                </a:solidFill>
              </a:rPr>
              <a:t>Taiwan</a:t>
            </a:r>
          </a:p>
        </p:txBody>
      </p:sp>
      <p:sp>
        <p:nvSpPr>
          <p:cNvPr id="2101" name="TextBox 2100"/>
          <p:cNvSpPr txBox="1"/>
          <p:nvPr/>
        </p:nvSpPr>
        <p:spPr>
          <a:xfrm>
            <a:off x="952084" y="2719161"/>
            <a:ext cx="1153885" cy="830997"/>
          </a:xfrm>
          <a:prstGeom prst="rect">
            <a:avLst/>
          </a:prstGeom>
          <a:noFill/>
        </p:spPr>
        <p:txBody>
          <a:bodyPr wrap="square" rtlCol="0">
            <a:spAutoFit/>
          </a:bodyPr>
          <a:lstStyle/>
          <a:p>
            <a:r>
              <a:rPr lang="en-GB" sz="1600" dirty="0">
                <a:solidFill>
                  <a:schemeClr val="tx1">
                    <a:lumMod val="65000"/>
                    <a:lumOff val="35000"/>
                  </a:schemeClr>
                </a:solidFill>
              </a:rPr>
              <a:t>Canada</a:t>
            </a:r>
          </a:p>
          <a:p>
            <a:r>
              <a:rPr lang="en-GB" sz="1600" dirty="0">
                <a:solidFill>
                  <a:schemeClr val="tx1">
                    <a:lumMod val="65000"/>
                    <a:lumOff val="35000"/>
                  </a:schemeClr>
                </a:solidFill>
              </a:rPr>
              <a:t>Mexico</a:t>
            </a:r>
          </a:p>
          <a:p>
            <a:r>
              <a:rPr lang="en-GB" sz="1600" dirty="0">
                <a:solidFill>
                  <a:schemeClr val="tx1">
                    <a:lumMod val="65000"/>
                    <a:lumOff val="35000"/>
                  </a:schemeClr>
                </a:solidFill>
              </a:rPr>
              <a:t>USA</a:t>
            </a:r>
          </a:p>
        </p:txBody>
      </p:sp>
      <p:sp>
        <p:nvSpPr>
          <p:cNvPr id="2102" name="TextBox 2101"/>
          <p:cNvSpPr txBox="1"/>
          <p:nvPr/>
        </p:nvSpPr>
        <p:spPr>
          <a:xfrm>
            <a:off x="1798110" y="4411169"/>
            <a:ext cx="1248228" cy="584775"/>
          </a:xfrm>
          <a:prstGeom prst="rect">
            <a:avLst/>
          </a:prstGeom>
          <a:noFill/>
        </p:spPr>
        <p:txBody>
          <a:bodyPr wrap="square" rtlCol="0">
            <a:spAutoFit/>
          </a:bodyPr>
          <a:lstStyle/>
          <a:p>
            <a:r>
              <a:rPr lang="en-GB" sz="1600" dirty="0">
                <a:solidFill>
                  <a:schemeClr val="tx1">
                    <a:lumMod val="65000"/>
                    <a:lumOff val="35000"/>
                  </a:schemeClr>
                </a:solidFill>
              </a:rPr>
              <a:t>Argentina</a:t>
            </a:r>
          </a:p>
          <a:p>
            <a:r>
              <a:rPr lang="en-GB" sz="1600" dirty="0">
                <a:solidFill>
                  <a:schemeClr val="tx1">
                    <a:lumMod val="65000"/>
                    <a:lumOff val="35000"/>
                  </a:schemeClr>
                </a:solidFill>
              </a:rPr>
              <a:t>Chile</a:t>
            </a:r>
          </a:p>
        </p:txBody>
      </p:sp>
      <p:sp>
        <p:nvSpPr>
          <p:cNvPr id="2103" name="TextBox 2102"/>
          <p:cNvSpPr txBox="1"/>
          <p:nvPr/>
        </p:nvSpPr>
        <p:spPr>
          <a:xfrm>
            <a:off x="3672463" y="4739704"/>
            <a:ext cx="3127168" cy="1077218"/>
          </a:xfrm>
          <a:prstGeom prst="rect">
            <a:avLst/>
          </a:prstGeom>
          <a:noFill/>
        </p:spPr>
        <p:txBody>
          <a:bodyPr wrap="square" numCol="1" rtlCol="0">
            <a:spAutoFit/>
          </a:bodyPr>
          <a:lstStyle/>
          <a:p>
            <a:r>
              <a:rPr lang="en-GB" sz="1600" dirty="0">
                <a:solidFill>
                  <a:schemeClr val="tx1">
                    <a:lumMod val="65000"/>
                    <a:lumOff val="35000"/>
                  </a:schemeClr>
                </a:solidFill>
              </a:rPr>
              <a:t>Austria, Denmark, France, Germany, Greece, Hungary, Ireland, Italy, Netherlands, Portugal, Spain, Turkey, UK </a:t>
            </a:r>
          </a:p>
        </p:txBody>
      </p:sp>
      <p:sp>
        <p:nvSpPr>
          <p:cNvPr id="2104" name="Rectangle 2103"/>
          <p:cNvSpPr/>
          <p:nvPr/>
        </p:nvSpPr>
        <p:spPr>
          <a:xfrm>
            <a:off x="269874" y="6450711"/>
            <a:ext cx="2364750" cy="246221"/>
          </a:xfrm>
          <a:prstGeom prst="rect">
            <a:avLst/>
          </a:prstGeom>
        </p:spPr>
        <p:txBody>
          <a:bodyPr wrap="none">
            <a:spAutoFit/>
          </a:bodyPr>
          <a:lstStyle/>
          <a:p>
            <a:r>
              <a:rPr lang="en-GB" sz="1000" dirty="0" smtClean="0">
                <a:solidFill>
                  <a:schemeClr val="tx1">
                    <a:lumMod val="65000"/>
                    <a:lumOff val="35000"/>
                  </a:schemeClr>
                </a:solidFill>
              </a:rPr>
              <a:t>Soria </a:t>
            </a:r>
            <a:r>
              <a:rPr lang="en-GB" sz="1000" dirty="0">
                <a:solidFill>
                  <a:schemeClr val="tx1">
                    <a:lumMod val="65000"/>
                    <a:lumOff val="35000"/>
                  </a:schemeClr>
                </a:solidFill>
              </a:rPr>
              <a:t>et al. </a:t>
            </a:r>
            <a:r>
              <a:rPr lang="en-GB" sz="1000" dirty="0" smtClean="0">
                <a:solidFill>
                  <a:schemeClr val="tx1">
                    <a:lumMod val="65000"/>
                    <a:lumOff val="35000"/>
                  </a:schemeClr>
                </a:solidFill>
              </a:rPr>
              <a:t>ASCO 2015. </a:t>
            </a:r>
            <a:r>
              <a:rPr lang="en-GB" sz="1000" dirty="0">
                <a:solidFill>
                  <a:schemeClr val="tx1">
                    <a:lumMod val="65000"/>
                    <a:lumOff val="35000"/>
                  </a:schemeClr>
                </a:solidFill>
              </a:rPr>
              <a:t>Abstract 8</a:t>
            </a:r>
            <a:r>
              <a:rPr lang="en-GB" sz="1000" dirty="0" smtClean="0">
                <a:solidFill>
                  <a:schemeClr val="tx1">
                    <a:lumMod val="65000"/>
                    <a:lumOff val="35000"/>
                  </a:schemeClr>
                </a:solidFill>
              </a:rPr>
              <a:t>002</a:t>
            </a:r>
            <a:endParaRPr lang="de-DE" sz="1000" dirty="0">
              <a:solidFill>
                <a:schemeClr val="tx1">
                  <a:lumMod val="65000"/>
                  <a:lumOff val="35000"/>
                </a:schemeClr>
              </a:solidFill>
            </a:endParaRPr>
          </a:p>
        </p:txBody>
      </p:sp>
    </p:spTree>
    <p:extLst>
      <p:ext uri="{BB962C8B-B14F-4D97-AF65-F5344CB8AC3E}">
        <p14:creationId xmlns:p14="http://schemas.microsoft.com/office/powerpoint/2010/main" val="30813317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smtClean="0"/>
              <a:t>Patient Disposition</a:t>
            </a:r>
            <a:endParaRPr lang="en-US" dirty="0"/>
          </a:p>
        </p:txBody>
      </p:sp>
      <p:sp>
        <p:nvSpPr>
          <p:cNvPr id="6" name="Rounded Rectangle 5"/>
          <p:cNvSpPr/>
          <p:nvPr/>
        </p:nvSpPr>
        <p:spPr>
          <a:xfrm>
            <a:off x="6397567" y="2062438"/>
            <a:ext cx="2304000" cy="691811"/>
          </a:xfrm>
          <a:prstGeom prst="round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fontAlgn="base">
              <a:spcBef>
                <a:spcPct val="0"/>
              </a:spcBef>
              <a:spcAft>
                <a:spcPct val="0"/>
              </a:spcAft>
            </a:pPr>
            <a:r>
              <a:rPr lang="en-US" sz="1400" b="1" dirty="0">
                <a:solidFill>
                  <a:schemeClr val="tx1">
                    <a:lumMod val="65000"/>
                    <a:lumOff val="35000"/>
                  </a:schemeClr>
                </a:solidFill>
              </a:rPr>
              <a:t>Did not meet entry </a:t>
            </a:r>
          </a:p>
          <a:p>
            <a:pPr algn="ctr" fontAlgn="base">
              <a:spcBef>
                <a:spcPct val="0"/>
              </a:spcBef>
              <a:spcAft>
                <a:spcPct val="0"/>
              </a:spcAft>
            </a:pPr>
            <a:r>
              <a:rPr lang="en-US" sz="1400" b="1" dirty="0">
                <a:solidFill>
                  <a:schemeClr val="tx1">
                    <a:lumMod val="65000"/>
                    <a:lumOff val="35000"/>
                  </a:schemeClr>
                </a:solidFill>
              </a:rPr>
              <a:t>criteria or did not enter </a:t>
            </a:r>
          </a:p>
          <a:p>
            <a:pPr algn="ctr" fontAlgn="base">
              <a:spcBef>
                <a:spcPct val="0"/>
              </a:spcBef>
              <a:spcAft>
                <a:spcPct val="0"/>
              </a:spcAft>
            </a:pPr>
            <a:r>
              <a:rPr lang="en-US" sz="1400" b="1" dirty="0">
                <a:solidFill>
                  <a:schemeClr val="tx1">
                    <a:lumMod val="65000"/>
                    <a:lumOff val="35000"/>
                  </a:schemeClr>
                </a:solidFill>
              </a:rPr>
              <a:t>(n=182)</a:t>
            </a:r>
          </a:p>
        </p:txBody>
      </p:sp>
      <p:sp>
        <p:nvSpPr>
          <p:cNvPr id="7" name="Rounded Rectangle 6"/>
          <p:cNvSpPr/>
          <p:nvPr/>
        </p:nvSpPr>
        <p:spPr>
          <a:xfrm>
            <a:off x="1471799" y="5000043"/>
            <a:ext cx="2520000" cy="4680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en-US" sz="1600" b="1" dirty="0">
                <a:solidFill>
                  <a:schemeClr val="bg1"/>
                </a:solidFill>
              </a:rPr>
              <a:t>6 still on treatment</a:t>
            </a:r>
            <a:endParaRPr lang="en-US" sz="1600" b="1" baseline="30000" dirty="0">
              <a:solidFill>
                <a:schemeClr val="bg1"/>
              </a:solidFill>
            </a:endParaRPr>
          </a:p>
        </p:txBody>
      </p:sp>
      <p:sp>
        <p:nvSpPr>
          <p:cNvPr id="8" name="Rounded Rectangle 7"/>
          <p:cNvSpPr/>
          <p:nvPr/>
        </p:nvSpPr>
        <p:spPr>
          <a:xfrm>
            <a:off x="4639887" y="5007663"/>
            <a:ext cx="2520000" cy="468000"/>
          </a:xfrm>
          <a:prstGeom prst="roundRect">
            <a:avLst/>
          </a:prstGeom>
          <a:solidFill>
            <a:srgbClr val="71707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en-US" sz="1600" b="1" dirty="0">
                <a:solidFill>
                  <a:schemeClr val="bg1"/>
                </a:solidFill>
              </a:rPr>
              <a:t>3 still on treatment</a:t>
            </a:r>
            <a:endParaRPr lang="en-US" sz="1600" b="1" baseline="30000" dirty="0">
              <a:solidFill>
                <a:schemeClr val="bg1"/>
              </a:solidFill>
            </a:endParaRPr>
          </a:p>
        </p:txBody>
      </p:sp>
      <p:cxnSp>
        <p:nvCxnSpPr>
          <p:cNvPr id="14" name="Straight Arrow Connector 13"/>
          <p:cNvCxnSpPr/>
          <p:nvPr/>
        </p:nvCxnSpPr>
        <p:spPr>
          <a:xfrm flipH="1" flipV="1">
            <a:off x="4207618" y="2156344"/>
            <a:ext cx="1" cy="504000"/>
          </a:xfrm>
          <a:prstGeom prst="straightConnector1">
            <a:avLst/>
          </a:prstGeom>
          <a:ln w="28575">
            <a:solidFill>
              <a:schemeClr val="tx1">
                <a:lumMod val="65000"/>
                <a:lumOff val="35000"/>
              </a:schemeClr>
            </a:solidFill>
            <a:headEnd type="triangle" w="lg" len="lg"/>
            <a:tailEnd type="none" w="lg" len="lg"/>
          </a:ln>
          <a:effectLst/>
        </p:spPr>
        <p:style>
          <a:lnRef idx="2">
            <a:schemeClr val="accent1"/>
          </a:lnRef>
          <a:fillRef idx="0">
            <a:schemeClr val="accent1"/>
          </a:fillRef>
          <a:effectRef idx="1">
            <a:schemeClr val="accent1"/>
          </a:effectRef>
          <a:fontRef idx="minor">
            <a:schemeClr val="tx1"/>
          </a:fontRef>
        </p:style>
      </p:cxnSp>
      <p:cxnSp>
        <p:nvCxnSpPr>
          <p:cNvPr id="15" name="Straight Arrow Connector 14"/>
          <p:cNvCxnSpPr/>
          <p:nvPr/>
        </p:nvCxnSpPr>
        <p:spPr>
          <a:xfrm>
            <a:off x="4207619" y="2409521"/>
            <a:ext cx="2189949" cy="1"/>
          </a:xfrm>
          <a:prstGeom prst="straightConnector1">
            <a:avLst/>
          </a:prstGeom>
          <a:ln w="28575">
            <a:solidFill>
              <a:schemeClr val="tx1">
                <a:lumMod val="65000"/>
                <a:lumOff val="35000"/>
              </a:schemeClr>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16" name="Elbow Connector 15"/>
          <p:cNvCxnSpPr/>
          <p:nvPr/>
        </p:nvCxnSpPr>
        <p:spPr>
          <a:xfrm rot="5400000">
            <a:off x="3260776" y="2424155"/>
            <a:ext cx="423115" cy="1481069"/>
          </a:xfrm>
          <a:prstGeom prst="bentConnector3">
            <a:avLst/>
          </a:prstGeom>
          <a:ln w="28575">
            <a:solidFill>
              <a:schemeClr val="tx1">
                <a:lumMod val="65000"/>
                <a:lumOff val="35000"/>
              </a:schemeClr>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17" name="Elbow Connector 16"/>
          <p:cNvCxnSpPr/>
          <p:nvPr/>
        </p:nvCxnSpPr>
        <p:spPr>
          <a:xfrm rot="16200000" flipH="1">
            <a:off x="4844820" y="2321179"/>
            <a:ext cx="423115" cy="1687020"/>
          </a:xfrm>
          <a:prstGeom prst="bentConnector3">
            <a:avLst/>
          </a:prstGeom>
          <a:ln w="28575">
            <a:solidFill>
              <a:schemeClr val="tx1">
                <a:lumMod val="65000"/>
                <a:lumOff val="35000"/>
              </a:schemeClr>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20" name="Straight Arrow Connector 19"/>
          <p:cNvCxnSpPr/>
          <p:nvPr/>
        </p:nvCxnSpPr>
        <p:spPr>
          <a:xfrm>
            <a:off x="2731799" y="3660644"/>
            <a:ext cx="0" cy="1332000"/>
          </a:xfrm>
          <a:prstGeom prst="straightConnector1">
            <a:avLst/>
          </a:prstGeom>
          <a:ln w="28575">
            <a:solidFill>
              <a:schemeClr val="tx1">
                <a:lumMod val="65000"/>
                <a:lumOff val="35000"/>
              </a:schemeClr>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21" name="Straight Arrow Connector 20"/>
          <p:cNvCxnSpPr/>
          <p:nvPr/>
        </p:nvCxnSpPr>
        <p:spPr>
          <a:xfrm>
            <a:off x="5899887" y="3675884"/>
            <a:ext cx="0" cy="1332000"/>
          </a:xfrm>
          <a:prstGeom prst="straightConnector1">
            <a:avLst/>
          </a:prstGeom>
          <a:ln w="28575">
            <a:solidFill>
              <a:schemeClr val="tx1">
                <a:lumMod val="65000"/>
                <a:lumOff val="35000"/>
              </a:schemeClr>
            </a:solidFill>
            <a:tailEnd type="triangle" w="lg" len="lg"/>
          </a:ln>
          <a:effectLst/>
        </p:spPr>
        <p:style>
          <a:lnRef idx="2">
            <a:schemeClr val="accent1"/>
          </a:lnRef>
          <a:fillRef idx="0">
            <a:schemeClr val="accent1"/>
          </a:fillRef>
          <a:effectRef idx="1">
            <a:schemeClr val="accent1"/>
          </a:effectRef>
          <a:fontRef idx="minor">
            <a:schemeClr val="tx1"/>
          </a:fontRef>
        </p:style>
      </p:cxnSp>
      <p:sp>
        <p:nvSpPr>
          <p:cNvPr id="22" name="Rounded Rectangle 21"/>
          <p:cNvSpPr/>
          <p:nvPr/>
        </p:nvSpPr>
        <p:spPr>
          <a:xfrm>
            <a:off x="2455545" y="1866897"/>
            <a:ext cx="3778464" cy="288000"/>
          </a:xfrm>
          <a:prstGeom prst="round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en-US" sz="1600" b="1" dirty="0">
                <a:solidFill>
                  <a:schemeClr val="tx1">
                    <a:lumMod val="65000"/>
                    <a:lumOff val="35000"/>
                  </a:schemeClr>
                </a:solidFill>
              </a:rPr>
              <a:t>Assessed for eligibility (n=977)</a:t>
            </a:r>
          </a:p>
        </p:txBody>
      </p:sp>
      <p:sp>
        <p:nvSpPr>
          <p:cNvPr id="23" name="Rounded Rectangle 22"/>
          <p:cNvSpPr/>
          <p:nvPr/>
        </p:nvSpPr>
        <p:spPr>
          <a:xfrm>
            <a:off x="1471799" y="4528937"/>
            <a:ext cx="2520000" cy="2880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sz="1600" b="1" dirty="0">
                <a:solidFill>
                  <a:schemeClr val="bg1"/>
                </a:solidFill>
              </a:rPr>
              <a:t>307 died</a:t>
            </a:r>
          </a:p>
        </p:txBody>
      </p:sp>
      <p:sp>
        <p:nvSpPr>
          <p:cNvPr id="24" name="Rounded Rectangle 23"/>
          <p:cNvSpPr/>
          <p:nvPr/>
        </p:nvSpPr>
        <p:spPr>
          <a:xfrm>
            <a:off x="4639887" y="4528937"/>
            <a:ext cx="2520000" cy="288000"/>
          </a:xfrm>
          <a:prstGeom prst="roundRect">
            <a:avLst/>
          </a:prstGeom>
          <a:solidFill>
            <a:srgbClr val="71707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solidFill>
              </a:rPr>
              <a:t>325 died</a:t>
            </a:r>
          </a:p>
        </p:txBody>
      </p:sp>
      <p:sp>
        <p:nvSpPr>
          <p:cNvPr id="9" name="Rounded Rectangle 8"/>
          <p:cNvSpPr/>
          <p:nvPr/>
        </p:nvSpPr>
        <p:spPr>
          <a:xfrm>
            <a:off x="1471799" y="4042591"/>
            <a:ext cx="2520000" cy="2880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sz="1600" b="1" dirty="0">
                <a:solidFill>
                  <a:schemeClr val="bg1"/>
                </a:solidFill>
              </a:rPr>
              <a:t>392 treated </a:t>
            </a:r>
          </a:p>
        </p:txBody>
      </p:sp>
      <p:sp>
        <p:nvSpPr>
          <p:cNvPr id="12" name="Rounded Rectangle 11"/>
          <p:cNvSpPr/>
          <p:nvPr/>
        </p:nvSpPr>
        <p:spPr>
          <a:xfrm>
            <a:off x="4639887" y="4042591"/>
            <a:ext cx="2520000" cy="288000"/>
          </a:xfrm>
          <a:prstGeom prst="roundRect">
            <a:avLst/>
          </a:prstGeom>
          <a:solidFill>
            <a:srgbClr val="71707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sz="1600" b="1" dirty="0">
                <a:solidFill>
                  <a:schemeClr val="bg1"/>
                </a:solidFill>
              </a:rPr>
              <a:t>395 treated </a:t>
            </a:r>
          </a:p>
        </p:txBody>
      </p:sp>
      <p:sp>
        <p:nvSpPr>
          <p:cNvPr id="13" name="Rounded Rectangle 12"/>
          <p:cNvSpPr/>
          <p:nvPr/>
        </p:nvSpPr>
        <p:spPr>
          <a:xfrm>
            <a:off x="3180027" y="2668693"/>
            <a:ext cx="2340000" cy="360000"/>
          </a:xfrm>
          <a:prstGeom prst="round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lnSpc>
                <a:spcPts val="2000"/>
              </a:lnSpc>
            </a:pPr>
            <a:r>
              <a:rPr lang="en-US" sz="1600" b="1" dirty="0" err="1" smtClean="0">
                <a:solidFill>
                  <a:schemeClr val="tx1">
                    <a:lumMod val="65000"/>
                    <a:lumOff val="35000"/>
                  </a:schemeClr>
                </a:solidFill>
              </a:rPr>
              <a:t>Randomised</a:t>
            </a:r>
            <a:r>
              <a:rPr lang="en-US" sz="1600" b="1" dirty="0" smtClean="0">
                <a:solidFill>
                  <a:schemeClr val="tx1">
                    <a:lumMod val="65000"/>
                    <a:lumOff val="35000"/>
                  </a:schemeClr>
                </a:solidFill>
              </a:rPr>
              <a:t> </a:t>
            </a:r>
            <a:r>
              <a:rPr lang="en-US" sz="1600" b="1" dirty="0">
                <a:solidFill>
                  <a:schemeClr val="tx1">
                    <a:lumMod val="65000"/>
                    <a:lumOff val="35000"/>
                  </a:schemeClr>
                </a:solidFill>
              </a:rPr>
              <a:t>(n=795</a:t>
            </a:r>
            <a:r>
              <a:rPr lang="en-US" sz="1600" b="1" dirty="0" smtClean="0">
                <a:solidFill>
                  <a:schemeClr val="tx1">
                    <a:lumMod val="65000"/>
                    <a:lumOff val="35000"/>
                  </a:schemeClr>
                </a:solidFill>
              </a:rPr>
              <a:t>)</a:t>
            </a:r>
            <a:endParaRPr lang="en-US" sz="1600" b="1" dirty="0">
              <a:solidFill>
                <a:schemeClr val="tx1">
                  <a:lumMod val="65000"/>
                  <a:lumOff val="35000"/>
                </a:schemeClr>
              </a:solidFill>
            </a:endParaRPr>
          </a:p>
        </p:txBody>
      </p:sp>
      <p:sp>
        <p:nvSpPr>
          <p:cNvPr id="10" name="Rounded Rectangle 9"/>
          <p:cNvSpPr/>
          <p:nvPr/>
        </p:nvSpPr>
        <p:spPr>
          <a:xfrm>
            <a:off x="1471799" y="3376245"/>
            <a:ext cx="2520000" cy="4680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sz="1600" b="1" dirty="0">
                <a:solidFill>
                  <a:schemeClr val="bg1"/>
                </a:solidFill>
              </a:rPr>
              <a:t>Afatinib (n=398)</a:t>
            </a:r>
          </a:p>
        </p:txBody>
      </p:sp>
      <p:sp>
        <p:nvSpPr>
          <p:cNvPr id="11" name="Rounded Rectangle 10"/>
          <p:cNvSpPr/>
          <p:nvPr/>
        </p:nvSpPr>
        <p:spPr>
          <a:xfrm>
            <a:off x="4639887" y="3376245"/>
            <a:ext cx="2520000" cy="468000"/>
          </a:xfrm>
          <a:prstGeom prst="roundRect">
            <a:avLst/>
          </a:prstGeom>
          <a:solidFill>
            <a:srgbClr val="71707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sz="1600" b="1" dirty="0">
                <a:solidFill>
                  <a:schemeClr val="bg1"/>
                </a:solidFill>
              </a:rPr>
              <a:t>Erlotinib (n=397)</a:t>
            </a:r>
          </a:p>
        </p:txBody>
      </p:sp>
      <p:sp>
        <p:nvSpPr>
          <p:cNvPr id="26" name="Rectangle 25"/>
          <p:cNvSpPr/>
          <p:nvPr/>
        </p:nvSpPr>
        <p:spPr>
          <a:xfrm>
            <a:off x="269874" y="6450711"/>
            <a:ext cx="2435282" cy="246221"/>
          </a:xfrm>
          <a:prstGeom prst="rect">
            <a:avLst/>
          </a:prstGeom>
        </p:spPr>
        <p:txBody>
          <a:bodyPr wrap="none">
            <a:spAutoFit/>
          </a:bodyPr>
          <a:lstStyle/>
          <a:p>
            <a:r>
              <a:rPr lang="en-GB" sz="1000" dirty="0" smtClean="0">
                <a:solidFill>
                  <a:schemeClr val="tx1">
                    <a:lumMod val="65000"/>
                    <a:lumOff val="35000"/>
                  </a:schemeClr>
                </a:solidFill>
              </a:rPr>
              <a:t>Soria </a:t>
            </a:r>
            <a:r>
              <a:rPr lang="en-GB" sz="1000" dirty="0">
                <a:solidFill>
                  <a:schemeClr val="tx1">
                    <a:lumMod val="65000"/>
                    <a:lumOff val="35000"/>
                  </a:schemeClr>
                </a:solidFill>
              </a:rPr>
              <a:t>et al. </a:t>
            </a:r>
            <a:r>
              <a:rPr lang="en-GB" sz="1000" dirty="0" smtClean="0">
                <a:solidFill>
                  <a:schemeClr val="tx1">
                    <a:lumMod val="65000"/>
                    <a:lumOff val="35000"/>
                  </a:schemeClr>
                </a:solidFill>
              </a:rPr>
              <a:t>ASCO 2015. </a:t>
            </a:r>
            <a:r>
              <a:rPr lang="en-GB" sz="1000" dirty="0">
                <a:solidFill>
                  <a:schemeClr val="tx1">
                    <a:lumMod val="65000"/>
                    <a:lumOff val="35000"/>
                  </a:schemeClr>
                </a:solidFill>
              </a:rPr>
              <a:t>Abstract </a:t>
            </a:r>
            <a:r>
              <a:rPr lang="en-GB" sz="1000" dirty="0" smtClean="0">
                <a:solidFill>
                  <a:schemeClr val="tx1">
                    <a:lumMod val="65000"/>
                    <a:lumOff val="35000"/>
                  </a:schemeClr>
                </a:solidFill>
              </a:rPr>
              <a:t>8002</a:t>
            </a:r>
            <a:endParaRPr lang="de-DE" sz="1000" dirty="0">
              <a:solidFill>
                <a:schemeClr val="tx1">
                  <a:lumMod val="65000"/>
                  <a:lumOff val="35000"/>
                </a:schemeClr>
              </a:solidFill>
            </a:endParaRPr>
          </a:p>
        </p:txBody>
      </p:sp>
    </p:spTree>
    <p:extLst>
      <p:ext uri="{BB962C8B-B14F-4D97-AF65-F5344CB8AC3E}">
        <p14:creationId xmlns:p14="http://schemas.microsoft.com/office/powerpoint/2010/main" val="7427071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smtClean="0"/>
              <a:t>Demographics and Baseline Characteristics</a:t>
            </a:r>
            <a:endParaRPr lang="en-US" dirty="0"/>
          </a:p>
        </p:txBody>
      </p:sp>
      <p:grpSp>
        <p:nvGrpSpPr>
          <p:cNvPr id="5" name="Group 4"/>
          <p:cNvGrpSpPr/>
          <p:nvPr/>
        </p:nvGrpSpPr>
        <p:grpSpPr>
          <a:xfrm>
            <a:off x="269875" y="1232863"/>
            <a:ext cx="8706824" cy="4535478"/>
            <a:chOff x="800074" y="1376297"/>
            <a:chExt cx="8051804" cy="4601421"/>
          </a:xfrm>
        </p:grpSpPr>
        <p:sp>
          <p:nvSpPr>
            <p:cNvPr id="7" name="Round Same Side Corner Rectangle 6"/>
            <p:cNvSpPr/>
            <p:nvPr/>
          </p:nvSpPr>
          <p:spPr>
            <a:xfrm rot="10800000">
              <a:off x="800074" y="1653360"/>
              <a:ext cx="8051804" cy="4324358"/>
            </a:xfrm>
            <a:prstGeom prst="round2SameRect">
              <a:avLst>
                <a:gd name="adj1" fmla="val 5349"/>
                <a:gd name="adj2" fmla="val 0"/>
              </a:avLst>
            </a:prstGeom>
            <a:solidFill>
              <a:schemeClr val="bg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8" name="Round Same Side Corner Rectangle 7"/>
            <p:cNvSpPr/>
            <p:nvPr/>
          </p:nvSpPr>
          <p:spPr>
            <a:xfrm>
              <a:off x="800839" y="1376297"/>
              <a:ext cx="8050184" cy="561684"/>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aphicFrame>
        <p:nvGraphicFramePr>
          <p:cNvPr id="11" name="Table 10"/>
          <p:cNvGraphicFramePr>
            <a:graphicFrameLocks noGrp="1"/>
          </p:cNvGraphicFramePr>
          <p:nvPr>
            <p:extLst>
              <p:ext uri="{D42A27DB-BD31-4B8C-83A1-F6EECF244321}">
                <p14:modId xmlns:p14="http://schemas.microsoft.com/office/powerpoint/2010/main" val="1318291288"/>
              </p:ext>
            </p:extLst>
          </p:nvPr>
        </p:nvGraphicFramePr>
        <p:xfrm>
          <a:off x="274317" y="1276350"/>
          <a:ext cx="8666483" cy="4469130"/>
        </p:xfrm>
        <a:graphic>
          <a:graphicData uri="http://schemas.openxmlformats.org/drawingml/2006/table">
            <a:tbl>
              <a:tblPr firstRow="1" bandRow="1">
                <a:effectLst/>
                <a:tableStyleId>{0E3FDE45-AF77-4B5C-9715-49D594BDF05E}</a:tableStyleId>
              </a:tblPr>
              <a:tblGrid>
                <a:gridCol w="3595320"/>
                <a:gridCol w="2285689"/>
                <a:gridCol w="1342441"/>
                <a:gridCol w="1443033"/>
              </a:tblGrid>
              <a:tr h="499110">
                <a:tc gridSpan="2">
                  <a:txBody>
                    <a:bodyPr/>
                    <a:lstStyle/>
                    <a:p>
                      <a:pPr marL="0" marR="0" algn="l">
                        <a:lnSpc>
                          <a:spcPct val="100000"/>
                        </a:lnSpc>
                        <a:spcBef>
                          <a:spcPts val="200"/>
                        </a:spcBef>
                        <a:spcAft>
                          <a:spcPts val="200"/>
                        </a:spcAft>
                      </a:pPr>
                      <a:r>
                        <a:rPr lang="en-US" sz="700" b="0" baseline="0" dirty="0">
                          <a:ln>
                            <a:noFill/>
                          </a:ln>
                          <a:solidFill>
                            <a:schemeClr val="tx1">
                              <a:lumMod val="65000"/>
                              <a:lumOff val="35000"/>
                            </a:schemeClr>
                          </a:solidFill>
                          <a:effectLst/>
                          <a:latin typeface="+mj-lt"/>
                        </a:rPr>
                        <a:t> </a:t>
                      </a:r>
                      <a:endParaRPr lang="en-US" sz="700" b="0" baseline="0" dirty="0">
                        <a:ln>
                          <a:noFill/>
                        </a:ln>
                        <a:solidFill>
                          <a:schemeClr val="tx1">
                            <a:lumMod val="65000"/>
                            <a:lumOff val="35000"/>
                          </a:schemeClr>
                        </a:solidFill>
                        <a:effectLst/>
                        <a:latin typeface="+mj-lt"/>
                        <a:ea typeface="SimSun"/>
                        <a:cs typeface="Arial" panose="020B0604020202020204" pitchFamily="34" charset="0"/>
                      </a:endParaRPr>
                    </a:p>
                  </a:txBody>
                  <a:tcPr marL="13148" marR="13148" marT="0" marB="0" anchor="b">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US"/>
                    </a:p>
                  </a:txBody>
                  <a:tcPr/>
                </a:tc>
                <a:tc>
                  <a:txBody>
                    <a:bodyPr/>
                    <a:lstStyle/>
                    <a:p>
                      <a:pPr marL="0" marR="0" algn="ctr">
                        <a:lnSpc>
                          <a:spcPct val="100000"/>
                        </a:lnSpc>
                        <a:spcBef>
                          <a:spcPts val="200"/>
                        </a:spcBef>
                        <a:spcAft>
                          <a:spcPts val="200"/>
                        </a:spcAft>
                      </a:pPr>
                      <a:r>
                        <a:rPr lang="en-US" sz="1050" b="1" kern="1200" baseline="0" dirty="0" err="1" smtClean="0">
                          <a:ln>
                            <a:noFill/>
                          </a:ln>
                          <a:solidFill>
                            <a:schemeClr val="bg1"/>
                          </a:solidFill>
                          <a:effectLst/>
                          <a:latin typeface="+mj-lt"/>
                        </a:rPr>
                        <a:t>Afatinib</a:t>
                      </a:r>
                      <a:r>
                        <a:rPr lang="en-US" sz="1050" b="1" kern="1200" baseline="38000" dirty="0" err="1" smtClean="0">
                          <a:ln>
                            <a:noFill/>
                          </a:ln>
                          <a:solidFill>
                            <a:schemeClr val="bg1"/>
                          </a:solidFill>
                          <a:effectLst/>
                          <a:latin typeface="+mj-lt"/>
                        </a:rPr>
                        <a:t>g</a:t>
                      </a:r>
                      <a:endParaRPr lang="en-US" sz="1050" b="1" baseline="38000" dirty="0" smtClean="0">
                        <a:ln>
                          <a:noFill/>
                        </a:ln>
                        <a:solidFill>
                          <a:schemeClr val="bg1"/>
                        </a:solidFill>
                        <a:effectLst/>
                        <a:latin typeface="+mj-lt"/>
                      </a:endParaRPr>
                    </a:p>
                    <a:p>
                      <a:pPr marL="0" marR="0" algn="ctr">
                        <a:lnSpc>
                          <a:spcPct val="100000"/>
                        </a:lnSpc>
                        <a:spcBef>
                          <a:spcPts val="200"/>
                        </a:spcBef>
                        <a:spcAft>
                          <a:spcPts val="200"/>
                        </a:spcAft>
                      </a:pPr>
                      <a:r>
                        <a:rPr lang="en-US" sz="1050" b="1" kern="1200" baseline="0" dirty="0" smtClean="0">
                          <a:ln>
                            <a:noFill/>
                          </a:ln>
                          <a:solidFill>
                            <a:schemeClr val="bg1"/>
                          </a:solidFill>
                          <a:effectLst/>
                          <a:latin typeface="+mj-lt"/>
                          <a:ea typeface="SimSun"/>
                          <a:cs typeface="Arial" panose="020B0604020202020204" pitchFamily="34" charset="0"/>
                        </a:rPr>
                        <a:t>(n=398)</a:t>
                      </a:r>
                      <a:endParaRPr lang="en-US" sz="1050" b="1" kern="1200" baseline="0" dirty="0">
                        <a:ln>
                          <a:noFill/>
                        </a:ln>
                        <a:solidFill>
                          <a:schemeClr val="bg1"/>
                        </a:solidFill>
                        <a:effectLst/>
                        <a:latin typeface="+mj-lt"/>
                        <a:ea typeface="SimSun"/>
                        <a:cs typeface="Arial" panose="020B0604020202020204" pitchFamily="34" charset="0"/>
                      </a:endParaRPr>
                    </a:p>
                  </a:txBody>
                  <a:tcPr marL="13148" marR="13148" marT="0"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050" b="1" kern="1200" dirty="0" err="1" smtClean="0">
                          <a:ln>
                            <a:noFill/>
                          </a:ln>
                          <a:solidFill>
                            <a:schemeClr val="bg1"/>
                          </a:solidFill>
                          <a:effectLst/>
                          <a:latin typeface="+mj-lt"/>
                        </a:rPr>
                        <a:t>Erlotinib</a:t>
                      </a:r>
                      <a:r>
                        <a:rPr lang="en-US" sz="1050" b="1" kern="1200" baseline="38000" dirty="0" err="1" smtClean="0">
                          <a:ln>
                            <a:noFill/>
                          </a:ln>
                          <a:solidFill>
                            <a:schemeClr val="bg1"/>
                          </a:solidFill>
                          <a:effectLst/>
                          <a:latin typeface="+mj-lt"/>
                        </a:rPr>
                        <a:t>g</a:t>
                      </a:r>
                      <a:endParaRPr lang="en-US" sz="1050" b="1" baseline="38000" dirty="0" smtClean="0">
                        <a:ln>
                          <a:noFill/>
                        </a:ln>
                        <a:solidFill>
                          <a:schemeClr val="bg1"/>
                        </a:solidFill>
                        <a:effectLst/>
                        <a:latin typeface="+mj-lt"/>
                      </a:endParaRPr>
                    </a:p>
                    <a:p>
                      <a:pPr marL="0" marR="0" algn="ctr">
                        <a:lnSpc>
                          <a:spcPct val="100000"/>
                        </a:lnSpc>
                        <a:spcBef>
                          <a:spcPts val="200"/>
                        </a:spcBef>
                        <a:spcAft>
                          <a:spcPts val="200"/>
                        </a:spcAft>
                      </a:pPr>
                      <a:r>
                        <a:rPr lang="en-US" sz="1050" b="1" kern="1200" baseline="0" dirty="0" smtClean="0">
                          <a:ln>
                            <a:noFill/>
                          </a:ln>
                          <a:solidFill>
                            <a:schemeClr val="bg1"/>
                          </a:solidFill>
                          <a:effectLst/>
                          <a:latin typeface="+mj-lt"/>
                          <a:ea typeface="SimSun"/>
                          <a:cs typeface="Arial" panose="020B0604020202020204" pitchFamily="34" charset="0"/>
                        </a:rPr>
                        <a:t>(n=397)</a:t>
                      </a:r>
                      <a:endParaRPr lang="en-US" sz="1050" b="1" kern="1200" baseline="0" dirty="0">
                        <a:ln>
                          <a:noFill/>
                        </a:ln>
                        <a:solidFill>
                          <a:schemeClr val="bg1"/>
                        </a:solidFill>
                        <a:effectLst/>
                        <a:latin typeface="+mj-lt"/>
                        <a:ea typeface="SimSun"/>
                        <a:cs typeface="Arial" panose="020B0604020202020204" pitchFamily="34" charset="0"/>
                      </a:endParaRPr>
                    </a:p>
                  </a:txBody>
                  <a:tcPr marL="25400" marR="25400" marT="0" marB="0" anchor="b">
                    <a:lnL w="12700" cap="flat" cmpd="sng" algn="ctr">
                      <a:solidFill>
                        <a:schemeClr val="bg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tr>
              <a:tr h="292075">
                <a:tc>
                  <a:txBody>
                    <a:bodyPr/>
                    <a:lstStyle/>
                    <a:p>
                      <a:pPr marL="0" marR="0" indent="0" algn="l" defTabSz="457200" rtl="0" eaLnBrk="1" fontAlgn="auto" latinLnBrk="0" hangingPunct="1">
                        <a:lnSpc>
                          <a:spcPct val="100000"/>
                        </a:lnSpc>
                        <a:spcBef>
                          <a:spcPts val="200"/>
                        </a:spcBef>
                        <a:spcAft>
                          <a:spcPts val="200"/>
                        </a:spcAft>
                        <a:buClrTx/>
                        <a:buSzTx/>
                        <a:buFontTx/>
                        <a:buNone/>
                        <a:tabLst/>
                        <a:defRPr/>
                      </a:pPr>
                      <a:r>
                        <a:rPr lang="en-US" sz="1000" b="1" dirty="0" smtClean="0">
                          <a:solidFill>
                            <a:schemeClr val="tx1">
                              <a:lumMod val="75000"/>
                              <a:lumOff val="25000"/>
                            </a:schemeClr>
                          </a:solidFill>
                          <a:effectLst/>
                          <a:latin typeface="+mj-lt"/>
                        </a:rPr>
                        <a:t>Median age,</a:t>
                      </a:r>
                      <a:r>
                        <a:rPr lang="en-US" sz="1000" b="1" baseline="0" dirty="0" smtClean="0">
                          <a:solidFill>
                            <a:schemeClr val="tx1">
                              <a:lumMod val="75000"/>
                              <a:lumOff val="25000"/>
                            </a:schemeClr>
                          </a:solidFill>
                          <a:effectLst/>
                          <a:latin typeface="+mj-lt"/>
                        </a:rPr>
                        <a:t> years</a:t>
                      </a:r>
                      <a:endParaRPr lang="en-US" sz="1000" b="1" dirty="0" smtClean="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400" dirty="0">
                        <a:solidFill>
                          <a:schemeClr val="tx1">
                            <a:lumMod val="75000"/>
                            <a:lumOff val="25000"/>
                          </a:schemeClr>
                        </a:solidFill>
                        <a:latin typeface="+mj-lt"/>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65</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64</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46223">
                <a:tc>
                  <a:txBody>
                    <a:bodyPr/>
                    <a:lstStyle/>
                    <a:p>
                      <a:pPr marL="0" marR="0">
                        <a:lnSpc>
                          <a:spcPct val="100000"/>
                        </a:lnSpc>
                        <a:spcBef>
                          <a:spcPts val="200"/>
                        </a:spcBef>
                        <a:spcAft>
                          <a:spcPts val="200"/>
                        </a:spcAft>
                      </a:pPr>
                      <a:r>
                        <a:rPr lang="en-US" sz="1000" b="1" dirty="0" smtClean="0">
                          <a:solidFill>
                            <a:schemeClr val="tx1">
                              <a:lumMod val="75000"/>
                              <a:lumOff val="25000"/>
                            </a:schemeClr>
                          </a:solidFill>
                          <a:effectLst/>
                          <a:latin typeface="+mj-lt"/>
                        </a:rPr>
                        <a:t>Male,</a:t>
                      </a:r>
                      <a:r>
                        <a:rPr lang="en-US" sz="1000" b="1" baseline="0" dirty="0" smtClean="0">
                          <a:solidFill>
                            <a:schemeClr val="tx1">
                              <a:lumMod val="75000"/>
                              <a:lumOff val="25000"/>
                            </a:schemeClr>
                          </a:solidFill>
                          <a:effectLst/>
                          <a:latin typeface="+mj-lt"/>
                        </a:rPr>
                        <a:t> </a:t>
                      </a:r>
                      <a:r>
                        <a:rPr lang="en-US" sz="1000" b="1" dirty="0" smtClean="0">
                          <a:solidFill>
                            <a:schemeClr val="tx1">
                              <a:lumMod val="75000"/>
                              <a:lumOff val="25000"/>
                            </a:schemeClr>
                          </a:solidFill>
                          <a:effectLst/>
                          <a:latin typeface="+mj-lt"/>
                        </a:rPr>
                        <a:t>%</a:t>
                      </a:r>
                      <a:endParaRPr lang="en-US" sz="1000" b="1"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nSpc>
                          <a:spcPct val="100000"/>
                        </a:lnSpc>
                        <a:spcBef>
                          <a:spcPts val="200"/>
                        </a:spcBef>
                        <a:spcAft>
                          <a:spcPts val="200"/>
                        </a:spcAft>
                      </a:pP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bg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84</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83</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r>
              <a:tr h="246223">
                <a:tc rowSpan="4">
                  <a:txBody>
                    <a:bodyPr/>
                    <a:lstStyle/>
                    <a:p>
                      <a:pPr marL="0" marR="0" indent="0" algn="l" defTabSz="914400" rtl="0" eaLnBrk="1" fontAlgn="auto" latinLnBrk="0" hangingPunct="1">
                        <a:lnSpc>
                          <a:spcPct val="100000"/>
                        </a:lnSpc>
                        <a:spcBef>
                          <a:spcPts val="200"/>
                        </a:spcBef>
                        <a:spcAft>
                          <a:spcPts val="200"/>
                        </a:spcAft>
                        <a:buClrTx/>
                        <a:buSzTx/>
                        <a:buFontTx/>
                        <a:buNone/>
                        <a:tabLst/>
                        <a:defRPr/>
                      </a:pPr>
                      <a:r>
                        <a:rPr lang="en-US" sz="1000" b="1" kern="1200" dirty="0" smtClean="0">
                          <a:solidFill>
                            <a:schemeClr val="tx1">
                              <a:lumMod val="75000"/>
                              <a:lumOff val="25000"/>
                            </a:schemeClr>
                          </a:solidFill>
                          <a:effectLst/>
                          <a:latin typeface="+mj-lt"/>
                        </a:rPr>
                        <a:t>Race,</a:t>
                      </a:r>
                      <a:r>
                        <a:rPr lang="en-US" sz="1000" b="1" kern="1200" baseline="0" dirty="0" smtClean="0">
                          <a:solidFill>
                            <a:schemeClr val="tx1">
                              <a:lumMod val="75000"/>
                              <a:lumOff val="25000"/>
                            </a:schemeClr>
                          </a:solidFill>
                          <a:effectLst/>
                          <a:latin typeface="+mj-lt"/>
                        </a:rPr>
                        <a:t> </a:t>
                      </a:r>
                      <a:r>
                        <a:rPr lang="en-US" sz="1000" b="1" kern="1200" dirty="0" smtClean="0">
                          <a:solidFill>
                            <a:schemeClr val="tx1">
                              <a:lumMod val="75000"/>
                              <a:lumOff val="25000"/>
                            </a:schemeClr>
                          </a:solidFill>
                          <a:effectLst/>
                          <a:latin typeface="+mj-lt"/>
                        </a:rPr>
                        <a:t>%</a:t>
                      </a:r>
                      <a:endParaRPr lang="en-US" sz="1000" b="1" kern="1200" dirty="0" smtClean="0">
                        <a:solidFill>
                          <a:schemeClr val="tx1">
                            <a:lumMod val="75000"/>
                            <a:lumOff val="25000"/>
                          </a:schemeClr>
                        </a:solidFill>
                        <a:effectLst/>
                        <a:latin typeface="+mj-lt"/>
                        <a:ea typeface="SimSun"/>
                        <a:cs typeface="Arial" panose="020B0604020202020204" pitchFamily="34" charset="0"/>
                      </a:endParaRPr>
                    </a:p>
                  </a:txBody>
                  <a:tcPr marL="13148" marR="13148" marT="10800" marB="1080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 marR="0" indent="0">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Asian</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24</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24</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46223">
                <a:tc vMerge="1">
                  <a:txBody>
                    <a:bodyPr/>
                    <a:lstStyle/>
                    <a:p>
                      <a:endParaRPr lang="en-GB"/>
                    </a:p>
                  </a:txBody>
                  <a:tcPr>
                    <a:lnL w="12700" cap="flat" cmpd="sng" algn="ctr">
                      <a:no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indent="0">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East Asian</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22</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22</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46223">
                <a:tc vMerge="1">
                  <a:txBody>
                    <a:bodyPr/>
                    <a:lstStyle/>
                    <a:p>
                      <a:endParaRPr lang="en-GB"/>
                    </a:p>
                  </a:txBody>
                  <a:tcPr>
                    <a:lnL w="12700" cap="flat" cmpd="sng" algn="ctr">
                      <a:no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 marR="0" indent="0">
                        <a:lnSpc>
                          <a:spcPct val="100000"/>
                        </a:lnSpc>
                        <a:spcBef>
                          <a:spcPts val="200"/>
                        </a:spcBef>
                        <a:spcAft>
                          <a:spcPts val="200"/>
                        </a:spcAft>
                      </a:pPr>
                      <a:r>
                        <a:rPr lang="en-US" sz="1000" b="0" dirty="0" smtClean="0">
                          <a:solidFill>
                            <a:schemeClr val="tx1">
                              <a:lumMod val="75000"/>
                              <a:lumOff val="25000"/>
                            </a:schemeClr>
                          </a:solidFill>
                          <a:effectLst/>
                          <a:latin typeface="+mj-lt"/>
                        </a:rPr>
                        <a:t>White</a:t>
                      </a:r>
                      <a:endParaRPr lang="en-US" sz="1000" b="0" baseline="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72</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73</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46223">
                <a:tc vMerge="1">
                  <a:txBody>
                    <a:bodyPr/>
                    <a:lstStyle/>
                    <a:p>
                      <a:pPr marL="0" marR="0">
                        <a:lnSpc>
                          <a:spcPct val="115000"/>
                        </a:lnSpc>
                        <a:spcBef>
                          <a:spcPts val="200"/>
                        </a:spcBef>
                        <a:spcAft>
                          <a:spcPts val="200"/>
                        </a:spcAft>
                      </a:pPr>
                      <a:endParaRPr lang="en-US" sz="1400" dirty="0">
                        <a:effectLst/>
                        <a:latin typeface="+mj-lt"/>
                        <a:ea typeface="SimSun"/>
                        <a:cs typeface="Angsana New"/>
                      </a:endParaRPr>
                    </a:p>
                  </a:txBody>
                  <a:tcPr marL="13148" marR="13148" marT="0" marB="0"/>
                </a:tc>
                <a:tc>
                  <a:txBody>
                    <a:bodyPr/>
                    <a:lstStyle/>
                    <a:p>
                      <a:pPr marL="57150" marR="0" indent="0">
                        <a:lnSpc>
                          <a:spcPct val="100000"/>
                        </a:lnSpc>
                        <a:spcBef>
                          <a:spcPts val="200"/>
                        </a:spcBef>
                        <a:spcAft>
                          <a:spcPts val="200"/>
                        </a:spcAft>
                      </a:pPr>
                      <a:r>
                        <a:rPr lang="en-US" sz="1000" b="0" dirty="0" err="1" smtClean="0">
                          <a:solidFill>
                            <a:schemeClr val="tx1">
                              <a:lumMod val="75000"/>
                              <a:lumOff val="25000"/>
                            </a:schemeClr>
                          </a:solidFill>
                          <a:effectLst/>
                          <a:latin typeface="+mj-lt"/>
                        </a:rPr>
                        <a:t>Other</a:t>
                      </a:r>
                      <a:r>
                        <a:rPr lang="en-US" sz="1000" b="0" baseline="30000" dirty="0" err="1" smtClean="0">
                          <a:solidFill>
                            <a:schemeClr val="tx1">
                              <a:lumMod val="75000"/>
                              <a:lumOff val="25000"/>
                            </a:schemeClr>
                          </a:solidFill>
                          <a:effectLst/>
                          <a:latin typeface="+mj-lt"/>
                        </a:rPr>
                        <a:t>d</a:t>
                      </a:r>
                      <a:endParaRPr lang="en-US" sz="1000" b="0" baseline="3000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  2</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  3</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r>
              <a:tr h="246223">
                <a:tc rowSpan="3">
                  <a:txBody>
                    <a:bodyPr/>
                    <a:lstStyle/>
                    <a:p>
                      <a:pPr marL="0" marR="0" indent="0" algn="l" defTabSz="914400" rtl="0" eaLnBrk="1" fontAlgn="auto" latinLnBrk="0" hangingPunct="1">
                        <a:lnSpc>
                          <a:spcPct val="100000"/>
                        </a:lnSpc>
                        <a:spcBef>
                          <a:spcPts val="200"/>
                        </a:spcBef>
                        <a:spcAft>
                          <a:spcPts val="200"/>
                        </a:spcAft>
                        <a:buClrTx/>
                        <a:buSzTx/>
                        <a:buFontTx/>
                        <a:buNone/>
                        <a:tabLst/>
                        <a:defRPr/>
                      </a:pPr>
                      <a:r>
                        <a:rPr lang="en-US" sz="1000" b="1" kern="1200" dirty="0" smtClean="0">
                          <a:solidFill>
                            <a:schemeClr val="tx1">
                              <a:lumMod val="75000"/>
                              <a:lumOff val="25000"/>
                            </a:schemeClr>
                          </a:solidFill>
                          <a:effectLst/>
                          <a:latin typeface="+mj-lt"/>
                        </a:rPr>
                        <a:t>Smoking history,</a:t>
                      </a:r>
                      <a:r>
                        <a:rPr lang="en-US" sz="1000" b="1" kern="1200" baseline="0" dirty="0" smtClean="0">
                          <a:solidFill>
                            <a:schemeClr val="tx1">
                              <a:lumMod val="75000"/>
                              <a:lumOff val="25000"/>
                            </a:schemeClr>
                          </a:solidFill>
                          <a:effectLst/>
                          <a:latin typeface="+mj-lt"/>
                        </a:rPr>
                        <a:t> </a:t>
                      </a:r>
                      <a:r>
                        <a:rPr lang="en-US" sz="1000" b="1" kern="1200" dirty="0" smtClean="0">
                          <a:solidFill>
                            <a:schemeClr val="tx1">
                              <a:lumMod val="75000"/>
                              <a:lumOff val="25000"/>
                            </a:schemeClr>
                          </a:solidFill>
                          <a:effectLst/>
                          <a:latin typeface="+mj-lt"/>
                        </a:rPr>
                        <a:t>%</a:t>
                      </a:r>
                      <a:endParaRPr lang="en-US" sz="1000" b="1" kern="1200" dirty="0" smtClean="0">
                        <a:solidFill>
                          <a:schemeClr val="tx1">
                            <a:lumMod val="75000"/>
                            <a:lumOff val="25000"/>
                          </a:schemeClr>
                        </a:solidFill>
                        <a:effectLst/>
                        <a:latin typeface="+mj-lt"/>
                        <a:ea typeface="SimSun"/>
                        <a:cs typeface="Arial" panose="020B0604020202020204" pitchFamily="34" charset="0"/>
                      </a:endParaRPr>
                    </a:p>
                  </a:txBody>
                  <a:tcPr marL="13148" marR="13148" marT="10800" marB="1080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 marR="0" indent="0">
                        <a:lnSpc>
                          <a:spcPct val="100000"/>
                        </a:lnSpc>
                        <a:spcBef>
                          <a:spcPts val="200"/>
                        </a:spcBef>
                        <a:spcAft>
                          <a:spcPts val="200"/>
                        </a:spcAft>
                      </a:pPr>
                      <a:r>
                        <a:rPr lang="en-US" sz="1000" b="0" dirty="0" smtClean="0">
                          <a:solidFill>
                            <a:schemeClr val="tx1">
                              <a:lumMod val="75000"/>
                              <a:lumOff val="25000"/>
                            </a:schemeClr>
                          </a:solidFill>
                          <a:effectLst/>
                          <a:latin typeface="+mj-lt"/>
                        </a:rPr>
                        <a:t>Never</a:t>
                      </a:r>
                      <a:r>
                        <a:rPr lang="en-US" sz="1000" b="0" baseline="0" dirty="0" smtClean="0">
                          <a:solidFill>
                            <a:schemeClr val="tx1">
                              <a:lumMod val="75000"/>
                              <a:lumOff val="25000"/>
                            </a:schemeClr>
                          </a:solidFill>
                          <a:effectLst/>
                          <a:latin typeface="+mj-lt"/>
                        </a:rPr>
                        <a:t> </a:t>
                      </a:r>
                      <a:r>
                        <a:rPr lang="en-US" sz="1000" b="0" dirty="0" smtClean="0">
                          <a:solidFill>
                            <a:schemeClr val="tx1">
                              <a:lumMod val="75000"/>
                              <a:lumOff val="25000"/>
                            </a:schemeClr>
                          </a:solidFill>
                          <a:effectLst/>
                          <a:latin typeface="+mj-lt"/>
                        </a:rPr>
                        <a:t>smoker</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  7</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  5</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46223">
                <a:tc vMerge="1">
                  <a:txBody>
                    <a:bodyPr/>
                    <a:lstStyle/>
                    <a:p>
                      <a:pPr marL="0" marR="0">
                        <a:lnSpc>
                          <a:spcPct val="115000"/>
                        </a:lnSpc>
                        <a:spcBef>
                          <a:spcPts val="200"/>
                        </a:spcBef>
                        <a:spcAft>
                          <a:spcPts val="200"/>
                        </a:spcAft>
                      </a:pPr>
                      <a:endParaRPr lang="en-US" sz="1400" dirty="0">
                        <a:effectLst/>
                        <a:latin typeface="+mj-lt"/>
                        <a:ea typeface="SimSun"/>
                        <a:cs typeface="Angsana New"/>
                      </a:endParaRPr>
                    </a:p>
                  </a:txBody>
                  <a:tcPr marL="13148" marR="13148" marT="0" marB="0">
                    <a:lnL w="12700" cap="flat" cmpd="sng" algn="ctr">
                      <a:no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57150" marR="0" indent="0">
                        <a:lnSpc>
                          <a:spcPct val="100000"/>
                        </a:lnSpc>
                        <a:spcBef>
                          <a:spcPts val="200"/>
                        </a:spcBef>
                        <a:spcAft>
                          <a:spcPts val="200"/>
                        </a:spcAft>
                      </a:pPr>
                      <a:r>
                        <a:rPr lang="en-US" sz="1000" b="0" dirty="0" smtClean="0">
                          <a:solidFill>
                            <a:schemeClr val="tx1">
                              <a:lumMod val="75000"/>
                              <a:lumOff val="25000"/>
                            </a:schemeClr>
                          </a:solidFill>
                          <a:effectLst/>
                          <a:latin typeface="+mj-lt"/>
                        </a:rPr>
                        <a:t>Light ex-</a:t>
                      </a:r>
                      <a:r>
                        <a:rPr lang="en-US" sz="1000" b="0" dirty="0" err="1" smtClean="0">
                          <a:solidFill>
                            <a:schemeClr val="tx1">
                              <a:lumMod val="75000"/>
                              <a:lumOff val="25000"/>
                            </a:schemeClr>
                          </a:solidFill>
                          <a:effectLst/>
                          <a:latin typeface="+mj-lt"/>
                        </a:rPr>
                        <a:t>smoker</a:t>
                      </a:r>
                      <a:r>
                        <a:rPr lang="en-US" sz="1000" b="0" baseline="30000" dirty="0" err="1" smtClean="0">
                          <a:solidFill>
                            <a:schemeClr val="tx1">
                              <a:lumMod val="75000"/>
                              <a:lumOff val="25000"/>
                            </a:schemeClr>
                          </a:solidFill>
                          <a:effectLst/>
                          <a:latin typeface="+mj-lt"/>
                        </a:rPr>
                        <a:t>e</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  3</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  3</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r>
              <a:tr h="246223">
                <a:tc vMerge="1">
                  <a:txBody>
                    <a:bodyPr/>
                    <a:lstStyle/>
                    <a:p>
                      <a:pPr marL="0" marR="0">
                        <a:lnSpc>
                          <a:spcPct val="115000"/>
                        </a:lnSpc>
                        <a:spcBef>
                          <a:spcPts val="200"/>
                        </a:spcBef>
                        <a:spcAft>
                          <a:spcPts val="200"/>
                        </a:spcAft>
                      </a:pPr>
                      <a:endParaRPr lang="en-US" sz="1400" dirty="0">
                        <a:effectLst/>
                        <a:latin typeface="+mj-lt"/>
                        <a:ea typeface="SimSun"/>
                        <a:cs typeface="Angsana New"/>
                      </a:endParaRPr>
                    </a:p>
                  </a:txBody>
                  <a:tcPr marL="13148" marR="13148" marT="0" marB="0"/>
                </a:tc>
                <a:tc>
                  <a:txBody>
                    <a:bodyPr/>
                    <a:lstStyle/>
                    <a:p>
                      <a:pPr marL="57150" marR="0" indent="0" algn="l" defTabSz="457200" rtl="0" eaLnBrk="1" fontAlgn="auto" latinLnBrk="0" hangingPunct="1">
                        <a:lnSpc>
                          <a:spcPct val="100000"/>
                        </a:lnSpc>
                        <a:spcBef>
                          <a:spcPts val="200"/>
                        </a:spcBef>
                        <a:spcAft>
                          <a:spcPts val="200"/>
                        </a:spcAft>
                        <a:buClrTx/>
                        <a:buSzTx/>
                        <a:buFontTx/>
                        <a:buNone/>
                        <a:tabLst/>
                        <a:defRPr/>
                      </a:pPr>
                      <a:r>
                        <a:rPr lang="en-US" sz="1000" b="0" dirty="0" smtClean="0">
                          <a:solidFill>
                            <a:schemeClr val="tx1">
                              <a:lumMod val="75000"/>
                              <a:lumOff val="25000"/>
                            </a:schemeClr>
                          </a:solidFill>
                          <a:effectLst/>
                          <a:latin typeface="+mj-lt"/>
                        </a:rPr>
                        <a:t>Current and other ex-</a:t>
                      </a:r>
                      <a:r>
                        <a:rPr lang="en-US" sz="1000" b="0" dirty="0" err="1" smtClean="0">
                          <a:solidFill>
                            <a:schemeClr val="tx1">
                              <a:lumMod val="75000"/>
                              <a:lumOff val="25000"/>
                            </a:schemeClr>
                          </a:solidFill>
                          <a:effectLst/>
                          <a:latin typeface="+mj-lt"/>
                        </a:rPr>
                        <a:t>smoker</a:t>
                      </a:r>
                      <a:r>
                        <a:rPr lang="en-US" sz="1000" b="0" baseline="30000" dirty="0" err="1" smtClean="0">
                          <a:solidFill>
                            <a:schemeClr val="tx1">
                              <a:lumMod val="75000"/>
                              <a:lumOff val="25000"/>
                            </a:schemeClr>
                          </a:solidFill>
                          <a:effectLst/>
                          <a:latin typeface="+mj-lt"/>
                        </a:rPr>
                        <a:t>f</a:t>
                      </a:r>
                      <a:endParaRPr lang="en-US" sz="1000" b="0" baseline="30000" dirty="0" smtClean="0">
                        <a:solidFill>
                          <a:schemeClr val="tx1">
                            <a:lumMod val="75000"/>
                            <a:lumOff val="25000"/>
                          </a:schemeClr>
                        </a:solidFill>
                        <a:effectLst/>
                        <a:latin typeface="+mj-lt"/>
                        <a:ea typeface="SimSun"/>
                        <a:cs typeface="Arial" panose="020B0604020202020204" pitchFamily="34" charset="0"/>
                      </a:endParaRPr>
                    </a:p>
                  </a:txBody>
                  <a:tcPr marL="22597" marR="22597"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91</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92</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46223">
                <a:tc>
                  <a:txBody>
                    <a:bodyPr/>
                    <a:lstStyle/>
                    <a:p>
                      <a:pPr marL="0" marR="0" indent="0" algn="l" defTabSz="457200" rtl="0" eaLnBrk="1" fontAlgn="auto" latinLnBrk="0" hangingPunct="1">
                        <a:lnSpc>
                          <a:spcPct val="100000"/>
                        </a:lnSpc>
                        <a:spcBef>
                          <a:spcPts val="200"/>
                        </a:spcBef>
                        <a:spcAft>
                          <a:spcPts val="200"/>
                        </a:spcAft>
                        <a:buClrTx/>
                        <a:buSzTx/>
                        <a:buFontTx/>
                        <a:buNone/>
                        <a:tabLst/>
                        <a:defRPr/>
                      </a:pPr>
                      <a:r>
                        <a:rPr lang="en-US" sz="1000" b="1" kern="1200" dirty="0" err="1" smtClean="0">
                          <a:solidFill>
                            <a:schemeClr val="tx1">
                              <a:lumMod val="75000"/>
                              <a:lumOff val="25000"/>
                            </a:schemeClr>
                          </a:solidFill>
                          <a:effectLst/>
                          <a:latin typeface="+mj-lt"/>
                        </a:rPr>
                        <a:t>ECOG,</a:t>
                      </a:r>
                      <a:r>
                        <a:rPr lang="en-US" sz="1000" b="1" kern="1200" baseline="30000" dirty="0" err="1" smtClean="0">
                          <a:solidFill>
                            <a:schemeClr val="tx1">
                              <a:lumMod val="75000"/>
                              <a:lumOff val="25000"/>
                            </a:schemeClr>
                          </a:solidFill>
                          <a:effectLst/>
                          <a:latin typeface="+mj-lt"/>
                        </a:rPr>
                        <a:t>a</a:t>
                      </a:r>
                      <a:r>
                        <a:rPr lang="en-US" sz="1000" b="1" kern="1200" baseline="30000" dirty="0" smtClean="0">
                          <a:solidFill>
                            <a:schemeClr val="tx1">
                              <a:lumMod val="75000"/>
                              <a:lumOff val="25000"/>
                            </a:schemeClr>
                          </a:solidFill>
                          <a:effectLst/>
                          <a:latin typeface="+mj-lt"/>
                        </a:rPr>
                        <a:t>  </a:t>
                      </a:r>
                      <a:r>
                        <a:rPr lang="en-US" sz="1000" b="1" kern="1200" baseline="0" dirty="0" smtClean="0">
                          <a:solidFill>
                            <a:schemeClr val="tx1">
                              <a:lumMod val="75000"/>
                              <a:lumOff val="25000"/>
                            </a:schemeClr>
                          </a:solidFill>
                          <a:effectLst/>
                          <a:latin typeface="+mj-lt"/>
                        </a:rPr>
                        <a:t>%</a:t>
                      </a:r>
                      <a:endParaRPr lang="en-US" sz="1000" b="1" baseline="0" dirty="0" smtClean="0">
                        <a:solidFill>
                          <a:schemeClr val="tx1">
                            <a:lumMod val="75000"/>
                            <a:lumOff val="25000"/>
                          </a:schemeClr>
                        </a:solidFill>
                        <a:effectLst/>
                        <a:latin typeface="+mj-lt"/>
                        <a:ea typeface="SimSun"/>
                        <a:cs typeface="Arial" panose="020B0604020202020204" pitchFamily="34" charset="0"/>
                      </a:endParaRPr>
                    </a:p>
                  </a:txBody>
                  <a:tcPr marL="22597" marR="22597" marT="10800" marB="1080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57150" marR="0" indent="0" algn="l">
                        <a:lnSpc>
                          <a:spcPct val="100000"/>
                        </a:lnSpc>
                        <a:spcBef>
                          <a:spcPts val="200"/>
                        </a:spcBef>
                        <a:spcAft>
                          <a:spcPts val="200"/>
                        </a:spcAft>
                      </a:pPr>
                      <a:r>
                        <a:rPr lang="en-US" sz="1000" b="0" dirty="0" smtClean="0">
                          <a:solidFill>
                            <a:schemeClr val="tx1">
                              <a:lumMod val="75000"/>
                              <a:lumOff val="25000"/>
                            </a:schemeClr>
                          </a:solidFill>
                          <a:effectLst/>
                          <a:latin typeface="+mj-lt"/>
                        </a:rPr>
                        <a:t>0/1</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2597" marR="22597"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457200" rtl="0" eaLnBrk="1" fontAlgn="auto" latinLnBrk="0" hangingPunct="1">
                        <a:lnSpc>
                          <a:spcPct val="100000"/>
                        </a:lnSpc>
                        <a:spcBef>
                          <a:spcPts val="200"/>
                        </a:spcBef>
                        <a:spcAft>
                          <a:spcPts val="200"/>
                        </a:spcAft>
                        <a:buClrTx/>
                        <a:buSzTx/>
                        <a:buFontTx/>
                        <a:buNone/>
                        <a:tabLst/>
                        <a:defRPr/>
                      </a:pPr>
                      <a:r>
                        <a:rPr lang="en-US" sz="1000" b="0" dirty="0" smtClean="0">
                          <a:solidFill>
                            <a:schemeClr val="tx1">
                              <a:lumMod val="75000"/>
                              <a:lumOff val="25000"/>
                            </a:schemeClr>
                          </a:solidFill>
                          <a:effectLst/>
                          <a:latin typeface="+mj-lt"/>
                          <a:ea typeface="SimSun"/>
                          <a:cs typeface="Arial" panose="020B0604020202020204" pitchFamily="34" charset="0"/>
                        </a:rPr>
                        <a:t>32/68</a:t>
                      </a:r>
                    </a:p>
                  </a:txBody>
                  <a:tcPr marL="22597" marR="22597"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457200" rtl="0" eaLnBrk="1" fontAlgn="auto" latinLnBrk="0" hangingPunct="1">
                        <a:lnSpc>
                          <a:spcPct val="100000"/>
                        </a:lnSpc>
                        <a:spcBef>
                          <a:spcPts val="200"/>
                        </a:spcBef>
                        <a:spcAft>
                          <a:spcPts val="200"/>
                        </a:spcAft>
                        <a:buClrTx/>
                        <a:buSzTx/>
                        <a:buFontTx/>
                        <a:buNone/>
                        <a:tabLst/>
                        <a:defRPr/>
                      </a:pPr>
                      <a:r>
                        <a:rPr lang="en-US" sz="1000" b="0" dirty="0" smtClean="0">
                          <a:solidFill>
                            <a:schemeClr val="tx1">
                              <a:lumMod val="75000"/>
                              <a:lumOff val="25000"/>
                            </a:schemeClr>
                          </a:solidFill>
                          <a:effectLst/>
                          <a:latin typeface="+mj-lt"/>
                          <a:ea typeface="SimSun"/>
                          <a:cs typeface="Arial" panose="020B0604020202020204" pitchFamily="34" charset="0"/>
                        </a:rPr>
                        <a:t>34/66</a:t>
                      </a: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r>
              <a:tr h="246223">
                <a:tc>
                  <a:txBody>
                    <a:bodyPr/>
                    <a:lstStyle/>
                    <a:p>
                      <a:pPr marL="0" marR="0" indent="0" algn="l" defTabSz="457200" rtl="0" eaLnBrk="1" fontAlgn="auto" latinLnBrk="0" hangingPunct="1">
                        <a:lnSpc>
                          <a:spcPct val="100000"/>
                        </a:lnSpc>
                        <a:spcBef>
                          <a:spcPts val="200"/>
                        </a:spcBef>
                        <a:spcAft>
                          <a:spcPts val="200"/>
                        </a:spcAft>
                        <a:buClrTx/>
                        <a:buSzTx/>
                        <a:buFontTx/>
                        <a:buNone/>
                        <a:tabLst/>
                        <a:defRPr/>
                      </a:pPr>
                      <a:r>
                        <a:rPr lang="en-US" sz="1000" b="1" dirty="0" smtClean="0">
                          <a:solidFill>
                            <a:schemeClr val="tx1">
                              <a:lumMod val="75000"/>
                              <a:lumOff val="25000"/>
                            </a:schemeClr>
                          </a:solidFill>
                          <a:effectLst/>
                          <a:latin typeface="+mj-lt"/>
                        </a:rPr>
                        <a:t>Clinical </a:t>
                      </a:r>
                      <a:r>
                        <a:rPr lang="en-US" sz="1000" b="1" dirty="0" err="1" smtClean="0">
                          <a:solidFill>
                            <a:schemeClr val="tx1">
                              <a:lumMod val="75000"/>
                              <a:lumOff val="25000"/>
                            </a:schemeClr>
                          </a:solidFill>
                          <a:effectLst/>
                          <a:latin typeface="+mj-lt"/>
                        </a:rPr>
                        <a:t>stage,</a:t>
                      </a:r>
                      <a:r>
                        <a:rPr lang="en-US" sz="1000" b="1" baseline="30000" dirty="0" err="1" smtClean="0">
                          <a:solidFill>
                            <a:schemeClr val="tx1">
                              <a:lumMod val="75000"/>
                              <a:lumOff val="25000"/>
                            </a:schemeClr>
                          </a:solidFill>
                          <a:effectLst/>
                          <a:latin typeface="+mj-lt"/>
                        </a:rPr>
                        <a:t>b</a:t>
                      </a:r>
                      <a:r>
                        <a:rPr lang="en-US" sz="1000" b="1" baseline="0" dirty="0" smtClean="0">
                          <a:solidFill>
                            <a:schemeClr val="tx1">
                              <a:lumMod val="75000"/>
                              <a:lumOff val="25000"/>
                            </a:schemeClr>
                          </a:solidFill>
                          <a:effectLst/>
                          <a:latin typeface="+mj-lt"/>
                        </a:rPr>
                        <a:t> %</a:t>
                      </a:r>
                      <a:endParaRPr lang="en-US" sz="1000" b="1" dirty="0" smtClean="0">
                        <a:solidFill>
                          <a:schemeClr val="tx1">
                            <a:lumMod val="75000"/>
                            <a:lumOff val="25000"/>
                          </a:schemeClr>
                        </a:solidFill>
                        <a:effectLst/>
                        <a:latin typeface="+mj-lt"/>
                        <a:ea typeface="SimSun"/>
                        <a:cs typeface="Arial" panose="020B0604020202020204" pitchFamily="34" charset="0"/>
                      </a:endParaRPr>
                    </a:p>
                  </a:txBody>
                  <a:tcPr marL="22597" marR="22597" marT="10800" marB="1080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 marR="0" indent="0" algn="l" defTabSz="914400" rtl="0" eaLnBrk="1" fontAlgn="auto" latinLnBrk="0" hangingPunct="1">
                        <a:lnSpc>
                          <a:spcPct val="100000"/>
                        </a:lnSpc>
                        <a:spcBef>
                          <a:spcPts val="200"/>
                        </a:spcBef>
                        <a:spcAft>
                          <a:spcPts val="200"/>
                        </a:spcAft>
                        <a:buClrTx/>
                        <a:buSzTx/>
                        <a:buFontTx/>
                        <a:buNone/>
                        <a:tabLst/>
                        <a:defRPr/>
                      </a:pPr>
                      <a:r>
                        <a:rPr lang="en-US" sz="1000" b="0" kern="1200" baseline="0" dirty="0" smtClean="0">
                          <a:solidFill>
                            <a:schemeClr val="tx1">
                              <a:lumMod val="75000"/>
                              <a:lumOff val="25000"/>
                            </a:schemeClr>
                          </a:solidFill>
                          <a:effectLst/>
                          <a:latin typeface="+mj-lt"/>
                          <a:ea typeface="+mn-ea"/>
                          <a:cs typeface="Times New Roman"/>
                        </a:rPr>
                        <a:t>III</a:t>
                      </a:r>
                      <a:r>
                        <a:rPr lang="en-US" sz="1000" b="0" kern="1200" dirty="0" smtClean="0">
                          <a:solidFill>
                            <a:schemeClr val="tx1">
                              <a:lumMod val="75000"/>
                              <a:lumOff val="25000"/>
                            </a:schemeClr>
                          </a:solidFill>
                          <a:effectLst/>
                          <a:latin typeface="+mj-lt"/>
                          <a:ea typeface="+mn-ea"/>
                          <a:cs typeface="+mn-cs"/>
                        </a:rPr>
                        <a:t>B</a:t>
                      </a:r>
                      <a:r>
                        <a:rPr lang="en-US" sz="1000" b="0" kern="1200" baseline="0" dirty="0" smtClean="0">
                          <a:solidFill>
                            <a:schemeClr val="tx1">
                              <a:lumMod val="75000"/>
                              <a:lumOff val="25000"/>
                            </a:schemeClr>
                          </a:solidFill>
                          <a:effectLst/>
                          <a:latin typeface="+mj-lt"/>
                          <a:ea typeface="+mn-ea"/>
                          <a:cs typeface="+mn-cs"/>
                        </a:rPr>
                        <a:t>/</a:t>
                      </a:r>
                      <a:r>
                        <a:rPr lang="en-US" sz="1000" b="0" kern="1200" baseline="0" dirty="0" smtClean="0">
                          <a:solidFill>
                            <a:schemeClr val="tx1">
                              <a:lumMod val="75000"/>
                              <a:lumOff val="25000"/>
                            </a:schemeClr>
                          </a:solidFill>
                          <a:effectLst/>
                          <a:latin typeface="+mj-lt"/>
                          <a:ea typeface="+mn-ea"/>
                          <a:cs typeface="Times New Roman"/>
                        </a:rPr>
                        <a:t>IV</a:t>
                      </a:r>
                      <a:endParaRPr lang="en-US" sz="1000" b="0" kern="1200" dirty="0">
                        <a:solidFill>
                          <a:schemeClr val="tx1">
                            <a:lumMod val="75000"/>
                            <a:lumOff val="25000"/>
                          </a:schemeClr>
                        </a:solidFill>
                        <a:effectLst/>
                        <a:latin typeface="+mj-lt"/>
                        <a:ea typeface="+mn-ea"/>
                        <a:cs typeface="Times New Roman"/>
                      </a:endParaRPr>
                    </a:p>
                  </a:txBody>
                  <a:tcPr marL="15720" marR="15720"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12/88</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2597" marR="22597"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12/87</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46223">
                <a:tc rowSpan="2">
                  <a:txBody>
                    <a:bodyPr/>
                    <a:lstStyle/>
                    <a:p>
                      <a:pPr marL="0" marR="0" indent="0" algn="l" defTabSz="914400" rtl="0" eaLnBrk="1" fontAlgn="auto" latinLnBrk="0" hangingPunct="1">
                        <a:lnSpc>
                          <a:spcPct val="100000"/>
                        </a:lnSpc>
                        <a:spcBef>
                          <a:spcPts val="200"/>
                        </a:spcBef>
                        <a:spcAft>
                          <a:spcPts val="200"/>
                        </a:spcAft>
                        <a:buClrTx/>
                        <a:buSzTx/>
                        <a:buFontTx/>
                        <a:buNone/>
                        <a:tabLst/>
                        <a:defRPr/>
                      </a:pPr>
                      <a:r>
                        <a:rPr lang="en-US" sz="1000" b="1" kern="1200" dirty="0" err="1" smtClean="0">
                          <a:solidFill>
                            <a:schemeClr val="tx1">
                              <a:lumMod val="75000"/>
                              <a:lumOff val="25000"/>
                            </a:schemeClr>
                          </a:solidFill>
                          <a:effectLst/>
                          <a:latin typeface="+mj-lt"/>
                        </a:rPr>
                        <a:t>Histology,</a:t>
                      </a:r>
                      <a:r>
                        <a:rPr lang="en-US" sz="1000" b="1" kern="1200" baseline="30000" dirty="0" err="1" smtClean="0">
                          <a:solidFill>
                            <a:schemeClr val="tx1">
                              <a:lumMod val="75000"/>
                              <a:lumOff val="25000"/>
                            </a:schemeClr>
                          </a:solidFill>
                          <a:effectLst/>
                          <a:latin typeface="+mj-lt"/>
                        </a:rPr>
                        <a:t>c</a:t>
                      </a:r>
                      <a:r>
                        <a:rPr lang="en-US" sz="1000" b="1" kern="1200" baseline="0" dirty="0" smtClean="0">
                          <a:solidFill>
                            <a:schemeClr val="tx1">
                              <a:lumMod val="75000"/>
                              <a:lumOff val="25000"/>
                            </a:schemeClr>
                          </a:solidFill>
                          <a:effectLst/>
                          <a:latin typeface="+mj-lt"/>
                        </a:rPr>
                        <a:t> %</a:t>
                      </a:r>
                      <a:endParaRPr lang="en-US" sz="1000" b="1" kern="1200" baseline="0" dirty="0" smtClean="0">
                        <a:solidFill>
                          <a:schemeClr val="tx1">
                            <a:lumMod val="75000"/>
                            <a:lumOff val="25000"/>
                          </a:schemeClr>
                        </a:solidFill>
                        <a:effectLst/>
                        <a:latin typeface="+mj-lt"/>
                        <a:ea typeface="+mn-ea"/>
                        <a:cs typeface="Arial" panose="020B0604020202020204" pitchFamily="34" charset="0"/>
                      </a:endParaRPr>
                    </a:p>
                  </a:txBody>
                  <a:tcPr marL="13148" marR="13148" marT="10800" marB="1080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57150" marR="0" indent="0" algn="l" defTabSz="914400" rtl="0" eaLnBrk="1" fontAlgn="auto" latinLnBrk="0" hangingPunct="1">
                        <a:lnSpc>
                          <a:spcPct val="100000"/>
                        </a:lnSpc>
                        <a:spcBef>
                          <a:spcPts val="200"/>
                        </a:spcBef>
                        <a:spcAft>
                          <a:spcPts val="200"/>
                        </a:spcAft>
                        <a:buClrTx/>
                        <a:buSzTx/>
                        <a:buFontTx/>
                        <a:buNone/>
                        <a:tabLst/>
                        <a:defRPr/>
                      </a:pPr>
                      <a:r>
                        <a:rPr lang="en-US" sz="1000" b="0" kern="1200" dirty="0" smtClean="0">
                          <a:solidFill>
                            <a:schemeClr val="tx1">
                              <a:lumMod val="75000"/>
                              <a:lumOff val="25000"/>
                            </a:schemeClr>
                          </a:solidFill>
                          <a:effectLst/>
                          <a:latin typeface="+mj-lt"/>
                        </a:rPr>
                        <a:t>Squamous</a:t>
                      </a:r>
                      <a:endParaRPr lang="en-US" sz="1000" b="0" kern="1200" baseline="0" dirty="0">
                        <a:solidFill>
                          <a:schemeClr val="tx1">
                            <a:lumMod val="75000"/>
                            <a:lumOff val="25000"/>
                          </a:schemeClr>
                        </a:solidFill>
                        <a:effectLst/>
                        <a:latin typeface="+mj-lt"/>
                        <a:ea typeface="+mn-ea"/>
                        <a:cs typeface="Arial" panose="020B0604020202020204" pitchFamily="34" charset="0"/>
                      </a:endParaRPr>
                    </a:p>
                  </a:txBody>
                  <a:tcPr marL="15720" marR="15720"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ct val="100000"/>
                        </a:lnSpc>
                        <a:spcBef>
                          <a:spcPts val="200"/>
                        </a:spcBef>
                        <a:spcAft>
                          <a:spcPts val="200"/>
                        </a:spcAft>
                        <a:buClrTx/>
                        <a:buSzTx/>
                        <a:buFontTx/>
                        <a:buNone/>
                        <a:tabLst/>
                        <a:defRPr/>
                      </a:pPr>
                      <a:r>
                        <a:rPr lang="en-US" sz="1000" b="0" kern="1200" dirty="0" smtClean="0">
                          <a:solidFill>
                            <a:schemeClr val="tx1">
                              <a:lumMod val="75000"/>
                              <a:lumOff val="25000"/>
                            </a:schemeClr>
                          </a:solidFill>
                          <a:effectLst/>
                          <a:latin typeface="+mj-lt"/>
                          <a:ea typeface="+mn-ea"/>
                          <a:cs typeface="Arial" panose="020B0604020202020204" pitchFamily="34" charset="0"/>
                        </a:rPr>
                        <a:t>96</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15720" marR="15720"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ct val="100000"/>
                        </a:lnSpc>
                        <a:spcBef>
                          <a:spcPts val="200"/>
                        </a:spcBef>
                        <a:spcAft>
                          <a:spcPts val="200"/>
                        </a:spcAft>
                        <a:buClrTx/>
                        <a:buSzTx/>
                        <a:buFontTx/>
                        <a:buNone/>
                        <a:tabLst/>
                        <a:defRPr/>
                      </a:pPr>
                      <a:r>
                        <a:rPr lang="en-US" sz="1000" b="0" kern="1200" dirty="0" smtClean="0">
                          <a:solidFill>
                            <a:schemeClr val="tx1">
                              <a:lumMod val="75000"/>
                              <a:lumOff val="25000"/>
                            </a:schemeClr>
                          </a:solidFill>
                          <a:effectLst/>
                          <a:latin typeface="+mj-lt"/>
                          <a:ea typeface="+mn-ea"/>
                          <a:cs typeface="Arial" panose="020B0604020202020204" pitchFamily="34" charset="0"/>
                        </a:rPr>
                        <a:t>96</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r>
              <a:tr h="246223">
                <a:tc vMerge="1">
                  <a:txBody>
                    <a:bodyPr/>
                    <a:lstStyle/>
                    <a:p>
                      <a:pPr marL="0" marR="0" indent="0" algn="l" defTabSz="914400" rtl="0" eaLnBrk="1" fontAlgn="auto" latinLnBrk="0" hangingPunct="1">
                        <a:lnSpc>
                          <a:spcPct val="100000"/>
                        </a:lnSpc>
                        <a:spcBef>
                          <a:spcPts val="200"/>
                        </a:spcBef>
                        <a:spcAft>
                          <a:spcPts val="200"/>
                        </a:spcAft>
                        <a:buClrTx/>
                        <a:buSzTx/>
                        <a:buFontTx/>
                        <a:buNone/>
                        <a:tabLst/>
                        <a:defRPr/>
                      </a:pPr>
                      <a:endParaRPr lang="en-US" sz="1000" b="1" kern="1200" dirty="0" smtClean="0">
                        <a:solidFill>
                          <a:schemeClr val="bg1"/>
                        </a:solidFill>
                        <a:effectLst/>
                        <a:latin typeface="Arial" panose="020B0604020202020204" pitchFamily="34" charset="0"/>
                        <a:ea typeface="SimSun"/>
                        <a:cs typeface="Arial" panose="020B0604020202020204" pitchFamily="34" charset="0"/>
                      </a:endParaRPr>
                    </a:p>
                  </a:txBody>
                  <a:tcPr marL="13148" marR="13148"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57150" marR="0" indent="0">
                        <a:lnSpc>
                          <a:spcPct val="100000"/>
                        </a:lnSpc>
                        <a:spcBef>
                          <a:spcPts val="200"/>
                        </a:spcBef>
                        <a:spcAft>
                          <a:spcPts val="200"/>
                        </a:spcAft>
                      </a:pPr>
                      <a:r>
                        <a:rPr lang="en-US" sz="1000" b="0" kern="1200" dirty="0" smtClean="0">
                          <a:solidFill>
                            <a:schemeClr val="tx1">
                              <a:lumMod val="75000"/>
                              <a:lumOff val="25000"/>
                            </a:schemeClr>
                          </a:solidFill>
                          <a:effectLst/>
                          <a:latin typeface="+mj-lt"/>
                        </a:rPr>
                        <a:t>Mixed</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200"/>
                        </a:spcBef>
                        <a:spcAft>
                          <a:spcPts val="200"/>
                        </a:spcAft>
                        <a:buClrTx/>
                        <a:buSzTx/>
                        <a:buFontTx/>
                        <a:buNone/>
                        <a:tabLst/>
                        <a:defRPr/>
                      </a:pPr>
                      <a:r>
                        <a:rPr lang="en-US" sz="1000" b="0" kern="1200" dirty="0" smtClean="0">
                          <a:solidFill>
                            <a:schemeClr val="tx1">
                              <a:lumMod val="75000"/>
                              <a:lumOff val="25000"/>
                            </a:schemeClr>
                          </a:solidFill>
                          <a:effectLst/>
                          <a:latin typeface="+mj-lt"/>
                          <a:ea typeface="+mn-ea"/>
                          <a:cs typeface="Arial" panose="020B0604020202020204" pitchFamily="34" charset="0"/>
                        </a:rPr>
                        <a:t>  4</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15720" marR="15720"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200"/>
                        </a:spcBef>
                        <a:spcAft>
                          <a:spcPts val="200"/>
                        </a:spcAft>
                        <a:buClrTx/>
                        <a:buSzTx/>
                        <a:buFontTx/>
                        <a:buNone/>
                        <a:tabLst/>
                        <a:defRPr/>
                      </a:pPr>
                      <a:r>
                        <a:rPr lang="en-US" sz="1000" b="0" kern="1200" dirty="0" smtClean="0">
                          <a:solidFill>
                            <a:schemeClr val="tx1">
                              <a:lumMod val="75000"/>
                              <a:lumOff val="25000"/>
                            </a:schemeClr>
                          </a:solidFill>
                          <a:effectLst/>
                          <a:latin typeface="+mj-lt"/>
                          <a:ea typeface="+mn-ea"/>
                          <a:cs typeface="Arial" panose="020B0604020202020204" pitchFamily="34" charset="0"/>
                        </a:rPr>
                        <a:t>  4</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46223">
                <a:tc rowSpan="3">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sz="1000" b="1" kern="1200" dirty="0" smtClean="0">
                          <a:solidFill>
                            <a:schemeClr val="tx1">
                              <a:lumMod val="75000"/>
                              <a:lumOff val="25000"/>
                            </a:schemeClr>
                          </a:solidFill>
                          <a:effectLst/>
                          <a:latin typeface="+mj-lt"/>
                        </a:rPr>
                        <a:t>Best response to first-line </a:t>
                      </a:r>
                      <a:br>
                        <a:rPr lang="en-US" sz="1000" b="1" kern="1200" dirty="0" smtClean="0">
                          <a:solidFill>
                            <a:schemeClr val="tx1">
                              <a:lumMod val="75000"/>
                              <a:lumOff val="25000"/>
                            </a:schemeClr>
                          </a:solidFill>
                          <a:effectLst/>
                          <a:latin typeface="+mj-lt"/>
                        </a:rPr>
                      </a:br>
                      <a:r>
                        <a:rPr lang="en-US" sz="1000" b="1" kern="1200" dirty="0" smtClean="0">
                          <a:solidFill>
                            <a:schemeClr val="tx1">
                              <a:lumMod val="75000"/>
                              <a:lumOff val="25000"/>
                            </a:schemeClr>
                          </a:solidFill>
                          <a:effectLst/>
                          <a:latin typeface="+mj-lt"/>
                        </a:rPr>
                        <a:t>chemotherapy,</a:t>
                      </a:r>
                      <a:r>
                        <a:rPr lang="en-US" sz="1000" b="1" kern="1200" baseline="0" dirty="0" smtClean="0">
                          <a:solidFill>
                            <a:schemeClr val="tx1">
                              <a:lumMod val="75000"/>
                              <a:lumOff val="25000"/>
                            </a:schemeClr>
                          </a:solidFill>
                          <a:effectLst/>
                          <a:latin typeface="+mj-lt"/>
                        </a:rPr>
                        <a:t> %</a:t>
                      </a:r>
                      <a:endParaRPr lang="en-US" sz="1000" b="1" kern="1200" baseline="0" dirty="0" smtClean="0">
                        <a:solidFill>
                          <a:schemeClr val="tx1">
                            <a:lumMod val="75000"/>
                            <a:lumOff val="25000"/>
                          </a:schemeClr>
                        </a:solidFill>
                        <a:effectLst/>
                        <a:latin typeface="+mj-lt"/>
                        <a:ea typeface="SimSun"/>
                        <a:cs typeface="Arial" panose="020B0604020202020204" pitchFamily="34" charset="0"/>
                      </a:endParaRPr>
                    </a:p>
                  </a:txBody>
                  <a:tcPr marL="25400" marR="25400" marT="10800" marB="1080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 marR="0" indent="0">
                        <a:lnSpc>
                          <a:spcPct val="100000"/>
                        </a:lnSpc>
                        <a:spcBef>
                          <a:spcPts val="200"/>
                        </a:spcBef>
                        <a:spcAft>
                          <a:spcPts val="200"/>
                        </a:spcAft>
                      </a:pPr>
                      <a:r>
                        <a:rPr lang="en-US" sz="1000" b="0" kern="1200" dirty="0" smtClean="0">
                          <a:solidFill>
                            <a:schemeClr val="tx1">
                              <a:lumMod val="75000"/>
                              <a:lumOff val="25000"/>
                            </a:schemeClr>
                          </a:solidFill>
                          <a:effectLst/>
                          <a:latin typeface="+mj-lt"/>
                        </a:rPr>
                        <a:t>CR/PR</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kern="1200" dirty="0" smtClean="0">
                          <a:solidFill>
                            <a:schemeClr val="tx1">
                              <a:lumMod val="75000"/>
                              <a:lumOff val="25000"/>
                            </a:schemeClr>
                          </a:solidFill>
                          <a:effectLst/>
                          <a:latin typeface="+mj-lt"/>
                          <a:ea typeface="+mn-ea"/>
                          <a:cs typeface="Arial" panose="020B0604020202020204" pitchFamily="34" charset="0"/>
                        </a:rPr>
                        <a:t>47</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kern="1200" dirty="0" smtClean="0">
                          <a:solidFill>
                            <a:schemeClr val="tx1">
                              <a:lumMod val="75000"/>
                              <a:lumOff val="25000"/>
                            </a:schemeClr>
                          </a:solidFill>
                          <a:effectLst/>
                          <a:latin typeface="+mj-lt"/>
                          <a:ea typeface="+mn-ea"/>
                          <a:cs typeface="Arial" panose="020B0604020202020204" pitchFamily="34" charset="0"/>
                        </a:rPr>
                        <a:t>47</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46223">
                <a:tc vMerge="1">
                  <a:txBody>
                    <a:bodyPr/>
                    <a:lstStyle/>
                    <a:p>
                      <a:endParaRPr lang="en-GB" sz="1100" dirty="0"/>
                    </a:p>
                  </a:txBody>
                  <a:tcPr marL="25400" marR="2540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57150" marR="0" indent="0">
                        <a:lnSpc>
                          <a:spcPct val="100000"/>
                        </a:lnSpc>
                        <a:spcBef>
                          <a:spcPts val="200"/>
                        </a:spcBef>
                        <a:spcAft>
                          <a:spcPts val="200"/>
                        </a:spcAft>
                      </a:pPr>
                      <a:r>
                        <a:rPr lang="en-US" sz="1000" b="0" kern="1200" dirty="0" smtClean="0">
                          <a:solidFill>
                            <a:schemeClr val="tx1">
                              <a:lumMod val="75000"/>
                              <a:lumOff val="25000"/>
                            </a:schemeClr>
                          </a:solidFill>
                          <a:effectLst/>
                          <a:latin typeface="+mj-lt"/>
                        </a:rPr>
                        <a:t>SD</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kern="1200" dirty="0" smtClean="0">
                          <a:solidFill>
                            <a:schemeClr val="tx1">
                              <a:lumMod val="75000"/>
                              <a:lumOff val="25000"/>
                            </a:schemeClr>
                          </a:solidFill>
                          <a:effectLst/>
                          <a:latin typeface="+mj-lt"/>
                          <a:ea typeface="+mn-ea"/>
                          <a:cs typeface="Arial" panose="020B0604020202020204" pitchFamily="34" charset="0"/>
                        </a:rPr>
                        <a:t>41</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kern="1200" dirty="0" smtClean="0">
                          <a:solidFill>
                            <a:schemeClr val="tx1">
                              <a:lumMod val="75000"/>
                              <a:lumOff val="25000"/>
                            </a:schemeClr>
                          </a:solidFill>
                          <a:effectLst/>
                          <a:latin typeface="+mj-lt"/>
                          <a:ea typeface="+mn-ea"/>
                          <a:cs typeface="Arial" panose="020B0604020202020204" pitchFamily="34" charset="0"/>
                        </a:rPr>
                        <a:t>42</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18098">
                <a:tc vMerge="1">
                  <a:txBody>
                    <a:bodyPr/>
                    <a:lstStyle/>
                    <a:p>
                      <a:endParaRPr lang="en-GB" sz="1100" dirty="0"/>
                    </a:p>
                  </a:txBody>
                  <a:tcPr marL="25400" marR="25400" marT="0" marB="0">
                    <a:lnL w="12700" cap="flat" cmpd="sng" algn="ctr">
                      <a:no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57150" marR="0" indent="0">
                        <a:lnSpc>
                          <a:spcPct val="100000"/>
                        </a:lnSpc>
                        <a:spcBef>
                          <a:spcPts val="200"/>
                        </a:spcBef>
                        <a:spcAft>
                          <a:spcPts val="200"/>
                        </a:spcAft>
                      </a:pPr>
                      <a:r>
                        <a:rPr lang="en-US" sz="1000" b="0" dirty="0" smtClean="0">
                          <a:solidFill>
                            <a:schemeClr val="tx1">
                              <a:lumMod val="75000"/>
                              <a:lumOff val="25000"/>
                            </a:schemeClr>
                          </a:solidFill>
                          <a:effectLst/>
                          <a:latin typeface="+mj-lt"/>
                        </a:rPr>
                        <a:t>Unknown</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000" b="0" kern="1200" dirty="0" smtClean="0">
                          <a:solidFill>
                            <a:schemeClr val="tx1">
                              <a:lumMod val="75000"/>
                              <a:lumOff val="25000"/>
                            </a:schemeClr>
                          </a:solidFill>
                          <a:effectLst/>
                          <a:latin typeface="+mj-lt"/>
                          <a:ea typeface="+mn-ea"/>
                          <a:cs typeface="Arial" panose="020B0604020202020204" pitchFamily="34" charset="0"/>
                        </a:rPr>
                        <a:t>12</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000" b="0" kern="1200" dirty="0" smtClean="0">
                          <a:solidFill>
                            <a:schemeClr val="tx1">
                              <a:lumMod val="75000"/>
                              <a:lumOff val="25000"/>
                            </a:schemeClr>
                          </a:solidFill>
                          <a:effectLst/>
                          <a:latin typeface="+mj-lt"/>
                          <a:ea typeface="+mn-ea"/>
                          <a:cs typeface="Arial" panose="020B0604020202020204" pitchFamily="34" charset="0"/>
                        </a:rPr>
                        <a:t>11</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r>
            </a:tbl>
          </a:graphicData>
        </a:graphic>
      </p:graphicFrame>
      <p:sp>
        <p:nvSpPr>
          <p:cNvPr id="9" name="Rectangle 8"/>
          <p:cNvSpPr/>
          <p:nvPr/>
        </p:nvSpPr>
        <p:spPr>
          <a:xfrm>
            <a:off x="72863" y="5799812"/>
            <a:ext cx="8903835" cy="646331"/>
          </a:xfrm>
          <a:prstGeom prst="rect">
            <a:avLst/>
          </a:prstGeom>
        </p:spPr>
        <p:txBody>
          <a:bodyPr wrap="square">
            <a:spAutoFit/>
          </a:bodyPr>
          <a:lstStyle/>
          <a:p>
            <a:pPr marL="60325" indent="-60325"/>
            <a:r>
              <a:rPr lang="en-US" sz="1200" baseline="30000" dirty="0">
                <a:solidFill>
                  <a:schemeClr val="tx1">
                    <a:lumMod val="65000"/>
                    <a:lumOff val="35000"/>
                  </a:schemeClr>
                </a:solidFill>
              </a:rPr>
              <a:t>a</a:t>
            </a:r>
            <a:r>
              <a:rPr lang="en-US" sz="1200" dirty="0">
                <a:solidFill>
                  <a:schemeClr val="tx1">
                    <a:lumMod val="65000"/>
                    <a:lumOff val="35000"/>
                  </a:schemeClr>
                </a:solidFill>
              </a:rPr>
              <a:t>&lt;1% were ECOG PS 2; </a:t>
            </a:r>
            <a:r>
              <a:rPr lang="en-US" sz="1200" baseline="30000" dirty="0">
                <a:solidFill>
                  <a:schemeClr val="tx1">
                    <a:lumMod val="65000"/>
                    <a:lumOff val="35000"/>
                  </a:schemeClr>
                </a:solidFill>
              </a:rPr>
              <a:t>b</a:t>
            </a:r>
            <a:r>
              <a:rPr lang="en-US" sz="1200" dirty="0">
                <a:solidFill>
                  <a:schemeClr val="tx1">
                    <a:lumMod val="65000"/>
                    <a:lumOff val="35000"/>
                  </a:schemeClr>
                </a:solidFill>
              </a:rPr>
              <a:t>≤1% were stage IIIA</a:t>
            </a:r>
            <a:r>
              <a:rPr lang="en-US" sz="1200" dirty="0" smtClean="0">
                <a:solidFill>
                  <a:schemeClr val="tx1">
                    <a:lumMod val="65000"/>
                    <a:lumOff val="35000"/>
                  </a:schemeClr>
                </a:solidFill>
              </a:rPr>
              <a:t>;</a:t>
            </a:r>
            <a:r>
              <a:rPr lang="en-US" sz="1200" baseline="30000" dirty="0">
                <a:solidFill>
                  <a:schemeClr val="tx1">
                    <a:lumMod val="65000"/>
                    <a:lumOff val="35000"/>
                  </a:schemeClr>
                </a:solidFill>
              </a:rPr>
              <a:t> c</a:t>
            </a:r>
            <a:r>
              <a:rPr lang="en-US" sz="1200" dirty="0">
                <a:solidFill>
                  <a:schemeClr val="tx1">
                    <a:lumMod val="65000"/>
                    <a:lumOff val="35000"/>
                  </a:schemeClr>
                </a:solidFill>
              </a:rPr>
              <a:t>&lt;1% were undifferentiated (considered to be of squamous histology</a:t>
            </a:r>
            <a:r>
              <a:rPr lang="en-US" sz="1200" dirty="0" smtClean="0">
                <a:solidFill>
                  <a:schemeClr val="tx1">
                    <a:lumMod val="65000"/>
                    <a:lumOff val="35000"/>
                  </a:schemeClr>
                </a:solidFill>
              </a:rPr>
              <a:t>);</a:t>
            </a:r>
            <a:r>
              <a:rPr lang="en-US" sz="1200" baseline="30000" dirty="0" smtClean="0">
                <a:solidFill>
                  <a:schemeClr val="tx1">
                    <a:lumMod val="65000"/>
                    <a:lumOff val="35000"/>
                  </a:schemeClr>
                </a:solidFill>
              </a:rPr>
              <a:t> </a:t>
            </a:r>
            <a:r>
              <a:rPr lang="en-US" sz="1200" baseline="30000" dirty="0" err="1" smtClean="0">
                <a:solidFill>
                  <a:schemeClr val="tx1">
                    <a:lumMod val="65000"/>
                    <a:lumOff val="35000"/>
                  </a:schemeClr>
                </a:solidFill>
              </a:rPr>
              <a:t>d</a:t>
            </a:r>
            <a:r>
              <a:rPr lang="en-US" sz="1200" dirty="0" err="1" smtClean="0">
                <a:solidFill>
                  <a:schemeClr val="tx1">
                    <a:lumMod val="65000"/>
                    <a:lumOff val="35000"/>
                  </a:schemeClr>
                </a:solidFill>
              </a:rPr>
              <a:t>Includes</a:t>
            </a:r>
            <a:r>
              <a:rPr lang="en-US" sz="1200" dirty="0" smtClean="0">
                <a:solidFill>
                  <a:schemeClr val="tx1">
                    <a:lumMod val="65000"/>
                    <a:lumOff val="35000"/>
                  </a:schemeClr>
                </a:solidFill>
              </a:rPr>
              <a:t> </a:t>
            </a:r>
            <a:r>
              <a:rPr lang="en-US" sz="1200" dirty="0">
                <a:solidFill>
                  <a:schemeClr val="tx1">
                    <a:lumMod val="65000"/>
                    <a:lumOff val="35000"/>
                  </a:schemeClr>
                </a:solidFill>
              </a:rPr>
              <a:t>b</a:t>
            </a:r>
            <a:r>
              <a:rPr lang="en-US" sz="1200" dirty="0" smtClean="0">
                <a:solidFill>
                  <a:schemeClr val="tx1">
                    <a:lumMod val="65000"/>
                    <a:lumOff val="35000"/>
                  </a:schemeClr>
                </a:solidFill>
              </a:rPr>
              <a:t>lack/African </a:t>
            </a:r>
            <a:r>
              <a:rPr lang="en-US" sz="1200" dirty="0">
                <a:solidFill>
                  <a:schemeClr val="tx1">
                    <a:lumMod val="65000"/>
                    <a:lumOff val="35000"/>
                  </a:schemeClr>
                </a:solidFill>
              </a:rPr>
              <a:t>American and </a:t>
            </a:r>
            <a:r>
              <a:rPr lang="en-GB" sz="1200" dirty="0">
                <a:solidFill>
                  <a:schemeClr val="tx1">
                    <a:lumMod val="65000"/>
                    <a:lumOff val="35000"/>
                  </a:schemeClr>
                </a:solidFill>
              </a:rPr>
              <a:t>American Indian/Alaska Native; </a:t>
            </a:r>
            <a:r>
              <a:rPr lang="en-US" sz="1200" baseline="30000" dirty="0" err="1">
                <a:solidFill>
                  <a:schemeClr val="tx1">
                    <a:lumMod val="65000"/>
                    <a:lumOff val="35000"/>
                  </a:schemeClr>
                </a:solidFill>
              </a:rPr>
              <a:t>e</a:t>
            </a:r>
            <a:r>
              <a:rPr lang="en-US" sz="1200" dirty="0" err="1" smtClean="0">
                <a:solidFill>
                  <a:schemeClr val="tx1">
                    <a:lumMod val="65000"/>
                    <a:lumOff val="35000"/>
                  </a:schemeClr>
                </a:solidFill>
              </a:rPr>
              <a:t>Fifteen</a:t>
            </a:r>
            <a:r>
              <a:rPr lang="en-US" sz="1200" dirty="0" smtClean="0">
                <a:solidFill>
                  <a:schemeClr val="tx1">
                    <a:lumMod val="65000"/>
                    <a:lumOff val="35000"/>
                  </a:schemeClr>
                </a:solidFill>
              </a:rPr>
              <a:t> pack-years </a:t>
            </a:r>
            <a:r>
              <a:rPr lang="en-US" sz="1200" dirty="0">
                <a:solidFill>
                  <a:schemeClr val="tx1">
                    <a:lumMod val="65000"/>
                    <a:lumOff val="35000"/>
                  </a:schemeClr>
                </a:solidFill>
              </a:rPr>
              <a:t>and stopped &gt;1 year before diagnosis; </a:t>
            </a:r>
            <a:r>
              <a:rPr lang="en-US" sz="1200" baseline="30000" dirty="0" err="1">
                <a:solidFill>
                  <a:schemeClr val="tx1">
                    <a:lumMod val="65000"/>
                    <a:lumOff val="35000"/>
                  </a:schemeClr>
                </a:solidFill>
              </a:rPr>
              <a:t>f</a:t>
            </a:r>
            <a:r>
              <a:rPr lang="en-US" sz="1200" dirty="0" err="1" smtClean="0">
                <a:solidFill>
                  <a:schemeClr val="tx1">
                    <a:lumMod val="65000"/>
                    <a:lumOff val="35000"/>
                  </a:schemeClr>
                </a:solidFill>
              </a:rPr>
              <a:t>Seventy</a:t>
            </a:r>
            <a:r>
              <a:rPr lang="en-US" sz="1200" dirty="0" smtClean="0">
                <a:solidFill>
                  <a:schemeClr val="tx1">
                    <a:lumMod val="65000"/>
                    <a:lumOff val="35000"/>
                  </a:schemeClr>
                </a:solidFill>
              </a:rPr>
              <a:t>-one </a:t>
            </a:r>
            <a:r>
              <a:rPr lang="en-US" sz="1200" dirty="0">
                <a:solidFill>
                  <a:schemeClr val="tx1">
                    <a:lumMod val="65000"/>
                    <a:lumOff val="35000"/>
                  </a:schemeClr>
                </a:solidFill>
              </a:rPr>
              <a:t>(17.8%) and 85 (21.4%) patients were current smokers, respectively; </a:t>
            </a:r>
            <a:r>
              <a:rPr lang="en-US" sz="1200" baseline="30000" dirty="0" err="1" smtClean="0">
                <a:solidFill>
                  <a:schemeClr val="tx1">
                    <a:lumMod val="65000"/>
                    <a:lumOff val="35000"/>
                  </a:schemeClr>
                </a:solidFill>
              </a:rPr>
              <a:t>g</a:t>
            </a:r>
            <a:r>
              <a:rPr lang="en-US" sz="1200" dirty="0" err="1" smtClean="0">
                <a:solidFill>
                  <a:schemeClr val="tx1">
                    <a:lumMod val="65000"/>
                    <a:lumOff val="35000"/>
                  </a:schemeClr>
                </a:solidFill>
              </a:rPr>
              <a:t>Percentages</a:t>
            </a:r>
            <a:r>
              <a:rPr lang="en-US" sz="1200" dirty="0" smtClean="0">
                <a:solidFill>
                  <a:schemeClr val="tx1">
                    <a:lumMod val="65000"/>
                    <a:lumOff val="35000"/>
                  </a:schemeClr>
                </a:solidFill>
              </a:rPr>
              <a:t> </a:t>
            </a:r>
            <a:r>
              <a:rPr lang="en-US" sz="1200" dirty="0">
                <a:solidFill>
                  <a:schemeClr val="tx1">
                    <a:lumMod val="65000"/>
                    <a:lumOff val="35000"/>
                  </a:schemeClr>
                </a:solidFill>
              </a:rPr>
              <a:t>may not total 100 due to </a:t>
            </a:r>
            <a:r>
              <a:rPr lang="en-US" sz="1200" dirty="0" smtClean="0">
                <a:solidFill>
                  <a:schemeClr val="tx1">
                    <a:lumMod val="65000"/>
                    <a:lumOff val="35000"/>
                  </a:schemeClr>
                </a:solidFill>
              </a:rPr>
              <a:t>rounding.</a:t>
            </a:r>
            <a:endParaRPr lang="en-US" sz="1200" dirty="0">
              <a:solidFill>
                <a:schemeClr val="tx1">
                  <a:lumMod val="65000"/>
                  <a:lumOff val="35000"/>
                </a:schemeClr>
              </a:solidFill>
            </a:endParaRPr>
          </a:p>
        </p:txBody>
      </p:sp>
      <p:sp>
        <p:nvSpPr>
          <p:cNvPr id="10" name="Rectangle 9"/>
          <p:cNvSpPr/>
          <p:nvPr/>
        </p:nvSpPr>
        <p:spPr>
          <a:xfrm>
            <a:off x="269874" y="6450711"/>
            <a:ext cx="2435282" cy="246221"/>
          </a:xfrm>
          <a:prstGeom prst="rect">
            <a:avLst/>
          </a:prstGeom>
        </p:spPr>
        <p:txBody>
          <a:bodyPr wrap="none">
            <a:spAutoFit/>
          </a:bodyPr>
          <a:lstStyle/>
          <a:p>
            <a:r>
              <a:rPr lang="en-GB" sz="1000" dirty="0" smtClean="0">
                <a:solidFill>
                  <a:schemeClr val="tx1">
                    <a:lumMod val="65000"/>
                    <a:lumOff val="35000"/>
                  </a:schemeClr>
                </a:solidFill>
              </a:rPr>
              <a:t>Soria </a:t>
            </a:r>
            <a:r>
              <a:rPr lang="en-GB" sz="1000" dirty="0">
                <a:solidFill>
                  <a:schemeClr val="tx1">
                    <a:lumMod val="65000"/>
                    <a:lumOff val="35000"/>
                  </a:schemeClr>
                </a:solidFill>
              </a:rPr>
              <a:t>et al. </a:t>
            </a:r>
            <a:r>
              <a:rPr lang="en-GB" sz="1000" dirty="0" smtClean="0">
                <a:solidFill>
                  <a:schemeClr val="tx1">
                    <a:lumMod val="65000"/>
                    <a:lumOff val="35000"/>
                  </a:schemeClr>
                </a:solidFill>
              </a:rPr>
              <a:t>ASCO 2015. </a:t>
            </a:r>
            <a:r>
              <a:rPr lang="en-GB" sz="1000" dirty="0">
                <a:solidFill>
                  <a:schemeClr val="tx1">
                    <a:lumMod val="65000"/>
                    <a:lumOff val="35000"/>
                  </a:schemeClr>
                </a:solidFill>
              </a:rPr>
              <a:t>Abstract </a:t>
            </a:r>
            <a:r>
              <a:rPr lang="en-GB" sz="1000" dirty="0" smtClean="0">
                <a:solidFill>
                  <a:schemeClr val="tx1">
                    <a:lumMod val="65000"/>
                    <a:lumOff val="35000"/>
                  </a:schemeClr>
                </a:solidFill>
              </a:rPr>
              <a:t>8002</a:t>
            </a:r>
            <a:endParaRPr lang="de-DE" sz="1000" dirty="0">
              <a:solidFill>
                <a:schemeClr val="tx1">
                  <a:lumMod val="65000"/>
                  <a:lumOff val="35000"/>
                </a:schemeClr>
              </a:solidFill>
            </a:endParaRPr>
          </a:p>
        </p:txBody>
      </p:sp>
    </p:spTree>
    <p:extLst>
      <p:ext uri="{BB962C8B-B14F-4D97-AF65-F5344CB8AC3E}">
        <p14:creationId xmlns:p14="http://schemas.microsoft.com/office/powerpoint/2010/main" val="264710850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4" name="Group 103"/>
          <p:cNvGrpSpPr/>
          <p:nvPr/>
        </p:nvGrpSpPr>
        <p:grpSpPr>
          <a:xfrm>
            <a:off x="228600" y="1296725"/>
            <a:ext cx="8801100" cy="4770700"/>
            <a:chOff x="400050" y="1182425"/>
            <a:chExt cx="8639175" cy="4885000"/>
          </a:xfrm>
        </p:grpSpPr>
        <p:sp>
          <p:nvSpPr>
            <p:cNvPr id="105" name="Round Same Side Corner Rectangle 104"/>
            <p:cNvSpPr/>
            <p:nvPr/>
          </p:nvSpPr>
          <p:spPr>
            <a:xfrm rot="10800000">
              <a:off x="410925" y="1531975"/>
              <a:ext cx="8628299" cy="4535450"/>
            </a:xfrm>
            <a:prstGeom prst="round2SameRect">
              <a:avLst>
                <a:gd name="adj1" fmla="val 6715"/>
                <a:gd name="adj2" fmla="val 0"/>
              </a:avLst>
            </a:prstGeom>
            <a:solidFill>
              <a:schemeClr val="bg1"/>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prstClr val="white"/>
                </a:solidFill>
              </a:endParaRPr>
            </a:p>
          </p:txBody>
        </p:sp>
        <p:sp>
          <p:nvSpPr>
            <p:cNvPr id="106" name="Round Same Side Corner Rectangle 105"/>
            <p:cNvSpPr/>
            <p:nvPr/>
          </p:nvSpPr>
          <p:spPr>
            <a:xfrm>
              <a:off x="400050" y="1182425"/>
              <a:ext cx="8639175" cy="355258"/>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a:solidFill>
                  <a:prstClr val="white"/>
                </a:solidFill>
              </a:endParaRPr>
            </a:p>
          </p:txBody>
        </p:sp>
      </p:grpSp>
      <p:grpSp>
        <p:nvGrpSpPr>
          <p:cNvPr id="7" name="Group 6"/>
          <p:cNvGrpSpPr/>
          <p:nvPr/>
        </p:nvGrpSpPr>
        <p:grpSpPr>
          <a:xfrm>
            <a:off x="4528631" y="1677703"/>
            <a:ext cx="4452464" cy="1245025"/>
            <a:chOff x="5548111" y="732288"/>
            <a:chExt cx="4452464" cy="1165524"/>
          </a:xfrm>
        </p:grpSpPr>
        <p:sp>
          <p:nvSpPr>
            <p:cNvPr id="101" name="Round Same Side Corner Rectangle 100"/>
            <p:cNvSpPr/>
            <p:nvPr/>
          </p:nvSpPr>
          <p:spPr>
            <a:xfrm>
              <a:off x="5548111" y="732288"/>
              <a:ext cx="4452464" cy="378123"/>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103" name="Round Same Side Corner Rectangle 102"/>
            <p:cNvSpPr/>
            <p:nvPr/>
          </p:nvSpPr>
          <p:spPr>
            <a:xfrm rot="10800000">
              <a:off x="5548111" y="1110410"/>
              <a:ext cx="4443561" cy="787402"/>
            </a:xfrm>
            <a:prstGeom prst="round2SameRect">
              <a:avLst>
                <a:gd name="adj1" fmla="val 6715"/>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sp>
        <p:nvSpPr>
          <p:cNvPr id="3" name="Title 2"/>
          <p:cNvSpPr>
            <a:spLocks noGrp="1"/>
          </p:cNvSpPr>
          <p:nvPr>
            <p:ph type="title"/>
          </p:nvPr>
        </p:nvSpPr>
        <p:spPr/>
        <p:txBody>
          <a:bodyPr/>
          <a:lstStyle/>
          <a:p>
            <a:r>
              <a:rPr lang="en-US" dirty="0" smtClean="0"/>
              <a:t>Primary Analysis of OS (n=795)</a:t>
            </a:r>
            <a:endParaRPr lang="en-US" dirty="0"/>
          </a:p>
        </p:txBody>
      </p:sp>
      <p:graphicFrame>
        <p:nvGraphicFramePr>
          <p:cNvPr id="75" name="Tableau 1"/>
          <p:cNvGraphicFramePr>
            <a:graphicFrameLocks noGrp="1"/>
          </p:cNvGraphicFramePr>
          <p:nvPr>
            <p:extLst>
              <p:ext uri="{D42A27DB-BD31-4B8C-83A1-F6EECF244321}">
                <p14:modId xmlns:p14="http://schemas.microsoft.com/office/powerpoint/2010/main" val="195667030"/>
              </p:ext>
            </p:extLst>
          </p:nvPr>
        </p:nvGraphicFramePr>
        <p:xfrm>
          <a:off x="4542160" y="1685925"/>
          <a:ext cx="4438935" cy="1243690"/>
        </p:xfrm>
        <a:graphic>
          <a:graphicData uri="http://schemas.openxmlformats.org/drawingml/2006/table">
            <a:tbl>
              <a:tblPr/>
              <a:tblGrid>
                <a:gridCol w="1995800"/>
                <a:gridCol w="1091938"/>
                <a:gridCol w="1351197"/>
              </a:tblGrid>
              <a:tr h="411130">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100" b="1" i="0" u="none" strike="noStrike" cap="none" normalizeH="0" baseline="0" dirty="0" smtClean="0">
                        <a:ln>
                          <a:noFill/>
                        </a:ln>
                        <a:solidFill>
                          <a:schemeClr val="tx1">
                            <a:lumMod val="50000"/>
                            <a:lumOff val="50000"/>
                          </a:schemeClr>
                        </a:solidFill>
                        <a:effectLst/>
                        <a:latin typeface="Arial" charset="0"/>
                        <a:cs typeface="Arial" charset="0"/>
                      </a:endParaRPr>
                    </a:p>
                  </a:txBody>
                  <a:tcPr marL="36000" marR="36000" marT="27000" marB="27000" anchor="b" horzOverflow="overflow">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bg1"/>
                          </a:solidFill>
                          <a:effectLst/>
                          <a:latin typeface="Arial" charset="0"/>
                          <a:cs typeface="Arial" charset="0"/>
                        </a:rPr>
                        <a:t>Afatinib </a:t>
                      </a:r>
                      <a:br>
                        <a:rPr kumimoji="0" lang="en-GB" sz="1100" b="1" i="0" u="none" strike="noStrike" cap="none" normalizeH="0" baseline="0" dirty="0" smtClean="0">
                          <a:ln>
                            <a:noFill/>
                          </a:ln>
                          <a:solidFill>
                            <a:schemeClr val="bg1"/>
                          </a:solidFill>
                          <a:effectLst/>
                          <a:latin typeface="Arial" charset="0"/>
                          <a:cs typeface="Arial" charset="0"/>
                        </a:rPr>
                      </a:br>
                      <a:r>
                        <a:rPr kumimoji="0" lang="en-GB" sz="1100" b="1" i="0" u="none" strike="noStrike" cap="none" normalizeH="0" baseline="0" dirty="0" smtClean="0">
                          <a:ln>
                            <a:noFill/>
                          </a:ln>
                          <a:solidFill>
                            <a:schemeClr val="bg1"/>
                          </a:solidFill>
                          <a:effectLst/>
                          <a:latin typeface="Arial" charset="0"/>
                          <a:cs typeface="Arial" charset="0"/>
                        </a:rPr>
                        <a:t>(n=398)</a:t>
                      </a:r>
                    </a:p>
                  </a:txBody>
                  <a:tcPr marL="36000" marR="36000" marT="27000" marB="27000" anchor="b"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bg1"/>
                          </a:solidFill>
                          <a:effectLst/>
                          <a:latin typeface="Arial" charset="0"/>
                          <a:cs typeface="Arial" charset="0"/>
                        </a:rPr>
                        <a:t>Erlotinib </a:t>
                      </a:r>
                      <a:br>
                        <a:rPr kumimoji="0" lang="en-GB" sz="1100" b="1" i="0" u="none" strike="noStrike" cap="none" normalizeH="0" baseline="0" dirty="0" smtClean="0">
                          <a:ln>
                            <a:noFill/>
                          </a:ln>
                          <a:solidFill>
                            <a:schemeClr val="bg1"/>
                          </a:solidFill>
                          <a:effectLst/>
                          <a:latin typeface="Arial" charset="0"/>
                          <a:cs typeface="Arial" charset="0"/>
                        </a:rPr>
                      </a:br>
                      <a:r>
                        <a:rPr kumimoji="0" lang="en-GB" sz="1100" b="1" i="0" u="none" strike="noStrike" cap="none" normalizeH="0" baseline="0" dirty="0" smtClean="0">
                          <a:ln>
                            <a:noFill/>
                          </a:ln>
                          <a:solidFill>
                            <a:schemeClr val="bg1"/>
                          </a:solidFill>
                          <a:effectLst/>
                          <a:latin typeface="Arial" charset="0"/>
                          <a:cs typeface="Arial" charset="0"/>
                        </a:rPr>
                        <a:t>(n=397)</a:t>
                      </a:r>
                    </a:p>
                  </a:txBody>
                  <a:tcPr marL="36000" marR="36000" marT="27000" marB="27000" anchor="b" horzOverflow="overflow">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36195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tx1">
                              <a:lumMod val="75000"/>
                              <a:lumOff val="25000"/>
                            </a:schemeClr>
                          </a:solidFill>
                          <a:effectLst/>
                          <a:latin typeface="Arial" charset="0"/>
                          <a:cs typeface="Arial" charset="0"/>
                        </a:rPr>
                        <a:t>Median OS, months (95% CI)</a:t>
                      </a:r>
                    </a:p>
                  </a:txBody>
                  <a:tcPr marL="0" marR="36000" marT="27000" marB="27000" anchor="b" horzOverflow="overflow">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tx1">
                              <a:lumMod val="75000"/>
                              <a:lumOff val="25000"/>
                            </a:schemeClr>
                          </a:solidFill>
                          <a:effectLst/>
                          <a:latin typeface="Arial" charset="0"/>
                          <a:cs typeface="Arial" charset="0"/>
                        </a:rPr>
                        <a:t>7.9</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kern="0" cap="none" spc="0" normalizeH="0" baseline="0" noProof="0" dirty="0" smtClean="0">
                          <a:ln>
                            <a:noFill/>
                          </a:ln>
                          <a:solidFill>
                            <a:schemeClr val="tx1">
                              <a:lumMod val="75000"/>
                              <a:lumOff val="25000"/>
                            </a:schemeClr>
                          </a:solidFill>
                          <a:effectLst/>
                          <a:uLnTx/>
                          <a:uFillTx/>
                        </a:rPr>
                        <a:t>(7.2-8.7)</a:t>
                      </a:r>
                      <a:endParaRPr kumimoji="0" lang="en-GB" sz="1100" b="1" i="0" u="none" strike="noStrike" cap="none" normalizeH="0" baseline="0" dirty="0" smtClean="0">
                        <a:ln>
                          <a:noFill/>
                        </a:ln>
                        <a:solidFill>
                          <a:schemeClr val="tx1">
                            <a:lumMod val="75000"/>
                            <a:lumOff val="25000"/>
                          </a:schemeClr>
                        </a:solidFill>
                        <a:effectLst/>
                        <a:latin typeface="Arial" charset="0"/>
                        <a:cs typeface="Arial" charset="0"/>
                      </a:endParaRPr>
                    </a:p>
                  </a:txBody>
                  <a:tcPr marL="36000" marR="36000" marT="27000" marB="27000" anchor="b"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tx1">
                              <a:lumMod val="75000"/>
                              <a:lumOff val="25000"/>
                            </a:schemeClr>
                          </a:solidFill>
                          <a:effectLst/>
                          <a:latin typeface="Arial" charset="0"/>
                          <a:cs typeface="Arial" charset="0"/>
                        </a:rPr>
                        <a:t>6.8</a:t>
                      </a:r>
                    </a:p>
                    <a:p>
                      <a:pPr marL="0" marR="0" lvl="0" indent="0" algn="ctr" defTabSz="914400" rtl="0" eaLnBrk="1" fontAlgn="base" latinLnBrk="0" hangingPunct="1">
                        <a:lnSpc>
                          <a:spcPct val="100000"/>
                        </a:lnSpc>
                        <a:spcBef>
                          <a:spcPct val="0"/>
                        </a:spcBef>
                        <a:spcAft>
                          <a:spcPct val="0"/>
                        </a:spcAft>
                        <a:buClrTx/>
                        <a:buSzTx/>
                        <a:buFontTx/>
                        <a:buNone/>
                        <a:tabLst/>
                      </a:pPr>
                      <a:r>
                        <a:rPr lang="en-US" sz="1100" b="1" kern="0" dirty="0" smtClean="0">
                          <a:solidFill>
                            <a:schemeClr val="tx1">
                              <a:lumMod val="75000"/>
                              <a:lumOff val="25000"/>
                            </a:schemeClr>
                          </a:solidFill>
                        </a:rPr>
                        <a:t>(5.9-7.8)</a:t>
                      </a:r>
                      <a:endParaRPr kumimoji="0" lang="en-GB" sz="1100" b="1" i="0" u="none" strike="noStrike" cap="none" normalizeH="0" baseline="0" dirty="0" smtClean="0">
                        <a:ln>
                          <a:noFill/>
                        </a:ln>
                        <a:solidFill>
                          <a:schemeClr val="tx1">
                            <a:lumMod val="75000"/>
                            <a:lumOff val="25000"/>
                          </a:schemeClr>
                        </a:solidFill>
                        <a:effectLst/>
                        <a:latin typeface="Arial" charset="0"/>
                        <a:cs typeface="Arial" charset="0"/>
                      </a:endParaRPr>
                    </a:p>
                  </a:txBody>
                  <a:tcPr marL="36000" marR="36000" marT="27000" marB="27000" anchor="b" horzOverflow="overflow">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a:noFill/>
                    </a:lnTlToBr>
                    <a:lnBlToTr>
                      <a:noFill/>
                    </a:lnBlToTr>
                    <a:noFill/>
                  </a:tcPr>
                </a:tc>
              </a:tr>
              <a:tr h="172695">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tx1">
                              <a:lumMod val="75000"/>
                              <a:lumOff val="25000"/>
                            </a:schemeClr>
                          </a:solidFill>
                          <a:effectLst/>
                          <a:latin typeface="Arial" charset="0"/>
                          <a:cs typeface="Arial" charset="0"/>
                        </a:rPr>
                        <a:t>HR</a:t>
                      </a:r>
                      <a:r>
                        <a:rPr kumimoji="0" lang="en-GB" sz="1100" b="0" i="0" u="none" strike="noStrike" cap="none" normalizeH="0" baseline="0" dirty="0" smtClean="0">
                          <a:ln>
                            <a:noFill/>
                          </a:ln>
                          <a:solidFill>
                            <a:schemeClr val="tx1">
                              <a:lumMod val="75000"/>
                              <a:lumOff val="25000"/>
                            </a:schemeClr>
                          </a:solidFill>
                          <a:effectLst/>
                          <a:latin typeface="Arial" charset="0"/>
                          <a:cs typeface="Arial" charset="0"/>
                        </a:rPr>
                        <a:t> (95% CI)</a:t>
                      </a:r>
                    </a:p>
                  </a:txBody>
                  <a:tcPr marL="0" marR="36000" marT="27000" marB="27000" anchor="b" horzOverflow="overflow">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100" b="1" i="0" u="none" strike="noStrike" kern="0" cap="none" spc="0" normalizeH="0" baseline="0" noProof="0" dirty="0" smtClean="0">
                          <a:ln>
                            <a:noFill/>
                          </a:ln>
                          <a:solidFill>
                            <a:schemeClr val="tx1">
                              <a:lumMod val="75000"/>
                              <a:lumOff val="25000"/>
                            </a:schemeClr>
                          </a:solidFill>
                          <a:effectLst/>
                          <a:uLnTx/>
                          <a:uFillTx/>
                        </a:rPr>
                        <a:t>0.81</a:t>
                      </a:r>
                      <a:r>
                        <a:rPr kumimoji="0" lang="en-US" sz="1100" b="0" i="0" u="none" strike="noStrike" kern="0" cap="none" spc="0" normalizeH="0" noProof="0" dirty="0" smtClean="0">
                          <a:ln>
                            <a:noFill/>
                          </a:ln>
                          <a:solidFill>
                            <a:schemeClr val="tx1">
                              <a:lumMod val="75000"/>
                              <a:lumOff val="25000"/>
                            </a:schemeClr>
                          </a:solidFill>
                          <a:effectLst/>
                          <a:uLnTx/>
                          <a:uFillTx/>
                        </a:rPr>
                        <a:t> </a:t>
                      </a:r>
                      <a:r>
                        <a:rPr lang="en-US" sz="1100" b="0" kern="0" dirty="0" smtClean="0">
                          <a:solidFill>
                            <a:schemeClr val="tx1">
                              <a:lumMod val="75000"/>
                              <a:lumOff val="25000"/>
                            </a:schemeClr>
                          </a:solidFill>
                        </a:rPr>
                        <a:t>(0.69-0.95)</a:t>
                      </a:r>
                      <a:endParaRPr kumimoji="0" lang="en-GB" sz="1100" b="0" i="0" u="none" strike="noStrike" cap="none" normalizeH="0" baseline="0" dirty="0" smtClean="0">
                        <a:ln>
                          <a:noFill/>
                        </a:ln>
                        <a:solidFill>
                          <a:schemeClr val="tx1">
                            <a:lumMod val="75000"/>
                            <a:lumOff val="25000"/>
                          </a:schemeClr>
                        </a:solidFill>
                        <a:effectLst/>
                        <a:latin typeface="Arial" charset="0"/>
                        <a:cs typeface="Arial" charset="0"/>
                      </a:endParaRPr>
                    </a:p>
                  </a:txBody>
                  <a:tcPr marL="36000" marR="36000" marT="27000" marB="27000" anchor="b" horzOverflow="overflow">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GB" sz="1100" b="0" i="0" u="none" strike="noStrike" cap="none" normalizeH="0" baseline="0" dirty="0" smtClean="0">
                        <a:ln>
                          <a:noFill/>
                        </a:ln>
                        <a:solidFill>
                          <a:schemeClr val="bg1"/>
                        </a:solidFill>
                        <a:effectLst/>
                        <a:latin typeface="Arial" charset="0"/>
                        <a:cs typeface="Arial" charset="0"/>
                      </a:endParaRPr>
                    </a:p>
                  </a:txBody>
                  <a:tcPr marL="36000" marR="36000" marT="27000" marB="2700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15870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GB" sz="1100" b="1" i="1" u="none" strike="noStrike" cap="none" normalizeH="0" baseline="0" dirty="0" smtClean="0">
                          <a:ln>
                            <a:noFill/>
                          </a:ln>
                          <a:solidFill>
                            <a:schemeClr val="tx1">
                              <a:lumMod val="75000"/>
                              <a:lumOff val="25000"/>
                            </a:schemeClr>
                          </a:solidFill>
                          <a:effectLst/>
                          <a:latin typeface="Arial" charset="0"/>
                          <a:cs typeface="Arial" charset="0"/>
                        </a:rPr>
                        <a:t>P</a:t>
                      </a:r>
                      <a:r>
                        <a:rPr kumimoji="0" lang="en-GB" sz="1100" b="0" i="0" u="none" strike="noStrike" cap="none" normalizeH="0" baseline="0" dirty="0" smtClean="0">
                          <a:ln>
                            <a:noFill/>
                          </a:ln>
                          <a:solidFill>
                            <a:schemeClr val="tx1">
                              <a:lumMod val="75000"/>
                              <a:lumOff val="25000"/>
                            </a:schemeClr>
                          </a:solidFill>
                          <a:effectLst/>
                          <a:latin typeface="Arial" charset="0"/>
                          <a:cs typeface="Arial" charset="0"/>
                        </a:rPr>
                        <a:t> value</a:t>
                      </a:r>
                    </a:p>
                  </a:txBody>
                  <a:tcPr marL="0" marR="36000" marT="27000" marB="27000" anchor="b" horzOverflow="overflow">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tx1">
                              <a:lumMod val="75000"/>
                              <a:lumOff val="25000"/>
                            </a:schemeClr>
                          </a:solidFill>
                          <a:effectLst/>
                          <a:latin typeface="Arial" charset="0"/>
                          <a:cs typeface="Arial" charset="0"/>
                        </a:rPr>
                        <a:t>0.0077</a:t>
                      </a:r>
                    </a:p>
                  </a:txBody>
                  <a:tcPr marL="36000" marR="36000" marT="27000" marB="27000" anchor="b" horzOverflow="overflow">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hMerge="1">
                  <a:txBody>
                    <a:bodyPr/>
                    <a:lstStyle/>
                    <a:p>
                      <a:endParaRPr lang="en-US" dirty="0"/>
                    </a:p>
                  </a:txBody>
                  <a:tcPr marL="36000" marR="36000" marT="27000" marB="2700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a:noFill/>
                    </a:lnTlToBr>
                    <a:lnBlToTr>
                      <a:noFill/>
                    </a:lnBlToTr>
                    <a:noFill/>
                  </a:tcPr>
                </a:tc>
              </a:tr>
            </a:tbl>
          </a:graphicData>
        </a:graphic>
      </p:graphicFrame>
      <p:grpSp>
        <p:nvGrpSpPr>
          <p:cNvPr id="4" name="Group 3"/>
          <p:cNvGrpSpPr/>
          <p:nvPr/>
        </p:nvGrpSpPr>
        <p:grpSpPr>
          <a:xfrm>
            <a:off x="333375" y="1650695"/>
            <a:ext cx="7505699" cy="4391763"/>
            <a:chOff x="333375" y="1650695"/>
            <a:chExt cx="7505699" cy="4391763"/>
          </a:xfrm>
        </p:grpSpPr>
        <p:cxnSp>
          <p:nvCxnSpPr>
            <p:cNvPr id="32" name="Connecteur droit 109"/>
            <p:cNvCxnSpPr/>
            <p:nvPr/>
          </p:nvCxnSpPr>
          <p:spPr>
            <a:xfrm>
              <a:off x="2098732" y="5150543"/>
              <a:ext cx="0" cy="7016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33" name="ZoneTexte 110"/>
            <p:cNvSpPr txBox="1"/>
            <p:nvPr/>
          </p:nvSpPr>
          <p:spPr>
            <a:xfrm>
              <a:off x="1977975" y="5262031"/>
              <a:ext cx="296922"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3</a:t>
              </a:r>
            </a:p>
          </p:txBody>
        </p:sp>
        <p:cxnSp>
          <p:nvCxnSpPr>
            <p:cNvPr id="35" name="Connecteur droit 107"/>
            <p:cNvCxnSpPr/>
            <p:nvPr/>
          </p:nvCxnSpPr>
          <p:spPr>
            <a:xfrm>
              <a:off x="2715638" y="5150543"/>
              <a:ext cx="0" cy="7016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36" name="ZoneTexte 108"/>
            <p:cNvSpPr txBox="1"/>
            <p:nvPr/>
          </p:nvSpPr>
          <p:spPr>
            <a:xfrm>
              <a:off x="2594881" y="5262031"/>
              <a:ext cx="296922"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6</a:t>
              </a:r>
            </a:p>
          </p:txBody>
        </p:sp>
        <p:cxnSp>
          <p:nvCxnSpPr>
            <p:cNvPr id="38" name="Connecteur droit 103"/>
            <p:cNvCxnSpPr/>
            <p:nvPr/>
          </p:nvCxnSpPr>
          <p:spPr>
            <a:xfrm>
              <a:off x="3332544" y="5150543"/>
              <a:ext cx="0" cy="7016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39" name="ZoneTexte 104"/>
            <p:cNvSpPr txBox="1"/>
            <p:nvPr/>
          </p:nvSpPr>
          <p:spPr>
            <a:xfrm>
              <a:off x="3211786" y="5262031"/>
              <a:ext cx="296922"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9</a:t>
              </a:r>
            </a:p>
          </p:txBody>
        </p:sp>
        <p:cxnSp>
          <p:nvCxnSpPr>
            <p:cNvPr id="41" name="Connecteur droit 99"/>
            <p:cNvCxnSpPr/>
            <p:nvPr/>
          </p:nvCxnSpPr>
          <p:spPr>
            <a:xfrm>
              <a:off x="3939503" y="5150543"/>
              <a:ext cx="0" cy="7016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42" name="ZoneTexte 100"/>
            <p:cNvSpPr txBox="1"/>
            <p:nvPr/>
          </p:nvSpPr>
          <p:spPr>
            <a:xfrm>
              <a:off x="3777712" y="5262031"/>
              <a:ext cx="378987"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12</a:t>
              </a:r>
            </a:p>
          </p:txBody>
        </p:sp>
        <p:cxnSp>
          <p:nvCxnSpPr>
            <p:cNvPr id="44" name="Connecteur droit 95"/>
            <p:cNvCxnSpPr/>
            <p:nvPr/>
          </p:nvCxnSpPr>
          <p:spPr>
            <a:xfrm>
              <a:off x="4558712" y="5150543"/>
              <a:ext cx="0" cy="7016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45" name="ZoneTexte 96"/>
            <p:cNvSpPr txBox="1"/>
            <p:nvPr/>
          </p:nvSpPr>
          <p:spPr>
            <a:xfrm>
              <a:off x="4396921" y="5262031"/>
              <a:ext cx="378987"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15</a:t>
              </a:r>
            </a:p>
          </p:txBody>
        </p:sp>
        <p:cxnSp>
          <p:nvCxnSpPr>
            <p:cNvPr id="47" name="Connecteur droit 93"/>
            <p:cNvCxnSpPr/>
            <p:nvPr/>
          </p:nvCxnSpPr>
          <p:spPr>
            <a:xfrm>
              <a:off x="7616605" y="5150543"/>
              <a:ext cx="0" cy="7016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48" name="ZoneTexte 94"/>
            <p:cNvSpPr txBox="1"/>
            <p:nvPr/>
          </p:nvSpPr>
          <p:spPr>
            <a:xfrm>
              <a:off x="7427110" y="5262031"/>
              <a:ext cx="378987"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30</a:t>
              </a:r>
            </a:p>
          </p:txBody>
        </p:sp>
        <p:cxnSp>
          <p:nvCxnSpPr>
            <p:cNvPr id="53" name="Connecteur droit 56"/>
            <p:cNvCxnSpPr/>
            <p:nvPr/>
          </p:nvCxnSpPr>
          <p:spPr>
            <a:xfrm>
              <a:off x="5168240" y="5150543"/>
              <a:ext cx="0" cy="7016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54" name="ZoneTexte 57"/>
            <p:cNvSpPr txBox="1"/>
            <p:nvPr/>
          </p:nvSpPr>
          <p:spPr>
            <a:xfrm>
              <a:off x="5006449" y="5262031"/>
              <a:ext cx="378987"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18</a:t>
              </a:r>
            </a:p>
          </p:txBody>
        </p:sp>
        <p:cxnSp>
          <p:nvCxnSpPr>
            <p:cNvPr id="56" name="Connecteur droit 59"/>
            <p:cNvCxnSpPr/>
            <p:nvPr/>
          </p:nvCxnSpPr>
          <p:spPr>
            <a:xfrm>
              <a:off x="5791624" y="5150543"/>
              <a:ext cx="0" cy="7016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57" name="ZoneTexte 60"/>
            <p:cNvSpPr txBox="1"/>
            <p:nvPr/>
          </p:nvSpPr>
          <p:spPr>
            <a:xfrm>
              <a:off x="5629833" y="5262031"/>
              <a:ext cx="378987"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21</a:t>
              </a:r>
            </a:p>
          </p:txBody>
        </p:sp>
        <p:cxnSp>
          <p:nvCxnSpPr>
            <p:cNvPr id="59" name="Connecteur droit 62"/>
            <p:cNvCxnSpPr/>
            <p:nvPr/>
          </p:nvCxnSpPr>
          <p:spPr>
            <a:xfrm>
              <a:off x="6398197" y="5150543"/>
              <a:ext cx="0" cy="7016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60" name="ZoneTexte 63"/>
            <p:cNvSpPr txBox="1"/>
            <p:nvPr/>
          </p:nvSpPr>
          <p:spPr>
            <a:xfrm>
              <a:off x="6236406" y="5262031"/>
              <a:ext cx="378987"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24</a:t>
              </a:r>
            </a:p>
          </p:txBody>
        </p:sp>
        <p:cxnSp>
          <p:nvCxnSpPr>
            <p:cNvPr id="62" name="Connecteur droit 65"/>
            <p:cNvCxnSpPr/>
            <p:nvPr/>
          </p:nvCxnSpPr>
          <p:spPr>
            <a:xfrm>
              <a:off x="7009262" y="5150543"/>
              <a:ext cx="0" cy="7016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63" name="ZoneTexte 66"/>
            <p:cNvSpPr txBox="1"/>
            <p:nvPr/>
          </p:nvSpPr>
          <p:spPr>
            <a:xfrm>
              <a:off x="6847471" y="5262031"/>
              <a:ext cx="378987"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27</a:t>
              </a:r>
            </a:p>
          </p:txBody>
        </p:sp>
        <p:sp>
          <p:nvSpPr>
            <p:cNvPr id="9" name="ZoneTexte 81"/>
            <p:cNvSpPr txBox="1"/>
            <p:nvPr/>
          </p:nvSpPr>
          <p:spPr>
            <a:xfrm>
              <a:off x="1463818" y="5431635"/>
              <a:ext cx="6150228" cy="246221"/>
            </a:xfrm>
            <a:prstGeom prst="rect">
              <a:avLst/>
            </a:prstGeom>
            <a:noFill/>
            <a:ln>
              <a:noFill/>
            </a:ln>
          </p:spPr>
          <p:txBody>
            <a:bodyPr wrap="square" rtlCol="0">
              <a:spAutoFit/>
            </a:bodyPr>
            <a:lstStyle/>
            <a:p>
              <a:pPr algn="ctr" defTabSz="914377">
                <a:defRPr/>
              </a:pPr>
              <a:r>
                <a:rPr lang="en-GB" sz="1000" b="1" kern="0" dirty="0" smtClean="0">
                  <a:solidFill>
                    <a:schemeClr val="tx1">
                      <a:lumMod val="65000"/>
                      <a:lumOff val="35000"/>
                    </a:schemeClr>
                  </a:solidFill>
                </a:rPr>
                <a:t>Months</a:t>
              </a:r>
              <a:endParaRPr lang="en-GB" sz="1000" b="1" kern="0" dirty="0">
                <a:solidFill>
                  <a:schemeClr val="tx1">
                    <a:lumMod val="65000"/>
                    <a:lumOff val="35000"/>
                  </a:schemeClr>
                </a:solidFill>
              </a:endParaRPr>
            </a:p>
          </p:txBody>
        </p:sp>
        <p:cxnSp>
          <p:nvCxnSpPr>
            <p:cNvPr id="11" name="Connecteur droit 112"/>
            <p:cNvCxnSpPr/>
            <p:nvPr/>
          </p:nvCxnSpPr>
          <p:spPr>
            <a:xfrm>
              <a:off x="1464041" y="1793932"/>
              <a:ext cx="0" cy="340582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28" name="ZoneTexte 129"/>
            <p:cNvSpPr txBox="1"/>
            <p:nvPr/>
          </p:nvSpPr>
          <p:spPr>
            <a:xfrm>
              <a:off x="1020659" y="4335983"/>
              <a:ext cx="420018" cy="286477"/>
            </a:xfrm>
            <a:prstGeom prst="rect">
              <a:avLst/>
            </a:prstGeom>
            <a:noFill/>
            <a:ln w="19050">
              <a:noFill/>
            </a:ln>
          </p:spPr>
          <p:txBody>
            <a:bodyPr wrap="none" rtlCol="0" anchor="ctr">
              <a:spAutoFit/>
            </a:bodyPr>
            <a:lstStyle/>
            <a:p>
              <a:pPr algn="r"/>
              <a:r>
                <a:rPr lang="fr-FR" sz="1000" b="1" dirty="0">
                  <a:solidFill>
                    <a:schemeClr val="tx1">
                      <a:lumMod val="65000"/>
                      <a:lumOff val="35000"/>
                    </a:schemeClr>
                  </a:solidFill>
                </a:rPr>
                <a:t>0.2</a:t>
              </a:r>
            </a:p>
          </p:txBody>
        </p:sp>
        <p:cxnSp>
          <p:nvCxnSpPr>
            <p:cNvPr id="27" name="Connecteur droit 128"/>
            <p:cNvCxnSpPr/>
            <p:nvPr/>
          </p:nvCxnSpPr>
          <p:spPr>
            <a:xfrm flipH="1">
              <a:off x="1393794" y="4489172"/>
              <a:ext cx="70706" cy="0"/>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cxnSp>
          <p:nvCxnSpPr>
            <p:cNvPr id="116" name="Connecteur droit 128"/>
            <p:cNvCxnSpPr/>
            <p:nvPr/>
          </p:nvCxnSpPr>
          <p:spPr>
            <a:xfrm flipH="1">
              <a:off x="1393794" y="4826075"/>
              <a:ext cx="70706" cy="0"/>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26" name="ZoneTexte 127"/>
            <p:cNvSpPr txBox="1"/>
            <p:nvPr/>
          </p:nvSpPr>
          <p:spPr>
            <a:xfrm>
              <a:off x="1014219" y="3664661"/>
              <a:ext cx="420018" cy="286477"/>
            </a:xfrm>
            <a:prstGeom prst="rect">
              <a:avLst/>
            </a:prstGeom>
            <a:noFill/>
            <a:ln w="19050">
              <a:noFill/>
            </a:ln>
          </p:spPr>
          <p:txBody>
            <a:bodyPr wrap="none" rtlCol="0" anchor="ctr">
              <a:spAutoFit/>
            </a:bodyPr>
            <a:lstStyle/>
            <a:p>
              <a:pPr algn="r"/>
              <a:r>
                <a:rPr lang="fr-FR" sz="1000" b="1" dirty="0">
                  <a:solidFill>
                    <a:schemeClr val="tx1">
                      <a:lumMod val="65000"/>
                      <a:lumOff val="35000"/>
                    </a:schemeClr>
                  </a:solidFill>
                </a:rPr>
                <a:t>0.4</a:t>
              </a:r>
            </a:p>
          </p:txBody>
        </p:sp>
        <p:cxnSp>
          <p:nvCxnSpPr>
            <p:cNvPr id="25" name="Connecteur droit 126"/>
            <p:cNvCxnSpPr/>
            <p:nvPr/>
          </p:nvCxnSpPr>
          <p:spPr>
            <a:xfrm flipH="1">
              <a:off x="1393794" y="3815362"/>
              <a:ext cx="70706" cy="0"/>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cxnSp>
          <p:nvCxnSpPr>
            <p:cNvPr id="115" name="Connecteur droit 126"/>
            <p:cNvCxnSpPr/>
            <p:nvPr/>
          </p:nvCxnSpPr>
          <p:spPr>
            <a:xfrm flipH="1">
              <a:off x="1393794" y="4152267"/>
              <a:ext cx="70706" cy="0"/>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24" name="ZoneTexte 125"/>
            <p:cNvSpPr txBox="1"/>
            <p:nvPr/>
          </p:nvSpPr>
          <p:spPr>
            <a:xfrm>
              <a:off x="1014219" y="2993339"/>
              <a:ext cx="420018" cy="286477"/>
            </a:xfrm>
            <a:prstGeom prst="rect">
              <a:avLst/>
            </a:prstGeom>
            <a:noFill/>
            <a:ln w="19050">
              <a:noFill/>
            </a:ln>
          </p:spPr>
          <p:txBody>
            <a:bodyPr wrap="none" rtlCol="0" anchor="ctr">
              <a:spAutoFit/>
            </a:bodyPr>
            <a:lstStyle/>
            <a:p>
              <a:pPr algn="r"/>
              <a:r>
                <a:rPr lang="fr-FR" sz="1000" b="1" dirty="0">
                  <a:solidFill>
                    <a:schemeClr val="tx1">
                      <a:lumMod val="65000"/>
                      <a:lumOff val="35000"/>
                    </a:schemeClr>
                  </a:solidFill>
                </a:rPr>
                <a:t>0.6</a:t>
              </a:r>
            </a:p>
          </p:txBody>
        </p:sp>
        <p:cxnSp>
          <p:nvCxnSpPr>
            <p:cNvPr id="23" name="Connecteur droit 124"/>
            <p:cNvCxnSpPr/>
            <p:nvPr/>
          </p:nvCxnSpPr>
          <p:spPr>
            <a:xfrm flipH="1">
              <a:off x="1393794" y="3141552"/>
              <a:ext cx="70706" cy="0"/>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cxnSp>
          <p:nvCxnSpPr>
            <p:cNvPr id="114" name="Connecteur droit 124"/>
            <p:cNvCxnSpPr/>
            <p:nvPr/>
          </p:nvCxnSpPr>
          <p:spPr>
            <a:xfrm flipH="1">
              <a:off x="1393794" y="3478457"/>
              <a:ext cx="70706" cy="0"/>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22" name="ZoneTexte 123"/>
            <p:cNvSpPr txBox="1"/>
            <p:nvPr/>
          </p:nvSpPr>
          <p:spPr>
            <a:xfrm>
              <a:off x="1014219" y="2322017"/>
              <a:ext cx="420018" cy="286477"/>
            </a:xfrm>
            <a:prstGeom prst="rect">
              <a:avLst/>
            </a:prstGeom>
            <a:noFill/>
            <a:ln w="19050">
              <a:noFill/>
            </a:ln>
          </p:spPr>
          <p:txBody>
            <a:bodyPr wrap="none" rtlCol="0" anchor="ctr">
              <a:spAutoFit/>
            </a:bodyPr>
            <a:lstStyle/>
            <a:p>
              <a:pPr algn="r"/>
              <a:r>
                <a:rPr lang="fr-FR" sz="1000" b="1" dirty="0">
                  <a:solidFill>
                    <a:schemeClr val="tx1">
                      <a:lumMod val="65000"/>
                      <a:lumOff val="35000"/>
                    </a:schemeClr>
                  </a:solidFill>
                </a:rPr>
                <a:t>0.8</a:t>
              </a:r>
            </a:p>
          </p:txBody>
        </p:sp>
        <p:cxnSp>
          <p:nvCxnSpPr>
            <p:cNvPr id="21" name="Connecteur droit 122"/>
            <p:cNvCxnSpPr/>
            <p:nvPr/>
          </p:nvCxnSpPr>
          <p:spPr>
            <a:xfrm flipH="1">
              <a:off x="1393794" y="2467742"/>
              <a:ext cx="70706" cy="0"/>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cxnSp>
          <p:nvCxnSpPr>
            <p:cNvPr id="112" name="Connecteur droit 122"/>
            <p:cNvCxnSpPr/>
            <p:nvPr/>
          </p:nvCxnSpPr>
          <p:spPr>
            <a:xfrm flipH="1">
              <a:off x="1393794" y="2130837"/>
              <a:ext cx="70706" cy="0"/>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cxnSp>
          <p:nvCxnSpPr>
            <p:cNvPr id="113" name="Connecteur droit 122"/>
            <p:cNvCxnSpPr/>
            <p:nvPr/>
          </p:nvCxnSpPr>
          <p:spPr>
            <a:xfrm flipH="1">
              <a:off x="1393794" y="2804647"/>
              <a:ext cx="70706" cy="0"/>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cxnSp>
          <p:nvCxnSpPr>
            <p:cNvPr id="19" name="Connecteur droit 120"/>
            <p:cNvCxnSpPr/>
            <p:nvPr/>
          </p:nvCxnSpPr>
          <p:spPr>
            <a:xfrm flipH="1">
              <a:off x="1393794" y="1793932"/>
              <a:ext cx="70706" cy="0"/>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20" name="ZoneTexte 121"/>
            <p:cNvSpPr txBox="1"/>
            <p:nvPr/>
          </p:nvSpPr>
          <p:spPr>
            <a:xfrm>
              <a:off x="1014219" y="1650695"/>
              <a:ext cx="420018" cy="286477"/>
            </a:xfrm>
            <a:prstGeom prst="rect">
              <a:avLst/>
            </a:prstGeom>
            <a:noFill/>
            <a:ln w="19050">
              <a:noFill/>
            </a:ln>
          </p:spPr>
          <p:txBody>
            <a:bodyPr wrap="none" rtlCol="0" anchor="ctr">
              <a:spAutoFit/>
            </a:bodyPr>
            <a:lstStyle/>
            <a:p>
              <a:pPr algn="r"/>
              <a:r>
                <a:rPr lang="fr-FR" sz="1000" b="1" dirty="0">
                  <a:solidFill>
                    <a:schemeClr val="tx1">
                      <a:lumMod val="65000"/>
                      <a:lumOff val="35000"/>
                    </a:schemeClr>
                  </a:solidFill>
                </a:rPr>
                <a:t>1.0</a:t>
              </a:r>
            </a:p>
          </p:txBody>
        </p:sp>
        <p:sp>
          <p:nvSpPr>
            <p:cNvPr id="102" name="ZoneTexte 121"/>
            <p:cNvSpPr txBox="1"/>
            <p:nvPr/>
          </p:nvSpPr>
          <p:spPr>
            <a:xfrm>
              <a:off x="1073240" y="2006484"/>
              <a:ext cx="360997" cy="246221"/>
            </a:xfrm>
            <a:prstGeom prst="rect">
              <a:avLst/>
            </a:prstGeom>
            <a:noFill/>
            <a:ln w="19050">
              <a:noFill/>
            </a:ln>
          </p:spPr>
          <p:txBody>
            <a:bodyPr wrap="none" rtlCol="0" anchor="ctr">
              <a:spAutoFit/>
            </a:bodyPr>
            <a:lstStyle/>
            <a:p>
              <a:pPr algn="r"/>
              <a:r>
                <a:rPr lang="fr-FR" sz="1000" b="1" dirty="0" smtClean="0">
                  <a:solidFill>
                    <a:schemeClr val="tx1">
                      <a:lumMod val="65000"/>
                      <a:lumOff val="35000"/>
                    </a:schemeClr>
                  </a:solidFill>
                </a:rPr>
                <a:t>0.9</a:t>
              </a:r>
              <a:endParaRPr lang="fr-FR" sz="1000" b="1" dirty="0">
                <a:solidFill>
                  <a:schemeClr val="tx1">
                    <a:lumMod val="65000"/>
                    <a:lumOff val="35000"/>
                  </a:schemeClr>
                </a:solidFill>
              </a:endParaRPr>
            </a:p>
          </p:txBody>
        </p:sp>
        <p:sp>
          <p:nvSpPr>
            <p:cNvPr id="107" name="ZoneTexte 121"/>
            <p:cNvSpPr txBox="1"/>
            <p:nvPr/>
          </p:nvSpPr>
          <p:spPr>
            <a:xfrm>
              <a:off x="1073240" y="2677806"/>
              <a:ext cx="360997" cy="246221"/>
            </a:xfrm>
            <a:prstGeom prst="rect">
              <a:avLst/>
            </a:prstGeom>
            <a:noFill/>
            <a:ln w="19050">
              <a:noFill/>
            </a:ln>
          </p:spPr>
          <p:txBody>
            <a:bodyPr wrap="none" rtlCol="0" anchor="ctr">
              <a:spAutoFit/>
            </a:bodyPr>
            <a:lstStyle/>
            <a:p>
              <a:pPr algn="r"/>
              <a:r>
                <a:rPr lang="fr-FR" sz="1000" b="1" dirty="0" smtClean="0">
                  <a:solidFill>
                    <a:schemeClr val="tx1">
                      <a:lumMod val="65000"/>
                      <a:lumOff val="35000"/>
                    </a:schemeClr>
                  </a:solidFill>
                </a:rPr>
                <a:t>0.7</a:t>
              </a:r>
              <a:endParaRPr lang="fr-FR" sz="1000" b="1" dirty="0">
                <a:solidFill>
                  <a:schemeClr val="tx1">
                    <a:lumMod val="65000"/>
                    <a:lumOff val="35000"/>
                  </a:schemeClr>
                </a:solidFill>
              </a:endParaRPr>
            </a:p>
          </p:txBody>
        </p:sp>
        <p:sp>
          <p:nvSpPr>
            <p:cNvPr id="108" name="ZoneTexte 121"/>
            <p:cNvSpPr txBox="1"/>
            <p:nvPr/>
          </p:nvSpPr>
          <p:spPr>
            <a:xfrm>
              <a:off x="1073242" y="3349128"/>
              <a:ext cx="360997" cy="246221"/>
            </a:xfrm>
            <a:prstGeom prst="rect">
              <a:avLst/>
            </a:prstGeom>
            <a:noFill/>
            <a:ln w="19050">
              <a:noFill/>
            </a:ln>
          </p:spPr>
          <p:txBody>
            <a:bodyPr wrap="none" rtlCol="0" anchor="ctr">
              <a:spAutoFit/>
            </a:bodyPr>
            <a:lstStyle/>
            <a:p>
              <a:pPr algn="r"/>
              <a:r>
                <a:rPr lang="fr-FR" sz="1000" b="1" dirty="0" smtClean="0">
                  <a:solidFill>
                    <a:schemeClr val="tx1">
                      <a:lumMod val="65000"/>
                      <a:lumOff val="35000"/>
                    </a:schemeClr>
                  </a:solidFill>
                </a:rPr>
                <a:t>0.5</a:t>
              </a:r>
              <a:endParaRPr lang="fr-FR" sz="1000" b="1" dirty="0">
                <a:solidFill>
                  <a:schemeClr val="tx1">
                    <a:lumMod val="65000"/>
                    <a:lumOff val="35000"/>
                  </a:schemeClr>
                </a:solidFill>
              </a:endParaRPr>
            </a:p>
          </p:txBody>
        </p:sp>
        <p:sp>
          <p:nvSpPr>
            <p:cNvPr id="109" name="ZoneTexte 121"/>
            <p:cNvSpPr txBox="1"/>
            <p:nvPr/>
          </p:nvSpPr>
          <p:spPr>
            <a:xfrm>
              <a:off x="1073240" y="4020450"/>
              <a:ext cx="360997" cy="246221"/>
            </a:xfrm>
            <a:prstGeom prst="rect">
              <a:avLst/>
            </a:prstGeom>
            <a:noFill/>
            <a:ln w="19050">
              <a:noFill/>
            </a:ln>
          </p:spPr>
          <p:txBody>
            <a:bodyPr wrap="none" rtlCol="0" anchor="ctr">
              <a:spAutoFit/>
            </a:bodyPr>
            <a:lstStyle/>
            <a:p>
              <a:pPr algn="r"/>
              <a:r>
                <a:rPr lang="fr-FR" sz="1000" b="1" dirty="0" smtClean="0">
                  <a:solidFill>
                    <a:schemeClr val="tx1">
                      <a:lumMod val="65000"/>
                      <a:lumOff val="35000"/>
                    </a:schemeClr>
                  </a:solidFill>
                </a:rPr>
                <a:t>0.3</a:t>
              </a:r>
              <a:endParaRPr lang="fr-FR" sz="1000" b="1" dirty="0">
                <a:solidFill>
                  <a:schemeClr val="tx1">
                    <a:lumMod val="65000"/>
                    <a:lumOff val="35000"/>
                  </a:schemeClr>
                </a:solidFill>
              </a:endParaRPr>
            </a:p>
          </p:txBody>
        </p:sp>
        <p:sp>
          <p:nvSpPr>
            <p:cNvPr id="110" name="ZoneTexte 121"/>
            <p:cNvSpPr txBox="1"/>
            <p:nvPr/>
          </p:nvSpPr>
          <p:spPr>
            <a:xfrm>
              <a:off x="1077740" y="4691772"/>
              <a:ext cx="362937" cy="246221"/>
            </a:xfrm>
            <a:prstGeom prst="rect">
              <a:avLst/>
            </a:prstGeom>
            <a:noFill/>
            <a:ln w="19050">
              <a:noFill/>
            </a:ln>
          </p:spPr>
          <p:txBody>
            <a:bodyPr wrap="none" rtlCol="0" anchor="ctr">
              <a:spAutoFit/>
            </a:bodyPr>
            <a:lstStyle/>
            <a:p>
              <a:pPr algn="r"/>
              <a:r>
                <a:rPr lang="fr-FR" sz="1000" b="1" dirty="0" smtClean="0">
                  <a:solidFill>
                    <a:schemeClr val="tx1">
                      <a:lumMod val="65000"/>
                      <a:lumOff val="35000"/>
                    </a:schemeClr>
                  </a:solidFill>
                </a:rPr>
                <a:t>0.1</a:t>
              </a:r>
              <a:endParaRPr lang="fr-FR" sz="1000" b="1" dirty="0">
                <a:solidFill>
                  <a:schemeClr val="tx1">
                    <a:lumMod val="65000"/>
                    <a:lumOff val="35000"/>
                  </a:schemeClr>
                </a:solidFill>
              </a:endParaRPr>
            </a:p>
          </p:txBody>
        </p:sp>
        <p:sp>
          <p:nvSpPr>
            <p:cNvPr id="17" name="ZoneTexte 118"/>
            <p:cNvSpPr txBox="1"/>
            <p:nvPr/>
          </p:nvSpPr>
          <p:spPr>
            <a:xfrm>
              <a:off x="1137318" y="5007307"/>
              <a:ext cx="296922" cy="286477"/>
            </a:xfrm>
            <a:prstGeom prst="rect">
              <a:avLst/>
            </a:prstGeom>
            <a:noFill/>
            <a:ln w="19050">
              <a:noFill/>
            </a:ln>
          </p:spPr>
          <p:txBody>
            <a:bodyPr wrap="none" rtlCol="0" anchor="ctr">
              <a:spAutoFit/>
            </a:bodyPr>
            <a:lstStyle/>
            <a:p>
              <a:pPr algn="r"/>
              <a:r>
                <a:rPr lang="fr-FR" sz="1000" b="1" dirty="0">
                  <a:solidFill>
                    <a:schemeClr val="tx1">
                      <a:lumMod val="65000"/>
                      <a:lumOff val="35000"/>
                    </a:schemeClr>
                  </a:solidFill>
                </a:rPr>
                <a:t>0</a:t>
              </a:r>
            </a:p>
          </p:txBody>
        </p:sp>
        <p:sp>
          <p:nvSpPr>
            <p:cNvPr id="18" name="ZoneTexte 119"/>
            <p:cNvSpPr txBox="1"/>
            <p:nvPr/>
          </p:nvSpPr>
          <p:spPr>
            <a:xfrm rot="16200000">
              <a:off x="104678" y="3240936"/>
              <a:ext cx="1710725" cy="246220"/>
            </a:xfrm>
            <a:prstGeom prst="rect">
              <a:avLst/>
            </a:prstGeom>
            <a:noFill/>
            <a:ln w="19050">
              <a:noFill/>
            </a:ln>
          </p:spPr>
          <p:txBody>
            <a:bodyPr wrap="none" rtlCol="0">
              <a:spAutoFit/>
            </a:bodyPr>
            <a:lstStyle/>
            <a:p>
              <a:pPr defTabSz="914377">
                <a:defRPr/>
              </a:pPr>
              <a:r>
                <a:rPr lang="en-GB" sz="1000" b="1" kern="0" dirty="0">
                  <a:solidFill>
                    <a:schemeClr val="tx1">
                      <a:lumMod val="65000"/>
                      <a:lumOff val="35000"/>
                    </a:schemeClr>
                  </a:solidFill>
                </a:rPr>
                <a:t>Estimated OS </a:t>
              </a:r>
              <a:r>
                <a:rPr lang="en-GB" sz="1000" b="1" kern="0" dirty="0" smtClean="0">
                  <a:solidFill>
                    <a:schemeClr val="tx1">
                      <a:lumMod val="65000"/>
                      <a:lumOff val="35000"/>
                    </a:schemeClr>
                  </a:solidFill>
                </a:rPr>
                <a:t>Probability</a:t>
              </a:r>
              <a:endParaRPr lang="en-GB" sz="1000" b="1" kern="0" dirty="0">
                <a:solidFill>
                  <a:schemeClr val="tx1">
                    <a:lumMod val="65000"/>
                    <a:lumOff val="35000"/>
                  </a:schemeClr>
                </a:solidFill>
              </a:endParaRPr>
            </a:p>
          </p:txBody>
        </p:sp>
        <p:cxnSp>
          <p:nvCxnSpPr>
            <p:cNvPr id="29" name="Connecteur droit 82"/>
            <p:cNvCxnSpPr/>
            <p:nvPr/>
          </p:nvCxnSpPr>
          <p:spPr>
            <a:xfrm>
              <a:off x="1406536" y="5150546"/>
              <a:ext cx="6207511" cy="0"/>
            </a:xfrm>
            <a:prstGeom prst="line">
              <a:avLst/>
            </a:prstGeom>
            <a:ln w="19050" cap="sq">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30" name="ZoneTexte 83"/>
            <p:cNvSpPr txBox="1"/>
            <p:nvPr/>
          </p:nvSpPr>
          <p:spPr>
            <a:xfrm>
              <a:off x="1343059" y="5262029"/>
              <a:ext cx="296922"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0</a:t>
              </a:r>
            </a:p>
          </p:txBody>
        </p:sp>
        <p:sp>
          <p:nvSpPr>
            <p:cNvPr id="64" name="Freeform 5"/>
            <p:cNvSpPr>
              <a:spLocks/>
            </p:cNvSpPr>
            <p:nvPr/>
          </p:nvSpPr>
          <p:spPr bwMode="auto">
            <a:xfrm>
              <a:off x="1489811" y="1822491"/>
              <a:ext cx="6137801" cy="3251334"/>
            </a:xfrm>
            <a:custGeom>
              <a:avLst/>
              <a:gdLst>
                <a:gd name="T0" fmla="*/ 32 w 2918"/>
                <a:gd name="T1" fmla="*/ 10 h 1484"/>
                <a:gd name="T2" fmla="*/ 72 w 2918"/>
                <a:gd name="T3" fmla="*/ 30 h 1484"/>
                <a:gd name="T4" fmla="*/ 100 w 2918"/>
                <a:gd name="T5" fmla="*/ 78 h 1484"/>
                <a:gd name="T6" fmla="*/ 130 w 2918"/>
                <a:gd name="T7" fmla="*/ 106 h 1484"/>
                <a:gd name="T8" fmla="*/ 158 w 2918"/>
                <a:gd name="T9" fmla="*/ 130 h 1484"/>
                <a:gd name="T10" fmla="*/ 178 w 2918"/>
                <a:gd name="T11" fmla="*/ 162 h 1484"/>
                <a:gd name="T12" fmla="*/ 210 w 2918"/>
                <a:gd name="T13" fmla="*/ 176 h 1484"/>
                <a:gd name="T14" fmla="*/ 236 w 2918"/>
                <a:gd name="T15" fmla="*/ 212 h 1484"/>
                <a:gd name="T16" fmla="*/ 272 w 2918"/>
                <a:gd name="T17" fmla="*/ 246 h 1484"/>
                <a:gd name="T18" fmla="*/ 292 w 2918"/>
                <a:gd name="T19" fmla="*/ 282 h 1484"/>
                <a:gd name="T20" fmla="*/ 324 w 2918"/>
                <a:gd name="T21" fmla="*/ 320 h 1484"/>
                <a:gd name="T22" fmla="*/ 356 w 2918"/>
                <a:gd name="T23" fmla="*/ 350 h 1484"/>
                <a:gd name="T24" fmla="*/ 388 w 2918"/>
                <a:gd name="T25" fmla="*/ 380 h 1484"/>
                <a:gd name="T26" fmla="*/ 426 w 2918"/>
                <a:gd name="T27" fmla="*/ 414 h 1484"/>
                <a:gd name="T28" fmla="*/ 454 w 2918"/>
                <a:gd name="T29" fmla="*/ 436 h 1484"/>
                <a:gd name="T30" fmla="*/ 490 w 2918"/>
                <a:gd name="T31" fmla="*/ 472 h 1484"/>
                <a:gd name="T32" fmla="*/ 524 w 2918"/>
                <a:gd name="T33" fmla="*/ 496 h 1484"/>
                <a:gd name="T34" fmla="*/ 548 w 2918"/>
                <a:gd name="T35" fmla="*/ 520 h 1484"/>
                <a:gd name="T36" fmla="*/ 592 w 2918"/>
                <a:gd name="T37" fmla="*/ 536 h 1484"/>
                <a:gd name="T38" fmla="*/ 622 w 2918"/>
                <a:gd name="T39" fmla="*/ 566 h 1484"/>
                <a:gd name="T40" fmla="*/ 652 w 2918"/>
                <a:gd name="T41" fmla="*/ 620 h 1484"/>
                <a:gd name="T42" fmla="*/ 692 w 2918"/>
                <a:gd name="T43" fmla="*/ 644 h 1484"/>
                <a:gd name="T44" fmla="*/ 720 w 2918"/>
                <a:gd name="T45" fmla="*/ 688 h 1484"/>
                <a:gd name="T46" fmla="*/ 756 w 2918"/>
                <a:gd name="T47" fmla="*/ 728 h 1484"/>
                <a:gd name="T48" fmla="*/ 804 w 2918"/>
                <a:gd name="T49" fmla="*/ 766 h 1484"/>
                <a:gd name="T50" fmla="*/ 852 w 2918"/>
                <a:gd name="T51" fmla="*/ 808 h 1484"/>
                <a:gd name="T52" fmla="*/ 902 w 2918"/>
                <a:gd name="T53" fmla="*/ 842 h 1484"/>
                <a:gd name="T54" fmla="*/ 974 w 2918"/>
                <a:gd name="T55" fmla="*/ 874 h 1484"/>
                <a:gd name="T56" fmla="*/ 1034 w 2918"/>
                <a:gd name="T57" fmla="*/ 884 h 1484"/>
                <a:gd name="T58" fmla="*/ 1074 w 2918"/>
                <a:gd name="T59" fmla="*/ 902 h 1484"/>
                <a:gd name="T60" fmla="*/ 1132 w 2918"/>
                <a:gd name="T61" fmla="*/ 916 h 1484"/>
                <a:gd name="T62" fmla="*/ 1174 w 2918"/>
                <a:gd name="T63" fmla="*/ 936 h 1484"/>
                <a:gd name="T64" fmla="*/ 1218 w 2918"/>
                <a:gd name="T65" fmla="*/ 964 h 1484"/>
                <a:gd name="T66" fmla="*/ 1254 w 2918"/>
                <a:gd name="T67" fmla="*/ 982 h 1484"/>
                <a:gd name="T68" fmla="*/ 1294 w 2918"/>
                <a:gd name="T69" fmla="*/ 1004 h 1484"/>
                <a:gd name="T70" fmla="*/ 1346 w 2918"/>
                <a:gd name="T71" fmla="*/ 1026 h 1484"/>
                <a:gd name="T72" fmla="*/ 1396 w 2918"/>
                <a:gd name="T73" fmla="*/ 1050 h 1484"/>
                <a:gd name="T74" fmla="*/ 1448 w 2918"/>
                <a:gd name="T75" fmla="*/ 1060 h 1484"/>
                <a:gd name="T76" fmla="*/ 1480 w 2918"/>
                <a:gd name="T77" fmla="*/ 1088 h 1484"/>
                <a:gd name="T78" fmla="*/ 1534 w 2918"/>
                <a:gd name="T79" fmla="*/ 1102 h 1484"/>
                <a:gd name="T80" fmla="*/ 1596 w 2918"/>
                <a:gd name="T81" fmla="*/ 1114 h 1484"/>
                <a:gd name="T82" fmla="*/ 1666 w 2918"/>
                <a:gd name="T83" fmla="*/ 1132 h 1484"/>
                <a:gd name="T84" fmla="*/ 1734 w 2918"/>
                <a:gd name="T85" fmla="*/ 1158 h 1484"/>
                <a:gd name="T86" fmla="*/ 1832 w 2918"/>
                <a:gd name="T87" fmla="*/ 1178 h 1484"/>
                <a:gd name="T88" fmla="*/ 1862 w 2918"/>
                <a:gd name="T89" fmla="*/ 1192 h 1484"/>
                <a:gd name="T90" fmla="*/ 1942 w 2918"/>
                <a:gd name="T91" fmla="*/ 1194 h 1484"/>
                <a:gd name="T92" fmla="*/ 2052 w 2918"/>
                <a:gd name="T93" fmla="*/ 1210 h 1484"/>
                <a:gd name="T94" fmla="*/ 2184 w 2918"/>
                <a:gd name="T95" fmla="*/ 1234 h 1484"/>
                <a:gd name="T96" fmla="*/ 2278 w 2918"/>
                <a:gd name="T97" fmla="*/ 1254 h 1484"/>
                <a:gd name="T98" fmla="*/ 2302 w 2918"/>
                <a:gd name="T99" fmla="*/ 1284 h 1484"/>
                <a:gd name="T100" fmla="*/ 2358 w 2918"/>
                <a:gd name="T101" fmla="*/ 1298 h 1484"/>
                <a:gd name="T102" fmla="*/ 2372 w 2918"/>
                <a:gd name="T103" fmla="*/ 1342 h 1484"/>
                <a:gd name="T104" fmla="*/ 2918 w 2918"/>
                <a:gd name="T105" fmla="*/ 1378 h 1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918" h="1484">
                  <a:moveTo>
                    <a:pt x="0" y="2"/>
                  </a:moveTo>
                  <a:lnTo>
                    <a:pt x="28" y="0"/>
                  </a:lnTo>
                  <a:lnTo>
                    <a:pt x="32" y="10"/>
                  </a:lnTo>
                  <a:lnTo>
                    <a:pt x="48" y="8"/>
                  </a:lnTo>
                  <a:lnTo>
                    <a:pt x="62" y="22"/>
                  </a:lnTo>
                  <a:lnTo>
                    <a:pt x="72" y="30"/>
                  </a:lnTo>
                  <a:lnTo>
                    <a:pt x="74" y="44"/>
                  </a:lnTo>
                  <a:lnTo>
                    <a:pt x="94" y="54"/>
                  </a:lnTo>
                  <a:lnTo>
                    <a:pt x="100" y="78"/>
                  </a:lnTo>
                  <a:lnTo>
                    <a:pt x="112" y="80"/>
                  </a:lnTo>
                  <a:lnTo>
                    <a:pt x="128" y="90"/>
                  </a:lnTo>
                  <a:lnTo>
                    <a:pt x="130" y="106"/>
                  </a:lnTo>
                  <a:lnTo>
                    <a:pt x="142" y="110"/>
                  </a:lnTo>
                  <a:lnTo>
                    <a:pt x="148" y="124"/>
                  </a:lnTo>
                  <a:lnTo>
                    <a:pt x="158" y="130"/>
                  </a:lnTo>
                  <a:lnTo>
                    <a:pt x="166" y="132"/>
                  </a:lnTo>
                  <a:lnTo>
                    <a:pt x="176" y="146"/>
                  </a:lnTo>
                  <a:lnTo>
                    <a:pt x="178" y="162"/>
                  </a:lnTo>
                  <a:lnTo>
                    <a:pt x="192" y="164"/>
                  </a:lnTo>
                  <a:lnTo>
                    <a:pt x="200" y="172"/>
                  </a:lnTo>
                  <a:lnTo>
                    <a:pt x="210" y="176"/>
                  </a:lnTo>
                  <a:lnTo>
                    <a:pt x="222" y="190"/>
                  </a:lnTo>
                  <a:lnTo>
                    <a:pt x="232" y="190"/>
                  </a:lnTo>
                  <a:lnTo>
                    <a:pt x="236" y="212"/>
                  </a:lnTo>
                  <a:lnTo>
                    <a:pt x="248" y="214"/>
                  </a:lnTo>
                  <a:lnTo>
                    <a:pt x="262" y="236"/>
                  </a:lnTo>
                  <a:lnTo>
                    <a:pt x="272" y="246"/>
                  </a:lnTo>
                  <a:lnTo>
                    <a:pt x="280" y="250"/>
                  </a:lnTo>
                  <a:lnTo>
                    <a:pt x="280" y="270"/>
                  </a:lnTo>
                  <a:lnTo>
                    <a:pt x="292" y="282"/>
                  </a:lnTo>
                  <a:lnTo>
                    <a:pt x="308" y="292"/>
                  </a:lnTo>
                  <a:lnTo>
                    <a:pt x="316" y="312"/>
                  </a:lnTo>
                  <a:lnTo>
                    <a:pt x="324" y="320"/>
                  </a:lnTo>
                  <a:lnTo>
                    <a:pt x="330" y="336"/>
                  </a:lnTo>
                  <a:lnTo>
                    <a:pt x="342" y="348"/>
                  </a:lnTo>
                  <a:lnTo>
                    <a:pt x="356" y="350"/>
                  </a:lnTo>
                  <a:lnTo>
                    <a:pt x="364" y="358"/>
                  </a:lnTo>
                  <a:lnTo>
                    <a:pt x="372" y="368"/>
                  </a:lnTo>
                  <a:lnTo>
                    <a:pt x="388" y="380"/>
                  </a:lnTo>
                  <a:lnTo>
                    <a:pt x="410" y="390"/>
                  </a:lnTo>
                  <a:lnTo>
                    <a:pt x="424" y="400"/>
                  </a:lnTo>
                  <a:lnTo>
                    <a:pt x="426" y="414"/>
                  </a:lnTo>
                  <a:lnTo>
                    <a:pt x="434" y="416"/>
                  </a:lnTo>
                  <a:lnTo>
                    <a:pt x="440" y="428"/>
                  </a:lnTo>
                  <a:lnTo>
                    <a:pt x="454" y="436"/>
                  </a:lnTo>
                  <a:lnTo>
                    <a:pt x="464" y="450"/>
                  </a:lnTo>
                  <a:lnTo>
                    <a:pt x="476" y="464"/>
                  </a:lnTo>
                  <a:lnTo>
                    <a:pt x="490" y="472"/>
                  </a:lnTo>
                  <a:lnTo>
                    <a:pt x="506" y="478"/>
                  </a:lnTo>
                  <a:lnTo>
                    <a:pt x="510" y="496"/>
                  </a:lnTo>
                  <a:lnTo>
                    <a:pt x="524" y="496"/>
                  </a:lnTo>
                  <a:lnTo>
                    <a:pt x="524" y="506"/>
                  </a:lnTo>
                  <a:lnTo>
                    <a:pt x="538" y="508"/>
                  </a:lnTo>
                  <a:lnTo>
                    <a:pt x="548" y="520"/>
                  </a:lnTo>
                  <a:lnTo>
                    <a:pt x="568" y="520"/>
                  </a:lnTo>
                  <a:lnTo>
                    <a:pt x="574" y="532"/>
                  </a:lnTo>
                  <a:lnTo>
                    <a:pt x="592" y="536"/>
                  </a:lnTo>
                  <a:lnTo>
                    <a:pt x="600" y="550"/>
                  </a:lnTo>
                  <a:lnTo>
                    <a:pt x="612" y="550"/>
                  </a:lnTo>
                  <a:lnTo>
                    <a:pt x="622" y="566"/>
                  </a:lnTo>
                  <a:lnTo>
                    <a:pt x="632" y="582"/>
                  </a:lnTo>
                  <a:lnTo>
                    <a:pt x="646" y="600"/>
                  </a:lnTo>
                  <a:lnTo>
                    <a:pt x="652" y="620"/>
                  </a:lnTo>
                  <a:lnTo>
                    <a:pt x="664" y="634"/>
                  </a:lnTo>
                  <a:lnTo>
                    <a:pt x="678" y="644"/>
                  </a:lnTo>
                  <a:lnTo>
                    <a:pt x="692" y="644"/>
                  </a:lnTo>
                  <a:lnTo>
                    <a:pt x="698" y="650"/>
                  </a:lnTo>
                  <a:lnTo>
                    <a:pt x="706" y="668"/>
                  </a:lnTo>
                  <a:lnTo>
                    <a:pt x="720" y="688"/>
                  </a:lnTo>
                  <a:lnTo>
                    <a:pt x="730" y="700"/>
                  </a:lnTo>
                  <a:lnTo>
                    <a:pt x="744" y="710"/>
                  </a:lnTo>
                  <a:lnTo>
                    <a:pt x="756" y="728"/>
                  </a:lnTo>
                  <a:lnTo>
                    <a:pt x="778" y="742"/>
                  </a:lnTo>
                  <a:lnTo>
                    <a:pt x="792" y="758"/>
                  </a:lnTo>
                  <a:lnTo>
                    <a:pt x="804" y="766"/>
                  </a:lnTo>
                  <a:lnTo>
                    <a:pt x="826" y="780"/>
                  </a:lnTo>
                  <a:lnTo>
                    <a:pt x="838" y="790"/>
                  </a:lnTo>
                  <a:lnTo>
                    <a:pt x="852" y="808"/>
                  </a:lnTo>
                  <a:lnTo>
                    <a:pt x="868" y="822"/>
                  </a:lnTo>
                  <a:lnTo>
                    <a:pt x="886" y="834"/>
                  </a:lnTo>
                  <a:lnTo>
                    <a:pt x="902" y="842"/>
                  </a:lnTo>
                  <a:lnTo>
                    <a:pt x="920" y="860"/>
                  </a:lnTo>
                  <a:lnTo>
                    <a:pt x="966" y="862"/>
                  </a:lnTo>
                  <a:lnTo>
                    <a:pt x="974" y="874"/>
                  </a:lnTo>
                  <a:lnTo>
                    <a:pt x="986" y="882"/>
                  </a:lnTo>
                  <a:lnTo>
                    <a:pt x="1008" y="880"/>
                  </a:lnTo>
                  <a:lnTo>
                    <a:pt x="1034" y="884"/>
                  </a:lnTo>
                  <a:lnTo>
                    <a:pt x="1040" y="896"/>
                  </a:lnTo>
                  <a:lnTo>
                    <a:pt x="1054" y="898"/>
                  </a:lnTo>
                  <a:lnTo>
                    <a:pt x="1074" y="902"/>
                  </a:lnTo>
                  <a:lnTo>
                    <a:pt x="1086" y="912"/>
                  </a:lnTo>
                  <a:lnTo>
                    <a:pt x="1104" y="910"/>
                  </a:lnTo>
                  <a:lnTo>
                    <a:pt x="1132" y="916"/>
                  </a:lnTo>
                  <a:lnTo>
                    <a:pt x="1140" y="930"/>
                  </a:lnTo>
                  <a:lnTo>
                    <a:pt x="1154" y="936"/>
                  </a:lnTo>
                  <a:lnTo>
                    <a:pt x="1174" y="936"/>
                  </a:lnTo>
                  <a:lnTo>
                    <a:pt x="1186" y="954"/>
                  </a:lnTo>
                  <a:lnTo>
                    <a:pt x="1202" y="954"/>
                  </a:lnTo>
                  <a:lnTo>
                    <a:pt x="1218" y="964"/>
                  </a:lnTo>
                  <a:lnTo>
                    <a:pt x="1226" y="974"/>
                  </a:lnTo>
                  <a:lnTo>
                    <a:pt x="1240" y="982"/>
                  </a:lnTo>
                  <a:lnTo>
                    <a:pt x="1254" y="982"/>
                  </a:lnTo>
                  <a:lnTo>
                    <a:pt x="1264" y="996"/>
                  </a:lnTo>
                  <a:lnTo>
                    <a:pt x="1280" y="994"/>
                  </a:lnTo>
                  <a:lnTo>
                    <a:pt x="1294" y="1004"/>
                  </a:lnTo>
                  <a:lnTo>
                    <a:pt x="1314" y="1006"/>
                  </a:lnTo>
                  <a:lnTo>
                    <a:pt x="1332" y="1010"/>
                  </a:lnTo>
                  <a:lnTo>
                    <a:pt x="1346" y="1026"/>
                  </a:lnTo>
                  <a:lnTo>
                    <a:pt x="1368" y="1028"/>
                  </a:lnTo>
                  <a:lnTo>
                    <a:pt x="1382" y="1032"/>
                  </a:lnTo>
                  <a:lnTo>
                    <a:pt x="1396" y="1050"/>
                  </a:lnTo>
                  <a:lnTo>
                    <a:pt x="1418" y="1050"/>
                  </a:lnTo>
                  <a:lnTo>
                    <a:pt x="1436" y="1050"/>
                  </a:lnTo>
                  <a:lnTo>
                    <a:pt x="1448" y="1060"/>
                  </a:lnTo>
                  <a:lnTo>
                    <a:pt x="1458" y="1068"/>
                  </a:lnTo>
                  <a:lnTo>
                    <a:pt x="1468" y="1082"/>
                  </a:lnTo>
                  <a:lnTo>
                    <a:pt x="1480" y="1088"/>
                  </a:lnTo>
                  <a:lnTo>
                    <a:pt x="1500" y="1094"/>
                  </a:lnTo>
                  <a:lnTo>
                    <a:pt x="1514" y="1100"/>
                  </a:lnTo>
                  <a:lnTo>
                    <a:pt x="1534" y="1102"/>
                  </a:lnTo>
                  <a:lnTo>
                    <a:pt x="1558" y="1104"/>
                  </a:lnTo>
                  <a:lnTo>
                    <a:pt x="1574" y="1102"/>
                  </a:lnTo>
                  <a:lnTo>
                    <a:pt x="1596" y="1114"/>
                  </a:lnTo>
                  <a:lnTo>
                    <a:pt x="1610" y="1120"/>
                  </a:lnTo>
                  <a:lnTo>
                    <a:pt x="1660" y="1118"/>
                  </a:lnTo>
                  <a:lnTo>
                    <a:pt x="1666" y="1132"/>
                  </a:lnTo>
                  <a:lnTo>
                    <a:pt x="1680" y="1140"/>
                  </a:lnTo>
                  <a:lnTo>
                    <a:pt x="1712" y="1140"/>
                  </a:lnTo>
                  <a:lnTo>
                    <a:pt x="1734" y="1158"/>
                  </a:lnTo>
                  <a:lnTo>
                    <a:pt x="1800" y="1164"/>
                  </a:lnTo>
                  <a:lnTo>
                    <a:pt x="1820" y="1172"/>
                  </a:lnTo>
                  <a:lnTo>
                    <a:pt x="1832" y="1178"/>
                  </a:lnTo>
                  <a:lnTo>
                    <a:pt x="1836" y="1192"/>
                  </a:lnTo>
                  <a:lnTo>
                    <a:pt x="1854" y="1188"/>
                  </a:lnTo>
                  <a:lnTo>
                    <a:pt x="1862" y="1192"/>
                  </a:lnTo>
                  <a:lnTo>
                    <a:pt x="1888" y="1194"/>
                  </a:lnTo>
                  <a:lnTo>
                    <a:pt x="1914" y="1194"/>
                  </a:lnTo>
                  <a:lnTo>
                    <a:pt x="1942" y="1194"/>
                  </a:lnTo>
                  <a:lnTo>
                    <a:pt x="1954" y="1210"/>
                  </a:lnTo>
                  <a:lnTo>
                    <a:pt x="1978" y="1210"/>
                  </a:lnTo>
                  <a:lnTo>
                    <a:pt x="2052" y="1210"/>
                  </a:lnTo>
                  <a:lnTo>
                    <a:pt x="2052" y="1226"/>
                  </a:lnTo>
                  <a:lnTo>
                    <a:pt x="2184" y="1226"/>
                  </a:lnTo>
                  <a:lnTo>
                    <a:pt x="2184" y="1234"/>
                  </a:lnTo>
                  <a:lnTo>
                    <a:pt x="2252" y="1234"/>
                  </a:lnTo>
                  <a:lnTo>
                    <a:pt x="2252" y="1254"/>
                  </a:lnTo>
                  <a:lnTo>
                    <a:pt x="2278" y="1254"/>
                  </a:lnTo>
                  <a:lnTo>
                    <a:pt x="2278" y="1270"/>
                  </a:lnTo>
                  <a:lnTo>
                    <a:pt x="2302" y="1270"/>
                  </a:lnTo>
                  <a:lnTo>
                    <a:pt x="2302" y="1284"/>
                  </a:lnTo>
                  <a:lnTo>
                    <a:pt x="2340" y="1284"/>
                  </a:lnTo>
                  <a:lnTo>
                    <a:pt x="2340" y="1298"/>
                  </a:lnTo>
                  <a:lnTo>
                    <a:pt x="2358" y="1298"/>
                  </a:lnTo>
                  <a:lnTo>
                    <a:pt x="2358" y="1324"/>
                  </a:lnTo>
                  <a:lnTo>
                    <a:pt x="2372" y="1324"/>
                  </a:lnTo>
                  <a:lnTo>
                    <a:pt x="2372" y="1342"/>
                  </a:lnTo>
                  <a:lnTo>
                    <a:pt x="2750" y="1342"/>
                  </a:lnTo>
                  <a:lnTo>
                    <a:pt x="2750" y="1378"/>
                  </a:lnTo>
                  <a:lnTo>
                    <a:pt x="2918" y="1378"/>
                  </a:lnTo>
                  <a:lnTo>
                    <a:pt x="2918" y="1484"/>
                  </a:lnTo>
                </a:path>
              </a:pathLst>
            </a:custGeom>
            <a:ln w="31750" cap="rnd">
              <a:solidFill>
                <a:schemeClr val="accent1"/>
              </a:solidFill>
            </a:ln>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fr-FR" sz="1200" b="1" dirty="0">
                <a:solidFill>
                  <a:schemeClr val="tx1">
                    <a:lumMod val="65000"/>
                    <a:lumOff val="35000"/>
                  </a:schemeClr>
                </a:solidFill>
              </a:endParaRPr>
            </a:p>
          </p:txBody>
        </p:sp>
        <p:sp>
          <p:nvSpPr>
            <p:cNvPr id="65" name="Freeform 9"/>
            <p:cNvSpPr>
              <a:spLocks/>
            </p:cNvSpPr>
            <p:nvPr/>
          </p:nvSpPr>
          <p:spPr bwMode="auto">
            <a:xfrm>
              <a:off x="1476245" y="1822491"/>
              <a:ext cx="5742357" cy="3054150"/>
            </a:xfrm>
            <a:custGeom>
              <a:avLst/>
              <a:gdLst>
                <a:gd name="T0" fmla="*/ 50 w 2730"/>
                <a:gd name="T1" fmla="*/ 16 h 1394"/>
                <a:gd name="T2" fmla="*/ 84 w 2730"/>
                <a:gd name="T3" fmla="*/ 50 h 1394"/>
                <a:gd name="T4" fmla="*/ 120 w 2730"/>
                <a:gd name="T5" fmla="*/ 86 h 1394"/>
                <a:gd name="T6" fmla="*/ 158 w 2730"/>
                <a:gd name="T7" fmla="*/ 112 h 1394"/>
                <a:gd name="T8" fmla="*/ 184 w 2730"/>
                <a:gd name="T9" fmla="*/ 144 h 1394"/>
                <a:gd name="T10" fmla="*/ 220 w 2730"/>
                <a:gd name="T11" fmla="*/ 194 h 1394"/>
                <a:gd name="T12" fmla="*/ 244 w 2730"/>
                <a:gd name="T13" fmla="*/ 246 h 1394"/>
                <a:gd name="T14" fmla="*/ 276 w 2730"/>
                <a:gd name="T15" fmla="*/ 294 h 1394"/>
                <a:gd name="T16" fmla="*/ 308 w 2730"/>
                <a:gd name="T17" fmla="*/ 334 h 1394"/>
                <a:gd name="T18" fmla="*/ 328 w 2730"/>
                <a:gd name="T19" fmla="*/ 368 h 1394"/>
                <a:gd name="T20" fmla="*/ 354 w 2730"/>
                <a:gd name="T21" fmla="*/ 394 h 1394"/>
                <a:gd name="T22" fmla="*/ 364 w 2730"/>
                <a:gd name="T23" fmla="*/ 426 h 1394"/>
                <a:gd name="T24" fmla="*/ 392 w 2730"/>
                <a:gd name="T25" fmla="*/ 464 h 1394"/>
                <a:gd name="T26" fmla="*/ 424 w 2730"/>
                <a:gd name="T27" fmla="*/ 506 h 1394"/>
                <a:gd name="T28" fmla="*/ 456 w 2730"/>
                <a:gd name="T29" fmla="*/ 518 h 1394"/>
                <a:gd name="T30" fmla="*/ 484 w 2730"/>
                <a:gd name="T31" fmla="*/ 560 h 1394"/>
                <a:gd name="T32" fmla="*/ 522 w 2730"/>
                <a:gd name="T33" fmla="*/ 596 h 1394"/>
                <a:gd name="T34" fmla="*/ 556 w 2730"/>
                <a:gd name="T35" fmla="*/ 648 h 1394"/>
                <a:gd name="T36" fmla="*/ 600 w 2730"/>
                <a:gd name="T37" fmla="*/ 682 h 1394"/>
                <a:gd name="T38" fmla="*/ 642 w 2730"/>
                <a:gd name="T39" fmla="*/ 718 h 1394"/>
                <a:gd name="T40" fmla="*/ 674 w 2730"/>
                <a:gd name="T41" fmla="*/ 754 h 1394"/>
                <a:gd name="T42" fmla="*/ 710 w 2730"/>
                <a:gd name="T43" fmla="*/ 774 h 1394"/>
                <a:gd name="T44" fmla="*/ 734 w 2730"/>
                <a:gd name="T45" fmla="*/ 802 h 1394"/>
                <a:gd name="T46" fmla="*/ 770 w 2730"/>
                <a:gd name="T47" fmla="*/ 822 h 1394"/>
                <a:gd name="T48" fmla="*/ 808 w 2730"/>
                <a:gd name="T49" fmla="*/ 856 h 1394"/>
                <a:gd name="T50" fmla="*/ 852 w 2730"/>
                <a:gd name="T51" fmla="*/ 872 h 1394"/>
                <a:gd name="T52" fmla="*/ 872 w 2730"/>
                <a:gd name="T53" fmla="*/ 894 h 1394"/>
                <a:gd name="T54" fmla="*/ 904 w 2730"/>
                <a:gd name="T55" fmla="*/ 914 h 1394"/>
                <a:gd name="T56" fmla="*/ 934 w 2730"/>
                <a:gd name="T57" fmla="*/ 948 h 1394"/>
                <a:gd name="T58" fmla="*/ 972 w 2730"/>
                <a:gd name="T59" fmla="*/ 960 h 1394"/>
                <a:gd name="T60" fmla="*/ 1008 w 2730"/>
                <a:gd name="T61" fmla="*/ 980 h 1394"/>
                <a:gd name="T62" fmla="*/ 1042 w 2730"/>
                <a:gd name="T63" fmla="*/ 986 h 1394"/>
                <a:gd name="T64" fmla="*/ 1088 w 2730"/>
                <a:gd name="T65" fmla="*/ 996 h 1394"/>
                <a:gd name="T66" fmla="*/ 1120 w 2730"/>
                <a:gd name="T67" fmla="*/ 1022 h 1394"/>
                <a:gd name="T68" fmla="*/ 1156 w 2730"/>
                <a:gd name="T69" fmla="*/ 1058 h 1394"/>
                <a:gd name="T70" fmla="*/ 1192 w 2730"/>
                <a:gd name="T71" fmla="*/ 1082 h 1394"/>
                <a:gd name="T72" fmla="*/ 1230 w 2730"/>
                <a:gd name="T73" fmla="*/ 1090 h 1394"/>
                <a:gd name="T74" fmla="*/ 1260 w 2730"/>
                <a:gd name="T75" fmla="*/ 1104 h 1394"/>
                <a:gd name="T76" fmla="*/ 1312 w 2730"/>
                <a:gd name="T77" fmla="*/ 1126 h 1394"/>
                <a:gd name="T78" fmla="*/ 1362 w 2730"/>
                <a:gd name="T79" fmla="*/ 1142 h 1394"/>
                <a:gd name="T80" fmla="*/ 1402 w 2730"/>
                <a:gd name="T81" fmla="*/ 1154 h 1394"/>
                <a:gd name="T82" fmla="*/ 1428 w 2730"/>
                <a:gd name="T83" fmla="*/ 1180 h 1394"/>
                <a:gd name="T84" fmla="*/ 1474 w 2730"/>
                <a:gd name="T85" fmla="*/ 1196 h 1394"/>
                <a:gd name="T86" fmla="*/ 1520 w 2730"/>
                <a:gd name="T87" fmla="*/ 1212 h 1394"/>
                <a:gd name="T88" fmla="*/ 1562 w 2730"/>
                <a:gd name="T89" fmla="*/ 1236 h 1394"/>
                <a:gd name="T90" fmla="*/ 1634 w 2730"/>
                <a:gd name="T91" fmla="*/ 1262 h 1394"/>
                <a:gd name="T92" fmla="*/ 1720 w 2730"/>
                <a:gd name="T93" fmla="*/ 1268 h 1394"/>
                <a:gd name="T94" fmla="*/ 1760 w 2730"/>
                <a:gd name="T95" fmla="*/ 1278 h 1394"/>
                <a:gd name="T96" fmla="*/ 1806 w 2730"/>
                <a:gd name="T97" fmla="*/ 1290 h 1394"/>
                <a:gd name="T98" fmla="*/ 1856 w 2730"/>
                <a:gd name="T99" fmla="*/ 1316 h 1394"/>
                <a:gd name="T100" fmla="*/ 1952 w 2730"/>
                <a:gd name="T101" fmla="*/ 1340 h 1394"/>
                <a:gd name="T102" fmla="*/ 2112 w 2730"/>
                <a:gd name="T103" fmla="*/ 1352 h 1394"/>
                <a:gd name="T104" fmla="*/ 2418 w 2730"/>
                <a:gd name="T105" fmla="*/ 1394 h 1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30" h="1394">
                  <a:moveTo>
                    <a:pt x="0" y="0"/>
                  </a:moveTo>
                  <a:lnTo>
                    <a:pt x="34" y="0"/>
                  </a:lnTo>
                  <a:lnTo>
                    <a:pt x="50" y="16"/>
                  </a:lnTo>
                  <a:lnTo>
                    <a:pt x="68" y="22"/>
                  </a:lnTo>
                  <a:lnTo>
                    <a:pt x="78" y="36"/>
                  </a:lnTo>
                  <a:lnTo>
                    <a:pt x="84" y="50"/>
                  </a:lnTo>
                  <a:lnTo>
                    <a:pt x="102" y="66"/>
                  </a:lnTo>
                  <a:lnTo>
                    <a:pt x="108" y="78"/>
                  </a:lnTo>
                  <a:lnTo>
                    <a:pt x="120" y="86"/>
                  </a:lnTo>
                  <a:lnTo>
                    <a:pt x="124" y="104"/>
                  </a:lnTo>
                  <a:lnTo>
                    <a:pt x="142" y="110"/>
                  </a:lnTo>
                  <a:lnTo>
                    <a:pt x="158" y="112"/>
                  </a:lnTo>
                  <a:lnTo>
                    <a:pt x="168" y="122"/>
                  </a:lnTo>
                  <a:lnTo>
                    <a:pt x="178" y="128"/>
                  </a:lnTo>
                  <a:lnTo>
                    <a:pt x="184" y="144"/>
                  </a:lnTo>
                  <a:lnTo>
                    <a:pt x="196" y="162"/>
                  </a:lnTo>
                  <a:lnTo>
                    <a:pt x="204" y="184"/>
                  </a:lnTo>
                  <a:lnTo>
                    <a:pt x="220" y="194"/>
                  </a:lnTo>
                  <a:lnTo>
                    <a:pt x="226" y="218"/>
                  </a:lnTo>
                  <a:lnTo>
                    <a:pt x="238" y="228"/>
                  </a:lnTo>
                  <a:lnTo>
                    <a:pt x="244" y="246"/>
                  </a:lnTo>
                  <a:lnTo>
                    <a:pt x="256" y="256"/>
                  </a:lnTo>
                  <a:lnTo>
                    <a:pt x="262" y="274"/>
                  </a:lnTo>
                  <a:lnTo>
                    <a:pt x="276" y="294"/>
                  </a:lnTo>
                  <a:lnTo>
                    <a:pt x="286" y="308"/>
                  </a:lnTo>
                  <a:lnTo>
                    <a:pt x="298" y="320"/>
                  </a:lnTo>
                  <a:lnTo>
                    <a:pt x="308" y="334"/>
                  </a:lnTo>
                  <a:lnTo>
                    <a:pt x="316" y="350"/>
                  </a:lnTo>
                  <a:lnTo>
                    <a:pt x="326" y="354"/>
                  </a:lnTo>
                  <a:lnTo>
                    <a:pt x="328" y="368"/>
                  </a:lnTo>
                  <a:lnTo>
                    <a:pt x="338" y="370"/>
                  </a:lnTo>
                  <a:lnTo>
                    <a:pt x="346" y="382"/>
                  </a:lnTo>
                  <a:lnTo>
                    <a:pt x="354" y="394"/>
                  </a:lnTo>
                  <a:lnTo>
                    <a:pt x="354" y="412"/>
                  </a:lnTo>
                  <a:lnTo>
                    <a:pt x="364" y="410"/>
                  </a:lnTo>
                  <a:lnTo>
                    <a:pt x="364" y="426"/>
                  </a:lnTo>
                  <a:lnTo>
                    <a:pt x="376" y="432"/>
                  </a:lnTo>
                  <a:lnTo>
                    <a:pt x="380" y="450"/>
                  </a:lnTo>
                  <a:lnTo>
                    <a:pt x="392" y="464"/>
                  </a:lnTo>
                  <a:lnTo>
                    <a:pt x="408" y="484"/>
                  </a:lnTo>
                  <a:lnTo>
                    <a:pt x="422" y="490"/>
                  </a:lnTo>
                  <a:lnTo>
                    <a:pt x="424" y="506"/>
                  </a:lnTo>
                  <a:lnTo>
                    <a:pt x="436" y="508"/>
                  </a:lnTo>
                  <a:lnTo>
                    <a:pt x="440" y="518"/>
                  </a:lnTo>
                  <a:lnTo>
                    <a:pt x="456" y="518"/>
                  </a:lnTo>
                  <a:lnTo>
                    <a:pt x="462" y="536"/>
                  </a:lnTo>
                  <a:lnTo>
                    <a:pt x="476" y="548"/>
                  </a:lnTo>
                  <a:lnTo>
                    <a:pt x="484" y="560"/>
                  </a:lnTo>
                  <a:lnTo>
                    <a:pt x="498" y="570"/>
                  </a:lnTo>
                  <a:lnTo>
                    <a:pt x="508" y="588"/>
                  </a:lnTo>
                  <a:lnTo>
                    <a:pt x="522" y="596"/>
                  </a:lnTo>
                  <a:lnTo>
                    <a:pt x="532" y="610"/>
                  </a:lnTo>
                  <a:lnTo>
                    <a:pt x="550" y="628"/>
                  </a:lnTo>
                  <a:lnTo>
                    <a:pt x="556" y="648"/>
                  </a:lnTo>
                  <a:lnTo>
                    <a:pt x="572" y="662"/>
                  </a:lnTo>
                  <a:lnTo>
                    <a:pt x="586" y="670"/>
                  </a:lnTo>
                  <a:lnTo>
                    <a:pt x="600" y="682"/>
                  </a:lnTo>
                  <a:lnTo>
                    <a:pt x="616" y="684"/>
                  </a:lnTo>
                  <a:lnTo>
                    <a:pt x="626" y="696"/>
                  </a:lnTo>
                  <a:lnTo>
                    <a:pt x="642" y="718"/>
                  </a:lnTo>
                  <a:lnTo>
                    <a:pt x="656" y="726"/>
                  </a:lnTo>
                  <a:lnTo>
                    <a:pt x="660" y="742"/>
                  </a:lnTo>
                  <a:lnTo>
                    <a:pt x="674" y="754"/>
                  </a:lnTo>
                  <a:lnTo>
                    <a:pt x="684" y="766"/>
                  </a:lnTo>
                  <a:lnTo>
                    <a:pt x="696" y="772"/>
                  </a:lnTo>
                  <a:lnTo>
                    <a:pt x="710" y="774"/>
                  </a:lnTo>
                  <a:lnTo>
                    <a:pt x="712" y="786"/>
                  </a:lnTo>
                  <a:lnTo>
                    <a:pt x="722" y="796"/>
                  </a:lnTo>
                  <a:lnTo>
                    <a:pt x="734" y="802"/>
                  </a:lnTo>
                  <a:lnTo>
                    <a:pt x="742" y="810"/>
                  </a:lnTo>
                  <a:lnTo>
                    <a:pt x="756" y="806"/>
                  </a:lnTo>
                  <a:lnTo>
                    <a:pt x="770" y="822"/>
                  </a:lnTo>
                  <a:lnTo>
                    <a:pt x="786" y="830"/>
                  </a:lnTo>
                  <a:lnTo>
                    <a:pt x="794" y="848"/>
                  </a:lnTo>
                  <a:lnTo>
                    <a:pt x="808" y="856"/>
                  </a:lnTo>
                  <a:lnTo>
                    <a:pt x="822" y="864"/>
                  </a:lnTo>
                  <a:lnTo>
                    <a:pt x="838" y="868"/>
                  </a:lnTo>
                  <a:lnTo>
                    <a:pt x="852" y="872"/>
                  </a:lnTo>
                  <a:lnTo>
                    <a:pt x="856" y="880"/>
                  </a:lnTo>
                  <a:lnTo>
                    <a:pt x="866" y="882"/>
                  </a:lnTo>
                  <a:lnTo>
                    <a:pt x="872" y="894"/>
                  </a:lnTo>
                  <a:lnTo>
                    <a:pt x="880" y="904"/>
                  </a:lnTo>
                  <a:lnTo>
                    <a:pt x="890" y="912"/>
                  </a:lnTo>
                  <a:lnTo>
                    <a:pt x="904" y="914"/>
                  </a:lnTo>
                  <a:lnTo>
                    <a:pt x="912" y="930"/>
                  </a:lnTo>
                  <a:lnTo>
                    <a:pt x="928" y="932"/>
                  </a:lnTo>
                  <a:lnTo>
                    <a:pt x="934" y="948"/>
                  </a:lnTo>
                  <a:lnTo>
                    <a:pt x="950" y="950"/>
                  </a:lnTo>
                  <a:lnTo>
                    <a:pt x="964" y="950"/>
                  </a:lnTo>
                  <a:lnTo>
                    <a:pt x="972" y="960"/>
                  </a:lnTo>
                  <a:lnTo>
                    <a:pt x="984" y="968"/>
                  </a:lnTo>
                  <a:lnTo>
                    <a:pt x="998" y="968"/>
                  </a:lnTo>
                  <a:lnTo>
                    <a:pt x="1008" y="980"/>
                  </a:lnTo>
                  <a:lnTo>
                    <a:pt x="1022" y="980"/>
                  </a:lnTo>
                  <a:lnTo>
                    <a:pt x="1030" y="986"/>
                  </a:lnTo>
                  <a:lnTo>
                    <a:pt x="1042" y="986"/>
                  </a:lnTo>
                  <a:lnTo>
                    <a:pt x="1056" y="988"/>
                  </a:lnTo>
                  <a:lnTo>
                    <a:pt x="1066" y="1000"/>
                  </a:lnTo>
                  <a:lnTo>
                    <a:pt x="1088" y="996"/>
                  </a:lnTo>
                  <a:lnTo>
                    <a:pt x="1098" y="1008"/>
                  </a:lnTo>
                  <a:lnTo>
                    <a:pt x="1108" y="1016"/>
                  </a:lnTo>
                  <a:lnTo>
                    <a:pt x="1120" y="1022"/>
                  </a:lnTo>
                  <a:lnTo>
                    <a:pt x="1132" y="1038"/>
                  </a:lnTo>
                  <a:lnTo>
                    <a:pt x="1148" y="1046"/>
                  </a:lnTo>
                  <a:lnTo>
                    <a:pt x="1156" y="1058"/>
                  </a:lnTo>
                  <a:lnTo>
                    <a:pt x="1174" y="1066"/>
                  </a:lnTo>
                  <a:lnTo>
                    <a:pt x="1186" y="1074"/>
                  </a:lnTo>
                  <a:lnTo>
                    <a:pt x="1192" y="1082"/>
                  </a:lnTo>
                  <a:lnTo>
                    <a:pt x="1204" y="1084"/>
                  </a:lnTo>
                  <a:lnTo>
                    <a:pt x="1212" y="1090"/>
                  </a:lnTo>
                  <a:lnTo>
                    <a:pt x="1230" y="1090"/>
                  </a:lnTo>
                  <a:lnTo>
                    <a:pt x="1236" y="1098"/>
                  </a:lnTo>
                  <a:lnTo>
                    <a:pt x="1250" y="1096"/>
                  </a:lnTo>
                  <a:lnTo>
                    <a:pt x="1260" y="1104"/>
                  </a:lnTo>
                  <a:lnTo>
                    <a:pt x="1278" y="1106"/>
                  </a:lnTo>
                  <a:lnTo>
                    <a:pt x="1292" y="1128"/>
                  </a:lnTo>
                  <a:lnTo>
                    <a:pt x="1312" y="1126"/>
                  </a:lnTo>
                  <a:lnTo>
                    <a:pt x="1322" y="1134"/>
                  </a:lnTo>
                  <a:lnTo>
                    <a:pt x="1342" y="1138"/>
                  </a:lnTo>
                  <a:lnTo>
                    <a:pt x="1362" y="1142"/>
                  </a:lnTo>
                  <a:lnTo>
                    <a:pt x="1374" y="1150"/>
                  </a:lnTo>
                  <a:lnTo>
                    <a:pt x="1390" y="1156"/>
                  </a:lnTo>
                  <a:lnTo>
                    <a:pt x="1402" y="1154"/>
                  </a:lnTo>
                  <a:lnTo>
                    <a:pt x="1408" y="1166"/>
                  </a:lnTo>
                  <a:lnTo>
                    <a:pt x="1420" y="1168"/>
                  </a:lnTo>
                  <a:lnTo>
                    <a:pt x="1428" y="1180"/>
                  </a:lnTo>
                  <a:lnTo>
                    <a:pt x="1444" y="1182"/>
                  </a:lnTo>
                  <a:lnTo>
                    <a:pt x="1464" y="1186"/>
                  </a:lnTo>
                  <a:lnTo>
                    <a:pt x="1474" y="1196"/>
                  </a:lnTo>
                  <a:lnTo>
                    <a:pt x="1490" y="1200"/>
                  </a:lnTo>
                  <a:lnTo>
                    <a:pt x="1500" y="1212"/>
                  </a:lnTo>
                  <a:lnTo>
                    <a:pt x="1520" y="1212"/>
                  </a:lnTo>
                  <a:lnTo>
                    <a:pt x="1532" y="1226"/>
                  </a:lnTo>
                  <a:lnTo>
                    <a:pt x="1550" y="1226"/>
                  </a:lnTo>
                  <a:lnTo>
                    <a:pt x="1562" y="1236"/>
                  </a:lnTo>
                  <a:lnTo>
                    <a:pt x="1572" y="1248"/>
                  </a:lnTo>
                  <a:lnTo>
                    <a:pt x="1624" y="1248"/>
                  </a:lnTo>
                  <a:lnTo>
                    <a:pt x="1634" y="1262"/>
                  </a:lnTo>
                  <a:lnTo>
                    <a:pt x="1642" y="1266"/>
                  </a:lnTo>
                  <a:lnTo>
                    <a:pt x="1704" y="1266"/>
                  </a:lnTo>
                  <a:lnTo>
                    <a:pt x="1720" y="1268"/>
                  </a:lnTo>
                  <a:lnTo>
                    <a:pt x="1730" y="1274"/>
                  </a:lnTo>
                  <a:lnTo>
                    <a:pt x="1748" y="1274"/>
                  </a:lnTo>
                  <a:lnTo>
                    <a:pt x="1760" y="1278"/>
                  </a:lnTo>
                  <a:lnTo>
                    <a:pt x="1766" y="1288"/>
                  </a:lnTo>
                  <a:lnTo>
                    <a:pt x="1790" y="1290"/>
                  </a:lnTo>
                  <a:lnTo>
                    <a:pt x="1806" y="1290"/>
                  </a:lnTo>
                  <a:lnTo>
                    <a:pt x="1820" y="1308"/>
                  </a:lnTo>
                  <a:lnTo>
                    <a:pt x="1828" y="1316"/>
                  </a:lnTo>
                  <a:lnTo>
                    <a:pt x="1856" y="1316"/>
                  </a:lnTo>
                  <a:lnTo>
                    <a:pt x="1856" y="1326"/>
                  </a:lnTo>
                  <a:lnTo>
                    <a:pt x="1952" y="1326"/>
                  </a:lnTo>
                  <a:lnTo>
                    <a:pt x="1952" y="1340"/>
                  </a:lnTo>
                  <a:lnTo>
                    <a:pt x="2088" y="1340"/>
                  </a:lnTo>
                  <a:lnTo>
                    <a:pt x="2088" y="1352"/>
                  </a:lnTo>
                  <a:lnTo>
                    <a:pt x="2112" y="1352"/>
                  </a:lnTo>
                  <a:lnTo>
                    <a:pt x="2112" y="1364"/>
                  </a:lnTo>
                  <a:lnTo>
                    <a:pt x="2418" y="1364"/>
                  </a:lnTo>
                  <a:lnTo>
                    <a:pt x="2418" y="1394"/>
                  </a:lnTo>
                  <a:lnTo>
                    <a:pt x="2730" y="1394"/>
                  </a:lnTo>
                </a:path>
              </a:pathLst>
            </a:custGeom>
            <a:ln w="31750" cap="rnd">
              <a:solidFill>
                <a:srgbClr val="717073"/>
              </a:solidFill>
            </a:ln>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fr-FR" sz="1200" b="1" dirty="0">
                <a:solidFill>
                  <a:schemeClr val="tx1">
                    <a:lumMod val="65000"/>
                    <a:lumOff val="35000"/>
                  </a:schemeClr>
                </a:solidFill>
              </a:endParaRPr>
            </a:p>
          </p:txBody>
        </p:sp>
        <p:cxnSp>
          <p:nvCxnSpPr>
            <p:cNvPr id="66" name="Straight Connector 65"/>
            <p:cNvCxnSpPr/>
            <p:nvPr/>
          </p:nvCxnSpPr>
          <p:spPr>
            <a:xfrm flipV="1">
              <a:off x="3938564" y="3873198"/>
              <a:ext cx="6165" cy="1277345"/>
            </a:xfrm>
            <a:prstGeom prst="line">
              <a:avLst/>
            </a:prstGeom>
            <a:ln>
              <a:solidFill>
                <a:schemeClr val="tx1">
                  <a:lumMod val="65000"/>
                  <a:lumOff val="3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68" name="Straight Connector 67"/>
            <p:cNvCxnSpPr/>
            <p:nvPr/>
          </p:nvCxnSpPr>
          <p:spPr>
            <a:xfrm flipV="1">
              <a:off x="5166162" y="4360544"/>
              <a:ext cx="6165" cy="789398"/>
            </a:xfrm>
            <a:prstGeom prst="line">
              <a:avLst/>
            </a:prstGeom>
            <a:ln>
              <a:solidFill>
                <a:schemeClr val="tx1">
                  <a:lumMod val="65000"/>
                  <a:lumOff val="35000"/>
                </a:schemeClr>
              </a:solidFill>
              <a:prstDash val="sysDot"/>
            </a:ln>
          </p:spPr>
          <p:style>
            <a:lnRef idx="2">
              <a:schemeClr val="accent1"/>
            </a:lnRef>
            <a:fillRef idx="0">
              <a:schemeClr val="accent1"/>
            </a:fillRef>
            <a:effectRef idx="1">
              <a:schemeClr val="accent1"/>
            </a:effectRef>
            <a:fontRef idx="minor">
              <a:schemeClr val="tx1"/>
            </a:fontRef>
          </p:style>
        </p:cxnSp>
        <p:sp>
          <p:nvSpPr>
            <p:cNvPr id="69" name="TextBox 68"/>
            <p:cNvSpPr txBox="1"/>
            <p:nvPr/>
          </p:nvSpPr>
          <p:spPr>
            <a:xfrm>
              <a:off x="3973371" y="3490307"/>
              <a:ext cx="872578" cy="286477"/>
            </a:xfrm>
            <a:prstGeom prst="rect">
              <a:avLst/>
            </a:prstGeom>
            <a:noFill/>
            <a:ln>
              <a:noFill/>
            </a:ln>
          </p:spPr>
          <p:txBody>
            <a:bodyPr wrap="square" rtlCol="0">
              <a:spAutoFit/>
            </a:bodyPr>
            <a:lstStyle/>
            <a:p>
              <a:r>
                <a:rPr lang="en-GB" sz="1000" b="1" dirty="0">
                  <a:solidFill>
                    <a:schemeClr val="tx1">
                      <a:lumMod val="65000"/>
                      <a:lumOff val="35000"/>
                    </a:schemeClr>
                  </a:solidFill>
                </a:rPr>
                <a:t>36.4%</a:t>
              </a:r>
            </a:p>
          </p:txBody>
        </p:sp>
        <p:sp>
          <p:nvSpPr>
            <p:cNvPr id="70" name="TextBox 69"/>
            <p:cNvSpPr txBox="1"/>
            <p:nvPr/>
          </p:nvSpPr>
          <p:spPr>
            <a:xfrm>
              <a:off x="3196018" y="4173074"/>
              <a:ext cx="872578" cy="286477"/>
            </a:xfrm>
            <a:prstGeom prst="rect">
              <a:avLst/>
            </a:prstGeom>
            <a:noFill/>
            <a:ln>
              <a:noFill/>
            </a:ln>
          </p:spPr>
          <p:txBody>
            <a:bodyPr wrap="square" rtlCol="0">
              <a:spAutoFit/>
            </a:bodyPr>
            <a:lstStyle/>
            <a:p>
              <a:r>
                <a:rPr lang="en-GB" sz="1000" b="1" dirty="0">
                  <a:solidFill>
                    <a:schemeClr val="tx1">
                      <a:lumMod val="65000"/>
                      <a:lumOff val="35000"/>
                    </a:schemeClr>
                  </a:solidFill>
                </a:rPr>
                <a:t>28.2%</a:t>
              </a:r>
            </a:p>
          </p:txBody>
        </p:sp>
        <p:sp>
          <p:nvSpPr>
            <p:cNvPr id="71" name="TextBox 70"/>
            <p:cNvSpPr txBox="1"/>
            <p:nvPr/>
          </p:nvSpPr>
          <p:spPr>
            <a:xfrm>
              <a:off x="5210695" y="3933262"/>
              <a:ext cx="872578" cy="286477"/>
            </a:xfrm>
            <a:prstGeom prst="rect">
              <a:avLst/>
            </a:prstGeom>
            <a:noFill/>
            <a:ln>
              <a:noFill/>
            </a:ln>
          </p:spPr>
          <p:txBody>
            <a:bodyPr wrap="square" rtlCol="0">
              <a:spAutoFit/>
            </a:bodyPr>
            <a:lstStyle/>
            <a:p>
              <a:r>
                <a:rPr lang="en-GB" sz="1000" b="1" dirty="0">
                  <a:solidFill>
                    <a:schemeClr val="tx1">
                      <a:lumMod val="65000"/>
                      <a:lumOff val="35000"/>
                    </a:schemeClr>
                  </a:solidFill>
                </a:rPr>
                <a:t>22.0%</a:t>
              </a:r>
            </a:p>
          </p:txBody>
        </p:sp>
        <p:sp>
          <p:nvSpPr>
            <p:cNvPr id="72" name="TextBox 71"/>
            <p:cNvSpPr txBox="1"/>
            <p:nvPr/>
          </p:nvSpPr>
          <p:spPr>
            <a:xfrm>
              <a:off x="4466953" y="4702897"/>
              <a:ext cx="872578" cy="286477"/>
            </a:xfrm>
            <a:prstGeom prst="rect">
              <a:avLst/>
            </a:prstGeom>
            <a:noFill/>
            <a:ln>
              <a:noFill/>
            </a:ln>
          </p:spPr>
          <p:txBody>
            <a:bodyPr wrap="square" rtlCol="0">
              <a:spAutoFit/>
            </a:bodyPr>
            <a:lstStyle/>
            <a:p>
              <a:r>
                <a:rPr lang="en-GB" sz="1000" b="1" dirty="0">
                  <a:solidFill>
                    <a:schemeClr val="tx1">
                      <a:lumMod val="65000"/>
                      <a:lumOff val="35000"/>
                    </a:schemeClr>
                  </a:solidFill>
                </a:rPr>
                <a:t>14.4%</a:t>
              </a:r>
            </a:p>
          </p:txBody>
        </p:sp>
        <p:sp>
          <p:nvSpPr>
            <p:cNvPr id="77" name="TextBox 76"/>
            <p:cNvSpPr txBox="1"/>
            <p:nvPr/>
          </p:nvSpPr>
          <p:spPr>
            <a:xfrm>
              <a:off x="333375" y="5657866"/>
              <a:ext cx="1200342" cy="216285"/>
            </a:xfrm>
            <a:prstGeom prst="rect">
              <a:avLst/>
            </a:prstGeom>
            <a:noFill/>
          </p:spPr>
          <p:txBody>
            <a:bodyPr wrap="square" rtlCol="0">
              <a:spAutoFit/>
            </a:bodyPr>
            <a:lstStyle/>
            <a:p>
              <a:pPr>
                <a:tabLst>
                  <a:tab pos="157159" algn="ctr"/>
                  <a:tab pos="355591" algn="ctr"/>
                  <a:tab pos="546086" algn="ctr"/>
                  <a:tab pos="747695" algn="ctr"/>
                  <a:tab pos="938190" algn="ctr"/>
                  <a:tab pos="1133446" algn="ctr"/>
                  <a:tab pos="1328705" algn="ctr"/>
                  <a:tab pos="1523962" algn="ctr"/>
                  <a:tab pos="1719220" algn="ctr"/>
                  <a:tab pos="1914477" algn="ctr"/>
                  <a:tab pos="2109735" algn="ctr"/>
                  <a:tab pos="2304993" algn="ctr"/>
                  <a:tab pos="2501837" algn="ctr"/>
                  <a:tab pos="2695507" algn="ctr"/>
                  <a:tab pos="2895528" algn="ctr"/>
                  <a:tab pos="3092373" algn="ctr"/>
                  <a:tab pos="3286043" algn="ctr"/>
                  <a:tab pos="3479713" algn="ctr"/>
                </a:tabLst>
              </a:pPr>
              <a:r>
                <a:rPr lang="en-GB" sz="900" b="1" dirty="0">
                  <a:solidFill>
                    <a:schemeClr val="accent1"/>
                  </a:solidFill>
                  <a:cs typeface="Arial" charset="0"/>
                </a:rPr>
                <a:t>Afatinib</a:t>
              </a:r>
              <a:endParaRPr lang="en-GB" sz="900" dirty="0">
                <a:solidFill>
                  <a:schemeClr val="accent1"/>
                </a:solidFill>
              </a:endParaRPr>
            </a:p>
          </p:txBody>
        </p:sp>
        <p:sp>
          <p:nvSpPr>
            <p:cNvPr id="78" name="TextBox 77"/>
            <p:cNvSpPr txBox="1"/>
            <p:nvPr/>
          </p:nvSpPr>
          <p:spPr>
            <a:xfrm>
              <a:off x="333375" y="5824179"/>
              <a:ext cx="874125" cy="216285"/>
            </a:xfrm>
            <a:prstGeom prst="rect">
              <a:avLst/>
            </a:prstGeom>
            <a:noFill/>
          </p:spPr>
          <p:txBody>
            <a:bodyPr wrap="square" rtlCol="0">
              <a:spAutoFit/>
            </a:bodyPr>
            <a:lstStyle/>
            <a:p>
              <a:pPr>
                <a:tabLst>
                  <a:tab pos="157159" algn="ctr"/>
                  <a:tab pos="355591" algn="ctr"/>
                  <a:tab pos="546086" algn="ctr"/>
                  <a:tab pos="747695" algn="ctr"/>
                  <a:tab pos="938190" algn="ctr"/>
                  <a:tab pos="1133446" algn="ctr"/>
                  <a:tab pos="1328705" algn="ctr"/>
                  <a:tab pos="1523962" algn="ctr"/>
                  <a:tab pos="1719220" algn="ctr"/>
                  <a:tab pos="1914477" algn="ctr"/>
                  <a:tab pos="2109735" algn="ctr"/>
                  <a:tab pos="2304993" algn="ctr"/>
                  <a:tab pos="2501837" algn="ctr"/>
                  <a:tab pos="2695507" algn="ctr"/>
                  <a:tab pos="2895528" algn="ctr"/>
                  <a:tab pos="3092373" algn="ctr"/>
                  <a:tab pos="3286043" algn="ctr"/>
                  <a:tab pos="3479713" algn="ctr"/>
                </a:tabLst>
              </a:pPr>
              <a:r>
                <a:rPr lang="en-GB" sz="900" b="1" dirty="0">
                  <a:solidFill>
                    <a:srgbClr val="717073"/>
                  </a:solidFill>
                  <a:cs typeface="Arial" charset="0"/>
                </a:rPr>
                <a:t>Erlotinib </a:t>
              </a:r>
              <a:endParaRPr lang="en-GB" sz="900" dirty="0">
                <a:solidFill>
                  <a:srgbClr val="717073"/>
                </a:solidFill>
              </a:endParaRPr>
            </a:p>
          </p:txBody>
        </p:sp>
        <p:sp>
          <p:nvSpPr>
            <p:cNvPr id="79" name="TextBox 78"/>
            <p:cNvSpPr txBox="1"/>
            <p:nvPr/>
          </p:nvSpPr>
          <p:spPr>
            <a:xfrm>
              <a:off x="333375" y="5463015"/>
              <a:ext cx="1806049" cy="268573"/>
            </a:xfrm>
            <a:prstGeom prst="rect">
              <a:avLst/>
            </a:prstGeom>
            <a:noFill/>
          </p:spPr>
          <p:txBody>
            <a:bodyPr wrap="square" rtlCol="0">
              <a:spAutoFit/>
            </a:bodyPr>
            <a:lstStyle/>
            <a:p>
              <a:r>
                <a:rPr lang="fr-FR" sz="900" b="1" noProof="1">
                  <a:solidFill>
                    <a:schemeClr val="tx1">
                      <a:lumMod val="65000"/>
                      <a:lumOff val="35000"/>
                    </a:schemeClr>
                  </a:solidFill>
                </a:rPr>
                <a:t>No. at risk</a:t>
              </a:r>
            </a:p>
          </p:txBody>
        </p:sp>
        <p:sp>
          <p:nvSpPr>
            <p:cNvPr id="2" name="TextBox 1"/>
            <p:cNvSpPr txBox="1"/>
            <p:nvPr/>
          </p:nvSpPr>
          <p:spPr>
            <a:xfrm>
              <a:off x="1241939" y="5659497"/>
              <a:ext cx="439667" cy="216285"/>
            </a:xfrm>
            <a:prstGeom prst="rect">
              <a:avLst/>
            </a:prstGeom>
            <a:noFill/>
          </p:spPr>
          <p:txBody>
            <a:bodyPr wrap="square" rtlCol="0">
              <a:spAutoFit/>
            </a:bodyPr>
            <a:lstStyle/>
            <a:p>
              <a:pPr algn="ctr"/>
              <a:r>
                <a:rPr lang="en-GB" sz="900" b="1" dirty="0">
                  <a:solidFill>
                    <a:schemeClr val="accent1"/>
                  </a:solidFill>
                </a:rPr>
                <a:t>398</a:t>
              </a:r>
            </a:p>
          </p:txBody>
        </p:sp>
        <p:sp>
          <p:nvSpPr>
            <p:cNvPr id="80" name="TextBox 79"/>
            <p:cNvSpPr txBox="1"/>
            <p:nvPr/>
          </p:nvSpPr>
          <p:spPr>
            <a:xfrm>
              <a:off x="1877980" y="5657255"/>
              <a:ext cx="439667" cy="216285"/>
            </a:xfrm>
            <a:prstGeom prst="rect">
              <a:avLst/>
            </a:prstGeom>
            <a:noFill/>
          </p:spPr>
          <p:txBody>
            <a:bodyPr wrap="square" rtlCol="0">
              <a:spAutoFit/>
            </a:bodyPr>
            <a:lstStyle/>
            <a:p>
              <a:pPr algn="ctr"/>
              <a:r>
                <a:rPr lang="en-GB" sz="900" b="1" dirty="0">
                  <a:solidFill>
                    <a:schemeClr val="accent1"/>
                  </a:solidFill>
                </a:rPr>
                <a:t>316</a:t>
              </a:r>
            </a:p>
          </p:txBody>
        </p:sp>
        <p:sp>
          <p:nvSpPr>
            <p:cNvPr id="81" name="TextBox 80"/>
            <p:cNvSpPr txBox="1"/>
            <p:nvPr/>
          </p:nvSpPr>
          <p:spPr>
            <a:xfrm>
              <a:off x="2503197" y="5660343"/>
              <a:ext cx="439667" cy="216285"/>
            </a:xfrm>
            <a:prstGeom prst="rect">
              <a:avLst/>
            </a:prstGeom>
            <a:noFill/>
          </p:spPr>
          <p:txBody>
            <a:bodyPr wrap="square" rtlCol="0">
              <a:spAutoFit/>
            </a:bodyPr>
            <a:lstStyle/>
            <a:p>
              <a:pPr algn="ctr"/>
              <a:r>
                <a:rPr lang="en-GB" sz="900" b="1" dirty="0">
                  <a:solidFill>
                    <a:schemeClr val="accent1"/>
                  </a:solidFill>
                </a:rPr>
                <a:t>249</a:t>
              </a:r>
            </a:p>
          </p:txBody>
        </p:sp>
        <p:sp>
          <p:nvSpPr>
            <p:cNvPr id="82" name="TextBox 81"/>
            <p:cNvSpPr txBox="1"/>
            <p:nvPr/>
          </p:nvSpPr>
          <p:spPr>
            <a:xfrm>
              <a:off x="3115483" y="5658735"/>
              <a:ext cx="439667" cy="216285"/>
            </a:xfrm>
            <a:prstGeom prst="rect">
              <a:avLst/>
            </a:prstGeom>
            <a:noFill/>
          </p:spPr>
          <p:txBody>
            <a:bodyPr wrap="square" rtlCol="0">
              <a:spAutoFit/>
            </a:bodyPr>
            <a:lstStyle/>
            <a:p>
              <a:pPr algn="ctr"/>
              <a:r>
                <a:rPr lang="en-GB" sz="900" b="1" dirty="0">
                  <a:solidFill>
                    <a:schemeClr val="accent1"/>
                  </a:solidFill>
                </a:rPr>
                <a:t>170</a:t>
              </a:r>
            </a:p>
          </p:txBody>
        </p:sp>
        <p:sp>
          <p:nvSpPr>
            <p:cNvPr id="83" name="TextBox 82"/>
            <p:cNvSpPr txBox="1"/>
            <p:nvPr/>
          </p:nvSpPr>
          <p:spPr>
            <a:xfrm>
              <a:off x="3721381" y="5656589"/>
              <a:ext cx="439667" cy="216285"/>
            </a:xfrm>
            <a:prstGeom prst="rect">
              <a:avLst/>
            </a:prstGeom>
            <a:noFill/>
          </p:spPr>
          <p:txBody>
            <a:bodyPr wrap="square" rtlCol="0">
              <a:spAutoFit/>
            </a:bodyPr>
            <a:lstStyle/>
            <a:p>
              <a:pPr algn="ctr"/>
              <a:r>
                <a:rPr lang="en-GB" sz="900" b="1" dirty="0">
                  <a:solidFill>
                    <a:schemeClr val="accent1"/>
                  </a:solidFill>
                </a:rPr>
                <a:t>124</a:t>
              </a:r>
            </a:p>
          </p:txBody>
        </p:sp>
        <p:sp>
          <p:nvSpPr>
            <p:cNvPr id="84" name="TextBox 83"/>
            <p:cNvSpPr txBox="1"/>
            <p:nvPr/>
          </p:nvSpPr>
          <p:spPr>
            <a:xfrm>
              <a:off x="4372115" y="5657623"/>
              <a:ext cx="373321" cy="216285"/>
            </a:xfrm>
            <a:prstGeom prst="rect">
              <a:avLst/>
            </a:prstGeom>
            <a:noFill/>
          </p:spPr>
          <p:txBody>
            <a:bodyPr wrap="square" rtlCol="0">
              <a:spAutoFit/>
            </a:bodyPr>
            <a:lstStyle/>
            <a:p>
              <a:pPr algn="ctr"/>
              <a:r>
                <a:rPr lang="en-GB" sz="900" b="1" dirty="0">
                  <a:solidFill>
                    <a:schemeClr val="accent1"/>
                  </a:solidFill>
                </a:rPr>
                <a:t>82</a:t>
              </a:r>
            </a:p>
          </p:txBody>
        </p:sp>
        <p:sp>
          <p:nvSpPr>
            <p:cNvPr id="85" name="TextBox 84"/>
            <p:cNvSpPr txBox="1"/>
            <p:nvPr/>
          </p:nvSpPr>
          <p:spPr>
            <a:xfrm>
              <a:off x="4963972" y="5659162"/>
              <a:ext cx="439667" cy="216285"/>
            </a:xfrm>
            <a:prstGeom prst="rect">
              <a:avLst/>
            </a:prstGeom>
            <a:noFill/>
          </p:spPr>
          <p:txBody>
            <a:bodyPr wrap="square" rtlCol="0">
              <a:spAutoFit/>
            </a:bodyPr>
            <a:lstStyle/>
            <a:p>
              <a:pPr algn="ctr"/>
              <a:r>
                <a:rPr lang="en-GB" sz="900" b="1" dirty="0">
                  <a:solidFill>
                    <a:schemeClr val="accent1"/>
                  </a:solidFill>
                </a:rPr>
                <a:t>47</a:t>
              </a:r>
            </a:p>
          </p:txBody>
        </p:sp>
        <p:sp>
          <p:nvSpPr>
            <p:cNvPr id="86" name="TextBox 85"/>
            <p:cNvSpPr txBox="1"/>
            <p:nvPr/>
          </p:nvSpPr>
          <p:spPr>
            <a:xfrm>
              <a:off x="5571259" y="5657623"/>
              <a:ext cx="439667" cy="216285"/>
            </a:xfrm>
            <a:prstGeom prst="rect">
              <a:avLst/>
            </a:prstGeom>
            <a:noFill/>
          </p:spPr>
          <p:txBody>
            <a:bodyPr wrap="square" rtlCol="0">
              <a:spAutoFit/>
            </a:bodyPr>
            <a:lstStyle/>
            <a:p>
              <a:pPr algn="ctr"/>
              <a:r>
                <a:rPr lang="en-GB" sz="900" b="1" dirty="0">
                  <a:solidFill>
                    <a:schemeClr val="accent1"/>
                  </a:solidFill>
                </a:rPr>
                <a:t>28</a:t>
              </a:r>
            </a:p>
          </p:txBody>
        </p:sp>
        <p:sp>
          <p:nvSpPr>
            <p:cNvPr id="87" name="TextBox 86"/>
            <p:cNvSpPr txBox="1"/>
            <p:nvPr/>
          </p:nvSpPr>
          <p:spPr>
            <a:xfrm>
              <a:off x="6178366" y="5659010"/>
              <a:ext cx="439667" cy="216285"/>
            </a:xfrm>
            <a:prstGeom prst="rect">
              <a:avLst/>
            </a:prstGeom>
            <a:noFill/>
          </p:spPr>
          <p:txBody>
            <a:bodyPr wrap="square" rtlCol="0">
              <a:spAutoFit/>
            </a:bodyPr>
            <a:lstStyle/>
            <a:p>
              <a:pPr algn="ctr"/>
              <a:r>
                <a:rPr lang="en-GB" sz="900" b="1" dirty="0">
                  <a:solidFill>
                    <a:schemeClr val="accent1"/>
                  </a:solidFill>
                </a:rPr>
                <a:t>10</a:t>
              </a:r>
            </a:p>
          </p:txBody>
        </p:sp>
        <p:sp>
          <p:nvSpPr>
            <p:cNvPr id="88" name="TextBox 87"/>
            <p:cNvSpPr txBox="1"/>
            <p:nvPr/>
          </p:nvSpPr>
          <p:spPr>
            <a:xfrm>
              <a:off x="6787444" y="5656164"/>
              <a:ext cx="439667" cy="216285"/>
            </a:xfrm>
            <a:prstGeom prst="rect">
              <a:avLst/>
            </a:prstGeom>
            <a:noFill/>
          </p:spPr>
          <p:txBody>
            <a:bodyPr wrap="square" rtlCol="0">
              <a:spAutoFit/>
            </a:bodyPr>
            <a:lstStyle/>
            <a:p>
              <a:pPr algn="ctr"/>
              <a:r>
                <a:rPr lang="en-GB" sz="900" b="1" dirty="0">
                  <a:solidFill>
                    <a:schemeClr val="accent1"/>
                  </a:solidFill>
                </a:rPr>
                <a:t>4</a:t>
              </a:r>
            </a:p>
          </p:txBody>
        </p:sp>
        <p:sp>
          <p:nvSpPr>
            <p:cNvPr id="89" name="TextBox 88"/>
            <p:cNvSpPr txBox="1"/>
            <p:nvPr/>
          </p:nvSpPr>
          <p:spPr>
            <a:xfrm>
              <a:off x="7399407" y="5659861"/>
              <a:ext cx="439667" cy="216285"/>
            </a:xfrm>
            <a:prstGeom prst="rect">
              <a:avLst/>
            </a:prstGeom>
            <a:noFill/>
          </p:spPr>
          <p:txBody>
            <a:bodyPr wrap="square" rtlCol="0">
              <a:spAutoFit/>
            </a:bodyPr>
            <a:lstStyle/>
            <a:p>
              <a:pPr algn="ctr"/>
              <a:r>
                <a:rPr lang="en-GB" sz="900" b="1" dirty="0">
                  <a:solidFill>
                    <a:schemeClr val="accent1"/>
                  </a:solidFill>
                </a:rPr>
                <a:t>0</a:t>
              </a:r>
            </a:p>
          </p:txBody>
        </p:sp>
        <p:sp>
          <p:nvSpPr>
            <p:cNvPr id="90" name="TextBox 89"/>
            <p:cNvSpPr txBox="1"/>
            <p:nvPr/>
          </p:nvSpPr>
          <p:spPr>
            <a:xfrm>
              <a:off x="1244689" y="5823419"/>
              <a:ext cx="439667" cy="216285"/>
            </a:xfrm>
            <a:prstGeom prst="rect">
              <a:avLst/>
            </a:prstGeom>
            <a:noFill/>
          </p:spPr>
          <p:txBody>
            <a:bodyPr wrap="square" rtlCol="0">
              <a:spAutoFit/>
            </a:bodyPr>
            <a:lstStyle/>
            <a:p>
              <a:pPr algn="ctr"/>
              <a:r>
                <a:rPr lang="en-GB" sz="900" b="1" dirty="0">
                  <a:solidFill>
                    <a:srgbClr val="717073"/>
                  </a:solidFill>
                </a:rPr>
                <a:t>397</a:t>
              </a:r>
            </a:p>
          </p:txBody>
        </p:sp>
        <p:sp>
          <p:nvSpPr>
            <p:cNvPr id="91" name="TextBox 90"/>
            <p:cNvSpPr txBox="1"/>
            <p:nvPr/>
          </p:nvSpPr>
          <p:spPr>
            <a:xfrm>
              <a:off x="1877980" y="5823504"/>
              <a:ext cx="439667" cy="216285"/>
            </a:xfrm>
            <a:prstGeom prst="rect">
              <a:avLst/>
            </a:prstGeom>
            <a:noFill/>
          </p:spPr>
          <p:txBody>
            <a:bodyPr wrap="square" rtlCol="0">
              <a:spAutoFit/>
            </a:bodyPr>
            <a:lstStyle/>
            <a:p>
              <a:pPr algn="ctr"/>
              <a:r>
                <a:rPr lang="en-GB" sz="900" b="1" dirty="0">
                  <a:solidFill>
                    <a:srgbClr val="717073"/>
                  </a:solidFill>
                </a:rPr>
                <a:t>305</a:t>
              </a:r>
            </a:p>
          </p:txBody>
        </p:sp>
        <p:sp>
          <p:nvSpPr>
            <p:cNvPr id="92" name="TextBox 91"/>
            <p:cNvSpPr txBox="1"/>
            <p:nvPr/>
          </p:nvSpPr>
          <p:spPr>
            <a:xfrm>
              <a:off x="2503196" y="5822885"/>
              <a:ext cx="439667" cy="216285"/>
            </a:xfrm>
            <a:prstGeom prst="rect">
              <a:avLst/>
            </a:prstGeom>
            <a:noFill/>
          </p:spPr>
          <p:txBody>
            <a:bodyPr wrap="square" rtlCol="0">
              <a:spAutoFit/>
            </a:bodyPr>
            <a:lstStyle/>
            <a:p>
              <a:pPr algn="ctr"/>
              <a:r>
                <a:rPr lang="en-GB" sz="900" b="1" dirty="0">
                  <a:solidFill>
                    <a:srgbClr val="717073"/>
                  </a:solidFill>
                </a:rPr>
                <a:t>210</a:t>
              </a:r>
            </a:p>
          </p:txBody>
        </p:sp>
        <p:sp>
          <p:nvSpPr>
            <p:cNvPr id="93" name="TextBox 92"/>
            <p:cNvSpPr txBox="1"/>
            <p:nvPr/>
          </p:nvSpPr>
          <p:spPr>
            <a:xfrm>
              <a:off x="3115072" y="5822209"/>
              <a:ext cx="439667" cy="216285"/>
            </a:xfrm>
            <a:prstGeom prst="rect">
              <a:avLst/>
            </a:prstGeom>
            <a:noFill/>
          </p:spPr>
          <p:txBody>
            <a:bodyPr wrap="square" rtlCol="0">
              <a:spAutoFit/>
            </a:bodyPr>
            <a:lstStyle/>
            <a:p>
              <a:pPr algn="ctr"/>
              <a:r>
                <a:rPr lang="en-GB" sz="900" b="1" dirty="0">
                  <a:solidFill>
                    <a:srgbClr val="717073"/>
                  </a:solidFill>
                </a:rPr>
                <a:t>150</a:t>
              </a:r>
            </a:p>
          </p:txBody>
        </p:sp>
        <p:sp>
          <p:nvSpPr>
            <p:cNvPr id="94" name="TextBox 93"/>
            <p:cNvSpPr txBox="1"/>
            <p:nvPr/>
          </p:nvSpPr>
          <p:spPr>
            <a:xfrm>
              <a:off x="3766771" y="5823886"/>
              <a:ext cx="439667" cy="216285"/>
            </a:xfrm>
            <a:prstGeom prst="rect">
              <a:avLst/>
            </a:prstGeom>
            <a:noFill/>
          </p:spPr>
          <p:txBody>
            <a:bodyPr wrap="square" rtlCol="0">
              <a:spAutoFit/>
            </a:bodyPr>
            <a:lstStyle/>
            <a:p>
              <a:pPr algn="ctr"/>
              <a:r>
                <a:rPr lang="en-GB" sz="900" b="1" dirty="0">
                  <a:solidFill>
                    <a:srgbClr val="717073"/>
                  </a:solidFill>
                </a:rPr>
                <a:t>94</a:t>
              </a:r>
            </a:p>
          </p:txBody>
        </p:sp>
        <p:sp>
          <p:nvSpPr>
            <p:cNvPr id="95" name="TextBox 94"/>
            <p:cNvSpPr txBox="1"/>
            <p:nvPr/>
          </p:nvSpPr>
          <p:spPr>
            <a:xfrm>
              <a:off x="4369342" y="5822494"/>
              <a:ext cx="373321" cy="216285"/>
            </a:xfrm>
            <a:prstGeom prst="rect">
              <a:avLst/>
            </a:prstGeom>
            <a:noFill/>
          </p:spPr>
          <p:txBody>
            <a:bodyPr wrap="square" rtlCol="0">
              <a:spAutoFit/>
            </a:bodyPr>
            <a:lstStyle/>
            <a:p>
              <a:pPr algn="ctr"/>
              <a:r>
                <a:rPr lang="en-GB" sz="900" b="1" dirty="0">
                  <a:solidFill>
                    <a:srgbClr val="717073"/>
                  </a:solidFill>
                </a:rPr>
                <a:t>54</a:t>
              </a:r>
            </a:p>
          </p:txBody>
        </p:sp>
        <p:sp>
          <p:nvSpPr>
            <p:cNvPr id="96" name="TextBox 95"/>
            <p:cNvSpPr txBox="1"/>
            <p:nvPr/>
          </p:nvSpPr>
          <p:spPr>
            <a:xfrm>
              <a:off x="4948274" y="5821758"/>
              <a:ext cx="439667" cy="216286"/>
            </a:xfrm>
            <a:prstGeom prst="rect">
              <a:avLst/>
            </a:prstGeom>
            <a:noFill/>
          </p:spPr>
          <p:txBody>
            <a:bodyPr wrap="square" rtlCol="0">
              <a:spAutoFit/>
            </a:bodyPr>
            <a:lstStyle/>
            <a:p>
              <a:pPr algn="ctr"/>
              <a:r>
                <a:rPr lang="en-GB" sz="900" b="1" dirty="0">
                  <a:solidFill>
                    <a:srgbClr val="717073"/>
                  </a:solidFill>
                </a:rPr>
                <a:t>30</a:t>
              </a:r>
            </a:p>
          </p:txBody>
        </p:sp>
        <p:sp>
          <p:nvSpPr>
            <p:cNvPr id="97" name="TextBox 96"/>
            <p:cNvSpPr txBox="1"/>
            <p:nvPr/>
          </p:nvSpPr>
          <p:spPr>
            <a:xfrm>
              <a:off x="5574026" y="5822829"/>
              <a:ext cx="439667" cy="216285"/>
            </a:xfrm>
            <a:prstGeom prst="rect">
              <a:avLst/>
            </a:prstGeom>
            <a:noFill/>
          </p:spPr>
          <p:txBody>
            <a:bodyPr wrap="square" rtlCol="0">
              <a:spAutoFit/>
            </a:bodyPr>
            <a:lstStyle/>
            <a:p>
              <a:pPr algn="ctr"/>
              <a:r>
                <a:rPr lang="en-GB" sz="900" b="1" dirty="0">
                  <a:solidFill>
                    <a:srgbClr val="717073"/>
                  </a:solidFill>
                </a:rPr>
                <a:t>11</a:t>
              </a:r>
            </a:p>
          </p:txBody>
        </p:sp>
        <p:sp>
          <p:nvSpPr>
            <p:cNvPr id="98" name="TextBox 97"/>
            <p:cNvSpPr txBox="1"/>
            <p:nvPr/>
          </p:nvSpPr>
          <p:spPr>
            <a:xfrm>
              <a:off x="6217014" y="5824181"/>
              <a:ext cx="439667" cy="216285"/>
            </a:xfrm>
            <a:prstGeom prst="rect">
              <a:avLst/>
            </a:prstGeom>
            <a:noFill/>
          </p:spPr>
          <p:txBody>
            <a:bodyPr wrap="square" rtlCol="0">
              <a:spAutoFit/>
            </a:bodyPr>
            <a:lstStyle/>
            <a:p>
              <a:pPr algn="ctr"/>
              <a:r>
                <a:rPr lang="en-GB" sz="900" b="1" dirty="0">
                  <a:solidFill>
                    <a:srgbClr val="717073"/>
                  </a:solidFill>
                </a:rPr>
                <a:t>4</a:t>
              </a:r>
            </a:p>
          </p:txBody>
        </p:sp>
        <p:sp>
          <p:nvSpPr>
            <p:cNvPr id="99" name="TextBox 98"/>
            <p:cNvSpPr txBox="1"/>
            <p:nvPr/>
          </p:nvSpPr>
          <p:spPr>
            <a:xfrm>
              <a:off x="6786792" y="5826173"/>
              <a:ext cx="439667" cy="216285"/>
            </a:xfrm>
            <a:prstGeom prst="rect">
              <a:avLst/>
            </a:prstGeom>
            <a:noFill/>
          </p:spPr>
          <p:txBody>
            <a:bodyPr wrap="square" rtlCol="0">
              <a:spAutoFit/>
            </a:bodyPr>
            <a:lstStyle/>
            <a:p>
              <a:pPr algn="ctr"/>
              <a:r>
                <a:rPr lang="en-GB" sz="900" b="1" dirty="0">
                  <a:solidFill>
                    <a:srgbClr val="717073"/>
                  </a:solidFill>
                </a:rPr>
                <a:t>2</a:t>
              </a:r>
            </a:p>
          </p:txBody>
        </p:sp>
        <p:sp>
          <p:nvSpPr>
            <p:cNvPr id="100" name="TextBox 99"/>
            <p:cNvSpPr txBox="1"/>
            <p:nvPr/>
          </p:nvSpPr>
          <p:spPr>
            <a:xfrm>
              <a:off x="7399405" y="5823416"/>
              <a:ext cx="439667" cy="216285"/>
            </a:xfrm>
            <a:prstGeom prst="rect">
              <a:avLst/>
            </a:prstGeom>
            <a:noFill/>
          </p:spPr>
          <p:txBody>
            <a:bodyPr wrap="square" rtlCol="0">
              <a:spAutoFit/>
            </a:bodyPr>
            <a:lstStyle/>
            <a:p>
              <a:pPr algn="ctr"/>
              <a:r>
                <a:rPr lang="en-GB" sz="900" b="1" dirty="0">
                  <a:solidFill>
                    <a:srgbClr val="717073"/>
                  </a:solidFill>
                </a:rPr>
                <a:t>0</a:t>
              </a:r>
            </a:p>
          </p:txBody>
        </p:sp>
      </p:grpSp>
      <p:sp>
        <p:nvSpPr>
          <p:cNvPr id="5" name="Rectangle 4"/>
          <p:cNvSpPr/>
          <p:nvPr/>
        </p:nvSpPr>
        <p:spPr>
          <a:xfrm>
            <a:off x="6331011" y="6169804"/>
            <a:ext cx="2650084" cy="276999"/>
          </a:xfrm>
          <a:prstGeom prst="rect">
            <a:avLst/>
          </a:prstGeom>
        </p:spPr>
        <p:txBody>
          <a:bodyPr wrap="none" anchor="b">
            <a:spAutoFit/>
          </a:bodyPr>
          <a:lstStyle/>
          <a:p>
            <a:r>
              <a:rPr lang="en-GB" sz="1200" dirty="0">
                <a:solidFill>
                  <a:schemeClr val="tx1">
                    <a:lumMod val="65000"/>
                    <a:lumOff val="35000"/>
                  </a:schemeClr>
                </a:solidFill>
              </a:rPr>
              <a:t>Median follow-up time: 18.4 </a:t>
            </a:r>
            <a:r>
              <a:rPr lang="en-GB" sz="1200" dirty="0" smtClean="0">
                <a:solidFill>
                  <a:schemeClr val="tx1">
                    <a:lumMod val="65000"/>
                    <a:lumOff val="35000"/>
                  </a:schemeClr>
                </a:solidFill>
              </a:rPr>
              <a:t>months.</a:t>
            </a:r>
            <a:endParaRPr lang="en-GB" sz="1200" dirty="0">
              <a:solidFill>
                <a:schemeClr val="tx1">
                  <a:lumMod val="65000"/>
                  <a:lumOff val="35000"/>
                </a:schemeClr>
              </a:solidFill>
            </a:endParaRPr>
          </a:p>
        </p:txBody>
      </p:sp>
      <p:sp>
        <p:nvSpPr>
          <p:cNvPr id="111" name="Rectangle 110"/>
          <p:cNvSpPr/>
          <p:nvPr/>
        </p:nvSpPr>
        <p:spPr>
          <a:xfrm>
            <a:off x="269874" y="6450711"/>
            <a:ext cx="2435282" cy="246221"/>
          </a:xfrm>
          <a:prstGeom prst="rect">
            <a:avLst/>
          </a:prstGeom>
        </p:spPr>
        <p:txBody>
          <a:bodyPr wrap="none">
            <a:spAutoFit/>
          </a:bodyPr>
          <a:lstStyle/>
          <a:p>
            <a:r>
              <a:rPr lang="en-GB" sz="1000" dirty="0" smtClean="0">
                <a:solidFill>
                  <a:schemeClr val="tx1">
                    <a:lumMod val="65000"/>
                    <a:lumOff val="35000"/>
                  </a:schemeClr>
                </a:solidFill>
              </a:rPr>
              <a:t>Soria </a:t>
            </a:r>
            <a:r>
              <a:rPr lang="en-GB" sz="1000" dirty="0">
                <a:solidFill>
                  <a:schemeClr val="tx1">
                    <a:lumMod val="65000"/>
                    <a:lumOff val="35000"/>
                  </a:schemeClr>
                </a:solidFill>
              </a:rPr>
              <a:t>et al. </a:t>
            </a:r>
            <a:r>
              <a:rPr lang="en-GB" sz="1000" dirty="0" smtClean="0">
                <a:solidFill>
                  <a:schemeClr val="tx1">
                    <a:lumMod val="65000"/>
                    <a:lumOff val="35000"/>
                  </a:schemeClr>
                </a:solidFill>
              </a:rPr>
              <a:t>ASCO 2015. </a:t>
            </a:r>
            <a:r>
              <a:rPr lang="en-GB" sz="1000" dirty="0">
                <a:solidFill>
                  <a:schemeClr val="tx1">
                    <a:lumMod val="65000"/>
                    <a:lumOff val="35000"/>
                  </a:schemeClr>
                </a:solidFill>
              </a:rPr>
              <a:t>Abstract </a:t>
            </a:r>
            <a:r>
              <a:rPr lang="en-GB" sz="1000" dirty="0" smtClean="0">
                <a:solidFill>
                  <a:schemeClr val="tx1">
                    <a:lumMod val="65000"/>
                    <a:lumOff val="35000"/>
                  </a:schemeClr>
                </a:solidFill>
              </a:rPr>
              <a:t>8002</a:t>
            </a:r>
            <a:endParaRPr lang="de-DE" sz="1000" dirty="0">
              <a:solidFill>
                <a:schemeClr val="tx1">
                  <a:lumMod val="65000"/>
                  <a:lumOff val="35000"/>
                </a:schemeClr>
              </a:solidFill>
            </a:endParaRPr>
          </a:p>
        </p:txBody>
      </p:sp>
    </p:spTree>
    <p:extLst>
      <p:ext uri="{BB962C8B-B14F-4D97-AF65-F5344CB8AC3E}">
        <p14:creationId xmlns:p14="http://schemas.microsoft.com/office/powerpoint/2010/main" val="399774683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9" name="Group 158"/>
          <p:cNvGrpSpPr/>
          <p:nvPr/>
        </p:nvGrpSpPr>
        <p:grpSpPr>
          <a:xfrm>
            <a:off x="228598" y="1537307"/>
            <a:ext cx="8801102" cy="4231033"/>
            <a:chOff x="800072" y="1670113"/>
            <a:chExt cx="8051804" cy="4083310"/>
          </a:xfrm>
        </p:grpSpPr>
        <p:sp>
          <p:nvSpPr>
            <p:cNvPr id="161" name="Round Same Side Corner Rectangle 160"/>
            <p:cNvSpPr/>
            <p:nvPr/>
          </p:nvSpPr>
          <p:spPr>
            <a:xfrm rot="10800000">
              <a:off x="800072" y="1937979"/>
              <a:ext cx="8051804" cy="3815444"/>
            </a:xfrm>
            <a:prstGeom prst="round2SameRect">
              <a:avLst>
                <a:gd name="adj1" fmla="val 5349"/>
                <a:gd name="adj2" fmla="val 0"/>
              </a:avLst>
            </a:prstGeom>
            <a:solidFill>
              <a:schemeClr val="bg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62" name="Round Same Side Corner Rectangle 161"/>
            <p:cNvSpPr/>
            <p:nvPr/>
          </p:nvSpPr>
          <p:spPr>
            <a:xfrm>
              <a:off x="800839" y="1670113"/>
              <a:ext cx="8050184" cy="267867"/>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3" name="Title 2"/>
          <p:cNvSpPr>
            <a:spLocks noGrp="1"/>
          </p:cNvSpPr>
          <p:nvPr>
            <p:ph type="title"/>
          </p:nvPr>
        </p:nvSpPr>
        <p:spPr/>
        <p:txBody>
          <a:bodyPr/>
          <a:lstStyle/>
          <a:p>
            <a:r>
              <a:rPr lang="en-US" dirty="0" smtClean="0"/>
              <a:t>OS Subgroup Analysis</a:t>
            </a:r>
            <a:endParaRPr lang="en-US" dirty="0"/>
          </a:p>
        </p:txBody>
      </p:sp>
      <p:sp>
        <p:nvSpPr>
          <p:cNvPr id="6" name="TextBox 5"/>
          <p:cNvSpPr txBox="1"/>
          <p:nvPr/>
        </p:nvSpPr>
        <p:spPr bwMode="black">
          <a:xfrm>
            <a:off x="4168157" y="5489927"/>
            <a:ext cx="878767" cy="200055"/>
          </a:xfrm>
          <a:prstGeom prst="rect">
            <a:avLst/>
          </a:prstGeom>
          <a:noFill/>
        </p:spPr>
        <p:txBody>
          <a:bodyPr wrap="none" rtlCol="0">
            <a:spAutoFit/>
          </a:bodyPr>
          <a:lstStyle/>
          <a:p>
            <a:pPr algn="ctr"/>
            <a:r>
              <a:rPr lang="en-US" sz="700" b="1" dirty="0" err="1" smtClean="0">
                <a:solidFill>
                  <a:srgbClr val="717073"/>
                </a:solidFill>
              </a:rPr>
              <a:t>Favours</a:t>
            </a:r>
            <a:r>
              <a:rPr lang="en-US" sz="700" b="1" dirty="0" smtClean="0">
                <a:solidFill>
                  <a:srgbClr val="717073"/>
                </a:solidFill>
              </a:rPr>
              <a:t> </a:t>
            </a:r>
            <a:r>
              <a:rPr lang="en-US" sz="700" b="1" dirty="0" err="1">
                <a:solidFill>
                  <a:srgbClr val="717073"/>
                </a:solidFill>
              </a:rPr>
              <a:t>afatinib</a:t>
            </a:r>
            <a:endParaRPr lang="en-US" sz="700" b="1" dirty="0">
              <a:solidFill>
                <a:srgbClr val="717073"/>
              </a:solidFill>
            </a:endParaRPr>
          </a:p>
        </p:txBody>
      </p:sp>
      <p:sp>
        <p:nvSpPr>
          <p:cNvPr id="7" name="TextBox 6"/>
          <p:cNvSpPr txBox="1"/>
          <p:nvPr/>
        </p:nvSpPr>
        <p:spPr bwMode="black">
          <a:xfrm>
            <a:off x="6441801" y="5489927"/>
            <a:ext cx="914033" cy="200055"/>
          </a:xfrm>
          <a:prstGeom prst="rect">
            <a:avLst/>
          </a:prstGeom>
          <a:noFill/>
        </p:spPr>
        <p:txBody>
          <a:bodyPr wrap="none" rtlCol="0">
            <a:spAutoFit/>
          </a:bodyPr>
          <a:lstStyle/>
          <a:p>
            <a:pPr algn="ctr"/>
            <a:r>
              <a:rPr lang="en-US" sz="700" b="1" dirty="0" err="1" smtClean="0">
                <a:solidFill>
                  <a:srgbClr val="717073"/>
                </a:solidFill>
              </a:rPr>
              <a:t>Favours</a:t>
            </a:r>
            <a:r>
              <a:rPr lang="en-US" sz="700" b="1" dirty="0" smtClean="0">
                <a:solidFill>
                  <a:srgbClr val="717073"/>
                </a:solidFill>
              </a:rPr>
              <a:t> </a:t>
            </a:r>
            <a:r>
              <a:rPr lang="en-US" sz="700" b="1" dirty="0" err="1">
                <a:solidFill>
                  <a:srgbClr val="717073"/>
                </a:solidFill>
              </a:rPr>
              <a:t>erlotinib</a:t>
            </a:r>
            <a:endParaRPr lang="en-US" sz="700" b="1" dirty="0">
              <a:solidFill>
                <a:srgbClr val="717073"/>
              </a:solidFill>
            </a:endParaRPr>
          </a:p>
        </p:txBody>
      </p:sp>
      <p:cxnSp>
        <p:nvCxnSpPr>
          <p:cNvPr id="38" name="Straight Connector 37"/>
          <p:cNvCxnSpPr/>
          <p:nvPr/>
        </p:nvCxnSpPr>
        <p:spPr bwMode="auto">
          <a:xfrm flipV="1">
            <a:off x="3630247" y="5270767"/>
            <a:ext cx="4212545" cy="13857"/>
          </a:xfrm>
          <a:prstGeom prst="line">
            <a:avLst/>
          </a:prstGeom>
          <a:solidFill>
            <a:schemeClr val="accent1"/>
          </a:solidFill>
          <a:ln w="19050" cap="flat" cmpd="sng" algn="ctr">
            <a:solidFill>
              <a:srgbClr val="717073"/>
            </a:solidFill>
            <a:prstDash val="solid"/>
            <a:round/>
            <a:headEnd type="none" w="med" len="med"/>
            <a:tailEnd type="none" w="med" len="med"/>
          </a:ln>
          <a:effectLst/>
        </p:spPr>
      </p:cxnSp>
      <p:sp>
        <p:nvSpPr>
          <p:cNvPr id="45" name="TextBox 44"/>
          <p:cNvSpPr txBox="1"/>
          <p:nvPr/>
        </p:nvSpPr>
        <p:spPr>
          <a:xfrm>
            <a:off x="3168420" y="5336630"/>
            <a:ext cx="977861" cy="200055"/>
          </a:xfrm>
          <a:prstGeom prst="rect">
            <a:avLst/>
          </a:prstGeom>
          <a:noFill/>
        </p:spPr>
        <p:txBody>
          <a:bodyPr wrap="square" rtlCol="0">
            <a:spAutoFit/>
          </a:bodyPr>
          <a:lstStyle/>
          <a:p>
            <a:pPr algn="ctr"/>
            <a:r>
              <a:rPr lang="en-US" sz="700" b="1" dirty="0">
                <a:solidFill>
                  <a:srgbClr val="717073"/>
                </a:solidFill>
              </a:rPr>
              <a:t>1/16</a:t>
            </a:r>
          </a:p>
        </p:txBody>
      </p:sp>
      <p:sp>
        <p:nvSpPr>
          <p:cNvPr id="46" name="TextBox 45"/>
          <p:cNvSpPr txBox="1"/>
          <p:nvPr/>
        </p:nvSpPr>
        <p:spPr>
          <a:xfrm>
            <a:off x="4385746" y="5336630"/>
            <a:ext cx="585468" cy="200055"/>
          </a:xfrm>
          <a:prstGeom prst="rect">
            <a:avLst/>
          </a:prstGeom>
          <a:noFill/>
        </p:spPr>
        <p:txBody>
          <a:bodyPr wrap="square" rtlCol="0">
            <a:spAutoFit/>
          </a:bodyPr>
          <a:lstStyle/>
          <a:p>
            <a:pPr algn="ctr"/>
            <a:r>
              <a:rPr lang="en-US" sz="700" b="1" dirty="0">
                <a:solidFill>
                  <a:srgbClr val="717073"/>
                </a:solidFill>
              </a:rPr>
              <a:t>1/4</a:t>
            </a:r>
          </a:p>
        </p:txBody>
      </p:sp>
      <p:sp>
        <p:nvSpPr>
          <p:cNvPr id="47" name="TextBox 46"/>
          <p:cNvSpPr txBox="1"/>
          <p:nvPr/>
        </p:nvSpPr>
        <p:spPr>
          <a:xfrm>
            <a:off x="5445722" y="5336630"/>
            <a:ext cx="585468" cy="200055"/>
          </a:xfrm>
          <a:prstGeom prst="rect">
            <a:avLst/>
          </a:prstGeom>
          <a:noFill/>
        </p:spPr>
        <p:txBody>
          <a:bodyPr wrap="square" rtlCol="0">
            <a:spAutoFit/>
          </a:bodyPr>
          <a:lstStyle/>
          <a:p>
            <a:pPr algn="ctr"/>
            <a:r>
              <a:rPr lang="en-US" sz="700" b="1" dirty="0">
                <a:solidFill>
                  <a:srgbClr val="717073"/>
                </a:solidFill>
              </a:rPr>
              <a:t>1</a:t>
            </a:r>
          </a:p>
        </p:txBody>
      </p:sp>
      <p:sp>
        <p:nvSpPr>
          <p:cNvPr id="48" name="TextBox 47"/>
          <p:cNvSpPr txBox="1"/>
          <p:nvPr/>
        </p:nvSpPr>
        <p:spPr>
          <a:xfrm>
            <a:off x="6501149" y="5336630"/>
            <a:ext cx="585468" cy="200055"/>
          </a:xfrm>
          <a:prstGeom prst="rect">
            <a:avLst/>
          </a:prstGeom>
          <a:noFill/>
        </p:spPr>
        <p:txBody>
          <a:bodyPr wrap="square" rtlCol="0">
            <a:spAutoFit/>
          </a:bodyPr>
          <a:lstStyle/>
          <a:p>
            <a:pPr algn="ctr"/>
            <a:r>
              <a:rPr lang="en-US" sz="700" b="1" dirty="0">
                <a:solidFill>
                  <a:srgbClr val="717073"/>
                </a:solidFill>
              </a:rPr>
              <a:t>4</a:t>
            </a:r>
          </a:p>
        </p:txBody>
      </p:sp>
      <p:sp>
        <p:nvSpPr>
          <p:cNvPr id="49" name="TextBox 48"/>
          <p:cNvSpPr txBox="1"/>
          <p:nvPr/>
        </p:nvSpPr>
        <p:spPr>
          <a:xfrm>
            <a:off x="7547478" y="5336630"/>
            <a:ext cx="585468" cy="200055"/>
          </a:xfrm>
          <a:prstGeom prst="rect">
            <a:avLst/>
          </a:prstGeom>
          <a:noFill/>
        </p:spPr>
        <p:txBody>
          <a:bodyPr wrap="square" rtlCol="0">
            <a:spAutoFit/>
          </a:bodyPr>
          <a:lstStyle/>
          <a:p>
            <a:pPr algn="ctr"/>
            <a:r>
              <a:rPr lang="en-US" sz="700" b="1" dirty="0">
                <a:solidFill>
                  <a:srgbClr val="717073"/>
                </a:solidFill>
              </a:rPr>
              <a:t>16</a:t>
            </a:r>
          </a:p>
        </p:txBody>
      </p:sp>
      <p:grpSp>
        <p:nvGrpSpPr>
          <p:cNvPr id="2" name="Group 1"/>
          <p:cNvGrpSpPr/>
          <p:nvPr/>
        </p:nvGrpSpPr>
        <p:grpSpPr>
          <a:xfrm>
            <a:off x="3630248" y="5267745"/>
            <a:ext cx="4212544" cy="91199"/>
            <a:chOff x="3694468" y="4490326"/>
            <a:chExt cx="4212544" cy="66582"/>
          </a:xfrm>
        </p:grpSpPr>
        <p:cxnSp>
          <p:nvCxnSpPr>
            <p:cNvPr id="40" name="Straight Connector 39"/>
            <p:cNvCxnSpPr/>
            <p:nvPr/>
          </p:nvCxnSpPr>
          <p:spPr bwMode="auto">
            <a:xfrm rot="5400000">
              <a:off x="3664330" y="4526769"/>
              <a:ext cx="60275" cy="0"/>
            </a:xfrm>
            <a:prstGeom prst="line">
              <a:avLst/>
            </a:prstGeom>
            <a:solidFill>
              <a:schemeClr val="accent1"/>
            </a:solidFill>
            <a:ln w="19050" cap="flat" cmpd="sng" algn="ctr">
              <a:solidFill>
                <a:srgbClr val="717073"/>
              </a:solidFill>
              <a:prstDash val="solid"/>
              <a:round/>
              <a:headEnd type="none" w="med" len="med"/>
              <a:tailEnd type="none" w="med" len="med"/>
            </a:ln>
            <a:effectLst/>
          </p:spPr>
        </p:cxnSp>
        <p:cxnSp>
          <p:nvCxnSpPr>
            <p:cNvPr id="41" name="Straight Connector 40"/>
            <p:cNvCxnSpPr/>
            <p:nvPr/>
          </p:nvCxnSpPr>
          <p:spPr bwMode="auto">
            <a:xfrm rot="5400000">
              <a:off x="4722463" y="4526770"/>
              <a:ext cx="60275" cy="0"/>
            </a:xfrm>
            <a:prstGeom prst="line">
              <a:avLst/>
            </a:prstGeom>
            <a:solidFill>
              <a:schemeClr val="accent1"/>
            </a:solidFill>
            <a:ln w="19050" cap="flat" cmpd="sng" algn="ctr">
              <a:solidFill>
                <a:srgbClr val="717073"/>
              </a:solidFill>
              <a:prstDash val="solid"/>
              <a:round/>
              <a:headEnd type="none" w="med" len="med"/>
              <a:tailEnd type="none" w="med" len="med"/>
            </a:ln>
            <a:effectLst/>
          </p:spPr>
        </p:cxnSp>
        <p:cxnSp>
          <p:nvCxnSpPr>
            <p:cNvPr id="42" name="Straight Connector 41"/>
            <p:cNvCxnSpPr/>
            <p:nvPr/>
          </p:nvCxnSpPr>
          <p:spPr bwMode="auto">
            <a:xfrm rot="5400000">
              <a:off x="6837364" y="4526770"/>
              <a:ext cx="60275" cy="0"/>
            </a:xfrm>
            <a:prstGeom prst="line">
              <a:avLst/>
            </a:prstGeom>
            <a:solidFill>
              <a:schemeClr val="accent1"/>
            </a:solidFill>
            <a:ln w="19050" cap="flat" cmpd="sng" algn="ctr">
              <a:solidFill>
                <a:srgbClr val="717073"/>
              </a:solidFill>
              <a:prstDash val="solid"/>
              <a:round/>
              <a:headEnd type="none" w="med" len="med"/>
              <a:tailEnd type="none" w="med" len="med"/>
            </a:ln>
            <a:effectLst/>
          </p:spPr>
        </p:cxnSp>
        <p:cxnSp>
          <p:nvCxnSpPr>
            <p:cNvPr id="43" name="Straight Connector 42"/>
            <p:cNvCxnSpPr/>
            <p:nvPr/>
          </p:nvCxnSpPr>
          <p:spPr bwMode="auto">
            <a:xfrm>
              <a:off x="7907012" y="4490326"/>
              <a:ext cx="0" cy="66582"/>
            </a:xfrm>
            <a:prstGeom prst="line">
              <a:avLst/>
            </a:prstGeom>
            <a:solidFill>
              <a:schemeClr val="accent1"/>
            </a:solidFill>
            <a:ln w="19050" cap="flat" cmpd="sng" algn="ctr">
              <a:solidFill>
                <a:srgbClr val="717073"/>
              </a:solidFill>
              <a:prstDash val="solid"/>
              <a:round/>
              <a:headEnd type="none" w="med" len="med"/>
              <a:tailEnd type="none" w="med" len="med"/>
            </a:ln>
            <a:effectLst/>
          </p:spPr>
        </p:cxnSp>
        <p:cxnSp>
          <p:nvCxnSpPr>
            <p:cNvPr id="157" name="Straight Connector 156"/>
            <p:cNvCxnSpPr/>
            <p:nvPr/>
          </p:nvCxnSpPr>
          <p:spPr bwMode="auto">
            <a:xfrm rot="5400000">
              <a:off x="5780589" y="4526771"/>
              <a:ext cx="60275" cy="0"/>
            </a:xfrm>
            <a:prstGeom prst="line">
              <a:avLst/>
            </a:prstGeom>
            <a:solidFill>
              <a:schemeClr val="accent1"/>
            </a:solidFill>
            <a:ln w="19050" cap="flat" cmpd="sng" algn="ctr">
              <a:solidFill>
                <a:srgbClr val="717073"/>
              </a:solidFill>
              <a:prstDash val="solid"/>
              <a:round/>
              <a:headEnd type="none" w="med" len="med"/>
              <a:tailEnd type="none" w="med" len="med"/>
            </a:ln>
            <a:effectLst/>
          </p:spPr>
        </p:cxnSp>
      </p:grpSp>
      <p:cxnSp>
        <p:nvCxnSpPr>
          <p:cNvPr id="123" name="Straight Arrow Connector 122"/>
          <p:cNvCxnSpPr/>
          <p:nvPr/>
        </p:nvCxnSpPr>
        <p:spPr>
          <a:xfrm>
            <a:off x="5181291" y="5606997"/>
            <a:ext cx="1139168" cy="0"/>
          </a:xfrm>
          <a:prstGeom prst="straightConnector1">
            <a:avLst/>
          </a:prstGeom>
          <a:ln w="19050">
            <a:solidFill>
              <a:srgbClr val="717073"/>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aphicFrame>
        <p:nvGraphicFramePr>
          <p:cNvPr id="163" name="Table 162"/>
          <p:cNvGraphicFramePr>
            <a:graphicFrameLocks noGrp="1"/>
          </p:cNvGraphicFramePr>
          <p:nvPr>
            <p:extLst>
              <p:ext uri="{D42A27DB-BD31-4B8C-83A1-F6EECF244321}">
                <p14:modId xmlns:p14="http://schemas.microsoft.com/office/powerpoint/2010/main" val="3172446610"/>
              </p:ext>
            </p:extLst>
          </p:nvPr>
        </p:nvGraphicFramePr>
        <p:xfrm>
          <a:off x="260350" y="1539240"/>
          <a:ext cx="8738870" cy="3614930"/>
        </p:xfrm>
        <a:graphic>
          <a:graphicData uri="http://schemas.openxmlformats.org/drawingml/2006/table">
            <a:tbl>
              <a:tblPr firstRow="1" bandRow="1">
                <a:tableStyleId>{2D5ABB26-0587-4C30-8999-92F81FD0307C}</a:tableStyleId>
              </a:tblPr>
              <a:tblGrid>
                <a:gridCol w="2479395"/>
                <a:gridCol w="829926"/>
                <a:gridCol w="4193809"/>
                <a:gridCol w="1235740"/>
              </a:tblGrid>
              <a:tr h="281940">
                <a:tc>
                  <a:txBody>
                    <a:bodyPr/>
                    <a:lstStyle/>
                    <a:p>
                      <a:r>
                        <a:rPr lang="en-GB" sz="800" b="1" dirty="0" smtClean="0">
                          <a:solidFill>
                            <a:schemeClr val="bg1"/>
                          </a:solidFill>
                        </a:rPr>
                        <a:t>Factors</a:t>
                      </a:r>
                      <a:endParaRPr lang="en-GB" sz="800" b="1" dirty="0">
                        <a:solidFill>
                          <a:schemeClr val="bg1"/>
                        </a:solidFill>
                      </a:endParaRPr>
                    </a:p>
                  </a:txBody>
                  <a:tcPr marL="0" marR="90000" marT="0" marB="18288" anchor="b">
                    <a:lnL w="1270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800" b="1" dirty="0" smtClean="0">
                          <a:solidFill>
                            <a:schemeClr val="bg1"/>
                          </a:solidFill>
                        </a:rPr>
                        <a:t>No. of Patients</a:t>
                      </a:r>
                      <a:endParaRPr lang="en-GB" sz="800" b="1" dirty="0">
                        <a:solidFill>
                          <a:schemeClr val="bg1"/>
                        </a:solidFill>
                      </a:endParaRPr>
                    </a:p>
                  </a:txBody>
                  <a:tcPr marL="0" marR="0" marT="0" marB="18288" anchor="b">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GB" sz="800" b="1" dirty="0">
                        <a:solidFill>
                          <a:schemeClr val="bg1"/>
                        </a:solidFill>
                      </a:endParaRPr>
                    </a:p>
                  </a:txBody>
                  <a:tcPr marL="0" marR="90000" marT="0" marB="18288" anchor="b">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800" b="1" dirty="0" smtClean="0">
                          <a:solidFill>
                            <a:schemeClr val="bg1"/>
                          </a:solidFill>
                        </a:rPr>
                        <a:t>Hazard Ratio (95% CI)</a:t>
                      </a:r>
                      <a:endParaRPr lang="en-GB" sz="800" b="1" dirty="0">
                        <a:solidFill>
                          <a:schemeClr val="bg1"/>
                        </a:solidFill>
                      </a:endParaRPr>
                    </a:p>
                  </a:txBody>
                  <a:tcPr marL="0" marR="0" marT="0" marB="18288" anchor="b">
                    <a:lnL w="63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tcPr>
                </a:tc>
              </a:tr>
              <a:tr h="134875">
                <a:tc>
                  <a:txBody>
                    <a:bodyPr/>
                    <a:lstStyle/>
                    <a:p>
                      <a:r>
                        <a:rPr lang="en-GB" sz="800" b="1" dirty="0" smtClean="0">
                          <a:solidFill>
                            <a:schemeClr val="tx1">
                              <a:lumMod val="75000"/>
                              <a:lumOff val="25000"/>
                            </a:schemeClr>
                          </a:solidFill>
                        </a:rPr>
                        <a:t>Overall</a:t>
                      </a:r>
                      <a:endParaRPr lang="en-GB" sz="800" b="1" dirty="0">
                        <a:solidFill>
                          <a:schemeClr val="tx1">
                            <a:lumMod val="75000"/>
                            <a:lumOff val="25000"/>
                          </a:schemeClr>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800" b="1" dirty="0" smtClean="0">
                          <a:solidFill>
                            <a:schemeClr val="tx1">
                              <a:lumMod val="75000"/>
                              <a:lumOff val="25000"/>
                            </a:schemeClr>
                          </a:solidFill>
                        </a:rPr>
                        <a:t>795</a:t>
                      </a: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800" b="1" dirty="0" smtClean="0">
                          <a:solidFill>
                            <a:schemeClr val="tx1">
                              <a:lumMod val="75000"/>
                              <a:lumOff val="25000"/>
                            </a:schemeClr>
                          </a:solidFill>
                        </a:rPr>
                        <a:t>0.81 (0.69–0.95)</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34875">
                <a:tc>
                  <a:txBody>
                    <a:bodyPr/>
                    <a:lstStyle/>
                    <a:p>
                      <a:r>
                        <a:rPr lang="en-GB" sz="800" b="1" dirty="0" smtClean="0">
                          <a:solidFill>
                            <a:schemeClr val="tx1">
                              <a:lumMod val="75000"/>
                              <a:lumOff val="25000"/>
                            </a:schemeClr>
                          </a:solidFill>
                        </a:rPr>
                        <a:t>Age</a:t>
                      </a:r>
                      <a:endParaRPr lang="en-GB" sz="800" b="1" dirty="0">
                        <a:solidFill>
                          <a:schemeClr val="tx1">
                            <a:lumMod val="75000"/>
                            <a:lumOff val="25000"/>
                          </a:schemeClr>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r>
              <a:tr h="134875">
                <a:tc>
                  <a:txBody>
                    <a:bodyPr/>
                    <a:lstStyle/>
                    <a:p>
                      <a:pPr marL="180000" marR="0" indent="0" algn="l" defTabSz="457200" rtl="0" eaLnBrk="1" fontAlgn="auto" latinLnBrk="0" hangingPunct="1">
                        <a:lnSpc>
                          <a:spcPct val="100000"/>
                        </a:lnSpc>
                        <a:spcBef>
                          <a:spcPts val="0"/>
                        </a:spcBef>
                        <a:spcAft>
                          <a:spcPts val="0"/>
                        </a:spcAft>
                        <a:buClrTx/>
                        <a:buSzTx/>
                        <a:buFontTx/>
                        <a:buNone/>
                        <a:tabLst/>
                        <a:defRPr/>
                      </a:pPr>
                      <a:r>
                        <a:rPr lang="en-GB" sz="800" b="1" dirty="0" smtClean="0">
                          <a:solidFill>
                            <a:schemeClr val="tx1">
                              <a:lumMod val="75000"/>
                              <a:lumOff val="25000"/>
                            </a:schemeClr>
                          </a:solidFill>
                        </a:rPr>
                        <a:t>&lt;65 years</a:t>
                      </a:r>
                      <a:endParaRPr lang="en-GB" sz="800" b="1" dirty="0">
                        <a:solidFill>
                          <a:schemeClr val="tx1">
                            <a:lumMod val="75000"/>
                            <a:lumOff val="25000"/>
                          </a:schemeClr>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GB" sz="800" b="1" dirty="0" smtClean="0">
                          <a:solidFill>
                            <a:schemeClr val="tx1">
                              <a:lumMod val="75000"/>
                              <a:lumOff val="25000"/>
                            </a:schemeClr>
                          </a:solidFill>
                        </a:rPr>
                        <a:t>399</a:t>
                      </a: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800" b="1" dirty="0" smtClean="0">
                          <a:solidFill>
                            <a:schemeClr val="tx1">
                              <a:lumMod val="75000"/>
                              <a:lumOff val="25000"/>
                            </a:schemeClr>
                          </a:solidFill>
                        </a:rPr>
                        <a:t>0.68 (0.55–0.85)</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r>
              <a:tr h="134875">
                <a:tc>
                  <a:txBody>
                    <a:bodyPr/>
                    <a:lstStyle/>
                    <a:p>
                      <a:pPr marL="180000" marR="0" indent="0" algn="l" defTabSz="457200" rtl="0" eaLnBrk="1" fontAlgn="auto" latinLnBrk="0" hangingPunct="1">
                        <a:lnSpc>
                          <a:spcPct val="100000"/>
                        </a:lnSpc>
                        <a:spcBef>
                          <a:spcPts val="0"/>
                        </a:spcBef>
                        <a:spcAft>
                          <a:spcPts val="0"/>
                        </a:spcAft>
                        <a:buClrTx/>
                        <a:buSzTx/>
                        <a:buFontTx/>
                        <a:buNone/>
                        <a:tabLst/>
                        <a:defRPr/>
                      </a:pPr>
                      <a:r>
                        <a:rPr lang="en-GB" sz="800" b="1" dirty="0" smtClean="0">
                          <a:solidFill>
                            <a:schemeClr val="tx1">
                              <a:lumMod val="75000"/>
                              <a:lumOff val="25000"/>
                            </a:schemeClr>
                          </a:solidFill>
                        </a:rPr>
                        <a:t>≥65 years</a:t>
                      </a: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800" b="1" dirty="0" smtClean="0">
                          <a:solidFill>
                            <a:schemeClr val="tx1">
                              <a:lumMod val="75000"/>
                              <a:lumOff val="25000"/>
                            </a:schemeClr>
                          </a:solidFill>
                        </a:rPr>
                        <a:t>396</a:t>
                      </a: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800" b="1" dirty="0" smtClean="0">
                          <a:solidFill>
                            <a:schemeClr val="tx1">
                              <a:lumMod val="75000"/>
                              <a:lumOff val="25000"/>
                            </a:schemeClr>
                          </a:solidFill>
                        </a:rPr>
                        <a:t>0.95 (0.76–1.19)</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r>
              <a:tr h="134875">
                <a:tc>
                  <a:txBody>
                    <a:bodyPr/>
                    <a:lstStyle/>
                    <a:p>
                      <a:pPr marL="0"/>
                      <a:r>
                        <a:rPr lang="en-GB" sz="800" b="1" dirty="0" smtClean="0">
                          <a:solidFill>
                            <a:schemeClr val="tx1">
                              <a:lumMod val="75000"/>
                              <a:lumOff val="25000"/>
                            </a:schemeClr>
                          </a:solidFill>
                        </a:rPr>
                        <a:t>Gender</a:t>
                      </a:r>
                      <a:endParaRPr lang="en-GB" sz="800" b="1" dirty="0">
                        <a:solidFill>
                          <a:schemeClr val="tx1">
                            <a:lumMod val="75000"/>
                            <a:lumOff val="25000"/>
                          </a:schemeClr>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56280">
                <a:tc>
                  <a:txBody>
                    <a:bodyPr/>
                    <a:lstStyle/>
                    <a:p>
                      <a:pPr marL="180000"/>
                      <a:r>
                        <a:rPr lang="en-GB" sz="800" b="1" dirty="0" smtClean="0">
                          <a:solidFill>
                            <a:schemeClr val="tx1">
                              <a:lumMod val="75000"/>
                              <a:lumOff val="25000"/>
                            </a:schemeClr>
                          </a:solidFill>
                        </a:rPr>
                        <a:t>Male</a:t>
                      </a:r>
                      <a:endParaRPr lang="en-GB" sz="800" b="1" dirty="0">
                        <a:solidFill>
                          <a:schemeClr val="tx1">
                            <a:lumMod val="75000"/>
                            <a:lumOff val="25000"/>
                          </a:schemeClr>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800" b="1" dirty="0" smtClean="0">
                          <a:solidFill>
                            <a:schemeClr val="tx1">
                              <a:lumMod val="75000"/>
                              <a:lumOff val="25000"/>
                            </a:schemeClr>
                          </a:solidFill>
                        </a:rPr>
                        <a:t>666</a:t>
                      </a: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800" b="1" dirty="0" smtClean="0">
                          <a:solidFill>
                            <a:schemeClr val="tx1">
                              <a:lumMod val="75000"/>
                              <a:lumOff val="25000"/>
                            </a:schemeClr>
                          </a:solidFill>
                        </a:rPr>
                        <a:t>0.82 (0.69–0.97)</a:t>
                      </a: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34875">
                <a:tc>
                  <a:txBody>
                    <a:bodyPr/>
                    <a:lstStyle/>
                    <a:p>
                      <a:pPr marL="180000"/>
                      <a:r>
                        <a:rPr lang="en-GB" sz="800" b="1" dirty="0" smtClean="0">
                          <a:solidFill>
                            <a:schemeClr val="tx1">
                              <a:lumMod val="75000"/>
                              <a:lumOff val="25000"/>
                            </a:schemeClr>
                          </a:solidFill>
                        </a:rPr>
                        <a:t>Female</a:t>
                      </a:r>
                      <a:endParaRPr lang="en-GB" sz="800" b="1" dirty="0">
                        <a:solidFill>
                          <a:schemeClr val="tx1">
                            <a:lumMod val="75000"/>
                            <a:lumOff val="25000"/>
                          </a:schemeClr>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800" b="1" dirty="0" smtClean="0">
                          <a:solidFill>
                            <a:schemeClr val="tx1">
                              <a:lumMod val="75000"/>
                              <a:lumOff val="25000"/>
                            </a:schemeClr>
                          </a:solidFill>
                        </a:rPr>
                        <a:t>129</a:t>
                      </a: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800" b="1" dirty="0" smtClean="0">
                          <a:solidFill>
                            <a:schemeClr val="tx1">
                              <a:lumMod val="75000"/>
                              <a:lumOff val="25000"/>
                            </a:schemeClr>
                          </a:solidFill>
                        </a:rPr>
                        <a:t>0.77 (0.51–1.14)</a:t>
                      </a: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34875">
                <a:tc>
                  <a:txBody>
                    <a:bodyPr/>
                    <a:lstStyle/>
                    <a:p>
                      <a:r>
                        <a:rPr lang="en-GB" sz="800" b="1" dirty="0" smtClean="0">
                          <a:solidFill>
                            <a:schemeClr val="tx1">
                              <a:lumMod val="75000"/>
                              <a:lumOff val="25000"/>
                            </a:schemeClr>
                          </a:solidFill>
                        </a:rPr>
                        <a:t>Race</a:t>
                      </a:r>
                      <a:endParaRPr lang="en-GB" sz="800" b="1" dirty="0">
                        <a:solidFill>
                          <a:schemeClr val="tx1">
                            <a:lumMod val="75000"/>
                            <a:lumOff val="25000"/>
                          </a:schemeClr>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34875">
                <a:tc>
                  <a:txBody>
                    <a:bodyPr/>
                    <a:lstStyle/>
                    <a:p>
                      <a:pPr marL="180000"/>
                      <a:r>
                        <a:rPr lang="en-GB" sz="800" b="1" dirty="0" smtClean="0">
                          <a:solidFill>
                            <a:schemeClr val="tx1">
                              <a:lumMod val="75000"/>
                              <a:lumOff val="25000"/>
                            </a:schemeClr>
                          </a:solidFill>
                        </a:rPr>
                        <a:t>Non-East Asian</a:t>
                      </a:r>
                      <a:endParaRPr lang="en-GB" sz="800" b="1" dirty="0">
                        <a:solidFill>
                          <a:schemeClr val="tx1">
                            <a:lumMod val="75000"/>
                            <a:lumOff val="25000"/>
                          </a:schemeClr>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800" b="1" dirty="0" smtClean="0">
                          <a:solidFill>
                            <a:schemeClr val="tx1">
                              <a:lumMod val="75000"/>
                              <a:lumOff val="25000"/>
                            </a:schemeClr>
                          </a:solidFill>
                        </a:rPr>
                        <a:t>623</a:t>
                      </a: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800" b="1" dirty="0" smtClean="0">
                          <a:solidFill>
                            <a:schemeClr val="tx1">
                              <a:lumMod val="75000"/>
                              <a:lumOff val="25000"/>
                            </a:schemeClr>
                          </a:solidFill>
                        </a:rPr>
                        <a:t>0.87 (0.73–1.03)</a:t>
                      </a:r>
                      <a:endParaRPr lang="en-GB" sz="1050" b="1" dirty="0" smtClean="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34875">
                <a:tc>
                  <a:txBody>
                    <a:bodyPr/>
                    <a:lstStyle/>
                    <a:p>
                      <a:pPr marL="180000" marR="0" indent="0" algn="l" defTabSz="457200" rtl="0" eaLnBrk="1" fontAlgn="auto" latinLnBrk="0" hangingPunct="1">
                        <a:lnSpc>
                          <a:spcPct val="100000"/>
                        </a:lnSpc>
                        <a:spcBef>
                          <a:spcPts val="0"/>
                        </a:spcBef>
                        <a:spcAft>
                          <a:spcPts val="0"/>
                        </a:spcAft>
                        <a:buClrTx/>
                        <a:buSzTx/>
                        <a:buFontTx/>
                        <a:buNone/>
                        <a:tabLst/>
                        <a:defRPr/>
                      </a:pPr>
                      <a:r>
                        <a:rPr lang="en-GB" sz="800" b="1" dirty="0" smtClean="0">
                          <a:solidFill>
                            <a:schemeClr val="tx1">
                              <a:lumMod val="75000"/>
                              <a:lumOff val="25000"/>
                            </a:schemeClr>
                          </a:solidFill>
                        </a:rPr>
                        <a:t>East Asian</a:t>
                      </a: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800" b="1" dirty="0" smtClean="0">
                          <a:solidFill>
                            <a:schemeClr val="tx1">
                              <a:lumMod val="75000"/>
                              <a:lumOff val="25000"/>
                            </a:schemeClr>
                          </a:solidFill>
                        </a:rPr>
                        <a:t>172</a:t>
                      </a: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800" b="1" dirty="0" smtClean="0">
                          <a:solidFill>
                            <a:schemeClr val="tx1">
                              <a:lumMod val="75000"/>
                              <a:lumOff val="25000"/>
                            </a:schemeClr>
                          </a:solidFill>
                        </a:rPr>
                        <a:t>0.62 (0.44–0.88)</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34875">
                <a:tc>
                  <a:txBody>
                    <a:bodyPr/>
                    <a:lstStyle/>
                    <a:p>
                      <a:r>
                        <a:rPr lang="en-GB" sz="800" b="1" dirty="0" smtClean="0">
                          <a:solidFill>
                            <a:schemeClr val="tx1">
                              <a:lumMod val="75000"/>
                              <a:lumOff val="25000"/>
                            </a:schemeClr>
                          </a:solidFill>
                        </a:rPr>
                        <a:t>ECOG at baseline</a:t>
                      </a:r>
                      <a:endParaRPr lang="en-GB" sz="800" b="1" dirty="0">
                        <a:solidFill>
                          <a:schemeClr val="tx1">
                            <a:lumMod val="75000"/>
                            <a:lumOff val="25000"/>
                          </a:schemeClr>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800" b="1" dirty="0" smtClean="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55161">
                <a:tc>
                  <a:txBody>
                    <a:bodyPr/>
                    <a:lstStyle/>
                    <a:p>
                      <a:pPr marL="180000"/>
                      <a:r>
                        <a:rPr lang="en-GB" sz="800" b="1" dirty="0" smtClean="0">
                          <a:solidFill>
                            <a:schemeClr val="tx1">
                              <a:lumMod val="75000"/>
                              <a:lumOff val="25000"/>
                            </a:schemeClr>
                          </a:solidFill>
                        </a:rPr>
                        <a:t>0</a:t>
                      </a:r>
                      <a:endParaRPr lang="en-GB" sz="800" b="1" dirty="0">
                        <a:solidFill>
                          <a:schemeClr val="tx1">
                            <a:lumMod val="75000"/>
                            <a:lumOff val="25000"/>
                          </a:schemeClr>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800" b="1" dirty="0" smtClean="0">
                          <a:solidFill>
                            <a:schemeClr val="tx1">
                              <a:lumMod val="75000"/>
                              <a:lumOff val="25000"/>
                            </a:schemeClr>
                          </a:solidFill>
                        </a:rPr>
                        <a:t>260</a:t>
                      </a: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800" b="1" dirty="0" smtClean="0">
                          <a:solidFill>
                            <a:schemeClr val="tx1">
                              <a:lumMod val="75000"/>
                              <a:lumOff val="25000"/>
                            </a:schemeClr>
                          </a:solidFill>
                        </a:rPr>
                        <a:t>0.76 (0.58–1.01)</a:t>
                      </a: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34875">
                <a:tc>
                  <a:txBody>
                    <a:bodyPr/>
                    <a:lstStyle/>
                    <a:p>
                      <a:pPr marL="180000"/>
                      <a:r>
                        <a:rPr lang="en-GB" sz="800" b="1" dirty="0" smtClean="0">
                          <a:solidFill>
                            <a:schemeClr val="tx1">
                              <a:lumMod val="75000"/>
                              <a:lumOff val="25000"/>
                            </a:schemeClr>
                          </a:solidFill>
                        </a:rPr>
                        <a:t>1</a:t>
                      </a:r>
                      <a:endParaRPr lang="en-GB" sz="800" b="1" dirty="0">
                        <a:solidFill>
                          <a:schemeClr val="tx1">
                            <a:lumMod val="75000"/>
                            <a:lumOff val="25000"/>
                          </a:schemeClr>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800" b="1" dirty="0" smtClean="0">
                          <a:solidFill>
                            <a:schemeClr val="tx1">
                              <a:lumMod val="75000"/>
                              <a:lumOff val="25000"/>
                            </a:schemeClr>
                          </a:solidFill>
                        </a:rPr>
                        <a:t>531</a:t>
                      </a: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800" b="1" dirty="0" smtClean="0">
                          <a:solidFill>
                            <a:schemeClr val="tx1">
                              <a:lumMod val="75000"/>
                              <a:lumOff val="25000"/>
                            </a:schemeClr>
                          </a:solidFill>
                        </a:rPr>
                        <a:t>0.80 (0.66–0.97)</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34875">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GB" sz="800" b="1" dirty="0" smtClean="0">
                          <a:solidFill>
                            <a:schemeClr val="tx1">
                              <a:lumMod val="75000"/>
                              <a:lumOff val="25000"/>
                            </a:schemeClr>
                          </a:solidFill>
                        </a:rPr>
                        <a:t>Smoking history</a:t>
                      </a: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34875">
                <a:tc>
                  <a:txBody>
                    <a:bodyPr/>
                    <a:lstStyle/>
                    <a:p>
                      <a:pPr marL="180000" marR="0" indent="0" algn="l" defTabSz="457200" rtl="0" eaLnBrk="1" fontAlgn="auto" latinLnBrk="0" hangingPunct="1">
                        <a:lnSpc>
                          <a:spcPct val="100000"/>
                        </a:lnSpc>
                        <a:spcBef>
                          <a:spcPts val="0"/>
                        </a:spcBef>
                        <a:spcAft>
                          <a:spcPts val="0"/>
                        </a:spcAft>
                        <a:buClrTx/>
                        <a:buSzTx/>
                        <a:buFontTx/>
                        <a:buNone/>
                        <a:tabLst/>
                        <a:defRPr/>
                      </a:pPr>
                      <a:r>
                        <a:rPr lang="en-GB" sz="800" b="1" dirty="0" smtClean="0">
                          <a:solidFill>
                            <a:schemeClr val="tx1">
                              <a:lumMod val="75000"/>
                              <a:lumOff val="25000"/>
                            </a:schemeClr>
                          </a:solidFill>
                        </a:rPr>
                        <a:t>Never smoker</a:t>
                      </a: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800" b="1" dirty="0" smtClean="0">
                          <a:solidFill>
                            <a:schemeClr val="tx1">
                              <a:lumMod val="75000"/>
                              <a:lumOff val="25000"/>
                            </a:schemeClr>
                          </a:solidFill>
                        </a:rPr>
                        <a:t>  44</a:t>
                      </a: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800" b="1" dirty="0" smtClean="0">
                          <a:solidFill>
                            <a:schemeClr val="tx1">
                              <a:lumMod val="75000"/>
                              <a:lumOff val="25000"/>
                            </a:schemeClr>
                          </a:solidFill>
                        </a:rPr>
                        <a:t>0.77 (0.37–1.57)</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34875">
                <a:tc>
                  <a:txBody>
                    <a:bodyPr/>
                    <a:lstStyle/>
                    <a:p>
                      <a:pPr marL="180000" marR="0" indent="0" algn="l" defTabSz="457200" rtl="0" eaLnBrk="1" fontAlgn="auto" latinLnBrk="0" hangingPunct="1">
                        <a:lnSpc>
                          <a:spcPct val="100000"/>
                        </a:lnSpc>
                        <a:spcBef>
                          <a:spcPts val="0"/>
                        </a:spcBef>
                        <a:spcAft>
                          <a:spcPts val="0"/>
                        </a:spcAft>
                        <a:buClrTx/>
                        <a:buSzTx/>
                        <a:buFontTx/>
                        <a:buNone/>
                        <a:tabLst/>
                        <a:defRPr/>
                      </a:pPr>
                      <a:r>
                        <a:rPr lang="en-GB" sz="800" b="1" dirty="0" smtClean="0">
                          <a:solidFill>
                            <a:schemeClr val="tx1">
                              <a:lumMod val="75000"/>
                              <a:lumOff val="25000"/>
                            </a:schemeClr>
                          </a:solidFill>
                        </a:rPr>
                        <a:t>Light ex-smoker</a:t>
                      </a: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800" b="1" dirty="0" smtClean="0">
                          <a:solidFill>
                            <a:schemeClr val="tx1">
                              <a:lumMod val="75000"/>
                              <a:lumOff val="25000"/>
                            </a:schemeClr>
                          </a:solidFill>
                        </a:rPr>
                        <a:t>  23</a:t>
                      </a: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800" b="1" dirty="0" smtClean="0">
                          <a:solidFill>
                            <a:schemeClr val="tx1">
                              <a:lumMod val="75000"/>
                              <a:lumOff val="25000"/>
                            </a:schemeClr>
                          </a:solidFill>
                        </a:rPr>
                        <a:t>0.43 (0.16–1.12)</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60663">
                <a:tc>
                  <a:txBody>
                    <a:bodyPr/>
                    <a:lstStyle/>
                    <a:p>
                      <a:pPr marL="180000" marR="0" indent="0" algn="l" defTabSz="457200" rtl="0" eaLnBrk="1" fontAlgn="auto" latinLnBrk="0" hangingPunct="1">
                        <a:lnSpc>
                          <a:spcPct val="100000"/>
                        </a:lnSpc>
                        <a:spcBef>
                          <a:spcPts val="0"/>
                        </a:spcBef>
                        <a:spcAft>
                          <a:spcPts val="0"/>
                        </a:spcAft>
                        <a:buClrTx/>
                        <a:buSzTx/>
                        <a:buFontTx/>
                        <a:buNone/>
                        <a:tabLst/>
                        <a:defRPr/>
                      </a:pPr>
                      <a:r>
                        <a:rPr lang="en-GB" sz="800" b="1" dirty="0" smtClean="0">
                          <a:solidFill>
                            <a:schemeClr val="tx1">
                              <a:lumMod val="75000"/>
                              <a:lumOff val="25000"/>
                            </a:schemeClr>
                          </a:solidFill>
                        </a:rPr>
                        <a:t>Current and other ex-smoker</a:t>
                      </a: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800" b="1" dirty="0" smtClean="0">
                          <a:solidFill>
                            <a:schemeClr val="tx1">
                              <a:lumMod val="75000"/>
                              <a:lumOff val="25000"/>
                            </a:schemeClr>
                          </a:solidFill>
                        </a:rPr>
                        <a:t>728</a:t>
                      </a: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800" b="1" dirty="0" smtClean="0">
                          <a:solidFill>
                            <a:schemeClr val="tx1">
                              <a:lumMod val="75000"/>
                              <a:lumOff val="25000"/>
                            </a:schemeClr>
                          </a:solidFill>
                        </a:rPr>
                        <a:t>0.81 (0.69–0.96)</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34875">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GB" sz="800" b="1" dirty="0" smtClean="0">
                          <a:solidFill>
                            <a:schemeClr val="tx1">
                              <a:lumMod val="75000"/>
                              <a:lumOff val="25000"/>
                            </a:schemeClr>
                          </a:solidFill>
                        </a:rPr>
                        <a:t>Histology</a:t>
                      </a: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endParaRPr lang="en-US" sz="800" b="1" dirty="0" smtClean="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51974">
                <a:tc>
                  <a:txBody>
                    <a:bodyPr/>
                    <a:lstStyle/>
                    <a:p>
                      <a:pPr marL="180000" marR="0" indent="0" algn="l" defTabSz="457200" rtl="0" eaLnBrk="1" fontAlgn="auto" latinLnBrk="0" hangingPunct="1">
                        <a:lnSpc>
                          <a:spcPct val="100000"/>
                        </a:lnSpc>
                        <a:spcBef>
                          <a:spcPts val="0"/>
                        </a:spcBef>
                        <a:spcAft>
                          <a:spcPts val="0"/>
                        </a:spcAft>
                        <a:buClrTx/>
                        <a:buSzTx/>
                        <a:buFontTx/>
                        <a:buNone/>
                        <a:tabLst/>
                        <a:defRPr/>
                      </a:pPr>
                      <a:r>
                        <a:rPr lang="en-GB" sz="800" b="1" dirty="0" smtClean="0">
                          <a:solidFill>
                            <a:schemeClr val="tx1">
                              <a:lumMod val="75000"/>
                              <a:lumOff val="25000"/>
                            </a:schemeClr>
                          </a:solidFill>
                        </a:rPr>
                        <a:t>Squamous</a:t>
                      </a: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800" b="1" dirty="0" smtClean="0">
                          <a:solidFill>
                            <a:schemeClr val="tx1">
                              <a:lumMod val="75000"/>
                              <a:lumOff val="25000"/>
                            </a:schemeClr>
                          </a:solidFill>
                        </a:rPr>
                        <a:t>763</a:t>
                      </a: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800" b="1" dirty="0" smtClean="0">
                          <a:solidFill>
                            <a:schemeClr val="tx1">
                              <a:lumMod val="75000"/>
                              <a:lumOff val="25000"/>
                            </a:schemeClr>
                          </a:solidFill>
                        </a:rPr>
                        <a:t>0.82 (0.70–0.96)</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34875">
                <a:tc>
                  <a:txBody>
                    <a:bodyPr/>
                    <a:lstStyle/>
                    <a:p>
                      <a:pPr marL="180000" marR="0" indent="0" algn="l" defTabSz="457200" rtl="0" eaLnBrk="1" fontAlgn="auto" latinLnBrk="0" hangingPunct="1">
                        <a:lnSpc>
                          <a:spcPct val="100000"/>
                        </a:lnSpc>
                        <a:spcBef>
                          <a:spcPts val="0"/>
                        </a:spcBef>
                        <a:spcAft>
                          <a:spcPts val="0"/>
                        </a:spcAft>
                        <a:buClrTx/>
                        <a:buSzTx/>
                        <a:buFontTx/>
                        <a:buNone/>
                        <a:tabLst/>
                        <a:defRPr/>
                      </a:pPr>
                      <a:r>
                        <a:rPr lang="en-GB" sz="800" b="1" dirty="0" smtClean="0">
                          <a:solidFill>
                            <a:schemeClr val="tx1">
                              <a:lumMod val="75000"/>
                              <a:lumOff val="25000"/>
                            </a:schemeClr>
                          </a:solidFill>
                        </a:rPr>
                        <a:t>Mixed</a:t>
                      </a: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800" b="1" dirty="0" smtClean="0">
                          <a:solidFill>
                            <a:schemeClr val="tx1">
                              <a:lumMod val="75000"/>
                              <a:lumOff val="25000"/>
                            </a:schemeClr>
                          </a:solidFill>
                        </a:rPr>
                        <a:t>  32</a:t>
                      </a: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800" b="1" dirty="0" smtClean="0">
                          <a:solidFill>
                            <a:schemeClr val="tx1">
                              <a:lumMod val="75000"/>
                              <a:lumOff val="25000"/>
                            </a:schemeClr>
                          </a:solidFill>
                        </a:rPr>
                        <a:t>0.55 (0.26–1.17)</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59242">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GB" sz="800" b="1" dirty="0" smtClean="0">
                          <a:solidFill>
                            <a:schemeClr val="tx1">
                              <a:lumMod val="75000"/>
                              <a:lumOff val="25000"/>
                            </a:schemeClr>
                          </a:solidFill>
                        </a:rPr>
                        <a:t>Best response to first-line chemotherapy</a:t>
                      </a:r>
                    </a:p>
                  </a:txBody>
                  <a:tcPr marL="0" marR="90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endParaRPr lang="en-US" sz="800" b="1" dirty="0" smtClean="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34875">
                <a:tc>
                  <a:txBody>
                    <a:bodyPr/>
                    <a:lstStyle/>
                    <a:p>
                      <a:pPr marL="180000" marR="0" indent="0" algn="l" defTabSz="457200" rtl="0" eaLnBrk="1" fontAlgn="auto" latinLnBrk="0" hangingPunct="1">
                        <a:lnSpc>
                          <a:spcPct val="100000"/>
                        </a:lnSpc>
                        <a:spcBef>
                          <a:spcPts val="0"/>
                        </a:spcBef>
                        <a:spcAft>
                          <a:spcPts val="0"/>
                        </a:spcAft>
                        <a:buClrTx/>
                        <a:buSzTx/>
                        <a:buFontTx/>
                        <a:buNone/>
                        <a:tabLst/>
                        <a:defRPr/>
                      </a:pPr>
                      <a:r>
                        <a:rPr lang="en-GB" sz="800" b="1" dirty="0" smtClean="0">
                          <a:solidFill>
                            <a:schemeClr val="tx1">
                              <a:lumMod val="75000"/>
                              <a:lumOff val="25000"/>
                            </a:schemeClr>
                          </a:solidFill>
                        </a:rPr>
                        <a:t>CR/PR</a:t>
                      </a: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800" b="1" dirty="0" smtClean="0">
                          <a:solidFill>
                            <a:schemeClr val="tx1">
                              <a:lumMod val="75000"/>
                              <a:lumOff val="25000"/>
                            </a:schemeClr>
                          </a:solidFill>
                        </a:rPr>
                        <a:t>371</a:t>
                      </a: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800" b="1" dirty="0" smtClean="0">
                          <a:solidFill>
                            <a:schemeClr val="tx1">
                              <a:lumMod val="75000"/>
                              <a:lumOff val="25000"/>
                            </a:schemeClr>
                          </a:solidFill>
                        </a:rPr>
                        <a:t>0.91 (0.72–1.15)</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34875">
                <a:tc>
                  <a:txBody>
                    <a:bodyPr/>
                    <a:lstStyle/>
                    <a:p>
                      <a:pPr marL="180000" marR="0" indent="0" algn="l" defTabSz="457200" rtl="0" eaLnBrk="1" fontAlgn="auto" latinLnBrk="0" hangingPunct="1">
                        <a:lnSpc>
                          <a:spcPct val="100000"/>
                        </a:lnSpc>
                        <a:spcBef>
                          <a:spcPts val="0"/>
                        </a:spcBef>
                        <a:spcAft>
                          <a:spcPts val="0"/>
                        </a:spcAft>
                        <a:buClrTx/>
                        <a:buSzTx/>
                        <a:buFontTx/>
                        <a:buNone/>
                        <a:tabLst/>
                        <a:defRPr/>
                      </a:pPr>
                      <a:r>
                        <a:rPr lang="en-GB" sz="800" b="1" dirty="0" smtClean="0">
                          <a:solidFill>
                            <a:schemeClr val="tx1">
                              <a:lumMod val="75000"/>
                              <a:lumOff val="25000"/>
                            </a:schemeClr>
                          </a:solidFill>
                        </a:rPr>
                        <a:t>SD</a:t>
                      </a: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800" b="1" dirty="0" smtClean="0">
                          <a:solidFill>
                            <a:schemeClr val="tx1">
                              <a:lumMod val="75000"/>
                              <a:lumOff val="25000"/>
                            </a:schemeClr>
                          </a:solidFill>
                        </a:rPr>
                        <a:t>328</a:t>
                      </a: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800" b="1" dirty="0" smtClean="0">
                          <a:solidFill>
                            <a:schemeClr val="tx1">
                              <a:lumMod val="75000"/>
                              <a:lumOff val="25000"/>
                            </a:schemeClr>
                          </a:solidFill>
                        </a:rPr>
                        <a:t>0.71 (0.56–0.90)</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73075">
                <a:tc>
                  <a:txBody>
                    <a:bodyPr/>
                    <a:lstStyle/>
                    <a:p>
                      <a:pPr marL="180000" marR="0" indent="0" algn="l" defTabSz="457200" rtl="0" eaLnBrk="1" fontAlgn="auto" latinLnBrk="0" hangingPunct="1">
                        <a:lnSpc>
                          <a:spcPct val="100000"/>
                        </a:lnSpc>
                        <a:spcBef>
                          <a:spcPts val="0"/>
                        </a:spcBef>
                        <a:spcAft>
                          <a:spcPts val="0"/>
                        </a:spcAft>
                        <a:buClrTx/>
                        <a:buSzTx/>
                        <a:buFontTx/>
                        <a:buNone/>
                        <a:tabLst/>
                        <a:defRPr/>
                      </a:pPr>
                      <a:r>
                        <a:rPr lang="en-GB" sz="800" b="1" dirty="0" smtClean="0">
                          <a:solidFill>
                            <a:schemeClr val="tx1">
                              <a:lumMod val="75000"/>
                              <a:lumOff val="25000"/>
                            </a:schemeClr>
                          </a:solidFill>
                        </a:rPr>
                        <a:t>Unknown</a:t>
                      </a: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800" b="1" dirty="0" smtClean="0">
                          <a:solidFill>
                            <a:schemeClr val="tx1">
                              <a:lumMod val="75000"/>
                              <a:lumOff val="25000"/>
                            </a:schemeClr>
                          </a:solidFill>
                        </a:rPr>
                        <a:t>  89</a:t>
                      </a:r>
                      <a:endParaRPr lang="en-GB" sz="800" b="1" dirty="0">
                        <a:solidFill>
                          <a:schemeClr val="tx1">
                            <a:lumMod val="75000"/>
                            <a:lumOff val="25000"/>
                          </a:schemeClr>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800" b="1" dirty="0">
                        <a:solidFill>
                          <a:srgbClr val="717073"/>
                        </a:solidFill>
                      </a:endParaRPr>
                    </a:p>
                  </a:txBody>
                  <a:tcPr marL="0" marR="9000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800" b="1" dirty="0" smtClean="0">
                          <a:solidFill>
                            <a:schemeClr val="tx1">
                              <a:lumMod val="75000"/>
                              <a:lumOff val="25000"/>
                            </a:schemeClr>
                          </a:solidFill>
                        </a:rPr>
                        <a:t>0.72 (0.44–1.17)</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10" name="Group 9"/>
          <p:cNvGrpSpPr/>
          <p:nvPr/>
        </p:nvGrpSpPr>
        <p:grpSpPr>
          <a:xfrm>
            <a:off x="5460364" y="1860402"/>
            <a:ext cx="246184" cy="83165"/>
            <a:chOff x="5250264" y="1479075"/>
            <a:chExt cx="246184" cy="118744"/>
          </a:xfrm>
          <a:solidFill>
            <a:schemeClr val="accent1"/>
          </a:solidFill>
        </p:grpSpPr>
        <p:cxnSp>
          <p:nvCxnSpPr>
            <p:cNvPr id="153" name="Straight Connector 152"/>
            <p:cNvCxnSpPr/>
            <p:nvPr/>
          </p:nvCxnSpPr>
          <p:spPr bwMode="auto">
            <a:xfrm>
              <a:off x="5250264" y="1538447"/>
              <a:ext cx="246184" cy="0"/>
            </a:xfrm>
            <a:prstGeom prst="line">
              <a:avLst/>
            </a:prstGeom>
            <a:grpFill/>
            <a:ln w="12700" cap="flat" cmpd="sng" algn="ctr">
              <a:solidFill>
                <a:schemeClr val="accent1"/>
              </a:solidFill>
              <a:prstDash val="solid"/>
              <a:round/>
              <a:headEnd type="none" w="med" len="med"/>
              <a:tailEnd type="none" w="med" len="med"/>
            </a:ln>
            <a:effectLst/>
          </p:spPr>
        </p:cxnSp>
        <p:cxnSp>
          <p:nvCxnSpPr>
            <p:cNvPr id="154" name="Straight Connector 153"/>
            <p:cNvCxnSpPr/>
            <p:nvPr/>
          </p:nvCxnSpPr>
          <p:spPr bwMode="auto">
            <a:xfrm>
              <a:off x="5252775" y="1509558"/>
              <a:ext cx="0" cy="57778"/>
            </a:xfrm>
            <a:prstGeom prst="line">
              <a:avLst/>
            </a:prstGeom>
            <a:grpFill/>
            <a:ln w="12700" cap="flat" cmpd="sng" algn="ctr">
              <a:solidFill>
                <a:schemeClr val="accent1"/>
              </a:solidFill>
              <a:prstDash val="solid"/>
              <a:round/>
              <a:headEnd type="none" w="med" len="med"/>
              <a:tailEnd type="none" w="med" len="med"/>
            </a:ln>
            <a:effectLst/>
          </p:spPr>
        </p:cxnSp>
        <p:cxnSp>
          <p:nvCxnSpPr>
            <p:cNvPr id="155" name="Straight Connector 154"/>
            <p:cNvCxnSpPr/>
            <p:nvPr/>
          </p:nvCxnSpPr>
          <p:spPr bwMode="auto">
            <a:xfrm>
              <a:off x="5496316" y="1509558"/>
              <a:ext cx="0" cy="57778"/>
            </a:xfrm>
            <a:prstGeom prst="line">
              <a:avLst/>
            </a:prstGeom>
            <a:grpFill/>
            <a:ln w="12700" cap="flat" cmpd="sng" algn="ctr">
              <a:solidFill>
                <a:schemeClr val="accent1"/>
              </a:solidFill>
              <a:prstDash val="solid"/>
              <a:round/>
              <a:headEnd type="none" w="med" len="med"/>
              <a:tailEnd type="none" w="med" len="med"/>
            </a:ln>
            <a:effectLst/>
          </p:spPr>
        </p:cxnSp>
        <p:sp>
          <p:nvSpPr>
            <p:cNvPr id="156" name="Diamond 155"/>
            <p:cNvSpPr/>
            <p:nvPr/>
          </p:nvSpPr>
          <p:spPr bwMode="auto">
            <a:xfrm>
              <a:off x="5319713" y="1479075"/>
              <a:ext cx="112314" cy="118744"/>
            </a:xfrm>
            <a:prstGeom prst="diamond">
              <a:avLst/>
            </a:prstGeom>
            <a:grpFill/>
            <a:ln w="12700" cap="flat" cmpd="sng" algn="ctr">
              <a:solidFill>
                <a:schemeClr val="accent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2400" b="1">
                <a:solidFill>
                  <a:srgbClr val="717073"/>
                </a:solidFill>
              </a:endParaRPr>
            </a:p>
          </p:txBody>
        </p:sp>
      </p:grpSp>
      <p:grpSp>
        <p:nvGrpSpPr>
          <p:cNvPr id="8" name="Group 7"/>
          <p:cNvGrpSpPr/>
          <p:nvPr/>
        </p:nvGrpSpPr>
        <p:grpSpPr>
          <a:xfrm>
            <a:off x="5112703" y="2967317"/>
            <a:ext cx="645711" cy="187739"/>
            <a:chOff x="5420763" y="2387262"/>
            <a:chExt cx="645710" cy="187739"/>
          </a:xfrm>
        </p:grpSpPr>
        <p:grpSp>
          <p:nvGrpSpPr>
            <p:cNvPr id="11" name="Group 10"/>
            <p:cNvGrpSpPr/>
            <p:nvPr/>
          </p:nvGrpSpPr>
          <p:grpSpPr>
            <a:xfrm>
              <a:off x="5808906" y="2387262"/>
              <a:ext cx="257567" cy="61418"/>
              <a:chOff x="5290746" y="1766062"/>
              <a:chExt cx="257567" cy="87694"/>
            </a:xfrm>
            <a:solidFill>
              <a:schemeClr val="accent1"/>
            </a:solidFill>
          </p:grpSpPr>
          <p:cxnSp>
            <p:nvCxnSpPr>
              <p:cNvPr id="149" name="Straight Connector 148"/>
              <p:cNvCxnSpPr/>
              <p:nvPr/>
            </p:nvCxnSpPr>
            <p:spPr bwMode="auto">
              <a:xfrm>
                <a:off x="5290746" y="1806479"/>
                <a:ext cx="257567" cy="0"/>
              </a:xfrm>
              <a:prstGeom prst="line">
                <a:avLst/>
              </a:prstGeom>
              <a:grpFill/>
              <a:ln w="12700" cap="flat" cmpd="sng" algn="ctr">
                <a:solidFill>
                  <a:schemeClr val="accent1"/>
                </a:solidFill>
                <a:prstDash val="solid"/>
                <a:round/>
                <a:headEnd type="none" w="med" len="med"/>
                <a:tailEnd type="none" w="med" len="med"/>
              </a:ln>
              <a:effectLst/>
            </p:spPr>
          </p:cxnSp>
          <p:cxnSp>
            <p:nvCxnSpPr>
              <p:cNvPr id="150" name="Straight Connector 149"/>
              <p:cNvCxnSpPr/>
              <p:nvPr/>
            </p:nvCxnSpPr>
            <p:spPr bwMode="auto">
              <a:xfrm>
                <a:off x="5293257" y="1781357"/>
                <a:ext cx="0" cy="57778"/>
              </a:xfrm>
              <a:prstGeom prst="line">
                <a:avLst/>
              </a:prstGeom>
              <a:grpFill/>
              <a:ln w="12700" cap="flat" cmpd="sng" algn="ctr">
                <a:solidFill>
                  <a:schemeClr val="accent1"/>
                </a:solidFill>
                <a:prstDash val="solid"/>
                <a:round/>
                <a:headEnd type="none" w="med" len="med"/>
                <a:tailEnd type="none" w="med" len="med"/>
              </a:ln>
              <a:effectLst/>
            </p:spPr>
          </p:cxnSp>
          <p:cxnSp>
            <p:nvCxnSpPr>
              <p:cNvPr id="151" name="Straight Connector 150"/>
              <p:cNvCxnSpPr/>
              <p:nvPr/>
            </p:nvCxnSpPr>
            <p:spPr bwMode="auto">
              <a:xfrm>
                <a:off x="5548050" y="1781357"/>
                <a:ext cx="0" cy="57778"/>
              </a:xfrm>
              <a:prstGeom prst="line">
                <a:avLst/>
              </a:prstGeom>
              <a:grpFill/>
              <a:ln w="12700" cap="flat" cmpd="sng" algn="ctr">
                <a:solidFill>
                  <a:schemeClr val="accent1"/>
                </a:solidFill>
                <a:prstDash val="solid"/>
                <a:round/>
                <a:headEnd type="none" w="med" len="med"/>
                <a:tailEnd type="none" w="med" len="med"/>
              </a:ln>
              <a:effectLst/>
            </p:spPr>
          </p:cxnSp>
          <p:sp>
            <p:nvSpPr>
              <p:cNvPr id="152" name="Diamond 151"/>
              <p:cNvSpPr/>
              <p:nvPr/>
            </p:nvSpPr>
            <p:spPr bwMode="auto">
              <a:xfrm>
                <a:off x="5386785" y="1766062"/>
                <a:ext cx="82946" cy="87694"/>
              </a:xfrm>
              <a:prstGeom prst="diamond">
                <a:avLst/>
              </a:prstGeom>
              <a:grpFill/>
              <a:ln w="12700" cap="flat" cmpd="sng" algn="ctr">
                <a:solidFill>
                  <a:schemeClr val="accent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2400" b="1">
                  <a:solidFill>
                    <a:srgbClr val="717073"/>
                  </a:solidFill>
                </a:endParaRPr>
              </a:p>
            </p:txBody>
          </p:sp>
        </p:grpSp>
        <p:grpSp>
          <p:nvGrpSpPr>
            <p:cNvPr id="12" name="Group 11"/>
            <p:cNvGrpSpPr/>
            <p:nvPr/>
          </p:nvGrpSpPr>
          <p:grpSpPr>
            <a:xfrm>
              <a:off x="5420763" y="2534535"/>
              <a:ext cx="540673" cy="40466"/>
              <a:chOff x="4902603" y="1914707"/>
              <a:chExt cx="540673" cy="57778"/>
            </a:xfrm>
            <a:solidFill>
              <a:schemeClr val="accent1"/>
            </a:solidFill>
          </p:grpSpPr>
          <p:cxnSp>
            <p:nvCxnSpPr>
              <p:cNvPr id="146" name="Straight Connector 145"/>
              <p:cNvCxnSpPr/>
              <p:nvPr/>
            </p:nvCxnSpPr>
            <p:spPr bwMode="auto">
              <a:xfrm>
                <a:off x="4902603" y="1943596"/>
                <a:ext cx="538553" cy="0"/>
              </a:xfrm>
              <a:prstGeom prst="line">
                <a:avLst/>
              </a:prstGeom>
              <a:grpFill/>
              <a:ln w="12700" cap="flat" cmpd="sng" algn="ctr">
                <a:solidFill>
                  <a:schemeClr val="accent1"/>
                </a:solidFill>
                <a:prstDash val="solid"/>
                <a:round/>
                <a:headEnd type="none" w="med" len="med"/>
                <a:tailEnd type="none" w="med" len="med"/>
              </a:ln>
              <a:effectLst/>
            </p:spPr>
          </p:cxnSp>
          <p:cxnSp>
            <p:nvCxnSpPr>
              <p:cNvPr id="147" name="Straight Connector 146"/>
              <p:cNvCxnSpPr/>
              <p:nvPr/>
            </p:nvCxnSpPr>
            <p:spPr bwMode="auto">
              <a:xfrm>
                <a:off x="4905114" y="1914707"/>
                <a:ext cx="0" cy="57778"/>
              </a:xfrm>
              <a:prstGeom prst="line">
                <a:avLst/>
              </a:prstGeom>
              <a:grpFill/>
              <a:ln w="12700" cap="flat" cmpd="sng" algn="ctr">
                <a:solidFill>
                  <a:schemeClr val="accent1"/>
                </a:solidFill>
                <a:prstDash val="solid"/>
                <a:round/>
                <a:headEnd type="none" w="med" len="med"/>
                <a:tailEnd type="none" w="med" len="med"/>
              </a:ln>
              <a:effectLst/>
            </p:spPr>
          </p:cxnSp>
          <p:cxnSp>
            <p:nvCxnSpPr>
              <p:cNvPr id="148" name="Straight Connector 147"/>
              <p:cNvCxnSpPr/>
              <p:nvPr/>
            </p:nvCxnSpPr>
            <p:spPr bwMode="auto">
              <a:xfrm>
                <a:off x="5443276" y="1914707"/>
                <a:ext cx="0" cy="57778"/>
              </a:xfrm>
              <a:prstGeom prst="line">
                <a:avLst/>
              </a:prstGeom>
              <a:grpFill/>
              <a:ln w="12700" cap="flat" cmpd="sng" algn="ctr">
                <a:solidFill>
                  <a:schemeClr val="accent1"/>
                </a:solidFill>
                <a:prstDash val="solid"/>
                <a:round/>
                <a:headEnd type="none" w="med" len="med"/>
                <a:tailEnd type="none" w="med" len="med"/>
              </a:ln>
              <a:effectLst/>
            </p:spPr>
          </p:cxnSp>
        </p:grpSp>
      </p:grpSp>
      <p:grpSp>
        <p:nvGrpSpPr>
          <p:cNvPr id="4" name="Group 3"/>
          <p:cNvGrpSpPr/>
          <p:nvPr/>
        </p:nvGrpSpPr>
        <p:grpSpPr>
          <a:xfrm>
            <a:off x="5222240" y="2557767"/>
            <a:ext cx="621899" cy="193512"/>
            <a:chOff x="5530299" y="1568555"/>
            <a:chExt cx="621899" cy="193512"/>
          </a:xfrm>
        </p:grpSpPr>
        <p:grpSp>
          <p:nvGrpSpPr>
            <p:cNvPr id="13" name="Group 12"/>
            <p:cNvGrpSpPr/>
            <p:nvPr/>
          </p:nvGrpSpPr>
          <p:grpSpPr>
            <a:xfrm>
              <a:off x="5770806" y="1568555"/>
              <a:ext cx="257567" cy="65843"/>
              <a:chOff x="5252646" y="2169319"/>
              <a:chExt cx="257567" cy="94011"/>
            </a:xfrm>
            <a:solidFill>
              <a:schemeClr val="accent1"/>
            </a:solidFill>
          </p:grpSpPr>
          <p:cxnSp>
            <p:nvCxnSpPr>
              <p:cNvPr id="142" name="Straight Connector 141"/>
              <p:cNvCxnSpPr/>
              <p:nvPr/>
            </p:nvCxnSpPr>
            <p:spPr bwMode="auto">
              <a:xfrm>
                <a:off x="5252646" y="2207915"/>
                <a:ext cx="257567" cy="0"/>
              </a:xfrm>
              <a:prstGeom prst="line">
                <a:avLst/>
              </a:prstGeom>
              <a:grpFill/>
              <a:ln w="12700" cap="flat" cmpd="sng" algn="ctr">
                <a:solidFill>
                  <a:schemeClr val="accent1"/>
                </a:solidFill>
                <a:prstDash val="solid"/>
                <a:round/>
                <a:headEnd type="none" w="med" len="med"/>
                <a:tailEnd type="none" w="med" len="med"/>
              </a:ln>
              <a:effectLst/>
            </p:spPr>
          </p:cxnSp>
          <p:cxnSp>
            <p:nvCxnSpPr>
              <p:cNvPr id="143" name="Straight Connector 142"/>
              <p:cNvCxnSpPr/>
              <p:nvPr/>
            </p:nvCxnSpPr>
            <p:spPr bwMode="auto">
              <a:xfrm>
                <a:off x="5255157" y="2179026"/>
                <a:ext cx="0" cy="57778"/>
              </a:xfrm>
              <a:prstGeom prst="line">
                <a:avLst/>
              </a:prstGeom>
              <a:grpFill/>
              <a:ln w="12700" cap="flat" cmpd="sng" algn="ctr">
                <a:solidFill>
                  <a:schemeClr val="accent1"/>
                </a:solidFill>
                <a:prstDash val="solid"/>
                <a:round/>
                <a:headEnd type="none" w="med" len="med"/>
                <a:tailEnd type="none" w="med" len="med"/>
              </a:ln>
              <a:effectLst/>
            </p:spPr>
          </p:cxnSp>
          <p:cxnSp>
            <p:nvCxnSpPr>
              <p:cNvPr id="144" name="Straight Connector 143"/>
              <p:cNvCxnSpPr/>
              <p:nvPr/>
            </p:nvCxnSpPr>
            <p:spPr bwMode="auto">
              <a:xfrm>
                <a:off x="5509951" y="2179026"/>
                <a:ext cx="0" cy="57778"/>
              </a:xfrm>
              <a:prstGeom prst="line">
                <a:avLst/>
              </a:prstGeom>
              <a:grpFill/>
              <a:ln w="12700" cap="flat" cmpd="sng" algn="ctr">
                <a:solidFill>
                  <a:schemeClr val="accent1"/>
                </a:solidFill>
                <a:prstDash val="solid"/>
                <a:round/>
                <a:headEnd type="none" w="med" len="med"/>
                <a:tailEnd type="none" w="med" len="med"/>
              </a:ln>
              <a:effectLst/>
            </p:spPr>
          </p:cxnSp>
          <p:sp>
            <p:nvSpPr>
              <p:cNvPr id="145" name="Diamond 144"/>
              <p:cNvSpPr/>
              <p:nvPr/>
            </p:nvSpPr>
            <p:spPr bwMode="auto">
              <a:xfrm>
                <a:off x="5343525" y="2169319"/>
                <a:ext cx="76200" cy="94011"/>
              </a:xfrm>
              <a:prstGeom prst="diamond">
                <a:avLst/>
              </a:prstGeom>
              <a:grpFill/>
              <a:ln w="12700" cap="flat" cmpd="sng" algn="ctr">
                <a:solidFill>
                  <a:schemeClr val="accent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2400" b="1">
                  <a:solidFill>
                    <a:srgbClr val="717073"/>
                  </a:solidFill>
                </a:endParaRPr>
              </a:p>
            </p:txBody>
          </p:sp>
        </p:grpSp>
        <p:grpSp>
          <p:nvGrpSpPr>
            <p:cNvPr id="14" name="Group 13"/>
            <p:cNvGrpSpPr/>
            <p:nvPr/>
          </p:nvGrpSpPr>
          <p:grpSpPr>
            <a:xfrm>
              <a:off x="5530299" y="1721601"/>
              <a:ext cx="621899" cy="40466"/>
              <a:chOff x="5012139" y="2317139"/>
              <a:chExt cx="621899" cy="57778"/>
            </a:xfrm>
            <a:solidFill>
              <a:schemeClr val="accent1"/>
            </a:solidFill>
          </p:grpSpPr>
          <p:cxnSp>
            <p:nvCxnSpPr>
              <p:cNvPr id="139" name="Straight Connector 138"/>
              <p:cNvCxnSpPr/>
              <p:nvPr/>
            </p:nvCxnSpPr>
            <p:spPr bwMode="auto">
              <a:xfrm>
                <a:off x="5012139" y="2346028"/>
                <a:ext cx="621899" cy="0"/>
              </a:xfrm>
              <a:prstGeom prst="line">
                <a:avLst/>
              </a:prstGeom>
              <a:grpFill/>
              <a:ln w="12700" cap="flat" cmpd="sng" algn="ctr">
                <a:solidFill>
                  <a:schemeClr val="accent1"/>
                </a:solidFill>
                <a:prstDash val="solid"/>
                <a:round/>
                <a:headEnd type="none" w="med" len="med"/>
                <a:tailEnd type="none" w="med" len="med"/>
              </a:ln>
              <a:effectLst/>
            </p:spPr>
          </p:cxnSp>
          <p:cxnSp>
            <p:nvCxnSpPr>
              <p:cNvPr id="140" name="Straight Connector 139"/>
              <p:cNvCxnSpPr/>
              <p:nvPr/>
            </p:nvCxnSpPr>
            <p:spPr bwMode="auto">
              <a:xfrm>
                <a:off x="5014650" y="2317139"/>
                <a:ext cx="0" cy="57778"/>
              </a:xfrm>
              <a:prstGeom prst="line">
                <a:avLst/>
              </a:prstGeom>
              <a:grpFill/>
              <a:ln w="12700" cap="flat" cmpd="sng" algn="ctr">
                <a:solidFill>
                  <a:schemeClr val="accent1"/>
                </a:solidFill>
                <a:prstDash val="solid"/>
                <a:round/>
                <a:headEnd type="none" w="med" len="med"/>
                <a:tailEnd type="none" w="med" len="med"/>
              </a:ln>
              <a:effectLst/>
            </p:spPr>
          </p:cxnSp>
          <p:cxnSp>
            <p:nvCxnSpPr>
              <p:cNvPr id="141" name="Straight Connector 140"/>
              <p:cNvCxnSpPr/>
              <p:nvPr/>
            </p:nvCxnSpPr>
            <p:spPr bwMode="auto">
              <a:xfrm>
                <a:off x="5631393" y="2317139"/>
                <a:ext cx="0" cy="57778"/>
              </a:xfrm>
              <a:prstGeom prst="line">
                <a:avLst/>
              </a:prstGeom>
              <a:grpFill/>
              <a:ln w="12700" cap="flat" cmpd="sng" algn="ctr">
                <a:solidFill>
                  <a:schemeClr val="accent1"/>
                </a:solidFill>
                <a:prstDash val="solid"/>
                <a:round/>
                <a:headEnd type="none" w="med" len="med"/>
                <a:tailEnd type="none" w="med" len="med"/>
              </a:ln>
              <a:effectLst/>
            </p:spPr>
          </p:cxnSp>
        </p:grpSp>
      </p:grpSp>
      <p:grpSp>
        <p:nvGrpSpPr>
          <p:cNvPr id="30" name="Group 29"/>
          <p:cNvGrpSpPr/>
          <p:nvPr/>
        </p:nvGrpSpPr>
        <p:grpSpPr>
          <a:xfrm>
            <a:off x="5115083" y="4812031"/>
            <a:ext cx="747843" cy="320189"/>
            <a:chOff x="5423143" y="4167143"/>
            <a:chExt cx="747842" cy="320189"/>
          </a:xfrm>
        </p:grpSpPr>
        <p:grpSp>
          <p:nvGrpSpPr>
            <p:cNvPr id="15" name="Group 14"/>
            <p:cNvGrpSpPr/>
            <p:nvPr/>
          </p:nvGrpSpPr>
          <p:grpSpPr>
            <a:xfrm>
              <a:off x="5799380" y="4167143"/>
              <a:ext cx="362343" cy="42540"/>
              <a:chOff x="5281220" y="2581458"/>
              <a:chExt cx="362343" cy="60740"/>
            </a:xfrm>
            <a:solidFill>
              <a:schemeClr val="accent1"/>
            </a:solidFill>
          </p:grpSpPr>
          <p:cxnSp>
            <p:nvCxnSpPr>
              <p:cNvPr id="134" name="Straight Connector 133"/>
              <p:cNvCxnSpPr/>
              <p:nvPr/>
            </p:nvCxnSpPr>
            <p:spPr bwMode="auto">
              <a:xfrm>
                <a:off x="5283731" y="2581458"/>
                <a:ext cx="0" cy="57778"/>
              </a:xfrm>
              <a:prstGeom prst="line">
                <a:avLst/>
              </a:prstGeom>
              <a:grpFill/>
              <a:ln w="12700" cap="flat" cmpd="sng" algn="ctr">
                <a:solidFill>
                  <a:schemeClr val="accent1"/>
                </a:solidFill>
                <a:prstDash val="solid"/>
                <a:round/>
                <a:headEnd type="none" w="med" len="med"/>
                <a:tailEnd type="none" w="med" len="med"/>
              </a:ln>
              <a:effectLst/>
            </p:spPr>
          </p:cxnSp>
          <p:grpSp>
            <p:nvGrpSpPr>
              <p:cNvPr id="135" name="Group 134"/>
              <p:cNvGrpSpPr/>
              <p:nvPr/>
            </p:nvGrpSpPr>
            <p:grpSpPr>
              <a:xfrm>
                <a:off x="5281220" y="2585790"/>
                <a:ext cx="362343" cy="56408"/>
                <a:chOff x="5281220" y="2579440"/>
                <a:chExt cx="362343" cy="56408"/>
              </a:xfrm>
              <a:grpFill/>
            </p:grpSpPr>
            <p:cxnSp>
              <p:nvCxnSpPr>
                <p:cNvPr id="137" name="Straight Connector 136"/>
                <p:cNvCxnSpPr/>
                <p:nvPr/>
              </p:nvCxnSpPr>
              <p:spPr bwMode="auto">
                <a:xfrm>
                  <a:off x="5281220" y="2610347"/>
                  <a:ext cx="362343" cy="0"/>
                </a:xfrm>
                <a:prstGeom prst="line">
                  <a:avLst/>
                </a:prstGeom>
                <a:grpFill/>
                <a:ln w="12700" cap="flat" cmpd="sng" algn="ctr">
                  <a:solidFill>
                    <a:schemeClr val="accent1"/>
                  </a:solidFill>
                  <a:prstDash val="solid"/>
                  <a:round/>
                  <a:headEnd type="none" w="med" len="med"/>
                  <a:tailEnd type="none" w="med" len="med"/>
                </a:ln>
                <a:effectLst/>
              </p:spPr>
            </p:cxnSp>
            <p:sp>
              <p:nvSpPr>
                <p:cNvPr id="138" name="Diamond 137"/>
                <p:cNvSpPr/>
                <p:nvPr/>
              </p:nvSpPr>
              <p:spPr bwMode="auto">
                <a:xfrm>
                  <a:off x="5439728" y="2579440"/>
                  <a:ext cx="45720" cy="56408"/>
                </a:xfrm>
                <a:prstGeom prst="diamond">
                  <a:avLst/>
                </a:prstGeom>
                <a:grpFill/>
                <a:ln w="12700" cap="flat" cmpd="sng" algn="ctr">
                  <a:solidFill>
                    <a:schemeClr val="accent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2400" b="1">
                    <a:solidFill>
                      <a:srgbClr val="717073"/>
                    </a:solidFill>
                  </a:endParaRPr>
                </a:p>
              </p:txBody>
            </p:sp>
          </p:grpSp>
          <p:cxnSp>
            <p:nvCxnSpPr>
              <p:cNvPr id="136" name="Straight Connector 135"/>
              <p:cNvCxnSpPr/>
              <p:nvPr/>
            </p:nvCxnSpPr>
            <p:spPr bwMode="auto">
              <a:xfrm>
                <a:off x="5640918" y="2581458"/>
                <a:ext cx="0" cy="57778"/>
              </a:xfrm>
              <a:prstGeom prst="line">
                <a:avLst/>
              </a:prstGeom>
              <a:grpFill/>
              <a:ln w="12700" cap="flat" cmpd="sng" algn="ctr">
                <a:solidFill>
                  <a:schemeClr val="accent1"/>
                </a:solidFill>
                <a:prstDash val="solid"/>
                <a:round/>
                <a:headEnd type="none" w="med" len="med"/>
                <a:tailEnd type="none" w="med" len="med"/>
              </a:ln>
              <a:effectLst/>
            </p:spPr>
          </p:cxnSp>
        </p:grpSp>
        <p:grpSp>
          <p:nvGrpSpPr>
            <p:cNvPr id="16" name="Group 15"/>
            <p:cNvGrpSpPr/>
            <p:nvPr/>
          </p:nvGrpSpPr>
          <p:grpSpPr>
            <a:xfrm>
              <a:off x="5606499" y="4304470"/>
              <a:ext cx="366842" cy="40466"/>
              <a:chOff x="5088339" y="2724333"/>
              <a:chExt cx="366842" cy="57778"/>
            </a:xfrm>
            <a:solidFill>
              <a:schemeClr val="accent1"/>
            </a:solidFill>
          </p:grpSpPr>
          <p:cxnSp>
            <p:nvCxnSpPr>
              <p:cNvPr id="130" name="Straight Connector 129"/>
              <p:cNvCxnSpPr/>
              <p:nvPr/>
            </p:nvCxnSpPr>
            <p:spPr bwMode="auto">
              <a:xfrm>
                <a:off x="5088339" y="2753222"/>
                <a:ext cx="362342" cy="0"/>
              </a:xfrm>
              <a:prstGeom prst="line">
                <a:avLst/>
              </a:prstGeom>
              <a:grpFill/>
              <a:ln w="12700" cap="flat" cmpd="sng" algn="ctr">
                <a:solidFill>
                  <a:schemeClr val="accent1"/>
                </a:solidFill>
                <a:prstDash val="solid"/>
                <a:round/>
                <a:headEnd type="none" w="med" len="med"/>
                <a:tailEnd type="none" w="med" len="med"/>
              </a:ln>
              <a:effectLst/>
            </p:spPr>
          </p:cxnSp>
          <p:cxnSp>
            <p:nvCxnSpPr>
              <p:cNvPr id="131" name="Straight Connector 130"/>
              <p:cNvCxnSpPr/>
              <p:nvPr/>
            </p:nvCxnSpPr>
            <p:spPr bwMode="auto">
              <a:xfrm>
                <a:off x="5090850" y="2724333"/>
                <a:ext cx="0" cy="57778"/>
              </a:xfrm>
              <a:prstGeom prst="line">
                <a:avLst/>
              </a:prstGeom>
              <a:grpFill/>
              <a:ln w="12700" cap="flat" cmpd="sng" algn="ctr">
                <a:solidFill>
                  <a:schemeClr val="accent1"/>
                </a:solidFill>
                <a:prstDash val="solid"/>
                <a:round/>
                <a:headEnd type="none" w="med" len="med"/>
                <a:tailEnd type="none" w="med" len="med"/>
              </a:ln>
              <a:effectLst/>
            </p:spPr>
          </p:cxnSp>
          <p:sp>
            <p:nvSpPr>
              <p:cNvPr id="132" name="Diamond 131"/>
              <p:cNvSpPr/>
              <p:nvPr/>
            </p:nvSpPr>
            <p:spPr bwMode="auto">
              <a:xfrm>
                <a:off x="5251609" y="2726530"/>
                <a:ext cx="45719" cy="45719"/>
              </a:xfrm>
              <a:prstGeom prst="diamond">
                <a:avLst/>
              </a:prstGeom>
              <a:grpFill/>
              <a:ln w="12700" cap="flat" cmpd="sng" algn="ctr">
                <a:solidFill>
                  <a:schemeClr val="accent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2400" b="1">
                  <a:solidFill>
                    <a:srgbClr val="717073"/>
                  </a:solidFill>
                </a:endParaRPr>
              </a:p>
            </p:txBody>
          </p:sp>
          <p:cxnSp>
            <p:nvCxnSpPr>
              <p:cNvPr id="133" name="Straight Connector 132"/>
              <p:cNvCxnSpPr/>
              <p:nvPr/>
            </p:nvCxnSpPr>
            <p:spPr bwMode="auto">
              <a:xfrm>
                <a:off x="5455181" y="2724333"/>
                <a:ext cx="0" cy="57778"/>
              </a:xfrm>
              <a:prstGeom prst="line">
                <a:avLst/>
              </a:prstGeom>
              <a:grpFill/>
              <a:ln w="12700" cap="flat" cmpd="sng" algn="ctr">
                <a:solidFill>
                  <a:schemeClr val="accent1"/>
                </a:solidFill>
                <a:prstDash val="solid"/>
                <a:round/>
                <a:headEnd type="none" w="med" len="med"/>
                <a:tailEnd type="none" w="med" len="med"/>
              </a:ln>
              <a:effectLst/>
            </p:spPr>
          </p:cxnSp>
        </p:grpSp>
        <p:grpSp>
          <p:nvGrpSpPr>
            <p:cNvPr id="19" name="Group 18"/>
            <p:cNvGrpSpPr/>
            <p:nvPr/>
          </p:nvGrpSpPr>
          <p:grpSpPr>
            <a:xfrm>
              <a:off x="5423143" y="4446866"/>
              <a:ext cx="747842" cy="40466"/>
              <a:chOff x="4904983" y="2850540"/>
              <a:chExt cx="747842" cy="57778"/>
            </a:xfrm>
            <a:solidFill>
              <a:schemeClr val="accent1"/>
            </a:solidFill>
          </p:grpSpPr>
          <p:cxnSp>
            <p:nvCxnSpPr>
              <p:cNvPr id="118" name="Straight Connector 117"/>
              <p:cNvCxnSpPr/>
              <p:nvPr/>
            </p:nvCxnSpPr>
            <p:spPr bwMode="auto">
              <a:xfrm>
                <a:off x="4904983" y="2879429"/>
                <a:ext cx="745723" cy="0"/>
              </a:xfrm>
              <a:prstGeom prst="line">
                <a:avLst/>
              </a:prstGeom>
              <a:grpFill/>
              <a:ln w="12700" cap="flat" cmpd="sng" algn="ctr">
                <a:solidFill>
                  <a:schemeClr val="accent1"/>
                </a:solidFill>
                <a:prstDash val="solid"/>
                <a:round/>
                <a:headEnd type="none" w="med" len="med"/>
                <a:tailEnd type="none" w="med" len="med"/>
              </a:ln>
              <a:effectLst/>
            </p:spPr>
          </p:cxnSp>
          <p:cxnSp>
            <p:nvCxnSpPr>
              <p:cNvPr id="119" name="Straight Connector 118"/>
              <p:cNvCxnSpPr/>
              <p:nvPr/>
            </p:nvCxnSpPr>
            <p:spPr bwMode="auto">
              <a:xfrm>
                <a:off x="4907494" y="2850540"/>
                <a:ext cx="0" cy="57778"/>
              </a:xfrm>
              <a:prstGeom prst="line">
                <a:avLst/>
              </a:prstGeom>
              <a:grpFill/>
              <a:ln w="12700" cap="flat" cmpd="sng" algn="ctr">
                <a:solidFill>
                  <a:schemeClr val="accent1"/>
                </a:solidFill>
                <a:prstDash val="solid"/>
                <a:round/>
                <a:headEnd type="none" w="med" len="med"/>
                <a:tailEnd type="none" w="med" len="med"/>
              </a:ln>
              <a:effectLst/>
            </p:spPr>
          </p:cxnSp>
          <p:cxnSp>
            <p:nvCxnSpPr>
              <p:cNvPr id="120" name="Straight Connector 119"/>
              <p:cNvCxnSpPr/>
              <p:nvPr/>
            </p:nvCxnSpPr>
            <p:spPr bwMode="auto">
              <a:xfrm>
                <a:off x="5652825" y="2850540"/>
                <a:ext cx="0" cy="57778"/>
              </a:xfrm>
              <a:prstGeom prst="line">
                <a:avLst/>
              </a:prstGeom>
              <a:grpFill/>
              <a:ln w="12700" cap="flat" cmpd="sng" algn="ctr">
                <a:solidFill>
                  <a:schemeClr val="accent1"/>
                </a:solidFill>
                <a:prstDash val="solid"/>
                <a:round/>
                <a:headEnd type="none" w="med" len="med"/>
                <a:tailEnd type="none" w="med" len="med"/>
              </a:ln>
              <a:effectLst/>
            </p:spPr>
          </p:cxnSp>
          <p:sp>
            <p:nvSpPr>
              <p:cNvPr id="121" name="Diamond 120"/>
              <p:cNvSpPr/>
              <p:nvPr/>
            </p:nvSpPr>
            <p:spPr bwMode="auto">
              <a:xfrm flipV="1">
                <a:off x="5274232" y="2874899"/>
                <a:ext cx="18288" cy="18288"/>
              </a:xfrm>
              <a:prstGeom prst="diamond">
                <a:avLst/>
              </a:prstGeom>
              <a:grpFill/>
              <a:ln w="12700" cap="flat" cmpd="sng" algn="ctr">
                <a:solidFill>
                  <a:schemeClr val="accent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2400" b="1">
                  <a:solidFill>
                    <a:srgbClr val="717073"/>
                  </a:solidFill>
                </a:endParaRPr>
              </a:p>
            </p:txBody>
          </p:sp>
        </p:grpSp>
      </p:grpSp>
      <p:cxnSp>
        <p:nvCxnSpPr>
          <p:cNvPr id="115" name="Straight Connector 114"/>
          <p:cNvCxnSpPr/>
          <p:nvPr/>
        </p:nvCxnSpPr>
        <p:spPr bwMode="auto">
          <a:xfrm>
            <a:off x="5469890" y="4373560"/>
            <a:ext cx="243279" cy="0"/>
          </a:xfrm>
          <a:prstGeom prst="line">
            <a:avLst/>
          </a:prstGeom>
          <a:solidFill>
            <a:schemeClr val="accent1"/>
          </a:solidFill>
          <a:ln w="12700" cap="flat" cmpd="sng" algn="ctr">
            <a:solidFill>
              <a:schemeClr val="accent1"/>
            </a:solidFill>
            <a:prstDash val="solid"/>
            <a:round/>
            <a:headEnd type="none" w="med" len="med"/>
            <a:tailEnd type="none" w="med" len="med"/>
          </a:ln>
          <a:effectLst/>
        </p:spPr>
      </p:cxnSp>
      <p:cxnSp>
        <p:nvCxnSpPr>
          <p:cNvPr id="116" name="Straight Connector 115"/>
          <p:cNvCxnSpPr/>
          <p:nvPr/>
        </p:nvCxnSpPr>
        <p:spPr bwMode="auto">
          <a:xfrm>
            <a:off x="5472401" y="4353327"/>
            <a:ext cx="0" cy="40466"/>
          </a:xfrm>
          <a:prstGeom prst="line">
            <a:avLst/>
          </a:prstGeom>
          <a:solidFill>
            <a:schemeClr val="accent1"/>
          </a:solidFill>
          <a:ln w="12700" cap="flat" cmpd="sng" algn="ctr">
            <a:solidFill>
              <a:schemeClr val="accent1"/>
            </a:solidFill>
            <a:prstDash val="solid"/>
            <a:round/>
            <a:headEnd type="none" w="med" len="med"/>
            <a:tailEnd type="none" w="med" len="med"/>
          </a:ln>
          <a:effectLst/>
        </p:spPr>
      </p:cxnSp>
      <p:cxnSp>
        <p:nvCxnSpPr>
          <p:cNvPr id="117" name="Straight Connector 116"/>
          <p:cNvCxnSpPr/>
          <p:nvPr/>
        </p:nvCxnSpPr>
        <p:spPr bwMode="auto">
          <a:xfrm>
            <a:off x="5708145" y="4353327"/>
            <a:ext cx="0" cy="40466"/>
          </a:xfrm>
          <a:prstGeom prst="line">
            <a:avLst/>
          </a:prstGeom>
          <a:solidFill>
            <a:schemeClr val="accent1"/>
          </a:solidFill>
          <a:ln w="12700" cap="flat" cmpd="sng" algn="ctr">
            <a:solidFill>
              <a:schemeClr val="accent1"/>
            </a:solidFill>
            <a:prstDash val="solid"/>
            <a:round/>
            <a:headEnd type="none" w="med" len="med"/>
            <a:tailEnd type="none" w="med" len="med"/>
          </a:ln>
          <a:effectLst/>
        </p:spPr>
      </p:cxnSp>
      <p:grpSp>
        <p:nvGrpSpPr>
          <p:cNvPr id="22" name="Group 21"/>
          <p:cNvGrpSpPr/>
          <p:nvPr/>
        </p:nvGrpSpPr>
        <p:grpSpPr>
          <a:xfrm>
            <a:off x="4719796" y="4495360"/>
            <a:ext cx="1145773" cy="43801"/>
            <a:chOff x="4509696" y="3657783"/>
            <a:chExt cx="1145773" cy="62540"/>
          </a:xfrm>
          <a:solidFill>
            <a:schemeClr val="accent1"/>
          </a:solidFill>
        </p:grpSpPr>
        <p:cxnSp>
          <p:nvCxnSpPr>
            <p:cNvPr id="111" name="Straight Connector 110"/>
            <p:cNvCxnSpPr/>
            <p:nvPr/>
          </p:nvCxnSpPr>
          <p:spPr bwMode="auto">
            <a:xfrm>
              <a:off x="4509696" y="3686672"/>
              <a:ext cx="1145773" cy="0"/>
            </a:xfrm>
            <a:prstGeom prst="line">
              <a:avLst/>
            </a:prstGeom>
            <a:grpFill/>
            <a:ln w="12700" cap="flat" cmpd="sng" algn="ctr">
              <a:solidFill>
                <a:schemeClr val="accent1"/>
              </a:solidFill>
              <a:prstDash val="solid"/>
              <a:round/>
              <a:headEnd type="none" w="med" len="med"/>
              <a:tailEnd type="none" w="med" len="med"/>
            </a:ln>
            <a:effectLst/>
          </p:spPr>
        </p:cxnSp>
        <p:cxnSp>
          <p:nvCxnSpPr>
            <p:cNvPr id="112" name="Straight Connector 111"/>
            <p:cNvCxnSpPr/>
            <p:nvPr/>
          </p:nvCxnSpPr>
          <p:spPr bwMode="auto">
            <a:xfrm>
              <a:off x="4512207" y="3657783"/>
              <a:ext cx="0" cy="57778"/>
            </a:xfrm>
            <a:prstGeom prst="line">
              <a:avLst/>
            </a:prstGeom>
            <a:grpFill/>
            <a:ln w="12700" cap="flat" cmpd="sng" algn="ctr">
              <a:solidFill>
                <a:schemeClr val="accent1"/>
              </a:solidFill>
              <a:prstDash val="solid"/>
              <a:round/>
              <a:headEnd type="none" w="med" len="med"/>
              <a:tailEnd type="none" w="med" len="med"/>
            </a:ln>
            <a:effectLst/>
          </p:spPr>
        </p:cxnSp>
        <p:cxnSp>
          <p:nvCxnSpPr>
            <p:cNvPr id="113" name="Straight Connector 112"/>
            <p:cNvCxnSpPr/>
            <p:nvPr/>
          </p:nvCxnSpPr>
          <p:spPr bwMode="auto">
            <a:xfrm>
              <a:off x="5655207" y="3662545"/>
              <a:ext cx="0" cy="57778"/>
            </a:xfrm>
            <a:prstGeom prst="line">
              <a:avLst/>
            </a:prstGeom>
            <a:grpFill/>
            <a:ln w="12700" cap="flat" cmpd="sng" algn="ctr">
              <a:solidFill>
                <a:schemeClr val="accent1"/>
              </a:solidFill>
              <a:prstDash val="solid"/>
              <a:round/>
              <a:headEnd type="none" w="med" len="med"/>
              <a:tailEnd type="none" w="med" len="med"/>
            </a:ln>
            <a:effectLst/>
          </p:spPr>
        </p:cxnSp>
      </p:grpSp>
      <p:grpSp>
        <p:nvGrpSpPr>
          <p:cNvPr id="18" name="Group 17"/>
          <p:cNvGrpSpPr/>
          <p:nvPr/>
        </p:nvGrpSpPr>
        <p:grpSpPr>
          <a:xfrm>
            <a:off x="4343559" y="3809022"/>
            <a:ext cx="1740824" cy="327319"/>
            <a:chOff x="4651618" y="3620454"/>
            <a:chExt cx="1740824" cy="327318"/>
          </a:xfrm>
        </p:grpSpPr>
        <p:grpSp>
          <p:nvGrpSpPr>
            <p:cNvPr id="23" name="Group 22"/>
            <p:cNvGrpSpPr/>
            <p:nvPr/>
          </p:nvGrpSpPr>
          <p:grpSpPr>
            <a:xfrm>
              <a:off x="5770806" y="3866919"/>
              <a:ext cx="247780" cy="80853"/>
              <a:chOff x="5252646" y="4167187"/>
              <a:chExt cx="247780" cy="115443"/>
            </a:xfrm>
            <a:solidFill>
              <a:schemeClr val="accent1"/>
            </a:solidFill>
          </p:grpSpPr>
          <p:grpSp>
            <p:nvGrpSpPr>
              <p:cNvPr id="107" name="Group 106"/>
              <p:cNvGrpSpPr/>
              <p:nvPr/>
            </p:nvGrpSpPr>
            <p:grpSpPr>
              <a:xfrm>
                <a:off x="5252646" y="4198326"/>
                <a:ext cx="247780" cy="57778"/>
                <a:chOff x="5252646" y="4198326"/>
                <a:chExt cx="247780" cy="57778"/>
              </a:xfrm>
              <a:grpFill/>
            </p:grpSpPr>
            <p:cxnSp>
              <p:nvCxnSpPr>
                <p:cNvPr id="108" name="Straight Connector 107"/>
                <p:cNvCxnSpPr/>
                <p:nvPr/>
              </p:nvCxnSpPr>
              <p:spPr bwMode="auto">
                <a:xfrm>
                  <a:off x="5252646" y="4227215"/>
                  <a:ext cx="245660" cy="0"/>
                </a:xfrm>
                <a:prstGeom prst="line">
                  <a:avLst/>
                </a:prstGeom>
                <a:grpFill/>
                <a:ln w="12700" cap="flat" cmpd="sng" algn="ctr">
                  <a:solidFill>
                    <a:schemeClr val="accent1"/>
                  </a:solidFill>
                  <a:prstDash val="solid"/>
                  <a:round/>
                  <a:headEnd type="none" w="med" len="med"/>
                  <a:tailEnd type="none" w="med" len="med"/>
                </a:ln>
                <a:effectLst/>
              </p:spPr>
            </p:cxnSp>
            <p:cxnSp>
              <p:nvCxnSpPr>
                <p:cNvPr id="109" name="Straight Connector 108"/>
                <p:cNvCxnSpPr/>
                <p:nvPr/>
              </p:nvCxnSpPr>
              <p:spPr bwMode="auto">
                <a:xfrm>
                  <a:off x="5255157" y="4198326"/>
                  <a:ext cx="0" cy="57778"/>
                </a:xfrm>
                <a:prstGeom prst="line">
                  <a:avLst/>
                </a:prstGeom>
                <a:grpFill/>
                <a:ln w="12700" cap="flat" cmpd="sng" algn="ctr">
                  <a:solidFill>
                    <a:schemeClr val="accent1"/>
                  </a:solidFill>
                  <a:prstDash val="solid"/>
                  <a:round/>
                  <a:headEnd type="none" w="med" len="med"/>
                  <a:tailEnd type="none" w="med" len="med"/>
                </a:ln>
                <a:effectLst/>
              </p:spPr>
            </p:cxnSp>
            <p:cxnSp>
              <p:nvCxnSpPr>
                <p:cNvPr id="110" name="Straight Connector 109"/>
                <p:cNvCxnSpPr/>
                <p:nvPr/>
              </p:nvCxnSpPr>
              <p:spPr bwMode="auto">
                <a:xfrm>
                  <a:off x="5500426" y="4198326"/>
                  <a:ext cx="0" cy="57778"/>
                </a:xfrm>
                <a:prstGeom prst="line">
                  <a:avLst/>
                </a:prstGeom>
                <a:grpFill/>
                <a:ln w="12700" cap="flat" cmpd="sng" algn="ctr">
                  <a:solidFill>
                    <a:schemeClr val="accent1"/>
                  </a:solidFill>
                  <a:prstDash val="solid"/>
                  <a:round/>
                  <a:headEnd type="none" w="med" len="med"/>
                  <a:tailEnd type="none" w="med" len="med"/>
                </a:ln>
                <a:effectLst/>
              </p:spPr>
            </p:cxnSp>
          </p:grpSp>
          <p:sp>
            <p:nvSpPr>
              <p:cNvPr id="106" name="Diamond 105"/>
              <p:cNvSpPr/>
              <p:nvPr/>
            </p:nvSpPr>
            <p:spPr bwMode="auto">
              <a:xfrm>
                <a:off x="5331619" y="4167187"/>
                <a:ext cx="92869" cy="115443"/>
              </a:xfrm>
              <a:prstGeom prst="diamond">
                <a:avLst/>
              </a:prstGeom>
              <a:grpFill/>
              <a:ln w="12700" cap="flat" cmpd="sng" algn="ctr">
                <a:solidFill>
                  <a:schemeClr val="accent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2400" b="1">
                  <a:solidFill>
                    <a:srgbClr val="717073"/>
                  </a:solidFill>
                </a:endParaRPr>
              </a:p>
            </p:txBody>
          </p:sp>
        </p:grpSp>
        <p:grpSp>
          <p:nvGrpSpPr>
            <p:cNvPr id="24" name="Group 23"/>
            <p:cNvGrpSpPr/>
            <p:nvPr/>
          </p:nvGrpSpPr>
          <p:grpSpPr>
            <a:xfrm>
              <a:off x="5289793" y="3620454"/>
              <a:ext cx="1102649" cy="40466"/>
              <a:chOff x="4771633" y="3929245"/>
              <a:chExt cx="1102649" cy="57778"/>
            </a:xfrm>
            <a:solidFill>
              <a:schemeClr val="accent1"/>
            </a:solidFill>
          </p:grpSpPr>
          <p:cxnSp>
            <p:nvCxnSpPr>
              <p:cNvPr id="103" name="Straight Connector 102"/>
              <p:cNvCxnSpPr/>
              <p:nvPr/>
            </p:nvCxnSpPr>
            <p:spPr bwMode="auto">
              <a:xfrm>
                <a:off x="4771633" y="3958134"/>
                <a:ext cx="1100530" cy="0"/>
              </a:xfrm>
              <a:prstGeom prst="line">
                <a:avLst/>
              </a:prstGeom>
              <a:grpFill/>
              <a:ln w="12700" cap="flat" cmpd="sng" algn="ctr">
                <a:solidFill>
                  <a:schemeClr val="accent1"/>
                </a:solidFill>
                <a:prstDash val="solid"/>
                <a:round/>
                <a:headEnd type="none" w="med" len="med"/>
                <a:tailEnd type="none" w="med" len="med"/>
              </a:ln>
              <a:effectLst/>
            </p:spPr>
          </p:cxnSp>
          <p:cxnSp>
            <p:nvCxnSpPr>
              <p:cNvPr id="104" name="Straight Connector 103"/>
              <p:cNvCxnSpPr/>
              <p:nvPr/>
            </p:nvCxnSpPr>
            <p:spPr bwMode="auto">
              <a:xfrm>
                <a:off x="4774144" y="3929245"/>
                <a:ext cx="0" cy="57778"/>
              </a:xfrm>
              <a:prstGeom prst="line">
                <a:avLst/>
              </a:prstGeom>
              <a:grpFill/>
              <a:ln w="12700" cap="flat" cmpd="sng" algn="ctr">
                <a:solidFill>
                  <a:schemeClr val="accent1"/>
                </a:solidFill>
                <a:prstDash val="solid"/>
                <a:round/>
                <a:headEnd type="none" w="med" len="med"/>
                <a:tailEnd type="none" w="med" len="med"/>
              </a:ln>
              <a:effectLst/>
            </p:spPr>
          </p:cxnSp>
          <p:cxnSp>
            <p:nvCxnSpPr>
              <p:cNvPr id="105" name="Straight Connector 104"/>
              <p:cNvCxnSpPr/>
              <p:nvPr/>
            </p:nvCxnSpPr>
            <p:spPr bwMode="auto">
              <a:xfrm>
                <a:off x="5874282" y="3929245"/>
                <a:ext cx="0" cy="57778"/>
              </a:xfrm>
              <a:prstGeom prst="line">
                <a:avLst/>
              </a:prstGeom>
              <a:grpFill/>
              <a:ln w="12700" cap="flat" cmpd="sng" algn="ctr">
                <a:solidFill>
                  <a:schemeClr val="accent1"/>
                </a:solidFill>
                <a:prstDash val="solid"/>
                <a:round/>
                <a:headEnd type="none" w="med" len="med"/>
                <a:tailEnd type="none" w="med" len="med"/>
              </a:ln>
              <a:effectLst/>
            </p:spPr>
          </p:cxnSp>
        </p:grpSp>
        <p:grpSp>
          <p:nvGrpSpPr>
            <p:cNvPr id="25" name="Group 24"/>
            <p:cNvGrpSpPr/>
            <p:nvPr/>
          </p:nvGrpSpPr>
          <p:grpSpPr>
            <a:xfrm>
              <a:off x="4651618" y="3750104"/>
              <a:ext cx="1486029" cy="40466"/>
              <a:chOff x="4133458" y="4060214"/>
              <a:chExt cx="1486029" cy="57778"/>
            </a:xfrm>
            <a:solidFill>
              <a:schemeClr val="accent1"/>
            </a:solidFill>
          </p:grpSpPr>
          <p:cxnSp>
            <p:nvCxnSpPr>
              <p:cNvPr id="100" name="Straight Connector 99"/>
              <p:cNvCxnSpPr/>
              <p:nvPr/>
            </p:nvCxnSpPr>
            <p:spPr bwMode="auto">
              <a:xfrm>
                <a:off x="4133458" y="4089103"/>
                <a:ext cx="1483911" cy="0"/>
              </a:xfrm>
              <a:prstGeom prst="line">
                <a:avLst/>
              </a:prstGeom>
              <a:grpFill/>
              <a:ln w="12700" cap="flat" cmpd="sng" algn="ctr">
                <a:solidFill>
                  <a:schemeClr val="accent1"/>
                </a:solidFill>
                <a:prstDash val="solid"/>
                <a:round/>
                <a:headEnd type="none" w="med" len="med"/>
                <a:tailEnd type="none" w="med" len="med"/>
              </a:ln>
              <a:effectLst/>
            </p:spPr>
          </p:cxnSp>
          <p:cxnSp>
            <p:nvCxnSpPr>
              <p:cNvPr id="101" name="Straight Connector 100"/>
              <p:cNvCxnSpPr/>
              <p:nvPr/>
            </p:nvCxnSpPr>
            <p:spPr bwMode="auto">
              <a:xfrm>
                <a:off x="4135969" y="4060214"/>
                <a:ext cx="0" cy="57778"/>
              </a:xfrm>
              <a:prstGeom prst="line">
                <a:avLst/>
              </a:prstGeom>
              <a:grpFill/>
              <a:ln w="12700" cap="flat" cmpd="sng" algn="ctr">
                <a:solidFill>
                  <a:schemeClr val="accent1"/>
                </a:solidFill>
                <a:prstDash val="solid"/>
                <a:round/>
                <a:headEnd type="none" w="med" len="med"/>
                <a:tailEnd type="none" w="med" len="med"/>
              </a:ln>
              <a:effectLst/>
            </p:spPr>
          </p:cxnSp>
          <p:cxnSp>
            <p:nvCxnSpPr>
              <p:cNvPr id="102" name="Straight Connector 101"/>
              <p:cNvCxnSpPr/>
              <p:nvPr/>
            </p:nvCxnSpPr>
            <p:spPr bwMode="auto">
              <a:xfrm>
                <a:off x="5619487" y="4060214"/>
                <a:ext cx="0" cy="57778"/>
              </a:xfrm>
              <a:prstGeom prst="line">
                <a:avLst/>
              </a:prstGeom>
              <a:grpFill/>
              <a:ln w="12700" cap="flat" cmpd="sng" algn="ctr">
                <a:solidFill>
                  <a:schemeClr val="accent1"/>
                </a:solidFill>
                <a:prstDash val="solid"/>
                <a:round/>
                <a:headEnd type="none" w="med" len="med"/>
                <a:tailEnd type="none" w="med" len="med"/>
              </a:ln>
              <a:effectLst/>
            </p:spPr>
          </p:cxnSp>
        </p:grpSp>
      </p:grpSp>
      <p:grpSp>
        <p:nvGrpSpPr>
          <p:cNvPr id="9" name="Group 8"/>
          <p:cNvGrpSpPr/>
          <p:nvPr/>
        </p:nvGrpSpPr>
        <p:grpSpPr>
          <a:xfrm>
            <a:off x="5291298" y="2142326"/>
            <a:ext cx="590943" cy="192644"/>
            <a:chOff x="5599357" y="2798034"/>
            <a:chExt cx="590942" cy="192644"/>
          </a:xfrm>
        </p:grpSpPr>
        <p:grpSp>
          <p:nvGrpSpPr>
            <p:cNvPr id="26" name="Group 25"/>
            <p:cNvGrpSpPr/>
            <p:nvPr/>
          </p:nvGrpSpPr>
          <p:grpSpPr>
            <a:xfrm>
              <a:off x="5599357" y="2798034"/>
              <a:ext cx="333766" cy="47683"/>
              <a:chOff x="5081197" y="4864191"/>
              <a:chExt cx="333766" cy="68082"/>
            </a:xfrm>
            <a:solidFill>
              <a:schemeClr val="accent1"/>
            </a:solidFill>
          </p:grpSpPr>
          <p:grpSp>
            <p:nvGrpSpPr>
              <p:cNvPr id="95" name="Group 94"/>
              <p:cNvGrpSpPr/>
              <p:nvPr/>
            </p:nvGrpSpPr>
            <p:grpSpPr>
              <a:xfrm>
                <a:off x="5081197" y="4869839"/>
                <a:ext cx="333766" cy="57778"/>
                <a:chOff x="4133458" y="4060214"/>
                <a:chExt cx="1486029" cy="57778"/>
              </a:xfrm>
              <a:grpFill/>
            </p:grpSpPr>
            <p:cxnSp>
              <p:nvCxnSpPr>
                <p:cNvPr id="97" name="Straight Connector 96"/>
                <p:cNvCxnSpPr/>
                <p:nvPr/>
              </p:nvCxnSpPr>
              <p:spPr bwMode="auto">
                <a:xfrm>
                  <a:off x="4133458" y="4089103"/>
                  <a:ext cx="1483911" cy="0"/>
                </a:xfrm>
                <a:prstGeom prst="line">
                  <a:avLst/>
                </a:prstGeom>
                <a:grpFill/>
                <a:ln w="12700" cap="flat" cmpd="sng" algn="ctr">
                  <a:solidFill>
                    <a:schemeClr val="accent1"/>
                  </a:solidFill>
                  <a:prstDash val="solid"/>
                  <a:round/>
                  <a:headEnd type="none" w="med" len="med"/>
                  <a:tailEnd type="none" w="med" len="med"/>
                </a:ln>
                <a:effectLst/>
              </p:spPr>
            </p:cxnSp>
            <p:cxnSp>
              <p:nvCxnSpPr>
                <p:cNvPr id="98" name="Straight Connector 97"/>
                <p:cNvCxnSpPr/>
                <p:nvPr/>
              </p:nvCxnSpPr>
              <p:spPr bwMode="auto">
                <a:xfrm>
                  <a:off x="4135969" y="4060214"/>
                  <a:ext cx="0" cy="57778"/>
                </a:xfrm>
                <a:prstGeom prst="line">
                  <a:avLst/>
                </a:prstGeom>
                <a:grpFill/>
                <a:ln w="12700" cap="flat" cmpd="sng" algn="ctr">
                  <a:solidFill>
                    <a:schemeClr val="accent1"/>
                  </a:solidFill>
                  <a:prstDash val="solid"/>
                  <a:round/>
                  <a:headEnd type="none" w="med" len="med"/>
                  <a:tailEnd type="none" w="med" len="med"/>
                </a:ln>
                <a:effectLst/>
              </p:spPr>
            </p:cxnSp>
            <p:cxnSp>
              <p:nvCxnSpPr>
                <p:cNvPr id="99" name="Straight Connector 98"/>
                <p:cNvCxnSpPr/>
                <p:nvPr/>
              </p:nvCxnSpPr>
              <p:spPr bwMode="auto">
                <a:xfrm>
                  <a:off x="5619487" y="4060214"/>
                  <a:ext cx="0" cy="57778"/>
                </a:xfrm>
                <a:prstGeom prst="line">
                  <a:avLst/>
                </a:prstGeom>
                <a:grpFill/>
                <a:ln w="12700" cap="flat" cmpd="sng" algn="ctr">
                  <a:solidFill>
                    <a:schemeClr val="accent1"/>
                  </a:solidFill>
                  <a:prstDash val="solid"/>
                  <a:round/>
                  <a:headEnd type="none" w="med" len="med"/>
                  <a:tailEnd type="none" w="med" len="med"/>
                </a:ln>
                <a:effectLst/>
              </p:spPr>
            </p:cxnSp>
          </p:grpSp>
          <p:sp>
            <p:nvSpPr>
              <p:cNvPr id="96" name="Diamond 95"/>
              <p:cNvSpPr/>
              <p:nvPr/>
            </p:nvSpPr>
            <p:spPr bwMode="auto">
              <a:xfrm>
                <a:off x="5210175" y="4864191"/>
                <a:ext cx="54770" cy="68082"/>
              </a:xfrm>
              <a:prstGeom prst="diamond">
                <a:avLst/>
              </a:prstGeom>
              <a:grpFill/>
              <a:ln w="12700" cap="flat" cmpd="sng" algn="ctr">
                <a:solidFill>
                  <a:schemeClr val="accent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2400" b="1">
                  <a:solidFill>
                    <a:srgbClr val="717073"/>
                  </a:solidFill>
                </a:endParaRPr>
              </a:p>
            </p:txBody>
          </p:sp>
        </p:grpSp>
        <p:grpSp>
          <p:nvGrpSpPr>
            <p:cNvPr id="28" name="Group 27"/>
            <p:cNvGrpSpPr/>
            <p:nvPr/>
          </p:nvGrpSpPr>
          <p:grpSpPr>
            <a:xfrm>
              <a:off x="5839863" y="2940644"/>
              <a:ext cx="350436" cy="50034"/>
              <a:chOff x="5321703" y="4993480"/>
              <a:chExt cx="350436" cy="71439"/>
            </a:xfrm>
            <a:solidFill>
              <a:schemeClr val="accent1"/>
            </a:solidFill>
          </p:grpSpPr>
          <p:grpSp>
            <p:nvGrpSpPr>
              <p:cNvPr id="85" name="Group 84"/>
              <p:cNvGrpSpPr/>
              <p:nvPr/>
            </p:nvGrpSpPr>
            <p:grpSpPr>
              <a:xfrm>
                <a:off x="5321703" y="4995519"/>
                <a:ext cx="350436" cy="57778"/>
                <a:chOff x="4133458" y="4060214"/>
                <a:chExt cx="1486029" cy="57778"/>
              </a:xfrm>
              <a:grpFill/>
            </p:grpSpPr>
            <p:cxnSp>
              <p:nvCxnSpPr>
                <p:cNvPr id="87" name="Straight Connector 86"/>
                <p:cNvCxnSpPr/>
                <p:nvPr/>
              </p:nvCxnSpPr>
              <p:spPr bwMode="auto">
                <a:xfrm>
                  <a:off x="4133458" y="4089103"/>
                  <a:ext cx="1483911" cy="0"/>
                </a:xfrm>
                <a:prstGeom prst="line">
                  <a:avLst/>
                </a:prstGeom>
                <a:grpFill/>
                <a:ln w="12700" cap="flat" cmpd="sng" algn="ctr">
                  <a:solidFill>
                    <a:schemeClr val="accent1"/>
                  </a:solidFill>
                  <a:prstDash val="solid"/>
                  <a:round/>
                  <a:headEnd type="none" w="med" len="med"/>
                  <a:tailEnd type="none" w="med" len="med"/>
                </a:ln>
                <a:effectLst/>
              </p:spPr>
            </p:cxnSp>
            <p:cxnSp>
              <p:nvCxnSpPr>
                <p:cNvPr id="88" name="Straight Connector 87"/>
                <p:cNvCxnSpPr/>
                <p:nvPr/>
              </p:nvCxnSpPr>
              <p:spPr bwMode="auto">
                <a:xfrm>
                  <a:off x="4135969" y="4060214"/>
                  <a:ext cx="0" cy="57778"/>
                </a:xfrm>
                <a:prstGeom prst="line">
                  <a:avLst/>
                </a:prstGeom>
                <a:grpFill/>
                <a:ln w="12700" cap="flat" cmpd="sng" algn="ctr">
                  <a:solidFill>
                    <a:schemeClr val="accent1"/>
                  </a:solidFill>
                  <a:prstDash val="solid"/>
                  <a:round/>
                  <a:headEnd type="none" w="med" len="med"/>
                  <a:tailEnd type="none" w="med" len="med"/>
                </a:ln>
                <a:effectLst/>
              </p:spPr>
            </p:cxnSp>
            <p:cxnSp>
              <p:nvCxnSpPr>
                <p:cNvPr id="89" name="Straight Connector 88"/>
                <p:cNvCxnSpPr/>
                <p:nvPr/>
              </p:nvCxnSpPr>
              <p:spPr bwMode="auto">
                <a:xfrm>
                  <a:off x="5619487" y="4060214"/>
                  <a:ext cx="0" cy="57778"/>
                </a:xfrm>
                <a:prstGeom prst="line">
                  <a:avLst/>
                </a:prstGeom>
                <a:grpFill/>
                <a:ln w="12700" cap="flat" cmpd="sng" algn="ctr">
                  <a:solidFill>
                    <a:schemeClr val="accent1"/>
                  </a:solidFill>
                  <a:prstDash val="solid"/>
                  <a:round/>
                  <a:headEnd type="none" w="med" len="med"/>
                  <a:tailEnd type="none" w="med" len="med"/>
                </a:ln>
                <a:effectLst/>
              </p:spPr>
            </p:cxnSp>
          </p:grpSp>
          <p:sp>
            <p:nvSpPr>
              <p:cNvPr id="86" name="Diamond 85"/>
              <p:cNvSpPr/>
              <p:nvPr/>
            </p:nvSpPr>
            <p:spPr bwMode="auto">
              <a:xfrm>
                <a:off x="5462587" y="4993480"/>
                <a:ext cx="59532" cy="71439"/>
              </a:xfrm>
              <a:prstGeom prst="diamond">
                <a:avLst/>
              </a:prstGeom>
              <a:grpFill/>
              <a:ln w="12700" cap="flat" cmpd="sng" algn="ctr">
                <a:solidFill>
                  <a:schemeClr val="accent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2400" b="1">
                  <a:solidFill>
                    <a:srgbClr val="717073"/>
                  </a:solidFill>
                </a:endParaRPr>
              </a:p>
            </p:txBody>
          </p:sp>
        </p:grpSp>
      </p:grpSp>
      <p:grpSp>
        <p:nvGrpSpPr>
          <p:cNvPr id="5" name="Group 4"/>
          <p:cNvGrpSpPr/>
          <p:nvPr/>
        </p:nvGrpSpPr>
        <p:grpSpPr>
          <a:xfrm>
            <a:off x="5329398" y="3389887"/>
            <a:ext cx="417111" cy="191948"/>
            <a:chOff x="5637457" y="1983951"/>
            <a:chExt cx="417110" cy="191948"/>
          </a:xfrm>
        </p:grpSpPr>
        <p:grpSp>
          <p:nvGrpSpPr>
            <p:cNvPr id="27" name="Group 26"/>
            <p:cNvGrpSpPr/>
            <p:nvPr/>
          </p:nvGrpSpPr>
          <p:grpSpPr>
            <a:xfrm>
              <a:off x="5732707" y="2106653"/>
              <a:ext cx="295666" cy="69246"/>
              <a:chOff x="5214547" y="4580287"/>
              <a:chExt cx="295666" cy="98870"/>
            </a:xfrm>
            <a:solidFill>
              <a:schemeClr val="accent1"/>
            </a:solidFill>
          </p:grpSpPr>
          <p:grpSp>
            <p:nvGrpSpPr>
              <p:cNvPr id="90" name="Group 89"/>
              <p:cNvGrpSpPr/>
              <p:nvPr/>
            </p:nvGrpSpPr>
            <p:grpSpPr>
              <a:xfrm>
                <a:off x="5214547" y="4598377"/>
                <a:ext cx="295666" cy="57778"/>
                <a:chOff x="4133458" y="4060214"/>
                <a:chExt cx="1486029" cy="57778"/>
              </a:xfrm>
              <a:grpFill/>
            </p:grpSpPr>
            <p:cxnSp>
              <p:nvCxnSpPr>
                <p:cNvPr id="92" name="Straight Connector 91"/>
                <p:cNvCxnSpPr/>
                <p:nvPr/>
              </p:nvCxnSpPr>
              <p:spPr bwMode="auto">
                <a:xfrm>
                  <a:off x="4133458" y="4089103"/>
                  <a:ext cx="1483911" cy="0"/>
                </a:xfrm>
                <a:prstGeom prst="line">
                  <a:avLst/>
                </a:prstGeom>
                <a:grpFill/>
                <a:ln w="12700" cap="flat" cmpd="sng" algn="ctr">
                  <a:solidFill>
                    <a:schemeClr val="accent1"/>
                  </a:solidFill>
                  <a:prstDash val="solid"/>
                  <a:round/>
                  <a:headEnd type="none" w="med" len="med"/>
                  <a:tailEnd type="none" w="med" len="med"/>
                </a:ln>
                <a:effectLst/>
              </p:spPr>
            </p:cxnSp>
            <p:cxnSp>
              <p:nvCxnSpPr>
                <p:cNvPr id="93" name="Straight Connector 92"/>
                <p:cNvCxnSpPr/>
                <p:nvPr/>
              </p:nvCxnSpPr>
              <p:spPr bwMode="auto">
                <a:xfrm>
                  <a:off x="4135969" y="4060214"/>
                  <a:ext cx="0" cy="57778"/>
                </a:xfrm>
                <a:prstGeom prst="line">
                  <a:avLst/>
                </a:prstGeom>
                <a:grpFill/>
                <a:ln w="12700" cap="flat" cmpd="sng" algn="ctr">
                  <a:solidFill>
                    <a:schemeClr val="accent1"/>
                  </a:solidFill>
                  <a:prstDash val="solid"/>
                  <a:round/>
                  <a:headEnd type="none" w="med" len="med"/>
                  <a:tailEnd type="none" w="med" len="med"/>
                </a:ln>
                <a:effectLst/>
              </p:spPr>
            </p:cxnSp>
            <p:cxnSp>
              <p:nvCxnSpPr>
                <p:cNvPr id="94" name="Straight Connector 93"/>
                <p:cNvCxnSpPr/>
                <p:nvPr/>
              </p:nvCxnSpPr>
              <p:spPr bwMode="auto">
                <a:xfrm>
                  <a:off x="5619487" y="4060214"/>
                  <a:ext cx="0" cy="57778"/>
                </a:xfrm>
                <a:prstGeom prst="line">
                  <a:avLst/>
                </a:prstGeom>
                <a:grpFill/>
                <a:ln w="12700" cap="flat" cmpd="sng" algn="ctr">
                  <a:solidFill>
                    <a:schemeClr val="accent1"/>
                  </a:solidFill>
                  <a:prstDash val="solid"/>
                  <a:round/>
                  <a:headEnd type="none" w="med" len="med"/>
                  <a:tailEnd type="none" w="med" len="med"/>
                </a:ln>
                <a:effectLst/>
              </p:spPr>
            </p:cxnSp>
          </p:grpSp>
          <p:sp>
            <p:nvSpPr>
              <p:cNvPr id="91" name="Diamond 90"/>
              <p:cNvSpPr/>
              <p:nvPr/>
            </p:nvSpPr>
            <p:spPr bwMode="auto">
              <a:xfrm>
                <a:off x="5326379" y="4580287"/>
                <a:ext cx="79536" cy="98870"/>
              </a:xfrm>
              <a:prstGeom prst="diamond">
                <a:avLst/>
              </a:prstGeom>
              <a:grpFill/>
              <a:ln w="12700" cap="flat" cmpd="sng" algn="ctr">
                <a:solidFill>
                  <a:schemeClr val="accent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2400" b="1">
                  <a:solidFill>
                    <a:srgbClr val="717073"/>
                  </a:solidFill>
                </a:endParaRPr>
              </a:p>
            </p:txBody>
          </p:sp>
        </p:grpSp>
        <p:grpSp>
          <p:nvGrpSpPr>
            <p:cNvPr id="29" name="Group 28"/>
            <p:cNvGrpSpPr/>
            <p:nvPr/>
          </p:nvGrpSpPr>
          <p:grpSpPr>
            <a:xfrm>
              <a:off x="5637457" y="1983951"/>
              <a:ext cx="417110" cy="40466"/>
              <a:chOff x="5119297" y="4462646"/>
              <a:chExt cx="417110" cy="57778"/>
            </a:xfrm>
            <a:solidFill>
              <a:schemeClr val="accent1"/>
            </a:solidFill>
          </p:grpSpPr>
          <p:grpSp>
            <p:nvGrpSpPr>
              <p:cNvPr id="80" name="Group 79"/>
              <p:cNvGrpSpPr/>
              <p:nvPr/>
            </p:nvGrpSpPr>
            <p:grpSpPr>
              <a:xfrm>
                <a:off x="5119297" y="4462646"/>
                <a:ext cx="417110" cy="57778"/>
                <a:chOff x="4133458" y="4060214"/>
                <a:chExt cx="1486029" cy="57778"/>
              </a:xfrm>
              <a:grpFill/>
            </p:grpSpPr>
            <p:cxnSp>
              <p:nvCxnSpPr>
                <p:cNvPr id="82" name="Straight Connector 81"/>
                <p:cNvCxnSpPr/>
                <p:nvPr/>
              </p:nvCxnSpPr>
              <p:spPr bwMode="auto">
                <a:xfrm>
                  <a:off x="4133458" y="4089103"/>
                  <a:ext cx="1483911" cy="0"/>
                </a:xfrm>
                <a:prstGeom prst="line">
                  <a:avLst/>
                </a:prstGeom>
                <a:grpFill/>
                <a:ln w="12700" cap="flat" cmpd="sng" algn="ctr">
                  <a:solidFill>
                    <a:schemeClr val="accent1"/>
                  </a:solidFill>
                  <a:prstDash val="solid"/>
                  <a:round/>
                  <a:headEnd type="none" w="med" len="med"/>
                  <a:tailEnd type="none" w="med" len="med"/>
                </a:ln>
                <a:effectLst/>
              </p:spPr>
            </p:cxnSp>
            <p:cxnSp>
              <p:nvCxnSpPr>
                <p:cNvPr id="83" name="Straight Connector 82"/>
                <p:cNvCxnSpPr/>
                <p:nvPr/>
              </p:nvCxnSpPr>
              <p:spPr bwMode="auto">
                <a:xfrm>
                  <a:off x="4135969" y="4060214"/>
                  <a:ext cx="0" cy="57778"/>
                </a:xfrm>
                <a:prstGeom prst="line">
                  <a:avLst/>
                </a:prstGeom>
                <a:grpFill/>
                <a:ln w="12700" cap="flat" cmpd="sng" algn="ctr">
                  <a:solidFill>
                    <a:schemeClr val="accent1"/>
                  </a:solidFill>
                  <a:prstDash val="solid"/>
                  <a:round/>
                  <a:headEnd type="none" w="med" len="med"/>
                  <a:tailEnd type="none" w="med" len="med"/>
                </a:ln>
                <a:effectLst/>
              </p:spPr>
            </p:cxnSp>
            <p:cxnSp>
              <p:nvCxnSpPr>
                <p:cNvPr id="84" name="Straight Connector 83"/>
                <p:cNvCxnSpPr/>
                <p:nvPr/>
              </p:nvCxnSpPr>
              <p:spPr bwMode="auto">
                <a:xfrm>
                  <a:off x="5619487" y="4060214"/>
                  <a:ext cx="0" cy="57778"/>
                </a:xfrm>
                <a:prstGeom prst="line">
                  <a:avLst/>
                </a:prstGeom>
                <a:grpFill/>
                <a:ln w="12700" cap="flat" cmpd="sng" algn="ctr">
                  <a:solidFill>
                    <a:schemeClr val="accent1"/>
                  </a:solidFill>
                  <a:prstDash val="solid"/>
                  <a:round/>
                  <a:headEnd type="none" w="med" len="med"/>
                  <a:tailEnd type="none" w="med" len="med"/>
                </a:ln>
                <a:effectLst/>
              </p:spPr>
            </p:cxnSp>
          </p:grpSp>
          <p:sp>
            <p:nvSpPr>
              <p:cNvPr id="81" name="Diamond 80"/>
              <p:cNvSpPr/>
              <p:nvPr/>
            </p:nvSpPr>
            <p:spPr bwMode="auto">
              <a:xfrm>
                <a:off x="5309949" y="4467382"/>
                <a:ext cx="27432" cy="45720"/>
              </a:xfrm>
              <a:prstGeom prst="diamond">
                <a:avLst/>
              </a:prstGeom>
              <a:grpFill/>
              <a:ln w="12700" cap="flat" cmpd="sng" algn="ctr">
                <a:solidFill>
                  <a:schemeClr val="accent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2400" b="1">
                  <a:solidFill>
                    <a:srgbClr val="717073"/>
                  </a:solidFill>
                </a:endParaRPr>
              </a:p>
            </p:txBody>
          </p:sp>
        </p:grpSp>
      </p:grpSp>
      <p:cxnSp>
        <p:nvCxnSpPr>
          <p:cNvPr id="44" name="Straight Connector 43"/>
          <p:cNvCxnSpPr/>
          <p:nvPr/>
        </p:nvCxnSpPr>
        <p:spPr bwMode="auto">
          <a:xfrm>
            <a:off x="5752769" y="1843721"/>
            <a:ext cx="0" cy="3420000"/>
          </a:xfrm>
          <a:prstGeom prst="line">
            <a:avLst/>
          </a:prstGeom>
          <a:solidFill>
            <a:schemeClr val="accent1"/>
          </a:solidFill>
          <a:ln w="12700" cap="flat" cmpd="sng" algn="ctr">
            <a:solidFill>
              <a:schemeClr val="accent1"/>
            </a:solidFill>
            <a:prstDash val="sysDash"/>
            <a:round/>
            <a:headEnd type="none" w="med" len="med"/>
            <a:tailEnd type="none" w="med" len="med"/>
          </a:ln>
          <a:effectLst/>
        </p:spPr>
      </p:cxnSp>
      <p:sp>
        <p:nvSpPr>
          <p:cNvPr id="114" name="Diamond 113"/>
          <p:cNvSpPr/>
          <p:nvPr/>
        </p:nvSpPr>
        <p:spPr bwMode="auto">
          <a:xfrm>
            <a:off x="5546481" y="4336521"/>
            <a:ext cx="92869" cy="80853"/>
          </a:xfrm>
          <a:prstGeom prst="diamond">
            <a:avLst/>
          </a:prstGeom>
          <a:solidFill>
            <a:schemeClr val="accent1"/>
          </a:solidFill>
          <a:ln w="12700" cap="flat" cmpd="sng" algn="ctr">
            <a:solidFill>
              <a:schemeClr val="accent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2400" b="1">
              <a:solidFill>
                <a:srgbClr val="717073"/>
              </a:solidFill>
            </a:endParaRPr>
          </a:p>
        </p:txBody>
      </p:sp>
      <p:sp>
        <p:nvSpPr>
          <p:cNvPr id="122" name="Rectangle 121"/>
          <p:cNvSpPr/>
          <p:nvPr/>
        </p:nvSpPr>
        <p:spPr>
          <a:xfrm>
            <a:off x="269874" y="6450711"/>
            <a:ext cx="2435282" cy="246221"/>
          </a:xfrm>
          <a:prstGeom prst="rect">
            <a:avLst/>
          </a:prstGeom>
        </p:spPr>
        <p:txBody>
          <a:bodyPr wrap="none">
            <a:spAutoFit/>
          </a:bodyPr>
          <a:lstStyle/>
          <a:p>
            <a:r>
              <a:rPr lang="en-GB" sz="1000" dirty="0" smtClean="0">
                <a:solidFill>
                  <a:schemeClr val="tx1">
                    <a:lumMod val="65000"/>
                    <a:lumOff val="35000"/>
                  </a:schemeClr>
                </a:solidFill>
              </a:rPr>
              <a:t>Soria </a:t>
            </a:r>
            <a:r>
              <a:rPr lang="en-GB" sz="1000" dirty="0">
                <a:solidFill>
                  <a:schemeClr val="tx1">
                    <a:lumMod val="65000"/>
                    <a:lumOff val="35000"/>
                  </a:schemeClr>
                </a:solidFill>
              </a:rPr>
              <a:t>et al. </a:t>
            </a:r>
            <a:r>
              <a:rPr lang="en-GB" sz="1000" dirty="0" smtClean="0">
                <a:solidFill>
                  <a:schemeClr val="tx1">
                    <a:lumMod val="65000"/>
                    <a:lumOff val="35000"/>
                  </a:schemeClr>
                </a:solidFill>
              </a:rPr>
              <a:t>ASCO 2015. </a:t>
            </a:r>
            <a:r>
              <a:rPr lang="en-GB" sz="1000" dirty="0">
                <a:solidFill>
                  <a:schemeClr val="tx1">
                    <a:lumMod val="65000"/>
                    <a:lumOff val="35000"/>
                  </a:schemeClr>
                </a:solidFill>
              </a:rPr>
              <a:t>Abstract </a:t>
            </a:r>
            <a:r>
              <a:rPr lang="en-GB" sz="1000" dirty="0" smtClean="0">
                <a:solidFill>
                  <a:schemeClr val="tx1">
                    <a:lumMod val="65000"/>
                    <a:lumOff val="35000"/>
                  </a:schemeClr>
                </a:solidFill>
              </a:rPr>
              <a:t>8002</a:t>
            </a:r>
            <a:endParaRPr lang="de-DE" sz="1000" dirty="0">
              <a:solidFill>
                <a:schemeClr val="tx1">
                  <a:lumMod val="65000"/>
                  <a:lumOff val="35000"/>
                </a:schemeClr>
              </a:solidFill>
            </a:endParaRPr>
          </a:p>
        </p:txBody>
      </p:sp>
    </p:spTree>
    <p:extLst>
      <p:ext uri="{BB962C8B-B14F-4D97-AF65-F5344CB8AC3E}">
        <p14:creationId xmlns:p14="http://schemas.microsoft.com/office/powerpoint/2010/main" val="125799887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228600" y="1301443"/>
            <a:ext cx="8801100" cy="4710738"/>
            <a:chOff x="800074" y="1376297"/>
            <a:chExt cx="8051804" cy="4601421"/>
          </a:xfrm>
        </p:grpSpPr>
        <p:sp>
          <p:nvSpPr>
            <p:cNvPr id="5" name="Round Same Side Corner Rectangle 4"/>
            <p:cNvSpPr/>
            <p:nvPr/>
          </p:nvSpPr>
          <p:spPr>
            <a:xfrm rot="10800000">
              <a:off x="800074" y="1653360"/>
              <a:ext cx="8051804" cy="4324358"/>
            </a:xfrm>
            <a:prstGeom prst="round2SameRect">
              <a:avLst>
                <a:gd name="adj1" fmla="val 5349"/>
                <a:gd name="adj2" fmla="val 0"/>
              </a:avLst>
            </a:prstGeom>
            <a:solidFill>
              <a:schemeClr val="bg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6" name="Round Same Side Corner Rectangle 5"/>
            <p:cNvSpPr/>
            <p:nvPr/>
          </p:nvSpPr>
          <p:spPr>
            <a:xfrm>
              <a:off x="800839" y="1376297"/>
              <a:ext cx="8050184" cy="734790"/>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3" name="Title 2"/>
          <p:cNvSpPr>
            <a:spLocks noGrp="1"/>
          </p:cNvSpPr>
          <p:nvPr>
            <p:ph type="title"/>
          </p:nvPr>
        </p:nvSpPr>
        <p:spPr/>
        <p:txBody>
          <a:bodyPr/>
          <a:lstStyle/>
          <a:p>
            <a:r>
              <a:rPr lang="en-GB" sz="2300" dirty="0" smtClean="0"/>
              <a:t>Post-Progression Therapies</a:t>
            </a:r>
            <a:endParaRPr lang="en-GB" sz="2300" dirty="0"/>
          </a:p>
        </p:txBody>
      </p:sp>
      <p:graphicFrame>
        <p:nvGraphicFramePr>
          <p:cNvPr id="10" name="Table 9"/>
          <p:cNvGraphicFramePr>
            <a:graphicFrameLocks noGrp="1"/>
          </p:cNvGraphicFramePr>
          <p:nvPr>
            <p:extLst>
              <p:ext uri="{D42A27DB-BD31-4B8C-83A1-F6EECF244321}">
                <p14:modId xmlns:p14="http://schemas.microsoft.com/office/powerpoint/2010/main" val="3335471150"/>
              </p:ext>
            </p:extLst>
          </p:nvPr>
        </p:nvGraphicFramePr>
        <p:xfrm>
          <a:off x="228600" y="1279260"/>
          <a:ext cx="8801100" cy="4759590"/>
        </p:xfrm>
        <a:graphic>
          <a:graphicData uri="http://schemas.openxmlformats.org/drawingml/2006/table">
            <a:tbl>
              <a:tblPr firstRow="1" bandRow="1">
                <a:tableStyleId>{0E3FDE45-AF77-4B5C-9715-49D594BDF05E}</a:tableStyleId>
              </a:tblPr>
              <a:tblGrid>
                <a:gridCol w="3895006"/>
                <a:gridCol w="2029970"/>
                <a:gridCol w="2876124"/>
              </a:tblGrid>
              <a:tr h="293370">
                <a:tc rowSpan="2">
                  <a:txBody>
                    <a:bodyPr/>
                    <a:lstStyle/>
                    <a:p>
                      <a:pPr marL="0" marR="0" algn="l">
                        <a:lnSpc>
                          <a:spcPct val="100000"/>
                        </a:lnSpc>
                        <a:spcBef>
                          <a:spcPts val="0"/>
                        </a:spcBef>
                        <a:spcAft>
                          <a:spcPts val="0"/>
                        </a:spcAft>
                      </a:pPr>
                      <a:endParaRPr lang="en-US" sz="1300" b="1" noProof="0" dirty="0">
                        <a:solidFill>
                          <a:schemeClr val="bg1"/>
                        </a:solidFill>
                        <a:effectLst/>
                        <a:latin typeface="Arial" panose="020B0604020202020204" pitchFamily="34" charset="0"/>
                        <a:ea typeface="SimSun"/>
                        <a:cs typeface="Arial" panose="020B0604020202020204" pitchFamily="34" charset="0"/>
                      </a:endParaRPr>
                    </a:p>
                  </a:txBody>
                  <a:tcPr anchor="ctr">
                    <a:lnL>
                      <a:noFill/>
                    </a:lnL>
                    <a:lnR w="635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300" b="1" noProof="0" dirty="0" smtClean="0">
                          <a:solidFill>
                            <a:schemeClr val="bg1"/>
                          </a:solidFill>
                          <a:effectLst/>
                        </a:rPr>
                        <a:t>Percent</a:t>
                      </a:r>
                    </a:p>
                  </a:txBody>
                  <a:tcPr anchor="b">
                    <a:lnL w="63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marL="0" marR="0" indent="0" algn="ctr" defTabSz="457200" rtl="0" eaLnBrk="1" fontAlgn="auto" latinLnBrk="0" hangingPunct="1">
                        <a:lnSpc>
                          <a:spcPct val="100000"/>
                        </a:lnSpc>
                        <a:spcBef>
                          <a:spcPts val="0"/>
                        </a:spcBef>
                        <a:spcAft>
                          <a:spcPts val="0"/>
                        </a:spcAft>
                        <a:buClrTx/>
                        <a:buSzTx/>
                        <a:buFontTx/>
                        <a:buNone/>
                        <a:tabLst/>
                        <a:defRPr/>
                      </a:pPr>
                      <a:endParaRPr lang="en-US" sz="1300" b="1" noProof="0" dirty="0" smtClean="0">
                        <a:solidFill>
                          <a:schemeClr val="bg1"/>
                        </a:solidFill>
                        <a:effectLst/>
                      </a:endParaRPr>
                    </a:p>
                  </a:txBody>
                  <a:tcPr anchor="b">
                    <a:lnL w="12700" cap="flat" cmpd="sng" algn="ctr">
                      <a:solidFill>
                        <a:schemeClr val="accent1"/>
                      </a:solidFill>
                      <a:prstDash val="solid"/>
                      <a:round/>
                      <a:headEnd type="none" w="med" len="med"/>
                      <a:tailEnd type="none" w="med" len="med"/>
                    </a:lnL>
                    <a:lnR>
                      <a:noFill/>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r>
              <a:tr h="293370">
                <a:tc vMerge="1">
                  <a:txBody>
                    <a:bodyPr/>
                    <a:lstStyle/>
                    <a:p>
                      <a:endParaRPr lang="en-US"/>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300" b="1" noProof="0" dirty="0" err="1" smtClean="0">
                          <a:solidFill>
                            <a:schemeClr val="bg1"/>
                          </a:solidFill>
                          <a:effectLst/>
                        </a:rPr>
                        <a:t>Afatinib</a:t>
                      </a:r>
                      <a:endParaRPr lang="en-US" sz="1300" b="1" noProof="0" dirty="0" smtClean="0">
                        <a:solidFill>
                          <a:schemeClr val="bg1"/>
                        </a:solidFill>
                        <a:effectLst/>
                      </a:endParaRPr>
                    </a:p>
                    <a:p>
                      <a:pPr marL="0" marR="0" indent="0" algn="ctr" defTabSz="914400" rtl="0" eaLnBrk="1" fontAlgn="auto" latinLnBrk="0" hangingPunct="1">
                        <a:lnSpc>
                          <a:spcPct val="100000"/>
                        </a:lnSpc>
                        <a:spcBef>
                          <a:spcPts val="0"/>
                        </a:spcBef>
                        <a:spcAft>
                          <a:spcPts val="0"/>
                        </a:spcAft>
                        <a:buClrTx/>
                        <a:buSzTx/>
                        <a:buFontTx/>
                        <a:buNone/>
                        <a:tabLst/>
                        <a:defRPr/>
                      </a:pPr>
                      <a:r>
                        <a:rPr lang="en-US" sz="1300" b="1" noProof="0" dirty="0" smtClean="0">
                          <a:solidFill>
                            <a:schemeClr val="bg1"/>
                          </a:solidFill>
                          <a:effectLst/>
                        </a:rPr>
                        <a:t>(n=392)</a:t>
                      </a:r>
                    </a:p>
                  </a:txBody>
                  <a:tcPr anchor="b">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300" b="1" kern="1200" noProof="0" dirty="0" err="1" smtClean="0">
                          <a:solidFill>
                            <a:schemeClr val="bg1"/>
                          </a:solidFill>
                          <a:effectLst/>
                        </a:rPr>
                        <a:t>Erlotinib</a:t>
                      </a:r>
                      <a:endParaRPr lang="en-US" sz="1300" b="1" kern="1200" noProof="0" dirty="0" smtClean="0">
                        <a:solidFill>
                          <a:schemeClr val="bg1"/>
                        </a:solidFill>
                        <a:effectLst/>
                      </a:endParaRPr>
                    </a:p>
                    <a:p>
                      <a:pPr marL="0" marR="0" indent="0" algn="ctr" defTabSz="457200" rtl="0" eaLnBrk="1" fontAlgn="auto" latinLnBrk="0" hangingPunct="1">
                        <a:lnSpc>
                          <a:spcPct val="100000"/>
                        </a:lnSpc>
                        <a:spcBef>
                          <a:spcPts val="0"/>
                        </a:spcBef>
                        <a:spcAft>
                          <a:spcPts val="0"/>
                        </a:spcAft>
                        <a:buClrTx/>
                        <a:buSzTx/>
                        <a:buFontTx/>
                        <a:buNone/>
                        <a:tabLst/>
                        <a:defRPr/>
                      </a:pPr>
                      <a:r>
                        <a:rPr lang="en-US" sz="1300" b="1" noProof="0" dirty="0" smtClean="0">
                          <a:solidFill>
                            <a:schemeClr val="bg1"/>
                          </a:solidFill>
                          <a:effectLst/>
                        </a:rPr>
                        <a:t>(n=395)</a:t>
                      </a:r>
                    </a:p>
                  </a:txBody>
                  <a:tcPr anchor="b">
                    <a:lnL w="635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r>
              <a:tr h="368898">
                <a:tc>
                  <a:txBody>
                    <a:bodyPr/>
                    <a:lstStyle/>
                    <a:p>
                      <a:r>
                        <a:rPr lang="en-GB" sz="1300" b="1" dirty="0" smtClean="0">
                          <a:solidFill>
                            <a:schemeClr val="tx1">
                              <a:lumMod val="75000"/>
                              <a:lumOff val="25000"/>
                            </a:schemeClr>
                          </a:solidFill>
                        </a:rPr>
                        <a:t>Subsequent systemic</a:t>
                      </a:r>
                      <a:r>
                        <a:rPr lang="en-GB" sz="1300" b="1" baseline="0" dirty="0" smtClean="0">
                          <a:solidFill>
                            <a:schemeClr val="tx1">
                              <a:lumMod val="75000"/>
                              <a:lumOff val="25000"/>
                            </a:schemeClr>
                          </a:solidFill>
                        </a:rPr>
                        <a:t> treatment</a:t>
                      </a:r>
                      <a:endParaRPr lang="en-GB" sz="1300" b="1" dirty="0">
                        <a:solidFill>
                          <a:schemeClr val="tx1">
                            <a:lumMod val="75000"/>
                            <a:lumOff val="25000"/>
                          </a:schemeClr>
                        </a:solidFill>
                      </a:endParaRPr>
                    </a:p>
                  </a:txBody>
                  <a:tcPr anchor="b">
                    <a:lnL>
                      <a:noFill/>
                    </a:lnL>
                    <a:lnR w="6350" cap="flat" cmpd="sng" algn="ctr">
                      <a:solidFill>
                        <a:srgbClr val="717073"/>
                      </a:solidFill>
                      <a:prstDash val="solid"/>
                      <a:round/>
                      <a:headEnd type="none" w="med" len="med"/>
                      <a:tailEnd type="none" w="med" len="med"/>
                    </a:lnR>
                    <a:lnT w="28575" cap="flat" cmpd="sng" algn="ctr">
                      <a:no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b="1" i="0" u="none" strike="noStrike" kern="1200" baseline="0" dirty="0" smtClean="0">
                          <a:solidFill>
                            <a:schemeClr val="tx1">
                              <a:lumMod val="75000"/>
                              <a:lumOff val="25000"/>
                            </a:schemeClr>
                          </a:solidFill>
                          <a:latin typeface="+mn-lt"/>
                          <a:ea typeface="+mn-ea"/>
                          <a:cs typeface="+mn-cs"/>
                        </a:rPr>
                        <a:t>46.4</a:t>
                      </a:r>
                      <a:endParaRPr lang="en-GB" sz="1300" b="1" dirty="0">
                        <a:solidFill>
                          <a:schemeClr val="tx1">
                            <a:lumMod val="75000"/>
                            <a:lumOff val="25000"/>
                          </a:schemeClr>
                        </a:solidFill>
                      </a:endParaRPr>
                    </a:p>
                  </a:txBody>
                  <a:tcPr anchor="b">
                    <a:lnL w="6350" cap="flat" cmpd="sng" algn="ctr">
                      <a:solidFill>
                        <a:srgbClr val="717073"/>
                      </a:solidFill>
                      <a:prstDash val="solid"/>
                      <a:round/>
                      <a:headEnd type="none" w="med" len="med"/>
                      <a:tailEnd type="none" w="med" len="med"/>
                    </a:lnL>
                    <a:lnR w="6350" cap="flat" cmpd="sng" algn="ctr">
                      <a:solidFill>
                        <a:srgbClr val="717073"/>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b="1" i="0" u="none" strike="noStrike" kern="1200" baseline="0" dirty="0" smtClean="0">
                          <a:solidFill>
                            <a:schemeClr val="tx1">
                              <a:lumMod val="75000"/>
                              <a:lumOff val="25000"/>
                            </a:schemeClr>
                          </a:solidFill>
                          <a:latin typeface="+mn-lt"/>
                          <a:ea typeface="+mn-ea"/>
                          <a:cs typeface="+mn-cs"/>
                        </a:rPr>
                        <a:t>48.6</a:t>
                      </a:r>
                      <a:endParaRPr lang="en-GB" sz="1300" b="1" dirty="0">
                        <a:solidFill>
                          <a:schemeClr val="tx1">
                            <a:lumMod val="75000"/>
                            <a:lumOff val="25000"/>
                          </a:schemeClr>
                        </a:solidFill>
                      </a:endParaRPr>
                    </a:p>
                  </a:txBody>
                  <a:tcPr anchor="b">
                    <a:lnL w="6350" cap="flat" cmpd="sng" algn="ctr">
                      <a:solidFill>
                        <a:srgbClr val="717073"/>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r>
              <a:tr h="368898">
                <a:tc>
                  <a:txBody>
                    <a:bodyPr/>
                    <a:lstStyle/>
                    <a:p>
                      <a:r>
                        <a:rPr lang="en-GB" sz="1300" b="1" i="0" u="none" strike="noStrike" kern="1200" baseline="0" dirty="0" smtClean="0">
                          <a:solidFill>
                            <a:schemeClr val="tx1">
                              <a:lumMod val="75000"/>
                              <a:lumOff val="25000"/>
                            </a:schemeClr>
                          </a:solidFill>
                          <a:latin typeface="+mn-lt"/>
                          <a:ea typeface="+mn-ea"/>
                          <a:cs typeface="+mn-cs"/>
                        </a:rPr>
                        <a:t>Chemotherapy</a:t>
                      </a:r>
                      <a:endParaRPr lang="en-GB" sz="1300" b="1" dirty="0">
                        <a:solidFill>
                          <a:schemeClr val="tx1">
                            <a:lumMod val="75000"/>
                            <a:lumOff val="25000"/>
                          </a:schemeClr>
                        </a:solidFill>
                      </a:endParaRPr>
                    </a:p>
                  </a:txBody>
                  <a:tcPr anchor="b">
                    <a:lnL>
                      <a:noFill/>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1" i="0" u="none" strike="noStrike" kern="1200" baseline="0" dirty="0" smtClean="0">
                          <a:solidFill>
                            <a:schemeClr val="tx1">
                              <a:lumMod val="75000"/>
                              <a:lumOff val="25000"/>
                            </a:schemeClr>
                          </a:solidFill>
                          <a:latin typeface="+mn-lt"/>
                          <a:ea typeface="+mn-ea"/>
                          <a:cs typeface="+mn-cs"/>
                        </a:rPr>
                        <a:t>44.9</a:t>
                      </a:r>
                      <a:endParaRPr lang="en-GB" sz="1300" b="1" dirty="0">
                        <a:solidFill>
                          <a:schemeClr val="tx1">
                            <a:lumMod val="75000"/>
                            <a:lumOff val="25000"/>
                          </a:schemeClr>
                        </a:solidFill>
                      </a:endParaRPr>
                    </a:p>
                  </a:txBody>
                  <a:tcPr anchor="b">
                    <a:lnL w="6350" cap="flat" cmpd="sng" algn="ctr">
                      <a:solidFill>
                        <a:srgbClr val="717073"/>
                      </a:solidFill>
                      <a:prstDash val="solid"/>
                      <a:round/>
                      <a:headEnd type="none" w="med" len="med"/>
                      <a:tailEnd type="none" w="med" len="med"/>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1" i="0" u="none" strike="noStrike" kern="1200" baseline="0" dirty="0" smtClean="0">
                          <a:solidFill>
                            <a:schemeClr val="tx1">
                              <a:lumMod val="75000"/>
                              <a:lumOff val="25000"/>
                            </a:schemeClr>
                          </a:solidFill>
                          <a:latin typeface="+mn-lt"/>
                          <a:ea typeface="+mn-ea"/>
                          <a:cs typeface="+mn-cs"/>
                        </a:rPr>
                        <a:t>46.8</a:t>
                      </a:r>
                      <a:endParaRPr lang="en-GB" sz="1300" b="1" dirty="0">
                        <a:solidFill>
                          <a:schemeClr val="tx1">
                            <a:lumMod val="75000"/>
                            <a:lumOff val="25000"/>
                          </a:schemeClr>
                        </a:solidFill>
                      </a:endParaRPr>
                    </a:p>
                  </a:txBody>
                  <a:tcPr anchor="b">
                    <a:lnL w="6350" cap="flat" cmpd="sng" algn="ctr">
                      <a:solidFill>
                        <a:srgbClr val="717073"/>
                      </a:solidFill>
                      <a:prstDash val="solid"/>
                      <a:round/>
                      <a:headEnd type="none" w="med" len="med"/>
                      <a:tailEnd type="none" w="med" len="med"/>
                    </a:lnL>
                    <a:lnR>
                      <a:noFill/>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r>
              <a:tr h="368898">
                <a:tc>
                  <a:txBody>
                    <a:bodyPr/>
                    <a:lstStyle/>
                    <a:p>
                      <a:pPr lvl="1"/>
                      <a:r>
                        <a:rPr lang="en-GB" sz="1300" b="1" i="0" u="none" strike="noStrike" kern="1200" baseline="0" dirty="0" err="1" smtClean="0">
                          <a:solidFill>
                            <a:schemeClr val="tx1">
                              <a:lumMod val="75000"/>
                              <a:lumOff val="25000"/>
                            </a:schemeClr>
                          </a:solidFill>
                          <a:latin typeface="+mn-lt"/>
                          <a:ea typeface="+mn-ea"/>
                          <a:cs typeface="+mn-cs"/>
                        </a:rPr>
                        <a:t>Docetaxel</a:t>
                      </a:r>
                      <a:r>
                        <a:rPr lang="en-GB" sz="1300" b="1" i="0" u="none" strike="noStrike" kern="1200" baseline="0" dirty="0" smtClean="0">
                          <a:solidFill>
                            <a:schemeClr val="tx1">
                              <a:lumMod val="75000"/>
                              <a:lumOff val="25000"/>
                            </a:schemeClr>
                          </a:solidFill>
                          <a:latin typeface="+mn-lt"/>
                          <a:ea typeface="+mn-ea"/>
                          <a:cs typeface="+mn-cs"/>
                        </a:rPr>
                        <a:t> </a:t>
                      </a:r>
                      <a:endParaRPr lang="en-GB" sz="1300" b="1" dirty="0">
                        <a:solidFill>
                          <a:schemeClr val="tx1">
                            <a:lumMod val="75000"/>
                            <a:lumOff val="25000"/>
                          </a:schemeClr>
                        </a:solidFill>
                      </a:endParaRPr>
                    </a:p>
                  </a:txBody>
                  <a:tcPr anchor="b">
                    <a:lnL>
                      <a:noFill/>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b="1" i="0" u="none" strike="noStrike" kern="1200" baseline="0" dirty="0" smtClean="0">
                          <a:solidFill>
                            <a:schemeClr val="tx1">
                              <a:lumMod val="75000"/>
                              <a:lumOff val="25000"/>
                            </a:schemeClr>
                          </a:solidFill>
                          <a:latin typeface="+mn-lt"/>
                          <a:ea typeface="+mn-ea"/>
                          <a:cs typeface="+mn-cs"/>
                        </a:rPr>
                        <a:t>23.7</a:t>
                      </a:r>
                      <a:endParaRPr lang="en-GB" sz="1300" b="1" dirty="0">
                        <a:solidFill>
                          <a:schemeClr val="tx1">
                            <a:lumMod val="75000"/>
                            <a:lumOff val="25000"/>
                          </a:schemeClr>
                        </a:solidFill>
                      </a:endParaRPr>
                    </a:p>
                  </a:txBody>
                  <a:tcPr anchor="b">
                    <a:lnL w="6350" cap="flat" cmpd="sng" algn="ctr">
                      <a:solidFill>
                        <a:srgbClr val="717073"/>
                      </a:solidFill>
                      <a:prstDash val="solid"/>
                      <a:round/>
                      <a:headEnd type="none" w="med" len="med"/>
                      <a:tailEnd type="none" w="med" len="med"/>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1" i="0" u="none" strike="noStrike" kern="1200" baseline="0" dirty="0" smtClean="0">
                          <a:solidFill>
                            <a:schemeClr val="tx1">
                              <a:lumMod val="75000"/>
                              <a:lumOff val="25000"/>
                            </a:schemeClr>
                          </a:solidFill>
                          <a:latin typeface="+mn-lt"/>
                          <a:ea typeface="+mn-ea"/>
                          <a:cs typeface="+mn-cs"/>
                        </a:rPr>
                        <a:t>26.1</a:t>
                      </a:r>
                      <a:endParaRPr lang="en-GB" sz="1300" b="1" dirty="0">
                        <a:solidFill>
                          <a:schemeClr val="tx1">
                            <a:lumMod val="75000"/>
                            <a:lumOff val="25000"/>
                          </a:schemeClr>
                        </a:solidFill>
                      </a:endParaRPr>
                    </a:p>
                  </a:txBody>
                  <a:tcPr anchor="b">
                    <a:lnL w="6350" cap="flat" cmpd="sng" algn="ctr">
                      <a:solidFill>
                        <a:srgbClr val="717073"/>
                      </a:solidFill>
                      <a:prstDash val="solid"/>
                      <a:round/>
                      <a:headEnd type="none" w="med" len="med"/>
                      <a:tailEnd type="none" w="med" len="med"/>
                    </a:lnL>
                    <a:lnR>
                      <a:noFill/>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r>
              <a:tr h="368898">
                <a:tc>
                  <a:txBody>
                    <a:bodyPr/>
                    <a:lstStyle/>
                    <a:p>
                      <a:pPr lvl="1"/>
                      <a:r>
                        <a:rPr lang="en-GB" sz="1300" b="1" i="0" u="none" strike="noStrike" kern="1200" baseline="0" dirty="0" smtClean="0">
                          <a:solidFill>
                            <a:schemeClr val="tx1">
                              <a:lumMod val="75000"/>
                              <a:lumOff val="25000"/>
                            </a:schemeClr>
                          </a:solidFill>
                          <a:latin typeface="+mn-lt"/>
                          <a:ea typeface="+mn-ea"/>
                          <a:cs typeface="+mn-cs"/>
                        </a:rPr>
                        <a:t>Platinum-based doublet</a:t>
                      </a:r>
                      <a:endParaRPr lang="en-GB" sz="1300" b="1" dirty="0">
                        <a:solidFill>
                          <a:schemeClr val="tx1">
                            <a:lumMod val="75000"/>
                            <a:lumOff val="25000"/>
                          </a:schemeClr>
                        </a:solidFill>
                      </a:endParaRPr>
                    </a:p>
                  </a:txBody>
                  <a:tcPr anchor="b">
                    <a:lnL>
                      <a:noFill/>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1" i="0" u="none" strike="noStrike" kern="1200" baseline="0" dirty="0" smtClean="0">
                          <a:solidFill>
                            <a:schemeClr val="tx1">
                              <a:lumMod val="75000"/>
                              <a:lumOff val="25000"/>
                            </a:schemeClr>
                          </a:solidFill>
                          <a:latin typeface="+mn-lt"/>
                          <a:ea typeface="+mn-ea"/>
                          <a:cs typeface="+mn-cs"/>
                        </a:rPr>
                        <a:t>11.2</a:t>
                      </a:r>
                      <a:endParaRPr lang="en-GB" sz="1300" b="1" dirty="0">
                        <a:solidFill>
                          <a:schemeClr val="tx1">
                            <a:lumMod val="75000"/>
                            <a:lumOff val="25000"/>
                          </a:schemeClr>
                        </a:solidFill>
                      </a:endParaRPr>
                    </a:p>
                  </a:txBody>
                  <a:tcPr anchor="b">
                    <a:lnL w="6350" cap="flat" cmpd="sng" algn="ctr">
                      <a:solidFill>
                        <a:srgbClr val="717073"/>
                      </a:solidFill>
                      <a:prstDash val="solid"/>
                      <a:round/>
                      <a:headEnd type="none" w="med" len="med"/>
                      <a:tailEnd type="none" w="med" len="med"/>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b="1" i="0" u="none" strike="noStrike" kern="1200" baseline="0" dirty="0" smtClean="0">
                          <a:solidFill>
                            <a:schemeClr val="tx1">
                              <a:lumMod val="75000"/>
                              <a:lumOff val="25000"/>
                            </a:schemeClr>
                          </a:solidFill>
                          <a:latin typeface="+mn-lt"/>
                          <a:ea typeface="+mn-ea"/>
                          <a:cs typeface="+mn-cs"/>
                        </a:rPr>
                        <a:t>10.9</a:t>
                      </a:r>
                      <a:endParaRPr lang="en-GB" sz="1300" b="1" dirty="0">
                        <a:solidFill>
                          <a:schemeClr val="tx1">
                            <a:lumMod val="75000"/>
                            <a:lumOff val="25000"/>
                          </a:schemeClr>
                        </a:solidFill>
                      </a:endParaRPr>
                    </a:p>
                  </a:txBody>
                  <a:tcPr anchor="b">
                    <a:lnL w="6350" cap="flat" cmpd="sng" algn="ctr">
                      <a:solidFill>
                        <a:srgbClr val="717073"/>
                      </a:solidFill>
                      <a:prstDash val="solid"/>
                      <a:round/>
                      <a:headEnd type="none" w="med" len="med"/>
                      <a:tailEnd type="none" w="med" len="med"/>
                    </a:lnL>
                    <a:lnR>
                      <a:noFill/>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r>
              <a:tr h="368898">
                <a:tc>
                  <a:txBody>
                    <a:bodyPr/>
                    <a:lstStyle/>
                    <a:p>
                      <a:pPr lvl="1"/>
                      <a:r>
                        <a:rPr lang="en-GB" sz="1300" b="1" i="0" u="none" strike="noStrike" kern="1200" baseline="0" dirty="0" smtClean="0">
                          <a:solidFill>
                            <a:schemeClr val="tx1">
                              <a:lumMod val="75000"/>
                              <a:lumOff val="25000"/>
                            </a:schemeClr>
                          </a:solidFill>
                          <a:latin typeface="+mn-lt"/>
                          <a:ea typeface="+mn-ea"/>
                          <a:cs typeface="+mn-cs"/>
                        </a:rPr>
                        <a:t>Gemcitabine </a:t>
                      </a:r>
                      <a:endParaRPr lang="en-GB" sz="1300" b="1" dirty="0">
                        <a:solidFill>
                          <a:schemeClr val="tx1">
                            <a:lumMod val="75000"/>
                            <a:lumOff val="25000"/>
                          </a:schemeClr>
                        </a:solidFill>
                      </a:endParaRPr>
                    </a:p>
                  </a:txBody>
                  <a:tcPr anchor="b">
                    <a:lnL>
                      <a:noFill/>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1" i="0" u="none" strike="noStrike" kern="1200" baseline="0" dirty="0" smtClean="0">
                          <a:solidFill>
                            <a:schemeClr val="tx1">
                              <a:lumMod val="75000"/>
                              <a:lumOff val="25000"/>
                            </a:schemeClr>
                          </a:solidFill>
                          <a:latin typeface="+mn-lt"/>
                          <a:ea typeface="+mn-ea"/>
                          <a:cs typeface="+mn-cs"/>
                        </a:rPr>
                        <a:t>10.5</a:t>
                      </a:r>
                      <a:endParaRPr lang="en-GB" sz="1300" b="1" dirty="0">
                        <a:solidFill>
                          <a:schemeClr val="tx1">
                            <a:lumMod val="75000"/>
                            <a:lumOff val="25000"/>
                          </a:schemeClr>
                        </a:solidFill>
                      </a:endParaRPr>
                    </a:p>
                  </a:txBody>
                  <a:tcPr anchor="b">
                    <a:lnL w="6350" cap="flat" cmpd="sng" algn="ctr">
                      <a:solidFill>
                        <a:srgbClr val="717073"/>
                      </a:solidFill>
                      <a:prstDash val="solid"/>
                      <a:round/>
                      <a:headEnd type="none" w="med" len="med"/>
                      <a:tailEnd type="none" w="med" len="med"/>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1" i="0" u="none" strike="noStrike" kern="1200" baseline="0" dirty="0" smtClean="0">
                          <a:solidFill>
                            <a:schemeClr val="tx1">
                              <a:lumMod val="75000"/>
                              <a:lumOff val="25000"/>
                            </a:schemeClr>
                          </a:solidFill>
                          <a:latin typeface="+mn-lt"/>
                          <a:ea typeface="+mn-ea"/>
                          <a:cs typeface="+mn-cs"/>
                        </a:rPr>
                        <a:t>10.9</a:t>
                      </a:r>
                      <a:endParaRPr lang="en-GB" sz="1300" b="1" dirty="0">
                        <a:solidFill>
                          <a:schemeClr val="tx1">
                            <a:lumMod val="75000"/>
                            <a:lumOff val="25000"/>
                          </a:schemeClr>
                        </a:solidFill>
                      </a:endParaRPr>
                    </a:p>
                  </a:txBody>
                  <a:tcPr anchor="b">
                    <a:lnL w="6350" cap="flat" cmpd="sng" algn="ctr">
                      <a:solidFill>
                        <a:srgbClr val="717073"/>
                      </a:solidFill>
                      <a:prstDash val="solid"/>
                      <a:round/>
                      <a:headEnd type="none" w="med" len="med"/>
                      <a:tailEnd type="none" w="med" len="med"/>
                    </a:lnL>
                    <a:lnR>
                      <a:noFill/>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r>
              <a:tr h="368898">
                <a:tc>
                  <a:txBody>
                    <a:bodyPr/>
                    <a:lstStyle/>
                    <a:p>
                      <a:pPr lvl="1"/>
                      <a:r>
                        <a:rPr lang="en-GB" sz="1300" b="1" i="0" u="none" strike="noStrike" kern="1200" baseline="0" dirty="0" err="1" smtClean="0">
                          <a:solidFill>
                            <a:schemeClr val="tx1">
                              <a:lumMod val="75000"/>
                              <a:lumOff val="25000"/>
                            </a:schemeClr>
                          </a:solidFill>
                          <a:latin typeface="+mn-lt"/>
                          <a:ea typeface="+mn-ea"/>
                          <a:cs typeface="+mn-cs"/>
                        </a:rPr>
                        <a:t>Vinorelbine</a:t>
                      </a:r>
                      <a:r>
                        <a:rPr lang="en-GB" sz="1300" b="1" dirty="0" smtClean="0">
                          <a:solidFill>
                            <a:schemeClr val="tx1">
                              <a:lumMod val="75000"/>
                              <a:lumOff val="25000"/>
                            </a:schemeClr>
                          </a:solidFill>
                        </a:rPr>
                        <a:t> </a:t>
                      </a:r>
                      <a:endParaRPr lang="en-GB" sz="1300" b="1" dirty="0">
                        <a:solidFill>
                          <a:schemeClr val="tx1">
                            <a:lumMod val="75000"/>
                            <a:lumOff val="25000"/>
                          </a:schemeClr>
                        </a:solidFill>
                      </a:endParaRPr>
                    </a:p>
                  </a:txBody>
                  <a:tcPr anchor="b">
                    <a:lnL>
                      <a:noFill/>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nn-NO" sz="1300" b="1" i="0" u="none" strike="noStrike" kern="1200" baseline="0" dirty="0" smtClean="0">
                          <a:solidFill>
                            <a:schemeClr val="tx1">
                              <a:lumMod val="75000"/>
                              <a:lumOff val="25000"/>
                            </a:schemeClr>
                          </a:solidFill>
                          <a:latin typeface="+mn-lt"/>
                          <a:ea typeface="+mn-ea"/>
                          <a:cs typeface="+mn-cs"/>
                        </a:rPr>
                        <a:t>9.4</a:t>
                      </a:r>
                      <a:endParaRPr lang="en-GB" sz="1300" b="1" i="0" u="none" strike="noStrike" kern="1200" baseline="0" dirty="0">
                        <a:solidFill>
                          <a:schemeClr val="tx1">
                            <a:lumMod val="75000"/>
                            <a:lumOff val="25000"/>
                          </a:schemeClr>
                        </a:solidFill>
                        <a:latin typeface="+mn-lt"/>
                        <a:ea typeface="+mn-ea"/>
                        <a:cs typeface="+mn-cs"/>
                      </a:endParaRPr>
                    </a:p>
                  </a:txBody>
                  <a:tcPr anchor="b">
                    <a:lnL w="6350" cap="flat" cmpd="sng" algn="ctr">
                      <a:solidFill>
                        <a:srgbClr val="717073"/>
                      </a:solidFill>
                      <a:prstDash val="solid"/>
                      <a:round/>
                      <a:headEnd type="none" w="med" len="med"/>
                      <a:tailEnd type="none" w="med" len="med"/>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nn-NO" sz="1300" b="1" i="0" u="none" strike="noStrike" kern="1200" baseline="0" dirty="0" smtClean="0">
                          <a:solidFill>
                            <a:schemeClr val="tx1">
                              <a:lumMod val="75000"/>
                              <a:lumOff val="25000"/>
                            </a:schemeClr>
                          </a:solidFill>
                          <a:latin typeface="+mn-lt"/>
                          <a:ea typeface="+mn-ea"/>
                          <a:cs typeface="+mn-cs"/>
                        </a:rPr>
                        <a:t>8.6</a:t>
                      </a:r>
                      <a:endParaRPr lang="en-GB" sz="1300" b="1" i="0" u="none" strike="noStrike" kern="1200" baseline="0" dirty="0">
                        <a:solidFill>
                          <a:schemeClr val="tx1">
                            <a:lumMod val="75000"/>
                            <a:lumOff val="25000"/>
                          </a:schemeClr>
                        </a:solidFill>
                        <a:latin typeface="+mn-lt"/>
                        <a:ea typeface="+mn-ea"/>
                        <a:cs typeface="+mn-cs"/>
                      </a:endParaRPr>
                    </a:p>
                  </a:txBody>
                  <a:tcPr anchor="b">
                    <a:lnL w="6350" cap="flat" cmpd="sng" algn="ctr">
                      <a:solidFill>
                        <a:srgbClr val="717073"/>
                      </a:solidFill>
                      <a:prstDash val="solid"/>
                      <a:round/>
                      <a:headEnd type="none" w="med" len="med"/>
                      <a:tailEnd type="none" w="med" len="med"/>
                    </a:lnL>
                    <a:lnR>
                      <a:noFill/>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r>
              <a:tr h="368898">
                <a:tc>
                  <a:txBody>
                    <a:bodyPr/>
                    <a:lstStyle/>
                    <a:p>
                      <a:r>
                        <a:rPr lang="en-GB" sz="1300" b="1" dirty="0" smtClean="0">
                          <a:solidFill>
                            <a:schemeClr val="tx1">
                              <a:lumMod val="75000"/>
                              <a:lumOff val="25000"/>
                            </a:schemeClr>
                          </a:solidFill>
                        </a:rPr>
                        <a:t>EGFR-targeted</a:t>
                      </a:r>
                      <a:endParaRPr lang="en-GB" sz="1300" b="1" dirty="0">
                        <a:solidFill>
                          <a:schemeClr val="tx1">
                            <a:lumMod val="75000"/>
                            <a:lumOff val="25000"/>
                          </a:schemeClr>
                        </a:solidFill>
                      </a:endParaRPr>
                    </a:p>
                  </a:txBody>
                  <a:tcPr anchor="b">
                    <a:lnL>
                      <a:noFill/>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b="1" i="0" u="none" strike="noStrike" kern="1200" baseline="0" dirty="0" smtClean="0">
                          <a:solidFill>
                            <a:schemeClr val="tx1">
                              <a:lumMod val="75000"/>
                              <a:lumOff val="25000"/>
                            </a:schemeClr>
                          </a:solidFill>
                          <a:latin typeface="+mn-lt"/>
                          <a:ea typeface="+mn-ea"/>
                          <a:cs typeface="+mn-cs"/>
                        </a:rPr>
                        <a:t>3.1</a:t>
                      </a:r>
                      <a:endParaRPr lang="en-GB" sz="1300" b="1" dirty="0">
                        <a:solidFill>
                          <a:schemeClr val="tx1">
                            <a:lumMod val="75000"/>
                            <a:lumOff val="25000"/>
                          </a:schemeClr>
                        </a:solidFill>
                      </a:endParaRPr>
                    </a:p>
                  </a:txBody>
                  <a:tcPr anchor="b">
                    <a:lnL w="6350" cap="flat" cmpd="sng" algn="ctr">
                      <a:solidFill>
                        <a:srgbClr val="717073"/>
                      </a:solidFill>
                      <a:prstDash val="solid"/>
                      <a:round/>
                      <a:headEnd type="none" w="med" len="med"/>
                      <a:tailEnd type="none" w="med" len="med"/>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1" i="0" u="none" strike="noStrike" kern="1200" baseline="0" dirty="0" smtClean="0">
                          <a:solidFill>
                            <a:schemeClr val="tx1">
                              <a:lumMod val="75000"/>
                              <a:lumOff val="25000"/>
                            </a:schemeClr>
                          </a:solidFill>
                          <a:latin typeface="+mn-lt"/>
                          <a:ea typeface="+mn-ea"/>
                          <a:cs typeface="+mn-cs"/>
                        </a:rPr>
                        <a:t>2.0</a:t>
                      </a:r>
                      <a:endParaRPr lang="en-GB" sz="1300" b="1" dirty="0">
                        <a:solidFill>
                          <a:schemeClr val="tx1">
                            <a:lumMod val="75000"/>
                            <a:lumOff val="25000"/>
                          </a:schemeClr>
                        </a:solidFill>
                      </a:endParaRPr>
                    </a:p>
                  </a:txBody>
                  <a:tcPr anchor="b">
                    <a:lnL w="6350" cap="flat" cmpd="sng" algn="ctr">
                      <a:solidFill>
                        <a:srgbClr val="717073"/>
                      </a:solidFill>
                      <a:prstDash val="solid"/>
                      <a:round/>
                      <a:headEnd type="none" w="med" len="med"/>
                      <a:tailEnd type="none" w="med" len="med"/>
                    </a:lnL>
                    <a:lnR>
                      <a:noFill/>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r>
              <a:tr h="368898">
                <a:tc>
                  <a:txBody>
                    <a:bodyPr/>
                    <a:lstStyle/>
                    <a:p>
                      <a:pPr lvl="1"/>
                      <a:r>
                        <a:rPr lang="en-GB" sz="1300" b="1" i="0" u="none" strike="noStrike" kern="1200" baseline="0" dirty="0" smtClean="0">
                          <a:solidFill>
                            <a:schemeClr val="tx1">
                              <a:lumMod val="75000"/>
                              <a:lumOff val="25000"/>
                            </a:schemeClr>
                          </a:solidFill>
                          <a:latin typeface="+mn-lt"/>
                          <a:ea typeface="+mn-ea"/>
                          <a:cs typeface="+mn-cs"/>
                        </a:rPr>
                        <a:t>Erlotinib</a:t>
                      </a:r>
                      <a:endParaRPr lang="en-GB" sz="1300" b="1" dirty="0">
                        <a:solidFill>
                          <a:schemeClr val="tx1">
                            <a:lumMod val="75000"/>
                            <a:lumOff val="25000"/>
                          </a:schemeClr>
                        </a:solidFill>
                      </a:endParaRPr>
                    </a:p>
                  </a:txBody>
                  <a:tcPr anchor="b">
                    <a:lnL>
                      <a:noFill/>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1" i="0" u="none" strike="noStrike" kern="1200" baseline="0" dirty="0" smtClean="0">
                          <a:solidFill>
                            <a:schemeClr val="tx1">
                              <a:lumMod val="75000"/>
                              <a:lumOff val="25000"/>
                            </a:schemeClr>
                          </a:solidFill>
                          <a:latin typeface="+mn-lt"/>
                          <a:ea typeface="+mn-ea"/>
                          <a:cs typeface="+mn-cs"/>
                        </a:rPr>
                        <a:t>2.3</a:t>
                      </a:r>
                      <a:endParaRPr lang="en-GB" sz="1300" b="1" dirty="0">
                        <a:solidFill>
                          <a:schemeClr val="tx1">
                            <a:lumMod val="75000"/>
                            <a:lumOff val="25000"/>
                          </a:schemeClr>
                        </a:solidFill>
                      </a:endParaRPr>
                    </a:p>
                  </a:txBody>
                  <a:tcPr anchor="b">
                    <a:lnL w="6350" cap="flat" cmpd="sng" algn="ctr">
                      <a:solidFill>
                        <a:srgbClr val="717073"/>
                      </a:solidFill>
                      <a:prstDash val="solid"/>
                      <a:round/>
                      <a:headEnd type="none" w="med" len="med"/>
                      <a:tailEnd type="none" w="med" len="med"/>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1" i="0" u="none" strike="noStrike" kern="1200" baseline="0" dirty="0" smtClean="0">
                          <a:solidFill>
                            <a:schemeClr val="tx1">
                              <a:lumMod val="75000"/>
                              <a:lumOff val="25000"/>
                            </a:schemeClr>
                          </a:solidFill>
                          <a:latin typeface="+mn-lt"/>
                          <a:ea typeface="+mn-ea"/>
                          <a:cs typeface="+mn-cs"/>
                        </a:rPr>
                        <a:t>2.0</a:t>
                      </a:r>
                      <a:endParaRPr lang="en-GB" sz="1300" b="1" dirty="0">
                        <a:solidFill>
                          <a:schemeClr val="tx1">
                            <a:lumMod val="75000"/>
                            <a:lumOff val="25000"/>
                          </a:schemeClr>
                        </a:solidFill>
                      </a:endParaRPr>
                    </a:p>
                  </a:txBody>
                  <a:tcPr anchor="b">
                    <a:lnL w="6350" cap="flat" cmpd="sng" algn="ctr">
                      <a:solidFill>
                        <a:srgbClr val="717073"/>
                      </a:solidFill>
                      <a:prstDash val="solid"/>
                      <a:round/>
                      <a:headEnd type="none" w="med" len="med"/>
                      <a:tailEnd type="none" w="med" len="med"/>
                    </a:lnL>
                    <a:lnR>
                      <a:noFill/>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r>
              <a:tr h="368898">
                <a:tc>
                  <a:txBody>
                    <a:bodyPr/>
                    <a:lstStyle/>
                    <a:p>
                      <a:pPr lvl="1"/>
                      <a:r>
                        <a:rPr lang="en-GB" sz="1300" b="1" dirty="0" smtClean="0">
                          <a:solidFill>
                            <a:schemeClr val="tx1">
                              <a:lumMod val="75000"/>
                              <a:lumOff val="25000"/>
                            </a:schemeClr>
                          </a:solidFill>
                        </a:rPr>
                        <a:t>Afatinib </a:t>
                      </a:r>
                      <a:endParaRPr lang="en-GB" sz="1300" b="1" dirty="0">
                        <a:solidFill>
                          <a:schemeClr val="tx1">
                            <a:lumMod val="75000"/>
                            <a:lumOff val="25000"/>
                          </a:schemeClr>
                        </a:solidFill>
                      </a:endParaRPr>
                    </a:p>
                  </a:txBody>
                  <a:tcPr anchor="b">
                    <a:lnL>
                      <a:noFill/>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1" dirty="0" smtClean="0">
                          <a:solidFill>
                            <a:schemeClr val="tx1">
                              <a:lumMod val="75000"/>
                              <a:lumOff val="25000"/>
                            </a:schemeClr>
                          </a:solidFill>
                        </a:rPr>
                        <a:t>0.5</a:t>
                      </a:r>
                      <a:endParaRPr lang="en-GB" sz="1300" b="1" dirty="0">
                        <a:solidFill>
                          <a:schemeClr val="tx1">
                            <a:lumMod val="75000"/>
                            <a:lumOff val="25000"/>
                          </a:schemeClr>
                        </a:solidFill>
                      </a:endParaRPr>
                    </a:p>
                  </a:txBody>
                  <a:tcPr anchor="b">
                    <a:lnL w="6350" cap="flat" cmpd="sng" algn="ctr">
                      <a:solidFill>
                        <a:srgbClr val="717073"/>
                      </a:solidFill>
                      <a:prstDash val="solid"/>
                      <a:round/>
                      <a:headEnd type="none" w="med" len="med"/>
                      <a:tailEnd type="none" w="med" len="med"/>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1" dirty="0" smtClean="0">
                          <a:solidFill>
                            <a:schemeClr val="tx1">
                              <a:lumMod val="75000"/>
                              <a:lumOff val="25000"/>
                            </a:schemeClr>
                          </a:solidFill>
                        </a:rPr>
                        <a:t>0.0</a:t>
                      </a:r>
                      <a:endParaRPr lang="en-GB" sz="1300" b="1" dirty="0">
                        <a:solidFill>
                          <a:schemeClr val="tx1">
                            <a:lumMod val="75000"/>
                            <a:lumOff val="25000"/>
                          </a:schemeClr>
                        </a:solidFill>
                      </a:endParaRPr>
                    </a:p>
                  </a:txBody>
                  <a:tcPr anchor="b">
                    <a:lnL w="6350" cap="flat" cmpd="sng" algn="ctr">
                      <a:solidFill>
                        <a:srgbClr val="717073"/>
                      </a:solidFill>
                      <a:prstDash val="solid"/>
                      <a:round/>
                      <a:headEnd type="none" w="med" len="med"/>
                      <a:tailEnd type="none" w="med" len="med"/>
                    </a:lnL>
                    <a:lnR>
                      <a:noFill/>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r>
              <a:tr h="368898">
                <a:tc>
                  <a:txBody>
                    <a:bodyPr/>
                    <a:lstStyle/>
                    <a:p>
                      <a:r>
                        <a:rPr lang="en-GB" sz="1300" b="1" dirty="0" smtClean="0">
                          <a:solidFill>
                            <a:schemeClr val="tx1">
                              <a:lumMod val="75000"/>
                              <a:lumOff val="25000"/>
                            </a:schemeClr>
                          </a:solidFill>
                        </a:rPr>
                        <a:t>Immune checkpoint inhibitor</a:t>
                      </a:r>
                      <a:endParaRPr lang="en-GB" sz="1300" b="1" dirty="0">
                        <a:solidFill>
                          <a:schemeClr val="tx1">
                            <a:lumMod val="75000"/>
                            <a:lumOff val="25000"/>
                          </a:schemeClr>
                        </a:solidFill>
                      </a:endParaRPr>
                    </a:p>
                  </a:txBody>
                  <a:tcPr anchor="b">
                    <a:lnL>
                      <a:noFill/>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b="1" i="0" u="none" strike="noStrike" kern="1200" baseline="0" dirty="0" smtClean="0">
                          <a:solidFill>
                            <a:schemeClr val="tx1">
                              <a:lumMod val="75000"/>
                              <a:lumOff val="25000"/>
                            </a:schemeClr>
                          </a:solidFill>
                          <a:latin typeface="+mn-lt"/>
                          <a:ea typeface="+mn-ea"/>
                          <a:cs typeface="+mn-cs"/>
                        </a:rPr>
                        <a:t>0.3</a:t>
                      </a:r>
                      <a:endParaRPr lang="en-GB" sz="1300" b="1" dirty="0">
                        <a:solidFill>
                          <a:schemeClr val="tx1">
                            <a:lumMod val="75000"/>
                            <a:lumOff val="25000"/>
                          </a:schemeClr>
                        </a:solidFill>
                      </a:endParaRPr>
                    </a:p>
                  </a:txBody>
                  <a:tcPr anchor="b">
                    <a:lnL w="6350" cap="flat" cmpd="sng" algn="ctr">
                      <a:solidFill>
                        <a:srgbClr val="717073"/>
                      </a:solidFill>
                      <a:prstDash val="solid"/>
                      <a:round/>
                      <a:headEnd type="none" w="med" len="med"/>
                      <a:tailEnd type="none" w="med" len="med"/>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1" i="0" u="none" strike="noStrike" kern="1200" baseline="0" dirty="0" smtClean="0">
                          <a:solidFill>
                            <a:schemeClr val="tx1">
                              <a:lumMod val="75000"/>
                              <a:lumOff val="25000"/>
                            </a:schemeClr>
                          </a:solidFill>
                          <a:latin typeface="+mn-lt"/>
                          <a:ea typeface="+mn-ea"/>
                          <a:cs typeface="+mn-cs"/>
                        </a:rPr>
                        <a:t>0.0</a:t>
                      </a:r>
                      <a:endParaRPr lang="en-GB" sz="1300" b="1" dirty="0">
                        <a:solidFill>
                          <a:schemeClr val="tx1">
                            <a:lumMod val="75000"/>
                            <a:lumOff val="25000"/>
                          </a:schemeClr>
                        </a:solidFill>
                      </a:endParaRPr>
                    </a:p>
                  </a:txBody>
                  <a:tcPr anchor="b">
                    <a:lnL w="6350" cap="flat" cmpd="sng" algn="ctr">
                      <a:solidFill>
                        <a:srgbClr val="717073"/>
                      </a:solidFill>
                      <a:prstDash val="solid"/>
                      <a:round/>
                      <a:headEnd type="none" w="med" len="med"/>
                      <a:tailEnd type="none" w="med" len="med"/>
                    </a:lnL>
                    <a:lnR>
                      <a:noFill/>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w="12700" cmpd="sng">
                      <a:noFill/>
                      <a:prstDash val="solid"/>
                    </a:lnTlToBr>
                    <a:lnBlToTr w="12700" cmpd="sng">
                      <a:noFill/>
                      <a:prstDash val="solid"/>
                    </a:lnBlToTr>
                    <a:noFill/>
                  </a:tcPr>
                </a:tc>
              </a:tr>
              <a:tr h="265800">
                <a:tc>
                  <a:txBody>
                    <a:bodyPr/>
                    <a:lstStyle/>
                    <a:p>
                      <a:r>
                        <a:rPr lang="en-GB" sz="1300" b="1" i="0" u="none" strike="noStrike" kern="1200" baseline="0" dirty="0" smtClean="0">
                          <a:solidFill>
                            <a:schemeClr val="tx1">
                              <a:lumMod val="75000"/>
                              <a:lumOff val="25000"/>
                            </a:schemeClr>
                          </a:solidFill>
                          <a:latin typeface="+mn-lt"/>
                          <a:ea typeface="+mn-ea"/>
                          <a:cs typeface="+mn-cs"/>
                        </a:rPr>
                        <a:t>Other</a:t>
                      </a:r>
                      <a:endParaRPr lang="en-GB" sz="1300" b="1" dirty="0">
                        <a:solidFill>
                          <a:schemeClr val="tx1">
                            <a:lumMod val="75000"/>
                            <a:lumOff val="25000"/>
                          </a:schemeClr>
                        </a:solidFill>
                      </a:endParaRPr>
                    </a:p>
                  </a:txBody>
                  <a:tcPr anchor="b">
                    <a:lnL>
                      <a:noFill/>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1" i="0" u="none" strike="noStrike" kern="1200" baseline="0" dirty="0" smtClean="0">
                          <a:solidFill>
                            <a:schemeClr val="tx1">
                              <a:lumMod val="75000"/>
                              <a:lumOff val="25000"/>
                            </a:schemeClr>
                          </a:solidFill>
                          <a:latin typeface="+mn-lt"/>
                          <a:ea typeface="+mn-ea"/>
                          <a:cs typeface="+mn-cs"/>
                        </a:rPr>
                        <a:t>1.3</a:t>
                      </a:r>
                      <a:endParaRPr lang="en-GB" sz="1300" b="1" dirty="0">
                        <a:solidFill>
                          <a:schemeClr val="tx1">
                            <a:lumMod val="75000"/>
                            <a:lumOff val="25000"/>
                          </a:schemeClr>
                        </a:solidFill>
                      </a:endParaRPr>
                    </a:p>
                  </a:txBody>
                  <a:tcPr anchor="b">
                    <a:lnL w="6350" cap="flat" cmpd="sng" algn="ctr">
                      <a:solidFill>
                        <a:srgbClr val="717073"/>
                      </a:solidFill>
                      <a:prstDash val="solid"/>
                      <a:round/>
                      <a:headEnd type="none" w="med" len="med"/>
                      <a:tailEnd type="none" w="med" len="med"/>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b="1" i="0" u="none" strike="noStrike" kern="1200" baseline="0" dirty="0" smtClean="0">
                          <a:solidFill>
                            <a:schemeClr val="tx1">
                              <a:lumMod val="75000"/>
                              <a:lumOff val="25000"/>
                            </a:schemeClr>
                          </a:solidFill>
                          <a:latin typeface="+mn-lt"/>
                          <a:ea typeface="+mn-ea"/>
                          <a:cs typeface="+mn-cs"/>
                        </a:rPr>
                        <a:t>2.8</a:t>
                      </a:r>
                      <a:endParaRPr lang="en-GB" sz="1300" b="1" dirty="0">
                        <a:solidFill>
                          <a:schemeClr val="tx1">
                            <a:lumMod val="75000"/>
                            <a:lumOff val="25000"/>
                          </a:schemeClr>
                        </a:solidFill>
                      </a:endParaRPr>
                    </a:p>
                  </a:txBody>
                  <a:tcPr anchor="b">
                    <a:lnL w="6350" cap="flat" cmpd="sng" algn="ctr">
                      <a:solidFill>
                        <a:srgbClr val="717073"/>
                      </a:solidFill>
                      <a:prstDash val="solid"/>
                      <a:round/>
                      <a:headEnd type="none" w="med" len="med"/>
                      <a:tailEnd type="none" w="med" len="med"/>
                    </a:lnL>
                    <a:lnR>
                      <a:noFill/>
                    </a:lnR>
                    <a:lnT w="6350" cap="flat" cmpd="sng" algn="ctr">
                      <a:solidFill>
                        <a:srgbClr val="717073"/>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7" name="Rectangle 6"/>
          <p:cNvSpPr/>
          <p:nvPr/>
        </p:nvSpPr>
        <p:spPr>
          <a:xfrm>
            <a:off x="269874" y="6450711"/>
            <a:ext cx="2435282" cy="246221"/>
          </a:xfrm>
          <a:prstGeom prst="rect">
            <a:avLst/>
          </a:prstGeom>
        </p:spPr>
        <p:txBody>
          <a:bodyPr wrap="none">
            <a:spAutoFit/>
          </a:bodyPr>
          <a:lstStyle/>
          <a:p>
            <a:r>
              <a:rPr lang="en-GB" sz="1000" dirty="0" smtClean="0">
                <a:solidFill>
                  <a:schemeClr val="tx1">
                    <a:lumMod val="65000"/>
                    <a:lumOff val="35000"/>
                  </a:schemeClr>
                </a:solidFill>
              </a:rPr>
              <a:t>Soria </a:t>
            </a:r>
            <a:r>
              <a:rPr lang="en-GB" sz="1000" dirty="0">
                <a:solidFill>
                  <a:schemeClr val="tx1">
                    <a:lumMod val="65000"/>
                    <a:lumOff val="35000"/>
                  </a:schemeClr>
                </a:solidFill>
              </a:rPr>
              <a:t>et al. </a:t>
            </a:r>
            <a:r>
              <a:rPr lang="en-GB" sz="1000" dirty="0" smtClean="0">
                <a:solidFill>
                  <a:schemeClr val="tx1">
                    <a:lumMod val="65000"/>
                    <a:lumOff val="35000"/>
                  </a:schemeClr>
                </a:solidFill>
              </a:rPr>
              <a:t>ASCO 2015. </a:t>
            </a:r>
            <a:r>
              <a:rPr lang="en-GB" sz="1000" dirty="0">
                <a:solidFill>
                  <a:schemeClr val="tx1">
                    <a:lumMod val="65000"/>
                    <a:lumOff val="35000"/>
                  </a:schemeClr>
                </a:solidFill>
              </a:rPr>
              <a:t>Abstract </a:t>
            </a:r>
            <a:r>
              <a:rPr lang="en-GB" sz="1000" dirty="0" smtClean="0">
                <a:solidFill>
                  <a:schemeClr val="tx1">
                    <a:lumMod val="65000"/>
                    <a:lumOff val="35000"/>
                  </a:schemeClr>
                </a:solidFill>
              </a:rPr>
              <a:t>8002</a:t>
            </a:r>
            <a:endParaRPr lang="de-DE" sz="1000" dirty="0">
              <a:solidFill>
                <a:schemeClr val="tx1">
                  <a:lumMod val="65000"/>
                  <a:lumOff val="35000"/>
                </a:schemeClr>
              </a:solidFill>
            </a:endParaRPr>
          </a:p>
        </p:txBody>
      </p:sp>
    </p:spTree>
    <p:extLst>
      <p:ext uri="{BB962C8B-B14F-4D97-AF65-F5344CB8AC3E}">
        <p14:creationId xmlns:p14="http://schemas.microsoft.com/office/powerpoint/2010/main" val="9785617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6" name="Group 105"/>
          <p:cNvGrpSpPr/>
          <p:nvPr/>
        </p:nvGrpSpPr>
        <p:grpSpPr>
          <a:xfrm>
            <a:off x="228600" y="1296725"/>
            <a:ext cx="8801100" cy="4770700"/>
            <a:chOff x="400050" y="1182425"/>
            <a:chExt cx="8639175" cy="4885000"/>
          </a:xfrm>
        </p:grpSpPr>
        <p:sp>
          <p:nvSpPr>
            <p:cNvPr id="108" name="Round Same Side Corner Rectangle 107"/>
            <p:cNvSpPr/>
            <p:nvPr/>
          </p:nvSpPr>
          <p:spPr>
            <a:xfrm rot="10800000">
              <a:off x="410925" y="1531975"/>
              <a:ext cx="8628299" cy="4535450"/>
            </a:xfrm>
            <a:prstGeom prst="round2SameRect">
              <a:avLst>
                <a:gd name="adj1" fmla="val 6715"/>
                <a:gd name="adj2" fmla="val 0"/>
              </a:avLst>
            </a:prstGeom>
            <a:solidFill>
              <a:schemeClr val="bg1"/>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prstClr val="white"/>
                </a:solidFill>
              </a:endParaRPr>
            </a:p>
          </p:txBody>
        </p:sp>
        <p:sp>
          <p:nvSpPr>
            <p:cNvPr id="109" name="Round Same Side Corner Rectangle 108"/>
            <p:cNvSpPr/>
            <p:nvPr/>
          </p:nvSpPr>
          <p:spPr>
            <a:xfrm>
              <a:off x="400050" y="1182425"/>
              <a:ext cx="8639175" cy="355258"/>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a:solidFill>
                  <a:prstClr val="white"/>
                </a:solidFill>
              </a:endParaRPr>
            </a:p>
          </p:txBody>
        </p:sp>
      </p:grpSp>
      <p:grpSp>
        <p:nvGrpSpPr>
          <p:cNvPr id="110" name="Group 109"/>
          <p:cNvGrpSpPr/>
          <p:nvPr/>
        </p:nvGrpSpPr>
        <p:grpSpPr>
          <a:xfrm>
            <a:off x="4528631" y="1677703"/>
            <a:ext cx="4452464" cy="1245025"/>
            <a:chOff x="5548111" y="732288"/>
            <a:chExt cx="4452464" cy="1165524"/>
          </a:xfrm>
        </p:grpSpPr>
        <p:sp>
          <p:nvSpPr>
            <p:cNvPr id="111" name="Round Same Side Corner Rectangle 110"/>
            <p:cNvSpPr/>
            <p:nvPr/>
          </p:nvSpPr>
          <p:spPr>
            <a:xfrm>
              <a:off x="5548111" y="732288"/>
              <a:ext cx="4452464" cy="378123"/>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112" name="Round Same Side Corner Rectangle 111"/>
            <p:cNvSpPr/>
            <p:nvPr/>
          </p:nvSpPr>
          <p:spPr>
            <a:xfrm rot="10800000">
              <a:off x="5548111" y="1110410"/>
              <a:ext cx="4443561" cy="787402"/>
            </a:xfrm>
            <a:prstGeom prst="round2SameRect">
              <a:avLst>
                <a:gd name="adj1" fmla="val 6715"/>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sp>
        <p:nvSpPr>
          <p:cNvPr id="3" name="Title 2"/>
          <p:cNvSpPr>
            <a:spLocks noGrp="1"/>
          </p:cNvSpPr>
          <p:nvPr>
            <p:ph type="title"/>
          </p:nvPr>
        </p:nvSpPr>
        <p:spPr/>
        <p:txBody>
          <a:bodyPr/>
          <a:lstStyle/>
          <a:p>
            <a:r>
              <a:rPr lang="en-US" dirty="0" smtClean="0"/>
              <a:t>PFS: Independent Review—</a:t>
            </a:r>
            <a:br>
              <a:rPr lang="en-US" dirty="0" smtClean="0"/>
            </a:br>
            <a:r>
              <a:rPr lang="en-US" dirty="0" smtClean="0"/>
              <a:t>Updated With All </a:t>
            </a:r>
            <a:r>
              <a:rPr lang="en-US" dirty="0" err="1" smtClean="0"/>
              <a:t>Randomised</a:t>
            </a:r>
            <a:r>
              <a:rPr lang="en-US" dirty="0" smtClean="0"/>
              <a:t> Patients (N=795)</a:t>
            </a:r>
            <a:endParaRPr lang="en-US" dirty="0"/>
          </a:p>
        </p:txBody>
      </p:sp>
      <p:graphicFrame>
        <p:nvGraphicFramePr>
          <p:cNvPr id="1737" name="Tableau 1"/>
          <p:cNvGraphicFramePr>
            <a:graphicFrameLocks noGrp="1"/>
          </p:cNvGraphicFramePr>
          <p:nvPr>
            <p:extLst>
              <p:ext uri="{D42A27DB-BD31-4B8C-83A1-F6EECF244321}">
                <p14:modId xmlns:p14="http://schemas.microsoft.com/office/powerpoint/2010/main" val="874987264"/>
              </p:ext>
            </p:extLst>
          </p:nvPr>
        </p:nvGraphicFramePr>
        <p:xfrm>
          <a:off x="4549317" y="1698405"/>
          <a:ext cx="4414837" cy="1226602"/>
        </p:xfrm>
        <a:graphic>
          <a:graphicData uri="http://schemas.openxmlformats.org/drawingml/2006/table">
            <a:tbl>
              <a:tblPr/>
              <a:tblGrid>
                <a:gridCol w="2049603"/>
                <a:gridCol w="1000689"/>
                <a:gridCol w="1364545"/>
              </a:tblGrid>
              <a:tr h="389280">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100" b="1" i="0" u="none" strike="noStrike" cap="none" normalizeH="0" baseline="0" dirty="0" smtClean="0">
                        <a:ln>
                          <a:noFill/>
                        </a:ln>
                        <a:solidFill>
                          <a:schemeClr val="bg1"/>
                        </a:solidFill>
                        <a:effectLst/>
                        <a:latin typeface="Arial" charset="0"/>
                        <a:cs typeface="Arial" charset="0"/>
                      </a:endParaRPr>
                    </a:p>
                  </a:txBody>
                  <a:tcPr marL="36000" marR="36000" marT="27000" marB="27000" horzOverflow="overflow">
                    <a:lnL w="12700" cap="flat" cmpd="sng" algn="ctr">
                      <a:noFill/>
                      <a:prstDash val="solid"/>
                      <a:round/>
                      <a:headEnd type="none" w="med" len="med"/>
                      <a:tailEnd type="none" w="med" len="med"/>
                    </a:lnL>
                    <a:lnR w="635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bg1"/>
                          </a:solidFill>
                          <a:effectLst/>
                          <a:latin typeface="Arial" charset="0"/>
                          <a:cs typeface="Arial" charset="0"/>
                        </a:rPr>
                        <a:t>Afatinib </a:t>
                      </a:r>
                      <a:br>
                        <a:rPr kumimoji="0" lang="en-GB" sz="1100" b="1" i="0" u="none" strike="noStrike" cap="none" normalizeH="0" baseline="0" dirty="0" smtClean="0">
                          <a:ln>
                            <a:noFill/>
                          </a:ln>
                          <a:solidFill>
                            <a:schemeClr val="bg1"/>
                          </a:solidFill>
                          <a:effectLst/>
                          <a:latin typeface="Arial" charset="0"/>
                          <a:cs typeface="Arial" charset="0"/>
                        </a:rPr>
                      </a:br>
                      <a:r>
                        <a:rPr kumimoji="0" lang="en-GB" sz="1100" b="1" i="0" u="none" strike="noStrike" cap="none" normalizeH="0" baseline="0" dirty="0" smtClean="0">
                          <a:ln>
                            <a:noFill/>
                          </a:ln>
                          <a:solidFill>
                            <a:schemeClr val="bg1"/>
                          </a:solidFill>
                          <a:effectLst/>
                          <a:latin typeface="Arial" charset="0"/>
                          <a:cs typeface="Arial" charset="0"/>
                        </a:rPr>
                        <a:t>(n=398)</a:t>
                      </a:r>
                    </a:p>
                  </a:txBody>
                  <a:tcPr marL="36000" marR="36000" marT="27000" marB="27000" horzOverflow="overflow">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bg1"/>
                          </a:solidFill>
                          <a:effectLst/>
                          <a:latin typeface="Arial" charset="0"/>
                          <a:cs typeface="Arial" charset="0"/>
                        </a:rPr>
                        <a:t>Erlotinib </a:t>
                      </a:r>
                      <a:br>
                        <a:rPr kumimoji="0" lang="en-GB" sz="1100" b="1" i="0" u="none" strike="noStrike" cap="none" normalizeH="0" baseline="0" dirty="0" smtClean="0">
                          <a:ln>
                            <a:noFill/>
                          </a:ln>
                          <a:solidFill>
                            <a:schemeClr val="bg1"/>
                          </a:solidFill>
                          <a:effectLst/>
                          <a:latin typeface="Arial" charset="0"/>
                          <a:cs typeface="Arial" charset="0"/>
                        </a:rPr>
                      </a:br>
                      <a:r>
                        <a:rPr kumimoji="0" lang="en-GB" sz="1100" b="1" i="0" u="none" strike="noStrike" cap="none" normalizeH="0" baseline="0" dirty="0" smtClean="0">
                          <a:ln>
                            <a:noFill/>
                          </a:ln>
                          <a:solidFill>
                            <a:schemeClr val="bg1"/>
                          </a:solidFill>
                          <a:effectLst/>
                          <a:latin typeface="Arial" charset="0"/>
                          <a:cs typeface="Arial" charset="0"/>
                        </a:rPr>
                        <a:t>(n=397)</a:t>
                      </a:r>
                    </a:p>
                  </a:txBody>
                  <a:tcPr marL="36000" marR="36000" marT="27000" marB="27000" horzOverflow="overflow">
                    <a:lnL w="63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r>
              <a:tr h="38928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tx1">
                              <a:lumMod val="75000"/>
                              <a:lumOff val="25000"/>
                            </a:schemeClr>
                          </a:solidFill>
                          <a:effectLst/>
                          <a:latin typeface="Arial" charset="0"/>
                          <a:cs typeface="Arial" charset="0"/>
                        </a:rPr>
                        <a:t>Median PFS, months (95% CI)</a:t>
                      </a:r>
                    </a:p>
                  </a:txBody>
                  <a:tcPr marL="0" marR="36000" marT="27000" marB="27000" anchor="b" horzOverflow="overflow">
                    <a:lnL w="12700" cap="flat" cmpd="sng" algn="ctr">
                      <a:noFill/>
                      <a:prstDash val="solid"/>
                      <a:round/>
                      <a:headEnd type="none" w="med" len="med"/>
                      <a:tailEnd type="none" w="med" len="med"/>
                    </a:lnL>
                    <a:lnR w="6350" cap="flat" cmpd="sng" algn="ctr">
                      <a:solidFill>
                        <a:srgbClr val="717073"/>
                      </a:solidFill>
                      <a:prstDash val="solid"/>
                      <a:round/>
                      <a:headEnd type="none" w="med" len="med"/>
                      <a:tailEnd type="none" w="med" len="med"/>
                    </a:lnR>
                    <a:lnT w="28575" cap="flat" cmpd="sng" algn="ctr">
                      <a:noFill/>
                      <a:prstDash val="solid"/>
                      <a:round/>
                      <a:headEnd type="none" w="med" len="med"/>
                      <a:tailEnd type="none" w="med" len="med"/>
                    </a:lnT>
                    <a:lnB w="6350" cap="flat" cmpd="sng" algn="ctr">
                      <a:solidFill>
                        <a:srgbClr val="717073"/>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tx1">
                              <a:lumMod val="75000"/>
                              <a:lumOff val="25000"/>
                            </a:schemeClr>
                          </a:solidFill>
                          <a:effectLst/>
                          <a:latin typeface="Arial" charset="0"/>
                          <a:cs typeface="Arial" charset="0"/>
                        </a:rPr>
                        <a:t>2.6</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kern="0" cap="none" spc="0" normalizeH="0" baseline="0" noProof="0" dirty="0" smtClean="0">
                          <a:ln>
                            <a:noFill/>
                          </a:ln>
                          <a:solidFill>
                            <a:schemeClr val="tx1">
                              <a:lumMod val="75000"/>
                              <a:lumOff val="25000"/>
                            </a:schemeClr>
                          </a:solidFill>
                          <a:effectLst/>
                          <a:uLnTx/>
                          <a:uFillTx/>
                        </a:rPr>
                        <a:t>(2.0-2.9)</a:t>
                      </a:r>
                      <a:endParaRPr kumimoji="0" lang="en-GB" sz="1100" b="1" i="0" u="none" strike="noStrike" cap="none" normalizeH="0" baseline="0" dirty="0" smtClean="0">
                        <a:ln>
                          <a:noFill/>
                        </a:ln>
                        <a:solidFill>
                          <a:schemeClr val="tx1">
                            <a:lumMod val="75000"/>
                            <a:lumOff val="25000"/>
                          </a:schemeClr>
                        </a:solidFill>
                        <a:effectLst/>
                        <a:latin typeface="Arial" charset="0"/>
                        <a:cs typeface="Arial" charset="0"/>
                      </a:endParaRPr>
                    </a:p>
                  </a:txBody>
                  <a:tcPr marL="36000" marR="36000" marT="27000" marB="27000" anchor="ctr" horzOverflow="overflow">
                    <a:lnL w="6350" cap="flat" cmpd="sng" algn="ctr">
                      <a:solidFill>
                        <a:srgbClr val="717073"/>
                      </a:solidFill>
                      <a:prstDash val="solid"/>
                      <a:round/>
                      <a:headEnd type="none" w="med" len="med"/>
                      <a:tailEnd type="none" w="med" len="med"/>
                    </a:lnL>
                    <a:lnR w="6350" cap="flat" cmpd="sng" algn="ctr">
                      <a:solidFill>
                        <a:srgbClr val="717073"/>
                      </a:solidFill>
                      <a:prstDash val="solid"/>
                      <a:round/>
                      <a:headEnd type="none" w="med" len="med"/>
                      <a:tailEnd type="none" w="med" len="med"/>
                    </a:lnR>
                    <a:lnT w="28575" cap="flat" cmpd="sng" algn="ctr">
                      <a:noFill/>
                      <a:prstDash val="solid"/>
                      <a:round/>
                      <a:headEnd type="none" w="med" len="med"/>
                      <a:tailEnd type="none" w="med" len="med"/>
                    </a:lnT>
                    <a:lnB w="6350" cap="flat" cmpd="sng" algn="ctr">
                      <a:solidFill>
                        <a:srgbClr val="717073"/>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tx1">
                              <a:lumMod val="75000"/>
                              <a:lumOff val="25000"/>
                            </a:schemeClr>
                          </a:solidFill>
                          <a:effectLst/>
                          <a:latin typeface="Arial" charset="0"/>
                          <a:cs typeface="Arial" charset="0"/>
                        </a:rPr>
                        <a:t>1.9</a:t>
                      </a:r>
                    </a:p>
                    <a:p>
                      <a:pPr marL="0" marR="0" lvl="0" indent="0" algn="ctr" defTabSz="914400" rtl="0" eaLnBrk="1" fontAlgn="base" latinLnBrk="0" hangingPunct="1">
                        <a:lnSpc>
                          <a:spcPct val="100000"/>
                        </a:lnSpc>
                        <a:spcBef>
                          <a:spcPct val="0"/>
                        </a:spcBef>
                        <a:spcAft>
                          <a:spcPct val="0"/>
                        </a:spcAft>
                        <a:buClrTx/>
                        <a:buSzTx/>
                        <a:buFontTx/>
                        <a:buNone/>
                        <a:tabLst/>
                      </a:pPr>
                      <a:r>
                        <a:rPr lang="en-US" sz="1100" b="1" kern="0" dirty="0" smtClean="0">
                          <a:solidFill>
                            <a:schemeClr val="tx1">
                              <a:lumMod val="75000"/>
                              <a:lumOff val="25000"/>
                            </a:schemeClr>
                          </a:solidFill>
                        </a:rPr>
                        <a:t>(1.9-2.1)</a:t>
                      </a:r>
                      <a:endParaRPr kumimoji="0" lang="en-GB" sz="1100" b="1" i="0" u="none" strike="noStrike" cap="none" normalizeH="0" baseline="0" dirty="0" smtClean="0">
                        <a:ln>
                          <a:noFill/>
                        </a:ln>
                        <a:solidFill>
                          <a:schemeClr val="tx1">
                            <a:lumMod val="75000"/>
                            <a:lumOff val="25000"/>
                          </a:schemeClr>
                        </a:solidFill>
                        <a:effectLst/>
                        <a:latin typeface="Arial" charset="0"/>
                        <a:cs typeface="Arial" charset="0"/>
                      </a:endParaRPr>
                    </a:p>
                  </a:txBody>
                  <a:tcPr marL="36000" marR="36000" marT="27000" marB="27000" anchor="ctr" horzOverflow="overflow">
                    <a:lnL w="6350" cap="flat" cmpd="sng" algn="ctr">
                      <a:solidFill>
                        <a:srgbClr val="717073"/>
                      </a:solid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6350" cap="flat" cmpd="sng" algn="ctr">
                      <a:solidFill>
                        <a:srgbClr val="717073"/>
                      </a:solidFill>
                      <a:prstDash val="solid"/>
                      <a:round/>
                      <a:headEnd type="none" w="med" len="med"/>
                      <a:tailEnd type="none" w="med" len="med"/>
                    </a:lnB>
                    <a:lnTlToBr>
                      <a:noFill/>
                    </a:lnTlToBr>
                    <a:lnBlToTr>
                      <a:noFill/>
                    </a:lnBlToTr>
                    <a:noFill/>
                  </a:tcPr>
                </a:tc>
              </a:tr>
              <a:tr h="22164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tx1">
                              <a:lumMod val="75000"/>
                              <a:lumOff val="25000"/>
                            </a:schemeClr>
                          </a:solidFill>
                          <a:effectLst/>
                          <a:latin typeface="Arial" charset="0"/>
                          <a:cs typeface="Arial" charset="0"/>
                        </a:rPr>
                        <a:t>HR</a:t>
                      </a:r>
                      <a:r>
                        <a:rPr kumimoji="0" lang="en-GB" sz="1100" b="0" i="0" u="none" strike="noStrike" cap="none" normalizeH="0" baseline="0" dirty="0" smtClean="0">
                          <a:ln>
                            <a:noFill/>
                          </a:ln>
                          <a:solidFill>
                            <a:schemeClr val="tx1">
                              <a:lumMod val="75000"/>
                              <a:lumOff val="25000"/>
                            </a:schemeClr>
                          </a:solidFill>
                          <a:effectLst/>
                          <a:latin typeface="Arial" charset="0"/>
                          <a:cs typeface="Arial" charset="0"/>
                        </a:rPr>
                        <a:t> (95% CI)</a:t>
                      </a:r>
                    </a:p>
                  </a:txBody>
                  <a:tcPr marL="0" marR="36000" marT="27000" marB="27000" anchor="b" horzOverflow="overflow">
                    <a:lnL w="12700" cap="flat" cmpd="sng" algn="ctr">
                      <a:noFill/>
                      <a:prstDash val="solid"/>
                      <a:round/>
                      <a:headEnd type="none" w="med" len="med"/>
                      <a:tailEnd type="none" w="med" len="med"/>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100" b="1" i="0" u="none" strike="noStrike" kern="0" cap="none" spc="0" normalizeH="0" baseline="0" noProof="0" dirty="0" smtClean="0">
                          <a:ln>
                            <a:noFill/>
                          </a:ln>
                          <a:solidFill>
                            <a:schemeClr val="tx1">
                              <a:lumMod val="75000"/>
                              <a:lumOff val="25000"/>
                            </a:schemeClr>
                          </a:solidFill>
                          <a:effectLst/>
                          <a:uLnTx/>
                          <a:uFillTx/>
                        </a:rPr>
                        <a:t>0.81</a:t>
                      </a:r>
                      <a:r>
                        <a:rPr kumimoji="0" lang="en-US" sz="1100" b="0" i="0" u="none" strike="noStrike" kern="0" cap="none" spc="0" normalizeH="0" noProof="0" dirty="0" smtClean="0">
                          <a:ln>
                            <a:noFill/>
                          </a:ln>
                          <a:solidFill>
                            <a:schemeClr val="tx1">
                              <a:lumMod val="75000"/>
                              <a:lumOff val="25000"/>
                            </a:schemeClr>
                          </a:solidFill>
                          <a:effectLst/>
                          <a:uLnTx/>
                          <a:uFillTx/>
                        </a:rPr>
                        <a:t> </a:t>
                      </a:r>
                      <a:r>
                        <a:rPr lang="en-US" sz="1100" b="0" kern="0" dirty="0" smtClean="0">
                          <a:solidFill>
                            <a:schemeClr val="tx1">
                              <a:lumMod val="75000"/>
                              <a:lumOff val="25000"/>
                            </a:schemeClr>
                          </a:solidFill>
                        </a:rPr>
                        <a:t>(0.69-0.96)</a:t>
                      </a:r>
                      <a:endParaRPr kumimoji="0" lang="en-GB" sz="1100" b="0" i="0" u="none" strike="noStrike" cap="none" normalizeH="0" baseline="0" dirty="0" smtClean="0">
                        <a:ln>
                          <a:noFill/>
                        </a:ln>
                        <a:solidFill>
                          <a:schemeClr val="tx1">
                            <a:lumMod val="75000"/>
                            <a:lumOff val="25000"/>
                          </a:schemeClr>
                        </a:solidFill>
                        <a:effectLst/>
                        <a:latin typeface="Arial" charset="0"/>
                        <a:cs typeface="Arial" charset="0"/>
                      </a:endParaRPr>
                    </a:p>
                  </a:txBody>
                  <a:tcPr marL="36000" marR="36000" marT="27000" marB="27000" anchor="ctr" horzOverflow="overflow">
                    <a:lnL w="6350" cap="flat" cmpd="sng" algn="ctr">
                      <a:solidFill>
                        <a:srgbClr val="717073"/>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717073"/>
                      </a:solidFill>
                      <a:prstDash val="solid"/>
                      <a:round/>
                      <a:headEnd type="none" w="med" len="med"/>
                      <a:tailEnd type="none" w="med" len="med"/>
                    </a:lnT>
                    <a:lnB w="6350" cap="flat" cmpd="sng" algn="ctr">
                      <a:solidFill>
                        <a:srgbClr val="717073"/>
                      </a:solid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GB" sz="1100" b="0" i="0" u="none" strike="noStrike" cap="none" normalizeH="0" baseline="0" dirty="0" smtClean="0">
                        <a:ln>
                          <a:noFill/>
                        </a:ln>
                        <a:solidFill>
                          <a:schemeClr val="bg1"/>
                        </a:solidFill>
                        <a:effectLst/>
                        <a:latin typeface="Arial" charset="0"/>
                        <a:cs typeface="Arial" charset="0"/>
                      </a:endParaRPr>
                    </a:p>
                  </a:txBody>
                  <a:tcPr marL="36000" marR="36000" marT="27000" marB="2700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226402">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GB" sz="1100" b="1" i="1" u="none" strike="noStrike" cap="none" normalizeH="0" baseline="0" dirty="0" smtClean="0">
                          <a:ln>
                            <a:noFill/>
                          </a:ln>
                          <a:solidFill>
                            <a:schemeClr val="tx1">
                              <a:lumMod val="75000"/>
                              <a:lumOff val="25000"/>
                            </a:schemeClr>
                          </a:solidFill>
                          <a:effectLst/>
                          <a:latin typeface="Arial" charset="0"/>
                          <a:cs typeface="Arial" charset="0"/>
                        </a:rPr>
                        <a:t>P</a:t>
                      </a:r>
                      <a:r>
                        <a:rPr kumimoji="0" lang="en-GB" sz="1100" b="0" i="0" u="none" strike="noStrike" cap="none" normalizeH="0" baseline="0" dirty="0" smtClean="0">
                          <a:ln>
                            <a:noFill/>
                          </a:ln>
                          <a:solidFill>
                            <a:schemeClr val="tx1">
                              <a:lumMod val="75000"/>
                              <a:lumOff val="25000"/>
                            </a:schemeClr>
                          </a:solidFill>
                          <a:effectLst/>
                          <a:latin typeface="Arial" charset="0"/>
                          <a:cs typeface="Arial" charset="0"/>
                        </a:rPr>
                        <a:t> value</a:t>
                      </a:r>
                    </a:p>
                  </a:txBody>
                  <a:tcPr marL="0" marR="36000" marT="27000" marB="27000" anchor="b" horzOverflow="overflow">
                    <a:lnL w="12700" cap="flat" cmpd="sng" algn="ctr">
                      <a:noFill/>
                      <a:prstDash val="solid"/>
                      <a:round/>
                      <a:headEnd type="none" w="med" len="med"/>
                      <a:tailEnd type="none" w="med" len="med"/>
                    </a:lnL>
                    <a:lnR w="6350" cap="flat" cmpd="sng" algn="ctr">
                      <a:solidFill>
                        <a:srgbClr val="717073"/>
                      </a:solidFill>
                      <a:prstDash val="solid"/>
                      <a:round/>
                      <a:headEnd type="none" w="med" len="med"/>
                      <a:tailEnd type="none" w="med" len="med"/>
                    </a:lnR>
                    <a:lnT w="6350" cap="flat" cmpd="sng" algn="ctr">
                      <a:solidFill>
                        <a:srgbClr val="717073"/>
                      </a:solid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tx1">
                              <a:lumMod val="75000"/>
                              <a:lumOff val="25000"/>
                            </a:schemeClr>
                          </a:solidFill>
                          <a:effectLst/>
                          <a:latin typeface="Arial" charset="0"/>
                          <a:cs typeface="Arial" charset="0"/>
                        </a:rPr>
                        <a:t>0.0103</a:t>
                      </a:r>
                    </a:p>
                  </a:txBody>
                  <a:tcPr marL="36000" marR="36000" marT="27000" marB="27000" horzOverflow="overflow">
                    <a:lnL w="6350" cap="flat" cmpd="sng" algn="ctr">
                      <a:solidFill>
                        <a:srgbClr val="717073"/>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rgbClr val="717073"/>
                      </a:solid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hMerge="1">
                  <a:txBody>
                    <a:bodyPr/>
                    <a:lstStyle/>
                    <a:p>
                      <a:endParaRPr lang="en-US" dirty="0"/>
                    </a:p>
                  </a:txBody>
                  <a:tcPr marL="36000" marR="36000" marT="27000" marB="2700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a:noFill/>
                    </a:lnTlToBr>
                    <a:lnBlToTr>
                      <a:noFill/>
                    </a:lnBlToTr>
                    <a:noFill/>
                  </a:tcPr>
                </a:tc>
              </a:tr>
            </a:tbl>
          </a:graphicData>
        </a:graphic>
      </p:graphicFrame>
      <p:grpSp>
        <p:nvGrpSpPr>
          <p:cNvPr id="7" name="Group 6"/>
          <p:cNvGrpSpPr/>
          <p:nvPr/>
        </p:nvGrpSpPr>
        <p:grpSpPr>
          <a:xfrm>
            <a:off x="708364" y="1886842"/>
            <a:ext cx="7163343" cy="4117718"/>
            <a:chOff x="1203825" y="1886842"/>
            <a:chExt cx="6667882" cy="3832911"/>
          </a:xfrm>
        </p:grpSpPr>
        <p:grpSp>
          <p:nvGrpSpPr>
            <p:cNvPr id="2" name="Group 1"/>
            <p:cNvGrpSpPr/>
            <p:nvPr/>
          </p:nvGrpSpPr>
          <p:grpSpPr>
            <a:xfrm>
              <a:off x="1522064" y="1886842"/>
              <a:ext cx="6310828" cy="3448063"/>
              <a:chOff x="1657829" y="1191220"/>
              <a:chExt cx="5841593" cy="3191684"/>
            </a:xfrm>
          </p:grpSpPr>
          <p:grpSp>
            <p:nvGrpSpPr>
              <p:cNvPr id="1328" name="Group 1327"/>
              <p:cNvGrpSpPr/>
              <p:nvPr/>
            </p:nvGrpSpPr>
            <p:grpSpPr>
              <a:xfrm>
                <a:off x="1657829" y="1191220"/>
                <a:ext cx="5841593" cy="3191684"/>
                <a:chOff x="153108" y="1102129"/>
                <a:chExt cx="8846372" cy="4833408"/>
              </a:xfrm>
            </p:grpSpPr>
            <p:sp>
              <p:nvSpPr>
                <p:cNvPr id="1329" name="Freeform 1328"/>
                <p:cNvSpPr/>
                <p:nvPr/>
              </p:nvSpPr>
              <p:spPr bwMode="auto">
                <a:xfrm>
                  <a:off x="1069116" y="1240629"/>
                  <a:ext cx="7717994" cy="4093371"/>
                </a:xfrm>
                <a:custGeom>
                  <a:avLst/>
                  <a:gdLst>
                    <a:gd name="connsiteX0" fmla="*/ 0 w 7772400"/>
                    <a:gd name="connsiteY0" fmla="*/ 0 h 4171950"/>
                    <a:gd name="connsiteX1" fmla="*/ 0 w 7772400"/>
                    <a:gd name="connsiteY1" fmla="*/ 4171950 h 4171950"/>
                    <a:gd name="connsiteX2" fmla="*/ 7772400 w 7772400"/>
                    <a:gd name="connsiteY2" fmla="*/ 4171950 h 4171950"/>
                  </a:gdLst>
                  <a:ahLst/>
                  <a:cxnLst>
                    <a:cxn ang="0">
                      <a:pos x="connsiteX0" y="connsiteY0"/>
                    </a:cxn>
                    <a:cxn ang="0">
                      <a:pos x="connsiteX1" y="connsiteY1"/>
                    </a:cxn>
                    <a:cxn ang="0">
                      <a:pos x="connsiteX2" y="connsiteY2"/>
                    </a:cxn>
                  </a:cxnLst>
                  <a:rect l="l" t="t" r="r" b="b"/>
                  <a:pathLst>
                    <a:path w="7772400" h="4171950">
                      <a:moveTo>
                        <a:pt x="0" y="0"/>
                      </a:moveTo>
                      <a:lnTo>
                        <a:pt x="0" y="4171950"/>
                      </a:lnTo>
                      <a:lnTo>
                        <a:pt x="7772400" y="4171950"/>
                      </a:lnTo>
                    </a:path>
                  </a:pathLst>
                </a:cu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2400" b="1">
                    <a:solidFill>
                      <a:srgbClr val="717073"/>
                    </a:solidFill>
                  </a:endParaRPr>
                </a:p>
              </p:txBody>
            </p:sp>
            <p:grpSp>
              <p:nvGrpSpPr>
                <p:cNvPr id="1330" name="Group 1329"/>
                <p:cNvGrpSpPr/>
                <p:nvPr/>
              </p:nvGrpSpPr>
              <p:grpSpPr>
                <a:xfrm>
                  <a:off x="550521" y="1102129"/>
                  <a:ext cx="518594" cy="321274"/>
                  <a:chOff x="550521" y="1102129"/>
                  <a:chExt cx="518594" cy="321274"/>
                </a:xfrm>
              </p:grpSpPr>
              <p:cxnSp>
                <p:nvCxnSpPr>
                  <p:cNvPr id="1393" name="Straight Connector 1392"/>
                  <p:cNvCxnSpPr/>
                  <p:nvPr/>
                </p:nvCxnSpPr>
                <p:spPr bwMode="auto">
                  <a:xfrm flipH="1">
                    <a:off x="981887" y="1240629"/>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1394" name="TextBox 1393"/>
                  <p:cNvSpPr txBox="1"/>
                  <p:nvPr/>
                </p:nvSpPr>
                <p:spPr>
                  <a:xfrm>
                    <a:off x="550521" y="1102129"/>
                    <a:ext cx="471035" cy="321274"/>
                  </a:xfrm>
                  <a:prstGeom prst="rect">
                    <a:avLst/>
                  </a:prstGeom>
                  <a:noFill/>
                  <a:ln>
                    <a:noFill/>
                  </a:ln>
                </p:spPr>
                <p:txBody>
                  <a:bodyPr wrap="none" rtlCol="0">
                    <a:spAutoFit/>
                  </a:bodyPr>
                  <a:lstStyle/>
                  <a:p>
                    <a:pPr algn="r"/>
                    <a:r>
                      <a:rPr lang="en-US" sz="1000" b="1" dirty="0">
                        <a:solidFill>
                          <a:schemeClr val="tx1">
                            <a:lumMod val="65000"/>
                            <a:lumOff val="35000"/>
                          </a:schemeClr>
                        </a:solidFill>
                      </a:rPr>
                      <a:t>1.0</a:t>
                    </a:r>
                  </a:p>
                </p:txBody>
              </p:sp>
            </p:grpSp>
            <p:grpSp>
              <p:nvGrpSpPr>
                <p:cNvPr id="1331" name="Group 1330"/>
                <p:cNvGrpSpPr/>
                <p:nvPr/>
              </p:nvGrpSpPr>
              <p:grpSpPr>
                <a:xfrm>
                  <a:off x="550521" y="1505570"/>
                  <a:ext cx="518594" cy="321274"/>
                  <a:chOff x="550521" y="1102129"/>
                  <a:chExt cx="518594" cy="321274"/>
                </a:xfrm>
              </p:grpSpPr>
              <p:cxnSp>
                <p:nvCxnSpPr>
                  <p:cNvPr id="1391" name="Straight Connector 1390"/>
                  <p:cNvCxnSpPr/>
                  <p:nvPr/>
                </p:nvCxnSpPr>
                <p:spPr bwMode="auto">
                  <a:xfrm flipH="1">
                    <a:off x="981887" y="1240629"/>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1392" name="TextBox 1391"/>
                  <p:cNvSpPr txBox="1"/>
                  <p:nvPr/>
                </p:nvSpPr>
                <p:spPr>
                  <a:xfrm>
                    <a:off x="550521" y="1102129"/>
                    <a:ext cx="471035" cy="321274"/>
                  </a:xfrm>
                  <a:prstGeom prst="rect">
                    <a:avLst/>
                  </a:prstGeom>
                  <a:noFill/>
                  <a:ln>
                    <a:noFill/>
                  </a:ln>
                </p:spPr>
                <p:txBody>
                  <a:bodyPr wrap="none" rtlCol="0">
                    <a:spAutoFit/>
                  </a:bodyPr>
                  <a:lstStyle/>
                  <a:p>
                    <a:pPr algn="r"/>
                    <a:r>
                      <a:rPr lang="en-US" sz="1000" b="1" dirty="0">
                        <a:solidFill>
                          <a:schemeClr val="tx1">
                            <a:lumMod val="65000"/>
                            <a:lumOff val="35000"/>
                          </a:schemeClr>
                        </a:solidFill>
                      </a:rPr>
                      <a:t>0.9</a:t>
                    </a:r>
                  </a:p>
                </p:txBody>
              </p:sp>
            </p:grpSp>
            <p:grpSp>
              <p:nvGrpSpPr>
                <p:cNvPr id="1332" name="Group 1331"/>
                <p:cNvGrpSpPr/>
                <p:nvPr/>
              </p:nvGrpSpPr>
              <p:grpSpPr>
                <a:xfrm>
                  <a:off x="550521" y="1909011"/>
                  <a:ext cx="518594" cy="321274"/>
                  <a:chOff x="550521" y="1102129"/>
                  <a:chExt cx="518594" cy="321274"/>
                </a:xfrm>
              </p:grpSpPr>
              <p:cxnSp>
                <p:nvCxnSpPr>
                  <p:cNvPr id="1389" name="Straight Connector 1388"/>
                  <p:cNvCxnSpPr/>
                  <p:nvPr/>
                </p:nvCxnSpPr>
                <p:spPr bwMode="auto">
                  <a:xfrm flipH="1">
                    <a:off x="981887" y="1240629"/>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1390" name="TextBox 1389"/>
                  <p:cNvSpPr txBox="1"/>
                  <p:nvPr/>
                </p:nvSpPr>
                <p:spPr>
                  <a:xfrm>
                    <a:off x="550521" y="1102129"/>
                    <a:ext cx="471035" cy="321274"/>
                  </a:xfrm>
                  <a:prstGeom prst="rect">
                    <a:avLst/>
                  </a:prstGeom>
                  <a:noFill/>
                  <a:ln>
                    <a:noFill/>
                  </a:ln>
                </p:spPr>
                <p:txBody>
                  <a:bodyPr wrap="none" rtlCol="0">
                    <a:spAutoFit/>
                  </a:bodyPr>
                  <a:lstStyle/>
                  <a:p>
                    <a:pPr algn="r"/>
                    <a:r>
                      <a:rPr lang="en-US" sz="1000" b="1" dirty="0">
                        <a:solidFill>
                          <a:schemeClr val="tx1">
                            <a:lumMod val="65000"/>
                            <a:lumOff val="35000"/>
                          </a:schemeClr>
                        </a:solidFill>
                      </a:rPr>
                      <a:t>0.8</a:t>
                    </a:r>
                  </a:p>
                </p:txBody>
              </p:sp>
            </p:grpSp>
            <p:grpSp>
              <p:nvGrpSpPr>
                <p:cNvPr id="1333" name="Group 1332"/>
                <p:cNvGrpSpPr/>
                <p:nvPr/>
              </p:nvGrpSpPr>
              <p:grpSpPr>
                <a:xfrm>
                  <a:off x="550521" y="2312452"/>
                  <a:ext cx="518594" cy="321274"/>
                  <a:chOff x="550521" y="1102129"/>
                  <a:chExt cx="518594" cy="321274"/>
                </a:xfrm>
              </p:grpSpPr>
              <p:cxnSp>
                <p:nvCxnSpPr>
                  <p:cNvPr id="1387" name="Straight Connector 1386"/>
                  <p:cNvCxnSpPr/>
                  <p:nvPr/>
                </p:nvCxnSpPr>
                <p:spPr bwMode="auto">
                  <a:xfrm flipH="1">
                    <a:off x="981887" y="1240629"/>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1388" name="TextBox 1387"/>
                  <p:cNvSpPr txBox="1"/>
                  <p:nvPr/>
                </p:nvSpPr>
                <p:spPr>
                  <a:xfrm>
                    <a:off x="550521" y="1102129"/>
                    <a:ext cx="471035" cy="321274"/>
                  </a:xfrm>
                  <a:prstGeom prst="rect">
                    <a:avLst/>
                  </a:prstGeom>
                  <a:noFill/>
                  <a:ln>
                    <a:noFill/>
                  </a:ln>
                </p:spPr>
                <p:txBody>
                  <a:bodyPr wrap="none" rtlCol="0">
                    <a:spAutoFit/>
                  </a:bodyPr>
                  <a:lstStyle/>
                  <a:p>
                    <a:pPr algn="r"/>
                    <a:r>
                      <a:rPr lang="en-US" sz="1000" b="1" dirty="0">
                        <a:solidFill>
                          <a:schemeClr val="tx1">
                            <a:lumMod val="65000"/>
                            <a:lumOff val="35000"/>
                          </a:schemeClr>
                        </a:solidFill>
                      </a:rPr>
                      <a:t>0.7</a:t>
                    </a:r>
                  </a:p>
                </p:txBody>
              </p:sp>
            </p:grpSp>
            <p:grpSp>
              <p:nvGrpSpPr>
                <p:cNvPr id="1334" name="Group 1333"/>
                <p:cNvGrpSpPr/>
                <p:nvPr/>
              </p:nvGrpSpPr>
              <p:grpSpPr>
                <a:xfrm>
                  <a:off x="550522" y="2715893"/>
                  <a:ext cx="525806" cy="321274"/>
                  <a:chOff x="550522" y="1102129"/>
                  <a:chExt cx="525806" cy="321274"/>
                </a:xfrm>
              </p:grpSpPr>
              <p:cxnSp>
                <p:nvCxnSpPr>
                  <p:cNvPr id="1385" name="Straight Connector 1384"/>
                  <p:cNvCxnSpPr/>
                  <p:nvPr/>
                </p:nvCxnSpPr>
                <p:spPr bwMode="auto">
                  <a:xfrm flipH="1">
                    <a:off x="989100" y="1240629"/>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1386" name="TextBox 1385"/>
                  <p:cNvSpPr txBox="1"/>
                  <p:nvPr/>
                </p:nvSpPr>
                <p:spPr>
                  <a:xfrm>
                    <a:off x="550522" y="1102129"/>
                    <a:ext cx="471035" cy="321274"/>
                  </a:xfrm>
                  <a:prstGeom prst="rect">
                    <a:avLst/>
                  </a:prstGeom>
                  <a:noFill/>
                  <a:ln>
                    <a:noFill/>
                  </a:ln>
                </p:spPr>
                <p:txBody>
                  <a:bodyPr wrap="none" rtlCol="0">
                    <a:spAutoFit/>
                  </a:bodyPr>
                  <a:lstStyle/>
                  <a:p>
                    <a:pPr algn="r"/>
                    <a:r>
                      <a:rPr lang="en-US" sz="1000" b="1" dirty="0">
                        <a:solidFill>
                          <a:schemeClr val="tx1">
                            <a:lumMod val="65000"/>
                            <a:lumOff val="35000"/>
                          </a:schemeClr>
                        </a:solidFill>
                      </a:rPr>
                      <a:t>0.6</a:t>
                    </a:r>
                  </a:p>
                </p:txBody>
              </p:sp>
            </p:grpSp>
            <p:grpSp>
              <p:nvGrpSpPr>
                <p:cNvPr id="1335" name="Group 1334"/>
                <p:cNvGrpSpPr/>
                <p:nvPr/>
              </p:nvGrpSpPr>
              <p:grpSpPr>
                <a:xfrm>
                  <a:off x="550521" y="3119334"/>
                  <a:ext cx="518594" cy="321274"/>
                  <a:chOff x="550521" y="1102129"/>
                  <a:chExt cx="518594" cy="321274"/>
                </a:xfrm>
              </p:grpSpPr>
              <p:cxnSp>
                <p:nvCxnSpPr>
                  <p:cNvPr id="1383" name="Straight Connector 1382"/>
                  <p:cNvCxnSpPr/>
                  <p:nvPr/>
                </p:nvCxnSpPr>
                <p:spPr bwMode="auto">
                  <a:xfrm flipH="1">
                    <a:off x="981887" y="1240629"/>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1384" name="TextBox 1383"/>
                  <p:cNvSpPr txBox="1"/>
                  <p:nvPr/>
                </p:nvSpPr>
                <p:spPr>
                  <a:xfrm>
                    <a:off x="550521" y="1102129"/>
                    <a:ext cx="471035" cy="321274"/>
                  </a:xfrm>
                  <a:prstGeom prst="rect">
                    <a:avLst/>
                  </a:prstGeom>
                  <a:noFill/>
                  <a:ln>
                    <a:noFill/>
                  </a:ln>
                </p:spPr>
                <p:txBody>
                  <a:bodyPr wrap="none" rtlCol="0">
                    <a:spAutoFit/>
                  </a:bodyPr>
                  <a:lstStyle/>
                  <a:p>
                    <a:pPr algn="r"/>
                    <a:r>
                      <a:rPr lang="en-US" sz="1000" b="1" dirty="0">
                        <a:solidFill>
                          <a:schemeClr val="tx1">
                            <a:lumMod val="65000"/>
                            <a:lumOff val="35000"/>
                          </a:schemeClr>
                        </a:solidFill>
                      </a:rPr>
                      <a:t>0.5</a:t>
                    </a:r>
                  </a:p>
                </p:txBody>
              </p:sp>
            </p:grpSp>
            <p:grpSp>
              <p:nvGrpSpPr>
                <p:cNvPr id="1336" name="Group 1335"/>
                <p:cNvGrpSpPr/>
                <p:nvPr/>
              </p:nvGrpSpPr>
              <p:grpSpPr>
                <a:xfrm>
                  <a:off x="550521" y="3522775"/>
                  <a:ext cx="518594" cy="321274"/>
                  <a:chOff x="550521" y="1102129"/>
                  <a:chExt cx="518594" cy="321274"/>
                </a:xfrm>
              </p:grpSpPr>
              <p:cxnSp>
                <p:nvCxnSpPr>
                  <p:cNvPr id="1381" name="Straight Connector 1380"/>
                  <p:cNvCxnSpPr/>
                  <p:nvPr/>
                </p:nvCxnSpPr>
                <p:spPr bwMode="auto">
                  <a:xfrm flipH="1">
                    <a:off x="981887" y="1240629"/>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1382" name="TextBox 1381"/>
                  <p:cNvSpPr txBox="1"/>
                  <p:nvPr/>
                </p:nvSpPr>
                <p:spPr>
                  <a:xfrm>
                    <a:off x="550521" y="1102129"/>
                    <a:ext cx="471035" cy="321274"/>
                  </a:xfrm>
                  <a:prstGeom prst="rect">
                    <a:avLst/>
                  </a:prstGeom>
                  <a:noFill/>
                  <a:ln>
                    <a:noFill/>
                  </a:ln>
                </p:spPr>
                <p:txBody>
                  <a:bodyPr wrap="none" rtlCol="0">
                    <a:spAutoFit/>
                  </a:bodyPr>
                  <a:lstStyle/>
                  <a:p>
                    <a:pPr algn="r"/>
                    <a:r>
                      <a:rPr lang="en-US" sz="1000" b="1" dirty="0">
                        <a:solidFill>
                          <a:schemeClr val="tx1">
                            <a:lumMod val="65000"/>
                            <a:lumOff val="35000"/>
                          </a:schemeClr>
                        </a:solidFill>
                      </a:rPr>
                      <a:t>0.4</a:t>
                    </a:r>
                  </a:p>
                </p:txBody>
              </p:sp>
            </p:grpSp>
            <p:grpSp>
              <p:nvGrpSpPr>
                <p:cNvPr id="1337" name="Group 1336"/>
                <p:cNvGrpSpPr/>
                <p:nvPr/>
              </p:nvGrpSpPr>
              <p:grpSpPr>
                <a:xfrm>
                  <a:off x="550521" y="3926216"/>
                  <a:ext cx="518594" cy="321274"/>
                  <a:chOff x="550521" y="1102129"/>
                  <a:chExt cx="518594" cy="321274"/>
                </a:xfrm>
              </p:grpSpPr>
              <p:cxnSp>
                <p:nvCxnSpPr>
                  <p:cNvPr id="1379" name="Straight Connector 1378"/>
                  <p:cNvCxnSpPr/>
                  <p:nvPr/>
                </p:nvCxnSpPr>
                <p:spPr bwMode="auto">
                  <a:xfrm flipH="1">
                    <a:off x="981887" y="1240629"/>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1380" name="TextBox 1379"/>
                  <p:cNvSpPr txBox="1"/>
                  <p:nvPr/>
                </p:nvSpPr>
                <p:spPr>
                  <a:xfrm>
                    <a:off x="550521" y="1102129"/>
                    <a:ext cx="471035" cy="321274"/>
                  </a:xfrm>
                  <a:prstGeom prst="rect">
                    <a:avLst/>
                  </a:prstGeom>
                  <a:noFill/>
                  <a:ln>
                    <a:noFill/>
                  </a:ln>
                </p:spPr>
                <p:txBody>
                  <a:bodyPr wrap="none" rtlCol="0">
                    <a:spAutoFit/>
                  </a:bodyPr>
                  <a:lstStyle/>
                  <a:p>
                    <a:pPr algn="r"/>
                    <a:r>
                      <a:rPr lang="en-US" sz="1000" b="1" dirty="0">
                        <a:solidFill>
                          <a:schemeClr val="tx1">
                            <a:lumMod val="65000"/>
                            <a:lumOff val="35000"/>
                          </a:schemeClr>
                        </a:solidFill>
                      </a:rPr>
                      <a:t>0.3</a:t>
                    </a:r>
                  </a:p>
                </p:txBody>
              </p:sp>
            </p:grpSp>
            <p:grpSp>
              <p:nvGrpSpPr>
                <p:cNvPr id="1338" name="Group 1337"/>
                <p:cNvGrpSpPr/>
                <p:nvPr/>
              </p:nvGrpSpPr>
              <p:grpSpPr>
                <a:xfrm>
                  <a:off x="550521" y="4329657"/>
                  <a:ext cx="518594" cy="321274"/>
                  <a:chOff x="550521" y="1102129"/>
                  <a:chExt cx="518594" cy="321274"/>
                </a:xfrm>
              </p:grpSpPr>
              <p:cxnSp>
                <p:nvCxnSpPr>
                  <p:cNvPr id="1377" name="Straight Connector 1376"/>
                  <p:cNvCxnSpPr/>
                  <p:nvPr/>
                </p:nvCxnSpPr>
                <p:spPr bwMode="auto">
                  <a:xfrm flipH="1">
                    <a:off x="981887" y="1240629"/>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1378" name="TextBox 1377"/>
                  <p:cNvSpPr txBox="1"/>
                  <p:nvPr/>
                </p:nvSpPr>
                <p:spPr>
                  <a:xfrm>
                    <a:off x="550521" y="1102129"/>
                    <a:ext cx="471035" cy="321274"/>
                  </a:xfrm>
                  <a:prstGeom prst="rect">
                    <a:avLst/>
                  </a:prstGeom>
                  <a:noFill/>
                  <a:ln>
                    <a:noFill/>
                  </a:ln>
                </p:spPr>
                <p:txBody>
                  <a:bodyPr wrap="none" rtlCol="0">
                    <a:spAutoFit/>
                  </a:bodyPr>
                  <a:lstStyle/>
                  <a:p>
                    <a:pPr algn="r"/>
                    <a:r>
                      <a:rPr lang="en-US" sz="1000" b="1" dirty="0">
                        <a:solidFill>
                          <a:schemeClr val="tx1">
                            <a:lumMod val="65000"/>
                            <a:lumOff val="35000"/>
                          </a:schemeClr>
                        </a:solidFill>
                      </a:rPr>
                      <a:t>0.2</a:t>
                    </a:r>
                  </a:p>
                </p:txBody>
              </p:sp>
            </p:grpSp>
            <p:grpSp>
              <p:nvGrpSpPr>
                <p:cNvPr id="1339" name="Group 1338"/>
                <p:cNvGrpSpPr/>
                <p:nvPr/>
              </p:nvGrpSpPr>
              <p:grpSpPr>
                <a:xfrm>
                  <a:off x="550521" y="4733098"/>
                  <a:ext cx="518594" cy="321274"/>
                  <a:chOff x="550521" y="1102129"/>
                  <a:chExt cx="518594" cy="321274"/>
                </a:xfrm>
              </p:grpSpPr>
              <p:cxnSp>
                <p:nvCxnSpPr>
                  <p:cNvPr id="1375" name="Straight Connector 1374"/>
                  <p:cNvCxnSpPr/>
                  <p:nvPr/>
                </p:nvCxnSpPr>
                <p:spPr bwMode="auto">
                  <a:xfrm flipH="1">
                    <a:off x="981887" y="1240629"/>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1376" name="TextBox 1375"/>
                  <p:cNvSpPr txBox="1"/>
                  <p:nvPr/>
                </p:nvSpPr>
                <p:spPr>
                  <a:xfrm>
                    <a:off x="550521" y="1102129"/>
                    <a:ext cx="471035" cy="321274"/>
                  </a:xfrm>
                  <a:prstGeom prst="rect">
                    <a:avLst/>
                  </a:prstGeom>
                  <a:noFill/>
                  <a:ln>
                    <a:noFill/>
                  </a:ln>
                </p:spPr>
                <p:txBody>
                  <a:bodyPr wrap="none" rtlCol="0">
                    <a:spAutoFit/>
                  </a:bodyPr>
                  <a:lstStyle/>
                  <a:p>
                    <a:pPr algn="r"/>
                    <a:r>
                      <a:rPr lang="en-US" sz="1000" b="1" dirty="0">
                        <a:solidFill>
                          <a:schemeClr val="tx1">
                            <a:lumMod val="65000"/>
                            <a:lumOff val="35000"/>
                          </a:schemeClr>
                        </a:solidFill>
                      </a:rPr>
                      <a:t>0.1</a:t>
                    </a:r>
                  </a:p>
                </p:txBody>
              </p:sp>
            </p:grpSp>
            <p:grpSp>
              <p:nvGrpSpPr>
                <p:cNvPr id="1340" name="Group 1339"/>
                <p:cNvGrpSpPr/>
                <p:nvPr/>
              </p:nvGrpSpPr>
              <p:grpSpPr>
                <a:xfrm>
                  <a:off x="688565" y="5136536"/>
                  <a:ext cx="380551" cy="321274"/>
                  <a:chOff x="688565" y="1102129"/>
                  <a:chExt cx="380551" cy="321274"/>
                </a:xfrm>
              </p:grpSpPr>
              <p:cxnSp>
                <p:nvCxnSpPr>
                  <p:cNvPr id="1373" name="Straight Connector 1372"/>
                  <p:cNvCxnSpPr/>
                  <p:nvPr/>
                </p:nvCxnSpPr>
                <p:spPr bwMode="auto">
                  <a:xfrm flipH="1">
                    <a:off x="981888" y="1240629"/>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1374" name="TextBox 1373"/>
                  <p:cNvSpPr txBox="1"/>
                  <p:nvPr/>
                </p:nvSpPr>
                <p:spPr>
                  <a:xfrm>
                    <a:off x="688565" y="1102129"/>
                    <a:ext cx="332988" cy="321274"/>
                  </a:xfrm>
                  <a:prstGeom prst="rect">
                    <a:avLst/>
                  </a:prstGeom>
                  <a:noFill/>
                  <a:ln>
                    <a:noFill/>
                  </a:ln>
                </p:spPr>
                <p:txBody>
                  <a:bodyPr wrap="none" rtlCol="0">
                    <a:spAutoFit/>
                  </a:bodyPr>
                  <a:lstStyle/>
                  <a:p>
                    <a:pPr algn="r"/>
                    <a:r>
                      <a:rPr lang="en-US" sz="1000" b="1" dirty="0">
                        <a:solidFill>
                          <a:schemeClr val="tx1">
                            <a:lumMod val="65000"/>
                            <a:lumOff val="35000"/>
                          </a:schemeClr>
                        </a:solidFill>
                      </a:rPr>
                      <a:t>0</a:t>
                    </a:r>
                  </a:p>
                </p:txBody>
              </p:sp>
            </p:grpSp>
            <p:sp>
              <p:nvSpPr>
                <p:cNvPr id="1341" name="TextBox 1340"/>
                <p:cNvSpPr txBox="1"/>
                <p:nvPr/>
              </p:nvSpPr>
              <p:spPr>
                <a:xfrm rot="16200000">
                  <a:off x="-1159792" y="3147625"/>
                  <a:ext cx="2826595" cy="200796"/>
                </a:xfrm>
                <a:prstGeom prst="rect">
                  <a:avLst/>
                </a:prstGeom>
                <a:noFill/>
                <a:ln>
                  <a:noFill/>
                </a:ln>
              </p:spPr>
              <p:txBody>
                <a:bodyPr wrap="square" lIns="0" tIns="0" rIns="0" bIns="0" rtlCol="0" anchor="b" anchorCtr="0">
                  <a:spAutoFit/>
                </a:bodyPr>
                <a:lstStyle/>
                <a:p>
                  <a:pPr algn="ctr"/>
                  <a:r>
                    <a:rPr lang="en-US" sz="1000" b="1" dirty="0">
                      <a:solidFill>
                        <a:schemeClr val="tx1">
                          <a:lumMod val="65000"/>
                          <a:lumOff val="35000"/>
                        </a:schemeClr>
                      </a:solidFill>
                    </a:rPr>
                    <a:t>Estimated PFS </a:t>
                  </a:r>
                  <a:r>
                    <a:rPr lang="en-US" sz="1000" b="1" dirty="0" smtClean="0">
                      <a:solidFill>
                        <a:schemeClr val="tx1">
                          <a:lumMod val="65000"/>
                          <a:lumOff val="35000"/>
                        </a:schemeClr>
                      </a:solidFill>
                    </a:rPr>
                    <a:t>Probability</a:t>
                  </a:r>
                  <a:endParaRPr lang="en-US" sz="1000" b="1" dirty="0">
                    <a:solidFill>
                      <a:schemeClr val="tx1">
                        <a:lumMod val="65000"/>
                        <a:lumOff val="35000"/>
                      </a:schemeClr>
                    </a:solidFill>
                  </a:endParaRPr>
                </a:p>
              </p:txBody>
            </p:sp>
            <p:sp>
              <p:nvSpPr>
                <p:cNvPr id="1342" name="TextBox 1341"/>
                <p:cNvSpPr txBox="1"/>
                <p:nvPr/>
              </p:nvSpPr>
              <p:spPr>
                <a:xfrm>
                  <a:off x="1113181" y="5734741"/>
                  <a:ext cx="7769454" cy="200796"/>
                </a:xfrm>
                <a:prstGeom prst="rect">
                  <a:avLst/>
                </a:prstGeom>
                <a:noFill/>
                <a:ln>
                  <a:noFill/>
                </a:ln>
              </p:spPr>
              <p:txBody>
                <a:bodyPr wrap="square" lIns="0" tIns="0" rIns="0" bIns="0" rtlCol="0" anchor="b" anchorCtr="0">
                  <a:spAutoFit/>
                </a:bodyPr>
                <a:lstStyle/>
                <a:p>
                  <a:pPr algn="ctr"/>
                  <a:r>
                    <a:rPr lang="en-US" sz="1000" b="1" dirty="0" smtClean="0">
                      <a:solidFill>
                        <a:schemeClr val="tx1">
                          <a:lumMod val="65000"/>
                          <a:lumOff val="35000"/>
                        </a:schemeClr>
                      </a:solidFill>
                    </a:rPr>
                    <a:t>Months</a:t>
                  </a:r>
                  <a:endParaRPr lang="en-US" sz="1000" b="1" dirty="0">
                    <a:solidFill>
                      <a:schemeClr val="tx1">
                        <a:lumMod val="65000"/>
                        <a:lumOff val="35000"/>
                      </a:schemeClr>
                    </a:solidFill>
                  </a:endParaRPr>
                </a:p>
              </p:txBody>
            </p:sp>
            <p:grpSp>
              <p:nvGrpSpPr>
                <p:cNvPr id="1343" name="Group 1342"/>
                <p:cNvGrpSpPr/>
                <p:nvPr/>
              </p:nvGrpSpPr>
              <p:grpSpPr>
                <a:xfrm>
                  <a:off x="944080" y="5333998"/>
                  <a:ext cx="332988" cy="465603"/>
                  <a:chOff x="944080" y="5333998"/>
                  <a:chExt cx="332988" cy="465603"/>
                </a:xfrm>
              </p:grpSpPr>
              <p:cxnSp>
                <p:nvCxnSpPr>
                  <p:cNvPr id="1371" name="Straight Connector 1370"/>
                  <p:cNvCxnSpPr/>
                  <p:nvPr/>
                </p:nvCxnSpPr>
                <p:spPr bwMode="auto">
                  <a:xfrm rot="5400000" flipH="1">
                    <a:off x="1065095" y="5377612"/>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1372" name="TextBox 1371"/>
                  <p:cNvSpPr txBox="1"/>
                  <p:nvPr/>
                </p:nvSpPr>
                <p:spPr>
                  <a:xfrm>
                    <a:off x="944080" y="5478327"/>
                    <a:ext cx="332988" cy="321274"/>
                  </a:xfrm>
                  <a:prstGeom prst="rect">
                    <a:avLst/>
                  </a:prstGeom>
                  <a:noFill/>
                  <a:ln>
                    <a:noFill/>
                  </a:ln>
                </p:spPr>
                <p:txBody>
                  <a:bodyPr wrap="none" rtlCol="0">
                    <a:spAutoFit/>
                  </a:bodyPr>
                  <a:lstStyle/>
                  <a:p>
                    <a:pPr algn="ctr"/>
                    <a:r>
                      <a:rPr lang="en-US" sz="1000" b="1" dirty="0">
                        <a:solidFill>
                          <a:schemeClr val="tx1">
                            <a:lumMod val="65000"/>
                            <a:lumOff val="35000"/>
                          </a:schemeClr>
                        </a:solidFill>
                      </a:rPr>
                      <a:t>0</a:t>
                    </a:r>
                  </a:p>
                </p:txBody>
              </p:sp>
            </p:grpSp>
            <p:grpSp>
              <p:nvGrpSpPr>
                <p:cNvPr id="1344" name="Group 1343"/>
                <p:cNvGrpSpPr/>
                <p:nvPr/>
              </p:nvGrpSpPr>
              <p:grpSpPr>
                <a:xfrm>
                  <a:off x="1800397" y="5333998"/>
                  <a:ext cx="332988" cy="465603"/>
                  <a:chOff x="1032980" y="5333998"/>
                  <a:chExt cx="332988" cy="465603"/>
                </a:xfrm>
              </p:grpSpPr>
              <p:sp>
                <p:nvSpPr>
                  <p:cNvPr id="1369" name="TextBox 1368"/>
                  <p:cNvSpPr txBox="1"/>
                  <p:nvPr/>
                </p:nvSpPr>
                <p:spPr>
                  <a:xfrm>
                    <a:off x="1032980" y="5478327"/>
                    <a:ext cx="332988" cy="321274"/>
                  </a:xfrm>
                  <a:prstGeom prst="rect">
                    <a:avLst/>
                  </a:prstGeom>
                  <a:noFill/>
                  <a:ln>
                    <a:noFill/>
                  </a:ln>
                </p:spPr>
                <p:txBody>
                  <a:bodyPr wrap="none" rtlCol="0">
                    <a:spAutoFit/>
                  </a:bodyPr>
                  <a:lstStyle/>
                  <a:p>
                    <a:pPr algn="ctr"/>
                    <a:r>
                      <a:rPr lang="en-US" sz="1000" b="1" dirty="0">
                        <a:solidFill>
                          <a:schemeClr val="tx1">
                            <a:lumMod val="65000"/>
                            <a:lumOff val="35000"/>
                          </a:schemeClr>
                        </a:solidFill>
                      </a:rPr>
                      <a:t>3</a:t>
                    </a:r>
                  </a:p>
                </p:txBody>
              </p:sp>
              <p:cxnSp>
                <p:nvCxnSpPr>
                  <p:cNvPr id="1370" name="Straight Connector 1369"/>
                  <p:cNvCxnSpPr/>
                  <p:nvPr/>
                </p:nvCxnSpPr>
                <p:spPr bwMode="auto">
                  <a:xfrm rot="5400000" flipH="1">
                    <a:off x="1158733" y="5377612"/>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grpSp>
            <p:grpSp>
              <p:nvGrpSpPr>
                <p:cNvPr id="1345" name="Group 1344"/>
                <p:cNvGrpSpPr/>
                <p:nvPr/>
              </p:nvGrpSpPr>
              <p:grpSpPr>
                <a:xfrm>
                  <a:off x="2658662" y="5333998"/>
                  <a:ext cx="332988" cy="465603"/>
                  <a:chOff x="1112355" y="5333998"/>
                  <a:chExt cx="332988" cy="465603"/>
                </a:xfrm>
              </p:grpSpPr>
              <p:cxnSp>
                <p:nvCxnSpPr>
                  <p:cNvPr id="1367" name="Straight Connector 1366"/>
                  <p:cNvCxnSpPr/>
                  <p:nvPr/>
                </p:nvCxnSpPr>
                <p:spPr bwMode="auto">
                  <a:xfrm rot="5400000" flipH="1">
                    <a:off x="1232773" y="5377612"/>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1368" name="TextBox 1367"/>
                  <p:cNvSpPr txBox="1"/>
                  <p:nvPr/>
                </p:nvSpPr>
                <p:spPr>
                  <a:xfrm>
                    <a:off x="1112355" y="5478327"/>
                    <a:ext cx="332988" cy="321274"/>
                  </a:xfrm>
                  <a:prstGeom prst="rect">
                    <a:avLst/>
                  </a:prstGeom>
                  <a:noFill/>
                  <a:ln>
                    <a:noFill/>
                  </a:ln>
                </p:spPr>
                <p:txBody>
                  <a:bodyPr wrap="none" rtlCol="0">
                    <a:spAutoFit/>
                  </a:bodyPr>
                  <a:lstStyle/>
                  <a:p>
                    <a:pPr algn="ctr"/>
                    <a:r>
                      <a:rPr lang="en-US" sz="1000" b="1" dirty="0">
                        <a:solidFill>
                          <a:schemeClr val="tx1">
                            <a:lumMod val="65000"/>
                            <a:lumOff val="35000"/>
                          </a:schemeClr>
                        </a:solidFill>
                      </a:rPr>
                      <a:t>6</a:t>
                    </a:r>
                  </a:p>
                </p:txBody>
              </p:sp>
            </p:grpSp>
            <p:grpSp>
              <p:nvGrpSpPr>
                <p:cNvPr id="1346" name="Group 1345"/>
                <p:cNvGrpSpPr/>
                <p:nvPr/>
              </p:nvGrpSpPr>
              <p:grpSpPr>
                <a:xfrm>
                  <a:off x="3514369" y="5333998"/>
                  <a:ext cx="332988" cy="465603"/>
                  <a:chOff x="1204430" y="5333998"/>
                  <a:chExt cx="332988" cy="465603"/>
                </a:xfrm>
              </p:grpSpPr>
              <p:cxnSp>
                <p:nvCxnSpPr>
                  <p:cNvPr id="1365" name="Straight Connector 1364"/>
                  <p:cNvCxnSpPr/>
                  <p:nvPr/>
                </p:nvCxnSpPr>
                <p:spPr bwMode="auto">
                  <a:xfrm rot="5400000" flipH="1">
                    <a:off x="1323305" y="5377612"/>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1366" name="TextBox 1365"/>
                  <p:cNvSpPr txBox="1"/>
                  <p:nvPr/>
                </p:nvSpPr>
                <p:spPr>
                  <a:xfrm>
                    <a:off x="1204430" y="5478327"/>
                    <a:ext cx="332988" cy="321274"/>
                  </a:xfrm>
                  <a:prstGeom prst="rect">
                    <a:avLst/>
                  </a:prstGeom>
                  <a:noFill/>
                  <a:ln>
                    <a:noFill/>
                  </a:ln>
                </p:spPr>
                <p:txBody>
                  <a:bodyPr wrap="none" rtlCol="0">
                    <a:spAutoFit/>
                  </a:bodyPr>
                  <a:lstStyle/>
                  <a:p>
                    <a:pPr algn="ctr"/>
                    <a:r>
                      <a:rPr lang="en-US" sz="1000" b="1" dirty="0">
                        <a:solidFill>
                          <a:schemeClr val="tx1">
                            <a:lumMod val="65000"/>
                            <a:lumOff val="35000"/>
                          </a:schemeClr>
                        </a:solidFill>
                      </a:rPr>
                      <a:t>9</a:t>
                    </a:r>
                  </a:p>
                </p:txBody>
              </p:sp>
            </p:grpSp>
            <p:grpSp>
              <p:nvGrpSpPr>
                <p:cNvPr id="1347" name="Group 1346"/>
                <p:cNvGrpSpPr/>
                <p:nvPr/>
              </p:nvGrpSpPr>
              <p:grpSpPr>
                <a:xfrm>
                  <a:off x="4314206" y="5333998"/>
                  <a:ext cx="425019" cy="465603"/>
                  <a:chOff x="1234613" y="5333998"/>
                  <a:chExt cx="425019" cy="465603"/>
                </a:xfrm>
              </p:grpSpPr>
              <p:cxnSp>
                <p:nvCxnSpPr>
                  <p:cNvPr id="1363" name="Straight Connector 1362"/>
                  <p:cNvCxnSpPr/>
                  <p:nvPr/>
                </p:nvCxnSpPr>
                <p:spPr bwMode="auto">
                  <a:xfrm rot="5400000" flipH="1">
                    <a:off x="1403509" y="5377612"/>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1364" name="TextBox 1363"/>
                  <p:cNvSpPr txBox="1"/>
                  <p:nvPr/>
                </p:nvSpPr>
                <p:spPr>
                  <a:xfrm>
                    <a:off x="1234613" y="5478327"/>
                    <a:ext cx="425019" cy="321274"/>
                  </a:xfrm>
                  <a:prstGeom prst="rect">
                    <a:avLst/>
                  </a:prstGeom>
                  <a:noFill/>
                  <a:ln>
                    <a:noFill/>
                  </a:ln>
                </p:spPr>
                <p:txBody>
                  <a:bodyPr wrap="none" rtlCol="0">
                    <a:spAutoFit/>
                  </a:bodyPr>
                  <a:lstStyle/>
                  <a:p>
                    <a:pPr algn="ctr"/>
                    <a:r>
                      <a:rPr lang="en-US" sz="1000" b="1" dirty="0">
                        <a:solidFill>
                          <a:schemeClr val="tx1">
                            <a:lumMod val="65000"/>
                            <a:lumOff val="35000"/>
                          </a:schemeClr>
                        </a:solidFill>
                      </a:rPr>
                      <a:t>12</a:t>
                    </a:r>
                  </a:p>
                </p:txBody>
              </p:sp>
            </p:grpSp>
            <p:grpSp>
              <p:nvGrpSpPr>
                <p:cNvPr id="1348" name="Group 1347"/>
                <p:cNvGrpSpPr/>
                <p:nvPr/>
              </p:nvGrpSpPr>
              <p:grpSpPr>
                <a:xfrm>
                  <a:off x="5169115" y="5333998"/>
                  <a:ext cx="425019" cy="465603"/>
                  <a:chOff x="1326688" y="5333998"/>
                  <a:chExt cx="425019" cy="465603"/>
                </a:xfrm>
              </p:grpSpPr>
              <p:cxnSp>
                <p:nvCxnSpPr>
                  <p:cNvPr id="1361" name="Straight Connector 1360"/>
                  <p:cNvCxnSpPr/>
                  <p:nvPr/>
                </p:nvCxnSpPr>
                <p:spPr bwMode="auto">
                  <a:xfrm rot="5400000" flipH="1">
                    <a:off x="1496895" y="5377612"/>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1362" name="TextBox 1361"/>
                  <p:cNvSpPr txBox="1"/>
                  <p:nvPr/>
                </p:nvSpPr>
                <p:spPr>
                  <a:xfrm>
                    <a:off x="1326688" y="5478327"/>
                    <a:ext cx="425019" cy="321274"/>
                  </a:xfrm>
                  <a:prstGeom prst="rect">
                    <a:avLst/>
                  </a:prstGeom>
                  <a:noFill/>
                  <a:ln>
                    <a:noFill/>
                  </a:ln>
                </p:spPr>
                <p:txBody>
                  <a:bodyPr wrap="none" rtlCol="0">
                    <a:spAutoFit/>
                  </a:bodyPr>
                  <a:lstStyle/>
                  <a:p>
                    <a:pPr algn="ctr"/>
                    <a:r>
                      <a:rPr lang="en-US" sz="1000" b="1" dirty="0">
                        <a:solidFill>
                          <a:schemeClr val="tx1">
                            <a:lumMod val="65000"/>
                            <a:lumOff val="35000"/>
                          </a:schemeClr>
                        </a:solidFill>
                      </a:rPr>
                      <a:t>15</a:t>
                    </a:r>
                  </a:p>
                </p:txBody>
              </p:sp>
            </p:grpSp>
            <p:grpSp>
              <p:nvGrpSpPr>
                <p:cNvPr id="1349" name="Group 1348"/>
                <p:cNvGrpSpPr/>
                <p:nvPr/>
              </p:nvGrpSpPr>
              <p:grpSpPr>
                <a:xfrm>
                  <a:off x="6014763" y="5333998"/>
                  <a:ext cx="425019" cy="465603"/>
                  <a:chOff x="1404919" y="5333998"/>
                  <a:chExt cx="425019" cy="465603"/>
                </a:xfrm>
              </p:grpSpPr>
              <p:cxnSp>
                <p:nvCxnSpPr>
                  <p:cNvPr id="1359" name="Straight Connector 1358"/>
                  <p:cNvCxnSpPr/>
                  <p:nvPr/>
                </p:nvCxnSpPr>
                <p:spPr bwMode="auto">
                  <a:xfrm rot="5400000" flipH="1">
                    <a:off x="1573095" y="5377612"/>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1360" name="TextBox 1359"/>
                  <p:cNvSpPr txBox="1"/>
                  <p:nvPr/>
                </p:nvSpPr>
                <p:spPr>
                  <a:xfrm>
                    <a:off x="1404919" y="5478327"/>
                    <a:ext cx="425019" cy="321274"/>
                  </a:xfrm>
                  <a:prstGeom prst="rect">
                    <a:avLst/>
                  </a:prstGeom>
                  <a:noFill/>
                  <a:ln>
                    <a:noFill/>
                  </a:ln>
                </p:spPr>
                <p:txBody>
                  <a:bodyPr wrap="none" rtlCol="0">
                    <a:spAutoFit/>
                  </a:bodyPr>
                  <a:lstStyle/>
                  <a:p>
                    <a:pPr algn="ctr"/>
                    <a:r>
                      <a:rPr lang="en-US" sz="1000" b="1" dirty="0">
                        <a:solidFill>
                          <a:schemeClr val="tx1">
                            <a:lumMod val="65000"/>
                            <a:lumOff val="35000"/>
                          </a:schemeClr>
                        </a:solidFill>
                      </a:rPr>
                      <a:t>18</a:t>
                    </a:r>
                  </a:p>
                </p:txBody>
              </p:sp>
            </p:grpSp>
            <p:grpSp>
              <p:nvGrpSpPr>
                <p:cNvPr id="1350" name="Group 1349"/>
                <p:cNvGrpSpPr/>
                <p:nvPr/>
              </p:nvGrpSpPr>
              <p:grpSpPr>
                <a:xfrm>
                  <a:off x="6873028" y="5333998"/>
                  <a:ext cx="425019" cy="465603"/>
                  <a:chOff x="1484294" y="5333998"/>
                  <a:chExt cx="425019" cy="465603"/>
                </a:xfrm>
              </p:grpSpPr>
              <p:cxnSp>
                <p:nvCxnSpPr>
                  <p:cNvPr id="1357" name="Straight Connector 1356"/>
                  <p:cNvCxnSpPr/>
                  <p:nvPr/>
                </p:nvCxnSpPr>
                <p:spPr bwMode="auto">
                  <a:xfrm rot="5400000" flipH="1">
                    <a:off x="1652682" y="5377612"/>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1358" name="TextBox 1357"/>
                  <p:cNvSpPr txBox="1"/>
                  <p:nvPr/>
                </p:nvSpPr>
                <p:spPr>
                  <a:xfrm>
                    <a:off x="1484294" y="5478327"/>
                    <a:ext cx="425019" cy="321274"/>
                  </a:xfrm>
                  <a:prstGeom prst="rect">
                    <a:avLst/>
                  </a:prstGeom>
                  <a:noFill/>
                  <a:ln>
                    <a:noFill/>
                  </a:ln>
                </p:spPr>
                <p:txBody>
                  <a:bodyPr wrap="none" rtlCol="0">
                    <a:spAutoFit/>
                  </a:bodyPr>
                  <a:lstStyle/>
                  <a:p>
                    <a:pPr algn="ctr"/>
                    <a:r>
                      <a:rPr lang="en-US" sz="1000" b="1" dirty="0">
                        <a:solidFill>
                          <a:schemeClr val="tx1">
                            <a:lumMod val="65000"/>
                            <a:lumOff val="35000"/>
                          </a:schemeClr>
                        </a:solidFill>
                      </a:rPr>
                      <a:t>21</a:t>
                    </a:r>
                  </a:p>
                </p:txBody>
              </p:sp>
            </p:grpSp>
            <p:grpSp>
              <p:nvGrpSpPr>
                <p:cNvPr id="1351" name="Group 1350"/>
                <p:cNvGrpSpPr/>
                <p:nvPr/>
              </p:nvGrpSpPr>
              <p:grpSpPr>
                <a:xfrm>
                  <a:off x="7724482" y="5333998"/>
                  <a:ext cx="425019" cy="465603"/>
                  <a:chOff x="1572116" y="5333998"/>
                  <a:chExt cx="425019" cy="465603"/>
                </a:xfrm>
              </p:grpSpPr>
              <p:cxnSp>
                <p:nvCxnSpPr>
                  <p:cNvPr id="1355" name="Straight Connector 1354"/>
                  <p:cNvCxnSpPr/>
                  <p:nvPr/>
                </p:nvCxnSpPr>
                <p:spPr bwMode="auto">
                  <a:xfrm rot="5400000" flipH="1">
                    <a:off x="1741369" y="5377612"/>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1356" name="TextBox 1355"/>
                  <p:cNvSpPr txBox="1"/>
                  <p:nvPr/>
                </p:nvSpPr>
                <p:spPr>
                  <a:xfrm>
                    <a:off x="1572116" y="5478327"/>
                    <a:ext cx="425019" cy="321274"/>
                  </a:xfrm>
                  <a:prstGeom prst="rect">
                    <a:avLst/>
                  </a:prstGeom>
                  <a:noFill/>
                  <a:ln>
                    <a:noFill/>
                  </a:ln>
                </p:spPr>
                <p:txBody>
                  <a:bodyPr wrap="none" rtlCol="0">
                    <a:spAutoFit/>
                  </a:bodyPr>
                  <a:lstStyle/>
                  <a:p>
                    <a:pPr algn="ctr"/>
                    <a:r>
                      <a:rPr lang="en-US" sz="1000" b="1" dirty="0">
                        <a:solidFill>
                          <a:schemeClr val="tx1">
                            <a:lumMod val="65000"/>
                            <a:lumOff val="35000"/>
                          </a:schemeClr>
                        </a:solidFill>
                      </a:rPr>
                      <a:t>24</a:t>
                    </a:r>
                  </a:p>
                </p:txBody>
              </p:sp>
            </p:grpSp>
            <p:grpSp>
              <p:nvGrpSpPr>
                <p:cNvPr id="1352" name="Group 1351"/>
                <p:cNvGrpSpPr/>
                <p:nvPr/>
              </p:nvGrpSpPr>
              <p:grpSpPr>
                <a:xfrm>
                  <a:off x="8574461" y="5333998"/>
                  <a:ext cx="425019" cy="465603"/>
                  <a:chOff x="896060" y="5333998"/>
                  <a:chExt cx="425019" cy="465603"/>
                </a:xfrm>
              </p:grpSpPr>
              <p:cxnSp>
                <p:nvCxnSpPr>
                  <p:cNvPr id="1353" name="Straight Connector 1352"/>
                  <p:cNvCxnSpPr/>
                  <p:nvPr/>
                </p:nvCxnSpPr>
                <p:spPr bwMode="auto">
                  <a:xfrm rot="5400000" flipH="1">
                    <a:off x="1065095" y="5377612"/>
                    <a:ext cx="87228"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1354" name="TextBox 1353"/>
                  <p:cNvSpPr txBox="1"/>
                  <p:nvPr/>
                </p:nvSpPr>
                <p:spPr>
                  <a:xfrm>
                    <a:off x="896060" y="5478327"/>
                    <a:ext cx="425019" cy="321274"/>
                  </a:xfrm>
                  <a:prstGeom prst="rect">
                    <a:avLst/>
                  </a:prstGeom>
                  <a:noFill/>
                  <a:ln>
                    <a:noFill/>
                  </a:ln>
                </p:spPr>
                <p:txBody>
                  <a:bodyPr wrap="none" rtlCol="0">
                    <a:spAutoFit/>
                  </a:bodyPr>
                  <a:lstStyle/>
                  <a:p>
                    <a:pPr algn="ctr"/>
                    <a:r>
                      <a:rPr lang="en-US" sz="1000" b="1" dirty="0">
                        <a:solidFill>
                          <a:schemeClr val="tx1">
                            <a:lumMod val="65000"/>
                            <a:lumOff val="35000"/>
                          </a:schemeClr>
                        </a:solidFill>
                      </a:rPr>
                      <a:t>27</a:t>
                    </a:r>
                  </a:p>
                </p:txBody>
              </p:sp>
            </p:grpSp>
          </p:grpSp>
          <p:sp>
            <p:nvSpPr>
              <p:cNvPr id="1396" name="Freeform 1395"/>
              <p:cNvSpPr/>
              <p:nvPr/>
            </p:nvSpPr>
            <p:spPr>
              <a:xfrm>
                <a:off x="2291803" y="1298279"/>
                <a:ext cx="4574266" cy="2652062"/>
              </a:xfrm>
              <a:custGeom>
                <a:avLst/>
                <a:gdLst>
                  <a:gd name="connsiteX0" fmla="*/ 6917634 w 6925586"/>
                  <a:gd name="connsiteY0" fmla="*/ 4023360 h 4023360"/>
                  <a:gd name="connsiteX1" fmla="*/ 6925586 w 6925586"/>
                  <a:gd name="connsiteY1" fmla="*/ 3935896 h 4023360"/>
                  <a:gd name="connsiteX2" fmla="*/ 4460681 w 6925586"/>
                  <a:gd name="connsiteY2" fmla="*/ 3927945 h 4023360"/>
                  <a:gd name="connsiteX3" fmla="*/ 4460681 w 6925586"/>
                  <a:gd name="connsiteY3" fmla="*/ 3872286 h 4023360"/>
                  <a:gd name="connsiteX4" fmla="*/ 4150580 w 6925586"/>
                  <a:gd name="connsiteY4" fmla="*/ 3872286 h 4023360"/>
                  <a:gd name="connsiteX5" fmla="*/ 4174434 w 6925586"/>
                  <a:gd name="connsiteY5" fmla="*/ 3832529 h 4023360"/>
                  <a:gd name="connsiteX6" fmla="*/ 3816626 w 6925586"/>
                  <a:gd name="connsiteY6" fmla="*/ 3832529 h 4023360"/>
                  <a:gd name="connsiteX7" fmla="*/ 3792772 w 6925586"/>
                  <a:gd name="connsiteY7" fmla="*/ 3768919 h 4023360"/>
                  <a:gd name="connsiteX8" fmla="*/ 3641697 w 6925586"/>
                  <a:gd name="connsiteY8" fmla="*/ 3776870 h 4023360"/>
                  <a:gd name="connsiteX9" fmla="*/ 3649648 w 6925586"/>
                  <a:gd name="connsiteY9" fmla="*/ 3745065 h 4023360"/>
                  <a:gd name="connsiteX10" fmla="*/ 2615979 w 6925586"/>
                  <a:gd name="connsiteY10" fmla="*/ 3737113 h 4023360"/>
                  <a:gd name="connsiteX11" fmla="*/ 2592125 w 6925586"/>
                  <a:gd name="connsiteY11" fmla="*/ 3681454 h 4023360"/>
                  <a:gd name="connsiteX12" fmla="*/ 2353586 w 6925586"/>
                  <a:gd name="connsiteY12" fmla="*/ 3681454 h 4023360"/>
                  <a:gd name="connsiteX13" fmla="*/ 2107095 w 6925586"/>
                  <a:gd name="connsiteY13" fmla="*/ 3625795 h 4023360"/>
                  <a:gd name="connsiteX14" fmla="*/ 2083241 w 6925586"/>
                  <a:gd name="connsiteY14" fmla="*/ 3546282 h 4023360"/>
                  <a:gd name="connsiteX15" fmla="*/ 2059387 w 6925586"/>
                  <a:gd name="connsiteY15" fmla="*/ 3530380 h 4023360"/>
                  <a:gd name="connsiteX16" fmla="*/ 1963972 w 6925586"/>
                  <a:gd name="connsiteY16" fmla="*/ 3538331 h 4023360"/>
                  <a:gd name="connsiteX17" fmla="*/ 1908313 w 6925586"/>
                  <a:gd name="connsiteY17" fmla="*/ 3482672 h 4023360"/>
                  <a:gd name="connsiteX18" fmla="*/ 1828800 w 6925586"/>
                  <a:gd name="connsiteY18" fmla="*/ 3482672 h 4023360"/>
                  <a:gd name="connsiteX19" fmla="*/ 1836751 w 6925586"/>
                  <a:gd name="connsiteY19" fmla="*/ 3434964 h 4023360"/>
                  <a:gd name="connsiteX20" fmla="*/ 1661822 w 6925586"/>
                  <a:gd name="connsiteY20" fmla="*/ 3427013 h 4023360"/>
                  <a:gd name="connsiteX21" fmla="*/ 1606163 w 6925586"/>
                  <a:gd name="connsiteY21" fmla="*/ 3347500 h 4023360"/>
                  <a:gd name="connsiteX22" fmla="*/ 1574358 w 6925586"/>
                  <a:gd name="connsiteY22" fmla="*/ 3188473 h 4023360"/>
                  <a:gd name="connsiteX23" fmla="*/ 1494845 w 6925586"/>
                  <a:gd name="connsiteY23" fmla="*/ 3037399 h 4023360"/>
                  <a:gd name="connsiteX24" fmla="*/ 1359673 w 6925586"/>
                  <a:gd name="connsiteY24" fmla="*/ 3021496 h 4023360"/>
                  <a:gd name="connsiteX25" fmla="*/ 1296062 w 6925586"/>
                  <a:gd name="connsiteY25" fmla="*/ 2957886 h 4023360"/>
                  <a:gd name="connsiteX26" fmla="*/ 1216549 w 6925586"/>
                  <a:gd name="connsiteY26" fmla="*/ 2957886 h 4023360"/>
                  <a:gd name="connsiteX27" fmla="*/ 1216549 w 6925586"/>
                  <a:gd name="connsiteY27" fmla="*/ 2934032 h 4023360"/>
                  <a:gd name="connsiteX28" fmla="*/ 1065474 w 6925586"/>
                  <a:gd name="connsiteY28" fmla="*/ 2918129 h 4023360"/>
                  <a:gd name="connsiteX29" fmla="*/ 1025718 w 6925586"/>
                  <a:gd name="connsiteY29" fmla="*/ 2727298 h 4023360"/>
                  <a:gd name="connsiteX30" fmla="*/ 993913 w 6925586"/>
                  <a:gd name="connsiteY30" fmla="*/ 2727298 h 4023360"/>
                  <a:gd name="connsiteX31" fmla="*/ 993913 w 6925586"/>
                  <a:gd name="connsiteY31" fmla="*/ 2687541 h 4023360"/>
                  <a:gd name="connsiteX32" fmla="*/ 850789 w 6925586"/>
                  <a:gd name="connsiteY32" fmla="*/ 2687541 h 4023360"/>
                  <a:gd name="connsiteX33" fmla="*/ 850789 w 6925586"/>
                  <a:gd name="connsiteY33" fmla="*/ 2639833 h 4023360"/>
                  <a:gd name="connsiteX34" fmla="*/ 795130 w 6925586"/>
                  <a:gd name="connsiteY34" fmla="*/ 2639833 h 4023360"/>
                  <a:gd name="connsiteX35" fmla="*/ 771276 w 6925586"/>
                  <a:gd name="connsiteY35" fmla="*/ 2401294 h 4023360"/>
                  <a:gd name="connsiteX36" fmla="*/ 1065474 w 6925586"/>
                  <a:gd name="connsiteY36" fmla="*/ 2918129 h 4023360"/>
                  <a:gd name="connsiteX37" fmla="*/ 1025718 w 6925586"/>
                  <a:gd name="connsiteY37" fmla="*/ 2735249 h 4023360"/>
                  <a:gd name="connsiteX38" fmla="*/ 993913 w 6925586"/>
                  <a:gd name="connsiteY38" fmla="*/ 2735249 h 4023360"/>
                  <a:gd name="connsiteX39" fmla="*/ 993913 w 6925586"/>
                  <a:gd name="connsiteY39" fmla="*/ 2687541 h 4023360"/>
                  <a:gd name="connsiteX40" fmla="*/ 850789 w 6925586"/>
                  <a:gd name="connsiteY40" fmla="*/ 2695493 h 4023360"/>
                  <a:gd name="connsiteX41" fmla="*/ 850789 w 6925586"/>
                  <a:gd name="connsiteY41" fmla="*/ 2631882 h 4023360"/>
                  <a:gd name="connsiteX42" fmla="*/ 803081 w 6925586"/>
                  <a:gd name="connsiteY42" fmla="*/ 2631882 h 4023360"/>
                  <a:gd name="connsiteX43" fmla="*/ 763325 w 6925586"/>
                  <a:gd name="connsiteY43" fmla="*/ 2417197 h 4023360"/>
                  <a:gd name="connsiteX44" fmla="*/ 659958 w 6925586"/>
                  <a:gd name="connsiteY44" fmla="*/ 2337684 h 4023360"/>
                  <a:gd name="connsiteX45" fmla="*/ 580445 w 6925586"/>
                  <a:gd name="connsiteY45" fmla="*/ 2138901 h 4023360"/>
                  <a:gd name="connsiteX46" fmla="*/ 524786 w 6925586"/>
                  <a:gd name="connsiteY46" fmla="*/ 1908313 h 4023360"/>
                  <a:gd name="connsiteX47" fmla="*/ 540688 w 6925586"/>
                  <a:gd name="connsiteY47" fmla="*/ 1518700 h 4023360"/>
                  <a:gd name="connsiteX48" fmla="*/ 516834 w 6925586"/>
                  <a:gd name="connsiteY48" fmla="*/ 898498 h 4023360"/>
                  <a:gd name="connsiteX49" fmla="*/ 453224 w 6925586"/>
                  <a:gd name="connsiteY49" fmla="*/ 580446 h 4023360"/>
                  <a:gd name="connsiteX50" fmla="*/ 437321 w 6925586"/>
                  <a:gd name="connsiteY50" fmla="*/ 556592 h 4023360"/>
                  <a:gd name="connsiteX51" fmla="*/ 421419 w 6925586"/>
                  <a:gd name="connsiteY51" fmla="*/ 572494 h 4023360"/>
                  <a:gd name="connsiteX52" fmla="*/ 365760 w 6925586"/>
                  <a:gd name="connsiteY52" fmla="*/ 413468 h 4023360"/>
                  <a:gd name="connsiteX53" fmla="*/ 286247 w 6925586"/>
                  <a:gd name="connsiteY53" fmla="*/ 349858 h 4023360"/>
                  <a:gd name="connsiteX54" fmla="*/ 278295 w 6925586"/>
                  <a:gd name="connsiteY54" fmla="*/ 286247 h 4023360"/>
                  <a:gd name="connsiteX55" fmla="*/ 198782 w 6925586"/>
                  <a:gd name="connsiteY55" fmla="*/ 127221 h 4023360"/>
                  <a:gd name="connsiteX56" fmla="*/ 198782 w 6925586"/>
                  <a:gd name="connsiteY56" fmla="*/ 79513 h 4023360"/>
                  <a:gd name="connsiteX57" fmla="*/ 135172 w 6925586"/>
                  <a:gd name="connsiteY57" fmla="*/ 87465 h 4023360"/>
                  <a:gd name="connsiteX58" fmla="*/ 135172 w 6925586"/>
                  <a:gd name="connsiteY58" fmla="*/ 23854 h 4023360"/>
                  <a:gd name="connsiteX59" fmla="*/ 87464 w 6925586"/>
                  <a:gd name="connsiteY59" fmla="*/ 15903 h 4023360"/>
                  <a:gd name="connsiteX60" fmla="*/ 87464 w 6925586"/>
                  <a:gd name="connsiteY60" fmla="*/ 0 h 4023360"/>
                  <a:gd name="connsiteX61" fmla="*/ 0 w 6925586"/>
                  <a:gd name="connsiteY61" fmla="*/ 15903 h 4023360"/>
                  <a:gd name="connsiteX0" fmla="*/ 6917634 w 6925586"/>
                  <a:gd name="connsiteY0" fmla="*/ 4023360 h 4023360"/>
                  <a:gd name="connsiteX1" fmla="*/ 6925586 w 6925586"/>
                  <a:gd name="connsiteY1" fmla="*/ 3935896 h 4023360"/>
                  <a:gd name="connsiteX2" fmla="*/ 4460681 w 6925586"/>
                  <a:gd name="connsiteY2" fmla="*/ 3927945 h 4023360"/>
                  <a:gd name="connsiteX3" fmla="*/ 4460681 w 6925586"/>
                  <a:gd name="connsiteY3" fmla="*/ 3872286 h 4023360"/>
                  <a:gd name="connsiteX4" fmla="*/ 4150580 w 6925586"/>
                  <a:gd name="connsiteY4" fmla="*/ 3872286 h 4023360"/>
                  <a:gd name="connsiteX5" fmla="*/ 4174434 w 6925586"/>
                  <a:gd name="connsiteY5" fmla="*/ 3832529 h 4023360"/>
                  <a:gd name="connsiteX6" fmla="*/ 3816626 w 6925586"/>
                  <a:gd name="connsiteY6" fmla="*/ 3832529 h 4023360"/>
                  <a:gd name="connsiteX7" fmla="*/ 3792772 w 6925586"/>
                  <a:gd name="connsiteY7" fmla="*/ 3768919 h 4023360"/>
                  <a:gd name="connsiteX8" fmla="*/ 3641697 w 6925586"/>
                  <a:gd name="connsiteY8" fmla="*/ 3776870 h 4023360"/>
                  <a:gd name="connsiteX9" fmla="*/ 3649648 w 6925586"/>
                  <a:gd name="connsiteY9" fmla="*/ 3745065 h 4023360"/>
                  <a:gd name="connsiteX10" fmla="*/ 2615979 w 6925586"/>
                  <a:gd name="connsiteY10" fmla="*/ 3737113 h 4023360"/>
                  <a:gd name="connsiteX11" fmla="*/ 2592125 w 6925586"/>
                  <a:gd name="connsiteY11" fmla="*/ 3681454 h 4023360"/>
                  <a:gd name="connsiteX12" fmla="*/ 2353586 w 6925586"/>
                  <a:gd name="connsiteY12" fmla="*/ 3681454 h 4023360"/>
                  <a:gd name="connsiteX13" fmla="*/ 2107095 w 6925586"/>
                  <a:gd name="connsiteY13" fmla="*/ 3625795 h 4023360"/>
                  <a:gd name="connsiteX14" fmla="*/ 2083241 w 6925586"/>
                  <a:gd name="connsiteY14" fmla="*/ 3546282 h 4023360"/>
                  <a:gd name="connsiteX15" fmla="*/ 2059387 w 6925586"/>
                  <a:gd name="connsiteY15" fmla="*/ 3530380 h 4023360"/>
                  <a:gd name="connsiteX16" fmla="*/ 1963972 w 6925586"/>
                  <a:gd name="connsiteY16" fmla="*/ 3538331 h 4023360"/>
                  <a:gd name="connsiteX17" fmla="*/ 1908313 w 6925586"/>
                  <a:gd name="connsiteY17" fmla="*/ 3482672 h 4023360"/>
                  <a:gd name="connsiteX18" fmla="*/ 1828800 w 6925586"/>
                  <a:gd name="connsiteY18" fmla="*/ 3482672 h 4023360"/>
                  <a:gd name="connsiteX19" fmla="*/ 1836751 w 6925586"/>
                  <a:gd name="connsiteY19" fmla="*/ 3434964 h 4023360"/>
                  <a:gd name="connsiteX20" fmla="*/ 1661822 w 6925586"/>
                  <a:gd name="connsiteY20" fmla="*/ 3427013 h 4023360"/>
                  <a:gd name="connsiteX21" fmla="*/ 1606163 w 6925586"/>
                  <a:gd name="connsiteY21" fmla="*/ 3347500 h 4023360"/>
                  <a:gd name="connsiteX22" fmla="*/ 1574358 w 6925586"/>
                  <a:gd name="connsiteY22" fmla="*/ 3188473 h 4023360"/>
                  <a:gd name="connsiteX23" fmla="*/ 1494845 w 6925586"/>
                  <a:gd name="connsiteY23" fmla="*/ 3037399 h 4023360"/>
                  <a:gd name="connsiteX24" fmla="*/ 1359673 w 6925586"/>
                  <a:gd name="connsiteY24" fmla="*/ 3021496 h 4023360"/>
                  <a:gd name="connsiteX25" fmla="*/ 1296062 w 6925586"/>
                  <a:gd name="connsiteY25" fmla="*/ 2957886 h 4023360"/>
                  <a:gd name="connsiteX26" fmla="*/ 1216549 w 6925586"/>
                  <a:gd name="connsiteY26" fmla="*/ 2957886 h 4023360"/>
                  <a:gd name="connsiteX27" fmla="*/ 1216549 w 6925586"/>
                  <a:gd name="connsiteY27" fmla="*/ 2934032 h 4023360"/>
                  <a:gd name="connsiteX28" fmla="*/ 1065474 w 6925586"/>
                  <a:gd name="connsiteY28" fmla="*/ 2918129 h 4023360"/>
                  <a:gd name="connsiteX29" fmla="*/ 1025718 w 6925586"/>
                  <a:gd name="connsiteY29" fmla="*/ 2727298 h 4023360"/>
                  <a:gd name="connsiteX30" fmla="*/ 993913 w 6925586"/>
                  <a:gd name="connsiteY30" fmla="*/ 2727298 h 4023360"/>
                  <a:gd name="connsiteX31" fmla="*/ 993913 w 6925586"/>
                  <a:gd name="connsiteY31" fmla="*/ 2687541 h 4023360"/>
                  <a:gd name="connsiteX32" fmla="*/ 850789 w 6925586"/>
                  <a:gd name="connsiteY32" fmla="*/ 2687541 h 4023360"/>
                  <a:gd name="connsiteX33" fmla="*/ 850789 w 6925586"/>
                  <a:gd name="connsiteY33" fmla="*/ 2639833 h 4023360"/>
                  <a:gd name="connsiteX34" fmla="*/ 795130 w 6925586"/>
                  <a:gd name="connsiteY34" fmla="*/ 2639833 h 4023360"/>
                  <a:gd name="connsiteX35" fmla="*/ 771276 w 6925586"/>
                  <a:gd name="connsiteY35" fmla="*/ 2401294 h 4023360"/>
                  <a:gd name="connsiteX36" fmla="*/ 1025718 w 6925586"/>
                  <a:gd name="connsiteY36" fmla="*/ 2735249 h 4023360"/>
                  <a:gd name="connsiteX37" fmla="*/ 993913 w 6925586"/>
                  <a:gd name="connsiteY37" fmla="*/ 2735249 h 4023360"/>
                  <a:gd name="connsiteX38" fmla="*/ 993913 w 6925586"/>
                  <a:gd name="connsiteY38" fmla="*/ 2687541 h 4023360"/>
                  <a:gd name="connsiteX39" fmla="*/ 850789 w 6925586"/>
                  <a:gd name="connsiteY39" fmla="*/ 2695493 h 4023360"/>
                  <a:gd name="connsiteX40" fmla="*/ 850789 w 6925586"/>
                  <a:gd name="connsiteY40" fmla="*/ 2631882 h 4023360"/>
                  <a:gd name="connsiteX41" fmla="*/ 803081 w 6925586"/>
                  <a:gd name="connsiteY41" fmla="*/ 2631882 h 4023360"/>
                  <a:gd name="connsiteX42" fmla="*/ 763325 w 6925586"/>
                  <a:gd name="connsiteY42" fmla="*/ 2417197 h 4023360"/>
                  <a:gd name="connsiteX43" fmla="*/ 659958 w 6925586"/>
                  <a:gd name="connsiteY43" fmla="*/ 2337684 h 4023360"/>
                  <a:gd name="connsiteX44" fmla="*/ 580445 w 6925586"/>
                  <a:gd name="connsiteY44" fmla="*/ 2138901 h 4023360"/>
                  <a:gd name="connsiteX45" fmla="*/ 524786 w 6925586"/>
                  <a:gd name="connsiteY45" fmla="*/ 1908313 h 4023360"/>
                  <a:gd name="connsiteX46" fmla="*/ 540688 w 6925586"/>
                  <a:gd name="connsiteY46" fmla="*/ 1518700 h 4023360"/>
                  <a:gd name="connsiteX47" fmla="*/ 516834 w 6925586"/>
                  <a:gd name="connsiteY47" fmla="*/ 898498 h 4023360"/>
                  <a:gd name="connsiteX48" fmla="*/ 453224 w 6925586"/>
                  <a:gd name="connsiteY48" fmla="*/ 580446 h 4023360"/>
                  <a:gd name="connsiteX49" fmla="*/ 437321 w 6925586"/>
                  <a:gd name="connsiteY49" fmla="*/ 556592 h 4023360"/>
                  <a:gd name="connsiteX50" fmla="*/ 421419 w 6925586"/>
                  <a:gd name="connsiteY50" fmla="*/ 572494 h 4023360"/>
                  <a:gd name="connsiteX51" fmla="*/ 365760 w 6925586"/>
                  <a:gd name="connsiteY51" fmla="*/ 413468 h 4023360"/>
                  <a:gd name="connsiteX52" fmla="*/ 286247 w 6925586"/>
                  <a:gd name="connsiteY52" fmla="*/ 349858 h 4023360"/>
                  <a:gd name="connsiteX53" fmla="*/ 278295 w 6925586"/>
                  <a:gd name="connsiteY53" fmla="*/ 286247 h 4023360"/>
                  <a:gd name="connsiteX54" fmla="*/ 198782 w 6925586"/>
                  <a:gd name="connsiteY54" fmla="*/ 127221 h 4023360"/>
                  <a:gd name="connsiteX55" fmla="*/ 198782 w 6925586"/>
                  <a:gd name="connsiteY55" fmla="*/ 79513 h 4023360"/>
                  <a:gd name="connsiteX56" fmla="*/ 135172 w 6925586"/>
                  <a:gd name="connsiteY56" fmla="*/ 87465 h 4023360"/>
                  <a:gd name="connsiteX57" fmla="*/ 135172 w 6925586"/>
                  <a:gd name="connsiteY57" fmla="*/ 23854 h 4023360"/>
                  <a:gd name="connsiteX58" fmla="*/ 87464 w 6925586"/>
                  <a:gd name="connsiteY58" fmla="*/ 15903 h 4023360"/>
                  <a:gd name="connsiteX59" fmla="*/ 87464 w 6925586"/>
                  <a:gd name="connsiteY59" fmla="*/ 0 h 4023360"/>
                  <a:gd name="connsiteX60" fmla="*/ 0 w 6925586"/>
                  <a:gd name="connsiteY60" fmla="*/ 15903 h 4023360"/>
                  <a:gd name="connsiteX0" fmla="*/ 6917634 w 6925586"/>
                  <a:gd name="connsiteY0" fmla="*/ 4023360 h 4023360"/>
                  <a:gd name="connsiteX1" fmla="*/ 6925586 w 6925586"/>
                  <a:gd name="connsiteY1" fmla="*/ 3935896 h 4023360"/>
                  <a:gd name="connsiteX2" fmla="*/ 4460681 w 6925586"/>
                  <a:gd name="connsiteY2" fmla="*/ 3927945 h 4023360"/>
                  <a:gd name="connsiteX3" fmla="*/ 4460681 w 6925586"/>
                  <a:gd name="connsiteY3" fmla="*/ 3872286 h 4023360"/>
                  <a:gd name="connsiteX4" fmla="*/ 4150580 w 6925586"/>
                  <a:gd name="connsiteY4" fmla="*/ 3872286 h 4023360"/>
                  <a:gd name="connsiteX5" fmla="*/ 4174434 w 6925586"/>
                  <a:gd name="connsiteY5" fmla="*/ 3832529 h 4023360"/>
                  <a:gd name="connsiteX6" fmla="*/ 3816626 w 6925586"/>
                  <a:gd name="connsiteY6" fmla="*/ 3832529 h 4023360"/>
                  <a:gd name="connsiteX7" fmla="*/ 3792772 w 6925586"/>
                  <a:gd name="connsiteY7" fmla="*/ 3768919 h 4023360"/>
                  <a:gd name="connsiteX8" fmla="*/ 3641697 w 6925586"/>
                  <a:gd name="connsiteY8" fmla="*/ 3776870 h 4023360"/>
                  <a:gd name="connsiteX9" fmla="*/ 3649648 w 6925586"/>
                  <a:gd name="connsiteY9" fmla="*/ 3745065 h 4023360"/>
                  <a:gd name="connsiteX10" fmla="*/ 2615979 w 6925586"/>
                  <a:gd name="connsiteY10" fmla="*/ 3737113 h 4023360"/>
                  <a:gd name="connsiteX11" fmla="*/ 2592125 w 6925586"/>
                  <a:gd name="connsiteY11" fmla="*/ 3681454 h 4023360"/>
                  <a:gd name="connsiteX12" fmla="*/ 2353586 w 6925586"/>
                  <a:gd name="connsiteY12" fmla="*/ 3681454 h 4023360"/>
                  <a:gd name="connsiteX13" fmla="*/ 2107095 w 6925586"/>
                  <a:gd name="connsiteY13" fmla="*/ 3625795 h 4023360"/>
                  <a:gd name="connsiteX14" fmla="*/ 2083241 w 6925586"/>
                  <a:gd name="connsiteY14" fmla="*/ 3546282 h 4023360"/>
                  <a:gd name="connsiteX15" fmla="*/ 2059387 w 6925586"/>
                  <a:gd name="connsiteY15" fmla="*/ 3530380 h 4023360"/>
                  <a:gd name="connsiteX16" fmla="*/ 1963972 w 6925586"/>
                  <a:gd name="connsiteY16" fmla="*/ 3538331 h 4023360"/>
                  <a:gd name="connsiteX17" fmla="*/ 1908313 w 6925586"/>
                  <a:gd name="connsiteY17" fmla="*/ 3482672 h 4023360"/>
                  <a:gd name="connsiteX18" fmla="*/ 1828800 w 6925586"/>
                  <a:gd name="connsiteY18" fmla="*/ 3482672 h 4023360"/>
                  <a:gd name="connsiteX19" fmla="*/ 1836751 w 6925586"/>
                  <a:gd name="connsiteY19" fmla="*/ 3434964 h 4023360"/>
                  <a:gd name="connsiteX20" fmla="*/ 1661822 w 6925586"/>
                  <a:gd name="connsiteY20" fmla="*/ 3427013 h 4023360"/>
                  <a:gd name="connsiteX21" fmla="*/ 1606163 w 6925586"/>
                  <a:gd name="connsiteY21" fmla="*/ 3347500 h 4023360"/>
                  <a:gd name="connsiteX22" fmla="*/ 1574358 w 6925586"/>
                  <a:gd name="connsiteY22" fmla="*/ 3188473 h 4023360"/>
                  <a:gd name="connsiteX23" fmla="*/ 1494845 w 6925586"/>
                  <a:gd name="connsiteY23" fmla="*/ 3037399 h 4023360"/>
                  <a:gd name="connsiteX24" fmla="*/ 1359673 w 6925586"/>
                  <a:gd name="connsiteY24" fmla="*/ 3021496 h 4023360"/>
                  <a:gd name="connsiteX25" fmla="*/ 1296062 w 6925586"/>
                  <a:gd name="connsiteY25" fmla="*/ 2957886 h 4023360"/>
                  <a:gd name="connsiteX26" fmla="*/ 1216549 w 6925586"/>
                  <a:gd name="connsiteY26" fmla="*/ 2957886 h 4023360"/>
                  <a:gd name="connsiteX27" fmla="*/ 1216549 w 6925586"/>
                  <a:gd name="connsiteY27" fmla="*/ 2934032 h 4023360"/>
                  <a:gd name="connsiteX28" fmla="*/ 1065474 w 6925586"/>
                  <a:gd name="connsiteY28" fmla="*/ 2918129 h 4023360"/>
                  <a:gd name="connsiteX29" fmla="*/ 1025718 w 6925586"/>
                  <a:gd name="connsiteY29" fmla="*/ 2727298 h 4023360"/>
                  <a:gd name="connsiteX30" fmla="*/ 993913 w 6925586"/>
                  <a:gd name="connsiteY30" fmla="*/ 2727298 h 4023360"/>
                  <a:gd name="connsiteX31" fmla="*/ 993913 w 6925586"/>
                  <a:gd name="connsiteY31" fmla="*/ 2687541 h 4023360"/>
                  <a:gd name="connsiteX32" fmla="*/ 850789 w 6925586"/>
                  <a:gd name="connsiteY32" fmla="*/ 2687541 h 4023360"/>
                  <a:gd name="connsiteX33" fmla="*/ 850789 w 6925586"/>
                  <a:gd name="connsiteY33" fmla="*/ 2639833 h 4023360"/>
                  <a:gd name="connsiteX34" fmla="*/ 795130 w 6925586"/>
                  <a:gd name="connsiteY34" fmla="*/ 2639833 h 4023360"/>
                  <a:gd name="connsiteX35" fmla="*/ 771276 w 6925586"/>
                  <a:gd name="connsiteY35" fmla="*/ 2401294 h 4023360"/>
                  <a:gd name="connsiteX36" fmla="*/ 1025718 w 6925586"/>
                  <a:gd name="connsiteY36" fmla="*/ 2735249 h 4023360"/>
                  <a:gd name="connsiteX37" fmla="*/ 993913 w 6925586"/>
                  <a:gd name="connsiteY37" fmla="*/ 2735249 h 4023360"/>
                  <a:gd name="connsiteX38" fmla="*/ 850789 w 6925586"/>
                  <a:gd name="connsiteY38" fmla="*/ 2695493 h 4023360"/>
                  <a:gd name="connsiteX39" fmla="*/ 850789 w 6925586"/>
                  <a:gd name="connsiteY39" fmla="*/ 2631882 h 4023360"/>
                  <a:gd name="connsiteX40" fmla="*/ 803081 w 6925586"/>
                  <a:gd name="connsiteY40" fmla="*/ 2631882 h 4023360"/>
                  <a:gd name="connsiteX41" fmla="*/ 763325 w 6925586"/>
                  <a:gd name="connsiteY41" fmla="*/ 2417197 h 4023360"/>
                  <a:gd name="connsiteX42" fmla="*/ 659958 w 6925586"/>
                  <a:gd name="connsiteY42" fmla="*/ 2337684 h 4023360"/>
                  <a:gd name="connsiteX43" fmla="*/ 580445 w 6925586"/>
                  <a:gd name="connsiteY43" fmla="*/ 2138901 h 4023360"/>
                  <a:gd name="connsiteX44" fmla="*/ 524786 w 6925586"/>
                  <a:gd name="connsiteY44" fmla="*/ 1908313 h 4023360"/>
                  <a:gd name="connsiteX45" fmla="*/ 540688 w 6925586"/>
                  <a:gd name="connsiteY45" fmla="*/ 1518700 h 4023360"/>
                  <a:gd name="connsiteX46" fmla="*/ 516834 w 6925586"/>
                  <a:gd name="connsiteY46" fmla="*/ 898498 h 4023360"/>
                  <a:gd name="connsiteX47" fmla="*/ 453224 w 6925586"/>
                  <a:gd name="connsiteY47" fmla="*/ 580446 h 4023360"/>
                  <a:gd name="connsiteX48" fmla="*/ 437321 w 6925586"/>
                  <a:gd name="connsiteY48" fmla="*/ 556592 h 4023360"/>
                  <a:gd name="connsiteX49" fmla="*/ 421419 w 6925586"/>
                  <a:gd name="connsiteY49" fmla="*/ 572494 h 4023360"/>
                  <a:gd name="connsiteX50" fmla="*/ 365760 w 6925586"/>
                  <a:gd name="connsiteY50" fmla="*/ 413468 h 4023360"/>
                  <a:gd name="connsiteX51" fmla="*/ 286247 w 6925586"/>
                  <a:gd name="connsiteY51" fmla="*/ 349858 h 4023360"/>
                  <a:gd name="connsiteX52" fmla="*/ 278295 w 6925586"/>
                  <a:gd name="connsiteY52" fmla="*/ 286247 h 4023360"/>
                  <a:gd name="connsiteX53" fmla="*/ 198782 w 6925586"/>
                  <a:gd name="connsiteY53" fmla="*/ 127221 h 4023360"/>
                  <a:gd name="connsiteX54" fmla="*/ 198782 w 6925586"/>
                  <a:gd name="connsiteY54" fmla="*/ 79513 h 4023360"/>
                  <a:gd name="connsiteX55" fmla="*/ 135172 w 6925586"/>
                  <a:gd name="connsiteY55" fmla="*/ 87465 h 4023360"/>
                  <a:gd name="connsiteX56" fmla="*/ 135172 w 6925586"/>
                  <a:gd name="connsiteY56" fmla="*/ 23854 h 4023360"/>
                  <a:gd name="connsiteX57" fmla="*/ 87464 w 6925586"/>
                  <a:gd name="connsiteY57" fmla="*/ 15903 h 4023360"/>
                  <a:gd name="connsiteX58" fmla="*/ 87464 w 6925586"/>
                  <a:gd name="connsiteY58" fmla="*/ 0 h 4023360"/>
                  <a:gd name="connsiteX59" fmla="*/ 0 w 6925586"/>
                  <a:gd name="connsiteY59" fmla="*/ 15903 h 4023360"/>
                  <a:gd name="connsiteX0" fmla="*/ 6917634 w 6925586"/>
                  <a:gd name="connsiteY0" fmla="*/ 4023360 h 4023360"/>
                  <a:gd name="connsiteX1" fmla="*/ 6925586 w 6925586"/>
                  <a:gd name="connsiteY1" fmla="*/ 3935896 h 4023360"/>
                  <a:gd name="connsiteX2" fmla="*/ 4460681 w 6925586"/>
                  <a:gd name="connsiteY2" fmla="*/ 3927945 h 4023360"/>
                  <a:gd name="connsiteX3" fmla="*/ 4460681 w 6925586"/>
                  <a:gd name="connsiteY3" fmla="*/ 3872286 h 4023360"/>
                  <a:gd name="connsiteX4" fmla="*/ 4150580 w 6925586"/>
                  <a:gd name="connsiteY4" fmla="*/ 3872286 h 4023360"/>
                  <a:gd name="connsiteX5" fmla="*/ 4174434 w 6925586"/>
                  <a:gd name="connsiteY5" fmla="*/ 3832529 h 4023360"/>
                  <a:gd name="connsiteX6" fmla="*/ 3816626 w 6925586"/>
                  <a:gd name="connsiteY6" fmla="*/ 3832529 h 4023360"/>
                  <a:gd name="connsiteX7" fmla="*/ 3792772 w 6925586"/>
                  <a:gd name="connsiteY7" fmla="*/ 3768919 h 4023360"/>
                  <a:gd name="connsiteX8" fmla="*/ 3641697 w 6925586"/>
                  <a:gd name="connsiteY8" fmla="*/ 3776870 h 4023360"/>
                  <a:gd name="connsiteX9" fmla="*/ 3649648 w 6925586"/>
                  <a:gd name="connsiteY9" fmla="*/ 3745065 h 4023360"/>
                  <a:gd name="connsiteX10" fmla="*/ 2615979 w 6925586"/>
                  <a:gd name="connsiteY10" fmla="*/ 3737113 h 4023360"/>
                  <a:gd name="connsiteX11" fmla="*/ 2592125 w 6925586"/>
                  <a:gd name="connsiteY11" fmla="*/ 3681454 h 4023360"/>
                  <a:gd name="connsiteX12" fmla="*/ 2353586 w 6925586"/>
                  <a:gd name="connsiteY12" fmla="*/ 3681454 h 4023360"/>
                  <a:gd name="connsiteX13" fmla="*/ 2107095 w 6925586"/>
                  <a:gd name="connsiteY13" fmla="*/ 3625795 h 4023360"/>
                  <a:gd name="connsiteX14" fmla="*/ 2083241 w 6925586"/>
                  <a:gd name="connsiteY14" fmla="*/ 3546282 h 4023360"/>
                  <a:gd name="connsiteX15" fmla="*/ 2059387 w 6925586"/>
                  <a:gd name="connsiteY15" fmla="*/ 3530380 h 4023360"/>
                  <a:gd name="connsiteX16" fmla="*/ 1963972 w 6925586"/>
                  <a:gd name="connsiteY16" fmla="*/ 3538331 h 4023360"/>
                  <a:gd name="connsiteX17" fmla="*/ 1908313 w 6925586"/>
                  <a:gd name="connsiteY17" fmla="*/ 3482672 h 4023360"/>
                  <a:gd name="connsiteX18" fmla="*/ 1828800 w 6925586"/>
                  <a:gd name="connsiteY18" fmla="*/ 3482672 h 4023360"/>
                  <a:gd name="connsiteX19" fmla="*/ 1836751 w 6925586"/>
                  <a:gd name="connsiteY19" fmla="*/ 3434964 h 4023360"/>
                  <a:gd name="connsiteX20" fmla="*/ 1661822 w 6925586"/>
                  <a:gd name="connsiteY20" fmla="*/ 3427013 h 4023360"/>
                  <a:gd name="connsiteX21" fmla="*/ 1606163 w 6925586"/>
                  <a:gd name="connsiteY21" fmla="*/ 3347500 h 4023360"/>
                  <a:gd name="connsiteX22" fmla="*/ 1574358 w 6925586"/>
                  <a:gd name="connsiteY22" fmla="*/ 3188473 h 4023360"/>
                  <a:gd name="connsiteX23" fmla="*/ 1494845 w 6925586"/>
                  <a:gd name="connsiteY23" fmla="*/ 3037399 h 4023360"/>
                  <a:gd name="connsiteX24" fmla="*/ 1359673 w 6925586"/>
                  <a:gd name="connsiteY24" fmla="*/ 3021496 h 4023360"/>
                  <a:gd name="connsiteX25" fmla="*/ 1296062 w 6925586"/>
                  <a:gd name="connsiteY25" fmla="*/ 2957886 h 4023360"/>
                  <a:gd name="connsiteX26" fmla="*/ 1216549 w 6925586"/>
                  <a:gd name="connsiteY26" fmla="*/ 2957886 h 4023360"/>
                  <a:gd name="connsiteX27" fmla="*/ 1216549 w 6925586"/>
                  <a:gd name="connsiteY27" fmla="*/ 2934032 h 4023360"/>
                  <a:gd name="connsiteX28" fmla="*/ 1065474 w 6925586"/>
                  <a:gd name="connsiteY28" fmla="*/ 2918129 h 4023360"/>
                  <a:gd name="connsiteX29" fmla="*/ 1025718 w 6925586"/>
                  <a:gd name="connsiteY29" fmla="*/ 2727298 h 4023360"/>
                  <a:gd name="connsiteX30" fmla="*/ 993913 w 6925586"/>
                  <a:gd name="connsiteY30" fmla="*/ 2727298 h 4023360"/>
                  <a:gd name="connsiteX31" fmla="*/ 850789 w 6925586"/>
                  <a:gd name="connsiteY31" fmla="*/ 2687541 h 4023360"/>
                  <a:gd name="connsiteX32" fmla="*/ 850789 w 6925586"/>
                  <a:gd name="connsiteY32" fmla="*/ 2639833 h 4023360"/>
                  <a:gd name="connsiteX33" fmla="*/ 795130 w 6925586"/>
                  <a:gd name="connsiteY33" fmla="*/ 2639833 h 4023360"/>
                  <a:gd name="connsiteX34" fmla="*/ 771276 w 6925586"/>
                  <a:gd name="connsiteY34" fmla="*/ 2401294 h 4023360"/>
                  <a:gd name="connsiteX35" fmla="*/ 1025718 w 6925586"/>
                  <a:gd name="connsiteY35" fmla="*/ 2735249 h 4023360"/>
                  <a:gd name="connsiteX36" fmla="*/ 993913 w 6925586"/>
                  <a:gd name="connsiteY36" fmla="*/ 2735249 h 4023360"/>
                  <a:gd name="connsiteX37" fmla="*/ 850789 w 6925586"/>
                  <a:gd name="connsiteY37" fmla="*/ 2695493 h 4023360"/>
                  <a:gd name="connsiteX38" fmla="*/ 850789 w 6925586"/>
                  <a:gd name="connsiteY38" fmla="*/ 2631882 h 4023360"/>
                  <a:gd name="connsiteX39" fmla="*/ 803081 w 6925586"/>
                  <a:gd name="connsiteY39" fmla="*/ 2631882 h 4023360"/>
                  <a:gd name="connsiteX40" fmla="*/ 763325 w 6925586"/>
                  <a:gd name="connsiteY40" fmla="*/ 2417197 h 4023360"/>
                  <a:gd name="connsiteX41" fmla="*/ 659958 w 6925586"/>
                  <a:gd name="connsiteY41" fmla="*/ 2337684 h 4023360"/>
                  <a:gd name="connsiteX42" fmla="*/ 580445 w 6925586"/>
                  <a:gd name="connsiteY42" fmla="*/ 2138901 h 4023360"/>
                  <a:gd name="connsiteX43" fmla="*/ 524786 w 6925586"/>
                  <a:gd name="connsiteY43" fmla="*/ 1908313 h 4023360"/>
                  <a:gd name="connsiteX44" fmla="*/ 540688 w 6925586"/>
                  <a:gd name="connsiteY44" fmla="*/ 1518700 h 4023360"/>
                  <a:gd name="connsiteX45" fmla="*/ 516834 w 6925586"/>
                  <a:gd name="connsiteY45" fmla="*/ 898498 h 4023360"/>
                  <a:gd name="connsiteX46" fmla="*/ 453224 w 6925586"/>
                  <a:gd name="connsiteY46" fmla="*/ 580446 h 4023360"/>
                  <a:gd name="connsiteX47" fmla="*/ 437321 w 6925586"/>
                  <a:gd name="connsiteY47" fmla="*/ 556592 h 4023360"/>
                  <a:gd name="connsiteX48" fmla="*/ 421419 w 6925586"/>
                  <a:gd name="connsiteY48" fmla="*/ 572494 h 4023360"/>
                  <a:gd name="connsiteX49" fmla="*/ 365760 w 6925586"/>
                  <a:gd name="connsiteY49" fmla="*/ 413468 h 4023360"/>
                  <a:gd name="connsiteX50" fmla="*/ 286247 w 6925586"/>
                  <a:gd name="connsiteY50" fmla="*/ 349858 h 4023360"/>
                  <a:gd name="connsiteX51" fmla="*/ 278295 w 6925586"/>
                  <a:gd name="connsiteY51" fmla="*/ 286247 h 4023360"/>
                  <a:gd name="connsiteX52" fmla="*/ 198782 w 6925586"/>
                  <a:gd name="connsiteY52" fmla="*/ 127221 h 4023360"/>
                  <a:gd name="connsiteX53" fmla="*/ 198782 w 6925586"/>
                  <a:gd name="connsiteY53" fmla="*/ 79513 h 4023360"/>
                  <a:gd name="connsiteX54" fmla="*/ 135172 w 6925586"/>
                  <a:gd name="connsiteY54" fmla="*/ 87465 h 4023360"/>
                  <a:gd name="connsiteX55" fmla="*/ 135172 w 6925586"/>
                  <a:gd name="connsiteY55" fmla="*/ 23854 h 4023360"/>
                  <a:gd name="connsiteX56" fmla="*/ 87464 w 6925586"/>
                  <a:gd name="connsiteY56" fmla="*/ 15903 h 4023360"/>
                  <a:gd name="connsiteX57" fmla="*/ 87464 w 6925586"/>
                  <a:gd name="connsiteY57" fmla="*/ 0 h 4023360"/>
                  <a:gd name="connsiteX58" fmla="*/ 0 w 6925586"/>
                  <a:gd name="connsiteY58" fmla="*/ 15903 h 4023360"/>
                  <a:gd name="connsiteX0" fmla="*/ 6917634 w 6925586"/>
                  <a:gd name="connsiteY0" fmla="*/ 4023360 h 4023360"/>
                  <a:gd name="connsiteX1" fmla="*/ 6925586 w 6925586"/>
                  <a:gd name="connsiteY1" fmla="*/ 3935896 h 4023360"/>
                  <a:gd name="connsiteX2" fmla="*/ 4460681 w 6925586"/>
                  <a:gd name="connsiteY2" fmla="*/ 3927945 h 4023360"/>
                  <a:gd name="connsiteX3" fmla="*/ 4460681 w 6925586"/>
                  <a:gd name="connsiteY3" fmla="*/ 3872286 h 4023360"/>
                  <a:gd name="connsiteX4" fmla="*/ 4150580 w 6925586"/>
                  <a:gd name="connsiteY4" fmla="*/ 3872286 h 4023360"/>
                  <a:gd name="connsiteX5" fmla="*/ 4174434 w 6925586"/>
                  <a:gd name="connsiteY5" fmla="*/ 3832529 h 4023360"/>
                  <a:gd name="connsiteX6" fmla="*/ 3816626 w 6925586"/>
                  <a:gd name="connsiteY6" fmla="*/ 3832529 h 4023360"/>
                  <a:gd name="connsiteX7" fmla="*/ 3792772 w 6925586"/>
                  <a:gd name="connsiteY7" fmla="*/ 3768919 h 4023360"/>
                  <a:gd name="connsiteX8" fmla="*/ 3641697 w 6925586"/>
                  <a:gd name="connsiteY8" fmla="*/ 3776870 h 4023360"/>
                  <a:gd name="connsiteX9" fmla="*/ 3649648 w 6925586"/>
                  <a:gd name="connsiteY9" fmla="*/ 3745065 h 4023360"/>
                  <a:gd name="connsiteX10" fmla="*/ 2615979 w 6925586"/>
                  <a:gd name="connsiteY10" fmla="*/ 3737113 h 4023360"/>
                  <a:gd name="connsiteX11" fmla="*/ 2592125 w 6925586"/>
                  <a:gd name="connsiteY11" fmla="*/ 3681454 h 4023360"/>
                  <a:gd name="connsiteX12" fmla="*/ 2353586 w 6925586"/>
                  <a:gd name="connsiteY12" fmla="*/ 3681454 h 4023360"/>
                  <a:gd name="connsiteX13" fmla="*/ 2107095 w 6925586"/>
                  <a:gd name="connsiteY13" fmla="*/ 3625795 h 4023360"/>
                  <a:gd name="connsiteX14" fmla="*/ 2083241 w 6925586"/>
                  <a:gd name="connsiteY14" fmla="*/ 3546282 h 4023360"/>
                  <a:gd name="connsiteX15" fmla="*/ 2059387 w 6925586"/>
                  <a:gd name="connsiteY15" fmla="*/ 3530380 h 4023360"/>
                  <a:gd name="connsiteX16" fmla="*/ 1963972 w 6925586"/>
                  <a:gd name="connsiteY16" fmla="*/ 3538331 h 4023360"/>
                  <a:gd name="connsiteX17" fmla="*/ 1908313 w 6925586"/>
                  <a:gd name="connsiteY17" fmla="*/ 3482672 h 4023360"/>
                  <a:gd name="connsiteX18" fmla="*/ 1828800 w 6925586"/>
                  <a:gd name="connsiteY18" fmla="*/ 3482672 h 4023360"/>
                  <a:gd name="connsiteX19" fmla="*/ 1836751 w 6925586"/>
                  <a:gd name="connsiteY19" fmla="*/ 3434964 h 4023360"/>
                  <a:gd name="connsiteX20" fmla="*/ 1661822 w 6925586"/>
                  <a:gd name="connsiteY20" fmla="*/ 3427013 h 4023360"/>
                  <a:gd name="connsiteX21" fmla="*/ 1606163 w 6925586"/>
                  <a:gd name="connsiteY21" fmla="*/ 3347500 h 4023360"/>
                  <a:gd name="connsiteX22" fmla="*/ 1574358 w 6925586"/>
                  <a:gd name="connsiteY22" fmla="*/ 3188473 h 4023360"/>
                  <a:gd name="connsiteX23" fmla="*/ 1494845 w 6925586"/>
                  <a:gd name="connsiteY23" fmla="*/ 3037399 h 4023360"/>
                  <a:gd name="connsiteX24" fmla="*/ 1359673 w 6925586"/>
                  <a:gd name="connsiteY24" fmla="*/ 3021496 h 4023360"/>
                  <a:gd name="connsiteX25" fmla="*/ 1296062 w 6925586"/>
                  <a:gd name="connsiteY25" fmla="*/ 2957886 h 4023360"/>
                  <a:gd name="connsiteX26" fmla="*/ 1216549 w 6925586"/>
                  <a:gd name="connsiteY26" fmla="*/ 2957886 h 4023360"/>
                  <a:gd name="connsiteX27" fmla="*/ 1216549 w 6925586"/>
                  <a:gd name="connsiteY27" fmla="*/ 2934032 h 4023360"/>
                  <a:gd name="connsiteX28" fmla="*/ 1065474 w 6925586"/>
                  <a:gd name="connsiteY28" fmla="*/ 2918129 h 4023360"/>
                  <a:gd name="connsiteX29" fmla="*/ 1025718 w 6925586"/>
                  <a:gd name="connsiteY29" fmla="*/ 2727298 h 4023360"/>
                  <a:gd name="connsiteX30" fmla="*/ 993913 w 6925586"/>
                  <a:gd name="connsiteY30" fmla="*/ 2727298 h 4023360"/>
                  <a:gd name="connsiteX31" fmla="*/ 850789 w 6925586"/>
                  <a:gd name="connsiteY31" fmla="*/ 2687541 h 4023360"/>
                  <a:gd name="connsiteX32" fmla="*/ 850789 w 6925586"/>
                  <a:gd name="connsiteY32" fmla="*/ 2639833 h 4023360"/>
                  <a:gd name="connsiteX33" fmla="*/ 795130 w 6925586"/>
                  <a:gd name="connsiteY33" fmla="*/ 2639833 h 4023360"/>
                  <a:gd name="connsiteX34" fmla="*/ 771276 w 6925586"/>
                  <a:gd name="connsiteY34" fmla="*/ 2401294 h 4023360"/>
                  <a:gd name="connsiteX35" fmla="*/ 1025718 w 6925586"/>
                  <a:gd name="connsiteY35" fmla="*/ 2735249 h 4023360"/>
                  <a:gd name="connsiteX36" fmla="*/ 850789 w 6925586"/>
                  <a:gd name="connsiteY36" fmla="*/ 2695493 h 4023360"/>
                  <a:gd name="connsiteX37" fmla="*/ 850789 w 6925586"/>
                  <a:gd name="connsiteY37" fmla="*/ 2631882 h 4023360"/>
                  <a:gd name="connsiteX38" fmla="*/ 803081 w 6925586"/>
                  <a:gd name="connsiteY38" fmla="*/ 2631882 h 4023360"/>
                  <a:gd name="connsiteX39" fmla="*/ 763325 w 6925586"/>
                  <a:gd name="connsiteY39" fmla="*/ 2417197 h 4023360"/>
                  <a:gd name="connsiteX40" fmla="*/ 659958 w 6925586"/>
                  <a:gd name="connsiteY40" fmla="*/ 2337684 h 4023360"/>
                  <a:gd name="connsiteX41" fmla="*/ 580445 w 6925586"/>
                  <a:gd name="connsiteY41" fmla="*/ 2138901 h 4023360"/>
                  <a:gd name="connsiteX42" fmla="*/ 524786 w 6925586"/>
                  <a:gd name="connsiteY42" fmla="*/ 1908313 h 4023360"/>
                  <a:gd name="connsiteX43" fmla="*/ 540688 w 6925586"/>
                  <a:gd name="connsiteY43" fmla="*/ 1518700 h 4023360"/>
                  <a:gd name="connsiteX44" fmla="*/ 516834 w 6925586"/>
                  <a:gd name="connsiteY44" fmla="*/ 898498 h 4023360"/>
                  <a:gd name="connsiteX45" fmla="*/ 453224 w 6925586"/>
                  <a:gd name="connsiteY45" fmla="*/ 580446 h 4023360"/>
                  <a:gd name="connsiteX46" fmla="*/ 437321 w 6925586"/>
                  <a:gd name="connsiteY46" fmla="*/ 556592 h 4023360"/>
                  <a:gd name="connsiteX47" fmla="*/ 421419 w 6925586"/>
                  <a:gd name="connsiteY47" fmla="*/ 572494 h 4023360"/>
                  <a:gd name="connsiteX48" fmla="*/ 365760 w 6925586"/>
                  <a:gd name="connsiteY48" fmla="*/ 413468 h 4023360"/>
                  <a:gd name="connsiteX49" fmla="*/ 286247 w 6925586"/>
                  <a:gd name="connsiteY49" fmla="*/ 349858 h 4023360"/>
                  <a:gd name="connsiteX50" fmla="*/ 278295 w 6925586"/>
                  <a:gd name="connsiteY50" fmla="*/ 286247 h 4023360"/>
                  <a:gd name="connsiteX51" fmla="*/ 198782 w 6925586"/>
                  <a:gd name="connsiteY51" fmla="*/ 127221 h 4023360"/>
                  <a:gd name="connsiteX52" fmla="*/ 198782 w 6925586"/>
                  <a:gd name="connsiteY52" fmla="*/ 79513 h 4023360"/>
                  <a:gd name="connsiteX53" fmla="*/ 135172 w 6925586"/>
                  <a:gd name="connsiteY53" fmla="*/ 87465 h 4023360"/>
                  <a:gd name="connsiteX54" fmla="*/ 135172 w 6925586"/>
                  <a:gd name="connsiteY54" fmla="*/ 23854 h 4023360"/>
                  <a:gd name="connsiteX55" fmla="*/ 87464 w 6925586"/>
                  <a:gd name="connsiteY55" fmla="*/ 15903 h 4023360"/>
                  <a:gd name="connsiteX56" fmla="*/ 87464 w 6925586"/>
                  <a:gd name="connsiteY56" fmla="*/ 0 h 4023360"/>
                  <a:gd name="connsiteX57" fmla="*/ 0 w 6925586"/>
                  <a:gd name="connsiteY57" fmla="*/ 15903 h 4023360"/>
                  <a:gd name="connsiteX0" fmla="*/ 6917634 w 6925586"/>
                  <a:gd name="connsiteY0" fmla="*/ 4023360 h 4023360"/>
                  <a:gd name="connsiteX1" fmla="*/ 6925586 w 6925586"/>
                  <a:gd name="connsiteY1" fmla="*/ 3935896 h 4023360"/>
                  <a:gd name="connsiteX2" fmla="*/ 4460681 w 6925586"/>
                  <a:gd name="connsiteY2" fmla="*/ 3927945 h 4023360"/>
                  <a:gd name="connsiteX3" fmla="*/ 4460681 w 6925586"/>
                  <a:gd name="connsiteY3" fmla="*/ 3872286 h 4023360"/>
                  <a:gd name="connsiteX4" fmla="*/ 4150580 w 6925586"/>
                  <a:gd name="connsiteY4" fmla="*/ 3872286 h 4023360"/>
                  <a:gd name="connsiteX5" fmla="*/ 4174434 w 6925586"/>
                  <a:gd name="connsiteY5" fmla="*/ 3832529 h 4023360"/>
                  <a:gd name="connsiteX6" fmla="*/ 3816626 w 6925586"/>
                  <a:gd name="connsiteY6" fmla="*/ 3832529 h 4023360"/>
                  <a:gd name="connsiteX7" fmla="*/ 3792772 w 6925586"/>
                  <a:gd name="connsiteY7" fmla="*/ 3768919 h 4023360"/>
                  <a:gd name="connsiteX8" fmla="*/ 3641697 w 6925586"/>
                  <a:gd name="connsiteY8" fmla="*/ 3776870 h 4023360"/>
                  <a:gd name="connsiteX9" fmla="*/ 3649648 w 6925586"/>
                  <a:gd name="connsiteY9" fmla="*/ 3745065 h 4023360"/>
                  <a:gd name="connsiteX10" fmla="*/ 2615979 w 6925586"/>
                  <a:gd name="connsiteY10" fmla="*/ 3737113 h 4023360"/>
                  <a:gd name="connsiteX11" fmla="*/ 2592125 w 6925586"/>
                  <a:gd name="connsiteY11" fmla="*/ 3681454 h 4023360"/>
                  <a:gd name="connsiteX12" fmla="*/ 2353586 w 6925586"/>
                  <a:gd name="connsiteY12" fmla="*/ 3681454 h 4023360"/>
                  <a:gd name="connsiteX13" fmla="*/ 2107095 w 6925586"/>
                  <a:gd name="connsiteY13" fmla="*/ 3625795 h 4023360"/>
                  <a:gd name="connsiteX14" fmla="*/ 2083241 w 6925586"/>
                  <a:gd name="connsiteY14" fmla="*/ 3546282 h 4023360"/>
                  <a:gd name="connsiteX15" fmla="*/ 2059387 w 6925586"/>
                  <a:gd name="connsiteY15" fmla="*/ 3530380 h 4023360"/>
                  <a:gd name="connsiteX16" fmla="*/ 1963972 w 6925586"/>
                  <a:gd name="connsiteY16" fmla="*/ 3538331 h 4023360"/>
                  <a:gd name="connsiteX17" fmla="*/ 1908313 w 6925586"/>
                  <a:gd name="connsiteY17" fmla="*/ 3482672 h 4023360"/>
                  <a:gd name="connsiteX18" fmla="*/ 1828800 w 6925586"/>
                  <a:gd name="connsiteY18" fmla="*/ 3482672 h 4023360"/>
                  <a:gd name="connsiteX19" fmla="*/ 1836751 w 6925586"/>
                  <a:gd name="connsiteY19" fmla="*/ 3434964 h 4023360"/>
                  <a:gd name="connsiteX20" fmla="*/ 1661822 w 6925586"/>
                  <a:gd name="connsiteY20" fmla="*/ 3427013 h 4023360"/>
                  <a:gd name="connsiteX21" fmla="*/ 1606163 w 6925586"/>
                  <a:gd name="connsiteY21" fmla="*/ 3347500 h 4023360"/>
                  <a:gd name="connsiteX22" fmla="*/ 1574358 w 6925586"/>
                  <a:gd name="connsiteY22" fmla="*/ 3188473 h 4023360"/>
                  <a:gd name="connsiteX23" fmla="*/ 1494845 w 6925586"/>
                  <a:gd name="connsiteY23" fmla="*/ 3037399 h 4023360"/>
                  <a:gd name="connsiteX24" fmla="*/ 1359673 w 6925586"/>
                  <a:gd name="connsiteY24" fmla="*/ 3021496 h 4023360"/>
                  <a:gd name="connsiteX25" fmla="*/ 1296062 w 6925586"/>
                  <a:gd name="connsiteY25" fmla="*/ 2957886 h 4023360"/>
                  <a:gd name="connsiteX26" fmla="*/ 1216549 w 6925586"/>
                  <a:gd name="connsiteY26" fmla="*/ 2957886 h 4023360"/>
                  <a:gd name="connsiteX27" fmla="*/ 1216549 w 6925586"/>
                  <a:gd name="connsiteY27" fmla="*/ 2934032 h 4023360"/>
                  <a:gd name="connsiteX28" fmla="*/ 1065474 w 6925586"/>
                  <a:gd name="connsiteY28" fmla="*/ 2918129 h 4023360"/>
                  <a:gd name="connsiteX29" fmla="*/ 1025718 w 6925586"/>
                  <a:gd name="connsiteY29" fmla="*/ 2727298 h 4023360"/>
                  <a:gd name="connsiteX30" fmla="*/ 993913 w 6925586"/>
                  <a:gd name="connsiteY30" fmla="*/ 2727298 h 4023360"/>
                  <a:gd name="connsiteX31" fmla="*/ 850789 w 6925586"/>
                  <a:gd name="connsiteY31" fmla="*/ 2687541 h 4023360"/>
                  <a:gd name="connsiteX32" fmla="*/ 850789 w 6925586"/>
                  <a:gd name="connsiteY32" fmla="*/ 2639833 h 4023360"/>
                  <a:gd name="connsiteX33" fmla="*/ 795130 w 6925586"/>
                  <a:gd name="connsiteY33" fmla="*/ 2639833 h 4023360"/>
                  <a:gd name="connsiteX34" fmla="*/ 771276 w 6925586"/>
                  <a:gd name="connsiteY34" fmla="*/ 2401294 h 4023360"/>
                  <a:gd name="connsiteX35" fmla="*/ 850789 w 6925586"/>
                  <a:gd name="connsiteY35" fmla="*/ 2695493 h 4023360"/>
                  <a:gd name="connsiteX36" fmla="*/ 850789 w 6925586"/>
                  <a:gd name="connsiteY36" fmla="*/ 2631882 h 4023360"/>
                  <a:gd name="connsiteX37" fmla="*/ 803081 w 6925586"/>
                  <a:gd name="connsiteY37" fmla="*/ 2631882 h 4023360"/>
                  <a:gd name="connsiteX38" fmla="*/ 763325 w 6925586"/>
                  <a:gd name="connsiteY38" fmla="*/ 2417197 h 4023360"/>
                  <a:gd name="connsiteX39" fmla="*/ 659958 w 6925586"/>
                  <a:gd name="connsiteY39" fmla="*/ 2337684 h 4023360"/>
                  <a:gd name="connsiteX40" fmla="*/ 580445 w 6925586"/>
                  <a:gd name="connsiteY40" fmla="*/ 2138901 h 4023360"/>
                  <a:gd name="connsiteX41" fmla="*/ 524786 w 6925586"/>
                  <a:gd name="connsiteY41" fmla="*/ 1908313 h 4023360"/>
                  <a:gd name="connsiteX42" fmla="*/ 540688 w 6925586"/>
                  <a:gd name="connsiteY42" fmla="*/ 1518700 h 4023360"/>
                  <a:gd name="connsiteX43" fmla="*/ 516834 w 6925586"/>
                  <a:gd name="connsiteY43" fmla="*/ 898498 h 4023360"/>
                  <a:gd name="connsiteX44" fmla="*/ 453224 w 6925586"/>
                  <a:gd name="connsiteY44" fmla="*/ 580446 h 4023360"/>
                  <a:gd name="connsiteX45" fmla="*/ 437321 w 6925586"/>
                  <a:gd name="connsiteY45" fmla="*/ 556592 h 4023360"/>
                  <a:gd name="connsiteX46" fmla="*/ 421419 w 6925586"/>
                  <a:gd name="connsiteY46" fmla="*/ 572494 h 4023360"/>
                  <a:gd name="connsiteX47" fmla="*/ 365760 w 6925586"/>
                  <a:gd name="connsiteY47" fmla="*/ 413468 h 4023360"/>
                  <a:gd name="connsiteX48" fmla="*/ 286247 w 6925586"/>
                  <a:gd name="connsiteY48" fmla="*/ 349858 h 4023360"/>
                  <a:gd name="connsiteX49" fmla="*/ 278295 w 6925586"/>
                  <a:gd name="connsiteY49" fmla="*/ 286247 h 4023360"/>
                  <a:gd name="connsiteX50" fmla="*/ 198782 w 6925586"/>
                  <a:gd name="connsiteY50" fmla="*/ 127221 h 4023360"/>
                  <a:gd name="connsiteX51" fmla="*/ 198782 w 6925586"/>
                  <a:gd name="connsiteY51" fmla="*/ 79513 h 4023360"/>
                  <a:gd name="connsiteX52" fmla="*/ 135172 w 6925586"/>
                  <a:gd name="connsiteY52" fmla="*/ 87465 h 4023360"/>
                  <a:gd name="connsiteX53" fmla="*/ 135172 w 6925586"/>
                  <a:gd name="connsiteY53" fmla="*/ 23854 h 4023360"/>
                  <a:gd name="connsiteX54" fmla="*/ 87464 w 6925586"/>
                  <a:gd name="connsiteY54" fmla="*/ 15903 h 4023360"/>
                  <a:gd name="connsiteX55" fmla="*/ 87464 w 6925586"/>
                  <a:gd name="connsiteY55" fmla="*/ 0 h 4023360"/>
                  <a:gd name="connsiteX56" fmla="*/ 0 w 6925586"/>
                  <a:gd name="connsiteY56" fmla="*/ 15903 h 4023360"/>
                  <a:gd name="connsiteX0" fmla="*/ 6917634 w 6925586"/>
                  <a:gd name="connsiteY0" fmla="*/ 4023360 h 4023360"/>
                  <a:gd name="connsiteX1" fmla="*/ 6925586 w 6925586"/>
                  <a:gd name="connsiteY1" fmla="*/ 3935896 h 4023360"/>
                  <a:gd name="connsiteX2" fmla="*/ 4460681 w 6925586"/>
                  <a:gd name="connsiteY2" fmla="*/ 3927945 h 4023360"/>
                  <a:gd name="connsiteX3" fmla="*/ 4460681 w 6925586"/>
                  <a:gd name="connsiteY3" fmla="*/ 3872286 h 4023360"/>
                  <a:gd name="connsiteX4" fmla="*/ 4150580 w 6925586"/>
                  <a:gd name="connsiteY4" fmla="*/ 3872286 h 4023360"/>
                  <a:gd name="connsiteX5" fmla="*/ 4174434 w 6925586"/>
                  <a:gd name="connsiteY5" fmla="*/ 3832529 h 4023360"/>
                  <a:gd name="connsiteX6" fmla="*/ 3816626 w 6925586"/>
                  <a:gd name="connsiteY6" fmla="*/ 3832529 h 4023360"/>
                  <a:gd name="connsiteX7" fmla="*/ 3792772 w 6925586"/>
                  <a:gd name="connsiteY7" fmla="*/ 3768919 h 4023360"/>
                  <a:gd name="connsiteX8" fmla="*/ 3641697 w 6925586"/>
                  <a:gd name="connsiteY8" fmla="*/ 3776870 h 4023360"/>
                  <a:gd name="connsiteX9" fmla="*/ 3649648 w 6925586"/>
                  <a:gd name="connsiteY9" fmla="*/ 3745065 h 4023360"/>
                  <a:gd name="connsiteX10" fmla="*/ 2615979 w 6925586"/>
                  <a:gd name="connsiteY10" fmla="*/ 3737113 h 4023360"/>
                  <a:gd name="connsiteX11" fmla="*/ 2592125 w 6925586"/>
                  <a:gd name="connsiteY11" fmla="*/ 3681454 h 4023360"/>
                  <a:gd name="connsiteX12" fmla="*/ 2353586 w 6925586"/>
                  <a:gd name="connsiteY12" fmla="*/ 3681454 h 4023360"/>
                  <a:gd name="connsiteX13" fmla="*/ 2107095 w 6925586"/>
                  <a:gd name="connsiteY13" fmla="*/ 3625795 h 4023360"/>
                  <a:gd name="connsiteX14" fmla="*/ 2083241 w 6925586"/>
                  <a:gd name="connsiteY14" fmla="*/ 3546282 h 4023360"/>
                  <a:gd name="connsiteX15" fmla="*/ 2059387 w 6925586"/>
                  <a:gd name="connsiteY15" fmla="*/ 3530380 h 4023360"/>
                  <a:gd name="connsiteX16" fmla="*/ 1963972 w 6925586"/>
                  <a:gd name="connsiteY16" fmla="*/ 3538331 h 4023360"/>
                  <a:gd name="connsiteX17" fmla="*/ 1908313 w 6925586"/>
                  <a:gd name="connsiteY17" fmla="*/ 3482672 h 4023360"/>
                  <a:gd name="connsiteX18" fmla="*/ 1828800 w 6925586"/>
                  <a:gd name="connsiteY18" fmla="*/ 3482672 h 4023360"/>
                  <a:gd name="connsiteX19" fmla="*/ 1836751 w 6925586"/>
                  <a:gd name="connsiteY19" fmla="*/ 3434964 h 4023360"/>
                  <a:gd name="connsiteX20" fmla="*/ 1661822 w 6925586"/>
                  <a:gd name="connsiteY20" fmla="*/ 3427013 h 4023360"/>
                  <a:gd name="connsiteX21" fmla="*/ 1606163 w 6925586"/>
                  <a:gd name="connsiteY21" fmla="*/ 3347500 h 4023360"/>
                  <a:gd name="connsiteX22" fmla="*/ 1574358 w 6925586"/>
                  <a:gd name="connsiteY22" fmla="*/ 3188473 h 4023360"/>
                  <a:gd name="connsiteX23" fmla="*/ 1494845 w 6925586"/>
                  <a:gd name="connsiteY23" fmla="*/ 3037399 h 4023360"/>
                  <a:gd name="connsiteX24" fmla="*/ 1359673 w 6925586"/>
                  <a:gd name="connsiteY24" fmla="*/ 3021496 h 4023360"/>
                  <a:gd name="connsiteX25" fmla="*/ 1296062 w 6925586"/>
                  <a:gd name="connsiteY25" fmla="*/ 2957886 h 4023360"/>
                  <a:gd name="connsiteX26" fmla="*/ 1216549 w 6925586"/>
                  <a:gd name="connsiteY26" fmla="*/ 2957886 h 4023360"/>
                  <a:gd name="connsiteX27" fmla="*/ 1216549 w 6925586"/>
                  <a:gd name="connsiteY27" fmla="*/ 2934032 h 4023360"/>
                  <a:gd name="connsiteX28" fmla="*/ 1065474 w 6925586"/>
                  <a:gd name="connsiteY28" fmla="*/ 2918129 h 4023360"/>
                  <a:gd name="connsiteX29" fmla="*/ 1025718 w 6925586"/>
                  <a:gd name="connsiteY29" fmla="*/ 2727298 h 4023360"/>
                  <a:gd name="connsiteX30" fmla="*/ 993913 w 6925586"/>
                  <a:gd name="connsiteY30" fmla="*/ 2727298 h 4023360"/>
                  <a:gd name="connsiteX31" fmla="*/ 850789 w 6925586"/>
                  <a:gd name="connsiteY31" fmla="*/ 2687541 h 4023360"/>
                  <a:gd name="connsiteX32" fmla="*/ 850789 w 6925586"/>
                  <a:gd name="connsiteY32" fmla="*/ 2639833 h 4023360"/>
                  <a:gd name="connsiteX33" fmla="*/ 795130 w 6925586"/>
                  <a:gd name="connsiteY33" fmla="*/ 2639833 h 4023360"/>
                  <a:gd name="connsiteX34" fmla="*/ 771276 w 6925586"/>
                  <a:gd name="connsiteY34" fmla="*/ 2401294 h 4023360"/>
                  <a:gd name="connsiteX35" fmla="*/ 850789 w 6925586"/>
                  <a:gd name="connsiteY35" fmla="*/ 2695493 h 4023360"/>
                  <a:gd name="connsiteX36" fmla="*/ 803081 w 6925586"/>
                  <a:gd name="connsiteY36" fmla="*/ 2631882 h 4023360"/>
                  <a:gd name="connsiteX37" fmla="*/ 763325 w 6925586"/>
                  <a:gd name="connsiteY37" fmla="*/ 2417197 h 4023360"/>
                  <a:gd name="connsiteX38" fmla="*/ 659958 w 6925586"/>
                  <a:gd name="connsiteY38" fmla="*/ 2337684 h 4023360"/>
                  <a:gd name="connsiteX39" fmla="*/ 580445 w 6925586"/>
                  <a:gd name="connsiteY39" fmla="*/ 2138901 h 4023360"/>
                  <a:gd name="connsiteX40" fmla="*/ 524786 w 6925586"/>
                  <a:gd name="connsiteY40" fmla="*/ 1908313 h 4023360"/>
                  <a:gd name="connsiteX41" fmla="*/ 540688 w 6925586"/>
                  <a:gd name="connsiteY41" fmla="*/ 1518700 h 4023360"/>
                  <a:gd name="connsiteX42" fmla="*/ 516834 w 6925586"/>
                  <a:gd name="connsiteY42" fmla="*/ 898498 h 4023360"/>
                  <a:gd name="connsiteX43" fmla="*/ 453224 w 6925586"/>
                  <a:gd name="connsiteY43" fmla="*/ 580446 h 4023360"/>
                  <a:gd name="connsiteX44" fmla="*/ 437321 w 6925586"/>
                  <a:gd name="connsiteY44" fmla="*/ 556592 h 4023360"/>
                  <a:gd name="connsiteX45" fmla="*/ 421419 w 6925586"/>
                  <a:gd name="connsiteY45" fmla="*/ 572494 h 4023360"/>
                  <a:gd name="connsiteX46" fmla="*/ 365760 w 6925586"/>
                  <a:gd name="connsiteY46" fmla="*/ 413468 h 4023360"/>
                  <a:gd name="connsiteX47" fmla="*/ 286247 w 6925586"/>
                  <a:gd name="connsiteY47" fmla="*/ 349858 h 4023360"/>
                  <a:gd name="connsiteX48" fmla="*/ 278295 w 6925586"/>
                  <a:gd name="connsiteY48" fmla="*/ 286247 h 4023360"/>
                  <a:gd name="connsiteX49" fmla="*/ 198782 w 6925586"/>
                  <a:gd name="connsiteY49" fmla="*/ 127221 h 4023360"/>
                  <a:gd name="connsiteX50" fmla="*/ 198782 w 6925586"/>
                  <a:gd name="connsiteY50" fmla="*/ 79513 h 4023360"/>
                  <a:gd name="connsiteX51" fmla="*/ 135172 w 6925586"/>
                  <a:gd name="connsiteY51" fmla="*/ 87465 h 4023360"/>
                  <a:gd name="connsiteX52" fmla="*/ 135172 w 6925586"/>
                  <a:gd name="connsiteY52" fmla="*/ 23854 h 4023360"/>
                  <a:gd name="connsiteX53" fmla="*/ 87464 w 6925586"/>
                  <a:gd name="connsiteY53" fmla="*/ 15903 h 4023360"/>
                  <a:gd name="connsiteX54" fmla="*/ 87464 w 6925586"/>
                  <a:gd name="connsiteY54" fmla="*/ 0 h 4023360"/>
                  <a:gd name="connsiteX55" fmla="*/ 0 w 6925586"/>
                  <a:gd name="connsiteY55" fmla="*/ 15903 h 4023360"/>
                  <a:gd name="connsiteX0" fmla="*/ 6917634 w 6925586"/>
                  <a:gd name="connsiteY0" fmla="*/ 4023360 h 4023360"/>
                  <a:gd name="connsiteX1" fmla="*/ 6925586 w 6925586"/>
                  <a:gd name="connsiteY1" fmla="*/ 3935896 h 4023360"/>
                  <a:gd name="connsiteX2" fmla="*/ 4460681 w 6925586"/>
                  <a:gd name="connsiteY2" fmla="*/ 3927945 h 4023360"/>
                  <a:gd name="connsiteX3" fmla="*/ 4460681 w 6925586"/>
                  <a:gd name="connsiteY3" fmla="*/ 3872286 h 4023360"/>
                  <a:gd name="connsiteX4" fmla="*/ 4150580 w 6925586"/>
                  <a:gd name="connsiteY4" fmla="*/ 3872286 h 4023360"/>
                  <a:gd name="connsiteX5" fmla="*/ 4174434 w 6925586"/>
                  <a:gd name="connsiteY5" fmla="*/ 3832529 h 4023360"/>
                  <a:gd name="connsiteX6" fmla="*/ 3816626 w 6925586"/>
                  <a:gd name="connsiteY6" fmla="*/ 3832529 h 4023360"/>
                  <a:gd name="connsiteX7" fmla="*/ 3792772 w 6925586"/>
                  <a:gd name="connsiteY7" fmla="*/ 3768919 h 4023360"/>
                  <a:gd name="connsiteX8" fmla="*/ 3641697 w 6925586"/>
                  <a:gd name="connsiteY8" fmla="*/ 3776870 h 4023360"/>
                  <a:gd name="connsiteX9" fmla="*/ 3649648 w 6925586"/>
                  <a:gd name="connsiteY9" fmla="*/ 3745065 h 4023360"/>
                  <a:gd name="connsiteX10" fmla="*/ 2615979 w 6925586"/>
                  <a:gd name="connsiteY10" fmla="*/ 3737113 h 4023360"/>
                  <a:gd name="connsiteX11" fmla="*/ 2592125 w 6925586"/>
                  <a:gd name="connsiteY11" fmla="*/ 3681454 h 4023360"/>
                  <a:gd name="connsiteX12" fmla="*/ 2353586 w 6925586"/>
                  <a:gd name="connsiteY12" fmla="*/ 3681454 h 4023360"/>
                  <a:gd name="connsiteX13" fmla="*/ 2107095 w 6925586"/>
                  <a:gd name="connsiteY13" fmla="*/ 3625795 h 4023360"/>
                  <a:gd name="connsiteX14" fmla="*/ 2083241 w 6925586"/>
                  <a:gd name="connsiteY14" fmla="*/ 3546282 h 4023360"/>
                  <a:gd name="connsiteX15" fmla="*/ 2059387 w 6925586"/>
                  <a:gd name="connsiteY15" fmla="*/ 3530380 h 4023360"/>
                  <a:gd name="connsiteX16" fmla="*/ 1963972 w 6925586"/>
                  <a:gd name="connsiteY16" fmla="*/ 3538331 h 4023360"/>
                  <a:gd name="connsiteX17" fmla="*/ 1908313 w 6925586"/>
                  <a:gd name="connsiteY17" fmla="*/ 3482672 h 4023360"/>
                  <a:gd name="connsiteX18" fmla="*/ 1828800 w 6925586"/>
                  <a:gd name="connsiteY18" fmla="*/ 3482672 h 4023360"/>
                  <a:gd name="connsiteX19" fmla="*/ 1836751 w 6925586"/>
                  <a:gd name="connsiteY19" fmla="*/ 3434964 h 4023360"/>
                  <a:gd name="connsiteX20" fmla="*/ 1661822 w 6925586"/>
                  <a:gd name="connsiteY20" fmla="*/ 3427013 h 4023360"/>
                  <a:gd name="connsiteX21" fmla="*/ 1606163 w 6925586"/>
                  <a:gd name="connsiteY21" fmla="*/ 3347500 h 4023360"/>
                  <a:gd name="connsiteX22" fmla="*/ 1574358 w 6925586"/>
                  <a:gd name="connsiteY22" fmla="*/ 3188473 h 4023360"/>
                  <a:gd name="connsiteX23" fmla="*/ 1494845 w 6925586"/>
                  <a:gd name="connsiteY23" fmla="*/ 3037399 h 4023360"/>
                  <a:gd name="connsiteX24" fmla="*/ 1359673 w 6925586"/>
                  <a:gd name="connsiteY24" fmla="*/ 3021496 h 4023360"/>
                  <a:gd name="connsiteX25" fmla="*/ 1296062 w 6925586"/>
                  <a:gd name="connsiteY25" fmla="*/ 2957886 h 4023360"/>
                  <a:gd name="connsiteX26" fmla="*/ 1216549 w 6925586"/>
                  <a:gd name="connsiteY26" fmla="*/ 2957886 h 4023360"/>
                  <a:gd name="connsiteX27" fmla="*/ 1216549 w 6925586"/>
                  <a:gd name="connsiteY27" fmla="*/ 2934032 h 4023360"/>
                  <a:gd name="connsiteX28" fmla="*/ 1065474 w 6925586"/>
                  <a:gd name="connsiteY28" fmla="*/ 2918129 h 4023360"/>
                  <a:gd name="connsiteX29" fmla="*/ 1025718 w 6925586"/>
                  <a:gd name="connsiteY29" fmla="*/ 2727298 h 4023360"/>
                  <a:gd name="connsiteX30" fmla="*/ 993913 w 6925586"/>
                  <a:gd name="connsiteY30" fmla="*/ 2727298 h 4023360"/>
                  <a:gd name="connsiteX31" fmla="*/ 850789 w 6925586"/>
                  <a:gd name="connsiteY31" fmla="*/ 2687541 h 4023360"/>
                  <a:gd name="connsiteX32" fmla="*/ 795130 w 6925586"/>
                  <a:gd name="connsiteY32" fmla="*/ 2639833 h 4023360"/>
                  <a:gd name="connsiteX33" fmla="*/ 771276 w 6925586"/>
                  <a:gd name="connsiteY33" fmla="*/ 2401294 h 4023360"/>
                  <a:gd name="connsiteX34" fmla="*/ 850789 w 6925586"/>
                  <a:gd name="connsiteY34" fmla="*/ 2695493 h 4023360"/>
                  <a:gd name="connsiteX35" fmla="*/ 803081 w 6925586"/>
                  <a:gd name="connsiteY35" fmla="*/ 2631882 h 4023360"/>
                  <a:gd name="connsiteX36" fmla="*/ 763325 w 6925586"/>
                  <a:gd name="connsiteY36" fmla="*/ 2417197 h 4023360"/>
                  <a:gd name="connsiteX37" fmla="*/ 659958 w 6925586"/>
                  <a:gd name="connsiteY37" fmla="*/ 2337684 h 4023360"/>
                  <a:gd name="connsiteX38" fmla="*/ 580445 w 6925586"/>
                  <a:gd name="connsiteY38" fmla="*/ 2138901 h 4023360"/>
                  <a:gd name="connsiteX39" fmla="*/ 524786 w 6925586"/>
                  <a:gd name="connsiteY39" fmla="*/ 1908313 h 4023360"/>
                  <a:gd name="connsiteX40" fmla="*/ 540688 w 6925586"/>
                  <a:gd name="connsiteY40" fmla="*/ 1518700 h 4023360"/>
                  <a:gd name="connsiteX41" fmla="*/ 516834 w 6925586"/>
                  <a:gd name="connsiteY41" fmla="*/ 898498 h 4023360"/>
                  <a:gd name="connsiteX42" fmla="*/ 453224 w 6925586"/>
                  <a:gd name="connsiteY42" fmla="*/ 580446 h 4023360"/>
                  <a:gd name="connsiteX43" fmla="*/ 437321 w 6925586"/>
                  <a:gd name="connsiteY43" fmla="*/ 556592 h 4023360"/>
                  <a:gd name="connsiteX44" fmla="*/ 421419 w 6925586"/>
                  <a:gd name="connsiteY44" fmla="*/ 572494 h 4023360"/>
                  <a:gd name="connsiteX45" fmla="*/ 365760 w 6925586"/>
                  <a:gd name="connsiteY45" fmla="*/ 413468 h 4023360"/>
                  <a:gd name="connsiteX46" fmla="*/ 286247 w 6925586"/>
                  <a:gd name="connsiteY46" fmla="*/ 349858 h 4023360"/>
                  <a:gd name="connsiteX47" fmla="*/ 278295 w 6925586"/>
                  <a:gd name="connsiteY47" fmla="*/ 286247 h 4023360"/>
                  <a:gd name="connsiteX48" fmla="*/ 198782 w 6925586"/>
                  <a:gd name="connsiteY48" fmla="*/ 127221 h 4023360"/>
                  <a:gd name="connsiteX49" fmla="*/ 198782 w 6925586"/>
                  <a:gd name="connsiteY49" fmla="*/ 79513 h 4023360"/>
                  <a:gd name="connsiteX50" fmla="*/ 135172 w 6925586"/>
                  <a:gd name="connsiteY50" fmla="*/ 87465 h 4023360"/>
                  <a:gd name="connsiteX51" fmla="*/ 135172 w 6925586"/>
                  <a:gd name="connsiteY51" fmla="*/ 23854 h 4023360"/>
                  <a:gd name="connsiteX52" fmla="*/ 87464 w 6925586"/>
                  <a:gd name="connsiteY52" fmla="*/ 15903 h 4023360"/>
                  <a:gd name="connsiteX53" fmla="*/ 87464 w 6925586"/>
                  <a:gd name="connsiteY53" fmla="*/ 0 h 4023360"/>
                  <a:gd name="connsiteX54" fmla="*/ 0 w 6925586"/>
                  <a:gd name="connsiteY54" fmla="*/ 15903 h 4023360"/>
                  <a:gd name="connsiteX0" fmla="*/ 6917634 w 6925586"/>
                  <a:gd name="connsiteY0" fmla="*/ 4023360 h 4023360"/>
                  <a:gd name="connsiteX1" fmla="*/ 6925586 w 6925586"/>
                  <a:gd name="connsiteY1" fmla="*/ 3935896 h 4023360"/>
                  <a:gd name="connsiteX2" fmla="*/ 4460681 w 6925586"/>
                  <a:gd name="connsiteY2" fmla="*/ 3927945 h 4023360"/>
                  <a:gd name="connsiteX3" fmla="*/ 4460681 w 6925586"/>
                  <a:gd name="connsiteY3" fmla="*/ 3872286 h 4023360"/>
                  <a:gd name="connsiteX4" fmla="*/ 4150580 w 6925586"/>
                  <a:gd name="connsiteY4" fmla="*/ 3872286 h 4023360"/>
                  <a:gd name="connsiteX5" fmla="*/ 4174434 w 6925586"/>
                  <a:gd name="connsiteY5" fmla="*/ 3832529 h 4023360"/>
                  <a:gd name="connsiteX6" fmla="*/ 3816626 w 6925586"/>
                  <a:gd name="connsiteY6" fmla="*/ 3832529 h 4023360"/>
                  <a:gd name="connsiteX7" fmla="*/ 3792772 w 6925586"/>
                  <a:gd name="connsiteY7" fmla="*/ 3768919 h 4023360"/>
                  <a:gd name="connsiteX8" fmla="*/ 3641697 w 6925586"/>
                  <a:gd name="connsiteY8" fmla="*/ 3776870 h 4023360"/>
                  <a:gd name="connsiteX9" fmla="*/ 3649648 w 6925586"/>
                  <a:gd name="connsiteY9" fmla="*/ 3745065 h 4023360"/>
                  <a:gd name="connsiteX10" fmla="*/ 2615979 w 6925586"/>
                  <a:gd name="connsiteY10" fmla="*/ 3737113 h 4023360"/>
                  <a:gd name="connsiteX11" fmla="*/ 2592125 w 6925586"/>
                  <a:gd name="connsiteY11" fmla="*/ 3681454 h 4023360"/>
                  <a:gd name="connsiteX12" fmla="*/ 2353586 w 6925586"/>
                  <a:gd name="connsiteY12" fmla="*/ 3681454 h 4023360"/>
                  <a:gd name="connsiteX13" fmla="*/ 2107095 w 6925586"/>
                  <a:gd name="connsiteY13" fmla="*/ 3625795 h 4023360"/>
                  <a:gd name="connsiteX14" fmla="*/ 2083241 w 6925586"/>
                  <a:gd name="connsiteY14" fmla="*/ 3546282 h 4023360"/>
                  <a:gd name="connsiteX15" fmla="*/ 2059387 w 6925586"/>
                  <a:gd name="connsiteY15" fmla="*/ 3530380 h 4023360"/>
                  <a:gd name="connsiteX16" fmla="*/ 1963972 w 6925586"/>
                  <a:gd name="connsiteY16" fmla="*/ 3538331 h 4023360"/>
                  <a:gd name="connsiteX17" fmla="*/ 1908313 w 6925586"/>
                  <a:gd name="connsiteY17" fmla="*/ 3482672 h 4023360"/>
                  <a:gd name="connsiteX18" fmla="*/ 1828800 w 6925586"/>
                  <a:gd name="connsiteY18" fmla="*/ 3482672 h 4023360"/>
                  <a:gd name="connsiteX19" fmla="*/ 1836751 w 6925586"/>
                  <a:gd name="connsiteY19" fmla="*/ 3434964 h 4023360"/>
                  <a:gd name="connsiteX20" fmla="*/ 1661822 w 6925586"/>
                  <a:gd name="connsiteY20" fmla="*/ 3427013 h 4023360"/>
                  <a:gd name="connsiteX21" fmla="*/ 1606163 w 6925586"/>
                  <a:gd name="connsiteY21" fmla="*/ 3347500 h 4023360"/>
                  <a:gd name="connsiteX22" fmla="*/ 1574358 w 6925586"/>
                  <a:gd name="connsiteY22" fmla="*/ 3188473 h 4023360"/>
                  <a:gd name="connsiteX23" fmla="*/ 1494845 w 6925586"/>
                  <a:gd name="connsiteY23" fmla="*/ 3037399 h 4023360"/>
                  <a:gd name="connsiteX24" fmla="*/ 1359673 w 6925586"/>
                  <a:gd name="connsiteY24" fmla="*/ 3021496 h 4023360"/>
                  <a:gd name="connsiteX25" fmla="*/ 1296062 w 6925586"/>
                  <a:gd name="connsiteY25" fmla="*/ 2957886 h 4023360"/>
                  <a:gd name="connsiteX26" fmla="*/ 1216549 w 6925586"/>
                  <a:gd name="connsiteY26" fmla="*/ 2957886 h 4023360"/>
                  <a:gd name="connsiteX27" fmla="*/ 1216549 w 6925586"/>
                  <a:gd name="connsiteY27" fmla="*/ 2934032 h 4023360"/>
                  <a:gd name="connsiteX28" fmla="*/ 1065474 w 6925586"/>
                  <a:gd name="connsiteY28" fmla="*/ 2918129 h 4023360"/>
                  <a:gd name="connsiteX29" fmla="*/ 1025718 w 6925586"/>
                  <a:gd name="connsiteY29" fmla="*/ 2727298 h 4023360"/>
                  <a:gd name="connsiteX30" fmla="*/ 993913 w 6925586"/>
                  <a:gd name="connsiteY30" fmla="*/ 2727298 h 4023360"/>
                  <a:gd name="connsiteX31" fmla="*/ 850789 w 6925586"/>
                  <a:gd name="connsiteY31" fmla="*/ 2687541 h 4023360"/>
                  <a:gd name="connsiteX32" fmla="*/ 795130 w 6925586"/>
                  <a:gd name="connsiteY32" fmla="*/ 2639833 h 4023360"/>
                  <a:gd name="connsiteX33" fmla="*/ 771276 w 6925586"/>
                  <a:gd name="connsiteY33" fmla="*/ 2401294 h 4023360"/>
                  <a:gd name="connsiteX34" fmla="*/ 803081 w 6925586"/>
                  <a:gd name="connsiteY34" fmla="*/ 2631882 h 4023360"/>
                  <a:gd name="connsiteX35" fmla="*/ 763325 w 6925586"/>
                  <a:gd name="connsiteY35" fmla="*/ 2417197 h 4023360"/>
                  <a:gd name="connsiteX36" fmla="*/ 659958 w 6925586"/>
                  <a:gd name="connsiteY36" fmla="*/ 2337684 h 4023360"/>
                  <a:gd name="connsiteX37" fmla="*/ 580445 w 6925586"/>
                  <a:gd name="connsiteY37" fmla="*/ 2138901 h 4023360"/>
                  <a:gd name="connsiteX38" fmla="*/ 524786 w 6925586"/>
                  <a:gd name="connsiteY38" fmla="*/ 1908313 h 4023360"/>
                  <a:gd name="connsiteX39" fmla="*/ 540688 w 6925586"/>
                  <a:gd name="connsiteY39" fmla="*/ 1518700 h 4023360"/>
                  <a:gd name="connsiteX40" fmla="*/ 516834 w 6925586"/>
                  <a:gd name="connsiteY40" fmla="*/ 898498 h 4023360"/>
                  <a:gd name="connsiteX41" fmla="*/ 453224 w 6925586"/>
                  <a:gd name="connsiteY41" fmla="*/ 580446 h 4023360"/>
                  <a:gd name="connsiteX42" fmla="*/ 437321 w 6925586"/>
                  <a:gd name="connsiteY42" fmla="*/ 556592 h 4023360"/>
                  <a:gd name="connsiteX43" fmla="*/ 421419 w 6925586"/>
                  <a:gd name="connsiteY43" fmla="*/ 572494 h 4023360"/>
                  <a:gd name="connsiteX44" fmla="*/ 365760 w 6925586"/>
                  <a:gd name="connsiteY44" fmla="*/ 413468 h 4023360"/>
                  <a:gd name="connsiteX45" fmla="*/ 286247 w 6925586"/>
                  <a:gd name="connsiteY45" fmla="*/ 349858 h 4023360"/>
                  <a:gd name="connsiteX46" fmla="*/ 278295 w 6925586"/>
                  <a:gd name="connsiteY46" fmla="*/ 286247 h 4023360"/>
                  <a:gd name="connsiteX47" fmla="*/ 198782 w 6925586"/>
                  <a:gd name="connsiteY47" fmla="*/ 127221 h 4023360"/>
                  <a:gd name="connsiteX48" fmla="*/ 198782 w 6925586"/>
                  <a:gd name="connsiteY48" fmla="*/ 79513 h 4023360"/>
                  <a:gd name="connsiteX49" fmla="*/ 135172 w 6925586"/>
                  <a:gd name="connsiteY49" fmla="*/ 87465 h 4023360"/>
                  <a:gd name="connsiteX50" fmla="*/ 135172 w 6925586"/>
                  <a:gd name="connsiteY50" fmla="*/ 23854 h 4023360"/>
                  <a:gd name="connsiteX51" fmla="*/ 87464 w 6925586"/>
                  <a:gd name="connsiteY51" fmla="*/ 15903 h 4023360"/>
                  <a:gd name="connsiteX52" fmla="*/ 87464 w 6925586"/>
                  <a:gd name="connsiteY52" fmla="*/ 0 h 4023360"/>
                  <a:gd name="connsiteX53" fmla="*/ 0 w 6925586"/>
                  <a:gd name="connsiteY53" fmla="*/ 15903 h 4023360"/>
                  <a:gd name="connsiteX0" fmla="*/ 6931922 w 6931922"/>
                  <a:gd name="connsiteY0" fmla="*/ 4018598 h 4018598"/>
                  <a:gd name="connsiteX1" fmla="*/ 6925586 w 6931922"/>
                  <a:gd name="connsiteY1" fmla="*/ 3935896 h 4018598"/>
                  <a:gd name="connsiteX2" fmla="*/ 4460681 w 6931922"/>
                  <a:gd name="connsiteY2" fmla="*/ 3927945 h 4018598"/>
                  <a:gd name="connsiteX3" fmla="*/ 4460681 w 6931922"/>
                  <a:gd name="connsiteY3" fmla="*/ 3872286 h 4018598"/>
                  <a:gd name="connsiteX4" fmla="*/ 4150580 w 6931922"/>
                  <a:gd name="connsiteY4" fmla="*/ 3872286 h 4018598"/>
                  <a:gd name="connsiteX5" fmla="*/ 4174434 w 6931922"/>
                  <a:gd name="connsiteY5" fmla="*/ 3832529 h 4018598"/>
                  <a:gd name="connsiteX6" fmla="*/ 3816626 w 6931922"/>
                  <a:gd name="connsiteY6" fmla="*/ 3832529 h 4018598"/>
                  <a:gd name="connsiteX7" fmla="*/ 3792772 w 6931922"/>
                  <a:gd name="connsiteY7" fmla="*/ 3768919 h 4018598"/>
                  <a:gd name="connsiteX8" fmla="*/ 3641697 w 6931922"/>
                  <a:gd name="connsiteY8" fmla="*/ 3776870 h 4018598"/>
                  <a:gd name="connsiteX9" fmla="*/ 3649648 w 6931922"/>
                  <a:gd name="connsiteY9" fmla="*/ 3745065 h 4018598"/>
                  <a:gd name="connsiteX10" fmla="*/ 2615979 w 6931922"/>
                  <a:gd name="connsiteY10" fmla="*/ 3737113 h 4018598"/>
                  <a:gd name="connsiteX11" fmla="*/ 2592125 w 6931922"/>
                  <a:gd name="connsiteY11" fmla="*/ 3681454 h 4018598"/>
                  <a:gd name="connsiteX12" fmla="*/ 2353586 w 6931922"/>
                  <a:gd name="connsiteY12" fmla="*/ 3681454 h 4018598"/>
                  <a:gd name="connsiteX13" fmla="*/ 2107095 w 6931922"/>
                  <a:gd name="connsiteY13" fmla="*/ 3625795 h 4018598"/>
                  <a:gd name="connsiteX14" fmla="*/ 2083241 w 6931922"/>
                  <a:gd name="connsiteY14" fmla="*/ 3546282 h 4018598"/>
                  <a:gd name="connsiteX15" fmla="*/ 2059387 w 6931922"/>
                  <a:gd name="connsiteY15" fmla="*/ 3530380 h 4018598"/>
                  <a:gd name="connsiteX16" fmla="*/ 1963972 w 6931922"/>
                  <a:gd name="connsiteY16" fmla="*/ 3538331 h 4018598"/>
                  <a:gd name="connsiteX17" fmla="*/ 1908313 w 6931922"/>
                  <a:gd name="connsiteY17" fmla="*/ 3482672 h 4018598"/>
                  <a:gd name="connsiteX18" fmla="*/ 1828800 w 6931922"/>
                  <a:gd name="connsiteY18" fmla="*/ 3482672 h 4018598"/>
                  <a:gd name="connsiteX19" fmla="*/ 1836751 w 6931922"/>
                  <a:gd name="connsiteY19" fmla="*/ 3434964 h 4018598"/>
                  <a:gd name="connsiteX20" fmla="*/ 1661822 w 6931922"/>
                  <a:gd name="connsiteY20" fmla="*/ 3427013 h 4018598"/>
                  <a:gd name="connsiteX21" fmla="*/ 1606163 w 6931922"/>
                  <a:gd name="connsiteY21" fmla="*/ 3347500 h 4018598"/>
                  <a:gd name="connsiteX22" fmla="*/ 1574358 w 6931922"/>
                  <a:gd name="connsiteY22" fmla="*/ 3188473 h 4018598"/>
                  <a:gd name="connsiteX23" fmla="*/ 1494845 w 6931922"/>
                  <a:gd name="connsiteY23" fmla="*/ 3037399 h 4018598"/>
                  <a:gd name="connsiteX24" fmla="*/ 1359673 w 6931922"/>
                  <a:gd name="connsiteY24" fmla="*/ 3021496 h 4018598"/>
                  <a:gd name="connsiteX25" fmla="*/ 1296062 w 6931922"/>
                  <a:gd name="connsiteY25" fmla="*/ 2957886 h 4018598"/>
                  <a:gd name="connsiteX26" fmla="*/ 1216549 w 6931922"/>
                  <a:gd name="connsiteY26" fmla="*/ 2957886 h 4018598"/>
                  <a:gd name="connsiteX27" fmla="*/ 1216549 w 6931922"/>
                  <a:gd name="connsiteY27" fmla="*/ 2934032 h 4018598"/>
                  <a:gd name="connsiteX28" fmla="*/ 1065474 w 6931922"/>
                  <a:gd name="connsiteY28" fmla="*/ 2918129 h 4018598"/>
                  <a:gd name="connsiteX29" fmla="*/ 1025718 w 6931922"/>
                  <a:gd name="connsiteY29" fmla="*/ 2727298 h 4018598"/>
                  <a:gd name="connsiteX30" fmla="*/ 993913 w 6931922"/>
                  <a:gd name="connsiteY30" fmla="*/ 2727298 h 4018598"/>
                  <a:gd name="connsiteX31" fmla="*/ 850789 w 6931922"/>
                  <a:gd name="connsiteY31" fmla="*/ 2687541 h 4018598"/>
                  <a:gd name="connsiteX32" fmla="*/ 795130 w 6931922"/>
                  <a:gd name="connsiteY32" fmla="*/ 2639833 h 4018598"/>
                  <a:gd name="connsiteX33" fmla="*/ 771276 w 6931922"/>
                  <a:gd name="connsiteY33" fmla="*/ 2401294 h 4018598"/>
                  <a:gd name="connsiteX34" fmla="*/ 803081 w 6931922"/>
                  <a:gd name="connsiteY34" fmla="*/ 2631882 h 4018598"/>
                  <a:gd name="connsiteX35" fmla="*/ 763325 w 6931922"/>
                  <a:gd name="connsiteY35" fmla="*/ 2417197 h 4018598"/>
                  <a:gd name="connsiteX36" fmla="*/ 659958 w 6931922"/>
                  <a:gd name="connsiteY36" fmla="*/ 2337684 h 4018598"/>
                  <a:gd name="connsiteX37" fmla="*/ 580445 w 6931922"/>
                  <a:gd name="connsiteY37" fmla="*/ 2138901 h 4018598"/>
                  <a:gd name="connsiteX38" fmla="*/ 524786 w 6931922"/>
                  <a:gd name="connsiteY38" fmla="*/ 1908313 h 4018598"/>
                  <a:gd name="connsiteX39" fmla="*/ 540688 w 6931922"/>
                  <a:gd name="connsiteY39" fmla="*/ 1518700 h 4018598"/>
                  <a:gd name="connsiteX40" fmla="*/ 516834 w 6931922"/>
                  <a:gd name="connsiteY40" fmla="*/ 898498 h 4018598"/>
                  <a:gd name="connsiteX41" fmla="*/ 453224 w 6931922"/>
                  <a:gd name="connsiteY41" fmla="*/ 580446 h 4018598"/>
                  <a:gd name="connsiteX42" fmla="*/ 437321 w 6931922"/>
                  <a:gd name="connsiteY42" fmla="*/ 556592 h 4018598"/>
                  <a:gd name="connsiteX43" fmla="*/ 421419 w 6931922"/>
                  <a:gd name="connsiteY43" fmla="*/ 572494 h 4018598"/>
                  <a:gd name="connsiteX44" fmla="*/ 365760 w 6931922"/>
                  <a:gd name="connsiteY44" fmla="*/ 413468 h 4018598"/>
                  <a:gd name="connsiteX45" fmla="*/ 286247 w 6931922"/>
                  <a:gd name="connsiteY45" fmla="*/ 349858 h 4018598"/>
                  <a:gd name="connsiteX46" fmla="*/ 278295 w 6931922"/>
                  <a:gd name="connsiteY46" fmla="*/ 286247 h 4018598"/>
                  <a:gd name="connsiteX47" fmla="*/ 198782 w 6931922"/>
                  <a:gd name="connsiteY47" fmla="*/ 127221 h 4018598"/>
                  <a:gd name="connsiteX48" fmla="*/ 198782 w 6931922"/>
                  <a:gd name="connsiteY48" fmla="*/ 79513 h 4018598"/>
                  <a:gd name="connsiteX49" fmla="*/ 135172 w 6931922"/>
                  <a:gd name="connsiteY49" fmla="*/ 87465 h 4018598"/>
                  <a:gd name="connsiteX50" fmla="*/ 135172 w 6931922"/>
                  <a:gd name="connsiteY50" fmla="*/ 23854 h 4018598"/>
                  <a:gd name="connsiteX51" fmla="*/ 87464 w 6931922"/>
                  <a:gd name="connsiteY51" fmla="*/ 15903 h 4018598"/>
                  <a:gd name="connsiteX52" fmla="*/ 87464 w 6931922"/>
                  <a:gd name="connsiteY52" fmla="*/ 0 h 4018598"/>
                  <a:gd name="connsiteX53" fmla="*/ 0 w 6931922"/>
                  <a:gd name="connsiteY53" fmla="*/ 15903 h 4018598"/>
                  <a:gd name="connsiteX0" fmla="*/ 6920016 w 6925586"/>
                  <a:gd name="connsiteY0" fmla="*/ 4018598 h 4018598"/>
                  <a:gd name="connsiteX1" fmla="*/ 6925586 w 6925586"/>
                  <a:gd name="connsiteY1" fmla="*/ 3935896 h 4018598"/>
                  <a:gd name="connsiteX2" fmla="*/ 4460681 w 6925586"/>
                  <a:gd name="connsiteY2" fmla="*/ 3927945 h 4018598"/>
                  <a:gd name="connsiteX3" fmla="*/ 4460681 w 6925586"/>
                  <a:gd name="connsiteY3" fmla="*/ 3872286 h 4018598"/>
                  <a:gd name="connsiteX4" fmla="*/ 4150580 w 6925586"/>
                  <a:gd name="connsiteY4" fmla="*/ 3872286 h 4018598"/>
                  <a:gd name="connsiteX5" fmla="*/ 4174434 w 6925586"/>
                  <a:gd name="connsiteY5" fmla="*/ 3832529 h 4018598"/>
                  <a:gd name="connsiteX6" fmla="*/ 3816626 w 6925586"/>
                  <a:gd name="connsiteY6" fmla="*/ 3832529 h 4018598"/>
                  <a:gd name="connsiteX7" fmla="*/ 3792772 w 6925586"/>
                  <a:gd name="connsiteY7" fmla="*/ 3768919 h 4018598"/>
                  <a:gd name="connsiteX8" fmla="*/ 3641697 w 6925586"/>
                  <a:gd name="connsiteY8" fmla="*/ 3776870 h 4018598"/>
                  <a:gd name="connsiteX9" fmla="*/ 3649648 w 6925586"/>
                  <a:gd name="connsiteY9" fmla="*/ 3745065 h 4018598"/>
                  <a:gd name="connsiteX10" fmla="*/ 2615979 w 6925586"/>
                  <a:gd name="connsiteY10" fmla="*/ 3737113 h 4018598"/>
                  <a:gd name="connsiteX11" fmla="*/ 2592125 w 6925586"/>
                  <a:gd name="connsiteY11" fmla="*/ 3681454 h 4018598"/>
                  <a:gd name="connsiteX12" fmla="*/ 2353586 w 6925586"/>
                  <a:gd name="connsiteY12" fmla="*/ 3681454 h 4018598"/>
                  <a:gd name="connsiteX13" fmla="*/ 2107095 w 6925586"/>
                  <a:gd name="connsiteY13" fmla="*/ 3625795 h 4018598"/>
                  <a:gd name="connsiteX14" fmla="*/ 2083241 w 6925586"/>
                  <a:gd name="connsiteY14" fmla="*/ 3546282 h 4018598"/>
                  <a:gd name="connsiteX15" fmla="*/ 2059387 w 6925586"/>
                  <a:gd name="connsiteY15" fmla="*/ 3530380 h 4018598"/>
                  <a:gd name="connsiteX16" fmla="*/ 1963972 w 6925586"/>
                  <a:gd name="connsiteY16" fmla="*/ 3538331 h 4018598"/>
                  <a:gd name="connsiteX17" fmla="*/ 1908313 w 6925586"/>
                  <a:gd name="connsiteY17" fmla="*/ 3482672 h 4018598"/>
                  <a:gd name="connsiteX18" fmla="*/ 1828800 w 6925586"/>
                  <a:gd name="connsiteY18" fmla="*/ 3482672 h 4018598"/>
                  <a:gd name="connsiteX19" fmla="*/ 1836751 w 6925586"/>
                  <a:gd name="connsiteY19" fmla="*/ 3434964 h 4018598"/>
                  <a:gd name="connsiteX20" fmla="*/ 1661822 w 6925586"/>
                  <a:gd name="connsiteY20" fmla="*/ 3427013 h 4018598"/>
                  <a:gd name="connsiteX21" fmla="*/ 1606163 w 6925586"/>
                  <a:gd name="connsiteY21" fmla="*/ 3347500 h 4018598"/>
                  <a:gd name="connsiteX22" fmla="*/ 1574358 w 6925586"/>
                  <a:gd name="connsiteY22" fmla="*/ 3188473 h 4018598"/>
                  <a:gd name="connsiteX23" fmla="*/ 1494845 w 6925586"/>
                  <a:gd name="connsiteY23" fmla="*/ 3037399 h 4018598"/>
                  <a:gd name="connsiteX24" fmla="*/ 1359673 w 6925586"/>
                  <a:gd name="connsiteY24" fmla="*/ 3021496 h 4018598"/>
                  <a:gd name="connsiteX25" fmla="*/ 1296062 w 6925586"/>
                  <a:gd name="connsiteY25" fmla="*/ 2957886 h 4018598"/>
                  <a:gd name="connsiteX26" fmla="*/ 1216549 w 6925586"/>
                  <a:gd name="connsiteY26" fmla="*/ 2957886 h 4018598"/>
                  <a:gd name="connsiteX27" fmla="*/ 1216549 w 6925586"/>
                  <a:gd name="connsiteY27" fmla="*/ 2934032 h 4018598"/>
                  <a:gd name="connsiteX28" fmla="*/ 1065474 w 6925586"/>
                  <a:gd name="connsiteY28" fmla="*/ 2918129 h 4018598"/>
                  <a:gd name="connsiteX29" fmla="*/ 1025718 w 6925586"/>
                  <a:gd name="connsiteY29" fmla="*/ 2727298 h 4018598"/>
                  <a:gd name="connsiteX30" fmla="*/ 993913 w 6925586"/>
                  <a:gd name="connsiteY30" fmla="*/ 2727298 h 4018598"/>
                  <a:gd name="connsiteX31" fmla="*/ 850789 w 6925586"/>
                  <a:gd name="connsiteY31" fmla="*/ 2687541 h 4018598"/>
                  <a:gd name="connsiteX32" fmla="*/ 795130 w 6925586"/>
                  <a:gd name="connsiteY32" fmla="*/ 2639833 h 4018598"/>
                  <a:gd name="connsiteX33" fmla="*/ 771276 w 6925586"/>
                  <a:gd name="connsiteY33" fmla="*/ 2401294 h 4018598"/>
                  <a:gd name="connsiteX34" fmla="*/ 803081 w 6925586"/>
                  <a:gd name="connsiteY34" fmla="*/ 2631882 h 4018598"/>
                  <a:gd name="connsiteX35" fmla="*/ 763325 w 6925586"/>
                  <a:gd name="connsiteY35" fmla="*/ 2417197 h 4018598"/>
                  <a:gd name="connsiteX36" fmla="*/ 659958 w 6925586"/>
                  <a:gd name="connsiteY36" fmla="*/ 2337684 h 4018598"/>
                  <a:gd name="connsiteX37" fmla="*/ 580445 w 6925586"/>
                  <a:gd name="connsiteY37" fmla="*/ 2138901 h 4018598"/>
                  <a:gd name="connsiteX38" fmla="*/ 524786 w 6925586"/>
                  <a:gd name="connsiteY38" fmla="*/ 1908313 h 4018598"/>
                  <a:gd name="connsiteX39" fmla="*/ 540688 w 6925586"/>
                  <a:gd name="connsiteY39" fmla="*/ 1518700 h 4018598"/>
                  <a:gd name="connsiteX40" fmla="*/ 516834 w 6925586"/>
                  <a:gd name="connsiteY40" fmla="*/ 898498 h 4018598"/>
                  <a:gd name="connsiteX41" fmla="*/ 453224 w 6925586"/>
                  <a:gd name="connsiteY41" fmla="*/ 580446 h 4018598"/>
                  <a:gd name="connsiteX42" fmla="*/ 437321 w 6925586"/>
                  <a:gd name="connsiteY42" fmla="*/ 556592 h 4018598"/>
                  <a:gd name="connsiteX43" fmla="*/ 421419 w 6925586"/>
                  <a:gd name="connsiteY43" fmla="*/ 572494 h 4018598"/>
                  <a:gd name="connsiteX44" fmla="*/ 365760 w 6925586"/>
                  <a:gd name="connsiteY44" fmla="*/ 413468 h 4018598"/>
                  <a:gd name="connsiteX45" fmla="*/ 286247 w 6925586"/>
                  <a:gd name="connsiteY45" fmla="*/ 349858 h 4018598"/>
                  <a:gd name="connsiteX46" fmla="*/ 278295 w 6925586"/>
                  <a:gd name="connsiteY46" fmla="*/ 286247 h 4018598"/>
                  <a:gd name="connsiteX47" fmla="*/ 198782 w 6925586"/>
                  <a:gd name="connsiteY47" fmla="*/ 127221 h 4018598"/>
                  <a:gd name="connsiteX48" fmla="*/ 198782 w 6925586"/>
                  <a:gd name="connsiteY48" fmla="*/ 79513 h 4018598"/>
                  <a:gd name="connsiteX49" fmla="*/ 135172 w 6925586"/>
                  <a:gd name="connsiteY49" fmla="*/ 87465 h 4018598"/>
                  <a:gd name="connsiteX50" fmla="*/ 135172 w 6925586"/>
                  <a:gd name="connsiteY50" fmla="*/ 23854 h 4018598"/>
                  <a:gd name="connsiteX51" fmla="*/ 87464 w 6925586"/>
                  <a:gd name="connsiteY51" fmla="*/ 15903 h 4018598"/>
                  <a:gd name="connsiteX52" fmla="*/ 87464 w 6925586"/>
                  <a:gd name="connsiteY52" fmla="*/ 0 h 4018598"/>
                  <a:gd name="connsiteX53" fmla="*/ 0 w 6925586"/>
                  <a:gd name="connsiteY53" fmla="*/ 15903 h 4018598"/>
                  <a:gd name="connsiteX0" fmla="*/ 6927160 w 6927160"/>
                  <a:gd name="connsiteY0" fmla="*/ 4016217 h 4016217"/>
                  <a:gd name="connsiteX1" fmla="*/ 6925586 w 6927160"/>
                  <a:gd name="connsiteY1" fmla="*/ 3935896 h 4016217"/>
                  <a:gd name="connsiteX2" fmla="*/ 4460681 w 6927160"/>
                  <a:gd name="connsiteY2" fmla="*/ 3927945 h 4016217"/>
                  <a:gd name="connsiteX3" fmla="*/ 4460681 w 6927160"/>
                  <a:gd name="connsiteY3" fmla="*/ 3872286 h 4016217"/>
                  <a:gd name="connsiteX4" fmla="*/ 4150580 w 6927160"/>
                  <a:gd name="connsiteY4" fmla="*/ 3872286 h 4016217"/>
                  <a:gd name="connsiteX5" fmla="*/ 4174434 w 6927160"/>
                  <a:gd name="connsiteY5" fmla="*/ 3832529 h 4016217"/>
                  <a:gd name="connsiteX6" fmla="*/ 3816626 w 6927160"/>
                  <a:gd name="connsiteY6" fmla="*/ 3832529 h 4016217"/>
                  <a:gd name="connsiteX7" fmla="*/ 3792772 w 6927160"/>
                  <a:gd name="connsiteY7" fmla="*/ 3768919 h 4016217"/>
                  <a:gd name="connsiteX8" fmla="*/ 3641697 w 6927160"/>
                  <a:gd name="connsiteY8" fmla="*/ 3776870 h 4016217"/>
                  <a:gd name="connsiteX9" fmla="*/ 3649648 w 6927160"/>
                  <a:gd name="connsiteY9" fmla="*/ 3745065 h 4016217"/>
                  <a:gd name="connsiteX10" fmla="*/ 2615979 w 6927160"/>
                  <a:gd name="connsiteY10" fmla="*/ 3737113 h 4016217"/>
                  <a:gd name="connsiteX11" fmla="*/ 2592125 w 6927160"/>
                  <a:gd name="connsiteY11" fmla="*/ 3681454 h 4016217"/>
                  <a:gd name="connsiteX12" fmla="*/ 2353586 w 6927160"/>
                  <a:gd name="connsiteY12" fmla="*/ 3681454 h 4016217"/>
                  <a:gd name="connsiteX13" fmla="*/ 2107095 w 6927160"/>
                  <a:gd name="connsiteY13" fmla="*/ 3625795 h 4016217"/>
                  <a:gd name="connsiteX14" fmla="*/ 2083241 w 6927160"/>
                  <a:gd name="connsiteY14" fmla="*/ 3546282 h 4016217"/>
                  <a:gd name="connsiteX15" fmla="*/ 2059387 w 6927160"/>
                  <a:gd name="connsiteY15" fmla="*/ 3530380 h 4016217"/>
                  <a:gd name="connsiteX16" fmla="*/ 1963972 w 6927160"/>
                  <a:gd name="connsiteY16" fmla="*/ 3538331 h 4016217"/>
                  <a:gd name="connsiteX17" fmla="*/ 1908313 w 6927160"/>
                  <a:gd name="connsiteY17" fmla="*/ 3482672 h 4016217"/>
                  <a:gd name="connsiteX18" fmla="*/ 1828800 w 6927160"/>
                  <a:gd name="connsiteY18" fmla="*/ 3482672 h 4016217"/>
                  <a:gd name="connsiteX19" fmla="*/ 1836751 w 6927160"/>
                  <a:gd name="connsiteY19" fmla="*/ 3434964 h 4016217"/>
                  <a:gd name="connsiteX20" fmla="*/ 1661822 w 6927160"/>
                  <a:gd name="connsiteY20" fmla="*/ 3427013 h 4016217"/>
                  <a:gd name="connsiteX21" fmla="*/ 1606163 w 6927160"/>
                  <a:gd name="connsiteY21" fmla="*/ 3347500 h 4016217"/>
                  <a:gd name="connsiteX22" fmla="*/ 1574358 w 6927160"/>
                  <a:gd name="connsiteY22" fmla="*/ 3188473 h 4016217"/>
                  <a:gd name="connsiteX23" fmla="*/ 1494845 w 6927160"/>
                  <a:gd name="connsiteY23" fmla="*/ 3037399 h 4016217"/>
                  <a:gd name="connsiteX24" fmla="*/ 1359673 w 6927160"/>
                  <a:gd name="connsiteY24" fmla="*/ 3021496 h 4016217"/>
                  <a:gd name="connsiteX25" fmla="*/ 1296062 w 6927160"/>
                  <a:gd name="connsiteY25" fmla="*/ 2957886 h 4016217"/>
                  <a:gd name="connsiteX26" fmla="*/ 1216549 w 6927160"/>
                  <a:gd name="connsiteY26" fmla="*/ 2957886 h 4016217"/>
                  <a:gd name="connsiteX27" fmla="*/ 1216549 w 6927160"/>
                  <a:gd name="connsiteY27" fmla="*/ 2934032 h 4016217"/>
                  <a:gd name="connsiteX28" fmla="*/ 1065474 w 6927160"/>
                  <a:gd name="connsiteY28" fmla="*/ 2918129 h 4016217"/>
                  <a:gd name="connsiteX29" fmla="*/ 1025718 w 6927160"/>
                  <a:gd name="connsiteY29" fmla="*/ 2727298 h 4016217"/>
                  <a:gd name="connsiteX30" fmla="*/ 993913 w 6927160"/>
                  <a:gd name="connsiteY30" fmla="*/ 2727298 h 4016217"/>
                  <a:gd name="connsiteX31" fmla="*/ 850789 w 6927160"/>
                  <a:gd name="connsiteY31" fmla="*/ 2687541 h 4016217"/>
                  <a:gd name="connsiteX32" fmla="*/ 795130 w 6927160"/>
                  <a:gd name="connsiteY32" fmla="*/ 2639833 h 4016217"/>
                  <a:gd name="connsiteX33" fmla="*/ 771276 w 6927160"/>
                  <a:gd name="connsiteY33" fmla="*/ 2401294 h 4016217"/>
                  <a:gd name="connsiteX34" fmla="*/ 803081 w 6927160"/>
                  <a:gd name="connsiteY34" fmla="*/ 2631882 h 4016217"/>
                  <a:gd name="connsiteX35" fmla="*/ 763325 w 6927160"/>
                  <a:gd name="connsiteY35" fmla="*/ 2417197 h 4016217"/>
                  <a:gd name="connsiteX36" fmla="*/ 659958 w 6927160"/>
                  <a:gd name="connsiteY36" fmla="*/ 2337684 h 4016217"/>
                  <a:gd name="connsiteX37" fmla="*/ 580445 w 6927160"/>
                  <a:gd name="connsiteY37" fmla="*/ 2138901 h 4016217"/>
                  <a:gd name="connsiteX38" fmla="*/ 524786 w 6927160"/>
                  <a:gd name="connsiteY38" fmla="*/ 1908313 h 4016217"/>
                  <a:gd name="connsiteX39" fmla="*/ 540688 w 6927160"/>
                  <a:gd name="connsiteY39" fmla="*/ 1518700 h 4016217"/>
                  <a:gd name="connsiteX40" fmla="*/ 516834 w 6927160"/>
                  <a:gd name="connsiteY40" fmla="*/ 898498 h 4016217"/>
                  <a:gd name="connsiteX41" fmla="*/ 453224 w 6927160"/>
                  <a:gd name="connsiteY41" fmla="*/ 580446 h 4016217"/>
                  <a:gd name="connsiteX42" fmla="*/ 437321 w 6927160"/>
                  <a:gd name="connsiteY42" fmla="*/ 556592 h 4016217"/>
                  <a:gd name="connsiteX43" fmla="*/ 421419 w 6927160"/>
                  <a:gd name="connsiteY43" fmla="*/ 572494 h 4016217"/>
                  <a:gd name="connsiteX44" fmla="*/ 365760 w 6927160"/>
                  <a:gd name="connsiteY44" fmla="*/ 413468 h 4016217"/>
                  <a:gd name="connsiteX45" fmla="*/ 286247 w 6927160"/>
                  <a:gd name="connsiteY45" fmla="*/ 349858 h 4016217"/>
                  <a:gd name="connsiteX46" fmla="*/ 278295 w 6927160"/>
                  <a:gd name="connsiteY46" fmla="*/ 286247 h 4016217"/>
                  <a:gd name="connsiteX47" fmla="*/ 198782 w 6927160"/>
                  <a:gd name="connsiteY47" fmla="*/ 127221 h 4016217"/>
                  <a:gd name="connsiteX48" fmla="*/ 198782 w 6927160"/>
                  <a:gd name="connsiteY48" fmla="*/ 79513 h 4016217"/>
                  <a:gd name="connsiteX49" fmla="*/ 135172 w 6927160"/>
                  <a:gd name="connsiteY49" fmla="*/ 87465 h 4016217"/>
                  <a:gd name="connsiteX50" fmla="*/ 135172 w 6927160"/>
                  <a:gd name="connsiteY50" fmla="*/ 23854 h 4016217"/>
                  <a:gd name="connsiteX51" fmla="*/ 87464 w 6927160"/>
                  <a:gd name="connsiteY51" fmla="*/ 15903 h 4016217"/>
                  <a:gd name="connsiteX52" fmla="*/ 87464 w 6927160"/>
                  <a:gd name="connsiteY52" fmla="*/ 0 h 4016217"/>
                  <a:gd name="connsiteX53" fmla="*/ 0 w 6927160"/>
                  <a:gd name="connsiteY53" fmla="*/ 15903 h 4016217"/>
                  <a:gd name="connsiteX0" fmla="*/ 6927160 w 6927160"/>
                  <a:gd name="connsiteY0" fmla="*/ 4016217 h 4016217"/>
                  <a:gd name="connsiteX1" fmla="*/ 6925586 w 6927160"/>
                  <a:gd name="connsiteY1" fmla="*/ 3935896 h 4016217"/>
                  <a:gd name="connsiteX2" fmla="*/ 4460681 w 6927160"/>
                  <a:gd name="connsiteY2" fmla="*/ 3927945 h 4016217"/>
                  <a:gd name="connsiteX3" fmla="*/ 4460681 w 6927160"/>
                  <a:gd name="connsiteY3" fmla="*/ 3872286 h 4016217"/>
                  <a:gd name="connsiteX4" fmla="*/ 4150580 w 6927160"/>
                  <a:gd name="connsiteY4" fmla="*/ 3872286 h 4016217"/>
                  <a:gd name="connsiteX5" fmla="*/ 4174434 w 6927160"/>
                  <a:gd name="connsiteY5" fmla="*/ 3832529 h 4016217"/>
                  <a:gd name="connsiteX6" fmla="*/ 3816626 w 6927160"/>
                  <a:gd name="connsiteY6" fmla="*/ 3832529 h 4016217"/>
                  <a:gd name="connsiteX7" fmla="*/ 3792772 w 6927160"/>
                  <a:gd name="connsiteY7" fmla="*/ 3768919 h 4016217"/>
                  <a:gd name="connsiteX8" fmla="*/ 3641697 w 6927160"/>
                  <a:gd name="connsiteY8" fmla="*/ 3776870 h 4016217"/>
                  <a:gd name="connsiteX9" fmla="*/ 3649648 w 6927160"/>
                  <a:gd name="connsiteY9" fmla="*/ 3745065 h 4016217"/>
                  <a:gd name="connsiteX10" fmla="*/ 2615979 w 6927160"/>
                  <a:gd name="connsiteY10" fmla="*/ 3737113 h 4016217"/>
                  <a:gd name="connsiteX11" fmla="*/ 2592125 w 6927160"/>
                  <a:gd name="connsiteY11" fmla="*/ 3681454 h 4016217"/>
                  <a:gd name="connsiteX12" fmla="*/ 2353586 w 6927160"/>
                  <a:gd name="connsiteY12" fmla="*/ 3681454 h 4016217"/>
                  <a:gd name="connsiteX13" fmla="*/ 2107095 w 6927160"/>
                  <a:gd name="connsiteY13" fmla="*/ 3625795 h 4016217"/>
                  <a:gd name="connsiteX14" fmla="*/ 2083241 w 6927160"/>
                  <a:gd name="connsiteY14" fmla="*/ 3546282 h 4016217"/>
                  <a:gd name="connsiteX15" fmla="*/ 2059387 w 6927160"/>
                  <a:gd name="connsiteY15" fmla="*/ 3530380 h 4016217"/>
                  <a:gd name="connsiteX16" fmla="*/ 1963972 w 6927160"/>
                  <a:gd name="connsiteY16" fmla="*/ 3538331 h 4016217"/>
                  <a:gd name="connsiteX17" fmla="*/ 1908313 w 6927160"/>
                  <a:gd name="connsiteY17" fmla="*/ 3482672 h 4016217"/>
                  <a:gd name="connsiteX18" fmla="*/ 1828800 w 6927160"/>
                  <a:gd name="connsiteY18" fmla="*/ 3482672 h 4016217"/>
                  <a:gd name="connsiteX19" fmla="*/ 1803413 w 6927160"/>
                  <a:gd name="connsiteY19" fmla="*/ 3451632 h 4016217"/>
                  <a:gd name="connsiteX20" fmla="*/ 1661822 w 6927160"/>
                  <a:gd name="connsiteY20" fmla="*/ 3427013 h 4016217"/>
                  <a:gd name="connsiteX21" fmla="*/ 1606163 w 6927160"/>
                  <a:gd name="connsiteY21" fmla="*/ 3347500 h 4016217"/>
                  <a:gd name="connsiteX22" fmla="*/ 1574358 w 6927160"/>
                  <a:gd name="connsiteY22" fmla="*/ 3188473 h 4016217"/>
                  <a:gd name="connsiteX23" fmla="*/ 1494845 w 6927160"/>
                  <a:gd name="connsiteY23" fmla="*/ 3037399 h 4016217"/>
                  <a:gd name="connsiteX24" fmla="*/ 1359673 w 6927160"/>
                  <a:gd name="connsiteY24" fmla="*/ 3021496 h 4016217"/>
                  <a:gd name="connsiteX25" fmla="*/ 1296062 w 6927160"/>
                  <a:gd name="connsiteY25" fmla="*/ 2957886 h 4016217"/>
                  <a:gd name="connsiteX26" fmla="*/ 1216549 w 6927160"/>
                  <a:gd name="connsiteY26" fmla="*/ 2957886 h 4016217"/>
                  <a:gd name="connsiteX27" fmla="*/ 1216549 w 6927160"/>
                  <a:gd name="connsiteY27" fmla="*/ 2934032 h 4016217"/>
                  <a:gd name="connsiteX28" fmla="*/ 1065474 w 6927160"/>
                  <a:gd name="connsiteY28" fmla="*/ 2918129 h 4016217"/>
                  <a:gd name="connsiteX29" fmla="*/ 1025718 w 6927160"/>
                  <a:gd name="connsiteY29" fmla="*/ 2727298 h 4016217"/>
                  <a:gd name="connsiteX30" fmla="*/ 993913 w 6927160"/>
                  <a:gd name="connsiteY30" fmla="*/ 2727298 h 4016217"/>
                  <a:gd name="connsiteX31" fmla="*/ 850789 w 6927160"/>
                  <a:gd name="connsiteY31" fmla="*/ 2687541 h 4016217"/>
                  <a:gd name="connsiteX32" fmla="*/ 795130 w 6927160"/>
                  <a:gd name="connsiteY32" fmla="*/ 2639833 h 4016217"/>
                  <a:gd name="connsiteX33" fmla="*/ 771276 w 6927160"/>
                  <a:gd name="connsiteY33" fmla="*/ 2401294 h 4016217"/>
                  <a:gd name="connsiteX34" fmla="*/ 803081 w 6927160"/>
                  <a:gd name="connsiteY34" fmla="*/ 2631882 h 4016217"/>
                  <a:gd name="connsiteX35" fmla="*/ 763325 w 6927160"/>
                  <a:gd name="connsiteY35" fmla="*/ 2417197 h 4016217"/>
                  <a:gd name="connsiteX36" fmla="*/ 659958 w 6927160"/>
                  <a:gd name="connsiteY36" fmla="*/ 2337684 h 4016217"/>
                  <a:gd name="connsiteX37" fmla="*/ 580445 w 6927160"/>
                  <a:gd name="connsiteY37" fmla="*/ 2138901 h 4016217"/>
                  <a:gd name="connsiteX38" fmla="*/ 524786 w 6927160"/>
                  <a:gd name="connsiteY38" fmla="*/ 1908313 h 4016217"/>
                  <a:gd name="connsiteX39" fmla="*/ 540688 w 6927160"/>
                  <a:gd name="connsiteY39" fmla="*/ 1518700 h 4016217"/>
                  <a:gd name="connsiteX40" fmla="*/ 516834 w 6927160"/>
                  <a:gd name="connsiteY40" fmla="*/ 898498 h 4016217"/>
                  <a:gd name="connsiteX41" fmla="*/ 453224 w 6927160"/>
                  <a:gd name="connsiteY41" fmla="*/ 580446 h 4016217"/>
                  <a:gd name="connsiteX42" fmla="*/ 437321 w 6927160"/>
                  <a:gd name="connsiteY42" fmla="*/ 556592 h 4016217"/>
                  <a:gd name="connsiteX43" fmla="*/ 421419 w 6927160"/>
                  <a:gd name="connsiteY43" fmla="*/ 572494 h 4016217"/>
                  <a:gd name="connsiteX44" fmla="*/ 365760 w 6927160"/>
                  <a:gd name="connsiteY44" fmla="*/ 413468 h 4016217"/>
                  <a:gd name="connsiteX45" fmla="*/ 286247 w 6927160"/>
                  <a:gd name="connsiteY45" fmla="*/ 349858 h 4016217"/>
                  <a:gd name="connsiteX46" fmla="*/ 278295 w 6927160"/>
                  <a:gd name="connsiteY46" fmla="*/ 286247 h 4016217"/>
                  <a:gd name="connsiteX47" fmla="*/ 198782 w 6927160"/>
                  <a:gd name="connsiteY47" fmla="*/ 127221 h 4016217"/>
                  <a:gd name="connsiteX48" fmla="*/ 198782 w 6927160"/>
                  <a:gd name="connsiteY48" fmla="*/ 79513 h 4016217"/>
                  <a:gd name="connsiteX49" fmla="*/ 135172 w 6927160"/>
                  <a:gd name="connsiteY49" fmla="*/ 87465 h 4016217"/>
                  <a:gd name="connsiteX50" fmla="*/ 135172 w 6927160"/>
                  <a:gd name="connsiteY50" fmla="*/ 23854 h 4016217"/>
                  <a:gd name="connsiteX51" fmla="*/ 87464 w 6927160"/>
                  <a:gd name="connsiteY51" fmla="*/ 15903 h 4016217"/>
                  <a:gd name="connsiteX52" fmla="*/ 87464 w 6927160"/>
                  <a:gd name="connsiteY52" fmla="*/ 0 h 4016217"/>
                  <a:gd name="connsiteX53" fmla="*/ 0 w 6927160"/>
                  <a:gd name="connsiteY53" fmla="*/ 15903 h 4016217"/>
                  <a:gd name="connsiteX0" fmla="*/ 6927160 w 6927160"/>
                  <a:gd name="connsiteY0" fmla="*/ 4016217 h 4016217"/>
                  <a:gd name="connsiteX1" fmla="*/ 6925586 w 6927160"/>
                  <a:gd name="connsiteY1" fmla="*/ 3935896 h 4016217"/>
                  <a:gd name="connsiteX2" fmla="*/ 4460681 w 6927160"/>
                  <a:gd name="connsiteY2" fmla="*/ 3927945 h 4016217"/>
                  <a:gd name="connsiteX3" fmla="*/ 4460681 w 6927160"/>
                  <a:gd name="connsiteY3" fmla="*/ 3872286 h 4016217"/>
                  <a:gd name="connsiteX4" fmla="*/ 4150580 w 6927160"/>
                  <a:gd name="connsiteY4" fmla="*/ 3872286 h 4016217"/>
                  <a:gd name="connsiteX5" fmla="*/ 4174434 w 6927160"/>
                  <a:gd name="connsiteY5" fmla="*/ 3832529 h 4016217"/>
                  <a:gd name="connsiteX6" fmla="*/ 3816626 w 6927160"/>
                  <a:gd name="connsiteY6" fmla="*/ 3832529 h 4016217"/>
                  <a:gd name="connsiteX7" fmla="*/ 3792772 w 6927160"/>
                  <a:gd name="connsiteY7" fmla="*/ 3768919 h 4016217"/>
                  <a:gd name="connsiteX8" fmla="*/ 3641697 w 6927160"/>
                  <a:gd name="connsiteY8" fmla="*/ 3776870 h 4016217"/>
                  <a:gd name="connsiteX9" fmla="*/ 3649648 w 6927160"/>
                  <a:gd name="connsiteY9" fmla="*/ 3745065 h 4016217"/>
                  <a:gd name="connsiteX10" fmla="*/ 2615979 w 6927160"/>
                  <a:gd name="connsiteY10" fmla="*/ 3737113 h 4016217"/>
                  <a:gd name="connsiteX11" fmla="*/ 2592125 w 6927160"/>
                  <a:gd name="connsiteY11" fmla="*/ 3681454 h 4016217"/>
                  <a:gd name="connsiteX12" fmla="*/ 2353586 w 6927160"/>
                  <a:gd name="connsiteY12" fmla="*/ 3681454 h 4016217"/>
                  <a:gd name="connsiteX13" fmla="*/ 2107095 w 6927160"/>
                  <a:gd name="connsiteY13" fmla="*/ 3625795 h 4016217"/>
                  <a:gd name="connsiteX14" fmla="*/ 2083241 w 6927160"/>
                  <a:gd name="connsiteY14" fmla="*/ 3546282 h 4016217"/>
                  <a:gd name="connsiteX15" fmla="*/ 2059387 w 6927160"/>
                  <a:gd name="connsiteY15" fmla="*/ 3530380 h 4016217"/>
                  <a:gd name="connsiteX16" fmla="*/ 1963972 w 6927160"/>
                  <a:gd name="connsiteY16" fmla="*/ 3538331 h 4016217"/>
                  <a:gd name="connsiteX17" fmla="*/ 1908313 w 6927160"/>
                  <a:gd name="connsiteY17" fmla="*/ 3482672 h 4016217"/>
                  <a:gd name="connsiteX18" fmla="*/ 1828800 w 6927160"/>
                  <a:gd name="connsiteY18" fmla="*/ 3482672 h 4016217"/>
                  <a:gd name="connsiteX19" fmla="*/ 1803413 w 6927160"/>
                  <a:gd name="connsiteY19" fmla="*/ 3451632 h 4016217"/>
                  <a:gd name="connsiteX20" fmla="*/ 1661822 w 6927160"/>
                  <a:gd name="connsiteY20" fmla="*/ 3427013 h 4016217"/>
                  <a:gd name="connsiteX21" fmla="*/ 1606163 w 6927160"/>
                  <a:gd name="connsiteY21" fmla="*/ 3347500 h 4016217"/>
                  <a:gd name="connsiteX22" fmla="*/ 1574358 w 6927160"/>
                  <a:gd name="connsiteY22" fmla="*/ 3188473 h 4016217"/>
                  <a:gd name="connsiteX23" fmla="*/ 1537148 w 6927160"/>
                  <a:gd name="connsiteY23" fmla="*/ 3110100 h 4016217"/>
                  <a:gd name="connsiteX24" fmla="*/ 1494845 w 6927160"/>
                  <a:gd name="connsiteY24" fmla="*/ 3037399 h 4016217"/>
                  <a:gd name="connsiteX25" fmla="*/ 1359673 w 6927160"/>
                  <a:gd name="connsiteY25" fmla="*/ 3021496 h 4016217"/>
                  <a:gd name="connsiteX26" fmla="*/ 1296062 w 6927160"/>
                  <a:gd name="connsiteY26" fmla="*/ 2957886 h 4016217"/>
                  <a:gd name="connsiteX27" fmla="*/ 1216549 w 6927160"/>
                  <a:gd name="connsiteY27" fmla="*/ 2957886 h 4016217"/>
                  <a:gd name="connsiteX28" fmla="*/ 1216549 w 6927160"/>
                  <a:gd name="connsiteY28" fmla="*/ 2934032 h 4016217"/>
                  <a:gd name="connsiteX29" fmla="*/ 1065474 w 6927160"/>
                  <a:gd name="connsiteY29" fmla="*/ 2918129 h 4016217"/>
                  <a:gd name="connsiteX30" fmla="*/ 1025718 w 6927160"/>
                  <a:gd name="connsiteY30" fmla="*/ 2727298 h 4016217"/>
                  <a:gd name="connsiteX31" fmla="*/ 993913 w 6927160"/>
                  <a:gd name="connsiteY31" fmla="*/ 2727298 h 4016217"/>
                  <a:gd name="connsiteX32" fmla="*/ 850789 w 6927160"/>
                  <a:gd name="connsiteY32" fmla="*/ 2687541 h 4016217"/>
                  <a:gd name="connsiteX33" fmla="*/ 795130 w 6927160"/>
                  <a:gd name="connsiteY33" fmla="*/ 2639833 h 4016217"/>
                  <a:gd name="connsiteX34" fmla="*/ 771276 w 6927160"/>
                  <a:gd name="connsiteY34" fmla="*/ 2401294 h 4016217"/>
                  <a:gd name="connsiteX35" fmla="*/ 803081 w 6927160"/>
                  <a:gd name="connsiteY35" fmla="*/ 2631882 h 4016217"/>
                  <a:gd name="connsiteX36" fmla="*/ 763325 w 6927160"/>
                  <a:gd name="connsiteY36" fmla="*/ 2417197 h 4016217"/>
                  <a:gd name="connsiteX37" fmla="*/ 659958 w 6927160"/>
                  <a:gd name="connsiteY37" fmla="*/ 2337684 h 4016217"/>
                  <a:gd name="connsiteX38" fmla="*/ 580445 w 6927160"/>
                  <a:gd name="connsiteY38" fmla="*/ 2138901 h 4016217"/>
                  <a:gd name="connsiteX39" fmla="*/ 524786 w 6927160"/>
                  <a:gd name="connsiteY39" fmla="*/ 1908313 h 4016217"/>
                  <a:gd name="connsiteX40" fmla="*/ 540688 w 6927160"/>
                  <a:gd name="connsiteY40" fmla="*/ 1518700 h 4016217"/>
                  <a:gd name="connsiteX41" fmla="*/ 516834 w 6927160"/>
                  <a:gd name="connsiteY41" fmla="*/ 898498 h 4016217"/>
                  <a:gd name="connsiteX42" fmla="*/ 453224 w 6927160"/>
                  <a:gd name="connsiteY42" fmla="*/ 580446 h 4016217"/>
                  <a:gd name="connsiteX43" fmla="*/ 437321 w 6927160"/>
                  <a:gd name="connsiteY43" fmla="*/ 556592 h 4016217"/>
                  <a:gd name="connsiteX44" fmla="*/ 421419 w 6927160"/>
                  <a:gd name="connsiteY44" fmla="*/ 572494 h 4016217"/>
                  <a:gd name="connsiteX45" fmla="*/ 365760 w 6927160"/>
                  <a:gd name="connsiteY45" fmla="*/ 413468 h 4016217"/>
                  <a:gd name="connsiteX46" fmla="*/ 286247 w 6927160"/>
                  <a:gd name="connsiteY46" fmla="*/ 349858 h 4016217"/>
                  <a:gd name="connsiteX47" fmla="*/ 278295 w 6927160"/>
                  <a:gd name="connsiteY47" fmla="*/ 286247 h 4016217"/>
                  <a:gd name="connsiteX48" fmla="*/ 198782 w 6927160"/>
                  <a:gd name="connsiteY48" fmla="*/ 127221 h 4016217"/>
                  <a:gd name="connsiteX49" fmla="*/ 198782 w 6927160"/>
                  <a:gd name="connsiteY49" fmla="*/ 79513 h 4016217"/>
                  <a:gd name="connsiteX50" fmla="*/ 135172 w 6927160"/>
                  <a:gd name="connsiteY50" fmla="*/ 87465 h 4016217"/>
                  <a:gd name="connsiteX51" fmla="*/ 135172 w 6927160"/>
                  <a:gd name="connsiteY51" fmla="*/ 23854 h 4016217"/>
                  <a:gd name="connsiteX52" fmla="*/ 87464 w 6927160"/>
                  <a:gd name="connsiteY52" fmla="*/ 15903 h 4016217"/>
                  <a:gd name="connsiteX53" fmla="*/ 87464 w 6927160"/>
                  <a:gd name="connsiteY53" fmla="*/ 0 h 4016217"/>
                  <a:gd name="connsiteX54" fmla="*/ 0 w 6927160"/>
                  <a:gd name="connsiteY54" fmla="*/ 15903 h 4016217"/>
                  <a:gd name="connsiteX0" fmla="*/ 6927160 w 6927160"/>
                  <a:gd name="connsiteY0" fmla="*/ 4016217 h 4016217"/>
                  <a:gd name="connsiteX1" fmla="*/ 6925586 w 6927160"/>
                  <a:gd name="connsiteY1" fmla="*/ 3935896 h 4016217"/>
                  <a:gd name="connsiteX2" fmla="*/ 4460681 w 6927160"/>
                  <a:gd name="connsiteY2" fmla="*/ 3927945 h 4016217"/>
                  <a:gd name="connsiteX3" fmla="*/ 4460681 w 6927160"/>
                  <a:gd name="connsiteY3" fmla="*/ 3872286 h 4016217"/>
                  <a:gd name="connsiteX4" fmla="*/ 4150580 w 6927160"/>
                  <a:gd name="connsiteY4" fmla="*/ 3872286 h 4016217"/>
                  <a:gd name="connsiteX5" fmla="*/ 4174434 w 6927160"/>
                  <a:gd name="connsiteY5" fmla="*/ 3832529 h 4016217"/>
                  <a:gd name="connsiteX6" fmla="*/ 3816626 w 6927160"/>
                  <a:gd name="connsiteY6" fmla="*/ 3832529 h 4016217"/>
                  <a:gd name="connsiteX7" fmla="*/ 3792772 w 6927160"/>
                  <a:gd name="connsiteY7" fmla="*/ 3768919 h 4016217"/>
                  <a:gd name="connsiteX8" fmla="*/ 3641697 w 6927160"/>
                  <a:gd name="connsiteY8" fmla="*/ 3776870 h 4016217"/>
                  <a:gd name="connsiteX9" fmla="*/ 3649648 w 6927160"/>
                  <a:gd name="connsiteY9" fmla="*/ 3745065 h 4016217"/>
                  <a:gd name="connsiteX10" fmla="*/ 2615979 w 6927160"/>
                  <a:gd name="connsiteY10" fmla="*/ 3737113 h 4016217"/>
                  <a:gd name="connsiteX11" fmla="*/ 2592125 w 6927160"/>
                  <a:gd name="connsiteY11" fmla="*/ 3681454 h 4016217"/>
                  <a:gd name="connsiteX12" fmla="*/ 2353586 w 6927160"/>
                  <a:gd name="connsiteY12" fmla="*/ 3681454 h 4016217"/>
                  <a:gd name="connsiteX13" fmla="*/ 2107095 w 6927160"/>
                  <a:gd name="connsiteY13" fmla="*/ 3625795 h 4016217"/>
                  <a:gd name="connsiteX14" fmla="*/ 2083241 w 6927160"/>
                  <a:gd name="connsiteY14" fmla="*/ 3546282 h 4016217"/>
                  <a:gd name="connsiteX15" fmla="*/ 2059387 w 6927160"/>
                  <a:gd name="connsiteY15" fmla="*/ 3530380 h 4016217"/>
                  <a:gd name="connsiteX16" fmla="*/ 1963972 w 6927160"/>
                  <a:gd name="connsiteY16" fmla="*/ 3538331 h 4016217"/>
                  <a:gd name="connsiteX17" fmla="*/ 1908313 w 6927160"/>
                  <a:gd name="connsiteY17" fmla="*/ 3482672 h 4016217"/>
                  <a:gd name="connsiteX18" fmla="*/ 1828800 w 6927160"/>
                  <a:gd name="connsiteY18" fmla="*/ 3482672 h 4016217"/>
                  <a:gd name="connsiteX19" fmla="*/ 1803413 w 6927160"/>
                  <a:gd name="connsiteY19" fmla="*/ 3451632 h 4016217"/>
                  <a:gd name="connsiteX20" fmla="*/ 1661822 w 6927160"/>
                  <a:gd name="connsiteY20" fmla="*/ 3427013 h 4016217"/>
                  <a:gd name="connsiteX21" fmla="*/ 1606163 w 6927160"/>
                  <a:gd name="connsiteY21" fmla="*/ 3347500 h 4016217"/>
                  <a:gd name="connsiteX22" fmla="*/ 1574358 w 6927160"/>
                  <a:gd name="connsiteY22" fmla="*/ 3188473 h 4016217"/>
                  <a:gd name="connsiteX23" fmla="*/ 1560961 w 6927160"/>
                  <a:gd name="connsiteY23" fmla="*/ 3122006 h 4016217"/>
                  <a:gd name="connsiteX24" fmla="*/ 1494845 w 6927160"/>
                  <a:gd name="connsiteY24" fmla="*/ 3037399 h 4016217"/>
                  <a:gd name="connsiteX25" fmla="*/ 1359673 w 6927160"/>
                  <a:gd name="connsiteY25" fmla="*/ 3021496 h 4016217"/>
                  <a:gd name="connsiteX26" fmla="*/ 1296062 w 6927160"/>
                  <a:gd name="connsiteY26" fmla="*/ 2957886 h 4016217"/>
                  <a:gd name="connsiteX27" fmla="*/ 1216549 w 6927160"/>
                  <a:gd name="connsiteY27" fmla="*/ 2957886 h 4016217"/>
                  <a:gd name="connsiteX28" fmla="*/ 1216549 w 6927160"/>
                  <a:gd name="connsiteY28" fmla="*/ 2934032 h 4016217"/>
                  <a:gd name="connsiteX29" fmla="*/ 1065474 w 6927160"/>
                  <a:gd name="connsiteY29" fmla="*/ 2918129 h 4016217"/>
                  <a:gd name="connsiteX30" fmla="*/ 1025718 w 6927160"/>
                  <a:gd name="connsiteY30" fmla="*/ 2727298 h 4016217"/>
                  <a:gd name="connsiteX31" fmla="*/ 993913 w 6927160"/>
                  <a:gd name="connsiteY31" fmla="*/ 2727298 h 4016217"/>
                  <a:gd name="connsiteX32" fmla="*/ 850789 w 6927160"/>
                  <a:gd name="connsiteY32" fmla="*/ 2687541 h 4016217"/>
                  <a:gd name="connsiteX33" fmla="*/ 795130 w 6927160"/>
                  <a:gd name="connsiteY33" fmla="*/ 2639833 h 4016217"/>
                  <a:gd name="connsiteX34" fmla="*/ 771276 w 6927160"/>
                  <a:gd name="connsiteY34" fmla="*/ 2401294 h 4016217"/>
                  <a:gd name="connsiteX35" fmla="*/ 803081 w 6927160"/>
                  <a:gd name="connsiteY35" fmla="*/ 2631882 h 4016217"/>
                  <a:gd name="connsiteX36" fmla="*/ 763325 w 6927160"/>
                  <a:gd name="connsiteY36" fmla="*/ 2417197 h 4016217"/>
                  <a:gd name="connsiteX37" fmla="*/ 659958 w 6927160"/>
                  <a:gd name="connsiteY37" fmla="*/ 2337684 h 4016217"/>
                  <a:gd name="connsiteX38" fmla="*/ 580445 w 6927160"/>
                  <a:gd name="connsiteY38" fmla="*/ 2138901 h 4016217"/>
                  <a:gd name="connsiteX39" fmla="*/ 524786 w 6927160"/>
                  <a:gd name="connsiteY39" fmla="*/ 1908313 h 4016217"/>
                  <a:gd name="connsiteX40" fmla="*/ 540688 w 6927160"/>
                  <a:gd name="connsiteY40" fmla="*/ 1518700 h 4016217"/>
                  <a:gd name="connsiteX41" fmla="*/ 516834 w 6927160"/>
                  <a:gd name="connsiteY41" fmla="*/ 898498 h 4016217"/>
                  <a:gd name="connsiteX42" fmla="*/ 453224 w 6927160"/>
                  <a:gd name="connsiteY42" fmla="*/ 580446 h 4016217"/>
                  <a:gd name="connsiteX43" fmla="*/ 437321 w 6927160"/>
                  <a:gd name="connsiteY43" fmla="*/ 556592 h 4016217"/>
                  <a:gd name="connsiteX44" fmla="*/ 421419 w 6927160"/>
                  <a:gd name="connsiteY44" fmla="*/ 572494 h 4016217"/>
                  <a:gd name="connsiteX45" fmla="*/ 365760 w 6927160"/>
                  <a:gd name="connsiteY45" fmla="*/ 413468 h 4016217"/>
                  <a:gd name="connsiteX46" fmla="*/ 286247 w 6927160"/>
                  <a:gd name="connsiteY46" fmla="*/ 349858 h 4016217"/>
                  <a:gd name="connsiteX47" fmla="*/ 278295 w 6927160"/>
                  <a:gd name="connsiteY47" fmla="*/ 286247 h 4016217"/>
                  <a:gd name="connsiteX48" fmla="*/ 198782 w 6927160"/>
                  <a:gd name="connsiteY48" fmla="*/ 127221 h 4016217"/>
                  <a:gd name="connsiteX49" fmla="*/ 198782 w 6927160"/>
                  <a:gd name="connsiteY49" fmla="*/ 79513 h 4016217"/>
                  <a:gd name="connsiteX50" fmla="*/ 135172 w 6927160"/>
                  <a:gd name="connsiteY50" fmla="*/ 87465 h 4016217"/>
                  <a:gd name="connsiteX51" fmla="*/ 135172 w 6927160"/>
                  <a:gd name="connsiteY51" fmla="*/ 23854 h 4016217"/>
                  <a:gd name="connsiteX52" fmla="*/ 87464 w 6927160"/>
                  <a:gd name="connsiteY52" fmla="*/ 15903 h 4016217"/>
                  <a:gd name="connsiteX53" fmla="*/ 87464 w 6927160"/>
                  <a:gd name="connsiteY53" fmla="*/ 0 h 4016217"/>
                  <a:gd name="connsiteX54" fmla="*/ 0 w 6927160"/>
                  <a:gd name="connsiteY54" fmla="*/ 15903 h 4016217"/>
                  <a:gd name="connsiteX0" fmla="*/ 6927160 w 6927160"/>
                  <a:gd name="connsiteY0" fmla="*/ 4016217 h 4016217"/>
                  <a:gd name="connsiteX1" fmla="*/ 6925586 w 6927160"/>
                  <a:gd name="connsiteY1" fmla="*/ 3935896 h 4016217"/>
                  <a:gd name="connsiteX2" fmla="*/ 4460681 w 6927160"/>
                  <a:gd name="connsiteY2" fmla="*/ 3927945 h 4016217"/>
                  <a:gd name="connsiteX3" fmla="*/ 4460681 w 6927160"/>
                  <a:gd name="connsiteY3" fmla="*/ 3872286 h 4016217"/>
                  <a:gd name="connsiteX4" fmla="*/ 4150580 w 6927160"/>
                  <a:gd name="connsiteY4" fmla="*/ 3872286 h 4016217"/>
                  <a:gd name="connsiteX5" fmla="*/ 4174434 w 6927160"/>
                  <a:gd name="connsiteY5" fmla="*/ 3832529 h 4016217"/>
                  <a:gd name="connsiteX6" fmla="*/ 3816626 w 6927160"/>
                  <a:gd name="connsiteY6" fmla="*/ 3832529 h 4016217"/>
                  <a:gd name="connsiteX7" fmla="*/ 3792772 w 6927160"/>
                  <a:gd name="connsiteY7" fmla="*/ 3768919 h 4016217"/>
                  <a:gd name="connsiteX8" fmla="*/ 3641697 w 6927160"/>
                  <a:gd name="connsiteY8" fmla="*/ 3776870 h 4016217"/>
                  <a:gd name="connsiteX9" fmla="*/ 3649648 w 6927160"/>
                  <a:gd name="connsiteY9" fmla="*/ 3745065 h 4016217"/>
                  <a:gd name="connsiteX10" fmla="*/ 2615979 w 6927160"/>
                  <a:gd name="connsiteY10" fmla="*/ 3737113 h 4016217"/>
                  <a:gd name="connsiteX11" fmla="*/ 2592125 w 6927160"/>
                  <a:gd name="connsiteY11" fmla="*/ 3681454 h 4016217"/>
                  <a:gd name="connsiteX12" fmla="*/ 2353586 w 6927160"/>
                  <a:gd name="connsiteY12" fmla="*/ 3681454 h 4016217"/>
                  <a:gd name="connsiteX13" fmla="*/ 2107095 w 6927160"/>
                  <a:gd name="connsiteY13" fmla="*/ 3625795 h 4016217"/>
                  <a:gd name="connsiteX14" fmla="*/ 2083241 w 6927160"/>
                  <a:gd name="connsiteY14" fmla="*/ 3546282 h 4016217"/>
                  <a:gd name="connsiteX15" fmla="*/ 2059387 w 6927160"/>
                  <a:gd name="connsiteY15" fmla="*/ 3530380 h 4016217"/>
                  <a:gd name="connsiteX16" fmla="*/ 1963972 w 6927160"/>
                  <a:gd name="connsiteY16" fmla="*/ 3538331 h 4016217"/>
                  <a:gd name="connsiteX17" fmla="*/ 1908313 w 6927160"/>
                  <a:gd name="connsiteY17" fmla="*/ 3482672 h 4016217"/>
                  <a:gd name="connsiteX18" fmla="*/ 1828800 w 6927160"/>
                  <a:gd name="connsiteY18" fmla="*/ 3482672 h 4016217"/>
                  <a:gd name="connsiteX19" fmla="*/ 1803413 w 6927160"/>
                  <a:gd name="connsiteY19" fmla="*/ 3451632 h 4016217"/>
                  <a:gd name="connsiteX20" fmla="*/ 1661822 w 6927160"/>
                  <a:gd name="connsiteY20" fmla="*/ 3427013 h 4016217"/>
                  <a:gd name="connsiteX21" fmla="*/ 1606163 w 6927160"/>
                  <a:gd name="connsiteY21" fmla="*/ 3347500 h 4016217"/>
                  <a:gd name="connsiteX22" fmla="*/ 1574358 w 6927160"/>
                  <a:gd name="connsiteY22" fmla="*/ 3188473 h 4016217"/>
                  <a:gd name="connsiteX23" fmla="*/ 1560961 w 6927160"/>
                  <a:gd name="connsiteY23" fmla="*/ 3122006 h 4016217"/>
                  <a:gd name="connsiteX24" fmla="*/ 1494845 w 6927160"/>
                  <a:gd name="connsiteY24" fmla="*/ 3037399 h 4016217"/>
                  <a:gd name="connsiteX25" fmla="*/ 1359673 w 6927160"/>
                  <a:gd name="connsiteY25" fmla="*/ 3021496 h 4016217"/>
                  <a:gd name="connsiteX26" fmla="*/ 1296062 w 6927160"/>
                  <a:gd name="connsiteY26" fmla="*/ 2957886 h 4016217"/>
                  <a:gd name="connsiteX27" fmla="*/ 1216549 w 6927160"/>
                  <a:gd name="connsiteY27" fmla="*/ 2957886 h 4016217"/>
                  <a:gd name="connsiteX28" fmla="*/ 1216549 w 6927160"/>
                  <a:gd name="connsiteY28" fmla="*/ 2934032 h 4016217"/>
                  <a:gd name="connsiteX29" fmla="*/ 1065474 w 6927160"/>
                  <a:gd name="connsiteY29" fmla="*/ 2918129 h 4016217"/>
                  <a:gd name="connsiteX30" fmla="*/ 1025718 w 6927160"/>
                  <a:gd name="connsiteY30" fmla="*/ 2727298 h 4016217"/>
                  <a:gd name="connsiteX31" fmla="*/ 993913 w 6927160"/>
                  <a:gd name="connsiteY31" fmla="*/ 2727298 h 4016217"/>
                  <a:gd name="connsiteX32" fmla="*/ 850789 w 6927160"/>
                  <a:gd name="connsiteY32" fmla="*/ 2687541 h 4016217"/>
                  <a:gd name="connsiteX33" fmla="*/ 795130 w 6927160"/>
                  <a:gd name="connsiteY33" fmla="*/ 2639833 h 4016217"/>
                  <a:gd name="connsiteX34" fmla="*/ 771276 w 6927160"/>
                  <a:gd name="connsiteY34" fmla="*/ 2401294 h 4016217"/>
                  <a:gd name="connsiteX35" fmla="*/ 910237 w 6927160"/>
                  <a:gd name="connsiteY35" fmla="*/ 2615213 h 4016217"/>
                  <a:gd name="connsiteX36" fmla="*/ 763325 w 6927160"/>
                  <a:gd name="connsiteY36" fmla="*/ 2417197 h 4016217"/>
                  <a:gd name="connsiteX37" fmla="*/ 659958 w 6927160"/>
                  <a:gd name="connsiteY37" fmla="*/ 2337684 h 4016217"/>
                  <a:gd name="connsiteX38" fmla="*/ 580445 w 6927160"/>
                  <a:gd name="connsiteY38" fmla="*/ 2138901 h 4016217"/>
                  <a:gd name="connsiteX39" fmla="*/ 524786 w 6927160"/>
                  <a:gd name="connsiteY39" fmla="*/ 1908313 h 4016217"/>
                  <a:gd name="connsiteX40" fmla="*/ 540688 w 6927160"/>
                  <a:gd name="connsiteY40" fmla="*/ 1518700 h 4016217"/>
                  <a:gd name="connsiteX41" fmla="*/ 516834 w 6927160"/>
                  <a:gd name="connsiteY41" fmla="*/ 898498 h 4016217"/>
                  <a:gd name="connsiteX42" fmla="*/ 453224 w 6927160"/>
                  <a:gd name="connsiteY42" fmla="*/ 580446 h 4016217"/>
                  <a:gd name="connsiteX43" fmla="*/ 437321 w 6927160"/>
                  <a:gd name="connsiteY43" fmla="*/ 556592 h 4016217"/>
                  <a:gd name="connsiteX44" fmla="*/ 421419 w 6927160"/>
                  <a:gd name="connsiteY44" fmla="*/ 572494 h 4016217"/>
                  <a:gd name="connsiteX45" fmla="*/ 365760 w 6927160"/>
                  <a:gd name="connsiteY45" fmla="*/ 413468 h 4016217"/>
                  <a:gd name="connsiteX46" fmla="*/ 286247 w 6927160"/>
                  <a:gd name="connsiteY46" fmla="*/ 349858 h 4016217"/>
                  <a:gd name="connsiteX47" fmla="*/ 278295 w 6927160"/>
                  <a:gd name="connsiteY47" fmla="*/ 286247 h 4016217"/>
                  <a:gd name="connsiteX48" fmla="*/ 198782 w 6927160"/>
                  <a:gd name="connsiteY48" fmla="*/ 127221 h 4016217"/>
                  <a:gd name="connsiteX49" fmla="*/ 198782 w 6927160"/>
                  <a:gd name="connsiteY49" fmla="*/ 79513 h 4016217"/>
                  <a:gd name="connsiteX50" fmla="*/ 135172 w 6927160"/>
                  <a:gd name="connsiteY50" fmla="*/ 87465 h 4016217"/>
                  <a:gd name="connsiteX51" fmla="*/ 135172 w 6927160"/>
                  <a:gd name="connsiteY51" fmla="*/ 23854 h 4016217"/>
                  <a:gd name="connsiteX52" fmla="*/ 87464 w 6927160"/>
                  <a:gd name="connsiteY52" fmla="*/ 15903 h 4016217"/>
                  <a:gd name="connsiteX53" fmla="*/ 87464 w 6927160"/>
                  <a:gd name="connsiteY53" fmla="*/ 0 h 4016217"/>
                  <a:gd name="connsiteX54" fmla="*/ 0 w 6927160"/>
                  <a:gd name="connsiteY54" fmla="*/ 15903 h 4016217"/>
                  <a:gd name="connsiteX0" fmla="*/ 6927160 w 6927160"/>
                  <a:gd name="connsiteY0" fmla="*/ 4016217 h 4016217"/>
                  <a:gd name="connsiteX1" fmla="*/ 6925586 w 6927160"/>
                  <a:gd name="connsiteY1" fmla="*/ 3935896 h 4016217"/>
                  <a:gd name="connsiteX2" fmla="*/ 4460681 w 6927160"/>
                  <a:gd name="connsiteY2" fmla="*/ 3927945 h 4016217"/>
                  <a:gd name="connsiteX3" fmla="*/ 4460681 w 6927160"/>
                  <a:gd name="connsiteY3" fmla="*/ 3872286 h 4016217"/>
                  <a:gd name="connsiteX4" fmla="*/ 4150580 w 6927160"/>
                  <a:gd name="connsiteY4" fmla="*/ 3872286 h 4016217"/>
                  <a:gd name="connsiteX5" fmla="*/ 4174434 w 6927160"/>
                  <a:gd name="connsiteY5" fmla="*/ 3832529 h 4016217"/>
                  <a:gd name="connsiteX6" fmla="*/ 3816626 w 6927160"/>
                  <a:gd name="connsiteY6" fmla="*/ 3832529 h 4016217"/>
                  <a:gd name="connsiteX7" fmla="*/ 3792772 w 6927160"/>
                  <a:gd name="connsiteY7" fmla="*/ 3768919 h 4016217"/>
                  <a:gd name="connsiteX8" fmla="*/ 3641697 w 6927160"/>
                  <a:gd name="connsiteY8" fmla="*/ 3776870 h 4016217"/>
                  <a:gd name="connsiteX9" fmla="*/ 3649648 w 6927160"/>
                  <a:gd name="connsiteY9" fmla="*/ 3745065 h 4016217"/>
                  <a:gd name="connsiteX10" fmla="*/ 2615979 w 6927160"/>
                  <a:gd name="connsiteY10" fmla="*/ 3737113 h 4016217"/>
                  <a:gd name="connsiteX11" fmla="*/ 2592125 w 6927160"/>
                  <a:gd name="connsiteY11" fmla="*/ 3681454 h 4016217"/>
                  <a:gd name="connsiteX12" fmla="*/ 2353586 w 6927160"/>
                  <a:gd name="connsiteY12" fmla="*/ 3681454 h 4016217"/>
                  <a:gd name="connsiteX13" fmla="*/ 2107095 w 6927160"/>
                  <a:gd name="connsiteY13" fmla="*/ 3625795 h 4016217"/>
                  <a:gd name="connsiteX14" fmla="*/ 2083241 w 6927160"/>
                  <a:gd name="connsiteY14" fmla="*/ 3546282 h 4016217"/>
                  <a:gd name="connsiteX15" fmla="*/ 2059387 w 6927160"/>
                  <a:gd name="connsiteY15" fmla="*/ 3530380 h 4016217"/>
                  <a:gd name="connsiteX16" fmla="*/ 1963972 w 6927160"/>
                  <a:gd name="connsiteY16" fmla="*/ 3538331 h 4016217"/>
                  <a:gd name="connsiteX17" fmla="*/ 1908313 w 6927160"/>
                  <a:gd name="connsiteY17" fmla="*/ 3482672 h 4016217"/>
                  <a:gd name="connsiteX18" fmla="*/ 1828800 w 6927160"/>
                  <a:gd name="connsiteY18" fmla="*/ 3482672 h 4016217"/>
                  <a:gd name="connsiteX19" fmla="*/ 1803413 w 6927160"/>
                  <a:gd name="connsiteY19" fmla="*/ 3451632 h 4016217"/>
                  <a:gd name="connsiteX20" fmla="*/ 1661822 w 6927160"/>
                  <a:gd name="connsiteY20" fmla="*/ 3427013 h 4016217"/>
                  <a:gd name="connsiteX21" fmla="*/ 1606163 w 6927160"/>
                  <a:gd name="connsiteY21" fmla="*/ 3347500 h 4016217"/>
                  <a:gd name="connsiteX22" fmla="*/ 1574358 w 6927160"/>
                  <a:gd name="connsiteY22" fmla="*/ 3188473 h 4016217"/>
                  <a:gd name="connsiteX23" fmla="*/ 1560961 w 6927160"/>
                  <a:gd name="connsiteY23" fmla="*/ 3122006 h 4016217"/>
                  <a:gd name="connsiteX24" fmla="*/ 1494845 w 6927160"/>
                  <a:gd name="connsiteY24" fmla="*/ 3037399 h 4016217"/>
                  <a:gd name="connsiteX25" fmla="*/ 1359673 w 6927160"/>
                  <a:gd name="connsiteY25" fmla="*/ 3021496 h 4016217"/>
                  <a:gd name="connsiteX26" fmla="*/ 1296062 w 6927160"/>
                  <a:gd name="connsiteY26" fmla="*/ 2957886 h 4016217"/>
                  <a:gd name="connsiteX27" fmla="*/ 1216549 w 6927160"/>
                  <a:gd name="connsiteY27" fmla="*/ 2957886 h 4016217"/>
                  <a:gd name="connsiteX28" fmla="*/ 1216549 w 6927160"/>
                  <a:gd name="connsiteY28" fmla="*/ 2934032 h 4016217"/>
                  <a:gd name="connsiteX29" fmla="*/ 1065474 w 6927160"/>
                  <a:gd name="connsiteY29" fmla="*/ 2918129 h 4016217"/>
                  <a:gd name="connsiteX30" fmla="*/ 1025718 w 6927160"/>
                  <a:gd name="connsiteY30" fmla="*/ 2727298 h 4016217"/>
                  <a:gd name="connsiteX31" fmla="*/ 993913 w 6927160"/>
                  <a:gd name="connsiteY31" fmla="*/ 2727298 h 4016217"/>
                  <a:gd name="connsiteX32" fmla="*/ 850789 w 6927160"/>
                  <a:gd name="connsiteY32" fmla="*/ 2687541 h 4016217"/>
                  <a:gd name="connsiteX33" fmla="*/ 795130 w 6927160"/>
                  <a:gd name="connsiteY33" fmla="*/ 2639833 h 4016217"/>
                  <a:gd name="connsiteX34" fmla="*/ 771276 w 6927160"/>
                  <a:gd name="connsiteY34" fmla="*/ 2401294 h 4016217"/>
                  <a:gd name="connsiteX35" fmla="*/ 763325 w 6927160"/>
                  <a:gd name="connsiteY35" fmla="*/ 2417197 h 4016217"/>
                  <a:gd name="connsiteX36" fmla="*/ 659958 w 6927160"/>
                  <a:gd name="connsiteY36" fmla="*/ 2337684 h 4016217"/>
                  <a:gd name="connsiteX37" fmla="*/ 580445 w 6927160"/>
                  <a:gd name="connsiteY37" fmla="*/ 2138901 h 4016217"/>
                  <a:gd name="connsiteX38" fmla="*/ 524786 w 6927160"/>
                  <a:gd name="connsiteY38" fmla="*/ 1908313 h 4016217"/>
                  <a:gd name="connsiteX39" fmla="*/ 540688 w 6927160"/>
                  <a:gd name="connsiteY39" fmla="*/ 1518700 h 4016217"/>
                  <a:gd name="connsiteX40" fmla="*/ 516834 w 6927160"/>
                  <a:gd name="connsiteY40" fmla="*/ 898498 h 4016217"/>
                  <a:gd name="connsiteX41" fmla="*/ 453224 w 6927160"/>
                  <a:gd name="connsiteY41" fmla="*/ 580446 h 4016217"/>
                  <a:gd name="connsiteX42" fmla="*/ 437321 w 6927160"/>
                  <a:gd name="connsiteY42" fmla="*/ 556592 h 4016217"/>
                  <a:gd name="connsiteX43" fmla="*/ 421419 w 6927160"/>
                  <a:gd name="connsiteY43" fmla="*/ 572494 h 4016217"/>
                  <a:gd name="connsiteX44" fmla="*/ 365760 w 6927160"/>
                  <a:gd name="connsiteY44" fmla="*/ 413468 h 4016217"/>
                  <a:gd name="connsiteX45" fmla="*/ 286247 w 6927160"/>
                  <a:gd name="connsiteY45" fmla="*/ 349858 h 4016217"/>
                  <a:gd name="connsiteX46" fmla="*/ 278295 w 6927160"/>
                  <a:gd name="connsiteY46" fmla="*/ 286247 h 4016217"/>
                  <a:gd name="connsiteX47" fmla="*/ 198782 w 6927160"/>
                  <a:gd name="connsiteY47" fmla="*/ 127221 h 4016217"/>
                  <a:gd name="connsiteX48" fmla="*/ 198782 w 6927160"/>
                  <a:gd name="connsiteY48" fmla="*/ 79513 h 4016217"/>
                  <a:gd name="connsiteX49" fmla="*/ 135172 w 6927160"/>
                  <a:gd name="connsiteY49" fmla="*/ 87465 h 4016217"/>
                  <a:gd name="connsiteX50" fmla="*/ 135172 w 6927160"/>
                  <a:gd name="connsiteY50" fmla="*/ 23854 h 4016217"/>
                  <a:gd name="connsiteX51" fmla="*/ 87464 w 6927160"/>
                  <a:gd name="connsiteY51" fmla="*/ 15903 h 4016217"/>
                  <a:gd name="connsiteX52" fmla="*/ 87464 w 6927160"/>
                  <a:gd name="connsiteY52" fmla="*/ 0 h 4016217"/>
                  <a:gd name="connsiteX53" fmla="*/ 0 w 6927160"/>
                  <a:gd name="connsiteY53" fmla="*/ 15903 h 4016217"/>
                  <a:gd name="connsiteX0" fmla="*/ 6927160 w 6927160"/>
                  <a:gd name="connsiteY0" fmla="*/ 4016217 h 4016217"/>
                  <a:gd name="connsiteX1" fmla="*/ 6925586 w 6927160"/>
                  <a:gd name="connsiteY1" fmla="*/ 3935896 h 4016217"/>
                  <a:gd name="connsiteX2" fmla="*/ 4460681 w 6927160"/>
                  <a:gd name="connsiteY2" fmla="*/ 3927945 h 4016217"/>
                  <a:gd name="connsiteX3" fmla="*/ 4460681 w 6927160"/>
                  <a:gd name="connsiteY3" fmla="*/ 3872286 h 4016217"/>
                  <a:gd name="connsiteX4" fmla="*/ 4150580 w 6927160"/>
                  <a:gd name="connsiteY4" fmla="*/ 3872286 h 4016217"/>
                  <a:gd name="connsiteX5" fmla="*/ 4174434 w 6927160"/>
                  <a:gd name="connsiteY5" fmla="*/ 3832529 h 4016217"/>
                  <a:gd name="connsiteX6" fmla="*/ 3816626 w 6927160"/>
                  <a:gd name="connsiteY6" fmla="*/ 3832529 h 4016217"/>
                  <a:gd name="connsiteX7" fmla="*/ 3792772 w 6927160"/>
                  <a:gd name="connsiteY7" fmla="*/ 3768919 h 4016217"/>
                  <a:gd name="connsiteX8" fmla="*/ 3641697 w 6927160"/>
                  <a:gd name="connsiteY8" fmla="*/ 3776870 h 4016217"/>
                  <a:gd name="connsiteX9" fmla="*/ 3649648 w 6927160"/>
                  <a:gd name="connsiteY9" fmla="*/ 3745065 h 4016217"/>
                  <a:gd name="connsiteX10" fmla="*/ 2615979 w 6927160"/>
                  <a:gd name="connsiteY10" fmla="*/ 3737113 h 4016217"/>
                  <a:gd name="connsiteX11" fmla="*/ 2592125 w 6927160"/>
                  <a:gd name="connsiteY11" fmla="*/ 3681454 h 4016217"/>
                  <a:gd name="connsiteX12" fmla="*/ 2353586 w 6927160"/>
                  <a:gd name="connsiteY12" fmla="*/ 3681454 h 4016217"/>
                  <a:gd name="connsiteX13" fmla="*/ 2107095 w 6927160"/>
                  <a:gd name="connsiteY13" fmla="*/ 3625795 h 4016217"/>
                  <a:gd name="connsiteX14" fmla="*/ 2083241 w 6927160"/>
                  <a:gd name="connsiteY14" fmla="*/ 3546282 h 4016217"/>
                  <a:gd name="connsiteX15" fmla="*/ 2059387 w 6927160"/>
                  <a:gd name="connsiteY15" fmla="*/ 3530380 h 4016217"/>
                  <a:gd name="connsiteX16" fmla="*/ 1963972 w 6927160"/>
                  <a:gd name="connsiteY16" fmla="*/ 3538331 h 4016217"/>
                  <a:gd name="connsiteX17" fmla="*/ 1908313 w 6927160"/>
                  <a:gd name="connsiteY17" fmla="*/ 3482672 h 4016217"/>
                  <a:gd name="connsiteX18" fmla="*/ 1828800 w 6927160"/>
                  <a:gd name="connsiteY18" fmla="*/ 3482672 h 4016217"/>
                  <a:gd name="connsiteX19" fmla="*/ 1803413 w 6927160"/>
                  <a:gd name="connsiteY19" fmla="*/ 3451632 h 4016217"/>
                  <a:gd name="connsiteX20" fmla="*/ 1661822 w 6927160"/>
                  <a:gd name="connsiteY20" fmla="*/ 3427013 h 4016217"/>
                  <a:gd name="connsiteX21" fmla="*/ 1606163 w 6927160"/>
                  <a:gd name="connsiteY21" fmla="*/ 3347500 h 4016217"/>
                  <a:gd name="connsiteX22" fmla="*/ 1574358 w 6927160"/>
                  <a:gd name="connsiteY22" fmla="*/ 3188473 h 4016217"/>
                  <a:gd name="connsiteX23" fmla="*/ 1560961 w 6927160"/>
                  <a:gd name="connsiteY23" fmla="*/ 3122006 h 4016217"/>
                  <a:gd name="connsiteX24" fmla="*/ 1494845 w 6927160"/>
                  <a:gd name="connsiteY24" fmla="*/ 3037399 h 4016217"/>
                  <a:gd name="connsiteX25" fmla="*/ 1359673 w 6927160"/>
                  <a:gd name="connsiteY25" fmla="*/ 3021496 h 4016217"/>
                  <a:gd name="connsiteX26" fmla="*/ 1296062 w 6927160"/>
                  <a:gd name="connsiteY26" fmla="*/ 2957886 h 4016217"/>
                  <a:gd name="connsiteX27" fmla="*/ 1216549 w 6927160"/>
                  <a:gd name="connsiteY27" fmla="*/ 2957886 h 4016217"/>
                  <a:gd name="connsiteX28" fmla="*/ 1216549 w 6927160"/>
                  <a:gd name="connsiteY28" fmla="*/ 2934032 h 4016217"/>
                  <a:gd name="connsiteX29" fmla="*/ 1065474 w 6927160"/>
                  <a:gd name="connsiteY29" fmla="*/ 2918129 h 4016217"/>
                  <a:gd name="connsiteX30" fmla="*/ 1025718 w 6927160"/>
                  <a:gd name="connsiteY30" fmla="*/ 2727298 h 4016217"/>
                  <a:gd name="connsiteX31" fmla="*/ 993913 w 6927160"/>
                  <a:gd name="connsiteY31" fmla="*/ 2727298 h 4016217"/>
                  <a:gd name="connsiteX32" fmla="*/ 894211 w 6927160"/>
                  <a:gd name="connsiteY32" fmla="*/ 2695763 h 4016217"/>
                  <a:gd name="connsiteX33" fmla="*/ 850789 w 6927160"/>
                  <a:gd name="connsiteY33" fmla="*/ 2687541 h 4016217"/>
                  <a:gd name="connsiteX34" fmla="*/ 795130 w 6927160"/>
                  <a:gd name="connsiteY34" fmla="*/ 2639833 h 4016217"/>
                  <a:gd name="connsiteX35" fmla="*/ 771276 w 6927160"/>
                  <a:gd name="connsiteY35" fmla="*/ 2401294 h 4016217"/>
                  <a:gd name="connsiteX36" fmla="*/ 763325 w 6927160"/>
                  <a:gd name="connsiteY36" fmla="*/ 2417197 h 4016217"/>
                  <a:gd name="connsiteX37" fmla="*/ 659958 w 6927160"/>
                  <a:gd name="connsiteY37" fmla="*/ 2337684 h 4016217"/>
                  <a:gd name="connsiteX38" fmla="*/ 580445 w 6927160"/>
                  <a:gd name="connsiteY38" fmla="*/ 2138901 h 4016217"/>
                  <a:gd name="connsiteX39" fmla="*/ 524786 w 6927160"/>
                  <a:gd name="connsiteY39" fmla="*/ 1908313 h 4016217"/>
                  <a:gd name="connsiteX40" fmla="*/ 540688 w 6927160"/>
                  <a:gd name="connsiteY40" fmla="*/ 1518700 h 4016217"/>
                  <a:gd name="connsiteX41" fmla="*/ 516834 w 6927160"/>
                  <a:gd name="connsiteY41" fmla="*/ 898498 h 4016217"/>
                  <a:gd name="connsiteX42" fmla="*/ 453224 w 6927160"/>
                  <a:gd name="connsiteY42" fmla="*/ 580446 h 4016217"/>
                  <a:gd name="connsiteX43" fmla="*/ 437321 w 6927160"/>
                  <a:gd name="connsiteY43" fmla="*/ 556592 h 4016217"/>
                  <a:gd name="connsiteX44" fmla="*/ 421419 w 6927160"/>
                  <a:gd name="connsiteY44" fmla="*/ 572494 h 4016217"/>
                  <a:gd name="connsiteX45" fmla="*/ 365760 w 6927160"/>
                  <a:gd name="connsiteY45" fmla="*/ 413468 h 4016217"/>
                  <a:gd name="connsiteX46" fmla="*/ 286247 w 6927160"/>
                  <a:gd name="connsiteY46" fmla="*/ 349858 h 4016217"/>
                  <a:gd name="connsiteX47" fmla="*/ 278295 w 6927160"/>
                  <a:gd name="connsiteY47" fmla="*/ 286247 h 4016217"/>
                  <a:gd name="connsiteX48" fmla="*/ 198782 w 6927160"/>
                  <a:gd name="connsiteY48" fmla="*/ 127221 h 4016217"/>
                  <a:gd name="connsiteX49" fmla="*/ 198782 w 6927160"/>
                  <a:gd name="connsiteY49" fmla="*/ 79513 h 4016217"/>
                  <a:gd name="connsiteX50" fmla="*/ 135172 w 6927160"/>
                  <a:gd name="connsiteY50" fmla="*/ 87465 h 4016217"/>
                  <a:gd name="connsiteX51" fmla="*/ 135172 w 6927160"/>
                  <a:gd name="connsiteY51" fmla="*/ 23854 h 4016217"/>
                  <a:gd name="connsiteX52" fmla="*/ 87464 w 6927160"/>
                  <a:gd name="connsiteY52" fmla="*/ 15903 h 4016217"/>
                  <a:gd name="connsiteX53" fmla="*/ 87464 w 6927160"/>
                  <a:gd name="connsiteY53" fmla="*/ 0 h 4016217"/>
                  <a:gd name="connsiteX54" fmla="*/ 0 w 6927160"/>
                  <a:gd name="connsiteY54" fmla="*/ 15903 h 4016217"/>
                  <a:gd name="connsiteX0" fmla="*/ 6927160 w 6927160"/>
                  <a:gd name="connsiteY0" fmla="*/ 4016217 h 4016217"/>
                  <a:gd name="connsiteX1" fmla="*/ 6925586 w 6927160"/>
                  <a:gd name="connsiteY1" fmla="*/ 3935896 h 4016217"/>
                  <a:gd name="connsiteX2" fmla="*/ 4460681 w 6927160"/>
                  <a:gd name="connsiteY2" fmla="*/ 3927945 h 4016217"/>
                  <a:gd name="connsiteX3" fmla="*/ 4460681 w 6927160"/>
                  <a:gd name="connsiteY3" fmla="*/ 3872286 h 4016217"/>
                  <a:gd name="connsiteX4" fmla="*/ 4150580 w 6927160"/>
                  <a:gd name="connsiteY4" fmla="*/ 3872286 h 4016217"/>
                  <a:gd name="connsiteX5" fmla="*/ 4174434 w 6927160"/>
                  <a:gd name="connsiteY5" fmla="*/ 3832529 h 4016217"/>
                  <a:gd name="connsiteX6" fmla="*/ 3816626 w 6927160"/>
                  <a:gd name="connsiteY6" fmla="*/ 3832529 h 4016217"/>
                  <a:gd name="connsiteX7" fmla="*/ 3792772 w 6927160"/>
                  <a:gd name="connsiteY7" fmla="*/ 3768919 h 4016217"/>
                  <a:gd name="connsiteX8" fmla="*/ 3641697 w 6927160"/>
                  <a:gd name="connsiteY8" fmla="*/ 3776870 h 4016217"/>
                  <a:gd name="connsiteX9" fmla="*/ 3649648 w 6927160"/>
                  <a:gd name="connsiteY9" fmla="*/ 3745065 h 4016217"/>
                  <a:gd name="connsiteX10" fmla="*/ 2615979 w 6927160"/>
                  <a:gd name="connsiteY10" fmla="*/ 3737113 h 4016217"/>
                  <a:gd name="connsiteX11" fmla="*/ 2592125 w 6927160"/>
                  <a:gd name="connsiteY11" fmla="*/ 3681454 h 4016217"/>
                  <a:gd name="connsiteX12" fmla="*/ 2353586 w 6927160"/>
                  <a:gd name="connsiteY12" fmla="*/ 3681454 h 4016217"/>
                  <a:gd name="connsiteX13" fmla="*/ 2107095 w 6927160"/>
                  <a:gd name="connsiteY13" fmla="*/ 3625795 h 4016217"/>
                  <a:gd name="connsiteX14" fmla="*/ 2083241 w 6927160"/>
                  <a:gd name="connsiteY14" fmla="*/ 3546282 h 4016217"/>
                  <a:gd name="connsiteX15" fmla="*/ 2059387 w 6927160"/>
                  <a:gd name="connsiteY15" fmla="*/ 3530380 h 4016217"/>
                  <a:gd name="connsiteX16" fmla="*/ 1963972 w 6927160"/>
                  <a:gd name="connsiteY16" fmla="*/ 3538331 h 4016217"/>
                  <a:gd name="connsiteX17" fmla="*/ 1908313 w 6927160"/>
                  <a:gd name="connsiteY17" fmla="*/ 3482672 h 4016217"/>
                  <a:gd name="connsiteX18" fmla="*/ 1828800 w 6927160"/>
                  <a:gd name="connsiteY18" fmla="*/ 3482672 h 4016217"/>
                  <a:gd name="connsiteX19" fmla="*/ 1803413 w 6927160"/>
                  <a:gd name="connsiteY19" fmla="*/ 3451632 h 4016217"/>
                  <a:gd name="connsiteX20" fmla="*/ 1661822 w 6927160"/>
                  <a:gd name="connsiteY20" fmla="*/ 3427013 h 4016217"/>
                  <a:gd name="connsiteX21" fmla="*/ 1606163 w 6927160"/>
                  <a:gd name="connsiteY21" fmla="*/ 3347500 h 4016217"/>
                  <a:gd name="connsiteX22" fmla="*/ 1574358 w 6927160"/>
                  <a:gd name="connsiteY22" fmla="*/ 3188473 h 4016217"/>
                  <a:gd name="connsiteX23" fmla="*/ 1560961 w 6927160"/>
                  <a:gd name="connsiteY23" fmla="*/ 3122006 h 4016217"/>
                  <a:gd name="connsiteX24" fmla="*/ 1494845 w 6927160"/>
                  <a:gd name="connsiteY24" fmla="*/ 3037399 h 4016217"/>
                  <a:gd name="connsiteX25" fmla="*/ 1359673 w 6927160"/>
                  <a:gd name="connsiteY25" fmla="*/ 3021496 h 4016217"/>
                  <a:gd name="connsiteX26" fmla="*/ 1296062 w 6927160"/>
                  <a:gd name="connsiteY26" fmla="*/ 2957886 h 4016217"/>
                  <a:gd name="connsiteX27" fmla="*/ 1216549 w 6927160"/>
                  <a:gd name="connsiteY27" fmla="*/ 2957886 h 4016217"/>
                  <a:gd name="connsiteX28" fmla="*/ 1216549 w 6927160"/>
                  <a:gd name="connsiteY28" fmla="*/ 2934032 h 4016217"/>
                  <a:gd name="connsiteX29" fmla="*/ 1065474 w 6927160"/>
                  <a:gd name="connsiteY29" fmla="*/ 2918129 h 4016217"/>
                  <a:gd name="connsiteX30" fmla="*/ 1025718 w 6927160"/>
                  <a:gd name="connsiteY30" fmla="*/ 2727298 h 4016217"/>
                  <a:gd name="connsiteX31" fmla="*/ 993913 w 6927160"/>
                  <a:gd name="connsiteY31" fmla="*/ 2727298 h 4016217"/>
                  <a:gd name="connsiteX32" fmla="*/ 987079 w 6927160"/>
                  <a:gd name="connsiteY32" fmla="*/ 2683856 h 4016217"/>
                  <a:gd name="connsiteX33" fmla="*/ 850789 w 6927160"/>
                  <a:gd name="connsiteY33" fmla="*/ 2687541 h 4016217"/>
                  <a:gd name="connsiteX34" fmla="*/ 795130 w 6927160"/>
                  <a:gd name="connsiteY34" fmla="*/ 2639833 h 4016217"/>
                  <a:gd name="connsiteX35" fmla="*/ 771276 w 6927160"/>
                  <a:gd name="connsiteY35" fmla="*/ 2401294 h 4016217"/>
                  <a:gd name="connsiteX36" fmla="*/ 763325 w 6927160"/>
                  <a:gd name="connsiteY36" fmla="*/ 2417197 h 4016217"/>
                  <a:gd name="connsiteX37" fmla="*/ 659958 w 6927160"/>
                  <a:gd name="connsiteY37" fmla="*/ 2337684 h 4016217"/>
                  <a:gd name="connsiteX38" fmla="*/ 580445 w 6927160"/>
                  <a:gd name="connsiteY38" fmla="*/ 2138901 h 4016217"/>
                  <a:gd name="connsiteX39" fmla="*/ 524786 w 6927160"/>
                  <a:gd name="connsiteY39" fmla="*/ 1908313 h 4016217"/>
                  <a:gd name="connsiteX40" fmla="*/ 540688 w 6927160"/>
                  <a:gd name="connsiteY40" fmla="*/ 1518700 h 4016217"/>
                  <a:gd name="connsiteX41" fmla="*/ 516834 w 6927160"/>
                  <a:gd name="connsiteY41" fmla="*/ 898498 h 4016217"/>
                  <a:gd name="connsiteX42" fmla="*/ 453224 w 6927160"/>
                  <a:gd name="connsiteY42" fmla="*/ 580446 h 4016217"/>
                  <a:gd name="connsiteX43" fmla="*/ 437321 w 6927160"/>
                  <a:gd name="connsiteY43" fmla="*/ 556592 h 4016217"/>
                  <a:gd name="connsiteX44" fmla="*/ 421419 w 6927160"/>
                  <a:gd name="connsiteY44" fmla="*/ 572494 h 4016217"/>
                  <a:gd name="connsiteX45" fmla="*/ 365760 w 6927160"/>
                  <a:gd name="connsiteY45" fmla="*/ 413468 h 4016217"/>
                  <a:gd name="connsiteX46" fmla="*/ 286247 w 6927160"/>
                  <a:gd name="connsiteY46" fmla="*/ 349858 h 4016217"/>
                  <a:gd name="connsiteX47" fmla="*/ 278295 w 6927160"/>
                  <a:gd name="connsiteY47" fmla="*/ 286247 h 4016217"/>
                  <a:gd name="connsiteX48" fmla="*/ 198782 w 6927160"/>
                  <a:gd name="connsiteY48" fmla="*/ 127221 h 4016217"/>
                  <a:gd name="connsiteX49" fmla="*/ 198782 w 6927160"/>
                  <a:gd name="connsiteY49" fmla="*/ 79513 h 4016217"/>
                  <a:gd name="connsiteX50" fmla="*/ 135172 w 6927160"/>
                  <a:gd name="connsiteY50" fmla="*/ 87465 h 4016217"/>
                  <a:gd name="connsiteX51" fmla="*/ 135172 w 6927160"/>
                  <a:gd name="connsiteY51" fmla="*/ 23854 h 4016217"/>
                  <a:gd name="connsiteX52" fmla="*/ 87464 w 6927160"/>
                  <a:gd name="connsiteY52" fmla="*/ 15903 h 4016217"/>
                  <a:gd name="connsiteX53" fmla="*/ 87464 w 6927160"/>
                  <a:gd name="connsiteY53" fmla="*/ 0 h 4016217"/>
                  <a:gd name="connsiteX54" fmla="*/ 0 w 6927160"/>
                  <a:gd name="connsiteY54" fmla="*/ 15903 h 40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6927160" h="4016217">
                    <a:moveTo>
                      <a:pt x="6927160" y="4016217"/>
                    </a:moveTo>
                    <a:cubicBezTo>
                      <a:pt x="6926635" y="3989443"/>
                      <a:pt x="6926111" y="3962670"/>
                      <a:pt x="6925586" y="3935896"/>
                    </a:cubicBezTo>
                    <a:lnTo>
                      <a:pt x="4460681" y="3927945"/>
                    </a:lnTo>
                    <a:lnTo>
                      <a:pt x="4460681" y="3872286"/>
                    </a:lnTo>
                    <a:lnTo>
                      <a:pt x="4150580" y="3872286"/>
                    </a:lnTo>
                    <a:lnTo>
                      <a:pt x="4174434" y="3832529"/>
                    </a:lnTo>
                    <a:lnTo>
                      <a:pt x="3816626" y="3832529"/>
                    </a:lnTo>
                    <a:lnTo>
                      <a:pt x="3792772" y="3768919"/>
                    </a:lnTo>
                    <a:lnTo>
                      <a:pt x="3641697" y="3776870"/>
                    </a:lnTo>
                    <a:lnTo>
                      <a:pt x="3649648" y="3745065"/>
                    </a:lnTo>
                    <a:lnTo>
                      <a:pt x="2615979" y="3737113"/>
                    </a:lnTo>
                    <a:lnTo>
                      <a:pt x="2592125" y="3681454"/>
                    </a:lnTo>
                    <a:lnTo>
                      <a:pt x="2353586" y="3681454"/>
                    </a:lnTo>
                    <a:lnTo>
                      <a:pt x="2107095" y="3625795"/>
                    </a:lnTo>
                    <a:lnTo>
                      <a:pt x="2083241" y="3546282"/>
                    </a:lnTo>
                    <a:lnTo>
                      <a:pt x="2059387" y="3530380"/>
                    </a:lnTo>
                    <a:lnTo>
                      <a:pt x="1963972" y="3538331"/>
                    </a:lnTo>
                    <a:lnTo>
                      <a:pt x="1908313" y="3482672"/>
                    </a:lnTo>
                    <a:lnTo>
                      <a:pt x="1828800" y="3482672"/>
                    </a:lnTo>
                    <a:lnTo>
                      <a:pt x="1803413" y="3451632"/>
                    </a:lnTo>
                    <a:lnTo>
                      <a:pt x="1661822" y="3427013"/>
                    </a:lnTo>
                    <a:lnTo>
                      <a:pt x="1606163" y="3347500"/>
                    </a:lnTo>
                    <a:lnTo>
                      <a:pt x="1574358" y="3188473"/>
                    </a:lnTo>
                    <a:lnTo>
                      <a:pt x="1560961" y="3122006"/>
                    </a:lnTo>
                    <a:lnTo>
                      <a:pt x="1494845" y="3037399"/>
                    </a:lnTo>
                    <a:lnTo>
                      <a:pt x="1359673" y="3021496"/>
                    </a:lnTo>
                    <a:lnTo>
                      <a:pt x="1296062" y="2957886"/>
                    </a:lnTo>
                    <a:lnTo>
                      <a:pt x="1216549" y="2957886"/>
                    </a:lnTo>
                    <a:lnTo>
                      <a:pt x="1216549" y="2934032"/>
                    </a:lnTo>
                    <a:lnTo>
                      <a:pt x="1065474" y="2918129"/>
                    </a:lnTo>
                    <a:lnTo>
                      <a:pt x="1025718" y="2727298"/>
                    </a:lnTo>
                    <a:lnTo>
                      <a:pt x="993913" y="2727298"/>
                    </a:lnTo>
                    <a:lnTo>
                      <a:pt x="987079" y="2683856"/>
                    </a:lnTo>
                    <a:lnTo>
                      <a:pt x="850789" y="2687541"/>
                    </a:lnTo>
                    <a:lnTo>
                      <a:pt x="795130" y="2639833"/>
                    </a:lnTo>
                    <a:lnTo>
                      <a:pt x="771276" y="2401294"/>
                    </a:lnTo>
                    <a:lnTo>
                      <a:pt x="763325" y="2417197"/>
                    </a:lnTo>
                    <a:lnTo>
                      <a:pt x="659958" y="2337684"/>
                    </a:lnTo>
                    <a:lnTo>
                      <a:pt x="580445" y="2138901"/>
                    </a:lnTo>
                    <a:lnTo>
                      <a:pt x="524786" y="1908313"/>
                    </a:lnTo>
                    <a:lnTo>
                      <a:pt x="540688" y="1518700"/>
                    </a:lnTo>
                    <a:lnTo>
                      <a:pt x="516834" y="898498"/>
                    </a:lnTo>
                    <a:lnTo>
                      <a:pt x="453224" y="580446"/>
                    </a:lnTo>
                    <a:lnTo>
                      <a:pt x="437321" y="556592"/>
                    </a:lnTo>
                    <a:lnTo>
                      <a:pt x="421419" y="572494"/>
                    </a:lnTo>
                    <a:lnTo>
                      <a:pt x="365760" y="413468"/>
                    </a:lnTo>
                    <a:lnTo>
                      <a:pt x="286247" y="349858"/>
                    </a:lnTo>
                    <a:lnTo>
                      <a:pt x="278295" y="286247"/>
                    </a:lnTo>
                    <a:lnTo>
                      <a:pt x="198782" y="127221"/>
                    </a:lnTo>
                    <a:lnTo>
                      <a:pt x="198782" y="79513"/>
                    </a:lnTo>
                    <a:lnTo>
                      <a:pt x="135172" y="87465"/>
                    </a:lnTo>
                    <a:lnTo>
                      <a:pt x="135172" y="23854"/>
                    </a:lnTo>
                    <a:lnTo>
                      <a:pt x="87464" y="15903"/>
                    </a:lnTo>
                    <a:lnTo>
                      <a:pt x="87464" y="0"/>
                    </a:lnTo>
                    <a:lnTo>
                      <a:pt x="0" y="15903"/>
                    </a:lnTo>
                  </a:path>
                </a:pathLst>
              </a:custGeom>
              <a:noFill/>
              <a:ln w="317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rgbClr val="717073"/>
                  </a:solidFill>
                </a:endParaRPr>
              </a:p>
            </p:txBody>
          </p:sp>
          <p:sp>
            <p:nvSpPr>
              <p:cNvPr id="1397" name="Freeform 1396"/>
              <p:cNvSpPr/>
              <p:nvPr/>
            </p:nvSpPr>
            <p:spPr>
              <a:xfrm>
                <a:off x="2286333" y="1303121"/>
                <a:ext cx="4843083" cy="2581931"/>
              </a:xfrm>
              <a:custGeom>
                <a:avLst/>
                <a:gdLst>
                  <a:gd name="connsiteX0" fmla="*/ 0 w 6896100"/>
                  <a:gd name="connsiteY0" fmla="*/ 0 h 3843337"/>
                  <a:gd name="connsiteX1" fmla="*/ 95250 w 6896100"/>
                  <a:gd name="connsiteY1" fmla="*/ 0 h 3843337"/>
                  <a:gd name="connsiteX2" fmla="*/ 138113 w 6896100"/>
                  <a:gd name="connsiteY2" fmla="*/ 19050 h 3843337"/>
                  <a:gd name="connsiteX3" fmla="*/ 138113 w 6896100"/>
                  <a:gd name="connsiteY3" fmla="*/ 76200 h 3843337"/>
                  <a:gd name="connsiteX4" fmla="*/ 204788 w 6896100"/>
                  <a:gd name="connsiteY4" fmla="*/ 76200 h 3843337"/>
                  <a:gd name="connsiteX5" fmla="*/ 204788 w 6896100"/>
                  <a:gd name="connsiteY5" fmla="*/ 114300 h 3843337"/>
                  <a:gd name="connsiteX6" fmla="*/ 300038 w 6896100"/>
                  <a:gd name="connsiteY6" fmla="*/ 266700 h 3843337"/>
                  <a:gd name="connsiteX7" fmla="*/ 323850 w 6896100"/>
                  <a:gd name="connsiteY7" fmla="*/ 338137 h 3843337"/>
                  <a:gd name="connsiteX8" fmla="*/ 390525 w 6896100"/>
                  <a:gd name="connsiteY8" fmla="*/ 404812 h 3843337"/>
                  <a:gd name="connsiteX9" fmla="*/ 414338 w 6896100"/>
                  <a:gd name="connsiteY9" fmla="*/ 423862 h 3843337"/>
                  <a:gd name="connsiteX10" fmla="*/ 466725 w 6896100"/>
                  <a:gd name="connsiteY10" fmla="*/ 571500 h 3843337"/>
                  <a:gd name="connsiteX11" fmla="*/ 509588 w 6896100"/>
                  <a:gd name="connsiteY11" fmla="*/ 785812 h 3843337"/>
                  <a:gd name="connsiteX12" fmla="*/ 509588 w 6896100"/>
                  <a:gd name="connsiteY12" fmla="*/ 928687 h 3843337"/>
                  <a:gd name="connsiteX13" fmla="*/ 542925 w 6896100"/>
                  <a:gd name="connsiteY13" fmla="*/ 1500187 h 3843337"/>
                  <a:gd name="connsiteX14" fmla="*/ 561975 w 6896100"/>
                  <a:gd name="connsiteY14" fmla="*/ 1695450 h 3843337"/>
                  <a:gd name="connsiteX15" fmla="*/ 581025 w 6896100"/>
                  <a:gd name="connsiteY15" fmla="*/ 1719262 h 3843337"/>
                  <a:gd name="connsiteX16" fmla="*/ 581025 w 6896100"/>
                  <a:gd name="connsiteY16" fmla="*/ 1766887 h 3843337"/>
                  <a:gd name="connsiteX17" fmla="*/ 609600 w 6896100"/>
                  <a:gd name="connsiteY17" fmla="*/ 1790700 h 3843337"/>
                  <a:gd name="connsiteX18" fmla="*/ 609600 w 6896100"/>
                  <a:gd name="connsiteY18" fmla="*/ 1852612 h 3843337"/>
                  <a:gd name="connsiteX19" fmla="*/ 681038 w 6896100"/>
                  <a:gd name="connsiteY19" fmla="*/ 1852612 h 3843337"/>
                  <a:gd name="connsiteX20" fmla="*/ 681038 w 6896100"/>
                  <a:gd name="connsiteY20" fmla="*/ 1900237 h 3843337"/>
                  <a:gd name="connsiteX21" fmla="*/ 728663 w 6896100"/>
                  <a:gd name="connsiteY21" fmla="*/ 1943100 h 3843337"/>
                  <a:gd name="connsiteX22" fmla="*/ 728663 w 6896100"/>
                  <a:gd name="connsiteY22" fmla="*/ 1995487 h 3843337"/>
                  <a:gd name="connsiteX23" fmla="*/ 771525 w 6896100"/>
                  <a:gd name="connsiteY23" fmla="*/ 1995487 h 3843337"/>
                  <a:gd name="connsiteX24" fmla="*/ 771525 w 6896100"/>
                  <a:gd name="connsiteY24" fmla="*/ 2047875 h 3843337"/>
                  <a:gd name="connsiteX25" fmla="*/ 785813 w 6896100"/>
                  <a:gd name="connsiteY25" fmla="*/ 2062162 h 3843337"/>
                  <a:gd name="connsiteX26" fmla="*/ 785813 w 6896100"/>
                  <a:gd name="connsiteY26" fmla="*/ 2081212 h 3843337"/>
                  <a:gd name="connsiteX27" fmla="*/ 809625 w 6896100"/>
                  <a:gd name="connsiteY27" fmla="*/ 2095500 h 3843337"/>
                  <a:gd name="connsiteX28" fmla="*/ 809625 w 6896100"/>
                  <a:gd name="connsiteY28" fmla="*/ 2195512 h 3843337"/>
                  <a:gd name="connsiteX29" fmla="*/ 847725 w 6896100"/>
                  <a:gd name="connsiteY29" fmla="*/ 2195512 h 3843337"/>
                  <a:gd name="connsiteX30" fmla="*/ 847725 w 6896100"/>
                  <a:gd name="connsiteY30" fmla="*/ 2257425 h 3843337"/>
                  <a:gd name="connsiteX31" fmla="*/ 876300 w 6896100"/>
                  <a:gd name="connsiteY31" fmla="*/ 2257425 h 3843337"/>
                  <a:gd name="connsiteX32" fmla="*/ 876300 w 6896100"/>
                  <a:gd name="connsiteY32" fmla="*/ 2276475 h 3843337"/>
                  <a:gd name="connsiteX33" fmla="*/ 895350 w 6896100"/>
                  <a:gd name="connsiteY33" fmla="*/ 2276475 h 3843337"/>
                  <a:gd name="connsiteX34" fmla="*/ 895350 w 6896100"/>
                  <a:gd name="connsiteY34" fmla="*/ 2286000 h 3843337"/>
                  <a:gd name="connsiteX35" fmla="*/ 933450 w 6896100"/>
                  <a:gd name="connsiteY35" fmla="*/ 2286000 h 3843337"/>
                  <a:gd name="connsiteX36" fmla="*/ 933450 w 6896100"/>
                  <a:gd name="connsiteY36" fmla="*/ 2343150 h 3843337"/>
                  <a:gd name="connsiteX37" fmla="*/ 981075 w 6896100"/>
                  <a:gd name="connsiteY37" fmla="*/ 2343150 h 3843337"/>
                  <a:gd name="connsiteX38" fmla="*/ 981075 w 6896100"/>
                  <a:gd name="connsiteY38" fmla="*/ 2381250 h 3843337"/>
                  <a:gd name="connsiteX39" fmla="*/ 1028700 w 6896100"/>
                  <a:gd name="connsiteY39" fmla="*/ 2381250 h 3843337"/>
                  <a:gd name="connsiteX40" fmla="*/ 1042988 w 6896100"/>
                  <a:gd name="connsiteY40" fmla="*/ 2452687 h 3843337"/>
                  <a:gd name="connsiteX41" fmla="*/ 1071563 w 6896100"/>
                  <a:gd name="connsiteY41" fmla="*/ 2495550 h 3843337"/>
                  <a:gd name="connsiteX42" fmla="*/ 1066800 w 6896100"/>
                  <a:gd name="connsiteY42" fmla="*/ 2590800 h 3843337"/>
                  <a:gd name="connsiteX43" fmla="*/ 1085850 w 6896100"/>
                  <a:gd name="connsiteY43" fmla="*/ 2628900 h 3843337"/>
                  <a:gd name="connsiteX44" fmla="*/ 1162050 w 6896100"/>
                  <a:gd name="connsiteY44" fmla="*/ 2628900 h 3843337"/>
                  <a:gd name="connsiteX45" fmla="*/ 1162050 w 6896100"/>
                  <a:gd name="connsiteY45" fmla="*/ 2652712 h 3843337"/>
                  <a:gd name="connsiteX46" fmla="*/ 1176338 w 6896100"/>
                  <a:gd name="connsiteY46" fmla="*/ 2652712 h 3843337"/>
                  <a:gd name="connsiteX47" fmla="*/ 1176338 w 6896100"/>
                  <a:gd name="connsiteY47" fmla="*/ 2667000 h 3843337"/>
                  <a:gd name="connsiteX48" fmla="*/ 1190625 w 6896100"/>
                  <a:gd name="connsiteY48" fmla="*/ 2667000 h 3843337"/>
                  <a:gd name="connsiteX49" fmla="*/ 1190625 w 6896100"/>
                  <a:gd name="connsiteY49" fmla="*/ 2690812 h 3843337"/>
                  <a:gd name="connsiteX50" fmla="*/ 1233488 w 6896100"/>
                  <a:gd name="connsiteY50" fmla="*/ 2690812 h 3843337"/>
                  <a:gd name="connsiteX51" fmla="*/ 1233488 w 6896100"/>
                  <a:gd name="connsiteY51" fmla="*/ 2714625 h 3843337"/>
                  <a:gd name="connsiteX52" fmla="*/ 1266825 w 6896100"/>
                  <a:gd name="connsiteY52" fmla="*/ 2714625 h 3843337"/>
                  <a:gd name="connsiteX53" fmla="*/ 1266825 w 6896100"/>
                  <a:gd name="connsiteY53" fmla="*/ 2743200 h 3843337"/>
                  <a:gd name="connsiteX54" fmla="*/ 1295400 w 6896100"/>
                  <a:gd name="connsiteY54" fmla="*/ 2743200 h 3843337"/>
                  <a:gd name="connsiteX55" fmla="*/ 1295400 w 6896100"/>
                  <a:gd name="connsiteY55" fmla="*/ 2757487 h 3843337"/>
                  <a:gd name="connsiteX56" fmla="*/ 1333500 w 6896100"/>
                  <a:gd name="connsiteY56" fmla="*/ 2757487 h 3843337"/>
                  <a:gd name="connsiteX57" fmla="*/ 1333500 w 6896100"/>
                  <a:gd name="connsiteY57" fmla="*/ 2767012 h 3843337"/>
                  <a:gd name="connsiteX58" fmla="*/ 1366838 w 6896100"/>
                  <a:gd name="connsiteY58" fmla="*/ 2767012 h 3843337"/>
                  <a:gd name="connsiteX59" fmla="*/ 1366838 w 6896100"/>
                  <a:gd name="connsiteY59" fmla="*/ 2776537 h 3843337"/>
                  <a:gd name="connsiteX60" fmla="*/ 1414463 w 6896100"/>
                  <a:gd name="connsiteY60" fmla="*/ 2776537 h 3843337"/>
                  <a:gd name="connsiteX61" fmla="*/ 1414463 w 6896100"/>
                  <a:gd name="connsiteY61" fmla="*/ 2795587 h 3843337"/>
                  <a:gd name="connsiteX62" fmla="*/ 1528763 w 6896100"/>
                  <a:gd name="connsiteY62" fmla="*/ 2795587 h 3843337"/>
                  <a:gd name="connsiteX63" fmla="*/ 1562100 w 6896100"/>
                  <a:gd name="connsiteY63" fmla="*/ 2890837 h 3843337"/>
                  <a:gd name="connsiteX64" fmla="*/ 1581150 w 6896100"/>
                  <a:gd name="connsiteY64" fmla="*/ 2933700 h 3843337"/>
                  <a:gd name="connsiteX65" fmla="*/ 1604963 w 6896100"/>
                  <a:gd name="connsiteY65" fmla="*/ 3014662 h 3843337"/>
                  <a:gd name="connsiteX66" fmla="*/ 1619250 w 6896100"/>
                  <a:gd name="connsiteY66" fmla="*/ 3019425 h 3843337"/>
                  <a:gd name="connsiteX67" fmla="*/ 1619250 w 6896100"/>
                  <a:gd name="connsiteY67" fmla="*/ 3114675 h 3843337"/>
                  <a:gd name="connsiteX68" fmla="*/ 1666875 w 6896100"/>
                  <a:gd name="connsiteY68" fmla="*/ 3114675 h 3843337"/>
                  <a:gd name="connsiteX69" fmla="*/ 1666875 w 6896100"/>
                  <a:gd name="connsiteY69" fmla="*/ 3133725 h 3843337"/>
                  <a:gd name="connsiteX70" fmla="*/ 1833563 w 6896100"/>
                  <a:gd name="connsiteY70" fmla="*/ 3133725 h 3843337"/>
                  <a:gd name="connsiteX71" fmla="*/ 1833563 w 6896100"/>
                  <a:gd name="connsiteY71" fmla="*/ 3157537 h 3843337"/>
                  <a:gd name="connsiteX72" fmla="*/ 1881188 w 6896100"/>
                  <a:gd name="connsiteY72" fmla="*/ 3157537 h 3843337"/>
                  <a:gd name="connsiteX73" fmla="*/ 1881188 w 6896100"/>
                  <a:gd name="connsiteY73" fmla="*/ 3171825 h 3843337"/>
                  <a:gd name="connsiteX74" fmla="*/ 1905000 w 6896100"/>
                  <a:gd name="connsiteY74" fmla="*/ 3171825 h 3843337"/>
                  <a:gd name="connsiteX75" fmla="*/ 1905000 w 6896100"/>
                  <a:gd name="connsiteY75" fmla="*/ 3186112 h 3843337"/>
                  <a:gd name="connsiteX76" fmla="*/ 1976438 w 6896100"/>
                  <a:gd name="connsiteY76" fmla="*/ 3186112 h 3843337"/>
                  <a:gd name="connsiteX77" fmla="*/ 1976438 w 6896100"/>
                  <a:gd name="connsiteY77" fmla="*/ 3205162 h 3843337"/>
                  <a:gd name="connsiteX78" fmla="*/ 2019300 w 6896100"/>
                  <a:gd name="connsiteY78" fmla="*/ 3205162 h 3843337"/>
                  <a:gd name="connsiteX79" fmla="*/ 2019300 w 6896100"/>
                  <a:gd name="connsiteY79" fmla="*/ 3219450 h 3843337"/>
                  <a:gd name="connsiteX80" fmla="*/ 2033588 w 6896100"/>
                  <a:gd name="connsiteY80" fmla="*/ 3219450 h 3843337"/>
                  <a:gd name="connsiteX81" fmla="*/ 2033588 w 6896100"/>
                  <a:gd name="connsiteY81" fmla="*/ 3243262 h 3843337"/>
                  <a:gd name="connsiteX82" fmla="*/ 2052638 w 6896100"/>
                  <a:gd name="connsiteY82" fmla="*/ 3243262 h 3843337"/>
                  <a:gd name="connsiteX83" fmla="*/ 2052638 w 6896100"/>
                  <a:gd name="connsiteY83" fmla="*/ 3262312 h 3843337"/>
                  <a:gd name="connsiteX84" fmla="*/ 2100263 w 6896100"/>
                  <a:gd name="connsiteY84" fmla="*/ 3262312 h 3843337"/>
                  <a:gd name="connsiteX85" fmla="*/ 2114550 w 6896100"/>
                  <a:gd name="connsiteY85" fmla="*/ 3276600 h 3843337"/>
                  <a:gd name="connsiteX86" fmla="*/ 2114550 w 6896100"/>
                  <a:gd name="connsiteY86" fmla="*/ 3357562 h 3843337"/>
                  <a:gd name="connsiteX87" fmla="*/ 2238375 w 6896100"/>
                  <a:gd name="connsiteY87" fmla="*/ 3357562 h 3843337"/>
                  <a:gd name="connsiteX88" fmla="*/ 2238375 w 6896100"/>
                  <a:gd name="connsiteY88" fmla="*/ 3386137 h 3843337"/>
                  <a:gd name="connsiteX89" fmla="*/ 2300288 w 6896100"/>
                  <a:gd name="connsiteY89" fmla="*/ 3386137 h 3843337"/>
                  <a:gd name="connsiteX90" fmla="*/ 2309813 w 6896100"/>
                  <a:gd name="connsiteY90" fmla="*/ 3419475 h 3843337"/>
                  <a:gd name="connsiteX91" fmla="*/ 2414588 w 6896100"/>
                  <a:gd name="connsiteY91" fmla="*/ 3419475 h 3843337"/>
                  <a:gd name="connsiteX92" fmla="*/ 2424113 w 6896100"/>
                  <a:gd name="connsiteY92" fmla="*/ 3429000 h 3843337"/>
                  <a:gd name="connsiteX93" fmla="*/ 2581275 w 6896100"/>
                  <a:gd name="connsiteY93" fmla="*/ 3429000 h 3843337"/>
                  <a:gd name="connsiteX94" fmla="*/ 2581275 w 6896100"/>
                  <a:gd name="connsiteY94" fmla="*/ 3462337 h 3843337"/>
                  <a:gd name="connsiteX95" fmla="*/ 2609850 w 6896100"/>
                  <a:gd name="connsiteY95" fmla="*/ 3462337 h 3843337"/>
                  <a:gd name="connsiteX96" fmla="*/ 2609850 w 6896100"/>
                  <a:gd name="connsiteY96" fmla="*/ 3514725 h 3843337"/>
                  <a:gd name="connsiteX97" fmla="*/ 2647950 w 6896100"/>
                  <a:gd name="connsiteY97" fmla="*/ 3514725 h 3843337"/>
                  <a:gd name="connsiteX98" fmla="*/ 2647950 w 6896100"/>
                  <a:gd name="connsiteY98" fmla="*/ 3552825 h 3843337"/>
                  <a:gd name="connsiteX99" fmla="*/ 2767013 w 6896100"/>
                  <a:gd name="connsiteY99" fmla="*/ 3552825 h 3843337"/>
                  <a:gd name="connsiteX100" fmla="*/ 2767013 w 6896100"/>
                  <a:gd name="connsiteY100" fmla="*/ 3595687 h 3843337"/>
                  <a:gd name="connsiteX101" fmla="*/ 3100388 w 6896100"/>
                  <a:gd name="connsiteY101" fmla="*/ 3595687 h 3843337"/>
                  <a:gd name="connsiteX102" fmla="*/ 3100388 w 6896100"/>
                  <a:gd name="connsiteY102" fmla="*/ 3609975 h 3843337"/>
                  <a:gd name="connsiteX103" fmla="*/ 3152775 w 6896100"/>
                  <a:gd name="connsiteY103" fmla="*/ 3609975 h 3843337"/>
                  <a:gd name="connsiteX104" fmla="*/ 3152775 w 6896100"/>
                  <a:gd name="connsiteY104" fmla="*/ 3643312 h 3843337"/>
                  <a:gd name="connsiteX105" fmla="*/ 3348038 w 6896100"/>
                  <a:gd name="connsiteY105" fmla="*/ 3643312 h 3843337"/>
                  <a:gd name="connsiteX106" fmla="*/ 3348038 w 6896100"/>
                  <a:gd name="connsiteY106" fmla="*/ 3671887 h 3843337"/>
                  <a:gd name="connsiteX107" fmla="*/ 3409950 w 6896100"/>
                  <a:gd name="connsiteY107" fmla="*/ 3671887 h 3843337"/>
                  <a:gd name="connsiteX108" fmla="*/ 3409950 w 6896100"/>
                  <a:gd name="connsiteY108" fmla="*/ 3690937 h 3843337"/>
                  <a:gd name="connsiteX109" fmla="*/ 4629150 w 6896100"/>
                  <a:gd name="connsiteY109" fmla="*/ 3690937 h 3843337"/>
                  <a:gd name="connsiteX110" fmla="*/ 4629150 w 6896100"/>
                  <a:gd name="connsiteY110" fmla="*/ 3729037 h 3843337"/>
                  <a:gd name="connsiteX111" fmla="*/ 4857750 w 6896100"/>
                  <a:gd name="connsiteY111" fmla="*/ 3729037 h 3843337"/>
                  <a:gd name="connsiteX112" fmla="*/ 4857750 w 6896100"/>
                  <a:gd name="connsiteY112" fmla="*/ 3767137 h 3843337"/>
                  <a:gd name="connsiteX113" fmla="*/ 5195888 w 6896100"/>
                  <a:gd name="connsiteY113" fmla="*/ 3767137 h 3843337"/>
                  <a:gd name="connsiteX114" fmla="*/ 5195888 w 6896100"/>
                  <a:gd name="connsiteY114" fmla="*/ 3819525 h 3843337"/>
                  <a:gd name="connsiteX115" fmla="*/ 6872288 w 6896100"/>
                  <a:gd name="connsiteY115" fmla="*/ 3819525 h 3843337"/>
                  <a:gd name="connsiteX116" fmla="*/ 6896100 w 6896100"/>
                  <a:gd name="connsiteY116" fmla="*/ 3843337 h 3843337"/>
                  <a:gd name="connsiteX0" fmla="*/ 0 w 7334250"/>
                  <a:gd name="connsiteY0" fmla="*/ 0 h 3910012"/>
                  <a:gd name="connsiteX1" fmla="*/ 95250 w 7334250"/>
                  <a:gd name="connsiteY1" fmla="*/ 0 h 3910012"/>
                  <a:gd name="connsiteX2" fmla="*/ 138113 w 7334250"/>
                  <a:gd name="connsiteY2" fmla="*/ 19050 h 3910012"/>
                  <a:gd name="connsiteX3" fmla="*/ 138113 w 7334250"/>
                  <a:gd name="connsiteY3" fmla="*/ 76200 h 3910012"/>
                  <a:gd name="connsiteX4" fmla="*/ 204788 w 7334250"/>
                  <a:gd name="connsiteY4" fmla="*/ 76200 h 3910012"/>
                  <a:gd name="connsiteX5" fmla="*/ 204788 w 7334250"/>
                  <a:gd name="connsiteY5" fmla="*/ 114300 h 3910012"/>
                  <a:gd name="connsiteX6" fmla="*/ 300038 w 7334250"/>
                  <a:gd name="connsiteY6" fmla="*/ 266700 h 3910012"/>
                  <a:gd name="connsiteX7" fmla="*/ 323850 w 7334250"/>
                  <a:gd name="connsiteY7" fmla="*/ 338137 h 3910012"/>
                  <a:gd name="connsiteX8" fmla="*/ 390525 w 7334250"/>
                  <a:gd name="connsiteY8" fmla="*/ 404812 h 3910012"/>
                  <a:gd name="connsiteX9" fmla="*/ 414338 w 7334250"/>
                  <a:gd name="connsiteY9" fmla="*/ 423862 h 3910012"/>
                  <a:gd name="connsiteX10" fmla="*/ 466725 w 7334250"/>
                  <a:gd name="connsiteY10" fmla="*/ 571500 h 3910012"/>
                  <a:gd name="connsiteX11" fmla="*/ 509588 w 7334250"/>
                  <a:gd name="connsiteY11" fmla="*/ 785812 h 3910012"/>
                  <a:gd name="connsiteX12" fmla="*/ 509588 w 7334250"/>
                  <a:gd name="connsiteY12" fmla="*/ 928687 h 3910012"/>
                  <a:gd name="connsiteX13" fmla="*/ 542925 w 7334250"/>
                  <a:gd name="connsiteY13" fmla="*/ 1500187 h 3910012"/>
                  <a:gd name="connsiteX14" fmla="*/ 561975 w 7334250"/>
                  <a:gd name="connsiteY14" fmla="*/ 1695450 h 3910012"/>
                  <a:gd name="connsiteX15" fmla="*/ 581025 w 7334250"/>
                  <a:gd name="connsiteY15" fmla="*/ 1719262 h 3910012"/>
                  <a:gd name="connsiteX16" fmla="*/ 581025 w 7334250"/>
                  <a:gd name="connsiteY16" fmla="*/ 1766887 h 3910012"/>
                  <a:gd name="connsiteX17" fmla="*/ 609600 w 7334250"/>
                  <a:gd name="connsiteY17" fmla="*/ 1790700 h 3910012"/>
                  <a:gd name="connsiteX18" fmla="*/ 609600 w 7334250"/>
                  <a:gd name="connsiteY18" fmla="*/ 1852612 h 3910012"/>
                  <a:gd name="connsiteX19" fmla="*/ 681038 w 7334250"/>
                  <a:gd name="connsiteY19" fmla="*/ 1852612 h 3910012"/>
                  <a:gd name="connsiteX20" fmla="*/ 681038 w 7334250"/>
                  <a:gd name="connsiteY20" fmla="*/ 1900237 h 3910012"/>
                  <a:gd name="connsiteX21" fmla="*/ 728663 w 7334250"/>
                  <a:gd name="connsiteY21" fmla="*/ 1943100 h 3910012"/>
                  <a:gd name="connsiteX22" fmla="*/ 728663 w 7334250"/>
                  <a:gd name="connsiteY22" fmla="*/ 1995487 h 3910012"/>
                  <a:gd name="connsiteX23" fmla="*/ 771525 w 7334250"/>
                  <a:gd name="connsiteY23" fmla="*/ 1995487 h 3910012"/>
                  <a:gd name="connsiteX24" fmla="*/ 771525 w 7334250"/>
                  <a:gd name="connsiteY24" fmla="*/ 2047875 h 3910012"/>
                  <a:gd name="connsiteX25" fmla="*/ 785813 w 7334250"/>
                  <a:gd name="connsiteY25" fmla="*/ 2062162 h 3910012"/>
                  <a:gd name="connsiteX26" fmla="*/ 785813 w 7334250"/>
                  <a:gd name="connsiteY26" fmla="*/ 2081212 h 3910012"/>
                  <a:gd name="connsiteX27" fmla="*/ 809625 w 7334250"/>
                  <a:gd name="connsiteY27" fmla="*/ 2095500 h 3910012"/>
                  <a:gd name="connsiteX28" fmla="*/ 809625 w 7334250"/>
                  <a:gd name="connsiteY28" fmla="*/ 2195512 h 3910012"/>
                  <a:gd name="connsiteX29" fmla="*/ 847725 w 7334250"/>
                  <a:gd name="connsiteY29" fmla="*/ 2195512 h 3910012"/>
                  <a:gd name="connsiteX30" fmla="*/ 847725 w 7334250"/>
                  <a:gd name="connsiteY30" fmla="*/ 2257425 h 3910012"/>
                  <a:gd name="connsiteX31" fmla="*/ 876300 w 7334250"/>
                  <a:gd name="connsiteY31" fmla="*/ 2257425 h 3910012"/>
                  <a:gd name="connsiteX32" fmla="*/ 876300 w 7334250"/>
                  <a:gd name="connsiteY32" fmla="*/ 2276475 h 3910012"/>
                  <a:gd name="connsiteX33" fmla="*/ 895350 w 7334250"/>
                  <a:gd name="connsiteY33" fmla="*/ 2276475 h 3910012"/>
                  <a:gd name="connsiteX34" fmla="*/ 895350 w 7334250"/>
                  <a:gd name="connsiteY34" fmla="*/ 2286000 h 3910012"/>
                  <a:gd name="connsiteX35" fmla="*/ 933450 w 7334250"/>
                  <a:gd name="connsiteY35" fmla="*/ 2286000 h 3910012"/>
                  <a:gd name="connsiteX36" fmla="*/ 933450 w 7334250"/>
                  <a:gd name="connsiteY36" fmla="*/ 2343150 h 3910012"/>
                  <a:gd name="connsiteX37" fmla="*/ 981075 w 7334250"/>
                  <a:gd name="connsiteY37" fmla="*/ 2343150 h 3910012"/>
                  <a:gd name="connsiteX38" fmla="*/ 981075 w 7334250"/>
                  <a:gd name="connsiteY38" fmla="*/ 2381250 h 3910012"/>
                  <a:gd name="connsiteX39" fmla="*/ 1028700 w 7334250"/>
                  <a:gd name="connsiteY39" fmla="*/ 2381250 h 3910012"/>
                  <a:gd name="connsiteX40" fmla="*/ 1042988 w 7334250"/>
                  <a:gd name="connsiteY40" fmla="*/ 2452687 h 3910012"/>
                  <a:gd name="connsiteX41" fmla="*/ 1071563 w 7334250"/>
                  <a:gd name="connsiteY41" fmla="*/ 2495550 h 3910012"/>
                  <a:gd name="connsiteX42" fmla="*/ 1066800 w 7334250"/>
                  <a:gd name="connsiteY42" fmla="*/ 2590800 h 3910012"/>
                  <a:gd name="connsiteX43" fmla="*/ 1085850 w 7334250"/>
                  <a:gd name="connsiteY43" fmla="*/ 2628900 h 3910012"/>
                  <a:gd name="connsiteX44" fmla="*/ 1162050 w 7334250"/>
                  <a:gd name="connsiteY44" fmla="*/ 2628900 h 3910012"/>
                  <a:gd name="connsiteX45" fmla="*/ 1162050 w 7334250"/>
                  <a:gd name="connsiteY45" fmla="*/ 2652712 h 3910012"/>
                  <a:gd name="connsiteX46" fmla="*/ 1176338 w 7334250"/>
                  <a:gd name="connsiteY46" fmla="*/ 2652712 h 3910012"/>
                  <a:gd name="connsiteX47" fmla="*/ 1176338 w 7334250"/>
                  <a:gd name="connsiteY47" fmla="*/ 2667000 h 3910012"/>
                  <a:gd name="connsiteX48" fmla="*/ 1190625 w 7334250"/>
                  <a:gd name="connsiteY48" fmla="*/ 2667000 h 3910012"/>
                  <a:gd name="connsiteX49" fmla="*/ 1190625 w 7334250"/>
                  <a:gd name="connsiteY49" fmla="*/ 2690812 h 3910012"/>
                  <a:gd name="connsiteX50" fmla="*/ 1233488 w 7334250"/>
                  <a:gd name="connsiteY50" fmla="*/ 2690812 h 3910012"/>
                  <a:gd name="connsiteX51" fmla="*/ 1233488 w 7334250"/>
                  <a:gd name="connsiteY51" fmla="*/ 2714625 h 3910012"/>
                  <a:gd name="connsiteX52" fmla="*/ 1266825 w 7334250"/>
                  <a:gd name="connsiteY52" fmla="*/ 2714625 h 3910012"/>
                  <a:gd name="connsiteX53" fmla="*/ 1266825 w 7334250"/>
                  <a:gd name="connsiteY53" fmla="*/ 2743200 h 3910012"/>
                  <a:gd name="connsiteX54" fmla="*/ 1295400 w 7334250"/>
                  <a:gd name="connsiteY54" fmla="*/ 2743200 h 3910012"/>
                  <a:gd name="connsiteX55" fmla="*/ 1295400 w 7334250"/>
                  <a:gd name="connsiteY55" fmla="*/ 2757487 h 3910012"/>
                  <a:gd name="connsiteX56" fmla="*/ 1333500 w 7334250"/>
                  <a:gd name="connsiteY56" fmla="*/ 2757487 h 3910012"/>
                  <a:gd name="connsiteX57" fmla="*/ 1333500 w 7334250"/>
                  <a:gd name="connsiteY57" fmla="*/ 2767012 h 3910012"/>
                  <a:gd name="connsiteX58" fmla="*/ 1366838 w 7334250"/>
                  <a:gd name="connsiteY58" fmla="*/ 2767012 h 3910012"/>
                  <a:gd name="connsiteX59" fmla="*/ 1366838 w 7334250"/>
                  <a:gd name="connsiteY59" fmla="*/ 2776537 h 3910012"/>
                  <a:gd name="connsiteX60" fmla="*/ 1414463 w 7334250"/>
                  <a:gd name="connsiteY60" fmla="*/ 2776537 h 3910012"/>
                  <a:gd name="connsiteX61" fmla="*/ 1414463 w 7334250"/>
                  <a:gd name="connsiteY61" fmla="*/ 2795587 h 3910012"/>
                  <a:gd name="connsiteX62" fmla="*/ 1528763 w 7334250"/>
                  <a:gd name="connsiteY62" fmla="*/ 2795587 h 3910012"/>
                  <a:gd name="connsiteX63" fmla="*/ 1562100 w 7334250"/>
                  <a:gd name="connsiteY63" fmla="*/ 2890837 h 3910012"/>
                  <a:gd name="connsiteX64" fmla="*/ 1581150 w 7334250"/>
                  <a:gd name="connsiteY64" fmla="*/ 2933700 h 3910012"/>
                  <a:gd name="connsiteX65" fmla="*/ 1604963 w 7334250"/>
                  <a:gd name="connsiteY65" fmla="*/ 3014662 h 3910012"/>
                  <a:gd name="connsiteX66" fmla="*/ 1619250 w 7334250"/>
                  <a:gd name="connsiteY66" fmla="*/ 3019425 h 3910012"/>
                  <a:gd name="connsiteX67" fmla="*/ 1619250 w 7334250"/>
                  <a:gd name="connsiteY67" fmla="*/ 3114675 h 3910012"/>
                  <a:gd name="connsiteX68" fmla="*/ 1666875 w 7334250"/>
                  <a:gd name="connsiteY68" fmla="*/ 3114675 h 3910012"/>
                  <a:gd name="connsiteX69" fmla="*/ 1666875 w 7334250"/>
                  <a:gd name="connsiteY69" fmla="*/ 3133725 h 3910012"/>
                  <a:gd name="connsiteX70" fmla="*/ 1833563 w 7334250"/>
                  <a:gd name="connsiteY70" fmla="*/ 3133725 h 3910012"/>
                  <a:gd name="connsiteX71" fmla="*/ 1833563 w 7334250"/>
                  <a:gd name="connsiteY71" fmla="*/ 3157537 h 3910012"/>
                  <a:gd name="connsiteX72" fmla="*/ 1881188 w 7334250"/>
                  <a:gd name="connsiteY72" fmla="*/ 3157537 h 3910012"/>
                  <a:gd name="connsiteX73" fmla="*/ 1881188 w 7334250"/>
                  <a:gd name="connsiteY73" fmla="*/ 3171825 h 3910012"/>
                  <a:gd name="connsiteX74" fmla="*/ 1905000 w 7334250"/>
                  <a:gd name="connsiteY74" fmla="*/ 3171825 h 3910012"/>
                  <a:gd name="connsiteX75" fmla="*/ 1905000 w 7334250"/>
                  <a:gd name="connsiteY75" fmla="*/ 3186112 h 3910012"/>
                  <a:gd name="connsiteX76" fmla="*/ 1976438 w 7334250"/>
                  <a:gd name="connsiteY76" fmla="*/ 3186112 h 3910012"/>
                  <a:gd name="connsiteX77" fmla="*/ 1976438 w 7334250"/>
                  <a:gd name="connsiteY77" fmla="*/ 3205162 h 3910012"/>
                  <a:gd name="connsiteX78" fmla="*/ 2019300 w 7334250"/>
                  <a:gd name="connsiteY78" fmla="*/ 3205162 h 3910012"/>
                  <a:gd name="connsiteX79" fmla="*/ 2019300 w 7334250"/>
                  <a:gd name="connsiteY79" fmla="*/ 3219450 h 3910012"/>
                  <a:gd name="connsiteX80" fmla="*/ 2033588 w 7334250"/>
                  <a:gd name="connsiteY80" fmla="*/ 3219450 h 3910012"/>
                  <a:gd name="connsiteX81" fmla="*/ 2033588 w 7334250"/>
                  <a:gd name="connsiteY81" fmla="*/ 3243262 h 3910012"/>
                  <a:gd name="connsiteX82" fmla="*/ 2052638 w 7334250"/>
                  <a:gd name="connsiteY82" fmla="*/ 3243262 h 3910012"/>
                  <a:gd name="connsiteX83" fmla="*/ 2052638 w 7334250"/>
                  <a:gd name="connsiteY83" fmla="*/ 3262312 h 3910012"/>
                  <a:gd name="connsiteX84" fmla="*/ 2100263 w 7334250"/>
                  <a:gd name="connsiteY84" fmla="*/ 3262312 h 3910012"/>
                  <a:gd name="connsiteX85" fmla="*/ 2114550 w 7334250"/>
                  <a:gd name="connsiteY85" fmla="*/ 3276600 h 3910012"/>
                  <a:gd name="connsiteX86" fmla="*/ 2114550 w 7334250"/>
                  <a:gd name="connsiteY86" fmla="*/ 3357562 h 3910012"/>
                  <a:gd name="connsiteX87" fmla="*/ 2238375 w 7334250"/>
                  <a:gd name="connsiteY87" fmla="*/ 3357562 h 3910012"/>
                  <a:gd name="connsiteX88" fmla="*/ 2238375 w 7334250"/>
                  <a:gd name="connsiteY88" fmla="*/ 3386137 h 3910012"/>
                  <a:gd name="connsiteX89" fmla="*/ 2300288 w 7334250"/>
                  <a:gd name="connsiteY89" fmla="*/ 3386137 h 3910012"/>
                  <a:gd name="connsiteX90" fmla="*/ 2309813 w 7334250"/>
                  <a:gd name="connsiteY90" fmla="*/ 3419475 h 3910012"/>
                  <a:gd name="connsiteX91" fmla="*/ 2414588 w 7334250"/>
                  <a:gd name="connsiteY91" fmla="*/ 3419475 h 3910012"/>
                  <a:gd name="connsiteX92" fmla="*/ 2424113 w 7334250"/>
                  <a:gd name="connsiteY92" fmla="*/ 3429000 h 3910012"/>
                  <a:gd name="connsiteX93" fmla="*/ 2581275 w 7334250"/>
                  <a:gd name="connsiteY93" fmla="*/ 3429000 h 3910012"/>
                  <a:gd name="connsiteX94" fmla="*/ 2581275 w 7334250"/>
                  <a:gd name="connsiteY94" fmla="*/ 3462337 h 3910012"/>
                  <a:gd name="connsiteX95" fmla="*/ 2609850 w 7334250"/>
                  <a:gd name="connsiteY95" fmla="*/ 3462337 h 3910012"/>
                  <a:gd name="connsiteX96" fmla="*/ 2609850 w 7334250"/>
                  <a:gd name="connsiteY96" fmla="*/ 3514725 h 3910012"/>
                  <a:gd name="connsiteX97" fmla="*/ 2647950 w 7334250"/>
                  <a:gd name="connsiteY97" fmla="*/ 3514725 h 3910012"/>
                  <a:gd name="connsiteX98" fmla="*/ 2647950 w 7334250"/>
                  <a:gd name="connsiteY98" fmla="*/ 3552825 h 3910012"/>
                  <a:gd name="connsiteX99" fmla="*/ 2767013 w 7334250"/>
                  <a:gd name="connsiteY99" fmla="*/ 3552825 h 3910012"/>
                  <a:gd name="connsiteX100" fmla="*/ 2767013 w 7334250"/>
                  <a:gd name="connsiteY100" fmla="*/ 3595687 h 3910012"/>
                  <a:gd name="connsiteX101" fmla="*/ 3100388 w 7334250"/>
                  <a:gd name="connsiteY101" fmla="*/ 3595687 h 3910012"/>
                  <a:gd name="connsiteX102" fmla="*/ 3100388 w 7334250"/>
                  <a:gd name="connsiteY102" fmla="*/ 3609975 h 3910012"/>
                  <a:gd name="connsiteX103" fmla="*/ 3152775 w 7334250"/>
                  <a:gd name="connsiteY103" fmla="*/ 3609975 h 3910012"/>
                  <a:gd name="connsiteX104" fmla="*/ 3152775 w 7334250"/>
                  <a:gd name="connsiteY104" fmla="*/ 3643312 h 3910012"/>
                  <a:gd name="connsiteX105" fmla="*/ 3348038 w 7334250"/>
                  <a:gd name="connsiteY105" fmla="*/ 3643312 h 3910012"/>
                  <a:gd name="connsiteX106" fmla="*/ 3348038 w 7334250"/>
                  <a:gd name="connsiteY106" fmla="*/ 3671887 h 3910012"/>
                  <a:gd name="connsiteX107" fmla="*/ 3409950 w 7334250"/>
                  <a:gd name="connsiteY107" fmla="*/ 3671887 h 3910012"/>
                  <a:gd name="connsiteX108" fmla="*/ 3409950 w 7334250"/>
                  <a:gd name="connsiteY108" fmla="*/ 3690937 h 3910012"/>
                  <a:gd name="connsiteX109" fmla="*/ 4629150 w 7334250"/>
                  <a:gd name="connsiteY109" fmla="*/ 3690937 h 3910012"/>
                  <a:gd name="connsiteX110" fmla="*/ 4629150 w 7334250"/>
                  <a:gd name="connsiteY110" fmla="*/ 3729037 h 3910012"/>
                  <a:gd name="connsiteX111" fmla="*/ 4857750 w 7334250"/>
                  <a:gd name="connsiteY111" fmla="*/ 3729037 h 3910012"/>
                  <a:gd name="connsiteX112" fmla="*/ 4857750 w 7334250"/>
                  <a:gd name="connsiteY112" fmla="*/ 3767137 h 3910012"/>
                  <a:gd name="connsiteX113" fmla="*/ 5195888 w 7334250"/>
                  <a:gd name="connsiteY113" fmla="*/ 3767137 h 3910012"/>
                  <a:gd name="connsiteX114" fmla="*/ 5195888 w 7334250"/>
                  <a:gd name="connsiteY114" fmla="*/ 3819525 h 3910012"/>
                  <a:gd name="connsiteX115" fmla="*/ 6872288 w 7334250"/>
                  <a:gd name="connsiteY115" fmla="*/ 3819525 h 3910012"/>
                  <a:gd name="connsiteX116" fmla="*/ 7334250 w 7334250"/>
                  <a:gd name="connsiteY116" fmla="*/ 3910012 h 3910012"/>
                  <a:gd name="connsiteX0" fmla="*/ 0 w 7334250"/>
                  <a:gd name="connsiteY0" fmla="*/ 0 h 3910012"/>
                  <a:gd name="connsiteX1" fmla="*/ 95250 w 7334250"/>
                  <a:gd name="connsiteY1" fmla="*/ 0 h 3910012"/>
                  <a:gd name="connsiteX2" fmla="*/ 138113 w 7334250"/>
                  <a:gd name="connsiteY2" fmla="*/ 19050 h 3910012"/>
                  <a:gd name="connsiteX3" fmla="*/ 138113 w 7334250"/>
                  <a:gd name="connsiteY3" fmla="*/ 76200 h 3910012"/>
                  <a:gd name="connsiteX4" fmla="*/ 204788 w 7334250"/>
                  <a:gd name="connsiteY4" fmla="*/ 76200 h 3910012"/>
                  <a:gd name="connsiteX5" fmla="*/ 204788 w 7334250"/>
                  <a:gd name="connsiteY5" fmla="*/ 114300 h 3910012"/>
                  <a:gd name="connsiteX6" fmla="*/ 300038 w 7334250"/>
                  <a:gd name="connsiteY6" fmla="*/ 266700 h 3910012"/>
                  <a:gd name="connsiteX7" fmla="*/ 323850 w 7334250"/>
                  <a:gd name="connsiteY7" fmla="*/ 338137 h 3910012"/>
                  <a:gd name="connsiteX8" fmla="*/ 390525 w 7334250"/>
                  <a:gd name="connsiteY8" fmla="*/ 404812 h 3910012"/>
                  <a:gd name="connsiteX9" fmla="*/ 414338 w 7334250"/>
                  <a:gd name="connsiteY9" fmla="*/ 423862 h 3910012"/>
                  <a:gd name="connsiteX10" fmla="*/ 466725 w 7334250"/>
                  <a:gd name="connsiteY10" fmla="*/ 571500 h 3910012"/>
                  <a:gd name="connsiteX11" fmla="*/ 509588 w 7334250"/>
                  <a:gd name="connsiteY11" fmla="*/ 785812 h 3910012"/>
                  <a:gd name="connsiteX12" fmla="*/ 509588 w 7334250"/>
                  <a:gd name="connsiteY12" fmla="*/ 928687 h 3910012"/>
                  <a:gd name="connsiteX13" fmla="*/ 542925 w 7334250"/>
                  <a:gd name="connsiteY13" fmla="*/ 1500187 h 3910012"/>
                  <a:gd name="connsiteX14" fmla="*/ 561975 w 7334250"/>
                  <a:gd name="connsiteY14" fmla="*/ 1695450 h 3910012"/>
                  <a:gd name="connsiteX15" fmla="*/ 581025 w 7334250"/>
                  <a:gd name="connsiteY15" fmla="*/ 1719262 h 3910012"/>
                  <a:gd name="connsiteX16" fmla="*/ 581025 w 7334250"/>
                  <a:gd name="connsiteY16" fmla="*/ 1766887 h 3910012"/>
                  <a:gd name="connsiteX17" fmla="*/ 609600 w 7334250"/>
                  <a:gd name="connsiteY17" fmla="*/ 1790700 h 3910012"/>
                  <a:gd name="connsiteX18" fmla="*/ 609600 w 7334250"/>
                  <a:gd name="connsiteY18" fmla="*/ 1852612 h 3910012"/>
                  <a:gd name="connsiteX19" fmla="*/ 681038 w 7334250"/>
                  <a:gd name="connsiteY19" fmla="*/ 1852612 h 3910012"/>
                  <a:gd name="connsiteX20" fmla="*/ 681038 w 7334250"/>
                  <a:gd name="connsiteY20" fmla="*/ 1900237 h 3910012"/>
                  <a:gd name="connsiteX21" fmla="*/ 728663 w 7334250"/>
                  <a:gd name="connsiteY21" fmla="*/ 1943100 h 3910012"/>
                  <a:gd name="connsiteX22" fmla="*/ 728663 w 7334250"/>
                  <a:gd name="connsiteY22" fmla="*/ 1995487 h 3910012"/>
                  <a:gd name="connsiteX23" fmla="*/ 771525 w 7334250"/>
                  <a:gd name="connsiteY23" fmla="*/ 1995487 h 3910012"/>
                  <a:gd name="connsiteX24" fmla="*/ 771525 w 7334250"/>
                  <a:gd name="connsiteY24" fmla="*/ 2047875 h 3910012"/>
                  <a:gd name="connsiteX25" fmla="*/ 785813 w 7334250"/>
                  <a:gd name="connsiteY25" fmla="*/ 2062162 h 3910012"/>
                  <a:gd name="connsiteX26" fmla="*/ 785813 w 7334250"/>
                  <a:gd name="connsiteY26" fmla="*/ 2081212 h 3910012"/>
                  <a:gd name="connsiteX27" fmla="*/ 809625 w 7334250"/>
                  <a:gd name="connsiteY27" fmla="*/ 2095500 h 3910012"/>
                  <a:gd name="connsiteX28" fmla="*/ 809625 w 7334250"/>
                  <a:gd name="connsiteY28" fmla="*/ 2195512 h 3910012"/>
                  <a:gd name="connsiteX29" fmla="*/ 847725 w 7334250"/>
                  <a:gd name="connsiteY29" fmla="*/ 2195512 h 3910012"/>
                  <a:gd name="connsiteX30" fmla="*/ 847725 w 7334250"/>
                  <a:gd name="connsiteY30" fmla="*/ 2257425 h 3910012"/>
                  <a:gd name="connsiteX31" fmla="*/ 876300 w 7334250"/>
                  <a:gd name="connsiteY31" fmla="*/ 2257425 h 3910012"/>
                  <a:gd name="connsiteX32" fmla="*/ 876300 w 7334250"/>
                  <a:gd name="connsiteY32" fmla="*/ 2276475 h 3910012"/>
                  <a:gd name="connsiteX33" fmla="*/ 895350 w 7334250"/>
                  <a:gd name="connsiteY33" fmla="*/ 2276475 h 3910012"/>
                  <a:gd name="connsiteX34" fmla="*/ 895350 w 7334250"/>
                  <a:gd name="connsiteY34" fmla="*/ 2286000 h 3910012"/>
                  <a:gd name="connsiteX35" fmla="*/ 933450 w 7334250"/>
                  <a:gd name="connsiteY35" fmla="*/ 2286000 h 3910012"/>
                  <a:gd name="connsiteX36" fmla="*/ 933450 w 7334250"/>
                  <a:gd name="connsiteY36" fmla="*/ 2343150 h 3910012"/>
                  <a:gd name="connsiteX37" fmla="*/ 981075 w 7334250"/>
                  <a:gd name="connsiteY37" fmla="*/ 2343150 h 3910012"/>
                  <a:gd name="connsiteX38" fmla="*/ 981075 w 7334250"/>
                  <a:gd name="connsiteY38" fmla="*/ 2381250 h 3910012"/>
                  <a:gd name="connsiteX39" fmla="*/ 1028700 w 7334250"/>
                  <a:gd name="connsiteY39" fmla="*/ 2381250 h 3910012"/>
                  <a:gd name="connsiteX40" fmla="*/ 1042988 w 7334250"/>
                  <a:gd name="connsiteY40" fmla="*/ 2452687 h 3910012"/>
                  <a:gd name="connsiteX41" fmla="*/ 1071563 w 7334250"/>
                  <a:gd name="connsiteY41" fmla="*/ 2495550 h 3910012"/>
                  <a:gd name="connsiteX42" fmla="*/ 1066800 w 7334250"/>
                  <a:gd name="connsiteY42" fmla="*/ 2590800 h 3910012"/>
                  <a:gd name="connsiteX43" fmla="*/ 1085850 w 7334250"/>
                  <a:gd name="connsiteY43" fmla="*/ 2628900 h 3910012"/>
                  <a:gd name="connsiteX44" fmla="*/ 1162050 w 7334250"/>
                  <a:gd name="connsiteY44" fmla="*/ 2628900 h 3910012"/>
                  <a:gd name="connsiteX45" fmla="*/ 1162050 w 7334250"/>
                  <a:gd name="connsiteY45" fmla="*/ 2652712 h 3910012"/>
                  <a:gd name="connsiteX46" fmla="*/ 1176338 w 7334250"/>
                  <a:gd name="connsiteY46" fmla="*/ 2652712 h 3910012"/>
                  <a:gd name="connsiteX47" fmla="*/ 1176338 w 7334250"/>
                  <a:gd name="connsiteY47" fmla="*/ 2667000 h 3910012"/>
                  <a:gd name="connsiteX48" fmla="*/ 1190625 w 7334250"/>
                  <a:gd name="connsiteY48" fmla="*/ 2667000 h 3910012"/>
                  <a:gd name="connsiteX49" fmla="*/ 1190625 w 7334250"/>
                  <a:gd name="connsiteY49" fmla="*/ 2690812 h 3910012"/>
                  <a:gd name="connsiteX50" fmla="*/ 1233488 w 7334250"/>
                  <a:gd name="connsiteY50" fmla="*/ 2690812 h 3910012"/>
                  <a:gd name="connsiteX51" fmla="*/ 1233488 w 7334250"/>
                  <a:gd name="connsiteY51" fmla="*/ 2714625 h 3910012"/>
                  <a:gd name="connsiteX52" fmla="*/ 1266825 w 7334250"/>
                  <a:gd name="connsiteY52" fmla="*/ 2714625 h 3910012"/>
                  <a:gd name="connsiteX53" fmla="*/ 1266825 w 7334250"/>
                  <a:gd name="connsiteY53" fmla="*/ 2743200 h 3910012"/>
                  <a:gd name="connsiteX54" fmla="*/ 1295400 w 7334250"/>
                  <a:gd name="connsiteY54" fmla="*/ 2743200 h 3910012"/>
                  <a:gd name="connsiteX55" fmla="*/ 1295400 w 7334250"/>
                  <a:gd name="connsiteY55" fmla="*/ 2757487 h 3910012"/>
                  <a:gd name="connsiteX56" fmla="*/ 1333500 w 7334250"/>
                  <a:gd name="connsiteY56" fmla="*/ 2757487 h 3910012"/>
                  <a:gd name="connsiteX57" fmla="*/ 1333500 w 7334250"/>
                  <a:gd name="connsiteY57" fmla="*/ 2767012 h 3910012"/>
                  <a:gd name="connsiteX58" fmla="*/ 1366838 w 7334250"/>
                  <a:gd name="connsiteY58" fmla="*/ 2767012 h 3910012"/>
                  <a:gd name="connsiteX59" fmla="*/ 1366838 w 7334250"/>
                  <a:gd name="connsiteY59" fmla="*/ 2776537 h 3910012"/>
                  <a:gd name="connsiteX60" fmla="*/ 1414463 w 7334250"/>
                  <a:gd name="connsiteY60" fmla="*/ 2776537 h 3910012"/>
                  <a:gd name="connsiteX61" fmla="*/ 1414463 w 7334250"/>
                  <a:gd name="connsiteY61" fmla="*/ 2795587 h 3910012"/>
                  <a:gd name="connsiteX62" fmla="*/ 1528763 w 7334250"/>
                  <a:gd name="connsiteY62" fmla="*/ 2795587 h 3910012"/>
                  <a:gd name="connsiteX63" fmla="*/ 1562100 w 7334250"/>
                  <a:gd name="connsiteY63" fmla="*/ 2890837 h 3910012"/>
                  <a:gd name="connsiteX64" fmla="*/ 1581150 w 7334250"/>
                  <a:gd name="connsiteY64" fmla="*/ 2933700 h 3910012"/>
                  <a:gd name="connsiteX65" fmla="*/ 1604963 w 7334250"/>
                  <a:gd name="connsiteY65" fmla="*/ 3014662 h 3910012"/>
                  <a:gd name="connsiteX66" fmla="*/ 1619250 w 7334250"/>
                  <a:gd name="connsiteY66" fmla="*/ 3019425 h 3910012"/>
                  <a:gd name="connsiteX67" fmla="*/ 1619250 w 7334250"/>
                  <a:gd name="connsiteY67" fmla="*/ 3114675 h 3910012"/>
                  <a:gd name="connsiteX68" fmla="*/ 1666875 w 7334250"/>
                  <a:gd name="connsiteY68" fmla="*/ 3114675 h 3910012"/>
                  <a:gd name="connsiteX69" fmla="*/ 1666875 w 7334250"/>
                  <a:gd name="connsiteY69" fmla="*/ 3133725 h 3910012"/>
                  <a:gd name="connsiteX70" fmla="*/ 1833563 w 7334250"/>
                  <a:gd name="connsiteY70" fmla="*/ 3133725 h 3910012"/>
                  <a:gd name="connsiteX71" fmla="*/ 1833563 w 7334250"/>
                  <a:gd name="connsiteY71" fmla="*/ 3157537 h 3910012"/>
                  <a:gd name="connsiteX72" fmla="*/ 1881188 w 7334250"/>
                  <a:gd name="connsiteY72" fmla="*/ 3157537 h 3910012"/>
                  <a:gd name="connsiteX73" fmla="*/ 1881188 w 7334250"/>
                  <a:gd name="connsiteY73" fmla="*/ 3171825 h 3910012"/>
                  <a:gd name="connsiteX74" fmla="*/ 1905000 w 7334250"/>
                  <a:gd name="connsiteY74" fmla="*/ 3171825 h 3910012"/>
                  <a:gd name="connsiteX75" fmla="*/ 1905000 w 7334250"/>
                  <a:gd name="connsiteY75" fmla="*/ 3186112 h 3910012"/>
                  <a:gd name="connsiteX76" fmla="*/ 1976438 w 7334250"/>
                  <a:gd name="connsiteY76" fmla="*/ 3186112 h 3910012"/>
                  <a:gd name="connsiteX77" fmla="*/ 1976438 w 7334250"/>
                  <a:gd name="connsiteY77" fmla="*/ 3205162 h 3910012"/>
                  <a:gd name="connsiteX78" fmla="*/ 2019300 w 7334250"/>
                  <a:gd name="connsiteY78" fmla="*/ 3205162 h 3910012"/>
                  <a:gd name="connsiteX79" fmla="*/ 2019300 w 7334250"/>
                  <a:gd name="connsiteY79" fmla="*/ 3219450 h 3910012"/>
                  <a:gd name="connsiteX80" fmla="*/ 2033588 w 7334250"/>
                  <a:gd name="connsiteY80" fmla="*/ 3219450 h 3910012"/>
                  <a:gd name="connsiteX81" fmla="*/ 2033588 w 7334250"/>
                  <a:gd name="connsiteY81" fmla="*/ 3243262 h 3910012"/>
                  <a:gd name="connsiteX82" fmla="*/ 2052638 w 7334250"/>
                  <a:gd name="connsiteY82" fmla="*/ 3243262 h 3910012"/>
                  <a:gd name="connsiteX83" fmla="*/ 2052638 w 7334250"/>
                  <a:gd name="connsiteY83" fmla="*/ 3262312 h 3910012"/>
                  <a:gd name="connsiteX84" fmla="*/ 2100263 w 7334250"/>
                  <a:gd name="connsiteY84" fmla="*/ 3262312 h 3910012"/>
                  <a:gd name="connsiteX85" fmla="*/ 2114550 w 7334250"/>
                  <a:gd name="connsiteY85" fmla="*/ 3276600 h 3910012"/>
                  <a:gd name="connsiteX86" fmla="*/ 2114550 w 7334250"/>
                  <a:gd name="connsiteY86" fmla="*/ 3357562 h 3910012"/>
                  <a:gd name="connsiteX87" fmla="*/ 2238375 w 7334250"/>
                  <a:gd name="connsiteY87" fmla="*/ 3357562 h 3910012"/>
                  <a:gd name="connsiteX88" fmla="*/ 2238375 w 7334250"/>
                  <a:gd name="connsiteY88" fmla="*/ 3386137 h 3910012"/>
                  <a:gd name="connsiteX89" fmla="*/ 2300288 w 7334250"/>
                  <a:gd name="connsiteY89" fmla="*/ 3386137 h 3910012"/>
                  <a:gd name="connsiteX90" fmla="*/ 2309813 w 7334250"/>
                  <a:gd name="connsiteY90" fmla="*/ 3419475 h 3910012"/>
                  <a:gd name="connsiteX91" fmla="*/ 2414588 w 7334250"/>
                  <a:gd name="connsiteY91" fmla="*/ 3419475 h 3910012"/>
                  <a:gd name="connsiteX92" fmla="*/ 2424113 w 7334250"/>
                  <a:gd name="connsiteY92" fmla="*/ 3429000 h 3910012"/>
                  <a:gd name="connsiteX93" fmla="*/ 2581275 w 7334250"/>
                  <a:gd name="connsiteY93" fmla="*/ 3429000 h 3910012"/>
                  <a:gd name="connsiteX94" fmla="*/ 2581275 w 7334250"/>
                  <a:gd name="connsiteY94" fmla="*/ 3462337 h 3910012"/>
                  <a:gd name="connsiteX95" fmla="*/ 2609850 w 7334250"/>
                  <a:gd name="connsiteY95" fmla="*/ 3462337 h 3910012"/>
                  <a:gd name="connsiteX96" fmla="*/ 2609850 w 7334250"/>
                  <a:gd name="connsiteY96" fmla="*/ 3514725 h 3910012"/>
                  <a:gd name="connsiteX97" fmla="*/ 2647950 w 7334250"/>
                  <a:gd name="connsiteY97" fmla="*/ 3514725 h 3910012"/>
                  <a:gd name="connsiteX98" fmla="*/ 2647950 w 7334250"/>
                  <a:gd name="connsiteY98" fmla="*/ 3552825 h 3910012"/>
                  <a:gd name="connsiteX99" fmla="*/ 2767013 w 7334250"/>
                  <a:gd name="connsiteY99" fmla="*/ 3552825 h 3910012"/>
                  <a:gd name="connsiteX100" fmla="*/ 2767013 w 7334250"/>
                  <a:gd name="connsiteY100" fmla="*/ 3595687 h 3910012"/>
                  <a:gd name="connsiteX101" fmla="*/ 3100388 w 7334250"/>
                  <a:gd name="connsiteY101" fmla="*/ 3595687 h 3910012"/>
                  <a:gd name="connsiteX102" fmla="*/ 3100388 w 7334250"/>
                  <a:gd name="connsiteY102" fmla="*/ 3609975 h 3910012"/>
                  <a:gd name="connsiteX103" fmla="*/ 3152775 w 7334250"/>
                  <a:gd name="connsiteY103" fmla="*/ 3609975 h 3910012"/>
                  <a:gd name="connsiteX104" fmla="*/ 3152775 w 7334250"/>
                  <a:gd name="connsiteY104" fmla="*/ 3643312 h 3910012"/>
                  <a:gd name="connsiteX105" fmla="*/ 3348038 w 7334250"/>
                  <a:gd name="connsiteY105" fmla="*/ 3643312 h 3910012"/>
                  <a:gd name="connsiteX106" fmla="*/ 3348038 w 7334250"/>
                  <a:gd name="connsiteY106" fmla="*/ 3671887 h 3910012"/>
                  <a:gd name="connsiteX107" fmla="*/ 3409950 w 7334250"/>
                  <a:gd name="connsiteY107" fmla="*/ 3671887 h 3910012"/>
                  <a:gd name="connsiteX108" fmla="*/ 3409950 w 7334250"/>
                  <a:gd name="connsiteY108" fmla="*/ 3690937 h 3910012"/>
                  <a:gd name="connsiteX109" fmla="*/ 4629150 w 7334250"/>
                  <a:gd name="connsiteY109" fmla="*/ 3690937 h 3910012"/>
                  <a:gd name="connsiteX110" fmla="*/ 4629150 w 7334250"/>
                  <a:gd name="connsiteY110" fmla="*/ 3729037 h 3910012"/>
                  <a:gd name="connsiteX111" fmla="*/ 4857750 w 7334250"/>
                  <a:gd name="connsiteY111" fmla="*/ 3729037 h 3910012"/>
                  <a:gd name="connsiteX112" fmla="*/ 4857750 w 7334250"/>
                  <a:gd name="connsiteY112" fmla="*/ 3767137 h 3910012"/>
                  <a:gd name="connsiteX113" fmla="*/ 5195888 w 7334250"/>
                  <a:gd name="connsiteY113" fmla="*/ 3767137 h 3910012"/>
                  <a:gd name="connsiteX114" fmla="*/ 5195888 w 7334250"/>
                  <a:gd name="connsiteY114" fmla="*/ 3819525 h 3910012"/>
                  <a:gd name="connsiteX115" fmla="*/ 6872288 w 7334250"/>
                  <a:gd name="connsiteY115" fmla="*/ 3819525 h 3910012"/>
                  <a:gd name="connsiteX116" fmla="*/ 6996113 w 7334250"/>
                  <a:gd name="connsiteY116" fmla="*/ 3843336 h 3910012"/>
                  <a:gd name="connsiteX117" fmla="*/ 7334250 w 7334250"/>
                  <a:gd name="connsiteY117" fmla="*/ 3910012 h 3910012"/>
                  <a:gd name="connsiteX0" fmla="*/ 0 w 7334250"/>
                  <a:gd name="connsiteY0" fmla="*/ 0 h 3910012"/>
                  <a:gd name="connsiteX1" fmla="*/ 95250 w 7334250"/>
                  <a:gd name="connsiteY1" fmla="*/ 0 h 3910012"/>
                  <a:gd name="connsiteX2" fmla="*/ 138113 w 7334250"/>
                  <a:gd name="connsiteY2" fmla="*/ 19050 h 3910012"/>
                  <a:gd name="connsiteX3" fmla="*/ 138113 w 7334250"/>
                  <a:gd name="connsiteY3" fmla="*/ 76200 h 3910012"/>
                  <a:gd name="connsiteX4" fmla="*/ 204788 w 7334250"/>
                  <a:gd name="connsiteY4" fmla="*/ 76200 h 3910012"/>
                  <a:gd name="connsiteX5" fmla="*/ 204788 w 7334250"/>
                  <a:gd name="connsiteY5" fmla="*/ 114300 h 3910012"/>
                  <a:gd name="connsiteX6" fmla="*/ 300038 w 7334250"/>
                  <a:gd name="connsiteY6" fmla="*/ 266700 h 3910012"/>
                  <a:gd name="connsiteX7" fmla="*/ 323850 w 7334250"/>
                  <a:gd name="connsiteY7" fmla="*/ 338137 h 3910012"/>
                  <a:gd name="connsiteX8" fmla="*/ 390525 w 7334250"/>
                  <a:gd name="connsiteY8" fmla="*/ 404812 h 3910012"/>
                  <a:gd name="connsiteX9" fmla="*/ 414338 w 7334250"/>
                  <a:gd name="connsiteY9" fmla="*/ 423862 h 3910012"/>
                  <a:gd name="connsiteX10" fmla="*/ 466725 w 7334250"/>
                  <a:gd name="connsiteY10" fmla="*/ 571500 h 3910012"/>
                  <a:gd name="connsiteX11" fmla="*/ 509588 w 7334250"/>
                  <a:gd name="connsiteY11" fmla="*/ 785812 h 3910012"/>
                  <a:gd name="connsiteX12" fmla="*/ 509588 w 7334250"/>
                  <a:gd name="connsiteY12" fmla="*/ 928687 h 3910012"/>
                  <a:gd name="connsiteX13" fmla="*/ 542925 w 7334250"/>
                  <a:gd name="connsiteY13" fmla="*/ 1500187 h 3910012"/>
                  <a:gd name="connsiteX14" fmla="*/ 561975 w 7334250"/>
                  <a:gd name="connsiteY14" fmla="*/ 1695450 h 3910012"/>
                  <a:gd name="connsiteX15" fmla="*/ 581025 w 7334250"/>
                  <a:gd name="connsiteY15" fmla="*/ 1719262 h 3910012"/>
                  <a:gd name="connsiteX16" fmla="*/ 581025 w 7334250"/>
                  <a:gd name="connsiteY16" fmla="*/ 1766887 h 3910012"/>
                  <a:gd name="connsiteX17" fmla="*/ 609600 w 7334250"/>
                  <a:gd name="connsiteY17" fmla="*/ 1790700 h 3910012"/>
                  <a:gd name="connsiteX18" fmla="*/ 609600 w 7334250"/>
                  <a:gd name="connsiteY18" fmla="*/ 1852612 h 3910012"/>
                  <a:gd name="connsiteX19" fmla="*/ 681038 w 7334250"/>
                  <a:gd name="connsiteY19" fmla="*/ 1852612 h 3910012"/>
                  <a:gd name="connsiteX20" fmla="*/ 681038 w 7334250"/>
                  <a:gd name="connsiteY20" fmla="*/ 1900237 h 3910012"/>
                  <a:gd name="connsiteX21" fmla="*/ 728663 w 7334250"/>
                  <a:gd name="connsiteY21" fmla="*/ 1943100 h 3910012"/>
                  <a:gd name="connsiteX22" fmla="*/ 728663 w 7334250"/>
                  <a:gd name="connsiteY22" fmla="*/ 1995487 h 3910012"/>
                  <a:gd name="connsiteX23" fmla="*/ 771525 w 7334250"/>
                  <a:gd name="connsiteY23" fmla="*/ 1995487 h 3910012"/>
                  <a:gd name="connsiteX24" fmla="*/ 771525 w 7334250"/>
                  <a:gd name="connsiteY24" fmla="*/ 2047875 h 3910012"/>
                  <a:gd name="connsiteX25" fmla="*/ 785813 w 7334250"/>
                  <a:gd name="connsiteY25" fmla="*/ 2062162 h 3910012"/>
                  <a:gd name="connsiteX26" fmla="*/ 785813 w 7334250"/>
                  <a:gd name="connsiteY26" fmla="*/ 2081212 h 3910012"/>
                  <a:gd name="connsiteX27" fmla="*/ 809625 w 7334250"/>
                  <a:gd name="connsiteY27" fmla="*/ 2095500 h 3910012"/>
                  <a:gd name="connsiteX28" fmla="*/ 809625 w 7334250"/>
                  <a:gd name="connsiteY28" fmla="*/ 2195512 h 3910012"/>
                  <a:gd name="connsiteX29" fmla="*/ 847725 w 7334250"/>
                  <a:gd name="connsiteY29" fmla="*/ 2195512 h 3910012"/>
                  <a:gd name="connsiteX30" fmla="*/ 847725 w 7334250"/>
                  <a:gd name="connsiteY30" fmla="*/ 2257425 h 3910012"/>
                  <a:gd name="connsiteX31" fmla="*/ 876300 w 7334250"/>
                  <a:gd name="connsiteY31" fmla="*/ 2257425 h 3910012"/>
                  <a:gd name="connsiteX32" fmla="*/ 876300 w 7334250"/>
                  <a:gd name="connsiteY32" fmla="*/ 2276475 h 3910012"/>
                  <a:gd name="connsiteX33" fmla="*/ 895350 w 7334250"/>
                  <a:gd name="connsiteY33" fmla="*/ 2276475 h 3910012"/>
                  <a:gd name="connsiteX34" fmla="*/ 895350 w 7334250"/>
                  <a:gd name="connsiteY34" fmla="*/ 2286000 h 3910012"/>
                  <a:gd name="connsiteX35" fmla="*/ 933450 w 7334250"/>
                  <a:gd name="connsiteY35" fmla="*/ 2286000 h 3910012"/>
                  <a:gd name="connsiteX36" fmla="*/ 933450 w 7334250"/>
                  <a:gd name="connsiteY36" fmla="*/ 2343150 h 3910012"/>
                  <a:gd name="connsiteX37" fmla="*/ 981075 w 7334250"/>
                  <a:gd name="connsiteY37" fmla="*/ 2343150 h 3910012"/>
                  <a:gd name="connsiteX38" fmla="*/ 981075 w 7334250"/>
                  <a:gd name="connsiteY38" fmla="*/ 2381250 h 3910012"/>
                  <a:gd name="connsiteX39" fmla="*/ 1028700 w 7334250"/>
                  <a:gd name="connsiteY39" fmla="*/ 2381250 h 3910012"/>
                  <a:gd name="connsiteX40" fmla="*/ 1042988 w 7334250"/>
                  <a:gd name="connsiteY40" fmla="*/ 2452687 h 3910012"/>
                  <a:gd name="connsiteX41" fmla="*/ 1071563 w 7334250"/>
                  <a:gd name="connsiteY41" fmla="*/ 2495550 h 3910012"/>
                  <a:gd name="connsiteX42" fmla="*/ 1066800 w 7334250"/>
                  <a:gd name="connsiteY42" fmla="*/ 2590800 h 3910012"/>
                  <a:gd name="connsiteX43" fmla="*/ 1085850 w 7334250"/>
                  <a:gd name="connsiteY43" fmla="*/ 2628900 h 3910012"/>
                  <a:gd name="connsiteX44" fmla="*/ 1162050 w 7334250"/>
                  <a:gd name="connsiteY44" fmla="*/ 2628900 h 3910012"/>
                  <a:gd name="connsiteX45" fmla="*/ 1162050 w 7334250"/>
                  <a:gd name="connsiteY45" fmla="*/ 2652712 h 3910012"/>
                  <a:gd name="connsiteX46" fmla="*/ 1176338 w 7334250"/>
                  <a:gd name="connsiteY46" fmla="*/ 2652712 h 3910012"/>
                  <a:gd name="connsiteX47" fmla="*/ 1176338 w 7334250"/>
                  <a:gd name="connsiteY47" fmla="*/ 2667000 h 3910012"/>
                  <a:gd name="connsiteX48" fmla="*/ 1190625 w 7334250"/>
                  <a:gd name="connsiteY48" fmla="*/ 2667000 h 3910012"/>
                  <a:gd name="connsiteX49" fmla="*/ 1190625 w 7334250"/>
                  <a:gd name="connsiteY49" fmla="*/ 2690812 h 3910012"/>
                  <a:gd name="connsiteX50" fmla="*/ 1233488 w 7334250"/>
                  <a:gd name="connsiteY50" fmla="*/ 2690812 h 3910012"/>
                  <a:gd name="connsiteX51" fmla="*/ 1233488 w 7334250"/>
                  <a:gd name="connsiteY51" fmla="*/ 2714625 h 3910012"/>
                  <a:gd name="connsiteX52" fmla="*/ 1266825 w 7334250"/>
                  <a:gd name="connsiteY52" fmla="*/ 2714625 h 3910012"/>
                  <a:gd name="connsiteX53" fmla="*/ 1266825 w 7334250"/>
                  <a:gd name="connsiteY53" fmla="*/ 2743200 h 3910012"/>
                  <a:gd name="connsiteX54" fmla="*/ 1295400 w 7334250"/>
                  <a:gd name="connsiteY54" fmla="*/ 2743200 h 3910012"/>
                  <a:gd name="connsiteX55" fmla="*/ 1295400 w 7334250"/>
                  <a:gd name="connsiteY55" fmla="*/ 2757487 h 3910012"/>
                  <a:gd name="connsiteX56" fmla="*/ 1333500 w 7334250"/>
                  <a:gd name="connsiteY56" fmla="*/ 2757487 h 3910012"/>
                  <a:gd name="connsiteX57" fmla="*/ 1333500 w 7334250"/>
                  <a:gd name="connsiteY57" fmla="*/ 2767012 h 3910012"/>
                  <a:gd name="connsiteX58" fmla="*/ 1366838 w 7334250"/>
                  <a:gd name="connsiteY58" fmla="*/ 2767012 h 3910012"/>
                  <a:gd name="connsiteX59" fmla="*/ 1366838 w 7334250"/>
                  <a:gd name="connsiteY59" fmla="*/ 2776537 h 3910012"/>
                  <a:gd name="connsiteX60" fmla="*/ 1414463 w 7334250"/>
                  <a:gd name="connsiteY60" fmla="*/ 2776537 h 3910012"/>
                  <a:gd name="connsiteX61" fmla="*/ 1414463 w 7334250"/>
                  <a:gd name="connsiteY61" fmla="*/ 2795587 h 3910012"/>
                  <a:gd name="connsiteX62" fmla="*/ 1528763 w 7334250"/>
                  <a:gd name="connsiteY62" fmla="*/ 2795587 h 3910012"/>
                  <a:gd name="connsiteX63" fmla="*/ 1562100 w 7334250"/>
                  <a:gd name="connsiteY63" fmla="*/ 2890837 h 3910012"/>
                  <a:gd name="connsiteX64" fmla="*/ 1581150 w 7334250"/>
                  <a:gd name="connsiteY64" fmla="*/ 2933700 h 3910012"/>
                  <a:gd name="connsiteX65" fmla="*/ 1604963 w 7334250"/>
                  <a:gd name="connsiteY65" fmla="*/ 3014662 h 3910012"/>
                  <a:gd name="connsiteX66" fmla="*/ 1619250 w 7334250"/>
                  <a:gd name="connsiteY66" fmla="*/ 3019425 h 3910012"/>
                  <a:gd name="connsiteX67" fmla="*/ 1619250 w 7334250"/>
                  <a:gd name="connsiteY67" fmla="*/ 3114675 h 3910012"/>
                  <a:gd name="connsiteX68" fmla="*/ 1666875 w 7334250"/>
                  <a:gd name="connsiteY68" fmla="*/ 3114675 h 3910012"/>
                  <a:gd name="connsiteX69" fmla="*/ 1666875 w 7334250"/>
                  <a:gd name="connsiteY69" fmla="*/ 3133725 h 3910012"/>
                  <a:gd name="connsiteX70" fmla="*/ 1833563 w 7334250"/>
                  <a:gd name="connsiteY70" fmla="*/ 3133725 h 3910012"/>
                  <a:gd name="connsiteX71" fmla="*/ 1833563 w 7334250"/>
                  <a:gd name="connsiteY71" fmla="*/ 3157537 h 3910012"/>
                  <a:gd name="connsiteX72" fmla="*/ 1881188 w 7334250"/>
                  <a:gd name="connsiteY72" fmla="*/ 3157537 h 3910012"/>
                  <a:gd name="connsiteX73" fmla="*/ 1881188 w 7334250"/>
                  <a:gd name="connsiteY73" fmla="*/ 3171825 h 3910012"/>
                  <a:gd name="connsiteX74" fmla="*/ 1905000 w 7334250"/>
                  <a:gd name="connsiteY74" fmla="*/ 3171825 h 3910012"/>
                  <a:gd name="connsiteX75" fmla="*/ 1905000 w 7334250"/>
                  <a:gd name="connsiteY75" fmla="*/ 3186112 h 3910012"/>
                  <a:gd name="connsiteX76" fmla="*/ 1976438 w 7334250"/>
                  <a:gd name="connsiteY76" fmla="*/ 3186112 h 3910012"/>
                  <a:gd name="connsiteX77" fmla="*/ 1976438 w 7334250"/>
                  <a:gd name="connsiteY77" fmla="*/ 3205162 h 3910012"/>
                  <a:gd name="connsiteX78" fmla="*/ 2019300 w 7334250"/>
                  <a:gd name="connsiteY78" fmla="*/ 3205162 h 3910012"/>
                  <a:gd name="connsiteX79" fmla="*/ 2019300 w 7334250"/>
                  <a:gd name="connsiteY79" fmla="*/ 3219450 h 3910012"/>
                  <a:gd name="connsiteX80" fmla="*/ 2033588 w 7334250"/>
                  <a:gd name="connsiteY80" fmla="*/ 3219450 h 3910012"/>
                  <a:gd name="connsiteX81" fmla="*/ 2033588 w 7334250"/>
                  <a:gd name="connsiteY81" fmla="*/ 3243262 h 3910012"/>
                  <a:gd name="connsiteX82" fmla="*/ 2052638 w 7334250"/>
                  <a:gd name="connsiteY82" fmla="*/ 3243262 h 3910012"/>
                  <a:gd name="connsiteX83" fmla="*/ 2052638 w 7334250"/>
                  <a:gd name="connsiteY83" fmla="*/ 3262312 h 3910012"/>
                  <a:gd name="connsiteX84" fmla="*/ 2100263 w 7334250"/>
                  <a:gd name="connsiteY84" fmla="*/ 3262312 h 3910012"/>
                  <a:gd name="connsiteX85" fmla="*/ 2114550 w 7334250"/>
                  <a:gd name="connsiteY85" fmla="*/ 3276600 h 3910012"/>
                  <a:gd name="connsiteX86" fmla="*/ 2114550 w 7334250"/>
                  <a:gd name="connsiteY86" fmla="*/ 3357562 h 3910012"/>
                  <a:gd name="connsiteX87" fmla="*/ 2238375 w 7334250"/>
                  <a:gd name="connsiteY87" fmla="*/ 3357562 h 3910012"/>
                  <a:gd name="connsiteX88" fmla="*/ 2238375 w 7334250"/>
                  <a:gd name="connsiteY88" fmla="*/ 3386137 h 3910012"/>
                  <a:gd name="connsiteX89" fmla="*/ 2300288 w 7334250"/>
                  <a:gd name="connsiteY89" fmla="*/ 3386137 h 3910012"/>
                  <a:gd name="connsiteX90" fmla="*/ 2309813 w 7334250"/>
                  <a:gd name="connsiteY90" fmla="*/ 3419475 h 3910012"/>
                  <a:gd name="connsiteX91" fmla="*/ 2414588 w 7334250"/>
                  <a:gd name="connsiteY91" fmla="*/ 3419475 h 3910012"/>
                  <a:gd name="connsiteX92" fmla="*/ 2424113 w 7334250"/>
                  <a:gd name="connsiteY92" fmla="*/ 3429000 h 3910012"/>
                  <a:gd name="connsiteX93" fmla="*/ 2581275 w 7334250"/>
                  <a:gd name="connsiteY93" fmla="*/ 3429000 h 3910012"/>
                  <a:gd name="connsiteX94" fmla="*/ 2581275 w 7334250"/>
                  <a:gd name="connsiteY94" fmla="*/ 3462337 h 3910012"/>
                  <a:gd name="connsiteX95" fmla="*/ 2609850 w 7334250"/>
                  <a:gd name="connsiteY95" fmla="*/ 3462337 h 3910012"/>
                  <a:gd name="connsiteX96" fmla="*/ 2609850 w 7334250"/>
                  <a:gd name="connsiteY96" fmla="*/ 3514725 h 3910012"/>
                  <a:gd name="connsiteX97" fmla="*/ 2647950 w 7334250"/>
                  <a:gd name="connsiteY97" fmla="*/ 3514725 h 3910012"/>
                  <a:gd name="connsiteX98" fmla="*/ 2647950 w 7334250"/>
                  <a:gd name="connsiteY98" fmla="*/ 3552825 h 3910012"/>
                  <a:gd name="connsiteX99" fmla="*/ 2767013 w 7334250"/>
                  <a:gd name="connsiteY99" fmla="*/ 3552825 h 3910012"/>
                  <a:gd name="connsiteX100" fmla="*/ 2767013 w 7334250"/>
                  <a:gd name="connsiteY100" fmla="*/ 3595687 h 3910012"/>
                  <a:gd name="connsiteX101" fmla="*/ 3100388 w 7334250"/>
                  <a:gd name="connsiteY101" fmla="*/ 3595687 h 3910012"/>
                  <a:gd name="connsiteX102" fmla="*/ 3100388 w 7334250"/>
                  <a:gd name="connsiteY102" fmla="*/ 3609975 h 3910012"/>
                  <a:gd name="connsiteX103" fmla="*/ 3152775 w 7334250"/>
                  <a:gd name="connsiteY103" fmla="*/ 3609975 h 3910012"/>
                  <a:gd name="connsiteX104" fmla="*/ 3152775 w 7334250"/>
                  <a:gd name="connsiteY104" fmla="*/ 3643312 h 3910012"/>
                  <a:gd name="connsiteX105" fmla="*/ 3348038 w 7334250"/>
                  <a:gd name="connsiteY105" fmla="*/ 3643312 h 3910012"/>
                  <a:gd name="connsiteX106" fmla="*/ 3348038 w 7334250"/>
                  <a:gd name="connsiteY106" fmla="*/ 3671887 h 3910012"/>
                  <a:gd name="connsiteX107" fmla="*/ 3409950 w 7334250"/>
                  <a:gd name="connsiteY107" fmla="*/ 3671887 h 3910012"/>
                  <a:gd name="connsiteX108" fmla="*/ 3409950 w 7334250"/>
                  <a:gd name="connsiteY108" fmla="*/ 3690937 h 3910012"/>
                  <a:gd name="connsiteX109" fmla="*/ 4629150 w 7334250"/>
                  <a:gd name="connsiteY109" fmla="*/ 3690937 h 3910012"/>
                  <a:gd name="connsiteX110" fmla="*/ 4629150 w 7334250"/>
                  <a:gd name="connsiteY110" fmla="*/ 3729037 h 3910012"/>
                  <a:gd name="connsiteX111" fmla="*/ 4857750 w 7334250"/>
                  <a:gd name="connsiteY111" fmla="*/ 3729037 h 3910012"/>
                  <a:gd name="connsiteX112" fmla="*/ 4857750 w 7334250"/>
                  <a:gd name="connsiteY112" fmla="*/ 3767137 h 3910012"/>
                  <a:gd name="connsiteX113" fmla="*/ 5195888 w 7334250"/>
                  <a:gd name="connsiteY113" fmla="*/ 3767137 h 3910012"/>
                  <a:gd name="connsiteX114" fmla="*/ 5195888 w 7334250"/>
                  <a:gd name="connsiteY114" fmla="*/ 3819525 h 3910012"/>
                  <a:gd name="connsiteX115" fmla="*/ 6872288 w 7334250"/>
                  <a:gd name="connsiteY115" fmla="*/ 3819525 h 3910012"/>
                  <a:gd name="connsiteX116" fmla="*/ 6874669 w 7334250"/>
                  <a:gd name="connsiteY116" fmla="*/ 3907630 h 3910012"/>
                  <a:gd name="connsiteX117" fmla="*/ 7334250 w 7334250"/>
                  <a:gd name="connsiteY117" fmla="*/ 3910012 h 391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7334250" h="3910012">
                    <a:moveTo>
                      <a:pt x="0" y="0"/>
                    </a:moveTo>
                    <a:lnTo>
                      <a:pt x="95250" y="0"/>
                    </a:lnTo>
                    <a:lnTo>
                      <a:pt x="138113" y="19050"/>
                    </a:lnTo>
                    <a:lnTo>
                      <a:pt x="138113" y="76200"/>
                    </a:lnTo>
                    <a:lnTo>
                      <a:pt x="204788" y="76200"/>
                    </a:lnTo>
                    <a:lnTo>
                      <a:pt x="204788" y="114300"/>
                    </a:lnTo>
                    <a:lnTo>
                      <a:pt x="300038" y="266700"/>
                    </a:lnTo>
                    <a:lnTo>
                      <a:pt x="323850" y="338137"/>
                    </a:lnTo>
                    <a:lnTo>
                      <a:pt x="390525" y="404812"/>
                    </a:lnTo>
                    <a:lnTo>
                      <a:pt x="414338" y="423862"/>
                    </a:lnTo>
                    <a:lnTo>
                      <a:pt x="466725" y="571500"/>
                    </a:lnTo>
                    <a:lnTo>
                      <a:pt x="509588" y="785812"/>
                    </a:lnTo>
                    <a:lnTo>
                      <a:pt x="509588" y="928687"/>
                    </a:lnTo>
                    <a:lnTo>
                      <a:pt x="542925" y="1500187"/>
                    </a:lnTo>
                    <a:lnTo>
                      <a:pt x="561975" y="1695450"/>
                    </a:lnTo>
                    <a:lnTo>
                      <a:pt x="581025" y="1719262"/>
                    </a:lnTo>
                    <a:lnTo>
                      <a:pt x="581025" y="1766887"/>
                    </a:lnTo>
                    <a:lnTo>
                      <a:pt x="609600" y="1790700"/>
                    </a:lnTo>
                    <a:lnTo>
                      <a:pt x="609600" y="1852612"/>
                    </a:lnTo>
                    <a:lnTo>
                      <a:pt x="681038" y="1852612"/>
                    </a:lnTo>
                    <a:lnTo>
                      <a:pt x="681038" y="1900237"/>
                    </a:lnTo>
                    <a:lnTo>
                      <a:pt x="728663" y="1943100"/>
                    </a:lnTo>
                    <a:lnTo>
                      <a:pt x="728663" y="1995487"/>
                    </a:lnTo>
                    <a:lnTo>
                      <a:pt x="771525" y="1995487"/>
                    </a:lnTo>
                    <a:lnTo>
                      <a:pt x="771525" y="2047875"/>
                    </a:lnTo>
                    <a:lnTo>
                      <a:pt x="785813" y="2062162"/>
                    </a:lnTo>
                    <a:lnTo>
                      <a:pt x="785813" y="2081212"/>
                    </a:lnTo>
                    <a:lnTo>
                      <a:pt x="809625" y="2095500"/>
                    </a:lnTo>
                    <a:lnTo>
                      <a:pt x="809625" y="2195512"/>
                    </a:lnTo>
                    <a:lnTo>
                      <a:pt x="847725" y="2195512"/>
                    </a:lnTo>
                    <a:lnTo>
                      <a:pt x="847725" y="2257425"/>
                    </a:lnTo>
                    <a:lnTo>
                      <a:pt x="876300" y="2257425"/>
                    </a:lnTo>
                    <a:lnTo>
                      <a:pt x="876300" y="2276475"/>
                    </a:lnTo>
                    <a:lnTo>
                      <a:pt x="895350" y="2276475"/>
                    </a:lnTo>
                    <a:lnTo>
                      <a:pt x="895350" y="2286000"/>
                    </a:lnTo>
                    <a:lnTo>
                      <a:pt x="933450" y="2286000"/>
                    </a:lnTo>
                    <a:lnTo>
                      <a:pt x="933450" y="2343150"/>
                    </a:lnTo>
                    <a:lnTo>
                      <a:pt x="981075" y="2343150"/>
                    </a:lnTo>
                    <a:lnTo>
                      <a:pt x="981075" y="2381250"/>
                    </a:lnTo>
                    <a:lnTo>
                      <a:pt x="1028700" y="2381250"/>
                    </a:lnTo>
                    <a:lnTo>
                      <a:pt x="1042988" y="2452687"/>
                    </a:lnTo>
                    <a:lnTo>
                      <a:pt x="1071563" y="2495550"/>
                    </a:lnTo>
                    <a:lnTo>
                      <a:pt x="1066800" y="2590800"/>
                    </a:lnTo>
                    <a:lnTo>
                      <a:pt x="1085850" y="2628900"/>
                    </a:lnTo>
                    <a:lnTo>
                      <a:pt x="1162050" y="2628900"/>
                    </a:lnTo>
                    <a:lnTo>
                      <a:pt x="1162050" y="2652712"/>
                    </a:lnTo>
                    <a:lnTo>
                      <a:pt x="1176338" y="2652712"/>
                    </a:lnTo>
                    <a:lnTo>
                      <a:pt x="1176338" y="2667000"/>
                    </a:lnTo>
                    <a:lnTo>
                      <a:pt x="1190625" y="2667000"/>
                    </a:lnTo>
                    <a:lnTo>
                      <a:pt x="1190625" y="2690812"/>
                    </a:lnTo>
                    <a:lnTo>
                      <a:pt x="1233488" y="2690812"/>
                    </a:lnTo>
                    <a:lnTo>
                      <a:pt x="1233488" y="2714625"/>
                    </a:lnTo>
                    <a:lnTo>
                      <a:pt x="1266825" y="2714625"/>
                    </a:lnTo>
                    <a:lnTo>
                      <a:pt x="1266825" y="2743200"/>
                    </a:lnTo>
                    <a:lnTo>
                      <a:pt x="1295400" y="2743200"/>
                    </a:lnTo>
                    <a:lnTo>
                      <a:pt x="1295400" y="2757487"/>
                    </a:lnTo>
                    <a:lnTo>
                      <a:pt x="1333500" y="2757487"/>
                    </a:lnTo>
                    <a:lnTo>
                      <a:pt x="1333500" y="2767012"/>
                    </a:lnTo>
                    <a:lnTo>
                      <a:pt x="1366838" y="2767012"/>
                    </a:lnTo>
                    <a:lnTo>
                      <a:pt x="1366838" y="2776537"/>
                    </a:lnTo>
                    <a:lnTo>
                      <a:pt x="1414463" y="2776537"/>
                    </a:lnTo>
                    <a:lnTo>
                      <a:pt x="1414463" y="2795587"/>
                    </a:lnTo>
                    <a:lnTo>
                      <a:pt x="1528763" y="2795587"/>
                    </a:lnTo>
                    <a:lnTo>
                      <a:pt x="1562100" y="2890837"/>
                    </a:lnTo>
                    <a:lnTo>
                      <a:pt x="1581150" y="2933700"/>
                    </a:lnTo>
                    <a:lnTo>
                      <a:pt x="1604963" y="3014662"/>
                    </a:lnTo>
                    <a:lnTo>
                      <a:pt x="1619250" y="3019425"/>
                    </a:lnTo>
                    <a:lnTo>
                      <a:pt x="1619250" y="3114675"/>
                    </a:lnTo>
                    <a:lnTo>
                      <a:pt x="1666875" y="3114675"/>
                    </a:lnTo>
                    <a:lnTo>
                      <a:pt x="1666875" y="3133725"/>
                    </a:lnTo>
                    <a:lnTo>
                      <a:pt x="1833563" y="3133725"/>
                    </a:lnTo>
                    <a:lnTo>
                      <a:pt x="1833563" y="3157537"/>
                    </a:lnTo>
                    <a:lnTo>
                      <a:pt x="1881188" y="3157537"/>
                    </a:lnTo>
                    <a:lnTo>
                      <a:pt x="1881188" y="3171825"/>
                    </a:lnTo>
                    <a:lnTo>
                      <a:pt x="1905000" y="3171825"/>
                    </a:lnTo>
                    <a:lnTo>
                      <a:pt x="1905000" y="3186112"/>
                    </a:lnTo>
                    <a:lnTo>
                      <a:pt x="1976438" y="3186112"/>
                    </a:lnTo>
                    <a:lnTo>
                      <a:pt x="1976438" y="3205162"/>
                    </a:lnTo>
                    <a:lnTo>
                      <a:pt x="2019300" y="3205162"/>
                    </a:lnTo>
                    <a:lnTo>
                      <a:pt x="2019300" y="3219450"/>
                    </a:lnTo>
                    <a:lnTo>
                      <a:pt x="2033588" y="3219450"/>
                    </a:lnTo>
                    <a:lnTo>
                      <a:pt x="2033588" y="3243262"/>
                    </a:lnTo>
                    <a:lnTo>
                      <a:pt x="2052638" y="3243262"/>
                    </a:lnTo>
                    <a:lnTo>
                      <a:pt x="2052638" y="3262312"/>
                    </a:lnTo>
                    <a:lnTo>
                      <a:pt x="2100263" y="3262312"/>
                    </a:lnTo>
                    <a:lnTo>
                      <a:pt x="2114550" y="3276600"/>
                    </a:lnTo>
                    <a:lnTo>
                      <a:pt x="2114550" y="3357562"/>
                    </a:lnTo>
                    <a:lnTo>
                      <a:pt x="2238375" y="3357562"/>
                    </a:lnTo>
                    <a:lnTo>
                      <a:pt x="2238375" y="3386137"/>
                    </a:lnTo>
                    <a:lnTo>
                      <a:pt x="2300288" y="3386137"/>
                    </a:lnTo>
                    <a:lnTo>
                      <a:pt x="2309813" y="3419475"/>
                    </a:lnTo>
                    <a:lnTo>
                      <a:pt x="2414588" y="3419475"/>
                    </a:lnTo>
                    <a:lnTo>
                      <a:pt x="2424113" y="3429000"/>
                    </a:lnTo>
                    <a:lnTo>
                      <a:pt x="2581275" y="3429000"/>
                    </a:lnTo>
                    <a:lnTo>
                      <a:pt x="2581275" y="3462337"/>
                    </a:lnTo>
                    <a:lnTo>
                      <a:pt x="2609850" y="3462337"/>
                    </a:lnTo>
                    <a:lnTo>
                      <a:pt x="2609850" y="3514725"/>
                    </a:lnTo>
                    <a:lnTo>
                      <a:pt x="2647950" y="3514725"/>
                    </a:lnTo>
                    <a:lnTo>
                      <a:pt x="2647950" y="3552825"/>
                    </a:lnTo>
                    <a:lnTo>
                      <a:pt x="2767013" y="3552825"/>
                    </a:lnTo>
                    <a:lnTo>
                      <a:pt x="2767013" y="3595687"/>
                    </a:lnTo>
                    <a:lnTo>
                      <a:pt x="3100388" y="3595687"/>
                    </a:lnTo>
                    <a:lnTo>
                      <a:pt x="3100388" y="3609975"/>
                    </a:lnTo>
                    <a:lnTo>
                      <a:pt x="3152775" y="3609975"/>
                    </a:lnTo>
                    <a:lnTo>
                      <a:pt x="3152775" y="3643312"/>
                    </a:lnTo>
                    <a:lnTo>
                      <a:pt x="3348038" y="3643312"/>
                    </a:lnTo>
                    <a:lnTo>
                      <a:pt x="3348038" y="3671887"/>
                    </a:lnTo>
                    <a:lnTo>
                      <a:pt x="3409950" y="3671887"/>
                    </a:lnTo>
                    <a:lnTo>
                      <a:pt x="3409950" y="3690937"/>
                    </a:lnTo>
                    <a:lnTo>
                      <a:pt x="4629150" y="3690937"/>
                    </a:lnTo>
                    <a:lnTo>
                      <a:pt x="4629150" y="3729037"/>
                    </a:lnTo>
                    <a:lnTo>
                      <a:pt x="4857750" y="3729037"/>
                    </a:lnTo>
                    <a:lnTo>
                      <a:pt x="4857750" y="3767137"/>
                    </a:lnTo>
                    <a:lnTo>
                      <a:pt x="5195888" y="3767137"/>
                    </a:lnTo>
                    <a:lnTo>
                      <a:pt x="5195888" y="3819525"/>
                    </a:lnTo>
                    <a:lnTo>
                      <a:pt x="6872288" y="3819525"/>
                    </a:lnTo>
                    <a:cubicBezTo>
                      <a:pt x="6873082" y="3848893"/>
                      <a:pt x="6873875" y="3878262"/>
                      <a:pt x="6874669" y="3907630"/>
                    </a:cubicBezTo>
                    <a:lnTo>
                      <a:pt x="7334250" y="3910012"/>
                    </a:lnTo>
                  </a:path>
                </a:pathLst>
              </a:custGeom>
              <a:noFill/>
              <a:ln w="31750" cap="rnd">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rgbClr val="717073"/>
                  </a:solidFill>
                </a:endParaRPr>
              </a:p>
            </p:txBody>
          </p:sp>
        </p:grpSp>
        <p:sp>
          <p:nvSpPr>
            <p:cNvPr id="81" name="TextBox 80"/>
            <p:cNvSpPr txBox="1"/>
            <p:nvPr/>
          </p:nvSpPr>
          <p:spPr>
            <a:xfrm>
              <a:off x="1203825" y="5341885"/>
              <a:ext cx="1031667" cy="214866"/>
            </a:xfrm>
            <a:prstGeom prst="rect">
              <a:avLst/>
            </a:prstGeom>
            <a:noFill/>
          </p:spPr>
          <p:txBody>
            <a:bodyPr wrap="square" rtlCol="0">
              <a:spAutoFit/>
            </a:bodyPr>
            <a:lstStyle/>
            <a:p>
              <a:pPr>
                <a:tabLst>
                  <a:tab pos="157159" algn="ctr"/>
                  <a:tab pos="355591" algn="ctr"/>
                  <a:tab pos="546086" algn="ctr"/>
                  <a:tab pos="747695" algn="ctr"/>
                  <a:tab pos="938190" algn="ctr"/>
                  <a:tab pos="1133446" algn="ctr"/>
                  <a:tab pos="1328705" algn="ctr"/>
                  <a:tab pos="1523962" algn="ctr"/>
                  <a:tab pos="1719220" algn="ctr"/>
                  <a:tab pos="1914477" algn="ctr"/>
                  <a:tab pos="2109735" algn="ctr"/>
                  <a:tab pos="2304993" algn="ctr"/>
                  <a:tab pos="2501837" algn="ctr"/>
                  <a:tab pos="2695507" algn="ctr"/>
                  <a:tab pos="2895528" algn="ctr"/>
                  <a:tab pos="3092373" algn="ctr"/>
                  <a:tab pos="3286043" algn="ctr"/>
                  <a:tab pos="3479713" algn="ctr"/>
                </a:tabLst>
              </a:pPr>
              <a:r>
                <a:rPr lang="en-GB" sz="900" b="1" dirty="0">
                  <a:solidFill>
                    <a:schemeClr val="accent1"/>
                  </a:solidFill>
                  <a:cs typeface="Arial" charset="0"/>
                </a:rPr>
                <a:t>Afatinib</a:t>
              </a:r>
              <a:endParaRPr lang="en-GB" sz="900" dirty="0">
                <a:solidFill>
                  <a:schemeClr val="accent1"/>
                </a:solidFill>
              </a:endParaRPr>
            </a:p>
          </p:txBody>
        </p:sp>
        <p:sp>
          <p:nvSpPr>
            <p:cNvPr id="83" name="TextBox 82"/>
            <p:cNvSpPr txBox="1"/>
            <p:nvPr/>
          </p:nvSpPr>
          <p:spPr>
            <a:xfrm>
              <a:off x="1203825" y="5174412"/>
              <a:ext cx="1552257" cy="214866"/>
            </a:xfrm>
            <a:prstGeom prst="rect">
              <a:avLst/>
            </a:prstGeom>
            <a:noFill/>
          </p:spPr>
          <p:txBody>
            <a:bodyPr wrap="square" rtlCol="0">
              <a:spAutoFit/>
            </a:bodyPr>
            <a:lstStyle/>
            <a:p>
              <a:r>
                <a:rPr lang="fr-FR" sz="900" b="1" noProof="1">
                  <a:solidFill>
                    <a:schemeClr val="tx1">
                      <a:lumMod val="65000"/>
                      <a:lumOff val="35000"/>
                    </a:schemeClr>
                  </a:solidFill>
                </a:rPr>
                <a:t>No. at risk</a:t>
              </a:r>
            </a:p>
          </p:txBody>
        </p:sp>
        <p:sp>
          <p:nvSpPr>
            <p:cNvPr id="85" name="TextBox 84"/>
            <p:cNvSpPr txBox="1"/>
            <p:nvPr/>
          </p:nvSpPr>
          <p:spPr>
            <a:xfrm>
              <a:off x="2010906" y="5343285"/>
              <a:ext cx="377884" cy="214866"/>
            </a:xfrm>
            <a:prstGeom prst="rect">
              <a:avLst/>
            </a:prstGeom>
            <a:noFill/>
          </p:spPr>
          <p:txBody>
            <a:bodyPr wrap="square" rtlCol="0">
              <a:spAutoFit/>
            </a:bodyPr>
            <a:lstStyle/>
            <a:p>
              <a:pPr algn="ctr"/>
              <a:r>
                <a:rPr lang="en-GB" sz="900" b="1" dirty="0">
                  <a:solidFill>
                    <a:schemeClr val="accent1"/>
                  </a:solidFill>
                </a:rPr>
                <a:t>398</a:t>
              </a:r>
            </a:p>
          </p:txBody>
        </p:sp>
        <p:sp>
          <p:nvSpPr>
            <p:cNvPr id="86" name="TextBox 85"/>
            <p:cNvSpPr txBox="1"/>
            <p:nvPr/>
          </p:nvSpPr>
          <p:spPr>
            <a:xfrm>
              <a:off x="2628998" y="5341357"/>
              <a:ext cx="377884" cy="214866"/>
            </a:xfrm>
            <a:prstGeom prst="rect">
              <a:avLst/>
            </a:prstGeom>
            <a:noFill/>
          </p:spPr>
          <p:txBody>
            <a:bodyPr wrap="square" rtlCol="0">
              <a:spAutoFit/>
            </a:bodyPr>
            <a:lstStyle/>
            <a:p>
              <a:pPr algn="ctr"/>
              <a:r>
                <a:rPr lang="en-GB" sz="900" b="1" dirty="0">
                  <a:solidFill>
                    <a:schemeClr val="accent1"/>
                  </a:solidFill>
                </a:rPr>
                <a:t>139</a:t>
              </a:r>
            </a:p>
          </p:txBody>
        </p:sp>
        <p:sp>
          <p:nvSpPr>
            <p:cNvPr id="87" name="TextBox 86"/>
            <p:cNvSpPr txBox="1"/>
            <p:nvPr/>
          </p:nvSpPr>
          <p:spPr>
            <a:xfrm>
              <a:off x="3237787" y="5344011"/>
              <a:ext cx="377884" cy="214866"/>
            </a:xfrm>
            <a:prstGeom prst="rect">
              <a:avLst/>
            </a:prstGeom>
            <a:noFill/>
          </p:spPr>
          <p:txBody>
            <a:bodyPr wrap="square" rtlCol="0">
              <a:spAutoFit/>
            </a:bodyPr>
            <a:lstStyle/>
            <a:p>
              <a:pPr algn="ctr"/>
              <a:r>
                <a:rPr lang="en-GB" sz="900" b="1" dirty="0">
                  <a:solidFill>
                    <a:schemeClr val="accent1"/>
                  </a:solidFill>
                </a:rPr>
                <a:t>50</a:t>
              </a:r>
            </a:p>
          </p:txBody>
        </p:sp>
        <p:sp>
          <p:nvSpPr>
            <p:cNvPr id="88" name="TextBox 87"/>
            <p:cNvSpPr txBox="1"/>
            <p:nvPr/>
          </p:nvSpPr>
          <p:spPr>
            <a:xfrm>
              <a:off x="3847370" y="5342628"/>
              <a:ext cx="377884" cy="214866"/>
            </a:xfrm>
            <a:prstGeom prst="rect">
              <a:avLst/>
            </a:prstGeom>
            <a:noFill/>
          </p:spPr>
          <p:txBody>
            <a:bodyPr wrap="square" rtlCol="0">
              <a:spAutoFit/>
            </a:bodyPr>
            <a:lstStyle/>
            <a:p>
              <a:pPr algn="ctr"/>
              <a:r>
                <a:rPr lang="en-GB" sz="900" b="1" dirty="0">
                  <a:solidFill>
                    <a:schemeClr val="accent1"/>
                  </a:solidFill>
                </a:rPr>
                <a:t>30</a:t>
              </a:r>
            </a:p>
          </p:txBody>
        </p:sp>
        <p:sp>
          <p:nvSpPr>
            <p:cNvPr id="89" name="TextBox 88"/>
            <p:cNvSpPr txBox="1"/>
            <p:nvPr/>
          </p:nvSpPr>
          <p:spPr>
            <a:xfrm>
              <a:off x="4451461" y="5340784"/>
              <a:ext cx="377884" cy="214866"/>
            </a:xfrm>
            <a:prstGeom prst="rect">
              <a:avLst/>
            </a:prstGeom>
            <a:noFill/>
          </p:spPr>
          <p:txBody>
            <a:bodyPr wrap="square" rtlCol="0">
              <a:spAutoFit/>
            </a:bodyPr>
            <a:lstStyle/>
            <a:p>
              <a:pPr algn="ctr"/>
              <a:r>
                <a:rPr lang="en-GB" sz="900" b="1" dirty="0">
                  <a:solidFill>
                    <a:schemeClr val="accent1"/>
                  </a:solidFill>
                </a:rPr>
                <a:t>14</a:t>
              </a:r>
            </a:p>
          </p:txBody>
        </p:sp>
        <p:sp>
          <p:nvSpPr>
            <p:cNvPr id="90" name="TextBox 89"/>
            <p:cNvSpPr txBox="1"/>
            <p:nvPr/>
          </p:nvSpPr>
          <p:spPr>
            <a:xfrm>
              <a:off x="5094086" y="5341673"/>
              <a:ext cx="320861" cy="214866"/>
            </a:xfrm>
            <a:prstGeom prst="rect">
              <a:avLst/>
            </a:prstGeom>
            <a:noFill/>
          </p:spPr>
          <p:txBody>
            <a:bodyPr wrap="square" rtlCol="0">
              <a:spAutoFit/>
            </a:bodyPr>
            <a:lstStyle/>
            <a:p>
              <a:pPr algn="ctr"/>
              <a:r>
                <a:rPr lang="en-GB" sz="900" b="1" dirty="0">
                  <a:solidFill>
                    <a:schemeClr val="accent1"/>
                  </a:solidFill>
                </a:rPr>
                <a:t>10</a:t>
              </a:r>
            </a:p>
          </p:txBody>
        </p:sp>
        <p:sp>
          <p:nvSpPr>
            <p:cNvPr id="91" name="TextBox 90"/>
            <p:cNvSpPr txBox="1"/>
            <p:nvPr/>
          </p:nvSpPr>
          <p:spPr>
            <a:xfrm>
              <a:off x="5664679" y="5342996"/>
              <a:ext cx="377884" cy="214866"/>
            </a:xfrm>
            <a:prstGeom prst="rect">
              <a:avLst/>
            </a:prstGeom>
            <a:noFill/>
          </p:spPr>
          <p:txBody>
            <a:bodyPr wrap="square" rtlCol="0">
              <a:spAutoFit/>
            </a:bodyPr>
            <a:lstStyle/>
            <a:p>
              <a:pPr algn="ctr"/>
              <a:r>
                <a:rPr lang="en-GB" sz="900" b="1" dirty="0">
                  <a:solidFill>
                    <a:schemeClr val="accent1"/>
                  </a:solidFill>
                </a:rPr>
                <a:t>5</a:t>
              </a:r>
            </a:p>
          </p:txBody>
        </p:sp>
        <p:sp>
          <p:nvSpPr>
            <p:cNvPr id="92" name="TextBox 91"/>
            <p:cNvSpPr txBox="1"/>
            <p:nvPr/>
          </p:nvSpPr>
          <p:spPr>
            <a:xfrm>
              <a:off x="6279487" y="5341673"/>
              <a:ext cx="377884" cy="214866"/>
            </a:xfrm>
            <a:prstGeom prst="rect">
              <a:avLst/>
            </a:prstGeom>
            <a:noFill/>
          </p:spPr>
          <p:txBody>
            <a:bodyPr wrap="square" rtlCol="0">
              <a:spAutoFit/>
            </a:bodyPr>
            <a:lstStyle/>
            <a:p>
              <a:pPr algn="ctr"/>
              <a:r>
                <a:rPr lang="en-GB" sz="900" b="1" dirty="0">
                  <a:solidFill>
                    <a:schemeClr val="accent1"/>
                  </a:solidFill>
                </a:rPr>
                <a:t>2</a:t>
              </a:r>
            </a:p>
          </p:txBody>
        </p:sp>
        <p:sp>
          <p:nvSpPr>
            <p:cNvPr id="93" name="TextBox 92"/>
            <p:cNvSpPr txBox="1"/>
            <p:nvPr/>
          </p:nvSpPr>
          <p:spPr>
            <a:xfrm>
              <a:off x="6882693" y="5342069"/>
              <a:ext cx="377884" cy="214866"/>
            </a:xfrm>
            <a:prstGeom prst="rect">
              <a:avLst/>
            </a:prstGeom>
            <a:noFill/>
          </p:spPr>
          <p:txBody>
            <a:bodyPr wrap="square" rtlCol="0">
              <a:spAutoFit/>
            </a:bodyPr>
            <a:lstStyle/>
            <a:p>
              <a:pPr algn="ctr"/>
              <a:r>
                <a:rPr lang="en-GB" sz="900" b="1" dirty="0">
                  <a:solidFill>
                    <a:schemeClr val="accent1"/>
                  </a:solidFill>
                </a:rPr>
                <a:t>2</a:t>
              </a:r>
            </a:p>
          </p:txBody>
        </p:sp>
        <p:sp>
          <p:nvSpPr>
            <p:cNvPr id="94" name="TextBox 93"/>
            <p:cNvSpPr txBox="1"/>
            <p:nvPr/>
          </p:nvSpPr>
          <p:spPr>
            <a:xfrm>
              <a:off x="7493823" y="5340413"/>
              <a:ext cx="377884" cy="214866"/>
            </a:xfrm>
            <a:prstGeom prst="rect">
              <a:avLst/>
            </a:prstGeom>
            <a:noFill/>
          </p:spPr>
          <p:txBody>
            <a:bodyPr wrap="square" rtlCol="0">
              <a:spAutoFit/>
            </a:bodyPr>
            <a:lstStyle/>
            <a:p>
              <a:pPr algn="ctr"/>
              <a:r>
                <a:rPr lang="en-GB" sz="900" b="1" dirty="0">
                  <a:solidFill>
                    <a:schemeClr val="accent1"/>
                  </a:solidFill>
                </a:rPr>
                <a:t>0</a:t>
              </a:r>
            </a:p>
          </p:txBody>
        </p:sp>
        <p:sp>
          <p:nvSpPr>
            <p:cNvPr id="96" name="TextBox 95"/>
            <p:cNvSpPr txBox="1"/>
            <p:nvPr/>
          </p:nvSpPr>
          <p:spPr>
            <a:xfrm>
              <a:off x="2013269" y="5486543"/>
              <a:ext cx="377884" cy="230832"/>
            </a:xfrm>
            <a:prstGeom prst="rect">
              <a:avLst/>
            </a:prstGeom>
            <a:noFill/>
          </p:spPr>
          <p:txBody>
            <a:bodyPr wrap="square" rtlCol="0">
              <a:spAutoFit/>
            </a:bodyPr>
            <a:lstStyle/>
            <a:p>
              <a:pPr algn="ctr"/>
              <a:r>
                <a:rPr lang="en-GB" sz="900" b="1" dirty="0">
                  <a:solidFill>
                    <a:srgbClr val="717073"/>
                  </a:solidFill>
                </a:rPr>
                <a:t>397</a:t>
              </a:r>
            </a:p>
          </p:txBody>
        </p:sp>
        <p:sp>
          <p:nvSpPr>
            <p:cNvPr id="97" name="TextBox 96"/>
            <p:cNvSpPr txBox="1"/>
            <p:nvPr/>
          </p:nvSpPr>
          <p:spPr>
            <a:xfrm>
              <a:off x="2664713" y="5486616"/>
              <a:ext cx="377884" cy="230832"/>
            </a:xfrm>
            <a:prstGeom prst="rect">
              <a:avLst/>
            </a:prstGeom>
            <a:noFill/>
          </p:spPr>
          <p:txBody>
            <a:bodyPr wrap="square" rtlCol="0">
              <a:spAutoFit/>
            </a:bodyPr>
            <a:lstStyle/>
            <a:p>
              <a:pPr algn="ctr"/>
              <a:r>
                <a:rPr lang="en-GB" sz="900" b="1" dirty="0">
                  <a:solidFill>
                    <a:srgbClr val="717073"/>
                  </a:solidFill>
                </a:rPr>
                <a:t>99</a:t>
              </a:r>
            </a:p>
          </p:txBody>
        </p:sp>
        <p:sp>
          <p:nvSpPr>
            <p:cNvPr id="98" name="TextBox 97"/>
            <p:cNvSpPr txBox="1"/>
            <p:nvPr/>
          </p:nvSpPr>
          <p:spPr>
            <a:xfrm>
              <a:off x="3237787" y="5486084"/>
              <a:ext cx="377884" cy="230832"/>
            </a:xfrm>
            <a:prstGeom prst="rect">
              <a:avLst/>
            </a:prstGeom>
            <a:noFill/>
          </p:spPr>
          <p:txBody>
            <a:bodyPr wrap="square" rtlCol="0">
              <a:spAutoFit/>
            </a:bodyPr>
            <a:lstStyle/>
            <a:p>
              <a:pPr algn="ctr"/>
              <a:r>
                <a:rPr lang="en-GB" sz="900" b="1" dirty="0">
                  <a:solidFill>
                    <a:srgbClr val="717073"/>
                  </a:solidFill>
                </a:rPr>
                <a:t>34</a:t>
              </a:r>
            </a:p>
          </p:txBody>
        </p:sp>
        <p:sp>
          <p:nvSpPr>
            <p:cNvPr id="99" name="TextBox 98"/>
            <p:cNvSpPr txBox="1"/>
            <p:nvPr/>
          </p:nvSpPr>
          <p:spPr>
            <a:xfrm>
              <a:off x="3847017" y="5485504"/>
              <a:ext cx="377884" cy="230832"/>
            </a:xfrm>
            <a:prstGeom prst="rect">
              <a:avLst/>
            </a:prstGeom>
            <a:noFill/>
          </p:spPr>
          <p:txBody>
            <a:bodyPr wrap="square" rtlCol="0">
              <a:spAutoFit/>
            </a:bodyPr>
            <a:lstStyle/>
            <a:p>
              <a:pPr algn="ctr"/>
              <a:r>
                <a:rPr lang="en-GB" sz="900" b="1" dirty="0">
                  <a:solidFill>
                    <a:srgbClr val="717073"/>
                  </a:solidFill>
                </a:rPr>
                <a:t>17</a:t>
              </a:r>
            </a:p>
          </p:txBody>
        </p:sp>
        <p:sp>
          <p:nvSpPr>
            <p:cNvPr id="100" name="TextBox 99"/>
            <p:cNvSpPr txBox="1"/>
            <p:nvPr/>
          </p:nvSpPr>
          <p:spPr>
            <a:xfrm>
              <a:off x="4449995" y="5486943"/>
              <a:ext cx="377884" cy="230832"/>
            </a:xfrm>
            <a:prstGeom prst="rect">
              <a:avLst/>
            </a:prstGeom>
            <a:noFill/>
          </p:spPr>
          <p:txBody>
            <a:bodyPr wrap="square" rtlCol="0">
              <a:spAutoFit/>
            </a:bodyPr>
            <a:lstStyle/>
            <a:p>
              <a:pPr algn="ctr"/>
              <a:r>
                <a:rPr lang="en-GB" sz="900" b="1" dirty="0">
                  <a:solidFill>
                    <a:srgbClr val="717073"/>
                  </a:solidFill>
                </a:rPr>
                <a:t>10</a:t>
              </a:r>
            </a:p>
          </p:txBody>
        </p:sp>
        <p:sp>
          <p:nvSpPr>
            <p:cNvPr id="101" name="TextBox 100"/>
            <p:cNvSpPr txBox="1"/>
            <p:nvPr/>
          </p:nvSpPr>
          <p:spPr>
            <a:xfrm>
              <a:off x="5125039" y="5485747"/>
              <a:ext cx="320861" cy="230832"/>
            </a:xfrm>
            <a:prstGeom prst="rect">
              <a:avLst/>
            </a:prstGeom>
            <a:noFill/>
          </p:spPr>
          <p:txBody>
            <a:bodyPr wrap="square" rtlCol="0">
              <a:spAutoFit/>
            </a:bodyPr>
            <a:lstStyle/>
            <a:p>
              <a:pPr algn="ctr"/>
              <a:r>
                <a:rPr lang="en-GB" sz="900" b="1" dirty="0">
                  <a:solidFill>
                    <a:srgbClr val="717073"/>
                  </a:solidFill>
                </a:rPr>
                <a:t>2</a:t>
              </a:r>
            </a:p>
          </p:txBody>
        </p:sp>
        <p:sp>
          <p:nvSpPr>
            <p:cNvPr id="102" name="TextBox 101"/>
            <p:cNvSpPr txBox="1"/>
            <p:nvPr/>
          </p:nvSpPr>
          <p:spPr>
            <a:xfrm>
              <a:off x="5665475" y="5485103"/>
              <a:ext cx="377884" cy="230832"/>
            </a:xfrm>
            <a:prstGeom prst="rect">
              <a:avLst/>
            </a:prstGeom>
            <a:noFill/>
          </p:spPr>
          <p:txBody>
            <a:bodyPr wrap="square" rtlCol="0">
              <a:spAutoFit/>
            </a:bodyPr>
            <a:lstStyle/>
            <a:p>
              <a:pPr algn="ctr"/>
              <a:r>
                <a:rPr lang="en-GB" sz="900" b="1" dirty="0">
                  <a:solidFill>
                    <a:srgbClr val="717073"/>
                  </a:solidFill>
                </a:rPr>
                <a:t>1</a:t>
              </a:r>
            </a:p>
          </p:txBody>
        </p:sp>
        <p:sp>
          <p:nvSpPr>
            <p:cNvPr id="103" name="TextBox 102"/>
            <p:cNvSpPr txBox="1"/>
            <p:nvPr/>
          </p:nvSpPr>
          <p:spPr>
            <a:xfrm>
              <a:off x="6281869" y="5486036"/>
              <a:ext cx="377884" cy="230832"/>
            </a:xfrm>
            <a:prstGeom prst="rect">
              <a:avLst/>
            </a:prstGeom>
            <a:noFill/>
          </p:spPr>
          <p:txBody>
            <a:bodyPr wrap="square" rtlCol="0">
              <a:spAutoFit/>
            </a:bodyPr>
            <a:lstStyle/>
            <a:p>
              <a:pPr algn="ctr"/>
              <a:r>
                <a:rPr lang="en-GB" sz="900" b="1" dirty="0">
                  <a:solidFill>
                    <a:srgbClr val="717073"/>
                  </a:solidFill>
                </a:rPr>
                <a:t>1</a:t>
              </a:r>
            </a:p>
          </p:txBody>
        </p:sp>
        <p:sp>
          <p:nvSpPr>
            <p:cNvPr id="104" name="TextBox 103"/>
            <p:cNvSpPr txBox="1"/>
            <p:nvPr/>
          </p:nvSpPr>
          <p:spPr>
            <a:xfrm>
              <a:off x="6884959" y="5486403"/>
              <a:ext cx="377884" cy="230832"/>
            </a:xfrm>
            <a:prstGeom prst="rect">
              <a:avLst/>
            </a:prstGeom>
            <a:noFill/>
          </p:spPr>
          <p:txBody>
            <a:bodyPr wrap="square" rtlCol="0">
              <a:spAutoFit/>
            </a:bodyPr>
            <a:lstStyle/>
            <a:p>
              <a:pPr algn="ctr"/>
              <a:r>
                <a:rPr lang="en-GB" sz="900" b="1" dirty="0">
                  <a:solidFill>
                    <a:srgbClr val="717073"/>
                  </a:solidFill>
                </a:rPr>
                <a:t>1</a:t>
              </a:r>
            </a:p>
          </p:txBody>
        </p:sp>
        <p:sp>
          <p:nvSpPr>
            <p:cNvPr id="105" name="TextBox 104"/>
            <p:cNvSpPr txBox="1"/>
            <p:nvPr/>
          </p:nvSpPr>
          <p:spPr>
            <a:xfrm>
              <a:off x="7493261" y="5488921"/>
              <a:ext cx="377884" cy="230832"/>
            </a:xfrm>
            <a:prstGeom prst="rect">
              <a:avLst/>
            </a:prstGeom>
            <a:noFill/>
          </p:spPr>
          <p:txBody>
            <a:bodyPr wrap="square" rtlCol="0">
              <a:spAutoFit/>
            </a:bodyPr>
            <a:lstStyle/>
            <a:p>
              <a:pPr algn="ctr"/>
              <a:r>
                <a:rPr lang="en-GB" sz="900" b="1" dirty="0">
                  <a:solidFill>
                    <a:srgbClr val="717073"/>
                  </a:solidFill>
                </a:rPr>
                <a:t>0</a:t>
              </a:r>
            </a:p>
          </p:txBody>
        </p:sp>
        <p:sp>
          <p:nvSpPr>
            <p:cNvPr id="107" name="TextBox 106"/>
            <p:cNvSpPr txBox="1"/>
            <p:nvPr/>
          </p:nvSpPr>
          <p:spPr>
            <a:xfrm>
              <a:off x="1203825" y="5484827"/>
              <a:ext cx="751291" cy="230832"/>
            </a:xfrm>
            <a:prstGeom prst="rect">
              <a:avLst/>
            </a:prstGeom>
            <a:noFill/>
          </p:spPr>
          <p:txBody>
            <a:bodyPr wrap="square" rtlCol="0">
              <a:spAutoFit/>
            </a:bodyPr>
            <a:lstStyle/>
            <a:p>
              <a:pPr>
                <a:tabLst>
                  <a:tab pos="157159" algn="ctr"/>
                  <a:tab pos="355591" algn="ctr"/>
                  <a:tab pos="546086" algn="ctr"/>
                  <a:tab pos="747695" algn="ctr"/>
                  <a:tab pos="938190" algn="ctr"/>
                  <a:tab pos="1133446" algn="ctr"/>
                  <a:tab pos="1328705" algn="ctr"/>
                  <a:tab pos="1523962" algn="ctr"/>
                  <a:tab pos="1719220" algn="ctr"/>
                  <a:tab pos="1914477" algn="ctr"/>
                  <a:tab pos="2109735" algn="ctr"/>
                  <a:tab pos="2304993" algn="ctr"/>
                  <a:tab pos="2501837" algn="ctr"/>
                  <a:tab pos="2695507" algn="ctr"/>
                  <a:tab pos="2895528" algn="ctr"/>
                  <a:tab pos="3092373" algn="ctr"/>
                  <a:tab pos="3286043" algn="ctr"/>
                  <a:tab pos="3479713" algn="ctr"/>
                </a:tabLst>
              </a:pPr>
              <a:r>
                <a:rPr lang="en-GB" sz="900" b="1" dirty="0">
                  <a:solidFill>
                    <a:srgbClr val="717073"/>
                  </a:solidFill>
                  <a:cs typeface="Arial" charset="0"/>
                </a:rPr>
                <a:t>Erlotinib </a:t>
              </a:r>
              <a:endParaRPr lang="en-GB" sz="900" dirty="0">
                <a:solidFill>
                  <a:srgbClr val="717073"/>
                </a:solidFill>
              </a:endParaRPr>
            </a:p>
          </p:txBody>
        </p:sp>
      </p:grpSp>
      <p:sp>
        <p:nvSpPr>
          <p:cNvPr id="6" name="Rectangle 5"/>
          <p:cNvSpPr/>
          <p:nvPr/>
        </p:nvSpPr>
        <p:spPr>
          <a:xfrm>
            <a:off x="6655083" y="6077602"/>
            <a:ext cx="2317109" cy="276999"/>
          </a:xfrm>
          <a:prstGeom prst="rect">
            <a:avLst/>
          </a:prstGeom>
        </p:spPr>
        <p:txBody>
          <a:bodyPr wrap="none">
            <a:spAutoFit/>
          </a:bodyPr>
          <a:lstStyle/>
          <a:p>
            <a:r>
              <a:rPr lang="en-GB" sz="1200" dirty="0">
                <a:solidFill>
                  <a:srgbClr val="717073"/>
                </a:solidFill>
              </a:rPr>
              <a:t>Data cut-off February </a:t>
            </a:r>
            <a:r>
              <a:rPr lang="en-GB" sz="1200" dirty="0" smtClean="0">
                <a:solidFill>
                  <a:srgbClr val="717073"/>
                </a:solidFill>
              </a:rPr>
              <a:t>2, 2015.</a:t>
            </a:r>
            <a:endParaRPr lang="en-GB" sz="1200" dirty="0">
              <a:solidFill>
                <a:srgbClr val="717073"/>
              </a:solidFill>
            </a:endParaRPr>
          </a:p>
        </p:txBody>
      </p:sp>
      <p:sp>
        <p:nvSpPr>
          <p:cNvPr id="113" name="Rectangle 112"/>
          <p:cNvSpPr/>
          <p:nvPr/>
        </p:nvSpPr>
        <p:spPr>
          <a:xfrm>
            <a:off x="269874" y="6450711"/>
            <a:ext cx="2435282" cy="246221"/>
          </a:xfrm>
          <a:prstGeom prst="rect">
            <a:avLst/>
          </a:prstGeom>
        </p:spPr>
        <p:txBody>
          <a:bodyPr wrap="none">
            <a:spAutoFit/>
          </a:bodyPr>
          <a:lstStyle/>
          <a:p>
            <a:r>
              <a:rPr lang="en-GB" sz="1000" dirty="0" smtClean="0">
                <a:solidFill>
                  <a:schemeClr val="tx1">
                    <a:lumMod val="65000"/>
                    <a:lumOff val="35000"/>
                  </a:schemeClr>
                </a:solidFill>
              </a:rPr>
              <a:t>Soria </a:t>
            </a:r>
            <a:r>
              <a:rPr lang="en-GB" sz="1000" dirty="0">
                <a:solidFill>
                  <a:schemeClr val="tx1">
                    <a:lumMod val="65000"/>
                    <a:lumOff val="35000"/>
                  </a:schemeClr>
                </a:solidFill>
              </a:rPr>
              <a:t>et al. </a:t>
            </a:r>
            <a:r>
              <a:rPr lang="en-GB" sz="1000" dirty="0" smtClean="0">
                <a:solidFill>
                  <a:schemeClr val="tx1">
                    <a:lumMod val="65000"/>
                    <a:lumOff val="35000"/>
                  </a:schemeClr>
                </a:solidFill>
              </a:rPr>
              <a:t>ASCO 2015. </a:t>
            </a:r>
            <a:r>
              <a:rPr lang="en-GB" sz="1000" dirty="0">
                <a:solidFill>
                  <a:schemeClr val="tx1">
                    <a:lumMod val="65000"/>
                    <a:lumOff val="35000"/>
                  </a:schemeClr>
                </a:solidFill>
              </a:rPr>
              <a:t>Abstract </a:t>
            </a:r>
            <a:r>
              <a:rPr lang="en-GB" sz="1000" dirty="0" smtClean="0">
                <a:solidFill>
                  <a:schemeClr val="tx1">
                    <a:lumMod val="65000"/>
                    <a:lumOff val="35000"/>
                  </a:schemeClr>
                </a:solidFill>
              </a:rPr>
              <a:t>8002</a:t>
            </a:r>
            <a:endParaRPr lang="de-DE" sz="1000" dirty="0">
              <a:solidFill>
                <a:schemeClr val="tx1">
                  <a:lumMod val="65000"/>
                  <a:lumOff val="35000"/>
                </a:schemeClr>
              </a:solidFill>
            </a:endParaRPr>
          </a:p>
        </p:txBody>
      </p:sp>
    </p:spTree>
    <p:extLst>
      <p:ext uri="{BB962C8B-B14F-4D97-AF65-F5344CB8AC3E}">
        <p14:creationId xmlns:p14="http://schemas.microsoft.com/office/powerpoint/2010/main" val="318900106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smtClean="0"/>
              <a:t>Objective Response and </a:t>
            </a:r>
            <a:r>
              <a:rPr lang="en-US" dirty="0" err="1" smtClean="0"/>
              <a:t>Tumour</a:t>
            </a:r>
            <a:r>
              <a:rPr lang="en-US" dirty="0" smtClean="0"/>
              <a:t> Shrinkage</a:t>
            </a:r>
            <a:endParaRPr lang="en-US" dirty="0"/>
          </a:p>
        </p:txBody>
      </p:sp>
      <p:sp>
        <p:nvSpPr>
          <p:cNvPr id="23" name="TextBox 22"/>
          <p:cNvSpPr txBox="1"/>
          <p:nvPr/>
        </p:nvSpPr>
        <p:spPr>
          <a:xfrm>
            <a:off x="4571451" y="1861173"/>
            <a:ext cx="1272208" cy="307777"/>
          </a:xfrm>
          <a:prstGeom prst="rect">
            <a:avLst/>
          </a:prstGeom>
          <a:noFill/>
        </p:spPr>
        <p:txBody>
          <a:bodyPr wrap="square" rtlCol="0">
            <a:spAutoFit/>
          </a:bodyPr>
          <a:lstStyle/>
          <a:p>
            <a:r>
              <a:rPr lang="en-GB" sz="1400" b="1" dirty="0" err="1">
                <a:solidFill>
                  <a:schemeClr val="accent1"/>
                </a:solidFill>
              </a:rPr>
              <a:t>Afatinib</a:t>
            </a:r>
            <a:endParaRPr lang="en-GB" sz="1400" b="1" dirty="0">
              <a:solidFill>
                <a:schemeClr val="accent1"/>
              </a:solidFill>
            </a:endParaRPr>
          </a:p>
        </p:txBody>
      </p:sp>
      <p:sp>
        <p:nvSpPr>
          <p:cNvPr id="24" name="TextBox 23"/>
          <p:cNvSpPr txBox="1"/>
          <p:nvPr/>
        </p:nvSpPr>
        <p:spPr>
          <a:xfrm>
            <a:off x="4571451" y="3824170"/>
            <a:ext cx="1272208" cy="307777"/>
          </a:xfrm>
          <a:prstGeom prst="rect">
            <a:avLst/>
          </a:prstGeom>
          <a:noFill/>
        </p:spPr>
        <p:txBody>
          <a:bodyPr wrap="square" rtlCol="0">
            <a:spAutoFit/>
          </a:bodyPr>
          <a:lstStyle/>
          <a:p>
            <a:r>
              <a:rPr lang="en-GB" sz="1400" b="1" dirty="0">
                <a:solidFill>
                  <a:srgbClr val="717073"/>
                </a:solidFill>
              </a:rPr>
              <a:t>Erlotinib</a:t>
            </a:r>
          </a:p>
        </p:txBody>
      </p:sp>
      <p:sp>
        <p:nvSpPr>
          <p:cNvPr id="143" name="Line 269"/>
          <p:cNvSpPr>
            <a:spLocks noChangeShapeType="1"/>
          </p:cNvSpPr>
          <p:nvPr/>
        </p:nvSpPr>
        <p:spPr bwMode="auto">
          <a:xfrm>
            <a:off x="5237593" y="3191303"/>
            <a:ext cx="3506451" cy="0"/>
          </a:xfrm>
          <a:prstGeom prst="line">
            <a:avLst/>
          </a:prstGeom>
          <a:noFill/>
          <a:ln w="12700" cap="flat">
            <a:solidFill>
              <a:schemeClr val="tx2"/>
            </a:solidFill>
            <a:prstDash val="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8" name="TextBox 7"/>
          <p:cNvSpPr txBox="1"/>
          <p:nvPr/>
        </p:nvSpPr>
        <p:spPr>
          <a:xfrm>
            <a:off x="5244174" y="3742837"/>
            <a:ext cx="3500439" cy="153888"/>
          </a:xfrm>
          <a:prstGeom prst="rect">
            <a:avLst/>
          </a:prstGeom>
          <a:noFill/>
        </p:spPr>
        <p:txBody>
          <a:bodyPr wrap="square" tIns="0" bIns="0" rtlCol="0">
            <a:spAutoFit/>
          </a:bodyPr>
          <a:lstStyle/>
          <a:p>
            <a:pPr algn="ctr"/>
            <a:r>
              <a:rPr lang="en-GB" sz="1000" b="1" dirty="0">
                <a:solidFill>
                  <a:schemeClr val="tx1">
                    <a:lumMod val="65000"/>
                    <a:lumOff val="35000"/>
                  </a:schemeClr>
                </a:solidFill>
              </a:rPr>
              <a:t>Patient </a:t>
            </a:r>
            <a:r>
              <a:rPr lang="en-GB" sz="1000" b="1" dirty="0" smtClean="0">
                <a:solidFill>
                  <a:schemeClr val="tx1">
                    <a:lumMod val="65000"/>
                    <a:lumOff val="35000"/>
                  </a:schemeClr>
                </a:solidFill>
              </a:rPr>
              <a:t>Index Sorted </a:t>
            </a:r>
            <a:r>
              <a:rPr lang="en-GB" sz="1000" b="1" dirty="0">
                <a:solidFill>
                  <a:schemeClr val="tx1">
                    <a:lumMod val="65000"/>
                    <a:lumOff val="35000"/>
                  </a:schemeClr>
                </a:solidFill>
              </a:rPr>
              <a:t>by </a:t>
            </a:r>
            <a:r>
              <a:rPr lang="en-GB" sz="1000" b="1" dirty="0" smtClean="0">
                <a:solidFill>
                  <a:schemeClr val="tx1">
                    <a:lumMod val="65000"/>
                    <a:lumOff val="35000"/>
                  </a:schemeClr>
                </a:solidFill>
              </a:rPr>
              <a:t>Maximum Decrease </a:t>
            </a:r>
            <a:r>
              <a:rPr lang="en-GB" sz="1000" b="1" dirty="0">
                <a:solidFill>
                  <a:schemeClr val="tx1">
                    <a:lumMod val="65000"/>
                    <a:lumOff val="35000"/>
                  </a:schemeClr>
                </a:solidFill>
              </a:rPr>
              <a:t>(%)</a:t>
            </a:r>
          </a:p>
        </p:txBody>
      </p:sp>
      <p:sp>
        <p:nvSpPr>
          <p:cNvPr id="33" name="TextBox 32"/>
          <p:cNvSpPr txBox="1"/>
          <p:nvPr/>
        </p:nvSpPr>
        <p:spPr>
          <a:xfrm>
            <a:off x="4567899" y="2215379"/>
            <a:ext cx="380480" cy="1490011"/>
          </a:xfrm>
          <a:prstGeom prst="rect">
            <a:avLst/>
          </a:prstGeom>
          <a:noFill/>
        </p:spPr>
        <p:txBody>
          <a:bodyPr vert="vert270" wrap="square" lIns="36000" tIns="0" rIns="36000" bIns="0" rtlCol="0">
            <a:spAutoFit/>
          </a:bodyPr>
          <a:lstStyle/>
          <a:p>
            <a:pPr algn="ctr"/>
            <a:r>
              <a:rPr lang="en-GB" sz="1000" b="1" dirty="0">
                <a:solidFill>
                  <a:schemeClr val="tx1">
                    <a:lumMod val="65000"/>
                    <a:lumOff val="35000"/>
                  </a:schemeClr>
                </a:solidFill>
              </a:rPr>
              <a:t>Maximum </a:t>
            </a:r>
            <a:r>
              <a:rPr lang="en-GB" sz="1000" b="1" dirty="0" smtClean="0">
                <a:solidFill>
                  <a:schemeClr val="tx1">
                    <a:lumMod val="65000"/>
                    <a:lumOff val="35000"/>
                  </a:schemeClr>
                </a:solidFill>
              </a:rPr>
              <a:t>Decrease From Baseline </a:t>
            </a:r>
            <a:r>
              <a:rPr lang="en-GB" sz="1000" b="1" dirty="0">
                <a:solidFill>
                  <a:schemeClr val="tx1">
                    <a:lumMod val="65000"/>
                    <a:lumOff val="35000"/>
                  </a:schemeClr>
                </a:solidFill>
              </a:rPr>
              <a:t>SLD (%)</a:t>
            </a:r>
          </a:p>
        </p:txBody>
      </p:sp>
      <p:sp>
        <p:nvSpPr>
          <p:cNvPr id="20" name="TextBox 19"/>
          <p:cNvSpPr txBox="1"/>
          <p:nvPr/>
        </p:nvSpPr>
        <p:spPr>
          <a:xfrm>
            <a:off x="4962852" y="3651528"/>
            <a:ext cx="198772"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–100</a:t>
            </a:r>
          </a:p>
        </p:txBody>
      </p:sp>
      <p:sp>
        <p:nvSpPr>
          <p:cNvPr id="35" name="TextBox 34"/>
          <p:cNvSpPr txBox="1"/>
          <p:nvPr/>
        </p:nvSpPr>
        <p:spPr>
          <a:xfrm>
            <a:off x="5012544" y="3510320"/>
            <a:ext cx="149080"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–80</a:t>
            </a:r>
          </a:p>
        </p:txBody>
      </p:sp>
      <p:sp>
        <p:nvSpPr>
          <p:cNvPr id="40" name="TextBox 39"/>
          <p:cNvSpPr txBox="1"/>
          <p:nvPr/>
        </p:nvSpPr>
        <p:spPr>
          <a:xfrm>
            <a:off x="5012544" y="3360302"/>
            <a:ext cx="149080"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–60</a:t>
            </a:r>
          </a:p>
        </p:txBody>
      </p:sp>
      <p:sp>
        <p:nvSpPr>
          <p:cNvPr id="41" name="TextBox 40"/>
          <p:cNvSpPr txBox="1"/>
          <p:nvPr/>
        </p:nvSpPr>
        <p:spPr>
          <a:xfrm>
            <a:off x="5012544" y="3208450"/>
            <a:ext cx="149080"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–40</a:t>
            </a:r>
          </a:p>
        </p:txBody>
      </p:sp>
      <p:sp>
        <p:nvSpPr>
          <p:cNvPr id="42" name="TextBox 41"/>
          <p:cNvSpPr txBox="1"/>
          <p:nvPr/>
        </p:nvSpPr>
        <p:spPr>
          <a:xfrm>
            <a:off x="5015053" y="3055247"/>
            <a:ext cx="149080"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–20</a:t>
            </a:r>
          </a:p>
        </p:txBody>
      </p:sp>
      <p:sp>
        <p:nvSpPr>
          <p:cNvPr id="43" name="TextBox 42"/>
          <p:cNvSpPr txBox="1"/>
          <p:nvPr/>
        </p:nvSpPr>
        <p:spPr>
          <a:xfrm>
            <a:off x="5116823" y="2905238"/>
            <a:ext cx="49694"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0</a:t>
            </a:r>
          </a:p>
        </p:txBody>
      </p:sp>
      <p:sp>
        <p:nvSpPr>
          <p:cNvPr id="44" name="TextBox 43"/>
          <p:cNvSpPr txBox="1"/>
          <p:nvPr/>
        </p:nvSpPr>
        <p:spPr>
          <a:xfrm>
            <a:off x="5064879" y="2753185"/>
            <a:ext cx="99386"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20</a:t>
            </a:r>
          </a:p>
        </p:txBody>
      </p:sp>
      <p:sp>
        <p:nvSpPr>
          <p:cNvPr id="45" name="TextBox 44"/>
          <p:cNvSpPr txBox="1"/>
          <p:nvPr/>
        </p:nvSpPr>
        <p:spPr>
          <a:xfrm>
            <a:off x="5067259" y="2601745"/>
            <a:ext cx="99386"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40</a:t>
            </a:r>
          </a:p>
        </p:txBody>
      </p:sp>
      <p:sp>
        <p:nvSpPr>
          <p:cNvPr id="46" name="TextBox 45"/>
          <p:cNvSpPr txBox="1"/>
          <p:nvPr/>
        </p:nvSpPr>
        <p:spPr>
          <a:xfrm>
            <a:off x="5064489" y="2453992"/>
            <a:ext cx="99386"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60</a:t>
            </a:r>
          </a:p>
        </p:txBody>
      </p:sp>
      <p:sp>
        <p:nvSpPr>
          <p:cNvPr id="47" name="TextBox 46"/>
          <p:cNvSpPr txBox="1"/>
          <p:nvPr/>
        </p:nvSpPr>
        <p:spPr>
          <a:xfrm>
            <a:off x="5064879" y="2301213"/>
            <a:ext cx="99386"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80</a:t>
            </a:r>
          </a:p>
        </p:txBody>
      </p:sp>
      <p:sp>
        <p:nvSpPr>
          <p:cNvPr id="48" name="TextBox 47"/>
          <p:cNvSpPr txBox="1"/>
          <p:nvPr/>
        </p:nvSpPr>
        <p:spPr>
          <a:xfrm>
            <a:off x="5014925" y="2161504"/>
            <a:ext cx="149080"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100</a:t>
            </a:r>
          </a:p>
        </p:txBody>
      </p:sp>
      <p:sp>
        <p:nvSpPr>
          <p:cNvPr id="77" name="TextBox 76"/>
          <p:cNvSpPr txBox="1"/>
          <p:nvPr/>
        </p:nvSpPr>
        <p:spPr>
          <a:xfrm>
            <a:off x="7696064" y="2182587"/>
            <a:ext cx="1091646" cy="430887"/>
          </a:xfrm>
          <a:prstGeom prst="rect">
            <a:avLst/>
          </a:prstGeom>
          <a:noFill/>
        </p:spPr>
        <p:txBody>
          <a:bodyPr wrap="none" lIns="0" tIns="0" rIns="0" bIns="0" rtlCol="0">
            <a:spAutoFit/>
          </a:bodyPr>
          <a:lstStyle/>
          <a:p>
            <a:r>
              <a:rPr lang="en-GB" sz="700" b="1" dirty="0">
                <a:solidFill>
                  <a:schemeClr val="tx1">
                    <a:lumMod val="65000"/>
                    <a:lumOff val="35000"/>
                  </a:schemeClr>
                </a:solidFill>
              </a:rPr>
              <a:t>≥20% increase (n=62)</a:t>
            </a:r>
          </a:p>
          <a:p>
            <a:r>
              <a:rPr lang="en-GB" sz="700" b="1" dirty="0">
                <a:solidFill>
                  <a:schemeClr val="tx1">
                    <a:lumMod val="65000"/>
                    <a:lumOff val="35000"/>
                  </a:schemeClr>
                </a:solidFill>
              </a:rPr>
              <a:t>0–&lt;20% increase (n=90)</a:t>
            </a:r>
          </a:p>
          <a:p>
            <a:r>
              <a:rPr lang="en-GB" sz="700" b="1" dirty="0">
                <a:solidFill>
                  <a:schemeClr val="tx1">
                    <a:lumMod val="65000"/>
                    <a:lumOff val="35000"/>
                  </a:schemeClr>
                </a:solidFill>
              </a:rPr>
              <a:t>&gt;0–&lt;30% decrease (n=81)</a:t>
            </a:r>
          </a:p>
          <a:p>
            <a:r>
              <a:rPr lang="en-GB" sz="700" b="1" dirty="0">
                <a:solidFill>
                  <a:schemeClr val="tx1">
                    <a:lumMod val="65000"/>
                    <a:lumOff val="35000"/>
                  </a:schemeClr>
                </a:solidFill>
              </a:rPr>
              <a:t>≥30% decrease (n=22)</a:t>
            </a:r>
          </a:p>
        </p:txBody>
      </p:sp>
      <p:cxnSp>
        <p:nvCxnSpPr>
          <p:cNvPr id="78" name="Straight Connector 77"/>
          <p:cNvCxnSpPr/>
          <p:nvPr/>
        </p:nvCxnSpPr>
        <p:spPr>
          <a:xfrm>
            <a:off x="7530139" y="2342997"/>
            <a:ext cx="129175" cy="0"/>
          </a:xfrm>
          <a:prstGeom prst="line">
            <a:avLst/>
          </a:prstGeom>
          <a:solidFill>
            <a:srgbClr val="FFFFFF"/>
          </a:solidFill>
          <a:ln w="19050">
            <a:solidFill>
              <a:srgbClr val="C2C2C2"/>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p:cNvCxnSpPr/>
          <p:nvPr/>
        </p:nvCxnSpPr>
        <p:spPr>
          <a:xfrm>
            <a:off x="7530139" y="2235046"/>
            <a:ext cx="129175" cy="0"/>
          </a:xfrm>
          <a:prstGeom prst="line">
            <a:avLst/>
          </a:prstGeom>
          <a:solidFill>
            <a:srgbClr val="FFFFFF"/>
          </a:solidFill>
          <a:ln w="190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p:cNvCxnSpPr/>
          <p:nvPr/>
        </p:nvCxnSpPr>
        <p:spPr>
          <a:xfrm>
            <a:off x="7530139" y="2450948"/>
            <a:ext cx="129175" cy="0"/>
          </a:xfrm>
          <a:prstGeom prst="line">
            <a:avLst/>
          </a:prstGeom>
          <a:solidFill>
            <a:srgbClr val="FFFFFF"/>
          </a:solidFill>
          <a:ln w="190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p:cNvCxnSpPr/>
          <p:nvPr/>
        </p:nvCxnSpPr>
        <p:spPr>
          <a:xfrm>
            <a:off x="7530139" y="2558900"/>
            <a:ext cx="129175" cy="0"/>
          </a:xfrm>
          <a:prstGeom prst="line">
            <a:avLst/>
          </a:prstGeom>
          <a:solidFill>
            <a:srgbClr val="FFFFFF"/>
          </a:solidFill>
          <a:ln w="19050">
            <a:solidFill>
              <a:srgbClr val="00BDEB"/>
            </a:solidFill>
          </a:ln>
          <a:effectLst/>
        </p:spPr>
        <p:style>
          <a:lnRef idx="2">
            <a:schemeClr val="accent1"/>
          </a:lnRef>
          <a:fillRef idx="0">
            <a:schemeClr val="accent1"/>
          </a:fillRef>
          <a:effectRef idx="1">
            <a:schemeClr val="accent1"/>
          </a:effectRef>
          <a:fontRef idx="minor">
            <a:schemeClr val="tx1"/>
          </a:fontRef>
        </p:style>
      </p:cxnSp>
      <p:sp>
        <p:nvSpPr>
          <p:cNvPr id="150" name="Line 5"/>
          <p:cNvSpPr>
            <a:spLocks noChangeShapeType="1"/>
          </p:cNvSpPr>
          <p:nvPr/>
        </p:nvSpPr>
        <p:spPr bwMode="auto">
          <a:xfrm flipV="1">
            <a:off x="5342505" y="2218030"/>
            <a:ext cx="0" cy="746956"/>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51" name="Line 6"/>
          <p:cNvSpPr>
            <a:spLocks noChangeShapeType="1"/>
          </p:cNvSpPr>
          <p:nvPr/>
        </p:nvSpPr>
        <p:spPr bwMode="auto">
          <a:xfrm flipV="1">
            <a:off x="5355804" y="2277466"/>
            <a:ext cx="0" cy="687520"/>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52" name="Line 7"/>
          <p:cNvSpPr>
            <a:spLocks noChangeShapeType="1"/>
          </p:cNvSpPr>
          <p:nvPr/>
        </p:nvSpPr>
        <p:spPr bwMode="auto">
          <a:xfrm flipV="1">
            <a:off x="5367625" y="2285468"/>
            <a:ext cx="0" cy="679519"/>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53" name="Line 8"/>
          <p:cNvSpPr>
            <a:spLocks noChangeShapeType="1"/>
          </p:cNvSpPr>
          <p:nvPr/>
        </p:nvSpPr>
        <p:spPr bwMode="auto">
          <a:xfrm flipV="1">
            <a:off x="5380924" y="2396339"/>
            <a:ext cx="0" cy="568647"/>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54" name="Line 9"/>
          <p:cNvSpPr>
            <a:spLocks noChangeShapeType="1"/>
          </p:cNvSpPr>
          <p:nvPr/>
        </p:nvSpPr>
        <p:spPr bwMode="auto">
          <a:xfrm flipV="1">
            <a:off x="5391267" y="2407198"/>
            <a:ext cx="0" cy="557788"/>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55" name="Line 10"/>
          <p:cNvSpPr>
            <a:spLocks noChangeShapeType="1"/>
          </p:cNvSpPr>
          <p:nvPr/>
        </p:nvSpPr>
        <p:spPr bwMode="auto">
          <a:xfrm flipV="1">
            <a:off x="5406044" y="2443774"/>
            <a:ext cx="0" cy="521212"/>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56" name="Line 11"/>
          <p:cNvSpPr>
            <a:spLocks noChangeShapeType="1"/>
          </p:cNvSpPr>
          <p:nvPr/>
        </p:nvSpPr>
        <p:spPr bwMode="auto">
          <a:xfrm flipV="1">
            <a:off x="5419343" y="2468349"/>
            <a:ext cx="0" cy="496637"/>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57" name="Line 12"/>
          <p:cNvSpPr>
            <a:spLocks noChangeShapeType="1"/>
          </p:cNvSpPr>
          <p:nvPr/>
        </p:nvSpPr>
        <p:spPr bwMode="auto">
          <a:xfrm flipV="1">
            <a:off x="5429686" y="2487209"/>
            <a:ext cx="0" cy="477778"/>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58" name="Line 13"/>
          <p:cNvSpPr>
            <a:spLocks noChangeShapeType="1"/>
          </p:cNvSpPr>
          <p:nvPr/>
        </p:nvSpPr>
        <p:spPr bwMode="auto">
          <a:xfrm flipV="1">
            <a:off x="5444462" y="2511783"/>
            <a:ext cx="0" cy="453203"/>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59" name="Line 14"/>
          <p:cNvSpPr>
            <a:spLocks noChangeShapeType="1"/>
          </p:cNvSpPr>
          <p:nvPr/>
        </p:nvSpPr>
        <p:spPr bwMode="auto">
          <a:xfrm flipV="1">
            <a:off x="5454806" y="2541501"/>
            <a:ext cx="0" cy="423485"/>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60" name="Line 15"/>
          <p:cNvSpPr>
            <a:spLocks noChangeShapeType="1"/>
          </p:cNvSpPr>
          <p:nvPr/>
        </p:nvSpPr>
        <p:spPr bwMode="auto">
          <a:xfrm flipV="1">
            <a:off x="5468105" y="2550646"/>
            <a:ext cx="0" cy="414341"/>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61" name="Line 16"/>
          <p:cNvSpPr>
            <a:spLocks noChangeShapeType="1"/>
          </p:cNvSpPr>
          <p:nvPr/>
        </p:nvSpPr>
        <p:spPr bwMode="auto">
          <a:xfrm flipV="1">
            <a:off x="5478448" y="2552360"/>
            <a:ext cx="0" cy="412626"/>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62" name="Line 17"/>
          <p:cNvSpPr>
            <a:spLocks noChangeShapeType="1"/>
          </p:cNvSpPr>
          <p:nvPr/>
        </p:nvSpPr>
        <p:spPr bwMode="auto">
          <a:xfrm flipV="1">
            <a:off x="5493225" y="2568362"/>
            <a:ext cx="0" cy="396624"/>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63" name="Line 18"/>
          <p:cNvSpPr>
            <a:spLocks noChangeShapeType="1"/>
          </p:cNvSpPr>
          <p:nvPr/>
        </p:nvSpPr>
        <p:spPr bwMode="auto">
          <a:xfrm flipV="1">
            <a:off x="5506524" y="2569505"/>
            <a:ext cx="0" cy="395481"/>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64" name="Line 19"/>
          <p:cNvSpPr>
            <a:spLocks noChangeShapeType="1"/>
          </p:cNvSpPr>
          <p:nvPr/>
        </p:nvSpPr>
        <p:spPr bwMode="auto">
          <a:xfrm flipV="1">
            <a:off x="5516867" y="2586079"/>
            <a:ext cx="0" cy="378907"/>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65" name="Line 20"/>
          <p:cNvSpPr>
            <a:spLocks noChangeShapeType="1"/>
          </p:cNvSpPr>
          <p:nvPr/>
        </p:nvSpPr>
        <p:spPr bwMode="auto">
          <a:xfrm flipV="1">
            <a:off x="5531644" y="2587222"/>
            <a:ext cx="0" cy="377764"/>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66" name="Line 21"/>
          <p:cNvSpPr>
            <a:spLocks noChangeShapeType="1"/>
          </p:cNvSpPr>
          <p:nvPr/>
        </p:nvSpPr>
        <p:spPr bwMode="auto">
          <a:xfrm flipV="1">
            <a:off x="5541987" y="2595223"/>
            <a:ext cx="0" cy="369763"/>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67" name="Line 22"/>
          <p:cNvSpPr>
            <a:spLocks noChangeShapeType="1"/>
          </p:cNvSpPr>
          <p:nvPr/>
        </p:nvSpPr>
        <p:spPr bwMode="auto">
          <a:xfrm flipV="1">
            <a:off x="5555286" y="2596937"/>
            <a:ext cx="0" cy="368049"/>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68" name="Line 23"/>
          <p:cNvSpPr>
            <a:spLocks noChangeShapeType="1"/>
          </p:cNvSpPr>
          <p:nvPr/>
        </p:nvSpPr>
        <p:spPr bwMode="auto">
          <a:xfrm flipV="1">
            <a:off x="5567107" y="2604938"/>
            <a:ext cx="0" cy="360048"/>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69" name="Line 24"/>
          <p:cNvSpPr>
            <a:spLocks noChangeShapeType="1"/>
          </p:cNvSpPr>
          <p:nvPr/>
        </p:nvSpPr>
        <p:spPr bwMode="auto">
          <a:xfrm flipV="1">
            <a:off x="5580406" y="2608939"/>
            <a:ext cx="0" cy="356047"/>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70" name="Line 25"/>
          <p:cNvSpPr>
            <a:spLocks noChangeShapeType="1"/>
          </p:cNvSpPr>
          <p:nvPr/>
        </p:nvSpPr>
        <p:spPr bwMode="auto">
          <a:xfrm flipV="1">
            <a:off x="5593705" y="2610654"/>
            <a:ext cx="0" cy="354333"/>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71" name="Line 26"/>
          <p:cNvSpPr>
            <a:spLocks noChangeShapeType="1"/>
          </p:cNvSpPr>
          <p:nvPr/>
        </p:nvSpPr>
        <p:spPr bwMode="auto">
          <a:xfrm flipV="1">
            <a:off x="5605526" y="2610654"/>
            <a:ext cx="0" cy="354333"/>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72" name="Line 27"/>
          <p:cNvSpPr>
            <a:spLocks noChangeShapeType="1"/>
          </p:cNvSpPr>
          <p:nvPr/>
        </p:nvSpPr>
        <p:spPr bwMode="auto">
          <a:xfrm flipV="1">
            <a:off x="5618825" y="2625513"/>
            <a:ext cx="0" cy="339474"/>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73" name="Line 28"/>
          <p:cNvSpPr>
            <a:spLocks noChangeShapeType="1"/>
          </p:cNvSpPr>
          <p:nvPr/>
        </p:nvSpPr>
        <p:spPr bwMode="auto">
          <a:xfrm flipV="1">
            <a:off x="5629168" y="2627799"/>
            <a:ext cx="0" cy="337188"/>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74" name="Line 29"/>
          <p:cNvSpPr>
            <a:spLocks noChangeShapeType="1"/>
          </p:cNvSpPr>
          <p:nvPr/>
        </p:nvSpPr>
        <p:spPr bwMode="auto">
          <a:xfrm flipV="1">
            <a:off x="5643945" y="2652373"/>
            <a:ext cx="0" cy="312613"/>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75" name="Line 30"/>
          <p:cNvSpPr>
            <a:spLocks noChangeShapeType="1"/>
          </p:cNvSpPr>
          <p:nvPr/>
        </p:nvSpPr>
        <p:spPr bwMode="auto">
          <a:xfrm flipV="1">
            <a:off x="5654288" y="2656374"/>
            <a:ext cx="0" cy="308612"/>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76" name="Line 31"/>
          <p:cNvSpPr>
            <a:spLocks noChangeShapeType="1"/>
          </p:cNvSpPr>
          <p:nvPr/>
        </p:nvSpPr>
        <p:spPr bwMode="auto">
          <a:xfrm flipV="1">
            <a:off x="5667587" y="2656374"/>
            <a:ext cx="0" cy="308612"/>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77" name="Line 32"/>
          <p:cNvSpPr>
            <a:spLocks noChangeShapeType="1"/>
          </p:cNvSpPr>
          <p:nvPr/>
        </p:nvSpPr>
        <p:spPr bwMode="auto">
          <a:xfrm flipV="1">
            <a:off x="5682363" y="2659231"/>
            <a:ext cx="0" cy="305755"/>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78" name="Line 33"/>
          <p:cNvSpPr>
            <a:spLocks noChangeShapeType="1"/>
          </p:cNvSpPr>
          <p:nvPr/>
        </p:nvSpPr>
        <p:spPr bwMode="auto">
          <a:xfrm flipV="1">
            <a:off x="5692707" y="2668375"/>
            <a:ext cx="0" cy="296611"/>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79" name="Line 34"/>
          <p:cNvSpPr>
            <a:spLocks noChangeShapeType="1"/>
          </p:cNvSpPr>
          <p:nvPr/>
        </p:nvSpPr>
        <p:spPr bwMode="auto">
          <a:xfrm flipV="1">
            <a:off x="5706006" y="2670090"/>
            <a:ext cx="0" cy="294896"/>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80" name="Line 35"/>
          <p:cNvSpPr>
            <a:spLocks noChangeShapeType="1"/>
          </p:cNvSpPr>
          <p:nvPr/>
        </p:nvSpPr>
        <p:spPr bwMode="auto">
          <a:xfrm flipV="1">
            <a:off x="5716349" y="2670090"/>
            <a:ext cx="0" cy="294896"/>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81" name="Line 36"/>
          <p:cNvSpPr>
            <a:spLocks noChangeShapeType="1"/>
          </p:cNvSpPr>
          <p:nvPr/>
        </p:nvSpPr>
        <p:spPr bwMode="auto">
          <a:xfrm flipV="1">
            <a:off x="5731126" y="2678091"/>
            <a:ext cx="0" cy="286895"/>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82" name="Line 37"/>
          <p:cNvSpPr>
            <a:spLocks noChangeShapeType="1"/>
          </p:cNvSpPr>
          <p:nvPr/>
        </p:nvSpPr>
        <p:spPr bwMode="auto">
          <a:xfrm flipV="1">
            <a:off x="5741469" y="2684949"/>
            <a:ext cx="0" cy="280037"/>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83" name="Line 38"/>
          <p:cNvSpPr>
            <a:spLocks noChangeShapeType="1"/>
          </p:cNvSpPr>
          <p:nvPr/>
        </p:nvSpPr>
        <p:spPr bwMode="auto">
          <a:xfrm flipV="1">
            <a:off x="5754768" y="2700951"/>
            <a:ext cx="0" cy="264035"/>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84" name="Line 39"/>
          <p:cNvSpPr>
            <a:spLocks noChangeShapeType="1"/>
          </p:cNvSpPr>
          <p:nvPr/>
        </p:nvSpPr>
        <p:spPr bwMode="auto">
          <a:xfrm flipV="1">
            <a:off x="5769544" y="2700951"/>
            <a:ext cx="0" cy="264035"/>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85" name="Line 40"/>
          <p:cNvSpPr>
            <a:spLocks noChangeShapeType="1"/>
          </p:cNvSpPr>
          <p:nvPr/>
        </p:nvSpPr>
        <p:spPr bwMode="auto">
          <a:xfrm flipV="1">
            <a:off x="5779888" y="2718668"/>
            <a:ext cx="0" cy="246318"/>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86" name="Line 41"/>
          <p:cNvSpPr>
            <a:spLocks noChangeShapeType="1"/>
          </p:cNvSpPr>
          <p:nvPr/>
        </p:nvSpPr>
        <p:spPr bwMode="auto">
          <a:xfrm flipV="1">
            <a:off x="5793187" y="2719811"/>
            <a:ext cx="0" cy="245175"/>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87" name="Line 42"/>
          <p:cNvSpPr>
            <a:spLocks noChangeShapeType="1"/>
          </p:cNvSpPr>
          <p:nvPr/>
        </p:nvSpPr>
        <p:spPr bwMode="auto">
          <a:xfrm flipV="1">
            <a:off x="5805008" y="2726669"/>
            <a:ext cx="0" cy="238317"/>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88" name="Line 43"/>
          <p:cNvSpPr>
            <a:spLocks noChangeShapeType="1"/>
          </p:cNvSpPr>
          <p:nvPr/>
        </p:nvSpPr>
        <p:spPr bwMode="auto">
          <a:xfrm flipV="1">
            <a:off x="5818307" y="2736384"/>
            <a:ext cx="0" cy="228602"/>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89" name="Line 44"/>
          <p:cNvSpPr>
            <a:spLocks noChangeShapeType="1"/>
          </p:cNvSpPr>
          <p:nvPr/>
        </p:nvSpPr>
        <p:spPr bwMode="auto">
          <a:xfrm flipV="1">
            <a:off x="5828650" y="2737528"/>
            <a:ext cx="0" cy="227459"/>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90" name="Line 45"/>
          <p:cNvSpPr>
            <a:spLocks noChangeShapeType="1"/>
          </p:cNvSpPr>
          <p:nvPr/>
        </p:nvSpPr>
        <p:spPr bwMode="auto">
          <a:xfrm flipV="1">
            <a:off x="5843427" y="2739242"/>
            <a:ext cx="0" cy="225744"/>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91" name="Line 46"/>
          <p:cNvSpPr>
            <a:spLocks noChangeShapeType="1"/>
          </p:cNvSpPr>
          <p:nvPr/>
        </p:nvSpPr>
        <p:spPr bwMode="auto">
          <a:xfrm flipV="1">
            <a:off x="5856725" y="2740385"/>
            <a:ext cx="0" cy="224601"/>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92" name="Line 47"/>
          <p:cNvSpPr>
            <a:spLocks noChangeShapeType="1"/>
          </p:cNvSpPr>
          <p:nvPr/>
        </p:nvSpPr>
        <p:spPr bwMode="auto">
          <a:xfrm flipV="1">
            <a:off x="5867069" y="2744386"/>
            <a:ext cx="0" cy="220601"/>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93" name="Line 48"/>
          <p:cNvSpPr>
            <a:spLocks noChangeShapeType="1"/>
          </p:cNvSpPr>
          <p:nvPr/>
        </p:nvSpPr>
        <p:spPr bwMode="auto">
          <a:xfrm flipV="1">
            <a:off x="5881845" y="2754101"/>
            <a:ext cx="0" cy="210885"/>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94" name="Line 49"/>
          <p:cNvSpPr>
            <a:spLocks noChangeShapeType="1"/>
          </p:cNvSpPr>
          <p:nvPr/>
        </p:nvSpPr>
        <p:spPr bwMode="auto">
          <a:xfrm flipV="1">
            <a:off x="5892189" y="2760388"/>
            <a:ext cx="0" cy="204599"/>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95" name="Line 50"/>
          <p:cNvSpPr>
            <a:spLocks noChangeShapeType="1"/>
          </p:cNvSpPr>
          <p:nvPr/>
        </p:nvSpPr>
        <p:spPr bwMode="auto">
          <a:xfrm flipV="1">
            <a:off x="5905488" y="2771246"/>
            <a:ext cx="0" cy="193740"/>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96" name="Line 51"/>
          <p:cNvSpPr>
            <a:spLocks noChangeShapeType="1"/>
          </p:cNvSpPr>
          <p:nvPr/>
        </p:nvSpPr>
        <p:spPr bwMode="auto">
          <a:xfrm flipV="1">
            <a:off x="5915831" y="2778104"/>
            <a:ext cx="0" cy="186882"/>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97" name="Line 52"/>
          <p:cNvSpPr>
            <a:spLocks noChangeShapeType="1"/>
          </p:cNvSpPr>
          <p:nvPr/>
        </p:nvSpPr>
        <p:spPr bwMode="auto">
          <a:xfrm flipV="1">
            <a:off x="5930608" y="2782105"/>
            <a:ext cx="0" cy="182881"/>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98" name="Line 53"/>
          <p:cNvSpPr>
            <a:spLocks noChangeShapeType="1"/>
          </p:cNvSpPr>
          <p:nvPr/>
        </p:nvSpPr>
        <p:spPr bwMode="auto">
          <a:xfrm flipV="1">
            <a:off x="5943906" y="2784962"/>
            <a:ext cx="0" cy="180024"/>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99" name="Line 54"/>
          <p:cNvSpPr>
            <a:spLocks noChangeShapeType="1"/>
          </p:cNvSpPr>
          <p:nvPr/>
        </p:nvSpPr>
        <p:spPr bwMode="auto">
          <a:xfrm flipV="1">
            <a:off x="5954250" y="2784962"/>
            <a:ext cx="0" cy="180024"/>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00" name="Line 55"/>
          <p:cNvSpPr>
            <a:spLocks noChangeShapeType="1"/>
          </p:cNvSpPr>
          <p:nvPr/>
        </p:nvSpPr>
        <p:spPr bwMode="auto">
          <a:xfrm flipV="1">
            <a:off x="5969026" y="2788963"/>
            <a:ext cx="0" cy="176023"/>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01" name="Line 56"/>
          <p:cNvSpPr>
            <a:spLocks noChangeShapeType="1"/>
          </p:cNvSpPr>
          <p:nvPr/>
        </p:nvSpPr>
        <p:spPr bwMode="auto">
          <a:xfrm flipV="1">
            <a:off x="5979370" y="2791820"/>
            <a:ext cx="0" cy="173166"/>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02" name="Line 57"/>
          <p:cNvSpPr>
            <a:spLocks noChangeShapeType="1"/>
          </p:cNvSpPr>
          <p:nvPr/>
        </p:nvSpPr>
        <p:spPr bwMode="auto">
          <a:xfrm flipV="1">
            <a:off x="5994146" y="2795821"/>
            <a:ext cx="0" cy="169165"/>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03" name="Line 58"/>
          <p:cNvSpPr>
            <a:spLocks noChangeShapeType="1"/>
          </p:cNvSpPr>
          <p:nvPr/>
        </p:nvSpPr>
        <p:spPr bwMode="auto">
          <a:xfrm flipV="1">
            <a:off x="6004490" y="2796964"/>
            <a:ext cx="0" cy="168022"/>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04" name="Line 59"/>
          <p:cNvSpPr>
            <a:spLocks noChangeShapeType="1"/>
          </p:cNvSpPr>
          <p:nvPr/>
        </p:nvSpPr>
        <p:spPr bwMode="auto">
          <a:xfrm flipV="1">
            <a:off x="6017789" y="2796964"/>
            <a:ext cx="0" cy="168022"/>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05" name="Line 60"/>
          <p:cNvSpPr>
            <a:spLocks noChangeShapeType="1"/>
          </p:cNvSpPr>
          <p:nvPr/>
        </p:nvSpPr>
        <p:spPr bwMode="auto">
          <a:xfrm flipV="1">
            <a:off x="6032565" y="2799821"/>
            <a:ext cx="0" cy="165165"/>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06" name="Line 61"/>
          <p:cNvSpPr>
            <a:spLocks noChangeShapeType="1"/>
          </p:cNvSpPr>
          <p:nvPr/>
        </p:nvSpPr>
        <p:spPr bwMode="auto">
          <a:xfrm flipV="1">
            <a:off x="6042909" y="2799821"/>
            <a:ext cx="0" cy="165165"/>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07" name="Line 62"/>
          <p:cNvSpPr>
            <a:spLocks noChangeShapeType="1"/>
          </p:cNvSpPr>
          <p:nvPr/>
        </p:nvSpPr>
        <p:spPr bwMode="auto">
          <a:xfrm flipV="1">
            <a:off x="6056207" y="2801536"/>
            <a:ext cx="0" cy="163450"/>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08" name="Line 63"/>
          <p:cNvSpPr>
            <a:spLocks noChangeShapeType="1"/>
          </p:cNvSpPr>
          <p:nvPr/>
        </p:nvSpPr>
        <p:spPr bwMode="auto">
          <a:xfrm flipV="1">
            <a:off x="6066551" y="2806680"/>
            <a:ext cx="0" cy="158307"/>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09" name="Line 64"/>
          <p:cNvSpPr>
            <a:spLocks noChangeShapeType="1"/>
          </p:cNvSpPr>
          <p:nvPr/>
        </p:nvSpPr>
        <p:spPr bwMode="auto">
          <a:xfrm flipV="1">
            <a:off x="6081327" y="2807823"/>
            <a:ext cx="0" cy="157164"/>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10" name="Line 65"/>
          <p:cNvSpPr>
            <a:spLocks noChangeShapeType="1"/>
          </p:cNvSpPr>
          <p:nvPr/>
        </p:nvSpPr>
        <p:spPr bwMode="auto">
          <a:xfrm flipV="1">
            <a:off x="6091671" y="2810680"/>
            <a:ext cx="0" cy="154306"/>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11" name="Line 66"/>
          <p:cNvSpPr>
            <a:spLocks noChangeShapeType="1"/>
          </p:cNvSpPr>
          <p:nvPr/>
        </p:nvSpPr>
        <p:spPr bwMode="auto">
          <a:xfrm flipV="1">
            <a:off x="6104970" y="2813538"/>
            <a:ext cx="0" cy="151449"/>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12" name="Line 67"/>
          <p:cNvSpPr>
            <a:spLocks noChangeShapeType="1"/>
          </p:cNvSpPr>
          <p:nvPr/>
        </p:nvSpPr>
        <p:spPr bwMode="auto">
          <a:xfrm flipV="1">
            <a:off x="6119746" y="2817538"/>
            <a:ext cx="0" cy="147448"/>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13" name="Line 68"/>
          <p:cNvSpPr>
            <a:spLocks noChangeShapeType="1"/>
          </p:cNvSpPr>
          <p:nvPr/>
        </p:nvSpPr>
        <p:spPr bwMode="auto">
          <a:xfrm flipV="1">
            <a:off x="6130090" y="2817538"/>
            <a:ext cx="0" cy="147448"/>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14" name="Line 69"/>
          <p:cNvSpPr>
            <a:spLocks noChangeShapeType="1"/>
          </p:cNvSpPr>
          <p:nvPr/>
        </p:nvSpPr>
        <p:spPr bwMode="auto">
          <a:xfrm flipV="1">
            <a:off x="6143389" y="2822682"/>
            <a:ext cx="0" cy="142305"/>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15" name="Line 70"/>
          <p:cNvSpPr>
            <a:spLocks noChangeShapeType="1"/>
          </p:cNvSpPr>
          <p:nvPr/>
        </p:nvSpPr>
        <p:spPr bwMode="auto">
          <a:xfrm flipV="1">
            <a:off x="6153732" y="2822682"/>
            <a:ext cx="0" cy="142305"/>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16" name="Line 71"/>
          <p:cNvSpPr>
            <a:spLocks noChangeShapeType="1"/>
          </p:cNvSpPr>
          <p:nvPr/>
        </p:nvSpPr>
        <p:spPr bwMode="auto">
          <a:xfrm flipV="1">
            <a:off x="6168508" y="2824396"/>
            <a:ext cx="0" cy="140590"/>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17" name="Line 72"/>
          <p:cNvSpPr>
            <a:spLocks noChangeShapeType="1"/>
          </p:cNvSpPr>
          <p:nvPr/>
        </p:nvSpPr>
        <p:spPr bwMode="auto">
          <a:xfrm flipV="1">
            <a:off x="6178852" y="2824396"/>
            <a:ext cx="0" cy="140590"/>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18" name="Line 73"/>
          <p:cNvSpPr>
            <a:spLocks noChangeShapeType="1"/>
          </p:cNvSpPr>
          <p:nvPr/>
        </p:nvSpPr>
        <p:spPr bwMode="auto">
          <a:xfrm flipV="1">
            <a:off x="6193628" y="2825539"/>
            <a:ext cx="0" cy="13944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19" name="Line 74"/>
          <p:cNvSpPr>
            <a:spLocks noChangeShapeType="1"/>
          </p:cNvSpPr>
          <p:nvPr/>
        </p:nvSpPr>
        <p:spPr bwMode="auto">
          <a:xfrm flipV="1">
            <a:off x="6206927" y="2829540"/>
            <a:ext cx="0" cy="13544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20" name="Line 75"/>
          <p:cNvSpPr>
            <a:spLocks noChangeShapeType="1"/>
          </p:cNvSpPr>
          <p:nvPr/>
        </p:nvSpPr>
        <p:spPr bwMode="auto">
          <a:xfrm flipV="1">
            <a:off x="6217271" y="2829540"/>
            <a:ext cx="0" cy="13544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21" name="Line 76"/>
          <p:cNvSpPr>
            <a:spLocks noChangeShapeType="1"/>
          </p:cNvSpPr>
          <p:nvPr/>
        </p:nvSpPr>
        <p:spPr bwMode="auto">
          <a:xfrm flipV="1">
            <a:off x="6232047" y="2836398"/>
            <a:ext cx="0" cy="128588"/>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22" name="Line 77"/>
          <p:cNvSpPr>
            <a:spLocks noChangeShapeType="1"/>
          </p:cNvSpPr>
          <p:nvPr/>
        </p:nvSpPr>
        <p:spPr bwMode="auto">
          <a:xfrm flipV="1">
            <a:off x="6242391" y="2839255"/>
            <a:ext cx="0" cy="125731"/>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23" name="Line 78"/>
          <p:cNvSpPr>
            <a:spLocks noChangeShapeType="1"/>
          </p:cNvSpPr>
          <p:nvPr/>
        </p:nvSpPr>
        <p:spPr bwMode="auto">
          <a:xfrm flipV="1">
            <a:off x="6255690" y="2843256"/>
            <a:ext cx="0" cy="121730"/>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24" name="Line 79"/>
          <p:cNvSpPr>
            <a:spLocks noChangeShapeType="1"/>
          </p:cNvSpPr>
          <p:nvPr/>
        </p:nvSpPr>
        <p:spPr bwMode="auto">
          <a:xfrm flipV="1">
            <a:off x="6266033" y="2843256"/>
            <a:ext cx="0" cy="121730"/>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25" name="Line 80"/>
          <p:cNvSpPr>
            <a:spLocks noChangeShapeType="1"/>
          </p:cNvSpPr>
          <p:nvPr/>
        </p:nvSpPr>
        <p:spPr bwMode="auto">
          <a:xfrm flipV="1">
            <a:off x="6280810" y="2843256"/>
            <a:ext cx="0" cy="121730"/>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26" name="Line 81"/>
          <p:cNvSpPr>
            <a:spLocks noChangeShapeType="1"/>
          </p:cNvSpPr>
          <p:nvPr/>
        </p:nvSpPr>
        <p:spPr bwMode="auto">
          <a:xfrm flipV="1">
            <a:off x="6294108" y="2844399"/>
            <a:ext cx="0" cy="12058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27" name="Line 82"/>
          <p:cNvSpPr>
            <a:spLocks noChangeShapeType="1"/>
          </p:cNvSpPr>
          <p:nvPr/>
        </p:nvSpPr>
        <p:spPr bwMode="auto">
          <a:xfrm flipV="1">
            <a:off x="6304452" y="2844399"/>
            <a:ext cx="0" cy="12058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28" name="Line 83"/>
          <p:cNvSpPr>
            <a:spLocks noChangeShapeType="1"/>
          </p:cNvSpPr>
          <p:nvPr/>
        </p:nvSpPr>
        <p:spPr bwMode="auto">
          <a:xfrm flipV="1">
            <a:off x="6319228" y="2846113"/>
            <a:ext cx="0" cy="11887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29" name="Line 84"/>
          <p:cNvSpPr>
            <a:spLocks noChangeShapeType="1"/>
          </p:cNvSpPr>
          <p:nvPr/>
        </p:nvSpPr>
        <p:spPr bwMode="auto">
          <a:xfrm flipV="1">
            <a:off x="6329572" y="2847256"/>
            <a:ext cx="0" cy="117730"/>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30" name="Line 85"/>
          <p:cNvSpPr>
            <a:spLocks noChangeShapeType="1"/>
          </p:cNvSpPr>
          <p:nvPr/>
        </p:nvSpPr>
        <p:spPr bwMode="auto">
          <a:xfrm flipV="1">
            <a:off x="6342871" y="2854114"/>
            <a:ext cx="0" cy="110872"/>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31" name="Line 86"/>
          <p:cNvSpPr>
            <a:spLocks noChangeShapeType="1"/>
          </p:cNvSpPr>
          <p:nvPr/>
        </p:nvSpPr>
        <p:spPr bwMode="auto">
          <a:xfrm flipV="1">
            <a:off x="6353214" y="2855257"/>
            <a:ext cx="0" cy="10972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32" name="Line 87"/>
          <p:cNvSpPr>
            <a:spLocks noChangeShapeType="1"/>
          </p:cNvSpPr>
          <p:nvPr/>
        </p:nvSpPr>
        <p:spPr bwMode="auto">
          <a:xfrm flipV="1">
            <a:off x="6367991" y="2855257"/>
            <a:ext cx="0" cy="10972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33" name="Line 88"/>
          <p:cNvSpPr>
            <a:spLocks noChangeShapeType="1"/>
          </p:cNvSpPr>
          <p:nvPr/>
        </p:nvSpPr>
        <p:spPr bwMode="auto">
          <a:xfrm flipV="1">
            <a:off x="6381289" y="2858115"/>
            <a:ext cx="0" cy="106871"/>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34" name="Line 89"/>
          <p:cNvSpPr>
            <a:spLocks noChangeShapeType="1"/>
          </p:cNvSpPr>
          <p:nvPr/>
        </p:nvSpPr>
        <p:spPr bwMode="auto">
          <a:xfrm flipV="1">
            <a:off x="6393111" y="2862115"/>
            <a:ext cx="0" cy="102871"/>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35" name="Line 90"/>
          <p:cNvSpPr>
            <a:spLocks noChangeShapeType="1"/>
          </p:cNvSpPr>
          <p:nvPr/>
        </p:nvSpPr>
        <p:spPr bwMode="auto">
          <a:xfrm flipV="1">
            <a:off x="6406409" y="2863830"/>
            <a:ext cx="0" cy="101156"/>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36" name="Line 91"/>
          <p:cNvSpPr>
            <a:spLocks noChangeShapeType="1"/>
          </p:cNvSpPr>
          <p:nvPr/>
        </p:nvSpPr>
        <p:spPr bwMode="auto">
          <a:xfrm flipV="1">
            <a:off x="6416753" y="2863830"/>
            <a:ext cx="0" cy="101156"/>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37" name="Line 92"/>
          <p:cNvSpPr>
            <a:spLocks noChangeShapeType="1"/>
          </p:cNvSpPr>
          <p:nvPr/>
        </p:nvSpPr>
        <p:spPr bwMode="auto">
          <a:xfrm flipV="1">
            <a:off x="6431529" y="2864973"/>
            <a:ext cx="0" cy="10001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38" name="Line 93"/>
          <p:cNvSpPr>
            <a:spLocks noChangeShapeType="1"/>
          </p:cNvSpPr>
          <p:nvPr/>
        </p:nvSpPr>
        <p:spPr bwMode="auto">
          <a:xfrm flipV="1">
            <a:off x="6444828" y="2866116"/>
            <a:ext cx="0" cy="98870"/>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39" name="Line 94"/>
          <p:cNvSpPr>
            <a:spLocks noChangeShapeType="1"/>
          </p:cNvSpPr>
          <p:nvPr/>
        </p:nvSpPr>
        <p:spPr bwMode="auto">
          <a:xfrm flipV="1">
            <a:off x="6455172" y="2875832"/>
            <a:ext cx="0" cy="89155"/>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40" name="Line 95"/>
          <p:cNvSpPr>
            <a:spLocks noChangeShapeType="1"/>
          </p:cNvSpPr>
          <p:nvPr/>
        </p:nvSpPr>
        <p:spPr bwMode="auto">
          <a:xfrm flipV="1">
            <a:off x="6469948" y="2876975"/>
            <a:ext cx="0" cy="88012"/>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41" name="Line 96"/>
          <p:cNvSpPr>
            <a:spLocks noChangeShapeType="1"/>
          </p:cNvSpPr>
          <p:nvPr/>
        </p:nvSpPr>
        <p:spPr bwMode="auto">
          <a:xfrm flipV="1">
            <a:off x="6480292" y="2878689"/>
            <a:ext cx="0" cy="8629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42" name="Line 97"/>
          <p:cNvSpPr>
            <a:spLocks noChangeShapeType="1"/>
          </p:cNvSpPr>
          <p:nvPr/>
        </p:nvSpPr>
        <p:spPr bwMode="auto">
          <a:xfrm flipV="1">
            <a:off x="6493590" y="2878689"/>
            <a:ext cx="0" cy="8629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43" name="Line 98"/>
          <p:cNvSpPr>
            <a:spLocks noChangeShapeType="1"/>
          </p:cNvSpPr>
          <p:nvPr/>
        </p:nvSpPr>
        <p:spPr bwMode="auto">
          <a:xfrm flipV="1">
            <a:off x="6503934" y="2880975"/>
            <a:ext cx="0" cy="84011"/>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44" name="Line 99"/>
          <p:cNvSpPr>
            <a:spLocks noChangeShapeType="1"/>
          </p:cNvSpPr>
          <p:nvPr/>
        </p:nvSpPr>
        <p:spPr bwMode="auto">
          <a:xfrm flipV="1">
            <a:off x="6518710" y="2883833"/>
            <a:ext cx="0" cy="81154"/>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45" name="Line 100"/>
          <p:cNvSpPr>
            <a:spLocks noChangeShapeType="1"/>
          </p:cNvSpPr>
          <p:nvPr/>
        </p:nvSpPr>
        <p:spPr bwMode="auto">
          <a:xfrm flipV="1">
            <a:off x="6532009" y="2884976"/>
            <a:ext cx="0" cy="80011"/>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46" name="Line 101"/>
          <p:cNvSpPr>
            <a:spLocks noChangeShapeType="1"/>
          </p:cNvSpPr>
          <p:nvPr/>
        </p:nvSpPr>
        <p:spPr bwMode="auto">
          <a:xfrm flipV="1">
            <a:off x="6542353" y="2884976"/>
            <a:ext cx="0" cy="80011"/>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47" name="Line 102"/>
          <p:cNvSpPr>
            <a:spLocks noChangeShapeType="1"/>
          </p:cNvSpPr>
          <p:nvPr/>
        </p:nvSpPr>
        <p:spPr bwMode="auto">
          <a:xfrm flipV="1">
            <a:off x="6557129" y="2884976"/>
            <a:ext cx="0" cy="80011"/>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48" name="Line 103"/>
          <p:cNvSpPr>
            <a:spLocks noChangeShapeType="1"/>
          </p:cNvSpPr>
          <p:nvPr/>
        </p:nvSpPr>
        <p:spPr bwMode="auto">
          <a:xfrm flipV="1">
            <a:off x="6567473" y="2886690"/>
            <a:ext cx="0" cy="78296"/>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49" name="Line 104"/>
          <p:cNvSpPr>
            <a:spLocks noChangeShapeType="1"/>
          </p:cNvSpPr>
          <p:nvPr/>
        </p:nvSpPr>
        <p:spPr bwMode="auto">
          <a:xfrm flipV="1">
            <a:off x="6580771" y="2887833"/>
            <a:ext cx="0" cy="7715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50" name="Line 105"/>
          <p:cNvSpPr>
            <a:spLocks noChangeShapeType="1"/>
          </p:cNvSpPr>
          <p:nvPr/>
        </p:nvSpPr>
        <p:spPr bwMode="auto">
          <a:xfrm flipV="1">
            <a:off x="6592593" y="2887833"/>
            <a:ext cx="0" cy="7715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51" name="Line 106"/>
          <p:cNvSpPr>
            <a:spLocks noChangeShapeType="1"/>
          </p:cNvSpPr>
          <p:nvPr/>
        </p:nvSpPr>
        <p:spPr bwMode="auto">
          <a:xfrm flipV="1">
            <a:off x="6605891" y="2890691"/>
            <a:ext cx="0" cy="74296"/>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52" name="Line 107"/>
          <p:cNvSpPr>
            <a:spLocks noChangeShapeType="1"/>
          </p:cNvSpPr>
          <p:nvPr/>
        </p:nvSpPr>
        <p:spPr bwMode="auto">
          <a:xfrm flipV="1">
            <a:off x="6620668" y="2891834"/>
            <a:ext cx="0" cy="7315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53" name="Line 108"/>
          <p:cNvSpPr>
            <a:spLocks noChangeShapeType="1"/>
          </p:cNvSpPr>
          <p:nvPr/>
        </p:nvSpPr>
        <p:spPr bwMode="auto">
          <a:xfrm flipV="1">
            <a:off x="6631011" y="2893548"/>
            <a:ext cx="0" cy="71438"/>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54" name="Line 109"/>
          <p:cNvSpPr>
            <a:spLocks noChangeShapeType="1"/>
          </p:cNvSpPr>
          <p:nvPr/>
        </p:nvSpPr>
        <p:spPr bwMode="auto">
          <a:xfrm flipV="1">
            <a:off x="6644310" y="2894691"/>
            <a:ext cx="0" cy="70295"/>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55" name="Line 110"/>
          <p:cNvSpPr>
            <a:spLocks noChangeShapeType="1"/>
          </p:cNvSpPr>
          <p:nvPr/>
        </p:nvSpPr>
        <p:spPr bwMode="auto">
          <a:xfrm flipV="1">
            <a:off x="6654654" y="2895834"/>
            <a:ext cx="0" cy="69152"/>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56" name="Line 111"/>
          <p:cNvSpPr>
            <a:spLocks noChangeShapeType="1"/>
          </p:cNvSpPr>
          <p:nvPr/>
        </p:nvSpPr>
        <p:spPr bwMode="auto">
          <a:xfrm flipV="1">
            <a:off x="6669430" y="2897549"/>
            <a:ext cx="0" cy="67438"/>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57" name="Line 112"/>
          <p:cNvSpPr>
            <a:spLocks noChangeShapeType="1"/>
          </p:cNvSpPr>
          <p:nvPr/>
        </p:nvSpPr>
        <p:spPr bwMode="auto">
          <a:xfrm flipV="1">
            <a:off x="6679774" y="2898692"/>
            <a:ext cx="0" cy="66295"/>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58" name="Line 113"/>
          <p:cNvSpPr>
            <a:spLocks noChangeShapeType="1"/>
          </p:cNvSpPr>
          <p:nvPr/>
        </p:nvSpPr>
        <p:spPr bwMode="auto">
          <a:xfrm flipV="1">
            <a:off x="6693072" y="2901549"/>
            <a:ext cx="0" cy="6343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59" name="Line 114"/>
          <p:cNvSpPr>
            <a:spLocks noChangeShapeType="1"/>
          </p:cNvSpPr>
          <p:nvPr/>
        </p:nvSpPr>
        <p:spPr bwMode="auto">
          <a:xfrm flipV="1">
            <a:off x="6707849" y="2901549"/>
            <a:ext cx="0" cy="6343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60" name="Line 115"/>
          <p:cNvSpPr>
            <a:spLocks noChangeShapeType="1"/>
          </p:cNvSpPr>
          <p:nvPr/>
        </p:nvSpPr>
        <p:spPr bwMode="auto">
          <a:xfrm flipV="1">
            <a:off x="6718192" y="2902692"/>
            <a:ext cx="0" cy="62294"/>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61" name="Line 116"/>
          <p:cNvSpPr>
            <a:spLocks noChangeShapeType="1"/>
          </p:cNvSpPr>
          <p:nvPr/>
        </p:nvSpPr>
        <p:spPr bwMode="auto">
          <a:xfrm flipV="1">
            <a:off x="6731491" y="2902692"/>
            <a:ext cx="0" cy="62294"/>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62" name="Line 117"/>
          <p:cNvSpPr>
            <a:spLocks noChangeShapeType="1"/>
          </p:cNvSpPr>
          <p:nvPr/>
        </p:nvSpPr>
        <p:spPr bwMode="auto">
          <a:xfrm flipV="1">
            <a:off x="6741835" y="2904407"/>
            <a:ext cx="0" cy="6057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63" name="Line 118"/>
          <p:cNvSpPr>
            <a:spLocks noChangeShapeType="1"/>
          </p:cNvSpPr>
          <p:nvPr/>
        </p:nvSpPr>
        <p:spPr bwMode="auto">
          <a:xfrm flipV="1">
            <a:off x="6756611" y="2906693"/>
            <a:ext cx="0" cy="5829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64" name="Line 119"/>
          <p:cNvSpPr>
            <a:spLocks noChangeShapeType="1"/>
          </p:cNvSpPr>
          <p:nvPr/>
        </p:nvSpPr>
        <p:spPr bwMode="auto">
          <a:xfrm flipV="1">
            <a:off x="6766955" y="2908407"/>
            <a:ext cx="0" cy="5657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65" name="Line 120"/>
          <p:cNvSpPr>
            <a:spLocks noChangeShapeType="1"/>
          </p:cNvSpPr>
          <p:nvPr/>
        </p:nvSpPr>
        <p:spPr bwMode="auto">
          <a:xfrm flipV="1">
            <a:off x="6780253" y="2909550"/>
            <a:ext cx="0" cy="55436"/>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66" name="Line 121"/>
          <p:cNvSpPr>
            <a:spLocks noChangeShapeType="1"/>
          </p:cNvSpPr>
          <p:nvPr/>
        </p:nvSpPr>
        <p:spPr bwMode="auto">
          <a:xfrm flipV="1">
            <a:off x="6795030" y="2909550"/>
            <a:ext cx="0" cy="55436"/>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67" name="Line 122"/>
          <p:cNvSpPr>
            <a:spLocks noChangeShapeType="1"/>
          </p:cNvSpPr>
          <p:nvPr/>
        </p:nvSpPr>
        <p:spPr bwMode="auto">
          <a:xfrm flipV="1">
            <a:off x="6805373" y="2909550"/>
            <a:ext cx="0" cy="55436"/>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68" name="Line 123"/>
          <p:cNvSpPr>
            <a:spLocks noChangeShapeType="1"/>
          </p:cNvSpPr>
          <p:nvPr/>
        </p:nvSpPr>
        <p:spPr bwMode="auto">
          <a:xfrm flipV="1">
            <a:off x="6820150" y="2910693"/>
            <a:ext cx="0" cy="5429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69" name="Line 124"/>
          <p:cNvSpPr>
            <a:spLocks noChangeShapeType="1"/>
          </p:cNvSpPr>
          <p:nvPr/>
        </p:nvSpPr>
        <p:spPr bwMode="auto">
          <a:xfrm flipV="1">
            <a:off x="6830493" y="2915265"/>
            <a:ext cx="0" cy="49721"/>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70" name="Line 125"/>
          <p:cNvSpPr>
            <a:spLocks noChangeShapeType="1"/>
          </p:cNvSpPr>
          <p:nvPr/>
        </p:nvSpPr>
        <p:spPr bwMode="auto">
          <a:xfrm flipV="1">
            <a:off x="6843792" y="2917551"/>
            <a:ext cx="0" cy="47435"/>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71" name="Line 126"/>
          <p:cNvSpPr>
            <a:spLocks noChangeShapeType="1"/>
          </p:cNvSpPr>
          <p:nvPr/>
        </p:nvSpPr>
        <p:spPr bwMode="auto">
          <a:xfrm flipV="1">
            <a:off x="6854136" y="2919266"/>
            <a:ext cx="0" cy="45720"/>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72" name="Line 127"/>
          <p:cNvSpPr>
            <a:spLocks noChangeShapeType="1"/>
          </p:cNvSpPr>
          <p:nvPr/>
        </p:nvSpPr>
        <p:spPr bwMode="auto">
          <a:xfrm flipV="1">
            <a:off x="6868912" y="2920409"/>
            <a:ext cx="0" cy="4457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73" name="Line 128"/>
          <p:cNvSpPr>
            <a:spLocks noChangeShapeType="1"/>
          </p:cNvSpPr>
          <p:nvPr/>
        </p:nvSpPr>
        <p:spPr bwMode="auto">
          <a:xfrm flipV="1">
            <a:off x="6882211" y="2925552"/>
            <a:ext cx="0" cy="39434"/>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74" name="Line 129"/>
          <p:cNvSpPr>
            <a:spLocks noChangeShapeType="1"/>
          </p:cNvSpPr>
          <p:nvPr/>
        </p:nvSpPr>
        <p:spPr bwMode="auto">
          <a:xfrm flipV="1">
            <a:off x="6892554" y="2925552"/>
            <a:ext cx="0" cy="39434"/>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75" name="Line 130"/>
          <p:cNvSpPr>
            <a:spLocks noChangeShapeType="1"/>
          </p:cNvSpPr>
          <p:nvPr/>
        </p:nvSpPr>
        <p:spPr bwMode="auto">
          <a:xfrm flipV="1">
            <a:off x="6907331" y="2927267"/>
            <a:ext cx="0" cy="3771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76" name="Line 131"/>
          <p:cNvSpPr>
            <a:spLocks noChangeShapeType="1"/>
          </p:cNvSpPr>
          <p:nvPr/>
        </p:nvSpPr>
        <p:spPr bwMode="auto">
          <a:xfrm flipV="1">
            <a:off x="6917674" y="2927267"/>
            <a:ext cx="0" cy="3771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77" name="Line 132"/>
          <p:cNvSpPr>
            <a:spLocks noChangeShapeType="1"/>
          </p:cNvSpPr>
          <p:nvPr/>
        </p:nvSpPr>
        <p:spPr bwMode="auto">
          <a:xfrm flipV="1">
            <a:off x="6930973" y="2935268"/>
            <a:ext cx="0" cy="29718"/>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78" name="Line 133"/>
          <p:cNvSpPr>
            <a:spLocks noChangeShapeType="1"/>
          </p:cNvSpPr>
          <p:nvPr/>
        </p:nvSpPr>
        <p:spPr bwMode="auto">
          <a:xfrm flipV="1">
            <a:off x="6941317" y="2936411"/>
            <a:ext cx="0" cy="28575"/>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79" name="Line 134"/>
          <p:cNvSpPr>
            <a:spLocks noChangeShapeType="1"/>
          </p:cNvSpPr>
          <p:nvPr/>
        </p:nvSpPr>
        <p:spPr bwMode="auto">
          <a:xfrm flipV="1">
            <a:off x="6956093" y="2938126"/>
            <a:ext cx="0" cy="26861"/>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80" name="Line 135"/>
          <p:cNvSpPr>
            <a:spLocks noChangeShapeType="1"/>
          </p:cNvSpPr>
          <p:nvPr/>
        </p:nvSpPr>
        <p:spPr bwMode="auto">
          <a:xfrm flipV="1">
            <a:off x="6969392" y="2939269"/>
            <a:ext cx="0" cy="25718"/>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81" name="Line 136"/>
          <p:cNvSpPr>
            <a:spLocks noChangeShapeType="1"/>
          </p:cNvSpPr>
          <p:nvPr/>
        </p:nvSpPr>
        <p:spPr bwMode="auto">
          <a:xfrm flipV="1">
            <a:off x="6979736" y="2939269"/>
            <a:ext cx="0" cy="25718"/>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82" name="Line 137"/>
          <p:cNvSpPr>
            <a:spLocks noChangeShapeType="1"/>
          </p:cNvSpPr>
          <p:nvPr/>
        </p:nvSpPr>
        <p:spPr bwMode="auto">
          <a:xfrm flipV="1">
            <a:off x="6994512" y="2940983"/>
            <a:ext cx="0" cy="2400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83" name="Line 138"/>
          <p:cNvSpPr>
            <a:spLocks noChangeShapeType="1"/>
          </p:cNvSpPr>
          <p:nvPr/>
        </p:nvSpPr>
        <p:spPr bwMode="auto">
          <a:xfrm flipV="1">
            <a:off x="7004856" y="2942126"/>
            <a:ext cx="0" cy="22860"/>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84" name="Line 139"/>
          <p:cNvSpPr>
            <a:spLocks noChangeShapeType="1"/>
          </p:cNvSpPr>
          <p:nvPr/>
        </p:nvSpPr>
        <p:spPr bwMode="auto">
          <a:xfrm flipV="1">
            <a:off x="7019632" y="2943269"/>
            <a:ext cx="0" cy="2171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85" name="Line 140"/>
          <p:cNvSpPr>
            <a:spLocks noChangeShapeType="1"/>
          </p:cNvSpPr>
          <p:nvPr/>
        </p:nvSpPr>
        <p:spPr bwMode="auto">
          <a:xfrm flipV="1">
            <a:off x="7029975" y="2944984"/>
            <a:ext cx="0" cy="2000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86" name="Line 141"/>
          <p:cNvSpPr>
            <a:spLocks noChangeShapeType="1"/>
          </p:cNvSpPr>
          <p:nvPr/>
        </p:nvSpPr>
        <p:spPr bwMode="auto">
          <a:xfrm flipV="1">
            <a:off x="7043274" y="2944984"/>
            <a:ext cx="0" cy="2000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87" name="Line 142"/>
          <p:cNvSpPr>
            <a:spLocks noChangeShapeType="1"/>
          </p:cNvSpPr>
          <p:nvPr/>
        </p:nvSpPr>
        <p:spPr bwMode="auto">
          <a:xfrm flipV="1">
            <a:off x="7058051" y="2944984"/>
            <a:ext cx="0" cy="2000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88" name="Line 143"/>
          <p:cNvSpPr>
            <a:spLocks noChangeShapeType="1"/>
          </p:cNvSpPr>
          <p:nvPr/>
        </p:nvSpPr>
        <p:spPr bwMode="auto">
          <a:xfrm flipV="1">
            <a:off x="7068394" y="2944984"/>
            <a:ext cx="0" cy="2000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89" name="Line 144"/>
          <p:cNvSpPr>
            <a:spLocks noChangeShapeType="1"/>
          </p:cNvSpPr>
          <p:nvPr/>
        </p:nvSpPr>
        <p:spPr bwMode="auto">
          <a:xfrm flipV="1">
            <a:off x="7081693" y="2947270"/>
            <a:ext cx="0" cy="1771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90" name="Line 145"/>
          <p:cNvSpPr>
            <a:spLocks noChangeShapeType="1"/>
          </p:cNvSpPr>
          <p:nvPr/>
        </p:nvSpPr>
        <p:spPr bwMode="auto">
          <a:xfrm flipV="1">
            <a:off x="7092037" y="2947270"/>
            <a:ext cx="0" cy="1771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91" name="Line 146"/>
          <p:cNvSpPr>
            <a:spLocks noChangeShapeType="1"/>
          </p:cNvSpPr>
          <p:nvPr/>
        </p:nvSpPr>
        <p:spPr bwMode="auto">
          <a:xfrm flipV="1">
            <a:off x="7106813" y="2951270"/>
            <a:ext cx="0" cy="13716"/>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92" name="Line 147"/>
          <p:cNvSpPr>
            <a:spLocks noChangeShapeType="1"/>
          </p:cNvSpPr>
          <p:nvPr/>
        </p:nvSpPr>
        <p:spPr bwMode="auto">
          <a:xfrm flipV="1">
            <a:off x="7117157" y="2952985"/>
            <a:ext cx="0" cy="12002"/>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93" name="Line 148"/>
          <p:cNvSpPr>
            <a:spLocks noChangeShapeType="1"/>
          </p:cNvSpPr>
          <p:nvPr/>
        </p:nvSpPr>
        <p:spPr bwMode="auto">
          <a:xfrm flipV="1">
            <a:off x="7130455" y="2952985"/>
            <a:ext cx="0" cy="12002"/>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94" name="Line 149"/>
          <p:cNvSpPr>
            <a:spLocks noChangeShapeType="1"/>
          </p:cNvSpPr>
          <p:nvPr/>
        </p:nvSpPr>
        <p:spPr bwMode="auto">
          <a:xfrm flipV="1">
            <a:off x="7145232" y="2954128"/>
            <a:ext cx="0" cy="1085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95" name="Line 150"/>
          <p:cNvSpPr>
            <a:spLocks noChangeShapeType="1"/>
          </p:cNvSpPr>
          <p:nvPr/>
        </p:nvSpPr>
        <p:spPr bwMode="auto">
          <a:xfrm flipV="1">
            <a:off x="7155575" y="2958128"/>
            <a:ext cx="0" cy="6858"/>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96" name="Line 151"/>
          <p:cNvSpPr>
            <a:spLocks noChangeShapeType="1"/>
          </p:cNvSpPr>
          <p:nvPr/>
        </p:nvSpPr>
        <p:spPr bwMode="auto">
          <a:xfrm flipV="1">
            <a:off x="7168874" y="2958128"/>
            <a:ext cx="0" cy="6858"/>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97" name="Line 152"/>
          <p:cNvSpPr>
            <a:spLocks noChangeShapeType="1"/>
          </p:cNvSpPr>
          <p:nvPr/>
        </p:nvSpPr>
        <p:spPr bwMode="auto">
          <a:xfrm flipV="1">
            <a:off x="7180695" y="2958128"/>
            <a:ext cx="0" cy="6858"/>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98" name="Line 153"/>
          <p:cNvSpPr>
            <a:spLocks noChangeShapeType="1"/>
          </p:cNvSpPr>
          <p:nvPr/>
        </p:nvSpPr>
        <p:spPr bwMode="auto">
          <a:xfrm flipV="1">
            <a:off x="7193994" y="2962129"/>
            <a:ext cx="0" cy="2858"/>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299" name="Line 154"/>
          <p:cNvSpPr>
            <a:spLocks noChangeShapeType="1"/>
          </p:cNvSpPr>
          <p:nvPr/>
        </p:nvSpPr>
        <p:spPr bwMode="auto">
          <a:xfrm flipV="1">
            <a:off x="7204338" y="2963843"/>
            <a:ext cx="0" cy="114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00" name="Line 155"/>
          <p:cNvSpPr>
            <a:spLocks noChangeShapeType="1"/>
          </p:cNvSpPr>
          <p:nvPr/>
        </p:nvSpPr>
        <p:spPr bwMode="auto">
          <a:xfrm flipV="1">
            <a:off x="7219114" y="2963843"/>
            <a:ext cx="0" cy="114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01" name="Line 156"/>
          <p:cNvSpPr>
            <a:spLocks noChangeShapeType="1"/>
          </p:cNvSpPr>
          <p:nvPr/>
        </p:nvSpPr>
        <p:spPr bwMode="auto">
          <a:xfrm>
            <a:off x="7242756" y="2964986"/>
            <a:ext cx="0" cy="2858"/>
          </a:xfrm>
          <a:prstGeom prst="line">
            <a:avLst/>
          </a:prstGeom>
          <a:solidFill>
            <a:srgbClr val="FFFFFF"/>
          </a:solidFill>
          <a:ln w="6350">
            <a:solidFill>
              <a:schemeClr val="bg2">
                <a:lumMod val="90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02" name="Line 157"/>
          <p:cNvSpPr>
            <a:spLocks noChangeShapeType="1"/>
          </p:cNvSpPr>
          <p:nvPr/>
        </p:nvSpPr>
        <p:spPr bwMode="auto">
          <a:xfrm>
            <a:off x="7232413" y="2964986"/>
            <a:ext cx="0" cy="2858"/>
          </a:xfrm>
          <a:prstGeom prst="line">
            <a:avLst/>
          </a:prstGeom>
          <a:solidFill>
            <a:srgbClr val="FFFFFF"/>
          </a:solidFill>
          <a:ln w="6350">
            <a:solidFill>
              <a:schemeClr val="bg2">
                <a:lumMod val="90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03" name="Line 158"/>
          <p:cNvSpPr>
            <a:spLocks noChangeShapeType="1"/>
          </p:cNvSpPr>
          <p:nvPr/>
        </p:nvSpPr>
        <p:spPr bwMode="auto">
          <a:xfrm>
            <a:off x="7257533" y="2964986"/>
            <a:ext cx="0" cy="4001"/>
          </a:xfrm>
          <a:prstGeom prst="line">
            <a:avLst/>
          </a:prstGeom>
          <a:solidFill>
            <a:srgbClr val="FFFFFF"/>
          </a:solidFill>
          <a:ln w="6350">
            <a:solidFill>
              <a:schemeClr val="bg2">
                <a:lumMod val="90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04" name="Line 159"/>
          <p:cNvSpPr>
            <a:spLocks noChangeShapeType="1"/>
          </p:cNvSpPr>
          <p:nvPr/>
        </p:nvSpPr>
        <p:spPr bwMode="auto">
          <a:xfrm>
            <a:off x="7267876" y="2964986"/>
            <a:ext cx="0" cy="4001"/>
          </a:xfrm>
          <a:prstGeom prst="line">
            <a:avLst/>
          </a:prstGeom>
          <a:solidFill>
            <a:srgbClr val="FFFFFF"/>
          </a:solidFill>
          <a:ln w="6350">
            <a:solidFill>
              <a:schemeClr val="bg2">
                <a:lumMod val="90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05" name="Line 160"/>
          <p:cNvSpPr>
            <a:spLocks noChangeShapeType="1"/>
          </p:cNvSpPr>
          <p:nvPr/>
        </p:nvSpPr>
        <p:spPr bwMode="auto">
          <a:xfrm>
            <a:off x="7281175" y="2964986"/>
            <a:ext cx="0" cy="10859"/>
          </a:xfrm>
          <a:prstGeom prst="line">
            <a:avLst/>
          </a:prstGeom>
          <a:solidFill>
            <a:srgbClr val="FFFFFF"/>
          </a:solidFill>
          <a:ln w="6350">
            <a:solidFill>
              <a:schemeClr val="bg2">
                <a:lumMod val="90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06" name="Line 161"/>
          <p:cNvSpPr>
            <a:spLocks noChangeShapeType="1"/>
          </p:cNvSpPr>
          <p:nvPr/>
        </p:nvSpPr>
        <p:spPr bwMode="auto">
          <a:xfrm>
            <a:off x="7291519" y="2964986"/>
            <a:ext cx="0" cy="12002"/>
          </a:xfrm>
          <a:prstGeom prst="line">
            <a:avLst/>
          </a:prstGeom>
          <a:solidFill>
            <a:srgbClr val="FFFFFF"/>
          </a:solidFill>
          <a:ln w="6350">
            <a:solidFill>
              <a:schemeClr val="bg2">
                <a:lumMod val="90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07" name="Line 162"/>
          <p:cNvSpPr>
            <a:spLocks noChangeShapeType="1"/>
          </p:cNvSpPr>
          <p:nvPr/>
        </p:nvSpPr>
        <p:spPr bwMode="auto">
          <a:xfrm>
            <a:off x="7306295" y="2964986"/>
            <a:ext cx="0" cy="12002"/>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08" name="Line 163"/>
          <p:cNvSpPr>
            <a:spLocks noChangeShapeType="1"/>
          </p:cNvSpPr>
          <p:nvPr/>
        </p:nvSpPr>
        <p:spPr bwMode="auto">
          <a:xfrm>
            <a:off x="7319594" y="2964986"/>
            <a:ext cx="0" cy="12002"/>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09" name="Line 164"/>
          <p:cNvSpPr>
            <a:spLocks noChangeShapeType="1"/>
          </p:cNvSpPr>
          <p:nvPr/>
        </p:nvSpPr>
        <p:spPr bwMode="auto">
          <a:xfrm>
            <a:off x="7329937" y="2964986"/>
            <a:ext cx="0" cy="16574"/>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10" name="Line 165"/>
          <p:cNvSpPr>
            <a:spLocks noChangeShapeType="1"/>
          </p:cNvSpPr>
          <p:nvPr/>
        </p:nvSpPr>
        <p:spPr bwMode="auto">
          <a:xfrm>
            <a:off x="7344714" y="2964986"/>
            <a:ext cx="0" cy="17717"/>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11" name="Line 166"/>
          <p:cNvSpPr>
            <a:spLocks noChangeShapeType="1"/>
          </p:cNvSpPr>
          <p:nvPr/>
        </p:nvSpPr>
        <p:spPr bwMode="auto">
          <a:xfrm>
            <a:off x="7355057" y="2964986"/>
            <a:ext cx="0" cy="17717"/>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12" name="Line 167"/>
          <p:cNvSpPr>
            <a:spLocks noChangeShapeType="1"/>
          </p:cNvSpPr>
          <p:nvPr/>
        </p:nvSpPr>
        <p:spPr bwMode="auto">
          <a:xfrm>
            <a:off x="7368356" y="2964986"/>
            <a:ext cx="0" cy="21717"/>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13" name="Line 168"/>
          <p:cNvSpPr>
            <a:spLocks noChangeShapeType="1"/>
          </p:cNvSpPr>
          <p:nvPr/>
        </p:nvSpPr>
        <p:spPr bwMode="auto">
          <a:xfrm>
            <a:off x="7380177" y="2964986"/>
            <a:ext cx="0" cy="22860"/>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14" name="Line 169"/>
          <p:cNvSpPr>
            <a:spLocks noChangeShapeType="1"/>
          </p:cNvSpPr>
          <p:nvPr/>
        </p:nvSpPr>
        <p:spPr bwMode="auto">
          <a:xfrm>
            <a:off x="7393476" y="2964986"/>
            <a:ext cx="0" cy="27432"/>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15" name="Line 170"/>
          <p:cNvSpPr>
            <a:spLocks noChangeShapeType="1"/>
          </p:cNvSpPr>
          <p:nvPr/>
        </p:nvSpPr>
        <p:spPr bwMode="auto">
          <a:xfrm>
            <a:off x="7406775" y="2964986"/>
            <a:ext cx="0" cy="27432"/>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16" name="Line 171"/>
          <p:cNvSpPr>
            <a:spLocks noChangeShapeType="1"/>
          </p:cNvSpPr>
          <p:nvPr/>
        </p:nvSpPr>
        <p:spPr bwMode="auto">
          <a:xfrm>
            <a:off x="7418596" y="2964986"/>
            <a:ext cx="0" cy="29718"/>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17" name="Line 172"/>
          <p:cNvSpPr>
            <a:spLocks noChangeShapeType="1"/>
          </p:cNvSpPr>
          <p:nvPr/>
        </p:nvSpPr>
        <p:spPr bwMode="auto">
          <a:xfrm>
            <a:off x="7431895" y="2964986"/>
            <a:ext cx="0" cy="31433"/>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18" name="Line 173"/>
          <p:cNvSpPr>
            <a:spLocks noChangeShapeType="1"/>
          </p:cNvSpPr>
          <p:nvPr/>
        </p:nvSpPr>
        <p:spPr bwMode="auto">
          <a:xfrm>
            <a:off x="7442238" y="2964986"/>
            <a:ext cx="0" cy="32576"/>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19" name="Line 174"/>
          <p:cNvSpPr>
            <a:spLocks noChangeShapeType="1"/>
          </p:cNvSpPr>
          <p:nvPr/>
        </p:nvSpPr>
        <p:spPr bwMode="auto">
          <a:xfrm>
            <a:off x="7457015" y="2964986"/>
            <a:ext cx="0" cy="33719"/>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20" name="Line 175"/>
          <p:cNvSpPr>
            <a:spLocks noChangeShapeType="1"/>
          </p:cNvSpPr>
          <p:nvPr/>
        </p:nvSpPr>
        <p:spPr bwMode="auto">
          <a:xfrm>
            <a:off x="7467358" y="2964986"/>
            <a:ext cx="0" cy="36576"/>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21" name="Line 176"/>
          <p:cNvSpPr>
            <a:spLocks noChangeShapeType="1"/>
          </p:cNvSpPr>
          <p:nvPr/>
        </p:nvSpPr>
        <p:spPr bwMode="auto">
          <a:xfrm>
            <a:off x="7480657" y="2964986"/>
            <a:ext cx="0" cy="44577"/>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22" name="Line 177"/>
          <p:cNvSpPr>
            <a:spLocks noChangeShapeType="1"/>
          </p:cNvSpPr>
          <p:nvPr/>
        </p:nvSpPr>
        <p:spPr bwMode="auto">
          <a:xfrm>
            <a:off x="7495434" y="2964986"/>
            <a:ext cx="0" cy="48578"/>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23" name="Line 178"/>
          <p:cNvSpPr>
            <a:spLocks noChangeShapeType="1"/>
          </p:cNvSpPr>
          <p:nvPr/>
        </p:nvSpPr>
        <p:spPr bwMode="auto">
          <a:xfrm>
            <a:off x="7505777" y="2964986"/>
            <a:ext cx="0" cy="48578"/>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24" name="Line 179"/>
          <p:cNvSpPr>
            <a:spLocks noChangeShapeType="1"/>
          </p:cNvSpPr>
          <p:nvPr/>
        </p:nvSpPr>
        <p:spPr bwMode="auto">
          <a:xfrm>
            <a:off x="7519076" y="2964986"/>
            <a:ext cx="0" cy="50292"/>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25" name="Line 180"/>
          <p:cNvSpPr>
            <a:spLocks noChangeShapeType="1"/>
          </p:cNvSpPr>
          <p:nvPr/>
        </p:nvSpPr>
        <p:spPr bwMode="auto">
          <a:xfrm>
            <a:off x="7529419" y="2964986"/>
            <a:ext cx="0" cy="51435"/>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26" name="Line 181"/>
          <p:cNvSpPr>
            <a:spLocks noChangeShapeType="1"/>
          </p:cNvSpPr>
          <p:nvPr/>
        </p:nvSpPr>
        <p:spPr bwMode="auto">
          <a:xfrm>
            <a:off x="7544196" y="2964986"/>
            <a:ext cx="0" cy="51435"/>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27" name="Line 182"/>
          <p:cNvSpPr>
            <a:spLocks noChangeShapeType="1"/>
          </p:cNvSpPr>
          <p:nvPr/>
        </p:nvSpPr>
        <p:spPr bwMode="auto">
          <a:xfrm>
            <a:off x="7554539" y="2964986"/>
            <a:ext cx="0" cy="51435"/>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28" name="Line 183"/>
          <p:cNvSpPr>
            <a:spLocks noChangeShapeType="1"/>
          </p:cNvSpPr>
          <p:nvPr/>
        </p:nvSpPr>
        <p:spPr bwMode="auto">
          <a:xfrm>
            <a:off x="7567838" y="2964986"/>
            <a:ext cx="0" cy="53150"/>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29" name="Line 184"/>
          <p:cNvSpPr>
            <a:spLocks noChangeShapeType="1"/>
          </p:cNvSpPr>
          <p:nvPr/>
        </p:nvSpPr>
        <p:spPr bwMode="auto">
          <a:xfrm>
            <a:off x="7582615" y="2964986"/>
            <a:ext cx="0" cy="53150"/>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30" name="Line 185"/>
          <p:cNvSpPr>
            <a:spLocks noChangeShapeType="1"/>
          </p:cNvSpPr>
          <p:nvPr/>
        </p:nvSpPr>
        <p:spPr bwMode="auto">
          <a:xfrm>
            <a:off x="7592958" y="2964986"/>
            <a:ext cx="0" cy="53150"/>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31" name="Line 186"/>
          <p:cNvSpPr>
            <a:spLocks noChangeShapeType="1"/>
          </p:cNvSpPr>
          <p:nvPr/>
        </p:nvSpPr>
        <p:spPr bwMode="auto">
          <a:xfrm>
            <a:off x="7606257" y="2964986"/>
            <a:ext cx="0" cy="58293"/>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32" name="Line 187"/>
          <p:cNvSpPr>
            <a:spLocks noChangeShapeType="1"/>
          </p:cNvSpPr>
          <p:nvPr/>
        </p:nvSpPr>
        <p:spPr bwMode="auto">
          <a:xfrm>
            <a:off x="7618078" y="2964986"/>
            <a:ext cx="0" cy="68009"/>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33" name="Line 188"/>
          <p:cNvSpPr>
            <a:spLocks noChangeShapeType="1"/>
          </p:cNvSpPr>
          <p:nvPr/>
        </p:nvSpPr>
        <p:spPr bwMode="auto">
          <a:xfrm>
            <a:off x="7631377" y="2964986"/>
            <a:ext cx="0" cy="69152"/>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34" name="Line 189"/>
          <p:cNvSpPr>
            <a:spLocks noChangeShapeType="1"/>
          </p:cNvSpPr>
          <p:nvPr/>
        </p:nvSpPr>
        <p:spPr bwMode="auto">
          <a:xfrm>
            <a:off x="7641720" y="2964986"/>
            <a:ext cx="0" cy="69152"/>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35" name="Line 190"/>
          <p:cNvSpPr>
            <a:spLocks noChangeShapeType="1"/>
          </p:cNvSpPr>
          <p:nvPr/>
        </p:nvSpPr>
        <p:spPr bwMode="auto">
          <a:xfrm>
            <a:off x="7656497" y="2964986"/>
            <a:ext cx="0" cy="72010"/>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36" name="Line 191"/>
          <p:cNvSpPr>
            <a:spLocks noChangeShapeType="1"/>
          </p:cNvSpPr>
          <p:nvPr/>
        </p:nvSpPr>
        <p:spPr bwMode="auto">
          <a:xfrm>
            <a:off x="7669796" y="2964986"/>
            <a:ext cx="0" cy="72010"/>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37" name="Line 192"/>
          <p:cNvSpPr>
            <a:spLocks noChangeShapeType="1"/>
          </p:cNvSpPr>
          <p:nvPr/>
        </p:nvSpPr>
        <p:spPr bwMode="auto">
          <a:xfrm>
            <a:off x="7680139" y="2964986"/>
            <a:ext cx="0" cy="72010"/>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38" name="Line 193"/>
          <p:cNvSpPr>
            <a:spLocks noChangeShapeType="1"/>
          </p:cNvSpPr>
          <p:nvPr/>
        </p:nvSpPr>
        <p:spPr bwMode="auto">
          <a:xfrm>
            <a:off x="7694916" y="2964986"/>
            <a:ext cx="0" cy="74296"/>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39" name="Line 194"/>
          <p:cNvSpPr>
            <a:spLocks noChangeShapeType="1"/>
          </p:cNvSpPr>
          <p:nvPr/>
        </p:nvSpPr>
        <p:spPr bwMode="auto">
          <a:xfrm>
            <a:off x="7705259" y="2964986"/>
            <a:ext cx="0" cy="82868"/>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40" name="Line 195"/>
          <p:cNvSpPr>
            <a:spLocks noChangeShapeType="1"/>
          </p:cNvSpPr>
          <p:nvPr/>
        </p:nvSpPr>
        <p:spPr bwMode="auto">
          <a:xfrm>
            <a:off x="7718558" y="2964986"/>
            <a:ext cx="0" cy="85154"/>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41" name="Line 196"/>
          <p:cNvSpPr>
            <a:spLocks noChangeShapeType="1"/>
          </p:cNvSpPr>
          <p:nvPr/>
        </p:nvSpPr>
        <p:spPr bwMode="auto">
          <a:xfrm>
            <a:off x="7733334" y="2964986"/>
            <a:ext cx="0" cy="85154"/>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42" name="Line 197"/>
          <p:cNvSpPr>
            <a:spLocks noChangeShapeType="1"/>
          </p:cNvSpPr>
          <p:nvPr/>
        </p:nvSpPr>
        <p:spPr bwMode="auto">
          <a:xfrm>
            <a:off x="7743678" y="2964986"/>
            <a:ext cx="0" cy="85154"/>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43" name="Line 198"/>
          <p:cNvSpPr>
            <a:spLocks noChangeShapeType="1"/>
          </p:cNvSpPr>
          <p:nvPr/>
        </p:nvSpPr>
        <p:spPr bwMode="auto">
          <a:xfrm>
            <a:off x="7756977" y="2964986"/>
            <a:ext cx="0" cy="88012"/>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44" name="Line 199"/>
          <p:cNvSpPr>
            <a:spLocks noChangeShapeType="1"/>
          </p:cNvSpPr>
          <p:nvPr/>
        </p:nvSpPr>
        <p:spPr bwMode="auto">
          <a:xfrm>
            <a:off x="7767320" y="2964986"/>
            <a:ext cx="0" cy="88012"/>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45" name="Line 200"/>
          <p:cNvSpPr>
            <a:spLocks noChangeShapeType="1"/>
          </p:cNvSpPr>
          <p:nvPr/>
        </p:nvSpPr>
        <p:spPr bwMode="auto">
          <a:xfrm>
            <a:off x="7782097" y="2964986"/>
            <a:ext cx="0" cy="88012"/>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46" name="Line 201"/>
          <p:cNvSpPr>
            <a:spLocks noChangeShapeType="1"/>
          </p:cNvSpPr>
          <p:nvPr/>
        </p:nvSpPr>
        <p:spPr bwMode="auto">
          <a:xfrm>
            <a:off x="7792440" y="2964986"/>
            <a:ext cx="0" cy="92012"/>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47" name="Line 202"/>
          <p:cNvSpPr>
            <a:spLocks noChangeShapeType="1"/>
          </p:cNvSpPr>
          <p:nvPr/>
        </p:nvSpPr>
        <p:spPr bwMode="auto">
          <a:xfrm>
            <a:off x="7807217" y="2964986"/>
            <a:ext cx="0" cy="93727"/>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48" name="Line 203"/>
          <p:cNvSpPr>
            <a:spLocks noChangeShapeType="1"/>
          </p:cNvSpPr>
          <p:nvPr/>
        </p:nvSpPr>
        <p:spPr bwMode="auto">
          <a:xfrm>
            <a:off x="7820515" y="2964986"/>
            <a:ext cx="0" cy="93727"/>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49" name="Line 204"/>
          <p:cNvSpPr>
            <a:spLocks noChangeShapeType="1"/>
          </p:cNvSpPr>
          <p:nvPr/>
        </p:nvSpPr>
        <p:spPr bwMode="auto">
          <a:xfrm>
            <a:off x="7830859" y="2964986"/>
            <a:ext cx="0" cy="96013"/>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6" name="Line 206"/>
          <p:cNvSpPr>
            <a:spLocks noChangeShapeType="1"/>
          </p:cNvSpPr>
          <p:nvPr/>
        </p:nvSpPr>
        <p:spPr bwMode="auto">
          <a:xfrm>
            <a:off x="7845636" y="2964987"/>
            <a:ext cx="0" cy="104585"/>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7" name="Line 207"/>
          <p:cNvSpPr>
            <a:spLocks noChangeShapeType="1"/>
          </p:cNvSpPr>
          <p:nvPr/>
        </p:nvSpPr>
        <p:spPr bwMode="auto">
          <a:xfrm>
            <a:off x="7855979" y="2964987"/>
            <a:ext cx="0" cy="105728"/>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8" name="Line 208"/>
          <p:cNvSpPr>
            <a:spLocks noChangeShapeType="1"/>
          </p:cNvSpPr>
          <p:nvPr/>
        </p:nvSpPr>
        <p:spPr bwMode="auto">
          <a:xfrm>
            <a:off x="7869278" y="2964987"/>
            <a:ext cx="0" cy="106871"/>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9" name="Line 209"/>
          <p:cNvSpPr>
            <a:spLocks noChangeShapeType="1"/>
          </p:cNvSpPr>
          <p:nvPr/>
        </p:nvSpPr>
        <p:spPr bwMode="auto">
          <a:xfrm>
            <a:off x="7879622" y="2964987"/>
            <a:ext cx="0" cy="108586"/>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1" name="Line 210"/>
          <p:cNvSpPr>
            <a:spLocks noChangeShapeType="1"/>
          </p:cNvSpPr>
          <p:nvPr/>
        </p:nvSpPr>
        <p:spPr bwMode="auto">
          <a:xfrm>
            <a:off x="7894398" y="2964987"/>
            <a:ext cx="0" cy="109729"/>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85" name="Line 211"/>
          <p:cNvSpPr>
            <a:spLocks noChangeShapeType="1"/>
          </p:cNvSpPr>
          <p:nvPr/>
        </p:nvSpPr>
        <p:spPr bwMode="auto">
          <a:xfrm>
            <a:off x="7907697" y="2964987"/>
            <a:ext cx="0" cy="110872"/>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86" name="Line 212"/>
          <p:cNvSpPr>
            <a:spLocks noChangeShapeType="1"/>
          </p:cNvSpPr>
          <p:nvPr/>
        </p:nvSpPr>
        <p:spPr bwMode="auto">
          <a:xfrm>
            <a:off x="7918041" y="2964987"/>
            <a:ext cx="0" cy="117730"/>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87" name="Line 213"/>
          <p:cNvSpPr>
            <a:spLocks noChangeShapeType="1"/>
          </p:cNvSpPr>
          <p:nvPr/>
        </p:nvSpPr>
        <p:spPr bwMode="auto">
          <a:xfrm>
            <a:off x="7932817" y="2964987"/>
            <a:ext cx="0" cy="117730"/>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88" name="Line 214"/>
          <p:cNvSpPr>
            <a:spLocks noChangeShapeType="1"/>
          </p:cNvSpPr>
          <p:nvPr/>
        </p:nvSpPr>
        <p:spPr bwMode="auto">
          <a:xfrm>
            <a:off x="7943160" y="2964987"/>
            <a:ext cx="0" cy="121730"/>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89" name="Line 215"/>
          <p:cNvSpPr>
            <a:spLocks noChangeShapeType="1"/>
          </p:cNvSpPr>
          <p:nvPr/>
        </p:nvSpPr>
        <p:spPr bwMode="auto">
          <a:xfrm>
            <a:off x="7956459" y="2964987"/>
            <a:ext cx="0" cy="121730"/>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90" name="Line 216"/>
          <p:cNvSpPr>
            <a:spLocks noChangeShapeType="1"/>
          </p:cNvSpPr>
          <p:nvPr/>
        </p:nvSpPr>
        <p:spPr bwMode="auto">
          <a:xfrm>
            <a:off x="7966803" y="2964987"/>
            <a:ext cx="0" cy="125731"/>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91" name="Line 217"/>
          <p:cNvSpPr>
            <a:spLocks noChangeShapeType="1"/>
          </p:cNvSpPr>
          <p:nvPr/>
        </p:nvSpPr>
        <p:spPr bwMode="auto">
          <a:xfrm>
            <a:off x="7981579" y="2964987"/>
            <a:ext cx="0" cy="125731"/>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92" name="Line 218"/>
          <p:cNvSpPr>
            <a:spLocks noChangeShapeType="1"/>
          </p:cNvSpPr>
          <p:nvPr/>
        </p:nvSpPr>
        <p:spPr bwMode="auto">
          <a:xfrm>
            <a:off x="7994878" y="2964987"/>
            <a:ext cx="0" cy="127446"/>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93" name="Line 219"/>
          <p:cNvSpPr>
            <a:spLocks noChangeShapeType="1"/>
          </p:cNvSpPr>
          <p:nvPr/>
        </p:nvSpPr>
        <p:spPr bwMode="auto">
          <a:xfrm>
            <a:off x="8006699" y="2964987"/>
            <a:ext cx="0" cy="128589"/>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94" name="Line 220"/>
          <p:cNvSpPr>
            <a:spLocks noChangeShapeType="1"/>
          </p:cNvSpPr>
          <p:nvPr/>
        </p:nvSpPr>
        <p:spPr bwMode="auto">
          <a:xfrm>
            <a:off x="8019998" y="2964987"/>
            <a:ext cx="0" cy="134304"/>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95" name="Line 221"/>
          <p:cNvSpPr>
            <a:spLocks noChangeShapeType="1"/>
          </p:cNvSpPr>
          <p:nvPr/>
        </p:nvSpPr>
        <p:spPr bwMode="auto">
          <a:xfrm>
            <a:off x="8030342" y="2964987"/>
            <a:ext cx="0" cy="143448"/>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96" name="Line 222"/>
          <p:cNvSpPr>
            <a:spLocks noChangeShapeType="1"/>
          </p:cNvSpPr>
          <p:nvPr/>
        </p:nvSpPr>
        <p:spPr bwMode="auto">
          <a:xfrm>
            <a:off x="8045118" y="2964987"/>
            <a:ext cx="0" cy="147448"/>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97" name="Line 223"/>
          <p:cNvSpPr>
            <a:spLocks noChangeShapeType="1"/>
          </p:cNvSpPr>
          <p:nvPr/>
        </p:nvSpPr>
        <p:spPr bwMode="auto">
          <a:xfrm>
            <a:off x="8055461" y="2964987"/>
            <a:ext cx="0" cy="149163"/>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98" name="Line 224"/>
          <p:cNvSpPr>
            <a:spLocks noChangeShapeType="1"/>
          </p:cNvSpPr>
          <p:nvPr/>
        </p:nvSpPr>
        <p:spPr bwMode="auto">
          <a:xfrm>
            <a:off x="8068760" y="2964987"/>
            <a:ext cx="0" cy="150306"/>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99" name="Line 225"/>
          <p:cNvSpPr>
            <a:spLocks noChangeShapeType="1"/>
          </p:cNvSpPr>
          <p:nvPr/>
        </p:nvSpPr>
        <p:spPr bwMode="auto">
          <a:xfrm>
            <a:off x="8083537" y="2964987"/>
            <a:ext cx="0" cy="164022"/>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00" name="Line 226"/>
          <p:cNvSpPr>
            <a:spLocks noChangeShapeType="1"/>
          </p:cNvSpPr>
          <p:nvPr/>
        </p:nvSpPr>
        <p:spPr bwMode="auto">
          <a:xfrm>
            <a:off x="8093880" y="2964987"/>
            <a:ext cx="0" cy="165165"/>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01" name="Line 227"/>
          <p:cNvSpPr>
            <a:spLocks noChangeShapeType="1"/>
          </p:cNvSpPr>
          <p:nvPr/>
        </p:nvSpPr>
        <p:spPr bwMode="auto">
          <a:xfrm>
            <a:off x="8107179" y="2964987"/>
            <a:ext cx="0" cy="172023"/>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02" name="Line 228"/>
          <p:cNvSpPr>
            <a:spLocks noChangeShapeType="1"/>
          </p:cNvSpPr>
          <p:nvPr/>
        </p:nvSpPr>
        <p:spPr bwMode="auto">
          <a:xfrm>
            <a:off x="8117523" y="2964987"/>
            <a:ext cx="0" cy="182881"/>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03" name="Line 229"/>
          <p:cNvSpPr>
            <a:spLocks noChangeShapeType="1"/>
          </p:cNvSpPr>
          <p:nvPr/>
        </p:nvSpPr>
        <p:spPr bwMode="auto">
          <a:xfrm>
            <a:off x="8132299" y="2964987"/>
            <a:ext cx="0" cy="188025"/>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04" name="Line 230"/>
          <p:cNvSpPr>
            <a:spLocks noChangeShapeType="1"/>
          </p:cNvSpPr>
          <p:nvPr/>
        </p:nvSpPr>
        <p:spPr bwMode="auto">
          <a:xfrm>
            <a:off x="8142643" y="2964987"/>
            <a:ext cx="0" cy="196598"/>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05" name="Line 231"/>
          <p:cNvSpPr>
            <a:spLocks noChangeShapeType="1"/>
          </p:cNvSpPr>
          <p:nvPr/>
        </p:nvSpPr>
        <p:spPr bwMode="auto">
          <a:xfrm>
            <a:off x="8155941" y="2964987"/>
            <a:ext cx="0" cy="209742"/>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06" name="Line 232"/>
          <p:cNvSpPr>
            <a:spLocks noChangeShapeType="1"/>
          </p:cNvSpPr>
          <p:nvPr/>
        </p:nvSpPr>
        <p:spPr bwMode="auto">
          <a:xfrm>
            <a:off x="8170718" y="2964987"/>
            <a:ext cx="0" cy="209742"/>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07" name="Line 233"/>
          <p:cNvSpPr>
            <a:spLocks noChangeShapeType="1"/>
          </p:cNvSpPr>
          <p:nvPr/>
        </p:nvSpPr>
        <p:spPr bwMode="auto">
          <a:xfrm>
            <a:off x="8181061" y="2964987"/>
            <a:ext cx="0" cy="209742"/>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08" name="Line 234"/>
          <p:cNvSpPr>
            <a:spLocks noChangeShapeType="1"/>
          </p:cNvSpPr>
          <p:nvPr/>
        </p:nvSpPr>
        <p:spPr bwMode="auto">
          <a:xfrm>
            <a:off x="8194360" y="2964987"/>
            <a:ext cx="0" cy="215457"/>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09" name="Line 235"/>
          <p:cNvSpPr>
            <a:spLocks noChangeShapeType="1"/>
          </p:cNvSpPr>
          <p:nvPr/>
        </p:nvSpPr>
        <p:spPr bwMode="auto">
          <a:xfrm>
            <a:off x="8206181" y="2964987"/>
            <a:ext cx="0" cy="216600"/>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10" name="Line 236"/>
          <p:cNvSpPr>
            <a:spLocks noChangeShapeType="1"/>
          </p:cNvSpPr>
          <p:nvPr/>
        </p:nvSpPr>
        <p:spPr bwMode="auto">
          <a:xfrm>
            <a:off x="8219480" y="2964987"/>
            <a:ext cx="0" cy="218315"/>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11" name="Line 237"/>
          <p:cNvSpPr>
            <a:spLocks noChangeShapeType="1"/>
          </p:cNvSpPr>
          <p:nvPr/>
        </p:nvSpPr>
        <p:spPr bwMode="auto">
          <a:xfrm>
            <a:off x="8229824" y="2964987"/>
            <a:ext cx="0" cy="218315"/>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12" name="Line 238"/>
          <p:cNvSpPr>
            <a:spLocks noChangeShapeType="1"/>
          </p:cNvSpPr>
          <p:nvPr/>
        </p:nvSpPr>
        <p:spPr bwMode="auto">
          <a:xfrm>
            <a:off x="8244600" y="2964987"/>
            <a:ext cx="0" cy="220601"/>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13" name="Line 239"/>
          <p:cNvSpPr>
            <a:spLocks noChangeShapeType="1"/>
          </p:cNvSpPr>
          <p:nvPr/>
        </p:nvSpPr>
        <p:spPr bwMode="auto">
          <a:xfrm>
            <a:off x="8257899" y="2964987"/>
            <a:ext cx="0" cy="224601"/>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14" name="Line 240"/>
          <p:cNvSpPr>
            <a:spLocks noChangeShapeType="1"/>
          </p:cNvSpPr>
          <p:nvPr/>
        </p:nvSpPr>
        <p:spPr bwMode="auto">
          <a:xfrm>
            <a:off x="8268242" y="2964987"/>
            <a:ext cx="0" cy="233174"/>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15" name="Line 241"/>
          <p:cNvSpPr>
            <a:spLocks noChangeShapeType="1"/>
          </p:cNvSpPr>
          <p:nvPr/>
        </p:nvSpPr>
        <p:spPr bwMode="auto">
          <a:xfrm>
            <a:off x="8283019" y="2964987"/>
            <a:ext cx="0" cy="246318"/>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16" name="Line 242"/>
          <p:cNvSpPr>
            <a:spLocks noChangeShapeType="1"/>
          </p:cNvSpPr>
          <p:nvPr/>
        </p:nvSpPr>
        <p:spPr bwMode="auto">
          <a:xfrm>
            <a:off x="8293362" y="2964987"/>
            <a:ext cx="0" cy="268036"/>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17" name="Line 243"/>
          <p:cNvSpPr>
            <a:spLocks noChangeShapeType="1"/>
          </p:cNvSpPr>
          <p:nvPr/>
        </p:nvSpPr>
        <p:spPr bwMode="auto">
          <a:xfrm>
            <a:off x="8306661" y="2964987"/>
            <a:ext cx="0" cy="273751"/>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18" name="Line 244"/>
          <p:cNvSpPr>
            <a:spLocks noChangeShapeType="1"/>
          </p:cNvSpPr>
          <p:nvPr/>
        </p:nvSpPr>
        <p:spPr bwMode="auto">
          <a:xfrm>
            <a:off x="8317005" y="2964987"/>
            <a:ext cx="0" cy="289753"/>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19" name="Line 245"/>
          <p:cNvSpPr>
            <a:spLocks noChangeShapeType="1"/>
          </p:cNvSpPr>
          <p:nvPr/>
        </p:nvSpPr>
        <p:spPr bwMode="auto">
          <a:xfrm>
            <a:off x="8331781" y="2964987"/>
            <a:ext cx="0" cy="296611"/>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20" name="Line 246"/>
          <p:cNvSpPr>
            <a:spLocks noChangeShapeType="1"/>
          </p:cNvSpPr>
          <p:nvPr/>
        </p:nvSpPr>
        <p:spPr bwMode="auto">
          <a:xfrm>
            <a:off x="8345080" y="2964987"/>
            <a:ext cx="0" cy="350904"/>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21" name="Line 247"/>
          <p:cNvSpPr>
            <a:spLocks noChangeShapeType="1"/>
          </p:cNvSpPr>
          <p:nvPr/>
        </p:nvSpPr>
        <p:spPr bwMode="auto">
          <a:xfrm>
            <a:off x="8355423" y="2964987"/>
            <a:ext cx="0" cy="377765"/>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22" name="Line 248"/>
          <p:cNvSpPr>
            <a:spLocks noChangeShapeType="1"/>
          </p:cNvSpPr>
          <p:nvPr/>
        </p:nvSpPr>
        <p:spPr bwMode="auto">
          <a:xfrm>
            <a:off x="8370200" y="2964987"/>
            <a:ext cx="0" cy="384623"/>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23" name="Line 249"/>
          <p:cNvSpPr>
            <a:spLocks noChangeShapeType="1"/>
          </p:cNvSpPr>
          <p:nvPr/>
        </p:nvSpPr>
        <p:spPr bwMode="auto">
          <a:xfrm>
            <a:off x="8380543" y="2964987"/>
            <a:ext cx="0" cy="402339"/>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24" name="Line 250"/>
          <p:cNvSpPr>
            <a:spLocks noChangeShapeType="1"/>
          </p:cNvSpPr>
          <p:nvPr/>
        </p:nvSpPr>
        <p:spPr bwMode="auto">
          <a:xfrm>
            <a:off x="8393842" y="2964987"/>
            <a:ext cx="0" cy="424056"/>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25" name="Line 251"/>
          <p:cNvSpPr>
            <a:spLocks noChangeShapeType="1"/>
          </p:cNvSpPr>
          <p:nvPr/>
        </p:nvSpPr>
        <p:spPr bwMode="auto">
          <a:xfrm>
            <a:off x="8405663" y="2964987"/>
            <a:ext cx="0" cy="449774"/>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26" name="Line 252"/>
          <p:cNvSpPr>
            <a:spLocks noChangeShapeType="1"/>
          </p:cNvSpPr>
          <p:nvPr/>
        </p:nvSpPr>
        <p:spPr bwMode="auto">
          <a:xfrm>
            <a:off x="8418962" y="2964987"/>
            <a:ext cx="0" cy="503496"/>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27" name="Line 253"/>
          <p:cNvSpPr>
            <a:spLocks noChangeShapeType="1"/>
          </p:cNvSpPr>
          <p:nvPr/>
        </p:nvSpPr>
        <p:spPr bwMode="auto">
          <a:xfrm>
            <a:off x="8433739" y="2964987"/>
            <a:ext cx="0" cy="516069"/>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28" name="Line 254"/>
          <p:cNvSpPr>
            <a:spLocks noChangeShapeType="1"/>
          </p:cNvSpPr>
          <p:nvPr/>
        </p:nvSpPr>
        <p:spPr bwMode="auto">
          <a:xfrm>
            <a:off x="8444082" y="2964987"/>
            <a:ext cx="0" cy="516069"/>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29" name="Line 255"/>
          <p:cNvSpPr>
            <a:spLocks noChangeShapeType="1"/>
          </p:cNvSpPr>
          <p:nvPr/>
        </p:nvSpPr>
        <p:spPr bwMode="auto">
          <a:xfrm>
            <a:off x="8457381" y="2964987"/>
            <a:ext cx="0" cy="516069"/>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30" name="Line 256"/>
          <p:cNvSpPr>
            <a:spLocks noChangeShapeType="1"/>
          </p:cNvSpPr>
          <p:nvPr/>
        </p:nvSpPr>
        <p:spPr bwMode="auto">
          <a:xfrm>
            <a:off x="8467724" y="2964987"/>
            <a:ext cx="0" cy="522927"/>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31" name="Line 257"/>
          <p:cNvSpPr>
            <a:spLocks noChangeShapeType="1"/>
          </p:cNvSpPr>
          <p:nvPr/>
        </p:nvSpPr>
        <p:spPr bwMode="auto">
          <a:xfrm>
            <a:off x="8482501" y="2964987"/>
            <a:ext cx="0" cy="610938"/>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32" name="Line 258"/>
          <p:cNvSpPr>
            <a:spLocks noChangeShapeType="1"/>
          </p:cNvSpPr>
          <p:nvPr/>
        </p:nvSpPr>
        <p:spPr bwMode="auto">
          <a:xfrm>
            <a:off x="8492844" y="2964987"/>
            <a:ext cx="0" cy="636656"/>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33" name="Line 259"/>
          <p:cNvSpPr>
            <a:spLocks noChangeShapeType="1"/>
          </p:cNvSpPr>
          <p:nvPr/>
        </p:nvSpPr>
        <p:spPr bwMode="auto">
          <a:xfrm>
            <a:off x="8506143" y="2964987"/>
            <a:ext cx="0" cy="638942"/>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34" name="Line 260"/>
          <p:cNvSpPr>
            <a:spLocks noChangeShapeType="1"/>
          </p:cNvSpPr>
          <p:nvPr/>
        </p:nvSpPr>
        <p:spPr bwMode="auto">
          <a:xfrm>
            <a:off x="8520920" y="2964987"/>
            <a:ext cx="0" cy="745813"/>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35" name="Line 261"/>
          <p:cNvSpPr>
            <a:spLocks noChangeShapeType="1"/>
          </p:cNvSpPr>
          <p:nvPr/>
        </p:nvSpPr>
        <p:spPr bwMode="auto">
          <a:xfrm>
            <a:off x="5194741" y="2219173"/>
            <a:ext cx="45807"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36" name="Line 262"/>
          <p:cNvSpPr>
            <a:spLocks noChangeShapeType="1"/>
          </p:cNvSpPr>
          <p:nvPr/>
        </p:nvSpPr>
        <p:spPr bwMode="auto">
          <a:xfrm>
            <a:off x="5194741" y="2367764"/>
            <a:ext cx="45807"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37" name="Line 263"/>
          <p:cNvSpPr>
            <a:spLocks noChangeShapeType="1"/>
          </p:cNvSpPr>
          <p:nvPr/>
        </p:nvSpPr>
        <p:spPr bwMode="auto">
          <a:xfrm>
            <a:off x="5194741" y="2516927"/>
            <a:ext cx="45807"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38" name="Line 264"/>
          <p:cNvSpPr>
            <a:spLocks noChangeShapeType="1"/>
          </p:cNvSpPr>
          <p:nvPr/>
        </p:nvSpPr>
        <p:spPr bwMode="auto">
          <a:xfrm>
            <a:off x="5194741" y="2667233"/>
            <a:ext cx="45807"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39" name="Line 265"/>
          <p:cNvSpPr>
            <a:spLocks noChangeShapeType="1"/>
          </p:cNvSpPr>
          <p:nvPr/>
        </p:nvSpPr>
        <p:spPr bwMode="auto">
          <a:xfrm>
            <a:off x="5194741" y="2816395"/>
            <a:ext cx="45807"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40" name="Line 266"/>
          <p:cNvSpPr>
            <a:spLocks noChangeShapeType="1"/>
          </p:cNvSpPr>
          <p:nvPr/>
        </p:nvSpPr>
        <p:spPr bwMode="auto">
          <a:xfrm>
            <a:off x="5194741" y="2964987"/>
            <a:ext cx="45807"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41" name="Line 267"/>
          <p:cNvSpPr>
            <a:spLocks noChangeShapeType="1"/>
          </p:cNvSpPr>
          <p:nvPr/>
        </p:nvSpPr>
        <p:spPr bwMode="auto">
          <a:xfrm>
            <a:off x="5237593" y="2964987"/>
            <a:ext cx="3506451" cy="0"/>
          </a:xfrm>
          <a:prstGeom prst="line">
            <a:avLst/>
          </a:prstGeom>
          <a:noFill/>
          <a:ln w="19050" cap="flat">
            <a:solidFill>
              <a:schemeClr val="tx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44" name="Line 270"/>
          <p:cNvSpPr>
            <a:spLocks noChangeShapeType="1"/>
          </p:cNvSpPr>
          <p:nvPr/>
        </p:nvSpPr>
        <p:spPr bwMode="auto">
          <a:xfrm>
            <a:off x="5194741" y="3114150"/>
            <a:ext cx="45807"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45" name="Line 271"/>
          <p:cNvSpPr>
            <a:spLocks noChangeShapeType="1"/>
          </p:cNvSpPr>
          <p:nvPr/>
        </p:nvSpPr>
        <p:spPr bwMode="auto">
          <a:xfrm>
            <a:off x="5194741" y="3262741"/>
            <a:ext cx="45807"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46" name="Line 272"/>
          <p:cNvSpPr>
            <a:spLocks noChangeShapeType="1"/>
          </p:cNvSpPr>
          <p:nvPr/>
        </p:nvSpPr>
        <p:spPr bwMode="auto">
          <a:xfrm>
            <a:off x="5194741" y="3411904"/>
            <a:ext cx="45807"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47" name="Line 273"/>
          <p:cNvSpPr>
            <a:spLocks noChangeShapeType="1"/>
          </p:cNvSpPr>
          <p:nvPr/>
        </p:nvSpPr>
        <p:spPr bwMode="auto">
          <a:xfrm>
            <a:off x="5194741" y="3560495"/>
            <a:ext cx="45807"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48" name="Line 274"/>
          <p:cNvSpPr>
            <a:spLocks noChangeShapeType="1"/>
          </p:cNvSpPr>
          <p:nvPr/>
        </p:nvSpPr>
        <p:spPr bwMode="auto">
          <a:xfrm>
            <a:off x="5194741" y="3709658"/>
            <a:ext cx="45807"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49" name="Freeform 275"/>
          <p:cNvSpPr>
            <a:spLocks/>
          </p:cNvSpPr>
          <p:nvPr/>
        </p:nvSpPr>
        <p:spPr bwMode="auto">
          <a:xfrm>
            <a:off x="5240548" y="2208504"/>
            <a:ext cx="3503496" cy="1501201"/>
          </a:xfrm>
          <a:custGeom>
            <a:avLst/>
            <a:gdLst>
              <a:gd name="T0" fmla="*/ 2371 w 2371"/>
              <a:gd name="T1" fmla="*/ 2610 h 2610"/>
              <a:gd name="T2" fmla="*/ 0 w 2371"/>
              <a:gd name="T3" fmla="*/ 2610 h 2610"/>
              <a:gd name="T4" fmla="*/ 0 w 2371"/>
              <a:gd name="T5" fmla="*/ 0 h 2610"/>
            </a:gdLst>
            <a:ahLst/>
            <a:cxnLst>
              <a:cxn ang="0">
                <a:pos x="T0" y="T1"/>
              </a:cxn>
              <a:cxn ang="0">
                <a:pos x="T2" y="T3"/>
              </a:cxn>
              <a:cxn ang="0">
                <a:pos x="T4" y="T5"/>
              </a:cxn>
            </a:cxnLst>
            <a:rect l="0" t="0" r="r" b="b"/>
            <a:pathLst>
              <a:path w="2371" h="2610">
                <a:moveTo>
                  <a:pt x="2371" y="2610"/>
                </a:moveTo>
                <a:lnTo>
                  <a:pt x="0" y="2610"/>
                </a:lnTo>
                <a:lnTo>
                  <a:pt x="0" y="0"/>
                </a:lnTo>
              </a:path>
            </a:pathLst>
          </a:cu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142" name="Line 268"/>
          <p:cNvSpPr>
            <a:spLocks noChangeShapeType="1"/>
          </p:cNvSpPr>
          <p:nvPr/>
        </p:nvSpPr>
        <p:spPr bwMode="auto">
          <a:xfrm>
            <a:off x="5237593" y="2816395"/>
            <a:ext cx="3506451" cy="0"/>
          </a:xfrm>
          <a:prstGeom prst="line">
            <a:avLst/>
          </a:prstGeom>
          <a:noFill/>
          <a:ln w="12700" cap="flat">
            <a:solidFill>
              <a:schemeClr val="tx2"/>
            </a:solidFill>
            <a:prstDash val="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27" name="Line 553"/>
          <p:cNvSpPr>
            <a:spLocks noChangeShapeType="1"/>
          </p:cNvSpPr>
          <p:nvPr/>
        </p:nvSpPr>
        <p:spPr bwMode="auto">
          <a:xfrm>
            <a:off x="5237597" y="5147996"/>
            <a:ext cx="3506746" cy="0"/>
          </a:xfrm>
          <a:prstGeom prst="line">
            <a:avLst/>
          </a:prstGeom>
          <a:noFill/>
          <a:ln w="12700" cap="flat">
            <a:solidFill>
              <a:schemeClr val="tx2"/>
            </a:solidFill>
            <a:prstDash val="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0" name="TextBox 29"/>
          <p:cNvSpPr txBox="1"/>
          <p:nvPr/>
        </p:nvSpPr>
        <p:spPr>
          <a:xfrm>
            <a:off x="5244176" y="5716570"/>
            <a:ext cx="3500440" cy="153888"/>
          </a:xfrm>
          <a:prstGeom prst="rect">
            <a:avLst/>
          </a:prstGeom>
          <a:noFill/>
        </p:spPr>
        <p:txBody>
          <a:bodyPr wrap="square" tIns="0" bIns="0" rtlCol="0">
            <a:spAutoFit/>
          </a:bodyPr>
          <a:lstStyle/>
          <a:p>
            <a:pPr algn="ctr"/>
            <a:r>
              <a:rPr lang="en-GB" sz="1000" b="1" dirty="0">
                <a:solidFill>
                  <a:schemeClr val="tx1">
                    <a:lumMod val="65000"/>
                    <a:lumOff val="35000"/>
                  </a:schemeClr>
                </a:solidFill>
              </a:rPr>
              <a:t>Patient </a:t>
            </a:r>
            <a:r>
              <a:rPr lang="en-GB" sz="1000" b="1" dirty="0" smtClean="0">
                <a:solidFill>
                  <a:schemeClr val="tx1">
                    <a:lumMod val="65000"/>
                    <a:lumOff val="35000"/>
                  </a:schemeClr>
                </a:solidFill>
              </a:rPr>
              <a:t>Index Sorted </a:t>
            </a:r>
            <a:r>
              <a:rPr lang="en-GB" sz="1000" b="1" dirty="0">
                <a:solidFill>
                  <a:schemeClr val="tx1">
                    <a:lumMod val="65000"/>
                    <a:lumOff val="35000"/>
                  </a:schemeClr>
                </a:solidFill>
              </a:rPr>
              <a:t>by </a:t>
            </a:r>
            <a:r>
              <a:rPr lang="en-GB" sz="1000" b="1" dirty="0" smtClean="0">
                <a:solidFill>
                  <a:schemeClr val="tx1">
                    <a:lumMod val="65000"/>
                    <a:lumOff val="35000"/>
                  </a:schemeClr>
                </a:solidFill>
              </a:rPr>
              <a:t>Maximum Decrease </a:t>
            </a:r>
            <a:r>
              <a:rPr lang="en-GB" sz="1000" b="1" dirty="0">
                <a:solidFill>
                  <a:schemeClr val="tx1">
                    <a:lumMod val="65000"/>
                    <a:lumOff val="35000"/>
                  </a:schemeClr>
                </a:solidFill>
              </a:rPr>
              <a:t>(%)</a:t>
            </a:r>
          </a:p>
        </p:txBody>
      </p:sp>
      <p:sp>
        <p:nvSpPr>
          <p:cNvPr id="49" name="TextBox 48"/>
          <p:cNvSpPr txBox="1"/>
          <p:nvPr/>
        </p:nvSpPr>
        <p:spPr>
          <a:xfrm>
            <a:off x="4964090" y="5608843"/>
            <a:ext cx="198772"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–100</a:t>
            </a:r>
          </a:p>
        </p:txBody>
      </p:sp>
      <p:sp>
        <p:nvSpPr>
          <p:cNvPr id="50" name="TextBox 49"/>
          <p:cNvSpPr txBox="1"/>
          <p:nvPr/>
        </p:nvSpPr>
        <p:spPr>
          <a:xfrm>
            <a:off x="5013782" y="5477159"/>
            <a:ext cx="149080"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–80</a:t>
            </a:r>
          </a:p>
        </p:txBody>
      </p:sp>
      <p:sp>
        <p:nvSpPr>
          <p:cNvPr id="51" name="TextBox 50"/>
          <p:cNvSpPr txBox="1"/>
          <p:nvPr/>
        </p:nvSpPr>
        <p:spPr>
          <a:xfrm>
            <a:off x="5013782" y="5327140"/>
            <a:ext cx="149080"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–60</a:t>
            </a:r>
          </a:p>
        </p:txBody>
      </p:sp>
      <p:sp>
        <p:nvSpPr>
          <p:cNvPr id="52" name="TextBox 51"/>
          <p:cNvSpPr txBox="1"/>
          <p:nvPr/>
        </p:nvSpPr>
        <p:spPr>
          <a:xfrm>
            <a:off x="5013782" y="5172907"/>
            <a:ext cx="149080"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–40</a:t>
            </a:r>
          </a:p>
        </p:txBody>
      </p:sp>
      <p:sp>
        <p:nvSpPr>
          <p:cNvPr id="53" name="TextBox 52"/>
          <p:cNvSpPr txBox="1"/>
          <p:nvPr/>
        </p:nvSpPr>
        <p:spPr>
          <a:xfrm>
            <a:off x="5016291" y="5019706"/>
            <a:ext cx="149080"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–20</a:t>
            </a:r>
          </a:p>
        </p:txBody>
      </p:sp>
      <p:sp>
        <p:nvSpPr>
          <p:cNvPr id="54" name="TextBox 53"/>
          <p:cNvSpPr txBox="1"/>
          <p:nvPr/>
        </p:nvSpPr>
        <p:spPr>
          <a:xfrm>
            <a:off x="5118061" y="4862553"/>
            <a:ext cx="49694"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0</a:t>
            </a:r>
          </a:p>
        </p:txBody>
      </p:sp>
      <p:sp>
        <p:nvSpPr>
          <p:cNvPr id="55" name="TextBox 54"/>
          <p:cNvSpPr txBox="1"/>
          <p:nvPr/>
        </p:nvSpPr>
        <p:spPr>
          <a:xfrm>
            <a:off x="5066117" y="4715261"/>
            <a:ext cx="99386"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20</a:t>
            </a:r>
          </a:p>
        </p:txBody>
      </p:sp>
      <p:sp>
        <p:nvSpPr>
          <p:cNvPr id="56" name="TextBox 55"/>
          <p:cNvSpPr txBox="1"/>
          <p:nvPr/>
        </p:nvSpPr>
        <p:spPr>
          <a:xfrm>
            <a:off x="5068497" y="4563821"/>
            <a:ext cx="99386"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40</a:t>
            </a:r>
          </a:p>
        </p:txBody>
      </p:sp>
      <p:sp>
        <p:nvSpPr>
          <p:cNvPr id="57" name="TextBox 56"/>
          <p:cNvSpPr txBox="1"/>
          <p:nvPr/>
        </p:nvSpPr>
        <p:spPr>
          <a:xfrm>
            <a:off x="5065727" y="4411307"/>
            <a:ext cx="99386"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60</a:t>
            </a:r>
          </a:p>
        </p:txBody>
      </p:sp>
      <p:sp>
        <p:nvSpPr>
          <p:cNvPr id="58" name="TextBox 57"/>
          <p:cNvSpPr txBox="1"/>
          <p:nvPr/>
        </p:nvSpPr>
        <p:spPr>
          <a:xfrm>
            <a:off x="5066117" y="4258528"/>
            <a:ext cx="99386"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80</a:t>
            </a:r>
          </a:p>
        </p:txBody>
      </p:sp>
      <p:sp>
        <p:nvSpPr>
          <p:cNvPr id="59" name="TextBox 58"/>
          <p:cNvSpPr txBox="1"/>
          <p:nvPr/>
        </p:nvSpPr>
        <p:spPr>
          <a:xfrm>
            <a:off x="5016163" y="4118819"/>
            <a:ext cx="149080" cy="107722"/>
          </a:xfrm>
          <a:prstGeom prst="rect">
            <a:avLst/>
          </a:prstGeom>
          <a:noFill/>
        </p:spPr>
        <p:txBody>
          <a:bodyPr wrap="none" lIns="0" tIns="0" rIns="0" bIns="0" rtlCol="0" anchor="ctr" anchorCtr="0">
            <a:spAutoFit/>
          </a:bodyPr>
          <a:lstStyle/>
          <a:p>
            <a:pPr algn="r"/>
            <a:r>
              <a:rPr lang="en-GB" sz="700" b="1" dirty="0">
                <a:solidFill>
                  <a:schemeClr val="tx1">
                    <a:lumMod val="65000"/>
                    <a:lumOff val="35000"/>
                  </a:schemeClr>
                </a:solidFill>
              </a:rPr>
              <a:t>100</a:t>
            </a:r>
          </a:p>
        </p:txBody>
      </p:sp>
      <p:sp>
        <p:nvSpPr>
          <p:cNvPr id="60" name="TextBox 59"/>
          <p:cNvSpPr txBox="1"/>
          <p:nvPr/>
        </p:nvSpPr>
        <p:spPr>
          <a:xfrm>
            <a:off x="7696066" y="4154278"/>
            <a:ext cx="1091646" cy="430887"/>
          </a:xfrm>
          <a:prstGeom prst="rect">
            <a:avLst/>
          </a:prstGeom>
          <a:noFill/>
        </p:spPr>
        <p:txBody>
          <a:bodyPr wrap="none" lIns="0" tIns="0" rIns="0" bIns="0" rtlCol="0">
            <a:spAutoFit/>
          </a:bodyPr>
          <a:lstStyle/>
          <a:p>
            <a:r>
              <a:rPr lang="en-GB" sz="700" b="1" dirty="0">
                <a:solidFill>
                  <a:schemeClr val="tx1">
                    <a:lumMod val="65000"/>
                    <a:lumOff val="35000"/>
                  </a:schemeClr>
                </a:solidFill>
              </a:rPr>
              <a:t>≥20% increase (n=74)</a:t>
            </a:r>
          </a:p>
          <a:p>
            <a:r>
              <a:rPr lang="en-GB" sz="700" b="1" dirty="0">
                <a:solidFill>
                  <a:schemeClr val="tx1">
                    <a:lumMod val="65000"/>
                    <a:lumOff val="35000"/>
                  </a:schemeClr>
                </a:solidFill>
              </a:rPr>
              <a:t>0–&lt;20% increase (n=101)</a:t>
            </a:r>
          </a:p>
          <a:p>
            <a:r>
              <a:rPr lang="en-GB" sz="700" b="1" dirty="0">
                <a:solidFill>
                  <a:schemeClr val="tx1">
                    <a:lumMod val="65000"/>
                    <a:lumOff val="35000"/>
                  </a:schemeClr>
                </a:solidFill>
              </a:rPr>
              <a:t>&gt;0–&lt;30% decrease (n=77)</a:t>
            </a:r>
          </a:p>
          <a:p>
            <a:r>
              <a:rPr lang="en-GB" sz="700" b="1" dirty="0">
                <a:solidFill>
                  <a:schemeClr val="tx1">
                    <a:lumMod val="65000"/>
                    <a:lumOff val="35000"/>
                  </a:schemeClr>
                </a:solidFill>
              </a:rPr>
              <a:t>≥30% decrease (n=13)</a:t>
            </a:r>
          </a:p>
        </p:txBody>
      </p:sp>
      <p:cxnSp>
        <p:nvCxnSpPr>
          <p:cNvPr id="62" name="Straight Connector 61"/>
          <p:cNvCxnSpPr/>
          <p:nvPr/>
        </p:nvCxnSpPr>
        <p:spPr>
          <a:xfrm>
            <a:off x="7530141" y="4314688"/>
            <a:ext cx="129175" cy="0"/>
          </a:xfrm>
          <a:prstGeom prst="line">
            <a:avLst/>
          </a:prstGeom>
          <a:solidFill>
            <a:srgbClr val="FFFFFF"/>
          </a:solidFill>
          <a:ln w="190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cxnSp>
      <p:cxnSp>
        <p:nvCxnSpPr>
          <p:cNvPr id="63" name="Straight Connector 62"/>
          <p:cNvCxnSpPr/>
          <p:nvPr/>
        </p:nvCxnSpPr>
        <p:spPr>
          <a:xfrm>
            <a:off x="7530141" y="4206737"/>
            <a:ext cx="129175" cy="0"/>
          </a:xfrm>
          <a:prstGeom prst="line">
            <a:avLst/>
          </a:prstGeom>
          <a:solidFill>
            <a:srgbClr val="FFFFFF"/>
          </a:solidFill>
          <a:ln w="190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cxnSp>
      <p:cxnSp>
        <p:nvCxnSpPr>
          <p:cNvPr id="64" name="Straight Connector 63"/>
          <p:cNvCxnSpPr/>
          <p:nvPr/>
        </p:nvCxnSpPr>
        <p:spPr>
          <a:xfrm>
            <a:off x="7530141" y="4422639"/>
            <a:ext cx="129175" cy="0"/>
          </a:xfrm>
          <a:prstGeom prst="line">
            <a:avLst/>
          </a:prstGeom>
          <a:solidFill>
            <a:srgbClr val="FFFFFF"/>
          </a:solidFill>
          <a:ln w="190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cxnSp>
        <p:nvCxnSpPr>
          <p:cNvPr id="65" name="Straight Connector 64"/>
          <p:cNvCxnSpPr/>
          <p:nvPr/>
        </p:nvCxnSpPr>
        <p:spPr>
          <a:xfrm>
            <a:off x="7530141" y="4530591"/>
            <a:ext cx="129175" cy="0"/>
          </a:xfrm>
          <a:prstGeom prst="line">
            <a:avLst/>
          </a:prstGeom>
          <a:solidFill>
            <a:srgbClr val="FFFFFF"/>
          </a:solidFill>
          <a:ln w="19050">
            <a:solidFill>
              <a:srgbClr val="00BDEB"/>
            </a:solidFill>
          </a:ln>
          <a:effectLst/>
        </p:spPr>
        <p:style>
          <a:lnRef idx="2">
            <a:schemeClr val="accent1"/>
          </a:lnRef>
          <a:fillRef idx="0">
            <a:schemeClr val="accent1"/>
          </a:fillRef>
          <a:effectRef idx="1">
            <a:schemeClr val="accent1"/>
          </a:effectRef>
          <a:fontRef idx="minor">
            <a:schemeClr val="tx1"/>
          </a:fontRef>
        </p:style>
      </p:cxnSp>
      <p:sp>
        <p:nvSpPr>
          <p:cNvPr id="68" name="TextBox 67"/>
          <p:cNvSpPr txBox="1"/>
          <p:nvPr/>
        </p:nvSpPr>
        <p:spPr>
          <a:xfrm>
            <a:off x="4566105" y="4168566"/>
            <a:ext cx="380480" cy="1511700"/>
          </a:xfrm>
          <a:prstGeom prst="rect">
            <a:avLst/>
          </a:prstGeom>
          <a:noFill/>
        </p:spPr>
        <p:txBody>
          <a:bodyPr vert="vert270" wrap="square" lIns="36000" tIns="0" rIns="36000" bIns="0" rtlCol="0">
            <a:spAutoFit/>
          </a:bodyPr>
          <a:lstStyle/>
          <a:p>
            <a:pPr algn="ctr"/>
            <a:r>
              <a:rPr lang="en-GB" sz="1000" b="1" dirty="0">
                <a:solidFill>
                  <a:schemeClr val="tx1">
                    <a:lumMod val="65000"/>
                    <a:lumOff val="35000"/>
                  </a:schemeClr>
                </a:solidFill>
              </a:rPr>
              <a:t>Maximum </a:t>
            </a:r>
            <a:r>
              <a:rPr lang="en-GB" sz="1000" b="1" dirty="0" smtClean="0">
                <a:solidFill>
                  <a:schemeClr val="tx1">
                    <a:lumMod val="65000"/>
                    <a:lumOff val="35000"/>
                  </a:schemeClr>
                </a:solidFill>
              </a:rPr>
              <a:t>Decrease From Baseline </a:t>
            </a:r>
            <a:r>
              <a:rPr lang="en-GB" sz="1000" b="1" dirty="0">
                <a:solidFill>
                  <a:schemeClr val="tx1">
                    <a:lumMod val="65000"/>
                    <a:lumOff val="35000"/>
                  </a:schemeClr>
                </a:solidFill>
              </a:rPr>
              <a:t>SLD (%)</a:t>
            </a:r>
          </a:p>
        </p:txBody>
      </p:sp>
      <p:sp>
        <p:nvSpPr>
          <p:cNvPr id="434" name="Line 279"/>
          <p:cNvSpPr>
            <a:spLocks noChangeShapeType="1"/>
          </p:cNvSpPr>
          <p:nvPr/>
        </p:nvSpPr>
        <p:spPr bwMode="auto">
          <a:xfrm flipV="1">
            <a:off x="5345474" y="4174319"/>
            <a:ext cx="0" cy="747000"/>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35" name="Line 280"/>
          <p:cNvSpPr>
            <a:spLocks noChangeShapeType="1"/>
          </p:cNvSpPr>
          <p:nvPr/>
        </p:nvSpPr>
        <p:spPr bwMode="auto">
          <a:xfrm flipV="1">
            <a:off x="5360252" y="4213816"/>
            <a:ext cx="0" cy="707503"/>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36" name="Line 281"/>
          <p:cNvSpPr>
            <a:spLocks noChangeShapeType="1"/>
          </p:cNvSpPr>
          <p:nvPr/>
        </p:nvSpPr>
        <p:spPr bwMode="auto">
          <a:xfrm flipV="1">
            <a:off x="5370596" y="4214960"/>
            <a:ext cx="0" cy="706358"/>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37" name="Line 282"/>
          <p:cNvSpPr>
            <a:spLocks noChangeShapeType="1"/>
          </p:cNvSpPr>
          <p:nvPr/>
        </p:nvSpPr>
        <p:spPr bwMode="auto">
          <a:xfrm flipV="1">
            <a:off x="5383896" y="4313988"/>
            <a:ext cx="0" cy="607331"/>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38" name="Line 283"/>
          <p:cNvSpPr>
            <a:spLocks noChangeShapeType="1"/>
          </p:cNvSpPr>
          <p:nvPr/>
        </p:nvSpPr>
        <p:spPr bwMode="auto">
          <a:xfrm flipV="1">
            <a:off x="5394240" y="4354629"/>
            <a:ext cx="0" cy="566689"/>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39" name="Line 284"/>
          <p:cNvSpPr>
            <a:spLocks noChangeShapeType="1"/>
          </p:cNvSpPr>
          <p:nvPr/>
        </p:nvSpPr>
        <p:spPr bwMode="auto">
          <a:xfrm flipV="1">
            <a:off x="5409018" y="4354629"/>
            <a:ext cx="0" cy="566689"/>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40" name="Line 285"/>
          <p:cNvSpPr>
            <a:spLocks noChangeShapeType="1"/>
          </p:cNvSpPr>
          <p:nvPr/>
        </p:nvSpPr>
        <p:spPr bwMode="auto">
          <a:xfrm flipV="1">
            <a:off x="5419362" y="4358636"/>
            <a:ext cx="0" cy="562682"/>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41" name="Line 286"/>
          <p:cNvSpPr>
            <a:spLocks noChangeShapeType="1"/>
          </p:cNvSpPr>
          <p:nvPr/>
        </p:nvSpPr>
        <p:spPr bwMode="auto">
          <a:xfrm flipV="1">
            <a:off x="5434140" y="4369512"/>
            <a:ext cx="0" cy="551807"/>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42" name="Line 287"/>
          <p:cNvSpPr>
            <a:spLocks noChangeShapeType="1"/>
          </p:cNvSpPr>
          <p:nvPr/>
        </p:nvSpPr>
        <p:spPr bwMode="auto">
          <a:xfrm flipV="1">
            <a:off x="5447440" y="4381533"/>
            <a:ext cx="0" cy="539786"/>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43" name="Line 288"/>
          <p:cNvSpPr>
            <a:spLocks noChangeShapeType="1"/>
          </p:cNvSpPr>
          <p:nvPr/>
        </p:nvSpPr>
        <p:spPr bwMode="auto">
          <a:xfrm flipV="1">
            <a:off x="5457784" y="4409009"/>
            <a:ext cx="0" cy="512310"/>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44" name="Line 289"/>
          <p:cNvSpPr>
            <a:spLocks noChangeShapeType="1"/>
          </p:cNvSpPr>
          <p:nvPr/>
        </p:nvSpPr>
        <p:spPr bwMode="auto">
          <a:xfrm flipV="1">
            <a:off x="5472562" y="4418167"/>
            <a:ext cx="0" cy="503151"/>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45" name="Line 290"/>
          <p:cNvSpPr>
            <a:spLocks noChangeShapeType="1"/>
          </p:cNvSpPr>
          <p:nvPr/>
        </p:nvSpPr>
        <p:spPr bwMode="auto">
          <a:xfrm flipV="1">
            <a:off x="5482906" y="4438774"/>
            <a:ext cx="0" cy="482545"/>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46" name="Line 291"/>
          <p:cNvSpPr>
            <a:spLocks noChangeShapeType="1"/>
          </p:cNvSpPr>
          <p:nvPr/>
        </p:nvSpPr>
        <p:spPr bwMode="auto">
          <a:xfrm flipV="1">
            <a:off x="5496206" y="4473691"/>
            <a:ext cx="0" cy="447627"/>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47" name="Line 292"/>
          <p:cNvSpPr>
            <a:spLocks noChangeShapeType="1"/>
          </p:cNvSpPr>
          <p:nvPr/>
        </p:nvSpPr>
        <p:spPr bwMode="auto">
          <a:xfrm flipV="1">
            <a:off x="5506551" y="4521202"/>
            <a:ext cx="0" cy="400117"/>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48" name="Line 293"/>
          <p:cNvSpPr>
            <a:spLocks noChangeShapeType="1"/>
          </p:cNvSpPr>
          <p:nvPr/>
        </p:nvSpPr>
        <p:spPr bwMode="auto">
          <a:xfrm flipV="1">
            <a:off x="5521328" y="4528071"/>
            <a:ext cx="0" cy="393248"/>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49" name="Line 294"/>
          <p:cNvSpPr>
            <a:spLocks noChangeShapeType="1"/>
          </p:cNvSpPr>
          <p:nvPr/>
        </p:nvSpPr>
        <p:spPr bwMode="auto">
          <a:xfrm flipV="1">
            <a:off x="5534628" y="4541808"/>
            <a:ext cx="0" cy="379510"/>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50" name="Line 295"/>
          <p:cNvSpPr>
            <a:spLocks noChangeShapeType="1"/>
          </p:cNvSpPr>
          <p:nvPr/>
        </p:nvSpPr>
        <p:spPr bwMode="auto">
          <a:xfrm flipV="1">
            <a:off x="5544973" y="4544670"/>
            <a:ext cx="0" cy="376648"/>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51" name="Line 296"/>
          <p:cNvSpPr>
            <a:spLocks noChangeShapeType="1"/>
          </p:cNvSpPr>
          <p:nvPr/>
        </p:nvSpPr>
        <p:spPr bwMode="auto">
          <a:xfrm flipV="1">
            <a:off x="5559750" y="4550967"/>
            <a:ext cx="0" cy="370351"/>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52" name="Line 297"/>
          <p:cNvSpPr>
            <a:spLocks noChangeShapeType="1"/>
          </p:cNvSpPr>
          <p:nvPr/>
        </p:nvSpPr>
        <p:spPr bwMode="auto">
          <a:xfrm flipV="1">
            <a:off x="5570095" y="4553829"/>
            <a:ext cx="0" cy="367489"/>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53" name="Line 298"/>
          <p:cNvSpPr>
            <a:spLocks noChangeShapeType="1"/>
          </p:cNvSpPr>
          <p:nvPr/>
        </p:nvSpPr>
        <p:spPr bwMode="auto">
          <a:xfrm flipV="1">
            <a:off x="5583395" y="4576726"/>
            <a:ext cx="0" cy="344593"/>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54" name="Line 299"/>
          <p:cNvSpPr>
            <a:spLocks noChangeShapeType="1"/>
          </p:cNvSpPr>
          <p:nvPr/>
        </p:nvSpPr>
        <p:spPr bwMode="auto">
          <a:xfrm flipV="1">
            <a:off x="5593739" y="4598477"/>
            <a:ext cx="0" cy="322841"/>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55" name="Line 300"/>
          <p:cNvSpPr>
            <a:spLocks noChangeShapeType="1"/>
          </p:cNvSpPr>
          <p:nvPr/>
        </p:nvSpPr>
        <p:spPr bwMode="auto">
          <a:xfrm flipV="1">
            <a:off x="5608517" y="4607064"/>
            <a:ext cx="0" cy="314255"/>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56" name="Line 301"/>
          <p:cNvSpPr>
            <a:spLocks noChangeShapeType="1"/>
          </p:cNvSpPr>
          <p:nvPr/>
        </p:nvSpPr>
        <p:spPr bwMode="auto">
          <a:xfrm flipV="1">
            <a:off x="5621817" y="4617939"/>
            <a:ext cx="0" cy="303379"/>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57" name="Line 302"/>
          <p:cNvSpPr>
            <a:spLocks noChangeShapeType="1"/>
          </p:cNvSpPr>
          <p:nvPr/>
        </p:nvSpPr>
        <p:spPr bwMode="auto">
          <a:xfrm flipV="1">
            <a:off x="5633639" y="4617939"/>
            <a:ext cx="0" cy="303379"/>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58" name="Line 303"/>
          <p:cNvSpPr>
            <a:spLocks noChangeShapeType="1"/>
          </p:cNvSpPr>
          <p:nvPr/>
        </p:nvSpPr>
        <p:spPr bwMode="auto">
          <a:xfrm flipV="1">
            <a:off x="5646939" y="4628243"/>
            <a:ext cx="0" cy="293076"/>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59" name="Line 304"/>
          <p:cNvSpPr>
            <a:spLocks noChangeShapeType="1"/>
          </p:cNvSpPr>
          <p:nvPr/>
        </p:nvSpPr>
        <p:spPr bwMode="auto">
          <a:xfrm flipV="1">
            <a:off x="5657283" y="4628243"/>
            <a:ext cx="0" cy="293076"/>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60" name="Line 305"/>
          <p:cNvSpPr>
            <a:spLocks noChangeShapeType="1"/>
          </p:cNvSpPr>
          <p:nvPr/>
        </p:nvSpPr>
        <p:spPr bwMode="auto">
          <a:xfrm flipV="1">
            <a:off x="5672061" y="4635112"/>
            <a:ext cx="0" cy="286207"/>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61" name="Line 306"/>
          <p:cNvSpPr>
            <a:spLocks noChangeShapeType="1"/>
          </p:cNvSpPr>
          <p:nvPr/>
        </p:nvSpPr>
        <p:spPr bwMode="auto">
          <a:xfrm flipV="1">
            <a:off x="5682405" y="4636829"/>
            <a:ext cx="0" cy="284489"/>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62" name="Line 307"/>
          <p:cNvSpPr>
            <a:spLocks noChangeShapeType="1"/>
          </p:cNvSpPr>
          <p:nvPr/>
        </p:nvSpPr>
        <p:spPr bwMode="auto">
          <a:xfrm flipV="1">
            <a:off x="5695705" y="4639119"/>
            <a:ext cx="0" cy="282200"/>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63" name="Line 308"/>
          <p:cNvSpPr>
            <a:spLocks noChangeShapeType="1"/>
          </p:cNvSpPr>
          <p:nvPr/>
        </p:nvSpPr>
        <p:spPr bwMode="auto">
          <a:xfrm flipV="1">
            <a:off x="5710483" y="4641981"/>
            <a:ext cx="0" cy="279338"/>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64" name="Line 309"/>
          <p:cNvSpPr>
            <a:spLocks noChangeShapeType="1"/>
          </p:cNvSpPr>
          <p:nvPr/>
        </p:nvSpPr>
        <p:spPr bwMode="auto">
          <a:xfrm flipV="1">
            <a:off x="5720827" y="4654001"/>
            <a:ext cx="0" cy="267317"/>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65" name="Line 310"/>
          <p:cNvSpPr>
            <a:spLocks noChangeShapeType="1"/>
          </p:cNvSpPr>
          <p:nvPr/>
        </p:nvSpPr>
        <p:spPr bwMode="auto">
          <a:xfrm flipV="1">
            <a:off x="5734127" y="4654001"/>
            <a:ext cx="0" cy="267317"/>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66" name="Line 311"/>
          <p:cNvSpPr>
            <a:spLocks noChangeShapeType="1"/>
          </p:cNvSpPr>
          <p:nvPr/>
        </p:nvSpPr>
        <p:spPr bwMode="auto">
          <a:xfrm flipV="1">
            <a:off x="5744471" y="4659726"/>
            <a:ext cx="0" cy="261593"/>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67" name="Line 312"/>
          <p:cNvSpPr>
            <a:spLocks noChangeShapeType="1"/>
          </p:cNvSpPr>
          <p:nvPr/>
        </p:nvSpPr>
        <p:spPr bwMode="auto">
          <a:xfrm flipV="1">
            <a:off x="5759249" y="4669457"/>
            <a:ext cx="0" cy="251862"/>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68" name="Line 313"/>
          <p:cNvSpPr>
            <a:spLocks noChangeShapeType="1"/>
          </p:cNvSpPr>
          <p:nvPr/>
        </p:nvSpPr>
        <p:spPr bwMode="auto">
          <a:xfrm flipV="1">
            <a:off x="5769594" y="4669457"/>
            <a:ext cx="0" cy="251862"/>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69" name="Line 314"/>
          <p:cNvSpPr>
            <a:spLocks noChangeShapeType="1"/>
          </p:cNvSpPr>
          <p:nvPr/>
        </p:nvSpPr>
        <p:spPr bwMode="auto">
          <a:xfrm flipV="1">
            <a:off x="5782893" y="4677470"/>
            <a:ext cx="0" cy="243848"/>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70" name="Line 315"/>
          <p:cNvSpPr>
            <a:spLocks noChangeShapeType="1"/>
          </p:cNvSpPr>
          <p:nvPr/>
        </p:nvSpPr>
        <p:spPr bwMode="auto">
          <a:xfrm flipV="1">
            <a:off x="5797671" y="4678615"/>
            <a:ext cx="0" cy="242703"/>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71" name="Line 316"/>
          <p:cNvSpPr>
            <a:spLocks noChangeShapeType="1"/>
          </p:cNvSpPr>
          <p:nvPr/>
        </p:nvSpPr>
        <p:spPr bwMode="auto">
          <a:xfrm flipV="1">
            <a:off x="5808016" y="4685484"/>
            <a:ext cx="0" cy="235834"/>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72" name="Line 317"/>
          <p:cNvSpPr>
            <a:spLocks noChangeShapeType="1"/>
          </p:cNvSpPr>
          <p:nvPr/>
        </p:nvSpPr>
        <p:spPr bwMode="auto">
          <a:xfrm flipV="1">
            <a:off x="5821315" y="4686629"/>
            <a:ext cx="0" cy="234690"/>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73" name="Line 318"/>
          <p:cNvSpPr>
            <a:spLocks noChangeShapeType="1"/>
          </p:cNvSpPr>
          <p:nvPr/>
        </p:nvSpPr>
        <p:spPr bwMode="auto">
          <a:xfrm flipV="1">
            <a:off x="5833138" y="4688346"/>
            <a:ext cx="0" cy="232972"/>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74" name="Line 319"/>
          <p:cNvSpPr>
            <a:spLocks noChangeShapeType="1"/>
          </p:cNvSpPr>
          <p:nvPr/>
        </p:nvSpPr>
        <p:spPr bwMode="auto">
          <a:xfrm flipV="1">
            <a:off x="5846437" y="4689491"/>
            <a:ext cx="0" cy="231827"/>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75" name="Line 320"/>
          <p:cNvSpPr>
            <a:spLocks noChangeShapeType="1"/>
          </p:cNvSpPr>
          <p:nvPr/>
        </p:nvSpPr>
        <p:spPr bwMode="auto">
          <a:xfrm flipV="1">
            <a:off x="5856782" y="4689491"/>
            <a:ext cx="0" cy="231827"/>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76" name="Line 321"/>
          <p:cNvSpPr>
            <a:spLocks noChangeShapeType="1"/>
          </p:cNvSpPr>
          <p:nvPr/>
        </p:nvSpPr>
        <p:spPr bwMode="auto">
          <a:xfrm flipV="1">
            <a:off x="5871560" y="4692353"/>
            <a:ext cx="0" cy="228965"/>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77" name="Line 322"/>
          <p:cNvSpPr>
            <a:spLocks noChangeShapeType="1"/>
          </p:cNvSpPr>
          <p:nvPr/>
        </p:nvSpPr>
        <p:spPr bwMode="auto">
          <a:xfrm flipV="1">
            <a:off x="5884859" y="4693498"/>
            <a:ext cx="0" cy="227821"/>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78" name="Line 323"/>
          <p:cNvSpPr>
            <a:spLocks noChangeShapeType="1"/>
          </p:cNvSpPr>
          <p:nvPr/>
        </p:nvSpPr>
        <p:spPr bwMode="auto">
          <a:xfrm flipV="1">
            <a:off x="5895204" y="4695215"/>
            <a:ext cx="0" cy="226103"/>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79" name="Line 324"/>
          <p:cNvSpPr>
            <a:spLocks noChangeShapeType="1"/>
          </p:cNvSpPr>
          <p:nvPr/>
        </p:nvSpPr>
        <p:spPr bwMode="auto">
          <a:xfrm flipV="1">
            <a:off x="5909982" y="4701512"/>
            <a:ext cx="0" cy="219807"/>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80" name="Line 325"/>
          <p:cNvSpPr>
            <a:spLocks noChangeShapeType="1"/>
          </p:cNvSpPr>
          <p:nvPr/>
        </p:nvSpPr>
        <p:spPr bwMode="auto">
          <a:xfrm flipV="1">
            <a:off x="5920326" y="4703229"/>
            <a:ext cx="0" cy="218090"/>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81" name="Line 326"/>
          <p:cNvSpPr>
            <a:spLocks noChangeShapeType="1"/>
          </p:cNvSpPr>
          <p:nvPr/>
        </p:nvSpPr>
        <p:spPr bwMode="auto">
          <a:xfrm flipV="1">
            <a:off x="5933626" y="4703229"/>
            <a:ext cx="0" cy="218090"/>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82" name="Line 327"/>
          <p:cNvSpPr>
            <a:spLocks noChangeShapeType="1"/>
          </p:cNvSpPr>
          <p:nvPr/>
        </p:nvSpPr>
        <p:spPr bwMode="auto">
          <a:xfrm flipV="1">
            <a:off x="5943970" y="4710098"/>
            <a:ext cx="0" cy="211221"/>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83" name="Line 328"/>
          <p:cNvSpPr>
            <a:spLocks noChangeShapeType="1"/>
          </p:cNvSpPr>
          <p:nvPr/>
        </p:nvSpPr>
        <p:spPr bwMode="auto">
          <a:xfrm flipV="1">
            <a:off x="5958748" y="4715250"/>
            <a:ext cx="0" cy="206069"/>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84" name="Line 329"/>
          <p:cNvSpPr>
            <a:spLocks noChangeShapeType="1"/>
          </p:cNvSpPr>
          <p:nvPr/>
        </p:nvSpPr>
        <p:spPr bwMode="auto">
          <a:xfrm flipV="1">
            <a:off x="5972048" y="4718112"/>
            <a:ext cx="0" cy="203207"/>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85" name="Line 330"/>
          <p:cNvSpPr>
            <a:spLocks noChangeShapeType="1"/>
          </p:cNvSpPr>
          <p:nvPr/>
        </p:nvSpPr>
        <p:spPr bwMode="auto">
          <a:xfrm flipV="1">
            <a:off x="5982392" y="4719257"/>
            <a:ext cx="0" cy="202062"/>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86" name="Line 331"/>
          <p:cNvSpPr>
            <a:spLocks noChangeShapeType="1"/>
          </p:cNvSpPr>
          <p:nvPr/>
        </p:nvSpPr>
        <p:spPr bwMode="auto">
          <a:xfrm flipV="1">
            <a:off x="5997170" y="4720974"/>
            <a:ext cx="0" cy="200345"/>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87" name="Line 332"/>
          <p:cNvSpPr>
            <a:spLocks noChangeShapeType="1"/>
          </p:cNvSpPr>
          <p:nvPr/>
        </p:nvSpPr>
        <p:spPr bwMode="auto">
          <a:xfrm flipV="1">
            <a:off x="6007514" y="4726126"/>
            <a:ext cx="0" cy="195193"/>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88" name="Line 333"/>
          <p:cNvSpPr>
            <a:spLocks noChangeShapeType="1"/>
          </p:cNvSpPr>
          <p:nvPr/>
        </p:nvSpPr>
        <p:spPr bwMode="auto">
          <a:xfrm flipV="1">
            <a:off x="6020814" y="4728988"/>
            <a:ext cx="0" cy="192331"/>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89" name="Line 334"/>
          <p:cNvSpPr>
            <a:spLocks noChangeShapeType="1"/>
          </p:cNvSpPr>
          <p:nvPr/>
        </p:nvSpPr>
        <p:spPr bwMode="auto">
          <a:xfrm flipV="1">
            <a:off x="6032636" y="4730132"/>
            <a:ext cx="0" cy="191186"/>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90" name="Line 335"/>
          <p:cNvSpPr>
            <a:spLocks noChangeShapeType="1"/>
          </p:cNvSpPr>
          <p:nvPr/>
        </p:nvSpPr>
        <p:spPr bwMode="auto">
          <a:xfrm flipV="1">
            <a:off x="6045936" y="4730132"/>
            <a:ext cx="0" cy="191186"/>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91" name="Line 336"/>
          <p:cNvSpPr>
            <a:spLocks noChangeShapeType="1"/>
          </p:cNvSpPr>
          <p:nvPr/>
        </p:nvSpPr>
        <p:spPr bwMode="auto">
          <a:xfrm flipV="1">
            <a:off x="6060714" y="4734139"/>
            <a:ext cx="0" cy="187179"/>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92" name="Line 337"/>
          <p:cNvSpPr>
            <a:spLocks noChangeShapeType="1"/>
          </p:cNvSpPr>
          <p:nvPr/>
        </p:nvSpPr>
        <p:spPr bwMode="auto">
          <a:xfrm flipV="1">
            <a:off x="6071058" y="4738146"/>
            <a:ext cx="0" cy="183172"/>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93" name="Line 338"/>
          <p:cNvSpPr>
            <a:spLocks noChangeShapeType="1"/>
          </p:cNvSpPr>
          <p:nvPr/>
        </p:nvSpPr>
        <p:spPr bwMode="auto">
          <a:xfrm flipV="1">
            <a:off x="6084358" y="4741008"/>
            <a:ext cx="0" cy="180310"/>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94" name="Line 339"/>
          <p:cNvSpPr>
            <a:spLocks noChangeShapeType="1"/>
          </p:cNvSpPr>
          <p:nvPr/>
        </p:nvSpPr>
        <p:spPr bwMode="auto">
          <a:xfrm flipV="1">
            <a:off x="6094703" y="4746732"/>
            <a:ext cx="0" cy="174586"/>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95" name="Line 340"/>
          <p:cNvSpPr>
            <a:spLocks noChangeShapeType="1"/>
          </p:cNvSpPr>
          <p:nvPr/>
        </p:nvSpPr>
        <p:spPr bwMode="auto">
          <a:xfrm flipV="1">
            <a:off x="6109480" y="4746732"/>
            <a:ext cx="0" cy="174586"/>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96" name="Line 341"/>
          <p:cNvSpPr>
            <a:spLocks noChangeShapeType="1"/>
          </p:cNvSpPr>
          <p:nvPr/>
        </p:nvSpPr>
        <p:spPr bwMode="auto">
          <a:xfrm flipV="1">
            <a:off x="6119825" y="4747877"/>
            <a:ext cx="0" cy="173441"/>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97" name="Line 342"/>
          <p:cNvSpPr>
            <a:spLocks noChangeShapeType="1"/>
          </p:cNvSpPr>
          <p:nvPr/>
        </p:nvSpPr>
        <p:spPr bwMode="auto">
          <a:xfrm flipV="1">
            <a:off x="6133125" y="4754746"/>
            <a:ext cx="0" cy="166572"/>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98" name="Line 343"/>
          <p:cNvSpPr>
            <a:spLocks noChangeShapeType="1"/>
          </p:cNvSpPr>
          <p:nvPr/>
        </p:nvSpPr>
        <p:spPr bwMode="auto">
          <a:xfrm flipV="1">
            <a:off x="6147902" y="4755891"/>
            <a:ext cx="0" cy="165427"/>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99" name="Line 344"/>
          <p:cNvSpPr>
            <a:spLocks noChangeShapeType="1"/>
          </p:cNvSpPr>
          <p:nvPr/>
        </p:nvSpPr>
        <p:spPr bwMode="auto">
          <a:xfrm flipV="1">
            <a:off x="6158247" y="4755891"/>
            <a:ext cx="0" cy="165427"/>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00" name="Line 345"/>
          <p:cNvSpPr>
            <a:spLocks noChangeShapeType="1"/>
          </p:cNvSpPr>
          <p:nvPr/>
        </p:nvSpPr>
        <p:spPr bwMode="auto">
          <a:xfrm flipV="1">
            <a:off x="6171547" y="4755891"/>
            <a:ext cx="0" cy="165427"/>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01" name="Line 346"/>
          <p:cNvSpPr>
            <a:spLocks noChangeShapeType="1"/>
          </p:cNvSpPr>
          <p:nvPr/>
        </p:nvSpPr>
        <p:spPr bwMode="auto">
          <a:xfrm flipV="1">
            <a:off x="6181891" y="4761615"/>
            <a:ext cx="0" cy="159703"/>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02" name="Line 347"/>
          <p:cNvSpPr>
            <a:spLocks noChangeShapeType="1"/>
          </p:cNvSpPr>
          <p:nvPr/>
        </p:nvSpPr>
        <p:spPr bwMode="auto">
          <a:xfrm flipV="1">
            <a:off x="6196669" y="4762760"/>
            <a:ext cx="0" cy="158559"/>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03" name="Line 348"/>
          <p:cNvSpPr>
            <a:spLocks noChangeShapeType="1"/>
          </p:cNvSpPr>
          <p:nvPr/>
        </p:nvSpPr>
        <p:spPr bwMode="auto">
          <a:xfrm flipV="1">
            <a:off x="6207013" y="4763905"/>
            <a:ext cx="0" cy="157414"/>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04" name="Line 349"/>
          <p:cNvSpPr>
            <a:spLocks noChangeShapeType="1"/>
          </p:cNvSpPr>
          <p:nvPr/>
        </p:nvSpPr>
        <p:spPr bwMode="auto">
          <a:xfrm flipV="1">
            <a:off x="6220313" y="4765622"/>
            <a:ext cx="0" cy="155696"/>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05" name="Line 350"/>
          <p:cNvSpPr>
            <a:spLocks noChangeShapeType="1"/>
          </p:cNvSpPr>
          <p:nvPr/>
        </p:nvSpPr>
        <p:spPr bwMode="auto">
          <a:xfrm flipV="1">
            <a:off x="6235091" y="4765622"/>
            <a:ext cx="0" cy="155696"/>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06" name="Line 351"/>
          <p:cNvSpPr>
            <a:spLocks noChangeShapeType="1"/>
          </p:cNvSpPr>
          <p:nvPr/>
        </p:nvSpPr>
        <p:spPr bwMode="auto">
          <a:xfrm flipV="1">
            <a:off x="6245435" y="4765622"/>
            <a:ext cx="0" cy="155696"/>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07" name="Line 352"/>
          <p:cNvSpPr>
            <a:spLocks noChangeShapeType="1"/>
          </p:cNvSpPr>
          <p:nvPr/>
        </p:nvSpPr>
        <p:spPr bwMode="auto">
          <a:xfrm flipV="1">
            <a:off x="6260213" y="4766767"/>
            <a:ext cx="0" cy="154552"/>
          </a:xfrm>
          <a:prstGeom prst="line">
            <a:avLst/>
          </a:prstGeom>
          <a:solidFill>
            <a:srgbClr val="FFFFFF"/>
          </a:solidFill>
          <a:ln w="6350">
            <a:solidFill>
              <a:schemeClr val="tx1">
                <a:lumMod val="75000"/>
                <a:lumOff val="2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08" name="Line 353"/>
          <p:cNvSpPr>
            <a:spLocks noChangeShapeType="1"/>
          </p:cNvSpPr>
          <p:nvPr/>
        </p:nvSpPr>
        <p:spPr bwMode="auto">
          <a:xfrm flipV="1">
            <a:off x="6270557" y="4777643"/>
            <a:ext cx="0" cy="143676"/>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09" name="Line 354"/>
          <p:cNvSpPr>
            <a:spLocks noChangeShapeType="1"/>
          </p:cNvSpPr>
          <p:nvPr/>
        </p:nvSpPr>
        <p:spPr bwMode="auto">
          <a:xfrm flipV="1">
            <a:off x="6283857" y="4783367"/>
            <a:ext cx="0" cy="137952"/>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10" name="Line 355"/>
          <p:cNvSpPr>
            <a:spLocks noChangeShapeType="1"/>
          </p:cNvSpPr>
          <p:nvPr/>
        </p:nvSpPr>
        <p:spPr bwMode="auto">
          <a:xfrm flipV="1">
            <a:off x="6294201" y="4785657"/>
            <a:ext cx="0" cy="135662"/>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11" name="Line 356"/>
          <p:cNvSpPr>
            <a:spLocks noChangeShapeType="1"/>
          </p:cNvSpPr>
          <p:nvPr/>
        </p:nvSpPr>
        <p:spPr bwMode="auto">
          <a:xfrm flipV="1">
            <a:off x="6308979" y="4791381"/>
            <a:ext cx="0" cy="129938"/>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12" name="Line 357"/>
          <p:cNvSpPr>
            <a:spLocks noChangeShapeType="1"/>
          </p:cNvSpPr>
          <p:nvPr/>
        </p:nvSpPr>
        <p:spPr bwMode="auto">
          <a:xfrm flipV="1">
            <a:off x="6322279" y="4798250"/>
            <a:ext cx="0" cy="12306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13" name="Line 358"/>
          <p:cNvSpPr>
            <a:spLocks noChangeShapeType="1"/>
          </p:cNvSpPr>
          <p:nvPr/>
        </p:nvSpPr>
        <p:spPr bwMode="auto">
          <a:xfrm flipV="1">
            <a:off x="6332623" y="4800539"/>
            <a:ext cx="0" cy="12077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14" name="Line 359"/>
          <p:cNvSpPr>
            <a:spLocks noChangeShapeType="1"/>
          </p:cNvSpPr>
          <p:nvPr/>
        </p:nvSpPr>
        <p:spPr bwMode="auto">
          <a:xfrm flipV="1">
            <a:off x="6347401" y="4800539"/>
            <a:ext cx="0" cy="12077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15" name="Line 360"/>
          <p:cNvSpPr>
            <a:spLocks noChangeShapeType="1"/>
          </p:cNvSpPr>
          <p:nvPr/>
        </p:nvSpPr>
        <p:spPr bwMode="auto">
          <a:xfrm flipV="1">
            <a:off x="6357745" y="4803401"/>
            <a:ext cx="0" cy="11791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16" name="Line 361"/>
          <p:cNvSpPr>
            <a:spLocks noChangeShapeType="1"/>
          </p:cNvSpPr>
          <p:nvPr/>
        </p:nvSpPr>
        <p:spPr bwMode="auto">
          <a:xfrm flipV="1">
            <a:off x="6371045" y="4807408"/>
            <a:ext cx="0" cy="113910"/>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17" name="Line 362"/>
          <p:cNvSpPr>
            <a:spLocks noChangeShapeType="1"/>
          </p:cNvSpPr>
          <p:nvPr/>
        </p:nvSpPr>
        <p:spPr bwMode="auto">
          <a:xfrm flipV="1">
            <a:off x="6381390" y="4815422"/>
            <a:ext cx="0" cy="105896"/>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18" name="Line 363"/>
          <p:cNvSpPr>
            <a:spLocks noChangeShapeType="1"/>
          </p:cNvSpPr>
          <p:nvPr/>
        </p:nvSpPr>
        <p:spPr bwMode="auto">
          <a:xfrm flipV="1">
            <a:off x="6396167" y="4817139"/>
            <a:ext cx="0" cy="10417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19" name="Line 364"/>
          <p:cNvSpPr>
            <a:spLocks noChangeShapeType="1"/>
          </p:cNvSpPr>
          <p:nvPr/>
        </p:nvSpPr>
        <p:spPr bwMode="auto">
          <a:xfrm flipV="1">
            <a:off x="6409467" y="4818284"/>
            <a:ext cx="0" cy="103034"/>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20" name="Line 365"/>
          <p:cNvSpPr>
            <a:spLocks noChangeShapeType="1"/>
          </p:cNvSpPr>
          <p:nvPr/>
        </p:nvSpPr>
        <p:spPr bwMode="auto">
          <a:xfrm flipV="1">
            <a:off x="6419812" y="4818284"/>
            <a:ext cx="0" cy="103034"/>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21" name="Line 366"/>
          <p:cNvSpPr>
            <a:spLocks noChangeShapeType="1"/>
          </p:cNvSpPr>
          <p:nvPr/>
        </p:nvSpPr>
        <p:spPr bwMode="auto">
          <a:xfrm flipV="1">
            <a:off x="6434589" y="4825153"/>
            <a:ext cx="0" cy="96165"/>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22" name="Line 367"/>
          <p:cNvSpPr>
            <a:spLocks noChangeShapeType="1"/>
          </p:cNvSpPr>
          <p:nvPr/>
        </p:nvSpPr>
        <p:spPr bwMode="auto">
          <a:xfrm flipV="1">
            <a:off x="6444934" y="4825153"/>
            <a:ext cx="0" cy="96165"/>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23" name="Line 368"/>
          <p:cNvSpPr>
            <a:spLocks noChangeShapeType="1"/>
          </p:cNvSpPr>
          <p:nvPr/>
        </p:nvSpPr>
        <p:spPr bwMode="auto">
          <a:xfrm flipV="1">
            <a:off x="6459711" y="4825153"/>
            <a:ext cx="0" cy="96165"/>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24" name="Line 369"/>
          <p:cNvSpPr>
            <a:spLocks noChangeShapeType="1"/>
          </p:cNvSpPr>
          <p:nvPr/>
        </p:nvSpPr>
        <p:spPr bwMode="auto">
          <a:xfrm flipV="1">
            <a:off x="6470056" y="4825153"/>
            <a:ext cx="0" cy="96165"/>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25" name="Line 370"/>
          <p:cNvSpPr>
            <a:spLocks noChangeShapeType="1"/>
          </p:cNvSpPr>
          <p:nvPr/>
        </p:nvSpPr>
        <p:spPr bwMode="auto">
          <a:xfrm flipV="1">
            <a:off x="6483356" y="4826298"/>
            <a:ext cx="0" cy="95021"/>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26" name="Line 371"/>
          <p:cNvSpPr>
            <a:spLocks noChangeShapeType="1"/>
          </p:cNvSpPr>
          <p:nvPr/>
        </p:nvSpPr>
        <p:spPr bwMode="auto">
          <a:xfrm flipV="1">
            <a:off x="6498133" y="4826298"/>
            <a:ext cx="0" cy="95021"/>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27" name="Line 372"/>
          <p:cNvSpPr>
            <a:spLocks noChangeShapeType="1"/>
          </p:cNvSpPr>
          <p:nvPr/>
        </p:nvSpPr>
        <p:spPr bwMode="auto">
          <a:xfrm flipV="1">
            <a:off x="6508478" y="4826298"/>
            <a:ext cx="0" cy="95021"/>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28" name="Line 373"/>
          <p:cNvSpPr>
            <a:spLocks noChangeShapeType="1"/>
          </p:cNvSpPr>
          <p:nvPr/>
        </p:nvSpPr>
        <p:spPr bwMode="auto">
          <a:xfrm flipV="1">
            <a:off x="6521778" y="4829160"/>
            <a:ext cx="0" cy="9215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29" name="Line 374"/>
          <p:cNvSpPr>
            <a:spLocks noChangeShapeType="1"/>
          </p:cNvSpPr>
          <p:nvPr/>
        </p:nvSpPr>
        <p:spPr bwMode="auto">
          <a:xfrm flipV="1">
            <a:off x="6532122" y="4829160"/>
            <a:ext cx="0" cy="9215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30" name="Line 375"/>
          <p:cNvSpPr>
            <a:spLocks noChangeShapeType="1"/>
          </p:cNvSpPr>
          <p:nvPr/>
        </p:nvSpPr>
        <p:spPr bwMode="auto">
          <a:xfrm flipV="1">
            <a:off x="6546900" y="4832022"/>
            <a:ext cx="0" cy="89296"/>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31" name="Line 376"/>
          <p:cNvSpPr>
            <a:spLocks noChangeShapeType="1"/>
          </p:cNvSpPr>
          <p:nvPr/>
        </p:nvSpPr>
        <p:spPr bwMode="auto">
          <a:xfrm flipV="1">
            <a:off x="6557244" y="4833167"/>
            <a:ext cx="0" cy="88152"/>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32" name="Line 377"/>
          <p:cNvSpPr>
            <a:spLocks noChangeShapeType="1"/>
          </p:cNvSpPr>
          <p:nvPr/>
        </p:nvSpPr>
        <p:spPr bwMode="auto">
          <a:xfrm flipV="1">
            <a:off x="6570544" y="4834884"/>
            <a:ext cx="0" cy="86434"/>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33" name="Line 378"/>
          <p:cNvSpPr>
            <a:spLocks noChangeShapeType="1"/>
          </p:cNvSpPr>
          <p:nvPr/>
        </p:nvSpPr>
        <p:spPr bwMode="auto">
          <a:xfrm flipV="1">
            <a:off x="6585322" y="4834884"/>
            <a:ext cx="0" cy="86434"/>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34" name="Line 379"/>
          <p:cNvSpPr>
            <a:spLocks noChangeShapeType="1"/>
          </p:cNvSpPr>
          <p:nvPr/>
        </p:nvSpPr>
        <p:spPr bwMode="auto">
          <a:xfrm flipV="1">
            <a:off x="6595666" y="4836029"/>
            <a:ext cx="0" cy="85290"/>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35" name="Line 380"/>
          <p:cNvSpPr>
            <a:spLocks noChangeShapeType="1"/>
          </p:cNvSpPr>
          <p:nvPr/>
        </p:nvSpPr>
        <p:spPr bwMode="auto">
          <a:xfrm flipV="1">
            <a:off x="6608966" y="4841181"/>
            <a:ext cx="0" cy="80138"/>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36" name="Line 381"/>
          <p:cNvSpPr>
            <a:spLocks noChangeShapeType="1"/>
          </p:cNvSpPr>
          <p:nvPr/>
        </p:nvSpPr>
        <p:spPr bwMode="auto">
          <a:xfrm flipV="1">
            <a:off x="6620788" y="4845760"/>
            <a:ext cx="0" cy="7555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37" name="Line 382"/>
          <p:cNvSpPr>
            <a:spLocks noChangeShapeType="1"/>
          </p:cNvSpPr>
          <p:nvPr/>
        </p:nvSpPr>
        <p:spPr bwMode="auto">
          <a:xfrm flipV="1">
            <a:off x="6634088" y="4845760"/>
            <a:ext cx="0" cy="7555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38" name="Line 383"/>
          <p:cNvSpPr>
            <a:spLocks noChangeShapeType="1"/>
          </p:cNvSpPr>
          <p:nvPr/>
        </p:nvSpPr>
        <p:spPr bwMode="auto">
          <a:xfrm flipV="1">
            <a:off x="6644432" y="4846905"/>
            <a:ext cx="0" cy="74414"/>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39" name="Line 384"/>
          <p:cNvSpPr>
            <a:spLocks noChangeShapeType="1"/>
          </p:cNvSpPr>
          <p:nvPr/>
        </p:nvSpPr>
        <p:spPr bwMode="auto">
          <a:xfrm flipV="1">
            <a:off x="6659210" y="4846905"/>
            <a:ext cx="0" cy="74414"/>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40" name="Line 385"/>
          <p:cNvSpPr>
            <a:spLocks noChangeShapeType="1"/>
          </p:cNvSpPr>
          <p:nvPr/>
        </p:nvSpPr>
        <p:spPr bwMode="auto">
          <a:xfrm flipV="1">
            <a:off x="6672510" y="4846905"/>
            <a:ext cx="0" cy="74414"/>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41" name="Line 386"/>
          <p:cNvSpPr>
            <a:spLocks noChangeShapeType="1"/>
          </p:cNvSpPr>
          <p:nvPr/>
        </p:nvSpPr>
        <p:spPr bwMode="auto">
          <a:xfrm flipV="1">
            <a:off x="6682855" y="4846905"/>
            <a:ext cx="0" cy="74414"/>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42" name="Line 387"/>
          <p:cNvSpPr>
            <a:spLocks noChangeShapeType="1"/>
          </p:cNvSpPr>
          <p:nvPr/>
        </p:nvSpPr>
        <p:spPr bwMode="auto">
          <a:xfrm flipV="1">
            <a:off x="6697633" y="4854919"/>
            <a:ext cx="0" cy="66400"/>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43" name="Line 388"/>
          <p:cNvSpPr>
            <a:spLocks noChangeShapeType="1"/>
          </p:cNvSpPr>
          <p:nvPr/>
        </p:nvSpPr>
        <p:spPr bwMode="auto">
          <a:xfrm flipV="1">
            <a:off x="6707977" y="4857781"/>
            <a:ext cx="0" cy="63538"/>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44" name="Line 389"/>
          <p:cNvSpPr>
            <a:spLocks noChangeShapeType="1"/>
          </p:cNvSpPr>
          <p:nvPr/>
        </p:nvSpPr>
        <p:spPr bwMode="auto">
          <a:xfrm flipV="1">
            <a:off x="6721277" y="4857781"/>
            <a:ext cx="0" cy="63538"/>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45" name="Line 390"/>
          <p:cNvSpPr>
            <a:spLocks noChangeShapeType="1"/>
          </p:cNvSpPr>
          <p:nvPr/>
        </p:nvSpPr>
        <p:spPr bwMode="auto">
          <a:xfrm flipV="1">
            <a:off x="6731622" y="4858925"/>
            <a:ext cx="0" cy="6239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46" name="Line 391"/>
          <p:cNvSpPr>
            <a:spLocks noChangeShapeType="1"/>
          </p:cNvSpPr>
          <p:nvPr/>
        </p:nvSpPr>
        <p:spPr bwMode="auto">
          <a:xfrm flipV="1">
            <a:off x="6746399" y="4858925"/>
            <a:ext cx="0" cy="6239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47" name="Line 392"/>
          <p:cNvSpPr>
            <a:spLocks noChangeShapeType="1"/>
          </p:cNvSpPr>
          <p:nvPr/>
        </p:nvSpPr>
        <p:spPr bwMode="auto">
          <a:xfrm flipV="1">
            <a:off x="6759699" y="4860643"/>
            <a:ext cx="0" cy="60676"/>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48" name="Line 393"/>
          <p:cNvSpPr>
            <a:spLocks noChangeShapeType="1"/>
          </p:cNvSpPr>
          <p:nvPr/>
        </p:nvSpPr>
        <p:spPr bwMode="auto">
          <a:xfrm flipV="1">
            <a:off x="6770044" y="4860643"/>
            <a:ext cx="0" cy="60676"/>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49" name="Line 394"/>
          <p:cNvSpPr>
            <a:spLocks noChangeShapeType="1"/>
          </p:cNvSpPr>
          <p:nvPr/>
        </p:nvSpPr>
        <p:spPr bwMode="auto">
          <a:xfrm flipV="1">
            <a:off x="6784821" y="4860643"/>
            <a:ext cx="0" cy="60676"/>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50" name="Line 395"/>
          <p:cNvSpPr>
            <a:spLocks noChangeShapeType="1"/>
          </p:cNvSpPr>
          <p:nvPr/>
        </p:nvSpPr>
        <p:spPr bwMode="auto">
          <a:xfrm flipV="1">
            <a:off x="6795166" y="4861788"/>
            <a:ext cx="0" cy="59531"/>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51" name="Line 396"/>
          <p:cNvSpPr>
            <a:spLocks noChangeShapeType="1"/>
          </p:cNvSpPr>
          <p:nvPr/>
        </p:nvSpPr>
        <p:spPr bwMode="auto">
          <a:xfrm flipV="1">
            <a:off x="6808466" y="4861788"/>
            <a:ext cx="0" cy="59531"/>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52" name="Line 397"/>
          <p:cNvSpPr>
            <a:spLocks noChangeShapeType="1"/>
          </p:cNvSpPr>
          <p:nvPr/>
        </p:nvSpPr>
        <p:spPr bwMode="auto">
          <a:xfrm flipV="1">
            <a:off x="6820288" y="4862932"/>
            <a:ext cx="0" cy="58386"/>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53" name="Line 398"/>
          <p:cNvSpPr>
            <a:spLocks noChangeShapeType="1"/>
          </p:cNvSpPr>
          <p:nvPr/>
        </p:nvSpPr>
        <p:spPr bwMode="auto">
          <a:xfrm flipV="1">
            <a:off x="6833588" y="4864650"/>
            <a:ext cx="0" cy="5666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54" name="Line 399"/>
          <p:cNvSpPr>
            <a:spLocks noChangeShapeType="1"/>
          </p:cNvSpPr>
          <p:nvPr/>
        </p:nvSpPr>
        <p:spPr bwMode="auto">
          <a:xfrm flipV="1">
            <a:off x="6846888" y="4864650"/>
            <a:ext cx="0" cy="5666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55" name="Line 400"/>
          <p:cNvSpPr>
            <a:spLocks noChangeShapeType="1"/>
          </p:cNvSpPr>
          <p:nvPr/>
        </p:nvSpPr>
        <p:spPr bwMode="auto">
          <a:xfrm flipV="1">
            <a:off x="6858710" y="4864650"/>
            <a:ext cx="0" cy="5666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56" name="Line 401"/>
          <p:cNvSpPr>
            <a:spLocks noChangeShapeType="1"/>
          </p:cNvSpPr>
          <p:nvPr/>
        </p:nvSpPr>
        <p:spPr bwMode="auto">
          <a:xfrm flipV="1">
            <a:off x="6872010" y="4864650"/>
            <a:ext cx="0" cy="5666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57" name="Line 402"/>
          <p:cNvSpPr>
            <a:spLocks noChangeShapeType="1"/>
          </p:cNvSpPr>
          <p:nvPr/>
        </p:nvSpPr>
        <p:spPr bwMode="auto">
          <a:xfrm flipV="1">
            <a:off x="6882354" y="4866939"/>
            <a:ext cx="0" cy="5437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58" name="Line 403"/>
          <p:cNvSpPr>
            <a:spLocks noChangeShapeType="1"/>
          </p:cNvSpPr>
          <p:nvPr/>
        </p:nvSpPr>
        <p:spPr bwMode="auto">
          <a:xfrm flipV="1">
            <a:off x="6897132" y="4866939"/>
            <a:ext cx="0" cy="5437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59" name="Line 404"/>
          <p:cNvSpPr>
            <a:spLocks noChangeShapeType="1"/>
          </p:cNvSpPr>
          <p:nvPr/>
        </p:nvSpPr>
        <p:spPr bwMode="auto">
          <a:xfrm flipV="1">
            <a:off x="6907476" y="4868657"/>
            <a:ext cx="0" cy="52662"/>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60" name="Line 405"/>
          <p:cNvSpPr>
            <a:spLocks noChangeShapeType="1"/>
          </p:cNvSpPr>
          <p:nvPr/>
        </p:nvSpPr>
        <p:spPr bwMode="auto">
          <a:xfrm flipV="1">
            <a:off x="6920776" y="4868657"/>
            <a:ext cx="0" cy="52662"/>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61" name="Line 406"/>
          <p:cNvSpPr>
            <a:spLocks noChangeShapeType="1"/>
          </p:cNvSpPr>
          <p:nvPr/>
        </p:nvSpPr>
        <p:spPr bwMode="auto">
          <a:xfrm flipV="1">
            <a:off x="6935554" y="4868657"/>
            <a:ext cx="0" cy="52662"/>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62" name="Line 407"/>
          <p:cNvSpPr>
            <a:spLocks noChangeShapeType="1"/>
          </p:cNvSpPr>
          <p:nvPr/>
        </p:nvSpPr>
        <p:spPr bwMode="auto">
          <a:xfrm flipV="1">
            <a:off x="6945898" y="4868657"/>
            <a:ext cx="0" cy="52662"/>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63" name="Line 408"/>
          <p:cNvSpPr>
            <a:spLocks noChangeShapeType="1"/>
          </p:cNvSpPr>
          <p:nvPr/>
        </p:nvSpPr>
        <p:spPr bwMode="auto">
          <a:xfrm flipV="1">
            <a:off x="6959198" y="4869801"/>
            <a:ext cx="0" cy="5151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64" name="Line 409"/>
          <p:cNvSpPr>
            <a:spLocks noChangeShapeType="1"/>
          </p:cNvSpPr>
          <p:nvPr/>
        </p:nvSpPr>
        <p:spPr bwMode="auto">
          <a:xfrm flipV="1">
            <a:off x="6969542" y="4869801"/>
            <a:ext cx="0" cy="5151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65" name="Line 410"/>
          <p:cNvSpPr>
            <a:spLocks noChangeShapeType="1"/>
          </p:cNvSpPr>
          <p:nvPr/>
        </p:nvSpPr>
        <p:spPr bwMode="auto">
          <a:xfrm flipV="1">
            <a:off x="6984320" y="4875525"/>
            <a:ext cx="0" cy="4579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66" name="Line 411"/>
          <p:cNvSpPr>
            <a:spLocks noChangeShapeType="1"/>
          </p:cNvSpPr>
          <p:nvPr/>
        </p:nvSpPr>
        <p:spPr bwMode="auto">
          <a:xfrm flipV="1">
            <a:off x="6994665" y="4875525"/>
            <a:ext cx="0" cy="4579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67" name="Line 412"/>
          <p:cNvSpPr>
            <a:spLocks noChangeShapeType="1"/>
          </p:cNvSpPr>
          <p:nvPr/>
        </p:nvSpPr>
        <p:spPr bwMode="auto">
          <a:xfrm flipV="1">
            <a:off x="7007964" y="4875525"/>
            <a:ext cx="0" cy="4579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68" name="Line 413"/>
          <p:cNvSpPr>
            <a:spLocks noChangeShapeType="1"/>
          </p:cNvSpPr>
          <p:nvPr/>
        </p:nvSpPr>
        <p:spPr bwMode="auto">
          <a:xfrm flipV="1">
            <a:off x="7022742" y="4877815"/>
            <a:ext cx="0" cy="4350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69" name="Line 414"/>
          <p:cNvSpPr>
            <a:spLocks noChangeShapeType="1"/>
          </p:cNvSpPr>
          <p:nvPr/>
        </p:nvSpPr>
        <p:spPr bwMode="auto">
          <a:xfrm flipV="1">
            <a:off x="7033087" y="4879532"/>
            <a:ext cx="0" cy="41786"/>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70" name="Line 415"/>
          <p:cNvSpPr>
            <a:spLocks noChangeShapeType="1"/>
          </p:cNvSpPr>
          <p:nvPr/>
        </p:nvSpPr>
        <p:spPr bwMode="auto">
          <a:xfrm flipV="1">
            <a:off x="7047864" y="4879532"/>
            <a:ext cx="0" cy="41786"/>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71" name="Line 416"/>
          <p:cNvSpPr>
            <a:spLocks noChangeShapeType="1"/>
          </p:cNvSpPr>
          <p:nvPr/>
        </p:nvSpPr>
        <p:spPr bwMode="auto">
          <a:xfrm flipV="1">
            <a:off x="7058209" y="4880677"/>
            <a:ext cx="0" cy="40641"/>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72" name="Line 417"/>
          <p:cNvSpPr>
            <a:spLocks noChangeShapeType="1"/>
          </p:cNvSpPr>
          <p:nvPr/>
        </p:nvSpPr>
        <p:spPr bwMode="auto">
          <a:xfrm flipV="1">
            <a:off x="7071509" y="4880677"/>
            <a:ext cx="0" cy="40641"/>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73" name="Line 418"/>
          <p:cNvSpPr>
            <a:spLocks noChangeShapeType="1"/>
          </p:cNvSpPr>
          <p:nvPr/>
        </p:nvSpPr>
        <p:spPr bwMode="auto">
          <a:xfrm flipV="1">
            <a:off x="7081853" y="4881822"/>
            <a:ext cx="0" cy="3949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74" name="Line 419"/>
          <p:cNvSpPr>
            <a:spLocks noChangeShapeType="1"/>
          </p:cNvSpPr>
          <p:nvPr/>
        </p:nvSpPr>
        <p:spPr bwMode="auto">
          <a:xfrm flipV="1">
            <a:off x="7096631" y="4881822"/>
            <a:ext cx="0" cy="3949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75" name="Line 420"/>
          <p:cNvSpPr>
            <a:spLocks noChangeShapeType="1"/>
          </p:cNvSpPr>
          <p:nvPr/>
        </p:nvSpPr>
        <p:spPr bwMode="auto">
          <a:xfrm flipV="1">
            <a:off x="7109930" y="4881822"/>
            <a:ext cx="0" cy="3949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76" name="Line 421"/>
          <p:cNvSpPr>
            <a:spLocks noChangeShapeType="1"/>
          </p:cNvSpPr>
          <p:nvPr/>
        </p:nvSpPr>
        <p:spPr bwMode="auto">
          <a:xfrm flipV="1">
            <a:off x="7120275" y="4884684"/>
            <a:ext cx="0" cy="36634"/>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77" name="Line 422"/>
          <p:cNvSpPr>
            <a:spLocks noChangeShapeType="1"/>
          </p:cNvSpPr>
          <p:nvPr/>
        </p:nvSpPr>
        <p:spPr bwMode="auto">
          <a:xfrm flipV="1">
            <a:off x="7135053" y="4884684"/>
            <a:ext cx="0" cy="36634"/>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78" name="Line 423"/>
          <p:cNvSpPr>
            <a:spLocks noChangeShapeType="1"/>
          </p:cNvSpPr>
          <p:nvPr/>
        </p:nvSpPr>
        <p:spPr bwMode="auto">
          <a:xfrm flipV="1">
            <a:off x="7145397" y="4886401"/>
            <a:ext cx="0" cy="3491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79" name="Line 424"/>
          <p:cNvSpPr>
            <a:spLocks noChangeShapeType="1"/>
          </p:cNvSpPr>
          <p:nvPr/>
        </p:nvSpPr>
        <p:spPr bwMode="auto">
          <a:xfrm flipV="1">
            <a:off x="7158697" y="4886401"/>
            <a:ext cx="0" cy="3491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80" name="Line 425"/>
          <p:cNvSpPr>
            <a:spLocks noChangeShapeType="1"/>
          </p:cNvSpPr>
          <p:nvPr/>
        </p:nvSpPr>
        <p:spPr bwMode="auto">
          <a:xfrm flipV="1">
            <a:off x="7169041" y="4887546"/>
            <a:ext cx="0" cy="33772"/>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81" name="Line 426"/>
          <p:cNvSpPr>
            <a:spLocks noChangeShapeType="1"/>
          </p:cNvSpPr>
          <p:nvPr/>
        </p:nvSpPr>
        <p:spPr bwMode="auto">
          <a:xfrm flipV="1">
            <a:off x="7183819" y="4888691"/>
            <a:ext cx="0" cy="32628"/>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82" name="Line 427"/>
          <p:cNvSpPr>
            <a:spLocks noChangeShapeType="1"/>
          </p:cNvSpPr>
          <p:nvPr/>
        </p:nvSpPr>
        <p:spPr bwMode="auto">
          <a:xfrm flipV="1">
            <a:off x="7197119" y="4891553"/>
            <a:ext cx="0" cy="29765"/>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83" name="Line 428"/>
          <p:cNvSpPr>
            <a:spLocks noChangeShapeType="1"/>
          </p:cNvSpPr>
          <p:nvPr/>
        </p:nvSpPr>
        <p:spPr bwMode="auto">
          <a:xfrm flipV="1">
            <a:off x="7207463" y="4891553"/>
            <a:ext cx="0" cy="29765"/>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84" name="Line 429"/>
          <p:cNvSpPr>
            <a:spLocks noChangeShapeType="1"/>
          </p:cNvSpPr>
          <p:nvPr/>
        </p:nvSpPr>
        <p:spPr bwMode="auto">
          <a:xfrm flipV="1">
            <a:off x="7222241" y="4894415"/>
            <a:ext cx="0" cy="2690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85" name="Line 430"/>
          <p:cNvSpPr>
            <a:spLocks noChangeShapeType="1"/>
          </p:cNvSpPr>
          <p:nvPr/>
        </p:nvSpPr>
        <p:spPr bwMode="auto">
          <a:xfrm flipV="1">
            <a:off x="7232585" y="4895560"/>
            <a:ext cx="0" cy="2575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86" name="Line 431"/>
          <p:cNvSpPr>
            <a:spLocks noChangeShapeType="1"/>
          </p:cNvSpPr>
          <p:nvPr/>
        </p:nvSpPr>
        <p:spPr bwMode="auto">
          <a:xfrm flipV="1">
            <a:off x="7247363" y="4898422"/>
            <a:ext cx="0" cy="2289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87" name="Line 432"/>
          <p:cNvSpPr>
            <a:spLocks noChangeShapeType="1"/>
          </p:cNvSpPr>
          <p:nvPr/>
        </p:nvSpPr>
        <p:spPr bwMode="auto">
          <a:xfrm flipV="1">
            <a:off x="7257707" y="4898422"/>
            <a:ext cx="0" cy="2289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88" name="Line 433"/>
          <p:cNvSpPr>
            <a:spLocks noChangeShapeType="1"/>
          </p:cNvSpPr>
          <p:nvPr/>
        </p:nvSpPr>
        <p:spPr bwMode="auto">
          <a:xfrm flipV="1">
            <a:off x="7271007" y="4899567"/>
            <a:ext cx="0" cy="21752"/>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89" name="Line 434"/>
          <p:cNvSpPr>
            <a:spLocks noChangeShapeType="1"/>
          </p:cNvSpPr>
          <p:nvPr/>
        </p:nvSpPr>
        <p:spPr bwMode="auto">
          <a:xfrm flipV="1">
            <a:off x="7285785" y="4902429"/>
            <a:ext cx="0" cy="18890"/>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90" name="Line 435"/>
          <p:cNvSpPr>
            <a:spLocks noChangeShapeType="1"/>
          </p:cNvSpPr>
          <p:nvPr/>
        </p:nvSpPr>
        <p:spPr bwMode="auto">
          <a:xfrm flipV="1">
            <a:off x="7296129" y="4903574"/>
            <a:ext cx="0" cy="17745"/>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91" name="Line 436"/>
          <p:cNvSpPr>
            <a:spLocks noChangeShapeType="1"/>
          </p:cNvSpPr>
          <p:nvPr/>
        </p:nvSpPr>
        <p:spPr bwMode="auto">
          <a:xfrm flipV="1">
            <a:off x="7309429" y="4903574"/>
            <a:ext cx="0" cy="17745"/>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92" name="Line 437"/>
          <p:cNvSpPr>
            <a:spLocks noChangeShapeType="1"/>
          </p:cNvSpPr>
          <p:nvPr/>
        </p:nvSpPr>
        <p:spPr bwMode="auto">
          <a:xfrm flipV="1">
            <a:off x="7319774" y="4905291"/>
            <a:ext cx="0" cy="16028"/>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93" name="Line 438"/>
          <p:cNvSpPr>
            <a:spLocks noChangeShapeType="1"/>
          </p:cNvSpPr>
          <p:nvPr/>
        </p:nvSpPr>
        <p:spPr bwMode="auto">
          <a:xfrm flipV="1">
            <a:off x="7334551" y="4906436"/>
            <a:ext cx="0" cy="14883"/>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94" name="Line 439"/>
          <p:cNvSpPr>
            <a:spLocks noChangeShapeType="1"/>
          </p:cNvSpPr>
          <p:nvPr/>
        </p:nvSpPr>
        <p:spPr bwMode="auto">
          <a:xfrm flipV="1">
            <a:off x="7344896" y="4907581"/>
            <a:ext cx="0" cy="13738"/>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95" name="Line 440"/>
          <p:cNvSpPr>
            <a:spLocks noChangeShapeType="1"/>
          </p:cNvSpPr>
          <p:nvPr/>
        </p:nvSpPr>
        <p:spPr bwMode="auto">
          <a:xfrm flipV="1">
            <a:off x="7358196" y="4909298"/>
            <a:ext cx="0" cy="12021"/>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96" name="Line 441"/>
          <p:cNvSpPr>
            <a:spLocks noChangeShapeType="1"/>
          </p:cNvSpPr>
          <p:nvPr/>
        </p:nvSpPr>
        <p:spPr bwMode="auto">
          <a:xfrm flipV="1">
            <a:off x="7372973" y="4909298"/>
            <a:ext cx="0" cy="12021"/>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97" name="Line 442"/>
          <p:cNvSpPr>
            <a:spLocks noChangeShapeType="1"/>
          </p:cNvSpPr>
          <p:nvPr/>
        </p:nvSpPr>
        <p:spPr bwMode="auto">
          <a:xfrm flipV="1">
            <a:off x="7383318" y="4909298"/>
            <a:ext cx="0" cy="12021"/>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98" name="Line 443"/>
          <p:cNvSpPr>
            <a:spLocks noChangeShapeType="1"/>
          </p:cNvSpPr>
          <p:nvPr/>
        </p:nvSpPr>
        <p:spPr bwMode="auto">
          <a:xfrm flipV="1">
            <a:off x="7396618" y="4910443"/>
            <a:ext cx="0" cy="10876"/>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599" name="Line 444"/>
          <p:cNvSpPr>
            <a:spLocks noChangeShapeType="1"/>
          </p:cNvSpPr>
          <p:nvPr/>
        </p:nvSpPr>
        <p:spPr bwMode="auto">
          <a:xfrm flipV="1">
            <a:off x="7406962" y="4910443"/>
            <a:ext cx="0" cy="10876"/>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00" name="Line 445"/>
          <p:cNvSpPr>
            <a:spLocks noChangeShapeType="1"/>
          </p:cNvSpPr>
          <p:nvPr/>
        </p:nvSpPr>
        <p:spPr bwMode="auto">
          <a:xfrm flipV="1">
            <a:off x="7421740" y="4910443"/>
            <a:ext cx="0" cy="10876"/>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01" name="Line 446"/>
          <p:cNvSpPr>
            <a:spLocks noChangeShapeType="1"/>
          </p:cNvSpPr>
          <p:nvPr/>
        </p:nvSpPr>
        <p:spPr bwMode="auto">
          <a:xfrm flipV="1">
            <a:off x="7432084" y="4912160"/>
            <a:ext cx="0" cy="915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02" name="Line 447"/>
          <p:cNvSpPr>
            <a:spLocks noChangeShapeType="1"/>
          </p:cNvSpPr>
          <p:nvPr/>
        </p:nvSpPr>
        <p:spPr bwMode="auto">
          <a:xfrm flipV="1">
            <a:off x="7446862" y="4914450"/>
            <a:ext cx="0" cy="686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03" name="Line 448"/>
          <p:cNvSpPr>
            <a:spLocks noChangeShapeType="1"/>
          </p:cNvSpPr>
          <p:nvPr/>
        </p:nvSpPr>
        <p:spPr bwMode="auto">
          <a:xfrm flipV="1">
            <a:off x="7460162" y="4914450"/>
            <a:ext cx="0" cy="686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04" name="Line 449"/>
          <p:cNvSpPr>
            <a:spLocks noChangeShapeType="1"/>
          </p:cNvSpPr>
          <p:nvPr/>
        </p:nvSpPr>
        <p:spPr bwMode="auto">
          <a:xfrm flipV="1">
            <a:off x="7470506" y="4914450"/>
            <a:ext cx="0" cy="6869"/>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05" name="Line 450"/>
          <p:cNvSpPr>
            <a:spLocks noChangeShapeType="1"/>
          </p:cNvSpPr>
          <p:nvPr/>
        </p:nvSpPr>
        <p:spPr bwMode="auto">
          <a:xfrm flipV="1">
            <a:off x="7485284" y="4917312"/>
            <a:ext cx="0" cy="400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06" name="Line 451"/>
          <p:cNvSpPr>
            <a:spLocks noChangeShapeType="1"/>
          </p:cNvSpPr>
          <p:nvPr/>
        </p:nvSpPr>
        <p:spPr bwMode="auto">
          <a:xfrm flipV="1">
            <a:off x="7495628" y="4917312"/>
            <a:ext cx="0" cy="400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07" name="Line 452"/>
          <p:cNvSpPr>
            <a:spLocks noChangeShapeType="1"/>
          </p:cNvSpPr>
          <p:nvPr/>
        </p:nvSpPr>
        <p:spPr bwMode="auto">
          <a:xfrm flipV="1">
            <a:off x="7508928" y="4918456"/>
            <a:ext cx="0" cy="2862"/>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08" name="Line 453"/>
          <p:cNvSpPr>
            <a:spLocks noChangeShapeType="1"/>
          </p:cNvSpPr>
          <p:nvPr/>
        </p:nvSpPr>
        <p:spPr bwMode="auto">
          <a:xfrm flipV="1">
            <a:off x="7519272" y="4920174"/>
            <a:ext cx="0" cy="1145"/>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09" name="Line 454"/>
          <p:cNvSpPr>
            <a:spLocks noChangeShapeType="1"/>
          </p:cNvSpPr>
          <p:nvPr/>
        </p:nvSpPr>
        <p:spPr bwMode="auto">
          <a:xfrm>
            <a:off x="7534050" y="4921319"/>
            <a:ext cx="0" cy="1717"/>
          </a:xfrm>
          <a:prstGeom prst="line">
            <a:avLst/>
          </a:prstGeom>
          <a:solidFill>
            <a:srgbClr val="FFFFFF"/>
          </a:solidFill>
          <a:ln w="635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10" name="Line 455"/>
          <p:cNvSpPr>
            <a:spLocks noChangeShapeType="1"/>
          </p:cNvSpPr>
          <p:nvPr/>
        </p:nvSpPr>
        <p:spPr bwMode="auto">
          <a:xfrm>
            <a:off x="7547350" y="4921319"/>
            <a:ext cx="0" cy="1717"/>
          </a:xfrm>
          <a:prstGeom prst="line">
            <a:avLst/>
          </a:prstGeom>
          <a:solidFill>
            <a:srgbClr val="FFFFFF"/>
          </a:solidFill>
          <a:ln w="6350">
            <a:solidFill>
              <a:srgbClr val="C2C2C2"/>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11" name="Line 456"/>
          <p:cNvSpPr>
            <a:spLocks noChangeShapeType="1"/>
          </p:cNvSpPr>
          <p:nvPr/>
        </p:nvSpPr>
        <p:spPr bwMode="auto">
          <a:xfrm>
            <a:off x="7557694" y="4921319"/>
            <a:ext cx="0" cy="1717"/>
          </a:xfrm>
          <a:prstGeom prst="line">
            <a:avLst/>
          </a:prstGeom>
          <a:solidFill>
            <a:srgbClr val="FFFFFF"/>
          </a:solidFill>
          <a:ln w="6350">
            <a:solidFill>
              <a:srgbClr val="C2C2C2"/>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12" name="Line 457"/>
          <p:cNvSpPr>
            <a:spLocks noChangeShapeType="1"/>
          </p:cNvSpPr>
          <p:nvPr/>
        </p:nvSpPr>
        <p:spPr bwMode="auto">
          <a:xfrm>
            <a:off x="7572472" y="4921319"/>
            <a:ext cx="0" cy="1717"/>
          </a:xfrm>
          <a:prstGeom prst="line">
            <a:avLst/>
          </a:prstGeom>
          <a:noFill/>
          <a:ln w="6350" cap="flat">
            <a:solidFill>
              <a:schemeClr val="bg2"/>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13" name="Line 458"/>
          <p:cNvSpPr>
            <a:spLocks noChangeShapeType="1"/>
          </p:cNvSpPr>
          <p:nvPr/>
        </p:nvSpPr>
        <p:spPr bwMode="auto">
          <a:xfrm>
            <a:off x="7582816" y="4921319"/>
            <a:ext cx="0" cy="2862"/>
          </a:xfrm>
          <a:prstGeom prst="line">
            <a:avLst/>
          </a:prstGeom>
          <a:noFill/>
          <a:ln w="6350" cap="flat">
            <a:solidFill>
              <a:schemeClr val="bg2"/>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14" name="Line 459"/>
          <p:cNvSpPr>
            <a:spLocks noChangeShapeType="1"/>
          </p:cNvSpPr>
          <p:nvPr/>
        </p:nvSpPr>
        <p:spPr bwMode="auto">
          <a:xfrm>
            <a:off x="7596116" y="4921319"/>
            <a:ext cx="0" cy="2862"/>
          </a:xfrm>
          <a:prstGeom prst="line">
            <a:avLst/>
          </a:prstGeom>
          <a:noFill/>
          <a:ln w="6350" cap="flat">
            <a:solidFill>
              <a:schemeClr val="bg2"/>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15" name="Line 460"/>
          <p:cNvSpPr>
            <a:spLocks noChangeShapeType="1"/>
          </p:cNvSpPr>
          <p:nvPr/>
        </p:nvSpPr>
        <p:spPr bwMode="auto">
          <a:xfrm>
            <a:off x="7606461" y="4921319"/>
            <a:ext cx="0" cy="6869"/>
          </a:xfrm>
          <a:prstGeom prst="line">
            <a:avLst/>
          </a:prstGeom>
          <a:noFill/>
          <a:ln w="6350" cap="flat">
            <a:solidFill>
              <a:schemeClr val="bg2"/>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16" name="Line 461"/>
          <p:cNvSpPr>
            <a:spLocks noChangeShapeType="1"/>
          </p:cNvSpPr>
          <p:nvPr/>
        </p:nvSpPr>
        <p:spPr bwMode="auto">
          <a:xfrm>
            <a:off x="7621238" y="4921319"/>
            <a:ext cx="0" cy="9731"/>
          </a:xfrm>
          <a:prstGeom prst="line">
            <a:avLst/>
          </a:prstGeom>
          <a:noFill/>
          <a:ln w="6350" cap="flat">
            <a:solidFill>
              <a:schemeClr val="bg2"/>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17" name="Line 462"/>
          <p:cNvSpPr>
            <a:spLocks noChangeShapeType="1"/>
          </p:cNvSpPr>
          <p:nvPr/>
        </p:nvSpPr>
        <p:spPr bwMode="auto">
          <a:xfrm>
            <a:off x="7634538" y="4921319"/>
            <a:ext cx="0" cy="12021"/>
          </a:xfrm>
          <a:prstGeom prst="line">
            <a:avLst/>
          </a:prstGeom>
          <a:noFill/>
          <a:ln w="6350" cap="flat">
            <a:solidFill>
              <a:schemeClr val="bg2"/>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18" name="Line 463"/>
          <p:cNvSpPr>
            <a:spLocks noChangeShapeType="1"/>
          </p:cNvSpPr>
          <p:nvPr/>
        </p:nvSpPr>
        <p:spPr bwMode="auto">
          <a:xfrm>
            <a:off x="7646360" y="4921319"/>
            <a:ext cx="0" cy="16600"/>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19" name="Line 464"/>
          <p:cNvSpPr>
            <a:spLocks noChangeShapeType="1"/>
          </p:cNvSpPr>
          <p:nvPr/>
        </p:nvSpPr>
        <p:spPr bwMode="auto">
          <a:xfrm>
            <a:off x="7659660" y="4921319"/>
            <a:ext cx="0" cy="17745"/>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20" name="Line 465"/>
          <p:cNvSpPr>
            <a:spLocks noChangeShapeType="1"/>
          </p:cNvSpPr>
          <p:nvPr/>
        </p:nvSpPr>
        <p:spPr bwMode="auto">
          <a:xfrm>
            <a:off x="7670005" y="4921319"/>
            <a:ext cx="0" cy="18890"/>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21" name="Line 466"/>
          <p:cNvSpPr>
            <a:spLocks noChangeShapeType="1"/>
          </p:cNvSpPr>
          <p:nvPr/>
        </p:nvSpPr>
        <p:spPr bwMode="auto">
          <a:xfrm>
            <a:off x="7684782" y="4921319"/>
            <a:ext cx="0" cy="20607"/>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22" name="Line 467"/>
          <p:cNvSpPr>
            <a:spLocks noChangeShapeType="1"/>
          </p:cNvSpPr>
          <p:nvPr/>
        </p:nvSpPr>
        <p:spPr bwMode="auto">
          <a:xfrm>
            <a:off x="7695127" y="4921319"/>
            <a:ext cx="0" cy="20607"/>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23" name="Line 468"/>
          <p:cNvSpPr>
            <a:spLocks noChangeShapeType="1"/>
          </p:cNvSpPr>
          <p:nvPr/>
        </p:nvSpPr>
        <p:spPr bwMode="auto">
          <a:xfrm>
            <a:off x="7708427" y="4921319"/>
            <a:ext cx="0" cy="21752"/>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24" name="Line 469"/>
          <p:cNvSpPr>
            <a:spLocks noChangeShapeType="1"/>
          </p:cNvSpPr>
          <p:nvPr/>
        </p:nvSpPr>
        <p:spPr bwMode="auto">
          <a:xfrm>
            <a:off x="7723204" y="4921319"/>
            <a:ext cx="0" cy="24614"/>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25" name="Line 470"/>
          <p:cNvSpPr>
            <a:spLocks noChangeShapeType="1"/>
          </p:cNvSpPr>
          <p:nvPr/>
        </p:nvSpPr>
        <p:spPr bwMode="auto">
          <a:xfrm>
            <a:off x="7733549" y="4921319"/>
            <a:ext cx="0" cy="24614"/>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26" name="Line 471"/>
          <p:cNvSpPr>
            <a:spLocks noChangeShapeType="1"/>
          </p:cNvSpPr>
          <p:nvPr/>
        </p:nvSpPr>
        <p:spPr bwMode="auto">
          <a:xfrm>
            <a:off x="7746849" y="4921319"/>
            <a:ext cx="0" cy="24614"/>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27" name="Line 472"/>
          <p:cNvSpPr>
            <a:spLocks noChangeShapeType="1"/>
          </p:cNvSpPr>
          <p:nvPr/>
        </p:nvSpPr>
        <p:spPr bwMode="auto">
          <a:xfrm>
            <a:off x="7757193" y="4921319"/>
            <a:ext cx="0" cy="25759"/>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28" name="Line 473"/>
          <p:cNvSpPr>
            <a:spLocks noChangeShapeType="1"/>
          </p:cNvSpPr>
          <p:nvPr/>
        </p:nvSpPr>
        <p:spPr bwMode="auto">
          <a:xfrm>
            <a:off x="7771971" y="4921319"/>
            <a:ext cx="0" cy="27476"/>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29" name="Line 474"/>
          <p:cNvSpPr>
            <a:spLocks noChangeShapeType="1"/>
          </p:cNvSpPr>
          <p:nvPr/>
        </p:nvSpPr>
        <p:spPr bwMode="auto">
          <a:xfrm>
            <a:off x="7782315" y="4921319"/>
            <a:ext cx="0" cy="27476"/>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30" name="Line 475"/>
          <p:cNvSpPr>
            <a:spLocks noChangeShapeType="1"/>
          </p:cNvSpPr>
          <p:nvPr/>
        </p:nvSpPr>
        <p:spPr bwMode="auto">
          <a:xfrm>
            <a:off x="7795615" y="4921319"/>
            <a:ext cx="0" cy="28621"/>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31" name="Line 476"/>
          <p:cNvSpPr>
            <a:spLocks noChangeShapeType="1"/>
          </p:cNvSpPr>
          <p:nvPr/>
        </p:nvSpPr>
        <p:spPr bwMode="auto">
          <a:xfrm>
            <a:off x="7810393" y="4921319"/>
            <a:ext cx="0" cy="35490"/>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32" name="Line 477"/>
          <p:cNvSpPr>
            <a:spLocks noChangeShapeType="1"/>
          </p:cNvSpPr>
          <p:nvPr/>
        </p:nvSpPr>
        <p:spPr bwMode="auto">
          <a:xfrm>
            <a:off x="7820737" y="4921319"/>
            <a:ext cx="0" cy="36634"/>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633" name="Line 478"/>
          <p:cNvSpPr>
            <a:spLocks noChangeShapeType="1"/>
          </p:cNvSpPr>
          <p:nvPr/>
        </p:nvSpPr>
        <p:spPr bwMode="auto">
          <a:xfrm>
            <a:off x="7834037" y="4921319"/>
            <a:ext cx="0" cy="36634"/>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54" name="Line 480"/>
          <p:cNvSpPr>
            <a:spLocks noChangeShapeType="1"/>
          </p:cNvSpPr>
          <p:nvPr/>
        </p:nvSpPr>
        <p:spPr bwMode="auto">
          <a:xfrm>
            <a:off x="7845860" y="4921319"/>
            <a:ext cx="0" cy="36634"/>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55" name="Line 481"/>
          <p:cNvSpPr>
            <a:spLocks noChangeShapeType="1"/>
          </p:cNvSpPr>
          <p:nvPr/>
        </p:nvSpPr>
        <p:spPr bwMode="auto">
          <a:xfrm>
            <a:off x="7859160" y="4921319"/>
            <a:ext cx="0" cy="38352"/>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56" name="Line 482"/>
          <p:cNvSpPr>
            <a:spLocks noChangeShapeType="1"/>
          </p:cNvSpPr>
          <p:nvPr/>
        </p:nvSpPr>
        <p:spPr bwMode="auto">
          <a:xfrm>
            <a:off x="7869504" y="4921319"/>
            <a:ext cx="0" cy="38352"/>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57" name="Line 483"/>
          <p:cNvSpPr>
            <a:spLocks noChangeShapeType="1"/>
          </p:cNvSpPr>
          <p:nvPr/>
        </p:nvSpPr>
        <p:spPr bwMode="auto">
          <a:xfrm>
            <a:off x="7884282" y="4921319"/>
            <a:ext cx="0" cy="39497"/>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58" name="Line 484"/>
          <p:cNvSpPr>
            <a:spLocks noChangeShapeType="1"/>
          </p:cNvSpPr>
          <p:nvPr/>
        </p:nvSpPr>
        <p:spPr bwMode="auto">
          <a:xfrm>
            <a:off x="7897582" y="4921319"/>
            <a:ext cx="0" cy="40641"/>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59" name="Line 485"/>
          <p:cNvSpPr>
            <a:spLocks noChangeShapeType="1"/>
          </p:cNvSpPr>
          <p:nvPr/>
        </p:nvSpPr>
        <p:spPr bwMode="auto">
          <a:xfrm>
            <a:off x="7907926" y="4921319"/>
            <a:ext cx="0" cy="42359"/>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60" name="Line 486"/>
          <p:cNvSpPr>
            <a:spLocks noChangeShapeType="1"/>
          </p:cNvSpPr>
          <p:nvPr/>
        </p:nvSpPr>
        <p:spPr bwMode="auto">
          <a:xfrm>
            <a:off x="7922704" y="4921319"/>
            <a:ext cx="0" cy="44648"/>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61" name="Line 487"/>
          <p:cNvSpPr>
            <a:spLocks noChangeShapeType="1"/>
          </p:cNvSpPr>
          <p:nvPr/>
        </p:nvSpPr>
        <p:spPr bwMode="auto">
          <a:xfrm>
            <a:off x="7933048" y="4921319"/>
            <a:ext cx="0" cy="44648"/>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62" name="Line 488"/>
          <p:cNvSpPr>
            <a:spLocks noChangeShapeType="1"/>
          </p:cNvSpPr>
          <p:nvPr/>
        </p:nvSpPr>
        <p:spPr bwMode="auto">
          <a:xfrm>
            <a:off x="7946348" y="4921319"/>
            <a:ext cx="0" cy="46366"/>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63" name="Line 489"/>
          <p:cNvSpPr>
            <a:spLocks noChangeShapeType="1"/>
          </p:cNvSpPr>
          <p:nvPr/>
        </p:nvSpPr>
        <p:spPr bwMode="auto">
          <a:xfrm>
            <a:off x="7956692" y="4921319"/>
            <a:ext cx="0" cy="47510"/>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64" name="Line 490"/>
          <p:cNvSpPr>
            <a:spLocks noChangeShapeType="1"/>
          </p:cNvSpPr>
          <p:nvPr/>
        </p:nvSpPr>
        <p:spPr bwMode="auto">
          <a:xfrm>
            <a:off x="7971470" y="4921319"/>
            <a:ext cx="0" cy="53234"/>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65" name="Line 491"/>
          <p:cNvSpPr>
            <a:spLocks noChangeShapeType="1"/>
          </p:cNvSpPr>
          <p:nvPr/>
        </p:nvSpPr>
        <p:spPr bwMode="auto">
          <a:xfrm>
            <a:off x="7984770" y="4921319"/>
            <a:ext cx="0" cy="55524"/>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66" name="Line 492"/>
          <p:cNvSpPr>
            <a:spLocks noChangeShapeType="1"/>
          </p:cNvSpPr>
          <p:nvPr/>
        </p:nvSpPr>
        <p:spPr bwMode="auto">
          <a:xfrm>
            <a:off x="7995114" y="4921319"/>
            <a:ext cx="0" cy="57241"/>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67" name="Line 493"/>
          <p:cNvSpPr>
            <a:spLocks noChangeShapeType="1"/>
          </p:cNvSpPr>
          <p:nvPr/>
        </p:nvSpPr>
        <p:spPr bwMode="auto">
          <a:xfrm>
            <a:off x="8009892" y="4921319"/>
            <a:ext cx="0" cy="58386"/>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68" name="Line 494"/>
          <p:cNvSpPr>
            <a:spLocks noChangeShapeType="1"/>
          </p:cNvSpPr>
          <p:nvPr/>
        </p:nvSpPr>
        <p:spPr bwMode="auto">
          <a:xfrm>
            <a:off x="8020236" y="4921319"/>
            <a:ext cx="0" cy="58386"/>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69" name="Line 495"/>
          <p:cNvSpPr>
            <a:spLocks noChangeShapeType="1"/>
          </p:cNvSpPr>
          <p:nvPr/>
        </p:nvSpPr>
        <p:spPr bwMode="auto">
          <a:xfrm>
            <a:off x="8033536" y="4921319"/>
            <a:ext cx="0" cy="59531"/>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70" name="Line 496"/>
          <p:cNvSpPr>
            <a:spLocks noChangeShapeType="1"/>
          </p:cNvSpPr>
          <p:nvPr/>
        </p:nvSpPr>
        <p:spPr bwMode="auto">
          <a:xfrm>
            <a:off x="8045358" y="4921319"/>
            <a:ext cx="0" cy="61248"/>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71" name="Line 497"/>
          <p:cNvSpPr>
            <a:spLocks noChangeShapeType="1"/>
          </p:cNvSpPr>
          <p:nvPr/>
        </p:nvSpPr>
        <p:spPr bwMode="auto">
          <a:xfrm>
            <a:off x="8058658" y="4921319"/>
            <a:ext cx="0" cy="65255"/>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72" name="Line 498"/>
          <p:cNvSpPr>
            <a:spLocks noChangeShapeType="1"/>
          </p:cNvSpPr>
          <p:nvPr/>
        </p:nvSpPr>
        <p:spPr bwMode="auto">
          <a:xfrm>
            <a:off x="8073436" y="4921319"/>
            <a:ext cx="0" cy="65255"/>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73" name="Line 499"/>
          <p:cNvSpPr>
            <a:spLocks noChangeShapeType="1"/>
          </p:cNvSpPr>
          <p:nvPr/>
        </p:nvSpPr>
        <p:spPr bwMode="auto">
          <a:xfrm>
            <a:off x="8083780" y="4921319"/>
            <a:ext cx="0" cy="68117"/>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74" name="Line 500"/>
          <p:cNvSpPr>
            <a:spLocks noChangeShapeType="1"/>
          </p:cNvSpPr>
          <p:nvPr/>
        </p:nvSpPr>
        <p:spPr bwMode="auto">
          <a:xfrm>
            <a:off x="8097080" y="4921319"/>
            <a:ext cx="0" cy="68117"/>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75" name="Line 501"/>
          <p:cNvSpPr>
            <a:spLocks noChangeShapeType="1"/>
          </p:cNvSpPr>
          <p:nvPr/>
        </p:nvSpPr>
        <p:spPr bwMode="auto">
          <a:xfrm>
            <a:off x="8107425" y="4921319"/>
            <a:ext cx="0" cy="78993"/>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76" name="Line 502"/>
          <p:cNvSpPr>
            <a:spLocks noChangeShapeType="1"/>
          </p:cNvSpPr>
          <p:nvPr/>
        </p:nvSpPr>
        <p:spPr bwMode="auto">
          <a:xfrm>
            <a:off x="8122202" y="4921319"/>
            <a:ext cx="0" cy="78993"/>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77" name="Line 503"/>
          <p:cNvSpPr>
            <a:spLocks noChangeShapeType="1"/>
          </p:cNvSpPr>
          <p:nvPr/>
        </p:nvSpPr>
        <p:spPr bwMode="auto">
          <a:xfrm>
            <a:off x="8132547" y="4921319"/>
            <a:ext cx="0" cy="80138"/>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78" name="Line 504"/>
          <p:cNvSpPr>
            <a:spLocks noChangeShapeType="1"/>
          </p:cNvSpPr>
          <p:nvPr/>
        </p:nvSpPr>
        <p:spPr bwMode="auto">
          <a:xfrm>
            <a:off x="8145847" y="4921319"/>
            <a:ext cx="0" cy="81283"/>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79" name="Line 505"/>
          <p:cNvSpPr>
            <a:spLocks noChangeShapeType="1"/>
          </p:cNvSpPr>
          <p:nvPr/>
        </p:nvSpPr>
        <p:spPr bwMode="auto">
          <a:xfrm>
            <a:off x="8160624" y="4921319"/>
            <a:ext cx="0" cy="89869"/>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80" name="Line 506"/>
          <p:cNvSpPr>
            <a:spLocks noChangeShapeType="1"/>
          </p:cNvSpPr>
          <p:nvPr/>
        </p:nvSpPr>
        <p:spPr bwMode="auto">
          <a:xfrm>
            <a:off x="8170969" y="4921319"/>
            <a:ext cx="0" cy="93876"/>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81" name="Line 507"/>
          <p:cNvSpPr>
            <a:spLocks noChangeShapeType="1"/>
          </p:cNvSpPr>
          <p:nvPr/>
        </p:nvSpPr>
        <p:spPr bwMode="auto">
          <a:xfrm>
            <a:off x="8184269" y="4921319"/>
            <a:ext cx="0" cy="95021"/>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82" name="Line 508"/>
          <p:cNvSpPr>
            <a:spLocks noChangeShapeType="1"/>
          </p:cNvSpPr>
          <p:nvPr/>
        </p:nvSpPr>
        <p:spPr bwMode="auto">
          <a:xfrm>
            <a:off x="8194613" y="4921319"/>
            <a:ext cx="0" cy="97883"/>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83" name="Line 509"/>
          <p:cNvSpPr>
            <a:spLocks noChangeShapeType="1"/>
          </p:cNvSpPr>
          <p:nvPr/>
        </p:nvSpPr>
        <p:spPr bwMode="auto">
          <a:xfrm>
            <a:off x="8209391" y="4921319"/>
            <a:ext cx="0" cy="101890"/>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84" name="Line 510"/>
          <p:cNvSpPr>
            <a:spLocks noChangeShapeType="1"/>
          </p:cNvSpPr>
          <p:nvPr/>
        </p:nvSpPr>
        <p:spPr bwMode="auto">
          <a:xfrm>
            <a:off x="8219735" y="4921319"/>
            <a:ext cx="0" cy="103034"/>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85" name="Line 511"/>
          <p:cNvSpPr>
            <a:spLocks noChangeShapeType="1"/>
          </p:cNvSpPr>
          <p:nvPr/>
        </p:nvSpPr>
        <p:spPr bwMode="auto">
          <a:xfrm>
            <a:off x="8233035" y="4921319"/>
            <a:ext cx="0" cy="109903"/>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86" name="Line 512"/>
          <p:cNvSpPr>
            <a:spLocks noChangeShapeType="1"/>
          </p:cNvSpPr>
          <p:nvPr/>
        </p:nvSpPr>
        <p:spPr bwMode="auto">
          <a:xfrm>
            <a:off x="8247813" y="4921319"/>
            <a:ext cx="0" cy="117917"/>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87" name="Line 513"/>
          <p:cNvSpPr>
            <a:spLocks noChangeShapeType="1"/>
          </p:cNvSpPr>
          <p:nvPr/>
        </p:nvSpPr>
        <p:spPr bwMode="auto">
          <a:xfrm>
            <a:off x="8258157" y="4921319"/>
            <a:ext cx="0" cy="125931"/>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88" name="Line 514"/>
          <p:cNvSpPr>
            <a:spLocks noChangeShapeType="1"/>
          </p:cNvSpPr>
          <p:nvPr/>
        </p:nvSpPr>
        <p:spPr bwMode="auto">
          <a:xfrm>
            <a:off x="8272935" y="4921319"/>
            <a:ext cx="0" cy="130510"/>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89" name="Line 515"/>
          <p:cNvSpPr>
            <a:spLocks noChangeShapeType="1"/>
          </p:cNvSpPr>
          <p:nvPr/>
        </p:nvSpPr>
        <p:spPr bwMode="auto">
          <a:xfrm>
            <a:off x="8283279" y="4921319"/>
            <a:ext cx="0" cy="134517"/>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90" name="Line 516"/>
          <p:cNvSpPr>
            <a:spLocks noChangeShapeType="1"/>
          </p:cNvSpPr>
          <p:nvPr/>
        </p:nvSpPr>
        <p:spPr bwMode="auto">
          <a:xfrm>
            <a:off x="8296579" y="4921319"/>
            <a:ext cx="0" cy="135662"/>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91" name="Line 517"/>
          <p:cNvSpPr>
            <a:spLocks noChangeShapeType="1"/>
          </p:cNvSpPr>
          <p:nvPr/>
        </p:nvSpPr>
        <p:spPr bwMode="auto">
          <a:xfrm>
            <a:off x="8306924" y="4921319"/>
            <a:ext cx="0" cy="135662"/>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92" name="Line 518"/>
          <p:cNvSpPr>
            <a:spLocks noChangeShapeType="1"/>
          </p:cNvSpPr>
          <p:nvPr/>
        </p:nvSpPr>
        <p:spPr bwMode="auto">
          <a:xfrm>
            <a:off x="8321701" y="4921319"/>
            <a:ext cx="0" cy="135662"/>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93" name="Line 519"/>
          <p:cNvSpPr>
            <a:spLocks noChangeShapeType="1"/>
          </p:cNvSpPr>
          <p:nvPr/>
        </p:nvSpPr>
        <p:spPr bwMode="auto">
          <a:xfrm>
            <a:off x="8335001" y="4921319"/>
            <a:ext cx="0" cy="142531"/>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94" name="Line 520"/>
          <p:cNvSpPr>
            <a:spLocks noChangeShapeType="1"/>
          </p:cNvSpPr>
          <p:nvPr/>
        </p:nvSpPr>
        <p:spPr bwMode="auto">
          <a:xfrm>
            <a:off x="8345345" y="4921319"/>
            <a:ext cx="0" cy="154552"/>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95" name="Line 521"/>
          <p:cNvSpPr>
            <a:spLocks noChangeShapeType="1"/>
          </p:cNvSpPr>
          <p:nvPr/>
        </p:nvSpPr>
        <p:spPr bwMode="auto">
          <a:xfrm>
            <a:off x="8360123" y="4921319"/>
            <a:ext cx="0" cy="157414"/>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96" name="Line 522"/>
          <p:cNvSpPr>
            <a:spLocks noChangeShapeType="1"/>
          </p:cNvSpPr>
          <p:nvPr/>
        </p:nvSpPr>
        <p:spPr bwMode="auto">
          <a:xfrm>
            <a:off x="8370468" y="4921319"/>
            <a:ext cx="0" cy="158559"/>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97" name="Line 523"/>
          <p:cNvSpPr>
            <a:spLocks noChangeShapeType="1"/>
          </p:cNvSpPr>
          <p:nvPr/>
        </p:nvSpPr>
        <p:spPr bwMode="auto">
          <a:xfrm>
            <a:off x="8383767" y="4921319"/>
            <a:ext cx="0" cy="158559"/>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98" name="Line 524"/>
          <p:cNvSpPr>
            <a:spLocks noChangeShapeType="1"/>
          </p:cNvSpPr>
          <p:nvPr/>
        </p:nvSpPr>
        <p:spPr bwMode="auto">
          <a:xfrm>
            <a:off x="8394112" y="4921319"/>
            <a:ext cx="0" cy="161421"/>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399" name="Line 525"/>
          <p:cNvSpPr>
            <a:spLocks noChangeShapeType="1"/>
          </p:cNvSpPr>
          <p:nvPr/>
        </p:nvSpPr>
        <p:spPr bwMode="auto">
          <a:xfrm>
            <a:off x="8408890" y="4921319"/>
            <a:ext cx="0" cy="167145"/>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00" name="Line 526"/>
          <p:cNvSpPr>
            <a:spLocks noChangeShapeType="1"/>
          </p:cNvSpPr>
          <p:nvPr/>
        </p:nvSpPr>
        <p:spPr bwMode="auto">
          <a:xfrm>
            <a:off x="8422189" y="4921319"/>
            <a:ext cx="0" cy="179166"/>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01" name="Line 527"/>
          <p:cNvSpPr>
            <a:spLocks noChangeShapeType="1"/>
          </p:cNvSpPr>
          <p:nvPr/>
        </p:nvSpPr>
        <p:spPr bwMode="auto">
          <a:xfrm>
            <a:off x="8434012" y="4921319"/>
            <a:ext cx="0" cy="184317"/>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02" name="Line 528"/>
          <p:cNvSpPr>
            <a:spLocks noChangeShapeType="1"/>
          </p:cNvSpPr>
          <p:nvPr/>
        </p:nvSpPr>
        <p:spPr bwMode="auto">
          <a:xfrm>
            <a:off x="8447312" y="4921319"/>
            <a:ext cx="0" cy="184317"/>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03" name="Line 529"/>
          <p:cNvSpPr>
            <a:spLocks noChangeShapeType="1"/>
          </p:cNvSpPr>
          <p:nvPr/>
        </p:nvSpPr>
        <p:spPr bwMode="auto">
          <a:xfrm>
            <a:off x="8457656" y="4921319"/>
            <a:ext cx="0" cy="190041"/>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04" name="Line 530"/>
          <p:cNvSpPr>
            <a:spLocks noChangeShapeType="1"/>
          </p:cNvSpPr>
          <p:nvPr/>
        </p:nvSpPr>
        <p:spPr bwMode="auto">
          <a:xfrm>
            <a:off x="8472434" y="4921319"/>
            <a:ext cx="0" cy="191186"/>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05" name="Line 531"/>
          <p:cNvSpPr>
            <a:spLocks noChangeShapeType="1"/>
          </p:cNvSpPr>
          <p:nvPr/>
        </p:nvSpPr>
        <p:spPr bwMode="auto">
          <a:xfrm>
            <a:off x="8485734" y="4921319"/>
            <a:ext cx="0" cy="206069"/>
          </a:xfrm>
          <a:prstGeom prst="line">
            <a:avLst/>
          </a:prstGeom>
          <a:noFill/>
          <a:ln w="6350" cap="flat">
            <a:solidFill>
              <a:schemeClr val="bg1">
                <a:lumMod val="85000"/>
              </a:schemeClr>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06" name="Line 532"/>
          <p:cNvSpPr>
            <a:spLocks noChangeShapeType="1"/>
          </p:cNvSpPr>
          <p:nvPr/>
        </p:nvSpPr>
        <p:spPr bwMode="auto">
          <a:xfrm>
            <a:off x="8496078" y="4921319"/>
            <a:ext cx="0" cy="224959"/>
          </a:xfrm>
          <a:prstGeom prst="line">
            <a:avLst/>
          </a:prstGeom>
          <a:solidFill>
            <a:srgbClr val="FFFFFF"/>
          </a:solidFill>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07" name="Line 533"/>
          <p:cNvSpPr>
            <a:spLocks noChangeShapeType="1"/>
          </p:cNvSpPr>
          <p:nvPr/>
        </p:nvSpPr>
        <p:spPr bwMode="auto">
          <a:xfrm>
            <a:off x="8510856" y="4921319"/>
            <a:ext cx="0" cy="227821"/>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08" name="Line 534"/>
          <p:cNvSpPr>
            <a:spLocks noChangeShapeType="1"/>
          </p:cNvSpPr>
          <p:nvPr/>
        </p:nvSpPr>
        <p:spPr bwMode="auto">
          <a:xfrm>
            <a:off x="8521200" y="4921319"/>
            <a:ext cx="0" cy="233545"/>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09" name="Line 535"/>
          <p:cNvSpPr>
            <a:spLocks noChangeShapeType="1"/>
          </p:cNvSpPr>
          <p:nvPr/>
        </p:nvSpPr>
        <p:spPr bwMode="auto">
          <a:xfrm>
            <a:off x="8534500" y="4921319"/>
            <a:ext cx="0" cy="263310"/>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10" name="Line 536"/>
          <p:cNvSpPr>
            <a:spLocks noChangeShapeType="1"/>
          </p:cNvSpPr>
          <p:nvPr/>
        </p:nvSpPr>
        <p:spPr bwMode="auto">
          <a:xfrm>
            <a:off x="8544844" y="4921319"/>
            <a:ext cx="0" cy="268462"/>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11" name="Line 537"/>
          <p:cNvSpPr>
            <a:spLocks noChangeShapeType="1"/>
          </p:cNvSpPr>
          <p:nvPr/>
        </p:nvSpPr>
        <p:spPr bwMode="auto">
          <a:xfrm>
            <a:off x="8559622" y="4921319"/>
            <a:ext cx="0" cy="271324"/>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12" name="Line 538"/>
          <p:cNvSpPr>
            <a:spLocks noChangeShapeType="1"/>
          </p:cNvSpPr>
          <p:nvPr/>
        </p:nvSpPr>
        <p:spPr bwMode="auto">
          <a:xfrm>
            <a:off x="8572922" y="4921319"/>
            <a:ext cx="0" cy="275331"/>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13" name="Line 539"/>
          <p:cNvSpPr>
            <a:spLocks noChangeShapeType="1"/>
          </p:cNvSpPr>
          <p:nvPr/>
        </p:nvSpPr>
        <p:spPr bwMode="auto">
          <a:xfrm>
            <a:off x="8583266" y="4921319"/>
            <a:ext cx="0" cy="319979"/>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14" name="Line 540"/>
          <p:cNvSpPr>
            <a:spLocks noChangeShapeType="1"/>
          </p:cNvSpPr>
          <p:nvPr/>
        </p:nvSpPr>
        <p:spPr bwMode="auto">
          <a:xfrm>
            <a:off x="8598044" y="4921319"/>
            <a:ext cx="0" cy="329710"/>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15" name="Line 541"/>
          <p:cNvSpPr>
            <a:spLocks noChangeShapeType="1"/>
          </p:cNvSpPr>
          <p:nvPr/>
        </p:nvSpPr>
        <p:spPr bwMode="auto">
          <a:xfrm>
            <a:off x="8608388" y="4921319"/>
            <a:ext cx="0" cy="334862"/>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16" name="Line 542"/>
          <p:cNvSpPr>
            <a:spLocks noChangeShapeType="1"/>
          </p:cNvSpPr>
          <p:nvPr/>
        </p:nvSpPr>
        <p:spPr bwMode="auto">
          <a:xfrm>
            <a:off x="8621688" y="4921319"/>
            <a:ext cx="0" cy="397255"/>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17" name="Line 543"/>
          <p:cNvSpPr>
            <a:spLocks noChangeShapeType="1"/>
          </p:cNvSpPr>
          <p:nvPr/>
        </p:nvSpPr>
        <p:spPr bwMode="auto">
          <a:xfrm>
            <a:off x="8633510" y="4921319"/>
            <a:ext cx="0" cy="489414"/>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18" name="Line 544"/>
          <p:cNvSpPr>
            <a:spLocks noChangeShapeType="1"/>
          </p:cNvSpPr>
          <p:nvPr/>
        </p:nvSpPr>
        <p:spPr bwMode="auto">
          <a:xfrm>
            <a:off x="8646810" y="4921319"/>
            <a:ext cx="0" cy="660566"/>
          </a:xfrm>
          <a:prstGeom prst="line">
            <a:avLst/>
          </a:prstGeom>
          <a:solidFill>
            <a:srgbClr val="FFFFFF"/>
          </a:solidFill>
          <a:ln w="6350">
            <a:solidFill>
              <a:srgbClr val="00BDEB"/>
            </a:solidFill>
          </a:ln>
          <a:effectLst/>
        </p:spPr>
        <p:style>
          <a:lnRef idx="2">
            <a:schemeClr val="accent1"/>
          </a:lnRef>
          <a:fillRef idx="0">
            <a:schemeClr val="accent1"/>
          </a:fillRef>
          <a:effectRef idx="1">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19" name="Line 545"/>
          <p:cNvSpPr>
            <a:spLocks noChangeShapeType="1"/>
          </p:cNvSpPr>
          <p:nvPr/>
        </p:nvSpPr>
        <p:spPr bwMode="auto">
          <a:xfrm>
            <a:off x="5194742" y="4174319"/>
            <a:ext cx="45811"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20" name="Line 546"/>
          <p:cNvSpPr>
            <a:spLocks noChangeShapeType="1"/>
          </p:cNvSpPr>
          <p:nvPr/>
        </p:nvSpPr>
        <p:spPr bwMode="auto">
          <a:xfrm>
            <a:off x="5194742" y="4323146"/>
            <a:ext cx="45811"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21" name="Line 547"/>
          <p:cNvSpPr>
            <a:spLocks noChangeShapeType="1"/>
          </p:cNvSpPr>
          <p:nvPr/>
        </p:nvSpPr>
        <p:spPr bwMode="auto">
          <a:xfrm>
            <a:off x="5194742" y="4472546"/>
            <a:ext cx="45811"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22" name="Line 548"/>
          <p:cNvSpPr>
            <a:spLocks noChangeShapeType="1"/>
          </p:cNvSpPr>
          <p:nvPr/>
        </p:nvSpPr>
        <p:spPr bwMode="auto">
          <a:xfrm>
            <a:off x="5194742" y="4623091"/>
            <a:ext cx="45811"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23" name="Line 549"/>
          <p:cNvSpPr>
            <a:spLocks noChangeShapeType="1"/>
          </p:cNvSpPr>
          <p:nvPr/>
        </p:nvSpPr>
        <p:spPr bwMode="auto">
          <a:xfrm>
            <a:off x="5194742" y="4772491"/>
            <a:ext cx="45811"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24" name="Line 550"/>
          <p:cNvSpPr>
            <a:spLocks noChangeShapeType="1"/>
          </p:cNvSpPr>
          <p:nvPr/>
        </p:nvSpPr>
        <p:spPr bwMode="auto">
          <a:xfrm>
            <a:off x="5194742" y="4921319"/>
            <a:ext cx="45811"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25" name="Line 551"/>
          <p:cNvSpPr>
            <a:spLocks noChangeShapeType="1"/>
          </p:cNvSpPr>
          <p:nvPr/>
        </p:nvSpPr>
        <p:spPr bwMode="auto">
          <a:xfrm>
            <a:off x="5237597" y="4921319"/>
            <a:ext cx="3506746" cy="0"/>
          </a:xfrm>
          <a:prstGeom prst="line">
            <a:avLst/>
          </a:prstGeom>
          <a:noFill/>
          <a:ln w="19050" cap="flat">
            <a:solidFill>
              <a:schemeClr val="tx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28" name="Line 554"/>
          <p:cNvSpPr>
            <a:spLocks noChangeShapeType="1"/>
          </p:cNvSpPr>
          <p:nvPr/>
        </p:nvSpPr>
        <p:spPr bwMode="auto">
          <a:xfrm>
            <a:off x="5194742" y="5070720"/>
            <a:ext cx="45811"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29" name="Line 555"/>
          <p:cNvSpPr>
            <a:spLocks noChangeShapeType="1"/>
          </p:cNvSpPr>
          <p:nvPr/>
        </p:nvSpPr>
        <p:spPr bwMode="auto">
          <a:xfrm>
            <a:off x="5194742" y="5219547"/>
            <a:ext cx="45811"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30" name="Line 556"/>
          <p:cNvSpPr>
            <a:spLocks noChangeShapeType="1"/>
          </p:cNvSpPr>
          <p:nvPr/>
        </p:nvSpPr>
        <p:spPr bwMode="auto">
          <a:xfrm>
            <a:off x="5194742" y="5368947"/>
            <a:ext cx="45811"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31" name="Line 557"/>
          <p:cNvSpPr>
            <a:spLocks noChangeShapeType="1"/>
          </p:cNvSpPr>
          <p:nvPr/>
        </p:nvSpPr>
        <p:spPr bwMode="auto">
          <a:xfrm>
            <a:off x="5194742" y="5517775"/>
            <a:ext cx="45811"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32" name="Line 558"/>
          <p:cNvSpPr>
            <a:spLocks noChangeShapeType="1"/>
          </p:cNvSpPr>
          <p:nvPr/>
        </p:nvSpPr>
        <p:spPr bwMode="auto">
          <a:xfrm>
            <a:off x="5194742" y="5667175"/>
            <a:ext cx="45811" cy="0"/>
          </a:xfrm>
          <a:prstGeom prst="line">
            <a:avLst/>
          </a:pr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33" name="Freeform 559"/>
          <p:cNvSpPr>
            <a:spLocks/>
          </p:cNvSpPr>
          <p:nvPr/>
        </p:nvSpPr>
        <p:spPr bwMode="auto">
          <a:xfrm>
            <a:off x="5240553" y="4163625"/>
            <a:ext cx="3503790" cy="1504801"/>
          </a:xfrm>
          <a:custGeom>
            <a:avLst/>
            <a:gdLst>
              <a:gd name="T0" fmla="*/ 2371 w 2371"/>
              <a:gd name="T1" fmla="*/ 2610 h 2610"/>
              <a:gd name="T2" fmla="*/ 0 w 2371"/>
              <a:gd name="T3" fmla="*/ 2610 h 2610"/>
              <a:gd name="T4" fmla="*/ 0 w 2371"/>
              <a:gd name="T5" fmla="*/ 0 h 2610"/>
            </a:gdLst>
            <a:ahLst/>
            <a:cxnLst>
              <a:cxn ang="0">
                <a:pos x="T0" y="T1"/>
              </a:cxn>
              <a:cxn ang="0">
                <a:pos x="T2" y="T3"/>
              </a:cxn>
              <a:cxn ang="0">
                <a:pos x="T4" y="T5"/>
              </a:cxn>
            </a:cxnLst>
            <a:rect l="0" t="0" r="r" b="b"/>
            <a:pathLst>
              <a:path w="2371" h="2610">
                <a:moveTo>
                  <a:pt x="2371" y="2610"/>
                </a:moveTo>
                <a:lnTo>
                  <a:pt x="0" y="2610"/>
                </a:lnTo>
                <a:lnTo>
                  <a:pt x="0" y="0"/>
                </a:lnTo>
              </a:path>
            </a:pathLst>
          </a:custGeom>
          <a:noFill/>
          <a:ln w="19050" cap="flat">
            <a:solidFill>
              <a:schemeClr val="tx1">
                <a:lumMod val="65000"/>
                <a:lumOff val="3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sp>
        <p:nvSpPr>
          <p:cNvPr id="426" name="Line 552"/>
          <p:cNvSpPr>
            <a:spLocks noChangeShapeType="1"/>
          </p:cNvSpPr>
          <p:nvPr/>
        </p:nvSpPr>
        <p:spPr bwMode="auto">
          <a:xfrm>
            <a:off x="5237597" y="4772491"/>
            <a:ext cx="3506746" cy="0"/>
          </a:xfrm>
          <a:prstGeom prst="line">
            <a:avLst/>
          </a:prstGeom>
          <a:noFill/>
          <a:ln w="12700" cap="flat">
            <a:solidFill>
              <a:schemeClr val="tx2"/>
            </a:solidFill>
            <a:prstDash val="dash"/>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2400" b="1">
              <a:solidFill>
                <a:schemeClr val="tx1">
                  <a:lumMod val="65000"/>
                  <a:lumOff val="35000"/>
                </a:schemeClr>
              </a:solidFill>
            </a:endParaRPr>
          </a:p>
        </p:txBody>
      </p:sp>
      <p:graphicFrame>
        <p:nvGraphicFramePr>
          <p:cNvPr id="7" name="Chart 6"/>
          <p:cNvGraphicFramePr/>
          <p:nvPr>
            <p:extLst>
              <p:ext uri="{D42A27DB-BD31-4B8C-83A1-F6EECF244321}">
                <p14:modId xmlns:p14="http://schemas.microsoft.com/office/powerpoint/2010/main" val="3808320785"/>
              </p:ext>
            </p:extLst>
          </p:nvPr>
        </p:nvGraphicFramePr>
        <p:xfrm>
          <a:off x="69699" y="1759269"/>
          <a:ext cx="4256225" cy="3349941"/>
        </p:xfrm>
        <a:graphic>
          <a:graphicData uri="http://schemas.openxmlformats.org/drawingml/2006/chart">
            <c:chart xmlns:c="http://schemas.openxmlformats.org/drawingml/2006/chart" xmlns:r="http://schemas.openxmlformats.org/officeDocument/2006/relationships" r:id="rId2"/>
          </a:graphicData>
        </a:graphic>
      </p:graphicFrame>
      <p:sp>
        <p:nvSpPr>
          <p:cNvPr id="10" name="TextBox 9"/>
          <p:cNvSpPr txBox="1"/>
          <p:nvPr/>
        </p:nvSpPr>
        <p:spPr>
          <a:xfrm>
            <a:off x="2970073" y="3553881"/>
            <a:ext cx="760144" cy="276999"/>
          </a:xfrm>
          <a:prstGeom prst="rect">
            <a:avLst/>
          </a:prstGeom>
          <a:noFill/>
        </p:spPr>
        <p:txBody>
          <a:bodyPr wrap="none" rtlCol="0">
            <a:spAutoFit/>
          </a:bodyPr>
          <a:lstStyle/>
          <a:p>
            <a:r>
              <a:rPr lang="en-US" sz="1200" i="1" dirty="0" smtClean="0">
                <a:solidFill>
                  <a:schemeClr val="tx1">
                    <a:lumMod val="65000"/>
                    <a:lumOff val="35000"/>
                  </a:schemeClr>
                </a:solidFill>
              </a:rPr>
              <a:t>P</a:t>
            </a:r>
            <a:r>
              <a:rPr lang="en-US" sz="1200" dirty="0" smtClean="0">
                <a:solidFill>
                  <a:schemeClr val="tx1">
                    <a:lumMod val="65000"/>
                    <a:lumOff val="35000"/>
                  </a:schemeClr>
                </a:solidFill>
              </a:rPr>
              <a:t>=0.055</a:t>
            </a:r>
            <a:endParaRPr lang="en-US" sz="1200" dirty="0">
              <a:solidFill>
                <a:schemeClr val="tx1">
                  <a:lumMod val="65000"/>
                  <a:lumOff val="35000"/>
                </a:schemeClr>
              </a:solidFill>
            </a:endParaRPr>
          </a:p>
        </p:txBody>
      </p:sp>
      <p:sp>
        <p:nvSpPr>
          <p:cNvPr id="11" name="TextBox 10"/>
          <p:cNvSpPr txBox="1"/>
          <p:nvPr/>
        </p:nvSpPr>
        <p:spPr>
          <a:xfrm>
            <a:off x="1426706" y="2067189"/>
            <a:ext cx="760144" cy="276999"/>
          </a:xfrm>
          <a:prstGeom prst="rect">
            <a:avLst/>
          </a:prstGeom>
          <a:noFill/>
        </p:spPr>
        <p:txBody>
          <a:bodyPr wrap="none" rtlCol="0">
            <a:spAutoFit/>
          </a:bodyPr>
          <a:lstStyle/>
          <a:p>
            <a:r>
              <a:rPr lang="en-US" sz="1200" i="1" dirty="0" smtClean="0">
                <a:solidFill>
                  <a:schemeClr val="tx1">
                    <a:lumMod val="65000"/>
                    <a:lumOff val="35000"/>
                  </a:schemeClr>
                </a:solidFill>
              </a:rPr>
              <a:t>P</a:t>
            </a:r>
            <a:r>
              <a:rPr lang="en-US" sz="1200" dirty="0" smtClean="0">
                <a:solidFill>
                  <a:schemeClr val="tx1">
                    <a:lumMod val="65000"/>
                    <a:lumOff val="35000"/>
                  </a:schemeClr>
                </a:solidFill>
              </a:rPr>
              <a:t>=0.002</a:t>
            </a:r>
            <a:endParaRPr lang="en-US" sz="1200" dirty="0">
              <a:solidFill>
                <a:schemeClr val="tx1">
                  <a:lumMod val="65000"/>
                  <a:lumOff val="35000"/>
                </a:schemeClr>
              </a:solidFill>
            </a:endParaRPr>
          </a:p>
        </p:txBody>
      </p:sp>
      <p:cxnSp>
        <p:nvCxnSpPr>
          <p:cNvPr id="12" name="Elbow Connector 11"/>
          <p:cNvCxnSpPr/>
          <p:nvPr/>
        </p:nvCxnSpPr>
        <p:spPr>
          <a:xfrm rot="5400000" flipH="1" flipV="1">
            <a:off x="1788675" y="2191668"/>
            <a:ext cx="10469" cy="548640"/>
          </a:xfrm>
          <a:prstGeom prst="bentConnector3">
            <a:avLst>
              <a:gd name="adj1" fmla="val 800000"/>
            </a:avLst>
          </a:prstGeom>
          <a:ln w="19050">
            <a:solidFill>
              <a:schemeClr val="bg1"/>
            </a:solidFill>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cxnSp>
        <p:nvCxnSpPr>
          <p:cNvPr id="13" name="Elbow Connector 12"/>
          <p:cNvCxnSpPr/>
          <p:nvPr/>
        </p:nvCxnSpPr>
        <p:spPr>
          <a:xfrm rot="5400000" flipH="1" flipV="1">
            <a:off x="3332301" y="3661664"/>
            <a:ext cx="10469" cy="548640"/>
          </a:xfrm>
          <a:prstGeom prst="bentConnector3">
            <a:avLst>
              <a:gd name="adj1" fmla="val 800000"/>
            </a:avLst>
          </a:prstGeom>
          <a:ln w="19050">
            <a:solidFill>
              <a:schemeClr val="bg1"/>
            </a:solidFill>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6" name="TextBox 5"/>
          <p:cNvSpPr txBox="1"/>
          <p:nvPr/>
        </p:nvSpPr>
        <p:spPr>
          <a:xfrm>
            <a:off x="320195" y="2212833"/>
            <a:ext cx="369332" cy="2240598"/>
          </a:xfrm>
          <a:prstGeom prst="rect">
            <a:avLst/>
          </a:prstGeom>
          <a:noFill/>
        </p:spPr>
        <p:txBody>
          <a:bodyPr vert="vert270" wrap="square" rtlCol="0">
            <a:spAutoFit/>
          </a:bodyPr>
          <a:lstStyle/>
          <a:p>
            <a:pPr algn="ctr"/>
            <a:r>
              <a:rPr lang="en-GB" sz="1200" b="1" dirty="0">
                <a:solidFill>
                  <a:schemeClr val="tx1">
                    <a:lumMod val="65000"/>
                    <a:lumOff val="35000"/>
                  </a:schemeClr>
                </a:solidFill>
              </a:rPr>
              <a:t>Percentage</a:t>
            </a:r>
          </a:p>
        </p:txBody>
      </p:sp>
      <p:sp>
        <p:nvSpPr>
          <p:cNvPr id="4" name="Rectangle 3"/>
          <p:cNvSpPr/>
          <p:nvPr/>
        </p:nvSpPr>
        <p:spPr>
          <a:xfrm>
            <a:off x="658174" y="4855673"/>
            <a:ext cx="3674117" cy="523220"/>
          </a:xfrm>
          <a:prstGeom prst="rect">
            <a:avLst/>
          </a:prstGeom>
        </p:spPr>
        <p:txBody>
          <a:bodyPr wrap="square">
            <a:spAutoFit/>
          </a:bodyPr>
          <a:lstStyle/>
          <a:p>
            <a:pPr marL="171450" indent="-171450">
              <a:buFont typeface="Arial" panose="020B0604020202020204" pitchFamily="34" charset="0"/>
              <a:buChar char="•"/>
            </a:pPr>
            <a:r>
              <a:rPr lang="en-US" sz="1400" dirty="0">
                <a:solidFill>
                  <a:schemeClr val="tx1">
                    <a:lumMod val="65000"/>
                    <a:lumOff val="35000"/>
                  </a:schemeClr>
                </a:solidFill>
              </a:rPr>
              <a:t>Duration of response was 7.29 months for </a:t>
            </a:r>
            <a:r>
              <a:rPr lang="en-US" sz="1400" dirty="0" smtClean="0">
                <a:solidFill>
                  <a:schemeClr val="tx1">
                    <a:lumMod val="65000"/>
                    <a:lumOff val="35000"/>
                  </a:schemeClr>
                </a:solidFill>
              </a:rPr>
              <a:t/>
            </a:r>
            <a:br>
              <a:rPr lang="en-US" sz="1400" dirty="0" smtClean="0">
                <a:solidFill>
                  <a:schemeClr val="tx1">
                    <a:lumMod val="65000"/>
                    <a:lumOff val="35000"/>
                  </a:schemeClr>
                </a:solidFill>
              </a:rPr>
            </a:br>
            <a:r>
              <a:rPr lang="en-US" sz="1400" dirty="0" err="1" smtClean="0">
                <a:solidFill>
                  <a:schemeClr val="tx1">
                    <a:lumMod val="65000"/>
                    <a:lumOff val="35000"/>
                  </a:schemeClr>
                </a:solidFill>
              </a:rPr>
              <a:t>afatinib</a:t>
            </a:r>
            <a:r>
              <a:rPr lang="en-US" sz="1400" dirty="0" smtClean="0">
                <a:solidFill>
                  <a:schemeClr val="tx1">
                    <a:lumMod val="65000"/>
                    <a:lumOff val="35000"/>
                  </a:schemeClr>
                </a:solidFill>
              </a:rPr>
              <a:t> </a:t>
            </a:r>
            <a:r>
              <a:rPr lang="en-US" sz="1400" dirty="0">
                <a:solidFill>
                  <a:schemeClr val="tx1">
                    <a:lumMod val="65000"/>
                    <a:lumOff val="35000"/>
                  </a:schemeClr>
                </a:solidFill>
              </a:rPr>
              <a:t>and 3.71 months for </a:t>
            </a:r>
            <a:r>
              <a:rPr lang="en-US" sz="1400" dirty="0" err="1" smtClean="0">
                <a:solidFill>
                  <a:schemeClr val="tx1">
                    <a:lumMod val="65000"/>
                    <a:lumOff val="35000"/>
                  </a:schemeClr>
                </a:solidFill>
              </a:rPr>
              <a:t>erlotinib</a:t>
            </a:r>
            <a:endParaRPr lang="en-US" sz="1400" dirty="0">
              <a:solidFill>
                <a:schemeClr val="tx1">
                  <a:lumMod val="65000"/>
                  <a:lumOff val="35000"/>
                </a:schemeClr>
              </a:solidFill>
            </a:endParaRPr>
          </a:p>
        </p:txBody>
      </p:sp>
      <p:sp>
        <p:nvSpPr>
          <p:cNvPr id="634" name="Rectangle 633"/>
          <p:cNvSpPr/>
          <p:nvPr/>
        </p:nvSpPr>
        <p:spPr>
          <a:xfrm>
            <a:off x="269874" y="6450711"/>
            <a:ext cx="2435282" cy="246221"/>
          </a:xfrm>
          <a:prstGeom prst="rect">
            <a:avLst/>
          </a:prstGeom>
        </p:spPr>
        <p:txBody>
          <a:bodyPr wrap="none">
            <a:spAutoFit/>
          </a:bodyPr>
          <a:lstStyle/>
          <a:p>
            <a:r>
              <a:rPr lang="en-GB" sz="1000" dirty="0" smtClean="0">
                <a:solidFill>
                  <a:schemeClr val="tx1">
                    <a:lumMod val="65000"/>
                    <a:lumOff val="35000"/>
                  </a:schemeClr>
                </a:solidFill>
              </a:rPr>
              <a:t>Soria </a:t>
            </a:r>
            <a:r>
              <a:rPr lang="en-GB" sz="1000" dirty="0">
                <a:solidFill>
                  <a:schemeClr val="tx1">
                    <a:lumMod val="65000"/>
                    <a:lumOff val="35000"/>
                  </a:schemeClr>
                </a:solidFill>
              </a:rPr>
              <a:t>et al. </a:t>
            </a:r>
            <a:r>
              <a:rPr lang="en-GB" sz="1000" dirty="0" smtClean="0">
                <a:solidFill>
                  <a:schemeClr val="tx1">
                    <a:lumMod val="65000"/>
                    <a:lumOff val="35000"/>
                  </a:schemeClr>
                </a:solidFill>
              </a:rPr>
              <a:t>ASCO 2015. </a:t>
            </a:r>
            <a:r>
              <a:rPr lang="en-GB" sz="1000" dirty="0">
                <a:solidFill>
                  <a:schemeClr val="tx1">
                    <a:lumMod val="65000"/>
                    <a:lumOff val="35000"/>
                  </a:schemeClr>
                </a:solidFill>
              </a:rPr>
              <a:t>Abstract </a:t>
            </a:r>
            <a:r>
              <a:rPr lang="en-GB" sz="1000" dirty="0" smtClean="0">
                <a:solidFill>
                  <a:schemeClr val="tx1">
                    <a:lumMod val="65000"/>
                    <a:lumOff val="35000"/>
                  </a:schemeClr>
                </a:solidFill>
              </a:rPr>
              <a:t>8002</a:t>
            </a:r>
            <a:endParaRPr lang="de-DE" sz="1000" dirty="0">
              <a:solidFill>
                <a:schemeClr val="tx1">
                  <a:lumMod val="65000"/>
                  <a:lumOff val="35000"/>
                </a:schemeClr>
              </a:solidFill>
            </a:endParaRPr>
          </a:p>
        </p:txBody>
      </p:sp>
    </p:spTree>
    <p:extLst>
      <p:ext uri="{BB962C8B-B14F-4D97-AF65-F5344CB8AC3E}">
        <p14:creationId xmlns:p14="http://schemas.microsoft.com/office/powerpoint/2010/main" val="90610980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 name="Table 68"/>
          <p:cNvGraphicFramePr>
            <a:graphicFrameLocks noGrp="1"/>
          </p:cNvGraphicFramePr>
          <p:nvPr>
            <p:extLst>
              <p:ext uri="{D42A27DB-BD31-4B8C-83A1-F6EECF244321}">
                <p14:modId xmlns:p14="http://schemas.microsoft.com/office/powerpoint/2010/main" val="899847315"/>
              </p:ext>
            </p:extLst>
          </p:nvPr>
        </p:nvGraphicFramePr>
        <p:xfrm>
          <a:off x="4438006" y="2274629"/>
          <a:ext cx="4310713" cy="2566523"/>
        </p:xfrm>
        <a:graphic>
          <a:graphicData uri="http://schemas.openxmlformats.org/drawingml/2006/table">
            <a:tbl>
              <a:tblPr firstRow="1" bandRow="1">
                <a:tableStyleId>{0E3FDE45-AF77-4B5C-9715-49D594BDF05E}</a:tableStyleId>
              </a:tblPr>
              <a:tblGrid>
                <a:gridCol w="1329884"/>
                <a:gridCol w="1271397"/>
                <a:gridCol w="608455"/>
                <a:gridCol w="1100977"/>
              </a:tblGrid>
              <a:tr h="238209">
                <a:tc>
                  <a:txBody>
                    <a:bodyPr/>
                    <a:lstStyle/>
                    <a:p>
                      <a:pPr marL="0" marR="0" algn="l">
                        <a:lnSpc>
                          <a:spcPct val="100000"/>
                        </a:lnSpc>
                        <a:spcBef>
                          <a:spcPts val="0"/>
                        </a:spcBef>
                        <a:spcAft>
                          <a:spcPts val="0"/>
                        </a:spcAft>
                      </a:pPr>
                      <a:endParaRPr lang="en-US" sz="1100" b="0" noProof="0" dirty="0">
                        <a:solidFill>
                          <a:schemeClr val="tx1">
                            <a:lumMod val="65000"/>
                            <a:lumOff val="35000"/>
                          </a:schemeClr>
                        </a:solidFill>
                        <a:effectLst/>
                        <a:latin typeface="+mn-lt"/>
                        <a:ea typeface="SimSun"/>
                        <a:cs typeface="Arial" panose="020B0604020202020204" pitchFamily="34" charset="0"/>
                      </a:endParaRPr>
                    </a:p>
                  </a:txBody>
                  <a:tcPr marL="0" marR="0" marT="0" marB="0" anchor="ctr">
                    <a:lnL>
                      <a:noFill/>
                    </a:lnL>
                    <a:lnR>
                      <a:noFill/>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b="1" noProof="0" dirty="0" smtClean="0">
                          <a:solidFill>
                            <a:schemeClr val="tx1">
                              <a:lumMod val="65000"/>
                              <a:lumOff val="35000"/>
                            </a:schemeClr>
                          </a:solidFill>
                          <a:effectLst/>
                          <a:latin typeface="+mn-lt"/>
                        </a:rPr>
                        <a:t>Number of Patients</a:t>
                      </a:r>
                    </a:p>
                  </a:txBody>
                  <a:tcPr marL="0" marR="0" marT="0" marB="0" anchor="ctr">
                    <a:lnL>
                      <a:noFill/>
                    </a:lnL>
                    <a:lnR>
                      <a:noFill/>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100" b="0" noProof="0" dirty="0" smtClean="0">
                        <a:solidFill>
                          <a:schemeClr val="tx1">
                            <a:lumMod val="65000"/>
                            <a:lumOff val="35000"/>
                          </a:schemeClr>
                        </a:solidFill>
                        <a:effectLst/>
                        <a:latin typeface="+mn-lt"/>
                      </a:endParaRPr>
                    </a:p>
                  </a:txBody>
                  <a:tcPr marL="0" marR="0" marT="0" marB="0" anchor="ctr">
                    <a:lnL>
                      <a:noFill/>
                    </a:lnL>
                    <a:lnR>
                      <a:noFill/>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100" b="1" kern="1200" noProof="0" dirty="0" smtClean="0">
                          <a:solidFill>
                            <a:schemeClr val="tx1">
                              <a:lumMod val="65000"/>
                              <a:lumOff val="35000"/>
                            </a:schemeClr>
                          </a:solidFill>
                          <a:effectLst/>
                          <a:latin typeface="+mn-lt"/>
                        </a:rPr>
                        <a:t>HR (95% Cl)</a:t>
                      </a:r>
                      <a:endParaRPr lang="en-US" sz="1100" b="1" noProof="0" dirty="0" smtClean="0">
                        <a:solidFill>
                          <a:schemeClr val="tx1">
                            <a:lumMod val="65000"/>
                            <a:lumOff val="35000"/>
                          </a:schemeClr>
                        </a:solidFill>
                        <a:effectLst/>
                        <a:latin typeface="+mn-lt"/>
                      </a:endParaRPr>
                    </a:p>
                  </a:txBody>
                  <a:tcPr marL="0" marR="0" marT="0" marB="0" anchor="ctr">
                    <a:lnL>
                      <a:noFill/>
                    </a:lnL>
                    <a:lnR>
                      <a:noFill/>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r>
              <a:tr h="549229">
                <a:tc>
                  <a:txBody>
                    <a:bodyPr/>
                    <a:lstStyle/>
                    <a:p>
                      <a:pPr defTabSz="0">
                        <a:tabLst>
                          <a:tab pos="0" algn="l"/>
                        </a:tabLst>
                      </a:pPr>
                      <a:r>
                        <a:rPr lang="en-GB" sz="1100" b="0" dirty="0" smtClean="0">
                          <a:solidFill>
                            <a:schemeClr val="tx1">
                              <a:lumMod val="65000"/>
                              <a:lumOff val="35000"/>
                            </a:schemeClr>
                          </a:solidFill>
                        </a:rPr>
                        <a:t>Coughing (Q1</a:t>
                      </a:r>
                      <a:br>
                        <a:rPr lang="en-GB" sz="1100" b="0" dirty="0" smtClean="0">
                          <a:solidFill>
                            <a:schemeClr val="tx1">
                              <a:lumMod val="65000"/>
                              <a:lumOff val="35000"/>
                            </a:schemeClr>
                          </a:solidFill>
                        </a:rPr>
                      </a:br>
                      <a:r>
                        <a:rPr lang="en-GB" sz="1100" b="0" dirty="0" smtClean="0">
                          <a:solidFill>
                            <a:schemeClr val="tx1">
                              <a:lumMod val="65000"/>
                              <a:lumOff val="35000"/>
                            </a:schemeClr>
                          </a:solidFill>
                        </a:rPr>
                        <a:t>from QLQ-LC13)</a:t>
                      </a:r>
                      <a:endParaRPr lang="en-GB" sz="1100" b="0" dirty="0">
                        <a:solidFill>
                          <a:schemeClr val="tx1">
                            <a:lumMod val="65000"/>
                            <a:lumOff val="35000"/>
                          </a:schemeClr>
                        </a:solidFill>
                      </a:endParaRPr>
                    </a:p>
                  </a:txBody>
                  <a:tcPr marL="0" marR="0" marT="0" marB="0" anchor="ctr">
                    <a:lnL>
                      <a:noFill/>
                    </a:lnL>
                    <a:lnR>
                      <a:noFill/>
                    </a:lnR>
                    <a:lnT w="28575" cap="flat" cmpd="sng" algn="ctr">
                      <a:no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a:r>
                        <a:rPr lang="en-GB" sz="1100" b="0" dirty="0" smtClean="0">
                          <a:solidFill>
                            <a:schemeClr val="tx1">
                              <a:lumMod val="65000"/>
                              <a:lumOff val="35000"/>
                            </a:schemeClr>
                          </a:solidFill>
                        </a:rPr>
                        <a:t>793</a:t>
                      </a:r>
                      <a:endParaRPr lang="en-GB" sz="1100" b="0" dirty="0">
                        <a:solidFill>
                          <a:schemeClr val="tx1">
                            <a:lumMod val="65000"/>
                            <a:lumOff val="35000"/>
                          </a:schemeClr>
                        </a:solidFill>
                      </a:endParaRPr>
                    </a:p>
                  </a:txBody>
                  <a:tcPr marL="0" marR="0" marT="0" marB="0" anchor="ctr">
                    <a:lnL>
                      <a:noFill/>
                    </a:lnL>
                    <a:lnR>
                      <a:noFill/>
                    </a:lnR>
                    <a:lnT w="28575" cap="flat" cmpd="sng" algn="ctr">
                      <a:no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endParaRPr lang="en-GB" sz="1100" b="0" dirty="0">
                        <a:solidFill>
                          <a:schemeClr val="tx1">
                            <a:lumMod val="65000"/>
                            <a:lumOff val="35000"/>
                          </a:schemeClr>
                        </a:solidFill>
                      </a:endParaRPr>
                    </a:p>
                  </a:txBody>
                  <a:tcPr marL="0" marR="0" marT="0" marB="0" anchor="ctr">
                    <a:lnL>
                      <a:noFill/>
                    </a:lnL>
                    <a:lnR>
                      <a:noFill/>
                    </a:lnR>
                    <a:lnT w="28575" cap="flat" cmpd="sng" algn="ctr">
                      <a:no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a:r>
                        <a:rPr lang="en-GB" sz="1100" b="0" dirty="0" smtClean="0">
                          <a:solidFill>
                            <a:schemeClr val="tx1">
                              <a:lumMod val="65000"/>
                              <a:lumOff val="35000"/>
                            </a:schemeClr>
                          </a:solidFill>
                        </a:rPr>
                        <a:t>0.89 (0.72–1.09) </a:t>
                      </a:r>
                    </a:p>
                  </a:txBody>
                  <a:tcPr marL="0" marR="0" marT="0" marB="0" anchor="ctr">
                    <a:lnL>
                      <a:noFill/>
                    </a:lnL>
                    <a:lnR>
                      <a:noFill/>
                    </a:lnR>
                    <a:lnT w="28575" cap="flat" cmpd="sng" algn="ctr">
                      <a:noFill/>
                      <a:prstDash val="solid"/>
                      <a:round/>
                      <a:headEnd type="none" w="med" len="med"/>
                      <a:tailEnd type="none" w="med" len="med"/>
                    </a:lnT>
                    <a:lnB>
                      <a:noFill/>
                    </a:lnB>
                    <a:lnTlToBr w="12700" cmpd="sng">
                      <a:noFill/>
                      <a:prstDash val="solid"/>
                    </a:lnTlToBr>
                    <a:lnBlToTr w="12700" cmpd="sng">
                      <a:noFill/>
                      <a:prstDash val="solid"/>
                    </a:lnBlToTr>
                  </a:tcPr>
                </a:tc>
              </a:tr>
              <a:tr h="583556">
                <a:tc>
                  <a:txBody>
                    <a:bodyPr/>
                    <a:lstStyle/>
                    <a:p>
                      <a:r>
                        <a:rPr lang="en-US" sz="1100" b="0" noProof="0" dirty="0" err="1" smtClean="0">
                          <a:solidFill>
                            <a:schemeClr val="tx1">
                              <a:lumMod val="65000"/>
                              <a:lumOff val="35000"/>
                            </a:schemeClr>
                          </a:solidFill>
                        </a:rPr>
                        <a:t>Dyspnoea</a:t>
                      </a:r>
                      <a:r>
                        <a:rPr lang="en-US" sz="1100" b="0" noProof="0" dirty="0" smtClean="0">
                          <a:solidFill>
                            <a:schemeClr val="tx1">
                              <a:lumMod val="65000"/>
                              <a:lumOff val="35000"/>
                            </a:schemeClr>
                          </a:solidFill>
                        </a:rPr>
                        <a:t> (Q3–Q5</a:t>
                      </a:r>
                    </a:p>
                    <a:p>
                      <a:r>
                        <a:rPr lang="en-US" sz="1100" b="0" noProof="0" dirty="0" smtClean="0">
                          <a:solidFill>
                            <a:schemeClr val="tx1">
                              <a:lumMod val="65000"/>
                              <a:lumOff val="35000"/>
                            </a:schemeClr>
                          </a:solidFill>
                        </a:rPr>
                        <a:t>from QLQ-LC13)</a:t>
                      </a:r>
                    </a:p>
                  </a:txBody>
                  <a:tcPr marL="0" marR="0" marT="0" marB="0" anchor="ctr">
                    <a:lnL>
                      <a:noFill/>
                    </a:lnL>
                    <a:lnR>
                      <a:noFill/>
                    </a:lnR>
                    <a:lnT>
                      <a:noFill/>
                    </a:lnT>
                    <a:lnB>
                      <a:noFill/>
                    </a:lnB>
                    <a:lnTlToBr w="12700" cmpd="sng">
                      <a:noFill/>
                      <a:prstDash val="solid"/>
                    </a:lnTlToBr>
                    <a:lnBlToTr w="12700" cmpd="sng">
                      <a:noFill/>
                      <a:prstDash val="solid"/>
                    </a:lnBlToTr>
                    <a:noFill/>
                  </a:tcPr>
                </a:tc>
                <a:tc>
                  <a:txBody>
                    <a:bodyPr/>
                    <a:lstStyle/>
                    <a:p>
                      <a:pPr algn="ctr"/>
                      <a:r>
                        <a:rPr lang="en-GB" sz="1100" b="0" dirty="0" smtClean="0">
                          <a:solidFill>
                            <a:schemeClr val="tx1">
                              <a:lumMod val="65000"/>
                              <a:lumOff val="35000"/>
                            </a:schemeClr>
                          </a:solidFill>
                        </a:rPr>
                        <a:t>793</a:t>
                      </a:r>
                      <a:endParaRPr lang="en-GB" sz="1100" b="0" dirty="0">
                        <a:solidFill>
                          <a:schemeClr val="tx1">
                            <a:lumMod val="65000"/>
                            <a:lumOff val="35000"/>
                          </a:schemeClr>
                        </a:solidFill>
                      </a:endParaRPr>
                    </a:p>
                  </a:txBody>
                  <a:tcPr marL="0" marR="0" marT="0" marB="0" anchor="ctr">
                    <a:lnL>
                      <a:noFill/>
                    </a:lnL>
                    <a:lnR>
                      <a:noFill/>
                    </a:lnR>
                    <a:lnT>
                      <a:noFill/>
                    </a:lnT>
                    <a:lnB>
                      <a:noFill/>
                    </a:lnB>
                    <a:lnTlToBr w="12700" cmpd="sng">
                      <a:noFill/>
                      <a:prstDash val="solid"/>
                    </a:lnTlToBr>
                    <a:lnBlToTr w="12700" cmpd="sng">
                      <a:noFill/>
                      <a:prstDash val="solid"/>
                    </a:lnBlToTr>
                    <a:noFill/>
                  </a:tcPr>
                </a:tc>
                <a:tc>
                  <a:txBody>
                    <a:bodyPr/>
                    <a:lstStyle/>
                    <a:p>
                      <a:endParaRPr lang="en-GB" sz="1100" b="0" dirty="0">
                        <a:solidFill>
                          <a:schemeClr val="tx1">
                            <a:lumMod val="65000"/>
                            <a:lumOff val="35000"/>
                          </a:schemeClr>
                        </a:solidFill>
                      </a:endParaRPr>
                    </a:p>
                  </a:txBody>
                  <a:tcPr marL="0" marR="0" marT="0" marB="0" anchor="ctr">
                    <a:lnL>
                      <a:noFill/>
                    </a:lnL>
                    <a:lnR>
                      <a:noFill/>
                    </a:lnR>
                    <a:lnT>
                      <a:noFill/>
                    </a:lnT>
                    <a:lnB>
                      <a:noFill/>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GB" sz="1100" b="0" dirty="0" smtClean="0">
                          <a:solidFill>
                            <a:schemeClr val="tx1">
                              <a:lumMod val="65000"/>
                              <a:lumOff val="35000"/>
                            </a:schemeClr>
                          </a:solidFill>
                        </a:rPr>
                        <a:t>0.79 (0.66–0.94) </a:t>
                      </a:r>
                    </a:p>
                  </a:txBody>
                  <a:tcPr marL="0" marR="0" marT="0" marB="0" anchor="ctr">
                    <a:lnL>
                      <a:noFill/>
                    </a:lnL>
                    <a:lnR>
                      <a:noFill/>
                    </a:lnR>
                    <a:lnT>
                      <a:noFill/>
                    </a:lnT>
                    <a:lnB>
                      <a:noFill/>
                    </a:lnB>
                    <a:lnTlToBr w="12700" cmpd="sng">
                      <a:noFill/>
                      <a:prstDash val="solid"/>
                    </a:lnTlToBr>
                    <a:lnBlToTr w="12700" cmpd="sng">
                      <a:noFill/>
                      <a:prstDash val="solid"/>
                    </a:lnBlToTr>
                    <a:noFill/>
                  </a:tcPr>
                </a:tc>
              </a:tr>
              <a:tr h="549229">
                <a:tc>
                  <a:txBody>
                    <a:bodyPr/>
                    <a:lstStyle/>
                    <a:p>
                      <a:r>
                        <a:rPr lang="en-GB" sz="1100" b="0" dirty="0" smtClean="0">
                          <a:solidFill>
                            <a:schemeClr val="tx1">
                              <a:lumMod val="65000"/>
                              <a:lumOff val="35000"/>
                            </a:schemeClr>
                          </a:solidFill>
                        </a:rPr>
                        <a:t>Pain (Q9, Q19</a:t>
                      </a:r>
                      <a:br>
                        <a:rPr lang="en-GB" sz="1100" b="0" dirty="0" smtClean="0">
                          <a:solidFill>
                            <a:schemeClr val="tx1">
                              <a:lumMod val="65000"/>
                              <a:lumOff val="35000"/>
                            </a:schemeClr>
                          </a:solidFill>
                        </a:rPr>
                      </a:br>
                      <a:r>
                        <a:rPr lang="en-GB" sz="1100" b="0" dirty="0" smtClean="0">
                          <a:solidFill>
                            <a:schemeClr val="tx1">
                              <a:lumMod val="65000"/>
                              <a:lumOff val="35000"/>
                            </a:schemeClr>
                          </a:solidFill>
                        </a:rPr>
                        <a:t>from QLQ-C30)</a:t>
                      </a:r>
                    </a:p>
                  </a:txBody>
                  <a:tcPr marL="0" marR="0" marT="0" marB="0" anchor="ctr">
                    <a:lnL>
                      <a:noFill/>
                    </a:lnL>
                    <a:lnR>
                      <a:noFill/>
                    </a:lnR>
                    <a:lnT>
                      <a:noFill/>
                    </a:lnT>
                    <a:lnB>
                      <a:noFill/>
                    </a:lnB>
                    <a:lnTlToBr w="12700" cmpd="sng">
                      <a:noFill/>
                      <a:prstDash val="solid"/>
                    </a:lnTlToBr>
                    <a:lnBlToTr w="12700" cmpd="sng">
                      <a:noFill/>
                      <a:prstDash val="solid"/>
                    </a:lnBlToTr>
                  </a:tcPr>
                </a:tc>
                <a:tc>
                  <a:txBody>
                    <a:bodyPr/>
                    <a:lstStyle/>
                    <a:p>
                      <a:pPr algn="ctr"/>
                      <a:r>
                        <a:rPr lang="en-GB" sz="1100" b="0" dirty="0" smtClean="0">
                          <a:solidFill>
                            <a:schemeClr val="tx1">
                              <a:lumMod val="65000"/>
                              <a:lumOff val="35000"/>
                            </a:schemeClr>
                          </a:solidFill>
                        </a:rPr>
                        <a:t>793</a:t>
                      </a:r>
                      <a:endParaRPr lang="en-GB" sz="1100" b="0" dirty="0">
                        <a:solidFill>
                          <a:schemeClr val="tx1">
                            <a:lumMod val="65000"/>
                            <a:lumOff val="35000"/>
                          </a:schemeClr>
                        </a:solidFill>
                      </a:endParaRPr>
                    </a:p>
                  </a:txBody>
                  <a:tcPr marL="0" marR="0" marT="0" marB="0" anchor="ctr">
                    <a:lnL>
                      <a:noFill/>
                    </a:lnL>
                    <a:lnR>
                      <a:noFill/>
                    </a:lnR>
                    <a:lnT>
                      <a:noFill/>
                    </a:lnT>
                    <a:lnB>
                      <a:noFill/>
                    </a:lnB>
                    <a:lnTlToBr w="12700" cmpd="sng">
                      <a:noFill/>
                      <a:prstDash val="solid"/>
                    </a:lnTlToBr>
                    <a:lnBlToTr w="12700" cmpd="sng">
                      <a:noFill/>
                      <a:prstDash val="solid"/>
                    </a:lnBlToTr>
                  </a:tcPr>
                </a:tc>
                <a:tc>
                  <a:txBody>
                    <a:bodyPr/>
                    <a:lstStyle/>
                    <a:p>
                      <a:endParaRPr lang="en-GB" sz="1100" b="0" dirty="0">
                        <a:solidFill>
                          <a:schemeClr val="tx1">
                            <a:lumMod val="65000"/>
                            <a:lumOff val="35000"/>
                          </a:schemeClr>
                        </a:solidFill>
                      </a:endParaRPr>
                    </a:p>
                  </a:txBody>
                  <a:tcPr marL="0" marR="0" marT="0" marB="0" anchor="ctr">
                    <a:lnL>
                      <a:noFill/>
                    </a:lnL>
                    <a:lnR>
                      <a:noFill/>
                    </a:lnR>
                    <a:lnT>
                      <a:noFill/>
                    </a:lnT>
                    <a:lnB>
                      <a:noFill/>
                    </a:lnB>
                    <a:lnTlToBr w="12700" cmpd="sng">
                      <a:noFill/>
                      <a:prstDash val="solid"/>
                    </a:lnTlToBr>
                    <a:lnBlToTr w="12700" cmpd="sng">
                      <a:noFill/>
                      <a:prstDash val="solid"/>
                    </a:lnBlToTr>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GB" sz="1100" b="0" dirty="0" smtClean="0">
                          <a:solidFill>
                            <a:schemeClr val="tx1">
                              <a:lumMod val="65000"/>
                              <a:lumOff val="35000"/>
                            </a:schemeClr>
                          </a:solidFill>
                        </a:rPr>
                        <a:t>0.99 (0.82–1.18) </a:t>
                      </a:r>
                    </a:p>
                  </a:txBody>
                  <a:tcPr marL="0" marR="0" marT="0" marB="0" anchor="ctr">
                    <a:lnL>
                      <a:noFill/>
                    </a:lnL>
                    <a:lnR>
                      <a:noFill/>
                    </a:lnR>
                    <a:lnT>
                      <a:noFill/>
                    </a:lnT>
                    <a:lnB>
                      <a:noFill/>
                    </a:lnB>
                    <a:lnTlToBr w="12700" cmpd="sng">
                      <a:noFill/>
                      <a:prstDash val="solid"/>
                    </a:lnTlToBr>
                    <a:lnBlToTr w="12700" cmpd="sng">
                      <a:noFill/>
                      <a:prstDash val="solid"/>
                    </a:lnBlToTr>
                  </a:tcPr>
                </a:tc>
              </a:tr>
              <a:tr h="549229">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GB" sz="1100" b="0" dirty="0" smtClean="0">
                          <a:solidFill>
                            <a:schemeClr val="tx1">
                              <a:lumMod val="65000"/>
                              <a:lumOff val="35000"/>
                            </a:schemeClr>
                          </a:solidFill>
                        </a:rPr>
                        <a:t>GHS/</a:t>
                      </a:r>
                      <a:r>
                        <a:rPr lang="en-GB" sz="1100" b="0" dirty="0" err="1" smtClean="0">
                          <a:solidFill>
                            <a:schemeClr val="tx1">
                              <a:lumMod val="65000"/>
                              <a:lumOff val="35000"/>
                            </a:schemeClr>
                          </a:solidFill>
                        </a:rPr>
                        <a:t>QoL</a:t>
                      </a:r>
                      <a:r>
                        <a:rPr lang="en-GB" sz="1100" b="0" dirty="0" smtClean="0">
                          <a:solidFill>
                            <a:schemeClr val="tx1">
                              <a:lumMod val="65000"/>
                              <a:lumOff val="35000"/>
                            </a:schemeClr>
                          </a:solidFill>
                        </a:rPr>
                        <a:t> (Q29–Q30</a:t>
                      </a:r>
                      <a:br>
                        <a:rPr lang="en-GB" sz="1100" b="0" dirty="0" smtClean="0">
                          <a:solidFill>
                            <a:schemeClr val="tx1">
                              <a:lumMod val="65000"/>
                              <a:lumOff val="35000"/>
                            </a:schemeClr>
                          </a:solidFill>
                        </a:rPr>
                      </a:br>
                      <a:r>
                        <a:rPr lang="en-GB" sz="1100" b="0" dirty="0" smtClean="0">
                          <a:solidFill>
                            <a:schemeClr val="tx1">
                              <a:lumMod val="65000"/>
                              <a:lumOff val="35000"/>
                            </a:schemeClr>
                          </a:solidFill>
                        </a:rPr>
                        <a:t>from QLQ-C30)</a:t>
                      </a:r>
                    </a:p>
                  </a:txBody>
                  <a:tcPr marL="0" marR="0" marT="0" marB="0" anchor="ctr">
                    <a:lnL>
                      <a:noFill/>
                    </a:lnL>
                    <a:lnR>
                      <a:noFill/>
                    </a:lnR>
                    <a:lnT>
                      <a:noFill/>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b="0" dirty="0" smtClean="0">
                          <a:solidFill>
                            <a:schemeClr val="tx1">
                              <a:lumMod val="65000"/>
                              <a:lumOff val="35000"/>
                            </a:schemeClr>
                          </a:solidFill>
                        </a:rPr>
                        <a:t>793</a:t>
                      </a:r>
                      <a:endParaRPr lang="en-GB" sz="1100" b="0" dirty="0">
                        <a:solidFill>
                          <a:schemeClr val="tx1">
                            <a:lumMod val="65000"/>
                            <a:lumOff val="35000"/>
                          </a:schemeClr>
                        </a:solidFill>
                      </a:endParaRPr>
                    </a:p>
                  </a:txBody>
                  <a:tcPr marL="0" marR="0" marT="0" marB="0" anchor="ctr">
                    <a:lnL>
                      <a:noFill/>
                    </a:lnL>
                    <a:lnR>
                      <a:noFill/>
                    </a:lnR>
                    <a:lnT>
                      <a:noFill/>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100" b="0" dirty="0">
                        <a:solidFill>
                          <a:schemeClr val="tx1">
                            <a:lumMod val="65000"/>
                            <a:lumOff val="35000"/>
                          </a:schemeClr>
                        </a:solidFill>
                      </a:endParaRPr>
                    </a:p>
                  </a:txBody>
                  <a:tcPr marL="0" marR="0" marT="0" marB="0" anchor="ctr">
                    <a:lnL>
                      <a:noFill/>
                    </a:lnL>
                    <a:lnR>
                      <a:noFill/>
                    </a:lnR>
                    <a:lnT>
                      <a:noFill/>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GB" sz="1100" b="0" dirty="0" smtClean="0">
                          <a:solidFill>
                            <a:schemeClr val="tx1">
                              <a:lumMod val="65000"/>
                              <a:lumOff val="35000"/>
                            </a:schemeClr>
                          </a:solidFill>
                        </a:rPr>
                        <a:t>0.93 (0.78–1.12) </a:t>
                      </a:r>
                    </a:p>
                  </a:txBody>
                  <a:tcPr marL="0" marR="0" marT="0" marB="0" anchor="ctr">
                    <a:lnL>
                      <a:noFill/>
                    </a:lnL>
                    <a:lnR>
                      <a:noFill/>
                    </a:lnR>
                    <a:lnT>
                      <a:noFill/>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3" name="Title 2"/>
          <p:cNvSpPr>
            <a:spLocks noGrp="1"/>
          </p:cNvSpPr>
          <p:nvPr>
            <p:ph type="title"/>
          </p:nvPr>
        </p:nvSpPr>
        <p:spPr/>
        <p:txBody>
          <a:bodyPr/>
          <a:lstStyle/>
          <a:p>
            <a:r>
              <a:rPr lang="en-US" dirty="0" smtClean="0"/>
              <a:t>Patient-Reported Outcomes</a:t>
            </a:r>
            <a:endParaRPr lang="en-GB" dirty="0"/>
          </a:p>
        </p:txBody>
      </p:sp>
      <p:sp>
        <p:nvSpPr>
          <p:cNvPr id="4" name="Text Placeholder 3"/>
          <p:cNvSpPr>
            <a:spLocks noGrp="1"/>
          </p:cNvSpPr>
          <p:nvPr>
            <p:ph type="body" sz="quarter" idx="4294967295"/>
          </p:nvPr>
        </p:nvSpPr>
        <p:spPr>
          <a:xfrm>
            <a:off x="123210" y="6228517"/>
            <a:ext cx="8351838" cy="301625"/>
          </a:xfrm>
        </p:spPr>
        <p:txBody>
          <a:bodyPr/>
          <a:lstStyle/>
          <a:p>
            <a:pPr marL="0" indent="0">
              <a:spcBef>
                <a:spcPts val="400"/>
              </a:spcBef>
              <a:buNone/>
            </a:pPr>
            <a:r>
              <a:rPr lang="en-US" sz="1200" dirty="0"/>
              <a:t>GHS = global health status.</a:t>
            </a:r>
          </a:p>
          <a:p>
            <a:pPr marL="0" indent="0">
              <a:spcBef>
                <a:spcPts val="400"/>
              </a:spcBef>
              <a:buNone/>
            </a:pPr>
            <a:r>
              <a:rPr lang="en-US" sz="1000" dirty="0" err="1" smtClean="0"/>
              <a:t>Gadgeel</a:t>
            </a:r>
            <a:r>
              <a:rPr lang="en-US" sz="1000" dirty="0" smtClean="0"/>
              <a:t> et al. ASCO 2015. Abstract 8100, Poster 425.</a:t>
            </a:r>
          </a:p>
        </p:txBody>
      </p:sp>
      <p:cxnSp>
        <p:nvCxnSpPr>
          <p:cNvPr id="10" name="Elbow Connector 9"/>
          <p:cNvCxnSpPr/>
          <p:nvPr/>
        </p:nvCxnSpPr>
        <p:spPr>
          <a:xfrm rot="5400000" flipH="1" flipV="1">
            <a:off x="775672" y="2703432"/>
            <a:ext cx="8075" cy="126608"/>
          </a:xfrm>
          <a:prstGeom prst="bentConnector3">
            <a:avLst>
              <a:gd name="adj1" fmla="val 800000"/>
            </a:avLst>
          </a:prstGeom>
          <a:ln w="19050">
            <a:noFill/>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cxnSp>
        <p:nvCxnSpPr>
          <p:cNvPr id="12" name="Elbow Connector 11"/>
          <p:cNvCxnSpPr/>
          <p:nvPr/>
        </p:nvCxnSpPr>
        <p:spPr>
          <a:xfrm rot="5400000" flipH="1" flipV="1">
            <a:off x="1596139" y="2407900"/>
            <a:ext cx="8075" cy="126608"/>
          </a:xfrm>
          <a:prstGeom prst="bentConnector3">
            <a:avLst>
              <a:gd name="adj1" fmla="val 800000"/>
            </a:avLst>
          </a:prstGeom>
          <a:ln w="19050">
            <a:noFill/>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cxnSp>
        <p:nvCxnSpPr>
          <p:cNvPr id="14" name="Elbow Connector 13"/>
          <p:cNvCxnSpPr/>
          <p:nvPr/>
        </p:nvCxnSpPr>
        <p:spPr>
          <a:xfrm rot="5400000" flipH="1" flipV="1">
            <a:off x="2435196" y="2756020"/>
            <a:ext cx="8075" cy="126608"/>
          </a:xfrm>
          <a:prstGeom prst="bentConnector3">
            <a:avLst>
              <a:gd name="adj1" fmla="val 800000"/>
            </a:avLst>
          </a:prstGeom>
          <a:ln w="19050">
            <a:noFill/>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grpSp>
        <p:nvGrpSpPr>
          <p:cNvPr id="74" name="Group 73"/>
          <p:cNvGrpSpPr/>
          <p:nvPr/>
        </p:nvGrpSpPr>
        <p:grpSpPr>
          <a:xfrm>
            <a:off x="4511041" y="2499503"/>
            <a:ext cx="4235395" cy="2918317"/>
            <a:chOff x="4511041" y="2499503"/>
            <a:chExt cx="4235395" cy="2699147"/>
          </a:xfrm>
        </p:grpSpPr>
        <p:cxnSp>
          <p:nvCxnSpPr>
            <p:cNvPr id="26" name="Straight Connector 25"/>
            <p:cNvCxnSpPr/>
            <p:nvPr/>
          </p:nvCxnSpPr>
          <p:spPr bwMode="auto">
            <a:xfrm>
              <a:off x="4511041" y="4575511"/>
              <a:ext cx="4235395"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cxnSp>
          <p:nvCxnSpPr>
            <p:cNvPr id="27" name="Straight Connector 26"/>
            <p:cNvCxnSpPr/>
            <p:nvPr/>
          </p:nvCxnSpPr>
          <p:spPr bwMode="auto">
            <a:xfrm rot="5400000">
              <a:off x="6389839" y="4618939"/>
              <a:ext cx="66427"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cxnSp>
          <p:nvCxnSpPr>
            <p:cNvPr id="28" name="Straight Connector 27"/>
            <p:cNvCxnSpPr/>
            <p:nvPr/>
          </p:nvCxnSpPr>
          <p:spPr bwMode="auto">
            <a:xfrm rot="5400000">
              <a:off x="6933180" y="4618939"/>
              <a:ext cx="66427"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cxnSp>
          <p:nvCxnSpPr>
            <p:cNvPr id="29" name="Straight Connector 28"/>
            <p:cNvCxnSpPr/>
            <p:nvPr/>
          </p:nvCxnSpPr>
          <p:spPr bwMode="auto">
            <a:xfrm>
              <a:off x="7482713" y="2499503"/>
              <a:ext cx="0" cy="2124000"/>
            </a:xfrm>
            <a:prstGeom prst="line">
              <a:avLst/>
            </a:prstGeom>
            <a:solidFill>
              <a:schemeClr val="accent1"/>
            </a:solidFill>
            <a:ln w="12700" cap="flat" cmpd="sng" algn="ctr">
              <a:solidFill>
                <a:schemeClr val="accent1"/>
              </a:solidFill>
              <a:prstDash val="sysDash"/>
              <a:round/>
              <a:headEnd type="none" w="med" len="med"/>
              <a:tailEnd type="none" w="med" len="med"/>
            </a:ln>
            <a:effectLst/>
          </p:spPr>
        </p:cxnSp>
        <p:cxnSp>
          <p:nvCxnSpPr>
            <p:cNvPr id="30" name="Straight Connector 29"/>
            <p:cNvCxnSpPr/>
            <p:nvPr/>
          </p:nvCxnSpPr>
          <p:spPr bwMode="auto">
            <a:xfrm rot="5400000">
              <a:off x="7984873" y="4618939"/>
              <a:ext cx="66427"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cxnSp>
          <p:nvCxnSpPr>
            <p:cNvPr id="31" name="Straight Connector 30"/>
            <p:cNvCxnSpPr/>
            <p:nvPr/>
          </p:nvCxnSpPr>
          <p:spPr bwMode="auto">
            <a:xfrm rot="5400000">
              <a:off x="8510719" y="4618939"/>
              <a:ext cx="66427"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sp>
          <p:nvSpPr>
            <p:cNvPr id="32" name="TextBox 31"/>
            <p:cNvSpPr txBox="1"/>
            <p:nvPr/>
          </p:nvSpPr>
          <p:spPr>
            <a:xfrm>
              <a:off x="6219145" y="4672591"/>
              <a:ext cx="426959" cy="153888"/>
            </a:xfrm>
            <a:prstGeom prst="rect">
              <a:avLst/>
            </a:prstGeom>
            <a:noFill/>
            <a:ln>
              <a:noFill/>
            </a:ln>
          </p:spPr>
          <p:txBody>
            <a:bodyPr wrap="square" lIns="0" tIns="0" rIns="0" bIns="0" rtlCol="0" anchor="b" anchorCtr="0">
              <a:spAutoFit/>
            </a:bodyPr>
            <a:lstStyle/>
            <a:p>
              <a:pPr algn="ctr"/>
              <a:r>
                <a:rPr lang="en-US" sz="1000" dirty="0">
                  <a:solidFill>
                    <a:schemeClr val="tx1">
                      <a:lumMod val="65000"/>
                      <a:lumOff val="35000"/>
                    </a:schemeClr>
                  </a:solidFill>
                </a:rPr>
                <a:t>1/4</a:t>
              </a:r>
            </a:p>
          </p:txBody>
        </p:sp>
        <p:sp>
          <p:nvSpPr>
            <p:cNvPr id="33" name="TextBox 32"/>
            <p:cNvSpPr txBox="1"/>
            <p:nvPr/>
          </p:nvSpPr>
          <p:spPr>
            <a:xfrm>
              <a:off x="6775071" y="4672591"/>
              <a:ext cx="373211" cy="153888"/>
            </a:xfrm>
            <a:prstGeom prst="rect">
              <a:avLst/>
            </a:prstGeom>
            <a:noFill/>
            <a:ln>
              <a:noFill/>
            </a:ln>
          </p:spPr>
          <p:txBody>
            <a:bodyPr wrap="square" lIns="0" tIns="0" rIns="0" bIns="0" rtlCol="0" anchor="b" anchorCtr="0">
              <a:spAutoFit/>
            </a:bodyPr>
            <a:lstStyle/>
            <a:p>
              <a:pPr algn="ctr"/>
              <a:r>
                <a:rPr lang="en-US" sz="1000" dirty="0">
                  <a:solidFill>
                    <a:schemeClr val="tx1">
                      <a:lumMod val="65000"/>
                      <a:lumOff val="35000"/>
                    </a:schemeClr>
                  </a:solidFill>
                </a:rPr>
                <a:t>1/2</a:t>
              </a:r>
            </a:p>
          </p:txBody>
        </p:sp>
        <p:sp>
          <p:nvSpPr>
            <p:cNvPr id="34" name="TextBox 33"/>
            <p:cNvSpPr txBox="1"/>
            <p:nvPr/>
          </p:nvSpPr>
          <p:spPr>
            <a:xfrm>
              <a:off x="7408967" y="4672591"/>
              <a:ext cx="150699" cy="153888"/>
            </a:xfrm>
            <a:prstGeom prst="rect">
              <a:avLst/>
            </a:prstGeom>
            <a:noFill/>
            <a:ln>
              <a:noFill/>
            </a:ln>
          </p:spPr>
          <p:txBody>
            <a:bodyPr wrap="square" lIns="0" tIns="0" rIns="0" bIns="0" rtlCol="0" anchor="b" anchorCtr="0">
              <a:spAutoFit/>
            </a:bodyPr>
            <a:lstStyle/>
            <a:p>
              <a:pPr algn="ctr"/>
              <a:r>
                <a:rPr lang="en-US" sz="1000" dirty="0">
                  <a:solidFill>
                    <a:schemeClr val="tx1">
                      <a:lumMod val="65000"/>
                      <a:lumOff val="35000"/>
                    </a:schemeClr>
                  </a:solidFill>
                </a:rPr>
                <a:t>1</a:t>
              </a:r>
            </a:p>
          </p:txBody>
        </p:sp>
        <p:sp>
          <p:nvSpPr>
            <p:cNvPr id="35" name="TextBox 34"/>
            <p:cNvSpPr txBox="1"/>
            <p:nvPr/>
          </p:nvSpPr>
          <p:spPr>
            <a:xfrm>
              <a:off x="7938020" y="4672591"/>
              <a:ext cx="150699" cy="153888"/>
            </a:xfrm>
            <a:prstGeom prst="rect">
              <a:avLst/>
            </a:prstGeom>
            <a:noFill/>
            <a:ln>
              <a:noFill/>
            </a:ln>
          </p:spPr>
          <p:txBody>
            <a:bodyPr wrap="square" lIns="0" tIns="0" rIns="0" bIns="0" rtlCol="0" anchor="b" anchorCtr="0">
              <a:spAutoFit/>
            </a:bodyPr>
            <a:lstStyle/>
            <a:p>
              <a:pPr algn="ctr"/>
              <a:r>
                <a:rPr lang="en-US" sz="1000" dirty="0">
                  <a:solidFill>
                    <a:schemeClr val="tx1">
                      <a:lumMod val="65000"/>
                      <a:lumOff val="35000"/>
                    </a:schemeClr>
                  </a:solidFill>
                </a:rPr>
                <a:t>2</a:t>
              </a:r>
            </a:p>
          </p:txBody>
        </p:sp>
        <p:sp>
          <p:nvSpPr>
            <p:cNvPr id="36" name="TextBox 35"/>
            <p:cNvSpPr txBox="1"/>
            <p:nvPr/>
          </p:nvSpPr>
          <p:spPr>
            <a:xfrm>
              <a:off x="8460659" y="4672591"/>
              <a:ext cx="150699" cy="153888"/>
            </a:xfrm>
            <a:prstGeom prst="rect">
              <a:avLst/>
            </a:prstGeom>
            <a:noFill/>
            <a:ln>
              <a:noFill/>
            </a:ln>
          </p:spPr>
          <p:txBody>
            <a:bodyPr wrap="square" lIns="0" tIns="0" rIns="0" bIns="0" rtlCol="0" anchor="b" anchorCtr="0">
              <a:spAutoFit/>
            </a:bodyPr>
            <a:lstStyle/>
            <a:p>
              <a:pPr algn="ctr"/>
              <a:r>
                <a:rPr lang="en-US" sz="1000" dirty="0">
                  <a:solidFill>
                    <a:schemeClr val="tx1">
                      <a:lumMod val="65000"/>
                      <a:lumOff val="35000"/>
                    </a:schemeClr>
                  </a:solidFill>
                </a:rPr>
                <a:t>4</a:t>
              </a:r>
            </a:p>
          </p:txBody>
        </p:sp>
        <p:sp>
          <p:nvSpPr>
            <p:cNvPr id="39" name="TextBox 38"/>
            <p:cNvSpPr txBox="1"/>
            <p:nvPr/>
          </p:nvSpPr>
          <p:spPr>
            <a:xfrm>
              <a:off x="6531442" y="4913988"/>
              <a:ext cx="602799" cy="284662"/>
            </a:xfrm>
            <a:prstGeom prst="rect">
              <a:avLst/>
            </a:prstGeom>
            <a:noFill/>
            <a:ln>
              <a:noFill/>
            </a:ln>
          </p:spPr>
          <p:txBody>
            <a:bodyPr wrap="square" lIns="0" tIns="0" rIns="0" bIns="0" rtlCol="0" anchor="b" anchorCtr="0">
              <a:spAutoFit/>
            </a:bodyPr>
            <a:lstStyle/>
            <a:p>
              <a:pPr algn="ctr"/>
              <a:r>
                <a:rPr lang="en-US" sz="1000" b="1" dirty="0" err="1" smtClean="0">
                  <a:solidFill>
                    <a:schemeClr val="tx1">
                      <a:lumMod val="65000"/>
                      <a:lumOff val="35000"/>
                    </a:schemeClr>
                  </a:solidFill>
                </a:rPr>
                <a:t>Favours</a:t>
              </a:r>
              <a:r>
                <a:rPr lang="en-US" sz="1000" b="1" dirty="0" smtClean="0">
                  <a:solidFill>
                    <a:schemeClr val="tx1">
                      <a:lumMod val="65000"/>
                      <a:lumOff val="35000"/>
                    </a:schemeClr>
                  </a:solidFill>
                </a:rPr>
                <a:t> </a:t>
              </a:r>
              <a:r>
                <a:rPr lang="en-US" sz="1000" b="1" dirty="0" err="1">
                  <a:solidFill>
                    <a:schemeClr val="tx1">
                      <a:lumMod val="65000"/>
                      <a:lumOff val="35000"/>
                    </a:schemeClr>
                  </a:solidFill>
                </a:rPr>
                <a:t>afatinib</a:t>
              </a:r>
              <a:endParaRPr lang="en-US" sz="1000" b="1" dirty="0">
                <a:solidFill>
                  <a:schemeClr val="tx1">
                    <a:lumMod val="65000"/>
                    <a:lumOff val="35000"/>
                  </a:schemeClr>
                </a:solidFill>
              </a:endParaRPr>
            </a:p>
          </p:txBody>
        </p:sp>
        <p:sp>
          <p:nvSpPr>
            <p:cNvPr id="40" name="TextBox 39"/>
            <p:cNvSpPr txBox="1"/>
            <p:nvPr/>
          </p:nvSpPr>
          <p:spPr>
            <a:xfrm>
              <a:off x="7866834" y="4913988"/>
              <a:ext cx="602799" cy="284662"/>
            </a:xfrm>
            <a:prstGeom prst="rect">
              <a:avLst/>
            </a:prstGeom>
            <a:noFill/>
            <a:ln>
              <a:noFill/>
            </a:ln>
          </p:spPr>
          <p:txBody>
            <a:bodyPr wrap="square" lIns="0" tIns="0" rIns="0" bIns="0" rtlCol="0" anchor="b" anchorCtr="0">
              <a:spAutoFit/>
            </a:bodyPr>
            <a:lstStyle/>
            <a:p>
              <a:pPr algn="ctr"/>
              <a:r>
                <a:rPr lang="en-US" sz="1000" b="1" dirty="0" err="1" smtClean="0">
                  <a:solidFill>
                    <a:schemeClr val="tx1">
                      <a:lumMod val="65000"/>
                      <a:lumOff val="35000"/>
                    </a:schemeClr>
                  </a:solidFill>
                </a:rPr>
                <a:t>Favours</a:t>
              </a:r>
              <a:r>
                <a:rPr lang="en-US" sz="1000" b="1" dirty="0" smtClean="0">
                  <a:solidFill>
                    <a:schemeClr val="tx1">
                      <a:lumMod val="65000"/>
                      <a:lumOff val="35000"/>
                    </a:schemeClr>
                  </a:solidFill>
                </a:rPr>
                <a:t> </a:t>
              </a:r>
              <a:r>
                <a:rPr lang="en-US" sz="1000" b="1" dirty="0" err="1">
                  <a:solidFill>
                    <a:schemeClr val="tx1">
                      <a:lumMod val="65000"/>
                      <a:lumOff val="35000"/>
                    </a:schemeClr>
                  </a:solidFill>
                </a:rPr>
                <a:t>erlotinib</a:t>
              </a:r>
              <a:endParaRPr lang="en-US" sz="1000" b="1" dirty="0">
                <a:solidFill>
                  <a:schemeClr val="tx1">
                    <a:lumMod val="65000"/>
                    <a:lumOff val="35000"/>
                  </a:schemeClr>
                </a:solidFill>
              </a:endParaRPr>
            </a:p>
          </p:txBody>
        </p:sp>
        <p:grpSp>
          <p:nvGrpSpPr>
            <p:cNvPr id="41" name="Group 40"/>
            <p:cNvGrpSpPr/>
            <p:nvPr/>
          </p:nvGrpSpPr>
          <p:grpSpPr>
            <a:xfrm>
              <a:off x="7237126" y="2712607"/>
              <a:ext cx="312567" cy="83796"/>
              <a:chOff x="4941896" y="2184523"/>
              <a:chExt cx="582604" cy="149102"/>
            </a:xfrm>
            <a:solidFill>
              <a:schemeClr val="accent1"/>
            </a:solidFill>
          </p:grpSpPr>
          <p:grpSp>
            <p:nvGrpSpPr>
              <p:cNvPr id="61" name="Group 60"/>
              <p:cNvGrpSpPr/>
              <p:nvPr/>
            </p:nvGrpSpPr>
            <p:grpSpPr>
              <a:xfrm>
                <a:off x="4941896" y="2184523"/>
                <a:ext cx="582604" cy="149102"/>
                <a:chOff x="4941896" y="2184523"/>
                <a:chExt cx="582604" cy="149102"/>
              </a:xfrm>
              <a:grpFill/>
            </p:grpSpPr>
            <p:cxnSp>
              <p:nvCxnSpPr>
                <p:cNvPr id="63" name="Straight Connector 62"/>
                <p:cNvCxnSpPr/>
                <p:nvPr/>
              </p:nvCxnSpPr>
              <p:spPr bwMode="auto">
                <a:xfrm>
                  <a:off x="4941896" y="2184523"/>
                  <a:ext cx="0" cy="149102"/>
                </a:xfrm>
                <a:prstGeom prst="line">
                  <a:avLst/>
                </a:prstGeom>
                <a:grpFill/>
                <a:ln w="12700" cap="flat" cmpd="sng" algn="ctr">
                  <a:solidFill>
                    <a:schemeClr val="accent1"/>
                  </a:solidFill>
                  <a:prstDash val="solid"/>
                  <a:round/>
                  <a:headEnd type="none" w="med" len="med"/>
                  <a:tailEnd type="none" w="med" len="med"/>
                </a:ln>
                <a:effectLst/>
              </p:spPr>
            </p:cxnSp>
            <p:cxnSp>
              <p:nvCxnSpPr>
                <p:cNvPr id="64" name="Straight Connector 63"/>
                <p:cNvCxnSpPr/>
                <p:nvPr/>
              </p:nvCxnSpPr>
              <p:spPr bwMode="auto">
                <a:xfrm>
                  <a:off x="5522921" y="2184523"/>
                  <a:ext cx="0" cy="149102"/>
                </a:xfrm>
                <a:prstGeom prst="line">
                  <a:avLst/>
                </a:prstGeom>
                <a:grpFill/>
                <a:ln w="12700" cap="flat" cmpd="sng" algn="ctr">
                  <a:solidFill>
                    <a:schemeClr val="accent1"/>
                  </a:solidFill>
                  <a:prstDash val="solid"/>
                  <a:round/>
                  <a:headEnd type="none" w="med" len="med"/>
                  <a:tailEnd type="none" w="med" len="med"/>
                </a:ln>
                <a:effectLst/>
              </p:spPr>
            </p:cxnSp>
            <p:cxnSp>
              <p:nvCxnSpPr>
                <p:cNvPr id="65" name="Straight Connector 64"/>
                <p:cNvCxnSpPr/>
                <p:nvPr/>
              </p:nvCxnSpPr>
              <p:spPr bwMode="auto">
                <a:xfrm>
                  <a:off x="4943545" y="2259074"/>
                  <a:ext cx="580955" cy="0"/>
                </a:xfrm>
                <a:prstGeom prst="line">
                  <a:avLst/>
                </a:prstGeom>
                <a:grpFill/>
                <a:ln w="12700" cap="flat" cmpd="sng" algn="ctr">
                  <a:solidFill>
                    <a:schemeClr val="accent1"/>
                  </a:solidFill>
                  <a:prstDash val="solid"/>
                  <a:round/>
                  <a:headEnd type="none" w="med" len="med"/>
                  <a:tailEnd type="none" w="med" len="med"/>
                </a:ln>
                <a:effectLst/>
              </p:spPr>
            </p:cxnSp>
          </p:grpSp>
          <p:sp>
            <p:nvSpPr>
              <p:cNvPr id="62" name="Diamond 61"/>
              <p:cNvSpPr/>
              <p:nvPr/>
            </p:nvSpPr>
            <p:spPr bwMode="auto">
              <a:xfrm>
                <a:off x="5176299" y="2191081"/>
                <a:ext cx="103367" cy="123246"/>
              </a:xfrm>
              <a:prstGeom prst="diamond">
                <a:avLst/>
              </a:prstGeom>
              <a:grpFill/>
              <a:ln w="12700" cap="flat" cmpd="sng" algn="ctr">
                <a:solidFill>
                  <a:schemeClr val="accent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1000" b="1">
                  <a:solidFill>
                    <a:schemeClr val="tx1">
                      <a:lumMod val="65000"/>
                      <a:lumOff val="35000"/>
                    </a:schemeClr>
                  </a:solidFill>
                </a:endParaRPr>
              </a:p>
            </p:txBody>
          </p:sp>
        </p:grpSp>
        <p:grpSp>
          <p:nvGrpSpPr>
            <p:cNvPr id="42" name="Group 41"/>
            <p:cNvGrpSpPr/>
            <p:nvPr/>
          </p:nvGrpSpPr>
          <p:grpSpPr>
            <a:xfrm>
              <a:off x="7166738" y="3231683"/>
              <a:ext cx="277196" cy="83796"/>
              <a:chOff x="4810699" y="2697382"/>
              <a:chExt cx="516675" cy="149102"/>
            </a:xfrm>
            <a:solidFill>
              <a:schemeClr val="accent1"/>
            </a:solidFill>
          </p:grpSpPr>
          <p:grpSp>
            <p:nvGrpSpPr>
              <p:cNvPr id="56" name="Group 55"/>
              <p:cNvGrpSpPr/>
              <p:nvPr/>
            </p:nvGrpSpPr>
            <p:grpSpPr>
              <a:xfrm>
                <a:off x="4810699" y="2697382"/>
                <a:ext cx="516675" cy="149102"/>
                <a:chOff x="4941896" y="2184523"/>
                <a:chExt cx="582604" cy="149102"/>
              </a:xfrm>
              <a:grpFill/>
            </p:grpSpPr>
            <p:cxnSp>
              <p:nvCxnSpPr>
                <p:cNvPr id="58" name="Straight Connector 57"/>
                <p:cNvCxnSpPr/>
                <p:nvPr/>
              </p:nvCxnSpPr>
              <p:spPr bwMode="auto">
                <a:xfrm>
                  <a:off x="4941896" y="2184523"/>
                  <a:ext cx="0" cy="149102"/>
                </a:xfrm>
                <a:prstGeom prst="line">
                  <a:avLst/>
                </a:prstGeom>
                <a:grpFill/>
                <a:ln w="12700" cap="flat" cmpd="sng" algn="ctr">
                  <a:solidFill>
                    <a:schemeClr val="accent1"/>
                  </a:solidFill>
                  <a:prstDash val="solid"/>
                  <a:round/>
                  <a:headEnd type="none" w="med" len="med"/>
                  <a:tailEnd type="none" w="med" len="med"/>
                </a:ln>
                <a:effectLst/>
              </p:spPr>
            </p:cxnSp>
            <p:cxnSp>
              <p:nvCxnSpPr>
                <p:cNvPr id="59" name="Straight Connector 58"/>
                <p:cNvCxnSpPr/>
                <p:nvPr/>
              </p:nvCxnSpPr>
              <p:spPr bwMode="auto">
                <a:xfrm>
                  <a:off x="5522921" y="2184523"/>
                  <a:ext cx="0" cy="149102"/>
                </a:xfrm>
                <a:prstGeom prst="line">
                  <a:avLst/>
                </a:prstGeom>
                <a:grpFill/>
                <a:ln w="12700" cap="flat" cmpd="sng" algn="ctr">
                  <a:solidFill>
                    <a:schemeClr val="accent1"/>
                  </a:solidFill>
                  <a:prstDash val="solid"/>
                  <a:round/>
                  <a:headEnd type="none" w="med" len="med"/>
                  <a:tailEnd type="none" w="med" len="med"/>
                </a:ln>
                <a:effectLst/>
              </p:spPr>
            </p:cxnSp>
            <p:cxnSp>
              <p:nvCxnSpPr>
                <p:cNvPr id="60" name="Straight Connector 59"/>
                <p:cNvCxnSpPr/>
                <p:nvPr/>
              </p:nvCxnSpPr>
              <p:spPr bwMode="auto">
                <a:xfrm>
                  <a:off x="4943545" y="2259074"/>
                  <a:ext cx="580955" cy="0"/>
                </a:xfrm>
                <a:prstGeom prst="line">
                  <a:avLst/>
                </a:prstGeom>
                <a:grpFill/>
                <a:ln w="12700" cap="flat" cmpd="sng" algn="ctr">
                  <a:solidFill>
                    <a:schemeClr val="accent1"/>
                  </a:solidFill>
                  <a:prstDash val="solid"/>
                  <a:round/>
                  <a:headEnd type="none" w="med" len="med"/>
                  <a:tailEnd type="none" w="med" len="med"/>
                </a:ln>
                <a:effectLst/>
              </p:spPr>
            </p:cxnSp>
          </p:grpSp>
          <p:sp>
            <p:nvSpPr>
              <p:cNvPr id="57" name="Diamond 56"/>
              <p:cNvSpPr/>
              <p:nvPr/>
            </p:nvSpPr>
            <p:spPr bwMode="auto">
              <a:xfrm>
                <a:off x="5017273" y="2709072"/>
                <a:ext cx="103367" cy="123246"/>
              </a:xfrm>
              <a:prstGeom prst="diamond">
                <a:avLst/>
              </a:prstGeom>
              <a:grpFill/>
              <a:ln w="12700" cap="flat" cmpd="sng" algn="ctr">
                <a:solidFill>
                  <a:schemeClr val="accent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1000" b="1">
                  <a:solidFill>
                    <a:schemeClr val="tx1">
                      <a:lumMod val="65000"/>
                      <a:lumOff val="35000"/>
                    </a:schemeClr>
                  </a:solidFill>
                </a:endParaRPr>
              </a:p>
            </p:txBody>
          </p:sp>
        </p:grpSp>
        <p:grpSp>
          <p:nvGrpSpPr>
            <p:cNvPr id="43" name="Group 42"/>
            <p:cNvGrpSpPr/>
            <p:nvPr/>
          </p:nvGrpSpPr>
          <p:grpSpPr>
            <a:xfrm>
              <a:off x="7335239" y="3758015"/>
              <a:ext cx="277196" cy="83796"/>
              <a:chOff x="5124775" y="3218191"/>
              <a:chExt cx="516675" cy="149102"/>
            </a:xfrm>
            <a:solidFill>
              <a:schemeClr val="accent1"/>
            </a:solidFill>
          </p:grpSpPr>
          <p:grpSp>
            <p:nvGrpSpPr>
              <p:cNvPr id="51" name="Group 50"/>
              <p:cNvGrpSpPr/>
              <p:nvPr/>
            </p:nvGrpSpPr>
            <p:grpSpPr>
              <a:xfrm>
                <a:off x="5124775" y="3218191"/>
                <a:ext cx="516675" cy="149102"/>
                <a:chOff x="4941896" y="2184523"/>
                <a:chExt cx="582604" cy="149102"/>
              </a:xfrm>
              <a:grpFill/>
            </p:grpSpPr>
            <p:cxnSp>
              <p:nvCxnSpPr>
                <p:cNvPr id="53" name="Straight Connector 52"/>
                <p:cNvCxnSpPr/>
                <p:nvPr/>
              </p:nvCxnSpPr>
              <p:spPr bwMode="auto">
                <a:xfrm>
                  <a:off x="4941896" y="2184523"/>
                  <a:ext cx="0" cy="149102"/>
                </a:xfrm>
                <a:prstGeom prst="line">
                  <a:avLst/>
                </a:prstGeom>
                <a:grpFill/>
                <a:ln w="12700" cap="flat" cmpd="sng" algn="ctr">
                  <a:solidFill>
                    <a:schemeClr val="accent1"/>
                  </a:solidFill>
                  <a:prstDash val="solid"/>
                  <a:round/>
                  <a:headEnd type="none" w="med" len="med"/>
                  <a:tailEnd type="none" w="med" len="med"/>
                </a:ln>
                <a:effectLst/>
              </p:spPr>
            </p:cxnSp>
            <p:cxnSp>
              <p:nvCxnSpPr>
                <p:cNvPr id="54" name="Straight Connector 53"/>
                <p:cNvCxnSpPr/>
                <p:nvPr/>
              </p:nvCxnSpPr>
              <p:spPr bwMode="auto">
                <a:xfrm>
                  <a:off x="5522921" y="2184523"/>
                  <a:ext cx="0" cy="149102"/>
                </a:xfrm>
                <a:prstGeom prst="line">
                  <a:avLst/>
                </a:prstGeom>
                <a:grpFill/>
                <a:ln w="12700" cap="flat" cmpd="sng" algn="ctr">
                  <a:solidFill>
                    <a:schemeClr val="accent1"/>
                  </a:solidFill>
                  <a:prstDash val="solid"/>
                  <a:round/>
                  <a:headEnd type="none" w="med" len="med"/>
                  <a:tailEnd type="none" w="med" len="med"/>
                </a:ln>
                <a:effectLst/>
              </p:spPr>
            </p:cxnSp>
            <p:cxnSp>
              <p:nvCxnSpPr>
                <p:cNvPr id="55" name="Straight Connector 54"/>
                <p:cNvCxnSpPr/>
                <p:nvPr/>
              </p:nvCxnSpPr>
              <p:spPr bwMode="auto">
                <a:xfrm>
                  <a:off x="4943545" y="2259074"/>
                  <a:ext cx="580955" cy="0"/>
                </a:xfrm>
                <a:prstGeom prst="line">
                  <a:avLst/>
                </a:prstGeom>
                <a:grpFill/>
                <a:ln w="12700" cap="flat" cmpd="sng" algn="ctr">
                  <a:solidFill>
                    <a:schemeClr val="accent1"/>
                  </a:solidFill>
                  <a:prstDash val="solid"/>
                  <a:round/>
                  <a:headEnd type="none" w="med" len="med"/>
                  <a:tailEnd type="none" w="med" len="med"/>
                </a:ln>
                <a:effectLst/>
              </p:spPr>
            </p:cxnSp>
          </p:grpSp>
          <p:sp>
            <p:nvSpPr>
              <p:cNvPr id="52" name="Diamond 51"/>
              <p:cNvSpPr/>
              <p:nvPr/>
            </p:nvSpPr>
            <p:spPr bwMode="auto">
              <a:xfrm>
                <a:off x="5331350" y="3233858"/>
                <a:ext cx="103367" cy="123246"/>
              </a:xfrm>
              <a:prstGeom prst="diamond">
                <a:avLst/>
              </a:prstGeom>
              <a:grpFill/>
              <a:ln w="12700" cap="flat" cmpd="sng" algn="ctr">
                <a:solidFill>
                  <a:schemeClr val="accent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1000" b="1">
                  <a:solidFill>
                    <a:schemeClr val="tx1">
                      <a:lumMod val="65000"/>
                      <a:lumOff val="35000"/>
                    </a:schemeClr>
                  </a:solidFill>
                </a:endParaRPr>
              </a:p>
            </p:txBody>
          </p:sp>
        </p:grpSp>
        <p:grpSp>
          <p:nvGrpSpPr>
            <p:cNvPr id="44" name="Group 43"/>
            <p:cNvGrpSpPr/>
            <p:nvPr/>
          </p:nvGrpSpPr>
          <p:grpSpPr>
            <a:xfrm>
              <a:off x="7290447" y="4255321"/>
              <a:ext cx="277196" cy="83796"/>
              <a:chOff x="5041286" y="3798636"/>
              <a:chExt cx="516675" cy="149102"/>
            </a:xfrm>
            <a:solidFill>
              <a:schemeClr val="accent1"/>
            </a:solidFill>
          </p:grpSpPr>
          <p:grpSp>
            <p:nvGrpSpPr>
              <p:cNvPr id="46" name="Group 45"/>
              <p:cNvGrpSpPr/>
              <p:nvPr/>
            </p:nvGrpSpPr>
            <p:grpSpPr>
              <a:xfrm>
                <a:off x="5041286" y="3798636"/>
                <a:ext cx="516675" cy="149102"/>
                <a:chOff x="4941896" y="2184523"/>
                <a:chExt cx="582604" cy="149102"/>
              </a:xfrm>
              <a:grpFill/>
            </p:grpSpPr>
            <p:cxnSp>
              <p:nvCxnSpPr>
                <p:cNvPr id="48" name="Straight Connector 47"/>
                <p:cNvCxnSpPr/>
                <p:nvPr/>
              </p:nvCxnSpPr>
              <p:spPr bwMode="auto">
                <a:xfrm>
                  <a:off x="4941896" y="2184523"/>
                  <a:ext cx="0" cy="149102"/>
                </a:xfrm>
                <a:prstGeom prst="line">
                  <a:avLst/>
                </a:prstGeom>
                <a:grpFill/>
                <a:ln w="12700" cap="flat" cmpd="sng" algn="ctr">
                  <a:solidFill>
                    <a:schemeClr val="accent1"/>
                  </a:solidFill>
                  <a:prstDash val="solid"/>
                  <a:round/>
                  <a:headEnd type="none" w="med" len="med"/>
                  <a:tailEnd type="none" w="med" len="med"/>
                </a:ln>
                <a:effectLst/>
              </p:spPr>
            </p:cxnSp>
            <p:cxnSp>
              <p:nvCxnSpPr>
                <p:cNvPr id="49" name="Straight Connector 48"/>
                <p:cNvCxnSpPr/>
                <p:nvPr/>
              </p:nvCxnSpPr>
              <p:spPr bwMode="auto">
                <a:xfrm>
                  <a:off x="5522921" y="2184523"/>
                  <a:ext cx="0" cy="149102"/>
                </a:xfrm>
                <a:prstGeom prst="line">
                  <a:avLst/>
                </a:prstGeom>
                <a:grpFill/>
                <a:ln w="12700" cap="flat" cmpd="sng" algn="ctr">
                  <a:solidFill>
                    <a:schemeClr val="accent1"/>
                  </a:solidFill>
                  <a:prstDash val="solid"/>
                  <a:round/>
                  <a:headEnd type="none" w="med" len="med"/>
                  <a:tailEnd type="none" w="med" len="med"/>
                </a:ln>
                <a:effectLst/>
              </p:spPr>
            </p:cxnSp>
            <p:cxnSp>
              <p:nvCxnSpPr>
                <p:cNvPr id="50" name="Straight Connector 49"/>
                <p:cNvCxnSpPr/>
                <p:nvPr/>
              </p:nvCxnSpPr>
              <p:spPr bwMode="auto">
                <a:xfrm>
                  <a:off x="4943545" y="2259074"/>
                  <a:ext cx="580955" cy="0"/>
                </a:xfrm>
                <a:prstGeom prst="line">
                  <a:avLst/>
                </a:prstGeom>
                <a:grpFill/>
                <a:ln w="12700" cap="flat" cmpd="sng" algn="ctr">
                  <a:solidFill>
                    <a:schemeClr val="accent1"/>
                  </a:solidFill>
                  <a:prstDash val="solid"/>
                  <a:round/>
                  <a:headEnd type="none" w="med" len="med"/>
                  <a:tailEnd type="none" w="med" len="med"/>
                </a:ln>
                <a:effectLst/>
              </p:spPr>
            </p:cxnSp>
          </p:grpSp>
          <p:sp>
            <p:nvSpPr>
              <p:cNvPr id="47" name="Diamond 46"/>
              <p:cNvSpPr/>
              <p:nvPr/>
            </p:nvSpPr>
            <p:spPr bwMode="auto">
              <a:xfrm>
                <a:off x="5247861" y="3816626"/>
                <a:ext cx="103367" cy="123246"/>
              </a:xfrm>
              <a:prstGeom prst="diamond">
                <a:avLst/>
              </a:prstGeom>
              <a:grpFill/>
              <a:ln w="12700" cap="flat" cmpd="sng" algn="ctr">
                <a:solidFill>
                  <a:schemeClr val="accent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1000" b="1">
                  <a:solidFill>
                    <a:schemeClr val="tx1">
                      <a:lumMod val="65000"/>
                      <a:lumOff val="35000"/>
                    </a:schemeClr>
                  </a:solidFill>
                </a:endParaRPr>
              </a:p>
            </p:txBody>
          </p:sp>
        </p:grpSp>
        <p:cxnSp>
          <p:nvCxnSpPr>
            <p:cNvPr id="45" name="Straight Connector 44"/>
            <p:cNvCxnSpPr/>
            <p:nvPr/>
          </p:nvCxnSpPr>
          <p:spPr bwMode="auto">
            <a:xfrm rot="5400000">
              <a:off x="7449000" y="4618939"/>
              <a:ext cx="66427" cy="0"/>
            </a:xfrm>
            <a:prstGeom prst="line">
              <a:avLst/>
            </a:prstGeom>
            <a:solidFill>
              <a:schemeClr val="accent1"/>
            </a:solidFill>
            <a:ln w="19050" cap="flat" cmpd="sng" algn="ctr">
              <a:solidFill>
                <a:schemeClr val="tx1">
                  <a:lumMod val="65000"/>
                  <a:lumOff val="35000"/>
                </a:schemeClr>
              </a:solidFill>
              <a:prstDash val="solid"/>
              <a:round/>
              <a:headEnd type="none" w="med" len="med"/>
              <a:tailEnd type="none" w="med" len="med"/>
            </a:ln>
            <a:effectLst/>
          </p:spPr>
        </p:cxnSp>
        <p:cxnSp>
          <p:nvCxnSpPr>
            <p:cNvPr id="73" name="Straight Arrow Connector 72"/>
            <p:cNvCxnSpPr/>
            <p:nvPr/>
          </p:nvCxnSpPr>
          <p:spPr>
            <a:xfrm>
              <a:off x="7103218" y="5044760"/>
              <a:ext cx="793543" cy="0"/>
            </a:xfrm>
            <a:prstGeom prst="straightConnector1">
              <a:avLst/>
            </a:prstGeom>
            <a:ln w="19050">
              <a:solidFill>
                <a:schemeClr val="tx1">
                  <a:lumMod val="65000"/>
                  <a:lumOff val="35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2" name="TextBox 1"/>
          <p:cNvSpPr txBox="1"/>
          <p:nvPr/>
        </p:nvSpPr>
        <p:spPr>
          <a:xfrm>
            <a:off x="395289" y="1920876"/>
            <a:ext cx="3810953" cy="338554"/>
          </a:xfrm>
          <a:prstGeom prst="rect">
            <a:avLst/>
          </a:prstGeom>
          <a:noFill/>
        </p:spPr>
        <p:txBody>
          <a:bodyPr wrap="square" rtlCol="0">
            <a:spAutoFit/>
          </a:bodyPr>
          <a:lstStyle/>
          <a:p>
            <a:pPr algn="ctr"/>
            <a:r>
              <a:rPr lang="en-GB" sz="1600" b="1" dirty="0" smtClean="0">
                <a:solidFill>
                  <a:schemeClr val="tx1">
                    <a:lumMod val="65000"/>
                    <a:lumOff val="35000"/>
                  </a:schemeClr>
                </a:solidFill>
              </a:rPr>
              <a:t>Symptom Improvement</a:t>
            </a:r>
            <a:endParaRPr lang="en-GB" sz="1600" b="1" dirty="0">
              <a:solidFill>
                <a:schemeClr val="tx1">
                  <a:lumMod val="65000"/>
                  <a:lumOff val="35000"/>
                </a:schemeClr>
              </a:solidFill>
            </a:endParaRPr>
          </a:p>
        </p:txBody>
      </p:sp>
      <p:sp>
        <p:nvSpPr>
          <p:cNvPr id="67" name="TextBox 66"/>
          <p:cNvSpPr txBox="1"/>
          <p:nvPr/>
        </p:nvSpPr>
        <p:spPr>
          <a:xfrm>
            <a:off x="4206241" y="1943736"/>
            <a:ext cx="4540195" cy="338554"/>
          </a:xfrm>
          <a:prstGeom prst="rect">
            <a:avLst/>
          </a:prstGeom>
          <a:noFill/>
        </p:spPr>
        <p:txBody>
          <a:bodyPr wrap="square" rtlCol="0">
            <a:spAutoFit/>
          </a:bodyPr>
          <a:lstStyle/>
          <a:p>
            <a:pPr algn="ctr"/>
            <a:r>
              <a:rPr lang="en-GB" sz="1600" b="1" dirty="0">
                <a:solidFill>
                  <a:schemeClr val="tx1">
                    <a:lumMod val="65000"/>
                    <a:lumOff val="35000"/>
                  </a:schemeClr>
                </a:solidFill>
              </a:rPr>
              <a:t>Time to </a:t>
            </a:r>
            <a:r>
              <a:rPr lang="en-GB" sz="1600" b="1" dirty="0" smtClean="0">
                <a:solidFill>
                  <a:schemeClr val="tx1">
                    <a:lumMod val="65000"/>
                    <a:lumOff val="35000"/>
                  </a:schemeClr>
                </a:solidFill>
              </a:rPr>
              <a:t>Deterioration</a:t>
            </a:r>
            <a:endParaRPr lang="en-GB" sz="1600" b="1" dirty="0">
              <a:solidFill>
                <a:schemeClr val="tx1">
                  <a:lumMod val="65000"/>
                  <a:lumOff val="35000"/>
                </a:schemeClr>
              </a:solidFill>
            </a:endParaRPr>
          </a:p>
        </p:txBody>
      </p:sp>
      <p:sp>
        <p:nvSpPr>
          <p:cNvPr id="66" name="TextBox 65"/>
          <p:cNvSpPr txBox="1"/>
          <p:nvPr/>
        </p:nvSpPr>
        <p:spPr>
          <a:xfrm>
            <a:off x="1754374" y="5049404"/>
            <a:ext cx="2218191" cy="307777"/>
          </a:xfrm>
          <a:prstGeom prst="rect">
            <a:avLst/>
          </a:prstGeom>
          <a:noFill/>
        </p:spPr>
        <p:txBody>
          <a:bodyPr wrap="square" lIns="0" tIns="0" rIns="0" bIns="0" rtlCol="0" anchor="b" anchorCtr="0">
            <a:spAutoFit/>
          </a:bodyPr>
          <a:lstStyle/>
          <a:p>
            <a:pPr algn="ctr"/>
            <a:r>
              <a:rPr lang="en-US" sz="1000" b="1" dirty="0">
                <a:solidFill>
                  <a:schemeClr val="tx1">
                    <a:lumMod val="65000"/>
                    <a:lumOff val="35000"/>
                  </a:schemeClr>
                </a:solidFill>
              </a:rPr>
              <a:t>Patients with improvement in symptoms (%)</a:t>
            </a:r>
          </a:p>
        </p:txBody>
      </p:sp>
      <p:graphicFrame>
        <p:nvGraphicFramePr>
          <p:cNvPr id="79" name="Chart 78"/>
          <p:cNvGraphicFramePr>
            <a:graphicFrameLocks/>
          </p:cNvGraphicFramePr>
          <p:nvPr>
            <p:extLst>
              <p:ext uri="{D42A27DB-BD31-4B8C-83A1-F6EECF244321}">
                <p14:modId xmlns:p14="http://schemas.microsoft.com/office/powerpoint/2010/main" val="1884505340"/>
              </p:ext>
            </p:extLst>
          </p:nvPr>
        </p:nvGraphicFramePr>
        <p:xfrm>
          <a:off x="304220" y="2297529"/>
          <a:ext cx="4618369" cy="2743200"/>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Box 4"/>
          <p:cNvSpPr txBox="1"/>
          <p:nvPr/>
        </p:nvSpPr>
        <p:spPr bwMode="white">
          <a:xfrm>
            <a:off x="525469" y="3266899"/>
            <a:ext cx="565144" cy="178645"/>
          </a:xfrm>
          <a:prstGeom prst="rect">
            <a:avLst/>
          </a:prstGeom>
          <a:solidFill>
            <a:schemeClr val="bg1"/>
          </a:solidFill>
        </p:spPr>
        <p:txBody>
          <a:bodyPr wrap="none" lIns="0" tIns="0" rIns="0" bIns="0" rtlCol="0" anchor="b" anchorCtr="0">
            <a:noAutofit/>
          </a:bodyPr>
          <a:lstStyle/>
          <a:p>
            <a:r>
              <a:rPr lang="en-US" sz="1000" dirty="0" err="1" smtClean="0">
                <a:solidFill>
                  <a:schemeClr val="tx1">
                    <a:lumMod val="65000"/>
                    <a:lumOff val="35000"/>
                  </a:schemeClr>
                </a:solidFill>
              </a:rPr>
              <a:t>Dyspnoea</a:t>
            </a:r>
            <a:endParaRPr lang="en-US" sz="1000" dirty="0">
              <a:solidFill>
                <a:schemeClr val="tx1">
                  <a:lumMod val="65000"/>
                  <a:lumOff val="35000"/>
                </a:schemeClr>
              </a:solidFill>
            </a:endParaRPr>
          </a:p>
        </p:txBody>
      </p:sp>
      <p:sp>
        <p:nvSpPr>
          <p:cNvPr id="11" name="TextBox 100"/>
          <p:cNvSpPr txBox="1"/>
          <p:nvPr/>
        </p:nvSpPr>
        <p:spPr>
          <a:xfrm>
            <a:off x="3669029" y="4391674"/>
            <a:ext cx="591830" cy="246221"/>
          </a:xfrm>
          <a:prstGeom prst="rect">
            <a:avLst/>
          </a:prstGeom>
          <a:noFill/>
          <a:ln>
            <a:noFill/>
          </a:ln>
        </p:spPr>
        <p:txBody>
          <a:bodyPr wrap="non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9"/>
            <a:r>
              <a:rPr lang="en-GB" sz="1000" b="1" i="1" dirty="0">
                <a:solidFill>
                  <a:schemeClr val="tx1">
                    <a:lumMod val="65000"/>
                    <a:lumOff val="35000"/>
                  </a:schemeClr>
                </a:solidFill>
              </a:rPr>
              <a:t>P</a:t>
            </a:r>
            <a:r>
              <a:rPr lang="en-GB" sz="1000" b="1" dirty="0" smtClean="0">
                <a:solidFill>
                  <a:schemeClr val="tx1">
                    <a:lumMod val="65000"/>
                    <a:lumOff val="35000"/>
                  </a:schemeClr>
                </a:solidFill>
              </a:rPr>
              <a:t>=0.04</a:t>
            </a:r>
            <a:endParaRPr lang="en-GB" sz="1000" b="1" dirty="0">
              <a:solidFill>
                <a:schemeClr val="tx1">
                  <a:lumMod val="65000"/>
                  <a:lumOff val="35000"/>
                </a:schemeClr>
              </a:solidFill>
            </a:endParaRPr>
          </a:p>
        </p:txBody>
      </p:sp>
      <p:sp>
        <p:nvSpPr>
          <p:cNvPr id="13" name="TextBox 100"/>
          <p:cNvSpPr txBox="1"/>
          <p:nvPr/>
        </p:nvSpPr>
        <p:spPr>
          <a:xfrm>
            <a:off x="3669029" y="3853197"/>
            <a:ext cx="591830" cy="246221"/>
          </a:xfrm>
          <a:prstGeom prst="rect">
            <a:avLst/>
          </a:prstGeom>
          <a:noFill/>
          <a:ln>
            <a:noFill/>
          </a:ln>
        </p:spPr>
        <p:txBody>
          <a:bodyPr wrap="non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9"/>
            <a:r>
              <a:rPr lang="en-GB" sz="1000" b="1" i="1" dirty="0">
                <a:solidFill>
                  <a:schemeClr val="tx1">
                    <a:lumMod val="65000"/>
                    <a:lumOff val="35000"/>
                  </a:schemeClr>
                </a:solidFill>
              </a:rPr>
              <a:t>P</a:t>
            </a:r>
            <a:r>
              <a:rPr lang="en-GB" sz="1000" b="1" dirty="0" smtClean="0">
                <a:solidFill>
                  <a:schemeClr val="tx1">
                    <a:lumMod val="65000"/>
                    <a:lumOff val="35000"/>
                  </a:schemeClr>
                </a:solidFill>
              </a:rPr>
              <a:t>=0.78</a:t>
            </a:r>
            <a:endParaRPr lang="en-GB" sz="1000" b="1" dirty="0">
              <a:solidFill>
                <a:schemeClr val="tx1">
                  <a:lumMod val="65000"/>
                  <a:lumOff val="35000"/>
                </a:schemeClr>
              </a:solidFill>
            </a:endParaRPr>
          </a:p>
        </p:txBody>
      </p:sp>
      <p:sp>
        <p:nvSpPr>
          <p:cNvPr id="15" name="TextBox 100"/>
          <p:cNvSpPr txBox="1"/>
          <p:nvPr/>
        </p:nvSpPr>
        <p:spPr>
          <a:xfrm>
            <a:off x="3674952" y="3333758"/>
            <a:ext cx="591830" cy="246221"/>
          </a:xfrm>
          <a:prstGeom prst="rect">
            <a:avLst/>
          </a:prstGeom>
          <a:noFill/>
          <a:ln>
            <a:noFill/>
          </a:ln>
        </p:spPr>
        <p:txBody>
          <a:bodyPr wrap="non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9"/>
            <a:r>
              <a:rPr lang="en-GB" sz="1000" b="1" i="1" dirty="0">
                <a:solidFill>
                  <a:schemeClr val="tx1">
                    <a:lumMod val="65000"/>
                    <a:lumOff val="35000"/>
                  </a:schemeClr>
                </a:solidFill>
              </a:rPr>
              <a:t>P</a:t>
            </a:r>
            <a:r>
              <a:rPr lang="en-GB" sz="1000" b="1" dirty="0" smtClean="0">
                <a:solidFill>
                  <a:schemeClr val="tx1">
                    <a:lumMod val="65000"/>
                    <a:lumOff val="35000"/>
                  </a:schemeClr>
                </a:solidFill>
              </a:rPr>
              <a:t>=0.06</a:t>
            </a:r>
            <a:endParaRPr lang="en-GB" sz="1000" b="1" dirty="0">
              <a:solidFill>
                <a:schemeClr val="tx1">
                  <a:lumMod val="65000"/>
                  <a:lumOff val="35000"/>
                </a:schemeClr>
              </a:solidFill>
            </a:endParaRPr>
          </a:p>
        </p:txBody>
      </p:sp>
      <p:cxnSp>
        <p:nvCxnSpPr>
          <p:cNvPr id="16" name="Elbow Connector 15"/>
          <p:cNvCxnSpPr/>
          <p:nvPr/>
        </p:nvCxnSpPr>
        <p:spPr>
          <a:xfrm rot="5400000" flipH="1" flipV="1">
            <a:off x="3290736" y="2936091"/>
            <a:ext cx="8075" cy="126608"/>
          </a:xfrm>
          <a:prstGeom prst="bentConnector3">
            <a:avLst>
              <a:gd name="adj1" fmla="val 800000"/>
            </a:avLst>
          </a:prstGeom>
          <a:ln w="19050">
            <a:noFill/>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17" name="TextBox 100"/>
          <p:cNvSpPr txBox="1"/>
          <p:nvPr/>
        </p:nvSpPr>
        <p:spPr>
          <a:xfrm>
            <a:off x="3676647" y="2826589"/>
            <a:ext cx="591830" cy="246221"/>
          </a:xfrm>
          <a:prstGeom prst="rect">
            <a:avLst/>
          </a:prstGeom>
          <a:noFill/>
          <a:ln>
            <a:noFill/>
          </a:ln>
        </p:spPr>
        <p:txBody>
          <a:bodyPr wrap="non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457189"/>
            <a:r>
              <a:rPr lang="en-GB" sz="1000" b="1" i="1" dirty="0" smtClean="0">
                <a:solidFill>
                  <a:schemeClr val="tx1">
                    <a:lumMod val="65000"/>
                    <a:lumOff val="35000"/>
                  </a:schemeClr>
                </a:solidFill>
              </a:rPr>
              <a:t>P</a:t>
            </a:r>
            <a:r>
              <a:rPr lang="en-GB" sz="1000" b="1" dirty="0" smtClean="0">
                <a:solidFill>
                  <a:schemeClr val="tx1">
                    <a:lumMod val="65000"/>
                    <a:lumOff val="35000"/>
                  </a:schemeClr>
                </a:solidFill>
              </a:rPr>
              <a:t>=0.03</a:t>
            </a:r>
            <a:endParaRPr lang="en-GB" sz="1000" b="1" dirty="0">
              <a:solidFill>
                <a:schemeClr val="tx1">
                  <a:lumMod val="65000"/>
                  <a:lumOff val="35000"/>
                </a:schemeClr>
              </a:solidFill>
            </a:endParaRPr>
          </a:p>
        </p:txBody>
      </p:sp>
    </p:spTree>
    <p:extLst>
      <p:ext uri="{BB962C8B-B14F-4D97-AF65-F5344CB8AC3E}">
        <p14:creationId xmlns:p14="http://schemas.microsoft.com/office/powerpoint/2010/main" val="287755505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220980" y="1296724"/>
            <a:ext cx="8801100" cy="3075252"/>
            <a:chOff x="400050" y="1182424"/>
            <a:chExt cx="8639175" cy="3033842"/>
          </a:xfrm>
        </p:grpSpPr>
        <p:sp>
          <p:nvSpPr>
            <p:cNvPr id="7" name="Round Same Side Corner Rectangle 6"/>
            <p:cNvSpPr/>
            <p:nvPr/>
          </p:nvSpPr>
          <p:spPr>
            <a:xfrm rot="10800000">
              <a:off x="403445" y="1531975"/>
              <a:ext cx="8628299" cy="2684291"/>
            </a:xfrm>
            <a:prstGeom prst="round2SameRect">
              <a:avLst>
                <a:gd name="adj1" fmla="val 6715"/>
                <a:gd name="adj2" fmla="val 0"/>
              </a:avLst>
            </a:prstGeom>
            <a:solidFill>
              <a:schemeClr val="bg1"/>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prstClr val="white"/>
                </a:solidFill>
              </a:endParaRPr>
            </a:p>
          </p:txBody>
        </p:sp>
        <p:sp>
          <p:nvSpPr>
            <p:cNvPr id="8" name="Round Same Side Corner Rectangle 7"/>
            <p:cNvSpPr/>
            <p:nvPr/>
          </p:nvSpPr>
          <p:spPr>
            <a:xfrm>
              <a:off x="400050" y="1182424"/>
              <a:ext cx="8639175" cy="665103"/>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a:solidFill>
                  <a:prstClr val="white"/>
                </a:solidFill>
              </a:endParaRPr>
            </a:p>
          </p:txBody>
        </p:sp>
      </p:grpSp>
      <p:sp>
        <p:nvSpPr>
          <p:cNvPr id="3" name="Title 2"/>
          <p:cNvSpPr>
            <a:spLocks noGrp="1"/>
          </p:cNvSpPr>
          <p:nvPr>
            <p:ph type="title"/>
          </p:nvPr>
        </p:nvSpPr>
        <p:spPr/>
        <p:txBody>
          <a:bodyPr/>
          <a:lstStyle/>
          <a:p>
            <a:r>
              <a:rPr lang="en-US" dirty="0" smtClean="0"/>
              <a:t>Adverse </a:t>
            </a:r>
            <a:r>
              <a:rPr lang="en-US" dirty="0"/>
              <a:t>E</a:t>
            </a:r>
            <a:r>
              <a:rPr lang="en-US" dirty="0" smtClean="0"/>
              <a:t>vents: Overall Summary</a:t>
            </a:r>
            <a:endParaRPr lang="en-US" dirty="0"/>
          </a:p>
        </p:txBody>
      </p:sp>
      <p:sp>
        <p:nvSpPr>
          <p:cNvPr id="9" name="Rectangle 8"/>
          <p:cNvSpPr/>
          <p:nvPr/>
        </p:nvSpPr>
        <p:spPr>
          <a:xfrm>
            <a:off x="224438" y="4656680"/>
            <a:ext cx="7357110" cy="646331"/>
          </a:xfrm>
          <a:prstGeom prst="rect">
            <a:avLst/>
          </a:prstGeom>
        </p:spPr>
        <p:txBody>
          <a:bodyPr wrap="square">
            <a:spAutoFit/>
          </a:bodyPr>
          <a:lstStyle/>
          <a:p>
            <a:pPr marL="57150" indent="-57150"/>
            <a:r>
              <a:rPr lang="en-US" sz="1200" baseline="30000" dirty="0" err="1">
                <a:solidFill>
                  <a:schemeClr val="tx1">
                    <a:lumMod val="65000"/>
                    <a:lumOff val="35000"/>
                  </a:schemeClr>
                </a:solidFill>
              </a:rPr>
              <a:t>a</a:t>
            </a:r>
            <a:r>
              <a:rPr lang="en-US" sz="1200" dirty="0" err="1" smtClean="0">
                <a:solidFill>
                  <a:schemeClr val="tx1">
                    <a:lumMod val="65000"/>
                    <a:lumOff val="35000"/>
                  </a:schemeClr>
                </a:solidFill>
              </a:rPr>
              <a:t>Interstitial</a:t>
            </a:r>
            <a:r>
              <a:rPr lang="en-US" sz="1200" dirty="0" smtClean="0">
                <a:solidFill>
                  <a:schemeClr val="tx1">
                    <a:lumMod val="65000"/>
                    <a:lumOff val="35000"/>
                  </a:schemeClr>
                </a:solidFill>
              </a:rPr>
              <a:t> </a:t>
            </a:r>
            <a:r>
              <a:rPr lang="en-US" sz="1200" dirty="0">
                <a:solidFill>
                  <a:schemeClr val="tx1">
                    <a:lumMod val="65000"/>
                    <a:lumOff val="35000"/>
                  </a:schemeClr>
                </a:solidFill>
              </a:rPr>
              <a:t>lung disease (n=2), pneumonia, respiratory failure, acute renal failure, and general physical health deterioration </a:t>
            </a:r>
            <a:r>
              <a:rPr lang="en-US" sz="1200" dirty="0" smtClean="0">
                <a:solidFill>
                  <a:schemeClr val="tx1">
                    <a:lumMod val="65000"/>
                    <a:lumOff val="35000"/>
                  </a:schemeClr>
                </a:solidFill>
              </a:rPr>
              <a:t>(1 </a:t>
            </a:r>
            <a:r>
              <a:rPr lang="en-US" sz="1200" dirty="0">
                <a:solidFill>
                  <a:schemeClr val="tx1">
                    <a:lumMod val="65000"/>
                    <a:lumOff val="35000"/>
                  </a:schemeClr>
                </a:solidFill>
              </a:rPr>
              <a:t>patient each</a:t>
            </a:r>
            <a:r>
              <a:rPr lang="en-US" sz="1200" dirty="0" smtClean="0">
                <a:solidFill>
                  <a:schemeClr val="tx1">
                    <a:lumMod val="65000"/>
                    <a:lumOff val="35000"/>
                  </a:schemeClr>
                </a:solidFill>
              </a:rPr>
              <a:t>).</a:t>
            </a:r>
            <a:endParaRPr lang="en-US" sz="1200" dirty="0">
              <a:solidFill>
                <a:schemeClr val="tx1">
                  <a:lumMod val="65000"/>
                  <a:lumOff val="35000"/>
                </a:schemeClr>
              </a:solidFill>
            </a:endParaRPr>
          </a:p>
          <a:p>
            <a:pPr marL="57150" indent="-57150"/>
            <a:r>
              <a:rPr lang="en-US" sz="1200" baseline="30000" dirty="0" err="1">
                <a:solidFill>
                  <a:schemeClr val="tx1">
                    <a:lumMod val="65000"/>
                    <a:lumOff val="35000"/>
                  </a:schemeClr>
                </a:solidFill>
              </a:rPr>
              <a:t>b</a:t>
            </a:r>
            <a:r>
              <a:rPr lang="en-US" sz="1200" dirty="0" err="1" smtClean="0">
                <a:solidFill>
                  <a:schemeClr val="tx1">
                    <a:lumMod val="65000"/>
                    <a:lumOff val="35000"/>
                  </a:schemeClr>
                </a:solidFill>
              </a:rPr>
              <a:t>Interstitial</a:t>
            </a:r>
            <a:r>
              <a:rPr lang="en-US" sz="1200" dirty="0" smtClean="0">
                <a:solidFill>
                  <a:schemeClr val="tx1">
                    <a:lumMod val="65000"/>
                    <a:lumOff val="35000"/>
                  </a:schemeClr>
                </a:solidFill>
              </a:rPr>
              <a:t> </a:t>
            </a:r>
            <a:r>
              <a:rPr lang="en-US" sz="1200" dirty="0">
                <a:solidFill>
                  <a:schemeClr val="tx1">
                    <a:lumMod val="65000"/>
                    <a:lumOff val="35000"/>
                  </a:schemeClr>
                </a:solidFill>
              </a:rPr>
              <a:t>lung disease, pneumonitis, pneumonia, intestinal obstruction, and peritonitis </a:t>
            </a:r>
            <a:r>
              <a:rPr lang="en-US" sz="1200" dirty="0" smtClean="0">
                <a:solidFill>
                  <a:schemeClr val="tx1">
                    <a:lumMod val="65000"/>
                    <a:lumOff val="35000"/>
                  </a:schemeClr>
                </a:solidFill>
              </a:rPr>
              <a:t>(1 </a:t>
            </a:r>
            <a:r>
              <a:rPr lang="en-US" sz="1200" dirty="0">
                <a:solidFill>
                  <a:schemeClr val="tx1">
                    <a:lumMod val="65000"/>
                    <a:lumOff val="35000"/>
                  </a:schemeClr>
                </a:solidFill>
              </a:rPr>
              <a:t>patient each</a:t>
            </a:r>
            <a:r>
              <a:rPr lang="en-US" sz="1200" dirty="0" smtClean="0">
                <a:solidFill>
                  <a:schemeClr val="tx1">
                    <a:lumMod val="65000"/>
                    <a:lumOff val="35000"/>
                  </a:schemeClr>
                </a:solidFill>
              </a:rPr>
              <a:t>).</a:t>
            </a:r>
            <a:endParaRPr lang="en-US" sz="1200" dirty="0">
              <a:solidFill>
                <a:schemeClr val="tx1">
                  <a:lumMod val="65000"/>
                  <a:lumOff val="35000"/>
                </a:schemeClr>
              </a:solidFill>
            </a:endParaRPr>
          </a:p>
        </p:txBody>
      </p:sp>
      <p:graphicFrame>
        <p:nvGraphicFramePr>
          <p:cNvPr id="14" name="Table 13"/>
          <p:cNvGraphicFramePr>
            <a:graphicFrameLocks noGrp="1"/>
          </p:cNvGraphicFramePr>
          <p:nvPr>
            <p:extLst>
              <p:ext uri="{D42A27DB-BD31-4B8C-83A1-F6EECF244321}">
                <p14:modId xmlns:p14="http://schemas.microsoft.com/office/powerpoint/2010/main" val="3241738947"/>
              </p:ext>
            </p:extLst>
          </p:nvPr>
        </p:nvGraphicFramePr>
        <p:xfrm>
          <a:off x="239679" y="1325266"/>
          <a:ext cx="8759541" cy="3068320"/>
        </p:xfrm>
        <a:graphic>
          <a:graphicData uri="http://schemas.openxmlformats.org/drawingml/2006/table">
            <a:tbl>
              <a:tblPr firstRow="1" bandRow="1">
                <a:tableStyleId>{0E3FDE45-AF77-4B5C-9715-49D594BDF05E}</a:tableStyleId>
              </a:tblPr>
              <a:tblGrid>
                <a:gridCol w="3568705"/>
                <a:gridCol w="2586361"/>
                <a:gridCol w="2604475"/>
              </a:tblGrid>
              <a:tr h="360680">
                <a:tc>
                  <a:txBody>
                    <a:bodyPr/>
                    <a:lstStyle/>
                    <a:p>
                      <a:pPr marL="0" marR="0" algn="l">
                        <a:lnSpc>
                          <a:spcPct val="100000"/>
                        </a:lnSpc>
                        <a:spcBef>
                          <a:spcPts val="0"/>
                        </a:spcBef>
                        <a:spcAft>
                          <a:spcPts val="0"/>
                        </a:spcAft>
                      </a:pPr>
                      <a:r>
                        <a:rPr lang="en-US" sz="1200" b="1" noProof="0" dirty="0" smtClean="0">
                          <a:solidFill>
                            <a:schemeClr val="bg1"/>
                          </a:solidFill>
                          <a:effectLst/>
                        </a:rPr>
                        <a:t>Events</a:t>
                      </a:r>
                      <a:endParaRPr lang="en-US" sz="1200" b="1" noProof="0" dirty="0">
                        <a:solidFill>
                          <a:schemeClr val="bg1"/>
                        </a:solidFill>
                        <a:effectLst/>
                        <a:latin typeface="Arial" panose="020B0604020202020204" pitchFamily="34" charset="0"/>
                        <a:ea typeface="SimSun"/>
                        <a:cs typeface="Arial" panose="020B0604020202020204" pitchFamily="34" charset="0"/>
                      </a:endParaRPr>
                    </a:p>
                  </a:txBody>
                  <a:tcPr anchor="b">
                    <a:lnL>
                      <a:noFill/>
                    </a:lnL>
                    <a:lnR>
                      <a:noFill/>
                    </a:lnR>
                    <a:lnT w="12700" cap="flat" cmpd="sng" algn="ctr">
                      <a:noFill/>
                      <a:prstDash val="solid"/>
                      <a:round/>
                      <a:headEnd type="none" w="med" len="med"/>
                      <a:tailEnd type="none" w="med" len="med"/>
                    </a:lnT>
                    <a:lnB w="12700" cap="flat" cmpd="sng" algn="ctr">
                      <a:solidFill>
                        <a:srgbClr val="C3B600"/>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1" noProof="0" dirty="0" smtClean="0">
                          <a:solidFill>
                            <a:schemeClr val="bg1"/>
                          </a:solidFill>
                          <a:effectLst/>
                        </a:rPr>
                        <a:t>Afatinib </a:t>
                      </a:r>
                    </a:p>
                    <a:p>
                      <a:pPr marL="0" marR="0" indent="0" algn="ctr" defTabSz="914400" rtl="0" eaLnBrk="1" fontAlgn="auto" latinLnBrk="0" hangingPunct="1">
                        <a:lnSpc>
                          <a:spcPct val="100000"/>
                        </a:lnSpc>
                        <a:spcBef>
                          <a:spcPts val="0"/>
                        </a:spcBef>
                        <a:spcAft>
                          <a:spcPts val="0"/>
                        </a:spcAft>
                        <a:buClrTx/>
                        <a:buSzTx/>
                        <a:buFontTx/>
                        <a:buNone/>
                        <a:tabLst/>
                        <a:defRPr/>
                      </a:pPr>
                      <a:r>
                        <a:rPr lang="en-US" sz="1200" b="1" noProof="0" dirty="0" smtClean="0">
                          <a:solidFill>
                            <a:schemeClr val="bg1"/>
                          </a:solidFill>
                          <a:effectLst/>
                        </a:rPr>
                        <a:t>(n=392)</a:t>
                      </a:r>
                    </a:p>
                    <a:p>
                      <a:pPr marL="0" marR="0" indent="0" algn="ctr" defTabSz="914400" rtl="0" eaLnBrk="1" fontAlgn="auto" latinLnBrk="0" hangingPunct="1">
                        <a:lnSpc>
                          <a:spcPct val="100000"/>
                        </a:lnSpc>
                        <a:spcBef>
                          <a:spcPts val="0"/>
                        </a:spcBef>
                        <a:spcAft>
                          <a:spcPts val="0"/>
                        </a:spcAft>
                        <a:buClrTx/>
                        <a:buSzTx/>
                        <a:buFontTx/>
                        <a:buNone/>
                        <a:tabLst/>
                        <a:defRPr/>
                      </a:pPr>
                      <a:r>
                        <a:rPr lang="en-US" sz="1200" b="1" noProof="0" dirty="0" smtClean="0">
                          <a:solidFill>
                            <a:schemeClr val="bg1"/>
                          </a:solidFill>
                          <a:effectLst/>
                        </a:rPr>
                        <a:t>(%)</a:t>
                      </a:r>
                    </a:p>
                  </a:txBody>
                  <a:tcPr anchor="b">
                    <a:lnL>
                      <a:noFill/>
                    </a:lnL>
                    <a:lnR>
                      <a:noFill/>
                    </a:lnR>
                    <a:lnT w="12700" cap="flat" cmpd="sng" algn="ctr">
                      <a:noFill/>
                      <a:prstDash val="solid"/>
                      <a:round/>
                      <a:headEnd type="none" w="med" len="med"/>
                      <a:tailEnd type="none" w="med" len="med"/>
                    </a:lnT>
                    <a:lnB w="12700" cap="flat" cmpd="sng" algn="ctr">
                      <a:solidFill>
                        <a:srgbClr val="C3B600"/>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US" sz="1200" b="1" kern="1200" noProof="0" dirty="0" smtClean="0">
                          <a:solidFill>
                            <a:schemeClr val="bg1"/>
                          </a:solidFill>
                          <a:effectLst/>
                        </a:rPr>
                        <a:t>Erlotinib </a:t>
                      </a:r>
                    </a:p>
                    <a:p>
                      <a:pPr marL="0" marR="0" indent="0" algn="ctr" defTabSz="914400" rtl="0" eaLnBrk="1" fontAlgn="auto" latinLnBrk="0" hangingPunct="1">
                        <a:lnSpc>
                          <a:spcPct val="100000"/>
                        </a:lnSpc>
                        <a:spcBef>
                          <a:spcPts val="0"/>
                        </a:spcBef>
                        <a:spcAft>
                          <a:spcPts val="0"/>
                        </a:spcAft>
                        <a:buClrTx/>
                        <a:buSzTx/>
                        <a:buFontTx/>
                        <a:buNone/>
                        <a:tabLst/>
                        <a:defRPr/>
                      </a:pPr>
                      <a:r>
                        <a:rPr lang="en-US" sz="1200" b="1" noProof="0" dirty="0" smtClean="0">
                          <a:solidFill>
                            <a:schemeClr val="bg1"/>
                          </a:solidFill>
                          <a:effectLst/>
                        </a:rPr>
                        <a:t>(n=395)</a:t>
                      </a:r>
                    </a:p>
                    <a:p>
                      <a:pPr marL="0" marR="0" indent="0" algn="ctr" defTabSz="914400" rtl="0" eaLnBrk="1" fontAlgn="auto" latinLnBrk="0" hangingPunct="1">
                        <a:lnSpc>
                          <a:spcPct val="100000"/>
                        </a:lnSpc>
                        <a:spcBef>
                          <a:spcPts val="0"/>
                        </a:spcBef>
                        <a:spcAft>
                          <a:spcPts val="0"/>
                        </a:spcAft>
                        <a:buClrTx/>
                        <a:buSzTx/>
                        <a:buFontTx/>
                        <a:buNone/>
                        <a:tabLst/>
                        <a:defRPr/>
                      </a:pPr>
                      <a:r>
                        <a:rPr lang="en-US" sz="1200" b="1" noProof="0" dirty="0" smtClean="0">
                          <a:solidFill>
                            <a:schemeClr val="bg1"/>
                          </a:solidFill>
                          <a:effectLst/>
                        </a:rPr>
                        <a:t>(%)</a:t>
                      </a:r>
                    </a:p>
                  </a:txBody>
                  <a:tcPr anchor="b">
                    <a:lnL>
                      <a:noFill/>
                    </a:lnL>
                    <a:lnR>
                      <a:noFill/>
                    </a:lnR>
                    <a:lnT w="12700" cap="flat" cmpd="sng" algn="ctr">
                      <a:noFill/>
                      <a:prstDash val="solid"/>
                      <a:round/>
                      <a:headEnd type="none" w="med" len="med"/>
                      <a:tailEnd type="none" w="med" len="med"/>
                    </a:lnT>
                    <a:lnB w="12700" cap="flat" cmpd="sng" algn="ctr">
                      <a:solidFill>
                        <a:srgbClr val="C3B600"/>
                      </a:solidFill>
                      <a:prstDash val="solid"/>
                      <a:round/>
                      <a:headEnd type="none" w="med" len="med"/>
                      <a:tailEnd type="none" w="med" len="med"/>
                    </a:lnB>
                    <a:lnTlToBr w="12700" cmpd="sng">
                      <a:noFill/>
                      <a:prstDash val="solid"/>
                    </a:lnTlToBr>
                    <a:lnBlToTr w="12700" cmpd="sng">
                      <a:noFill/>
                      <a:prstDash val="solid"/>
                    </a:lnBlToTr>
                  </a:tcPr>
                </a:tc>
              </a:tr>
              <a:tr h="314960">
                <a:tc>
                  <a:txBody>
                    <a:bodyPr/>
                    <a:lstStyle/>
                    <a:p>
                      <a:pPr marL="0" marR="0" algn="l">
                        <a:lnSpc>
                          <a:spcPct val="100000"/>
                        </a:lnSpc>
                        <a:spcBef>
                          <a:spcPts val="200"/>
                        </a:spcBef>
                        <a:spcAft>
                          <a:spcPts val="200"/>
                        </a:spcAft>
                      </a:pPr>
                      <a:r>
                        <a:rPr lang="en-US" sz="1200" b="0" noProof="0" dirty="0" smtClean="0">
                          <a:solidFill>
                            <a:schemeClr val="tx1">
                              <a:lumMod val="65000"/>
                              <a:lumOff val="35000"/>
                            </a:schemeClr>
                          </a:solidFill>
                          <a:effectLst/>
                          <a:latin typeface="+mn-lt"/>
                        </a:rPr>
                        <a:t>Any AE</a:t>
                      </a:r>
                      <a:endParaRPr lang="en-US" sz="1200" b="0" noProof="0" dirty="0">
                        <a:solidFill>
                          <a:schemeClr val="tx1">
                            <a:lumMod val="65000"/>
                            <a:lumOff val="35000"/>
                          </a:schemeClr>
                        </a:solidFill>
                        <a:effectLst/>
                        <a:latin typeface="+mn-lt"/>
                        <a:ea typeface="SimSun"/>
                        <a:cs typeface="Arial" panose="020B0604020202020204" pitchFamily="34" charset="0"/>
                      </a:endParaRPr>
                    </a:p>
                  </a:txBody>
                  <a:tcPr anchor="ctr">
                    <a:lnL>
                      <a:noFill/>
                    </a:lnL>
                    <a:lnR w="6350" cap="flat" cmpd="sng" algn="ctr">
                      <a:solidFill>
                        <a:schemeClr val="tx1">
                          <a:lumMod val="65000"/>
                          <a:lumOff val="35000"/>
                        </a:schemeClr>
                      </a:solidFill>
                      <a:prstDash val="solid"/>
                      <a:round/>
                      <a:headEnd type="none" w="med" len="med"/>
                      <a:tailEnd type="none" w="med" len="med"/>
                    </a:lnR>
                    <a:lnT w="12700" cap="flat" cmpd="sng" algn="ctr">
                      <a:solidFill>
                        <a:srgbClr val="C3B600"/>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tabLst>
                          <a:tab pos="317500" algn="dec"/>
                        </a:tabLst>
                      </a:pPr>
                      <a:r>
                        <a:rPr lang="en-US" sz="1200" b="0" noProof="0" dirty="0" smtClean="0">
                          <a:solidFill>
                            <a:schemeClr val="tx1">
                              <a:lumMod val="65000"/>
                              <a:lumOff val="35000"/>
                            </a:schemeClr>
                          </a:solidFill>
                          <a:effectLst/>
                          <a:latin typeface="+mn-lt"/>
                        </a:rPr>
                        <a:t>99.5</a:t>
                      </a:r>
                      <a:endParaRPr lang="en-US" sz="1200" b="0" noProof="0" dirty="0">
                        <a:solidFill>
                          <a:schemeClr val="tx1">
                            <a:lumMod val="65000"/>
                            <a:lumOff val="35000"/>
                          </a:schemeClr>
                        </a:solidFill>
                        <a:effectLst/>
                        <a:latin typeface="+mn-lt"/>
                        <a:ea typeface="SimSun"/>
                        <a:cs typeface="Arial" panose="020B0604020202020204" pitchFamily="34" charset="0"/>
                      </a:endParaRPr>
                    </a:p>
                  </a:txBody>
                  <a:tcPr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12700" cap="flat" cmpd="sng" algn="ctr">
                      <a:solidFill>
                        <a:srgbClr val="C3B600"/>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tabLst>
                          <a:tab pos="317500" algn="dec"/>
                        </a:tabLst>
                      </a:pPr>
                      <a:r>
                        <a:rPr lang="en-US" sz="1200" b="0" noProof="0" dirty="0" smtClean="0">
                          <a:solidFill>
                            <a:schemeClr val="tx1">
                              <a:lumMod val="65000"/>
                              <a:lumOff val="35000"/>
                            </a:schemeClr>
                          </a:solidFill>
                          <a:effectLst/>
                          <a:latin typeface="+mn-lt"/>
                        </a:rPr>
                        <a:t>97.5</a:t>
                      </a:r>
                      <a:endParaRPr lang="en-US" sz="1200" b="0" noProof="0" dirty="0">
                        <a:solidFill>
                          <a:schemeClr val="tx1">
                            <a:lumMod val="65000"/>
                            <a:lumOff val="35000"/>
                          </a:schemeClr>
                        </a:solidFill>
                        <a:effectLst/>
                        <a:latin typeface="+mn-lt"/>
                        <a:ea typeface="SimSun"/>
                        <a:cs typeface="Arial" panose="020B0604020202020204" pitchFamily="34" charset="0"/>
                      </a:endParaRPr>
                    </a:p>
                  </a:txBody>
                  <a:tcPr anchor="ctr">
                    <a:lnL w="6350" cap="flat" cmpd="sng" algn="ctr">
                      <a:solidFill>
                        <a:schemeClr val="tx1">
                          <a:lumMod val="65000"/>
                          <a:lumOff val="35000"/>
                        </a:schemeClr>
                      </a:solidFill>
                      <a:prstDash val="solid"/>
                      <a:round/>
                      <a:headEnd type="none" w="med" len="med"/>
                      <a:tailEnd type="none" w="med" len="med"/>
                    </a:lnL>
                    <a:lnR>
                      <a:noFill/>
                    </a:lnR>
                    <a:lnT w="12700" cap="flat" cmpd="sng" algn="ctr">
                      <a:solidFill>
                        <a:srgbClr val="C3B600"/>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r>
              <a:tr h="314960">
                <a:tc>
                  <a:txBody>
                    <a:bodyPr/>
                    <a:lstStyle/>
                    <a:p>
                      <a:pPr marL="0" marR="0" algn="l">
                        <a:lnSpc>
                          <a:spcPct val="100000"/>
                        </a:lnSpc>
                        <a:spcBef>
                          <a:spcPts val="200"/>
                        </a:spcBef>
                        <a:spcAft>
                          <a:spcPts val="200"/>
                        </a:spcAft>
                      </a:pPr>
                      <a:r>
                        <a:rPr lang="en-US" sz="1200" b="0" noProof="0" dirty="0" smtClean="0">
                          <a:solidFill>
                            <a:schemeClr val="tx1">
                              <a:lumMod val="65000"/>
                              <a:lumOff val="35000"/>
                            </a:schemeClr>
                          </a:solidFill>
                          <a:effectLst/>
                          <a:latin typeface="+mn-lt"/>
                        </a:rPr>
                        <a:t>Drug-related AEs</a:t>
                      </a:r>
                      <a:endParaRPr lang="en-US" sz="1200" b="0" noProof="0" dirty="0">
                        <a:solidFill>
                          <a:schemeClr val="tx1">
                            <a:lumMod val="65000"/>
                            <a:lumOff val="35000"/>
                          </a:schemeClr>
                        </a:solidFill>
                        <a:effectLst/>
                        <a:latin typeface="+mn-lt"/>
                        <a:ea typeface="SimSun"/>
                        <a:cs typeface="Arial" panose="020B0604020202020204" pitchFamily="34" charset="0"/>
                      </a:endParaRPr>
                    </a:p>
                  </a:txBody>
                  <a:tcPr anchor="ctr">
                    <a:lnL>
                      <a:noFill/>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tabLst>
                          <a:tab pos="317500" algn="dec"/>
                        </a:tabLst>
                      </a:pPr>
                      <a:r>
                        <a:rPr lang="en-US" sz="1200" b="0" noProof="0" dirty="0" smtClean="0">
                          <a:solidFill>
                            <a:schemeClr val="tx1">
                              <a:lumMod val="65000"/>
                              <a:lumOff val="35000"/>
                            </a:schemeClr>
                          </a:solidFill>
                          <a:effectLst/>
                          <a:latin typeface="+mn-lt"/>
                        </a:rPr>
                        <a:t>93.4</a:t>
                      </a:r>
                      <a:endParaRPr lang="en-US" sz="1200" b="0" noProof="0" dirty="0">
                        <a:solidFill>
                          <a:schemeClr val="tx1">
                            <a:lumMod val="65000"/>
                            <a:lumOff val="35000"/>
                          </a:schemeClr>
                        </a:solidFill>
                        <a:effectLst/>
                        <a:latin typeface="+mn-lt"/>
                        <a:ea typeface="SimSun"/>
                        <a:cs typeface="Arial" panose="020B0604020202020204" pitchFamily="34" charset="0"/>
                      </a:endParaRPr>
                    </a:p>
                  </a:txBody>
                  <a:tcPr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tabLst>
                          <a:tab pos="317500" algn="dec"/>
                        </a:tabLst>
                      </a:pPr>
                      <a:r>
                        <a:rPr lang="en-US" sz="1200" b="0" noProof="0" dirty="0" smtClean="0">
                          <a:solidFill>
                            <a:schemeClr val="tx1">
                              <a:lumMod val="65000"/>
                              <a:lumOff val="35000"/>
                            </a:schemeClr>
                          </a:solidFill>
                          <a:effectLst/>
                          <a:latin typeface="+mn-lt"/>
                        </a:rPr>
                        <a:t>81.3</a:t>
                      </a:r>
                      <a:endParaRPr lang="en-US" sz="1200" b="0" noProof="0" dirty="0">
                        <a:solidFill>
                          <a:schemeClr val="tx1">
                            <a:lumMod val="65000"/>
                            <a:lumOff val="35000"/>
                          </a:schemeClr>
                        </a:solidFill>
                        <a:effectLst/>
                        <a:latin typeface="+mn-lt"/>
                        <a:ea typeface="SimSun"/>
                        <a:cs typeface="Arial" panose="020B0604020202020204" pitchFamily="34" charset="0"/>
                      </a:endParaRPr>
                    </a:p>
                  </a:txBody>
                  <a:tcPr anchor="ctr">
                    <a:lnL w="6350" cap="flat" cmpd="sng" algn="ctr">
                      <a:solidFill>
                        <a:schemeClr val="tx1">
                          <a:lumMod val="65000"/>
                          <a:lumOff val="35000"/>
                        </a:schemeClr>
                      </a:solidFill>
                      <a:prstDash val="solid"/>
                      <a:round/>
                      <a:headEnd type="none" w="med" len="med"/>
                      <a:tailEnd type="none" w="med" len="med"/>
                    </a:lnL>
                    <a:lnR>
                      <a:noFill/>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r>
              <a:tr h="314960">
                <a:tc>
                  <a:txBody>
                    <a:bodyPr/>
                    <a:lstStyle/>
                    <a:p>
                      <a:pPr marL="0" marR="0" algn="l">
                        <a:lnSpc>
                          <a:spcPct val="100000"/>
                        </a:lnSpc>
                        <a:spcBef>
                          <a:spcPts val="200"/>
                        </a:spcBef>
                        <a:spcAft>
                          <a:spcPts val="200"/>
                        </a:spcAft>
                      </a:pPr>
                      <a:r>
                        <a:rPr lang="en-US" sz="1200" b="0" noProof="0" dirty="0" smtClean="0">
                          <a:solidFill>
                            <a:schemeClr val="tx1">
                              <a:lumMod val="65000"/>
                              <a:lumOff val="35000"/>
                            </a:schemeClr>
                          </a:solidFill>
                          <a:effectLst/>
                          <a:latin typeface="+mn-lt"/>
                        </a:rPr>
                        <a:t>AEs </a:t>
                      </a:r>
                      <a:r>
                        <a:rPr lang="en-US" sz="1200" b="0" noProof="0" dirty="0">
                          <a:solidFill>
                            <a:schemeClr val="tx1">
                              <a:lumMod val="65000"/>
                              <a:lumOff val="35000"/>
                            </a:schemeClr>
                          </a:solidFill>
                          <a:effectLst/>
                          <a:latin typeface="+mn-lt"/>
                        </a:rPr>
                        <a:t>leading to dose </a:t>
                      </a:r>
                      <a:r>
                        <a:rPr lang="en-US" sz="1200" b="0" noProof="0" dirty="0" smtClean="0">
                          <a:solidFill>
                            <a:schemeClr val="tx1">
                              <a:lumMod val="65000"/>
                              <a:lumOff val="35000"/>
                            </a:schemeClr>
                          </a:solidFill>
                          <a:effectLst/>
                          <a:latin typeface="+mn-lt"/>
                        </a:rPr>
                        <a:t>reduction</a:t>
                      </a:r>
                      <a:endParaRPr lang="en-US" sz="1200" b="0" noProof="0" dirty="0">
                        <a:solidFill>
                          <a:schemeClr val="tx1">
                            <a:lumMod val="65000"/>
                            <a:lumOff val="35000"/>
                          </a:schemeClr>
                        </a:solidFill>
                        <a:effectLst/>
                        <a:latin typeface="+mn-lt"/>
                        <a:ea typeface="SimSun"/>
                        <a:cs typeface="Arial" panose="020B0604020202020204" pitchFamily="34" charset="0"/>
                      </a:endParaRPr>
                    </a:p>
                  </a:txBody>
                  <a:tcPr anchor="ctr">
                    <a:lnL>
                      <a:noFill/>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tabLst>
                          <a:tab pos="317500" algn="dec"/>
                        </a:tabLst>
                      </a:pPr>
                      <a:r>
                        <a:rPr lang="en-US" sz="1200" b="0" noProof="0" dirty="0" smtClean="0">
                          <a:solidFill>
                            <a:schemeClr val="tx1">
                              <a:lumMod val="65000"/>
                              <a:lumOff val="35000"/>
                            </a:schemeClr>
                          </a:solidFill>
                          <a:effectLst/>
                          <a:latin typeface="+mn-lt"/>
                        </a:rPr>
                        <a:t>26.5</a:t>
                      </a:r>
                      <a:endParaRPr lang="en-US" sz="1200" b="0" noProof="0" dirty="0">
                        <a:solidFill>
                          <a:schemeClr val="tx1">
                            <a:lumMod val="65000"/>
                            <a:lumOff val="35000"/>
                          </a:schemeClr>
                        </a:solidFill>
                        <a:effectLst/>
                        <a:latin typeface="+mn-lt"/>
                        <a:ea typeface="SimSun"/>
                        <a:cs typeface="Arial" panose="020B0604020202020204" pitchFamily="34" charset="0"/>
                      </a:endParaRPr>
                    </a:p>
                  </a:txBody>
                  <a:tcPr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tabLst>
                          <a:tab pos="317500" algn="dec"/>
                        </a:tabLst>
                      </a:pPr>
                      <a:r>
                        <a:rPr lang="en-US" sz="1200" b="0" noProof="0" dirty="0" smtClean="0">
                          <a:solidFill>
                            <a:schemeClr val="tx1">
                              <a:lumMod val="65000"/>
                              <a:lumOff val="35000"/>
                            </a:schemeClr>
                          </a:solidFill>
                          <a:effectLst/>
                          <a:latin typeface="+mn-lt"/>
                        </a:rPr>
                        <a:t>14.2</a:t>
                      </a:r>
                      <a:endParaRPr lang="en-US" sz="1200" b="0" noProof="0" dirty="0">
                        <a:solidFill>
                          <a:schemeClr val="tx1">
                            <a:lumMod val="65000"/>
                            <a:lumOff val="35000"/>
                          </a:schemeClr>
                        </a:solidFill>
                        <a:effectLst/>
                        <a:latin typeface="+mn-lt"/>
                        <a:ea typeface="SimSun"/>
                        <a:cs typeface="Arial" panose="020B0604020202020204" pitchFamily="34" charset="0"/>
                      </a:endParaRPr>
                    </a:p>
                  </a:txBody>
                  <a:tcPr anchor="ctr">
                    <a:lnL w="6350" cap="flat" cmpd="sng" algn="ctr">
                      <a:solidFill>
                        <a:schemeClr val="tx1">
                          <a:lumMod val="65000"/>
                          <a:lumOff val="35000"/>
                        </a:schemeClr>
                      </a:solidFill>
                      <a:prstDash val="solid"/>
                      <a:round/>
                      <a:headEnd type="none" w="med" len="med"/>
                      <a:tailEnd type="none" w="med" len="med"/>
                    </a:lnL>
                    <a:lnR>
                      <a:noFill/>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r>
              <a:tr h="538480">
                <a:tc>
                  <a:txBody>
                    <a:bodyPr/>
                    <a:lstStyle/>
                    <a:p>
                      <a:pPr marL="0" marR="0" algn="l">
                        <a:lnSpc>
                          <a:spcPct val="100000"/>
                        </a:lnSpc>
                        <a:spcBef>
                          <a:spcPts val="200"/>
                        </a:spcBef>
                        <a:spcAft>
                          <a:spcPts val="200"/>
                        </a:spcAft>
                      </a:pPr>
                      <a:r>
                        <a:rPr lang="en-US" sz="1200" b="0" noProof="0" dirty="0" smtClean="0">
                          <a:solidFill>
                            <a:schemeClr val="tx1">
                              <a:lumMod val="65000"/>
                              <a:lumOff val="35000"/>
                            </a:schemeClr>
                          </a:solidFill>
                          <a:effectLst/>
                          <a:latin typeface="+mn-lt"/>
                        </a:rPr>
                        <a:t>AEs </a:t>
                      </a:r>
                      <a:r>
                        <a:rPr lang="en-US" sz="1200" b="0" noProof="0" dirty="0">
                          <a:solidFill>
                            <a:schemeClr val="tx1">
                              <a:lumMod val="65000"/>
                              <a:lumOff val="35000"/>
                            </a:schemeClr>
                          </a:solidFill>
                          <a:effectLst/>
                          <a:latin typeface="+mn-lt"/>
                        </a:rPr>
                        <a:t>leading to </a:t>
                      </a:r>
                      <a:r>
                        <a:rPr lang="en-US" sz="1200" b="0" baseline="0" noProof="0" dirty="0" smtClean="0">
                          <a:solidFill>
                            <a:schemeClr val="tx1">
                              <a:lumMod val="65000"/>
                              <a:lumOff val="35000"/>
                            </a:schemeClr>
                          </a:solidFill>
                          <a:effectLst/>
                          <a:latin typeface="+mn-lt"/>
                        </a:rPr>
                        <a:t>discontinuations</a:t>
                      </a:r>
                      <a:endParaRPr lang="en-US" sz="1200" b="0" noProof="0" dirty="0">
                        <a:solidFill>
                          <a:schemeClr val="tx1">
                            <a:lumMod val="65000"/>
                            <a:lumOff val="35000"/>
                          </a:schemeClr>
                        </a:solidFill>
                        <a:effectLst/>
                        <a:latin typeface="+mn-lt"/>
                        <a:ea typeface="SimSun"/>
                        <a:cs typeface="Arial" panose="020B0604020202020204" pitchFamily="34" charset="0"/>
                      </a:endParaRPr>
                    </a:p>
                  </a:txBody>
                  <a:tcPr anchor="ctr">
                    <a:lnL>
                      <a:noFill/>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tabLst>
                          <a:tab pos="317500" algn="dec"/>
                        </a:tabLst>
                      </a:pPr>
                      <a:r>
                        <a:rPr lang="en-US" sz="1200" b="0" noProof="0" dirty="0" smtClean="0">
                          <a:solidFill>
                            <a:schemeClr val="tx1">
                              <a:lumMod val="65000"/>
                              <a:lumOff val="35000"/>
                            </a:schemeClr>
                          </a:solidFill>
                          <a:effectLst/>
                          <a:latin typeface="+mn-lt"/>
                        </a:rPr>
                        <a:t>20.2</a:t>
                      </a:r>
                      <a:endParaRPr lang="en-US" sz="1200" b="0" noProof="0" dirty="0">
                        <a:solidFill>
                          <a:schemeClr val="tx1">
                            <a:lumMod val="65000"/>
                            <a:lumOff val="35000"/>
                          </a:schemeClr>
                        </a:solidFill>
                        <a:effectLst/>
                        <a:latin typeface="+mn-lt"/>
                        <a:ea typeface="SimSun"/>
                        <a:cs typeface="Arial" panose="020B0604020202020204" pitchFamily="34" charset="0"/>
                      </a:endParaRPr>
                    </a:p>
                  </a:txBody>
                  <a:tcPr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tabLst>
                          <a:tab pos="317500" algn="dec"/>
                        </a:tabLst>
                      </a:pPr>
                      <a:r>
                        <a:rPr lang="en-US" sz="1200" b="0" noProof="0" dirty="0" smtClean="0">
                          <a:solidFill>
                            <a:schemeClr val="tx1">
                              <a:lumMod val="65000"/>
                              <a:lumOff val="35000"/>
                            </a:schemeClr>
                          </a:solidFill>
                          <a:effectLst/>
                          <a:latin typeface="+mn-lt"/>
                        </a:rPr>
                        <a:t>17.0</a:t>
                      </a:r>
                      <a:endParaRPr lang="en-US" sz="1200" b="0" noProof="0" dirty="0">
                        <a:solidFill>
                          <a:schemeClr val="tx1">
                            <a:lumMod val="65000"/>
                            <a:lumOff val="35000"/>
                          </a:schemeClr>
                        </a:solidFill>
                        <a:effectLst/>
                        <a:latin typeface="+mn-lt"/>
                        <a:ea typeface="SimSun"/>
                        <a:cs typeface="Arial" panose="020B0604020202020204" pitchFamily="34" charset="0"/>
                      </a:endParaRPr>
                    </a:p>
                  </a:txBody>
                  <a:tcPr anchor="ctr">
                    <a:lnL w="6350" cap="flat" cmpd="sng" algn="ctr">
                      <a:solidFill>
                        <a:schemeClr val="tx1">
                          <a:lumMod val="65000"/>
                          <a:lumOff val="35000"/>
                        </a:schemeClr>
                      </a:solidFill>
                      <a:prstDash val="solid"/>
                      <a:round/>
                      <a:headEnd type="none" w="med" len="med"/>
                      <a:tailEnd type="none" w="med" len="med"/>
                    </a:lnL>
                    <a:lnR>
                      <a:noFill/>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r>
              <a:tr h="314960">
                <a:tc>
                  <a:txBody>
                    <a:bodyPr/>
                    <a:lstStyle/>
                    <a:p>
                      <a:pPr marL="0" marR="0" algn="l">
                        <a:lnSpc>
                          <a:spcPct val="100000"/>
                        </a:lnSpc>
                        <a:spcBef>
                          <a:spcPts val="200"/>
                        </a:spcBef>
                        <a:spcAft>
                          <a:spcPts val="200"/>
                        </a:spcAft>
                      </a:pPr>
                      <a:r>
                        <a:rPr lang="en-US" sz="1200" b="0" noProof="0" dirty="0" smtClean="0">
                          <a:solidFill>
                            <a:schemeClr val="tx1">
                              <a:lumMod val="65000"/>
                              <a:lumOff val="35000"/>
                            </a:schemeClr>
                          </a:solidFill>
                          <a:effectLst/>
                          <a:latin typeface="+mn-lt"/>
                        </a:rPr>
                        <a:t>CTCAE grade 3 or higher</a:t>
                      </a:r>
                      <a:endParaRPr lang="en-US" sz="1200" b="0" noProof="0" dirty="0">
                        <a:solidFill>
                          <a:schemeClr val="tx1">
                            <a:lumMod val="65000"/>
                            <a:lumOff val="35000"/>
                          </a:schemeClr>
                        </a:solidFill>
                        <a:effectLst/>
                        <a:latin typeface="+mn-lt"/>
                        <a:ea typeface="SimSun"/>
                        <a:cs typeface="Arial" panose="020B0604020202020204" pitchFamily="34" charset="0"/>
                      </a:endParaRPr>
                    </a:p>
                  </a:txBody>
                  <a:tcPr anchor="ctr">
                    <a:lnL>
                      <a:noFill/>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tabLst>
                          <a:tab pos="317500" algn="dec"/>
                        </a:tabLst>
                      </a:pPr>
                      <a:r>
                        <a:rPr lang="en-US" sz="1200" b="0" noProof="0" dirty="0" smtClean="0">
                          <a:solidFill>
                            <a:schemeClr val="tx1">
                              <a:lumMod val="65000"/>
                              <a:lumOff val="35000"/>
                            </a:schemeClr>
                          </a:solidFill>
                          <a:effectLst/>
                          <a:latin typeface="+mn-lt"/>
                        </a:rPr>
                        <a:t>57.1</a:t>
                      </a:r>
                      <a:endParaRPr lang="en-US" sz="1200" b="0" noProof="0" dirty="0">
                        <a:solidFill>
                          <a:schemeClr val="tx1">
                            <a:lumMod val="65000"/>
                            <a:lumOff val="35000"/>
                          </a:schemeClr>
                        </a:solidFill>
                        <a:effectLst/>
                        <a:latin typeface="+mn-lt"/>
                        <a:ea typeface="SimSun"/>
                        <a:cs typeface="Arial" panose="020B0604020202020204" pitchFamily="34" charset="0"/>
                      </a:endParaRPr>
                    </a:p>
                  </a:txBody>
                  <a:tcPr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tabLst>
                          <a:tab pos="317500" algn="dec"/>
                        </a:tabLst>
                      </a:pPr>
                      <a:r>
                        <a:rPr lang="en-US" sz="1200" b="0" noProof="0" dirty="0" smtClean="0">
                          <a:solidFill>
                            <a:schemeClr val="tx1">
                              <a:lumMod val="65000"/>
                              <a:lumOff val="35000"/>
                            </a:schemeClr>
                          </a:solidFill>
                          <a:effectLst/>
                          <a:latin typeface="+mn-lt"/>
                        </a:rPr>
                        <a:t>57.4</a:t>
                      </a:r>
                      <a:endParaRPr lang="en-US" sz="1200" b="0" noProof="0" dirty="0">
                        <a:solidFill>
                          <a:schemeClr val="tx1">
                            <a:lumMod val="65000"/>
                            <a:lumOff val="35000"/>
                          </a:schemeClr>
                        </a:solidFill>
                        <a:effectLst/>
                        <a:latin typeface="+mn-lt"/>
                        <a:ea typeface="SimSun"/>
                        <a:cs typeface="Arial" panose="020B0604020202020204" pitchFamily="34" charset="0"/>
                      </a:endParaRPr>
                    </a:p>
                  </a:txBody>
                  <a:tcPr anchor="ctr">
                    <a:lnL w="6350" cap="flat" cmpd="sng" algn="ctr">
                      <a:solidFill>
                        <a:schemeClr val="tx1">
                          <a:lumMod val="65000"/>
                          <a:lumOff val="35000"/>
                        </a:schemeClr>
                      </a:solidFill>
                      <a:prstDash val="solid"/>
                      <a:round/>
                      <a:headEnd type="none" w="med" len="med"/>
                      <a:tailEnd type="none" w="med" len="med"/>
                    </a:lnL>
                    <a:lnR>
                      <a:noFill/>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r>
              <a:tr h="314960">
                <a:tc>
                  <a:txBody>
                    <a:bodyPr/>
                    <a:lstStyle/>
                    <a:p>
                      <a:pPr marL="0" marR="0" algn="l">
                        <a:lnSpc>
                          <a:spcPct val="100000"/>
                        </a:lnSpc>
                        <a:spcBef>
                          <a:spcPts val="200"/>
                        </a:spcBef>
                        <a:spcAft>
                          <a:spcPts val="200"/>
                        </a:spcAft>
                      </a:pPr>
                      <a:r>
                        <a:rPr lang="en-US" sz="1200" b="0" noProof="0" dirty="0" smtClean="0">
                          <a:solidFill>
                            <a:schemeClr val="tx1">
                              <a:lumMod val="65000"/>
                              <a:lumOff val="35000"/>
                            </a:schemeClr>
                          </a:solidFill>
                          <a:effectLst/>
                          <a:latin typeface="+mn-lt"/>
                        </a:rPr>
                        <a:t>Serious AEs</a:t>
                      </a:r>
                      <a:endParaRPr lang="en-US" sz="1200" b="0" noProof="0" dirty="0">
                        <a:solidFill>
                          <a:schemeClr val="tx1">
                            <a:lumMod val="65000"/>
                            <a:lumOff val="35000"/>
                          </a:schemeClr>
                        </a:solidFill>
                        <a:effectLst/>
                        <a:latin typeface="+mn-lt"/>
                        <a:ea typeface="SimSun"/>
                        <a:cs typeface="Arial" panose="020B0604020202020204" pitchFamily="34" charset="0"/>
                      </a:endParaRPr>
                    </a:p>
                  </a:txBody>
                  <a:tcPr anchor="ctr">
                    <a:lnL>
                      <a:noFill/>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tabLst>
                          <a:tab pos="317500" algn="dec"/>
                        </a:tabLst>
                      </a:pPr>
                      <a:r>
                        <a:rPr lang="en-US" sz="1200" b="0" noProof="0" dirty="0" smtClean="0">
                          <a:solidFill>
                            <a:schemeClr val="tx1">
                              <a:lumMod val="65000"/>
                              <a:lumOff val="35000"/>
                            </a:schemeClr>
                          </a:solidFill>
                          <a:effectLst/>
                          <a:latin typeface="+mn-lt"/>
                        </a:rPr>
                        <a:t>44.1</a:t>
                      </a:r>
                      <a:endParaRPr lang="en-US" sz="1200" b="0" noProof="0" dirty="0">
                        <a:solidFill>
                          <a:schemeClr val="tx1">
                            <a:lumMod val="65000"/>
                            <a:lumOff val="35000"/>
                          </a:schemeClr>
                        </a:solidFill>
                        <a:effectLst/>
                        <a:latin typeface="+mn-lt"/>
                        <a:ea typeface="SimSun"/>
                        <a:cs typeface="Arial" panose="020B0604020202020204" pitchFamily="34" charset="0"/>
                      </a:endParaRPr>
                    </a:p>
                  </a:txBody>
                  <a:tcPr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tabLst>
                          <a:tab pos="317500" algn="dec"/>
                        </a:tabLst>
                      </a:pPr>
                      <a:r>
                        <a:rPr lang="en-US" sz="1200" b="0" noProof="0" dirty="0" smtClean="0">
                          <a:solidFill>
                            <a:schemeClr val="tx1">
                              <a:lumMod val="65000"/>
                              <a:lumOff val="35000"/>
                            </a:schemeClr>
                          </a:solidFill>
                          <a:effectLst/>
                          <a:latin typeface="+mn-lt"/>
                        </a:rPr>
                        <a:t>44.1</a:t>
                      </a:r>
                      <a:endParaRPr lang="en-US" sz="1200" b="0" noProof="0" dirty="0">
                        <a:solidFill>
                          <a:schemeClr val="tx1">
                            <a:lumMod val="65000"/>
                            <a:lumOff val="35000"/>
                          </a:schemeClr>
                        </a:solidFill>
                        <a:effectLst/>
                        <a:latin typeface="+mn-lt"/>
                        <a:ea typeface="SimSun"/>
                        <a:cs typeface="Arial" panose="020B0604020202020204" pitchFamily="34" charset="0"/>
                      </a:endParaRPr>
                    </a:p>
                  </a:txBody>
                  <a:tcPr anchor="ctr">
                    <a:lnL w="6350" cap="flat" cmpd="sng" algn="ctr">
                      <a:solidFill>
                        <a:schemeClr val="tx1">
                          <a:lumMod val="65000"/>
                          <a:lumOff val="35000"/>
                        </a:schemeClr>
                      </a:solidFill>
                      <a:prstDash val="solid"/>
                      <a:round/>
                      <a:headEnd type="none" w="med" len="med"/>
                      <a:tailEnd type="none" w="med" len="med"/>
                    </a:lnL>
                    <a:lnR>
                      <a:noFill/>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r>
              <a:tr h="314960">
                <a:tc>
                  <a:txBody>
                    <a:bodyPr/>
                    <a:lstStyle/>
                    <a:p>
                      <a:pPr marL="0" marR="0" indent="0" algn="l">
                        <a:lnSpc>
                          <a:spcPct val="100000"/>
                        </a:lnSpc>
                        <a:spcBef>
                          <a:spcPts val="200"/>
                        </a:spcBef>
                        <a:spcAft>
                          <a:spcPts val="200"/>
                        </a:spcAft>
                        <a:tabLst>
                          <a:tab pos="898525" algn="l"/>
                        </a:tabLst>
                      </a:pPr>
                      <a:r>
                        <a:rPr lang="en-US" sz="1200" b="0" noProof="0" dirty="0" smtClean="0">
                          <a:solidFill>
                            <a:schemeClr val="tx1">
                              <a:lumMod val="65000"/>
                              <a:lumOff val="35000"/>
                            </a:schemeClr>
                          </a:solidFill>
                          <a:effectLst/>
                          <a:latin typeface="+mn-lt"/>
                          <a:ea typeface="SimSun"/>
                          <a:cs typeface="Arial" panose="020B0604020202020204" pitchFamily="34" charset="0"/>
                        </a:rPr>
                        <a:t>Drug-related</a:t>
                      </a:r>
                      <a:r>
                        <a:rPr lang="en-US" sz="1200" b="0" baseline="0" noProof="0" dirty="0" smtClean="0">
                          <a:solidFill>
                            <a:schemeClr val="tx1">
                              <a:lumMod val="65000"/>
                              <a:lumOff val="35000"/>
                            </a:schemeClr>
                          </a:solidFill>
                          <a:effectLst/>
                          <a:latin typeface="+mn-lt"/>
                          <a:ea typeface="SimSun"/>
                          <a:cs typeface="Arial" panose="020B0604020202020204" pitchFamily="34" charset="0"/>
                        </a:rPr>
                        <a:t> fatal AEs</a:t>
                      </a:r>
                      <a:endParaRPr lang="en-US" sz="1200" b="0" noProof="0" dirty="0">
                        <a:solidFill>
                          <a:schemeClr val="tx1">
                            <a:lumMod val="65000"/>
                            <a:lumOff val="35000"/>
                          </a:schemeClr>
                        </a:solidFill>
                        <a:effectLst/>
                        <a:latin typeface="+mn-lt"/>
                        <a:ea typeface="SimSun"/>
                        <a:cs typeface="Arial" panose="020B0604020202020204" pitchFamily="34" charset="0"/>
                      </a:endParaRPr>
                    </a:p>
                  </a:txBody>
                  <a:tcPr anchor="ctr">
                    <a:lnL>
                      <a:noFill/>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tabLst>
                          <a:tab pos="984250" algn="dec"/>
                        </a:tabLst>
                      </a:pPr>
                      <a:r>
                        <a:rPr lang="en-US" sz="1200" b="0" noProof="0" dirty="0" smtClean="0">
                          <a:solidFill>
                            <a:schemeClr val="tx1">
                              <a:lumMod val="65000"/>
                              <a:lumOff val="35000"/>
                            </a:schemeClr>
                          </a:solidFill>
                          <a:effectLst/>
                          <a:latin typeface="+mn-lt"/>
                        </a:rPr>
                        <a:t>1.5</a:t>
                      </a:r>
                      <a:r>
                        <a:rPr lang="en-US" sz="1200" b="0" baseline="30000" noProof="0" dirty="0" smtClean="0">
                          <a:solidFill>
                            <a:schemeClr val="tx1">
                              <a:lumMod val="65000"/>
                              <a:lumOff val="35000"/>
                            </a:schemeClr>
                          </a:solidFill>
                          <a:effectLst/>
                          <a:latin typeface="+mn-lt"/>
                        </a:rPr>
                        <a:t>a</a:t>
                      </a:r>
                      <a:endParaRPr lang="en-US" sz="1200" b="0" noProof="0" dirty="0" smtClean="0">
                        <a:solidFill>
                          <a:schemeClr val="tx1">
                            <a:lumMod val="65000"/>
                            <a:lumOff val="35000"/>
                          </a:schemeClr>
                        </a:solidFill>
                        <a:effectLst/>
                        <a:latin typeface="+mn-lt"/>
                      </a:endParaRPr>
                    </a:p>
                  </a:txBody>
                  <a:tcPr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457200" rtl="0" eaLnBrk="1" fontAlgn="auto" latinLnBrk="0" hangingPunct="1">
                        <a:lnSpc>
                          <a:spcPct val="100000"/>
                        </a:lnSpc>
                        <a:spcBef>
                          <a:spcPts val="200"/>
                        </a:spcBef>
                        <a:spcAft>
                          <a:spcPts val="200"/>
                        </a:spcAft>
                        <a:buClrTx/>
                        <a:buSzTx/>
                        <a:buFontTx/>
                        <a:buNone/>
                        <a:tabLst>
                          <a:tab pos="317500" algn="dec"/>
                        </a:tabLst>
                        <a:defRPr/>
                      </a:pPr>
                      <a:r>
                        <a:rPr lang="en-US" sz="1200" b="0" noProof="0" dirty="0" smtClean="0">
                          <a:solidFill>
                            <a:schemeClr val="tx1">
                              <a:lumMod val="65000"/>
                              <a:lumOff val="35000"/>
                            </a:schemeClr>
                          </a:solidFill>
                          <a:effectLst/>
                          <a:latin typeface="+mn-lt"/>
                        </a:rPr>
                        <a:t>1.3</a:t>
                      </a:r>
                      <a:r>
                        <a:rPr lang="en-US" sz="1200" b="0" baseline="30000" noProof="0" dirty="0" smtClean="0">
                          <a:solidFill>
                            <a:schemeClr val="tx1">
                              <a:lumMod val="65000"/>
                              <a:lumOff val="35000"/>
                            </a:schemeClr>
                          </a:solidFill>
                          <a:effectLst/>
                          <a:latin typeface="+mn-lt"/>
                        </a:rPr>
                        <a:t>b</a:t>
                      </a:r>
                      <a:endParaRPr lang="en-US" sz="1200" b="0" baseline="30000" dirty="0" smtClean="0">
                        <a:solidFill>
                          <a:schemeClr val="tx1">
                            <a:lumMod val="65000"/>
                            <a:lumOff val="35000"/>
                          </a:schemeClr>
                        </a:solidFill>
                        <a:effectLst/>
                        <a:latin typeface="+mn-lt"/>
                        <a:ea typeface="SimSun"/>
                        <a:cs typeface="Arial" panose="020B0604020202020204" pitchFamily="34" charset="0"/>
                      </a:endParaRPr>
                    </a:p>
                  </a:txBody>
                  <a:tcPr anchor="ctr">
                    <a:lnL w="6350" cap="flat" cmpd="sng" algn="ctr">
                      <a:solidFill>
                        <a:schemeClr val="tx1">
                          <a:lumMod val="65000"/>
                          <a:lumOff val="35000"/>
                        </a:schemeClr>
                      </a:solidFill>
                      <a:prstDash val="solid"/>
                      <a:round/>
                      <a:headEnd type="none" w="med" len="med"/>
                      <a:tailEnd type="none" w="med" len="med"/>
                    </a:lnL>
                    <a:lnR>
                      <a:noFill/>
                    </a:lnR>
                    <a:lnT w="6350" cap="flat" cmpd="sng" algn="ctr">
                      <a:solidFill>
                        <a:schemeClr val="tx1">
                          <a:lumMod val="65000"/>
                          <a:lumOff val="35000"/>
                        </a:schemeClr>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0" name="Rectangle 9"/>
          <p:cNvSpPr/>
          <p:nvPr/>
        </p:nvSpPr>
        <p:spPr>
          <a:xfrm>
            <a:off x="269874" y="6450711"/>
            <a:ext cx="2435282" cy="246221"/>
          </a:xfrm>
          <a:prstGeom prst="rect">
            <a:avLst/>
          </a:prstGeom>
        </p:spPr>
        <p:txBody>
          <a:bodyPr wrap="none">
            <a:spAutoFit/>
          </a:bodyPr>
          <a:lstStyle/>
          <a:p>
            <a:r>
              <a:rPr lang="en-GB" sz="1000" dirty="0" smtClean="0">
                <a:solidFill>
                  <a:schemeClr val="tx1">
                    <a:lumMod val="65000"/>
                    <a:lumOff val="35000"/>
                  </a:schemeClr>
                </a:solidFill>
              </a:rPr>
              <a:t>Soria </a:t>
            </a:r>
            <a:r>
              <a:rPr lang="en-GB" sz="1000" dirty="0">
                <a:solidFill>
                  <a:schemeClr val="tx1">
                    <a:lumMod val="65000"/>
                    <a:lumOff val="35000"/>
                  </a:schemeClr>
                </a:solidFill>
              </a:rPr>
              <a:t>et al. </a:t>
            </a:r>
            <a:r>
              <a:rPr lang="en-GB" sz="1000" dirty="0" smtClean="0">
                <a:solidFill>
                  <a:schemeClr val="tx1">
                    <a:lumMod val="65000"/>
                    <a:lumOff val="35000"/>
                  </a:schemeClr>
                </a:solidFill>
              </a:rPr>
              <a:t>ASCO 2015. </a:t>
            </a:r>
            <a:r>
              <a:rPr lang="en-GB" sz="1000" dirty="0">
                <a:solidFill>
                  <a:schemeClr val="tx1">
                    <a:lumMod val="65000"/>
                    <a:lumOff val="35000"/>
                  </a:schemeClr>
                </a:solidFill>
              </a:rPr>
              <a:t>Abstract </a:t>
            </a:r>
            <a:r>
              <a:rPr lang="en-GB" sz="1000" dirty="0" smtClean="0">
                <a:solidFill>
                  <a:schemeClr val="tx1">
                    <a:lumMod val="65000"/>
                    <a:lumOff val="35000"/>
                  </a:schemeClr>
                </a:solidFill>
              </a:rPr>
              <a:t>8002</a:t>
            </a:r>
            <a:endParaRPr lang="de-DE" sz="1000" dirty="0">
              <a:solidFill>
                <a:schemeClr val="tx1">
                  <a:lumMod val="65000"/>
                  <a:lumOff val="35000"/>
                </a:schemeClr>
              </a:solidFill>
            </a:endParaRPr>
          </a:p>
        </p:txBody>
      </p:sp>
    </p:spTree>
    <p:extLst>
      <p:ext uri="{BB962C8B-B14F-4D97-AF65-F5344CB8AC3E}">
        <p14:creationId xmlns:p14="http://schemas.microsoft.com/office/powerpoint/2010/main" val="285288023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220980" y="1296722"/>
            <a:ext cx="8801100" cy="3732477"/>
            <a:chOff x="400050" y="1182424"/>
            <a:chExt cx="8639175" cy="3416168"/>
          </a:xfrm>
        </p:grpSpPr>
        <p:sp>
          <p:nvSpPr>
            <p:cNvPr id="7" name="Round Same Side Corner Rectangle 6"/>
            <p:cNvSpPr/>
            <p:nvPr/>
          </p:nvSpPr>
          <p:spPr>
            <a:xfrm rot="10800000">
              <a:off x="403445" y="1531975"/>
              <a:ext cx="8628299" cy="3066617"/>
            </a:xfrm>
            <a:prstGeom prst="round2SameRect">
              <a:avLst>
                <a:gd name="adj1" fmla="val 6715"/>
                <a:gd name="adj2" fmla="val 0"/>
              </a:avLst>
            </a:prstGeom>
            <a:solidFill>
              <a:schemeClr val="bg1"/>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prstClr val="white"/>
                </a:solidFill>
              </a:endParaRPr>
            </a:p>
          </p:txBody>
        </p:sp>
        <p:sp>
          <p:nvSpPr>
            <p:cNvPr id="8" name="Round Same Side Corner Rectangle 7"/>
            <p:cNvSpPr/>
            <p:nvPr/>
          </p:nvSpPr>
          <p:spPr>
            <a:xfrm>
              <a:off x="400050" y="1182424"/>
              <a:ext cx="8639175" cy="642355"/>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a:solidFill>
                  <a:prstClr val="white"/>
                </a:solidFill>
              </a:endParaRPr>
            </a:p>
          </p:txBody>
        </p:sp>
      </p:grpSp>
      <p:sp>
        <p:nvSpPr>
          <p:cNvPr id="3" name="Title 2"/>
          <p:cNvSpPr>
            <a:spLocks noGrp="1"/>
          </p:cNvSpPr>
          <p:nvPr>
            <p:ph type="title"/>
          </p:nvPr>
        </p:nvSpPr>
        <p:spPr/>
        <p:txBody>
          <a:bodyPr/>
          <a:lstStyle/>
          <a:p>
            <a:r>
              <a:rPr lang="en-US" dirty="0" smtClean="0"/>
              <a:t>Drug-Related AEs (&gt;10%)</a:t>
            </a:r>
            <a:endParaRPr lang="en-US" dirty="0"/>
          </a:p>
        </p:txBody>
      </p:sp>
      <p:sp>
        <p:nvSpPr>
          <p:cNvPr id="2" name="Rectangle 1"/>
          <p:cNvSpPr/>
          <p:nvPr/>
        </p:nvSpPr>
        <p:spPr>
          <a:xfrm>
            <a:off x="224438" y="5132763"/>
            <a:ext cx="1309974" cy="276999"/>
          </a:xfrm>
          <a:prstGeom prst="rect">
            <a:avLst/>
          </a:prstGeom>
        </p:spPr>
        <p:txBody>
          <a:bodyPr wrap="none">
            <a:spAutoFit/>
          </a:bodyPr>
          <a:lstStyle/>
          <a:p>
            <a:r>
              <a:rPr lang="en-US" sz="1200" baseline="30000" dirty="0" err="1">
                <a:solidFill>
                  <a:schemeClr val="tx1">
                    <a:lumMod val="65000"/>
                    <a:lumOff val="35000"/>
                  </a:schemeClr>
                </a:solidFill>
              </a:rPr>
              <a:t>a</a:t>
            </a:r>
            <a:r>
              <a:rPr lang="en-US" sz="1200" dirty="0" err="1" smtClean="0">
                <a:solidFill>
                  <a:schemeClr val="tx1">
                    <a:lumMod val="65000"/>
                    <a:lumOff val="35000"/>
                  </a:schemeClr>
                </a:solidFill>
              </a:rPr>
              <a:t>Grouped</a:t>
            </a:r>
            <a:r>
              <a:rPr lang="en-US" sz="1200" dirty="0" smtClean="0">
                <a:solidFill>
                  <a:schemeClr val="tx1">
                    <a:lumMod val="65000"/>
                    <a:lumOff val="35000"/>
                  </a:schemeClr>
                </a:solidFill>
              </a:rPr>
              <a:t> terms.</a:t>
            </a:r>
            <a:endParaRPr lang="en-US" sz="1200" dirty="0">
              <a:solidFill>
                <a:schemeClr val="tx1">
                  <a:lumMod val="65000"/>
                  <a:lumOff val="35000"/>
                </a:schemeClr>
              </a:solidFill>
            </a:endParaRPr>
          </a:p>
        </p:txBody>
      </p:sp>
      <p:graphicFrame>
        <p:nvGraphicFramePr>
          <p:cNvPr id="12" name="Table 11"/>
          <p:cNvGraphicFramePr>
            <a:graphicFrameLocks noGrp="1"/>
          </p:cNvGraphicFramePr>
          <p:nvPr>
            <p:extLst>
              <p:ext uri="{D42A27DB-BD31-4B8C-83A1-F6EECF244321}">
                <p14:modId xmlns:p14="http://schemas.microsoft.com/office/powerpoint/2010/main" val="366743137"/>
              </p:ext>
            </p:extLst>
          </p:nvPr>
        </p:nvGraphicFramePr>
        <p:xfrm>
          <a:off x="238125" y="1458650"/>
          <a:ext cx="8791580" cy="3525084"/>
        </p:xfrm>
        <a:graphic>
          <a:graphicData uri="http://schemas.openxmlformats.org/drawingml/2006/table">
            <a:tbl>
              <a:tblPr firstRow="1" bandRow="1">
                <a:tableStyleId>{0E3FDE45-AF77-4B5C-9715-49D594BDF05E}</a:tableStyleId>
              </a:tblPr>
              <a:tblGrid>
                <a:gridCol w="2389430"/>
                <a:gridCol w="1067025"/>
                <a:gridCol w="1067025"/>
                <a:gridCol w="1067025"/>
                <a:gridCol w="1067025"/>
                <a:gridCol w="1067025"/>
                <a:gridCol w="1067025"/>
              </a:tblGrid>
              <a:tr h="316175">
                <a:tc>
                  <a:txBody>
                    <a:bodyPr/>
                    <a:lstStyle/>
                    <a:p>
                      <a:pPr marL="0" marR="0" indent="0" algn="l" defTabSz="914400" rtl="0" eaLnBrk="1" fontAlgn="auto" latinLnBrk="0" hangingPunct="1">
                        <a:lnSpc>
                          <a:spcPct val="100000"/>
                        </a:lnSpc>
                        <a:spcBef>
                          <a:spcPts val="600"/>
                        </a:spcBef>
                        <a:spcAft>
                          <a:spcPts val="600"/>
                        </a:spcAft>
                        <a:buClrTx/>
                        <a:buSzTx/>
                        <a:buFontTx/>
                        <a:buNone/>
                        <a:tabLst/>
                        <a:defRPr/>
                      </a:pPr>
                      <a:endParaRPr lang="en-US" sz="1200" b="1" dirty="0" smtClean="0">
                        <a:solidFill>
                          <a:schemeClr val="bg1"/>
                        </a:solidFill>
                        <a:effectLst/>
                        <a:latin typeface="+mn-lt"/>
                        <a:ea typeface="SimSun"/>
                        <a:cs typeface="Arial" panose="020B0604020202020204" pitchFamily="34" charset="0"/>
                      </a:endParaRPr>
                    </a:p>
                  </a:txBody>
                  <a:tcPr marL="25400" marR="25400" marT="0" marB="0" anchor="b">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gridSpan="3">
                  <a:txBody>
                    <a:bodyPr/>
                    <a:lstStyle/>
                    <a:p>
                      <a:pPr marL="0" marR="0" algn="ctr">
                        <a:lnSpc>
                          <a:spcPct val="100000"/>
                        </a:lnSpc>
                        <a:spcBef>
                          <a:spcPts val="0"/>
                        </a:spcBef>
                        <a:spcAft>
                          <a:spcPts val="0"/>
                        </a:spcAft>
                      </a:pPr>
                      <a:r>
                        <a:rPr lang="en-US" sz="1200" b="1" dirty="0" smtClean="0">
                          <a:solidFill>
                            <a:schemeClr val="bg1"/>
                          </a:solidFill>
                          <a:effectLst/>
                          <a:latin typeface="+mn-lt"/>
                        </a:rPr>
                        <a:t>Afatinib</a:t>
                      </a:r>
                      <a:br>
                        <a:rPr lang="en-US" sz="1200" b="1" dirty="0" smtClean="0">
                          <a:solidFill>
                            <a:schemeClr val="bg1"/>
                          </a:solidFill>
                          <a:effectLst/>
                          <a:latin typeface="+mn-lt"/>
                        </a:rPr>
                      </a:br>
                      <a:r>
                        <a:rPr lang="en-US" sz="1200" b="1" dirty="0" smtClean="0">
                          <a:solidFill>
                            <a:schemeClr val="bg1"/>
                          </a:solidFill>
                          <a:effectLst/>
                          <a:latin typeface="+mn-lt"/>
                        </a:rPr>
                        <a:t>(n=392)</a:t>
                      </a:r>
                    </a:p>
                    <a:p>
                      <a:pPr marL="0" marR="0" algn="ctr">
                        <a:lnSpc>
                          <a:spcPct val="100000"/>
                        </a:lnSpc>
                        <a:spcBef>
                          <a:spcPts val="0"/>
                        </a:spcBef>
                        <a:spcAft>
                          <a:spcPts val="0"/>
                        </a:spcAft>
                      </a:pPr>
                      <a:r>
                        <a:rPr lang="en-US" sz="1200" b="1" dirty="0" smtClean="0">
                          <a:solidFill>
                            <a:schemeClr val="bg1"/>
                          </a:solidFill>
                          <a:effectLst/>
                          <a:latin typeface="+mn-lt"/>
                          <a:ea typeface="SimSun"/>
                          <a:cs typeface="Arial" panose="020B0604020202020204" pitchFamily="34" charset="0"/>
                        </a:rPr>
                        <a:t>(%)</a:t>
                      </a:r>
                      <a:endParaRPr lang="en-US" sz="1200" b="1" dirty="0">
                        <a:solidFill>
                          <a:schemeClr val="bg1"/>
                        </a:solidFill>
                        <a:effectLst/>
                        <a:latin typeface="+mn-lt"/>
                        <a:ea typeface="SimSun"/>
                        <a:cs typeface="Arial" panose="020B0604020202020204" pitchFamily="34" charset="0"/>
                      </a:endParaRPr>
                    </a:p>
                  </a:txBody>
                  <a:tcPr marL="25400" marR="25400" marT="0" marB="0" anchor="ctr">
                    <a:lnL>
                      <a:noFill/>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US"/>
                    </a:p>
                  </a:txBody>
                  <a:tcPr/>
                </a:tc>
                <a:tc hMerge="1">
                  <a:txBody>
                    <a:bodyPr/>
                    <a:lstStyle/>
                    <a:p>
                      <a:endParaRPr lang="en-US"/>
                    </a:p>
                  </a:txBody>
                  <a:tcPr/>
                </a:tc>
                <a:tc gridSpan="3">
                  <a:txBody>
                    <a:bodyPr/>
                    <a:lstStyle/>
                    <a:p>
                      <a:pPr marL="0" marR="0" algn="ctr">
                        <a:lnSpc>
                          <a:spcPct val="100000"/>
                        </a:lnSpc>
                        <a:spcBef>
                          <a:spcPts val="0"/>
                        </a:spcBef>
                        <a:spcAft>
                          <a:spcPts val="0"/>
                        </a:spcAft>
                      </a:pPr>
                      <a:r>
                        <a:rPr lang="en-US" sz="1200" b="1" dirty="0" err="1" smtClean="0">
                          <a:solidFill>
                            <a:schemeClr val="bg1"/>
                          </a:solidFill>
                          <a:effectLst/>
                          <a:latin typeface="+mn-lt"/>
                        </a:rPr>
                        <a:t>Erlotinib</a:t>
                      </a:r>
                      <a:endParaRPr lang="en-US" sz="1200" b="1" dirty="0" smtClean="0">
                        <a:solidFill>
                          <a:schemeClr val="bg1"/>
                        </a:solidFill>
                        <a:effectLst/>
                        <a:latin typeface="+mn-lt"/>
                      </a:endParaRPr>
                    </a:p>
                    <a:p>
                      <a:pPr marL="0" marR="0" algn="ctr">
                        <a:lnSpc>
                          <a:spcPct val="100000"/>
                        </a:lnSpc>
                        <a:spcBef>
                          <a:spcPts val="0"/>
                        </a:spcBef>
                        <a:spcAft>
                          <a:spcPts val="0"/>
                        </a:spcAft>
                      </a:pPr>
                      <a:r>
                        <a:rPr lang="en-US" sz="1200" b="1" dirty="0" smtClean="0">
                          <a:solidFill>
                            <a:schemeClr val="bg1"/>
                          </a:solidFill>
                          <a:effectLst/>
                          <a:latin typeface="+mn-lt"/>
                        </a:rPr>
                        <a:t>(n=395)</a:t>
                      </a:r>
                    </a:p>
                    <a:p>
                      <a:pPr marL="0" marR="0" algn="ctr">
                        <a:lnSpc>
                          <a:spcPct val="100000"/>
                        </a:lnSpc>
                        <a:spcBef>
                          <a:spcPts val="0"/>
                        </a:spcBef>
                        <a:spcAft>
                          <a:spcPts val="0"/>
                        </a:spcAft>
                      </a:pPr>
                      <a:r>
                        <a:rPr lang="en-US" sz="1200" b="1" dirty="0" smtClean="0">
                          <a:solidFill>
                            <a:schemeClr val="bg1"/>
                          </a:solidFill>
                          <a:effectLst/>
                          <a:latin typeface="+mn-lt"/>
                        </a:rPr>
                        <a:t>(%)</a:t>
                      </a:r>
                    </a:p>
                  </a:txBody>
                  <a:tcPr marL="25400" marR="25400" marT="0" marB="0" anchor="b">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US"/>
                    </a:p>
                  </a:txBody>
                  <a:tcPr/>
                </a:tc>
                <a:tc hMerge="1">
                  <a:txBody>
                    <a:bodyPr/>
                    <a:lstStyle/>
                    <a:p>
                      <a:endParaRPr lang="en-US"/>
                    </a:p>
                  </a:txBody>
                  <a:tcPr/>
                </a:tc>
              </a:tr>
              <a:tr h="248037">
                <a:tc>
                  <a:txBody>
                    <a:bodyPr/>
                    <a:lstStyle/>
                    <a:p>
                      <a:pPr marL="0" marR="0" algn="l">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AE Category</a:t>
                      </a:r>
                      <a:endParaRPr lang="en-US" sz="1200" b="0" dirty="0">
                        <a:solidFill>
                          <a:schemeClr val="tx1"/>
                        </a:solidFill>
                        <a:effectLst/>
                        <a:latin typeface="+mn-lt"/>
                        <a:ea typeface="SimSun"/>
                        <a:cs typeface="Arial" panose="020B0604020202020204" pitchFamily="34" charset="0"/>
                      </a:endParaRPr>
                    </a:p>
                  </a:txBody>
                  <a:tcPr marL="25400" marR="25400" marT="0" marB="0" anchor="ctr">
                    <a:lnL>
                      <a:noFill/>
                    </a:lnL>
                    <a:lnR w="6350" cap="flat" cmpd="sng" algn="ctr">
                      <a:solidFill>
                        <a:schemeClr val="tx1">
                          <a:lumMod val="65000"/>
                          <a:lumOff val="3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rgbClr val="C3B6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rPr>
                        <a:t>All</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rgbClr val="C3B6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a:solidFill>
                            <a:schemeClr val="tx1"/>
                          </a:solidFill>
                          <a:effectLst/>
                          <a:latin typeface="+mn-lt"/>
                        </a:rPr>
                        <a:t>Grade </a:t>
                      </a:r>
                      <a:r>
                        <a:rPr lang="en-US" sz="1200" b="0" dirty="0" smtClean="0">
                          <a:solidFill>
                            <a:schemeClr val="tx1"/>
                          </a:solidFill>
                          <a:effectLst/>
                          <a:latin typeface="+mn-lt"/>
                        </a:rPr>
                        <a:t>3</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rgbClr val="C3B6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a:solidFill>
                            <a:schemeClr val="tx1"/>
                          </a:solidFill>
                          <a:effectLst/>
                          <a:latin typeface="+mn-lt"/>
                        </a:rPr>
                        <a:t>Grade </a:t>
                      </a:r>
                      <a:r>
                        <a:rPr lang="en-US" sz="1200" b="0" dirty="0" smtClean="0">
                          <a:solidFill>
                            <a:schemeClr val="tx1"/>
                          </a:solidFill>
                          <a:effectLst/>
                          <a:latin typeface="+mn-lt"/>
                        </a:rPr>
                        <a:t>4</a:t>
                      </a:r>
                      <a:endParaRPr lang="en-US" sz="1200" b="0" baseline="3000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rgbClr val="C3B6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rPr>
                        <a:t>All</a:t>
                      </a:r>
                      <a:endParaRPr lang="en-US" sz="1200" b="0" dirty="0">
                        <a:solidFill>
                          <a:schemeClr val="tx1"/>
                        </a:solidFill>
                        <a:effectLst/>
                        <a:latin typeface="+mn-lt"/>
                        <a:ea typeface="SimSun"/>
                        <a:cs typeface="Arial" panose="020B0604020202020204" pitchFamily="34" charset="0"/>
                      </a:endParaRPr>
                    </a:p>
                  </a:txBody>
                  <a:tcPr marL="25400" marR="25400" marT="0" marB="0" anchor="ctr">
                    <a:lnL w="12700" cap="flat" cmpd="sng" algn="ctr">
                      <a:solidFill>
                        <a:srgbClr val="A6A6A6"/>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rgbClr val="C3B6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a:solidFill>
                            <a:schemeClr val="tx1"/>
                          </a:solidFill>
                          <a:effectLst/>
                          <a:latin typeface="+mn-lt"/>
                        </a:rPr>
                        <a:t>Grade </a:t>
                      </a:r>
                      <a:r>
                        <a:rPr lang="en-US" sz="1200" b="0" dirty="0" smtClean="0">
                          <a:solidFill>
                            <a:schemeClr val="tx1"/>
                          </a:solidFill>
                          <a:effectLst/>
                          <a:latin typeface="+mn-lt"/>
                        </a:rPr>
                        <a:t>3</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rgbClr val="C3B6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a:solidFill>
                            <a:schemeClr val="tx1"/>
                          </a:solidFill>
                          <a:effectLst/>
                          <a:latin typeface="+mn-lt"/>
                        </a:rPr>
                        <a:t>Grade </a:t>
                      </a:r>
                      <a:r>
                        <a:rPr lang="en-US" sz="1200" b="0" dirty="0" smtClean="0">
                          <a:solidFill>
                            <a:schemeClr val="tx1"/>
                          </a:solidFill>
                          <a:effectLst/>
                          <a:latin typeface="+mn-lt"/>
                        </a:rPr>
                        <a:t>4</a:t>
                      </a:r>
                      <a:endParaRPr lang="en-US" sz="1200" b="0" baseline="3000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a:noFill/>
                    </a:lnR>
                    <a:lnT w="12700" cap="flat" cmpd="sng" algn="ctr">
                      <a:noFill/>
                      <a:prstDash val="solid"/>
                      <a:round/>
                      <a:headEnd type="none" w="med" len="med"/>
                      <a:tailEnd type="none" w="med" len="med"/>
                    </a:lnT>
                    <a:lnB w="28575" cap="flat" cmpd="sng" algn="ctr">
                      <a:solidFill>
                        <a:srgbClr val="C3B600"/>
                      </a:solidFill>
                      <a:prstDash val="solid"/>
                      <a:round/>
                      <a:headEnd type="none" w="med" len="med"/>
                      <a:tailEnd type="none" w="med" len="med"/>
                    </a:lnB>
                    <a:lnTlToBr w="12700" cmpd="sng">
                      <a:noFill/>
                      <a:prstDash val="solid"/>
                    </a:lnTlToBr>
                    <a:lnBlToTr w="12700" cmpd="sng">
                      <a:noFill/>
                      <a:prstDash val="solid"/>
                    </a:lnBlToTr>
                    <a:noFill/>
                  </a:tcPr>
                </a:tc>
              </a:tr>
              <a:tr h="248037">
                <a:tc>
                  <a:txBody>
                    <a:bodyPr/>
                    <a:lstStyle/>
                    <a:p>
                      <a:pPr marL="0" marR="0" algn="l">
                        <a:lnSpc>
                          <a:spcPct val="100000"/>
                        </a:lnSpc>
                        <a:spcBef>
                          <a:spcPts val="600"/>
                        </a:spcBef>
                        <a:spcAft>
                          <a:spcPts val="600"/>
                        </a:spcAft>
                      </a:pPr>
                      <a:r>
                        <a:rPr lang="en-US" sz="1200" b="0" dirty="0" err="1" smtClean="0">
                          <a:solidFill>
                            <a:schemeClr val="tx1"/>
                          </a:solidFill>
                          <a:effectLst/>
                          <a:latin typeface="+mn-lt"/>
                        </a:rPr>
                        <a:t>Diarrhoea</a:t>
                      </a:r>
                      <a:endParaRPr lang="en-US" sz="1200" b="0" dirty="0">
                        <a:solidFill>
                          <a:schemeClr val="tx1"/>
                        </a:solidFill>
                        <a:effectLst/>
                        <a:latin typeface="+mn-lt"/>
                        <a:ea typeface="SimSun"/>
                        <a:cs typeface="Arial" panose="020B0604020202020204" pitchFamily="34" charset="0"/>
                      </a:endParaRPr>
                    </a:p>
                  </a:txBody>
                  <a:tcPr marL="25400" marR="25400" marT="0" marB="0" anchor="ctr">
                    <a:lnL>
                      <a:noFill/>
                    </a:lnL>
                    <a:lnR w="6350" cap="flat" cmpd="sng" algn="ctr">
                      <a:solidFill>
                        <a:schemeClr val="tx1">
                          <a:lumMod val="65000"/>
                          <a:lumOff val="35000"/>
                        </a:schemeClr>
                      </a:solidFill>
                      <a:prstDash val="solid"/>
                      <a:round/>
                      <a:headEnd type="none" w="med" len="med"/>
                      <a:tailEnd type="none" w="med" len="med"/>
                    </a:lnR>
                    <a:lnT w="28575" cap="flat" cmpd="sng" algn="ctr">
                      <a:solidFill>
                        <a:srgbClr val="C3B600"/>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70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28575" cap="flat" cmpd="sng" algn="ctr">
                      <a:solidFill>
                        <a:srgbClr val="C3B600"/>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10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28575" cap="flat" cmpd="sng" algn="ctr">
                      <a:solidFill>
                        <a:srgbClr val="C3B600"/>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1</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12700" cap="flat" cmpd="sng" algn="ctr">
                      <a:solidFill>
                        <a:srgbClr val="A6A6A6"/>
                      </a:solidFill>
                      <a:prstDash val="solid"/>
                      <a:round/>
                      <a:headEnd type="none" w="med" len="med"/>
                      <a:tailEnd type="none" w="med" len="med"/>
                    </a:lnR>
                    <a:lnT w="28575" cap="flat" cmpd="sng" algn="ctr">
                      <a:solidFill>
                        <a:srgbClr val="C3B600"/>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33</a:t>
                      </a:r>
                      <a:endParaRPr lang="en-US" sz="1200" b="0" dirty="0">
                        <a:solidFill>
                          <a:schemeClr val="tx1"/>
                        </a:solidFill>
                        <a:effectLst/>
                        <a:latin typeface="+mn-lt"/>
                        <a:ea typeface="SimSun"/>
                        <a:cs typeface="Arial" panose="020B0604020202020204" pitchFamily="34" charset="0"/>
                      </a:endParaRPr>
                    </a:p>
                  </a:txBody>
                  <a:tcPr marL="25400" marR="25400" marT="0" marB="0" anchor="ctr">
                    <a:lnL w="12700" cap="flat" cmpd="sng" algn="ctr">
                      <a:solidFill>
                        <a:srgbClr val="A6A6A6"/>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28575" cap="flat" cmpd="sng" algn="ctr">
                      <a:solidFill>
                        <a:srgbClr val="C3B600"/>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  2</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28575" cap="flat" cmpd="sng" algn="ctr">
                      <a:solidFill>
                        <a:srgbClr val="C3B600"/>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71450" marR="0" indent="0" algn="l" defTabSz="571500">
                        <a:lnSpc>
                          <a:spcPct val="100000"/>
                        </a:lnSpc>
                        <a:spcBef>
                          <a:spcPts val="600"/>
                        </a:spcBef>
                        <a:spcAft>
                          <a:spcPts val="600"/>
                        </a:spcAft>
                        <a:tabLst/>
                      </a:pPr>
                      <a:r>
                        <a:rPr lang="en-US" sz="1200" b="0" dirty="0" smtClean="0">
                          <a:solidFill>
                            <a:schemeClr val="tx1"/>
                          </a:solidFill>
                          <a:effectLst/>
                          <a:latin typeface="+mn-lt"/>
                          <a:ea typeface="SimSun"/>
                          <a:cs typeface="Arial" panose="020B0604020202020204" pitchFamily="34" charset="0"/>
                        </a:rPr>
                        <a:t>      &lt;1</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a:noFill/>
                    </a:lnR>
                    <a:lnT w="28575" cap="flat" cmpd="sng" algn="ctr">
                      <a:solidFill>
                        <a:srgbClr val="C3B600"/>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r>
              <a:tr h="248037">
                <a:tc>
                  <a:txBody>
                    <a:bodyPr/>
                    <a:lstStyle/>
                    <a:p>
                      <a:pPr marL="0" marR="0" algn="l">
                        <a:lnSpc>
                          <a:spcPct val="100000"/>
                        </a:lnSpc>
                        <a:spcBef>
                          <a:spcPts val="600"/>
                        </a:spcBef>
                        <a:spcAft>
                          <a:spcPts val="600"/>
                        </a:spcAft>
                      </a:pPr>
                      <a:r>
                        <a:rPr lang="en-US" sz="1200" b="0" dirty="0" smtClean="0">
                          <a:solidFill>
                            <a:schemeClr val="tx1"/>
                          </a:solidFill>
                          <a:effectLst/>
                          <a:latin typeface="+mn-lt"/>
                        </a:rPr>
                        <a:t>Rash/</a:t>
                      </a:r>
                      <a:r>
                        <a:rPr lang="en-US" sz="1200" b="0" dirty="0" err="1" smtClean="0">
                          <a:solidFill>
                            <a:schemeClr val="tx1"/>
                          </a:solidFill>
                          <a:effectLst/>
                          <a:latin typeface="+mn-lt"/>
                        </a:rPr>
                        <a:t>acne</a:t>
                      </a:r>
                      <a:r>
                        <a:rPr lang="en-US" sz="1200" b="0" baseline="30000" dirty="0" err="1" smtClean="0">
                          <a:solidFill>
                            <a:schemeClr val="tx1"/>
                          </a:solidFill>
                          <a:effectLst/>
                          <a:latin typeface="+mn-lt"/>
                        </a:rPr>
                        <a:t>a</a:t>
                      </a:r>
                      <a:endParaRPr lang="en-US" sz="1200" b="0" baseline="30000" dirty="0">
                        <a:solidFill>
                          <a:schemeClr val="tx1"/>
                        </a:solidFill>
                        <a:effectLst/>
                        <a:latin typeface="+mn-lt"/>
                        <a:ea typeface="SimSun"/>
                        <a:cs typeface="Arial" panose="020B0604020202020204" pitchFamily="34" charset="0"/>
                      </a:endParaRPr>
                    </a:p>
                  </a:txBody>
                  <a:tcPr marL="25400" marR="25400" marT="0" marB="0" anchor="ctr">
                    <a:lnL>
                      <a:noFill/>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67</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6</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12700" cap="flat" cmpd="sng" algn="ctr">
                      <a:solidFill>
                        <a:srgbClr val="A6A6A6"/>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67</a:t>
                      </a:r>
                      <a:endParaRPr lang="en-US" sz="1200" b="0" dirty="0">
                        <a:solidFill>
                          <a:schemeClr val="tx1"/>
                        </a:solidFill>
                        <a:effectLst/>
                        <a:latin typeface="+mn-lt"/>
                        <a:ea typeface="SimSun"/>
                        <a:cs typeface="Arial" panose="020B0604020202020204" pitchFamily="34" charset="0"/>
                      </a:endParaRPr>
                    </a:p>
                  </a:txBody>
                  <a:tcPr marL="25400" marR="25400" marT="0" marB="0" anchor="ctr">
                    <a:lnL w="12700" cap="flat" cmpd="sng" algn="ctr">
                      <a:solidFill>
                        <a:srgbClr val="A6A6A6"/>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10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rPr>
                        <a:t>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a:noFill/>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r>
              <a:tr h="248037">
                <a:tc>
                  <a:txBody>
                    <a:bodyPr/>
                    <a:lstStyle/>
                    <a:p>
                      <a:pPr marL="0" marR="0" algn="l">
                        <a:lnSpc>
                          <a:spcPct val="100000"/>
                        </a:lnSpc>
                        <a:spcBef>
                          <a:spcPts val="600"/>
                        </a:spcBef>
                        <a:spcAft>
                          <a:spcPts val="600"/>
                        </a:spcAft>
                      </a:pPr>
                      <a:r>
                        <a:rPr lang="en-US" sz="1200" b="0" dirty="0" err="1" smtClean="0">
                          <a:solidFill>
                            <a:schemeClr val="tx1"/>
                          </a:solidFill>
                          <a:effectLst/>
                          <a:latin typeface="+mn-lt"/>
                        </a:rPr>
                        <a:t>Stomatitis</a:t>
                      </a:r>
                      <a:r>
                        <a:rPr lang="en-US" sz="1200" b="0" baseline="30000" dirty="0" err="1" smtClean="0">
                          <a:solidFill>
                            <a:schemeClr val="tx1"/>
                          </a:solidFill>
                          <a:effectLst/>
                          <a:latin typeface="+mn-lt"/>
                        </a:rPr>
                        <a:t>a</a:t>
                      </a:r>
                      <a:endParaRPr lang="en-US" sz="1200" b="0" dirty="0">
                        <a:solidFill>
                          <a:schemeClr val="tx1"/>
                        </a:solidFill>
                        <a:effectLst/>
                        <a:latin typeface="+mn-lt"/>
                        <a:ea typeface="SimSun"/>
                        <a:cs typeface="Arial" panose="020B0604020202020204" pitchFamily="34" charset="0"/>
                      </a:endParaRPr>
                    </a:p>
                  </a:txBody>
                  <a:tcPr marL="25400" marR="25400" marT="0" marB="0" anchor="ctr">
                    <a:lnL>
                      <a:noFill/>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29</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4</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12700" cap="flat" cmpd="sng" algn="ctr">
                      <a:solidFill>
                        <a:srgbClr val="A6A6A6"/>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  9</a:t>
                      </a:r>
                      <a:endParaRPr lang="en-US" sz="1200" b="0" dirty="0">
                        <a:solidFill>
                          <a:schemeClr val="tx1"/>
                        </a:solidFill>
                        <a:effectLst/>
                        <a:latin typeface="+mn-lt"/>
                        <a:ea typeface="SimSun"/>
                        <a:cs typeface="Arial" panose="020B0604020202020204" pitchFamily="34" charset="0"/>
                      </a:endParaRPr>
                    </a:p>
                  </a:txBody>
                  <a:tcPr marL="25400" marR="25400" marT="0" marB="0" anchor="ctr">
                    <a:lnL w="12700" cap="flat" cmpd="sng" algn="ctr">
                      <a:solidFill>
                        <a:srgbClr val="A6A6A6"/>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457200" rtl="0" eaLnBrk="1" fontAlgn="auto" latinLnBrk="0" hangingPunct="1">
                        <a:lnSpc>
                          <a:spcPct val="100000"/>
                        </a:lnSpc>
                        <a:spcBef>
                          <a:spcPts val="600"/>
                        </a:spcBef>
                        <a:spcAft>
                          <a:spcPts val="600"/>
                        </a:spcAft>
                        <a:buClrTx/>
                        <a:buSzTx/>
                        <a:buFontTx/>
                        <a:buNone/>
                        <a:tabLst/>
                        <a:defRPr/>
                      </a:pPr>
                      <a:r>
                        <a:rPr lang="en-US" sz="1200" b="0" dirty="0" smtClean="0">
                          <a:solidFill>
                            <a:schemeClr val="tx1"/>
                          </a:solidFill>
                          <a:effectLst/>
                          <a:latin typeface="+mn-lt"/>
                        </a:rPr>
                        <a:t>  0</a:t>
                      </a:r>
                      <a:endParaRPr lang="en-US" sz="1200" b="0" dirty="0" smtClean="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457200" rtl="0" eaLnBrk="1" fontAlgn="auto" latinLnBrk="0" hangingPunct="1">
                        <a:lnSpc>
                          <a:spcPct val="100000"/>
                        </a:lnSpc>
                        <a:spcBef>
                          <a:spcPts val="600"/>
                        </a:spcBef>
                        <a:spcAft>
                          <a:spcPts val="600"/>
                        </a:spcAft>
                        <a:buClrTx/>
                        <a:buSzTx/>
                        <a:buFontTx/>
                        <a:buNone/>
                        <a:tabLst/>
                        <a:defRPr/>
                      </a:pPr>
                      <a:r>
                        <a:rPr lang="en-US" sz="1200" b="0" dirty="0" smtClean="0">
                          <a:solidFill>
                            <a:schemeClr val="tx1"/>
                          </a:solidFill>
                          <a:effectLst/>
                          <a:latin typeface="+mn-lt"/>
                        </a:rPr>
                        <a:t>0</a:t>
                      </a:r>
                      <a:endParaRPr lang="en-US" sz="1200" b="0" dirty="0" smtClean="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a:noFill/>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r>
              <a:tr h="248037">
                <a:tc>
                  <a:txBody>
                    <a:bodyPr/>
                    <a:lstStyle/>
                    <a:p>
                      <a:pPr marL="0" marR="0" algn="l">
                        <a:lnSpc>
                          <a:spcPct val="100000"/>
                        </a:lnSpc>
                        <a:spcBef>
                          <a:spcPts val="600"/>
                        </a:spcBef>
                        <a:spcAft>
                          <a:spcPts val="600"/>
                        </a:spcAft>
                      </a:pPr>
                      <a:r>
                        <a:rPr lang="en-US" sz="1200" b="0" dirty="0" err="1" smtClean="0">
                          <a:solidFill>
                            <a:schemeClr val="tx1"/>
                          </a:solidFill>
                          <a:effectLst/>
                          <a:latin typeface="+mn-lt"/>
                        </a:rPr>
                        <a:t>Fatigue</a:t>
                      </a:r>
                      <a:r>
                        <a:rPr lang="en-US" sz="1200" b="0" baseline="30000" dirty="0" err="1" smtClean="0">
                          <a:solidFill>
                            <a:schemeClr val="tx1"/>
                          </a:solidFill>
                          <a:effectLst/>
                          <a:latin typeface="+mn-lt"/>
                        </a:rPr>
                        <a:t>a</a:t>
                      </a:r>
                      <a:endParaRPr lang="en-US" sz="1200" b="0" dirty="0">
                        <a:solidFill>
                          <a:schemeClr val="tx1"/>
                        </a:solidFill>
                        <a:effectLst/>
                        <a:latin typeface="+mn-lt"/>
                        <a:ea typeface="SimSun"/>
                        <a:cs typeface="Arial" panose="020B0604020202020204" pitchFamily="34" charset="0"/>
                      </a:endParaRPr>
                    </a:p>
                  </a:txBody>
                  <a:tcPr marL="25400" marR="25400" marT="0" marB="0" anchor="ctr">
                    <a:lnL>
                      <a:noFill/>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15</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2</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12700" cap="flat" cmpd="sng" algn="ctr">
                      <a:solidFill>
                        <a:srgbClr val="A6A6A6"/>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12</a:t>
                      </a:r>
                      <a:endParaRPr lang="en-US" sz="1200" b="0" dirty="0">
                        <a:solidFill>
                          <a:schemeClr val="tx1"/>
                        </a:solidFill>
                        <a:effectLst/>
                        <a:latin typeface="+mn-lt"/>
                        <a:ea typeface="SimSun"/>
                        <a:cs typeface="Arial" panose="020B0604020202020204" pitchFamily="34" charset="0"/>
                      </a:endParaRPr>
                    </a:p>
                  </a:txBody>
                  <a:tcPr marL="25400" marR="25400" marT="0" marB="0" anchor="ctr">
                    <a:lnL w="12700" cap="flat" cmpd="sng" algn="ctr">
                      <a:solidFill>
                        <a:srgbClr val="A6A6A6"/>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  2</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a:noFill/>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r>
              <a:tr h="248037">
                <a:tc>
                  <a:txBody>
                    <a:bodyPr/>
                    <a:lstStyle/>
                    <a:p>
                      <a:pPr marL="0" marR="0" indent="0" algn="l" defTabSz="457200" rtl="0" eaLnBrk="1" fontAlgn="auto" latinLnBrk="0" hangingPunct="1">
                        <a:lnSpc>
                          <a:spcPct val="100000"/>
                        </a:lnSpc>
                        <a:spcBef>
                          <a:spcPts val="600"/>
                        </a:spcBef>
                        <a:spcAft>
                          <a:spcPts val="600"/>
                        </a:spcAft>
                        <a:buClrTx/>
                        <a:buSzTx/>
                        <a:buFontTx/>
                        <a:buNone/>
                        <a:tabLst/>
                        <a:defRPr/>
                      </a:pPr>
                      <a:r>
                        <a:rPr lang="en-US" sz="1200" b="0" dirty="0" smtClean="0">
                          <a:solidFill>
                            <a:schemeClr val="tx1"/>
                          </a:solidFill>
                          <a:effectLst/>
                          <a:latin typeface="+mn-lt"/>
                        </a:rPr>
                        <a:t>Nausea</a:t>
                      </a:r>
                      <a:endParaRPr lang="en-US" sz="1200" b="0" dirty="0" smtClean="0">
                        <a:solidFill>
                          <a:schemeClr val="tx1"/>
                        </a:solidFill>
                        <a:effectLst/>
                        <a:latin typeface="+mn-lt"/>
                        <a:ea typeface="SimSun"/>
                        <a:cs typeface="Arial" panose="020B0604020202020204" pitchFamily="34" charset="0"/>
                      </a:endParaRPr>
                    </a:p>
                  </a:txBody>
                  <a:tcPr marL="25400" marR="25400" marT="0" marB="0" anchor="ctr">
                    <a:lnL>
                      <a:noFill/>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13</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1</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12700" cap="flat" cmpd="sng" algn="ctr">
                      <a:solidFill>
                        <a:srgbClr val="A6A6A6"/>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  7</a:t>
                      </a:r>
                      <a:endParaRPr lang="en-US" sz="1200" b="0" dirty="0">
                        <a:solidFill>
                          <a:schemeClr val="tx1"/>
                        </a:solidFill>
                        <a:effectLst/>
                        <a:latin typeface="+mn-lt"/>
                        <a:ea typeface="SimSun"/>
                        <a:cs typeface="Arial" panose="020B0604020202020204" pitchFamily="34" charset="0"/>
                      </a:endParaRPr>
                    </a:p>
                  </a:txBody>
                  <a:tcPr marL="25400" marR="25400" marT="0" marB="0" anchor="ctr">
                    <a:lnL w="12700" cap="flat" cmpd="sng" algn="ctr">
                      <a:solidFill>
                        <a:srgbClr val="A6A6A6"/>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  1</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a:noFill/>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r>
              <a:tr h="248037">
                <a:tc>
                  <a:txBody>
                    <a:bodyPr/>
                    <a:lstStyle/>
                    <a:p>
                      <a:pPr marL="0" marR="0" indent="0" algn="l" defTabSz="457200" rtl="0" eaLnBrk="1" fontAlgn="auto" latinLnBrk="0" hangingPunct="1">
                        <a:lnSpc>
                          <a:spcPct val="100000"/>
                        </a:lnSpc>
                        <a:spcBef>
                          <a:spcPts val="600"/>
                        </a:spcBef>
                        <a:spcAft>
                          <a:spcPts val="600"/>
                        </a:spcAft>
                        <a:buClrTx/>
                        <a:buSzTx/>
                        <a:buFontTx/>
                        <a:buNone/>
                        <a:tabLst/>
                        <a:defRPr/>
                      </a:pPr>
                      <a:r>
                        <a:rPr lang="en-US" sz="1200" b="0" dirty="0" smtClean="0">
                          <a:solidFill>
                            <a:schemeClr val="tx1"/>
                          </a:solidFill>
                          <a:effectLst/>
                          <a:latin typeface="+mn-lt"/>
                        </a:rPr>
                        <a:t>Decreased appetite</a:t>
                      </a:r>
                      <a:endParaRPr lang="en-US" sz="1200" b="0" dirty="0" smtClean="0">
                        <a:solidFill>
                          <a:schemeClr val="tx1"/>
                        </a:solidFill>
                        <a:effectLst/>
                        <a:latin typeface="+mn-lt"/>
                        <a:ea typeface="SimSun"/>
                        <a:cs typeface="Arial" panose="020B0604020202020204" pitchFamily="34" charset="0"/>
                      </a:endParaRPr>
                    </a:p>
                  </a:txBody>
                  <a:tcPr marL="25400" marR="25400" marT="0" marB="0" anchor="ctr">
                    <a:lnL>
                      <a:noFill/>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13</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1</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12700" cap="flat" cmpd="sng" algn="ctr">
                      <a:solidFill>
                        <a:srgbClr val="A6A6A6"/>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10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12700" cap="flat" cmpd="sng" algn="ctr">
                      <a:solidFill>
                        <a:srgbClr val="A6A6A6"/>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  1 </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a:noFill/>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r>
              <a:tr h="248037">
                <a:tc>
                  <a:txBody>
                    <a:bodyPr/>
                    <a:lstStyle/>
                    <a:p>
                      <a:pPr marL="0" marR="0" indent="0" algn="l" defTabSz="457200" rtl="0" eaLnBrk="1" fontAlgn="auto" latinLnBrk="0" hangingPunct="1">
                        <a:lnSpc>
                          <a:spcPct val="100000"/>
                        </a:lnSpc>
                        <a:spcBef>
                          <a:spcPts val="600"/>
                        </a:spcBef>
                        <a:spcAft>
                          <a:spcPts val="600"/>
                        </a:spcAft>
                        <a:buClrTx/>
                        <a:buSzTx/>
                        <a:buFontTx/>
                        <a:buNone/>
                        <a:tabLst/>
                        <a:defRPr/>
                      </a:pPr>
                      <a:r>
                        <a:rPr lang="en-US" sz="1200" b="0" dirty="0" err="1" smtClean="0">
                          <a:solidFill>
                            <a:schemeClr val="tx1"/>
                          </a:solidFill>
                          <a:effectLst/>
                          <a:latin typeface="+mn-lt"/>
                        </a:rPr>
                        <a:t>Paronychia</a:t>
                      </a:r>
                      <a:r>
                        <a:rPr lang="en-US" sz="1200" b="0" baseline="30000" dirty="0" err="1" smtClean="0">
                          <a:solidFill>
                            <a:schemeClr val="tx1"/>
                          </a:solidFill>
                          <a:effectLst/>
                          <a:latin typeface="+mn-lt"/>
                        </a:rPr>
                        <a:t>a</a:t>
                      </a:r>
                      <a:endParaRPr lang="en-US" sz="1200" b="0" dirty="0" smtClean="0">
                        <a:solidFill>
                          <a:schemeClr val="tx1"/>
                        </a:solidFill>
                        <a:effectLst/>
                        <a:latin typeface="+mn-lt"/>
                        <a:ea typeface="SimSun"/>
                        <a:cs typeface="Arial" panose="020B0604020202020204" pitchFamily="34" charset="0"/>
                      </a:endParaRPr>
                    </a:p>
                  </a:txBody>
                  <a:tcPr marL="25400" marR="25400" marT="0" marB="0" anchor="ctr">
                    <a:lnL>
                      <a:noFill/>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11</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1</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12700" cap="flat" cmpd="sng" algn="ctr">
                      <a:solidFill>
                        <a:srgbClr val="A6A6A6"/>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  4</a:t>
                      </a:r>
                      <a:endParaRPr lang="en-US" sz="1200" b="0" dirty="0">
                        <a:solidFill>
                          <a:schemeClr val="tx1"/>
                        </a:solidFill>
                        <a:effectLst/>
                        <a:latin typeface="+mn-lt"/>
                        <a:ea typeface="SimSun"/>
                        <a:cs typeface="Arial" panose="020B0604020202020204" pitchFamily="34" charset="0"/>
                      </a:endParaRPr>
                    </a:p>
                  </a:txBody>
                  <a:tcPr marL="25400" marR="25400" marT="0" marB="0" anchor="ctr">
                    <a:lnL w="12700" cap="flat" cmpd="sng" algn="ctr">
                      <a:solidFill>
                        <a:srgbClr val="A6A6A6"/>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&lt;1</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a:noFill/>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r>
              <a:tr h="248037">
                <a:tc>
                  <a:txBody>
                    <a:bodyPr/>
                    <a:lstStyle/>
                    <a:p>
                      <a:pPr marL="0" marR="0" indent="0" algn="l" defTabSz="457200" rtl="0" eaLnBrk="1" fontAlgn="auto" latinLnBrk="0" hangingPunct="1">
                        <a:lnSpc>
                          <a:spcPct val="100000"/>
                        </a:lnSpc>
                        <a:spcBef>
                          <a:spcPts val="600"/>
                        </a:spcBef>
                        <a:spcAft>
                          <a:spcPts val="600"/>
                        </a:spcAft>
                        <a:buClrTx/>
                        <a:buSzTx/>
                        <a:buFontTx/>
                        <a:buNone/>
                        <a:tabLst/>
                        <a:defRPr/>
                      </a:pPr>
                      <a:r>
                        <a:rPr lang="en-US" sz="1200" b="0" dirty="0" smtClean="0">
                          <a:solidFill>
                            <a:schemeClr val="tx1"/>
                          </a:solidFill>
                          <a:effectLst/>
                          <a:latin typeface="+mn-lt"/>
                        </a:rPr>
                        <a:t>Dry skin</a:t>
                      </a:r>
                      <a:endParaRPr lang="en-US" sz="1200" b="0" dirty="0" smtClean="0">
                        <a:solidFill>
                          <a:schemeClr val="tx1"/>
                        </a:solidFill>
                        <a:effectLst/>
                        <a:latin typeface="+mn-lt"/>
                        <a:ea typeface="SimSun"/>
                        <a:cs typeface="Arial" panose="020B0604020202020204" pitchFamily="34" charset="0"/>
                      </a:endParaRPr>
                    </a:p>
                  </a:txBody>
                  <a:tcPr marL="25400" marR="25400" marT="0" marB="0" anchor="ctr">
                    <a:lnL>
                      <a:noFill/>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  9</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1</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12700" cap="flat" cmpd="sng" algn="ctr">
                      <a:solidFill>
                        <a:srgbClr val="A6A6A6"/>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10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12700" cap="flat" cmpd="sng" algn="ctr">
                      <a:solidFill>
                        <a:srgbClr val="A6A6A6"/>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  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a:noFill/>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r>
              <a:tr h="248037">
                <a:tc>
                  <a:txBody>
                    <a:bodyPr/>
                    <a:lstStyle/>
                    <a:p>
                      <a:pPr marL="0" marR="0" indent="0" algn="l" defTabSz="457200" rtl="0" eaLnBrk="1" fontAlgn="auto" latinLnBrk="0" hangingPunct="1">
                        <a:lnSpc>
                          <a:spcPct val="100000"/>
                        </a:lnSpc>
                        <a:spcBef>
                          <a:spcPts val="600"/>
                        </a:spcBef>
                        <a:spcAft>
                          <a:spcPts val="600"/>
                        </a:spcAft>
                        <a:buClrTx/>
                        <a:buSzTx/>
                        <a:buFontTx/>
                        <a:buNone/>
                        <a:tabLst/>
                        <a:defRPr/>
                      </a:pPr>
                      <a:r>
                        <a:rPr lang="en-US" sz="1200" b="0" dirty="0" smtClean="0">
                          <a:solidFill>
                            <a:schemeClr val="tx1"/>
                          </a:solidFill>
                          <a:effectLst/>
                          <a:latin typeface="+mn-lt"/>
                        </a:rPr>
                        <a:t>Pruritus</a:t>
                      </a:r>
                      <a:endParaRPr lang="en-US" sz="1200" b="0" dirty="0" smtClean="0">
                        <a:solidFill>
                          <a:schemeClr val="tx1"/>
                        </a:solidFill>
                        <a:effectLst/>
                        <a:latin typeface="+mn-lt"/>
                        <a:ea typeface="SimSun"/>
                        <a:cs typeface="Arial" panose="020B0604020202020204" pitchFamily="34" charset="0"/>
                      </a:endParaRPr>
                    </a:p>
                  </a:txBody>
                  <a:tcPr marL="25400" marR="25400" marT="0" marB="0" anchor="ctr">
                    <a:lnL>
                      <a:noFill/>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baseline="0" dirty="0" smtClean="0">
                          <a:solidFill>
                            <a:schemeClr val="tx1"/>
                          </a:solidFill>
                          <a:effectLst/>
                          <a:latin typeface="+mn-lt"/>
                          <a:ea typeface="SimSun"/>
                          <a:cs typeface="Arial" panose="020B0604020202020204" pitchFamily="34" charset="0"/>
                        </a:rPr>
                        <a:t>  8</a:t>
                      </a:r>
                      <a:endParaRPr lang="en-US" sz="1200" b="0" baseline="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400050" marR="0" indent="0" algn="l">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&lt;1</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12700" cap="flat" cmpd="sng" algn="ctr">
                      <a:solidFill>
                        <a:srgbClr val="A6A6A6"/>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12</a:t>
                      </a:r>
                      <a:endParaRPr lang="en-US" sz="1200" b="0" dirty="0">
                        <a:solidFill>
                          <a:schemeClr val="tx1"/>
                        </a:solidFill>
                        <a:effectLst/>
                        <a:latin typeface="+mn-lt"/>
                        <a:ea typeface="SimSun"/>
                        <a:cs typeface="Arial" panose="020B0604020202020204" pitchFamily="34" charset="0"/>
                      </a:endParaRPr>
                    </a:p>
                  </a:txBody>
                  <a:tcPr marL="25400" marR="25400" marT="0" marB="0" anchor="ctr">
                    <a:lnL w="12700" cap="flat" cmpd="sng" algn="ctr">
                      <a:solidFill>
                        <a:srgbClr val="A6A6A6"/>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  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a:noFill/>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tcPr>
                </a:tc>
              </a:tr>
              <a:tr h="248037">
                <a:tc>
                  <a:txBody>
                    <a:bodyPr/>
                    <a:lstStyle/>
                    <a:p>
                      <a:pPr marL="0" marR="0" algn="l">
                        <a:lnSpc>
                          <a:spcPct val="100000"/>
                        </a:lnSpc>
                        <a:spcBef>
                          <a:spcPts val="600"/>
                        </a:spcBef>
                        <a:spcAft>
                          <a:spcPts val="600"/>
                        </a:spcAft>
                      </a:pPr>
                      <a:r>
                        <a:rPr lang="en-US" sz="1200" b="0" dirty="0">
                          <a:solidFill>
                            <a:schemeClr val="tx1"/>
                          </a:solidFill>
                          <a:effectLst/>
                          <a:latin typeface="+mn-lt"/>
                        </a:rPr>
                        <a:t>Vomiting</a:t>
                      </a:r>
                      <a:endParaRPr lang="en-US" sz="1200" b="0" dirty="0">
                        <a:solidFill>
                          <a:schemeClr val="tx1"/>
                        </a:solidFill>
                        <a:effectLst/>
                        <a:latin typeface="+mn-lt"/>
                        <a:ea typeface="SimSun"/>
                        <a:cs typeface="Arial" panose="020B0604020202020204" pitchFamily="34" charset="0"/>
                      </a:endParaRPr>
                    </a:p>
                  </a:txBody>
                  <a:tcPr marL="25400" marR="25400" marT="0" marB="0" anchor="ctr">
                    <a:lnL>
                      <a:noFill/>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  8</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1</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12700" cap="flat" cmpd="sng" algn="ctr">
                      <a:solidFill>
                        <a:srgbClr val="A6A6A6"/>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  3</a:t>
                      </a:r>
                      <a:endParaRPr lang="en-US" sz="1200" b="0" dirty="0">
                        <a:solidFill>
                          <a:schemeClr val="tx1"/>
                        </a:solidFill>
                        <a:effectLst/>
                        <a:latin typeface="+mn-lt"/>
                        <a:ea typeface="SimSun"/>
                        <a:cs typeface="Arial" panose="020B0604020202020204" pitchFamily="34" charset="0"/>
                      </a:endParaRPr>
                    </a:p>
                  </a:txBody>
                  <a:tcPr marL="25400" marR="25400" marT="0" marB="0" anchor="ctr">
                    <a:lnL w="12700" cap="flat" cmpd="sng" algn="ctr">
                      <a:solidFill>
                        <a:srgbClr val="A6A6A6"/>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  1</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a:noFill/>
                    </a:lnR>
                    <a:lnT w="6350" cap="flat" cmpd="sng" algn="ctr">
                      <a:solidFill>
                        <a:schemeClr val="tx1">
                          <a:lumMod val="65000"/>
                          <a:lumOff val="35000"/>
                        </a:schemeClr>
                      </a:solidFill>
                      <a:prstDash val="solid"/>
                      <a:round/>
                      <a:headEnd type="none" w="med" len="med"/>
                      <a:tailEnd type="none" w="med" len="med"/>
                    </a:lnT>
                    <a:lnB w="6350" cap="flat" cmpd="sng" algn="ctr">
                      <a:solidFill>
                        <a:schemeClr val="tx1">
                          <a:lumMod val="65000"/>
                          <a:lumOff val="35000"/>
                        </a:schemeClr>
                      </a:solidFill>
                      <a:prstDash val="solid"/>
                      <a:round/>
                      <a:headEnd type="none" w="med" len="med"/>
                      <a:tailEnd type="none" w="med" len="med"/>
                    </a:lnB>
                    <a:lnTlToBr w="12700" cmpd="sng">
                      <a:noFill/>
                      <a:prstDash val="solid"/>
                    </a:lnTlToBr>
                    <a:lnBlToTr w="12700" cmpd="sng">
                      <a:noFill/>
                      <a:prstDash val="solid"/>
                    </a:lnBlToTr>
                    <a:noFill/>
                  </a:tcPr>
                </a:tc>
              </a:tr>
              <a:tr h="248037">
                <a:tc>
                  <a:txBody>
                    <a:bodyPr/>
                    <a:lstStyle/>
                    <a:p>
                      <a:pPr marL="0" marR="0" algn="l">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Dehydration</a:t>
                      </a:r>
                      <a:endParaRPr lang="en-US" sz="1200" b="0" dirty="0">
                        <a:solidFill>
                          <a:schemeClr val="tx1"/>
                        </a:solidFill>
                        <a:effectLst/>
                        <a:latin typeface="+mn-lt"/>
                        <a:ea typeface="SimSun"/>
                        <a:cs typeface="Arial" panose="020B0604020202020204" pitchFamily="34" charset="0"/>
                      </a:endParaRPr>
                    </a:p>
                  </a:txBody>
                  <a:tcPr marL="25400" marR="25400" marT="0" marB="0" anchor="ctr">
                    <a:lnL>
                      <a:noFill/>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  4</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1</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1</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12700" cap="flat" cmpd="sng" algn="ctr">
                      <a:solidFill>
                        <a:srgbClr val="A6A6A6"/>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  1</a:t>
                      </a:r>
                      <a:endParaRPr lang="en-US" sz="1200" b="0" dirty="0">
                        <a:solidFill>
                          <a:schemeClr val="tx1"/>
                        </a:solidFill>
                        <a:effectLst/>
                        <a:latin typeface="+mn-lt"/>
                        <a:ea typeface="SimSun"/>
                        <a:cs typeface="Arial" panose="020B0604020202020204" pitchFamily="34" charset="0"/>
                      </a:endParaRPr>
                    </a:p>
                  </a:txBody>
                  <a:tcPr marL="25400" marR="25400" marT="0" marB="0" anchor="ctr">
                    <a:lnL w="12700" cap="flat" cmpd="sng" algn="ctr">
                      <a:solidFill>
                        <a:srgbClr val="A6A6A6"/>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  1</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w="6350" cap="flat" cmpd="sng" algn="ctr">
                      <a:solidFill>
                        <a:schemeClr val="tx1">
                          <a:lumMod val="65000"/>
                          <a:lumOff val="35000"/>
                        </a:schemeClr>
                      </a:solidFill>
                      <a:prstDash val="solid"/>
                      <a:round/>
                      <a:headEnd type="none" w="med" len="med"/>
                      <a:tailEnd type="none" w="med" len="med"/>
                    </a:lnR>
                    <a:lnT w="6350" cap="flat" cmpd="sng" algn="ctr">
                      <a:solidFill>
                        <a:schemeClr val="tx1">
                          <a:lumMod val="65000"/>
                          <a:lumOff val="35000"/>
                        </a:schemeClr>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600"/>
                        </a:spcBef>
                        <a:spcAft>
                          <a:spcPts val="600"/>
                        </a:spcAft>
                      </a:pPr>
                      <a:r>
                        <a:rPr lang="en-US" sz="1200" b="0" dirty="0" smtClean="0">
                          <a:solidFill>
                            <a:schemeClr val="tx1"/>
                          </a:solidFill>
                          <a:effectLst/>
                          <a:latin typeface="+mn-lt"/>
                          <a:ea typeface="SimSun"/>
                          <a:cs typeface="Arial" panose="020B0604020202020204" pitchFamily="34" charset="0"/>
                        </a:rPr>
                        <a:t>0</a:t>
                      </a:r>
                      <a:endParaRPr lang="en-US" sz="1200" b="0" dirty="0">
                        <a:solidFill>
                          <a:schemeClr val="tx1"/>
                        </a:solidFill>
                        <a:effectLst/>
                        <a:latin typeface="+mn-lt"/>
                        <a:ea typeface="SimSun"/>
                        <a:cs typeface="Arial" panose="020B0604020202020204" pitchFamily="34" charset="0"/>
                      </a:endParaRPr>
                    </a:p>
                  </a:txBody>
                  <a:tcPr marL="25400" marR="25400" marT="0" marB="0" anchor="ctr">
                    <a:lnL w="6350" cap="flat" cmpd="sng" algn="ctr">
                      <a:solidFill>
                        <a:schemeClr val="tx1">
                          <a:lumMod val="65000"/>
                          <a:lumOff val="35000"/>
                        </a:schemeClr>
                      </a:solidFill>
                      <a:prstDash val="solid"/>
                      <a:round/>
                      <a:headEnd type="none" w="med" len="med"/>
                      <a:tailEnd type="none" w="med" len="med"/>
                    </a:lnL>
                    <a:lnR>
                      <a:noFill/>
                    </a:lnR>
                    <a:lnT w="6350" cap="flat" cmpd="sng" algn="ctr">
                      <a:solidFill>
                        <a:schemeClr val="tx1">
                          <a:lumMod val="65000"/>
                          <a:lumOff val="35000"/>
                        </a:schemeClr>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r>
            </a:tbl>
          </a:graphicData>
        </a:graphic>
      </p:graphicFrame>
      <p:cxnSp>
        <p:nvCxnSpPr>
          <p:cNvPr id="11" name="Straight Connector 10"/>
          <p:cNvCxnSpPr/>
          <p:nvPr/>
        </p:nvCxnSpPr>
        <p:spPr>
          <a:xfrm>
            <a:off x="2692784" y="1998903"/>
            <a:ext cx="3069068" cy="0"/>
          </a:xfrm>
          <a:prstGeom prst="line">
            <a:avLst/>
          </a:prstGeom>
          <a:ln w="28575" cap="rnd" cmpd="sng">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5873980" y="1998903"/>
            <a:ext cx="3069068" cy="0"/>
          </a:xfrm>
          <a:prstGeom prst="line">
            <a:avLst/>
          </a:prstGeom>
          <a:ln w="28575" cap="rnd" cmpd="sng">
            <a:solidFill>
              <a:schemeClr val="accent2"/>
            </a:solidFill>
          </a:ln>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269874" y="6450711"/>
            <a:ext cx="2435282" cy="246221"/>
          </a:xfrm>
          <a:prstGeom prst="rect">
            <a:avLst/>
          </a:prstGeom>
        </p:spPr>
        <p:txBody>
          <a:bodyPr wrap="none">
            <a:spAutoFit/>
          </a:bodyPr>
          <a:lstStyle/>
          <a:p>
            <a:r>
              <a:rPr lang="en-GB" sz="1000" dirty="0" smtClean="0">
                <a:solidFill>
                  <a:schemeClr val="tx1">
                    <a:lumMod val="65000"/>
                    <a:lumOff val="35000"/>
                  </a:schemeClr>
                </a:solidFill>
              </a:rPr>
              <a:t>Soria </a:t>
            </a:r>
            <a:r>
              <a:rPr lang="en-GB" sz="1000" dirty="0">
                <a:solidFill>
                  <a:schemeClr val="tx1">
                    <a:lumMod val="65000"/>
                    <a:lumOff val="35000"/>
                  </a:schemeClr>
                </a:solidFill>
              </a:rPr>
              <a:t>et al. </a:t>
            </a:r>
            <a:r>
              <a:rPr lang="en-GB" sz="1000" dirty="0" smtClean="0">
                <a:solidFill>
                  <a:schemeClr val="tx1">
                    <a:lumMod val="65000"/>
                    <a:lumOff val="35000"/>
                  </a:schemeClr>
                </a:solidFill>
              </a:rPr>
              <a:t>ASCO 2015. </a:t>
            </a:r>
            <a:r>
              <a:rPr lang="en-GB" sz="1000" dirty="0">
                <a:solidFill>
                  <a:schemeClr val="tx1">
                    <a:lumMod val="65000"/>
                    <a:lumOff val="35000"/>
                  </a:schemeClr>
                </a:solidFill>
              </a:rPr>
              <a:t>Abstract </a:t>
            </a:r>
            <a:r>
              <a:rPr lang="en-GB" sz="1000" dirty="0" smtClean="0">
                <a:solidFill>
                  <a:schemeClr val="tx1">
                    <a:lumMod val="65000"/>
                    <a:lumOff val="35000"/>
                  </a:schemeClr>
                </a:solidFill>
              </a:rPr>
              <a:t>8002</a:t>
            </a:r>
            <a:endParaRPr lang="de-DE" sz="1000" dirty="0">
              <a:solidFill>
                <a:schemeClr val="tx1">
                  <a:lumMod val="65000"/>
                  <a:lumOff val="35000"/>
                </a:schemeClr>
              </a:solidFill>
            </a:endParaRPr>
          </a:p>
        </p:txBody>
      </p:sp>
    </p:spTree>
    <p:extLst>
      <p:ext uri="{BB962C8B-B14F-4D97-AF65-F5344CB8AC3E}">
        <p14:creationId xmlns:p14="http://schemas.microsoft.com/office/powerpoint/2010/main" val="378990241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smtClean="0"/>
              <a:t>Ongoing </a:t>
            </a:r>
            <a:r>
              <a:rPr lang="en-US" dirty="0" err="1" smtClean="0"/>
              <a:t>Tumour</a:t>
            </a:r>
            <a:r>
              <a:rPr lang="en-US" dirty="0" smtClean="0"/>
              <a:t> Genomic Analysis</a:t>
            </a:r>
            <a:endParaRPr lang="en-GB" dirty="0"/>
          </a:p>
        </p:txBody>
      </p:sp>
      <p:sp>
        <p:nvSpPr>
          <p:cNvPr id="2" name="Content Placeholder 1"/>
          <p:cNvSpPr>
            <a:spLocks noGrp="1"/>
          </p:cNvSpPr>
          <p:nvPr>
            <p:ph idx="1"/>
          </p:nvPr>
        </p:nvSpPr>
        <p:spPr/>
        <p:txBody>
          <a:bodyPr/>
          <a:lstStyle/>
          <a:p>
            <a:r>
              <a:rPr lang="en-US" sz="2000" dirty="0" err="1" smtClean="0"/>
              <a:t>FoundationOne</a:t>
            </a:r>
            <a:r>
              <a:rPr lang="en-US" sz="2000" baseline="30000" dirty="0" smtClean="0"/>
              <a:t>™</a:t>
            </a:r>
            <a:r>
              <a:rPr lang="en-US" sz="2000" dirty="0" smtClean="0"/>
              <a:t> NGS platform used to assess 300 genes </a:t>
            </a:r>
          </a:p>
          <a:p>
            <a:r>
              <a:rPr lang="en-US" sz="2000" dirty="0" smtClean="0"/>
              <a:t>238 patient samples </a:t>
            </a:r>
            <a:r>
              <a:rPr lang="en-US" sz="2000" dirty="0" err="1" smtClean="0"/>
              <a:t>analysed</a:t>
            </a:r>
            <a:endParaRPr lang="en-US" sz="2000" dirty="0" smtClean="0"/>
          </a:p>
          <a:p>
            <a:r>
              <a:rPr lang="en-US" sz="2000" i="1" dirty="0" smtClean="0"/>
              <a:t>EGFR</a:t>
            </a:r>
            <a:r>
              <a:rPr lang="en-US" sz="2000" dirty="0" smtClean="0"/>
              <a:t> aberrations infrequent and balanced between arms</a:t>
            </a:r>
          </a:p>
          <a:p>
            <a:pPr lvl="1"/>
            <a:r>
              <a:rPr lang="en-US" i="1" dirty="0" err="1" smtClean="0"/>
              <a:t>EGFR</a:t>
            </a:r>
            <a:r>
              <a:rPr lang="en-US" dirty="0" err="1" smtClean="0"/>
              <a:t>m</a:t>
            </a:r>
            <a:r>
              <a:rPr lang="en-US" dirty="0" smtClean="0"/>
              <a:t>+ n=14, not concentrated in East Asian patients </a:t>
            </a:r>
          </a:p>
          <a:p>
            <a:pPr lvl="1"/>
            <a:r>
              <a:rPr lang="en-US" dirty="0" smtClean="0"/>
              <a:t>CNA n=15</a:t>
            </a:r>
          </a:p>
          <a:p>
            <a:pPr lvl="1"/>
            <a:r>
              <a:rPr lang="en-US" dirty="0" smtClean="0"/>
              <a:t>No correlation of </a:t>
            </a:r>
            <a:r>
              <a:rPr lang="en-US" i="1" dirty="0" smtClean="0"/>
              <a:t>EGFR</a:t>
            </a:r>
            <a:r>
              <a:rPr lang="en-US" dirty="0" smtClean="0"/>
              <a:t> aberrations with PFS/OS</a:t>
            </a:r>
          </a:p>
          <a:p>
            <a:r>
              <a:rPr lang="en-US" sz="2000" dirty="0" smtClean="0"/>
              <a:t>Results to be presented at an upcoming congress </a:t>
            </a:r>
            <a:endParaRPr lang="en-US" sz="2000" dirty="0"/>
          </a:p>
        </p:txBody>
      </p:sp>
      <p:sp>
        <p:nvSpPr>
          <p:cNvPr id="10" name="Rectangle 9"/>
          <p:cNvSpPr/>
          <p:nvPr/>
        </p:nvSpPr>
        <p:spPr>
          <a:xfrm>
            <a:off x="269874" y="6154988"/>
            <a:ext cx="6070726" cy="276999"/>
          </a:xfrm>
          <a:prstGeom prst="rect">
            <a:avLst/>
          </a:prstGeom>
        </p:spPr>
        <p:txBody>
          <a:bodyPr wrap="square">
            <a:spAutoFit/>
          </a:bodyPr>
          <a:lstStyle/>
          <a:p>
            <a:r>
              <a:rPr lang="en-US" sz="1200" dirty="0" smtClean="0">
                <a:solidFill>
                  <a:schemeClr val="tx1">
                    <a:lumMod val="65000"/>
                    <a:lumOff val="35000"/>
                  </a:schemeClr>
                </a:solidFill>
              </a:rPr>
              <a:t>NGS = next-generation </a:t>
            </a:r>
            <a:r>
              <a:rPr lang="en-US" sz="1200" dirty="0">
                <a:solidFill>
                  <a:schemeClr val="tx1">
                    <a:lumMod val="65000"/>
                    <a:lumOff val="35000"/>
                  </a:schemeClr>
                </a:solidFill>
              </a:rPr>
              <a:t>sequencing; </a:t>
            </a:r>
            <a:r>
              <a:rPr lang="en-US" sz="1200" dirty="0" smtClean="0">
                <a:solidFill>
                  <a:schemeClr val="tx1">
                    <a:lumMod val="65000"/>
                    <a:lumOff val="35000"/>
                  </a:schemeClr>
                </a:solidFill>
              </a:rPr>
              <a:t>CNA = copy </a:t>
            </a:r>
            <a:r>
              <a:rPr lang="en-US" sz="1200" dirty="0">
                <a:solidFill>
                  <a:schemeClr val="tx1">
                    <a:lumMod val="65000"/>
                    <a:lumOff val="35000"/>
                  </a:schemeClr>
                </a:solidFill>
              </a:rPr>
              <a:t>number </a:t>
            </a:r>
            <a:r>
              <a:rPr lang="en-US" sz="1200" dirty="0" smtClean="0">
                <a:solidFill>
                  <a:schemeClr val="tx1">
                    <a:lumMod val="65000"/>
                    <a:lumOff val="35000"/>
                  </a:schemeClr>
                </a:solidFill>
              </a:rPr>
              <a:t>alteration.</a:t>
            </a:r>
            <a:endParaRPr lang="en-US" sz="1200" dirty="0">
              <a:solidFill>
                <a:schemeClr val="tx1">
                  <a:lumMod val="65000"/>
                  <a:lumOff val="35000"/>
                </a:schemeClr>
              </a:solidFill>
            </a:endParaRPr>
          </a:p>
        </p:txBody>
      </p:sp>
      <p:sp>
        <p:nvSpPr>
          <p:cNvPr id="5" name="Rectangle 4"/>
          <p:cNvSpPr/>
          <p:nvPr/>
        </p:nvSpPr>
        <p:spPr>
          <a:xfrm>
            <a:off x="269874" y="6450711"/>
            <a:ext cx="2435282" cy="246221"/>
          </a:xfrm>
          <a:prstGeom prst="rect">
            <a:avLst/>
          </a:prstGeom>
        </p:spPr>
        <p:txBody>
          <a:bodyPr wrap="none">
            <a:spAutoFit/>
          </a:bodyPr>
          <a:lstStyle/>
          <a:p>
            <a:r>
              <a:rPr lang="en-GB" sz="1000" dirty="0" smtClean="0">
                <a:solidFill>
                  <a:schemeClr val="tx1">
                    <a:lumMod val="65000"/>
                    <a:lumOff val="35000"/>
                  </a:schemeClr>
                </a:solidFill>
              </a:rPr>
              <a:t>Soria </a:t>
            </a:r>
            <a:r>
              <a:rPr lang="en-GB" sz="1000" dirty="0">
                <a:solidFill>
                  <a:schemeClr val="tx1">
                    <a:lumMod val="65000"/>
                    <a:lumOff val="35000"/>
                  </a:schemeClr>
                </a:solidFill>
              </a:rPr>
              <a:t>et al. </a:t>
            </a:r>
            <a:r>
              <a:rPr lang="en-GB" sz="1000" dirty="0" smtClean="0">
                <a:solidFill>
                  <a:schemeClr val="tx1">
                    <a:lumMod val="65000"/>
                    <a:lumOff val="35000"/>
                  </a:schemeClr>
                </a:solidFill>
              </a:rPr>
              <a:t>ASCO 2015. </a:t>
            </a:r>
            <a:r>
              <a:rPr lang="en-GB" sz="1000" dirty="0">
                <a:solidFill>
                  <a:schemeClr val="tx1">
                    <a:lumMod val="65000"/>
                    <a:lumOff val="35000"/>
                  </a:schemeClr>
                </a:solidFill>
              </a:rPr>
              <a:t>Abstract </a:t>
            </a:r>
            <a:r>
              <a:rPr lang="en-GB" sz="1000" dirty="0" smtClean="0">
                <a:solidFill>
                  <a:schemeClr val="tx1">
                    <a:lumMod val="65000"/>
                    <a:lumOff val="35000"/>
                  </a:schemeClr>
                </a:solidFill>
              </a:rPr>
              <a:t>8002</a:t>
            </a:r>
            <a:endParaRPr lang="de-DE" sz="1000" dirty="0">
              <a:solidFill>
                <a:schemeClr val="tx1">
                  <a:lumMod val="65000"/>
                  <a:lumOff val="35000"/>
                </a:schemeClr>
              </a:solidFill>
            </a:endParaRPr>
          </a:p>
        </p:txBody>
      </p:sp>
    </p:spTree>
    <p:extLst>
      <p:ext uri="{BB962C8B-B14F-4D97-AF65-F5344CB8AC3E}">
        <p14:creationId xmlns:p14="http://schemas.microsoft.com/office/powerpoint/2010/main" val="51550881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mtClean="0"/>
              <a:t>Summary</a:t>
            </a:r>
            <a:endParaRPr lang="en-US" dirty="0"/>
          </a:p>
        </p:txBody>
      </p:sp>
      <p:sp>
        <p:nvSpPr>
          <p:cNvPr id="2" name="Content Placeholder 1"/>
          <p:cNvSpPr>
            <a:spLocks noGrp="1"/>
          </p:cNvSpPr>
          <p:nvPr>
            <p:ph idx="1"/>
          </p:nvPr>
        </p:nvSpPr>
        <p:spPr/>
        <p:txBody>
          <a:bodyPr/>
          <a:lstStyle/>
          <a:p>
            <a:r>
              <a:rPr lang="en-GB" sz="2000" dirty="0" smtClean="0">
                <a:solidFill>
                  <a:schemeClr val="tx1">
                    <a:lumMod val="75000"/>
                    <a:lumOff val="25000"/>
                  </a:schemeClr>
                </a:solidFill>
              </a:rPr>
              <a:t>LUX-Lung 8 is the largest phase 3 trial in the second-line treatment for SCC of the lung  </a:t>
            </a:r>
          </a:p>
          <a:p>
            <a:pPr marL="233363" lvl="1" indent="-233363">
              <a:spcBef>
                <a:spcPts val="1400"/>
              </a:spcBef>
              <a:buClr>
                <a:srgbClr val="1CBECA"/>
              </a:buClr>
              <a:buFont typeface="Arial" pitchFamily="34" charset="0"/>
              <a:buChar char="•"/>
            </a:pPr>
            <a:r>
              <a:rPr lang="en-GB" sz="2000" dirty="0" smtClean="0">
                <a:solidFill>
                  <a:schemeClr val="tx1">
                    <a:lumMod val="75000"/>
                    <a:lumOff val="25000"/>
                  </a:schemeClr>
                </a:solidFill>
              </a:rPr>
              <a:t>In this head-to-head trial, afatinib showed a significant reduction in the risk of death and disease progression by 19% when compared to erlotinib </a:t>
            </a:r>
          </a:p>
          <a:p>
            <a:pPr marL="233363" lvl="1" indent="-233363">
              <a:spcBef>
                <a:spcPts val="1400"/>
              </a:spcBef>
              <a:buClr>
                <a:srgbClr val="1CBECA"/>
              </a:buClr>
              <a:buFont typeface="Arial" pitchFamily="34" charset="0"/>
              <a:buChar char="•"/>
            </a:pPr>
            <a:r>
              <a:rPr lang="en-GB" sz="2000" dirty="0" smtClean="0">
                <a:solidFill>
                  <a:schemeClr val="tx1">
                    <a:lumMod val="75000"/>
                    <a:lumOff val="25000"/>
                  </a:schemeClr>
                </a:solidFill>
              </a:rPr>
              <a:t>Consistent advantage across all endpoints and subgroups </a:t>
            </a:r>
          </a:p>
          <a:p>
            <a:pPr marL="233363" lvl="1" indent="-233363">
              <a:spcBef>
                <a:spcPts val="1400"/>
              </a:spcBef>
              <a:buClr>
                <a:srgbClr val="1CBECA"/>
              </a:buClr>
              <a:buFont typeface="Arial" pitchFamily="34" charset="0"/>
              <a:buChar char="•"/>
            </a:pPr>
            <a:r>
              <a:rPr lang="en-GB" sz="2000" dirty="0" smtClean="0">
                <a:solidFill>
                  <a:schemeClr val="tx1">
                    <a:lumMod val="75000"/>
                    <a:lumOff val="25000"/>
                  </a:schemeClr>
                </a:solidFill>
              </a:rPr>
              <a:t>Overall symptom relief and </a:t>
            </a:r>
            <a:r>
              <a:rPr lang="en-GB" sz="2000" dirty="0" err="1" smtClean="0">
                <a:solidFill>
                  <a:schemeClr val="tx1">
                    <a:lumMod val="75000"/>
                    <a:lumOff val="25000"/>
                  </a:schemeClr>
                </a:solidFill>
              </a:rPr>
              <a:t>QoL</a:t>
            </a:r>
            <a:r>
              <a:rPr lang="en-GB" sz="2000" dirty="0" smtClean="0">
                <a:solidFill>
                  <a:schemeClr val="tx1">
                    <a:lumMod val="75000"/>
                    <a:lumOff val="25000"/>
                  </a:schemeClr>
                </a:solidFill>
              </a:rPr>
              <a:t> measures favouring afatinib </a:t>
            </a:r>
          </a:p>
          <a:p>
            <a:r>
              <a:rPr lang="en-GB" sz="2000" dirty="0" smtClean="0">
                <a:solidFill>
                  <a:schemeClr val="tx1">
                    <a:lumMod val="75000"/>
                    <a:lumOff val="25000"/>
                  </a:schemeClr>
                </a:solidFill>
              </a:rPr>
              <a:t>Pattern of AEs consistent with EGFR inhibition in both arms with similar rate of severe, serious, and fatal AEs</a:t>
            </a:r>
          </a:p>
          <a:p>
            <a:r>
              <a:rPr lang="en-GB" sz="2000" dirty="0" smtClean="0">
                <a:solidFill>
                  <a:schemeClr val="tx1">
                    <a:lumMod val="75000"/>
                    <a:lumOff val="25000"/>
                  </a:schemeClr>
                </a:solidFill>
              </a:rPr>
              <a:t>Afatinib should be the TKI of choice in second-line treatment of patients with SCC of the lung </a:t>
            </a:r>
          </a:p>
        </p:txBody>
      </p:sp>
      <p:sp>
        <p:nvSpPr>
          <p:cNvPr id="4" name="Rectangle 3"/>
          <p:cNvSpPr/>
          <p:nvPr/>
        </p:nvSpPr>
        <p:spPr>
          <a:xfrm>
            <a:off x="269874" y="6450711"/>
            <a:ext cx="2435282" cy="246221"/>
          </a:xfrm>
          <a:prstGeom prst="rect">
            <a:avLst/>
          </a:prstGeom>
        </p:spPr>
        <p:txBody>
          <a:bodyPr wrap="none">
            <a:spAutoFit/>
          </a:bodyPr>
          <a:lstStyle/>
          <a:p>
            <a:r>
              <a:rPr lang="en-GB" sz="1000" dirty="0" smtClean="0">
                <a:solidFill>
                  <a:schemeClr val="tx1">
                    <a:lumMod val="65000"/>
                    <a:lumOff val="35000"/>
                  </a:schemeClr>
                </a:solidFill>
              </a:rPr>
              <a:t>Soria </a:t>
            </a:r>
            <a:r>
              <a:rPr lang="en-GB" sz="1000" dirty="0">
                <a:solidFill>
                  <a:schemeClr val="tx1">
                    <a:lumMod val="65000"/>
                    <a:lumOff val="35000"/>
                  </a:schemeClr>
                </a:solidFill>
              </a:rPr>
              <a:t>et al. </a:t>
            </a:r>
            <a:r>
              <a:rPr lang="en-GB" sz="1000" dirty="0" smtClean="0">
                <a:solidFill>
                  <a:schemeClr val="tx1">
                    <a:lumMod val="65000"/>
                    <a:lumOff val="35000"/>
                  </a:schemeClr>
                </a:solidFill>
              </a:rPr>
              <a:t>ASCO 2015. </a:t>
            </a:r>
            <a:r>
              <a:rPr lang="en-GB" sz="1000" dirty="0">
                <a:solidFill>
                  <a:schemeClr val="tx1">
                    <a:lumMod val="65000"/>
                    <a:lumOff val="35000"/>
                  </a:schemeClr>
                </a:solidFill>
              </a:rPr>
              <a:t>Abstract </a:t>
            </a:r>
            <a:r>
              <a:rPr lang="en-GB" sz="1000" dirty="0" smtClean="0">
                <a:solidFill>
                  <a:schemeClr val="tx1">
                    <a:lumMod val="65000"/>
                    <a:lumOff val="35000"/>
                  </a:schemeClr>
                </a:solidFill>
              </a:rPr>
              <a:t>8002</a:t>
            </a:r>
            <a:endParaRPr lang="de-DE" sz="1000" dirty="0">
              <a:solidFill>
                <a:schemeClr val="tx1">
                  <a:lumMod val="65000"/>
                  <a:lumOff val="35000"/>
                </a:schemeClr>
              </a:solidFill>
            </a:endParaRPr>
          </a:p>
        </p:txBody>
      </p:sp>
    </p:spTree>
    <p:extLst>
      <p:ext uri="{BB962C8B-B14F-4D97-AF65-F5344CB8AC3E}">
        <p14:creationId xmlns:p14="http://schemas.microsoft.com/office/powerpoint/2010/main" val="176608577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ctrTitle"/>
          </p:nvPr>
        </p:nvSpPr>
        <p:spPr>
          <a:xfrm>
            <a:off x="1626568" y="1558058"/>
            <a:ext cx="6907831" cy="1818959"/>
          </a:xfrm>
        </p:spPr>
        <p:txBody>
          <a:bodyPr/>
          <a:lstStyle/>
          <a:p>
            <a:r>
              <a:rPr lang="en-US" dirty="0" smtClean="0"/>
              <a:t>LUX-Lung 8 </a:t>
            </a:r>
            <a:br>
              <a:rPr lang="en-US" dirty="0" smtClean="0"/>
            </a:br>
            <a:r>
              <a:rPr lang="en-US" dirty="0" smtClean="0"/>
              <a:t>Patient-Reported Outcomes</a:t>
            </a:r>
            <a:endParaRPr lang="en-US" dirty="0"/>
          </a:p>
        </p:txBody>
      </p:sp>
      <p:sp>
        <p:nvSpPr>
          <p:cNvPr id="5" name="Subtitle 2"/>
          <p:cNvSpPr>
            <a:spLocks noGrp="1"/>
          </p:cNvSpPr>
          <p:nvPr>
            <p:ph type="subTitle" idx="1"/>
          </p:nvPr>
        </p:nvSpPr>
        <p:spPr>
          <a:xfrm>
            <a:off x="1626569" y="3569688"/>
            <a:ext cx="5996357" cy="1752600"/>
          </a:xfrm>
        </p:spPr>
        <p:txBody>
          <a:bodyPr/>
          <a:lstStyle/>
          <a:p>
            <a:r>
              <a:rPr lang="en-US" dirty="0" err="1"/>
              <a:t>Gadgeel</a:t>
            </a:r>
            <a:r>
              <a:rPr lang="en-US" dirty="0"/>
              <a:t> et al. </a:t>
            </a:r>
            <a:r>
              <a:rPr lang="de-DE" dirty="0" smtClean="0"/>
              <a:t>ASCO 2015 Abstract 8100</a:t>
            </a:r>
          </a:p>
          <a:p>
            <a:r>
              <a:rPr lang="en-US" dirty="0"/>
              <a:t>Poster 425</a:t>
            </a:r>
            <a:endParaRPr lang="de-DE" dirty="0"/>
          </a:p>
        </p:txBody>
      </p:sp>
    </p:spTree>
    <p:extLst>
      <p:ext uri="{BB962C8B-B14F-4D97-AF65-F5344CB8AC3E}">
        <p14:creationId xmlns:p14="http://schemas.microsoft.com/office/powerpoint/2010/main" val="178122244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quarter" idx="4294967295"/>
          </p:nvPr>
        </p:nvSpPr>
        <p:spPr>
          <a:xfrm>
            <a:off x="269874" y="6277970"/>
            <a:ext cx="8351838" cy="473960"/>
          </a:xfrm>
        </p:spPr>
        <p:txBody>
          <a:bodyPr/>
          <a:lstStyle/>
          <a:p>
            <a:pPr marL="0" indent="0">
              <a:spcBef>
                <a:spcPts val="400"/>
              </a:spcBef>
              <a:buNone/>
            </a:pPr>
            <a:r>
              <a:rPr lang="en-GB" sz="1000" dirty="0" smtClean="0">
                <a:latin typeface="Arial" panose="020B0604020202020204" pitchFamily="34" charset="0"/>
                <a:cs typeface="Arial" panose="020B0604020202020204" pitchFamily="34" charset="0"/>
              </a:rPr>
              <a:t>1. Peppercorn </a:t>
            </a:r>
            <a:r>
              <a:rPr lang="en-GB" sz="1000" dirty="0">
                <a:latin typeface="Arial" panose="020B0604020202020204" pitchFamily="34" charset="0"/>
                <a:cs typeface="Arial" panose="020B0604020202020204" pitchFamily="34" charset="0"/>
              </a:rPr>
              <a:t>JM, et al. J </a:t>
            </a:r>
            <a:r>
              <a:rPr lang="en-GB" sz="1000" dirty="0" err="1">
                <a:latin typeface="Arial" panose="020B0604020202020204" pitchFamily="34" charset="0"/>
                <a:cs typeface="Arial" panose="020B0604020202020204" pitchFamily="34" charset="0"/>
              </a:rPr>
              <a:t>Clin</a:t>
            </a:r>
            <a:r>
              <a:rPr lang="en-GB" sz="1000" dirty="0">
                <a:latin typeface="Arial" panose="020B0604020202020204" pitchFamily="34" charset="0"/>
                <a:cs typeface="Arial" panose="020B0604020202020204" pitchFamily="34" charset="0"/>
              </a:rPr>
              <a:t> </a:t>
            </a:r>
            <a:r>
              <a:rPr lang="en-GB" sz="1000" dirty="0" err="1">
                <a:latin typeface="Arial" panose="020B0604020202020204" pitchFamily="34" charset="0"/>
                <a:cs typeface="Arial" panose="020B0604020202020204" pitchFamily="34" charset="0"/>
              </a:rPr>
              <a:t>Oncol</a:t>
            </a:r>
            <a:r>
              <a:rPr lang="en-GB" sz="1000" dirty="0">
                <a:latin typeface="Arial" panose="020B0604020202020204" pitchFamily="34" charset="0"/>
                <a:cs typeface="Arial" panose="020B0604020202020204" pitchFamily="34" charset="0"/>
              </a:rPr>
              <a:t> </a:t>
            </a:r>
            <a:r>
              <a:rPr lang="en-GB" sz="1000" dirty="0" smtClean="0">
                <a:latin typeface="Arial" panose="020B0604020202020204" pitchFamily="34" charset="0"/>
                <a:cs typeface="Arial" panose="020B0604020202020204" pitchFamily="34" charset="0"/>
              </a:rPr>
              <a:t>2011;29:755–60; </a:t>
            </a:r>
          </a:p>
          <a:p>
            <a:pPr marL="0" indent="0">
              <a:spcBef>
                <a:spcPts val="400"/>
              </a:spcBef>
              <a:buNone/>
            </a:pPr>
            <a:r>
              <a:rPr lang="en-GB" sz="1000" dirty="0" smtClean="0">
                <a:latin typeface="Arial" panose="020B0604020202020204" pitchFamily="34" charset="0"/>
                <a:cs typeface="Arial" panose="020B0604020202020204" pitchFamily="34" charset="0"/>
              </a:rPr>
              <a:t>2. </a:t>
            </a:r>
            <a:r>
              <a:rPr lang="en-GB" sz="1000" dirty="0" smtClean="0"/>
              <a:t>Goss </a:t>
            </a:r>
            <a:r>
              <a:rPr lang="en-GB" sz="1000" dirty="0"/>
              <a:t>G, et al. Ann </a:t>
            </a:r>
            <a:r>
              <a:rPr lang="en-GB" sz="1000" dirty="0" err="1"/>
              <a:t>Oncol</a:t>
            </a:r>
            <a:r>
              <a:rPr lang="en-GB" sz="1000" dirty="0"/>
              <a:t> </a:t>
            </a:r>
            <a:r>
              <a:rPr lang="en-GB" sz="1000" dirty="0" smtClean="0"/>
              <a:t>2014;25(Suppl.4</a:t>
            </a:r>
            <a:r>
              <a:rPr lang="en-GB" sz="1000" dirty="0"/>
              <a:t>):iv426–70 (abstract 1222O)</a:t>
            </a:r>
            <a:endParaRPr lang="pt-BR" sz="1000" dirty="0"/>
          </a:p>
          <a:p>
            <a:pPr marL="0" indent="0">
              <a:spcBef>
                <a:spcPts val="400"/>
              </a:spcBef>
              <a:buNone/>
            </a:pPr>
            <a:endParaRPr lang="en-US" sz="1000" dirty="0" smtClean="0"/>
          </a:p>
        </p:txBody>
      </p:sp>
      <p:sp>
        <p:nvSpPr>
          <p:cNvPr id="3" name="Title 2"/>
          <p:cNvSpPr>
            <a:spLocks noGrp="1"/>
          </p:cNvSpPr>
          <p:nvPr>
            <p:ph type="title"/>
          </p:nvPr>
        </p:nvSpPr>
        <p:spPr/>
        <p:txBody>
          <a:bodyPr/>
          <a:lstStyle/>
          <a:p>
            <a:r>
              <a:rPr lang="en-US" dirty="0" smtClean="0"/>
              <a:t>Introduction</a:t>
            </a:r>
            <a:endParaRPr lang="en-GB" dirty="0"/>
          </a:p>
        </p:txBody>
      </p:sp>
      <p:sp>
        <p:nvSpPr>
          <p:cNvPr id="68" name="Content Placeholder 1"/>
          <p:cNvSpPr txBox="1">
            <a:spLocks/>
          </p:cNvSpPr>
          <p:nvPr/>
        </p:nvSpPr>
        <p:spPr>
          <a:xfrm>
            <a:off x="430823" y="1337542"/>
            <a:ext cx="8466825" cy="4707657"/>
          </a:xfrm>
          <a:prstGeom prst="rect">
            <a:avLst/>
          </a:prstGeom>
        </p:spPr>
        <p:txBody>
          <a:bodyPr/>
          <a:lst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174625" indent="-174625">
              <a:spcBef>
                <a:spcPts val="300"/>
              </a:spcBef>
            </a:pPr>
            <a:r>
              <a:rPr lang="en-GB" dirty="0" smtClean="0"/>
              <a:t>Quality of Life (</a:t>
            </a:r>
            <a:r>
              <a:rPr lang="en-GB" dirty="0" err="1" smtClean="0"/>
              <a:t>QoL</a:t>
            </a:r>
            <a:r>
              <a:rPr lang="en-GB" dirty="0" smtClean="0"/>
              <a:t>) and symptom control are important components of </a:t>
            </a:r>
            <a:r>
              <a:rPr lang="en-GB" dirty="0"/>
              <a:t>cancer </a:t>
            </a:r>
            <a:r>
              <a:rPr lang="en-GB" dirty="0" smtClean="0"/>
              <a:t>care</a:t>
            </a:r>
            <a:r>
              <a:rPr lang="en-GB" baseline="30000" dirty="0" smtClean="0"/>
              <a:t>1 </a:t>
            </a:r>
            <a:r>
              <a:rPr lang="en-GB" dirty="0"/>
              <a:t>and consideration of these aspects of patients’ experience of their condition is important </a:t>
            </a:r>
          </a:p>
          <a:p>
            <a:pPr marL="174625" indent="-174625">
              <a:spcBef>
                <a:spcPts val="300"/>
              </a:spcBef>
            </a:pPr>
            <a:endParaRPr lang="en-GB" dirty="0"/>
          </a:p>
          <a:p>
            <a:pPr marL="174625" indent="-174625">
              <a:spcBef>
                <a:spcPts val="300"/>
              </a:spcBef>
            </a:pPr>
            <a:r>
              <a:rPr lang="en-GB" dirty="0"/>
              <a:t>LUX-Lung 8, a prospective, randomized, Phase III global trial, compared afatinib and erlotinib in patients with squamous cell carcinoma (SCC) of the lung following failure of platinum-based chemotherapy</a:t>
            </a:r>
            <a:r>
              <a:rPr lang="en-GB" baseline="30000" dirty="0"/>
              <a:t>2</a:t>
            </a:r>
          </a:p>
          <a:p>
            <a:pPr marL="174625" indent="-174625">
              <a:spcBef>
                <a:spcPts val="300"/>
              </a:spcBef>
            </a:pPr>
            <a:endParaRPr lang="en-GB" dirty="0"/>
          </a:p>
          <a:p>
            <a:pPr marL="174625" indent="-174625">
              <a:spcBef>
                <a:spcPts val="300"/>
              </a:spcBef>
            </a:pPr>
            <a:r>
              <a:rPr lang="en-GB" dirty="0"/>
              <a:t>Here we report results from LUX-Lung 8 with emphasis on </a:t>
            </a:r>
            <a:r>
              <a:rPr lang="en-GB" dirty="0" smtClean="0"/>
              <a:t>     pre-specified patient-reported </a:t>
            </a:r>
            <a:r>
              <a:rPr lang="en-GB" dirty="0"/>
              <a:t>outcome (PRO) </a:t>
            </a:r>
            <a:r>
              <a:rPr lang="en-GB" dirty="0" smtClean="0"/>
              <a:t>endpoints</a:t>
            </a:r>
          </a:p>
          <a:p>
            <a:endParaRPr lang="en-GB" dirty="0"/>
          </a:p>
        </p:txBody>
      </p:sp>
    </p:spTree>
    <p:extLst>
      <p:ext uri="{BB962C8B-B14F-4D97-AF65-F5344CB8AC3E}">
        <p14:creationId xmlns:p14="http://schemas.microsoft.com/office/powerpoint/2010/main" val="243422789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p:cNvSpPr>
            <a:spLocks noGrp="1"/>
          </p:cNvSpPr>
          <p:nvPr>
            <p:ph idx="1"/>
          </p:nvPr>
        </p:nvSpPr>
        <p:spPr>
          <a:xfrm>
            <a:off x="395289" y="1456006"/>
            <a:ext cx="8353424" cy="4763304"/>
          </a:xfrm>
        </p:spPr>
        <p:txBody>
          <a:bodyPr/>
          <a:lstStyle/>
          <a:p>
            <a:pPr marL="0" indent="0">
              <a:spcBef>
                <a:spcPts val="300"/>
              </a:spcBef>
              <a:buNone/>
            </a:pPr>
            <a:r>
              <a:rPr lang="en-GB" dirty="0"/>
              <a:t>Open-label, </a:t>
            </a:r>
            <a:r>
              <a:rPr lang="en-GB" dirty="0" smtClean="0"/>
              <a:t>Global Phase III study</a:t>
            </a:r>
            <a:endParaRPr lang="en-GB" dirty="0"/>
          </a:p>
        </p:txBody>
      </p:sp>
      <p:sp>
        <p:nvSpPr>
          <p:cNvPr id="23" name="Text Placeholder 12"/>
          <p:cNvSpPr>
            <a:spLocks noGrp="1"/>
          </p:cNvSpPr>
          <p:nvPr>
            <p:ph type="body" sz="quarter" idx="13"/>
          </p:nvPr>
        </p:nvSpPr>
        <p:spPr>
          <a:xfrm>
            <a:off x="393525" y="6266960"/>
            <a:ext cx="8341042" cy="402400"/>
          </a:xfrm>
        </p:spPr>
        <p:txBody>
          <a:bodyPr/>
          <a:lstStyle/>
          <a:p>
            <a:pPr lvl="0"/>
            <a:r>
              <a:rPr lang="en-GB" kern="0" dirty="0" smtClean="0"/>
              <a:t>ECOG PS</a:t>
            </a:r>
            <a:r>
              <a:rPr lang="en-GB" kern="0" dirty="0"/>
              <a:t>, Eastern Cooperative Oncology Group performance status; QD, once daily; </a:t>
            </a:r>
            <a:r>
              <a:rPr lang="en-GB" kern="0" dirty="0" smtClean="0"/>
              <a:t>PFS, progression-free survival; OS, overall survival; ORR, objective response rate; DCR, disease control rate; TTD, Time to deterioration</a:t>
            </a:r>
            <a:endParaRPr lang="en-GB" kern="0" dirty="0"/>
          </a:p>
        </p:txBody>
      </p:sp>
      <p:sp>
        <p:nvSpPr>
          <p:cNvPr id="10" name="TextBox 9"/>
          <p:cNvSpPr txBox="1"/>
          <p:nvPr/>
        </p:nvSpPr>
        <p:spPr>
          <a:xfrm>
            <a:off x="3926697" y="3069850"/>
            <a:ext cx="481222" cy="338554"/>
          </a:xfrm>
          <a:prstGeom prst="rect">
            <a:avLst/>
          </a:prstGeom>
          <a:noFill/>
          <a:ln>
            <a:noFill/>
          </a:ln>
        </p:spPr>
        <p:txBody>
          <a:bodyPr wrap="none" rtlCol="0">
            <a:spAutoFit/>
          </a:bodyPr>
          <a:lstStyle/>
          <a:p>
            <a:pPr marL="0" marR="0" lvl="0" indent="0" defTabSz="457200" eaLnBrk="1" fontAlgn="base" latinLnBrk="0" hangingPunct="1">
              <a:lnSpc>
                <a:spcPct val="100000"/>
              </a:lnSpc>
              <a:spcBef>
                <a:spcPct val="0"/>
              </a:spcBef>
              <a:spcAft>
                <a:spcPct val="0"/>
              </a:spcAft>
              <a:buClrTx/>
              <a:buSzTx/>
              <a:buFontTx/>
              <a:buNone/>
              <a:tabLst/>
              <a:defRPr/>
            </a:pPr>
            <a:r>
              <a:rPr kumimoji="0" lang="en-GB" sz="1600" b="1" i="0" u="none" strike="noStrike" kern="0" cap="none" spc="0" normalizeH="0" baseline="0" noProof="0" dirty="0" smtClean="0">
                <a:ln>
                  <a:noFill/>
                </a:ln>
                <a:solidFill>
                  <a:schemeClr val="tx2"/>
                </a:solidFill>
                <a:effectLst/>
                <a:uLnTx/>
                <a:uFillTx/>
              </a:rPr>
              <a:t>1:1</a:t>
            </a:r>
          </a:p>
        </p:txBody>
      </p:sp>
      <p:grpSp>
        <p:nvGrpSpPr>
          <p:cNvPr id="47" name="Group 46"/>
          <p:cNvGrpSpPr/>
          <p:nvPr/>
        </p:nvGrpSpPr>
        <p:grpSpPr>
          <a:xfrm>
            <a:off x="2895601" y="2588205"/>
            <a:ext cx="717160" cy="1416050"/>
            <a:chOff x="2214033" y="4706024"/>
            <a:chExt cx="833967" cy="1416050"/>
          </a:xfrm>
        </p:grpSpPr>
        <p:cxnSp>
          <p:nvCxnSpPr>
            <p:cNvPr id="29" name="Straight Connector 28"/>
            <p:cNvCxnSpPr/>
            <p:nvPr/>
          </p:nvCxnSpPr>
          <p:spPr>
            <a:xfrm>
              <a:off x="2214033" y="5410200"/>
              <a:ext cx="419100" cy="0"/>
            </a:xfrm>
            <a:prstGeom prst="line">
              <a:avLst/>
            </a:prstGeom>
            <a:ln>
              <a:solidFill>
                <a:schemeClr val="tx2"/>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p:cNvCxnSpPr/>
            <p:nvPr/>
          </p:nvCxnSpPr>
          <p:spPr>
            <a:xfrm>
              <a:off x="2633133" y="4706024"/>
              <a:ext cx="0" cy="1416050"/>
            </a:xfrm>
            <a:prstGeom prst="line">
              <a:avLst/>
            </a:prstGeom>
            <a:ln>
              <a:solidFill>
                <a:schemeClr val="tx2"/>
              </a:solidFill>
            </a:ln>
            <a:effectLst/>
          </p:spPr>
          <p:style>
            <a:lnRef idx="2">
              <a:schemeClr val="accent1"/>
            </a:lnRef>
            <a:fillRef idx="0">
              <a:schemeClr val="accent1"/>
            </a:fillRef>
            <a:effectRef idx="1">
              <a:schemeClr val="accent1"/>
            </a:effectRef>
            <a:fontRef idx="minor">
              <a:schemeClr val="tx1"/>
            </a:fontRef>
          </p:style>
        </p:cxnSp>
        <p:cxnSp>
          <p:nvCxnSpPr>
            <p:cNvPr id="43" name="Straight Arrow Connector 42"/>
            <p:cNvCxnSpPr/>
            <p:nvPr/>
          </p:nvCxnSpPr>
          <p:spPr>
            <a:xfrm>
              <a:off x="2633133" y="4706024"/>
              <a:ext cx="414867" cy="0"/>
            </a:xfrm>
            <a:prstGeom prst="straightConnector1">
              <a:avLst/>
            </a:prstGeom>
            <a:ln>
              <a:solidFill>
                <a:schemeClr val="tx2"/>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44" name="Straight Arrow Connector 43"/>
            <p:cNvCxnSpPr/>
            <p:nvPr/>
          </p:nvCxnSpPr>
          <p:spPr>
            <a:xfrm>
              <a:off x="2633133" y="6122074"/>
              <a:ext cx="414867" cy="0"/>
            </a:xfrm>
            <a:prstGeom prst="straightConnector1">
              <a:avLst/>
            </a:prstGeom>
            <a:ln>
              <a:solidFill>
                <a:schemeClr val="tx2"/>
              </a:solidFill>
              <a:tailEnd type="arrow"/>
            </a:ln>
            <a:effectLst/>
          </p:spPr>
          <p:style>
            <a:lnRef idx="2">
              <a:schemeClr val="accent1"/>
            </a:lnRef>
            <a:fillRef idx="0">
              <a:schemeClr val="accent1"/>
            </a:fillRef>
            <a:effectRef idx="1">
              <a:schemeClr val="accent1"/>
            </a:effectRef>
            <a:fontRef idx="minor">
              <a:schemeClr val="tx1"/>
            </a:fontRef>
          </p:style>
        </p:cxnSp>
      </p:grpSp>
      <p:sp>
        <p:nvSpPr>
          <p:cNvPr id="11" name="AutoShape 17"/>
          <p:cNvSpPr>
            <a:spLocks noChangeArrowheads="1"/>
          </p:cNvSpPr>
          <p:nvPr/>
        </p:nvSpPr>
        <p:spPr bwMode="blackWhite">
          <a:xfrm>
            <a:off x="395289" y="1980867"/>
            <a:ext cx="2624177" cy="2533602"/>
          </a:xfrm>
          <a:prstGeom prst="roundRect">
            <a:avLst>
              <a:gd name="adj" fmla="val 11509"/>
            </a:avLst>
          </a:prstGeom>
          <a:solidFill>
            <a:schemeClr val="bg1"/>
          </a:solidFill>
          <a:ln w="15875" algn="ctr">
            <a:solidFill>
              <a:schemeClr val="accent5"/>
            </a:solidFill>
            <a:round/>
            <a:headEnd/>
            <a:tailEnd/>
          </a:ln>
        </p:spPr>
        <p:txBody>
          <a:bodyPr wrap="square" tIns="91440" bIns="109728" anchor="ctr">
            <a:spAutoFit/>
          </a:bodyPr>
          <a:lstStyle/>
          <a:p>
            <a:pPr marL="180975" marR="0" lvl="0" indent="-180975" defTabSz="457200" eaLnBrk="1" fontAlgn="base" latinLnBrk="0" hangingPunct="1">
              <a:lnSpc>
                <a:spcPct val="100000"/>
              </a:lnSpc>
              <a:spcBef>
                <a:spcPts val="300"/>
              </a:spcBef>
              <a:spcAft>
                <a:spcPts val="300"/>
              </a:spcAft>
              <a:buClrTx/>
              <a:buSzTx/>
              <a:buFont typeface="Arial" panose="020B0604020202020204" pitchFamily="34" charset="0"/>
              <a:buChar char="•"/>
              <a:tabLst/>
              <a:defRPr/>
            </a:pPr>
            <a:r>
              <a:rPr kumimoji="0" lang="en-US" sz="1400" b="1" i="0" u="none" strike="noStrike" kern="0" cap="none" spc="0" normalizeH="0" baseline="0" noProof="0" dirty="0" smtClean="0">
                <a:ln>
                  <a:noFill/>
                </a:ln>
                <a:effectLst/>
                <a:uLnTx/>
                <a:uFillTx/>
              </a:rPr>
              <a:t>Stage IIIB/IV NSCLC with squamous histology</a:t>
            </a:r>
            <a:endParaRPr kumimoji="0" lang="en-US" sz="1400" b="1" i="0" u="none" strike="noStrike" kern="0" cap="none" spc="0" normalizeH="0" baseline="30000" noProof="0" dirty="0" smtClean="0">
              <a:ln>
                <a:noFill/>
              </a:ln>
              <a:effectLst/>
              <a:uLnTx/>
              <a:uFillTx/>
            </a:endParaRPr>
          </a:p>
          <a:p>
            <a:pPr marL="180975" marR="0" lvl="0" indent="-180975" defTabSz="457200" eaLnBrk="1" fontAlgn="base" latinLnBrk="0" hangingPunct="1">
              <a:lnSpc>
                <a:spcPct val="100000"/>
              </a:lnSpc>
              <a:spcBef>
                <a:spcPts val="300"/>
              </a:spcBef>
              <a:spcAft>
                <a:spcPts val="300"/>
              </a:spcAft>
              <a:buClrTx/>
              <a:buSzTx/>
              <a:buFont typeface="Arial" panose="020B0604020202020204" pitchFamily="34" charset="0"/>
              <a:buChar char="•"/>
              <a:tabLst/>
              <a:defRPr/>
            </a:pPr>
            <a:r>
              <a:rPr kumimoji="0" lang="en-US" sz="1400" b="1" i="0" u="none" strike="noStrike" kern="0" cap="none" spc="0" normalizeH="0" baseline="0" noProof="0" dirty="0" smtClean="0">
                <a:ln>
                  <a:noFill/>
                </a:ln>
                <a:effectLst/>
                <a:uLnTx/>
                <a:uFillTx/>
              </a:rPr>
              <a:t>Progressed after</a:t>
            </a:r>
            <a:br>
              <a:rPr kumimoji="0" lang="en-US" sz="1400" b="1" i="0" u="none" strike="noStrike" kern="0" cap="none" spc="0" normalizeH="0" baseline="0" noProof="0" dirty="0" smtClean="0">
                <a:ln>
                  <a:noFill/>
                </a:ln>
                <a:effectLst/>
                <a:uLnTx/>
                <a:uFillTx/>
              </a:rPr>
            </a:br>
            <a:r>
              <a:rPr kumimoji="0" lang="en-US" sz="1400" b="1" i="0" u="none" strike="noStrike" kern="0" cap="none" spc="0" normalizeH="0" baseline="0" noProof="0" dirty="0" smtClean="0">
                <a:ln>
                  <a:noFill/>
                </a:ln>
                <a:effectLst/>
                <a:uLnTx/>
                <a:uFillTx/>
              </a:rPr>
              <a:t>≥4 cycles of a first-line platinum-doublet</a:t>
            </a:r>
          </a:p>
          <a:p>
            <a:pPr marL="180975" marR="0" lvl="0" indent="-180975" defTabSz="457200" eaLnBrk="1" fontAlgn="base" latinLnBrk="0" hangingPunct="1">
              <a:lnSpc>
                <a:spcPct val="100000"/>
              </a:lnSpc>
              <a:spcBef>
                <a:spcPts val="300"/>
              </a:spcBef>
              <a:spcAft>
                <a:spcPts val="300"/>
              </a:spcAft>
              <a:buClrTx/>
              <a:buSzTx/>
              <a:buFont typeface="Arial" panose="020B0604020202020204" pitchFamily="34" charset="0"/>
              <a:buChar char="•"/>
              <a:tabLst/>
              <a:defRPr/>
            </a:pPr>
            <a:r>
              <a:rPr kumimoji="0" lang="en-US" sz="1400" b="1" i="0" u="none" strike="noStrike" kern="0" cap="none" spc="0" normalizeH="0" baseline="0" noProof="0" dirty="0" smtClean="0">
                <a:ln>
                  <a:noFill/>
                </a:ln>
                <a:effectLst/>
                <a:uLnTx/>
                <a:uFillTx/>
              </a:rPr>
              <a:t>ECOG PS 0–1</a:t>
            </a:r>
          </a:p>
          <a:p>
            <a:pPr marL="180975" marR="0" lvl="0" indent="-180975" defTabSz="457200" eaLnBrk="1" fontAlgn="base" latinLnBrk="0" hangingPunct="1">
              <a:lnSpc>
                <a:spcPct val="100000"/>
              </a:lnSpc>
              <a:spcBef>
                <a:spcPts val="300"/>
              </a:spcBef>
              <a:spcAft>
                <a:spcPts val="300"/>
              </a:spcAft>
              <a:buClrTx/>
              <a:buSzTx/>
              <a:buFont typeface="Arial" panose="020B0604020202020204" pitchFamily="34" charset="0"/>
              <a:buChar char="•"/>
              <a:tabLst/>
              <a:defRPr/>
            </a:pPr>
            <a:r>
              <a:rPr kumimoji="0" lang="en-US" sz="1400" b="1" i="0" u="none" strike="noStrike" kern="0" cap="none" spc="0" normalizeH="0" baseline="0" noProof="0" dirty="0" smtClean="0">
                <a:ln>
                  <a:noFill/>
                </a:ln>
                <a:effectLst/>
                <a:uLnTx/>
                <a:uFillTx/>
              </a:rPr>
              <a:t>Adequate organ function</a:t>
            </a:r>
          </a:p>
        </p:txBody>
      </p:sp>
      <p:sp>
        <p:nvSpPr>
          <p:cNvPr id="12" name="AutoShape 20"/>
          <p:cNvSpPr>
            <a:spLocks noChangeArrowheads="1"/>
          </p:cNvSpPr>
          <p:nvPr/>
        </p:nvSpPr>
        <p:spPr bwMode="blackWhite">
          <a:xfrm>
            <a:off x="5486649" y="1673805"/>
            <a:ext cx="2910776" cy="3400400"/>
          </a:xfrm>
          <a:prstGeom prst="roundRect">
            <a:avLst>
              <a:gd name="adj" fmla="val 16667"/>
            </a:avLst>
          </a:prstGeom>
          <a:solidFill>
            <a:schemeClr val="bg1"/>
          </a:solidFill>
          <a:ln w="15875" algn="ctr">
            <a:solidFill>
              <a:schemeClr val="accent5"/>
            </a:solidFill>
            <a:round/>
            <a:headEnd/>
            <a:tailEnd/>
          </a:ln>
        </p:spPr>
        <p:txBody>
          <a:bodyPr wrap="none" lIns="0" tIns="72000" rIns="0" anchor="t"/>
          <a:lstStyle/>
          <a:p>
            <a:pPr marL="266700" marR="0" lvl="0" indent="-180975" defTabSz="457200" eaLnBrk="1" fontAlgn="base" latinLnBrk="0" hangingPunct="1">
              <a:lnSpc>
                <a:spcPct val="150000"/>
              </a:lnSpc>
              <a:spcBef>
                <a:spcPct val="0"/>
              </a:spcBef>
              <a:spcAft>
                <a:spcPts val="0"/>
              </a:spcAft>
              <a:buClrTx/>
              <a:buSzTx/>
              <a:buFontTx/>
              <a:buNone/>
              <a:tabLst/>
              <a:defRPr/>
            </a:pPr>
            <a:r>
              <a:rPr kumimoji="0" lang="en-GB" sz="1400" b="1" i="0" strike="noStrike" kern="0" cap="none" spc="0" normalizeH="0" baseline="0" noProof="0" dirty="0" smtClean="0">
                <a:ln>
                  <a:noFill/>
                </a:ln>
                <a:effectLst/>
                <a:uLnTx/>
                <a:uFillTx/>
              </a:rPr>
              <a:t>Primary endpoint</a:t>
            </a:r>
            <a:endParaRPr lang="en-GB" sz="1400" b="1" kern="0" dirty="0" smtClean="0"/>
          </a:p>
          <a:p>
            <a:pPr marL="266700" marR="0" lvl="0" indent="-180975" defTabSz="457200" eaLnBrk="1" fontAlgn="base" latinLnBrk="0" hangingPunct="1">
              <a:lnSpc>
                <a:spcPct val="150000"/>
              </a:lnSpc>
              <a:spcBef>
                <a:spcPct val="0"/>
              </a:spcBef>
              <a:spcAft>
                <a:spcPts val="0"/>
              </a:spcAft>
              <a:buClrTx/>
              <a:buSzTx/>
              <a:buFont typeface="Arial" panose="020B0604020202020204" pitchFamily="34" charset="0"/>
              <a:buChar char="•"/>
              <a:tabLst/>
              <a:defRPr/>
            </a:pPr>
            <a:r>
              <a:rPr kumimoji="0" lang="en-GB" sz="1400" b="1" i="0" strike="noStrike" kern="0" cap="none" spc="0" normalizeH="0" baseline="0" noProof="0" dirty="0" smtClean="0">
                <a:ln>
                  <a:noFill/>
                </a:ln>
                <a:effectLst/>
                <a:uLnTx/>
                <a:uFillTx/>
              </a:rPr>
              <a:t>PFS</a:t>
            </a:r>
          </a:p>
          <a:p>
            <a:pPr marL="266700" marR="0" lvl="0" indent="-180975" defTabSz="457200" eaLnBrk="1" fontAlgn="base" latinLnBrk="0" hangingPunct="1">
              <a:lnSpc>
                <a:spcPct val="150000"/>
              </a:lnSpc>
              <a:spcBef>
                <a:spcPct val="0"/>
              </a:spcBef>
              <a:spcAft>
                <a:spcPts val="0"/>
              </a:spcAft>
              <a:buClrTx/>
              <a:buSzTx/>
              <a:buFontTx/>
              <a:buNone/>
              <a:tabLst/>
              <a:defRPr/>
            </a:pPr>
            <a:r>
              <a:rPr kumimoji="0" lang="en-US" sz="1400" b="1" i="0" strike="noStrike" kern="0" cap="none" spc="0" normalizeH="0" baseline="0" noProof="0" dirty="0" smtClean="0">
                <a:ln>
                  <a:noFill/>
                </a:ln>
                <a:effectLst/>
                <a:uLnTx/>
                <a:uFillTx/>
              </a:rPr>
              <a:t>Key secondary endpoint</a:t>
            </a:r>
            <a:r>
              <a:rPr kumimoji="0" lang="en-US" sz="1400" b="1" i="0" strike="noStrike" kern="0" cap="none" spc="0" normalizeH="0" noProof="0" dirty="0" smtClean="0">
                <a:ln>
                  <a:noFill/>
                </a:ln>
                <a:effectLst/>
                <a:uLnTx/>
                <a:uFillTx/>
              </a:rPr>
              <a:t> </a:t>
            </a:r>
          </a:p>
          <a:p>
            <a:pPr marL="266700" marR="0" lvl="0" indent="-180975" defTabSz="457200" eaLnBrk="1" fontAlgn="base" latinLnBrk="0" hangingPunct="1">
              <a:lnSpc>
                <a:spcPct val="150000"/>
              </a:lnSpc>
              <a:spcBef>
                <a:spcPct val="0"/>
              </a:spcBef>
              <a:spcAft>
                <a:spcPts val="0"/>
              </a:spcAft>
              <a:buClrTx/>
              <a:buSzTx/>
              <a:buFont typeface="Arial" panose="020B0604020202020204" pitchFamily="34" charset="0"/>
              <a:buChar char="•"/>
              <a:tabLst/>
              <a:defRPr/>
            </a:pPr>
            <a:r>
              <a:rPr kumimoji="0" lang="en-US" sz="1400" b="1" i="0" strike="noStrike" kern="0" cap="none" spc="0" normalizeH="0" noProof="0" dirty="0" smtClean="0">
                <a:ln>
                  <a:noFill/>
                </a:ln>
                <a:effectLst/>
                <a:uLnTx/>
                <a:uFillTx/>
              </a:rPr>
              <a:t>OS</a:t>
            </a:r>
          </a:p>
          <a:p>
            <a:pPr marL="266700" marR="0" lvl="0" indent="-180975" defTabSz="457200" eaLnBrk="1" fontAlgn="base" latinLnBrk="0" hangingPunct="1">
              <a:lnSpc>
                <a:spcPct val="150000"/>
              </a:lnSpc>
              <a:spcBef>
                <a:spcPct val="0"/>
              </a:spcBef>
              <a:buClrTx/>
              <a:buSzTx/>
              <a:buFontTx/>
              <a:buNone/>
              <a:tabLst/>
              <a:defRPr/>
            </a:pPr>
            <a:r>
              <a:rPr kumimoji="0" lang="en-US" sz="1400" b="1" i="0" strike="noStrike" kern="0" cap="none" spc="0" normalizeH="0" noProof="0" dirty="0" smtClean="0">
                <a:ln>
                  <a:noFill/>
                </a:ln>
                <a:effectLst/>
                <a:uLnTx/>
                <a:uFillTx/>
              </a:rPr>
              <a:t>Secondary endpoints</a:t>
            </a:r>
          </a:p>
          <a:p>
            <a:pPr marL="266700" marR="0" lvl="0" indent="-180975" defTabSz="457200" eaLnBrk="1" fontAlgn="base" latinLnBrk="0" hangingPunct="1">
              <a:lnSpc>
                <a:spcPct val="150000"/>
              </a:lnSpc>
              <a:spcBef>
                <a:spcPct val="0"/>
              </a:spcBef>
              <a:buClrTx/>
              <a:buSzTx/>
              <a:buFont typeface="Arial" panose="020B0604020202020204" pitchFamily="34" charset="0"/>
              <a:buChar char="•"/>
              <a:tabLst/>
              <a:defRPr/>
            </a:pPr>
            <a:r>
              <a:rPr lang="en-US" sz="1400" b="1" u="none" kern="0" baseline="0" dirty="0" smtClean="0"/>
              <a:t>O</a:t>
            </a:r>
            <a:r>
              <a:rPr kumimoji="0" lang="en-US" sz="1400" b="1" i="0" u="none" strike="noStrike" kern="0" cap="none" spc="0" normalizeH="0" baseline="0" noProof="0" dirty="0" smtClean="0">
                <a:ln>
                  <a:noFill/>
                </a:ln>
                <a:effectLst/>
                <a:uLnTx/>
                <a:uFillTx/>
              </a:rPr>
              <a:t>RR </a:t>
            </a:r>
          </a:p>
          <a:p>
            <a:pPr marL="266700" marR="0" lvl="0" indent="-180975" defTabSz="457200" eaLnBrk="1" fontAlgn="base" latinLnBrk="0" hangingPunct="1">
              <a:lnSpc>
                <a:spcPct val="150000"/>
              </a:lnSpc>
              <a:spcBef>
                <a:spcPct val="0"/>
              </a:spcBef>
              <a:buClrTx/>
              <a:buSzTx/>
              <a:buFont typeface="Arial" panose="020B0604020202020204" pitchFamily="34" charset="0"/>
              <a:buChar char="•"/>
              <a:tabLst/>
              <a:defRPr/>
            </a:pPr>
            <a:r>
              <a:rPr kumimoji="0" lang="en-US" sz="1400" b="1" i="0" u="none" strike="noStrike" kern="0" cap="none" spc="0" normalizeH="0" baseline="0" noProof="0" dirty="0" smtClean="0">
                <a:ln>
                  <a:noFill/>
                </a:ln>
                <a:effectLst/>
                <a:uLnTx/>
                <a:uFillTx/>
              </a:rPr>
              <a:t>DCR</a:t>
            </a:r>
          </a:p>
          <a:p>
            <a:pPr marL="266700" marR="0" lvl="0" indent="-180975" defTabSz="457200" eaLnBrk="1" fontAlgn="base" latinLnBrk="0" hangingPunct="1">
              <a:lnSpc>
                <a:spcPct val="150000"/>
              </a:lnSpc>
              <a:spcBef>
                <a:spcPct val="0"/>
              </a:spcBef>
              <a:buClrTx/>
              <a:buSzTx/>
              <a:buFont typeface="Arial" panose="020B0604020202020204" pitchFamily="34" charset="0"/>
              <a:buChar char="•"/>
              <a:tabLst/>
              <a:defRPr/>
            </a:pPr>
            <a:r>
              <a:rPr kumimoji="0" lang="en-US" sz="1400" b="1" i="0" u="none" strike="noStrike" kern="0" cap="none" spc="0" normalizeH="0" baseline="0" noProof="0" dirty="0" smtClean="0">
                <a:ln>
                  <a:noFill/>
                </a:ln>
                <a:effectLst/>
                <a:uLnTx/>
                <a:uFillTx/>
              </a:rPr>
              <a:t>Tumor shrinkage</a:t>
            </a:r>
            <a:endParaRPr lang="en-US" sz="1400" b="1" kern="0" dirty="0"/>
          </a:p>
          <a:p>
            <a:pPr marL="266700" marR="0" lvl="0" indent="-180975" defTabSz="457200" eaLnBrk="1" fontAlgn="base" latinLnBrk="0" hangingPunct="1">
              <a:lnSpc>
                <a:spcPct val="150000"/>
              </a:lnSpc>
              <a:spcBef>
                <a:spcPct val="0"/>
              </a:spcBef>
              <a:buClrTx/>
              <a:buSzTx/>
              <a:buFont typeface="Arial" panose="020B0604020202020204" pitchFamily="34" charset="0"/>
              <a:buChar char="•"/>
              <a:tabLst/>
              <a:defRPr/>
            </a:pPr>
            <a:r>
              <a:rPr lang="en-GB" sz="1400" b="1" kern="0" dirty="0"/>
              <a:t>P</a:t>
            </a:r>
            <a:r>
              <a:rPr lang="en-GB" sz="1400" b="1" kern="0" dirty="0" smtClean="0"/>
              <a:t>atient-reported outcomes</a:t>
            </a:r>
            <a:endParaRPr kumimoji="0" lang="en-US" sz="1300" b="1" i="0" u="none" strike="noStrike" kern="0" cap="none" spc="0" normalizeH="0" baseline="0" noProof="0" dirty="0">
              <a:ln>
                <a:noFill/>
              </a:ln>
              <a:effectLst/>
              <a:uLnTx/>
              <a:uFillTx/>
            </a:endParaRPr>
          </a:p>
          <a:p>
            <a:pPr marL="0" marR="0" lvl="0" indent="0" algn="ctr" defTabSz="457200" eaLnBrk="1" fontAlgn="base" latinLnBrk="0" hangingPunct="1">
              <a:lnSpc>
                <a:spcPct val="100000"/>
              </a:lnSpc>
              <a:spcBef>
                <a:spcPct val="0"/>
              </a:spcBef>
              <a:spcAft>
                <a:spcPct val="0"/>
              </a:spcAft>
              <a:buClrTx/>
              <a:buSzTx/>
              <a:buFontTx/>
              <a:buNone/>
              <a:tabLst/>
              <a:defRPr/>
            </a:pPr>
            <a:endParaRPr lang="en-US" sz="1300" b="1" kern="0" dirty="0" smtClean="0">
              <a:solidFill>
                <a:prstClr val="black"/>
              </a:solidFill>
            </a:endParaRPr>
          </a:p>
        </p:txBody>
      </p:sp>
      <p:sp>
        <p:nvSpPr>
          <p:cNvPr id="13" name="TextBox 12"/>
          <p:cNvSpPr txBox="1"/>
          <p:nvPr/>
        </p:nvSpPr>
        <p:spPr>
          <a:xfrm>
            <a:off x="476544" y="5299230"/>
            <a:ext cx="8145905" cy="902375"/>
          </a:xfrm>
          <a:prstGeom prst="roundRect">
            <a:avLst/>
          </a:prstGeom>
          <a:solidFill>
            <a:schemeClr val="accent6">
              <a:lumMod val="75000"/>
            </a:schemeClr>
          </a:solidFill>
          <a:ln w="15875">
            <a:solidFill>
              <a:schemeClr val="accent6">
                <a:lumMod val="75000"/>
              </a:schemeClr>
            </a:solidFill>
          </a:ln>
        </p:spPr>
        <p:txBody>
          <a:bodyPr vert="horz" wrap="square" lIns="91440" tIns="45720" rIns="91440" bIns="45720" anchor="t" anchorCtr="0" compatLnSpc="1">
            <a:spAutoFit/>
          </a:bodyPr>
          <a:lstStyle/>
          <a:p>
            <a:pPr marL="0" marR="0" lvl="4" indent="0" algn="ctr" defTabSz="914400" eaLnBrk="1" fontAlgn="auto" latinLnBrk="0" hangingPunct="1">
              <a:lnSpc>
                <a:spcPct val="100000"/>
              </a:lnSpc>
              <a:spcBef>
                <a:spcPts val="300"/>
              </a:spcBef>
              <a:spcAft>
                <a:spcPts val="300"/>
              </a:spcAft>
              <a:buClrTx/>
              <a:buSzPct val="100000"/>
              <a:buFontTx/>
              <a:buNone/>
              <a:tabLst/>
              <a:defRPr sz="1800" b="0" i="0" u="none" strike="noStrike" kern="0" cap="none" spc="0" baseline="0">
                <a:solidFill>
                  <a:srgbClr val="000000"/>
                </a:solidFill>
                <a:uFillTx/>
              </a:defRPr>
            </a:pPr>
            <a:r>
              <a:rPr kumimoji="0" lang="en-GB" sz="1400" b="1" i="0" u="none" strike="noStrike" kern="0" cap="none" spc="0" normalizeH="0" baseline="0" noProof="0" dirty="0">
                <a:ln>
                  <a:noFill/>
                </a:ln>
                <a:solidFill>
                  <a:schemeClr val="bg1"/>
                </a:solidFill>
                <a:effectLst/>
                <a:uLnTx/>
                <a:uFillTx/>
              </a:rPr>
              <a:t>EORTC QLQ-C30 and QLQ-LC13 completed once every cycle and at </a:t>
            </a:r>
            <a:r>
              <a:rPr kumimoji="0" lang="en-GB" sz="1400" b="1" i="0" u="none" strike="noStrike" kern="0" cap="none" spc="0" normalizeH="0" baseline="0" noProof="0" dirty="0" smtClean="0">
                <a:ln>
                  <a:noFill/>
                </a:ln>
                <a:solidFill>
                  <a:schemeClr val="bg1"/>
                </a:solidFill>
                <a:effectLst/>
                <a:uLnTx/>
                <a:uFillTx/>
              </a:rPr>
              <a:t>end of treatment</a:t>
            </a:r>
          </a:p>
          <a:p>
            <a:pPr marL="0" marR="0" lvl="4" indent="0" algn="ctr" defTabSz="914400" eaLnBrk="1" fontAlgn="auto" latinLnBrk="0" hangingPunct="1">
              <a:lnSpc>
                <a:spcPct val="100000"/>
              </a:lnSpc>
              <a:spcBef>
                <a:spcPts val="300"/>
              </a:spcBef>
              <a:spcAft>
                <a:spcPts val="300"/>
              </a:spcAft>
              <a:buClrTx/>
              <a:buSzPct val="100000"/>
              <a:buFontTx/>
              <a:buNone/>
              <a:tabLst/>
              <a:defRPr sz="1800" b="0" i="0" u="none" strike="noStrike" kern="0" cap="none" spc="0" baseline="0">
                <a:solidFill>
                  <a:srgbClr val="000000"/>
                </a:solidFill>
                <a:uFillTx/>
              </a:defRPr>
            </a:pPr>
            <a:r>
              <a:rPr lang="en-US" sz="1400" b="1" kern="0" dirty="0">
                <a:solidFill>
                  <a:schemeClr val="bg1"/>
                </a:solidFill>
              </a:rPr>
              <a:t>Status change, TTD and change in scores over time assessed for </a:t>
            </a:r>
            <a:r>
              <a:rPr lang="en-US" sz="1400" b="1" kern="0" dirty="0" smtClean="0">
                <a:solidFill>
                  <a:schemeClr val="bg1"/>
                </a:solidFill>
              </a:rPr>
              <a:t>pre-specified </a:t>
            </a:r>
            <a:r>
              <a:rPr lang="en-US" sz="1400" b="1" kern="0" dirty="0">
                <a:solidFill>
                  <a:schemeClr val="bg1"/>
                </a:solidFill>
              </a:rPr>
              <a:t>symptoms: </a:t>
            </a:r>
            <a:r>
              <a:rPr lang="en-US" sz="1400" b="1" kern="0" dirty="0" smtClean="0">
                <a:solidFill>
                  <a:schemeClr val="bg1"/>
                </a:solidFill>
              </a:rPr>
              <a:t>Cough</a:t>
            </a:r>
            <a:r>
              <a:rPr lang="en-US" sz="1400" b="1" kern="0" dirty="0">
                <a:solidFill>
                  <a:schemeClr val="bg1"/>
                </a:solidFill>
              </a:rPr>
              <a:t>, dyspnea, pain</a:t>
            </a:r>
            <a:endParaRPr kumimoji="0" lang="en-GB" sz="1400" b="1" i="0" u="none" strike="noStrike" kern="0" cap="none" spc="0" normalizeH="0" baseline="0" noProof="0" dirty="0" smtClean="0">
              <a:ln>
                <a:noFill/>
              </a:ln>
              <a:solidFill>
                <a:schemeClr val="bg1"/>
              </a:solidFill>
              <a:effectLst/>
              <a:uLnTx/>
              <a:uFillTx/>
            </a:endParaRPr>
          </a:p>
        </p:txBody>
      </p:sp>
      <p:grpSp>
        <p:nvGrpSpPr>
          <p:cNvPr id="46" name="Group 45"/>
          <p:cNvGrpSpPr/>
          <p:nvPr/>
        </p:nvGrpSpPr>
        <p:grpSpPr>
          <a:xfrm>
            <a:off x="4724400" y="2588205"/>
            <a:ext cx="762249" cy="1416050"/>
            <a:chOff x="1066800" y="4706024"/>
            <a:chExt cx="833967" cy="1416050"/>
          </a:xfrm>
        </p:grpSpPr>
        <p:cxnSp>
          <p:nvCxnSpPr>
            <p:cNvPr id="35" name="Straight Connector 34"/>
            <p:cNvCxnSpPr/>
            <p:nvPr/>
          </p:nvCxnSpPr>
          <p:spPr>
            <a:xfrm>
              <a:off x="1066800" y="4706024"/>
              <a:ext cx="419100" cy="0"/>
            </a:xfrm>
            <a:prstGeom prst="line">
              <a:avLst/>
            </a:prstGeom>
            <a:ln>
              <a:solidFill>
                <a:schemeClr val="tx2"/>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p:cNvCxnSpPr/>
            <p:nvPr/>
          </p:nvCxnSpPr>
          <p:spPr>
            <a:xfrm>
              <a:off x="1066800" y="6122074"/>
              <a:ext cx="419100" cy="0"/>
            </a:xfrm>
            <a:prstGeom prst="line">
              <a:avLst/>
            </a:prstGeom>
            <a:ln>
              <a:solidFill>
                <a:schemeClr val="tx2"/>
              </a:solidFill>
            </a:ln>
            <a:effectLst/>
          </p:spPr>
          <p:style>
            <a:lnRef idx="2">
              <a:schemeClr val="accent1"/>
            </a:lnRef>
            <a:fillRef idx="0">
              <a:schemeClr val="accent1"/>
            </a:fillRef>
            <a:effectRef idx="1">
              <a:schemeClr val="accent1"/>
            </a:effectRef>
            <a:fontRef idx="minor">
              <a:schemeClr val="tx1"/>
            </a:fontRef>
          </p:style>
        </p:cxnSp>
        <p:cxnSp>
          <p:nvCxnSpPr>
            <p:cNvPr id="41" name="Straight Connector 40"/>
            <p:cNvCxnSpPr/>
            <p:nvPr/>
          </p:nvCxnSpPr>
          <p:spPr>
            <a:xfrm>
              <a:off x="1481666" y="4706024"/>
              <a:ext cx="0" cy="1416050"/>
            </a:xfrm>
            <a:prstGeom prst="line">
              <a:avLst/>
            </a:prstGeom>
            <a:ln>
              <a:solidFill>
                <a:schemeClr val="tx2"/>
              </a:solidFill>
            </a:ln>
            <a:effectLst/>
          </p:spPr>
          <p:style>
            <a:lnRef idx="2">
              <a:schemeClr val="accent1"/>
            </a:lnRef>
            <a:fillRef idx="0">
              <a:schemeClr val="accent1"/>
            </a:fillRef>
            <a:effectRef idx="1">
              <a:schemeClr val="accent1"/>
            </a:effectRef>
            <a:fontRef idx="minor">
              <a:schemeClr val="tx1"/>
            </a:fontRef>
          </p:style>
        </p:cxnSp>
        <p:cxnSp>
          <p:nvCxnSpPr>
            <p:cNvPr id="45" name="Straight Arrow Connector 44"/>
            <p:cNvCxnSpPr/>
            <p:nvPr/>
          </p:nvCxnSpPr>
          <p:spPr>
            <a:xfrm>
              <a:off x="1485900" y="5420399"/>
              <a:ext cx="414867" cy="0"/>
            </a:xfrm>
            <a:prstGeom prst="straightConnector1">
              <a:avLst/>
            </a:prstGeom>
            <a:ln>
              <a:solidFill>
                <a:schemeClr val="tx2"/>
              </a:solidFill>
              <a:tailEnd type="arrow"/>
            </a:ln>
            <a:effectLst/>
          </p:spPr>
          <p:style>
            <a:lnRef idx="2">
              <a:schemeClr val="accent1"/>
            </a:lnRef>
            <a:fillRef idx="0">
              <a:schemeClr val="accent1"/>
            </a:fillRef>
            <a:effectRef idx="1">
              <a:schemeClr val="accent1"/>
            </a:effectRef>
            <a:fontRef idx="minor">
              <a:schemeClr val="tx1"/>
            </a:fontRef>
          </p:style>
        </p:cxnSp>
      </p:grpSp>
      <p:sp>
        <p:nvSpPr>
          <p:cNvPr id="16" name="AutoShape 20"/>
          <p:cNvSpPr>
            <a:spLocks noChangeArrowheads="1"/>
          </p:cNvSpPr>
          <p:nvPr/>
        </p:nvSpPr>
        <p:spPr bwMode="blackWhite">
          <a:xfrm>
            <a:off x="3612760" y="2177615"/>
            <a:ext cx="1203668" cy="798798"/>
          </a:xfrm>
          <a:prstGeom prst="roundRect">
            <a:avLst>
              <a:gd name="adj" fmla="val 16667"/>
            </a:avLst>
          </a:prstGeom>
          <a:solidFill>
            <a:schemeClr val="accent1"/>
          </a:solidFill>
          <a:ln w="15875" algn="ctr">
            <a:solidFill>
              <a:schemeClr val="accent1"/>
            </a:solidFill>
            <a:round/>
            <a:headEnd/>
            <a:tailEnd/>
          </a:ln>
        </p:spPr>
        <p:txBody>
          <a:bodyPr wrap="none" anchor="ct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dirty="0" smtClean="0">
                <a:ln>
                  <a:noFill/>
                </a:ln>
                <a:solidFill>
                  <a:schemeClr val="bg1"/>
                </a:solidFill>
                <a:effectLst/>
                <a:uLnTx/>
                <a:uFillTx/>
              </a:rPr>
              <a:t>Afatinib</a:t>
            </a:r>
          </a:p>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dirty="0" smtClean="0">
                <a:ln>
                  <a:noFill/>
                </a:ln>
                <a:solidFill>
                  <a:schemeClr val="bg1"/>
                </a:solidFill>
                <a:effectLst/>
                <a:uLnTx/>
                <a:uFillTx/>
              </a:rPr>
              <a:t>40 mg QD </a:t>
            </a:r>
          </a:p>
        </p:txBody>
      </p:sp>
      <p:sp>
        <p:nvSpPr>
          <p:cNvPr id="17" name="AutoShape 21"/>
          <p:cNvSpPr>
            <a:spLocks noChangeArrowheads="1"/>
          </p:cNvSpPr>
          <p:nvPr/>
        </p:nvSpPr>
        <p:spPr bwMode="blackWhite">
          <a:xfrm>
            <a:off x="3612760" y="3573433"/>
            <a:ext cx="1203668" cy="798800"/>
          </a:xfrm>
          <a:prstGeom prst="roundRect">
            <a:avLst>
              <a:gd name="adj" fmla="val 16667"/>
            </a:avLst>
          </a:prstGeom>
          <a:solidFill>
            <a:srgbClr val="717073"/>
          </a:solidFill>
          <a:ln w="15875" algn="ctr">
            <a:noFill/>
            <a:round/>
            <a:headEnd/>
            <a:tailEnd/>
          </a:ln>
        </p:spPr>
        <p:txBody>
          <a:bodyPr wrap="none" anchor="ctr"/>
          <a:lstStyle/>
          <a:p>
            <a:pPr marL="0" marR="0" lvl="0" indent="0" algn="ctr" defTabSz="4572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dirty="0" smtClean="0">
                <a:ln>
                  <a:noFill/>
                </a:ln>
                <a:solidFill>
                  <a:schemeClr val="bg1"/>
                </a:solidFill>
                <a:effectLst/>
                <a:uLnTx/>
                <a:uFillTx/>
              </a:rPr>
              <a:t>Erlotinib</a:t>
            </a:r>
            <a:br>
              <a:rPr kumimoji="0" lang="en-US" sz="1400" b="1" i="0" u="none" strike="noStrike" kern="0" cap="none" spc="0" normalizeH="0" baseline="0" noProof="0" dirty="0" smtClean="0">
                <a:ln>
                  <a:noFill/>
                </a:ln>
                <a:solidFill>
                  <a:schemeClr val="bg1"/>
                </a:solidFill>
                <a:effectLst/>
                <a:uLnTx/>
                <a:uFillTx/>
              </a:rPr>
            </a:br>
            <a:r>
              <a:rPr kumimoji="0" lang="en-US" sz="1400" b="1" i="0" u="none" strike="noStrike" kern="0" cap="none" spc="0" normalizeH="0" baseline="0" noProof="0" dirty="0" smtClean="0">
                <a:ln>
                  <a:noFill/>
                </a:ln>
                <a:solidFill>
                  <a:schemeClr val="bg1"/>
                </a:solidFill>
                <a:effectLst/>
                <a:uLnTx/>
                <a:uFillTx/>
              </a:rPr>
              <a:t>150 mg QD</a:t>
            </a:r>
          </a:p>
        </p:txBody>
      </p:sp>
      <p:sp>
        <p:nvSpPr>
          <p:cNvPr id="20" name="Rounded Rectangle 19"/>
          <p:cNvSpPr/>
          <p:nvPr/>
        </p:nvSpPr>
        <p:spPr>
          <a:xfrm>
            <a:off x="5607114" y="4464566"/>
            <a:ext cx="2655295" cy="304801"/>
          </a:xfrm>
          <a:prstGeom prst="roundRect">
            <a:avLst/>
          </a:prstGeom>
          <a:noFill/>
          <a:ln w="38100" cap="flat" cmpd="sng" algn="ctr">
            <a:solidFill>
              <a:schemeClr val="accent6">
                <a:lumMod val="75000"/>
              </a:schemeClr>
            </a:solidFill>
            <a:prstDash val="solid"/>
          </a:ln>
          <a:effectLst/>
        </p:spPr>
        <p:txBody>
          <a:bodyPr rtlCol="0" anchor="ctr"/>
          <a:lstStyle/>
          <a:p>
            <a:pPr marR="0" lvl="0" algn="ctr" defTabSz="914400" eaLnBrk="1" fontAlgn="auto" latinLnBrk="0" hangingPunct="1">
              <a:lnSpc>
                <a:spcPct val="100000"/>
              </a:lnSpc>
              <a:spcBef>
                <a:spcPts val="0"/>
              </a:spcBef>
              <a:spcAft>
                <a:spcPts val="0"/>
              </a:spcAft>
              <a:buClrTx/>
              <a:buSzTx/>
              <a:tabLst/>
              <a:defRPr/>
            </a:pPr>
            <a:endParaRPr kumimoji="0" lang="en-GB" sz="1400" b="1" i="0" u="none" strike="noStrike" kern="0" cap="none" spc="0" normalizeH="0" baseline="0" noProof="0" dirty="0" smtClean="0">
              <a:ln>
                <a:noFill/>
              </a:ln>
              <a:effectLst/>
              <a:uLnTx/>
              <a:uFillTx/>
            </a:endParaRPr>
          </a:p>
        </p:txBody>
      </p:sp>
      <p:cxnSp>
        <p:nvCxnSpPr>
          <p:cNvPr id="27" name="Straight Arrow Connector 26"/>
          <p:cNvCxnSpPr>
            <a:stCxn id="20" idx="2"/>
          </p:cNvCxnSpPr>
          <p:nvPr/>
        </p:nvCxnSpPr>
        <p:spPr>
          <a:xfrm>
            <a:off x="6934762" y="4769367"/>
            <a:ext cx="7275" cy="529863"/>
          </a:xfrm>
          <a:prstGeom prst="straightConnector1">
            <a:avLst/>
          </a:prstGeom>
          <a:ln w="38100">
            <a:solidFill>
              <a:schemeClr val="accent3"/>
            </a:solidFill>
            <a:tailEnd type="arrow"/>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2980552" y="4531714"/>
            <a:ext cx="2520000" cy="578882"/>
          </a:xfrm>
          <a:prstGeom prst="roundRect">
            <a:avLst/>
          </a:prstGeom>
          <a:noFill/>
          <a:ln>
            <a:noFill/>
          </a:ln>
          <a:effectLst/>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en-GB" sz="1400" b="1" dirty="0" smtClean="0">
                <a:solidFill>
                  <a:schemeClr val="tx2"/>
                </a:solidFill>
              </a:rPr>
              <a:t>Stratified by east Asian vs </a:t>
            </a:r>
            <a:br>
              <a:rPr lang="en-GB" sz="1400" b="1" dirty="0" smtClean="0">
                <a:solidFill>
                  <a:schemeClr val="tx2"/>
                </a:solidFill>
              </a:rPr>
            </a:br>
            <a:r>
              <a:rPr lang="en-GB" sz="1400" b="1" dirty="0" smtClean="0">
                <a:solidFill>
                  <a:schemeClr val="tx2"/>
                </a:solidFill>
              </a:rPr>
              <a:t>non-east Asian</a:t>
            </a:r>
            <a:endParaRPr lang="en-GB" sz="1400" b="1" dirty="0">
              <a:solidFill>
                <a:schemeClr val="tx2"/>
              </a:solidFill>
            </a:endParaRPr>
          </a:p>
        </p:txBody>
      </p:sp>
      <p:sp>
        <p:nvSpPr>
          <p:cNvPr id="25" name="Title 2"/>
          <p:cNvSpPr>
            <a:spLocks noGrp="1"/>
          </p:cNvSpPr>
          <p:nvPr>
            <p:ph type="title"/>
          </p:nvPr>
        </p:nvSpPr>
        <p:spPr>
          <a:xfrm>
            <a:off x="430823" y="346209"/>
            <a:ext cx="8550003" cy="720591"/>
          </a:xfrm>
        </p:spPr>
        <p:txBody>
          <a:bodyPr/>
          <a:lstStyle/>
          <a:p>
            <a:r>
              <a:rPr lang="en-US" dirty="0" smtClean="0"/>
              <a:t>LUX-Lung 8 Study Design</a:t>
            </a:r>
            <a:endParaRPr lang="en-GB" dirty="0"/>
          </a:p>
        </p:txBody>
      </p:sp>
    </p:spTree>
    <p:extLst>
      <p:ext uri="{BB962C8B-B14F-4D97-AF65-F5344CB8AC3E}">
        <p14:creationId xmlns:p14="http://schemas.microsoft.com/office/powerpoint/2010/main" val="885232427"/>
      </p:ext>
    </p:extLst>
  </p:cSld>
  <p:clrMapOvr>
    <a:masterClrMapping/>
  </p:clrMapOvr>
  <p:transition spd="med"/>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quarter" idx="4294967295"/>
          </p:nvPr>
        </p:nvSpPr>
        <p:spPr>
          <a:xfrm>
            <a:off x="269874" y="6266988"/>
            <a:ext cx="8351838" cy="484941"/>
          </a:xfrm>
        </p:spPr>
        <p:txBody>
          <a:bodyPr/>
          <a:lstStyle/>
          <a:p>
            <a:pPr marL="0" indent="0">
              <a:spcBef>
                <a:spcPts val="400"/>
              </a:spcBef>
              <a:buNone/>
            </a:pPr>
            <a:r>
              <a:rPr lang="en-GB" sz="1000" dirty="0" smtClean="0"/>
              <a:t>1. Aaronson </a:t>
            </a:r>
            <a:r>
              <a:rPr lang="en-GB" sz="1000" dirty="0"/>
              <a:t>NK, et al. J </a:t>
            </a:r>
            <a:r>
              <a:rPr lang="en-GB" sz="1000" dirty="0" err="1"/>
              <a:t>Natl</a:t>
            </a:r>
            <a:r>
              <a:rPr lang="en-GB" sz="1000" dirty="0"/>
              <a:t> Cancer </a:t>
            </a:r>
            <a:r>
              <a:rPr lang="en-GB" sz="1000" dirty="0" err="1"/>
              <a:t>Inst</a:t>
            </a:r>
            <a:r>
              <a:rPr lang="en-GB" sz="1000" dirty="0"/>
              <a:t> </a:t>
            </a:r>
            <a:r>
              <a:rPr lang="en-GB" sz="1000" dirty="0" smtClean="0"/>
              <a:t>1993;5:365–76</a:t>
            </a:r>
          </a:p>
          <a:p>
            <a:pPr marL="0" indent="0">
              <a:spcBef>
                <a:spcPts val="400"/>
              </a:spcBef>
              <a:buNone/>
            </a:pPr>
            <a:r>
              <a:rPr lang="en-GB" sz="1000" dirty="0" smtClean="0"/>
              <a:t>2. Bergman </a:t>
            </a:r>
            <a:r>
              <a:rPr lang="en-GB" sz="1000" dirty="0"/>
              <a:t>B, et al. </a:t>
            </a:r>
            <a:r>
              <a:rPr lang="en-GB" sz="1000" dirty="0" err="1"/>
              <a:t>Eur</a:t>
            </a:r>
            <a:r>
              <a:rPr lang="en-GB" sz="1000" dirty="0"/>
              <a:t> J Cancer 1994;30A:635–42</a:t>
            </a:r>
            <a:endParaRPr lang="en-US" sz="1000" dirty="0" smtClean="0"/>
          </a:p>
        </p:txBody>
      </p:sp>
      <p:sp>
        <p:nvSpPr>
          <p:cNvPr id="3" name="Title 2"/>
          <p:cNvSpPr>
            <a:spLocks noGrp="1"/>
          </p:cNvSpPr>
          <p:nvPr>
            <p:ph type="title"/>
          </p:nvPr>
        </p:nvSpPr>
        <p:spPr/>
        <p:txBody>
          <a:bodyPr/>
          <a:lstStyle/>
          <a:p>
            <a:r>
              <a:rPr lang="en-US" dirty="0" smtClean="0"/>
              <a:t>Assessment of Patient-Reported Outcomes</a:t>
            </a:r>
            <a:endParaRPr lang="en-GB" dirty="0"/>
          </a:p>
        </p:txBody>
      </p:sp>
      <p:sp>
        <p:nvSpPr>
          <p:cNvPr id="68" name="Content Placeholder 1"/>
          <p:cNvSpPr txBox="1">
            <a:spLocks/>
          </p:cNvSpPr>
          <p:nvPr/>
        </p:nvSpPr>
        <p:spPr>
          <a:xfrm>
            <a:off x="430823" y="1337542"/>
            <a:ext cx="8466825" cy="4707657"/>
          </a:xfrm>
          <a:prstGeom prst="rect">
            <a:avLst/>
          </a:prstGeom>
        </p:spPr>
        <p:txBody>
          <a:bodyPr/>
          <a:lst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r>
              <a:rPr lang="en-GB" sz="2000" dirty="0" smtClean="0"/>
              <a:t>Assessed using the European Organisation for Research and Treatment of Cancer (EORTC) core quality of life questionnaire (QLQ-C30) and its lung-cancer specific module (QLQ-LC13)</a:t>
            </a:r>
            <a:r>
              <a:rPr lang="en-GB" sz="2000" baseline="30000" dirty="0" smtClean="0"/>
              <a:t>1,2</a:t>
            </a:r>
          </a:p>
          <a:p>
            <a:pPr lvl="1"/>
            <a:r>
              <a:rPr lang="en-GB" sz="1600" dirty="0" smtClean="0"/>
              <a:t>At the first visit of each treatment course,</a:t>
            </a:r>
          </a:p>
          <a:p>
            <a:pPr lvl="1"/>
            <a:r>
              <a:rPr lang="en-GB" sz="1600" dirty="0" smtClean="0"/>
              <a:t>And, at the end of treatment</a:t>
            </a:r>
          </a:p>
          <a:p>
            <a:r>
              <a:rPr lang="en-GB" sz="2000" dirty="0" smtClean="0"/>
              <a:t>Scores were converted to a 0–100 scale and analysed in line with EORTC scoring algorithms</a:t>
            </a:r>
            <a:r>
              <a:rPr lang="en-GB" sz="2000" baseline="30000" dirty="0" smtClean="0"/>
              <a:t>1</a:t>
            </a:r>
            <a:endParaRPr lang="en-GB" sz="2000" dirty="0" smtClean="0"/>
          </a:p>
          <a:p>
            <a:r>
              <a:rPr lang="en-GB" sz="2000" dirty="0" smtClean="0"/>
              <a:t>Pre-specified symptoms relevant to lung cancer (cough, dyspnoea and pain) were analysed alongside global health status/ quality of life (GHS/</a:t>
            </a:r>
            <a:r>
              <a:rPr lang="en-GB" sz="2000" dirty="0" err="1" smtClean="0"/>
              <a:t>QoL</a:t>
            </a:r>
            <a:r>
              <a:rPr lang="en-GB" sz="2000" dirty="0" smtClean="0"/>
              <a:t>) for status change, TTD and change in scores over time</a:t>
            </a:r>
          </a:p>
          <a:p>
            <a:pPr lvl="1">
              <a:spcBef>
                <a:spcPts val="0"/>
              </a:spcBef>
              <a:buFont typeface="Symbol" panose="05050102010706020507" pitchFamily="18" charset="2"/>
              <a:buChar char="-"/>
            </a:pPr>
            <a:r>
              <a:rPr lang="en-GB" sz="1600" dirty="0" smtClean="0"/>
              <a:t>Cough: Question (Q)1 from QLQ-LC13 </a:t>
            </a:r>
          </a:p>
          <a:p>
            <a:pPr lvl="1">
              <a:spcBef>
                <a:spcPts val="0"/>
              </a:spcBef>
              <a:buFont typeface="Symbol" panose="05050102010706020507" pitchFamily="18" charset="2"/>
              <a:buChar char="-"/>
            </a:pPr>
            <a:r>
              <a:rPr lang="en-GB" sz="1600" dirty="0" smtClean="0"/>
              <a:t>Dyspnoea: Q3-5 from QLQ-LC13 </a:t>
            </a:r>
          </a:p>
          <a:p>
            <a:pPr lvl="1">
              <a:spcBef>
                <a:spcPts val="0"/>
              </a:spcBef>
              <a:buFont typeface="Symbol" panose="05050102010706020507" pitchFamily="18" charset="2"/>
              <a:buChar char="-"/>
            </a:pPr>
            <a:r>
              <a:rPr lang="en-GB" sz="1600" dirty="0" smtClean="0"/>
              <a:t>Pain: Q9 and 19 from QLQ-C30 </a:t>
            </a:r>
          </a:p>
          <a:p>
            <a:pPr lvl="1">
              <a:spcBef>
                <a:spcPts val="0"/>
              </a:spcBef>
              <a:buFont typeface="Symbol" panose="05050102010706020507" pitchFamily="18" charset="2"/>
              <a:buChar char="-"/>
            </a:pPr>
            <a:r>
              <a:rPr lang="en-GB" sz="1600" dirty="0" smtClean="0"/>
              <a:t>GHS/</a:t>
            </a:r>
            <a:r>
              <a:rPr lang="en-GB" sz="1600" dirty="0" err="1" smtClean="0"/>
              <a:t>QoL</a:t>
            </a:r>
            <a:r>
              <a:rPr lang="en-GB" sz="1600" dirty="0" smtClean="0"/>
              <a:t>: Q29-30 from QLQ-C30 </a:t>
            </a:r>
            <a:endParaRPr lang="en-GB" sz="1600" dirty="0"/>
          </a:p>
        </p:txBody>
      </p:sp>
      <p:sp>
        <p:nvSpPr>
          <p:cNvPr id="2" name="Rectangle 1"/>
          <p:cNvSpPr/>
          <p:nvPr/>
        </p:nvSpPr>
        <p:spPr>
          <a:xfrm>
            <a:off x="320723" y="6050448"/>
            <a:ext cx="4572000" cy="246221"/>
          </a:xfrm>
          <a:prstGeom prst="rect">
            <a:avLst/>
          </a:prstGeom>
        </p:spPr>
        <p:txBody>
          <a:bodyPr>
            <a:spAutoFit/>
          </a:bodyPr>
          <a:lstStyle/>
          <a:p>
            <a:r>
              <a:rPr lang="en-GB" sz="1000" dirty="0">
                <a:solidFill>
                  <a:schemeClr val="tx1">
                    <a:lumMod val="65000"/>
                    <a:lumOff val="35000"/>
                  </a:schemeClr>
                </a:solidFill>
              </a:rPr>
              <a:t>GHS, global health status; </a:t>
            </a:r>
            <a:r>
              <a:rPr lang="en-GB" sz="1000" dirty="0" err="1">
                <a:solidFill>
                  <a:schemeClr val="tx1">
                    <a:lumMod val="65000"/>
                    <a:lumOff val="35000"/>
                  </a:schemeClr>
                </a:solidFill>
              </a:rPr>
              <a:t>QoL</a:t>
            </a:r>
            <a:r>
              <a:rPr lang="en-GB" sz="1000" dirty="0">
                <a:solidFill>
                  <a:schemeClr val="tx1">
                    <a:lumMod val="65000"/>
                    <a:lumOff val="35000"/>
                  </a:schemeClr>
                </a:solidFill>
              </a:rPr>
              <a:t>, quality of life; TTD, time to deterioration</a:t>
            </a:r>
          </a:p>
        </p:txBody>
      </p:sp>
    </p:spTree>
    <p:extLst>
      <p:ext uri="{BB962C8B-B14F-4D97-AF65-F5344CB8AC3E}">
        <p14:creationId xmlns:p14="http://schemas.microsoft.com/office/powerpoint/2010/main" val="41358239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smtClean="0"/>
              <a:t>Patient Disposition</a:t>
            </a:r>
            <a:endParaRPr lang="en-US" dirty="0"/>
          </a:p>
        </p:txBody>
      </p:sp>
      <p:sp>
        <p:nvSpPr>
          <p:cNvPr id="6" name="Rounded Rectangle 5"/>
          <p:cNvSpPr/>
          <p:nvPr/>
        </p:nvSpPr>
        <p:spPr>
          <a:xfrm>
            <a:off x="6397567" y="2062438"/>
            <a:ext cx="2304000" cy="691811"/>
          </a:xfrm>
          <a:prstGeom prst="round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fontAlgn="base">
              <a:spcBef>
                <a:spcPct val="0"/>
              </a:spcBef>
              <a:spcAft>
                <a:spcPct val="0"/>
              </a:spcAft>
            </a:pPr>
            <a:r>
              <a:rPr lang="en-US" sz="1400" b="1" dirty="0">
                <a:solidFill>
                  <a:prstClr val="black">
                    <a:lumMod val="65000"/>
                    <a:lumOff val="35000"/>
                  </a:prstClr>
                </a:solidFill>
              </a:rPr>
              <a:t>Did not meet entry </a:t>
            </a:r>
          </a:p>
          <a:p>
            <a:pPr algn="ctr" fontAlgn="base">
              <a:spcBef>
                <a:spcPct val="0"/>
              </a:spcBef>
              <a:spcAft>
                <a:spcPct val="0"/>
              </a:spcAft>
            </a:pPr>
            <a:r>
              <a:rPr lang="en-US" sz="1400" b="1" dirty="0">
                <a:solidFill>
                  <a:prstClr val="black">
                    <a:lumMod val="65000"/>
                    <a:lumOff val="35000"/>
                  </a:prstClr>
                </a:solidFill>
              </a:rPr>
              <a:t>criteria or did not enter </a:t>
            </a:r>
          </a:p>
          <a:p>
            <a:pPr algn="ctr" fontAlgn="base">
              <a:spcBef>
                <a:spcPct val="0"/>
              </a:spcBef>
              <a:spcAft>
                <a:spcPct val="0"/>
              </a:spcAft>
            </a:pPr>
            <a:r>
              <a:rPr lang="en-US" sz="1400" b="1" dirty="0">
                <a:solidFill>
                  <a:prstClr val="black">
                    <a:lumMod val="65000"/>
                    <a:lumOff val="35000"/>
                  </a:prstClr>
                </a:solidFill>
              </a:rPr>
              <a:t>(n=182)</a:t>
            </a:r>
          </a:p>
        </p:txBody>
      </p:sp>
      <p:sp>
        <p:nvSpPr>
          <p:cNvPr id="7" name="Rounded Rectangle 6"/>
          <p:cNvSpPr/>
          <p:nvPr/>
        </p:nvSpPr>
        <p:spPr>
          <a:xfrm>
            <a:off x="1471799" y="5000043"/>
            <a:ext cx="2520000" cy="4680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en-US" sz="1600" b="1" dirty="0">
                <a:solidFill>
                  <a:prstClr val="white"/>
                </a:solidFill>
              </a:rPr>
              <a:t>6 still on treatment</a:t>
            </a:r>
            <a:endParaRPr lang="en-US" sz="1600" b="1" baseline="30000" dirty="0">
              <a:solidFill>
                <a:prstClr val="white"/>
              </a:solidFill>
            </a:endParaRPr>
          </a:p>
        </p:txBody>
      </p:sp>
      <p:sp>
        <p:nvSpPr>
          <p:cNvPr id="8" name="Rounded Rectangle 7"/>
          <p:cNvSpPr/>
          <p:nvPr/>
        </p:nvSpPr>
        <p:spPr>
          <a:xfrm>
            <a:off x="4639887" y="5007663"/>
            <a:ext cx="2520000" cy="468000"/>
          </a:xfrm>
          <a:prstGeom prst="roundRect">
            <a:avLst/>
          </a:prstGeom>
          <a:solidFill>
            <a:srgbClr val="71707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en-US" sz="1600" b="1" dirty="0">
                <a:solidFill>
                  <a:prstClr val="white"/>
                </a:solidFill>
              </a:rPr>
              <a:t>3 still on treatment</a:t>
            </a:r>
            <a:endParaRPr lang="en-US" sz="1600" b="1" baseline="30000" dirty="0">
              <a:solidFill>
                <a:prstClr val="white"/>
              </a:solidFill>
            </a:endParaRPr>
          </a:p>
        </p:txBody>
      </p:sp>
      <p:cxnSp>
        <p:nvCxnSpPr>
          <p:cNvPr id="14" name="Straight Arrow Connector 13"/>
          <p:cNvCxnSpPr/>
          <p:nvPr/>
        </p:nvCxnSpPr>
        <p:spPr>
          <a:xfrm flipH="1" flipV="1">
            <a:off x="4207618" y="2156344"/>
            <a:ext cx="1" cy="504000"/>
          </a:xfrm>
          <a:prstGeom prst="straightConnector1">
            <a:avLst/>
          </a:prstGeom>
          <a:ln w="28575">
            <a:solidFill>
              <a:schemeClr val="tx1">
                <a:lumMod val="65000"/>
                <a:lumOff val="35000"/>
              </a:schemeClr>
            </a:solidFill>
            <a:headEnd type="triangle" w="lg" len="lg"/>
            <a:tailEnd type="none" w="lg" len="lg"/>
          </a:ln>
          <a:effectLst/>
        </p:spPr>
        <p:style>
          <a:lnRef idx="2">
            <a:schemeClr val="accent1"/>
          </a:lnRef>
          <a:fillRef idx="0">
            <a:schemeClr val="accent1"/>
          </a:fillRef>
          <a:effectRef idx="1">
            <a:schemeClr val="accent1"/>
          </a:effectRef>
          <a:fontRef idx="minor">
            <a:schemeClr val="tx1"/>
          </a:fontRef>
        </p:style>
      </p:cxnSp>
      <p:cxnSp>
        <p:nvCxnSpPr>
          <p:cNvPr id="15" name="Straight Arrow Connector 14"/>
          <p:cNvCxnSpPr/>
          <p:nvPr/>
        </p:nvCxnSpPr>
        <p:spPr>
          <a:xfrm>
            <a:off x="4207619" y="2409521"/>
            <a:ext cx="2189949" cy="1"/>
          </a:xfrm>
          <a:prstGeom prst="straightConnector1">
            <a:avLst/>
          </a:prstGeom>
          <a:ln w="28575">
            <a:solidFill>
              <a:schemeClr val="tx1">
                <a:lumMod val="65000"/>
                <a:lumOff val="35000"/>
              </a:schemeClr>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16" name="Elbow Connector 15"/>
          <p:cNvCxnSpPr/>
          <p:nvPr/>
        </p:nvCxnSpPr>
        <p:spPr>
          <a:xfrm rot="5400000">
            <a:off x="3260776" y="2424155"/>
            <a:ext cx="423115" cy="1481069"/>
          </a:xfrm>
          <a:prstGeom prst="bentConnector3">
            <a:avLst/>
          </a:prstGeom>
          <a:ln w="28575">
            <a:solidFill>
              <a:schemeClr val="tx1">
                <a:lumMod val="65000"/>
                <a:lumOff val="35000"/>
              </a:schemeClr>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17" name="Elbow Connector 16"/>
          <p:cNvCxnSpPr/>
          <p:nvPr/>
        </p:nvCxnSpPr>
        <p:spPr>
          <a:xfrm rot="16200000" flipH="1">
            <a:off x="4844820" y="2321179"/>
            <a:ext cx="423115" cy="1687020"/>
          </a:xfrm>
          <a:prstGeom prst="bentConnector3">
            <a:avLst/>
          </a:prstGeom>
          <a:ln w="28575">
            <a:solidFill>
              <a:schemeClr val="tx1">
                <a:lumMod val="65000"/>
                <a:lumOff val="35000"/>
              </a:schemeClr>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20" name="Straight Arrow Connector 19"/>
          <p:cNvCxnSpPr/>
          <p:nvPr/>
        </p:nvCxnSpPr>
        <p:spPr>
          <a:xfrm>
            <a:off x="2731799" y="3660644"/>
            <a:ext cx="0" cy="1332000"/>
          </a:xfrm>
          <a:prstGeom prst="straightConnector1">
            <a:avLst/>
          </a:prstGeom>
          <a:ln w="28575">
            <a:solidFill>
              <a:schemeClr val="tx1">
                <a:lumMod val="65000"/>
                <a:lumOff val="35000"/>
              </a:schemeClr>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21" name="Straight Arrow Connector 20"/>
          <p:cNvCxnSpPr/>
          <p:nvPr/>
        </p:nvCxnSpPr>
        <p:spPr>
          <a:xfrm>
            <a:off x="5899887" y="3675884"/>
            <a:ext cx="0" cy="1332000"/>
          </a:xfrm>
          <a:prstGeom prst="straightConnector1">
            <a:avLst/>
          </a:prstGeom>
          <a:ln w="28575">
            <a:solidFill>
              <a:schemeClr val="tx1">
                <a:lumMod val="65000"/>
                <a:lumOff val="35000"/>
              </a:schemeClr>
            </a:solidFill>
            <a:tailEnd type="triangle" w="lg" len="lg"/>
          </a:ln>
          <a:effectLst/>
        </p:spPr>
        <p:style>
          <a:lnRef idx="2">
            <a:schemeClr val="accent1"/>
          </a:lnRef>
          <a:fillRef idx="0">
            <a:schemeClr val="accent1"/>
          </a:fillRef>
          <a:effectRef idx="1">
            <a:schemeClr val="accent1"/>
          </a:effectRef>
          <a:fontRef idx="minor">
            <a:schemeClr val="tx1"/>
          </a:fontRef>
        </p:style>
      </p:cxnSp>
      <p:sp>
        <p:nvSpPr>
          <p:cNvPr id="22" name="Rounded Rectangle 21"/>
          <p:cNvSpPr/>
          <p:nvPr/>
        </p:nvSpPr>
        <p:spPr>
          <a:xfrm>
            <a:off x="2455545" y="1866897"/>
            <a:ext cx="3778464" cy="288000"/>
          </a:xfrm>
          <a:prstGeom prst="round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2000"/>
              </a:lnSpc>
            </a:pPr>
            <a:r>
              <a:rPr lang="en-US" sz="1600" b="1" dirty="0">
                <a:solidFill>
                  <a:prstClr val="black">
                    <a:lumMod val="65000"/>
                    <a:lumOff val="35000"/>
                  </a:prstClr>
                </a:solidFill>
              </a:rPr>
              <a:t>Assessed for eligibility (n=977)</a:t>
            </a:r>
          </a:p>
        </p:txBody>
      </p:sp>
      <p:sp>
        <p:nvSpPr>
          <p:cNvPr id="23" name="Rounded Rectangle 22"/>
          <p:cNvSpPr/>
          <p:nvPr/>
        </p:nvSpPr>
        <p:spPr>
          <a:xfrm>
            <a:off x="1471799" y="4528937"/>
            <a:ext cx="2520000" cy="2880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sz="1600" b="1" dirty="0">
                <a:solidFill>
                  <a:prstClr val="white"/>
                </a:solidFill>
              </a:rPr>
              <a:t>307 died</a:t>
            </a:r>
          </a:p>
        </p:txBody>
      </p:sp>
      <p:sp>
        <p:nvSpPr>
          <p:cNvPr id="24" name="Rounded Rectangle 23"/>
          <p:cNvSpPr/>
          <p:nvPr/>
        </p:nvSpPr>
        <p:spPr>
          <a:xfrm>
            <a:off x="4639887" y="4528937"/>
            <a:ext cx="2520000" cy="288000"/>
          </a:xfrm>
          <a:prstGeom prst="roundRect">
            <a:avLst/>
          </a:prstGeom>
          <a:solidFill>
            <a:srgbClr val="71707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prstClr val="white"/>
                </a:solidFill>
              </a:rPr>
              <a:t>325 died</a:t>
            </a:r>
          </a:p>
        </p:txBody>
      </p:sp>
      <p:sp>
        <p:nvSpPr>
          <p:cNvPr id="9" name="Rounded Rectangle 8"/>
          <p:cNvSpPr/>
          <p:nvPr/>
        </p:nvSpPr>
        <p:spPr>
          <a:xfrm>
            <a:off x="1471799" y="4042591"/>
            <a:ext cx="2520000" cy="2880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sz="1600" b="1" dirty="0">
                <a:solidFill>
                  <a:prstClr val="white"/>
                </a:solidFill>
              </a:rPr>
              <a:t>392 treated </a:t>
            </a:r>
          </a:p>
        </p:txBody>
      </p:sp>
      <p:sp>
        <p:nvSpPr>
          <p:cNvPr id="12" name="Rounded Rectangle 11"/>
          <p:cNvSpPr/>
          <p:nvPr/>
        </p:nvSpPr>
        <p:spPr>
          <a:xfrm>
            <a:off x="4639887" y="4042591"/>
            <a:ext cx="2520000" cy="288000"/>
          </a:xfrm>
          <a:prstGeom prst="roundRect">
            <a:avLst/>
          </a:prstGeom>
          <a:solidFill>
            <a:srgbClr val="71707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sz="1600" b="1" dirty="0">
                <a:solidFill>
                  <a:prstClr val="white"/>
                </a:solidFill>
              </a:rPr>
              <a:t>395 treated </a:t>
            </a:r>
          </a:p>
        </p:txBody>
      </p:sp>
      <p:sp>
        <p:nvSpPr>
          <p:cNvPr id="13" name="Rounded Rectangle 12"/>
          <p:cNvSpPr/>
          <p:nvPr/>
        </p:nvSpPr>
        <p:spPr>
          <a:xfrm>
            <a:off x="3180027" y="2668693"/>
            <a:ext cx="2340000" cy="360000"/>
          </a:xfrm>
          <a:prstGeom prst="round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lnSpc>
                <a:spcPts val="2000"/>
              </a:lnSpc>
            </a:pPr>
            <a:r>
              <a:rPr lang="en-US" sz="1600" b="1" dirty="0" err="1" smtClean="0">
                <a:solidFill>
                  <a:prstClr val="black">
                    <a:lumMod val="65000"/>
                    <a:lumOff val="35000"/>
                  </a:prstClr>
                </a:solidFill>
              </a:rPr>
              <a:t>Randomised</a:t>
            </a:r>
            <a:r>
              <a:rPr lang="en-US" sz="1600" b="1" dirty="0" smtClean="0">
                <a:solidFill>
                  <a:prstClr val="black">
                    <a:lumMod val="65000"/>
                    <a:lumOff val="35000"/>
                  </a:prstClr>
                </a:solidFill>
              </a:rPr>
              <a:t> </a:t>
            </a:r>
            <a:r>
              <a:rPr lang="en-US" sz="1600" b="1" dirty="0">
                <a:solidFill>
                  <a:prstClr val="black">
                    <a:lumMod val="65000"/>
                    <a:lumOff val="35000"/>
                  </a:prstClr>
                </a:solidFill>
              </a:rPr>
              <a:t>(n=795</a:t>
            </a:r>
            <a:r>
              <a:rPr lang="en-US" sz="1600" b="1" dirty="0" smtClean="0">
                <a:solidFill>
                  <a:prstClr val="black">
                    <a:lumMod val="65000"/>
                    <a:lumOff val="35000"/>
                  </a:prstClr>
                </a:solidFill>
              </a:rPr>
              <a:t>)</a:t>
            </a:r>
            <a:endParaRPr lang="en-US" sz="1600" b="1" dirty="0">
              <a:solidFill>
                <a:prstClr val="black">
                  <a:lumMod val="65000"/>
                  <a:lumOff val="35000"/>
                </a:prstClr>
              </a:solidFill>
            </a:endParaRPr>
          </a:p>
        </p:txBody>
      </p:sp>
      <p:sp>
        <p:nvSpPr>
          <p:cNvPr id="10" name="Rounded Rectangle 9"/>
          <p:cNvSpPr/>
          <p:nvPr/>
        </p:nvSpPr>
        <p:spPr>
          <a:xfrm>
            <a:off x="1471799" y="3376245"/>
            <a:ext cx="2520000" cy="4680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sz="1600" b="1" dirty="0">
                <a:solidFill>
                  <a:prstClr val="white"/>
                </a:solidFill>
              </a:rPr>
              <a:t>Afatinib (n=398)</a:t>
            </a:r>
          </a:p>
        </p:txBody>
      </p:sp>
      <p:sp>
        <p:nvSpPr>
          <p:cNvPr id="11" name="Rounded Rectangle 10"/>
          <p:cNvSpPr/>
          <p:nvPr/>
        </p:nvSpPr>
        <p:spPr>
          <a:xfrm>
            <a:off x="4639887" y="3376245"/>
            <a:ext cx="2520000" cy="468000"/>
          </a:xfrm>
          <a:prstGeom prst="roundRect">
            <a:avLst/>
          </a:prstGeom>
          <a:solidFill>
            <a:srgbClr val="71707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sz="1600" b="1" dirty="0">
                <a:solidFill>
                  <a:prstClr val="white"/>
                </a:solidFill>
              </a:rPr>
              <a:t>Erlotinib (n=397)</a:t>
            </a:r>
          </a:p>
        </p:txBody>
      </p:sp>
      <p:sp>
        <p:nvSpPr>
          <p:cNvPr id="26" name="Rectangle 25"/>
          <p:cNvSpPr/>
          <p:nvPr/>
        </p:nvSpPr>
        <p:spPr>
          <a:xfrm>
            <a:off x="269874" y="6450711"/>
            <a:ext cx="3302507" cy="246221"/>
          </a:xfrm>
          <a:prstGeom prst="rect">
            <a:avLst/>
          </a:prstGeom>
        </p:spPr>
        <p:txBody>
          <a:bodyPr wrap="none">
            <a:spAutoFit/>
          </a:bodyPr>
          <a:lstStyle/>
          <a:p>
            <a:r>
              <a:rPr lang="en-GB" sz="1000" dirty="0">
                <a:solidFill>
                  <a:schemeClr val="tx1">
                    <a:lumMod val="65000"/>
                    <a:lumOff val="35000"/>
                  </a:schemeClr>
                </a:solidFill>
              </a:rPr>
              <a:t>Soria JC, et al. </a:t>
            </a:r>
            <a:r>
              <a:rPr lang="en-US" sz="1000" dirty="0">
                <a:solidFill>
                  <a:schemeClr val="tx1">
                    <a:lumMod val="65000"/>
                    <a:lumOff val="35000"/>
                  </a:schemeClr>
                </a:solidFill>
              </a:rPr>
              <a:t>J </a:t>
            </a:r>
            <a:r>
              <a:rPr lang="en-US" sz="1000" dirty="0" err="1">
                <a:solidFill>
                  <a:schemeClr val="tx1">
                    <a:lumMod val="65000"/>
                    <a:lumOff val="35000"/>
                  </a:schemeClr>
                </a:solidFill>
              </a:rPr>
              <a:t>Clin</a:t>
            </a:r>
            <a:r>
              <a:rPr lang="en-US" sz="1000" dirty="0">
                <a:solidFill>
                  <a:schemeClr val="tx1">
                    <a:lumMod val="65000"/>
                    <a:lumOff val="35000"/>
                  </a:schemeClr>
                </a:solidFill>
              </a:rPr>
              <a:t> </a:t>
            </a:r>
            <a:r>
              <a:rPr lang="en-US" sz="1000" dirty="0" err="1">
                <a:solidFill>
                  <a:schemeClr val="tx1">
                    <a:lumMod val="65000"/>
                    <a:lumOff val="35000"/>
                  </a:schemeClr>
                </a:solidFill>
              </a:rPr>
              <a:t>Oncol</a:t>
            </a:r>
            <a:r>
              <a:rPr lang="en-US" sz="1000" dirty="0">
                <a:solidFill>
                  <a:schemeClr val="tx1">
                    <a:lumMod val="65000"/>
                    <a:lumOff val="35000"/>
                  </a:schemeClr>
                </a:solidFill>
              </a:rPr>
              <a:t> 2015;33(</a:t>
            </a:r>
            <a:r>
              <a:rPr lang="en-US" sz="1000" dirty="0" err="1">
                <a:solidFill>
                  <a:schemeClr val="tx1">
                    <a:lumMod val="65000"/>
                    <a:lumOff val="35000"/>
                  </a:schemeClr>
                </a:solidFill>
              </a:rPr>
              <a:t>suppl</a:t>
            </a:r>
            <a:r>
              <a:rPr lang="en-US" sz="1000" dirty="0">
                <a:solidFill>
                  <a:schemeClr val="tx1">
                    <a:lumMod val="65000"/>
                    <a:lumOff val="35000"/>
                  </a:schemeClr>
                </a:solidFill>
              </a:rPr>
              <a:t>; </a:t>
            </a:r>
            <a:r>
              <a:rPr lang="en-US" sz="1000" dirty="0" err="1">
                <a:solidFill>
                  <a:schemeClr val="tx1">
                    <a:lumMod val="65000"/>
                    <a:lumOff val="35000"/>
                  </a:schemeClr>
                </a:solidFill>
              </a:rPr>
              <a:t>abstr</a:t>
            </a:r>
            <a:r>
              <a:rPr lang="en-US" sz="1000" dirty="0">
                <a:solidFill>
                  <a:schemeClr val="tx1">
                    <a:lumMod val="65000"/>
                    <a:lumOff val="35000"/>
                  </a:schemeClr>
                </a:solidFill>
              </a:rPr>
              <a:t> </a:t>
            </a:r>
            <a:r>
              <a:rPr lang="en-US" sz="1000" dirty="0" smtClean="0">
                <a:solidFill>
                  <a:schemeClr val="tx1">
                    <a:lumMod val="65000"/>
                    <a:lumOff val="35000"/>
                  </a:schemeClr>
                </a:solidFill>
              </a:rPr>
              <a:t>8002)</a:t>
            </a:r>
            <a:endParaRPr lang="de-DE" sz="1000" dirty="0">
              <a:solidFill>
                <a:schemeClr val="tx1">
                  <a:lumMod val="65000"/>
                  <a:lumOff val="35000"/>
                </a:schemeClr>
              </a:solidFill>
            </a:endParaRPr>
          </a:p>
        </p:txBody>
      </p:sp>
    </p:spTree>
    <p:extLst>
      <p:ext uri="{BB962C8B-B14F-4D97-AF65-F5344CB8AC3E}">
        <p14:creationId xmlns:p14="http://schemas.microsoft.com/office/powerpoint/2010/main" val="57844322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smtClean="0"/>
              <a:t>Demographics and Baseline Characteristics</a:t>
            </a:r>
            <a:endParaRPr lang="en-US" dirty="0"/>
          </a:p>
        </p:txBody>
      </p:sp>
      <p:grpSp>
        <p:nvGrpSpPr>
          <p:cNvPr id="5" name="Group 4"/>
          <p:cNvGrpSpPr/>
          <p:nvPr/>
        </p:nvGrpSpPr>
        <p:grpSpPr>
          <a:xfrm>
            <a:off x="269875" y="1232863"/>
            <a:ext cx="8706824" cy="4535478"/>
            <a:chOff x="800074" y="1376297"/>
            <a:chExt cx="8051804" cy="4601421"/>
          </a:xfrm>
        </p:grpSpPr>
        <p:sp>
          <p:nvSpPr>
            <p:cNvPr id="7" name="Round Same Side Corner Rectangle 6"/>
            <p:cNvSpPr/>
            <p:nvPr/>
          </p:nvSpPr>
          <p:spPr>
            <a:xfrm rot="10800000">
              <a:off x="800074" y="1653360"/>
              <a:ext cx="8051804" cy="4324358"/>
            </a:xfrm>
            <a:prstGeom prst="round2SameRect">
              <a:avLst>
                <a:gd name="adj1" fmla="val 5349"/>
                <a:gd name="adj2" fmla="val 0"/>
              </a:avLst>
            </a:prstGeom>
            <a:solidFill>
              <a:schemeClr val="bg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8" name="Round Same Side Corner Rectangle 7"/>
            <p:cNvSpPr/>
            <p:nvPr/>
          </p:nvSpPr>
          <p:spPr>
            <a:xfrm>
              <a:off x="800839" y="1376297"/>
              <a:ext cx="8050184" cy="561684"/>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aphicFrame>
        <p:nvGraphicFramePr>
          <p:cNvPr id="11" name="Table 10"/>
          <p:cNvGraphicFramePr>
            <a:graphicFrameLocks noGrp="1"/>
          </p:cNvGraphicFramePr>
          <p:nvPr>
            <p:extLst>
              <p:ext uri="{D42A27DB-BD31-4B8C-83A1-F6EECF244321}">
                <p14:modId xmlns:p14="http://schemas.microsoft.com/office/powerpoint/2010/main" val="3689638060"/>
              </p:ext>
            </p:extLst>
          </p:nvPr>
        </p:nvGraphicFramePr>
        <p:xfrm>
          <a:off x="274317" y="1276350"/>
          <a:ext cx="8666483" cy="4469130"/>
        </p:xfrm>
        <a:graphic>
          <a:graphicData uri="http://schemas.openxmlformats.org/drawingml/2006/table">
            <a:tbl>
              <a:tblPr firstRow="1" bandRow="1">
                <a:effectLst/>
                <a:tableStyleId>{0E3FDE45-AF77-4B5C-9715-49D594BDF05E}</a:tableStyleId>
              </a:tblPr>
              <a:tblGrid>
                <a:gridCol w="3595320"/>
                <a:gridCol w="2285689"/>
                <a:gridCol w="1342441"/>
                <a:gridCol w="1443033"/>
              </a:tblGrid>
              <a:tr h="499110">
                <a:tc gridSpan="2">
                  <a:txBody>
                    <a:bodyPr/>
                    <a:lstStyle/>
                    <a:p>
                      <a:pPr marL="0" marR="0" algn="l">
                        <a:lnSpc>
                          <a:spcPct val="100000"/>
                        </a:lnSpc>
                        <a:spcBef>
                          <a:spcPts val="200"/>
                        </a:spcBef>
                        <a:spcAft>
                          <a:spcPts val="200"/>
                        </a:spcAft>
                      </a:pPr>
                      <a:r>
                        <a:rPr lang="en-US" sz="700" b="0" baseline="0" dirty="0">
                          <a:ln>
                            <a:noFill/>
                          </a:ln>
                          <a:solidFill>
                            <a:schemeClr val="tx1">
                              <a:lumMod val="65000"/>
                              <a:lumOff val="35000"/>
                            </a:schemeClr>
                          </a:solidFill>
                          <a:effectLst/>
                          <a:latin typeface="+mj-lt"/>
                        </a:rPr>
                        <a:t> </a:t>
                      </a:r>
                      <a:endParaRPr lang="en-US" sz="700" b="0" baseline="0" dirty="0">
                        <a:ln>
                          <a:noFill/>
                        </a:ln>
                        <a:solidFill>
                          <a:schemeClr val="tx1">
                            <a:lumMod val="65000"/>
                            <a:lumOff val="35000"/>
                          </a:schemeClr>
                        </a:solidFill>
                        <a:effectLst/>
                        <a:latin typeface="+mj-lt"/>
                        <a:ea typeface="SimSun"/>
                        <a:cs typeface="Arial" panose="020B0604020202020204" pitchFamily="34" charset="0"/>
                      </a:endParaRPr>
                    </a:p>
                  </a:txBody>
                  <a:tcPr marL="13148" marR="13148" marT="0" marB="0" anchor="b">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US"/>
                    </a:p>
                  </a:txBody>
                  <a:tcPr/>
                </a:tc>
                <a:tc>
                  <a:txBody>
                    <a:bodyPr/>
                    <a:lstStyle/>
                    <a:p>
                      <a:pPr marL="0" marR="0" algn="ctr">
                        <a:lnSpc>
                          <a:spcPct val="100000"/>
                        </a:lnSpc>
                        <a:spcBef>
                          <a:spcPts val="200"/>
                        </a:spcBef>
                        <a:spcAft>
                          <a:spcPts val="200"/>
                        </a:spcAft>
                      </a:pPr>
                      <a:r>
                        <a:rPr lang="en-US" sz="1050" b="1" kern="1200" baseline="0" dirty="0" err="1" smtClean="0">
                          <a:ln>
                            <a:noFill/>
                          </a:ln>
                          <a:solidFill>
                            <a:schemeClr val="bg1"/>
                          </a:solidFill>
                          <a:effectLst/>
                          <a:latin typeface="+mj-lt"/>
                        </a:rPr>
                        <a:t>Afatinib</a:t>
                      </a:r>
                      <a:r>
                        <a:rPr lang="en-US" sz="1050" b="1" kern="1200" baseline="38000" dirty="0" err="1" smtClean="0">
                          <a:ln>
                            <a:noFill/>
                          </a:ln>
                          <a:solidFill>
                            <a:schemeClr val="bg1"/>
                          </a:solidFill>
                          <a:effectLst/>
                          <a:latin typeface="+mj-lt"/>
                        </a:rPr>
                        <a:t>g</a:t>
                      </a:r>
                      <a:endParaRPr lang="en-US" sz="1050" b="1" baseline="38000" dirty="0" smtClean="0">
                        <a:ln>
                          <a:noFill/>
                        </a:ln>
                        <a:solidFill>
                          <a:schemeClr val="bg1"/>
                        </a:solidFill>
                        <a:effectLst/>
                        <a:latin typeface="+mj-lt"/>
                      </a:endParaRPr>
                    </a:p>
                    <a:p>
                      <a:pPr marL="0" marR="0" algn="ctr">
                        <a:lnSpc>
                          <a:spcPct val="100000"/>
                        </a:lnSpc>
                        <a:spcBef>
                          <a:spcPts val="200"/>
                        </a:spcBef>
                        <a:spcAft>
                          <a:spcPts val="200"/>
                        </a:spcAft>
                      </a:pPr>
                      <a:r>
                        <a:rPr lang="en-US" sz="1050" b="1" kern="1200" baseline="0" dirty="0" smtClean="0">
                          <a:ln>
                            <a:noFill/>
                          </a:ln>
                          <a:solidFill>
                            <a:schemeClr val="bg1"/>
                          </a:solidFill>
                          <a:effectLst/>
                          <a:latin typeface="+mj-lt"/>
                          <a:ea typeface="SimSun"/>
                          <a:cs typeface="Arial" panose="020B0604020202020204" pitchFamily="34" charset="0"/>
                        </a:rPr>
                        <a:t>(n=398)</a:t>
                      </a:r>
                      <a:endParaRPr lang="en-US" sz="1050" b="1" kern="1200" baseline="0" dirty="0">
                        <a:ln>
                          <a:noFill/>
                        </a:ln>
                        <a:solidFill>
                          <a:schemeClr val="bg1"/>
                        </a:solidFill>
                        <a:effectLst/>
                        <a:latin typeface="+mj-lt"/>
                        <a:ea typeface="SimSun"/>
                        <a:cs typeface="Arial" panose="020B0604020202020204" pitchFamily="34" charset="0"/>
                      </a:endParaRPr>
                    </a:p>
                  </a:txBody>
                  <a:tcPr marL="13148" marR="13148" marT="0"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050" b="1" kern="1200" dirty="0" err="1" smtClean="0">
                          <a:ln>
                            <a:noFill/>
                          </a:ln>
                          <a:solidFill>
                            <a:schemeClr val="bg1"/>
                          </a:solidFill>
                          <a:effectLst/>
                          <a:latin typeface="+mj-lt"/>
                        </a:rPr>
                        <a:t>Erlotinib</a:t>
                      </a:r>
                      <a:r>
                        <a:rPr lang="en-US" sz="1050" b="1" kern="1200" baseline="38000" dirty="0" err="1" smtClean="0">
                          <a:ln>
                            <a:noFill/>
                          </a:ln>
                          <a:solidFill>
                            <a:schemeClr val="bg1"/>
                          </a:solidFill>
                          <a:effectLst/>
                          <a:latin typeface="+mj-lt"/>
                        </a:rPr>
                        <a:t>g</a:t>
                      </a:r>
                      <a:endParaRPr lang="en-US" sz="1050" b="1" baseline="38000" dirty="0" smtClean="0">
                        <a:ln>
                          <a:noFill/>
                        </a:ln>
                        <a:solidFill>
                          <a:schemeClr val="bg1"/>
                        </a:solidFill>
                        <a:effectLst/>
                        <a:latin typeface="+mj-lt"/>
                      </a:endParaRPr>
                    </a:p>
                    <a:p>
                      <a:pPr marL="0" marR="0" algn="ctr">
                        <a:lnSpc>
                          <a:spcPct val="100000"/>
                        </a:lnSpc>
                        <a:spcBef>
                          <a:spcPts val="200"/>
                        </a:spcBef>
                        <a:spcAft>
                          <a:spcPts val="200"/>
                        </a:spcAft>
                      </a:pPr>
                      <a:r>
                        <a:rPr lang="en-US" sz="1050" b="1" kern="1200" baseline="0" dirty="0" smtClean="0">
                          <a:ln>
                            <a:noFill/>
                          </a:ln>
                          <a:solidFill>
                            <a:schemeClr val="bg1"/>
                          </a:solidFill>
                          <a:effectLst/>
                          <a:latin typeface="+mj-lt"/>
                          <a:ea typeface="SimSun"/>
                          <a:cs typeface="Arial" panose="020B0604020202020204" pitchFamily="34" charset="0"/>
                        </a:rPr>
                        <a:t>(n=397)</a:t>
                      </a:r>
                      <a:endParaRPr lang="en-US" sz="1050" b="1" kern="1200" baseline="0" dirty="0">
                        <a:ln>
                          <a:noFill/>
                        </a:ln>
                        <a:solidFill>
                          <a:schemeClr val="bg1"/>
                        </a:solidFill>
                        <a:effectLst/>
                        <a:latin typeface="+mj-lt"/>
                        <a:ea typeface="SimSun"/>
                        <a:cs typeface="Arial" panose="020B0604020202020204" pitchFamily="34" charset="0"/>
                      </a:endParaRPr>
                    </a:p>
                  </a:txBody>
                  <a:tcPr marL="25400" marR="25400" marT="0" marB="0" anchor="b">
                    <a:lnL w="12700" cap="flat" cmpd="sng" algn="ctr">
                      <a:solidFill>
                        <a:schemeClr val="bg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tr>
              <a:tr h="292075">
                <a:tc>
                  <a:txBody>
                    <a:bodyPr/>
                    <a:lstStyle/>
                    <a:p>
                      <a:pPr marL="0" marR="0" indent="0" algn="l" defTabSz="457200" rtl="0" eaLnBrk="1" fontAlgn="auto" latinLnBrk="0" hangingPunct="1">
                        <a:lnSpc>
                          <a:spcPct val="100000"/>
                        </a:lnSpc>
                        <a:spcBef>
                          <a:spcPts val="200"/>
                        </a:spcBef>
                        <a:spcAft>
                          <a:spcPts val="200"/>
                        </a:spcAft>
                        <a:buClrTx/>
                        <a:buSzTx/>
                        <a:buFontTx/>
                        <a:buNone/>
                        <a:tabLst/>
                        <a:defRPr/>
                      </a:pPr>
                      <a:r>
                        <a:rPr lang="en-US" sz="1000" b="1" dirty="0" smtClean="0">
                          <a:solidFill>
                            <a:schemeClr val="tx1">
                              <a:lumMod val="75000"/>
                              <a:lumOff val="25000"/>
                            </a:schemeClr>
                          </a:solidFill>
                          <a:effectLst/>
                          <a:latin typeface="+mj-lt"/>
                        </a:rPr>
                        <a:t>Median age,</a:t>
                      </a:r>
                      <a:r>
                        <a:rPr lang="en-US" sz="1000" b="1" baseline="0" dirty="0" smtClean="0">
                          <a:solidFill>
                            <a:schemeClr val="tx1">
                              <a:lumMod val="75000"/>
                              <a:lumOff val="25000"/>
                            </a:schemeClr>
                          </a:solidFill>
                          <a:effectLst/>
                          <a:latin typeface="+mj-lt"/>
                        </a:rPr>
                        <a:t> years</a:t>
                      </a:r>
                      <a:endParaRPr lang="en-US" sz="1000" b="1" dirty="0" smtClean="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400" dirty="0">
                        <a:solidFill>
                          <a:schemeClr val="tx1">
                            <a:lumMod val="75000"/>
                            <a:lumOff val="25000"/>
                          </a:schemeClr>
                        </a:solidFill>
                        <a:latin typeface="+mj-lt"/>
                      </a:endParaRPr>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65</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64</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46223">
                <a:tc>
                  <a:txBody>
                    <a:bodyPr/>
                    <a:lstStyle/>
                    <a:p>
                      <a:pPr marL="0" marR="0">
                        <a:lnSpc>
                          <a:spcPct val="100000"/>
                        </a:lnSpc>
                        <a:spcBef>
                          <a:spcPts val="200"/>
                        </a:spcBef>
                        <a:spcAft>
                          <a:spcPts val="200"/>
                        </a:spcAft>
                      </a:pPr>
                      <a:r>
                        <a:rPr lang="en-US" sz="1000" b="1" dirty="0" smtClean="0">
                          <a:solidFill>
                            <a:schemeClr val="tx1">
                              <a:lumMod val="75000"/>
                              <a:lumOff val="25000"/>
                            </a:schemeClr>
                          </a:solidFill>
                          <a:effectLst/>
                          <a:latin typeface="+mj-lt"/>
                        </a:rPr>
                        <a:t>Male,</a:t>
                      </a:r>
                      <a:r>
                        <a:rPr lang="en-US" sz="1000" b="1" baseline="0" dirty="0" smtClean="0">
                          <a:solidFill>
                            <a:schemeClr val="tx1">
                              <a:lumMod val="75000"/>
                              <a:lumOff val="25000"/>
                            </a:schemeClr>
                          </a:solidFill>
                          <a:effectLst/>
                          <a:latin typeface="+mj-lt"/>
                        </a:rPr>
                        <a:t> </a:t>
                      </a:r>
                      <a:r>
                        <a:rPr lang="en-US" sz="1000" b="1" dirty="0" smtClean="0">
                          <a:solidFill>
                            <a:schemeClr val="tx1">
                              <a:lumMod val="75000"/>
                              <a:lumOff val="25000"/>
                            </a:schemeClr>
                          </a:solidFill>
                          <a:effectLst/>
                          <a:latin typeface="+mj-lt"/>
                        </a:rPr>
                        <a:t>%</a:t>
                      </a:r>
                      <a:endParaRPr lang="en-US" sz="1000" b="1"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nSpc>
                          <a:spcPct val="100000"/>
                        </a:lnSpc>
                        <a:spcBef>
                          <a:spcPts val="200"/>
                        </a:spcBef>
                        <a:spcAft>
                          <a:spcPts val="200"/>
                        </a:spcAft>
                      </a:pP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bg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84</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83</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r>
              <a:tr h="246223">
                <a:tc rowSpan="4">
                  <a:txBody>
                    <a:bodyPr/>
                    <a:lstStyle/>
                    <a:p>
                      <a:pPr marL="0" marR="0" indent="0" algn="l" defTabSz="914400" rtl="0" eaLnBrk="1" fontAlgn="auto" latinLnBrk="0" hangingPunct="1">
                        <a:lnSpc>
                          <a:spcPct val="100000"/>
                        </a:lnSpc>
                        <a:spcBef>
                          <a:spcPts val="200"/>
                        </a:spcBef>
                        <a:spcAft>
                          <a:spcPts val="200"/>
                        </a:spcAft>
                        <a:buClrTx/>
                        <a:buSzTx/>
                        <a:buFontTx/>
                        <a:buNone/>
                        <a:tabLst/>
                        <a:defRPr/>
                      </a:pPr>
                      <a:r>
                        <a:rPr lang="en-US" sz="1000" b="1" kern="1200" dirty="0" smtClean="0">
                          <a:solidFill>
                            <a:schemeClr val="tx1">
                              <a:lumMod val="75000"/>
                              <a:lumOff val="25000"/>
                            </a:schemeClr>
                          </a:solidFill>
                          <a:effectLst/>
                          <a:latin typeface="+mj-lt"/>
                        </a:rPr>
                        <a:t>Race,</a:t>
                      </a:r>
                      <a:r>
                        <a:rPr lang="en-US" sz="1000" b="1" kern="1200" baseline="0" dirty="0" smtClean="0">
                          <a:solidFill>
                            <a:schemeClr val="tx1">
                              <a:lumMod val="75000"/>
                              <a:lumOff val="25000"/>
                            </a:schemeClr>
                          </a:solidFill>
                          <a:effectLst/>
                          <a:latin typeface="+mj-lt"/>
                        </a:rPr>
                        <a:t> </a:t>
                      </a:r>
                      <a:r>
                        <a:rPr lang="en-US" sz="1000" b="1" kern="1200" dirty="0" smtClean="0">
                          <a:solidFill>
                            <a:schemeClr val="tx1">
                              <a:lumMod val="75000"/>
                              <a:lumOff val="25000"/>
                            </a:schemeClr>
                          </a:solidFill>
                          <a:effectLst/>
                          <a:latin typeface="+mj-lt"/>
                        </a:rPr>
                        <a:t>%</a:t>
                      </a:r>
                      <a:endParaRPr lang="en-US" sz="1000" b="1" kern="1200" dirty="0" smtClean="0">
                        <a:solidFill>
                          <a:schemeClr val="tx1">
                            <a:lumMod val="75000"/>
                            <a:lumOff val="25000"/>
                          </a:schemeClr>
                        </a:solidFill>
                        <a:effectLst/>
                        <a:latin typeface="+mj-lt"/>
                        <a:ea typeface="SimSun"/>
                        <a:cs typeface="Arial" panose="020B0604020202020204" pitchFamily="34" charset="0"/>
                      </a:endParaRPr>
                    </a:p>
                  </a:txBody>
                  <a:tcPr marL="13148" marR="13148" marT="10800" marB="1080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 marR="0" indent="0">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Asian</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24</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24</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46223">
                <a:tc vMerge="1">
                  <a:txBody>
                    <a:bodyPr/>
                    <a:lstStyle/>
                    <a:p>
                      <a:endParaRPr lang="en-GB"/>
                    </a:p>
                  </a:txBody>
                  <a:tcPr>
                    <a:lnL w="12700" cap="flat" cmpd="sng" algn="ctr">
                      <a:no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indent="0">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East Asian</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22</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22</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46223">
                <a:tc vMerge="1">
                  <a:txBody>
                    <a:bodyPr/>
                    <a:lstStyle/>
                    <a:p>
                      <a:endParaRPr lang="en-GB"/>
                    </a:p>
                  </a:txBody>
                  <a:tcPr>
                    <a:lnL w="12700" cap="flat" cmpd="sng" algn="ctr">
                      <a:no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 marR="0" indent="0">
                        <a:lnSpc>
                          <a:spcPct val="100000"/>
                        </a:lnSpc>
                        <a:spcBef>
                          <a:spcPts val="200"/>
                        </a:spcBef>
                        <a:spcAft>
                          <a:spcPts val="200"/>
                        </a:spcAft>
                      </a:pPr>
                      <a:r>
                        <a:rPr lang="en-US" sz="1000" b="0" dirty="0" smtClean="0">
                          <a:solidFill>
                            <a:schemeClr val="tx1">
                              <a:lumMod val="75000"/>
                              <a:lumOff val="25000"/>
                            </a:schemeClr>
                          </a:solidFill>
                          <a:effectLst/>
                          <a:latin typeface="+mj-lt"/>
                        </a:rPr>
                        <a:t>White</a:t>
                      </a:r>
                      <a:endParaRPr lang="en-US" sz="1000" b="0" baseline="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72</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73</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46223">
                <a:tc vMerge="1">
                  <a:txBody>
                    <a:bodyPr/>
                    <a:lstStyle/>
                    <a:p>
                      <a:pPr marL="0" marR="0">
                        <a:lnSpc>
                          <a:spcPct val="115000"/>
                        </a:lnSpc>
                        <a:spcBef>
                          <a:spcPts val="200"/>
                        </a:spcBef>
                        <a:spcAft>
                          <a:spcPts val="200"/>
                        </a:spcAft>
                      </a:pPr>
                      <a:endParaRPr lang="en-US" sz="1400" dirty="0">
                        <a:effectLst/>
                        <a:latin typeface="+mj-lt"/>
                        <a:ea typeface="SimSun"/>
                        <a:cs typeface="Angsana New"/>
                      </a:endParaRPr>
                    </a:p>
                  </a:txBody>
                  <a:tcPr marL="13148" marR="13148" marT="0" marB="0"/>
                </a:tc>
                <a:tc>
                  <a:txBody>
                    <a:bodyPr/>
                    <a:lstStyle/>
                    <a:p>
                      <a:pPr marL="57150" marR="0" indent="0">
                        <a:lnSpc>
                          <a:spcPct val="100000"/>
                        </a:lnSpc>
                        <a:spcBef>
                          <a:spcPts val="200"/>
                        </a:spcBef>
                        <a:spcAft>
                          <a:spcPts val="200"/>
                        </a:spcAft>
                      </a:pPr>
                      <a:r>
                        <a:rPr lang="en-US" sz="1000" b="0" dirty="0" err="1" smtClean="0">
                          <a:solidFill>
                            <a:schemeClr val="tx1">
                              <a:lumMod val="75000"/>
                              <a:lumOff val="25000"/>
                            </a:schemeClr>
                          </a:solidFill>
                          <a:effectLst/>
                          <a:latin typeface="+mj-lt"/>
                        </a:rPr>
                        <a:t>Other</a:t>
                      </a:r>
                      <a:r>
                        <a:rPr lang="en-US" sz="1000" b="0" baseline="30000" dirty="0" err="1" smtClean="0">
                          <a:solidFill>
                            <a:schemeClr val="tx1">
                              <a:lumMod val="75000"/>
                              <a:lumOff val="25000"/>
                            </a:schemeClr>
                          </a:solidFill>
                          <a:effectLst/>
                          <a:latin typeface="+mj-lt"/>
                        </a:rPr>
                        <a:t>d</a:t>
                      </a:r>
                      <a:endParaRPr lang="en-US" sz="1000" b="0" baseline="3000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  2</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  3</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r>
              <a:tr h="246223">
                <a:tc rowSpan="3">
                  <a:txBody>
                    <a:bodyPr/>
                    <a:lstStyle/>
                    <a:p>
                      <a:pPr marL="0" marR="0" indent="0" algn="l" defTabSz="914400" rtl="0" eaLnBrk="1" fontAlgn="auto" latinLnBrk="0" hangingPunct="1">
                        <a:lnSpc>
                          <a:spcPct val="100000"/>
                        </a:lnSpc>
                        <a:spcBef>
                          <a:spcPts val="200"/>
                        </a:spcBef>
                        <a:spcAft>
                          <a:spcPts val="200"/>
                        </a:spcAft>
                        <a:buClrTx/>
                        <a:buSzTx/>
                        <a:buFontTx/>
                        <a:buNone/>
                        <a:tabLst/>
                        <a:defRPr/>
                      </a:pPr>
                      <a:r>
                        <a:rPr lang="en-US" sz="1000" b="1" kern="1200" dirty="0" smtClean="0">
                          <a:solidFill>
                            <a:schemeClr val="tx1">
                              <a:lumMod val="75000"/>
                              <a:lumOff val="25000"/>
                            </a:schemeClr>
                          </a:solidFill>
                          <a:effectLst/>
                          <a:latin typeface="+mj-lt"/>
                        </a:rPr>
                        <a:t>Smoking history,</a:t>
                      </a:r>
                      <a:r>
                        <a:rPr lang="en-US" sz="1000" b="1" kern="1200" baseline="0" dirty="0" smtClean="0">
                          <a:solidFill>
                            <a:schemeClr val="tx1">
                              <a:lumMod val="75000"/>
                              <a:lumOff val="25000"/>
                            </a:schemeClr>
                          </a:solidFill>
                          <a:effectLst/>
                          <a:latin typeface="+mj-lt"/>
                        </a:rPr>
                        <a:t> </a:t>
                      </a:r>
                      <a:r>
                        <a:rPr lang="en-US" sz="1000" b="1" kern="1200" dirty="0" smtClean="0">
                          <a:solidFill>
                            <a:schemeClr val="tx1">
                              <a:lumMod val="75000"/>
                              <a:lumOff val="25000"/>
                            </a:schemeClr>
                          </a:solidFill>
                          <a:effectLst/>
                          <a:latin typeface="+mj-lt"/>
                        </a:rPr>
                        <a:t>%</a:t>
                      </a:r>
                      <a:endParaRPr lang="en-US" sz="1000" b="1" kern="1200" dirty="0" smtClean="0">
                        <a:solidFill>
                          <a:schemeClr val="tx1">
                            <a:lumMod val="75000"/>
                            <a:lumOff val="25000"/>
                          </a:schemeClr>
                        </a:solidFill>
                        <a:effectLst/>
                        <a:latin typeface="+mj-lt"/>
                        <a:ea typeface="SimSun"/>
                        <a:cs typeface="Arial" panose="020B0604020202020204" pitchFamily="34" charset="0"/>
                      </a:endParaRPr>
                    </a:p>
                  </a:txBody>
                  <a:tcPr marL="13148" marR="13148" marT="10800" marB="1080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 marR="0" indent="0">
                        <a:lnSpc>
                          <a:spcPct val="100000"/>
                        </a:lnSpc>
                        <a:spcBef>
                          <a:spcPts val="200"/>
                        </a:spcBef>
                        <a:spcAft>
                          <a:spcPts val="200"/>
                        </a:spcAft>
                      </a:pPr>
                      <a:r>
                        <a:rPr lang="en-US" sz="1000" b="0" dirty="0" smtClean="0">
                          <a:solidFill>
                            <a:schemeClr val="tx1">
                              <a:lumMod val="75000"/>
                              <a:lumOff val="25000"/>
                            </a:schemeClr>
                          </a:solidFill>
                          <a:effectLst/>
                          <a:latin typeface="+mj-lt"/>
                        </a:rPr>
                        <a:t>Never</a:t>
                      </a:r>
                      <a:r>
                        <a:rPr lang="en-US" sz="1000" b="0" baseline="0" dirty="0" smtClean="0">
                          <a:solidFill>
                            <a:schemeClr val="tx1">
                              <a:lumMod val="75000"/>
                              <a:lumOff val="25000"/>
                            </a:schemeClr>
                          </a:solidFill>
                          <a:effectLst/>
                          <a:latin typeface="+mj-lt"/>
                        </a:rPr>
                        <a:t> </a:t>
                      </a:r>
                      <a:r>
                        <a:rPr lang="en-US" sz="1000" b="0" dirty="0" smtClean="0">
                          <a:solidFill>
                            <a:schemeClr val="tx1">
                              <a:lumMod val="75000"/>
                              <a:lumOff val="25000"/>
                            </a:schemeClr>
                          </a:solidFill>
                          <a:effectLst/>
                          <a:latin typeface="+mj-lt"/>
                        </a:rPr>
                        <a:t>smoker</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  7</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  5</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46223">
                <a:tc vMerge="1">
                  <a:txBody>
                    <a:bodyPr/>
                    <a:lstStyle/>
                    <a:p>
                      <a:pPr marL="0" marR="0">
                        <a:lnSpc>
                          <a:spcPct val="115000"/>
                        </a:lnSpc>
                        <a:spcBef>
                          <a:spcPts val="200"/>
                        </a:spcBef>
                        <a:spcAft>
                          <a:spcPts val="200"/>
                        </a:spcAft>
                      </a:pPr>
                      <a:endParaRPr lang="en-US" sz="1400" dirty="0">
                        <a:effectLst/>
                        <a:latin typeface="+mj-lt"/>
                        <a:ea typeface="SimSun"/>
                        <a:cs typeface="Angsana New"/>
                      </a:endParaRPr>
                    </a:p>
                  </a:txBody>
                  <a:tcPr marL="13148" marR="13148" marT="0" marB="0">
                    <a:lnL w="12700" cap="flat" cmpd="sng" algn="ctr">
                      <a:no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57150" marR="0" indent="0">
                        <a:lnSpc>
                          <a:spcPct val="100000"/>
                        </a:lnSpc>
                        <a:spcBef>
                          <a:spcPts val="200"/>
                        </a:spcBef>
                        <a:spcAft>
                          <a:spcPts val="200"/>
                        </a:spcAft>
                      </a:pPr>
                      <a:r>
                        <a:rPr lang="en-US" sz="1000" b="0" dirty="0" smtClean="0">
                          <a:solidFill>
                            <a:schemeClr val="tx1">
                              <a:lumMod val="75000"/>
                              <a:lumOff val="25000"/>
                            </a:schemeClr>
                          </a:solidFill>
                          <a:effectLst/>
                          <a:latin typeface="+mj-lt"/>
                        </a:rPr>
                        <a:t>Light ex-</a:t>
                      </a:r>
                      <a:r>
                        <a:rPr lang="en-US" sz="1000" b="0" dirty="0" err="1" smtClean="0">
                          <a:solidFill>
                            <a:schemeClr val="tx1">
                              <a:lumMod val="75000"/>
                              <a:lumOff val="25000"/>
                            </a:schemeClr>
                          </a:solidFill>
                          <a:effectLst/>
                          <a:latin typeface="+mj-lt"/>
                        </a:rPr>
                        <a:t>smoker</a:t>
                      </a:r>
                      <a:r>
                        <a:rPr lang="en-US" sz="1000" b="0" baseline="30000" dirty="0" err="1" smtClean="0">
                          <a:solidFill>
                            <a:schemeClr val="tx1">
                              <a:lumMod val="75000"/>
                              <a:lumOff val="25000"/>
                            </a:schemeClr>
                          </a:solidFill>
                          <a:effectLst/>
                          <a:latin typeface="+mj-lt"/>
                        </a:rPr>
                        <a:t>e</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  3</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  3</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r>
              <a:tr h="246223">
                <a:tc vMerge="1">
                  <a:txBody>
                    <a:bodyPr/>
                    <a:lstStyle/>
                    <a:p>
                      <a:pPr marL="0" marR="0">
                        <a:lnSpc>
                          <a:spcPct val="115000"/>
                        </a:lnSpc>
                        <a:spcBef>
                          <a:spcPts val="200"/>
                        </a:spcBef>
                        <a:spcAft>
                          <a:spcPts val="200"/>
                        </a:spcAft>
                      </a:pPr>
                      <a:endParaRPr lang="en-US" sz="1400" dirty="0">
                        <a:effectLst/>
                        <a:latin typeface="+mj-lt"/>
                        <a:ea typeface="SimSun"/>
                        <a:cs typeface="Angsana New"/>
                      </a:endParaRPr>
                    </a:p>
                  </a:txBody>
                  <a:tcPr marL="13148" marR="13148" marT="0" marB="0"/>
                </a:tc>
                <a:tc>
                  <a:txBody>
                    <a:bodyPr/>
                    <a:lstStyle/>
                    <a:p>
                      <a:pPr marL="57150" marR="0" indent="0" algn="l" defTabSz="457200" rtl="0" eaLnBrk="1" fontAlgn="auto" latinLnBrk="0" hangingPunct="1">
                        <a:lnSpc>
                          <a:spcPct val="100000"/>
                        </a:lnSpc>
                        <a:spcBef>
                          <a:spcPts val="200"/>
                        </a:spcBef>
                        <a:spcAft>
                          <a:spcPts val="200"/>
                        </a:spcAft>
                        <a:buClrTx/>
                        <a:buSzTx/>
                        <a:buFontTx/>
                        <a:buNone/>
                        <a:tabLst/>
                        <a:defRPr/>
                      </a:pPr>
                      <a:r>
                        <a:rPr lang="en-US" sz="1000" b="0" dirty="0" smtClean="0">
                          <a:solidFill>
                            <a:schemeClr val="tx1">
                              <a:lumMod val="75000"/>
                              <a:lumOff val="25000"/>
                            </a:schemeClr>
                          </a:solidFill>
                          <a:effectLst/>
                          <a:latin typeface="+mj-lt"/>
                        </a:rPr>
                        <a:t>Current and other ex-</a:t>
                      </a:r>
                      <a:r>
                        <a:rPr lang="en-US" sz="1000" b="0" dirty="0" err="1" smtClean="0">
                          <a:solidFill>
                            <a:schemeClr val="tx1">
                              <a:lumMod val="75000"/>
                              <a:lumOff val="25000"/>
                            </a:schemeClr>
                          </a:solidFill>
                          <a:effectLst/>
                          <a:latin typeface="+mj-lt"/>
                        </a:rPr>
                        <a:t>smoker</a:t>
                      </a:r>
                      <a:r>
                        <a:rPr lang="en-US" sz="1000" b="0" baseline="30000" dirty="0" err="1" smtClean="0">
                          <a:solidFill>
                            <a:schemeClr val="tx1">
                              <a:lumMod val="75000"/>
                              <a:lumOff val="25000"/>
                            </a:schemeClr>
                          </a:solidFill>
                          <a:effectLst/>
                          <a:latin typeface="+mj-lt"/>
                        </a:rPr>
                        <a:t>f</a:t>
                      </a:r>
                      <a:endParaRPr lang="en-US" sz="1000" b="0" baseline="30000" dirty="0" smtClean="0">
                        <a:solidFill>
                          <a:schemeClr val="tx1">
                            <a:lumMod val="75000"/>
                            <a:lumOff val="25000"/>
                          </a:schemeClr>
                        </a:solidFill>
                        <a:effectLst/>
                        <a:latin typeface="+mj-lt"/>
                        <a:ea typeface="SimSun"/>
                        <a:cs typeface="Arial" panose="020B0604020202020204" pitchFamily="34" charset="0"/>
                      </a:endParaRPr>
                    </a:p>
                  </a:txBody>
                  <a:tcPr marL="22597" marR="22597"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91</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92</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46223">
                <a:tc>
                  <a:txBody>
                    <a:bodyPr/>
                    <a:lstStyle/>
                    <a:p>
                      <a:pPr marL="0" marR="0" indent="0" algn="l" defTabSz="457200" rtl="0" eaLnBrk="1" fontAlgn="auto" latinLnBrk="0" hangingPunct="1">
                        <a:lnSpc>
                          <a:spcPct val="100000"/>
                        </a:lnSpc>
                        <a:spcBef>
                          <a:spcPts val="200"/>
                        </a:spcBef>
                        <a:spcAft>
                          <a:spcPts val="200"/>
                        </a:spcAft>
                        <a:buClrTx/>
                        <a:buSzTx/>
                        <a:buFontTx/>
                        <a:buNone/>
                        <a:tabLst/>
                        <a:defRPr/>
                      </a:pPr>
                      <a:r>
                        <a:rPr lang="en-US" sz="1000" b="1" kern="1200" dirty="0" err="1" smtClean="0">
                          <a:solidFill>
                            <a:schemeClr val="tx1">
                              <a:lumMod val="75000"/>
                              <a:lumOff val="25000"/>
                            </a:schemeClr>
                          </a:solidFill>
                          <a:effectLst/>
                          <a:latin typeface="+mj-lt"/>
                        </a:rPr>
                        <a:t>ECOG,</a:t>
                      </a:r>
                      <a:r>
                        <a:rPr lang="en-US" sz="1000" b="1" kern="1200" baseline="30000" dirty="0" err="1" smtClean="0">
                          <a:solidFill>
                            <a:schemeClr val="tx1">
                              <a:lumMod val="75000"/>
                              <a:lumOff val="25000"/>
                            </a:schemeClr>
                          </a:solidFill>
                          <a:effectLst/>
                          <a:latin typeface="+mj-lt"/>
                        </a:rPr>
                        <a:t>a</a:t>
                      </a:r>
                      <a:r>
                        <a:rPr lang="en-US" sz="1000" b="1" kern="1200" baseline="30000" dirty="0" smtClean="0">
                          <a:solidFill>
                            <a:schemeClr val="tx1">
                              <a:lumMod val="75000"/>
                              <a:lumOff val="25000"/>
                            </a:schemeClr>
                          </a:solidFill>
                          <a:effectLst/>
                          <a:latin typeface="+mj-lt"/>
                        </a:rPr>
                        <a:t>  </a:t>
                      </a:r>
                      <a:r>
                        <a:rPr lang="en-US" sz="1000" b="1" kern="1200" baseline="0" dirty="0" smtClean="0">
                          <a:solidFill>
                            <a:schemeClr val="tx1">
                              <a:lumMod val="75000"/>
                              <a:lumOff val="25000"/>
                            </a:schemeClr>
                          </a:solidFill>
                          <a:effectLst/>
                          <a:latin typeface="+mj-lt"/>
                        </a:rPr>
                        <a:t>%</a:t>
                      </a:r>
                      <a:endParaRPr lang="en-US" sz="1000" b="1" baseline="0" dirty="0" smtClean="0">
                        <a:solidFill>
                          <a:schemeClr val="tx1">
                            <a:lumMod val="75000"/>
                            <a:lumOff val="25000"/>
                          </a:schemeClr>
                        </a:solidFill>
                        <a:effectLst/>
                        <a:latin typeface="+mj-lt"/>
                        <a:ea typeface="SimSun"/>
                        <a:cs typeface="Arial" panose="020B0604020202020204" pitchFamily="34" charset="0"/>
                      </a:endParaRPr>
                    </a:p>
                  </a:txBody>
                  <a:tcPr marL="22597" marR="22597" marT="10800" marB="1080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57150" marR="0" indent="0" algn="l">
                        <a:lnSpc>
                          <a:spcPct val="100000"/>
                        </a:lnSpc>
                        <a:spcBef>
                          <a:spcPts val="200"/>
                        </a:spcBef>
                        <a:spcAft>
                          <a:spcPts val="200"/>
                        </a:spcAft>
                      </a:pPr>
                      <a:r>
                        <a:rPr lang="en-US" sz="1000" b="0" dirty="0" smtClean="0">
                          <a:solidFill>
                            <a:schemeClr val="tx1">
                              <a:lumMod val="75000"/>
                              <a:lumOff val="25000"/>
                            </a:schemeClr>
                          </a:solidFill>
                          <a:effectLst/>
                          <a:latin typeface="+mj-lt"/>
                        </a:rPr>
                        <a:t>0/1</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2597" marR="22597"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457200" rtl="0" eaLnBrk="1" fontAlgn="auto" latinLnBrk="0" hangingPunct="1">
                        <a:lnSpc>
                          <a:spcPct val="100000"/>
                        </a:lnSpc>
                        <a:spcBef>
                          <a:spcPts val="200"/>
                        </a:spcBef>
                        <a:spcAft>
                          <a:spcPts val="200"/>
                        </a:spcAft>
                        <a:buClrTx/>
                        <a:buSzTx/>
                        <a:buFontTx/>
                        <a:buNone/>
                        <a:tabLst/>
                        <a:defRPr/>
                      </a:pPr>
                      <a:r>
                        <a:rPr lang="en-US" sz="1000" b="0" dirty="0" smtClean="0">
                          <a:solidFill>
                            <a:schemeClr val="tx1">
                              <a:lumMod val="75000"/>
                              <a:lumOff val="25000"/>
                            </a:schemeClr>
                          </a:solidFill>
                          <a:effectLst/>
                          <a:latin typeface="+mj-lt"/>
                          <a:ea typeface="SimSun"/>
                          <a:cs typeface="Arial" panose="020B0604020202020204" pitchFamily="34" charset="0"/>
                        </a:rPr>
                        <a:t>32/68</a:t>
                      </a:r>
                    </a:p>
                  </a:txBody>
                  <a:tcPr marL="22597" marR="22597"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457200" rtl="0" eaLnBrk="1" fontAlgn="auto" latinLnBrk="0" hangingPunct="1">
                        <a:lnSpc>
                          <a:spcPct val="100000"/>
                        </a:lnSpc>
                        <a:spcBef>
                          <a:spcPts val="200"/>
                        </a:spcBef>
                        <a:spcAft>
                          <a:spcPts val="200"/>
                        </a:spcAft>
                        <a:buClrTx/>
                        <a:buSzTx/>
                        <a:buFontTx/>
                        <a:buNone/>
                        <a:tabLst/>
                        <a:defRPr/>
                      </a:pPr>
                      <a:r>
                        <a:rPr lang="en-US" sz="1000" b="0" dirty="0" smtClean="0">
                          <a:solidFill>
                            <a:schemeClr val="tx1">
                              <a:lumMod val="75000"/>
                              <a:lumOff val="25000"/>
                            </a:schemeClr>
                          </a:solidFill>
                          <a:effectLst/>
                          <a:latin typeface="+mj-lt"/>
                          <a:ea typeface="SimSun"/>
                          <a:cs typeface="Arial" panose="020B0604020202020204" pitchFamily="34" charset="0"/>
                        </a:rPr>
                        <a:t>34/66</a:t>
                      </a: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r>
              <a:tr h="246223">
                <a:tc>
                  <a:txBody>
                    <a:bodyPr/>
                    <a:lstStyle/>
                    <a:p>
                      <a:pPr marL="0" marR="0" indent="0" algn="l" defTabSz="457200" rtl="0" eaLnBrk="1" fontAlgn="auto" latinLnBrk="0" hangingPunct="1">
                        <a:lnSpc>
                          <a:spcPct val="100000"/>
                        </a:lnSpc>
                        <a:spcBef>
                          <a:spcPts val="200"/>
                        </a:spcBef>
                        <a:spcAft>
                          <a:spcPts val="200"/>
                        </a:spcAft>
                        <a:buClrTx/>
                        <a:buSzTx/>
                        <a:buFontTx/>
                        <a:buNone/>
                        <a:tabLst/>
                        <a:defRPr/>
                      </a:pPr>
                      <a:r>
                        <a:rPr lang="en-US" sz="1000" b="1" dirty="0" smtClean="0">
                          <a:solidFill>
                            <a:schemeClr val="tx1">
                              <a:lumMod val="75000"/>
                              <a:lumOff val="25000"/>
                            </a:schemeClr>
                          </a:solidFill>
                          <a:effectLst/>
                          <a:latin typeface="+mj-lt"/>
                        </a:rPr>
                        <a:t>Clinical </a:t>
                      </a:r>
                      <a:r>
                        <a:rPr lang="en-US" sz="1000" b="1" dirty="0" err="1" smtClean="0">
                          <a:solidFill>
                            <a:schemeClr val="tx1">
                              <a:lumMod val="75000"/>
                              <a:lumOff val="25000"/>
                            </a:schemeClr>
                          </a:solidFill>
                          <a:effectLst/>
                          <a:latin typeface="+mj-lt"/>
                        </a:rPr>
                        <a:t>stage,</a:t>
                      </a:r>
                      <a:r>
                        <a:rPr lang="en-US" sz="1000" b="1" baseline="30000" dirty="0" err="1" smtClean="0">
                          <a:solidFill>
                            <a:schemeClr val="tx1">
                              <a:lumMod val="75000"/>
                              <a:lumOff val="25000"/>
                            </a:schemeClr>
                          </a:solidFill>
                          <a:effectLst/>
                          <a:latin typeface="+mj-lt"/>
                        </a:rPr>
                        <a:t>b</a:t>
                      </a:r>
                      <a:r>
                        <a:rPr lang="en-US" sz="1000" b="1" baseline="0" dirty="0" smtClean="0">
                          <a:solidFill>
                            <a:schemeClr val="tx1">
                              <a:lumMod val="75000"/>
                              <a:lumOff val="25000"/>
                            </a:schemeClr>
                          </a:solidFill>
                          <a:effectLst/>
                          <a:latin typeface="+mj-lt"/>
                        </a:rPr>
                        <a:t> %</a:t>
                      </a:r>
                      <a:endParaRPr lang="en-US" sz="1000" b="1" dirty="0" smtClean="0">
                        <a:solidFill>
                          <a:schemeClr val="tx1">
                            <a:lumMod val="75000"/>
                            <a:lumOff val="25000"/>
                          </a:schemeClr>
                        </a:solidFill>
                        <a:effectLst/>
                        <a:latin typeface="+mj-lt"/>
                        <a:ea typeface="SimSun"/>
                        <a:cs typeface="Arial" panose="020B0604020202020204" pitchFamily="34" charset="0"/>
                      </a:endParaRPr>
                    </a:p>
                  </a:txBody>
                  <a:tcPr marL="22597" marR="22597" marT="10800" marB="1080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 marR="0" indent="0" algn="l" defTabSz="914400" rtl="0" eaLnBrk="1" fontAlgn="auto" latinLnBrk="0" hangingPunct="1">
                        <a:lnSpc>
                          <a:spcPct val="100000"/>
                        </a:lnSpc>
                        <a:spcBef>
                          <a:spcPts val="200"/>
                        </a:spcBef>
                        <a:spcAft>
                          <a:spcPts val="200"/>
                        </a:spcAft>
                        <a:buClrTx/>
                        <a:buSzTx/>
                        <a:buFontTx/>
                        <a:buNone/>
                        <a:tabLst/>
                        <a:defRPr/>
                      </a:pPr>
                      <a:r>
                        <a:rPr lang="en-US" sz="1000" b="0" kern="1200" baseline="0" dirty="0" smtClean="0">
                          <a:solidFill>
                            <a:schemeClr val="tx1">
                              <a:lumMod val="75000"/>
                              <a:lumOff val="25000"/>
                            </a:schemeClr>
                          </a:solidFill>
                          <a:effectLst/>
                          <a:latin typeface="+mj-lt"/>
                          <a:ea typeface="+mn-ea"/>
                          <a:cs typeface="Times New Roman"/>
                        </a:rPr>
                        <a:t>III</a:t>
                      </a:r>
                      <a:r>
                        <a:rPr lang="en-US" sz="1000" b="0" kern="1200" dirty="0" smtClean="0">
                          <a:solidFill>
                            <a:schemeClr val="tx1">
                              <a:lumMod val="75000"/>
                              <a:lumOff val="25000"/>
                            </a:schemeClr>
                          </a:solidFill>
                          <a:effectLst/>
                          <a:latin typeface="+mj-lt"/>
                          <a:ea typeface="+mn-ea"/>
                          <a:cs typeface="+mn-cs"/>
                        </a:rPr>
                        <a:t>B</a:t>
                      </a:r>
                      <a:r>
                        <a:rPr lang="en-US" sz="1000" b="0" kern="1200" baseline="0" dirty="0" smtClean="0">
                          <a:solidFill>
                            <a:schemeClr val="tx1">
                              <a:lumMod val="75000"/>
                              <a:lumOff val="25000"/>
                            </a:schemeClr>
                          </a:solidFill>
                          <a:effectLst/>
                          <a:latin typeface="+mj-lt"/>
                          <a:ea typeface="+mn-ea"/>
                          <a:cs typeface="+mn-cs"/>
                        </a:rPr>
                        <a:t>/</a:t>
                      </a:r>
                      <a:r>
                        <a:rPr lang="en-US" sz="1000" b="0" kern="1200" baseline="0" dirty="0" smtClean="0">
                          <a:solidFill>
                            <a:schemeClr val="tx1">
                              <a:lumMod val="75000"/>
                              <a:lumOff val="25000"/>
                            </a:schemeClr>
                          </a:solidFill>
                          <a:effectLst/>
                          <a:latin typeface="+mj-lt"/>
                          <a:ea typeface="+mn-ea"/>
                          <a:cs typeface="Times New Roman"/>
                        </a:rPr>
                        <a:t>IV</a:t>
                      </a:r>
                      <a:endParaRPr lang="en-US" sz="1000" b="0" kern="1200" dirty="0">
                        <a:solidFill>
                          <a:schemeClr val="tx1">
                            <a:lumMod val="75000"/>
                            <a:lumOff val="25000"/>
                          </a:schemeClr>
                        </a:solidFill>
                        <a:effectLst/>
                        <a:latin typeface="+mj-lt"/>
                        <a:ea typeface="+mn-ea"/>
                        <a:cs typeface="Times New Roman"/>
                      </a:endParaRPr>
                    </a:p>
                  </a:txBody>
                  <a:tcPr marL="15720" marR="15720"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12/88</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2597" marR="22597"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dirty="0" smtClean="0">
                          <a:solidFill>
                            <a:schemeClr val="tx1">
                              <a:lumMod val="75000"/>
                              <a:lumOff val="25000"/>
                            </a:schemeClr>
                          </a:solidFill>
                          <a:effectLst/>
                          <a:latin typeface="+mj-lt"/>
                          <a:ea typeface="SimSun"/>
                          <a:cs typeface="Arial" panose="020B0604020202020204" pitchFamily="34" charset="0"/>
                        </a:rPr>
                        <a:t>12/87</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46223">
                <a:tc rowSpan="2">
                  <a:txBody>
                    <a:bodyPr/>
                    <a:lstStyle/>
                    <a:p>
                      <a:pPr marL="0" marR="0" indent="0" algn="l" defTabSz="914400" rtl="0" eaLnBrk="1" fontAlgn="auto" latinLnBrk="0" hangingPunct="1">
                        <a:lnSpc>
                          <a:spcPct val="100000"/>
                        </a:lnSpc>
                        <a:spcBef>
                          <a:spcPts val="200"/>
                        </a:spcBef>
                        <a:spcAft>
                          <a:spcPts val="200"/>
                        </a:spcAft>
                        <a:buClrTx/>
                        <a:buSzTx/>
                        <a:buFontTx/>
                        <a:buNone/>
                        <a:tabLst/>
                        <a:defRPr/>
                      </a:pPr>
                      <a:r>
                        <a:rPr lang="en-US" sz="1000" b="1" kern="1200" dirty="0" err="1" smtClean="0">
                          <a:solidFill>
                            <a:schemeClr val="tx1">
                              <a:lumMod val="75000"/>
                              <a:lumOff val="25000"/>
                            </a:schemeClr>
                          </a:solidFill>
                          <a:effectLst/>
                          <a:latin typeface="+mj-lt"/>
                        </a:rPr>
                        <a:t>Histology,</a:t>
                      </a:r>
                      <a:r>
                        <a:rPr lang="en-US" sz="1000" b="1" kern="1200" baseline="30000" dirty="0" err="1" smtClean="0">
                          <a:solidFill>
                            <a:schemeClr val="tx1">
                              <a:lumMod val="75000"/>
                              <a:lumOff val="25000"/>
                            </a:schemeClr>
                          </a:solidFill>
                          <a:effectLst/>
                          <a:latin typeface="+mj-lt"/>
                        </a:rPr>
                        <a:t>c</a:t>
                      </a:r>
                      <a:r>
                        <a:rPr lang="en-US" sz="1000" b="1" kern="1200" baseline="0" dirty="0" smtClean="0">
                          <a:solidFill>
                            <a:schemeClr val="tx1">
                              <a:lumMod val="75000"/>
                              <a:lumOff val="25000"/>
                            </a:schemeClr>
                          </a:solidFill>
                          <a:effectLst/>
                          <a:latin typeface="+mj-lt"/>
                        </a:rPr>
                        <a:t> %</a:t>
                      </a:r>
                      <a:endParaRPr lang="en-US" sz="1000" b="1" kern="1200" baseline="0" dirty="0" smtClean="0">
                        <a:solidFill>
                          <a:schemeClr val="tx1">
                            <a:lumMod val="75000"/>
                            <a:lumOff val="25000"/>
                          </a:schemeClr>
                        </a:solidFill>
                        <a:effectLst/>
                        <a:latin typeface="+mj-lt"/>
                        <a:ea typeface="+mn-ea"/>
                        <a:cs typeface="Arial" panose="020B0604020202020204" pitchFamily="34" charset="0"/>
                      </a:endParaRPr>
                    </a:p>
                  </a:txBody>
                  <a:tcPr marL="13148" marR="13148" marT="10800" marB="1080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57150" marR="0" indent="0" algn="l" defTabSz="914400" rtl="0" eaLnBrk="1" fontAlgn="auto" latinLnBrk="0" hangingPunct="1">
                        <a:lnSpc>
                          <a:spcPct val="100000"/>
                        </a:lnSpc>
                        <a:spcBef>
                          <a:spcPts val="200"/>
                        </a:spcBef>
                        <a:spcAft>
                          <a:spcPts val="200"/>
                        </a:spcAft>
                        <a:buClrTx/>
                        <a:buSzTx/>
                        <a:buFontTx/>
                        <a:buNone/>
                        <a:tabLst/>
                        <a:defRPr/>
                      </a:pPr>
                      <a:r>
                        <a:rPr lang="en-US" sz="1000" b="0" kern="1200" dirty="0" smtClean="0">
                          <a:solidFill>
                            <a:schemeClr val="tx1">
                              <a:lumMod val="75000"/>
                              <a:lumOff val="25000"/>
                            </a:schemeClr>
                          </a:solidFill>
                          <a:effectLst/>
                          <a:latin typeface="+mj-lt"/>
                        </a:rPr>
                        <a:t>Squamous</a:t>
                      </a:r>
                      <a:endParaRPr lang="en-US" sz="1000" b="0" kern="1200" baseline="0" dirty="0">
                        <a:solidFill>
                          <a:schemeClr val="tx1">
                            <a:lumMod val="75000"/>
                            <a:lumOff val="25000"/>
                          </a:schemeClr>
                        </a:solidFill>
                        <a:effectLst/>
                        <a:latin typeface="+mj-lt"/>
                        <a:ea typeface="+mn-ea"/>
                        <a:cs typeface="Arial" panose="020B0604020202020204" pitchFamily="34" charset="0"/>
                      </a:endParaRPr>
                    </a:p>
                  </a:txBody>
                  <a:tcPr marL="15720" marR="15720"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ct val="100000"/>
                        </a:lnSpc>
                        <a:spcBef>
                          <a:spcPts val="200"/>
                        </a:spcBef>
                        <a:spcAft>
                          <a:spcPts val="200"/>
                        </a:spcAft>
                        <a:buClrTx/>
                        <a:buSzTx/>
                        <a:buFontTx/>
                        <a:buNone/>
                        <a:tabLst/>
                        <a:defRPr/>
                      </a:pPr>
                      <a:r>
                        <a:rPr lang="en-US" sz="1000" b="0" kern="1200" dirty="0" smtClean="0">
                          <a:solidFill>
                            <a:schemeClr val="tx1">
                              <a:lumMod val="75000"/>
                              <a:lumOff val="25000"/>
                            </a:schemeClr>
                          </a:solidFill>
                          <a:effectLst/>
                          <a:latin typeface="+mj-lt"/>
                          <a:ea typeface="+mn-ea"/>
                          <a:cs typeface="Arial" panose="020B0604020202020204" pitchFamily="34" charset="0"/>
                        </a:rPr>
                        <a:t>96</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15720" marR="15720"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ct val="100000"/>
                        </a:lnSpc>
                        <a:spcBef>
                          <a:spcPts val="200"/>
                        </a:spcBef>
                        <a:spcAft>
                          <a:spcPts val="200"/>
                        </a:spcAft>
                        <a:buClrTx/>
                        <a:buSzTx/>
                        <a:buFontTx/>
                        <a:buNone/>
                        <a:tabLst/>
                        <a:defRPr/>
                      </a:pPr>
                      <a:r>
                        <a:rPr lang="en-US" sz="1000" b="0" kern="1200" dirty="0" smtClean="0">
                          <a:solidFill>
                            <a:schemeClr val="tx1">
                              <a:lumMod val="75000"/>
                              <a:lumOff val="25000"/>
                            </a:schemeClr>
                          </a:solidFill>
                          <a:effectLst/>
                          <a:latin typeface="+mj-lt"/>
                          <a:ea typeface="+mn-ea"/>
                          <a:cs typeface="Arial" panose="020B0604020202020204" pitchFamily="34" charset="0"/>
                        </a:rPr>
                        <a:t>96</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r>
              <a:tr h="246223">
                <a:tc vMerge="1">
                  <a:txBody>
                    <a:bodyPr/>
                    <a:lstStyle/>
                    <a:p>
                      <a:pPr marL="0" marR="0" indent="0" algn="l" defTabSz="914400" rtl="0" eaLnBrk="1" fontAlgn="auto" latinLnBrk="0" hangingPunct="1">
                        <a:lnSpc>
                          <a:spcPct val="100000"/>
                        </a:lnSpc>
                        <a:spcBef>
                          <a:spcPts val="200"/>
                        </a:spcBef>
                        <a:spcAft>
                          <a:spcPts val="200"/>
                        </a:spcAft>
                        <a:buClrTx/>
                        <a:buSzTx/>
                        <a:buFontTx/>
                        <a:buNone/>
                        <a:tabLst/>
                        <a:defRPr/>
                      </a:pPr>
                      <a:endParaRPr lang="en-US" sz="1000" b="1" kern="1200" dirty="0" smtClean="0">
                        <a:solidFill>
                          <a:schemeClr val="bg1"/>
                        </a:solidFill>
                        <a:effectLst/>
                        <a:latin typeface="Arial" panose="020B0604020202020204" pitchFamily="34" charset="0"/>
                        <a:ea typeface="SimSun"/>
                        <a:cs typeface="Arial" panose="020B0604020202020204" pitchFamily="34" charset="0"/>
                      </a:endParaRPr>
                    </a:p>
                  </a:txBody>
                  <a:tcPr marL="13148" marR="13148"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57150" marR="0" indent="0">
                        <a:lnSpc>
                          <a:spcPct val="100000"/>
                        </a:lnSpc>
                        <a:spcBef>
                          <a:spcPts val="200"/>
                        </a:spcBef>
                        <a:spcAft>
                          <a:spcPts val="200"/>
                        </a:spcAft>
                      </a:pPr>
                      <a:r>
                        <a:rPr lang="en-US" sz="1000" b="0" kern="1200" dirty="0" smtClean="0">
                          <a:solidFill>
                            <a:schemeClr val="tx1">
                              <a:lumMod val="75000"/>
                              <a:lumOff val="25000"/>
                            </a:schemeClr>
                          </a:solidFill>
                          <a:effectLst/>
                          <a:latin typeface="+mj-lt"/>
                        </a:rPr>
                        <a:t>Mixed</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200"/>
                        </a:spcBef>
                        <a:spcAft>
                          <a:spcPts val="200"/>
                        </a:spcAft>
                        <a:buClrTx/>
                        <a:buSzTx/>
                        <a:buFontTx/>
                        <a:buNone/>
                        <a:tabLst/>
                        <a:defRPr/>
                      </a:pPr>
                      <a:r>
                        <a:rPr lang="en-US" sz="1000" b="0" kern="1200" dirty="0" smtClean="0">
                          <a:solidFill>
                            <a:schemeClr val="tx1">
                              <a:lumMod val="75000"/>
                              <a:lumOff val="25000"/>
                            </a:schemeClr>
                          </a:solidFill>
                          <a:effectLst/>
                          <a:latin typeface="+mj-lt"/>
                          <a:ea typeface="+mn-ea"/>
                          <a:cs typeface="Arial" panose="020B0604020202020204" pitchFamily="34" charset="0"/>
                        </a:rPr>
                        <a:t>  4</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15720" marR="15720"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200"/>
                        </a:spcBef>
                        <a:spcAft>
                          <a:spcPts val="200"/>
                        </a:spcAft>
                        <a:buClrTx/>
                        <a:buSzTx/>
                        <a:buFontTx/>
                        <a:buNone/>
                        <a:tabLst/>
                        <a:defRPr/>
                      </a:pPr>
                      <a:r>
                        <a:rPr lang="en-US" sz="1000" b="0" kern="1200" dirty="0" smtClean="0">
                          <a:solidFill>
                            <a:schemeClr val="tx1">
                              <a:lumMod val="75000"/>
                              <a:lumOff val="25000"/>
                            </a:schemeClr>
                          </a:solidFill>
                          <a:effectLst/>
                          <a:latin typeface="+mj-lt"/>
                          <a:ea typeface="+mn-ea"/>
                          <a:cs typeface="Arial" panose="020B0604020202020204" pitchFamily="34" charset="0"/>
                        </a:rPr>
                        <a:t>  4</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46223">
                <a:tc rowSpan="3">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sz="1000" b="1" kern="1200" dirty="0" smtClean="0">
                          <a:solidFill>
                            <a:schemeClr val="tx1">
                              <a:lumMod val="75000"/>
                              <a:lumOff val="25000"/>
                            </a:schemeClr>
                          </a:solidFill>
                          <a:effectLst/>
                          <a:latin typeface="+mj-lt"/>
                        </a:rPr>
                        <a:t>Best response to first-line </a:t>
                      </a:r>
                      <a:br>
                        <a:rPr lang="en-US" sz="1000" b="1" kern="1200" dirty="0" smtClean="0">
                          <a:solidFill>
                            <a:schemeClr val="tx1">
                              <a:lumMod val="75000"/>
                              <a:lumOff val="25000"/>
                            </a:schemeClr>
                          </a:solidFill>
                          <a:effectLst/>
                          <a:latin typeface="+mj-lt"/>
                        </a:rPr>
                      </a:br>
                      <a:r>
                        <a:rPr lang="en-US" sz="1000" b="1" kern="1200" dirty="0" smtClean="0">
                          <a:solidFill>
                            <a:schemeClr val="tx1">
                              <a:lumMod val="75000"/>
                              <a:lumOff val="25000"/>
                            </a:schemeClr>
                          </a:solidFill>
                          <a:effectLst/>
                          <a:latin typeface="+mj-lt"/>
                        </a:rPr>
                        <a:t>chemotherapy,</a:t>
                      </a:r>
                      <a:r>
                        <a:rPr lang="en-US" sz="1000" b="1" kern="1200" baseline="0" dirty="0" smtClean="0">
                          <a:solidFill>
                            <a:schemeClr val="tx1">
                              <a:lumMod val="75000"/>
                              <a:lumOff val="25000"/>
                            </a:schemeClr>
                          </a:solidFill>
                          <a:effectLst/>
                          <a:latin typeface="+mj-lt"/>
                        </a:rPr>
                        <a:t> %</a:t>
                      </a:r>
                      <a:endParaRPr lang="en-US" sz="1000" b="1" kern="1200" baseline="0" dirty="0" smtClean="0">
                        <a:solidFill>
                          <a:schemeClr val="tx1">
                            <a:lumMod val="75000"/>
                            <a:lumOff val="25000"/>
                          </a:schemeClr>
                        </a:solidFill>
                        <a:effectLst/>
                        <a:latin typeface="+mj-lt"/>
                        <a:ea typeface="SimSun"/>
                        <a:cs typeface="Arial" panose="020B0604020202020204" pitchFamily="34" charset="0"/>
                      </a:endParaRPr>
                    </a:p>
                  </a:txBody>
                  <a:tcPr marL="25400" marR="25400" marT="10800" marB="1080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 marR="0" indent="0">
                        <a:lnSpc>
                          <a:spcPct val="100000"/>
                        </a:lnSpc>
                        <a:spcBef>
                          <a:spcPts val="200"/>
                        </a:spcBef>
                        <a:spcAft>
                          <a:spcPts val="200"/>
                        </a:spcAft>
                      </a:pPr>
                      <a:r>
                        <a:rPr lang="en-US" sz="1000" b="0" kern="1200" dirty="0" smtClean="0">
                          <a:solidFill>
                            <a:schemeClr val="tx1">
                              <a:lumMod val="75000"/>
                              <a:lumOff val="25000"/>
                            </a:schemeClr>
                          </a:solidFill>
                          <a:effectLst/>
                          <a:latin typeface="+mj-lt"/>
                        </a:rPr>
                        <a:t>CR/PR</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kern="1200" dirty="0" smtClean="0">
                          <a:solidFill>
                            <a:schemeClr val="tx1">
                              <a:lumMod val="75000"/>
                              <a:lumOff val="25000"/>
                            </a:schemeClr>
                          </a:solidFill>
                          <a:effectLst/>
                          <a:latin typeface="+mj-lt"/>
                          <a:ea typeface="+mn-ea"/>
                          <a:cs typeface="Arial" panose="020B0604020202020204" pitchFamily="34" charset="0"/>
                        </a:rPr>
                        <a:t>47</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kern="1200" dirty="0" smtClean="0">
                          <a:solidFill>
                            <a:schemeClr val="tx1">
                              <a:lumMod val="75000"/>
                              <a:lumOff val="25000"/>
                            </a:schemeClr>
                          </a:solidFill>
                          <a:effectLst/>
                          <a:latin typeface="+mj-lt"/>
                          <a:ea typeface="+mn-ea"/>
                          <a:cs typeface="Arial" panose="020B0604020202020204" pitchFamily="34" charset="0"/>
                        </a:rPr>
                        <a:t>47</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46223">
                <a:tc vMerge="1">
                  <a:txBody>
                    <a:bodyPr/>
                    <a:lstStyle/>
                    <a:p>
                      <a:endParaRPr lang="en-GB" sz="1100" dirty="0"/>
                    </a:p>
                  </a:txBody>
                  <a:tcPr marL="25400" marR="2540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57150" marR="0" indent="0">
                        <a:lnSpc>
                          <a:spcPct val="100000"/>
                        </a:lnSpc>
                        <a:spcBef>
                          <a:spcPts val="200"/>
                        </a:spcBef>
                        <a:spcAft>
                          <a:spcPts val="200"/>
                        </a:spcAft>
                      </a:pPr>
                      <a:r>
                        <a:rPr lang="en-US" sz="1000" b="0" kern="1200" dirty="0" smtClean="0">
                          <a:solidFill>
                            <a:schemeClr val="tx1">
                              <a:lumMod val="75000"/>
                              <a:lumOff val="25000"/>
                            </a:schemeClr>
                          </a:solidFill>
                          <a:effectLst/>
                          <a:latin typeface="+mj-lt"/>
                        </a:rPr>
                        <a:t>SD</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kern="1200" dirty="0" smtClean="0">
                          <a:solidFill>
                            <a:schemeClr val="tx1">
                              <a:lumMod val="75000"/>
                              <a:lumOff val="25000"/>
                            </a:schemeClr>
                          </a:solidFill>
                          <a:effectLst/>
                          <a:latin typeface="+mj-lt"/>
                          <a:ea typeface="+mn-ea"/>
                          <a:cs typeface="Arial" panose="020B0604020202020204" pitchFamily="34" charset="0"/>
                        </a:rPr>
                        <a:t>41</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200"/>
                        </a:spcBef>
                        <a:spcAft>
                          <a:spcPts val="200"/>
                        </a:spcAft>
                      </a:pPr>
                      <a:r>
                        <a:rPr lang="en-US" sz="1000" b="0" kern="1200" dirty="0" smtClean="0">
                          <a:solidFill>
                            <a:schemeClr val="tx1">
                              <a:lumMod val="75000"/>
                              <a:lumOff val="25000"/>
                            </a:schemeClr>
                          </a:solidFill>
                          <a:effectLst/>
                          <a:latin typeface="+mj-lt"/>
                          <a:ea typeface="+mn-ea"/>
                          <a:cs typeface="Arial" panose="020B0604020202020204" pitchFamily="34" charset="0"/>
                        </a:rPr>
                        <a:t>42</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18098">
                <a:tc vMerge="1">
                  <a:txBody>
                    <a:bodyPr/>
                    <a:lstStyle/>
                    <a:p>
                      <a:endParaRPr lang="en-GB" sz="1100" dirty="0"/>
                    </a:p>
                  </a:txBody>
                  <a:tcPr marL="25400" marR="25400" marT="0" marB="0">
                    <a:lnL w="12700" cap="flat" cmpd="sng" algn="ctr">
                      <a:no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57150" marR="0" indent="0">
                        <a:lnSpc>
                          <a:spcPct val="100000"/>
                        </a:lnSpc>
                        <a:spcBef>
                          <a:spcPts val="200"/>
                        </a:spcBef>
                        <a:spcAft>
                          <a:spcPts val="200"/>
                        </a:spcAft>
                      </a:pPr>
                      <a:r>
                        <a:rPr lang="en-US" sz="1000" b="0" dirty="0" smtClean="0">
                          <a:solidFill>
                            <a:schemeClr val="tx1">
                              <a:lumMod val="75000"/>
                              <a:lumOff val="25000"/>
                            </a:schemeClr>
                          </a:solidFill>
                          <a:effectLst/>
                          <a:latin typeface="+mj-lt"/>
                        </a:rPr>
                        <a:t>Unknown</a:t>
                      </a:r>
                      <a:endParaRPr lang="en-US" sz="1000" b="0" dirty="0">
                        <a:solidFill>
                          <a:schemeClr val="tx1">
                            <a:lumMod val="75000"/>
                            <a:lumOff val="25000"/>
                          </a:schemeClr>
                        </a:solidFill>
                        <a:effectLst/>
                        <a:latin typeface="+mj-lt"/>
                        <a:ea typeface="SimSun"/>
                        <a:cs typeface="Arial" panose="020B0604020202020204" pitchFamily="34" charset="0"/>
                      </a:endParaRPr>
                    </a:p>
                  </a:txBody>
                  <a:tcPr marL="13148" marR="13148"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000" b="0" kern="1200" dirty="0" smtClean="0">
                          <a:solidFill>
                            <a:schemeClr val="tx1">
                              <a:lumMod val="75000"/>
                              <a:lumOff val="25000"/>
                            </a:schemeClr>
                          </a:solidFill>
                          <a:effectLst/>
                          <a:latin typeface="+mj-lt"/>
                          <a:ea typeface="+mn-ea"/>
                          <a:cs typeface="Arial" panose="020B0604020202020204" pitchFamily="34" charset="0"/>
                        </a:rPr>
                        <a:t>12</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100000"/>
                        </a:lnSpc>
                        <a:spcBef>
                          <a:spcPts val="200"/>
                        </a:spcBef>
                        <a:spcAft>
                          <a:spcPts val="200"/>
                        </a:spcAft>
                      </a:pPr>
                      <a:r>
                        <a:rPr lang="en-US" sz="1000" b="0" kern="1200" dirty="0" smtClean="0">
                          <a:solidFill>
                            <a:schemeClr val="tx1">
                              <a:lumMod val="75000"/>
                              <a:lumOff val="25000"/>
                            </a:schemeClr>
                          </a:solidFill>
                          <a:effectLst/>
                          <a:latin typeface="+mj-lt"/>
                          <a:ea typeface="+mn-ea"/>
                          <a:cs typeface="Arial" panose="020B0604020202020204" pitchFamily="34" charset="0"/>
                        </a:rPr>
                        <a:t>11</a:t>
                      </a:r>
                      <a:endParaRPr lang="en-US" sz="1000" b="0" kern="1200" dirty="0">
                        <a:solidFill>
                          <a:schemeClr val="tx1">
                            <a:lumMod val="75000"/>
                            <a:lumOff val="25000"/>
                          </a:schemeClr>
                        </a:solidFill>
                        <a:effectLst/>
                        <a:latin typeface="+mj-lt"/>
                        <a:ea typeface="+mn-ea"/>
                        <a:cs typeface="Arial" panose="020B0604020202020204" pitchFamily="34" charset="0"/>
                      </a:endParaRPr>
                    </a:p>
                  </a:txBody>
                  <a:tcPr marL="25400" marR="25400" marT="10800" marB="10800" anchor="b">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r>
            </a:tbl>
          </a:graphicData>
        </a:graphic>
      </p:graphicFrame>
      <p:sp>
        <p:nvSpPr>
          <p:cNvPr id="9" name="Rectangle 8"/>
          <p:cNvSpPr/>
          <p:nvPr/>
        </p:nvSpPr>
        <p:spPr>
          <a:xfrm>
            <a:off x="72863" y="5799812"/>
            <a:ext cx="8903835" cy="646331"/>
          </a:xfrm>
          <a:prstGeom prst="rect">
            <a:avLst/>
          </a:prstGeom>
        </p:spPr>
        <p:txBody>
          <a:bodyPr wrap="square">
            <a:spAutoFit/>
          </a:bodyPr>
          <a:lstStyle/>
          <a:p>
            <a:pPr marL="60325" indent="-60325"/>
            <a:r>
              <a:rPr lang="en-US" sz="1200" baseline="30000" dirty="0">
                <a:solidFill>
                  <a:schemeClr val="tx1">
                    <a:lumMod val="65000"/>
                    <a:lumOff val="35000"/>
                  </a:schemeClr>
                </a:solidFill>
              </a:rPr>
              <a:t>a</a:t>
            </a:r>
            <a:r>
              <a:rPr lang="en-US" sz="1200" dirty="0">
                <a:solidFill>
                  <a:schemeClr val="tx1">
                    <a:lumMod val="65000"/>
                    <a:lumOff val="35000"/>
                  </a:schemeClr>
                </a:solidFill>
              </a:rPr>
              <a:t>&lt;1% were ECOG PS 2; </a:t>
            </a:r>
            <a:r>
              <a:rPr lang="en-US" sz="1200" baseline="30000" dirty="0">
                <a:solidFill>
                  <a:schemeClr val="tx1">
                    <a:lumMod val="65000"/>
                    <a:lumOff val="35000"/>
                  </a:schemeClr>
                </a:solidFill>
              </a:rPr>
              <a:t>b</a:t>
            </a:r>
            <a:r>
              <a:rPr lang="en-US" sz="1200" dirty="0">
                <a:solidFill>
                  <a:schemeClr val="tx1">
                    <a:lumMod val="65000"/>
                    <a:lumOff val="35000"/>
                  </a:schemeClr>
                </a:solidFill>
              </a:rPr>
              <a:t>≤1% were stage IIIA</a:t>
            </a:r>
            <a:r>
              <a:rPr lang="en-US" sz="1200" dirty="0" smtClean="0">
                <a:solidFill>
                  <a:schemeClr val="tx1">
                    <a:lumMod val="65000"/>
                    <a:lumOff val="35000"/>
                  </a:schemeClr>
                </a:solidFill>
              </a:rPr>
              <a:t>;</a:t>
            </a:r>
            <a:r>
              <a:rPr lang="en-US" sz="1200" baseline="30000" dirty="0">
                <a:solidFill>
                  <a:schemeClr val="tx1">
                    <a:lumMod val="65000"/>
                    <a:lumOff val="35000"/>
                  </a:schemeClr>
                </a:solidFill>
              </a:rPr>
              <a:t> c</a:t>
            </a:r>
            <a:r>
              <a:rPr lang="en-US" sz="1200" dirty="0">
                <a:solidFill>
                  <a:schemeClr val="tx1">
                    <a:lumMod val="65000"/>
                    <a:lumOff val="35000"/>
                  </a:schemeClr>
                </a:solidFill>
              </a:rPr>
              <a:t>&lt;1% were undifferentiated (considered to be of squamous histology</a:t>
            </a:r>
            <a:r>
              <a:rPr lang="en-US" sz="1200" dirty="0" smtClean="0">
                <a:solidFill>
                  <a:schemeClr val="tx1">
                    <a:lumMod val="65000"/>
                    <a:lumOff val="35000"/>
                  </a:schemeClr>
                </a:solidFill>
              </a:rPr>
              <a:t>);</a:t>
            </a:r>
            <a:r>
              <a:rPr lang="en-US" sz="1200" baseline="30000" dirty="0" smtClean="0">
                <a:solidFill>
                  <a:schemeClr val="tx1">
                    <a:lumMod val="65000"/>
                    <a:lumOff val="35000"/>
                  </a:schemeClr>
                </a:solidFill>
              </a:rPr>
              <a:t> </a:t>
            </a:r>
            <a:r>
              <a:rPr lang="en-US" sz="1200" baseline="30000" dirty="0" err="1" smtClean="0">
                <a:solidFill>
                  <a:schemeClr val="tx1">
                    <a:lumMod val="65000"/>
                    <a:lumOff val="35000"/>
                  </a:schemeClr>
                </a:solidFill>
              </a:rPr>
              <a:t>d</a:t>
            </a:r>
            <a:r>
              <a:rPr lang="en-US" sz="1200" dirty="0" err="1" smtClean="0">
                <a:solidFill>
                  <a:schemeClr val="tx1">
                    <a:lumMod val="65000"/>
                    <a:lumOff val="35000"/>
                  </a:schemeClr>
                </a:solidFill>
              </a:rPr>
              <a:t>Includes</a:t>
            </a:r>
            <a:r>
              <a:rPr lang="en-US" sz="1200" dirty="0" smtClean="0">
                <a:solidFill>
                  <a:schemeClr val="tx1">
                    <a:lumMod val="65000"/>
                    <a:lumOff val="35000"/>
                  </a:schemeClr>
                </a:solidFill>
              </a:rPr>
              <a:t> </a:t>
            </a:r>
            <a:r>
              <a:rPr lang="en-US" sz="1200" dirty="0">
                <a:solidFill>
                  <a:schemeClr val="tx1">
                    <a:lumMod val="65000"/>
                    <a:lumOff val="35000"/>
                  </a:schemeClr>
                </a:solidFill>
              </a:rPr>
              <a:t>b</a:t>
            </a:r>
            <a:r>
              <a:rPr lang="en-US" sz="1200" dirty="0" smtClean="0">
                <a:solidFill>
                  <a:schemeClr val="tx1">
                    <a:lumMod val="65000"/>
                    <a:lumOff val="35000"/>
                  </a:schemeClr>
                </a:solidFill>
              </a:rPr>
              <a:t>lack/African </a:t>
            </a:r>
            <a:r>
              <a:rPr lang="en-US" sz="1200" dirty="0">
                <a:solidFill>
                  <a:schemeClr val="tx1">
                    <a:lumMod val="65000"/>
                    <a:lumOff val="35000"/>
                  </a:schemeClr>
                </a:solidFill>
              </a:rPr>
              <a:t>American and </a:t>
            </a:r>
            <a:r>
              <a:rPr lang="en-GB" sz="1200" dirty="0">
                <a:solidFill>
                  <a:schemeClr val="tx1">
                    <a:lumMod val="65000"/>
                    <a:lumOff val="35000"/>
                  </a:schemeClr>
                </a:solidFill>
              </a:rPr>
              <a:t>American Indian/Alaska Native; </a:t>
            </a:r>
            <a:r>
              <a:rPr lang="en-US" sz="1200" baseline="30000" dirty="0" err="1">
                <a:solidFill>
                  <a:schemeClr val="tx1">
                    <a:lumMod val="65000"/>
                    <a:lumOff val="35000"/>
                  </a:schemeClr>
                </a:solidFill>
              </a:rPr>
              <a:t>e</a:t>
            </a:r>
            <a:r>
              <a:rPr lang="en-US" sz="1200" dirty="0" err="1" smtClean="0">
                <a:solidFill>
                  <a:schemeClr val="tx1">
                    <a:lumMod val="65000"/>
                    <a:lumOff val="35000"/>
                  </a:schemeClr>
                </a:solidFill>
              </a:rPr>
              <a:t>Fifteen</a:t>
            </a:r>
            <a:r>
              <a:rPr lang="en-US" sz="1200" dirty="0" smtClean="0">
                <a:solidFill>
                  <a:schemeClr val="tx1">
                    <a:lumMod val="65000"/>
                    <a:lumOff val="35000"/>
                  </a:schemeClr>
                </a:solidFill>
              </a:rPr>
              <a:t> pack-years </a:t>
            </a:r>
            <a:r>
              <a:rPr lang="en-US" sz="1200" dirty="0">
                <a:solidFill>
                  <a:schemeClr val="tx1">
                    <a:lumMod val="65000"/>
                    <a:lumOff val="35000"/>
                  </a:schemeClr>
                </a:solidFill>
              </a:rPr>
              <a:t>and stopped &gt;1 year before diagnosis; </a:t>
            </a:r>
            <a:r>
              <a:rPr lang="en-US" sz="1200" baseline="30000" dirty="0" err="1">
                <a:solidFill>
                  <a:schemeClr val="tx1">
                    <a:lumMod val="65000"/>
                    <a:lumOff val="35000"/>
                  </a:schemeClr>
                </a:solidFill>
              </a:rPr>
              <a:t>f</a:t>
            </a:r>
            <a:r>
              <a:rPr lang="en-US" sz="1200" dirty="0" err="1" smtClean="0">
                <a:solidFill>
                  <a:schemeClr val="tx1">
                    <a:lumMod val="65000"/>
                    <a:lumOff val="35000"/>
                  </a:schemeClr>
                </a:solidFill>
              </a:rPr>
              <a:t>Seventy</a:t>
            </a:r>
            <a:r>
              <a:rPr lang="en-US" sz="1200" dirty="0" smtClean="0">
                <a:solidFill>
                  <a:schemeClr val="tx1">
                    <a:lumMod val="65000"/>
                    <a:lumOff val="35000"/>
                  </a:schemeClr>
                </a:solidFill>
              </a:rPr>
              <a:t>-one </a:t>
            </a:r>
            <a:r>
              <a:rPr lang="en-US" sz="1200" dirty="0">
                <a:solidFill>
                  <a:schemeClr val="tx1">
                    <a:lumMod val="65000"/>
                    <a:lumOff val="35000"/>
                  </a:schemeClr>
                </a:solidFill>
              </a:rPr>
              <a:t>(17.8%) and 85 (21.4%) patients were current smokers, respectively; </a:t>
            </a:r>
            <a:r>
              <a:rPr lang="en-US" sz="1200" baseline="30000" dirty="0" err="1" smtClean="0">
                <a:solidFill>
                  <a:schemeClr val="tx1">
                    <a:lumMod val="65000"/>
                    <a:lumOff val="35000"/>
                  </a:schemeClr>
                </a:solidFill>
              </a:rPr>
              <a:t>g</a:t>
            </a:r>
            <a:r>
              <a:rPr lang="en-US" sz="1200" dirty="0" err="1" smtClean="0">
                <a:solidFill>
                  <a:schemeClr val="tx1">
                    <a:lumMod val="65000"/>
                    <a:lumOff val="35000"/>
                  </a:schemeClr>
                </a:solidFill>
              </a:rPr>
              <a:t>Percentages</a:t>
            </a:r>
            <a:r>
              <a:rPr lang="en-US" sz="1200" dirty="0" smtClean="0">
                <a:solidFill>
                  <a:schemeClr val="tx1">
                    <a:lumMod val="65000"/>
                    <a:lumOff val="35000"/>
                  </a:schemeClr>
                </a:solidFill>
              </a:rPr>
              <a:t> </a:t>
            </a:r>
            <a:r>
              <a:rPr lang="en-US" sz="1200" dirty="0">
                <a:solidFill>
                  <a:schemeClr val="tx1">
                    <a:lumMod val="65000"/>
                    <a:lumOff val="35000"/>
                  </a:schemeClr>
                </a:solidFill>
              </a:rPr>
              <a:t>may not total 100 due to </a:t>
            </a:r>
            <a:r>
              <a:rPr lang="en-US" sz="1200" dirty="0" smtClean="0">
                <a:solidFill>
                  <a:schemeClr val="tx1">
                    <a:lumMod val="65000"/>
                    <a:lumOff val="35000"/>
                  </a:schemeClr>
                </a:solidFill>
              </a:rPr>
              <a:t>rounding.</a:t>
            </a:r>
            <a:endParaRPr lang="en-US" sz="1200" dirty="0">
              <a:solidFill>
                <a:schemeClr val="tx1">
                  <a:lumMod val="65000"/>
                  <a:lumOff val="35000"/>
                </a:schemeClr>
              </a:solidFill>
            </a:endParaRPr>
          </a:p>
        </p:txBody>
      </p:sp>
      <p:sp>
        <p:nvSpPr>
          <p:cNvPr id="10" name="Rectangle 9"/>
          <p:cNvSpPr/>
          <p:nvPr/>
        </p:nvSpPr>
        <p:spPr>
          <a:xfrm>
            <a:off x="269874" y="6450711"/>
            <a:ext cx="3302507" cy="246221"/>
          </a:xfrm>
          <a:prstGeom prst="rect">
            <a:avLst/>
          </a:prstGeom>
        </p:spPr>
        <p:txBody>
          <a:bodyPr wrap="none">
            <a:spAutoFit/>
          </a:bodyPr>
          <a:lstStyle/>
          <a:p>
            <a:r>
              <a:rPr lang="en-GB" sz="1000" dirty="0">
                <a:solidFill>
                  <a:schemeClr val="tx1">
                    <a:lumMod val="65000"/>
                    <a:lumOff val="35000"/>
                  </a:schemeClr>
                </a:solidFill>
              </a:rPr>
              <a:t>Soria JC, et al. </a:t>
            </a:r>
            <a:r>
              <a:rPr lang="en-US" sz="1000" dirty="0">
                <a:solidFill>
                  <a:schemeClr val="tx1">
                    <a:lumMod val="65000"/>
                    <a:lumOff val="35000"/>
                  </a:schemeClr>
                </a:solidFill>
              </a:rPr>
              <a:t>J </a:t>
            </a:r>
            <a:r>
              <a:rPr lang="en-US" sz="1000" dirty="0" err="1">
                <a:solidFill>
                  <a:schemeClr val="tx1">
                    <a:lumMod val="65000"/>
                    <a:lumOff val="35000"/>
                  </a:schemeClr>
                </a:solidFill>
              </a:rPr>
              <a:t>Clin</a:t>
            </a:r>
            <a:r>
              <a:rPr lang="en-US" sz="1000" dirty="0">
                <a:solidFill>
                  <a:schemeClr val="tx1">
                    <a:lumMod val="65000"/>
                    <a:lumOff val="35000"/>
                  </a:schemeClr>
                </a:solidFill>
              </a:rPr>
              <a:t> </a:t>
            </a:r>
            <a:r>
              <a:rPr lang="en-US" sz="1000" dirty="0" err="1">
                <a:solidFill>
                  <a:schemeClr val="tx1">
                    <a:lumMod val="65000"/>
                    <a:lumOff val="35000"/>
                  </a:schemeClr>
                </a:solidFill>
              </a:rPr>
              <a:t>Oncol</a:t>
            </a:r>
            <a:r>
              <a:rPr lang="en-US" sz="1000" dirty="0">
                <a:solidFill>
                  <a:schemeClr val="tx1">
                    <a:lumMod val="65000"/>
                    <a:lumOff val="35000"/>
                  </a:schemeClr>
                </a:solidFill>
              </a:rPr>
              <a:t> 2015;33(</a:t>
            </a:r>
            <a:r>
              <a:rPr lang="en-US" sz="1000" dirty="0" err="1">
                <a:solidFill>
                  <a:schemeClr val="tx1">
                    <a:lumMod val="65000"/>
                    <a:lumOff val="35000"/>
                  </a:schemeClr>
                </a:solidFill>
              </a:rPr>
              <a:t>suppl</a:t>
            </a:r>
            <a:r>
              <a:rPr lang="en-US" sz="1000" dirty="0">
                <a:solidFill>
                  <a:schemeClr val="tx1">
                    <a:lumMod val="65000"/>
                    <a:lumOff val="35000"/>
                  </a:schemeClr>
                </a:solidFill>
              </a:rPr>
              <a:t>; </a:t>
            </a:r>
            <a:r>
              <a:rPr lang="en-US" sz="1000" dirty="0" err="1">
                <a:solidFill>
                  <a:schemeClr val="tx1">
                    <a:lumMod val="65000"/>
                    <a:lumOff val="35000"/>
                  </a:schemeClr>
                </a:solidFill>
              </a:rPr>
              <a:t>abstr</a:t>
            </a:r>
            <a:r>
              <a:rPr lang="en-US" sz="1000" dirty="0">
                <a:solidFill>
                  <a:schemeClr val="tx1">
                    <a:lumMod val="65000"/>
                    <a:lumOff val="35000"/>
                  </a:schemeClr>
                </a:solidFill>
              </a:rPr>
              <a:t> 8002)</a:t>
            </a:r>
            <a:endParaRPr lang="de-DE" sz="1000" dirty="0">
              <a:solidFill>
                <a:schemeClr val="tx1">
                  <a:lumMod val="65000"/>
                  <a:lumOff val="35000"/>
                </a:schemeClr>
              </a:solidFill>
            </a:endParaRPr>
          </a:p>
        </p:txBody>
      </p:sp>
    </p:spTree>
    <p:extLst>
      <p:ext uri="{BB962C8B-B14F-4D97-AF65-F5344CB8AC3E}">
        <p14:creationId xmlns:p14="http://schemas.microsoft.com/office/powerpoint/2010/main" val="134090973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study outcomes</a:t>
            </a:r>
            <a:endParaRPr lang="en-GB" dirty="0"/>
          </a:p>
        </p:txBody>
      </p:sp>
      <p:sp>
        <p:nvSpPr>
          <p:cNvPr id="4" name="Text Placeholder 3"/>
          <p:cNvSpPr>
            <a:spLocks noGrp="1"/>
          </p:cNvSpPr>
          <p:nvPr>
            <p:ph type="body" sz="quarter" idx="13"/>
          </p:nvPr>
        </p:nvSpPr>
        <p:spPr>
          <a:xfrm>
            <a:off x="269874" y="6048311"/>
            <a:ext cx="4851788" cy="402400"/>
          </a:xfrm>
        </p:spPr>
        <p:txBody>
          <a:bodyPr/>
          <a:lstStyle/>
          <a:p>
            <a:r>
              <a:rPr lang="en-GB" dirty="0" smtClean="0"/>
              <a:t>HR, hazard ratio; OR, odds ratio</a:t>
            </a:r>
            <a:endParaRPr lang="en-US" dirty="0"/>
          </a:p>
        </p:txBody>
      </p:sp>
      <p:graphicFrame>
        <p:nvGraphicFramePr>
          <p:cNvPr id="5" name="Content Placeholder 5"/>
          <p:cNvGraphicFramePr>
            <a:graphicFrameLocks/>
          </p:cNvGraphicFramePr>
          <p:nvPr>
            <p:extLst>
              <p:ext uri="{D42A27DB-BD31-4B8C-83A1-F6EECF244321}">
                <p14:modId xmlns:p14="http://schemas.microsoft.com/office/powerpoint/2010/main" val="3064138126"/>
              </p:ext>
            </p:extLst>
          </p:nvPr>
        </p:nvGraphicFramePr>
        <p:xfrm>
          <a:off x="671516" y="2057400"/>
          <a:ext cx="7684474" cy="2183204"/>
        </p:xfrm>
        <a:graphic>
          <a:graphicData uri="http://schemas.openxmlformats.org/drawingml/2006/table">
            <a:tbl>
              <a:tblPr firstRow="1" bandRow="1">
                <a:tableStyleId>{3B4B98B0-60AC-42C2-AFA5-B58CD77FA1E5}</a:tableStyleId>
              </a:tblPr>
              <a:tblGrid>
                <a:gridCol w="2153465"/>
                <a:gridCol w="1116949"/>
                <a:gridCol w="1305145"/>
                <a:gridCol w="1765935"/>
                <a:gridCol w="1342980"/>
              </a:tblGrid>
              <a:tr h="473760">
                <a:tc>
                  <a:txBody>
                    <a:bodyPr/>
                    <a:lstStyle/>
                    <a:p>
                      <a:pPr>
                        <a:spcAft>
                          <a:spcPts val="300"/>
                        </a:spcAft>
                      </a:pPr>
                      <a:endParaRPr lang="en-GB" sz="1600" b="0" dirty="0">
                        <a:solidFill>
                          <a:schemeClr val="bg2"/>
                        </a:solidFill>
                        <a:latin typeface="+mj-lt"/>
                      </a:endParaRPr>
                    </a:p>
                  </a:txBody>
                  <a:tcPr marL="0" marR="0" marT="108000" marB="108000" anchor="b"/>
                </a:tc>
                <a:tc>
                  <a:txBody>
                    <a:bodyPr/>
                    <a:lstStyle/>
                    <a:p>
                      <a:pPr algn="ctr">
                        <a:spcAft>
                          <a:spcPts val="0"/>
                        </a:spcAft>
                      </a:pPr>
                      <a:r>
                        <a:rPr lang="en-GB" sz="1600" dirty="0" err="1">
                          <a:effectLst/>
                        </a:rPr>
                        <a:t>Afatinib</a:t>
                      </a:r>
                      <a:endParaRPr lang="en-GB" sz="1600" b="1" dirty="0">
                        <a:solidFill>
                          <a:schemeClr val="bg1"/>
                        </a:solidFill>
                        <a:effectLst/>
                        <a:latin typeface="+mj-lt"/>
                        <a:ea typeface="Calibri"/>
                        <a:cs typeface="Times New Roman"/>
                      </a:endParaRPr>
                    </a:p>
                  </a:txBody>
                  <a:tcPr marL="68580" marR="68580" marT="0" marB="0" anchor="ctr"/>
                </a:tc>
                <a:tc>
                  <a:txBody>
                    <a:bodyPr/>
                    <a:lstStyle/>
                    <a:p>
                      <a:pPr algn="ctr">
                        <a:spcAft>
                          <a:spcPts val="0"/>
                        </a:spcAft>
                      </a:pPr>
                      <a:r>
                        <a:rPr lang="en-GB" sz="1600" dirty="0">
                          <a:effectLst/>
                        </a:rPr>
                        <a:t>Erlotinib</a:t>
                      </a:r>
                      <a:endParaRPr lang="en-GB" sz="1600" b="1" dirty="0">
                        <a:solidFill>
                          <a:schemeClr val="bg1"/>
                        </a:solidFill>
                        <a:effectLst/>
                        <a:latin typeface="+mj-lt"/>
                        <a:ea typeface="Calibri"/>
                        <a:cs typeface="Times New Roman"/>
                      </a:endParaRPr>
                    </a:p>
                  </a:txBody>
                  <a:tcPr marL="68580" marR="68580" marT="0" marB="0" anchor="ctr"/>
                </a:tc>
                <a:tc>
                  <a:txBody>
                    <a:bodyPr/>
                    <a:lstStyle/>
                    <a:p>
                      <a:pPr algn="ctr">
                        <a:spcAft>
                          <a:spcPts val="0"/>
                        </a:spcAft>
                      </a:pPr>
                      <a:r>
                        <a:rPr lang="en-GB" sz="1600" dirty="0" smtClean="0">
                          <a:effectLst/>
                        </a:rPr>
                        <a:t>HR/ OR (95% CI)</a:t>
                      </a:r>
                      <a:endParaRPr lang="en-GB" sz="1600" b="1" dirty="0">
                        <a:solidFill>
                          <a:schemeClr val="bg1"/>
                        </a:solidFill>
                        <a:effectLst/>
                        <a:latin typeface="+mj-lt"/>
                        <a:ea typeface="Calibri"/>
                        <a:cs typeface="Times New Roman"/>
                      </a:endParaRPr>
                    </a:p>
                  </a:txBody>
                  <a:tcPr marL="68580" marR="68580" marT="0" marB="0" anchor="ctr"/>
                </a:tc>
                <a:tc>
                  <a:txBody>
                    <a:bodyPr/>
                    <a:lstStyle/>
                    <a:p>
                      <a:pPr algn="ctr">
                        <a:spcAft>
                          <a:spcPts val="0"/>
                        </a:spcAft>
                      </a:pPr>
                      <a:r>
                        <a:rPr lang="en-GB" sz="1600" dirty="0" smtClean="0">
                          <a:effectLst/>
                        </a:rPr>
                        <a:t>p-value</a:t>
                      </a:r>
                      <a:endParaRPr lang="en-GB" sz="1600" b="1" dirty="0">
                        <a:solidFill>
                          <a:schemeClr val="bg1"/>
                        </a:solidFill>
                        <a:effectLst/>
                        <a:latin typeface="+mj-lt"/>
                        <a:ea typeface="Calibri"/>
                        <a:cs typeface="Times New Roman"/>
                      </a:endParaRPr>
                    </a:p>
                  </a:txBody>
                  <a:tcPr marL="68580" marR="68580" marT="0" marB="0" anchor="ctr"/>
                </a:tc>
              </a:tr>
              <a:tr h="427361">
                <a:tc>
                  <a:txBody>
                    <a:bodyPr/>
                    <a:lstStyle/>
                    <a:p>
                      <a:pPr>
                        <a:spcAft>
                          <a:spcPts val="0"/>
                        </a:spcAft>
                      </a:pPr>
                      <a:r>
                        <a:rPr lang="en-GB" sz="1600" dirty="0" smtClean="0">
                          <a:effectLst/>
                        </a:rPr>
                        <a:t>Median OS (months)</a:t>
                      </a:r>
                      <a:endParaRPr lang="en-GB" sz="1600" b="0" dirty="0">
                        <a:solidFill>
                          <a:schemeClr val="bg1"/>
                        </a:solidFill>
                        <a:effectLst/>
                        <a:latin typeface="+mj-lt"/>
                        <a:ea typeface="Calibri"/>
                        <a:cs typeface="Times New Roman"/>
                      </a:endParaRPr>
                    </a:p>
                  </a:txBody>
                  <a:tcPr marL="68580" marR="68580" marT="0" marB="0" anchor="ctr"/>
                </a:tc>
                <a:tc>
                  <a:txBody>
                    <a:bodyPr/>
                    <a:lstStyle/>
                    <a:p>
                      <a:pPr algn="ctr">
                        <a:spcAft>
                          <a:spcPts val="0"/>
                        </a:spcAft>
                      </a:pPr>
                      <a:r>
                        <a:rPr lang="en-GB" sz="1600" dirty="0" smtClean="0">
                          <a:effectLst/>
                        </a:rPr>
                        <a:t>7.9</a:t>
                      </a:r>
                      <a:endParaRPr lang="en-GB" sz="1600" b="0" dirty="0">
                        <a:solidFill>
                          <a:schemeClr val="bg1"/>
                        </a:solidFill>
                        <a:effectLst/>
                        <a:latin typeface="+mj-lt"/>
                        <a:ea typeface="Calibri"/>
                        <a:cs typeface="Times New Roman"/>
                      </a:endParaRPr>
                    </a:p>
                  </a:txBody>
                  <a:tcPr marL="68580" marR="68580" marT="0" marB="0" anchor="ctr"/>
                </a:tc>
                <a:tc>
                  <a:txBody>
                    <a:bodyPr/>
                    <a:lstStyle/>
                    <a:p>
                      <a:pPr algn="ctr">
                        <a:spcAft>
                          <a:spcPts val="0"/>
                        </a:spcAft>
                      </a:pPr>
                      <a:r>
                        <a:rPr lang="en-GB" sz="1600" dirty="0" smtClean="0">
                          <a:effectLst/>
                        </a:rPr>
                        <a:t>6.8</a:t>
                      </a:r>
                      <a:endParaRPr lang="en-GB" sz="1600" b="0" dirty="0">
                        <a:solidFill>
                          <a:schemeClr val="bg1"/>
                        </a:solidFill>
                        <a:effectLst/>
                        <a:latin typeface="+mj-lt"/>
                        <a:ea typeface="Calibri"/>
                        <a:cs typeface="Times New Roman"/>
                      </a:endParaRPr>
                    </a:p>
                  </a:txBody>
                  <a:tcPr marL="68580" marR="68580" marT="0" marB="0" anchor="ctr"/>
                </a:tc>
                <a:tc>
                  <a:txBody>
                    <a:bodyPr/>
                    <a:lstStyle/>
                    <a:p>
                      <a:pPr algn="ctr">
                        <a:spcAft>
                          <a:spcPts val="0"/>
                        </a:spcAft>
                      </a:pPr>
                      <a:r>
                        <a:rPr lang="en-GB" sz="1600" dirty="0" smtClean="0">
                          <a:effectLst/>
                        </a:rPr>
                        <a:t>0.81 (0.69-0.95)</a:t>
                      </a:r>
                      <a:endParaRPr lang="en-GB" sz="1600" b="0" dirty="0">
                        <a:solidFill>
                          <a:schemeClr val="bg1"/>
                        </a:solidFill>
                        <a:effectLst/>
                        <a:latin typeface="+mj-lt"/>
                        <a:ea typeface="Calibri"/>
                        <a:cs typeface="Times New Roman"/>
                      </a:endParaRPr>
                    </a:p>
                  </a:txBody>
                  <a:tcPr marL="68580" marR="68580" marT="0" marB="0" anchor="ctr"/>
                </a:tc>
                <a:tc>
                  <a:txBody>
                    <a:bodyPr/>
                    <a:lstStyle/>
                    <a:p>
                      <a:pPr algn="ctr">
                        <a:spcAft>
                          <a:spcPts val="0"/>
                        </a:spcAft>
                      </a:pPr>
                      <a:r>
                        <a:rPr lang="en-GB" sz="1600" dirty="0" smtClean="0">
                          <a:effectLst/>
                        </a:rPr>
                        <a:t>0.008</a:t>
                      </a:r>
                      <a:endParaRPr lang="en-GB" sz="1600" b="0" dirty="0">
                        <a:solidFill>
                          <a:schemeClr val="bg1"/>
                        </a:solidFill>
                        <a:effectLst/>
                        <a:latin typeface="+mj-lt"/>
                        <a:ea typeface="Calibri"/>
                        <a:cs typeface="Times New Roman"/>
                      </a:endParaRPr>
                    </a:p>
                  </a:txBody>
                  <a:tcPr marL="68580" marR="68580" marT="0" marB="0" anchor="ctr"/>
                </a:tc>
              </a:tr>
              <a:tr h="427361">
                <a:tc>
                  <a:txBody>
                    <a:bodyPr/>
                    <a:lstStyle/>
                    <a:p>
                      <a:pPr marL="0" marR="0" indent="0" algn="l" defTabSz="3086100" rtl="0" eaLnBrk="1" fontAlgn="auto" latinLnBrk="0" hangingPunct="1">
                        <a:lnSpc>
                          <a:spcPct val="100000"/>
                        </a:lnSpc>
                        <a:spcBef>
                          <a:spcPts val="0"/>
                        </a:spcBef>
                        <a:spcAft>
                          <a:spcPts val="0"/>
                        </a:spcAft>
                        <a:buClrTx/>
                        <a:buSzTx/>
                        <a:buFontTx/>
                        <a:buNone/>
                        <a:tabLst/>
                        <a:defRPr/>
                      </a:pPr>
                      <a:r>
                        <a:rPr lang="en-GB" sz="1600" kern="1200" noProof="0" dirty="0" smtClean="0"/>
                        <a:t>Median PFS (months)</a:t>
                      </a:r>
                      <a:endParaRPr lang="en-US" sz="1600" b="0" kern="1200" noProof="0" dirty="0" smtClean="0">
                        <a:solidFill>
                          <a:schemeClr val="bg1"/>
                        </a:solidFill>
                        <a:latin typeface="+mj-lt"/>
                        <a:ea typeface="+mn-ea"/>
                        <a:cs typeface="+mn-cs"/>
                      </a:endParaRPr>
                    </a:p>
                  </a:txBody>
                  <a:tcPr marL="68580" marR="68580" marT="0" marB="0" anchor="ctr"/>
                </a:tc>
                <a:tc>
                  <a:txBody>
                    <a:bodyPr/>
                    <a:lstStyle/>
                    <a:p>
                      <a:pPr algn="ctr">
                        <a:spcAft>
                          <a:spcPts val="0"/>
                        </a:spcAft>
                      </a:pPr>
                      <a:r>
                        <a:rPr lang="en-GB" sz="1600" dirty="0" smtClean="0">
                          <a:effectLst/>
                        </a:rPr>
                        <a:t>2.6</a:t>
                      </a:r>
                      <a:endParaRPr lang="en-GB" sz="1600" b="0" dirty="0">
                        <a:solidFill>
                          <a:schemeClr val="bg1"/>
                        </a:solidFill>
                        <a:effectLst/>
                        <a:latin typeface="+mj-lt"/>
                        <a:ea typeface="Calibri"/>
                        <a:cs typeface="Times New Roman"/>
                      </a:endParaRPr>
                    </a:p>
                  </a:txBody>
                  <a:tcPr marL="68580" marR="68580" marT="0" marB="0" anchor="ctr"/>
                </a:tc>
                <a:tc>
                  <a:txBody>
                    <a:bodyPr/>
                    <a:lstStyle/>
                    <a:p>
                      <a:pPr algn="ctr">
                        <a:spcAft>
                          <a:spcPts val="0"/>
                        </a:spcAft>
                      </a:pPr>
                      <a:r>
                        <a:rPr lang="en-GB" sz="1600" dirty="0" smtClean="0">
                          <a:effectLst/>
                        </a:rPr>
                        <a:t>1.9</a:t>
                      </a:r>
                      <a:endParaRPr lang="en-GB" sz="1600" b="0" dirty="0">
                        <a:solidFill>
                          <a:schemeClr val="bg1"/>
                        </a:solidFill>
                        <a:effectLst/>
                        <a:latin typeface="+mj-lt"/>
                        <a:ea typeface="Calibri"/>
                        <a:cs typeface="Times New Roman"/>
                      </a:endParaRPr>
                    </a:p>
                  </a:txBody>
                  <a:tcPr marL="68580" marR="68580" marT="0" marB="0" anchor="ctr"/>
                </a:tc>
                <a:tc>
                  <a:txBody>
                    <a:bodyPr/>
                    <a:lstStyle/>
                    <a:p>
                      <a:pPr algn="ctr">
                        <a:spcAft>
                          <a:spcPts val="0"/>
                        </a:spcAft>
                      </a:pPr>
                      <a:r>
                        <a:rPr lang="en-GB" sz="1600" dirty="0" smtClean="0">
                          <a:effectLst/>
                        </a:rPr>
                        <a:t>0.81 (0.69-0.96)</a:t>
                      </a:r>
                      <a:endParaRPr lang="en-GB" sz="1600" b="0" dirty="0">
                        <a:solidFill>
                          <a:schemeClr val="bg1"/>
                        </a:solidFill>
                        <a:effectLst/>
                        <a:latin typeface="+mj-lt"/>
                        <a:ea typeface="Calibri"/>
                        <a:cs typeface="Times New Roman"/>
                      </a:endParaRPr>
                    </a:p>
                  </a:txBody>
                  <a:tcPr marL="68580" marR="68580" marT="0" marB="0" anchor="ctr"/>
                </a:tc>
                <a:tc>
                  <a:txBody>
                    <a:bodyPr/>
                    <a:lstStyle/>
                    <a:p>
                      <a:pPr algn="ctr">
                        <a:spcAft>
                          <a:spcPts val="0"/>
                        </a:spcAft>
                      </a:pPr>
                      <a:r>
                        <a:rPr lang="en-GB" sz="1600" dirty="0" smtClean="0">
                          <a:effectLst/>
                        </a:rPr>
                        <a:t>0.010</a:t>
                      </a:r>
                      <a:endParaRPr lang="en-GB" sz="1600" b="0" dirty="0">
                        <a:solidFill>
                          <a:schemeClr val="bg1"/>
                        </a:solidFill>
                        <a:effectLst/>
                        <a:latin typeface="+mj-lt"/>
                        <a:ea typeface="Calibri"/>
                        <a:cs typeface="Times New Roman"/>
                      </a:endParaRPr>
                    </a:p>
                  </a:txBody>
                  <a:tcPr marL="68580" marR="68580" marT="0" marB="0" anchor="ctr"/>
                </a:tc>
              </a:tr>
              <a:tr h="427361">
                <a:tc>
                  <a:txBody>
                    <a:bodyPr/>
                    <a:lstStyle/>
                    <a:p>
                      <a:pPr marL="0" marR="0" indent="0" algn="l" defTabSz="3086100" rtl="0" eaLnBrk="1" fontAlgn="auto" latinLnBrk="0" hangingPunct="1">
                        <a:lnSpc>
                          <a:spcPct val="100000"/>
                        </a:lnSpc>
                        <a:spcBef>
                          <a:spcPts val="0"/>
                        </a:spcBef>
                        <a:spcAft>
                          <a:spcPts val="0"/>
                        </a:spcAft>
                        <a:buClrTx/>
                        <a:buSzTx/>
                        <a:buFontTx/>
                        <a:buNone/>
                        <a:tabLst/>
                        <a:defRPr/>
                      </a:pPr>
                      <a:r>
                        <a:rPr lang="en-GB" sz="1600" kern="1200" noProof="0" dirty="0" smtClean="0"/>
                        <a:t>DCR (%)</a:t>
                      </a:r>
                      <a:endParaRPr lang="en-US" sz="1600" b="0" kern="1200" noProof="0" dirty="0" smtClean="0">
                        <a:solidFill>
                          <a:schemeClr val="bg1"/>
                        </a:solidFill>
                        <a:latin typeface="+mj-lt"/>
                        <a:ea typeface="+mn-ea"/>
                        <a:cs typeface="+mn-cs"/>
                      </a:endParaRPr>
                    </a:p>
                  </a:txBody>
                  <a:tcPr marL="68580" marR="68580" marT="0" marB="0" anchor="ctr"/>
                </a:tc>
                <a:tc>
                  <a:txBody>
                    <a:bodyPr/>
                    <a:lstStyle/>
                    <a:p>
                      <a:pPr algn="ctr">
                        <a:spcAft>
                          <a:spcPts val="0"/>
                        </a:spcAft>
                      </a:pPr>
                      <a:r>
                        <a:rPr lang="en-GB" sz="1600" dirty="0" smtClean="0">
                          <a:effectLst/>
                        </a:rPr>
                        <a:t>50.5</a:t>
                      </a:r>
                      <a:endParaRPr lang="en-GB" sz="1600" b="0" dirty="0">
                        <a:solidFill>
                          <a:schemeClr val="bg1"/>
                        </a:solidFill>
                        <a:effectLst/>
                        <a:latin typeface="+mj-lt"/>
                        <a:ea typeface="Calibri"/>
                        <a:cs typeface="Times New Roman"/>
                      </a:endParaRPr>
                    </a:p>
                  </a:txBody>
                  <a:tcPr marL="68580" marR="68580" marT="0" marB="0" anchor="ctr"/>
                </a:tc>
                <a:tc>
                  <a:txBody>
                    <a:bodyPr/>
                    <a:lstStyle/>
                    <a:p>
                      <a:pPr algn="ctr">
                        <a:spcAft>
                          <a:spcPts val="0"/>
                        </a:spcAft>
                      </a:pPr>
                      <a:r>
                        <a:rPr lang="en-GB" sz="1600" dirty="0" smtClean="0">
                          <a:effectLst/>
                        </a:rPr>
                        <a:t>39.5</a:t>
                      </a:r>
                      <a:endParaRPr lang="en-GB" sz="1600" b="0" dirty="0">
                        <a:solidFill>
                          <a:schemeClr val="bg1"/>
                        </a:solidFill>
                        <a:effectLst/>
                        <a:latin typeface="+mj-lt"/>
                        <a:ea typeface="Calibri"/>
                        <a:cs typeface="Times New Roman"/>
                      </a:endParaRPr>
                    </a:p>
                  </a:txBody>
                  <a:tcPr marL="68580" marR="68580" marT="0" marB="0" anchor="ctr"/>
                </a:tc>
                <a:tc>
                  <a:txBody>
                    <a:bodyPr/>
                    <a:lstStyle/>
                    <a:p>
                      <a:pPr algn="ctr">
                        <a:spcAft>
                          <a:spcPts val="0"/>
                        </a:spcAft>
                      </a:pPr>
                      <a:r>
                        <a:rPr lang="en-GB" sz="1600" dirty="0" smtClean="0">
                          <a:effectLst/>
                        </a:rPr>
                        <a:t>1.56 (1.18-2.06)</a:t>
                      </a:r>
                      <a:endParaRPr lang="en-GB" sz="1600" b="0" dirty="0">
                        <a:solidFill>
                          <a:schemeClr val="bg1"/>
                        </a:solidFill>
                        <a:effectLst/>
                        <a:latin typeface="+mj-lt"/>
                        <a:ea typeface="Calibri"/>
                        <a:cs typeface="Times New Roman"/>
                      </a:endParaRPr>
                    </a:p>
                  </a:txBody>
                  <a:tcPr marL="68580" marR="68580" marT="0" marB="0" anchor="ctr"/>
                </a:tc>
                <a:tc>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en-GB" sz="1600" kern="1200" dirty="0" smtClean="0">
                          <a:effectLst/>
                        </a:rPr>
                        <a:t>0.002</a:t>
                      </a:r>
                      <a:endParaRPr lang="en-GB" sz="1600" b="0" kern="1200" dirty="0" smtClean="0">
                        <a:solidFill>
                          <a:schemeClr val="bg1"/>
                        </a:solidFill>
                        <a:effectLst/>
                        <a:latin typeface="+mn-lt"/>
                        <a:ea typeface="Calibri"/>
                        <a:cs typeface="Times New Roman"/>
                      </a:endParaRPr>
                    </a:p>
                  </a:txBody>
                  <a:tcPr marL="68580" marR="68580" marT="0" marB="0" anchor="ctr"/>
                </a:tc>
              </a:tr>
              <a:tr h="427361">
                <a:tc>
                  <a:txBody>
                    <a:bodyPr/>
                    <a:lstStyle/>
                    <a:p>
                      <a:pPr marL="0" marR="0" indent="0" algn="l" defTabSz="3086100" rtl="0" eaLnBrk="1" fontAlgn="auto" latinLnBrk="0" hangingPunct="1">
                        <a:lnSpc>
                          <a:spcPct val="100000"/>
                        </a:lnSpc>
                        <a:spcBef>
                          <a:spcPts val="0"/>
                        </a:spcBef>
                        <a:spcAft>
                          <a:spcPts val="0"/>
                        </a:spcAft>
                        <a:buClrTx/>
                        <a:buSzTx/>
                        <a:buFontTx/>
                        <a:buNone/>
                        <a:tabLst/>
                        <a:defRPr/>
                      </a:pPr>
                      <a:r>
                        <a:rPr lang="en-GB" sz="1600" kern="1200" noProof="0" dirty="0" smtClean="0"/>
                        <a:t>ORR (%)</a:t>
                      </a:r>
                      <a:endParaRPr lang="en-US" sz="1600" b="0" kern="1200" noProof="0" dirty="0" smtClean="0">
                        <a:solidFill>
                          <a:schemeClr val="bg1"/>
                        </a:solidFill>
                        <a:latin typeface="+mj-lt"/>
                        <a:ea typeface="+mn-ea"/>
                        <a:cs typeface="+mn-cs"/>
                      </a:endParaRPr>
                    </a:p>
                  </a:txBody>
                  <a:tcPr marL="68580" marR="68580" marT="0" marB="0" anchor="ctr"/>
                </a:tc>
                <a:tc>
                  <a:txBody>
                    <a:bodyPr/>
                    <a:lstStyle/>
                    <a:p>
                      <a:pPr algn="ctr">
                        <a:spcAft>
                          <a:spcPts val="0"/>
                        </a:spcAft>
                      </a:pPr>
                      <a:r>
                        <a:rPr lang="en-GB" sz="1600" dirty="0" smtClean="0">
                          <a:effectLst/>
                        </a:rPr>
                        <a:t>5.5</a:t>
                      </a:r>
                      <a:endParaRPr lang="en-GB" sz="1600" b="0" dirty="0">
                        <a:solidFill>
                          <a:schemeClr val="bg1"/>
                        </a:solidFill>
                        <a:effectLst/>
                        <a:latin typeface="+mj-lt"/>
                        <a:ea typeface="Calibri"/>
                        <a:cs typeface="Times New Roman"/>
                      </a:endParaRPr>
                    </a:p>
                  </a:txBody>
                  <a:tcPr marL="68580" marR="68580" marT="0" marB="0" anchor="ctr"/>
                </a:tc>
                <a:tc>
                  <a:txBody>
                    <a:bodyPr/>
                    <a:lstStyle/>
                    <a:p>
                      <a:pPr algn="ctr">
                        <a:spcAft>
                          <a:spcPts val="0"/>
                        </a:spcAft>
                      </a:pPr>
                      <a:r>
                        <a:rPr lang="en-GB" sz="1600" dirty="0" smtClean="0">
                          <a:effectLst/>
                        </a:rPr>
                        <a:t>2.8</a:t>
                      </a:r>
                      <a:endParaRPr lang="en-GB" sz="1600" b="0" dirty="0">
                        <a:solidFill>
                          <a:schemeClr val="bg1"/>
                        </a:solidFill>
                        <a:effectLst/>
                        <a:latin typeface="+mj-lt"/>
                        <a:ea typeface="Calibri"/>
                        <a:cs typeface="Times New Roman"/>
                      </a:endParaRPr>
                    </a:p>
                  </a:txBody>
                  <a:tcPr marL="68580" marR="68580" marT="0" marB="0" anchor="ctr"/>
                </a:tc>
                <a:tc>
                  <a:txBody>
                    <a:bodyPr/>
                    <a:lstStyle/>
                    <a:p>
                      <a:pPr algn="ctr">
                        <a:spcAft>
                          <a:spcPts val="0"/>
                        </a:spcAft>
                      </a:pPr>
                      <a:r>
                        <a:rPr lang="en-GB" sz="1600" dirty="0" smtClean="0">
                          <a:effectLst/>
                        </a:rPr>
                        <a:t>2.06 (0.98-4.32)</a:t>
                      </a:r>
                      <a:endParaRPr lang="en-GB" sz="1600" b="0" dirty="0">
                        <a:solidFill>
                          <a:schemeClr val="bg1"/>
                        </a:solidFill>
                        <a:effectLst/>
                        <a:latin typeface="+mj-lt"/>
                        <a:ea typeface="Calibri"/>
                        <a:cs typeface="Times New Roman"/>
                      </a:endParaRPr>
                    </a:p>
                  </a:txBody>
                  <a:tcPr marL="68580" marR="68580" marT="0" marB="0" anchor="ctr"/>
                </a:tc>
                <a:tc>
                  <a:txBody>
                    <a:bodyPr/>
                    <a:lstStyle/>
                    <a:p>
                      <a:pPr algn="ctr">
                        <a:spcAft>
                          <a:spcPts val="0"/>
                        </a:spcAft>
                      </a:pPr>
                      <a:r>
                        <a:rPr lang="en-GB" sz="1600" dirty="0" smtClean="0">
                          <a:effectLst/>
                        </a:rPr>
                        <a:t>0.055</a:t>
                      </a:r>
                      <a:endParaRPr lang="en-GB" sz="1600" b="0" dirty="0">
                        <a:solidFill>
                          <a:schemeClr val="bg1"/>
                        </a:solidFill>
                        <a:effectLst/>
                        <a:latin typeface="+mj-lt"/>
                        <a:ea typeface="Calibri"/>
                        <a:cs typeface="Times New Roman"/>
                      </a:endParaRPr>
                    </a:p>
                  </a:txBody>
                  <a:tcPr marL="68580" marR="68580" marT="0" marB="0" anchor="ctr"/>
                </a:tc>
              </a:tr>
            </a:tbl>
          </a:graphicData>
        </a:graphic>
      </p:graphicFrame>
      <p:sp>
        <p:nvSpPr>
          <p:cNvPr id="6" name="Rectangle 5"/>
          <p:cNvSpPr/>
          <p:nvPr/>
        </p:nvSpPr>
        <p:spPr>
          <a:xfrm>
            <a:off x="269874" y="6450711"/>
            <a:ext cx="3302507" cy="246221"/>
          </a:xfrm>
          <a:prstGeom prst="rect">
            <a:avLst/>
          </a:prstGeom>
        </p:spPr>
        <p:txBody>
          <a:bodyPr wrap="none">
            <a:spAutoFit/>
          </a:bodyPr>
          <a:lstStyle/>
          <a:p>
            <a:r>
              <a:rPr lang="en-GB" sz="1000" dirty="0">
                <a:solidFill>
                  <a:schemeClr val="tx1">
                    <a:lumMod val="65000"/>
                    <a:lumOff val="35000"/>
                  </a:schemeClr>
                </a:solidFill>
              </a:rPr>
              <a:t>Soria JC, et al. </a:t>
            </a:r>
            <a:r>
              <a:rPr lang="en-US" sz="1000" dirty="0">
                <a:solidFill>
                  <a:schemeClr val="tx1">
                    <a:lumMod val="65000"/>
                    <a:lumOff val="35000"/>
                  </a:schemeClr>
                </a:solidFill>
              </a:rPr>
              <a:t>J </a:t>
            </a:r>
            <a:r>
              <a:rPr lang="en-US" sz="1000" dirty="0" err="1">
                <a:solidFill>
                  <a:schemeClr val="tx1">
                    <a:lumMod val="65000"/>
                    <a:lumOff val="35000"/>
                  </a:schemeClr>
                </a:solidFill>
              </a:rPr>
              <a:t>Clin</a:t>
            </a:r>
            <a:r>
              <a:rPr lang="en-US" sz="1000" dirty="0">
                <a:solidFill>
                  <a:schemeClr val="tx1">
                    <a:lumMod val="65000"/>
                    <a:lumOff val="35000"/>
                  </a:schemeClr>
                </a:solidFill>
              </a:rPr>
              <a:t> </a:t>
            </a:r>
            <a:r>
              <a:rPr lang="en-US" sz="1000" dirty="0" err="1">
                <a:solidFill>
                  <a:schemeClr val="tx1">
                    <a:lumMod val="65000"/>
                    <a:lumOff val="35000"/>
                  </a:schemeClr>
                </a:solidFill>
              </a:rPr>
              <a:t>Oncol</a:t>
            </a:r>
            <a:r>
              <a:rPr lang="en-US" sz="1000" dirty="0">
                <a:solidFill>
                  <a:schemeClr val="tx1">
                    <a:lumMod val="65000"/>
                    <a:lumOff val="35000"/>
                  </a:schemeClr>
                </a:solidFill>
              </a:rPr>
              <a:t> 2015;33(</a:t>
            </a:r>
            <a:r>
              <a:rPr lang="en-US" sz="1000" dirty="0" err="1">
                <a:solidFill>
                  <a:schemeClr val="tx1">
                    <a:lumMod val="65000"/>
                    <a:lumOff val="35000"/>
                  </a:schemeClr>
                </a:solidFill>
              </a:rPr>
              <a:t>suppl</a:t>
            </a:r>
            <a:r>
              <a:rPr lang="en-US" sz="1000" dirty="0">
                <a:solidFill>
                  <a:schemeClr val="tx1">
                    <a:lumMod val="65000"/>
                    <a:lumOff val="35000"/>
                  </a:schemeClr>
                </a:solidFill>
              </a:rPr>
              <a:t>; </a:t>
            </a:r>
            <a:r>
              <a:rPr lang="en-US" sz="1000" dirty="0" err="1">
                <a:solidFill>
                  <a:schemeClr val="tx1">
                    <a:lumMod val="65000"/>
                    <a:lumOff val="35000"/>
                  </a:schemeClr>
                </a:solidFill>
              </a:rPr>
              <a:t>abstr</a:t>
            </a:r>
            <a:r>
              <a:rPr lang="en-US" sz="1000" dirty="0">
                <a:solidFill>
                  <a:schemeClr val="tx1">
                    <a:lumMod val="65000"/>
                    <a:lumOff val="35000"/>
                  </a:schemeClr>
                </a:solidFill>
              </a:rPr>
              <a:t> 8002)</a:t>
            </a:r>
            <a:endParaRPr lang="de-DE" sz="1000" dirty="0">
              <a:solidFill>
                <a:schemeClr val="tx1">
                  <a:lumMod val="65000"/>
                  <a:lumOff val="35000"/>
                </a:schemeClr>
              </a:solidFill>
            </a:endParaRPr>
          </a:p>
        </p:txBody>
      </p:sp>
    </p:spTree>
    <p:extLst>
      <p:ext uri="{BB962C8B-B14F-4D97-AF65-F5344CB8AC3E}">
        <p14:creationId xmlns:p14="http://schemas.microsoft.com/office/powerpoint/2010/main" val="3048779271"/>
      </p:ext>
    </p:extLst>
  </p:cSld>
  <p:clrMapOvr>
    <a:masterClrMapping/>
  </p:clrMapOvr>
  <p:transition spd="med"/>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4" name="Group 103"/>
          <p:cNvGrpSpPr/>
          <p:nvPr/>
        </p:nvGrpSpPr>
        <p:grpSpPr>
          <a:xfrm>
            <a:off x="228600" y="1296725"/>
            <a:ext cx="8801100" cy="4770700"/>
            <a:chOff x="400050" y="1182425"/>
            <a:chExt cx="8639175" cy="4885000"/>
          </a:xfrm>
        </p:grpSpPr>
        <p:sp>
          <p:nvSpPr>
            <p:cNvPr id="105" name="Round Same Side Corner Rectangle 104"/>
            <p:cNvSpPr/>
            <p:nvPr/>
          </p:nvSpPr>
          <p:spPr>
            <a:xfrm rot="10800000">
              <a:off x="410925" y="1531975"/>
              <a:ext cx="8628299" cy="4535450"/>
            </a:xfrm>
            <a:prstGeom prst="round2SameRect">
              <a:avLst>
                <a:gd name="adj1" fmla="val 6715"/>
                <a:gd name="adj2" fmla="val 0"/>
              </a:avLst>
            </a:prstGeom>
            <a:solidFill>
              <a:schemeClr val="bg1"/>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prstClr val="white"/>
                </a:solidFill>
              </a:endParaRPr>
            </a:p>
          </p:txBody>
        </p:sp>
        <p:sp>
          <p:nvSpPr>
            <p:cNvPr id="106" name="Round Same Side Corner Rectangle 105"/>
            <p:cNvSpPr/>
            <p:nvPr/>
          </p:nvSpPr>
          <p:spPr>
            <a:xfrm>
              <a:off x="400050" y="1182425"/>
              <a:ext cx="8639175" cy="355258"/>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a:solidFill>
                  <a:prstClr val="white"/>
                </a:solidFill>
              </a:endParaRPr>
            </a:p>
          </p:txBody>
        </p:sp>
      </p:grpSp>
      <p:grpSp>
        <p:nvGrpSpPr>
          <p:cNvPr id="7" name="Group 6"/>
          <p:cNvGrpSpPr/>
          <p:nvPr/>
        </p:nvGrpSpPr>
        <p:grpSpPr>
          <a:xfrm>
            <a:off x="4528631" y="1677703"/>
            <a:ext cx="4452464" cy="1245025"/>
            <a:chOff x="5548111" y="732288"/>
            <a:chExt cx="4452464" cy="1165524"/>
          </a:xfrm>
        </p:grpSpPr>
        <p:sp>
          <p:nvSpPr>
            <p:cNvPr id="101" name="Round Same Side Corner Rectangle 100"/>
            <p:cNvSpPr/>
            <p:nvPr/>
          </p:nvSpPr>
          <p:spPr>
            <a:xfrm>
              <a:off x="5548111" y="732288"/>
              <a:ext cx="4452464" cy="378123"/>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103" name="Round Same Side Corner Rectangle 102"/>
            <p:cNvSpPr/>
            <p:nvPr/>
          </p:nvSpPr>
          <p:spPr>
            <a:xfrm rot="10800000">
              <a:off x="5548111" y="1110410"/>
              <a:ext cx="4443561" cy="787402"/>
            </a:xfrm>
            <a:prstGeom prst="round2SameRect">
              <a:avLst>
                <a:gd name="adj1" fmla="val 6715"/>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sp>
        <p:nvSpPr>
          <p:cNvPr id="3" name="Title 2"/>
          <p:cNvSpPr>
            <a:spLocks noGrp="1"/>
          </p:cNvSpPr>
          <p:nvPr>
            <p:ph type="title"/>
          </p:nvPr>
        </p:nvSpPr>
        <p:spPr/>
        <p:txBody>
          <a:bodyPr/>
          <a:lstStyle/>
          <a:p>
            <a:r>
              <a:rPr lang="en-US" dirty="0" smtClean="0"/>
              <a:t>Primary Analysis of OS (n=795)</a:t>
            </a:r>
            <a:endParaRPr lang="en-US" dirty="0"/>
          </a:p>
        </p:txBody>
      </p:sp>
      <p:graphicFrame>
        <p:nvGraphicFramePr>
          <p:cNvPr id="75" name="Tableau 1"/>
          <p:cNvGraphicFramePr>
            <a:graphicFrameLocks noGrp="1"/>
          </p:cNvGraphicFramePr>
          <p:nvPr>
            <p:extLst>
              <p:ext uri="{D42A27DB-BD31-4B8C-83A1-F6EECF244321}">
                <p14:modId xmlns:p14="http://schemas.microsoft.com/office/powerpoint/2010/main" val="797179473"/>
              </p:ext>
            </p:extLst>
          </p:nvPr>
        </p:nvGraphicFramePr>
        <p:xfrm>
          <a:off x="4542160" y="1685925"/>
          <a:ext cx="4438935" cy="1243690"/>
        </p:xfrm>
        <a:graphic>
          <a:graphicData uri="http://schemas.openxmlformats.org/drawingml/2006/table">
            <a:tbl>
              <a:tblPr/>
              <a:tblGrid>
                <a:gridCol w="1995800"/>
                <a:gridCol w="1091938"/>
                <a:gridCol w="1351197"/>
              </a:tblGrid>
              <a:tr h="411130">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100" b="1" i="0" u="none" strike="noStrike" cap="none" normalizeH="0" baseline="0" dirty="0" smtClean="0">
                        <a:ln>
                          <a:noFill/>
                        </a:ln>
                        <a:solidFill>
                          <a:schemeClr val="tx1">
                            <a:lumMod val="50000"/>
                            <a:lumOff val="50000"/>
                          </a:schemeClr>
                        </a:solidFill>
                        <a:effectLst/>
                        <a:latin typeface="Arial" charset="0"/>
                        <a:cs typeface="Arial" charset="0"/>
                      </a:endParaRPr>
                    </a:p>
                  </a:txBody>
                  <a:tcPr marL="36000" marR="36000" marT="27000" marB="27000" anchor="b" horzOverflow="overflow">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bg1"/>
                          </a:solidFill>
                          <a:effectLst/>
                          <a:latin typeface="Arial" charset="0"/>
                          <a:cs typeface="Arial" charset="0"/>
                        </a:rPr>
                        <a:t>Afatinib </a:t>
                      </a:r>
                      <a:br>
                        <a:rPr kumimoji="0" lang="en-GB" sz="1100" b="1" i="0" u="none" strike="noStrike" cap="none" normalizeH="0" baseline="0" dirty="0" smtClean="0">
                          <a:ln>
                            <a:noFill/>
                          </a:ln>
                          <a:solidFill>
                            <a:schemeClr val="bg1"/>
                          </a:solidFill>
                          <a:effectLst/>
                          <a:latin typeface="Arial" charset="0"/>
                          <a:cs typeface="Arial" charset="0"/>
                        </a:rPr>
                      </a:br>
                      <a:r>
                        <a:rPr kumimoji="0" lang="en-GB" sz="1100" b="1" i="0" u="none" strike="noStrike" cap="none" normalizeH="0" baseline="0" dirty="0" smtClean="0">
                          <a:ln>
                            <a:noFill/>
                          </a:ln>
                          <a:solidFill>
                            <a:schemeClr val="bg1"/>
                          </a:solidFill>
                          <a:effectLst/>
                          <a:latin typeface="Arial" charset="0"/>
                          <a:cs typeface="Arial" charset="0"/>
                        </a:rPr>
                        <a:t>(n=398)</a:t>
                      </a:r>
                    </a:p>
                  </a:txBody>
                  <a:tcPr marL="36000" marR="36000" marT="27000" marB="27000" anchor="b"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bg1"/>
                          </a:solidFill>
                          <a:effectLst/>
                          <a:latin typeface="Arial" charset="0"/>
                          <a:cs typeface="Arial" charset="0"/>
                        </a:rPr>
                        <a:t>Erlotinib </a:t>
                      </a:r>
                      <a:br>
                        <a:rPr kumimoji="0" lang="en-GB" sz="1100" b="1" i="0" u="none" strike="noStrike" cap="none" normalizeH="0" baseline="0" dirty="0" smtClean="0">
                          <a:ln>
                            <a:noFill/>
                          </a:ln>
                          <a:solidFill>
                            <a:schemeClr val="bg1"/>
                          </a:solidFill>
                          <a:effectLst/>
                          <a:latin typeface="Arial" charset="0"/>
                          <a:cs typeface="Arial" charset="0"/>
                        </a:rPr>
                      </a:br>
                      <a:r>
                        <a:rPr kumimoji="0" lang="en-GB" sz="1100" b="1" i="0" u="none" strike="noStrike" cap="none" normalizeH="0" baseline="0" dirty="0" smtClean="0">
                          <a:ln>
                            <a:noFill/>
                          </a:ln>
                          <a:solidFill>
                            <a:schemeClr val="bg1"/>
                          </a:solidFill>
                          <a:effectLst/>
                          <a:latin typeface="Arial" charset="0"/>
                          <a:cs typeface="Arial" charset="0"/>
                        </a:rPr>
                        <a:t>(n=397)</a:t>
                      </a:r>
                    </a:p>
                  </a:txBody>
                  <a:tcPr marL="36000" marR="36000" marT="27000" marB="27000" anchor="b" horzOverflow="overflow">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36195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tx1">
                              <a:lumMod val="75000"/>
                              <a:lumOff val="25000"/>
                            </a:schemeClr>
                          </a:solidFill>
                          <a:effectLst/>
                          <a:latin typeface="Arial" charset="0"/>
                          <a:cs typeface="Arial" charset="0"/>
                        </a:rPr>
                        <a:t>Median OS, months (95% CI)</a:t>
                      </a:r>
                    </a:p>
                  </a:txBody>
                  <a:tcPr marL="0" marR="36000" marT="27000" marB="27000" anchor="b" horzOverflow="overflow">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tx1">
                              <a:lumMod val="75000"/>
                              <a:lumOff val="25000"/>
                            </a:schemeClr>
                          </a:solidFill>
                          <a:effectLst/>
                          <a:latin typeface="Arial" charset="0"/>
                          <a:cs typeface="Arial" charset="0"/>
                        </a:rPr>
                        <a:t>7.9</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1100" b="1" i="0" u="none" strike="noStrike" kern="0" cap="none" spc="0" normalizeH="0" baseline="0" noProof="0" dirty="0" smtClean="0">
                          <a:ln>
                            <a:noFill/>
                          </a:ln>
                          <a:solidFill>
                            <a:schemeClr val="tx1">
                              <a:lumMod val="75000"/>
                              <a:lumOff val="25000"/>
                            </a:schemeClr>
                          </a:solidFill>
                          <a:effectLst/>
                          <a:uLnTx/>
                          <a:uFillTx/>
                        </a:rPr>
                        <a:t>(7.2-8.7)</a:t>
                      </a:r>
                      <a:endParaRPr kumimoji="0" lang="en-GB" sz="1100" b="1" i="0" u="none" strike="noStrike" cap="none" normalizeH="0" baseline="0" dirty="0" smtClean="0">
                        <a:ln>
                          <a:noFill/>
                        </a:ln>
                        <a:solidFill>
                          <a:schemeClr val="tx1">
                            <a:lumMod val="75000"/>
                            <a:lumOff val="25000"/>
                          </a:schemeClr>
                        </a:solidFill>
                        <a:effectLst/>
                        <a:latin typeface="Arial" charset="0"/>
                        <a:cs typeface="Arial" charset="0"/>
                      </a:endParaRPr>
                    </a:p>
                  </a:txBody>
                  <a:tcPr marL="36000" marR="36000" marT="27000" marB="27000" anchor="b"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tx1">
                              <a:lumMod val="75000"/>
                              <a:lumOff val="25000"/>
                            </a:schemeClr>
                          </a:solidFill>
                          <a:effectLst/>
                          <a:latin typeface="Arial" charset="0"/>
                          <a:cs typeface="Arial" charset="0"/>
                        </a:rPr>
                        <a:t>6.8</a:t>
                      </a:r>
                    </a:p>
                    <a:p>
                      <a:pPr marL="0" marR="0" lvl="0" indent="0" algn="ctr" defTabSz="914400" rtl="0" eaLnBrk="1" fontAlgn="base" latinLnBrk="0" hangingPunct="1">
                        <a:lnSpc>
                          <a:spcPct val="100000"/>
                        </a:lnSpc>
                        <a:spcBef>
                          <a:spcPct val="0"/>
                        </a:spcBef>
                        <a:spcAft>
                          <a:spcPct val="0"/>
                        </a:spcAft>
                        <a:buClrTx/>
                        <a:buSzTx/>
                        <a:buFontTx/>
                        <a:buNone/>
                        <a:tabLst/>
                      </a:pPr>
                      <a:r>
                        <a:rPr lang="en-US" sz="1100" b="1" kern="0" dirty="0" smtClean="0">
                          <a:solidFill>
                            <a:schemeClr val="tx1">
                              <a:lumMod val="75000"/>
                              <a:lumOff val="25000"/>
                            </a:schemeClr>
                          </a:solidFill>
                        </a:rPr>
                        <a:t>(5.9-7.8)</a:t>
                      </a:r>
                      <a:endParaRPr kumimoji="0" lang="en-GB" sz="1100" b="1" i="0" u="none" strike="noStrike" cap="none" normalizeH="0" baseline="0" dirty="0" smtClean="0">
                        <a:ln>
                          <a:noFill/>
                        </a:ln>
                        <a:solidFill>
                          <a:schemeClr val="tx1">
                            <a:lumMod val="75000"/>
                            <a:lumOff val="25000"/>
                          </a:schemeClr>
                        </a:solidFill>
                        <a:effectLst/>
                        <a:latin typeface="Arial" charset="0"/>
                        <a:cs typeface="Arial" charset="0"/>
                      </a:endParaRPr>
                    </a:p>
                  </a:txBody>
                  <a:tcPr marL="36000" marR="36000" marT="27000" marB="27000" anchor="b" horzOverflow="overflow">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a:noFill/>
                    </a:lnTlToBr>
                    <a:lnBlToTr>
                      <a:noFill/>
                    </a:lnBlToTr>
                    <a:noFill/>
                  </a:tcPr>
                </a:tc>
              </a:tr>
              <a:tr h="172695">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tx1">
                              <a:lumMod val="75000"/>
                              <a:lumOff val="25000"/>
                            </a:schemeClr>
                          </a:solidFill>
                          <a:effectLst/>
                          <a:latin typeface="Arial" charset="0"/>
                          <a:cs typeface="Arial" charset="0"/>
                        </a:rPr>
                        <a:t>HR</a:t>
                      </a:r>
                      <a:r>
                        <a:rPr kumimoji="0" lang="en-GB" sz="1100" b="0" i="0" u="none" strike="noStrike" cap="none" normalizeH="0" baseline="0" dirty="0" smtClean="0">
                          <a:ln>
                            <a:noFill/>
                          </a:ln>
                          <a:solidFill>
                            <a:schemeClr val="tx1">
                              <a:lumMod val="75000"/>
                              <a:lumOff val="25000"/>
                            </a:schemeClr>
                          </a:solidFill>
                          <a:effectLst/>
                          <a:latin typeface="Arial" charset="0"/>
                          <a:cs typeface="Arial" charset="0"/>
                        </a:rPr>
                        <a:t> (95% CI)</a:t>
                      </a:r>
                    </a:p>
                  </a:txBody>
                  <a:tcPr marL="0" marR="36000" marT="27000" marB="27000" anchor="b" horzOverflow="overflow">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100" b="1" i="0" u="none" strike="noStrike" kern="0" cap="none" spc="0" normalizeH="0" baseline="0" noProof="0" dirty="0" smtClean="0">
                          <a:ln>
                            <a:noFill/>
                          </a:ln>
                          <a:solidFill>
                            <a:schemeClr val="tx1">
                              <a:lumMod val="75000"/>
                              <a:lumOff val="25000"/>
                            </a:schemeClr>
                          </a:solidFill>
                          <a:effectLst/>
                          <a:uLnTx/>
                          <a:uFillTx/>
                        </a:rPr>
                        <a:t>0.81</a:t>
                      </a:r>
                      <a:r>
                        <a:rPr kumimoji="0" lang="en-US" sz="1100" b="0" i="0" u="none" strike="noStrike" kern="0" cap="none" spc="0" normalizeH="0" noProof="0" dirty="0" smtClean="0">
                          <a:ln>
                            <a:noFill/>
                          </a:ln>
                          <a:solidFill>
                            <a:schemeClr val="tx1">
                              <a:lumMod val="75000"/>
                              <a:lumOff val="25000"/>
                            </a:schemeClr>
                          </a:solidFill>
                          <a:effectLst/>
                          <a:uLnTx/>
                          <a:uFillTx/>
                        </a:rPr>
                        <a:t> </a:t>
                      </a:r>
                      <a:r>
                        <a:rPr lang="en-US" sz="1100" b="0" kern="0" dirty="0" smtClean="0">
                          <a:solidFill>
                            <a:schemeClr val="tx1">
                              <a:lumMod val="75000"/>
                              <a:lumOff val="25000"/>
                            </a:schemeClr>
                          </a:solidFill>
                        </a:rPr>
                        <a:t>(0.69-0.95)</a:t>
                      </a:r>
                      <a:endParaRPr kumimoji="0" lang="en-GB" sz="1100" b="0" i="0" u="none" strike="noStrike" cap="none" normalizeH="0" baseline="0" dirty="0" smtClean="0">
                        <a:ln>
                          <a:noFill/>
                        </a:ln>
                        <a:solidFill>
                          <a:schemeClr val="tx1">
                            <a:lumMod val="75000"/>
                            <a:lumOff val="25000"/>
                          </a:schemeClr>
                        </a:solidFill>
                        <a:effectLst/>
                        <a:latin typeface="Arial" charset="0"/>
                        <a:cs typeface="Arial" charset="0"/>
                      </a:endParaRPr>
                    </a:p>
                  </a:txBody>
                  <a:tcPr marL="36000" marR="36000" marT="27000" marB="27000" anchor="b" horzOverflow="overflow">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a:noFill/>
                    </a:lnTlToBr>
                    <a:lnBlToTr>
                      <a:noFill/>
                    </a:lnBlToTr>
                    <a:noFill/>
                  </a:tcPr>
                </a:tc>
                <a:tc h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GB" sz="1100" b="0" i="0" u="none" strike="noStrike" cap="none" normalizeH="0" baseline="0" dirty="0" smtClean="0">
                        <a:ln>
                          <a:noFill/>
                        </a:ln>
                        <a:solidFill>
                          <a:schemeClr val="bg1"/>
                        </a:solidFill>
                        <a:effectLst/>
                        <a:latin typeface="Arial" charset="0"/>
                        <a:cs typeface="Arial" charset="0"/>
                      </a:endParaRPr>
                    </a:p>
                  </a:txBody>
                  <a:tcPr marL="36000" marR="36000" marT="27000" marB="2700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r h="15870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GB" sz="1100" b="1" i="1" u="none" strike="noStrike" cap="none" normalizeH="0" baseline="0" dirty="0" smtClean="0">
                          <a:ln>
                            <a:noFill/>
                          </a:ln>
                          <a:solidFill>
                            <a:schemeClr val="tx1">
                              <a:lumMod val="75000"/>
                              <a:lumOff val="25000"/>
                            </a:schemeClr>
                          </a:solidFill>
                          <a:effectLst/>
                          <a:latin typeface="Arial" charset="0"/>
                          <a:cs typeface="Arial" charset="0"/>
                        </a:rPr>
                        <a:t>P</a:t>
                      </a:r>
                      <a:r>
                        <a:rPr kumimoji="0" lang="en-GB" sz="1100" b="0" i="0" u="none" strike="noStrike" cap="none" normalizeH="0" baseline="0" dirty="0" smtClean="0">
                          <a:ln>
                            <a:noFill/>
                          </a:ln>
                          <a:solidFill>
                            <a:schemeClr val="tx1">
                              <a:lumMod val="75000"/>
                              <a:lumOff val="25000"/>
                            </a:schemeClr>
                          </a:solidFill>
                          <a:effectLst/>
                          <a:latin typeface="Arial" charset="0"/>
                          <a:cs typeface="Arial" charset="0"/>
                        </a:rPr>
                        <a:t> value</a:t>
                      </a:r>
                    </a:p>
                  </a:txBody>
                  <a:tcPr marL="0" marR="36000" marT="27000" marB="27000" anchor="b" horzOverflow="overflow">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GB" sz="1100" b="1" i="0" u="none" strike="noStrike" cap="none" normalizeH="0" baseline="0" dirty="0" smtClean="0">
                          <a:ln>
                            <a:noFill/>
                          </a:ln>
                          <a:solidFill>
                            <a:schemeClr val="tx1">
                              <a:lumMod val="75000"/>
                              <a:lumOff val="25000"/>
                            </a:schemeClr>
                          </a:solidFill>
                          <a:effectLst/>
                          <a:latin typeface="Arial" charset="0"/>
                          <a:cs typeface="Arial" charset="0"/>
                        </a:rPr>
                        <a:t>0.0077</a:t>
                      </a:r>
                    </a:p>
                  </a:txBody>
                  <a:tcPr marL="36000" marR="36000" marT="27000" marB="27000" anchor="b" horzOverflow="overflow">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hMerge="1">
                  <a:txBody>
                    <a:bodyPr/>
                    <a:lstStyle/>
                    <a:p>
                      <a:endParaRPr lang="en-US" dirty="0"/>
                    </a:p>
                  </a:txBody>
                  <a:tcPr marL="36000" marR="36000" marT="27000" marB="2700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a:noFill/>
                    </a:lnTlToBr>
                    <a:lnBlToTr>
                      <a:noFill/>
                    </a:lnBlToTr>
                    <a:noFill/>
                  </a:tcPr>
                </a:tc>
              </a:tr>
            </a:tbl>
          </a:graphicData>
        </a:graphic>
      </p:graphicFrame>
      <p:grpSp>
        <p:nvGrpSpPr>
          <p:cNvPr id="4" name="Group 3"/>
          <p:cNvGrpSpPr/>
          <p:nvPr/>
        </p:nvGrpSpPr>
        <p:grpSpPr>
          <a:xfrm>
            <a:off x="333375" y="1650695"/>
            <a:ext cx="7505699" cy="4391763"/>
            <a:chOff x="333375" y="1650695"/>
            <a:chExt cx="7505699" cy="4391763"/>
          </a:xfrm>
        </p:grpSpPr>
        <p:cxnSp>
          <p:nvCxnSpPr>
            <p:cNvPr id="32" name="Connecteur droit 109"/>
            <p:cNvCxnSpPr/>
            <p:nvPr/>
          </p:nvCxnSpPr>
          <p:spPr>
            <a:xfrm>
              <a:off x="2098732" y="5150543"/>
              <a:ext cx="0" cy="7016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33" name="ZoneTexte 110"/>
            <p:cNvSpPr txBox="1"/>
            <p:nvPr/>
          </p:nvSpPr>
          <p:spPr>
            <a:xfrm>
              <a:off x="1977975" y="5262031"/>
              <a:ext cx="296922"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3</a:t>
              </a:r>
            </a:p>
          </p:txBody>
        </p:sp>
        <p:cxnSp>
          <p:nvCxnSpPr>
            <p:cNvPr id="35" name="Connecteur droit 107"/>
            <p:cNvCxnSpPr/>
            <p:nvPr/>
          </p:nvCxnSpPr>
          <p:spPr>
            <a:xfrm>
              <a:off x="2715638" y="5150543"/>
              <a:ext cx="0" cy="7016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36" name="ZoneTexte 108"/>
            <p:cNvSpPr txBox="1"/>
            <p:nvPr/>
          </p:nvSpPr>
          <p:spPr>
            <a:xfrm>
              <a:off x="2594881" y="5262031"/>
              <a:ext cx="296922"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6</a:t>
              </a:r>
            </a:p>
          </p:txBody>
        </p:sp>
        <p:cxnSp>
          <p:nvCxnSpPr>
            <p:cNvPr id="38" name="Connecteur droit 103"/>
            <p:cNvCxnSpPr/>
            <p:nvPr/>
          </p:nvCxnSpPr>
          <p:spPr>
            <a:xfrm>
              <a:off x="3332544" y="5150543"/>
              <a:ext cx="0" cy="7016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39" name="ZoneTexte 104"/>
            <p:cNvSpPr txBox="1"/>
            <p:nvPr/>
          </p:nvSpPr>
          <p:spPr>
            <a:xfrm>
              <a:off x="3211786" y="5262031"/>
              <a:ext cx="296922"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9</a:t>
              </a:r>
            </a:p>
          </p:txBody>
        </p:sp>
        <p:cxnSp>
          <p:nvCxnSpPr>
            <p:cNvPr id="41" name="Connecteur droit 99"/>
            <p:cNvCxnSpPr/>
            <p:nvPr/>
          </p:nvCxnSpPr>
          <p:spPr>
            <a:xfrm>
              <a:off x="3939503" y="5150543"/>
              <a:ext cx="0" cy="7016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42" name="ZoneTexte 100"/>
            <p:cNvSpPr txBox="1"/>
            <p:nvPr/>
          </p:nvSpPr>
          <p:spPr>
            <a:xfrm>
              <a:off x="3777712" y="5262031"/>
              <a:ext cx="378987"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12</a:t>
              </a:r>
            </a:p>
          </p:txBody>
        </p:sp>
        <p:cxnSp>
          <p:nvCxnSpPr>
            <p:cNvPr id="44" name="Connecteur droit 95"/>
            <p:cNvCxnSpPr/>
            <p:nvPr/>
          </p:nvCxnSpPr>
          <p:spPr>
            <a:xfrm>
              <a:off x="4558712" y="5150543"/>
              <a:ext cx="0" cy="7016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45" name="ZoneTexte 96"/>
            <p:cNvSpPr txBox="1"/>
            <p:nvPr/>
          </p:nvSpPr>
          <p:spPr>
            <a:xfrm>
              <a:off x="4396921" y="5262031"/>
              <a:ext cx="378987"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15</a:t>
              </a:r>
            </a:p>
          </p:txBody>
        </p:sp>
        <p:cxnSp>
          <p:nvCxnSpPr>
            <p:cNvPr id="47" name="Connecteur droit 93"/>
            <p:cNvCxnSpPr/>
            <p:nvPr/>
          </p:nvCxnSpPr>
          <p:spPr>
            <a:xfrm>
              <a:off x="7616605" y="5150543"/>
              <a:ext cx="0" cy="7016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48" name="ZoneTexte 94"/>
            <p:cNvSpPr txBox="1"/>
            <p:nvPr/>
          </p:nvSpPr>
          <p:spPr>
            <a:xfrm>
              <a:off x="7427110" y="5262031"/>
              <a:ext cx="378987"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30</a:t>
              </a:r>
            </a:p>
          </p:txBody>
        </p:sp>
        <p:cxnSp>
          <p:nvCxnSpPr>
            <p:cNvPr id="53" name="Connecteur droit 56"/>
            <p:cNvCxnSpPr/>
            <p:nvPr/>
          </p:nvCxnSpPr>
          <p:spPr>
            <a:xfrm>
              <a:off x="5168240" y="5150543"/>
              <a:ext cx="0" cy="7016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54" name="ZoneTexte 57"/>
            <p:cNvSpPr txBox="1"/>
            <p:nvPr/>
          </p:nvSpPr>
          <p:spPr>
            <a:xfrm>
              <a:off x="5006449" y="5262031"/>
              <a:ext cx="378987"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18</a:t>
              </a:r>
            </a:p>
          </p:txBody>
        </p:sp>
        <p:cxnSp>
          <p:nvCxnSpPr>
            <p:cNvPr id="56" name="Connecteur droit 59"/>
            <p:cNvCxnSpPr/>
            <p:nvPr/>
          </p:nvCxnSpPr>
          <p:spPr>
            <a:xfrm>
              <a:off x="5791624" y="5150543"/>
              <a:ext cx="0" cy="7016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57" name="ZoneTexte 60"/>
            <p:cNvSpPr txBox="1"/>
            <p:nvPr/>
          </p:nvSpPr>
          <p:spPr>
            <a:xfrm>
              <a:off x="5629833" y="5262031"/>
              <a:ext cx="378987"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21</a:t>
              </a:r>
            </a:p>
          </p:txBody>
        </p:sp>
        <p:cxnSp>
          <p:nvCxnSpPr>
            <p:cNvPr id="59" name="Connecteur droit 62"/>
            <p:cNvCxnSpPr/>
            <p:nvPr/>
          </p:nvCxnSpPr>
          <p:spPr>
            <a:xfrm>
              <a:off x="6398197" y="5150543"/>
              <a:ext cx="0" cy="7016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60" name="ZoneTexte 63"/>
            <p:cNvSpPr txBox="1"/>
            <p:nvPr/>
          </p:nvSpPr>
          <p:spPr>
            <a:xfrm>
              <a:off x="6236406" y="5262031"/>
              <a:ext cx="378987"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24</a:t>
              </a:r>
            </a:p>
          </p:txBody>
        </p:sp>
        <p:cxnSp>
          <p:nvCxnSpPr>
            <p:cNvPr id="62" name="Connecteur droit 65"/>
            <p:cNvCxnSpPr/>
            <p:nvPr/>
          </p:nvCxnSpPr>
          <p:spPr>
            <a:xfrm>
              <a:off x="7009262" y="5150543"/>
              <a:ext cx="0" cy="7016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63" name="ZoneTexte 66"/>
            <p:cNvSpPr txBox="1"/>
            <p:nvPr/>
          </p:nvSpPr>
          <p:spPr>
            <a:xfrm>
              <a:off x="6847471" y="5262031"/>
              <a:ext cx="378987"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27</a:t>
              </a:r>
            </a:p>
          </p:txBody>
        </p:sp>
        <p:sp>
          <p:nvSpPr>
            <p:cNvPr id="9" name="ZoneTexte 81"/>
            <p:cNvSpPr txBox="1"/>
            <p:nvPr/>
          </p:nvSpPr>
          <p:spPr>
            <a:xfrm>
              <a:off x="1463818" y="5431635"/>
              <a:ext cx="6150228" cy="246221"/>
            </a:xfrm>
            <a:prstGeom prst="rect">
              <a:avLst/>
            </a:prstGeom>
            <a:noFill/>
            <a:ln>
              <a:noFill/>
            </a:ln>
          </p:spPr>
          <p:txBody>
            <a:bodyPr wrap="square" rtlCol="0">
              <a:spAutoFit/>
            </a:bodyPr>
            <a:lstStyle/>
            <a:p>
              <a:pPr algn="ctr" defTabSz="914377">
                <a:defRPr/>
              </a:pPr>
              <a:r>
                <a:rPr lang="en-GB" sz="1000" b="1" kern="0" dirty="0" smtClean="0">
                  <a:solidFill>
                    <a:schemeClr val="tx1">
                      <a:lumMod val="65000"/>
                      <a:lumOff val="35000"/>
                    </a:schemeClr>
                  </a:solidFill>
                </a:rPr>
                <a:t>Months</a:t>
              </a:r>
              <a:endParaRPr lang="en-GB" sz="1000" b="1" kern="0" dirty="0">
                <a:solidFill>
                  <a:schemeClr val="tx1">
                    <a:lumMod val="65000"/>
                    <a:lumOff val="35000"/>
                  </a:schemeClr>
                </a:solidFill>
              </a:endParaRPr>
            </a:p>
          </p:txBody>
        </p:sp>
        <p:cxnSp>
          <p:nvCxnSpPr>
            <p:cNvPr id="11" name="Connecteur droit 112"/>
            <p:cNvCxnSpPr/>
            <p:nvPr/>
          </p:nvCxnSpPr>
          <p:spPr>
            <a:xfrm>
              <a:off x="1464041" y="1793932"/>
              <a:ext cx="0" cy="3405829"/>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28" name="ZoneTexte 129"/>
            <p:cNvSpPr txBox="1"/>
            <p:nvPr/>
          </p:nvSpPr>
          <p:spPr>
            <a:xfrm>
              <a:off x="1020659" y="4335983"/>
              <a:ext cx="420018" cy="286477"/>
            </a:xfrm>
            <a:prstGeom prst="rect">
              <a:avLst/>
            </a:prstGeom>
            <a:noFill/>
            <a:ln w="19050">
              <a:noFill/>
            </a:ln>
          </p:spPr>
          <p:txBody>
            <a:bodyPr wrap="none" rtlCol="0" anchor="ctr">
              <a:spAutoFit/>
            </a:bodyPr>
            <a:lstStyle/>
            <a:p>
              <a:pPr algn="r"/>
              <a:r>
                <a:rPr lang="fr-FR" sz="1000" b="1" dirty="0">
                  <a:solidFill>
                    <a:schemeClr val="tx1">
                      <a:lumMod val="65000"/>
                      <a:lumOff val="35000"/>
                    </a:schemeClr>
                  </a:solidFill>
                </a:rPr>
                <a:t>0.2</a:t>
              </a:r>
            </a:p>
          </p:txBody>
        </p:sp>
        <p:cxnSp>
          <p:nvCxnSpPr>
            <p:cNvPr id="27" name="Connecteur droit 128"/>
            <p:cNvCxnSpPr/>
            <p:nvPr/>
          </p:nvCxnSpPr>
          <p:spPr>
            <a:xfrm flipH="1">
              <a:off x="1393794" y="4489172"/>
              <a:ext cx="70706" cy="0"/>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cxnSp>
          <p:nvCxnSpPr>
            <p:cNvPr id="116" name="Connecteur droit 128"/>
            <p:cNvCxnSpPr/>
            <p:nvPr/>
          </p:nvCxnSpPr>
          <p:spPr>
            <a:xfrm flipH="1">
              <a:off x="1393794" y="4826075"/>
              <a:ext cx="70706" cy="0"/>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26" name="ZoneTexte 127"/>
            <p:cNvSpPr txBox="1"/>
            <p:nvPr/>
          </p:nvSpPr>
          <p:spPr>
            <a:xfrm>
              <a:off x="1014219" y="3664661"/>
              <a:ext cx="420018" cy="286477"/>
            </a:xfrm>
            <a:prstGeom prst="rect">
              <a:avLst/>
            </a:prstGeom>
            <a:noFill/>
            <a:ln w="19050">
              <a:noFill/>
            </a:ln>
          </p:spPr>
          <p:txBody>
            <a:bodyPr wrap="none" rtlCol="0" anchor="ctr">
              <a:spAutoFit/>
            </a:bodyPr>
            <a:lstStyle/>
            <a:p>
              <a:pPr algn="r"/>
              <a:r>
                <a:rPr lang="fr-FR" sz="1000" b="1" dirty="0">
                  <a:solidFill>
                    <a:schemeClr val="tx1">
                      <a:lumMod val="65000"/>
                      <a:lumOff val="35000"/>
                    </a:schemeClr>
                  </a:solidFill>
                </a:rPr>
                <a:t>0.4</a:t>
              </a:r>
            </a:p>
          </p:txBody>
        </p:sp>
        <p:cxnSp>
          <p:nvCxnSpPr>
            <p:cNvPr id="25" name="Connecteur droit 126"/>
            <p:cNvCxnSpPr/>
            <p:nvPr/>
          </p:nvCxnSpPr>
          <p:spPr>
            <a:xfrm flipH="1">
              <a:off x="1393794" y="3815362"/>
              <a:ext cx="70706" cy="0"/>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cxnSp>
          <p:nvCxnSpPr>
            <p:cNvPr id="115" name="Connecteur droit 126"/>
            <p:cNvCxnSpPr/>
            <p:nvPr/>
          </p:nvCxnSpPr>
          <p:spPr>
            <a:xfrm flipH="1">
              <a:off x="1393794" y="4152267"/>
              <a:ext cx="70706" cy="0"/>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24" name="ZoneTexte 125"/>
            <p:cNvSpPr txBox="1"/>
            <p:nvPr/>
          </p:nvSpPr>
          <p:spPr>
            <a:xfrm>
              <a:off x="1014219" y="2993339"/>
              <a:ext cx="420018" cy="286477"/>
            </a:xfrm>
            <a:prstGeom prst="rect">
              <a:avLst/>
            </a:prstGeom>
            <a:noFill/>
            <a:ln w="19050">
              <a:noFill/>
            </a:ln>
          </p:spPr>
          <p:txBody>
            <a:bodyPr wrap="none" rtlCol="0" anchor="ctr">
              <a:spAutoFit/>
            </a:bodyPr>
            <a:lstStyle/>
            <a:p>
              <a:pPr algn="r"/>
              <a:r>
                <a:rPr lang="fr-FR" sz="1000" b="1" dirty="0">
                  <a:solidFill>
                    <a:schemeClr val="tx1">
                      <a:lumMod val="65000"/>
                      <a:lumOff val="35000"/>
                    </a:schemeClr>
                  </a:solidFill>
                </a:rPr>
                <a:t>0.6</a:t>
              </a:r>
            </a:p>
          </p:txBody>
        </p:sp>
        <p:cxnSp>
          <p:nvCxnSpPr>
            <p:cNvPr id="23" name="Connecteur droit 124"/>
            <p:cNvCxnSpPr/>
            <p:nvPr/>
          </p:nvCxnSpPr>
          <p:spPr>
            <a:xfrm flipH="1">
              <a:off x="1393794" y="3141552"/>
              <a:ext cx="70706" cy="0"/>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cxnSp>
          <p:nvCxnSpPr>
            <p:cNvPr id="114" name="Connecteur droit 124"/>
            <p:cNvCxnSpPr/>
            <p:nvPr/>
          </p:nvCxnSpPr>
          <p:spPr>
            <a:xfrm flipH="1">
              <a:off x="1393794" y="3478457"/>
              <a:ext cx="70706" cy="0"/>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22" name="ZoneTexte 123"/>
            <p:cNvSpPr txBox="1"/>
            <p:nvPr/>
          </p:nvSpPr>
          <p:spPr>
            <a:xfrm>
              <a:off x="1014219" y="2322017"/>
              <a:ext cx="420018" cy="286477"/>
            </a:xfrm>
            <a:prstGeom prst="rect">
              <a:avLst/>
            </a:prstGeom>
            <a:noFill/>
            <a:ln w="19050">
              <a:noFill/>
            </a:ln>
          </p:spPr>
          <p:txBody>
            <a:bodyPr wrap="none" rtlCol="0" anchor="ctr">
              <a:spAutoFit/>
            </a:bodyPr>
            <a:lstStyle/>
            <a:p>
              <a:pPr algn="r"/>
              <a:r>
                <a:rPr lang="fr-FR" sz="1000" b="1" dirty="0">
                  <a:solidFill>
                    <a:schemeClr val="tx1">
                      <a:lumMod val="65000"/>
                      <a:lumOff val="35000"/>
                    </a:schemeClr>
                  </a:solidFill>
                </a:rPr>
                <a:t>0.8</a:t>
              </a:r>
            </a:p>
          </p:txBody>
        </p:sp>
        <p:cxnSp>
          <p:nvCxnSpPr>
            <p:cNvPr id="21" name="Connecteur droit 122"/>
            <p:cNvCxnSpPr/>
            <p:nvPr/>
          </p:nvCxnSpPr>
          <p:spPr>
            <a:xfrm flipH="1">
              <a:off x="1393794" y="2467742"/>
              <a:ext cx="70706" cy="0"/>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cxnSp>
          <p:nvCxnSpPr>
            <p:cNvPr id="112" name="Connecteur droit 122"/>
            <p:cNvCxnSpPr/>
            <p:nvPr/>
          </p:nvCxnSpPr>
          <p:spPr>
            <a:xfrm flipH="1">
              <a:off x="1393794" y="2130837"/>
              <a:ext cx="70706" cy="0"/>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cxnSp>
          <p:nvCxnSpPr>
            <p:cNvPr id="113" name="Connecteur droit 122"/>
            <p:cNvCxnSpPr/>
            <p:nvPr/>
          </p:nvCxnSpPr>
          <p:spPr>
            <a:xfrm flipH="1">
              <a:off x="1393794" y="2804647"/>
              <a:ext cx="70706" cy="0"/>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cxnSp>
          <p:nvCxnSpPr>
            <p:cNvPr id="19" name="Connecteur droit 120"/>
            <p:cNvCxnSpPr/>
            <p:nvPr/>
          </p:nvCxnSpPr>
          <p:spPr>
            <a:xfrm flipH="1">
              <a:off x="1393794" y="1793932"/>
              <a:ext cx="70706" cy="0"/>
            </a:xfrm>
            <a:prstGeom prst="line">
              <a:avLst/>
            </a:prstGeom>
            <a:ln w="19050" cap="sq">
              <a:solidFill>
                <a:schemeClr val="tx1">
                  <a:lumMod val="65000"/>
                  <a:lumOff val="35000"/>
                </a:schemeClr>
              </a:solidFill>
              <a:miter lim="800000"/>
            </a:ln>
          </p:spPr>
          <p:style>
            <a:lnRef idx="1">
              <a:schemeClr val="accent1"/>
            </a:lnRef>
            <a:fillRef idx="0">
              <a:schemeClr val="accent1"/>
            </a:fillRef>
            <a:effectRef idx="0">
              <a:schemeClr val="accent1"/>
            </a:effectRef>
            <a:fontRef idx="minor">
              <a:schemeClr val="tx1"/>
            </a:fontRef>
          </p:style>
        </p:cxnSp>
        <p:sp>
          <p:nvSpPr>
            <p:cNvPr id="20" name="ZoneTexte 121"/>
            <p:cNvSpPr txBox="1"/>
            <p:nvPr/>
          </p:nvSpPr>
          <p:spPr>
            <a:xfrm>
              <a:off x="1014219" y="1650695"/>
              <a:ext cx="420018" cy="286477"/>
            </a:xfrm>
            <a:prstGeom prst="rect">
              <a:avLst/>
            </a:prstGeom>
            <a:noFill/>
            <a:ln w="19050">
              <a:noFill/>
            </a:ln>
          </p:spPr>
          <p:txBody>
            <a:bodyPr wrap="none" rtlCol="0" anchor="ctr">
              <a:spAutoFit/>
            </a:bodyPr>
            <a:lstStyle/>
            <a:p>
              <a:pPr algn="r"/>
              <a:r>
                <a:rPr lang="fr-FR" sz="1000" b="1" dirty="0">
                  <a:solidFill>
                    <a:schemeClr val="tx1">
                      <a:lumMod val="65000"/>
                      <a:lumOff val="35000"/>
                    </a:schemeClr>
                  </a:solidFill>
                </a:rPr>
                <a:t>1.0</a:t>
              </a:r>
            </a:p>
          </p:txBody>
        </p:sp>
        <p:sp>
          <p:nvSpPr>
            <p:cNvPr id="102" name="ZoneTexte 121"/>
            <p:cNvSpPr txBox="1"/>
            <p:nvPr/>
          </p:nvSpPr>
          <p:spPr>
            <a:xfrm>
              <a:off x="1073240" y="2006484"/>
              <a:ext cx="360997" cy="246221"/>
            </a:xfrm>
            <a:prstGeom prst="rect">
              <a:avLst/>
            </a:prstGeom>
            <a:noFill/>
            <a:ln w="19050">
              <a:noFill/>
            </a:ln>
          </p:spPr>
          <p:txBody>
            <a:bodyPr wrap="none" rtlCol="0" anchor="ctr">
              <a:spAutoFit/>
            </a:bodyPr>
            <a:lstStyle/>
            <a:p>
              <a:pPr algn="r"/>
              <a:r>
                <a:rPr lang="fr-FR" sz="1000" b="1" dirty="0" smtClean="0">
                  <a:solidFill>
                    <a:schemeClr val="tx1">
                      <a:lumMod val="65000"/>
                      <a:lumOff val="35000"/>
                    </a:schemeClr>
                  </a:solidFill>
                </a:rPr>
                <a:t>0.9</a:t>
              </a:r>
              <a:endParaRPr lang="fr-FR" sz="1000" b="1" dirty="0">
                <a:solidFill>
                  <a:schemeClr val="tx1">
                    <a:lumMod val="65000"/>
                    <a:lumOff val="35000"/>
                  </a:schemeClr>
                </a:solidFill>
              </a:endParaRPr>
            </a:p>
          </p:txBody>
        </p:sp>
        <p:sp>
          <p:nvSpPr>
            <p:cNvPr id="107" name="ZoneTexte 121"/>
            <p:cNvSpPr txBox="1"/>
            <p:nvPr/>
          </p:nvSpPr>
          <p:spPr>
            <a:xfrm>
              <a:off x="1073240" y="2677806"/>
              <a:ext cx="360997" cy="246221"/>
            </a:xfrm>
            <a:prstGeom prst="rect">
              <a:avLst/>
            </a:prstGeom>
            <a:noFill/>
            <a:ln w="19050">
              <a:noFill/>
            </a:ln>
          </p:spPr>
          <p:txBody>
            <a:bodyPr wrap="none" rtlCol="0" anchor="ctr">
              <a:spAutoFit/>
            </a:bodyPr>
            <a:lstStyle/>
            <a:p>
              <a:pPr algn="r"/>
              <a:r>
                <a:rPr lang="fr-FR" sz="1000" b="1" dirty="0" smtClean="0">
                  <a:solidFill>
                    <a:schemeClr val="tx1">
                      <a:lumMod val="65000"/>
                      <a:lumOff val="35000"/>
                    </a:schemeClr>
                  </a:solidFill>
                </a:rPr>
                <a:t>0.7</a:t>
              </a:r>
              <a:endParaRPr lang="fr-FR" sz="1000" b="1" dirty="0">
                <a:solidFill>
                  <a:schemeClr val="tx1">
                    <a:lumMod val="65000"/>
                    <a:lumOff val="35000"/>
                  </a:schemeClr>
                </a:solidFill>
              </a:endParaRPr>
            </a:p>
          </p:txBody>
        </p:sp>
        <p:sp>
          <p:nvSpPr>
            <p:cNvPr id="108" name="ZoneTexte 121"/>
            <p:cNvSpPr txBox="1"/>
            <p:nvPr/>
          </p:nvSpPr>
          <p:spPr>
            <a:xfrm>
              <a:off x="1073242" y="3349128"/>
              <a:ext cx="360997" cy="246221"/>
            </a:xfrm>
            <a:prstGeom prst="rect">
              <a:avLst/>
            </a:prstGeom>
            <a:noFill/>
            <a:ln w="19050">
              <a:noFill/>
            </a:ln>
          </p:spPr>
          <p:txBody>
            <a:bodyPr wrap="none" rtlCol="0" anchor="ctr">
              <a:spAutoFit/>
            </a:bodyPr>
            <a:lstStyle/>
            <a:p>
              <a:pPr algn="r"/>
              <a:r>
                <a:rPr lang="fr-FR" sz="1000" b="1" dirty="0" smtClean="0">
                  <a:solidFill>
                    <a:schemeClr val="tx1">
                      <a:lumMod val="65000"/>
                      <a:lumOff val="35000"/>
                    </a:schemeClr>
                  </a:solidFill>
                </a:rPr>
                <a:t>0.5</a:t>
              </a:r>
              <a:endParaRPr lang="fr-FR" sz="1000" b="1" dirty="0">
                <a:solidFill>
                  <a:schemeClr val="tx1">
                    <a:lumMod val="65000"/>
                    <a:lumOff val="35000"/>
                  </a:schemeClr>
                </a:solidFill>
              </a:endParaRPr>
            </a:p>
          </p:txBody>
        </p:sp>
        <p:sp>
          <p:nvSpPr>
            <p:cNvPr id="109" name="ZoneTexte 121"/>
            <p:cNvSpPr txBox="1"/>
            <p:nvPr/>
          </p:nvSpPr>
          <p:spPr>
            <a:xfrm>
              <a:off x="1073240" y="4020450"/>
              <a:ext cx="360997" cy="246221"/>
            </a:xfrm>
            <a:prstGeom prst="rect">
              <a:avLst/>
            </a:prstGeom>
            <a:noFill/>
            <a:ln w="19050">
              <a:noFill/>
            </a:ln>
          </p:spPr>
          <p:txBody>
            <a:bodyPr wrap="none" rtlCol="0" anchor="ctr">
              <a:spAutoFit/>
            </a:bodyPr>
            <a:lstStyle/>
            <a:p>
              <a:pPr algn="r"/>
              <a:r>
                <a:rPr lang="fr-FR" sz="1000" b="1" dirty="0" smtClean="0">
                  <a:solidFill>
                    <a:schemeClr val="tx1">
                      <a:lumMod val="65000"/>
                      <a:lumOff val="35000"/>
                    </a:schemeClr>
                  </a:solidFill>
                </a:rPr>
                <a:t>0.3</a:t>
              </a:r>
              <a:endParaRPr lang="fr-FR" sz="1000" b="1" dirty="0">
                <a:solidFill>
                  <a:schemeClr val="tx1">
                    <a:lumMod val="65000"/>
                    <a:lumOff val="35000"/>
                  </a:schemeClr>
                </a:solidFill>
              </a:endParaRPr>
            </a:p>
          </p:txBody>
        </p:sp>
        <p:sp>
          <p:nvSpPr>
            <p:cNvPr id="110" name="ZoneTexte 121"/>
            <p:cNvSpPr txBox="1"/>
            <p:nvPr/>
          </p:nvSpPr>
          <p:spPr>
            <a:xfrm>
              <a:off x="1077740" y="4691772"/>
              <a:ext cx="362937" cy="246221"/>
            </a:xfrm>
            <a:prstGeom prst="rect">
              <a:avLst/>
            </a:prstGeom>
            <a:noFill/>
            <a:ln w="19050">
              <a:noFill/>
            </a:ln>
          </p:spPr>
          <p:txBody>
            <a:bodyPr wrap="none" rtlCol="0" anchor="ctr">
              <a:spAutoFit/>
            </a:bodyPr>
            <a:lstStyle/>
            <a:p>
              <a:pPr algn="r"/>
              <a:r>
                <a:rPr lang="fr-FR" sz="1000" b="1" dirty="0" smtClean="0">
                  <a:solidFill>
                    <a:schemeClr val="tx1">
                      <a:lumMod val="65000"/>
                      <a:lumOff val="35000"/>
                    </a:schemeClr>
                  </a:solidFill>
                </a:rPr>
                <a:t>0.1</a:t>
              </a:r>
              <a:endParaRPr lang="fr-FR" sz="1000" b="1" dirty="0">
                <a:solidFill>
                  <a:schemeClr val="tx1">
                    <a:lumMod val="65000"/>
                    <a:lumOff val="35000"/>
                  </a:schemeClr>
                </a:solidFill>
              </a:endParaRPr>
            </a:p>
          </p:txBody>
        </p:sp>
        <p:sp>
          <p:nvSpPr>
            <p:cNvPr id="17" name="ZoneTexte 118"/>
            <p:cNvSpPr txBox="1"/>
            <p:nvPr/>
          </p:nvSpPr>
          <p:spPr>
            <a:xfrm>
              <a:off x="1137318" y="5007307"/>
              <a:ext cx="296922" cy="286477"/>
            </a:xfrm>
            <a:prstGeom prst="rect">
              <a:avLst/>
            </a:prstGeom>
            <a:noFill/>
            <a:ln w="19050">
              <a:noFill/>
            </a:ln>
          </p:spPr>
          <p:txBody>
            <a:bodyPr wrap="none" rtlCol="0" anchor="ctr">
              <a:spAutoFit/>
            </a:bodyPr>
            <a:lstStyle/>
            <a:p>
              <a:pPr algn="r"/>
              <a:r>
                <a:rPr lang="fr-FR" sz="1000" b="1" dirty="0">
                  <a:solidFill>
                    <a:schemeClr val="tx1">
                      <a:lumMod val="65000"/>
                      <a:lumOff val="35000"/>
                    </a:schemeClr>
                  </a:solidFill>
                </a:rPr>
                <a:t>0</a:t>
              </a:r>
            </a:p>
          </p:txBody>
        </p:sp>
        <p:sp>
          <p:nvSpPr>
            <p:cNvPr id="18" name="ZoneTexte 119"/>
            <p:cNvSpPr txBox="1"/>
            <p:nvPr/>
          </p:nvSpPr>
          <p:spPr>
            <a:xfrm rot="16200000">
              <a:off x="104678" y="3240936"/>
              <a:ext cx="1710725" cy="246220"/>
            </a:xfrm>
            <a:prstGeom prst="rect">
              <a:avLst/>
            </a:prstGeom>
            <a:noFill/>
            <a:ln w="19050">
              <a:noFill/>
            </a:ln>
          </p:spPr>
          <p:txBody>
            <a:bodyPr wrap="none" rtlCol="0">
              <a:spAutoFit/>
            </a:bodyPr>
            <a:lstStyle/>
            <a:p>
              <a:pPr defTabSz="914377">
                <a:defRPr/>
              </a:pPr>
              <a:r>
                <a:rPr lang="en-GB" sz="1000" b="1" kern="0" dirty="0">
                  <a:solidFill>
                    <a:schemeClr val="tx1">
                      <a:lumMod val="65000"/>
                      <a:lumOff val="35000"/>
                    </a:schemeClr>
                  </a:solidFill>
                </a:rPr>
                <a:t>Estimated OS </a:t>
              </a:r>
              <a:r>
                <a:rPr lang="en-GB" sz="1000" b="1" kern="0" dirty="0" smtClean="0">
                  <a:solidFill>
                    <a:schemeClr val="tx1">
                      <a:lumMod val="65000"/>
                      <a:lumOff val="35000"/>
                    </a:schemeClr>
                  </a:solidFill>
                </a:rPr>
                <a:t>Probability</a:t>
              </a:r>
              <a:endParaRPr lang="en-GB" sz="1000" b="1" kern="0" dirty="0">
                <a:solidFill>
                  <a:schemeClr val="tx1">
                    <a:lumMod val="65000"/>
                    <a:lumOff val="35000"/>
                  </a:schemeClr>
                </a:solidFill>
              </a:endParaRPr>
            </a:p>
          </p:txBody>
        </p:sp>
        <p:cxnSp>
          <p:nvCxnSpPr>
            <p:cNvPr id="29" name="Connecteur droit 82"/>
            <p:cNvCxnSpPr/>
            <p:nvPr/>
          </p:nvCxnSpPr>
          <p:spPr>
            <a:xfrm>
              <a:off x="1406536" y="5150546"/>
              <a:ext cx="6207511" cy="0"/>
            </a:xfrm>
            <a:prstGeom prst="line">
              <a:avLst/>
            </a:prstGeom>
            <a:ln w="19050" cap="sq">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30" name="ZoneTexte 83"/>
            <p:cNvSpPr txBox="1"/>
            <p:nvPr/>
          </p:nvSpPr>
          <p:spPr>
            <a:xfrm>
              <a:off x="1343059" y="5262029"/>
              <a:ext cx="296922" cy="286477"/>
            </a:xfrm>
            <a:prstGeom prst="rect">
              <a:avLst/>
            </a:prstGeom>
            <a:noFill/>
            <a:ln>
              <a:noFill/>
            </a:ln>
          </p:spPr>
          <p:txBody>
            <a:bodyPr wrap="none" rtlCol="0" anchor="ctr">
              <a:spAutoFit/>
            </a:bodyPr>
            <a:lstStyle/>
            <a:p>
              <a:pPr algn="ctr"/>
              <a:r>
                <a:rPr lang="fr-FR" sz="1000" b="1" dirty="0">
                  <a:solidFill>
                    <a:schemeClr val="tx1">
                      <a:lumMod val="65000"/>
                      <a:lumOff val="35000"/>
                    </a:schemeClr>
                  </a:solidFill>
                </a:rPr>
                <a:t>0</a:t>
              </a:r>
            </a:p>
          </p:txBody>
        </p:sp>
        <p:sp>
          <p:nvSpPr>
            <p:cNvPr id="64" name="Freeform 5"/>
            <p:cNvSpPr>
              <a:spLocks/>
            </p:cNvSpPr>
            <p:nvPr/>
          </p:nvSpPr>
          <p:spPr bwMode="auto">
            <a:xfrm>
              <a:off x="1489811" y="1822491"/>
              <a:ext cx="6137801" cy="3251334"/>
            </a:xfrm>
            <a:custGeom>
              <a:avLst/>
              <a:gdLst>
                <a:gd name="T0" fmla="*/ 32 w 2918"/>
                <a:gd name="T1" fmla="*/ 10 h 1484"/>
                <a:gd name="T2" fmla="*/ 72 w 2918"/>
                <a:gd name="T3" fmla="*/ 30 h 1484"/>
                <a:gd name="T4" fmla="*/ 100 w 2918"/>
                <a:gd name="T5" fmla="*/ 78 h 1484"/>
                <a:gd name="T6" fmla="*/ 130 w 2918"/>
                <a:gd name="T7" fmla="*/ 106 h 1484"/>
                <a:gd name="T8" fmla="*/ 158 w 2918"/>
                <a:gd name="T9" fmla="*/ 130 h 1484"/>
                <a:gd name="T10" fmla="*/ 178 w 2918"/>
                <a:gd name="T11" fmla="*/ 162 h 1484"/>
                <a:gd name="T12" fmla="*/ 210 w 2918"/>
                <a:gd name="T13" fmla="*/ 176 h 1484"/>
                <a:gd name="T14" fmla="*/ 236 w 2918"/>
                <a:gd name="T15" fmla="*/ 212 h 1484"/>
                <a:gd name="T16" fmla="*/ 272 w 2918"/>
                <a:gd name="T17" fmla="*/ 246 h 1484"/>
                <a:gd name="T18" fmla="*/ 292 w 2918"/>
                <a:gd name="T19" fmla="*/ 282 h 1484"/>
                <a:gd name="T20" fmla="*/ 324 w 2918"/>
                <a:gd name="T21" fmla="*/ 320 h 1484"/>
                <a:gd name="T22" fmla="*/ 356 w 2918"/>
                <a:gd name="T23" fmla="*/ 350 h 1484"/>
                <a:gd name="T24" fmla="*/ 388 w 2918"/>
                <a:gd name="T25" fmla="*/ 380 h 1484"/>
                <a:gd name="T26" fmla="*/ 426 w 2918"/>
                <a:gd name="T27" fmla="*/ 414 h 1484"/>
                <a:gd name="T28" fmla="*/ 454 w 2918"/>
                <a:gd name="T29" fmla="*/ 436 h 1484"/>
                <a:gd name="T30" fmla="*/ 490 w 2918"/>
                <a:gd name="T31" fmla="*/ 472 h 1484"/>
                <a:gd name="T32" fmla="*/ 524 w 2918"/>
                <a:gd name="T33" fmla="*/ 496 h 1484"/>
                <a:gd name="T34" fmla="*/ 548 w 2918"/>
                <a:gd name="T35" fmla="*/ 520 h 1484"/>
                <a:gd name="T36" fmla="*/ 592 w 2918"/>
                <a:gd name="T37" fmla="*/ 536 h 1484"/>
                <a:gd name="T38" fmla="*/ 622 w 2918"/>
                <a:gd name="T39" fmla="*/ 566 h 1484"/>
                <a:gd name="T40" fmla="*/ 652 w 2918"/>
                <a:gd name="T41" fmla="*/ 620 h 1484"/>
                <a:gd name="T42" fmla="*/ 692 w 2918"/>
                <a:gd name="T43" fmla="*/ 644 h 1484"/>
                <a:gd name="T44" fmla="*/ 720 w 2918"/>
                <a:gd name="T45" fmla="*/ 688 h 1484"/>
                <a:gd name="T46" fmla="*/ 756 w 2918"/>
                <a:gd name="T47" fmla="*/ 728 h 1484"/>
                <a:gd name="T48" fmla="*/ 804 w 2918"/>
                <a:gd name="T49" fmla="*/ 766 h 1484"/>
                <a:gd name="T50" fmla="*/ 852 w 2918"/>
                <a:gd name="T51" fmla="*/ 808 h 1484"/>
                <a:gd name="T52" fmla="*/ 902 w 2918"/>
                <a:gd name="T53" fmla="*/ 842 h 1484"/>
                <a:gd name="T54" fmla="*/ 974 w 2918"/>
                <a:gd name="T55" fmla="*/ 874 h 1484"/>
                <a:gd name="T56" fmla="*/ 1034 w 2918"/>
                <a:gd name="T57" fmla="*/ 884 h 1484"/>
                <a:gd name="T58" fmla="*/ 1074 w 2918"/>
                <a:gd name="T59" fmla="*/ 902 h 1484"/>
                <a:gd name="T60" fmla="*/ 1132 w 2918"/>
                <a:gd name="T61" fmla="*/ 916 h 1484"/>
                <a:gd name="T62" fmla="*/ 1174 w 2918"/>
                <a:gd name="T63" fmla="*/ 936 h 1484"/>
                <a:gd name="T64" fmla="*/ 1218 w 2918"/>
                <a:gd name="T65" fmla="*/ 964 h 1484"/>
                <a:gd name="T66" fmla="*/ 1254 w 2918"/>
                <a:gd name="T67" fmla="*/ 982 h 1484"/>
                <a:gd name="T68" fmla="*/ 1294 w 2918"/>
                <a:gd name="T69" fmla="*/ 1004 h 1484"/>
                <a:gd name="T70" fmla="*/ 1346 w 2918"/>
                <a:gd name="T71" fmla="*/ 1026 h 1484"/>
                <a:gd name="T72" fmla="*/ 1396 w 2918"/>
                <a:gd name="T73" fmla="*/ 1050 h 1484"/>
                <a:gd name="T74" fmla="*/ 1448 w 2918"/>
                <a:gd name="T75" fmla="*/ 1060 h 1484"/>
                <a:gd name="T76" fmla="*/ 1480 w 2918"/>
                <a:gd name="T77" fmla="*/ 1088 h 1484"/>
                <a:gd name="T78" fmla="*/ 1534 w 2918"/>
                <a:gd name="T79" fmla="*/ 1102 h 1484"/>
                <a:gd name="T80" fmla="*/ 1596 w 2918"/>
                <a:gd name="T81" fmla="*/ 1114 h 1484"/>
                <a:gd name="T82" fmla="*/ 1666 w 2918"/>
                <a:gd name="T83" fmla="*/ 1132 h 1484"/>
                <a:gd name="T84" fmla="*/ 1734 w 2918"/>
                <a:gd name="T85" fmla="*/ 1158 h 1484"/>
                <a:gd name="T86" fmla="*/ 1832 w 2918"/>
                <a:gd name="T87" fmla="*/ 1178 h 1484"/>
                <a:gd name="T88" fmla="*/ 1862 w 2918"/>
                <a:gd name="T89" fmla="*/ 1192 h 1484"/>
                <a:gd name="T90" fmla="*/ 1942 w 2918"/>
                <a:gd name="T91" fmla="*/ 1194 h 1484"/>
                <a:gd name="T92" fmla="*/ 2052 w 2918"/>
                <a:gd name="T93" fmla="*/ 1210 h 1484"/>
                <a:gd name="T94" fmla="*/ 2184 w 2918"/>
                <a:gd name="T95" fmla="*/ 1234 h 1484"/>
                <a:gd name="T96" fmla="*/ 2278 w 2918"/>
                <a:gd name="T97" fmla="*/ 1254 h 1484"/>
                <a:gd name="T98" fmla="*/ 2302 w 2918"/>
                <a:gd name="T99" fmla="*/ 1284 h 1484"/>
                <a:gd name="T100" fmla="*/ 2358 w 2918"/>
                <a:gd name="T101" fmla="*/ 1298 h 1484"/>
                <a:gd name="T102" fmla="*/ 2372 w 2918"/>
                <a:gd name="T103" fmla="*/ 1342 h 1484"/>
                <a:gd name="T104" fmla="*/ 2918 w 2918"/>
                <a:gd name="T105" fmla="*/ 1378 h 1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918" h="1484">
                  <a:moveTo>
                    <a:pt x="0" y="2"/>
                  </a:moveTo>
                  <a:lnTo>
                    <a:pt x="28" y="0"/>
                  </a:lnTo>
                  <a:lnTo>
                    <a:pt x="32" y="10"/>
                  </a:lnTo>
                  <a:lnTo>
                    <a:pt x="48" y="8"/>
                  </a:lnTo>
                  <a:lnTo>
                    <a:pt x="62" y="22"/>
                  </a:lnTo>
                  <a:lnTo>
                    <a:pt x="72" y="30"/>
                  </a:lnTo>
                  <a:lnTo>
                    <a:pt x="74" y="44"/>
                  </a:lnTo>
                  <a:lnTo>
                    <a:pt x="94" y="54"/>
                  </a:lnTo>
                  <a:lnTo>
                    <a:pt x="100" y="78"/>
                  </a:lnTo>
                  <a:lnTo>
                    <a:pt x="112" y="80"/>
                  </a:lnTo>
                  <a:lnTo>
                    <a:pt x="128" y="90"/>
                  </a:lnTo>
                  <a:lnTo>
                    <a:pt x="130" y="106"/>
                  </a:lnTo>
                  <a:lnTo>
                    <a:pt x="142" y="110"/>
                  </a:lnTo>
                  <a:lnTo>
                    <a:pt x="148" y="124"/>
                  </a:lnTo>
                  <a:lnTo>
                    <a:pt x="158" y="130"/>
                  </a:lnTo>
                  <a:lnTo>
                    <a:pt x="166" y="132"/>
                  </a:lnTo>
                  <a:lnTo>
                    <a:pt x="176" y="146"/>
                  </a:lnTo>
                  <a:lnTo>
                    <a:pt x="178" y="162"/>
                  </a:lnTo>
                  <a:lnTo>
                    <a:pt x="192" y="164"/>
                  </a:lnTo>
                  <a:lnTo>
                    <a:pt x="200" y="172"/>
                  </a:lnTo>
                  <a:lnTo>
                    <a:pt x="210" y="176"/>
                  </a:lnTo>
                  <a:lnTo>
                    <a:pt x="222" y="190"/>
                  </a:lnTo>
                  <a:lnTo>
                    <a:pt x="232" y="190"/>
                  </a:lnTo>
                  <a:lnTo>
                    <a:pt x="236" y="212"/>
                  </a:lnTo>
                  <a:lnTo>
                    <a:pt x="248" y="214"/>
                  </a:lnTo>
                  <a:lnTo>
                    <a:pt x="262" y="236"/>
                  </a:lnTo>
                  <a:lnTo>
                    <a:pt x="272" y="246"/>
                  </a:lnTo>
                  <a:lnTo>
                    <a:pt x="280" y="250"/>
                  </a:lnTo>
                  <a:lnTo>
                    <a:pt x="280" y="270"/>
                  </a:lnTo>
                  <a:lnTo>
                    <a:pt x="292" y="282"/>
                  </a:lnTo>
                  <a:lnTo>
                    <a:pt x="308" y="292"/>
                  </a:lnTo>
                  <a:lnTo>
                    <a:pt x="316" y="312"/>
                  </a:lnTo>
                  <a:lnTo>
                    <a:pt x="324" y="320"/>
                  </a:lnTo>
                  <a:lnTo>
                    <a:pt x="330" y="336"/>
                  </a:lnTo>
                  <a:lnTo>
                    <a:pt x="342" y="348"/>
                  </a:lnTo>
                  <a:lnTo>
                    <a:pt x="356" y="350"/>
                  </a:lnTo>
                  <a:lnTo>
                    <a:pt x="364" y="358"/>
                  </a:lnTo>
                  <a:lnTo>
                    <a:pt x="372" y="368"/>
                  </a:lnTo>
                  <a:lnTo>
                    <a:pt x="388" y="380"/>
                  </a:lnTo>
                  <a:lnTo>
                    <a:pt x="410" y="390"/>
                  </a:lnTo>
                  <a:lnTo>
                    <a:pt x="424" y="400"/>
                  </a:lnTo>
                  <a:lnTo>
                    <a:pt x="426" y="414"/>
                  </a:lnTo>
                  <a:lnTo>
                    <a:pt x="434" y="416"/>
                  </a:lnTo>
                  <a:lnTo>
                    <a:pt x="440" y="428"/>
                  </a:lnTo>
                  <a:lnTo>
                    <a:pt x="454" y="436"/>
                  </a:lnTo>
                  <a:lnTo>
                    <a:pt x="464" y="450"/>
                  </a:lnTo>
                  <a:lnTo>
                    <a:pt x="476" y="464"/>
                  </a:lnTo>
                  <a:lnTo>
                    <a:pt x="490" y="472"/>
                  </a:lnTo>
                  <a:lnTo>
                    <a:pt x="506" y="478"/>
                  </a:lnTo>
                  <a:lnTo>
                    <a:pt x="510" y="496"/>
                  </a:lnTo>
                  <a:lnTo>
                    <a:pt x="524" y="496"/>
                  </a:lnTo>
                  <a:lnTo>
                    <a:pt x="524" y="506"/>
                  </a:lnTo>
                  <a:lnTo>
                    <a:pt x="538" y="508"/>
                  </a:lnTo>
                  <a:lnTo>
                    <a:pt x="548" y="520"/>
                  </a:lnTo>
                  <a:lnTo>
                    <a:pt x="568" y="520"/>
                  </a:lnTo>
                  <a:lnTo>
                    <a:pt x="574" y="532"/>
                  </a:lnTo>
                  <a:lnTo>
                    <a:pt x="592" y="536"/>
                  </a:lnTo>
                  <a:lnTo>
                    <a:pt x="600" y="550"/>
                  </a:lnTo>
                  <a:lnTo>
                    <a:pt x="612" y="550"/>
                  </a:lnTo>
                  <a:lnTo>
                    <a:pt x="622" y="566"/>
                  </a:lnTo>
                  <a:lnTo>
                    <a:pt x="632" y="582"/>
                  </a:lnTo>
                  <a:lnTo>
                    <a:pt x="646" y="600"/>
                  </a:lnTo>
                  <a:lnTo>
                    <a:pt x="652" y="620"/>
                  </a:lnTo>
                  <a:lnTo>
                    <a:pt x="664" y="634"/>
                  </a:lnTo>
                  <a:lnTo>
                    <a:pt x="678" y="644"/>
                  </a:lnTo>
                  <a:lnTo>
                    <a:pt x="692" y="644"/>
                  </a:lnTo>
                  <a:lnTo>
                    <a:pt x="698" y="650"/>
                  </a:lnTo>
                  <a:lnTo>
                    <a:pt x="706" y="668"/>
                  </a:lnTo>
                  <a:lnTo>
                    <a:pt x="720" y="688"/>
                  </a:lnTo>
                  <a:lnTo>
                    <a:pt x="730" y="700"/>
                  </a:lnTo>
                  <a:lnTo>
                    <a:pt x="744" y="710"/>
                  </a:lnTo>
                  <a:lnTo>
                    <a:pt x="756" y="728"/>
                  </a:lnTo>
                  <a:lnTo>
                    <a:pt x="778" y="742"/>
                  </a:lnTo>
                  <a:lnTo>
                    <a:pt x="792" y="758"/>
                  </a:lnTo>
                  <a:lnTo>
                    <a:pt x="804" y="766"/>
                  </a:lnTo>
                  <a:lnTo>
                    <a:pt x="826" y="780"/>
                  </a:lnTo>
                  <a:lnTo>
                    <a:pt x="838" y="790"/>
                  </a:lnTo>
                  <a:lnTo>
                    <a:pt x="852" y="808"/>
                  </a:lnTo>
                  <a:lnTo>
                    <a:pt x="868" y="822"/>
                  </a:lnTo>
                  <a:lnTo>
                    <a:pt x="886" y="834"/>
                  </a:lnTo>
                  <a:lnTo>
                    <a:pt x="902" y="842"/>
                  </a:lnTo>
                  <a:lnTo>
                    <a:pt x="920" y="860"/>
                  </a:lnTo>
                  <a:lnTo>
                    <a:pt x="966" y="862"/>
                  </a:lnTo>
                  <a:lnTo>
                    <a:pt x="974" y="874"/>
                  </a:lnTo>
                  <a:lnTo>
                    <a:pt x="986" y="882"/>
                  </a:lnTo>
                  <a:lnTo>
                    <a:pt x="1008" y="880"/>
                  </a:lnTo>
                  <a:lnTo>
                    <a:pt x="1034" y="884"/>
                  </a:lnTo>
                  <a:lnTo>
                    <a:pt x="1040" y="896"/>
                  </a:lnTo>
                  <a:lnTo>
                    <a:pt x="1054" y="898"/>
                  </a:lnTo>
                  <a:lnTo>
                    <a:pt x="1074" y="902"/>
                  </a:lnTo>
                  <a:lnTo>
                    <a:pt x="1086" y="912"/>
                  </a:lnTo>
                  <a:lnTo>
                    <a:pt x="1104" y="910"/>
                  </a:lnTo>
                  <a:lnTo>
                    <a:pt x="1132" y="916"/>
                  </a:lnTo>
                  <a:lnTo>
                    <a:pt x="1140" y="930"/>
                  </a:lnTo>
                  <a:lnTo>
                    <a:pt x="1154" y="936"/>
                  </a:lnTo>
                  <a:lnTo>
                    <a:pt x="1174" y="936"/>
                  </a:lnTo>
                  <a:lnTo>
                    <a:pt x="1186" y="954"/>
                  </a:lnTo>
                  <a:lnTo>
                    <a:pt x="1202" y="954"/>
                  </a:lnTo>
                  <a:lnTo>
                    <a:pt x="1218" y="964"/>
                  </a:lnTo>
                  <a:lnTo>
                    <a:pt x="1226" y="974"/>
                  </a:lnTo>
                  <a:lnTo>
                    <a:pt x="1240" y="982"/>
                  </a:lnTo>
                  <a:lnTo>
                    <a:pt x="1254" y="982"/>
                  </a:lnTo>
                  <a:lnTo>
                    <a:pt x="1264" y="996"/>
                  </a:lnTo>
                  <a:lnTo>
                    <a:pt x="1280" y="994"/>
                  </a:lnTo>
                  <a:lnTo>
                    <a:pt x="1294" y="1004"/>
                  </a:lnTo>
                  <a:lnTo>
                    <a:pt x="1314" y="1006"/>
                  </a:lnTo>
                  <a:lnTo>
                    <a:pt x="1332" y="1010"/>
                  </a:lnTo>
                  <a:lnTo>
                    <a:pt x="1346" y="1026"/>
                  </a:lnTo>
                  <a:lnTo>
                    <a:pt x="1368" y="1028"/>
                  </a:lnTo>
                  <a:lnTo>
                    <a:pt x="1382" y="1032"/>
                  </a:lnTo>
                  <a:lnTo>
                    <a:pt x="1396" y="1050"/>
                  </a:lnTo>
                  <a:lnTo>
                    <a:pt x="1418" y="1050"/>
                  </a:lnTo>
                  <a:lnTo>
                    <a:pt x="1436" y="1050"/>
                  </a:lnTo>
                  <a:lnTo>
                    <a:pt x="1448" y="1060"/>
                  </a:lnTo>
                  <a:lnTo>
                    <a:pt x="1458" y="1068"/>
                  </a:lnTo>
                  <a:lnTo>
                    <a:pt x="1468" y="1082"/>
                  </a:lnTo>
                  <a:lnTo>
                    <a:pt x="1480" y="1088"/>
                  </a:lnTo>
                  <a:lnTo>
                    <a:pt x="1500" y="1094"/>
                  </a:lnTo>
                  <a:lnTo>
                    <a:pt x="1514" y="1100"/>
                  </a:lnTo>
                  <a:lnTo>
                    <a:pt x="1534" y="1102"/>
                  </a:lnTo>
                  <a:lnTo>
                    <a:pt x="1558" y="1104"/>
                  </a:lnTo>
                  <a:lnTo>
                    <a:pt x="1574" y="1102"/>
                  </a:lnTo>
                  <a:lnTo>
                    <a:pt x="1596" y="1114"/>
                  </a:lnTo>
                  <a:lnTo>
                    <a:pt x="1610" y="1120"/>
                  </a:lnTo>
                  <a:lnTo>
                    <a:pt x="1660" y="1118"/>
                  </a:lnTo>
                  <a:lnTo>
                    <a:pt x="1666" y="1132"/>
                  </a:lnTo>
                  <a:lnTo>
                    <a:pt x="1680" y="1140"/>
                  </a:lnTo>
                  <a:lnTo>
                    <a:pt x="1712" y="1140"/>
                  </a:lnTo>
                  <a:lnTo>
                    <a:pt x="1734" y="1158"/>
                  </a:lnTo>
                  <a:lnTo>
                    <a:pt x="1800" y="1164"/>
                  </a:lnTo>
                  <a:lnTo>
                    <a:pt x="1820" y="1172"/>
                  </a:lnTo>
                  <a:lnTo>
                    <a:pt x="1832" y="1178"/>
                  </a:lnTo>
                  <a:lnTo>
                    <a:pt x="1836" y="1192"/>
                  </a:lnTo>
                  <a:lnTo>
                    <a:pt x="1854" y="1188"/>
                  </a:lnTo>
                  <a:lnTo>
                    <a:pt x="1862" y="1192"/>
                  </a:lnTo>
                  <a:lnTo>
                    <a:pt x="1888" y="1194"/>
                  </a:lnTo>
                  <a:lnTo>
                    <a:pt x="1914" y="1194"/>
                  </a:lnTo>
                  <a:lnTo>
                    <a:pt x="1942" y="1194"/>
                  </a:lnTo>
                  <a:lnTo>
                    <a:pt x="1954" y="1210"/>
                  </a:lnTo>
                  <a:lnTo>
                    <a:pt x="1978" y="1210"/>
                  </a:lnTo>
                  <a:lnTo>
                    <a:pt x="2052" y="1210"/>
                  </a:lnTo>
                  <a:lnTo>
                    <a:pt x="2052" y="1226"/>
                  </a:lnTo>
                  <a:lnTo>
                    <a:pt x="2184" y="1226"/>
                  </a:lnTo>
                  <a:lnTo>
                    <a:pt x="2184" y="1234"/>
                  </a:lnTo>
                  <a:lnTo>
                    <a:pt x="2252" y="1234"/>
                  </a:lnTo>
                  <a:lnTo>
                    <a:pt x="2252" y="1254"/>
                  </a:lnTo>
                  <a:lnTo>
                    <a:pt x="2278" y="1254"/>
                  </a:lnTo>
                  <a:lnTo>
                    <a:pt x="2278" y="1270"/>
                  </a:lnTo>
                  <a:lnTo>
                    <a:pt x="2302" y="1270"/>
                  </a:lnTo>
                  <a:lnTo>
                    <a:pt x="2302" y="1284"/>
                  </a:lnTo>
                  <a:lnTo>
                    <a:pt x="2340" y="1284"/>
                  </a:lnTo>
                  <a:lnTo>
                    <a:pt x="2340" y="1298"/>
                  </a:lnTo>
                  <a:lnTo>
                    <a:pt x="2358" y="1298"/>
                  </a:lnTo>
                  <a:lnTo>
                    <a:pt x="2358" y="1324"/>
                  </a:lnTo>
                  <a:lnTo>
                    <a:pt x="2372" y="1324"/>
                  </a:lnTo>
                  <a:lnTo>
                    <a:pt x="2372" y="1342"/>
                  </a:lnTo>
                  <a:lnTo>
                    <a:pt x="2750" y="1342"/>
                  </a:lnTo>
                  <a:lnTo>
                    <a:pt x="2750" y="1378"/>
                  </a:lnTo>
                  <a:lnTo>
                    <a:pt x="2918" y="1378"/>
                  </a:lnTo>
                  <a:lnTo>
                    <a:pt x="2918" y="1484"/>
                  </a:lnTo>
                </a:path>
              </a:pathLst>
            </a:custGeom>
            <a:ln w="31750" cap="rnd">
              <a:solidFill>
                <a:schemeClr val="accent1"/>
              </a:solidFill>
            </a:ln>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fr-FR" sz="1200" b="1" dirty="0">
                <a:solidFill>
                  <a:schemeClr val="tx1">
                    <a:lumMod val="65000"/>
                    <a:lumOff val="35000"/>
                  </a:schemeClr>
                </a:solidFill>
              </a:endParaRPr>
            </a:p>
          </p:txBody>
        </p:sp>
        <p:sp>
          <p:nvSpPr>
            <p:cNvPr id="65" name="Freeform 9"/>
            <p:cNvSpPr>
              <a:spLocks/>
            </p:cNvSpPr>
            <p:nvPr/>
          </p:nvSpPr>
          <p:spPr bwMode="auto">
            <a:xfrm>
              <a:off x="1476245" y="1822491"/>
              <a:ext cx="5742357" cy="3054150"/>
            </a:xfrm>
            <a:custGeom>
              <a:avLst/>
              <a:gdLst>
                <a:gd name="T0" fmla="*/ 50 w 2730"/>
                <a:gd name="T1" fmla="*/ 16 h 1394"/>
                <a:gd name="T2" fmla="*/ 84 w 2730"/>
                <a:gd name="T3" fmla="*/ 50 h 1394"/>
                <a:gd name="T4" fmla="*/ 120 w 2730"/>
                <a:gd name="T5" fmla="*/ 86 h 1394"/>
                <a:gd name="T6" fmla="*/ 158 w 2730"/>
                <a:gd name="T7" fmla="*/ 112 h 1394"/>
                <a:gd name="T8" fmla="*/ 184 w 2730"/>
                <a:gd name="T9" fmla="*/ 144 h 1394"/>
                <a:gd name="T10" fmla="*/ 220 w 2730"/>
                <a:gd name="T11" fmla="*/ 194 h 1394"/>
                <a:gd name="T12" fmla="*/ 244 w 2730"/>
                <a:gd name="T13" fmla="*/ 246 h 1394"/>
                <a:gd name="T14" fmla="*/ 276 w 2730"/>
                <a:gd name="T15" fmla="*/ 294 h 1394"/>
                <a:gd name="T16" fmla="*/ 308 w 2730"/>
                <a:gd name="T17" fmla="*/ 334 h 1394"/>
                <a:gd name="T18" fmla="*/ 328 w 2730"/>
                <a:gd name="T19" fmla="*/ 368 h 1394"/>
                <a:gd name="T20" fmla="*/ 354 w 2730"/>
                <a:gd name="T21" fmla="*/ 394 h 1394"/>
                <a:gd name="T22" fmla="*/ 364 w 2730"/>
                <a:gd name="T23" fmla="*/ 426 h 1394"/>
                <a:gd name="T24" fmla="*/ 392 w 2730"/>
                <a:gd name="T25" fmla="*/ 464 h 1394"/>
                <a:gd name="T26" fmla="*/ 424 w 2730"/>
                <a:gd name="T27" fmla="*/ 506 h 1394"/>
                <a:gd name="T28" fmla="*/ 456 w 2730"/>
                <a:gd name="T29" fmla="*/ 518 h 1394"/>
                <a:gd name="T30" fmla="*/ 484 w 2730"/>
                <a:gd name="T31" fmla="*/ 560 h 1394"/>
                <a:gd name="T32" fmla="*/ 522 w 2730"/>
                <a:gd name="T33" fmla="*/ 596 h 1394"/>
                <a:gd name="T34" fmla="*/ 556 w 2730"/>
                <a:gd name="T35" fmla="*/ 648 h 1394"/>
                <a:gd name="T36" fmla="*/ 600 w 2730"/>
                <a:gd name="T37" fmla="*/ 682 h 1394"/>
                <a:gd name="T38" fmla="*/ 642 w 2730"/>
                <a:gd name="T39" fmla="*/ 718 h 1394"/>
                <a:gd name="T40" fmla="*/ 674 w 2730"/>
                <a:gd name="T41" fmla="*/ 754 h 1394"/>
                <a:gd name="T42" fmla="*/ 710 w 2730"/>
                <a:gd name="T43" fmla="*/ 774 h 1394"/>
                <a:gd name="T44" fmla="*/ 734 w 2730"/>
                <a:gd name="T45" fmla="*/ 802 h 1394"/>
                <a:gd name="T46" fmla="*/ 770 w 2730"/>
                <a:gd name="T47" fmla="*/ 822 h 1394"/>
                <a:gd name="T48" fmla="*/ 808 w 2730"/>
                <a:gd name="T49" fmla="*/ 856 h 1394"/>
                <a:gd name="T50" fmla="*/ 852 w 2730"/>
                <a:gd name="T51" fmla="*/ 872 h 1394"/>
                <a:gd name="T52" fmla="*/ 872 w 2730"/>
                <a:gd name="T53" fmla="*/ 894 h 1394"/>
                <a:gd name="T54" fmla="*/ 904 w 2730"/>
                <a:gd name="T55" fmla="*/ 914 h 1394"/>
                <a:gd name="T56" fmla="*/ 934 w 2730"/>
                <a:gd name="T57" fmla="*/ 948 h 1394"/>
                <a:gd name="T58" fmla="*/ 972 w 2730"/>
                <a:gd name="T59" fmla="*/ 960 h 1394"/>
                <a:gd name="T60" fmla="*/ 1008 w 2730"/>
                <a:gd name="T61" fmla="*/ 980 h 1394"/>
                <a:gd name="T62" fmla="*/ 1042 w 2730"/>
                <a:gd name="T63" fmla="*/ 986 h 1394"/>
                <a:gd name="T64" fmla="*/ 1088 w 2730"/>
                <a:gd name="T65" fmla="*/ 996 h 1394"/>
                <a:gd name="T66" fmla="*/ 1120 w 2730"/>
                <a:gd name="T67" fmla="*/ 1022 h 1394"/>
                <a:gd name="T68" fmla="*/ 1156 w 2730"/>
                <a:gd name="T69" fmla="*/ 1058 h 1394"/>
                <a:gd name="T70" fmla="*/ 1192 w 2730"/>
                <a:gd name="T71" fmla="*/ 1082 h 1394"/>
                <a:gd name="T72" fmla="*/ 1230 w 2730"/>
                <a:gd name="T73" fmla="*/ 1090 h 1394"/>
                <a:gd name="T74" fmla="*/ 1260 w 2730"/>
                <a:gd name="T75" fmla="*/ 1104 h 1394"/>
                <a:gd name="T76" fmla="*/ 1312 w 2730"/>
                <a:gd name="T77" fmla="*/ 1126 h 1394"/>
                <a:gd name="T78" fmla="*/ 1362 w 2730"/>
                <a:gd name="T79" fmla="*/ 1142 h 1394"/>
                <a:gd name="T80" fmla="*/ 1402 w 2730"/>
                <a:gd name="T81" fmla="*/ 1154 h 1394"/>
                <a:gd name="T82" fmla="*/ 1428 w 2730"/>
                <a:gd name="T83" fmla="*/ 1180 h 1394"/>
                <a:gd name="T84" fmla="*/ 1474 w 2730"/>
                <a:gd name="T85" fmla="*/ 1196 h 1394"/>
                <a:gd name="T86" fmla="*/ 1520 w 2730"/>
                <a:gd name="T87" fmla="*/ 1212 h 1394"/>
                <a:gd name="T88" fmla="*/ 1562 w 2730"/>
                <a:gd name="T89" fmla="*/ 1236 h 1394"/>
                <a:gd name="T90" fmla="*/ 1634 w 2730"/>
                <a:gd name="T91" fmla="*/ 1262 h 1394"/>
                <a:gd name="T92" fmla="*/ 1720 w 2730"/>
                <a:gd name="T93" fmla="*/ 1268 h 1394"/>
                <a:gd name="T94" fmla="*/ 1760 w 2730"/>
                <a:gd name="T95" fmla="*/ 1278 h 1394"/>
                <a:gd name="T96" fmla="*/ 1806 w 2730"/>
                <a:gd name="T97" fmla="*/ 1290 h 1394"/>
                <a:gd name="T98" fmla="*/ 1856 w 2730"/>
                <a:gd name="T99" fmla="*/ 1316 h 1394"/>
                <a:gd name="T100" fmla="*/ 1952 w 2730"/>
                <a:gd name="T101" fmla="*/ 1340 h 1394"/>
                <a:gd name="T102" fmla="*/ 2112 w 2730"/>
                <a:gd name="T103" fmla="*/ 1352 h 1394"/>
                <a:gd name="T104" fmla="*/ 2418 w 2730"/>
                <a:gd name="T105" fmla="*/ 1394 h 1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30" h="1394">
                  <a:moveTo>
                    <a:pt x="0" y="0"/>
                  </a:moveTo>
                  <a:lnTo>
                    <a:pt x="34" y="0"/>
                  </a:lnTo>
                  <a:lnTo>
                    <a:pt x="50" y="16"/>
                  </a:lnTo>
                  <a:lnTo>
                    <a:pt x="68" y="22"/>
                  </a:lnTo>
                  <a:lnTo>
                    <a:pt x="78" y="36"/>
                  </a:lnTo>
                  <a:lnTo>
                    <a:pt x="84" y="50"/>
                  </a:lnTo>
                  <a:lnTo>
                    <a:pt x="102" y="66"/>
                  </a:lnTo>
                  <a:lnTo>
                    <a:pt x="108" y="78"/>
                  </a:lnTo>
                  <a:lnTo>
                    <a:pt x="120" y="86"/>
                  </a:lnTo>
                  <a:lnTo>
                    <a:pt x="124" y="104"/>
                  </a:lnTo>
                  <a:lnTo>
                    <a:pt x="142" y="110"/>
                  </a:lnTo>
                  <a:lnTo>
                    <a:pt x="158" y="112"/>
                  </a:lnTo>
                  <a:lnTo>
                    <a:pt x="168" y="122"/>
                  </a:lnTo>
                  <a:lnTo>
                    <a:pt x="178" y="128"/>
                  </a:lnTo>
                  <a:lnTo>
                    <a:pt x="184" y="144"/>
                  </a:lnTo>
                  <a:lnTo>
                    <a:pt x="196" y="162"/>
                  </a:lnTo>
                  <a:lnTo>
                    <a:pt x="204" y="184"/>
                  </a:lnTo>
                  <a:lnTo>
                    <a:pt x="220" y="194"/>
                  </a:lnTo>
                  <a:lnTo>
                    <a:pt x="226" y="218"/>
                  </a:lnTo>
                  <a:lnTo>
                    <a:pt x="238" y="228"/>
                  </a:lnTo>
                  <a:lnTo>
                    <a:pt x="244" y="246"/>
                  </a:lnTo>
                  <a:lnTo>
                    <a:pt x="256" y="256"/>
                  </a:lnTo>
                  <a:lnTo>
                    <a:pt x="262" y="274"/>
                  </a:lnTo>
                  <a:lnTo>
                    <a:pt x="276" y="294"/>
                  </a:lnTo>
                  <a:lnTo>
                    <a:pt x="286" y="308"/>
                  </a:lnTo>
                  <a:lnTo>
                    <a:pt x="298" y="320"/>
                  </a:lnTo>
                  <a:lnTo>
                    <a:pt x="308" y="334"/>
                  </a:lnTo>
                  <a:lnTo>
                    <a:pt x="316" y="350"/>
                  </a:lnTo>
                  <a:lnTo>
                    <a:pt x="326" y="354"/>
                  </a:lnTo>
                  <a:lnTo>
                    <a:pt x="328" y="368"/>
                  </a:lnTo>
                  <a:lnTo>
                    <a:pt x="338" y="370"/>
                  </a:lnTo>
                  <a:lnTo>
                    <a:pt x="346" y="382"/>
                  </a:lnTo>
                  <a:lnTo>
                    <a:pt x="354" y="394"/>
                  </a:lnTo>
                  <a:lnTo>
                    <a:pt x="354" y="412"/>
                  </a:lnTo>
                  <a:lnTo>
                    <a:pt x="364" y="410"/>
                  </a:lnTo>
                  <a:lnTo>
                    <a:pt x="364" y="426"/>
                  </a:lnTo>
                  <a:lnTo>
                    <a:pt x="376" y="432"/>
                  </a:lnTo>
                  <a:lnTo>
                    <a:pt x="380" y="450"/>
                  </a:lnTo>
                  <a:lnTo>
                    <a:pt x="392" y="464"/>
                  </a:lnTo>
                  <a:lnTo>
                    <a:pt x="408" y="484"/>
                  </a:lnTo>
                  <a:lnTo>
                    <a:pt x="422" y="490"/>
                  </a:lnTo>
                  <a:lnTo>
                    <a:pt x="424" y="506"/>
                  </a:lnTo>
                  <a:lnTo>
                    <a:pt x="436" y="508"/>
                  </a:lnTo>
                  <a:lnTo>
                    <a:pt x="440" y="518"/>
                  </a:lnTo>
                  <a:lnTo>
                    <a:pt x="456" y="518"/>
                  </a:lnTo>
                  <a:lnTo>
                    <a:pt x="462" y="536"/>
                  </a:lnTo>
                  <a:lnTo>
                    <a:pt x="476" y="548"/>
                  </a:lnTo>
                  <a:lnTo>
                    <a:pt x="484" y="560"/>
                  </a:lnTo>
                  <a:lnTo>
                    <a:pt x="498" y="570"/>
                  </a:lnTo>
                  <a:lnTo>
                    <a:pt x="508" y="588"/>
                  </a:lnTo>
                  <a:lnTo>
                    <a:pt x="522" y="596"/>
                  </a:lnTo>
                  <a:lnTo>
                    <a:pt x="532" y="610"/>
                  </a:lnTo>
                  <a:lnTo>
                    <a:pt x="550" y="628"/>
                  </a:lnTo>
                  <a:lnTo>
                    <a:pt x="556" y="648"/>
                  </a:lnTo>
                  <a:lnTo>
                    <a:pt x="572" y="662"/>
                  </a:lnTo>
                  <a:lnTo>
                    <a:pt x="586" y="670"/>
                  </a:lnTo>
                  <a:lnTo>
                    <a:pt x="600" y="682"/>
                  </a:lnTo>
                  <a:lnTo>
                    <a:pt x="616" y="684"/>
                  </a:lnTo>
                  <a:lnTo>
                    <a:pt x="626" y="696"/>
                  </a:lnTo>
                  <a:lnTo>
                    <a:pt x="642" y="718"/>
                  </a:lnTo>
                  <a:lnTo>
                    <a:pt x="656" y="726"/>
                  </a:lnTo>
                  <a:lnTo>
                    <a:pt x="660" y="742"/>
                  </a:lnTo>
                  <a:lnTo>
                    <a:pt x="674" y="754"/>
                  </a:lnTo>
                  <a:lnTo>
                    <a:pt x="684" y="766"/>
                  </a:lnTo>
                  <a:lnTo>
                    <a:pt x="696" y="772"/>
                  </a:lnTo>
                  <a:lnTo>
                    <a:pt x="710" y="774"/>
                  </a:lnTo>
                  <a:lnTo>
                    <a:pt x="712" y="786"/>
                  </a:lnTo>
                  <a:lnTo>
                    <a:pt x="722" y="796"/>
                  </a:lnTo>
                  <a:lnTo>
                    <a:pt x="734" y="802"/>
                  </a:lnTo>
                  <a:lnTo>
                    <a:pt x="742" y="810"/>
                  </a:lnTo>
                  <a:lnTo>
                    <a:pt x="756" y="806"/>
                  </a:lnTo>
                  <a:lnTo>
                    <a:pt x="770" y="822"/>
                  </a:lnTo>
                  <a:lnTo>
                    <a:pt x="786" y="830"/>
                  </a:lnTo>
                  <a:lnTo>
                    <a:pt x="794" y="848"/>
                  </a:lnTo>
                  <a:lnTo>
                    <a:pt x="808" y="856"/>
                  </a:lnTo>
                  <a:lnTo>
                    <a:pt x="822" y="864"/>
                  </a:lnTo>
                  <a:lnTo>
                    <a:pt x="838" y="868"/>
                  </a:lnTo>
                  <a:lnTo>
                    <a:pt x="852" y="872"/>
                  </a:lnTo>
                  <a:lnTo>
                    <a:pt x="856" y="880"/>
                  </a:lnTo>
                  <a:lnTo>
                    <a:pt x="866" y="882"/>
                  </a:lnTo>
                  <a:lnTo>
                    <a:pt x="872" y="894"/>
                  </a:lnTo>
                  <a:lnTo>
                    <a:pt x="880" y="904"/>
                  </a:lnTo>
                  <a:lnTo>
                    <a:pt x="890" y="912"/>
                  </a:lnTo>
                  <a:lnTo>
                    <a:pt x="904" y="914"/>
                  </a:lnTo>
                  <a:lnTo>
                    <a:pt x="912" y="930"/>
                  </a:lnTo>
                  <a:lnTo>
                    <a:pt x="928" y="932"/>
                  </a:lnTo>
                  <a:lnTo>
                    <a:pt x="934" y="948"/>
                  </a:lnTo>
                  <a:lnTo>
                    <a:pt x="950" y="950"/>
                  </a:lnTo>
                  <a:lnTo>
                    <a:pt x="964" y="950"/>
                  </a:lnTo>
                  <a:lnTo>
                    <a:pt x="972" y="960"/>
                  </a:lnTo>
                  <a:lnTo>
                    <a:pt x="984" y="968"/>
                  </a:lnTo>
                  <a:lnTo>
                    <a:pt x="998" y="968"/>
                  </a:lnTo>
                  <a:lnTo>
                    <a:pt x="1008" y="980"/>
                  </a:lnTo>
                  <a:lnTo>
                    <a:pt x="1022" y="980"/>
                  </a:lnTo>
                  <a:lnTo>
                    <a:pt x="1030" y="986"/>
                  </a:lnTo>
                  <a:lnTo>
                    <a:pt x="1042" y="986"/>
                  </a:lnTo>
                  <a:lnTo>
                    <a:pt x="1056" y="988"/>
                  </a:lnTo>
                  <a:lnTo>
                    <a:pt x="1066" y="1000"/>
                  </a:lnTo>
                  <a:lnTo>
                    <a:pt x="1088" y="996"/>
                  </a:lnTo>
                  <a:lnTo>
                    <a:pt x="1098" y="1008"/>
                  </a:lnTo>
                  <a:lnTo>
                    <a:pt x="1108" y="1016"/>
                  </a:lnTo>
                  <a:lnTo>
                    <a:pt x="1120" y="1022"/>
                  </a:lnTo>
                  <a:lnTo>
                    <a:pt x="1132" y="1038"/>
                  </a:lnTo>
                  <a:lnTo>
                    <a:pt x="1148" y="1046"/>
                  </a:lnTo>
                  <a:lnTo>
                    <a:pt x="1156" y="1058"/>
                  </a:lnTo>
                  <a:lnTo>
                    <a:pt x="1174" y="1066"/>
                  </a:lnTo>
                  <a:lnTo>
                    <a:pt x="1186" y="1074"/>
                  </a:lnTo>
                  <a:lnTo>
                    <a:pt x="1192" y="1082"/>
                  </a:lnTo>
                  <a:lnTo>
                    <a:pt x="1204" y="1084"/>
                  </a:lnTo>
                  <a:lnTo>
                    <a:pt x="1212" y="1090"/>
                  </a:lnTo>
                  <a:lnTo>
                    <a:pt x="1230" y="1090"/>
                  </a:lnTo>
                  <a:lnTo>
                    <a:pt x="1236" y="1098"/>
                  </a:lnTo>
                  <a:lnTo>
                    <a:pt x="1250" y="1096"/>
                  </a:lnTo>
                  <a:lnTo>
                    <a:pt x="1260" y="1104"/>
                  </a:lnTo>
                  <a:lnTo>
                    <a:pt x="1278" y="1106"/>
                  </a:lnTo>
                  <a:lnTo>
                    <a:pt x="1292" y="1128"/>
                  </a:lnTo>
                  <a:lnTo>
                    <a:pt x="1312" y="1126"/>
                  </a:lnTo>
                  <a:lnTo>
                    <a:pt x="1322" y="1134"/>
                  </a:lnTo>
                  <a:lnTo>
                    <a:pt x="1342" y="1138"/>
                  </a:lnTo>
                  <a:lnTo>
                    <a:pt x="1362" y="1142"/>
                  </a:lnTo>
                  <a:lnTo>
                    <a:pt x="1374" y="1150"/>
                  </a:lnTo>
                  <a:lnTo>
                    <a:pt x="1390" y="1156"/>
                  </a:lnTo>
                  <a:lnTo>
                    <a:pt x="1402" y="1154"/>
                  </a:lnTo>
                  <a:lnTo>
                    <a:pt x="1408" y="1166"/>
                  </a:lnTo>
                  <a:lnTo>
                    <a:pt x="1420" y="1168"/>
                  </a:lnTo>
                  <a:lnTo>
                    <a:pt x="1428" y="1180"/>
                  </a:lnTo>
                  <a:lnTo>
                    <a:pt x="1444" y="1182"/>
                  </a:lnTo>
                  <a:lnTo>
                    <a:pt x="1464" y="1186"/>
                  </a:lnTo>
                  <a:lnTo>
                    <a:pt x="1474" y="1196"/>
                  </a:lnTo>
                  <a:lnTo>
                    <a:pt x="1490" y="1200"/>
                  </a:lnTo>
                  <a:lnTo>
                    <a:pt x="1500" y="1212"/>
                  </a:lnTo>
                  <a:lnTo>
                    <a:pt x="1520" y="1212"/>
                  </a:lnTo>
                  <a:lnTo>
                    <a:pt x="1532" y="1226"/>
                  </a:lnTo>
                  <a:lnTo>
                    <a:pt x="1550" y="1226"/>
                  </a:lnTo>
                  <a:lnTo>
                    <a:pt x="1562" y="1236"/>
                  </a:lnTo>
                  <a:lnTo>
                    <a:pt x="1572" y="1248"/>
                  </a:lnTo>
                  <a:lnTo>
                    <a:pt x="1624" y="1248"/>
                  </a:lnTo>
                  <a:lnTo>
                    <a:pt x="1634" y="1262"/>
                  </a:lnTo>
                  <a:lnTo>
                    <a:pt x="1642" y="1266"/>
                  </a:lnTo>
                  <a:lnTo>
                    <a:pt x="1704" y="1266"/>
                  </a:lnTo>
                  <a:lnTo>
                    <a:pt x="1720" y="1268"/>
                  </a:lnTo>
                  <a:lnTo>
                    <a:pt x="1730" y="1274"/>
                  </a:lnTo>
                  <a:lnTo>
                    <a:pt x="1748" y="1274"/>
                  </a:lnTo>
                  <a:lnTo>
                    <a:pt x="1760" y="1278"/>
                  </a:lnTo>
                  <a:lnTo>
                    <a:pt x="1766" y="1288"/>
                  </a:lnTo>
                  <a:lnTo>
                    <a:pt x="1790" y="1290"/>
                  </a:lnTo>
                  <a:lnTo>
                    <a:pt x="1806" y="1290"/>
                  </a:lnTo>
                  <a:lnTo>
                    <a:pt x="1820" y="1308"/>
                  </a:lnTo>
                  <a:lnTo>
                    <a:pt x="1828" y="1316"/>
                  </a:lnTo>
                  <a:lnTo>
                    <a:pt x="1856" y="1316"/>
                  </a:lnTo>
                  <a:lnTo>
                    <a:pt x="1856" y="1326"/>
                  </a:lnTo>
                  <a:lnTo>
                    <a:pt x="1952" y="1326"/>
                  </a:lnTo>
                  <a:lnTo>
                    <a:pt x="1952" y="1340"/>
                  </a:lnTo>
                  <a:lnTo>
                    <a:pt x="2088" y="1340"/>
                  </a:lnTo>
                  <a:lnTo>
                    <a:pt x="2088" y="1352"/>
                  </a:lnTo>
                  <a:lnTo>
                    <a:pt x="2112" y="1352"/>
                  </a:lnTo>
                  <a:lnTo>
                    <a:pt x="2112" y="1364"/>
                  </a:lnTo>
                  <a:lnTo>
                    <a:pt x="2418" y="1364"/>
                  </a:lnTo>
                  <a:lnTo>
                    <a:pt x="2418" y="1394"/>
                  </a:lnTo>
                  <a:lnTo>
                    <a:pt x="2730" y="1394"/>
                  </a:lnTo>
                </a:path>
              </a:pathLst>
            </a:custGeom>
            <a:ln w="31750" cap="rnd">
              <a:solidFill>
                <a:srgbClr val="717073"/>
              </a:solidFill>
            </a:ln>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endParaRPr lang="fr-FR" sz="1200" b="1" dirty="0">
                <a:solidFill>
                  <a:schemeClr val="tx1">
                    <a:lumMod val="65000"/>
                    <a:lumOff val="35000"/>
                  </a:schemeClr>
                </a:solidFill>
              </a:endParaRPr>
            </a:p>
          </p:txBody>
        </p:sp>
        <p:cxnSp>
          <p:nvCxnSpPr>
            <p:cNvPr id="66" name="Straight Connector 65"/>
            <p:cNvCxnSpPr/>
            <p:nvPr/>
          </p:nvCxnSpPr>
          <p:spPr>
            <a:xfrm flipV="1">
              <a:off x="3938564" y="3873198"/>
              <a:ext cx="6165" cy="1277345"/>
            </a:xfrm>
            <a:prstGeom prst="line">
              <a:avLst/>
            </a:prstGeom>
            <a:ln>
              <a:solidFill>
                <a:schemeClr val="tx1">
                  <a:lumMod val="65000"/>
                  <a:lumOff val="35000"/>
                </a:schemeClr>
              </a:solidFill>
              <a:prstDash val="sysDot"/>
            </a:ln>
          </p:spPr>
          <p:style>
            <a:lnRef idx="2">
              <a:schemeClr val="accent1"/>
            </a:lnRef>
            <a:fillRef idx="0">
              <a:schemeClr val="accent1"/>
            </a:fillRef>
            <a:effectRef idx="1">
              <a:schemeClr val="accent1"/>
            </a:effectRef>
            <a:fontRef idx="minor">
              <a:schemeClr val="tx1"/>
            </a:fontRef>
          </p:style>
        </p:cxnSp>
        <p:cxnSp>
          <p:nvCxnSpPr>
            <p:cNvPr id="68" name="Straight Connector 67"/>
            <p:cNvCxnSpPr/>
            <p:nvPr/>
          </p:nvCxnSpPr>
          <p:spPr>
            <a:xfrm flipV="1">
              <a:off x="5166162" y="4360544"/>
              <a:ext cx="6165" cy="789398"/>
            </a:xfrm>
            <a:prstGeom prst="line">
              <a:avLst/>
            </a:prstGeom>
            <a:ln>
              <a:solidFill>
                <a:schemeClr val="tx1">
                  <a:lumMod val="65000"/>
                  <a:lumOff val="35000"/>
                </a:schemeClr>
              </a:solidFill>
              <a:prstDash val="sysDot"/>
            </a:ln>
          </p:spPr>
          <p:style>
            <a:lnRef idx="2">
              <a:schemeClr val="accent1"/>
            </a:lnRef>
            <a:fillRef idx="0">
              <a:schemeClr val="accent1"/>
            </a:fillRef>
            <a:effectRef idx="1">
              <a:schemeClr val="accent1"/>
            </a:effectRef>
            <a:fontRef idx="minor">
              <a:schemeClr val="tx1"/>
            </a:fontRef>
          </p:style>
        </p:cxnSp>
        <p:sp>
          <p:nvSpPr>
            <p:cNvPr id="69" name="TextBox 68"/>
            <p:cNvSpPr txBox="1"/>
            <p:nvPr/>
          </p:nvSpPr>
          <p:spPr>
            <a:xfrm>
              <a:off x="3973371" y="3490307"/>
              <a:ext cx="872578" cy="286477"/>
            </a:xfrm>
            <a:prstGeom prst="rect">
              <a:avLst/>
            </a:prstGeom>
            <a:noFill/>
            <a:ln>
              <a:noFill/>
            </a:ln>
          </p:spPr>
          <p:txBody>
            <a:bodyPr wrap="square" rtlCol="0">
              <a:spAutoFit/>
            </a:bodyPr>
            <a:lstStyle/>
            <a:p>
              <a:r>
                <a:rPr lang="en-GB" sz="1000" b="1" dirty="0">
                  <a:solidFill>
                    <a:schemeClr val="tx1">
                      <a:lumMod val="65000"/>
                      <a:lumOff val="35000"/>
                    </a:schemeClr>
                  </a:solidFill>
                </a:rPr>
                <a:t>36.4%</a:t>
              </a:r>
            </a:p>
          </p:txBody>
        </p:sp>
        <p:sp>
          <p:nvSpPr>
            <p:cNvPr id="70" name="TextBox 69"/>
            <p:cNvSpPr txBox="1"/>
            <p:nvPr/>
          </p:nvSpPr>
          <p:spPr>
            <a:xfrm>
              <a:off x="3196018" y="4173074"/>
              <a:ext cx="872578" cy="286477"/>
            </a:xfrm>
            <a:prstGeom prst="rect">
              <a:avLst/>
            </a:prstGeom>
            <a:noFill/>
            <a:ln>
              <a:noFill/>
            </a:ln>
          </p:spPr>
          <p:txBody>
            <a:bodyPr wrap="square" rtlCol="0">
              <a:spAutoFit/>
            </a:bodyPr>
            <a:lstStyle/>
            <a:p>
              <a:r>
                <a:rPr lang="en-GB" sz="1000" b="1" dirty="0">
                  <a:solidFill>
                    <a:schemeClr val="tx1">
                      <a:lumMod val="65000"/>
                      <a:lumOff val="35000"/>
                    </a:schemeClr>
                  </a:solidFill>
                </a:rPr>
                <a:t>28.2%</a:t>
              </a:r>
            </a:p>
          </p:txBody>
        </p:sp>
        <p:sp>
          <p:nvSpPr>
            <p:cNvPr id="71" name="TextBox 70"/>
            <p:cNvSpPr txBox="1"/>
            <p:nvPr/>
          </p:nvSpPr>
          <p:spPr>
            <a:xfrm>
              <a:off x="5210695" y="3933262"/>
              <a:ext cx="872578" cy="286477"/>
            </a:xfrm>
            <a:prstGeom prst="rect">
              <a:avLst/>
            </a:prstGeom>
            <a:noFill/>
            <a:ln>
              <a:noFill/>
            </a:ln>
          </p:spPr>
          <p:txBody>
            <a:bodyPr wrap="square" rtlCol="0">
              <a:spAutoFit/>
            </a:bodyPr>
            <a:lstStyle/>
            <a:p>
              <a:r>
                <a:rPr lang="en-GB" sz="1000" b="1" dirty="0">
                  <a:solidFill>
                    <a:schemeClr val="tx1">
                      <a:lumMod val="65000"/>
                      <a:lumOff val="35000"/>
                    </a:schemeClr>
                  </a:solidFill>
                </a:rPr>
                <a:t>22.0%</a:t>
              </a:r>
            </a:p>
          </p:txBody>
        </p:sp>
        <p:sp>
          <p:nvSpPr>
            <p:cNvPr id="72" name="TextBox 71"/>
            <p:cNvSpPr txBox="1"/>
            <p:nvPr/>
          </p:nvSpPr>
          <p:spPr>
            <a:xfrm>
              <a:off x="4466953" y="4702897"/>
              <a:ext cx="872578" cy="286477"/>
            </a:xfrm>
            <a:prstGeom prst="rect">
              <a:avLst/>
            </a:prstGeom>
            <a:noFill/>
            <a:ln>
              <a:noFill/>
            </a:ln>
          </p:spPr>
          <p:txBody>
            <a:bodyPr wrap="square" rtlCol="0">
              <a:spAutoFit/>
            </a:bodyPr>
            <a:lstStyle/>
            <a:p>
              <a:r>
                <a:rPr lang="en-GB" sz="1000" b="1" dirty="0">
                  <a:solidFill>
                    <a:schemeClr val="tx1">
                      <a:lumMod val="65000"/>
                      <a:lumOff val="35000"/>
                    </a:schemeClr>
                  </a:solidFill>
                </a:rPr>
                <a:t>14.4%</a:t>
              </a:r>
            </a:p>
          </p:txBody>
        </p:sp>
        <p:sp>
          <p:nvSpPr>
            <p:cNvPr id="77" name="TextBox 76"/>
            <p:cNvSpPr txBox="1"/>
            <p:nvPr/>
          </p:nvSpPr>
          <p:spPr>
            <a:xfrm>
              <a:off x="333375" y="5657866"/>
              <a:ext cx="1200342" cy="216285"/>
            </a:xfrm>
            <a:prstGeom prst="rect">
              <a:avLst/>
            </a:prstGeom>
            <a:noFill/>
          </p:spPr>
          <p:txBody>
            <a:bodyPr wrap="square" rtlCol="0">
              <a:spAutoFit/>
            </a:bodyPr>
            <a:lstStyle/>
            <a:p>
              <a:pPr>
                <a:tabLst>
                  <a:tab pos="157159" algn="ctr"/>
                  <a:tab pos="355591" algn="ctr"/>
                  <a:tab pos="546086" algn="ctr"/>
                  <a:tab pos="747695" algn="ctr"/>
                  <a:tab pos="938190" algn="ctr"/>
                  <a:tab pos="1133446" algn="ctr"/>
                  <a:tab pos="1328705" algn="ctr"/>
                  <a:tab pos="1523962" algn="ctr"/>
                  <a:tab pos="1719220" algn="ctr"/>
                  <a:tab pos="1914477" algn="ctr"/>
                  <a:tab pos="2109735" algn="ctr"/>
                  <a:tab pos="2304993" algn="ctr"/>
                  <a:tab pos="2501837" algn="ctr"/>
                  <a:tab pos="2695507" algn="ctr"/>
                  <a:tab pos="2895528" algn="ctr"/>
                  <a:tab pos="3092373" algn="ctr"/>
                  <a:tab pos="3286043" algn="ctr"/>
                  <a:tab pos="3479713" algn="ctr"/>
                </a:tabLst>
              </a:pPr>
              <a:r>
                <a:rPr lang="en-GB" sz="900" b="1" dirty="0">
                  <a:solidFill>
                    <a:schemeClr val="accent1"/>
                  </a:solidFill>
                  <a:cs typeface="Arial" charset="0"/>
                </a:rPr>
                <a:t>Afatinib</a:t>
              </a:r>
              <a:endParaRPr lang="en-GB" sz="900" dirty="0">
                <a:solidFill>
                  <a:schemeClr val="accent1"/>
                </a:solidFill>
              </a:endParaRPr>
            </a:p>
          </p:txBody>
        </p:sp>
        <p:sp>
          <p:nvSpPr>
            <p:cNvPr id="78" name="TextBox 77"/>
            <p:cNvSpPr txBox="1"/>
            <p:nvPr/>
          </p:nvSpPr>
          <p:spPr>
            <a:xfrm>
              <a:off x="333375" y="5824179"/>
              <a:ext cx="874125" cy="216285"/>
            </a:xfrm>
            <a:prstGeom prst="rect">
              <a:avLst/>
            </a:prstGeom>
            <a:noFill/>
          </p:spPr>
          <p:txBody>
            <a:bodyPr wrap="square" rtlCol="0">
              <a:spAutoFit/>
            </a:bodyPr>
            <a:lstStyle/>
            <a:p>
              <a:pPr>
                <a:tabLst>
                  <a:tab pos="157159" algn="ctr"/>
                  <a:tab pos="355591" algn="ctr"/>
                  <a:tab pos="546086" algn="ctr"/>
                  <a:tab pos="747695" algn="ctr"/>
                  <a:tab pos="938190" algn="ctr"/>
                  <a:tab pos="1133446" algn="ctr"/>
                  <a:tab pos="1328705" algn="ctr"/>
                  <a:tab pos="1523962" algn="ctr"/>
                  <a:tab pos="1719220" algn="ctr"/>
                  <a:tab pos="1914477" algn="ctr"/>
                  <a:tab pos="2109735" algn="ctr"/>
                  <a:tab pos="2304993" algn="ctr"/>
                  <a:tab pos="2501837" algn="ctr"/>
                  <a:tab pos="2695507" algn="ctr"/>
                  <a:tab pos="2895528" algn="ctr"/>
                  <a:tab pos="3092373" algn="ctr"/>
                  <a:tab pos="3286043" algn="ctr"/>
                  <a:tab pos="3479713" algn="ctr"/>
                </a:tabLst>
              </a:pPr>
              <a:r>
                <a:rPr lang="en-GB" sz="900" b="1" dirty="0">
                  <a:solidFill>
                    <a:srgbClr val="717073"/>
                  </a:solidFill>
                  <a:cs typeface="Arial" charset="0"/>
                </a:rPr>
                <a:t>Erlotinib </a:t>
              </a:r>
              <a:endParaRPr lang="en-GB" sz="900" dirty="0">
                <a:solidFill>
                  <a:srgbClr val="717073"/>
                </a:solidFill>
              </a:endParaRPr>
            </a:p>
          </p:txBody>
        </p:sp>
        <p:sp>
          <p:nvSpPr>
            <p:cNvPr id="79" name="TextBox 78"/>
            <p:cNvSpPr txBox="1"/>
            <p:nvPr/>
          </p:nvSpPr>
          <p:spPr>
            <a:xfrm>
              <a:off x="333375" y="5463015"/>
              <a:ext cx="1806049" cy="268573"/>
            </a:xfrm>
            <a:prstGeom prst="rect">
              <a:avLst/>
            </a:prstGeom>
            <a:noFill/>
          </p:spPr>
          <p:txBody>
            <a:bodyPr wrap="square" rtlCol="0">
              <a:spAutoFit/>
            </a:bodyPr>
            <a:lstStyle/>
            <a:p>
              <a:r>
                <a:rPr lang="fr-FR" sz="900" b="1" noProof="1">
                  <a:solidFill>
                    <a:schemeClr val="tx1">
                      <a:lumMod val="65000"/>
                      <a:lumOff val="35000"/>
                    </a:schemeClr>
                  </a:solidFill>
                </a:rPr>
                <a:t>No. at risk</a:t>
              </a:r>
            </a:p>
          </p:txBody>
        </p:sp>
        <p:sp>
          <p:nvSpPr>
            <p:cNvPr id="2" name="TextBox 1"/>
            <p:cNvSpPr txBox="1"/>
            <p:nvPr/>
          </p:nvSpPr>
          <p:spPr>
            <a:xfrm>
              <a:off x="1241939" y="5659497"/>
              <a:ext cx="439667" cy="216285"/>
            </a:xfrm>
            <a:prstGeom prst="rect">
              <a:avLst/>
            </a:prstGeom>
            <a:noFill/>
          </p:spPr>
          <p:txBody>
            <a:bodyPr wrap="square" rtlCol="0">
              <a:spAutoFit/>
            </a:bodyPr>
            <a:lstStyle/>
            <a:p>
              <a:pPr algn="ctr"/>
              <a:r>
                <a:rPr lang="en-GB" sz="900" b="1" dirty="0">
                  <a:solidFill>
                    <a:schemeClr val="accent1"/>
                  </a:solidFill>
                </a:rPr>
                <a:t>398</a:t>
              </a:r>
            </a:p>
          </p:txBody>
        </p:sp>
        <p:sp>
          <p:nvSpPr>
            <p:cNvPr id="80" name="TextBox 79"/>
            <p:cNvSpPr txBox="1"/>
            <p:nvPr/>
          </p:nvSpPr>
          <p:spPr>
            <a:xfrm>
              <a:off x="1877980" y="5657255"/>
              <a:ext cx="439667" cy="216285"/>
            </a:xfrm>
            <a:prstGeom prst="rect">
              <a:avLst/>
            </a:prstGeom>
            <a:noFill/>
          </p:spPr>
          <p:txBody>
            <a:bodyPr wrap="square" rtlCol="0">
              <a:spAutoFit/>
            </a:bodyPr>
            <a:lstStyle/>
            <a:p>
              <a:pPr algn="ctr"/>
              <a:r>
                <a:rPr lang="en-GB" sz="900" b="1" dirty="0">
                  <a:solidFill>
                    <a:schemeClr val="accent1"/>
                  </a:solidFill>
                </a:rPr>
                <a:t>316</a:t>
              </a:r>
            </a:p>
          </p:txBody>
        </p:sp>
        <p:sp>
          <p:nvSpPr>
            <p:cNvPr id="81" name="TextBox 80"/>
            <p:cNvSpPr txBox="1"/>
            <p:nvPr/>
          </p:nvSpPr>
          <p:spPr>
            <a:xfrm>
              <a:off x="2503197" y="5660343"/>
              <a:ext cx="439667" cy="216285"/>
            </a:xfrm>
            <a:prstGeom prst="rect">
              <a:avLst/>
            </a:prstGeom>
            <a:noFill/>
          </p:spPr>
          <p:txBody>
            <a:bodyPr wrap="square" rtlCol="0">
              <a:spAutoFit/>
            </a:bodyPr>
            <a:lstStyle/>
            <a:p>
              <a:pPr algn="ctr"/>
              <a:r>
                <a:rPr lang="en-GB" sz="900" b="1" dirty="0">
                  <a:solidFill>
                    <a:schemeClr val="accent1"/>
                  </a:solidFill>
                </a:rPr>
                <a:t>249</a:t>
              </a:r>
            </a:p>
          </p:txBody>
        </p:sp>
        <p:sp>
          <p:nvSpPr>
            <p:cNvPr id="82" name="TextBox 81"/>
            <p:cNvSpPr txBox="1"/>
            <p:nvPr/>
          </p:nvSpPr>
          <p:spPr>
            <a:xfrm>
              <a:off x="3115483" y="5658735"/>
              <a:ext cx="439667" cy="216285"/>
            </a:xfrm>
            <a:prstGeom prst="rect">
              <a:avLst/>
            </a:prstGeom>
            <a:noFill/>
          </p:spPr>
          <p:txBody>
            <a:bodyPr wrap="square" rtlCol="0">
              <a:spAutoFit/>
            </a:bodyPr>
            <a:lstStyle/>
            <a:p>
              <a:pPr algn="ctr"/>
              <a:r>
                <a:rPr lang="en-GB" sz="900" b="1" dirty="0">
                  <a:solidFill>
                    <a:schemeClr val="accent1"/>
                  </a:solidFill>
                </a:rPr>
                <a:t>170</a:t>
              </a:r>
            </a:p>
          </p:txBody>
        </p:sp>
        <p:sp>
          <p:nvSpPr>
            <p:cNvPr id="83" name="TextBox 82"/>
            <p:cNvSpPr txBox="1"/>
            <p:nvPr/>
          </p:nvSpPr>
          <p:spPr>
            <a:xfrm>
              <a:off x="3721381" y="5656589"/>
              <a:ext cx="439667" cy="216285"/>
            </a:xfrm>
            <a:prstGeom prst="rect">
              <a:avLst/>
            </a:prstGeom>
            <a:noFill/>
          </p:spPr>
          <p:txBody>
            <a:bodyPr wrap="square" rtlCol="0">
              <a:spAutoFit/>
            </a:bodyPr>
            <a:lstStyle/>
            <a:p>
              <a:pPr algn="ctr"/>
              <a:r>
                <a:rPr lang="en-GB" sz="900" b="1" dirty="0">
                  <a:solidFill>
                    <a:schemeClr val="accent1"/>
                  </a:solidFill>
                </a:rPr>
                <a:t>124</a:t>
              </a:r>
            </a:p>
          </p:txBody>
        </p:sp>
        <p:sp>
          <p:nvSpPr>
            <p:cNvPr id="84" name="TextBox 83"/>
            <p:cNvSpPr txBox="1"/>
            <p:nvPr/>
          </p:nvSpPr>
          <p:spPr>
            <a:xfrm>
              <a:off x="4372115" y="5657623"/>
              <a:ext cx="373321" cy="216285"/>
            </a:xfrm>
            <a:prstGeom prst="rect">
              <a:avLst/>
            </a:prstGeom>
            <a:noFill/>
          </p:spPr>
          <p:txBody>
            <a:bodyPr wrap="square" rtlCol="0">
              <a:spAutoFit/>
            </a:bodyPr>
            <a:lstStyle/>
            <a:p>
              <a:pPr algn="ctr"/>
              <a:r>
                <a:rPr lang="en-GB" sz="900" b="1" dirty="0">
                  <a:solidFill>
                    <a:schemeClr val="accent1"/>
                  </a:solidFill>
                </a:rPr>
                <a:t>82</a:t>
              </a:r>
            </a:p>
          </p:txBody>
        </p:sp>
        <p:sp>
          <p:nvSpPr>
            <p:cNvPr id="85" name="TextBox 84"/>
            <p:cNvSpPr txBox="1"/>
            <p:nvPr/>
          </p:nvSpPr>
          <p:spPr>
            <a:xfrm>
              <a:off x="4963972" y="5659162"/>
              <a:ext cx="439667" cy="216285"/>
            </a:xfrm>
            <a:prstGeom prst="rect">
              <a:avLst/>
            </a:prstGeom>
            <a:noFill/>
          </p:spPr>
          <p:txBody>
            <a:bodyPr wrap="square" rtlCol="0">
              <a:spAutoFit/>
            </a:bodyPr>
            <a:lstStyle/>
            <a:p>
              <a:pPr algn="ctr"/>
              <a:r>
                <a:rPr lang="en-GB" sz="900" b="1" dirty="0">
                  <a:solidFill>
                    <a:schemeClr val="accent1"/>
                  </a:solidFill>
                </a:rPr>
                <a:t>47</a:t>
              </a:r>
            </a:p>
          </p:txBody>
        </p:sp>
        <p:sp>
          <p:nvSpPr>
            <p:cNvPr id="86" name="TextBox 85"/>
            <p:cNvSpPr txBox="1"/>
            <p:nvPr/>
          </p:nvSpPr>
          <p:spPr>
            <a:xfrm>
              <a:off x="5571259" y="5657623"/>
              <a:ext cx="439667" cy="216285"/>
            </a:xfrm>
            <a:prstGeom prst="rect">
              <a:avLst/>
            </a:prstGeom>
            <a:noFill/>
          </p:spPr>
          <p:txBody>
            <a:bodyPr wrap="square" rtlCol="0">
              <a:spAutoFit/>
            </a:bodyPr>
            <a:lstStyle/>
            <a:p>
              <a:pPr algn="ctr"/>
              <a:r>
                <a:rPr lang="en-GB" sz="900" b="1" dirty="0">
                  <a:solidFill>
                    <a:schemeClr val="accent1"/>
                  </a:solidFill>
                </a:rPr>
                <a:t>28</a:t>
              </a:r>
            </a:p>
          </p:txBody>
        </p:sp>
        <p:sp>
          <p:nvSpPr>
            <p:cNvPr id="87" name="TextBox 86"/>
            <p:cNvSpPr txBox="1"/>
            <p:nvPr/>
          </p:nvSpPr>
          <p:spPr>
            <a:xfrm>
              <a:off x="6178366" y="5659010"/>
              <a:ext cx="439667" cy="216285"/>
            </a:xfrm>
            <a:prstGeom prst="rect">
              <a:avLst/>
            </a:prstGeom>
            <a:noFill/>
          </p:spPr>
          <p:txBody>
            <a:bodyPr wrap="square" rtlCol="0">
              <a:spAutoFit/>
            </a:bodyPr>
            <a:lstStyle/>
            <a:p>
              <a:pPr algn="ctr"/>
              <a:r>
                <a:rPr lang="en-GB" sz="900" b="1" dirty="0">
                  <a:solidFill>
                    <a:schemeClr val="accent1"/>
                  </a:solidFill>
                </a:rPr>
                <a:t>10</a:t>
              </a:r>
            </a:p>
          </p:txBody>
        </p:sp>
        <p:sp>
          <p:nvSpPr>
            <p:cNvPr id="88" name="TextBox 87"/>
            <p:cNvSpPr txBox="1"/>
            <p:nvPr/>
          </p:nvSpPr>
          <p:spPr>
            <a:xfrm>
              <a:off x="6787444" y="5656164"/>
              <a:ext cx="439667" cy="216285"/>
            </a:xfrm>
            <a:prstGeom prst="rect">
              <a:avLst/>
            </a:prstGeom>
            <a:noFill/>
          </p:spPr>
          <p:txBody>
            <a:bodyPr wrap="square" rtlCol="0">
              <a:spAutoFit/>
            </a:bodyPr>
            <a:lstStyle/>
            <a:p>
              <a:pPr algn="ctr"/>
              <a:r>
                <a:rPr lang="en-GB" sz="900" b="1" dirty="0">
                  <a:solidFill>
                    <a:schemeClr val="accent1"/>
                  </a:solidFill>
                </a:rPr>
                <a:t>4</a:t>
              </a:r>
            </a:p>
          </p:txBody>
        </p:sp>
        <p:sp>
          <p:nvSpPr>
            <p:cNvPr id="89" name="TextBox 88"/>
            <p:cNvSpPr txBox="1"/>
            <p:nvPr/>
          </p:nvSpPr>
          <p:spPr>
            <a:xfrm>
              <a:off x="7399407" y="5659861"/>
              <a:ext cx="439667" cy="216285"/>
            </a:xfrm>
            <a:prstGeom prst="rect">
              <a:avLst/>
            </a:prstGeom>
            <a:noFill/>
          </p:spPr>
          <p:txBody>
            <a:bodyPr wrap="square" rtlCol="0">
              <a:spAutoFit/>
            </a:bodyPr>
            <a:lstStyle/>
            <a:p>
              <a:pPr algn="ctr"/>
              <a:r>
                <a:rPr lang="en-GB" sz="900" b="1" dirty="0">
                  <a:solidFill>
                    <a:schemeClr val="accent1"/>
                  </a:solidFill>
                </a:rPr>
                <a:t>0</a:t>
              </a:r>
            </a:p>
          </p:txBody>
        </p:sp>
        <p:sp>
          <p:nvSpPr>
            <p:cNvPr id="90" name="TextBox 89"/>
            <p:cNvSpPr txBox="1"/>
            <p:nvPr/>
          </p:nvSpPr>
          <p:spPr>
            <a:xfrm>
              <a:off x="1244689" y="5823419"/>
              <a:ext cx="439667" cy="216285"/>
            </a:xfrm>
            <a:prstGeom prst="rect">
              <a:avLst/>
            </a:prstGeom>
            <a:noFill/>
          </p:spPr>
          <p:txBody>
            <a:bodyPr wrap="square" rtlCol="0">
              <a:spAutoFit/>
            </a:bodyPr>
            <a:lstStyle/>
            <a:p>
              <a:pPr algn="ctr"/>
              <a:r>
                <a:rPr lang="en-GB" sz="900" b="1" dirty="0">
                  <a:solidFill>
                    <a:srgbClr val="717073"/>
                  </a:solidFill>
                </a:rPr>
                <a:t>397</a:t>
              </a:r>
            </a:p>
          </p:txBody>
        </p:sp>
        <p:sp>
          <p:nvSpPr>
            <p:cNvPr id="91" name="TextBox 90"/>
            <p:cNvSpPr txBox="1"/>
            <p:nvPr/>
          </p:nvSpPr>
          <p:spPr>
            <a:xfrm>
              <a:off x="1877980" y="5823504"/>
              <a:ext cx="439667" cy="216285"/>
            </a:xfrm>
            <a:prstGeom prst="rect">
              <a:avLst/>
            </a:prstGeom>
            <a:noFill/>
          </p:spPr>
          <p:txBody>
            <a:bodyPr wrap="square" rtlCol="0">
              <a:spAutoFit/>
            </a:bodyPr>
            <a:lstStyle/>
            <a:p>
              <a:pPr algn="ctr"/>
              <a:r>
                <a:rPr lang="en-GB" sz="900" b="1" dirty="0">
                  <a:solidFill>
                    <a:srgbClr val="717073"/>
                  </a:solidFill>
                </a:rPr>
                <a:t>305</a:t>
              </a:r>
            </a:p>
          </p:txBody>
        </p:sp>
        <p:sp>
          <p:nvSpPr>
            <p:cNvPr id="92" name="TextBox 91"/>
            <p:cNvSpPr txBox="1"/>
            <p:nvPr/>
          </p:nvSpPr>
          <p:spPr>
            <a:xfrm>
              <a:off x="2503196" y="5822885"/>
              <a:ext cx="439667" cy="216285"/>
            </a:xfrm>
            <a:prstGeom prst="rect">
              <a:avLst/>
            </a:prstGeom>
            <a:noFill/>
          </p:spPr>
          <p:txBody>
            <a:bodyPr wrap="square" rtlCol="0">
              <a:spAutoFit/>
            </a:bodyPr>
            <a:lstStyle/>
            <a:p>
              <a:pPr algn="ctr"/>
              <a:r>
                <a:rPr lang="en-GB" sz="900" b="1" dirty="0">
                  <a:solidFill>
                    <a:srgbClr val="717073"/>
                  </a:solidFill>
                </a:rPr>
                <a:t>210</a:t>
              </a:r>
            </a:p>
          </p:txBody>
        </p:sp>
        <p:sp>
          <p:nvSpPr>
            <p:cNvPr id="93" name="TextBox 92"/>
            <p:cNvSpPr txBox="1"/>
            <p:nvPr/>
          </p:nvSpPr>
          <p:spPr>
            <a:xfrm>
              <a:off x="3115072" y="5822209"/>
              <a:ext cx="439667" cy="216285"/>
            </a:xfrm>
            <a:prstGeom prst="rect">
              <a:avLst/>
            </a:prstGeom>
            <a:noFill/>
          </p:spPr>
          <p:txBody>
            <a:bodyPr wrap="square" rtlCol="0">
              <a:spAutoFit/>
            </a:bodyPr>
            <a:lstStyle/>
            <a:p>
              <a:pPr algn="ctr"/>
              <a:r>
                <a:rPr lang="en-GB" sz="900" b="1" dirty="0">
                  <a:solidFill>
                    <a:srgbClr val="717073"/>
                  </a:solidFill>
                </a:rPr>
                <a:t>150</a:t>
              </a:r>
            </a:p>
          </p:txBody>
        </p:sp>
        <p:sp>
          <p:nvSpPr>
            <p:cNvPr id="94" name="TextBox 93"/>
            <p:cNvSpPr txBox="1"/>
            <p:nvPr/>
          </p:nvSpPr>
          <p:spPr>
            <a:xfrm>
              <a:off x="3766771" y="5823886"/>
              <a:ext cx="439667" cy="216285"/>
            </a:xfrm>
            <a:prstGeom prst="rect">
              <a:avLst/>
            </a:prstGeom>
            <a:noFill/>
          </p:spPr>
          <p:txBody>
            <a:bodyPr wrap="square" rtlCol="0">
              <a:spAutoFit/>
            </a:bodyPr>
            <a:lstStyle/>
            <a:p>
              <a:pPr algn="ctr"/>
              <a:r>
                <a:rPr lang="en-GB" sz="900" b="1" dirty="0">
                  <a:solidFill>
                    <a:srgbClr val="717073"/>
                  </a:solidFill>
                </a:rPr>
                <a:t>94</a:t>
              </a:r>
            </a:p>
          </p:txBody>
        </p:sp>
        <p:sp>
          <p:nvSpPr>
            <p:cNvPr id="95" name="TextBox 94"/>
            <p:cNvSpPr txBox="1"/>
            <p:nvPr/>
          </p:nvSpPr>
          <p:spPr>
            <a:xfrm>
              <a:off x="4369342" y="5822494"/>
              <a:ext cx="373321" cy="216285"/>
            </a:xfrm>
            <a:prstGeom prst="rect">
              <a:avLst/>
            </a:prstGeom>
            <a:noFill/>
          </p:spPr>
          <p:txBody>
            <a:bodyPr wrap="square" rtlCol="0">
              <a:spAutoFit/>
            </a:bodyPr>
            <a:lstStyle/>
            <a:p>
              <a:pPr algn="ctr"/>
              <a:r>
                <a:rPr lang="en-GB" sz="900" b="1" dirty="0">
                  <a:solidFill>
                    <a:srgbClr val="717073"/>
                  </a:solidFill>
                </a:rPr>
                <a:t>54</a:t>
              </a:r>
            </a:p>
          </p:txBody>
        </p:sp>
        <p:sp>
          <p:nvSpPr>
            <p:cNvPr id="96" name="TextBox 95"/>
            <p:cNvSpPr txBox="1"/>
            <p:nvPr/>
          </p:nvSpPr>
          <p:spPr>
            <a:xfrm>
              <a:off x="4948274" y="5821758"/>
              <a:ext cx="439667" cy="216286"/>
            </a:xfrm>
            <a:prstGeom prst="rect">
              <a:avLst/>
            </a:prstGeom>
            <a:noFill/>
          </p:spPr>
          <p:txBody>
            <a:bodyPr wrap="square" rtlCol="0">
              <a:spAutoFit/>
            </a:bodyPr>
            <a:lstStyle/>
            <a:p>
              <a:pPr algn="ctr"/>
              <a:r>
                <a:rPr lang="en-GB" sz="900" b="1" dirty="0">
                  <a:solidFill>
                    <a:srgbClr val="717073"/>
                  </a:solidFill>
                </a:rPr>
                <a:t>30</a:t>
              </a:r>
            </a:p>
          </p:txBody>
        </p:sp>
        <p:sp>
          <p:nvSpPr>
            <p:cNvPr id="97" name="TextBox 96"/>
            <p:cNvSpPr txBox="1"/>
            <p:nvPr/>
          </p:nvSpPr>
          <p:spPr>
            <a:xfrm>
              <a:off x="5574026" y="5822829"/>
              <a:ext cx="439667" cy="216285"/>
            </a:xfrm>
            <a:prstGeom prst="rect">
              <a:avLst/>
            </a:prstGeom>
            <a:noFill/>
          </p:spPr>
          <p:txBody>
            <a:bodyPr wrap="square" rtlCol="0">
              <a:spAutoFit/>
            </a:bodyPr>
            <a:lstStyle/>
            <a:p>
              <a:pPr algn="ctr"/>
              <a:r>
                <a:rPr lang="en-GB" sz="900" b="1" dirty="0">
                  <a:solidFill>
                    <a:srgbClr val="717073"/>
                  </a:solidFill>
                </a:rPr>
                <a:t>11</a:t>
              </a:r>
            </a:p>
          </p:txBody>
        </p:sp>
        <p:sp>
          <p:nvSpPr>
            <p:cNvPr id="98" name="TextBox 97"/>
            <p:cNvSpPr txBox="1"/>
            <p:nvPr/>
          </p:nvSpPr>
          <p:spPr>
            <a:xfrm>
              <a:off x="6217014" y="5824181"/>
              <a:ext cx="439667" cy="216285"/>
            </a:xfrm>
            <a:prstGeom prst="rect">
              <a:avLst/>
            </a:prstGeom>
            <a:noFill/>
          </p:spPr>
          <p:txBody>
            <a:bodyPr wrap="square" rtlCol="0">
              <a:spAutoFit/>
            </a:bodyPr>
            <a:lstStyle/>
            <a:p>
              <a:pPr algn="ctr"/>
              <a:r>
                <a:rPr lang="en-GB" sz="900" b="1" dirty="0">
                  <a:solidFill>
                    <a:srgbClr val="717073"/>
                  </a:solidFill>
                </a:rPr>
                <a:t>4</a:t>
              </a:r>
            </a:p>
          </p:txBody>
        </p:sp>
        <p:sp>
          <p:nvSpPr>
            <p:cNvPr id="99" name="TextBox 98"/>
            <p:cNvSpPr txBox="1"/>
            <p:nvPr/>
          </p:nvSpPr>
          <p:spPr>
            <a:xfrm>
              <a:off x="6786792" y="5826173"/>
              <a:ext cx="439667" cy="216285"/>
            </a:xfrm>
            <a:prstGeom prst="rect">
              <a:avLst/>
            </a:prstGeom>
            <a:noFill/>
          </p:spPr>
          <p:txBody>
            <a:bodyPr wrap="square" rtlCol="0">
              <a:spAutoFit/>
            </a:bodyPr>
            <a:lstStyle/>
            <a:p>
              <a:pPr algn="ctr"/>
              <a:r>
                <a:rPr lang="en-GB" sz="900" b="1" dirty="0">
                  <a:solidFill>
                    <a:srgbClr val="717073"/>
                  </a:solidFill>
                </a:rPr>
                <a:t>2</a:t>
              </a:r>
            </a:p>
          </p:txBody>
        </p:sp>
        <p:sp>
          <p:nvSpPr>
            <p:cNvPr id="100" name="TextBox 99"/>
            <p:cNvSpPr txBox="1"/>
            <p:nvPr/>
          </p:nvSpPr>
          <p:spPr>
            <a:xfrm>
              <a:off x="7399405" y="5823416"/>
              <a:ext cx="439667" cy="216285"/>
            </a:xfrm>
            <a:prstGeom prst="rect">
              <a:avLst/>
            </a:prstGeom>
            <a:noFill/>
          </p:spPr>
          <p:txBody>
            <a:bodyPr wrap="square" rtlCol="0">
              <a:spAutoFit/>
            </a:bodyPr>
            <a:lstStyle/>
            <a:p>
              <a:pPr algn="ctr"/>
              <a:r>
                <a:rPr lang="en-GB" sz="900" b="1" dirty="0">
                  <a:solidFill>
                    <a:srgbClr val="717073"/>
                  </a:solidFill>
                </a:rPr>
                <a:t>0</a:t>
              </a:r>
            </a:p>
          </p:txBody>
        </p:sp>
      </p:grpSp>
      <p:sp>
        <p:nvSpPr>
          <p:cNvPr id="5" name="Rectangle 4"/>
          <p:cNvSpPr/>
          <p:nvPr/>
        </p:nvSpPr>
        <p:spPr>
          <a:xfrm>
            <a:off x="6331011" y="6169804"/>
            <a:ext cx="2650084" cy="276999"/>
          </a:xfrm>
          <a:prstGeom prst="rect">
            <a:avLst/>
          </a:prstGeom>
        </p:spPr>
        <p:txBody>
          <a:bodyPr wrap="none" anchor="b">
            <a:spAutoFit/>
          </a:bodyPr>
          <a:lstStyle/>
          <a:p>
            <a:r>
              <a:rPr lang="en-GB" sz="1200" dirty="0">
                <a:solidFill>
                  <a:schemeClr val="tx1">
                    <a:lumMod val="65000"/>
                    <a:lumOff val="35000"/>
                  </a:schemeClr>
                </a:solidFill>
              </a:rPr>
              <a:t>Median follow-up time: 18.4 </a:t>
            </a:r>
            <a:r>
              <a:rPr lang="en-GB" sz="1200" dirty="0" smtClean="0">
                <a:solidFill>
                  <a:schemeClr val="tx1">
                    <a:lumMod val="65000"/>
                    <a:lumOff val="35000"/>
                  </a:schemeClr>
                </a:solidFill>
              </a:rPr>
              <a:t>months.</a:t>
            </a:r>
            <a:endParaRPr lang="en-GB" sz="1200" dirty="0">
              <a:solidFill>
                <a:schemeClr val="tx1">
                  <a:lumMod val="65000"/>
                  <a:lumOff val="35000"/>
                </a:schemeClr>
              </a:solidFill>
            </a:endParaRPr>
          </a:p>
        </p:txBody>
      </p:sp>
      <p:sp>
        <p:nvSpPr>
          <p:cNvPr id="111" name="Rectangle 110"/>
          <p:cNvSpPr/>
          <p:nvPr/>
        </p:nvSpPr>
        <p:spPr>
          <a:xfrm>
            <a:off x="269874" y="6450711"/>
            <a:ext cx="3302507" cy="246221"/>
          </a:xfrm>
          <a:prstGeom prst="rect">
            <a:avLst/>
          </a:prstGeom>
        </p:spPr>
        <p:txBody>
          <a:bodyPr wrap="none">
            <a:spAutoFit/>
          </a:bodyPr>
          <a:lstStyle/>
          <a:p>
            <a:r>
              <a:rPr lang="en-GB" sz="1000" dirty="0">
                <a:solidFill>
                  <a:schemeClr val="tx1">
                    <a:lumMod val="65000"/>
                    <a:lumOff val="35000"/>
                  </a:schemeClr>
                </a:solidFill>
              </a:rPr>
              <a:t>Soria JC, et al. </a:t>
            </a:r>
            <a:r>
              <a:rPr lang="en-US" sz="1000" dirty="0">
                <a:solidFill>
                  <a:schemeClr val="tx1">
                    <a:lumMod val="65000"/>
                    <a:lumOff val="35000"/>
                  </a:schemeClr>
                </a:solidFill>
              </a:rPr>
              <a:t>J </a:t>
            </a:r>
            <a:r>
              <a:rPr lang="en-US" sz="1000" dirty="0" err="1">
                <a:solidFill>
                  <a:schemeClr val="tx1">
                    <a:lumMod val="65000"/>
                    <a:lumOff val="35000"/>
                  </a:schemeClr>
                </a:solidFill>
              </a:rPr>
              <a:t>Clin</a:t>
            </a:r>
            <a:r>
              <a:rPr lang="en-US" sz="1000" dirty="0">
                <a:solidFill>
                  <a:schemeClr val="tx1">
                    <a:lumMod val="65000"/>
                    <a:lumOff val="35000"/>
                  </a:schemeClr>
                </a:solidFill>
              </a:rPr>
              <a:t> </a:t>
            </a:r>
            <a:r>
              <a:rPr lang="en-US" sz="1000" dirty="0" err="1">
                <a:solidFill>
                  <a:schemeClr val="tx1">
                    <a:lumMod val="65000"/>
                    <a:lumOff val="35000"/>
                  </a:schemeClr>
                </a:solidFill>
              </a:rPr>
              <a:t>Oncol</a:t>
            </a:r>
            <a:r>
              <a:rPr lang="en-US" sz="1000" dirty="0">
                <a:solidFill>
                  <a:schemeClr val="tx1">
                    <a:lumMod val="65000"/>
                    <a:lumOff val="35000"/>
                  </a:schemeClr>
                </a:solidFill>
              </a:rPr>
              <a:t> 2015;33(</a:t>
            </a:r>
            <a:r>
              <a:rPr lang="en-US" sz="1000" dirty="0" err="1">
                <a:solidFill>
                  <a:schemeClr val="tx1">
                    <a:lumMod val="65000"/>
                    <a:lumOff val="35000"/>
                  </a:schemeClr>
                </a:solidFill>
              </a:rPr>
              <a:t>suppl</a:t>
            </a:r>
            <a:r>
              <a:rPr lang="en-US" sz="1000" dirty="0">
                <a:solidFill>
                  <a:schemeClr val="tx1">
                    <a:lumMod val="65000"/>
                    <a:lumOff val="35000"/>
                  </a:schemeClr>
                </a:solidFill>
              </a:rPr>
              <a:t>; </a:t>
            </a:r>
            <a:r>
              <a:rPr lang="en-US" sz="1000" dirty="0" err="1">
                <a:solidFill>
                  <a:schemeClr val="tx1">
                    <a:lumMod val="65000"/>
                    <a:lumOff val="35000"/>
                  </a:schemeClr>
                </a:solidFill>
              </a:rPr>
              <a:t>abstr</a:t>
            </a:r>
            <a:r>
              <a:rPr lang="en-US" sz="1000" dirty="0">
                <a:solidFill>
                  <a:schemeClr val="tx1">
                    <a:lumMod val="65000"/>
                    <a:lumOff val="35000"/>
                  </a:schemeClr>
                </a:solidFill>
              </a:rPr>
              <a:t> 8002)</a:t>
            </a:r>
            <a:endParaRPr lang="de-DE" sz="1000" dirty="0">
              <a:solidFill>
                <a:schemeClr val="tx1">
                  <a:lumMod val="65000"/>
                  <a:lumOff val="35000"/>
                </a:schemeClr>
              </a:solidFill>
            </a:endParaRPr>
          </a:p>
        </p:txBody>
      </p:sp>
    </p:spTree>
    <p:extLst>
      <p:ext uri="{BB962C8B-B14F-4D97-AF65-F5344CB8AC3E}">
        <p14:creationId xmlns:p14="http://schemas.microsoft.com/office/powerpoint/2010/main" val="246681453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Symptom burden at baseline</a:t>
            </a:r>
            <a:endParaRPr lang="en-GB" dirty="0"/>
          </a:p>
        </p:txBody>
      </p:sp>
      <p:graphicFrame>
        <p:nvGraphicFramePr>
          <p:cNvPr id="9" name="Content Placeholder 5"/>
          <p:cNvGraphicFramePr>
            <a:graphicFrameLocks/>
          </p:cNvGraphicFramePr>
          <p:nvPr>
            <p:extLst>
              <p:ext uri="{D42A27DB-BD31-4B8C-83A1-F6EECF244321}">
                <p14:modId xmlns:p14="http://schemas.microsoft.com/office/powerpoint/2010/main" val="3812977106"/>
              </p:ext>
            </p:extLst>
          </p:nvPr>
        </p:nvGraphicFramePr>
        <p:xfrm>
          <a:off x="671516" y="2045252"/>
          <a:ext cx="7525385" cy="2656964"/>
        </p:xfrm>
        <a:graphic>
          <a:graphicData uri="http://schemas.openxmlformats.org/drawingml/2006/table">
            <a:tbl>
              <a:tblPr firstRow="1" bandRow="1">
                <a:tableStyleId>{3B4B98B0-60AC-42C2-AFA5-B58CD77FA1E5}</a:tableStyleId>
              </a:tblPr>
              <a:tblGrid>
                <a:gridCol w="3348673"/>
                <a:gridCol w="2088356"/>
                <a:gridCol w="2088356"/>
              </a:tblGrid>
              <a:tr h="473760">
                <a:tc rowSpan="2">
                  <a:txBody>
                    <a:bodyPr/>
                    <a:lstStyle/>
                    <a:p>
                      <a:pPr>
                        <a:spcAft>
                          <a:spcPts val="300"/>
                        </a:spcAft>
                      </a:pPr>
                      <a:r>
                        <a:rPr lang="en-GB" sz="1600" dirty="0" smtClean="0"/>
                        <a:t>Scale</a:t>
                      </a:r>
                      <a:endParaRPr lang="en-GB" sz="1600" b="0" dirty="0">
                        <a:solidFill>
                          <a:schemeClr val="bg2"/>
                        </a:solidFill>
                      </a:endParaRPr>
                    </a:p>
                  </a:txBody>
                  <a:tcPr marL="0" marR="0" marT="108000" marB="108000" anchor="b"/>
                </a:tc>
                <a:tc gridSpan="2">
                  <a:txBody>
                    <a:bodyPr/>
                    <a:lstStyle/>
                    <a:p>
                      <a:pPr algn="ctr">
                        <a:spcAft>
                          <a:spcPts val="300"/>
                        </a:spcAft>
                      </a:pPr>
                      <a:r>
                        <a:rPr lang="en-GB" sz="1600" dirty="0" smtClean="0"/>
                        <a:t>Mean (SD)</a:t>
                      </a:r>
                      <a:endParaRPr lang="en-GB" sz="1600" b="0" dirty="0">
                        <a:solidFill>
                          <a:schemeClr val="bg2"/>
                        </a:solidFill>
                      </a:endParaRPr>
                    </a:p>
                  </a:txBody>
                  <a:tcPr marT="108000" marB="108000" anchor="b"/>
                </a:tc>
                <a:tc hMerge="1">
                  <a:txBody>
                    <a:bodyPr/>
                    <a:lstStyle/>
                    <a:p>
                      <a:pPr algn="ctr">
                        <a:spcAft>
                          <a:spcPts val="300"/>
                        </a:spcAft>
                      </a:pPr>
                      <a:endParaRPr lang="en-GB" sz="1600" b="0" dirty="0">
                        <a:solidFill>
                          <a:schemeClr val="bg2"/>
                        </a:solidFill>
                      </a:endParaRPr>
                    </a:p>
                  </a:txBody>
                  <a:tcPr marT="108000" marB="108000" anchor="b">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tcPr>
                </a:tc>
              </a:tr>
              <a:tr h="473760">
                <a:tc vMerge="1">
                  <a:txBody>
                    <a:bodyPr/>
                    <a:lstStyle/>
                    <a:p>
                      <a:endParaRPr lang="en-US"/>
                    </a:p>
                  </a:txBody>
                  <a:tcPr/>
                </a:tc>
                <a:tc>
                  <a:txBody>
                    <a:bodyPr/>
                    <a:lstStyle/>
                    <a:p>
                      <a:pPr algn="ctr">
                        <a:spcAft>
                          <a:spcPts val="0"/>
                        </a:spcAft>
                      </a:pPr>
                      <a:r>
                        <a:rPr lang="en-GB" sz="1600" dirty="0" err="1">
                          <a:effectLst/>
                        </a:rPr>
                        <a:t>Afatinib</a:t>
                      </a:r>
                      <a:endParaRPr lang="en-GB" sz="1600" b="0" dirty="0">
                        <a:solidFill>
                          <a:schemeClr val="bg1"/>
                        </a:solidFill>
                        <a:effectLst/>
                        <a:latin typeface="Calibri"/>
                        <a:ea typeface="Calibri"/>
                        <a:cs typeface="Times New Roman"/>
                      </a:endParaRPr>
                    </a:p>
                  </a:txBody>
                  <a:tcPr marL="68580" marR="68580" marT="0" marB="0" anchor="ctr"/>
                </a:tc>
                <a:tc>
                  <a:txBody>
                    <a:bodyPr/>
                    <a:lstStyle/>
                    <a:p>
                      <a:pPr algn="ctr">
                        <a:spcAft>
                          <a:spcPts val="0"/>
                        </a:spcAft>
                      </a:pPr>
                      <a:r>
                        <a:rPr lang="en-GB" sz="1600" dirty="0" err="1">
                          <a:effectLst/>
                        </a:rPr>
                        <a:t>Erlotinib</a:t>
                      </a:r>
                      <a:endParaRPr lang="en-GB" sz="1600" b="0" dirty="0">
                        <a:solidFill>
                          <a:schemeClr val="bg1"/>
                        </a:solidFill>
                        <a:effectLst/>
                        <a:latin typeface="Calibri"/>
                        <a:ea typeface="Calibri"/>
                        <a:cs typeface="Times New Roman"/>
                      </a:endParaRPr>
                    </a:p>
                  </a:txBody>
                  <a:tcPr marL="68580" marR="68580" marT="0" marB="0" anchor="ctr"/>
                </a:tc>
              </a:tr>
              <a:tr h="427361">
                <a:tc>
                  <a:txBody>
                    <a:bodyPr/>
                    <a:lstStyle/>
                    <a:p>
                      <a:pPr>
                        <a:spcAft>
                          <a:spcPts val="0"/>
                        </a:spcAft>
                      </a:pPr>
                      <a:r>
                        <a:rPr lang="en-GB" sz="1600" dirty="0" smtClean="0">
                          <a:effectLst/>
                        </a:rPr>
                        <a:t>Cough </a:t>
                      </a:r>
                      <a:r>
                        <a:rPr lang="en-US" sz="1600" kern="1200" noProof="0" dirty="0" smtClean="0"/>
                        <a:t>(Q1 from QLQ-LC13)</a:t>
                      </a:r>
                      <a:endParaRPr lang="en-GB" sz="1600" b="0" dirty="0">
                        <a:solidFill>
                          <a:schemeClr val="bg1"/>
                        </a:solidFill>
                        <a:effectLst/>
                        <a:latin typeface="Calibri"/>
                        <a:ea typeface="Calibri"/>
                        <a:cs typeface="Times New Roman"/>
                      </a:endParaRPr>
                    </a:p>
                  </a:txBody>
                  <a:tcPr marL="68580" marR="68580" marT="0" marB="0" anchor="ctr"/>
                </a:tc>
                <a:tc>
                  <a:txBody>
                    <a:bodyPr/>
                    <a:lstStyle/>
                    <a:p>
                      <a:pPr algn="ctr">
                        <a:spcAft>
                          <a:spcPts val="0"/>
                        </a:spcAft>
                      </a:pPr>
                      <a:r>
                        <a:rPr lang="en-GB" sz="1600" dirty="0">
                          <a:effectLst/>
                        </a:rPr>
                        <a:t>39.7 (29.5)</a:t>
                      </a:r>
                      <a:endParaRPr lang="en-GB" sz="1600" b="0" dirty="0">
                        <a:solidFill>
                          <a:schemeClr val="bg1"/>
                        </a:solidFill>
                        <a:effectLst/>
                        <a:latin typeface="Calibri"/>
                        <a:ea typeface="Calibri"/>
                        <a:cs typeface="Times New Roman"/>
                      </a:endParaRPr>
                    </a:p>
                  </a:txBody>
                  <a:tcPr marL="68580" marR="68580" marT="0" marB="0" anchor="ctr"/>
                </a:tc>
                <a:tc>
                  <a:txBody>
                    <a:bodyPr/>
                    <a:lstStyle/>
                    <a:p>
                      <a:pPr algn="ctr">
                        <a:spcAft>
                          <a:spcPts val="0"/>
                        </a:spcAft>
                      </a:pPr>
                      <a:r>
                        <a:rPr lang="en-GB" sz="1600" dirty="0">
                          <a:effectLst/>
                        </a:rPr>
                        <a:t>37.8 (26.3)</a:t>
                      </a:r>
                      <a:endParaRPr lang="en-GB" sz="1600" b="0" dirty="0">
                        <a:solidFill>
                          <a:schemeClr val="bg1"/>
                        </a:solidFill>
                        <a:effectLst/>
                        <a:latin typeface="Calibri"/>
                        <a:ea typeface="Calibri"/>
                        <a:cs typeface="Times New Roman"/>
                      </a:endParaRPr>
                    </a:p>
                  </a:txBody>
                  <a:tcPr marL="68580" marR="68580" marT="0" marB="0" anchor="ctr"/>
                </a:tc>
              </a:tr>
              <a:tr h="427361">
                <a:tc>
                  <a:txBody>
                    <a:bodyPr/>
                    <a:lstStyle/>
                    <a:p>
                      <a:pPr marL="0" marR="0" indent="0" algn="l" defTabSz="3086100" rtl="0" eaLnBrk="1" fontAlgn="auto" latinLnBrk="0" hangingPunct="1">
                        <a:lnSpc>
                          <a:spcPct val="100000"/>
                        </a:lnSpc>
                        <a:spcBef>
                          <a:spcPts val="0"/>
                        </a:spcBef>
                        <a:spcAft>
                          <a:spcPts val="0"/>
                        </a:spcAft>
                        <a:buClrTx/>
                        <a:buSzTx/>
                        <a:buFontTx/>
                        <a:buNone/>
                        <a:tabLst/>
                        <a:defRPr/>
                      </a:pPr>
                      <a:r>
                        <a:rPr lang="en-GB" sz="1600" dirty="0" err="1" smtClean="0">
                          <a:effectLst/>
                        </a:rPr>
                        <a:t>Dyspnea</a:t>
                      </a:r>
                      <a:r>
                        <a:rPr lang="en-GB" sz="1600" dirty="0" smtClean="0">
                          <a:effectLst/>
                        </a:rPr>
                        <a:t> </a:t>
                      </a:r>
                      <a:r>
                        <a:rPr lang="en-US" sz="1600" kern="1200" noProof="0" dirty="0" smtClean="0"/>
                        <a:t>(Q3–Q5 from QLQ-LC13)</a:t>
                      </a:r>
                      <a:endParaRPr lang="en-US" sz="1600" b="0" kern="1200" noProof="0" dirty="0" smtClean="0">
                        <a:solidFill>
                          <a:schemeClr val="bg1"/>
                        </a:solidFill>
                        <a:latin typeface="+mn-lt"/>
                        <a:ea typeface="+mn-ea"/>
                        <a:cs typeface="+mn-cs"/>
                      </a:endParaRPr>
                    </a:p>
                  </a:txBody>
                  <a:tcPr marL="68580" marR="68580" marT="0" marB="0" anchor="ctr"/>
                </a:tc>
                <a:tc>
                  <a:txBody>
                    <a:bodyPr/>
                    <a:lstStyle/>
                    <a:p>
                      <a:pPr algn="ctr">
                        <a:spcAft>
                          <a:spcPts val="0"/>
                        </a:spcAft>
                      </a:pPr>
                      <a:r>
                        <a:rPr lang="en-GB" sz="1600" dirty="0">
                          <a:effectLst/>
                        </a:rPr>
                        <a:t>28.8 (23.5)</a:t>
                      </a:r>
                      <a:endParaRPr lang="en-GB" sz="1600" b="0" dirty="0">
                        <a:solidFill>
                          <a:schemeClr val="bg1"/>
                        </a:solidFill>
                        <a:effectLst/>
                        <a:latin typeface="Calibri"/>
                        <a:ea typeface="Calibri"/>
                        <a:cs typeface="Times New Roman"/>
                      </a:endParaRPr>
                    </a:p>
                  </a:txBody>
                  <a:tcPr marL="68580" marR="68580" marT="0" marB="0" anchor="ctr"/>
                </a:tc>
                <a:tc>
                  <a:txBody>
                    <a:bodyPr/>
                    <a:lstStyle/>
                    <a:p>
                      <a:pPr algn="ctr">
                        <a:spcAft>
                          <a:spcPts val="0"/>
                        </a:spcAft>
                      </a:pPr>
                      <a:r>
                        <a:rPr lang="en-GB" sz="1600" dirty="0">
                          <a:effectLst/>
                        </a:rPr>
                        <a:t>29.7 (23.5)</a:t>
                      </a:r>
                      <a:endParaRPr lang="en-GB" sz="1600" b="0" dirty="0">
                        <a:solidFill>
                          <a:schemeClr val="bg1"/>
                        </a:solidFill>
                        <a:effectLst/>
                        <a:latin typeface="Calibri"/>
                        <a:ea typeface="Calibri"/>
                        <a:cs typeface="Times New Roman"/>
                      </a:endParaRPr>
                    </a:p>
                  </a:txBody>
                  <a:tcPr marL="68580" marR="68580" marT="0" marB="0" anchor="ctr"/>
                </a:tc>
              </a:tr>
              <a:tr h="427361">
                <a:tc>
                  <a:txBody>
                    <a:bodyPr/>
                    <a:lstStyle/>
                    <a:p>
                      <a:pPr marL="0" marR="0" indent="0" algn="l" defTabSz="3086100" rtl="0" eaLnBrk="1" fontAlgn="auto" latinLnBrk="0" hangingPunct="1">
                        <a:lnSpc>
                          <a:spcPct val="100000"/>
                        </a:lnSpc>
                        <a:spcBef>
                          <a:spcPts val="0"/>
                        </a:spcBef>
                        <a:spcAft>
                          <a:spcPts val="0"/>
                        </a:spcAft>
                        <a:buClrTx/>
                        <a:buSzTx/>
                        <a:buFontTx/>
                        <a:buNone/>
                        <a:tabLst/>
                        <a:defRPr/>
                      </a:pPr>
                      <a:r>
                        <a:rPr lang="en-GB" sz="1600" dirty="0" smtClean="0">
                          <a:effectLst/>
                        </a:rPr>
                        <a:t>Pain </a:t>
                      </a:r>
                      <a:r>
                        <a:rPr lang="en-US" sz="1600" kern="1200" noProof="0" dirty="0" smtClean="0"/>
                        <a:t>(Q9, Q19 from QLQ-C30)</a:t>
                      </a:r>
                      <a:endParaRPr lang="en-US" sz="1600" b="0" kern="1200" noProof="0" dirty="0" smtClean="0">
                        <a:solidFill>
                          <a:schemeClr val="bg1"/>
                        </a:solidFill>
                        <a:latin typeface="+mn-lt"/>
                        <a:ea typeface="+mn-ea"/>
                        <a:cs typeface="+mn-cs"/>
                      </a:endParaRPr>
                    </a:p>
                  </a:txBody>
                  <a:tcPr marL="68580" marR="68580" marT="0" marB="0" anchor="ctr"/>
                </a:tc>
                <a:tc>
                  <a:txBody>
                    <a:bodyPr/>
                    <a:lstStyle/>
                    <a:p>
                      <a:pPr algn="ctr">
                        <a:spcAft>
                          <a:spcPts val="0"/>
                        </a:spcAft>
                      </a:pPr>
                      <a:r>
                        <a:rPr lang="en-GB" sz="1600" dirty="0">
                          <a:effectLst/>
                        </a:rPr>
                        <a:t>26.9 (29.2)</a:t>
                      </a:r>
                      <a:endParaRPr lang="en-GB" sz="1600" b="0" dirty="0">
                        <a:solidFill>
                          <a:schemeClr val="bg1"/>
                        </a:solidFill>
                        <a:effectLst/>
                        <a:latin typeface="Calibri"/>
                        <a:ea typeface="Calibri"/>
                        <a:cs typeface="Times New Roman"/>
                      </a:endParaRPr>
                    </a:p>
                  </a:txBody>
                  <a:tcPr marL="68580" marR="68580" marT="0" marB="0" anchor="ctr"/>
                </a:tc>
                <a:tc>
                  <a:txBody>
                    <a:bodyPr/>
                    <a:lstStyle/>
                    <a:p>
                      <a:pPr algn="ctr">
                        <a:spcAft>
                          <a:spcPts val="0"/>
                        </a:spcAft>
                      </a:pPr>
                      <a:r>
                        <a:rPr lang="en-GB" sz="1600" dirty="0">
                          <a:effectLst/>
                        </a:rPr>
                        <a:t>29.7 (28.5)</a:t>
                      </a:r>
                      <a:endParaRPr lang="en-GB" sz="1600" b="0" dirty="0">
                        <a:solidFill>
                          <a:schemeClr val="bg1"/>
                        </a:solidFill>
                        <a:effectLst/>
                        <a:latin typeface="Calibri"/>
                        <a:ea typeface="Calibri"/>
                        <a:cs typeface="Times New Roman"/>
                      </a:endParaRPr>
                    </a:p>
                  </a:txBody>
                  <a:tcPr marL="68580" marR="68580" marT="0" marB="0" anchor="ctr"/>
                </a:tc>
              </a:tr>
              <a:tr h="427361">
                <a:tc>
                  <a:txBody>
                    <a:bodyPr/>
                    <a:lstStyle/>
                    <a:p>
                      <a:pPr marL="0" marR="0" indent="0" algn="l" defTabSz="3086100" rtl="0" eaLnBrk="1" fontAlgn="auto" latinLnBrk="0" hangingPunct="1">
                        <a:lnSpc>
                          <a:spcPct val="100000"/>
                        </a:lnSpc>
                        <a:spcBef>
                          <a:spcPts val="0"/>
                        </a:spcBef>
                        <a:spcAft>
                          <a:spcPts val="0"/>
                        </a:spcAft>
                        <a:buClrTx/>
                        <a:buSzTx/>
                        <a:buFontTx/>
                        <a:buNone/>
                        <a:tabLst/>
                        <a:defRPr/>
                      </a:pPr>
                      <a:r>
                        <a:rPr lang="en-GB" sz="1600" kern="1200" noProof="0" dirty="0" smtClean="0"/>
                        <a:t>GHS/</a:t>
                      </a:r>
                      <a:r>
                        <a:rPr lang="en-GB" sz="1600" kern="1200" noProof="0" dirty="0" err="1" smtClean="0"/>
                        <a:t>QoL</a:t>
                      </a:r>
                      <a:r>
                        <a:rPr lang="en-GB" sz="1600" kern="1200" noProof="0" dirty="0" smtClean="0"/>
                        <a:t>*</a:t>
                      </a:r>
                      <a:endParaRPr lang="en-US" sz="1600" b="0" kern="1200" noProof="0" dirty="0" smtClean="0">
                        <a:solidFill>
                          <a:schemeClr val="bg1"/>
                        </a:solidFill>
                        <a:latin typeface="+mn-lt"/>
                        <a:ea typeface="+mn-ea"/>
                        <a:cs typeface="+mn-cs"/>
                      </a:endParaRPr>
                    </a:p>
                  </a:txBody>
                  <a:tcPr marL="68580" marR="68580" marT="0" marB="0" anchor="ctr"/>
                </a:tc>
                <a:tc>
                  <a:txBody>
                    <a:bodyPr/>
                    <a:lstStyle/>
                    <a:p>
                      <a:pPr algn="ctr">
                        <a:spcAft>
                          <a:spcPts val="0"/>
                        </a:spcAft>
                      </a:pPr>
                      <a:r>
                        <a:rPr lang="en-GB" sz="1600" dirty="0" smtClean="0">
                          <a:effectLst/>
                        </a:rPr>
                        <a:t>60.8</a:t>
                      </a:r>
                      <a:r>
                        <a:rPr lang="en-GB" sz="1600" baseline="0" dirty="0" smtClean="0">
                          <a:effectLst/>
                        </a:rPr>
                        <a:t> (21.0)</a:t>
                      </a:r>
                      <a:endParaRPr lang="en-GB" sz="1600" b="0" dirty="0">
                        <a:solidFill>
                          <a:schemeClr val="bg1"/>
                        </a:solidFill>
                        <a:effectLst/>
                        <a:latin typeface="+mj-lt"/>
                        <a:ea typeface="Calibri"/>
                        <a:cs typeface="Times New Roman"/>
                      </a:endParaRPr>
                    </a:p>
                  </a:txBody>
                  <a:tcPr marL="68580" marR="68580" marT="0" marB="0" anchor="ctr"/>
                </a:tc>
                <a:tc>
                  <a:txBody>
                    <a:bodyPr/>
                    <a:lstStyle/>
                    <a:p>
                      <a:pPr algn="ctr">
                        <a:spcAft>
                          <a:spcPts val="0"/>
                        </a:spcAft>
                      </a:pPr>
                      <a:r>
                        <a:rPr lang="en-GB" sz="1600" dirty="0" smtClean="0">
                          <a:effectLst/>
                        </a:rPr>
                        <a:t>60.2 (21.6)</a:t>
                      </a:r>
                      <a:endParaRPr lang="en-GB" sz="1600" b="0" dirty="0">
                        <a:solidFill>
                          <a:schemeClr val="bg1"/>
                        </a:solidFill>
                        <a:effectLst/>
                        <a:latin typeface="+mj-lt"/>
                        <a:ea typeface="Calibri"/>
                        <a:cs typeface="Times New Roman"/>
                      </a:endParaRPr>
                    </a:p>
                  </a:txBody>
                  <a:tcPr marL="68580" marR="68580" marT="0" marB="0" anchor="ctr"/>
                </a:tc>
              </a:tr>
            </a:tbl>
          </a:graphicData>
        </a:graphic>
      </p:graphicFrame>
      <p:sp>
        <p:nvSpPr>
          <p:cNvPr id="11" name="Text Placeholder 3"/>
          <p:cNvSpPr>
            <a:spLocks noGrp="1"/>
          </p:cNvSpPr>
          <p:nvPr>
            <p:ph type="body" sz="quarter" idx="13"/>
          </p:nvPr>
        </p:nvSpPr>
        <p:spPr>
          <a:xfrm>
            <a:off x="289377" y="5724255"/>
            <a:ext cx="7473429" cy="630070"/>
          </a:xfrm>
        </p:spPr>
        <p:txBody>
          <a:bodyPr/>
          <a:lstStyle/>
          <a:p>
            <a:r>
              <a:rPr lang="en-US" sz="1200" dirty="0" smtClean="0"/>
              <a:t>Baseline </a:t>
            </a:r>
            <a:r>
              <a:rPr lang="en-US" sz="1200" dirty="0"/>
              <a:t>symptom scores were low for cough, dyspnea and pain</a:t>
            </a:r>
          </a:p>
          <a:p>
            <a:r>
              <a:rPr lang="en-GB" sz="1200" dirty="0" smtClean="0"/>
              <a:t>*</a:t>
            </a:r>
            <a:r>
              <a:rPr lang="en-GB" sz="1200" dirty="0"/>
              <a:t>For </a:t>
            </a:r>
            <a:r>
              <a:rPr lang="en-GB" sz="1200" dirty="0" smtClean="0"/>
              <a:t>GHS/QoL, higher scores reflect better status</a:t>
            </a:r>
          </a:p>
          <a:p>
            <a:r>
              <a:rPr lang="en-GB" sz="1200" dirty="0" smtClean="0"/>
              <a:t>SD, standard deviation</a:t>
            </a:r>
            <a:endParaRPr lang="en-US" sz="1200" dirty="0"/>
          </a:p>
        </p:txBody>
      </p:sp>
      <p:sp>
        <p:nvSpPr>
          <p:cNvPr id="5" name="Text Placeholder 3"/>
          <p:cNvSpPr txBox="1">
            <a:spLocks/>
          </p:cNvSpPr>
          <p:nvPr/>
        </p:nvSpPr>
        <p:spPr>
          <a:xfrm>
            <a:off x="269874" y="6450304"/>
            <a:ext cx="8351838" cy="301625"/>
          </a:xfrm>
          <a:prstGeom prst="rect">
            <a:avLst/>
          </a:prstGeom>
        </p:spPr>
        <p:txBody>
          <a:bodyPr vert="horz" wrap="square" lIns="91440" tIns="45720" rIns="91440" bIns="45720" rtlCol="0">
            <a:noAutofit/>
          </a:bodyPr>
          <a:lst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400"/>
              </a:spcBef>
              <a:buFont typeface="Arial" pitchFamily="34" charset="0"/>
              <a:buNone/>
            </a:pPr>
            <a:r>
              <a:rPr lang="en-US" sz="1000" dirty="0" err="1" smtClean="0"/>
              <a:t>Gadgeel</a:t>
            </a:r>
            <a:r>
              <a:rPr lang="en-US" sz="1000" dirty="0" smtClean="0"/>
              <a:t> et al. ASCO 2015. Abstract 8100, Poster 425.</a:t>
            </a:r>
          </a:p>
        </p:txBody>
      </p:sp>
    </p:spTree>
    <p:extLst>
      <p:ext uri="{BB962C8B-B14F-4D97-AF65-F5344CB8AC3E}">
        <p14:creationId xmlns:p14="http://schemas.microsoft.com/office/powerpoint/2010/main" val="1038395701"/>
      </p:ext>
    </p:extLst>
  </p:cSld>
  <p:clrMapOvr>
    <a:masterClrMapping/>
  </p:clrMapOvr>
  <p:transition spd="med"/>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Chart 6"/>
          <p:cNvGraphicFramePr>
            <a:graphicFrameLocks/>
          </p:cNvGraphicFramePr>
          <p:nvPr>
            <p:extLst>
              <p:ext uri="{D42A27DB-BD31-4B8C-83A1-F6EECF244321}">
                <p14:modId xmlns:p14="http://schemas.microsoft.com/office/powerpoint/2010/main" val="1904911649"/>
              </p:ext>
            </p:extLst>
          </p:nvPr>
        </p:nvGraphicFramePr>
        <p:xfrm>
          <a:off x="1470942" y="2538831"/>
          <a:ext cx="6886317" cy="3037716"/>
        </p:xfrm>
        <a:graphic>
          <a:graphicData uri="http://schemas.openxmlformats.org/drawingml/2006/chart">
            <c:chart xmlns:c="http://schemas.openxmlformats.org/drawingml/2006/chart" xmlns:r="http://schemas.openxmlformats.org/officeDocument/2006/relationships" r:id="rId2"/>
          </a:graphicData>
        </a:graphic>
      </p:graphicFrame>
      <p:sp>
        <p:nvSpPr>
          <p:cNvPr id="14" name="TextBox 13"/>
          <p:cNvSpPr txBox="1"/>
          <p:nvPr/>
        </p:nvSpPr>
        <p:spPr>
          <a:xfrm>
            <a:off x="6202057" y="2598464"/>
            <a:ext cx="896501" cy="292388"/>
          </a:xfrm>
          <a:prstGeom prst="rect">
            <a:avLst/>
          </a:prstGeom>
          <a:noFill/>
        </p:spPr>
        <p:txBody>
          <a:bodyPr wrap="square" rtlCol="0">
            <a:spAutoFit/>
          </a:bodyPr>
          <a:lstStyle/>
          <a:p>
            <a:pPr>
              <a:tabLst>
                <a:tab pos="1076325" algn="ctr"/>
              </a:tabLst>
            </a:pPr>
            <a:r>
              <a:rPr lang="en-GB" sz="1300" dirty="0" err="1" smtClean="0">
                <a:solidFill>
                  <a:schemeClr val="tx1">
                    <a:lumMod val="65000"/>
                    <a:lumOff val="35000"/>
                  </a:schemeClr>
                </a:solidFill>
              </a:rPr>
              <a:t>Erlotinib</a:t>
            </a:r>
            <a:endParaRPr lang="en-GB" sz="1300" dirty="0" smtClean="0">
              <a:solidFill>
                <a:schemeClr val="tx1">
                  <a:lumMod val="65000"/>
                  <a:lumOff val="35000"/>
                </a:schemeClr>
              </a:solidFill>
            </a:endParaRPr>
          </a:p>
        </p:txBody>
      </p:sp>
      <p:sp>
        <p:nvSpPr>
          <p:cNvPr id="2" name="Title 1"/>
          <p:cNvSpPr>
            <a:spLocks noGrp="1"/>
          </p:cNvSpPr>
          <p:nvPr>
            <p:ph type="title"/>
          </p:nvPr>
        </p:nvSpPr>
        <p:spPr/>
        <p:txBody>
          <a:bodyPr/>
          <a:lstStyle/>
          <a:p>
            <a:r>
              <a:rPr lang="en-US" dirty="0"/>
              <a:t>Q</a:t>
            </a:r>
            <a:r>
              <a:rPr lang="en-US" dirty="0" smtClean="0"/>
              <a:t>uestionnaire completion rate</a:t>
            </a:r>
            <a:endParaRPr lang="en-GB" dirty="0"/>
          </a:p>
        </p:txBody>
      </p:sp>
      <p:sp>
        <p:nvSpPr>
          <p:cNvPr id="8" name="Content Placeholder 4"/>
          <p:cNvSpPr>
            <a:spLocks noGrp="1"/>
          </p:cNvSpPr>
          <p:nvPr>
            <p:ph idx="1"/>
          </p:nvPr>
        </p:nvSpPr>
        <p:spPr>
          <a:xfrm>
            <a:off x="395288" y="1465263"/>
            <a:ext cx="8353424" cy="1161117"/>
          </a:xfrm>
        </p:spPr>
        <p:txBody>
          <a:bodyPr/>
          <a:lstStyle/>
          <a:p>
            <a:pPr>
              <a:spcBef>
                <a:spcPts val="300"/>
              </a:spcBef>
              <a:buFont typeface="Arial" panose="020B0604020202020204" pitchFamily="34" charset="0"/>
              <a:buChar char="•"/>
            </a:pPr>
            <a:r>
              <a:rPr lang="en-US" sz="2000" dirty="0"/>
              <a:t>Completion rates for the EORTC questionnaire were high throughout </a:t>
            </a:r>
            <a:r>
              <a:rPr lang="en-US" sz="2000" dirty="0" smtClean="0"/>
              <a:t>treatment</a:t>
            </a:r>
          </a:p>
          <a:p>
            <a:pPr lvl="1">
              <a:spcBef>
                <a:spcPts val="300"/>
              </a:spcBef>
            </a:pPr>
            <a:r>
              <a:rPr lang="fr-FR" sz="1600" dirty="0"/>
              <a:t>Afatinib range: 77.3–99.0%; erlotinib range: 68.7–99.0%</a:t>
            </a:r>
            <a:endParaRPr lang="en-GB" sz="1600" dirty="0"/>
          </a:p>
        </p:txBody>
      </p:sp>
      <p:graphicFrame>
        <p:nvGraphicFramePr>
          <p:cNvPr id="9" name="Table 8"/>
          <p:cNvGraphicFramePr>
            <a:graphicFrameLocks noGrp="1"/>
          </p:cNvGraphicFramePr>
          <p:nvPr>
            <p:extLst>
              <p:ext uri="{D42A27DB-BD31-4B8C-83A1-F6EECF244321}">
                <p14:modId xmlns:p14="http://schemas.microsoft.com/office/powerpoint/2010/main" val="76206364"/>
              </p:ext>
            </p:extLst>
          </p:nvPr>
        </p:nvGraphicFramePr>
        <p:xfrm>
          <a:off x="465117" y="5219542"/>
          <a:ext cx="7747808" cy="1065577"/>
        </p:xfrm>
        <a:graphic>
          <a:graphicData uri="http://schemas.openxmlformats.org/drawingml/2006/table">
            <a:tbl>
              <a:tblPr firstRow="1" bandRow="1">
                <a:tableStyleId>{5C22544A-7EE6-4342-B048-85BDC9FD1C3A}</a:tableStyleId>
              </a:tblPr>
              <a:tblGrid>
                <a:gridCol w="1620064"/>
                <a:gridCol w="667526"/>
                <a:gridCol w="682527"/>
                <a:gridCol w="690028"/>
                <a:gridCol w="682527"/>
                <a:gridCol w="682527"/>
                <a:gridCol w="675028"/>
                <a:gridCol w="682527"/>
                <a:gridCol w="682527"/>
                <a:gridCol w="682527"/>
              </a:tblGrid>
              <a:tr h="273097">
                <a:tc>
                  <a:txBody>
                    <a:bodyPr/>
                    <a:lstStyle/>
                    <a:p>
                      <a:endParaRPr lang="en-GB" sz="1000" b="0" dirty="0">
                        <a:solidFill>
                          <a:schemeClr val="tx1"/>
                        </a:solidFill>
                        <a:latin typeface="+mn-lt"/>
                        <a:cs typeface="Arial" panose="020B060402020202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b="0" dirty="0" smtClean="0">
                          <a:solidFill>
                            <a:schemeClr val="tx1">
                              <a:lumMod val="65000"/>
                              <a:lumOff val="35000"/>
                            </a:schemeClr>
                          </a:solidFill>
                          <a:latin typeface="+mn-lt"/>
                          <a:cs typeface="Arial" panose="020B0604020202020204" pitchFamily="34" charset="0"/>
                        </a:rPr>
                        <a:t>Cycle 1</a:t>
                      </a:r>
                      <a:endParaRPr lang="en-GB" sz="1300" b="0" dirty="0">
                        <a:solidFill>
                          <a:schemeClr val="tx1">
                            <a:lumMod val="65000"/>
                            <a:lumOff val="35000"/>
                          </a:schemeClr>
                        </a:solidFill>
                        <a:latin typeface="+mn-lt"/>
                        <a:cs typeface="Arial" panose="020B0604020202020204" pitchFamily="34" charset="0"/>
                      </a:endParaRP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0" dirty="0" smtClean="0">
                          <a:solidFill>
                            <a:schemeClr val="tx1">
                              <a:lumMod val="65000"/>
                              <a:lumOff val="35000"/>
                            </a:schemeClr>
                          </a:solidFill>
                          <a:latin typeface="+mn-lt"/>
                          <a:cs typeface="Arial" panose="020B0604020202020204" pitchFamily="34" charset="0"/>
                        </a:rPr>
                        <a:t>Cycle 2</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0" dirty="0" smtClean="0">
                          <a:solidFill>
                            <a:schemeClr val="tx1">
                              <a:lumMod val="65000"/>
                              <a:lumOff val="35000"/>
                            </a:schemeClr>
                          </a:solidFill>
                          <a:latin typeface="+mn-lt"/>
                          <a:cs typeface="Arial" panose="020B0604020202020204" pitchFamily="34" charset="0"/>
                        </a:rPr>
                        <a:t>Cycle 3</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0" dirty="0" smtClean="0">
                          <a:solidFill>
                            <a:schemeClr val="tx1">
                              <a:lumMod val="65000"/>
                              <a:lumOff val="35000"/>
                            </a:schemeClr>
                          </a:solidFill>
                          <a:latin typeface="+mn-lt"/>
                          <a:cs typeface="Arial" panose="020B0604020202020204" pitchFamily="34" charset="0"/>
                        </a:rPr>
                        <a:t>Cycle 4</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0" dirty="0" smtClean="0">
                          <a:solidFill>
                            <a:schemeClr val="tx1">
                              <a:lumMod val="65000"/>
                              <a:lumOff val="35000"/>
                            </a:schemeClr>
                          </a:solidFill>
                          <a:latin typeface="+mn-lt"/>
                          <a:cs typeface="Arial" panose="020B0604020202020204" pitchFamily="34" charset="0"/>
                        </a:rPr>
                        <a:t>Cycle 5</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0" dirty="0" smtClean="0">
                          <a:solidFill>
                            <a:schemeClr val="tx1">
                              <a:lumMod val="65000"/>
                              <a:lumOff val="35000"/>
                            </a:schemeClr>
                          </a:solidFill>
                          <a:latin typeface="+mn-lt"/>
                          <a:cs typeface="Arial" panose="020B0604020202020204" pitchFamily="34" charset="0"/>
                        </a:rPr>
                        <a:t>Cycle 6</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0" dirty="0" smtClean="0">
                          <a:solidFill>
                            <a:schemeClr val="tx1">
                              <a:lumMod val="65000"/>
                              <a:lumOff val="35000"/>
                            </a:schemeClr>
                          </a:solidFill>
                          <a:latin typeface="+mn-lt"/>
                          <a:cs typeface="Arial" panose="020B0604020202020204" pitchFamily="34" charset="0"/>
                        </a:rPr>
                        <a:t>Cycle 7</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0" dirty="0" smtClean="0">
                          <a:solidFill>
                            <a:schemeClr val="tx1">
                              <a:lumMod val="65000"/>
                              <a:lumOff val="35000"/>
                            </a:schemeClr>
                          </a:solidFill>
                          <a:latin typeface="+mn-lt"/>
                          <a:cs typeface="Arial" panose="020B0604020202020204" pitchFamily="34" charset="0"/>
                        </a:rPr>
                        <a:t>Cycle 8</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300" b="0" dirty="0" smtClean="0">
                          <a:solidFill>
                            <a:schemeClr val="tx1">
                              <a:lumMod val="65000"/>
                              <a:lumOff val="35000"/>
                            </a:schemeClr>
                          </a:solidFill>
                          <a:latin typeface="+mn-lt"/>
                          <a:cs typeface="Arial" panose="020B0604020202020204" pitchFamily="34" charset="0"/>
                        </a:rPr>
                        <a:t>Cycle 9</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r>
              <a:tr h="333598">
                <a:tc>
                  <a:txBody>
                    <a:bodyPr/>
                    <a:lstStyle/>
                    <a:p>
                      <a:pPr marL="90488" marR="0" indent="0" algn="l" defTabSz="914400" rtl="0" eaLnBrk="1" fontAlgn="auto" latinLnBrk="0" hangingPunct="1">
                        <a:lnSpc>
                          <a:spcPct val="100000"/>
                        </a:lnSpc>
                        <a:spcBef>
                          <a:spcPts val="0"/>
                        </a:spcBef>
                        <a:spcAft>
                          <a:spcPts val="0"/>
                        </a:spcAft>
                        <a:buClrTx/>
                        <a:buSzTx/>
                        <a:buFontTx/>
                        <a:buNone/>
                        <a:tabLst/>
                        <a:defRPr/>
                      </a:pPr>
                      <a:r>
                        <a:rPr lang="en-GB" sz="1300" b="0" dirty="0" err="1" smtClean="0">
                          <a:solidFill>
                            <a:schemeClr val="accent1"/>
                          </a:solidFill>
                          <a:latin typeface="+mn-lt"/>
                          <a:cs typeface="Arial" panose="020B0604020202020204" pitchFamily="34" charset="0"/>
                        </a:rPr>
                        <a:t>Afatinib</a:t>
                      </a:r>
                      <a:r>
                        <a:rPr lang="en-GB" sz="1300" b="0" dirty="0" smtClean="0">
                          <a:solidFill>
                            <a:schemeClr val="accent1"/>
                          </a:solidFill>
                          <a:latin typeface="+mn-lt"/>
                          <a:cs typeface="Arial" panose="020B0604020202020204" pitchFamily="34" charset="0"/>
                        </a:rPr>
                        <a:t> expected responses </a:t>
                      </a:r>
                      <a:r>
                        <a:rPr lang="en-GB" sz="1300" b="0" baseline="0" dirty="0" smtClean="0">
                          <a:solidFill>
                            <a:schemeClr val="accent1"/>
                          </a:solidFill>
                          <a:latin typeface="+mn-lt"/>
                          <a:cs typeface="Arial" panose="020B0604020202020204" pitchFamily="34" charset="0"/>
                        </a:rPr>
                        <a:t>(n)</a:t>
                      </a:r>
                      <a:endParaRPr lang="en-GB" sz="1300" b="0" dirty="0" smtClean="0">
                        <a:solidFill>
                          <a:schemeClr val="accent1"/>
                        </a:solidFill>
                        <a:latin typeface="+mn-lt"/>
                        <a:cs typeface="Arial" panose="020B0604020202020204" pitchFamily="34" charset="0"/>
                      </a:endParaRPr>
                    </a:p>
                  </a:txBody>
                  <a:tcPr marL="36000"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dirty="0" smtClean="0">
                          <a:solidFill>
                            <a:schemeClr val="accent1"/>
                          </a:solidFill>
                          <a:latin typeface="+mn-lt"/>
                          <a:cs typeface="Arial" panose="020B0604020202020204" pitchFamily="34" charset="0"/>
                        </a:rPr>
                        <a:t>398</a:t>
                      </a:r>
                      <a:endParaRPr lang="en-GB" sz="1300" dirty="0">
                        <a:solidFill>
                          <a:schemeClr val="accent1"/>
                        </a:solidFill>
                        <a:latin typeface="+mn-lt"/>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dirty="0" smtClean="0">
                          <a:solidFill>
                            <a:schemeClr val="accent1"/>
                          </a:solidFill>
                          <a:latin typeface="+mn-lt"/>
                          <a:cs typeface="Arial" panose="020B0604020202020204" pitchFamily="34" charset="0"/>
                        </a:rPr>
                        <a:t>348</a:t>
                      </a:r>
                      <a:endParaRPr lang="en-GB" sz="1300" dirty="0">
                        <a:solidFill>
                          <a:schemeClr val="accent1"/>
                        </a:solidFill>
                        <a:latin typeface="+mn-lt"/>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dirty="0" smtClean="0">
                          <a:solidFill>
                            <a:schemeClr val="accent1"/>
                          </a:solidFill>
                          <a:latin typeface="+mn-lt"/>
                          <a:cs typeface="Arial" panose="020B0604020202020204" pitchFamily="34" charset="0"/>
                        </a:rPr>
                        <a:t>282</a:t>
                      </a:r>
                      <a:endParaRPr lang="en-GB" sz="1300" dirty="0">
                        <a:solidFill>
                          <a:schemeClr val="accent1"/>
                        </a:solidFill>
                        <a:latin typeface="+mn-lt"/>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dirty="0" smtClean="0">
                          <a:solidFill>
                            <a:schemeClr val="accent1"/>
                          </a:solidFill>
                          <a:latin typeface="+mn-lt"/>
                          <a:cs typeface="Arial" panose="020B0604020202020204" pitchFamily="34" charset="0"/>
                        </a:rPr>
                        <a:t>174</a:t>
                      </a:r>
                      <a:endParaRPr lang="en-GB" sz="1300" dirty="0">
                        <a:solidFill>
                          <a:schemeClr val="accent1"/>
                        </a:solidFill>
                        <a:latin typeface="+mn-lt"/>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563" indent="0" algn="l"/>
                      <a:r>
                        <a:rPr lang="en-GB" sz="1300" dirty="0" smtClean="0">
                          <a:solidFill>
                            <a:schemeClr val="accent1"/>
                          </a:solidFill>
                          <a:latin typeface="+mn-lt"/>
                          <a:cs typeface="Arial" panose="020B0604020202020204" pitchFamily="34" charset="0"/>
                        </a:rPr>
                        <a:t>108</a:t>
                      </a:r>
                      <a:endParaRPr lang="en-GB" sz="1300" dirty="0">
                        <a:solidFill>
                          <a:schemeClr val="accent1"/>
                        </a:solidFill>
                        <a:latin typeface="+mn-lt"/>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dirty="0" smtClean="0">
                          <a:solidFill>
                            <a:schemeClr val="accent1"/>
                          </a:solidFill>
                          <a:latin typeface="+mn-lt"/>
                          <a:cs typeface="Arial" panose="020B0604020202020204" pitchFamily="34" charset="0"/>
                        </a:rPr>
                        <a:t>55</a:t>
                      </a:r>
                      <a:endParaRPr lang="en-GB" sz="1300" dirty="0">
                        <a:solidFill>
                          <a:schemeClr val="accent1"/>
                        </a:solidFill>
                        <a:latin typeface="+mn-lt"/>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dirty="0" smtClean="0">
                          <a:solidFill>
                            <a:schemeClr val="accent1"/>
                          </a:solidFill>
                          <a:latin typeface="+mn-lt"/>
                          <a:cs typeface="Arial" panose="020B0604020202020204" pitchFamily="34" charset="0"/>
                        </a:rPr>
                        <a:t>41</a:t>
                      </a:r>
                      <a:endParaRPr lang="en-GB" sz="1300" dirty="0">
                        <a:solidFill>
                          <a:schemeClr val="accent1"/>
                        </a:solidFill>
                        <a:latin typeface="+mn-lt"/>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dirty="0" smtClean="0">
                          <a:solidFill>
                            <a:schemeClr val="accent1"/>
                          </a:solidFill>
                          <a:latin typeface="+mn-lt"/>
                          <a:cs typeface="Arial" panose="020B0604020202020204" pitchFamily="34" charset="0"/>
                        </a:rPr>
                        <a:t>35</a:t>
                      </a:r>
                      <a:endParaRPr lang="en-GB" sz="1300" dirty="0">
                        <a:solidFill>
                          <a:schemeClr val="accent1"/>
                        </a:solidFill>
                        <a:latin typeface="+mn-lt"/>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dirty="0" smtClean="0">
                          <a:solidFill>
                            <a:schemeClr val="accent1"/>
                          </a:solidFill>
                          <a:latin typeface="+mn-lt"/>
                          <a:cs typeface="Arial" panose="020B0604020202020204" pitchFamily="34" charset="0"/>
                        </a:rPr>
                        <a:t>21</a:t>
                      </a:r>
                      <a:endParaRPr lang="en-GB" sz="1300" dirty="0">
                        <a:solidFill>
                          <a:schemeClr val="accent1"/>
                        </a:solidFill>
                        <a:latin typeface="+mn-lt"/>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333598">
                <a:tc>
                  <a:txBody>
                    <a:bodyPr/>
                    <a:lstStyle/>
                    <a:p>
                      <a:pPr marL="88900" indent="1588"/>
                      <a:r>
                        <a:rPr lang="en-GB" sz="1300" b="0" dirty="0" err="1" smtClean="0">
                          <a:solidFill>
                            <a:srgbClr val="002060"/>
                          </a:solidFill>
                          <a:latin typeface="+mn-lt"/>
                          <a:cs typeface="Arial" panose="020B0604020202020204" pitchFamily="34" charset="0"/>
                        </a:rPr>
                        <a:t>Erlotinib</a:t>
                      </a:r>
                      <a:r>
                        <a:rPr lang="en-GB" sz="1300" b="0" baseline="0" dirty="0" smtClean="0">
                          <a:solidFill>
                            <a:srgbClr val="002060"/>
                          </a:solidFill>
                          <a:latin typeface="+mn-lt"/>
                          <a:cs typeface="Arial" panose="020B0604020202020204" pitchFamily="34" charset="0"/>
                        </a:rPr>
                        <a:t> </a:t>
                      </a:r>
                      <a:r>
                        <a:rPr lang="en-GB" sz="1300" b="0" dirty="0" smtClean="0">
                          <a:solidFill>
                            <a:srgbClr val="002060"/>
                          </a:solidFill>
                          <a:latin typeface="+mn-lt"/>
                          <a:cs typeface="Arial" panose="020B0604020202020204" pitchFamily="34" charset="0"/>
                        </a:rPr>
                        <a:t>expected responses (n)</a:t>
                      </a:r>
                      <a:endParaRPr lang="en-GB" sz="1300" b="0" dirty="0">
                        <a:solidFill>
                          <a:srgbClr val="002060"/>
                        </a:solidFill>
                        <a:latin typeface="+mn-lt"/>
                        <a:cs typeface="Arial" panose="020B0604020202020204" pitchFamily="34" charset="0"/>
                      </a:endParaRPr>
                    </a:p>
                  </a:txBody>
                  <a:tcPr marL="36000"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dirty="0" smtClean="0">
                          <a:solidFill>
                            <a:srgbClr val="002060"/>
                          </a:solidFill>
                          <a:latin typeface="+mn-lt"/>
                          <a:cs typeface="Arial" panose="020B0604020202020204" pitchFamily="34" charset="0"/>
                        </a:rPr>
                        <a:t>397</a:t>
                      </a:r>
                      <a:endParaRPr lang="en-GB" sz="1300" dirty="0">
                        <a:solidFill>
                          <a:srgbClr val="002060"/>
                        </a:solidFill>
                        <a:latin typeface="+mn-lt"/>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dirty="0" smtClean="0">
                          <a:solidFill>
                            <a:srgbClr val="002060"/>
                          </a:solidFill>
                          <a:latin typeface="+mn-lt"/>
                          <a:cs typeface="Arial" panose="020B0604020202020204" pitchFamily="34" charset="0"/>
                        </a:rPr>
                        <a:t>350</a:t>
                      </a:r>
                      <a:endParaRPr lang="en-GB" sz="1300" dirty="0">
                        <a:solidFill>
                          <a:srgbClr val="002060"/>
                        </a:solidFill>
                        <a:latin typeface="+mn-lt"/>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dirty="0" smtClean="0">
                          <a:solidFill>
                            <a:srgbClr val="002060"/>
                          </a:solidFill>
                          <a:latin typeface="+mn-lt"/>
                          <a:cs typeface="Arial" panose="020B0604020202020204" pitchFamily="34" charset="0"/>
                        </a:rPr>
                        <a:t>259</a:t>
                      </a:r>
                      <a:endParaRPr lang="en-GB" sz="1300" dirty="0">
                        <a:solidFill>
                          <a:srgbClr val="002060"/>
                        </a:solidFill>
                        <a:latin typeface="+mn-lt"/>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dirty="0" smtClean="0">
                          <a:solidFill>
                            <a:srgbClr val="002060"/>
                          </a:solidFill>
                          <a:latin typeface="+mn-lt"/>
                          <a:cs typeface="Arial" panose="020B0604020202020204" pitchFamily="34" charset="0"/>
                        </a:rPr>
                        <a:t>141</a:t>
                      </a:r>
                      <a:endParaRPr lang="en-GB" sz="1300" dirty="0">
                        <a:solidFill>
                          <a:srgbClr val="002060"/>
                        </a:solidFill>
                        <a:latin typeface="+mn-lt"/>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182563" algn="l"/>
                      <a:r>
                        <a:rPr lang="en-GB" sz="1300" dirty="0" smtClean="0">
                          <a:solidFill>
                            <a:srgbClr val="002060"/>
                          </a:solidFill>
                          <a:latin typeface="+mn-lt"/>
                          <a:cs typeface="Arial" panose="020B0604020202020204" pitchFamily="34" charset="0"/>
                        </a:rPr>
                        <a:t>82</a:t>
                      </a:r>
                      <a:endParaRPr lang="en-GB" sz="1300" dirty="0">
                        <a:solidFill>
                          <a:srgbClr val="002060"/>
                        </a:solidFill>
                        <a:latin typeface="+mn-lt"/>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dirty="0" smtClean="0">
                          <a:solidFill>
                            <a:srgbClr val="002060"/>
                          </a:solidFill>
                          <a:latin typeface="+mn-lt"/>
                          <a:cs typeface="Arial" panose="020B0604020202020204" pitchFamily="34" charset="0"/>
                        </a:rPr>
                        <a:t>47</a:t>
                      </a:r>
                      <a:endParaRPr lang="en-GB" sz="1300" dirty="0">
                        <a:solidFill>
                          <a:srgbClr val="002060"/>
                        </a:solidFill>
                        <a:latin typeface="+mn-lt"/>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dirty="0" smtClean="0">
                          <a:solidFill>
                            <a:srgbClr val="002060"/>
                          </a:solidFill>
                          <a:latin typeface="+mn-lt"/>
                          <a:cs typeface="Arial" panose="020B0604020202020204" pitchFamily="34" charset="0"/>
                        </a:rPr>
                        <a:t>28</a:t>
                      </a:r>
                      <a:endParaRPr lang="en-GB" sz="1300" dirty="0">
                        <a:solidFill>
                          <a:srgbClr val="002060"/>
                        </a:solidFill>
                        <a:latin typeface="+mn-lt"/>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dirty="0" smtClean="0">
                          <a:solidFill>
                            <a:srgbClr val="002060"/>
                          </a:solidFill>
                          <a:latin typeface="+mn-lt"/>
                          <a:cs typeface="Arial" panose="020B0604020202020204" pitchFamily="34" charset="0"/>
                        </a:rPr>
                        <a:t>20</a:t>
                      </a:r>
                      <a:endParaRPr lang="en-GB" sz="1300" dirty="0">
                        <a:solidFill>
                          <a:srgbClr val="002060"/>
                        </a:solidFill>
                        <a:latin typeface="+mn-lt"/>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dirty="0" smtClean="0">
                          <a:solidFill>
                            <a:srgbClr val="002060"/>
                          </a:solidFill>
                          <a:latin typeface="+mn-lt"/>
                          <a:cs typeface="Arial" panose="020B0604020202020204" pitchFamily="34" charset="0"/>
                        </a:rPr>
                        <a:t>13</a:t>
                      </a:r>
                      <a:endParaRPr lang="en-GB" sz="1300" dirty="0">
                        <a:solidFill>
                          <a:srgbClr val="002060"/>
                        </a:solidFill>
                        <a:latin typeface="+mn-lt"/>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0" name="TextBox 9"/>
          <p:cNvSpPr txBox="1"/>
          <p:nvPr/>
        </p:nvSpPr>
        <p:spPr>
          <a:xfrm>
            <a:off x="1278581" y="2665215"/>
            <a:ext cx="384721" cy="2756167"/>
          </a:xfrm>
          <a:prstGeom prst="rect">
            <a:avLst/>
          </a:prstGeom>
          <a:noFill/>
        </p:spPr>
        <p:txBody>
          <a:bodyPr vert="vert270" wrap="square" rtlCol="0">
            <a:spAutoFit/>
          </a:bodyPr>
          <a:lstStyle/>
          <a:p>
            <a:pPr algn="ctr"/>
            <a:r>
              <a:rPr lang="en-GB" sz="1300" dirty="0" smtClean="0">
                <a:solidFill>
                  <a:schemeClr val="tx1">
                    <a:lumMod val="65000"/>
                    <a:lumOff val="35000"/>
                  </a:schemeClr>
                </a:solidFill>
              </a:rPr>
              <a:t>Questionnaire completion rate (%)</a:t>
            </a:r>
          </a:p>
        </p:txBody>
      </p:sp>
      <p:sp>
        <p:nvSpPr>
          <p:cNvPr id="11" name="Rectangle 69"/>
          <p:cNvSpPr>
            <a:spLocks noChangeArrowheads="1"/>
          </p:cNvSpPr>
          <p:nvPr/>
        </p:nvSpPr>
        <p:spPr bwMode="auto">
          <a:xfrm>
            <a:off x="5333951" y="2703207"/>
            <a:ext cx="111363" cy="98425"/>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GB" sz="1300" dirty="0">
              <a:solidFill>
                <a:schemeClr val="tx1">
                  <a:lumMod val="65000"/>
                  <a:lumOff val="35000"/>
                </a:schemeClr>
              </a:solidFill>
            </a:endParaRPr>
          </a:p>
        </p:txBody>
      </p:sp>
      <p:sp>
        <p:nvSpPr>
          <p:cNvPr id="13" name="TextBox 12"/>
          <p:cNvSpPr txBox="1"/>
          <p:nvPr/>
        </p:nvSpPr>
        <p:spPr>
          <a:xfrm>
            <a:off x="5432842" y="2601369"/>
            <a:ext cx="798075" cy="292388"/>
          </a:xfrm>
          <a:prstGeom prst="rect">
            <a:avLst/>
          </a:prstGeom>
          <a:noFill/>
        </p:spPr>
        <p:txBody>
          <a:bodyPr wrap="square" rtlCol="0">
            <a:spAutoFit/>
          </a:bodyPr>
          <a:lstStyle/>
          <a:p>
            <a:pPr>
              <a:tabLst>
                <a:tab pos="1076325" algn="ctr"/>
              </a:tabLst>
            </a:pPr>
            <a:r>
              <a:rPr lang="en-GB" sz="1300" dirty="0" err="1" smtClean="0">
                <a:solidFill>
                  <a:schemeClr val="tx1">
                    <a:lumMod val="65000"/>
                    <a:lumOff val="35000"/>
                  </a:schemeClr>
                </a:solidFill>
              </a:rPr>
              <a:t>Afatinib</a:t>
            </a:r>
            <a:endParaRPr lang="en-GB" sz="1300" dirty="0" smtClean="0">
              <a:solidFill>
                <a:schemeClr val="tx1">
                  <a:lumMod val="65000"/>
                  <a:lumOff val="35000"/>
                </a:schemeClr>
              </a:solidFill>
            </a:endParaRPr>
          </a:p>
        </p:txBody>
      </p:sp>
      <p:cxnSp>
        <p:nvCxnSpPr>
          <p:cNvPr id="4" name="Straight Connector 3"/>
          <p:cNvCxnSpPr/>
          <p:nvPr/>
        </p:nvCxnSpPr>
        <p:spPr>
          <a:xfrm flipH="1">
            <a:off x="2060812" y="2703207"/>
            <a:ext cx="0" cy="2605772"/>
          </a:xfrm>
          <a:prstGeom prst="line">
            <a:avLst/>
          </a:prstGeom>
          <a:ln w="1905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2074460" y="5216395"/>
            <a:ext cx="6114197" cy="0"/>
          </a:xfrm>
          <a:prstGeom prst="line">
            <a:avLst/>
          </a:prstGeom>
          <a:ln w="1905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6" name="Text Placeholder 3"/>
          <p:cNvSpPr txBox="1">
            <a:spLocks/>
          </p:cNvSpPr>
          <p:nvPr/>
        </p:nvSpPr>
        <p:spPr>
          <a:xfrm>
            <a:off x="269874" y="6450304"/>
            <a:ext cx="8351838" cy="301625"/>
          </a:xfrm>
          <a:prstGeom prst="rect">
            <a:avLst/>
          </a:prstGeom>
        </p:spPr>
        <p:txBody>
          <a:bodyPr vert="horz" wrap="square" lIns="91440" tIns="45720" rIns="91440" bIns="45720" rtlCol="0">
            <a:noAutofit/>
          </a:bodyPr>
          <a:lst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400"/>
              </a:spcBef>
              <a:buFont typeface="Arial" pitchFamily="34" charset="0"/>
              <a:buNone/>
            </a:pPr>
            <a:r>
              <a:rPr lang="en-US" sz="1000" dirty="0" err="1" smtClean="0"/>
              <a:t>Gadgeel</a:t>
            </a:r>
            <a:r>
              <a:rPr lang="en-US" sz="1000" dirty="0" smtClean="0"/>
              <a:t> et al. ASCO 2015. Abstract 8100, Poster 425.</a:t>
            </a:r>
          </a:p>
        </p:txBody>
      </p:sp>
      <p:sp>
        <p:nvSpPr>
          <p:cNvPr id="6" name="Rectangle 5"/>
          <p:cNvSpPr/>
          <p:nvPr/>
        </p:nvSpPr>
        <p:spPr>
          <a:xfrm>
            <a:off x="6121513" y="2702260"/>
            <a:ext cx="118872" cy="100584"/>
          </a:xfrm>
          <a:prstGeom prst="rect">
            <a:avLst/>
          </a:prstGeom>
          <a:solidFill>
            <a:srgbClr val="71707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Tree>
    <p:extLst>
      <p:ext uri="{BB962C8B-B14F-4D97-AF65-F5344CB8AC3E}">
        <p14:creationId xmlns:p14="http://schemas.microsoft.com/office/powerpoint/2010/main" val="540178738"/>
      </p:ext>
    </p:extLst>
  </p:cSld>
  <p:clrMapOvr>
    <a:masterClrMapping/>
  </p:clrMapOvr>
  <p:transition spd="med"/>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t="35106"/>
          <a:stretch/>
        </p:blipFill>
        <p:spPr bwMode="auto">
          <a:xfrm>
            <a:off x="1559416" y="2189003"/>
            <a:ext cx="6482670" cy="39053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itle 2"/>
          <p:cNvSpPr>
            <a:spLocks noGrp="1"/>
          </p:cNvSpPr>
          <p:nvPr>
            <p:ph type="title"/>
          </p:nvPr>
        </p:nvSpPr>
        <p:spPr>
          <a:xfrm>
            <a:off x="430823" y="346209"/>
            <a:ext cx="8550003" cy="720591"/>
          </a:xfrm>
        </p:spPr>
        <p:txBody>
          <a:bodyPr/>
          <a:lstStyle/>
          <a:p>
            <a:r>
              <a:rPr lang="en-US" dirty="0" smtClean="0"/>
              <a:t>Time to deterioration of dyspnea</a:t>
            </a:r>
            <a:endParaRPr lang="en-GB" dirty="0"/>
          </a:p>
        </p:txBody>
      </p:sp>
      <p:sp>
        <p:nvSpPr>
          <p:cNvPr id="7" name="Text Placeholder 3"/>
          <p:cNvSpPr txBox="1">
            <a:spLocks/>
          </p:cNvSpPr>
          <p:nvPr/>
        </p:nvSpPr>
        <p:spPr>
          <a:xfrm>
            <a:off x="269874" y="6450304"/>
            <a:ext cx="8351838" cy="301625"/>
          </a:xfrm>
          <a:prstGeom prst="rect">
            <a:avLst/>
          </a:prstGeom>
        </p:spPr>
        <p:txBody>
          <a:bodyPr vert="horz" wrap="square" lIns="91440" tIns="45720" rIns="91440" bIns="45720" rtlCol="0">
            <a:noAutofit/>
          </a:bodyPr>
          <a:lst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400"/>
              </a:spcBef>
              <a:buFont typeface="Arial" pitchFamily="34" charset="0"/>
              <a:buNone/>
            </a:pPr>
            <a:r>
              <a:rPr lang="en-US" sz="1000" dirty="0" err="1" smtClean="0"/>
              <a:t>Gadgeel</a:t>
            </a:r>
            <a:r>
              <a:rPr lang="en-US" sz="1000" dirty="0" smtClean="0"/>
              <a:t> et al. ASCO 2015. Abstract 8100, Poster 425.</a:t>
            </a:r>
          </a:p>
        </p:txBody>
      </p:sp>
      <p:sp>
        <p:nvSpPr>
          <p:cNvPr id="8" name="TextBox 7"/>
          <p:cNvSpPr txBox="1"/>
          <p:nvPr/>
        </p:nvSpPr>
        <p:spPr>
          <a:xfrm>
            <a:off x="395785" y="1460309"/>
            <a:ext cx="8263033" cy="707886"/>
          </a:xfrm>
          <a:prstGeom prst="rect">
            <a:avLst/>
          </a:prstGeom>
          <a:noFill/>
        </p:spPr>
        <p:txBody>
          <a:bodyPr wrap="square" rtlCol="0">
            <a:spAutoFit/>
          </a:bodyPr>
          <a:lstStyle/>
          <a:p>
            <a:pPr marL="285750" indent="-285750">
              <a:buClr>
                <a:schemeClr val="accent1"/>
              </a:buClr>
              <a:buFont typeface="Arial" panose="020B0604020202020204" pitchFamily="34" charset="0"/>
              <a:buChar char="•"/>
            </a:pPr>
            <a:r>
              <a:rPr lang="en-GB" sz="2000" dirty="0" smtClean="0">
                <a:solidFill>
                  <a:schemeClr val="tx1">
                    <a:lumMod val="65000"/>
                    <a:lumOff val="35000"/>
                  </a:schemeClr>
                </a:solidFill>
              </a:rPr>
              <a:t>Afatinib significantly delayed TTD of dyspnoea compared to erlotinib (median 2.6 vs 1.9 months, p=0.008)</a:t>
            </a:r>
          </a:p>
        </p:txBody>
      </p:sp>
    </p:spTree>
    <p:extLst>
      <p:ext uri="{BB962C8B-B14F-4D97-AF65-F5344CB8AC3E}">
        <p14:creationId xmlns:p14="http://schemas.microsoft.com/office/powerpoint/2010/main" val="1352570783"/>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t="4701"/>
          <a:stretch/>
        </p:blipFill>
        <p:spPr bwMode="auto">
          <a:xfrm>
            <a:off x="1916195" y="1042801"/>
            <a:ext cx="6367995" cy="54075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Title 2"/>
          <p:cNvSpPr>
            <a:spLocks noGrp="1"/>
          </p:cNvSpPr>
          <p:nvPr>
            <p:ph type="title"/>
          </p:nvPr>
        </p:nvSpPr>
        <p:spPr>
          <a:xfrm>
            <a:off x="430823" y="346209"/>
            <a:ext cx="8550003" cy="720591"/>
          </a:xfrm>
        </p:spPr>
        <p:txBody>
          <a:bodyPr/>
          <a:lstStyle/>
          <a:p>
            <a:r>
              <a:rPr lang="en-US" dirty="0" smtClean="0"/>
              <a:t>Time to deterioration of symptoms: Sub-categories</a:t>
            </a:r>
            <a:endParaRPr lang="en-GB" dirty="0"/>
          </a:p>
        </p:txBody>
      </p:sp>
      <p:sp>
        <p:nvSpPr>
          <p:cNvPr id="5" name="Text Placeholder 3"/>
          <p:cNvSpPr txBox="1">
            <a:spLocks/>
          </p:cNvSpPr>
          <p:nvPr/>
        </p:nvSpPr>
        <p:spPr>
          <a:xfrm>
            <a:off x="269874" y="6450304"/>
            <a:ext cx="8351838" cy="301625"/>
          </a:xfrm>
          <a:prstGeom prst="rect">
            <a:avLst/>
          </a:prstGeom>
        </p:spPr>
        <p:txBody>
          <a:bodyPr vert="horz" wrap="square" lIns="91440" tIns="45720" rIns="91440" bIns="45720" rtlCol="0">
            <a:noAutofit/>
          </a:bodyPr>
          <a:lst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400"/>
              </a:spcBef>
              <a:buFont typeface="Arial" pitchFamily="34" charset="0"/>
              <a:buNone/>
            </a:pPr>
            <a:r>
              <a:rPr lang="en-US" sz="1000" smtClean="0"/>
              <a:t>Gadgeel et al. ASCO 2015. Abstract 8100, Poster 425.</a:t>
            </a:r>
            <a:endParaRPr lang="en-US" sz="1000" dirty="0" smtClean="0"/>
          </a:p>
        </p:txBody>
      </p:sp>
    </p:spTree>
    <p:extLst>
      <p:ext uri="{BB962C8B-B14F-4D97-AF65-F5344CB8AC3E}">
        <p14:creationId xmlns:p14="http://schemas.microsoft.com/office/powerpoint/2010/main" val="1285510340"/>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p:cNvSpPr>
            <a:spLocks noGrp="1"/>
          </p:cNvSpPr>
          <p:nvPr>
            <p:ph idx="1"/>
          </p:nvPr>
        </p:nvSpPr>
        <p:spPr>
          <a:xfrm>
            <a:off x="695064" y="5625420"/>
            <a:ext cx="8087383" cy="632443"/>
          </a:xfrm>
        </p:spPr>
        <p:txBody>
          <a:bodyPr/>
          <a:lstStyle/>
          <a:p>
            <a:pPr marL="177800" indent="-177800">
              <a:spcBef>
                <a:spcPts val="300"/>
              </a:spcBef>
              <a:buFont typeface="Arial" panose="020B0604020202020204" pitchFamily="34" charset="0"/>
              <a:buChar char="•"/>
            </a:pPr>
            <a:r>
              <a:rPr lang="en-US" sz="1600" dirty="0"/>
              <a:t>D</a:t>
            </a:r>
            <a:r>
              <a:rPr lang="en-US" sz="1600" dirty="0" smtClean="0"/>
              <a:t>yspnea walked: 34.6</a:t>
            </a:r>
            <a:r>
              <a:rPr lang="en-US" sz="1600" dirty="0"/>
              <a:t>% vs 26.5%, </a:t>
            </a:r>
            <a:r>
              <a:rPr lang="en-US" sz="1600" dirty="0" smtClean="0"/>
              <a:t>p=0.022</a:t>
            </a:r>
            <a:endParaRPr lang="en-US" sz="1600" dirty="0"/>
          </a:p>
          <a:p>
            <a:pPr marL="0" indent="0">
              <a:buNone/>
            </a:pPr>
            <a:endParaRPr lang="en-GB" dirty="0"/>
          </a:p>
        </p:txBody>
      </p:sp>
      <p:sp>
        <p:nvSpPr>
          <p:cNvPr id="2" name="Title 1"/>
          <p:cNvSpPr>
            <a:spLocks noGrp="1"/>
          </p:cNvSpPr>
          <p:nvPr>
            <p:ph type="title"/>
          </p:nvPr>
        </p:nvSpPr>
        <p:spPr/>
        <p:txBody>
          <a:bodyPr/>
          <a:lstStyle/>
          <a:p>
            <a:r>
              <a:rPr lang="en-GB" dirty="0"/>
              <a:t>S</a:t>
            </a:r>
            <a:r>
              <a:rPr lang="en-GB" dirty="0" smtClean="0"/>
              <a:t>tatus change</a:t>
            </a:r>
            <a:endParaRPr lang="en-GB" dirty="0"/>
          </a:p>
        </p:txBody>
      </p:sp>
      <p:graphicFrame>
        <p:nvGraphicFramePr>
          <p:cNvPr id="8" name="Chart 3"/>
          <p:cNvGraphicFramePr/>
          <p:nvPr>
            <p:extLst>
              <p:ext uri="{D42A27DB-BD31-4B8C-83A1-F6EECF244321}">
                <p14:modId xmlns:p14="http://schemas.microsoft.com/office/powerpoint/2010/main" val="381036179"/>
              </p:ext>
            </p:extLst>
          </p:nvPr>
        </p:nvGraphicFramePr>
        <p:xfrm>
          <a:off x="1479792" y="2041889"/>
          <a:ext cx="5941645" cy="3142305"/>
        </p:xfrm>
        <a:graphic>
          <a:graphicData uri="http://schemas.openxmlformats.org/drawingml/2006/chart">
            <c:chart xmlns:c="http://schemas.openxmlformats.org/drawingml/2006/chart" xmlns:r="http://schemas.openxmlformats.org/officeDocument/2006/relationships" r:id="rId2"/>
          </a:graphicData>
        </a:graphic>
      </p:graphicFrame>
      <p:sp>
        <p:nvSpPr>
          <p:cNvPr id="9" name="TextBox 4"/>
          <p:cNvSpPr txBox="1"/>
          <p:nvPr/>
        </p:nvSpPr>
        <p:spPr>
          <a:xfrm rot="16200004">
            <a:off x="301179" y="3186269"/>
            <a:ext cx="2083283" cy="292388"/>
          </a:xfrm>
          <a:prstGeom prst="rect">
            <a:avLst/>
          </a:prstGeom>
          <a:noFill/>
          <a:ln>
            <a:noFill/>
          </a:ln>
        </p:spPr>
        <p:txBody>
          <a:bodyPr vert="horz" wrap="square" lIns="91440" tIns="45720" rIns="91440" bIns="45720" anchor="t" anchorCtr="0" compatLnSpc="1">
            <a:sp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300" b="0" i="0" u="none" strike="noStrike" kern="1200" cap="none" spc="0" baseline="0" dirty="0">
                <a:solidFill>
                  <a:schemeClr val="tx1">
                    <a:lumMod val="65000"/>
                    <a:lumOff val="35000"/>
                  </a:schemeClr>
                </a:solidFill>
                <a:uFillTx/>
                <a:latin typeface="Arial" panose="020B0604020202020204" pitchFamily="34" charset="0"/>
                <a:cs typeface="Arial" panose="020B0604020202020204" pitchFamily="34" charset="0"/>
              </a:rPr>
              <a:t>Patients </a:t>
            </a:r>
            <a:r>
              <a:rPr lang="en-GB" sz="1300" b="0" i="0" u="none" strike="noStrike" kern="1200" cap="none" spc="0" baseline="0" dirty="0" smtClean="0">
                <a:solidFill>
                  <a:schemeClr val="tx1">
                    <a:lumMod val="65000"/>
                    <a:lumOff val="35000"/>
                  </a:schemeClr>
                </a:solidFill>
                <a:uFillTx/>
                <a:latin typeface="Arial" panose="020B0604020202020204" pitchFamily="34" charset="0"/>
                <a:cs typeface="Arial" panose="020B0604020202020204" pitchFamily="34" charset="0"/>
              </a:rPr>
              <a:t>improved</a:t>
            </a:r>
            <a:r>
              <a:rPr lang="en-GB" sz="1300" dirty="0" smtClean="0">
                <a:solidFill>
                  <a:schemeClr val="tx1">
                    <a:lumMod val="65000"/>
                    <a:lumOff val="35000"/>
                  </a:schemeClr>
                </a:solidFill>
                <a:latin typeface="Arial" panose="020B0604020202020204" pitchFamily="34" charset="0"/>
                <a:cs typeface="Arial" panose="020B0604020202020204" pitchFamily="34" charset="0"/>
              </a:rPr>
              <a:t> (</a:t>
            </a:r>
            <a:r>
              <a:rPr lang="en-GB" sz="1300" b="0" i="0" u="none" strike="noStrike" kern="1200" cap="none" spc="0" baseline="0" dirty="0" smtClean="0">
                <a:solidFill>
                  <a:schemeClr val="tx1">
                    <a:lumMod val="65000"/>
                    <a:lumOff val="35000"/>
                  </a:schemeClr>
                </a:solidFill>
                <a:uFillTx/>
                <a:latin typeface="Arial" panose="020B0604020202020204" pitchFamily="34" charset="0"/>
                <a:cs typeface="Arial" panose="020B0604020202020204" pitchFamily="34" charset="0"/>
              </a:rPr>
              <a:t>%)</a:t>
            </a:r>
            <a:endParaRPr lang="en-GB" sz="1300" b="0" i="0" u="none" strike="noStrike" kern="1200" cap="none" spc="0" baseline="0" dirty="0">
              <a:solidFill>
                <a:schemeClr val="tx1">
                  <a:lumMod val="65000"/>
                  <a:lumOff val="35000"/>
                </a:schemeClr>
              </a:solidFill>
              <a:uFillTx/>
              <a:latin typeface="Arial" panose="020B0604020202020204" pitchFamily="34" charset="0"/>
              <a:cs typeface="Arial" panose="020B0604020202020204" pitchFamily="34" charset="0"/>
            </a:endParaRPr>
          </a:p>
        </p:txBody>
      </p:sp>
      <p:grpSp>
        <p:nvGrpSpPr>
          <p:cNvPr id="10" name="Group 11"/>
          <p:cNvGrpSpPr/>
          <p:nvPr/>
        </p:nvGrpSpPr>
        <p:grpSpPr>
          <a:xfrm>
            <a:off x="2126329" y="2102661"/>
            <a:ext cx="767907" cy="70024"/>
            <a:chOff x="2199964" y="1564712"/>
            <a:chExt cx="787856" cy="76828"/>
          </a:xfrm>
        </p:grpSpPr>
        <p:cxnSp>
          <p:nvCxnSpPr>
            <p:cNvPr id="35" name="Straight Connector 6"/>
            <p:cNvCxnSpPr/>
            <p:nvPr/>
          </p:nvCxnSpPr>
          <p:spPr>
            <a:xfrm>
              <a:off x="2199964" y="1564712"/>
              <a:ext cx="787435" cy="0"/>
            </a:xfrm>
            <a:prstGeom prst="straightConnector1">
              <a:avLst/>
            </a:prstGeom>
            <a:noFill/>
            <a:ln w="9528">
              <a:solidFill>
                <a:schemeClr val="tx1">
                  <a:lumMod val="65000"/>
                  <a:lumOff val="35000"/>
                </a:schemeClr>
              </a:solidFill>
              <a:prstDash val="solid"/>
            </a:ln>
          </p:spPr>
        </p:cxnSp>
        <p:cxnSp>
          <p:nvCxnSpPr>
            <p:cNvPr id="36" name="Straight Connector 9"/>
            <p:cNvCxnSpPr/>
            <p:nvPr/>
          </p:nvCxnSpPr>
          <p:spPr>
            <a:xfrm flipV="1">
              <a:off x="2987820" y="1564712"/>
              <a:ext cx="0" cy="72009"/>
            </a:xfrm>
            <a:prstGeom prst="straightConnector1">
              <a:avLst/>
            </a:prstGeom>
            <a:noFill/>
            <a:ln w="9528">
              <a:solidFill>
                <a:schemeClr val="tx1">
                  <a:lumMod val="65000"/>
                  <a:lumOff val="35000"/>
                </a:schemeClr>
              </a:solidFill>
              <a:prstDash val="solid"/>
            </a:ln>
          </p:spPr>
        </p:cxnSp>
        <p:cxnSp>
          <p:nvCxnSpPr>
            <p:cNvPr id="37" name="Straight Connector 10"/>
            <p:cNvCxnSpPr/>
            <p:nvPr/>
          </p:nvCxnSpPr>
          <p:spPr>
            <a:xfrm flipV="1">
              <a:off x="2205880" y="1569531"/>
              <a:ext cx="0" cy="72009"/>
            </a:xfrm>
            <a:prstGeom prst="straightConnector1">
              <a:avLst/>
            </a:prstGeom>
            <a:noFill/>
            <a:ln w="9528">
              <a:solidFill>
                <a:schemeClr val="tx1">
                  <a:lumMod val="65000"/>
                  <a:lumOff val="35000"/>
                </a:schemeClr>
              </a:solidFill>
              <a:prstDash val="solid"/>
            </a:ln>
          </p:spPr>
        </p:cxnSp>
      </p:grpSp>
      <p:grpSp>
        <p:nvGrpSpPr>
          <p:cNvPr id="11" name="Group 12"/>
          <p:cNvGrpSpPr/>
          <p:nvPr/>
        </p:nvGrpSpPr>
        <p:grpSpPr>
          <a:xfrm>
            <a:off x="3455721" y="2102661"/>
            <a:ext cx="767898" cy="70024"/>
            <a:chOff x="3563892" y="1564712"/>
            <a:chExt cx="787847" cy="76828"/>
          </a:xfrm>
        </p:grpSpPr>
        <p:cxnSp>
          <p:nvCxnSpPr>
            <p:cNvPr id="32" name="Straight Connector 13"/>
            <p:cNvCxnSpPr/>
            <p:nvPr/>
          </p:nvCxnSpPr>
          <p:spPr>
            <a:xfrm>
              <a:off x="3563892" y="1564712"/>
              <a:ext cx="787426" cy="0"/>
            </a:xfrm>
            <a:prstGeom prst="straightConnector1">
              <a:avLst/>
            </a:prstGeom>
            <a:noFill/>
            <a:ln w="9528">
              <a:solidFill>
                <a:schemeClr val="tx1">
                  <a:lumMod val="65000"/>
                  <a:lumOff val="35000"/>
                </a:schemeClr>
              </a:solidFill>
              <a:prstDash val="solid"/>
            </a:ln>
          </p:spPr>
        </p:cxnSp>
        <p:cxnSp>
          <p:nvCxnSpPr>
            <p:cNvPr id="33" name="Straight Connector 14"/>
            <p:cNvCxnSpPr/>
            <p:nvPr/>
          </p:nvCxnSpPr>
          <p:spPr>
            <a:xfrm flipV="1">
              <a:off x="4351739" y="1564712"/>
              <a:ext cx="0" cy="72009"/>
            </a:xfrm>
            <a:prstGeom prst="straightConnector1">
              <a:avLst/>
            </a:prstGeom>
            <a:noFill/>
            <a:ln w="9528">
              <a:solidFill>
                <a:schemeClr val="tx1">
                  <a:lumMod val="65000"/>
                  <a:lumOff val="35000"/>
                </a:schemeClr>
              </a:solidFill>
              <a:prstDash val="solid"/>
            </a:ln>
          </p:spPr>
        </p:cxnSp>
        <p:cxnSp>
          <p:nvCxnSpPr>
            <p:cNvPr id="34" name="Straight Connector 15"/>
            <p:cNvCxnSpPr/>
            <p:nvPr/>
          </p:nvCxnSpPr>
          <p:spPr>
            <a:xfrm flipV="1">
              <a:off x="3565684" y="1569531"/>
              <a:ext cx="0" cy="72009"/>
            </a:xfrm>
            <a:prstGeom prst="straightConnector1">
              <a:avLst/>
            </a:prstGeom>
            <a:noFill/>
            <a:ln w="9528">
              <a:solidFill>
                <a:schemeClr val="tx1">
                  <a:lumMod val="65000"/>
                  <a:lumOff val="35000"/>
                </a:schemeClr>
              </a:solidFill>
              <a:prstDash val="solid"/>
            </a:ln>
          </p:spPr>
        </p:cxnSp>
      </p:grpSp>
      <p:grpSp>
        <p:nvGrpSpPr>
          <p:cNvPr id="12" name="Group 16"/>
          <p:cNvGrpSpPr/>
          <p:nvPr/>
        </p:nvGrpSpPr>
        <p:grpSpPr>
          <a:xfrm>
            <a:off x="6192917" y="2102661"/>
            <a:ext cx="767907" cy="70024"/>
            <a:chOff x="6372197" y="1564712"/>
            <a:chExt cx="787856" cy="76828"/>
          </a:xfrm>
        </p:grpSpPr>
        <p:cxnSp>
          <p:nvCxnSpPr>
            <p:cNvPr id="29" name="Straight Connector 17"/>
            <p:cNvCxnSpPr/>
            <p:nvPr/>
          </p:nvCxnSpPr>
          <p:spPr>
            <a:xfrm>
              <a:off x="6372197" y="1564712"/>
              <a:ext cx="787436" cy="0"/>
            </a:xfrm>
            <a:prstGeom prst="straightConnector1">
              <a:avLst/>
            </a:prstGeom>
            <a:noFill/>
            <a:ln w="9528">
              <a:solidFill>
                <a:schemeClr val="tx1">
                  <a:lumMod val="65000"/>
                  <a:lumOff val="35000"/>
                </a:schemeClr>
              </a:solidFill>
              <a:prstDash val="solid"/>
            </a:ln>
          </p:spPr>
        </p:cxnSp>
        <p:cxnSp>
          <p:nvCxnSpPr>
            <p:cNvPr id="30" name="Straight Connector 18"/>
            <p:cNvCxnSpPr/>
            <p:nvPr/>
          </p:nvCxnSpPr>
          <p:spPr>
            <a:xfrm flipV="1">
              <a:off x="7160053" y="1564712"/>
              <a:ext cx="0" cy="72009"/>
            </a:xfrm>
            <a:prstGeom prst="straightConnector1">
              <a:avLst/>
            </a:prstGeom>
            <a:noFill/>
            <a:ln w="9528">
              <a:solidFill>
                <a:schemeClr val="tx1">
                  <a:lumMod val="65000"/>
                  <a:lumOff val="35000"/>
                </a:schemeClr>
              </a:solidFill>
              <a:prstDash val="solid"/>
            </a:ln>
          </p:spPr>
        </p:cxnSp>
        <p:cxnSp>
          <p:nvCxnSpPr>
            <p:cNvPr id="31" name="Straight Connector 19"/>
            <p:cNvCxnSpPr/>
            <p:nvPr/>
          </p:nvCxnSpPr>
          <p:spPr>
            <a:xfrm flipV="1">
              <a:off x="6378113" y="1569531"/>
              <a:ext cx="0" cy="72009"/>
            </a:xfrm>
            <a:prstGeom prst="straightConnector1">
              <a:avLst/>
            </a:prstGeom>
            <a:noFill/>
            <a:ln w="9528">
              <a:solidFill>
                <a:schemeClr val="tx1">
                  <a:lumMod val="65000"/>
                  <a:lumOff val="35000"/>
                </a:schemeClr>
              </a:solidFill>
              <a:prstDash val="solid"/>
            </a:ln>
          </p:spPr>
        </p:cxnSp>
      </p:grpSp>
      <p:grpSp>
        <p:nvGrpSpPr>
          <p:cNvPr id="13" name="Group 20"/>
          <p:cNvGrpSpPr/>
          <p:nvPr/>
        </p:nvGrpSpPr>
        <p:grpSpPr>
          <a:xfrm>
            <a:off x="4789221" y="2102661"/>
            <a:ext cx="767908" cy="70024"/>
            <a:chOff x="4932035" y="1564712"/>
            <a:chExt cx="787857" cy="76828"/>
          </a:xfrm>
        </p:grpSpPr>
        <p:cxnSp>
          <p:nvCxnSpPr>
            <p:cNvPr id="26" name="Straight Connector 21"/>
            <p:cNvCxnSpPr/>
            <p:nvPr/>
          </p:nvCxnSpPr>
          <p:spPr>
            <a:xfrm>
              <a:off x="4932035" y="1564712"/>
              <a:ext cx="787436" cy="0"/>
            </a:xfrm>
            <a:prstGeom prst="straightConnector1">
              <a:avLst/>
            </a:prstGeom>
            <a:noFill/>
            <a:ln w="9528">
              <a:solidFill>
                <a:schemeClr val="tx1">
                  <a:lumMod val="65000"/>
                  <a:lumOff val="35000"/>
                </a:schemeClr>
              </a:solidFill>
              <a:prstDash val="solid"/>
            </a:ln>
          </p:spPr>
        </p:cxnSp>
        <p:cxnSp>
          <p:nvCxnSpPr>
            <p:cNvPr id="27" name="Straight Connector 22"/>
            <p:cNvCxnSpPr/>
            <p:nvPr/>
          </p:nvCxnSpPr>
          <p:spPr>
            <a:xfrm flipV="1">
              <a:off x="5719892" y="1564712"/>
              <a:ext cx="0" cy="72009"/>
            </a:xfrm>
            <a:prstGeom prst="straightConnector1">
              <a:avLst/>
            </a:prstGeom>
            <a:noFill/>
            <a:ln w="9528">
              <a:solidFill>
                <a:schemeClr val="tx1">
                  <a:lumMod val="65000"/>
                  <a:lumOff val="35000"/>
                </a:schemeClr>
              </a:solidFill>
              <a:prstDash val="solid"/>
            </a:ln>
          </p:spPr>
        </p:cxnSp>
        <p:cxnSp>
          <p:nvCxnSpPr>
            <p:cNvPr id="28" name="Straight Connector 23"/>
            <p:cNvCxnSpPr/>
            <p:nvPr/>
          </p:nvCxnSpPr>
          <p:spPr>
            <a:xfrm flipV="1">
              <a:off x="4937952" y="1569531"/>
              <a:ext cx="0" cy="72009"/>
            </a:xfrm>
            <a:prstGeom prst="straightConnector1">
              <a:avLst/>
            </a:prstGeom>
            <a:noFill/>
            <a:ln w="9528">
              <a:solidFill>
                <a:schemeClr val="tx1">
                  <a:lumMod val="65000"/>
                  <a:lumOff val="35000"/>
                </a:schemeClr>
              </a:solidFill>
              <a:prstDash val="solid"/>
            </a:ln>
          </p:spPr>
        </p:cxnSp>
      </p:grpSp>
      <p:sp>
        <p:nvSpPr>
          <p:cNvPr id="14" name="TextBox 24"/>
          <p:cNvSpPr txBox="1"/>
          <p:nvPr/>
        </p:nvSpPr>
        <p:spPr>
          <a:xfrm>
            <a:off x="2101136" y="1643785"/>
            <a:ext cx="857928" cy="492443"/>
          </a:xfrm>
          <a:prstGeom prst="rect">
            <a:avLst/>
          </a:prstGeom>
          <a:noFill/>
          <a:ln>
            <a:noFill/>
          </a:ln>
        </p:spPr>
        <p:txBody>
          <a:bodyPr vert="horz" wrap="none" lIns="91440" tIns="45720" rIns="91440" bIns="45720" anchor="t" anchorCtr="0" compatLnSpc="1">
            <a:sp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300" b="0" i="0" u="none" strike="noStrike" kern="1200" cap="none" spc="0" baseline="0" dirty="0" smtClean="0">
                <a:solidFill>
                  <a:schemeClr val="tx1">
                    <a:lumMod val="65000"/>
                    <a:lumOff val="35000"/>
                  </a:schemeClr>
                </a:solidFill>
                <a:uFillTx/>
                <a:latin typeface="Arial" panose="020B0604020202020204" pitchFamily="34" charset="0"/>
                <a:cs typeface="Arial" panose="020B0604020202020204" pitchFamily="34" charset="0"/>
              </a:rPr>
              <a:t>OR=1.41</a:t>
            </a:r>
            <a:endParaRPr lang="en-GB" sz="1300" b="0" i="0" u="none" strike="noStrike" kern="1200" cap="none" spc="0" baseline="0" dirty="0">
              <a:solidFill>
                <a:schemeClr val="tx1">
                  <a:lumMod val="65000"/>
                  <a:lumOff val="35000"/>
                </a:schemeClr>
              </a:solidFill>
              <a:uFillTx/>
              <a:latin typeface="Arial" panose="020B0604020202020204" pitchFamily="34" charset="0"/>
              <a:cs typeface="Arial" panose="020B0604020202020204" pitchFamily="34" charset="0"/>
            </a:endParaRPr>
          </a:p>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300" dirty="0" smtClean="0">
                <a:solidFill>
                  <a:schemeClr val="tx1">
                    <a:lumMod val="65000"/>
                    <a:lumOff val="35000"/>
                  </a:schemeClr>
                </a:solidFill>
                <a:latin typeface="Arial" panose="020B0604020202020204" pitchFamily="34" charset="0"/>
                <a:cs typeface="Arial" panose="020B0604020202020204" pitchFamily="34" charset="0"/>
              </a:rPr>
              <a:t>p</a:t>
            </a:r>
            <a:r>
              <a:rPr lang="en-GB" sz="1300" b="0" i="0" u="none" strike="noStrike" kern="1200" cap="none" spc="0" baseline="0" dirty="0" smtClean="0">
                <a:solidFill>
                  <a:schemeClr val="tx1">
                    <a:lumMod val="65000"/>
                    <a:lumOff val="35000"/>
                  </a:schemeClr>
                </a:solidFill>
                <a:uFillTx/>
                <a:latin typeface="Arial" panose="020B0604020202020204" pitchFamily="34" charset="0"/>
                <a:cs typeface="Arial" panose="020B0604020202020204" pitchFamily="34" charset="0"/>
              </a:rPr>
              <a:t>=0.029</a:t>
            </a:r>
            <a:endParaRPr lang="en-GB" sz="1300" b="0" i="0" u="none" strike="noStrike" kern="1200" cap="none" spc="0" baseline="0" dirty="0">
              <a:solidFill>
                <a:schemeClr val="tx1">
                  <a:lumMod val="65000"/>
                  <a:lumOff val="35000"/>
                </a:schemeClr>
              </a:solidFill>
              <a:uFillTx/>
              <a:latin typeface="Arial" panose="020B0604020202020204" pitchFamily="34" charset="0"/>
              <a:cs typeface="Arial" panose="020B0604020202020204" pitchFamily="34" charset="0"/>
            </a:endParaRPr>
          </a:p>
        </p:txBody>
      </p:sp>
      <p:sp>
        <p:nvSpPr>
          <p:cNvPr id="15" name="TextBox 25"/>
          <p:cNvSpPr txBox="1"/>
          <p:nvPr/>
        </p:nvSpPr>
        <p:spPr>
          <a:xfrm>
            <a:off x="3412327" y="1635752"/>
            <a:ext cx="857928" cy="492443"/>
          </a:xfrm>
          <a:prstGeom prst="rect">
            <a:avLst/>
          </a:prstGeom>
          <a:noFill/>
          <a:ln>
            <a:noFill/>
          </a:ln>
        </p:spPr>
        <p:txBody>
          <a:bodyPr vert="horz" wrap="none" lIns="91440" tIns="45720" rIns="91440" bIns="45720" anchor="t" anchorCtr="0" compatLnSpc="1">
            <a:sp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300" b="0" i="0" u="none" strike="noStrike" kern="1200" cap="none" spc="0" baseline="0" dirty="0" smtClean="0">
                <a:solidFill>
                  <a:schemeClr val="tx1">
                    <a:lumMod val="65000"/>
                    <a:lumOff val="35000"/>
                  </a:schemeClr>
                </a:solidFill>
                <a:uFillTx/>
                <a:latin typeface="Arial" panose="020B0604020202020204" pitchFamily="34" charset="0"/>
                <a:cs typeface="Arial" panose="020B0604020202020204" pitchFamily="34" charset="0"/>
              </a:rPr>
              <a:t>OR=1.33</a:t>
            </a:r>
            <a:endParaRPr lang="en-GB" sz="1300" dirty="0" smtClean="0">
              <a:solidFill>
                <a:schemeClr val="tx1">
                  <a:lumMod val="65000"/>
                  <a:lumOff val="35000"/>
                </a:schemeClr>
              </a:solidFill>
              <a:latin typeface="Arial" panose="020B0604020202020204" pitchFamily="34" charset="0"/>
              <a:cs typeface="Arial" panose="020B0604020202020204" pitchFamily="34" charset="0"/>
            </a:endParaRPr>
          </a:p>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300" b="0" i="0" u="none" strike="noStrike" kern="1200" cap="none" spc="0" baseline="0" dirty="0" smtClean="0">
                <a:solidFill>
                  <a:schemeClr val="tx1">
                    <a:lumMod val="65000"/>
                    <a:lumOff val="35000"/>
                  </a:schemeClr>
                </a:solidFill>
                <a:uFillTx/>
                <a:latin typeface="Arial" panose="020B0604020202020204" pitchFamily="34" charset="0"/>
                <a:cs typeface="Arial" panose="020B0604020202020204" pitchFamily="34" charset="0"/>
              </a:rPr>
              <a:t>p=0.061</a:t>
            </a:r>
            <a:endParaRPr lang="en-GB" sz="1300" b="0" i="0" u="none" strike="noStrike" kern="1200" cap="none" spc="0" baseline="0" dirty="0">
              <a:solidFill>
                <a:schemeClr val="tx1">
                  <a:lumMod val="65000"/>
                  <a:lumOff val="35000"/>
                </a:schemeClr>
              </a:solidFill>
              <a:uFillTx/>
              <a:latin typeface="Arial" panose="020B0604020202020204" pitchFamily="34" charset="0"/>
              <a:cs typeface="Arial" panose="020B0604020202020204" pitchFamily="34" charset="0"/>
            </a:endParaRPr>
          </a:p>
        </p:txBody>
      </p:sp>
      <p:sp>
        <p:nvSpPr>
          <p:cNvPr id="16" name="TextBox 26"/>
          <p:cNvSpPr txBox="1"/>
          <p:nvPr/>
        </p:nvSpPr>
        <p:spPr>
          <a:xfrm>
            <a:off x="4764028" y="1648169"/>
            <a:ext cx="857928" cy="492443"/>
          </a:xfrm>
          <a:prstGeom prst="rect">
            <a:avLst/>
          </a:prstGeom>
          <a:noFill/>
          <a:ln>
            <a:noFill/>
          </a:ln>
        </p:spPr>
        <p:txBody>
          <a:bodyPr vert="horz" wrap="none" lIns="91440" tIns="45720" rIns="91440" bIns="45720" anchor="t" anchorCtr="0" compatLnSpc="1">
            <a:sp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300" b="0" i="0" u="none" strike="noStrike" kern="1200" cap="none" spc="0" baseline="0" dirty="0" smtClean="0">
                <a:solidFill>
                  <a:schemeClr val="tx1">
                    <a:lumMod val="65000"/>
                    <a:lumOff val="35000"/>
                  </a:schemeClr>
                </a:solidFill>
                <a:uFillTx/>
                <a:latin typeface="Arial" panose="020B0604020202020204" pitchFamily="34" charset="0"/>
                <a:cs typeface="Arial" panose="020B0604020202020204" pitchFamily="34" charset="0"/>
              </a:rPr>
              <a:t>OR=1.05</a:t>
            </a:r>
            <a:endParaRPr lang="en-GB" sz="1300" b="0" i="0" u="none" strike="noStrike" kern="1200" cap="none" spc="0" baseline="0" dirty="0">
              <a:solidFill>
                <a:schemeClr val="tx1">
                  <a:lumMod val="65000"/>
                  <a:lumOff val="35000"/>
                </a:schemeClr>
              </a:solidFill>
              <a:uFillTx/>
              <a:latin typeface="Arial" panose="020B0604020202020204" pitchFamily="34" charset="0"/>
              <a:cs typeface="Arial" panose="020B0604020202020204" pitchFamily="34" charset="0"/>
            </a:endParaRPr>
          </a:p>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300" b="0" i="0" u="none" strike="noStrike" kern="1200" cap="none" spc="0" baseline="0" dirty="0" smtClean="0">
                <a:solidFill>
                  <a:schemeClr val="tx1">
                    <a:lumMod val="65000"/>
                    <a:lumOff val="35000"/>
                  </a:schemeClr>
                </a:solidFill>
                <a:uFillTx/>
                <a:latin typeface="Arial" panose="020B0604020202020204" pitchFamily="34" charset="0"/>
                <a:cs typeface="Arial" panose="020B0604020202020204" pitchFamily="34" charset="0"/>
              </a:rPr>
              <a:t>p=0.775</a:t>
            </a:r>
            <a:endParaRPr lang="en-GB" sz="1300" b="0" i="0" u="none" strike="noStrike" kern="1200" cap="none" spc="0" baseline="0" dirty="0">
              <a:solidFill>
                <a:schemeClr val="tx1">
                  <a:lumMod val="65000"/>
                  <a:lumOff val="35000"/>
                </a:schemeClr>
              </a:solidFill>
              <a:uFillTx/>
              <a:latin typeface="Arial" panose="020B0604020202020204" pitchFamily="34" charset="0"/>
              <a:cs typeface="Arial" panose="020B0604020202020204" pitchFamily="34" charset="0"/>
            </a:endParaRPr>
          </a:p>
        </p:txBody>
      </p:sp>
      <p:sp>
        <p:nvSpPr>
          <p:cNvPr id="17" name="TextBox 27"/>
          <p:cNvSpPr txBox="1"/>
          <p:nvPr/>
        </p:nvSpPr>
        <p:spPr>
          <a:xfrm>
            <a:off x="6159150" y="1643785"/>
            <a:ext cx="857928" cy="492443"/>
          </a:xfrm>
          <a:prstGeom prst="rect">
            <a:avLst/>
          </a:prstGeom>
          <a:noFill/>
          <a:ln>
            <a:noFill/>
          </a:ln>
        </p:spPr>
        <p:txBody>
          <a:bodyPr vert="horz" wrap="none" lIns="91440" tIns="45720" rIns="91440" bIns="45720" anchor="t" anchorCtr="0" compatLnSpc="1">
            <a:sp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300" b="0" i="0" u="none" strike="noStrike" kern="1200" cap="none" spc="0" baseline="0" dirty="0" smtClean="0">
                <a:solidFill>
                  <a:schemeClr val="tx1">
                    <a:lumMod val="65000"/>
                    <a:lumOff val="35000"/>
                  </a:schemeClr>
                </a:solidFill>
                <a:uFillTx/>
                <a:latin typeface="Arial" panose="020B0604020202020204" pitchFamily="34" charset="0"/>
                <a:cs typeface="Arial" panose="020B0604020202020204" pitchFamily="34" charset="0"/>
              </a:rPr>
              <a:t>OR=1.40</a:t>
            </a:r>
            <a:endParaRPr lang="en-GB" sz="1300" b="0" i="0" u="none" strike="noStrike" kern="1200" cap="none" spc="0" baseline="0" dirty="0">
              <a:solidFill>
                <a:schemeClr val="tx1">
                  <a:lumMod val="65000"/>
                  <a:lumOff val="35000"/>
                </a:schemeClr>
              </a:solidFill>
              <a:uFillTx/>
              <a:latin typeface="Arial" panose="020B0604020202020204" pitchFamily="34" charset="0"/>
              <a:cs typeface="Arial" panose="020B0604020202020204" pitchFamily="34" charset="0"/>
            </a:endParaRPr>
          </a:p>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300" b="0" i="0" u="none" strike="noStrike" kern="1200" cap="none" spc="0" baseline="0" dirty="0" smtClean="0">
                <a:solidFill>
                  <a:schemeClr val="tx1">
                    <a:lumMod val="65000"/>
                    <a:lumOff val="35000"/>
                  </a:schemeClr>
                </a:solidFill>
                <a:uFillTx/>
                <a:latin typeface="Arial" panose="020B0604020202020204" pitchFamily="34" charset="0"/>
                <a:cs typeface="Arial" panose="020B0604020202020204" pitchFamily="34" charset="0"/>
              </a:rPr>
              <a:t>p=0.041</a:t>
            </a:r>
            <a:endParaRPr lang="en-GB" sz="1300" b="0" i="0" u="none" strike="noStrike" kern="1200" cap="none" spc="0" baseline="0" dirty="0">
              <a:solidFill>
                <a:schemeClr val="tx1">
                  <a:lumMod val="65000"/>
                  <a:lumOff val="35000"/>
                </a:schemeClr>
              </a:solidFill>
              <a:uFillTx/>
              <a:latin typeface="Arial" panose="020B0604020202020204" pitchFamily="34" charset="0"/>
              <a:cs typeface="Arial" panose="020B0604020202020204" pitchFamily="34" charset="0"/>
            </a:endParaRPr>
          </a:p>
        </p:txBody>
      </p:sp>
      <p:sp>
        <p:nvSpPr>
          <p:cNvPr id="18" name="TextBox 29"/>
          <p:cNvSpPr txBox="1"/>
          <p:nvPr/>
        </p:nvSpPr>
        <p:spPr>
          <a:xfrm>
            <a:off x="7247374" y="2641561"/>
            <a:ext cx="740908" cy="292388"/>
          </a:xfrm>
          <a:prstGeom prst="rect">
            <a:avLst/>
          </a:prstGeom>
          <a:noFill/>
          <a:ln>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300" b="0" i="0" u="none" strike="noStrike" kern="1200" cap="none" spc="0" baseline="0" dirty="0" err="1">
                <a:solidFill>
                  <a:schemeClr val="tx1">
                    <a:lumMod val="65000"/>
                    <a:lumOff val="35000"/>
                  </a:schemeClr>
                </a:solidFill>
                <a:uFillTx/>
                <a:latin typeface="Arial" panose="020B0604020202020204" pitchFamily="34" charset="0"/>
                <a:cs typeface="Arial" panose="020B0604020202020204" pitchFamily="34" charset="0"/>
              </a:rPr>
              <a:t>Afatinib</a:t>
            </a:r>
            <a:endParaRPr lang="en-GB" sz="1300" b="0" i="0" u="none" strike="noStrike" kern="1200" cap="none" spc="0" baseline="0" dirty="0">
              <a:solidFill>
                <a:schemeClr val="tx1">
                  <a:lumMod val="65000"/>
                  <a:lumOff val="35000"/>
                </a:schemeClr>
              </a:solidFill>
              <a:uFillTx/>
              <a:latin typeface="Arial" panose="020B0604020202020204" pitchFamily="34" charset="0"/>
              <a:cs typeface="Arial" panose="020B0604020202020204" pitchFamily="34" charset="0"/>
            </a:endParaRPr>
          </a:p>
        </p:txBody>
      </p:sp>
      <p:sp>
        <p:nvSpPr>
          <p:cNvPr id="19" name="TextBox 31"/>
          <p:cNvSpPr txBox="1"/>
          <p:nvPr/>
        </p:nvSpPr>
        <p:spPr>
          <a:xfrm>
            <a:off x="7247500" y="2881221"/>
            <a:ext cx="787395" cy="292388"/>
          </a:xfrm>
          <a:prstGeom prst="rect">
            <a:avLst/>
          </a:prstGeom>
          <a:noFill/>
          <a:ln>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300" b="0" i="0" u="none" strike="noStrike" kern="1200" cap="none" spc="0" baseline="0" dirty="0" err="1">
                <a:solidFill>
                  <a:schemeClr val="tx1">
                    <a:lumMod val="65000"/>
                    <a:lumOff val="35000"/>
                  </a:schemeClr>
                </a:solidFill>
                <a:uFillTx/>
                <a:latin typeface="Arial" panose="020B0604020202020204" pitchFamily="34" charset="0"/>
                <a:cs typeface="Arial" panose="020B0604020202020204" pitchFamily="34" charset="0"/>
              </a:rPr>
              <a:t>Erlotinib</a:t>
            </a:r>
            <a:endParaRPr lang="en-GB" sz="1300" b="0" i="0" u="none" strike="noStrike" kern="1200" cap="none" spc="0" baseline="0" dirty="0">
              <a:solidFill>
                <a:schemeClr val="tx1">
                  <a:lumMod val="65000"/>
                  <a:lumOff val="35000"/>
                </a:schemeClr>
              </a:solidFill>
              <a:uFillTx/>
              <a:latin typeface="Arial" panose="020B0604020202020204" pitchFamily="34" charset="0"/>
              <a:cs typeface="Arial" panose="020B0604020202020204" pitchFamily="34" charset="0"/>
            </a:endParaRPr>
          </a:p>
        </p:txBody>
      </p:sp>
      <p:sp>
        <p:nvSpPr>
          <p:cNvPr id="20" name="TextBox 32"/>
          <p:cNvSpPr txBox="1"/>
          <p:nvPr/>
        </p:nvSpPr>
        <p:spPr>
          <a:xfrm>
            <a:off x="2079192" y="5116831"/>
            <a:ext cx="979734" cy="292388"/>
          </a:xfrm>
          <a:prstGeom prst="rect">
            <a:avLst/>
          </a:prstGeom>
          <a:noFill/>
          <a:ln>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300" b="0" i="0" u="none" strike="noStrike" kern="1200" cap="none" spc="0" baseline="0" dirty="0">
                <a:solidFill>
                  <a:schemeClr val="accent1"/>
                </a:solidFill>
                <a:uFillTx/>
                <a:latin typeface="Arial" panose="020B0604020202020204" pitchFamily="34" charset="0"/>
                <a:cs typeface="Arial" panose="020B0604020202020204" pitchFamily="34" charset="0"/>
              </a:rPr>
              <a:t>339</a:t>
            </a:r>
            <a:r>
              <a:rPr lang="en-GB" sz="1300" b="0" i="0" u="none" strike="noStrike" kern="1200" cap="none" spc="0" baseline="0" dirty="0">
                <a:solidFill>
                  <a:srgbClr val="000000"/>
                </a:solidFill>
                <a:uFillTx/>
                <a:latin typeface="Arial" panose="020B0604020202020204" pitchFamily="34" charset="0"/>
                <a:cs typeface="Arial" panose="020B0604020202020204" pitchFamily="34" charset="0"/>
              </a:rPr>
              <a:t>    </a:t>
            </a:r>
            <a:r>
              <a:rPr lang="en-GB" sz="1300" b="0" i="0" u="none" strike="noStrike" kern="1200" cap="none" spc="0" baseline="0" dirty="0" smtClean="0">
                <a:solidFill>
                  <a:srgbClr val="000000"/>
                </a:solidFill>
                <a:uFillTx/>
                <a:latin typeface="Arial" panose="020B0604020202020204" pitchFamily="34" charset="0"/>
                <a:cs typeface="Arial" panose="020B0604020202020204" pitchFamily="34" charset="0"/>
              </a:rPr>
              <a:t> </a:t>
            </a:r>
            <a:r>
              <a:rPr lang="en-GB" sz="1300" b="0" i="0" u="none" strike="noStrike" kern="1200" cap="none" spc="0" baseline="0" dirty="0" smtClean="0">
                <a:solidFill>
                  <a:srgbClr val="002060"/>
                </a:solidFill>
                <a:uFillTx/>
                <a:latin typeface="Arial" panose="020B0604020202020204" pitchFamily="34" charset="0"/>
                <a:cs typeface="Arial" panose="020B0604020202020204" pitchFamily="34" charset="0"/>
              </a:rPr>
              <a:t>341</a:t>
            </a:r>
            <a:endParaRPr lang="en-GB" sz="1300" b="0" i="0" u="none" strike="noStrike" kern="1200" cap="none" spc="0" baseline="0" dirty="0">
              <a:solidFill>
                <a:srgbClr val="002060"/>
              </a:solidFill>
              <a:uFillTx/>
              <a:latin typeface="Arial" panose="020B0604020202020204" pitchFamily="34" charset="0"/>
              <a:cs typeface="Arial" panose="020B0604020202020204" pitchFamily="34" charset="0"/>
            </a:endParaRPr>
          </a:p>
        </p:txBody>
      </p:sp>
      <p:sp>
        <p:nvSpPr>
          <p:cNvPr id="21" name="TextBox 33"/>
          <p:cNvSpPr txBox="1"/>
          <p:nvPr/>
        </p:nvSpPr>
        <p:spPr>
          <a:xfrm>
            <a:off x="1763376" y="5116832"/>
            <a:ext cx="295653" cy="292388"/>
          </a:xfrm>
          <a:prstGeom prst="rect">
            <a:avLst/>
          </a:prstGeom>
          <a:noFill/>
          <a:ln>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300" b="0" i="0" u="none" strike="noStrike" kern="1200" cap="none" spc="0" baseline="0" dirty="0">
                <a:solidFill>
                  <a:schemeClr val="tx1">
                    <a:lumMod val="65000"/>
                    <a:lumOff val="35000"/>
                  </a:schemeClr>
                </a:solidFill>
                <a:uFillTx/>
                <a:latin typeface="Arial" panose="020B0604020202020204" pitchFamily="34" charset="0"/>
                <a:cs typeface="Arial" panose="020B0604020202020204" pitchFamily="34" charset="0"/>
              </a:rPr>
              <a:t>n</a:t>
            </a:r>
          </a:p>
        </p:txBody>
      </p:sp>
      <p:sp>
        <p:nvSpPr>
          <p:cNvPr id="22" name="TextBox 34"/>
          <p:cNvSpPr txBox="1"/>
          <p:nvPr/>
        </p:nvSpPr>
        <p:spPr>
          <a:xfrm>
            <a:off x="3407753" y="5116832"/>
            <a:ext cx="1007534" cy="292388"/>
          </a:xfrm>
          <a:prstGeom prst="rect">
            <a:avLst/>
          </a:prstGeom>
          <a:noFill/>
          <a:ln>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300" b="0" i="0" u="none" strike="noStrike" kern="1200" cap="none" spc="0" baseline="0" dirty="0">
                <a:solidFill>
                  <a:schemeClr val="accent1"/>
                </a:solidFill>
                <a:uFillTx/>
                <a:latin typeface="Arial" panose="020B0604020202020204" pitchFamily="34" charset="0"/>
                <a:cs typeface="Arial" panose="020B0604020202020204" pitchFamily="34" charset="0"/>
              </a:rPr>
              <a:t>339</a:t>
            </a:r>
            <a:r>
              <a:rPr lang="en-GB" sz="1300" b="0" i="0" u="none" strike="noStrike" kern="1200" cap="none" spc="0" baseline="0" dirty="0">
                <a:solidFill>
                  <a:srgbClr val="000000"/>
                </a:solidFill>
                <a:uFillTx/>
                <a:latin typeface="Arial" panose="020B0604020202020204" pitchFamily="34" charset="0"/>
                <a:cs typeface="Arial" panose="020B0604020202020204" pitchFamily="34" charset="0"/>
              </a:rPr>
              <a:t> </a:t>
            </a:r>
            <a:r>
              <a:rPr lang="en-GB" sz="1300" b="0" i="0" u="none" strike="noStrike" kern="1200" cap="none" spc="0" baseline="0" dirty="0" smtClean="0">
                <a:solidFill>
                  <a:srgbClr val="000000"/>
                </a:solidFill>
                <a:uFillTx/>
                <a:latin typeface="Arial" panose="020B0604020202020204" pitchFamily="34" charset="0"/>
                <a:cs typeface="Arial" panose="020B0604020202020204" pitchFamily="34" charset="0"/>
              </a:rPr>
              <a:t>    </a:t>
            </a:r>
            <a:r>
              <a:rPr lang="en-GB" sz="1300" b="0" i="0" u="none" strike="noStrike" kern="1200" cap="none" spc="0" baseline="0" dirty="0">
                <a:solidFill>
                  <a:srgbClr val="002060"/>
                </a:solidFill>
                <a:uFillTx/>
                <a:latin typeface="Arial" panose="020B0604020202020204" pitchFamily="34" charset="0"/>
                <a:cs typeface="Arial" panose="020B0604020202020204" pitchFamily="34" charset="0"/>
              </a:rPr>
              <a:t>340</a:t>
            </a:r>
          </a:p>
        </p:txBody>
      </p:sp>
      <p:sp>
        <p:nvSpPr>
          <p:cNvPr id="23" name="TextBox 35"/>
          <p:cNvSpPr txBox="1"/>
          <p:nvPr/>
        </p:nvSpPr>
        <p:spPr>
          <a:xfrm>
            <a:off x="4738756" y="5116831"/>
            <a:ext cx="1044754" cy="292388"/>
          </a:xfrm>
          <a:prstGeom prst="rect">
            <a:avLst/>
          </a:prstGeom>
          <a:noFill/>
          <a:ln>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300" b="0" i="0" u="none" strike="noStrike" kern="1200" cap="none" spc="0" baseline="0" dirty="0">
                <a:solidFill>
                  <a:schemeClr val="accent1"/>
                </a:solidFill>
                <a:uFillTx/>
                <a:latin typeface="Arial" panose="020B0604020202020204" pitchFamily="34" charset="0"/>
                <a:cs typeface="Arial" panose="020B0604020202020204" pitchFamily="34" charset="0"/>
              </a:rPr>
              <a:t>343</a:t>
            </a:r>
            <a:r>
              <a:rPr lang="en-GB" sz="1300" b="0" i="0" u="none" strike="noStrike" kern="1200" cap="none" spc="0" baseline="0" dirty="0">
                <a:solidFill>
                  <a:srgbClr val="000000"/>
                </a:solidFill>
                <a:uFillTx/>
                <a:latin typeface="Arial" panose="020B0604020202020204" pitchFamily="34" charset="0"/>
                <a:cs typeface="Arial" panose="020B0604020202020204" pitchFamily="34" charset="0"/>
              </a:rPr>
              <a:t>    </a:t>
            </a:r>
            <a:r>
              <a:rPr lang="en-GB" sz="1300" b="0" i="0" u="none" strike="noStrike" kern="1200" cap="none" spc="0" baseline="0" dirty="0" smtClean="0">
                <a:solidFill>
                  <a:srgbClr val="000000"/>
                </a:solidFill>
                <a:uFillTx/>
                <a:latin typeface="Arial" panose="020B0604020202020204" pitchFamily="34" charset="0"/>
                <a:cs typeface="Arial" panose="020B0604020202020204" pitchFamily="34" charset="0"/>
              </a:rPr>
              <a:t> </a:t>
            </a:r>
            <a:r>
              <a:rPr lang="en-GB" sz="1300" b="0" i="0" u="none" strike="noStrike" kern="1200" cap="none" spc="0" baseline="0" dirty="0" smtClean="0">
                <a:solidFill>
                  <a:srgbClr val="002060"/>
                </a:solidFill>
                <a:uFillTx/>
                <a:latin typeface="Arial" panose="020B0604020202020204" pitchFamily="34" charset="0"/>
                <a:cs typeface="Arial" panose="020B0604020202020204" pitchFamily="34" charset="0"/>
              </a:rPr>
              <a:t>342</a:t>
            </a:r>
            <a:endParaRPr lang="en-GB" sz="1300" b="0" i="0" u="none" strike="noStrike" kern="1200" cap="none" spc="0" baseline="0" dirty="0">
              <a:solidFill>
                <a:srgbClr val="002060"/>
              </a:solidFill>
              <a:uFillTx/>
              <a:latin typeface="Arial" panose="020B0604020202020204" pitchFamily="34" charset="0"/>
              <a:cs typeface="Arial" panose="020B0604020202020204" pitchFamily="34" charset="0"/>
            </a:endParaRPr>
          </a:p>
        </p:txBody>
      </p:sp>
      <p:sp>
        <p:nvSpPr>
          <p:cNvPr id="24" name="TextBox 36"/>
          <p:cNvSpPr txBox="1"/>
          <p:nvPr/>
        </p:nvSpPr>
        <p:spPr>
          <a:xfrm>
            <a:off x="6101563" y="5116832"/>
            <a:ext cx="1072149" cy="292388"/>
          </a:xfrm>
          <a:prstGeom prst="rect">
            <a:avLst/>
          </a:prstGeom>
          <a:noFill/>
          <a:ln>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GB" sz="1300" b="0" i="0" u="none" strike="noStrike" kern="1200" cap="none" spc="0" baseline="0" dirty="0">
                <a:solidFill>
                  <a:schemeClr val="accent1"/>
                </a:solidFill>
                <a:uFillTx/>
                <a:latin typeface="Arial" panose="020B0604020202020204" pitchFamily="34" charset="0"/>
                <a:cs typeface="Arial" panose="020B0604020202020204" pitchFamily="34" charset="0"/>
              </a:rPr>
              <a:t>339</a:t>
            </a:r>
            <a:r>
              <a:rPr lang="en-GB" sz="1300" b="0" i="0" u="none" strike="noStrike" kern="1200" cap="none" spc="0" baseline="0" dirty="0">
                <a:solidFill>
                  <a:srgbClr val="000000"/>
                </a:solidFill>
                <a:uFillTx/>
                <a:latin typeface="Arial" panose="020B0604020202020204" pitchFamily="34" charset="0"/>
                <a:cs typeface="Arial" panose="020B0604020202020204" pitchFamily="34" charset="0"/>
              </a:rPr>
              <a:t>  </a:t>
            </a:r>
            <a:r>
              <a:rPr lang="en-GB" sz="1300" b="0" i="0" u="none" strike="noStrike" kern="1200" cap="none" spc="0" baseline="0" dirty="0" smtClean="0">
                <a:solidFill>
                  <a:srgbClr val="000000"/>
                </a:solidFill>
                <a:uFillTx/>
                <a:latin typeface="Arial" panose="020B0604020202020204" pitchFamily="34" charset="0"/>
                <a:cs typeface="Arial" panose="020B0604020202020204" pitchFamily="34" charset="0"/>
              </a:rPr>
              <a:t>   </a:t>
            </a:r>
            <a:r>
              <a:rPr lang="en-GB" sz="1300" b="0" i="0" u="none" strike="noStrike" kern="1200" cap="none" spc="0" baseline="0" dirty="0">
                <a:solidFill>
                  <a:srgbClr val="002060"/>
                </a:solidFill>
                <a:uFillTx/>
                <a:latin typeface="Arial" panose="020B0604020202020204" pitchFamily="34" charset="0"/>
                <a:cs typeface="Arial" panose="020B0604020202020204" pitchFamily="34" charset="0"/>
              </a:rPr>
              <a:t>339</a:t>
            </a:r>
          </a:p>
        </p:txBody>
      </p:sp>
      <p:sp>
        <p:nvSpPr>
          <p:cNvPr id="25" name="TextBox 24"/>
          <p:cNvSpPr txBox="1"/>
          <p:nvPr/>
        </p:nvSpPr>
        <p:spPr>
          <a:xfrm>
            <a:off x="5867165" y="4849125"/>
            <a:ext cx="1495145" cy="200055"/>
          </a:xfrm>
          <a:prstGeom prst="rect">
            <a:avLst/>
          </a:prstGeom>
          <a:solidFill>
            <a:schemeClr val="bg1"/>
          </a:solidFill>
          <a:ln>
            <a:noFill/>
          </a:ln>
        </p:spPr>
        <p:txBody>
          <a:bodyPr wrap="square" tIns="0" bIns="0" rtlCol="0">
            <a:spAutoFit/>
          </a:bodyPr>
          <a:lstStyle/>
          <a:p>
            <a:pPr algn="ctr"/>
            <a:r>
              <a:rPr lang="en-GB" sz="1300" dirty="0" smtClean="0">
                <a:solidFill>
                  <a:schemeClr val="tx1">
                    <a:lumMod val="65000"/>
                    <a:lumOff val="35000"/>
                  </a:schemeClr>
                </a:solidFill>
                <a:latin typeface="Arial" panose="020B0604020202020204" pitchFamily="34" charset="0"/>
                <a:cs typeface="Arial" panose="020B0604020202020204" pitchFamily="34" charset="0"/>
              </a:rPr>
              <a:t>GHS/</a:t>
            </a:r>
            <a:r>
              <a:rPr lang="en-GB" sz="1300" dirty="0" err="1" smtClean="0">
                <a:solidFill>
                  <a:schemeClr val="tx1">
                    <a:lumMod val="65000"/>
                    <a:lumOff val="35000"/>
                  </a:schemeClr>
                </a:solidFill>
                <a:latin typeface="Arial" panose="020B0604020202020204" pitchFamily="34" charset="0"/>
                <a:cs typeface="Arial" panose="020B0604020202020204" pitchFamily="34" charset="0"/>
              </a:rPr>
              <a:t>QoL</a:t>
            </a:r>
            <a:endParaRPr lang="en-GB" sz="1300" dirty="0">
              <a:solidFill>
                <a:schemeClr val="tx1">
                  <a:lumMod val="65000"/>
                  <a:lumOff val="35000"/>
                </a:schemeClr>
              </a:solidFill>
              <a:latin typeface="Arial" panose="020B0604020202020204" pitchFamily="34" charset="0"/>
              <a:cs typeface="Arial" panose="020B0604020202020204" pitchFamily="34" charset="0"/>
            </a:endParaRPr>
          </a:p>
        </p:txBody>
      </p:sp>
      <p:sp>
        <p:nvSpPr>
          <p:cNvPr id="38" name="Rectangle 69"/>
          <p:cNvSpPr>
            <a:spLocks noChangeArrowheads="1"/>
          </p:cNvSpPr>
          <p:nvPr/>
        </p:nvSpPr>
        <p:spPr bwMode="auto">
          <a:xfrm>
            <a:off x="7184429" y="2742140"/>
            <a:ext cx="108000" cy="108000"/>
          </a:xfrm>
          <a:prstGeom prst="rect">
            <a:avLst/>
          </a:prstGeom>
          <a:solidFill>
            <a:schemeClr val="accent1"/>
          </a:solidFill>
          <a:ln w="12700">
            <a:solidFill>
              <a:schemeClr val="accent1"/>
            </a:solidFill>
          </a:ln>
        </p:spPr>
        <p:txBody>
          <a:bodyPr vert="horz" wrap="square" lIns="91440" tIns="45720" rIns="91440" bIns="45720" numCol="1" anchor="t" anchorCtr="0" compatLnSpc="1">
            <a:prstTxWarp prst="textNoShape">
              <a:avLst/>
            </a:prstTxWarp>
          </a:bodyPr>
          <a:lstStyle/>
          <a:p>
            <a:endParaRPr lang="en-GB" sz="1300" dirty="0"/>
          </a:p>
        </p:txBody>
      </p:sp>
      <p:sp>
        <p:nvSpPr>
          <p:cNvPr id="39" name="Rectangle 69"/>
          <p:cNvSpPr>
            <a:spLocks noChangeArrowheads="1"/>
          </p:cNvSpPr>
          <p:nvPr/>
        </p:nvSpPr>
        <p:spPr bwMode="auto">
          <a:xfrm>
            <a:off x="7183753" y="2970321"/>
            <a:ext cx="108000" cy="108000"/>
          </a:xfrm>
          <a:prstGeom prst="rect">
            <a:avLst/>
          </a:prstGeom>
          <a:solidFill>
            <a:srgbClr val="717073"/>
          </a:solidFill>
          <a:ln w="12700">
            <a:noFill/>
          </a:ln>
        </p:spPr>
        <p:txBody>
          <a:bodyPr vert="horz" wrap="square" lIns="91440" tIns="45720" rIns="91440" bIns="45720" numCol="1" anchor="t" anchorCtr="0" compatLnSpc="1">
            <a:prstTxWarp prst="textNoShape">
              <a:avLst/>
            </a:prstTxWarp>
          </a:bodyPr>
          <a:lstStyle/>
          <a:p>
            <a:endParaRPr lang="en-GB" sz="1300" dirty="0"/>
          </a:p>
        </p:txBody>
      </p:sp>
      <p:cxnSp>
        <p:nvCxnSpPr>
          <p:cNvPr id="40" name="Straight Connector 39"/>
          <p:cNvCxnSpPr/>
          <p:nvPr/>
        </p:nvCxnSpPr>
        <p:spPr>
          <a:xfrm flipH="1">
            <a:off x="1869740" y="2020807"/>
            <a:ext cx="0" cy="2834640"/>
          </a:xfrm>
          <a:prstGeom prst="line">
            <a:avLst/>
          </a:prstGeom>
          <a:ln w="1905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a:off x="1883388" y="4752363"/>
            <a:ext cx="5394960" cy="0"/>
          </a:xfrm>
          <a:prstGeom prst="line">
            <a:avLst/>
          </a:prstGeom>
          <a:ln w="1905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42" name="Text Placeholder 3"/>
          <p:cNvSpPr txBox="1">
            <a:spLocks/>
          </p:cNvSpPr>
          <p:nvPr/>
        </p:nvSpPr>
        <p:spPr>
          <a:xfrm>
            <a:off x="269874" y="6450304"/>
            <a:ext cx="8351838" cy="301625"/>
          </a:xfrm>
          <a:prstGeom prst="rect">
            <a:avLst/>
          </a:prstGeom>
        </p:spPr>
        <p:txBody>
          <a:bodyPr vert="horz" wrap="square" lIns="91440" tIns="45720" rIns="91440" bIns="45720" rtlCol="0">
            <a:noAutofit/>
          </a:bodyPr>
          <a:lst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400"/>
              </a:spcBef>
              <a:buFont typeface="Arial" pitchFamily="34" charset="0"/>
              <a:buNone/>
            </a:pPr>
            <a:r>
              <a:rPr lang="en-US" sz="1000" dirty="0" err="1" smtClean="0"/>
              <a:t>Gadgeel</a:t>
            </a:r>
            <a:r>
              <a:rPr lang="en-US" sz="1000" dirty="0" smtClean="0"/>
              <a:t> et al. ASCO 2015. Abstract 8100, Poster 425.</a:t>
            </a:r>
          </a:p>
        </p:txBody>
      </p:sp>
      <p:sp>
        <p:nvSpPr>
          <p:cNvPr id="43" name="Text Placeholder 3"/>
          <p:cNvSpPr txBox="1">
            <a:spLocks/>
          </p:cNvSpPr>
          <p:nvPr/>
        </p:nvSpPr>
        <p:spPr>
          <a:xfrm>
            <a:off x="279684" y="6257863"/>
            <a:ext cx="8351838" cy="301625"/>
          </a:xfrm>
          <a:prstGeom prst="rect">
            <a:avLst/>
          </a:prstGeom>
        </p:spPr>
        <p:txBody>
          <a:bodyPr vert="horz" wrap="square" lIns="91440" tIns="45720" rIns="91440" bIns="45720" rtlCol="0">
            <a:noAutofit/>
          </a:bodyPr>
          <a:lst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400"/>
              </a:spcBef>
              <a:buFont typeface="Arial" pitchFamily="34" charset="0"/>
              <a:buNone/>
            </a:pPr>
            <a:r>
              <a:rPr lang="en-US" sz="1200" dirty="0" smtClean="0"/>
              <a:t>GHS = global health status.</a:t>
            </a:r>
            <a:r>
              <a:rPr lang="en-US" sz="1000" dirty="0" smtClean="0"/>
              <a:t>.</a:t>
            </a:r>
          </a:p>
        </p:txBody>
      </p:sp>
    </p:spTree>
    <p:extLst>
      <p:ext uri="{BB962C8B-B14F-4D97-AF65-F5344CB8AC3E}">
        <p14:creationId xmlns:p14="http://schemas.microsoft.com/office/powerpoint/2010/main" val="2886375849"/>
      </p:ext>
    </p:extLst>
  </p:cSld>
  <p:clrMapOvr>
    <a:masterClrMapping/>
  </p:clrMapOvr>
  <p:transition spd="med"/>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p:cNvSpPr>
            <a:spLocks noGrp="1"/>
          </p:cNvSpPr>
          <p:nvPr>
            <p:ph idx="1"/>
          </p:nvPr>
        </p:nvSpPr>
        <p:spPr>
          <a:xfrm>
            <a:off x="395288" y="4959170"/>
            <a:ext cx="8353424" cy="883617"/>
          </a:xfrm>
        </p:spPr>
        <p:txBody>
          <a:bodyPr/>
          <a:lstStyle/>
          <a:p>
            <a:pPr marL="177800" indent="-177800">
              <a:spcBef>
                <a:spcPts val="300"/>
              </a:spcBef>
              <a:buFont typeface="Arial" panose="020B0604020202020204" pitchFamily="34" charset="0"/>
              <a:buChar char="•"/>
            </a:pPr>
            <a:r>
              <a:rPr lang="en-US" sz="1600" dirty="0"/>
              <a:t>There were no significant differences between </a:t>
            </a:r>
            <a:r>
              <a:rPr lang="en-US" sz="1600" dirty="0" err="1"/>
              <a:t>afatinib</a:t>
            </a:r>
            <a:r>
              <a:rPr lang="en-US" sz="1600" dirty="0"/>
              <a:t> and </a:t>
            </a:r>
            <a:r>
              <a:rPr lang="en-US" sz="1600" dirty="0" err="1"/>
              <a:t>erlotinib</a:t>
            </a:r>
            <a:r>
              <a:rPr lang="en-US" sz="1600" dirty="0"/>
              <a:t> for changes in GHS/</a:t>
            </a:r>
            <a:r>
              <a:rPr lang="en-US" sz="1600" dirty="0" err="1"/>
              <a:t>QoL</a:t>
            </a:r>
            <a:r>
              <a:rPr lang="en-US" sz="1600" dirty="0"/>
              <a:t> over time but, with the exception of social functioning, changes in functional scales over time significantly favored </a:t>
            </a:r>
            <a:r>
              <a:rPr lang="en-US" sz="1600" dirty="0" err="1"/>
              <a:t>afatinib</a:t>
            </a:r>
            <a:endParaRPr lang="en-GB" sz="1600" dirty="0"/>
          </a:p>
          <a:p>
            <a:endParaRPr lang="en-GB" dirty="0"/>
          </a:p>
        </p:txBody>
      </p:sp>
      <p:sp>
        <p:nvSpPr>
          <p:cNvPr id="2" name="Title 1"/>
          <p:cNvSpPr>
            <a:spLocks noGrp="1"/>
          </p:cNvSpPr>
          <p:nvPr>
            <p:ph type="title"/>
          </p:nvPr>
        </p:nvSpPr>
        <p:spPr/>
        <p:txBody>
          <a:bodyPr/>
          <a:lstStyle/>
          <a:p>
            <a:r>
              <a:rPr lang="en-US" dirty="0" smtClean="0"/>
              <a:t>Change in scores over time</a:t>
            </a:r>
            <a:endParaRPr lang="en-GB" dirty="0"/>
          </a:p>
        </p:txBody>
      </p:sp>
      <p:pic>
        <p:nvPicPr>
          <p:cNvPr id="7"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t="42855"/>
          <a:stretch/>
        </p:blipFill>
        <p:spPr bwMode="auto">
          <a:xfrm>
            <a:off x="656565" y="2119001"/>
            <a:ext cx="7287976" cy="25970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Text Placeholder 3"/>
          <p:cNvSpPr txBox="1">
            <a:spLocks/>
          </p:cNvSpPr>
          <p:nvPr/>
        </p:nvSpPr>
        <p:spPr>
          <a:xfrm>
            <a:off x="269874" y="6450304"/>
            <a:ext cx="8351838" cy="301625"/>
          </a:xfrm>
          <a:prstGeom prst="rect">
            <a:avLst/>
          </a:prstGeom>
        </p:spPr>
        <p:txBody>
          <a:bodyPr vert="horz" wrap="square" lIns="91440" tIns="45720" rIns="91440" bIns="45720" rtlCol="0">
            <a:noAutofit/>
          </a:bodyPr>
          <a:lst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400"/>
              </a:spcBef>
              <a:buFont typeface="Arial" pitchFamily="34" charset="0"/>
              <a:buNone/>
            </a:pPr>
            <a:r>
              <a:rPr lang="en-US" sz="1000" dirty="0" err="1" smtClean="0"/>
              <a:t>Gadgeel</a:t>
            </a:r>
            <a:r>
              <a:rPr lang="en-US" sz="1000" dirty="0" smtClean="0"/>
              <a:t> et al. ASCO 2015. Abstract 8100, Poster 425.</a:t>
            </a:r>
          </a:p>
        </p:txBody>
      </p:sp>
      <p:sp>
        <p:nvSpPr>
          <p:cNvPr id="9" name="Text Placeholder 3"/>
          <p:cNvSpPr txBox="1">
            <a:spLocks/>
          </p:cNvSpPr>
          <p:nvPr/>
        </p:nvSpPr>
        <p:spPr>
          <a:xfrm>
            <a:off x="279684" y="6257863"/>
            <a:ext cx="8351838" cy="301625"/>
          </a:xfrm>
          <a:prstGeom prst="rect">
            <a:avLst/>
          </a:prstGeom>
        </p:spPr>
        <p:txBody>
          <a:bodyPr vert="horz" wrap="square" lIns="91440" tIns="45720" rIns="91440" bIns="45720" rtlCol="0">
            <a:noAutofit/>
          </a:bodyPr>
          <a:lst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400"/>
              </a:spcBef>
              <a:buFont typeface="Arial" pitchFamily="34" charset="0"/>
              <a:buNone/>
            </a:pPr>
            <a:r>
              <a:rPr lang="en-US" sz="1200" dirty="0" smtClean="0"/>
              <a:t>GHS = global health status.</a:t>
            </a:r>
            <a:r>
              <a:rPr lang="en-US" sz="1000" dirty="0" smtClean="0"/>
              <a:t>.</a:t>
            </a:r>
          </a:p>
        </p:txBody>
      </p:sp>
    </p:spTree>
    <p:extLst>
      <p:ext uri="{BB962C8B-B14F-4D97-AF65-F5344CB8AC3E}">
        <p14:creationId xmlns:p14="http://schemas.microsoft.com/office/powerpoint/2010/main" val="1607392394"/>
      </p:ext>
    </p:extLst>
  </p:cSld>
  <p:clrMapOvr>
    <a:masterClrMapping/>
  </p:clrMapOvr>
  <p:transition spd="med"/>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p:cNvSpPr>
            <a:spLocks noGrp="1"/>
          </p:cNvSpPr>
          <p:nvPr>
            <p:ph idx="1"/>
          </p:nvPr>
        </p:nvSpPr>
        <p:spPr>
          <a:xfrm>
            <a:off x="395288" y="1465263"/>
            <a:ext cx="8353424" cy="1885512"/>
          </a:xfrm>
        </p:spPr>
        <p:txBody>
          <a:bodyPr/>
          <a:lstStyle/>
          <a:p>
            <a:pPr marL="177800" indent="-177800">
              <a:spcBef>
                <a:spcPts val="1200"/>
              </a:spcBef>
              <a:spcAft>
                <a:spcPts val="600"/>
              </a:spcAft>
              <a:buFont typeface="Arial" panose="020B0604020202020204" pitchFamily="34" charset="0"/>
              <a:buChar char="•"/>
            </a:pPr>
            <a:r>
              <a:rPr lang="en-GB" sz="2000" dirty="0"/>
              <a:t>In LUX-Lung 8, significant improvement in OS and PFS achieved with afatinib compared to erlotinib in second-line treatment of SCC was complemented by improvements in </a:t>
            </a:r>
            <a:r>
              <a:rPr lang="en-GB" sz="2000" dirty="0" smtClean="0"/>
              <a:t>PROs</a:t>
            </a:r>
          </a:p>
          <a:p>
            <a:pPr marL="177800" indent="-177800">
              <a:spcBef>
                <a:spcPts val="1200"/>
              </a:spcBef>
              <a:spcAft>
                <a:spcPts val="600"/>
              </a:spcAft>
              <a:buFont typeface="Arial" panose="020B0604020202020204" pitchFamily="34" charset="0"/>
              <a:buChar char="•"/>
            </a:pPr>
            <a:r>
              <a:rPr lang="en-GB" sz="2000" dirty="0" smtClean="0"/>
              <a:t>Improvements </a:t>
            </a:r>
            <a:r>
              <a:rPr lang="en-GB" sz="2000" dirty="0"/>
              <a:t>in several PRO parameters that included GHS/</a:t>
            </a:r>
            <a:r>
              <a:rPr lang="en-GB" sz="2000" dirty="0" err="1"/>
              <a:t>QoL</a:t>
            </a:r>
            <a:r>
              <a:rPr lang="en-GB" sz="2000" dirty="0"/>
              <a:t> and key </a:t>
            </a:r>
            <a:r>
              <a:rPr lang="en-GB" sz="2000" dirty="0" smtClean="0"/>
              <a:t>lung cancer-associated </a:t>
            </a:r>
            <a:r>
              <a:rPr lang="en-GB" sz="2000" dirty="0"/>
              <a:t>symptoms were observed across three key </a:t>
            </a:r>
            <a:r>
              <a:rPr lang="en-GB" sz="2000" dirty="0" smtClean="0"/>
              <a:t>analyses</a:t>
            </a:r>
          </a:p>
          <a:p>
            <a:pPr marL="177800" indent="-177800">
              <a:spcBef>
                <a:spcPts val="1200"/>
              </a:spcBef>
              <a:spcAft>
                <a:spcPts val="600"/>
              </a:spcAft>
              <a:buFont typeface="Arial" panose="020B0604020202020204" pitchFamily="34" charset="0"/>
              <a:buChar char="•"/>
            </a:pPr>
            <a:r>
              <a:rPr lang="en-GB" sz="2000" dirty="0" smtClean="0"/>
              <a:t>These </a:t>
            </a:r>
            <a:r>
              <a:rPr lang="en-GB" sz="2000" dirty="0"/>
              <a:t>analyses confirm the clinical meaningfulness of the improvements observed for PFS, OS and </a:t>
            </a:r>
            <a:r>
              <a:rPr lang="en-GB" sz="2000" dirty="0" err="1"/>
              <a:t>tumor</a:t>
            </a:r>
            <a:r>
              <a:rPr lang="en-GB" sz="2000" dirty="0"/>
              <a:t> response with afatinib compared with erlotinib in LUX-Lung </a:t>
            </a:r>
            <a:r>
              <a:rPr lang="en-GB" sz="2000" dirty="0" smtClean="0"/>
              <a:t>8</a:t>
            </a:r>
          </a:p>
          <a:p>
            <a:pPr marL="177800" indent="-177800">
              <a:spcBef>
                <a:spcPts val="1200"/>
              </a:spcBef>
              <a:spcAft>
                <a:spcPts val="600"/>
              </a:spcAft>
              <a:buFont typeface="Arial" panose="020B0604020202020204" pitchFamily="34" charset="0"/>
              <a:buChar char="•"/>
            </a:pPr>
            <a:r>
              <a:rPr lang="en-GB" sz="2000" dirty="0" smtClean="0"/>
              <a:t>With </a:t>
            </a:r>
            <a:r>
              <a:rPr lang="en-GB" sz="2000" dirty="0"/>
              <a:t>better efficacy and PROs over erlotinib and a manageable adverse event profile, afatinib should be considered the tyrosine kinase inhibitor of choice for second-line treatment of SCC of the lung</a:t>
            </a:r>
          </a:p>
          <a:p>
            <a:pPr>
              <a:spcBef>
                <a:spcPts val="1200"/>
              </a:spcBef>
              <a:spcAft>
                <a:spcPts val="600"/>
              </a:spcAft>
            </a:pPr>
            <a:endParaRPr lang="en-GB" sz="2000" dirty="0"/>
          </a:p>
        </p:txBody>
      </p:sp>
      <p:sp>
        <p:nvSpPr>
          <p:cNvPr id="2" name="Title 1"/>
          <p:cNvSpPr>
            <a:spLocks noGrp="1"/>
          </p:cNvSpPr>
          <p:nvPr>
            <p:ph type="title"/>
          </p:nvPr>
        </p:nvSpPr>
        <p:spPr/>
        <p:txBody>
          <a:bodyPr/>
          <a:lstStyle/>
          <a:p>
            <a:r>
              <a:rPr lang="en-US" dirty="0" smtClean="0"/>
              <a:t>Conclusions</a:t>
            </a:r>
            <a:endParaRPr lang="en-GB" dirty="0"/>
          </a:p>
        </p:txBody>
      </p:sp>
      <p:sp>
        <p:nvSpPr>
          <p:cNvPr id="4" name="Text Placeholder 3"/>
          <p:cNvSpPr txBox="1">
            <a:spLocks/>
          </p:cNvSpPr>
          <p:nvPr/>
        </p:nvSpPr>
        <p:spPr>
          <a:xfrm>
            <a:off x="269874" y="6450304"/>
            <a:ext cx="8351838" cy="301625"/>
          </a:xfrm>
          <a:prstGeom prst="rect">
            <a:avLst/>
          </a:prstGeom>
        </p:spPr>
        <p:txBody>
          <a:bodyPr vert="horz" wrap="square" lIns="91440" tIns="45720" rIns="91440" bIns="45720" rtlCol="0">
            <a:noAutofit/>
          </a:bodyPr>
          <a:lst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400"/>
              </a:spcBef>
              <a:buFont typeface="Arial" pitchFamily="34" charset="0"/>
              <a:buNone/>
            </a:pPr>
            <a:r>
              <a:rPr lang="en-US" sz="1000" dirty="0" err="1" smtClean="0"/>
              <a:t>Gadgeel</a:t>
            </a:r>
            <a:r>
              <a:rPr lang="en-US" sz="1000" dirty="0" smtClean="0"/>
              <a:t> et al. ASCO 2015. Abstract 8100, Poster 425.</a:t>
            </a:r>
          </a:p>
        </p:txBody>
      </p:sp>
      <p:sp>
        <p:nvSpPr>
          <p:cNvPr id="6" name="Text Placeholder 3"/>
          <p:cNvSpPr txBox="1">
            <a:spLocks/>
          </p:cNvSpPr>
          <p:nvPr/>
        </p:nvSpPr>
        <p:spPr>
          <a:xfrm>
            <a:off x="279684" y="6257863"/>
            <a:ext cx="8351838" cy="301625"/>
          </a:xfrm>
          <a:prstGeom prst="rect">
            <a:avLst/>
          </a:prstGeom>
        </p:spPr>
        <p:txBody>
          <a:bodyPr vert="horz" wrap="square" lIns="91440" tIns="45720" rIns="91440" bIns="45720" rtlCol="0">
            <a:noAutofit/>
          </a:bodyPr>
          <a:lst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400"/>
              </a:spcBef>
              <a:buFont typeface="Arial" pitchFamily="34" charset="0"/>
              <a:buNone/>
            </a:pPr>
            <a:r>
              <a:rPr lang="en-US" sz="1200" dirty="0" smtClean="0"/>
              <a:t>GHS = global health status.</a:t>
            </a:r>
            <a:r>
              <a:rPr lang="en-US" sz="1000" dirty="0" smtClean="0"/>
              <a:t>.</a:t>
            </a:r>
          </a:p>
        </p:txBody>
      </p:sp>
    </p:spTree>
    <p:extLst>
      <p:ext uri="{BB962C8B-B14F-4D97-AF65-F5344CB8AC3E}">
        <p14:creationId xmlns:p14="http://schemas.microsoft.com/office/powerpoint/2010/main" val="2371072888"/>
      </p:ext>
    </p:extLst>
  </p:cSld>
  <p:clrMapOvr>
    <a:masterClrMapping/>
  </p:clrMapOvr>
  <p:transition spd="med"/>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ctrTitle"/>
          </p:nvPr>
        </p:nvSpPr>
        <p:spPr>
          <a:xfrm>
            <a:off x="1626568" y="2133600"/>
            <a:ext cx="6907831" cy="1243417"/>
          </a:xfrm>
        </p:spPr>
        <p:txBody>
          <a:bodyPr/>
          <a:lstStyle/>
          <a:p>
            <a:r>
              <a:rPr lang="en-US" dirty="0" smtClean="0"/>
              <a:t>Disease Understanding</a:t>
            </a:r>
            <a:br>
              <a:rPr lang="en-US" dirty="0" smtClean="0"/>
            </a:br>
            <a:r>
              <a:rPr lang="en-US" dirty="0" smtClean="0"/>
              <a:t>and Treatment Options</a:t>
            </a:r>
            <a:endParaRPr lang="en-US" dirty="0"/>
          </a:p>
        </p:txBody>
      </p:sp>
    </p:spTree>
    <p:extLst>
      <p:ext uri="{BB962C8B-B14F-4D97-AF65-F5344CB8AC3E}">
        <p14:creationId xmlns:p14="http://schemas.microsoft.com/office/powerpoint/2010/main" val="385118499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 name="Group 31"/>
          <p:cNvGrpSpPr/>
          <p:nvPr/>
        </p:nvGrpSpPr>
        <p:grpSpPr>
          <a:xfrm>
            <a:off x="2997195" y="3501912"/>
            <a:ext cx="1929832" cy="1737360"/>
            <a:chOff x="3175568" y="4140200"/>
            <a:chExt cx="1929832" cy="1737360"/>
          </a:xfrm>
        </p:grpSpPr>
        <p:pic>
          <p:nvPicPr>
            <p:cNvPr id="22" name="Picture 21" descr="Screen Shot 2015-02-27 at 11.08.49 PM.png"/>
            <p:cNvPicPr>
              <a:picLocks noChangeAspect="1"/>
            </p:cNvPicPr>
            <p:nvPr/>
          </p:nvPicPr>
          <p:blipFill>
            <a:blip r:embed="rId2"/>
            <a:srcRect l="42475" t="4403" r="37478" b="71512"/>
            <a:stretch>
              <a:fillRect/>
            </a:stretch>
          </p:blipFill>
          <p:spPr>
            <a:xfrm>
              <a:off x="3222143" y="4140200"/>
              <a:ext cx="1883257" cy="1737360"/>
            </a:xfrm>
            <a:prstGeom prst="rect">
              <a:avLst/>
            </a:prstGeom>
            <a:scene3d>
              <a:camera prst="orthographicFront">
                <a:rot lat="0" lon="0" rev="11760000"/>
              </a:camera>
              <a:lightRig rig="threePt" dir="t"/>
            </a:scene3d>
          </p:spPr>
        </p:pic>
        <p:sp>
          <p:nvSpPr>
            <p:cNvPr id="24" name="Oval 23"/>
            <p:cNvSpPr/>
            <p:nvPr/>
          </p:nvSpPr>
          <p:spPr bwMode="auto">
            <a:xfrm>
              <a:off x="3175568" y="5143503"/>
              <a:ext cx="152400" cy="152400"/>
            </a:xfrm>
            <a:prstGeom prst="ellipse">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b="1" dirty="0" smtClean="0">
                <a:solidFill>
                  <a:srgbClr val="000000"/>
                </a:solidFill>
              </a:endParaRPr>
            </a:p>
          </p:txBody>
        </p:sp>
      </p:grpSp>
      <p:grpSp>
        <p:nvGrpSpPr>
          <p:cNvPr id="30" name="Group 29"/>
          <p:cNvGrpSpPr/>
          <p:nvPr/>
        </p:nvGrpSpPr>
        <p:grpSpPr>
          <a:xfrm>
            <a:off x="5732168" y="3517152"/>
            <a:ext cx="1737360" cy="1737360"/>
            <a:chOff x="6324600" y="4152900"/>
            <a:chExt cx="1737360" cy="1737360"/>
          </a:xfrm>
        </p:grpSpPr>
        <p:pic>
          <p:nvPicPr>
            <p:cNvPr id="21" name="Picture 20" descr="Screen Shot 2015-02-27 at 11.08.49 PM.png"/>
            <p:cNvPicPr>
              <a:picLocks noChangeAspect="1"/>
            </p:cNvPicPr>
            <p:nvPr/>
          </p:nvPicPr>
          <p:blipFill>
            <a:blip r:embed="rId2"/>
            <a:srcRect l="57511" t="67650" r="23444" b="7548"/>
            <a:stretch>
              <a:fillRect/>
            </a:stretch>
          </p:blipFill>
          <p:spPr>
            <a:xfrm>
              <a:off x="6324600" y="4152900"/>
              <a:ext cx="1737360" cy="1737360"/>
            </a:xfrm>
            <a:prstGeom prst="rect">
              <a:avLst/>
            </a:prstGeom>
            <a:scene3d>
              <a:camera prst="orthographicFront">
                <a:rot lat="0" lon="0" rev="18900000"/>
              </a:camera>
              <a:lightRig rig="threePt" dir="t"/>
            </a:scene3d>
          </p:spPr>
        </p:pic>
        <p:sp>
          <p:nvSpPr>
            <p:cNvPr id="29" name="Oval 28"/>
            <p:cNvSpPr/>
            <p:nvPr/>
          </p:nvSpPr>
          <p:spPr bwMode="auto">
            <a:xfrm>
              <a:off x="7772406" y="5549901"/>
              <a:ext cx="152400" cy="152400"/>
            </a:xfrm>
            <a:prstGeom prst="ellipse">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b="1" dirty="0" smtClean="0">
                <a:solidFill>
                  <a:srgbClr val="000000"/>
                </a:solidFill>
              </a:endParaRPr>
            </a:p>
          </p:txBody>
        </p:sp>
      </p:grpSp>
      <p:pic>
        <p:nvPicPr>
          <p:cNvPr id="13" name="Picture 12" descr="Screen Shot 2015-02-27 at 11.08.49 PM.png"/>
          <p:cNvPicPr>
            <a:picLocks noChangeAspect="1"/>
          </p:cNvPicPr>
          <p:nvPr/>
        </p:nvPicPr>
        <p:blipFill rotWithShape="1">
          <a:blip r:embed="rId2">
            <a:clrChange>
              <a:clrFrom>
                <a:srgbClr val="FEFFFF"/>
              </a:clrFrom>
              <a:clrTo>
                <a:srgbClr val="FEFFFF">
                  <a:alpha val="0"/>
                </a:srgbClr>
              </a:clrTo>
            </a:clrChange>
          </a:blip>
          <a:srcRect l="5388" t="40128" r="75688" b="34961"/>
          <a:stretch/>
        </p:blipFill>
        <p:spPr>
          <a:xfrm>
            <a:off x="209136" y="1409700"/>
            <a:ext cx="1726344" cy="1744980"/>
          </a:xfrm>
          <a:prstGeom prst="rect">
            <a:avLst/>
          </a:prstGeom>
        </p:spPr>
      </p:pic>
      <p:pic>
        <p:nvPicPr>
          <p:cNvPr id="20" name="Picture 19" descr="Screen Shot 2015-02-27 at 11.08.49 PM.png"/>
          <p:cNvPicPr>
            <a:picLocks noChangeAspect="1"/>
          </p:cNvPicPr>
          <p:nvPr/>
        </p:nvPicPr>
        <p:blipFill>
          <a:blip r:embed="rId2"/>
          <a:srcRect l="18419" t="71566" r="62536" b="3631"/>
          <a:stretch>
            <a:fillRect/>
          </a:stretch>
        </p:blipFill>
        <p:spPr>
          <a:xfrm>
            <a:off x="870377" y="3501912"/>
            <a:ext cx="1737360" cy="1737360"/>
          </a:xfrm>
          <a:prstGeom prst="rect">
            <a:avLst/>
          </a:prstGeom>
          <a:scene3d>
            <a:camera prst="orthographicFront">
              <a:rot lat="0" lon="0" rev="1980000"/>
            </a:camera>
            <a:lightRig rig="threePt" dir="t"/>
          </a:scene3d>
        </p:spPr>
      </p:pic>
      <p:sp>
        <p:nvSpPr>
          <p:cNvPr id="16" name="TextBox 15"/>
          <p:cNvSpPr txBox="1"/>
          <p:nvPr/>
        </p:nvSpPr>
        <p:spPr>
          <a:xfrm>
            <a:off x="1761076" y="3014232"/>
            <a:ext cx="2057400" cy="523220"/>
          </a:xfrm>
          <a:prstGeom prst="rect">
            <a:avLst/>
          </a:prstGeom>
          <a:solidFill>
            <a:schemeClr val="tx1">
              <a:lumMod val="50000"/>
              <a:lumOff val="50000"/>
            </a:schemeClr>
          </a:solidFill>
          <a:ln w="38100" cap="flat" cmpd="sng" algn="ctr">
            <a:noFill/>
            <a:prstDash val="solid"/>
            <a:round/>
            <a:headEnd type="none" w="med" len="med"/>
            <a:tailEnd type="none" w="med" len="med"/>
          </a:ln>
        </p:spPr>
        <p:txBody>
          <a:bodyPr wrap="square" rtlCol="0">
            <a:spAutoFit/>
          </a:bodyPr>
          <a:lstStyle/>
          <a:p>
            <a:pPr algn="ctr"/>
            <a:r>
              <a:rPr lang="en-US" sz="1400" dirty="0" smtClean="0">
                <a:solidFill>
                  <a:schemeClr val="bg1"/>
                </a:solidFill>
              </a:rPr>
              <a:t>Large Cell </a:t>
            </a:r>
          </a:p>
          <a:p>
            <a:pPr algn="ctr"/>
            <a:r>
              <a:rPr lang="en-US" sz="1400" dirty="0" smtClean="0">
                <a:solidFill>
                  <a:schemeClr val="bg1"/>
                </a:solidFill>
              </a:rPr>
              <a:t>(15%)</a:t>
            </a:r>
            <a:endParaRPr lang="en-US" sz="1400" dirty="0">
              <a:solidFill>
                <a:schemeClr val="bg1"/>
              </a:solidFill>
            </a:endParaRPr>
          </a:p>
        </p:txBody>
      </p:sp>
      <p:sp>
        <p:nvSpPr>
          <p:cNvPr id="17" name="TextBox 16"/>
          <p:cNvSpPr txBox="1"/>
          <p:nvPr/>
        </p:nvSpPr>
        <p:spPr>
          <a:xfrm>
            <a:off x="3928538" y="3014232"/>
            <a:ext cx="1981200" cy="523220"/>
          </a:xfrm>
          <a:prstGeom prst="rect">
            <a:avLst/>
          </a:prstGeom>
          <a:solidFill>
            <a:schemeClr val="tx1">
              <a:lumMod val="50000"/>
              <a:lumOff val="50000"/>
            </a:schemeClr>
          </a:solidFill>
          <a:ln w="38100" cap="flat" cmpd="sng" algn="ctr">
            <a:noFill/>
            <a:prstDash val="solid"/>
            <a:round/>
            <a:headEnd type="none" w="med" len="med"/>
            <a:tailEnd type="none" w="med" len="med"/>
          </a:ln>
        </p:spPr>
        <p:txBody>
          <a:bodyPr wrap="square" rtlCol="0">
            <a:spAutoFit/>
          </a:bodyPr>
          <a:lstStyle/>
          <a:p>
            <a:pPr algn="ctr"/>
            <a:r>
              <a:rPr lang="en-US" sz="1400" dirty="0" smtClean="0">
                <a:solidFill>
                  <a:schemeClr val="bg1"/>
                </a:solidFill>
              </a:rPr>
              <a:t>Adenocarcinoma</a:t>
            </a:r>
          </a:p>
          <a:p>
            <a:pPr algn="ctr"/>
            <a:r>
              <a:rPr lang="en-US" sz="1400" dirty="0" smtClean="0">
                <a:solidFill>
                  <a:schemeClr val="bg1"/>
                </a:solidFill>
              </a:rPr>
              <a:t>(50%)</a:t>
            </a:r>
            <a:endParaRPr lang="en-US" sz="1400" dirty="0">
              <a:solidFill>
                <a:schemeClr val="bg1"/>
              </a:solidFill>
            </a:endParaRPr>
          </a:p>
        </p:txBody>
      </p:sp>
      <p:sp>
        <p:nvSpPr>
          <p:cNvPr id="18" name="TextBox 17"/>
          <p:cNvSpPr txBox="1"/>
          <p:nvPr/>
        </p:nvSpPr>
        <p:spPr>
          <a:xfrm>
            <a:off x="6019800" y="3014232"/>
            <a:ext cx="2514600" cy="523220"/>
          </a:xfrm>
          <a:prstGeom prst="rect">
            <a:avLst/>
          </a:prstGeom>
          <a:solidFill>
            <a:schemeClr val="tx1">
              <a:lumMod val="50000"/>
              <a:lumOff val="50000"/>
            </a:schemeClr>
          </a:solidFill>
          <a:ln w="38100" cap="flat" cmpd="sng" algn="ctr">
            <a:noFill/>
            <a:prstDash val="solid"/>
            <a:round/>
            <a:headEnd type="none" w="med" len="med"/>
            <a:tailEnd type="none" w="med" len="med"/>
          </a:ln>
        </p:spPr>
        <p:txBody>
          <a:bodyPr wrap="square" rtlCol="0">
            <a:spAutoFit/>
          </a:bodyPr>
          <a:lstStyle/>
          <a:p>
            <a:pPr algn="ctr"/>
            <a:r>
              <a:rPr lang="en-US" sz="1400" dirty="0" smtClean="0">
                <a:solidFill>
                  <a:schemeClr val="bg1"/>
                </a:solidFill>
              </a:rPr>
              <a:t>SCC</a:t>
            </a:r>
            <a:br>
              <a:rPr lang="en-US" sz="1400" dirty="0" smtClean="0">
                <a:solidFill>
                  <a:schemeClr val="bg1"/>
                </a:solidFill>
              </a:rPr>
            </a:br>
            <a:r>
              <a:rPr lang="en-US" sz="1400" dirty="0" smtClean="0">
                <a:solidFill>
                  <a:schemeClr val="bg1"/>
                </a:solidFill>
              </a:rPr>
              <a:t>(</a:t>
            </a:r>
            <a:r>
              <a:rPr lang="en-US" sz="1400" b="1" u="sng" dirty="0" smtClean="0">
                <a:solidFill>
                  <a:schemeClr val="bg1"/>
                </a:solidFill>
              </a:rPr>
              <a:t>20%-30%</a:t>
            </a:r>
            <a:r>
              <a:rPr lang="en-US" sz="1400" dirty="0" smtClean="0">
                <a:solidFill>
                  <a:schemeClr val="bg1"/>
                </a:solidFill>
              </a:rPr>
              <a:t>)</a:t>
            </a:r>
            <a:endParaRPr lang="en-US" sz="1400" baseline="30000" dirty="0">
              <a:solidFill>
                <a:schemeClr val="bg1"/>
              </a:solidFill>
            </a:endParaRPr>
          </a:p>
        </p:txBody>
      </p:sp>
      <p:sp>
        <p:nvSpPr>
          <p:cNvPr id="19" name="Title 1"/>
          <p:cNvSpPr>
            <a:spLocks noGrp="1"/>
          </p:cNvSpPr>
          <p:nvPr>
            <p:ph type="title"/>
          </p:nvPr>
        </p:nvSpPr>
        <p:spPr/>
        <p:txBody>
          <a:bodyPr/>
          <a:lstStyle/>
          <a:p>
            <a:r>
              <a:rPr lang="en-US" dirty="0" smtClean="0"/>
              <a:t>SCC Is a Histologically Distinct NSCLC Subtype </a:t>
            </a:r>
            <a:endParaRPr lang="en-US" dirty="0"/>
          </a:p>
        </p:txBody>
      </p:sp>
      <p:sp>
        <p:nvSpPr>
          <p:cNvPr id="23" name="TextBox 22"/>
          <p:cNvSpPr txBox="1"/>
          <p:nvPr/>
        </p:nvSpPr>
        <p:spPr>
          <a:xfrm>
            <a:off x="206418" y="5904412"/>
            <a:ext cx="7402979" cy="769441"/>
          </a:xfrm>
          <a:prstGeom prst="rect">
            <a:avLst/>
          </a:prstGeom>
          <a:noFill/>
        </p:spPr>
        <p:txBody>
          <a:bodyPr wrap="square" lIns="0" tIns="0" rIns="0" bIns="0" rtlCol="0" anchor="b" anchorCtr="0">
            <a:spAutoFit/>
          </a:bodyPr>
          <a:lstStyle/>
          <a:p>
            <a:pPr marL="114300" indent="-114300"/>
            <a:r>
              <a:rPr lang="en-US" sz="1000" dirty="0" smtClean="0">
                <a:solidFill>
                  <a:srgbClr val="000000"/>
                </a:solidFill>
              </a:rPr>
              <a:t>1. Statistics from the American Cancer Society. http://www.cancer.org/cancer/lungcancer-non-smallcell</a:t>
            </a:r>
            <a:r>
              <a:rPr lang="en-US" sz="1000" dirty="0">
                <a:solidFill>
                  <a:srgbClr val="000000"/>
                </a:solidFill>
              </a:rPr>
              <a:t>/. Accessed March 9, 2015</a:t>
            </a:r>
            <a:r>
              <a:rPr lang="en-US" sz="1000" dirty="0" smtClean="0">
                <a:solidFill>
                  <a:srgbClr val="000000"/>
                </a:solidFill>
              </a:rPr>
              <a:t>.</a:t>
            </a:r>
          </a:p>
          <a:p>
            <a:r>
              <a:rPr lang="pt-BR" sz="1000" dirty="0" smtClean="0">
                <a:solidFill>
                  <a:srgbClr val="000000"/>
                </a:solidFill>
              </a:rPr>
              <a:t>2. NCCN Clinical Practice Guidelines in Oncology–NSCLC. Version 5.2015.</a:t>
            </a:r>
          </a:p>
          <a:p>
            <a:r>
              <a:rPr lang="pt-BR" sz="1000" dirty="0" smtClean="0">
                <a:solidFill>
                  <a:srgbClr val="000000"/>
                </a:solidFill>
              </a:rPr>
              <a:t>3. Rekhtman et al. </a:t>
            </a:r>
            <a:r>
              <a:rPr lang="pt-BR" sz="1000" i="1" dirty="0" smtClean="0">
                <a:solidFill>
                  <a:srgbClr val="000000"/>
                </a:solidFill>
              </a:rPr>
              <a:t>Mod Pathol</a:t>
            </a:r>
            <a:r>
              <a:rPr lang="pt-BR" sz="1000" dirty="0" smtClean="0">
                <a:solidFill>
                  <a:srgbClr val="000000"/>
                </a:solidFill>
              </a:rPr>
              <a:t>. 2011;24:1348.</a:t>
            </a:r>
          </a:p>
          <a:p>
            <a:r>
              <a:rPr lang="en-US" sz="1000" dirty="0" smtClean="0">
                <a:solidFill>
                  <a:srgbClr val="000000"/>
                </a:solidFill>
              </a:rPr>
              <a:t>Images adapted from Nature Outlook. http://blogs.nature.com/ofschemesandmemes/2014/09/11/the-dominant-malignancy-</a:t>
            </a:r>
            <a:br>
              <a:rPr lang="en-US" sz="1000" dirty="0" smtClean="0">
                <a:solidFill>
                  <a:srgbClr val="000000"/>
                </a:solidFill>
              </a:rPr>
            </a:br>
            <a:r>
              <a:rPr lang="en-US" sz="1000" dirty="0" smtClean="0">
                <a:solidFill>
                  <a:srgbClr val="000000"/>
                </a:solidFill>
              </a:rPr>
              <a:t>lung-cancer. Accessed March 9, 2015.</a:t>
            </a:r>
            <a:endParaRPr lang="en-US" sz="1000" dirty="0">
              <a:solidFill>
                <a:srgbClr val="000000"/>
              </a:solidFill>
            </a:endParaRPr>
          </a:p>
        </p:txBody>
      </p:sp>
      <p:sp>
        <p:nvSpPr>
          <p:cNvPr id="33" name="TextBox 32"/>
          <p:cNvSpPr txBox="1"/>
          <p:nvPr/>
        </p:nvSpPr>
        <p:spPr>
          <a:xfrm>
            <a:off x="7419345" y="3627494"/>
            <a:ext cx="1777995" cy="1954381"/>
          </a:xfrm>
          <a:prstGeom prst="rect">
            <a:avLst/>
          </a:prstGeom>
          <a:noFill/>
        </p:spPr>
        <p:txBody>
          <a:bodyPr wrap="square" rtlCol="0">
            <a:spAutoFit/>
          </a:bodyPr>
          <a:lstStyle/>
          <a:p>
            <a:r>
              <a:rPr lang="en-US" sz="1100" u="sng" dirty="0" smtClean="0">
                <a:solidFill>
                  <a:srgbClr val="000000"/>
                </a:solidFill>
              </a:rPr>
              <a:t>Typical immunoprofile</a:t>
            </a:r>
            <a:r>
              <a:rPr lang="en-US" sz="1100" u="sng" baseline="30000" dirty="0" smtClean="0">
                <a:solidFill>
                  <a:srgbClr val="000000"/>
                </a:solidFill>
              </a:rPr>
              <a:t>2,3</a:t>
            </a:r>
            <a:endParaRPr lang="en-US" sz="1100" u="sng" dirty="0" smtClean="0">
              <a:solidFill>
                <a:srgbClr val="000000"/>
              </a:solidFill>
            </a:endParaRPr>
          </a:p>
          <a:p>
            <a:pPr marL="171450" indent="-171450">
              <a:buFont typeface="Arial" panose="020B0604020202020204" pitchFamily="34" charset="0"/>
              <a:buChar char="•"/>
            </a:pPr>
            <a:r>
              <a:rPr lang="en-US" sz="1100" dirty="0" smtClean="0">
                <a:solidFill>
                  <a:srgbClr val="000000"/>
                </a:solidFill>
              </a:rPr>
              <a:t>TTF-1	(-)</a:t>
            </a:r>
          </a:p>
          <a:p>
            <a:pPr marL="171450" indent="-171450">
              <a:buFont typeface="Arial" panose="020B0604020202020204" pitchFamily="34" charset="0"/>
              <a:buChar char="•"/>
            </a:pPr>
            <a:r>
              <a:rPr lang="en-US" sz="1100" dirty="0" smtClean="0">
                <a:solidFill>
                  <a:srgbClr val="000000"/>
                </a:solidFill>
              </a:rPr>
              <a:t>p63     	(+) </a:t>
            </a:r>
          </a:p>
          <a:p>
            <a:pPr marL="171450" indent="-171450">
              <a:buFont typeface="Arial" panose="020B0604020202020204" pitchFamily="34" charset="0"/>
              <a:buChar char="•"/>
            </a:pPr>
            <a:r>
              <a:rPr lang="en-US" sz="1100" dirty="0" smtClean="0">
                <a:solidFill>
                  <a:srgbClr val="000000"/>
                </a:solidFill>
              </a:rPr>
              <a:t>CK7    	(-)</a:t>
            </a:r>
          </a:p>
          <a:p>
            <a:pPr marL="171450" indent="-171450">
              <a:buFont typeface="Arial" panose="020B0604020202020204" pitchFamily="34" charset="0"/>
              <a:buChar char="•"/>
            </a:pPr>
            <a:r>
              <a:rPr lang="en-US" sz="1100" dirty="0" smtClean="0">
                <a:solidFill>
                  <a:srgbClr val="000000"/>
                </a:solidFill>
              </a:rPr>
              <a:t>CK20   	(-)</a:t>
            </a:r>
          </a:p>
          <a:p>
            <a:pPr marL="171450" indent="-171450">
              <a:buFont typeface="Arial" panose="020B0604020202020204" pitchFamily="34" charset="0"/>
              <a:buChar char="•"/>
            </a:pPr>
            <a:r>
              <a:rPr lang="en-US" sz="1100" dirty="0" smtClean="0">
                <a:solidFill>
                  <a:srgbClr val="000000"/>
                </a:solidFill>
              </a:rPr>
              <a:t>CK5/6  	(+)</a:t>
            </a:r>
          </a:p>
          <a:p>
            <a:endParaRPr lang="en-US" sz="1100" dirty="0" smtClean="0">
              <a:solidFill>
                <a:srgbClr val="000000"/>
              </a:solidFill>
            </a:endParaRPr>
          </a:p>
          <a:p>
            <a:r>
              <a:rPr lang="en-US" sz="1100" u="sng" dirty="0" smtClean="0">
                <a:solidFill>
                  <a:srgbClr val="000000"/>
                </a:solidFill>
              </a:rPr>
              <a:t>Higher likelihood</a:t>
            </a:r>
            <a:r>
              <a:rPr lang="en-US" sz="1100" dirty="0" smtClean="0">
                <a:solidFill>
                  <a:srgbClr val="000000"/>
                </a:solidFill>
              </a:rPr>
              <a:t>:</a:t>
            </a:r>
          </a:p>
          <a:p>
            <a:pPr marL="171450" indent="-171450">
              <a:buFont typeface="Arial" panose="020B0604020202020204" pitchFamily="34" charset="0"/>
              <a:buChar char="•"/>
            </a:pPr>
            <a:r>
              <a:rPr lang="en-US" sz="1100" dirty="0" smtClean="0">
                <a:solidFill>
                  <a:srgbClr val="000000"/>
                </a:solidFill>
              </a:rPr>
              <a:t>Smoker</a:t>
            </a:r>
            <a:endParaRPr lang="en-US" sz="1100" dirty="0">
              <a:solidFill>
                <a:srgbClr val="000000"/>
              </a:solidFill>
            </a:endParaRPr>
          </a:p>
          <a:p>
            <a:pPr marL="171450" indent="-171450">
              <a:buFont typeface="Arial" panose="020B0604020202020204" pitchFamily="34" charset="0"/>
              <a:buChar char="•"/>
            </a:pPr>
            <a:r>
              <a:rPr lang="en-US" sz="1100" dirty="0" smtClean="0">
                <a:solidFill>
                  <a:srgbClr val="000000"/>
                </a:solidFill>
              </a:rPr>
              <a:t>Central tumour growth</a:t>
            </a:r>
          </a:p>
          <a:p>
            <a:pPr marL="171450" indent="-171450">
              <a:buFont typeface="Arial" panose="020B0604020202020204" pitchFamily="34" charset="0"/>
              <a:buChar char="•"/>
            </a:pPr>
            <a:r>
              <a:rPr lang="en-US" sz="1100" dirty="0" smtClean="0">
                <a:solidFill>
                  <a:srgbClr val="000000"/>
                </a:solidFill>
              </a:rPr>
              <a:t>Cavitation</a:t>
            </a:r>
          </a:p>
        </p:txBody>
      </p:sp>
      <p:sp>
        <p:nvSpPr>
          <p:cNvPr id="31" name="TextBox 30"/>
          <p:cNvSpPr txBox="1"/>
          <p:nvPr/>
        </p:nvSpPr>
        <p:spPr>
          <a:xfrm>
            <a:off x="4831932" y="4084931"/>
            <a:ext cx="2057400" cy="769441"/>
          </a:xfrm>
          <a:prstGeom prst="rect">
            <a:avLst/>
          </a:prstGeom>
          <a:noFill/>
        </p:spPr>
        <p:txBody>
          <a:bodyPr wrap="square" rtlCol="0">
            <a:spAutoFit/>
          </a:bodyPr>
          <a:lstStyle/>
          <a:p>
            <a:pPr marL="171450" indent="-171450">
              <a:buFont typeface="Arial" panose="020B0604020202020204" pitchFamily="34" charset="0"/>
              <a:buChar char="•"/>
            </a:pPr>
            <a:r>
              <a:rPr lang="en-US" sz="1100" dirty="0" smtClean="0">
                <a:solidFill>
                  <a:srgbClr val="000000"/>
                </a:solidFill>
              </a:rPr>
              <a:t>TTF-1 (+)</a:t>
            </a:r>
          </a:p>
          <a:p>
            <a:pPr marL="171450" indent="-171450">
              <a:buFont typeface="Arial" panose="020B0604020202020204" pitchFamily="34" charset="0"/>
              <a:buChar char="•"/>
            </a:pPr>
            <a:r>
              <a:rPr lang="en-US" sz="1100" dirty="0">
                <a:solidFill>
                  <a:srgbClr val="000000"/>
                </a:solidFill>
              </a:rPr>
              <a:t>p</a:t>
            </a:r>
            <a:r>
              <a:rPr lang="en-US" sz="1100" dirty="0" smtClean="0">
                <a:solidFill>
                  <a:srgbClr val="000000"/>
                </a:solidFill>
              </a:rPr>
              <a:t>63     (-)</a:t>
            </a:r>
          </a:p>
          <a:p>
            <a:pPr marL="171450" indent="-171450">
              <a:buFont typeface="Arial" panose="020B0604020202020204" pitchFamily="34" charset="0"/>
              <a:buChar char="•"/>
            </a:pPr>
            <a:r>
              <a:rPr lang="en-US" sz="1100" dirty="0" smtClean="0">
                <a:solidFill>
                  <a:srgbClr val="000000"/>
                </a:solidFill>
              </a:rPr>
              <a:t>CK7    (+)</a:t>
            </a:r>
          </a:p>
          <a:p>
            <a:pPr marL="171450" indent="-171450">
              <a:buFont typeface="Arial" panose="020B0604020202020204" pitchFamily="34" charset="0"/>
              <a:buChar char="•"/>
            </a:pPr>
            <a:r>
              <a:rPr lang="en-US" sz="1100" dirty="0" smtClean="0">
                <a:solidFill>
                  <a:srgbClr val="000000"/>
                </a:solidFill>
              </a:rPr>
              <a:t>CK20  (-)</a:t>
            </a:r>
          </a:p>
        </p:txBody>
      </p:sp>
      <p:sp>
        <p:nvSpPr>
          <p:cNvPr id="37" name="Freeform 36"/>
          <p:cNvSpPr/>
          <p:nvPr/>
        </p:nvSpPr>
        <p:spPr>
          <a:xfrm>
            <a:off x="2636520" y="1798320"/>
            <a:ext cx="4815840" cy="182880"/>
          </a:xfrm>
          <a:custGeom>
            <a:avLst/>
            <a:gdLst>
              <a:gd name="connsiteX0" fmla="*/ 0 w 4815840"/>
              <a:gd name="connsiteY0" fmla="*/ 167640 h 182880"/>
              <a:gd name="connsiteX1" fmla="*/ 0 w 4815840"/>
              <a:gd name="connsiteY1" fmla="*/ 0 h 182880"/>
              <a:gd name="connsiteX2" fmla="*/ 4815840 w 4815840"/>
              <a:gd name="connsiteY2" fmla="*/ 0 h 182880"/>
              <a:gd name="connsiteX3" fmla="*/ 4815840 w 4815840"/>
              <a:gd name="connsiteY3" fmla="*/ 182880 h 182880"/>
            </a:gdLst>
            <a:ahLst/>
            <a:cxnLst>
              <a:cxn ang="0">
                <a:pos x="connsiteX0" y="connsiteY0"/>
              </a:cxn>
              <a:cxn ang="0">
                <a:pos x="connsiteX1" y="connsiteY1"/>
              </a:cxn>
              <a:cxn ang="0">
                <a:pos x="connsiteX2" y="connsiteY2"/>
              </a:cxn>
              <a:cxn ang="0">
                <a:pos x="connsiteX3" y="connsiteY3"/>
              </a:cxn>
            </a:cxnLst>
            <a:rect l="l" t="t" r="r" b="b"/>
            <a:pathLst>
              <a:path w="4815840" h="182880">
                <a:moveTo>
                  <a:pt x="0" y="167640"/>
                </a:moveTo>
                <a:lnTo>
                  <a:pt x="0" y="0"/>
                </a:lnTo>
                <a:lnTo>
                  <a:pt x="4815840" y="0"/>
                </a:lnTo>
                <a:lnTo>
                  <a:pt x="4815840" y="182880"/>
                </a:lnTo>
              </a:path>
            </a:pathLst>
          </a:custGeom>
          <a:noFill/>
          <a:ln w="3810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Freeform 37"/>
          <p:cNvSpPr/>
          <p:nvPr/>
        </p:nvSpPr>
        <p:spPr>
          <a:xfrm>
            <a:off x="4869180" y="1805940"/>
            <a:ext cx="0" cy="175260"/>
          </a:xfrm>
          <a:custGeom>
            <a:avLst/>
            <a:gdLst>
              <a:gd name="connsiteX0" fmla="*/ 0 w 0"/>
              <a:gd name="connsiteY0" fmla="*/ 0 h 175260"/>
              <a:gd name="connsiteX1" fmla="*/ 0 w 0"/>
              <a:gd name="connsiteY1" fmla="*/ 175260 h 175260"/>
            </a:gdLst>
            <a:ahLst/>
            <a:cxnLst>
              <a:cxn ang="0">
                <a:pos x="connsiteX0" y="connsiteY0"/>
              </a:cxn>
              <a:cxn ang="0">
                <a:pos x="connsiteX1" y="connsiteY1"/>
              </a:cxn>
            </a:cxnLst>
            <a:rect l="l" t="t" r="r" b="b"/>
            <a:pathLst>
              <a:path h="175260">
                <a:moveTo>
                  <a:pt x="0" y="0"/>
                </a:moveTo>
                <a:lnTo>
                  <a:pt x="0" y="175260"/>
                </a:lnTo>
              </a:path>
            </a:pathLst>
          </a:custGeom>
          <a:noFill/>
          <a:ln w="3810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Freeform 38"/>
          <p:cNvSpPr/>
          <p:nvPr/>
        </p:nvSpPr>
        <p:spPr>
          <a:xfrm>
            <a:off x="3916680" y="1554480"/>
            <a:ext cx="0" cy="243840"/>
          </a:xfrm>
          <a:custGeom>
            <a:avLst/>
            <a:gdLst>
              <a:gd name="connsiteX0" fmla="*/ 0 w 0"/>
              <a:gd name="connsiteY0" fmla="*/ 0 h 243840"/>
              <a:gd name="connsiteX1" fmla="*/ 0 w 0"/>
              <a:gd name="connsiteY1" fmla="*/ 243840 h 243840"/>
            </a:gdLst>
            <a:ahLst/>
            <a:cxnLst>
              <a:cxn ang="0">
                <a:pos x="connsiteX0" y="connsiteY0"/>
              </a:cxn>
              <a:cxn ang="0">
                <a:pos x="connsiteX1" y="connsiteY1"/>
              </a:cxn>
            </a:cxnLst>
            <a:rect l="l" t="t" r="r" b="b"/>
            <a:pathLst>
              <a:path h="243840">
                <a:moveTo>
                  <a:pt x="0" y="0"/>
                </a:moveTo>
                <a:lnTo>
                  <a:pt x="0" y="243840"/>
                </a:lnTo>
              </a:path>
            </a:pathLst>
          </a:custGeom>
          <a:noFill/>
          <a:ln w="3810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extBox 4"/>
          <p:cNvSpPr txBox="1"/>
          <p:nvPr/>
        </p:nvSpPr>
        <p:spPr>
          <a:xfrm>
            <a:off x="2916784" y="1228189"/>
            <a:ext cx="2057400" cy="369332"/>
          </a:xfrm>
          <a:prstGeom prst="rect">
            <a:avLst/>
          </a:prstGeom>
          <a:solidFill>
            <a:schemeClr val="accent1"/>
          </a:solidFill>
          <a:ln w="38100" cap="flat" cmpd="sng" algn="ctr">
            <a:noFill/>
            <a:prstDash val="solid"/>
            <a:round/>
            <a:headEnd type="none" w="med" len="med"/>
            <a:tailEnd type="none" w="med" len="med"/>
          </a:ln>
        </p:spPr>
        <p:txBody>
          <a:bodyPr wrap="square" rtlCol="0">
            <a:spAutoFit/>
          </a:bodyPr>
          <a:lstStyle/>
          <a:p>
            <a:pPr algn="ctr"/>
            <a:r>
              <a:rPr lang="en-US" dirty="0" smtClean="0">
                <a:solidFill>
                  <a:schemeClr val="bg1"/>
                </a:solidFill>
              </a:rPr>
              <a:t>Lung Cancer</a:t>
            </a:r>
            <a:endParaRPr lang="en-US" dirty="0">
              <a:solidFill>
                <a:schemeClr val="bg1"/>
              </a:solidFill>
            </a:endParaRPr>
          </a:p>
        </p:txBody>
      </p:sp>
      <p:sp>
        <p:nvSpPr>
          <p:cNvPr id="14" name="TextBox 13"/>
          <p:cNvSpPr txBox="1"/>
          <p:nvPr/>
        </p:nvSpPr>
        <p:spPr>
          <a:xfrm>
            <a:off x="1989676" y="1963232"/>
            <a:ext cx="1295400" cy="523220"/>
          </a:xfrm>
          <a:prstGeom prst="rect">
            <a:avLst/>
          </a:prstGeom>
          <a:solidFill>
            <a:schemeClr val="bg2"/>
          </a:solidFill>
          <a:ln w="38100" cap="flat" cmpd="sng" algn="ctr">
            <a:noFill/>
            <a:prstDash val="solid"/>
            <a:round/>
            <a:headEnd type="none" w="med" len="med"/>
            <a:tailEnd type="none" w="med" len="med"/>
          </a:ln>
        </p:spPr>
        <p:txBody>
          <a:bodyPr wrap="square" rtlCol="0">
            <a:spAutoFit/>
          </a:bodyPr>
          <a:lstStyle/>
          <a:p>
            <a:pPr algn="ctr"/>
            <a:r>
              <a:rPr lang="en-US" sz="1400" dirty="0" smtClean="0">
                <a:solidFill>
                  <a:srgbClr val="000000"/>
                </a:solidFill>
              </a:rPr>
              <a:t>Small Cell (≈10%-15%)</a:t>
            </a:r>
            <a:endParaRPr lang="en-US" sz="1400" dirty="0">
              <a:solidFill>
                <a:srgbClr val="000000"/>
              </a:solidFill>
            </a:endParaRPr>
          </a:p>
        </p:txBody>
      </p:sp>
      <p:sp>
        <p:nvSpPr>
          <p:cNvPr id="34" name="TextBox 33"/>
          <p:cNvSpPr txBox="1"/>
          <p:nvPr/>
        </p:nvSpPr>
        <p:spPr>
          <a:xfrm>
            <a:off x="6553200" y="1963232"/>
            <a:ext cx="1981200" cy="523220"/>
          </a:xfrm>
          <a:prstGeom prst="rect">
            <a:avLst/>
          </a:prstGeom>
          <a:solidFill>
            <a:schemeClr val="bg2"/>
          </a:solidFill>
          <a:ln w="38100" cap="flat" cmpd="sng" algn="ctr">
            <a:noFill/>
            <a:prstDash val="solid"/>
            <a:round/>
            <a:headEnd type="none" w="med" len="med"/>
            <a:tailEnd type="none" w="med" len="med"/>
          </a:ln>
        </p:spPr>
        <p:txBody>
          <a:bodyPr wrap="square" rtlCol="0">
            <a:spAutoFit/>
          </a:bodyPr>
          <a:lstStyle/>
          <a:p>
            <a:pPr algn="ctr"/>
            <a:r>
              <a:rPr lang="en-US" sz="1400" dirty="0" smtClean="0">
                <a:solidFill>
                  <a:srgbClr val="000000"/>
                </a:solidFill>
              </a:rPr>
              <a:t>Others (&lt;5%)</a:t>
            </a:r>
          </a:p>
          <a:p>
            <a:pPr algn="ctr"/>
            <a:r>
              <a:rPr lang="en-US" sz="1400" dirty="0" smtClean="0">
                <a:solidFill>
                  <a:srgbClr val="000000"/>
                </a:solidFill>
              </a:rPr>
              <a:t>(eg, carcinoid)</a:t>
            </a:r>
            <a:endParaRPr lang="en-US" sz="1400" dirty="0">
              <a:solidFill>
                <a:srgbClr val="000000"/>
              </a:solidFill>
            </a:endParaRPr>
          </a:p>
        </p:txBody>
      </p:sp>
      <p:sp>
        <p:nvSpPr>
          <p:cNvPr id="40" name="Freeform 39"/>
          <p:cNvSpPr/>
          <p:nvPr/>
        </p:nvSpPr>
        <p:spPr>
          <a:xfrm>
            <a:off x="2636520" y="2835165"/>
            <a:ext cx="4815840" cy="182880"/>
          </a:xfrm>
          <a:custGeom>
            <a:avLst/>
            <a:gdLst>
              <a:gd name="connsiteX0" fmla="*/ 0 w 4815840"/>
              <a:gd name="connsiteY0" fmla="*/ 167640 h 182880"/>
              <a:gd name="connsiteX1" fmla="*/ 0 w 4815840"/>
              <a:gd name="connsiteY1" fmla="*/ 0 h 182880"/>
              <a:gd name="connsiteX2" fmla="*/ 4815840 w 4815840"/>
              <a:gd name="connsiteY2" fmla="*/ 0 h 182880"/>
              <a:gd name="connsiteX3" fmla="*/ 4815840 w 4815840"/>
              <a:gd name="connsiteY3" fmla="*/ 182880 h 182880"/>
            </a:gdLst>
            <a:ahLst/>
            <a:cxnLst>
              <a:cxn ang="0">
                <a:pos x="connsiteX0" y="connsiteY0"/>
              </a:cxn>
              <a:cxn ang="0">
                <a:pos x="connsiteX1" y="connsiteY1"/>
              </a:cxn>
              <a:cxn ang="0">
                <a:pos x="connsiteX2" y="connsiteY2"/>
              </a:cxn>
              <a:cxn ang="0">
                <a:pos x="connsiteX3" y="connsiteY3"/>
              </a:cxn>
            </a:cxnLst>
            <a:rect l="l" t="t" r="r" b="b"/>
            <a:pathLst>
              <a:path w="4815840" h="182880">
                <a:moveTo>
                  <a:pt x="0" y="167640"/>
                </a:moveTo>
                <a:lnTo>
                  <a:pt x="0" y="0"/>
                </a:lnTo>
                <a:lnTo>
                  <a:pt x="4815840" y="0"/>
                </a:lnTo>
                <a:lnTo>
                  <a:pt x="4815840" y="182880"/>
                </a:lnTo>
              </a:path>
            </a:pathLst>
          </a:custGeom>
          <a:noFill/>
          <a:ln w="3810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Freeform 40"/>
          <p:cNvSpPr/>
          <p:nvPr/>
        </p:nvSpPr>
        <p:spPr>
          <a:xfrm>
            <a:off x="4869179" y="2441923"/>
            <a:ext cx="45719" cy="393242"/>
          </a:xfrm>
          <a:custGeom>
            <a:avLst/>
            <a:gdLst>
              <a:gd name="connsiteX0" fmla="*/ 0 w 0"/>
              <a:gd name="connsiteY0" fmla="*/ 0 h 175260"/>
              <a:gd name="connsiteX1" fmla="*/ 0 w 0"/>
              <a:gd name="connsiteY1" fmla="*/ 175260 h 175260"/>
            </a:gdLst>
            <a:ahLst/>
            <a:cxnLst>
              <a:cxn ang="0">
                <a:pos x="connsiteX0" y="connsiteY0"/>
              </a:cxn>
              <a:cxn ang="0">
                <a:pos x="connsiteX1" y="connsiteY1"/>
              </a:cxn>
            </a:cxnLst>
            <a:rect l="l" t="t" r="r" b="b"/>
            <a:pathLst>
              <a:path h="175260">
                <a:moveTo>
                  <a:pt x="0" y="0"/>
                </a:moveTo>
                <a:lnTo>
                  <a:pt x="0" y="175260"/>
                </a:lnTo>
              </a:path>
            </a:pathLst>
          </a:custGeom>
          <a:noFill/>
          <a:ln w="3810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TextBox 14"/>
          <p:cNvSpPr txBox="1"/>
          <p:nvPr/>
        </p:nvSpPr>
        <p:spPr>
          <a:xfrm>
            <a:off x="3395138" y="1963232"/>
            <a:ext cx="3048000" cy="523220"/>
          </a:xfrm>
          <a:prstGeom prst="rect">
            <a:avLst/>
          </a:prstGeom>
          <a:solidFill>
            <a:schemeClr val="bg2"/>
          </a:solidFill>
          <a:ln w="38100" cap="flat" cmpd="sng" algn="ctr">
            <a:noFill/>
            <a:prstDash val="solid"/>
            <a:round/>
            <a:headEnd type="none" w="med" len="med"/>
            <a:tailEnd type="none" w="med" len="med"/>
          </a:ln>
        </p:spPr>
        <p:txBody>
          <a:bodyPr wrap="square" rtlCol="0">
            <a:spAutoFit/>
          </a:bodyPr>
          <a:lstStyle/>
          <a:p>
            <a:pPr algn="ctr"/>
            <a:r>
              <a:rPr lang="en-US" sz="1400" dirty="0" smtClean="0">
                <a:solidFill>
                  <a:srgbClr val="000000"/>
                </a:solidFill>
              </a:rPr>
              <a:t>NSCLC</a:t>
            </a:r>
            <a:br>
              <a:rPr lang="en-US" sz="1400" dirty="0" smtClean="0">
                <a:solidFill>
                  <a:srgbClr val="000000"/>
                </a:solidFill>
              </a:rPr>
            </a:br>
            <a:r>
              <a:rPr lang="en-US" sz="1400" dirty="0" smtClean="0">
                <a:solidFill>
                  <a:srgbClr val="000000"/>
                </a:solidFill>
              </a:rPr>
              <a:t>(85%-90%)</a:t>
            </a:r>
            <a:r>
              <a:rPr lang="en-US" sz="1400" baseline="30000" dirty="0" smtClean="0">
                <a:solidFill>
                  <a:srgbClr val="000000"/>
                </a:solidFill>
              </a:rPr>
              <a:t>1</a:t>
            </a:r>
            <a:endParaRPr lang="en-US" sz="1400" dirty="0">
              <a:solidFill>
                <a:srgbClr val="000000"/>
              </a:solidFill>
            </a:endParaRPr>
          </a:p>
        </p:txBody>
      </p:sp>
    </p:spTree>
    <p:extLst>
      <p:ext uri="{BB962C8B-B14F-4D97-AF65-F5344CB8AC3E}">
        <p14:creationId xmlns:p14="http://schemas.microsoft.com/office/powerpoint/2010/main" val="25405315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de-DE" smtClean="0"/>
              <a:t>Squamous Cell Carcinoma of the Lung</a:t>
            </a:r>
            <a:endParaRPr lang="de-DE" dirty="0"/>
          </a:p>
        </p:txBody>
      </p:sp>
      <p:sp>
        <p:nvSpPr>
          <p:cNvPr id="4" name="Content Placeholder 5"/>
          <p:cNvSpPr>
            <a:spLocks noGrp="1"/>
          </p:cNvSpPr>
          <p:nvPr>
            <p:ph idx="1"/>
          </p:nvPr>
        </p:nvSpPr>
        <p:spPr>
          <a:xfrm>
            <a:off x="430823" y="1337542"/>
            <a:ext cx="8276449" cy="4707657"/>
          </a:xfrm>
        </p:spPr>
        <p:txBody>
          <a:bodyPr/>
          <a:lstStyle/>
          <a:p>
            <a:r>
              <a:rPr lang="en-US" sz="2000" dirty="0" smtClean="0">
                <a:solidFill>
                  <a:schemeClr val="tx1"/>
                </a:solidFill>
              </a:rPr>
              <a:t>Type of NSCLC formed from reserve cells—round cells that replace injured or damaged cells in the lining of the bronchi, the lung’s major airways</a:t>
            </a:r>
            <a:r>
              <a:rPr lang="en-US" sz="2000" baseline="30000" dirty="0" smtClean="0">
                <a:solidFill>
                  <a:schemeClr val="tx1"/>
                </a:solidFill>
              </a:rPr>
              <a:t>1</a:t>
            </a:r>
          </a:p>
          <a:p>
            <a:pPr>
              <a:spcBef>
                <a:spcPts val="2400"/>
              </a:spcBef>
            </a:pPr>
            <a:r>
              <a:rPr lang="en-US" sz="2000" dirty="0" smtClean="0">
                <a:solidFill>
                  <a:schemeClr val="tx1"/>
                </a:solidFill>
              </a:rPr>
              <a:t>Usually occurs in the lung’s central portions or in one of the main airway branches, leading to symptoms of cough, dyspnoea, atelectasis, obstructive pneumonia and haemoptysis</a:t>
            </a:r>
            <a:r>
              <a:rPr lang="en-US" sz="2000" baseline="30000" dirty="0" smtClean="0">
                <a:solidFill>
                  <a:schemeClr val="tx1"/>
                </a:solidFill>
              </a:rPr>
              <a:t>1</a:t>
            </a:r>
          </a:p>
          <a:p>
            <a:pPr>
              <a:spcBef>
                <a:spcPts val="2400"/>
              </a:spcBef>
            </a:pPr>
            <a:r>
              <a:rPr lang="en-US" sz="2000" dirty="0" smtClean="0">
                <a:solidFill>
                  <a:schemeClr val="tx1"/>
                </a:solidFill>
              </a:rPr>
              <a:t>Treatment options are limited and SCC of the lung is associated with a poor prognosis</a:t>
            </a:r>
            <a:r>
              <a:rPr lang="en-US" sz="2000" baseline="30000" dirty="0" smtClean="0">
                <a:solidFill>
                  <a:schemeClr val="tx1"/>
                </a:solidFill>
              </a:rPr>
              <a:t>2,3</a:t>
            </a:r>
            <a:r>
              <a:rPr lang="en-US" sz="2000" dirty="0" smtClean="0">
                <a:solidFill>
                  <a:schemeClr val="tx1"/>
                </a:solidFill>
              </a:rPr>
              <a:t>:</a:t>
            </a:r>
          </a:p>
          <a:p>
            <a:pPr lvl="1"/>
            <a:r>
              <a:rPr lang="en-US" dirty="0" smtClean="0">
                <a:solidFill>
                  <a:schemeClr val="tx1"/>
                </a:solidFill>
              </a:rPr>
              <a:t>Median OS after diagnosis of advanced disease is around 4 months</a:t>
            </a:r>
            <a:r>
              <a:rPr lang="en-US" baseline="30000" dirty="0" smtClean="0">
                <a:solidFill>
                  <a:schemeClr val="tx1"/>
                </a:solidFill>
              </a:rPr>
              <a:t>3</a:t>
            </a:r>
          </a:p>
          <a:p>
            <a:pPr lvl="1"/>
            <a:r>
              <a:rPr lang="en-US" dirty="0" smtClean="0">
                <a:solidFill>
                  <a:schemeClr val="tx1"/>
                </a:solidFill>
              </a:rPr>
              <a:t>The 5-year survival is ≈1.6%</a:t>
            </a:r>
            <a:r>
              <a:rPr lang="en-US" baseline="30000" dirty="0" smtClean="0">
                <a:solidFill>
                  <a:schemeClr val="tx1"/>
                </a:solidFill>
              </a:rPr>
              <a:t>3</a:t>
            </a:r>
            <a:endParaRPr lang="en-US" baseline="30000" dirty="0">
              <a:solidFill>
                <a:schemeClr val="tx1"/>
              </a:solidFill>
            </a:endParaRPr>
          </a:p>
        </p:txBody>
      </p:sp>
      <p:sp>
        <p:nvSpPr>
          <p:cNvPr id="3" name="TextBox 2"/>
          <p:cNvSpPr txBox="1"/>
          <p:nvPr/>
        </p:nvSpPr>
        <p:spPr>
          <a:xfrm>
            <a:off x="205922" y="6205835"/>
            <a:ext cx="7159307" cy="461665"/>
          </a:xfrm>
          <a:prstGeom prst="rect">
            <a:avLst/>
          </a:prstGeom>
          <a:noFill/>
        </p:spPr>
        <p:txBody>
          <a:bodyPr wrap="square" lIns="0" tIns="0" rIns="0" bIns="0" rtlCol="0" anchor="b" anchorCtr="0">
            <a:spAutoFit/>
          </a:bodyPr>
          <a:lstStyle/>
          <a:p>
            <a:r>
              <a:rPr lang="de-DE" sz="1000" dirty="0" smtClean="0"/>
              <a:t>1. Oliver et al. </a:t>
            </a:r>
            <a:r>
              <a:rPr lang="de-DE" sz="1000" i="1" dirty="0" smtClean="0"/>
              <a:t>Am J Clin Oncol</a:t>
            </a:r>
            <a:r>
              <a:rPr lang="de-DE" sz="1000" dirty="0" smtClean="0"/>
              <a:t>. 2015;38:220.</a:t>
            </a:r>
          </a:p>
          <a:p>
            <a:r>
              <a:rPr lang="en-GB" sz="1000" dirty="0" smtClean="0"/>
              <a:t>2. </a:t>
            </a:r>
            <a:r>
              <a:rPr lang="en-GB" sz="1000" i="1" dirty="0" smtClean="0"/>
              <a:t>Cancer </a:t>
            </a:r>
            <a:r>
              <a:rPr lang="en-GB" sz="1000" i="1" dirty="0"/>
              <a:t>Monthly</a:t>
            </a:r>
            <a:r>
              <a:rPr lang="en-GB" sz="1000" dirty="0"/>
              <a:t>. Lung Cancer (NSCLC). </a:t>
            </a:r>
            <a:r>
              <a:rPr lang="en-GB" sz="1000" dirty="0" smtClean="0"/>
              <a:t>http</a:t>
            </a:r>
            <a:r>
              <a:rPr lang="en-GB" sz="1000" dirty="0"/>
              <a:t>://www.cancermonthly.com/cancer_basics/lung.asp. </a:t>
            </a:r>
            <a:r>
              <a:rPr lang="en-GB" sz="1000" dirty="0" smtClean="0"/>
              <a:t>Accessed April 20, </a:t>
            </a:r>
            <a:r>
              <a:rPr lang="en-GB" sz="1000" dirty="0"/>
              <a:t>2015. </a:t>
            </a:r>
            <a:endParaRPr lang="en-GB" sz="1000" dirty="0" smtClean="0"/>
          </a:p>
          <a:p>
            <a:r>
              <a:rPr lang="en-GB" sz="1000" dirty="0" smtClean="0"/>
              <a:t>3. Cetin </a:t>
            </a:r>
            <a:r>
              <a:rPr lang="en-GB" sz="1000" dirty="0"/>
              <a:t>et al. </a:t>
            </a:r>
            <a:r>
              <a:rPr lang="en-GB" sz="1000" i="1" dirty="0" smtClean="0"/>
              <a:t>Clin </a:t>
            </a:r>
            <a:r>
              <a:rPr lang="en-GB" sz="1000" i="1" dirty="0"/>
              <a:t>Epidemiol</a:t>
            </a:r>
            <a:r>
              <a:rPr lang="en-GB" sz="1000" dirty="0"/>
              <a:t>. </a:t>
            </a:r>
            <a:r>
              <a:rPr lang="en-GB" sz="1000" dirty="0" smtClean="0"/>
              <a:t>2011;3:139.</a:t>
            </a:r>
            <a:endParaRPr lang="en-GB" sz="1000" dirty="0"/>
          </a:p>
        </p:txBody>
      </p:sp>
    </p:spTree>
    <p:extLst>
      <p:ext uri="{BB962C8B-B14F-4D97-AF65-F5344CB8AC3E}">
        <p14:creationId xmlns:p14="http://schemas.microsoft.com/office/powerpoint/2010/main" val="17722853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SCC of the Lung Is a Genetically Complex Tumour</a:t>
            </a:r>
            <a:endParaRPr lang="en-US" dirty="0"/>
          </a:p>
        </p:txBody>
      </p:sp>
      <p:grpSp>
        <p:nvGrpSpPr>
          <p:cNvPr id="13" name="Group 12"/>
          <p:cNvGrpSpPr/>
          <p:nvPr/>
        </p:nvGrpSpPr>
        <p:grpSpPr>
          <a:xfrm>
            <a:off x="868680" y="1241659"/>
            <a:ext cx="6525722" cy="5093732"/>
            <a:chOff x="1485900" y="1355559"/>
            <a:chExt cx="6525722" cy="5093732"/>
          </a:xfrm>
        </p:grpSpPr>
        <p:pic>
          <p:nvPicPr>
            <p:cNvPr id="4" name="Picture 2"/>
            <p:cNvPicPr>
              <a:picLocks noChangeAspect="1" noChangeArrowheads="1"/>
            </p:cNvPicPr>
            <p:nvPr/>
          </p:nvPicPr>
          <p:blipFill rotWithShape="1">
            <a:blip r:embed="rId2">
              <a:extLst>
                <a:ext uri="{BEBA8EAE-BF5A-486C-A8C5-ECC9F3942E4B}">
                  <a14:imgProps xmlns:a14="http://schemas.microsoft.com/office/drawing/2010/main">
                    <a14:imgLayer r:embed="rId3">
                      <a14:imgEffect>
                        <a14:sharpenSoften amount="25000"/>
                      </a14:imgEffect>
                    </a14:imgLayer>
                  </a14:imgProps>
                </a:ext>
                <a:ext uri="{28A0092B-C50C-407E-A947-70E740481C1C}">
                  <a14:useLocalDpi xmlns:a14="http://schemas.microsoft.com/office/drawing/2010/main" val="0"/>
                </a:ext>
              </a:extLst>
            </a:blip>
            <a:srcRect l="13501" t="27907" r="44499" b="14419"/>
            <a:stretch/>
          </p:blipFill>
          <p:spPr bwMode="auto">
            <a:xfrm>
              <a:off x="1485900" y="1724891"/>
              <a:ext cx="6400800" cy="47244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2" name="Group 11"/>
            <p:cNvGrpSpPr/>
            <p:nvPr/>
          </p:nvGrpSpPr>
          <p:grpSpPr>
            <a:xfrm>
              <a:off x="2514599" y="1355559"/>
              <a:ext cx="5497023" cy="3232481"/>
              <a:chOff x="2514599" y="1355559"/>
              <a:chExt cx="5497023" cy="3232481"/>
            </a:xfrm>
          </p:grpSpPr>
          <p:sp>
            <p:nvSpPr>
              <p:cNvPr id="6" name="TextBox 5"/>
              <p:cNvSpPr txBox="1"/>
              <p:nvPr/>
            </p:nvSpPr>
            <p:spPr>
              <a:xfrm>
                <a:off x="2514599" y="1355559"/>
                <a:ext cx="4942379" cy="369332"/>
              </a:xfrm>
              <a:prstGeom prst="rect">
                <a:avLst/>
              </a:prstGeom>
              <a:noFill/>
            </p:spPr>
            <p:txBody>
              <a:bodyPr wrap="none" rtlCol="0">
                <a:spAutoFit/>
              </a:bodyPr>
              <a:lstStyle/>
              <a:p>
                <a:r>
                  <a:rPr lang="en-US" dirty="0" smtClean="0">
                    <a:solidFill>
                      <a:srgbClr val="000000"/>
                    </a:solidFill>
                  </a:rPr>
                  <a:t>SCC has a very high rate of somatic mutations</a:t>
                </a:r>
                <a:endParaRPr lang="en-US" dirty="0">
                  <a:solidFill>
                    <a:srgbClr val="000000"/>
                  </a:solidFill>
                </a:endParaRPr>
              </a:p>
            </p:txBody>
          </p:sp>
          <p:sp>
            <p:nvSpPr>
              <p:cNvPr id="7" name="TextBox 6"/>
              <p:cNvSpPr txBox="1"/>
              <p:nvPr/>
            </p:nvSpPr>
            <p:spPr>
              <a:xfrm>
                <a:off x="7162800" y="3962400"/>
                <a:ext cx="848822" cy="381000"/>
              </a:xfrm>
              <a:prstGeom prst="rect">
                <a:avLst/>
              </a:prstGeom>
              <a:noFill/>
            </p:spPr>
            <p:txBody>
              <a:bodyPr wrap="square" rtlCol="0">
                <a:spAutoFit/>
              </a:bodyPr>
              <a:lstStyle/>
              <a:p>
                <a:pPr algn="ctr"/>
                <a:r>
                  <a:rPr lang="en-US" dirty="0" smtClean="0">
                    <a:solidFill>
                      <a:srgbClr val="FF0000"/>
                    </a:solidFill>
                  </a:rPr>
                  <a:t>SCC</a:t>
                </a:r>
                <a:endParaRPr lang="en-US" dirty="0">
                  <a:solidFill>
                    <a:srgbClr val="FF0000"/>
                  </a:solidFill>
                </a:endParaRPr>
              </a:p>
            </p:txBody>
          </p:sp>
          <p:cxnSp>
            <p:nvCxnSpPr>
              <p:cNvPr id="9" name="Straight Arrow Connector 8"/>
              <p:cNvCxnSpPr/>
              <p:nvPr/>
            </p:nvCxnSpPr>
            <p:spPr bwMode="auto">
              <a:xfrm flipV="1">
                <a:off x="6477000" y="3810000"/>
                <a:ext cx="0" cy="342900"/>
              </a:xfrm>
              <a:prstGeom prst="straightConnector1">
                <a:avLst/>
              </a:prstGeom>
              <a:solidFill>
                <a:schemeClr val="accent1"/>
              </a:solidFill>
              <a:ln w="28575" cap="flat" cmpd="sng" algn="ctr">
                <a:solidFill>
                  <a:srgbClr val="0070C0"/>
                </a:solidFill>
                <a:prstDash val="solid"/>
                <a:round/>
                <a:headEnd type="none" w="med" len="med"/>
                <a:tailEnd type="arrow"/>
              </a:ln>
              <a:effectLst/>
            </p:spPr>
          </p:cxnSp>
          <p:sp>
            <p:nvSpPr>
              <p:cNvPr id="10" name="TextBox 9"/>
              <p:cNvSpPr txBox="1"/>
              <p:nvPr/>
            </p:nvSpPr>
            <p:spPr>
              <a:xfrm>
                <a:off x="6096000" y="4218708"/>
                <a:ext cx="851515" cy="369332"/>
              </a:xfrm>
              <a:prstGeom prst="rect">
                <a:avLst/>
              </a:prstGeom>
              <a:noFill/>
            </p:spPr>
            <p:txBody>
              <a:bodyPr wrap="none" rtlCol="0">
                <a:spAutoFit/>
              </a:bodyPr>
              <a:lstStyle/>
              <a:p>
                <a:r>
                  <a:rPr lang="en-US" dirty="0" smtClean="0">
                    <a:solidFill>
                      <a:srgbClr val="0070C0"/>
                    </a:solidFill>
                  </a:rPr>
                  <a:t>Adeno</a:t>
                </a:r>
                <a:endParaRPr lang="en-US" dirty="0">
                  <a:solidFill>
                    <a:srgbClr val="0070C0"/>
                  </a:solidFill>
                </a:endParaRPr>
              </a:p>
            </p:txBody>
          </p:sp>
        </p:grpSp>
      </p:grpSp>
      <p:sp>
        <p:nvSpPr>
          <p:cNvPr id="14" name="TextBox 13"/>
          <p:cNvSpPr txBox="1"/>
          <p:nvPr/>
        </p:nvSpPr>
        <p:spPr>
          <a:xfrm>
            <a:off x="209564" y="6513612"/>
            <a:ext cx="2673809" cy="153888"/>
          </a:xfrm>
          <a:prstGeom prst="rect">
            <a:avLst/>
          </a:prstGeom>
          <a:noFill/>
        </p:spPr>
        <p:txBody>
          <a:bodyPr wrap="none" lIns="0" tIns="0" rIns="0" bIns="0" rtlCol="0" anchor="b" anchorCtr="0">
            <a:spAutoFit/>
          </a:bodyPr>
          <a:lstStyle/>
          <a:p>
            <a:r>
              <a:rPr lang="en-US" sz="1000" dirty="0" smtClean="0">
                <a:solidFill>
                  <a:srgbClr val="000000"/>
                </a:solidFill>
              </a:rPr>
              <a:t>Siddhartha et al. ASCO 2014. Abstract e22195.</a:t>
            </a:r>
            <a:endParaRPr lang="en-US" sz="1000" dirty="0">
              <a:solidFill>
                <a:srgbClr val="000000"/>
              </a:solidFill>
            </a:endParaRPr>
          </a:p>
        </p:txBody>
      </p:sp>
    </p:spTree>
    <p:extLst>
      <p:ext uri="{BB962C8B-B14F-4D97-AF65-F5344CB8AC3E}">
        <p14:creationId xmlns:p14="http://schemas.microsoft.com/office/powerpoint/2010/main" val="25299951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 Same Side Corner Rectangle 5"/>
          <p:cNvSpPr/>
          <p:nvPr/>
        </p:nvSpPr>
        <p:spPr>
          <a:xfrm>
            <a:off x="367361" y="1295400"/>
            <a:ext cx="8439156" cy="381000"/>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aphicFrame>
        <p:nvGraphicFramePr>
          <p:cNvPr id="7" name="Group 111"/>
          <p:cNvGraphicFramePr>
            <a:graphicFrameLocks noGrp="1"/>
          </p:cNvGraphicFramePr>
          <p:nvPr>
            <p:extLst>
              <p:ext uri="{D42A27DB-BD31-4B8C-83A1-F6EECF244321}">
                <p14:modId xmlns:p14="http://schemas.microsoft.com/office/powerpoint/2010/main" val="2511898077"/>
              </p:ext>
            </p:extLst>
          </p:nvPr>
        </p:nvGraphicFramePr>
        <p:xfrm>
          <a:off x="371475" y="1319108"/>
          <a:ext cx="8439150" cy="4374920"/>
        </p:xfrm>
        <a:graphic>
          <a:graphicData uri="http://schemas.openxmlformats.org/drawingml/2006/table">
            <a:tbl>
              <a:tblPr/>
              <a:tblGrid>
                <a:gridCol w="404189"/>
                <a:gridCol w="3492011"/>
                <a:gridCol w="4542950"/>
              </a:tblGrid>
              <a:tr h="344153">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GB" sz="1600" b="1" i="0" u="none" strike="noStrike" cap="none" normalizeH="0" baseline="0" dirty="0" smtClean="0">
                          <a:ln>
                            <a:noFill/>
                          </a:ln>
                          <a:solidFill>
                            <a:srgbClr val="FFFFFF"/>
                          </a:solidFill>
                          <a:effectLst/>
                          <a:latin typeface="Arial" pitchFamily="34" charset="0"/>
                        </a:rPr>
                        <a:t>Classification</a:t>
                      </a:r>
                    </a:p>
                  </a:txBody>
                  <a:tcPr marL="91448" marR="91448" marT="45713" marB="45713" horzOverflow="overflow">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noFill/>
                  </a:tcPr>
                </a:tc>
                <a:tc hMerge="1">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GB" sz="1600" b="1" i="0" u="none" strike="noStrike" cap="none" normalizeH="0" baseline="0" dirty="0" smtClean="0">
                        <a:ln>
                          <a:noFill/>
                        </a:ln>
                        <a:solidFill>
                          <a:srgbClr val="FFFFFF"/>
                        </a:solidFill>
                        <a:effectLst/>
                        <a:latin typeface="Arial" pitchFamily="34"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GB" sz="1600" b="1" i="0" u="none" strike="noStrike" cap="none" normalizeH="0" baseline="0" dirty="0" smtClean="0">
                          <a:ln>
                            <a:noFill/>
                          </a:ln>
                          <a:solidFill>
                            <a:srgbClr val="FFFFFF"/>
                          </a:solidFill>
                          <a:effectLst/>
                          <a:latin typeface="Arial" pitchFamily="34" charset="0"/>
                        </a:rPr>
                        <a:t>Charatheristics</a:t>
                      </a:r>
                      <a:r>
                        <a:rPr kumimoji="0" lang="en-GB" sz="1600" b="1" i="0" u="none" strike="noStrike" cap="none" normalizeH="0" baseline="30000" dirty="0" smtClean="0">
                          <a:ln>
                            <a:noFill/>
                          </a:ln>
                          <a:solidFill>
                            <a:srgbClr val="FFFFFF"/>
                          </a:solidFill>
                          <a:effectLst/>
                          <a:latin typeface="Arial" pitchFamily="34" charset="0"/>
                        </a:rPr>
                        <a:t>1</a:t>
                      </a:r>
                      <a:endParaRPr kumimoji="0" lang="en-GB" sz="1600" b="1" i="0" u="none" strike="noStrike" cap="none" normalizeH="0" baseline="0" dirty="0" smtClean="0">
                        <a:ln>
                          <a:noFill/>
                        </a:ln>
                        <a:solidFill>
                          <a:srgbClr val="FFFFFF"/>
                        </a:solidFill>
                        <a:effectLst/>
                        <a:latin typeface="Arial" pitchFamily="34" charset="0"/>
                      </a:endParaRPr>
                    </a:p>
                  </a:txBody>
                  <a:tcPr marL="91448" marR="91448" marT="45713" marB="45713" horzOverflow="overflow">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noFill/>
                  </a:tcPr>
                </a:tc>
              </a:tr>
              <a:tr h="1181469">
                <a:tc rowSpan="2">
                  <a:txBody>
                    <a:bodyPr/>
                    <a:lstStyle/>
                    <a:p>
                      <a:pPr marL="0" marR="0" lvl="0" indent="0" algn="ctr" defTabSz="914400" rtl="0" eaLnBrk="1" fontAlgn="base" latinLnBrk="0" hangingPunct="1">
                        <a:lnSpc>
                          <a:spcPct val="100000"/>
                        </a:lnSpc>
                        <a:spcBef>
                          <a:spcPct val="0"/>
                        </a:spcBef>
                        <a:spcAft>
                          <a:spcPct val="0"/>
                        </a:spcAft>
                        <a:buClrTx/>
                        <a:buSzTx/>
                        <a:buFont typeface="Arial" pitchFamily="34" charset="0"/>
                        <a:buNone/>
                        <a:tabLst/>
                        <a:defRPr/>
                      </a:pPr>
                      <a:r>
                        <a:rPr lang="en-GB" sz="1600" b="1" dirty="0" smtClean="0"/>
                        <a:t>Non squamous</a:t>
                      </a:r>
                      <a:r>
                        <a:rPr lang="en-GB" sz="1600" b="1" baseline="30000" dirty="0" smtClean="0"/>
                        <a:t>c</a:t>
                      </a:r>
                    </a:p>
                  </a:txBody>
                  <a:tcPr marL="91448" marR="91448" marT="45713" marB="45713" vert="vert270" anchor="ctr" horzOverflow="overflow">
                    <a:lnL w="12700" cap="flat" cmpd="sng" algn="ctr">
                      <a:noFill/>
                      <a:prstDash val="solid"/>
                      <a:round/>
                      <a:headEnd type="none" w="med" len="med"/>
                      <a:tailEnd type="none" w="med" len="med"/>
                    </a:lnL>
                    <a:lnR w="12700" cap="flat" cmpd="sng" algn="ctr">
                      <a:solidFill>
                        <a:schemeClr val="bg2"/>
                      </a:solidFill>
                      <a:prstDash val="solid"/>
                      <a:round/>
                      <a:headEnd type="none" w="med" len="med"/>
                      <a:tailEnd type="none" w="med" len="med"/>
                    </a:lnR>
                    <a:lnT w="38100" cap="flat" cmpd="sng" algn="ctr">
                      <a:noFill/>
                      <a:prstDash val="solid"/>
                      <a:round/>
                      <a:headEnd type="none" w="med" len="med"/>
                      <a:tailEnd type="none" w="med" len="med"/>
                    </a:lnT>
                    <a:lnB w="12700" cap="flat" cmpd="sng" algn="ctr">
                      <a:solidFill>
                        <a:schemeClr val="bg2"/>
                      </a:solidFill>
                      <a:prstDash val="solid"/>
                      <a:round/>
                      <a:headEnd type="none" w="med" len="med"/>
                      <a:tailEnd type="none" w="med" len="med"/>
                    </a:lnB>
                    <a:lnTlToBr>
                      <a:noFill/>
                    </a:lnTlToBr>
                    <a:lnBlToTr>
                      <a:noFill/>
                    </a:lnBlToTr>
                    <a:solidFill>
                      <a:schemeClr val="bg1">
                        <a:lumMod val="95000"/>
                      </a:schemeClr>
                    </a:solidFill>
                  </a:tcPr>
                </a:tc>
                <a:tc>
                  <a:txBody>
                    <a:bodyPr/>
                    <a:lstStyle/>
                    <a:p>
                      <a:pPr marL="0" marR="0" lvl="0" indent="0" algn="l" defTabSz="914400" rtl="0" eaLnBrk="1" fontAlgn="base" latinLnBrk="0" hangingPunct="1">
                        <a:lnSpc>
                          <a:spcPct val="100000"/>
                        </a:lnSpc>
                        <a:spcBef>
                          <a:spcPct val="0"/>
                        </a:spcBef>
                        <a:spcAft>
                          <a:spcPct val="0"/>
                        </a:spcAft>
                        <a:buClrTx/>
                        <a:buSzTx/>
                        <a:buFont typeface="Arial" pitchFamily="34" charset="0"/>
                        <a:buNone/>
                        <a:tabLst/>
                      </a:pPr>
                      <a:r>
                        <a:rPr kumimoji="0" lang="en-GB" sz="1600" b="1" i="0" u="none" strike="noStrike" cap="none" normalizeH="0" baseline="0" dirty="0" smtClean="0">
                          <a:ln>
                            <a:noFill/>
                          </a:ln>
                          <a:solidFill>
                            <a:srgbClr val="000000"/>
                          </a:solidFill>
                          <a:effectLst/>
                          <a:latin typeface="Arial" pitchFamily="34" charset="0"/>
                        </a:rPr>
                        <a:t>Adenocarcinoma</a:t>
                      </a:r>
                      <a:br>
                        <a:rPr kumimoji="0" lang="en-GB" sz="1600" b="1" i="0" u="none" strike="noStrike" cap="none" normalizeH="0" baseline="0" dirty="0" smtClean="0">
                          <a:ln>
                            <a:noFill/>
                          </a:ln>
                          <a:solidFill>
                            <a:srgbClr val="000000"/>
                          </a:solidFill>
                          <a:effectLst/>
                          <a:latin typeface="Arial" pitchFamily="34" charset="0"/>
                        </a:rPr>
                      </a:br>
                      <a:r>
                        <a:rPr lang="en-GB" sz="1600" b="1" dirty="0" smtClean="0"/>
                        <a:t>50%</a:t>
                      </a:r>
                      <a:r>
                        <a:rPr lang="en-GB" sz="1600" b="1" baseline="30000" dirty="0" smtClean="0"/>
                        <a:t>a</a:t>
                      </a:r>
                    </a:p>
                  </a:txBody>
                  <a:tcPr marL="91448" marR="91448" marT="45713" marB="45713" anchor="ctr" horzOverflow="overflow">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38100" cap="flat" cmpd="sng" algn="ctr">
                      <a:noFill/>
                      <a:prstDash val="solid"/>
                      <a:round/>
                      <a:headEnd type="none" w="med" len="med"/>
                      <a:tailEnd type="none" w="med" len="med"/>
                    </a:lnT>
                    <a:lnB w="12700" cap="flat" cmpd="sng" algn="ctr">
                      <a:solidFill>
                        <a:schemeClr val="bg2"/>
                      </a:solidFill>
                      <a:prstDash val="solid"/>
                      <a:round/>
                      <a:headEnd type="none" w="med" len="med"/>
                      <a:tailEnd type="none" w="med" len="med"/>
                    </a:lnB>
                    <a:lnTlToBr>
                      <a:noFill/>
                    </a:lnTlToBr>
                    <a:lnBlToTr>
                      <a:noFill/>
                    </a:lnBlToTr>
                    <a:solidFill>
                      <a:schemeClr val="bg1">
                        <a:lumMod val="95000"/>
                      </a:schemeClr>
                    </a:solidFill>
                  </a:tcPr>
                </a:tc>
                <a:tc>
                  <a:txBody>
                    <a:bodyPr/>
                    <a:lstStyle/>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r>
                        <a:rPr kumimoji="0" lang="en-US" sz="1400" b="0" i="0" u="none" strike="noStrike" cap="none" normalizeH="0" baseline="0" dirty="0" smtClean="0">
                          <a:ln>
                            <a:noFill/>
                          </a:ln>
                          <a:solidFill>
                            <a:schemeClr val="tx1"/>
                          </a:solidFill>
                          <a:effectLst/>
                          <a:latin typeface="+mn-lt"/>
                        </a:rPr>
                        <a:t>Malignant epithelial tumours with glandular differentiation</a:t>
                      </a:r>
                    </a:p>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r>
                        <a:rPr kumimoji="0" lang="en-GB" sz="1400" b="0" i="0" u="none" strike="noStrike" cap="none" normalizeH="0" baseline="0" dirty="0" smtClean="0">
                          <a:ln>
                            <a:noFill/>
                          </a:ln>
                          <a:solidFill>
                            <a:schemeClr val="tx1"/>
                          </a:solidFill>
                          <a:effectLst/>
                          <a:latin typeface="+mn-lt"/>
                        </a:rPr>
                        <a:t>IASLC classification of invasive ADC</a:t>
                      </a:r>
                      <a:r>
                        <a:rPr kumimoji="0" lang="en-GB" sz="1400" b="0" i="0" u="none" strike="noStrike" cap="none" normalizeH="0" baseline="30000" dirty="0" smtClean="0">
                          <a:ln>
                            <a:noFill/>
                          </a:ln>
                          <a:solidFill>
                            <a:schemeClr val="tx1"/>
                          </a:solidFill>
                          <a:effectLst/>
                          <a:latin typeface="+mn-lt"/>
                        </a:rPr>
                        <a:t>2</a:t>
                      </a:r>
                      <a:r>
                        <a:rPr kumimoji="0" lang="en-GB" sz="1400" b="0" i="0" u="none" strike="noStrike" cap="none" normalizeH="0" baseline="0" dirty="0" smtClean="0">
                          <a:ln>
                            <a:noFill/>
                          </a:ln>
                          <a:solidFill>
                            <a:schemeClr val="tx1"/>
                          </a:solidFill>
                          <a:effectLst/>
                          <a:latin typeface="+mn-lt"/>
                        </a:rPr>
                        <a:t>:</a:t>
                      </a:r>
                    </a:p>
                    <a:p>
                      <a:pPr marL="457200" marR="0" lvl="1" indent="-182563"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r>
                        <a:rPr kumimoji="0" lang="en-GB" sz="1400" b="0" i="0" u="none" strike="noStrike" cap="none" normalizeH="0" baseline="0" dirty="0" err="1" smtClean="0">
                          <a:ln>
                            <a:noFill/>
                          </a:ln>
                          <a:solidFill>
                            <a:schemeClr val="tx1"/>
                          </a:solidFill>
                          <a:effectLst/>
                          <a:latin typeface="+mn-lt"/>
                        </a:rPr>
                        <a:t>Lepidic</a:t>
                      </a:r>
                      <a:r>
                        <a:rPr kumimoji="0" lang="en-GB" sz="1400" b="0" i="0" u="none" strike="noStrike" cap="none" normalizeH="0" baseline="0" dirty="0" smtClean="0">
                          <a:ln>
                            <a:noFill/>
                          </a:ln>
                          <a:solidFill>
                            <a:schemeClr val="tx1"/>
                          </a:solidFill>
                          <a:effectLst/>
                          <a:latin typeface="+mn-lt"/>
                        </a:rPr>
                        <a:t>, </a:t>
                      </a:r>
                      <a:r>
                        <a:rPr kumimoji="0" lang="en-GB" sz="1400" b="0" i="0" u="none" strike="noStrike" cap="none" normalizeH="0" baseline="0" dirty="0" err="1" smtClean="0">
                          <a:ln>
                            <a:noFill/>
                          </a:ln>
                          <a:solidFill>
                            <a:schemeClr val="tx1"/>
                          </a:solidFill>
                          <a:effectLst/>
                          <a:latin typeface="+mn-lt"/>
                        </a:rPr>
                        <a:t>acinar</a:t>
                      </a:r>
                      <a:r>
                        <a:rPr kumimoji="0" lang="en-GB" sz="1400" b="0" i="0" u="none" strike="noStrike" cap="none" normalizeH="0" baseline="0" dirty="0" smtClean="0">
                          <a:ln>
                            <a:noFill/>
                          </a:ln>
                          <a:solidFill>
                            <a:schemeClr val="tx1"/>
                          </a:solidFill>
                          <a:effectLst/>
                          <a:latin typeface="+mn-lt"/>
                        </a:rPr>
                        <a:t>, papillary, </a:t>
                      </a:r>
                      <a:r>
                        <a:rPr kumimoji="0" lang="en-GB" sz="1400" b="0" i="0" u="none" strike="noStrike" cap="none" normalizeH="0" baseline="0" dirty="0" err="1" smtClean="0">
                          <a:ln>
                            <a:noFill/>
                          </a:ln>
                          <a:solidFill>
                            <a:schemeClr val="tx1"/>
                          </a:solidFill>
                          <a:effectLst/>
                          <a:latin typeface="+mn-lt"/>
                        </a:rPr>
                        <a:t>micropapillary</a:t>
                      </a:r>
                      <a:r>
                        <a:rPr kumimoji="0" lang="en-GB" sz="1400" b="0" i="0" u="none" strike="noStrike" cap="none" normalizeH="0" baseline="0" dirty="0" smtClean="0">
                          <a:ln>
                            <a:noFill/>
                          </a:ln>
                          <a:solidFill>
                            <a:schemeClr val="tx1"/>
                          </a:solidFill>
                          <a:effectLst/>
                          <a:latin typeface="+mn-lt"/>
                        </a:rPr>
                        <a:t>, or solid pattern predominant</a:t>
                      </a:r>
                    </a:p>
                    <a:p>
                      <a:pPr marL="457200" marR="0" lvl="1" indent="-182563"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r>
                        <a:rPr kumimoji="0" lang="en-GB" sz="1400" b="0" i="0" u="none" strike="noStrike" cap="none" normalizeH="0" baseline="0" dirty="0" smtClean="0">
                          <a:ln>
                            <a:noFill/>
                          </a:ln>
                          <a:solidFill>
                            <a:schemeClr val="tx1"/>
                          </a:solidFill>
                          <a:effectLst/>
                          <a:latin typeface="+mn-lt"/>
                        </a:rPr>
                        <a:t>Variants: invasive mucinous ADC, colloid, </a:t>
                      </a:r>
                      <a:r>
                        <a:rPr kumimoji="0" lang="en-GB" sz="1400" b="0" i="0" u="none" strike="noStrike" cap="none" normalizeH="0" baseline="0" dirty="0" err="1" smtClean="0">
                          <a:ln>
                            <a:noFill/>
                          </a:ln>
                          <a:solidFill>
                            <a:schemeClr val="tx1"/>
                          </a:solidFill>
                          <a:effectLst/>
                          <a:latin typeface="+mn-lt"/>
                        </a:rPr>
                        <a:t>fetal</a:t>
                      </a:r>
                      <a:r>
                        <a:rPr kumimoji="0" lang="en-GB" sz="1400" b="0" i="0" u="none" strike="noStrike" cap="none" normalizeH="0" baseline="0" dirty="0" smtClean="0">
                          <a:ln>
                            <a:noFill/>
                          </a:ln>
                          <a:solidFill>
                            <a:schemeClr val="tx1"/>
                          </a:solidFill>
                          <a:effectLst/>
                          <a:latin typeface="+mn-lt"/>
                        </a:rPr>
                        <a:t>, and enteric</a:t>
                      </a:r>
                    </a:p>
                  </a:txBody>
                  <a:tcPr marL="91448" marR="91448" marT="45713" marB="45713" anchor="ctr" horzOverflow="overflow">
                    <a:lnL w="12700" cap="flat" cmpd="sng" algn="ctr">
                      <a:solidFill>
                        <a:schemeClr val="bg2"/>
                      </a:solid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solidFill>
                        <a:schemeClr val="bg2"/>
                      </a:solidFill>
                      <a:prstDash val="solid"/>
                      <a:round/>
                      <a:headEnd type="none" w="med" len="med"/>
                      <a:tailEnd type="none" w="med" len="med"/>
                    </a:lnB>
                    <a:lnTlToBr>
                      <a:noFill/>
                    </a:lnTlToBr>
                    <a:lnBlToTr>
                      <a:noFill/>
                    </a:lnBlToTr>
                    <a:solidFill>
                      <a:schemeClr val="bg1">
                        <a:lumMod val="95000"/>
                      </a:schemeClr>
                    </a:solidFill>
                  </a:tcPr>
                </a:tc>
              </a:tr>
              <a:tr h="1161079">
                <a:tc vMerge="1">
                  <a:txBody>
                    <a:bodyPr/>
                    <a:lstStyle/>
                    <a:p>
                      <a:pPr marL="0" marR="0" lvl="0" indent="0" algn="l" defTabSz="914400" rtl="0" eaLnBrk="1" fontAlgn="base" latinLnBrk="0" hangingPunct="1">
                        <a:lnSpc>
                          <a:spcPct val="100000"/>
                        </a:lnSpc>
                        <a:spcBef>
                          <a:spcPct val="0"/>
                        </a:spcBef>
                        <a:spcAft>
                          <a:spcPct val="0"/>
                        </a:spcAft>
                        <a:buClrTx/>
                        <a:buSzTx/>
                        <a:buFont typeface="Arial" pitchFamily="34" charset="0"/>
                        <a:buNone/>
                        <a:tabLst/>
                        <a:defRPr/>
                      </a:pPr>
                      <a:endParaRPr lang="en-GB" sz="1600" dirty="0" smtClean="0"/>
                    </a:p>
                  </a:txBody>
                  <a:tcPr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EF2E7"/>
                    </a:solidFill>
                  </a:tcPr>
                </a:tc>
                <a:tc>
                  <a:txBody>
                    <a:bodyPr/>
                    <a:lstStyle/>
                    <a:p>
                      <a:pPr marL="0" marR="0" lvl="0" indent="0" algn="l" defTabSz="914400" rtl="0" eaLnBrk="1" fontAlgn="base" latinLnBrk="0" hangingPunct="1">
                        <a:lnSpc>
                          <a:spcPct val="100000"/>
                        </a:lnSpc>
                        <a:spcBef>
                          <a:spcPct val="0"/>
                        </a:spcBef>
                        <a:spcAft>
                          <a:spcPct val="0"/>
                        </a:spcAft>
                        <a:buClrTx/>
                        <a:buSzTx/>
                        <a:buFont typeface="Arial" pitchFamily="34" charset="0"/>
                        <a:buNone/>
                        <a:tabLst/>
                      </a:pPr>
                      <a:r>
                        <a:rPr kumimoji="0" lang="en-GB" sz="1600" b="1" i="0" u="none" strike="noStrike" cap="none" normalizeH="0" baseline="0" dirty="0" smtClean="0">
                          <a:ln>
                            <a:noFill/>
                          </a:ln>
                          <a:solidFill>
                            <a:srgbClr val="000000"/>
                          </a:solidFill>
                          <a:effectLst/>
                          <a:latin typeface="Arial" pitchFamily="34" charset="0"/>
                        </a:rPr>
                        <a:t>Large cell </a:t>
                      </a:r>
                      <a:br>
                        <a:rPr kumimoji="0" lang="en-GB" sz="1600" b="1" i="0" u="none" strike="noStrike" cap="none" normalizeH="0" baseline="0" dirty="0" smtClean="0">
                          <a:ln>
                            <a:noFill/>
                          </a:ln>
                          <a:solidFill>
                            <a:srgbClr val="000000"/>
                          </a:solidFill>
                          <a:effectLst/>
                          <a:latin typeface="Arial" pitchFamily="34" charset="0"/>
                        </a:rPr>
                      </a:br>
                      <a:r>
                        <a:rPr kumimoji="0" lang="en-GB" sz="1600" b="1" i="0" u="none" strike="noStrike" cap="none" normalizeH="0" baseline="0" dirty="0" smtClean="0">
                          <a:ln>
                            <a:noFill/>
                          </a:ln>
                          <a:solidFill>
                            <a:srgbClr val="000000"/>
                          </a:solidFill>
                          <a:effectLst/>
                          <a:latin typeface="Arial" pitchFamily="34" charset="0"/>
                        </a:rPr>
                        <a:t>carcinoma</a:t>
                      </a:r>
                    </a:p>
                    <a:p>
                      <a:pPr marL="0" marR="0" lvl="0" indent="0" algn="l" defTabSz="914400" rtl="0" eaLnBrk="1" fontAlgn="base" latinLnBrk="0" hangingPunct="1">
                        <a:lnSpc>
                          <a:spcPct val="100000"/>
                        </a:lnSpc>
                        <a:spcBef>
                          <a:spcPct val="0"/>
                        </a:spcBef>
                        <a:spcAft>
                          <a:spcPct val="0"/>
                        </a:spcAft>
                        <a:buClrTx/>
                        <a:buSzTx/>
                        <a:buFont typeface="Arial" pitchFamily="34" charset="0"/>
                        <a:buNone/>
                        <a:tabLst/>
                        <a:defRPr/>
                      </a:pPr>
                      <a:r>
                        <a:rPr lang="en-GB" sz="1600" b="1" dirty="0" smtClean="0"/>
                        <a:t>15%</a:t>
                      </a:r>
                      <a:r>
                        <a:rPr lang="en-GB" sz="1600" b="1" baseline="30000" dirty="0" smtClean="0"/>
                        <a:t>a</a:t>
                      </a:r>
                    </a:p>
                  </a:txBody>
                  <a:tcPr marL="91448" marR="91448" marT="45713" marB="45713" anchor="ctr" horzOverflow="overflow">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a:noFill/>
                    </a:lnTlToBr>
                    <a:lnBlToTr>
                      <a:noFill/>
                    </a:lnBlToTr>
                    <a:solidFill>
                      <a:schemeClr val="bg1">
                        <a:lumMod val="95000"/>
                      </a:schemeClr>
                    </a:solidFill>
                  </a:tcPr>
                </a:tc>
                <a:tc>
                  <a:txBody>
                    <a:bodyPr/>
                    <a:lstStyle/>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r>
                        <a:rPr kumimoji="0" lang="en-US" sz="1400" b="0" i="0" u="none" strike="noStrike" cap="none" normalizeH="0" baseline="0" dirty="0" smtClean="0">
                          <a:ln>
                            <a:noFill/>
                          </a:ln>
                          <a:solidFill>
                            <a:schemeClr val="tx1"/>
                          </a:solidFill>
                          <a:effectLst/>
                          <a:latin typeface="+mn-lt"/>
                        </a:rPr>
                        <a:t>Involves large cells (subtypes are giant cell, </a:t>
                      </a:r>
                      <a:br>
                        <a:rPr kumimoji="0" lang="en-US" sz="1400" b="0" i="0" u="none" strike="noStrike" cap="none" normalizeH="0" baseline="0" dirty="0" smtClean="0">
                          <a:ln>
                            <a:noFill/>
                          </a:ln>
                          <a:solidFill>
                            <a:schemeClr val="tx1"/>
                          </a:solidFill>
                          <a:effectLst/>
                          <a:latin typeface="+mn-lt"/>
                        </a:rPr>
                      </a:br>
                      <a:r>
                        <a:rPr kumimoji="0" lang="en-US" sz="1400" b="0" i="0" u="none" strike="noStrike" cap="none" normalizeH="0" baseline="0" dirty="0" smtClean="0">
                          <a:ln>
                            <a:noFill/>
                          </a:ln>
                          <a:solidFill>
                            <a:schemeClr val="tx1"/>
                          </a:solidFill>
                          <a:effectLst/>
                          <a:latin typeface="+mn-lt"/>
                        </a:rPr>
                        <a:t>clear cell) with large nuclei</a:t>
                      </a:r>
                    </a:p>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r>
                        <a:rPr lang="en-GB" sz="1400" dirty="0" smtClean="0">
                          <a:latin typeface="+mn-lt"/>
                        </a:rPr>
                        <a:t>No evidence of squamous or glandular differentiation</a:t>
                      </a:r>
                    </a:p>
                  </a:txBody>
                  <a:tcPr marL="91448" marR="91448" marT="45713" marB="45713" anchor="ctr" horzOverflow="overflow">
                    <a:lnL w="12700" cap="flat" cmpd="sng" algn="ctr">
                      <a:solidFill>
                        <a:schemeClr val="bg2"/>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a:noFill/>
                    </a:lnTlToBr>
                    <a:lnBlToTr>
                      <a:noFill/>
                    </a:lnBlToTr>
                    <a:solidFill>
                      <a:schemeClr val="bg1">
                        <a:lumMod val="95000"/>
                      </a:schemeClr>
                    </a:solidFill>
                  </a:tcPr>
                </a:tc>
              </a:tr>
              <a:tr h="1306078">
                <a:tc>
                  <a:txBody>
                    <a:bodyPr/>
                    <a:lstStyle/>
                    <a:p>
                      <a:pPr marL="0" marR="0" lvl="0" indent="0" algn="ctr" defTabSz="914400" rtl="0" eaLnBrk="1" fontAlgn="base" latinLnBrk="0" hangingPunct="1">
                        <a:lnSpc>
                          <a:spcPct val="100000"/>
                        </a:lnSpc>
                        <a:spcBef>
                          <a:spcPct val="0"/>
                        </a:spcBef>
                        <a:spcAft>
                          <a:spcPct val="0"/>
                        </a:spcAft>
                        <a:buClrTx/>
                        <a:buSzTx/>
                        <a:buFont typeface="Arial" pitchFamily="34" charset="0"/>
                        <a:buNone/>
                        <a:tabLst/>
                        <a:defRPr/>
                      </a:pPr>
                      <a:r>
                        <a:rPr lang="en-GB" sz="1600" b="1" baseline="0" dirty="0" smtClean="0"/>
                        <a:t>Squamous</a:t>
                      </a:r>
                    </a:p>
                  </a:txBody>
                  <a:tcPr marL="91448" marR="91448" marT="45713" marB="45713" vert="vert270" anchor="ctr" horzOverflow="overflow">
                    <a:lnL w="12700" cap="flat" cmpd="sng" algn="ctr">
                      <a:no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 typeface="Arial" pitchFamily="34" charset="0"/>
                        <a:buNone/>
                        <a:tabLst/>
                      </a:pPr>
                      <a:r>
                        <a:rPr kumimoji="0" lang="en-GB" sz="1600" b="1" i="0" u="none" strike="noStrike" cap="none" normalizeH="0" baseline="0" dirty="0" smtClean="0">
                          <a:ln>
                            <a:noFill/>
                          </a:ln>
                          <a:solidFill>
                            <a:srgbClr val="000000"/>
                          </a:solidFill>
                          <a:effectLst/>
                          <a:latin typeface="Arial" pitchFamily="34" charset="0"/>
                        </a:rPr>
                        <a:t>Squamous cell </a:t>
                      </a:r>
                      <a:br>
                        <a:rPr kumimoji="0" lang="en-GB" sz="1600" b="1" i="0" u="none" strike="noStrike" cap="none" normalizeH="0" baseline="0" dirty="0" smtClean="0">
                          <a:ln>
                            <a:noFill/>
                          </a:ln>
                          <a:solidFill>
                            <a:srgbClr val="000000"/>
                          </a:solidFill>
                          <a:effectLst/>
                          <a:latin typeface="Arial" pitchFamily="34" charset="0"/>
                        </a:rPr>
                      </a:br>
                      <a:r>
                        <a:rPr kumimoji="0" lang="en-GB" sz="1600" b="1" i="0" u="none" strike="noStrike" cap="none" normalizeH="0" baseline="0" dirty="0" smtClean="0">
                          <a:ln>
                            <a:noFill/>
                          </a:ln>
                          <a:solidFill>
                            <a:srgbClr val="000000"/>
                          </a:solidFill>
                          <a:effectLst/>
                          <a:latin typeface="Arial" pitchFamily="34" charset="0"/>
                        </a:rPr>
                        <a:t>carcinoma</a:t>
                      </a:r>
                    </a:p>
                    <a:p>
                      <a:pPr marL="0" marR="0" lvl="0" indent="0" algn="l" defTabSz="914400" rtl="0" eaLnBrk="1" fontAlgn="base" latinLnBrk="0" hangingPunct="1">
                        <a:lnSpc>
                          <a:spcPct val="100000"/>
                        </a:lnSpc>
                        <a:spcBef>
                          <a:spcPct val="0"/>
                        </a:spcBef>
                        <a:spcAft>
                          <a:spcPct val="0"/>
                        </a:spcAft>
                        <a:buClrTx/>
                        <a:buSzTx/>
                        <a:buFont typeface="Arial" pitchFamily="34" charset="0"/>
                        <a:buNone/>
                        <a:tabLst/>
                        <a:defRPr/>
                      </a:pPr>
                      <a:r>
                        <a:rPr lang="en-GB" sz="1600" b="1" dirty="0" smtClean="0"/>
                        <a:t>20%-30%</a:t>
                      </a:r>
                      <a:r>
                        <a:rPr lang="en-GB" sz="1600" b="1" baseline="30000" dirty="0" smtClean="0"/>
                        <a:t>b</a:t>
                      </a:r>
                    </a:p>
                  </a:txBody>
                  <a:tcPr marL="91448" marR="91448" marT="45713" marB="45713" anchor="ctr" horzOverflow="overflow">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r>
                        <a:rPr kumimoji="0" lang="en-US" sz="1400" b="0" i="0" u="none" strike="noStrike" cap="none" normalizeH="0" baseline="0" dirty="0" smtClean="0">
                          <a:ln>
                            <a:noFill/>
                          </a:ln>
                          <a:solidFill>
                            <a:schemeClr val="tx1"/>
                          </a:solidFill>
                          <a:effectLst/>
                          <a:latin typeface="+mn-lt"/>
                        </a:rPr>
                        <a:t>Involves cells of the squamous epithelium</a:t>
                      </a:r>
                    </a:p>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r>
                        <a:rPr kumimoji="0" lang="en-GB" sz="1400" b="0" i="0" u="none" strike="noStrike" cap="none" normalizeH="0" baseline="0" dirty="0" smtClean="0">
                          <a:ln>
                            <a:noFill/>
                          </a:ln>
                          <a:solidFill>
                            <a:schemeClr val="tx1"/>
                          </a:solidFill>
                          <a:effectLst/>
                          <a:latin typeface="+mn-lt"/>
                        </a:rPr>
                        <a:t>Two variants of </a:t>
                      </a:r>
                      <a:r>
                        <a:rPr kumimoji="0" lang="en-GB" sz="1400" b="0" i="0" u="none" strike="noStrike" cap="none" normalizeH="0" baseline="0" dirty="0" err="1" smtClean="0">
                          <a:ln>
                            <a:noFill/>
                          </a:ln>
                          <a:solidFill>
                            <a:schemeClr val="tx1"/>
                          </a:solidFill>
                          <a:effectLst/>
                          <a:latin typeface="+mn-lt"/>
                        </a:rPr>
                        <a:t>clinicopathologic</a:t>
                      </a:r>
                      <a:r>
                        <a:rPr kumimoji="0" lang="en-GB" sz="1400" b="0" i="0" u="none" strike="noStrike" cap="none" normalizeH="0" baseline="0" dirty="0" smtClean="0">
                          <a:ln>
                            <a:noFill/>
                          </a:ln>
                          <a:solidFill>
                            <a:schemeClr val="tx1"/>
                          </a:solidFill>
                          <a:effectLst/>
                          <a:latin typeface="+mn-lt"/>
                        </a:rPr>
                        <a:t> significance</a:t>
                      </a:r>
                      <a:r>
                        <a:rPr kumimoji="0" lang="en-GB" sz="1400" b="0" i="0" u="none" strike="noStrike" cap="none" normalizeH="0" baseline="30000" dirty="0" smtClean="0">
                          <a:ln>
                            <a:noFill/>
                          </a:ln>
                          <a:solidFill>
                            <a:schemeClr val="tx1"/>
                          </a:solidFill>
                          <a:effectLst/>
                          <a:latin typeface="+mn-lt"/>
                        </a:rPr>
                        <a:t>3</a:t>
                      </a:r>
                    </a:p>
                    <a:p>
                      <a:pPr marL="457200" marR="0" lvl="1" indent="-182563"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r>
                        <a:rPr kumimoji="0" lang="en-GB" sz="1400" b="0" i="0" u="none" strike="noStrike" cap="none" normalizeH="0" baseline="0" dirty="0" smtClean="0">
                          <a:ln>
                            <a:noFill/>
                          </a:ln>
                          <a:solidFill>
                            <a:schemeClr val="tx1"/>
                          </a:solidFill>
                          <a:effectLst/>
                          <a:latin typeface="+mn-lt"/>
                        </a:rPr>
                        <a:t>Papillary variant </a:t>
                      </a:r>
                    </a:p>
                    <a:p>
                      <a:pPr marL="457200" marR="0" lvl="1" indent="-182563"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r>
                        <a:rPr kumimoji="0" lang="en-GB" sz="1400" b="0" i="0" u="none" strike="noStrike" cap="none" normalizeH="0" baseline="0" dirty="0" err="1" smtClean="0">
                          <a:ln>
                            <a:noFill/>
                          </a:ln>
                          <a:solidFill>
                            <a:schemeClr val="tx1"/>
                          </a:solidFill>
                          <a:effectLst/>
                          <a:latin typeface="+mn-lt"/>
                        </a:rPr>
                        <a:t>Basaloid</a:t>
                      </a:r>
                      <a:r>
                        <a:rPr kumimoji="0" lang="en-GB" sz="1400" b="0" i="0" u="none" strike="noStrike" cap="none" normalizeH="0" baseline="0" dirty="0" smtClean="0">
                          <a:ln>
                            <a:noFill/>
                          </a:ln>
                          <a:solidFill>
                            <a:schemeClr val="tx1"/>
                          </a:solidFill>
                          <a:effectLst/>
                          <a:latin typeface="+mn-lt"/>
                        </a:rPr>
                        <a:t> variant</a:t>
                      </a:r>
                    </a:p>
                  </a:txBody>
                  <a:tcPr marL="91448" marR="91448" marT="45713" marB="45713" anchor="ctr" horzOverflow="overflow">
                    <a:lnL w="12700" cap="flat" cmpd="sng" algn="ctr">
                      <a:solidFill>
                        <a:schemeClr val="bg2"/>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bl>
          </a:graphicData>
        </a:graphic>
      </p:graphicFrame>
      <p:sp>
        <p:nvSpPr>
          <p:cNvPr id="5" name="Round Same Side Corner Rectangle 4"/>
          <p:cNvSpPr/>
          <p:nvPr/>
        </p:nvSpPr>
        <p:spPr>
          <a:xfrm rot="10800000">
            <a:off x="367371" y="1666873"/>
            <a:ext cx="8439149" cy="4025267"/>
          </a:xfrm>
          <a:prstGeom prst="round2SameRect">
            <a:avLst>
              <a:gd name="adj1" fmla="val 6715"/>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pic>
        <p:nvPicPr>
          <p:cNvPr id="8" name="Picture 56" descr="000p026j"/>
          <p:cNvPicPr preferRelativeResize="0">
            <a:picLocks noChangeAspect="1" noChangeArrowheads="1"/>
          </p:cNvPicPr>
          <p:nvPr/>
        </p:nvPicPr>
        <p:blipFill>
          <a:blip r:embed="rId3" cstate="print">
            <a:extLst/>
          </a:blip>
          <a:srcRect/>
          <a:stretch>
            <a:fillRect/>
          </a:stretch>
        </p:blipFill>
        <p:spPr bwMode="auto">
          <a:xfrm>
            <a:off x="2636520" y="4489739"/>
            <a:ext cx="1371600" cy="974725"/>
          </a:xfrm>
          <a:prstGeom prst="roundRect">
            <a:avLst/>
          </a:prstGeom>
          <a:noFill/>
          <a:ln w="9525">
            <a:noFill/>
            <a:miter lim="800000"/>
            <a:headEnd/>
            <a:tailEnd/>
          </a:ln>
          <a:extLst/>
        </p:spPr>
      </p:pic>
      <p:pic>
        <p:nvPicPr>
          <p:cNvPr id="9" name="Picture 35" descr="LCNeu2"/>
          <p:cNvPicPr preferRelativeResize="0">
            <a:picLocks noChangeAspect="1" noChangeArrowheads="1"/>
          </p:cNvPicPr>
          <p:nvPr/>
        </p:nvPicPr>
        <p:blipFill>
          <a:blip r:embed="rId4" cstate="print">
            <a:extLst/>
          </a:blip>
          <a:srcRect/>
          <a:stretch>
            <a:fillRect/>
          </a:stretch>
        </p:blipFill>
        <p:spPr bwMode="auto">
          <a:xfrm>
            <a:off x="2636520" y="2959436"/>
            <a:ext cx="1371600" cy="1022350"/>
          </a:xfrm>
          <a:prstGeom prst="roundRect">
            <a:avLst/>
          </a:prstGeom>
          <a:noFill/>
          <a:ln w="9525">
            <a:noFill/>
            <a:miter lim="800000"/>
            <a:headEnd/>
            <a:tailEnd/>
          </a:ln>
          <a:extLst/>
        </p:spPr>
      </p:pic>
      <p:pic>
        <p:nvPicPr>
          <p:cNvPr id="10" name="Picture 58"/>
          <p:cNvPicPr preferRelativeResize="0">
            <a:picLocks noChangeAspect="1" noChangeArrowheads="1"/>
          </p:cNvPicPr>
          <p:nvPr/>
        </p:nvPicPr>
        <p:blipFill>
          <a:blip r:embed="rId5" cstate="print">
            <a:extLst/>
          </a:blip>
          <a:srcRect/>
          <a:stretch>
            <a:fillRect/>
          </a:stretch>
        </p:blipFill>
        <p:spPr bwMode="auto">
          <a:xfrm>
            <a:off x="2636520" y="1758314"/>
            <a:ext cx="1371600" cy="975406"/>
          </a:xfrm>
          <a:prstGeom prst="roundRect">
            <a:avLst/>
          </a:prstGeom>
          <a:noFill/>
          <a:extLst/>
        </p:spPr>
      </p:pic>
      <p:sp>
        <p:nvSpPr>
          <p:cNvPr id="14" name="Title 1"/>
          <p:cNvSpPr>
            <a:spLocks noGrp="1"/>
          </p:cNvSpPr>
          <p:nvPr>
            <p:ph type="title"/>
          </p:nvPr>
        </p:nvSpPr>
        <p:spPr/>
        <p:txBody>
          <a:bodyPr/>
          <a:lstStyle/>
          <a:p>
            <a:r>
              <a:rPr lang="de-DE" dirty="0" smtClean="0"/>
              <a:t>SCC </a:t>
            </a:r>
            <a:r>
              <a:rPr lang="de-DE" dirty="0" err="1" smtClean="0"/>
              <a:t>of</a:t>
            </a:r>
            <a:r>
              <a:rPr lang="de-DE" dirty="0" smtClean="0"/>
              <a:t> </a:t>
            </a:r>
            <a:r>
              <a:rPr lang="de-DE" dirty="0" err="1" smtClean="0"/>
              <a:t>the</a:t>
            </a:r>
            <a:r>
              <a:rPr lang="de-DE" dirty="0" smtClean="0"/>
              <a:t> </a:t>
            </a:r>
            <a:r>
              <a:rPr lang="de-DE" dirty="0"/>
              <a:t>L</a:t>
            </a:r>
            <a:r>
              <a:rPr lang="de-DE" dirty="0" smtClean="0"/>
              <a:t>ung Accounts </a:t>
            </a:r>
            <a:r>
              <a:rPr lang="de-DE" dirty="0" err="1" smtClean="0"/>
              <a:t>for</a:t>
            </a:r>
            <a:r>
              <a:rPr lang="de-DE" dirty="0" smtClean="0"/>
              <a:t> 20-30% </a:t>
            </a:r>
            <a:r>
              <a:rPr lang="de-DE" dirty="0" err="1" smtClean="0"/>
              <a:t>of</a:t>
            </a:r>
            <a:r>
              <a:rPr lang="de-DE" dirty="0" smtClean="0"/>
              <a:t> NSCLC</a:t>
            </a:r>
            <a:endParaRPr lang="de-DE" baseline="30000" dirty="0"/>
          </a:p>
        </p:txBody>
      </p:sp>
      <p:sp>
        <p:nvSpPr>
          <p:cNvPr id="13" name="Rectangle 14"/>
          <p:cNvSpPr>
            <a:spLocks noChangeArrowheads="1"/>
          </p:cNvSpPr>
          <p:nvPr/>
        </p:nvSpPr>
        <p:spPr bwMode="auto">
          <a:xfrm>
            <a:off x="145408" y="5740204"/>
            <a:ext cx="7034620" cy="931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b" anchorCtr="0">
            <a:spAutoFit/>
          </a:bodyPr>
          <a:lstStyle/>
          <a:p>
            <a:pPr marL="60325" indent="-60325"/>
            <a:r>
              <a:rPr lang="en-GB" sz="1200" baseline="30000" dirty="0" smtClean="0">
                <a:solidFill>
                  <a:srgbClr val="000000"/>
                </a:solidFill>
              </a:rPr>
              <a:t>a</a:t>
            </a:r>
            <a:r>
              <a:rPr lang="en-GB" sz="1200" dirty="0" smtClean="0">
                <a:solidFill>
                  <a:srgbClr val="000000"/>
                </a:solidFill>
              </a:rPr>
              <a:t>Images </a:t>
            </a:r>
            <a:r>
              <a:rPr lang="en-GB" sz="1200" dirty="0">
                <a:solidFill>
                  <a:srgbClr val="000000"/>
                </a:solidFill>
              </a:rPr>
              <a:t>from </a:t>
            </a:r>
            <a:r>
              <a:rPr lang="en-GB" sz="1200" dirty="0" smtClean="0">
                <a:solidFill>
                  <a:srgbClr val="000000"/>
                </a:solidFill>
              </a:rPr>
              <a:t>www.surgical-pathology.com.</a:t>
            </a:r>
          </a:p>
          <a:p>
            <a:pPr marL="60325" indent="-60325"/>
            <a:r>
              <a:rPr lang="en-GB" sz="1200" baseline="30000" dirty="0" smtClean="0">
                <a:solidFill>
                  <a:srgbClr val="000000"/>
                </a:solidFill>
              </a:rPr>
              <a:t>b</a:t>
            </a:r>
            <a:r>
              <a:rPr lang="en-GB" sz="1200" dirty="0" smtClean="0">
                <a:solidFill>
                  <a:srgbClr val="000000"/>
                </a:solidFill>
              </a:rPr>
              <a:t>Image </a:t>
            </a:r>
            <a:r>
              <a:rPr lang="en-GB" sz="1200" dirty="0">
                <a:solidFill>
                  <a:srgbClr val="000000"/>
                </a:solidFill>
              </a:rPr>
              <a:t>from </a:t>
            </a:r>
            <a:r>
              <a:rPr lang="en-US" sz="1200" dirty="0">
                <a:solidFill>
                  <a:srgbClr val="000000"/>
                </a:solidFill>
              </a:rPr>
              <a:t>http://</a:t>
            </a:r>
            <a:r>
              <a:rPr lang="en-US" sz="1200" dirty="0" smtClean="0">
                <a:solidFill>
                  <a:srgbClr val="000000"/>
                </a:solidFill>
              </a:rPr>
              <a:t>www.lmp.ualberta.ca/resources/pathoimages/PC-S.htm.</a:t>
            </a:r>
            <a:endParaRPr lang="en-US" sz="1200" dirty="0">
              <a:solidFill>
                <a:srgbClr val="000000"/>
              </a:solidFill>
            </a:endParaRPr>
          </a:p>
          <a:p>
            <a:pPr marL="60325" indent="-60325"/>
            <a:r>
              <a:rPr lang="en-US" sz="1200" baseline="30000" dirty="0">
                <a:solidFill>
                  <a:srgbClr val="000000"/>
                </a:solidFill>
              </a:rPr>
              <a:t>c</a:t>
            </a:r>
            <a:r>
              <a:rPr lang="en-GB" sz="1200" dirty="0">
                <a:solidFill>
                  <a:srgbClr val="000000"/>
                </a:solidFill>
              </a:rPr>
              <a:t>Other less common subtypes of </a:t>
            </a:r>
            <a:r>
              <a:rPr lang="en-GB" sz="1200" dirty="0" smtClean="0">
                <a:solidFill>
                  <a:srgbClr val="000000"/>
                </a:solidFill>
              </a:rPr>
              <a:t>nonsquamous </a:t>
            </a:r>
            <a:r>
              <a:rPr lang="en-GB" sz="1200" dirty="0">
                <a:solidFill>
                  <a:srgbClr val="000000"/>
                </a:solidFill>
              </a:rPr>
              <a:t>NSCLC include adenosquamous carcinoma and </a:t>
            </a:r>
            <a:r>
              <a:rPr lang="en-GB" sz="1200" dirty="0" smtClean="0">
                <a:solidFill>
                  <a:srgbClr val="000000"/>
                </a:solidFill>
              </a:rPr>
              <a:t> sarcomatoid </a:t>
            </a:r>
            <a:r>
              <a:rPr lang="en-GB" sz="1200" dirty="0">
                <a:solidFill>
                  <a:srgbClr val="000000"/>
                </a:solidFill>
              </a:rPr>
              <a:t>carcinoma.</a:t>
            </a:r>
            <a:r>
              <a:rPr lang="en-GB" sz="1200" baseline="30000" dirty="0">
                <a:solidFill>
                  <a:srgbClr val="000000"/>
                </a:solidFill>
              </a:rPr>
              <a:t>3</a:t>
            </a:r>
            <a:r>
              <a:rPr lang="en-GB" sz="1200" dirty="0">
                <a:solidFill>
                  <a:srgbClr val="000000"/>
                </a:solidFill>
              </a:rPr>
              <a:t>  </a:t>
            </a:r>
            <a:endParaRPr lang="en-US" sz="1200" dirty="0">
              <a:solidFill>
                <a:srgbClr val="000000"/>
              </a:solidFill>
            </a:endParaRPr>
          </a:p>
          <a:p>
            <a:pPr defTabSz="454052">
              <a:spcBef>
                <a:spcPts val="300"/>
              </a:spcBef>
            </a:pPr>
            <a:r>
              <a:rPr lang="en-GB" sz="1000" dirty="0">
                <a:solidFill>
                  <a:srgbClr val="000000"/>
                </a:solidFill>
              </a:rPr>
              <a:t> 1. Langer et al. </a:t>
            </a:r>
            <a:r>
              <a:rPr lang="en-GB" sz="1000" i="1" dirty="0">
                <a:solidFill>
                  <a:srgbClr val="000000"/>
                </a:solidFill>
              </a:rPr>
              <a:t>J Clin Oncol. </a:t>
            </a:r>
            <a:r>
              <a:rPr lang="en-GB" sz="1000" dirty="0" smtClean="0">
                <a:solidFill>
                  <a:srgbClr val="000000"/>
                </a:solidFill>
              </a:rPr>
              <a:t>2010;28:5311; </a:t>
            </a:r>
            <a:r>
              <a:rPr lang="en-GB" sz="1000" dirty="0">
                <a:solidFill>
                  <a:srgbClr val="000000"/>
                </a:solidFill>
              </a:rPr>
              <a:t>2. Travis et al. </a:t>
            </a:r>
            <a:r>
              <a:rPr lang="en-GB" sz="1000" i="1" dirty="0">
                <a:solidFill>
                  <a:srgbClr val="000000"/>
                </a:solidFill>
              </a:rPr>
              <a:t>J Thorac Oncol. </a:t>
            </a:r>
            <a:r>
              <a:rPr lang="en-GB" sz="1000" dirty="0" smtClean="0">
                <a:solidFill>
                  <a:srgbClr val="000000"/>
                </a:solidFill>
              </a:rPr>
              <a:t>2011;4:244; </a:t>
            </a:r>
            <a:r>
              <a:rPr lang="en-GB" sz="1000" dirty="0">
                <a:solidFill>
                  <a:srgbClr val="000000"/>
                </a:solidFill>
              </a:rPr>
              <a:t>3. WHO 2004. </a:t>
            </a:r>
          </a:p>
        </p:txBody>
      </p:sp>
    </p:spTree>
    <p:extLst>
      <p:ext uri="{BB962C8B-B14F-4D97-AF65-F5344CB8AC3E}">
        <p14:creationId xmlns:p14="http://schemas.microsoft.com/office/powerpoint/2010/main" val="186505798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 Same Side Corner Rectangle 5"/>
          <p:cNvSpPr/>
          <p:nvPr/>
        </p:nvSpPr>
        <p:spPr>
          <a:xfrm>
            <a:off x="367361" y="1295400"/>
            <a:ext cx="8439156" cy="381000"/>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aphicFrame>
        <p:nvGraphicFramePr>
          <p:cNvPr id="7" name="Group 111"/>
          <p:cNvGraphicFramePr>
            <a:graphicFrameLocks noGrp="1"/>
          </p:cNvGraphicFramePr>
          <p:nvPr>
            <p:extLst>
              <p:ext uri="{D42A27DB-BD31-4B8C-83A1-F6EECF244321}">
                <p14:modId xmlns:p14="http://schemas.microsoft.com/office/powerpoint/2010/main" val="3272557918"/>
              </p:ext>
            </p:extLst>
          </p:nvPr>
        </p:nvGraphicFramePr>
        <p:xfrm>
          <a:off x="371475" y="1319108"/>
          <a:ext cx="8439150" cy="4365776"/>
        </p:xfrm>
        <a:graphic>
          <a:graphicData uri="http://schemas.openxmlformats.org/drawingml/2006/table">
            <a:tbl>
              <a:tblPr/>
              <a:tblGrid>
                <a:gridCol w="404189"/>
                <a:gridCol w="3492011"/>
                <a:gridCol w="4542950"/>
              </a:tblGrid>
              <a:tr h="344153">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GB" sz="1600" b="1" i="0" u="none" strike="noStrike" cap="none" normalizeH="0" baseline="0" dirty="0" smtClean="0">
                          <a:ln>
                            <a:noFill/>
                          </a:ln>
                          <a:solidFill>
                            <a:srgbClr val="FFFFFF"/>
                          </a:solidFill>
                          <a:effectLst/>
                          <a:latin typeface="Arial" pitchFamily="34" charset="0"/>
                        </a:rPr>
                        <a:t>Classification</a:t>
                      </a:r>
                    </a:p>
                  </a:txBody>
                  <a:tcPr marL="91448" marR="91448" marT="45713" marB="45713" horzOverflow="overflow">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noFill/>
                  </a:tcPr>
                </a:tc>
                <a:tc hMerge="1">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GB" sz="1600" b="1" i="0" u="none" strike="noStrike" cap="none" normalizeH="0" baseline="0" dirty="0" smtClean="0">
                        <a:ln>
                          <a:noFill/>
                        </a:ln>
                        <a:solidFill>
                          <a:srgbClr val="FFFFFF"/>
                        </a:solidFill>
                        <a:effectLst/>
                        <a:latin typeface="Arial" pitchFamily="34"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GB" sz="1600" b="1" i="0" u="none" strike="noStrike" cap="none" normalizeH="0" baseline="0" dirty="0" smtClean="0">
                          <a:ln>
                            <a:noFill/>
                          </a:ln>
                          <a:solidFill>
                            <a:srgbClr val="FFFFFF"/>
                          </a:solidFill>
                          <a:effectLst/>
                          <a:latin typeface="Arial" pitchFamily="34" charset="0"/>
                        </a:rPr>
                        <a:t>Patient Profile and Treatment Options</a:t>
                      </a:r>
                    </a:p>
                  </a:txBody>
                  <a:tcPr marL="91448" marR="91448" marT="45713" marB="45713" horzOverflow="overflow">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noFill/>
                  </a:tcPr>
                </a:tc>
              </a:tr>
              <a:tr h="1201859">
                <a:tc rowSpan="2">
                  <a:txBody>
                    <a:bodyPr/>
                    <a:lstStyle/>
                    <a:p>
                      <a:pPr marL="0" marR="0" lvl="0" indent="0" algn="ctr" defTabSz="914400" rtl="0" eaLnBrk="1" fontAlgn="base" latinLnBrk="0" hangingPunct="1">
                        <a:lnSpc>
                          <a:spcPct val="100000"/>
                        </a:lnSpc>
                        <a:spcBef>
                          <a:spcPct val="0"/>
                        </a:spcBef>
                        <a:spcAft>
                          <a:spcPct val="0"/>
                        </a:spcAft>
                        <a:buClrTx/>
                        <a:buSzTx/>
                        <a:buFont typeface="Arial" pitchFamily="34" charset="0"/>
                        <a:buNone/>
                        <a:tabLst/>
                        <a:defRPr/>
                      </a:pPr>
                      <a:r>
                        <a:rPr lang="en-GB" sz="1600" b="1" dirty="0" smtClean="0"/>
                        <a:t>Non squamous</a:t>
                      </a:r>
                      <a:r>
                        <a:rPr lang="en-GB" sz="1600" b="1" baseline="30000" dirty="0" smtClean="0"/>
                        <a:t>c</a:t>
                      </a:r>
                    </a:p>
                  </a:txBody>
                  <a:tcPr marL="91448" marR="91448" marT="45713" marB="45713" vert="vert270" anchor="ctr" horzOverflow="overflow">
                    <a:lnL w="12700" cap="flat" cmpd="sng" algn="ctr">
                      <a:noFill/>
                      <a:prstDash val="solid"/>
                      <a:round/>
                      <a:headEnd type="none" w="med" len="med"/>
                      <a:tailEnd type="none" w="med" len="med"/>
                    </a:lnL>
                    <a:lnR w="12700" cap="flat" cmpd="sng" algn="ctr">
                      <a:solidFill>
                        <a:schemeClr val="bg2"/>
                      </a:solidFill>
                      <a:prstDash val="solid"/>
                      <a:round/>
                      <a:headEnd type="none" w="med" len="med"/>
                      <a:tailEnd type="none" w="med" len="med"/>
                    </a:lnR>
                    <a:lnT w="38100" cap="flat" cmpd="sng" algn="ctr">
                      <a:noFill/>
                      <a:prstDash val="solid"/>
                      <a:round/>
                      <a:headEnd type="none" w="med" len="med"/>
                      <a:tailEnd type="none" w="med" len="med"/>
                    </a:lnT>
                    <a:lnB w="12700" cap="flat" cmpd="sng" algn="ctr">
                      <a:solidFill>
                        <a:schemeClr val="bg2"/>
                      </a:solidFill>
                      <a:prstDash val="solid"/>
                      <a:round/>
                      <a:headEnd type="none" w="med" len="med"/>
                      <a:tailEnd type="none" w="med" len="med"/>
                    </a:lnB>
                    <a:lnTlToBr>
                      <a:noFill/>
                    </a:lnTlToBr>
                    <a:lnBlToTr>
                      <a:noFill/>
                    </a:lnBlToTr>
                    <a:solidFill>
                      <a:schemeClr val="bg1">
                        <a:lumMod val="95000"/>
                      </a:schemeClr>
                    </a:solidFill>
                  </a:tcPr>
                </a:tc>
                <a:tc>
                  <a:txBody>
                    <a:bodyPr/>
                    <a:lstStyle/>
                    <a:p>
                      <a:pPr marL="0" marR="0" lvl="0" indent="0" algn="l" defTabSz="914400" rtl="0" eaLnBrk="1" fontAlgn="base" latinLnBrk="0" hangingPunct="1">
                        <a:lnSpc>
                          <a:spcPct val="100000"/>
                        </a:lnSpc>
                        <a:spcBef>
                          <a:spcPct val="0"/>
                        </a:spcBef>
                        <a:spcAft>
                          <a:spcPct val="0"/>
                        </a:spcAft>
                        <a:buClrTx/>
                        <a:buSzTx/>
                        <a:buFont typeface="Arial" pitchFamily="34" charset="0"/>
                        <a:buNone/>
                        <a:tabLst/>
                      </a:pPr>
                      <a:endParaRPr kumimoji="0" lang="en-GB" sz="1600" b="1" i="0" u="none" strike="noStrike" cap="none" normalizeH="0" baseline="0" dirty="0" smtClean="0">
                        <a:ln>
                          <a:noFill/>
                        </a:ln>
                        <a:solidFill>
                          <a:srgbClr val="000000"/>
                        </a:solidFill>
                        <a:effectLst/>
                        <a:latin typeface="Arial" pitchFamily="34" charset="0"/>
                      </a:endParaRPr>
                    </a:p>
                    <a:p>
                      <a:pPr marL="0" marR="0" lvl="0" indent="0" algn="l" defTabSz="914400" rtl="0" eaLnBrk="1" fontAlgn="base" latinLnBrk="0" hangingPunct="1">
                        <a:lnSpc>
                          <a:spcPct val="100000"/>
                        </a:lnSpc>
                        <a:spcBef>
                          <a:spcPct val="0"/>
                        </a:spcBef>
                        <a:spcAft>
                          <a:spcPct val="0"/>
                        </a:spcAft>
                        <a:buClrTx/>
                        <a:buSzTx/>
                        <a:buFont typeface="Arial" pitchFamily="34" charset="0"/>
                        <a:buNone/>
                        <a:tabLst/>
                      </a:pPr>
                      <a:endParaRPr kumimoji="0" lang="en-GB" sz="1600" b="1" i="0" u="none" strike="noStrike" cap="none" normalizeH="0" baseline="0" dirty="0" smtClean="0">
                        <a:ln>
                          <a:noFill/>
                        </a:ln>
                        <a:solidFill>
                          <a:srgbClr val="000000"/>
                        </a:solidFill>
                        <a:effectLst/>
                        <a:latin typeface="Arial" pitchFamily="34" charset="0"/>
                      </a:endParaRPr>
                    </a:p>
                    <a:p>
                      <a:pPr marL="0" marR="0" lvl="0" indent="0" algn="l" defTabSz="914400" rtl="0" eaLnBrk="1" fontAlgn="base" latinLnBrk="0" hangingPunct="1">
                        <a:lnSpc>
                          <a:spcPct val="100000"/>
                        </a:lnSpc>
                        <a:spcBef>
                          <a:spcPct val="0"/>
                        </a:spcBef>
                        <a:spcAft>
                          <a:spcPct val="0"/>
                        </a:spcAft>
                        <a:buClrTx/>
                        <a:buSzTx/>
                        <a:buFont typeface="Arial" pitchFamily="34" charset="0"/>
                        <a:buNone/>
                        <a:tabLst/>
                      </a:pPr>
                      <a:r>
                        <a:rPr kumimoji="0" lang="en-GB" sz="1600" b="1" i="0" u="none" strike="noStrike" cap="none" normalizeH="0" baseline="0" dirty="0" smtClean="0">
                          <a:ln>
                            <a:noFill/>
                          </a:ln>
                          <a:solidFill>
                            <a:srgbClr val="000000"/>
                          </a:solidFill>
                          <a:effectLst/>
                          <a:latin typeface="Arial" pitchFamily="34" charset="0"/>
                        </a:rPr>
                        <a:t>Adenocarcinoma</a:t>
                      </a:r>
                      <a:br>
                        <a:rPr kumimoji="0" lang="en-GB" sz="1600" b="1" i="0" u="none" strike="noStrike" cap="none" normalizeH="0" baseline="0" dirty="0" smtClean="0">
                          <a:ln>
                            <a:noFill/>
                          </a:ln>
                          <a:solidFill>
                            <a:srgbClr val="000000"/>
                          </a:solidFill>
                          <a:effectLst/>
                          <a:latin typeface="Arial" pitchFamily="34" charset="0"/>
                        </a:rPr>
                      </a:br>
                      <a:r>
                        <a:rPr lang="en-GB" sz="1600" b="1" dirty="0" smtClean="0"/>
                        <a:t>50%</a:t>
                      </a:r>
                      <a:r>
                        <a:rPr lang="en-GB" sz="1600" b="1" baseline="30000" dirty="0" smtClean="0"/>
                        <a:t>a</a:t>
                      </a:r>
                    </a:p>
                    <a:p>
                      <a:pPr marL="0" marR="0" lvl="0" indent="0" algn="l" defTabSz="914400" rtl="0" eaLnBrk="1" fontAlgn="base" latinLnBrk="0" hangingPunct="1">
                        <a:lnSpc>
                          <a:spcPct val="100000"/>
                        </a:lnSpc>
                        <a:spcBef>
                          <a:spcPct val="0"/>
                        </a:spcBef>
                        <a:spcAft>
                          <a:spcPct val="0"/>
                        </a:spcAft>
                        <a:buClrTx/>
                        <a:buSzTx/>
                        <a:buFont typeface="Arial" pitchFamily="34" charset="0"/>
                        <a:buNone/>
                        <a:tabLst/>
                      </a:pPr>
                      <a:endParaRPr lang="en-GB" sz="1600" b="1" baseline="30000" dirty="0" smtClean="0"/>
                    </a:p>
                    <a:p>
                      <a:pPr marL="0" marR="0" lvl="0" indent="0" algn="l" defTabSz="914400" rtl="0" eaLnBrk="1" fontAlgn="base" latinLnBrk="0" hangingPunct="1">
                        <a:lnSpc>
                          <a:spcPct val="100000"/>
                        </a:lnSpc>
                        <a:spcBef>
                          <a:spcPct val="0"/>
                        </a:spcBef>
                        <a:spcAft>
                          <a:spcPct val="0"/>
                        </a:spcAft>
                        <a:buClrTx/>
                        <a:buSzTx/>
                        <a:buFont typeface="Arial" pitchFamily="34" charset="0"/>
                        <a:buNone/>
                        <a:tabLst/>
                      </a:pPr>
                      <a:endParaRPr lang="en-GB" sz="1600" b="1" baseline="30000" dirty="0" smtClean="0"/>
                    </a:p>
                    <a:p>
                      <a:pPr marL="0" marR="0" lvl="0" indent="0" algn="l" defTabSz="914400" rtl="0" eaLnBrk="1" fontAlgn="base" latinLnBrk="0" hangingPunct="1">
                        <a:lnSpc>
                          <a:spcPct val="100000"/>
                        </a:lnSpc>
                        <a:spcBef>
                          <a:spcPct val="0"/>
                        </a:spcBef>
                        <a:spcAft>
                          <a:spcPct val="0"/>
                        </a:spcAft>
                        <a:buClrTx/>
                        <a:buSzTx/>
                        <a:buFont typeface="Arial" pitchFamily="34" charset="0"/>
                        <a:buNone/>
                        <a:tabLst/>
                      </a:pPr>
                      <a:endParaRPr lang="en-GB" sz="1600" b="1" baseline="30000" dirty="0" smtClean="0"/>
                    </a:p>
                  </a:txBody>
                  <a:tcPr marL="91448" marR="91448" marT="45713" marB="45713" anchor="ctr" horzOverflow="overflow">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38100" cap="flat" cmpd="sng" algn="ctr">
                      <a:noFill/>
                      <a:prstDash val="solid"/>
                      <a:round/>
                      <a:headEnd type="none" w="med" len="med"/>
                      <a:tailEnd type="none" w="med" len="med"/>
                    </a:lnT>
                    <a:lnB w="12700" cap="flat" cmpd="sng" algn="ctr">
                      <a:solidFill>
                        <a:schemeClr val="bg2"/>
                      </a:solidFill>
                      <a:prstDash val="solid"/>
                      <a:round/>
                      <a:headEnd type="none" w="med" len="med"/>
                      <a:tailEnd type="none" w="med" len="med"/>
                    </a:lnB>
                    <a:lnTlToBr>
                      <a:noFill/>
                    </a:lnTlToBr>
                    <a:lnBlToTr>
                      <a:noFill/>
                    </a:lnBlToTr>
                    <a:solidFill>
                      <a:schemeClr val="bg1">
                        <a:lumMod val="95000"/>
                      </a:schemeClr>
                    </a:solidFill>
                  </a:tcPr>
                </a:tc>
                <a:tc rowSpan="2">
                  <a:txBody>
                    <a:bodyPr/>
                    <a:lstStyle/>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endParaRPr kumimoji="0" lang="en-GB" sz="1400" b="0" i="0" u="none" strike="noStrike" cap="none" normalizeH="0" baseline="0" dirty="0" smtClean="0">
                        <a:ln>
                          <a:noFill/>
                        </a:ln>
                        <a:solidFill>
                          <a:schemeClr val="tx1"/>
                        </a:solidFill>
                        <a:effectLst/>
                        <a:latin typeface="+mn-lt"/>
                      </a:endParaRPr>
                    </a:p>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endParaRPr kumimoji="0" lang="en-GB" sz="1400" b="0" i="0" u="none" strike="noStrike" cap="none" normalizeH="0" baseline="0" dirty="0" smtClean="0">
                        <a:ln>
                          <a:noFill/>
                        </a:ln>
                        <a:solidFill>
                          <a:schemeClr val="tx1"/>
                        </a:solidFill>
                        <a:effectLst/>
                        <a:latin typeface="+mn-lt"/>
                      </a:endParaRPr>
                    </a:p>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r>
                        <a:rPr kumimoji="0" lang="en-GB" sz="1400" b="0" i="0" u="none" strike="noStrike" cap="none" normalizeH="0" baseline="0" dirty="0" smtClean="0">
                          <a:ln>
                            <a:noFill/>
                          </a:ln>
                          <a:solidFill>
                            <a:schemeClr val="tx1"/>
                          </a:solidFill>
                          <a:effectLst/>
                          <a:latin typeface="+mn-lt"/>
                        </a:rPr>
                        <a:t>Younger</a:t>
                      </a:r>
                    </a:p>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r>
                        <a:rPr kumimoji="0" lang="en-GB" sz="1400" b="0" i="0" u="none" strike="noStrike" cap="none" normalizeH="0" baseline="0" dirty="0" smtClean="0">
                          <a:ln>
                            <a:noFill/>
                          </a:ln>
                          <a:solidFill>
                            <a:schemeClr val="tx1"/>
                          </a:solidFill>
                          <a:effectLst/>
                          <a:latin typeface="+mn-lt"/>
                        </a:rPr>
                        <a:t>Also non-/light smokers</a:t>
                      </a:r>
                    </a:p>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r>
                        <a:rPr kumimoji="0" lang="en-US" sz="1400" b="0" i="0" u="none" strike="noStrike" cap="none" normalizeH="0" baseline="0" dirty="0" smtClean="0">
                          <a:ln>
                            <a:noFill/>
                          </a:ln>
                          <a:solidFill>
                            <a:schemeClr val="tx1"/>
                          </a:solidFill>
                          <a:effectLst/>
                          <a:latin typeface="+mn-lt"/>
                        </a:rPr>
                        <a:t>Better performance status/less comorbidities</a:t>
                      </a:r>
                    </a:p>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endParaRPr kumimoji="0" lang="en-GB" sz="1400" b="0" i="0" u="none" strike="noStrike" cap="none" normalizeH="0" baseline="0" dirty="0" smtClean="0">
                        <a:ln>
                          <a:noFill/>
                        </a:ln>
                        <a:solidFill>
                          <a:schemeClr val="tx1"/>
                        </a:solidFill>
                        <a:effectLst/>
                        <a:latin typeface="+mn-lt"/>
                      </a:endParaRPr>
                    </a:p>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r>
                        <a:rPr kumimoji="0" lang="en-GB" sz="1400" b="0" i="0" u="none" strike="noStrike" cap="none" normalizeH="0" baseline="0" dirty="0" smtClean="0">
                          <a:ln>
                            <a:noFill/>
                          </a:ln>
                          <a:solidFill>
                            <a:schemeClr val="tx1"/>
                          </a:solidFill>
                          <a:effectLst/>
                          <a:latin typeface="+mn-lt"/>
                        </a:rPr>
                        <a:t>Treatment options include pemetrexed and bevacizumab</a:t>
                      </a:r>
                    </a:p>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r>
                        <a:rPr kumimoji="0" lang="en-GB" sz="1400" b="0" i="0" u="none" strike="noStrike" cap="none" normalizeH="0" baseline="0" dirty="0" smtClean="0">
                          <a:ln>
                            <a:noFill/>
                          </a:ln>
                          <a:solidFill>
                            <a:schemeClr val="tx1"/>
                          </a:solidFill>
                          <a:effectLst/>
                          <a:latin typeface="+mn-lt"/>
                        </a:rPr>
                        <a:t>Defined oncogene drivers → targeted therapies</a:t>
                      </a:r>
                    </a:p>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endParaRPr kumimoji="0" lang="en-GB" sz="1400" b="0" i="0" u="none" strike="noStrike" cap="none" normalizeH="0" baseline="0" dirty="0" smtClean="0">
                        <a:ln>
                          <a:noFill/>
                        </a:ln>
                        <a:solidFill>
                          <a:schemeClr val="tx1"/>
                        </a:solidFill>
                        <a:effectLst/>
                        <a:latin typeface="+mn-lt"/>
                      </a:endParaRPr>
                    </a:p>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endParaRPr kumimoji="0" lang="en-GB" sz="1400" b="0" i="0" u="none" strike="noStrike" cap="none" normalizeH="0" baseline="0" dirty="0" smtClean="0">
                        <a:ln>
                          <a:noFill/>
                        </a:ln>
                        <a:solidFill>
                          <a:schemeClr val="tx1"/>
                        </a:solidFill>
                        <a:effectLst/>
                        <a:latin typeface="+mn-lt"/>
                      </a:endParaRPr>
                    </a:p>
                  </a:txBody>
                  <a:tcPr marL="91448" marR="91448" marT="45713" marB="45713" anchor="ctr" horzOverflow="overflow">
                    <a:lnL w="12700" cap="flat" cmpd="sng" algn="ctr">
                      <a:solidFill>
                        <a:schemeClr val="bg2"/>
                      </a:solid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solidFill>
                        <a:schemeClr val="bg2"/>
                      </a:solidFill>
                      <a:prstDash val="solid"/>
                      <a:round/>
                      <a:headEnd type="none" w="med" len="med"/>
                      <a:tailEnd type="none" w="med" len="med"/>
                    </a:lnB>
                    <a:lnTlToBr>
                      <a:noFill/>
                    </a:lnTlToBr>
                    <a:lnBlToTr>
                      <a:noFill/>
                    </a:lnBlToTr>
                    <a:solidFill>
                      <a:schemeClr val="bg1">
                        <a:lumMod val="95000"/>
                      </a:schemeClr>
                    </a:solidFill>
                  </a:tcPr>
                </a:tc>
              </a:tr>
              <a:tr h="1161079">
                <a:tc vMerge="1">
                  <a:txBody>
                    <a:bodyPr/>
                    <a:lstStyle/>
                    <a:p>
                      <a:pPr marL="0" marR="0" lvl="0" indent="0" algn="l" defTabSz="914400" rtl="0" eaLnBrk="1" fontAlgn="base" latinLnBrk="0" hangingPunct="1">
                        <a:lnSpc>
                          <a:spcPct val="100000"/>
                        </a:lnSpc>
                        <a:spcBef>
                          <a:spcPct val="0"/>
                        </a:spcBef>
                        <a:spcAft>
                          <a:spcPct val="0"/>
                        </a:spcAft>
                        <a:buClrTx/>
                        <a:buSzTx/>
                        <a:buFont typeface="Arial" pitchFamily="34" charset="0"/>
                        <a:buNone/>
                        <a:tabLst/>
                        <a:defRPr/>
                      </a:pPr>
                      <a:endParaRPr lang="en-GB" sz="1600" dirty="0" smtClean="0"/>
                    </a:p>
                  </a:txBody>
                  <a:tcPr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EF2E7"/>
                    </a:solidFill>
                  </a:tcPr>
                </a:tc>
                <a:tc>
                  <a:txBody>
                    <a:bodyPr/>
                    <a:lstStyle/>
                    <a:p>
                      <a:pPr marL="0" marR="0" lvl="0" indent="0" algn="l" defTabSz="914400" rtl="0" eaLnBrk="1" fontAlgn="base" latinLnBrk="0" hangingPunct="1">
                        <a:lnSpc>
                          <a:spcPct val="100000"/>
                        </a:lnSpc>
                        <a:spcBef>
                          <a:spcPct val="0"/>
                        </a:spcBef>
                        <a:spcAft>
                          <a:spcPct val="0"/>
                        </a:spcAft>
                        <a:buClrTx/>
                        <a:buSzTx/>
                        <a:buFont typeface="Arial" pitchFamily="34" charset="0"/>
                        <a:buNone/>
                        <a:tabLst/>
                      </a:pPr>
                      <a:r>
                        <a:rPr kumimoji="0" lang="en-GB" sz="1600" b="1" i="0" u="none" strike="noStrike" cap="none" normalizeH="0" baseline="0" dirty="0" smtClean="0">
                          <a:ln>
                            <a:noFill/>
                          </a:ln>
                          <a:solidFill>
                            <a:srgbClr val="000000"/>
                          </a:solidFill>
                          <a:effectLst/>
                          <a:latin typeface="Arial" pitchFamily="34" charset="0"/>
                        </a:rPr>
                        <a:t>Large cell </a:t>
                      </a:r>
                      <a:br>
                        <a:rPr kumimoji="0" lang="en-GB" sz="1600" b="1" i="0" u="none" strike="noStrike" cap="none" normalizeH="0" baseline="0" dirty="0" smtClean="0">
                          <a:ln>
                            <a:noFill/>
                          </a:ln>
                          <a:solidFill>
                            <a:srgbClr val="000000"/>
                          </a:solidFill>
                          <a:effectLst/>
                          <a:latin typeface="Arial" pitchFamily="34" charset="0"/>
                        </a:rPr>
                      </a:br>
                      <a:r>
                        <a:rPr kumimoji="0" lang="en-GB" sz="1600" b="1" i="0" u="none" strike="noStrike" cap="none" normalizeH="0" baseline="0" dirty="0" smtClean="0">
                          <a:ln>
                            <a:noFill/>
                          </a:ln>
                          <a:solidFill>
                            <a:srgbClr val="000000"/>
                          </a:solidFill>
                          <a:effectLst/>
                          <a:latin typeface="Arial" pitchFamily="34" charset="0"/>
                        </a:rPr>
                        <a:t>carcinoma</a:t>
                      </a:r>
                    </a:p>
                    <a:p>
                      <a:pPr marL="0" marR="0" lvl="0" indent="0" algn="l" defTabSz="914400" rtl="0" eaLnBrk="1" fontAlgn="base" latinLnBrk="0" hangingPunct="1">
                        <a:lnSpc>
                          <a:spcPct val="100000"/>
                        </a:lnSpc>
                        <a:spcBef>
                          <a:spcPct val="0"/>
                        </a:spcBef>
                        <a:spcAft>
                          <a:spcPct val="0"/>
                        </a:spcAft>
                        <a:buClrTx/>
                        <a:buSzTx/>
                        <a:buFont typeface="Arial" pitchFamily="34" charset="0"/>
                        <a:buNone/>
                        <a:tabLst/>
                        <a:defRPr/>
                      </a:pPr>
                      <a:r>
                        <a:rPr lang="en-GB" sz="1600" b="1" dirty="0" smtClean="0"/>
                        <a:t>15%</a:t>
                      </a:r>
                      <a:r>
                        <a:rPr lang="en-GB" sz="1600" b="1" baseline="30000" dirty="0" smtClean="0"/>
                        <a:t>a</a:t>
                      </a:r>
                    </a:p>
                  </a:txBody>
                  <a:tcPr marL="91448" marR="91448" marT="45713" marB="45713" anchor="ctr" horzOverflow="overflow">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a:noFill/>
                    </a:lnTlToBr>
                    <a:lnBlToTr>
                      <a:noFill/>
                    </a:lnBlToTr>
                    <a:solidFill>
                      <a:schemeClr val="bg1">
                        <a:lumMod val="95000"/>
                      </a:schemeClr>
                    </a:solidFill>
                  </a:tcPr>
                </a:tc>
                <a:tc vMerge="1">
                  <a:txBody>
                    <a:bodyPr/>
                    <a:lstStyle/>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endParaRPr lang="en-GB" sz="1500" dirty="0" smtClean="0">
                        <a:latin typeface="+mn-lt"/>
                      </a:endParaRPr>
                    </a:p>
                  </a:txBody>
                  <a:tcPr marL="91448" marR="91448" marT="45713" marB="45713" anchor="ctr" horzOverflow="overflow">
                    <a:lnL w="12700" cap="flat" cmpd="sng" algn="ctr">
                      <a:solidFill>
                        <a:schemeClr val="bg2"/>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a:noFill/>
                    </a:lnTlToBr>
                    <a:lnBlToTr>
                      <a:noFill/>
                    </a:lnBlToTr>
                    <a:solidFill>
                      <a:schemeClr val="bg1">
                        <a:lumMod val="95000"/>
                      </a:schemeClr>
                    </a:solidFill>
                  </a:tcPr>
                </a:tc>
              </a:tr>
              <a:tr h="1306078">
                <a:tc>
                  <a:txBody>
                    <a:bodyPr/>
                    <a:lstStyle/>
                    <a:p>
                      <a:pPr marL="0" marR="0" lvl="0" indent="0" algn="ctr" defTabSz="914400" rtl="0" eaLnBrk="1" fontAlgn="base" latinLnBrk="0" hangingPunct="1">
                        <a:lnSpc>
                          <a:spcPct val="100000"/>
                        </a:lnSpc>
                        <a:spcBef>
                          <a:spcPct val="0"/>
                        </a:spcBef>
                        <a:spcAft>
                          <a:spcPct val="0"/>
                        </a:spcAft>
                        <a:buClrTx/>
                        <a:buSzTx/>
                        <a:buFont typeface="Arial" pitchFamily="34" charset="0"/>
                        <a:buNone/>
                        <a:tabLst/>
                        <a:defRPr/>
                      </a:pPr>
                      <a:r>
                        <a:rPr lang="en-GB" sz="1600" b="1" baseline="0" dirty="0" smtClean="0"/>
                        <a:t>Squamous</a:t>
                      </a:r>
                    </a:p>
                  </a:txBody>
                  <a:tcPr marL="91448" marR="91448" marT="45713" marB="45713" vert="vert270" anchor="ctr" horzOverflow="overflow">
                    <a:lnL w="12700" cap="flat" cmpd="sng" algn="ctr">
                      <a:no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 typeface="Arial" pitchFamily="34" charset="0"/>
                        <a:buNone/>
                        <a:tabLst/>
                      </a:pPr>
                      <a:r>
                        <a:rPr kumimoji="0" lang="en-GB" sz="1600" b="1" i="0" u="none" strike="noStrike" cap="none" normalizeH="0" baseline="0" dirty="0" smtClean="0">
                          <a:ln>
                            <a:noFill/>
                          </a:ln>
                          <a:solidFill>
                            <a:srgbClr val="000000"/>
                          </a:solidFill>
                          <a:effectLst/>
                          <a:latin typeface="Arial" pitchFamily="34" charset="0"/>
                        </a:rPr>
                        <a:t>Squamous cell </a:t>
                      </a:r>
                      <a:br>
                        <a:rPr kumimoji="0" lang="en-GB" sz="1600" b="1" i="0" u="none" strike="noStrike" cap="none" normalizeH="0" baseline="0" dirty="0" smtClean="0">
                          <a:ln>
                            <a:noFill/>
                          </a:ln>
                          <a:solidFill>
                            <a:srgbClr val="000000"/>
                          </a:solidFill>
                          <a:effectLst/>
                          <a:latin typeface="Arial" pitchFamily="34" charset="0"/>
                        </a:rPr>
                      </a:br>
                      <a:r>
                        <a:rPr kumimoji="0" lang="en-GB" sz="1600" b="1" i="0" u="none" strike="noStrike" cap="none" normalizeH="0" baseline="0" dirty="0" smtClean="0">
                          <a:ln>
                            <a:noFill/>
                          </a:ln>
                          <a:solidFill>
                            <a:srgbClr val="000000"/>
                          </a:solidFill>
                          <a:effectLst/>
                          <a:latin typeface="Arial" pitchFamily="34" charset="0"/>
                        </a:rPr>
                        <a:t>carcinoma</a:t>
                      </a:r>
                    </a:p>
                    <a:p>
                      <a:pPr marL="0" marR="0" lvl="0" indent="0" algn="l" defTabSz="914400" rtl="0" eaLnBrk="1" fontAlgn="base" latinLnBrk="0" hangingPunct="1">
                        <a:lnSpc>
                          <a:spcPct val="100000"/>
                        </a:lnSpc>
                        <a:spcBef>
                          <a:spcPct val="0"/>
                        </a:spcBef>
                        <a:spcAft>
                          <a:spcPct val="0"/>
                        </a:spcAft>
                        <a:buClrTx/>
                        <a:buSzTx/>
                        <a:buFont typeface="Arial" pitchFamily="34" charset="0"/>
                        <a:buNone/>
                        <a:tabLst/>
                        <a:defRPr/>
                      </a:pPr>
                      <a:r>
                        <a:rPr lang="en-GB" sz="1600" b="1" dirty="0" smtClean="0"/>
                        <a:t>20%-30%</a:t>
                      </a:r>
                      <a:r>
                        <a:rPr lang="en-GB" sz="1600" b="1" baseline="30000" dirty="0" smtClean="0"/>
                        <a:t>b</a:t>
                      </a:r>
                    </a:p>
                  </a:txBody>
                  <a:tcPr marL="91448" marR="91448" marT="45713" marB="45713" anchor="ctr" horzOverflow="overflow">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r>
                        <a:rPr kumimoji="0" lang="en-US" sz="1400" b="0" i="0" u="none" strike="noStrike" cap="none" normalizeH="0" baseline="0" dirty="0" smtClean="0">
                          <a:ln>
                            <a:noFill/>
                          </a:ln>
                          <a:solidFill>
                            <a:schemeClr val="tx1"/>
                          </a:solidFill>
                          <a:effectLst/>
                          <a:latin typeface="+mn-lt"/>
                        </a:rPr>
                        <a:t>Older and often with major comorbidities</a:t>
                      </a:r>
                    </a:p>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r>
                        <a:rPr kumimoji="0" lang="en-US" sz="1400" b="0" i="0" u="none" strike="noStrike" cap="none" normalizeH="0" baseline="0" dirty="0" smtClean="0">
                          <a:ln>
                            <a:noFill/>
                          </a:ln>
                          <a:solidFill>
                            <a:schemeClr val="tx1"/>
                          </a:solidFill>
                          <a:effectLst/>
                          <a:latin typeface="+mn-lt"/>
                        </a:rPr>
                        <a:t>Usually (heavy) Smokers</a:t>
                      </a:r>
                    </a:p>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r>
                        <a:rPr kumimoji="0" lang="en-US" sz="1400" b="1" i="0" u="none" strike="noStrike" cap="none" normalizeH="0" baseline="0" dirty="0" smtClean="0">
                          <a:ln>
                            <a:noFill/>
                          </a:ln>
                          <a:solidFill>
                            <a:srgbClr val="FF0000"/>
                          </a:solidFill>
                          <a:effectLst/>
                          <a:latin typeface="+mn-lt"/>
                        </a:rPr>
                        <a:t>NO</a:t>
                      </a:r>
                      <a:r>
                        <a:rPr kumimoji="0" lang="en-US" sz="1400" b="0" i="0" u="none" strike="noStrike" cap="none" normalizeH="0" baseline="0" dirty="0" smtClean="0">
                          <a:ln>
                            <a:noFill/>
                          </a:ln>
                          <a:solidFill>
                            <a:schemeClr val="tx1"/>
                          </a:solidFill>
                          <a:effectLst/>
                          <a:latin typeface="+mn-lt"/>
                        </a:rPr>
                        <a:t> pemetrexed or </a:t>
                      </a:r>
                      <a:r>
                        <a:rPr kumimoji="0" lang="en-US" sz="1400" b="0" i="0" u="none" strike="noStrike" cap="none" normalizeH="0" baseline="0" dirty="0" err="1" smtClean="0">
                          <a:ln>
                            <a:noFill/>
                          </a:ln>
                          <a:solidFill>
                            <a:schemeClr val="tx1"/>
                          </a:solidFill>
                          <a:effectLst/>
                          <a:latin typeface="+mn-lt"/>
                        </a:rPr>
                        <a:t>bevacizumab</a:t>
                      </a:r>
                      <a:endParaRPr kumimoji="0" lang="en-US" sz="1400" b="0" i="0" u="none" strike="noStrike" cap="none" normalizeH="0" baseline="0" dirty="0" smtClean="0">
                        <a:ln>
                          <a:noFill/>
                        </a:ln>
                        <a:solidFill>
                          <a:schemeClr val="tx1"/>
                        </a:solidFill>
                        <a:effectLst/>
                        <a:latin typeface="+mn-lt"/>
                      </a:endParaRPr>
                    </a:p>
                    <a:p>
                      <a:pPr marL="171450" marR="0" lvl="0" indent="-171450" algn="l" defTabSz="914400" rtl="0" eaLnBrk="1" fontAlgn="base" latinLnBrk="0" hangingPunct="1">
                        <a:lnSpc>
                          <a:spcPct val="90000"/>
                        </a:lnSpc>
                        <a:spcBef>
                          <a:spcPct val="0"/>
                        </a:spcBef>
                        <a:spcAft>
                          <a:spcPct val="20000"/>
                        </a:spcAft>
                        <a:buClr>
                          <a:schemeClr val="accent1"/>
                        </a:buClr>
                        <a:buSzTx/>
                        <a:buFont typeface="Arial" pitchFamily="34" charset="0"/>
                        <a:buChar char="•"/>
                        <a:tabLst/>
                      </a:pPr>
                      <a:r>
                        <a:rPr kumimoji="0" lang="en-US" sz="1400" b="1" i="0" u="none" strike="noStrike" cap="none" normalizeH="0" baseline="0" dirty="0" smtClean="0">
                          <a:ln>
                            <a:noFill/>
                          </a:ln>
                          <a:solidFill>
                            <a:srgbClr val="FF0000"/>
                          </a:solidFill>
                          <a:effectLst/>
                          <a:latin typeface="+mn-lt"/>
                        </a:rPr>
                        <a:t>NO</a:t>
                      </a:r>
                      <a:r>
                        <a:rPr kumimoji="0" lang="en-US" sz="1400" b="0" i="0" u="none" strike="noStrike" cap="none" normalizeH="0" baseline="0" dirty="0" smtClean="0">
                          <a:ln>
                            <a:noFill/>
                          </a:ln>
                          <a:solidFill>
                            <a:schemeClr val="tx1"/>
                          </a:solidFill>
                          <a:effectLst/>
                          <a:latin typeface="+mn-lt"/>
                        </a:rPr>
                        <a:t> approved targeted therapies for any established oncogenic drivers</a:t>
                      </a:r>
                      <a:endParaRPr kumimoji="0" lang="en-US" sz="1400" b="0" i="0" u="none" strike="noStrike" cap="none" normalizeH="0" baseline="0" dirty="0" smtClean="0">
                        <a:ln>
                          <a:noFill/>
                        </a:ln>
                        <a:solidFill>
                          <a:srgbClr val="FF0000"/>
                        </a:solidFill>
                        <a:effectLst/>
                        <a:latin typeface="+mn-lt"/>
                      </a:endParaRPr>
                    </a:p>
                  </a:txBody>
                  <a:tcPr marL="91448" marR="91448" marT="45713" marB="45713" anchor="ctr" horzOverflow="overflow">
                    <a:lnL w="12700" cap="flat" cmpd="sng" algn="ctr">
                      <a:solidFill>
                        <a:schemeClr val="bg2"/>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r>
            </a:tbl>
          </a:graphicData>
        </a:graphic>
      </p:graphicFrame>
      <p:sp>
        <p:nvSpPr>
          <p:cNvPr id="5" name="Round Same Side Corner Rectangle 4"/>
          <p:cNvSpPr/>
          <p:nvPr/>
        </p:nvSpPr>
        <p:spPr>
          <a:xfrm rot="10800000">
            <a:off x="367371" y="1666873"/>
            <a:ext cx="8439149" cy="4025267"/>
          </a:xfrm>
          <a:prstGeom prst="round2SameRect">
            <a:avLst>
              <a:gd name="adj1" fmla="val 6715"/>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pic>
        <p:nvPicPr>
          <p:cNvPr id="8" name="Picture 56" descr="000p026j"/>
          <p:cNvPicPr preferRelativeResize="0">
            <a:picLocks noChangeAspect="1" noChangeArrowheads="1"/>
          </p:cNvPicPr>
          <p:nvPr/>
        </p:nvPicPr>
        <p:blipFill>
          <a:blip r:embed="rId3" cstate="print">
            <a:extLst/>
          </a:blip>
          <a:srcRect/>
          <a:stretch>
            <a:fillRect/>
          </a:stretch>
        </p:blipFill>
        <p:spPr bwMode="auto">
          <a:xfrm>
            <a:off x="2636520" y="4489739"/>
            <a:ext cx="1371600" cy="974725"/>
          </a:xfrm>
          <a:prstGeom prst="roundRect">
            <a:avLst/>
          </a:prstGeom>
          <a:noFill/>
          <a:ln w="9525">
            <a:noFill/>
            <a:miter lim="800000"/>
            <a:headEnd/>
            <a:tailEnd/>
          </a:ln>
          <a:extLst/>
        </p:spPr>
      </p:pic>
      <p:pic>
        <p:nvPicPr>
          <p:cNvPr id="9" name="Picture 35" descr="LCNeu2"/>
          <p:cNvPicPr preferRelativeResize="0">
            <a:picLocks noChangeAspect="1" noChangeArrowheads="1"/>
          </p:cNvPicPr>
          <p:nvPr/>
        </p:nvPicPr>
        <p:blipFill>
          <a:blip r:embed="rId4" cstate="print">
            <a:extLst/>
          </a:blip>
          <a:srcRect/>
          <a:stretch>
            <a:fillRect/>
          </a:stretch>
        </p:blipFill>
        <p:spPr bwMode="auto">
          <a:xfrm>
            <a:off x="2636520" y="2959436"/>
            <a:ext cx="1371600" cy="1022350"/>
          </a:xfrm>
          <a:prstGeom prst="roundRect">
            <a:avLst/>
          </a:prstGeom>
          <a:noFill/>
          <a:ln w="9525">
            <a:noFill/>
            <a:miter lim="800000"/>
            <a:headEnd/>
            <a:tailEnd/>
          </a:ln>
          <a:extLst/>
        </p:spPr>
      </p:pic>
      <p:pic>
        <p:nvPicPr>
          <p:cNvPr id="10" name="Picture 58"/>
          <p:cNvPicPr preferRelativeResize="0">
            <a:picLocks noChangeAspect="1" noChangeArrowheads="1"/>
          </p:cNvPicPr>
          <p:nvPr/>
        </p:nvPicPr>
        <p:blipFill>
          <a:blip r:embed="rId5" cstate="print">
            <a:extLst/>
          </a:blip>
          <a:srcRect/>
          <a:stretch>
            <a:fillRect/>
          </a:stretch>
        </p:blipFill>
        <p:spPr bwMode="auto">
          <a:xfrm>
            <a:off x="2636520" y="1758314"/>
            <a:ext cx="1371600" cy="975406"/>
          </a:xfrm>
          <a:prstGeom prst="roundRect">
            <a:avLst/>
          </a:prstGeom>
          <a:noFill/>
          <a:extLst/>
        </p:spPr>
      </p:pic>
      <p:sp>
        <p:nvSpPr>
          <p:cNvPr id="11" name="Rectangle 14"/>
          <p:cNvSpPr>
            <a:spLocks noChangeArrowheads="1"/>
          </p:cNvSpPr>
          <p:nvPr/>
        </p:nvSpPr>
        <p:spPr bwMode="auto">
          <a:xfrm>
            <a:off x="145408" y="5740204"/>
            <a:ext cx="7034620" cy="931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b" anchorCtr="0">
            <a:spAutoFit/>
          </a:bodyPr>
          <a:lstStyle/>
          <a:p>
            <a:pPr marL="60325" indent="-60325"/>
            <a:r>
              <a:rPr lang="en-GB" sz="1200" baseline="30000" dirty="0" smtClean="0">
                <a:solidFill>
                  <a:srgbClr val="000000"/>
                </a:solidFill>
              </a:rPr>
              <a:t>a</a:t>
            </a:r>
            <a:r>
              <a:rPr lang="en-GB" sz="1200" dirty="0" smtClean="0">
                <a:solidFill>
                  <a:srgbClr val="000000"/>
                </a:solidFill>
              </a:rPr>
              <a:t>Images </a:t>
            </a:r>
            <a:r>
              <a:rPr lang="en-GB" sz="1200" dirty="0">
                <a:solidFill>
                  <a:srgbClr val="000000"/>
                </a:solidFill>
              </a:rPr>
              <a:t>from </a:t>
            </a:r>
            <a:r>
              <a:rPr lang="en-GB" sz="1200" dirty="0" smtClean="0">
                <a:solidFill>
                  <a:srgbClr val="000000"/>
                </a:solidFill>
              </a:rPr>
              <a:t>www.surgical-pathology.com.</a:t>
            </a:r>
          </a:p>
          <a:p>
            <a:pPr marL="60325" indent="-60325"/>
            <a:r>
              <a:rPr lang="en-GB" sz="1200" baseline="30000" dirty="0" smtClean="0">
                <a:solidFill>
                  <a:srgbClr val="000000"/>
                </a:solidFill>
              </a:rPr>
              <a:t>b</a:t>
            </a:r>
            <a:r>
              <a:rPr lang="en-GB" sz="1200" dirty="0" smtClean="0">
                <a:solidFill>
                  <a:srgbClr val="000000"/>
                </a:solidFill>
              </a:rPr>
              <a:t>Image </a:t>
            </a:r>
            <a:r>
              <a:rPr lang="en-GB" sz="1200" dirty="0">
                <a:solidFill>
                  <a:srgbClr val="000000"/>
                </a:solidFill>
              </a:rPr>
              <a:t>from </a:t>
            </a:r>
            <a:r>
              <a:rPr lang="en-US" sz="1200" dirty="0">
                <a:solidFill>
                  <a:srgbClr val="000000"/>
                </a:solidFill>
              </a:rPr>
              <a:t>http://</a:t>
            </a:r>
            <a:r>
              <a:rPr lang="en-US" sz="1200" dirty="0" smtClean="0">
                <a:solidFill>
                  <a:srgbClr val="000000"/>
                </a:solidFill>
              </a:rPr>
              <a:t>www.lmp.ualberta.ca/resources/pathoimages/PC-S.htm.</a:t>
            </a:r>
            <a:endParaRPr lang="en-US" sz="1200" dirty="0">
              <a:solidFill>
                <a:srgbClr val="000000"/>
              </a:solidFill>
            </a:endParaRPr>
          </a:p>
          <a:p>
            <a:pPr marL="60325" indent="-60325"/>
            <a:r>
              <a:rPr lang="en-US" sz="1200" baseline="30000" dirty="0">
                <a:solidFill>
                  <a:srgbClr val="000000"/>
                </a:solidFill>
              </a:rPr>
              <a:t>c</a:t>
            </a:r>
            <a:r>
              <a:rPr lang="en-GB" sz="1200" dirty="0">
                <a:solidFill>
                  <a:srgbClr val="000000"/>
                </a:solidFill>
              </a:rPr>
              <a:t>Other less common subtypes of </a:t>
            </a:r>
            <a:r>
              <a:rPr lang="en-GB" sz="1200" dirty="0" smtClean="0">
                <a:solidFill>
                  <a:srgbClr val="000000"/>
                </a:solidFill>
              </a:rPr>
              <a:t>nonsquamous </a:t>
            </a:r>
            <a:r>
              <a:rPr lang="en-GB" sz="1200" dirty="0">
                <a:solidFill>
                  <a:srgbClr val="000000"/>
                </a:solidFill>
              </a:rPr>
              <a:t>NSCLC include adenosquamous carcinoma and </a:t>
            </a:r>
            <a:r>
              <a:rPr lang="en-GB" sz="1200" dirty="0" smtClean="0">
                <a:solidFill>
                  <a:srgbClr val="000000"/>
                </a:solidFill>
              </a:rPr>
              <a:t> sarcomatoid </a:t>
            </a:r>
            <a:r>
              <a:rPr lang="en-GB" sz="1200" dirty="0">
                <a:solidFill>
                  <a:srgbClr val="000000"/>
                </a:solidFill>
              </a:rPr>
              <a:t>carcinoma.</a:t>
            </a:r>
            <a:r>
              <a:rPr lang="en-GB" sz="1200" baseline="30000" dirty="0">
                <a:solidFill>
                  <a:srgbClr val="000000"/>
                </a:solidFill>
              </a:rPr>
              <a:t>3</a:t>
            </a:r>
            <a:r>
              <a:rPr lang="en-GB" sz="1200" dirty="0">
                <a:solidFill>
                  <a:srgbClr val="000000"/>
                </a:solidFill>
              </a:rPr>
              <a:t>  </a:t>
            </a:r>
            <a:endParaRPr lang="en-US" sz="1200" dirty="0">
              <a:solidFill>
                <a:srgbClr val="000000"/>
              </a:solidFill>
            </a:endParaRPr>
          </a:p>
          <a:p>
            <a:pPr defTabSz="454052">
              <a:spcBef>
                <a:spcPts val="300"/>
              </a:spcBef>
            </a:pPr>
            <a:r>
              <a:rPr lang="en-GB" sz="1000" dirty="0">
                <a:solidFill>
                  <a:srgbClr val="000000"/>
                </a:solidFill>
              </a:rPr>
              <a:t> 1. Langer et al. </a:t>
            </a:r>
            <a:r>
              <a:rPr lang="en-GB" sz="1000" i="1" dirty="0">
                <a:solidFill>
                  <a:srgbClr val="000000"/>
                </a:solidFill>
              </a:rPr>
              <a:t>J Clin Oncol. </a:t>
            </a:r>
            <a:r>
              <a:rPr lang="en-GB" sz="1000" dirty="0" smtClean="0">
                <a:solidFill>
                  <a:srgbClr val="000000"/>
                </a:solidFill>
              </a:rPr>
              <a:t>2010;28:5311; </a:t>
            </a:r>
            <a:r>
              <a:rPr lang="en-GB" sz="1000" dirty="0">
                <a:solidFill>
                  <a:srgbClr val="000000"/>
                </a:solidFill>
              </a:rPr>
              <a:t>2. Travis et al. </a:t>
            </a:r>
            <a:r>
              <a:rPr lang="en-GB" sz="1000" i="1" dirty="0">
                <a:solidFill>
                  <a:srgbClr val="000000"/>
                </a:solidFill>
              </a:rPr>
              <a:t>J Thorac Oncol. </a:t>
            </a:r>
            <a:r>
              <a:rPr lang="en-GB" sz="1000" dirty="0" smtClean="0">
                <a:solidFill>
                  <a:srgbClr val="000000"/>
                </a:solidFill>
              </a:rPr>
              <a:t>2011;4:244; </a:t>
            </a:r>
            <a:r>
              <a:rPr lang="en-GB" sz="1000" dirty="0">
                <a:solidFill>
                  <a:srgbClr val="000000"/>
                </a:solidFill>
              </a:rPr>
              <a:t>3. WHO 2004. </a:t>
            </a:r>
          </a:p>
        </p:txBody>
      </p:sp>
      <p:sp>
        <p:nvSpPr>
          <p:cNvPr id="14" name="Title 1"/>
          <p:cNvSpPr>
            <a:spLocks noGrp="1"/>
          </p:cNvSpPr>
          <p:nvPr>
            <p:ph type="title"/>
          </p:nvPr>
        </p:nvSpPr>
        <p:spPr/>
        <p:txBody>
          <a:bodyPr/>
          <a:lstStyle/>
          <a:p>
            <a:r>
              <a:rPr lang="de-DE" dirty="0" smtClean="0"/>
              <a:t>NSCLC: Patient Profile and Treatment Options</a:t>
            </a:r>
            <a:r>
              <a:rPr lang="de-DE" baseline="30000" dirty="0" smtClean="0"/>
              <a:t>1-3</a:t>
            </a:r>
            <a:endParaRPr lang="de-DE" baseline="30000" dirty="0"/>
          </a:p>
        </p:txBody>
      </p:sp>
    </p:spTree>
    <p:extLst>
      <p:ext uri="{BB962C8B-B14F-4D97-AF65-F5344CB8AC3E}">
        <p14:creationId xmlns:p14="http://schemas.microsoft.com/office/powerpoint/2010/main" val="368055461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TextBox 80"/>
          <p:cNvSpPr txBox="1"/>
          <p:nvPr/>
        </p:nvSpPr>
        <p:spPr>
          <a:xfrm>
            <a:off x="120046" y="5645783"/>
            <a:ext cx="8953679" cy="569498"/>
          </a:xfrm>
          <a:prstGeom prst="roundRect">
            <a:avLst/>
          </a:prstGeom>
          <a:solidFill>
            <a:schemeClr val="bg2"/>
          </a:solidFill>
          <a:ln w="19050">
            <a:noFill/>
          </a:ln>
        </p:spPr>
        <p:txBody>
          <a:bodyPr wrap="square" lIns="72000" tIns="72000" rIns="72000" bIns="72000" rtlCol="0" anchor="ctr" anchorCtr="0">
            <a:spAutoFit/>
          </a:bodyPr>
          <a:lstStyle/>
          <a:p>
            <a:pPr algn="ctr"/>
            <a:r>
              <a:rPr lang="en-GB" sz="1200" dirty="0"/>
              <a:t>Registration conditions differ internationally. Thus, the approved indication may not be the same </a:t>
            </a:r>
            <a:r>
              <a:rPr lang="en-GB" sz="1200" dirty="0" smtClean="0"/>
              <a:t>and </a:t>
            </a:r>
            <a:r>
              <a:rPr lang="en-GB" sz="1200" dirty="0"/>
              <a:t>there may not be an </a:t>
            </a:r>
            <a:r>
              <a:rPr lang="en-GB" sz="1200" dirty="0" smtClean="0"/>
              <a:t>approved SCC indication </a:t>
            </a:r>
            <a:r>
              <a:rPr lang="en-GB" sz="1200" dirty="0"/>
              <a:t>in all countries. </a:t>
            </a:r>
            <a:r>
              <a:rPr lang="en-GB" sz="1200" dirty="0" smtClean="0"/>
              <a:t>Country-specific </a:t>
            </a:r>
            <a:r>
              <a:rPr lang="en-GB" sz="1200" dirty="0"/>
              <a:t>information is contained in the locally approved registration documents.</a:t>
            </a:r>
          </a:p>
        </p:txBody>
      </p:sp>
      <p:sp>
        <p:nvSpPr>
          <p:cNvPr id="2" name="Title 1"/>
          <p:cNvSpPr>
            <a:spLocks noGrp="1"/>
          </p:cNvSpPr>
          <p:nvPr>
            <p:ph type="title"/>
          </p:nvPr>
        </p:nvSpPr>
        <p:spPr/>
        <p:txBody>
          <a:bodyPr/>
          <a:lstStyle/>
          <a:p>
            <a:r>
              <a:rPr lang="en-US" dirty="0" smtClean="0"/>
              <a:t>Treatments </a:t>
            </a:r>
            <a:r>
              <a:rPr lang="en-US" dirty="0"/>
              <a:t>for NSCLC </a:t>
            </a:r>
            <a:r>
              <a:rPr lang="en-US" dirty="0" smtClean="0"/>
              <a:t>Approved</a:t>
            </a:r>
            <a:r>
              <a:rPr lang="en-US" dirty="0"/>
              <a:t>* after 2000</a:t>
            </a:r>
          </a:p>
        </p:txBody>
      </p:sp>
      <p:sp>
        <p:nvSpPr>
          <p:cNvPr id="47" name="Subtitle 52"/>
          <p:cNvSpPr txBox="1">
            <a:spLocks/>
          </p:cNvSpPr>
          <p:nvPr/>
        </p:nvSpPr>
        <p:spPr>
          <a:xfrm>
            <a:off x="120046" y="5175626"/>
            <a:ext cx="6687560" cy="360363"/>
          </a:xfrm>
          <a:prstGeom prst="rect">
            <a:avLst/>
          </a:prstGeom>
        </p:spPr>
        <p:txBody>
          <a:bodyPr/>
          <a:lst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GB" sz="1200" dirty="0" smtClean="0">
                <a:solidFill>
                  <a:schemeClr val="tx1"/>
                </a:solidFill>
              </a:rPr>
              <a:t>*According to FDA or European Commission approval dates</a:t>
            </a:r>
            <a:endParaRPr lang="en-GB" sz="1200" dirty="0">
              <a:solidFill>
                <a:schemeClr val="tx1"/>
              </a:solidFill>
            </a:endParaRPr>
          </a:p>
        </p:txBody>
      </p:sp>
      <p:sp>
        <p:nvSpPr>
          <p:cNvPr id="48" name="Isosceles Triangle 47"/>
          <p:cNvSpPr/>
          <p:nvPr/>
        </p:nvSpPr>
        <p:spPr bwMode="auto">
          <a:xfrm rot="5400000">
            <a:off x="8708797" y="3063387"/>
            <a:ext cx="648000" cy="216000"/>
          </a:xfrm>
          <a:prstGeom prst="triangle">
            <a:avLst/>
          </a:prstGeom>
          <a:solidFill>
            <a:schemeClr val="accent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GB" b="1">
              <a:solidFill>
                <a:srgbClr val="000000"/>
              </a:solidFill>
            </a:endParaRPr>
          </a:p>
        </p:txBody>
      </p:sp>
      <p:graphicFrame>
        <p:nvGraphicFramePr>
          <p:cNvPr id="49" name="Content Placeholder 4"/>
          <p:cNvGraphicFramePr>
            <a:graphicFrameLocks/>
          </p:cNvGraphicFramePr>
          <p:nvPr>
            <p:extLst>
              <p:ext uri="{D42A27DB-BD31-4B8C-83A1-F6EECF244321}">
                <p14:modId xmlns:p14="http://schemas.microsoft.com/office/powerpoint/2010/main" val="3004330958"/>
              </p:ext>
            </p:extLst>
          </p:nvPr>
        </p:nvGraphicFramePr>
        <p:xfrm>
          <a:off x="85064" y="2991640"/>
          <a:ext cx="8875104" cy="361560"/>
        </p:xfrm>
        <a:graphic>
          <a:graphicData uri="http://schemas.openxmlformats.org/drawingml/2006/table">
            <a:tbl>
              <a:tblPr firstRow="1" bandRow="1">
                <a:tableStyleId>{5C22544A-7EE6-4342-B048-85BDC9FD1C3A}</a:tableStyleId>
              </a:tblPr>
              <a:tblGrid>
                <a:gridCol w="554694"/>
                <a:gridCol w="554694"/>
                <a:gridCol w="554694"/>
                <a:gridCol w="554694"/>
                <a:gridCol w="554694"/>
                <a:gridCol w="554694"/>
                <a:gridCol w="554694"/>
                <a:gridCol w="554694"/>
                <a:gridCol w="554694"/>
                <a:gridCol w="554694"/>
                <a:gridCol w="554694"/>
                <a:gridCol w="554694"/>
                <a:gridCol w="554694"/>
                <a:gridCol w="554694"/>
                <a:gridCol w="554694"/>
                <a:gridCol w="554694"/>
              </a:tblGrid>
              <a:tr h="361560">
                <a:tc>
                  <a:txBody>
                    <a:bodyPr/>
                    <a:lstStyle/>
                    <a:p>
                      <a:pPr algn="ctr"/>
                      <a:r>
                        <a:rPr lang="en-US" sz="1400" b="0" dirty="0" smtClean="0">
                          <a:ln>
                            <a:solidFill>
                              <a:schemeClr val="bg1"/>
                            </a:solidFill>
                          </a:ln>
                        </a:rPr>
                        <a:t>2000</a:t>
                      </a:r>
                      <a:endParaRPr lang="en-US" sz="1400" b="0" dirty="0">
                        <a:ln>
                          <a:solidFill>
                            <a:schemeClr val="bg1"/>
                          </a:solidFill>
                        </a:ln>
                      </a:endParaRPr>
                    </a:p>
                  </a:txBody>
                  <a:tcPr marL="72000" marR="72000" marT="36000" marB="36000" anchor="ctr">
                    <a:lnL w="12700" cmpd="sng">
                      <a:noFill/>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0" dirty="0" smtClean="0">
                          <a:ln>
                            <a:solidFill>
                              <a:schemeClr val="bg1"/>
                            </a:solidFill>
                          </a:ln>
                        </a:rPr>
                        <a:t>2001</a:t>
                      </a:r>
                      <a:endParaRPr lang="en-US" sz="1400" b="0" dirty="0">
                        <a:ln>
                          <a:solidFill>
                            <a:schemeClr val="bg1"/>
                          </a:solidFill>
                        </a:ln>
                      </a:endParaRPr>
                    </a:p>
                  </a:txBody>
                  <a:tcPr marL="72000" marR="72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0" dirty="0" smtClean="0">
                          <a:ln>
                            <a:solidFill>
                              <a:schemeClr val="bg1"/>
                            </a:solidFill>
                          </a:ln>
                        </a:rPr>
                        <a:t>2002</a:t>
                      </a:r>
                      <a:endParaRPr lang="en-US" sz="1400" b="0" dirty="0">
                        <a:ln>
                          <a:solidFill>
                            <a:schemeClr val="bg1"/>
                          </a:solidFill>
                        </a:ln>
                      </a:endParaRPr>
                    </a:p>
                  </a:txBody>
                  <a:tcPr marL="72000" marR="72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0" dirty="0" smtClean="0">
                          <a:ln>
                            <a:solidFill>
                              <a:schemeClr val="bg1"/>
                            </a:solidFill>
                          </a:ln>
                        </a:rPr>
                        <a:t>2003</a:t>
                      </a:r>
                      <a:endParaRPr lang="en-US" sz="1400" b="0" dirty="0">
                        <a:ln>
                          <a:solidFill>
                            <a:schemeClr val="bg1"/>
                          </a:solidFill>
                        </a:ln>
                      </a:endParaRPr>
                    </a:p>
                  </a:txBody>
                  <a:tcPr marL="72000" marR="72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0" dirty="0" smtClean="0">
                          <a:ln>
                            <a:solidFill>
                              <a:schemeClr val="bg1"/>
                            </a:solidFill>
                          </a:ln>
                        </a:rPr>
                        <a:t>2004</a:t>
                      </a:r>
                      <a:endParaRPr lang="en-US" sz="1400" b="0" dirty="0">
                        <a:ln>
                          <a:solidFill>
                            <a:schemeClr val="bg1"/>
                          </a:solidFill>
                        </a:ln>
                      </a:endParaRPr>
                    </a:p>
                  </a:txBody>
                  <a:tcPr marL="72000" marR="72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0" dirty="0" smtClean="0">
                          <a:ln>
                            <a:solidFill>
                              <a:schemeClr val="bg1"/>
                            </a:solidFill>
                          </a:ln>
                        </a:rPr>
                        <a:t>2005</a:t>
                      </a:r>
                      <a:endParaRPr lang="en-US" sz="1400" b="0" dirty="0">
                        <a:ln>
                          <a:solidFill>
                            <a:schemeClr val="bg1"/>
                          </a:solidFill>
                        </a:ln>
                      </a:endParaRPr>
                    </a:p>
                  </a:txBody>
                  <a:tcPr marL="72000" marR="72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0" dirty="0" smtClean="0">
                          <a:ln>
                            <a:solidFill>
                              <a:schemeClr val="bg1"/>
                            </a:solidFill>
                          </a:ln>
                        </a:rPr>
                        <a:t>2006</a:t>
                      </a:r>
                      <a:endParaRPr lang="en-US" sz="1400" b="0" dirty="0">
                        <a:ln>
                          <a:solidFill>
                            <a:schemeClr val="bg1"/>
                          </a:solidFill>
                        </a:ln>
                      </a:endParaRPr>
                    </a:p>
                  </a:txBody>
                  <a:tcPr marL="72000" marR="72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0" dirty="0" smtClean="0">
                          <a:ln>
                            <a:solidFill>
                              <a:schemeClr val="bg1"/>
                            </a:solidFill>
                          </a:ln>
                        </a:rPr>
                        <a:t>2007</a:t>
                      </a:r>
                      <a:endParaRPr lang="en-US" sz="1400" b="0" dirty="0">
                        <a:ln>
                          <a:solidFill>
                            <a:schemeClr val="bg1"/>
                          </a:solidFill>
                        </a:ln>
                      </a:endParaRPr>
                    </a:p>
                  </a:txBody>
                  <a:tcPr marL="72000" marR="72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0" dirty="0" smtClean="0">
                          <a:ln>
                            <a:solidFill>
                              <a:schemeClr val="bg1"/>
                            </a:solidFill>
                          </a:ln>
                        </a:rPr>
                        <a:t>2008</a:t>
                      </a:r>
                      <a:endParaRPr lang="en-US" sz="1400" b="0" dirty="0">
                        <a:ln>
                          <a:solidFill>
                            <a:schemeClr val="bg1"/>
                          </a:solidFill>
                        </a:ln>
                      </a:endParaRPr>
                    </a:p>
                  </a:txBody>
                  <a:tcPr marL="72000" marR="72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0" dirty="0" smtClean="0">
                          <a:ln>
                            <a:solidFill>
                              <a:schemeClr val="bg1"/>
                            </a:solidFill>
                          </a:ln>
                        </a:rPr>
                        <a:t>2009</a:t>
                      </a:r>
                      <a:endParaRPr lang="en-US" sz="1400" b="0" dirty="0">
                        <a:ln>
                          <a:solidFill>
                            <a:schemeClr val="bg1"/>
                          </a:solidFill>
                        </a:ln>
                      </a:endParaRPr>
                    </a:p>
                  </a:txBody>
                  <a:tcPr marL="72000" marR="72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0" dirty="0" smtClean="0">
                          <a:ln>
                            <a:solidFill>
                              <a:schemeClr val="bg1"/>
                            </a:solidFill>
                          </a:ln>
                        </a:rPr>
                        <a:t>2010</a:t>
                      </a:r>
                      <a:endParaRPr lang="en-US" sz="1400" b="0" dirty="0">
                        <a:ln>
                          <a:solidFill>
                            <a:schemeClr val="bg1"/>
                          </a:solidFill>
                        </a:ln>
                      </a:endParaRPr>
                    </a:p>
                  </a:txBody>
                  <a:tcPr marL="72000" marR="72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0" dirty="0" smtClean="0">
                          <a:ln>
                            <a:solidFill>
                              <a:schemeClr val="bg1"/>
                            </a:solidFill>
                          </a:ln>
                        </a:rPr>
                        <a:t>2011</a:t>
                      </a:r>
                      <a:endParaRPr lang="en-US" sz="1400" b="0" dirty="0">
                        <a:ln>
                          <a:solidFill>
                            <a:schemeClr val="bg1"/>
                          </a:solidFill>
                        </a:ln>
                      </a:endParaRPr>
                    </a:p>
                  </a:txBody>
                  <a:tcPr marL="72000" marR="72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0" dirty="0" smtClean="0">
                          <a:ln>
                            <a:solidFill>
                              <a:schemeClr val="bg1"/>
                            </a:solidFill>
                          </a:ln>
                        </a:rPr>
                        <a:t>2012</a:t>
                      </a:r>
                      <a:endParaRPr lang="en-US" sz="1400" b="0" dirty="0">
                        <a:ln>
                          <a:solidFill>
                            <a:schemeClr val="bg1"/>
                          </a:solidFill>
                        </a:ln>
                      </a:endParaRPr>
                    </a:p>
                  </a:txBody>
                  <a:tcPr marL="72000" marR="72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0" dirty="0" smtClean="0">
                          <a:ln>
                            <a:solidFill>
                              <a:schemeClr val="bg1"/>
                            </a:solidFill>
                          </a:ln>
                        </a:rPr>
                        <a:t>2013</a:t>
                      </a:r>
                      <a:endParaRPr lang="en-US" sz="1400" b="0" dirty="0">
                        <a:ln>
                          <a:solidFill>
                            <a:schemeClr val="bg1"/>
                          </a:solidFill>
                        </a:ln>
                      </a:endParaRPr>
                    </a:p>
                  </a:txBody>
                  <a:tcPr marL="72000" marR="72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0" dirty="0" smtClean="0">
                          <a:ln>
                            <a:solidFill>
                              <a:schemeClr val="bg1"/>
                            </a:solidFill>
                          </a:ln>
                        </a:rPr>
                        <a:t>2014</a:t>
                      </a:r>
                      <a:endParaRPr lang="en-US" sz="1400" b="0" dirty="0">
                        <a:ln>
                          <a:solidFill>
                            <a:schemeClr val="bg1"/>
                          </a:solidFill>
                        </a:ln>
                      </a:endParaRPr>
                    </a:p>
                  </a:txBody>
                  <a:tcPr marL="72000" marR="72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0" dirty="0" smtClean="0">
                          <a:ln>
                            <a:solidFill>
                              <a:schemeClr val="bg1"/>
                            </a:solidFill>
                          </a:ln>
                        </a:rPr>
                        <a:t>2015</a:t>
                      </a:r>
                      <a:endParaRPr lang="en-US" sz="1400" b="0" dirty="0">
                        <a:ln>
                          <a:solidFill>
                            <a:schemeClr val="bg1"/>
                          </a:solidFill>
                        </a:ln>
                      </a:endParaRPr>
                    </a:p>
                  </a:txBody>
                  <a:tcPr marL="72000" marR="72000" marT="36000" marB="36000" anchor="ctr">
                    <a:lnL w="12700" cap="flat" cmpd="sng" algn="ctr">
                      <a:solidFill>
                        <a:schemeClr val="bg1"/>
                      </a:solid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tcPr>
                </a:tc>
              </a:tr>
            </a:tbl>
          </a:graphicData>
        </a:graphic>
      </p:graphicFrame>
      <p:cxnSp>
        <p:nvCxnSpPr>
          <p:cNvPr id="50" name="Straight Arrow Connector 49"/>
          <p:cNvCxnSpPr/>
          <p:nvPr/>
        </p:nvCxnSpPr>
        <p:spPr bwMode="auto">
          <a:xfrm flipV="1">
            <a:off x="2739972" y="3351387"/>
            <a:ext cx="0" cy="648000"/>
          </a:xfrm>
          <a:prstGeom prst="straightConnector1">
            <a:avLst/>
          </a:prstGeom>
          <a:solidFill>
            <a:schemeClr val="accent1"/>
          </a:solidFill>
          <a:ln w="19050" cap="flat" cmpd="sng" algn="ctr">
            <a:solidFill>
              <a:srgbClr val="002060"/>
            </a:solidFill>
            <a:prstDash val="solid"/>
            <a:round/>
            <a:headEnd type="none" w="med" len="med"/>
            <a:tailEnd type="triangle" w="med" len="med"/>
          </a:ln>
          <a:effectLst/>
        </p:spPr>
      </p:cxnSp>
      <p:sp>
        <p:nvSpPr>
          <p:cNvPr id="55" name="TextBox 54"/>
          <p:cNvSpPr txBox="1"/>
          <p:nvPr/>
        </p:nvSpPr>
        <p:spPr>
          <a:xfrm>
            <a:off x="2132073" y="3999387"/>
            <a:ext cx="864000" cy="324000"/>
          </a:xfrm>
          <a:prstGeom prst="roundRect">
            <a:avLst/>
          </a:prstGeom>
          <a:solidFill>
            <a:schemeClr val="bg1"/>
          </a:solidFill>
          <a:ln w="19050">
            <a:solidFill>
              <a:srgbClr val="002060"/>
            </a:solidFill>
          </a:ln>
        </p:spPr>
        <p:txBody>
          <a:bodyPr wrap="none" lIns="72000" tIns="72000" rIns="72000" bIns="72000" rtlCol="0" anchor="ctr" anchorCtr="0">
            <a:noAutofit/>
          </a:bodyPr>
          <a:lstStyle/>
          <a:p>
            <a:pPr algn="ctr">
              <a:lnSpc>
                <a:spcPct val="90000"/>
              </a:lnSpc>
            </a:pPr>
            <a:r>
              <a:rPr lang="en-US" sz="1200" b="1" dirty="0" smtClean="0">
                <a:solidFill>
                  <a:srgbClr val="0070C0"/>
                </a:solidFill>
              </a:rPr>
              <a:t>Erlotinib</a:t>
            </a:r>
            <a:endParaRPr lang="en-US" sz="1200" b="1" baseline="30000" dirty="0">
              <a:solidFill>
                <a:srgbClr val="0070C0"/>
              </a:solidFill>
            </a:endParaRPr>
          </a:p>
        </p:txBody>
      </p:sp>
      <p:cxnSp>
        <p:nvCxnSpPr>
          <p:cNvPr id="57" name="Straight Arrow Connector 56"/>
          <p:cNvCxnSpPr/>
          <p:nvPr/>
        </p:nvCxnSpPr>
        <p:spPr bwMode="auto">
          <a:xfrm>
            <a:off x="7653625" y="2107004"/>
            <a:ext cx="0" cy="872037"/>
          </a:xfrm>
          <a:prstGeom prst="straightConnector1">
            <a:avLst/>
          </a:prstGeom>
          <a:solidFill>
            <a:schemeClr val="accent1"/>
          </a:solidFill>
          <a:ln w="19050" cap="flat" cmpd="sng" algn="ctr">
            <a:solidFill>
              <a:srgbClr val="002060"/>
            </a:solidFill>
            <a:prstDash val="solid"/>
            <a:round/>
            <a:headEnd type="none" w="med" len="med"/>
            <a:tailEnd type="triangle" w="med" len="med"/>
          </a:ln>
          <a:effectLst/>
        </p:spPr>
      </p:cxnSp>
      <p:sp>
        <p:nvSpPr>
          <p:cNvPr id="60" name="TextBox 59"/>
          <p:cNvSpPr txBox="1"/>
          <p:nvPr/>
        </p:nvSpPr>
        <p:spPr>
          <a:xfrm>
            <a:off x="7072763" y="2033929"/>
            <a:ext cx="864000" cy="324000"/>
          </a:xfrm>
          <a:prstGeom prst="roundRect">
            <a:avLst/>
          </a:prstGeom>
          <a:solidFill>
            <a:schemeClr val="bg1"/>
          </a:solidFill>
          <a:ln w="19050">
            <a:solidFill>
              <a:srgbClr val="002060"/>
            </a:solidFill>
          </a:ln>
        </p:spPr>
        <p:txBody>
          <a:bodyPr wrap="none" lIns="72000" tIns="72000" rIns="72000" bIns="72000" rtlCol="0" anchor="ctr" anchorCtr="0">
            <a:noAutofit/>
          </a:bodyPr>
          <a:lstStyle/>
          <a:p>
            <a:pPr algn="ctr">
              <a:lnSpc>
                <a:spcPct val="90000"/>
              </a:lnSpc>
            </a:pPr>
            <a:r>
              <a:rPr lang="en-US" sz="1200" b="1" dirty="0" smtClean="0">
                <a:solidFill>
                  <a:srgbClr val="0070C0"/>
                </a:solidFill>
              </a:rPr>
              <a:t>Afatinib</a:t>
            </a:r>
            <a:endParaRPr lang="en-US" sz="1200" b="1" baseline="30000" dirty="0" smtClean="0">
              <a:solidFill>
                <a:srgbClr val="0070C0"/>
              </a:solidFill>
            </a:endParaRPr>
          </a:p>
        </p:txBody>
      </p:sp>
      <p:cxnSp>
        <p:nvCxnSpPr>
          <p:cNvPr id="61" name="Straight Arrow Connector 60"/>
          <p:cNvCxnSpPr/>
          <p:nvPr/>
        </p:nvCxnSpPr>
        <p:spPr bwMode="auto">
          <a:xfrm>
            <a:off x="8047198" y="1875596"/>
            <a:ext cx="0" cy="1115457"/>
          </a:xfrm>
          <a:prstGeom prst="straightConnector1">
            <a:avLst/>
          </a:prstGeom>
          <a:solidFill>
            <a:schemeClr val="accent1"/>
          </a:solidFill>
          <a:ln w="19050" cap="flat" cmpd="sng" algn="ctr">
            <a:solidFill>
              <a:srgbClr val="002060"/>
            </a:solidFill>
            <a:prstDash val="solid"/>
            <a:round/>
            <a:headEnd type="none" w="med" len="med"/>
            <a:tailEnd type="triangle" w="med" len="med"/>
          </a:ln>
          <a:effectLst/>
        </p:spPr>
      </p:cxnSp>
      <p:sp>
        <p:nvSpPr>
          <p:cNvPr id="62" name="TextBox 61"/>
          <p:cNvSpPr txBox="1"/>
          <p:nvPr/>
        </p:nvSpPr>
        <p:spPr>
          <a:xfrm>
            <a:off x="7768054" y="1652519"/>
            <a:ext cx="864000" cy="324000"/>
          </a:xfrm>
          <a:prstGeom prst="roundRect">
            <a:avLst/>
          </a:prstGeom>
          <a:solidFill>
            <a:schemeClr val="bg1"/>
          </a:solidFill>
          <a:ln w="19050">
            <a:solidFill>
              <a:srgbClr val="002060"/>
            </a:solidFill>
          </a:ln>
        </p:spPr>
        <p:txBody>
          <a:bodyPr wrap="none" lIns="72000" tIns="72000" rIns="72000" bIns="72000" rtlCol="0" anchor="ctr" anchorCtr="0">
            <a:noAutofit/>
          </a:bodyPr>
          <a:lstStyle>
            <a:defPPr>
              <a:defRPr lang="en-US"/>
            </a:defPPr>
            <a:lvl1pPr algn="ctr">
              <a:lnSpc>
                <a:spcPct val="90000"/>
              </a:lnSpc>
              <a:defRPr sz="1200" b="1">
                <a:solidFill>
                  <a:srgbClr val="0070C0"/>
                </a:solidFill>
              </a:defRPr>
            </a:lvl1pPr>
          </a:lstStyle>
          <a:p>
            <a:r>
              <a:rPr lang="en-US" dirty="0" err="1"/>
              <a:t>Ceritinib</a:t>
            </a:r>
            <a:endParaRPr lang="en-US" dirty="0"/>
          </a:p>
        </p:txBody>
      </p:sp>
      <p:cxnSp>
        <p:nvCxnSpPr>
          <p:cNvPr id="63" name="Straight Arrow Connector 62"/>
          <p:cNvCxnSpPr/>
          <p:nvPr/>
        </p:nvCxnSpPr>
        <p:spPr bwMode="auto">
          <a:xfrm flipH="1" flipV="1">
            <a:off x="8627453" y="3351387"/>
            <a:ext cx="4603" cy="1156980"/>
          </a:xfrm>
          <a:prstGeom prst="straightConnector1">
            <a:avLst/>
          </a:prstGeom>
          <a:solidFill>
            <a:schemeClr val="accent1"/>
          </a:solidFill>
          <a:ln w="19050" cap="flat" cmpd="sng" algn="ctr">
            <a:solidFill>
              <a:srgbClr val="002060"/>
            </a:solidFill>
            <a:prstDash val="solid"/>
            <a:round/>
            <a:headEnd type="none" w="med" len="med"/>
            <a:tailEnd type="triangle" w="med" len="med"/>
          </a:ln>
          <a:effectLst/>
        </p:spPr>
      </p:cxnSp>
      <p:sp>
        <p:nvSpPr>
          <p:cNvPr id="64" name="TextBox 63"/>
          <p:cNvSpPr txBox="1"/>
          <p:nvPr/>
        </p:nvSpPr>
        <p:spPr>
          <a:xfrm>
            <a:off x="7831852" y="4401919"/>
            <a:ext cx="1152000" cy="324000"/>
          </a:xfrm>
          <a:prstGeom prst="roundRect">
            <a:avLst/>
          </a:prstGeom>
          <a:solidFill>
            <a:schemeClr val="bg1"/>
          </a:solidFill>
          <a:ln w="19050">
            <a:solidFill>
              <a:srgbClr val="002060"/>
            </a:solidFill>
          </a:ln>
        </p:spPr>
        <p:txBody>
          <a:bodyPr wrap="none" lIns="72000" tIns="72000" rIns="72000" bIns="72000" rtlCol="0" anchor="ctr" anchorCtr="0">
            <a:noAutofit/>
          </a:bodyPr>
          <a:lstStyle/>
          <a:p>
            <a:pPr algn="ctr">
              <a:lnSpc>
                <a:spcPct val="90000"/>
              </a:lnSpc>
            </a:pPr>
            <a:r>
              <a:rPr lang="en-US" sz="1200" b="1" dirty="0" smtClean="0">
                <a:solidFill>
                  <a:srgbClr val="0070C0"/>
                </a:solidFill>
              </a:rPr>
              <a:t>Nivolumab</a:t>
            </a:r>
            <a:endParaRPr lang="en-US" sz="1200" b="1" baseline="30000" dirty="0">
              <a:solidFill>
                <a:srgbClr val="0070C0"/>
              </a:solidFill>
            </a:endParaRPr>
          </a:p>
        </p:txBody>
      </p:sp>
      <p:cxnSp>
        <p:nvCxnSpPr>
          <p:cNvPr id="65" name="Straight Arrow Connector 64"/>
          <p:cNvCxnSpPr/>
          <p:nvPr/>
        </p:nvCxnSpPr>
        <p:spPr bwMode="auto">
          <a:xfrm>
            <a:off x="3932072" y="2516319"/>
            <a:ext cx="0" cy="475069"/>
          </a:xfrm>
          <a:prstGeom prst="straightConnector1">
            <a:avLst/>
          </a:prstGeom>
          <a:solidFill>
            <a:schemeClr val="accent1"/>
          </a:solidFill>
          <a:ln w="19050" cap="flat" cmpd="sng" algn="ctr">
            <a:solidFill>
              <a:srgbClr val="002060"/>
            </a:solidFill>
            <a:prstDash val="solid"/>
            <a:round/>
            <a:headEnd type="none" w="med" len="med"/>
            <a:tailEnd type="triangle" w="med" len="med"/>
          </a:ln>
          <a:effectLst/>
        </p:spPr>
      </p:cxnSp>
      <p:sp>
        <p:nvSpPr>
          <p:cNvPr id="66" name="TextBox 65"/>
          <p:cNvSpPr txBox="1"/>
          <p:nvPr/>
        </p:nvSpPr>
        <p:spPr>
          <a:xfrm>
            <a:off x="1510193" y="2328613"/>
            <a:ext cx="2592000" cy="324000"/>
          </a:xfrm>
          <a:prstGeom prst="roundRect">
            <a:avLst/>
          </a:prstGeom>
          <a:solidFill>
            <a:schemeClr val="bg1"/>
          </a:solidFill>
          <a:ln w="19050">
            <a:solidFill>
              <a:srgbClr val="002060"/>
            </a:solidFill>
          </a:ln>
        </p:spPr>
        <p:txBody>
          <a:bodyPr wrap="none" lIns="72000" tIns="72000" rIns="72000" bIns="72000" rtlCol="0" anchor="ctr" anchorCtr="0">
            <a:noAutofit/>
          </a:bodyPr>
          <a:lstStyle/>
          <a:p>
            <a:pPr algn="ctr">
              <a:lnSpc>
                <a:spcPct val="90000"/>
              </a:lnSpc>
            </a:pPr>
            <a:r>
              <a:rPr lang="en-US" sz="1200" b="1" dirty="0">
                <a:solidFill>
                  <a:srgbClr val="0070C0"/>
                </a:solidFill>
              </a:rPr>
              <a:t>Platinum doublet + </a:t>
            </a:r>
            <a:r>
              <a:rPr lang="en-US" sz="1200" b="1" dirty="0" smtClean="0">
                <a:solidFill>
                  <a:srgbClr val="0070C0"/>
                </a:solidFill>
              </a:rPr>
              <a:t>bevacizumab</a:t>
            </a:r>
            <a:endParaRPr lang="en-US" sz="1200" b="1" baseline="30000" dirty="0">
              <a:solidFill>
                <a:srgbClr val="0070C0"/>
              </a:solidFill>
            </a:endParaRPr>
          </a:p>
        </p:txBody>
      </p:sp>
      <p:cxnSp>
        <p:nvCxnSpPr>
          <p:cNvPr id="67" name="Straight Arrow Connector 66"/>
          <p:cNvCxnSpPr/>
          <p:nvPr/>
        </p:nvCxnSpPr>
        <p:spPr bwMode="auto">
          <a:xfrm>
            <a:off x="5373242" y="1839595"/>
            <a:ext cx="0" cy="1151793"/>
          </a:xfrm>
          <a:prstGeom prst="straightConnector1">
            <a:avLst/>
          </a:prstGeom>
          <a:solidFill>
            <a:schemeClr val="accent1"/>
          </a:solidFill>
          <a:ln w="19050" cap="flat" cmpd="sng" algn="ctr">
            <a:solidFill>
              <a:srgbClr val="002060"/>
            </a:solidFill>
            <a:prstDash val="solid"/>
            <a:round/>
            <a:headEnd type="none" w="med" len="med"/>
            <a:tailEnd type="triangle" w="med" len="med"/>
          </a:ln>
          <a:effectLst/>
        </p:spPr>
      </p:cxnSp>
      <p:cxnSp>
        <p:nvCxnSpPr>
          <p:cNvPr id="68" name="Straight Arrow Connector 67"/>
          <p:cNvCxnSpPr/>
          <p:nvPr/>
        </p:nvCxnSpPr>
        <p:spPr bwMode="auto">
          <a:xfrm>
            <a:off x="8306688" y="2328613"/>
            <a:ext cx="0" cy="648000"/>
          </a:xfrm>
          <a:prstGeom prst="straightConnector1">
            <a:avLst/>
          </a:prstGeom>
          <a:solidFill>
            <a:schemeClr val="accent1"/>
          </a:solidFill>
          <a:ln w="19050" cap="flat" cmpd="sng" algn="ctr">
            <a:solidFill>
              <a:srgbClr val="002060"/>
            </a:solidFill>
            <a:prstDash val="solid"/>
            <a:round/>
            <a:headEnd type="none" w="med" len="med"/>
            <a:tailEnd type="triangle" w="med" len="med"/>
          </a:ln>
          <a:effectLst/>
        </p:spPr>
      </p:cxnSp>
      <p:cxnSp>
        <p:nvCxnSpPr>
          <p:cNvPr id="69" name="Straight Arrow Connector 68"/>
          <p:cNvCxnSpPr/>
          <p:nvPr/>
        </p:nvCxnSpPr>
        <p:spPr bwMode="auto">
          <a:xfrm flipV="1">
            <a:off x="8375476" y="3351387"/>
            <a:ext cx="0" cy="648000"/>
          </a:xfrm>
          <a:prstGeom prst="straightConnector1">
            <a:avLst/>
          </a:prstGeom>
          <a:solidFill>
            <a:schemeClr val="accent1"/>
          </a:solidFill>
          <a:ln w="19050" cap="flat" cmpd="sng" algn="ctr">
            <a:solidFill>
              <a:srgbClr val="002060"/>
            </a:solidFill>
            <a:prstDash val="solid"/>
            <a:round/>
            <a:headEnd type="none" w="med" len="med"/>
            <a:tailEnd type="triangle" w="med" len="med"/>
          </a:ln>
          <a:effectLst/>
        </p:spPr>
      </p:cxnSp>
      <p:sp>
        <p:nvSpPr>
          <p:cNvPr id="70" name="TextBox 69"/>
          <p:cNvSpPr txBox="1"/>
          <p:nvPr/>
        </p:nvSpPr>
        <p:spPr>
          <a:xfrm>
            <a:off x="7275676" y="3833137"/>
            <a:ext cx="1296000" cy="475488"/>
          </a:xfrm>
          <a:prstGeom prst="roundRect">
            <a:avLst/>
          </a:prstGeom>
          <a:solidFill>
            <a:schemeClr val="bg1"/>
          </a:solidFill>
          <a:ln w="19050">
            <a:solidFill>
              <a:srgbClr val="002060"/>
            </a:solidFill>
          </a:ln>
        </p:spPr>
        <p:txBody>
          <a:bodyPr wrap="none" lIns="72000" tIns="72000" rIns="72000" bIns="72000" rtlCol="0" anchor="ctr" anchorCtr="0">
            <a:noAutofit/>
          </a:bodyPr>
          <a:lstStyle/>
          <a:p>
            <a:pPr algn="ctr">
              <a:lnSpc>
                <a:spcPct val="90000"/>
              </a:lnSpc>
            </a:pPr>
            <a:r>
              <a:rPr lang="en-US" sz="1200" b="1" dirty="0" err="1" smtClean="0">
                <a:solidFill>
                  <a:srgbClr val="0070C0"/>
                </a:solidFill>
              </a:rPr>
              <a:t>Ramucirumab</a:t>
            </a:r>
            <a:endParaRPr lang="en-US" sz="1200" b="1" dirty="0" smtClean="0">
              <a:solidFill>
                <a:srgbClr val="0070C0"/>
              </a:solidFill>
            </a:endParaRPr>
          </a:p>
          <a:p>
            <a:pPr algn="ctr">
              <a:lnSpc>
                <a:spcPct val="90000"/>
              </a:lnSpc>
            </a:pPr>
            <a:r>
              <a:rPr lang="en-US" sz="1200" b="1" dirty="0" smtClean="0">
                <a:solidFill>
                  <a:srgbClr val="0070C0"/>
                </a:solidFill>
              </a:rPr>
              <a:t>+ docetaxel</a:t>
            </a:r>
            <a:endParaRPr lang="en-US" sz="1200" b="1" dirty="0">
              <a:solidFill>
                <a:srgbClr val="0070C0"/>
              </a:solidFill>
            </a:endParaRPr>
          </a:p>
        </p:txBody>
      </p:sp>
      <p:cxnSp>
        <p:nvCxnSpPr>
          <p:cNvPr id="71" name="Straight Arrow Connector 70"/>
          <p:cNvCxnSpPr/>
          <p:nvPr/>
        </p:nvCxnSpPr>
        <p:spPr bwMode="auto">
          <a:xfrm flipV="1">
            <a:off x="176056" y="3351387"/>
            <a:ext cx="1628" cy="648000"/>
          </a:xfrm>
          <a:prstGeom prst="straightConnector1">
            <a:avLst/>
          </a:prstGeom>
          <a:solidFill>
            <a:schemeClr val="accent1"/>
          </a:solidFill>
          <a:ln w="19050" cap="flat" cmpd="sng" algn="ctr">
            <a:solidFill>
              <a:srgbClr val="002060"/>
            </a:solidFill>
            <a:prstDash val="solid"/>
            <a:round/>
            <a:headEnd type="none" w="med" len="med"/>
            <a:tailEnd type="triangle" w="med" len="med"/>
          </a:ln>
          <a:effectLst/>
        </p:spPr>
      </p:cxnSp>
      <p:sp>
        <p:nvSpPr>
          <p:cNvPr id="72" name="TextBox 71"/>
          <p:cNvSpPr txBox="1"/>
          <p:nvPr/>
        </p:nvSpPr>
        <p:spPr>
          <a:xfrm>
            <a:off x="127587" y="3999387"/>
            <a:ext cx="1008000" cy="324000"/>
          </a:xfrm>
          <a:prstGeom prst="roundRect">
            <a:avLst/>
          </a:prstGeom>
          <a:solidFill>
            <a:schemeClr val="bg1"/>
          </a:solidFill>
          <a:ln w="19050">
            <a:solidFill>
              <a:srgbClr val="002060"/>
            </a:solidFill>
          </a:ln>
        </p:spPr>
        <p:txBody>
          <a:bodyPr wrap="none" lIns="72000" tIns="72000" rIns="72000" bIns="72000" rtlCol="0" anchor="ctr" anchorCtr="0">
            <a:noAutofit/>
          </a:bodyPr>
          <a:lstStyle/>
          <a:p>
            <a:pPr algn="ctr">
              <a:lnSpc>
                <a:spcPct val="90000"/>
              </a:lnSpc>
            </a:pPr>
            <a:r>
              <a:rPr lang="en-US" sz="1200" b="1" dirty="0" smtClean="0">
                <a:solidFill>
                  <a:srgbClr val="0070C0"/>
                </a:solidFill>
              </a:rPr>
              <a:t>Docetaxel</a:t>
            </a:r>
            <a:endParaRPr lang="en-US" sz="1200" b="1" baseline="30000" dirty="0">
              <a:solidFill>
                <a:srgbClr val="0070C0"/>
              </a:solidFill>
            </a:endParaRPr>
          </a:p>
        </p:txBody>
      </p:sp>
      <p:sp>
        <p:nvSpPr>
          <p:cNvPr id="73" name="TextBox 72"/>
          <p:cNvSpPr txBox="1"/>
          <p:nvPr/>
        </p:nvSpPr>
        <p:spPr>
          <a:xfrm>
            <a:off x="5449531" y="1983051"/>
            <a:ext cx="1235077" cy="402275"/>
          </a:xfrm>
          <a:prstGeom prst="roundRect">
            <a:avLst/>
          </a:prstGeom>
          <a:solidFill>
            <a:schemeClr val="bg1"/>
          </a:solidFill>
          <a:ln w="19050">
            <a:solidFill>
              <a:srgbClr val="002060"/>
            </a:solidFill>
          </a:ln>
        </p:spPr>
        <p:txBody>
          <a:bodyPr wrap="none" lIns="72000" tIns="72000" rIns="72000" bIns="72000" rtlCol="0" anchor="ctr" anchorCtr="0">
            <a:noAutofit/>
          </a:bodyPr>
          <a:lstStyle/>
          <a:p>
            <a:pPr algn="ctr">
              <a:lnSpc>
                <a:spcPct val="90000"/>
              </a:lnSpc>
            </a:pPr>
            <a:r>
              <a:rPr lang="en-US" sz="1200" b="1" dirty="0" smtClean="0">
                <a:solidFill>
                  <a:srgbClr val="0070C0"/>
                </a:solidFill>
              </a:rPr>
              <a:t>Pemetrexed </a:t>
            </a:r>
          </a:p>
          <a:p>
            <a:pPr algn="ctr">
              <a:lnSpc>
                <a:spcPct val="90000"/>
              </a:lnSpc>
            </a:pPr>
            <a:r>
              <a:rPr lang="en-US" sz="1200" b="1" dirty="0" smtClean="0">
                <a:solidFill>
                  <a:srgbClr val="0070C0"/>
                </a:solidFill>
              </a:rPr>
              <a:t>maintenance </a:t>
            </a:r>
          </a:p>
        </p:txBody>
      </p:sp>
      <p:cxnSp>
        <p:nvCxnSpPr>
          <p:cNvPr id="74" name="Straight Arrow Connector 73"/>
          <p:cNvCxnSpPr/>
          <p:nvPr/>
        </p:nvCxnSpPr>
        <p:spPr bwMode="auto">
          <a:xfrm>
            <a:off x="4998354" y="1839595"/>
            <a:ext cx="0" cy="1151793"/>
          </a:xfrm>
          <a:prstGeom prst="straightConnector1">
            <a:avLst/>
          </a:prstGeom>
          <a:solidFill>
            <a:schemeClr val="accent1"/>
          </a:solidFill>
          <a:ln w="19050" cap="flat" cmpd="sng" algn="ctr">
            <a:solidFill>
              <a:srgbClr val="002060"/>
            </a:solidFill>
            <a:prstDash val="solid"/>
            <a:round/>
            <a:headEnd type="none" w="med" len="med"/>
            <a:tailEnd type="triangle" w="med" len="med"/>
          </a:ln>
          <a:effectLst/>
        </p:spPr>
      </p:cxnSp>
      <p:cxnSp>
        <p:nvCxnSpPr>
          <p:cNvPr id="75" name="Straight Arrow Connector 74"/>
          <p:cNvCxnSpPr/>
          <p:nvPr/>
        </p:nvCxnSpPr>
        <p:spPr bwMode="auto">
          <a:xfrm>
            <a:off x="6485471" y="2668935"/>
            <a:ext cx="0" cy="322453"/>
          </a:xfrm>
          <a:prstGeom prst="straightConnector1">
            <a:avLst/>
          </a:prstGeom>
          <a:solidFill>
            <a:schemeClr val="accent1"/>
          </a:solidFill>
          <a:ln w="19050" cap="flat" cmpd="sng" algn="ctr">
            <a:solidFill>
              <a:srgbClr val="002060"/>
            </a:solidFill>
            <a:prstDash val="solid"/>
            <a:round/>
            <a:headEnd type="none" w="med" len="med"/>
            <a:tailEnd type="triangle" w="med" len="med"/>
          </a:ln>
          <a:effectLst/>
        </p:spPr>
      </p:cxnSp>
      <p:sp>
        <p:nvSpPr>
          <p:cNvPr id="76" name="TextBox 75"/>
          <p:cNvSpPr txBox="1"/>
          <p:nvPr/>
        </p:nvSpPr>
        <p:spPr>
          <a:xfrm>
            <a:off x="2942908" y="1515595"/>
            <a:ext cx="2153830" cy="360000"/>
          </a:xfrm>
          <a:prstGeom prst="roundRect">
            <a:avLst/>
          </a:prstGeom>
          <a:solidFill>
            <a:schemeClr val="bg1"/>
          </a:solidFill>
          <a:ln w="19050">
            <a:solidFill>
              <a:srgbClr val="002060"/>
            </a:solidFill>
          </a:ln>
        </p:spPr>
        <p:txBody>
          <a:bodyPr wrap="none" lIns="72000" tIns="72000" rIns="72000" bIns="72000" rtlCol="0" anchor="ctr" anchorCtr="0">
            <a:noAutofit/>
          </a:bodyPr>
          <a:lstStyle/>
          <a:p>
            <a:pPr algn="ctr">
              <a:lnSpc>
                <a:spcPct val="90000"/>
              </a:lnSpc>
            </a:pPr>
            <a:r>
              <a:rPr lang="en-US" sz="1200" b="1" dirty="0" smtClean="0">
                <a:solidFill>
                  <a:srgbClr val="0070C0"/>
                </a:solidFill>
              </a:rPr>
              <a:t>Pemetrexed + cisplatin</a:t>
            </a:r>
          </a:p>
        </p:txBody>
      </p:sp>
      <p:sp>
        <p:nvSpPr>
          <p:cNvPr id="77" name="TextBox 76"/>
          <p:cNvSpPr txBox="1"/>
          <p:nvPr/>
        </p:nvSpPr>
        <p:spPr>
          <a:xfrm>
            <a:off x="6266790" y="2516317"/>
            <a:ext cx="1008000" cy="324000"/>
          </a:xfrm>
          <a:prstGeom prst="roundRect">
            <a:avLst/>
          </a:prstGeom>
          <a:solidFill>
            <a:schemeClr val="bg1"/>
          </a:solidFill>
          <a:ln w="19050">
            <a:solidFill>
              <a:srgbClr val="002060"/>
            </a:solidFill>
          </a:ln>
        </p:spPr>
        <p:txBody>
          <a:bodyPr wrap="none" lIns="72000" tIns="72000" rIns="72000" bIns="72000" rtlCol="0" anchor="ctr" anchorCtr="0">
            <a:noAutofit/>
          </a:bodyPr>
          <a:lstStyle/>
          <a:p>
            <a:pPr algn="ctr">
              <a:lnSpc>
                <a:spcPct val="90000"/>
              </a:lnSpc>
            </a:pPr>
            <a:r>
              <a:rPr lang="en-US" sz="1200" b="1" dirty="0" smtClean="0">
                <a:solidFill>
                  <a:srgbClr val="0070C0"/>
                </a:solidFill>
              </a:rPr>
              <a:t>Crizotinib</a:t>
            </a:r>
            <a:endParaRPr lang="en-US" sz="1200" b="1" baseline="30000" dirty="0">
              <a:solidFill>
                <a:srgbClr val="0070C0"/>
              </a:solidFill>
            </a:endParaRPr>
          </a:p>
        </p:txBody>
      </p:sp>
      <p:sp>
        <p:nvSpPr>
          <p:cNvPr id="78" name="TextBox 77"/>
          <p:cNvSpPr txBox="1"/>
          <p:nvPr/>
        </p:nvSpPr>
        <p:spPr>
          <a:xfrm>
            <a:off x="5203068" y="1515595"/>
            <a:ext cx="864000" cy="360000"/>
          </a:xfrm>
          <a:prstGeom prst="roundRect">
            <a:avLst/>
          </a:prstGeom>
          <a:solidFill>
            <a:schemeClr val="bg1"/>
          </a:solidFill>
          <a:ln w="19050">
            <a:solidFill>
              <a:srgbClr val="002060"/>
            </a:solidFill>
          </a:ln>
        </p:spPr>
        <p:txBody>
          <a:bodyPr wrap="none" lIns="72000" tIns="72000" rIns="72000" bIns="72000" rtlCol="0" anchor="ctr" anchorCtr="0">
            <a:noAutofit/>
          </a:bodyPr>
          <a:lstStyle/>
          <a:p>
            <a:pPr algn="ctr">
              <a:lnSpc>
                <a:spcPct val="90000"/>
              </a:lnSpc>
            </a:pPr>
            <a:r>
              <a:rPr lang="en-US" sz="1200" b="1" dirty="0" smtClean="0">
                <a:solidFill>
                  <a:srgbClr val="0070C0"/>
                </a:solidFill>
              </a:rPr>
              <a:t>Gefitinib</a:t>
            </a:r>
          </a:p>
        </p:txBody>
      </p:sp>
      <p:cxnSp>
        <p:nvCxnSpPr>
          <p:cNvPr id="79" name="Elbow Connector 78"/>
          <p:cNvCxnSpPr/>
          <p:nvPr/>
        </p:nvCxnSpPr>
        <p:spPr bwMode="auto">
          <a:xfrm rot="5400000" flipH="1" flipV="1">
            <a:off x="5434781" y="2380365"/>
            <a:ext cx="606063" cy="615982"/>
          </a:xfrm>
          <a:prstGeom prst="bentConnector3">
            <a:avLst>
              <a:gd name="adj1" fmla="val 50000"/>
            </a:avLst>
          </a:prstGeom>
          <a:solidFill>
            <a:schemeClr val="accent1"/>
          </a:solidFill>
          <a:ln w="19050" cap="flat" cmpd="sng" algn="ctr">
            <a:solidFill>
              <a:srgbClr val="002060"/>
            </a:solidFill>
            <a:prstDash val="solid"/>
            <a:round/>
            <a:headEnd type="triangle" w="med" len="med"/>
            <a:tailEnd type="none" w="med" len="med"/>
          </a:ln>
          <a:effectLst/>
        </p:spPr>
      </p:cxnSp>
      <p:sp>
        <p:nvSpPr>
          <p:cNvPr id="80" name="TextBox 79"/>
          <p:cNvSpPr txBox="1"/>
          <p:nvPr/>
        </p:nvSpPr>
        <p:spPr>
          <a:xfrm>
            <a:off x="8114738" y="2072511"/>
            <a:ext cx="1008000" cy="470511"/>
          </a:xfrm>
          <a:prstGeom prst="roundRect">
            <a:avLst/>
          </a:prstGeom>
          <a:solidFill>
            <a:schemeClr val="bg1"/>
          </a:solidFill>
          <a:ln w="19050">
            <a:solidFill>
              <a:srgbClr val="002060"/>
            </a:solidFill>
          </a:ln>
        </p:spPr>
        <p:txBody>
          <a:bodyPr wrap="none" lIns="72000" tIns="72000" rIns="72000" bIns="72000" rtlCol="0" anchor="ctr" anchorCtr="0">
            <a:noAutofit/>
          </a:bodyPr>
          <a:lstStyle/>
          <a:p>
            <a:pPr algn="ctr">
              <a:lnSpc>
                <a:spcPct val="90000"/>
              </a:lnSpc>
            </a:pPr>
            <a:r>
              <a:rPr lang="en-US" sz="1200" b="1" dirty="0" err="1" smtClean="0">
                <a:solidFill>
                  <a:srgbClr val="0070C0"/>
                </a:solidFill>
              </a:rPr>
              <a:t>Nintedanib</a:t>
            </a:r>
            <a:endParaRPr lang="en-US" sz="1200" b="1" dirty="0" smtClean="0">
              <a:solidFill>
                <a:srgbClr val="0070C0"/>
              </a:solidFill>
            </a:endParaRPr>
          </a:p>
          <a:p>
            <a:pPr algn="ctr">
              <a:lnSpc>
                <a:spcPct val="90000"/>
              </a:lnSpc>
            </a:pPr>
            <a:r>
              <a:rPr lang="en-US" sz="1200" b="1" dirty="0" smtClean="0">
                <a:solidFill>
                  <a:srgbClr val="0070C0"/>
                </a:solidFill>
              </a:rPr>
              <a:t>+ docetaxel</a:t>
            </a:r>
          </a:p>
        </p:txBody>
      </p:sp>
      <p:sp>
        <p:nvSpPr>
          <p:cNvPr id="83" name="TextBox 82"/>
          <p:cNvSpPr txBox="1"/>
          <p:nvPr/>
        </p:nvSpPr>
        <p:spPr>
          <a:xfrm>
            <a:off x="204636" y="6360311"/>
            <a:ext cx="8784500" cy="307777"/>
          </a:xfrm>
          <a:prstGeom prst="rect">
            <a:avLst/>
          </a:prstGeom>
          <a:noFill/>
        </p:spPr>
        <p:txBody>
          <a:bodyPr wrap="square" lIns="0" tIns="0" rIns="0" bIns="0" rtlCol="0" anchor="b" anchorCtr="0">
            <a:spAutoFit/>
          </a:bodyPr>
          <a:lstStyle/>
          <a:p>
            <a:r>
              <a:rPr lang="en-US" sz="1000" dirty="0" smtClean="0">
                <a:solidFill>
                  <a:srgbClr val="000000"/>
                </a:solidFill>
              </a:rPr>
              <a:t>FDA: Food and Drug Administration</a:t>
            </a:r>
          </a:p>
          <a:p>
            <a:r>
              <a:rPr lang="en-GB" sz="1000" dirty="0"/>
              <a:t>Approval information available at: http://www.fda.gov/Drugs/InformationOnDrugs/ucm279174.htm and http://www.ema.europa.eu/</a:t>
            </a:r>
          </a:p>
        </p:txBody>
      </p:sp>
      <p:cxnSp>
        <p:nvCxnSpPr>
          <p:cNvPr id="35" name="Straight Arrow Connector 34"/>
          <p:cNvCxnSpPr/>
          <p:nvPr/>
        </p:nvCxnSpPr>
        <p:spPr bwMode="auto">
          <a:xfrm flipV="1">
            <a:off x="1377089" y="3351387"/>
            <a:ext cx="0" cy="1156980"/>
          </a:xfrm>
          <a:prstGeom prst="straightConnector1">
            <a:avLst/>
          </a:prstGeom>
          <a:solidFill>
            <a:schemeClr val="accent1"/>
          </a:solidFill>
          <a:ln w="19050" cap="flat" cmpd="sng" algn="ctr">
            <a:solidFill>
              <a:srgbClr val="002060"/>
            </a:solidFill>
            <a:prstDash val="solid"/>
            <a:round/>
            <a:headEnd type="none" w="med" len="med"/>
            <a:tailEnd type="triangle" w="med" len="med"/>
          </a:ln>
          <a:effectLst/>
        </p:spPr>
      </p:cxnSp>
      <p:sp>
        <p:nvSpPr>
          <p:cNvPr id="36" name="TextBox 35"/>
          <p:cNvSpPr txBox="1"/>
          <p:nvPr/>
        </p:nvSpPr>
        <p:spPr>
          <a:xfrm>
            <a:off x="945089" y="4508367"/>
            <a:ext cx="1293144" cy="324000"/>
          </a:xfrm>
          <a:prstGeom prst="roundRect">
            <a:avLst/>
          </a:prstGeom>
          <a:solidFill>
            <a:schemeClr val="bg1"/>
          </a:solidFill>
          <a:ln w="19050">
            <a:solidFill>
              <a:srgbClr val="002060"/>
            </a:solidFill>
          </a:ln>
        </p:spPr>
        <p:txBody>
          <a:bodyPr wrap="none" lIns="72000" tIns="72000" rIns="72000" bIns="72000" rtlCol="0" anchor="ctr" anchorCtr="0">
            <a:noAutofit/>
          </a:bodyPr>
          <a:lstStyle/>
          <a:p>
            <a:pPr algn="ctr">
              <a:lnSpc>
                <a:spcPct val="90000"/>
              </a:lnSpc>
            </a:pPr>
            <a:r>
              <a:rPr lang="en-US" sz="1200" b="1" dirty="0" smtClean="0">
                <a:solidFill>
                  <a:srgbClr val="0070C0"/>
                </a:solidFill>
              </a:rPr>
              <a:t>Platinum doublet</a:t>
            </a:r>
            <a:endParaRPr lang="en-US" sz="1200" b="1" baseline="30000" dirty="0">
              <a:solidFill>
                <a:srgbClr val="0070C0"/>
              </a:solidFill>
            </a:endParaRPr>
          </a:p>
        </p:txBody>
      </p:sp>
    </p:spTree>
    <p:extLst>
      <p:ext uri="{BB962C8B-B14F-4D97-AF65-F5344CB8AC3E}">
        <p14:creationId xmlns:p14="http://schemas.microsoft.com/office/powerpoint/2010/main" val="11261650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First-Line </a:t>
            </a:r>
            <a:r>
              <a:rPr lang="en-GB" dirty="0"/>
              <a:t>Treatment of Metastatic </a:t>
            </a:r>
            <a:r>
              <a:rPr lang="en-GB" dirty="0" smtClean="0"/>
              <a:t>SCC of the Lung:</a:t>
            </a:r>
            <a:r>
              <a:rPr lang="en-GB" dirty="0"/>
              <a:t/>
            </a:r>
            <a:br>
              <a:rPr lang="en-GB" dirty="0"/>
            </a:br>
            <a:r>
              <a:rPr lang="en-US" dirty="0" smtClean="0"/>
              <a:t>NCCN Guidelines</a:t>
            </a:r>
            <a:endParaRPr lang="en-US" dirty="0"/>
          </a:p>
        </p:txBody>
      </p:sp>
      <p:pic>
        <p:nvPicPr>
          <p:cNvPr id="5" name="Picture 4" descr="Screen Shot 2015-03-09 at 7.37.57 PM.png"/>
          <p:cNvPicPr>
            <a:picLocks noChangeAspect="1"/>
          </p:cNvPicPr>
          <p:nvPr/>
        </p:nvPicPr>
        <p:blipFill rotWithShape="1">
          <a:blip r:embed="rId2"/>
          <a:srcRect b="475"/>
          <a:stretch/>
        </p:blipFill>
        <p:spPr>
          <a:xfrm>
            <a:off x="0" y="1600200"/>
            <a:ext cx="9144000" cy="4107180"/>
          </a:xfrm>
          <a:prstGeom prst="rect">
            <a:avLst/>
          </a:prstGeom>
        </p:spPr>
      </p:pic>
      <p:sp>
        <p:nvSpPr>
          <p:cNvPr id="6" name="TextBox 5"/>
          <p:cNvSpPr txBox="1"/>
          <p:nvPr/>
        </p:nvSpPr>
        <p:spPr>
          <a:xfrm>
            <a:off x="204636" y="6360311"/>
            <a:ext cx="8784500" cy="307777"/>
          </a:xfrm>
          <a:prstGeom prst="rect">
            <a:avLst/>
          </a:prstGeom>
          <a:noFill/>
        </p:spPr>
        <p:txBody>
          <a:bodyPr wrap="square" lIns="0" tIns="0" rIns="0" bIns="0" rtlCol="0" anchor="b" anchorCtr="0">
            <a:spAutoFit/>
          </a:bodyPr>
          <a:lstStyle/>
          <a:p>
            <a:r>
              <a:rPr lang="en-US" sz="1000" dirty="0">
                <a:solidFill>
                  <a:srgbClr val="000000"/>
                </a:solidFill>
              </a:rPr>
              <a:t>NCCN = </a:t>
            </a:r>
            <a:r>
              <a:rPr lang="en-US" sz="1000" dirty="0" smtClean="0">
                <a:solidFill>
                  <a:srgbClr val="000000"/>
                </a:solidFill>
              </a:rPr>
              <a:t>National Comprehensive Cancer Network.</a:t>
            </a:r>
          </a:p>
          <a:p>
            <a:r>
              <a:rPr lang="en-US" sz="1000" dirty="0" smtClean="0">
                <a:solidFill>
                  <a:srgbClr val="000000"/>
                </a:solidFill>
              </a:rPr>
              <a:t>NCCN Clinical Practice Guidelines. NSCLC. Version 6.2015.</a:t>
            </a:r>
          </a:p>
        </p:txBody>
      </p:sp>
      <p:sp>
        <p:nvSpPr>
          <p:cNvPr id="3" name="Rectangle 2"/>
          <p:cNvSpPr/>
          <p:nvPr/>
        </p:nvSpPr>
        <p:spPr bwMode="auto">
          <a:xfrm>
            <a:off x="53340" y="1828800"/>
            <a:ext cx="2895600" cy="3810000"/>
          </a:xfrm>
          <a:prstGeom prst="rect">
            <a:avLst/>
          </a:prstGeom>
          <a:noFill/>
          <a:ln w="38100" cap="flat" cmpd="sng" algn="ctr">
            <a:solidFill>
              <a:schemeClr val="accent2"/>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de-DE" sz="1800" b="1" i="0" u="none" strike="noStrike" cap="none" normalizeH="0" baseline="0" smtClean="0">
              <a:ln>
                <a:noFill/>
              </a:ln>
              <a:solidFill>
                <a:schemeClr val="tx1"/>
              </a:solidFill>
              <a:effectLst/>
              <a:latin typeface="Arial" pitchFamily="34" charset="0"/>
              <a:cs typeface="Arial" pitchFamily="34" charset="0"/>
            </a:endParaRPr>
          </a:p>
        </p:txBody>
      </p:sp>
    </p:spTree>
    <p:extLst>
      <p:ext uri="{BB962C8B-B14F-4D97-AF65-F5344CB8AC3E}">
        <p14:creationId xmlns:p14="http://schemas.microsoft.com/office/powerpoint/2010/main" val="29607940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734960" y="4257392"/>
            <a:ext cx="838200" cy="340519"/>
          </a:xfrm>
          <a:prstGeom prst="roundRect">
            <a:avLst/>
          </a:prstGeom>
          <a:solidFill>
            <a:schemeClr val="bg2">
              <a:lumMod val="75000"/>
            </a:schemeClr>
          </a:solidFill>
        </p:spPr>
        <p:txBody>
          <a:bodyPr wrap="square" lIns="45720" rIns="45720" rtlCol="0">
            <a:spAutoFit/>
          </a:bodyPr>
          <a:lstStyle/>
          <a:p>
            <a:r>
              <a:rPr lang="en-US" sz="1400" dirty="0" smtClean="0"/>
              <a:t>1st-Line</a:t>
            </a:r>
            <a:endParaRPr lang="en-US" sz="1400" dirty="0"/>
          </a:p>
        </p:txBody>
      </p:sp>
      <p:sp>
        <p:nvSpPr>
          <p:cNvPr id="2" name="Title 1"/>
          <p:cNvSpPr>
            <a:spLocks noGrp="1"/>
          </p:cNvSpPr>
          <p:nvPr>
            <p:ph type="title"/>
          </p:nvPr>
        </p:nvSpPr>
        <p:spPr/>
        <p:txBody>
          <a:bodyPr anchor="ctr"/>
          <a:lstStyle/>
          <a:p>
            <a:r>
              <a:rPr lang="en-GB" dirty="0" smtClean="0"/>
              <a:t>First-Line Treatment of Metastatic SCC of the Lung:</a:t>
            </a:r>
            <a:br>
              <a:rPr lang="en-GB" dirty="0" smtClean="0"/>
            </a:br>
            <a:r>
              <a:rPr lang="en-GB" dirty="0" smtClean="0"/>
              <a:t>ESMO Guidelines</a:t>
            </a:r>
            <a:endParaRPr lang="en-GB" dirty="0"/>
          </a:p>
        </p:txBody>
      </p:sp>
      <p:sp>
        <p:nvSpPr>
          <p:cNvPr id="8" name="Rounded Rectangle 7"/>
          <p:cNvSpPr/>
          <p:nvPr/>
        </p:nvSpPr>
        <p:spPr bwMode="auto">
          <a:xfrm>
            <a:off x="5000184" y="3021795"/>
            <a:ext cx="1535788" cy="611188"/>
          </a:xfrm>
          <a:prstGeom prst="roundRect">
            <a:avLst/>
          </a:prstGeom>
          <a:solidFill>
            <a:schemeClr val="bg2"/>
          </a:solidFill>
          <a:ln w="6350" cap="flat" cmpd="sng" algn="ctr">
            <a:noFill/>
            <a:prstDash val="solid"/>
            <a:round/>
            <a:headEnd type="none" w="med" len="med"/>
            <a:tailEnd type="none" w="med" len="med"/>
          </a:ln>
          <a:effectLst/>
        </p:spPr>
        <p:txBody>
          <a:bodyPr lIns="45720" rIns="45720" anchor="ctr"/>
          <a:lstStyle/>
          <a:p>
            <a:pPr algn="ctr" eaLnBrk="0" fontAlgn="base" hangingPunct="0">
              <a:spcBef>
                <a:spcPct val="0"/>
              </a:spcBef>
              <a:spcAft>
                <a:spcPct val="0"/>
              </a:spcAft>
              <a:defRPr/>
            </a:pPr>
            <a:r>
              <a:rPr lang="en-GB" sz="1200" b="1" dirty="0" smtClean="0">
                <a:solidFill>
                  <a:srgbClr val="000000"/>
                </a:solidFill>
              </a:rPr>
              <a:t>EGFR-mutation negative/unknown</a:t>
            </a:r>
            <a:endParaRPr lang="en-GB" sz="1200" b="1" dirty="0">
              <a:solidFill>
                <a:srgbClr val="000000"/>
              </a:solidFill>
            </a:endParaRPr>
          </a:p>
        </p:txBody>
      </p:sp>
      <p:sp>
        <p:nvSpPr>
          <p:cNvPr id="9" name="Rounded Rectangle 8"/>
          <p:cNvSpPr/>
          <p:nvPr/>
        </p:nvSpPr>
        <p:spPr bwMode="auto">
          <a:xfrm>
            <a:off x="6637265" y="3021795"/>
            <a:ext cx="1668535" cy="611188"/>
          </a:xfrm>
          <a:prstGeom prst="roundRect">
            <a:avLst/>
          </a:prstGeom>
          <a:solidFill>
            <a:schemeClr val="accent1"/>
          </a:solidFill>
          <a:ln w="6350" cap="flat" cmpd="sng" algn="ctr">
            <a:noFill/>
            <a:prstDash val="solid"/>
            <a:round/>
            <a:headEnd type="none" w="med" len="med"/>
            <a:tailEnd type="none" w="med" len="med"/>
          </a:ln>
          <a:effectLst/>
        </p:spPr>
        <p:txBody>
          <a:bodyPr anchor="ctr"/>
          <a:lstStyle/>
          <a:p>
            <a:pPr algn="ctr" eaLnBrk="0" fontAlgn="base" hangingPunct="0">
              <a:spcBef>
                <a:spcPct val="0"/>
              </a:spcBef>
              <a:spcAft>
                <a:spcPct val="0"/>
              </a:spcAft>
              <a:defRPr/>
            </a:pPr>
            <a:r>
              <a:rPr lang="en-GB" sz="1400" b="1" dirty="0" smtClean="0">
                <a:solidFill>
                  <a:schemeClr val="bg1"/>
                </a:solidFill>
              </a:rPr>
              <a:t>EGFR-mutation </a:t>
            </a:r>
            <a:r>
              <a:rPr lang="en-GB" sz="1400" b="1" dirty="0">
                <a:solidFill>
                  <a:schemeClr val="bg1"/>
                </a:solidFill>
              </a:rPr>
              <a:t>positive</a:t>
            </a:r>
          </a:p>
        </p:txBody>
      </p:sp>
      <p:sp>
        <p:nvSpPr>
          <p:cNvPr id="46" name="Rectangle 45"/>
          <p:cNvSpPr/>
          <p:nvPr/>
        </p:nvSpPr>
        <p:spPr>
          <a:xfrm>
            <a:off x="4692374" y="2092280"/>
            <a:ext cx="2286000" cy="584775"/>
          </a:xfrm>
          <a:prstGeom prst="rect">
            <a:avLst/>
          </a:prstGeom>
        </p:spPr>
        <p:txBody>
          <a:bodyPr>
            <a:spAutoFit/>
          </a:bodyPr>
          <a:lstStyle/>
          <a:p>
            <a:pPr algn="ctr" eaLnBrk="0" fontAlgn="base" hangingPunct="0">
              <a:spcBef>
                <a:spcPct val="0"/>
              </a:spcBef>
              <a:spcAft>
                <a:spcPct val="0"/>
              </a:spcAft>
              <a:defRPr/>
            </a:pPr>
            <a:r>
              <a:rPr lang="en-GB" sz="1600" b="1" dirty="0" smtClean="0">
                <a:solidFill>
                  <a:srgbClr val="000000"/>
                </a:solidFill>
              </a:rPr>
              <a:t>Nonsquamous </a:t>
            </a:r>
            <a:r>
              <a:rPr lang="en-GB" sz="1600" b="1" dirty="0">
                <a:solidFill>
                  <a:srgbClr val="000000"/>
                </a:solidFill>
              </a:rPr>
              <a:t>cell carcinoma</a:t>
            </a:r>
          </a:p>
        </p:txBody>
      </p:sp>
      <p:sp>
        <p:nvSpPr>
          <p:cNvPr id="53" name="Rounded Rectangle 52"/>
          <p:cNvSpPr/>
          <p:nvPr/>
        </p:nvSpPr>
        <p:spPr bwMode="auto">
          <a:xfrm>
            <a:off x="3354436" y="3021795"/>
            <a:ext cx="1512000" cy="611188"/>
          </a:xfrm>
          <a:prstGeom prst="roundRect">
            <a:avLst/>
          </a:prstGeom>
          <a:solidFill>
            <a:schemeClr val="accent1"/>
          </a:solidFill>
          <a:ln w="6350" cap="flat" cmpd="sng" algn="ctr">
            <a:noFill/>
            <a:prstDash val="solid"/>
            <a:round/>
            <a:headEnd type="none" w="med" len="med"/>
            <a:tailEnd type="none" w="med" len="med"/>
          </a:ln>
          <a:effectLst/>
        </p:spPr>
        <p:txBody>
          <a:bodyPr anchor="ctr"/>
          <a:lstStyle/>
          <a:p>
            <a:pPr algn="ctr" eaLnBrk="0" fontAlgn="base" hangingPunct="0">
              <a:spcBef>
                <a:spcPct val="0"/>
              </a:spcBef>
              <a:spcAft>
                <a:spcPct val="0"/>
              </a:spcAft>
              <a:defRPr/>
            </a:pPr>
            <a:r>
              <a:rPr lang="en-GB" sz="1400" b="1" dirty="0" smtClean="0">
                <a:solidFill>
                  <a:schemeClr val="bg1"/>
                </a:solidFill>
              </a:rPr>
              <a:t>ALK-rearranged</a:t>
            </a:r>
            <a:endParaRPr lang="en-GB" sz="1400" b="1" dirty="0">
              <a:solidFill>
                <a:schemeClr val="bg1"/>
              </a:solidFill>
            </a:endParaRPr>
          </a:p>
        </p:txBody>
      </p:sp>
      <p:sp>
        <p:nvSpPr>
          <p:cNvPr id="45" name="Rectangle 44"/>
          <p:cNvSpPr/>
          <p:nvPr/>
        </p:nvSpPr>
        <p:spPr>
          <a:xfrm>
            <a:off x="1279736" y="2092280"/>
            <a:ext cx="2286000" cy="584775"/>
          </a:xfrm>
          <a:prstGeom prst="rect">
            <a:avLst/>
          </a:prstGeom>
        </p:spPr>
        <p:txBody>
          <a:bodyPr>
            <a:spAutoFit/>
          </a:bodyPr>
          <a:lstStyle/>
          <a:p>
            <a:pPr algn="ctr" eaLnBrk="0" fontAlgn="base" hangingPunct="0">
              <a:spcBef>
                <a:spcPct val="0"/>
              </a:spcBef>
              <a:spcAft>
                <a:spcPct val="0"/>
              </a:spcAft>
              <a:defRPr/>
            </a:pPr>
            <a:r>
              <a:rPr lang="en-GB" sz="1600" b="1" dirty="0">
                <a:solidFill>
                  <a:srgbClr val="000000"/>
                </a:solidFill>
              </a:rPr>
              <a:t>S</a:t>
            </a:r>
            <a:r>
              <a:rPr lang="en-GB" sz="1600" b="1" dirty="0" smtClean="0">
                <a:solidFill>
                  <a:srgbClr val="000000"/>
                </a:solidFill>
              </a:rPr>
              <a:t>quamous </a:t>
            </a:r>
            <a:r>
              <a:rPr lang="en-GB" sz="1600" b="1" dirty="0">
                <a:solidFill>
                  <a:srgbClr val="000000"/>
                </a:solidFill>
              </a:rPr>
              <a:t>cell carcinoma</a:t>
            </a:r>
          </a:p>
        </p:txBody>
      </p:sp>
      <p:sp>
        <p:nvSpPr>
          <p:cNvPr id="48" name="Rounded Rectangle 47"/>
          <p:cNvSpPr/>
          <p:nvPr/>
        </p:nvSpPr>
        <p:spPr bwMode="auto">
          <a:xfrm>
            <a:off x="685800" y="3822700"/>
            <a:ext cx="2514600" cy="1242060"/>
          </a:xfrm>
          <a:prstGeom prst="roundRect">
            <a:avLst>
              <a:gd name="adj" fmla="val 9326"/>
            </a:avLst>
          </a:prstGeom>
          <a:noFill/>
          <a:ln w="38100" cap="flat" cmpd="sng" algn="ctr">
            <a:solidFill>
              <a:schemeClr val="accent2"/>
            </a:solidFill>
            <a:prstDash val="solid"/>
            <a:round/>
            <a:headEnd type="none" w="med" len="med"/>
            <a:tailEnd type="none" w="med" len="med"/>
          </a:ln>
          <a:effectLst/>
        </p:spPr>
        <p:txBody>
          <a:bodyPr anchor="ctr"/>
          <a:lstStyle/>
          <a:p>
            <a:pPr algn="ctr" eaLnBrk="0" fontAlgn="base" hangingPunct="0">
              <a:spcBef>
                <a:spcPct val="0"/>
              </a:spcBef>
              <a:spcAft>
                <a:spcPct val="0"/>
              </a:spcAft>
              <a:defRPr/>
            </a:pPr>
            <a:endParaRPr lang="en-GB" sz="1200" b="1" dirty="0">
              <a:solidFill>
                <a:srgbClr val="000000"/>
              </a:solidFill>
            </a:endParaRPr>
          </a:p>
        </p:txBody>
      </p:sp>
      <p:cxnSp>
        <p:nvCxnSpPr>
          <p:cNvPr id="49" name="Straight Arrow Connector 48"/>
          <p:cNvCxnSpPr>
            <a:stCxn id="45" idx="2"/>
          </p:cNvCxnSpPr>
          <p:nvPr/>
        </p:nvCxnSpPr>
        <p:spPr>
          <a:xfrm>
            <a:off x="2422736" y="2677055"/>
            <a:ext cx="0" cy="1445706"/>
          </a:xfrm>
          <a:prstGeom prst="straightConnector1">
            <a:avLst/>
          </a:prstGeom>
          <a:ln w="38100">
            <a:solidFill>
              <a:schemeClr val="bg1">
                <a:lumMod val="50000"/>
              </a:schemeClr>
            </a:solidFill>
            <a:tailEnd type="arrow"/>
          </a:ln>
        </p:spPr>
        <p:style>
          <a:lnRef idx="1">
            <a:schemeClr val="accent1"/>
          </a:lnRef>
          <a:fillRef idx="0">
            <a:schemeClr val="accent1"/>
          </a:fillRef>
          <a:effectRef idx="0">
            <a:schemeClr val="accent1"/>
          </a:effectRef>
          <a:fontRef idx="minor">
            <a:schemeClr val="tx1"/>
          </a:fontRef>
        </p:style>
      </p:cxnSp>
      <p:sp>
        <p:nvSpPr>
          <p:cNvPr id="51" name="Rounded Rectangle 50"/>
          <p:cNvSpPr/>
          <p:nvPr/>
        </p:nvSpPr>
        <p:spPr bwMode="auto">
          <a:xfrm>
            <a:off x="3354436" y="4136716"/>
            <a:ext cx="1512000" cy="611188"/>
          </a:xfrm>
          <a:prstGeom prst="roundRect">
            <a:avLst/>
          </a:prstGeom>
          <a:solidFill>
            <a:schemeClr val="accent1"/>
          </a:solidFill>
          <a:ln w="6350" cap="flat" cmpd="sng" algn="ctr">
            <a:noFill/>
            <a:prstDash val="solid"/>
            <a:round/>
            <a:headEnd type="none" w="med" len="med"/>
            <a:tailEnd type="none" w="med" len="med"/>
          </a:ln>
          <a:effectLst/>
        </p:spPr>
        <p:txBody>
          <a:bodyPr anchor="ctr"/>
          <a:lstStyle/>
          <a:p>
            <a:pPr algn="ctr" eaLnBrk="0" fontAlgn="base" hangingPunct="0">
              <a:spcBef>
                <a:spcPct val="0"/>
              </a:spcBef>
              <a:spcAft>
                <a:spcPct val="0"/>
              </a:spcAft>
              <a:defRPr/>
            </a:pPr>
            <a:r>
              <a:rPr lang="en-GB" sz="1400" b="1" dirty="0" smtClean="0">
                <a:solidFill>
                  <a:schemeClr val="bg1"/>
                </a:solidFill>
              </a:rPr>
              <a:t>ALK TKI</a:t>
            </a:r>
            <a:endParaRPr lang="en-GB" sz="1400" b="1" dirty="0">
              <a:solidFill>
                <a:schemeClr val="bg1"/>
              </a:solidFill>
            </a:endParaRPr>
          </a:p>
        </p:txBody>
      </p:sp>
      <p:sp>
        <p:nvSpPr>
          <p:cNvPr id="52" name="Rounded Rectangle 51"/>
          <p:cNvSpPr/>
          <p:nvPr/>
        </p:nvSpPr>
        <p:spPr bwMode="auto">
          <a:xfrm>
            <a:off x="4972920" y="4136716"/>
            <a:ext cx="1512000" cy="611188"/>
          </a:xfrm>
          <a:prstGeom prst="roundRect">
            <a:avLst/>
          </a:prstGeom>
          <a:solidFill>
            <a:schemeClr val="bg2"/>
          </a:solidFill>
          <a:ln w="6350" cap="flat" cmpd="sng" algn="ctr">
            <a:noFill/>
            <a:prstDash val="solid"/>
            <a:round/>
            <a:headEnd type="none" w="med" len="med"/>
            <a:tailEnd type="none" w="med" len="med"/>
          </a:ln>
          <a:effectLst/>
        </p:spPr>
        <p:txBody>
          <a:bodyPr lIns="45720" rIns="45720" anchor="ctr"/>
          <a:lstStyle/>
          <a:p>
            <a:pPr algn="ctr" eaLnBrk="0" fontAlgn="base" hangingPunct="0">
              <a:spcBef>
                <a:spcPct val="0"/>
              </a:spcBef>
              <a:spcAft>
                <a:spcPct val="0"/>
              </a:spcAft>
              <a:defRPr/>
            </a:pPr>
            <a:endParaRPr lang="en-GB" sz="1200" b="1" dirty="0" smtClean="0">
              <a:solidFill>
                <a:srgbClr val="000000"/>
              </a:solidFill>
            </a:endParaRPr>
          </a:p>
          <a:p>
            <a:pPr algn="ctr" eaLnBrk="0" fontAlgn="base" hangingPunct="0">
              <a:spcBef>
                <a:spcPct val="0"/>
              </a:spcBef>
              <a:spcAft>
                <a:spcPct val="0"/>
              </a:spcAft>
              <a:defRPr/>
            </a:pPr>
            <a:r>
              <a:rPr lang="en-GB" sz="1200" b="1" dirty="0" smtClean="0">
                <a:solidFill>
                  <a:srgbClr val="000000"/>
                </a:solidFill>
              </a:rPr>
              <a:t>Cisplatin </a:t>
            </a:r>
            <a:r>
              <a:rPr lang="en-GB" sz="1200" b="1" dirty="0">
                <a:solidFill>
                  <a:srgbClr val="000000"/>
                </a:solidFill>
              </a:rPr>
              <a:t>+ </a:t>
            </a:r>
            <a:r>
              <a:rPr lang="en-GB" sz="1200" b="1" dirty="0" smtClean="0">
                <a:solidFill>
                  <a:srgbClr val="000000"/>
                </a:solidFill>
              </a:rPr>
              <a:t/>
            </a:r>
            <a:br>
              <a:rPr lang="en-GB" sz="1200" b="1" dirty="0" smtClean="0">
                <a:solidFill>
                  <a:srgbClr val="000000"/>
                </a:solidFill>
              </a:rPr>
            </a:br>
            <a:r>
              <a:rPr lang="en-GB" sz="1200" b="1" dirty="0" smtClean="0">
                <a:solidFill>
                  <a:srgbClr val="000000"/>
                </a:solidFill>
              </a:rPr>
              <a:t>3rd-gen </a:t>
            </a:r>
            <a:r>
              <a:rPr lang="en-GB" sz="1200" b="1" dirty="0">
                <a:solidFill>
                  <a:srgbClr val="000000"/>
                </a:solidFill>
              </a:rPr>
              <a:t>CT</a:t>
            </a:r>
          </a:p>
          <a:p>
            <a:pPr algn="ctr" eaLnBrk="0" fontAlgn="base" hangingPunct="0">
              <a:spcBef>
                <a:spcPct val="0"/>
              </a:spcBef>
              <a:spcAft>
                <a:spcPct val="0"/>
              </a:spcAft>
              <a:defRPr/>
            </a:pPr>
            <a:endParaRPr lang="en-GB" sz="1200" b="1" dirty="0">
              <a:solidFill>
                <a:srgbClr val="000000"/>
              </a:solidFill>
            </a:endParaRPr>
          </a:p>
        </p:txBody>
      </p:sp>
      <p:sp>
        <p:nvSpPr>
          <p:cNvPr id="61" name="Rounded Rectangle 60"/>
          <p:cNvSpPr/>
          <p:nvPr/>
        </p:nvSpPr>
        <p:spPr bwMode="auto">
          <a:xfrm>
            <a:off x="6637265" y="4136716"/>
            <a:ext cx="1668535" cy="611188"/>
          </a:xfrm>
          <a:prstGeom prst="roundRect">
            <a:avLst/>
          </a:prstGeom>
          <a:solidFill>
            <a:schemeClr val="accent1"/>
          </a:solidFill>
          <a:ln w="6350" cap="flat" cmpd="sng" algn="ctr">
            <a:noFill/>
            <a:prstDash val="solid"/>
            <a:round/>
            <a:headEnd type="none" w="med" len="med"/>
            <a:tailEnd type="none" w="med" len="med"/>
          </a:ln>
          <a:effectLst/>
        </p:spPr>
        <p:txBody>
          <a:bodyPr anchor="ctr"/>
          <a:lstStyle/>
          <a:p>
            <a:pPr algn="ctr" eaLnBrk="0" fontAlgn="base" hangingPunct="0">
              <a:spcBef>
                <a:spcPct val="0"/>
              </a:spcBef>
              <a:spcAft>
                <a:spcPct val="0"/>
              </a:spcAft>
              <a:defRPr/>
            </a:pPr>
            <a:r>
              <a:rPr lang="en-GB" sz="1400" b="1" dirty="0" smtClean="0">
                <a:solidFill>
                  <a:schemeClr val="bg1"/>
                </a:solidFill>
              </a:rPr>
              <a:t>EGFR TKI</a:t>
            </a:r>
            <a:endParaRPr lang="en-GB" sz="1400" b="1" dirty="0">
              <a:solidFill>
                <a:schemeClr val="bg1"/>
              </a:solidFill>
            </a:endParaRPr>
          </a:p>
        </p:txBody>
      </p:sp>
      <p:sp>
        <p:nvSpPr>
          <p:cNvPr id="64" name="Rounded Rectangle 63"/>
          <p:cNvSpPr/>
          <p:nvPr/>
        </p:nvSpPr>
        <p:spPr bwMode="auto">
          <a:xfrm>
            <a:off x="1629696" y="4136716"/>
            <a:ext cx="1512000" cy="611188"/>
          </a:xfrm>
          <a:prstGeom prst="roundRect">
            <a:avLst/>
          </a:prstGeom>
          <a:solidFill>
            <a:schemeClr val="accent1"/>
          </a:solidFill>
          <a:ln w="6350" cap="flat" cmpd="sng" algn="ctr">
            <a:noFill/>
            <a:prstDash val="solid"/>
            <a:round/>
            <a:headEnd type="none" w="med" len="med"/>
            <a:tailEnd type="none" w="med" len="med"/>
          </a:ln>
          <a:effectLst/>
        </p:spPr>
        <p:txBody>
          <a:bodyPr anchor="ctr"/>
          <a:lstStyle/>
          <a:p>
            <a:pPr algn="ctr" eaLnBrk="0" fontAlgn="base" hangingPunct="0">
              <a:spcBef>
                <a:spcPct val="0"/>
              </a:spcBef>
              <a:spcAft>
                <a:spcPct val="0"/>
              </a:spcAft>
              <a:defRPr/>
            </a:pPr>
            <a:r>
              <a:rPr lang="en-GB" sz="1400" b="1" dirty="0">
                <a:solidFill>
                  <a:schemeClr val="bg1"/>
                </a:solidFill>
              </a:rPr>
              <a:t>Cisplatin + </a:t>
            </a:r>
            <a:r>
              <a:rPr lang="en-GB" sz="1400" b="1" dirty="0" smtClean="0">
                <a:solidFill>
                  <a:schemeClr val="bg1"/>
                </a:solidFill>
              </a:rPr>
              <a:t/>
            </a:r>
            <a:br>
              <a:rPr lang="en-GB" sz="1400" b="1" dirty="0" smtClean="0">
                <a:solidFill>
                  <a:schemeClr val="bg1"/>
                </a:solidFill>
              </a:rPr>
            </a:br>
            <a:r>
              <a:rPr lang="en-GB" sz="1400" b="1" dirty="0" smtClean="0">
                <a:solidFill>
                  <a:schemeClr val="bg1"/>
                </a:solidFill>
              </a:rPr>
              <a:t>3rd-gen </a:t>
            </a:r>
            <a:r>
              <a:rPr lang="en-GB" sz="1400" b="1" dirty="0">
                <a:solidFill>
                  <a:schemeClr val="bg1"/>
                </a:solidFill>
              </a:rPr>
              <a:t>CT</a:t>
            </a:r>
          </a:p>
        </p:txBody>
      </p:sp>
      <p:sp>
        <p:nvSpPr>
          <p:cNvPr id="23" name="Rectangle 1"/>
          <p:cNvSpPr>
            <a:spLocks noChangeArrowheads="1"/>
          </p:cNvSpPr>
          <p:nvPr/>
        </p:nvSpPr>
        <p:spPr bwMode="auto">
          <a:xfrm>
            <a:off x="209564" y="6105808"/>
            <a:ext cx="6962513" cy="561692"/>
          </a:xfrm>
          <a:prstGeom prst="rect">
            <a:avLst/>
          </a:prstGeom>
          <a:noFill/>
          <a:ln w="9525">
            <a:noFill/>
            <a:miter lim="800000"/>
            <a:headEnd/>
            <a:tailEnd/>
          </a:ln>
          <a:effectLst/>
        </p:spPr>
        <p:txBody>
          <a:bodyPr vert="horz" wrap="square" lIns="0" tIns="0" rIns="0" bIns="0" numCol="1" anchor="b" anchorCtr="0" compatLnSpc="1">
            <a:prstTxWarp prst="textNoShape">
              <a:avLst/>
            </a:prstTxWarp>
            <a:spAutoFit/>
          </a:bodyPr>
          <a:lstStyle/>
          <a:p>
            <a:pPr defTabSz="457200" fontAlgn="base">
              <a:spcBef>
                <a:spcPct val="0"/>
              </a:spcBef>
              <a:spcAft>
                <a:spcPct val="0"/>
              </a:spcAft>
            </a:pPr>
            <a:r>
              <a:rPr lang="en-GB" sz="1200" dirty="0" smtClean="0">
                <a:solidFill>
                  <a:srgbClr val="000000"/>
                </a:solidFill>
              </a:rPr>
              <a:t>ESMO = European Society for Medical Oncology; CT = chemotherapy; ALK = anaplastic lymphoma kinase; TKI = tyrosine kinase inhibitor.</a:t>
            </a:r>
          </a:p>
          <a:p>
            <a:pPr defTabSz="457200" fontAlgn="base">
              <a:spcBef>
                <a:spcPts val="300"/>
              </a:spcBef>
              <a:spcAft>
                <a:spcPct val="0"/>
              </a:spcAft>
            </a:pPr>
            <a:r>
              <a:rPr lang="en-GB" sz="1000" dirty="0" smtClean="0">
                <a:solidFill>
                  <a:srgbClr val="000000"/>
                </a:solidFill>
              </a:rPr>
              <a:t>Modified from Reck et </a:t>
            </a:r>
            <a:r>
              <a:rPr lang="en-GB" sz="1000" dirty="0">
                <a:solidFill>
                  <a:srgbClr val="000000"/>
                </a:solidFill>
              </a:rPr>
              <a:t>al. </a:t>
            </a:r>
            <a:r>
              <a:rPr lang="en-GB" sz="1000" i="1" dirty="0">
                <a:solidFill>
                  <a:srgbClr val="000000"/>
                </a:solidFill>
              </a:rPr>
              <a:t>Ann </a:t>
            </a:r>
            <a:r>
              <a:rPr lang="en-GB" sz="1000" i="1" dirty="0" smtClean="0">
                <a:solidFill>
                  <a:srgbClr val="000000"/>
                </a:solidFill>
              </a:rPr>
              <a:t>Oncol.  </a:t>
            </a:r>
            <a:r>
              <a:rPr lang="en-GB" sz="1000" dirty="0" smtClean="0">
                <a:solidFill>
                  <a:srgbClr val="000000"/>
                </a:solidFill>
              </a:rPr>
              <a:t>2014;25(suppl 3):iii27 and Besse et </a:t>
            </a:r>
            <a:r>
              <a:rPr lang="en-GB" sz="1000" dirty="0">
                <a:solidFill>
                  <a:srgbClr val="000000"/>
                </a:solidFill>
              </a:rPr>
              <a:t>al.</a:t>
            </a:r>
            <a:r>
              <a:rPr lang="en-GB" sz="1000" i="1" dirty="0">
                <a:solidFill>
                  <a:srgbClr val="000000"/>
                </a:solidFill>
              </a:rPr>
              <a:t> Ann </a:t>
            </a:r>
            <a:r>
              <a:rPr lang="en-GB" sz="1000" i="1" dirty="0" smtClean="0">
                <a:solidFill>
                  <a:srgbClr val="000000"/>
                </a:solidFill>
              </a:rPr>
              <a:t>Oncol. </a:t>
            </a:r>
            <a:r>
              <a:rPr lang="en-GB" sz="1000" dirty="0" smtClean="0">
                <a:solidFill>
                  <a:srgbClr val="000000"/>
                </a:solidFill>
              </a:rPr>
              <a:t>2014;25:1475.</a:t>
            </a:r>
            <a:endParaRPr lang="en-GB" sz="1000" dirty="0">
              <a:solidFill>
                <a:srgbClr val="000000"/>
              </a:solidFill>
            </a:endParaRPr>
          </a:p>
        </p:txBody>
      </p:sp>
      <p:grpSp>
        <p:nvGrpSpPr>
          <p:cNvPr id="5" name="Group 4"/>
          <p:cNvGrpSpPr/>
          <p:nvPr/>
        </p:nvGrpSpPr>
        <p:grpSpPr>
          <a:xfrm>
            <a:off x="4038600" y="2712877"/>
            <a:ext cx="3429886" cy="307806"/>
            <a:chOff x="2284454" y="5341990"/>
            <a:chExt cx="4815840" cy="183537"/>
          </a:xfrm>
        </p:grpSpPr>
        <p:sp>
          <p:nvSpPr>
            <p:cNvPr id="21" name="Freeform 20"/>
            <p:cNvSpPr/>
            <p:nvPr/>
          </p:nvSpPr>
          <p:spPr>
            <a:xfrm>
              <a:off x="2284454" y="5342647"/>
              <a:ext cx="4815840" cy="182880"/>
            </a:xfrm>
            <a:custGeom>
              <a:avLst/>
              <a:gdLst>
                <a:gd name="connsiteX0" fmla="*/ 0 w 4815840"/>
                <a:gd name="connsiteY0" fmla="*/ 167640 h 182880"/>
                <a:gd name="connsiteX1" fmla="*/ 0 w 4815840"/>
                <a:gd name="connsiteY1" fmla="*/ 0 h 182880"/>
                <a:gd name="connsiteX2" fmla="*/ 4815840 w 4815840"/>
                <a:gd name="connsiteY2" fmla="*/ 0 h 182880"/>
                <a:gd name="connsiteX3" fmla="*/ 4815840 w 4815840"/>
                <a:gd name="connsiteY3" fmla="*/ 182880 h 182880"/>
              </a:gdLst>
              <a:ahLst/>
              <a:cxnLst>
                <a:cxn ang="0">
                  <a:pos x="connsiteX0" y="connsiteY0"/>
                </a:cxn>
                <a:cxn ang="0">
                  <a:pos x="connsiteX1" y="connsiteY1"/>
                </a:cxn>
                <a:cxn ang="0">
                  <a:pos x="connsiteX2" y="connsiteY2"/>
                </a:cxn>
                <a:cxn ang="0">
                  <a:pos x="connsiteX3" y="connsiteY3"/>
                </a:cxn>
              </a:cxnLst>
              <a:rect l="l" t="t" r="r" b="b"/>
              <a:pathLst>
                <a:path w="4815840" h="182880">
                  <a:moveTo>
                    <a:pt x="0" y="167640"/>
                  </a:moveTo>
                  <a:lnTo>
                    <a:pt x="0" y="0"/>
                  </a:lnTo>
                  <a:lnTo>
                    <a:pt x="4815840" y="0"/>
                  </a:lnTo>
                  <a:lnTo>
                    <a:pt x="4815840" y="182880"/>
                  </a:lnTo>
                </a:path>
              </a:pathLst>
            </a:custGeom>
            <a:noFill/>
            <a:ln w="38100" cap="rnd">
              <a:solidFill>
                <a:srgbClr val="717073"/>
              </a:solidFill>
              <a:headEnd type="arrow"/>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Freeform 21"/>
            <p:cNvSpPr/>
            <p:nvPr/>
          </p:nvSpPr>
          <p:spPr>
            <a:xfrm flipH="1">
              <a:off x="4677600" y="5341990"/>
              <a:ext cx="64193" cy="183536"/>
            </a:xfrm>
            <a:custGeom>
              <a:avLst/>
              <a:gdLst>
                <a:gd name="connsiteX0" fmla="*/ 0 w 0"/>
                <a:gd name="connsiteY0" fmla="*/ 0 h 175260"/>
                <a:gd name="connsiteX1" fmla="*/ 0 w 0"/>
                <a:gd name="connsiteY1" fmla="*/ 175260 h 175260"/>
              </a:gdLst>
              <a:ahLst/>
              <a:cxnLst>
                <a:cxn ang="0">
                  <a:pos x="connsiteX0" y="connsiteY0"/>
                </a:cxn>
                <a:cxn ang="0">
                  <a:pos x="connsiteX1" y="connsiteY1"/>
                </a:cxn>
              </a:cxnLst>
              <a:rect l="l" t="t" r="r" b="b"/>
              <a:pathLst>
                <a:path h="175260">
                  <a:moveTo>
                    <a:pt x="0" y="0"/>
                  </a:moveTo>
                  <a:lnTo>
                    <a:pt x="0" y="175260"/>
                  </a:lnTo>
                </a:path>
              </a:pathLst>
            </a:custGeom>
            <a:noFill/>
            <a:ln w="38100" cap="rnd">
              <a:solidFill>
                <a:srgbClr val="717073"/>
              </a:solidFill>
              <a:headEnd type="none"/>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25" name="Straight Arrow Connector 24"/>
          <p:cNvCxnSpPr/>
          <p:nvPr/>
        </p:nvCxnSpPr>
        <p:spPr>
          <a:xfrm>
            <a:off x="4051511" y="3632983"/>
            <a:ext cx="0" cy="509611"/>
          </a:xfrm>
          <a:prstGeom prst="straightConnector1">
            <a:avLst/>
          </a:prstGeom>
          <a:ln w="38100">
            <a:solidFill>
              <a:schemeClr val="bg1">
                <a:lumMod val="5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a:off x="5765457" y="3632983"/>
            <a:ext cx="0" cy="509611"/>
          </a:xfrm>
          <a:prstGeom prst="straightConnector1">
            <a:avLst/>
          </a:prstGeom>
          <a:ln w="38100">
            <a:solidFill>
              <a:schemeClr val="bg1">
                <a:lumMod val="5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p:nvPr/>
        </p:nvCxnSpPr>
        <p:spPr>
          <a:xfrm>
            <a:off x="7468486" y="3632983"/>
            <a:ext cx="0" cy="509611"/>
          </a:xfrm>
          <a:prstGeom prst="straightConnector1">
            <a:avLst/>
          </a:prstGeom>
          <a:ln w="38100">
            <a:solidFill>
              <a:schemeClr val="bg1">
                <a:lumMod val="50000"/>
              </a:schemeClr>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02514986"/>
      </p:ext>
    </p:extLst>
  </p:cSld>
  <p:clrMapOvr>
    <a:masterClrMapping/>
  </p:clrMapOvr>
  <p:transition/>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a:spLocks noGrp="1"/>
          </p:cNvSpPr>
          <p:nvPr>
            <p:ph type="title"/>
          </p:nvPr>
        </p:nvSpPr>
        <p:spPr/>
        <p:txBody>
          <a:bodyPr/>
          <a:lstStyle/>
          <a:p>
            <a:r>
              <a:rPr lang="en-US" dirty="0" smtClean="0"/>
              <a:t>First-Line Treatment for SCC of the Lung: </a:t>
            </a:r>
            <a:br>
              <a:rPr lang="en-US" dirty="0" smtClean="0"/>
            </a:br>
            <a:r>
              <a:rPr lang="en-US" dirty="0" smtClean="0"/>
              <a:t>Platinum-Based Doublet Chemotherapy</a:t>
            </a:r>
            <a:endParaRPr lang="en-US" dirty="0"/>
          </a:p>
        </p:txBody>
      </p:sp>
      <p:sp>
        <p:nvSpPr>
          <p:cNvPr id="4" name="Content Placeholder 5"/>
          <p:cNvSpPr>
            <a:spLocks noGrp="1"/>
          </p:cNvSpPr>
          <p:nvPr>
            <p:ph idx="1"/>
          </p:nvPr>
        </p:nvSpPr>
        <p:spPr/>
        <p:txBody>
          <a:bodyPr/>
          <a:lstStyle/>
          <a:p>
            <a:r>
              <a:rPr lang="en-US" sz="2000" dirty="0" smtClean="0">
                <a:solidFill>
                  <a:schemeClr val="tx1"/>
                </a:solidFill>
              </a:rPr>
              <a:t>Platinum-based CT (carboplatin or cisplatin plus third-generation CT</a:t>
            </a:r>
            <a:r>
              <a:rPr lang="en-US" sz="2000" baseline="30000" dirty="0" smtClean="0">
                <a:solidFill>
                  <a:schemeClr val="tx1"/>
                </a:solidFill>
              </a:rPr>
              <a:t>a</a:t>
            </a:r>
            <a:r>
              <a:rPr lang="en-US" sz="2000" dirty="0" smtClean="0">
                <a:solidFill>
                  <a:schemeClr val="tx1"/>
                </a:solidFill>
              </a:rPr>
              <a:t>) has been the recommended first-line treatment for advanced NSCLC</a:t>
            </a:r>
          </a:p>
          <a:p>
            <a:pPr lvl="1"/>
            <a:r>
              <a:rPr lang="en-US" sz="1600" dirty="0" smtClean="0">
                <a:solidFill>
                  <a:schemeClr val="tx1"/>
                </a:solidFill>
              </a:rPr>
              <a:t>Meta-analysis in 1995 showed a 10% improvement in survival at 1 year </a:t>
            </a:r>
            <a:br>
              <a:rPr lang="en-US" sz="1600" dirty="0" smtClean="0">
                <a:solidFill>
                  <a:schemeClr val="tx1"/>
                </a:solidFill>
              </a:rPr>
            </a:br>
            <a:r>
              <a:rPr lang="en-US" sz="1600" dirty="0" smtClean="0">
                <a:solidFill>
                  <a:schemeClr val="tx1"/>
                </a:solidFill>
              </a:rPr>
              <a:t>compared with BSC</a:t>
            </a:r>
            <a:r>
              <a:rPr lang="en-US" sz="1600" baseline="30000" dirty="0" smtClean="0">
                <a:solidFill>
                  <a:schemeClr val="tx1"/>
                </a:solidFill>
              </a:rPr>
              <a:t>1,2</a:t>
            </a:r>
          </a:p>
          <a:p>
            <a:pPr lvl="1"/>
            <a:r>
              <a:rPr lang="en-US" sz="1600" dirty="0" smtClean="0">
                <a:solidFill>
                  <a:schemeClr val="tx1"/>
                </a:solidFill>
              </a:rPr>
              <a:t>Equivalent efficacy in nonsquamous vs squamous</a:t>
            </a:r>
            <a:r>
              <a:rPr lang="en-US" sz="1600" baseline="30000" dirty="0" smtClean="0">
                <a:solidFill>
                  <a:schemeClr val="tx1"/>
                </a:solidFill>
              </a:rPr>
              <a:t>3-5</a:t>
            </a:r>
          </a:p>
          <a:p>
            <a:r>
              <a:rPr lang="en-GB" sz="2000" dirty="0" smtClean="0">
                <a:solidFill>
                  <a:schemeClr val="tx1"/>
                </a:solidFill>
              </a:rPr>
              <a:t>Another meta-analysis (9 trials, 2968 patients) showed improved radiologic response rates for cisplatin compared with carboplatin-based regimens, but only showed an increase in OS if used in nonsquamous histologic subtypes or in combination with third-generation C</a:t>
            </a:r>
            <a:r>
              <a:rPr lang="en-GB" sz="2000" spc="600" dirty="0" smtClean="0">
                <a:solidFill>
                  <a:schemeClr val="tx1"/>
                </a:solidFill>
              </a:rPr>
              <a:t>T</a:t>
            </a:r>
            <a:r>
              <a:rPr lang="en-GB" sz="2000" baseline="30000" dirty="0" smtClean="0">
                <a:solidFill>
                  <a:schemeClr val="tx1"/>
                </a:solidFill>
              </a:rPr>
              <a:t>a,6</a:t>
            </a:r>
          </a:p>
          <a:p>
            <a:r>
              <a:rPr lang="en-GB" sz="2000" dirty="0" smtClean="0">
                <a:solidFill>
                  <a:schemeClr val="tx1"/>
                </a:solidFill>
              </a:rPr>
              <a:t>Cisplatin-based regimens were associated with a higher rate of nausea, vomiting and nephrotoxicity, whereas carboplatin was associated with increased thrombocytopenia</a:t>
            </a:r>
            <a:r>
              <a:rPr lang="en-GB" sz="2000" baseline="30000" dirty="0" smtClean="0">
                <a:solidFill>
                  <a:schemeClr val="tx1"/>
                </a:solidFill>
              </a:rPr>
              <a:t>6</a:t>
            </a:r>
            <a:endParaRPr lang="en-US" sz="2000" baseline="30000" dirty="0" smtClean="0">
              <a:solidFill>
                <a:schemeClr val="tx1"/>
              </a:solidFill>
            </a:endParaRPr>
          </a:p>
        </p:txBody>
      </p:sp>
      <p:sp>
        <p:nvSpPr>
          <p:cNvPr id="7" name="TextBox 6"/>
          <p:cNvSpPr txBox="1"/>
          <p:nvPr/>
        </p:nvSpPr>
        <p:spPr>
          <a:xfrm>
            <a:off x="144805" y="5990392"/>
            <a:ext cx="8849070" cy="677108"/>
          </a:xfrm>
          <a:prstGeom prst="rect">
            <a:avLst/>
          </a:prstGeom>
          <a:noFill/>
        </p:spPr>
        <p:txBody>
          <a:bodyPr wrap="square" lIns="0" tIns="0" rIns="0" bIns="0" rtlCol="0" anchor="b" anchorCtr="0">
            <a:spAutoFit/>
          </a:bodyPr>
          <a:lstStyle/>
          <a:p>
            <a:r>
              <a:rPr lang="de-DE" sz="1200" baseline="30000" dirty="0" smtClean="0"/>
              <a:t>a</a:t>
            </a:r>
            <a:r>
              <a:rPr lang="de-DE" sz="1200" dirty="0" smtClean="0"/>
              <a:t>Paclitaxel</a:t>
            </a:r>
            <a:r>
              <a:rPr lang="de-DE" sz="1200" dirty="0"/>
              <a:t>, docetaxel, gemcitabine or </a:t>
            </a:r>
            <a:r>
              <a:rPr lang="de-DE" sz="1200" dirty="0" smtClean="0"/>
              <a:t>vinorelbine.</a:t>
            </a:r>
          </a:p>
          <a:p>
            <a:pPr marL="55563"/>
            <a:r>
              <a:rPr lang="de-DE" sz="1200" dirty="0" smtClean="0"/>
              <a:t>BSC = best supportive care.</a:t>
            </a:r>
          </a:p>
          <a:p>
            <a:pPr marL="60325"/>
            <a:r>
              <a:rPr lang="de-DE" sz="1000" dirty="0" smtClean="0"/>
              <a:t>1</a:t>
            </a:r>
            <a:r>
              <a:rPr lang="de-DE" sz="1000" dirty="0"/>
              <a:t>. Travis et al. WHO Classification of </a:t>
            </a:r>
            <a:r>
              <a:rPr lang="de-DE" sz="1000" dirty="0" smtClean="0"/>
              <a:t>Tumours. 2004:9.2</a:t>
            </a:r>
            <a:r>
              <a:rPr lang="de-DE" sz="1000" dirty="0"/>
              <a:t>. Reck et al. </a:t>
            </a:r>
            <a:r>
              <a:rPr lang="de-DE" sz="1000" i="1" dirty="0"/>
              <a:t>Ann </a:t>
            </a:r>
            <a:r>
              <a:rPr lang="de-DE" sz="1000" i="1" dirty="0" smtClean="0"/>
              <a:t>Oncol</a:t>
            </a:r>
            <a:r>
              <a:rPr lang="de-DE" sz="1000" dirty="0" smtClean="0"/>
              <a:t>. 2014;25(suppl 3);iii27; 3. Schiller </a:t>
            </a:r>
            <a:r>
              <a:rPr lang="de-DE" sz="1000" dirty="0"/>
              <a:t>et al</a:t>
            </a:r>
            <a:r>
              <a:rPr lang="de-DE" sz="1000" i="1" dirty="0"/>
              <a:t>. N Engl J </a:t>
            </a:r>
            <a:r>
              <a:rPr lang="de-DE" sz="1000" i="1" dirty="0" smtClean="0"/>
              <a:t>Med</a:t>
            </a:r>
            <a:r>
              <a:rPr lang="de-DE" sz="1000" dirty="0" smtClean="0"/>
              <a:t>. 2002;346:92.</a:t>
            </a:r>
          </a:p>
          <a:p>
            <a:pPr marL="60325"/>
            <a:r>
              <a:rPr lang="de-DE" sz="1000" dirty="0" smtClean="0"/>
              <a:t>4</a:t>
            </a:r>
            <a:r>
              <a:rPr lang="de-DE" sz="1000" dirty="0"/>
              <a:t>. Kelly et al. </a:t>
            </a:r>
            <a:r>
              <a:rPr lang="de-DE" sz="1000" i="1" dirty="0"/>
              <a:t>J Clin </a:t>
            </a:r>
            <a:r>
              <a:rPr lang="de-DE" sz="1000" i="1" dirty="0" smtClean="0"/>
              <a:t>Oncol</a:t>
            </a:r>
            <a:r>
              <a:rPr lang="de-DE" sz="1000" dirty="0" smtClean="0"/>
              <a:t>. 2001;19:3210; 5</a:t>
            </a:r>
            <a:r>
              <a:rPr lang="de-DE" sz="1000" dirty="0"/>
              <a:t>. Pilkington et al. </a:t>
            </a:r>
            <a:r>
              <a:rPr lang="de-DE" sz="1000" i="1" dirty="0" smtClean="0"/>
              <a:t>Thorax</a:t>
            </a:r>
            <a:r>
              <a:rPr lang="de-DE" sz="1000" dirty="0" smtClean="0"/>
              <a:t>. 2015;70:359; 6</a:t>
            </a:r>
            <a:r>
              <a:rPr lang="de-DE" sz="1000" dirty="0"/>
              <a:t>. </a:t>
            </a:r>
            <a:r>
              <a:rPr lang="de-DE" sz="1000" dirty="0" err="1"/>
              <a:t>Ardizzoni</a:t>
            </a:r>
            <a:r>
              <a:rPr lang="de-DE" sz="1000" dirty="0"/>
              <a:t> et al. </a:t>
            </a:r>
            <a:r>
              <a:rPr lang="de-DE" sz="1000" i="1" dirty="0"/>
              <a:t>J Natl Cancer </a:t>
            </a:r>
            <a:r>
              <a:rPr lang="de-DE" sz="1000" i="1" dirty="0" smtClean="0"/>
              <a:t>Inst</a:t>
            </a:r>
            <a:r>
              <a:rPr lang="de-DE" sz="1000" dirty="0" smtClean="0"/>
              <a:t>. 2007;99:847.</a:t>
            </a:r>
            <a:endParaRPr lang="de-DE" sz="1000" dirty="0"/>
          </a:p>
        </p:txBody>
      </p:sp>
    </p:spTree>
    <p:extLst>
      <p:ext uri="{BB962C8B-B14F-4D97-AF65-F5344CB8AC3E}">
        <p14:creationId xmlns:p14="http://schemas.microsoft.com/office/powerpoint/2010/main" val="14054371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20"/>
          <p:cNvSpPr/>
          <p:nvPr/>
        </p:nvSpPr>
        <p:spPr>
          <a:xfrm>
            <a:off x="5575300" y="2291176"/>
            <a:ext cx="2463800" cy="2130425"/>
          </a:xfrm>
          <a:custGeom>
            <a:avLst/>
            <a:gdLst>
              <a:gd name="connsiteX0" fmla="*/ 9525 w 2463800"/>
              <a:gd name="connsiteY0" fmla="*/ 0 h 2130425"/>
              <a:gd name="connsiteX1" fmla="*/ 0 w 2463800"/>
              <a:gd name="connsiteY1" fmla="*/ 82550 h 2130425"/>
              <a:gd name="connsiteX2" fmla="*/ 57150 w 2463800"/>
              <a:gd name="connsiteY2" fmla="*/ 146050 h 2130425"/>
              <a:gd name="connsiteX3" fmla="*/ 139700 w 2463800"/>
              <a:gd name="connsiteY3" fmla="*/ 403225 h 2130425"/>
              <a:gd name="connsiteX4" fmla="*/ 196850 w 2463800"/>
              <a:gd name="connsiteY4" fmla="*/ 406400 h 2130425"/>
              <a:gd name="connsiteX5" fmla="*/ 212725 w 2463800"/>
              <a:gd name="connsiteY5" fmla="*/ 504825 h 2130425"/>
              <a:gd name="connsiteX6" fmla="*/ 279400 w 2463800"/>
              <a:gd name="connsiteY6" fmla="*/ 765175 h 2130425"/>
              <a:gd name="connsiteX7" fmla="*/ 317500 w 2463800"/>
              <a:gd name="connsiteY7" fmla="*/ 771525 h 2130425"/>
              <a:gd name="connsiteX8" fmla="*/ 349250 w 2463800"/>
              <a:gd name="connsiteY8" fmla="*/ 990600 h 2130425"/>
              <a:gd name="connsiteX9" fmla="*/ 371475 w 2463800"/>
              <a:gd name="connsiteY9" fmla="*/ 1025525 h 2130425"/>
              <a:gd name="connsiteX10" fmla="*/ 365125 w 2463800"/>
              <a:gd name="connsiteY10" fmla="*/ 1089025 h 2130425"/>
              <a:gd name="connsiteX11" fmla="*/ 450850 w 2463800"/>
              <a:gd name="connsiteY11" fmla="*/ 1254125 h 2130425"/>
              <a:gd name="connsiteX12" fmla="*/ 444500 w 2463800"/>
              <a:gd name="connsiteY12" fmla="*/ 1295400 h 2130425"/>
              <a:gd name="connsiteX13" fmla="*/ 479425 w 2463800"/>
              <a:gd name="connsiteY13" fmla="*/ 1333500 h 2130425"/>
              <a:gd name="connsiteX14" fmla="*/ 504825 w 2463800"/>
              <a:gd name="connsiteY14" fmla="*/ 1492250 h 2130425"/>
              <a:gd name="connsiteX15" fmla="*/ 542925 w 2463800"/>
              <a:gd name="connsiteY15" fmla="*/ 1558925 h 2130425"/>
              <a:gd name="connsiteX16" fmla="*/ 568325 w 2463800"/>
              <a:gd name="connsiteY16" fmla="*/ 1568450 h 2130425"/>
              <a:gd name="connsiteX17" fmla="*/ 574675 w 2463800"/>
              <a:gd name="connsiteY17" fmla="*/ 1654175 h 2130425"/>
              <a:gd name="connsiteX18" fmla="*/ 609600 w 2463800"/>
              <a:gd name="connsiteY18" fmla="*/ 1654175 h 2130425"/>
              <a:gd name="connsiteX19" fmla="*/ 714375 w 2463800"/>
              <a:gd name="connsiteY19" fmla="*/ 1851025 h 2130425"/>
              <a:gd name="connsiteX20" fmla="*/ 768350 w 2463800"/>
              <a:gd name="connsiteY20" fmla="*/ 1860550 h 2130425"/>
              <a:gd name="connsiteX21" fmla="*/ 857250 w 2463800"/>
              <a:gd name="connsiteY21" fmla="*/ 1943100 h 2130425"/>
              <a:gd name="connsiteX22" fmla="*/ 889000 w 2463800"/>
              <a:gd name="connsiteY22" fmla="*/ 1939925 h 2130425"/>
              <a:gd name="connsiteX23" fmla="*/ 917575 w 2463800"/>
              <a:gd name="connsiteY23" fmla="*/ 1997075 h 2130425"/>
              <a:gd name="connsiteX24" fmla="*/ 1009650 w 2463800"/>
              <a:gd name="connsiteY24" fmla="*/ 1993900 h 2130425"/>
              <a:gd name="connsiteX25" fmla="*/ 1095375 w 2463800"/>
              <a:gd name="connsiteY25" fmla="*/ 2025650 h 2130425"/>
              <a:gd name="connsiteX26" fmla="*/ 1200150 w 2463800"/>
              <a:gd name="connsiteY26" fmla="*/ 2032000 h 2130425"/>
              <a:gd name="connsiteX27" fmla="*/ 1479550 w 2463800"/>
              <a:gd name="connsiteY27" fmla="*/ 2105025 h 2130425"/>
              <a:gd name="connsiteX28" fmla="*/ 1619250 w 2463800"/>
              <a:gd name="connsiteY28" fmla="*/ 2105025 h 2130425"/>
              <a:gd name="connsiteX29" fmla="*/ 1625600 w 2463800"/>
              <a:gd name="connsiteY29" fmla="*/ 2130425 h 2130425"/>
              <a:gd name="connsiteX30" fmla="*/ 2463800 w 2463800"/>
              <a:gd name="connsiteY30" fmla="*/ 2124075 h 213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463800" h="2130425">
                <a:moveTo>
                  <a:pt x="9525" y="0"/>
                </a:moveTo>
                <a:lnTo>
                  <a:pt x="0" y="82550"/>
                </a:lnTo>
                <a:lnTo>
                  <a:pt x="57150" y="146050"/>
                </a:lnTo>
                <a:lnTo>
                  <a:pt x="139700" y="403225"/>
                </a:lnTo>
                <a:lnTo>
                  <a:pt x="196850" y="406400"/>
                </a:lnTo>
                <a:lnTo>
                  <a:pt x="212725" y="504825"/>
                </a:lnTo>
                <a:lnTo>
                  <a:pt x="279400" y="765175"/>
                </a:lnTo>
                <a:lnTo>
                  <a:pt x="317500" y="771525"/>
                </a:lnTo>
                <a:lnTo>
                  <a:pt x="349250" y="990600"/>
                </a:lnTo>
                <a:lnTo>
                  <a:pt x="371475" y="1025525"/>
                </a:lnTo>
                <a:lnTo>
                  <a:pt x="365125" y="1089025"/>
                </a:lnTo>
                <a:lnTo>
                  <a:pt x="450850" y="1254125"/>
                </a:lnTo>
                <a:lnTo>
                  <a:pt x="444500" y="1295400"/>
                </a:lnTo>
                <a:lnTo>
                  <a:pt x="479425" y="1333500"/>
                </a:lnTo>
                <a:lnTo>
                  <a:pt x="504825" y="1492250"/>
                </a:lnTo>
                <a:lnTo>
                  <a:pt x="542925" y="1558925"/>
                </a:lnTo>
                <a:lnTo>
                  <a:pt x="568325" y="1568450"/>
                </a:lnTo>
                <a:lnTo>
                  <a:pt x="574675" y="1654175"/>
                </a:lnTo>
                <a:lnTo>
                  <a:pt x="609600" y="1654175"/>
                </a:lnTo>
                <a:lnTo>
                  <a:pt x="714375" y="1851025"/>
                </a:lnTo>
                <a:lnTo>
                  <a:pt x="768350" y="1860550"/>
                </a:lnTo>
                <a:lnTo>
                  <a:pt x="857250" y="1943100"/>
                </a:lnTo>
                <a:lnTo>
                  <a:pt x="889000" y="1939925"/>
                </a:lnTo>
                <a:lnTo>
                  <a:pt x="917575" y="1997075"/>
                </a:lnTo>
                <a:lnTo>
                  <a:pt x="1009650" y="1993900"/>
                </a:lnTo>
                <a:lnTo>
                  <a:pt x="1095375" y="2025650"/>
                </a:lnTo>
                <a:lnTo>
                  <a:pt x="1200150" y="2032000"/>
                </a:lnTo>
                <a:lnTo>
                  <a:pt x="1479550" y="2105025"/>
                </a:lnTo>
                <a:lnTo>
                  <a:pt x="1619250" y="2105025"/>
                </a:lnTo>
                <a:lnTo>
                  <a:pt x="1625600" y="2130425"/>
                </a:lnTo>
                <a:lnTo>
                  <a:pt x="2463800" y="2124075"/>
                </a:lnTo>
              </a:path>
            </a:pathLst>
          </a:custGeom>
          <a:noFill/>
          <a:ln w="3810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p:cNvSpPr>
            <a:spLocks noChangeArrowheads="1"/>
          </p:cNvSpPr>
          <p:nvPr/>
        </p:nvSpPr>
        <p:spPr bwMode="auto">
          <a:xfrm>
            <a:off x="208422" y="6307360"/>
            <a:ext cx="4094163" cy="363537"/>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13607" rIns="0" bIns="0" numCol="1" anchor="ctr" anchorCtr="0" compatLnSpc="1">
            <a:prstTxWarp prst="textNoShape">
              <a:avLst/>
            </a:prstTxWarp>
          </a:bodyPr>
          <a:lstStyle>
            <a:lvl1pPr algn="ctr" defTabSz="457200" rtl="0" fontAlgn="base" hangingPunct="0">
              <a:lnSpc>
                <a:spcPct val="93000"/>
              </a:lnSpc>
              <a:spcBef>
                <a:spcPct val="0"/>
              </a:spcBef>
              <a:spcAft>
                <a:spcPct val="0"/>
              </a:spcAft>
              <a:buClr>
                <a:srgbClr val="000000"/>
              </a:buClr>
              <a:buSzPct val="100000"/>
              <a:buFont typeface="Times New Roman" pitchFamily="16" charset="0"/>
              <a:defRPr sz="4400">
                <a:solidFill>
                  <a:srgbClr val="FFFFFF"/>
                </a:solidFill>
                <a:latin typeface="+mj-lt"/>
                <a:ea typeface="+mj-ea"/>
                <a:cs typeface="+mj-cs"/>
              </a:defRPr>
            </a:lvl1pPr>
            <a:lvl2pPr marL="742950" indent="-285750" algn="ctr" defTabSz="457200" rtl="0" fontAlgn="base" hangingPunct="0">
              <a:lnSpc>
                <a:spcPct val="93000"/>
              </a:lnSpc>
              <a:spcBef>
                <a:spcPct val="0"/>
              </a:spcBef>
              <a:spcAft>
                <a:spcPct val="0"/>
              </a:spcAft>
              <a:buClr>
                <a:srgbClr val="000000"/>
              </a:buClr>
              <a:buSzPct val="100000"/>
              <a:buFont typeface="Times New Roman" pitchFamily="16" charset="0"/>
              <a:defRPr sz="4400">
                <a:solidFill>
                  <a:srgbClr val="FFFFFF"/>
                </a:solidFill>
                <a:latin typeface="Arial" charset="0"/>
                <a:ea typeface="IPAMincho" charset="0"/>
                <a:cs typeface="IPAMincho" charset="0"/>
              </a:defRPr>
            </a:lvl2pPr>
            <a:lvl3pPr marL="1143000" indent="-228600" algn="ctr" defTabSz="457200" rtl="0" fontAlgn="base" hangingPunct="0">
              <a:lnSpc>
                <a:spcPct val="93000"/>
              </a:lnSpc>
              <a:spcBef>
                <a:spcPct val="0"/>
              </a:spcBef>
              <a:spcAft>
                <a:spcPct val="0"/>
              </a:spcAft>
              <a:buClr>
                <a:srgbClr val="000000"/>
              </a:buClr>
              <a:buSzPct val="100000"/>
              <a:buFont typeface="Times New Roman" pitchFamily="16" charset="0"/>
              <a:defRPr sz="4400">
                <a:solidFill>
                  <a:srgbClr val="FFFFFF"/>
                </a:solidFill>
                <a:latin typeface="Arial" charset="0"/>
                <a:ea typeface="IPAMincho" charset="0"/>
                <a:cs typeface="IPAMincho" charset="0"/>
              </a:defRPr>
            </a:lvl3pPr>
            <a:lvl4pPr marL="1600200" indent="-228600" algn="ctr" defTabSz="457200" rtl="0" fontAlgn="base" hangingPunct="0">
              <a:lnSpc>
                <a:spcPct val="93000"/>
              </a:lnSpc>
              <a:spcBef>
                <a:spcPct val="0"/>
              </a:spcBef>
              <a:spcAft>
                <a:spcPct val="0"/>
              </a:spcAft>
              <a:buClr>
                <a:srgbClr val="000000"/>
              </a:buClr>
              <a:buSzPct val="100000"/>
              <a:buFont typeface="Times New Roman" pitchFamily="16" charset="0"/>
              <a:defRPr sz="4400">
                <a:solidFill>
                  <a:srgbClr val="FFFFFF"/>
                </a:solidFill>
                <a:latin typeface="Arial" charset="0"/>
                <a:ea typeface="IPAMincho" charset="0"/>
                <a:cs typeface="IPAMincho" charset="0"/>
              </a:defRPr>
            </a:lvl4pPr>
            <a:lvl5pPr marL="2057400" indent="-228600" algn="ctr" defTabSz="457200" rtl="0" fontAlgn="base" hangingPunct="0">
              <a:lnSpc>
                <a:spcPct val="93000"/>
              </a:lnSpc>
              <a:spcBef>
                <a:spcPct val="0"/>
              </a:spcBef>
              <a:spcAft>
                <a:spcPct val="0"/>
              </a:spcAft>
              <a:buClr>
                <a:srgbClr val="000000"/>
              </a:buClr>
              <a:buSzPct val="100000"/>
              <a:buFont typeface="Times New Roman" pitchFamily="16" charset="0"/>
              <a:defRPr sz="4400">
                <a:solidFill>
                  <a:srgbClr val="FFFFFF"/>
                </a:solidFill>
                <a:latin typeface="Arial" charset="0"/>
                <a:ea typeface="IPAMincho" charset="0"/>
                <a:cs typeface="IPAMincho" charset="0"/>
              </a:defRPr>
            </a:lvl5pPr>
            <a:lvl6pPr marL="2514600" indent="-228600" algn="ctr" defTabSz="457200" rtl="0" fontAlgn="base" hangingPunct="0">
              <a:lnSpc>
                <a:spcPct val="93000"/>
              </a:lnSpc>
              <a:spcBef>
                <a:spcPct val="0"/>
              </a:spcBef>
              <a:spcAft>
                <a:spcPct val="0"/>
              </a:spcAft>
              <a:buClr>
                <a:srgbClr val="000000"/>
              </a:buClr>
              <a:buSzPct val="100000"/>
              <a:buFont typeface="Times New Roman" pitchFamily="16" charset="0"/>
              <a:defRPr sz="4400">
                <a:solidFill>
                  <a:srgbClr val="FFFFFF"/>
                </a:solidFill>
                <a:latin typeface="Arial" charset="0"/>
                <a:ea typeface="IPAMincho" charset="0"/>
                <a:cs typeface="IPAMincho" charset="0"/>
              </a:defRPr>
            </a:lvl6pPr>
            <a:lvl7pPr marL="2971800" indent="-228600" algn="ctr" defTabSz="457200" rtl="0" fontAlgn="base" hangingPunct="0">
              <a:lnSpc>
                <a:spcPct val="93000"/>
              </a:lnSpc>
              <a:spcBef>
                <a:spcPct val="0"/>
              </a:spcBef>
              <a:spcAft>
                <a:spcPct val="0"/>
              </a:spcAft>
              <a:buClr>
                <a:srgbClr val="000000"/>
              </a:buClr>
              <a:buSzPct val="100000"/>
              <a:buFont typeface="Times New Roman" pitchFamily="16" charset="0"/>
              <a:defRPr sz="4400">
                <a:solidFill>
                  <a:srgbClr val="FFFFFF"/>
                </a:solidFill>
                <a:latin typeface="Arial" charset="0"/>
                <a:ea typeface="IPAMincho" charset="0"/>
                <a:cs typeface="IPAMincho" charset="0"/>
              </a:defRPr>
            </a:lvl7pPr>
            <a:lvl8pPr marL="3429000" indent="-228600" algn="ctr" defTabSz="457200" rtl="0" fontAlgn="base" hangingPunct="0">
              <a:lnSpc>
                <a:spcPct val="93000"/>
              </a:lnSpc>
              <a:spcBef>
                <a:spcPct val="0"/>
              </a:spcBef>
              <a:spcAft>
                <a:spcPct val="0"/>
              </a:spcAft>
              <a:buClr>
                <a:srgbClr val="000000"/>
              </a:buClr>
              <a:buSzPct val="100000"/>
              <a:buFont typeface="Times New Roman" pitchFamily="16" charset="0"/>
              <a:defRPr sz="4400">
                <a:solidFill>
                  <a:srgbClr val="FFFFFF"/>
                </a:solidFill>
                <a:latin typeface="Arial" charset="0"/>
                <a:ea typeface="IPAMincho" charset="0"/>
                <a:cs typeface="IPAMincho" charset="0"/>
              </a:defRPr>
            </a:lvl8pPr>
            <a:lvl9pPr marL="3886200" indent="-228600" algn="ctr" defTabSz="457200" rtl="0" fontAlgn="base" hangingPunct="0">
              <a:lnSpc>
                <a:spcPct val="93000"/>
              </a:lnSpc>
              <a:spcBef>
                <a:spcPct val="0"/>
              </a:spcBef>
              <a:spcAft>
                <a:spcPct val="0"/>
              </a:spcAft>
              <a:buClr>
                <a:srgbClr val="000000"/>
              </a:buClr>
              <a:buSzPct val="100000"/>
              <a:buFont typeface="Times New Roman" pitchFamily="16" charset="0"/>
              <a:defRPr sz="4400">
                <a:solidFill>
                  <a:srgbClr val="FFFFFF"/>
                </a:solidFill>
                <a:latin typeface="Arial" charset="0"/>
                <a:ea typeface="IPAMincho" charset="0"/>
                <a:cs typeface="IPAMincho" charset="0"/>
              </a:defRPr>
            </a:lvl9pPr>
          </a:lstStyle>
          <a:p>
            <a:pPr algn="l">
              <a:lnSpc>
                <a:spcPct val="100000"/>
              </a:lnSpc>
              <a:spcBef>
                <a:spcPts val="300"/>
              </a:spcBef>
              <a:tabLst>
                <a:tab pos="723900" algn="l"/>
                <a:tab pos="1447800" algn="l"/>
                <a:tab pos="2171700" algn="l"/>
                <a:tab pos="2895600" algn="l"/>
                <a:tab pos="3619500" algn="l"/>
              </a:tabLst>
            </a:pPr>
            <a:r>
              <a:rPr lang="en-US" sz="1200" dirty="0" smtClean="0">
                <a:solidFill>
                  <a:srgbClr val="000000"/>
                </a:solidFill>
              </a:rPr>
              <a:t>CP = </a:t>
            </a:r>
            <a:r>
              <a:rPr lang="en-US" sz="1200" dirty="0">
                <a:solidFill>
                  <a:srgbClr val="000000"/>
                </a:solidFill>
              </a:rPr>
              <a:t>cisplatin + pemetrexed; </a:t>
            </a:r>
            <a:r>
              <a:rPr lang="en-US" sz="1200" dirty="0" smtClean="0">
                <a:solidFill>
                  <a:srgbClr val="000000"/>
                </a:solidFill>
              </a:rPr>
              <a:t>CG = </a:t>
            </a:r>
            <a:r>
              <a:rPr lang="en-US" sz="1200" dirty="0">
                <a:solidFill>
                  <a:srgbClr val="000000"/>
                </a:solidFill>
              </a:rPr>
              <a:t>cisplatin + </a:t>
            </a:r>
            <a:r>
              <a:rPr lang="en-US" sz="1200" dirty="0" smtClean="0">
                <a:solidFill>
                  <a:srgbClr val="000000"/>
                </a:solidFill>
              </a:rPr>
              <a:t>gemcitabine.</a:t>
            </a:r>
            <a:endParaRPr lang="en-US" altLang="en-US" sz="1200" dirty="0" smtClean="0">
              <a:solidFill>
                <a:srgbClr val="000000"/>
              </a:solidFill>
              <a:cs typeface="Arial Unicode MS" pitchFamily="32" charset="0"/>
            </a:endParaRPr>
          </a:p>
          <a:p>
            <a:pPr algn="l">
              <a:lnSpc>
                <a:spcPct val="100000"/>
              </a:lnSpc>
              <a:spcBef>
                <a:spcPts val="300"/>
              </a:spcBef>
              <a:tabLst>
                <a:tab pos="723900" algn="l"/>
                <a:tab pos="1447800" algn="l"/>
                <a:tab pos="2171700" algn="l"/>
                <a:tab pos="2895600" algn="l"/>
                <a:tab pos="3619500" algn="l"/>
              </a:tabLst>
            </a:pPr>
            <a:r>
              <a:rPr lang="en-US" altLang="en-US" sz="1000" dirty="0" smtClean="0">
                <a:solidFill>
                  <a:srgbClr val="000000"/>
                </a:solidFill>
                <a:cs typeface="Arial Unicode MS" pitchFamily="32" charset="0"/>
              </a:rPr>
              <a:t>Scagliotti et al. </a:t>
            </a:r>
            <a:r>
              <a:rPr lang="en-US" altLang="en-US" sz="1000" i="1" dirty="0" smtClean="0">
                <a:solidFill>
                  <a:srgbClr val="000000"/>
                </a:solidFill>
                <a:cs typeface="Arial Unicode MS" pitchFamily="32" charset="0"/>
              </a:rPr>
              <a:t>J Clin Oncol</a:t>
            </a:r>
            <a:r>
              <a:rPr lang="en-US" altLang="en-US" sz="1000" dirty="0" smtClean="0">
                <a:solidFill>
                  <a:srgbClr val="000000"/>
                </a:solidFill>
                <a:cs typeface="Arial Unicode MS" pitchFamily="32" charset="0"/>
              </a:rPr>
              <a:t>. 2008;26:3543. </a:t>
            </a:r>
            <a:endParaRPr lang="en-US" altLang="en-US" sz="1000" dirty="0">
              <a:solidFill>
                <a:srgbClr val="000000"/>
              </a:solidFill>
              <a:cs typeface="Arial Unicode MS" pitchFamily="32" charset="0"/>
            </a:endParaRPr>
          </a:p>
        </p:txBody>
      </p:sp>
      <p:sp>
        <p:nvSpPr>
          <p:cNvPr id="7" name="Title 1"/>
          <p:cNvSpPr>
            <a:spLocks noGrp="1"/>
          </p:cNvSpPr>
          <p:nvPr>
            <p:ph type="title"/>
          </p:nvPr>
        </p:nvSpPr>
        <p:spPr/>
        <p:txBody>
          <a:bodyPr/>
          <a:lstStyle/>
          <a:p>
            <a:r>
              <a:rPr lang="en-US" dirty="0" smtClean="0"/>
              <a:t>First-Line Treatment for SCC of the Lung: </a:t>
            </a:r>
            <a:br>
              <a:rPr lang="en-US" dirty="0" smtClean="0"/>
            </a:br>
            <a:r>
              <a:rPr lang="en-US" dirty="0" smtClean="0"/>
              <a:t>Platinum-Based Doublet Chemotherapy (</a:t>
            </a:r>
            <a:r>
              <a:rPr lang="en-US" i="1" dirty="0" smtClean="0"/>
              <a:t>cont’d</a:t>
            </a:r>
            <a:r>
              <a:rPr lang="en-US" dirty="0" smtClean="0"/>
              <a:t>)</a:t>
            </a:r>
            <a:endParaRPr lang="en-US" dirty="0"/>
          </a:p>
        </p:txBody>
      </p:sp>
      <p:sp>
        <p:nvSpPr>
          <p:cNvPr id="3" name="Freeform 2"/>
          <p:cNvSpPr/>
          <p:nvPr/>
        </p:nvSpPr>
        <p:spPr>
          <a:xfrm>
            <a:off x="996950" y="2234026"/>
            <a:ext cx="3048000" cy="2216150"/>
          </a:xfrm>
          <a:custGeom>
            <a:avLst/>
            <a:gdLst>
              <a:gd name="connsiteX0" fmla="*/ 0 w 3048000"/>
              <a:gd name="connsiteY0" fmla="*/ 0 h 2216150"/>
              <a:gd name="connsiteX1" fmla="*/ 0 w 3048000"/>
              <a:gd name="connsiteY1" fmla="*/ 2216150 h 2216150"/>
              <a:gd name="connsiteX2" fmla="*/ 3048000 w 3048000"/>
              <a:gd name="connsiteY2" fmla="*/ 2216150 h 2216150"/>
            </a:gdLst>
            <a:ahLst/>
            <a:cxnLst>
              <a:cxn ang="0">
                <a:pos x="connsiteX0" y="connsiteY0"/>
              </a:cxn>
              <a:cxn ang="0">
                <a:pos x="connsiteX1" y="connsiteY1"/>
              </a:cxn>
              <a:cxn ang="0">
                <a:pos x="connsiteX2" y="connsiteY2"/>
              </a:cxn>
            </a:cxnLst>
            <a:rect l="l" t="t" r="r" b="b"/>
            <a:pathLst>
              <a:path w="3048000" h="2216150">
                <a:moveTo>
                  <a:pt x="0" y="0"/>
                </a:moveTo>
                <a:lnTo>
                  <a:pt x="0" y="2216150"/>
                </a:lnTo>
                <a:lnTo>
                  <a:pt x="3048000" y="221615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Freeform 4"/>
          <p:cNvSpPr/>
          <p:nvPr/>
        </p:nvSpPr>
        <p:spPr>
          <a:xfrm>
            <a:off x="934218" y="2233233"/>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Freeform 8"/>
          <p:cNvSpPr/>
          <p:nvPr/>
        </p:nvSpPr>
        <p:spPr>
          <a:xfrm>
            <a:off x="934218" y="2461833"/>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reeform 9"/>
          <p:cNvSpPr/>
          <p:nvPr/>
        </p:nvSpPr>
        <p:spPr>
          <a:xfrm>
            <a:off x="934218" y="2688052"/>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reeform 10"/>
          <p:cNvSpPr/>
          <p:nvPr/>
        </p:nvSpPr>
        <p:spPr>
          <a:xfrm>
            <a:off x="934218" y="2907127"/>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reeform 11"/>
          <p:cNvSpPr/>
          <p:nvPr/>
        </p:nvSpPr>
        <p:spPr>
          <a:xfrm>
            <a:off x="934218" y="3123820"/>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Freeform 12"/>
          <p:cNvSpPr/>
          <p:nvPr/>
        </p:nvSpPr>
        <p:spPr>
          <a:xfrm>
            <a:off x="934218" y="3347657"/>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Freeform 13"/>
          <p:cNvSpPr/>
          <p:nvPr/>
        </p:nvSpPr>
        <p:spPr>
          <a:xfrm>
            <a:off x="934218" y="3566732"/>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Freeform 14"/>
          <p:cNvSpPr/>
          <p:nvPr/>
        </p:nvSpPr>
        <p:spPr>
          <a:xfrm>
            <a:off x="934218" y="3785807"/>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Freeform 15"/>
          <p:cNvSpPr/>
          <p:nvPr/>
        </p:nvSpPr>
        <p:spPr>
          <a:xfrm>
            <a:off x="934218" y="4004882"/>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Freeform 16"/>
          <p:cNvSpPr/>
          <p:nvPr/>
        </p:nvSpPr>
        <p:spPr>
          <a:xfrm>
            <a:off x="934218" y="4228719"/>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reeform 7"/>
          <p:cNvSpPr/>
          <p:nvPr/>
        </p:nvSpPr>
        <p:spPr>
          <a:xfrm>
            <a:off x="1566863" y="4458815"/>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reeform 19"/>
          <p:cNvSpPr/>
          <p:nvPr/>
        </p:nvSpPr>
        <p:spPr>
          <a:xfrm>
            <a:off x="2140745" y="4458815"/>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Freeform 22"/>
          <p:cNvSpPr/>
          <p:nvPr/>
        </p:nvSpPr>
        <p:spPr>
          <a:xfrm>
            <a:off x="2705101" y="4458815"/>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Freeform 23"/>
          <p:cNvSpPr/>
          <p:nvPr/>
        </p:nvSpPr>
        <p:spPr>
          <a:xfrm>
            <a:off x="3278982" y="4458815"/>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Freeform 24"/>
          <p:cNvSpPr/>
          <p:nvPr/>
        </p:nvSpPr>
        <p:spPr>
          <a:xfrm>
            <a:off x="3840957" y="4458815"/>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9" name="Freeform 88"/>
          <p:cNvSpPr/>
          <p:nvPr/>
        </p:nvSpPr>
        <p:spPr>
          <a:xfrm>
            <a:off x="996950" y="4442913"/>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Freeform 25"/>
          <p:cNvSpPr/>
          <p:nvPr/>
        </p:nvSpPr>
        <p:spPr>
          <a:xfrm>
            <a:off x="2093120" y="2573750"/>
            <a:ext cx="361949" cy="45719"/>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3810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Freeform 26"/>
          <p:cNvSpPr/>
          <p:nvPr/>
        </p:nvSpPr>
        <p:spPr>
          <a:xfrm>
            <a:off x="2093120" y="2796000"/>
            <a:ext cx="361949" cy="45719"/>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38100" cap="rnd">
            <a:solidFill>
              <a:srgbClr val="F7964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TextBox 17"/>
          <p:cNvSpPr txBox="1"/>
          <p:nvPr/>
        </p:nvSpPr>
        <p:spPr>
          <a:xfrm rot="16200000">
            <a:off x="-539151" y="3188212"/>
            <a:ext cx="1856598" cy="307777"/>
          </a:xfrm>
          <a:prstGeom prst="rect">
            <a:avLst/>
          </a:prstGeom>
          <a:noFill/>
        </p:spPr>
        <p:txBody>
          <a:bodyPr wrap="none" rtlCol="0">
            <a:spAutoFit/>
          </a:bodyPr>
          <a:lstStyle/>
          <a:p>
            <a:r>
              <a:rPr lang="en-US" sz="1400" b="1" dirty="0" smtClean="0"/>
              <a:t>Survival Probability</a:t>
            </a:r>
            <a:endParaRPr lang="en-US" sz="1400" b="1" dirty="0"/>
          </a:p>
        </p:txBody>
      </p:sp>
      <p:sp>
        <p:nvSpPr>
          <p:cNvPr id="40" name="TextBox 39"/>
          <p:cNvSpPr txBox="1"/>
          <p:nvPr/>
        </p:nvSpPr>
        <p:spPr>
          <a:xfrm>
            <a:off x="5125331" y="2085694"/>
            <a:ext cx="397866" cy="276999"/>
          </a:xfrm>
          <a:prstGeom prst="rect">
            <a:avLst/>
          </a:prstGeom>
          <a:noFill/>
        </p:spPr>
        <p:txBody>
          <a:bodyPr wrap="none" rtlCol="0">
            <a:spAutoFit/>
          </a:bodyPr>
          <a:lstStyle/>
          <a:p>
            <a:r>
              <a:rPr lang="en-US" sz="1200" dirty="0" smtClean="0"/>
              <a:t>1.0</a:t>
            </a:r>
            <a:endParaRPr lang="en-US" sz="1200" dirty="0"/>
          </a:p>
        </p:txBody>
      </p:sp>
      <p:sp>
        <p:nvSpPr>
          <p:cNvPr id="41" name="TextBox 40"/>
          <p:cNvSpPr txBox="1"/>
          <p:nvPr/>
        </p:nvSpPr>
        <p:spPr>
          <a:xfrm>
            <a:off x="5131681" y="2301590"/>
            <a:ext cx="397866" cy="276999"/>
          </a:xfrm>
          <a:prstGeom prst="rect">
            <a:avLst/>
          </a:prstGeom>
          <a:noFill/>
        </p:spPr>
        <p:txBody>
          <a:bodyPr wrap="none" rtlCol="0">
            <a:spAutoFit/>
          </a:bodyPr>
          <a:lstStyle/>
          <a:p>
            <a:r>
              <a:rPr lang="en-US" sz="1200" dirty="0" smtClean="0"/>
              <a:t>0.9</a:t>
            </a:r>
            <a:endParaRPr lang="en-US" sz="1200" dirty="0"/>
          </a:p>
        </p:txBody>
      </p:sp>
      <p:sp>
        <p:nvSpPr>
          <p:cNvPr id="42" name="TextBox 41"/>
          <p:cNvSpPr txBox="1"/>
          <p:nvPr/>
        </p:nvSpPr>
        <p:spPr>
          <a:xfrm>
            <a:off x="5131681" y="2523149"/>
            <a:ext cx="397866" cy="276999"/>
          </a:xfrm>
          <a:prstGeom prst="rect">
            <a:avLst/>
          </a:prstGeom>
          <a:noFill/>
        </p:spPr>
        <p:txBody>
          <a:bodyPr wrap="none" rtlCol="0">
            <a:spAutoFit/>
          </a:bodyPr>
          <a:lstStyle/>
          <a:p>
            <a:r>
              <a:rPr lang="en-US" sz="1200" dirty="0" smtClean="0"/>
              <a:t>0.8</a:t>
            </a:r>
            <a:endParaRPr lang="en-US" sz="1200" dirty="0"/>
          </a:p>
        </p:txBody>
      </p:sp>
      <p:sp>
        <p:nvSpPr>
          <p:cNvPr id="43" name="TextBox 42"/>
          <p:cNvSpPr txBox="1"/>
          <p:nvPr/>
        </p:nvSpPr>
        <p:spPr>
          <a:xfrm>
            <a:off x="5131681" y="2732695"/>
            <a:ext cx="397866" cy="276999"/>
          </a:xfrm>
          <a:prstGeom prst="rect">
            <a:avLst/>
          </a:prstGeom>
          <a:noFill/>
        </p:spPr>
        <p:txBody>
          <a:bodyPr wrap="none" rtlCol="0">
            <a:spAutoFit/>
          </a:bodyPr>
          <a:lstStyle/>
          <a:p>
            <a:r>
              <a:rPr lang="en-US" sz="1200" dirty="0" smtClean="0"/>
              <a:t>0.7</a:t>
            </a:r>
            <a:endParaRPr lang="en-US" sz="1200" dirty="0"/>
          </a:p>
        </p:txBody>
      </p:sp>
      <p:sp>
        <p:nvSpPr>
          <p:cNvPr id="44" name="TextBox 43"/>
          <p:cNvSpPr txBox="1"/>
          <p:nvPr/>
        </p:nvSpPr>
        <p:spPr>
          <a:xfrm>
            <a:off x="5131681" y="2960604"/>
            <a:ext cx="397866" cy="276999"/>
          </a:xfrm>
          <a:prstGeom prst="rect">
            <a:avLst/>
          </a:prstGeom>
          <a:noFill/>
        </p:spPr>
        <p:txBody>
          <a:bodyPr wrap="none" rtlCol="0">
            <a:spAutoFit/>
          </a:bodyPr>
          <a:lstStyle/>
          <a:p>
            <a:r>
              <a:rPr lang="en-US" sz="1200" dirty="0" smtClean="0"/>
              <a:t>0.6</a:t>
            </a:r>
            <a:endParaRPr lang="en-US" sz="1200" dirty="0"/>
          </a:p>
        </p:txBody>
      </p:sp>
      <p:sp>
        <p:nvSpPr>
          <p:cNvPr id="45" name="TextBox 44"/>
          <p:cNvSpPr txBox="1"/>
          <p:nvPr/>
        </p:nvSpPr>
        <p:spPr>
          <a:xfrm>
            <a:off x="5131681" y="3174170"/>
            <a:ext cx="397866" cy="276999"/>
          </a:xfrm>
          <a:prstGeom prst="rect">
            <a:avLst/>
          </a:prstGeom>
          <a:noFill/>
        </p:spPr>
        <p:txBody>
          <a:bodyPr wrap="none" rtlCol="0">
            <a:spAutoFit/>
          </a:bodyPr>
          <a:lstStyle/>
          <a:p>
            <a:r>
              <a:rPr lang="en-US" sz="1200" dirty="0" smtClean="0"/>
              <a:t>0.5</a:t>
            </a:r>
            <a:endParaRPr lang="en-US" sz="1200" dirty="0"/>
          </a:p>
        </p:txBody>
      </p:sp>
      <p:sp>
        <p:nvSpPr>
          <p:cNvPr id="46" name="TextBox 45"/>
          <p:cNvSpPr txBox="1"/>
          <p:nvPr/>
        </p:nvSpPr>
        <p:spPr>
          <a:xfrm>
            <a:off x="5131681" y="3403068"/>
            <a:ext cx="397866" cy="276999"/>
          </a:xfrm>
          <a:prstGeom prst="rect">
            <a:avLst/>
          </a:prstGeom>
          <a:noFill/>
        </p:spPr>
        <p:txBody>
          <a:bodyPr wrap="none" rtlCol="0">
            <a:spAutoFit/>
          </a:bodyPr>
          <a:lstStyle/>
          <a:p>
            <a:r>
              <a:rPr lang="en-US" sz="1200" dirty="0" smtClean="0"/>
              <a:t>0.4</a:t>
            </a:r>
            <a:endParaRPr lang="en-US" sz="1200" dirty="0"/>
          </a:p>
        </p:txBody>
      </p:sp>
      <p:sp>
        <p:nvSpPr>
          <p:cNvPr id="47" name="TextBox 46"/>
          <p:cNvSpPr txBox="1"/>
          <p:nvPr/>
        </p:nvSpPr>
        <p:spPr>
          <a:xfrm>
            <a:off x="5131681" y="3626904"/>
            <a:ext cx="397866" cy="276999"/>
          </a:xfrm>
          <a:prstGeom prst="rect">
            <a:avLst/>
          </a:prstGeom>
          <a:noFill/>
        </p:spPr>
        <p:txBody>
          <a:bodyPr wrap="none" rtlCol="0">
            <a:spAutoFit/>
          </a:bodyPr>
          <a:lstStyle/>
          <a:p>
            <a:r>
              <a:rPr lang="en-US" sz="1200" dirty="0" smtClean="0"/>
              <a:t>0.3</a:t>
            </a:r>
            <a:endParaRPr lang="en-US" sz="1200" dirty="0"/>
          </a:p>
        </p:txBody>
      </p:sp>
      <p:sp>
        <p:nvSpPr>
          <p:cNvPr id="48" name="TextBox 47"/>
          <p:cNvSpPr txBox="1"/>
          <p:nvPr/>
        </p:nvSpPr>
        <p:spPr>
          <a:xfrm>
            <a:off x="5131681" y="3849402"/>
            <a:ext cx="397866" cy="276999"/>
          </a:xfrm>
          <a:prstGeom prst="rect">
            <a:avLst/>
          </a:prstGeom>
          <a:noFill/>
        </p:spPr>
        <p:txBody>
          <a:bodyPr wrap="none" rtlCol="0">
            <a:spAutoFit/>
          </a:bodyPr>
          <a:lstStyle/>
          <a:p>
            <a:r>
              <a:rPr lang="en-US" sz="1200" dirty="0" smtClean="0"/>
              <a:t>0.2</a:t>
            </a:r>
            <a:endParaRPr lang="en-US" sz="1200" dirty="0"/>
          </a:p>
        </p:txBody>
      </p:sp>
      <p:sp>
        <p:nvSpPr>
          <p:cNvPr id="49" name="TextBox 48"/>
          <p:cNvSpPr txBox="1"/>
          <p:nvPr/>
        </p:nvSpPr>
        <p:spPr>
          <a:xfrm>
            <a:off x="5131681" y="4059398"/>
            <a:ext cx="397866" cy="276999"/>
          </a:xfrm>
          <a:prstGeom prst="rect">
            <a:avLst/>
          </a:prstGeom>
          <a:noFill/>
        </p:spPr>
        <p:txBody>
          <a:bodyPr wrap="none" rtlCol="0">
            <a:spAutoFit/>
          </a:bodyPr>
          <a:lstStyle/>
          <a:p>
            <a:r>
              <a:rPr lang="en-US" sz="1200" dirty="0" smtClean="0"/>
              <a:t>0.1</a:t>
            </a:r>
            <a:endParaRPr lang="en-US" sz="1200" dirty="0"/>
          </a:p>
        </p:txBody>
      </p:sp>
      <p:sp>
        <p:nvSpPr>
          <p:cNvPr id="50" name="TextBox 49"/>
          <p:cNvSpPr txBox="1"/>
          <p:nvPr/>
        </p:nvSpPr>
        <p:spPr>
          <a:xfrm>
            <a:off x="841490" y="4492271"/>
            <a:ext cx="269626" cy="276999"/>
          </a:xfrm>
          <a:prstGeom prst="rect">
            <a:avLst/>
          </a:prstGeom>
          <a:noFill/>
        </p:spPr>
        <p:txBody>
          <a:bodyPr wrap="none" rtlCol="0">
            <a:spAutoFit/>
          </a:bodyPr>
          <a:lstStyle/>
          <a:p>
            <a:r>
              <a:rPr lang="en-US" sz="1200" dirty="0" smtClean="0"/>
              <a:t>0</a:t>
            </a:r>
            <a:endParaRPr lang="en-US" sz="1200" dirty="0"/>
          </a:p>
        </p:txBody>
      </p:sp>
      <p:sp>
        <p:nvSpPr>
          <p:cNvPr id="52" name="TextBox 51"/>
          <p:cNvSpPr txBox="1"/>
          <p:nvPr/>
        </p:nvSpPr>
        <p:spPr>
          <a:xfrm>
            <a:off x="1421855" y="4492271"/>
            <a:ext cx="269626" cy="276999"/>
          </a:xfrm>
          <a:prstGeom prst="rect">
            <a:avLst/>
          </a:prstGeom>
          <a:noFill/>
        </p:spPr>
        <p:txBody>
          <a:bodyPr wrap="none" rtlCol="0">
            <a:spAutoFit/>
          </a:bodyPr>
          <a:lstStyle/>
          <a:p>
            <a:r>
              <a:rPr lang="en-US" sz="1200" dirty="0"/>
              <a:t>6</a:t>
            </a:r>
          </a:p>
        </p:txBody>
      </p:sp>
      <p:sp>
        <p:nvSpPr>
          <p:cNvPr id="53" name="TextBox 52"/>
          <p:cNvSpPr txBox="1"/>
          <p:nvPr/>
        </p:nvSpPr>
        <p:spPr>
          <a:xfrm>
            <a:off x="1936394" y="4492271"/>
            <a:ext cx="354584" cy="276999"/>
          </a:xfrm>
          <a:prstGeom prst="rect">
            <a:avLst/>
          </a:prstGeom>
          <a:noFill/>
        </p:spPr>
        <p:txBody>
          <a:bodyPr wrap="none" rtlCol="0">
            <a:spAutoFit/>
          </a:bodyPr>
          <a:lstStyle/>
          <a:p>
            <a:r>
              <a:rPr lang="en-US" sz="1200" dirty="0" smtClean="0"/>
              <a:t>12</a:t>
            </a:r>
            <a:endParaRPr lang="en-US" sz="1200" dirty="0"/>
          </a:p>
        </p:txBody>
      </p:sp>
      <p:sp>
        <p:nvSpPr>
          <p:cNvPr id="54" name="TextBox 53"/>
          <p:cNvSpPr txBox="1"/>
          <p:nvPr/>
        </p:nvSpPr>
        <p:spPr>
          <a:xfrm>
            <a:off x="2511267" y="4492271"/>
            <a:ext cx="354584" cy="276999"/>
          </a:xfrm>
          <a:prstGeom prst="rect">
            <a:avLst/>
          </a:prstGeom>
          <a:noFill/>
        </p:spPr>
        <p:txBody>
          <a:bodyPr wrap="none" rtlCol="0">
            <a:spAutoFit/>
          </a:bodyPr>
          <a:lstStyle/>
          <a:p>
            <a:r>
              <a:rPr lang="en-US" sz="1200" dirty="0" smtClean="0"/>
              <a:t>18</a:t>
            </a:r>
            <a:endParaRPr lang="en-US" sz="1200" dirty="0"/>
          </a:p>
        </p:txBody>
      </p:sp>
      <p:sp>
        <p:nvSpPr>
          <p:cNvPr id="55" name="TextBox 54"/>
          <p:cNvSpPr txBox="1"/>
          <p:nvPr/>
        </p:nvSpPr>
        <p:spPr>
          <a:xfrm>
            <a:off x="3083922" y="4492271"/>
            <a:ext cx="354584" cy="276999"/>
          </a:xfrm>
          <a:prstGeom prst="rect">
            <a:avLst/>
          </a:prstGeom>
          <a:noFill/>
        </p:spPr>
        <p:txBody>
          <a:bodyPr wrap="none" rtlCol="0">
            <a:spAutoFit/>
          </a:bodyPr>
          <a:lstStyle/>
          <a:p>
            <a:r>
              <a:rPr lang="en-US" sz="1200" dirty="0" smtClean="0"/>
              <a:t>24</a:t>
            </a:r>
            <a:endParaRPr lang="en-US" sz="1200" dirty="0"/>
          </a:p>
        </p:txBody>
      </p:sp>
      <p:sp>
        <p:nvSpPr>
          <p:cNvPr id="56" name="TextBox 55"/>
          <p:cNvSpPr txBox="1"/>
          <p:nvPr/>
        </p:nvSpPr>
        <p:spPr>
          <a:xfrm>
            <a:off x="3654469" y="4492271"/>
            <a:ext cx="354584" cy="276999"/>
          </a:xfrm>
          <a:prstGeom prst="rect">
            <a:avLst/>
          </a:prstGeom>
          <a:noFill/>
        </p:spPr>
        <p:txBody>
          <a:bodyPr wrap="none" rtlCol="0">
            <a:spAutoFit/>
          </a:bodyPr>
          <a:lstStyle/>
          <a:p>
            <a:r>
              <a:rPr lang="en-US" sz="1200" dirty="0" smtClean="0"/>
              <a:t>30</a:t>
            </a:r>
            <a:endParaRPr lang="en-US" sz="1200" dirty="0"/>
          </a:p>
        </p:txBody>
      </p:sp>
      <p:sp>
        <p:nvSpPr>
          <p:cNvPr id="57" name="TextBox 56"/>
          <p:cNvSpPr txBox="1"/>
          <p:nvPr/>
        </p:nvSpPr>
        <p:spPr>
          <a:xfrm>
            <a:off x="664370" y="4741846"/>
            <a:ext cx="3406698" cy="307777"/>
          </a:xfrm>
          <a:prstGeom prst="rect">
            <a:avLst/>
          </a:prstGeom>
          <a:noFill/>
        </p:spPr>
        <p:txBody>
          <a:bodyPr wrap="square" rtlCol="0">
            <a:spAutoFit/>
          </a:bodyPr>
          <a:lstStyle/>
          <a:p>
            <a:pPr algn="ctr"/>
            <a:r>
              <a:rPr lang="en-US" sz="1400" b="1" dirty="0" smtClean="0"/>
              <a:t>Survival in Patients With SCC (mo)</a:t>
            </a:r>
            <a:endParaRPr lang="en-US" sz="1400" b="1" dirty="0"/>
          </a:p>
        </p:txBody>
      </p:sp>
      <p:sp>
        <p:nvSpPr>
          <p:cNvPr id="60" name="Freeform 59"/>
          <p:cNvSpPr/>
          <p:nvPr/>
        </p:nvSpPr>
        <p:spPr>
          <a:xfrm>
            <a:off x="1023938" y="2271332"/>
            <a:ext cx="2664618" cy="1976438"/>
          </a:xfrm>
          <a:custGeom>
            <a:avLst/>
            <a:gdLst>
              <a:gd name="connsiteX0" fmla="*/ 0 w 2664618"/>
              <a:gd name="connsiteY0" fmla="*/ 0 h 1976438"/>
              <a:gd name="connsiteX1" fmla="*/ 59531 w 2664618"/>
              <a:gd name="connsiteY1" fmla="*/ 88107 h 1976438"/>
              <a:gd name="connsiteX2" fmla="*/ 85725 w 2664618"/>
              <a:gd name="connsiteY2" fmla="*/ 85725 h 1976438"/>
              <a:gd name="connsiteX3" fmla="*/ 119062 w 2664618"/>
              <a:gd name="connsiteY3" fmla="*/ 178594 h 1976438"/>
              <a:gd name="connsiteX4" fmla="*/ 178593 w 2664618"/>
              <a:gd name="connsiteY4" fmla="*/ 161925 h 1976438"/>
              <a:gd name="connsiteX5" fmla="*/ 188118 w 2664618"/>
              <a:gd name="connsiteY5" fmla="*/ 211932 h 1976438"/>
              <a:gd name="connsiteX6" fmla="*/ 345281 w 2664618"/>
              <a:gd name="connsiteY6" fmla="*/ 395288 h 1976438"/>
              <a:gd name="connsiteX7" fmla="*/ 373856 w 2664618"/>
              <a:gd name="connsiteY7" fmla="*/ 471488 h 1976438"/>
              <a:gd name="connsiteX8" fmla="*/ 488156 w 2664618"/>
              <a:gd name="connsiteY8" fmla="*/ 559594 h 1976438"/>
              <a:gd name="connsiteX9" fmla="*/ 504825 w 2664618"/>
              <a:gd name="connsiteY9" fmla="*/ 619125 h 1976438"/>
              <a:gd name="connsiteX10" fmla="*/ 628650 w 2664618"/>
              <a:gd name="connsiteY10" fmla="*/ 723900 h 1976438"/>
              <a:gd name="connsiteX11" fmla="*/ 966787 w 2664618"/>
              <a:gd name="connsiteY11" fmla="*/ 1264444 h 1976438"/>
              <a:gd name="connsiteX12" fmla="*/ 1004887 w 2664618"/>
              <a:gd name="connsiteY12" fmla="*/ 1264444 h 1976438"/>
              <a:gd name="connsiteX13" fmla="*/ 1295400 w 2664618"/>
              <a:gd name="connsiteY13" fmla="*/ 1588294 h 1976438"/>
              <a:gd name="connsiteX14" fmla="*/ 1371600 w 2664618"/>
              <a:gd name="connsiteY14" fmla="*/ 1588294 h 1976438"/>
              <a:gd name="connsiteX15" fmla="*/ 1440656 w 2664618"/>
              <a:gd name="connsiteY15" fmla="*/ 1714500 h 1976438"/>
              <a:gd name="connsiteX16" fmla="*/ 1500187 w 2664618"/>
              <a:gd name="connsiteY16" fmla="*/ 1716882 h 1976438"/>
              <a:gd name="connsiteX17" fmla="*/ 1574006 w 2664618"/>
              <a:gd name="connsiteY17" fmla="*/ 1807369 h 1976438"/>
              <a:gd name="connsiteX18" fmla="*/ 1704975 w 2664618"/>
              <a:gd name="connsiteY18" fmla="*/ 1812132 h 1976438"/>
              <a:gd name="connsiteX19" fmla="*/ 1771650 w 2664618"/>
              <a:gd name="connsiteY19" fmla="*/ 1876425 h 1976438"/>
              <a:gd name="connsiteX20" fmla="*/ 1900237 w 2664618"/>
              <a:gd name="connsiteY20" fmla="*/ 1876425 h 1976438"/>
              <a:gd name="connsiteX21" fmla="*/ 1955006 w 2664618"/>
              <a:gd name="connsiteY21" fmla="*/ 1897857 h 1976438"/>
              <a:gd name="connsiteX22" fmla="*/ 2081212 w 2664618"/>
              <a:gd name="connsiteY22" fmla="*/ 1905000 h 1976438"/>
              <a:gd name="connsiteX23" fmla="*/ 2088356 w 2664618"/>
              <a:gd name="connsiteY23" fmla="*/ 1926432 h 1976438"/>
              <a:gd name="connsiteX24" fmla="*/ 2419350 w 2664618"/>
              <a:gd name="connsiteY24" fmla="*/ 1924050 h 1976438"/>
              <a:gd name="connsiteX25" fmla="*/ 2421731 w 2664618"/>
              <a:gd name="connsiteY25" fmla="*/ 1971675 h 1976438"/>
              <a:gd name="connsiteX26" fmla="*/ 2664618 w 2664618"/>
              <a:gd name="connsiteY26" fmla="*/ 1976438 h 1976438"/>
              <a:gd name="connsiteX0" fmla="*/ 0 w 2664618"/>
              <a:gd name="connsiteY0" fmla="*/ 0 h 1976438"/>
              <a:gd name="connsiteX1" fmla="*/ 59531 w 2664618"/>
              <a:gd name="connsiteY1" fmla="*/ 88107 h 1976438"/>
              <a:gd name="connsiteX2" fmla="*/ 85725 w 2664618"/>
              <a:gd name="connsiteY2" fmla="*/ 85725 h 1976438"/>
              <a:gd name="connsiteX3" fmla="*/ 119062 w 2664618"/>
              <a:gd name="connsiteY3" fmla="*/ 178594 h 1976438"/>
              <a:gd name="connsiteX4" fmla="*/ 178593 w 2664618"/>
              <a:gd name="connsiteY4" fmla="*/ 161925 h 1976438"/>
              <a:gd name="connsiteX5" fmla="*/ 188118 w 2664618"/>
              <a:gd name="connsiteY5" fmla="*/ 211932 h 1976438"/>
              <a:gd name="connsiteX6" fmla="*/ 345281 w 2664618"/>
              <a:gd name="connsiteY6" fmla="*/ 395288 h 1976438"/>
              <a:gd name="connsiteX7" fmla="*/ 373856 w 2664618"/>
              <a:gd name="connsiteY7" fmla="*/ 471488 h 1976438"/>
              <a:gd name="connsiteX8" fmla="*/ 488156 w 2664618"/>
              <a:gd name="connsiteY8" fmla="*/ 559594 h 1976438"/>
              <a:gd name="connsiteX9" fmla="*/ 507206 w 2664618"/>
              <a:gd name="connsiteY9" fmla="*/ 614362 h 1976438"/>
              <a:gd name="connsiteX10" fmla="*/ 628650 w 2664618"/>
              <a:gd name="connsiteY10" fmla="*/ 723900 h 1976438"/>
              <a:gd name="connsiteX11" fmla="*/ 966787 w 2664618"/>
              <a:gd name="connsiteY11" fmla="*/ 1264444 h 1976438"/>
              <a:gd name="connsiteX12" fmla="*/ 1004887 w 2664618"/>
              <a:gd name="connsiteY12" fmla="*/ 1264444 h 1976438"/>
              <a:gd name="connsiteX13" fmla="*/ 1295400 w 2664618"/>
              <a:gd name="connsiteY13" fmla="*/ 1588294 h 1976438"/>
              <a:gd name="connsiteX14" fmla="*/ 1371600 w 2664618"/>
              <a:gd name="connsiteY14" fmla="*/ 1588294 h 1976438"/>
              <a:gd name="connsiteX15" fmla="*/ 1440656 w 2664618"/>
              <a:gd name="connsiteY15" fmla="*/ 1714500 h 1976438"/>
              <a:gd name="connsiteX16" fmla="*/ 1500187 w 2664618"/>
              <a:gd name="connsiteY16" fmla="*/ 1716882 h 1976438"/>
              <a:gd name="connsiteX17" fmla="*/ 1574006 w 2664618"/>
              <a:gd name="connsiteY17" fmla="*/ 1807369 h 1976438"/>
              <a:gd name="connsiteX18" fmla="*/ 1704975 w 2664618"/>
              <a:gd name="connsiteY18" fmla="*/ 1812132 h 1976438"/>
              <a:gd name="connsiteX19" fmla="*/ 1771650 w 2664618"/>
              <a:gd name="connsiteY19" fmla="*/ 1876425 h 1976438"/>
              <a:gd name="connsiteX20" fmla="*/ 1900237 w 2664618"/>
              <a:gd name="connsiteY20" fmla="*/ 1876425 h 1976438"/>
              <a:gd name="connsiteX21" fmla="*/ 1955006 w 2664618"/>
              <a:gd name="connsiteY21" fmla="*/ 1897857 h 1976438"/>
              <a:gd name="connsiteX22" fmla="*/ 2081212 w 2664618"/>
              <a:gd name="connsiteY22" fmla="*/ 1905000 h 1976438"/>
              <a:gd name="connsiteX23" fmla="*/ 2088356 w 2664618"/>
              <a:gd name="connsiteY23" fmla="*/ 1926432 h 1976438"/>
              <a:gd name="connsiteX24" fmla="*/ 2419350 w 2664618"/>
              <a:gd name="connsiteY24" fmla="*/ 1924050 h 1976438"/>
              <a:gd name="connsiteX25" fmla="*/ 2421731 w 2664618"/>
              <a:gd name="connsiteY25" fmla="*/ 1971675 h 1976438"/>
              <a:gd name="connsiteX26" fmla="*/ 2664618 w 2664618"/>
              <a:gd name="connsiteY26" fmla="*/ 1976438 h 1976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64618" h="1976438">
                <a:moveTo>
                  <a:pt x="0" y="0"/>
                </a:moveTo>
                <a:lnTo>
                  <a:pt x="59531" y="88107"/>
                </a:lnTo>
                <a:lnTo>
                  <a:pt x="85725" y="85725"/>
                </a:lnTo>
                <a:lnTo>
                  <a:pt x="119062" y="178594"/>
                </a:lnTo>
                <a:lnTo>
                  <a:pt x="178593" y="161925"/>
                </a:lnTo>
                <a:lnTo>
                  <a:pt x="188118" y="211932"/>
                </a:lnTo>
                <a:lnTo>
                  <a:pt x="345281" y="395288"/>
                </a:lnTo>
                <a:lnTo>
                  <a:pt x="373856" y="471488"/>
                </a:lnTo>
                <a:lnTo>
                  <a:pt x="488156" y="559594"/>
                </a:lnTo>
                <a:lnTo>
                  <a:pt x="507206" y="614362"/>
                </a:lnTo>
                <a:lnTo>
                  <a:pt x="628650" y="723900"/>
                </a:lnTo>
                <a:lnTo>
                  <a:pt x="966787" y="1264444"/>
                </a:lnTo>
                <a:lnTo>
                  <a:pt x="1004887" y="1264444"/>
                </a:lnTo>
                <a:lnTo>
                  <a:pt x="1295400" y="1588294"/>
                </a:lnTo>
                <a:lnTo>
                  <a:pt x="1371600" y="1588294"/>
                </a:lnTo>
                <a:lnTo>
                  <a:pt x="1440656" y="1714500"/>
                </a:lnTo>
                <a:lnTo>
                  <a:pt x="1500187" y="1716882"/>
                </a:lnTo>
                <a:lnTo>
                  <a:pt x="1574006" y="1807369"/>
                </a:lnTo>
                <a:lnTo>
                  <a:pt x="1704975" y="1812132"/>
                </a:lnTo>
                <a:lnTo>
                  <a:pt x="1771650" y="1876425"/>
                </a:lnTo>
                <a:lnTo>
                  <a:pt x="1900237" y="1876425"/>
                </a:lnTo>
                <a:lnTo>
                  <a:pt x="1955006" y="1897857"/>
                </a:lnTo>
                <a:lnTo>
                  <a:pt x="2081212" y="1905000"/>
                </a:lnTo>
                <a:lnTo>
                  <a:pt x="2088356" y="1926432"/>
                </a:lnTo>
                <a:lnTo>
                  <a:pt x="2419350" y="1924050"/>
                </a:lnTo>
                <a:lnTo>
                  <a:pt x="2421731" y="1971675"/>
                </a:lnTo>
                <a:lnTo>
                  <a:pt x="2664618" y="1976438"/>
                </a:lnTo>
              </a:path>
            </a:pathLst>
          </a:custGeom>
          <a:noFill/>
          <a:ln w="28575"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Freeform 60"/>
          <p:cNvSpPr/>
          <p:nvPr/>
        </p:nvSpPr>
        <p:spPr>
          <a:xfrm>
            <a:off x="990600" y="2230851"/>
            <a:ext cx="2813050" cy="2000250"/>
          </a:xfrm>
          <a:custGeom>
            <a:avLst/>
            <a:gdLst>
              <a:gd name="connsiteX0" fmla="*/ 0 w 2813050"/>
              <a:gd name="connsiteY0" fmla="*/ 0 h 2000250"/>
              <a:gd name="connsiteX1" fmla="*/ 53975 w 2813050"/>
              <a:gd name="connsiteY1" fmla="*/ 57150 h 2000250"/>
              <a:gd name="connsiteX2" fmla="*/ 88900 w 2813050"/>
              <a:gd name="connsiteY2" fmla="*/ 60325 h 2000250"/>
              <a:gd name="connsiteX3" fmla="*/ 161925 w 2813050"/>
              <a:gd name="connsiteY3" fmla="*/ 123825 h 2000250"/>
              <a:gd name="connsiteX4" fmla="*/ 161925 w 2813050"/>
              <a:gd name="connsiteY4" fmla="*/ 152400 h 2000250"/>
              <a:gd name="connsiteX5" fmla="*/ 200025 w 2813050"/>
              <a:gd name="connsiteY5" fmla="*/ 231775 h 2000250"/>
              <a:gd name="connsiteX6" fmla="*/ 260350 w 2813050"/>
              <a:gd name="connsiteY6" fmla="*/ 234950 h 2000250"/>
              <a:gd name="connsiteX7" fmla="*/ 460375 w 2813050"/>
              <a:gd name="connsiteY7" fmla="*/ 482600 h 2000250"/>
              <a:gd name="connsiteX8" fmla="*/ 482600 w 2813050"/>
              <a:gd name="connsiteY8" fmla="*/ 469900 h 2000250"/>
              <a:gd name="connsiteX9" fmla="*/ 558800 w 2813050"/>
              <a:gd name="connsiteY9" fmla="*/ 552450 h 2000250"/>
              <a:gd name="connsiteX10" fmla="*/ 593725 w 2813050"/>
              <a:gd name="connsiteY10" fmla="*/ 555625 h 2000250"/>
              <a:gd name="connsiteX11" fmla="*/ 860425 w 2813050"/>
              <a:gd name="connsiteY11" fmla="*/ 946150 h 2000250"/>
              <a:gd name="connsiteX12" fmla="*/ 911225 w 2813050"/>
              <a:gd name="connsiteY12" fmla="*/ 952500 h 2000250"/>
              <a:gd name="connsiteX13" fmla="*/ 946150 w 2813050"/>
              <a:gd name="connsiteY13" fmla="*/ 1000125 h 2000250"/>
              <a:gd name="connsiteX14" fmla="*/ 968375 w 2813050"/>
              <a:gd name="connsiteY14" fmla="*/ 996950 h 2000250"/>
              <a:gd name="connsiteX15" fmla="*/ 1225550 w 2813050"/>
              <a:gd name="connsiteY15" fmla="*/ 1320800 h 2000250"/>
              <a:gd name="connsiteX16" fmla="*/ 1343025 w 2813050"/>
              <a:gd name="connsiteY16" fmla="*/ 1431925 h 2000250"/>
              <a:gd name="connsiteX17" fmla="*/ 1377950 w 2813050"/>
              <a:gd name="connsiteY17" fmla="*/ 1473200 h 2000250"/>
              <a:gd name="connsiteX18" fmla="*/ 1403350 w 2813050"/>
              <a:gd name="connsiteY18" fmla="*/ 1473200 h 2000250"/>
              <a:gd name="connsiteX19" fmla="*/ 1482725 w 2813050"/>
              <a:gd name="connsiteY19" fmla="*/ 1593850 h 2000250"/>
              <a:gd name="connsiteX20" fmla="*/ 1622425 w 2813050"/>
              <a:gd name="connsiteY20" fmla="*/ 1612900 h 2000250"/>
              <a:gd name="connsiteX21" fmla="*/ 1676400 w 2813050"/>
              <a:gd name="connsiteY21" fmla="*/ 1644650 h 2000250"/>
              <a:gd name="connsiteX22" fmla="*/ 1711325 w 2813050"/>
              <a:gd name="connsiteY22" fmla="*/ 1647825 h 2000250"/>
              <a:gd name="connsiteX23" fmla="*/ 1784350 w 2813050"/>
              <a:gd name="connsiteY23" fmla="*/ 1743075 h 2000250"/>
              <a:gd name="connsiteX24" fmla="*/ 1885950 w 2813050"/>
              <a:gd name="connsiteY24" fmla="*/ 1762125 h 2000250"/>
              <a:gd name="connsiteX25" fmla="*/ 2016125 w 2813050"/>
              <a:gd name="connsiteY25" fmla="*/ 1765300 h 2000250"/>
              <a:gd name="connsiteX26" fmla="*/ 2035175 w 2813050"/>
              <a:gd name="connsiteY26" fmla="*/ 1797050 h 2000250"/>
              <a:gd name="connsiteX27" fmla="*/ 2085975 w 2813050"/>
              <a:gd name="connsiteY27" fmla="*/ 1793875 h 2000250"/>
              <a:gd name="connsiteX28" fmla="*/ 2105025 w 2813050"/>
              <a:gd name="connsiteY28" fmla="*/ 1879600 h 2000250"/>
              <a:gd name="connsiteX29" fmla="*/ 2178050 w 2813050"/>
              <a:gd name="connsiteY29" fmla="*/ 1927225 h 2000250"/>
              <a:gd name="connsiteX30" fmla="*/ 2251075 w 2813050"/>
              <a:gd name="connsiteY30" fmla="*/ 1930400 h 2000250"/>
              <a:gd name="connsiteX31" fmla="*/ 2257425 w 2813050"/>
              <a:gd name="connsiteY31" fmla="*/ 1971675 h 2000250"/>
              <a:gd name="connsiteX32" fmla="*/ 2416175 w 2813050"/>
              <a:gd name="connsiteY32" fmla="*/ 1971675 h 2000250"/>
              <a:gd name="connsiteX33" fmla="*/ 2428875 w 2813050"/>
              <a:gd name="connsiteY33" fmla="*/ 2000250 h 2000250"/>
              <a:gd name="connsiteX34" fmla="*/ 2813050 w 2813050"/>
              <a:gd name="connsiteY34" fmla="*/ 1997075 h 2000250"/>
              <a:gd name="connsiteX0" fmla="*/ 0 w 2813050"/>
              <a:gd name="connsiteY0" fmla="*/ 0 h 2000250"/>
              <a:gd name="connsiteX1" fmla="*/ 53975 w 2813050"/>
              <a:gd name="connsiteY1" fmla="*/ 57150 h 2000250"/>
              <a:gd name="connsiteX2" fmla="*/ 88900 w 2813050"/>
              <a:gd name="connsiteY2" fmla="*/ 60325 h 2000250"/>
              <a:gd name="connsiteX3" fmla="*/ 161925 w 2813050"/>
              <a:gd name="connsiteY3" fmla="*/ 123825 h 2000250"/>
              <a:gd name="connsiteX4" fmla="*/ 161925 w 2813050"/>
              <a:gd name="connsiteY4" fmla="*/ 152400 h 2000250"/>
              <a:gd name="connsiteX5" fmla="*/ 200025 w 2813050"/>
              <a:gd name="connsiteY5" fmla="*/ 231775 h 2000250"/>
              <a:gd name="connsiteX6" fmla="*/ 260350 w 2813050"/>
              <a:gd name="connsiteY6" fmla="*/ 234950 h 2000250"/>
              <a:gd name="connsiteX7" fmla="*/ 460375 w 2813050"/>
              <a:gd name="connsiteY7" fmla="*/ 482600 h 2000250"/>
              <a:gd name="connsiteX8" fmla="*/ 482600 w 2813050"/>
              <a:gd name="connsiteY8" fmla="*/ 469900 h 2000250"/>
              <a:gd name="connsiteX9" fmla="*/ 558800 w 2813050"/>
              <a:gd name="connsiteY9" fmla="*/ 552450 h 2000250"/>
              <a:gd name="connsiteX10" fmla="*/ 593725 w 2813050"/>
              <a:gd name="connsiteY10" fmla="*/ 555625 h 2000250"/>
              <a:gd name="connsiteX11" fmla="*/ 846138 w 2813050"/>
              <a:gd name="connsiteY11" fmla="*/ 946150 h 2000250"/>
              <a:gd name="connsiteX12" fmla="*/ 911225 w 2813050"/>
              <a:gd name="connsiteY12" fmla="*/ 952500 h 2000250"/>
              <a:gd name="connsiteX13" fmla="*/ 946150 w 2813050"/>
              <a:gd name="connsiteY13" fmla="*/ 1000125 h 2000250"/>
              <a:gd name="connsiteX14" fmla="*/ 968375 w 2813050"/>
              <a:gd name="connsiteY14" fmla="*/ 996950 h 2000250"/>
              <a:gd name="connsiteX15" fmla="*/ 1225550 w 2813050"/>
              <a:gd name="connsiteY15" fmla="*/ 1320800 h 2000250"/>
              <a:gd name="connsiteX16" fmla="*/ 1343025 w 2813050"/>
              <a:gd name="connsiteY16" fmla="*/ 1431925 h 2000250"/>
              <a:gd name="connsiteX17" fmla="*/ 1377950 w 2813050"/>
              <a:gd name="connsiteY17" fmla="*/ 1473200 h 2000250"/>
              <a:gd name="connsiteX18" fmla="*/ 1403350 w 2813050"/>
              <a:gd name="connsiteY18" fmla="*/ 1473200 h 2000250"/>
              <a:gd name="connsiteX19" fmla="*/ 1482725 w 2813050"/>
              <a:gd name="connsiteY19" fmla="*/ 1593850 h 2000250"/>
              <a:gd name="connsiteX20" fmla="*/ 1622425 w 2813050"/>
              <a:gd name="connsiteY20" fmla="*/ 1612900 h 2000250"/>
              <a:gd name="connsiteX21" fmla="*/ 1676400 w 2813050"/>
              <a:gd name="connsiteY21" fmla="*/ 1644650 h 2000250"/>
              <a:gd name="connsiteX22" fmla="*/ 1711325 w 2813050"/>
              <a:gd name="connsiteY22" fmla="*/ 1647825 h 2000250"/>
              <a:gd name="connsiteX23" fmla="*/ 1784350 w 2813050"/>
              <a:gd name="connsiteY23" fmla="*/ 1743075 h 2000250"/>
              <a:gd name="connsiteX24" fmla="*/ 1885950 w 2813050"/>
              <a:gd name="connsiteY24" fmla="*/ 1762125 h 2000250"/>
              <a:gd name="connsiteX25" fmla="*/ 2016125 w 2813050"/>
              <a:gd name="connsiteY25" fmla="*/ 1765300 h 2000250"/>
              <a:gd name="connsiteX26" fmla="*/ 2035175 w 2813050"/>
              <a:gd name="connsiteY26" fmla="*/ 1797050 h 2000250"/>
              <a:gd name="connsiteX27" fmla="*/ 2085975 w 2813050"/>
              <a:gd name="connsiteY27" fmla="*/ 1793875 h 2000250"/>
              <a:gd name="connsiteX28" fmla="*/ 2105025 w 2813050"/>
              <a:gd name="connsiteY28" fmla="*/ 1879600 h 2000250"/>
              <a:gd name="connsiteX29" fmla="*/ 2178050 w 2813050"/>
              <a:gd name="connsiteY29" fmla="*/ 1927225 h 2000250"/>
              <a:gd name="connsiteX30" fmla="*/ 2251075 w 2813050"/>
              <a:gd name="connsiteY30" fmla="*/ 1930400 h 2000250"/>
              <a:gd name="connsiteX31" fmla="*/ 2257425 w 2813050"/>
              <a:gd name="connsiteY31" fmla="*/ 1971675 h 2000250"/>
              <a:gd name="connsiteX32" fmla="*/ 2416175 w 2813050"/>
              <a:gd name="connsiteY32" fmla="*/ 1971675 h 2000250"/>
              <a:gd name="connsiteX33" fmla="*/ 2428875 w 2813050"/>
              <a:gd name="connsiteY33" fmla="*/ 2000250 h 2000250"/>
              <a:gd name="connsiteX34" fmla="*/ 2813050 w 2813050"/>
              <a:gd name="connsiteY34" fmla="*/ 1997075 h 200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813050" h="2000250">
                <a:moveTo>
                  <a:pt x="0" y="0"/>
                </a:moveTo>
                <a:lnTo>
                  <a:pt x="53975" y="57150"/>
                </a:lnTo>
                <a:lnTo>
                  <a:pt x="88900" y="60325"/>
                </a:lnTo>
                <a:lnTo>
                  <a:pt x="161925" y="123825"/>
                </a:lnTo>
                <a:lnTo>
                  <a:pt x="161925" y="152400"/>
                </a:lnTo>
                <a:lnTo>
                  <a:pt x="200025" y="231775"/>
                </a:lnTo>
                <a:lnTo>
                  <a:pt x="260350" y="234950"/>
                </a:lnTo>
                <a:lnTo>
                  <a:pt x="460375" y="482600"/>
                </a:lnTo>
                <a:lnTo>
                  <a:pt x="482600" y="469900"/>
                </a:lnTo>
                <a:lnTo>
                  <a:pt x="558800" y="552450"/>
                </a:lnTo>
                <a:lnTo>
                  <a:pt x="593725" y="555625"/>
                </a:lnTo>
                <a:lnTo>
                  <a:pt x="846138" y="946150"/>
                </a:lnTo>
                <a:lnTo>
                  <a:pt x="911225" y="952500"/>
                </a:lnTo>
                <a:lnTo>
                  <a:pt x="946150" y="1000125"/>
                </a:lnTo>
                <a:lnTo>
                  <a:pt x="968375" y="996950"/>
                </a:lnTo>
                <a:lnTo>
                  <a:pt x="1225550" y="1320800"/>
                </a:lnTo>
                <a:lnTo>
                  <a:pt x="1343025" y="1431925"/>
                </a:lnTo>
                <a:lnTo>
                  <a:pt x="1377950" y="1473200"/>
                </a:lnTo>
                <a:lnTo>
                  <a:pt x="1403350" y="1473200"/>
                </a:lnTo>
                <a:lnTo>
                  <a:pt x="1482725" y="1593850"/>
                </a:lnTo>
                <a:lnTo>
                  <a:pt x="1622425" y="1612900"/>
                </a:lnTo>
                <a:lnTo>
                  <a:pt x="1676400" y="1644650"/>
                </a:lnTo>
                <a:lnTo>
                  <a:pt x="1711325" y="1647825"/>
                </a:lnTo>
                <a:lnTo>
                  <a:pt x="1784350" y="1743075"/>
                </a:lnTo>
                <a:lnTo>
                  <a:pt x="1885950" y="1762125"/>
                </a:lnTo>
                <a:lnTo>
                  <a:pt x="2016125" y="1765300"/>
                </a:lnTo>
                <a:lnTo>
                  <a:pt x="2035175" y="1797050"/>
                </a:lnTo>
                <a:lnTo>
                  <a:pt x="2085975" y="1793875"/>
                </a:lnTo>
                <a:lnTo>
                  <a:pt x="2105025" y="1879600"/>
                </a:lnTo>
                <a:lnTo>
                  <a:pt x="2178050" y="1927225"/>
                </a:lnTo>
                <a:lnTo>
                  <a:pt x="2251075" y="1930400"/>
                </a:lnTo>
                <a:lnTo>
                  <a:pt x="2257425" y="1971675"/>
                </a:lnTo>
                <a:lnTo>
                  <a:pt x="2416175" y="1971675"/>
                </a:lnTo>
                <a:lnTo>
                  <a:pt x="2428875" y="2000250"/>
                </a:lnTo>
                <a:lnTo>
                  <a:pt x="2813050" y="1997075"/>
                </a:lnTo>
              </a:path>
            </a:pathLst>
          </a:custGeom>
          <a:noFill/>
          <a:ln w="38100" cap="rnd">
            <a:solidFill>
              <a:srgbClr val="F7964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TextBox 57"/>
          <p:cNvSpPr txBox="1"/>
          <p:nvPr/>
        </p:nvSpPr>
        <p:spPr>
          <a:xfrm rot="16200000">
            <a:off x="4199603" y="3185173"/>
            <a:ext cx="1508746" cy="307777"/>
          </a:xfrm>
          <a:prstGeom prst="rect">
            <a:avLst/>
          </a:prstGeom>
          <a:noFill/>
        </p:spPr>
        <p:txBody>
          <a:bodyPr wrap="none" rtlCol="0">
            <a:spAutoFit/>
          </a:bodyPr>
          <a:lstStyle/>
          <a:p>
            <a:pPr algn="ctr"/>
            <a:r>
              <a:rPr lang="en-US" sz="1400" b="1" dirty="0" smtClean="0"/>
              <a:t>PFS Probability</a:t>
            </a:r>
            <a:endParaRPr lang="en-US" sz="1400" b="1" dirty="0"/>
          </a:p>
        </p:txBody>
      </p:sp>
      <p:sp>
        <p:nvSpPr>
          <p:cNvPr id="59" name="TextBox 58"/>
          <p:cNvSpPr txBox="1"/>
          <p:nvPr/>
        </p:nvSpPr>
        <p:spPr>
          <a:xfrm>
            <a:off x="5390974" y="4492271"/>
            <a:ext cx="269626" cy="276999"/>
          </a:xfrm>
          <a:prstGeom prst="rect">
            <a:avLst/>
          </a:prstGeom>
          <a:noFill/>
        </p:spPr>
        <p:txBody>
          <a:bodyPr wrap="none" rtlCol="0">
            <a:spAutoFit/>
          </a:bodyPr>
          <a:lstStyle/>
          <a:p>
            <a:r>
              <a:rPr lang="en-US" sz="1200" dirty="0" smtClean="0"/>
              <a:t>0</a:t>
            </a:r>
            <a:endParaRPr lang="en-US" sz="1200" dirty="0"/>
          </a:p>
        </p:txBody>
      </p:sp>
      <p:sp>
        <p:nvSpPr>
          <p:cNvPr id="62" name="TextBox 61"/>
          <p:cNvSpPr txBox="1"/>
          <p:nvPr/>
        </p:nvSpPr>
        <p:spPr>
          <a:xfrm>
            <a:off x="5984717" y="4492271"/>
            <a:ext cx="269626" cy="276999"/>
          </a:xfrm>
          <a:prstGeom prst="rect">
            <a:avLst/>
          </a:prstGeom>
          <a:noFill/>
        </p:spPr>
        <p:txBody>
          <a:bodyPr wrap="none" rtlCol="0">
            <a:spAutoFit/>
          </a:bodyPr>
          <a:lstStyle/>
          <a:p>
            <a:r>
              <a:rPr lang="en-US" sz="1200" dirty="0"/>
              <a:t>6</a:t>
            </a:r>
          </a:p>
        </p:txBody>
      </p:sp>
      <p:sp>
        <p:nvSpPr>
          <p:cNvPr id="63" name="TextBox 62"/>
          <p:cNvSpPr txBox="1"/>
          <p:nvPr/>
        </p:nvSpPr>
        <p:spPr>
          <a:xfrm>
            <a:off x="6496583" y="4492271"/>
            <a:ext cx="354584" cy="276999"/>
          </a:xfrm>
          <a:prstGeom prst="rect">
            <a:avLst/>
          </a:prstGeom>
          <a:noFill/>
        </p:spPr>
        <p:txBody>
          <a:bodyPr wrap="none" rtlCol="0">
            <a:spAutoFit/>
          </a:bodyPr>
          <a:lstStyle/>
          <a:p>
            <a:r>
              <a:rPr lang="en-US" sz="1200" dirty="0" smtClean="0"/>
              <a:t>12</a:t>
            </a:r>
            <a:endParaRPr lang="en-US" sz="1200" dirty="0"/>
          </a:p>
        </p:txBody>
      </p:sp>
      <p:sp>
        <p:nvSpPr>
          <p:cNvPr id="64" name="TextBox 63"/>
          <p:cNvSpPr txBox="1"/>
          <p:nvPr/>
        </p:nvSpPr>
        <p:spPr>
          <a:xfrm>
            <a:off x="7064118" y="4492271"/>
            <a:ext cx="354584" cy="276999"/>
          </a:xfrm>
          <a:prstGeom prst="rect">
            <a:avLst/>
          </a:prstGeom>
          <a:noFill/>
        </p:spPr>
        <p:txBody>
          <a:bodyPr wrap="none" rtlCol="0">
            <a:spAutoFit/>
          </a:bodyPr>
          <a:lstStyle/>
          <a:p>
            <a:r>
              <a:rPr lang="en-US" sz="1200" dirty="0" smtClean="0"/>
              <a:t>18</a:t>
            </a:r>
            <a:endParaRPr lang="en-US" sz="1200" dirty="0"/>
          </a:p>
        </p:txBody>
      </p:sp>
      <p:sp>
        <p:nvSpPr>
          <p:cNvPr id="65" name="TextBox 64"/>
          <p:cNvSpPr txBox="1"/>
          <p:nvPr/>
        </p:nvSpPr>
        <p:spPr>
          <a:xfrm>
            <a:off x="7639604" y="4492271"/>
            <a:ext cx="354584" cy="276999"/>
          </a:xfrm>
          <a:prstGeom prst="rect">
            <a:avLst/>
          </a:prstGeom>
          <a:noFill/>
        </p:spPr>
        <p:txBody>
          <a:bodyPr wrap="none" rtlCol="0">
            <a:spAutoFit/>
          </a:bodyPr>
          <a:lstStyle/>
          <a:p>
            <a:r>
              <a:rPr lang="en-US" sz="1200" dirty="0" smtClean="0"/>
              <a:t>24</a:t>
            </a:r>
            <a:endParaRPr lang="en-US" sz="1200" dirty="0"/>
          </a:p>
        </p:txBody>
      </p:sp>
      <p:sp>
        <p:nvSpPr>
          <p:cNvPr id="66" name="TextBox 65"/>
          <p:cNvSpPr txBox="1"/>
          <p:nvPr/>
        </p:nvSpPr>
        <p:spPr>
          <a:xfrm>
            <a:off x="8200751" y="4492271"/>
            <a:ext cx="354584" cy="276999"/>
          </a:xfrm>
          <a:prstGeom prst="rect">
            <a:avLst/>
          </a:prstGeom>
          <a:noFill/>
        </p:spPr>
        <p:txBody>
          <a:bodyPr wrap="none" rtlCol="0">
            <a:spAutoFit/>
          </a:bodyPr>
          <a:lstStyle/>
          <a:p>
            <a:r>
              <a:rPr lang="en-US" sz="1200" dirty="0" smtClean="0"/>
              <a:t>30</a:t>
            </a:r>
            <a:endParaRPr lang="en-US" sz="1200" dirty="0"/>
          </a:p>
        </p:txBody>
      </p:sp>
      <p:sp>
        <p:nvSpPr>
          <p:cNvPr id="67" name="TextBox 66"/>
          <p:cNvSpPr txBox="1"/>
          <p:nvPr/>
        </p:nvSpPr>
        <p:spPr>
          <a:xfrm>
            <a:off x="5518205" y="4741846"/>
            <a:ext cx="3085106" cy="307777"/>
          </a:xfrm>
          <a:prstGeom prst="rect">
            <a:avLst/>
          </a:prstGeom>
          <a:noFill/>
        </p:spPr>
        <p:txBody>
          <a:bodyPr wrap="square" rtlCol="0">
            <a:spAutoFit/>
          </a:bodyPr>
          <a:lstStyle/>
          <a:p>
            <a:pPr algn="ctr"/>
            <a:r>
              <a:rPr lang="en-US" sz="1400" b="1" dirty="0" smtClean="0"/>
              <a:t>PFS in Patients With SCC (mo)</a:t>
            </a:r>
            <a:endParaRPr lang="en-US" sz="1400" b="1" dirty="0"/>
          </a:p>
        </p:txBody>
      </p:sp>
      <p:graphicFrame>
        <p:nvGraphicFramePr>
          <p:cNvPr id="68" name="Table 67"/>
          <p:cNvGraphicFramePr>
            <a:graphicFrameLocks noGrp="1"/>
          </p:cNvGraphicFramePr>
          <p:nvPr>
            <p:extLst>
              <p:ext uri="{D42A27DB-BD31-4B8C-83A1-F6EECF244321}">
                <p14:modId xmlns:p14="http://schemas.microsoft.com/office/powerpoint/2010/main" val="1529159528"/>
              </p:ext>
            </p:extLst>
          </p:nvPr>
        </p:nvGraphicFramePr>
        <p:xfrm>
          <a:off x="6647178" y="2169152"/>
          <a:ext cx="2409032" cy="1178505"/>
        </p:xfrm>
        <a:graphic>
          <a:graphicData uri="http://schemas.openxmlformats.org/drawingml/2006/table">
            <a:tbl>
              <a:tblPr firstRow="1" bandRow="1">
                <a:tableStyleId>{5C22544A-7EE6-4342-B048-85BDC9FD1C3A}</a:tableStyleId>
              </a:tblPr>
              <a:tblGrid>
                <a:gridCol w="796132"/>
                <a:gridCol w="384968"/>
                <a:gridCol w="480835"/>
                <a:gridCol w="747097"/>
              </a:tblGrid>
              <a:tr h="235701">
                <a:tc gridSpan="4">
                  <a:txBody>
                    <a:bodyPr/>
                    <a:lstStyle/>
                    <a:p>
                      <a:pPr algn="ctr"/>
                      <a:r>
                        <a:rPr lang="en-US" sz="1200" dirty="0" smtClean="0">
                          <a:solidFill>
                            <a:schemeClr val="tx1"/>
                          </a:solidFill>
                        </a:rPr>
                        <a:t>Median (95% CI)</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en-US"/>
                    </a:p>
                  </a:txBody>
                  <a:tcPr/>
                </a:tc>
                <a:tc hMerge="1">
                  <a:txBody>
                    <a:bodyPr/>
                    <a:lstStyle/>
                    <a:p>
                      <a:endParaRPr lang="en-US"/>
                    </a:p>
                  </a:txBody>
                  <a:tcPr/>
                </a:tc>
              </a:tr>
              <a:tr h="235701">
                <a:tc>
                  <a:txBody>
                    <a:bodyPr/>
                    <a:lstStyle/>
                    <a:p>
                      <a:pPr algn="r"/>
                      <a:r>
                        <a:rPr lang="en-US" sz="1200" dirty="0" smtClean="0">
                          <a:solidFill>
                            <a:schemeClr val="tx1"/>
                          </a:solidFill>
                        </a:rPr>
                        <a:t>CP</a:t>
                      </a:r>
                      <a:endParaRPr lang="en-US" sz="1200" dirty="0">
                        <a:solidFill>
                          <a:schemeClr val="tx1"/>
                        </a:solidFill>
                      </a:endParaRPr>
                    </a:p>
                  </a:txBody>
                  <a:tcPr marL="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200" dirty="0" smtClean="0">
                          <a:solidFill>
                            <a:schemeClr val="tx1"/>
                          </a:solidFill>
                        </a:rPr>
                        <a:t>4.4</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200" dirty="0" smtClean="0">
                          <a:solidFill>
                            <a:schemeClr val="tx1"/>
                          </a:solidFill>
                        </a:rPr>
                        <a:t>(4.1,</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200" dirty="0" smtClean="0">
                          <a:solidFill>
                            <a:schemeClr val="tx1"/>
                          </a:solidFill>
                        </a:rPr>
                        <a:t>4.9)</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35701">
                <a:tc>
                  <a:txBody>
                    <a:bodyPr/>
                    <a:lstStyle/>
                    <a:p>
                      <a:pPr algn="r"/>
                      <a:r>
                        <a:rPr lang="en-US" sz="1200" dirty="0" smtClean="0">
                          <a:solidFill>
                            <a:schemeClr val="tx1"/>
                          </a:solidFill>
                        </a:rPr>
                        <a:t>CG</a:t>
                      </a:r>
                      <a:endParaRPr lang="en-US" sz="1200" dirty="0">
                        <a:solidFill>
                          <a:schemeClr val="tx1"/>
                        </a:solidFill>
                      </a:endParaRPr>
                    </a:p>
                  </a:txBody>
                  <a:tcPr marL="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200" dirty="0" smtClean="0">
                          <a:solidFill>
                            <a:schemeClr val="tx1"/>
                          </a:solidFill>
                        </a:rPr>
                        <a:t>5.5</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200" dirty="0" smtClean="0">
                          <a:solidFill>
                            <a:schemeClr val="tx1"/>
                          </a:solidFill>
                        </a:rPr>
                        <a:t>(4.6,</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200" dirty="0" smtClean="0">
                          <a:solidFill>
                            <a:schemeClr val="tx1"/>
                          </a:solidFill>
                        </a:rPr>
                        <a:t>5.9)</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35701">
                <a:tc>
                  <a:txBody>
                    <a:bodyPr/>
                    <a:lstStyle/>
                    <a:p>
                      <a:r>
                        <a:rPr lang="en-US" sz="1200" dirty="0" smtClean="0">
                          <a:solidFill>
                            <a:schemeClr val="tx1"/>
                          </a:solidFill>
                        </a:rPr>
                        <a:t>CP vs CG</a:t>
                      </a:r>
                      <a:endParaRPr lang="en-US" sz="1200" dirty="0">
                        <a:solidFill>
                          <a:schemeClr val="tx1"/>
                        </a:solidFill>
                      </a:endParaRPr>
                    </a:p>
                  </a:txBody>
                  <a:tcPr marL="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r>
                        <a:rPr lang="en-US" sz="1200" dirty="0" smtClean="0">
                          <a:solidFill>
                            <a:schemeClr val="tx1"/>
                          </a:solidFill>
                        </a:rPr>
                        <a:t>Adjusted HR (95% CI)</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r>
              <a:tr h="235701">
                <a:tc>
                  <a:txBody>
                    <a:bodyPr/>
                    <a:lstStyle/>
                    <a:p>
                      <a:endParaRPr lang="en-US" sz="1200" dirty="0">
                        <a:solidFill>
                          <a:schemeClr val="tx1"/>
                        </a:solidFill>
                      </a:endParaRPr>
                    </a:p>
                  </a:txBody>
                  <a:tcPr marL="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200" dirty="0" smtClean="0">
                          <a:solidFill>
                            <a:schemeClr val="tx1"/>
                          </a:solidFill>
                        </a:rPr>
                        <a:t>1.36</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200" dirty="0" smtClean="0">
                          <a:solidFill>
                            <a:schemeClr val="tx1"/>
                          </a:solidFill>
                        </a:rPr>
                        <a:t>(1.12,</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200" dirty="0" smtClean="0">
                          <a:solidFill>
                            <a:schemeClr val="tx1"/>
                          </a:solidFill>
                        </a:rPr>
                        <a:t>1.65)</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69" name="Freeform 68"/>
          <p:cNvSpPr/>
          <p:nvPr/>
        </p:nvSpPr>
        <p:spPr>
          <a:xfrm>
            <a:off x="6623711" y="2573750"/>
            <a:ext cx="361949" cy="45719"/>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3810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 name="Freeform 69"/>
          <p:cNvSpPr/>
          <p:nvPr/>
        </p:nvSpPr>
        <p:spPr>
          <a:xfrm>
            <a:off x="6623711" y="2796000"/>
            <a:ext cx="361949" cy="45719"/>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38100" cap="rnd">
            <a:solidFill>
              <a:srgbClr val="F7964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aphicFrame>
        <p:nvGraphicFramePr>
          <p:cNvPr id="71" name="Table 70"/>
          <p:cNvGraphicFramePr>
            <a:graphicFrameLocks noGrp="1"/>
          </p:cNvGraphicFramePr>
          <p:nvPr>
            <p:extLst>
              <p:ext uri="{D42A27DB-BD31-4B8C-83A1-F6EECF244321}">
                <p14:modId xmlns:p14="http://schemas.microsoft.com/office/powerpoint/2010/main" val="1552462761"/>
              </p:ext>
            </p:extLst>
          </p:nvPr>
        </p:nvGraphicFramePr>
        <p:xfrm>
          <a:off x="2133600" y="2189816"/>
          <a:ext cx="2409032" cy="1178505"/>
        </p:xfrm>
        <a:graphic>
          <a:graphicData uri="http://schemas.openxmlformats.org/drawingml/2006/table">
            <a:tbl>
              <a:tblPr firstRow="1" bandRow="1">
                <a:tableStyleId>{5C22544A-7EE6-4342-B048-85BDC9FD1C3A}</a:tableStyleId>
              </a:tblPr>
              <a:tblGrid>
                <a:gridCol w="796132"/>
                <a:gridCol w="384968"/>
                <a:gridCol w="438316"/>
                <a:gridCol w="789616"/>
              </a:tblGrid>
              <a:tr h="235701">
                <a:tc gridSpan="4">
                  <a:txBody>
                    <a:bodyPr/>
                    <a:lstStyle/>
                    <a:p>
                      <a:pPr algn="ctr"/>
                      <a:r>
                        <a:rPr lang="en-US" sz="1200" dirty="0" smtClean="0">
                          <a:solidFill>
                            <a:schemeClr val="tx1"/>
                          </a:solidFill>
                        </a:rPr>
                        <a:t>Median (95% CI)</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en-US"/>
                    </a:p>
                  </a:txBody>
                  <a:tcPr/>
                </a:tc>
                <a:tc hMerge="1">
                  <a:txBody>
                    <a:bodyPr/>
                    <a:lstStyle/>
                    <a:p>
                      <a:endParaRPr lang="en-US"/>
                    </a:p>
                  </a:txBody>
                  <a:tcPr/>
                </a:tc>
              </a:tr>
              <a:tr h="235701">
                <a:tc>
                  <a:txBody>
                    <a:bodyPr/>
                    <a:lstStyle/>
                    <a:p>
                      <a:pPr algn="r"/>
                      <a:r>
                        <a:rPr lang="en-US" sz="1200" dirty="0" smtClean="0">
                          <a:solidFill>
                            <a:schemeClr val="tx1"/>
                          </a:solidFill>
                        </a:rPr>
                        <a:t>CP</a:t>
                      </a:r>
                      <a:endParaRPr lang="en-US" sz="1200" dirty="0">
                        <a:solidFill>
                          <a:schemeClr val="tx1"/>
                        </a:solidFill>
                      </a:endParaRPr>
                    </a:p>
                  </a:txBody>
                  <a:tcPr marL="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200" dirty="0" smtClean="0">
                          <a:solidFill>
                            <a:schemeClr val="tx1"/>
                          </a:solidFill>
                        </a:rPr>
                        <a:t>9.4</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200" dirty="0" smtClean="0">
                          <a:solidFill>
                            <a:schemeClr val="tx1"/>
                          </a:solidFill>
                        </a:rPr>
                        <a:t>(8.4,</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200" dirty="0" smtClean="0">
                          <a:solidFill>
                            <a:schemeClr val="tx1"/>
                          </a:solidFill>
                        </a:rPr>
                        <a:t>10.2)</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35701">
                <a:tc>
                  <a:txBody>
                    <a:bodyPr/>
                    <a:lstStyle/>
                    <a:p>
                      <a:pPr algn="r"/>
                      <a:r>
                        <a:rPr lang="en-US" sz="1200" dirty="0" smtClean="0">
                          <a:solidFill>
                            <a:schemeClr val="tx1"/>
                          </a:solidFill>
                        </a:rPr>
                        <a:t>CG</a:t>
                      </a:r>
                      <a:endParaRPr lang="en-US" sz="1200" dirty="0">
                        <a:solidFill>
                          <a:schemeClr val="tx1"/>
                        </a:solidFill>
                      </a:endParaRPr>
                    </a:p>
                  </a:txBody>
                  <a:tcPr marL="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200" dirty="0" smtClean="0">
                          <a:solidFill>
                            <a:schemeClr val="tx1"/>
                          </a:solidFill>
                        </a:rPr>
                        <a:t>10.8</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200" dirty="0" smtClean="0">
                          <a:solidFill>
                            <a:schemeClr val="tx1"/>
                          </a:solidFill>
                        </a:rPr>
                        <a:t>(9.5,</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200" dirty="0" smtClean="0">
                          <a:solidFill>
                            <a:schemeClr val="tx1"/>
                          </a:solidFill>
                        </a:rPr>
                        <a:t>12.1)</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35701">
                <a:tc>
                  <a:txBody>
                    <a:bodyPr/>
                    <a:lstStyle/>
                    <a:p>
                      <a:r>
                        <a:rPr lang="en-US" sz="1200" dirty="0" smtClean="0">
                          <a:solidFill>
                            <a:schemeClr val="tx1"/>
                          </a:solidFill>
                        </a:rPr>
                        <a:t>CP vs CG</a:t>
                      </a:r>
                      <a:endParaRPr lang="en-US" sz="1200" dirty="0">
                        <a:solidFill>
                          <a:schemeClr val="tx1"/>
                        </a:solidFill>
                      </a:endParaRPr>
                    </a:p>
                  </a:txBody>
                  <a:tcPr marL="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r>
                        <a:rPr lang="en-US" sz="1200" dirty="0" smtClean="0">
                          <a:solidFill>
                            <a:schemeClr val="tx1"/>
                          </a:solidFill>
                        </a:rPr>
                        <a:t>Adjusted HR (95% CI)</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r>
              <a:tr h="235701">
                <a:tc>
                  <a:txBody>
                    <a:bodyPr/>
                    <a:lstStyle/>
                    <a:p>
                      <a:endParaRPr lang="en-US" sz="1200" dirty="0">
                        <a:solidFill>
                          <a:schemeClr val="tx1"/>
                        </a:solidFill>
                      </a:endParaRPr>
                    </a:p>
                  </a:txBody>
                  <a:tcPr marL="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200" dirty="0" smtClean="0">
                          <a:solidFill>
                            <a:schemeClr val="tx1"/>
                          </a:solidFill>
                        </a:rPr>
                        <a:t>1.23</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200" dirty="0" smtClean="0">
                          <a:solidFill>
                            <a:schemeClr val="tx1"/>
                          </a:solidFill>
                        </a:rPr>
                        <a:t>(1.00,</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200" dirty="0" smtClean="0">
                          <a:solidFill>
                            <a:schemeClr val="tx1"/>
                          </a:solidFill>
                        </a:rPr>
                        <a:t>1.51)</a:t>
                      </a:r>
                      <a:endParaRPr lang="en-US" sz="1200" dirty="0">
                        <a:solidFill>
                          <a:schemeClr val="tx1"/>
                        </a:solidFill>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73" name="Freeform 72"/>
          <p:cNvSpPr/>
          <p:nvPr/>
        </p:nvSpPr>
        <p:spPr>
          <a:xfrm>
            <a:off x="5535009" y="2234026"/>
            <a:ext cx="3048000" cy="2216150"/>
          </a:xfrm>
          <a:custGeom>
            <a:avLst/>
            <a:gdLst>
              <a:gd name="connsiteX0" fmla="*/ 0 w 3048000"/>
              <a:gd name="connsiteY0" fmla="*/ 0 h 2216150"/>
              <a:gd name="connsiteX1" fmla="*/ 0 w 3048000"/>
              <a:gd name="connsiteY1" fmla="*/ 2216150 h 2216150"/>
              <a:gd name="connsiteX2" fmla="*/ 3048000 w 3048000"/>
              <a:gd name="connsiteY2" fmla="*/ 2216150 h 2216150"/>
            </a:gdLst>
            <a:ahLst/>
            <a:cxnLst>
              <a:cxn ang="0">
                <a:pos x="connsiteX0" y="connsiteY0"/>
              </a:cxn>
              <a:cxn ang="0">
                <a:pos x="connsiteX1" y="connsiteY1"/>
              </a:cxn>
              <a:cxn ang="0">
                <a:pos x="connsiteX2" y="connsiteY2"/>
              </a:cxn>
            </a:cxnLst>
            <a:rect l="l" t="t" r="r" b="b"/>
            <a:pathLst>
              <a:path w="3048000" h="2216150">
                <a:moveTo>
                  <a:pt x="0" y="0"/>
                </a:moveTo>
                <a:lnTo>
                  <a:pt x="0" y="2216150"/>
                </a:lnTo>
                <a:lnTo>
                  <a:pt x="3048000" y="221615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 name="Freeform 73"/>
          <p:cNvSpPr/>
          <p:nvPr/>
        </p:nvSpPr>
        <p:spPr>
          <a:xfrm>
            <a:off x="5472277" y="2233233"/>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 name="Freeform 74"/>
          <p:cNvSpPr/>
          <p:nvPr/>
        </p:nvSpPr>
        <p:spPr>
          <a:xfrm>
            <a:off x="5472277" y="2461833"/>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Freeform 75"/>
          <p:cNvSpPr/>
          <p:nvPr/>
        </p:nvSpPr>
        <p:spPr>
          <a:xfrm>
            <a:off x="5472277" y="2688052"/>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Freeform 76"/>
          <p:cNvSpPr/>
          <p:nvPr/>
        </p:nvSpPr>
        <p:spPr>
          <a:xfrm>
            <a:off x="5472277" y="2907127"/>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Freeform 77"/>
          <p:cNvSpPr/>
          <p:nvPr/>
        </p:nvSpPr>
        <p:spPr>
          <a:xfrm>
            <a:off x="5472277" y="3123820"/>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 name="Freeform 78"/>
          <p:cNvSpPr/>
          <p:nvPr/>
        </p:nvSpPr>
        <p:spPr>
          <a:xfrm>
            <a:off x="5472277" y="3347657"/>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Freeform 79"/>
          <p:cNvSpPr/>
          <p:nvPr/>
        </p:nvSpPr>
        <p:spPr>
          <a:xfrm>
            <a:off x="5472277" y="3566732"/>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1" name="Freeform 80"/>
          <p:cNvSpPr/>
          <p:nvPr/>
        </p:nvSpPr>
        <p:spPr>
          <a:xfrm>
            <a:off x="5472277" y="3785807"/>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2" name="Freeform 81"/>
          <p:cNvSpPr/>
          <p:nvPr/>
        </p:nvSpPr>
        <p:spPr>
          <a:xfrm>
            <a:off x="5472277" y="4004882"/>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 name="Freeform 82"/>
          <p:cNvSpPr/>
          <p:nvPr/>
        </p:nvSpPr>
        <p:spPr>
          <a:xfrm>
            <a:off x="5472277" y="4228719"/>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 name="Freeform 83"/>
          <p:cNvSpPr/>
          <p:nvPr/>
        </p:nvSpPr>
        <p:spPr>
          <a:xfrm>
            <a:off x="6104922" y="4458815"/>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Freeform 84"/>
          <p:cNvSpPr/>
          <p:nvPr/>
        </p:nvSpPr>
        <p:spPr>
          <a:xfrm>
            <a:off x="6678804" y="4458815"/>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6" name="Freeform 85"/>
          <p:cNvSpPr/>
          <p:nvPr/>
        </p:nvSpPr>
        <p:spPr>
          <a:xfrm>
            <a:off x="7243160" y="4458815"/>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7" name="Freeform 86"/>
          <p:cNvSpPr/>
          <p:nvPr/>
        </p:nvSpPr>
        <p:spPr>
          <a:xfrm>
            <a:off x="7817041" y="4458815"/>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8" name="Freeform 87"/>
          <p:cNvSpPr/>
          <p:nvPr/>
        </p:nvSpPr>
        <p:spPr>
          <a:xfrm>
            <a:off x="8379016" y="4458815"/>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Freeform 89"/>
          <p:cNvSpPr/>
          <p:nvPr/>
        </p:nvSpPr>
        <p:spPr>
          <a:xfrm>
            <a:off x="5533000" y="4442913"/>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Freeform 18"/>
          <p:cNvSpPr/>
          <p:nvPr/>
        </p:nvSpPr>
        <p:spPr>
          <a:xfrm>
            <a:off x="5549900" y="2249901"/>
            <a:ext cx="2695575" cy="2143125"/>
          </a:xfrm>
          <a:custGeom>
            <a:avLst/>
            <a:gdLst>
              <a:gd name="connsiteX0" fmla="*/ 0 w 2695575"/>
              <a:gd name="connsiteY0" fmla="*/ 0 h 2143125"/>
              <a:gd name="connsiteX1" fmla="*/ 53975 w 2695575"/>
              <a:gd name="connsiteY1" fmla="*/ 107950 h 2143125"/>
              <a:gd name="connsiteX2" fmla="*/ 130175 w 2695575"/>
              <a:gd name="connsiteY2" fmla="*/ 174625 h 2143125"/>
              <a:gd name="connsiteX3" fmla="*/ 190500 w 2695575"/>
              <a:gd name="connsiteY3" fmla="*/ 419100 h 2143125"/>
              <a:gd name="connsiteX4" fmla="*/ 241300 w 2695575"/>
              <a:gd name="connsiteY4" fmla="*/ 434975 h 2143125"/>
              <a:gd name="connsiteX5" fmla="*/ 295275 w 2695575"/>
              <a:gd name="connsiteY5" fmla="*/ 504825 h 2143125"/>
              <a:gd name="connsiteX6" fmla="*/ 298450 w 2695575"/>
              <a:gd name="connsiteY6" fmla="*/ 590550 h 2143125"/>
              <a:gd name="connsiteX7" fmla="*/ 393700 w 2695575"/>
              <a:gd name="connsiteY7" fmla="*/ 733425 h 2143125"/>
              <a:gd name="connsiteX8" fmla="*/ 425450 w 2695575"/>
              <a:gd name="connsiteY8" fmla="*/ 958850 h 2143125"/>
              <a:gd name="connsiteX9" fmla="*/ 520700 w 2695575"/>
              <a:gd name="connsiteY9" fmla="*/ 1108075 h 2143125"/>
              <a:gd name="connsiteX10" fmla="*/ 606425 w 2695575"/>
              <a:gd name="connsiteY10" fmla="*/ 1463675 h 2143125"/>
              <a:gd name="connsiteX11" fmla="*/ 895350 w 2695575"/>
              <a:gd name="connsiteY11" fmla="*/ 1841500 h 2143125"/>
              <a:gd name="connsiteX12" fmla="*/ 952500 w 2695575"/>
              <a:gd name="connsiteY12" fmla="*/ 1854200 h 2143125"/>
              <a:gd name="connsiteX13" fmla="*/ 1117600 w 2695575"/>
              <a:gd name="connsiteY13" fmla="*/ 1965325 h 2143125"/>
              <a:gd name="connsiteX14" fmla="*/ 1155700 w 2695575"/>
              <a:gd name="connsiteY14" fmla="*/ 1965325 h 2143125"/>
              <a:gd name="connsiteX15" fmla="*/ 1241425 w 2695575"/>
              <a:gd name="connsiteY15" fmla="*/ 2032000 h 2143125"/>
              <a:gd name="connsiteX16" fmla="*/ 1343025 w 2695575"/>
              <a:gd name="connsiteY16" fmla="*/ 2038350 h 2143125"/>
              <a:gd name="connsiteX17" fmla="*/ 1339850 w 2695575"/>
              <a:gd name="connsiteY17" fmla="*/ 2060575 h 2143125"/>
              <a:gd name="connsiteX18" fmla="*/ 1603375 w 2695575"/>
              <a:gd name="connsiteY18" fmla="*/ 2076450 h 2143125"/>
              <a:gd name="connsiteX19" fmla="*/ 1622425 w 2695575"/>
              <a:gd name="connsiteY19" fmla="*/ 2095500 h 2143125"/>
              <a:gd name="connsiteX20" fmla="*/ 1654175 w 2695575"/>
              <a:gd name="connsiteY20" fmla="*/ 2085975 h 2143125"/>
              <a:gd name="connsiteX21" fmla="*/ 1660525 w 2695575"/>
              <a:gd name="connsiteY21" fmla="*/ 2117725 h 2143125"/>
              <a:gd name="connsiteX22" fmla="*/ 2057400 w 2695575"/>
              <a:gd name="connsiteY22" fmla="*/ 2108200 h 2143125"/>
              <a:gd name="connsiteX23" fmla="*/ 2079625 w 2695575"/>
              <a:gd name="connsiteY23" fmla="*/ 2124075 h 2143125"/>
              <a:gd name="connsiteX24" fmla="*/ 2165350 w 2695575"/>
              <a:gd name="connsiteY24" fmla="*/ 2124075 h 2143125"/>
              <a:gd name="connsiteX25" fmla="*/ 2165350 w 2695575"/>
              <a:gd name="connsiteY25" fmla="*/ 2143125 h 2143125"/>
              <a:gd name="connsiteX26" fmla="*/ 2695575 w 2695575"/>
              <a:gd name="connsiteY26" fmla="*/ 2143125 h 2143125"/>
              <a:gd name="connsiteX0" fmla="*/ 0 w 2695575"/>
              <a:gd name="connsiteY0" fmla="*/ 0 h 2143125"/>
              <a:gd name="connsiteX1" fmla="*/ 53975 w 2695575"/>
              <a:gd name="connsiteY1" fmla="*/ 107950 h 2143125"/>
              <a:gd name="connsiteX2" fmla="*/ 130175 w 2695575"/>
              <a:gd name="connsiteY2" fmla="*/ 174625 h 2143125"/>
              <a:gd name="connsiteX3" fmla="*/ 190500 w 2695575"/>
              <a:gd name="connsiteY3" fmla="*/ 419100 h 2143125"/>
              <a:gd name="connsiteX4" fmla="*/ 241300 w 2695575"/>
              <a:gd name="connsiteY4" fmla="*/ 434975 h 2143125"/>
              <a:gd name="connsiteX5" fmla="*/ 295275 w 2695575"/>
              <a:gd name="connsiteY5" fmla="*/ 504825 h 2143125"/>
              <a:gd name="connsiteX6" fmla="*/ 298450 w 2695575"/>
              <a:gd name="connsiteY6" fmla="*/ 590550 h 2143125"/>
              <a:gd name="connsiteX7" fmla="*/ 374650 w 2695575"/>
              <a:gd name="connsiteY7" fmla="*/ 723900 h 2143125"/>
              <a:gd name="connsiteX8" fmla="*/ 425450 w 2695575"/>
              <a:gd name="connsiteY8" fmla="*/ 958850 h 2143125"/>
              <a:gd name="connsiteX9" fmla="*/ 520700 w 2695575"/>
              <a:gd name="connsiteY9" fmla="*/ 1108075 h 2143125"/>
              <a:gd name="connsiteX10" fmla="*/ 606425 w 2695575"/>
              <a:gd name="connsiteY10" fmla="*/ 1463675 h 2143125"/>
              <a:gd name="connsiteX11" fmla="*/ 895350 w 2695575"/>
              <a:gd name="connsiteY11" fmla="*/ 1841500 h 2143125"/>
              <a:gd name="connsiteX12" fmla="*/ 952500 w 2695575"/>
              <a:gd name="connsiteY12" fmla="*/ 1854200 h 2143125"/>
              <a:gd name="connsiteX13" fmla="*/ 1117600 w 2695575"/>
              <a:gd name="connsiteY13" fmla="*/ 1965325 h 2143125"/>
              <a:gd name="connsiteX14" fmla="*/ 1155700 w 2695575"/>
              <a:gd name="connsiteY14" fmla="*/ 1965325 h 2143125"/>
              <a:gd name="connsiteX15" fmla="*/ 1241425 w 2695575"/>
              <a:gd name="connsiteY15" fmla="*/ 2032000 h 2143125"/>
              <a:gd name="connsiteX16" fmla="*/ 1343025 w 2695575"/>
              <a:gd name="connsiteY16" fmla="*/ 2038350 h 2143125"/>
              <a:gd name="connsiteX17" fmla="*/ 1339850 w 2695575"/>
              <a:gd name="connsiteY17" fmla="*/ 2060575 h 2143125"/>
              <a:gd name="connsiteX18" fmla="*/ 1603375 w 2695575"/>
              <a:gd name="connsiteY18" fmla="*/ 2076450 h 2143125"/>
              <a:gd name="connsiteX19" fmla="*/ 1622425 w 2695575"/>
              <a:gd name="connsiteY19" fmla="*/ 2095500 h 2143125"/>
              <a:gd name="connsiteX20" fmla="*/ 1654175 w 2695575"/>
              <a:gd name="connsiteY20" fmla="*/ 2085975 h 2143125"/>
              <a:gd name="connsiteX21" fmla="*/ 1660525 w 2695575"/>
              <a:gd name="connsiteY21" fmla="*/ 2117725 h 2143125"/>
              <a:gd name="connsiteX22" fmla="*/ 2057400 w 2695575"/>
              <a:gd name="connsiteY22" fmla="*/ 2108200 h 2143125"/>
              <a:gd name="connsiteX23" fmla="*/ 2079625 w 2695575"/>
              <a:gd name="connsiteY23" fmla="*/ 2124075 h 2143125"/>
              <a:gd name="connsiteX24" fmla="*/ 2165350 w 2695575"/>
              <a:gd name="connsiteY24" fmla="*/ 2124075 h 2143125"/>
              <a:gd name="connsiteX25" fmla="*/ 2165350 w 2695575"/>
              <a:gd name="connsiteY25" fmla="*/ 2143125 h 2143125"/>
              <a:gd name="connsiteX26" fmla="*/ 2695575 w 2695575"/>
              <a:gd name="connsiteY26" fmla="*/ 2143125 h 214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95575" h="2143125">
                <a:moveTo>
                  <a:pt x="0" y="0"/>
                </a:moveTo>
                <a:lnTo>
                  <a:pt x="53975" y="107950"/>
                </a:lnTo>
                <a:lnTo>
                  <a:pt x="130175" y="174625"/>
                </a:lnTo>
                <a:lnTo>
                  <a:pt x="190500" y="419100"/>
                </a:lnTo>
                <a:lnTo>
                  <a:pt x="241300" y="434975"/>
                </a:lnTo>
                <a:lnTo>
                  <a:pt x="295275" y="504825"/>
                </a:lnTo>
                <a:lnTo>
                  <a:pt x="298450" y="590550"/>
                </a:lnTo>
                <a:lnTo>
                  <a:pt x="374650" y="723900"/>
                </a:lnTo>
                <a:lnTo>
                  <a:pt x="425450" y="958850"/>
                </a:lnTo>
                <a:lnTo>
                  <a:pt x="520700" y="1108075"/>
                </a:lnTo>
                <a:lnTo>
                  <a:pt x="606425" y="1463675"/>
                </a:lnTo>
                <a:lnTo>
                  <a:pt x="895350" y="1841500"/>
                </a:lnTo>
                <a:lnTo>
                  <a:pt x="952500" y="1854200"/>
                </a:lnTo>
                <a:lnTo>
                  <a:pt x="1117600" y="1965325"/>
                </a:lnTo>
                <a:lnTo>
                  <a:pt x="1155700" y="1965325"/>
                </a:lnTo>
                <a:lnTo>
                  <a:pt x="1241425" y="2032000"/>
                </a:lnTo>
                <a:lnTo>
                  <a:pt x="1343025" y="2038350"/>
                </a:lnTo>
                <a:lnTo>
                  <a:pt x="1339850" y="2060575"/>
                </a:lnTo>
                <a:lnTo>
                  <a:pt x="1603375" y="2076450"/>
                </a:lnTo>
                <a:lnTo>
                  <a:pt x="1622425" y="2095500"/>
                </a:lnTo>
                <a:lnTo>
                  <a:pt x="1654175" y="2085975"/>
                </a:lnTo>
                <a:lnTo>
                  <a:pt x="1660525" y="2117725"/>
                </a:lnTo>
                <a:lnTo>
                  <a:pt x="2057400" y="2108200"/>
                </a:lnTo>
                <a:lnTo>
                  <a:pt x="2079625" y="2124075"/>
                </a:lnTo>
                <a:lnTo>
                  <a:pt x="2165350" y="2124075"/>
                </a:lnTo>
                <a:lnTo>
                  <a:pt x="2165350" y="2143125"/>
                </a:lnTo>
                <a:lnTo>
                  <a:pt x="2695575" y="2143125"/>
                </a:lnTo>
              </a:path>
            </a:pathLst>
          </a:custGeom>
          <a:noFill/>
          <a:ln w="38100" cap="rnd">
            <a:solidFill>
              <a:srgbClr val="F7964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TextBox 90"/>
          <p:cNvSpPr txBox="1"/>
          <p:nvPr/>
        </p:nvSpPr>
        <p:spPr>
          <a:xfrm>
            <a:off x="655765" y="2146788"/>
            <a:ext cx="213199" cy="184666"/>
          </a:xfrm>
          <a:prstGeom prst="rect">
            <a:avLst/>
          </a:prstGeom>
          <a:noFill/>
        </p:spPr>
        <p:txBody>
          <a:bodyPr wrap="none" lIns="0" tIns="0" rIns="0" bIns="0" rtlCol="0" anchor="b" anchorCtr="0">
            <a:spAutoFit/>
          </a:bodyPr>
          <a:lstStyle/>
          <a:p>
            <a:pPr algn="r"/>
            <a:r>
              <a:rPr lang="en-US" sz="1200" dirty="0" smtClean="0"/>
              <a:t>1.0</a:t>
            </a:r>
            <a:endParaRPr lang="en-US" sz="1200" dirty="0"/>
          </a:p>
        </p:txBody>
      </p:sp>
      <p:sp>
        <p:nvSpPr>
          <p:cNvPr id="92" name="TextBox 91"/>
          <p:cNvSpPr txBox="1"/>
          <p:nvPr/>
        </p:nvSpPr>
        <p:spPr>
          <a:xfrm>
            <a:off x="662115" y="2378586"/>
            <a:ext cx="213199" cy="184666"/>
          </a:xfrm>
          <a:prstGeom prst="rect">
            <a:avLst/>
          </a:prstGeom>
          <a:noFill/>
        </p:spPr>
        <p:txBody>
          <a:bodyPr wrap="none" lIns="0" tIns="0" rIns="0" bIns="0" rtlCol="0" anchor="b" anchorCtr="0">
            <a:spAutoFit/>
          </a:bodyPr>
          <a:lstStyle/>
          <a:p>
            <a:pPr algn="r"/>
            <a:r>
              <a:rPr lang="en-US" sz="1200" dirty="0" smtClean="0"/>
              <a:t>0.9</a:t>
            </a:r>
            <a:endParaRPr lang="en-US" sz="1200" dirty="0"/>
          </a:p>
        </p:txBody>
      </p:sp>
      <p:sp>
        <p:nvSpPr>
          <p:cNvPr id="93" name="TextBox 92"/>
          <p:cNvSpPr txBox="1"/>
          <p:nvPr/>
        </p:nvSpPr>
        <p:spPr>
          <a:xfrm>
            <a:off x="662115" y="2616047"/>
            <a:ext cx="213199" cy="184666"/>
          </a:xfrm>
          <a:prstGeom prst="rect">
            <a:avLst/>
          </a:prstGeom>
          <a:noFill/>
        </p:spPr>
        <p:txBody>
          <a:bodyPr wrap="none" lIns="0" tIns="0" rIns="0" bIns="0" rtlCol="0" anchor="b" anchorCtr="0">
            <a:spAutoFit/>
          </a:bodyPr>
          <a:lstStyle/>
          <a:p>
            <a:pPr algn="r"/>
            <a:r>
              <a:rPr lang="en-US" sz="1200" dirty="0" smtClean="0"/>
              <a:t>0.8</a:t>
            </a:r>
            <a:endParaRPr lang="en-US" sz="1200" dirty="0"/>
          </a:p>
        </p:txBody>
      </p:sp>
      <p:sp>
        <p:nvSpPr>
          <p:cNvPr id="94" name="TextBox 93"/>
          <p:cNvSpPr txBox="1"/>
          <p:nvPr/>
        </p:nvSpPr>
        <p:spPr>
          <a:xfrm>
            <a:off x="662115" y="2833544"/>
            <a:ext cx="213199" cy="184666"/>
          </a:xfrm>
          <a:prstGeom prst="rect">
            <a:avLst/>
          </a:prstGeom>
          <a:noFill/>
        </p:spPr>
        <p:txBody>
          <a:bodyPr wrap="none" lIns="0" tIns="0" rIns="0" bIns="0" rtlCol="0" anchor="b" anchorCtr="0">
            <a:spAutoFit/>
          </a:bodyPr>
          <a:lstStyle/>
          <a:p>
            <a:pPr algn="r"/>
            <a:r>
              <a:rPr lang="en-US" sz="1200" dirty="0" smtClean="0"/>
              <a:t>0.7</a:t>
            </a:r>
            <a:endParaRPr lang="en-US" sz="1200" dirty="0"/>
          </a:p>
        </p:txBody>
      </p:sp>
      <p:sp>
        <p:nvSpPr>
          <p:cNvPr id="95" name="TextBox 94"/>
          <p:cNvSpPr txBox="1"/>
          <p:nvPr/>
        </p:nvSpPr>
        <p:spPr>
          <a:xfrm>
            <a:off x="662115" y="3053502"/>
            <a:ext cx="213199" cy="184666"/>
          </a:xfrm>
          <a:prstGeom prst="rect">
            <a:avLst/>
          </a:prstGeom>
          <a:noFill/>
        </p:spPr>
        <p:txBody>
          <a:bodyPr wrap="none" lIns="0" tIns="0" rIns="0" bIns="0" rtlCol="0" anchor="b" anchorCtr="0">
            <a:spAutoFit/>
          </a:bodyPr>
          <a:lstStyle/>
          <a:p>
            <a:pPr algn="r"/>
            <a:r>
              <a:rPr lang="en-US" sz="1200" dirty="0" smtClean="0"/>
              <a:t>0.6</a:t>
            </a:r>
            <a:endParaRPr lang="en-US" sz="1200" dirty="0"/>
          </a:p>
        </p:txBody>
      </p:sp>
      <p:sp>
        <p:nvSpPr>
          <p:cNvPr id="96" name="TextBox 95"/>
          <p:cNvSpPr txBox="1"/>
          <p:nvPr/>
        </p:nvSpPr>
        <p:spPr>
          <a:xfrm>
            <a:off x="662115" y="3267068"/>
            <a:ext cx="213199" cy="184666"/>
          </a:xfrm>
          <a:prstGeom prst="rect">
            <a:avLst/>
          </a:prstGeom>
          <a:noFill/>
        </p:spPr>
        <p:txBody>
          <a:bodyPr wrap="none" lIns="0" tIns="0" rIns="0" bIns="0" rtlCol="0" anchor="b" anchorCtr="0">
            <a:spAutoFit/>
          </a:bodyPr>
          <a:lstStyle/>
          <a:p>
            <a:pPr algn="r"/>
            <a:r>
              <a:rPr lang="en-US" sz="1200" dirty="0" smtClean="0"/>
              <a:t>0.5</a:t>
            </a:r>
            <a:endParaRPr lang="en-US" sz="1200" dirty="0"/>
          </a:p>
        </p:txBody>
      </p:sp>
      <p:sp>
        <p:nvSpPr>
          <p:cNvPr id="97" name="TextBox 96"/>
          <p:cNvSpPr txBox="1"/>
          <p:nvPr/>
        </p:nvSpPr>
        <p:spPr>
          <a:xfrm>
            <a:off x="662115" y="3495966"/>
            <a:ext cx="213199" cy="184666"/>
          </a:xfrm>
          <a:prstGeom prst="rect">
            <a:avLst/>
          </a:prstGeom>
          <a:noFill/>
        </p:spPr>
        <p:txBody>
          <a:bodyPr wrap="none" lIns="0" tIns="0" rIns="0" bIns="0" rtlCol="0" anchor="b" anchorCtr="0">
            <a:spAutoFit/>
          </a:bodyPr>
          <a:lstStyle/>
          <a:p>
            <a:pPr algn="r"/>
            <a:r>
              <a:rPr lang="en-US" sz="1200" dirty="0" smtClean="0"/>
              <a:t>0.4</a:t>
            </a:r>
            <a:endParaRPr lang="en-US" sz="1200" dirty="0"/>
          </a:p>
        </p:txBody>
      </p:sp>
      <p:sp>
        <p:nvSpPr>
          <p:cNvPr id="98" name="TextBox 97"/>
          <p:cNvSpPr txBox="1"/>
          <p:nvPr/>
        </p:nvSpPr>
        <p:spPr>
          <a:xfrm>
            <a:off x="662115" y="3719802"/>
            <a:ext cx="213199" cy="184666"/>
          </a:xfrm>
          <a:prstGeom prst="rect">
            <a:avLst/>
          </a:prstGeom>
          <a:noFill/>
        </p:spPr>
        <p:txBody>
          <a:bodyPr wrap="none" lIns="0" tIns="0" rIns="0" bIns="0" rtlCol="0" anchor="b" anchorCtr="0">
            <a:spAutoFit/>
          </a:bodyPr>
          <a:lstStyle/>
          <a:p>
            <a:pPr algn="r"/>
            <a:r>
              <a:rPr lang="en-US" sz="1200" dirty="0" smtClean="0"/>
              <a:t>0.3</a:t>
            </a:r>
            <a:endParaRPr lang="en-US" sz="1200" dirty="0"/>
          </a:p>
        </p:txBody>
      </p:sp>
      <p:sp>
        <p:nvSpPr>
          <p:cNvPr id="99" name="TextBox 98"/>
          <p:cNvSpPr txBox="1"/>
          <p:nvPr/>
        </p:nvSpPr>
        <p:spPr>
          <a:xfrm>
            <a:off x="662115" y="3926398"/>
            <a:ext cx="213199" cy="184666"/>
          </a:xfrm>
          <a:prstGeom prst="rect">
            <a:avLst/>
          </a:prstGeom>
          <a:noFill/>
        </p:spPr>
        <p:txBody>
          <a:bodyPr wrap="none" lIns="0" tIns="0" rIns="0" bIns="0" rtlCol="0" anchor="b" anchorCtr="0">
            <a:spAutoFit/>
          </a:bodyPr>
          <a:lstStyle/>
          <a:p>
            <a:pPr algn="r"/>
            <a:r>
              <a:rPr lang="en-US" sz="1200" dirty="0" smtClean="0"/>
              <a:t>0.2</a:t>
            </a:r>
            <a:endParaRPr lang="en-US" sz="1200" dirty="0"/>
          </a:p>
        </p:txBody>
      </p:sp>
      <p:sp>
        <p:nvSpPr>
          <p:cNvPr id="100" name="TextBox 99"/>
          <p:cNvSpPr txBox="1"/>
          <p:nvPr/>
        </p:nvSpPr>
        <p:spPr>
          <a:xfrm>
            <a:off x="662115" y="4152296"/>
            <a:ext cx="213199" cy="184666"/>
          </a:xfrm>
          <a:prstGeom prst="rect">
            <a:avLst/>
          </a:prstGeom>
          <a:noFill/>
        </p:spPr>
        <p:txBody>
          <a:bodyPr wrap="none" lIns="0" tIns="0" rIns="0" bIns="0" rtlCol="0" anchor="b" anchorCtr="0">
            <a:spAutoFit/>
          </a:bodyPr>
          <a:lstStyle/>
          <a:p>
            <a:pPr algn="r"/>
            <a:r>
              <a:rPr lang="en-US" sz="1200" dirty="0" smtClean="0"/>
              <a:t>0.1</a:t>
            </a:r>
            <a:endParaRPr lang="en-US" sz="1200" dirty="0"/>
          </a:p>
        </p:txBody>
      </p:sp>
      <p:sp>
        <p:nvSpPr>
          <p:cNvPr id="101" name="Freeform 100"/>
          <p:cNvSpPr/>
          <p:nvPr/>
        </p:nvSpPr>
        <p:spPr>
          <a:xfrm>
            <a:off x="934218" y="4451355"/>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 name="TextBox 101"/>
          <p:cNvSpPr txBox="1"/>
          <p:nvPr/>
        </p:nvSpPr>
        <p:spPr>
          <a:xfrm>
            <a:off x="786186" y="4359031"/>
            <a:ext cx="84959" cy="184666"/>
          </a:xfrm>
          <a:prstGeom prst="rect">
            <a:avLst/>
          </a:prstGeom>
          <a:noFill/>
        </p:spPr>
        <p:txBody>
          <a:bodyPr wrap="none" lIns="0" tIns="0" rIns="0" bIns="0" rtlCol="0" anchor="b" anchorCtr="0">
            <a:spAutoFit/>
          </a:bodyPr>
          <a:lstStyle/>
          <a:p>
            <a:pPr algn="r"/>
            <a:r>
              <a:rPr lang="en-US" sz="1200" dirty="0" smtClean="0"/>
              <a:t>0</a:t>
            </a:r>
            <a:endParaRPr lang="en-US" sz="1200" dirty="0"/>
          </a:p>
        </p:txBody>
      </p:sp>
      <p:sp>
        <p:nvSpPr>
          <p:cNvPr id="104" name="Freeform 103"/>
          <p:cNvSpPr/>
          <p:nvPr/>
        </p:nvSpPr>
        <p:spPr>
          <a:xfrm>
            <a:off x="5466458" y="4451355"/>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TextBox 104"/>
          <p:cNvSpPr txBox="1"/>
          <p:nvPr/>
        </p:nvSpPr>
        <p:spPr>
          <a:xfrm>
            <a:off x="5350230" y="4359031"/>
            <a:ext cx="84959" cy="184666"/>
          </a:xfrm>
          <a:prstGeom prst="rect">
            <a:avLst/>
          </a:prstGeom>
          <a:noFill/>
        </p:spPr>
        <p:txBody>
          <a:bodyPr wrap="none" lIns="0" tIns="0" rIns="0" bIns="0" rtlCol="0" anchor="b" anchorCtr="0">
            <a:spAutoFit/>
          </a:bodyPr>
          <a:lstStyle/>
          <a:p>
            <a:pPr algn="r"/>
            <a:r>
              <a:rPr lang="en-US" sz="1200" dirty="0" smtClean="0"/>
              <a:t>0</a:t>
            </a:r>
            <a:endParaRPr lang="en-US" sz="1200" dirty="0"/>
          </a:p>
        </p:txBody>
      </p:sp>
    </p:spTree>
    <p:extLst>
      <p:ext uri="{BB962C8B-B14F-4D97-AF65-F5344CB8AC3E}">
        <p14:creationId xmlns:p14="http://schemas.microsoft.com/office/powerpoint/2010/main" val="352216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a:spLocks noGrp="1"/>
          </p:cNvSpPr>
          <p:nvPr>
            <p:ph type="title"/>
          </p:nvPr>
        </p:nvSpPr>
        <p:spPr/>
        <p:txBody>
          <a:bodyPr/>
          <a:lstStyle/>
          <a:p>
            <a:r>
              <a:rPr lang="en-US" dirty="0" err="1" smtClean="0"/>
              <a:t>Pemetrexed</a:t>
            </a:r>
            <a:r>
              <a:rPr lang="en-US" dirty="0" smtClean="0"/>
              <a:t>-Based CT in SCC of the Lung</a:t>
            </a:r>
            <a:endParaRPr lang="en-US" dirty="0"/>
          </a:p>
        </p:txBody>
      </p:sp>
      <p:sp>
        <p:nvSpPr>
          <p:cNvPr id="4" name="Content Placeholder 5"/>
          <p:cNvSpPr>
            <a:spLocks noGrp="1"/>
          </p:cNvSpPr>
          <p:nvPr>
            <p:ph idx="1"/>
          </p:nvPr>
        </p:nvSpPr>
        <p:spPr/>
        <p:txBody>
          <a:bodyPr/>
          <a:lstStyle/>
          <a:p>
            <a:r>
              <a:rPr lang="en-GB" dirty="0" smtClean="0">
                <a:solidFill>
                  <a:schemeClr val="tx1"/>
                </a:solidFill>
              </a:rPr>
              <a:t>Pemetrexed-based CT is only recommended for non-SCC</a:t>
            </a:r>
          </a:p>
          <a:p>
            <a:pPr lvl="1"/>
            <a:r>
              <a:rPr lang="en-GB" dirty="0" smtClean="0">
                <a:solidFill>
                  <a:schemeClr val="tx1"/>
                </a:solidFill>
              </a:rPr>
              <a:t>First line: cisplatin/pemetrexed provided a significant OS benefit of 1.7-3.7 months compared with cisplatin/gemcitabine for non-SCC, whereas SCC had a significantly longer OS of 1.4 months with cisplatin/gemcitabine</a:t>
            </a:r>
            <a:r>
              <a:rPr lang="en-GB" baseline="30000" dirty="0" smtClean="0">
                <a:solidFill>
                  <a:schemeClr val="tx1"/>
                </a:solidFill>
              </a:rPr>
              <a:t>1</a:t>
            </a:r>
          </a:p>
          <a:p>
            <a:pPr lvl="1"/>
            <a:r>
              <a:rPr lang="en-GB" dirty="0" smtClean="0">
                <a:solidFill>
                  <a:schemeClr val="tx1"/>
                </a:solidFill>
              </a:rPr>
              <a:t>Second line: pemetrexed provided an OS advantage for non-SCC </a:t>
            </a:r>
            <a:br>
              <a:rPr lang="en-GB" dirty="0" smtClean="0">
                <a:solidFill>
                  <a:schemeClr val="tx1"/>
                </a:solidFill>
              </a:rPr>
            </a:br>
            <a:r>
              <a:rPr lang="en-GB" dirty="0" smtClean="0">
                <a:solidFill>
                  <a:schemeClr val="tx1"/>
                </a:solidFill>
              </a:rPr>
              <a:t>(HR 0.78, </a:t>
            </a:r>
            <a:r>
              <a:rPr lang="en-GB" i="1" dirty="0" smtClean="0">
                <a:solidFill>
                  <a:schemeClr val="tx1"/>
                </a:solidFill>
              </a:rPr>
              <a:t>P</a:t>
            </a:r>
            <a:r>
              <a:rPr lang="en-GB" dirty="0" smtClean="0">
                <a:solidFill>
                  <a:schemeClr val="tx1"/>
                </a:solidFill>
              </a:rPr>
              <a:t>=0.047), whereas SCC had a shorter OS (HR 1.56; </a:t>
            </a:r>
            <a:r>
              <a:rPr lang="en-GB" i="1" dirty="0" smtClean="0">
                <a:solidFill>
                  <a:schemeClr val="tx1"/>
                </a:solidFill>
              </a:rPr>
              <a:t>P</a:t>
            </a:r>
            <a:r>
              <a:rPr lang="en-GB" dirty="0" smtClean="0">
                <a:solidFill>
                  <a:schemeClr val="tx1"/>
                </a:solidFill>
              </a:rPr>
              <a:t>=0.018) (vs docetaxel)</a:t>
            </a:r>
            <a:r>
              <a:rPr lang="en-GB" baseline="30000" dirty="0" smtClean="0">
                <a:solidFill>
                  <a:schemeClr val="tx1"/>
                </a:solidFill>
              </a:rPr>
              <a:t>2</a:t>
            </a:r>
          </a:p>
          <a:p>
            <a:r>
              <a:rPr lang="en-GB" dirty="0" smtClean="0">
                <a:solidFill>
                  <a:schemeClr val="tx1"/>
                </a:solidFill>
              </a:rPr>
              <a:t>A potential explanation for the different clinical behaviour of pemetrexed is that SCC tumours express higher levels of thymidylate synthase, the main target of pemetrexed, with higher expression levels being associated with resistance</a:t>
            </a:r>
            <a:r>
              <a:rPr lang="en-GB" baseline="30000" dirty="0" smtClean="0">
                <a:solidFill>
                  <a:schemeClr val="tx1"/>
                </a:solidFill>
              </a:rPr>
              <a:t>3,4</a:t>
            </a:r>
          </a:p>
          <a:p>
            <a:pPr lvl="1"/>
            <a:r>
              <a:rPr lang="en-GB" dirty="0" smtClean="0">
                <a:solidFill>
                  <a:schemeClr val="tx1"/>
                </a:solidFill>
              </a:rPr>
              <a:t>As such, pemetrexed-based chemotherapy is not recommended in any setting for SCC</a:t>
            </a:r>
            <a:endParaRPr lang="de-DE" dirty="0" smtClean="0">
              <a:solidFill>
                <a:schemeClr val="tx1"/>
              </a:solidFill>
            </a:endParaRPr>
          </a:p>
          <a:p>
            <a:endParaRPr lang="en-US" dirty="0">
              <a:solidFill>
                <a:schemeClr val="tx1"/>
              </a:solidFill>
            </a:endParaRPr>
          </a:p>
        </p:txBody>
      </p:sp>
      <p:sp>
        <p:nvSpPr>
          <p:cNvPr id="2" name="TextBox 1"/>
          <p:cNvSpPr txBox="1"/>
          <p:nvPr/>
        </p:nvSpPr>
        <p:spPr>
          <a:xfrm>
            <a:off x="209564" y="6359723"/>
            <a:ext cx="9144000" cy="307777"/>
          </a:xfrm>
          <a:prstGeom prst="rect">
            <a:avLst/>
          </a:prstGeom>
          <a:noFill/>
        </p:spPr>
        <p:txBody>
          <a:bodyPr wrap="square" lIns="0" tIns="0" rIns="0" bIns="0" rtlCol="0" anchor="b" anchorCtr="0">
            <a:spAutoFit/>
          </a:bodyPr>
          <a:lstStyle/>
          <a:p>
            <a:r>
              <a:rPr lang="de-DE" sz="1000" dirty="0" smtClean="0"/>
              <a:t>1. Scagliotti </a:t>
            </a:r>
            <a:r>
              <a:rPr lang="de-DE" sz="1000" dirty="0"/>
              <a:t>et al. </a:t>
            </a:r>
            <a:r>
              <a:rPr lang="de-DE" sz="1000" i="1" dirty="0"/>
              <a:t>J Clin </a:t>
            </a:r>
            <a:r>
              <a:rPr lang="de-DE" sz="1000" i="1" dirty="0" smtClean="0"/>
              <a:t>Oncol</a:t>
            </a:r>
            <a:r>
              <a:rPr lang="de-DE" sz="1000" dirty="0" smtClean="0"/>
              <a:t>. 2008;26:3543; 2. Scagliotti </a:t>
            </a:r>
            <a:r>
              <a:rPr lang="de-DE" sz="1000" dirty="0"/>
              <a:t>et al. </a:t>
            </a:r>
            <a:r>
              <a:rPr lang="de-DE" sz="1000" i="1" dirty="0" smtClean="0"/>
              <a:t>Oncologist</a:t>
            </a:r>
            <a:r>
              <a:rPr lang="de-DE" sz="1000" dirty="0" smtClean="0"/>
              <a:t>. 2009;14:253.</a:t>
            </a:r>
            <a:endParaRPr lang="de-DE" sz="1000" dirty="0"/>
          </a:p>
          <a:p>
            <a:r>
              <a:rPr lang="de-DE" sz="1000" dirty="0" smtClean="0"/>
              <a:t>3. Ceppi </a:t>
            </a:r>
            <a:r>
              <a:rPr lang="de-DE" sz="1000" dirty="0"/>
              <a:t>et al. </a:t>
            </a:r>
            <a:r>
              <a:rPr lang="de-DE" sz="1000" i="1" dirty="0" smtClean="0"/>
              <a:t>Cancer</a:t>
            </a:r>
            <a:r>
              <a:rPr lang="de-DE" sz="1000" dirty="0" smtClean="0"/>
              <a:t>. 2006;107:1589; 4. </a:t>
            </a:r>
            <a:r>
              <a:rPr lang="de-DE" sz="1000" dirty="0" err="1" smtClean="0"/>
              <a:t>Shih</a:t>
            </a:r>
            <a:r>
              <a:rPr lang="de-DE" sz="1000" dirty="0" smtClean="0"/>
              <a:t> </a:t>
            </a:r>
            <a:r>
              <a:rPr lang="de-DE" sz="1000" dirty="0"/>
              <a:t>et al. </a:t>
            </a:r>
            <a:r>
              <a:rPr lang="de-DE" sz="1000" i="1" dirty="0"/>
              <a:t>Cancer </a:t>
            </a:r>
            <a:r>
              <a:rPr lang="de-DE" sz="1000" i="1" dirty="0" smtClean="0"/>
              <a:t>Res</a:t>
            </a:r>
            <a:r>
              <a:rPr lang="de-DE" sz="1000" dirty="0" smtClean="0"/>
              <a:t>. 1997;57:1116.</a:t>
            </a:r>
            <a:endParaRPr lang="de-DE" sz="1000" dirty="0"/>
          </a:p>
        </p:txBody>
      </p:sp>
    </p:spTree>
    <p:extLst>
      <p:ext uri="{BB962C8B-B14F-4D97-AF65-F5344CB8AC3E}">
        <p14:creationId xmlns:p14="http://schemas.microsoft.com/office/powerpoint/2010/main" val="11870112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z="2700" dirty="0" smtClean="0"/>
              <a:t>Second-Line Treatment of Metastatic SCC of the Lung:</a:t>
            </a:r>
            <a:br>
              <a:rPr lang="en-GB" sz="2700" dirty="0" smtClean="0"/>
            </a:br>
            <a:r>
              <a:rPr lang="en-US" sz="2700" dirty="0" smtClean="0"/>
              <a:t>NCCN Guidelines</a:t>
            </a:r>
            <a:endParaRPr lang="en-US" sz="2700" dirty="0"/>
          </a:p>
        </p:txBody>
      </p:sp>
      <p:pic>
        <p:nvPicPr>
          <p:cNvPr id="5" name="Picture 4" descr="Screen Shot 2015-03-09 at 7.37.57 PM.png"/>
          <p:cNvPicPr>
            <a:picLocks noChangeAspect="1"/>
          </p:cNvPicPr>
          <p:nvPr/>
        </p:nvPicPr>
        <p:blipFill rotWithShape="1">
          <a:blip r:embed="rId2"/>
          <a:srcRect t="-1" b="677"/>
          <a:stretch/>
        </p:blipFill>
        <p:spPr>
          <a:xfrm>
            <a:off x="0" y="1600200"/>
            <a:ext cx="9144000" cy="4008120"/>
          </a:xfrm>
          <a:prstGeom prst="rect">
            <a:avLst/>
          </a:prstGeom>
        </p:spPr>
      </p:pic>
      <p:sp>
        <p:nvSpPr>
          <p:cNvPr id="6" name="TextBox 5"/>
          <p:cNvSpPr txBox="1"/>
          <p:nvPr/>
        </p:nvSpPr>
        <p:spPr>
          <a:xfrm>
            <a:off x="101600" y="6485330"/>
            <a:ext cx="8784500" cy="246221"/>
          </a:xfrm>
          <a:prstGeom prst="rect">
            <a:avLst/>
          </a:prstGeom>
          <a:noFill/>
        </p:spPr>
        <p:txBody>
          <a:bodyPr wrap="square" rtlCol="0">
            <a:spAutoFit/>
          </a:bodyPr>
          <a:lstStyle/>
          <a:p>
            <a:r>
              <a:rPr lang="en-US" sz="1000" dirty="0" smtClean="0">
                <a:solidFill>
                  <a:srgbClr val="000000"/>
                </a:solidFill>
              </a:rPr>
              <a:t>NCCN Clinical Practice Guidelines. NSCLC. Version 6.2015.</a:t>
            </a:r>
            <a:endParaRPr lang="en-US" sz="1000" dirty="0">
              <a:solidFill>
                <a:srgbClr val="000000"/>
              </a:solidFill>
            </a:endParaRPr>
          </a:p>
        </p:txBody>
      </p:sp>
      <p:sp>
        <p:nvSpPr>
          <p:cNvPr id="3" name="Rectangle 2"/>
          <p:cNvSpPr/>
          <p:nvPr/>
        </p:nvSpPr>
        <p:spPr bwMode="auto">
          <a:xfrm>
            <a:off x="6008914" y="1600200"/>
            <a:ext cx="3051959" cy="2378034"/>
          </a:xfrm>
          <a:prstGeom prst="rect">
            <a:avLst/>
          </a:prstGeom>
          <a:noFill/>
          <a:ln w="38100" cap="flat" cmpd="sng" algn="ctr">
            <a:solidFill>
              <a:schemeClr val="accent2"/>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de-DE" sz="1800" b="1" i="0" u="none" strike="noStrike" cap="none" normalizeH="0" baseline="0" smtClean="0">
              <a:ln>
                <a:noFill/>
              </a:ln>
              <a:solidFill>
                <a:schemeClr val="tx1"/>
              </a:solidFill>
              <a:effectLst/>
              <a:latin typeface="Arial" pitchFamily="34" charset="0"/>
              <a:cs typeface="Arial" pitchFamily="34" charset="0"/>
            </a:endParaRPr>
          </a:p>
        </p:txBody>
      </p:sp>
    </p:spTree>
    <p:extLst>
      <p:ext uri="{BB962C8B-B14F-4D97-AF65-F5344CB8AC3E}">
        <p14:creationId xmlns:p14="http://schemas.microsoft.com/office/powerpoint/2010/main" val="42801702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chor="ctr"/>
          <a:lstStyle/>
          <a:p>
            <a:r>
              <a:rPr lang="en-GB" sz="2700" dirty="0" smtClean="0"/>
              <a:t>Second-Line Treatment of Metastatic SCC of the Lung:</a:t>
            </a:r>
            <a:br>
              <a:rPr lang="en-GB" sz="2700" dirty="0" smtClean="0"/>
            </a:br>
            <a:r>
              <a:rPr lang="en-GB" sz="2700" dirty="0" smtClean="0"/>
              <a:t>ESMO Guidelines</a:t>
            </a:r>
            <a:endParaRPr lang="en-GB" sz="2700" dirty="0"/>
          </a:p>
        </p:txBody>
      </p:sp>
      <p:sp>
        <p:nvSpPr>
          <p:cNvPr id="41" name="Rounded Rectangle 40"/>
          <p:cNvSpPr/>
          <p:nvPr/>
        </p:nvSpPr>
        <p:spPr bwMode="auto">
          <a:xfrm>
            <a:off x="685800" y="4020547"/>
            <a:ext cx="2514600" cy="1327354"/>
          </a:xfrm>
          <a:prstGeom prst="roundRect">
            <a:avLst>
              <a:gd name="adj" fmla="val 9326"/>
            </a:avLst>
          </a:prstGeom>
          <a:noFill/>
          <a:ln w="38100" cap="flat" cmpd="sng" algn="ctr">
            <a:solidFill>
              <a:schemeClr val="accent2"/>
            </a:solidFill>
            <a:prstDash val="solid"/>
            <a:round/>
            <a:headEnd type="none" w="med" len="med"/>
            <a:tailEnd type="none" w="med" len="med"/>
          </a:ln>
          <a:effectLst/>
        </p:spPr>
        <p:txBody>
          <a:bodyPr anchor="ctr"/>
          <a:lstStyle/>
          <a:p>
            <a:pPr algn="ctr" eaLnBrk="0" fontAlgn="base" hangingPunct="0">
              <a:spcBef>
                <a:spcPct val="0"/>
              </a:spcBef>
              <a:spcAft>
                <a:spcPct val="0"/>
              </a:spcAft>
              <a:defRPr/>
            </a:pPr>
            <a:endParaRPr lang="en-GB" sz="1200" b="1" dirty="0">
              <a:solidFill>
                <a:srgbClr val="000000"/>
              </a:solidFill>
            </a:endParaRPr>
          </a:p>
        </p:txBody>
      </p:sp>
      <p:sp>
        <p:nvSpPr>
          <p:cNvPr id="12" name="TextBox 11"/>
          <p:cNvSpPr txBox="1"/>
          <p:nvPr/>
        </p:nvSpPr>
        <p:spPr>
          <a:xfrm>
            <a:off x="734960" y="3372611"/>
            <a:ext cx="810333" cy="307777"/>
          </a:xfrm>
          <a:prstGeom prst="rect">
            <a:avLst/>
          </a:prstGeom>
          <a:solidFill>
            <a:schemeClr val="bg2">
              <a:lumMod val="75000"/>
            </a:schemeClr>
          </a:solidFill>
        </p:spPr>
        <p:txBody>
          <a:bodyPr wrap="square" lIns="45720" rIns="45720" rtlCol="0">
            <a:spAutoFit/>
          </a:bodyPr>
          <a:lstStyle/>
          <a:p>
            <a:r>
              <a:rPr lang="en-US" sz="1400" dirty="0" smtClean="0"/>
              <a:t>1st-Line</a:t>
            </a:r>
            <a:endParaRPr lang="en-US" sz="1400" dirty="0"/>
          </a:p>
        </p:txBody>
      </p:sp>
      <p:sp>
        <p:nvSpPr>
          <p:cNvPr id="8" name="Rounded Rectangle 7"/>
          <p:cNvSpPr/>
          <p:nvPr/>
        </p:nvSpPr>
        <p:spPr bwMode="auto">
          <a:xfrm>
            <a:off x="4850429" y="2178093"/>
            <a:ext cx="1502663" cy="590868"/>
          </a:xfrm>
          <a:prstGeom prst="roundRect">
            <a:avLst/>
          </a:prstGeom>
          <a:solidFill>
            <a:schemeClr val="bg2"/>
          </a:solidFill>
          <a:ln w="6350" cap="flat" cmpd="sng" algn="ctr">
            <a:noFill/>
            <a:prstDash val="solid"/>
            <a:round/>
            <a:headEnd type="none" w="med" len="med"/>
            <a:tailEnd type="none" w="med" len="med"/>
          </a:ln>
          <a:effectLst/>
        </p:spPr>
        <p:txBody>
          <a:bodyPr lIns="45720" rIns="45720" anchor="ctr"/>
          <a:lstStyle/>
          <a:p>
            <a:pPr algn="ctr" eaLnBrk="0" fontAlgn="base" hangingPunct="0">
              <a:spcBef>
                <a:spcPct val="0"/>
              </a:spcBef>
              <a:spcAft>
                <a:spcPct val="0"/>
              </a:spcAft>
              <a:defRPr/>
            </a:pPr>
            <a:r>
              <a:rPr lang="en-GB" sz="1200" b="1" dirty="0" smtClean="0">
                <a:solidFill>
                  <a:srgbClr val="000000"/>
                </a:solidFill>
              </a:rPr>
              <a:t>EGFR-mutation negative/unknown</a:t>
            </a:r>
            <a:endParaRPr lang="en-GB" sz="1200" b="1" dirty="0">
              <a:solidFill>
                <a:srgbClr val="000000"/>
              </a:solidFill>
            </a:endParaRPr>
          </a:p>
        </p:txBody>
      </p:sp>
      <p:sp>
        <p:nvSpPr>
          <p:cNvPr id="9" name="Rounded Rectangle 8"/>
          <p:cNvSpPr/>
          <p:nvPr/>
        </p:nvSpPr>
        <p:spPr bwMode="auto">
          <a:xfrm>
            <a:off x="6441034" y="2178093"/>
            <a:ext cx="1613062" cy="590868"/>
          </a:xfrm>
          <a:prstGeom prst="roundRect">
            <a:avLst/>
          </a:prstGeom>
          <a:solidFill>
            <a:schemeClr val="accent5">
              <a:lumMod val="40000"/>
              <a:lumOff val="60000"/>
            </a:schemeClr>
          </a:solidFill>
          <a:ln w="6350" cap="flat" cmpd="sng" algn="ctr">
            <a:noFill/>
            <a:prstDash val="solid"/>
            <a:round/>
            <a:headEnd type="none" w="med" len="med"/>
            <a:tailEnd type="none" w="med" len="med"/>
          </a:ln>
          <a:effectLst/>
        </p:spPr>
        <p:txBody>
          <a:bodyPr anchor="ctr"/>
          <a:lstStyle/>
          <a:p>
            <a:pPr algn="ctr" eaLnBrk="0" fontAlgn="base" hangingPunct="0">
              <a:spcBef>
                <a:spcPct val="0"/>
              </a:spcBef>
              <a:spcAft>
                <a:spcPct val="0"/>
              </a:spcAft>
              <a:defRPr/>
            </a:pPr>
            <a:r>
              <a:rPr lang="en-GB" sz="1400" b="1" dirty="0" smtClean="0">
                <a:solidFill>
                  <a:srgbClr val="000000"/>
                </a:solidFill>
              </a:rPr>
              <a:t>EGFR-mutation </a:t>
            </a:r>
            <a:r>
              <a:rPr lang="en-GB" sz="1400" b="1" dirty="0">
                <a:solidFill>
                  <a:srgbClr val="000000"/>
                </a:solidFill>
              </a:rPr>
              <a:t>positive</a:t>
            </a:r>
          </a:p>
        </p:txBody>
      </p:sp>
      <p:sp>
        <p:nvSpPr>
          <p:cNvPr id="46" name="Rectangle 45"/>
          <p:cNvSpPr/>
          <p:nvPr/>
        </p:nvSpPr>
        <p:spPr>
          <a:xfrm>
            <a:off x="4560804" y="1279481"/>
            <a:ext cx="2209998" cy="584775"/>
          </a:xfrm>
          <a:prstGeom prst="rect">
            <a:avLst/>
          </a:prstGeom>
        </p:spPr>
        <p:txBody>
          <a:bodyPr>
            <a:spAutoFit/>
          </a:bodyPr>
          <a:lstStyle/>
          <a:p>
            <a:pPr algn="ctr" eaLnBrk="0" fontAlgn="base" hangingPunct="0">
              <a:spcBef>
                <a:spcPct val="0"/>
              </a:spcBef>
              <a:spcAft>
                <a:spcPct val="0"/>
              </a:spcAft>
              <a:defRPr/>
            </a:pPr>
            <a:r>
              <a:rPr lang="en-GB" sz="1600" b="1" dirty="0" smtClean="0">
                <a:solidFill>
                  <a:srgbClr val="000000"/>
                </a:solidFill>
              </a:rPr>
              <a:t>Nonsquamous </a:t>
            </a:r>
            <a:r>
              <a:rPr lang="en-GB" sz="1600" b="1" dirty="0">
                <a:solidFill>
                  <a:srgbClr val="000000"/>
                </a:solidFill>
              </a:rPr>
              <a:t>cell carcinoma</a:t>
            </a:r>
          </a:p>
        </p:txBody>
      </p:sp>
      <p:sp>
        <p:nvSpPr>
          <p:cNvPr id="53" name="Rounded Rectangle 52"/>
          <p:cNvSpPr/>
          <p:nvPr/>
        </p:nvSpPr>
        <p:spPr bwMode="auto">
          <a:xfrm>
            <a:off x="3267347" y="2178093"/>
            <a:ext cx="1461731" cy="590868"/>
          </a:xfrm>
          <a:prstGeom prst="roundRect">
            <a:avLst/>
          </a:prstGeom>
          <a:solidFill>
            <a:srgbClr val="C7A2E3"/>
          </a:solidFill>
          <a:ln w="6350" cap="flat" cmpd="sng" algn="ctr">
            <a:noFill/>
            <a:prstDash val="solid"/>
            <a:round/>
            <a:headEnd type="none" w="med" len="med"/>
            <a:tailEnd type="none" w="med" len="med"/>
          </a:ln>
          <a:effectLst/>
        </p:spPr>
        <p:txBody>
          <a:bodyPr anchor="ctr"/>
          <a:lstStyle/>
          <a:p>
            <a:pPr algn="ctr" eaLnBrk="0" fontAlgn="base" hangingPunct="0">
              <a:spcBef>
                <a:spcPct val="0"/>
              </a:spcBef>
              <a:spcAft>
                <a:spcPct val="0"/>
              </a:spcAft>
              <a:defRPr/>
            </a:pPr>
            <a:r>
              <a:rPr lang="en-GB" sz="1400" b="1" dirty="0" smtClean="0"/>
              <a:t>ALK-rearranged</a:t>
            </a:r>
            <a:endParaRPr lang="en-GB" sz="1400" b="1" dirty="0"/>
          </a:p>
        </p:txBody>
      </p:sp>
      <p:sp>
        <p:nvSpPr>
          <p:cNvPr id="45" name="Rectangle 44"/>
          <p:cNvSpPr/>
          <p:nvPr/>
        </p:nvSpPr>
        <p:spPr>
          <a:xfrm>
            <a:off x="1261624" y="1413620"/>
            <a:ext cx="2209998" cy="565333"/>
          </a:xfrm>
          <a:prstGeom prst="rect">
            <a:avLst/>
          </a:prstGeom>
        </p:spPr>
        <p:txBody>
          <a:bodyPr>
            <a:spAutoFit/>
          </a:bodyPr>
          <a:lstStyle/>
          <a:p>
            <a:pPr algn="ctr" eaLnBrk="0" fontAlgn="base" hangingPunct="0">
              <a:spcBef>
                <a:spcPct val="0"/>
              </a:spcBef>
              <a:spcAft>
                <a:spcPct val="0"/>
              </a:spcAft>
              <a:defRPr/>
            </a:pPr>
            <a:r>
              <a:rPr lang="en-GB" sz="1600" b="1" dirty="0">
                <a:solidFill>
                  <a:srgbClr val="000000"/>
                </a:solidFill>
              </a:rPr>
              <a:t>S</a:t>
            </a:r>
            <a:r>
              <a:rPr lang="en-GB" sz="1600" b="1" dirty="0" smtClean="0">
                <a:solidFill>
                  <a:srgbClr val="000000"/>
                </a:solidFill>
              </a:rPr>
              <a:t>quamous </a:t>
            </a:r>
            <a:r>
              <a:rPr lang="en-GB" sz="1600" b="1" dirty="0">
                <a:solidFill>
                  <a:srgbClr val="000000"/>
                </a:solidFill>
              </a:rPr>
              <a:t>cell carcinoma</a:t>
            </a:r>
          </a:p>
        </p:txBody>
      </p:sp>
      <p:cxnSp>
        <p:nvCxnSpPr>
          <p:cNvPr id="49" name="Straight Arrow Connector 48"/>
          <p:cNvCxnSpPr/>
          <p:nvPr/>
        </p:nvCxnSpPr>
        <p:spPr>
          <a:xfrm>
            <a:off x="2366623" y="2004856"/>
            <a:ext cx="0" cy="1237599"/>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51" name="Rounded Rectangle 50"/>
          <p:cNvSpPr/>
          <p:nvPr/>
        </p:nvSpPr>
        <p:spPr bwMode="auto">
          <a:xfrm>
            <a:off x="3267347" y="3255947"/>
            <a:ext cx="1461731" cy="590868"/>
          </a:xfrm>
          <a:prstGeom prst="roundRect">
            <a:avLst/>
          </a:prstGeom>
          <a:solidFill>
            <a:srgbClr val="C7A2E3"/>
          </a:solidFill>
          <a:ln w="6350" cap="flat" cmpd="sng" algn="ctr">
            <a:noFill/>
            <a:prstDash val="solid"/>
            <a:round/>
            <a:headEnd type="none" w="med" len="med"/>
            <a:tailEnd type="none" w="med" len="med"/>
          </a:ln>
          <a:effectLst/>
        </p:spPr>
        <p:txBody>
          <a:bodyPr anchor="ctr"/>
          <a:lstStyle/>
          <a:p>
            <a:pPr algn="ctr" eaLnBrk="0" fontAlgn="base" hangingPunct="0">
              <a:spcBef>
                <a:spcPct val="0"/>
              </a:spcBef>
              <a:spcAft>
                <a:spcPct val="0"/>
              </a:spcAft>
              <a:defRPr/>
            </a:pPr>
            <a:r>
              <a:rPr lang="en-GB" sz="1400" b="1" dirty="0" smtClean="0"/>
              <a:t>ALK TKI</a:t>
            </a:r>
            <a:endParaRPr lang="en-GB" sz="1400" b="1" dirty="0"/>
          </a:p>
        </p:txBody>
      </p:sp>
      <p:sp>
        <p:nvSpPr>
          <p:cNvPr id="61" name="Rounded Rectangle 60"/>
          <p:cNvSpPr/>
          <p:nvPr/>
        </p:nvSpPr>
        <p:spPr bwMode="auto">
          <a:xfrm>
            <a:off x="6441034" y="3255947"/>
            <a:ext cx="1613062" cy="590868"/>
          </a:xfrm>
          <a:prstGeom prst="roundRect">
            <a:avLst/>
          </a:prstGeom>
          <a:solidFill>
            <a:schemeClr val="accent5">
              <a:lumMod val="40000"/>
              <a:lumOff val="60000"/>
            </a:schemeClr>
          </a:solidFill>
          <a:ln w="6350" cap="flat" cmpd="sng" algn="ctr">
            <a:noFill/>
            <a:prstDash val="solid"/>
            <a:round/>
            <a:headEnd type="none" w="med" len="med"/>
            <a:tailEnd type="none" w="med" len="med"/>
          </a:ln>
          <a:effectLst/>
        </p:spPr>
        <p:txBody>
          <a:bodyPr anchor="ctr"/>
          <a:lstStyle/>
          <a:p>
            <a:pPr algn="ctr" eaLnBrk="0" fontAlgn="base" hangingPunct="0">
              <a:spcBef>
                <a:spcPct val="0"/>
              </a:spcBef>
              <a:spcAft>
                <a:spcPct val="0"/>
              </a:spcAft>
              <a:defRPr/>
            </a:pPr>
            <a:r>
              <a:rPr lang="en-GB" sz="1400" b="1" dirty="0" smtClean="0">
                <a:solidFill>
                  <a:srgbClr val="000000"/>
                </a:solidFill>
              </a:rPr>
              <a:t>EGFR TKI</a:t>
            </a:r>
            <a:endParaRPr lang="en-GB" sz="1400" b="1" dirty="0">
              <a:solidFill>
                <a:srgbClr val="000000"/>
              </a:solidFill>
            </a:endParaRPr>
          </a:p>
        </p:txBody>
      </p:sp>
      <p:sp>
        <p:nvSpPr>
          <p:cNvPr id="64" name="Rounded Rectangle 63"/>
          <p:cNvSpPr/>
          <p:nvPr/>
        </p:nvSpPr>
        <p:spPr bwMode="auto">
          <a:xfrm>
            <a:off x="1599949" y="3255947"/>
            <a:ext cx="1461731" cy="590868"/>
          </a:xfrm>
          <a:prstGeom prst="roundRect">
            <a:avLst/>
          </a:prstGeom>
          <a:solidFill>
            <a:srgbClr val="C7A2E3"/>
          </a:solidFill>
          <a:ln w="6350" cap="flat" cmpd="sng" algn="ctr">
            <a:noFill/>
            <a:prstDash val="solid"/>
            <a:round/>
            <a:headEnd type="none" w="med" len="med"/>
            <a:tailEnd type="none" w="med" len="med"/>
          </a:ln>
          <a:effectLst/>
        </p:spPr>
        <p:txBody>
          <a:bodyPr anchor="ctr"/>
          <a:lstStyle/>
          <a:p>
            <a:pPr algn="ctr" eaLnBrk="0" fontAlgn="base" hangingPunct="0">
              <a:spcBef>
                <a:spcPct val="0"/>
              </a:spcBef>
              <a:spcAft>
                <a:spcPct val="0"/>
              </a:spcAft>
              <a:defRPr/>
            </a:pPr>
            <a:r>
              <a:rPr lang="en-GB" sz="1400" b="1" dirty="0" smtClean="0"/>
              <a:t>Cisplatin + </a:t>
            </a:r>
            <a:br>
              <a:rPr lang="en-GB" sz="1400" b="1" dirty="0" smtClean="0"/>
            </a:br>
            <a:r>
              <a:rPr lang="en-GB" sz="1400" b="1" dirty="0" smtClean="0"/>
              <a:t>3rd-gen CT</a:t>
            </a:r>
            <a:endParaRPr lang="en-GB" sz="1400" b="1" dirty="0"/>
          </a:p>
        </p:txBody>
      </p:sp>
      <p:sp>
        <p:nvSpPr>
          <p:cNvPr id="22" name="Rounded Rectangle 21"/>
          <p:cNvSpPr/>
          <p:nvPr/>
        </p:nvSpPr>
        <p:spPr bwMode="auto">
          <a:xfrm>
            <a:off x="1592540" y="4166335"/>
            <a:ext cx="1461731" cy="590868"/>
          </a:xfrm>
          <a:prstGeom prst="roundRect">
            <a:avLst/>
          </a:prstGeom>
          <a:solidFill>
            <a:srgbClr val="C7A2E3"/>
          </a:solidFill>
          <a:ln w="6350" cap="flat" cmpd="sng" algn="ctr">
            <a:noFill/>
            <a:prstDash val="solid"/>
            <a:round/>
            <a:headEnd type="none" w="med" len="med"/>
            <a:tailEnd type="none" w="med" len="med"/>
          </a:ln>
          <a:effectLst/>
        </p:spPr>
        <p:txBody>
          <a:bodyPr anchor="ctr"/>
          <a:lstStyle/>
          <a:p>
            <a:pPr algn="ctr"/>
            <a:r>
              <a:rPr lang="en-GB" sz="1400" b="1" dirty="0"/>
              <a:t>Docetaxel or EGFR TKI</a:t>
            </a:r>
          </a:p>
        </p:txBody>
      </p:sp>
      <p:sp>
        <p:nvSpPr>
          <p:cNvPr id="24" name="TextBox 23"/>
          <p:cNvSpPr txBox="1"/>
          <p:nvPr/>
        </p:nvSpPr>
        <p:spPr>
          <a:xfrm>
            <a:off x="734960" y="4312325"/>
            <a:ext cx="810333" cy="307777"/>
          </a:xfrm>
          <a:prstGeom prst="rect">
            <a:avLst/>
          </a:prstGeom>
          <a:solidFill>
            <a:schemeClr val="bg2">
              <a:lumMod val="75000"/>
            </a:schemeClr>
          </a:solidFill>
        </p:spPr>
        <p:txBody>
          <a:bodyPr wrap="square" lIns="45720" rIns="45720" rtlCol="0">
            <a:spAutoFit/>
          </a:bodyPr>
          <a:lstStyle/>
          <a:p>
            <a:r>
              <a:rPr lang="en-US" sz="1400" dirty="0" smtClean="0"/>
              <a:t>2nd-Line</a:t>
            </a:r>
            <a:endParaRPr lang="en-US" sz="1400" dirty="0"/>
          </a:p>
        </p:txBody>
      </p:sp>
      <p:sp>
        <p:nvSpPr>
          <p:cNvPr id="26" name="Rounded Rectangle 25"/>
          <p:cNvSpPr/>
          <p:nvPr/>
        </p:nvSpPr>
        <p:spPr bwMode="auto">
          <a:xfrm>
            <a:off x="6439416" y="4161565"/>
            <a:ext cx="1064188" cy="1810262"/>
          </a:xfrm>
          <a:prstGeom prst="roundRect">
            <a:avLst>
              <a:gd name="adj" fmla="val 11905"/>
            </a:avLst>
          </a:prstGeom>
          <a:solidFill>
            <a:schemeClr val="accent5">
              <a:lumMod val="40000"/>
              <a:lumOff val="60000"/>
            </a:schemeClr>
          </a:solidFill>
          <a:ln w="9525" cap="flat" cmpd="sng" algn="ctr">
            <a:noFill/>
            <a:prstDash val="solid"/>
            <a:round/>
            <a:headEnd type="none" w="med" len="med"/>
            <a:tailEnd type="none" w="med" len="med"/>
          </a:ln>
          <a:effectLst/>
        </p:spPr>
        <p:txBody>
          <a:bodyPr anchor="ctr"/>
          <a:lstStyle/>
          <a:p>
            <a:pPr algn="ctr" eaLnBrk="0" fontAlgn="base" hangingPunct="0">
              <a:spcBef>
                <a:spcPct val="0"/>
              </a:spcBef>
              <a:spcAft>
                <a:spcPct val="0"/>
              </a:spcAft>
              <a:defRPr/>
            </a:pPr>
            <a:r>
              <a:rPr lang="en-GB" sz="1400" b="1" dirty="0">
                <a:solidFill>
                  <a:srgbClr val="000000"/>
                </a:solidFill>
              </a:rPr>
              <a:t>EGFR </a:t>
            </a:r>
            <a:r>
              <a:rPr lang="en-GB" sz="1400" b="1" dirty="0" smtClean="0">
                <a:solidFill>
                  <a:srgbClr val="000000"/>
                </a:solidFill>
              </a:rPr>
              <a:t>TKI</a:t>
            </a:r>
            <a:endParaRPr lang="en-GB" sz="1400" b="1" dirty="0">
              <a:solidFill>
                <a:srgbClr val="000000"/>
              </a:solidFill>
            </a:endParaRPr>
          </a:p>
        </p:txBody>
      </p:sp>
      <p:sp>
        <p:nvSpPr>
          <p:cNvPr id="30" name="Rounded Rectangle 29"/>
          <p:cNvSpPr/>
          <p:nvPr/>
        </p:nvSpPr>
        <p:spPr bwMode="auto">
          <a:xfrm>
            <a:off x="7612096" y="4161565"/>
            <a:ext cx="1036604" cy="1810262"/>
          </a:xfrm>
          <a:prstGeom prst="roundRect">
            <a:avLst>
              <a:gd name="adj" fmla="val 12302"/>
            </a:avLst>
          </a:prstGeom>
          <a:solidFill>
            <a:schemeClr val="accent5">
              <a:lumMod val="40000"/>
              <a:lumOff val="60000"/>
            </a:schemeClr>
          </a:solidFill>
          <a:ln w="9525" cap="flat" cmpd="sng" algn="ctr">
            <a:noFill/>
            <a:prstDash val="solid"/>
            <a:round/>
            <a:headEnd type="none" w="med" len="med"/>
            <a:tailEnd type="none" w="med" len="med"/>
          </a:ln>
          <a:effectLst/>
        </p:spPr>
        <p:txBody>
          <a:bodyPr anchor="ctr"/>
          <a:lstStyle/>
          <a:p>
            <a:pPr algn="ctr" eaLnBrk="0" fontAlgn="base" hangingPunct="0">
              <a:spcBef>
                <a:spcPct val="0"/>
              </a:spcBef>
              <a:spcAft>
                <a:spcPct val="0"/>
              </a:spcAft>
            </a:pPr>
            <a:endParaRPr lang="en-GB" sz="1400" b="1" dirty="0" smtClean="0">
              <a:solidFill>
                <a:srgbClr val="000000"/>
              </a:solidFill>
            </a:endParaRPr>
          </a:p>
          <a:p>
            <a:pPr algn="ctr" eaLnBrk="0" fontAlgn="base" hangingPunct="0">
              <a:spcBef>
                <a:spcPct val="0"/>
              </a:spcBef>
              <a:spcAft>
                <a:spcPct val="0"/>
              </a:spcAft>
            </a:pPr>
            <a:r>
              <a:rPr lang="en-GB" sz="1400" b="1" dirty="0" smtClean="0">
                <a:solidFill>
                  <a:srgbClr val="000000"/>
                </a:solidFill>
              </a:rPr>
              <a:t>Platinum </a:t>
            </a:r>
            <a:r>
              <a:rPr lang="en-GB" sz="1400" b="1" dirty="0">
                <a:solidFill>
                  <a:srgbClr val="000000"/>
                </a:solidFill>
              </a:rPr>
              <a:t>doublet</a:t>
            </a:r>
          </a:p>
        </p:txBody>
      </p:sp>
      <p:sp>
        <p:nvSpPr>
          <p:cNvPr id="31" name="TextBox 30"/>
          <p:cNvSpPr txBox="1"/>
          <p:nvPr/>
        </p:nvSpPr>
        <p:spPr>
          <a:xfrm>
            <a:off x="6357592" y="4146485"/>
            <a:ext cx="1234633" cy="461665"/>
          </a:xfrm>
          <a:prstGeom prst="rect">
            <a:avLst/>
          </a:prstGeom>
          <a:noFill/>
        </p:spPr>
        <p:txBody>
          <a:bodyPr wrap="none" rtlCol="0">
            <a:spAutoFit/>
          </a:bodyPr>
          <a:lstStyle/>
          <a:p>
            <a:pPr algn="ctr"/>
            <a:r>
              <a:rPr lang="en-GB" sz="1200" b="1" dirty="0" smtClean="0"/>
              <a:t>Prior</a:t>
            </a:r>
          </a:p>
          <a:p>
            <a:pPr algn="ctr"/>
            <a:r>
              <a:rPr lang="en-GB" sz="1200" b="1" dirty="0" smtClean="0"/>
              <a:t>chemotherapy</a:t>
            </a:r>
            <a:endParaRPr lang="en-GB" sz="1200" b="1" dirty="0"/>
          </a:p>
        </p:txBody>
      </p:sp>
      <p:sp>
        <p:nvSpPr>
          <p:cNvPr id="33" name="TextBox 32"/>
          <p:cNvSpPr txBox="1"/>
          <p:nvPr/>
        </p:nvSpPr>
        <p:spPr>
          <a:xfrm>
            <a:off x="7612096" y="4120082"/>
            <a:ext cx="978451" cy="461665"/>
          </a:xfrm>
          <a:prstGeom prst="rect">
            <a:avLst/>
          </a:prstGeom>
          <a:noFill/>
        </p:spPr>
        <p:txBody>
          <a:bodyPr wrap="square" rtlCol="0">
            <a:spAutoFit/>
          </a:bodyPr>
          <a:lstStyle/>
          <a:p>
            <a:pPr algn="ctr"/>
            <a:r>
              <a:rPr lang="en-GB" sz="1200" b="1" dirty="0" smtClean="0"/>
              <a:t>Prior </a:t>
            </a:r>
          </a:p>
          <a:p>
            <a:pPr algn="ctr"/>
            <a:r>
              <a:rPr lang="en-GB" sz="1200" b="1" dirty="0" smtClean="0"/>
              <a:t>EGFR TKI</a:t>
            </a:r>
            <a:endParaRPr lang="en-GB" sz="1200" b="1" dirty="0"/>
          </a:p>
        </p:txBody>
      </p:sp>
      <p:sp>
        <p:nvSpPr>
          <p:cNvPr id="43" name="Rounded Rectangle 42"/>
          <p:cNvSpPr/>
          <p:nvPr/>
        </p:nvSpPr>
        <p:spPr bwMode="auto">
          <a:xfrm>
            <a:off x="3265766" y="4166335"/>
            <a:ext cx="1461731" cy="1805491"/>
          </a:xfrm>
          <a:prstGeom prst="roundRect">
            <a:avLst/>
          </a:prstGeom>
          <a:solidFill>
            <a:srgbClr val="C7A2E3"/>
          </a:solidFill>
          <a:ln w="6350" cap="flat" cmpd="sng" algn="ctr">
            <a:noFill/>
            <a:prstDash val="solid"/>
            <a:round/>
            <a:headEnd type="none" w="med" len="med"/>
            <a:tailEnd type="none" w="med" len="med"/>
          </a:ln>
          <a:effectLst/>
        </p:spPr>
        <p:txBody>
          <a:bodyPr anchor="ctr"/>
          <a:lstStyle/>
          <a:p>
            <a:pPr algn="ctr" eaLnBrk="0" fontAlgn="base" hangingPunct="0">
              <a:spcBef>
                <a:spcPct val="0"/>
              </a:spcBef>
              <a:spcAft>
                <a:spcPct val="0"/>
              </a:spcAft>
              <a:defRPr/>
            </a:pPr>
            <a:endParaRPr lang="en-GB" sz="1400" b="1" dirty="0">
              <a:solidFill>
                <a:srgbClr val="000000"/>
              </a:solidFill>
            </a:endParaRPr>
          </a:p>
        </p:txBody>
      </p:sp>
      <p:sp>
        <p:nvSpPr>
          <p:cNvPr id="44" name="TextBox 43"/>
          <p:cNvSpPr txBox="1"/>
          <p:nvPr/>
        </p:nvSpPr>
        <p:spPr>
          <a:xfrm>
            <a:off x="3289008" y="4162030"/>
            <a:ext cx="1418410" cy="646331"/>
          </a:xfrm>
          <a:prstGeom prst="rect">
            <a:avLst/>
          </a:prstGeom>
          <a:noFill/>
        </p:spPr>
        <p:txBody>
          <a:bodyPr wrap="square" rtlCol="0">
            <a:spAutoFit/>
          </a:bodyPr>
          <a:lstStyle/>
          <a:p>
            <a:pPr algn="ctr"/>
            <a:r>
              <a:rPr lang="en-GB" sz="1200" b="1" dirty="0" smtClean="0"/>
              <a:t>Prior platinum- based treatment</a:t>
            </a:r>
            <a:endParaRPr lang="en-GB" sz="1200" b="1" dirty="0"/>
          </a:p>
          <a:p>
            <a:pPr algn="ctr"/>
            <a:endParaRPr lang="en-GB" sz="1200" b="1" dirty="0" smtClean="0"/>
          </a:p>
        </p:txBody>
      </p:sp>
      <p:sp>
        <p:nvSpPr>
          <p:cNvPr id="47" name="Rectangle 46"/>
          <p:cNvSpPr/>
          <p:nvPr/>
        </p:nvSpPr>
        <p:spPr>
          <a:xfrm>
            <a:off x="3265766" y="4657868"/>
            <a:ext cx="1461731" cy="1130668"/>
          </a:xfrm>
          <a:prstGeom prst="rect">
            <a:avLst/>
          </a:prstGeom>
        </p:spPr>
        <p:txBody>
          <a:bodyPr wrap="square">
            <a:spAutoFit/>
          </a:bodyPr>
          <a:lstStyle/>
          <a:p>
            <a:pPr algn="ctr" eaLnBrk="0" fontAlgn="base" hangingPunct="0">
              <a:spcBef>
                <a:spcPct val="0"/>
              </a:spcBef>
              <a:spcAft>
                <a:spcPct val="0"/>
              </a:spcAft>
            </a:pPr>
            <a:r>
              <a:rPr lang="en-GB" sz="1400" b="1" dirty="0">
                <a:solidFill>
                  <a:srgbClr val="000000"/>
                </a:solidFill>
              </a:rPr>
              <a:t>Crizotinib</a:t>
            </a:r>
          </a:p>
          <a:p>
            <a:pPr algn="ctr" eaLnBrk="0" fontAlgn="base" hangingPunct="0">
              <a:spcBef>
                <a:spcPct val="0"/>
              </a:spcBef>
              <a:spcAft>
                <a:spcPct val="0"/>
              </a:spcAft>
            </a:pPr>
            <a:endParaRPr lang="en-GB" sz="1400" b="1" dirty="0">
              <a:solidFill>
                <a:srgbClr val="000000"/>
              </a:solidFill>
            </a:endParaRPr>
          </a:p>
          <a:p>
            <a:pPr algn="ctr" eaLnBrk="0" fontAlgn="base" hangingPunct="0">
              <a:spcBef>
                <a:spcPct val="0"/>
              </a:spcBef>
              <a:spcAft>
                <a:spcPct val="0"/>
              </a:spcAft>
            </a:pPr>
            <a:endParaRPr lang="en-GB" sz="1400" b="1" dirty="0" smtClean="0">
              <a:solidFill>
                <a:srgbClr val="000000"/>
              </a:solidFill>
            </a:endParaRPr>
          </a:p>
          <a:p>
            <a:pPr algn="ctr" eaLnBrk="0" fontAlgn="base" hangingPunct="0">
              <a:spcBef>
                <a:spcPct val="0"/>
              </a:spcBef>
              <a:spcAft>
                <a:spcPct val="0"/>
              </a:spcAft>
            </a:pPr>
            <a:r>
              <a:rPr lang="en-GB" sz="1400" b="1" dirty="0" smtClean="0">
                <a:solidFill>
                  <a:srgbClr val="000000"/>
                </a:solidFill>
              </a:rPr>
              <a:t>Platinum </a:t>
            </a:r>
            <a:r>
              <a:rPr lang="en-GB" sz="1400" b="1" dirty="0">
                <a:solidFill>
                  <a:srgbClr val="000000"/>
                </a:solidFill>
              </a:rPr>
              <a:t>doublet</a:t>
            </a:r>
          </a:p>
        </p:txBody>
      </p:sp>
      <p:sp>
        <p:nvSpPr>
          <p:cNvPr id="50" name="Rectangle 49"/>
          <p:cNvSpPr/>
          <p:nvPr/>
        </p:nvSpPr>
        <p:spPr>
          <a:xfrm>
            <a:off x="3339824" y="5078746"/>
            <a:ext cx="1273105" cy="276999"/>
          </a:xfrm>
          <a:prstGeom prst="rect">
            <a:avLst/>
          </a:prstGeom>
        </p:spPr>
        <p:txBody>
          <a:bodyPr wrap="none">
            <a:spAutoFit/>
          </a:bodyPr>
          <a:lstStyle/>
          <a:p>
            <a:pPr algn="ctr"/>
            <a:r>
              <a:rPr lang="en-GB" sz="1200" b="1" dirty="0" smtClean="0"/>
              <a:t>Prior </a:t>
            </a:r>
            <a:r>
              <a:rPr lang="en-GB" sz="1200" b="1" dirty="0"/>
              <a:t>crizotinib</a:t>
            </a:r>
          </a:p>
        </p:txBody>
      </p:sp>
      <p:sp>
        <p:nvSpPr>
          <p:cNvPr id="54" name="Rounded Rectangle 53"/>
          <p:cNvSpPr/>
          <p:nvPr/>
        </p:nvSpPr>
        <p:spPr bwMode="auto">
          <a:xfrm>
            <a:off x="4832022" y="4166335"/>
            <a:ext cx="1461731" cy="1805491"/>
          </a:xfrm>
          <a:prstGeom prst="roundRect">
            <a:avLst/>
          </a:prstGeom>
          <a:solidFill>
            <a:schemeClr val="bg2"/>
          </a:solidFill>
          <a:ln w="6350" cap="flat" cmpd="sng" algn="ctr">
            <a:noFill/>
            <a:prstDash val="solid"/>
            <a:round/>
            <a:headEnd type="none" w="med" len="med"/>
            <a:tailEnd type="none" w="med" len="med"/>
          </a:ln>
          <a:effectLst/>
        </p:spPr>
        <p:txBody>
          <a:bodyPr anchor="ctr"/>
          <a:lstStyle/>
          <a:p>
            <a:pPr algn="ctr" eaLnBrk="0" fontAlgn="base" hangingPunct="0">
              <a:spcBef>
                <a:spcPct val="0"/>
              </a:spcBef>
              <a:spcAft>
                <a:spcPct val="0"/>
              </a:spcAft>
              <a:defRPr/>
            </a:pPr>
            <a:endParaRPr lang="en-GB" sz="1200" b="1" dirty="0" smtClean="0">
              <a:solidFill>
                <a:srgbClr val="000000"/>
              </a:solidFill>
            </a:endParaRPr>
          </a:p>
          <a:p>
            <a:pPr algn="ctr" eaLnBrk="0" fontAlgn="base" hangingPunct="0">
              <a:spcBef>
                <a:spcPct val="0"/>
              </a:spcBef>
              <a:spcAft>
                <a:spcPct val="0"/>
              </a:spcAft>
              <a:defRPr/>
            </a:pPr>
            <a:r>
              <a:rPr lang="en-GB" sz="1200" b="1" dirty="0">
                <a:solidFill>
                  <a:srgbClr val="000000"/>
                </a:solidFill>
              </a:rPr>
              <a:t>Docetaxel or pemetrexed or </a:t>
            </a:r>
            <a:r>
              <a:rPr lang="en-GB" sz="1200" b="1" dirty="0" smtClean="0">
                <a:solidFill>
                  <a:srgbClr val="000000"/>
                </a:solidFill>
              </a:rPr>
              <a:t>erlotinib</a:t>
            </a:r>
            <a:endParaRPr lang="en-GB" sz="1200" b="1" baseline="30000" dirty="0">
              <a:solidFill>
                <a:srgbClr val="000000"/>
              </a:solidFill>
            </a:endParaRPr>
          </a:p>
        </p:txBody>
      </p:sp>
      <p:sp>
        <p:nvSpPr>
          <p:cNvPr id="55" name="TextBox 54"/>
          <p:cNvSpPr txBox="1"/>
          <p:nvPr/>
        </p:nvSpPr>
        <p:spPr>
          <a:xfrm>
            <a:off x="4761311" y="4225255"/>
            <a:ext cx="1582563" cy="267790"/>
          </a:xfrm>
          <a:prstGeom prst="rect">
            <a:avLst/>
          </a:prstGeom>
          <a:noFill/>
        </p:spPr>
        <p:txBody>
          <a:bodyPr wrap="none" rtlCol="0">
            <a:spAutoFit/>
          </a:bodyPr>
          <a:lstStyle/>
          <a:p>
            <a:r>
              <a:rPr lang="en-GB" sz="1200" b="1" dirty="0" smtClean="0"/>
              <a:t>Prior chemotherapy</a:t>
            </a:r>
            <a:endParaRPr lang="en-GB" sz="1200" b="1" dirty="0"/>
          </a:p>
        </p:txBody>
      </p:sp>
      <p:cxnSp>
        <p:nvCxnSpPr>
          <p:cNvPr id="39" name="Straight Arrow Connector 38"/>
          <p:cNvCxnSpPr>
            <a:stCxn id="45" idx="2"/>
          </p:cNvCxnSpPr>
          <p:nvPr/>
        </p:nvCxnSpPr>
        <p:spPr>
          <a:xfrm>
            <a:off x="2366623" y="1978953"/>
            <a:ext cx="0" cy="1263502"/>
          </a:xfrm>
          <a:prstGeom prst="straightConnector1">
            <a:avLst/>
          </a:prstGeom>
          <a:ln w="38100">
            <a:solidFill>
              <a:schemeClr val="bg1">
                <a:lumMod val="50000"/>
              </a:schemeClr>
            </a:solidFill>
            <a:tailEnd type="arrow"/>
          </a:ln>
        </p:spPr>
        <p:style>
          <a:lnRef idx="1">
            <a:schemeClr val="accent1"/>
          </a:lnRef>
          <a:fillRef idx="0">
            <a:schemeClr val="accent1"/>
          </a:fillRef>
          <a:effectRef idx="0">
            <a:schemeClr val="accent1"/>
          </a:effectRef>
          <a:fontRef idx="minor">
            <a:schemeClr val="tx1"/>
          </a:fontRef>
        </p:style>
      </p:cxnSp>
      <p:grpSp>
        <p:nvGrpSpPr>
          <p:cNvPr id="40" name="Group 39"/>
          <p:cNvGrpSpPr/>
          <p:nvPr/>
        </p:nvGrpSpPr>
        <p:grpSpPr>
          <a:xfrm>
            <a:off x="3995783" y="1880079"/>
            <a:ext cx="3315854" cy="297573"/>
            <a:chOff x="2284454" y="5341990"/>
            <a:chExt cx="4815840" cy="183537"/>
          </a:xfrm>
        </p:grpSpPr>
        <p:sp>
          <p:nvSpPr>
            <p:cNvPr id="42" name="Freeform 41"/>
            <p:cNvSpPr/>
            <p:nvPr/>
          </p:nvSpPr>
          <p:spPr>
            <a:xfrm>
              <a:off x="2284454" y="5342647"/>
              <a:ext cx="4815840" cy="182880"/>
            </a:xfrm>
            <a:custGeom>
              <a:avLst/>
              <a:gdLst>
                <a:gd name="connsiteX0" fmla="*/ 0 w 4815840"/>
                <a:gd name="connsiteY0" fmla="*/ 167640 h 182880"/>
                <a:gd name="connsiteX1" fmla="*/ 0 w 4815840"/>
                <a:gd name="connsiteY1" fmla="*/ 0 h 182880"/>
                <a:gd name="connsiteX2" fmla="*/ 4815840 w 4815840"/>
                <a:gd name="connsiteY2" fmla="*/ 0 h 182880"/>
                <a:gd name="connsiteX3" fmla="*/ 4815840 w 4815840"/>
                <a:gd name="connsiteY3" fmla="*/ 182880 h 182880"/>
              </a:gdLst>
              <a:ahLst/>
              <a:cxnLst>
                <a:cxn ang="0">
                  <a:pos x="connsiteX0" y="connsiteY0"/>
                </a:cxn>
                <a:cxn ang="0">
                  <a:pos x="connsiteX1" y="connsiteY1"/>
                </a:cxn>
                <a:cxn ang="0">
                  <a:pos x="connsiteX2" y="connsiteY2"/>
                </a:cxn>
                <a:cxn ang="0">
                  <a:pos x="connsiteX3" y="connsiteY3"/>
                </a:cxn>
              </a:cxnLst>
              <a:rect l="l" t="t" r="r" b="b"/>
              <a:pathLst>
                <a:path w="4815840" h="182880">
                  <a:moveTo>
                    <a:pt x="0" y="167640"/>
                  </a:moveTo>
                  <a:lnTo>
                    <a:pt x="0" y="0"/>
                  </a:lnTo>
                  <a:lnTo>
                    <a:pt x="4815840" y="0"/>
                  </a:lnTo>
                  <a:lnTo>
                    <a:pt x="4815840" y="182880"/>
                  </a:lnTo>
                </a:path>
              </a:pathLst>
            </a:custGeom>
            <a:noFill/>
            <a:ln w="38100" cap="rnd">
              <a:solidFill>
                <a:srgbClr val="717073"/>
              </a:solidFill>
              <a:headEnd type="arrow"/>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Freeform 47"/>
            <p:cNvSpPr/>
            <p:nvPr/>
          </p:nvSpPr>
          <p:spPr>
            <a:xfrm flipH="1">
              <a:off x="4559343" y="5341990"/>
              <a:ext cx="64193" cy="183536"/>
            </a:xfrm>
            <a:custGeom>
              <a:avLst/>
              <a:gdLst>
                <a:gd name="connsiteX0" fmla="*/ 0 w 0"/>
                <a:gd name="connsiteY0" fmla="*/ 0 h 175260"/>
                <a:gd name="connsiteX1" fmla="*/ 0 w 0"/>
                <a:gd name="connsiteY1" fmla="*/ 175260 h 175260"/>
              </a:gdLst>
              <a:ahLst/>
              <a:cxnLst>
                <a:cxn ang="0">
                  <a:pos x="connsiteX0" y="connsiteY0"/>
                </a:cxn>
                <a:cxn ang="0">
                  <a:pos x="connsiteX1" y="connsiteY1"/>
                </a:cxn>
              </a:cxnLst>
              <a:rect l="l" t="t" r="r" b="b"/>
              <a:pathLst>
                <a:path h="175260">
                  <a:moveTo>
                    <a:pt x="0" y="0"/>
                  </a:moveTo>
                  <a:lnTo>
                    <a:pt x="0" y="175260"/>
                  </a:lnTo>
                </a:path>
              </a:pathLst>
            </a:custGeom>
            <a:noFill/>
            <a:ln w="38100" cap="rnd">
              <a:solidFill>
                <a:srgbClr val="717073"/>
              </a:solidFill>
              <a:headEnd type="none"/>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57" name="Straight Arrow Connector 56"/>
          <p:cNvCxnSpPr/>
          <p:nvPr/>
        </p:nvCxnSpPr>
        <p:spPr>
          <a:xfrm>
            <a:off x="2366623" y="3846815"/>
            <a:ext cx="0" cy="322116"/>
          </a:xfrm>
          <a:prstGeom prst="straightConnector1">
            <a:avLst/>
          </a:prstGeom>
          <a:ln w="38100">
            <a:solidFill>
              <a:schemeClr val="bg1">
                <a:lumMod val="5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p:nvPr/>
        </p:nvCxnSpPr>
        <p:spPr>
          <a:xfrm>
            <a:off x="3950707" y="3856381"/>
            <a:ext cx="0" cy="322116"/>
          </a:xfrm>
          <a:prstGeom prst="straightConnector1">
            <a:avLst/>
          </a:prstGeom>
          <a:ln w="38100">
            <a:solidFill>
              <a:schemeClr val="bg1">
                <a:lumMod val="5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67" name="Straight Arrow Connector 66"/>
          <p:cNvCxnSpPr/>
          <p:nvPr/>
        </p:nvCxnSpPr>
        <p:spPr>
          <a:xfrm>
            <a:off x="3950707" y="2768961"/>
            <a:ext cx="0" cy="473495"/>
          </a:xfrm>
          <a:prstGeom prst="straightConnector1">
            <a:avLst/>
          </a:prstGeom>
          <a:ln w="38100">
            <a:solidFill>
              <a:schemeClr val="bg1">
                <a:lumMod val="5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68" name="Straight Arrow Connector 67"/>
          <p:cNvCxnSpPr/>
          <p:nvPr/>
        </p:nvCxnSpPr>
        <p:spPr>
          <a:xfrm>
            <a:off x="5606313" y="2768961"/>
            <a:ext cx="0" cy="473495"/>
          </a:xfrm>
          <a:prstGeom prst="straightConnector1">
            <a:avLst/>
          </a:prstGeom>
          <a:ln w="38100">
            <a:solidFill>
              <a:schemeClr val="bg1">
                <a:lumMod val="5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69" name="Straight Arrow Connector 68"/>
          <p:cNvCxnSpPr/>
          <p:nvPr/>
        </p:nvCxnSpPr>
        <p:spPr>
          <a:xfrm>
            <a:off x="5616670" y="3815566"/>
            <a:ext cx="0" cy="386425"/>
          </a:xfrm>
          <a:prstGeom prst="straightConnector1">
            <a:avLst/>
          </a:prstGeom>
          <a:ln w="38100">
            <a:solidFill>
              <a:schemeClr val="bg1">
                <a:lumMod val="5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70" name="Straight Arrow Connector 69"/>
          <p:cNvCxnSpPr/>
          <p:nvPr/>
        </p:nvCxnSpPr>
        <p:spPr>
          <a:xfrm>
            <a:off x="7311637" y="2768961"/>
            <a:ext cx="0" cy="486986"/>
          </a:xfrm>
          <a:prstGeom prst="straightConnector1">
            <a:avLst/>
          </a:prstGeom>
          <a:ln w="38100">
            <a:solidFill>
              <a:schemeClr val="bg1">
                <a:lumMod val="50000"/>
              </a:schemeClr>
            </a:solidFill>
            <a:tailEnd type="arrow"/>
          </a:ln>
        </p:spPr>
        <p:style>
          <a:lnRef idx="1">
            <a:schemeClr val="accent1"/>
          </a:lnRef>
          <a:fillRef idx="0">
            <a:schemeClr val="accent1"/>
          </a:fillRef>
          <a:effectRef idx="0">
            <a:schemeClr val="accent1"/>
          </a:effectRef>
          <a:fontRef idx="minor">
            <a:schemeClr val="tx1"/>
          </a:fontRef>
        </p:style>
      </p:cxnSp>
      <p:sp>
        <p:nvSpPr>
          <p:cNvPr id="72" name="Freeform 71"/>
          <p:cNvSpPr/>
          <p:nvPr/>
        </p:nvSpPr>
        <p:spPr>
          <a:xfrm>
            <a:off x="6887062" y="3947082"/>
            <a:ext cx="1167034" cy="231415"/>
          </a:xfrm>
          <a:custGeom>
            <a:avLst/>
            <a:gdLst>
              <a:gd name="connsiteX0" fmla="*/ 0 w 4815840"/>
              <a:gd name="connsiteY0" fmla="*/ 167640 h 182880"/>
              <a:gd name="connsiteX1" fmla="*/ 0 w 4815840"/>
              <a:gd name="connsiteY1" fmla="*/ 0 h 182880"/>
              <a:gd name="connsiteX2" fmla="*/ 4815840 w 4815840"/>
              <a:gd name="connsiteY2" fmla="*/ 0 h 182880"/>
              <a:gd name="connsiteX3" fmla="*/ 4815840 w 4815840"/>
              <a:gd name="connsiteY3" fmla="*/ 182880 h 182880"/>
            </a:gdLst>
            <a:ahLst/>
            <a:cxnLst>
              <a:cxn ang="0">
                <a:pos x="connsiteX0" y="connsiteY0"/>
              </a:cxn>
              <a:cxn ang="0">
                <a:pos x="connsiteX1" y="connsiteY1"/>
              </a:cxn>
              <a:cxn ang="0">
                <a:pos x="connsiteX2" y="connsiteY2"/>
              </a:cxn>
              <a:cxn ang="0">
                <a:pos x="connsiteX3" y="connsiteY3"/>
              </a:cxn>
            </a:cxnLst>
            <a:rect l="l" t="t" r="r" b="b"/>
            <a:pathLst>
              <a:path w="4815840" h="182880">
                <a:moveTo>
                  <a:pt x="0" y="167640"/>
                </a:moveTo>
                <a:lnTo>
                  <a:pt x="0" y="0"/>
                </a:lnTo>
                <a:lnTo>
                  <a:pt x="4815840" y="0"/>
                </a:lnTo>
                <a:lnTo>
                  <a:pt x="4815840" y="182880"/>
                </a:lnTo>
              </a:path>
            </a:pathLst>
          </a:custGeom>
          <a:noFill/>
          <a:ln w="38100" cap="rnd">
            <a:solidFill>
              <a:srgbClr val="717073"/>
            </a:solidFill>
            <a:headEnd type="arrow"/>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74" name="Straight Arrow Connector 73"/>
          <p:cNvCxnSpPr/>
          <p:nvPr/>
        </p:nvCxnSpPr>
        <p:spPr>
          <a:xfrm>
            <a:off x="7311637" y="3838830"/>
            <a:ext cx="0" cy="108251"/>
          </a:xfrm>
          <a:prstGeom prst="straightConnector1">
            <a:avLst/>
          </a:prstGeom>
          <a:ln w="38100">
            <a:solidFill>
              <a:schemeClr val="bg1">
                <a:lumMod val="50000"/>
              </a:schemeClr>
            </a:solidFill>
            <a:tailEnd type="none"/>
          </a:ln>
        </p:spPr>
        <p:style>
          <a:lnRef idx="1">
            <a:schemeClr val="accent1"/>
          </a:lnRef>
          <a:fillRef idx="0">
            <a:schemeClr val="accent1"/>
          </a:fillRef>
          <a:effectRef idx="0">
            <a:schemeClr val="accent1"/>
          </a:effectRef>
          <a:fontRef idx="minor">
            <a:schemeClr val="tx1"/>
          </a:fontRef>
        </p:style>
      </p:cxnSp>
      <p:sp>
        <p:nvSpPr>
          <p:cNvPr id="52" name="Rounded Rectangle 51"/>
          <p:cNvSpPr/>
          <p:nvPr/>
        </p:nvSpPr>
        <p:spPr bwMode="auto">
          <a:xfrm>
            <a:off x="4832022" y="3255947"/>
            <a:ext cx="1461731" cy="590868"/>
          </a:xfrm>
          <a:prstGeom prst="roundRect">
            <a:avLst/>
          </a:prstGeom>
          <a:solidFill>
            <a:schemeClr val="bg2"/>
          </a:solidFill>
          <a:ln w="6350" cap="flat" cmpd="sng" algn="ctr">
            <a:noFill/>
            <a:prstDash val="solid"/>
            <a:round/>
            <a:headEnd type="none" w="med" len="med"/>
            <a:tailEnd type="none" w="med" len="med"/>
          </a:ln>
          <a:effectLst/>
        </p:spPr>
        <p:txBody>
          <a:bodyPr anchor="ctr"/>
          <a:lstStyle/>
          <a:p>
            <a:pPr algn="ctr" eaLnBrk="0" fontAlgn="base" hangingPunct="0">
              <a:spcBef>
                <a:spcPct val="0"/>
              </a:spcBef>
              <a:spcAft>
                <a:spcPct val="0"/>
              </a:spcAft>
              <a:defRPr/>
            </a:pPr>
            <a:endParaRPr lang="en-GB" sz="1200" b="1" dirty="0" smtClean="0">
              <a:solidFill>
                <a:srgbClr val="000000"/>
              </a:solidFill>
            </a:endParaRPr>
          </a:p>
          <a:p>
            <a:pPr algn="ctr" eaLnBrk="0" fontAlgn="base" hangingPunct="0">
              <a:spcBef>
                <a:spcPct val="0"/>
              </a:spcBef>
              <a:spcAft>
                <a:spcPct val="0"/>
              </a:spcAft>
              <a:defRPr/>
            </a:pPr>
            <a:r>
              <a:rPr lang="en-GB" sz="1200" b="1" dirty="0" smtClean="0">
                <a:solidFill>
                  <a:srgbClr val="000000"/>
                </a:solidFill>
              </a:rPr>
              <a:t>Cisplatin </a:t>
            </a:r>
            <a:r>
              <a:rPr lang="en-GB" sz="1200" b="1" dirty="0">
                <a:solidFill>
                  <a:srgbClr val="000000"/>
                </a:solidFill>
              </a:rPr>
              <a:t>+ </a:t>
            </a:r>
            <a:r>
              <a:rPr lang="en-GB" sz="1200" b="1" dirty="0" smtClean="0">
                <a:solidFill>
                  <a:srgbClr val="000000"/>
                </a:solidFill>
              </a:rPr>
              <a:t/>
            </a:r>
            <a:br>
              <a:rPr lang="en-GB" sz="1200" b="1" dirty="0" smtClean="0">
                <a:solidFill>
                  <a:srgbClr val="000000"/>
                </a:solidFill>
              </a:rPr>
            </a:br>
            <a:r>
              <a:rPr lang="en-GB" sz="1200" b="1" dirty="0" smtClean="0">
                <a:solidFill>
                  <a:srgbClr val="000000"/>
                </a:solidFill>
              </a:rPr>
              <a:t>3rd-gen </a:t>
            </a:r>
            <a:r>
              <a:rPr lang="en-GB" sz="1200" b="1" dirty="0">
                <a:solidFill>
                  <a:srgbClr val="000000"/>
                </a:solidFill>
              </a:rPr>
              <a:t>CT</a:t>
            </a:r>
          </a:p>
          <a:p>
            <a:pPr algn="ctr" eaLnBrk="0" fontAlgn="base" hangingPunct="0">
              <a:spcBef>
                <a:spcPct val="0"/>
              </a:spcBef>
              <a:spcAft>
                <a:spcPct val="0"/>
              </a:spcAft>
              <a:defRPr/>
            </a:pPr>
            <a:endParaRPr lang="en-GB" sz="1200" b="1" dirty="0">
              <a:solidFill>
                <a:srgbClr val="000000"/>
              </a:solidFill>
            </a:endParaRPr>
          </a:p>
        </p:txBody>
      </p:sp>
      <p:sp>
        <p:nvSpPr>
          <p:cNvPr id="56" name="Rectangle 1"/>
          <p:cNvSpPr>
            <a:spLocks noChangeArrowheads="1"/>
          </p:cNvSpPr>
          <p:nvPr/>
        </p:nvSpPr>
        <p:spPr bwMode="auto">
          <a:xfrm>
            <a:off x="209564" y="6513612"/>
            <a:ext cx="6962513" cy="153888"/>
          </a:xfrm>
          <a:prstGeom prst="rect">
            <a:avLst/>
          </a:prstGeom>
          <a:noFill/>
          <a:ln w="9525">
            <a:noFill/>
            <a:miter lim="800000"/>
            <a:headEnd/>
            <a:tailEnd/>
          </a:ln>
          <a:effectLst/>
        </p:spPr>
        <p:txBody>
          <a:bodyPr vert="horz" wrap="square" lIns="0" tIns="0" rIns="0" bIns="0" numCol="1" anchor="b" anchorCtr="0" compatLnSpc="1">
            <a:prstTxWarp prst="textNoShape">
              <a:avLst/>
            </a:prstTxWarp>
            <a:spAutoFit/>
          </a:bodyPr>
          <a:lstStyle/>
          <a:p>
            <a:pPr defTabSz="457200" fontAlgn="base">
              <a:spcBef>
                <a:spcPts val="300"/>
              </a:spcBef>
              <a:spcAft>
                <a:spcPct val="0"/>
              </a:spcAft>
            </a:pPr>
            <a:r>
              <a:rPr lang="en-GB" sz="1000" dirty="0" smtClean="0">
                <a:solidFill>
                  <a:srgbClr val="000000"/>
                </a:solidFill>
              </a:rPr>
              <a:t>Modified from Reck et </a:t>
            </a:r>
            <a:r>
              <a:rPr lang="en-GB" sz="1000" dirty="0">
                <a:solidFill>
                  <a:srgbClr val="000000"/>
                </a:solidFill>
              </a:rPr>
              <a:t>al. </a:t>
            </a:r>
            <a:r>
              <a:rPr lang="en-GB" sz="1000" i="1" dirty="0">
                <a:solidFill>
                  <a:srgbClr val="000000"/>
                </a:solidFill>
              </a:rPr>
              <a:t>Ann </a:t>
            </a:r>
            <a:r>
              <a:rPr lang="en-GB" sz="1000" i="1" dirty="0" smtClean="0">
                <a:solidFill>
                  <a:srgbClr val="000000"/>
                </a:solidFill>
              </a:rPr>
              <a:t>Oncol.  </a:t>
            </a:r>
            <a:r>
              <a:rPr lang="en-GB" sz="1000" dirty="0" smtClean="0">
                <a:solidFill>
                  <a:srgbClr val="000000"/>
                </a:solidFill>
              </a:rPr>
              <a:t>2014;25(suppl 3):iii27 and Besse et </a:t>
            </a:r>
            <a:r>
              <a:rPr lang="en-GB" sz="1000" dirty="0">
                <a:solidFill>
                  <a:srgbClr val="000000"/>
                </a:solidFill>
              </a:rPr>
              <a:t>al.</a:t>
            </a:r>
            <a:r>
              <a:rPr lang="en-GB" sz="1000" i="1" dirty="0">
                <a:solidFill>
                  <a:srgbClr val="000000"/>
                </a:solidFill>
              </a:rPr>
              <a:t> Ann </a:t>
            </a:r>
            <a:r>
              <a:rPr lang="en-GB" sz="1000" i="1" dirty="0" smtClean="0">
                <a:solidFill>
                  <a:srgbClr val="000000"/>
                </a:solidFill>
              </a:rPr>
              <a:t>Oncol. </a:t>
            </a:r>
            <a:r>
              <a:rPr lang="en-GB" sz="1000" dirty="0" smtClean="0">
                <a:solidFill>
                  <a:srgbClr val="000000"/>
                </a:solidFill>
              </a:rPr>
              <a:t>2014;25:1475.</a:t>
            </a:r>
            <a:endParaRPr lang="en-GB" sz="1000" dirty="0">
              <a:solidFill>
                <a:srgbClr val="000000"/>
              </a:solidFill>
            </a:endParaRPr>
          </a:p>
        </p:txBody>
      </p:sp>
    </p:spTree>
    <p:extLst>
      <p:ext uri="{BB962C8B-B14F-4D97-AF65-F5344CB8AC3E}">
        <p14:creationId xmlns:p14="http://schemas.microsoft.com/office/powerpoint/2010/main" val="3953729543"/>
      </p:ext>
    </p:extLst>
  </p:cSld>
  <p:clrMapOvr>
    <a:masterClrMapping/>
  </p:clrMapOvr>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a:spLocks noGrp="1"/>
          </p:cNvSpPr>
          <p:nvPr>
            <p:ph type="title"/>
          </p:nvPr>
        </p:nvSpPr>
        <p:spPr/>
        <p:txBody>
          <a:bodyPr/>
          <a:lstStyle/>
          <a:p>
            <a:r>
              <a:rPr lang="en-US" dirty="0" smtClean="0"/>
              <a:t>Second-Line Chemotherapy for advanced NSCLC</a:t>
            </a:r>
            <a:endParaRPr lang="en-US" dirty="0"/>
          </a:p>
        </p:txBody>
      </p:sp>
      <p:sp>
        <p:nvSpPr>
          <p:cNvPr id="4" name="Content Placeholder 5"/>
          <p:cNvSpPr>
            <a:spLocks noGrp="1"/>
          </p:cNvSpPr>
          <p:nvPr>
            <p:ph idx="1"/>
          </p:nvPr>
        </p:nvSpPr>
        <p:spPr/>
        <p:txBody>
          <a:bodyPr/>
          <a:lstStyle/>
          <a:p>
            <a:r>
              <a:rPr lang="en-GB" dirty="0" smtClean="0">
                <a:solidFill>
                  <a:schemeClr val="tx1"/>
                </a:solidFill>
              </a:rPr>
              <a:t>Doublet CT fails to improve OS and increases toxicity compared with single agent</a:t>
            </a:r>
            <a:r>
              <a:rPr lang="en-GB" baseline="30000" dirty="0" smtClean="0">
                <a:solidFill>
                  <a:schemeClr val="tx1"/>
                </a:solidFill>
              </a:rPr>
              <a:t>1</a:t>
            </a:r>
          </a:p>
          <a:p>
            <a:r>
              <a:rPr lang="en-GB" dirty="0" smtClean="0">
                <a:solidFill>
                  <a:schemeClr val="tx1"/>
                </a:solidFill>
              </a:rPr>
              <a:t>Docetaxel vs BSC in NSCLC: TAX317 trial</a:t>
            </a:r>
            <a:r>
              <a:rPr lang="en-GB" baseline="30000" dirty="0" smtClean="0">
                <a:solidFill>
                  <a:schemeClr val="tx1"/>
                </a:solidFill>
              </a:rPr>
              <a:t>2</a:t>
            </a:r>
            <a:r>
              <a:rPr lang="en-GB" dirty="0" smtClean="0">
                <a:solidFill>
                  <a:schemeClr val="tx1"/>
                </a:solidFill>
              </a:rPr>
              <a:t>:</a:t>
            </a:r>
          </a:p>
          <a:p>
            <a:pPr lvl="1"/>
            <a:r>
              <a:rPr lang="en-GB" dirty="0" smtClean="0">
                <a:solidFill>
                  <a:schemeClr val="tx1"/>
                </a:solidFill>
              </a:rPr>
              <a:t>Docetaxel vs BSC upon progression after platinum-based CT as first-line</a:t>
            </a:r>
            <a:r>
              <a:rPr lang="en-GB" dirty="0">
                <a:solidFill>
                  <a:schemeClr val="tx1"/>
                </a:solidFill>
              </a:rPr>
              <a:t>, </a:t>
            </a:r>
            <a:r>
              <a:rPr lang="en-GB" dirty="0" smtClean="0">
                <a:solidFill>
                  <a:schemeClr val="tx1"/>
                </a:solidFill>
              </a:rPr>
              <a:t>showed a significant improvement in OS (7.5 vs 4.6 months, </a:t>
            </a:r>
            <a:r>
              <a:rPr lang="en-GB" i="1" dirty="0" smtClean="0">
                <a:solidFill>
                  <a:schemeClr val="tx1"/>
                </a:solidFill>
              </a:rPr>
              <a:t>P</a:t>
            </a:r>
            <a:r>
              <a:rPr lang="en-GB" dirty="0" smtClean="0">
                <a:solidFill>
                  <a:schemeClr val="tx1"/>
                </a:solidFill>
              </a:rPr>
              <a:t>=0.010) as well disease-related symptoms with docetaxel</a:t>
            </a:r>
          </a:p>
          <a:p>
            <a:pPr lvl="1"/>
            <a:r>
              <a:rPr lang="en-GB" dirty="0" smtClean="0">
                <a:solidFill>
                  <a:schemeClr val="tx1"/>
                </a:solidFill>
              </a:rPr>
              <a:t>Docetaxel was associated with significant toxicity</a:t>
            </a:r>
          </a:p>
          <a:p>
            <a:pPr lvl="1"/>
            <a:r>
              <a:rPr lang="en-GB" dirty="0" smtClean="0">
                <a:solidFill>
                  <a:schemeClr val="tx1"/>
                </a:solidFill>
              </a:rPr>
              <a:t>Docetaxel vs vinorelbine or ifosfamide—TAX320 trial</a:t>
            </a:r>
            <a:r>
              <a:rPr lang="en-GB" baseline="30000" dirty="0" smtClean="0">
                <a:solidFill>
                  <a:schemeClr val="tx1"/>
                </a:solidFill>
              </a:rPr>
              <a:t>3</a:t>
            </a:r>
            <a:r>
              <a:rPr lang="en-GB" dirty="0" smtClean="0">
                <a:solidFill>
                  <a:schemeClr val="tx1"/>
                </a:solidFill>
              </a:rPr>
              <a:t>:</a:t>
            </a:r>
          </a:p>
          <a:p>
            <a:pPr lvl="2"/>
            <a:r>
              <a:rPr lang="en-GB" dirty="0" smtClean="0">
                <a:solidFill>
                  <a:schemeClr val="tx1"/>
                </a:solidFill>
              </a:rPr>
              <a:t>Similar results to docetaxel as in TAX317</a:t>
            </a:r>
          </a:p>
          <a:p>
            <a:pPr lvl="1"/>
            <a:r>
              <a:rPr lang="en-GB" dirty="0" smtClean="0">
                <a:solidFill>
                  <a:schemeClr val="tx1"/>
                </a:solidFill>
              </a:rPr>
              <a:t>In contrast to pemetrexed, the efficacy of docetaxel has not been found to vary by histologic subtype</a:t>
            </a:r>
            <a:r>
              <a:rPr lang="en-GB" baseline="30000" dirty="0" smtClean="0">
                <a:solidFill>
                  <a:schemeClr val="tx1"/>
                </a:solidFill>
              </a:rPr>
              <a:t>4</a:t>
            </a:r>
            <a:endParaRPr lang="de-DE" baseline="30000" dirty="0" smtClean="0">
              <a:solidFill>
                <a:schemeClr val="tx1"/>
              </a:solidFill>
            </a:endParaRPr>
          </a:p>
          <a:p>
            <a:endParaRPr lang="en-US" dirty="0">
              <a:solidFill>
                <a:schemeClr val="tx1"/>
              </a:solidFill>
            </a:endParaRPr>
          </a:p>
        </p:txBody>
      </p:sp>
      <p:sp>
        <p:nvSpPr>
          <p:cNvPr id="5" name="TextBox 4"/>
          <p:cNvSpPr txBox="1"/>
          <p:nvPr/>
        </p:nvSpPr>
        <p:spPr>
          <a:xfrm>
            <a:off x="209564" y="6051947"/>
            <a:ext cx="9144000" cy="615553"/>
          </a:xfrm>
          <a:prstGeom prst="rect">
            <a:avLst/>
          </a:prstGeom>
          <a:noFill/>
        </p:spPr>
        <p:txBody>
          <a:bodyPr wrap="square" lIns="0" tIns="0" rIns="0" bIns="0" rtlCol="0" anchor="b" anchorCtr="0">
            <a:spAutoFit/>
          </a:bodyPr>
          <a:lstStyle/>
          <a:p>
            <a:r>
              <a:rPr lang="de-DE" sz="1000" dirty="0" smtClean="0"/>
              <a:t>1. Di </a:t>
            </a:r>
            <a:r>
              <a:rPr lang="de-DE" sz="1000" dirty="0"/>
              <a:t>Maio et al. </a:t>
            </a:r>
            <a:r>
              <a:rPr lang="de-DE" sz="1000" i="1" dirty="0"/>
              <a:t>J Clin </a:t>
            </a:r>
            <a:r>
              <a:rPr lang="de-DE" sz="1000" i="1" dirty="0" smtClean="0"/>
              <a:t>Oncol</a:t>
            </a:r>
            <a:r>
              <a:rPr lang="de-DE" sz="1000" dirty="0" smtClean="0"/>
              <a:t>. 2009;27:1836.</a:t>
            </a:r>
          </a:p>
          <a:p>
            <a:r>
              <a:rPr lang="de-DE" sz="1000" dirty="0" smtClean="0"/>
              <a:t>2. Shepherd </a:t>
            </a:r>
            <a:r>
              <a:rPr lang="de-DE" sz="1000" dirty="0"/>
              <a:t>et al. </a:t>
            </a:r>
            <a:r>
              <a:rPr lang="de-DE" sz="1000" i="1" dirty="0"/>
              <a:t>J Clin </a:t>
            </a:r>
            <a:r>
              <a:rPr lang="de-DE" sz="1000" i="1" dirty="0" smtClean="0"/>
              <a:t>Oncol</a:t>
            </a:r>
            <a:r>
              <a:rPr lang="de-DE" sz="1000" dirty="0" smtClean="0"/>
              <a:t>. 2000;18:2095.</a:t>
            </a:r>
            <a:endParaRPr lang="de-DE" sz="1000" dirty="0"/>
          </a:p>
          <a:p>
            <a:r>
              <a:rPr lang="de-DE" sz="1000" dirty="0" smtClean="0"/>
              <a:t>3. </a:t>
            </a:r>
            <a:r>
              <a:rPr lang="de-DE" sz="1000" dirty="0" err="1" smtClean="0"/>
              <a:t>Fossella</a:t>
            </a:r>
            <a:r>
              <a:rPr lang="de-DE" sz="1000" dirty="0" smtClean="0"/>
              <a:t> </a:t>
            </a:r>
            <a:r>
              <a:rPr lang="de-DE" sz="1000" dirty="0"/>
              <a:t>et al. </a:t>
            </a:r>
            <a:r>
              <a:rPr lang="de-DE" sz="1000" i="1" dirty="0"/>
              <a:t>J Clin </a:t>
            </a:r>
            <a:r>
              <a:rPr lang="de-DE" sz="1000" i="1" dirty="0" smtClean="0"/>
              <a:t>Oncol</a:t>
            </a:r>
            <a:r>
              <a:rPr lang="de-DE" sz="1000" dirty="0" smtClean="0"/>
              <a:t>. 2000;18:2354.</a:t>
            </a:r>
          </a:p>
          <a:p>
            <a:r>
              <a:rPr lang="de-DE" sz="1000" dirty="0" smtClean="0"/>
              <a:t>4. Scagliotti </a:t>
            </a:r>
            <a:r>
              <a:rPr lang="de-DE" sz="1000" dirty="0"/>
              <a:t>et al. </a:t>
            </a:r>
            <a:r>
              <a:rPr lang="de-DE" sz="1000" i="1" dirty="0" smtClean="0"/>
              <a:t>Oncologist</a:t>
            </a:r>
            <a:r>
              <a:rPr lang="de-DE" sz="1000" dirty="0" smtClean="0"/>
              <a:t>. 2009;14:253.</a:t>
            </a:r>
            <a:endParaRPr lang="de-DE" sz="1000" dirty="0"/>
          </a:p>
        </p:txBody>
      </p:sp>
    </p:spTree>
    <p:extLst>
      <p:ext uri="{BB962C8B-B14F-4D97-AF65-F5344CB8AC3E}">
        <p14:creationId xmlns:p14="http://schemas.microsoft.com/office/powerpoint/2010/main" val="6292246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0"/>
          <p:cNvSpPr txBox="1">
            <a:spLocks noChangeArrowheads="1"/>
          </p:cNvSpPr>
          <p:nvPr/>
        </p:nvSpPr>
        <p:spPr bwMode="auto">
          <a:xfrm>
            <a:off x="209564" y="6513612"/>
            <a:ext cx="3810000" cy="153888"/>
          </a:xfrm>
          <a:prstGeom prst="rect">
            <a:avLst/>
          </a:prstGeom>
          <a:noFill/>
          <a:ln w="9525">
            <a:noFill/>
            <a:miter lim="800000"/>
            <a:headEnd/>
            <a:tailEnd/>
          </a:ln>
        </p:spPr>
        <p:txBody>
          <a:bodyPr wrap="square" lIns="0" tIns="0" rIns="0" bIns="0" anchor="b">
            <a:spAutoFit/>
          </a:bodyPr>
          <a:lstStyle/>
          <a:p>
            <a:pPr marL="0" lvl="1"/>
            <a:r>
              <a:rPr lang="en-US" sz="1000" dirty="0">
                <a:solidFill>
                  <a:srgbClr val="000000"/>
                </a:solidFill>
              </a:rPr>
              <a:t>Shepherd et </a:t>
            </a:r>
            <a:r>
              <a:rPr lang="en-US" sz="1000" dirty="0" smtClean="0">
                <a:solidFill>
                  <a:srgbClr val="000000"/>
                </a:solidFill>
              </a:rPr>
              <a:t>al. </a:t>
            </a:r>
            <a:r>
              <a:rPr lang="en-US" sz="1000" i="1" dirty="0" smtClean="0">
                <a:solidFill>
                  <a:srgbClr val="000000"/>
                </a:solidFill>
              </a:rPr>
              <a:t>J Clin Oncol.</a:t>
            </a:r>
            <a:r>
              <a:rPr lang="en-US" sz="1000" dirty="0" smtClean="0">
                <a:solidFill>
                  <a:srgbClr val="000000"/>
                </a:solidFill>
              </a:rPr>
              <a:t> 2000;18:2095.</a:t>
            </a:r>
            <a:endParaRPr lang="en-US" sz="1000" dirty="0">
              <a:solidFill>
                <a:srgbClr val="000000"/>
              </a:solidFill>
            </a:endParaRPr>
          </a:p>
        </p:txBody>
      </p:sp>
      <p:sp>
        <p:nvSpPr>
          <p:cNvPr id="3" name="Title 2"/>
          <p:cNvSpPr>
            <a:spLocks noGrp="1"/>
          </p:cNvSpPr>
          <p:nvPr>
            <p:ph type="title"/>
          </p:nvPr>
        </p:nvSpPr>
        <p:spPr/>
        <p:txBody>
          <a:bodyPr/>
          <a:lstStyle/>
          <a:p>
            <a:r>
              <a:rPr lang="en-US" dirty="0" smtClean="0"/>
              <a:t>TAX 317: Docetaxel vs BSC in Second-Line Treatment for advanced NSCLC</a:t>
            </a:r>
            <a:endParaRPr lang="en-US" dirty="0"/>
          </a:p>
        </p:txBody>
      </p:sp>
      <p:sp>
        <p:nvSpPr>
          <p:cNvPr id="8" name="Text Box 5"/>
          <p:cNvSpPr txBox="1">
            <a:spLocks noChangeArrowheads="1"/>
          </p:cNvSpPr>
          <p:nvPr/>
        </p:nvSpPr>
        <p:spPr bwMode="auto">
          <a:xfrm>
            <a:off x="2232387" y="1343108"/>
            <a:ext cx="4673074" cy="369332"/>
          </a:xfrm>
          <a:prstGeom prst="rect">
            <a:avLst/>
          </a:prstGeom>
          <a:noFill/>
          <a:ln w="12700">
            <a:noFill/>
            <a:miter lim="800000"/>
            <a:headEnd type="none" w="sm" len="sm"/>
            <a:tailEnd type="none" w="sm" len="sm"/>
          </a:ln>
          <a:effectLst/>
        </p:spPr>
        <p:txBody>
          <a:bodyPr wrap="none">
            <a:spAutoFit/>
          </a:bodyPr>
          <a:lstStyle/>
          <a:p>
            <a:pPr algn="ctr" eaLnBrk="0" hangingPunct="0"/>
            <a:r>
              <a:rPr lang="en-GB" b="1" dirty="0" smtClean="0"/>
              <a:t>Overall Survival with Docetaxel 75mg/m</a:t>
            </a:r>
            <a:r>
              <a:rPr lang="en-GB" b="1" baseline="30000" dirty="0" smtClean="0"/>
              <a:t>2</a:t>
            </a:r>
            <a:endParaRPr lang="en-GB" b="1" dirty="0"/>
          </a:p>
        </p:txBody>
      </p:sp>
      <p:grpSp>
        <p:nvGrpSpPr>
          <p:cNvPr id="18" name="Group 17"/>
          <p:cNvGrpSpPr/>
          <p:nvPr/>
        </p:nvGrpSpPr>
        <p:grpSpPr>
          <a:xfrm>
            <a:off x="5030695" y="2191839"/>
            <a:ext cx="3095538" cy="554941"/>
            <a:chOff x="3657600" y="2001520"/>
            <a:chExt cx="4900728" cy="554941"/>
          </a:xfrm>
          <a:noFill/>
        </p:grpSpPr>
        <p:sp>
          <p:nvSpPr>
            <p:cNvPr id="19" name="Rectangle 23"/>
            <p:cNvSpPr>
              <a:spLocks noChangeArrowheads="1"/>
            </p:cNvSpPr>
            <p:nvPr/>
          </p:nvSpPr>
          <p:spPr bwMode="auto">
            <a:xfrm>
              <a:off x="3657600" y="2001520"/>
              <a:ext cx="4548260" cy="184666"/>
            </a:xfrm>
            <a:prstGeom prst="rect">
              <a:avLst/>
            </a:prstGeom>
            <a:grpFill/>
            <a:ln w="9525">
              <a:noFill/>
              <a:miter lim="800000"/>
              <a:headEnd/>
              <a:tailEnd/>
            </a:ln>
          </p:spPr>
          <p:txBody>
            <a:bodyPr wrap="square" lIns="0" tIns="0" rIns="0" bIns="0">
              <a:spAutoFit/>
            </a:bodyPr>
            <a:lstStyle/>
            <a:p>
              <a:pPr eaLnBrk="0" hangingPunct="0"/>
              <a:r>
                <a:rPr lang="en-GB" sz="1200" dirty="0" smtClean="0"/>
                <a:t>Docetaxel (n=55): </a:t>
              </a:r>
              <a:r>
                <a:rPr lang="en-GB" sz="1200" dirty="0"/>
                <a:t>Median OS 7.5 mo</a:t>
              </a:r>
              <a:r>
                <a:rPr lang="en-GB" sz="1200" baseline="30000" dirty="0"/>
                <a:t> </a:t>
              </a:r>
              <a:endParaRPr lang="en-GB" sz="1200" dirty="0"/>
            </a:p>
          </p:txBody>
        </p:sp>
        <p:sp>
          <p:nvSpPr>
            <p:cNvPr id="20" name="Rectangle 23"/>
            <p:cNvSpPr>
              <a:spLocks noChangeArrowheads="1"/>
            </p:cNvSpPr>
            <p:nvPr/>
          </p:nvSpPr>
          <p:spPr bwMode="auto">
            <a:xfrm>
              <a:off x="3657600" y="2187129"/>
              <a:ext cx="4900728" cy="369332"/>
            </a:xfrm>
            <a:prstGeom prst="rect">
              <a:avLst/>
            </a:prstGeom>
            <a:grpFill/>
            <a:ln w="9525">
              <a:noFill/>
              <a:miter lim="800000"/>
              <a:headEnd/>
              <a:tailEnd/>
            </a:ln>
          </p:spPr>
          <p:txBody>
            <a:bodyPr wrap="square" lIns="0" tIns="0" rIns="0" bIns="0">
              <a:spAutoFit/>
            </a:bodyPr>
            <a:lstStyle/>
            <a:p>
              <a:pPr eaLnBrk="0" hangingPunct="0"/>
              <a:r>
                <a:rPr lang="en-GB" sz="1200" dirty="0" smtClean="0"/>
                <a:t>BSC (n=49</a:t>
              </a:r>
              <a:r>
                <a:rPr lang="en-GB" sz="1200" dirty="0"/>
                <a:t>): Median OS </a:t>
              </a:r>
              <a:r>
                <a:rPr lang="en-GB" sz="1200" dirty="0" smtClean="0"/>
                <a:t>4.6 </a:t>
              </a:r>
              <a:r>
                <a:rPr lang="en-GB" sz="1200" dirty="0"/>
                <a:t>mo</a:t>
              </a:r>
              <a:r>
                <a:rPr lang="en-GB" sz="1200" baseline="30000" dirty="0"/>
                <a:t> </a:t>
              </a:r>
              <a:endParaRPr lang="en-GB" sz="1200" dirty="0"/>
            </a:p>
            <a:p>
              <a:pPr eaLnBrk="0" hangingPunct="0"/>
              <a:endParaRPr lang="en-GB" sz="1200" dirty="0"/>
            </a:p>
          </p:txBody>
        </p:sp>
      </p:grpSp>
      <p:sp>
        <p:nvSpPr>
          <p:cNvPr id="38" name="Freeform 37"/>
          <p:cNvSpPr/>
          <p:nvPr/>
        </p:nvSpPr>
        <p:spPr>
          <a:xfrm>
            <a:off x="4567541" y="2264527"/>
            <a:ext cx="361949" cy="45719"/>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381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9" name="Freeform 38"/>
          <p:cNvSpPr/>
          <p:nvPr/>
        </p:nvSpPr>
        <p:spPr>
          <a:xfrm>
            <a:off x="4567541" y="2486777"/>
            <a:ext cx="361949" cy="45719"/>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38100" cap="rnd">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1" name="Freeform 60"/>
          <p:cNvSpPr/>
          <p:nvPr/>
        </p:nvSpPr>
        <p:spPr>
          <a:xfrm>
            <a:off x="1348934" y="1893332"/>
            <a:ext cx="7395016" cy="3611982"/>
          </a:xfrm>
          <a:custGeom>
            <a:avLst/>
            <a:gdLst>
              <a:gd name="connsiteX0" fmla="*/ 0 w 3048000"/>
              <a:gd name="connsiteY0" fmla="*/ 0 h 2216150"/>
              <a:gd name="connsiteX1" fmla="*/ 0 w 3048000"/>
              <a:gd name="connsiteY1" fmla="*/ 2216150 h 2216150"/>
              <a:gd name="connsiteX2" fmla="*/ 3048000 w 3048000"/>
              <a:gd name="connsiteY2" fmla="*/ 2216150 h 2216150"/>
            </a:gdLst>
            <a:ahLst/>
            <a:cxnLst>
              <a:cxn ang="0">
                <a:pos x="connsiteX0" y="connsiteY0"/>
              </a:cxn>
              <a:cxn ang="0">
                <a:pos x="connsiteX1" y="connsiteY1"/>
              </a:cxn>
              <a:cxn ang="0">
                <a:pos x="connsiteX2" y="connsiteY2"/>
              </a:cxn>
            </a:cxnLst>
            <a:rect l="l" t="t" r="r" b="b"/>
            <a:pathLst>
              <a:path w="3048000" h="2216150">
                <a:moveTo>
                  <a:pt x="0" y="0"/>
                </a:moveTo>
                <a:lnTo>
                  <a:pt x="0" y="2216150"/>
                </a:lnTo>
                <a:lnTo>
                  <a:pt x="3048000" y="221615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2" name="Freeform 61"/>
          <p:cNvSpPr/>
          <p:nvPr/>
        </p:nvSpPr>
        <p:spPr>
          <a:xfrm>
            <a:off x="1285179" y="1966758"/>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3" name="Freeform 62"/>
          <p:cNvSpPr/>
          <p:nvPr/>
        </p:nvSpPr>
        <p:spPr>
          <a:xfrm>
            <a:off x="1285179" y="2319186"/>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5" name="Freeform 64"/>
          <p:cNvSpPr/>
          <p:nvPr/>
        </p:nvSpPr>
        <p:spPr>
          <a:xfrm>
            <a:off x="1285179" y="2669230"/>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7" name="Freeform 66"/>
          <p:cNvSpPr/>
          <p:nvPr/>
        </p:nvSpPr>
        <p:spPr>
          <a:xfrm>
            <a:off x="1285179" y="3009743"/>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8" name="Freeform 67"/>
          <p:cNvSpPr/>
          <p:nvPr/>
        </p:nvSpPr>
        <p:spPr>
          <a:xfrm>
            <a:off x="1285179" y="3357413"/>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0" name="Freeform 69"/>
          <p:cNvSpPr/>
          <p:nvPr/>
        </p:nvSpPr>
        <p:spPr>
          <a:xfrm>
            <a:off x="1285179" y="3714592"/>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1" name="Freeform 70"/>
          <p:cNvSpPr/>
          <p:nvPr/>
        </p:nvSpPr>
        <p:spPr>
          <a:xfrm>
            <a:off x="1285179" y="4062262"/>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2" name="TextBox 71"/>
          <p:cNvSpPr txBox="1"/>
          <p:nvPr/>
        </p:nvSpPr>
        <p:spPr>
          <a:xfrm>
            <a:off x="915802" y="1820810"/>
            <a:ext cx="433132" cy="307777"/>
          </a:xfrm>
          <a:prstGeom prst="rect">
            <a:avLst/>
          </a:prstGeom>
          <a:noFill/>
        </p:spPr>
        <p:txBody>
          <a:bodyPr wrap="none" rtlCol="0">
            <a:spAutoFit/>
          </a:bodyPr>
          <a:lstStyle/>
          <a:p>
            <a:r>
              <a:rPr lang="en-US" sz="1400" dirty="0" smtClean="0"/>
              <a:t>1.0</a:t>
            </a:r>
            <a:endParaRPr lang="en-US" sz="1400" dirty="0"/>
          </a:p>
        </p:txBody>
      </p:sp>
      <p:sp>
        <p:nvSpPr>
          <p:cNvPr id="73" name="TextBox 72"/>
          <p:cNvSpPr txBox="1"/>
          <p:nvPr/>
        </p:nvSpPr>
        <p:spPr>
          <a:xfrm>
            <a:off x="915802" y="2166963"/>
            <a:ext cx="433132" cy="307777"/>
          </a:xfrm>
          <a:prstGeom prst="rect">
            <a:avLst/>
          </a:prstGeom>
          <a:noFill/>
        </p:spPr>
        <p:txBody>
          <a:bodyPr wrap="none" rtlCol="0">
            <a:spAutoFit/>
          </a:bodyPr>
          <a:lstStyle/>
          <a:p>
            <a:r>
              <a:rPr lang="en-US" sz="1400" dirty="0" smtClean="0"/>
              <a:t>0.9</a:t>
            </a:r>
            <a:endParaRPr lang="en-US" sz="1400" dirty="0"/>
          </a:p>
        </p:txBody>
      </p:sp>
      <p:sp>
        <p:nvSpPr>
          <p:cNvPr id="74" name="TextBox 73"/>
          <p:cNvSpPr txBox="1"/>
          <p:nvPr/>
        </p:nvSpPr>
        <p:spPr>
          <a:xfrm>
            <a:off x="915802" y="2513116"/>
            <a:ext cx="433132" cy="307777"/>
          </a:xfrm>
          <a:prstGeom prst="rect">
            <a:avLst/>
          </a:prstGeom>
          <a:noFill/>
        </p:spPr>
        <p:txBody>
          <a:bodyPr wrap="none" rtlCol="0">
            <a:spAutoFit/>
          </a:bodyPr>
          <a:lstStyle/>
          <a:p>
            <a:r>
              <a:rPr lang="en-US" sz="1400" dirty="0" smtClean="0"/>
              <a:t>0.8</a:t>
            </a:r>
            <a:endParaRPr lang="en-US" sz="1400" dirty="0"/>
          </a:p>
        </p:txBody>
      </p:sp>
      <p:sp>
        <p:nvSpPr>
          <p:cNvPr id="75" name="TextBox 74"/>
          <p:cNvSpPr txBox="1"/>
          <p:nvPr/>
        </p:nvSpPr>
        <p:spPr>
          <a:xfrm>
            <a:off x="915802" y="2859269"/>
            <a:ext cx="433132" cy="307777"/>
          </a:xfrm>
          <a:prstGeom prst="rect">
            <a:avLst/>
          </a:prstGeom>
          <a:noFill/>
        </p:spPr>
        <p:txBody>
          <a:bodyPr wrap="none" rtlCol="0">
            <a:spAutoFit/>
          </a:bodyPr>
          <a:lstStyle/>
          <a:p>
            <a:r>
              <a:rPr lang="en-US" sz="1400" dirty="0" smtClean="0"/>
              <a:t>0.7</a:t>
            </a:r>
            <a:endParaRPr lang="en-US" sz="1400" dirty="0"/>
          </a:p>
        </p:txBody>
      </p:sp>
      <p:sp>
        <p:nvSpPr>
          <p:cNvPr id="76" name="TextBox 75"/>
          <p:cNvSpPr txBox="1"/>
          <p:nvPr/>
        </p:nvSpPr>
        <p:spPr>
          <a:xfrm>
            <a:off x="915802" y="3205422"/>
            <a:ext cx="433132" cy="307777"/>
          </a:xfrm>
          <a:prstGeom prst="rect">
            <a:avLst/>
          </a:prstGeom>
          <a:noFill/>
        </p:spPr>
        <p:txBody>
          <a:bodyPr wrap="none" rtlCol="0">
            <a:spAutoFit/>
          </a:bodyPr>
          <a:lstStyle/>
          <a:p>
            <a:r>
              <a:rPr lang="en-US" sz="1400" dirty="0" smtClean="0"/>
              <a:t>0.6</a:t>
            </a:r>
            <a:endParaRPr lang="en-US" sz="1400" dirty="0"/>
          </a:p>
        </p:txBody>
      </p:sp>
      <p:sp>
        <p:nvSpPr>
          <p:cNvPr id="77" name="TextBox 76"/>
          <p:cNvSpPr txBox="1"/>
          <p:nvPr/>
        </p:nvSpPr>
        <p:spPr>
          <a:xfrm>
            <a:off x="915802" y="3551575"/>
            <a:ext cx="433132" cy="307777"/>
          </a:xfrm>
          <a:prstGeom prst="rect">
            <a:avLst/>
          </a:prstGeom>
          <a:noFill/>
        </p:spPr>
        <p:txBody>
          <a:bodyPr wrap="none" rtlCol="0">
            <a:spAutoFit/>
          </a:bodyPr>
          <a:lstStyle/>
          <a:p>
            <a:r>
              <a:rPr lang="en-US" sz="1400" dirty="0" smtClean="0"/>
              <a:t>0.5</a:t>
            </a:r>
            <a:endParaRPr lang="en-US" sz="1400" dirty="0"/>
          </a:p>
        </p:txBody>
      </p:sp>
      <p:sp>
        <p:nvSpPr>
          <p:cNvPr id="78" name="TextBox 77"/>
          <p:cNvSpPr txBox="1"/>
          <p:nvPr/>
        </p:nvSpPr>
        <p:spPr>
          <a:xfrm>
            <a:off x="915802" y="3897728"/>
            <a:ext cx="433132" cy="307777"/>
          </a:xfrm>
          <a:prstGeom prst="rect">
            <a:avLst/>
          </a:prstGeom>
          <a:noFill/>
        </p:spPr>
        <p:txBody>
          <a:bodyPr wrap="none" rtlCol="0">
            <a:spAutoFit/>
          </a:bodyPr>
          <a:lstStyle/>
          <a:p>
            <a:r>
              <a:rPr lang="en-US" sz="1400" dirty="0" smtClean="0"/>
              <a:t>0.4</a:t>
            </a:r>
            <a:endParaRPr lang="en-US" sz="1400" dirty="0"/>
          </a:p>
        </p:txBody>
      </p:sp>
      <p:sp>
        <p:nvSpPr>
          <p:cNvPr id="79" name="TextBox 78"/>
          <p:cNvSpPr txBox="1"/>
          <p:nvPr/>
        </p:nvSpPr>
        <p:spPr>
          <a:xfrm>
            <a:off x="915802" y="4243881"/>
            <a:ext cx="433132" cy="307777"/>
          </a:xfrm>
          <a:prstGeom prst="rect">
            <a:avLst/>
          </a:prstGeom>
          <a:noFill/>
        </p:spPr>
        <p:txBody>
          <a:bodyPr wrap="none" rtlCol="0">
            <a:spAutoFit/>
          </a:bodyPr>
          <a:lstStyle/>
          <a:p>
            <a:r>
              <a:rPr lang="en-US" sz="1400" dirty="0" smtClean="0"/>
              <a:t>0.3</a:t>
            </a:r>
            <a:endParaRPr lang="en-US" sz="1400" dirty="0"/>
          </a:p>
        </p:txBody>
      </p:sp>
      <p:sp>
        <p:nvSpPr>
          <p:cNvPr id="80" name="TextBox 79"/>
          <p:cNvSpPr txBox="1"/>
          <p:nvPr/>
        </p:nvSpPr>
        <p:spPr>
          <a:xfrm>
            <a:off x="915802" y="4590034"/>
            <a:ext cx="433132" cy="307777"/>
          </a:xfrm>
          <a:prstGeom prst="rect">
            <a:avLst/>
          </a:prstGeom>
          <a:noFill/>
        </p:spPr>
        <p:txBody>
          <a:bodyPr wrap="none" rtlCol="0">
            <a:spAutoFit/>
          </a:bodyPr>
          <a:lstStyle/>
          <a:p>
            <a:r>
              <a:rPr lang="en-US" sz="1400" dirty="0" smtClean="0"/>
              <a:t>0.2</a:t>
            </a:r>
            <a:endParaRPr lang="en-US" sz="1400" dirty="0"/>
          </a:p>
        </p:txBody>
      </p:sp>
      <p:sp>
        <p:nvSpPr>
          <p:cNvPr id="81" name="TextBox 80"/>
          <p:cNvSpPr txBox="1"/>
          <p:nvPr/>
        </p:nvSpPr>
        <p:spPr>
          <a:xfrm>
            <a:off x="915802" y="4936187"/>
            <a:ext cx="433132" cy="307777"/>
          </a:xfrm>
          <a:prstGeom prst="rect">
            <a:avLst/>
          </a:prstGeom>
          <a:noFill/>
        </p:spPr>
        <p:txBody>
          <a:bodyPr wrap="none" rtlCol="0">
            <a:spAutoFit/>
          </a:bodyPr>
          <a:lstStyle/>
          <a:p>
            <a:r>
              <a:rPr lang="en-US" sz="1400" dirty="0" smtClean="0"/>
              <a:t>0.1</a:t>
            </a:r>
            <a:endParaRPr lang="en-US" sz="1400" dirty="0"/>
          </a:p>
        </p:txBody>
      </p:sp>
      <p:sp>
        <p:nvSpPr>
          <p:cNvPr id="82" name="TextBox 81"/>
          <p:cNvSpPr txBox="1"/>
          <p:nvPr/>
        </p:nvSpPr>
        <p:spPr>
          <a:xfrm>
            <a:off x="1058920" y="5282339"/>
            <a:ext cx="284052" cy="307777"/>
          </a:xfrm>
          <a:prstGeom prst="rect">
            <a:avLst/>
          </a:prstGeom>
          <a:noFill/>
        </p:spPr>
        <p:txBody>
          <a:bodyPr wrap="none" rtlCol="0">
            <a:spAutoFit/>
          </a:bodyPr>
          <a:lstStyle/>
          <a:p>
            <a:pPr algn="r"/>
            <a:r>
              <a:rPr lang="en-US" sz="1400" dirty="0" smtClean="0"/>
              <a:t>0</a:t>
            </a:r>
            <a:endParaRPr lang="en-US" sz="1400" dirty="0"/>
          </a:p>
        </p:txBody>
      </p:sp>
      <p:sp>
        <p:nvSpPr>
          <p:cNvPr id="83" name="Freeform 82"/>
          <p:cNvSpPr/>
          <p:nvPr/>
        </p:nvSpPr>
        <p:spPr>
          <a:xfrm>
            <a:off x="2399881" y="5515584"/>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4" name="Freeform 83"/>
          <p:cNvSpPr/>
          <p:nvPr/>
        </p:nvSpPr>
        <p:spPr>
          <a:xfrm>
            <a:off x="3533198" y="5515584"/>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5" name="Freeform 84"/>
          <p:cNvSpPr/>
          <p:nvPr/>
        </p:nvSpPr>
        <p:spPr>
          <a:xfrm>
            <a:off x="4508399" y="5515584"/>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6" name="Freeform 85"/>
          <p:cNvSpPr/>
          <p:nvPr/>
        </p:nvSpPr>
        <p:spPr>
          <a:xfrm>
            <a:off x="5489950" y="5515584"/>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7" name="Freeform 86"/>
          <p:cNvSpPr/>
          <p:nvPr/>
        </p:nvSpPr>
        <p:spPr>
          <a:xfrm>
            <a:off x="6615805" y="5512620"/>
            <a:ext cx="45720" cy="72840"/>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8" name="Freeform 87"/>
          <p:cNvSpPr/>
          <p:nvPr/>
        </p:nvSpPr>
        <p:spPr>
          <a:xfrm>
            <a:off x="1485798" y="5515584"/>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3" name="Freeform 92"/>
          <p:cNvSpPr/>
          <p:nvPr/>
        </p:nvSpPr>
        <p:spPr>
          <a:xfrm>
            <a:off x="7622121" y="5512620"/>
            <a:ext cx="45720" cy="72840"/>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4" name="Freeform 93"/>
          <p:cNvSpPr/>
          <p:nvPr/>
        </p:nvSpPr>
        <p:spPr>
          <a:xfrm>
            <a:off x="8584622" y="5512620"/>
            <a:ext cx="45720" cy="72840"/>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5" name="Freeform 94"/>
          <p:cNvSpPr/>
          <p:nvPr/>
        </p:nvSpPr>
        <p:spPr>
          <a:xfrm>
            <a:off x="1285179" y="4408337"/>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6" name="Freeform 95"/>
          <p:cNvSpPr/>
          <p:nvPr/>
        </p:nvSpPr>
        <p:spPr>
          <a:xfrm>
            <a:off x="1285179" y="4754412"/>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7" name="Freeform 96"/>
          <p:cNvSpPr/>
          <p:nvPr/>
        </p:nvSpPr>
        <p:spPr>
          <a:xfrm>
            <a:off x="1285179" y="5097312"/>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8" name="Freeform 97"/>
          <p:cNvSpPr/>
          <p:nvPr/>
        </p:nvSpPr>
        <p:spPr>
          <a:xfrm>
            <a:off x="1285179" y="5459262"/>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9" name="TextBox 98"/>
          <p:cNvSpPr txBox="1"/>
          <p:nvPr/>
        </p:nvSpPr>
        <p:spPr>
          <a:xfrm rot="16200000">
            <a:off x="-718292" y="3460495"/>
            <a:ext cx="2672526" cy="369332"/>
          </a:xfrm>
          <a:prstGeom prst="rect">
            <a:avLst/>
          </a:prstGeom>
          <a:noFill/>
        </p:spPr>
        <p:txBody>
          <a:bodyPr wrap="none" rtlCol="0">
            <a:spAutoFit/>
          </a:bodyPr>
          <a:lstStyle/>
          <a:p>
            <a:r>
              <a:rPr lang="en-US" b="1" dirty="0" smtClean="0"/>
              <a:t>Cumulative Probability</a:t>
            </a:r>
            <a:endParaRPr lang="en-US" b="1" dirty="0"/>
          </a:p>
        </p:txBody>
      </p:sp>
      <p:sp>
        <p:nvSpPr>
          <p:cNvPr id="100" name="TextBox 99"/>
          <p:cNvSpPr txBox="1"/>
          <p:nvPr/>
        </p:nvSpPr>
        <p:spPr>
          <a:xfrm>
            <a:off x="1342593" y="5525594"/>
            <a:ext cx="284052" cy="307777"/>
          </a:xfrm>
          <a:prstGeom prst="rect">
            <a:avLst/>
          </a:prstGeom>
          <a:noFill/>
        </p:spPr>
        <p:txBody>
          <a:bodyPr wrap="none" rtlCol="0">
            <a:spAutoFit/>
          </a:bodyPr>
          <a:lstStyle/>
          <a:p>
            <a:r>
              <a:rPr lang="en-US" sz="1400" dirty="0"/>
              <a:t>0</a:t>
            </a:r>
          </a:p>
        </p:txBody>
      </p:sp>
      <p:sp>
        <p:nvSpPr>
          <p:cNvPr id="101" name="TextBox 100"/>
          <p:cNvSpPr txBox="1"/>
          <p:nvPr/>
        </p:nvSpPr>
        <p:spPr>
          <a:xfrm>
            <a:off x="2258412" y="5525594"/>
            <a:ext cx="284052" cy="307777"/>
          </a:xfrm>
          <a:prstGeom prst="rect">
            <a:avLst/>
          </a:prstGeom>
          <a:noFill/>
        </p:spPr>
        <p:txBody>
          <a:bodyPr wrap="none" rtlCol="0">
            <a:spAutoFit/>
          </a:bodyPr>
          <a:lstStyle/>
          <a:p>
            <a:r>
              <a:rPr lang="en-US" sz="1400" dirty="0" smtClean="0"/>
              <a:t>3</a:t>
            </a:r>
            <a:endParaRPr lang="en-US" sz="1400" dirty="0"/>
          </a:p>
        </p:txBody>
      </p:sp>
      <p:sp>
        <p:nvSpPr>
          <p:cNvPr id="102" name="TextBox 101"/>
          <p:cNvSpPr txBox="1"/>
          <p:nvPr/>
        </p:nvSpPr>
        <p:spPr>
          <a:xfrm>
            <a:off x="3391172" y="5525594"/>
            <a:ext cx="284052" cy="307777"/>
          </a:xfrm>
          <a:prstGeom prst="rect">
            <a:avLst/>
          </a:prstGeom>
          <a:noFill/>
        </p:spPr>
        <p:txBody>
          <a:bodyPr wrap="none" rtlCol="0">
            <a:spAutoFit/>
          </a:bodyPr>
          <a:lstStyle/>
          <a:p>
            <a:r>
              <a:rPr lang="en-US" sz="1400" dirty="0"/>
              <a:t>6</a:t>
            </a:r>
          </a:p>
        </p:txBody>
      </p:sp>
      <p:sp>
        <p:nvSpPr>
          <p:cNvPr id="103" name="TextBox 102"/>
          <p:cNvSpPr txBox="1"/>
          <p:nvPr/>
        </p:nvSpPr>
        <p:spPr>
          <a:xfrm>
            <a:off x="4381906" y="5525594"/>
            <a:ext cx="284052" cy="307777"/>
          </a:xfrm>
          <a:prstGeom prst="rect">
            <a:avLst/>
          </a:prstGeom>
          <a:noFill/>
        </p:spPr>
        <p:txBody>
          <a:bodyPr wrap="none" rtlCol="0">
            <a:spAutoFit/>
          </a:bodyPr>
          <a:lstStyle/>
          <a:p>
            <a:r>
              <a:rPr lang="en-US" sz="1400" dirty="0" smtClean="0"/>
              <a:t>9</a:t>
            </a:r>
            <a:endParaRPr lang="en-US" sz="1400" dirty="0"/>
          </a:p>
        </p:txBody>
      </p:sp>
      <p:sp>
        <p:nvSpPr>
          <p:cNvPr id="104" name="TextBox 103"/>
          <p:cNvSpPr txBox="1"/>
          <p:nvPr/>
        </p:nvSpPr>
        <p:spPr>
          <a:xfrm>
            <a:off x="5289398" y="5525594"/>
            <a:ext cx="383438" cy="307777"/>
          </a:xfrm>
          <a:prstGeom prst="rect">
            <a:avLst/>
          </a:prstGeom>
          <a:noFill/>
        </p:spPr>
        <p:txBody>
          <a:bodyPr wrap="none" rtlCol="0">
            <a:spAutoFit/>
          </a:bodyPr>
          <a:lstStyle/>
          <a:p>
            <a:r>
              <a:rPr lang="en-US" sz="1400" dirty="0" smtClean="0"/>
              <a:t>12</a:t>
            </a:r>
            <a:endParaRPr lang="en-US" sz="1400" dirty="0"/>
          </a:p>
        </p:txBody>
      </p:sp>
      <p:sp>
        <p:nvSpPr>
          <p:cNvPr id="105" name="TextBox 104"/>
          <p:cNvSpPr txBox="1"/>
          <p:nvPr/>
        </p:nvSpPr>
        <p:spPr>
          <a:xfrm>
            <a:off x="6441713" y="5525594"/>
            <a:ext cx="383438" cy="307777"/>
          </a:xfrm>
          <a:prstGeom prst="rect">
            <a:avLst/>
          </a:prstGeom>
          <a:noFill/>
        </p:spPr>
        <p:txBody>
          <a:bodyPr wrap="none" rtlCol="0">
            <a:spAutoFit/>
          </a:bodyPr>
          <a:lstStyle/>
          <a:p>
            <a:r>
              <a:rPr lang="en-US" sz="1400" dirty="0" smtClean="0"/>
              <a:t>15</a:t>
            </a:r>
            <a:endParaRPr lang="en-US" sz="1400" dirty="0"/>
          </a:p>
        </p:txBody>
      </p:sp>
      <p:sp>
        <p:nvSpPr>
          <p:cNvPr id="106" name="TextBox 105"/>
          <p:cNvSpPr txBox="1"/>
          <p:nvPr/>
        </p:nvSpPr>
        <p:spPr>
          <a:xfrm>
            <a:off x="7425897" y="5525594"/>
            <a:ext cx="383438" cy="307777"/>
          </a:xfrm>
          <a:prstGeom prst="rect">
            <a:avLst/>
          </a:prstGeom>
          <a:noFill/>
        </p:spPr>
        <p:txBody>
          <a:bodyPr wrap="none" rtlCol="0">
            <a:spAutoFit/>
          </a:bodyPr>
          <a:lstStyle/>
          <a:p>
            <a:r>
              <a:rPr lang="en-US" sz="1400" dirty="0" smtClean="0"/>
              <a:t>18</a:t>
            </a:r>
            <a:endParaRPr lang="en-US" sz="1400" dirty="0"/>
          </a:p>
        </p:txBody>
      </p:sp>
      <p:sp>
        <p:nvSpPr>
          <p:cNvPr id="107" name="TextBox 106"/>
          <p:cNvSpPr txBox="1"/>
          <p:nvPr/>
        </p:nvSpPr>
        <p:spPr>
          <a:xfrm>
            <a:off x="8380838" y="5525594"/>
            <a:ext cx="383438" cy="307777"/>
          </a:xfrm>
          <a:prstGeom prst="rect">
            <a:avLst/>
          </a:prstGeom>
          <a:noFill/>
        </p:spPr>
        <p:txBody>
          <a:bodyPr wrap="none" rtlCol="0">
            <a:spAutoFit/>
          </a:bodyPr>
          <a:lstStyle/>
          <a:p>
            <a:r>
              <a:rPr lang="en-US" sz="1400" dirty="0" smtClean="0"/>
              <a:t>21</a:t>
            </a:r>
            <a:endParaRPr lang="en-US" sz="1400" dirty="0"/>
          </a:p>
        </p:txBody>
      </p:sp>
      <p:sp>
        <p:nvSpPr>
          <p:cNvPr id="108" name="TextBox 107"/>
          <p:cNvSpPr txBox="1"/>
          <p:nvPr/>
        </p:nvSpPr>
        <p:spPr>
          <a:xfrm>
            <a:off x="4451753" y="5844791"/>
            <a:ext cx="1005403" cy="369332"/>
          </a:xfrm>
          <a:prstGeom prst="rect">
            <a:avLst/>
          </a:prstGeom>
          <a:noFill/>
        </p:spPr>
        <p:txBody>
          <a:bodyPr wrap="none" rtlCol="0">
            <a:spAutoFit/>
          </a:bodyPr>
          <a:lstStyle/>
          <a:p>
            <a:pPr algn="ctr"/>
            <a:r>
              <a:rPr lang="en-US" b="1" dirty="0" smtClean="0"/>
              <a:t>Months</a:t>
            </a:r>
            <a:endParaRPr lang="en-US" b="1" dirty="0"/>
          </a:p>
        </p:txBody>
      </p:sp>
      <p:sp>
        <p:nvSpPr>
          <p:cNvPr id="110" name="Text Box 5"/>
          <p:cNvSpPr txBox="1">
            <a:spLocks noChangeArrowheads="1"/>
          </p:cNvSpPr>
          <p:nvPr/>
        </p:nvSpPr>
        <p:spPr bwMode="auto">
          <a:xfrm>
            <a:off x="6305704" y="2977173"/>
            <a:ext cx="2460930" cy="369332"/>
          </a:xfrm>
          <a:prstGeom prst="rect">
            <a:avLst/>
          </a:prstGeom>
          <a:noFill/>
          <a:ln w="12700">
            <a:noFill/>
            <a:miter lim="800000"/>
            <a:headEnd type="none" w="sm" len="sm"/>
            <a:tailEnd type="none" w="sm" len="sm"/>
          </a:ln>
          <a:effectLst/>
        </p:spPr>
        <p:txBody>
          <a:bodyPr wrap="none">
            <a:spAutoFit/>
          </a:bodyPr>
          <a:lstStyle/>
          <a:p>
            <a:pPr eaLnBrk="0" hangingPunct="0"/>
            <a:r>
              <a:rPr lang="en-GB" dirty="0" smtClean="0"/>
              <a:t>Log-rank test </a:t>
            </a:r>
            <a:r>
              <a:rPr lang="en-GB" i="1" dirty="0" smtClean="0"/>
              <a:t>P</a:t>
            </a:r>
            <a:r>
              <a:rPr lang="en-GB" dirty="0" smtClean="0"/>
              <a:t>=0.010</a:t>
            </a:r>
            <a:endParaRPr lang="en-GB" dirty="0"/>
          </a:p>
        </p:txBody>
      </p:sp>
      <p:sp>
        <p:nvSpPr>
          <p:cNvPr id="10" name="Freeform 9"/>
          <p:cNvSpPr/>
          <p:nvPr/>
        </p:nvSpPr>
        <p:spPr>
          <a:xfrm>
            <a:off x="1384093" y="1963711"/>
            <a:ext cx="6305862" cy="3074663"/>
          </a:xfrm>
          <a:custGeom>
            <a:avLst/>
            <a:gdLst>
              <a:gd name="connsiteX0" fmla="*/ 0 w 4831829"/>
              <a:gd name="connsiteY0" fmla="*/ 0 h 3057994"/>
              <a:gd name="connsiteX1" fmla="*/ 149901 w 4831829"/>
              <a:gd name="connsiteY1" fmla="*/ 0 h 3057994"/>
              <a:gd name="connsiteX2" fmla="*/ 149901 w 4831829"/>
              <a:gd name="connsiteY2" fmla="*/ 74951 h 3057994"/>
              <a:gd name="connsiteX3" fmla="*/ 559633 w 4831829"/>
              <a:gd name="connsiteY3" fmla="*/ 74951 h 3057994"/>
              <a:gd name="connsiteX4" fmla="*/ 559633 w 4831829"/>
              <a:gd name="connsiteY4" fmla="*/ 159896 h 3057994"/>
              <a:gd name="connsiteX5" fmla="*/ 754505 w 4831829"/>
              <a:gd name="connsiteY5" fmla="*/ 159896 h 3057994"/>
              <a:gd name="connsiteX6" fmla="*/ 754505 w 4831829"/>
              <a:gd name="connsiteY6" fmla="*/ 364761 h 3057994"/>
              <a:gd name="connsiteX7" fmla="*/ 819462 w 4831829"/>
              <a:gd name="connsiteY7" fmla="*/ 454702 h 3057994"/>
              <a:gd name="connsiteX8" fmla="*/ 854439 w 4831829"/>
              <a:gd name="connsiteY8" fmla="*/ 774492 h 3057994"/>
              <a:gd name="connsiteX9" fmla="*/ 914400 w 4831829"/>
              <a:gd name="connsiteY9" fmla="*/ 774492 h 3057994"/>
              <a:gd name="connsiteX10" fmla="*/ 914400 w 4831829"/>
              <a:gd name="connsiteY10" fmla="*/ 924394 h 3057994"/>
              <a:gd name="connsiteX11" fmla="*/ 1074295 w 4831829"/>
              <a:gd name="connsiteY11" fmla="*/ 924394 h 3057994"/>
              <a:gd name="connsiteX12" fmla="*/ 1074295 w 4831829"/>
              <a:gd name="connsiteY12" fmla="*/ 1079292 h 3057994"/>
              <a:gd name="connsiteX13" fmla="*/ 1164236 w 4831829"/>
              <a:gd name="connsiteY13" fmla="*/ 1079292 h 3057994"/>
              <a:gd name="connsiteX14" fmla="*/ 1164236 w 4831829"/>
              <a:gd name="connsiteY14" fmla="*/ 1164237 h 3057994"/>
              <a:gd name="connsiteX15" fmla="*/ 1264170 w 4831829"/>
              <a:gd name="connsiteY15" fmla="*/ 1164237 h 3057994"/>
              <a:gd name="connsiteX16" fmla="*/ 1364105 w 4831829"/>
              <a:gd name="connsiteY16" fmla="*/ 1474033 h 3057994"/>
              <a:gd name="connsiteX17" fmla="*/ 1429062 w 4831829"/>
              <a:gd name="connsiteY17" fmla="*/ 1484027 h 3057994"/>
              <a:gd name="connsiteX18" fmla="*/ 1419069 w 4831829"/>
              <a:gd name="connsiteY18" fmla="*/ 1568971 h 3057994"/>
              <a:gd name="connsiteX19" fmla="*/ 1538990 w 4831829"/>
              <a:gd name="connsiteY19" fmla="*/ 1568971 h 3057994"/>
              <a:gd name="connsiteX20" fmla="*/ 1633928 w 4831829"/>
              <a:gd name="connsiteY20" fmla="*/ 1803817 h 3057994"/>
              <a:gd name="connsiteX21" fmla="*/ 1658911 w 4831829"/>
              <a:gd name="connsiteY21" fmla="*/ 1813810 h 3057994"/>
              <a:gd name="connsiteX22" fmla="*/ 1653915 w 4831829"/>
              <a:gd name="connsiteY22" fmla="*/ 1898755 h 3057994"/>
              <a:gd name="connsiteX23" fmla="*/ 1793823 w 4831829"/>
              <a:gd name="connsiteY23" fmla="*/ 1908748 h 3057994"/>
              <a:gd name="connsiteX24" fmla="*/ 1808813 w 4831829"/>
              <a:gd name="connsiteY24" fmla="*/ 2063646 h 3057994"/>
              <a:gd name="connsiteX25" fmla="*/ 1873770 w 4831829"/>
              <a:gd name="connsiteY25" fmla="*/ 2058650 h 3057994"/>
              <a:gd name="connsiteX26" fmla="*/ 1868774 w 4831829"/>
              <a:gd name="connsiteY26" fmla="*/ 2148591 h 3057994"/>
              <a:gd name="connsiteX27" fmla="*/ 1983698 w 4831829"/>
              <a:gd name="connsiteY27" fmla="*/ 2143594 h 3057994"/>
              <a:gd name="connsiteX28" fmla="*/ 1978701 w 4831829"/>
              <a:gd name="connsiteY28" fmla="*/ 2228538 h 3057994"/>
              <a:gd name="connsiteX29" fmla="*/ 2138597 w 4831829"/>
              <a:gd name="connsiteY29" fmla="*/ 2228538 h 3057994"/>
              <a:gd name="connsiteX30" fmla="*/ 2128603 w 4831829"/>
              <a:gd name="connsiteY30" fmla="*/ 2288499 h 3057994"/>
              <a:gd name="connsiteX31" fmla="*/ 2208551 w 4831829"/>
              <a:gd name="connsiteY31" fmla="*/ 2298492 h 3057994"/>
              <a:gd name="connsiteX32" fmla="*/ 2203554 w 4831829"/>
              <a:gd name="connsiteY32" fmla="*/ 2398427 h 3057994"/>
              <a:gd name="connsiteX33" fmla="*/ 2318478 w 4831829"/>
              <a:gd name="connsiteY33" fmla="*/ 2398427 h 3057994"/>
              <a:gd name="connsiteX34" fmla="*/ 2318478 w 4831829"/>
              <a:gd name="connsiteY34" fmla="*/ 2463384 h 3057994"/>
              <a:gd name="connsiteX35" fmla="*/ 2388433 w 4831829"/>
              <a:gd name="connsiteY35" fmla="*/ 2488368 h 3057994"/>
              <a:gd name="connsiteX36" fmla="*/ 2383436 w 4831829"/>
              <a:gd name="connsiteY36" fmla="*/ 2663253 h 3057994"/>
              <a:gd name="connsiteX37" fmla="*/ 2598295 w 4831829"/>
              <a:gd name="connsiteY37" fmla="*/ 2673246 h 3057994"/>
              <a:gd name="connsiteX38" fmla="*/ 2603292 w 4831829"/>
              <a:gd name="connsiteY38" fmla="*/ 2748197 h 3057994"/>
              <a:gd name="connsiteX39" fmla="*/ 2818151 w 4831829"/>
              <a:gd name="connsiteY39" fmla="*/ 2763187 h 3057994"/>
              <a:gd name="connsiteX40" fmla="*/ 2813154 w 4831829"/>
              <a:gd name="connsiteY40" fmla="*/ 2858125 h 3057994"/>
              <a:gd name="connsiteX41" fmla="*/ 3637613 w 4831829"/>
              <a:gd name="connsiteY41" fmla="*/ 2853128 h 3057994"/>
              <a:gd name="connsiteX42" fmla="*/ 3632616 w 4831829"/>
              <a:gd name="connsiteY42" fmla="*/ 2948066 h 3057994"/>
              <a:gd name="connsiteX43" fmla="*/ 3862465 w 4831829"/>
              <a:gd name="connsiteY43" fmla="*/ 2958059 h 3057994"/>
              <a:gd name="connsiteX44" fmla="*/ 3852472 w 4831829"/>
              <a:gd name="connsiteY44" fmla="*/ 3057994 h 3057994"/>
              <a:gd name="connsiteX45" fmla="*/ 4831829 w 4831829"/>
              <a:gd name="connsiteY45" fmla="*/ 3057994 h 3057994"/>
              <a:gd name="connsiteX0" fmla="*/ 0 w 6305862"/>
              <a:gd name="connsiteY0" fmla="*/ 0 h 3062991"/>
              <a:gd name="connsiteX1" fmla="*/ 149901 w 6305862"/>
              <a:gd name="connsiteY1" fmla="*/ 0 h 3062991"/>
              <a:gd name="connsiteX2" fmla="*/ 149901 w 6305862"/>
              <a:gd name="connsiteY2" fmla="*/ 74951 h 3062991"/>
              <a:gd name="connsiteX3" fmla="*/ 559633 w 6305862"/>
              <a:gd name="connsiteY3" fmla="*/ 74951 h 3062991"/>
              <a:gd name="connsiteX4" fmla="*/ 559633 w 6305862"/>
              <a:gd name="connsiteY4" fmla="*/ 159896 h 3062991"/>
              <a:gd name="connsiteX5" fmla="*/ 754505 w 6305862"/>
              <a:gd name="connsiteY5" fmla="*/ 159896 h 3062991"/>
              <a:gd name="connsiteX6" fmla="*/ 754505 w 6305862"/>
              <a:gd name="connsiteY6" fmla="*/ 364761 h 3062991"/>
              <a:gd name="connsiteX7" fmla="*/ 819462 w 6305862"/>
              <a:gd name="connsiteY7" fmla="*/ 454702 h 3062991"/>
              <a:gd name="connsiteX8" fmla="*/ 854439 w 6305862"/>
              <a:gd name="connsiteY8" fmla="*/ 774492 h 3062991"/>
              <a:gd name="connsiteX9" fmla="*/ 914400 w 6305862"/>
              <a:gd name="connsiteY9" fmla="*/ 774492 h 3062991"/>
              <a:gd name="connsiteX10" fmla="*/ 914400 w 6305862"/>
              <a:gd name="connsiteY10" fmla="*/ 924394 h 3062991"/>
              <a:gd name="connsiteX11" fmla="*/ 1074295 w 6305862"/>
              <a:gd name="connsiteY11" fmla="*/ 924394 h 3062991"/>
              <a:gd name="connsiteX12" fmla="*/ 1074295 w 6305862"/>
              <a:gd name="connsiteY12" fmla="*/ 1079292 h 3062991"/>
              <a:gd name="connsiteX13" fmla="*/ 1164236 w 6305862"/>
              <a:gd name="connsiteY13" fmla="*/ 1079292 h 3062991"/>
              <a:gd name="connsiteX14" fmla="*/ 1164236 w 6305862"/>
              <a:gd name="connsiteY14" fmla="*/ 1164237 h 3062991"/>
              <a:gd name="connsiteX15" fmla="*/ 1264170 w 6305862"/>
              <a:gd name="connsiteY15" fmla="*/ 1164237 h 3062991"/>
              <a:gd name="connsiteX16" fmla="*/ 1364105 w 6305862"/>
              <a:gd name="connsiteY16" fmla="*/ 1474033 h 3062991"/>
              <a:gd name="connsiteX17" fmla="*/ 1429062 w 6305862"/>
              <a:gd name="connsiteY17" fmla="*/ 1484027 h 3062991"/>
              <a:gd name="connsiteX18" fmla="*/ 1419069 w 6305862"/>
              <a:gd name="connsiteY18" fmla="*/ 1568971 h 3062991"/>
              <a:gd name="connsiteX19" fmla="*/ 1538990 w 6305862"/>
              <a:gd name="connsiteY19" fmla="*/ 1568971 h 3062991"/>
              <a:gd name="connsiteX20" fmla="*/ 1633928 w 6305862"/>
              <a:gd name="connsiteY20" fmla="*/ 1803817 h 3062991"/>
              <a:gd name="connsiteX21" fmla="*/ 1658911 w 6305862"/>
              <a:gd name="connsiteY21" fmla="*/ 1813810 h 3062991"/>
              <a:gd name="connsiteX22" fmla="*/ 1653915 w 6305862"/>
              <a:gd name="connsiteY22" fmla="*/ 1898755 h 3062991"/>
              <a:gd name="connsiteX23" fmla="*/ 1793823 w 6305862"/>
              <a:gd name="connsiteY23" fmla="*/ 1908748 h 3062991"/>
              <a:gd name="connsiteX24" fmla="*/ 1808813 w 6305862"/>
              <a:gd name="connsiteY24" fmla="*/ 2063646 h 3062991"/>
              <a:gd name="connsiteX25" fmla="*/ 1873770 w 6305862"/>
              <a:gd name="connsiteY25" fmla="*/ 2058650 h 3062991"/>
              <a:gd name="connsiteX26" fmla="*/ 1868774 w 6305862"/>
              <a:gd name="connsiteY26" fmla="*/ 2148591 h 3062991"/>
              <a:gd name="connsiteX27" fmla="*/ 1983698 w 6305862"/>
              <a:gd name="connsiteY27" fmla="*/ 2143594 h 3062991"/>
              <a:gd name="connsiteX28" fmla="*/ 1978701 w 6305862"/>
              <a:gd name="connsiteY28" fmla="*/ 2228538 h 3062991"/>
              <a:gd name="connsiteX29" fmla="*/ 2138597 w 6305862"/>
              <a:gd name="connsiteY29" fmla="*/ 2228538 h 3062991"/>
              <a:gd name="connsiteX30" fmla="*/ 2128603 w 6305862"/>
              <a:gd name="connsiteY30" fmla="*/ 2288499 h 3062991"/>
              <a:gd name="connsiteX31" fmla="*/ 2208551 w 6305862"/>
              <a:gd name="connsiteY31" fmla="*/ 2298492 h 3062991"/>
              <a:gd name="connsiteX32" fmla="*/ 2203554 w 6305862"/>
              <a:gd name="connsiteY32" fmla="*/ 2398427 h 3062991"/>
              <a:gd name="connsiteX33" fmla="*/ 2318478 w 6305862"/>
              <a:gd name="connsiteY33" fmla="*/ 2398427 h 3062991"/>
              <a:gd name="connsiteX34" fmla="*/ 2318478 w 6305862"/>
              <a:gd name="connsiteY34" fmla="*/ 2463384 h 3062991"/>
              <a:gd name="connsiteX35" fmla="*/ 2388433 w 6305862"/>
              <a:gd name="connsiteY35" fmla="*/ 2488368 h 3062991"/>
              <a:gd name="connsiteX36" fmla="*/ 2383436 w 6305862"/>
              <a:gd name="connsiteY36" fmla="*/ 2663253 h 3062991"/>
              <a:gd name="connsiteX37" fmla="*/ 2598295 w 6305862"/>
              <a:gd name="connsiteY37" fmla="*/ 2673246 h 3062991"/>
              <a:gd name="connsiteX38" fmla="*/ 2603292 w 6305862"/>
              <a:gd name="connsiteY38" fmla="*/ 2748197 h 3062991"/>
              <a:gd name="connsiteX39" fmla="*/ 2818151 w 6305862"/>
              <a:gd name="connsiteY39" fmla="*/ 2763187 h 3062991"/>
              <a:gd name="connsiteX40" fmla="*/ 2813154 w 6305862"/>
              <a:gd name="connsiteY40" fmla="*/ 2858125 h 3062991"/>
              <a:gd name="connsiteX41" fmla="*/ 3637613 w 6305862"/>
              <a:gd name="connsiteY41" fmla="*/ 2853128 h 3062991"/>
              <a:gd name="connsiteX42" fmla="*/ 3632616 w 6305862"/>
              <a:gd name="connsiteY42" fmla="*/ 2948066 h 3062991"/>
              <a:gd name="connsiteX43" fmla="*/ 3862465 w 6305862"/>
              <a:gd name="connsiteY43" fmla="*/ 2958059 h 3062991"/>
              <a:gd name="connsiteX44" fmla="*/ 3852472 w 6305862"/>
              <a:gd name="connsiteY44" fmla="*/ 3057994 h 3062991"/>
              <a:gd name="connsiteX45" fmla="*/ 6305862 w 6305862"/>
              <a:gd name="connsiteY45" fmla="*/ 3062991 h 3062991"/>
              <a:gd name="connsiteX0" fmla="*/ 0 w 6305862"/>
              <a:gd name="connsiteY0" fmla="*/ 0 h 3062991"/>
              <a:gd name="connsiteX1" fmla="*/ 149901 w 6305862"/>
              <a:gd name="connsiteY1" fmla="*/ 0 h 3062991"/>
              <a:gd name="connsiteX2" fmla="*/ 149901 w 6305862"/>
              <a:gd name="connsiteY2" fmla="*/ 74951 h 3062991"/>
              <a:gd name="connsiteX3" fmla="*/ 559633 w 6305862"/>
              <a:gd name="connsiteY3" fmla="*/ 74951 h 3062991"/>
              <a:gd name="connsiteX4" fmla="*/ 559633 w 6305862"/>
              <a:gd name="connsiteY4" fmla="*/ 159896 h 3062991"/>
              <a:gd name="connsiteX5" fmla="*/ 754505 w 6305862"/>
              <a:gd name="connsiteY5" fmla="*/ 159896 h 3062991"/>
              <a:gd name="connsiteX6" fmla="*/ 754505 w 6305862"/>
              <a:gd name="connsiteY6" fmla="*/ 364761 h 3062991"/>
              <a:gd name="connsiteX7" fmla="*/ 819462 w 6305862"/>
              <a:gd name="connsiteY7" fmla="*/ 454702 h 3062991"/>
              <a:gd name="connsiteX8" fmla="*/ 854439 w 6305862"/>
              <a:gd name="connsiteY8" fmla="*/ 774492 h 3062991"/>
              <a:gd name="connsiteX9" fmla="*/ 914400 w 6305862"/>
              <a:gd name="connsiteY9" fmla="*/ 774492 h 3062991"/>
              <a:gd name="connsiteX10" fmla="*/ 914400 w 6305862"/>
              <a:gd name="connsiteY10" fmla="*/ 924394 h 3062991"/>
              <a:gd name="connsiteX11" fmla="*/ 1074295 w 6305862"/>
              <a:gd name="connsiteY11" fmla="*/ 924394 h 3062991"/>
              <a:gd name="connsiteX12" fmla="*/ 1074295 w 6305862"/>
              <a:gd name="connsiteY12" fmla="*/ 1079292 h 3062991"/>
              <a:gd name="connsiteX13" fmla="*/ 1164236 w 6305862"/>
              <a:gd name="connsiteY13" fmla="*/ 1079292 h 3062991"/>
              <a:gd name="connsiteX14" fmla="*/ 1164236 w 6305862"/>
              <a:gd name="connsiteY14" fmla="*/ 1164237 h 3062991"/>
              <a:gd name="connsiteX15" fmla="*/ 1264170 w 6305862"/>
              <a:gd name="connsiteY15" fmla="*/ 1164237 h 3062991"/>
              <a:gd name="connsiteX16" fmla="*/ 1364105 w 6305862"/>
              <a:gd name="connsiteY16" fmla="*/ 1474033 h 3062991"/>
              <a:gd name="connsiteX17" fmla="*/ 1421918 w 6305862"/>
              <a:gd name="connsiteY17" fmla="*/ 1481646 h 3062991"/>
              <a:gd name="connsiteX18" fmla="*/ 1419069 w 6305862"/>
              <a:gd name="connsiteY18" fmla="*/ 1568971 h 3062991"/>
              <a:gd name="connsiteX19" fmla="*/ 1538990 w 6305862"/>
              <a:gd name="connsiteY19" fmla="*/ 1568971 h 3062991"/>
              <a:gd name="connsiteX20" fmla="*/ 1633928 w 6305862"/>
              <a:gd name="connsiteY20" fmla="*/ 1803817 h 3062991"/>
              <a:gd name="connsiteX21" fmla="*/ 1658911 w 6305862"/>
              <a:gd name="connsiteY21" fmla="*/ 1813810 h 3062991"/>
              <a:gd name="connsiteX22" fmla="*/ 1653915 w 6305862"/>
              <a:gd name="connsiteY22" fmla="*/ 1898755 h 3062991"/>
              <a:gd name="connsiteX23" fmla="*/ 1793823 w 6305862"/>
              <a:gd name="connsiteY23" fmla="*/ 1908748 h 3062991"/>
              <a:gd name="connsiteX24" fmla="*/ 1808813 w 6305862"/>
              <a:gd name="connsiteY24" fmla="*/ 2063646 h 3062991"/>
              <a:gd name="connsiteX25" fmla="*/ 1873770 w 6305862"/>
              <a:gd name="connsiteY25" fmla="*/ 2058650 h 3062991"/>
              <a:gd name="connsiteX26" fmla="*/ 1868774 w 6305862"/>
              <a:gd name="connsiteY26" fmla="*/ 2148591 h 3062991"/>
              <a:gd name="connsiteX27" fmla="*/ 1983698 w 6305862"/>
              <a:gd name="connsiteY27" fmla="*/ 2143594 h 3062991"/>
              <a:gd name="connsiteX28" fmla="*/ 1978701 w 6305862"/>
              <a:gd name="connsiteY28" fmla="*/ 2228538 h 3062991"/>
              <a:gd name="connsiteX29" fmla="*/ 2138597 w 6305862"/>
              <a:gd name="connsiteY29" fmla="*/ 2228538 h 3062991"/>
              <a:gd name="connsiteX30" fmla="*/ 2128603 w 6305862"/>
              <a:gd name="connsiteY30" fmla="*/ 2288499 h 3062991"/>
              <a:gd name="connsiteX31" fmla="*/ 2208551 w 6305862"/>
              <a:gd name="connsiteY31" fmla="*/ 2298492 h 3062991"/>
              <a:gd name="connsiteX32" fmla="*/ 2203554 w 6305862"/>
              <a:gd name="connsiteY32" fmla="*/ 2398427 h 3062991"/>
              <a:gd name="connsiteX33" fmla="*/ 2318478 w 6305862"/>
              <a:gd name="connsiteY33" fmla="*/ 2398427 h 3062991"/>
              <a:gd name="connsiteX34" fmla="*/ 2318478 w 6305862"/>
              <a:gd name="connsiteY34" fmla="*/ 2463384 h 3062991"/>
              <a:gd name="connsiteX35" fmla="*/ 2388433 w 6305862"/>
              <a:gd name="connsiteY35" fmla="*/ 2488368 h 3062991"/>
              <a:gd name="connsiteX36" fmla="*/ 2383436 w 6305862"/>
              <a:gd name="connsiteY36" fmla="*/ 2663253 h 3062991"/>
              <a:gd name="connsiteX37" fmla="*/ 2598295 w 6305862"/>
              <a:gd name="connsiteY37" fmla="*/ 2673246 h 3062991"/>
              <a:gd name="connsiteX38" fmla="*/ 2603292 w 6305862"/>
              <a:gd name="connsiteY38" fmla="*/ 2748197 h 3062991"/>
              <a:gd name="connsiteX39" fmla="*/ 2818151 w 6305862"/>
              <a:gd name="connsiteY39" fmla="*/ 2763187 h 3062991"/>
              <a:gd name="connsiteX40" fmla="*/ 2813154 w 6305862"/>
              <a:gd name="connsiteY40" fmla="*/ 2858125 h 3062991"/>
              <a:gd name="connsiteX41" fmla="*/ 3637613 w 6305862"/>
              <a:gd name="connsiteY41" fmla="*/ 2853128 h 3062991"/>
              <a:gd name="connsiteX42" fmla="*/ 3632616 w 6305862"/>
              <a:gd name="connsiteY42" fmla="*/ 2948066 h 3062991"/>
              <a:gd name="connsiteX43" fmla="*/ 3862465 w 6305862"/>
              <a:gd name="connsiteY43" fmla="*/ 2958059 h 3062991"/>
              <a:gd name="connsiteX44" fmla="*/ 3852472 w 6305862"/>
              <a:gd name="connsiteY44" fmla="*/ 3057994 h 3062991"/>
              <a:gd name="connsiteX45" fmla="*/ 6305862 w 6305862"/>
              <a:gd name="connsiteY45" fmla="*/ 3062991 h 3062991"/>
              <a:gd name="connsiteX0" fmla="*/ 0 w 6305862"/>
              <a:gd name="connsiteY0" fmla="*/ 0 h 3062991"/>
              <a:gd name="connsiteX1" fmla="*/ 149901 w 6305862"/>
              <a:gd name="connsiteY1" fmla="*/ 0 h 3062991"/>
              <a:gd name="connsiteX2" fmla="*/ 149901 w 6305862"/>
              <a:gd name="connsiteY2" fmla="*/ 74951 h 3062991"/>
              <a:gd name="connsiteX3" fmla="*/ 559633 w 6305862"/>
              <a:gd name="connsiteY3" fmla="*/ 74951 h 3062991"/>
              <a:gd name="connsiteX4" fmla="*/ 559633 w 6305862"/>
              <a:gd name="connsiteY4" fmla="*/ 159896 h 3062991"/>
              <a:gd name="connsiteX5" fmla="*/ 754505 w 6305862"/>
              <a:gd name="connsiteY5" fmla="*/ 159896 h 3062991"/>
              <a:gd name="connsiteX6" fmla="*/ 754505 w 6305862"/>
              <a:gd name="connsiteY6" fmla="*/ 364761 h 3062991"/>
              <a:gd name="connsiteX7" fmla="*/ 819462 w 6305862"/>
              <a:gd name="connsiteY7" fmla="*/ 454702 h 3062991"/>
              <a:gd name="connsiteX8" fmla="*/ 854439 w 6305862"/>
              <a:gd name="connsiteY8" fmla="*/ 774492 h 3062991"/>
              <a:gd name="connsiteX9" fmla="*/ 914400 w 6305862"/>
              <a:gd name="connsiteY9" fmla="*/ 774492 h 3062991"/>
              <a:gd name="connsiteX10" fmla="*/ 914400 w 6305862"/>
              <a:gd name="connsiteY10" fmla="*/ 924394 h 3062991"/>
              <a:gd name="connsiteX11" fmla="*/ 1074295 w 6305862"/>
              <a:gd name="connsiteY11" fmla="*/ 924394 h 3062991"/>
              <a:gd name="connsiteX12" fmla="*/ 1074295 w 6305862"/>
              <a:gd name="connsiteY12" fmla="*/ 1079292 h 3062991"/>
              <a:gd name="connsiteX13" fmla="*/ 1164236 w 6305862"/>
              <a:gd name="connsiteY13" fmla="*/ 1079292 h 3062991"/>
              <a:gd name="connsiteX14" fmla="*/ 1164236 w 6305862"/>
              <a:gd name="connsiteY14" fmla="*/ 1164237 h 3062991"/>
              <a:gd name="connsiteX15" fmla="*/ 1264170 w 6305862"/>
              <a:gd name="connsiteY15" fmla="*/ 1164237 h 3062991"/>
              <a:gd name="connsiteX16" fmla="*/ 1364105 w 6305862"/>
              <a:gd name="connsiteY16" fmla="*/ 1474033 h 3062991"/>
              <a:gd name="connsiteX17" fmla="*/ 1414774 w 6305862"/>
              <a:gd name="connsiteY17" fmla="*/ 1481646 h 3062991"/>
              <a:gd name="connsiteX18" fmla="*/ 1419069 w 6305862"/>
              <a:gd name="connsiteY18" fmla="*/ 1568971 h 3062991"/>
              <a:gd name="connsiteX19" fmla="*/ 1538990 w 6305862"/>
              <a:gd name="connsiteY19" fmla="*/ 1568971 h 3062991"/>
              <a:gd name="connsiteX20" fmla="*/ 1633928 w 6305862"/>
              <a:gd name="connsiteY20" fmla="*/ 1803817 h 3062991"/>
              <a:gd name="connsiteX21" fmla="*/ 1658911 w 6305862"/>
              <a:gd name="connsiteY21" fmla="*/ 1813810 h 3062991"/>
              <a:gd name="connsiteX22" fmla="*/ 1653915 w 6305862"/>
              <a:gd name="connsiteY22" fmla="*/ 1898755 h 3062991"/>
              <a:gd name="connsiteX23" fmla="*/ 1793823 w 6305862"/>
              <a:gd name="connsiteY23" fmla="*/ 1908748 h 3062991"/>
              <a:gd name="connsiteX24" fmla="*/ 1808813 w 6305862"/>
              <a:gd name="connsiteY24" fmla="*/ 2063646 h 3062991"/>
              <a:gd name="connsiteX25" fmla="*/ 1873770 w 6305862"/>
              <a:gd name="connsiteY25" fmla="*/ 2058650 h 3062991"/>
              <a:gd name="connsiteX26" fmla="*/ 1868774 w 6305862"/>
              <a:gd name="connsiteY26" fmla="*/ 2148591 h 3062991"/>
              <a:gd name="connsiteX27" fmla="*/ 1983698 w 6305862"/>
              <a:gd name="connsiteY27" fmla="*/ 2143594 h 3062991"/>
              <a:gd name="connsiteX28" fmla="*/ 1978701 w 6305862"/>
              <a:gd name="connsiteY28" fmla="*/ 2228538 h 3062991"/>
              <a:gd name="connsiteX29" fmla="*/ 2138597 w 6305862"/>
              <a:gd name="connsiteY29" fmla="*/ 2228538 h 3062991"/>
              <a:gd name="connsiteX30" fmla="*/ 2128603 w 6305862"/>
              <a:gd name="connsiteY30" fmla="*/ 2288499 h 3062991"/>
              <a:gd name="connsiteX31" fmla="*/ 2208551 w 6305862"/>
              <a:gd name="connsiteY31" fmla="*/ 2298492 h 3062991"/>
              <a:gd name="connsiteX32" fmla="*/ 2203554 w 6305862"/>
              <a:gd name="connsiteY32" fmla="*/ 2398427 h 3062991"/>
              <a:gd name="connsiteX33" fmla="*/ 2318478 w 6305862"/>
              <a:gd name="connsiteY33" fmla="*/ 2398427 h 3062991"/>
              <a:gd name="connsiteX34" fmla="*/ 2318478 w 6305862"/>
              <a:gd name="connsiteY34" fmla="*/ 2463384 h 3062991"/>
              <a:gd name="connsiteX35" fmla="*/ 2388433 w 6305862"/>
              <a:gd name="connsiteY35" fmla="*/ 2488368 h 3062991"/>
              <a:gd name="connsiteX36" fmla="*/ 2383436 w 6305862"/>
              <a:gd name="connsiteY36" fmla="*/ 2663253 h 3062991"/>
              <a:gd name="connsiteX37" fmla="*/ 2598295 w 6305862"/>
              <a:gd name="connsiteY37" fmla="*/ 2673246 h 3062991"/>
              <a:gd name="connsiteX38" fmla="*/ 2603292 w 6305862"/>
              <a:gd name="connsiteY38" fmla="*/ 2748197 h 3062991"/>
              <a:gd name="connsiteX39" fmla="*/ 2818151 w 6305862"/>
              <a:gd name="connsiteY39" fmla="*/ 2763187 h 3062991"/>
              <a:gd name="connsiteX40" fmla="*/ 2813154 w 6305862"/>
              <a:gd name="connsiteY40" fmla="*/ 2858125 h 3062991"/>
              <a:gd name="connsiteX41" fmla="*/ 3637613 w 6305862"/>
              <a:gd name="connsiteY41" fmla="*/ 2853128 h 3062991"/>
              <a:gd name="connsiteX42" fmla="*/ 3632616 w 6305862"/>
              <a:gd name="connsiteY42" fmla="*/ 2948066 h 3062991"/>
              <a:gd name="connsiteX43" fmla="*/ 3862465 w 6305862"/>
              <a:gd name="connsiteY43" fmla="*/ 2958059 h 3062991"/>
              <a:gd name="connsiteX44" fmla="*/ 3852472 w 6305862"/>
              <a:gd name="connsiteY44" fmla="*/ 3057994 h 3062991"/>
              <a:gd name="connsiteX45" fmla="*/ 6305862 w 6305862"/>
              <a:gd name="connsiteY45" fmla="*/ 3062991 h 3062991"/>
              <a:gd name="connsiteX0" fmla="*/ 0 w 6305862"/>
              <a:gd name="connsiteY0" fmla="*/ 0 h 3062991"/>
              <a:gd name="connsiteX1" fmla="*/ 149901 w 6305862"/>
              <a:gd name="connsiteY1" fmla="*/ 0 h 3062991"/>
              <a:gd name="connsiteX2" fmla="*/ 149901 w 6305862"/>
              <a:gd name="connsiteY2" fmla="*/ 74951 h 3062991"/>
              <a:gd name="connsiteX3" fmla="*/ 559633 w 6305862"/>
              <a:gd name="connsiteY3" fmla="*/ 74951 h 3062991"/>
              <a:gd name="connsiteX4" fmla="*/ 559633 w 6305862"/>
              <a:gd name="connsiteY4" fmla="*/ 159896 h 3062991"/>
              <a:gd name="connsiteX5" fmla="*/ 754505 w 6305862"/>
              <a:gd name="connsiteY5" fmla="*/ 159896 h 3062991"/>
              <a:gd name="connsiteX6" fmla="*/ 754505 w 6305862"/>
              <a:gd name="connsiteY6" fmla="*/ 364761 h 3062991"/>
              <a:gd name="connsiteX7" fmla="*/ 819462 w 6305862"/>
              <a:gd name="connsiteY7" fmla="*/ 454702 h 3062991"/>
              <a:gd name="connsiteX8" fmla="*/ 854439 w 6305862"/>
              <a:gd name="connsiteY8" fmla="*/ 774492 h 3062991"/>
              <a:gd name="connsiteX9" fmla="*/ 914400 w 6305862"/>
              <a:gd name="connsiteY9" fmla="*/ 774492 h 3062991"/>
              <a:gd name="connsiteX10" fmla="*/ 914400 w 6305862"/>
              <a:gd name="connsiteY10" fmla="*/ 924394 h 3062991"/>
              <a:gd name="connsiteX11" fmla="*/ 1074295 w 6305862"/>
              <a:gd name="connsiteY11" fmla="*/ 924394 h 3062991"/>
              <a:gd name="connsiteX12" fmla="*/ 1074295 w 6305862"/>
              <a:gd name="connsiteY12" fmla="*/ 1079292 h 3062991"/>
              <a:gd name="connsiteX13" fmla="*/ 1164236 w 6305862"/>
              <a:gd name="connsiteY13" fmla="*/ 1079292 h 3062991"/>
              <a:gd name="connsiteX14" fmla="*/ 1164236 w 6305862"/>
              <a:gd name="connsiteY14" fmla="*/ 1164237 h 3062991"/>
              <a:gd name="connsiteX15" fmla="*/ 1264170 w 6305862"/>
              <a:gd name="connsiteY15" fmla="*/ 1164237 h 3062991"/>
              <a:gd name="connsiteX16" fmla="*/ 1364105 w 6305862"/>
              <a:gd name="connsiteY16" fmla="*/ 1474033 h 3062991"/>
              <a:gd name="connsiteX17" fmla="*/ 1414774 w 6305862"/>
              <a:gd name="connsiteY17" fmla="*/ 1481646 h 3062991"/>
              <a:gd name="connsiteX18" fmla="*/ 1419069 w 6305862"/>
              <a:gd name="connsiteY18" fmla="*/ 1568971 h 3062991"/>
              <a:gd name="connsiteX19" fmla="*/ 1538990 w 6305862"/>
              <a:gd name="connsiteY19" fmla="*/ 1568971 h 3062991"/>
              <a:gd name="connsiteX20" fmla="*/ 1633928 w 6305862"/>
              <a:gd name="connsiteY20" fmla="*/ 1803817 h 3062991"/>
              <a:gd name="connsiteX21" fmla="*/ 1658911 w 6305862"/>
              <a:gd name="connsiteY21" fmla="*/ 1813810 h 3062991"/>
              <a:gd name="connsiteX22" fmla="*/ 1665821 w 6305862"/>
              <a:gd name="connsiteY22" fmla="*/ 1898755 h 3062991"/>
              <a:gd name="connsiteX23" fmla="*/ 1793823 w 6305862"/>
              <a:gd name="connsiteY23" fmla="*/ 1908748 h 3062991"/>
              <a:gd name="connsiteX24" fmla="*/ 1808813 w 6305862"/>
              <a:gd name="connsiteY24" fmla="*/ 2063646 h 3062991"/>
              <a:gd name="connsiteX25" fmla="*/ 1873770 w 6305862"/>
              <a:gd name="connsiteY25" fmla="*/ 2058650 h 3062991"/>
              <a:gd name="connsiteX26" fmla="*/ 1868774 w 6305862"/>
              <a:gd name="connsiteY26" fmla="*/ 2148591 h 3062991"/>
              <a:gd name="connsiteX27" fmla="*/ 1983698 w 6305862"/>
              <a:gd name="connsiteY27" fmla="*/ 2143594 h 3062991"/>
              <a:gd name="connsiteX28" fmla="*/ 1978701 w 6305862"/>
              <a:gd name="connsiteY28" fmla="*/ 2228538 h 3062991"/>
              <a:gd name="connsiteX29" fmla="*/ 2138597 w 6305862"/>
              <a:gd name="connsiteY29" fmla="*/ 2228538 h 3062991"/>
              <a:gd name="connsiteX30" fmla="*/ 2128603 w 6305862"/>
              <a:gd name="connsiteY30" fmla="*/ 2288499 h 3062991"/>
              <a:gd name="connsiteX31" fmla="*/ 2208551 w 6305862"/>
              <a:gd name="connsiteY31" fmla="*/ 2298492 h 3062991"/>
              <a:gd name="connsiteX32" fmla="*/ 2203554 w 6305862"/>
              <a:gd name="connsiteY32" fmla="*/ 2398427 h 3062991"/>
              <a:gd name="connsiteX33" fmla="*/ 2318478 w 6305862"/>
              <a:gd name="connsiteY33" fmla="*/ 2398427 h 3062991"/>
              <a:gd name="connsiteX34" fmla="*/ 2318478 w 6305862"/>
              <a:gd name="connsiteY34" fmla="*/ 2463384 h 3062991"/>
              <a:gd name="connsiteX35" fmla="*/ 2388433 w 6305862"/>
              <a:gd name="connsiteY35" fmla="*/ 2488368 h 3062991"/>
              <a:gd name="connsiteX36" fmla="*/ 2383436 w 6305862"/>
              <a:gd name="connsiteY36" fmla="*/ 2663253 h 3062991"/>
              <a:gd name="connsiteX37" fmla="*/ 2598295 w 6305862"/>
              <a:gd name="connsiteY37" fmla="*/ 2673246 h 3062991"/>
              <a:gd name="connsiteX38" fmla="*/ 2603292 w 6305862"/>
              <a:gd name="connsiteY38" fmla="*/ 2748197 h 3062991"/>
              <a:gd name="connsiteX39" fmla="*/ 2818151 w 6305862"/>
              <a:gd name="connsiteY39" fmla="*/ 2763187 h 3062991"/>
              <a:gd name="connsiteX40" fmla="*/ 2813154 w 6305862"/>
              <a:gd name="connsiteY40" fmla="*/ 2858125 h 3062991"/>
              <a:gd name="connsiteX41" fmla="*/ 3637613 w 6305862"/>
              <a:gd name="connsiteY41" fmla="*/ 2853128 h 3062991"/>
              <a:gd name="connsiteX42" fmla="*/ 3632616 w 6305862"/>
              <a:gd name="connsiteY42" fmla="*/ 2948066 h 3062991"/>
              <a:gd name="connsiteX43" fmla="*/ 3862465 w 6305862"/>
              <a:gd name="connsiteY43" fmla="*/ 2958059 h 3062991"/>
              <a:gd name="connsiteX44" fmla="*/ 3852472 w 6305862"/>
              <a:gd name="connsiteY44" fmla="*/ 3057994 h 3062991"/>
              <a:gd name="connsiteX45" fmla="*/ 6305862 w 6305862"/>
              <a:gd name="connsiteY45" fmla="*/ 3062991 h 3062991"/>
              <a:gd name="connsiteX0" fmla="*/ 0 w 6305862"/>
              <a:gd name="connsiteY0" fmla="*/ 0 h 3062991"/>
              <a:gd name="connsiteX1" fmla="*/ 149901 w 6305862"/>
              <a:gd name="connsiteY1" fmla="*/ 0 h 3062991"/>
              <a:gd name="connsiteX2" fmla="*/ 149901 w 6305862"/>
              <a:gd name="connsiteY2" fmla="*/ 74951 h 3062991"/>
              <a:gd name="connsiteX3" fmla="*/ 559633 w 6305862"/>
              <a:gd name="connsiteY3" fmla="*/ 74951 h 3062991"/>
              <a:gd name="connsiteX4" fmla="*/ 559633 w 6305862"/>
              <a:gd name="connsiteY4" fmla="*/ 159896 h 3062991"/>
              <a:gd name="connsiteX5" fmla="*/ 754505 w 6305862"/>
              <a:gd name="connsiteY5" fmla="*/ 159896 h 3062991"/>
              <a:gd name="connsiteX6" fmla="*/ 754505 w 6305862"/>
              <a:gd name="connsiteY6" fmla="*/ 364761 h 3062991"/>
              <a:gd name="connsiteX7" fmla="*/ 819462 w 6305862"/>
              <a:gd name="connsiteY7" fmla="*/ 454702 h 3062991"/>
              <a:gd name="connsiteX8" fmla="*/ 854439 w 6305862"/>
              <a:gd name="connsiteY8" fmla="*/ 774492 h 3062991"/>
              <a:gd name="connsiteX9" fmla="*/ 914400 w 6305862"/>
              <a:gd name="connsiteY9" fmla="*/ 774492 h 3062991"/>
              <a:gd name="connsiteX10" fmla="*/ 914400 w 6305862"/>
              <a:gd name="connsiteY10" fmla="*/ 924394 h 3062991"/>
              <a:gd name="connsiteX11" fmla="*/ 1074295 w 6305862"/>
              <a:gd name="connsiteY11" fmla="*/ 924394 h 3062991"/>
              <a:gd name="connsiteX12" fmla="*/ 1074295 w 6305862"/>
              <a:gd name="connsiteY12" fmla="*/ 1079292 h 3062991"/>
              <a:gd name="connsiteX13" fmla="*/ 1164236 w 6305862"/>
              <a:gd name="connsiteY13" fmla="*/ 1079292 h 3062991"/>
              <a:gd name="connsiteX14" fmla="*/ 1164236 w 6305862"/>
              <a:gd name="connsiteY14" fmla="*/ 1164237 h 3062991"/>
              <a:gd name="connsiteX15" fmla="*/ 1264170 w 6305862"/>
              <a:gd name="connsiteY15" fmla="*/ 1164237 h 3062991"/>
              <a:gd name="connsiteX16" fmla="*/ 1364105 w 6305862"/>
              <a:gd name="connsiteY16" fmla="*/ 1474033 h 3062991"/>
              <a:gd name="connsiteX17" fmla="*/ 1414774 w 6305862"/>
              <a:gd name="connsiteY17" fmla="*/ 1481646 h 3062991"/>
              <a:gd name="connsiteX18" fmla="*/ 1419069 w 6305862"/>
              <a:gd name="connsiteY18" fmla="*/ 1568971 h 3062991"/>
              <a:gd name="connsiteX19" fmla="*/ 1538990 w 6305862"/>
              <a:gd name="connsiteY19" fmla="*/ 1568971 h 3062991"/>
              <a:gd name="connsiteX20" fmla="*/ 1633928 w 6305862"/>
              <a:gd name="connsiteY20" fmla="*/ 1803817 h 3062991"/>
              <a:gd name="connsiteX21" fmla="*/ 1658911 w 6305862"/>
              <a:gd name="connsiteY21" fmla="*/ 1813810 h 3062991"/>
              <a:gd name="connsiteX22" fmla="*/ 1665821 w 6305862"/>
              <a:gd name="connsiteY22" fmla="*/ 1898755 h 3062991"/>
              <a:gd name="connsiteX23" fmla="*/ 1793823 w 6305862"/>
              <a:gd name="connsiteY23" fmla="*/ 1908748 h 3062991"/>
              <a:gd name="connsiteX24" fmla="*/ 1808813 w 6305862"/>
              <a:gd name="connsiteY24" fmla="*/ 2063646 h 3062991"/>
              <a:gd name="connsiteX25" fmla="*/ 1873770 w 6305862"/>
              <a:gd name="connsiteY25" fmla="*/ 2058650 h 3062991"/>
              <a:gd name="connsiteX26" fmla="*/ 1885442 w 6305862"/>
              <a:gd name="connsiteY26" fmla="*/ 2146210 h 3062991"/>
              <a:gd name="connsiteX27" fmla="*/ 1983698 w 6305862"/>
              <a:gd name="connsiteY27" fmla="*/ 2143594 h 3062991"/>
              <a:gd name="connsiteX28" fmla="*/ 1978701 w 6305862"/>
              <a:gd name="connsiteY28" fmla="*/ 2228538 h 3062991"/>
              <a:gd name="connsiteX29" fmla="*/ 2138597 w 6305862"/>
              <a:gd name="connsiteY29" fmla="*/ 2228538 h 3062991"/>
              <a:gd name="connsiteX30" fmla="*/ 2128603 w 6305862"/>
              <a:gd name="connsiteY30" fmla="*/ 2288499 h 3062991"/>
              <a:gd name="connsiteX31" fmla="*/ 2208551 w 6305862"/>
              <a:gd name="connsiteY31" fmla="*/ 2298492 h 3062991"/>
              <a:gd name="connsiteX32" fmla="*/ 2203554 w 6305862"/>
              <a:gd name="connsiteY32" fmla="*/ 2398427 h 3062991"/>
              <a:gd name="connsiteX33" fmla="*/ 2318478 w 6305862"/>
              <a:gd name="connsiteY33" fmla="*/ 2398427 h 3062991"/>
              <a:gd name="connsiteX34" fmla="*/ 2318478 w 6305862"/>
              <a:gd name="connsiteY34" fmla="*/ 2463384 h 3062991"/>
              <a:gd name="connsiteX35" fmla="*/ 2388433 w 6305862"/>
              <a:gd name="connsiteY35" fmla="*/ 2488368 h 3062991"/>
              <a:gd name="connsiteX36" fmla="*/ 2383436 w 6305862"/>
              <a:gd name="connsiteY36" fmla="*/ 2663253 h 3062991"/>
              <a:gd name="connsiteX37" fmla="*/ 2598295 w 6305862"/>
              <a:gd name="connsiteY37" fmla="*/ 2673246 h 3062991"/>
              <a:gd name="connsiteX38" fmla="*/ 2603292 w 6305862"/>
              <a:gd name="connsiteY38" fmla="*/ 2748197 h 3062991"/>
              <a:gd name="connsiteX39" fmla="*/ 2818151 w 6305862"/>
              <a:gd name="connsiteY39" fmla="*/ 2763187 h 3062991"/>
              <a:gd name="connsiteX40" fmla="*/ 2813154 w 6305862"/>
              <a:gd name="connsiteY40" fmla="*/ 2858125 h 3062991"/>
              <a:gd name="connsiteX41" fmla="*/ 3637613 w 6305862"/>
              <a:gd name="connsiteY41" fmla="*/ 2853128 h 3062991"/>
              <a:gd name="connsiteX42" fmla="*/ 3632616 w 6305862"/>
              <a:gd name="connsiteY42" fmla="*/ 2948066 h 3062991"/>
              <a:gd name="connsiteX43" fmla="*/ 3862465 w 6305862"/>
              <a:gd name="connsiteY43" fmla="*/ 2958059 h 3062991"/>
              <a:gd name="connsiteX44" fmla="*/ 3852472 w 6305862"/>
              <a:gd name="connsiteY44" fmla="*/ 3057994 h 3062991"/>
              <a:gd name="connsiteX45" fmla="*/ 6305862 w 6305862"/>
              <a:gd name="connsiteY45" fmla="*/ 3062991 h 3062991"/>
              <a:gd name="connsiteX0" fmla="*/ 0 w 6305862"/>
              <a:gd name="connsiteY0" fmla="*/ 0 h 3062991"/>
              <a:gd name="connsiteX1" fmla="*/ 149901 w 6305862"/>
              <a:gd name="connsiteY1" fmla="*/ 0 h 3062991"/>
              <a:gd name="connsiteX2" fmla="*/ 149901 w 6305862"/>
              <a:gd name="connsiteY2" fmla="*/ 74951 h 3062991"/>
              <a:gd name="connsiteX3" fmla="*/ 559633 w 6305862"/>
              <a:gd name="connsiteY3" fmla="*/ 74951 h 3062991"/>
              <a:gd name="connsiteX4" fmla="*/ 559633 w 6305862"/>
              <a:gd name="connsiteY4" fmla="*/ 159896 h 3062991"/>
              <a:gd name="connsiteX5" fmla="*/ 754505 w 6305862"/>
              <a:gd name="connsiteY5" fmla="*/ 159896 h 3062991"/>
              <a:gd name="connsiteX6" fmla="*/ 754505 w 6305862"/>
              <a:gd name="connsiteY6" fmla="*/ 364761 h 3062991"/>
              <a:gd name="connsiteX7" fmla="*/ 819462 w 6305862"/>
              <a:gd name="connsiteY7" fmla="*/ 454702 h 3062991"/>
              <a:gd name="connsiteX8" fmla="*/ 854439 w 6305862"/>
              <a:gd name="connsiteY8" fmla="*/ 774492 h 3062991"/>
              <a:gd name="connsiteX9" fmla="*/ 914400 w 6305862"/>
              <a:gd name="connsiteY9" fmla="*/ 774492 h 3062991"/>
              <a:gd name="connsiteX10" fmla="*/ 914400 w 6305862"/>
              <a:gd name="connsiteY10" fmla="*/ 924394 h 3062991"/>
              <a:gd name="connsiteX11" fmla="*/ 1074295 w 6305862"/>
              <a:gd name="connsiteY11" fmla="*/ 924394 h 3062991"/>
              <a:gd name="connsiteX12" fmla="*/ 1074295 w 6305862"/>
              <a:gd name="connsiteY12" fmla="*/ 1079292 h 3062991"/>
              <a:gd name="connsiteX13" fmla="*/ 1164236 w 6305862"/>
              <a:gd name="connsiteY13" fmla="*/ 1079292 h 3062991"/>
              <a:gd name="connsiteX14" fmla="*/ 1164236 w 6305862"/>
              <a:gd name="connsiteY14" fmla="*/ 1164237 h 3062991"/>
              <a:gd name="connsiteX15" fmla="*/ 1264170 w 6305862"/>
              <a:gd name="connsiteY15" fmla="*/ 1164237 h 3062991"/>
              <a:gd name="connsiteX16" fmla="*/ 1364105 w 6305862"/>
              <a:gd name="connsiteY16" fmla="*/ 1474033 h 3062991"/>
              <a:gd name="connsiteX17" fmla="*/ 1414774 w 6305862"/>
              <a:gd name="connsiteY17" fmla="*/ 1481646 h 3062991"/>
              <a:gd name="connsiteX18" fmla="*/ 1419069 w 6305862"/>
              <a:gd name="connsiteY18" fmla="*/ 1568971 h 3062991"/>
              <a:gd name="connsiteX19" fmla="*/ 1538990 w 6305862"/>
              <a:gd name="connsiteY19" fmla="*/ 1568971 h 3062991"/>
              <a:gd name="connsiteX20" fmla="*/ 1633928 w 6305862"/>
              <a:gd name="connsiteY20" fmla="*/ 1803817 h 3062991"/>
              <a:gd name="connsiteX21" fmla="*/ 1658911 w 6305862"/>
              <a:gd name="connsiteY21" fmla="*/ 1813810 h 3062991"/>
              <a:gd name="connsiteX22" fmla="*/ 1665821 w 6305862"/>
              <a:gd name="connsiteY22" fmla="*/ 1898755 h 3062991"/>
              <a:gd name="connsiteX23" fmla="*/ 1793823 w 6305862"/>
              <a:gd name="connsiteY23" fmla="*/ 1908748 h 3062991"/>
              <a:gd name="connsiteX24" fmla="*/ 1808813 w 6305862"/>
              <a:gd name="connsiteY24" fmla="*/ 2063646 h 3062991"/>
              <a:gd name="connsiteX25" fmla="*/ 1873770 w 6305862"/>
              <a:gd name="connsiteY25" fmla="*/ 2058650 h 3062991"/>
              <a:gd name="connsiteX26" fmla="*/ 1885442 w 6305862"/>
              <a:gd name="connsiteY26" fmla="*/ 2146210 h 3062991"/>
              <a:gd name="connsiteX27" fmla="*/ 1983698 w 6305862"/>
              <a:gd name="connsiteY27" fmla="*/ 2143594 h 3062991"/>
              <a:gd name="connsiteX28" fmla="*/ 1992989 w 6305862"/>
              <a:gd name="connsiteY28" fmla="*/ 2228538 h 3062991"/>
              <a:gd name="connsiteX29" fmla="*/ 2138597 w 6305862"/>
              <a:gd name="connsiteY29" fmla="*/ 2228538 h 3062991"/>
              <a:gd name="connsiteX30" fmla="*/ 2128603 w 6305862"/>
              <a:gd name="connsiteY30" fmla="*/ 2288499 h 3062991"/>
              <a:gd name="connsiteX31" fmla="*/ 2208551 w 6305862"/>
              <a:gd name="connsiteY31" fmla="*/ 2298492 h 3062991"/>
              <a:gd name="connsiteX32" fmla="*/ 2203554 w 6305862"/>
              <a:gd name="connsiteY32" fmla="*/ 2398427 h 3062991"/>
              <a:gd name="connsiteX33" fmla="*/ 2318478 w 6305862"/>
              <a:gd name="connsiteY33" fmla="*/ 2398427 h 3062991"/>
              <a:gd name="connsiteX34" fmla="*/ 2318478 w 6305862"/>
              <a:gd name="connsiteY34" fmla="*/ 2463384 h 3062991"/>
              <a:gd name="connsiteX35" fmla="*/ 2388433 w 6305862"/>
              <a:gd name="connsiteY35" fmla="*/ 2488368 h 3062991"/>
              <a:gd name="connsiteX36" fmla="*/ 2383436 w 6305862"/>
              <a:gd name="connsiteY36" fmla="*/ 2663253 h 3062991"/>
              <a:gd name="connsiteX37" fmla="*/ 2598295 w 6305862"/>
              <a:gd name="connsiteY37" fmla="*/ 2673246 h 3062991"/>
              <a:gd name="connsiteX38" fmla="*/ 2603292 w 6305862"/>
              <a:gd name="connsiteY38" fmla="*/ 2748197 h 3062991"/>
              <a:gd name="connsiteX39" fmla="*/ 2818151 w 6305862"/>
              <a:gd name="connsiteY39" fmla="*/ 2763187 h 3062991"/>
              <a:gd name="connsiteX40" fmla="*/ 2813154 w 6305862"/>
              <a:gd name="connsiteY40" fmla="*/ 2858125 h 3062991"/>
              <a:gd name="connsiteX41" fmla="*/ 3637613 w 6305862"/>
              <a:gd name="connsiteY41" fmla="*/ 2853128 h 3062991"/>
              <a:gd name="connsiteX42" fmla="*/ 3632616 w 6305862"/>
              <a:gd name="connsiteY42" fmla="*/ 2948066 h 3062991"/>
              <a:gd name="connsiteX43" fmla="*/ 3862465 w 6305862"/>
              <a:gd name="connsiteY43" fmla="*/ 2958059 h 3062991"/>
              <a:gd name="connsiteX44" fmla="*/ 3852472 w 6305862"/>
              <a:gd name="connsiteY44" fmla="*/ 3057994 h 3062991"/>
              <a:gd name="connsiteX45" fmla="*/ 6305862 w 6305862"/>
              <a:gd name="connsiteY45" fmla="*/ 3062991 h 3062991"/>
              <a:gd name="connsiteX0" fmla="*/ 0 w 6305862"/>
              <a:gd name="connsiteY0" fmla="*/ 0 h 3062991"/>
              <a:gd name="connsiteX1" fmla="*/ 149901 w 6305862"/>
              <a:gd name="connsiteY1" fmla="*/ 0 h 3062991"/>
              <a:gd name="connsiteX2" fmla="*/ 149901 w 6305862"/>
              <a:gd name="connsiteY2" fmla="*/ 74951 h 3062991"/>
              <a:gd name="connsiteX3" fmla="*/ 559633 w 6305862"/>
              <a:gd name="connsiteY3" fmla="*/ 74951 h 3062991"/>
              <a:gd name="connsiteX4" fmla="*/ 559633 w 6305862"/>
              <a:gd name="connsiteY4" fmla="*/ 159896 h 3062991"/>
              <a:gd name="connsiteX5" fmla="*/ 754505 w 6305862"/>
              <a:gd name="connsiteY5" fmla="*/ 159896 h 3062991"/>
              <a:gd name="connsiteX6" fmla="*/ 754505 w 6305862"/>
              <a:gd name="connsiteY6" fmla="*/ 364761 h 3062991"/>
              <a:gd name="connsiteX7" fmla="*/ 819462 w 6305862"/>
              <a:gd name="connsiteY7" fmla="*/ 454702 h 3062991"/>
              <a:gd name="connsiteX8" fmla="*/ 854439 w 6305862"/>
              <a:gd name="connsiteY8" fmla="*/ 774492 h 3062991"/>
              <a:gd name="connsiteX9" fmla="*/ 914400 w 6305862"/>
              <a:gd name="connsiteY9" fmla="*/ 774492 h 3062991"/>
              <a:gd name="connsiteX10" fmla="*/ 914400 w 6305862"/>
              <a:gd name="connsiteY10" fmla="*/ 924394 h 3062991"/>
              <a:gd name="connsiteX11" fmla="*/ 1074295 w 6305862"/>
              <a:gd name="connsiteY11" fmla="*/ 924394 h 3062991"/>
              <a:gd name="connsiteX12" fmla="*/ 1074295 w 6305862"/>
              <a:gd name="connsiteY12" fmla="*/ 1079292 h 3062991"/>
              <a:gd name="connsiteX13" fmla="*/ 1164236 w 6305862"/>
              <a:gd name="connsiteY13" fmla="*/ 1079292 h 3062991"/>
              <a:gd name="connsiteX14" fmla="*/ 1164236 w 6305862"/>
              <a:gd name="connsiteY14" fmla="*/ 1164237 h 3062991"/>
              <a:gd name="connsiteX15" fmla="*/ 1264170 w 6305862"/>
              <a:gd name="connsiteY15" fmla="*/ 1164237 h 3062991"/>
              <a:gd name="connsiteX16" fmla="*/ 1364105 w 6305862"/>
              <a:gd name="connsiteY16" fmla="*/ 1474033 h 3062991"/>
              <a:gd name="connsiteX17" fmla="*/ 1414774 w 6305862"/>
              <a:gd name="connsiteY17" fmla="*/ 1481646 h 3062991"/>
              <a:gd name="connsiteX18" fmla="*/ 1419069 w 6305862"/>
              <a:gd name="connsiteY18" fmla="*/ 1568971 h 3062991"/>
              <a:gd name="connsiteX19" fmla="*/ 1538990 w 6305862"/>
              <a:gd name="connsiteY19" fmla="*/ 1568971 h 3062991"/>
              <a:gd name="connsiteX20" fmla="*/ 1633928 w 6305862"/>
              <a:gd name="connsiteY20" fmla="*/ 1803817 h 3062991"/>
              <a:gd name="connsiteX21" fmla="*/ 1658911 w 6305862"/>
              <a:gd name="connsiteY21" fmla="*/ 1813810 h 3062991"/>
              <a:gd name="connsiteX22" fmla="*/ 1665821 w 6305862"/>
              <a:gd name="connsiteY22" fmla="*/ 1898755 h 3062991"/>
              <a:gd name="connsiteX23" fmla="*/ 1793823 w 6305862"/>
              <a:gd name="connsiteY23" fmla="*/ 1908748 h 3062991"/>
              <a:gd name="connsiteX24" fmla="*/ 1808813 w 6305862"/>
              <a:gd name="connsiteY24" fmla="*/ 2063646 h 3062991"/>
              <a:gd name="connsiteX25" fmla="*/ 1873770 w 6305862"/>
              <a:gd name="connsiteY25" fmla="*/ 2058650 h 3062991"/>
              <a:gd name="connsiteX26" fmla="*/ 1885442 w 6305862"/>
              <a:gd name="connsiteY26" fmla="*/ 2146210 h 3062991"/>
              <a:gd name="connsiteX27" fmla="*/ 1983698 w 6305862"/>
              <a:gd name="connsiteY27" fmla="*/ 2143594 h 3062991"/>
              <a:gd name="connsiteX28" fmla="*/ 1992989 w 6305862"/>
              <a:gd name="connsiteY28" fmla="*/ 2228538 h 3062991"/>
              <a:gd name="connsiteX29" fmla="*/ 2138597 w 6305862"/>
              <a:gd name="connsiteY29" fmla="*/ 2228538 h 3062991"/>
              <a:gd name="connsiteX30" fmla="*/ 2140510 w 6305862"/>
              <a:gd name="connsiteY30" fmla="*/ 2290880 h 3062991"/>
              <a:gd name="connsiteX31" fmla="*/ 2208551 w 6305862"/>
              <a:gd name="connsiteY31" fmla="*/ 2298492 h 3062991"/>
              <a:gd name="connsiteX32" fmla="*/ 2203554 w 6305862"/>
              <a:gd name="connsiteY32" fmla="*/ 2398427 h 3062991"/>
              <a:gd name="connsiteX33" fmla="*/ 2318478 w 6305862"/>
              <a:gd name="connsiteY33" fmla="*/ 2398427 h 3062991"/>
              <a:gd name="connsiteX34" fmla="*/ 2318478 w 6305862"/>
              <a:gd name="connsiteY34" fmla="*/ 2463384 h 3062991"/>
              <a:gd name="connsiteX35" fmla="*/ 2388433 w 6305862"/>
              <a:gd name="connsiteY35" fmla="*/ 2488368 h 3062991"/>
              <a:gd name="connsiteX36" fmla="*/ 2383436 w 6305862"/>
              <a:gd name="connsiteY36" fmla="*/ 2663253 h 3062991"/>
              <a:gd name="connsiteX37" fmla="*/ 2598295 w 6305862"/>
              <a:gd name="connsiteY37" fmla="*/ 2673246 h 3062991"/>
              <a:gd name="connsiteX38" fmla="*/ 2603292 w 6305862"/>
              <a:gd name="connsiteY38" fmla="*/ 2748197 h 3062991"/>
              <a:gd name="connsiteX39" fmla="*/ 2818151 w 6305862"/>
              <a:gd name="connsiteY39" fmla="*/ 2763187 h 3062991"/>
              <a:gd name="connsiteX40" fmla="*/ 2813154 w 6305862"/>
              <a:gd name="connsiteY40" fmla="*/ 2858125 h 3062991"/>
              <a:gd name="connsiteX41" fmla="*/ 3637613 w 6305862"/>
              <a:gd name="connsiteY41" fmla="*/ 2853128 h 3062991"/>
              <a:gd name="connsiteX42" fmla="*/ 3632616 w 6305862"/>
              <a:gd name="connsiteY42" fmla="*/ 2948066 h 3062991"/>
              <a:gd name="connsiteX43" fmla="*/ 3862465 w 6305862"/>
              <a:gd name="connsiteY43" fmla="*/ 2958059 h 3062991"/>
              <a:gd name="connsiteX44" fmla="*/ 3852472 w 6305862"/>
              <a:gd name="connsiteY44" fmla="*/ 3057994 h 3062991"/>
              <a:gd name="connsiteX45" fmla="*/ 6305862 w 6305862"/>
              <a:gd name="connsiteY45" fmla="*/ 3062991 h 3062991"/>
              <a:gd name="connsiteX0" fmla="*/ 0 w 6305862"/>
              <a:gd name="connsiteY0" fmla="*/ 0 h 3062991"/>
              <a:gd name="connsiteX1" fmla="*/ 149901 w 6305862"/>
              <a:gd name="connsiteY1" fmla="*/ 0 h 3062991"/>
              <a:gd name="connsiteX2" fmla="*/ 149901 w 6305862"/>
              <a:gd name="connsiteY2" fmla="*/ 74951 h 3062991"/>
              <a:gd name="connsiteX3" fmla="*/ 559633 w 6305862"/>
              <a:gd name="connsiteY3" fmla="*/ 74951 h 3062991"/>
              <a:gd name="connsiteX4" fmla="*/ 559633 w 6305862"/>
              <a:gd name="connsiteY4" fmla="*/ 159896 h 3062991"/>
              <a:gd name="connsiteX5" fmla="*/ 754505 w 6305862"/>
              <a:gd name="connsiteY5" fmla="*/ 159896 h 3062991"/>
              <a:gd name="connsiteX6" fmla="*/ 754505 w 6305862"/>
              <a:gd name="connsiteY6" fmla="*/ 364761 h 3062991"/>
              <a:gd name="connsiteX7" fmla="*/ 819462 w 6305862"/>
              <a:gd name="connsiteY7" fmla="*/ 454702 h 3062991"/>
              <a:gd name="connsiteX8" fmla="*/ 854439 w 6305862"/>
              <a:gd name="connsiteY8" fmla="*/ 774492 h 3062991"/>
              <a:gd name="connsiteX9" fmla="*/ 914400 w 6305862"/>
              <a:gd name="connsiteY9" fmla="*/ 774492 h 3062991"/>
              <a:gd name="connsiteX10" fmla="*/ 914400 w 6305862"/>
              <a:gd name="connsiteY10" fmla="*/ 924394 h 3062991"/>
              <a:gd name="connsiteX11" fmla="*/ 1074295 w 6305862"/>
              <a:gd name="connsiteY11" fmla="*/ 924394 h 3062991"/>
              <a:gd name="connsiteX12" fmla="*/ 1074295 w 6305862"/>
              <a:gd name="connsiteY12" fmla="*/ 1079292 h 3062991"/>
              <a:gd name="connsiteX13" fmla="*/ 1164236 w 6305862"/>
              <a:gd name="connsiteY13" fmla="*/ 1079292 h 3062991"/>
              <a:gd name="connsiteX14" fmla="*/ 1164236 w 6305862"/>
              <a:gd name="connsiteY14" fmla="*/ 1164237 h 3062991"/>
              <a:gd name="connsiteX15" fmla="*/ 1264170 w 6305862"/>
              <a:gd name="connsiteY15" fmla="*/ 1164237 h 3062991"/>
              <a:gd name="connsiteX16" fmla="*/ 1364105 w 6305862"/>
              <a:gd name="connsiteY16" fmla="*/ 1474033 h 3062991"/>
              <a:gd name="connsiteX17" fmla="*/ 1414774 w 6305862"/>
              <a:gd name="connsiteY17" fmla="*/ 1481646 h 3062991"/>
              <a:gd name="connsiteX18" fmla="*/ 1419069 w 6305862"/>
              <a:gd name="connsiteY18" fmla="*/ 1568971 h 3062991"/>
              <a:gd name="connsiteX19" fmla="*/ 1538990 w 6305862"/>
              <a:gd name="connsiteY19" fmla="*/ 1568971 h 3062991"/>
              <a:gd name="connsiteX20" fmla="*/ 1633928 w 6305862"/>
              <a:gd name="connsiteY20" fmla="*/ 1803817 h 3062991"/>
              <a:gd name="connsiteX21" fmla="*/ 1658911 w 6305862"/>
              <a:gd name="connsiteY21" fmla="*/ 1813810 h 3062991"/>
              <a:gd name="connsiteX22" fmla="*/ 1665821 w 6305862"/>
              <a:gd name="connsiteY22" fmla="*/ 1898755 h 3062991"/>
              <a:gd name="connsiteX23" fmla="*/ 1793823 w 6305862"/>
              <a:gd name="connsiteY23" fmla="*/ 1908748 h 3062991"/>
              <a:gd name="connsiteX24" fmla="*/ 1808813 w 6305862"/>
              <a:gd name="connsiteY24" fmla="*/ 2063646 h 3062991"/>
              <a:gd name="connsiteX25" fmla="*/ 1873770 w 6305862"/>
              <a:gd name="connsiteY25" fmla="*/ 2058650 h 3062991"/>
              <a:gd name="connsiteX26" fmla="*/ 1885442 w 6305862"/>
              <a:gd name="connsiteY26" fmla="*/ 2146210 h 3062991"/>
              <a:gd name="connsiteX27" fmla="*/ 1983698 w 6305862"/>
              <a:gd name="connsiteY27" fmla="*/ 2143594 h 3062991"/>
              <a:gd name="connsiteX28" fmla="*/ 1992989 w 6305862"/>
              <a:gd name="connsiteY28" fmla="*/ 2228538 h 3062991"/>
              <a:gd name="connsiteX29" fmla="*/ 2138597 w 6305862"/>
              <a:gd name="connsiteY29" fmla="*/ 2228538 h 3062991"/>
              <a:gd name="connsiteX30" fmla="*/ 2140510 w 6305862"/>
              <a:gd name="connsiteY30" fmla="*/ 2290880 h 3062991"/>
              <a:gd name="connsiteX31" fmla="*/ 2208551 w 6305862"/>
              <a:gd name="connsiteY31" fmla="*/ 2298492 h 3062991"/>
              <a:gd name="connsiteX32" fmla="*/ 2213079 w 6305862"/>
              <a:gd name="connsiteY32" fmla="*/ 2398427 h 3062991"/>
              <a:gd name="connsiteX33" fmla="*/ 2318478 w 6305862"/>
              <a:gd name="connsiteY33" fmla="*/ 2398427 h 3062991"/>
              <a:gd name="connsiteX34" fmla="*/ 2318478 w 6305862"/>
              <a:gd name="connsiteY34" fmla="*/ 2463384 h 3062991"/>
              <a:gd name="connsiteX35" fmla="*/ 2388433 w 6305862"/>
              <a:gd name="connsiteY35" fmla="*/ 2488368 h 3062991"/>
              <a:gd name="connsiteX36" fmla="*/ 2383436 w 6305862"/>
              <a:gd name="connsiteY36" fmla="*/ 2663253 h 3062991"/>
              <a:gd name="connsiteX37" fmla="*/ 2598295 w 6305862"/>
              <a:gd name="connsiteY37" fmla="*/ 2673246 h 3062991"/>
              <a:gd name="connsiteX38" fmla="*/ 2603292 w 6305862"/>
              <a:gd name="connsiteY38" fmla="*/ 2748197 h 3062991"/>
              <a:gd name="connsiteX39" fmla="*/ 2818151 w 6305862"/>
              <a:gd name="connsiteY39" fmla="*/ 2763187 h 3062991"/>
              <a:gd name="connsiteX40" fmla="*/ 2813154 w 6305862"/>
              <a:gd name="connsiteY40" fmla="*/ 2858125 h 3062991"/>
              <a:gd name="connsiteX41" fmla="*/ 3637613 w 6305862"/>
              <a:gd name="connsiteY41" fmla="*/ 2853128 h 3062991"/>
              <a:gd name="connsiteX42" fmla="*/ 3632616 w 6305862"/>
              <a:gd name="connsiteY42" fmla="*/ 2948066 h 3062991"/>
              <a:gd name="connsiteX43" fmla="*/ 3862465 w 6305862"/>
              <a:gd name="connsiteY43" fmla="*/ 2958059 h 3062991"/>
              <a:gd name="connsiteX44" fmla="*/ 3852472 w 6305862"/>
              <a:gd name="connsiteY44" fmla="*/ 3057994 h 3062991"/>
              <a:gd name="connsiteX45" fmla="*/ 6305862 w 6305862"/>
              <a:gd name="connsiteY45" fmla="*/ 3062991 h 3062991"/>
              <a:gd name="connsiteX0" fmla="*/ 0 w 6305862"/>
              <a:gd name="connsiteY0" fmla="*/ 0 h 3062991"/>
              <a:gd name="connsiteX1" fmla="*/ 149901 w 6305862"/>
              <a:gd name="connsiteY1" fmla="*/ 0 h 3062991"/>
              <a:gd name="connsiteX2" fmla="*/ 149901 w 6305862"/>
              <a:gd name="connsiteY2" fmla="*/ 74951 h 3062991"/>
              <a:gd name="connsiteX3" fmla="*/ 559633 w 6305862"/>
              <a:gd name="connsiteY3" fmla="*/ 74951 h 3062991"/>
              <a:gd name="connsiteX4" fmla="*/ 559633 w 6305862"/>
              <a:gd name="connsiteY4" fmla="*/ 159896 h 3062991"/>
              <a:gd name="connsiteX5" fmla="*/ 754505 w 6305862"/>
              <a:gd name="connsiteY5" fmla="*/ 159896 h 3062991"/>
              <a:gd name="connsiteX6" fmla="*/ 754505 w 6305862"/>
              <a:gd name="connsiteY6" fmla="*/ 364761 h 3062991"/>
              <a:gd name="connsiteX7" fmla="*/ 819462 w 6305862"/>
              <a:gd name="connsiteY7" fmla="*/ 454702 h 3062991"/>
              <a:gd name="connsiteX8" fmla="*/ 854439 w 6305862"/>
              <a:gd name="connsiteY8" fmla="*/ 774492 h 3062991"/>
              <a:gd name="connsiteX9" fmla="*/ 914400 w 6305862"/>
              <a:gd name="connsiteY9" fmla="*/ 774492 h 3062991"/>
              <a:gd name="connsiteX10" fmla="*/ 914400 w 6305862"/>
              <a:gd name="connsiteY10" fmla="*/ 924394 h 3062991"/>
              <a:gd name="connsiteX11" fmla="*/ 1074295 w 6305862"/>
              <a:gd name="connsiteY11" fmla="*/ 924394 h 3062991"/>
              <a:gd name="connsiteX12" fmla="*/ 1074295 w 6305862"/>
              <a:gd name="connsiteY12" fmla="*/ 1079292 h 3062991"/>
              <a:gd name="connsiteX13" fmla="*/ 1164236 w 6305862"/>
              <a:gd name="connsiteY13" fmla="*/ 1079292 h 3062991"/>
              <a:gd name="connsiteX14" fmla="*/ 1164236 w 6305862"/>
              <a:gd name="connsiteY14" fmla="*/ 1164237 h 3062991"/>
              <a:gd name="connsiteX15" fmla="*/ 1264170 w 6305862"/>
              <a:gd name="connsiteY15" fmla="*/ 1164237 h 3062991"/>
              <a:gd name="connsiteX16" fmla="*/ 1364105 w 6305862"/>
              <a:gd name="connsiteY16" fmla="*/ 1474033 h 3062991"/>
              <a:gd name="connsiteX17" fmla="*/ 1414774 w 6305862"/>
              <a:gd name="connsiteY17" fmla="*/ 1481646 h 3062991"/>
              <a:gd name="connsiteX18" fmla="*/ 1419069 w 6305862"/>
              <a:gd name="connsiteY18" fmla="*/ 1568971 h 3062991"/>
              <a:gd name="connsiteX19" fmla="*/ 1538990 w 6305862"/>
              <a:gd name="connsiteY19" fmla="*/ 1568971 h 3062991"/>
              <a:gd name="connsiteX20" fmla="*/ 1633928 w 6305862"/>
              <a:gd name="connsiteY20" fmla="*/ 1803817 h 3062991"/>
              <a:gd name="connsiteX21" fmla="*/ 1658911 w 6305862"/>
              <a:gd name="connsiteY21" fmla="*/ 1813810 h 3062991"/>
              <a:gd name="connsiteX22" fmla="*/ 1665821 w 6305862"/>
              <a:gd name="connsiteY22" fmla="*/ 1898755 h 3062991"/>
              <a:gd name="connsiteX23" fmla="*/ 1793823 w 6305862"/>
              <a:gd name="connsiteY23" fmla="*/ 1908748 h 3062991"/>
              <a:gd name="connsiteX24" fmla="*/ 1808813 w 6305862"/>
              <a:gd name="connsiteY24" fmla="*/ 2063646 h 3062991"/>
              <a:gd name="connsiteX25" fmla="*/ 1873770 w 6305862"/>
              <a:gd name="connsiteY25" fmla="*/ 2058650 h 3062991"/>
              <a:gd name="connsiteX26" fmla="*/ 1885442 w 6305862"/>
              <a:gd name="connsiteY26" fmla="*/ 2146210 h 3062991"/>
              <a:gd name="connsiteX27" fmla="*/ 1983698 w 6305862"/>
              <a:gd name="connsiteY27" fmla="*/ 2143594 h 3062991"/>
              <a:gd name="connsiteX28" fmla="*/ 1992989 w 6305862"/>
              <a:gd name="connsiteY28" fmla="*/ 2228538 h 3062991"/>
              <a:gd name="connsiteX29" fmla="*/ 2138597 w 6305862"/>
              <a:gd name="connsiteY29" fmla="*/ 2228538 h 3062991"/>
              <a:gd name="connsiteX30" fmla="*/ 2140510 w 6305862"/>
              <a:gd name="connsiteY30" fmla="*/ 2290880 h 3062991"/>
              <a:gd name="connsiteX31" fmla="*/ 2208551 w 6305862"/>
              <a:gd name="connsiteY31" fmla="*/ 2298492 h 3062991"/>
              <a:gd name="connsiteX32" fmla="*/ 2213079 w 6305862"/>
              <a:gd name="connsiteY32" fmla="*/ 2398427 h 3062991"/>
              <a:gd name="connsiteX33" fmla="*/ 2318478 w 6305862"/>
              <a:gd name="connsiteY33" fmla="*/ 2398427 h 3062991"/>
              <a:gd name="connsiteX34" fmla="*/ 2318478 w 6305862"/>
              <a:gd name="connsiteY34" fmla="*/ 2463384 h 3062991"/>
              <a:gd name="connsiteX35" fmla="*/ 2388433 w 6305862"/>
              <a:gd name="connsiteY35" fmla="*/ 2488368 h 3062991"/>
              <a:gd name="connsiteX36" fmla="*/ 2395342 w 6305862"/>
              <a:gd name="connsiteY36" fmla="*/ 2660872 h 3062991"/>
              <a:gd name="connsiteX37" fmla="*/ 2598295 w 6305862"/>
              <a:gd name="connsiteY37" fmla="*/ 2673246 h 3062991"/>
              <a:gd name="connsiteX38" fmla="*/ 2603292 w 6305862"/>
              <a:gd name="connsiteY38" fmla="*/ 2748197 h 3062991"/>
              <a:gd name="connsiteX39" fmla="*/ 2818151 w 6305862"/>
              <a:gd name="connsiteY39" fmla="*/ 2763187 h 3062991"/>
              <a:gd name="connsiteX40" fmla="*/ 2813154 w 6305862"/>
              <a:gd name="connsiteY40" fmla="*/ 2858125 h 3062991"/>
              <a:gd name="connsiteX41" fmla="*/ 3637613 w 6305862"/>
              <a:gd name="connsiteY41" fmla="*/ 2853128 h 3062991"/>
              <a:gd name="connsiteX42" fmla="*/ 3632616 w 6305862"/>
              <a:gd name="connsiteY42" fmla="*/ 2948066 h 3062991"/>
              <a:gd name="connsiteX43" fmla="*/ 3862465 w 6305862"/>
              <a:gd name="connsiteY43" fmla="*/ 2958059 h 3062991"/>
              <a:gd name="connsiteX44" fmla="*/ 3852472 w 6305862"/>
              <a:gd name="connsiteY44" fmla="*/ 3057994 h 3062991"/>
              <a:gd name="connsiteX45" fmla="*/ 6305862 w 6305862"/>
              <a:gd name="connsiteY45" fmla="*/ 3062991 h 3062991"/>
              <a:gd name="connsiteX0" fmla="*/ 0 w 6305862"/>
              <a:gd name="connsiteY0" fmla="*/ 0 h 3062991"/>
              <a:gd name="connsiteX1" fmla="*/ 149901 w 6305862"/>
              <a:gd name="connsiteY1" fmla="*/ 0 h 3062991"/>
              <a:gd name="connsiteX2" fmla="*/ 149901 w 6305862"/>
              <a:gd name="connsiteY2" fmla="*/ 74951 h 3062991"/>
              <a:gd name="connsiteX3" fmla="*/ 559633 w 6305862"/>
              <a:gd name="connsiteY3" fmla="*/ 74951 h 3062991"/>
              <a:gd name="connsiteX4" fmla="*/ 559633 w 6305862"/>
              <a:gd name="connsiteY4" fmla="*/ 159896 h 3062991"/>
              <a:gd name="connsiteX5" fmla="*/ 754505 w 6305862"/>
              <a:gd name="connsiteY5" fmla="*/ 159896 h 3062991"/>
              <a:gd name="connsiteX6" fmla="*/ 754505 w 6305862"/>
              <a:gd name="connsiteY6" fmla="*/ 364761 h 3062991"/>
              <a:gd name="connsiteX7" fmla="*/ 819462 w 6305862"/>
              <a:gd name="connsiteY7" fmla="*/ 454702 h 3062991"/>
              <a:gd name="connsiteX8" fmla="*/ 854439 w 6305862"/>
              <a:gd name="connsiteY8" fmla="*/ 774492 h 3062991"/>
              <a:gd name="connsiteX9" fmla="*/ 914400 w 6305862"/>
              <a:gd name="connsiteY9" fmla="*/ 774492 h 3062991"/>
              <a:gd name="connsiteX10" fmla="*/ 914400 w 6305862"/>
              <a:gd name="connsiteY10" fmla="*/ 924394 h 3062991"/>
              <a:gd name="connsiteX11" fmla="*/ 1074295 w 6305862"/>
              <a:gd name="connsiteY11" fmla="*/ 924394 h 3062991"/>
              <a:gd name="connsiteX12" fmla="*/ 1074295 w 6305862"/>
              <a:gd name="connsiteY12" fmla="*/ 1079292 h 3062991"/>
              <a:gd name="connsiteX13" fmla="*/ 1164236 w 6305862"/>
              <a:gd name="connsiteY13" fmla="*/ 1079292 h 3062991"/>
              <a:gd name="connsiteX14" fmla="*/ 1164236 w 6305862"/>
              <a:gd name="connsiteY14" fmla="*/ 1164237 h 3062991"/>
              <a:gd name="connsiteX15" fmla="*/ 1264170 w 6305862"/>
              <a:gd name="connsiteY15" fmla="*/ 1164237 h 3062991"/>
              <a:gd name="connsiteX16" fmla="*/ 1364105 w 6305862"/>
              <a:gd name="connsiteY16" fmla="*/ 1474033 h 3062991"/>
              <a:gd name="connsiteX17" fmla="*/ 1414774 w 6305862"/>
              <a:gd name="connsiteY17" fmla="*/ 1481646 h 3062991"/>
              <a:gd name="connsiteX18" fmla="*/ 1419069 w 6305862"/>
              <a:gd name="connsiteY18" fmla="*/ 1568971 h 3062991"/>
              <a:gd name="connsiteX19" fmla="*/ 1538990 w 6305862"/>
              <a:gd name="connsiteY19" fmla="*/ 1568971 h 3062991"/>
              <a:gd name="connsiteX20" fmla="*/ 1633928 w 6305862"/>
              <a:gd name="connsiteY20" fmla="*/ 1803817 h 3062991"/>
              <a:gd name="connsiteX21" fmla="*/ 1658911 w 6305862"/>
              <a:gd name="connsiteY21" fmla="*/ 1813810 h 3062991"/>
              <a:gd name="connsiteX22" fmla="*/ 1665821 w 6305862"/>
              <a:gd name="connsiteY22" fmla="*/ 1898755 h 3062991"/>
              <a:gd name="connsiteX23" fmla="*/ 1793823 w 6305862"/>
              <a:gd name="connsiteY23" fmla="*/ 1908748 h 3062991"/>
              <a:gd name="connsiteX24" fmla="*/ 1808813 w 6305862"/>
              <a:gd name="connsiteY24" fmla="*/ 2063646 h 3062991"/>
              <a:gd name="connsiteX25" fmla="*/ 1873770 w 6305862"/>
              <a:gd name="connsiteY25" fmla="*/ 2058650 h 3062991"/>
              <a:gd name="connsiteX26" fmla="*/ 1885442 w 6305862"/>
              <a:gd name="connsiteY26" fmla="*/ 2146210 h 3062991"/>
              <a:gd name="connsiteX27" fmla="*/ 1983698 w 6305862"/>
              <a:gd name="connsiteY27" fmla="*/ 2143594 h 3062991"/>
              <a:gd name="connsiteX28" fmla="*/ 1992989 w 6305862"/>
              <a:gd name="connsiteY28" fmla="*/ 2228538 h 3062991"/>
              <a:gd name="connsiteX29" fmla="*/ 2138597 w 6305862"/>
              <a:gd name="connsiteY29" fmla="*/ 2228538 h 3062991"/>
              <a:gd name="connsiteX30" fmla="*/ 2140510 w 6305862"/>
              <a:gd name="connsiteY30" fmla="*/ 2290880 h 3062991"/>
              <a:gd name="connsiteX31" fmla="*/ 2208551 w 6305862"/>
              <a:gd name="connsiteY31" fmla="*/ 2298492 h 3062991"/>
              <a:gd name="connsiteX32" fmla="*/ 2213079 w 6305862"/>
              <a:gd name="connsiteY32" fmla="*/ 2398427 h 3062991"/>
              <a:gd name="connsiteX33" fmla="*/ 2318478 w 6305862"/>
              <a:gd name="connsiteY33" fmla="*/ 2398427 h 3062991"/>
              <a:gd name="connsiteX34" fmla="*/ 2323240 w 6305862"/>
              <a:gd name="connsiteY34" fmla="*/ 2463384 h 3062991"/>
              <a:gd name="connsiteX35" fmla="*/ 2388433 w 6305862"/>
              <a:gd name="connsiteY35" fmla="*/ 2488368 h 3062991"/>
              <a:gd name="connsiteX36" fmla="*/ 2395342 w 6305862"/>
              <a:gd name="connsiteY36" fmla="*/ 2660872 h 3062991"/>
              <a:gd name="connsiteX37" fmla="*/ 2598295 w 6305862"/>
              <a:gd name="connsiteY37" fmla="*/ 2673246 h 3062991"/>
              <a:gd name="connsiteX38" fmla="*/ 2603292 w 6305862"/>
              <a:gd name="connsiteY38" fmla="*/ 2748197 h 3062991"/>
              <a:gd name="connsiteX39" fmla="*/ 2818151 w 6305862"/>
              <a:gd name="connsiteY39" fmla="*/ 2763187 h 3062991"/>
              <a:gd name="connsiteX40" fmla="*/ 2813154 w 6305862"/>
              <a:gd name="connsiteY40" fmla="*/ 2858125 h 3062991"/>
              <a:gd name="connsiteX41" fmla="*/ 3637613 w 6305862"/>
              <a:gd name="connsiteY41" fmla="*/ 2853128 h 3062991"/>
              <a:gd name="connsiteX42" fmla="*/ 3632616 w 6305862"/>
              <a:gd name="connsiteY42" fmla="*/ 2948066 h 3062991"/>
              <a:gd name="connsiteX43" fmla="*/ 3862465 w 6305862"/>
              <a:gd name="connsiteY43" fmla="*/ 2958059 h 3062991"/>
              <a:gd name="connsiteX44" fmla="*/ 3852472 w 6305862"/>
              <a:gd name="connsiteY44" fmla="*/ 3057994 h 3062991"/>
              <a:gd name="connsiteX45" fmla="*/ 6305862 w 6305862"/>
              <a:gd name="connsiteY45" fmla="*/ 3062991 h 3062991"/>
              <a:gd name="connsiteX0" fmla="*/ 0 w 6305862"/>
              <a:gd name="connsiteY0" fmla="*/ 0 h 3062991"/>
              <a:gd name="connsiteX1" fmla="*/ 149901 w 6305862"/>
              <a:gd name="connsiteY1" fmla="*/ 0 h 3062991"/>
              <a:gd name="connsiteX2" fmla="*/ 149901 w 6305862"/>
              <a:gd name="connsiteY2" fmla="*/ 74951 h 3062991"/>
              <a:gd name="connsiteX3" fmla="*/ 559633 w 6305862"/>
              <a:gd name="connsiteY3" fmla="*/ 74951 h 3062991"/>
              <a:gd name="connsiteX4" fmla="*/ 559633 w 6305862"/>
              <a:gd name="connsiteY4" fmla="*/ 159896 h 3062991"/>
              <a:gd name="connsiteX5" fmla="*/ 754505 w 6305862"/>
              <a:gd name="connsiteY5" fmla="*/ 159896 h 3062991"/>
              <a:gd name="connsiteX6" fmla="*/ 754505 w 6305862"/>
              <a:gd name="connsiteY6" fmla="*/ 364761 h 3062991"/>
              <a:gd name="connsiteX7" fmla="*/ 819462 w 6305862"/>
              <a:gd name="connsiteY7" fmla="*/ 454702 h 3062991"/>
              <a:gd name="connsiteX8" fmla="*/ 854439 w 6305862"/>
              <a:gd name="connsiteY8" fmla="*/ 774492 h 3062991"/>
              <a:gd name="connsiteX9" fmla="*/ 914400 w 6305862"/>
              <a:gd name="connsiteY9" fmla="*/ 774492 h 3062991"/>
              <a:gd name="connsiteX10" fmla="*/ 914400 w 6305862"/>
              <a:gd name="connsiteY10" fmla="*/ 924394 h 3062991"/>
              <a:gd name="connsiteX11" fmla="*/ 1074295 w 6305862"/>
              <a:gd name="connsiteY11" fmla="*/ 924394 h 3062991"/>
              <a:gd name="connsiteX12" fmla="*/ 1074295 w 6305862"/>
              <a:gd name="connsiteY12" fmla="*/ 1079292 h 3062991"/>
              <a:gd name="connsiteX13" fmla="*/ 1164236 w 6305862"/>
              <a:gd name="connsiteY13" fmla="*/ 1079292 h 3062991"/>
              <a:gd name="connsiteX14" fmla="*/ 1164236 w 6305862"/>
              <a:gd name="connsiteY14" fmla="*/ 1164237 h 3062991"/>
              <a:gd name="connsiteX15" fmla="*/ 1264170 w 6305862"/>
              <a:gd name="connsiteY15" fmla="*/ 1164237 h 3062991"/>
              <a:gd name="connsiteX16" fmla="*/ 1364105 w 6305862"/>
              <a:gd name="connsiteY16" fmla="*/ 1474033 h 3062991"/>
              <a:gd name="connsiteX17" fmla="*/ 1414774 w 6305862"/>
              <a:gd name="connsiteY17" fmla="*/ 1481646 h 3062991"/>
              <a:gd name="connsiteX18" fmla="*/ 1419069 w 6305862"/>
              <a:gd name="connsiteY18" fmla="*/ 1568971 h 3062991"/>
              <a:gd name="connsiteX19" fmla="*/ 1538990 w 6305862"/>
              <a:gd name="connsiteY19" fmla="*/ 1568971 h 3062991"/>
              <a:gd name="connsiteX20" fmla="*/ 1633928 w 6305862"/>
              <a:gd name="connsiteY20" fmla="*/ 1803817 h 3062991"/>
              <a:gd name="connsiteX21" fmla="*/ 1658911 w 6305862"/>
              <a:gd name="connsiteY21" fmla="*/ 1813810 h 3062991"/>
              <a:gd name="connsiteX22" fmla="*/ 1665821 w 6305862"/>
              <a:gd name="connsiteY22" fmla="*/ 1898755 h 3062991"/>
              <a:gd name="connsiteX23" fmla="*/ 1793823 w 6305862"/>
              <a:gd name="connsiteY23" fmla="*/ 1908748 h 3062991"/>
              <a:gd name="connsiteX24" fmla="*/ 1808813 w 6305862"/>
              <a:gd name="connsiteY24" fmla="*/ 2063646 h 3062991"/>
              <a:gd name="connsiteX25" fmla="*/ 1873770 w 6305862"/>
              <a:gd name="connsiteY25" fmla="*/ 2058650 h 3062991"/>
              <a:gd name="connsiteX26" fmla="*/ 1885442 w 6305862"/>
              <a:gd name="connsiteY26" fmla="*/ 2146210 h 3062991"/>
              <a:gd name="connsiteX27" fmla="*/ 1983698 w 6305862"/>
              <a:gd name="connsiteY27" fmla="*/ 2143594 h 3062991"/>
              <a:gd name="connsiteX28" fmla="*/ 1992989 w 6305862"/>
              <a:gd name="connsiteY28" fmla="*/ 2228538 h 3062991"/>
              <a:gd name="connsiteX29" fmla="*/ 2138597 w 6305862"/>
              <a:gd name="connsiteY29" fmla="*/ 2228538 h 3062991"/>
              <a:gd name="connsiteX30" fmla="*/ 2140510 w 6305862"/>
              <a:gd name="connsiteY30" fmla="*/ 2290880 h 3062991"/>
              <a:gd name="connsiteX31" fmla="*/ 2208551 w 6305862"/>
              <a:gd name="connsiteY31" fmla="*/ 2298492 h 3062991"/>
              <a:gd name="connsiteX32" fmla="*/ 2213079 w 6305862"/>
              <a:gd name="connsiteY32" fmla="*/ 2398427 h 3062991"/>
              <a:gd name="connsiteX33" fmla="*/ 2318478 w 6305862"/>
              <a:gd name="connsiteY33" fmla="*/ 2398427 h 3062991"/>
              <a:gd name="connsiteX34" fmla="*/ 2323240 w 6305862"/>
              <a:gd name="connsiteY34" fmla="*/ 2463384 h 3062991"/>
              <a:gd name="connsiteX35" fmla="*/ 2388433 w 6305862"/>
              <a:gd name="connsiteY35" fmla="*/ 2488368 h 3062991"/>
              <a:gd name="connsiteX36" fmla="*/ 2395342 w 6305862"/>
              <a:gd name="connsiteY36" fmla="*/ 2660872 h 3062991"/>
              <a:gd name="connsiteX37" fmla="*/ 2598295 w 6305862"/>
              <a:gd name="connsiteY37" fmla="*/ 2673246 h 3062991"/>
              <a:gd name="connsiteX38" fmla="*/ 2608055 w 6305862"/>
              <a:gd name="connsiteY38" fmla="*/ 2748197 h 3062991"/>
              <a:gd name="connsiteX39" fmla="*/ 2818151 w 6305862"/>
              <a:gd name="connsiteY39" fmla="*/ 2763187 h 3062991"/>
              <a:gd name="connsiteX40" fmla="*/ 2813154 w 6305862"/>
              <a:gd name="connsiteY40" fmla="*/ 2858125 h 3062991"/>
              <a:gd name="connsiteX41" fmla="*/ 3637613 w 6305862"/>
              <a:gd name="connsiteY41" fmla="*/ 2853128 h 3062991"/>
              <a:gd name="connsiteX42" fmla="*/ 3632616 w 6305862"/>
              <a:gd name="connsiteY42" fmla="*/ 2948066 h 3062991"/>
              <a:gd name="connsiteX43" fmla="*/ 3862465 w 6305862"/>
              <a:gd name="connsiteY43" fmla="*/ 2958059 h 3062991"/>
              <a:gd name="connsiteX44" fmla="*/ 3852472 w 6305862"/>
              <a:gd name="connsiteY44" fmla="*/ 3057994 h 3062991"/>
              <a:gd name="connsiteX45" fmla="*/ 6305862 w 6305862"/>
              <a:gd name="connsiteY45" fmla="*/ 3062991 h 3062991"/>
              <a:gd name="connsiteX0" fmla="*/ 0 w 6305862"/>
              <a:gd name="connsiteY0" fmla="*/ 0 h 3062991"/>
              <a:gd name="connsiteX1" fmla="*/ 149901 w 6305862"/>
              <a:gd name="connsiteY1" fmla="*/ 0 h 3062991"/>
              <a:gd name="connsiteX2" fmla="*/ 149901 w 6305862"/>
              <a:gd name="connsiteY2" fmla="*/ 74951 h 3062991"/>
              <a:gd name="connsiteX3" fmla="*/ 559633 w 6305862"/>
              <a:gd name="connsiteY3" fmla="*/ 74951 h 3062991"/>
              <a:gd name="connsiteX4" fmla="*/ 559633 w 6305862"/>
              <a:gd name="connsiteY4" fmla="*/ 159896 h 3062991"/>
              <a:gd name="connsiteX5" fmla="*/ 754505 w 6305862"/>
              <a:gd name="connsiteY5" fmla="*/ 159896 h 3062991"/>
              <a:gd name="connsiteX6" fmla="*/ 754505 w 6305862"/>
              <a:gd name="connsiteY6" fmla="*/ 364761 h 3062991"/>
              <a:gd name="connsiteX7" fmla="*/ 819462 w 6305862"/>
              <a:gd name="connsiteY7" fmla="*/ 454702 h 3062991"/>
              <a:gd name="connsiteX8" fmla="*/ 854439 w 6305862"/>
              <a:gd name="connsiteY8" fmla="*/ 774492 h 3062991"/>
              <a:gd name="connsiteX9" fmla="*/ 914400 w 6305862"/>
              <a:gd name="connsiteY9" fmla="*/ 774492 h 3062991"/>
              <a:gd name="connsiteX10" fmla="*/ 914400 w 6305862"/>
              <a:gd name="connsiteY10" fmla="*/ 924394 h 3062991"/>
              <a:gd name="connsiteX11" fmla="*/ 1074295 w 6305862"/>
              <a:gd name="connsiteY11" fmla="*/ 924394 h 3062991"/>
              <a:gd name="connsiteX12" fmla="*/ 1074295 w 6305862"/>
              <a:gd name="connsiteY12" fmla="*/ 1079292 h 3062991"/>
              <a:gd name="connsiteX13" fmla="*/ 1164236 w 6305862"/>
              <a:gd name="connsiteY13" fmla="*/ 1079292 h 3062991"/>
              <a:gd name="connsiteX14" fmla="*/ 1164236 w 6305862"/>
              <a:gd name="connsiteY14" fmla="*/ 1164237 h 3062991"/>
              <a:gd name="connsiteX15" fmla="*/ 1264170 w 6305862"/>
              <a:gd name="connsiteY15" fmla="*/ 1164237 h 3062991"/>
              <a:gd name="connsiteX16" fmla="*/ 1364105 w 6305862"/>
              <a:gd name="connsiteY16" fmla="*/ 1474033 h 3062991"/>
              <a:gd name="connsiteX17" fmla="*/ 1414774 w 6305862"/>
              <a:gd name="connsiteY17" fmla="*/ 1481646 h 3062991"/>
              <a:gd name="connsiteX18" fmla="*/ 1419069 w 6305862"/>
              <a:gd name="connsiteY18" fmla="*/ 1568971 h 3062991"/>
              <a:gd name="connsiteX19" fmla="*/ 1538990 w 6305862"/>
              <a:gd name="connsiteY19" fmla="*/ 1568971 h 3062991"/>
              <a:gd name="connsiteX20" fmla="*/ 1633928 w 6305862"/>
              <a:gd name="connsiteY20" fmla="*/ 1803817 h 3062991"/>
              <a:gd name="connsiteX21" fmla="*/ 1658911 w 6305862"/>
              <a:gd name="connsiteY21" fmla="*/ 1813810 h 3062991"/>
              <a:gd name="connsiteX22" fmla="*/ 1665821 w 6305862"/>
              <a:gd name="connsiteY22" fmla="*/ 1898755 h 3062991"/>
              <a:gd name="connsiteX23" fmla="*/ 1793823 w 6305862"/>
              <a:gd name="connsiteY23" fmla="*/ 1908748 h 3062991"/>
              <a:gd name="connsiteX24" fmla="*/ 1808813 w 6305862"/>
              <a:gd name="connsiteY24" fmla="*/ 2063646 h 3062991"/>
              <a:gd name="connsiteX25" fmla="*/ 1873770 w 6305862"/>
              <a:gd name="connsiteY25" fmla="*/ 2058650 h 3062991"/>
              <a:gd name="connsiteX26" fmla="*/ 1885442 w 6305862"/>
              <a:gd name="connsiteY26" fmla="*/ 2146210 h 3062991"/>
              <a:gd name="connsiteX27" fmla="*/ 1983698 w 6305862"/>
              <a:gd name="connsiteY27" fmla="*/ 2143594 h 3062991"/>
              <a:gd name="connsiteX28" fmla="*/ 1992989 w 6305862"/>
              <a:gd name="connsiteY28" fmla="*/ 2228538 h 3062991"/>
              <a:gd name="connsiteX29" fmla="*/ 2138597 w 6305862"/>
              <a:gd name="connsiteY29" fmla="*/ 2228538 h 3062991"/>
              <a:gd name="connsiteX30" fmla="*/ 2140510 w 6305862"/>
              <a:gd name="connsiteY30" fmla="*/ 2290880 h 3062991"/>
              <a:gd name="connsiteX31" fmla="*/ 2208551 w 6305862"/>
              <a:gd name="connsiteY31" fmla="*/ 2298492 h 3062991"/>
              <a:gd name="connsiteX32" fmla="*/ 2213079 w 6305862"/>
              <a:gd name="connsiteY32" fmla="*/ 2398427 h 3062991"/>
              <a:gd name="connsiteX33" fmla="*/ 2318478 w 6305862"/>
              <a:gd name="connsiteY33" fmla="*/ 2398427 h 3062991"/>
              <a:gd name="connsiteX34" fmla="*/ 2323240 w 6305862"/>
              <a:gd name="connsiteY34" fmla="*/ 2463384 h 3062991"/>
              <a:gd name="connsiteX35" fmla="*/ 2388433 w 6305862"/>
              <a:gd name="connsiteY35" fmla="*/ 2488368 h 3062991"/>
              <a:gd name="connsiteX36" fmla="*/ 2395342 w 6305862"/>
              <a:gd name="connsiteY36" fmla="*/ 2660872 h 3062991"/>
              <a:gd name="connsiteX37" fmla="*/ 2598295 w 6305862"/>
              <a:gd name="connsiteY37" fmla="*/ 2673246 h 3062991"/>
              <a:gd name="connsiteX38" fmla="*/ 2608055 w 6305862"/>
              <a:gd name="connsiteY38" fmla="*/ 2748197 h 3062991"/>
              <a:gd name="connsiteX39" fmla="*/ 2818151 w 6305862"/>
              <a:gd name="connsiteY39" fmla="*/ 2763187 h 3062991"/>
              <a:gd name="connsiteX40" fmla="*/ 2825060 w 6305862"/>
              <a:gd name="connsiteY40" fmla="*/ 2858125 h 3062991"/>
              <a:gd name="connsiteX41" fmla="*/ 3637613 w 6305862"/>
              <a:gd name="connsiteY41" fmla="*/ 2853128 h 3062991"/>
              <a:gd name="connsiteX42" fmla="*/ 3632616 w 6305862"/>
              <a:gd name="connsiteY42" fmla="*/ 2948066 h 3062991"/>
              <a:gd name="connsiteX43" fmla="*/ 3862465 w 6305862"/>
              <a:gd name="connsiteY43" fmla="*/ 2958059 h 3062991"/>
              <a:gd name="connsiteX44" fmla="*/ 3852472 w 6305862"/>
              <a:gd name="connsiteY44" fmla="*/ 3057994 h 3062991"/>
              <a:gd name="connsiteX45" fmla="*/ 6305862 w 6305862"/>
              <a:gd name="connsiteY45" fmla="*/ 3062991 h 3062991"/>
              <a:gd name="connsiteX0" fmla="*/ 0 w 6305862"/>
              <a:gd name="connsiteY0" fmla="*/ 0 h 3062991"/>
              <a:gd name="connsiteX1" fmla="*/ 149901 w 6305862"/>
              <a:gd name="connsiteY1" fmla="*/ 0 h 3062991"/>
              <a:gd name="connsiteX2" fmla="*/ 149901 w 6305862"/>
              <a:gd name="connsiteY2" fmla="*/ 74951 h 3062991"/>
              <a:gd name="connsiteX3" fmla="*/ 559633 w 6305862"/>
              <a:gd name="connsiteY3" fmla="*/ 74951 h 3062991"/>
              <a:gd name="connsiteX4" fmla="*/ 559633 w 6305862"/>
              <a:gd name="connsiteY4" fmla="*/ 159896 h 3062991"/>
              <a:gd name="connsiteX5" fmla="*/ 754505 w 6305862"/>
              <a:gd name="connsiteY5" fmla="*/ 159896 h 3062991"/>
              <a:gd name="connsiteX6" fmla="*/ 754505 w 6305862"/>
              <a:gd name="connsiteY6" fmla="*/ 364761 h 3062991"/>
              <a:gd name="connsiteX7" fmla="*/ 819462 w 6305862"/>
              <a:gd name="connsiteY7" fmla="*/ 454702 h 3062991"/>
              <a:gd name="connsiteX8" fmla="*/ 854439 w 6305862"/>
              <a:gd name="connsiteY8" fmla="*/ 774492 h 3062991"/>
              <a:gd name="connsiteX9" fmla="*/ 914400 w 6305862"/>
              <a:gd name="connsiteY9" fmla="*/ 774492 h 3062991"/>
              <a:gd name="connsiteX10" fmla="*/ 914400 w 6305862"/>
              <a:gd name="connsiteY10" fmla="*/ 924394 h 3062991"/>
              <a:gd name="connsiteX11" fmla="*/ 1074295 w 6305862"/>
              <a:gd name="connsiteY11" fmla="*/ 924394 h 3062991"/>
              <a:gd name="connsiteX12" fmla="*/ 1074295 w 6305862"/>
              <a:gd name="connsiteY12" fmla="*/ 1079292 h 3062991"/>
              <a:gd name="connsiteX13" fmla="*/ 1164236 w 6305862"/>
              <a:gd name="connsiteY13" fmla="*/ 1079292 h 3062991"/>
              <a:gd name="connsiteX14" fmla="*/ 1164236 w 6305862"/>
              <a:gd name="connsiteY14" fmla="*/ 1164237 h 3062991"/>
              <a:gd name="connsiteX15" fmla="*/ 1264170 w 6305862"/>
              <a:gd name="connsiteY15" fmla="*/ 1164237 h 3062991"/>
              <a:gd name="connsiteX16" fmla="*/ 1364105 w 6305862"/>
              <a:gd name="connsiteY16" fmla="*/ 1474033 h 3062991"/>
              <a:gd name="connsiteX17" fmla="*/ 1414774 w 6305862"/>
              <a:gd name="connsiteY17" fmla="*/ 1481646 h 3062991"/>
              <a:gd name="connsiteX18" fmla="*/ 1419069 w 6305862"/>
              <a:gd name="connsiteY18" fmla="*/ 1568971 h 3062991"/>
              <a:gd name="connsiteX19" fmla="*/ 1538990 w 6305862"/>
              <a:gd name="connsiteY19" fmla="*/ 1568971 h 3062991"/>
              <a:gd name="connsiteX20" fmla="*/ 1633928 w 6305862"/>
              <a:gd name="connsiteY20" fmla="*/ 1803817 h 3062991"/>
              <a:gd name="connsiteX21" fmla="*/ 1658911 w 6305862"/>
              <a:gd name="connsiteY21" fmla="*/ 1813810 h 3062991"/>
              <a:gd name="connsiteX22" fmla="*/ 1665821 w 6305862"/>
              <a:gd name="connsiteY22" fmla="*/ 1898755 h 3062991"/>
              <a:gd name="connsiteX23" fmla="*/ 1793823 w 6305862"/>
              <a:gd name="connsiteY23" fmla="*/ 1908748 h 3062991"/>
              <a:gd name="connsiteX24" fmla="*/ 1808813 w 6305862"/>
              <a:gd name="connsiteY24" fmla="*/ 2063646 h 3062991"/>
              <a:gd name="connsiteX25" fmla="*/ 1873770 w 6305862"/>
              <a:gd name="connsiteY25" fmla="*/ 2058650 h 3062991"/>
              <a:gd name="connsiteX26" fmla="*/ 1885442 w 6305862"/>
              <a:gd name="connsiteY26" fmla="*/ 2146210 h 3062991"/>
              <a:gd name="connsiteX27" fmla="*/ 1983698 w 6305862"/>
              <a:gd name="connsiteY27" fmla="*/ 2143594 h 3062991"/>
              <a:gd name="connsiteX28" fmla="*/ 1992989 w 6305862"/>
              <a:gd name="connsiteY28" fmla="*/ 2228538 h 3062991"/>
              <a:gd name="connsiteX29" fmla="*/ 2138597 w 6305862"/>
              <a:gd name="connsiteY29" fmla="*/ 2228538 h 3062991"/>
              <a:gd name="connsiteX30" fmla="*/ 2140510 w 6305862"/>
              <a:gd name="connsiteY30" fmla="*/ 2290880 h 3062991"/>
              <a:gd name="connsiteX31" fmla="*/ 2208551 w 6305862"/>
              <a:gd name="connsiteY31" fmla="*/ 2298492 h 3062991"/>
              <a:gd name="connsiteX32" fmla="*/ 2213079 w 6305862"/>
              <a:gd name="connsiteY32" fmla="*/ 2398427 h 3062991"/>
              <a:gd name="connsiteX33" fmla="*/ 2318478 w 6305862"/>
              <a:gd name="connsiteY33" fmla="*/ 2398427 h 3062991"/>
              <a:gd name="connsiteX34" fmla="*/ 2323240 w 6305862"/>
              <a:gd name="connsiteY34" fmla="*/ 2463384 h 3062991"/>
              <a:gd name="connsiteX35" fmla="*/ 2388433 w 6305862"/>
              <a:gd name="connsiteY35" fmla="*/ 2488368 h 3062991"/>
              <a:gd name="connsiteX36" fmla="*/ 2395342 w 6305862"/>
              <a:gd name="connsiteY36" fmla="*/ 2660872 h 3062991"/>
              <a:gd name="connsiteX37" fmla="*/ 2598295 w 6305862"/>
              <a:gd name="connsiteY37" fmla="*/ 2673246 h 3062991"/>
              <a:gd name="connsiteX38" fmla="*/ 2608055 w 6305862"/>
              <a:gd name="connsiteY38" fmla="*/ 2748197 h 3062991"/>
              <a:gd name="connsiteX39" fmla="*/ 2818151 w 6305862"/>
              <a:gd name="connsiteY39" fmla="*/ 2763187 h 3062991"/>
              <a:gd name="connsiteX40" fmla="*/ 2825060 w 6305862"/>
              <a:gd name="connsiteY40" fmla="*/ 2858125 h 3062991"/>
              <a:gd name="connsiteX41" fmla="*/ 3637613 w 6305862"/>
              <a:gd name="connsiteY41" fmla="*/ 2853128 h 3062991"/>
              <a:gd name="connsiteX42" fmla="*/ 3644522 w 6305862"/>
              <a:gd name="connsiteY42" fmla="*/ 2948066 h 3062991"/>
              <a:gd name="connsiteX43" fmla="*/ 3862465 w 6305862"/>
              <a:gd name="connsiteY43" fmla="*/ 2958059 h 3062991"/>
              <a:gd name="connsiteX44" fmla="*/ 3852472 w 6305862"/>
              <a:gd name="connsiteY44" fmla="*/ 3057994 h 3062991"/>
              <a:gd name="connsiteX45" fmla="*/ 6305862 w 6305862"/>
              <a:gd name="connsiteY45" fmla="*/ 3062991 h 3062991"/>
              <a:gd name="connsiteX0" fmla="*/ 0 w 6305862"/>
              <a:gd name="connsiteY0" fmla="*/ 0 h 3062991"/>
              <a:gd name="connsiteX1" fmla="*/ 149901 w 6305862"/>
              <a:gd name="connsiteY1" fmla="*/ 0 h 3062991"/>
              <a:gd name="connsiteX2" fmla="*/ 149901 w 6305862"/>
              <a:gd name="connsiteY2" fmla="*/ 74951 h 3062991"/>
              <a:gd name="connsiteX3" fmla="*/ 559633 w 6305862"/>
              <a:gd name="connsiteY3" fmla="*/ 74951 h 3062991"/>
              <a:gd name="connsiteX4" fmla="*/ 559633 w 6305862"/>
              <a:gd name="connsiteY4" fmla="*/ 159896 h 3062991"/>
              <a:gd name="connsiteX5" fmla="*/ 754505 w 6305862"/>
              <a:gd name="connsiteY5" fmla="*/ 159896 h 3062991"/>
              <a:gd name="connsiteX6" fmla="*/ 754505 w 6305862"/>
              <a:gd name="connsiteY6" fmla="*/ 364761 h 3062991"/>
              <a:gd name="connsiteX7" fmla="*/ 819462 w 6305862"/>
              <a:gd name="connsiteY7" fmla="*/ 454702 h 3062991"/>
              <a:gd name="connsiteX8" fmla="*/ 854439 w 6305862"/>
              <a:gd name="connsiteY8" fmla="*/ 774492 h 3062991"/>
              <a:gd name="connsiteX9" fmla="*/ 914400 w 6305862"/>
              <a:gd name="connsiteY9" fmla="*/ 774492 h 3062991"/>
              <a:gd name="connsiteX10" fmla="*/ 914400 w 6305862"/>
              <a:gd name="connsiteY10" fmla="*/ 924394 h 3062991"/>
              <a:gd name="connsiteX11" fmla="*/ 1074295 w 6305862"/>
              <a:gd name="connsiteY11" fmla="*/ 924394 h 3062991"/>
              <a:gd name="connsiteX12" fmla="*/ 1074295 w 6305862"/>
              <a:gd name="connsiteY12" fmla="*/ 1079292 h 3062991"/>
              <a:gd name="connsiteX13" fmla="*/ 1164236 w 6305862"/>
              <a:gd name="connsiteY13" fmla="*/ 1079292 h 3062991"/>
              <a:gd name="connsiteX14" fmla="*/ 1164236 w 6305862"/>
              <a:gd name="connsiteY14" fmla="*/ 1164237 h 3062991"/>
              <a:gd name="connsiteX15" fmla="*/ 1264170 w 6305862"/>
              <a:gd name="connsiteY15" fmla="*/ 1164237 h 3062991"/>
              <a:gd name="connsiteX16" fmla="*/ 1364105 w 6305862"/>
              <a:gd name="connsiteY16" fmla="*/ 1474033 h 3062991"/>
              <a:gd name="connsiteX17" fmla="*/ 1414774 w 6305862"/>
              <a:gd name="connsiteY17" fmla="*/ 1481646 h 3062991"/>
              <a:gd name="connsiteX18" fmla="*/ 1419069 w 6305862"/>
              <a:gd name="connsiteY18" fmla="*/ 1568971 h 3062991"/>
              <a:gd name="connsiteX19" fmla="*/ 1538990 w 6305862"/>
              <a:gd name="connsiteY19" fmla="*/ 1568971 h 3062991"/>
              <a:gd name="connsiteX20" fmla="*/ 1633928 w 6305862"/>
              <a:gd name="connsiteY20" fmla="*/ 1803817 h 3062991"/>
              <a:gd name="connsiteX21" fmla="*/ 1658911 w 6305862"/>
              <a:gd name="connsiteY21" fmla="*/ 1813810 h 3062991"/>
              <a:gd name="connsiteX22" fmla="*/ 1665821 w 6305862"/>
              <a:gd name="connsiteY22" fmla="*/ 1898755 h 3062991"/>
              <a:gd name="connsiteX23" fmla="*/ 1793823 w 6305862"/>
              <a:gd name="connsiteY23" fmla="*/ 1908748 h 3062991"/>
              <a:gd name="connsiteX24" fmla="*/ 1808813 w 6305862"/>
              <a:gd name="connsiteY24" fmla="*/ 2063646 h 3062991"/>
              <a:gd name="connsiteX25" fmla="*/ 1873770 w 6305862"/>
              <a:gd name="connsiteY25" fmla="*/ 2058650 h 3062991"/>
              <a:gd name="connsiteX26" fmla="*/ 1885442 w 6305862"/>
              <a:gd name="connsiteY26" fmla="*/ 2146210 h 3062991"/>
              <a:gd name="connsiteX27" fmla="*/ 1983698 w 6305862"/>
              <a:gd name="connsiteY27" fmla="*/ 2143594 h 3062991"/>
              <a:gd name="connsiteX28" fmla="*/ 1992989 w 6305862"/>
              <a:gd name="connsiteY28" fmla="*/ 2228538 h 3062991"/>
              <a:gd name="connsiteX29" fmla="*/ 2138597 w 6305862"/>
              <a:gd name="connsiteY29" fmla="*/ 2228538 h 3062991"/>
              <a:gd name="connsiteX30" fmla="*/ 2140510 w 6305862"/>
              <a:gd name="connsiteY30" fmla="*/ 2290880 h 3062991"/>
              <a:gd name="connsiteX31" fmla="*/ 2208551 w 6305862"/>
              <a:gd name="connsiteY31" fmla="*/ 2298492 h 3062991"/>
              <a:gd name="connsiteX32" fmla="*/ 2213079 w 6305862"/>
              <a:gd name="connsiteY32" fmla="*/ 2398427 h 3062991"/>
              <a:gd name="connsiteX33" fmla="*/ 2318478 w 6305862"/>
              <a:gd name="connsiteY33" fmla="*/ 2398427 h 3062991"/>
              <a:gd name="connsiteX34" fmla="*/ 2323240 w 6305862"/>
              <a:gd name="connsiteY34" fmla="*/ 2463384 h 3062991"/>
              <a:gd name="connsiteX35" fmla="*/ 2388433 w 6305862"/>
              <a:gd name="connsiteY35" fmla="*/ 2488368 h 3062991"/>
              <a:gd name="connsiteX36" fmla="*/ 2395342 w 6305862"/>
              <a:gd name="connsiteY36" fmla="*/ 2660872 h 3062991"/>
              <a:gd name="connsiteX37" fmla="*/ 2598295 w 6305862"/>
              <a:gd name="connsiteY37" fmla="*/ 2673246 h 3062991"/>
              <a:gd name="connsiteX38" fmla="*/ 2608055 w 6305862"/>
              <a:gd name="connsiteY38" fmla="*/ 2748197 h 3062991"/>
              <a:gd name="connsiteX39" fmla="*/ 2818151 w 6305862"/>
              <a:gd name="connsiteY39" fmla="*/ 2763187 h 3062991"/>
              <a:gd name="connsiteX40" fmla="*/ 2825060 w 6305862"/>
              <a:gd name="connsiteY40" fmla="*/ 2858125 h 3062991"/>
              <a:gd name="connsiteX41" fmla="*/ 3637613 w 6305862"/>
              <a:gd name="connsiteY41" fmla="*/ 2853128 h 3062991"/>
              <a:gd name="connsiteX42" fmla="*/ 3644522 w 6305862"/>
              <a:gd name="connsiteY42" fmla="*/ 2948066 h 3062991"/>
              <a:gd name="connsiteX43" fmla="*/ 3862465 w 6305862"/>
              <a:gd name="connsiteY43" fmla="*/ 2958059 h 3062991"/>
              <a:gd name="connsiteX44" fmla="*/ 3864378 w 6305862"/>
              <a:gd name="connsiteY44" fmla="*/ 3057994 h 3062991"/>
              <a:gd name="connsiteX45" fmla="*/ 6305862 w 6305862"/>
              <a:gd name="connsiteY45" fmla="*/ 3062991 h 3062991"/>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73770 w 6305862"/>
              <a:gd name="connsiteY25" fmla="*/ 2058650 h 3074663"/>
              <a:gd name="connsiteX26" fmla="*/ 1885442 w 6305862"/>
              <a:gd name="connsiteY26" fmla="*/ 2146210 h 3074663"/>
              <a:gd name="connsiteX27" fmla="*/ 1983698 w 6305862"/>
              <a:gd name="connsiteY27" fmla="*/ 2143594 h 3074663"/>
              <a:gd name="connsiteX28" fmla="*/ 1992989 w 6305862"/>
              <a:gd name="connsiteY28" fmla="*/ 2228538 h 3074663"/>
              <a:gd name="connsiteX29" fmla="*/ 2138597 w 6305862"/>
              <a:gd name="connsiteY29" fmla="*/ 2228538 h 3074663"/>
              <a:gd name="connsiteX30" fmla="*/ 2140510 w 6305862"/>
              <a:gd name="connsiteY30" fmla="*/ 2290880 h 3074663"/>
              <a:gd name="connsiteX31" fmla="*/ 2208551 w 6305862"/>
              <a:gd name="connsiteY31" fmla="*/ 2298492 h 3074663"/>
              <a:gd name="connsiteX32" fmla="*/ 2213079 w 6305862"/>
              <a:gd name="connsiteY32" fmla="*/ 2398427 h 3074663"/>
              <a:gd name="connsiteX33" fmla="*/ 2318478 w 6305862"/>
              <a:gd name="connsiteY33" fmla="*/ 2398427 h 3074663"/>
              <a:gd name="connsiteX34" fmla="*/ 2323240 w 6305862"/>
              <a:gd name="connsiteY34" fmla="*/ 2463384 h 3074663"/>
              <a:gd name="connsiteX35" fmla="*/ 2388433 w 6305862"/>
              <a:gd name="connsiteY35" fmla="*/ 2488368 h 3074663"/>
              <a:gd name="connsiteX36" fmla="*/ 2395342 w 6305862"/>
              <a:gd name="connsiteY36" fmla="*/ 2660872 h 3074663"/>
              <a:gd name="connsiteX37" fmla="*/ 2598295 w 6305862"/>
              <a:gd name="connsiteY37" fmla="*/ 2673246 h 3074663"/>
              <a:gd name="connsiteX38" fmla="*/ 2608055 w 6305862"/>
              <a:gd name="connsiteY38" fmla="*/ 2748197 h 3074663"/>
              <a:gd name="connsiteX39" fmla="*/ 2818151 w 6305862"/>
              <a:gd name="connsiteY39" fmla="*/ 2763187 h 3074663"/>
              <a:gd name="connsiteX40" fmla="*/ 2825060 w 6305862"/>
              <a:gd name="connsiteY40" fmla="*/ 2858125 h 3074663"/>
              <a:gd name="connsiteX41" fmla="*/ 3637613 w 6305862"/>
              <a:gd name="connsiteY41" fmla="*/ 2853128 h 3074663"/>
              <a:gd name="connsiteX42" fmla="*/ 3644522 w 6305862"/>
              <a:gd name="connsiteY42" fmla="*/ 2948066 h 3074663"/>
              <a:gd name="connsiteX43" fmla="*/ 3862465 w 6305862"/>
              <a:gd name="connsiteY43" fmla="*/ 2958059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73770 w 6305862"/>
              <a:gd name="connsiteY25" fmla="*/ 2058650 h 3074663"/>
              <a:gd name="connsiteX26" fmla="*/ 1885442 w 6305862"/>
              <a:gd name="connsiteY26" fmla="*/ 2146210 h 3074663"/>
              <a:gd name="connsiteX27" fmla="*/ 1983698 w 6305862"/>
              <a:gd name="connsiteY27" fmla="*/ 2143594 h 3074663"/>
              <a:gd name="connsiteX28" fmla="*/ 1992989 w 6305862"/>
              <a:gd name="connsiteY28" fmla="*/ 2228538 h 3074663"/>
              <a:gd name="connsiteX29" fmla="*/ 2138597 w 6305862"/>
              <a:gd name="connsiteY29" fmla="*/ 2228538 h 3074663"/>
              <a:gd name="connsiteX30" fmla="*/ 2140510 w 6305862"/>
              <a:gd name="connsiteY30" fmla="*/ 2290880 h 3074663"/>
              <a:gd name="connsiteX31" fmla="*/ 2208551 w 6305862"/>
              <a:gd name="connsiteY31" fmla="*/ 2298492 h 3074663"/>
              <a:gd name="connsiteX32" fmla="*/ 2213079 w 6305862"/>
              <a:gd name="connsiteY32" fmla="*/ 2398427 h 3074663"/>
              <a:gd name="connsiteX33" fmla="*/ 2318478 w 6305862"/>
              <a:gd name="connsiteY33" fmla="*/ 2398427 h 3074663"/>
              <a:gd name="connsiteX34" fmla="*/ 2323240 w 6305862"/>
              <a:gd name="connsiteY34" fmla="*/ 2463384 h 3074663"/>
              <a:gd name="connsiteX35" fmla="*/ 2388433 w 6305862"/>
              <a:gd name="connsiteY35" fmla="*/ 2488368 h 3074663"/>
              <a:gd name="connsiteX36" fmla="*/ 2395342 w 6305862"/>
              <a:gd name="connsiteY36" fmla="*/ 2660872 h 3074663"/>
              <a:gd name="connsiteX37" fmla="*/ 2598295 w 6305862"/>
              <a:gd name="connsiteY37" fmla="*/ 2673246 h 3074663"/>
              <a:gd name="connsiteX38" fmla="*/ 2608055 w 6305862"/>
              <a:gd name="connsiteY38" fmla="*/ 2748197 h 3074663"/>
              <a:gd name="connsiteX39" fmla="*/ 2818151 w 6305862"/>
              <a:gd name="connsiteY39" fmla="*/ 2763187 h 3074663"/>
              <a:gd name="connsiteX40" fmla="*/ 2825060 w 6305862"/>
              <a:gd name="connsiteY40" fmla="*/ 2858125 h 3074663"/>
              <a:gd name="connsiteX41" fmla="*/ 3637613 w 6305862"/>
              <a:gd name="connsiteY41" fmla="*/ 2853128 h 3074663"/>
              <a:gd name="connsiteX42" fmla="*/ 3644522 w 6305862"/>
              <a:gd name="connsiteY42" fmla="*/ 2948066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73770 w 6305862"/>
              <a:gd name="connsiteY25" fmla="*/ 2058650 h 3074663"/>
              <a:gd name="connsiteX26" fmla="*/ 1885442 w 6305862"/>
              <a:gd name="connsiteY26" fmla="*/ 2146210 h 3074663"/>
              <a:gd name="connsiteX27" fmla="*/ 1983698 w 6305862"/>
              <a:gd name="connsiteY27" fmla="*/ 2143594 h 3074663"/>
              <a:gd name="connsiteX28" fmla="*/ 1992989 w 6305862"/>
              <a:gd name="connsiteY28" fmla="*/ 2228538 h 3074663"/>
              <a:gd name="connsiteX29" fmla="*/ 2138597 w 6305862"/>
              <a:gd name="connsiteY29" fmla="*/ 2228538 h 3074663"/>
              <a:gd name="connsiteX30" fmla="*/ 2140510 w 6305862"/>
              <a:gd name="connsiteY30" fmla="*/ 2290880 h 3074663"/>
              <a:gd name="connsiteX31" fmla="*/ 2208551 w 6305862"/>
              <a:gd name="connsiteY31" fmla="*/ 2298492 h 3074663"/>
              <a:gd name="connsiteX32" fmla="*/ 2213079 w 6305862"/>
              <a:gd name="connsiteY32" fmla="*/ 2398427 h 3074663"/>
              <a:gd name="connsiteX33" fmla="*/ 2318478 w 6305862"/>
              <a:gd name="connsiteY33" fmla="*/ 2398427 h 3074663"/>
              <a:gd name="connsiteX34" fmla="*/ 2323240 w 6305862"/>
              <a:gd name="connsiteY34" fmla="*/ 2463384 h 3074663"/>
              <a:gd name="connsiteX35" fmla="*/ 2388433 w 6305862"/>
              <a:gd name="connsiteY35" fmla="*/ 2488368 h 3074663"/>
              <a:gd name="connsiteX36" fmla="*/ 2395342 w 6305862"/>
              <a:gd name="connsiteY36" fmla="*/ 2660872 h 3074663"/>
              <a:gd name="connsiteX37" fmla="*/ 2598295 w 6305862"/>
              <a:gd name="connsiteY37" fmla="*/ 2673246 h 3074663"/>
              <a:gd name="connsiteX38" fmla="*/ 2608055 w 6305862"/>
              <a:gd name="connsiteY38" fmla="*/ 2748197 h 3074663"/>
              <a:gd name="connsiteX39" fmla="*/ 2818151 w 6305862"/>
              <a:gd name="connsiteY39" fmla="*/ 2763187 h 3074663"/>
              <a:gd name="connsiteX40" fmla="*/ 2825060 w 6305862"/>
              <a:gd name="connsiteY40" fmla="*/ 2858125 h 3074663"/>
              <a:gd name="connsiteX41" fmla="*/ 3637613 w 6305862"/>
              <a:gd name="connsiteY41" fmla="*/ 2853128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73770 w 6305862"/>
              <a:gd name="connsiteY25" fmla="*/ 2058650 h 3074663"/>
              <a:gd name="connsiteX26" fmla="*/ 1885442 w 6305862"/>
              <a:gd name="connsiteY26" fmla="*/ 2146210 h 3074663"/>
              <a:gd name="connsiteX27" fmla="*/ 1983698 w 6305862"/>
              <a:gd name="connsiteY27" fmla="*/ 2143594 h 3074663"/>
              <a:gd name="connsiteX28" fmla="*/ 1992989 w 6305862"/>
              <a:gd name="connsiteY28" fmla="*/ 2228538 h 3074663"/>
              <a:gd name="connsiteX29" fmla="*/ 2138597 w 6305862"/>
              <a:gd name="connsiteY29" fmla="*/ 2228538 h 3074663"/>
              <a:gd name="connsiteX30" fmla="*/ 2140510 w 6305862"/>
              <a:gd name="connsiteY30" fmla="*/ 2290880 h 3074663"/>
              <a:gd name="connsiteX31" fmla="*/ 2208551 w 6305862"/>
              <a:gd name="connsiteY31" fmla="*/ 2298492 h 3074663"/>
              <a:gd name="connsiteX32" fmla="*/ 2213079 w 6305862"/>
              <a:gd name="connsiteY32" fmla="*/ 2398427 h 3074663"/>
              <a:gd name="connsiteX33" fmla="*/ 2318478 w 6305862"/>
              <a:gd name="connsiteY33" fmla="*/ 2398427 h 3074663"/>
              <a:gd name="connsiteX34" fmla="*/ 2323240 w 6305862"/>
              <a:gd name="connsiteY34" fmla="*/ 2463384 h 3074663"/>
              <a:gd name="connsiteX35" fmla="*/ 2388433 w 6305862"/>
              <a:gd name="connsiteY35" fmla="*/ 2488368 h 3074663"/>
              <a:gd name="connsiteX36" fmla="*/ 2395342 w 6305862"/>
              <a:gd name="connsiteY36" fmla="*/ 2660872 h 3074663"/>
              <a:gd name="connsiteX37" fmla="*/ 2598295 w 6305862"/>
              <a:gd name="connsiteY37" fmla="*/ 2673246 h 3074663"/>
              <a:gd name="connsiteX38" fmla="*/ 2608055 w 6305862"/>
              <a:gd name="connsiteY38" fmla="*/ 2748197 h 3074663"/>
              <a:gd name="connsiteX39" fmla="*/ 2818151 w 6305862"/>
              <a:gd name="connsiteY39" fmla="*/ 2763187 h 3074663"/>
              <a:gd name="connsiteX40" fmla="*/ 2825060 w 6305862"/>
              <a:gd name="connsiteY40" fmla="*/ 2858125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73770 w 6305862"/>
              <a:gd name="connsiteY25" fmla="*/ 2058650 h 3074663"/>
              <a:gd name="connsiteX26" fmla="*/ 1885442 w 6305862"/>
              <a:gd name="connsiteY26" fmla="*/ 2146210 h 3074663"/>
              <a:gd name="connsiteX27" fmla="*/ 1983698 w 6305862"/>
              <a:gd name="connsiteY27" fmla="*/ 2143594 h 3074663"/>
              <a:gd name="connsiteX28" fmla="*/ 1992989 w 6305862"/>
              <a:gd name="connsiteY28" fmla="*/ 2228538 h 3074663"/>
              <a:gd name="connsiteX29" fmla="*/ 2138597 w 6305862"/>
              <a:gd name="connsiteY29" fmla="*/ 2228538 h 3074663"/>
              <a:gd name="connsiteX30" fmla="*/ 2140510 w 6305862"/>
              <a:gd name="connsiteY30" fmla="*/ 2290880 h 3074663"/>
              <a:gd name="connsiteX31" fmla="*/ 2208551 w 6305862"/>
              <a:gd name="connsiteY31" fmla="*/ 2298492 h 3074663"/>
              <a:gd name="connsiteX32" fmla="*/ 2213079 w 6305862"/>
              <a:gd name="connsiteY32" fmla="*/ 2398427 h 3074663"/>
              <a:gd name="connsiteX33" fmla="*/ 2318478 w 6305862"/>
              <a:gd name="connsiteY33" fmla="*/ 2398427 h 3074663"/>
              <a:gd name="connsiteX34" fmla="*/ 2323240 w 6305862"/>
              <a:gd name="connsiteY34" fmla="*/ 2463384 h 3074663"/>
              <a:gd name="connsiteX35" fmla="*/ 2388433 w 6305862"/>
              <a:gd name="connsiteY35" fmla="*/ 2488368 h 3074663"/>
              <a:gd name="connsiteX36" fmla="*/ 2395342 w 6305862"/>
              <a:gd name="connsiteY36" fmla="*/ 2660872 h 3074663"/>
              <a:gd name="connsiteX37" fmla="*/ 2598295 w 6305862"/>
              <a:gd name="connsiteY37" fmla="*/ 2673246 h 3074663"/>
              <a:gd name="connsiteX38" fmla="*/ 2608055 w 6305862"/>
              <a:gd name="connsiteY38" fmla="*/ 2748197 h 3074663"/>
              <a:gd name="connsiteX39" fmla="*/ 2818151 w 6305862"/>
              <a:gd name="connsiteY39" fmla="*/ 2763187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73770 w 6305862"/>
              <a:gd name="connsiteY25" fmla="*/ 2058650 h 3074663"/>
              <a:gd name="connsiteX26" fmla="*/ 1885442 w 6305862"/>
              <a:gd name="connsiteY26" fmla="*/ 2146210 h 3074663"/>
              <a:gd name="connsiteX27" fmla="*/ 1983698 w 6305862"/>
              <a:gd name="connsiteY27" fmla="*/ 2143594 h 3074663"/>
              <a:gd name="connsiteX28" fmla="*/ 1992989 w 6305862"/>
              <a:gd name="connsiteY28" fmla="*/ 2228538 h 3074663"/>
              <a:gd name="connsiteX29" fmla="*/ 2138597 w 6305862"/>
              <a:gd name="connsiteY29" fmla="*/ 2228538 h 3074663"/>
              <a:gd name="connsiteX30" fmla="*/ 2140510 w 6305862"/>
              <a:gd name="connsiteY30" fmla="*/ 2290880 h 3074663"/>
              <a:gd name="connsiteX31" fmla="*/ 2208551 w 6305862"/>
              <a:gd name="connsiteY31" fmla="*/ 2298492 h 3074663"/>
              <a:gd name="connsiteX32" fmla="*/ 2213079 w 6305862"/>
              <a:gd name="connsiteY32" fmla="*/ 2398427 h 3074663"/>
              <a:gd name="connsiteX33" fmla="*/ 2318478 w 6305862"/>
              <a:gd name="connsiteY33" fmla="*/ 2398427 h 3074663"/>
              <a:gd name="connsiteX34" fmla="*/ 2323240 w 6305862"/>
              <a:gd name="connsiteY34" fmla="*/ 2463384 h 3074663"/>
              <a:gd name="connsiteX35" fmla="*/ 2388433 w 6305862"/>
              <a:gd name="connsiteY35" fmla="*/ 2488368 h 3074663"/>
              <a:gd name="connsiteX36" fmla="*/ 2395342 w 6305862"/>
              <a:gd name="connsiteY36" fmla="*/ 2660872 h 3074663"/>
              <a:gd name="connsiteX37" fmla="*/ 2598295 w 6305862"/>
              <a:gd name="connsiteY37" fmla="*/ 2673246 h 3074663"/>
              <a:gd name="connsiteX38" fmla="*/ 2608055 w 6305862"/>
              <a:gd name="connsiteY38" fmla="*/ 274819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73770 w 6305862"/>
              <a:gd name="connsiteY25" fmla="*/ 2058650 h 3074663"/>
              <a:gd name="connsiteX26" fmla="*/ 1885442 w 6305862"/>
              <a:gd name="connsiteY26" fmla="*/ 2146210 h 3074663"/>
              <a:gd name="connsiteX27" fmla="*/ 1983698 w 6305862"/>
              <a:gd name="connsiteY27" fmla="*/ 2143594 h 3074663"/>
              <a:gd name="connsiteX28" fmla="*/ 1992989 w 6305862"/>
              <a:gd name="connsiteY28" fmla="*/ 2228538 h 3074663"/>
              <a:gd name="connsiteX29" fmla="*/ 2138597 w 6305862"/>
              <a:gd name="connsiteY29" fmla="*/ 2228538 h 3074663"/>
              <a:gd name="connsiteX30" fmla="*/ 2140510 w 6305862"/>
              <a:gd name="connsiteY30" fmla="*/ 2290880 h 3074663"/>
              <a:gd name="connsiteX31" fmla="*/ 2208551 w 6305862"/>
              <a:gd name="connsiteY31" fmla="*/ 2298492 h 3074663"/>
              <a:gd name="connsiteX32" fmla="*/ 2213079 w 6305862"/>
              <a:gd name="connsiteY32" fmla="*/ 2398427 h 3074663"/>
              <a:gd name="connsiteX33" fmla="*/ 2318478 w 6305862"/>
              <a:gd name="connsiteY33" fmla="*/ 2398427 h 3074663"/>
              <a:gd name="connsiteX34" fmla="*/ 2323240 w 6305862"/>
              <a:gd name="connsiteY34" fmla="*/ 2463384 h 3074663"/>
              <a:gd name="connsiteX35" fmla="*/ 2388433 w 6305862"/>
              <a:gd name="connsiteY35" fmla="*/ 2488368 h 3074663"/>
              <a:gd name="connsiteX36" fmla="*/ 2395342 w 6305862"/>
              <a:gd name="connsiteY36" fmla="*/ 2660872 h 3074663"/>
              <a:gd name="connsiteX37" fmla="*/ 2598295 w 6305862"/>
              <a:gd name="connsiteY37" fmla="*/ 2673246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73770 w 6305862"/>
              <a:gd name="connsiteY25" fmla="*/ 2058650 h 3074663"/>
              <a:gd name="connsiteX26" fmla="*/ 1885442 w 6305862"/>
              <a:gd name="connsiteY26" fmla="*/ 2146210 h 3074663"/>
              <a:gd name="connsiteX27" fmla="*/ 1983698 w 6305862"/>
              <a:gd name="connsiteY27" fmla="*/ 2143594 h 3074663"/>
              <a:gd name="connsiteX28" fmla="*/ 1992989 w 6305862"/>
              <a:gd name="connsiteY28" fmla="*/ 2228538 h 3074663"/>
              <a:gd name="connsiteX29" fmla="*/ 2138597 w 6305862"/>
              <a:gd name="connsiteY29" fmla="*/ 2228538 h 3074663"/>
              <a:gd name="connsiteX30" fmla="*/ 2140510 w 6305862"/>
              <a:gd name="connsiteY30" fmla="*/ 2290880 h 3074663"/>
              <a:gd name="connsiteX31" fmla="*/ 2208551 w 6305862"/>
              <a:gd name="connsiteY31" fmla="*/ 2298492 h 3074663"/>
              <a:gd name="connsiteX32" fmla="*/ 2213079 w 6305862"/>
              <a:gd name="connsiteY32" fmla="*/ 2398427 h 3074663"/>
              <a:gd name="connsiteX33" fmla="*/ 2318478 w 6305862"/>
              <a:gd name="connsiteY33" fmla="*/ 2398427 h 3074663"/>
              <a:gd name="connsiteX34" fmla="*/ 2323240 w 6305862"/>
              <a:gd name="connsiteY34" fmla="*/ 2463384 h 3074663"/>
              <a:gd name="connsiteX35" fmla="*/ 2388433 w 6305862"/>
              <a:gd name="connsiteY35" fmla="*/ 2488368 h 3074663"/>
              <a:gd name="connsiteX36" fmla="*/ 2395342 w 6305862"/>
              <a:gd name="connsiteY36" fmla="*/ 2660872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73770 w 6305862"/>
              <a:gd name="connsiteY25" fmla="*/ 2058650 h 3074663"/>
              <a:gd name="connsiteX26" fmla="*/ 1885442 w 6305862"/>
              <a:gd name="connsiteY26" fmla="*/ 2146210 h 3074663"/>
              <a:gd name="connsiteX27" fmla="*/ 1983698 w 6305862"/>
              <a:gd name="connsiteY27" fmla="*/ 2143594 h 3074663"/>
              <a:gd name="connsiteX28" fmla="*/ 1992989 w 6305862"/>
              <a:gd name="connsiteY28" fmla="*/ 2228538 h 3074663"/>
              <a:gd name="connsiteX29" fmla="*/ 2138597 w 6305862"/>
              <a:gd name="connsiteY29" fmla="*/ 2228538 h 3074663"/>
              <a:gd name="connsiteX30" fmla="*/ 2140510 w 6305862"/>
              <a:gd name="connsiteY30" fmla="*/ 2290880 h 3074663"/>
              <a:gd name="connsiteX31" fmla="*/ 2208551 w 6305862"/>
              <a:gd name="connsiteY31" fmla="*/ 2298492 h 3074663"/>
              <a:gd name="connsiteX32" fmla="*/ 2213079 w 6305862"/>
              <a:gd name="connsiteY32" fmla="*/ 2398427 h 3074663"/>
              <a:gd name="connsiteX33" fmla="*/ 2318478 w 6305862"/>
              <a:gd name="connsiteY33" fmla="*/ 2398427 h 3074663"/>
              <a:gd name="connsiteX34" fmla="*/ 2323240 w 6305862"/>
              <a:gd name="connsiteY34" fmla="*/ 2463384 h 3074663"/>
              <a:gd name="connsiteX35" fmla="*/ 2388433 w 6305862"/>
              <a:gd name="connsiteY35" fmla="*/ 2488368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73770 w 6305862"/>
              <a:gd name="connsiteY25" fmla="*/ 2058650 h 3074663"/>
              <a:gd name="connsiteX26" fmla="*/ 1885442 w 6305862"/>
              <a:gd name="connsiteY26" fmla="*/ 2146210 h 3074663"/>
              <a:gd name="connsiteX27" fmla="*/ 1983698 w 6305862"/>
              <a:gd name="connsiteY27" fmla="*/ 2143594 h 3074663"/>
              <a:gd name="connsiteX28" fmla="*/ 1992989 w 6305862"/>
              <a:gd name="connsiteY28" fmla="*/ 2228538 h 3074663"/>
              <a:gd name="connsiteX29" fmla="*/ 2138597 w 6305862"/>
              <a:gd name="connsiteY29" fmla="*/ 2228538 h 3074663"/>
              <a:gd name="connsiteX30" fmla="*/ 2140510 w 6305862"/>
              <a:gd name="connsiteY30" fmla="*/ 2290880 h 3074663"/>
              <a:gd name="connsiteX31" fmla="*/ 2208551 w 6305862"/>
              <a:gd name="connsiteY31" fmla="*/ 2298492 h 3074663"/>
              <a:gd name="connsiteX32" fmla="*/ 2213079 w 6305862"/>
              <a:gd name="connsiteY32" fmla="*/ 2398427 h 3074663"/>
              <a:gd name="connsiteX33" fmla="*/ 2318478 w 6305862"/>
              <a:gd name="connsiteY33" fmla="*/ 2398427 h 3074663"/>
              <a:gd name="connsiteX34" fmla="*/ 2323240 w 6305862"/>
              <a:gd name="connsiteY34" fmla="*/ 2463384 h 3074663"/>
              <a:gd name="connsiteX35" fmla="*/ 2383670 w 6305862"/>
              <a:gd name="connsiteY35" fmla="*/ 2505036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73770 w 6305862"/>
              <a:gd name="connsiteY25" fmla="*/ 2058650 h 3074663"/>
              <a:gd name="connsiteX26" fmla="*/ 1885442 w 6305862"/>
              <a:gd name="connsiteY26" fmla="*/ 2146210 h 3074663"/>
              <a:gd name="connsiteX27" fmla="*/ 1983698 w 6305862"/>
              <a:gd name="connsiteY27" fmla="*/ 2143594 h 3074663"/>
              <a:gd name="connsiteX28" fmla="*/ 1992989 w 6305862"/>
              <a:gd name="connsiteY28" fmla="*/ 2228538 h 3074663"/>
              <a:gd name="connsiteX29" fmla="*/ 2138597 w 6305862"/>
              <a:gd name="connsiteY29" fmla="*/ 2228538 h 3074663"/>
              <a:gd name="connsiteX30" fmla="*/ 2140510 w 6305862"/>
              <a:gd name="connsiteY30" fmla="*/ 2290880 h 3074663"/>
              <a:gd name="connsiteX31" fmla="*/ 2208551 w 6305862"/>
              <a:gd name="connsiteY31" fmla="*/ 2298492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5036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73770 w 6305862"/>
              <a:gd name="connsiteY25" fmla="*/ 2058650 h 3074663"/>
              <a:gd name="connsiteX26" fmla="*/ 1885442 w 6305862"/>
              <a:gd name="connsiteY26" fmla="*/ 2146210 h 3074663"/>
              <a:gd name="connsiteX27" fmla="*/ 1983698 w 6305862"/>
              <a:gd name="connsiteY27" fmla="*/ 2143594 h 3074663"/>
              <a:gd name="connsiteX28" fmla="*/ 1992989 w 6305862"/>
              <a:gd name="connsiteY28" fmla="*/ 2228538 h 3074663"/>
              <a:gd name="connsiteX29" fmla="*/ 2138597 w 6305862"/>
              <a:gd name="connsiteY29" fmla="*/ 2228538 h 3074663"/>
              <a:gd name="connsiteX30" fmla="*/ 2140510 w 6305862"/>
              <a:gd name="connsiteY30" fmla="*/ 2290880 h 3074663"/>
              <a:gd name="connsiteX31" fmla="*/ 2208551 w 6305862"/>
              <a:gd name="connsiteY31" fmla="*/ 2298492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73770 w 6305862"/>
              <a:gd name="connsiteY25" fmla="*/ 2058650 h 3074663"/>
              <a:gd name="connsiteX26" fmla="*/ 1885442 w 6305862"/>
              <a:gd name="connsiteY26" fmla="*/ 2146210 h 3074663"/>
              <a:gd name="connsiteX27" fmla="*/ 1983698 w 6305862"/>
              <a:gd name="connsiteY27" fmla="*/ 2143594 h 3074663"/>
              <a:gd name="connsiteX28" fmla="*/ 1992989 w 6305862"/>
              <a:gd name="connsiteY28" fmla="*/ 2228538 h 3074663"/>
              <a:gd name="connsiteX29" fmla="*/ 2138597 w 6305862"/>
              <a:gd name="connsiteY29" fmla="*/ 2228538 h 3074663"/>
              <a:gd name="connsiteX30" fmla="*/ 2140510 w 6305862"/>
              <a:gd name="connsiteY30" fmla="*/ 2290880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73770 w 6305862"/>
              <a:gd name="connsiteY25" fmla="*/ 2058650 h 3074663"/>
              <a:gd name="connsiteX26" fmla="*/ 1885442 w 6305862"/>
              <a:gd name="connsiteY26" fmla="*/ 2146210 h 3074663"/>
              <a:gd name="connsiteX27" fmla="*/ 1983698 w 6305862"/>
              <a:gd name="connsiteY27" fmla="*/ 2143594 h 3074663"/>
              <a:gd name="connsiteX28" fmla="*/ 1992989 w 6305862"/>
              <a:gd name="connsiteY28" fmla="*/ 2228538 h 3074663"/>
              <a:gd name="connsiteX29" fmla="*/ 2138597 w 6305862"/>
              <a:gd name="connsiteY29" fmla="*/ 2228538 h 3074663"/>
              <a:gd name="connsiteX30" fmla="*/ 2135748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73770 w 6305862"/>
              <a:gd name="connsiteY25" fmla="*/ 2058650 h 3074663"/>
              <a:gd name="connsiteX26" fmla="*/ 1885442 w 6305862"/>
              <a:gd name="connsiteY26" fmla="*/ 2146210 h 3074663"/>
              <a:gd name="connsiteX27" fmla="*/ 1983698 w 6305862"/>
              <a:gd name="connsiteY27" fmla="*/ 2143594 h 3074663"/>
              <a:gd name="connsiteX28" fmla="*/ 1992989 w 6305862"/>
              <a:gd name="connsiteY28" fmla="*/ 2228538 h 3074663"/>
              <a:gd name="connsiteX29" fmla="*/ 2138597 w 6305862"/>
              <a:gd name="connsiteY29" fmla="*/ 2228538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73770 w 6305862"/>
              <a:gd name="connsiteY25" fmla="*/ 2058650 h 3074663"/>
              <a:gd name="connsiteX26" fmla="*/ 1885442 w 6305862"/>
              <a:gd name="connsiteY26" fmla="*/ 2146210 h 3074663"/>
              <a:gd name="connsiteX27" fmla="*/ 1983698 w 6305862"/>
              <a:gd name="connsiteY27" fmla="*/ 2143594 h 3074663"/>
              <a:gd name="connsiteX28" fmla="*/ 1992989 w 6305862"/>
              <a:gd name="connsiteY28" fmla="*/ 2228538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73770 w 6305862"/>
              <a:gd name="connsiteY25" fmla="*/ 2058650 h 3074663"/>
              <a:gd name="connsiteX26" fmla="*/ 1885442 w 6305862"/>
              <a:gd name="connsiteY26" fmla="*/ 2146210 h 3074663"/>
              <a:gd name="connsiteX27" fmla="*/ 1983698 w 6305862"/>
              <a:gd name="connsiteY27" fmla="*/ 214359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73770 w 6305862"/>
              <a:gd name="connsiteY25" fmla="*/ 2058650 h 3074663"/>
              <a:gd name="connsiteX26" fmla="*/ 1885442 w 6305862"/>
              <a:gd name="connsiteY26" fmla="*/ 2146210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73770 w 6305862"/>
              <a:gd name="connsiteY25" fmla="*/ 2058650 h 3074663"/>
              <a:gd name="connsiteX26" fmla="*/ 1883060 w 6305862"/>
              <a:gd name="connsiteY26" fmla="*/ 2170022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73770 w 6305862"/>
              <a:gd name="connsiteY25" fmla="*/ 2058650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8813 w 6305862"/>
              <a:gd name="connsiteY24" fmla="*/ 2063646 h 3074663"/>
              <a:gd name="connsiteX25" fmla="*/ 1880914 w 6305862"/>
              <a:gd name="connsiteY25" fmla="*/ 2094369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4050 w 6305862"/>
              <a:gd name="connsiteY24" fmla="*/ 2082696 h 3074663"/>
              <a:gd name="connsiteX25" fmla="*/ 1880914 w 6305862"/>
              <a:gd name="connsiteY25" fmla="*/ 2094369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793823 w 6305862"/>
              <a:gd name="connsiteY23" fmla="*/ 1908748 h 3074663"/>
              <a:gd name="connsiteX24" fmla="*/ 1804050 w 6305862"/>
              <a:gd name="connsiteY24" fmla="*/ 2082696 h 3074663"/>
              <a:gd name="connsiteX25" fmla="*/ 1880914 w 6305862"/>
              <a:gd name="connsiteY25" fmla="*/ 2082463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898755 h 3074663"/>
              <a:gd name="connsiteX23" fmla="*/ 1800967 w 6305862"/>
              <a:gd name="connsiteY23" fmla="*/ 1908748 h 3074663"/>
              <a:gd name="connsiteX24" fmla="*/ 1804050 w 6305862"/>
              <a:gd name="connsiteY24" fmla="*/ 2082696 h 3074663"/>
              <a:gd name="connsiteX25" fmla="*/ 1880914 w 6305862"/>
              <a:gd name="connsiteY25" fmla="*/ 2082463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33928 w 6305862"/>
              <a:gd name="connsiteY20" fmla="*/ 1803817 h 3074663"/>
              <a:gd name="connsiteX21" fmla="*/ 1658911 w 6305862"/>
              <a:gd name="connsiteY21" fmla="*/ 1813810 h 3074663"/>
              <a:gd name="connsiteX22" fmla="*/ 1665821 w 6305862"/>
              <a:gd name="connsiteY22" fmla="*/ 1910662 h 3074663"/>
              <a:gd name="connsiteX23" fmla="*/ 1800967 w 6305862"/>
              <a:gd name="connsiteY23" fmla="*/ 1908748 h 3074663"/>
              <a:gd name="connsiteX24" fmla="*/ 1804050 w 6305862"/>
              <a:gd name="connsiteY24" fmla="*/ 2082696 h 3074663"/>
              <a:gd name="connsiteX25" fmla="*/ 1880914 w 6305862"/>
              <a:gd name="connsiteY25" fmla="*/ 2082463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38990 w 6305862"/>
              <a:gd name="connsiteY19" fmla="*/ 1568971 h 3074663"/>
              <a:gd name="connsiteX20" fmla="*/ 1614878 w 6305862"/>
              <a:gd name="connsiteY20" fmla="*/ 1808580 h 3074663"/>
              <a:gd name="connsiteX21" fmla="*/ 1658911 w 6305862"/>
              <a:gd name="connsiteY21" fmla="*/ 1813810 h 3074663"/>
              <a:gd name="connsiteX22" fmla="*/ 1665821 w 6305862"/>
              <a:gd name="connsiteY22" fmla="*/ 1910662 h 3074663"/>
              <a:gd name="connsiteX23" fmla="*/ 1800967 w 6305862"/>
              <a:gd name="connsiteY23" fmla="*/ 1908748 h 3074663"/>
              <a:gd name="connsiteX24" fmla="*/ 1804050 w 6305862"/>
              <a:gd name="connsiteY24" fmla="*/ 2082696 h 3074663"/>
              <a:gd name="connsiteX25" fmla="*/ 1880914 w 6305862"/>
              <a:gd name="connsiteY25" fmla="*/ 2082463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68971 h 3074663"/>
              <a:gd name="connsiteX19" fmla="*/ 1524703 w 6305862"/>
              <a:gd name="connsiteY19" fmla="*/ 1573733 h 3074663"/>
              <a:gd name="connsiteX20" fmla="*/ 1614878 w 6305862"/>
              <a:gd name="connsiteY20" fmla="*/ 1808580 h 3074663"/>
              <a:gd name="connsiteX21" fmla="*/ 1658911 w 6305862"/>
              <a:gd name="connsiteY21" fmla="*/ 1813810 h 3074663"/>
              <a:gd name="connsiteX22" fmla="*/ 1665821 w 6305862"/>
              <a:gd name="connsiteY22" fmla="*/ 1910662 h 3074663"/>
              <a:gd name="connsiteX23" fmla="*/ 1800967 w 6305862"/>
              <a:gd name="connsiteY23" fmla="*/ 1908748 h 3074663"/>
              <a:gd name="connsiteX24" fmla="*/ 1804050 w 6305862"/>
              <a:gd name="connsiteY24" fmla="*/ 2082696 h 3074663"/>
              <a:gd name="connsiteX25" fmla="*/ 1880914 w 6305862"/>
              <a:gd name="connsiteY25" fmla="*/ 2082463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64237 h 3074663"/>
              <a:gd name="connsiteX16" fmla="*/ 1364105 w 6305862"/>
              <a:gd name="connsiteY16" fmla="*/ 1474033 h 3074663"/>
              <a:gd name="connsiteX17" fmla="*/ 1414774 w 6305862"/>
              <a:gd name="connsiteY17" fmla="*/ 1481646 h 3074663"/>
              <a:gd name="connsiteX18" fmla="*/ 1419069 w 6305862"/>
              <a:gd name="connsiteY18" fmla="*/ 1580877 h 3074663"/>
              <a:gd name="connsiteX19" fmla="*/ 1524703 w 6305862"/>
              <a:gd name="connsiteY19" fmla="*/ 1573733 h 3074663"/>
              <a:gd name="connsiteX20" fmla="*/ 1614878 w 6305862"/>
              <a:gd name="connsiteY20" fmla="*/ 1808580 h 3074663"/>
              <a:gd name="connsiteX21" fmla="*/ 1658911 w 6305862"/>
              <a:gd name="connsiteY21" fmla="*/ 1813810 h 3074663"/>
              <a:gd name="connsiteX22" fmla="*/ 1665821 w 6305862"/>
              <a:gd name="connsiteY22" fmla="*/ 1910662 h 3074663"/>
              <a:gd name="connsiteX23" fmla="*/ 1800967 w 6305862"/>
              <a:gd name="connsiteY23" fmla="*/ 1908748 h 3074663"/>
              <a:gd name="connsiteX24" fmla="*/ 1804050 w 6305862"/>
              <a:gd name="connsiteY24" fmla="*/ 2082696 h 3074663"/>
              <a:gd name="connsiteX25" fmla="*/ 1880914 w 6305862"/>
              <a:gd name="connsiteY25" fmla="*/ 2082463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64237 h 3074663"/>
              <a:gd name="connsiteX15" fmla="*/ 1264170 w 6305862"/>
              <a:gd name="connsiteY15" fmla="*/ 1185668 h 3074663"/>
              <a:gd name="connsiteX16" fmla="*/ 1364105 w 6305862"/>
              <a:gd name="connsiteY16" fmla="*/ 1474033 h 3074663"/>
              <a:gd name="connsiteX17" fmla="*/ 1414774 w 6305862"/>
              <a:gd name="connsiteY17" fmla="*/ 1481646 h 3074663"/>
              <a:gd name="connsiteX18" fmla="*/ 1419069 w 6305862"/>
              <a:gd name="connsiteY18" fmla="*/ 1580877 h 3074663"/>
              <a:gd name="connsiteX19" fmla="*/ 1524703 w 6305862"/>
              <a:gd name="connsiteY19" fmla="*/ 1573733 h 3074663"/>
              <a:gd name="connsiteX20" fmla="*/ 1614878 w 6305862"/>
              <a:gd name="connsiteY20" fmla="*/ 1808580 h 3074663"/>
              <a:gd name="connsiteX21" fmla="*/ 1658911 w 6305862"/>
              <a:gd name="connsiteY21" fmla="*/ 1813810 h 3074663"/>
              <a:gd name="connsiteX22" fmla="*/ 1665821 w 6305862"/>
              <a:gd name="connsiteY22" fmla="*/ 1910662 h 3074663"/>
              <a:gd name="connsiteX23" fmla="*/ 1800967 w 6305862"/>
              <a:gd name="connsiteY23" fmla="*/ 1908748 h 3074663"/>
              <a:gd name="connsiteX24" fmla="*/ 1804050 w 6305862"/>
              <a:gd name="connsiteY24" fmla="*/ 2082696 h 3074663"/>
              <a:gd name="connsiteX25" fmla="*/ 1880914 w 6305862"/>
              <a:gd name="connsiteY25" fmla="*/ 2082463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76143 h 3074663"/>
              <a:gd name="connsiteX15" fmla="*/ 1264170 w 6305862"/>
              <a:gd name="connsiteY15" fmla="*/ 1185668 h 3074663"/>
              <a:gd name="connsiteX16" fmla="*/ 1364105 w 6305862"/>
              <a:gd name="connsiteY16" fmla="*/ 1474033 h 3074663"/>
              <a:gd name="connsiteX17" fmla="*/ 1414774 w 6305862"/>
              <a:gd name="connsiteY17" fmla="*/ 1481646 h 3074663"/>
              <a:gd name="connsiteX18" fmla="*/ 1419069 w 6305862"/>
              <a:gd name="connsiteY18" fmla="*/ 1580877 h 3074663"/>
              <a:gd name="connsiteX19" fmla="*/ 1524703 w 6305862"/>
              <a:gd name="connsiteY19" fmla="*/ 1573733 h 3074663"/>
              <a:gd name="connsiteX20" fmla="*/ 1614878 w 6305862"/>
              <a:gd name="connsiteY20" fmla="*/ 1808580 h 3074663"/>
              <a:gd name="connsiteX21" fmla="*/ 1658911 w 6305862"/>
              <a:gd name="connsiteY21" fmla="*/ 1813810 h 3074663"/>
              <a:gd name="connsiteX22" fmla="*/ 1665821 w 6305862"/>
              <a:gd name="connsiteY22" fmla="*/ 1910662 h 3074663"/>
              <a:gd name="connsiteX23" fmla="*/ 1800967 w 6305862"/>
              <a:gd name="connsiteY23" fmla="*/ 1908748 h 3074663"/>
              <a:gd name="connsiteX24" fmla="*/ 1804050 w 6305862"/>
              <a:gd name="connsiteY24" fmla="*/ 2082696 h 3074663"/>
              <a:gd name="connsiteX25" fmla="*/ 1880914 w 6305862"/>
              <a:gd name="connsiteY25" fmla="*/ 2082463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4236 w 6305862"/>
              <a:gd name="connsiteY13" fmla="*/ 1079292 h 3074663"/>
              <a:gd name="connsiteX14" fmla="*/ 1164236 w 6305862"/>
              <a:gd name="connsiteY14" fmla="*/ 1176143 h 3074663"/>
              <a:gd name="connsiteX15" fmla="*/ 1259408 w 6305862"/>
              <a:gd name="connsiteY15" fmla="*/ 1176143 h 3074663"/>
              <a:gd name="connsiteX16" fmla="*/ 1364105 w 6305862"/>
              <a:gd name="connsiteY16" fmla="*/ 1474033 h 3074663"/>
              <a:gd name="connsiteX17" fmla="*/ 1414774 w 6305862"/>
              <a:gd name="connsiteY17" fmla="*/ 1481646 h 3074663"/>
              <a:gd name="connsiteX18" fmla="*/ 1419069 w 6305862"/>
              <a:gd name="connsiteY18" fmla="*/ 1580877 h 3074663"/>
              <a:gd name="connsiteX19" fmla="*/ 1524703 w 6305862"/>
              <a:gd name="connsiteY19" fmla="*/ 1573733 h 3074663"/>
              <a:gd name="connsiteX20" fmla="*/ 1614878 w 6305862"/>
              <a:gd name="connsiteY20" fmla="*/ 1808580 h 3074663"/>
              <a:gd name="connsiteX21" fmla="*/ 1658911 w 6305862"/>
              <a:gd name="connsiteY21" fmla="*/ 1813810 h 3074663"/>
              <a:gd name="connsiteX22" fmla="*/ 1665821 w 6305862"/>
              <a:gd name="connsiteY22" fmla="*/ 1910662 h 3074663"/>
              <a:gd name="connsiteX23" fmla="*/ 1800967 w 6305862"/>
              <a:gd name="connsiteY23" fmla="*/ 1908748 h 3074663"/>
              <a:gd name="connsiteX24" fmla="*/ 1804050 w 6305862"/>
              <a:gd name="connsiteY24" fmla="*/ 2082696 h 3074663"/>
              <a:gd name="connsiteX25" fmla="*/ 1880914 w 6305862"/>
              <a:gd name="connsiteY25" fmla="*/ 2082463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74295 w 6305862"/>
              <a:gd name="connsiteY12" fmla="*/ 1079292 h 3074663"/>
              <a:gd name="connsiteX13" fmla="*/ 1161855 w 6305862"/>
              <a:gd name="connsiteY13" fmla="*/ 1098342 h 3074663"/>
              <a:gd name="connsiteX14" fmla="*/ 1164236 w 6305862"/>
              <a:gd name="connsiteY14" fmla="*/ 1176143 h 3074663"/>
              <a:gd name="connsiteX15" fmla="*/ 1259408 w 6305862"/>
              <a:gd name="connsiteY15" fmla="*/ 1176143 h 3074663"/>
              <a:gd name="connsiteX16" fmla="*/ 1364105 w 6305862"/>
              <a:gd name="connsiteY16" fmla="*/ 1474033 h 3074663"/>
              <a:gd name="connsiteX17" fmla="*/ 1414774 w 6305862"/>
              <a:gd name="connsiteY17" fmla="*/ 1481646 h 3074663"/>
              <a:gd name="connsiteX18" fmla="*/ 1419069 w 6305862"/>
              <a:gd name="connsiteY18" fmla="*/ 1580877 h 3074663"/>
              <a:gd name="connsiteX19" fmla="*/ 1524703 w 6305862"/>
              <a:gd name="connsiteY19" fmla="*/ 1573733 h 3074663"/>
              <a:gd name="connsiteX20" fmla="*/ 1614878 w 6305862"/>
              <a:gd name="connsiteY20" fmla="*/ 1808580 h 3074663"/>
              <a:gd name="connsiteX21" fmla="*/ 1658911 w 6305862"/>
              <a:gd name="connsiteY21" fmla="*/ 1813810 h 3074663"/>
              <a:gd name="connsiteX22" fmla="*/ 1665821 w 6305862"/>
              <a:gd name="connsiteY22" fmla="*/ 1910662 h 3074663"/>
              <a:gd name="connsiteX23" fmla="*/ 1800967 w 6305862"/>
              <a:gd name="connsiteY23" fmla="*/ 1908748 h 3074663"/>
              <a:gd name="connsiteX24" fmla="*/ 1804050 w 6305862"/>
              <a:gd name="connsiteY24" fmla="*/ 2082696 h 3074663"/>
              <a:gd name="connsiteX25" fmla="*/ 1880914 w 6305862"/>
              <a:gd name="connsiteY25" fmla="*/ 2082463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67151 w 6305862"/>
              <a:gd name="connsiteY12" fmla="*/ 1105485 h 3074663"/>
              <a:gd name="connsiteX13" fmla="*/ 1161855 w 6305862"/>
              <a:gd name="connsiteY13" fmla="*/ 1098342 h 3074663"/>
              <a:gd name="connsiteX14" fmla="*/ 1164236 w 6305862"/>
              <a:gd name="connsiteY14" fmla="*/ 1176143 h 3074663"/>
              <a:gd name="connsiteX15" fmla="*/ 1259408 w 6305862"/>
              <a:gd name="connsiteY15" fmla="*/ 1176143 h 3074663"/>
              <a:gd name="connsiteX16" fmla="*/ 1364105 w 6305862"/>
              <a:gd name="connsiteY16" fmla="*/ 1474033 h 3074663"/>
              <a:gd name="connsiteX17" fmla="*/ 1414774 w 6305862"/>
              <a:gd name="connsiteY17" fmla="*/ 1481646 h 3074663"/>
              <a:gd name="connsiteX18" fmla="*/ 1419069 w 6305862"/>
              <a:gd name="connsiteY18" fmla="*/ 1580877 h 3074663"/>
              <a:gd name="connsiteX19" fmla="*/ 1524703 w 6305862"/>
              <a:gd name="connsiteY19" fmla="*/ 1573733 h 3074663"/>
              <a:gd name="connsiteX20" fmla="*/ 1614878 w 6305862"/>
              <a:gd name="connsiteY20" fmla="*/ 1808580 h 3074663"/>
              <a:gd name="connsiteX21" fmla="*/ 1658911 w 6305862"/>
              <a:gd name="connsiteY21" fmla="*/ 1813810 h 3074663"/>
              <a:gd name="connsiteX22" fmla="*/ 1665821 w 6305862"/>
              <a:gd name="connsiteY22" fmla="*/ 1910662 h 3074663"/>
              <a:gd name="connsiteX23" fmla="*/ 1800967 w 6305862"/>
              <a:gd name="connsiteY23" fmla="*/ 1908748 h 3074663"/>
              <a:gd name="connsiteX24" fmla="*/ 1804050 w 6305862"/>
              <a:gd name="connsiteY24" fmla="*/ 2082696 h 3074663"/>
              <a:gd name="connsiteX25" fmla="*/ 1880914 w 6305862"/>
              <a:gd name="connsiteY25" fmla="*/ 2082463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74295 w 6305862"/>
              <a:gd name="connsiteY11" fmla="*/ 924394 h 3074663"/>
              <a:gd name="connsiteX12" fmla="*/ 1067151 w 6305862"/>
              <a:gd name="connsiteY12" fmla="*/ 1093578 h 3074663"/>
              <a:gd name="connsiteX13" fmla="*/ 1161855 w 6305862"/>
              <a:gd name="connsiteY13" fmla="*/ 1098342 h 3074663"/>
              <a:gd name="connsiteX14" fmla="*/ 1164236 w 6305862"/>
              <a:gd name="connsiteY14" fmla="*/ 1176143 h 3074663"/>
              <a:gd name="connsiteX15" fmla="*/ 1259408 w 6305862"/>
              <a:gd name="connsiteY15" fmla="*/ 1176143 h 3074663"/>
              <a:gd name="connsiteX16" fmla="*/ 1364105 w 6305862"/>
              <a:gd name="connsiteY16" fmla="*/ 1474033 h 3074663"/>
              <a:gd name="connsiteX17" fmla="*/ 1414774 w 6305862"/>
              <a:gd name="connsiteY17" fmla="*/ 1481646 h 3074663"/>
              <a:gd name="connsiteX18" fmla="*/ 1419069 w 6305862"/>
              <a:gd name="connsiteY18" fmla="*/ 1580877 h 3074663"/>
              <a:gd name="connsiteX19" fmla="*/ 1524703 w 6305862"/>
              <a:gd name="connsiteY19" fmla="*/ 1573733 h 3074663"/>
              <a:gd name="connsiteX20" fmla="*/ 1614878 w 6305862"/>
              <a:gd name="connsiteY20" fmla="*/ 1808580 h 3074663"/>
              <a:gd name="connsiteX21" fmla="*/ 1658911 w 6305862"/>
              <a:gd name="connsiteY21" fmla="*/ 1813810 h 3074663"/>
              <a:gd name="connsiteX22" fmla="*/ 1665821 w 6305862"/>
              <a:gd name="connsiteY22" fmla="*/ 1910662 h 3074663"/>
              <a:gd name="connsiteX23" fmla="*/ 1800967 w 6305862"/>
              <a:gd name="connsiteY23" fmla="*/ 1908748 h 3074663"/>
              <a:gd name="connsiteX24" fmla="*/ 1804050 w 6305862"/>
              <a:gd name="connsiteY24" fmla="*/ 2082696 h 3074663"/>
              <a:gd name="connsiteX25" fmla="*/ 1880914 w 6305862"/>
              <a:gd name="connsiteY25" fmla="*/ 2082463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74492 h 3074663"/>
              <a:gd name="connsiteX10" fmla="*/ 914400 w 6305862"/>
              <a:gd name="connsiteY10" fmla="*/ 924394 h 3074663"/>
              <a:gd name="connsiteX11" fmla="*/ 1060008 w 6305862"/>
              <a:gd name="connsiteY11" fmla="*/ 926776 h 3074663"/>
              <a:gd name="connsiteX12" fmla="*/ 1067151 w 6305862"/>
              <a:gd name="connsiteY12" fmla="*/ 1093578 h 3074663"/>
              <a:gd name="connsiteX13" fmla="*/ 1161855 w 6305862"/>
              <a:gd name="connsiteY13" fmla="*/ 1098342 h 3074663"/>
              <a:gd name="connsiteX14" fmla="*/ 1164236 w 6305862"/>
              <a:gd name="connsiteY14" fmla="*/ 1176143 h 3074663"/>
              <a:gd name="connsiteX15" fmla="*/ 1259408 w 6305862"/>
              <a:gd name="connsiteY15" fmla="*/ 1176143 h 3074663"/>
              <a:gd name="connsiteX16" fmla="*/ 1364105 w 6305862"/>
              <a:gd name="connsiteY16" fmla="*/ 1474033 h 3074663"/>
              <a:gd name="connsiteX17" fmla="*/ 1414774 w 6305862"/>
              <a:gd name="connsiteY17" fmla="*/ 1481646 h 3074663"/>
              <a:gd name="connsiteX18" fmla="*/ 1419069 w 6305862"/>
              <a:gd name="connsiteY18" fmla="*/ 1580877 h 3074663"/>
              <a:gd name="connsiteX19" fmla="*/ 1524703 w 6305862"/>
              <a:gd name="connsiteY19" fmla="*/ 1573733 h 3074663"/>
              <a:gd name="connsiteX20" fmla="*/ 1614878 w 6305862"/>
              <a:gd name="connsiteY20" fmla="*/ 1808580 h 3074663"/>
              <a:gd name="connsiteX21" fmla="*/ 1658911 w 6305862"/>
              <a:gd name="connsiteY21" fmla="*/ 1813810 h 3074663"/>
              <a:gd name="connsiteX22" fmla="*/ 1665821 w 6305862"/>
              <a:gd name="connsiteY22" fmla="*/ 1910662 h 3074663"/>
              <a:gd name="connsiteX23" fmla="*/ 1800967 w 6305862"/>
              <a:gd name="connsiteY23" fmla="*/ 1908748 h 3074663"/>
              <a:gd name="connsiteX24" fmla="*/ 1804050 w 6305862"/>
              <a:gd name="connsiteY24" fmla="*/ 2082696 h 3074663"/>
              <a:gd name="connsiteX25" fmla="*/ 1880914 w 6305862"/>
              <a:gd name="connsiteY25" fmla="*/ 2082463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54439 w 6305862"/>
              <a:gd name="connsiteY8" fmla="*/ 774492 h 3074663"/>
              <a:gd name="connsiteX9" fmla="*/ 914400 w 6305862"/>
              <a:gd name="connsiteY9" fmla="*/ 788779 h 3074663"/>
              <a:gd name="connsiteX10" fmla="*/ 914400 w 6305862"/>
              <a:gd name="connsiteY10" fmla="*/ 924394 h 3074663"/>
              <a:gd name="connsiteX11" fmla="*/ 1060008 w 6305862"/>
              <a:gd name="connsiteY11" fmla="*/ 926776 h 3074663"/>
              <a:gd name="connsiteX12" fmla="*/ 1067151 w 6305862"/>
              <a:gd name="connsiteY12" fmla="*/ 1093578 h 3074663"/>
              <a:gd name="connsiteX13" fmla="*/ 1161855 w 6305862"/>
              <a:gd name="connsiteY13" fmla="*/ 1098342 h 3074663"/>
              <a:gd name="connsiteX14" fmla="*/ 1164236 w 6305862"/>
              <a:gd name="connsiteY14" fmla="*/ 1176143 h 3074663"/>
              <a:gd name="connsiteX15" fmla="*/ 1259408 w 6305862"/>
              <a:gd name="connsiteY15" fmla="*/ 1176143 h 3074663"/>
              <a:gd name="connsiteX16" fmla="*/ 1364105 w 6305862"/>
              <a:gd name="connsiteY16" fmla="*/ 1474033 h 3074663"/>
              <a:gd name="connsiteX17" fmla="*/ 1414774 w 6305862"/>
              <a:gd name="connsiteY17" fmla="*/ 1481646 h 3074663"/>
              <a:gd name="connsiteX18" fmla="*/ 1419069 w 6305862"/>
              <a:gd name="connsiteY18" fmla="*/ 1580877 h 3074663"/>
              <a:gd name="connsiteX19" fmla="*/ 1524703 w 6305862"/>
              <a:gd name="connsiteY19" fmla="*/ 1573733 h 3074663"/>
              <a:gd name="connsiteX20" fmla="*/ 1614878 w 6305862"/>
              <a:gd name="connsiteY20" fmla="*/ 1808580 h 3074663"/>
              <a:gd name="connsiteX21" fmla="*/ 1658911 w 6305862"/>
              <a:gd name="connsiteY21" fmla="*/ 1813810 h 3074663"/>
              <a:gd name="connsiteX22" fmla="*/ 1665821 w 6305862"/>
              <a:gd name="connsiteY22" fmla="*/ 1910662 h 3074663"/>
              <a:gd name="connsiteX23" fmla="*/ 1800967 w 6305862"/>
              <a:gd name="connsiteY23" fmla="*/ 1908748 h 3074663"/>
              <a:gd name="connsiteX24" fmla="*/ 1804050 w 6305862"/>
              <a:gd name="connsiteY24" fmla="*/ 2082696 h 3074663"/>
              <a:gd name="connsiteX25" fmla="*/ 1880914 w 6305862"/>
              <a:gd name="connsiteY25" fmla="*/ 2082463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4505 w 6305862"/>
              <a:gd name="connsiteY5" fmla="*/ 159896 h 3074663"/>
              <a:gd name="connsiteX6" fmla="*/ 754505 w 6305862"/>
              <a:gd name="connsiteY6" fmla="*/ 364761 h 3074663"/>
              <a:gd name="connsiteX7" fmla="*/ 819462 w 6305862"/>
              <a:gd name="connsiteY7" fmla="*/ 454702 h 3074663"/>
              <a:gd name="connsiteX8" fmla="*/ 849676 w 6305862"/>
              <a:gd name="connsiteY8" fmla="*/ 791161 h 3074663"/>
              <a:gd name="connsiteX9" fmla="*/ 914400 w 6305862"/>
              <a:gd name="connsiteY9" fmla="*/ 788779 h 3074663"/>
              <a:gd name="connsiteX10" fmla="*/ 914400 w 6305862"/>
              <a:gd name="connsiteY10" fmla="*/ 924394 h 3074663"/>
              <a:gd name="connsiteX11" fmla="*/ 1060008 w 6305862"/>
              <a:gd name="connsiteY11" fmla="*/ 926776 h 3074663"/>
              <a:gd name="connsiteX12" fmla="*/ 1067151 w 6305862"/>
              <a:gd name="connsiteY12" fmla="*/ 1093578 h 3074663"/>
              <a:gd name="connsiteX13" fmla="*/ 1161855 w 6305862"/>
              <a:gd name="connsiteY13" fmla="*/ 1098342 h 3074663"/>
              <a:gd name="connsiteX14" fmla="*/ 1164236 w 6305862"/>
              <a:gd name="connsiteY14" fmla="*/ 1176143 h 3074663"/>
              <a:gd name="connsiteX15" fmla="*/ 1259408 w 6305862"/>
              <a:gd name="connsiteY15" fmla="*/ 1176143 h 3074663"/>
              <a:gd name="connsiteX16" fmla="*/ 1364105 w 6305862"/>
              <a:gd name="connsiteY16" fmla="*/ 1474033 h 3074663"/>
              <a:gd name="connsiteX17" fmla="*/ 1414774 w 6305862"/>
              <a:gd name="connsiteY17" fmla="*/ 1481646 h 3074663"/>
              <a:gd name="connsiteX18" fmla="*/ 1419069 w 6305862"/>
              <a:gd name="connsiteY18" fmla="*/ 1580877 h 3074663"/>
              <a:gd name="connsiteX19" fmla="*/ 1524703 w 6305862"/>
              <a:gd name="connsiteY19" fmla="*/ 1573733 h 3074663"/>
              <a:gd name="connsiteX20" fmla="*/ 1614878 w 6305862"/>
              <a:gd name="connsiteY20" fmla="*/ 1808580 h 3074663"/>
              <a:gd name="connsiteX21" fmla="*/ 1658911 w 6305862"/>
              <a:gd name="connsiteY21" fmla="*/ 1813810 h 3074663"/>
              <a:gd name="connsiteX22" fmla="*/ 1665821 w 6305862"/>
              <a:gd name="connsiteY22" fmla="*/ 1910662 h 3074663"/>
              <a:gd name="connsiteX23" fmla="*/ 1800967 w 6305862"/>
              <a:gd name="connsiteY23" fmla="*/ 1908748 h 3074663"/>
              <a:gd name="connsiteX24" fmla="*/ 1804050 w 6305862"/>
              <a:gd name="connsiteY24" fmla="*/ 2082696 h 3074663"/>
              <a:gd name="connsiteX25" fmla="*/ 1880914 w 6305862"/>
              <a:gd name="connsiteY25" fmla="*/ 2082463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59896 h 3074663"/>
              <a:gd name="connsiteX5" fmla="*/ 752124 w 6305862"/>
              <a:gd name="connsiteY5" fmla="*/ 181327 h 3074663"/>
              <a:gd name="connsiteX6" fmla="*/ 754505 w 6305862"/>
              <a:gd name="connsiteY6" fmla="*/ 364761 h 3074663"/>
              <a:gd name="connsiteX7" fmla="*/ 819462 w 6305862"/>
              <a:gd name="connsiteY7" fmla="*/ 454702 h 3074663"/>
              <a:gd name="connsiteX8" fmla="*/ 849676 w 6305862"/>
              <a:gd name="connsiteY8" fmla="*/ 791161 h 3074663"/>
              <a:gd name="connsiteX9" fmla="*/ 914400 w 6305862"/>
              <a:gd name="connsiteY9" fmla="*/ 788779 h 3074663"/>
              <a:gd name="connsiteX10" fmla="*/ 914400 w 6305862"/>
              <a:gd name="connsiteY10" fmla="*/ 924394 h 3074663"/>
              <a:gd name="connsiteX11" fmla="*/ 1060008 w 6305862"/>
              <a:gd name="connsiteY11" fmla="*/ 926776 h 3074663"/>
              <a:gd name="connsiteX12" fmla="*/ 1067151 w 6305862"/>
              <a:gd name="connsiteY12" fmla="*/ 1093578 h 3074663"/>
              <a:gd name="connsiteX13" fmla="*/ 1161855 w 6305862"/>
              <a:gd name="connsiteY13" fmla="*/ 1098342 h 3074663"/>
              <a:gd name="connsiteX14" fmla="*/ 1164236 w 6305862"/>
              <a:gd name="connsiteY14" fmla="*/ 1176143 h 3074663"/>
              <a:gd name="connsiteX15" fmla="*/ 1259408 w 6305862"/>
              <a:gd name="connsiteY15" fmla="*/ 1176143 h 3074663"/>
              <a:gd name="connsiteX16" fmla="*/ 1364105 w 6305862"/>
              <a:gd name="connsiteY16" fmla="*/ 1474033 h 3074663"/>
              <a:gd name="connsiteX17" fmla="*/ 1414774 w 6305862"/>
              <a:gd name="connsiteY17" fmla="*/ 1481646 h 3074663"/>
              <a:gd name="connsiteX18" fmla="*/ 1419069 w 6305862"/>
              <a:gd name="connsiteY18" fmla="*/ 1580877 h 3074663"/>
              <a:gd name="connsiteX19" fmla="*/ 1524703 w 6305862"/>
              <a:gd name="connsiteY19" fmla="*/ 1573733 h 3074663"/>
              <a:gd name="connsiteX20" fmla="*/ 1614878 w 6305862"/>
              <a:gd name="connsiteY20" fmla="*/ 1808580 h 3074663"/>
              <a:gd name="connsiteX21" fmla="*/ 1658911 w 6305862"/>
              <a:gd name="connsiteY21" fmla="*/ 1813810 h 3074663"/>
              <a:gd name="connsiteX22" fmla="*/ 1665821 w 6305862"/>
              <a:gd name="connsiteY22" fmla="*/ 1910662 h 3074663"/>
              <a:gd name="connsiteX23" fmla="*/ 1800967 w 6305862"/>
              <a:gd name="connsiteY23" fmla="*/ 1908748 h 3074663"/>
              <a:gd name="connsiteX24" fmla="*/ 1804050 w 6305862"/>
              <a:gd name="connsiteY24" fmla="*/ 2082696 h 3074663"/>
              <a:gd name="connsiteX25" fmla="*/ 1880914 w 6305862"/>
              <a:gd name="connsiteY25" fmla="*/ 2082463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74951 h 3074663"/>
              <a:gd name="connsiteX4" fmla="*/ 559633 w 6305862"/>
              <a:gd name="connsiteY4" fmla="*/ 174184 h 3074663"/>
              <a:gd name="connsiteX5" fmla="*/ 752124 w 6305862"/>
              <a:gd name="connsiteY5" fmla="*/ 181327 h 3074663"/>
              <a:gd name="connsiteX6" fmla="*/ 754505 w 6305862"/>
              <a:gd name="connsiteY6" fmla="*/ 364761 h 3074663"/>
              <a:gd name="connsiteX7" fmla="*/ 819462 w 6305862"/>
              <a:gd name="connsiteY7" fmla="*/ 454702 h 3074663"/>
              <a:gd name="connsiteX8" fmla="*/ 849676 w 6305862"/>
              <a:gd name="connsiteY8" fmla="*/ 791161 h 3074663"/>
              <a:gd name="connsiteX9" fmla="*/ 914400 w 6305862"/>
              <a:gd name="connsiteY9" fmla="*/ 788779 h 3074663"/>
              <a:gd name="connsiteX10" fmla="*/ 914400 w 6305862"/>
              <a:gd name="connsiteY10" fmla="*/ 924394 h 3074663"/>
              <a:gd name="connsiteX11" fmla="*/ 1060008 w 6305862"/>
              <a:gd name="connsiteY11" fmla="*/ 926776 h 3074663"/>
              <a:gd name="connsiteX12" fmla="*/ 1067151 w 6305862"/>
              <a:gd name="connsiteY12" fmla="*/ 1093578 h 3074663"/>
              <a:gd name="connsiteX13" fmla="*/ 1161855 w 6305862"/>
              <a:gd name="connsiteY13" fmla="*/ 1098342 h 3074663"/>
              <a:gd name="connsiteX14" fmla="*/ 1164236 w 6305862"/>
              <a:gd name="connsiteY14" fmla="*/ 1176143 h 3074663"/>
              <a:gd name="connsiteX15" fmla="*/ 1259408 w 6305862"/>
              <a:gd name="connsiteY15" fmla="*/ 1176143 h 3074663"/>
              <a:gd name="connsiteX16" fmla="*/ 1364105 w 6305862"/>
              <a:gd name="connsiteY16" fmla="*/ 1474033 h 3074663"/>
              <a:gd name="connsiteX17" fmla="*/ 1414774 w 6305862"/>
              <a:gd name="connsiteY17" fmla="*/ 1481646 h 3074663"/>
              <a:gd name="connsiteX18" fmla="*/ 1419069 w 6305862"/>
              <a:gd name="connsiteY18" fmla="*/ 1580877 h 3074663"/>
              <a:gd name="connsiteX19" fmla="*/ 1524703 w 6305862"/>
              <a:gd name="connsiteY19" fmla="*/ 1573733 h 3074663"/>
              <a:gd name="connsiteX20" fmla="*/ 1614878 w 6305862"/>
              <a:gd name="connsiteY20" fmla="*/ 1808580 h 3074663"/>
              <a:gd name="connsiteX21" fmla="*/ 1658911 w 6305862"/>
              <a:gd name="connsiteY21" fmla="*/ 1813810 h 3074663"/>
              <a:gd name="connsiteX22" fmla="*/ 1665821 w 6305862"/>
              <a:gd name="connsiteY22" fmla="*/ 1910662 h 3074663"/>
              <a:gd name="connsiteX23" fmla="*/ 1800967 w 6305862"/>
              <a:gd name="connsiteY23" fmla="*/ 1908748 h 3074663"/>
              <a:gd name="connsiteX24" fmla="*/ 1804050 w 6305862"/>
              <a:gd name="connsiteY24" fmla="*/ 2082696 h 3074663"/>
              <a:gd name="connsiteX25" fmla="*/ 1880914 w 6305862"/>
              <a:gd name="connsiteY25" fmla="*/ 2082463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74951 h 3074663"/>
              <a:gd name="connsiteX3" fmla="*/ 559633 w 6305862"/>
              <a:gd name="connsiteY3" fmla="*/ 86857 h 3074663"/>
              <a:gd name="connsiteX4" fmla="*/ 559633 w 6305862"/>
              <a:gd name="connsiteY4" fmla="*/ 174184 h 3074663"/>
              <a:gd name="connsiteX5" fmla="*/ 752124 w 6305862"/>
              <a:gd name="connsiteY5" fmla="*/ 181327 h 3074663"/>
              <a:gd name="connsiteX6" fmla="*/ 754505 w 6305862"/>
              <a:gd name="connsiteY6" fmla="*/ 364761 h 3074663"/>
              <a:gd name="connsiteX7" fmla="*/ 819462 w 6305862"/>
              <a:gd name="connsiteY7" fmla="*/ 454702 h 3074663"/>
              <a:gd name="connsiteX8" fmla="*/ 849676 w 6305862"/>
              <a:gd name="connsiteY8" fmla="*/ 791161 h 3074663"/>
              <a:gd name="connsiteX9" fmla="*/ 914400 w 6305862"/>
              <a:gd name="connsiteY9" fmla="*/ 788779 h 3074663"/>
              <a:gd name="connsiteX10" fmla="*/ 914400 w 6305862"/>
              <a:gd name="connsiteY10" fmla="*/ 924394 h 3074663"/>
              <a:gd name="connsiteX11" fmla="*/ 1060008 w 6305862"/>
              <a:gd name="connsiteY11" fmla="*/ 926776 h 3074663"/>
              <a:gd name="connsiteX12" fmla="*/ 1067151 w 6305862"/>
              <a:gd name="connsiteY12" fmla="*/ 1093578 h 3074663"/>
              <a:gd name="connsiteX13" fmla="*/ 1161855 w 6305862"/>
              <a:gd name="connsiteY13" fmla="*/ 1098342 h 3074663"/>
              <a:gd name="connsiteX14" fmla="*/ 1164236 w 6305862"/>
              <a:gd name="connsiteY14" fmla="*/ 1176143 h 3074663"/>
              <a:gd name="connsiteX15" fmla="*/ 1259408 w 6305862"/>
              <a:gd name="connsiteY15" fmla="*/ 1176143 h 3074663"/>
              <a:gd name="connsiteX16" fmla="*/ 1364105 w 6305862"/>
              <a:gd name="connsiteY16" fmla="*/ 1474033 h 3074663"/>
              <a:gd name="connsiteX17" fmla="*/ 1414774 w 6305862"/>
              <a:gd name="connsiteY17" fmla="*/ 1481646 h 3074663"/>
              <a:gd name="connsiteX18" fmla="*/ 1419069 w 6305862"/>
              <a:gd name="connsiteY18" fmla="*/ 1580877 h 3074663"/>
              <a:gd name="connsiteX19" fmla="*/ 1524703 w 6305862"/>
              <a:gd name="connsiteY19" fmla="*/ 1573733 h 3074663"/>
              <a:gd name="connsiteX20" fmla="*/ 1614878 w 6305862"/>
              <a:gd name="connsiteY20" fmla="*/ 1808580 h 3074663"/>
              <a:gd name="connsiteX21" fmla="*/ 1658911 w 6305862"/>
              <a:gd name="connsiteY21" fmla="*/ 1813810 h 3074663"/>
              <a:gd name="connsiteX22" fmla="*/ 1665821 w 6305862"/>
              <a:gd name="connsiteY22" fmla="*/ 1910662 h 3074663"/>
              <a:gd name="connsiteX23" fmla="*/ 1800967 w 6305862"/>
              <a:gd name="connsiteY23" fmla="*/ 1908748 h 3074663"/>
              <a:gd name="connsiteX24" fmla="*/ 1804050 w 6305862"/>
              <a:gd name="connsiteY24" fmla="*/ 2082696 h 3074663"/>
              <a:gd name="connsiteX25" fmla="*/ 1880914 w 6305862"/>
              <a:gd name="connsiteY25" fmla="*/ 2082463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 name="connsiteX0" fmla="*/ 0 w 6305862"/>
              <a:gd name="connsiteY0" fmla="*/ 0 h 3074663"/>
              <a:gd name="connsiteX1" fmla="*/ 149901 w 6305862"/>
              <a:gd name="connsiteY1" fmla="*/ 0 h 3074663"/>
              <a:gd name="connsiteX2" fmla="*/ 149901 w 6305862"/>
              <a:gd name="connsiteY2" fmla="*/ 89239 h 3074663"/>
              <a:gd name="connsiteX3" fmla="*/ 559633 w 6305862"/>
              <a:gd name="connsiteY3" fmla="*/ 86857 h 3074663"/>
              <a:gd name="connsiteX4" fmla="*/ 559633 w 6305862"/>
              <a:gd name="connsiteY4" fmla="*/ 174184 h 3074663"/>
              <a:gd name="connsiteX5" fmla="*/ 752124 w 6305862"/>
              <a:gd name="connsiteY5" fmla="*/ 181327 h 3074663"/>
              <a:gd name="connsiteX6" fmla="*/ 754505 w 6305862"/>
              <a:gd name="connsiteY6" fmla="*/ 364761 h 3074663"/>
              <a:gd name="connsiteX7" fmla="*/ 819462 w 6305862"/>
              <a:gd name="connsiteY7" fmla="*/ 454702 h 3074663"/>
              <a:gd name="connsiteX8" fmla="*/ 849676 w 6305862"/>
              <a:gd name="connsiteY8" fmla="*/ 791161 h 3074663"/>
              <a:gd name="connsiteX9" fmla="*/ 914400 w 6305862"/>
              <a:gd name="connsiteY9" fmla="*/ 788779 h 3074663"/>
              <a:gd name="connsiteX10" fmla="*/ 914400 w 6305862"/>
              <a:gd name="connsiteY10" fmla="*/ 924394 h 3074663"/>
              <a:gd name="connsiteX11" fmla="*/ 1060008 w 6305862"/>
              <a:gd name="connsiteY11" fmla="*/ 926776 h 3074663"/>
              <a:gd name="connsiteX12" fmla="*/ 1067151 w 6305862"/>
              <a:gd name="connsiteY12" fmla="*/ 1093578 h 3074663"/>
              <a:gd name="connsiteX13" fmla="*/ 1161855 w 6305862"/>
              <a:gd name="connsiteY13" fmla="*/ 1098342 h 3074663"/>
              <a:gd name="connsiteX14" fmla="*/ 1164236 w 6305862"/>
              <a:gd name="connsiteY14" fmla="*/ 1176143 h 3074663"/>
              <a:gd name="connsiteX15" fmla="*/ 1259408 w 6305862"/>
              <a:gd name="connsiteY15" fmla="*/ 1176143 h 3074663"/>
              <a:gd name="connsiteX16" fmla="*/ 1364105 w 6305862"/>
              <a:gd name="connsiteY16" fmla="*/ 1474033 h 3074663"/>
              <a:gd name="connsiteX17" fmla="*/ 1414774 w 6305862"/>
              <a:gd name="connsiteY17" fmla="*/ 1481646 h 3074663"/>
              <a:gd name="connsiteX18" fmla="*/ 1419069 w 6305862"/>
              <a:gd name="connsiteY18" fmla="*/ 1580877 h 3074663"/>
              <a:gd name="connsiteX19" fmla="*/ 1524703 w 6305862"/>
              <a:gd name="connsiteY19" fmla="*/ 1573733 h 3074663"/>
              <a:gd name="connsiteX20" fmla="*/ 1614878 w 6305862"/>
              <a:gd name="connsiteY20" fmla="*/ 1808580 h 3074663"/>
              <a:gd name="connsiteX21" fmla="*/ 1658911 w 6305862"/>
              <a:gd name="connsiteY21" fmla="*/ 1813810 h 3074663"/>
              <a:gd name="connsiteX22" fmla="*/ 1665821 w 6305862"/>
              <a:gd name="connsiteY22" fmla="*/ 1910662 h 3074663"/>
              <a:gd name="connsiteX23" fmla="*/ 1800967 w 6305862"/>
              <a:gd name="connsiteY23" fmla="*/ 1908748 h 3074663"/>
              <a:gd name="connsiteX24" fmla="*/ 1804050 w 6305862"/>
              <a:gd name="connsiteY24" fmla="*/ 2082696 h 3074663"/>
              <a:gd name="connsiteX25" fmla="*/ 1880914 w 6305862"/>
              <a:gd name="connsiteY25" fmla="*/ 2082463 h 3074663"/>
              <a:gd name="connsiteX26" fmla="*/ 1883060 w 6305862"/>
              <a:gd name="connsiteY26" fmla="*/ 2160497 h 3074663"/>
              <a:gd name="connsiteX27" fmla="*/ 1983698 w 6305862"/>
              <a:gd name="connsiteY27" fmla="*/ 2162644 h 3074663"/>
              <a:gd name="connsiteX28" fmla="*/ 1988226 w 6305862"/>
              <a:gd name="connsiteY28" fmla="*/ 2245207 h 3074663"/>
              <a:gd name="connsiteX29" fmla="*/ 2140979 w 6305862"/>
              <a:gd name="connsiteY29" fmla="*/ 2245206 h 3074663"/>
              <a:gd name="connsiteX30" fmla="*/ 2140510 w 6305862"/>
              <a:gd name="connsiteY30" fmla="*/ 2319455 h 3074663"/>
              <a:gd name="connsiteX31" fmla="*/ 2206169 w 6305862"/>
              <a:gd name="connsiteY31" fmla="*/ 2319923 h 3074663"/>
              <a:gd name="connsiteX32" fmla="*/ 2213079 w 6305862"/>
              <a:gd name="connsiteY32" fmla="*/ 2398427 h 3074663"/>
              <a:gd name="connsiteX33" fmla="*/ 2318478 w 6305862"/>
              <a:gd name="connsiteY33" fmla="*/ 2398427 h 3074663"/>
              <a:gd name="connsiteX34" fmla="*/ 2313715 w 6305862"/>
              <a:gd name="connsiteY34" fmla="*/ 2496722 h 3074663"/>
              <a:gd name="connsiteX35" fmla="*/ 2383670 w 6305862"/>
              <a:gd name="connsiteY35" fmla="*/ 2500273 h 3074663"/>
              <a:gd name="connsiteX36" fmla="*/ 2392961 w 6305862"/>
              <a:gd name="connsiteY36" fmla="*/ 2687066 h 3074663"/>
              <a:gd name="connsiteX37" fmla="*/ 2598295 w 6305862"/>
              <a:gd name="connsiteY37" fmla="*/ 2682771 h 3074663"/>
              <a:gd name="connsiteX38" fmla="*/ 2603292 w 6305862"/>
              <a:gd name="connsiteY38" fmla="*/ 2767247 h 3074663"/>
              <a:gd name="connsiteX39" fmla="*/ 2818151 w 6305862"/>
              <a:gd name="connsiteY39" fmla="*/ 2772712 h 3074663"/>
              <a:gd name="connsiteX40" fmla="*/ 2822678 w 6305862"/>
              <a:gd name="connsiteY40" fmla="*/ 2862888 h 3074663"/>
              <a:gd name="connsiteX41" fmla="*/ 3637613 w 6305862"/>
              <a:gd name="connsiteY41" fmla="*/ 2867415 h 3074663"/>
              <a:gd name="connsiteX42" fmla="*/ 3644522 w 6305862"/>
              <a:gd name="connsiteY42" fmla="*/ 2969497 h 3074663"/>
              <a:gd name="connsiteX43" fmla="*/ 3862465 w 6305862"/>
              <a:gd name="connsiteY43" fmla="*/ 2969965 h 3074663"/>
              <a:gd name="connsiteX44" fmla="*/ 3861996 w 6305862"/>
              <a:gd name="connsiteY44" fmla="*/ 3074663 h 3074663"/>
              <a:gd name="connsiteX45" fmla="*/ 6305862 w 6305862"/>
              <a:gd name="connsiteY45" fmla="*/ 3062991 h 3074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305862" h="3074663">
                <a:moveTo>
                  <a:pt x="0" y="0"/>
                </a:moveTo>
                <a:lnTo>
                  <a:pt x="149901" y="0"/>
                </a:lnTo>
                <a:lnTo>
                  <a:pt x="149901" y="89239"/>
                </a:lnTo>
                <a:lnTo>
                  <a:pt x="559633" y="86857"/>
                </a:lnTo>
                <a:lnTo>
                  <a:pt x="559633" y="174184"/>
                </a:lnTo>
                <a:lnTo>
                  <a:pt x="752124" y="181327"/>
                </a:lnTo>
                <a:cubicBezTo>
                  <a:pt x="752918" y="242472"/>
                  <a:pt x="753711" y="303616"/>
                  <a:pt x="754505" y="364761"/>
                </a:cubicBezTo>
                <a:lnTo>
                  <a:pt x="819462" y="454702"/>
                </a:lnTo>
                <a:lnTo>
                  <a:pt x="849676" y="791161"/>
                </a:lnTo>
                <a:lnTo>
                  <a:pt x="914400" y="788779"/>
                </a:lnTo>
                <a:lnTo>
                  <a:pt x="914400" y="924394"/>
                </a:lnTo>
                <a:lnTo>
                  <a:pt x="1060008" y="926776"/>
                </a:lnTo>
                <a:lnTo>
                  <a:pt x="1067151" y="1093578"/>
                </a:lnTo>
                <a:lnTo>
                  <a:pt x="1161855" y="1098342"/>
                </a:lnTo>
                <a:cubicBezTo>
                  <a:pt x="1162649" y="1124276"/>
                  <a:pt x="1163442" y="1150209"/>
                  <a:pt x="1164236" y="1176143"/>
                </a:cubicBezTo>
                <a:lnTo>
                  <a:pt x="1259408" y="1176143"/>
                </a:lnTo>
                <a:lnTo>
                  <a:pt x="1364105" y="1474033"/>
                </a:lnTo>
                <a:lnTo>
                  <a:pt x="1414774" y="1481646"/>
                </a:lnTo>
                <a:cubicBezTo>
                  <a:pt x="1413824" y="1510754"/>
                  <a:pt x="1420019" y="1551769"/>
                  <a:pt x="1419069" y="1580877"/>
                </a:cubicBezTo>
                <a:lnTo>
                  <a:pt x="1524703" y="1573733"/>
                </a:lnTo>
                <a:lnTo>
                  <a:pt x="1614878" y="1808580"/>
                </a:lnTo>
                <a:lnTo>
                  <a:pt x="1658911" y="1813810"/>
                </a:lnTo>
                <a:lnTo>
                  <a:pt x="1665821" y="1910662"/>
                </a:lnTo>
                <a:lnTo>
                  <a:pt x="1800967" y="1908748"/>
                </a:lnTo>
                <a:cubicBezTo>
                  <a:pt x="1801995" y="1966731"/>
                  <a:pt x="1803022" y="2024713"/>
                  <a:pt x="1804050" y="2082696"/>
                </a:cubicBezTo>
                <a:lnTo>
                  <a:pt x="1880914" y="2082463"/>
                </a:lnTo>
                <a:cubicBezTo>
                  <a:pt x="1881629" y="2104506"/>
                  <a:pt x="1882345" y="2138454"/>
                  <a:pt x="1883060" y="2160497"/>
                </a:cubicBezTo>
                <a:lnTo>
                  <a:pt x="1983698" y="2162644"/>
                </a:lnTo>
                <a:lnTo>
                  <a:pt x="1988226" y="2245207"/>
                </a:lnTo>
                <a:lnTo>
                  <a:pt x="2140979" y="2245206"/>
                </a:lnTo>
                <a:cubicBezTo>
                  <a:pt x="2141617" y="2265987"/>
                  <a:pt x="2139872" y="2298674"/>
                  <a:pt x="2140510" y="2319455"/>
                </a:cubicBezTo>
                <a:lnTo>
                  <a:pt x="2206169" y="2319923"/>
                </a:lnTo>
                <a:lnTo>
                  <a:pt x="2213079" y="2398427"/>
                </a:lnTo>
                <a:lnTo>
                  <a:pt x="2318478" y="2398427"/>
                </a:lnTo>
                <a:lnTo>
                  <a:pt x="2313715" y="2496722"/>
                </a:lnTo>
                <a:lnTo>
                  <a:pt x="2383670" y="2500273"/>
                </a:lnTo>
                <a:lnTo>
                  <a:pt x="2392961" y="2687066"/>
                </a:lnTo>
                <a:lnTo>
                  <a:pt x="2598295" y="2682771"/>
                </a:lnTo>
                <a:lnTo>
                  <a:pt x="2603292" y="2767247"/>
                </a:lnTo>
                <a:lnTo>
                  <a:pt x="2818151" y="2772712"/>
                </a:lnTo>
                <a:lnTo>
                  <a:pt x="2822678" y="2862888"/>
                </a:lnTo>
                <a:lnTo>
                  <a:pt x="3637613" y="2867415"/>
                </a:lnTo>
                <a:lnTo>
                  <a:pt x="3644522" y="2969497"/>
                </a:lnTo>
                <a:lnTo>
                  <a:pt x="3862465" y="2969965"/>
                </a:lnTo>
                <a:cubicBezTo>
                  <a:pt x="3863103" y="3003277"/>
                  <a:pt x="3861358" y="3041351"/>
                  <a:pt x="3861996" y="3074663"/>
                </a:cubicBezTo>
                <a:lnTo>
                  <a:pt x="6305862" y="3062991"/>
                </a:lnTo>
              </a:path>
            </a:pathLst>
          </a:custGeom>
          <a:noFill/>
          <a:ln w="19050" cap="rnd">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Freeform 11"/>
          <p:cNvSpPr/>
          <p:nvPr/>
        </p:nvSpPr>
        <p:spPr>
          <a:xfrm>
            <a:off x="1381919" y="1966119"/>
            <a:ext cx="6728002" cy="3493293"/>
          </a:xfrm>
          <a:custGeom>
            <a:avLst/>
            <a:gdLst>
              <a:gd name="connsiteX0" fmla="*/ 0 w 6248400"/>
              <a:gd name="connsiteY0" fmla="*/ 0 h 2971800"/>
              <a:gd name="connsiteX1" fmla="*/ 419100 w 6248400"/>
              <a:gd name="connsiteY1" fmla="*/ 25400 h 2971800"/>
              <a:gd name="connsiteX2" fmla="*/ 412750 w 6248400"/>
              <a:gd name="connsiteY2" fmla="*/ 82550 h 2971800"/>
              <a:gd name="connsiteX3" fmla="*/ 488950 w 6248400"/>
              <a:gd name="connsiteY3" fmla="*/ 82550 h 2971800"/>
              <a:gd name="connsiteX4" fmla="*/ 488950 w 6248400"/>
              <a:gd name="connsiteY4" fmla="*/ 127000 h 2971800"/>
              <a:gd name="connsiteX5" fmla="*/ 520700 w 6248400"/>
              <a:gd name="connsiteY5" fmla="*/ 127000 h 2971800"/>
              <a:gd name="connsiteX6" fmla="*/ 501650 w 6248400"/>
              <a:gd name="connsiteY6" fmla="*/ 190500 h 2971800"/>
              <a:gd name="connsiteX7" fmla="*/ 603250 w 6248400"/>
              <a:gd name="connsiteY7" fmla="*/ 196850 h 2971800"/>
              <a:gd name="connsiteX8" fmla="*/ 603250 w 6248400"/>
              <a:gd name="connsiteY8" fmla="*/ 260350 h 2971800"/>
              <a:gd name="connsiteX9" fmla="*/ 635000 w 6248400"/>
              <a:gd name="connsiteY9" fmla="*/ 273050 h 2971800"/>
              <a:gd name="connsiteX10" fmla="*/ 641350 w 6248400"/>
              <a:gd name="connsiteY10" fmla="*/ 393700 h 2971800"/>
              <a:gd name="connsiteX11" fmla="*/ 666750 w 6248400"/>
              <a:gd name="connsiteY11" fmla="*/ 393700 h 2971800"/>
              <a:gd name="connsiteX12" fmla="*/ 660400 w 6248400"/>
              <a:gd name="connsiteY12" fmla="*/ 457200 h 2971800"/>
              <a:gd name="connsiteX13" fmla="*/ 774700 w 6248400"/>
              <a:gd name="connsiteY13" fmla="*/ 457200 h 2971800"/>
              <a:gd name="connsiteX14" fmla="*/ 812800 w 6248400"/>
              <a:gd name="connsiteY14" fmla="*/ 527050 h 2971800"/>
              <a:gd name="connsiteX15" fmla="*/ 869950 w 6248400"/>
              <a:gd name="connsiteY15" fmla="*/ 527050 h 2971800"/>
              <a:gd name="connsiteX16" fmla="*/ 863600 w 6248400"/>
              <a:gd name="connsiteY16" fmla="*/ 577850 h 2971800"/>
              <a:gd name="connsiteX17" fmla="*/ 914400 w 6248400"/>
              <a:gd name="connsiteY17" fmla="*/ 577850 h 2971800"/>
              <a:gd name="connsiteX18" fmla="*/ 889000 w 6248400"/>
              <a:gd name="connsiteY18" fmla="*/ 647700 h 2971800"/>
              <a:gd name="connsiteX19" fmla="*/ 958850 w 6248400"/>
              <a:gd name="connsiteY19" fmla="*/ 647700 h 2971800"/>
              <a:gd name="connsiteX20" fmla="*/ 946150 w 6248400"/>
              <a:gd name="connsiteY20" fmla="*/ 711200 h 2971800"/>
              <a:gd name="connsiteX21" fmla="*/ 1009650 w 6248400"/>
              <a:gd name="connsiteY21" fmla="*/ 717550 h 2971800"/>
              <a:gd name="connsiteX22" fmla="*/ 1003300 w 6248400"/>
              <a:gd name="connsiteY22" fmla="*/ 774700 h 2971800"/>
              <a:gd name="connsiteX23" fmla="*/ 1035050 w 6248400"/>
              <a:gd name="connsiteY23" fmla="*/ 774700 h 2971800"/>
              <a:gd name="connsiteX24" fmla="*/ 1022350 w 6248400"/>
              <a:gd name="connsiteY24" fmla="*/ 844550 h 2971800"/>
              <a:gd name="connsiteX25" fmla="*/ 1295400 w 6248400"/>
              <a:gd name="connsiteY25" fmla="*/ 850900 h 2971800"/>
              <a:gd name="connsiteX26" fmla="*/ 1295400 w 6248400"/>
              <a:gd name="connsiteY26" fmla="*/ 895350 h 2971800"/>
              <a:gd name="connsiteX27" fmla="*/ 1562100 w 6248400"/>
              <a:gd name="connsiteY27" fmla="*/ 914400 h 2971800"/>
              <a:gd name="connsiteX28" fmla="*/ 1568450 w 6248400"/>
              <a:gd name="connsiteY28" fmla="*/ 1028700 h 2971800"/>
              <a:gd name="connsiteX29" fmla="*/ 1612900 w 6248400"/>
              <a:gd name="connsiteY29" fmla="*/ 1041400 h 2971800"/>
              <a:gd name="connsiteX30" fmla="*/ 1593850 w 6248400"/>
              <a:gd name="connsiteY30" fmla="*/ 1092200 h 2971800"/>
              <a:gd name="connsiteX31" fmla="*/ 1727200 w 6248400"/>
              <a:gd name="connsiteY31" fmla="*/ 1092200 h 2971800"/>
              <a:gd name="connsiteX32" fmla="*/ 1714500 w 6248400"/>
              <a:gd name="connsiteY32" fmla="*/ 1143000 h 2971800"/>
              <a:gd name="connsiteX33" fmla="*/ 1752600 w 6248400"/>
              <a:gd name="connsiteY33" fmla="*/ 1143000 h 2971800"/>
              <a:gd name="connsiteX34" fmla="*/ 1752600 w 6248400"/>
              <a:gd name="connsiteY34" fmla="*/ 1212850 h 2971800"/>
              <a:gd name="connsiteX35" fmla="*/ 1835150 w 6248400"/>
              <a:gd name="connsiteY35" fmla="*/ 1219200 h 2971800"/>
              <a:gd name="connsiteX36" fmla="*/ 1822450 w 6248400"/>
              <a:gd name="connsiteY36" fmla="*/ 1276350 h 2971800"/>
              <a:gd name="connsiteX37" fmla="*/ 1917700 w 6248400"/>
              <a:gd name="connsiteY37" fmla="*/ 1289050 h 2971800"/>
              <a:gd name="connsiteX38" fmla="*/ 1917700 w 6248400"/>
              <a:gd name="connsiteY38" fmla="*/ 1339850 h 2971800"/>
              <a:gd name="connsiteX39" fmla="*/ 1987550 w 6248400"/>
              <a:gd name="connsiteY39" fmla="*/ 1339850 h 2971800"/>
              <a:gd name="connsiteX40" fmla="*/ 1981200 w 6248400"/>
              <a:gd name="connsiteY40" fmla="*/ 1409700 h 2971800"/>
              <a:gd name="connsiteX41" fmla="*/ 2286000 w 6248400"/>
              <a:gd name="connsiteY41" fmla="*/ 1416050 h 2971800"/>
              <a:gd name="connsiteX42" fmla="*/ 2273300 w 6248400"/>
              <a:gd name="connsiteY42" fmla="*/ 1466850 h 2971800"/>
              <a:gd name="connsiteX43" fmla="*/ 2425700 w 6248400"/>
              <a:gd name="connsiteY43" fmla="*/ 1473200 h 2971800"/>
              <a:gd name="connsiteX44" fmla="*/ 2419350 w 6248400"/>
              <a:gd name="connsiteY44" fmla="*/ 1536700 h 2971800"/>
              <a:gd name="connsiteX45" fmla="*/ 2457450 w 6248400"/>
              <a:gd name="connsiteY45" fmla="*/ 1530350 h 2971800"/>
              <a:gd name="connsiteX46" fmla="*/ 2451100 w 6248400"/>
              <a:gd name="connsiteY46" fmla="*/ 1593850 h 2971800"/>
              <a:gd name="connsiteX47" fmla="*/ 2520950 w 6248400"/>
              <a:gd name="connsiteY47" fmla="*/ 1612900 h 2971800"/>
              <a:gd name="connsiteX48" fmla="*/ 2514600 w 6248400"/>
              <a:gd name="connsiteY48" fmla="*/ 1727200 h 2971800"/>
              <a:gd name="connsiteX49" fmla="*/ 2597150 w 6248400"/>
              <a:gd name="connsiteY49" fmla="*/ 1720850 h 2971800"/>
              <a:gd name="connsiteX50" fmla="*/ 2578100 w 6248400"/>
              <a:gd name="connsiteY50" fmla="*/ 1790700 h 2971800"/>
              <a:gd name="connsiteX51" fmla="*/ 2946400 w 6248400"/>
              <a:gd name="connsiteY51" fmla="*/ 1803400 h 2971800"/>
              <a:gd name="connsiteX52" fmla="*/ 2933700 w 6248400"/>
              <a:gd name="connsiteY52" fmla="*/ 1854200 h 2971800"/>
              <a:gd name="connsiteX53" fmla="*/ 3136900 w 6248400"/>
              <a:gd name="connsiteY53" fmla="*/ 1854200 h 2971800"/>
              <a:gd name="connsiteX54" fmla="*/ 3136900 w 6248400"/>
              <a:gd name="connsiteY54" fmla="*/ 1917700 h 2971800"/>
              <a:gd name="connsiteX55" fmla="*/ 3181350 w 6248400"/>
              <a:gd name="connsiteY55" fmla="*/ 1917700 h 2971800"/>
              <a:gd name="connsiteX56" fmla="*/ 3181350 w 6248400"/>
              <a:gd name="connsiteY56" fmla="*/ 1987550 h 2971800"/>
              <a:gd name="connsiteX57" fmla="*/ 3219450 w 6248400"/>
              <a:gd name="connsiteY57" fmla="*/ 1987550 h 2971800"/>
              <a:gd name="connsiteX58" fmla="*/ 3206750 w 6248400"/>
              <a:gd name="connsiteY58" fmla="*/ 2038350 h 2971800"/>
              <a:gd name="connsiteX59" fmla="*/ 3295650 w 6248400"/>
              <a:gd name="connsiteY59" fmla="*/ 2051050 h 2971800"/>
              <a:gd name="connsiteX60" fmla="*/ 3289300 w 6248400"/>
              <a:gd name="connsiteY60" fmla="*/ 2114550 h 2971800"/>
              <a:gd name="connsiteX61" fmla="*/ 4102100 w 6248400"/>
              <a:gd name="connsiteY61" fmla="*/ 2120900 h 2971800"/>
              <a:gd name="connsiteX62" fmla="*/ 4108450 w 6248400"/>
              <a:gd name="connsiteY62" fmla="*/ 2184400 h 2971800"/>
              <a:gd name="connsiteX63" fmla="*/ 4451350 w 6248400"/>
              <a:gd name="connsiteY63" fmla="*/ 2171700 h 2971800"/>
              <a:gd name="connsiteX64" fmla="*/ 4438650 w 6248400"/>
              <a:gd name="connsiteY64" fmla="*/ 2273300 h 2971800"/>
              <a:gd name="connsiteX65" fmla="*/ 4533900 w 6248400"/>
              <a:gd name="connsiteY65" fmla="*/ 2273300 h 2971800"/>
              <a:gd name="connsiteX66" fmla="*/ 4533900 w 6248400"/>
              <a:gd name="connsiteY66" fmla="*/ 2362200 h 2971800"/>
              <a:gd name="connsiteX67" fmla="*/ 4997450 w 6248400"/>
              <a:gd name="connsiteY67" fmla="*/ 2362200 h 2971800"/>
              <a:gd name="connsiteX68" fmla="*/ 4991100 w 6248400"/>
              <a:gd name="connsiteY68" fmla="*/ 2463800 h 2971800"/>
              <a:gd name="connsiteX69" fmla="*/ 5041900 w 6248400"/>
              <a:gd name="connsiteY69" fmla="*/ 2470150 h 2971800"/>
              <a:gd name="connsiteX70" fmla="*/ 5029200 w 6248400"/>
              <a:gd name="connsiteY70" fmla="*/ 2546350 h 2971800"/>
              <a:gd name="connsiteX71" fmla="*/ 5105400 w 6248400"/>
              <a:gd name="connsiteY71" fmla="*/ 2552700 h 2971800"/>
              <a:gd name="connsiteX72" fmla="*/ 5099050 w 6248400"/>
              <a:gd name="connsiteY72" fmla="*/ 2679700 h 2971800"/>
              <a:gd name="connsiteX73" fmla="*/ 5454650 w 6248400"/>
              <a:gd name="connsiteY73" fmla="*/ 2692400 h 2971800"/>
              <a:gd name="connsiteX74" fmla="*/ 5448300 w 6248400"/>
              <a:gd name="connsiteY74" fmla="*/ 2800350 h 2971800"/>
              <a:gd name="connsiteX75" fmla="*/ 6070600 w 6248400"/>
              <a:gd name="connsiteY75" fmla="*/ 2800350 h 2971800"/>
              <a:gd name="connsiteX76" fmla="*/ 6064250 w 6248400"/>
              <a:gd name="connsiteY76" fmla="*/ 2971800 h 2971800"/>
              <a:gd name="connsiteX77" fmla="*/ 6248400 w 6248400"/>
              <a:gd name="connsiteY77" fmla="*/ 2965450 h 2971800"/>
              <a:gd name="connsiteX0" fmla="*/ 0 w 6724650"/>
              <a:gd name="connsiteY0" fmla="*/ 0 h 2971800"/>
              <a:gd name="connsiteX1" fmla="*/ 419100 w 6724650"/>
              <a:gd name="connsiteY1" fmla="*/ 25400 h 2971800"/>
              <a:gd name="connsiteX2" fmla="*/ 412750 w 6724650"/>
              <a:gd name="connsiteY2" fmla="*/ 82550 h 2971800"/>
              <a:gd name="connsiteX3" fmla="*/ 488950 w 6724650"/>
              <a:gd name="connsiteY3" fmla="*/ 82550 h 2971800"/>
              <a:gd name="connsiteX4" fmla="*/ 488950 w 6724650"/>
              <a:gd name="connsiteY4" fmla="*/ 127000 h 2971800"/>
              <a:gd name="connsiteX5" fmla="*/ 520700 w 6724650"/>
              <a:gd name="connsiteY5" fmla="*/ 127000 h 2971800"/>
              <a:gd name="connsiteX6" fmla="*/ 501650 w 6724650"/>
              <a:gd name="connsiteY6" fmla="*/ 190500 h 2971800"/>
              <a:gd name="connsiteX7" fmla="*/ 603250 w 6724650"/>
              <a:gd name="connsiteY7" fmla="*/ 196850 h 2971800"/>
              <a:gd name="connsiteX8" fmla="*/ 603250 w 6724650"/>
              <a:gd name="connsiteY8" fmla="*/ 260350 h 2971800"/>
              <a:gd name="connsiteX9" fmla="*/ 635000 w 6724650"/>
              <a:gd name="connsiteY9" fmla="*/ 273050 h 2971800"/>
              <a:gd name="connsiteX10" fmla="*/ 641350 w 6724650"/>
              <a:gd name="connsiteY10" fmla="*/ 393700 h 2971800"/>
              <a:gd name="connsiteX11" fmla="*/ 666750 w 6724650"/>
              <a:gd name="connsiteY11" fmla="*/ 393700 h 2971800"/>
              <a:gd name="connsiteX12" fmla="*/ 660400 w 6724650"/>
              <a:gd name="connsiteY12" fmla="*/ 457200 h 2971800"/>
              <a:gd name="connsiteX13" fmla="*/ 774700 w 6724650"/>
              <a:gd name="connsiteY13" fmla="*/ 457200 h 2971800"/>
              <a:gd name="connsiteX14" fmla="*/ 812800 w 6724650"/>
              <a:gd name="connsiteY14" fmla="*/ 527050 h 2971800"/>
              <a:gd name="connsiteX15" fmla="*/ 869950 w 6724650"/>
              <a:gd name="connsiteY15" fmla="*/ 527050 h 2971800"/>
              <a:gd name="connsiteX16" fmla="*/ 863600 w 6724650"/>
              <a:gd name="connsiteY16" fmla="*/ 577850 h 2971800"/>
              <a:gd name="connsiteX17" fmla="*/ 914400 w 6724650"/>
              <a:gd name="connsiteY17" fmla="*/ 577850 h 2971800"/>
              <a:gd name="connsiteX18" fmla="*/ 889000 w 6724650"/>
              <a:gd name="connsiteY18" fmla="*/ 647700 h 2971800"/>
              <a:gd name="connsiteX19" fmla="*/ 958850 w 6724650"/>
              <a:gd name="connsiteY19" fmla="*/ 647700 h 2971800"/>
              <a:gd name="connsiteX20" fmla="*/ 946150 w 6724650"/>
              <a:gd name="connsiteY20" fmla="*/ 711200 h 2971800"/>
              <a:gd name="connsiteX21" fmla="*/ 1009650 w 6724650"/>
              <a:gd name="connsiteY21" fmla="*/ 717550 h 2971800"/>
              <a:gd name="connsiteX22" fmla="*/ 1003300 w 6724650"/>
              <a:gd name="connsiteY22" fmla="*/ 774700 h 2971800"/>
              <a:gd name="connsiteX23" fmla="*/ 1035050 w 6724650"/>
              <a:gd name="connsiteY23" fmla="*/ 774700 h 2971800"/>
              <a:gd name="connsiteX24" fmla="*/ 1022350 w 6724650"/>
              <a:gd name="connsiteY24" fmla="*/ 844550 h 2971800"/>
              <a:gd name="connsiteX25" fmla="*/ 1295400 w 6724650"/>
              <a:gd name="connsiteY25" fmla="*/ 850900 h 2971800"/>
              <a:gd name="connsiteX26" fmla="*/ 1295400 w 6724650"/>
              <a:gd name="connsiteY26" fmla="*/ 895350 h 2971800"/>
              <a:gd name="connsiteX27" fmla="*/ 1562100 w 6724650"/>
              <a:gd name="connsiteY27" fmla="*/ 914400 h 2971800"/>
              <a:gd name="connsiteX28" fmla="*/ 1568450 w 6724650"/>
              <a:gd name="connsiteY28" fmla="*/ 1028700 h 2971800"/>
              <a:gd name="connsiteX29" fmla="*/ 1612900 w 6724650"/>
              <a:gd name="connsiteY29" fmla="*/ 1041400 h 2971800"/>
              <a:gd name="connsiteX30" fmla="*/ 1593850 w 6724650"/>
              <a:gd name="connsiteY30" fmla="*/ 1092200 h 2971800"/>
              <a:gd name="connsiteX31" fmla="*/ 1727200 w 6724650"/>
              <a:gd name="connsiteY31" fmla="*/ 1092200 h 2971800"/>
              <a:gd name="connsiteX32" fmla="*/ 1714500 w 6724650"/>
              <a:gd name="connsiteY32" fmla="*/ 1143000 h 2971800"/>
              <a:gd name="connsiteX33" fmla="*/ 1752600 w 6724650"/>
              <a:gd name="connsiteY33" fmla="*/ 1143000 h 2971800"/>
              <a:gd name="connsiteX34" fmla="*/ 1752600 w 6724650"/>
              <a:gd name="connsiteY34" fmla="*/ 1212850 h 2971800"/>
              <a:gd name="connsiteX35" fmla="*/ 1835150 w 6724650"/>
              <a:gd name="connsiteY35" fmla="*/ 1219200 h 2971800"/>
              <a:gd name="connsiteX36" fmla="*/ 1822450 w 6724650"/>
              <a:gd name="connsiteY36" fmla="*/ 1276350 h 2971800"/>
              <a:gd name="connsiteX37" fmla="*/ 1917700 w 6724650"/>
              <a:gd name="connsiteY37" fmla="*/ 1289050 h 2971800"/>
              <a:gd name="connsiteX38" fmla="*/ 1917700 w 6724650"/>
              <a:gd name="connsiteY38" fmla="*/ 1339850 h 2971800"/>
              <a:gd name="connsiteX39" fmla="*/ 1987550 w 6724650"/>
              <a:gd name="connsiteY39" fmla="*/ 1339850 h 2971800"/>
              <a:gd name="connsiteX40" fmla="*/ 1981200 w 6724650"/>
              <a:gd name="connsiteY40" fmla="*/ 1409700 h 2971800"/>
              <a:gd name="connsiteX41" fmla="*/ 2286000 w 6724650"/>
              <a:gd name="connsiteY41" fmla="*/ 1416050 h 2971800"/>
              <a:gd name="connsiteX42" fmla="*/ 2273300 w 6724650"/>
              <a:gd name="connsiteY42" fmla="*/ 1466850 h 2971800"/>
              <a:gd name="connsiteX43" fmla="*/ 2425700 w 6724650"/>
              <a:gd name="connsiteY43" fmla="*/ 1473200 h 2971800"/>
              <a:gd name="connsiteX44" fmla="*/ 2419350 w 6724650"/>
              <a:gd name="connsiteY44" fmla="*/ 1536700 h 2971800"/>
              <a:gd name="connsiteX45" fmla="*/ 2457450 w 6724650"/>
              <a:gd name="connsiteY45" fmla="*/ 1530350 h 2971800"/>
              <a:gd name="connsiteX46" fmla="*/ 2451100 w 6724650"/>
              <a:gd name="connsiteY46" fmla="*/ 1593850 h 2971800"/>
              <a:gd name="connsiteX47" fmla="*/ 2520950 w 6724650"/>
              <a:gd name="connsiteY47" fmla="*/ 1612900 h 2971800"/>
              <a:gd name="connsiteX48" fmla="*/ 2514600 w 6724650"/>
              <a:gd name="connsiteY48" fmla="*/ 1727200 h 2971800"/>
              <a:gd name="connsiteX49" fmla="*/ 2597150 w 6724650"/>
              <a:gd name="connsiteY49" fmla="*/ 1720850 h 2971800"/>
              <a:gd name="connsiteX50" fmla="*/ 2578100 w 6724650"/>
              <a:gd name="connsiteY50" fmla="*/ 1790700 h 2971800"/>
              <a:gd name="connsiteX51" fmla="*/ 2946400 w 6724650"/>
              <a:gd name="connsiteY51" fmla="*/ 1803400 h 2971800"/>
              <a:gd name="connsiteX52" fmla="*/ 2933700 w 6724650"/>
              <a:gd name="connsiteY52" fmla="*/ 1854200 h 2971800"/>
              <a:gd name="connsiteX53" fmla="*/ 3136900 w 6724650"/>
              <a:gd name="connsiteY53" fmla="*/ 1854200 h 2971800"/>
              <a:gd name="connsiteX54" fmla="*/ 3136900 w 6724650"/>
              <a:gd name="connsiteY54" fmla="*/ 1917700 h 2971800"/>
              <a:gd name="connsiteX55" fmla="*/ 3181350 w 6724650"/>
              <a:gd name="connsiteY55" fmla="*/ 1917700 h 2971800"/>
              <a:gd name="connsiteX56" fmla="*/ 3181350 w 6724650"/>
              <a:gd name="connsiteY56" fmla="*/ 1987550 h 2971800"/>
              <a:gd name="connsiteX57" fmla="*/ 3219450 w 6724650"/>
              <a:gd name="connsiteY57" fmla="*/ 1987550 h 2971800"/>
              <a:gd name="connsiteX58" fmla="*/ 3206750 w 6724650"/>
              <a:gd name="connsiteY58" fmla="*/ 2038350 h 2971800"/>
              <a:gd name="connsiteX59" fmla="*/ 3295650 w 6724650"/>
              <a:gd name="connsiteY59" fmla="*/ 2051050 h 2971800"/>
              <a:gd name="connsiteX60" fmla="*/ 3289300 w 6724650"/>
              <a:gd name="connsiteY60" fmla="*/ 2114550 h 2971800"/>
              <a:gd name="connsiteX61" fmla="*/ 4102100 w 6724650"/>
              <a:gd name="connsiteY61" fmla="*/ 2120900 h 2971800"/>
              <a:gd name="connsiteX62" fmla="*/ 4108450 w 6724650"/>
              <a:gd name="connsiteY62" fmla="*/ 2184400 h 2971800"/>
              <a:gd name="connsiteX63" fmla="*/ 4451350 w 6724650"/>
              <a:gd name="connsiteY63" fmla="*/ 2171700 h 2971800"/>
              <a:gd name="connsiteX64" fmla="*/ 4438650 w 6724650"/>
              <a:gd name="connsiteY64" fmla="*/ 2273300 h 2971800"/>
              <a:gd name="connsiteX65" fmla="*/ 4533900 w 6724650"/>
              <a:gd name="connsiteY65" fmla="*/ 2273300 h 2971800"/>
              <a:gd name="connsiteX66" fmla="*/ 4533900 w 6724650"/>
              <a:gd name="connsiteY66" fmla="*/ 2362200 h 2971800"/>
              <a:gd name="connsiteX67" fmla="*/ 4997450 w 6724650"/>
              <a:gd name="connsiteY67" fmla="*/ 2362200 h 2971800"/>
              <a:gd name="connsiteX68" fmla="*/ 4991100 w 6724650"/>
              <a:gd name="connsiteY68" fmla="*/ 2463800 h 2971800"/>
              <a:gd name="connsiteX69" fmla="*/ 5041900 w 6724650"/>
              <a:gd name="connsiteY69" fmla="*/ 2470150 h 2971800"/>
              <a:gd name="connsiteX70" fmla="*/ 5029200 w 6724650"/>
              <a:gd name="connsiteY70" fmla="*/ 2546350 h 2971800"/>
              <a:gd name="connsiteX71" fmla="*/ 5105400 w 6724650"/>
              <a:gd name="connsiteY71" fmla="*/ 2552700 h 2971800"/>
              <a:gd name="connsiteX72" fmla="*/ 5099050 w 6724650"/>
              <a:gd name="connsiteY72" fmla="*/ 2679700 h 2971800"/>
              <a:gd name="connsiteX73" fmla="*/ 5454650 w 6724650"/>
              <a:gd name="connsiteY73" fmla="*/ 2692400 h 2971800"/>
              <a:gd name="connsiteX74" fmla="*/ 5448300 w 6724650"/>
              <a:gd name="connsiteY74" fmla="*/ 2800350 h 2971800"/>
              <a:gd name="connsiteX75" fmla="*/ 6070600 w 6724650"/>
              <a:gd name="connsiteY75" fmla="*/ 2800350 h 2971800"/>
              <a:gd name="connsiteX76" fmla="*/ 6064250 w 6724650"/>
              <a:gd name="connsiteY76" fmla="*/ 2971800 h 2971800"/>
              <a:gd name="connsiteX77" fmla="*/ 6724650 w 6724650"/>
              <a:gd name="connsiteY77" fmla="*/ 2965450 h 2971800"/>
              <a:gd name="connsiteX0" fmla="*/ 0 w 6771783"/>
              <a:gd name="connsiteY0" fmla="*/ 0 h 2971800"/>
              <a:gd name="connsiteX1" fmla="*/ 419100 w 6771783"/>
              <a:gd name="connsiteY1" fmla="*/ 25400 h 2971800"/>
              <a:gd name="connsiteX2" fmla="*/ 412750 w 6771783"/>
              <a:gd name="connsiteY2" fmla="*/ 82550 h 2971800"/>
              <a:gd name="connsiteX3" fmla="*/ 488950 w 6771783"/>
              <a:gd name="connsiteY3" fmla="*/ 82550 h 2971800"/>
              <a:gd name="connsiteX4" fmla="*/ 488950 w 6771783"/>
              <a:gd name="connsiteY4" fmla="*/ 127000 h 2971800"/>
              <a:gd name="connsiteX5" fmla="*/ 520700 w 6771783"/>
              <a:gd name="connsiteY5" fmla="*/ 127000 h 2971800"/>
              <a:gd name="connsiteX6" fmla="*/ 501650 w 6771783"/>
              <a:gd name="connsiteY6" fmla="*/ 190500 h 2971800"/>
              <a:gd name="connsiteX7" fmla="*/ 603250 w 6771783"/>
              <a:gd name="connsiteY7" fmla="*/ 196850 h 2971800"/>
              <a:gd name="connsiteX8" fmla="*/ 603250 w 6771783"/>
              <a:gd name="connsiteY8" fmla="*/ 260350 h 2971800"/>
              <a:gd name="connsiteX9" fmla="*/ 635000 w 6771783"/>
              <a:gd name="connsiteY9" fmla="*/ 273050 h 2971800"/>
              <a:gd name="connsiteX10" fmla="*/ 641350 w 6771783"/>
              <a:gd name="connsiteY10" fmla="*/ 393700 h 2971800"/>
              <a:gd name="connsiteX11" fmla="*/ 666750 w 6771783"/>
              <a:gd name="connsiteY11" fmla="*/ 393700 h 2971800"/>
              <a:gd name="connsiteX12" fmla="*/ 660400 w 6771783"/>
              <a:gd name="connsiteY12" fmla="*/ 457200 h 2971800"/>
              <a:gd name="connsiteX13" fmla="*/ 774700 w 6771783"/>
              <a:gd name="connsiteY13" fmla="*/ 457200 h 2971800"/>
              <a:gd name="connsiteX14" fmla="*/ 812800 w 6771783"/>
              <a:gd name="connsiteY14" fmla="*/ 527050 h 2971800"/>
              <a:gd name="connsiteX15" fmla="*/ 869950 w 6771783"/>
              <a:gd name="connsiteY15" fmla="*/ 527050 h 2971800"/>
              <a:gd name="connsiteX16" fmla="*/ 863600 w 6771783"/>
              <a:gd name="connsiteY16" fmla="*/ 577850 h 2971800"/>
              <a:gd name="connsiteX17" fmla="*/ 914400 w 6771783"/>
              <a:gd name="connsiteY17" fmla="*/ 577850 h 2971800"/>
              <a:gd name="connsiteX18" fmla="*/ 889000 w 6771783"/>
              <a:gd name="connsiteY18" fmla="*/ 647700 h 2971800"/>
              <a:gd name="connsiteX19" fmla="*/ 958850 w 6771783"/>
              <a:gd name="connsiteY19" fmla="*/ 647700 h 2971800"/>
              <a:gd name="connsiteX20" fmla="*/ 946150 w 6771783"/>
              <a:gd name="connsiteY20" fmla="*/ 711200 h 2971800"/>
              <a:gd name="connsiteX21" fmla="*/ 1009650 w 6771783"/>
              <a:gd name="connsiteY21" fmla="*/ 717550 h 2971800"/>
              <a:gd name="connsiteX22" fmla="*/ 1003300 w 6771783"/>
              <a:gd name="connsiteY22" fmla="*/ 774700 h 2971800"/>
              <a:gd name="connsiteX23" fmla="*/ 1035050 w 6771783"/>
              <a:gd name="connsiteY23" fmla="*/ 774700 h 2971800"/>
              <a:gd name="connsiteX24" fmla="*/ 1022350 w 6771783"/>
              <a:gd name="connsiteY24" fmla="*/ 844550 h 2971800"/>
              <a:gd name="connsiteX25" fmla="*/ 1295400 w 6771783"/>
              <a:gd name="connsiteY25" fmla="*/ 850900 h 2971800"/>
              <a:gd name="connsiteX26" fmla="*/ 1295400 w 6771783"/>
              <a:gd name="connsiteY26" fmla="*/ 895350 h 2971800"/>
              <a:gd name="connsiteX27" fmla="*/ 1562100 w 6771783"/>
              <a:gd name="connsiteY27" fmla="*/ 914400 h 2971800"/>
              <a:gd name="connsiteX28" fmla="*/ 1568450 w 6771783"/>
              <a:gd name="connsiteY28" fmla="*/ 1028700 h 2971800"/>
              <a:gd name="connsiteX29" fmla="*/ 1612900 w 6771783"/>
              <a:gd name="connsiteY29" fmla="*/ 1041400 h 2971800"/>
              <a:gd name="connsiteX30" fmla="*/ 1593850 w 6771783"/>
              <a:gd name="connsiteY30" fmla="*/ 1092200 h 2971800"/>
              <a:gd name="connsiteX31" fmla="*/ 1727200 w 6771783"/>
              <a:gd name="connsiteY31" fmla="*/ 1092200 h 2971800"/>
              <a:gd name="connsiteX32" fmla="*/ 1714500 w 6771783"/>
              <a:gd name="connsiteY32" fmla="*/ 1143000 h 2971800"/>
              <a:gd name="connsiteX33" fmla="*/ 1752600 w 6771783"/>
              <a:gd name="connsiteY33" fmla="*/ 1143000 h 2971800"/>
              <a:gd name="connsiteX34" fmla="*/ 1752600 w 6771783"/>
              <a:gd name="connsiteY34" fmla="*/ 1212850 h 2971800"/>
              <a:gd name="connsiteX35" fmla="*/ 1835150 w 6771783"/>
              <a:gd name="connsiteY35" fmla="*/ 1219200 h 2971800"/>
              <a:gd name="connsiteX36" fmla="*/ 1822450 w 6771783"/>
              <a:gd name="connsiteY36" fmla="*/ 1276350 h 2971800"/>
              <a:gd name="connsiteX37" fmla="*/ 1917700 w 6771783"/>
              <a:gd name="connsiteY37" fmla="*/ 1289050 h 2971800"/>
              <a:gd name="connsiteX38" fmla="*/ 1917700 w 6771783"/>
              <a:gd name="connsiteY38" fmla="*/ 1339850 h 2971800"/>
              <a:gd name="connsiteX39" fmla="*/ 1987550 w 6771783"/>
              <a:gd name="connsiteY39" fmla="*/ 1339850 h 2971800"/>
              <a:gd name="connsiteX40" fmla="*/ 1981200 w 6771783"/>
              <a:gd name="connsiteY40" fmla="*/ 1409700 h 2971800"/>
              <a:gd name="connsiteX41" fmla="*/ 2286000 w 6771783"/>
              <a:gd name="connsiteY41" fmla="*/ 1416050 h 2971800"/>
              <a:gd name="connsiteX42" fmla="*/ 2273300 w 6771783"/>
              <a:gd name="connsiteY42" fmla="*/ 1466850 h 2971800"/>
              <a:gd name="connsiteX43" fmla="*/ 2425700 w 6771783"/>
              <a:gd name="connsiteY43" fmla="*/ 1473200 h 2971800"/>
              <a:gd name="connsiteX44" fmla="*/ 2419350 w 6771783"/>
              <a:gd name="connsiteY44" fmla="*/ 1536700 h 2971800"/>
              <a:gd name="connsiteX45" fmla="*/ 2457450 w 6771783"/>
              <a:gd name="connsiteY45" fmla="*/ 1530350 h 2971800"/>
              <a:gd name="connsiteX46" fmla="*/ 2451100 w 6771783"/>
              <a:gd name="connsiteY46" fmla="*/ 1593850 h 2971800"/>
              <a:gd name="connsiteX47" fmla="*/ 2520950 w 6771783"/>
              <a:gd name="connsiteY47" fmla="*/ 1612900 h 2971800"/>
              <a:gd name="connsiteX48" fmla="*/ 2514600 w 6771783"/>
              <a:gd name="connsiteY48" fmla="*/ 1727200 h 2971800"/>
              <a:gd name="connsiteX49" fmla="*/ 2597150 w 6771783"/>
              <a:gd name="connsiteY49" fmla="*/ 1720850 h 2971800"/>
              <a:gd name="connsiteX50" fmla="*/ 2578100 w 6771783"/>
              <a:gd name="connsiteY50" fmla="*/ 1790700 h 2971800"/>
              <a:gd name="connsiteX51" fmla="*/ 2946400 w 6771783"/>
              <a:gd name="connsiteY51" fmla="*/ 1803400 h 2971800"/>
              <a:gd name="connsiteX52" fmla="*/ 2933700 w 6771783"/>
              <a:gd name="connsiteY52" fmla="*/ 1854200 h 2971800"/>
              <a:gd name="connsiteX53" fmla="*/ 3136900 w 6771783"/>
              <a:gd name="connsiteY53" fmla="*/ 1854200 h 2971800"/>
              <a:gd name="connsiteX54" fmla="*/ 3136900 w 6771783"/>
              <a:gd name="connsiteY54" fmla="*/ 1917700 h 2971800"/>
              <a:gd name="connsiteX55" fmla="*/ 3181350 w 6771783"/>
              <a:gd name="connsiteY55" fmla="*/ 1917700 h 2971800"/>
              <a:gd name="connsiteX56" fmla="*/ 3181350 w 6771783"/>
              <a:gd name="connsiteY56" fmla="*/ 1987550 h 2971800"/>
              <a:gd name="connsiteX57" fmla="*/ 3219450 w 6771783"/>
              <a:gd name="connsiteY57" fmla="*/ 1987550 h 2971800"/>
              <a:gd name="connsiteX58" fmla="*/ 3206750 w 6771783"/>
              <a:gd name="connsiteY58" fmla="*/ 2038350 h 2971800"/>
              <a:gd name="connsiteX59" fmla="*/ 3295650 w 6771783"/>
              <a:gd name="connsiteY59" fmla="*/ 2051050 h 2971800"/>
              <a:gd name="connsiteX60" fmla="*/ 3289300 w 6771783"/>
              <a:gd name="connsiteY60" fmla="*/ 2114550 h 2971800"/>
              <a:gd name="connsiteX61" fmla="*/ 4102100 w 6771783"/>
              <a:gd name="connsiteY61" fmla="*/ 2120900 h 2971800"/>
              <a:gd name="connsiteX62" fmla="*/ 4108450 w 6771783"/>
              <a:gd name="connsiteY62" fmla="*/ 2184400 h 2971800"/>
              <a:gd name="connsiteX63" fmla="*/ 4451350 w 6771783"/>
              <a:gd name="connsiteY63" fmla="*/ 2171700 h 2971800"/>
              <a:gd name="connsiteX64" fmla="*/ 4438650 w 6771783"/>
              <a:gd name="connsiteY64" fmla="*/ 2273300 h 2971800"/>
              <a:gd name="connsiteX65" fmla="*/ 4533900 w 6771783"/>
              <a:gd name="connsiteY65" fmla="*/ 2273300 h 2971800"/>
              <a:gd name="connsiteX66" fmla="*/ 4533900 w 6771783"/>
              <a:gd name="connsiteY66" fmla="*/ 2362200 h 2971800"/>
              <a:gd name="connsiteX67" fmla="*/ 4997450 w 6771783"/>
              <a:gd name="connsiteY67" fmla="*/ 2362200 h 2971800"/>
              <a:gd name="connsiteX68" fmla="*/ 4991100 w 6771783"/>
              <a:gd name="connsiteY68" fmla="*/ 2463800 h 2971800"/>
              <a:gd name="connsiteX69" fmla="*/ 5041900 w 6771783"/>
              <a:gd name="connsiteY69" fmla="*/ 2470150 h 2971800"/>
              <a:gd name="connsiteX70" fmla="*/ 5029200 w 6771783"/>
              <a:gd name="connsiteY70" fmla="*/ 2546350 h 2971800"/>
              <a:gd name="connsiteX71" fmla="*/ 5105400 w 6771783"/>
              <a:gd name="connsiteY71" fmla="*/ 2552700 h 2971800"/>
              <a:gd name="connsiteX72" fmla="*/ 5099050 w 6771783"/>
              <a:gd name="connsiteY72" fmla="*/ 2679700 h 2971800"/>
              <a:gd name="connsiteX73" fmla="*/ 5454650 w 6771783"/>
              <a:gd name="connsiteY73" fmla="*/ 2692400 h 2971800"/>
              <a:gd name="connsiteX74" fmla="*/ 5448300 w 6771783"/>
              <a:gd name="connsiteY74" fmla="*/ 2800350 h 2971800"/>
              <a:gd name="connsiteX75" fmla="*/ 6070600 w 6771783"/>
              <a:gd name="connsiteY75" fmla="*/ 2800350 h 2971800"/>
              <a:gd name="connsiteX76" fmla="*/ 6064250 w 6771783"/>
              <a:gd name="connsiteY76" fmla="*/ 2971800 h 2971800"/>
              <a:gd name="connsiteX77" fmla="*/ 6724650 w 6771783"/>
              <a:gd name="connsiteY77" fmla="*/ 2965450 h 2971800"/>
              <a:gd name="connsiteX78" fmla="*/ 6718300 w 6771783"/>
              <a:gd name="connsiteY78" fmla="*/ 2971800 h 2971800"/>
              <a:gd name="connsiteX0" fmla="*/ 0 w 7099304"/>
              <a:gd name="connsiteY0" fmla="*/ 0 h 3022600"/>
              <a:gd name="connsiteX1" fmla="*/ 419100 w 7099304"/>
              <a:gd name="connsiteY1" fmla="*/ 25400 h 3022600"/>
              <a:gd name="connsiteX2" fmla="*/ 412750 w 7099304"/>
              <a:gd name="connsiteY2" fmla="*/ 82550 h 3022600"/>
              <a:gd name="connsiteX3" fmla="*/ 488950 w 7099304"/>
              <a:gd name="connsiteY3" fmla="*/ 82550 h 3022600"/>
              <a:gd name="connsiteX4" fmla="*/ 488950 w 7099304"/>
              <a:gd name="connsiteY4" fmla="*/ 127000 h 3022600"/>
              <a:gd name="connsiteX5" fmla="*/ 520700 w 7099304"/>
              <a:gd name="connsiteY5" fmla="*/ 127000 h 3022600"/>
              <a:gd name="connsiteX6" fmla="*/ 501650 w 7099304"/>
              <a:gd name="connsiteY6" fmla="*/ 190500 h 3022600"/>
              <a:gd name="connsiteX7" fmla="*/ 603250 w 7099304"/>
              <a:gd name="connsiteY7" fmla="*/ 196850 h 3022600"/>
              <a:gd name="connsiteX8" fmla="*/ 603250 w 7099304"/>
              <a:gd name="connsiteY8" fmla="*/ 260350 h 3022600"/>
              <a:gd name="connsiteX9" fmla="*/ 635000 w 7099304"/>
              <a:gd name="connsiteY9" fmla="*/ 273050 h 3022600"/>
              <a:gd name="connsiteX10" fmla="*/ 641350 w 7099304"/>
              <a:gd name="connsiteY10" fmla="*/ 393700 h 3022600"/>
              <a:gd name="connsiteX11" fmla="*/ 666750 w 7099304"/>
              <a:gd name="connsiteY11" fmla="*/ 393700 h 3022600"/>
              <a:gd name="connsiteX12" fmla="*/ 660400 w 7099304"/>
              <a:gd name="connsiteY12" fmla="*/ 457200 h 3022600"/>
              <a:gd name="connsiteX13" fmla="*/ 774700 w 7099304"/>
              <a:gd name="connsiteY13" fmla="*/ 457200 h 3022600"/>
              <a:gd name="connsiteX14" fmla="*/ 812800 w 7099304"/>
              <a:gd name="connsiteY14" fmla="*/ 527050 h 3022600"/>
              <a:gd name="connsiteX15" fmla="*/ 869950 w 7099304"/>
              <a:gd name="connsiteY15" fmla="*/ 527050 h 3022600"/>
              <a:gd name="connsiteX16" fmla="*/ 863600 w 7099304"/>
              <a:gd name="connsiteY16" fmla="*/ 577850 h 3022600"/>
              <a:gd name="connsiteX17" fmla="*/ 914400 w 7099304"/>
              <a:gd name="connsiteY17" fmla="*/ 577850 h 3022600"/>
              <a:gd name="connsiteX18" fmla="*/ 889000 w 7099304"/>
              <a:gd name="connsiteY18" fmla="*/ 647700 h 3022600"/>
              <a:gd name="connsiteX19" fmla="*/ 958850 w 7099304"/>
              <a:gd name="connsiteY19" fmla="*/ 647700 h 3022600"/>
              <a:gd name="connsiteX20" fmla="*/ 946150 w 7099304"/>
              <a:gd name="connsiteY20" fmla="*/ 711200 h 3022600"/>
              <a:gd name="connsiteX21" fmla="*/ 1009650 w 7099304"/>
              <a:gd name="connsiteY21" fmla="*/ 717550 h 3022600"/>
              <a:gd name="connsiteX22" fmla="*/ 1003300 w 7099304"/>
              <a:gd name="connsiteY22" fmla="*/ 774700 h 3022600"/>
              <a:gd name="connsiteX23" fmla="*/ 1035050 w 7099304"/>
              <a:gd name="connsiteY23" fmla="*/ 774700 h 3022600"/>
              <a:gd name="connsiteX24" fmla="*/ 1022350 w 7099304"/>
              <a:gd name="connsiteY24" fmla="*/ 844550 h 3022600"/>
              <a:gd name="connsiteX25" fmla="*/ 1295400 w 7099304"/>
              <a:gd name="connsiteY25" fmla="*/ 850900 h 3022600"/>
              <a:gd name="connsiteX26" fmla="*/ 1295400 w 7099304"/>
              <a:gd name="connsiteY26" fmla="*/ 895350 h 3022600"/>
              <a:gd name="connsiteX27" fmla="*/ 1562100 w 7099304"/>
              <a:gd name="connsiteY27" fmla="*/ 914400 h 3022600"/>
              <a:gd name="connsiteX28" fmla="*/ 1568450 w 7099304"/>
              <a:gd name="connsiteY28" fmla="*/ 1028700 h 3022600"/>
              <a:gd name="connsiteX29" fmla="*/ 1612900 w 7099304"/>
              <a:gd name="connsiteY29" fmla="*/ 1041400 h 3022600"/>
              <a:gd name="connsiteX30" fmla="*/ 1593850 w 7099304"/>
              <a:gd name="connsiteY30" fmla="*/ 1092200 h 3022600"/>
              <a:gd name="connsiteX31" fmla="*/ 1727200 w 7099304"/>
              <a:gd name="connsiteY31" fmla="*/ 1092200 h 3022600"/>
              <a:gd name="connsiteX32" fmla="*/ 1714500 w 7099304"/>
              <a:gd name="connsiteY32" fmla="*/ 1143000 h 3022600"/>
              <a:gd name="connsiteX33" fmla="*/ 1752600 w 7099304"/>
              <a:gd name="connsiteY33" fmla="*/ 1143000 h 3022600"/>
              <a:gd name="connsiteX34" fmla="*/ 1752600 w 7099304"/>
              <a:gd name="connsiteY34" fmla="*/ 1212850 h 3022600"/>
              <a:gd name="connsiteX35" fmla="*/ 1835150 w 7099304"/>
              <a:gd name="connsiteY35" fmla="*/ 1219200 h 3022600"/>
              <a:gd name="connsiteX36" fmla="*/ 1822450 w 7099304"/>
              <a:gd name="connsiteY36" fmla="*/ 1276350 h 3022600"/>
              <a:gd name="connsiteX37" fmla="*/ 1917700 w 7099304"/>
              <a:gd name="connsiteY37" fmla="*/ 1289050 h 3022600"/>
              <a:gd name="connsiteX38" fmla="*/ 1917700 w 7099304"/>
              <a:gd name="connsiteY38" fmla="*/ 1339850 h 3022600"/>
              <a:gd name="connsiteX39" fmla="*/ 1987550 w 7099304"/>
              <a:gd name="connsiteY39" fmla="*/ 1339850 h 3022600"/>
              <a:gd name="connsiteX40" fmla="*/ 1981200 w 7099304"/>
              <a:gd name="connsiteY40" fmla="*/ 1409700 h 3022600"/>
              <a:gd name="connsiteX41" fmla="*/ 2286000 w 7099304"/>
              <a:gd name="connsiteY41" fmla="*/ 1416050 h 3022600"/>
              <a:gd name="connsiteX42" fmla="*/ 2273300 w 7099304"/>
              <a:gd name="connsiteY42" fmla="*/ 1466850 h 3022600"/>
              <a:gd name="connsiteX43" fmla="*/ 2425700 w 7099304"/>
              <a:gd name="connsiteY43" fmla="*/ 1473200 h 3022600"/>
              <a:gd name="connsiteX44" fmla="*/ 2419350 w 7099304"/>
              <a:gd name="connsiteY44" fmla="*/ 1536700 h 3022600"/>
              <a:gd name="connsiteX45" fmla="*/ 2457450 w 7099304"/>
              <a:gd name="connsiteY45" fmla="*/ 1530350 h 3022600"/>
              <a:gd name="connsiteX46" fmla="*/ 2451100 w 7099304"/>
              <a:gd name="connsiteY46" fmla="*/ 1593850 h 3022600"/>
              <a:gd name="connsiteX47" fmla="*/ 2520950 w 7099304"/>
              <a:gd name="connsiteY47" fmla="*/ 1612900 h 3022600"/>
              <a:gd name="connsiteX48" fmla="*/ 2514600 w 7099304"/>
              <a:gd name="connsiteY48" fmla="*/ 1727200 h 3022600"/>
              <a:gd name="connsiteX49" fmla="*/ 2597150 w 7099304"/>
              <a:gd name="connsiteY49" fmla="*/ 1720850 h 3022600"/>
              <a:gd name="connsiteX50" fmla="*/ 2578100 w 7099304"/>
              <a:gd name="connsiteY50" fmla="*/ 1790700 h 3022600"/>
              <a:gd name="connsiteX51" fmla="*/ 2946400 w 7099304"/>
              <a:gd name="connsiteY51" fmla="*/ 1803400 h 3022600"/>
              <a:gd name="connsiteX52" fmla="*/ 2933700 w 7099304"/>
              <a:gd name="connsiteY52" fmla="*/ 1854200 h 3022600"/>
              <a:gd name="connsiteX53" fmla="*/ 3136900 w 7099304"/>
              <a:gd name="connsiteY53" fmla="*/ 1854200 h 3022600"/>
              <a:gd name="connsiteX54" fmla="*/ 3136900 w 7099304"/>
              <a:gd name="connsiteY54" fmla="*/ 1917700 h 3022600"/>
              <a:gd name="connsiteX55" fmla="*/ 3181350 w 7099304"/>
              <a:gd name="connsiteY55" fmla="*/ 1917700 h 3022600"/>
              <a:gd name="connsiteX56" fmla="*/ 3181350 w 7099304"/>
              <a:gd name="connsiteY56" fmla="*/ 1987550 h 3022600"/>
              <a:gd name="connsiteX57" fmla="*/ 3219450 w 7099304"/>
              <a:gd name="connsiteY57" fmla="*/ 1987550 h 3022600"/>
              <a:gd name="connsiteX58" fmla="*/ 3206750 w 7099304"/>
              <a:gd name="connsiteY58" fmla="*/ 2038350 h 3022600"/>
              <a:gd name="connsiteX59" fmla="*/ 3295650 w 7099304"/>
              <a:gd name="connsiteY59" fmla="*/ 2051050 h 3022600"/>
              <a:gd name="connsiteX60" fmla="*/ 3289300 w 7099304"/>
              <a:gd name="connsiteY60" fmla="*/ 2114550 h 3022600"/>
              <a:gd name="connsiteX61" fmla="*/ 4102100 w 7099304"/>
              <a:gd name="connsiteY61" fmla="*/ 2120900 h 3022600"/>
              <a:gd name="connsiteX62" fmla="*/ 4108450 w 7099304"/>
              <a:gd name="connsiteY62" fmla="*/ 2184400 h 3022600"/>
              <a:gd name="connsiteX63" fmla="*/ 4451350 w 7099304"/>
              <a:gd name="connsiteY63" fmla="*/ 2171700 h 3022600"/>
              <a:gd name="connsiteX64" fmla="*/ 4438650 w 7099304"/>
              <a:gd name="connsiteY64" fmla="*/ 2273300 h 3022600"/>
              <a:gd name="connsiteX65" fmla="*/ 4533900 w 7099304"/>
              <a:gd name="connsiteY65" fmla="*/ 2273300 h 3022600"/>
              <a:gd name="connsiteX66" fmla="*/ 4533900 w 7099304"/>
              <a:gd name="connsiteY66" fmla="*/ 2362200 h 3022600"/>
              <a:gd name="connsiteX67" fmla="*/ 4997450 w 7099304"/>
              <a:gd name="connsiteY67" fmla="*/ 2362200 h 3022600"/>
              <a:gd name="connsiteX68" fmla="*/ 4991100 w 7099304"/>
              <a:gd name="connsiteY68" fmla="*/ 2463800 h 3022600"/>
              <a:gd name="connsiteX69" fmla="*/ 5041900 w 7099304"/>
              <a:gd name="connsiteY69" fmla="*/ 2470150 h 3022600"/>
              <a:gd name="connsiteX70" fmla="*/ 5029200 w 7099304"/>
              <a:gd name="connsiteY70" fmla="*/ 2546350 h 3022600"/>
              <a:gd name="connsiteX71" fmla="*/ 5105400 w 7099304"/>
              <a:gd name="connsiteY71" fmla="*/ 2552700 h 3022600"/>
              <a:gd name="connsiteX72" fmla="*/ 5099050 w 7099304"/>
              <a:gd name="connsiteY72" fmla="*/ 2679700 h 3022600"/>
              <a:gd name="connsiteX73" fmla="*/ 5454650 w 7099304"/>
              <a:gd name="connsiteY73" fmla="*/ 2692400 h 3022600"/>
              <a:gd name="connsiteX74" fmla="*/ 5448300 w 7099304"/>
              <a:gd name="connsiteY74" fmla="*/ 2800350 h 3022600"/>
              <a:gd name="connsiteX75" fmla="*/ 6070600 w 7099304"/>
              <a:gd name="connsiteY75" fmla="*/ 2800350 h 3022600"/>
              <a:gd name="connsiteX76" fmla="*/ 6064250 w 7099304"/>
              <a:gd name="connsiteY76" fmla="*/ 2971800 h 3022600"/>
              <a:gd name="connsiteX77" fmla="*/ 6724650 w 7099304"/>
              <a:gd name="connsiteY77" fmla="*/ 2965450 h 3022600"/>
              <a:gd name="connsiteX78" fmla="*/ 7099300 w 7099304"/>
              <a:gd name="connsiteY78" fmla="*/ 3022600 h 3022600"/>
              <a:gd name="connsiteX0" fmla="*/ 0 w 6771783"/>
              <a:gd name="connsiteY0" fmla="*/ 0 h 3486150"/>
              <a:gd name="connsiteX1" fmla="*/ 419100 w 6771783"/>
              <a:gd name="connsiteY1" fmla="*/ 25400 h 3486150"/>
              <a:gd name="connsiteX2" fmla="*/ 412750 w 6771783"/>
              <a:gd name="connsiteY2" fmla="*/ 82550 h 3486150"/>
              <a:gd name="connsiteX3" fmla="*/ 488950 w 6771783"/>
              <a:gd name="connsiteY3" fmla="*/ 82550 h 3486150"/>
              <a:gd name="connsiteX4" fmla="*/ 488950 w 6771783"/>
              <a:gd name="connsiteY4" fmla="*/ 127000 h 3486150"/>
              <a:gd name="connsiteX5" fmla="*/ 520700 w 6771783"/>
              <a:gd name="connsiteY5" fmla="*/ 127000 h 3486150"/>
              <a:gd name="connsiteX6" fmla="*/ 501650 w 6771783"/>
              <a:gd name="connsiteY6" fmla="*/ 190500 h 3486150"/>
              <a:gd name="connsiteX7" fmla="*/ 603250 w 6771783"/>
              <a:gd name="connsiteY7" fmla="*/ 196850 h 3486150"/>
              <a:gd name="connsiteX8" fmla="*/ 603250 w 6771783"/>
              <a:gd name="connsiteY8" fmla="*/ 260350 h 3486150"/>
              <a:gd name="connsiteX9" fmla="*/ 635000 w 6771783"/>
              <a:gd name="connsiteY9" fmla="*/ 273050 h 3486150"/>
              <a:gd name="connsiteX10" fmla="*/ 641350 w 6771783"/>
              <a:gd name="connsiteY10" fmla="*/ 393700 h 3486150"/>
              <a:gd name="connsiteX11" fmla="*/ 666750 w 6771783"/>
              <a:gd name="connsiteY11" fmla="*/ 393700 h 3486150"/>
              <a:gd name="connsiteX12" fmla="*/ 660400 w 6771783"/>
              <a:gd name="connsiteY12" fmla="*/ 457200 h 3486150"/>
              <a:gd name="connsiteX13" fmla="*/ 774700 w 6771783"/>
              <a:gd name="connsiteY13" fmla="*/ 457200 h 3486150"/>
              <a:gd name="connsiteX14" fmla="*/ 812800 w 6771783"/>
              <a:gd name="connsiteY14" fmla="*/ 527050 h 3486150"/>
              <a:gd name="connsiteX15" fmla="*/ 869950 w 6771783"/>
              <a:gd name="connsiteY15" fmla="*/ 527050 h 3486150"/>
              <a:gd name="connsiteX16" fmla="*/ 863600 w 6771783"/>
              <a:gd name="connsiteY16" fmla="*/ 577850 h 3486150"/>
              <a:gd name="connsiteX17" fmla="*/ 914400 w 6771783"/>
              <a:gd name="connsiteY17" fmla="*/ 577850 h 3486150"/>
              <a:gd name="connsiteX18" fmla="*/ 889000 w 6771783"/>
              <a:gd name="connsiteY18" fmla="*/ 647700 h 3486150"/>
              <a:gd name="connsiteX19" fmla="*/ 958850 w 6771783"/>
              <a:gd name="connsiteY19" fmla="*/ 647700 h 3486150"/>
              <a:gd name="connsiteX20" fmla="*/ 946150 w 6771783"/>
              <a:gd name="connsiteY20" fmla="*/ 711200 h 3486150"/>
              <a:gd name="connsiteX21" fmla="*/ 1009650 w 6771783"/>
              <a:gd name="connsiteY21" fmla="*/ 717550 h 3486150"/>
              <a:gd name="connsiteX22" fmla="*/ 1003300 w 6771783"/>
              <a:gd name="connsiteY22" fmla="*/ 774700 h 3486150"/>
              <a:gd name="connsiteX23" fmla="*/ 1035050 w 6771783"/>
              <a:gd name="connsiteY23" fmla="*/ 774700 h 3486150"/>
              <a:gd name="connsiteX24" fmla="*/ 1022350 w 6771783"/>
              <a:gd name="connsiteY24" fmla="*/ 844550 h 3486150"/>
              <a:gd name="connsiteX25" fmla="*/ 1295400 w 6771783"/>
              <a:gd name="connsiteY25" fmla="*/ 850900 h 3486150"/>
              <a:gd name="connsiteX26" fmla="*/ 1295400 w 6771783"/>
              <a:gd name="connsiteY26" fmla="*/ 895350 h 3486150"/>
              <a:gd name="connsiteX27" fmla="*/ 1562100 w 6771783"/>
              <a:gd name="connsiteY27" fmla="*/ 914400 h 3486150"/>
              <a:gd name="connsiteX28" fmla="*/ 1568450 w 6771783"/>
              <a:gd name="connsiteY28" fmla="*/ 1028700 h 3486150"/>
              <a:gd name="connsiteX29" fmla="*/ 1612900 w 6771783"/>
              <a:gd name="connsiteY29" fmla="*/ 1041400 h 3486150"/>
              <a:gd name="connsiteX30" fmla="*/ 1593850 w 6771783"/>
              <a:gd name="connsiteY30" fmla="*/ 1092200 h 3486150"/>
              <a:gd name="connsiteX31" fmla="*/ 1727200 w 6771783"/>
              <a:gd name="connsiteY31" fmla="*/ 1092200 h 3486150"/>
              <a:gd name="connsiteX32" fmla="*/ 1714500 w 6771783"/>
              <a:gd name="connsiteY32" fmla="*/ 1143000 h 3486150"/>
              <a:gd name="connsiteX33" fmla="*/ 1752600 w 6771783"/>
              <a:gd name="connsiteY33" fmla="*/ 1143000 h 3486150"/>
              <a:gd name="connsiteX34" fmla="*/ 1752600 w 6771783"/>
              <a:gd name="connsiteY34" fmla="*/ 1212850 h 3486150"/>
              <a:gd name="connsiteX35" fmla="*/ 1835150 w 6771783"/>
              <a:gd name="connsiteY35" fmla="*/ 1219200 h 3486150"/>
              <a:gd name="connsiteX36" fmla="*/ 1822450 w 6771783"/>
              <a:gd name="connsiteY36" fmla="*/ 1276350 h 3486150"/>
              <a:gd name="connsiteX37" fmla="*/ 1917700 w 6771783"/>
              <a:gd name="connsiteY37" fmla="*/ 1289050 h 3486150"/>
              <a:gd name="connsiteX38" fmla="*/ 1917700 w 6771783"/>
              <a:gd name="connsiteY38" fmla="*/ 1339850 h 3486150"/>
              <a:gd name="connsiteX39" fmla="*/ 1987550 w 6771783"/>
              <a:gd name="connsiteY39" fmla="*/ 1339850 h 3486150"/>
              <a:gd name="connsiteX40" fmla="*/ 1981200 w 6771783"/>
              <a:gd name="connsiteY40" fmla="*/ 1409700 h 3486150"/>
              <a:gd name="connsiteX41" fmla="*/ 2286000 w 6771783"/>
              <a:gd name="connsiteY41" fmla="*/ 1416050 h 3486150"/>
              <a:gd name="connsiteX42" fmla="*/ 2273300 w 6771783"/>
              <a:gd name="connsiteY42" fmla="*/ 1466850 h 3486150"/>
              <a:gd name="connsiteX43" fmla="*/ 2425700 w 6771783"/>
              <a:gd name="connsiteY43" fmla="*/ 1473200 h 3486150"/>
              <a:gd name="connsiteX44" fmla="*/ 2419350 w 6771783"/>
              <a:gd name="connsiteY44" fmla="*/ 1536700 h 3486150"/>
              <a:gd name="connsiteX45" fmla="*/ 2457450 w 6771783"/>
              <a:gd name="connsiteY45" fmla="*/ 1530350 h 3486150"/>
              <a:gd name="connsiteX46" fmla="*/ 2451100 w 6771783"/>
              <a:gd name="connsiteY46" fmla="*/ 1593850 h 3486150"/>
              <a:gd name="connsiteX47" fmla="*/ 2520950 w 6771783"/>
              <a:gd name="connsiteY47" fmla="*/ 1612900 h 3486150"/>
              <a:gd name="connsiteX48" fmla="*/ 2514600 w 6771783"/>
              <a:gd name="connsiteY48" fmla="*/ 1727200 h 3486150"/>
              <a:gd name="connsiteX49" fmla="*/ 2597150 w 6771783"/>
              <a:gd name="connsiteY49" fmla="*/ 1720850 h 3486150"/>
              <a:gd name="connsiteX50" fmla="*/ 2578100 w 6771783"/>
              <a:gd name="connsiteY50" fmla="*/ 1790700 h 3486150"/>
              <a:gd name="connsiteX51" fmla="*/ 2946400 w 6771783"/>
              <a:gd name="connsiteY51" fmla="*/ 1803400 h 3486150"/>
              <a:gd name="connsiteX52" fmla="*/ 2933700 w 6771783"/>
              <a:gd name="connsiteY52" fmla="*/ 1854200 h 3486150"/>
              <a:gd name="connsiteX53" fmla="*/ 3136900 w 6771783"/>
              <a:gd name="connsiteY53" fmla="*/ 1854200 h 3486150"/>
              <a:gd name="connsiteX54" fmla="*/ 3136900 w 6771783"/>
              <a:gd name="connsiteY54" fmla="*/ 1917700 h 3486150"/>
              <a:gd name="connsiteX55" fmla="*/ 3181350 w 6771783"/>
              <a:gd name="connsiteY55" fmla="*/ 1917700 h 3486150"/>
              <a:gd name="connsiteX56" fmla="*/ 3181350 w 6771783"/>
              <a:gd name="connsiteY56" fmla="*/ 1987550 h 3486150"/>
              <a:gd name="connsiteX57" fmla="*/ 3219450 w 6771783"/>
              <a:gd name="connsiteY57" fmla="*/ 1987550 h 3486150"/>
              <a:gd name="connsiteX58" fmla="*/ 3206750 w 6771783"/>
              <a:gd name="connsiteY58" fmla="*/ 2038350 h 3486150"/>
              <a:gd name="connsiteX59" fmla="*/ 3295650 w 6771783"/>
              <a:gd name="connsiteY59" fmla="*/ 2051050 h 3486150"/>
              <a:gd name="connsiteX60" fmla="*/ 3289300 w 6771783"/>
              <a:gd name="connsiteY60" fmla="*/ 2114550 h 3486150"/>
              <a:gd name="connsiteX61" fmla="*/ 4102100 w 6771783"/>
              <a:gd name="connsiteY61" fmla="*/ 2120900 h 3486150"/>
              <a:gd name="connsiteX62" fmla="*/ 4108450 w 6771783"/>
              <a:gd name="connsiteY62" fmla="*/ 2184400 h 3486150"/>
              <a:gd name="connsiteX63" fmla="*/ 4451350 w 6771783"/>
              <a:gd name="connsiteY63" fmla="*/ 2171700 h 3486150"/>
              <a:gd name="connsiteX64" fmla="*/ 4438650 w 6771783"/>
              <a:gd name="connsiteY64" fmla="*/ 2273300 h 3486150"/>
              <a:gd name="connsiteX65" fmla="*/ 4533900 w 6771783"/>
              <a:gd name="connsiteY65" fmla="*/ 2273300 h 3486150"/>
              <a:gd name="connsiteX66" fmla="*/ 4533900 w 6771783"/>
              <a:gd name="connsiteY66" fmla="*/ 2362200 h 3486150"/>
              <a:gd name="connsiteX67" fmla="*/ 4997450 w 6771783"/>
              <a:gd name="connsiteY67" fmla="*/ 2362200 h 3486150"/>
              <a:gd name="connsiteX68" fmla="*/ 4991100 w 6771783"/>
              <a:gd name="connsiteY68" fmla="*/ 2463800 h 3486150"/>
              <a:gd name="connsiteX69" fmla="*/ 5041900 w 6771783"/>
              <a:gd name="connsiteY69" fmla="*/ 2470150 h 3486150"/>
              <a:gd name="connsiteX70" fmla="*/ 5029200 w 6771783"/>
              <a:gd name="connsiteY70" fmla="*/ 2546350 h 3486150"/>
              <a:gd name="connsiteX71" fmla="*/ 5105400 w 6771783"/>
              <a:gd name="connsiteY71" fmla="*/ 2552700 h 3486150"/>
              <a:gd name="connsiteX72" fmla="*/ 5099050 w 6771783"/>
              <a:gd name="connsiteY72" fmla="*/ 2679700 h 3486150"/>
              <a:gd name="connsiteX73" fmla="*/ 5454650 w 6771783"/>
              <a:gd name="connsiteY73" fmla="*/ 2692400 h 3486150"/>
              <a:gd name="connsiteX74" fmla="*/ 5448300 w 6771783"/>
              <a:gd name="connsiteY74" fmla="*/ 2800350 h 3486150"/>
              <a:gd name="connsiteX75" fmla="*/ 6070600 w 6771783"/>
              <a:gd name="connsiteY75" fmla="*/ 2800350 h 3486150"/>
              <a:gd name="connsiteX76" fmla="*/ 6064250 w 6771783"/>
              <a:gd name="connsiteY76" fmla="*/ 2971800 h 3486150"/>
              <a:gd name="connsiteX77" fmla="*/ 6724650 w 6771783"/>
              <a:gd name="connsiteY77" fmla="*/ 2965450 h 3486150"/>
              <a:gd name="connsiteX78" fmla="*/ 6718300 w 6771783"/>
              <a:gd name="connsiteY78" fmla="*/ 3486150 h 3486150"/>
              <a:gd name="connsiteX0" fmla="*/ 0 w 6724650"/>
              <a:gd name="connsiteY0" fmla="*/ 0 h 3486150"/>
              <a:gd name="connsiteX1" fmla="*/ 419100 w 6724650"/>
              <a:gd name="connsiteY1" fmla="*/ 25400 h 3486150"/>
              <a:gd name="connsiteX2" fmla="*/ 412750 w 6724650"/>
              <a:gd name="connsiteY2" fmla="*/ 82550 h 3486150"/>
              <a:gd name="connsiteX3" fmla="*/ 488950 w 6724650"/>
              <a:gd name="connsiteY3" fmla="*/ 82550 h 3486150"/>
              <a:gd name="connsiteX4" fmla="*/ 488950 w 6724650"/>
              <a:gd name="connsiteY4" fmla="*/ 127000 h 3486150"/>
              <a:gd name="connsiteX5" fmla="*/ 520700 w 6724650"/>
              <a:gd name="connsiteY5" fmla="*/ 127000 h 3486150"/>
              <a:gd name="connsiteX6" fmla="*/ 501650 w 6724650"/>
              <a:gd name="connsiteY6" fmla="*/ 190500 h 3486150"/>
              <a:gd name="connsiteX7" fmla="*/ 603250 w 6724650"/>
              <a:gd name="connsiteY7" fmla="*/ 196850 h 3486150"/>
              <a:gd name="connsiteX8" fmla="*/ 603250 w 6724650"/>
              <a:gd name="connsiteY8" fmla="*/ 260350 h 3486150"/>
              <a:gd name="connsiteX9" fmla="*/ 635000 w 6724650"/>
              <a:gd name="connsiteY9" fmla="*/ 273050 h 3486150"/>
              <a:gd name="connsiteX10" fmla="*/ 641350 w 6724650"/>
              <a:gd name="connsiteY10" fmla="*/ 393700 h 3486150"/>
              <a:gd name="connsiteX11" fmla="*/ 666750 w 6724650"/>
              <a:gd name="connsiteY11" fmla="*/ 393700 h 3486150"/>
              <a:gd name="connsiteX12" fmla="*/ 660400 w 6724650"/>
              <a:gd name="connsiteY12" fmla="*/ 457200 h 3486150"/>
              <a:gd name="connsiteX13" fmla="*/ 774700 w 6724650"/>
              <a:gd name="connsiteY13" fmla="*/ 457200 h 3486150"/>
              <a:gd name="connsiteX14" fmla="*/ 812800 w 6724650"/>
              <a:gd name="connsiteY14" fmla="*/ 527050 h 3486150"/>
              <a:gd name="connsiteX15" fmla="*/ 869950 w 6724650"/>
              <a:gd name="connsiteY15" fmla="*/ 527050 h 3486150"/>
              <a:gd name="connsiteX16" fmla="*/ 863600 w 6724650"/>
              <a:gd name="connsiteY16" fmla="*/ 577850 h 3486150"/>
              <a:gd name="connsiteX17" fmla="*/ 914400 w 6724650"/>
              <a:gd name="connsiteY17" fmla="*/ 577850 h 3486150"/>
              <a:gd name="connsiteX18" fmla="*/ 889000 w 6724650"/>
              <a:gd name="connsiteY18" fmla="*/ 647700 h 3486150"/>
              <a:gd name="connsiteX19" fmla="*/ 958850 w 6724650"/>
              <a:gd name="connsiteY19" fmla="*/ 647700 h 3486150"/>
              <a:gd name="connsiteX20" fmla="*/ 946150 w 6724650"/>
              <a:gd name="connsiteY20" fmla="*/ 711200 h 3486150"/>
              <a:gd name="connsiteX21" fmla="*/ 1009650 w 6724650"/>
              <a:gd name="connsiteY21" fmla="*/ 717550 h 3486150"/>
              <a:gd name="connsiteX22" fmla="*/ 1003300 w 6724650"/>
              <a:gd name="connsiteY22" fmla="*/ 774700 h 3486150"/>
              <a:gd name="connsiteX23" fmla="*/ 1035050 w 6724650"/>
              <a:gd name="connsiteY23" fmla="*/ 774700 h 3486150"/>
              <a:gd name="connsiteX24" fmla="*/ 1022350 w 6724650"/>
              <a:gd name="connsiteY24" fmla="*/ 844550 h 3486150"/>
              <a:gd name="connsiteX25" fmla="*/ 1295400 w 6724650"/>
              <a:gd name="connsiteY25" fmla="*/ 850900 h 3486150"/>
              <a:gd name="connsiteX26" fmla="*/ 1295400 w 6724650"/>
              <a:gd name="connsiteY26" fmla="*/ 895350 h 3486150"/>
              <a:gd name="connsiteX27" fmla="*/ 1562100 w 6724650"/>
              <a:gd name="connsiteY27" fmla="*/ 914400 h 3486150"/>
              <a:gd name="connsiteX28" fmla="*/ 1568450 w 6724650"/>
              <a:gd name="connsiteY28" fmla="*/ 1028700 h 3486150"/>
              <a:gd name="connsiteX29" fmla="*/ 1612900 w 6724650"/>
              <a:gd name="connsiteY29" fmla="*/ 1041400 h 3486150"/>
              <a:gd name="connsiteX30" fmla="*/ 1593850 w 6724650"/>
              <a:gd name="connsiteY30" fmla="*/ 1092200 h 3486150"/>
              <a:gd name="connsiteX31" fmla="*/ 1727200 w 6724650"/>
              <a:gd name="connsiteY31" fmla="*/ 1092200 h 3486150"/>
              <a:gd name="connsiteX32" fmla="*/ 1714500 w 6724650"/>
              <a:gd name="connsiteY32" fmla="*/ 1143000 h 3486150"/>
              <a:gd name="connsiteX33" fmla="*/ 1752600 w 6724650"/>
              <a:gd name="connsiteY33" fmla="*/ 1143000 h 3486150"/>
              <a:gd name="connsiteX34" fmla="*/ 1752600 w 6724650"/>
              <a:gd name="connsiteY34" fmla="*/ 1212850 h 3486150"/>
              <a:gd name="connsiteX35" fmla="*/ 1835150 w 6724650"/>
              <a:gd name="connsiteY35" fmla="*/ 1219200 h 3486150"/>
              <a:gd name="connsiteX36" fmla="*/ 1822450 w 6724650"/>
              <a:gd name="connsiteY36" fmla="*/ 1276350 h 3486150"/>
              <a:gd name="connsiteX37" fmla="*/ 1917700 w 6724650"/>
              <a:gd name="connsiteY37" fmla="*/ 1289050 h 3486150"/>
              <a:gd name="connsiteX38" fmla="*/ 1917700 w 6724650"/>
              <a:gd name="connsiteY38" fmla="*/ 1339850 h 3486150"/>
              <a:gd name="connsiteX39" fmla="*/ 1987550 w 6724650"/>
              <a:gd name="connsiteY39" fmla="*/ 1339850 h 3486150"/>
              <a:gd name="connsiteX40" fmla="*/ 1981200 w 6724650"/>
              <a:gd name="connsiteY40" fmla="*/ 1409700 h 3486150"/>
              <a:gd name="connsiteX41" fmla="*/ 2286000 w 6724650"/>
              <a:gd name="connsiteY41" fmla="*/ 1416050 h 3486150"/>
              <a:gd name="connsiteX42" fmla="*/ 2273300 w 6724650"/>
              <a:gd name="connsiteY42" fmla="*/ 1466850 h 3486150"/>
              <a:gd name="connsiteX43" fmla="*/ 2425700 w 6724650"/>
              <a:gd name="connsiteY43" fmla="*/ 1473200 h 3486150"/>
              <a:gd name="connsiteX44" fmla="*/ 2419350 w 6724650"/>
              <a:gd name="connsiteY44" fmla="*/ 1536700 h 3486150"/>
              <a:gd name="connsiteX45" fmla="*/ 2457450 w 6724650"/>
              <a:gd name="connsiteY45" fmla="*/ 1530350 h 3486150"/>
              <a:gd name="connsiteX46" fmla="*/ 2451100 w 6724650"/>
              <a:gd name="connsiteY46" fmla="*/ 1593850 h 3486150"/>
              <a:gd name="connsiteX47" fmla="*/ 2520950 w 6724650"/>
              <a:gd name="connsiteY47" fmla="*/ 1612900 h 3486150"/>
              <a:gd name="connsiteX48" fmla="*/ 2514600 w 6724650"/>
              <a:gd name="connsiteY48" fmla="*/ 1727200 h 3486150"/>
              <a:gd name="connsiteX49" fmla="*/ 2597150 w 6724650"/>
              <a:gd name="connsiteY49" fmla="*/ 1720850 h 3486150"/>
              <a:gd name="connsiteX50" fmla="*/ 2578100 w 6724650"/>
              <a:gd name="connsiteY50" fmla="*/ 1790700 h 3486150"/>
              <a:gd name="connsiteX51" fmla="*/ 2946400 w 6724650"/>
              <a:gd name="connsiteY51" fmla="*/ 1803400 h 3486150"/>
              <a:gd name="connsiteX52" fmla="*/ 2933700 w 6724650"/>
              <a:gd name="connsiteY52" fmla="*/ 1854200 h 3486150"/>
              <a:gd name="connsiteX53" fmla="*/ 3136900 w 6724650"/>
              <a:gd name="connsiteY53" fmla="*/ 1854200 h 3486150"/>
              <a:gd name="connsiteX54" fmla="*/ 3136900 w 6724650"/>
              <a:gd name="connsiteY54" fmla="*/ 1917700 h 3486150"/>
              <a:gd name="connsiteX55" fmla="*/ 3181350 w 6724650"/>
              <a:gd name="connsiteY55" fmla="*/ 1917700 h 3486150"/>
              <a:gd name="connsiteX56" fmla="*/ 3181350 w 6724650"/>
              <a:gd name="connsiteY56" fmla="*/ 1987550 h 3486150"/>
              <a:gd name="connsiteX57" fmla="*/ 3219450 w 6724650"/>
              <a:gd name="connsiteY57" fmla="*/ 1987550 h 3486150"/>
              <a:gd name="connsiteX58" fmla="*/ 3206750 w 6724650"/>
              <a:gd name="connsiteY58" fmla="*/ 2038350 h 3486150"/>
              <a:gd name="connsiteX59" fmla="*/ 3295650 w 6724650"/>
              <a:gd name="connsiteY59" fmla="*/ 2051050 h 3486150"/>
              <a:gd name="connsiteX60" fmla="*/ 3289300 w 6724650"/>
              <a:gd name="connsiteY60" fmla="*/ 2114550 h 3486150"/>
              <a:gd name="connsiteX61" fmla="*/ 4102100 w 6724650"/>
              <a:gd name="connsiteY61" fmla="*/ 2120900 h 3486150"/>
              <a:gd name="connsiteX62" fmla="*/ 4108450 w 6724650"/>
              <a:gd name="connsiteY62" fmla="*/ 2184400 h 3486150"/>
              <a:gd name="connsiteX63" fmla="*/ 4451350 w 6724650"/>
              <a:gd name="connsiteY63" fmla="*/ 2171700 h 3486150"/>
              <a:gd name="connsiteX64" fmla="*/ 4438650 w 6724650"/>
              <a:gd name="connsiteY64" fmla="*/ 2273300 h 3486150"/>
              <a:gd name="connsiteX65" fmla="*/ 4533900 w 6724650"/>
              <a:gd name="connsiteY65" fmla="*/ 2273300 h 3486150"/>
              <a:gd name="connsiteX66" fmla="*/ 4533900 w 6724650"/>
              <a:gd name="connsiteY66" fmla="*/ 2362200 h 3486150"/>
              <a:gd name="connsiteX67" fmla="*/ 4997450 w 6724650"/>
              <a:gd name="connsiteY67" fmla="*/ 2362200 h 3486150"/>
              <a:gd name="connsiteX68" fmla="*/ 4991100 w 6724650"/>
              <a:gd name="connsiteY68" fmla="*/ 2463800 h 3486150"/>
              <a:gd name="connsiteX69" fmla="*/ 5041900 w 6724650"/>
              <a:gd name="connsiteY69" fmla="*/ 2470150 h 3486150"/>
              <a:gd name="connsiteX70" fmla="*/ 5029200 w 6724650"/>
              <a:gd name="connsiteY70" fmla="*/ 2546350 h 3486150"/>
              <a:gd name="connsiteX71" fmla="*/ 5105400 w 6724650"/>
              <a:gd name="connsiteY71" fmla="*/ 2552700 h 3486150"/>
              <a:gd name="connsiteX72" fmla="*/ 5099050 w 6724650"/>
              <a:gd name="connsiteY72" fmla="*/ 2679700 h 3486150"/>
              <a:gd name="connsiteX73" fmla="*/ 5454650 w 6724650"/>
              <a:gd name="connsiteY73" fmla="*/ 2692400 h 3486150"/>
              <a:gd name="connsiteX74" fmla="*/ 5448300 w 6724650"/>
              <a:gd name="connsiteY74" fmla="*/ 2800350 h 3486150"/>
              <a:gd name="connsiteX75" fmla="*/ 6070600 w 6724650"/>
              <a:gd name="connsiteY75" fmla="*/ 2800350 h 3486150"/>
              <a:gd name="connsiteX76" fmla="*/ 6064250 w 6724650"/>
              <a:gd name="connsiteY76" fmla="*/ 2971800 h 3486150"/>
              <a:gd name="connsiteX77" fmla="*/ 6724650 w 6724650"/>
              <a:gd name="connsiteY77" fmla="*/ 2965450 h 3486150"/>
              <a:gd name="connsiteX78" fmla="*/ 6718300 w 6724650"/>
              <a:gd name="connsiteY78" fmla="*/ 3486150 h 3486150"/>
              <a:gd name="connsiteX0" fmla="*/ 0 w 6724650"/>
              <a:gd name="connsiteY0" fmla="*/ 0 h 3486150"/>
              <a:gd name="connsiteX1" fmla="*/ 419100 w 6724650"/>
              <a:gd name="connsiteY1" fmla="*/ 25400 h 3486150"/>
              <a:gd name="connsiteX2" fmla="*/ 412750 w 6724650"/>
              <a:gd name="connsiteY2" fmla="*/ 82550 h 3486150"/>
              <a:gd name="connsiteX3" fmla="*/ 488950 w 6724650"/>
              <a:gd name="connsiteY3" fmla="*/ 82550 h 3486150"/>
              <a:gd name="connsiteX4" fmla="*/ 488950 w 6724650"/>
              <a:gd name="connsiteY4" fmla="*/ 127000 h 3486150"/>
              <a:gd name="connsiteX5" fmla="*/ 520700 w 6724650"/>
              <a:gd name="connsiteY5" fmla="*/ 127000 h 3486150"/>
              <a:gd name="connsiteX6" fmla="*/ 501650 w 6724650"/>
              <a:gd name="connsiteY6" fmla="*/ 190500 h 3486150"/>
              <a:gd name="connsiteX7" fmla="*/ 603250 w 6724650"/>
              <a:gd name="connsiteY7" fmla="*/ 196850 h 3486150"/>
              <a:gd name="connsiteX8" fmla="*/ 603250 w 6724650"/>
              <a:gd name="connsiteY8" fmla="*/ 260350 h 3486150"/>
              <a:gd name="connsiteX9" fmla="*/ 635000 w 6724650"/>
              <a:gd name="connsiteY9" fmla="*/ 273050 h 3486150"/>
              <a:gd name="connsiteX10" fmla="*/ 641350 w 6724650"/>
              <a:gd name="connsiteY10" fmla="*/ 393700 h 3486150"/>
              <a:gd name="connsiteX11" fmla="*/ 666750 w 6724650"/>
              <a:gd name="connsiteY11" fmla="*/ 393700 h 3486150"/>
              <a:gd name="connsiteX12" fmla="*/ 660400 w 6724650"/>
              <a:gd name="connsiteY12" fmla="*/ 457200 h 3486150"/>
              <a:gd name="connsiteX13" fmla="*/ 774700 w 6724650"/>
              <a:gd name="connsiteY13" fmla="*/ 457200 h 3486150"/>
              <a:gd name="connsiteX14" fmla="*/ 812800 w 6724650"/>
              <a:gd name="connsiteY14" fmla="*/ 527050 h 3486150"/>
              <a:gd name="connsiteX15" fmla="*/ 869950 w 6724650"/>
              <a:gd name="connsiteY15" fmla="*/ 527050 h 3486150"/>
              <a:gd name="connsiteX16" fmla="*/ 863600 w 6724650"/>
              <a:gd name="connsiteY16" fmla="*/ 577850 h 3486150"/>
              <a:gd name="connsiteX17" fmla="*/ 914400 w 6724650"/>
              <a:gd name="connsiteY17" fmla="*/ 577850 h 3486150"/>
              <a:gd name="connsiteX18" fmla="*/ 889000 w 6724650"/>
              <a:gd name="connsiteY18" fmla="*/ 647700 h 3486150"/>
              <a:gd name="connsiteX19" fmla="*/ 958850 w 6724650"/>
              <a:gd name="connsiteY19" fmla="*/ 647700 h 3486150"/>
              <a:gd name="connsiteX20" fmla="*/ 946150 w 6724650"/>
              <a:gd name="connsiteY20" fmla="*/ 711200 h 3486150"/>
              <a:gd name="connsiteX21" fmla="*/ 1009650 w 6724650"/>
              <a:gd name="connsiteY21" fmla="*/ 717550 h 3486150"/>
              <a:gd name="connsiteX22" fmla="*/ 1003300 w 6724650"/>
              <a:gd name="connsiteY22" fmla="*/ 774700 h 3486150"/>
              <a:gd name="connsiteX23" fmla="*/ 1035050 w 6724650"/>
              <a:gd name="connsiteY23" fmla="*/ 774700 h 3486150"/>
              <a:gd name="connsiteX24" fmla="*/ 1022350 w 6724650"/>
              <a:gd name="connsiteY24" fmla="*/ 844550 h 3486150"/>
              <a:gd name="connsiteX25" fmla="*/ 1295400 w 6724650"/>
              <a:gd name="connsiteY25" fmla="*/ 850900 h 3486150"/>
              <a:gd name="connsiteX26" fmla="*/ 1295400 w 6724650"/>
              <a:gd name="connsiteY26" fmla="*/ 895350 h 3486150"/>
              <a:gd name="connsiteX27" fmla="*/ 1562100 w 6724650"/>
              <a:gd name="connsiteY27" fmla="*/ 914400 h 3486150"/>
              <a:gd name="connsiteX28" fmla="*/ 1568450 w 6724650"/>
              <a:gd name="connsiteY28" fmla="*/ 1028700 h 3486150"/>
              <a:gd name="connsiteX29" fmla="*/ 1612900 w 6724650"/>
              <a:gd name="connsiteY29" fmla="*/ 1041400 h 3486150"/>
              <a:gd name="connsiteX30" fmla="*/ 1593850 w 6724650"/>
              <a:gd name="connsiteY30" fmla="*/ 1092200 h 3486150"/>
              <a:gd name="connsiteX31" fmla="*/ 1727200 w 6724650"/>
              <a:gd name="connsiteY31" fmla="*/ 1092200 h 3486150"/>
              <a:gd name="connsiteX32" fmla="*/ 1714500 w 6724650"/>
              <a:gd name="connsiteY32" fmla="*/ 1143000 h 3486150"/>
              <a:gd name="connsiteX33" fmla="*/ 1752600 w 6724650"/>
              <a:gd name="connsiteY33" fmla="*/ 1143000 h 3486150"/>
              <a:gd name="connsiteX34" fmla="*/ 1752600 w 6724650"/>
              <a:gd name="connsiteY34" fmla="*/ 1212850 h 3486150"/>
              <a:gd name="connsiteX35" fmla="*/ 1835150 w 6724650"/>
              <a:gd name="connsiteY35" fmla="*/ 1219200 h 3486150"/>
              <a:gd name="connsiteX36" fmla="*/ 1822450 w 6724650"/>
              <a:gd name="connsiteY36" fmla="*/ 1276350 h 3486150"/>
              <a:gd name="connsiteX37" fmla="*/ 1917700 w 6724650"/>
              <a:gd name="connsiteY37" fmla="*/ 1289050 h 3486150"/>
              <a:gd name="connsiteX38" fmla="*/ 1917700 w 6724650"/>
              <a:gd name="connsiteY38" fmla="*/ 1339850 h 3486150"/>
              <a:gd name="connsiteX39" fmla="*/ 1987550 w 6724650"/>
              <a:gd name="connsiteY39" fmla="*/ 1339850 h 3486150"/>
              <a:gd name="connsiteX40" fmla="*/ 1981200 w 6724650"/>
              <a:gd name="connsiteY40" fmla="*/ 1409700 h 3486150"/>
              <a:gd name="connsiteX41" fmla="*/ 2286000 w 6724650"/>
              <a:gd name="connsiteY41" fmla="*/ 1416050 h 3486150"/>
              <a:gd name="connsiteX42" fmla="*/ 2273300 w 6724650"/>
              <a:gd name="connsiteY42" fmla="*/ 1466850 h 3486150"/>
              <a:gd name="connsiteX43" fmla="*/ 2425700 w 6724650"/>
              <a:gd name="connsiteY43" fmla="*/ 1473200 h 3486150"/>
              <a:gd name="connsiteX44" fmla="*/ 2419350 w 6724650"/>
              <a:gd name="connsiteY44" fmla="*/ 1536700 h 3486150"/>
              <a:gd name="connsiteX45" fmla="*/ 2457450 w 6724650"/>
              <a:gd name="connsiteY45" fmla="*/ 1530350 h 3486150"/>
              <a:gd name="connsiteX46" fmla="*/ 2451100 w 6724650"/>
              <a:gd name="connsiteY46" fmla="*/ 1593850 h 3486150"/>
              <a:gd name="connsiteX47" fmla="*/ 2520950 w 6724650"/>
              <a:gd name="connsiteY47" fmla="*/ 1612900 h 3486150"/>
              <a:gd name="connsiteX48" fmla="*/ 2514600 w 6724650"/>
              <a:gd name="connsiteY48" fmla="*/ 1727200 h 3486150"/>
              <a:gd name="connsiteX49" fmla="*/ 2597150 w 6724650"/>
              <a:gd name="connsiteY49" fmla="*/ 1720850 h 3486150"/>
              <a:gd name="connsiteX50" fmla="*/ 2578100 w 6724650"/>
              <a:gd name="connsiteY50" fmla="*/ 1790700 h 3486150"/>
              <a:gd name="connsiteX51" fmla="*/ 2946400 w 6724650"/>
              <a:gd name="connsiteY51" fmla="*/ 1803400 h 3486150"/>
              <a:gd name="connsiteX52" fmla="*/ 2933700 w 6724650"/>
              <a:gd name="connsiteY52" fmla="*/ 1854200 h 3486150"/>
              <a:gd name="connsiteX53" fmla="*/ 3136900 w 6724650"/>
              <a:gd name="connsiteY53" fmla="*/ 1854200 h 3486150"/>
              <a:gd name="connsiteX54" fmla="*/ 3136900 w 6724650"/>
              <a:gd name="connsiteY54" fmla="*/ 1917700 h 3486150"/>
              <a:gd name="connsiteX55" fmla="*/ 3181350 w 6724650"/>
              <a:gd name="connsiteY55" fmla="*/ 1917700 h 3486150"/>
              <a:gd name="connsiteX56" fmla="*/ 3181350 w 6724650"/>
              <a:gd name="connsiteY56" fmla="*/ 1987550 h 3486150"/>
              <a:gd name="connsiteX57" fmla="*/ 3219450 w 6724650"/>
              <a:gd name="connsiteY57" fmla="*/ 1987550 h 3486150"/>
              <a:gd name="connsiteX58" fmla="*/ 3206750 w 6724650"/>
              <a:gd name="connsiteY58" fmla="*/ 2038350 h 3486150"/>
              <a:gd name="connsiteX59" fmla="*/ 3295650 w 6724650"/>
              <a:gd name="connsiteY59" fmla="*/ 2051050 h 3486150"/>
              <a:gd name="connsiteX60" fmla="*/ 3289300 w 6724650"/>
              <a:gd name="connsiteY60" fmla="*/ 2114550 h 3486150"/>
              <a:gd name="connsiteX61" fmla="*/ 4102100 w 6724650"/>
              <a:gd name="connsiteY61" fmla="*/ 2120900 h 3486150"/>
              <a:gd name="connsiteX62" fmla="*/ 4108450 w 6724650"/>
              <a:gd name="connsiteY62" fmla="*/ 2184400 h 3486150"/>
              <a:gd name="connsiteX63" fmla="*/ 4451350 w 6724650"/>
              <a:gd name="connsiteY63" fmla="*/ 2171700 h 3486150"/>
              <a:gd name="connsiteX64" fmla="*/ 4438650 w 6724650"/>
              <a:gd name="connsiteY64" fmla="*/ 2273300 h 3486150"/>
              <a:gd name="connsiteX65" fmla="*/ 4533900 w 6724650"/>
              <a:gd name="connsiteY65" fmla="*/ 2273300 h 3486150"/>
              <a:gd name="connsiteX66" fmla="*/ 4533900 w 6724650"/>
              <a:gd name="connsiteY66" fmla="*/ 2362200 h 3486150"/>
              <a:gd name="connsiteX67" fmla="*/ 4997450 w 6724650"/>
              <a:gd name="connsiteY67" fmla="*/ 2362200 h 3486150"/>
              <a:gd name="connsiteX68" fmla="*/ 4991100 w 6724650"/>
              <a:gd name="connsiteY68" fmla="*/ 2463800 h 3486150"/>
              <a:gd name="connsiteX69" fmla="*/ 5041900 w 6724650"/>
              <a:gd name="connsiteY69" fmla="*/ 2470150 h 3486150"/>
              <a:gd name="connsiteX70" fmla="*/ 5029200 w 6724650"/>
              <a:gd name="connsiteY70" fmla="*/ 2546350 h 3486150"/>
              <a:gd name="connsiteX71" fmla="*/ 5105400 w 6724650"/>
              <a:gd name="connsiteY71" fmla="*/ 2552700 h 3486150"/>
              <a:gd name="connsiteX72" fmla="*/ 5099050 w 6724650"/>
              <a:gd name="connsiteY72" fmla="*/ 2679700 h 3486150"/>
              <a:gd name="connsiteX73" fmla="*/ 5454650 w 6724650"/>
              <a:gd name="connsiteY73" fmla="*/ 2692400 h 3486150"/>
              <a:gd name="connsiteX74" fmla="*/ 5448300 w 6724650"/>
              <a:gd name="connsiteY74" fmla="*/ 2800350 h 3486150"/>
              <a:gd name="connsiteX75" fmla="*/ 6070600 w 6724650"/>
              <a:gd name="connsiteY75" fmla="*/ 2800350 h 3486150"/>
              <a:gd name="connsiteX76" fmla="*/ 6064250 w 6724650"/>
              <a:gd name="connsiteY76" fmla="*/ 2971800 h 3486150"/>
              <a:gd name="connsiteX77" fmla="*/ 6724650 w 6724650"/>
              <a:gd name="connsiteY77" fmla="*/ 2965450 h 3486150"/>
              <a:gd name="connsiteX78" fmla="*/ 6718300 w 6724650"/>
              <a:gd name="connsiteY78" fmla="*/ 3486150 h 3486150"/>
              <a:gd name="connsiteX0" fmla="*/ 0 w 6724650"/>
              <a:gd name="connsiteY0" fmla="*/ 0 h 3486150"/>
              <a:gd name="connsiteX1" fmla="*/ 419100 w 6724650"/>
              <a:gd name="connsiteY1" fmla="*/ 25400 h 3486150"/>
              <a:gd name="connsiteX2" fmla="*/ 412750 w 6724650"/>
              <a:gd name="connsiteY2" fmla="*/ 82550 h 3486150"/>
              <a:gd name="connsiteX3" fmla="*/ 488950 w 6724650"/>
              <a:gd name="connsiteY3" fmla="*/ 82550 h 3486150"/>
              <a:gd name="connsiteX4" fmla="*/ 488950 w 6724650"/>
              <a:gd name="connsiteY4" fmla="*/ 127000 h 3486150"/>
              <a:gd name="connsiteX5" fmla="*/ 520700 w 6724650"/>
              <a:gd name="connsiteY5" fmla="*/ 127000 h 3486150"/>
              <a:gd name="connsiteX6" fmla="*/ 501650 w 6724650"/>
              <a:gd name="connsiteY6" fmla="*/ 190500 h 3486150"/>
              <a:gd name="connsiteX7" fmla="*/ 603250 w 6724650"/>
              <a:gd name="connsiteY7" fmla="*/ 196850 h 3486150"/>
              <a:gd name="connsiteX8" fmla="*/ 603250 w 6724650"/>
              <a:gd name="connsiteY8" fmla="*/ 260350 h 3486150"/>
              <a:gd name="connsiteX9" fmla="*/ 635000 w 6724650"/>
              <a:gd name="connsiteY9" fmla="*/ 273050 h 3486150"/>
              <a:gd name="connsiteX10" fmla="*/ 641350 w 6724650"/>
              <a:gd name="connsiteY10" fmla="*/ 393700 h 3486150"/>
              <a:gd name="connsiteX11" fmla="*/ 666750 w 6724650"/>
              <a:gd name="connsiteY11" fmla="*/ 393700 h 3486150"/>
              <a:gd name="connsiteX12" fmla="*/ 660400 w 6724650"/>
              <a:gd name="connsiteY12" fmla="*/ 457200 h 3486150"/>
              <a:gd name="connsiteX13" fmla="*/ 774700 w 6724650"/>
              <a:gd name="connsiteY13" fmla="*/ 457200 h 3486150"/>
              <a:gd name="connsiteX14" fmla="*/ 812800 w 6724650"/>
              <a:gd name="connsiteY14" fmla="*/ 527050 h 3486150"/>
              <a:gd name="connsiteX15" fmla="*/ 869950 w 6724650"/>
              <a:gd name="connsiteY15" fmla="*/ 527050 h 3486150"/>
              <a:gd name="connsiteX16" fmla="*/ 863600 w 6724650"/>
              <a:gd name="connsiteY16" fmla="*/ 577850 h 3486150"/>
              <a:gd name="connsiteX17" fmla="*/ 914400 w 6724650"/>
              <a:gd name="connsiteY17" fmla="*/ 577850 h 3486150"/>
              <a:gd name="connsiteX18" fmla="*/ 889000 w 6724650"/>
              <a:gd name="connsiteY18" fmla="*/ 647700 h 3486150"/>
              <a:gd name="connsiteX19" fmla="*/ 958850 w 6724650"/>
              <a:gd name="connsiteY19" fmla="*/ 647700 h 3486150"/>
              <a:gd name="connsiteX20" fmla="*/ 946150 w 6724650"/>
              <a:gd name="connsiteY20" fmla="*/ 711200 h 3486150"/>
              <a:gd name="connsiteX21" fmla="*/ 1009650 w 6724650"/>
              <a:gd name="connsiteY21" fmla="*/ 717550 h 3486150"/>
              <a:gd name="connsiteX22" fmla="*/ 1003300 w 6724650"/>
              <a:gd name="connsiteY22" fmla="*/ 774700 h 3486150"/>
              <a:gd name="connsiteX23" fmla="*/ 1035050 w 6724650"/>
              <a:gd name="connsiteY23" fmla="*/ 774700 h 3486150"/>
              <a:gd name="connsiteX24" fmla="*/ 1022350 w 6724650"/>
              <a:gd name="connsiteY24" fmla="*/ 844550 h 3486150"/>
              <a:gd name="connsiteX25" fmla="*/ 1295400 w 6724650"/>
              <a:gd name="connsiteY25" fmla="*/ 850900 h 3486150"/>
              <a:gd name="connsiteX26" fmla="*/ 1295400 w 6724650"/>
              <a:gd name="connsiteY26" fmla="*/ 895350 h 3486150"/>
              <a:gd name="connsiteX27" fmla="*/ 1562100 w 6724650"/>
              <a:gd name="connsiteY27" fmla="*/ 914400 h 3486150"/>
              <a:gd name="connsiteX28" fmla="*/ 1568450 w 6724650"/>
              <a:gd name="connsiteY28" fmla="*/ 1028700 h 3486150"/>
              <a:gd name="connsiteX29" fmla="*/ 1612900 w 6724650"/>
              <a:gd name="connsiteY29" fmla="*/ 1041400 h 3486150"/>
              <a:gd name="connsiteX30" fmla="*/ 1593850 w 6724650"/>
              <a:gd name="connsiteY30" fmla="*/ 1092200 h 3486150"/>
              <a:gd name="connsiteX31" fmla="*/ 1727200 w 6724650"/>
              <a:gd name="connsiteY31" fmla="*/ 1092200 h 3486150"/>
              <a:gd name="connsiteX32" fmla="*/ 1714500 w 6724650"/>
              <a:gd name="connsiteY32" fmla="*/ 1143000 h 3486150"/>
              <a:gd name="connsiteX33" fmla="*/ 1752600 w 6724650"/>
              <a:gd name="connsiteY33" fmla="*/ 1143000 h 3486150"/>
              <a:gd name="connsiteX34" fmla="*/ 1752600 w 6724650"/>
              <a:gd name="connsiteY34" fmla="*/ 1212850 h 3486150"/>
              <a:gd name="connsiteX35" fmla="*/ 1835150 w 6724650"/>
              <a:gd name="connsiteY35" fmla="*/ 1219200 h 3486150"/>
              <a:gd name="connsiteX36" fmla="*/ 1822450 w 6724650"/>
              <a:gd name="connsiteY36" fmla="*/ 1276350 h 3486150"/>
              <a:gd name="connsiteX37" fmla="*/ 1917700 w 6724650"/>
              <a:gd name="connsiteY37" fmla="*/ 1289050 h 3486150"/>
              <a:gd name="connsiteX38" fmla="*/ 1917700 w 6724650"/>
              <a:gd name="connsiteY38" fmla="*/ 1339850 h 3486150"/>
              <a:gd name="connsiteX39" fmla="*/ 1987550 w 6724650"/>
              <a:gd name="connsiteY39" fmla="*/ 1339850 h 3486150"/>
              <a:gd name="connsiteX40" fmla="*/ 1981200 w 6724650"/>
              <a:gd name="connsiteY40" fmla="*/ 1409700 h 3486150"/>
              <a:gd name="connsiteX41" fmla="*/ 2286000 w 6724650"/>
              <a:gd name="connsiteY41" fmla="*/ 1416050 h 3486150"/>
              <a:gd name="connsiteX42" fmla="*/ 2273300 w 6724650"/>
              <a:gd name="connsiteY42" fmla="*/ 1466850 h 3486150"/>
              <a:gd name="connsiteX43" fmla="*/ 2425700 w 6724650"/>
              <a:gd name="connsiteY43" fmla="*/ 1473200 h 3486150"/>
              <a:gd name="connsiteX44" fmla="*/ 2419350 w 6724650"/>
              <a:gd name="connsiteY44" fmla="*/ 1536700 h 3486150"/>
              <a:gd name="connsiteX45" fmla="*/ 2457450 w 6724650"/>
              <a:gd name="connsiteY45" fmla="*/ 1530350 h 3486150"/>
              <a:gd name="connsiteX46" fmla="*/ 2451100 w 6724650"/>
              <a:gd name="connsiteY46" fmla="*/ 1593850 h 3486150"/>
              <a:gd name="connsiteX47" fmla="*/ 2520950 w 6724650"/>
              <a:gd name="connsiteY47" fmla="*/ 1612900 h 3486150"/>
              <a:gd name="connsiteX48" fmla="*/ 2514600 w 6724650"/>
              <a:gd name="connsiteY48" fmla="*/ 1727200 h 3486150"/>
              <a:gd name="connsiteX49" fmla="*/ 2597150 w 6724650"/>
              <a:gd name="connsiteY49" fmla="*/ 1720850 h 3486150"/>
              <a:gd name="connsiteX50" fmla="*/ 2578100 w 6724650"/>
              <a:gd name="connsiteY50" fmla="*/ 1790700 h 3486150"/>
              <a:gd name="connsiteX51" fmla="*/ 2946400 w 6724650"/>
              <a:gd name="connsiteY51" fmla="*/ 1803400 h 3486150"/>
              <a:gd name="connsiteX52" fmla="*/ 2933700 w 6724650"/>
              <a:gd name="connsiteY52" fmla="*/ 1854200 h 3486150"/>
              <a:gd name="connsiteX53" fmla="*/ 3136900 w 6724650"/>
              <a:gd name="connsiteY53" fmla="*/ 1854200 h 3486150"/>
              <a:gd name="connsiteX54" fmla="*/ 3136900 w 6724650"/>
              <a:gd name="connsiteY54" fmla="*/ 1917700 h 3486150"/>
              <a:gd name="connsiteX55" fmla="*/ 3181350 w 6724650"/>
              <a:gd name="connsiteY55" fmla="*/ 1917700 h 3486150"/>
              <a:gd name="connsiteX56" fmla="*/ 3181350 w 6724650"/>
              <a:gd name="connsiteY56" fmla="*/ 1987550 h 3486150"/>
              <a:gd name="connsiteX57" fmla="*/ 3219450 w 6724650"/>
              <a:gd name="connsiteY57" fmla="*/ 1987550 h 3486150"/>
              <a:gd name="connsiteX58" fmla="*/ 3206750 w 6724650"/>
              <a:gd name="connsiteY58" fmla="*/ 2038350 h 3486150"/>
              <a:gd name="connsiteX59" fmla="*/ 3295650 w 6724650"/>
              <a:gd name="connsiteY59" fmla="*/ 2051050 h 3486150"/>
              <a:gd name="connsiteX60" fmla="*/ 3289300 w 6724650"/>
              <a:gd name="connsiteY60" fmla="*/ 2114550 h 3486150"/>
              <a:gd name="connsiteX61" fmla="*/ 4102100 w 6724650"/>
              <a:gd name="connsiteY61" fmla="*/ 2120900 h 3486150"/>
              <a:gd name="connsiteX62" fmla="*/ 4108450 w 6724650"/>
              <a:gd name="connsiteY62" fmla="*/ 2184400 h 3486150"/>
              <a:gd name="connsiteX63" fmla="*/ 4451350 w 6724650"/>
              <a:gd name="connsiteY63" fmla="*/ 2171700 h 3486150"/>
              <a:gd name="connsiteX64" fmla="*/ 4438650 w 6724650"/>
              <a:gd name="connsiteY64" fmla="*/ 2273300 h 3486150"/>
              <a:gd name="connsiteX65" fmla="*/ 4533900 w 6724650"/>
              <a:gd name="connsiteY65" fmla="*/ 2273300 h 3486150"/>
              <a:gd name="connsiteX66" fmla="*/ 4533900 w 6724650"/>
              <a:gd name="connsiteY66" fmla="*/ 2362200 h 3486150"/>
              <a:gd name="connsiteX67" fmla="*/ 4997450 w 6724650"/>
              <a:gd name="connsiteY67" fmla="*/ 2362200 h 3486150"/>
              <a:gd name="connsiteX68" fmla="*/ 4991100 w 6724650"/>
              <a:gd name="connsiteY68" fmla="*/ 2463800 h 3486150"/>
              <a:gd name="connsiteX69" fmla="*/ 5041900 w 6724650"/>
              <a:gd name="connsiteY69" fmla="*/ 2470150 h 3486150"/>
              <a:gd name="connsiteX70" fmla="*/ 5029200 w 6724650"/>
              <a:gd name="connsiteY70" fmla="*/ 2546350 h 3486150"/>
              <a:gd name="connsiteX71" fmla="*/ 5105400 w 6724650"/>
              <a:gd name="connsiteY71" fmla="*/ 2552700 h 3486150"/>
              <a:gd name="connsiteX72" fmla="*/ 5099050 w 6724650"/>
              <a:gd name="connsiteY72" fmla="*/ 2679700 h 3486150"/>
              <a:gd name="connsiteX73" fmla="*/ 5454650 w 6724650"/>
              <a:gd name="connsiteY73" fmla="*/ 2692400 h 3486150"/>
              <a:gd name="connsiteX74" fmla="*/ 5448300 w 6724650"/>
              <a:gd name="connsiteY74" fmla="*/ 2800350 h 3486150"/>
              <a:gd name="connsiteX75" fmla="*/ 6070600 w 6724650"/>
              <a:gd name="connsiteY75" fmla="*/ 2800350 h 3486150"/>
              <a:gd name="connsiteX76" fmla="*/ 6064250 w 6724650"/>
              <a:gd name="connsiteY76" fmla="*/ 2971800 h 3486150"/>
              <a:gd name="connsiteX77" fmla="*/ 6724650 w 6724650"/>
              <a:gd name="connsiteY77" fmla="*/ 2965450 h 3486150"/>
              <a:gd name="connsiteX78" fmla="*/ 6718300 w 6724650"/>
              <a:gd name="connsiteY78" fmla="*/ 3486150 h 3486150"/>
              <a:gd name="connsiteX0" fmla="*/ 0 w 6724650"/>
              <a:gd name="connsiteY0" fmla="*/ 0 h 3505200"/>
              <a:gd name="connsiteX1" fmla="*/ 419100 w 6724650"/>
              <a:gd name="connsiteY1" fmla="*/ 25400 h 3505200"/>
              <a:gd name="connsiteX2" fmla="*/ 412750 w 6724650"/>
              <a:gd name="connsiteY2" fmla="*/ 82550 h 3505200"/>
              <a:gd name="connsiteX3" fmla="*/ 488950 w 6724650"/>
              <a:gd name="connsiteY3" fmla="*/ 82550 h 3505200"/>
              <a:gd name="connsiteX4" fmla="*/ 488950 w 6724650"/>
              <a:gd name="connsiteY4" fmla="*/ 127000 h 3505200"/>
              <a:gd name="connsiteX5" fmla="*/ 520700 w 6724650"/>
              <a:gd name="connsiteY5" fmla="*/ 127000 h 3505200"/>
              <a:gd name="connsiteX6" fmla="*/ 501650 w 6724650"/>
              <a:gd name="connsiteY6" fmla="*/ 190500 h 3505200"/>
              <a:gd name="connsiteX7" fmla="*/ 603250 w 6724650"/>
              <a:gd name="connsiteY7" fmla="*/ 196850 h 3505200"/>
              <a:gd name="connsiteX8" fmla="*/ 603250 w 6724650"/>
              <a:gd name="connsiteY8" fmla="*/ 260350 h 3505200"/>
              <a:gd name="connsiteX9" fmla="*/ 635000 w 6724650"/>
              <a:gd name="connsiteY9" fmla="*/ 273050 h 3505200"/>
              <a:gd name="connsiteX10" fmla="*/ 641350 w 6724650"/>
              <a:gd name="connsiteY10" fmla="*/ 393700 h 3505200"/>
              <a:gd name="connsiteX11" fmla="*/ 666750 w 6724650"/>
              <a:gd name="connsiteY11" fmla="*/ 393700 h 3505200"/>
              <a:gd name="connsiteX12" fmla="*/ 660400 w 6724650"/>
              <a:gd name="connsiteY12" fmla="*/ 457200 h 3505200"/>
              <a:gd name="connsiteX13" fmla="*/ 774700 w 6724650"/>
              <a:gd name="connsiteY13" fmla="*/ 457200 h 3505200"/>
              <a:gd name="connsiteX14" fmla="*/ 812800 w 6724650"/>
              <a:gd name="connsiteY14" fmla="*/ 527050 h 3505200"/>
              <a:gd name="connsiteX15" fmla="*/ 869950 w 6724650"/>
              <a:gd name="connsiteY15" fmla="*/ 527050 h 3505200"/>
              <a:gd name="connsiteX16" fmla="*/ 863600 w 6724650"/>
              <a:gd name="connsiteY16" fmla="*/ 577850 h 3505200"/>
              <a:gd name="connsiteX17" fmla="*/ 914400 w 6724650"/>
              <a:gd name="connsiteY17" fmla="*/ 577850 h 3505200"/>
              <a:gd name="connsiteX18" fmla="*/ 889000 w 6724650"/>
              <a:gd name="connsiteY18" fmla="*/ 647700 h 3505200"/>
              <a:gd name="connsiteX19" fmla="*/ 958850 w 6724650"/>
              <a:gd name="connsiteY19" fmla="*/ 647700 h 3505200"/>
              <a:gd name="connsiteX20" fmla="*/ 946150 w 6724650"/>
              <a:gd name="connsiteY20" fmla="*/ 711200 h 3505200"/>
              <a:gd name="connsiteX21" fmla="*/ 1009650 w 6724650"/>
              <a:gd name="connsiteY21" fmla="*/ 717550 h 3505200"/>
              <a:gd name="connsiteX22" fmla="*/ 1003300 w 6724650"/>
              <a:gd name="connsiteY22" fmla="*/ 774700 h 3505200"/>
              <a:gd name="connsiteX23" fmla="*/ 1035050 w 6724650"/>
              <a:gd name="connsiteY23" fmla="*/ 774700 h 3505200"/>
              <a:gd name="connsiteX24" fmla="*/ 1022350 w 6724650"/>
              <a:gd name="connsiteY24" fmla="*/ 844550 h 3505200"/>
              <a:gd name="connsiteX25" fmla="*/ 1295400 w 6724650"/>
              <a:gd name="connsiteY25" fmla="*/ 850900 h 3505200"/>
              <a:gd name="connsiteX26" fmla="*/ 1295400 w 6724650"/>
              <a:gd name="connsiteY26" fmla="*/ 895350 h 3505200"/>
              <a:gd name="connsiteX27" fmla="*/ 1562100 w 6724650"/>
              <a:gd name="connsiteY27" fmla="*/ 914400 h 3505200"/>
              <a:gd name="connsiteX28" fmla="*/ 1568450 w 6724650"/>
              <a:gd name="connsiteY28" fmla="*/ 1028700 h 3505200"/>
              <a:gd name="connsiteX29" fmla="*/ 1612900 w 6724650"/>
              <a:gd name="connsiteY29" fmla="*/ 1041400 h 3505200"/>
              <a:gd name="connsiteX30" fmla="*/ 1593850 w 6724650"/>
              <a:gd name="connsiteY30" fmla="*/ 1092200 h 3505200"/>
              <a:gd name="connsiteX31" fmla="*/ 1727200 w 6724650"/>
              <a:gd name="connsiteY31" fmla="*/ 1092200 h 3505200"/>
              <a:gd name="connsiteX32" fmla="*/ 1714500 w 6724650"/>
              <a:gd name="connsiteY32" fmla="*/ 1143000 h 3505200"/>
              <a:gd name="connsiteX33" fmla="*/ 1752600 w 6724650"/>
              <a:gd name="connsiteY33" fmla="*/ 1143000 h 3505200"/>
              <a:gd name="connsiteX34" fmla="*/ 1752600 w 6724650"/>
              <a:gd name="connsiteY34" fmla="*/ 1212850 h 3505200"/>
              <a:gd name="connsiteX35" fmla="*/ 1835150 w 6724650"/>
              <a:gd name="connsiteY35" fmla="*/ 1219200 h 3505200"/>
              <a:gd name="connsiteX36" fmla="*/ 1822450 w 6724650"/>
              <a:gd name="connsiteY36" fmla="*/ 1276350 h 3505200"/>
              <a:gd name="connsiteX37" fmla="*/ 1917700 w 6724650"/>
              <a:gd name="connsiteY37" fmla="*/ 1289050 h 3505200"/>
              <a:gd name="connsiteX38" fmla="*/ 1917700 w 6724650"/>
              <a:gd name="connsiteY38" fmla="*/ 1339850 h 3505200"/>
              <a:gd name="connsiteX39" fmla="*/ 1987550 w 6724650"/>
              <a:gd name="connsiteY39" fmla="*/ 1339850 h 3505200"/>
              <a:gd name="connsiteX40" fmla="*/ 1981200 w 6724650"/>
              <a:gd name="connsiteY40" fmla="*/ 1409700 h 3505200"/>
              <a:gd name="connsiteX41" fmla="*/ 2286000 w 6724650"/>
              <a:gd name="connsiteY41" fmla="*/ 1416050 h 3505200"/>
              <a:gd name="connsiteX42" fmla="*/ 2273300 w 6724650"/>
              <a:gd name="connsiteY42" fmla="*/ 1466850 h 3505200"/>
              <a:gd name="connsiteX43" fmla="*/ 2425700 w 6724650"/>
              <a:gd name="connsiteY43" fmla="*/ 1473200 h 3505200"/>
              <a:gd name="connsiteX44" fmla="*/ 2419350 w 6724650"/>
              <a:gd name="connsiteY44" fmla="*/ 1536700 h 3505200"/>
              <a:gd name="connsiteX45" fmla="*/ 2457450 w 6724650"/>
              <a:gd name="connsiteY45" fmla="*/ 1530350 h 3505200"/>
              <a:gd name="connsiteX46" fmla="*/ 2451100 w 6724650"/>
              <a:gd name="connsiteY46" fmla="*/ 1593850 h 3505200"/>
              <a:gd name="connsiteX47" fmla="*/ 2520950 w 6724650"/>
              <a:gd name="connsiteY47" fmla="*/ 1612900 h 3505200"/>
              <a:gd name="connsiteX48" fmla="*/ 2514600 w 6724650"/>
              <a:gd name="connsiteY48" fmla="*/ 1727200 h 3505200"/>
              <a:gd name="connsiteX49" fmla="*/ 2597150 w 6724650"/>
              <a:gd name="connsiteY49" fmla="*/ 1720850 h 3505200"/>
              <a:gd name="connsiteX50" fmla="*/ 2578100 w 6724650"/>
              <a:gd name="connsiteY50" fmla="*/ 1790700 h 3505200"/>
              <a:gd name="connsiteX51" fmla="*/ 2946400 w 6724650"/>
              <a:gd name="connsiteY51" fmla="*/ 1803400 h 3505200"/>
              <a:gd name="connsiteX52" fmla="*/ 2933700 w 6724650"/>
              <a:gd name="connsiteY52" fmla="*/ 1854200 h 3505200"/>
              <a:gd name="connsiteX53" fmla="*/ 3136900 w 6724650"/>
              <a:gd name="connsiteY53" fmla="*/ 1854200 h 3505200"/>
              <a:gd name="connsiteX54" fmla="*/ 3136900 w 6724650"/>
              <a:gd name="connsiteY54" fmla="*/ 1917700 h 3505200"/>
              <a:gd name="connsiteX55" fmla="*/ 3181350 w 6724650"/>
              <a:gd name="connsiteY55" fmla="*/ 1917700 h 3505200"/>
              <a:gd name="connsiteX56" fmla="*/ 3181350 w 6724650"/>
              <a:gd name="connsiteY56" fmla="*/ 1987550 h 3505200"/>
              <a:gd name="connsiteX57" fmla="*/ 3219450 w 6724650"/>
              <a:gd name="connsiteY57" fmla="*/ 1987550 h 3505200"/>
              <a:gd name="connsiteX58" fmla="*/ 3206750 w 6724650"/>
              <a:gd name="connsiteY58" fmla="*/ 2038350 h 3505200"/>
              <a:gd name="connsiteX59" fmla="*/ 3295650 w 6724650"/>
              <a:gd name="connsiteY59" fmla="*/ 2051050 h 3505200"/>
              <a:gd name="connsiteX60" fmla="*/ 3289300 w 6724650"/>
              <a:gd name="connsiteY60" fmla="*/ 2114550 h 3505200"/>
              <a:gd name="connsiteX61" fmla="*/ 4102100 w 6724650"/>
              <a:gd name="connsiteY61" fmla="*/ 2120900 h 3505200"/>
              <a:gd name="connsiteX62" fmla="*/ 4108450 w 6724650"/>
              <a:gd name="connsiteY62" fmla="*/ 2184400 h 3505200"/>
              <a:gd name="connsiteX63" fmla="*/ 4451350 w 6724650"/>
              <a:gd name="connsiteY63" fmla="*/ 2171700 h 3505200"/>
              <a:gd name="connsiteX64" fmla="*/ 4438650 w 6724650"/>
              <a:gd name="connsiteY64" fmla="*/ 2273300 h 3505200"/>
              <a:gd name="connsiteX65" fmla="*/ 4533900 w 6724650"/>
              <a:gd name="connsiteY65" fmla="*/ 2273300 h 3505200"/>
              <a:gd name="connsiteX66" fmla="*/ 4533900 w 6724650"/>
              <a:gd name="connsiteY66" fmla="*/ 2362200 h 3505200"/>
              <a:gd name="connsiteX67" fmla="*/ 4997450 w 6724650"/>
              <a:gd name="connsiteY67" fmla="*/ 2362200 h 3505200"/>
              <a:gd name="connsiteX68" fmla="*/ 4991100 w 6724650"/>
              <a:gd name="connsiteY68" fmla="*/ 2463800 h 3505200"/>
              <a:gd name="connsiteX69" fmla="*/ 5041900 w 6724650"/>
              <a:gd name="connsiteY69" fmla="*/ 2470150 h 3505200"/>
              <a:gd name="connsiteX70" fmla="*/ 5029200 w 6724650"/>
              <a:gd name="connsiteY70" fmla="*/ 2546350 h 3505200"/>
              <a:gd name="connsiteX71" fmla="*/ 5105400 w 6724650"/>
              <a:gd name="connsiteY71" fmla="*/ 2552700 h 3505200"/>
              <a:gd name="connsiteX72" fmla="*/ 5099050 w 6724650"/>
              <a:gd name="connsiteY72" fmla="*/ 2679700 h 3505200"/>
              <a:gd name="connsiteX73" fmla="*/ 5454650 w 6724650"/>
              <a:gd name="connsiteY73" fmla="*/ 2692400 h 3505200"/>
              <a:gd name="connsiteX74" fmla="*/ 5448300 w 6724650"/>
              <a:gd name="connsiteY74" fmla="*/ 2800350 h 3505200"/>
              <a:gd name="connsiteX75" fmla="*/ 6070600 w 6724650"/>
              <a:gd name="connsiteY75" fmla="*/ 2800350 h 3505200"/>
              <a:gd name="connsiteX76" fmla="*/ 6064250 w 6724650"/>
              <a:gd name="connsiteY76" fmla="*/ 2971800 h 3505200"/>
              <a:gd name="connsiteX77" fmla="*/ 6724650 w 6724650"/>
              <a:gd name="connsiteY77" fmla="*/ 2965450 h 3505200"/>
              <a:gd name="connsiteX78" fmla="*/ 6706393 w 6724650"/>
              <a:gd name="connsiteY78" fmla="*/ 3505200 h 3505200"/>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25700 w 6725621"/>
              <a:gd name="connsiteY43" fmla="*/ 1473200 h 3509962"/>
              <a:gd name="connsiteX44" fmla="*/ 2419350 w 6725621"/>
              <a:gd name="connsiteY44" fmla="*/ 1536700 h 3509962"/>
              <a:gd name="connsiteX45" fmla="*/ 2457450 w 6725621"/>
              <a:gd name="connsiteY45" fmla="*/ 1530350 h 3509962"/>
              <a:gd name="connsiteX46" fmla="*/ 2451100 w 6725621"/>
              <a:gd name="connsiteY46" fmla="*/ 1593850 h 3509962"/>
              <a:gd name="connsiteX47" fmla="*/ 2520950 w 6725621"/>
              <a:gd name="connsiteY47" fmla="*/ 1612900 h 3509962"/>
              <a:gd name="connsiteX48" fmla="*/ 2514600 w 6725621"/>
              <a:gd name="connsiteY48" fmla="*/ 1727200 h 3509962"/>
              <a:gd name="connsiteX49" fmla="*/ 2597150 w 6725621"/>
              <a:gd name="connsiteY49" fmla="*/ 1720850 h 3509962"/>
              <a:gd name="connsiteX50" fmla="*/ 2578100 w 6725621"/>
              <a:gd name="connsiteY50" fmla="*/ 1790700 h 3509962"/>
              <a:gd name="connsiteX51" fmla="*/ 2946400 w 6725621"/>
              <a:gd name="connsiteY51" fmla="*/ 1803400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9450 w 6725621"/>
              <a:gd name="connsiteY57" fmla="*/ 1987550 h 3509962"/>
              <a:gd name="connsiteX58" fmla="*/ 3206750 w 6725621"/>
              <a:gd name="connsiteY58" fmla="*/ 2038350 h 3509962"/>
              <a:gd name="connsiteX59" fmla="*/ 3295650 w 6725621"/>
              <a:gd name="connsiteY59" fmla="*/ 2051050 h 3509962"/>
              <a:gd name="connsiteX60" fmla="*/ 3289300 w 6725621"/>
              <a:gd name="connsiteY60" fmla="*/ 2114550 h 3509962"/>
              <a:gd name="connsiteX61" fmla="*/ 4102100 w 6725621"/>
              <a:gd name="connsiteY61" fmla="*/ 2120900 h 3509962"/>
              <a:gd name="connsiteX62" fmla="*/ 4108450 w 6725621"/>
              <a:gd name="connsiteY62" fmla="*/ 2184400 h 3509962"/>
              <a:gd name="connsiteX63" fmla="*/ 4451350 w 6725621"/>
              <a:gd name="connsiteY63" fmla="*/ 2171700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70150 h 3509962"/>
              <a:gd name="connsiteX70" fmla="*/ 5029200 w 6725621"/>
              <a:gd name="connsiteY70" fmla="*/ 2546350 h 3509962"/>
              <a:gd name="connsiteX71" fmla="*/ 5105400 w 6725621"/>
              <a:gd name="connsiteY71" fmla="*/ 2552700 h 3509962"/>
              <a:gd name="connsiteX72" fmla="*/ 5099050 w 6725621"/>
              <a:gd name="connsiteY72" fmla="*/ 2679700 h 3509962"/>
              <a:gd name="connsiteX73" fmla="*/ 5454650 w 6725621"/>
              <a:gd name="connsiteY73" fmla="*/ 2692400 h 3509962"/>
              <a:gd name="connsiteX74" fmla="*/ 5448300 w 6725621"/>
              <a:gd name="connsiteY74" fmla="*/ 2800350 h 3509962"/>
              <a:gd name="connsiteX75" fmla="*/ 6070600 w 6725621"/>
              <a:gd name="connsiteY75" fmla="*/ 2800350 h 3509962"/>
              <a:gd name="connsiteX76" fmla="*/ 6064250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25700 w 6725621"/>
              <a:gd name="connsiteY43" fmla="*/ 1473200 h 3509962"/>
              <a:gd name="connsiteX44" fmla="*/ 2419350 w 6725621"/>
              <a:gd name="connsiteY44" fmla="*/ 1536700 h 3509962"/>
              <a:gd name="connsiteX45" fmla="*/ 2457450 w 6725621"/>
              <a:gd name="connsiteY45" fmla="*/ 1530350 h 3509962"/>
              <a:gd name="connsiteX46" fmla="*/ 2451100 w 6725621"/>
              <a:gd name="connsiteY46" fmla="*/ 1593850 h 3509962"/>
              <a:gd name="connsiteX47" fmla="*/ 2520950 w 6725621"/>
              <a:gd name="connsiteY47" fmla="*/ 1612900 h 3509962"/>
              <a:gd name="connsiteX48" fmla="*/ 2514600 w 6725621"/>
              <a:gd name="connsiteY48" fmla="*/ 1727200 h 3509962"/>
              <a:gd name="connsiteX49" fmla="*/ 2597150 w 6725621"/>
              <a:gd name="connsiteY49" fmla="*/ 1720850 h 3509962"/>
              <a:gd name="connsiteX50" fmla="*/ 2578100 w 6725621"/>
              <a:gd name="connsiteY50" fmla="*/ 1790700 h 3509962"/>
              <a:gd name="connsiteX51" fmla="*/ 2946400 w 6725621"/>
              <a:gd name="connsiteY51" fmla="*/ 1803400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9450 w 6725621"/>
              <a:gd name="connsiteY57" fmla="*/ 1987550 h 3509962"/>
              <a:gd name="connsiteX58" fmla="*/ 3206750 w 6725621"/>
              <a:gd name="connsiteY58" fmla="*/ 2038350 h 3509962"/>
              <a:gd name="connsiteX59" fmla="*/ 3295650 w 6725621"/>
              <a:gd name="connsiteY59" fmla="*/ 2051050 h 3509962"/>
              <a:gd name="connsiteX60" fmla="*/ 3289300 w 6725621"/>
              <a:gd name="connsiteY60" fmla="*/ 2114550 h 3509962"/>
              <a:gd name="connsiteX61" fmla="*/ 4102100 w 6725621"/>
              <a:gd name="connsiteY61" fmla="*/ 2120900 h 3509962"/>
              <a:gd name="connsiteX62" fmla="*/ 4108450 w 6725621"/>
              <a:gd name="connsiteY62" fmla="*/ 2184400 h 3509962"/>
              <a:gd name="connsiteX63" fmla="*/ 4451350 w 6725621"/>
              <a:gd name="connsiteY63" fmla="*/ 2171700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70150 h 3509962"/>
              <a:gd name="connsiteX70" fmla="*/ 5029200 w 6725621"/>
              <a:gd name="connsiteY70" fmla="*/ 2546350 h 3509962"/>
              <a:gd name="connsiteX71" fmla="*/ 5105400 w 6725621"/>
              <a:gd name="connsiteY71" fmla="*/ 2552700 h 3509962"/>
              <a:gd name="connsiteX72" fmla="*/ 5099050 w 6725621"/>
              <a:gd name="connsiteY72" fmla="*/ 2679700 h 3509962"/>
              <a:gd name="connsiteX73" fmla="*/ 5454650 w 6725621"/>
              <a:gd name="connsiteY73" fmla="*/ 2692400 h 3509962"/>
              <a:gd name="connsiteX74" fmla="*/ 5448300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25700 w 6725621"/>
              <a:gd name="connsiteY43" fmla="*/ 1473200 h 3509962"/>
              <a:gd name="connsiteX44" fmla="*/ 2419350 w 6725621"/>
              <a:gd name="connsiteY44" fmla="*/ 1536700 h 3509962"/>
              <a:gd name="connsiteX45" fmla="*/ 2457450 w 6725621"/>
              <a:gd name="connsiteY45" fmla="*/ 1530350 h 3509962"/>
              <a:gd name="connsiteX46" fmla="*/ 2451100 w 6725621"/>
              <a:gd name="connsiteY46" fmla="*/ 1593850 h 3509962"/>
              <a:gd name="connsiteX47" fmla="*/ 2520950 w 6725621"/>
              <a:gd name="connsiteY47" fmla="*/ 1612900 h 3509962"/>
              <a:gd name="connsiteX48" fmla="*/ 2514600 w 6725621"/>
              <a:gd name="connsiteY48" fmla="*/ 1727200 h 3509962"/>
              <a:gd name="connsiteX49" fmla="*/ 2597150 w 6725621"/>
              <a:gd name="connsiteY49" fmla="*/ 1720850 h 3509962"/>
              <a:gd name="connsiteX50" fmla="*/ 2578100 w 6725621"/>
              <a:gd name="connsiteY50" fmla="*/ 1790700 h 3509962"/>
              <a:gd name="connsiteX51" fmla="*/ 2946400 w 6725621"/>
              <a:gd name="connsiteY51" fmla="*/ 1803400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9450 w 6725621"/>
              <a:gd name="connsiteY57" fmla="*/ 1987550 h 3509962"/>
              <a:gd name="connsiteX58" fmla="*/ 3206750 w 6725621"/>
              <a:gd name="connsiteY58" fmla="*/ 2038350 h 3509962"/>
              <a:gd name="connsiteX59" fmla="*/ 3295650 w 6725621"/>
              <a:gd name="connsiteY59" fmla="*/ 2051050 h 3509962"/>
              <a:gd name="connsiteX60" fmla="*/ 3289300 w 6725621"/>
              <a:gd name="connsiteY60" fmla="*/ 2114550 h 3509962"/>
              <a:gd name="connsiteX61" fmla="*/ 4102100 w 6725621"/>
              <a:gd name="connsiteY61" fmla="*/ 2120900 h 3509962"/>
              <a:gd name="connsiteX62" fmla="*/ 4108450 w 6725621"/>
              <a:gd name="connsiteY62" fmla="*/ 2184400 h 3509962"/>
              <a:gd name="connsiteX63" fmla="*/ 4451350 w 6725621"/>
              <a:gd name="connsiteY63" fmla="*/ 2171700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70150 h 3509962"/>
              <a:gd name="connsiteX70" fmla="*/ 5029200 w 6725621"/>
              <a:gd name="connsiteY70" fmla="*/ 2546350 h 3509962"/>
              <a:gd name="connsiteX71" fmla="*/ 5105400 w 6725621"/>
              <a:gd name="connsiteY71" fmla="*/ 2552700 h 3509962"/>
              <a:gd name="connsiteX72" fmla="*/ 5099050 w 6725621"/>
              <a:gd name="connsiteY72" fmla="*/ 2679700 h 3509962"/>
              <a:gd name="connsiteX73" fmla="*/ 5454650 w 6725621"/>
              <a:gd name="connsiteY73" fmla="*/ 2692400 h 3509962"/>
              <a:gd name="connsiteX74" fmla="*/ 5450682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25700 w 6725621"/>
              <a:gd name="connsiteY43" fmla="*/ 1473200 h 3509962"/>
              <a:gd name="connsiteX44" fmla="*/ 2419350 w 6725621"/>
              <a:gd name="connsiteY44" fmla="*/ 1536700 h 3509962"/>
              <a:gd name="connsiteX45" fmla="*/ 2457450 w 6725621"/>
              <a:gd name="connsiteY45" fmla="*/ 1530350 h 3509962"/>
              <a:gd name="connsiteX46" fmla="*/ 2451100 w 6725621"/>
              <a:gd name="connsiteY46" fmla="*/ 1593850 h 3509962"/>
              <a:gd name="connsiteX47" fmla="*/ 2520950 w 6725621"/>
              <a:gd name="connsiteY47" fmla="*/ 1612900 h 3509962"/>
              <a:gd name="connsiteX48" fmla="*/ 2514600 w 6725621"/>
              <a:gd name="connsiteY48" fmla="*/ 1727200 h 3509962"/>
              <a:gd name="connsiteX49" fmla="*/ 2597150 w 6725621"/>
              <a:gd name="connsiteY49" fmla="*/ 1720850 h 3509962"/>
              <a:gd name="connsiteX50" fmla="*/ 2578100 w 6725621"/>
              <a:gd name="connsiteY50" fmla="*/ 1790700 h 3509962"/>
              <a:gd name="connsiteX51" fmla="*/ 2946400 w 6725621"/>
              <a:gd name="connsiteY51" fmla="*/ 1803400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9450 w 6725621"/>
              <a:gd name="connsiteY57" fmla="*/ 1987550 h 3509962"/>
              <a:gd name="connsiteX58" fmla="*/ 3206750 w 6725621"/>
              <a:gd name="connsiteY58" fmla="*/ 2038350 h 3509962"/>
              <a:gd name="connsiteX59" fmla="*/ 3295650 w 6725621"/>
              <a:gd name="connsiteY59" fmla="*/ 2051050 h 3509962"/>
              <a:gd name="connsiteX60" fmla="*/ 3289300 w 6725621"/>
              <a:gd name="connsiteY60" fmla="*/ 2114550 h 3509962"/>
              <a:gd name="connsiteX61" fmla="*/ 4102100 w 6725621"/>
              <a:gd name="connsiteY61" fmla="*/ 2120900 h 3509962"/>
              <a:gd name="connsiteX62" fmla="*/ 4108450 w 6725621"/>
              <a:gd name="connsiteY62" fmla="*/ 2184400 h 3509962"/>
              <a:gd name="connsiteX63" fmla="*/ 4451350 w 6725621"/>
              <a:gd name="connsiteY63" fmla="*/ 2171700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70150 h 3509962"/>
              <a:gd name="connsiteX70" fmla="*/ 5036343 w 6725621"/>
              <a:gd name="connsiteY70" fmla="*/ 2548731 h 3509962"/>
              <a:gd name="connsiteX71" fmla="*/ 5105400 w 6725621"/>
              <a:gd name="connsiteY71" fmla="*/ 2552700 h 3509962"/>
              <a:gd name="connsiteX72" fmla="*/ 5099050 w 6725621"/>
              <a:gd name="connsiteY72" fmla="*/ 2679700 h 3509962"/>
              <a:gd name="connsiteX73" fmla="*/ 5454650 w 6725621"/>
              <a:gd name="connsiteY73" fmla="*/ 2692400 h 3509962"/>
              <a:gd name="connsiteX74" fmla="*/ 5450682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25700 w 6725621"/>
              <a:gd name="connsiteY43" fmla="*/ 1473200 h 3509962"/>
              <a:gd name="connsiteX44" fmla="*/ 2419350 w 6725621"/>
              <a:gd name="connsiteY44" fmla="*/ 1536700 h 3509962"/>
              <a:gd name="connsiteX45" fmla="*/ 2457450 w 6725621"/>
              <a:gd name="connsiteY45" fmla="*/ 1530350 h 3509962"/>
              <a:gd name="connsiteX46" fmla="*/ 2451100 w 6725621"/>
              <a:gd name="connsiteY46" fmla="*/ 1593850 h 3509962"/>
              <a:gd name="connsiteX47" fmla="*/ 2520950 w 6725621"/>
              <a:gd name="connsiteY47" fmla="*/ 1612900 h 3509962"/>
              <a:gd name="connsiteX48" fmla="*/ 2514600 w 6725621"/>
              <a:gd name="connsiteY48" fmla="*/ 1727200 h 3509962"/>
              <a:gd name="connsiteX49" fmla="*/ 2597150 w 6725621"/>
              <a:gd name="connsiteY49" fmla="*/ 1720850 h 3509962"/>
              <a:gd name="connsiteX50" fmla="*/ 2578100 w 6725621"/>
              <a:gd name="connsiteY50" fmla="*/ 1790700 h 3509962"/>
              <a:gd name="connsiteX51" fmla="*/ 2946400 w 6725621"/>
              <a:gd name="connsiteY51" fmla="*/ 1803400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9450 w 6725621"/>
              <a:gd name="connsiteY57" fmla="*/ 1987550 h 3509962"/>
              <a:gd name="connsiteX58" fmla="*/ 3206750 w 6725621"/>
              <a:gd name="connsiteY58" fmla="*/ 2038350 h 3509962"/>
              <a:gd name="connsiteX59" fmla="*/ 3295650 w 6725621"/>
              <a:gd name="connsiteY59" fmla="*/ 2051050 h 3509962"/>
              <a:gd name="connsiteX60" fmla="*/ 3289300 w 6725621"/>
              <a:gd name="connsiteY60" fmla="*/ 2114550 h 3509962"/>
              <a:gd name="connsiteX61" fmla="*/ 4102100 w 6725621"/>
              <a:gd name="connsiteY61" fmla="*/ 2120900 h 3509962"/>
              <a:gd name="connsiteX62" fmla="*/ 4108450 w 6725621"/>
              <a:gd name="connsiteY62" fmla="*/ 2184400 h 3509962"/>
              <a:gd name="connsiteX63" fmla="*/ 4451350 w 6725621"/>
              <a:gd name="connsiteY63" fmla="*/ 2171700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6343 w 6725621"/>
              <a:gd name="connsiteY70" fmla="*/ 2548731 h 3509962"/>
              <a:gd name="connsiteX71" fmla="*/ 5105400 w 6725621"/>
              <a:gd name="connsiteY71" fmla="*/ 2552700 h 3509962"/>
              <a:gd name="connsiteX72" fmla="*/ 5099050 w 6725621"/>
              <a:gd name="connsiteY72" fmla="*/ 2679700 h 3509962"/>
              <a:gd name="connsiteX73" fmla="*/ 5454650 w 6725621"/>
              <a:gd name="connsiteY73" fmla="*/ 2692400 h 3509962"/>
              <a:gd name="connsiteX74" fmla="*/ 5450682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25700 w 6725621"/>
              <a:gd name="connsiteY43" fmla="*/ 1473200 h 3509962"/>
              <a:gd name="connsiteX44" fmla="*/ 2419350 w 6725621"/>
              <a:gd name="connsiteY44" fmla="*/ 1536700 h 3509962"/>
              <a:gd name="connsiteX45" fmla="*/ 2457450 w 6725621"/>
              <a:gd name="connsiteY45" fmla="*/ 1530350 h 3509962"/>
              <a:gd name="connsiteX46" fmla="*/ 2451100 w 6725621"/>
              <a:gd name="connsiteY46" fmla="*/ 1593850 h 3509962"/>
              <a:gd name="connsiteX47" fmla="*/ 2520950 w 6725621"/>
              <a:gd name="connsiteY47" fmla="*/ 1612900 h 3509962"/>
              <a:gd name="connsiteX48" fmla="*/ 2514600 w 6725621"/>
              <a:gd name="connsiteY48" fmla="*/ 1727200 h 3509962"/>
              <a:gd name="connsiteX49" fmla="*/ 2597150 w 6725621"/>
              <a:gd name="connsiteY49" fmla="*/ 1720850 h 3509962"/>
              <a:gd name="connsiteX50" fmla="*/ 2578100 w 6725621"/>
              <a:gd name="connsiteY50" fmla="*/ 1790700 h 3509962"/>
              <a:gd name="connsiteX51" fmla="*/ 2946400 w 6725621"/>
              <a:gd name="connsiteY51" fmla="*/ 1803400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9450 w 6725621"/>
              <a:gd name="connsiteY57" fmla="*/ 1987550 h 3509962"/>
              <a:gd name="connsiteX58" fmla="*/ 3206750 w 6725621"/>
              <a:gd name="connsiteY58" fmla="*/ 2038350 h 3509962"/>
              <a:gd name="connsiteX59" fmla="*/ 3295650 w 6725621"/>
              <a:gd name="connsiteY59" fmla="*/ 2051050 h 3509962"/>
              <a:gd name="connsiteX60" fmla="*/ 3289300 w 6725621"/>
              <a:gd name="connsiteY60" fmla="*/ 2114550 h 3509962"/>
              <a:gd name="connsiteX61" fmla="*/ 4102100 w 6725621"/>
              <a:gd name="connsiteY61" fmla="*/ 2120900 h 3509962"/>
              <a:gd name="connsiteX62" fmla="*/ 4108450 w 6725621"/>
              <a:gd name="connsiteY62" fmla="*/ 2184400 h 3509962"/>
              <a:gd name="connsiteX63" fmla="*/ 4451350 w 6725621"/>
              <a:gd name="connsiteY63" fmla="*/ 2171700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6343 w 6725621"/>
              <a:gd name="connsiteY70" fmla="*/ 2548731 h 3509962"/>
              <a:gd name="connsiteX71" fmla="*/ 5105400 w 6725621"/>
              <a:gd name="connsiteY71" fmla="*/ 2552700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25700 w 6725621"/>
              <a:gd name="connsiteY43" fmla="*/ 1473200 h 3509962"/>
              <a:gd name="connsiteX44" fmla="*/ 2419350 w 6725621"/>
              <a:gd name="connsiteY44" fmla="*/ 1536700 h 3509962"/>
              <a:gd name="connsiteX45" fmla="*/ 2457450 w 6725621"/>
              <a:gd name="connsiteY45" fmla="*/ 1530350 h 3509962"/>
              <a:gd name="connsiteX46" fmla="*/ 2451100 w 6725621"/>
              <a:gd name="connsiteY46" fmla="*/ 1593850 h 3509962"/>
              <a:gd name="connsiteX47" fmla="*/ 2520950 w 6725621"/>
              <a:gd name="connsiteY47" fmla="*/ 1612900 h 3509962"/>
              <a:gd name="connsiteX48" fmla="*/ 2514600 w 6725621"/>
              <a:gd name="connsiteY48" fmla="*/ 1727200 h 3509962"/>
              <a:gd name="connsiteX49" fmla="*/ 2597150 w 6725621"/>
              <a:gd name="connsiteY49" fmla="*/ 1720850 h 3509962"/>
              <a:gd name="connsiteX50" fmla="*/ 2578100 w 6725621"/>
              <a:gd name="connsiteY50" fmla="*/ 1790700 h 3509962"/>
              <a:gd name="connsiteX51" fmla="*/ 2946400 w 6725621"/>
              <a:gd name="connsiteY51" fmla="*/ 1803400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9450 w 6725621"/>
              <a:gd name="connsiteY57" fmla="*/ 1987550 h 3509962"/>
              <a:gd name="connsiteX58" fmla="*/ 3206750 w 6725621"/>
              <a:gd name="connsiteY58" fmla="*/ 2038350 h 3509962"/>
              <a:gd name="connsiteX59" fmla="*/ 3295650 w 6725621"/>
              <a:gd name="connsiteY59" fmla="*/ 2051050 h 3509962"/>
              <a:gd name="connsiteX60" fmla="*/ 3289300 w 6725621"/>
              <a:gd name="connsiteY60" fmla="*/ 2114550 h 3509962"/>
              <a:gd name="connsiteX61" fmla="*/ 4102100 w 6725621"/>
              <a:gd name="connsiteY61" fmla="*/ 2120900 h 3509962"/>
              <a:gd name="connsiteX62" fmla="*/ 4108450 w 6725621"/>
              <a:gd name="connsiteY62" fmla="*/ 2184400 h 3509962"/>
              <a:gd name="connsiteX63" fmla="*/ 4451350 w 6725621"/>
              <a:gd name="connsiteY63" fmla="*/ 2171700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52700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25700 w 6725621"/>
              <a:gd name="connsiteY43" fmla="*/ 1473200 h 3509962"/>
              <a:gd name="connsiteX44" fmla="*/ 2419350 w 6725621"/>
              <a:gd name="connsiteY44" fmla="*/ 1536700 h 3509962"/>
              <a:gd name="connsiteX45" fmla="*/ 2457450 w 6725621"/>
              <a:gd name="connsiteY45" fmla="*/ 1530350 h 3509962"/>
              <a:gd name="connsiteX46" fmla="*/ 2451100 w 6725621"/>
              <a:gd name="connsiteY46" fmla="*/ 1593850 h 3509962"/>
              <a:gd name="connsiteX47" fmla="*/ 2520950 w 6725621"/>
              <a:gd name="connsiteY47" fmla="*/ 1612900 h 3509962"/>
              <a:gd name="connsiteX48" fmla="*/ 2514600 w 6725621"/>
              <a:gd name="connsiteY48" fmla="*/ 1727200 h 3509962"/>
              <a:gd name="connsiteX49" fmla="*/ 2597150 w 6725621"/>
              <a:gd name="connsiteY49" fmla="*/ 1720850 h 3509962"/>
              <a:gd name="connsiteX50" fmla="*/ 2578100 w 6725621"/>
              <a:gd name="connsiteY50" fmla="*/ 1790700 h 3509962"/>
              <a:gd name="connsiteX51" fmla="*/ 2946400 w 6725621"/>
              <a:gd name="connsiteY51" fmla="*/ 1803400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9450 w 6725621"/>
              <a:gd name="connsiteY57" fmla="*/ 1987550 h 3509962"/>
              <a:gd name="connsiteX58" fmla="*/ 3206750 w 6725621"/>
              <a:gd name="connsiteY58" fmla="*/ 2038350 h 3509962"/>
              <a:gd name="connsiteX59" fmla="*/ 3295650 w 6725621"/>
              <a:gd name="connsiteY59" fmla="*/ 2051050 h 3509962"/>
              <a:gd name="connsiteX60" fmla="*/ 3289300 w 6725621"/>
              <a:gd name="connsiteY60" fmla="*/ 2114550 h 3509962"/>
              <a:gd name="connsiteX61" fmla="*/ 4102100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52700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25700 w 6725621"/>
              <a:gd name="connsiteY43" fmla="*/ 1473200 h 3509962"/>
              <a:gd name="connsiteX44" fmla="*/ 2419350 w 6725621"/>
              <a:gd name="connsiteY44" fmla="*/ 1536700 h 3509962"/>
              <a:gd name="connsiteX45" fmla="*/ 2457450 w 6725621"/>
              <a:gd name="connsiteY45" fmla="*/ 1530350 h 3509962"/>
              <a:gd name="connsiteX46" fmla="*/ 2451100 w 6725621"/>
              <a:gd name="connsiteY46" fmla="*/ 1593850 h 3509962"/>
              <a:gd name="connsiteX47" fmla="*/ 2520950 w 6725621"/>
              <a:gd name="connsiteY47" fmla="*/ 1612900 h 3509962"/>
              <a:gd name="connsiteX48" fmla="*/ 2514600 w 6725621"/>
              <a:gd name="connsiteY48" fmla="*/ 1727200 h 3509962"/>
              <a:gd name="connsiteX49" fmla="*/ 2597150 w 6725621"/>
              <a:gd name="connsiteY49" fmla="*/ 1720850 h 3509962"/>
              <a:gd name="connsiteX50" fmla="*/ 2578100 w 6725621"/>
              <a:gd name="connsiteY50" fmla="*/ 1790700 h 3509962"/>
              <a:gd name="connsiteX51" fmla="*/ 2946400 w 6725621"/>
              <a:gd name="connsiteY51" fmla="*/ 1803400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9450 w 6725621"/>
              <a:gd name="connsiteY57" fmla="*/ 1987550 h 3509962"/>
              <a:gd name="connsiteX58" fmla="*/ 3206750 w 6725621"/>
              <a:gd name="connsiteY58" fmla="*/ 2038350 h 3509962"/>
              <a:gd name="connsiteX59" fmla="*/ 3295650 w 6725621"/>
              <a:gd name="connsiteY59" fmla="*/ 2051050 h 3509962"/>
              <a:gd name="connsiteX60" fmla="*/ 3289300 w 6725621"/>
              <a:gd name="connsiteY60" fmla="*/ 2114550 h 3509962"/>
              <a:gd name="connsiteX61" fmla="*/ 4111625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52700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25700 w 6725621"/>
              <a:gd name="connsiteY43" fmla="*/ 1473200 h 3509962"/>
              <a:gd name="connsiteX44" fmla="*/ 2419350 w 6725621"/>
              <a:gd name="connsiteY44" fmla="*/ 1536700 h 3509962"/>
              <a:gd name="connsiteX45" fmla="*/ 2457450 w 6725621"/>
              <a:gd name="connsiteY45" fmla="*/ 1530350 h 3509962"/>
              <a:gd name="connsiteX46" fmla="*/ 2451100 w 6725621"/>
              <a:gd name="connsiteY46" fmla="*/ 1593850 h 3509962"/>
              <a:gd name="connsiteX47" fmla="*/ 2520950 w 6725621"/>
              <a:gd name="connsiteY47" fmla="*/ 1612900 h 3509962"/>
              <a:gd name="connsiteX48" fmla="*/ 2514600 w 6725621"/>
              <a:gd name="connsiteY48" fmla="*/ 1727200 h 3509962"/>
              <a:gd name="connsiteX49" fmla="*/ 2597150 w 6725621"/>
              <a:gd name="connsiteY49" fmla="*/ 1720850 h 3509962"/>
              <a:gd name="connsiteX50" fmla="*/ 2578100 w 6725621"/>
              <a:gd name="connsiteY50" fmla="*/ 1790700 h 3509962"/>
              <a:gd name="connsiteX51" fmla="*/ 2946400 w 6725621"/>
              <a:gd name="connsiteY51" fmla="*/ 1803400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9450 w 6725621"/>
              <a:gd name="connsiteY57" fmla="*/ 1987550 h 3509962"/>
              <a:gd name="connsiteX58" fmla="*/ 3206750 w 6725621"/>
              <a:gd name="connsiteY58" fmla="*/ 2038350 h 3509962"/>
              <a:gd name="connsiteX59" fmla="*/ 3295650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52700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25700 w 6725621"/>
              <a:gd name="connsiteY43" fmla="*/ 1473200 h 3509962"/>
              <a:gd name="connsiteX44" fmla="*/ 2419350 w 6725621"/>
              <a:gd name="connsiteY44" fmla="*/ 1536700 h 3509962"/>
              <a:gd name="connsiteX45" fmla="*/ 2457450 w 6725621"/>
              <a:gd name="connsiteY45" fmla="*/ 1530350 h 3509962"/>
              <a:gd name="connsiteX46" fmla="*/ 2451100 w 6725621"/>
              <a:gd name="connsiteY46" fmla="*/ 1593850 h 3509962"/>
              <a:gd name="connsiteX47" fmla="*/ 2520950 w 6725621"/>
              <a:gd name="connsiteY47" fmla="*/ 1612900 h 3509962"/>
              <a:gd name="connsiteX48" fmla="*/ 2514600 w 6725621"/>
              <a:gd name="connsiteY48" fmla="*/ 1727200 h 3509962"/>
              <a:gd name="connsiteX49" fmla="*/ 2597150 w 6725621"/>
              <a:gd name="connsiteY49" fmla="*/ 1720850 h 3509962"/>
              <a:gd name="connsiteX50" fmla="*/ 2578100 w 6725621"/>
              <a:gd name="connsiteY50" fmla="*/ 1790700 h 3509962"/>
              <a:gd name="connsiteX51" fmla="*/ 2946400 w 6725621"/>
              <a:gd name="connsiteY51" fmla="*/ 1803400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9450 w 6725621"/>
              <a:gd name="connsiteY57" fmla="*/ 1987550 h 3509962"/>
              <a:gd name="connsiteX58" fmla="*/ 3206750 w 6725621"/>
              <a:gd name="connsiteY58" fmla="*/ 2038350 h 3509962"/>
              <a:gd name="connsiteX59" fmla="*/ 3295650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25700 w 6725621"/>
              <a:gd name="connsiteY43" fmla="*/ 1473200 h 3509962"/>
              <a:gd name="connsiteX44" fmla="*/ 2419350 w 6725621"/>
              <a:gd name="connsiteY44" fmla="*/ 1536700 h 3509962"/>
              <a:gd name="connsiteX45" fmla="*/ 2457450 w 6725621"/>
              <a:gd name="connsiteY45" fmla="*/ 1530350 h 3509962"/>
              <a:gd name="connsiteX46" fmla="*/ 2451100 w 6725621"/>
              <a:gd name="connsiteY46" fmla="*/ 1593850 h 3509962"/>
              <a:gd name="connsiteX47" fmla="*/ 2520950 w 6725621"/>
              <a:gd name="connsiteY47" fmla="*/ 1612900 h 3509962"/>
              <a:gd name="connsiteX48" fmla="*/ 2514600 w 6725621"/>
              <a:gd name="connsiteY48" fmla="*/ 1727200 h 3509962"/>
              <a:gd name="connsiteX49" fmla="*/ 2597150 w 6725621"/>
              <a:gd name="connsiteY49" fmla="*/ 1720850 h 3509962"/>
              <a:gd name="connsiteX50" fmla="*/ 2578100 w 6725621"/>
              <a:gd name="connsiteY50" fmla="*/ 1790700 h 3509962"/>
              <a:gd name="connsiteX51" fmla="*/ 2946400 w 6725621"/>
              <a:gd name="connsiteY51" fmla="*/ 1803400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9450 w 6725621"/>
              <a:gd name="connsiteY57" fmla="*/ 1987550 h 3509962"/>
              <a:gd name="connsiteX58" fmla="*/ 3206750 w 6725621"/>
              <a:gd name="connsiteY58" fmla="*/ 2047875 h 3509962"/>
              <a:gd name="connsiteX59" fmla="*/ 3295650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25700 w 6725621"/>
              <a:gd name="connsiteY43" fmla="*/ 1473200 h 3509962"/>
              <a:gd name="connsiteX44" fmla="*/ 2419350 w 6725621"/>
              <a:gd name="connsiteY44" fmla="*/ 1536700 h 3509962"/>
              <a:gd name="connsiteX45" fmla="*/ 2457450 w 6725621"/>
              <a:gd name="connsiteY45" fmla="*/ 1530350 h 3509962"/>
              <a:gd name="connsiteX46" fmla="*/ 2451100 w 6725621"/>
              <a:gd name="connsiteY46" fmla="*/ 1593850 h 3509962"/>
              <a:gd name="connsiteX47" fmla="*/ 2520950 w 6725621"/>
              <a:gd name="connsiteY47" fmla="*/ 1612900 h 3509962"/>
              <a:gd name="connsiteX48" fmla="*/ 2514600 w 6725621"/>
              <a:gd name="connsiteY48" fmla="*/ 1727200 h 3509962"/>
              <a:gd name="connsiteX49" fmla="*/ 2597150 w 6725621"/>
              <a:gd name="connsiteY49" fmla="*/ 1720850 h 3509962"/>
              <a:gd name="connsiteX50" fmla="*/ 2578100 w 6725621"/>
              <a:gd name="connsiteY50" fmla="*/ 1790700 h 3509962"/>
              <a:gd name="connsiteX51" fmla="*/ 2946400 w 6725621"/>
              <a:gd name="connsiteY51" fmla="*/ 1803400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06750 w 6725621"/>
              <a:gd name="connsiteY58" fmla="*/ 2047875 h 3509962"/>
              <a:gd name="connsiteX59" fmla="*/ 3295650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25700 w 6725621"/>
              <a:gd name="connsiteY43" fmla="*/ 1473200 h 3509962"/>
              <a:gd name="connsiteX44" fmla="*/ 2419350 w 6725621"/>
              <a:gd name="connsiteY44" fmla="*/ 1536700 h 3509962"/>
              <a:gd name="connsiteX45" fmla="*/ 2457450 w 6725621"/>
              <a:gd name="connsiteY45" fmla="*/ 1530350 h 3509962"/>
              <a:gd name="connsiteX46" fmla="*/ 2451100 w 6725621"/>
              <a:gd name="connsiteY46" fmla="*/ 1593850 h 3509962"/>
              <a:gd name="connsiteX47" fmla="*/ 2520950 w 6725621"/>
              <a:gd name="connsiteY47" fmla="*/ 1612900 h 3509962"/>
              <a:gd name="connsiteX48" fmla="*/ 2514600 w 6725621"/>
              <a:gd name="connsiteY48" fmla="*/ 1727200 h 3509962"/>
              <a:gd name="connsiteX49" fmla="*/ 2597150 w 6725621"/>
              <a:gd name="connsiteY49" fmla="*/ 1720850 h 3509962"/>
              <a:gd name="connsiteX50" fmla="*/ 2578100 w 6725621"/>
              <a:gd name="connsiteY50" fmla="*/ 1790700 h 3509962"/>
              <a:gd name="connsiteX51" fmla="*/ 2936875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06750 w 6725621"/>
              <a:gd name="connsiteY58" fmla="*/ 2047875 h 3509962"/>
              <a:gd name="connsiteX59" fmla="*/ 3295650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25700 w 6725621"/>
              <a:gd name="connsiteY43" fmla="*/ 1473200 h 3509962"/>
              <a:gd name="connsiteX44" fmla="*/ 2419350 w 6725621"/>
              <a:gd name="connsiteY44" fmla="*/ 1536700 h 3509962"/>
              <a:gd name="connsiteX45" fmla="*/ 2457450 w 6725621"/>
              <a:gd name="connsiteY45" fmla="*/ 1530350 h 3509962"/>
              <a:gd name="connsiteX46" fmla="*/ 2451100 w 6725621"/>
              <a:gd name="connsiteY46" fmla="*/ 1593850 h 3509962"/>
              <a:gd name="connsiteX47" fmla="*/ 2520950 w 6725621"/>
              <a:gd name="connsiteY47" fmla="*/ 1612900 h 3509962"/>
              <a:gd name="connsiteX48" fmla="*/ 2514600 w 6725621"/>
              <a:gd name="connsiteY48" fmla="*/ 1727200 h 3509962"/>
              <a:gd name="connsiteX49" fmla="*/ 2597150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06750 w 6725621"/>
              <a:gd name="connsiteY58" fmla="*/ 2047875 h 3509962"/>
              <a:gd name="connsiteX59" fmla="*/ 3295650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25700 w 6725621"/>
              <a:gd name="connsiteY43" fmla="*/ 1473200 h 3509962"/>
              <a:gd name="connsiteX44" fmla="*/ 2419350 w 6725621"/>
              <a:gd name="connsiteY44" fmla="*/ 1536700 h 3509962"/>
              <a:gd name="connsiteX45" fmla="*/ 2457450 w 6725621"/>
              <a:gd name="connsiteY45" fmla="*/ 1530350 h 3509962"/>
              <a:gd name="connsiteX46" fmla="*/ 2451100 w 6725621"/>
              <a:gd name="connsiteY46" fmla="*/ 1593850 h 3509962"/>
              <a:gd name="connsiteX47" fmla="*/ 2520950 w 6725621"/>
              <a:gd name="connsiteY47" fmla="*/ 1612900 h 3509962"/>
              <a:gd name="connsiteX48" fmla="*/ 2514600 w 6725621"/>
              <a:gd name="connsiteY48" fmla="*/ 1727200 h 3509962"/>
              <a:gd name="connsiteX49" fmla="*/ 2597150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5650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25700 w 6725621"/>
              <a:gd name="connsiteY43" fmla="*/ 1473200 h 3509962"/>
              <a:gd name="connsiteX44" fmla="*/ 2419350 w 6725621"/>
              <a:gd name="connsiteY44" fmla="*/ 1536700 h 3509962"/>
              <a:gd name="connsiteX45" fmla="*/ 2457450 w 6725621"/>
              <a:gd name="connsiteY45" fmla="*/ 1530350 h 3509962"/>
              <a:gd name="connsiteX46" fmla="*/ 2451100 w 6725621"/>
              <a:gd name="connsiteY46" fmla="*/ 1593850 h 3509962"/>
              <a:gd name="connsiteX47" fmla="*/ 2520950 w 6725621"/>
              <a:gd name="connsiteY47" fmla="*/ 1612900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5650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25700 w 6725621"/>
              <a:gd name="connsiteY43" fmla="*/ 1473200 h 3509962"/>
              <a:gd name="connsiteX44" fmla="*/ 2419350 w 6725621"/>
              <a:gd name="connsiteY44" fmla="*/ 1536700 h 3509962"/>
              <a:gd name="connsiteX45" fmla="*/ 2457450 w 6725621"/>
              <a:gd name="connsiteY45" fmla="*/ 1530350 h 3509962"/>
              <a:gd name="connsiteX46" fmla="*/ 2451100 w 6725621"/>
              <a:gd name="connsiteY46" fmla="*/ 1593850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5650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25700 w 6725621"/>
              <a:gd name="connsiteY43" fmla="*/ 1473200 h 3509962"/>
              <a:gd name="connsiteX44" fmla="*/ 2419350 w 6725621"/>
              <a:gd name="connsiteY44" fmla="*/ 1536700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5650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25700 w 6725621"/>
              <a:gd name="connsiteY43" fmla="*/ 1473200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5650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16175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5650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86000 w 6725621"/>
              <a:gd name="connsiteY41" fmla="*/ 1416050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5650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5650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1200 w 6725621"/>
              <a:gd name="connsiteY40" fmla="*/ 1409700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35150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18481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27200 w 6725621"/>
              <a:gd name="connsiteY31" fmla="*/ 1092200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8006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8006 w 6725621"/>
              <a:gd name="connsiteY35" fmla="*/ 1219200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12900 w 6725621"/>
              <a:gd name="connsiteY29" fmla="*/ 1041400 h 3509962"/>
              <a:gd name="connsiteX30" fmla="*/ 1593850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08137 w 6725621"/>
              <a:gd name="connsiteY29" fmla="*/ 1029494 h 3509962"/>
              <a:gd name="connsiteX30" fmla="*/ 1593850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62100 w 6725621"/>
              <a:gd name="connsiteY27" fmla="*/ 914400 h 3509962"/>
              <a:gd name="connsiteX28" fmla="*/ 1568450 w 6725621"/>
              <a:gd name="connsiteY28" fmla="*/ 1028700 h 3509962"/>
              <a:gd name="connsiteX29" fmla="*/ 1608137 w 6725621"/>
              <a:gd name="connsiteY29" fmla="*/ 1029494 h 3509962"/>
              <a:gd name="connsiteX30" fmla="*/ 1605757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22350 w 6725621"/>
              <a:gd name="connsiteY24" fmla="*/ 844550 h 3509962"/>
              <a:gd name="connsiteX25" fmla="*/ 1295400 w 6725621"/>
              <a:gd name="connsiteY25" fmla="*/ 850900 h 3509962"/>
              <a:gd name="connsiteX26" fmla="*/ 1295400 w 6725621"/>
              <a:gd name="connsiteY26" fmla="*/ 895350 h 3509962"/>
              <a:gd name="connsiteX27" fmla="*/ 1576388 w 6725621"/>
              <a:gd name="connsiteY27" fmla="*/ 914400 h 3509962"/>
              <a:gd name="connsiteX28" fmla="*/ 1568450 w 6725621"/>
              <a:gd name="connsiteY28" fmla="*/ 1028700 h 3509962"/>
              <a:gd name="connsiteX29" fmla="*/ 1608137 w 6725621"/>
              <a:gd name="connsiteY29" fmla="*/ 1029494 h 3509962"/>
              <a:gd name="connsiteX30" fmla="*/ 1605757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8850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34256 w 6725621"/>
              <a:gd name="connsiteY24" fmla="*/ 844550 h 3509962"/>
              <a:gd name="connsiteX25" fmla="*/ 1295400 w 6725621"/>
              <a:gd name="connsiteY25" fmla="*/ 850900 h 3509962"/>
              <a:gd name="connsiteX26" fmla="*/ 1295400 w 6725621"/>
              <a:gd name="connsiteY26" fmla="*/ 895350 h 3509962"/>
              <a:gd name="connsiteX27" fmla="*/ 1576388 w 6725621"/>
              <a:gd name="connsiteY27" fmla="*/ 914400 h 3509962"/>
              <a:gd name="connsiteX28" fmla="*/ 1568450 w 6725621"/>
              <a:gd name="connsiteY28" fmla="*/ 1028700 h 3509962"/>
              <a:gd name="connsiteX29" fmla="*/ 1608137 w 6725621"/>
              <a:gd name="connsiteY29" fmla="*/ 1029494 h 3509962"/>
              <a:gd name="connsiteX30" fmla="*/ 1605757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54088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34256 w 6725621"/>
              <a:gd name="connsiteY24" fmla="*/ 844550 h 3509962"/>
              <a:gd name="connsiteX25" fmla="*/ 1295400 w 6725621"/>
              <a:gd name="connsiteY25" fmla="*/ 850900 h 3509962"/>
              <a:gd name="connsiteX26" fmla="*/ 1295400 w 6725621"/>
              <a:gd name="connsiteY26" fmla="*/ 895350 h 3509962"/>
              <a:gd name="connsiteX27" fmla="*/ 1576388 w 6725621"/>
              <a:gd name="connsiteY27" fmla="*/ 914400 h 3509962"/>
              <a:gd name="connsiteX28" fmla="*/ 1568450 w 6725621"/>
              <a:gd name="connsiteY28" fmla="*/ 1028700 h 3509962"/>
              <a:gd name="connsiteX29" fmla="*/ 1608137 w 6725621"/>
              <a:gd name="connsiteY29" fmla="*/ 1029494 h 3509962"/>
              <a:gd name="connsiteX30" fmla="*/ 1605757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889000 w 6725621"/>
              <a:gd name="connsiteY18" fmla="*/ 647700 h 3509962"/>
              <a:gd name="connsiteX19" fmla="*/ 949325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34256 w 6725621"/>
              <a:gd name="connsiteY24" fmla="*/ 844550 h 3509962"/>
              <a:gd name="connsiteX25" fmla="*/ 1295400 w 6725621"/>
              <a:gd name="connsiteY25" fmla="*/ 850900 h 3509962"/>
              <a:gd name="connsiteX26" fmla="*/ 1295400 w 6725621"/>
              <a:gd name="connsiteY26" fmla="*/ 895350 h 3509962"/>
              <a:gd name="connsiteX27" fmla="*/ 1576388 w 6725621"/>
              <a:gd name="connsiteY27" fmla="*/ 914400 h 3509962"/>
              <a:gd name="connsiteX28" fmla="*/ 1568450 w 6725621"/>
              <a:gd name="connsiteY28" fmla="*/ 1028700 h 3509962"/>
              <a:gd name="connsiteX29" fmla="*/ 1608137 w 6725621"/>
              <a:gd name="connsiteY29" fmla="*/ 1029494 h 3509962"/>
              <a:gd name="connsiteX30" fmla="*/ 1605757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14400 w 6725621"/>
              <a:gd name="connsiteY17" fmla="*/ 577850 h 3509962"/>
              <a:gd name="connsiteX18" fmla="*/ 908050 w 6725621"/>
              <a:gd name="connsiteY18" fmla="*/ 647700 h 3509962"/>
              <a:gd name="connsiteX19" fmla="*/ 949325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34256 w 6725621"/>
              <a:gd name="connsiteY24" fmla="*/ 844550 h 3509962"/>
              <a:gd name="connsiteX25" fmla="*/ 1295400 w 6725621"/>
              <a:gd name="connsiteY25" fmla="*/ 850900 h 3509962"/>
              <a:gd name="connsiteX26" fmla="*/ 1295400 w 6725621"/>
              <a:gd name="connsiteY26" fmla="*/ 895350 h 3509962"/>
              <a:gd name="connsiteX27" fmla="*/ 1576388 w 6725621"/>
              <a:gd name="connsiteY27" fmla="*/ 914400 h 3509962"/>
              <a:gd name="connsiteX28" fmla="*/ 1568450 w 6725621"/>
              <a:gd name="connsiteY28" fmla="*/ 1028700 h 3509962"/>
              <a:gd name="connsiteX29" fmla="*/ 1608137 w 6725621"/>
              <a:gd name="connsiteY29" fmla="*/ 1029494 h 3509962"/>
              <a:gd name="connsiteX30" fmla="*/ 1605757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9950 w 6725621"/>
              <a:gd name="connsiteY15" fmla="*/ 527050 h 3509962"/>
              <a:gd name="connsiteX16" fmla="*/ 863600 w 6725621"/>
              <a:gd name="connsiteY16" fmla="*/ 577850 h 3509962"/>
              <a:gd name="connsiteX17" fmla="*/ 909637 w 6725621"/>
              <a:gd name="connsiteY17" fmla="*/ 584994 h 3509962"/>
              <a:gd name="connsiteX18" fmla="*/ 908050 w 6725621"/>
              <a:gd name="connsiteY18" fmla="*/ 647700 h 3509962"/>
              <a:gd name="connsiteX19" fmla="*/ 949325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34256 w 6725621"/>
              <a:gd name="connsiteY24" fmla="*/ 844550 h 3509962"/>
              <a:gd name="connsiteX25" fmla="*/ 1295400 w 6725621"/>
              <a:gd name="connsiteY25" fmla="*/ 850900 h 3509962"/>
              <a:gd name="connsiteX26" fmla="*/ 1295400 w 6725621"/>
              <a:gd name="connsiteY26" fmla="*/ 895350 h 3509962"/>
              <a:gd name="connsiteX27" fmla="*/ 1576388 w 6725621"/>
              <a:gd name="connsiteY27" fmla="*/ 914400 h 3509962"/>
              <a:gd name="connsiteX28" fmla="*/ 1568450 w 6725621"/>
              <a:gd name="connsiteY28" fmla="*/ 1028700 h 3509962"/>
              <a:gd name="connsiteX29" fmla="*/ 1608137 w 6725621"/>
              <a:gd name="connsiteY29" fmla="*/ 1029494 h 3509962"/>
              <a:gd name="connsiteX30" fmla="*/ 1605757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55663 w 6725621"/>
              <a:gd name="connsiteY15" fmla="*/ 524669 h 3509962"/>
              <a:gd name="connsiteX16" fmla="*/ 863600 w 6725621"/>
              <a:gd name="connsiteY16" fmla="*/ 577850 h 3509962"/>
              <a:gd name="connsiteX17" fmla="*/ 909637 w 6725621"/>
              <a:gd name="connsiteY17" fmla="*/ 584994 h 3509962"/>
              <a:gd name="connsiteX18" fmla="*/ 908050 w 6725621"/>
              <a:gd name="connsiteY18" fmla="*/ 647700 h 3509962"/>
              <a:gd name="connsiteX19" fmla="*/ 949325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34256 w 6725621"/>
              <a:gd name="connsiteY24" fmla="*/ 844550 h 3509962"/>
              <a:gd name="connsiteX25" fmla="*/ 1295400 w 6725621"/>
              <a:gd name="connsiteY25" fmla="*/ 850900 h 3509962"/>
              <a:gd name="connsiteX26" fmla="*/ 1295400 w 6725621"/>
              <a:gd name="connsiteY26" fmla="*/ 895350 h 3509962"/>
              <a:gd name="connsiteX27" fmla="*/ 1576388 w 6725621"/>
              <a:gd name="connsiteY27" fmla="*/ 914400 h 3509962"/>
              <a:gd name="connsiteX28" fmla="*/ 1568450 w 6725621"/>
              <a:gd name="connsiteY28" fmla="*/ 1028700 h 3509962"/>
              <a:gd name="connsiteX29" fmla="*/ 1608137 w 6725621"/>
              <a:gd name="connsiteY29" fmla="*/ 1029494 h 3509962"/>
              <a:gd name="connsiteX30" fmla="*/ 1605757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0426 w 6725621"/>
              <a:gd name="connsiteY15" fmla="*/ 524669 h 3509962"/>
              <a:gd name="connsiteX16" fmla="*/ 863600 w 6725621"/>
              <a:gd name="connsiteY16" fmla="*/ 577850 h 3509962"/>
              <a:gd name="connsiteX17" fmla="*/ 909637 w 6725621"/>
              <a:gd name="connsiteY17" fmla="*/ 584994 h 3509962"/>
              <a:gd name="connsiteX18" fmla="*/ 908050 w 6725621"/>
              <a:gd name="connsiteY18" fmla="*/ 647700 h 3509962"/>
              <a:gd name="connsiteX19" fmla="*/ 949325 w 6725621"/>
              <a:gd name="connsiteY19" fmla="*/ 647700 h 3509962"/>
              <a:gd name="connsiteX20" fmla="*/ 946150 w 6725621"/>
              <a:gd name="connsiteY20" fmla="*/ 711200 h 3509962"/>
              <a:gd name="connsiteX21" fmla="*/ 1009650 w 6725621"/>
              <a:gd name="connsiteY21" fmla="*/ 717550 h 3509962"/>
              <a:gd name="connsiteX22" fmla="*/ 1003300 w 6725621"/>
              <a:gd name="connsiteY22" fmla="*/ 774700 h 3509962"/>
              <a:gd name="connsiteX23" fmla="*/ 1035050 w 6725621"/>
              <a:gd name="connsiteY23" fmla="*/ 774700 h 3509962"/>
              <a:gd name="connsiteX24" fmla="*/ 1034256 w 6725621"/>
              <a:gd name="connsiteY24" fmla="*/ 844550 h 3509962"/>
              <a:gd name="connsiteX25" fmla="*/ 1295400 w 6725621"/>
              <a:gd name="connsiteY25" fmla="*/ 850900 h 3509962"/>
              <a:gd name="connsiteX26" fmla="*/ 1295400 w 6725621"/>
              <a:gd name="connsiteY26" fmla="*/ 895350 h 3509962"/>
              <a:gd name="connsiteX27" fmla="*/ 1576388 w 6725621"/>
              <a:gd name="connsiteY27" fmla="*/ 914400 h 3509962"/>
              <a:gd name="connsiteX28" fmla="*/ 1568450 w 6725621"/>
              <a:gd name="connsiteY28" fmla="*/ 1028700 h 3509962"/>
              <a:gd name="connsiteX29" fmla="*/ 1608137 w 6725621"/>
              <a:gd name="connsiteY29" fmla="*/ 1029494 h 3509962"/>
              <a:gd name="connsiteX30" fmla="*/ 1605757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0426 w 6725621"/>
              <a:gd name="connsiteY15" fmla="*/ 524669 h 3509962"/>
              <a:gd name="connsiteX16" fmla="*/ 863600 w 6725621"/>
              <a:gd name="connsiteY16" fmla="*/ 577850 h 3509962"/>
              <a:gd name="connsiteX17" fmla="*/ 909637 w 6725621"/>
              <a:gd name="connsiteY17" fmla="*/ 584994 h 3509962"/>
              <a:gd name="connsiteX18" fmla="*/ 908050 w 6725621"/>
              <a:gd name="connsiteY18" fmla="*/ 647700 h 3509962"/>
              <a:gd name="connsiteX19" fmla="*/ 949325 w 6725621"/>
              <a:gd name="connsiteY19" fmla="*/ 647700 h 3509962"/>
              <a:gd name="connsiteX20" fmla="*/ 946150 w 6725621"/>
              <a:gd name="connsiteY20" fmla="*/ 711200 h 3509962"/>
              <a:gd name="connsiteX21" fmla="*/ 1009650 w 6725621"/>
              <a:gd name="connsiteY21" fmla="*/ 708025 h 3509962"/>
              <a:gd name="connsiteX22" fmla="*/ 1003300 w 6725621"/>
              <a:gd name="connsiteY22" fmla="*/ 774700 h 3509962"/>
              <a:gd name="connsiteX23" fmla="*/ 1035050 w 6725621"/>
              <a:gd name="connsiteY23" fmla="*/ 774700 h 3509962"/>
              <a:gd name="connsiteX24" fmla="*/ 1034256 w 6725621"/>
              <a:gd name="connsiteY24" fmla="*/ 844550 h 3509962"/>
              <a:gd name="connsiteX25" fmla="*/ 1295400 w 6725621"/>
              <a:gd name="connsiteY25" fmla="*/ 850900 h 3509962"/>
              <a:gd name="connsiteX26" fmla="*/ 1295400 w 6725621"/>
              <a:gd name="connsiteY26" fmla="*/ 895350 h 3509962"/>
              <a:gd name="connsiteX27" fmla="*/ 1576388 w 6725621"/>
              <a:gd name="connsiteY27" fmla="*/ 914400 h 3509962"/>
              <a:gd name="connsiteX28" fmla="*/ 1568450 w 6725621"/>
              <a:gd name="connsiteY28" fmla="*/ 1028700 h 3509962"/>
              <a:gd name="connsiteX29" fmla="*/ 1608137 w 6725621"/>
              <a:gd name="connsiteY29" fmla="*/ 1029494 h 3509962"/>
              <a:gd name="connsiteX30" fmla="*/ 1605757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0400 w 6725621"/>
              <a:gd name="connsiteY12" fmla="*/ 457200 h 3509962"/>
              <a:gd name="connsiteX13" fmla="*/ 774700 w 6725621"/>
              <a:gd name="connsiteY13" fmla="*/ 457200 h 3509962"/>
              <a:gd name="connsiteX14" fmla="*/ 812800 w 6725621"/>
              <a:gd name="connsiteY14" fmla="*/ 527050 h 3509962"/>
              <a:gd name="connsiteX15" fmla="*/ 860426 w 6725621"/>
              <a:gd name="connsiteY15" fmla="*/ 524669 h 3509962"/>
              <a:gd name="connsiteX16" fmla="*/ 863600 w 6725621"/>
              <a:gd name="connsiteY16" fmla="*/ 577850 h 3509962"/>
              <a:gd name="connsiteX17" fmla="*/ 909637 w 6725621"/>
              <a:gd name="connsiteY17" fmla="*/ 584994 h 3509962"/>
              <a:gd name="connsiteX18" fmla="*/ 908050 w 6725621"/>
              <a:gd name="connsiteY18" fmla="*/ 647700 h 3509962"/>
              <a:gd name="connsiteX19" fmla="*/ 949325 w 6725621"/>
              <a:gd name="connsiteY19" fmla="*/ 647700 h 3509962"/>
              <a:gd name="connsiteX20" fmla="*/ 946150 w 6725621"/>
              <a:gd name="connsiteY20" fmla="*/ 711200 h 3509962"/>
              <a:gd name="connsiteX21" fmla="*/ 1009650 w 6725621"/>
              <a:gd name="connsiteY21" fmla="*/ 710406 h 3509962"/>
              <a:gd name="connsiteX22" fmla="*/ 1003300 w 6725621"/>
              <a:gd name="connsiteY22" fmla="*/ 774700 h 3509962"/>
              <a:gd name="connsiteX23" fmla="*/ 1035050 w 6725621"/>
              <a:gd name="connsiteY23" fmla="*/ 774700 h 3509962"/>
              <a:gd name="connsiteX24" fmla="*/ 1034256 w 6725621"/>
              <a:gd name="connsiteY24" fmla="*/ 844550 h 3509962"/>
              <a:gd name="connsiteX25" fmla="*/ 1295400 w 6725621"/>
              <a:gd name="connsiteY25" fmla="*/ 850900 h 3509962"/>
              <a:gd name="connsiteX26" fmla="*/ 1295400 w 6725621"/>
              <a:gd name="connsiteY26" fmla="*/ 895350 h 3509962"/>
              <a:gd name="connsiteX27" fmla="*/ 1576388 w 6725621"/>
              <a:gd name="connsiteY27" fmla="*/ 914400 h 3509962"/>
              <a:gd name="connsiteX28" fmla="*/ 1568450 w 6725621"/>
              <a:gd name="connsiteY28" fmla="*/ 1028700 h 3509962"/>
              <a:gd name="connsiteX29" fmla="*/ 1608137 w 6725621"/>
              <a:gd name="connsiteY29" fmla="*/ 1029494 h 3509962"/>
              <a:gd name="connsiteX30" fmla="*/ 1605757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0350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9925 w 6725621"/>
              <a:gd name="connsiteY12" fmla="*/ 457200 h 3509962"/>
              <a:gd name="connsiteX13" fmla="*/ 774700 w 6725621"/>
              <a:gd name="connsiteY13" fmla="*/ 457200 h 3509962"/>
              <a:gd name="connsiteX14" fmla="*/ 812800 w 6725621"/>
              <a:gd name="connsiteY14" fmla="*/ 527050 h 3509962"/>
              <a:gd name="connsiteX15" fmla="*/ 860426 w 6725621"/>
              <a:gd name="connsiteY15" fmla="*/ 524669 h 3509962"/>
              <a:gd name="connsiteX16" fmla="*/ 863600 w 6725621"/>
              <a:gd name="connsiteY16" fmla="*/ 577850 h 3509962"/>
              <a:gd name="connsiteX17" fmla="*/ 909637 w 6725621"/>
              <a:gd name="connsiteY17" fmla="*/ 584994 h 3509962"/>
              <a:gd name="connsiteX18" fmla="*/ 908050 w 6725621"/>
              <a:gd name="connsiteY18" fmla="*/ 647700 h 3509962"/>
              <a:gd name="connsiteX19" fmla="*/ 949325 w 6725621"/>
              <a:gd name="connsiteY19" fmla="*/ 647700 h 3509962"/>
              <a:gd name="connsiteX20" fmla="*/ 946150 w 6725621"/>
              <a:gd name="connsiteY20" fmla="*/ 711200 h 3509962"/>
              <a:gd name="connsiteX21" fmla="*/ 1009650 w 6725621"/>
              <a:gd name="connsiteY21" fmla="*/ 710406 h 3509962"/>
              <a:gd name="connsiteX22" fmla="*/ 1003300 w 6725621"/>
              <a:gd name="connsiteY22" fmla="*/ 774700 h 3509962"/>
              <a:gd name="connsiteX23" fmla="*/ 1035050 w 6725621"/>
              <a:gd name="connsiteY23" fmla="*/ 774700 h 3509962"/>
              <a:gd name="connsiteX24" fmla="*/ 1034256 w 6725621"/>
              <a:gd name="connsiteY24" fmla="*/ 844550 h 3509962"/>
              <a:gd name="connsiteX25" fmla="*/ 1295400 w 6725621"/>
              <a:gd name="connsiteY25" fmla="*/ 850900 h 3509962"/>
              <a:gd name="connsiteX26" fmla="*/ 1295400 w 6725621"/>
              <a:gd name="connsiteY26" fmla="*/ 895350 h 3509962"/>
              <a:gd name="connsiteX27" fmla="*/ 1576388 w 6725621"/>
              <a:gd name="connsiteY27" fmla="*/ 914400 h 3509962"/>
              <a:gd name="connsiteX28" fmla="*/ 1568450 w 6725621"/>
              <a:gd name="connsiteY28" fmla="*/ 1028700 h 3509962"/>
              <a:gd name="connsiteX29" fmla="*/ 1608137 w 6725621"/>
              <a:gd name="connsiteY29" fmla="*/ 1029494 h 3509962"/>
              <a:gd name="connsiteX30" fmla="*/ 1605757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7494 h 3509962"/>
              <a:gd name="connsiteX9" fmla="*/ 635000 w 6725621"/>
              <a:gd name="connsiteY9" fmla="*/ 273050 h 3509962"/>
              <a:gd name="connsiteX10" fmla="*/ 641350 w 6725621"/>
              <a:gd name="connsiteY10" fmla="*/ 393700 h 3509962"/>
              <a:gd name="connsiteX11" fmla="*/ 666750 w 6725621"/>
              <a:gd name="connsiteY11" fmla="*/ 393700 h 3509962"/>
              <a:gd name="connsiteX12" fmla="*/ 669925 w 6725621"/>
              <a:gd name="connsiteY12" fmla="*/ 457200 h 3509962"/>
              <a:gd name="connsiteX13" fmla="*/ 774700 w 6725621"/>
              <a:gd name="connsiteY13" fmla="*/ 457200 h 3509962"/>
              <a:gd name="connsiteX14" fmla="*/ 812800 w 6725621"/>
              <a:gd name="connsiteY14" fmla="*/ 527050 h 3509962"/>
              <a:gd name="connsiteX15" fmla="*/ 860426 w 6725621"/>
              <a:gd name="connsiteY15" fmla="*/ 524669 h 3509962"/>
              <a:gd name="connsiteX16" fmla="*/ 863600 w 6725621"/>
              <a:gd name="connsiteY16" fmla="*/ 577850 h 3509962"/>
              <a:gd name="connsiteX17" fmla="*/ 909637 w 6725621"/>
              <a:gd name="connsiteY17" fmla="*/ 584994 h 3509962"/>
              <a:gd name="connsiteX18" fmla="*/ 908050 w 6725621"/>
              <a:gd name="connsiteY18" fmla="*/ 647700 h 3509962"/>
              <a:gd name="connsiteX19" fmla="*/ 949325 w 6725621"/>
              <a:gd name="connsiteY19" fmla="*/ 647700 h 3509962"/>
              <a:gd name="connsiteX20" fmla="*/ 946150 w 6725621"/>
              <a:gd name="connsiteY20" fmla="*/ 711200 h 3509962"/>
              <a:gd name="connsiteX21" fmla="*/ 1009650 w 6725621"/>
              <a:gd name="connsiteY21" fmla="*/ 710406 h 3509962"/>
              <a:gd name="connsiteX22" fmla="*/ 1003300 w 6725621"/>
              <a:gd name="connsiteY22" fmla="*/ 774700 h 3509962"/>
              <a:gd name="connsiteX23" fmla="*/ 1035050 w 6725621"/>
              <a:gd name="connsiteY23" fmla="*/ 774700 h 3509962"/>
              <a:gd name="connsiteX24" fmla="*/ 1034256 w 6725621"/>
              <a:gd name="connsiteY24" fmla="*/ 844550 h 3509962"/>
              <a:gd name="connsiteX25" fmla="*/ 1295400 w 6725621"/>
              <a:gd name="connsiteY25" fmla="*/ 850900 h 3509962"/>
              <a:gd name="connsiteX26" fmla="*/ 1295400 w 6725621"/>
              <a:gd name="connsiteY26" fmla="*/ 895350 h 3509962"/>
              <a:gd name="connsiteX27" fmla="*/ 1576388 w 6725621"/>
              <a:gd name="connsiteY27" fmla="*/ 914400 h 3509962"/>
              <a:gd name="connsiteX28" fmla="*/ 1568450 w 6725621"/>
              <a:gd name="connsiteY28" fmla="*/ 1028700 h 3509962"/>
              <a:gd name="connsiteX29" fmla="*/ 1608137 w 6725621"/>
              <a:gd name="connsiteY29" fmla="*/ 1029494 h 3509962"/>
              <a:gd name="connsiteX30" fmla="*/ 1605757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196850 h 3509962"/>
              <a:gd name="connsiteX8" fmla="*/ 603250 w 6725621"/>
              <a:gd name="connsiteY8" fmla="*/ 267494 h 3509962"/>
              <a:gd name="connsiteX9" fmla="*/ 649288 w 6725621"/>
              <a:gd name="connsiteY9" fmla="*/ 270669 h 3509962"/>
              <a:gd name="connsiteX10" fmla="*/ 641350 w 6725621"/>
              <a:gd name="connsiteY10" fmla="*/ 393700 h 3509962"/>
              <a:gd name="connsiteX11" fmla="*/ 666750 w 6725621"/>
              <a:gd name="connsiteY11" fmla="*/ 393700 h 3509962"/>
              <a:gd name="connsiteX12" fmla="*/ 669925 w 6725621"/>
              <a:gd name="connsiteY12" fmla="*/ 457200 h 3509962"/>
              <a:gd name="connsiteX13" fmla="*/ 774700 w 6725621"/>
              <a:gd name="connsiteY13" fmla="*/ 457200 h 3509962"/>
              <a:gd name="connsiteX14" fmla="*/ 812800 w 6725621"/>
              <a:gd name="connsiteY14" fmla="*/ 527050 h 3509962"/>
              <a:gd name="connsiteX15" fmla="*/ 860426 w 6725621"/>
              <a:gd name="connsiteY15" fmla="*/ 524669 h 3509962"/>
              <a:gd name="connsiteX16" fmla="*/ 863600 w 6725621"/>
              <a:gd name="connsiteY16" fmla="*/ 577850 h 3509962"/>
              <a:gd name="connsiteX17" fmla="*/ 909637 w 6725621"/>
              <a:gd name="connsiteY17" fmla="*/ 584994 h 3509962"/>
              <a:gd name="connsiteX18" fmla="*/ 908050 w 6725621"/>
              <a:gd name="connsiteY18" fmla="*/ 647700 h 3509962"/>
              <a:gd name="connsiteX19" fmla="*/ 949325 w 6725621"/>
              <a:gd name="connsiteY19" fmla="*/ 647700 h 3509962"/>
              <a:gd name="connsiteX20" fmla="*/ 946150 w 6725621"/>
              <a:gd name="connsiteY20" fmla="*/ 711200 h 3509962"/>
              <a:gd name="connsiteX21" fmla="*/ 1009650 w 6725621"/>
              <a:gd name="connsiteY21" fmla="*/ 710406 h 3509962"/>
              <a:gd name="connsiteX22" fmla="*/ 1003300 w 6725621"/>
              <a:gd name="connsiteY22" fmla="*/ 774700 h 3509962"/>
              <a:gd name="connsiteX23" fmla="*/ 1035050 w 6725621"/>
              <a:gd name="connsiteY23" fmla="*/ 774700 h 3509962"/>
              <a:gd name="connsiteX24" fmla="*/ 1034256 w 6725621"/>
              <a:gd name="connsiteY24" fmla="*/ 844550 h 3509962"/>
              <a:gd name="connsiteX25" fmla="*/ 1295400 w 6725621"/>
              <a:gd name="connsiteY25" fmla="*/ 850900 h 3509962"/>
              <a:gd name="connsiteX26" fmla="*/ 1295400 w 6725621"/>
              <a:gd name="connsiteY26" fmla="*/ 895350 h 3509962"/>
              <a:gd name="connsiteX27" fmla="*/ 1576388 w 6725621"/>
              <a:gd name="connsiteY27" fmla="*/ 914400 h 3509962"/>
              <a:gd name="connsiteX28" fmla="*/ 1568450 w 6725621"/>
              <a:gd name="connsiteY28" fmla="*/ 1028700 h 3509962"/>
              <a:gd name="connsiteX29" fmla="*/ 1608137 w 6725621"/>
              <a:gd name="connsiteY29" fmla="*/ 1029494 h 3509962"/>
              <a:gd name="connsiteX30" fmla="*/ 1605757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01650 w 6725621"/>
              <a:gd name="connsiteY6" fmla="*/ 190500 h 3509962"/>
              <a:gd name="connsiteX7" fmla="*/ 603250 w 6725621"/>
              <a:gd name="connsiteY7" fmla="*/ 203993 h 3509962"/>
              <a:gd name="connsiteX8" fmla="*/ 603250 w 6725621"/>
              <a:gd name="connsiteY8" fmla="*/ 267494 h 3509962"/>
              <a:gd name="connsiteX9" fmla="*/ 649288 w 6725621"/>
              <a:gd name="connsiteY9" fmla="*/ 270669 h 3509962"/>
              <a:gd name="connsiteX10" fmla="*/ 641350 w 6725621"/>
              <a:gd name="connsiteY10" fmla="*/ 393700 h 3509962"/>
              <a:gd name="connsiteX11" fmla="*/ 666750 w 6725621"/>
              <a:gd name="connsiteY11" fmla="*/ 393700 h 3509962"/>
              <a:gd name="connsiteX12" fmla="*/ 669925 w 6725621"/>
              <a:gd name="connsiteY12" fmla="*/ 457200 h 3509962"/>
              <a:gd name="connsiteX13" fmla="*/ 774700 w 6725621"/>
              <a:gd name="connsiteY13" fmla="*/ 457200 h 3509962"/>
              <a:gd name="connsiteX14" fmla="*/ 812800 w 6725621"/>
              <a:gd name="connsiteY14" fmla="*/ 527050 h 3509962"/>
              <a:gd name="connsiteX15" fmla="*/ 860426 w 6725621"/>
              <a:gd name="connsiteY15" fmla="*/ 524669 h 3509962"/>
              <a:gd name="connsiteX16" fmla="*/ 863600 w 6725621"/>
              <a:gd name="connsiteY16" fmla="*/ 577850 h 3509962"/>
              <a:gd name="connsiteX17" fmla="*/ 909637 w 6725621"/>
              <a:gd name="connsiteY17" fmla="*/ 584994 h 3509962"/>
              <a:gd name="connsiteX18" fmla="*/ 908050 w 6725621"/>
              <a:gd name="connsiteY18" fmla="*/ 647700 h 3509962"/>
              <a:gd name="connsiteX19" fmla="*/ 949325 w 6725621"/>
              <a:gd name="connsiteY19" fmla="*/ 647700 h 3509962"/>
              <a:gd name="connsiteX20" fmla="*/ 946150 w 6725621"/>
              <a:gd name="connsiteY20" fmla="*/ 711200 h 3509962"/>
              <a:gd name="connsiteX21" fmla="*/ 1009650 w 6725621"/>
              <a:gd name="connsiteY21" fmla="*/ 710406 h 3509962"/>
              <a:gd name="connsiteX22" fmla="*/ 1003300 w 6725621"/>
              <a:gd name="connsiteY22" fmla="*/ 774700 h 3509962"/>
              <a:gd name="connsiteX23" fmla="*/ 1035050 w 6725621"/>
              <a:gd name="connsiteY23" fmla="*/ 774700 h 3509962"/>
              <a:gd name="connsiteX24" fmla="*/ 1034256 w 6725621"/>
              <a:gd name="connsiteY24" fmla="*/ 844550 h 3509962"/>
              <a:gd name="connsiteX25" fmla="*/ 1295400 w 6725621"/>
              <a:gd name="connsiteY25" fmla="*/ 850900 h 3509962"/>
              <a:gd name="connsiteX26" fmla="*/ 1295400 w 6725621"/>
              <a:gd name="connsiteY26" fmla="*/ 895350 h 3509962"/>
              <a:gd name="connsiteX27" fmla="*/ 1576388 w 6725621"/>
              <a:gd name="connsiteY27" fmla="*/ 914400 h 3509962"/>
              <a:gd name="connsiteX28" fmla="*/ 1568450 w 6725621"/>
              <a:gd name="connsiteY28" fmla="*/ 1028700 h 3509962"/>
              <a:gd name="connsiteX29" fmla="*/ 1608137 w 6725621"/>
              <a:gd name="connsiteY29" fmla="*/ 1029494 h 3509962"/>
              <a:gd name="connsiteX30" fmla="*/ 1605757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11175 w 6725621"/>
              <a:gd name="connsiteY6" fmla="*/ 190500 h 3509962"/>
              <a:gd name="connsiteX7" fmla="*/ 603250 w 6725621"/>
              <a:gd name="connsiteY7" fmla="*/ 203993 h 3509962"/>
              <a:gd name="connsiteX8" fmla="*/ 603250 w 6725621"/>
              <a:gd name="connsiteY8" fmla="*/ 267494 h 3509962"/>
              <a:gd name="connsiteX9" fmla="*/ 649288 w 6725621"/>
              <a:gd name="connsiteY9" fmla="*/ 270669 h 3509962"/>
              <a:gd name="connsiteX10" fmla="*/ 641350 w 6725621"/>
              <a:gd name="connsiteY10" fmla="*/ 393700 h 3509962"/>
              <a:gd name="connsiteX11" fmla="*/ 666750 w 6725621"/>
              <a:gd name="connsiteY11" fmla="*/ 393700 h 3509962"/>
              <a:gd name="connsiteX12" fmla="*/ 669925 w 6725621"/>
              <a:gd name="connsiteY12" fmla="*/ 457200 h 3509962"/>
              <a:gd name="connsiteX13" fmla="*/ 774700 w 6725621"/>
              <a:gd name="connsiteY13" fmla="*/ 457200 h 3509962"/>
              <a:gd name="connsiteX14" fmla="*/ 812800 w 6725621"/>
              <a:gd name="connsiteY14" fmla="*/ 527050 h 3509962"/>
              <a:gd name="connsiteX15" fmla="*/ 860426 w 6725621"/>
              <a:gd name="connsiteY15" fmla="*/ 524669 h 3509962"/>
              <a:gd name="connsiteX16" fmla="*/ 863600 w 6725621"/>
              <a:gd name="connsiteY16" fmla="*/ 577850 h 3509962"/>
              <a:gd name="connsiteX17" fmla="*/ 909637 w 6725621"/>
              <a:gd name="connsiteY17" fmla="*/ 584994 h 3509962"/>
              <a:gd name="connsiteX18" fmla="*/ 908050 w 6725621"/>
              <a:gd name="connsiteY18" fmla="*/ 647700 h 3509962"/>
              <a:gd name="connsiteX19" fmla="*/ 949325 w 6725621"/>
              <a:gd name="connsiteY19" fmla="*/ 647700 h 3509962"/>
              <a:gd name="connsiteX20" fmla="*/ 946150 w 6725621"/>
              <a:gd name="connsiteY20" fmla="*/ 711200 h 3509962"/>
              <a:gd name="connsiteX21" fmla="*/ 1009650 w 6725621"/>
              <a:gd name="connsiteY21" fmla="*/ 710406 h 3509962"/>
              <a:gd name="connsiteX22" fmla="*/ 1003300 w 6725621"/>
              <a:gd name="connsiteY22" fmla="*/ 774700 h 3509962"/>
              <a:gd name="connsiteX23" fmla="*/ 1035050 w 6725621"/>
              <a:gd name="connsiteY23" fmla="*/ 774700 h 3509962"/>
              <a:gd name="connsiteX24" fmla="*/ 1034256 w 6725621"/>
              <a:gd name="connsiteY24" fmla="*/ 844550 h 3509962"/>
              <a:gd name="connsiteX25" fmla="*/ 1295400 w 6725621"/>
              <a:gd name="connsiteY25" fmla="*/ 850900 h 3509962"/>
              <a:gd name="connsiteX26" fmla="*/ 1295400 w 6725621"/>
              <a:gd name="connsiteY26" fmla="*/ 895350 h 3509962"/>
              <a:gd name="connsiteX27" fmla="*/ 1576388 w 6725621"/>
              <a:gd name="connsiteY27" fmla="*/ 914400 h 3509962"/>
              <a:gd name="connsiteX28" fmla="*/ 1568450 w 6725621"/>
              <a:gd name="connsiteY28" fmla="*/ 1028700 h 3509962"/>
              <a:gd name="connsiteX29" fmla="*/ 1608137 w 6725621"/>
              <a:gd name="connsiteY29" fmla="*/ 1029494 h 3509962"/>
              <a:gd name="connsiteX30" fmla="*/ 1605757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23081 w 6725621"/>
              <a:gd name="connsiteY6" fmla="*/ 190500 h 3509962"/>
              <a:gd name="connsiteX7" fmla="*/ 603250 w 6725621"/>
              <a:gd name="connsiteY7" fmla="*/ 203993 h 3509962"/>
              <a:gd name="connsiteX8" fmla="*/ 603250 w 6725621"/>
              <a:gd name="connsiteY8" fmla="*/ 267494 h 3509962"/>
              <a:gd name="connsiteX9" fmla="*/ 649288 w 6725621"/>
              <a:gd name="connsiteY9" fmla="*/ 270669 h 3509962"/>
              <a:gd name="connsiteX10" fmla="*/ 641350 w 6725621"/>
              <a:gd name="connsiteY10" fmla="*/ 393700 h 3509962"/>
              <a:gd name="connsiteX11" fmla="*/ 666750 w 6725621"/>
              <a:gd name="connsiteY11" fmla="*/ 393700 h 3509962"/>
              <a:gd name="connsiteX12" fmla="*/ 669925 w 6725621"/>
              <a:gd name="connsiteY12" fmla="*/ 457200 h 3509962"/>
              <a:gd name="connsiteX13" fmla="*/ 774700 w 6725621"/>
              <a:gd name="connsiteY13" fmla="*/ 457200 h 3509962"/>
              <a:gd name="connsiteX14" fmla="*/ 812800 w 6725621"/>
              <a:gd name="connsiteY14" fmla="*/ 527050 h 3509962"/>
              <a:gd name="connsiteX15" fmla="*/ 860426 w 6725621"/>
              <a:gd name="connsiteY15" fmla="*/ 524669 h 3509962"/>
              <a:gd name="connsiteX16" fmla="*/ 863600 w 6725621"/>
              <a:gd name="connsiteY16" fmla="*/ 577850 h 3509962"/>
              <a:gd name="connsiteX17" fmla="*/ 909637 w 6725621"/>
              <a:gd name="connsiteY17" fmla="*/ 584994 h 3509962"/>
              <a:gd name="connsiteX18" fmla="*/ 908050 w 6725621"/>
              <a:gd name="connsiteY18" fmla="*/ 647700 h 3509962"/>
              <a:gd name="connsiteX19" fmla="*/ 949325 w 6725621"/>
              <a:gd name="connsiteY19" fmla="*/ 647700 h 3509962"/>
              <a:gd name="connsiteX20" fmla="*/ 946150 w 6725621"/>
              <a:gd name="connsiteY20" fmla="*/ 711200 h 3509962"/>
              <a:gd name="connsiteX21" fmla="*/ 1009650 w 6725621"/>
              <a:gd name="connsiteY21" fmla="*/ 710406 h 3509962"/>
              <a:gd name="connsiteX22" fmla="*/ 1003300 w 6725621"/>
              <a:gd name="connsiteY22" fmla="*/ 774700 h 3509962"/>
              <a:gd name="connsiteX23" fmla="*/ 1035050 w 6725621"/>
              <a:gd name="connsiteY23" fmla="*/ 774700 h 3509962"/>
              <a:gd name="connsiteX24" fmla="*/ 1034256 w 6725621"/>
              <a:gd name="connsiteY24" fmla="*/ 844550 h 3509962"/>
              <a:gd name="connsiteX25" fmla="*/ 1295400 w 6725621"/>
              <a:gd name="connsiteY25" fmla="*/ 850900 h 3509962"/>
              <a:gd name="connsiteX26" fmla="*/ 1295400 w 6725621"/>
              <a:gd name="connsiteY26" fmla="*/ 895350 h 3509962"/>
              <a:gd name="connsiteX27" fmla="*/ 1576388 w 6725621"/>
              <a:gd name="connsiteY27" fmla="*/ 914400 h 3509962"/>
              <a:gd name="connsiteX28" fmla="*/ 1568450 w 6725621"/>
              <a:gd name="connsiteY28" fmla="*/ 1028700 h 3509962"/>
              <a:gd name="connsiteX29" fmla="*/ 1608137 w 6725621"/>
              <a:gd name="connsiteY29" fmla="*/ 1029494 h 3509962"/>
              <a:gd name="connsiteX30" fmla="*/ 1605757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23081 w 6725621"/>
              <a:gd name="connsiteY6" fmla="*/ 190500 h 3509962"/>
              <a:gd name="connsiteX7" fmla="*/ 603250 w 6725621"/>
              <a:gd name="connsiteY7" fmla="*/ 196849 h 3509962"/>
              <a:gd name="connsiteX8" fmla="*/ 603250 w 6725621"/>
              <a:gd name="connsiteY8" fmla="*/ 267494 h 3509962"/>
              <a:gd name="connsiteX9" fmla="*/ 649288 w 6725621"/>
              <a:gd name="connsiteY9" fmla="*/ 270669 h 3509962"/>
              <a:gd name="connsiteX10" fmla="*/ 641350 w 6725621"/>
              <a:gd name="connsiteY10" fmla="*/ 393700 h 3509962"/>
              <a:gd name="connsiteX11" fmla="*/ 666750 w 6725621"/>
              <a:gd name="connsiteY11" fmla="*/ 393700 h 3509962"/>
              <a:gd name="connsiteX12" fmla="*/ 669925 w 6725621"/>
              <a:gd name="connsiteY12" fmla="*/ 457200 h 3509962"/>
              <a:gd name="connsiteX13" fmla="*/ 774700 w 6725621"/>
              <a:gd name="connsiteY13" fmla="*/ 457200 h 3509962"/>
              <a:gd name="connsiteX14" fmla="*/ 812800 w 6725621"/>
              <a:gd name="connsiteY14" fmla="*/ 527050 h 3509962"/>
              <a:gd name="connsiteX15" fmla="*/ 860426 w 6725621"/>
              <a:gd name="connsiteY15" fmla="*/ 524669 h 3509962"/>
              <a:gd name="connsiteX16" fmla="*/ 863600 w 6725621"/>
              <a:gd name="connsiteY16" fmla="*/ 577850 h 3509962"/>
              <a:gd name="connsiteX17" fmla="*/ 909637 w 6725621"/>
              <a:gd name="connsiteY17" fmla="*/ 584994 h 3509962"/>
              <a:gd name="connsiteX18" fmla="*/ 908050 w 6725621"/>
              <a:gd name="connsiteY18" fmla="*/ 647700 h 3509962"/>
              <a:gd name="connsiteX19" fmla="*/ 949325 w 6725621"/>
              <a:gd name="connsiteY19" fmla="*/ 647700 h 3509962"/>
              <a:gd name="connsiteX20" fmla="*/ 946150 w 6725621"/>
              <a:gd name="connsiteY20" fmla="*/ 711200 h 3509962"/>
              <a:gd name="connsiteX21" fmla="*/ 1009650 w 6725621"/>
              <a:gd name="connsiteY21" fmla="*/ 710406 h 3509962"/>
              <a:gd name="connsiteX22" fmla="*/ 1003300 w 6725621"/>
              <a:gd name="connsiteY22" fmla="*/ 774700 h 3509962"/>
              <a:gd name="connsiteX23" fmla="*/ 1035050 w 6725621"/>
              <a:gd name="connsiteY23" fmla="*/ 774700 h 3509962"/>
              <a:gd name="connsiteX24" fmla="*/ 1034256 w 6725621"/>
              <a:gd name="connsiteY24" fmla="*/ 844550 h 3509962"/>
              <a:gd name="connsiteX25" fmla="*/ 1295400 w 6725621"/>
              <a:gd name="connsiteY25" fmla="*/ 850900 h 3509962"/>
              <a:gd name="connsiteX26" fmla="*/ 1295400 w 6725621"/>
              <a:gd name="connsiteY26" fmla="*/ 895350 h 3509962"/>
              <a:gd name="connsiteX27" fmla="*/ 1576388 w 6725621"/>
              <a:gd name="connsiteY27" fmla="*/ 914400 h 3509962"/>
              <a:gd name="connsiteX28" fmla="*/ 1568450 w 6725621"/>
              <a:gd name="connsiteY28" fmla="*/ 1028700 h 3509962"/>
              <a:gd name="connsiteX29" fmla="*/ 1608137 w 6725621"/>
              <a:gd name="connsiteY29" fmla="*/ 1029494 h 3509962"/>
              <a:gd name="connsiteX30" fmla="*/ 1605757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23081 w 6725621"/>
              <a:gd name="connsiteY6" fmla="*/ 202406 h 3509962"/>
              <a:gd name="connsiteX7" fmla="*/ 603250 w 6725621"/>
              <a:gd name="connsiteY7" fmla="*/ 196849 h 3509962"/>
              <a:gd name="connsiteX8" fmla="*/ 603250 w 6725621"/>
              <a:gd name="connsiteY8" fmla="*/ 267494 h 3509962"/>
              <a:gd name="connsiteX9" fmla="*/ 649288 w 6725621"/>
              <a:gd name="connsiteY9" fmla="*/ 270669 h 3509962"/>
              <a:gd name="connsiteX10" fmla="*/ 641350 w 6725621"/>
              <a:gd name="connsiteY10" fmla="*/ 393700 h 3509962"/>
              <a:gd name="connsiteX11" fmla="*/ 666750 w 6725621"/>
              <a:gd name="connsiteY11" fmla="*/ 393700 h 3509962"/>
              <a:gd name="connsiteX12" fmla="*/ 669925 w 6725621"/>
              <a:gd name="connsiteY12" fmla="*/ 457200 h 3509962"/>
              <a:gd name="connsiteX13" fmla="*/ 774700 w 6725621"/>
              <a:gd name="connsiteY13" fmla="*/ 457200 h 3509962"/>
              <a:gd name="connsiteX14" fmla="*/ 812800 w 6725621"/>
              <a:gd name="connsiteY14" fmla="*/ 527050 h 3509962"/>
              <a:gd name="connsiteX15" fmla="*/ 860426 w 6725621"/>
              <a:gd name="connsiteY15" fmla="*/ 524669 h 3509962"/>
              <a:gd name="connsiteX16" fmla="*/ 863600 w 6725621"/>
              <a:gd name="connsiteY16" fmla="*/ 577850 h 3509962"/>
              <a:gd name="connsiteX17" fmla="*/ 909637 w 6725621"/>
              <a:gd name="connsiteY17" fmla="*/ 584994 h 3509962"/>
              <a:gd name="connsiteX18" fmla="*/ 908050 w 6725621"/>
              <a:gd name="connsiteY18" fmla="*/ 647700 h 3509962"/>
              <a:gd name="connsiteX19" fmla="*/ 949325 w 6725621"/>
              <a:gd name="connsiteY19" fmla="*/ 647700 h 3509962"/>
              <a:gd name="connsiteX20" fmla="*/ 946150 w 6725621"/>
              <a:gd name="connsiteY20" fmla="*/ 711200 h 3509962"/>
              <a:gd name="connsiteX21" fmla="*/ 1009650 w 6725621"/>
              <a:gd name="connsiteY21" fmla="*/ 710406 h 3509962"/>
              <a:gd name="connsiteX22" fmla="*/ 1003300 w 6725621"/>
              <a:gd name="connsiteY22" fmla="*/ 774700 h 3509962"/>
              <a:gd name="connsiteX23" fmla="*/ 1035050 w 6725621"/>
              <a:gd name="connsiteY23" fmla="*/ 774700 h 3509962"/>
              <a:gd name="connsiteX24" fmla="*/ 1034256 w 6725621"/>
              <a:gd name="connsiteY24" fmla="*/ 844550 h 3509962"/>
              <a:gd name="connsiteX25" fmla="*/ 1295400 w 6725621"/>
              <a:gd name="connsiteY25" fmla="*/ 850900 h 3509962"/>
              <a:gd name="connsiteX26" fmla="*/ 1295400 w 6725621"/>
              <a:gd name="connsiteY26" fmla="*/ 895350 h 3509962"/>
              <a:gd name="connsiteX27" fmla="*/ 1576388 w 6725621"/>
              <a:gd name="connsiteY27" fmla="*/ 914400 h 3509962"/>
              <a:gd name="connsiteX28" fmla="*/ 1568450 w 6725621"/>
              <a:gd name="connsiteY28" fmla="*/ 1028700 h 3509962"/>
              <a:gd name="connsiteX29" fmla="*/ 1608137 w 6725621"/>
              <a:gd name="connsiteY29" fmla="*/ 1029494 h 3509962"/>
              <a:gd name="connsiteX30" fmla="*/ 1605757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5621"/>
              <a:gd name="connsiteY0" fmla="*/ 0 h 3509962"/>
              <a:gd name="connsiteX1" fmla="*/ 419100 w 6725621"/>
              <a:gd name="connsiteY1" fmla="*/ 25400 h 3509962"/>
              <a:gd name="connsiteX2" fmla="*/ 412750 w 6725621"/>
              <a:gd name="connsiteY2" fmla="*/ 82550 h 3509962"/>
              <a:gd name="connsiteX3" fmla="*/ 488950 w 6725621"/>
              <a:gd name="connsiteY3" fmla="*/ 82550 h 3509962"/>
              <a:gd name="connsiteX4" fmla="*/ 488950 w 6725621"/>
              <a:gd name="connsiteY4" fmla="*/ 127000 h 3509962"/>
              <a:gd name="connsiteX5" fmla="*/ 520700 w 6725621"/>
              <a:gd name="connsiteY5" fmla="*/ 127000 h 3509962"/>
              <a:gd name="connsiteX6" fmla="*/ 523081 w 6725621"/>
              <a:gd name="connsiteY6" fmla="*/ 202406 h 3509962"/>
              <a:gd name="connsiteX7" fmla="*/ 603250 w 6725621"/>
              <a:gd name="connsiteY7" fmla="*/ 203992 h 3509962"/>
              <a:gd name="connsiteX8" fmla="*/ 603250 w 6725621"/>
              <a:gd name="connsiteY8" fmla="*/ 267494 h 3509962"/>
              <a:gd name="connsiteX9" fmla="*/ 649288 w 6725621"/>
              <a:gd name="connsiteY9" fmla="*/ 270669 h 3509962"/>
              <a:gd name="connsiteX10" fmla="*/ 641350 w 6725621"/>
              <a:gd name="connsiteY10" fmla="*/ 393700 h 3509962"/>
              <a:gd name="connsiteX11" fmla="*/ 666750 w 6725621"/>
              <a:gd name="connsiteY11" fmla="*/ 393700 h 3509962"/>
              <a:gd name="connsiteX12" fmla="*/ 669925 w 6725621"/>
              <a:gd name="connsiteY12" fmla="*/ 457200 h 3509962"/>
              <a:gd name="connsiteX13" fmla="*/ 774700 w 6725621"/>
              <a:gd name="connsiteY13" fmla="*/ 457200 h 3509962"/>
              <a:gd name="connsiteX14" fmla="*/ 812800 w 6725621"/>
              <a:gd name="connsiteY14" fmla="*/ 527050 h 3509962"/>
              <a:gd name="connsiteX15" fmla="*/ 860426 w 6725621"/>
              <a:gd name="connsiteY15" fmla="*/ 524669 h 3509962"/>
              <a:gd name="connsiteX16" fmla="*/ 863600 w 6725621"/>
              <a:gd name="connsiteY16" fmla="*/ 577850 h 3509962"/>
              <a:gd name="connsiteX17" fmla="*/ 909637 w 6725621"/>
              <a:gd name="connsiteY17" fmla="*/ 584994 h 3509962"/>
              <a:gd name="connsiteX18" fmla="*/ 908050 w 6725621"/>
              <a:gd name="connsiteY18" fmla="*/ 647700 h 3509962"/>
              <a:gd name="connsiteX19" fmla="*/ 949325 w 6725621"/>
              <a:gd name="connsiteY19" fmla="*/ 647700 h 3509962"/>
              <a:gd name="connsiteX20" fmla="*/ 946150 w 6725621"/>
              <a:gd name="connsiteY20" fmla="*/ 711200 h 3509962"/>
              <a:gd name="connsiteX21" fmla="*/ 1009650 w 6725621"/>
              <a:gd name="connsiteY21" fmla="*/ 710406 h 3509962"/>
              <a:gd name="connsiteX22" fmla="*/ 1003300 w 6725621"/>
              <a:gd name="connsiteY22" fmla="*/ 774700 h 3509962"/>
              <a:gd name="connsiteX23" fmla="*/ 1035050 w 6725621"/>
              <a:gd name="connsiteY23" fmla="*/ 774700 h 3509962"/>
              <a:gd name="connsiteX24" fmla="*/ 1034256 w 6725621"/>
              <a:gd name="connsiteY24" fmla="*/ 844550 h 3509962"/>
              <a:gd name="connsiteX25" fmla="*/ 1295400 w 6725621"/>
              <a:gd name="connsiteY25" fmla="*/ 850900 h 3509962"/>
              <a:gd name="connsiteX26" fmla="*/ 1295400 w 6725621"/>
              <a:gd name="connsiteY26" fmla="*/ 895350 h 3509962"/>
              <a:gd name="connsiteX27" fmla="*/ 1576388 w 6725621"/>
              <a:gd name="connsiteY27" fmla="*/ 914400 h 3509962"/>
              <a:gd name="connsiteX28" fmla="*/ 1568450 w 6725621"/>
              <a:gd name="connsiteY28" fmla="*/ 1028700 h 3509962"/>
              <a:gd name="connsiteX29" fmla="*/ 1608137 w 6725621"/>
              <a:gd name="connsiteY29" fmla="*/ 1029494 h 3509962"/>
              <a:gd name="connsiteX30" fmla="*/ 1605757 w 6725621"/>
              <a:gd name="connsiteY30" fmla="*/ 1092200 h 3509962"/>
              <a:gd name="connsiteX31" fmla="*/ 1715294 w 6725621"/>
              <a:gd name="connsiteY31" fmla="*/ 1089819 h 3509962"/>
              <a:gd name="connsiteX32" fmla="*/ 1714500 w 6725621"/>
              <a:gd name="connsiteY32" fmla="*/ 1143000 h 3509962"/>
              <a:gd name="connsiteX33" fmla="*/ 1752600 w 6725621"/>
              <a:gd name="connsiteY33" fmla="*/ 1143000 h 3509962"/>
              <a:gd name="connsiteX34" fmla="*/ 1752600 w 6725621"/>
              <a:gd name="connsiteY34" fmla="*/ 1212850 h 3509962"/>
              <a:gd name="connsiteX35" fmla="*/ 1825625 w 6725621"/>
              <a:gd name="connsiteY35" fmla="*/ 1209675 h 3509962"/>
              <a:gd name="connsiteX36" fmla="*/ 1822450 w 6725621"/>
              <a:gd name="connsiteY36" fmla="*/ 1276350 h 3509962"/>
              <a:gd name="connsiteX37" fmla="*/ 1917700 w 6725621"/>
              <a:gd name="connsiteY37" fmla="*/ 1289050 h 3509962"/>
              <a:gd name="connsiteX38" fmla="*/ 1917700 w 6725621"/>
              <a:gd name="connsiteY38" fmla="*/ 1339850 h 3509962"/>
              <a:gd name="connsiteX39" fmla="*/ 1987550 w 6725621"/>
              <a:gd name="connsiteY39" fmla="*/ 1339850 h 3509962"/>
              <a:gd name="connsiteX40" fmla="*/ 1988344 w 6725621"/>
              <a:gd name="connsiteY40" fmla="*/ 1412082 h 3509962"/>
              <a:gd name="connsiteX41" fmla="*/ 2269332 w 6725621"/>
              <a:gd name="connsiteY41" fmla="*/ 1411288 h 3509962"/>
              <a:gd name="connsiteX42" fmla="*/ 2273300 w 6725621"/>
              <a:gd name="connsiteY42" fmla="*/ 1466850 h 3509962"/>
              <a:gd name="connsiteX43" fmla="*/ 2406650 w 6725621"/>
              <a:gd name="connsiteY43" fmla="*/ 1470818 h 3509962"/>
              <a:gd name="connsiteX44" fmla="*/ 2409825 w 6725621"/>
              <a:gd name="connsiteY44" fmla="*/ 1529557 h 3509962"/>
              <a:gd name="connsiteX45" fmla="*/ 2457450 w 6725621"/>
              <a:gd name="connsiteY45" fmla="*/ 1530350 h 3509962"/>
              <a:gd name="connsiteX46" fmla="*/ 2451100 w 6725621"/>
              <a:gd name="connsiteY46" fmla="*/ 1603375 h 3509962"/>
              <a:gd name="connsiteX47" fmla="*/ 2520950 w 6725621"/>
              <a:gd name="connsiteY47" fmla="*/ 1598613 h 3509962"/>
              <a:gd name="connsiteX48" fmla="*/ 2514600 w 6725621"/>
              <a:gd name="connsiteY48" fmla="*/ 1727200 h 3509962"/>
              <a:gd name="connsiteX49" fmla="*/ 2582862 w 6725621"/>
              <a:gd name="connsiteY49" fmla="*/ 1720850 h 3509962"/>
              <a:gd name="connsiteX50" fmla="*/ 2578100 w 6725621"/>
              <a:gd name="connsiteY50" fmla="*/ 1790700 h 3509962"/>
              <a:gd name="connsiteX51" fmla="*/ 2932112 w 6725621"/>
              <a:gd name="connsiteY51" fmla="*/ 1798637 h 3509962"/>
              <a:gd name="connsiteX52" fmla="*/ 2933700 w 6725621"/>
              <a:gd name="connsiteY52" fmla="*/ 1854200 h 3509962"/>
              <a:gd name="connsiteX53" fmla="*/ 3136900 w 6725621"/>
              <a:gd name="connsiteY53" fmla="*/ 1854200 h 3509962"/>
              <a:gd name="connsiteX54" fmla="*/ 3136900 w 6725621"/>
              <a:gd name="connsiteY54" fmla="*/ 1917700 h 3509962"/>
              <a:gd name="connsiteX55" fmla="*/ 3181350 w 6725621"/>
              <a:gd name="connsiteY55" fmla="*/ 1917700 h 3509962"/>
              <a:gd name="connsiteX56" fmla="*/ 3181350 w 6725621"/>
              <a:gd name="connsiteY56" fmla="*/ 1987550 h 3509962"/>
              <a:gd name="connsiteX57" fmla="*/ 3214688 w 6725621"/>
              <a:gd name="connsiteY57" fmla="*/ 1987550 h 3509962"/>
              <a:gd name="connsiteX58" fmla="*/ 3216275 w 6725621"/>
              <a:gd name="connsiteY58" fmla="*/ 2047875 h 3509962"/>
              <a:gd name="connsiteX59" fmla="*/ 3290888 w 6725621"/>
              <a:gd name="connsiteY59" fmla="*/ 2051050 h 3509962"/>
              <a:gd name="connsiteX60" fmla="*/ 3289300 w 6725621"/>
              <a:gd name="connsiteY60" fmla="*/ 2114550 h 3509962"/>
              <a:gd name="connsiteX61" fmla="*/ 4106863 w 6725621"/>
              <a:gd name="connsiteY61" fmla="*/ 2120900 h 3509962"/>
              <a:gd name="connsiteX62" fmla="*/ 4108450 w 6725621"/>
              <a:gd name="connsiteY62" fmla="*/ 2184400 h 3509962"/>
              <a:gd name="connsiteX63" fmla="*/ 4439444 w 6725621"/>
              <a:gd name="connsiteY63" fmla="*/ 2174081 h 3509962"/>
              <a:gd name="connsiteX64" fmla="*/ 4438650 w 6725621"/>
              <a:gd name="connsiteY64" fmla="*/ 2273300 h 3509962"/>
              <a:gd name="connsiteX65" fmla="*/ 4533900 w 6725621"/>
              <a:gd name="connsiteY65" fmla="*/ 2273300 h 3509962"/>
              <a:gd name="connsiteX66" fmla="*/ 4533900 w 6725621"/>
              <a:gd name="connsiteY66" fmla="*/ 2362200 h 3509962"/>
              <a:gd name="connsiteX67" fmla="*/ 4997450 w 6725621"/>
              <a:gd name="connsiteY67" fmla="*/ 2362200 h 3509962"/>
              <a:gd name="connsiteX68" fmla="*/ 4991100 w 6725621"/>
              <a:gd name="connsiteY68" fmla="*/ 2463800 h 3509962"/>
              <a:gd name="connsiteX69" fmla="*/ 5041900 w 6725621"/>
              <a:gd name="connsiteY69" fmla="*/ 2463007 h 3509962"/>
              <a:gd name="connsiteX70" fmla="*/ 5038725 w 6725621"/>
              <a:gd name="connsiteY70" fmla="*/ 2548731 h 3509962"/>
              <a:gd name="connsiteX71" fmla="*/ 5105400 w 6725621"/>
              <a:gd name="connsiteY71" fmla="*/ 2547938 h 3509962"/>
              <a:gd name="connsiteX72" fmla="*/ 5099050 w 6725621"/>
              <a:gd name="connsiteY72" fmla="*/ 2679700 h 3509962"/>
              <a:gd name="connsiteX73" fmla="*/ 5454650 w 6725621"/>
              <a:gd name="connsiteY73" fmla="*/ 2692400 h 3509962"/>
              <a:gd name="connsiteX74" fmla="*/ 5460207 w 6725621"/>
              <a:gd name="connsiteY74" fmla="*/ 2800350 h 3509962"/>
              <a:gd name="connsiteX75" fmla="*/ 6070600 w 6725621"/>
              <a:gd name="connsiteY75" fmla="*/ 2800350 h 3509962"/>
              <a:gd name="connsiteX76" fmla="*/ 6073775 w 6725621"/>
              <a:gd name="connsiteY76" fmla="*/ 2971800 h 3509962"/>
              <a:gd name="connsiteX77" fmla="*/ 6724650 w 6725621"/>
              <a:gd name="connsiteY77" fmla="*/ 2965450 h 3509962"/>
              <a:gd name="connsiteX78" fmla="*/ 6725443 w 6725621"/>
              <a:gd name="connsiteY78" fmla="*/ 3509962 h 3509962"/>
              <a:gd name="connsiteX0" fmla="*/ 0 w 6728002"/>
              <a:gd name="connsiteY0" fmla="*/ 0 h 3493293"/>
              <a:gd name="connsiteX1" fmla="*/ 421481 w 6728002"/>
              <a:gd name="connsiteY1" fmla="*/ 8731 h 3493293"/>
              <a:gd name="connsiteX2" fmla="*/ 415131 w 6728002"/>
              <a:gd name="connsiteY2" fmla="*/ 65881 h 3493293"/>
              <a:gd name="connsiteX3" fmla="*/ 491331 w 6728002"/>
              <a:gd name="connsiteY3" fmla="*/ 65881 h 3493293"/>
              <a:gd name="connsiteX4" fmla="*/ 491331 w 6728002"/>
              <a:gd name="connsiteY4" fmla="*/ 110331 h 3493293"/>
              <a:gd name="connsiteX5" fmla="*/ 523081 w 6728002"/>
              <a:gd name="connsiteY5" fmla="*/ 110331 h 3493293"/>
              <a:gd name="connsiteX6" fmla="*/ 525462 w 6728002"/>
              <a:gd name="connsiteY6" fmla="*/ 185737 h 3493293"/>
              <a:gd name="connsiteX7" fmla="*/ 605631 w 6728002"/>
              <a:gd name="connsiteY7" fmla="*/ 187323 h 3493293"/>
              <a:gd name="connsiteX8" fmla="*/ 605631 w 6728002"/>
              <a:gd name="connsiteY8" fmla="*/ 250825 h 3493293"/>
              <a:gd name="connsiteX9" fmla="*/ 651669 w 6728002"/>
              <a:gd name="connsiteY9" fmla="*/ 254000 h 3493293"/>
              <a:gd name="connsiteX10" fmla="*/ 643731 w 6728002"/>
              <a:gd name="connsiteY10" fmla="*/ 377031 h 3493293"/>
              <a:gd name="connsiteX11" fmla="*/ 669131 w 6728002"/>
              <a:gd name="connsiteY11" fmla="*/ 377031 h 3493293"/>
              <a:gd name="connsiteX12" fmla="*/ 672306 w 6728002"/>
              <a:gd name="connsiteY12" fmla="*/ 440531 h 3493293"/>
              <a:gd name="connsiteX13" fmla="*/ 777081 w 6728002"/>
              <a:gd name="connsiteY13" fmla="*/ 440531 h 3493293"/>
              <a:gd name="connsiteX14" fmla="*/ 815181 w 6728002"/>
              <a:gd name="connsiteY14" fmla="*/ 510381 h 3493293"/>
              <a:gd name="connsiteX15" fmla="*/ 862807 w 6728002"/>
              <a:gd name="connsiteY15" fmla="*/ 508000 h 3493293"/>
              <a:gd name="connsiteX16" fmla="*/ 865981 w 6728002"/>
              <a:gd name="connsiteY16" fmla="*/ 561181 h 3493293"/>
              <a:gd name="connsiteX17" fmla="*/ 912018 w 6728002"/>
              <a:gd name="connsiteY17" fmla="*/ 568325 h 3493293"/>
              <a:gd name="connsiteX18" fmla="*/ 910431 w 6728002"/>
              <a:gd name="connsiteY18" fmla="*/ 631031 h 3493293"/>
              <a:gd name="connsiteX19" fmla="*/ 951706 w 6728002"/>
              <a:gd name="connsiteY19" fmla="*/ 631031 h 3493293"/>
              <a:gd name="connsiteX20" fmla="*/ 948531 w 6728002"/>
              <a:gd name="connsiteY20" fmla="*/ 694531 h 3493293"/>
              <a:gd name="connsiteX21" fmla="*/ 1012031 w 6728002"/>
              <a:gd name="connsiteY21" fmla="*/ 693737 h 3493293"/>
              <a:gd name="connsiteX22" fmla="*/ 1005681 w 6728002"/>
              <a:gd name="connsiteY22" fmla="*/ 758031 h 3493293"/>
              <a:gd name="connsiteX23" fmla="*/ 1037431 w 6728002"/>
              <a:gd name="connsiteY23" fmla="*/ 758031 h 3493293"/>
              <a:gd name="connsiteX24" fmla="*/ 1036637 w 6728002"/>
              <a:gd name="connsiteY24" fmla="*/ 827881 h 3493293"/>
              <a:gd name="connsiteX25" fmla="*/ 1297781 w 6728002"/>
              <a:gd name="connsiteY25" fmla="*/ 834231 h 3493293"/>
              <a:gd name="connsiteX26" fmla="*/ 1297781 w 6728002"/>
              <a:gd name="connsiteY26" fmla="*/ 878681 h 3493293"/>
              <a:gd name="connsiteX27" fmla="*/ 1578769 w 6728002"/>
              <a:gd name="connsiteY27" fmla="*/ 897731 h 3493293"/>
              <a:gd name="connsiteX28" fmla="*/ 1570831 w 6728002"/>
              <a:gd name="connsiteY28" fmla="*/ 1012031 h 3493293"/>
              <a:gd name="connsiteX29" fmla="*/ 1610518 w 6728002"/>
              <a:gd name="connsiteY29" fmla="*/ 1012825 h 3493293"/>
              <a:gd name="connsiteX30" fmla="*/ 1608138 w 6728002"/>
              <a:gd name="connsiteY30" fmla="*/ 1075531 h 3493293"/>
              <a:gd name="connsiteX31" fmla="*/ 1717675 w 6728002"/>
              <a:gd name="connsiteY31" fmla="*/ 1073150 h 3493293"/>
              <a:gd name="connsiteX32" fmla="*/ 1716881 w 6728002"/>
              <a:gd name="connsiteY32" fmla="*/ 1126331 h 3493293"/>
              <a:gd name="connsiteX33" fmla="*/ 1754981 w 6728002"/>
              <a:gd name="connsiteY33" fmla="*/ 1126331 h 3493293"/>
              <a:gd name="connsiteX34" fmla="*/ 1754981 w 6728002"/>
              <a:gd name="connsiteY34" fmla="*/ 1196181 h 3493293"/>
              <a:gd name="connsiteX35" fmla="*/ 1828006 w 6728002"/>
              <a:gd name="connsiteY35" fmla="*/ 1193006 h 3493293"/>
              <a:gd name="connsiteX36" fmla="*/ 1824831 w 6728002"/>
              <a:gd name="connsiteY36" fmla="*/ 1259681 h 3493293"/>
              <a:gd name="connsiteX37" fmla="*/ 1920081 w 6728002"/>
              <a:gd name="connsiteY37" fmla="*/ 1272381 h 3493293"/>
              <a:gd name="connsiteX38" fmla="*/ 1920081 w 6728002"/>
              <a:gd name="connsiteY38" fmla="*/ 1323181 h 3493293"/>
              <a:gd name="connsiteX39" fmla="*/ 1989931 w 6728002"/>
              <a:gd name="connsiteY39" fmla="*/ 1323181 h 3493293"/>
              <a:gd name="connsiteX40" fmla="*/ 1990725 w 6728002"/>
              <a:gd name="connsiteY40" fmla="*/ 1395413 h 3493293"/>
              <a:gd name="connsiteX41" fmla="*/ 2271713 w 6728002"/>
              <a:gd name="connsiteY41" fmla="*/ 1394619 h 3493293"/>
              <a:gd name="connsiteX42" fmla="*/ 2275681 w 6728002"/>
              <a:gd name="connsiteY42" fmla="*/ 1450181 h 3493293"/>
              <a:gd name="connsiteX43" fmla="*/ 2409031 w 6728002"/>
              <a:gd name="connsiteY43" fmla="*/ 1454149 h 3493293"/>
              <a:gd name="connsiteX44" fmla="*/ 2412206 w 6728002"/>
              <a:gd name="connsiteY44" fmla="*/ 1512888 h 3493293"/>
              <a:gd name="connsiteX45" fmla="*/ 2459831 w 6728002"/>
              <a:gd name="connsiteY45" fmla="*/ 1513681 h 3493293"/>
              <a:gd name="connsiteX46" fmla="*/ 2453481 w 6728002"/>
              <a:gd name="connsiteY46" fmla="*/ 1586706 h 3493293"/>
              <a:gd name="connsiteX47" fmla="*/ 2523331 w 6728002"/>
              <a:gd name="connsiteY47" fmla="*/ 1581944 h 3493293"/>
              <a:gd name="connsiteX48" fmla="*/ 2516981 w 6728002"/>
              <a:gd name="connsiteY48" fmla="*/ 1710531 h 3493293"/>
              <a:gd name="connsiteX49" fmla="*/ 2585243 w 6728002"/>
              <a:gd name="connsiteY49" fmla="*/ 1704181 h 3493293"/>
              <a:gd name="connsiteX50" fmla="*/ 2580481 w 6728002"/>
              <a:gd name="connsiteY50" fmla="*/ 1774031 h 3493293"/>
              <a:gd name="connsiteX51" fmla="*/ 2934493 w 6728002"/>
              <a:gd name="connsiteY51" fmla="*/ 1781968 h 3493293"/>
              <a:gd name="connsiteX52" fmla="*/ 2936081 w 6728002"/>
              <a:gd name="connsiteY52" fmla="*/ 1837531 h 3493293"/>
              <a:gd name="connsiteX53" fmla="*/ 3139281 w 6728002"/>
              <a:gd name="connsiteY53" fmla="*/ 1837531 h 3493293"/>
              <a:gd name="connsiteX54" fmla="*/ 3139281 w 6728002"/>
              <a:gd name="connsiteY54" fmla="*/ 1901031 h 3493293"/>
              <a:gd name="connsiteX55" fmla="*/ 3183731 w 6728002"/>
              <a:gd name="connsiteY55" fmla="*/ 1901031 h 3493293"/>
              <a:gd name="connsiteX56" fmla="*/ 3183731 w 6728002"/>
              <a:gd name="connsiteY56" fmla="*/ 1970881 h 3493293"/>
              <a:gd name="connsiteX57" fmla="*/ 3217069 w 6728002"/>
              <a:gd name="connsiteY57" fmla="*/ 1970881 h 3493293"/>
              <a:gd name="connsiteX58" fmla="*/ 3218656 w 6728002"/>
              <a:gd name="connsiteY58" fmla="*/ 2031206 h 3493293"/>
              <a:gd name="connsiteX59" fmla="*/ 3293269 w 6728002"/>
              <a:gd name="connsiteY59" fmla="*/ 2034381 h 3493293"/>
              <a:gd name="connsiteX60" fmla="*/ 3291681 w 6728002"/>
              <a:gd name="connsiteY60" fmla="*/ 2097881 h 3493293"/>
              <a:gd name="connsiteX61" fmla="*/ 4109244 w 6728002"/>
              <a:gd name="connsiteY61" fmla="*/ 2104231 h 3493293"/>
              <a:gd name="connsiteX62" fmla="*/ 4110831 w 6728002"/>
              <a:gd name="connsiteY62" fmla="*/ 2167731 h 3493293"/>
              <a:gd name="connsiteX63" fmla="*/ 4441825 w 6728002"/>
              <a:gd name="connsiteY63" fmla="*/ 2157412 h 3493293"/>
              <a:gd name="connsiteX64" fmla="*/ 4441031 w 6728002"/>
              <a:gd name="connsiteY64" fmla="*/ 2256631 h 3493293"/>
              <a:gd name="connsiteX65" fmla="*/ 4536281 w 6728002"/>
              <a:gd name="connsiteY65" fmla="*/ 2256631 h 3493293"/>
              <a:gd name="connsiteX66" fmla="*/ 4536281 w 6728002"/>
              <a:gd name="connsiteY66" fmla="*/ 2345531 h 3493293"/>
              <a:gd name="connsiteX67" fmla="*/ 4999831 w 6728002"/>
              <a:gd name="connsiteY67" fmla="*/ 2345531 h 3493293"/>
              <a:gd name="connsiteX68" fmla="*/ 4993481 w 6728002"/>
              <a:gd name="connsiteY68" fmla="*/ 2447131 h 3493293"/>
              <a:gd name="connsiteX69" fmla="*/ 5044281 w 6728002"/>
              <a:gd name="connsiteY69" fmla="*/ 2446338 h 3493293"/>
              <a:gd name="connsiteX70" fmla="*/ 5041106 w 6728002"/>
              <a:gd name="connsiteY70" fmla="*/ 2532062 h 3493293"/>
              <a:gd name="connsiteX71" fmla="*/ 5107781 w 6728002"/>
              <a:gd name="connsiteY71" fmla="*/ 2531269 h 3493293"/>
              <a:gd name="connsiteX72" fmla="*/ 5101431 w 6728002"/>
              <a:gd name="connsiteY72" fmla="*/ 2663031 h 3493293"/>
              <a:gd name="connsiteX73" fmla="*/ 5457031 w 6728002"/>
              <a:gd name="connsiteY73" fmla="*/ 2675731 h 3493293"/>
              <a:gd name="connsiteX74" fmla="*/ 5462588 w 6728002"/>
              <a:gd name="connsiteY74" fmla="*/ 2783681 h 3493293"/>
              <a:gd name="connsiteX75" fmla="*/ 6072981 w 6728002"/>
              <a:gd name="connsiteY75" fmla="*/ 2783681 h 3493293"/>
              <a:gd name="connsiteX76" fmla="*/ 6076156 w 6728002"/>
              <a:gd name="connsiteY76" fmla="*/ 2955131 h 3493293"/>
              <a:gd name="connsiteX77" fmla="*/ 6727031 w 6728002"/>
              <a:gd name="connsiteY77" fmla="*/ 2948781 h 3493293"/>
              <a:gd name="connsiteX78" fmla="*/ 6727824 w 6728002"/>
              <a:gd name="connsiteY78" fmla="*/ 3493293 h 3493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6728002" h="3493293">
                <a:moveTo>
                  <a:pt x="0" y="0"/>
                </a:moveTo>
                <a:lnTo>
                  <a:pt x="421481" y="8731"/>
                </a:lnTo>
                <a:lnTo>
                  <a:pt x="415131" y="65881"/>
                </a:lnTo>
                <a:lnTo>
                  <a:pt x="491331" y="65881"/>
                </a:lnTo>
                <a:lnTo>
                  <a:pt x="491331" y="110331"/>
                </a:lnTo>
                <a:lnTo>
                  <a:pt x="523081" y="110331"/>
                </a:lnTo>
                <a:cubicBezTo>
                  <a:pt x="523875" y="131498"/>
                  <a:pt x="524668" y="164570"/>
                  <a:pt x="525462" y="185737"/>
                </a:cubicBezTo>
                <a:lnTo>
                  <a:pt x="605631" y="187323"/>
                </a:lnTo>
                <a:lnTo>
                  <a:pt x="605631" y="250825"/>
                </a:lnTo>
                <a:lnTo>
                  <a:pt x="651669" y="254000"/>
                </a:lnTo>
                <a:lnTo>
                  <a:pt x="643731" y="377031"/>
                </a:lnTo>
                <a:lnTo>
                  <a:pt x="669131" y="377031"/>
                </a:lnTo>
                <a:lnTo>
                  <a:pt x="672306" y="440531"/>
                </a:lnTo>
                <a:lnTo>
                  <a:pt x="777081" y="440531"/>
                </a:lnTo>
                <a:lnTo>
                  <a:pt x="815181" y="510381"/>
                </a:lnTo>
                <a:lnTo>
                  <a:pt x="862807" y="508000"/>
                </a:lnTo>
                <a:lnTo>
                  <a:pt x="865981" y="561181"/>
                </a:lnTo>
                <a:cubicBezTo>
                  <a:pt x="882914" y="561181"/>
                  <a:pt x="904610" y="556683"/>
                  <a:pt x="912018" y="568325"/>
                </a:cubicBezTo>
                <a:cubicBezTo>
                  <a:pt x="919426" y="579967"/>
                  <a:pt x="912548" y="607748"/>
                  <a:pt x="910431" y="631031"/>
                </a:cubicBezTo>
                <a:lnTo>
                  <a:pt x="951706" y="631031"/>
                </a:lnTo>
                <a:lnTo>
                  <a:pt x="948531" y="694531"/>
                </a:lnTo>
                <a:lnTo>
                  <a:pt x="1012031" y="693737"/>
                </a:lnTo>
                <a:lnTo>
                  <a:pt x="1005681" y="758031"/>
                </a:lnTo>
                <a:lnTo>
                  <a:pt x="1037431" y="758031"/>
                </a:lnTo>
                <a:cubicBezTo>
                  <a:pt x="1037166" y="781314"/>
                  <a:pt x="1036902" y="804598"/>
                  <a:pt x="1036637" y="827881"/>
                </a:cubicBezTo>
                <a:lnTo>
                  <a:pt x="1297781" y="834231"/>
                </a:lnTo>
                <a:lnTo>
                  <a:pt x="1297781" y="878681"/>
                </a:lnTo>
                <a:lnTo>
                  <a:pt x="1578769" y="897731"/>
                </a:lnTo>
                <a:lnTo>
                  <a:pt x="1570831" y="1012031"/>
                </a:lnTo>
                <a:lnTo>
                  <a:pt x="1610518" y="1012825"/>
                </a:lnTo>
                <a:cubicBezTo>
                  <a:pt x="1609725" y="1033727"/>
                  <a:pt x="1608931" y="1054629"/>
                  <a:pt x="1608138" y="1075531"/>
                </a:cubicBezTo>
                <a:lnTo>
                  <a:pt x="1717675" y="1073150"/>
                </a:lnTo>
                <a:cubicBezTo>
                  <a:pt x="1717410" y="1090877"/>
                  <a:pt x="1717146" y="1108604"/>
                  <a:pt x="1716881" y="1126331"/>
                </a:cubicBezTo>
                <a:lnTo>
                  <a:pt x="1754981" y="1126331"/>
                </a:lnTo>
                <a:lnTo>
                  <a:pt x="1754981" y="1196181"/>
                </a:lnTo>
                <a:lnTo>
                  <a:pt x="1828006" y="1193006"/>
                </a:lnTo>
                <a:lnTo>
                  <a:pt x="1824831" y="1259681"/>
                </a:lnTo>
                <a:lnTo>
                  <a:pt x="1920081" y="1272381"/>
                </a:lnTo>
                <a:lnTo>
                  <a:pt x="1920081" y="1323181"/>
                </a:lnTo>
                <a:lnTo>
                  <a:pt x="1989931" y="1323181"/>
                </a:lnTo>
                <a:cubicBezTo>
                  <a:pt x="1990196" y="1347258"/>
                  <a:pt x="1990460" y="1371336"/>
                  <a:pt x="1990725" y="1395413"/>
                </a:cubicBezTo>
                <a:lnTo>
                  <a:pt x="2271713" y="1394619"/>
                </a:lnTo>
                <a:lnTo>
                  <a:pt x="2275681" y="1450181"/>
                </a:lnTo>
                <a:lnTo>
                  <a:pt x="2409031" y="1454149"/>
                </a:lnTo>
                <a:lnTo>
                  <a:pt x="2412206" y="1512888"/>
                </a:lnTo>
                <a:lnTo>
                  <a:pt x="2459831" y="1513681"/>
                </a:lnTo>
                <a:lnTo>
                  <a:pt x="2453481" y="1586706"/>
                </a:lnTo>
                <a:lnTo>
                  <a:pt x="2523331" y="1581944"/>
                </a:lnTo>
                <a:lnTo>
                  <a:pt x="2516981" y="1710531"/>
                </a:lnTo>
                <a:lnTo>
                  <a:pt x="2585243" y="1704181"/>
                </a:lnTo>
                <a:lnTo>
                  <a:pt x="2580481" y="1774031"/>
                </a:lnTo>
                <a:lnTo>
                  <a:pt x="2934493" y="1781968"/>
                </a:lnTo>
                <a:cubicBezTo>
                  <a:pt x="2935022" y="1800489"/>
                  <a:pt x="2935552" y="1819010"/>
                  <a:pt x="2936081" y="1837531"/>
                </a:cubicBezTo>
                <a:lnTo>
                  <a:pt x="3139281" y="1837531"/>
                </a:lnTo>
                <a:lnTo>
                  <a:pt x="3139281" y="1901031"/>
                </a:lnTo>
                <a:lnTo>
                  <a:pt x="3183731" y="1901031"/>
                </a:lnTo>
                <a:lnTo>
                  <a:pt x="3183731" y="1970881"/>
                </a:lnTo>
                <a:lnTo>
                  <a:pt x="3217069" y="1970881"/>
                </a:lnTo>
                <a:lnTo>
                  <a:pt x="3218656" y="2031206"/>
                </a:lnTo>
                <a:lnTo>
                  <a:pt x="3293269" y="2034381"/>
                </a:lnTo>
                <a:cubicBezTo>
                  <a:pt x="3292740" y="2055548"/>
                  <a:pt x="3292210" y="2076714"/>
                  <a:pt x="3291681" y="2097881"/>
                </a:cubicBezTo>
                <a:lnTo>
                  <a:pt x="4109244" y="2104231"/>
                </a:lnTo>
                <a:lnTo>
                  <a:pt x="4110831" y="2167731"/>
                </a:lnTo>
                <a:lnTo>
                  <a:pt x="4441825" y="2157412"/>
                </a:lnTo>
                <a:cubicBezTo>
                  <a:pt x="4441560" y="2190485"/>
                  <a:pt x="4441296" y="2223558"/>
                  <a:pt x="4441031" y="2256631"/>
                </a:cubicBezTo>
                <a:lnTo>
                  <a:pt x="4536281" y="2256631"/>
                </a:lnTo>
                <a:lnTo>
                  <a:pt x="4536281" y="2345531"/>
                </a:lnTo>
                <a:lnTo>
                  <a:pt x="4999831" y="2345531"/>
                </a:lnTo>
                <a:lnTo>
                  <a:pt x="4993481" y="2447131"/>
                </a:lnTo>
                <a:lnTo>
                  <a:pt x="5044281" y="2446338"/>
                </a:lnTo>
                <a:lnTo>
                  <a:pt x="5041106" y="2532062"/>
                </a:lnTo>
                <a:lnTo>
                  <a:pt x="5107781" y="2531269"/>
                </a:lnTo>
                <a:lnTo>
                  <a:pt x="5101431" y="2663031"/>
                </a:lnTo>
                <a:lnTo>
                  <a:pt x="5457031" y="2675731"/>
                </a:lnTo>
                <a:lnTo>
                  <a:pt x="5462588" y="2783681"/>
                </a:lnTo>
                <a:lnTo>
                  <a:pt x="6072981" y="2783681"/>
                </a:lnTo>
                <a:cubicBezTo>
                  <a:pt x="6074039" y="2840831"/>
                  <a:pt x="6075098" y="2897981"/>
                  <a:pt x="6076156" y="2955131"/>
                </a:cubicBezTo>
                <a:lnTo>
                  <a:pt x="6727031" y="2948781"/>
                </a:lnTo>
                <a:cubicBezTo>
                  <a:pt x="6722533" y="3279774"/>
                  <a:pt x="6729147" y="3491970"/>
                  <a:pt x="6727824" y="3493293"/>
                </a:cubicBez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 name="Oval 3"/>
          <p:cNvSpPr/>
          <p:nvPr/>
        </p:nvSpPr>
        <p:spPr>
          <a:xfrm>
            <a:off x="4162567" y="3712191"/>
            <a:ext cx="59367" cy="50042"/>
          </a:xfrm>
          <a:prstGeom prst="ellipse">
            <a:avLst/>
          </a:pr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Oval 59"/>
          <p:cNvSpPr/>
          <p:nvPr/>
        </p:nvSpPr>
        <p:spPr>
          <a:xfrm>
            <a:off x="4881350" y="4035188"/>
            <a:ext cx="59367" cy="50042"/>
          </a:xfrm>
          <a:prstGeom prst="ellipse">
            <a:avLst/>
          </a:pr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Oval 63"/>
          <p:cNvSpPr/>
          <p:nvPr/>
        </p:nvSpPr>
        <p:spPr>
          <a:xfrm>
            <a:off x="5359021" y="4035188"/>
            <a:ext cx="59367" cy="50042"/>
          </a:xfrm>
          <a:prstGeom prst="ellipse">
            <a:avLst/>
          </a:pr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Oval 65"/>
          <p:cNvSpPr/>
          <p:nvPr/>
        </p:nvSpPr>
        <p:spPr>
          <a:xfrm>
            <a:off x="5591033" y="4117075"/>
            <a:ext cx="59367" cy="50042"/>
          </a:xfrm>
          <a:prstGeom prst="ellipse">
            <a:avLst/>
          </a:pr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9" name="Oval 68"/>
          <p:cNvSpPr/>
          <p:nvPr/>
        </p:nvSpPr>
        <p:spPr>
          <a:xfrm>
            <a:off x="6255224" y="4285397"/>
            <a:ext cx="59367" cy="50042"/>
          </a:xfrm>
          <a:prstGeom prst="ellipse">
            <a:avLst/>
          </a:pr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9" name="Oval 88"/>
          <p:cNvSpPr/>
          <p:nvPr/>
        </p:nvSpPr>
        <p:spPr>
          <a:xfrm>
            <a:off x="6396251" y="4476466"/>
            <a:ext cx="59367" cy="50042"/>
          </a:xfrm>
          <a:prstGeom prst="ellipse">
            <a:avLst/>
          </a:pr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Oval 89"/>
          <p:cNvSpPr/>
          <p:nvPr/>
        </p:nvSpPr>
        <p:spPr>
          <a:xfrm>
            <a:off x="7155977" y="4726675"/>
            <a:ext cx="59367" cy="50042"/>
          </a:xfrm>
          <a:prstGeom prst="ellipse">
            <a:avLst/>
          </a:pr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Oval 90"/>
          <p:cNvSpPr/>
          <p:nvPr/>
        </p:nvSpPr>
        <p:spPr>
          <a:xfrm>
            <a:off x="7551761" y="4899547"/>
            <a:ext cx="59367" cy="50042"/>
          </a:xfrm>
          <a:prstGeom prst="ellipse">
            <a:avLst/>
          </a:pr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Oval 91"/>
          <p:cNvSpPr/>
          <p:nvPr/>
        </p:nvSpPr>
        <p:spPr>
          <a:xfrm>
            <a:off x="7606352" y="4899547"/>
            <a:ext cx="59367" cy="50042"/>
          </a:xfrm>
          <a:prstGeom prst="ellipse">
            <a:avLst/>
          </a:pr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Oval 108"/>
          <p:cNvSpPr/>
          <p:nvPr/>
        </p:nvSpPr>
        <p:spPr>
          <a:xfrm>
            <a:off x="7196921" y="4726675"/>
            <a:ext cx="59367" cy="50042"/>
          </a:xfrm>
          <a:prstGeom prst="ellipse">
            <a:avLst/>
          </a:pr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2" name="Oval 111"/>
          <p:cNvSpPr/>
          <p:nvPr/>
        </p:nvSpPr>
        <p:spPr>
          <a:xfrm>
            <a:off x="1360226" y="1928883"/>
            <a:ext cx="59367" cy="50042"/>
          </a:xfrm>
          <a:prstGeom prst="ellipse">
            <a:avLst/>
          </a:pr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3" name="Oval 112"/>
          <p:cNvSpPr/>
          <p:nvPr/>
        </p:nvSpPr>
        <p:spPr>
          <a:xfrm>
            <a:off x="5895833" y="5008728"/>
            <a:ext cx="59367" cy="50042"/>
          </a:xfrm>
          <a:prstGeom prst="ellipse">
            <a:avLst/>
          </a:pr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4" name="Oval 113"/>
          <p:cNvSpPr/>
          <p:nvPr/>
        </p:nvSpPr>
        <p:spPr>
          <a:xfrm>
            <a:off x="6155140" y="5013277"/>
            <a:ext cx="59367" cy="50042"/>
          </a:xfrm>
          <a:prstGeom prst="ellipse">
            <a:avLst/>
          </a:pr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5" name="Oval 114"/>
          <p:cNvSpPr/>
          <p:nvPr/>
        </p:nvSpPr>
        <p:spPr>
          <a:xfrm>
            <a:off x="6646460" y="5004179"/>
            <a:ext cx="59367" cy="50042"/>
          </a:xfrm>
          <a:prstGeom prst="ellipse">
            <a:avLst/>
          </a:pr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Oval 115"/>
          <p:cNvSpPr/>
          <p:nvPr/>
        </p:nvSpPr>
        <p:spPr>
          <a:xfrm>
            <a:off x="7624549" y="5013277"/>
            <a:ext cx="59367" cy="50042"/>
          </a:xfrm>
          <a:prstGeom prst="ellipse">
            <a:avLst/>
          </a:pr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7" name="Oval 116"/>
          <p:cNvSpPr/>
          <p:nvPr/>
        </p:nvSpPr>
        <p:spPr>
          <a:xfrm>
            <a:off x="2333767" y="2856931"/>
            <a:ext cx="59367" cy="50042"/>
          </a:xfrm>
          <a:prstGeom prst="ellipse">
            <a:avLst/>
          </a:pr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6269126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Text Box 2"/>
          <p:cNvSpPr txBox="1">
            <a:spLocks noChangeArrowheads="1"/>
          </p:cNvSpPr>
          <p:nvPr/>
        </p:nvSpPr>
        <p:spPr bwMode="auto">
          <a:xfrm>
            <a:off x="1828800" y="381000"/>
            <a:ext cx="6096000" cy="579438"/>
          </a:xfrm>
          <a:prstGeom prst="rect">
            <a:avLst/>
          </a:prstGeom>
          <a:noFill/>
          <a:ln w="9525">
            <a:noFill/>
            <a:miter lim="800000"/>
            <a:headEnd/>
            <a:tailEnd/>
          </a:ln>
          <a:effectLst/>
        </p:spPr>
        <p:txBody>
          <a:bodyPr>
            <a:spAutoFit/>
          </a:bodyPr>
          <a:lstStyle/>
          <a:p>
            <a:pPr>
              <a:spcBef>
                <a:spcPct val="50000"/>
              </a:spcBef>
            </a:pPr>
            <a:endParaRPr lang="en-US" sz="3200" b="1" dirty="0">
              <a:solidFill>
                <a:srgbClr val="FFFFFF"/>
              </a:solidFill>
            </a:endParaRPr>
          </a:p>
        </p:txBody>
      </p:sp>
      <p:sp>
        <p:nvSpPr>
          <p:cNvPr id="8219" name="Rectangle 27"/>
          <p:cNvSpPr>
            <a:spLocks noGrp="1" noChangeArrowheads="1"/>
          </p:cNvSpPr>
          <p:nvPr>
            <p:ph type="title"/>
          </p:nvPr>
        </p:nvSpPr>
        <p:spPr/>
        <p:txBody>
          <a:bodyPr/>
          <a:lstStyle/>
          <a:p>
            <a:r>
              <a:rPr lang="en-US" dirty="0" smtClean="0"/>
              <a:t>BR 21: Trial Design</a:t>
            </a:r>
            <a:endParaRPr lang="en-GB" dirty="0"/>
          </a:p>
        </p:txBody>
      </p:sp>
      <p:sp>
        <p:nvSpPr>
          <p:cNvPr id="28" name="TextBox 10"/>
          <p:cNvSpPr txBox="1">
            <a:spLocks noChangeArrowheads="1"/>
          </p:cNvSpPr>
          <p:nvPr/>
        </p:nvSpPr>
        <p:spPr bwMode="auto">
          <a:xfrm>
            <a:off x="205824" y="6513612"/>
            <a:ext cx="3810000" cy="153888"/>
          </a:xfrm>
          <a:prstGeom prst="rect">
            <a:avLst/>
          </a:prstGeom>
          <a:noFill/>
          <a:ln w="9525">
            <a:noFill/>
            <a:miter lim="800000"/>
            <a:headEnd/>
            <a:tailEnd/>
          </a:ln>
        </p:spPr>
        <p:txBody>
          <a:bodyPr wrap="square" lIns="0" tIns="0" rIns="0" bIns="0" anchor="b" anchorCtr="0">
            <a:spAutoFit/>
          </a:bodyPr>
          <a:lstStyle/>
          <a:p>
            <a:pPr marL="0" lvl="1"/>
            <a:r>
              <a:rPr lang="en-US" sz="1000" dirty="0">
                <a:solidFill>
                  <a:srgbClr val="000000"/>
                </a:solidFill>
              </a:rPr>
              <a:t>Shepherd et al. </a:t>
            </a:r>
            <a:r>
              <a:rPr lang="en-US" sz="1000" i="1" dirty="0">
                <a:solidFill>
                  <a:srgbClr val="000000"/>
                </a:solidFill>
              </a:rPr>
              <a:t>N Engl J Med</a:t>
            </a:r>
            <a:r>
              <a:rPr lang="en-US" sz="1000" dirty="0">
                <a:solidFill>
                  <a:srgbClr val="000000"/>
                </a:solidFill>
              </a:rPr>
              <a:t>. 2005;352:123</a:t>
            </a:r>
          </a:p>
        </p:txBody>
      </p:sp>
      <p:sp>
        <p:nvSpPr>
          <p:cNvPr id="7" name="AutoShape 20"/>
          <p:cNvSpPr>
            <a:spLocks noChangeArrowheads="1"/>
          </p:cNvSpPr>
          <p:nvPr/>
        </p:nvSpPr>
        <p:spPr bwMode="blackGray">
          <a:xfrm>
            <a:off x="5691990" y="1562459"/>
            <a:ext cx="3044400" cy="1264631"/>
          </a:xfrm>
          <a:prstGeom prst="roundRect">
            <a:avLst>
              <a:gd name="adj" fmla="val 16667"/>
            </a:avLst>
          </a:prstGeom>
          <a:solidFill>
            <a:schemeClr val="accent2"/>
          </a:solid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algn="ctr" eaLnBrk="0" hangingPunct="0"/>
            <a:r>
              <a:rPr lang="en-US" sz="1600" b="1" dirty="0" err="1" smtClean="0">
                <a:solidFill>
                  <a:prstClr val="black"/>
                </a:solidFill>
              </a:rPr>
              <a:t>Erlotinib</a:t>
            </a:r>
            <a:r>
              <a:rPr lang="en-US" sz="1600" b="1" dirty="0">
                <a:solidFill>
                  <a:prstClr val="black"/>
                </a:solidFill>
              </a:rPr>
              <a:t/>
            </a:r>
            <a:br>
              <a:rPr lang="en-US" sz="1600" b="1" dirty="0">
                <a:solidFill>
                  <a:prstClr val="black"/>
                </a:solidFill>
              </a:rPr>
            </a:br>
            <a:r>
              <a:rPr lang="en-US" sz="1600" b="1" dirty="0">
                <a:solidFill>
                  <a:prstClr val="black"/>
                </a:solidFill>
              </a:rPr>
              <a:t>150 mg daily</a:t>
            </a:r>
            <a:br>
              <a:rPr lang="en-US" sz="1600" b="1" dirty="0">
                <a:solidFill>
                  <a:prstClr val="black"/>
                </a:solidFill>
              </a:rPr>
            </a:br>
            <a:r>
              <a:rPr lang="en-US" sz="1600" b="1" dirty="0">
                <a:solidFill>
                  <a:prstClr val="black"/>
                </a:solidFill>
              </a:rPr>
              <a:t/>
            </a:r>
            <a:br>
              <a:rPr lang="en-US" sz="1600" b="1" dirty="0">
                <a:solidFill>
                  <a:prstClr val="black"/>
                </a:solidFill>
              </a:rPr>
            </a:br>
            <a:r>
              <a:rPr lang="en-US" sz="1600" b="1" dirty="0">
                <a:solidFill>
                  <a:prstClr val="black"/>
                </a:solidFill>
              </a:rPr>
              <a:t>n=488</a:t>
            </a:r>
          </a:p>
        </p:txBody>
      </p:sp>
      <p:sp>
        <p:nvSpPr>
          <p:cNvPr id="8" name="AutoShape 21"/>
          <p:cNvSpPr>
            <a:spLocks noChangeArrowheads="1"/>
          </p:cNvSpPr>
          <p:nvPr/>
        </p:nvSpPr>
        <p:spPr bwMode="blackGray">
          <a:xfrm>
            <a:off x="5691990" y="2918230"/>
            <a:ext cx="3044400" cy="1269580"/>
          </a:xfrm>
          <a:prstGeom prst="roundRect">
            <a:avLst>
              <a:gd name="adj" fmla="val 10435"/>
            </a:avLst>
          </a:prstGeom>
          <a:solidFill>
            <a:schemeClr val="bg1">
              <a:lumMod val="65000"/>
            </a:schemeClr>
          </a:solid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algn="ctr">
              <a:defRPr/>
            </a:pPr>
            <a:r>
              <a:rPr lang="en-US" sz="1600" b="1" dirty="0">
                <a:solidFill>
                  <a:prstClr val="black"/>
                </a:solidFill>
              </a:rPr>
              <a:t>Placebo</a:t>
            </a:r>
            <a:br>
              <a:rPr lang="en-US" sz="1600" b="1" dirty="0">
                <a:solidFill>
                  <a:prstClr val="black"/>
                </a:solidFill>
              </a:rPr>
            </a:br>
            <a:r>
              <a:rPr lang="en-US" sz="1600" b="1" dirty="0">
                <a:solidFill>
                  <a:prstClr val="black"/>
                </a:solidFill>
              </a:rPr>
              <a:t>“150 mg” daily</a:t>
            </a:r>
            <a:br>
              <a:rPr lang="en-US" sz="1600" b="1" dirty="0">
                <a:solidFill>
                  <a:prstClr val="black"/>
                </a:solidFill>
              </a:rPr>
            </a:br>
            <a:r>
              <a:rPr lang="en-US" sz="1600" b="1" dirty="0">
                <a:solidFill>
                  <a:prstClr val="black"/>
                </a:solidFill>
              </a:rPr>
              <a:t/>
            </a:r>
            <a:br>
              <a:rPr lang="en-US" sz="1600" b="1" dirty="0">
                <a:solidFill>
                  <a:prstClr val="black"/>
                </a:solidFill>
              </a:rPr>
            </a:br>
            <a:r>
              <a:rPr lang="en-US" sz="1600" b="1" dirty="0">
                <a:solidFill>
                  <a:prstClr val="black"/>
                </a:solidFill>
              </a:rPr>
              <a:t>n=243 </a:t>
            </a:r>
          </a:p>
        </p:txBody>
      </p:sp>
      <p:cxnSp>
        <p:nvCxnSpPr>
          <p:cNvPr id="9" name="AutoShape 22"/>
          <p:cNvCxnSpPr>
            <a:cxnSpLocks noChangeShapeType="1"/>
          </p:cNvCxnSpPr>
          <p:nvPr/>
        </p:nvCxnSpPr>
        <p:spPr bwMode="auto">
          <a:xfrm flipV="1">
            <a:off x="5004166" y="2292749"/>
            <a:ext cx="691424" cy="514062"/>
          </a:xfrm>
          <a:prstGeom prst="bentConnector3">
            <a:avLst>
              <a:gd name="adj1" fmla="val 50000"/>
            </a:avLst>
          </a:prstGeom>
          <a:noFill/>
          <a:ln w="38100">
            <a:solidFill>
              <a:srgbClr val="717073"/>
            </a:solidFill>
            <a:miter lim="800000"/>
            <a:headEnd type="none" w="med" len="med"/>
            <a:tailEnd type="triangle" w="med" len="med"/>
          </a:ln>
          <a:effectLst/>
          <a:extLst/>
        </p:spPr>
      </p:cxnSp>
      <p:cxnSp>
        <p:nvCxnSpPr>
          <p:cNvPr id="10" name="AutoShape 23"/>
          <p:cNvCxnSpPr>
            <a:cxnSpLocks noChangeShapeType="1"/>
          </p:cNvCxnSpPr>
          <p:nvPr/>
        </p:nvCxnSpPr>
        <p:spPr bwMode="auto">
          <a:xfrm>
            <a:off x="5004166" y="2814159"/>
            <a:ext cx="691424" cy="651773"/>
          </a:xfrm>
          <a:prstGeom prst="bentConnector3">
            <a:avLst>
              <a:gd name="adj1" fmla="val 50000"/>
            </a:avLst>
          </a:prstGeom>
          <a:noFill/>
          <a:ln w="38100">
            <a:solidFill>
              <a:srgbClr val="717073"/>
            </a:solidFill>
            <a:miter lim="800000"/>
            <a:headEnd type="none" w="med" len="med"/>
            <a:tailEnd type="triangle" w="med" len="med"/>
          </a:ln>
          <a:effectLst/>
          <a:extLst/>
        </p:spPr>
      </p:cxnSp>
      <p:sp>
        <p:nvSpPr>
          <p:cNvPr id="11" name="AutoShape 17"/>
          <p:cNvSpPr>
            <a:spLocks noChangeArrowheads="1"/>
          </p:cNvSpPr>
          <p:nvPr/>
        </p:nvSpPr>
        <p:spPr bwMode="blackWhite">
          <a:xfrm>
            <a:off x="510392" y="1716677"/>
            <a:ext cx="3701160" cy="2268747"/>
          </a:xfrm>
          <a:prstGeom prst="roundRect">
            <a:avLst>
              <a:gd name="adj" fmla="val 11509"/>
            </a:avLst>
          </a:prstGeom>
          <a:solidFill>
            <a:srgbClr val="DFD8D3"/>
          </a:solidFill>
          <a:ln w="38100" algn="ctr">
            <a:noFill/>
            <a:round/>
            <a:headEnd/>
            <a:tailEnd/>
          </a:ln>
        </p:spPr>
        <p:txBody>
          <a:bodyPr wrap="square" lIns="9144" tIns="91440" rIns="9144" bIns="109728" anchor="ctr">
            <a:noAutofit/>
          </a:bodyPr>
          <a:lstStyle/>
          <a:p>
            <a:pPr algn="ctr">
              <a:defRPr/>
            </a:pPr>
            <a:r>
              <a:rPr lang="en-US" dirty="0">
                <a:solidFill>
                  <a:srgbClr val="000000"/>
                </a:solidFill>
              </a:rPr>
              <a:t>Stage IIIB or IV NSCLC </a:t>
            </a:r>
            <a:r>
              <a:rPr lang="en-US" dirty="0" smtClean="0">
                <a:solidFill>
                  <a:srgbClr val="000000"/>
                </a:solidFill>
              </a:rPr>
              <a:t/>
            </a:r>
            <a:br>
              <a:rPr lang="en-US" dirty="0" smtClean="0">
                <a:solidFill>
                  <a:srgbClr val="000000"/>
                </a:solidFill>
              </a:rPr>
            </a:br>
            <a:r>
              <a:rPr lang="en-US" dirty="0" smtClean="0">
                <a:solidFill>
                  <a:srgbClr val="000000"/>
                </a:solidFill>
              </a:rPr>
              <a:t>(all histologies)</a:t>
            </a:r>
            <a:endParaRPr lang="en-US" dirty="0">
              <a:solidFill>
                <a:srgbClr val="000000"/>
              </a:solidFill>
            </a:endParaRPr>
          </a:p>
          <a:p>
            <a:pPr algn="ctr">
              <a:defRPr/>
            </a:pPr>
            <a:r>
              <a:rPr lang="en-US" dirty="0">
                <a:solidFill>
                  <a:srgbClr val="000000"/>
                </a:solidFill>
              </a:rPr>
              <a:t>One or two prior chemo </a:t>
            </a:r>
            <a:r>
              <a:rPr lang="en-US" dirty="0" smtClean="0">
                <a:solidFill>
                  <a:srgbClr val="000000"/>
                </a:solidFill>
              </a:rPr>
              <a:t>regimens</a:t>
            </a:r>
            <a:endParaRPr lang="en-US" dirty="0">
              <a:solidFill>
                <a:srgbClr val="000000"/>
              </a:solidFill>
            </a:endParaRPr>
          </a:p>
          <a:p>
            <a:pPr algn="ctr">
              <a:defRPr/>
            </a:pPr>
            <a:r>
              <a:rPr lang="en-US" dirty="0">
                <a:solidFill>
                  <a:srgbClr val="000000"/>
                </a:solidFill>
              </a:rPr>
              <a:t>ECOG PS: 0-3</a:t>
            </a:r>
          </a:p>
          <a:p>
            <a:pPr algn="ctr">
              <a:defRPr/>
            </a:pPr>
            <a:r>
              <a:rPr lang="en-US" dirty="0">
                <a:solidFill>
                  <a:srgbClr val="000000"/>
                </a:solidFill>
              </a:rPr>
              <a:t/>
            </a:r>
            <a:br>
              <a:rPr lang="en-US" dirty="0">
                <a:solidFill>
                  <a:srgbClr val="000000"/>
                </a:solidFill>
              </a:rPr>
            </a:br>
            <a:r>
              <a:rPr lang="en-US" dirty="0">
                <a:solidFill>
                  <a:srgbClr val="000000"/>
                </a:solidFill>
              </a:rPr>
              <a:t>N=731</a:t>
            </a:r>
          </a:p>
        </p:txBody>
      </p:sp>
      <p:cxnSp>
        <p:nvCxnSpPr>
          <p:cNvPr id="12" name="Straight Arrow Connector 11"/>
          <p:cNvCxnSpPr/>
          <p:nvPr/>
        </p:nvCxnSpPr>
        <p:spPr bwMode="auto">
          <a:xfrm>
            <a:off x="4211552" y="2830140"/>
            <a:ext cx="411480" cy="0"/>
          </a:xfrm>
          <a:prstGeom prst="straightConnector1">
            <a:avLst/>
          </a:prstGeom>
          <a:noFill/>
          <a:ln w="38100">
            <a:solidFill>
              <a:srgbClr val="717073"/>
            </a:solidFill>
            <a:miter lim="800000"/>
            <a:headEnd type="none" w="med" len="med"/>
            <a:tailEnd type="triangle" w="med" len="med"/>
          </a:ln>
          <a:effectLst/>
        </p:spPr>
      </p:cxnSp>
      <p:sp>
        <p:nvSpPr>
          <p:cNvPr id="13" name="AutoShape 18"/>
          <p:cNvSpPr>
            <a:spLocks noChangeArrowheads="1"/>
          </p:cNvSpPr>
          <p:nvPr/>
        </p:nvSpPr>
        <p:spPr bwMode="blackWhite">
          <a:xfrm>
            <a:off x="4668750" y="1704435"/>
            <a:ext cx="390525" cy="2142125"/>
          </a:xfrm>
          <a:prstGeom prst="roundRect">
            <a:avLst>
              <a:gd name="adj" fmla="val 0"/>
            </a:avLst>
          </a:prstGeom>
          <a:solidFill>
            <a:schemeClr val="bg1"/>
          </a:solidFill>
          <a:ln w="38100" algn="ctr">
            <a:solidFill>
              <a:srgbClr val="FF0000"/>
            </a:solidFill>
            <a:round/>
            <a:headEnd/>
            <a:tailEnd/>
          </a:ln>
        </p:spPr>
        <p:txBody>
          <a:bodyPr tIns="91440" bIns="109728" anchor="ctr">
            <a:spAutoFit/>
          </a:bodyPr>
          <a:lstStyle/>
          <a:p>
            <a:pPr algn="ctr">
              <a:defRPr/>
            </a:pPr>
            <a:r>
              <a:rPr lang="en-US" sz="1400" b="1" dirty="0">
                <a:solidFill>
                  <a:srgbClr val="000000"/>
                </a:solidFill>
              </a:rPr>
              <a:t>R</a:t>
            </a:r>
            <a:br>
              <a:rPr lang="en-US" sz="1400" b="1" dirty="0">
                <a:solidFill>
                  <a:srgbClr val="000000"/>
                </a:solidFill>
              </a:rPr>
            </a:br>
            <a:r>
              <a:rPr lang="en-US" sz="1400" b="1" dirty="0">
                <a:solidFill>
                  <a:srgbClr val="000000"/>
                </a:solidFill>
              </a:rPr>
              <a:t>A</a:t>
            </a:r>
            <a:br>
              <a:rPr lang="en-US" sz="1400" b="1" dirty="0">
                <a:solidFill>
                  <a:srgbClr val="000000"/>
                </a:solidFill>
              </a:rPr>
            </a:br>
            <a:r>
              <a:rPr lang="en-US" sz="1400" b="1" dirty="0">
                <a:solidFill>
                  <a:srgbClr val="000000"/>
                </a:solidFill>
              </a:rPr>
              <a:t>N</a:t>
            </a:r>
            <a:br>
              <a:rPr lang="en-US" sz="1400" b="1" dirty="0">
                <a:solidFill>
                  <a:srgbClr val="000000"/>
                </a:solidFill>
              </a:rPr>
            </a:br>
            <a:r>
              <a:rPr lang="en-US" sz="1400" b="1" dirty="0">
                <a:solidFill>
                  <a:srgbClr val="000000"/>
                </a:solidFill>
              </a:rPr>
              <a:t>D</a:t>
            </a:r>
            <a:br>
              <a:rPr lang="en-US" sz="1400" b="1" dirty="0">
                <a:solidFill>
                  <a:srgbClr val="000000"/>
                </a:solidFill>
              </a:rPr>
            </a:br>
            <a:r>
              <a:rPr lang="en-US" sz="1400" b="1" dirty="0">
                <a:solidFill>
                  <a:srgbClr val="000000"/>
                </a:solidFill>
              </a:rPr>
              <a:t>O</a:t>
            </a:r>
            <a:br>
              <a:rPr lang="en-US" sz="1400" b="1" dirty="0">
                <a:solidFill>
                  <a:srgbClr val="000000"/>
                </a:solidFill>
              </a:rPr>
            </a:br>
            <a:r>
              <a:rPr lang="en-US" sz="1400" b="1" dirty="0">
                <a:solidFill>
                  <a:srgbClr val="000000"/>
                </a:solidFill>
              </a:rPr>
              <a:t>M</a:t>
            </a:r>
          </a:p>
          <a:p>
            <a:pPr algn="ctr">
              <a:defRPr/>
            </a:pPr>
            <a:r>
              <a:rPr lang="en-US" sz="1400" b="1" dirty="0">
                <a:solidFill>
                  <a:srgbClr val="000000"/>
                </a:solidFill>
              </a:rPr>
              <a:t>I</a:t>
            </a:r>
            <a:br>
              <a:rPr lang="en-US" sz="1400" b="1" dirty="0">
                <a:solidFill>
                  <a:srgbClr val="000000"/>
                </a:solidFill>
              </a:rPr>
            </a:br>
            <a:r>
              <a:rPr lang="en-US" sz="1400" b="1" dirty="0">
                <a:solidFill>
                  <a:srgbClr val="000000"/>
                </a:solidFill>
              </a:rPr>
              <a:t>S</a:t>
            </a:r>
            <a:br>
              <a:rPr lang="en-US" sz="1400" b="1" dirty="0">
                <a:solidFill>
                  <a:srgbClr val="000000"/>
                </a:solidFill>
              </a:rPr>
            </a:br>
            <a:r>
              <a:rPr lang="en-US" sz="1400" b="1" dirty="0">
                <a:solidFill>
                  <a:srgbClr val="000000"/>
                </a:solidFill>
              </a:rPr>
              <a:t>E</a:t>
            </a:r>
          </a:p>
        </p:txBody>
      </p:sp>
      <p:sp>
        <p:nvSpPr>
          <p:cNvPr id="14" name="TextBox 10"/>
          <p:cNvSpPr txBox="1">
            <a:spLocks noChangeArrowheads="1"/>
          </p:cNvSpPr>
          <p:nvPr/>
        </p:nvSpPr>
        <p:spPr bwMode="auto">
          <a:xfrm>
            <a:off x="5350534" y="2636997"/>
            <a:ext cx="4058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r>
              <a:rPr lang="en-US" sz="1200" b="1" dirty="0">
                <a:solidFill>
                  <a:srgbClr val="000000"/>
                </a:solidFill>
                <a:latin typeface="Arial"/>
              </a:rPr>
              <a:t>2</a:t>
            </a:r>
            <a:r>
              <a:rPr lang="en-US" sz="1200" b="1" dirty="0" smtClean="0">
                <a:solidFill>
                  <a:srgbClr val="000000"/>
                </a:solidFill>
                <a:latin typeface="Arial"/>
              </a:rPr>
              <a:t>:1</a:t>
            </a:r>
            <a:endParaRPr lang="en-US" sz="1200" b="1" dirty="0">
              <a:solidFill>
                <a:srgbClr val="000000"/>
              </a:solidFill>
              <a:latin typeface="Arial"/>
            </a:endParaRPr>
          </a:p>
        </p:txBody>
      </p:sp>
      <p:sp>
        <p:nvSpPr>
          <p:cNvPr id="4" name="TextBox 3"/>
          <p:cNvSpPr txBox="1"/>
          <p:nvPr/>
        </p:nvSpPr>
        <p:spPr>
          <a:xfrm>
            <a:off x="628991" y="4035086"/>
            <a:ext cx="3871573" cy="1384995"/>
          </a:xfrm>
          <a:prstGeom prst="rect">
            <a:avLst/>
          </a:prstGeom>
          <a:noFill/>
        </p:spPr>
        <p:txBody>
          <a:bodyPr wrap="none" rtlCol="0">
            <a:spAutoFit/>
          </a:bodyPr>
          <a:lstStyle/>
          <a:p>
            <a:r>
              <a:rPr lang="en-US" sz="1400" dirty="0">
                <a:solidFill>
                  <a:prstClr val="black"/>
                </a:solidFill>
              </a:rPr>
              <a:t>Stratification:</a:t>
            </a:r>
          </a:p>
          <a:p>
            <a:pPr marL="285750" indent="-285750">
              <a:buFont typeface="Arial" panose="020B0604020202020204" pitchFamily="34" charset="0"/>
              <a:buChar char="•"/>
            </a:pPr>
            <a:r>
              <a:rPr lang="en-US" sz="1400" dirty="0">
                <a:solidFill>
                  <a:prstClr val="black"/>
                </a:solidFill>
              </a:rPr>
              <a:t>Center</a:t>
            </a:r>
          </a:p>
          <a:p>
            <a:pPr marL="285750" indent="-285750">
              <a:buFont typeface="Arial" panose="020B0604020202020204" pitchFamily="34" charset="0"/>
              <a:buChar char="•"/>
            </a:pPr>
            <a:r>
              <a:rPr lang="en-US" sz="1400" dirty="0">
                <a:solidFill>
                  <a:prstClr val="black"/>
                </a:solidFill>
              </a:rPr>
              <a:t>PS: 0/1 vs 2/3</a:t>
            </a:r>
          </a:p>
          <a:p>
            <a:pPr marL="285750" indent="-285750">
              <a:buFont typeface="Arial" panose="020B0604020202020204" pitchFamily="34" charset="0"/>
              <a:buChar char="•"/>
            </a:pPr>
            <a:r>
              <a:rPr lang="en-US" sz="1400" dirty="0">
                <a:solidFill>
                  <a:prstClr val="black"/>
                </a:solidFill>
              </a:rPr>
              <a:t>Response to prior Rx: CR/PR vs SD vs PD</a:t>
            </a:r>
          </a:p>
          <a:p>
            <a:pPr marL="285750" indent="-285750">
              <a:buFont typeface="Arial" panose="020B0604020202020204" pitchFamily="34" charset="0"/>
              <a:buChar char="•"/>
            </a:pPr>
            <a:r>
              <a:rPr lang="en-US" sz="1400" dirty="0">
                <a:solidFill>
                  <a:prstClr val="black"/>
                </a:solidFill>
              </a:rPr>
              <a:t>Prior regimens: 1 vs 2</a:t>
            </a:r>
          </a:p>
          <a:p>
            <a:pPr marL="285750" indent="-285750">
              <a:buFont typeface="Arial" panose="020B0604020202020204" pitchFamily="34" charset="0"/>
              <a:buChar char="•"/>
            </a:pPr>
            <a:r>
              <a:rPr lang="en-US" sz="1400" dirty="0">
                <a:solidFill>
                  <a:prstClr val="black"/>
                </a:solidFill>
              </a:rPr>
              <a:t>Prior platinum therapy: Yes vs no</a:t>
            </a:r>
          </a:p>
        </p:txBody>
      </p:sp>
      <p:sp>
        <p:nvSpPr>
          <p:cNvPr id="5" name="TextBox 4"/>
          <p:cNvSpPr txBox="1"/>
          <p:nvPr/>
        </p:nvSpPr>
        <p:spPr>
          <a:xfrm>
            <a:off x="510392" y="5589917"/>
            <a:ext cx="6282489" cy="646331"/>
          </a:xfrm>
          <a:prstGeom prst="rect">
            <a:avLst/>
          </a:prstGeom>
          <a:noFill/>
        </p:spPr>
        <p:txBody>
          <a:bodyPr wrap="none" rtlCol="0">
            <a:spAutoFit/>
          </a:bodyPr>
          <a:lstStyle/>
          <a:p>
            <a:pPr marL="285750" indent="-285750">
              <a:buFont typeface="Arial" panose="020B0604020202020204" pitchFamily="34" charset="0"/>
              <a:buChar char="•"/>
            </a:pPr>
            <a:r>
              <a:rPr lang="en-US" dirty="0">
                <a:solidFill>
                  <a:prstClr val="black"/>
                </a:solidFill>
              </a:rPr>
              <a:t>Primary endpoint: OS</a:t>
            </a:r>
          </a:p>
          <a:p>
            <a:pPr marL="285750" indent="-285750">
              <a:buFont typeface="Arial" panose="020B0604020202020204" pitchFamily="34" charset="0"/>
              <a:buChar char="•"/>
            </a:pPr>
            <a:r>
              <a:rPr lang="en-US" dirty="0">
                <a:solidFill>
                  <a:prstClr val="black"/>
                </a:solidFill>
              </a:rPr>
              <a:t>Secondary endpoints: PFS, ORR, DOR, toxicity and </a:t>
            </a:r>
            <a:r>
              <a:rPr lang="en-US" dirty="0" err="1">
                <a:solidFill>
                  <a:prstClr val="black"/>
                </a:solidFill>
              </a:rPr>
              <a:t>QoL</a:t>
            </a:r>
            <a:endParaRPr lang="en-US" dirty="0">
              <a:solidFill>
                <a:prstClr val="black"/>
              </a:solidFill>
            </a:endParaRPr>
          </a:p>
        </p:txBody>
      </p:sp>
      <p:sp>
        <p:nvSpPr>
          <p:cNvPr id="6" name="TextBox 5"/>
          <p:cNvSpPr txBox="1"/>
          <p:nvPr/>
        </p:nvSpPr>
        <p:spPr>
          <a:xfrm>
            <a:off x="5874639" y="1242207"/>
            <a:ext cx="2672526" cy="369332"/>
          </a:xfrm>
          <a:prstGeom prst="rect">
            <a:avLst/>
          </a:prstGeom>
          <a:noFill/>
        </p:spPr>
        <p:txBody>
          <a:bodyPr wrap="none" rtlCol="0">
            <a:spAutoFit/>
          </a:bodyPr>
          <a:lstStyle/>
          <a:p>
            <a:r>
              <a:rPr lang="en-US" dirty="0">
                <a:solidFill>
                  <a:srgbClr val="C00000"/>
                </a:solidFill>
              </a:rPr>
              <a:t>Squamous</a:t>
            </a:r>
            <a:r>
              <a:rPr lang="en-US" dirty="0">
                <a:solidFill>
                  <a:prstClr val="black"/>
                </a:solidFill>
              </a:rPr>
              <a:t>: </a:t>
            </a:r>
            <a:r>
              <a:rPr lang="en-US" dirty="0">
                <a:solidFill>
                  <a:srgbClr val="C00000"/>
                </a:solidFill>
              </a:rPr>
              <a:t>144 (29.5%)</a:t>
            </a:r>
          </a:p>
        </p:txBody>
      </p:sp>
      <p:sp>
        <p:nvSpPr>
          <p:cNvPr id="29" name="TextBox 28"/>
          <p:cNvSpPr txBox="1"/>
          <p:nvPr/>
        </p:nvSpPr>
        <p:spPr>
          <a:xfrm>
            <a:off x="5874639" y="4204140"/>
            <a:ext cx="2544286" cy="369332"/>
          </a:xfrm>
          <a:prstGeom prst="rect">
            <a:avLst/>
          </a:prstGeom>
          <a:noFill/>
        </p:spPr>
        <p:txBody>
          <a:bodyPr wrap="none" rtlCol="0">
            <a:spAutoFit/>
          </a:bodyPr>
          <a:lstStyle>
            <a:defPPr>
              <a:defRPr lang="en-US"/>
            </a:defPPr>
            <a:lvl1pPr>
              <a:defRPr>
                <a:solidFill>
                  <a:srgbClr val="C00000"/>
                </a:solidFill>
              </a:defRPr>
            </a:lvl1pPr>
          </a:lstStyle>
          <a:p>
            <a:r>
              <a:rPr lang="en-US" dirty="0"/>
              <a:t>Squamous: 78 (32.1%)</a:t>
            </a:r>
          </a:p>
        </p:txBody>
      </p:sp>
    </p:spTree>
    <p:extLst>
      <p:ext uri="{BB962C8B-B14F-4D97-AF65-F5344CB8AC3E}">
        <p14:creationId xmlns:p14="http://schemas.microsoft.com/office/powerpoint/2010/main" val="40752600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Text Box 2"/>
          <p:cNvSpPr txBox="1">
            <a:spLocks noChangeArrowheads="1"/>
          </p:cNvSpPr>
          <p:nvPr/>
        </p:nvSpPr>
        <p:spPr bwMode="auto">
          <a:xfrm>
            <a:off x="1828800" y="381000"/>
            <a:ext cx="6096000" cy="579438"/>
          </a:xfrm>
          <a:prstGeom prst="rect">
            <a:avLst/>
          </a:prstGeom>
          <a:noFill/>
          <a:ln w="9525">
            <a:noFill/>
            <a:miter lim="800000"/>
            <a:headEnd/>
            <a:tailEnd/>
          </a:ln>
          <a:effectLst/>
        </p:spPr>
        <p:txBody>
          <a:bodyPr>
            <a:spAutoFit/>
          </a:bodyPr>
          <a:lstStyle/>
          <a:p>
            <a:pPr>
              <a:spcBef>
                <a:spcPct val="50000"/>
              </a:spcBef>
            </a:pPr>
            <a:endParaRPr lang="en-US" sz="3200" b="1" dirty="0">
              <a:solidFill>
                <a:srgbClr val="FFFFFF"/>
              </a:solidFill>
            </a:endParaRPr>
          </a:p>
        </p:txBody>
      </p:sp>
      <p:sp>
        <p:nvSpPr>
          <p:cNvPr id="8195" name="Rectangle 3"/>
          <p:cNvSpPr>
            <a:spLocks noChangeArrowheads="1"/>
          </p:cNvSpPr>
          <p:nvPr/>
        </p:nvSpPr>
        <p:spPr bwMode="auto">
          <a:xfrm>
            <a:off x="1886204" y="2295486"/>
            <a:ext cx="1877117" cy="246221"/>
          </a:xfrm>
          <a:prstGeom prst="rect">
            <a:avLst/>
          </a:prstGeom>
          <a:noFill/>
          <a:ln w="9525">
            <a:noFill/>
            <a:miter lim="800000"/>
            <a:headEnd/>
            <a:tailEnd/>
          </a:ln>
        </p:spPr>
        <p:txBody>
          <a:bodyPr wrap="none" lIns="0" tIns="0" rIns="0" bIns="0">
            <a:spAutoFit/>
          </a:bodyPr>
          <a:lstStyle/>
          <a:p>
            <a:pPr eaLnBrk="0" hangingPunct="0"/>
            <a:r>
              <a:rPr lang="en-GB" sz="1600" dirty="0">
                <a:solidFill>
                  <a:srgbClr val="000000"/>
                </a:solidFill>
              </a:rPr>
              <a:t>HR=0.71 (</a:t>
            </a:r>
            <a:r>
              <a:rPr lang="en-GB" sz="1600" dirty="0" smtClean="0">
                <a:solidFill>
                  <a:srgbClr val="000000"/>
                </a:solidFill>
              </a:rPr>
              <a:t>0.56-0.92</a:t>
            </a:r>
            <a:r>
              <a:rPr lang="en-GB" sz="1600" dirty="0">
                <a:solidFill>
                  <a:srgbClr val="000000"/>
                </a:solidFill>
              </a:rPr>
              <a:t>)</a:t>
            </a:r>
          </a:p>
        </p:txBody>
      </p:sp>
      <p:sp>
        <p:nvSpPr>
          <p:cNvPr id="8196" name="Text Box 4"/>
          <p:cNvSpPr txBox="1">
            <a:spLocks noChangeArrowheads="1"/>
          </p:cNvSpPr>
          <p:nvPr/>
        </p:nvSpPr>
        <p:spPr bwMode="auto">
          <a:xfrm>
            <a:off x="1012562" y="1935246"/>
            <a:ext cx="3544887" cy="338554"/>
          </a:xfrm>
          <a:prstGeom prst="rect">
            <a:avLst/>
          </a:prstGeom>
          <a:noFill/>
          <a:ln w="12700">
            <a:noFill/>
            <a:miter lim="800000"/>
            <a:headEnd type="none" w="sm" len="sm"/>
            <a:tailEnd type="none" w="sm" len="sm"/>
          </a:ln>
          <a:effectLst/>
        </p:spPr>
        <p:txBody>
          <a:bodyPr>
            <a:spAutoFit/>
          </a:bodyPr>
          <a:lstStyle/>
          <a:p>
            <a:pPr algn="ctr" eaLnBrk="0" hangingPunct="0"/>
            <a:r>
              <a:rPr lang="en-US" sz="1600" b="1" dirty="0" smtClean="0">
                <a:solidFill>
                  <a:srgbClr val="000000"/>
                </a:solidFill>
              </a:rPr>
              <a:t>Adenocarcinoma </a:t>
            </a:r>
            <a:endParaRPr lang="en-US" sz="1600" b="1" dirty="0">
              <a:solidFill>
                <a:srgbClr val="000000"/>
              </a:solidFill>
            </a:endParaRPr>
          </a:p>
        </p:txBody>
      </p:sp>
      <p:sp>
        <p:nvSpPr>
          <p:cNvPr id="8199" name="Rectangle 7"/>
          <p:cNvSpPr>
            <a:spLocks noChangeArrowheads="1"/>
          </p:cNvSpPr>
          <p:nvPr/>
        </p:nvSpPr>
        <p:spPr bwMode="auto">
          <a:xfrm>
            <a:off x="2616200" y="3133725"/>
            <a:ext cx="1317668" cy="430887"/>
          </a:xfrm>
          <a:prstGeom prst="rect">
            <a:avLst/>
          </a:prstGeom>
          <a:noFill/>
          <a:ln w="9525">
            <a:noFill/>
            <a:miter lim="800000"/>
            <a:headEnd/>
            <a:tailEnd/>
          </a:ln>
        </p:spPr>
        <p:txBody>
          <a:bodyPr wrap="none" lIns="0" tIns="0" rIns="0" bIns="0">
            <a:spAutoFit/>
          </a:bodyPr>
          <a:lstStyle/>
          <a:p>
            <a:pPr eaLnBrk="0" hangingPunct="0"/>
            <a:r>
              <a:rPr lang="en-GB" sz="1400" dirty="0">
                <a:solidFill>
                  <a:srgbClr val="000000"/>
                </a:solidFill>
              </a:rPr>
              <a:t>Erlotinib (n=246)</a:t>
            </a:r>
            <a:br>
              <a:rPr lang="en-GB" sz="1400" dirty="0">
                <a:solidFill>
                  <a:srgbClr val="000000"/>
                </a:solidFill>
              </a:rPr>
            </a:br>
            <a:r>
              <a:rPr lang="en-GB" sz="1400" dirty="0">
                <a:solidFill>
                  <a:srgbClr val="000000"/>
                </a:solidFill>
              </a:rPr>
              <a:t>Median 7.8 </a:t>
            </a:r>
            <a:r>
              <a:rPr lang="en-GB" sz="1400" dirty="0" smtClean="0">
                <a:solidFill>
                  <a:srgbClr val="000000"/>
                </a:solidFill>
              </a:rPr>
              <a:t>mo</a:t>
            </a:r>
            <a:endParaRPr lang="en-GB" sz="1400" dirty="0">
              <a:solidFill>
                <a:srgbClr val="000000"/>
              </a:solidFill>
            </a:endParaRPr>
          </a:p>
        </p:txBody>
      </p:sp>
      <p:sp>
        <p:nvSpPr>
          <p:cNvPr id="8200" name="Rectangle 8"/>
          <p:cNvSpPr>
            <a:spLocks noChangeArrowheads="1"/>
          </p:cNvSpPr>
          <p:nvPr/>
        </p:nvSpPr>
        <p:spPr bwMode="auto">
          <a:xfrm rot="16200000">
            <a:off x="-903411" y="4033272"/>
            <a:ext cx="2553584" cy="215444"/>
          </a:xfrm>
          <a:prstGeom prst="rect">
            <a:avLst/>
          </a:prstGeom>
          <a:noFill/>
          <a:ln w="9525">
            <a:noFill/>
            <a:miter lim="800000"/>
            <a:headEnd/>
            <a:tailEnd/>
          </a:ln>
        </p:spPr>
        <p:txBody>
          <a:bodyPr wrap="none" lIns="0" tIns="0" rIns="0" bIns="0">
            <a:spAutoFit/>
          </a:bodyPr>
          <a:lstStyle/>
          <a:p>
            <a:pPr algn="ctr" eaLnBrk="0" hangingPunct="0"/>
            <a:r>
              <a:rPr lang="en-GB" sz="1400" b="1" dirty="0">
                <a:solidFill>
                  <a:srgbClr val="000000"/>
                </a:solidFill>
              </a:rPr>
              <a:t>Survival </a:t>
            </a:r>
            <a:r>
              <a:rPr lang="en-GB" sz="1400" b="1" dirty="0" smtClean="0">
                <a:solidFill>
                  <a:srgbClr val="000000"/>
                </a:solidFill>
              </a:rPr>
              <a:t>Distribution Function</a:t>
            </a:r>
            <a:endParaRPr lang="en-GB" sz="1400" b="1" dirty="0">
              <a:solidFill>
                <a:srgbClr val="000000"/>
              </a:solidFill>
            </a:endParaRPr>
          </a:p>
        </p:txBody>
      </p:sp>
      <p:sp>
        <p:nvSpPr>
          <p:cNvPr id="8202" name="Rectangle 10"/>
          <p:cNvSpPr>
            <a:spLocks noChangeArrowheads="1"/>
          </p:cNvSpPr>
          <p:nvPr/>
        </p:nvSpPr>
        <p:spPr bwMode="auto">
          <a:xfrm>
            <a:off x="915988" y="5909186"/>
            <a:ext cx="3816350" cy="215444"/>
          </a:xfrm>
          <a:prstGeom prst="rect">
            <a:avLst/>
          </a:prstGeom>
          <a:noFill/>
          <a:ln w="9525">
            <a:noFill/>
            <a:miter lim="800000"/>
            <a:headEnd/>
            <a:tailEnd/>
          </a:ln>
        </p:spPr>
        <p:txBody>
          <a:bodyPr lIns="0" tIns="0" rIns="0" bIns="0">
            <a:spAutoFit/>
          </a:bodyPr>
          <a:lstStyle/>
          <a:p>
            <a:pPr algn="ctr" eaLnBrk="0" hangingPunct="0"/>
            <a:r>
              <a:rPr lang="en-GB" sz="1400" b="1" dirty="0" smtClean="0">
                <a:solidFill>
                  <a:srgbClr val="000000"/>
                </a:solidFill>
              </a:rPr>
              <a:t>Months</a:t>
            </a:r>
            <a:endParaRPr lang="en-GB" sz="1600" b="1" dirty="0">
              <a:solidFill>
                <a:srgbClr val="000000"/>
              </a:solidFill>
            </a:endParaRPr>
          </a:p>
        </p:txBody>
      </p:sp>
      <p:sp>
        <p:nvSpPr>
          <p:cNvPr id="8204" name="Rectangle 12"/>
          <p:cNvSpPr>
            <a:spLocks noChangeArrowheads="1"/>
          </p:cNvSpPr>
          <p:nvPr/>
        </p:nvSpPr>
        <p:spPr bwMode="auto">
          <a:xfrm>
            <a:off x="2616200" y="3716338"/>
            <a:ext cx="1304331" cy="430887"/>
          </a:xfrm>
          <a:prstGeom prst="rect">
            <a:avLst/>
          </a:prstGeom>
          <a:noFill/>
          <a:ln w="9525">
            <a:noFill/>
            <a:miter lim="800000"/>
            <a:headEnd/>
            <a:tailEnd/>
          </a:ln>
        </p:spPr>
        <p:txBody>
          <a:bodyPr wrap="none" lIns="0" tIns="0" rIns="0" bIns="0">
            <a:spAutoFit/>
          </a:bodyPr>
          <a:lstStyle/>
          <a:p>
            <a:pPr eaLnBrk="0" hangingPunct="0"/>
            <a:r>
              <a:rPr lang="en-GB" sz="1400" dirty="0">
                <a:solidFill>
                  <a:srgbClr val="000000"/>
                </a:solidFill>
              </a:rPr>
              <a:t>Placebo (n=119)</a:t>
            </a:r>
            <a:br>
              <a:rPr lang="en-GB" sz="1400" dirty="0">
                <a:solidFill>
                  <a:srgbClr val="000000"/>
                </a:solidFill>
              </a:rPr>
            </a:br>
            <a:r>
              <a:rPr lang="en-GB" sz="1400" dirty="0">
                <a:solidFill>
                  <a:srgbClr val="000000"/>
                </a:solidFill>
              </a:rPr>
              <a:t>Median 5.4 </a:t>
            </a:r>
            <a:r>
              <a:rPr lang="en-GB" sz="1400" dirty="0" smtClean="0">
                <a:solidFill>
                  <a:srgbClr val="000000"/>
                </a:solidFill>
              </a:rPr>
              <a:t>mo</a:t>
            </a:r>
            <a:endParaRPr lang="en-GB" sz="1600" dirty="0">
              <a:solidFill>
                <a:srgbClr val="000000"/>
              </a:solidFill>
            </a:endParaRPr>
          </a:p>
        </p:txBody>
      </p:sp>
      <p:sp>
        <p:nvSpPr>
          <p:cNvPr id="8205" name="Line 13"/>
          <p:cNvSpPr>
            <a:spLocks noChangeShapeType="1"/>
          </p:cNvSpPr>
          <p:nvPr/>
        </p:nvSpPr>
        <p:spPr bwMode="auto">
          <a:xfrm>
            <a:off x="2339975" y="3233738"/>
            <a:ext cx="215900" cy="0"/>
          </a:xfrm>
          <a:prstGeom prst="line">
            <a:avLst/>
          </a:prstGeom>
          <a:noFill/>
          <a:ln w="31750">
            <a:solidFill>
              <a:schemeClr val="accent2"/>
            </a:solidFill>
            <a:round/>
            <a:headEnd/>
            <a:tailEnd/>
          </a:ln>
          <a:effectLst/>
        </p:spPr>
        <p:txBody>
          <a:bodyPr/>
          <a:lstStyle/>
          <a:p>
            <a:endParaRPr lang="en-US" dirty="0">
              <a:solidFill>
                <a:srgbClr val="000000"/>
              </a:solidFill>
            </a:endParaRPr>
          </a:p>
        </p:txBody>
      </p:sp>
      <p:sp>
        <p:nvSpPr>
          <p:cNvPr id="8206" name="Line 14"/>
          <p:cNvSpPr>
            <a:spLocks noChangeShapeType="1"/>
          </p:cNvSpPr>
          <p:nvPr/>
        </p:nvSpPr>
        <p:spPr bwMode="auto">
          <a:xfrm>
            <a:off x="2339975" y="3808413"/>
            <a:ext cx="215900" cy="0"/>
          </a:xfrm>
          <a:prstGeom prst="line">
            <a:avLst/>
          </a:prstGeom>
          <a:noFill/>
          <a:ln w="31750">
            <a:solidFill>
              <a:srgbClr val="717073"/>
            </a:solidFill>
            <a:round/>
            <a:headEnd/>
            <a:tailEnd/>
          </a:ln>
          <a:effectLst/>
        </p:spPr>
        <p:txBody>
          <a:bodyPr/>
          <a:lstStyle/>
          <a:p>
            <a:endParaRPr lang="en-US" dirty="0">
              <a:solidFill>
                <a:srgbClr val="000000"/>
              </a:solidFill>
            </a:endParaRPr>
          </a:p>
        </p:txBody>
      </p:sp>
      <p:sp>
        <p:nvSpPr>
          <p:cNvPr id="8208" name="Rectangle 16"/>
          <p:cNvSpPr>
            <a:spLocks noChangeArrowheads="1"/>
          </p:cNvSpPr>
          <p:nvPr/>
        </p:nvSpPr>
        <p:spPr bwMode="auto">
          <a:xfrm>
            <a:off x="6124573" y="2295644"/>
            <a:ext cx="1922462" cy="246063"/>
          </a:xfrm>
          <a:prstGeom prst="rect">
            <a:avLst/>
          </a:prstGeom>
          <a:noFill/>
          <a:ln w="9525">
            <a:noFill/>
            <a:miter lim="800000"/>
            <a:headEnd/>
            <a:tailEnd/>
          </a:ln>
        </p:spPr>
        <p:txBody>
          <a:bodyPr wrap="none" lIns="0" tIns="0" rIns="0" bIns="0">
            <a:spAutoFit/>
          </a:bodyPr>
          <a:lstStyle/>
          <a:p>
            <a:pPr eaLnBrk="0" hangingPunct="0"/>
            <a:r>
              <a:rPr lang="en-GB" sz="1600" dirty="0">
                <a:solidFill>
                  <a:srgbClr val="000000"/>
                </a:solidFill>
              </a:rPr>
              <a:t>HR=0.67 (</a:t>
            </a:r>
            <a:r>
              <a:rPr lang="en-GB" sz="1600" dirty="0" smtClean="0">
                <a:solidFill>
                  <a:srgbClr val="000000"/>
                </a:solidFill>
              </a:rPr>
              <a:t>0.50-0.90)</a:t>
            </a:r>
            <a:endParaRPr lang="en-GB" sz="1600" dirty="0">
              <a:solidFill>
                <a:srgbClr val="000000"/>
              </a:solidFill>
            </a:endParaRPr>
          </a:p>
        </p:txBody>
      </p:sp>
      <p:sp>
        <p:nvSpPr>
          <p:cNvPr id="8209" name="Text Box 17"/>
          <p:cNvSpPr txBox="1">
            <a:spLocks noChangeArrowheads="1"/>
          </p:cNvSpPr>
          <p:nvPr/>
        </p:nvSpPr>
        <p:spPr bwMode="auto">
          <a:xfrm>
            <a:off x="5103811" y="1935246"/>
            <a:ext cx="3963987" cy="338554"/>
          </a:xfrm>
          <a:prstGeom prst="rect">
            <a:avLst/>
          </a:prstGeom>
          <a:noFill/>
          <a:ln w="12700">
            <a:noFill/>
            <a:miter lim="800000"/>
            <a:headEnd type="none" w="sm" len="sm"/>
            <a:tailEnd type="none" w="sm" len="sm"/>
          </a:ln>
          <a:effectLst/>
        </p:spPr>
        <p:txBody>
          <a:bodyPr wrap="square">
            <a:spAutoFit/>
          </a:bodyPr>
          <a:lstStyle/>
          <a:p>
            <a:pPr algn="ctr" eaLnBrk="0" hangingPunct="0"/>
            <a:r>
              <a:rPr lang="en-US" sz="1600" b="1" dirty="0" smtClean="0"/>
              <a:t>Squamous cell carcinoma</a:t>
            </a:r>
            <a:endParaRPr lang="en-US" sz="1600" b="1" dirty="0"/>
          </a:p>
        </p:txBody>
      </p:sp>
      <p:sp>
        <p:nvSpPr>
          <p:cNvPr id="8211" name="Rectangle 19"/>
          <p:cNvSpPr>
            <a:spLocks noChangeArrowheads="1"/>
          </p:cNvSpPr>
          <p:nvPr/>
        </p:nvSpPr>
        <p:spPr bwMode="auto">
          <a:xfrm>
            <a:off x="4997449" y="5908730"/>
            <a:ext cx="3816349" cy="215900"/>
          </a:xfrm>
          <a:prstGeom prst="rect">
            <a:avLst/>
          </a:prstGeom>
          <a:noFill/>
          <a:ln w="9525">
            <a:noFill/>
            <a:miter lim="800000"/>
            <a:headEnd/>
            <a:tailEnd/>
          </a:ln>
        </p:spPr>
        <p:txBody>
          <a:bodyPr lIns="0" tIns="0" rIns="0" bIns="0">
            <a:spAutoFit/>
          </a:bodyPr>
          <a:lstStyle/>
          <a:p>
            <a:pPr algn="ctr" eaLnBrk="0" hangingPunct="0"/>
            <a:r>
              <a:rPr lang="en-GB" sz="1400" b="1" dirty="0" smtClean="0">
                <a:solidFill>
                  <a:srgbClr val="000000"/>
                </a:solidFill>
              </a:rPr>
              <a:t>Months</a:t>
            </a:r>
            <a:endParaRPr lang="en-GB" sz="1600" b="1" dirty="0">
              <a:solidFill>
                <a:srgbClr val="000000"/>
              </a:solidFill>
            </a:endParaRPr>
          </a:p>
        </p:txBody>
      </p:sp>
      <p:sp>
        <p:nvSpPr>
          <p:cNvPr id="8214" name="Rectangle 22"/>
          <p:cNvSpPr>
            <a:spLocks noChangeArrowheads="1"/>
          </p:cNvSpPr>
          <p:nvPr/>
        </p:nvSpPr>
        <p:spPr bwMode="auto">
          <a:xfrm>
            <a:off x="6372224" y="3716339"/>
            <a:ext cx="1218282" cy="430887"/>
          </a:xfrm>
          <a:prstGeom prst="rect">
            <a:avLst/>
          </a:prstGeom>
          <a:noFill/>
          <a:ln w="9525">
            <a:noFill/>
            <a:miter lim="800000"/>
            <a:headEnd/>
            <a:tailEnd/>
          </a:ln>
        </p:spPr>
        <p:txBody>
          <a:bodyPr wrap="none" lIns="0" tIns="0" rIns="0" bIns="0">
            <a:spAutoFit/>
          </a:bodyPr>
          <a:lstStyle/>
          <a:p>
            <a:pPr eaLnBrk="0" hangingPunct="0"/>
            <a:r>
              <a:rPr lang="en-GB" sz="1400" dirty="0">
                <a:solidFill>
                  <a:srgbClr val="000000"/>
                </a:solidFill>
              </a:rPr>
              <a:t>Placebo (n=78)</a:t>
            </a:r>
            <a:br>
              <a:rPr lang="en-GB" sz="1400" dirty="0">
                <a:solidFill>
                  <a:srgbClr val="000000"/>
                </a:solidFill>
              </a:rPr>
            </a:br>
            <a:r>
              <a:rPr lang="en-GB" sz="1400" dirty="0">
                <a:solidFill>
                  <a:srgbClr val="000000"/>
                </a:solidFill>
              </a:rPr>
              <a:t>Median 3.6 </a:t>
            </a:r>
            <a:r>
              <a:rPr lang="en-GB" sz="1400" dirty="0" smtClean="0">
                <a:solidFill>
                  <a:srgbClr val="000000"/>
                </a:solidFill>
              </a:rPr>
              <a:t>mo</a:t>
            </a:r>
            <a:endParaRPr lang="en-GB" sz="1600" dirty="0">
              <a:solidFill>
                <a:srgbClr val="000000"/>
              </a:solidFill>
            </a:endParaRPr>
          </a:p>
        </p:txBody>
      </p:sp>
      <p:sp>
        <p:nvSpPr>
          <p:cNvPr id="8215" name="Rectangle 23"/>
          <p:cNvSpPr>
            <a:spLocks noChangeArrowheads="1"/>
          </p:cNvSpPr>
          <p:nvPr/>
        </p:nvSpPr>
        <p:spPr bwMode="auto">
          <a:xfrm>
            <a:off x="6372224" y="3133726"/>
            <a:ext cx="1317668" cy="430887"/>
          </a:xfrm>
          <a:prstGeom prst="rect">
            <a:avLst/>
          </a:prstGeom>
          <a:noFill/>
          <a:ln w="9525">
            <a:noFill/>
            <a:miter lim="800000"/>
            <a:headEnd/>
            <a:tailEnd/>
          </a:ln>
        </p:spPr>
        <p:txBody>
          <a:bodyPr wrap="none" lIns="0" tIns="0" rIns="0" bIns="0">
            <a:spAutoFit/>
          </a:bodyPr>
          <a:lstStyle/>
          <a:p>
            <a:pPr eaLnBrk="0" hangingPunct="0"/>
            <a:r>
              <a:rPr lang="en-GB" sz="1400" dirty="0">
                <a:solidFill>
                  <a:srgbClr val="000000"/>
                </a:solidFill>
              </a:rPr>
              <a:t>Erlotinib (n=144)</a:t>
            </a:r>
            <a:br>
              <a:rPr lang="en-GB" sz="1400" dirty="0">
                <a:solidFill>
                  <a:srgbClr val="000000"/>
                </a:solidFill>
              </a:rPr>
            </a:br>
            <a:r>
              <a:rPr lang="en-GB" sz="1400" dirty="0">
                <a:solidFill>
                  <a:srgbClr val="000000"/>
                </a:solidFill>
              </a:rPr>
              <a:t>Median 5.6 </a:t>
            </a:r>
            <a:r>
              <a:rPr lang="en-GB" sz="1400" dirty="0" smtClean="0">
                <a:solidFill>
                  <a:srgbClr val="000000"/>
                </a:solidFill>
              </a:rPr>
              <a:t>mo</a:t>
            </a:r>
            <a:endParaRPr lang="en-GB" sz="1400" dirty="0">
              <a:solidFill>
                <a:srgbClr val="000000"/>
              </a:solidFill>
            </a:endParaRPr>
          </a:p>
        </p:txBody>
      </p:sp>
      <p:sp>
        <p:nvSpPr>
          <p:cNvPr id="8216" name="Line 24"/>
          <p:cNvSpPr>
            <a:spLocks noChangeShapeType="1"/>
          </p:cNvSpPr>
          <p:nvPr/>
        </p:nvSpPr>
        <p:spPr bwMode="auto">
          <a:xfrm>
            <a:off x="6084886" y="3233739"/>
            <a:ext cx="215900" cy="0"/>
          </a:xfrm>
          <a:prstGeom prst="line">
            <a:avLst/>
          </a:prstGeom>
          <a:noFill/>
          <a:ln w="31750">
            <a:solidFill>
              <a:schemeClr val="accent2"/>
            </a:solidFill>
            <a:round/>
            <a:headEnd/>
            <a:tailEnd/>
          </a:ln>
          <a:effectLst/>
        </p:spPr>
        <p:txBody>
          <a:bodyPr/>
          <a:lstStyle/>
          <a:p>
            <a:endParaRPr lang="en-US" dirty="0">
              <a:solidFill>
                <a:srgbClr val="000000"/>
              </a:solidFill>
            </a:endParaRPr>
          </a:p>
        </p:txBody>
      </p:sp>
      <p:sp>
        <p:nvSpPr>
          <p:cNvPr id="8217" name="Line 25"/>
          <p:cNvSpPr>
            <a:spLocks noChangeShapeType="1"/>
          </p:cNvSpPr>
          <p:nvPr/>
        </p:nvSpPr>
        <p:spPr bwMode="auto">
          <a:xfrm>
            <a:off x="6084886" y="3808414"/>
            <a:ext cx="215900" cy="0"/>
          </a:xfrm>
          <a:prstGeom prst="line">
            <a:avLst/>
          </a:prstGeom>
          <a:noFill/>
          <a:ln w="31750">
            <a:solidFill>
              <a:srgbClr val="717073"/>
            </a:solidFill>
            <a:round/>
            <a:headEnd/>
            <a:tailEnd/>
          </a:ln>
          <a:effectLst/>
        </p:spPr>
        <p:txBody>
          <a:bodyPr/>
          <a:lstStyle/>
          <a:p>
            <a:endParaRPr lang="en-US" dirty="0">
              <a:solidFill>
                <a:srgbClr val="000000"/>
              </a:solidFill>
            </a:endParaRPr>
          </a:p>
        </p:txBody>
      </p:sp>
      <p:sp>
        <p:nvSpPr>
          <p:cNvPr id="8219" name="Rectangle 27"/>
          <p:cNvSpPr>
            <a:spLocks noGrp="1" noChangeArrowheads="1"/>
          </p:cNvSpPr>
          <p:nvPr>
            <p:ph type="title"/>
          </p:nvPr>
        </p:nvSpPr>
        <p:spPr/>
        <p:txBody>
          <a:bodyPr/>
          <a:lstStyle/>
          <a:p>
            <a:r>
              <a:rPr lang="en-US" dirty="0" smtClean="0"/>
              <a:t>BR 21: Erlotinib vs Placebo in Second-Line Treatment for advanced NSCLC</a:t>
            </a:r>
            <a:endParaRPr lang="en-GB" dirty="0"/>
          </a:p>
        </p:txBody>
      </p:sp>
      <p:sp>
        <p:nvSpPr>
          <p:cNvPr id="28" name="TextBox 10"/>
          <p:cNvSpPr txBox="1">
            <a:spLocks noChangeArrowheads="1"/>
          </p:cNvSpPr>
          <p:nvPr/>
        </p:nvSpPr>
        <p:spPr bwMode="auto">
          <a:xfrm>
            <a:off x="205824" y="6359723"/>
            <a:ext cx="3810000" cy="307777"/>
          </a:xfrm>
          <a:prstGeom prst="rect">
            <a:avLst/>
          </a:prstGeom>
          <a:noFill/>
          <a:ln w="9525">
            <a:noFill/>
            <a:miter lim="800000"/>
            <a:headEnd/>
            <a:tailEnd/>
          </a:ln>
        </p:spPr>
        <p:txBody>
          <a:bodyPr wrap="square" lIns="0" tIns="0" rIns="0" bIns="0" anchor="b" anchorCtr="0">
            <a:spAutoFit/>
          </a:bodyPr>
          <a:lstStyle/>
          <a:p>
            <a:pPr marL="0" lvl="1"/>
            <a:r>
              <a:rPr lang="en-US" sz="1000" dirty="0">
                <a:solidFill>
                  <a:srgbClr val="000000"/>
                </a:solidFill>
              </a:rPr>
              <a:t>Shepherd et </a:t>
            </a:r>
            <a:r>
              <a:rPr lang="en-US" sz="1000" dirty="0" smtClean="0">
                <a:solidFill>
                  <a:srgbClr val="000000"/>
                </a:solidFill>
              </a:rPr>
              <a:t>al. </a:t>
            </a:r>
            <a:r>
              <a:rPr lang="en-US" sz="1000" i="1" dirty="0">
                <a:solidFill>
                  <a:srgbClr val="000000"/>
                </a:solidFill>
              </a:rPr>
              <a:t>N Engl J Med</a:t>
            </a:r>
            <a:r>
              <a:rPr lang="en-US" sz="1000" dirty="0">
                <a:solidFill>
                  <a:srgbClr val="000000"/>
                </a:solidFill>
              </a:rPr>
              <a:t>. </a:t>
            </a:r>
            <a:r>
              <a:rPr lang="en-US" sz="1000" dirty="0" smtClean="0">
                <a:solidFill>
                  <a:srgbClr val="000000"/>
                </a:solidFill>
              </a:rPr>
              <a:t>2005;352:123.</a:t>
            </a:r>
          </a:p>
          <a:p>
            <a:pPr marL="0" lvl="1"/>
            <a:r>
              <a:rPr lang="en-US" sz="1000" dirty="0">
                <a:solidFill>
                  <a:srgbClr val="000000"/>
                </a:solidFill>
              </a:rPr>
              <a:t>Clark </a:t>
            </a:r>
            <a:r>
              <a:rPr lang="en-US" sz="1000" dirty="0" smtClean="0">
                <a:solidFill>
                  <a:srgbClr val="000000"/>
                </a:solidFill>
              </a:rPr>
              <a:t>et </a:t>
            </a:r>
            <a:r>
              <a:rPr lang="en-US" sz="1000" dirty="0">
                <a:solidFill>
                  <a:srgbClr val="000000"/>
                </a:solidFill>
              </a:rPr>
              <a:t>al. </a:t>
            </a:r>
            <a:r>
              <a:rPr lang="en-GB" sz="1000" i="1" dirty="0">
                <a:solidFill>
                  <a:srgbClr val="000000"/>
                </a:solidFill>
              </a:rPr>
              <a:t>Clin Lung </a:t>
            </a:r>
            <a:r>
              <a:rPr lang="en-GB" sz="1000" i="1" dirty="0" smtClean="0">
                <a:solidFill>
                  <a:srgbClr val="000000"/>
                </a:solidFill>
              </a:rPr>
              <a:t>Cancer. </a:t>
            </a:r>
            <a:r>
              <a:rPr lang="en-GB" sz="1000" dirty="0" smtClean="0">
                <a:solidFill>
                  <a:srgbClr val="000000"/>
                </a:solidFill>
              </a:rPr>
              <a:t>2006;7:389.</a:t>
            </a:r>
            <a:endParaRPr lang="en-US" sz="1000" dirty="0">
              <a:solidFill>
                <a:srgbClr val="000000"/>
              </a:solidFill>
            </a:endParaRPr>
          </a:p>
        </p:txBody>
      </p:sp>
      <p:grpSp>
        <p:nvGrpSpPr>
          <p:cNvPr id="9" name="Group 8"/>
          <p:cNvGrpSpPr/>
          <p:nvPr/>
        </p:nvGrpSpPr>
        <p:grpSpPr>
          <a:xfrm>
            <a:off x="441727" y="2540347"/>
            <a:ext cx="4095901" cy="3364841"/>
            <a:chOff x="441727" y="2540347"/>
            <a:chExt cx="4095901" cy="3364841"/>
          </a:xfrm>
        </p:grpSpPr>
        <p:sp>
          <p:nvSpPr>
            <p:cNvPr id="72" name="TextBox 71"/>
            <p:cNvSpPr txBox="1"/>
            <p:nvPr/>
          </p:nvSpPr>
          <p:spPr>
            <a:xfrm>
              <a:off x="792129" y="5419565"/>
              <a:ext cx="284052" cy="307777"/>
            </a:xfrm>
            <a:prstGeom prst="rect">
              <a:avLst/>
            </a:prstGeom>
            <a:noFill/>
          </p:spPr>
          <p:txBody>
            <a:bodyPr wrap="none" rtlCol="0">
              <a:spAutoFit/>
            </a:bodyPr>
            <a:lstStyle/>
            <a:p>
              <a:r>
                <a:rPr lang="en-US" sz="1400" dirty="0" smtClean="0"/>
                <a:t>0</a:t>
              </a:r>
              <a:endParaRPr lang="en-US" sz="1400" dirty="0"/>
            </a:p>
          </p:txBody>
        </p:sp>
        <p:grpSp>
          <p:nvGrpSpPr>
            <p:cNvPr id="99" name="Group 98"/>
            <p:cNvGrpSpPr/>
            <p:nvPr/>
          </p:nvGrpSpPr>
          <p:grpSpPr>
            <a:xfrm>
              <a:off x="1005135" y="2792475"/>
              <a:ext cx="3532493" cy="2857151"/>
              <a:chOff x="1302442" y="2031207"/>
              <a:chExt cx="3104458" cy="2288037"/>
            </a:xfrm>
          </p:grpSpPr>
          <p:sp>
            <p:nvSpPr>
              <p:cNvPr id="110" name="Freeform 109"/>
              <p:cNvSpPr/>
              <p:nvPr/>
            </p:nvSpPr>
            <p:spPr>
              <a:xfrm>
                <a:off x="1358900" y="2032000"/>
                <a:ext cx="3048000" cy="2216150"/>
              </a:xfrm>
              <a:custGeom>
                <a:avLst/>
                <a:gdLst>
                  <a:gd name="connsiteX0" fmla="*/ 0 w 3048000"/>
                  <a:gd name="connsiteY0" fmla="*/ 0 h 2216150"/>
                  <a:gd name="connsiteX1" fmla="*/ 0 w 3048000"/>
                  <a:gd name="connsiteY1" fmla="*/ 2216150 h 2216150"/>
                  <a:gd name="connsiteX2" fmla="*/ 3048000 w 3048000"/>
                  <a:gd name="connsiteY2" fmla="*/ 2216150 h 2216150"/>
                </a:gdLst>
                <a:ahLst/>
                <a:cxnLst>
                  <a:cxn ang="0">
                    <a:pos x="connsiteX0" y="connsiteY0"/>
                  </a:cxn>
                  <a:cxn ang="0">
                    <a:pos x="connsiteX1" y="connsiteY1"/>
                  </a:cxn>
                  <a:cxn ang="0">
                    <a:pos x="connsiteX2" y="connsiteY2"/>
                  </a:cxn>
                </a:cxnLst>
                <a:rect l="l" t="t" r="r" b="b"/>
                <a:pathLst>
                  <a:path w="3048000" h="2216150">
                    <a:moveTo>
                      <a:pt x="0" y="0"/>
                    </a:moveTo>
                    <a:lnTo>
                      <a:pt x="0" y="2216150"/>
                    </a:lnTo>
                    <a:lnTo>
                      <a:pt x="3048000" y="221615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1" name="Freeform 110"/>
              <p:cNvSpPr/>
              <p:nvPr/>
            </p:nvSpPr>
            <p:spPr>
              <a:xfrm>
                <a:off x="1307885" y="2031207"/>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2" name="Freeform 111"/>
              <p:cNvSpPr/>
              <p:nvPr/>
            </p:nvSpPr>
            <p:spPr>
              <a:xfrm>
                <a:off x="1308722" y="2657190"/>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3" name="Freeform 112"/>
              <p:cNvSpPr/>
              <p:nvPr/>
            </p:nvSpPr>
            <p:spPr>
              <a:xfrm>
                <a:off x="1305792" y="3189492"/>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4" name="Freeform 113"/>
              <p:cNvSpPr/>
              <p:nvPr/>
            </p:nvSpPr>
            <p:spPr>
              <a:xfrm>
                <a:off x="1302442" y="3668893"/>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5" name="Freeform 114"/>
              <p:cNvSpPr/>
              <p:nvPr/>
            </p:nvSpPr>
            <p:spPr>
              <a:xfrm>
                <a:off x="1928813" y="4252332"/>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6" name="Freeform 115"/>
              <p:cNvSpPr/>
              <p:nvPr/>
            </p:nvSpPr>
            <p:spPr>
              <a:xfrm>
                <a:off x="2502695" y="4252330"/>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7" name="Freeform 116"/>
              <p:cNvSpPr/>
              <p:nvPr/>
            </p:nvSpPr>
            <p:spPr>
              <a:xfrm>
                <a:off x="3067051" y="4252330"/>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8" name="Freeform 117"/>
              <p:cNvSpPr/>
              <p:nvPr/>
            </p:nvSpPr>
            <p:spPr>
              <a:xfrm>
                <a:off x="3640932" y="4252330"/>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9" name="Freeform 118"/>
              <p:cNvSpPr/>
              <p:nvPr/>
            </p:nvSpPr>
            <p:spPr>
              <a:xfrm>
                <a:off x="4202907" y="4252330"/>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0" name="Freeform 119"/>
              <p:cNvSpPr/>
              <p:nvPr/>
            </p:nvSpPr>
            <p:spPr>
              <a:xfrm>
                <a:off x="1358900" y="4240887"/>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1" name="Freeform 120"/>
              <p:cNvSpPr/>
              <p:nvPr/>
            </p:nvSpPr>
            <p:spPr>
              <a:xfrm>
                <a:off x="1302442" y="4248150"/>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100" name="TextBox 99"/>
            <p:cNvSpPr txBox="1"/>
            <p:nvPr/>
          </p:nvSpPr>
          <p:spPr>
            <a:xfrm>
              <a:off x="522277" y="2540347"/>
              <a:ext cx="451968" cy="523220"/>
            </a:xfrm>
            <a:prstGeom prst="rect">
              <a:avLst/>
            </a:prstGeom>
            <a:noFill/>
          </p:spPr>
          <p:txBody>
            <a:bodyPr wrap="square" lIns="0" tIns="0" rIns="0" bIns="0" rtlCol="0" anchor="ctr" anchorCtr="0">
              <a:noAutofit/>
            </a:bodyPr>
            <a:lstStyle/>
            <a:p>
              <a:pPr algn="r"/>
              <a:r>
                <a:rPr lang="en-US" sz="1400" dirty="0" smtClean="0"/>
                <a:t>1.00</a:t>
              </a:r>
              <a:endParaRPr lang="en-US" sz="1400" dirty="0"/>
            </a:p>
          </p:txBody>
        </p:sp>
        <p:sp>
          <p:nvSpPr>
            <p:cNvPr id="101" name="TextBox 100"/>
            <p:cNvSpPr txBox="1"/>
            <p:nvPr/>
          </p:nvSpPr>
          <p:spPr>
            <a:xfrm>
              <a:off x="441727" y="3421734"/>
              <a:ext cx="532518" cy="307777"/>
            </a:xfrm>
            <a:prstGeom prst="rect">
              <a:avLst/>
            </a:prstGeom>
            <a:noFill/>
          </p:spPr>
          <p:txBody>
            <a:bodyPr wrap="none" lIns="0" tIns="0" rIns="0" bIns="0" rtlCol="0" anchor="ctr" anchorCtr="0">
              <a:noAutofit/>
            </a:bodyPr>
            <a:lstStyle/>
            <a:p>
              <a:pPr algn="r"/>
              <a:r>
                <a:rPr lang="en-US" sz="1400" dirty="0" smtClean="0"/>
                <a:t>0.75</a:t>
              </a:r>
              <a:endParaRPr lang="en-US" sz="1400" dirty="0"/>
            </a:p>
          </p:txBody>
        </p:sp>
        <p:sp>
          <p:nvSpPr>
            <p:cNvPr id="102" name="TextBox 101"/>
            <p:cNvSpPr txBox="1"/>
            <p:nvPr/>
          </p:nvSpPr>
          <p:spPr>
            <a:xfrm>
              <a:off x="441727" y="4087678"/>
              <a:ext cx="532518" cy="307777"/>
            </a:xfrm>
            <a:prstGeom prst="rect">
              <a:avLst/>
            </a:prstGeom>
            <a:noFill/>
          </p:spPr>
          <p:txBody>
            <a:bodyPr wrap="none" lIns="0" tIns="0" rIns="0" bIns="0" rtlCol="0" anchor="ctr" anchorCtr="0">
              <a:noAutofit/>
            </a:bodyPr>
            <a:lstStyle/>
            <a:p>
              <a:pPr algn="r"/>
              <a:r>
                <a:rPr lang="en-US" sz="1400" dirty="0" smtClean="0"/>
                <a:t>0.50</a:t>
              </a:r>
              <a:endParaRPr lang="en-US" sz="1400" dirty="0"/>
            </a:p>
          </p:txBody>
        </p:sp>
        <p:sp>
          <p:nvSpPr>
            <p:cNvPr id="103" name="TextBox 102"/>
            <p:cNvSpPr txBox="1"/>
            <p:nvPr/>
          </p:nvSpPr>
          <p:spPr>
            <a:xfrm>
              <a:off x="441727" y="4689328"/>
              <a:ext cx="532518" cy="307777"/>
            </a:xfrm>
            <a:prstGeom prst="rect">
              <a:avLst/>
            </a:prstGeom>
            <a:noFill/>
          </p:spPr>
          <p:txBody>
            <a:bodyPr wrap="none" lIns="0" tIns="0" rIns="0" bIns="0" rtlCol="0" anchor="ctr" anchorCtr="0">
              <a:noAutofit/>
            </a:bodyPr>
            <a:lstStyle/>
            <a:p>
              <a:pPr algn="r"/>
              <a:r>
                <a:rPr lang="en-US" sz="1400" dirty="0" smtClean="0"/>
                <a:t>0.25</a:t>
              </a:r>
              <a:endParaRPr lang="en-US" sz="1400" dirty="0"/>
            </a:p>
          </p:txBody>
        </p:sp>
        <p:sp>
          <p:nvSpPr>
            <p:cNvPr id="104" name="TextBox 103"/>
            <p:cNvSpPr txBox="1"/>
            <p:nvPr/>
          </p:nvSpPr>
          <p:spPr>
            <a:xfrm>
              <a:off x="922601" y="5597411"/>
              <a:ext cx="284052" cy="307777"/>
            </a:xfrm>
            <a:prstGeom prst="rect">
              <a:avLst/>
            </a:prstGeom>
            <a:noFill/>
          </p:spPr>
          <p:txBody>
            <a:bodyPr wrap="none" rtlCol="0">
              <a:spAutoFit/>
            </a:bodyPr>
            <a:lstStyle/>
            <a:p>
              <a:r>
                <a:rPr lang="en-US" sz="1400" dirty="0" smtClean="0"/>
                <a:t>0</a:t>
              </a:r>
              <a:endParaRPr lang="en-US" sz="1400" dirty="0"/>
            </a:p>
          </p:txBody>
        </p:sp>
        <p:sp>
          <p:nvSpPr>
            <p:cNvPr id="105" name="TextBox 104"/>
            <p:cNvSpPr txBox="1"/>
            <p:nvPr/>
          </p:nvSpPr>
          <p:spPr>
            <a:xfrm>
              <a:off x="1581013" y="5597411"/>
              <a:ext cx="284052" cy="307777"/>
            </a:xfrm>
            <a:prstGeom prst="rect">
              <a:avLst/>
            </a:prstGeom>
            <a:noFill/>
          </p:spPr>
          <p:txBody>
            <a:bodyPr wrap="none" rtlCol="0">
              <a:spAutoFit/>
            </a:bodyPr>
            <a:lstStyle/>
            <a:p>
              <a:r>
                <a:rPr lang="en-US" sz="1400" dirty="0"/>
                <a:t>5</a:t>
              </a:r>
            </a:p>
          </p:txBody>
        </p:sp>
        <p:sp>
          <p:nvSpPr>
            <p:cNvPr id="106" name="TextBox 105"/>
            <p:cNvSpPr txBox="1"/>
            <p:nvPr/>
          </p:nvSpPr>
          <p:spPr>
            <a:xfrm>
              <a:off x="2186085" y="5597411"/>
              <a:ext cx="383437" cy="307777"/>
            </a:xfrm>
            <a:prstGeom prst="rect">
              <a:avLst/>
            </a:prstGeom>
            <a:noFill/>
          </p:spPr>
          <p:txBody>
            <a:bodyPr wrap="none" rtlCol="0">
              <a:spAutoFit/>
            </a:bodyPr>
            <a:lstStyle/>
            <a:p>
              <a:r>
                <a:rPr lang="en-US" sz="1400" dirty="0" smtClean="0"/>
                <a:t>10</a:t>
              </a:r>
              <a:endParaRPr lang="en-US" sz="1400" dirty="0"/>
            </a:p>
          </p:txBody>
        </p:sp>
        <p:sp>
          <p:nvSpPr>
            <p:cNvPr id="107" name="TextBox 106"/>
            <p:cNvSpPr txBox="1"/>
            <p:nvPr/>
          </p:nvSpPr>
          <p:spPr>
            <a:xfrm>
              <a:off x="2821962" y="5597411"/>
              <a:ext cx="383437" cy="307777"/>
            </a:xfrm>
            <a:prstGeom prst="rect">
              <a:avLst/>
            </a:prstGeom>
            <a:noFill/>
          </p:spPr>
          <p:txBody>
            <a:bodyPr wrap="none" rtlCol="0">
              <a:spAutoFit/>
            </a:bodyPr>
            <a:lstStyle/>
            <a:p>
              <a:r>
                <a:rPr lang="en-US" sz="1400" dirty="0" smtClean="0"/>
                <a:t>15</a:t>
              </a:r>
              <a:endParaRPr lang="en-US" sz="1400" dirty="0"/>
            </a:p>
          </p:txBody>
        </p:sp>
        <p:sp>
          <p:nvSpPr>
            <p:cNvPr id="108" name="TextBox 107"/>
            <p:cNvSpPr txBox="1"/>
            <p:nvPr/>
          </p:nvSpPr>
          <p:spPr>
            <a:xfrm>
              <a:off x="3457839" y="5597411"/>
              <a:ext cx="383437" cy="307777"/>
            </a:xfrm>
            <a:prstGeom prst="rect">
              <a:avLst/>
            </a:prstGeom>
            <a:noFill/>
          </p:spPr>
          <p:txBody>
            <a:bodyPr wrap="none" rtlCol="0">
              <a:spAutoFit/>
            </a:bodyPr>
            <a:lstStyle/>
            <a:p>
              <a:r>
                <a:rPr lang="en-US" sz="1400" dirty="0" smtClean="0"/>
                <a:t>20</a:t>
              </a:r>
              <a:endParaRPr lang="en-US" sz="1400" dirty="0"/>
            </a:p>
          </p:txBody>
        </p:sp>
        <p:sp>
          <p:nvSpPr>
            <p:cNvPr id="109" name="TextBox 108"/>
            <p:cNvSpPr txBox="1"/>
            <p:nvPr/>
          </p:nvSpPr>
          <p:spPr>
            <a:xfrm>
              <a:off x="4131814" y="5597411"/>
              <a:ext cx="383438" cy="307777"/>
            </a:xfrm>
            <a:prstGeom prst="rect">
              <a:avLst/>
            </a:prstGeom>
            <a:noFill/>
          </p:spPr>
          <p:txBody>
            <a:bodyPr wrap="none" rtlCol="0">
              <a:spAutoFit/>
            </a:bodyPr>
            <a:lstStyle/>
            <a:p>
              <a:r>
                <a:rPr lang="en-US" sz="1400" dirty="0" smtClean="0"/>
                <a:t>30</a:t>
              </a:r>
              <a:endParaRPr lang="en-US" sz="1400" dirty="0"/>
            </a:p>
          </p:txBody>
        </p:sp>
      </p:grpSp>
      <p:sp>
        <p:nvSpPr>
          <p:cNvPr id="5" name="Freeform 4"/>
          <p:cNvSpPr/>
          <p:nvPr/>
        </p:nvSpPr>
        <p:spPr>
          <a:xfrm>
            <a:off x="1134737" y="2801957"/>
            <a:ext cx="2291319" cy="2680771"/>
          </a:xfrm>
          <a:custGeom>
            <a:avLst/>
            <a:gdLst>
              <a:gd name="connsiteX0" fmla="*/ 0 w 2284164"/>
              <a:gd name="connsiteY0" fmla="*/ 0 h 2453089"/>
              <a:gd name="connsiteX1" fmla="*/ 58757 w 2284164"/>
              <a:gd name="connsiteY1" fmla="*/ 25706 h 2453089"/>
              <a:gd name="connsiteX2" fmla="*/ 58757 w 2284164"/>
              <a:gd name="connsiteY2" fmla="*/ 77118 h 2453089"/>
              <a:gd name="connsiteX3" fmla="*/ 62429 w 2284164"/>
              <a:gd name="connsiteY3" fmla="*/ 77118 h 2453089"/>
              <a:gd name="connsiteX4" fmla="*/ 62429 w 2284164"/>
              <a:gd name="connsiteY4" fmla="*/ 124857 h 2453089"/>
              <a:gd name="connsiteX5" fmla="*/ 95480 w 2284164"/>
              <a:gd name="connsiteY5" fmla="*/ 121185 h 2453089"/>
              <a:gd name="connsiteX6" fmla="*/ 95480 w 2284164"/>
              <a:gd name="connsiteY6" fmla="*/ 146891 h 2453089"/>
              <a:gd name="connsiteX7" fmla="*/ 110169 w 2284164"/>
              <a:gd name="connsiteY7" fmla="*/ 143219 h 2453089"/>
              <a:gd name="connsiteX8" fmla="*/ 110169 w 2284164"/>
              <a:gd name="connsiteY8" fmla="*/ 231354 h 2453089"/>
              <a:gd name="connsiteX9" fmla="*/ 128530 w 2284164"/>
              <a:gd name="connsiteY9" fmla="*/ 231354 h 2453089"/>
              <a:gd name="connsiteX10" fmla="*/ 143220 w 2284164"/>
              <a:gd name="connsiteY10" fmla="*/ 301127 h 2453089"/>
              <a:gd name="connsiteX11" fmla="*/ 168926 w 2284164"/>
              <a:gd name="connsiteY11" fmla="*/ 301127 h 2453089"/>
              <a:gd name="connsiteX12" fmla="*/ 165253 w 2284164"/>
              <a:gd name="connsiteY12" fmla="*/ 348867 h 2453089"/>
              <a:gd name="connsiteX13" fmla="*/ 187287 w 2284164"/>
              <a:gd name="connsiteY13" fmla="*/ 345195 h 2453089"/>
              <a:gd name="connsiteX14" fmla="*/ 201976 w 2284164"/>
              <a:gd name="connsiteY14" fmla="*/ 400279 h 2453089"/>
              <a:gd name="connsiteX15" fmla="*/ 198304 w 2284164"/>
              <a:gd name="connsiteY15" fmla="*/ 455363 h 2453089"/>
              <a:gd name="connsiteX16" fmla="*/ 216665 w 2284164"/>
              <a:gd name="connsiteY16" fmla="*/ 459036 h 2453089"/>
              <a:gd name="connsiteX17" fmla="*/ 212993 w 2284164"/>
              <a:gd name="connsiteY17" fmla="*/ 503103 h 2453089"/>
              <a:gd name="connsiteX18" fmla="*/ 231355 w 2284164"/>
              <a:gd name="connsiteY18" fmla="*/ 506776 h 2453089"/>
              <a:gd name="connsiteX19" fmla="*/ 231355 w 2284164"/>
              <a:gd name="connsiteY19" fmla="*/ 624289 h 2453089"/>
              <a:gd name="connsiteX20" fmla="*/ 249716 w 2284164"/>
              <a:gd name="connsiteY20" fmla="*/ 627961 h 2453089"/>
              <a:gd name="connsiteX21" fmla="*/ 308473 w 2284164"/>
              <a:gd name="connsiteY21" fmla="*/ 778525 h 2453089"/>
              <a:gd name="connsiteX22" fmla="*/ 304800 w 2284164"/>
              <a:gd name="connsiteY22" fmla="*/ 822592 h 2453089"/>
              <a:gd name="connsiteX23" fmla="*/ 337851 w 2284164"/>
              <a:gd name="connsiteY23" fmla="*/ 829937 h 2453089"/>
              <a:gd name="connsiteX24" fmla="*/ 341523 w 2284164"/>
              <a:gd name="connsiteY24" fmla="*/ 877677 h 2453089"/>
              <a:gd name="connsiteX25" fmla="*/ 370902 w 2284164"/>
              <a:gd name="connsiteY25" fmla="*/ 936433 h 2453089"/>
              <a:gd name="connsiteX26" fmla="*/ 363557 w 2284164"/>
              <a:gd name="connsiteY26" fmla="*/ 980501 h 2453089"/>
              <a:gd name="connsiteX27" fmla="*/ 400280 w 2284164"/>
              <a:gd name="connsiteY27" fmla="*/ 980501 h 2453089"/>
              <a:gd name="connsiteX28" fmla="*/ 407624 w 2284164"/>
              <a:gd name="connsiteY28" fmla="*/ 1039257 h 2453089"/>
              <a:gd name="connsiteX29" fmla="*/ 425986 w 2284164"/>
              <a:gd name="connsiteY29" fmla="*/ 1031913 h 2453089"/>
              <a:gd name="connsiteX30" fmla="*/ 425986 w 2284164"/>
              <a:gd name="connsiteY30" fmla="*/ 1072308 h 2453089"/>
              <a:gd name="connsiteX31" fmla="*/ 466381 w 2284164"/>
              <a:gd name="connsiteY31" fmla="*/ 1068636 h 2453089"/>
              <a:gd name="connsiteX32" fmla="*/ 470053 w 2284164"/>
              <a:gd name="connsiteY32" fmla="*/ 1160443 h 2453089"/>
              <a:gd name="connsiteX33" fmla="*/ 492087 w 2284164"/>
              <a:gd name="connsiteY33" fmla="*/ 1164115 h 2453089"/>
              <a:gd name="connsiteX34" fmla="*/ 488415 w 2284164"/>
              <a:gd name="connsiteY34" fmla="*/ 1182477 h 2453089"/>
              <a:gd name="connsiteX35" fmla="*/ 510449 w 2284164"/>
              <a:gd name="connsiteY35" fmla="*/ 1186149 h 2453089"/>
              <a:gd name="connsiteX36" fmla="*/ 536155 w 2284164"/>
              <a:gd name="connsiteY36" fmla="*/ 1252250 h 2453089"/>
              <a:gd name="connsiteX37" fmla="*/ 565533 w 2284164"/>
              <a:gd name="connsiteY37" fmla="*/ 1255923 h 2453089"/>
              <a:gd name="connsiteX38" fmla="*/ 602256 w 2284164"/>
              <a:gd name="connsiteY38" fmla="*/ 1366091 h 2453089"/>
              <a:gd name="connsiteX39" fmla="*/ 664685 w 2284164"/>
              <a:gd name="connsiteY39" fmla="*/ 1366091 h 2453089"/>
              <a:gd name="connsiteX40" fmla="*/ 661012 w 2284164"/>
              <a:gd name="connsiteY40" fmla="*/ 1391797 h 2453089"/>
              <a:gd name="connsiteX41" fmla="*/ 708752 w 2284164"/>
              <a:gd name="connsiteY41" fmla="*/ 1388125 h 2453089"/>
              <a:gd name="connsiteX42" fmla="*/ 708752 w 2284164"/>
              <a:gd name="connsiteY42" fmla="*/ 1406486 h 2453089"/>
              <a:gd name="connsiteX43" fmla="*/ 745475 w 2284164"/>
              <a:gd name="connsiteY43" fmla="*/ 1406486 h 2453089"/>
              <a:gd name="connsiteX44" fmla="*/ 749147 w 2284164"/>
              <a:gd name="connsiteY44" fmla="*/ 1432192 h 2453089"/>
              <a:gd name="connsiteX45" fmla="*/ 749147 w 2284164"/>
              <a:gd name="connsiteY45" fmla="*/ 1432192 h 2453089"/>
              <a:gd name="connsiteX46" fmla="*/ 767509 w 2284164"/>
              <a:gd name="connsiteY46" fmla="*/ 1457898 h 2453089"/>
              <a:gd name="connsiteX47" fmla="*/ 844627 w 2284164"/>
              <a:gd name="connsiteY47" fmla="*/ 1457898 h 2453089"/>
              <a:gd name="connsiteX48" fmla="*/ 866661 w 2284164"/>
              <a:gd name="connsiteY48" fmla="*/ 1568067 h 2453089"/>
              <a:gd name="connsiteX49" fmla="*/ 921745 w 2284164"/>
              <a:gd name="connsiteY49" fmla="*/ 1637841 h 2453089"/>
              <a:gd name="connsiteX50" fmla="*/ 925417 w 2284164"/>
              <a:gd name="connsiteY50" fmla="*/ 1692925 h 2453089"/>
              <a:gd name="connsiteX51" fmla="*/ 958468 w 2284164"/>
              <a:gd name="connsiteY51" fmla="*/ 1755354 h 2453089"/>
              <a:gd name="connsiteX52" fmla="*/ 1017224 w 2284164"/>
              <a:gd name="connsiteY52" fmla="*/ 1751682 h 2453089"/>
              <a:gd name="connsiteX53" fmla="*/ 1009880 w 2284164"/>
              <a:gd name="connsiteY53" fmla="*/ 1784732 h 2453089"/>
              <a:gd name="connsiteX54" fmla="*/ 1031914 w 2284164"/>
              <a:gd name="connsiteY54" fmla="*/ 1784732 h 2453089"/>
              <a:gd name="connsiteX55" fmla="*/ 1031914 w 2284164"/>
              <a:gd name="connsiteY55" fmla="*/ 1784732 h 2453089"/>
              <a:gd name="connsiteX56" fmla="*/ 1053947 w 2284164"/>
              <a:gd name="connsiteY56" fmla="*/ 1806766 h 2453089"/>
              <a:gd name="connsiteX57" fmla="*/ 1042930 w 2284164"/>
              <a:gd name="connsiteY57" fmla="*/ 1828800 h 2453089"/>
              <a:gd name="connsiteX58" fmla="*/ 1068636 w 2284164"/>
              <a:gd name="connsiteY58" fmla="*/ 1828800 h 2453089"/>
              <a:gd name="connsiteX59" fmla="*/ 1064964 w 2284164"/>
              <a:gd name="connsiteY59" fmla="*/ 1847161 h 2453089"/>
              <a:gd name="connsiteX60" fmla="*/ 1109032 w 2284164"/>
              <a:gd name="connsiteY60" fmla="*/ 1850833 h 2453089"/>
              <a:gd name="connsiteX61" fmla="*/ 1112704 w 2284164"/>
              <a:gd name="connsiteY61" fmla="*/ 1920607 h 2453089"/>
              <a:gd name="connsiteX62" fmla="*/ 1215528 w 2284164"/>
              <a:gd name="connsiteY62" fmla="*/ 1920607 h 2453089"/>
              <a:gd name="connsiteX63" fmla="*/ 1211856 w 2284164"/>
              <a:gd name="connsiteY63" fmla="*/ 1942641 h 2453089"/>
              <a:gd name="connsiteX64" fmla="*/ 1307335 w 2284164"/>
              <a:gd name="connsiteY64" fmla="*/ 1957330 h 2453089"/>
              <a:gd name="connsiteX65" fmla="*/ 1311008 w 2284164"/>
              <a:gd name="connsiteY65" fmla="*/ 2016086 h 2453089"/>
              <a:gd name="connsiteX66" fmla="*/ 1413832 w 2284164"/>
              <a:gd name="connsiteY66" fmla="*/ 2030776 h 2453089"/>
              <a:gd name="connsiteX67" fmla="*/ 1410159 w 2284164"/>
              <a:gd name="connsiteY67" fmla="*/ 2071171 h 2453089"/>
              <a:gd name="connsiteX68" fmla="*/ 1435865 w 2284164"/>
              <a:gd name="connsiteY68" fmla="*/ 2067498 h 2453089"/>
              <a:gd name="connsiteX69" fmla="*/ 1432193 w 2284164"/>
              <a:gd name="connsiteY69" fmla="*/ 2100549 h 2453089"/>
              <a:gd name="connsiteX70" fmla="*/ 1457899 w 2284164"/>
              <a:gd name="connsiteY70" fmla="*/ 2096877 h 2453089"/>
              <a:gd name="connsiteX71" fmla="*/ 1465244 w 2284164"/>
              <a:gd name="connsiteY71" fmla="*/ 2122583 h 2453089"/>
              <a:gd name="connsiteX72" fmla="*/ 1505639 w 2284164"/>
              <a:gd name="connsiteY72" fmla="*/ 2122583 h 2453089"/>
              <a:gd name="connsiteX73" fmla="*/ 1512983 w 2284164"/>
              <a:gd name="connsiteY73" fmla="*/ 2159306 h 2453089"/>
              <a:gd name="connsiteX74" fmla="*/ 1604791 w 2284164"/>
              <a:gd name="connsiteY74" fmla="*/ 2159306 h 2453089"/>
              <a:gd name="connsiteX75" fmla="*/ 1601118 w 2284164"/>
              <a:gd name="connsiteY75" fmla="*/ 2221735 h 2453089"/>
              <a:gd name="connsiteX76" fmla="*/ 1832473 w 2284164"/>
              <a:gd name="connsiteY76" fmla="*/ 2221735 h 2453089"/>
              <a:gd name="connsiteX77" fmla="*/ 1825128 w 2284164"/>
              <a:gd name="connsiteY77" fmla="*/ 2258457 h 2453089"/>
              <a:gd name="connsiteX78" fmla="*/ 2005070 w 2284164"/>
              <a:gd name="connsiteY78" fmla="*/ 2254785 h 2453089"/>
              <a:gd name="connsiteX79" fmla="*/ 2005070 w 2284164"/>
              <a:gd name="connsiteY79" fmla="*/ 2335576 h 2453089"/>
              <a:gd name="connsiteX80" fmla="*/ 2207046 w 2284164"/>
              <a:gd name="connsiteY80" fmla="*/ 2331903 h 2453089"/>
              <a:gd name="connsiteX81" fmla="*/ 2203374 w 2284164"/>
              <a:gd name="connsiteY81" fmla="*/ 2453089 h 2453089"/>
              <a:gd name="connsiteX82" fmla="*/ 2284164 w 2284164"/>
              <a:gd name="connsiteY82" fmla="*/ 2449416 h 2453089"/>
              <a:gd name="connsiteX0" fmla="*/ 0 w 2291319"/>
              <a:gd name="connsiteY0" fmla="*/ 0 h 2453089"/>
              <a:gd name="connsiteX1" fmla="*/ 58757 w 2291319"/>
              <a:gd name="connsiteY1" fmla="*/ 25706 h 2453089"/>
              <a:gd name="connsiteX2" fmla="*/ 58757 w 2291319"/>
              <a:gd name="connsiteY2" fmla="*/ 77118 h 2453089"/>
              <a:gd name="connsiteX3" fmla="*/ 62429 w 2291319"/>
              <a:gd name="connsiteY3" fmla="*/ 77118 h 2453089"/>
              <a:gd name="connsiteX4" fmla="*/ 62429 w 2291319"/>
              <a:gd name="connsiteY4" fmla="*/ 124857 h 2453089"/>
              <a:gd name="connsiteX5" fmla="*/ 95480 w 2291319"/>
              <a:gd name="connsiteY5" fmla="*/ 121185 h 2453089"/>
              <a:gd name="connsiteX6" fmla="*/ 95480 w 2291319"/>
              <a:gd name="connsiteY6" fmla="*/ 146891 h 2453089"/>
              <a:gd name="connsiteX7" fmla="*/ 110169 w 2291319"/>
              <a:gd name="connsiteY7" fmla="*/ 143219 h 2453089"/>
              <a:gd name="connsiteX8" fmla="*/ 110169 w 2291319"/>
              <a:gd name="connsiteY8" fmla="*/ 231354 h 2453089"/>
              <a:gd name="connsiteX9" fmla="*/ 128530 w 2291319"/>
              <a:gd name="connsiteY9" fmla="*/ 231354 h 2453089"/>
              <a:gd name="connsiteX10" fmla="*/ 143220 w 2291319"/>
              <a:gd name="connsiteY10" fmla="*/ 301127 h 2453089"/>
              <a:gd name="connsiteX11" fmla="*/ 168926 w 2291319"/>
              <a:gd name="connsiteY11" fmla="*/ 301127 h 2453089"/>
              <a:gd name="connsiteX12" fmla="*/ 165253 w 2291319"/>
              <a:gd name="connsiteY12" fmla="*/ 348867 h 2453089"/>
              <a:gd name="connsiteX13" fmla="*/ 187287 w 2291319"/>
              <a:gd name="connsiteY13" fmla="*/ 345195 h 2453089"/>
              <a:gd name="connsiteX14" fmla="*/ 201976 w 2291319"/>
              <a:gd name="connsiteY14" fmla="*/ 400279 h 2453089"/>
              <a:gd name="connsiteX15" fmla="*/ 198304 w 2291319"/>
              <a:gd name="connsiteY15" fmla="*/ 455363 h 2453089"/>
              <a:gd name="connsiteX16" fmla="*/ 216665 w 2291319"/>
              <a:gd name="connsiteY16" fmla="*/ 459036 h 2453089"/>
              <a:gd name="connsiteX17" fmla="*/ 212993 w 2291319"/>
              <a:gd name="connsiteY17" fmla="*/ 503103 h 2453089"/>
              <a:gd name="connsiteX18" fmla="*/ 231355 w 2291319"/>
              <a:gd name="connsiteY18" fmla="*/ 506776 h 2453089"/>
              <a:gd name="connsiteX19" fmla="*/ 231355 w 2291319"/>
              <a:gd name="connsiteY19" fmla="*/ 624289 h 2453089"/>
              <a:gd name="connsiteX20" fmla="*/ 249716 w 2291319"/>
              <a:gd name="connsiteY20" fmla="*/ 627961 h 2453089"/>
              <a:gd name="connsiteX21" fmla="*/ 308473 w 2291319"/>
              <a:gd name="connsiteY21" fmla="*/ 778525 h 2453089"/>
              <a:gd name="connsiteX22" fmla="*/ 304800 w 2291319"/>
              <a:gd name="connsiteY22" fmla="*/ 822592 h 2453089"/>
              <a:gd name="connsiteX23" fmla="*/ 337851 w 2291319"/>
              <a:gd name="connsiteY23" fmla="*/ 829937 h 2453089"/>
              <a:gd name="connsiteX24" fmla="*/ 341523 w 2291319"/>
              <a:gd name="connsiteY24" fmla="*/ 877677 h 2453089"/>
              <a:gd name="connsiteX25" fmla="*/ 370902 w 2291319"/>
              <a:gd name="connsiteY25" fmla="*/ 936433 h 2453089"/>
              <a:gd name="connsiteX26" fmla="*/ 363557 w 2291319"/>
              <a:gd name="connsiteY26" fmla="*/ 980501 h 2453089"/>
              <a:gd name="connsiteX27" fmla="*/ 400280 w 2291319"/>
              <a:gd name="connsiteY27" fmla="*/ 980501 h 2453089"/>
              <a:gd name="connsiteX28" fmla="*/ 407624 w 2291319"/>
              <a:gd name="connsiteY28" fmla="*/ 1039257 h 2453089"/>
              <a:gd name="connsiteX29" fmla="*/ 425986 w 2291319"/>
              <a:gd name="connsiteY29" fmla="*/ 1031913 h 2453089"/>
              <a:gd name="connsiteX30" fmla="*/ 425986 w 2291319"/>
              <a:gd name="connsiteY30" fmla="*/ 1072308 h 2453089"/>
              <a:gd name="connsiteX31" fmla="*/ 466381 w 2291319"/>
              <a:gd name="connsiteY31" fmla="*/ 1068636 h 2453089"/>
              <a:gd name="connsiteX32" fmla="*/ 470053 w 2291319"/>
              <a:gd name="connsiteY32" fmla="*/ 1160443 h 2453089"/>
              <a:gd name="connsiteX33" fmla="*/ 492087 w 2291319"/>
              <a:gd name="connsiteY33" fmla="*/ 1164115 h 2453089"/>
              <a:gd name="connsiteX34" fmla="*/ 488415 w 2291319"/>
              <a:gd name="connsiteY34" fmla="*/ 1182477 h 2453089"/>
              <a:gd name="connsiteX35" fmla="*/ 510449 w 2291319"/>
              <a:gd name="connsiteY35" fmla="*/ 1186149 h 2453089"/>
              <a:gd name="connsiteX36" fmla="*/ 536155 w 2291319"/>
              <a:gd name="connsiteY36" fmla="*/ 1252250 h 2453089"/>
              <a:gd name="connsiteX37" fmla="*/ 565533 w 2291319"/>
              <a:gd name="connsiteY37" fmla="*/ 1255923 h 2453089"/>
              <a:gd name="connsiteX38" fmla="*/ 602256 w 2291319"/>
              <a:gd name="connsiteY38" fmla="*/ 1366091 h 2453089"/>
              <a:gd name="connsiteX39" fmla="*/ 664685 w 2291319"/>
              <a:gd name="connsiteY39" fmla="*/ 1366091 h 2453089"/>
              <a:gd name="connsiteX40" fmla="*/ 661012 w 2291319"/>
              <a:gd name="connsiteY40" fmla="*/ 1391797 h 2453089"/>
              <a:gd name="connsiteX41" fmla="*/ 708752 w 2291319"/>
              <a:gd name="connsiteY41" fmla="*/ 1388125 h 2453089"/>
              <a:gd name="connsiteX42" fmla="*/ 708752 w 2291319"/>
              <a:gd name="connsiteY42" fmla="*/ 1406486 h 2453089"/>
              <a:gd name="connsiteX43" fmla="*/ 745475 w 2291319"/>
              <a:gd name="connsiteY43" fmla="*/ 1406486 h 2453089"/>
              <a:gd name="connsiteX44" fmla="*/ 749147 w 2291319"/>
              <a:gd name="connsiteY44" fmla="*/ 1432192 h 2453089"/>
              <a:gd name="connsiteX45" fmla="*/ 749147 w 2291319"/>
              <a:gd name="connsiteY45" fmla="*/ 1432192 h 2453089"/>
              <a:gd name="connsiteX46" fmla="*/ 767509 w 2291319"/>
              <a:gd name="connsiteY46" fmla="*/ 1457898 h 2453089"/>
              <a:gd name="connsiteX47" fmla="*/ 844627 w 2291319"/>
              <a:gd name="connsiteY47" fmla="*/ 1457898 h 2453089"/>
              <a:gd name="connsiteX48" fmla="*/ 866661 w 2291319"/>
              <a:gd name="connsiteY48" fmla="*/ 1568067 h 2453089"/>
              <a:gd name="connsiteX49" fmla="*/ 921745 w 2291319"/>
              <a:gd name="connsiteY49" fmla="*/ 1637841 h 2453089"/>
              <a:gd name="connsiteX50" fmla="*/ 925417 w 2291319"/>
              <a:gd name="connsiteY50" fmla="*/ 1692925 h 2453089"/>
              <a:gd name="connsiteX51" fmla="*/ 958468 w 2291319"/>
              <a:gd name="connsiteY51" fmla="*/ 1755354 h 2453089"/>
              <a:gd name="connsiteX52" fmla="*/ 1017224 w 2291319"/>
              <a:gd name="connsiteY52" fmla="*/ 1751682 h 2453089"/>
              <a:gd name="connsiteX53" fmla="*/ 1009880 w 2291319"/>
              <a:gd name="connsiteY53" fmla="*/ 1784732 h 2453089"/>
              <a:gd name="connsiteX54" fmla="*/ 1031914 w 2291319"/>
              <a:gd name="connsiteY54" fmla="*/ 1784732 h 2453089"/>
              <a:gd name="connsiteX55" fmla="*/ 1031914 w 2291319"/>
              <a:gd name="connsiteY55" fmla="*/ 1784732 h 2453089"/>
              <a:gd name="connsiteX56" fmla="*/ 1053947 w 2291319"/>
              <a:gd name="connsiteY56" fmla="*/ 1806766 h 2453089"/>
              <a:gd name="connsiteX57" fmla="*/ 1042930 w 2291319"/>
              <a:gd name="connsiteY57" fmla="*/ 1828800 h 2453089"/>
              <a:gd name="connsiteX58" fmla="*/ 1068636 w 2291319"/>
              <a:gd name="connsiteY58" fmla="*/ 1828800 h 2453089"/>
              <a:gd name="connsiteX59" fmla="*/ 1064964 w 2291319"/>
              <a:gd name="connsiteY59" fmla="*/ 1847161 h 2453089"/>
              <a:gd name="connsiteX60" fmla="*/ 1109032 w 2291319"/>
              <a:gd name="connsiteY60" fmla="*/ 1850833 h 2453089"/>
              <a:gd name="connsiteX61" fmla="*/ 1112704 w 2291319"/>
              <a:gd name="connsiteY61" fmla="*/ 1920607 h 2453089"/>
              <a:gd name="connsiteX62" fmla="*/ 1215528 w 2291319"/>
              <a:gd name="connsiteY62" fmla="*/ 1920607 h 2453089"/>
              <a:gd name="connsiteX63" fmla="*/ 1211856 w 2291319"/>
              <a:gd name="connsiteY63" fmla="*/ 1942641 h 2453089"/>
              <a:gd name="connsiteX64" fmla="*/ 1307335 w 2291319"/>
              <a:gd name="connsiteY64" fmla="*/ 1957330 h 2453089"/>
              <a:gd name="connsiteX65" fmla="*/ 1311008 w 2291319"/>
              <a:gd name="connsiteY65" fmla="*/ 2016086 h 2453089"/>
              <a:gd name="connsiteX66" fmla="*/ 1413832 w 2291319"/>
              <a:gd name="connsiteY66" fmla="*/ 2030776 h 2453089"/>
              <a:gd name="connsiteX67" fmla="*/ 1410159 w 2291319"/>
              <a:gd name="connsiteY67" fmla="*/ 2071171 h 2453089"/>
              <a:gd name="connsiteX68" fmla="*/ 1435865 w 2291319"/>
              <a:gd name="connsiteY68" fmla="*/ 2067498 h 2453089"/>
              <a:gd name="connsiteX69" fmla="*/ 1432193 w 2291319"/>
              <a:gd name="connsiteY69" fmla="*/ 2100549 h 2453089"/>
              <a:gd name="connsiteX70" fmla="*/ 1457899 w 2291319"/>
              <a:gd name="connsiteY70" fmla="*/ 2096877 h 2453089"/>
              <a:gd name="connsiteX71" fmla="*/ 1465244 w 2291319"/>
              <a:gd name="connsiteY71" fmla="*/ 2122583 h 2453089"/>
              <a:gd name="connsiteX72" fmla="*/ 1505639 w 2291319"/>
              <a:gd name="connsiteY72" fmla="*/ 2122583 h 2453089"/>
              <a:gd name="connsiteX73" fmla="*/ 1512983 w 2291319"/>
              <a:gd name="connsiteY73" fmla="*/ 2159306 h 2453089"/>
              <a:gd name="connsiteX74" fmla="*/ 1604791 w 2291319"/>
              <a:gd name="connsiteY74" fmla="*/ 2159306 h 2453089"/>
              <a:gd name="connsiteX75" fmla="*/ 1601118 w 2291319"/>
              <a:gd name="connsiteY75" fmla="*/ 2221735 h 2453089"/>
              <a:gd name="connsiteX76" fmla="*/ 1832473 w 2291319"/>
              <a:gd name="connsiteY76" fmla="*/ 2221735 h 2453089"/>
              <a:gd name="connsiteX77" fmla="*/ 1825128 w 2291319"/>
              <a:gd name="connsiteY77" fmla="*/ 2258457 h 2453089"/>
              <a:gd name="connsiteX78" fmla="*/ 2005070 w 2291319"/>
              <a:gd name="connsiteY78" fmla="*/ 2254785 h 2453089"/>
              <a:gd name="connsiteX79" fmla="*/ 2005070 w 2291319"/>
              <a:gd name="connsiteY79" fmla="*/ 2335576 h 2453089"/>
              <a:gd name="connsiteX80" fmla="*/ 2207046 w 2291319"/>
              <a:gd name="connsiteY80" fmla="*/ 2331903 h 2453089"/>
              <a:gd name="connsiteX81" fmla="*/ 2203374 w 2291319"/>
              <a:gd name="connsiteY81" fmla="*/ 2453089 h 2453089"/>
              <a:gd name="connsiteX82" fmla="*/ 2284164 w 2291319"/>
              <a:gd name="connsiteY82" fmla="*/ 2449416 h 2453089"/>
              <a:gd name="connsiteX83" fmla="*/ 2287836 w 2291319"/>
              <a:gd name="connsiteY83" fmla="*/ 2453089 h 2453089"/>
              <a:gd name="connsiteX0" fmla="*/ 0 w 2291319"/>
              <a:gd name="connsiteY0" fmla="*/ 0 h 2680771"/>
              <a:gd name="connsiteX1" fmla="*/ 58757 w 2291319"/>
              <a:gd name="connsiteY1" fmla="*/ 25706 h 2680771"/>
              <a:gd name="connsiteX2" fmla="*/ 58757 w 2291319"/>
              <a:gd name="connsiteY2" fmla="*/ 77118 h 2680771"/>
              <a:gd name="connsiteX3" fmla="*/ 62429 w 2291319"/>
              <a:gd name="connsiteY3" fmla="*/ 77118 h 2680771"/>
              <a:gd name="connsiteX4" fmla="*/ 62429 w 2291319"/>
              <a:gd name="connsiteY4" fmla="*/ 124857 h 2680771"/>
              <a:gd name="connsiteX5" fmla="*/ 95480 w 2291319"/>
              <a:gd name="connsiteY5" fmla="*/ 121185 h 2680771"/>
              <a:gd name="connsiteX6" fmla="*/ 95480 w 2291319"/>
              <a:gd name="connsiteY6" fmla="*/ 146891 h 2680771"/>
              <a:gd name="connsiteX7" fmla="*/ 110169 w 2291319"/>
              <a:gd name="connsiteY7" fmla="*/ 143219 h 2680771"/>
              <a:gd name="connsiteX8" fmla="*/ 110169 w 2291319"/>
              <a:gd name="connsiteY8" fmla="*/ 231354 h 2680771"/>
              <a:gd name="connsiteX9" fmla="*/ 128530 w 2291319"/>
              <a:gd name="connsiteY9" fmla="*/ 231354 h 2680771"/>
              <a:gd name="connsiteX10" fmla="*/ 143220 w 2291319"/>
              <a:gd name="connsiteY10" fmla="*/ 301127 h 2680771"/>
              <a:gd name="connsiteX11" fmla="*/ 168926 w 2291319"/>
              <a:gd name="connsiteY11" fmla="*/ 301127 h 2680771"/>
              <a:gd name="connsiteX12" fmla="*/ 165253 w 2291319"/>
              <a:gd name="connsiteY12" fmla="*/ 348867 h 2680771"/>
              <a:gd name="connsiteX13" fmla="*/ 187287 w 2291319"/>
              <a:gd name="connsiteY13" fmla="*/ 345195 h 2680771"/>
              <a:gd name="connsiteX14" fmla="*/ 201976 w 2291319"/>
              <a:gd name="connsiteY14" fmla="*/ 400279 h 2680771"/>
              <a:gd name="connsiteX15" fmla="*/ 198304 w 2291319"/>
              <a:gd name="connsiteY15" fmla="*/ 455363 h 2680771"/>
              <a:gd name="connsiteX16" fmla="*/ 216665 w 2291319"/>
              <a:gd name="connsiteY16" fmla="*/ 459036 h 2680771"/>
              <a:gd name="connsiteX17" fmla="*/ 212993 w 2291319"/>
              <a:gd name="connsiteY17" fmla="*/ 503103 h 2680771"/>
              <a:gd name="connsiteX18" fmla="*/ 231355 w 2291319"/>
              <a:gd name="connsiteY18" fmla="*/ 506776 h 2680771"/>
              <a:gd name="connsiteX19" fmla="*/ 231355 w 2291319"/>
              <a:gd name="connsiteY19" fmla="*/ 624289 h 2680771"/>
              <a:gd name="connsiteX20" fmla="*/ 249716 w 2291319"/>
              <a:gd name="connsiteY20" fmla="*/ 627961 h 2680771"/>
              <a:gd name="connsiteX21" fmla="*/ 308473 w 2291319"/>
              <a:gd name="connsiteY21" fmla="*/ 778525 h 2680771"/>
              <a:gd name="connsiteX22" fmla="*/ 304800 w 2291319"/>
              <a:gd name="connsiteY22" fmla="*/ 822592 h 2680771"/>
              <a:gd name="connsiteX23" fmla="*/ 337851 w 2291319"/>
              <a:gd name="connsiteY23" fmla="*/ 829937 h 2680771"/>
              <a:gd name="connsiteX24" fmla="*/ 341523 w 2291319"/>
              <a:gd name="connsiteY24" fmla="*/ 877677 h 2680771"/>
              <a:gd name="connsiteX25" fmla="*/ 370902 w 2291319"/>
              <a:gd name="connsiteY25" fmla="*/ 936433 h 2680771"/>
              <a:gd name="connsiteX26" fmla="*/ 363557 w 2291319"/>
              <a:gd name="connsiteY26" fmla="*/ 980501 h 2680771"/>
              <a:gd name="connsiteX27" fmla="*/ 400280 w 2291319"/>
              <a:gd name="connsiteY27" fmla="*/ 980501 h 2680771"/>
              <a:gd name="connsiteX28" fmla="*/ 407624 w 2291319"/>
              <a:gd name="connsiteY28" fmla="*/ 1039257 h 2680771"/>
              <a:gd name="connsiteX29" fmla="*/ 425986 w 2291319"/>
              <a:gd name="connsiteY29" fmla="*/ 1031913 h 2680771"/>
              <a:gd name="connsiteX30" fmla="*/ 425986 w 2291319"/>
              <a:gd name="connsiteY30" fmla="*/ 1072308 h 2680771"/>
              <a:gd name="connsiteX31" fmla="*/ 466381 w 2291319"/>
              <a:gd name="connsiteY31" fmla="*/ 1068636 h 2680771"/>
              <a:gd name="connsiteX32" fmla="*/ 470053 w 2291319"/>
              <a:gd name="connsiteY32" fmla="*/ 1160443 h 2680771"/>
              <a:gd name="connsiteX33" fmla="*/ 492087 w 2291319"/>
              <a:gd name="connsiteY33" fmla="*/ 1164115 h 2680771"/>
              <a:gd name="connsiteX34" fmla="*/ 488415 w 2291319"/>
              <a:gd name="connsiteY34" fmla="*/ 1182477 h 2680771"/>
              <a:gd name="connsiteX35" fmla="*/ 510449 w 2291319"/>
              <a:gd name="connsiteY35" fmla="*/ 1186149 h 2680771"/>
              <a:gd name="connsiteX36" fmla="*/ 536155 w 2291319"/>
              <a:gd name="connsiteY36" fmla="*/ 1252250 h 2680771"/>
              <a:gd name="connsiteX37" fmla="*/ 565533 w 2291319"/>
              <a:gd name="connsiteY37" fmla="*/ 1255923 h 2680771"/>
              <a:gd name="connsiteX38" fmla="*/ 602256 w 2291319"/>
              <a:gd name="connsiteY38" fmla="*/ 1366091 h 2680771"/>
              <a:gd name="connsiteX39" fmla="*/ 664685 w 2291319"/>
              <a:gd name="connsiteY39" fmla="*/ 1366091 h 2680771"/>
              <a:gd name="connsiteX40" fmla="*/ 661012 w 2291319"/>
              <a:gd name="connsiteY40" fmla="*/ 1391797 h 2680771"/>
              <a:gd name="connsiteX41" fmla="*/ 708752 w 2291319"/>
              <a:gd name="connsiteY41" fmla="*/ 1388125 h 2680771"/>
              <a:gd name="connsiteX42" fmla="*/ 708752 w 2291319"/>
              <a:gd name="connsiteY42" fmla="*/ 1406486 h 2680771"/>
              <a:gd name="connsiteX43" fmla="*/ 745475 w 2291319"/>
              <a:gd name="connsiteY43" fmla="*/ 1406486 h 2680771"/>
              <a:gd name="connsiteX44" fmla="*/ 749147 w 2291319"/>
              <a:gd name="connsiteY44" fmla="*/ 1432192 h 2680771"/>
              <a:gd name="connsiteX45" fmla="*/ 749147 w 2291319"/>
              <a:gd name="connsiteY45" fmla="*/ 1432192 h 2680771"/>
              <a:gd name="connsiteX46" fmla="*/ 767509 w 2291319"/>
              <a:gd name="connsiteY46" fmla="*/ 1457898 h 2680771"/>
              <a:gd name="connsiteX47" fmla="*/ 844627 w 2291319"/>
              <a:gd name="connsiteY47" fmla="*/ 1457898 h 2680771"/>
              <a:gd name="connsiteX48" fmla="*/ 866661 w 2291319"/>
              <a:gd name="connsiteY48" fmla="*/ 1568067 h 2680771"/>
              <a:gd name="connsiteX49" fmla="*/ 921745 w 2291319"/>
              <a:gd name="connsiteY49" fmla="*/ 1637841 h 2680771"/>
              <a:gd name="connsiteX50" fmla="*/ 925417 w 2291319"/>
              <a:gd name="connsiteY50" fmla="*/ 1692925 h 2680771"/>
              <a:gd name="connsiteX51" fmla="*/ 958468 w 2291319"/>
              <a:gd name="connsiteY51" fmla="*/ 1755354 h 2680771"/>
              <a:gd name="connsiteX52" fmla="*/ 1017224 w 2291319"/>
              <a:gd name="connsiteY52" fmla="*/ 1751682 h 2680771"/>
              <a:gd name="connsiteX53" fmla="*/ 1009880 w 2291319"/>
              <a:gd name="connsiteY53" fmla="*/ 1784732 h 2680771"/>
              <a:gd name="connsiteX54" fmla="*/ 1031914 w 2291319"/>
              <a:gd name="connsiteY54" fmla="*/ 1784732 h 2680771"/>
              <a:gd name="connsiteX55" fmla="*/ 1031914 w 2291319"/>
              <a:gd name="connsiteY55" fmla="*/ 1784732 h 2680771"/>
              <a:gd name="connsiteX56" fmla="*/ 1053947 w 2291319"/>
              <a:gd name="connsiteY56" fmla="*/ 1806766 h 2680771"/>
              <a:gd name="connsiteX57" fmla="*/ 1042930 w 2291319"/>
              <a:gd name="connsiteY57" fmla="*/ 1828800 h 2680771"/>
              <a:gd name="connsiteX58" fmla="*/ 1068636 w 2291319"/>
              <a:gd name="connsiteY58" fmla="*/ 1828800 h 2680771"/>
              <a:gd name="connsiteX59" fmla="*/ 1064964 w 2291319"/>
              <a:gd name="connsiteY59" fmla="*/ 1847161 h 2680771"/>
              <a:gd name="connsiteX60" fmla="*/ 1109032 w 2291319"/>
              <a:gd name="connsiteY60" fmla="*/ 1850833 h 2680771"/>
              <a:gd name="connsiteX61" fmla="*/ 1112704 w 2291319"/>
              <a:gd name="connsiteY61" fmla="*/ 1920607 h 2680771"/>
              <a:gd name="connsiteX62" fmla="*/ 1215528 w 2291319"/>
              <a:gd name="connsiteY62" fmla="*/ 1920607 h 2680771"/>
              <a:gd name="connsiteX63" fmla="*/ 1211856 w 2291319"/>
              <a:gd name="connsiteY63" fmla="*/ 1942641 h 2680771"/>
              <a:gd name="connsiteX64" fmla="*/ 1307335 w 2291319"/>
              <a:gd name="connsiteY64" fmla="*/ 1957330 h 2680771"/>
              <a:gd name="connsiteX65" fmla="*/ 1311008 w 2291319"/>
              <a:gd name="connsiteY65" fmla="*/ 2016086 h 2680771"/>
              <a:gd name="connsiteX66" fmla="*/ 1413832 w 2291319"/>
              <a:gd name="connsiteY66" fmla="*/ 2030776 h 2680771"/>
              <a:gd name="connsiteX67" fmla="*/ 1410159 w 2291319"/>
              <a:gd name="connsiteY67" fmla="*/ 2071171 h 2680771"/>
              <a:gd name="connsiteX68" fmla="*/ 1435865 w 2291319"/>
              <a:gd name="connsiteY68" fmla="*/ 2067498 h 2680771"/>
              <a:gd name="connsiteX69" fmla="*/ 1432193 w 2291319"/>
              <a:gd name="connsiteY69" fmla="*/ 2100549 h 2680771"/>
              <a:gd name="connsiteX70" fmla="*/ 1457899 w 2291319"/>
              <a:gd name="connsiteY70" fmla="*/ 2096877 h 2680771"/>
              <a:gd name="connsiteX71" fmla="*/ 1465244 w 2291319"/>
              <a:gd name="connsiteY71" fmla="*/ 2122583 h 2680771"/>
              <a:gd name="connsiteX72" fmla="*/ 1505639 w 2291319"/>
              <a:gd name="connsiteY72" fmla="*/ 2122583 h 2680771"/>
              <a:gd name="connsiteX73" fmla="*/ 1512983 w 2291319"/>
              <a:gd name="connsiteY73" fmla="*/ 2159306 h 2680771"/>
              <a:gd name="connsiteX74" fmla="*/ 1604791 w 2291319"/>
              <a:gd name="connsiteY74" fmla="*/ 2159306 h 2680771"/>
              <a:gd name="connsiteX75" fmla="*/ 1601118 w 2291319"/>
              <a:gd name="connsiteY75" fmla="*/ 2221735 h 2680771"/>
              <a:gd name="connsiteX76" fmla="*/ 1832473 w 2291319"/>
              <a:gd name="connsiteY76" fmla="*/ 2221735 h 2680771"/>
              <a:gd name="connsiteX77" fmla="*/ 1825128 w 2291319"/>
              <a:gd name="connsiteY77" fmla="*/ 2258457 h 2680771"/>
              <a:gd name="connsiteX78" fmla="*/ 2005070 w 2291319"/>
              <a:gd name="connsiteY78" fmla="*/ 2254785 h 2680771"/>
              <a:gd name="connsiteX79" fmla="*/ 2005070 w 2291319"/>
              <a:gd name="connsiteY79" fmla="*/ 2335576 h 2680771"/>
              <a:gd name="connsiteX80" fmla="*/ 2207046 w 2291319"/>
              <a:gd name="connsiteY80" fmla="*/ 2331903 h 2680771"/>
              <a:gd name="connsiteX81" fmla="*/ 2203374 w 2291319"/>
              <a:gd name="connsiteY81" fmla="*/ 2453089 h 2680771"/>
              <a:gd name="connsiteX82" fmla="*/ 2284164 w 2291319"/>
              <a:gd name="connsiteY82" fmla="*/ 2449416 h 2680771"/>
              <a:gd name="connsiteX83" fmla="*/ 2287836 w 2291319"/>
              <a:gd name="connsiteY83" fmla="*/ 2680771 h 2680771"/>
              <a:gd name="connsiteX0" fmla="*/ 0 w 2291319"/>
              <a:gd name="connsiteY0" fmla="*/ 0 h 2680771"/>
              <a:gd name="connsiteX1" fmla="*/ 58757 w 2291319"/>
              <a:gd name="connsiteY1" fmla="*/ 25706 h 2680771"/>
              <a:gd name="connsiteX2" fmla="*/ 58757 w 2291319"/>
              <a:gd name="connsiteY2" fmla="*/ 77118 h 2680771"/>
              <a:gd name="connsiteX3" fmla="*/ 62429 w 2291319"/>
              <a:gd name="connsiteY3" fmla="*/ 77118 h 2680771"/>
              <a:gd name="connsiteX4" fmla="*/ 62429 w 2291319"/>
              <a:gd name="connsiteY4" fmla="*/ 124857 h 2680771"/>
              <a:gd name="connsiteX5" fmla="*/ 95480 w 2291319"/>
              <a:gd name="connsiteY5" fmla="*/ 121185 h 2680771"/>
              <a:gd name="connsiteX6" fmla="*/ 95480 w 2291319"/>
              <a:gd name="connsiteY6" fmla="*/ 146891 h 2680771"/>
              <a:gd name="connsiteX7" fmla="*/ 110169 w 2291319"/>
              <a:gd name="connsiteY7" fmla="*/ 143219 h 2680771"/>
              <a:gd name="connsiteX8" fmla="*/ 110169 w 2291319"/>
              <a:gd name="connsiteY8" fmla="*/ 231354 h 2680771"/>
              <a:gd name="connsiteX9" fmla="*/ 128530 w 2291319"/>
              <a:gd name="connsiteY9" fmla="*/ 231354 h 2680771"/>
              <a:gd name="connsiteX10" fmla="*/ 143220 w 2291319"/>
              <a:gd name="connsiteY10" fmla="*/ 301127 h 2680771"/>
              <a:gd name="connsiteX11" fmla="*/ 168926 w 2291319"/>
              <a:gd name="connsiteY11" fmla="*/ 301127 h 2680771"/>
              <a:gd name="connsiteX12" fmla="*/ 165253 w 2291319"/>
              <a:gd name="connsiteY12" fmla="*/ 348867 h 2680771"/>
              <a:gd name="connsiteX13" fmla="*/ 187287 w 2291319"/>
              <a:gd name="connsiteY13" fmla="*/ 345195 h 2680771"/>
              <a:gd name="connsiteX14" fmla="*/ 201976 w 2291319"/>
              <a:gd name="connsiteY14" fmla="*/ 400279 h 2680771"/>
              <a:gd name="connsiteX15" fmla="*/ 198304 w 2291319"/>
              <a:gd name="connsiteY15" fmla="*/ 455363 h 2680771"/>
              <a:gd name="connsiteX16" fmla="*/ 216665 w 2291319"/>
              <a:gd name="connsiteY16" fmla="*/ 459036 h 2680771"/>
              <a:gd name="connsiteX17" fmla="*/ 212993 w 2291319"/>
              <a:gd name="connsiteY17" fmla="*/ 503103 h 2680771"/>
              <a:gd name="connsiteX18" fmla="*/ 231355 w 2291319"/>
              <a:gd name="connsiteY18" fmla="*/ 506776 h 2680771"/>
              <a:gd name="connsiteX19" fmla="*/ 231355 w 2291319"/>
              <a:gd name="connsiteY19" fmla="*/ 624289 h 2680771"/>
              <a:gd name="connsiteX20" fmla="*/ 249716 w 2291319"/>
              <a:gd name="connsiteY20" fmla="*/ 627961 h 2680771"/>
              <a:gd name="connsiteX21" fmla="*/ 298948 w 2291319"/>
              <a:gd name="connsiteY21" fmla="*/ 778525 h 2680771"/>
              <a:gd name="connsiteX22" fmla="*/ 304800 w 2291319"/>
              <a:gd name="connsiteY22" fmla="*/ 822592 h 2680771"/>
              <a:gd name="connsiteX23" fmla="*/ 337851 w 2291319"/>
              <a:gd name="connsiteY23" fmla="*/ 829937 h 2680771"/>
              <a:gd name="connsiteX24" fmla="*/ 341523 w 2291319"/>
              <a:gd name="connsiteY24" fmla="*/ 877677 h 2680771"/>
              <a:gd name="connsiteX25" fmla="*/ 370902 w 2291319"/>
              <a:gd name="connsiteY25" fmla="*/ 936433 h 2680771"/>
              <a:gd name="connsiteX26" fmla="*/ 363557 w 2291319"/>
              <a:gd name="connsiteY26" fmla="*/ 980501 h 2680771"/>
              <a:gd name="connsiteX27" fmla="*/ 400280 w 2291319"/>
              <a:gd name="connsiteY27" fmla="*/ 980501 h 2680771"/>
              <a:gd name="connsiteX28" fmla="*/ 407624 w 2291319"/>
              <a:gd name="connsiteY28" fmla="*/ 1039257 h 2680771"/>
              <a:gd name="connsiteX29" fmla="*/ 425986 w 2291319"/>
              <a:gd name="connsiteY29" fmla="*/ 1031913 h 2680771"/>
              <a:gd name="connsiteX30" fmla="*/ 425986 w 2291319"/>
              <a:gd name="connsiteY30" fmla="*/ 1072308 h 2680771"/>
              <a:gd name="connsiteX31" fmla="*/ 466381 w 2291319"/>
              <a:gd name="connsiteY31" fmla="*/ 1068636 h 2680771"/>
              <a:gd name="connsiteX32" fmla="*/ 470053 w 2291319"/>
              <a:gd name="connsiteY32" fmla="*/ 1160443 h 2680771"/>
              <a:gd name="connsiteX33" fmla="*/ 492087 w 2291319"/>
              <a:gd name="connsiteY33" fmla="*/ 1164115 h 2680771"/>
              <a:gd name="connsiteX34" fmla="*/ 488415 w 2291319"/>
              <a:gd name="connsiteY34" fmla="*/ 1182477 h 2680771"/>
              <a:gd name="connsiteX35" fmla="*/ 510449 w 2291319"/>
              <a:gd name="connsiteY35" fmla="*/ 1186149 h 2680771"/>
              <a:gd name="connsiteX36" fmla="*/ 536155 w 2291319"/>
              <a:gd name="connsiteY36" fmla="*/ 1252250 h 2680771"/>
              <a:gd name="connsiteX37" fmla="*/ 565533 w 2291319"/>
              <a:gd name="connsiteY37" fmla="*/ 1255923 h 2680771"/>
              <a:gd name="connsiteX38" fmla="*/ 602256 w 2291319"/>
              <a:gd name="connsiteY38" fmla="*/ 1366091 h 2680771"/>
              <a:gd name="connsiteX39" fmla="*/ 664685 w 2291319"/>
              <a:gd name="connsiteY39" fmla="*/ 1366091 h 2680771"/>
              <a:gd name="connsiteX40" fmla="*/ 661012 w 2291319"/>
              <a:gd name="connsiteY40" fmla="*/ 1391797 h 2680771"/>
              <a:gd name="connsiteX41" fmla="*/ 708752 w 2291319"/>
              <a:gd name="connsiteY41" fmla="*/ 1388125 h 2680771"/>
              <a:gd name="connsiteX42" fmla="*/ 708752 w 2291319"/>
              <a:gd name="connsiteY42" fmla="*/ 1406486 h 2680771"/>
              <a:gd name="connsiteX43" fmla="*/ 745475 w 2291319"/>
              <a:gd name="connsiteY43" fmla="*/ 1406486 h 2680771"/>
              <a:gd name="connsiteX44" fmla="*/ 749147 w 2291319"/>
              <a:gd name="connsiteY44" fmla="*/ 1432192 h 2680771"/>
              <a:gd name="connsiteX45" fmla="*/ 749147 w 2291319"/>
              <a:gd name="connsiteY45" fmla="*/ 1432192 h 2680771"/>
              <a:gd name="connsiteX46" fmla="*/ 767509 w 2291319"/>
              <a:gd name="connsiteY46" fmla="*/ 1457898 h 2680771"/>
              <a:gd name="connsiteX47" fmla="*/ 844627 w 2291319"/>
              <a:gd name="connsiteY47" fmla="*/ 1457898 h 2680771"/>
              <a:gd name="connsiteX48" fmla="*/ 866661 w 2291319"/>
              <a:gd name="connsiteY48" fmla="*/ 1568067 h 2680771"/>
              <a:gd name="connsiteX49" fmla="*/ 921745 w 2291319"/>
              <a:gd name="connsiteY49" fmla="*/ 1637841 h 2680771"/>
              <a:gd name="connsiteX50" fmla="*/ 925417 w 2291319"/>
              <a:gd name="connsiteY50" fmla="*/ 1692925 h 2680771"/>
              <a:gd name="connsiteX51" fmla="*/ 958468 w 2291319"/>
              <a:gd name="connsiteY51" fmla="*/ 1755354 h 2680771"/>
              <a:gd name="connsiteX52" fmla="*/ 1017224 w 2291319"/>
              <a:gd name="connsiteY52" fmla="*/ 1751682 h 2680771"/>
              <a:gd name="connsiteX53" fmla="*/ 1009880 w 2291319"/>
              <a:gd name="connsiteY53" fmla="*/ 1784732 h 2680771"/>
              <a:gd name="connsiteX54" fmla="*/ 1031914 w 2291319"/>
              <a:gd name="connsiteY54" fmla="*/ 1784732 h 2680771"/>
              <a:gd name="connsiteX55" fmla="*/ 1031914 w 2291319"/>
              <a:gd name="connsiteY55" fmla="*/ 1784732 h 2680771"/>
              <a:gd name="connsiteX56" fmla="*/ 1053947 w 2291319"/>
              <a:gd name="connsiteY56" fmla="*/ 1806766 h 2680771"/>
              <a:gd name="connsiteX57" fmla="*/ 1042930 w 2291319"/>
              <a:gd name="connsiteY57" fmla="*/ 1828800 h 2680771"/>
              <a:gd name="connsiteX58" fmla="*/ 1068636 w 2291319"/>
              <a:gd name="connsiteY58" fmla="*/ 1828800 h 2680771"/>
              <a:gd name="connsiteX59" fmla="*/ 1064964 w 2291319"/>
              <a:gd name="connsiteY59" fmla="*/ 1847161 h 2680771"/>
              <a:gd name="connsiteX60" fmla="*/ 1109032 w 2291319"/>
              <a:gd name="connsiteY60" fmla="*/ 1850833 h 2680771"/>
              <a:gd name="connsiteX61" fmla="*/ 1112704 w 2291319"/>
              <a:gd name="connsiteY61" fmla="*/ 1920607 h 2680771"/>
              <a:gd name="connsiteX62" fmla="*/ 1215528 w 2291319"/>
              <a:gd name="connsiteY62" fmla="*/ 1920607 h 2680771"/>
              <a:gd name="connsiteX63" fmla="*/ 1211856 w 2291319"/>
              <a:gd name="connsiteY63" fmla="*/ 1942641 h 2680771"/>
              <a:gd name="connsiteX64" fmla="*/ 1307335 w 2291319"/>
              <a:gd name="connsiteY64" fmla="*/ 1957330 h 2680771"/>
              <a:gd name="connsiteX65" fmla="*/ 1311008 w 2291319"/>
              <a:gd name="connsiteY65" fmla="*/ 2016086 h 2680771"/>
              <a:gd name="connsiteX66" fmla="*/ 1413832 w 2291319"/>
              <a:gd name="connsiteY66" fmla="*/ 2030776 h 2680771"/>
              <a:gd name="connsiteX67" fmla="*/ 1410159 w 2291319"/>
              <a:gd name="connsiteY67" fmla="*/ 2071171 h 2680771"/>
              <a:gd name="connsiteX68" fmla="*/ 1435865 w 2291319"/>
              <a:gd name="connsiteY68" fmla="*/ 2067498 h 2680771"/>
              <a:gd name="connsiteX69" fmla="*/ 1432193 w 2291319"/>
              <a:gd name="connsiteY69" fmla="*/ 2100549 h 2680771"/>
              <a:gd name="connsiteX70" fmla="*/ 1457899 w 2291319"/>
              <a:gd name="connsiteY70" fmla="*/ 2096877 h 2680771"/>
              <a:gd name="connsiteX71" fmla="*/ 1465244 w 2291319"/>
              <a:gd name="connsiteY71" fmla="*/ 2122583 h 2680771"/>
              <a:gd name="connsiteX72" fmla="*/ 1505639 w 2291319"/>
              <a:gd name="connsiteY72" fmla="*/ 2122583 h 2680771"/>
              <a:gd name="connsiteX73" fmla="*/ 1512983 w 2291319"/>
              <a:gd name="connsiteY73" fmla="*/ 2159306 h 2680771"/>
              <a:gd name="connsiteX74" fmla="*/ 1604791 w 2291319"/>
              <a:gd name="connsiteY74" fmla="*/ 2159306 h 2680771"/>
              <a:gd name="connsiteX75" fmla="*/ 1601118 w 2291319"/>
              <a:gd name="connsiteY75" fmla="*/ 2221735 h 2680771"/>
              <a:gd name="connsiteX76" fmla="*/ 1832473 w 2291319"/>
              <a:gd name="connsiteY76" fmla="*/ 2221735 h 2680771"/>
              <a:gd name="connsiteX77" fmla="*/ 1825128 w 2291319"/>
              <a:gd name="connsiteY77" fmla="*/ 2258457 h 2680771"/>
              <a:gd name="connsiteX78" fmla="*/ 2005070 w 2291319"/>
              <a:gd name="connsiteY78" fmla="*/ 2254785 h 2680771"/>
              <a:gd name="connsiteX79" fmla="*/ 2005070 w 2291319"/>
              <a:gd name="connsiteY79" fmla="*/ 2335576 h 2680771"/>
              <a:gd name="connsiteX80" fmla="*/ 2207046 w 2291319"/>
              <a:gd name="connsiteY80" fmla="*/ 2331903 h 2680771"/>
              <a:gd name="connsiteX81" fmla="*/ 2203374 w 2291319"/>
              <a:gd name="connsiteY81" fmla="*/ 2453089 h 2680771"/>
              <a:gd name="connsiteX82" fmla="*/ 2284164 w 2291319"/>
              <a:gd name="connsiteY82" fmla="*/ 2449416 h 2680771"/>
              <a:gd name="connsiteX83" fmla="*/ 2287836 w 2291319"/>
              <a:gd name="connsiteY83" fmla="*/ 2680771 h 2680771"/>
              <a:gd name="connsiteX0" fmla="*/ 0 w 2291319"/>
              <a:gd name="connsiteY0" fmla="*/ 0 h 2680771"/>
              <a:gd name="connsiteX1" fmla="*/ 58757 w 2291319"/>
              <a:gd name="connsiteY1" fmla="*/ 25706 h 2680771"/>
              <a:gd name="connsiteX2" fmla="*/ 58757 w 2291319"/>
              <a:gd name="connsiteY2" fmla="*/ 77118 h 2680771"/>
              <a:gd name="connsiteX3" fmla="*/ 62429 w 2291319"/>
              <a:gd name="connsiteY3" fmla="*/ 77118 h 2680771"/>
              <a:gd name="connsiteX4" fmla="*/ 62429 w 2291319"/>
              <a:gd name="connsiteY4" fmla="*/ 124857 h 2680771"/>
              <a:gd name="connsiteX5" fmla="*/ 95480 w 2291319"/>
              <a:gd name="connsiteY5" fmla="*/ 121185 h 2680771"/>
              <a:gd name="connsiteX6" fmla="*/ 95480 w 2291319"/>
              <a:gd name="connsiteY6" fmla="*/ 146891 h 2680771"/>
              <a:gd name="connsiteX7" fmla="*/ 110169 w 2291319"/>
              <a:gd name="connsiteY7" fmla="*/ 143219 h 2680771"/>
              <a:gd name="connsiteX8" fmla="*/ 110169 w 2291319"/>
              <a:gd name="connsiteY8" fmla="*/ 231354 h 2680771"/>
              <a:gd name="connsiteX9" fmla="*/ 128530 w 2291319"/>
              <a:gd name="connsiteY9" fmla="*/ 231354 h 2680771"/>
              <a:gd name="connsiteX10" fmla="*/ 143220 w 2291319"/>
              <a:gd name="connsiteY10" fmla="*/ 301127 h 2680771"/>
              <a:gd name="connsiteX11" fmla="*/ 168926 w 2291319"/>
              <a:gd name="connsiteY11" fmla="*/ 301127 h 2680771"/>
              <a:gd name="connsiteX12" fmla="*/ 165253 w 2291319"/>
              <a:gd name="connsiteY12" fmla="*/ 348867 h 2680771"/>
              <a:gd name="connsiteX13" fmla="*/ 187287 w 2291319"/>
              <a:gd name="connsiteY13" fmla="*/ 345195 h 2680771"/>
              <a:gd name="connsiteX14" fmla="*/ 201976 w 2291319"/>
              <a:gd name="connsiteY14" fmla="*/ 400279 h 2680771"/>
              <a:gd name="connsiteX15" fmla="*/ 198304 w 2291319"/>
              <a:gd name="connsiteY15" fmla="*/ 455363 h 2680771"/>
              <a:gd name="connsiteX16" fmla="*/ 216665 w 2291319"/>
              <a:gd name="connsiteY16" fmla="*/ 459036 h 2680771"/>
              <a:gd name="connsiteX17" fmla="*/ 212993 w 2291319"/>
              <a:gd name="connsiteY17" fmla="*/ 503103 h 2680771"/>
              <a:gd name="connsiteX18" fmla="*/ 231355 w 2291319"/>
              <a:gd name="connsiteY18" fmla="*/ 506776 h 2680771"/>
              <a:gd name="connsiteX19" fmla="*/ 231355 w 2291319"/>
              <a:gd name="connsiteY19" fmla="*/ 624289 h 2680771"/>
              <a:gd name="connsiteX20" fmla="*/ 249716 w 2291319"/>
              <a:gd name="connsiteY20" fmla="*/ 627961 h 2680771"/>
              <a:gd name="connsiteX21" fmla="*/ 298948 w 2291319"/>
              <a:gd name="connsiteY21" fmla="*/ 778525 h 2680771"/>
              <a:gd name="connsiteX22" fmla="*/ 304800 w 2291319"/>
              <a:gd name="connsiteY22" fmla="*/ 822592 h 2680771"/>
              <a:gd name="connsiteX23" fmla="*/ 337851 w 2291319"/>
              <a:gd name="connsiteY23" fmla="*/ 829937 h 2680771"/>
              <a:gd name="connsiteX24" fmla="*/ 341523 w 2291319"/>
              <a:gd name="connsiteY24" fmla="*/ 877677 h 2680771"/>
              <a:gd name="connsiteX25" fmla="*/ 370902 w 2291319"/>
              <a:gd name="connsiteY25" fmla="*/ 936433 h 2680771"/>
              <a:gd name="connsiteX26" fmla="*/ 363557 w 2291319"/>
              <a:gd name="connsiteY26" fmla="*/ 980501 h 2680771"/>
              <a:gd name="connsiteX27" fmla="*/ 400280 w 2291319"/>
              <a:gd name="connsiteY27" fmla="*/ 980501 h 2680771"/>
              <a:gd name="connsiteX28" fmla="*/ 407624 w 2291319"/>
              <a:gd name="connsiteY28" fmla="*/ 1039257 h 2680771"/>
              <a:gd name="connsiteX29" fmla="*/ 425986 w 2291319"/>
              <a:gd name="connsiteY29" fmla="*/ 1031913 h 2680771"/>
              <a:gd name="connsiteX30" fmla="*/ 425986 w 2291319"/>
              <a:gd name="connsiteY30" fmla="*/ 1072308 h 2680771"/>
              <a:gd name="connsiteX31" fmla="*/ 466381 w 2291319"/>
              <a:gd name="connsiteY31" fmla="*/ 1068636 h 2680771"/>
              <a:gd name="connsiteX32" fmla="*/ 470053 w 2291319"/>
              <a:gd name="connsiteY32" fmla="*/ 1160443 h 2680771"/>
              <a:gd name="connsiteX33" fmla="*/ 492087 w 2291319"/>
              <a:gd name="connsiteY33" fmla="*/ 1164115 h 2680771"/>
              <a:gd name="connsiteX34" fmla="*/ 488415 w 2291319"/>
              <a:gd name="connsiteY34" fmla="*/ 1182477 h 2680771"/>
              <a:gd name="connsiteX35" fmla="*/ 510449 w 2291319"/>
              <a:gd name="connsiteY35" fmla="*/ 1186149 h 2680771"/>
              <a:gd name="connsiteX36" fmla="*/ 536155 w 2291319"/>
              <a:gd name="connsiteY36" fmla="*/ 1252250 h 2680771"/>
              <a:gd name="connsiteX37" fmla="*/ 565533 w 2291319"/>
              <a:gd name="connsiteY37" fmla="*/ 1255923 h 2680771"/>
              <a:gd name="connsiteX38" fmla="*/ 602256 w 2291319"/>
              <a:gd name="connsiteY38" fmla="*/ 1366091 h 2680771"/>
              <a:gd name="connsiteX39" fmla="*/ 664685 w 2291319"/>
              <a:gd name="connsiteY39" fmla="*/ 1366091 h 2680771"/>
              <a:gd name="connsiteX40" fmla="*/ 661012 w 2291319"/>
              <a:gd name="connsiteY40" fmla="*/ 1391797 h 2680771"/>
              <a:gd name="connsiteX41" fmla="*/ 708752 w 2291319"/>
              <a:gd name="connsiteY41" fmla="*/ 1388125 h 2680771"/>
              <a:gd name="connsiteX42" fmla="*/ 708752 w 2291319"/>
              <a:gd name="connsiteY42" fmla="*/ 1406486 h 2680771"/>
              <a:gd name="connsiteX43" fmla="*/ 745475 w 2291319"/>
              <a:gd name="connsiteY43" fmla="*/ 1406486 h 2680771"/>
              <a:gd name="connsiteX44" fmla="*/ 749147 w 2291319"/>
              <a:gd name="connsiteY44" fmla="*/ 1432192 h 2680771"/>
              <a:gd name="connsiteX45" fmla="*/ 749147 w 2291319"/>
              <a:gd name="connsiteY45" fmla="*/ 1432192 h 2680771"/>
              <a:gd name="connsiteX46" fmla="*/ 767509 w 2291319"/>
              <a:gd name="connsiteY46" fmla="*/ 1457898 h 2680771"/>
              <a:gd name="connsiteX47" fmla="*/ 844627 w 2291319"/>
              <a:gd name="connsiteY47" fmla="*/ 1457898 h 2680771"/>
              <a:gd name="connsiteX48" fmla="*/ 866661 w 2291319"/>
              <a:gd name="connsiteY48" fmla="*/ 1568067 h 2680771"/>
              <a:gd name="connsiteX49" fmla="*/ 921745 w 2291319"/>
              <a:gd name="connsiteY49" fmla="*/ 1637841 h 2680771"/>
              <a:gd name="connsiteX50" fmla="*/ 925417 w 2291319"/>
              <a:gd name="connsiteY50" fmla="*/ 1692925 h 2680771"/>
              <a:gd name="connsiteX51" fmla="*/ 958468 w 2291319"/>
              <a:gd name="connsiteY51" fmla="*/ 1755354 h 2680771"/>
              <a:gd name="connsiteX52" fmla="*/ 1000555 w 2291319"/>
              <a:gd name="connsiteY52" fmla="*/ 1751682 h 2680771"/>
              <a:gd name="connsiteX53" fmla="*/ 1009880 w 2291319"/>
              <a:gd name="connsiteY53" fmla="*/ 1784732 h 2680771"/>
              <a:gd name="connsiteX54" fmla="*/ 1031914 w 2291319"/>
              <a:gd name="connsiteY54" fmla="*/ 1784732 h 2680771"/>
              <a:gd name="connsiteX55" fmla="*/ 1031914 w 2291319"/>
              <a:gd name="connsiteY55" fmla="*/ 1784732 h 2680771"/>
              <a:gd name="connsiteX56" fmla="*/ 1053947 w 2291319"/>
              <a:gd name="connsiteY56" fmla="*/ 1806766 h 2680771"/>
              <a:gd name="connsiteX57" fmla="*/ 1042930 w 2291319"/>
              <a:gd name="connsiteY57" fmla="*/ 1828800 h 2680771"/>
              <a:gd name="connsiteX58" fmla="*/ 1068636 w 2291319"/>
              <a:gd name="connsiteY58" fmla="*/ 1828800 h 2680771"/>
              <a:gd name="connsiteX59" fmla="*/ 1064964 w 2291319"/>
              <a:gd name="connsiteY59" fmla="*/ 1847161 h 2680771"/>
              <a:gd name="connsiteX60" fmla="*/ 1109032 w 2291319"/>
              <a:gd name="connsiteY60" fmla="*/ 1850833 h 2680771"/>
              <a:gd name="connsiteX61" fmla="*/ 1112704 w 2291319"/>
              <a:gd name="connsiteY61" fmla="*/ 1920607 h 2680771"/>
              <a:gd name="connsiteX62" fmla="*/ 1215528 w 2291319"/>
              <a:gd name="connsiteY62" fmla="*/ 1920607 h 2680771"/>
              <a:gd name="connsiteX63" fmla="*/ 1211856 w 2291319"/>
              <a:gd name="connsiteY63" fmla="*/ 1942641 h 2680771"/>
              <a:gd name="connsiteX64" fmla="*/ 1307335 w 2291319"/>
              <a:gd name="connsiteY64" fmla="*/ 1957330 h 2680771"/>
              <a:gd name="connsiteX65" fmla="*/ 1311008 w 2291319"/>
              <a:gd name="connsiteY65" fmla="*/ 2016086 h 2680771"/>
              <a:gd name="connsiteX66" fmla="*/ 1413832 w 2291319"/>
              <a:gd name="connsiteY66" fmla="*/ 2030776 h 2680771"/>
              <a:gd name="connsiteX67" fmla="*/ 1410159 w 2291319"/>
              <a:gd name="connsiteY67" fmla="*/ 2071171 h 2680771"/>
              <a:gd name="connsiteX68" fmla="*/ 1435865 w 2291319"/>
              <a:gd name="connsiteY68" fmla="*/ 2067498 h 2680771"/>
              <a:gd name="connsiteX69" fmla="*/ 1432193 w 2291319"/>
              <a:gd name="connsiteY69" fmla="*/ 2100549 h 2680771"/>
              <a:gd name="connsiteX70" fmla="*/ 1457899 w 2291319"/>
              <a:gd name="connsiteY70" fmla="*/ 2096877 h 2680771"/>
              <a:gd name="connsiteX71" fmla="*/ 1465244 w 2291319"/>
              <a:gd name="connsiteY71" fmla="*/ 2122583 h 2680771"/>
              <a:gd name="connsiteX72" fmla="*/ 1505639 w 2291319"/>
              <a:gd name="connsiteY72" fmla="*/ 2122583 h 2680771"/>
              <a:gd name="connsiteX73" fmla="*/ 1512983 w 2291319"/>
              <a:gd name="connsiteY73" fmla="*/ 2159306 h 2680771"/>
              <a:gd name="connsiteX74" fmla="*/ 1604791 w 2291319"/>
              <a:gd name="connsiteY74" fmla="*/ 2159306 h 2680771"/>
              <a:gd name="connsiteX75" fmla="*/ 1601118 w 2291319"/>
              <a:gd name="connsiteY75" fmla="*/ 2221735 h 2680771"/>
              <a:gd name="connsiteX76" fmla="*/ 1832473 w 2291319"/>
              <a:gd name="connsiteY76" fmla="*/ 2221735 h 2680771"/>
              <a:gd name="connsiteX77" fmla="*/ 1825128 w 2291319"/>
              <a:gd name="connsiteY77" fmla="*/ 2258457 h 2680771"/>
              <a:gd name="connsiteX78" fmla="*/ 2005070 w 2291319"/>
              <a:gd name="connsiteY78" fmla="*/ 2254785 h 2680771"/>
              <a:gd name="connsiteX79" fmla="*/ 2005070 w 2291319"/>
              <a:gd name="connsiteY79" fmla="*/ 2335576 h 2680771"/>
              <a:gd name="connsiteX80" fmla="*/ 2207046 w 2291319"/>
              <a:gd name="connsiteY80" fmla="*/ 2331903 h 2680771"/>
              <a:gd name="connsiteX81" fmla="*/ 2203374 w 2291319"/>
              <a:gd name="connsiteY81" fmla="*/ 2453089 h 2680771"/>
              <a:gd name="connsiteX82" fmla="*/ 2284164 w 2291319"/>
              <a:gd name="connsiteY82" fmla="*/ 2449416 h 2680771"/>
              <a:gd name="connsiteX83" fmla="*/ 2287836 w 2291319"/>
              <a:gd name="connsiteY83" fmla="*/ 2680771 h 2680771"/>
              <a:gd name="connsiteX0" fmla="*/ 0 w 2291319"/>
              <a:gd name="connsiteY0" fmla="*/ 0 h 2680771"/>
              <a:gd name="connsiteX1" fmla="*/ 58757 w 2291319"/>
              <a:gd name="connsiteY1" fmla="*/ 25706 h 2680771"/>
              <a:gd name="connsiteX2" fmla="*/ 58757 w 2291319"/>
              <a:gd name="connsiteY2" fmla="*/ 77118 h 2680771"/>
              <a:gd name="connsiteX3" fmla="*/ 62429 w 2291319"/>
              <a:gd name="connsiteY3" fmla="*/ 77118 h 2680771"/>
              <a:gd name="connsiteX4" fmla="*/ 62429 w 2291319"/>
              <a:gd name="connsiteY4" fmla="*/ 124857 h 2680771"/>
              <a:gd name="connsiteX5" fmla="*/ 95480 w 2291319"/>
              <a:gd name="connsiteY5" fmla="*/ 121185 h 2680771"/>
              <a:gd name="connsiteX6" fmla="*/ 95480 w 2291319"/>
              <a:gd name="connsiteY6" fmla="*/ 146891 h 2680771"/>
              <a:gd name="connsiteX7" fmla="*/ 110169 w 2291319"/>
              <a:gd name="connsiteY7" fmla="*/ 143219 h 2680771"/>
              <a:gd name="connsiteX8" fmla="*/ 110169 w 2291319"/>
              <a:gd name="connsiteY8" fmla="*/ 231354 h 2680771"/>
              <a:gd name="connsiteX9" fmla="*/ 128530 w 2291319"/>
              <a:gd name="connsiteY9" fmla="*/ 231354 h 2680771"/>
              <a:gd name="connsiteX10" fmla="*/ 143220 w 2291319"/>
              <a:gd name="connsiteY10" fmla="*/ 301127 h 2680771"/>
              <a:gd name="connsiteX11" fmla="*/ 168926 w 2291319"/>
              <a:gd name="connsiteY11" fmla="*/ 301127 h 2680771"/>
              <a:gd name="connsiteX12" fmla="*/ 165253 w 2291319"/>
              <a:gd name="connsiteY12" fmla="*/ 348867 h 2680771"/>
              <a:gd name="connsiteX13" fmla="*/ 187287 w 2291319"/>
              <a:gd name="connsiteY13" fmla="*/ 345195 h 2680771"/>
              <a:gd name="connsiteX14" fmla="*/ 201976 w 2291319"/>
              <a:gd name="connsiteY14" fmla="*/ 400279 h 2680771"/>
              <a:gd name="connsiteX15" fmla="*/ 198304 w 2291319"/>
              <a:gd name="connsiteY15" fmla="*/ 455363 h 2680771"/>
              <a:gd name="connsiteX16" fmla="*/ 216665 w 2291319"/>
              <a:gd name="connsiteY16" fmla="*/ 459036 h 2680771"/>
              <a:gd name="connsiteX17" fmla="*/ 212993 w 2291319"/>
              <a:gd name="connsiteY17" fmla="*/ 503103 h 2680771"/>
              <a:gd name="connsiteX18" fmla="*/ 231355 w 2291319"/>
              <a:gd name="connsiteY18" fmla="*/ 506776 h 2680771"/>
              <a:gd name="connsiteX19" fmla="*/ 231355 w 2291319"/>
              <a:gd name="connsiteY19" fmla="*/ 624289 h 2680771"/>
              <a:gd name="connsiteX20" fmla="*/ 249716 w 2291319"/>
              <a:gd name="connsiteY20" fmla="*/ 627961 h 2680771"/>
              <a:gd name="connsiteX21" fmla="*/ 298948 w 2291319"/>
              <a:gd name="connsiteY21" fmla="*/ 778525 h 2680771"/>
              <a:gd name="connsiteX22" fmla="*/ 304800 w 2291319"/>
              <a:gd name="connsiteY22" fmla="*/ 822592 h 2680771"/>
              <a:gd name="connsiteX23" fmla="*/ 337851 w 2291319"/>
              <a:gd name="connsiteY23" fmla="*/ 829937 h 2680771"/>
              <a:gd name="connsiteX24" fmla="*/ 341523 w 2291319"/>
              <a:gd name="connsiteY24" fmla="*/ 877677 h 2680771"/>
              <a:gd name="connsiteX25" fmla="*/ 370902 w 2291319"/>
              <a:gd name="connsiteY25" fmla="*/ 936433 h 2680771"/>
              <a:gd name="connsiteX26" fmla="*/ 363557 w 2291319"/>
              <a:gd name="connsiteY26" fmla="*/ 980501 h 2680771"/>
              <a:gd name="connsiteX27" fmla="*/ 400280 w 2291319"/>
              <a:gd name="connsiteY27" fmla="*/ 980501 h 2680771"/>
              <a:gd name="connsiteX28" fmla="*/ 407624 w 2291319"/>
              <a:gd name="connsiteY28" fmla="*/ 1039257 h 2680771"/>
              <a:gd name="connsiteX29" fmla="*/ 425986 w 2291319"/>
              <a:gd name="connsiteY29" fmla="*/ 1031913 h 2680771"/>
              <a:gd name="connsiteX30" fmla="*/ 425986 w 2291319"/>
              <a:gd name="connsiteY30" fmla="*/ 1072308 h 2680771"/>
              <a:gd name="connsiteX31" fmla="*/ 466381 w 2291319"/>
              <a:gd name="connsiteY31" fmla="*/ 1068636 h 2680771"/>
              <a:gd name="connsiteX32" fmla="*/ 470053 w 2291319"/>
              <a:gd name="connsiteY32" fmla="*/ 1160443 h 2680771"/>
              <a:gd name="connsiteX33" fmla="*/ 492087 w 2291319"/>
              <a:gd name="connsiteY33" fmla="*/ 1164115 h 2680771"/>
              <a:gd name="connsiteX34" fmla="*/ 488415 w 2291319"/>
              <a:gd name="connsiteY34" fmla="*/ 1182477 h 2680771"/>
              <a:gd name="connsiteX35" fmla="*/ 510449 w 2291319"/>
              <a:gd name="connsiteY35" fmla="*/ 1186149 h 2680771"/>
              <a:gd name="connsiteX36" fmla="*/ 536155 w 2291319"/>
              <a:gd name="connsiteY36" fmla="*/ 1252250 h 2680771"/>
              <a:gd name="connsiteX37" fmla="*/ 565533 w 2291319"/>
              <a:gd name="connsiteY37" fmla="*/ 1255923 h 2680771"/>
              <a:gd name="connsiteX38" fmla="*/ 602256 w 2291319"/>
              <a:gd name="connsiteY38" fmla="*/ 1366091 h 2680771"/>
              <a:gd name="connsiteX39" fmla="*/ 664685 w 2291319"/>
              <a:gd name="connsiteY39" fmla="*/ 1366091 h 2680771"/>
              <a:gd name="connsiteX40" fmla="*/ 661012 w 2291319"/>
              <a:gd name="connsiteY40" fmla="*/ 1391797 h 2680771"/>
              <a:gd name="connsiteX41" fmla="*/ 708752 w 2291319"/>
              <a:gd name="connsiteY41" fmla="*/ 1388125 h 2680771"/>
              <a:gd name="connsiteX42" fmla="*/ 708752 w 2291319"/>
              <a:gd name="connsiteY42" fmla="*/ 1406486 h 2680771"/>
              <a:gd name="connsiteX43" fmla="*/ 745475 w 2291319"/>
              <a:gd name="connsiteY43" fmla="*/ 1406486 h 2680771"/>
              <a:gd name="connsiteX44" fmla="*/ 749147 w 2291319"/>
              <a:gd name="connsiteY44" fmla="*/ 1432192 h 2680771"/>
              <a:gd name="connsiteX45" fmla="*/ 749147 w 2291319"/>
              <a:gd name="connsiteY45" fmla="*/ 1432192 h 2680771"/>
              <a:gd name="connsiteX46" fmla="*/ 767509 w 2291319"/>
              <a:gd name="connsiteY46" fmla="*/ 1457898 h 2680771"/>
              <a:gd name="connsiteX47" fmla="*/ 844627 w 2291319"/>
              <a:gd name="connsiteY47" fmla="*/ 1457898 h 2680771"/>
              <a:gd name="connsiteX48" fmla="*/ 866661 w 2291319"/>
              <a:gd name="connsiteY48" fmla="*/ 1568067 h 2680771"/>
              <a:gd name="connsiteX49" fmla="*/ 921745 w 2291319"/>
              <a:gd name="connsiteY49" fmla="*/ 1637841 h 2680771"/>
              <a:gd name="connsiteX50" fmla="*/ 925417 w 2291319"/>
              <a:gd name="connsiteY50" fmla="*/ 1692925 h 2680771"/>
              <a:gd name="connsiteX51" fmla="*/ 958468 w 2291319"/>
              <a:gd name="connsiteY51" fmla="*/ 1755354 h 2680771"/>
              <a:gd name="connsiteX52" fmla="*/ 1000555 w 2291319"/>
              <a:gd name="connsiteY52" fmla="*/ 1751682 h 2680771"/>
              <a:gd name="connsiteX53" fmla="*/ 1009880 w 2291319"/>
              <a:gd name="connsiteY53" fmla="*/ 1784732 h 2680771"/>
              <a:gd name="connsiteX54" fmla="*/ 1031914 w 2291319"/>
              <a:gd name="connsiteY54" fmla="*/ 1784732 h 2680771"/>
              <a:gd name="connsiteX55" fmla="*/ 1031914 w 2291319"/>
              <a:gd name="connsiteY55" fmla="*/ 1784732 h 2680771"/>
              <a:gd name="connsiteX56" fmla="*/ 1053947 w 2291319"/>
              <a:gd name="connsiteY56" fmla="*/ 1806766 h 2680771"/>
              <a:gd name="connsiteX57" fmla="*/ 1042930 w 2291319"/>
              <a:gd name="connsiteY57" fmla="*/ 1828800 h 2680771"/>
              <a:gd name="connsiteX58" fmla="*/ 1068636 w 2291319"/>
              <a:gd name="connsiteY58" fmla="*/ 1828800 h 2680771"/>
              <a:gd name="connsiteX59" fmla="*/ 1064964 w 2291319"/>
              <a:gd name="connsiteY59" fmla="*/ 1847161 h 2680771"/>
              <a:gd name="connsiteX60" fmla="*/ 1109032 w 2291319"/>
              <a:gd name="connsiteY60" fmla="*/ 1850833 h 2680771"/>
              <a:gd name="connsiteX61" fmla="*/ 1112704 w 2291319"/>
              <a:gd name="connsiteY61" fmla="*/ 1920607 h 2680771"/>
              <a:gd name="connsiteX62" fmla="*/ 1215528 w 2291319"/>
              <a:gd name="connsiteY62" fmla="*/ 1920607 h 2680771"/>
              <a:gd name="connsiteX63" fmla="*/ 1218999 w 2291319"/>
              <a:gd name="connsiteY63" fmla="*/ 1942641 h 2680771"/>
              <a:gd name="connsiteX64" fmla="*/ 1307335 w 2291319"/>
              <a:gd name="connsiteY64" fmla="*/ 1957330 h 2680771"/>
              <a:gd name="connsiteX65" fmla="*/ 1311008 w 2291319"/>
              <a:gd name="connsiteY65" fmla="*/ 2016086 h 2680771"/>
              <a:gd name="connsiteX66" fmla="*/ 1413832 w 2291319"/>
              <a:gd name="connsiteY66" fmla="*/ 2030776 h 2680771"/>
              <a:gd name="connsiteX67" fmla="*/ 1410159 w 2291319"/>
              <a:gd name="connsiteY67" fmla="*/ 2071171 h 2680771"/>
              <a:gd name="connsiteX68" fmla="*/ 1435865 w 2291319"/>
              <a:gd name="connsiteY68" fmla="*/ 2067498 h 2680771"/>
              <a:gd name="connsiteX69" fmla="*/ 1432193 w 2291319"/>
              <a:gd name="connsiteY69" fmla="*/ 2100549 h 2680771"/>
              <a:gd name="connsiteX70" fmla="*/ 1457899 w 2291319"/>
              <a:gd name="connsiteY70" fmla="*/ 2096877 h 2680771"/>
              <a:gd name="connsiteX71" fmla="*/ 1465244 w 2291319"/>
              <a:gd name="connsiteY71" fmla="*/ 2122583 h 2680771"/>
              <a:gd name="connsiteX72" fmla="*/ 1505639 w 2291319"/>
              <a:gd name="connsiteY72" fmla="*/ 2122583 h 2680771"/>
              <a:gd name="connsiteX73" fmla="*/ 1512983 w 2291319"/>
              <a:gd name="connsiteY73" fmla="*/ 2159306 h 2680771"/>
              <a:gd name="connsiteX74" fmla="*/ 1604791 w 2291319"/>
              <a:gd name="connsiteY74" fmla="*/ 2159306 h 2680771"/>
              <a:gd name="connsiteX75" fmla="*/ 1601118 w 2291319"/>
              <a:gd name="connsiteY75" fmla="*/ 2221735 h 2680771"/>
              <a:gd name="connsiteX76" fmla="*/ 1832473 w 2291319"/>
              <a:gd name="connsiteY76" fmla="*/ 2221735 h 2680771"/>
              <a:gd name="connsiteX77" fmla="*/ 1825128 w 2291319"/>
              <a:gd name="connsiteY77" fmla="*/ 2258457 h 2680771"/>
              <a:gd name="connsiteX78" fmla="*/ 2005070 w 2291319"/>
              <a:gd name="connsiteY78" fmla="*/ 2254785 h 2680771"/>
              <a:gd name="connsiteX79" fmla="*/ 2005070 w 2291319"/>
              <a:gd name="connsiteY79" fmla="*/ 2335576 h 2680771"/>
              <a:gd name="connsiteX80" fmla="*/ 2207046 w 2291319"/>
              <a:gd name="connsiteY80" fmla="*/ 2331903 h 2680771"/>
              <a:gd name="connsiteX81" fmla="*/ 2203374 w 2291319"/>
              <a:gd name="connsiteY81" fmla="*/ 2453089 h 2680771"/>
              <a:gd name="connsiteX82" fmla="*/ 2284164 w 2291319"/>
              <a:gd name="connsiteY82" fmla="*/ 2449416 h 2680771"/>
              <a:gd name="connsiteX83" fmla="*/ 2287836 w 2291319"/>
              <a:gd name="connsiteY83" fmla="*/ 2680771 h 2680771"/>
              <a:gd name="connsiteX0" fmla="*/ 0 w 2291319"/>
              <a:gd name="connsiteY0" fmla="*/ 0 h 2680771"/>
              <a:gd name="connsiteX1" fmla="*/ 58757 w 2291319"/>
              <a:gd name="connsiteY1" fmla="*/ 25706 h 2680771"/>
              <a:gd name="connsiteX2" fmla="*/ 58757 w 2291319"/>
              <a:gd name="connsiteY2" fmla="*/ 77118 h 2680771"/>
              <a:gd name="connsiteX3" fmla="*/ 62429 w 2291319"/>
              <a:gd name="connsiteY3" fmla="*/ 77118 h 2680771"/>
              <a:gd name="connsiteX4" fmla="*/ 62429 w 2291319"/>
              <a:gd name="connsiteY4" fmla="*/ 124857 h 2680771"/>
              <a:gd name="connsiteX5" fmla="*/ 95480 w 2291319"/>
              <a:gd name="connsiteY5" fmla="*/ 121185 h 2680771"/>
              <a:gd name="connsiteX6" fmla="*/ 95480 w 2291319"/>
              <a:gd name="connsiteY6" fmla="*/ 146891 h 2680771"/>
              <a:gd name="connsiteX7" fmla="*/ 110169 w 2291319"/>
              <a:gd name="connsiteY7" fmla="*/ 143219 h 2680771"/>
              <a:gd name="connsiteX8" fmla="*/ 110169 w 2291319"/>
              <a:gd name="connsiteY8" fmla="*/ 231354 h 2680771"/>
              <a:gd name="connsiteX9" fmla="*/ 128530 w 2291319"/>
              <a:gd name="connsiteY9" fmla="*/ 231354 h 2680771"/>
              <a:gd name="connsiteX10" fmla="*/ 143220 w 2291319"/>
              <a:gd name="connsiteY10" fmla="*/ 301127 h 2680771"/>
              <a:gd name="connsiteX11" fmla="*/ 168926 w 2291319"/>
              <a:gd name="connsiteY11" fmla="*/ 301127 h 2680771"/>
              <a:gd name="connsiteX12" fmla="*/ 165253 w 2291319"/>
              <a:gd name="connsiteY12" fmla="*/ 348867 h 2680771"/>
              <a:gd name="connsiteX13" fmla="*/ 187287 w 2291319"/>
              <a:gd name="connsiteY13" fmla="*/ 345195 h 2680771"/>
              <a:gd name="connsiteX14" fmla="*/ 201976 w 2291319"/>
              <a:gd name="connsiteY14" fmla="*/ 400279 h 2680771"/>
              <a:gd name="connsiteX15" fmla="*/ 198304 w 2291319"/>
              <a:gd name="connsiteY15" fmla="*/ 455363 h 2680771"/>
              <a:gd name="connsiteX16" fmla="*/ 216665 w 2291319"/>
              <a:gd name="connsiteY16" fmla="*/ 459036 h 2680771"/>
              <a:gd name="connsiteX17" fmla="*/ 212993 w 2291319"/>
              <a:gd name="connsiteY17" fmla="*/ 503103 h 2680771"/>
              <a:gd name="connsiteX18" fmla="*/ 231355 w 2291319"/>
              <a:gd name="connsiteY18" fmla="*/ 506776 h 2680771"/>
              <a:gd name="connsiteX19" fmla="*/ 231355 w 2291319"/>
              <a:gd name="connsiteY19" fmla="*/ 624289 h 2680771"/>
              <a:gd name="connsiteX20" fmla="*/ 249716 w 2291319"/>
              <a:gd name="connsiteY20" fmla="*/ 627961 h 2680771"/>
              <a:gd name="connsiteX21" fmla="*/ 298948 w 2291319"/>
              <a:gd name="connsiteY21" fmla="*/ 778525 h 2680771"/>
              <a:gd name="connsiteX22" fmla="*/ 304800 w 2291319"/>
              <a:gd name="connsiteY22" fmla="*/ 822592 h 2680771"/>
              <a:gd name="connsiteX23" fmla="*/ 337851 w 2291319"/>
              <a:gd name="connsiteY23" fmla="*/ 829937 h 2680771"/>
              <a:gd name="connsiteX24" fmla="*/ 341523 w 2291319"/>
              <a:gd name="connsiteY24" fmla="*/ 877677 h 2680771"/>
              <a:gd name="connsiteX25" fmla="*/ 370902 w 2291319"/>
              <a:gd name="connsiteY25" fmla="*/ 936433 h 2680771"/>
              <a:gd name="connsiteX26" fmla="*/ 363557 w 2291319"/>
              <a:gd name="connsiteY26" fmla="*/ 980501 h 2680771"/>
              <a:gd name="connsiteX27" fmla="*/ 400280 w 2291319"/>
              <a:gd name="connsiteY27" fmla="*/ 980501 h 2680771"/>
              <a:gd name="connsiteX28" fmla="*/ 407624 w 2291319"/>
              <a:gd name="connsiteY28" fmla="*/ 1039257 h 2680771"/>
              <a:gd name="connsiteX29" fmla="*/ 425986 w 2291319"/>
              <a:gd name="connsiteY29" fmla="*/ 1031913 h 2680771"/>
              <a:gd name="connsiteX30" fmla="*/ 425986 w 2291319"/>
              <a:gd name="connsiteY30" fmla="*/ 1072308 h 2680771"/>
              <a:gd name="connsiteX31" fmla="*/ 466381 w 2291319"/>
              <a:gd name="connsiteY31" fmla="*/ 1068636 h 2680771"/>
              <a:gd name="connsiteX32" fmla="*/ 470053 w 2291319"/>
              <a:gd name="connsiteY32" fmla="*/ 1160443 h 2680771"/>
              <a:gd name="connsiteX33" fmla="*/ 492087 w 2291319"/>
              <a:gd name="connsiteY33" fmla="*/ 1164115 h 2680771"/>
              <a:gd name="connsiteX34" fmla="*/ 488415 w 2291319"/>
              <a:gd name="connsiteY34" fmla="*/ 1182477 h 2680771"/>
              <a:gd name="connsiteX35" fmla="*/ 510449 w 2291319"/>
              <a:gd name="connsiteY35" fmla="*/ 1186149 h 2680771"/>
              <a:gd name="connsiteX36" fmla="*/ 536155 w 2291319"/>
              <a:gd name="connsiteY36" fmla="*/ 1252250 h 2680771"/>
              <a:gd name="connsiteX37" fmla="*/ 565533 w 2291319"/>
              <a:gd name="connsiteY37" fmla="*/ 1255923 h 2680771"/>
              <a:gd name="connsiteX38" fmla="*/ 602256 w 2291319"/>
              <a:gd name="connsiteY38" fmla="*/ 1366091 h 2680771"/>
              <a:gd name="connsiteX39" fmla="*/ 664685 w 2291319"/>
              <a:gd name="connsiteY39" fmla="*/ 1366091 h 2680771"/>
              <a:gd name="connsiteX40" fmla="*/ 661012 w 2291319"/>
              <a:gd name="connsiteY40" fmla="*/ 1391797 h 2680771"/>
              <a:gd name="connsiteX41" fmla="*/ 708752 w 2291319"/>
              <a:gd name="connsiteY41" fmla="*/ 1388125 h 2680771"/>
              <a:gd name="connsiteX42" fmla="*/ 708752 w 2291319"/>
              <a:gd name="connsiteY42" fmla="*/ 1406486 h 2680771"/>
              <a:gd name="connsiteX43" fmla="*/ 745475 w 2291319"/>
              <a:gd name="connsiteY43" fmla="*/ 1406486 h 2680771"/>
              <a:gd name="connsiteX44" fmla="*/ 749147 w 2291319"/>
              <a:gd name="connsiteY44" fmla="*/ 1432192 h 2680771"/>
              <a:gd name="connsiteX45" fmla="*/ 749147 w 2291319"/>
              <a:gd name="connsiteY45" fmla="*/ 1432192 h 2680771"/>
              <a:gd name="connsiteX46" fmla="*/ 767509 w 2291319"/>
              <a:gd name="connsiteY46" fmla="*/ 1457898 h 2680771"/>
              <a:gd name="connsiteX47" fmla="*/ 844627 w 2291319"/>
              <a:gd name="connsiteY47" fmla="*/ 1457898 h 2680771"/>
              <a:gd name="connsiteX48" fmla="*/ 866661 w 2291319"/>
              <a:gd name="connsiteY48" fmla="*/ 1568067 h 2680771"/>
              <a:gd name="connsiteX49" fmla="*/ 921745 w 2291319"/>
              <a:gd name="connsiteY49" fmla="*/ 1637841 h 2680771"/>
              <a:gd name="connsiteX50" fmla="*/ 925417 w 2291319"/>
              <a:gd name="connsiteY50" fmla="*/ 1692925 h 2680771"/>
              <a:gd name="connsiteX51" fmla="*/ 958468 w 2291319"/>
              <a:gd name="connsiteY51" fmla="*/ 1755354 h 2680771"/>
              <a:gd name="connsiteX52" fmla="*/ 1000555 w 2291319"/>
              <a:gd name="connsiteY52" fmla="*/ 1751682 h 2680771"/>
              <a:gd name="connsiteX53" fmla="*/ 1009880 w 2291319"/>
              <a:gd name="connsiteY53" fmla="*/ 1784732 h 2680771"/>
              <a:gd name="connsiteX54" fmla="*/ 1031914 w 2291319"/>
              <a:gd name="connsiteY54" fmla="*/ 1784732 h 2680771"/>
              <a:gd name="connsiteX55" fmla="*/ 1031914 w 2291319"/>
              <a:gd name="connsiteY55" fmla="*/ 1784732 h 2680771"/>
              <a:gd name="connsiteX56" fmla="*/ 1053947 w 2291319"/>
              <a:gd name="connsiteY56" fmla="*/ 1806766 h 2680771"/>
              <a:gd name="connsiteX57" fmla="*/ 1042930 w 2291319"/>
              <a:gd name="connsiteY57" fmla="*/ 1828800 h 2680771"/>
              <a:gd name="connsiteX58" fmla="*/ 1068636 w 2291319"/>
              <a:gd name="connsiteY58" fmla="*/ 1828800 h 2680771"/>
              <a:gd name="connsiteX59" fmla="*/ 1064964 w 2291319"/>
              <a:gd name="connsiteY59" fmla="*/ 1847161 h 2680771"/>
              <a:gd name="connsiteX60" fmla="*/ 1109032 w 2291319"/>
              <a:gd name="connsiteY60" fmla="*/ 1850833 h 2680771"/>
              <a:gd name="connsiteX61" fmla="*/ 1112704 w 2291319"/>
              <a:gd name="connsiteY61" fmla="*/ 1920607 h 2680771"/>
              <a:gd name="connsiteX62" fmla="*/ 1215528 w 2291319"/>
              <a:gd name="connsiteY62" fmla="*/ 1920607 h 2680771"/>
              <a:gd name="connsiteX63" fmla="*/ 1218999 w 2291319"/>
              <a:gd name="connsiteY63" fmla="*/ 1942641 h 2680771"/>
              <a:gd name="connsiteX64" fmla="*/ 1307335 w 2291319"/>
              <a:gd name="connsiteY64" fmla="*/ 1957330 h 2680771"/>
              <a:gd name="connsiteX65" fmla="*/ 1311008 w 2291319"/>
              <a:gd name="connsiteY65" fmla="*/ 2016086 h 2680771"/>
              <a:gd name="connsiteX66" fmla="*/ 1413832 w 2291319"/>
              <a:gd name="connsiteY66" fmla="*/ 2030776 h 2680771"/>
              <a:gd name="connsiteX67" fmla="*/ 1410159 w 2291319"/>
              <a:gd name="connsiteY67" fmla="*/ 2071171 h 2680771"/>
              <a:gd name="connsiteX68" fmla="*/ 1435865 w 2291319"/>
              <a:gd name="connsiteY68" fmla="*/ 2067498 h 2680771"/>
              <a:gd name="connsiteX69" fmla="*/ 1432193 w 2291319"/>
              <a:gd name="connsiteY69" fmla="*/ 2100549 h 2680771"/>
              <a:gd name="connsiteX70" fmla="*/ 1457899 w 2291319"/>
              <a:gd name="connsiteY70" fmla="*/ 2096877 h 2680771"/>
              <a:gd name="connsiteX71" fmla="*/ 1465244 w 2291319"/>
              <a:gd name="connsiteY71" fmla="*/ 2122583 h 2680771"/>
              <a:gd name="connsiteX72" fmla="*/ 1505639 w 2291319"/>
              <a:gd name="connsiteY72" fmla="*/ 2122583 h 2680771"/>
              <a:gd name="connsiteX73" fmla="*/ 1512983 w 2291319"/>
              <a:gd name="connsiteY73" fmla="*/ 2159306 h 2680771"/>
              <a:gd name="connsiteX74" fmla="*/ 1604791 w 2291319"/>
              <a:gd name="connsiteY74" fmla="*/ 2159306 h 2680771"/>
              <a:gd name="connsiteX75" fmla="*/ 1601118 w 2291319"/>
              <a:gd name="connsiteY75" fmla="*/ 2221735 h 2680771"/>
              <a:gd name="connsiteX76" fmla="*/ 1827710 w 2291319"/>
              <a:gd name="connsiteY76" fmla="*/ 2207447 h 2680771"/>
              <a:gd name="connsiteX77" fmla="*/ 1825128 w 2291319"/>
              <a:gd name="connsiteY77" fmla="*/ 2258457 h 2680771"/>
              <a:gd name="connsiteX78" fmla="*/ 2005070 w 2291319"/>
              <a:gd name="connsiteY78" fmla="*/ 2254785 h 2680771"/>
              <a:gd name="connsiteX79" fmla="*/ 2005070 w 2291319"/>
              <a:gd name="connsiteY79" fmla="*/ 2335576 h 2680771"/>
              <a:gd name="connsiteX80" fmla="*/ 2207046 w 2291319"/>
              <a:gd name="connsiteY80" fmla="*/ 2331903 h 2680771"/>
              <a:gd name="connsiteX81" fmla="*/ 2203374 w 2291319"/>
              <a:gd name="connsiteY81" fmla="*/ 2453089 h 2680771"/>
              <a:gd name="connsiteX82" fmla="*/ 2284164 w 2291319"/>
              <a:gd name="connsiteY82" fmla="*/ 2449416 h 2680771"/>
              <a:gd name="connsiteX83" fmla="*/ 2287836 w 2291319"/>
              <a:gd name="connsiteY83" fmla="*/ 2680771 h 2680771"/>
              <a:gd name="connsiteX0" fmla="*/ 0 w 2291319"/>
              <a:gd name="connsiteY0" fmla="*/ 0 h 2680771"/>
              <a:gd name="connsiteX1" fmla="*/ 58757 w 2291319"/>
              <a:gd name="connsiteY1" fmla="*/ 25706 h 2680771"/>
              <a:gd name="connsiteX2" fmla="*/ 58757 w 2291319"/>
              <a:gd name="connsiteY2" fmla="*/ 77118 h 2680771"/>
              <a:gd name="connsiteX3" fmla="*/ 62429 w 2291319"/>
              <a:gd name="connsiteY3" fmla="*/ 77118 h 2680771"/>
              <a:gd name="connsiteX4" fmla="*/ 62429 w 2291319"/>
              <a:gd name="connsiteY4" fmla="*/ 124857 h 2680771"/>
              <a:gd name="connsiteX5" fmla="*/ 95480 w 2291319"/>
              <a:gd name="connsiteY5" fmla="*/ 121185 h 2680771"/>
              <a:gd name="connsiteX6" fmla="*/ 95480 w 2291319"/>
              <a:gd name="connsiteY6" fmla="*/ 146891 h 2680771"/>
              <a:gd name="connsiteX7" fmla="*/ 110169 w 2291319"/>
              <a:gd name="connsiteY7" fmla="*/ 143219 h 2680771"/>
              <a:gd name="connsiteX8" fmla="*/ 110169 w 2291319"/>
              <a:gd name="connsiteY8" fmla="*/ 231354 h 2680771"/>
              <a:gd name="connsiteX9" fmla="*/ 128530 w 2291319"/>
              <a:gd name="connsiteY9" fmla="*/ 231354 h 2680771"/>
              <a:gd name="connsiteX10" fmla="*/ 143220 w 2291319"/>
              <a:gd name="connsiteY10" fmla="*/ 301127 h 2680771"/>
              <a:gd name="connsiteX11" fmla="*/ 168926 w 2291319"/>
              <a:gd name="connsiteY11" fmla="*/ 301127 h 2680771"/>
              <a:gd name="connsiteX12" fmla="*/ 165253 w 2291319"/>
              <a:gd name="connsiteY12" fmla="*/ 348867 h 2680771"/>
              <a:gd name="connsiteX13" fmla="*/ 187287 w 2291319"/>
              <a:gd name="connsiteY13" fmla="*/ 345195 h 2680771"/>
              <a:gd name="connsiteX14" fmla="*/ 201976 w 2291319"/>
              <a:gd name="connsiteY14" fmla="*/ 400279 h 2680771"/>
              <a:gd name="connsiteX15" fmla="*/ 198304 w 2291319"/>
              <a:gd name="connsiteY15" fmla="*/ 455363 h 2680771"/>
              <a:gd name="connsiteX16" fmla="*/ 216665 w 2291319"/>
              <a:gd name="connsiteY16" fmla="*/ 459036 h 2680771"/>
              <a:gd name="connsiteX17" fmla="*/ 212993 w 2291319"/>
              <a:gd name="connsiteY17" fmla="*/ 503103 h 2680771"/>
              <a:gd name="connsiteX18" fmla="*/ 231355 w 2291319"/>
              <a:gd name="connsiteY18" fmla="*/ 506776 h 2680771"/>
              <a:gd name="connsiteX19" fmla="*/ 231355 w 2291319"/>
              <a:gd name="connsiteY19" fmla="*/ 624289 h 2680771"/>
              <a:gd name="connsiteX20" fmla="*/ 249716 w 2291319"/>
              <a:gd name="connsiteY20" fmla="*/ 627961 h 2680771"/>
              <a:gd name="connsiteX21" fmla="*/ 298948 w 2291319"/>
              <a:gd name="connsiteY21" fmla="*/ 778525 h 2680771"/>
              <a:gd name="connsiteX22" fmla="*/ 304800 w 2291319"/>
              <a:gd name="connsiteY22" fmla="*/ 822592 h 2680771"/>
              <a:gd name="connsiteX23" fmla="*/ 337851 w 2291319"/>
              <a:gd name="connsiteY23" fmla="*/ 829937 h 2680771"/>
              <a:gd name="connsiteX24" fmla="*/ 341523 w 2291319"/>
              <a:gd name="connsiteY24" fmla="*/ 877677 h 2680771"/>
              <a:gd name="connsiteX25" fmla="*/ 370902 w 2291319"/>
              <a:gd name="connsiteY25" fmla="*/ 936433 h 2680771"/>
              <a:gd name="connsiteX26" fmla="*/ 363557 w 2291319"/>
              <a:gd name="connsiteY26" fmla="*/ 980501 h 2680771"/>
              <a:gd name="connsiteX27" fmla="*/ 400280 w 2291319"/>
              <a:gd name="connsiteY27" fmla="*/ 980501 h 2680771"/>
              <a:gd name="connsiteX28" fmla="*/ 407624 w 2291319"/>
              <a:gd name="connsiteY28" fmla="*/ 1039257 h 2680771"/>
              <a:gd name="connsiteX29" fmla="*/ 425986 w 2291319"/>
              <a:gd name="connsiteY29" fmla="*/ 1031913 h 2680771"/>
              <a:gd name="connsiteX30" fmla="*/ 425986 w 2291319"/>
              <a:gd name="connsiteY30" fmla="*/ 1072308 h 2680771"/>
              <a:gd name="connsiteX31" fmla="*/ 466381 w 2291319"/>
              <a:gd name="connsiteY31" fmla="*/ 1068636 h 2680771"/>
              <a:gd name="connsiteX32" fmla="*/ 470053 w 2291319"/>
              <a:gd name="connsiteY32" fmla="*/ 1160443 h 2680771"/>
              <a:gd name="connsiteX33" fmla="*/ 492087 w 2291319"/>
              <a:gd name="connsiteY33" fmla="*/ 1164115 h 2680771"/>
              <a:gd name="connsiteX34" fmla="*/ 488415 w 2291319"/>
              <a:gd name="connsiteY34" fmla="*/ 1182477 h 2680771"/>
              <a:gd name="connsiteX35" fmla="*/ 510449 w 2291319"/>
              <a:gd name="connsiteY35" fmla="*/ 1186149 h 2680771"/>
              <a:gd name="connsiteX36" fmla="*/ 536155 w 2291319"/>
              <a:gd name="connsiteY36" fmla="*/ 1252250 h 2680771"/>
              <a:gd name="connsiteX37" fmla="*/ 565533 w 2291319"/>
              <a:gd name="connsiteY37" fmla="*/ 1255923 h 2680771"/>
              <a:gd name="connsiteX38" fmla="*/ 602256 w 2291319"/>
              <a:gd name="connsiteY38" fmla="*/ 1366091 h 2680771"/>
              <a:gd name="connsiteX39" fmla="*/ 664685 w 2291319"/>
              <a:gd name="connsiteY39" fmla="*/ 1366091 h 2680771"/>
              <a:gd name="connsiteX40" fmla="*/ 661012 w 2291319"/>
              <a:gd name="connsiteY40" fmla="*/ 1391797 h 2680771"/>
              <a:gd name="connsiteX41" fmla="*/ 708752 w 2291319"/>
              <a:gd name="connsiteY41" fmla="*/ 1388125 h 2680771"/>
              <a:gd name="connsiteX42" fmla="*/ 708752 w 2291319"/>
              <a:gd name="connsiteY42" fmla="*/ 1406486 h 2680771"/>
              <a:gd name="connsiteX43" fmla="*/ 745475 w 2291319"/>
              <a:gd name="connsiteY43" fmla="*/ 1406486 h 2680771"/>
              <a:gd name="connsiteX44" fmla="*/ 749147 w 2291319"/>
              <a:gd name="connsiteY44" fmla="*/ 1432192 h 2680771"/>
              <a:gd name="connsiteX45" fmla="*/ 749147 w 2291319"/>
              <a:gd name="connsiteY45" fmla="*/ 1432192 h 2680771"/>
              <a:gd name="connsiteX46" fmla="*/ 767509 w 2291319"/>
              <a:gd name="connsiteY46" fmla="*/ 1457898 h 2680771"/>
              <a:gd name="connsiteX47" fmla="*/ 844627 w 2291319"/>
              <a:gd name="connsiteY47" fmla="*/ 1457898 h 2680771"/>
              <a:gd name="connsiteX48" fmla="*/ 866661 w 2291319"/>
              <a:gd name="connsiteY48" fmla="*/ 1568067 h 2680771"/>
              <a:gd name="connsiteX49" fmla="*/ 921745 w 2291319"/>
              <a:gd name="connsiteY49" fmla="*/ 1637841 h 2680771"/>
              <a:gd name="connsiteX50" fmla="*/ 925417 w 2291319"/>
              <a:gd name="connsiteY50" fmla="*/ 1692925 h 2680771"/>
              <a:gd name="connsiteX51" fmla="*/ 958468 w 2291319"/>
              <a:gd name="connsiteY51" fmla="*/ 1755354 h 2680771"/>
              <a:gd name="connsiteX52" fmla="*/ 1000555 w 2291319"/>
              <a:gd name="connsiteY52" fmla="*/ 1751682 h 2680771"/>
              <a:gd name="connsiteX53" fmla="*/ 1009880 w 2291319"/>
              <a:gd name="connsiteY53" fmla="*/ 1784732 h 2680771"/>
              <a:gd name="connsiteX54" fmla="*/ 1031914 w 2291319"/>
              <a:gd name="connsiteY54" fmla="*/ 1784732 h 2680771"/>
              <a:gd name="connsiteX55" fmla="*/ 1031914 w 2291319"/>
              <a:gd name="connsiteY55" fmla="*/ 1784732 h 2680771"/>
              <a:gd name="connsiteX56" fmla="*/ 1053947 w 2291319"/>
              <a:gd name="connsiteY56" fmla="*/ 1806766 h 2680771"/>
              <a:gd name="connsiteX57" fmla="*/ 1042930 w 2291319"/>
              <a:gd name="connsiteY57" fmla="*/ 1828800 h 2680771"/>
              <a:gd name="connsiteX58" fmla="*/ 1068636 w 2291319"/>
              <a:gd name="connsiteY58" fmla="*/ 1828800 h 2680771"/>
              <a:gd name="connsiteX59" fmla="*/ 1064964 w 2291319"/>
              <a:gd name="connsiteY59" fmla="*/ 1847161 h 2680771"/>
              <a:gd name="connsiteX60" fmla="*/ 1109032 w 2291319"/>
              <a:gd name="connsiteY60" fmla="*/ 1850833 h 2680771"/>
              <a:gd name="connsiteX61" fmla="*/ 1112704 w 2291319"/>
              <a:gd name="connsiteY61" fmla="*/ 1920607 h 2680771"/>
              <a:gd name="connsiteX62" fmla="*/ 1215528 w 2291319"/>
              <a:gd name="connsiteY62" fmla="*/ 1920607 h 2680771"/>
              <a:gd name="connsiteX63" fmla="*/ 1218999 w 2291319"/>
              <a:gd name="connsiteY63" fmla="*/ 1942641 h 2680771"/>
              <a:gd name="connsiteX64" fmla="*/ 1307335 w 2291319"/>
              <a:gd name="connsiteY64" fmla="*/ 1957330 h 2680771"/>
              <a:gd name="connsiteX65" fmla="*/ 1311008 w 2291319"/>
              <a:gd name="connsiteY65" fmla="*/ 2016086 h 2680771"/>
              <a:gd name="connsiteX66" fmla="*/ 1413832 w 2291319"/>
              <a:gd name="connsiteY66" fmla="*/ 2030776 h 2680771"/>
              <a:gd name="connsiteX67" fmla="*/ 1410159 w 2291319"/>
              <a:gd name="connsiteY67" fmla="*/ 2071171 h 2680771"/>
              <a:gd name="connsiteX68" fmla="*/ 1435865 w 2291319"/>
              <a:gd name="connsiteY68" fmla="*/ 2067498 h 2680771"/>
              <a:gd name="connsiteX69" fmla="*/ 1432193 w 2291319"/>
              <a:gd name="connsiteY69" fmla="*/ 2100549 h 2680771"/>
              <a:gd name="connsiteX70" fmla="*/ 1457899 w 2291319"/>
              <a:gd name="connsiteY70" fmla="*/ 2096877 h 2680771"/>
              <a:gd name="connsiteX71" fmla="*/ 1465244 w 2291319"/>
              <a:gd name="connsiteY71" fmla="*/ 2122583 h 2680771"/>
              <a:gd name="connsiteX72" fmla="*/ 1505639 w 2291319"/>
              <a:gd name="connsiteY72" fmla="*/ 2122583 h 2680771"/>
              <a:gd name="connsiteX73" fmla="*/ 1512983 w 2291319"/>
              <a:gd name="connsiteY73" fmla="*/ 2159306 h 2680771"/>
              <a:gd name="connsiteX74" fmla="*/ 1604791 w 2291319"/>
              <a:gd name="connsiteY74" fmla="*/ 2159306 h 2680771"/>
              <a:gd name="connsiteX75" fmla="*/ 1601118 w 2291319"/>
              <a:gd name="connsiteY75" fmla="*/ 2221735 h 2680771"/>
              <a:gd name="connsiteX76" fmla="*/ 1832473 w 2291319"/>
              <a:gd name="connsiteY76" fmla="*/ 2209828 h 2680771"/>
              <a:gd name="connsiteX77" fmla="*/ 1825128 w 2291319"/>
              <a:gd name="connsiteY77" fmla="*/ 2258457 h 2680771"/>
              <a:gd name="connsiteX78" fmla="*/ 2005070 w 2291319"/>
              <a:gd name="connsiteY78" fmla="*/ 2254785 h 2680771"/>
              <a:gd name="connsiteX79" fmla="*/ 2005070 w 2291319"/>
              <a:gd name="connsiteY79" fmla="*/ 2335576 h 2680771"/>
              <a:gd name="connsiteX80" fmla="*/ 2207046 w 2291319"/>
              <a:gd name="connsiteY80" fmla="*/ 2331903 h 2680771"/>
              <a:gd name="connsiteX81" fmla="*/ 2203374 w 2291319"/>
              <a:gd name="connsiteY81" fmla="*/ 2453089 h 2680771"/>
              <a:gd name="connsiteX82" fmla="*/ 2284164 w 2291319"/>
              <a:gd name="connsiteY82" fmla="*/ 2449416 h 2680771"/>
              <a:gd name="connsiteX83" fmla="*/ 2287836 w 2291319"/>
              <a:gd name="connsiteY83" fmla="*/ 2680771 h 2680771"/>
              <a:gd name="connsiteX0" fmla="*/ 0 w 2291319"/>
              <a:gd name="connsiteY0" fmla="*/ 0 h 2680771"/>
              <a:gd name="connsiteX1" fmla="*/ 58757 w 2291319"/>
              <a:gd name="connsiteY1" fmla="*/ 25706 h 2680771"/>
              <a:gd name="connsiteX2" fmla="*/ 58757 w 2291319"/>
              <a:gd name="connsiteY2" fmla="*/ 77118 h 2680771"/>
              <a:gd name="connsiteX3" fmla="*/ 62429 w 2291319"/>
              <a:gd name="connsiteY3" fmla="*/ 77118 h 2680771"/>
              <a:gd name="connsiteX4" fmla="*/ 62429 w 2291319"/>
              <a:gd name="connsiteY4" fmla="*/ 124857 h 2680771"/>
              <a:gd name="connsiteX5" fmla="*/ 95480 w 2291319"/>
              <a:gd name="connsiteY5" fmla="*/ 121185 h 2680771"/>
              <a:gd name="connsiteX6" fmla="*/ 95480 w 2291319"/>
              <a:gd name="connsiteY6" fmla="*/ 146891 h 2680771"/>
              <a:gd name="connsiteX7" fmla="*/ 110169 w 2291319"/>
              <a:gd name="connsiteY7" fmla="*/ 143219 h 2680771"/>
              <a:gd name="connsiteX8" fmla="*/ 110169 w 2291319"/>
              <a:gd name="connsiteY8" fmla="*/ 231354 h 2680771"/>
              <a:gd name="connsiteX9" fmla="*/ 128530 w 2291319"/>
              <a:gd name="connsiteY9" fmla="*/ 231354 h 2680771"/>
              <a:gd name="connsiteX10" fmla="*/ 143220 w 2291319"/>
              <a:gd name="connsiteY10" fmla="*/ 301127 h 2680771"/>
              <a:gd name="connsiteX11" fmla="*/ 168926 w 2291319"/>
              <a:gd name="connsiteY11" fmla="*/ 301127 h 2680771"/>
              <a:gd name="connsiteX12" fmla="*/ 165253 w 2291319"/>
              <a:gd name="connsiteY12" fmla="*/ 348867 h 2680771"/>
              <a:gd name="connsiteX13" fmla="*/ 187287 w 2291319"/>
              <a:gd name="connsiteY13" fmla="*/ 345195 h 2680771"/>
              <a:gd name="connsiteX14" fmla="*/ 201976 w 2291319"/>
              <a:gd name="connsiteY14" fmla="*/ 400279 h 2680771"/>
              <a:gd name="connsiteX15" fmla="*/ 198304 w 2291319"/>
              <a:gd name="connsiteY15" fmla="*/ 455363 h 2680771"/>
              <a:gd name="connsiteX16" fmla="*/ 216665 w 2291319"/>
              <a:gd name="connsiteY16" fmla="*/ 459036 h 2680771"/>
              <a:gd name="connsiteX17" fmla="*/ 212993 w 2291319"/>
              <a:gd name="connsiteY17" fmla="*/ 503103 h 2680771"/>
              <a:gd name="connsiteX18" fmla="*/ 231355 w 2291319"/>
              <a:gd name="connsiteY18" fmla="*/ 506776 h 2680771"/>
              <a:gd name="connsiteX19" fmla="*/ 231355 w 2291319"/>
              <a:gd name="connsiteY19" fmla="*/ 624289 h 2680771"/>
              <a:gd name="connsiteX20" fmla="*/ 249716 w 2291319"/>
              <a:gd name="connsiteY20" fmla="*/ 627961 h 2680771"/>
              <a:gd name="connsiteX21" fmla="*/ 298948 w 2291319"/>
              <a:gd name="connsiteY21" fmla="*/ 778525 h 2680771"/>
              <a:gd name="connsiteX22" fmla="*/ 304800 w 2291319"/>
              <a:gd name="connsiteY22" fmla="*/ 822592 h 2680771"/>
              <a:gd name="connsiteX23" fmla="*/ 337851 w 2291319"/>
              <a:gd name="connsiteY23" fmla="*/ 829937 h 2680771"/>
              <a:gd name="connsiteX24" fmla="*/ 341523 w 2291319"/>
              <a:gd name="connsiteY24" fmla="*/ 877677 h 2680771"/>
              <a:gd name="connsiteX25" fmla="*/ 370902 w 2291319"/>
              <a:gd name="connsiteY25" fmla="*/ 936433 h 2680771"/>
              <a:gd name="connsiteX26" fmla="*/ 363557 w 2291319"/>
              <a:gd name="connsiteY26" fmla="*/ 980501 h 2680771"/>
              <a:gd name="connsiteX27" fmla="*/ 400280 w 2291319"/>
              <a:gd name="connsiteY27" fmla="*/ 980501 h 2680771"/>
              <a:gd name="connsiteX28" fmla="*/ 407624 w 2291319"/>
              <a:gd name="connsiteY28" fmla="*/ 1039257 h 2680771"/>
              <a:gd name="connsiteX29" fmla="*/ 425986 w 2291319"/>
              <a:gd name="connsiteY29" fmla="*/ 1031913 h 2680771"/>
              <a:gd name="connsiteX30" fmla="*/ 425986 w 2291319"/>
              <a:gd name="connsiteY30" fmla="*/ 1072308 h 2680771"/>
              <a:gd name="connsiteX31" fmla="*/ 466381 w 2291319"/>
              <a:gd name="connsiteY31" fmla="*/ 1068636 h 2680771"/>
              <a:gd name="connsiteX32" fmla="*/ 470053 w 2291319"/>
              <a:gd name="connsiteY32" fmla="*/ 1160443 h 2680771"/>
              <a:gd name="connsiteX33" fmla="*/ 492087 w 2291319"/>
              <a:gd name="connsiteY33" fmla="*/ 1164115 h 2680771"/>
              <a:gd name="connsiteX34" fmla="*/ 488415 w 2291319"/>
              <a:gd name="connsiteY34" fmla="*/ 1182477 h 2680771"/>
              <a:gd name="connsiteX35" fmla="*/ 510449 w 2291319"/>
              <a:gd name="connsiteY35" fmla="*/ 1186149 h 2680771"/>
              <a:gd name="connsiteX36" fmla="*/ 536155 w 2291319"/>
              <a:gd name="connsiteY36" fmla="*/ 1252250 h 2680771"/>
              <a:gd name="connsiteX37" fmla="*/ 565533 w 2291319"/>
              <a:gd name="connsiteY37" fmla="*/ 1255923 h 2680771"/>
              <a:gd name="connsiteX38" fmla="*/ 602256 w 2291319"/>
              <a:gd name="connsiteY38" fmla="*/ 1366091 h 2680771"/>
              <a:gd name="connsiteX39" fmla="*/ 664685 w 2291319"/>
              <a:gd name="connsiteY39" fmla="*/ 1366091 h 2680771"/>
              <a:gd name="connsiteX40" fmla="*/ 661012 w 2291319"/>
              <a:gd name="connsiteY40" fmla="*/ 1391797 h 2680771"/>
              <a:gd name="connsiteX41" fmla="*/ 708752 w 2291319"/>
              <a:gd name="connsiteY41" fmla="*/ 1388125 h 2680771"/>
              <a:gd name="connsiteX42" fmla="*/ 708752 w 2291319"/>
              <a:gd name="connsiteY42" fmla="*/ 1406486 h 2680771"/>
              <a:gd name="connsiteX43" fmla="*/ 745475 w 2291319"/>
              <a:gd name="connsiteY43" fmla="*/ 1406486 h 2680771"/>
              <a:gd name="connsiteX44" fmla="*/ 749147 w 2291319"/>
              <a:gd name="connsiteY44" fmla="*/ 1432192 h 2680771"/>
              <a:gd name="connsiteX45" fmla="*/ 749147 w 2291319"/>
              <a:gd name="connsiteY45" fmla="*/ 1432192 h 2680771"/>
              <a:gd name="connsiteX46" fmla="*/ 767509 w 2291319"/>
              <a:gd name="connsiteY46" fmla="*/ 1457898 h 2680771"/>
              <a:gd name="connsiteX47" fmla="*/ 844627 w 2291319"/>
              <a:gd name="connsiteY47" fmla="*/ 1457898 h 2680771"/>
              <a:gd name="connsiteX48" fmla="*/ 866661 w 2291319"/>
              <a:gd name="connsiteY48" fmla="*/ 1568067 h 2680771"/>
              <a:gd name="connsiteX49" fmla="*/ 921745 w 2291319"/>
              <a:gd name="connsiteY49" fmla="*/ 1637841 h 2680771"/>
              <a:gd name="connsiteX50" fmla="*/ 925417 w 2291319"/>
              <a:gd name="connsiteY50" fmla="*/ 1692925 h 2680771"/>
              <a:gd name="connsiteX51" fmla="*/ 958468 w 2291319"/>
              <a:gd name="connsiteY51" fmla="*/ 1755354 h 2680771"/>
              <a:gd name="connsiteX52" fmla="*/ 1000555 w 2291319"/>
              <a:gd name="connsiteY52" fmla="*/ 1751682 h 2680771"/>
              <a:gd name="connsiteX53" fmla="*/ 1009880 w 2291319"/>
              <a:gd name="connsiteY53" fmla="*/ 1784732 h 2680771"/>
              <a:gd name="connsiteX54" fmla="*/ 1031914 w 2291319"/>
              <a:gd name="connsiteY54" fmla="*/ 1784732 h 2680771"/>
              <a:gd name="connsiteX55" fmla="*/ 1031914 w 2291319"/>
              <a:gd name="connsiteY55" fmla="*/ 1784732 h 2680771"/>
              <a:gd name="connsiteX56" fmla="*/ 1053947 w 2291319"/>
              <a:gd name="connsiteY56" fmla="*/ 1806766 h 2680771"/>
              <a:gd name="connsiteX57" fmla="*/ 1042930 w 2291319"/>
              <a:gd name="connsiteY57" fmla="*/ 1828800 h 2680771"/>
              <a:gd name="connsiteX58" fmla="*/ 1068636 w 2291319"/>
              <a:gd name="connsiteY58" fmla="*/ 1828800 h 2680771"/>
              <a:gd name="connsiteX59" fmla="*/ 1064964 w 2291319"/>
              <a:gd name="connsiteY59" fmla="*/ 1847161 h 2680771"/>
              <a:gd name="connsiteX60" fmla="*/ 1109032 w 2291319"/>
              <a:gd name="connsiteY60" fmla="*/ 1850833 h 2680771"/>
              <a:gd name="connsiteX61" fmla="*/ 1112704 w 2291319"/>
              <a:gd name="connsiteY61" fmla="*/ 1920607 h 2680771"/>
              <a:gd name="connsiteX62" fmla="*/ 1215528 w 2291319"/>
              <a:gd name="connsiteY62" fmla="*/ 1920607 h 2680771"/>
              <a:gd name="connsiteX63" fmla="*/ 1218999 w 2291319"/>
              <a:gd name="connsiteY63" fmla="*/ 1942641 h 2680771"/>
              <a:gd name="connsiteX64" fmla="*/ 1307335 w 2291319"/>
              <a:gd name="connsiteY64" fmla="*/ 1957330 h 2680771"/>
              <a:gd name="connsiteX65" fmla="*/ 1311008 w 2291319"/>
              <a:gd name="connsiteY65" fmla="*/ 2016086 h 2680771"/>
              <a:gd name="connsiteX66" fmla="*/ 1413832 w 2291319"/>
              <a:gd name="connsiteY66" fmla="*/ 2030776 h 2680771"/>
              <a:gd name="connsiteX67" fmla="*/ 1410159 w 2291319"/>
              <a:gd name="connsiteY67" fmla="*/ 2071171 h 2680771"/>
              <a:gd name="connsiteX68" fmla="*/ 1435865 w 2291319"/>
              <a:gd name="connsiteY68" fmla="*/ 2067498 h 2680771"/>
              <a:gd name="connsiteX69" fmla="*/ 1432193 w 2291319"/>
              <a:gd name="connsiteY69" fmla="*/ 2100549 h 2680771"/>
              <a:gd name="connsiteX70" fmla="*/ 1457899 w 2291319"/>
              <a:gd name="connsiteY70" fmla="*/ 2096877 h 2680771"/>
              <a:gd name="connsiteX71" fmla="*/ 1465244 w 2291319"/>
              <a:gd name="connsiteY71" fmla="*/ 2122583 h 2680771"/>
              <a:gd name="connsiteX72" fmla="*/ 1505639 w 2291319"/>
              <a:gd name="connsiteY72" fmla="*/ 2122583 h 2680771"/>
              <a:gd name="connsiteX73" fmla="*/ 1512983 w 2291319"/>
              <a:gd name="connsiteY73" fmla="*/ 2159306 h 2680771"/>
              <a:gd name="connsiteX74" fmla="*/ 1604791 w 2291319"/>
              <a:gd name="connsiteY74" fmla="*/ 2159306 h 2680771"/>
              <a:gd name="connsiteX75" fmla="*/ 1584450 w 2291319"/>
              <a:gd name="connsiteY75" fmla="*/ 2202685 h 2680771"/>
              <a:gd name="connsiteX76" fmla="*/ 1832473 w 2291319"/>
              <a:gd name="connsiteY76" fmla="*/ 2209828 h 2680771"/>
              <a:gd name="connsiteX77" fmla="*/ 1825128 w 2291319"/>
              <a:gd name="connsiteY77" fmla="*/ 2258457 h 2680771"/>
              <a:gd name="connsiteX78" fmla="*/ 2005070 w 2291319"/>
              <a:gd name="connsiteY78" fmla="*/ 2254785 h 2680771"/>
              <a:gd name="connsiteX79" fmla="*/ 2005070 w 2291319"/>
              <a:gd name="connsiteY79" fmla="*/ 2335576 h 2680771"/>
              <a:gd name="connsiteX80" fmla="*/ 2207046 w 2291319"/>
              <a:gd name="connsiteY80" fmla="*/ 2331903 h 2680771"/>
              <a:gd name="connsiteX81" fmla="*/ 2203374 w 2291319"/>
              <a:gd name="connsiteY81" fmla="*/ 2453089 h 2680771"/>
              <a:gd name="connsiteX82" fmla="*/ 2284164 w 2291319"/>
              <a:gd name="connsiteY82" fmla="*/ 2449416 h 2680771"/>
              <a:gd name="connsiteX83" fmla="*/ 2287836 w 2291319"/>
              <a:gd name="connsiteY83" fmla="*/ 2680771 h 2680771"/>
              <a:gd name="connsiteX0" fmla="*/ 0 w 2291319"/>
              <a:gd name="connsiteY0" fmla="*/ 0 h 2680771"/>
              <a:gd name="connsiteX1" fmla="*/ 58757 w 2291319"/>
              <a:gd name="connsiteY1" fmla="*/ 25706 h 2680771"/>
              <a:gd name="connsiteX2" fmla="*/ 58757 w 2291319"/>
              <a:gd name="connsiteY2" fmla="*/ 77118 h 2680771"/>
              <a:gd name="connsiteX3" fmla="*/ 62429 w 2291319"/>
              <a:gd name="connsiteY3" fmla="*/ 77118 h 2680771"/>
              <a:gd name="connsiteX4" fmla="*/ 62429 w 2291319"/>
              <a:gd name="connsiteY4" fmla="*/ 124857 h 2680771"/>
              <a:gd name="connsiteX5" fmla="*/ 95480 w 2291319"/>
              <a:gd name="connsiteY5" fmla="*/ 121185 h 2680771"/>
              <a:gd name="connsiteX6" fmla="*/ 95480 w 2291319"/>
              <a:gd name="connsiteY6" fmla="*/ 146891 h 2680771"/>
              <a:gd name="connsiteX7" fmla="*/ 110169 w 2291319"/>
              <a:gd name="connsiteY7" fmla="*/ 143219 h 2680771"/>
              <a:gd name="connsiteX8" fmla="*/ 110169 w 2291319"/>
              <a:gd name="connsiteY8" fmla="*/ 231354 h 2680771"/>
              <a:gd name="connsiteX9" fmla="*/ 128530 w 2291319"/>
              <a:gd name="connsiteY9" fmla="*/ 231354 h 2680771"/>
              <a:gd name="connsiteX10" fmla="*/ 143220 w 2291319"/>
              <a:gd name="connsiteY10" fmla="*/ 301127 h 2680771"/>
              <a:gd name="connsiteX11" fmla="*/ 168926 w 2291319"/>
              <a:gd name="connsiteY11" fmla="*/ 301127 h 2680771"/>
              <a:gd name="connsiteX12" fmla="*/ 165253 w 2291319"/>
              <a:gd name="connsiteY12" fmla="*/ 348867 h 2680771"/>
              <a:gd name="connsiteX13" fmla="*/ 187287 w 2291319"/>
              <a:gd name="connsiteY13" fmla="*/ 345195 h 2680771"/>
              <a:gd name="connsiteX14" fmla="*/ 201976 w 2291319"/>
              <a:gd name="connsiteY14" fmla="*/ 400279 h 2680771"/>
              <a:gd name="connsiteX15" fmla="*/ 198304 w 2291319"/>
              <a:gd name="connsiteY15" fmla="*/ 455363 h 2680771"/>
              <a:gd name="connsiteX16" fmla="*/ 216665 w 2291319"/>
              <a:gd name="connsiteY16" fmla="*/ 459036 h 2680771"/>
              <a:gd name="connsiteX17" fmla="*/ 212993 w 2291319"/>
              <a:gd name="connsiteY17" fmla="*/ 503103 h 2680771"/>
              <a:gd name="connsiteX18" fmla="*/ 231355 w 2291319"/>
              <a:gd name="connsiteY18" fmla="*/ 506776 h 2680771"/>
              <a:gd name="connsiteX19" fmla="*/ 231355 w 2291319"/>
              <a:gd name="connsiteY19" fmla="*/ 624289 h 2680771"/>
              <a:gd name="connsiteX20" fmla="*/ 249716 w 2291319"/>
              <a:gd name="connsiteY20" fmla="*/ 627961 h 2680771"/>
              <a:gd name="connsiteX21" fmla="*/ 298948 w 2291319"/>
              <a:gd name="connsiteY21" fmla="*/ 778525 h 2680771"/>
              <a:gd name="connsiteX22" fmla="*/ 304800 w 2291319"/>
              <a:gd name="connsiteY22" fmla="*/ 822592 h 2680771"/>
              <a:gd name="connsiteX23" fmla="*/ 337851 w 2291319"/>
              <a:gd name="connsiteY23" fmla="*/ 829937 h 2680771"/>
              <a:gd name="connsiteX24" fmla="*/ 341523 w 2291319"/>
              <a:gd name="connsiteY24" fmla="*/ 877677 h 2680771"/>
              <a:gd name="connsiteX25" fmla="*/ 370902 w 2291319"/>
              <a:gd name="connsiteY25" fmla="*/ 936433 h 2680771"/>
              <a:gd name="connsiteX26" fmla="*/ 363557 w 2291319"/>
              <a:gd name="connsiteY26" fmla="*/ 980501 h 2680771"/>
              <a:gd name="connsiteX27" fmla="*/ 400280 w 2291319"/>
              <a:gd name="connsiteY27" fmla="*/ 980501 h 2680771"/>
              <a:gd name="connsiteX28" fmla="*/ 407624 w 2291319"/>
              <a:gd name="connsiteY28" fmla="*/ 1039257 h 2680771"/>
              <a:gd name="connsiteX29" fmla="*/ 425986 w 2291319"/>
              <a:gd name="connsiteY29" fmla="*/ 1031913 h 2680771"/>
              <a:gd name="connsiteX30" fmla="*/ 425986 w 2291319"/>
              <a:gd name="connsiteY30" fmla="*/ 1072308 h 2680771"/>
              <a:gd name="connsiteX31" fmla="*/ 466381 w 2291319"/>
              <a:gd name="connsiteY31" fmla="*/ 1068636 h 2680771"/>
              <a:gd name="connsiteX32" fmla="*/ 470053 w 2291319"/>
              <a:gd name="connsiteY32" fmla="*/ 1160443 h 2680771"/>
              <a:gd name="connsiteX33" fmla="*/ 492087 w 2291319"/>
              <a:gd name="connsiteY33" fmla="*/ 1164115 h 2680771"/>
              <a:gd name="connsiteX34" fmla="*/ 488415 w 2291319"/>
              <a:gd name="connsiteY34" fmla="*/ 1182477 h 2680771"/>
              <a:gd name="connsiteX35" fmla="*/ 510449 w 2291319"/>
              <a:gd name="connsiteY35" fmla="*/ 1186149 h 2680771"/>
              <a:gd name="connsiteX36" fmla="*/ 536155 w 2291319"/>
              <a:gd name="connsiteY36" fmla="*/ 1252250 h 2680771"/>
              <a:gd name="connsiteX37" fmla="*/ 565533 w 2291319"/>
              <a:gd name="connsiteY37" fmla="*/ 1255923 h 2680771"/>
              <a:gd name="connsiteX38" fmla="*/ 602256 w 2291319"/>
              <a:gd name="connsiteY38" fmla="*/ 1366091 h 2680771"/>
              <a:gd name="connsiteX39" fmla="*/ 664685 w 2291319"/>
              <a:gd name="connsiteY39" fmla="*/ 1366091 h 2680771"/>
              <a:gd name="connsiteX40" fmla="*/ 661012 w 2291319"/>
              <a:gd name="connsiteY40" fmla="*/ 1391797 h 2680771"/>
              <a:gd name="connsiteX41" fmla="*/ 708752 w 2291319"/>
              <a:gd name="connsiteY41" fmla="*/ 1388125 h 2680771"/>
              <a:gd name="connsiteX42" fmla="*/ 708752 w 2291319"/>
              <a:gd name="connsiteY42" fmla="*/ 1406486 h 2680771"/>
              <a:gd name="connsiteX43" fmla="*/ 745475 w 2291319"/>
              <a:gd name="connsiteY43" fmla="*/ 1406486 h 2680771"/>
              <a:gd name="connsiteX44" fmla="*/ 749147 w 2291319"/>
              <a:gd name="connsiteY44" fmla="*/ 1432192 h 2680771"/>
              <a:gd name="connsiteX45" fmla="*/ 749147 w 2291319"/>
              <a:gd name="connsiteY45" fmla="*/ 1432192 h 2680771"/>
              <a:gd name="connsiteX46" fmla="*/ 767509 w 2291319"/>
              <a:gd name="connsiteY46" fmla="*/ 1457898 h 2680771"/>
              <a:gd name="connsiteX47" fmla="*/ 844627 w 2291319"/>
              <a:gd name="connsiteY47" fmla="*/ 1457898 h 2680771"/>
              <a:gd name="connsiteX48" fmla="*/ 866661 w 2291319"/>
              <a:gd name="connsiteY48" fmla="*/ 1568067 h 2680771"/>
              <a:gd name="connsiteX49" fmla="*/ 921745 w 2291319"/>
              <a:gd name="connsiteY49" fmla="*/ 1637841 h 2680771"/>
              <a:gd name="connsiteX50" fmla="*/ 925417 w 2291319"/>
              <a:gd name="connsiteY50" fmla="*/ 1692925 h 2680771"/>
              <a:gd name="connsiteX51" fmla="*/ 958468 w 2291319"/>
              <a:gd name="connsiteY51" fmla="*/ 1755354 h 2680771"/>
              <a:gd name="connsiteX52" fmla="*/ 1000555 w 2291319"/>
              <a:gd name="connsiteY52" fmla="*/ 1751682 h 2680771"/>
              <a:gd name="connsiteX53" fmla="*/ 1009880 w 2291319"/>
              <a:gd name="connsiteY53" fmla="*/ 1784732 h 2680771"/>
              <a:gd name="connsiteX54" fmla="*/ 1031914 w 2291319"/>
              <a:gd name="connsiteY54" fmla="*/ 1784732 h 2680771"/>
              <a:gd name="connsiteX55" fmla="*/ 1031914 w 2291319"/>
              <a:gd name="connsiteY55" fmla="*/ 1784732 h 2680771"/>
              <a:gd name="connsiteX56" fmla="*/ 1053947 w 2291319"/>
              <a:gd name="connsiteY56" fmla="*/ 1806766 h 2680771"/>
              <a:gd name="connsiteX57" fmla="*/ 1042930 w 2291319"/>
              <a:gd name="connsiteY57" fmla="*/ 1828800 h 2680771"/>
              <a:gd name="connsiteX58" fmla="*/ 1068636 w 2291319"/>
              <a:gd name="connsiteY58" fmla="*/ 1828800 h 2680771"/>
              <a:gd name="connsiteX59" fmla="*/ 1064964 w 2291319"/>
              <a:gd name="connsiteY59" fmla="*/ 1847161 h 2680771"/>
              <a:gd name="connsiteX60" fmla="*/ 1109032 w 2291319"/>
              <a:gd name="connsiteY60" fmla="*/ 1850833 h 2680771"/>
              <a:gd name="connsiteX61" fmla="*/ 1112704 w 2291319"/>
              <a:gd name="connsiteY61" fmla="*/ 1920607 h 2680771"/>
              <a:gd name="connsiteX62" fmla="*/ 1215528 w 2291319"/>
              <a:gd name="connsiteY62" fmla="*/ 1920607 h 2680771"/>
              <a:gd name="connsiteX63" fmla="*/ 1218999 w 2291319"/>
              <a:gd name="connsiteY63" fmla="*/ 1942641 h 2680771"/>
              <a:gd name="connsiteX64" fmla="*/ 1307335 w 2291319"/>
              <a:gd name="connsiteY64" fmla="*/ 1957330 h 2680771"/>
              <a:gd name="connsiteX65" fmla="*/ 1311008 w 2291319"/>
              <a:gd name="connsiteY65" fmla="*/ 2016086 h 2680771"/>
              <a:gd name="connsiteX66" fmla="*/ 1413832 w 2291319"/>
              <a:gd name="connsiteY66" fmla="*/ 2030776 h 2680771"/>
              <a:gd name="connsiteX67" fmla="*/ 1410159 w 2291319"/>
              <a:gd name="connsiteY67" fmla="*/ 2071171 h 2680771"/>
              <a:gd name="connsiteX68" fmla="*/ 1435865 w 2291319"/>
              <a:gd name="connsiteY68" fmla="*/ 2067498 h 2680771"/>
              <a:gd name="connsiteX69" fmla="*/ 1432193 w 2291319"/>
              <a:gd name="connsiteY69" fmla="*/ 2100549 h 2680771"/>
              <a:gd name="connsiteX70" fmla="*/ 1457899 w 2291319"/>
              <a:gd name="connsiteY70" fmla="*/ 2096877 h 2680771"/>
              <a:gd name="connsiteX71" fmla="*/ 1465244 w 2291319"/>
              <a:gd name="connsiteY71" fmla="*/ 2122583 h 2680771"/>
              <a:gd name="connsiteX72" fmla="*/ 1505639 w 2291319"/>
              <a:gd name="connsiteY72" fmla="*/ 2122583 h 2680771"/>
              <a:gd name="connsiteX73" fmla="*/ 1512983 w 2291319"/>
              <a:gd name="connsiteY73" fmla="*/ 2159306 h 2680771"/>
              <a:gd name="connsiteX74" fmla="*/ 1590503 w 2291319"/>
              <a:gd name="connsiteY74" fmla="*/ 2156924 h 2680771"/>
              <a:gd name="connsiteX75" fmla="*/ 1584450 w 2291319"/>
              <a:gd name="connsiteY75" fmla="*/ 2202685 h 2680771"/>
              <a:gd name="connsiteX76" fmla="*/ 1832473 w 2291319"/>
              <a:gd name="connsiteY76" fmla="*/ 2209828 h 2680771"/>
              <a:gd name="connsiteX77" fmla="*/ 1825128 w 2291319"/>
              <a:gd name="connsiteY77" fmla="*/ 2258457 h 2680771"/>
              <a:gd name="connsiteX78" fmla="*/ 2005070 w 2291319"/>
              <a:gd name="connsiteY78" fmla="*/ 2254785 h 2680771"/>
              <a:gd name="connsiteX79" fmla="*/ 2005070 w 2291319"/>
              <a:gd name="connsiteY79" fmla="*/ 2335576 h 2680771"/>
              <a:gd name="connsiteX80" fmla="*/ 2207046 w 2291319"/>
              <a:gd name="connsiteY80" fmla="*/ 2331903 h 2680771"/>
              <a:gd name="connsiteX81" fmla="*/ 2203374 w 2291319"/>
              <a:gd name="connsiteY81" fmla="*/ 2453089 h 2680771"/>
              <a:gd name="connsiteX82" fmla="*/ 2284164 w 2291319"/>
              <a:gd name="connsiteY82" fmla="*/ 2449416 h 2680771"/>
              <a:gd name="connsiteX83" fmla="*/ 2287836 w 2291319"/>
              <a:gd name="connsiteY83" fmla="*/ 2680771 h 2680771"/>
              <a:gd name="connsiteX0" fmla="*/ 0 w 2291319"/>
              <a:gd name="connsiteY0" fmla="*/ 0 h 2680771"/>
              <a:gd name="connsiteX1" fmla="*/ 58757 w 2291319"/>
              <a:gd name="connsiteY1" fmla="*/ 25706 h 2680771"/>
              <a:gd name="connsiteX2" fmla="*/ 58757 w 2291319"/>
              <a:gd name="connsiteY2" fmla="*/ 77118 h 2680771"/>
              <a:gd name="connsiteX3" fmla="*/ 62429 w 2291319"/>
              <a:gd name="connsiteY3" fmla="*/ 77118 h 2680771"/>
              <a:gd name="connsiteX4" fmla="*/ 62429 w 2291319"/>
              <a:gd name="connsiteY4" fmla="*/ 124857 h 2680771"/>
              <a:gd name="connsiteX5" fmla="*/ 95480 w 2291319"/>
              <a:gd name="connsiteY5" fmla="*/ 121185 h 2680771"/>
              <a:gd name="connsiteX6" fmla="*/ 95480 w 2291319"/>
              <a:gd name="connsiteY6" fmla="*/ 146891 h 2680771"/>
              <a:gd name="connsiteX7" fmla="*/ 110169 w 2291319"/>
              <a:gd name="connsiteY7" fmla="*/ 143219 h 2680771"/>
              <a:gd name="connsiteX8" fmla="*/ 110169 w 2291319"/>
              <a:gd name="connsiteY8" fmla="*/ 231354 h 2680771"/>
              <a:gd name="connsiteX9" fmla="*/ 128530 w 2291319"/>
              <a:gd name="connsiteY9" fmla="*/ 231354 h 2680771"/>
              <a:gd name="connsiteX10" fmla="*/ 143220 w 2291319"/>
              <a:gd name="connsiteY10" fmla="*/ 301127 h 2680771"/>
              <a:gd name="connsiteX11" fmla="*/ 168926 w 2291319"/>
              <a:gd name="connsiteY11" fmla="*/ 301127 h 2680771"/>
              <a:gd name="connsiteX12" fmla="*/ 165253 w 2291319"/>
              <a:gd name="connsiteY12" fmla="*/ 348867 h 2680771"/>
              <a:gd name="connsiteX13" fmla="*/ 187287 w 2291319"/>
              <a:gd name="connsiteY13" fmla="*/ 345195 h 2680771"/>
              <a:gd name="connsiteX14" fmla="*/ 201976 w 2291319"/>
              <a:gd name="connsiteY14" fmla="*/ 400279 h 2680771"/>
              <a:gd name="connsiteX15" fmla="*/ 198304 w 2291319"/>
              <a:gd name="connsiteY15" fmla="*/ 455363 h 2680771"/>
              <a:gd name="connsiteX16" fmla="*/ 216665 w 2291319"/>
              <a:gd name="connsiteY16" fmla="*/ 459036 h 2680771"/>
              <a:gd name="connsiteX17" fmla="*/ 212993 w 2291319"/>
              <a:gd name="connsiteY17" fmla="*/ 503103 h 2680771"/>
              <a:gd name="connsiteX18" fmla="*/ 231355 w 2291319"/>
              <a:gd name="connsiteY18" fmla="*/ 506776 h 2680771"/>
              <a:gd name="connsiteX19" fmla="*/ 231355 w 2291319"/>
              <a:gd name="connsiteY19" fmla="*/ 624289 h 2680771"/>
              <a:gd name="connsiteX20" fmla="*/ 249716 w 2291319"/>
              <a:gd name="connsiteY20" fmla="*/ 627961 h 2680771"/>
              <a:gd name="connsiteX21" fmla="*/ 298948 w 2291319"/>
              <a:gd name="connsiteY21" fmla="*/ 778525 h 2680771"/>
              <a:gd name="connsiteX22" fmla="*/ 304800 w 2291319"/>
              <a:gd name="connsiteY22" fmla="*/ 822592 h 2680771"/>
              <a:gd name="connsiteX23" fmla="*/ 337851 w 2291319"/>
              <a:gd name="connsiteY23" fmla="*/ 829937 h 2680771"/>
              <a:gd name="connsiteX24" fmla="*/ 341523 w 2291319"/>
              <a:gd name="connsiteY24" fmla="*/ 877677 h 2680771"/>
              <a:gd name="connsiteX25" fmla="*/ 370902 w 2291319"/>
              <a:gd name="connsiteY25" fmla="*/ 936433 h 2680771"/>
              <a:gd name="connsiteX26" fmla="*/ 363557 w 2291319"/>
              <a:gd name="connsiteY26" fmla="*/ 980501 h 2680771"/>
              <a:gd name="connsiteX27" fmla="*/ 400280 w 2291319"/>
              <a:gd name="connsiteY27" fmla="*/ 980501 h 2680771"/>
              <a:gd name="connsiteX28" fmla="*/ 407624 w 2291319"/>
              <a:gd name="connsiteY28" fmla="*/ 1039257 h 2680771"/>
              <a:gd name="connsiteX29" fmla="*/ 425986 w 2291319"/>
              <a:gd name="connsiteY29" fmla="*/ 1031913 h 2680771"/>
              <a:gd name="connsiteX30" fmla="*/ 425986 w 2291319"/>
              <a:gd name="connsiteY30" fmla="*/ 1072308 h 2680771"/>
              <a:gd name="connsiteX31" fmla="*/ 466381 w 2291319"/>
              <a:gd name="connsiteY31" fmla="*/ 1068636 h 2680771"/>
              <a:gd name="connsiteX32" fmla="*/ 470053 w 2291319"/>
              <a:gd name="connsiteY32" fmla="*/ 1160443 h 2680771"/>
              <a:gd name="connsiteX33" fmla="*/ 492087 w 2291319"/>
              <a:gd name="connsiteY33" fmla="*/ 1164115 h 2680771"/>
              <a:gd name="connsiteX34" fmla="*/ 488415 w 2291319"/>
              <a:gd name="connsiteY34" fmla="*/ 1182477 h 2680771"/>
              <a:gd name="connsiteX35" fmla="*/ 510449 w 2291319"/>
              <a:gd name="connsiteY35" fmla="*/ 1186149 h 2680771"/>
              <a:gd name="connsiteX36" fmla="*/ 536155 w 2291319"/>
              <a:gd name="connsiteY36" fmla="*/ 1252250 h 2680771"/>
              <a:gd name="connsiteX37" fmla="*/ 565533 w 2291319"/>
              <a:gd name="connsiteY37" fmla="*/ 1255923 h 2680771"/>
              <a:gd name="connsiteX38" fmla="*/ 602256 w 2291319"/>
              <a:gd name="connsiteY38" fmla="*/ 1366091 h 2680771"/>
              <a:gd name="connsiteX39" fmla="*/ 664685 w 2291319"/>
              <a:gd name="connsiteY39" fmla="*/ 1366091 h 2680771"/>
              <a:gd name="connsiteX40" fmla="*/ 661012 w 2291319"/>
              <a:gd name="connsiteY40" fmla="*/ 1391797 h 2680771"/>
              <a:gd name="connsiteX41" fmla="*/ 708752 w 2291319"/>
              <a:gd name="connsiteY41" fmla="*/ 1388125 h 2680771"/>
              <a:gd name="connsiteX42" fmla="*/ 708752 w 2291319"/>
              <a:gd name="connsiteY42" fmla="*/ 1406486 h 2680771"/>
              <a:gd name="connsiteX43" fmla="*/ 745475 w 2291319"/>
              <a:gd name="connsiteY43" fmla="*/ 1406486 h 2680771"/>
              <a:gd name="connsiteX44" fmla="*/ 749147 w 2291319"/>
              <a:gd name="connsiteY44" fmla="*/ 1432192 h 2680771"/>
              <a:gd name="connsiteX45" fmla="*/ 749147 w 2291319"/>
              <a:gd name="connsiteY45" fmla="*/ 1432192 h 2680771"/>
              <a:gd name="connsiteX46" fmla="*/ 767509 w 2291319"/>
              <a:gd name="connsiteY46" fmla="*/ 1457898 h 2680771"/>
              <a:gd name="connsiteX47" fmla="*/ 844627 w 2291319"/>
              <a:gd name="connsiteY47" fmla="*/ 1457898 h 2680771"/>
              <a:gd name="connsiteX48" fmla="*/ 866661 w 2291319"/>
              <a:gd name="connsiteY48" fmla="*/ 1568067 h 2680771"/>
              <a:gd name="connsiteX49" fmla="*/ 921745 w 2291319"/>
              <a:gd name="connsiteY49" fmla="*/ 1637841 h 2680771"/>
              <a:gd name="connsiteX50" fmla="*/ 925417 w 2291319"/>
              <a:gd name="connsiteY50" fmla="*/ 1692925 h 2680771"/>
              <a:gd name="connsiteX51" fmla="*/ 958468 w 2291319"/>
              <a:gd name="connsiteY51" fmla="*/ 1755354 h 2680771"/>
              <a:gd name="connsiteX52" fmla="*/ 1000555 w 2291319"/>
              <a:gd name="connsiteY52" fmla="*/ 1751682 h 2680771"/>
              <a:gd name="connsiteX53" fmla="*/ 1009880 w 2291319"/>
              <a:gd name="connsiteY53" fmla="*/ 1784732 h 2680771"/>
              <a:gd name="connsiteX54" fmla="*/ 1031914 w 2291319"/>
              <a:gd name="connsiteY54" fmla="*/ 1784732 h 2680771"/>
              <a:gd name="connsiteX55" fmla="*/ 1031914 w 2291319"/>
              <a:gd name="connsiteY55" fmla="*/ 1784732 h 2680771"/>
              <a:gd name="connsiteX56" fmla="*/ 1053947 w 2291319"/>
              <a:gd name="connsiteY56" fmla="*/ 1806766 h 2680771"/>
              <a:gd name="connsiteX57" fmla="*/ 1042930 w 2291319"/>
              <a:gd name="connsiteY57" fmla="*/ 1828800 h 2680771"/>
              <a:gd name="connsiteX58" fmla="*/ 1068636 w 2291319"/>
              <a:gd name="connsiteY58" fmla="*/ 1828800 h 2680771"/>
              <a:gd name="connsiteX59" fmla="*/ 1064964 w 2291319"/>
              <a:gd name="connsiteY59" fmla="*/ 1847161 h 2680771"/>
              <a:gd name="connsiteX60" fmla="*/ 1109032 w 2291319"/>
              <a:gd name="connsiteY60" fmla="*/ 1850833 h 2680771"/>
              <a:gd name="connsiteX61" fmla="*/ 1112704 w 2291319"/>
              <a:gd name="connsiteY61" fmla="*/ 1920607 h 2680771"/>
              <a:gd name="connsiteX62" fmla="*/ 1215528 w 2291319"/>
              <a:gd name="connsiteY62" fmla="*/ 1920607 h 2680771"/>
              <a:gd name="connsiteX63" fmla="*/ 1218999 w 2291319"/>
              <a:gd name="connsiteY63" fmla="*/ 1942641 h 2680771"/>
              <a:gd name="connsiteX64" fmla="*/ 1307335 w 2291319"/>
              <a:gd name="connsiteY64" fmla="*/ 1957330 h 2680771"/>
              <a:gd name="connsiteX65" fmla="*/ 1311008 w 2291319"/>
              <a:gd name="connsiteY65" fmla="*/ 2016086 h 2680771"/>
              <a:gd name="connsiteX66" fmla="*/ 1413832 w 2291319"/>
              <a:gd name="connsiteY66" fmla="*/ 2030776 h 2680771"/>
              <a:gd name="connsiteX67" fmla="*/ 1410159 w 2291319"/>
              <a:gd name="connsiteY67" fmla="*/ 2071171 h 2680771"/>
              <a:gd name="connsiteX68" fmla="*/ 1435865 w 2291319"/>
              <a:gd name="connsiteY68" fmla="*/ 2067498 h 2680771"/>
              <a:gd name="connsiteX69" fmla="*/ 1432193 w 2291319"/>
              <a:gd name="connsiteY69" fmla="*/ 2100549 h 2680771"/>
              <a:gd name="connsiteX70" fmla="*/ 1457899 w 2291319"/>
              <a:gd name="connsiteY70" fmla="*/ 2096877 h 2680771"/>
              <a:gd name="connsiteX71" fmla="*/ 1465244 w 2291319"/>
              <a:gd name="connsiteY71" fmla="*/ 2122583 h 2680771"/>
              <a:gd name="connsiteX72" fmla="*/ 1505639 w 2291319"/>
              <a:gd name="connsiteY72" fmla="*/ 2122583 h 2680771"/>
              <a:gd name="connsiteX73" fmla="*/ 1512983 w 2291319"/>
              <a:gd name="connsiteY73" fmla="*/ 2159306 h 2680771"/>
              <a:gd name="connsiteX74" fmla="*/ 1590503 w 2291319"/>
              <a:gd name="connsiteY74" fmla="*/ 2156924 h 2680771"/>
              <a:gd name="connsiteX75" fmla="*/ 1593975 w 2291319"/>
              <a:gd name="connsiteY75" fmla="*/ 2202685 h 2680771"/>
              <a:gd name="connsiteX76" fmla="*/ 1832473 w 2291319"/>
              <a:gd name="connsiteY76" fmla="*/ 2209828 h 2680771"/>
              <a:gd name="connsiteX77" fmla="*/ 1825128 w 2291319"/>
              <a:gd name="connsiteY77" fmla="*/ 2258457 h 2680771"/>
              <a:gd name="connsiteX78" fmla="*/ 2005070 w 2291319"/>
              <a:gd name="connsiteY78" fmla="*/ 2254785 h 2680771"/>
              <a:gd name="connsiteX79" fmla="*/ 2005070 w 2291319"/>
              <a:gd name="connsiteY79" fmla="*/ 2335576 h 2680771"/>
              <a:gd name="connsiteX80" fmla="*/ 2207046 w 2291319"/>
              <a:gd name="connsiteY80" fmla="*/ 2331903 h 2680771"/>
              <a:gd name="connsiteX81" fmla="*/ 2203374 w 2291319"/>
              <a:gd name="connsiteY81" fmla="*/ 2453089 h 2680771"/>
              <a:gd name="connsiteX82" fmla="*/ 2284164 w 2291319"/>
              <a:gd name="connsiteY82" fmla="*/ 2449416 h 2680771"/>
              <a:gd name="connsiteX83" fmla="*/ 2287836 w 2291319"/>
              <a:gd name="connsiteY83" fmla="*/ 2680771 h 2680771"/>
              <a:gd name="connsiteX0" fmla="*/ 0 w 2291319"/>
              <a:gd name="connsiteY0" fmla="*/ 0 h 2680771"/>
              <a:gd name="connsiteX1" fmla="*/ 58757 w 2291319"/>
              <a:gd name="connsiteY1" fmla="*/ 25706 h 2680771"/>
              <a:gd name="connsiteX2" fmla="*/ 58757 w 2291319"/>
              <a:gd name="connsiteY2" fmla="*/ 77118 h 2680771"/>
              <a:gd name="connsiteX3" fmla="*/ 62429 w 2291319"/>
              <a:gd name="connsiteY3" fmla="*/ 77118 h 2680771"/>
              <a:gd name="connsiteX4" fmla="*/ 62429 w 2291319"/>
              <a:gd name="connsiteY4" fmla="*/ 124857 h 2680771"/>
              <a:gd name="connsiteX5" fmla="*/ 95480 w 2291319"/>
              <a:gd name="connsiteY5" fmla="*/ 121185 h 2680771"/>
              <a:gd name="connsiteX6" fmla="*/ 95480 w 2291319"/>
              <a:gd name="connsiteY6" fmla="*/ 146891 h 2680771"/>
              <a:gd name="connsiteX7" fmla="*/ 110169 w 2291319"/>
              <a:gd name="connsiteY7" fmla="*/ 143219 h 2680771"/>
              <a:gd name="connsiteX8" fmla="*/ 110169 w 2291319"/>
              <a:gd name="connsiteY8" fmla="*/ 231354 h 2680771"/>
              <a:gd name="connsiteX9" fmla="*/ 128530 w 2291319"/>
              <a:gd name="connsiteY9" fmla="*/ 231354 h 2680771"/>
              <a:gd name="connsiteX10" fmla="*/ 143220 w 2291319"/>
              <a:gd name="connsiteY10" fmla="*/ 301127 h 2680771"/>
              <a:gd name="connsiteX11" fmla="*/ 168926 w 2291319"/>
              <a:gd name="connsiteY11" fmla="*/ 301127 h 2680771"/>
              <a:gd name="connsiteX12" fmla="*/ 165253 w 2291319"/>
              <a:gd name="connsiteY12" fmla="*/ 348867 h 2680771"/>
              <a:gd name="connsiteX13" fmla="*/ 187287 w 2291319"/>
              <a:gd name="connsiteY13" fmla="*/ 345195 h 2680771"/>
              <a:gd name="connsiteX14" fmla="*/ 201976 w 2291319"/>
              <a:gd name="connsiteY14" fmla="*/ 400279 h 2680771"/>
              <a:gd name="connsiteX15" fmla="*/ 198304 w 2291319"/>
              <a:gd name="connsiteY15" fmla="*/ 455363 h 2680771"/>
              <a:gd name="connsiteX16" fmla="*/ 216665 w 2291319"/>
              <a:gd name="connsiteY16" fmla="*/ 459036 h 2680771"/>
              <a:gd name="connsiteX17" fmla="*/ 212993 w 2291319"/>
              <a:gd name="connsiteY17" fmla="*/ 503103 h 2680771"/>
              <a:gd name="connsiteX18" fmla="*/ 231355 w 2291319"/>
              <a:gd name="connsiteY18" fmla="*/ 506776 h 2680771"/>
              <a:gd name="connsiteX19" fmla="*/ 231355 w 2291319"/>
              <a:gd name="connsiteY19" fmla="*/ 624289 h 2680771"/>
              <a:gd name="connsiteX20" fmla="*/ 249716 w 2291319"/>
              <a:gd name="connsiteY20" fmla="*/ 627961 h 2680771"/>
              <a:gd name="connsiteX21" fmla="*/ 298948 w 2291319"/>
              <a:gd name="connsiteY21" fmla="*/ 778525 h 2680771"/>
              <a:gd name="connsiteX22" fmla="*/ 304800 w 2291319"/>
              <a:gd name="connsiteY22" fmla="*/ 822592 h 2680771"/>
              <a:gd name="connsiteX23" fmla="*/ 337851 w 2291319"/>
              <a:gd name="connsiteY23" fmla="*/ 829937 h 2680771"/>
              <a:gd name="connsiteX24" fmla="*/ 341523 w 2291319"/>
              <a:gd name="connsiteY24" fmla="*/ 877677 h 2680771"/>
              <a:gd name="connsiteX25" fmla="*/ 370902 w 2291319"/>
              <a:gd name="connsiteY25" fmla="*/ 936433 h 2680771"/>
              <a:gd name="connsiteX26" fmla="*/ 363557 w 2291319"/>
              <a:gd name="connsiteY26" fmla="*/ 980501 h 2680771"/>
              <a:gd name="connsiteX27" fmla="*/ 400280 w 2291319"/>
              <a:gd name="connsiteY27" fmla="*/ 980501 h 2680771"/>
              <a:gd name="connsiteX28" fmla="*/ 407624 w 2291319"/>
              <a:gd name="connsiteY28" fmla="*/ 1039257 h 2680771"/>
              <a:gd name="connsiteX29" fmla="*/ 425986 w 2291319"/>
              <a:gd name="connsiteY29" fmla="*/ 1031913 h 2680771"/>
              <a:gd name="connsiteX30" fmla="*/ 425986 w 2291319"/>
              <a:gd name="connsiteY30" fmla="*/ 1072308 h 2680771"/>
              <a:gd name="connsiteX31" fmla="*/ 466381 w 2291319"/>
              <a:gd name="connsiteY31" fmla="*/ 1068636 h 2680771"/>
              <a:gd name="connsiteX32" fmla="*/ 470053 w 2291319"/>
              <a:gd name="connsiteY32" fmla="*/ 1160443 h 2680771"/>
              <a:gd name="connsiteX33" fmla="*/ 492087 w 2291319"/>
              <a:gd name="connsiteY33" fmla="*/ 1164115 h 2680771"/>
              <a:gd name="connsiteX34" fmla="*/ 488415 w 2291319"/>
              <a:gd name="connsiteY34" fmla="*/ 1182477 h 2680771"/>
              <a:gd name="connsiteX35" fmla="*/ 510449 w 2291319"/>
              <a:gd name="connsiteY35" fmla="*/ 1186149 h 2680771"/>
              <a:gd name="connsiteX36" fmla="*/ 536155 w 2291319"/>
              <a:gd name="connsiteY36" fmla="*/ 1252250 h 2680771"/>
              <a:gd name="connsiteX37" fmla="*/ 565533 w 2291319"/>
              <a:gd name="connsiteY37" fmla="*/ 1255923 h 2680771"/>
              <a:gd name="connsiteX38" fmla="*/ 602256 w 2291319"/>
              <a:gd name="connsiteY38" fmla="*/ 1366091 h 2680771"/>
              <a:gd name="connsiteX39" fmla="*/ 664685 w 2291319"/>
              <a:gd name="connsiteY39" fmla="*/ 1366091 h 2680771"/>
              <a:gd name="connsiteX40" fmla="*/ 661012 w 2291319"/>
              <a:gd name="connsiteY40" fmla="*/ 1391797 h 2680771"/>
              <a:gd name="connsiteX41" fmla="*/ 708752 w 2291319"/>
              <a:gd name="connsiteY41" fmla="*/ 1388125 h 2680771"/>
              <a:gd name="connsiteX42" fmla="*/ 708752 w 2291319"/>
              <a:gd name="connsiteY42" fmla="*/ 1406486 h 2680771"/>
              <a:gd name="connsiteX43" fmla="*/ 745475 w 2291319"/>
              <a:gd name="connsiteY43" fmla="*/ 1406486 h 2680771"/>
              <a:gd name="connsiteX44" fmla="*/ 749147 w 2291319"/>
              <a:gd name="connsiteY44" fmla="*/ 1432192 h 2680771"/>
              <a:gd name="connsiteX45" fmla="*/ 749147 w 2291319"/>
              <a:gd name="connsiteY45" fmla="*/ 1432192 h 2680771"/>
              <a:gd name="connsiteX46" fmla="*/ 767509 w 2291319"/>
              <a:gd name="connsiteY46" fmla="*/ 1457898 h 2680771"/>
              <a:gd name="connsiteX47" fmla="*/ 844627 w 2291319"/>
              <a:gd name="connsiteY47" fmla="*/ 1457898 h 2680771"/>
              <a:gd name="connsiteX48" fmla="*/ 866661 w 2291319"/>
              <a:gd name="connsiteY48" fmla="*/ 1568067 h 2680771"/>
              <a:gd name="connsiteX49" fmla="*/ 921745 w 2291319"/>
              <a:gd name="connsiteY49" fmla="*/ 1637841 h 2680771"/>
              <a:gd name="connsiteX50" fmla="*/ 925417 w 2291319"/>
              <a:gd name="connsiteY50" fmla="*/ 1692925 h 2680771"/>
              <a:gd name="connsiteX51" fmla="*/ 958468 w 2291319"/>
              <a:gd name="connsiteY51" fmla="*/ 1755354 h 2680771"/>
              <a:gd name="connsiteX52" fmla="*/ 1017223 w 2291319"/>
              <a:gd name="connsiteY52" fmla="*/ 1751682 h 2680771"/>
              <a:gd name="connsiteX53" fmla="*/ 1009880 w 2291319"/>
              <a:gd name="connsiteY53" fmla="*/ 1784732 h 2680771"/>
              <a:gd name="connsiteX54" fmla="*/ 1031914 w 2291319"/>
              <a:gd name="connsiteY54" fmla="*/ 1784732 h 2680771"/>
              <a:gd name="connsiteX55" fmla="*/ 1031914 w 2291319"/>
              <a:gd name="connsiteY55" fmla="*/ 1784732 h 2680771"/>
              <a:gd name="connsiteX56" fmla="*/ 1053947 w 2291319"/>
              <a:gd name="connsiteY56" fmla="*/ 1806766 h 2680771"/>
              <a:gd name="connsiteX57" fmla="*/ 1042930 w 2291319"/>
              <a:gd name="connsiteY57" fmla="*/ 1828800 h 2680771"/>
              <a:gd name="connsiteX58" fmla="*/ 1068636 w 2291319"/>
              <a:gd name="connsiteY58" fmla="*/ 1828800 h 2680771"/>
              <a:gd name="connsiteX59" fmla="*/ 1064964 w 2291319"/>
              <a:gd name="connsiteY59" fmla="*/ 1847161 h 2680771"/>
              <a:gd name="connsiteX60" fmla="*/ 1109032 w 2291319"/>
              <a:gd name="connsiteY60" fmla="*/ 1850833 h 2680771"/>
              <a:gd name="connsiteX61" fmla="*/ 1112704 w 2291319"/>
              <a:gd name="connsiteY61" fmla="*/ 1920607 h 2680771"/>
              <a:gd name="connsiteX62" fmla="*/ 1215528 w 2291319"/>
              <a:gd name="connsiteY62" fmla="*/ 1920607 h 2680771"/>
              <a:gd name="connsiteX63" fmla="*/ 1218999 w 2291319"/>
              <a:gd name="connsiteY63" fmla="*/ 1942641 h 2680771"/>
              <a:gd name="connsiteX64" fmla="*/ 1307335 w 2291319"/>
              <a:gd name="connsiteY64" fmla="*/ 1957330 h 2680771"/>
              <a:gd name="connsiteX65" fmla="*/ 1311008 w 2291319"/>
              <a:gd name="connsiteY65" fmla="*/ 2016086 h 2680771"/>
              <a:gd name="connsiteX66" fmla="*/ 1413832 w 2291319"/>
              <a:gd name="connsiteY66" fmla="*/ 2030776 h 2680771"/>
              <a:gd name="connsiteX67" fmla="*/ 1410159 w 2291319"/>
              <a:gd name="connsiteY67" fmla="*/ 2071171 h 2680771"/>
              <a:gd name="connsiteX68" fmla="*/ 1435865 w 2291319"/>
              <a:gd name="connsiteY68" fmla="*/ 2067498 h 2680771"/>
              <a:gd name="connsiteX69" fmla="*/ 1432193 w 2291319"/>
              <a:gd name="connsiteY69" fmla="*/ 2100549 h 2680771"/>
              <a:gd name="connsiteX70" fmla="*/ 1457899 w 2291319"/>
              <a:gd name="connsiteY70" fmla="*/ 2096877 h 2680771"/>
              <a:gd name="connsiteX71" fmla="*/ 1465244 w 2291319"/>
              <a:gd name="connsiteY71" fmla="*/ 2122583 h 2680771"/>
              <a:gd name="connsiteX72" fmla="*/ 1505639 w 2291319"/>
              <a:gd name="connsiteY72" fmla="*/ 2122583 h 2680771"/>
              <a:gd name="connsiteX73" fmla="*/ 1512983 w 2291319"/>
              <a:gd name="connsiteY73" fmla="*/ 2159306 h 2680771"/>
              <a:gd name="connsiteX74" fmla="*/ 1590503 w 2291319"/>
              <a:gd name="connsiteY74" fmla="*/ 2156924 h 2680771"/>
              <a:gd name="connsiteX75" fmla="*/ 1593975 w 2291319"/>
              <a:gd name="connsiteY75" fmla="*/ 2202685 h 2680771"/>
              <a:gd name="connsiteX76" fmla="*/ 1832473 w 2291319"/>
              <a:gd name="connsiteY76" fmla="*/ 2209828 h 2680771"/>
              <a:gd name="connsiteX77" fmla="*/ 1825128 w 2291319"/>
              <a:gd name="connsiteY77" fmla="*/ 2258457 h 2680771"/>
              <a:gd name="connsiteX78" fmla="*/ 2005070 w 2291319"/>
              <a:gd name="connsiteY78" fmla="*/ 2254785 h 2680771"/>
              <a:gd name="connsiteX79" fmla="*/ 2005070 w 2291319"/>
              <a:gd name="connsiteY79" fmla="*/ 2335576 h 2680771"/>
              <a:gd name="connsiteX80" fmla="*/ 2207046 w 2291319"/>
              <a:gd name="connsiteY80" fmla="*/ 2331903 h 2680771"/>
              <a:gd name="connsiteX81" fmla="*/ 2203374 w 2291319"/>
              <a:gd name="connsiteY81" fmla="*/ 2453089 h 2680771"/>
              <a:gd name="connsiteX82" fmla="*/ 2284164 w 2291319"/>
              <a:gd name="connsiteY82" fmla="*/ 2449416 h 2680771"/>
              <a:gd name="connsiteX83" fmla="*/ 2287836 w 2291319"/>
              <a:gd name="connsiteY83" fmla="*/ 2680771 h 2680771"/>
              <a:gd name="connsiteX0" fmla="*/ 0 w 2291319"/>
              <a:gd name="connsiteY0" fmla="*/ 0 h 2680771"/>
              <a:gd name="connsiteX1" fmla="*/ 58757 w 2291319"/>
              <a:gd name="connsiteY1" fmla="*/ 25706 h 2680771"/>
              <a:gd name="connsiteX2" fmla="*/ 58757 w 2291319"/>
              <a:gd name="connsiteY2" fmla="*/ 77118 h 2680771"/>
              <a:gd name="connsiteX3" fmla="*/ 62429 w 2291319"/>
              <a:gd name="connsiteY3" fmla="*/ 77118 h 2680771"/>
              <a:gd name="connsiteX4" fmla="*/ 62429 w 2291319"/>
              <a:gd name="connsiteY4" fmla="*/ 124857 h 2680771"/>
              <a:gd name="connsiteX5" fmla="*/ 95480 w 2291319"/>
              <a:gd name="connsiteY5" fmla="*/ 121185 h 2680771"/>
              <a:gd name="connsiteX6" fmla="*/ 95480 w 2291319"/>
              <a:gd name="connsiteY6" fmla="*/ 146891 h 2680771"/>
              <a:gd name="connsiteX7" fmla="*/ 110169 w 2291319"/>
              <a:gd name="connsiteY7" fmla="*/ 143219 h 2680771"/>
              <a:gd name="connsiteX8" fmla="*/ 110169 w 2291319"/>
              <a:gd name="connsiteY8" fmla="*/ 231354 h 2680771"/>
              <a:gd name="connsiteX9" fmla="*/ 128530 w 2291319"/>
              <a:gd name="connsiteY9" fmla="*/ 231354 h 2680771"/>
              <a:gd name="connsiteX10" fmla="*/ 143220 w 2291319"/>
              <a:gd name="connsiteY10" fmla="*/ 301127 h 2680771"/>
              <a:gd name="connsiteX11" fmla="*/ 168926 w 2291319"/>
              <a:gd name="connsiteY11" fmla="*/ 301127 h 2680771"/>
              <a:gd name="connsiteX12" fmla="*/ 165253 w 2291319"/>
              <a:gd name="connsiteY12" fmla="*/ 348867 h 2680771"/>
              <a:gd name="connsiteX13" fmla="*/ 187287 w 2291319"/>
              <a:gd name="connsiteY13" fmla="*/ 345195 h 2680771"/>
              <a:gd name="connsiteX14" fmla="*/ 201976 w 2291319"/>
              <a:gd name="connsiteY14" fmla="*/ 400279 h 2680771"/>
              <a:gd name="connsiteX15" fmla="*/ 198304 w 2291319"/>
              <a:gd name="connsiteY15" fmla="*/ 455363 h 2680771"/>
              <a:gd name="connsiteX16" fmla="*/ 216665 w 2291319"/>
              <a:gd name="connsiteY16" fmla="*/ 459036 h 2680771"/>
              <a:gd name="connsiteX17" fmla="*/ 212993 w 2291319"/>
              <a:gd name="connsiteY17" fmla="*/ 503103 h 2680771"/>
              <a:gd name="connsiteX18" fmla="*/ 231355 w 2291319"/>
              <a:gd name="connsiteY18" fmla="*/ 506776 h 2680771"/>
              <a:gd name="connsiteX19" fmla="*/ 231355 w 2291319"/>
              <a:gd name="connsiteY19" fmla="*/ 624289 h 2680771"/>
              <a:gd name="connsiteX20" fmla="*/ 249716 w 2291319"/>
              <a:gd name="connsiteY20" fmla="*/ 627961 h 2680771"/>
              <a:gd name="connsiteX21" fmla="*/ 298948 w 2291319"/>
              <a:gd name="connsiteY21" fmla="*/ 778525 h 2680771"/>
              <a:gd name="connsiteX22" fmla="*/ 304800 w 2291319"/>
              <a:gd name="connsiteY22" fmla="*/ 822592 h 2680771"/>
              <a:gd name="connsiteX23" fmla="*/ 337851 w 2291319"/>
              <a:gd name="connsiteY23" fmla="*/ 829937 h 2680771"/>
              <a:gd name="connsiteX24" fmla="*/ 341523 w 2291319"/>
              <a:gd name="connsiteY24" fmla="*/ 877677 h 2680771"/>
              <a:gd name="connsiteX25" fmla="*/ 370902 w 2291319"/>
              <a:gd name="connsiteY25" fmla="*/ 936433 h 2680771"/>
              <a:gd name="connsiteX26" fmla="*/ 363557 w 2291319"/>
              <a:gd name="connsiteY26" fmla="*/ 980501 h 2680771"/>
              <a:gd name="connsiteX27" fmla="*/ 400280 w 2291319"/>
              <a:gd name="connsiteY27" fmla="*/ 980501 h 2680771"/>
              <a:gd name="connsiteX28" fmla="*/ 407624 w 2291319"/>
              <a:gd name="connsiteY28" fmla="*/ 1039257 h 2680771"/>
              <a:gd name="connsiteX29" fmla="*/ 425986 w 2291319"/>
              <a:gd name="connsiteY29" fmla="*/ 1031913 h 2680771"/>
              <a:gd name="connsiteX30" fmla="*/ 425986 w 2291319"/>
              <a:gd name="connsiteY30" fmla="*/ 1072308 h 2680771"/>
              <a:gd name="connsiteX31" fmla="*/ 466381 w 2291319"/>
              <a:gd name="connsiteY31" fmla="*/ 1068636 h 2680771"/>
              <a:gd name="connsiteX32" fmla="*/ 470053 w 2291319"/>
              <a:gd name="connsiteY32" fmla="*/ 1160443 h 2680771"/>
              <a:gd name="connsiteX33" fmla="*/ 492087 w 2291319"/>
              <a:gd name="connsiteY33" fmla="*/ 1164115 h 2680771"/>
              <a:gd name="connsiteX34" fmla="*/ 488415 w 2291319"/>
              <a:gd name="connsiteY34" fmla="*/ 1182477 h 2680771"/>
              <a:gd name="connsiteX35" fmla="*/ 510449 w 2291319"/>
              <a:gd name="connsiteY35" fmla="*/ 1186149 h 2680771"/>
              <a:gd name="connsiteX36" fmla="*/ 536155 w 2291319"/>
              <a:gd name="connsiteY36" fmla="*/ 1252250 h 2680771"/>
              <a:gd name="connsiteX37" fmla="*/ 565533 w 2291319"/>
              <a:gd name="connsiteY37" fmla="*/ 1255923 h 2680771"/>
              <a:gd name="connsiteX38" fmla="*/ 602256 w 2291319"/>
              <a:gd name="connsiteY38" fmla="*/ 1366091 h 2680771"/>
              <a:gd name="connsiteX39" fmla="*/ 664685 w 2291319"/>
              <a:gd name="connsiteY39" fmla="*/ 1366091 h 2680771"/>
              <a:gd name="connsiteX40" fmla="*/ 661012 w 2291319"/>
              <a:gd name="connsiteY40" fmla="*/ 1391797 h 2680771"/>
              <a:gd name="connsiteX41" fmla="*/ 708752 w 2291319"/>
              <a:gd name="connsiteY41" fmla="*/ 1388125 h 2680771"/>
              <a:gd name="connsiteX42" fmla="*/ 708752 w 2291319"/>
              <a:gd name="connsiteY42" fmla="*/ 1406486 h 2680771"/>
              <a:gd name="connsiteX43" fmla="*/ 745475 w 2291319"/>
              <a:gd name="connsiteY43" fmla="*/ 1406486 h 2680771"/>
              <a:gd name="connsiteX44" fmla="*/ 749147 w 2291319"/>
              <a:gd name="connsiteY44" fmla="*/ 1432192 h 2680771"/>
              <a:gd name="connsiteX45" fmla="*/ 780103 w 2291319"/>
              <a:gd name="connsiteY45" fmla="*/ 1427430 h 2680771"/>
              <a:gd name="connsiteX46" fmla="*/ 767509 w 2291319"/>
              <a:gd name="connsiteY46" fmla="*/ 1457898 h 2680771"/>
              <a:gd name="connsiteX47" fmla="*/ 844627 w 2291319"/>
              <a:gd name="connsiteY47" fmla="*/ 1457898 h 2680771"/>
              <a:gd name="connsiteX48" fmla="*/ 866661 w 2291319"/>
              <a:gd name="connsiteY48" fmla="*/ 1568067 h 2680771"/>
              <a:gd name="connsiteX49" fmla="*/ 921745 w 2291319"/>
              <a:gd name="connsiteY49" fmla="*/ 1637841 h 2680771"/>
              <a:gd name="connsiteX50" fmla="*/ 925417 w 2291319"/>
              <a:gd name="connsiteY50" fmla="*/ 1692925 h 2680771"/>
              <a:gd name="connsiteX51" fmla="*/ 958468 w 2291319"/>
              <a:gd name="connsiteY51" fmla="*/ 1755354 h 2680771"/>
              <a:gd name="connsiteX52" fmla="*/ 1017223 w 2291319"/>
              <a:gd name="connsiteY52" fmla="*/ 1751682 h 2680771"/>
              <a:gd name="connsiteX53" fmla="*/ 1009880 w 2291319"/>
              <a:gd name="connsiteY53" fmla="*/ 1784732 h 2680771"/>
              <a:gd name="connsiteX54" fmla="*/ 1031914 w 2291319"/>
              <a:gd name="connsiteY54" fmla="*/ 1784732 h 2680771"/>
              <a:gd name="connsiteX55" fmla="*/ 1031914 w 2291319"/>
              <a:gd name="connsiteY55" fmla="*/ 1784732 h 2680771"/>
              <a:gd name="connsiteX56" fmla="*/ 1053947 w 2291319"/>
              <a:gd name="connsiteY56" fmla="*/ 1806766 h 2680771"/>
              <a:gd name="connsiteX57" fmla="*/ 1042930 w 2291319"/>
              <a:gd name="connsiteY57" fmla="*/ 1828800 h 2680771"/>
              <a:gd name="connsiteX58" fmla="*/ 1068636 w 2291319"/>
              <a:gd name="connsiteY58" fmla="*/ 1828800 h 2680771"/>
              <a:gd name="connsiteX59" fmla="*/ 1064964 w 2291319"/>
              <a:gd name="connsiteY59" fmla="*/ 1847161 h 2680771"/>
              <a:gd name="connsiteX60" fmla="*/ 1109032 w 2291319"/>
              <a:gd name="connsiteY60" fmla="*/ 1850833 h 2680771"/>
              <a:gd name="connsiteX61" fmla="*/ 1112704 w 2291319"/>
              <a:gd name="connsiteY61" fmla="*/ 1920607 h 2680771"/>
              <a:gd name="connsiteX62" fmla="*/ 1215528 w 2291319"/>
              <a:gd name="connsiteY62" fmla="*/ 1920607 h 2680771"/>
              <a:gd name="connsiteX63" fmla="*/ 1218999 w 2291319"/>
              <a:gd name="connsiteY63" fmla="*/ 1942641 h 2680771"/>
              <a:gd name="connsiteX64" fmla="*/ 1307335 w 2291319"/>
              <a:gd name="connsiteY64" fmla="*/ 1957330 h 2680771"/>
              <a:gd name="connsiteX65" fmla="*/ 1311008 w 2291319"/>
              <a:gd name="connsiteY65" fmla="*/ 2016086 h 2680771"/>
              <a:gd name="connsiteX66" fmla="*/ 1413832 w 2291319"/>
              <a:gd name="connsiteY66" fmla="*/ 2030776 h 2680771"/>
              <a:gd name="connsiteX67" fmla="*/ 1410159 w 2291319"/>
              <a:gd name="connsiteY67" fmla="*/ 2071171 h 2680771"/>
              <a:gd name="connsiteX68" fmla="*/ 1435865 w 2291319"/>
              <a:gd name="connsiteY68" fmla="*/ 2067498 h 2680771"/>
              <a:gd name="connsiteX69" fmla="*/ 1432193 w 2291319"/>
              <a:gd name="connsiteY69" fmla="*/ 2100549 h 2680771"/>
              <a:gd name="connsiteX70" fmla="*/ 1457899 w 2291319"/>
              <a:gd name="connsiteY70" fmla="*/ 2096877 h 2680771"/>
              <a:gd name="connsiteX71" fmla="*/ 1465244 w 2291319"/>
              <a:gd name="connsiteY71" fmla="*/ 2122583 h 2680771"/>
              <a:gd name="connsiteX72" fmla="*/ 1505639 w 2291319"/>
              <a:gd name="connsiteY72" fmla="*/ 2122583 h 2680771"/>
              <a:gd name="connsiteX73" fmla="*/ 1512983 w 2291319"/>
              <a:gd name="connsiteY73" fmla="*/ 2159306 h 2680771"/>
              <a:gd name="connsiteX74" fmla="*/ 1590503 w 2291319"/>
              <a:gd name="connsiteY74" fmla="*/ 2156924 h 2680771"/>
              <a:gd name="connsiteX75" fmla="*/ 1593975 w 2291319"/>
              <a:gd name="connsiteY75" fmla="*/ 2202685 h 2680771"/>
              <a:gd name="connsiteX76" fmla="*/ 1832473 w 2291319"/>
              <a:gd name="connsiteY76" fmla="*/ 2209828 h 2680771"/>
              <a:gd name="connsiteX77" fmla="*/ 1825128 w 2291319"/>
              <a:gd name="connsiteY77" fmla="*/ 2258457 h 2680771"/>
              <a:gd name="connsiteX78" fmla="*/ 2005070 w 2291319"/>
              <a:gd name="connsiteY78" fmla="*/ 2254785 h 2680771"/>
              <a:gd name="connsiteX79" fmla="*/ 2005070 w 2291319"/>
              <a:gd name="connsiteY79" fmla="*/ 2335576 h 2680771"/>
              <a:gd name="connsiteX80" fmla="*/ 2207046 w 2291319"/>
              <a:gd name="connsiteY80" fmla="*/ 2331903 h 2680771"/>
              <a:gd name="connsiteX81" fmla="*/ 2203374 w 2291319"/>
              <a:gd name="connsiteY81" fmla="*/ 2453089 h 2680771"/>
              <a:gd name="connsiteX82" fmla="*/ 2284164 w 2291319"/>
              <a:gd name="connsiteY82" fmla="*/ 2449416 h 2680771"/>
              <a:gd name="connsiteX83" fmla="*/ 2287836 w 2291319"/>
              <a:gd name="connsiteY83" fmla="*/ 2680771 h 2680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291319" h="2680771">
                <a:moveTo>
                  <a:pt x="0" y="0"/>
                </a:moveTo>
                <a:lnTo>
                  <a:pt x="58757" y="25706"/>
                </a:lnTo>
                <a:lnTo>
                  <a:pt x="58757" y="77118"/>
                </a:lnTo>
                <a:lnTo>
                  <a:pt x="62429" y="77118"/>
                </a:lnTo>
                <a:lnTo>
                  <a:pt x="62429" y="124857"/>
                </a:lnTo>
                <a:lnTo>
                  <a:pt x="95480" y="121185"/>
                </a:lnTo>
                <a:lnTo>
                  <a:pt x="95480" y="146891"/>
                </a:lnTo>
                <a:lnTo>
                  <a:pt x="110169" y="143219"/>
                </a:lnTo>
                <a:lnTo>
                  <a:pt x="110169" y="231354"/>
                </a:lnTo>
                <a:lnTo>
                  <a:pt x="128530" y="231354"/>
                </a:lnTo>
                <a:lnTo>
                  <a:pt x="143220" y="301127"/>
                </a:lnTo>
                <a:lnTo>
                  <a:pt x="168926" y="301127"/>
                </a:lnTo>
                <a:lnTo>
                  <a:pt x="165253" y="348867"/>
                </a:lnTo>
                <a:lnTo>
                  <a:pt x="187287" y="345195"/>
                </a:lnTo>
                <a:lnTo>
                  <a:pt x="201976" y="400279"/>
                </a:lnTo>
                <a:lnTo>
                  <a:pt x="198304" y="455363"/>
                </a:lnTo>
                <a:lnTo>
                  <a:pt x="216665" y="459036"/>
                </a:lnTo>
                <a:lnTo>
                  <a:pt x="212993" y="503103"/>
                </a:lnTo>
                <a:lnTo>
                  <a:pt x="231355" y="506776"/>
                </a:lnTo>
                <a:lnTo>
                  <a:pt x="231355" y="624289"/>
                </a:lnTo>
                <a:lnTo>
                  <a:pt x="249716" y="627961"/>
                </a:lnTo>
                <a:lnTo>
                  <a:pt x="298948" y="778525"/>
                </a:lnTo>
                <a:lnTo>
                  <a:pt x="304800" y="822592"/>
                </a:lnTo>
                <a:lnTo>
                  <a:pt x="337851" y="829937"/>
                </a:lnTo>
                <a:lnTo>
                  <a:pt x="341523" y="877677"/>
                </a:lnTo>
                <a:lnTo>
                  <a:pt x="370902" y="936433"/>
                </a:lnTo>
                <a:lnTo>
                  <a:pt x="363557" y="980501"/>
                </a:lnTo>
                <a:lnTo>
                  <a:pt x="400280" y="980501"/>
                </a:lnTo>
                <a:lnTo>
                  <a:pt x="407624" y="1039257"/>
                </a:lnTo>
                <a:lnTo>
                  <a:pt x="425986" y="1031913"/>
                </a:lnTo>
                <a:lnTo>
                  <a:pt x="425986" y="1072308"/>
                </a:lnTo>
                <a:lnTo>
                  <a:pt x="466381" y="1068636"/>
                </a:lnTo>
                <a:lnTo>
                  <a:pt x="470053" y="1160443"/>
                </a:lnTo>
                <a:lnTo>
                  <a:pt x="492087" y="1164115"/>
                </a:lnTo>
                <a:lnTo>
                  <a:pt x="488415" y="1182477"/>
                </a:lnTo>
                <a:lnTo>
                  <a:pt x="510449" y="1186149"/>
                </a:lnTo>
                <a:lnTo>
                  <a:pt x="536155" y="1252250"/>
                </a:lnTo>
                <a:lnTo>
                  <a:pt x="565533" y="1255923"/>
                </a:lnTo>
                <a:lnTo>
                  <a:pt x="602256" y="1366091"/>
                </a:lnTo>
                <a:lnTo>
                  <a:pt x="664685" y="1366091"/>
                </a:lnTo>
                <a:lnTo>
                  <a:pt x="661012" y="1391797"/>
                </a:lnTo>
                <a:lnTo>
                  <a:pt x="708752" y="1388125"/>
                </a:lnTo>
                <a:lnTo>
                  <a:pt x="708752" y="1406486"/>
                </a:lnTo>
                <a:lnTo>
                  <a:pt x="745475" y="1406486"/>
                </a:lnTo>
                <a:cubicBezTo>
                  <a:pt x="746699" y="1415055"/>
                  <a:pt x="743376" y="1428701"/>
                  <a:pt x="749147" y="1432192"/>
                </a:cubicBezTo>
                <a:cubicBezTo>
                  <a:pt x="754918" y="1435683"/>
                  <a:pt x="769784" y="1429017"/>
                  <a:pt x="780103" y="1427430"/>
                </a:cubicBezTo>
                <a:lnTo>
                  <a:pt x="767509" y="1457898"/>
                </a:lnTo>
                <a:lnTo>
                  <a:pt x="844627" y="1457898"/>
                </a:lnTo>
                <a:lnTo>
                  <a:pt x="866661" y="1568067"/>
                </a:lnTo>
                <a:lnTo>
                  <a:pt x="921745" y="1637841"/>
                </a:lnTo>
                <a:lnTo>
                  <a:pt x="925417" y="1692925"/>
                </a:lnTo>
                <a:lnTo>
                  <a:pt x="958468" y="1755354"/>
                </a:lnTo>
                <a:lnTo>
                  <a:pt x="1017223" y="1751682"/>
                </a:lnTo>
                <a:lnTo>
                  <a:pt x="1009880" y="1784732"/>
                </a:lnTo>
                <a:lnTo>
                  <a:pt x="1031914" y="1784732"/>
                </a:lnTo>
                <a:lnTo>
                  <a:pt x="1031914" y="1784732"/>
                </a:lnTo>
                <a:lnTo>
                  <a:pt x="1053947" y="1806766"/>
                </a:lnTo>
                <a:lnTo>
                  <a:pt x="1042930" y="1828800"/>
                </a:lnTo>
                <a:lnTo>
                  <a:pt x="1068636" y="1828800"/>
                </a:lnTo>
                <a:lnTo>
                  <a:pt x="1064964" y="1847161"/>
                </a:lnTo>
                <a:lnTo>
                  <a:pt x="1109032" y="1850833"/>
                </a:lnTo>
                <a:lnTo>
                  <a:pt x="1112704" y="1920607"/>
                </a:lnTo>
                <a:lnTo>
                  <a:pt x="1215528" y="1920607"/>
                </a:lnTo>
                <a:lnTo>
                  <a:pt x="1218999" y="1942641"/>
                </a:lnTo>
                <a:lnTo>
                  <a:pt x="1307335" y="1957330"/>
                </a:lnTo>
                <a:lnTo>
                  <a:pt x="1311008" y="2016086"/>
                </a:lnTo>
                <a:lnTo>
                  <a:pt x="1413832" y="2030776"/>
                </a:lnTo>
                <a:lnTo>
                  <a:pt x="1410159" y="2071171"/>
                </a:lnTo>
                <a:lnTo>
                  <a:pt x="1435865" y="2067498"/>
                </a:lnTo>
                <a:lnTo>
                  <a:pt x="1432193" y="2100549"/>
                </a:lnTo>
                <a:lnTo>
                  <a:pt x="1457899" y="2096877"/>
                </a:lnTo>
                <a:lnTo>
                  <a:pt x="1465244" y="2122583"/>
                </a:lnTo>
                <a:lnTo>
                  <a:pt x="1505639" y="2122583"/>
                </a:lnTo>
                <a:lnTo>
                  <a:pt x="1512983" y="2159306"/>
                </a:lnTo>
                <a:lnTo>
                  <a:pt x="1590503" y="2156924"/>
                </a:lnTo>
                <a:lnTo>
                  <a:pt x="1593975" y="2202685"/>
                </a:lnTo>
                <a:lnTo>
                  <a:pt x="1832473" y="2209828"/>
                </a:lnTo>
                <a:lnTo>
                  <a:pt x="1825128" y="2258457"/>
                </a:lnTo>
                <a:lnTo>
                  <a:pt x="2005070" y="2254785"/>
                </a:lnTo>
                <a:lnTo>
                  <a:pt x="2005070" y="2335576"/>
                </a:lnTo>
                <a:lnTo>
                  <a:pt x="2207046" y="2331903"/>
                </a:lnTo>
                <a:lnTo>
                  <a:pt x="2203374" y="2453089"/>
                </a:lnTo>
                <a:lnTo>
                  <a:pt x="2284164" y="2449416"/>
                </a:lnTo>
                <a:cubicBezTo>
                  <a:pt x="2298241" y="2449416"/>
                  <a:pt x="2287071" y="2680006"/>
                  <a:pt x="2287836" y="2680771"/>
                </a:cubicBez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Oval 5"/>
          <p:cNvSpPr/>
          <p:nvPr/>
        </p:nvSpPr>
        <p:spPr>
          <a:xfrm>
            <a:off x="3349950" y="5229008"/>
            <a:ext cx="53750" cy="53750"/>
          </a:xfrm>
          <a:prstGeom prst="ellipse">
            <a:avLst/>
          </a:prstGeom>
          <a:solidFill>
            <a:srgbClr val="71707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Oval 123"/>
          <p:cNvSpPr/>
          <p:nvPr/>
        </p:nvSpPr>
        <p:spPr>
          <a:xfrm>
            <a:off x="3221021" y="5115516"/>
            <a:ext cx="53750" cy="53750"/>
          </a:xfrm>
          <a:prstGeom prst="ellipse">
            <a:avLst/>
          </a:prstGeom>
          <a:solidFill>
            <a:srgbClr val="71707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Oval 124"/>
          <p:cNvSpPr/>
          <p:nvPr/>
        </p:nvSpPr>
        <p:spPr>
          <a:xfrm>
            <a:off x="3177477" y="5115516"/>
            <a:ext cx="53750" cy="53750"/>
          </a:xfrm>
          <a:prstGeom prst="ellipse">
            <a:avLst/>
          </a:prstGeom>
          <a:solidFill>
            <a:srgbClr val="71707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Oval 125"/>
          <p:cNvSpPr/>
          <p:nvPr/>
        </p:nvSpPr>
        <p:spPr>
          <a:xfrm>
            <a:off x="3084022" y="5036715"/>
            <a:ext cx="53750" cy="53750"/>
          </a:xfrm>
          <a:prstGeom prst="ellipse">
            <a:avLst/>
          </a:prstGeom>
          <a:solidFill>
            <a:srgbClr val="71707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Oval 126"/>
          <p:cNvSpPr/>
          <p:nvPr/>
        </p:nvSpPr>
        <p:spPr>
          <a:xfrm>
            <a:off x="2972522" y="5036715"/>
            <a:ext cx="53750" cy="53750"/>
          </a:xfrm>
          <a:prstGeom prst="ellipse">
            <a:avLst/>
          </a:prstGeom>
          <a:solidFill>
            <a:srgbClr val="71707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Oval 127"/>
          <p:cNvSpPr/>
          <p:nvPr/>
        </p:nvSpPr>
        <p:spPr>
          <a:xfrm>
            <a:off x="2844435" y="4985605"/>
            <a:ext cx="53750" cy="53750"/>
          </a:xfrm>
          <a:prstGeom prst="ellipse">
            <a:avLst/>
          </a:prstGeom>
          <a:solidFill>
            <a:srgbClr val="71707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Oval 128"/>
          <p:cNvSpPr/>
          <p:nvPr/>
        </p:nvSpPr>
        <p:spPr>
          <a:xfrm>
            <a:off x="2757347" y="4985605"/>
            <a:ext cx="53750" cy="53750"/>
          </a:xfrm>
          <a:prstGeom prst="ellipse">
            <a:avLst/>
          </a:prstGeom>
          <a:solidFill>
            <a:srgbClr val="71707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Oval 129"/>
          <p:cNvSpPr/>
          <p:nvPr/>
        </p:nvSpPr>
        <p:spPr>
          <a:xfrm>
            <a:off x="2705633" y="4954484"/>
            <a:ext cx="53750" cy="53750"/>
          </a:xfrm>
          <a:prstGeom prst="ellipse">
            <a:avLst/>
          </a:prstGeom>
          <a:solidFill>
            <a:srgbClr val="71707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Oval 130"/>
          <p:cNvSpPr/>
          <p:nvPr/>
        </p:nvSpPr>
        <p:spPr>
          <a:xfrm>
            <a:off x="2502237" y="4809068"/>
            <a:ext cx="53750" cy="53750"/>
          </a:xfrm>
          <a:prstGeom prst="ellipse">
            <a:avLst/>
          </a:prstGeom>
          <a:solidFill>
            <a:srgbClr val="71707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Oval 131"/>
          <p:cNvSpPr/>
          <p:nvPr/>
        </p:nvSpPr>
        <p:spPr>
          <a:xfrm>
            <a:off x="2464136" y="4798547"/>
            <a:ext cx="53750" cy="53750"/>
          </a:xfrm>
          <a:prstGeom prst="ellipse">
            <a:avLst/>
          </a:prstGeom>
          <a:solidFill>
            <a:srgbClr val="71707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Oval 132"/>
          <p:cNvSpPr/>
          <p:nvPr/>
        </p:nvSpPr>
        <p:spPr>
          <a:xfrm>
            <a:off x="2366842" y="4742416"/>
            <a:ext cx="53750" cy="53750"/>
          </a:xfrm>
          <a:prstGeom prst="ellipse">
            <a:avLst/>
          </a:prstGeom>
          <a:solidFill>
            <a:srgbClr val="71707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4" name="Oval 133"/>
          <p:cNvSpPr/>
          <p:nvPr/>
        </p:nvSpPr>
        <p:spPr>
          <a:xfrm>
            <a:off x="2298804" y="4693428"/>
            <a:ext cx="53750" cy="53750"/>
          </a:xfrm>
          <a:prstGeom prst="ellipse">
            <a:avLst/>
          </a:prstGeom>
          <a:solidFill>
            <a:srgbClr val="71707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5" name="Oval 134"/>
          <p:cNvSpPr/>
          <p:nvPr/>
        </p:nvSpPr>
        <p:spPr>
          <a:xfrm>
            <a:off x="2146353" y="4577806"/>
            <a:ext cx="53750" cy="53750"/>
          </a:xfrm>
          <a:prstGeom prst="ellipse">
            <a:avLst/>
          </a:prstGeom>
          <a:solidFill>
            <a:srgbClr val="71707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6" name="Oval 135"/>
          <p:cNvSpPr/>
          <p:nvPr/>
        </p:nvSpPr>
        <p:spPr>
          <a:xfrm>
            <a:off x="1660484" y="4051550"/>
            <a:ext cx="53750" cy="53750"/>
          </a:xfrm>
          <a:prstGeom prst="ellipse">
            <a:avLst/>
          </a:prstGeom>
          <a:solidFill>
            <a:srgbClr val="71707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8" name="Oval 137"/>
          <p:cNvSpPr/>
          <p:nvPr/>
        </p:nvSpPr>
        <p:spPr>
          <a:xfrm>
            <a:off x="4022487" y="5016215"/>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9" name="Oval 138"/>
          <p:cNvSpPr/>
          <p:nvPr/>
        </p:nvSpPr>
        <p:spPr>
          <a:xfrm>
            <a:off x="3899663" y="5016215"/>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0" name="Oval 139"/>
          <p:cNvSpPr/>
          <p:nvPr/>
        </p:nvSpPr>
        <p:spPr>
          <a:xfrm>
            <a:off x="3863607" y="5016215"/>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1" name="Oval 140"/>
          <p:cNvSpPr/>
          <p:nvPr/>
        </p:nvSpPr>
        <p:spPr>
          <a:xfrm>
            <a:off x="3789107" y="5016215"/>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2" name="Oval 141"/>
          <p:cNvSpPr/>
          <p:nvPr/>
        </p:nvSpPr>
        <p:spPr>
          <a:xfrm>
            <a:off x="3562427" y="4901408"/>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a:t>
            </a:r>
          </a:p>
          <a:p>
            <a:pPr algn="ctr"/>
            <a:endParaRPr lang="en-US" dirty="0"/>
          </a:p>
          <a:p>
            <a:pPr algn="ctr"/>
            <a:endParaRPr lang="en-US" dirty="0" smtClean="0"/>
          </a:p>
          <a:p>
            <a:pPr algn="ctr"/>
            <a:endParaRPr lang="en-US" dirty="0"/>
          </a:p>
          <a:p>
            <a:pPr algn="ctr"/>
            <a:endParaRPr lang="en-US" dirty="0" smtClean="0"/>
          </a:p>
          <a:p>
            <a:pPr algn="ctr"/>
            <a:endParaRPr lang="en-US" dirty="0"/>
          </a:p>
          <a:p>
            <a:pPr algn="ctr"/>
            <a:endParaRPr lang="en-US" dirty="0" smtClean="0"/>
          </a:p>
          <a:p>
            <a:pPr algn="ctr"/>
            <a:endParaRPr lang="en-US" dirty="0"/>
          </a:p>
          <a:p>
            <a:pPr algn="ctr"/>
            <a:endParaRPr lang="en-US" dirty="0" smtClean="0"/>
          </a:p>
          <a:p>
            <a:pPr algn="ctr"/>
            <a:endParaRPr lang="en-US" dirty="0"/>
          </a:p>
          <a:p>
            <a:pPr algn="ctr"/>
            <a:endParaRPr lang="en-US" dirty="0" smtClean="0"/>
          </a:p>
          <a:p>
            <a:pPr algn="ctr"/>
            <a:endParaRPr lang="en-US" dirty="0"/>
          </a:p>
          <a:p>
            <a:pPr algn="ctr"/>
            <a:endParaRPr lang="en-US" dirty="0" smtClean="0"/>
          </a:p>
          <a:p>
            <a:pPr algn="ctr"/>
            <a:endParaRPr lang="en-US" dirty="0"/>
          </a:p>
          <a:p>
            <a:pPr algn="ctr"/>
            <a:endParaRPr lang="en-US" dirty="0" smtClean="0"/>
          </a:p>
          <a:p>
            <a:pPr algn="ctr"/>
            <a:endParaRPr lang="en-US" dirty="0"/>
          </a:p>
          <a:p>
            <a:pPr algn="ctr"/>
            <a:endParaRPr lang="en-US" dirty="0" smtClean="0"/>
          </a:p>
          <a:p>
            <a:pPr algn="ctr"/>
            <a:endParaRPr lang="en-US" dirty="0"/>
          </a:p>
          <a:p>
            <a:pPr algn="ctr"/>
            <a:endParaRPr lang="en-US" dirty="0"/>
          </a:p>
        </p:txBody>
      </p:sp>
      <p:sp>
        <p:nvSpPr>
          <p:cNvPr id="143" name="Oval 142"/>
          <p:cNvSpPr/>
          <p:nvPr/>
        </p:nvSpPr>
        <p:spPr>
          <a:xfrm>
            <a:off x="3455159" y="4901408"/>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4" name="Oval 143"/>
          <p:cNvSpPr/>
          <p:nvPr/>
        </p:nvSpPr>
        <p:spPr>
          <a:xfrm>
            <a:off x="3349950" y="4835943"/>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5" name="Oval 144"/>
          <p:cNvSpPr/>
          <p:nvPr/>
        </p:nvSpPr>
        <p:spPr>
          <a:xfrm>
            <a:off x="3306406" y="4835943"/>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6" name="Oval 145"/>
          <p:cNvSpPr/>
          <p:nvPr/>
        </p:nvSpPr>
        <p:spPr>
          <a:xfrm>
            <a:off x="3262494" y="4835943"/>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7" name="Oval 146"/>
          <p:cNvSpPr/>
          <p:nvPr/>
        </p:nvSpPr>
        <p:spPr>
          <a:xfrm>
            <a:off x="3199563" y="4835943"/>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8" name="Oval 147"/>
          <p:cNvSpPr/>
          <p:nvPr/>
        </p:nvSpPr>
        <p:spPr>
          <a:xfrm>
            <a:off x="3167271" y="4835943"/>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 name="Oval 148"/>
          <p:cNvSpPr/>
          <p:nvPr/>
        </p:nvSpPr>
        <p:spPr>
          <a:xfrm>
            <a:off x="3126261" y="4798547"/>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0" name="Oval 149"/>
          <p:cNvSpPr/>
          <p:nvPr/>
        </p:nvSpPr>
        <p:spPr>
          <a:xfrm>
            <a:off x="3045322" y="4771706"/>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1" name="Oval 150"/>
          <p:cNvSpPr/>
          <p:nvPr/>
        </p:nvSpPr>
        <p:spPr>
          <a:xfrm>
            <a:off x="3002371" y="4736223"/>
            <a:ext cx="53750" cy="53750"/>
          </a:xfrm>
          <a:prstGeom prst="ellipse">
            <a:avLst/>
          </a:prstGeom>
          <a:solidFill>
            <a:schemeClr val="accent2"/>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2" name="Oval 151"/>
          <p:cNvSpPr/>
          <p:nvPr/>
        </p:nvSpPr>
        <p:spPr>
          <a:xfrm>
            <a:off x="2975495" y="4706892"/>
            <a:ext cx="53750" cy="53750"/>
          </a:xfrm>
          <a:prstGeom prst="ellipse">
            <a:avLst/>
          </a:prstGeom>
          <a:solidFill>
            <a:schemeClr val="accent2"/>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3" name="Oval 152"/>
          <p:cNvSpPr/>
          <p:nvPr/>
        </p:nvSpPr>
        <p:spPr>
          <a:xfrm>
            <a:off x="2945183" y="4670412"/>
            <a:ext cx="53750" cy="53750"/>
          </a:xfrm>
          <a:prstGeom prst="ellipse">
            <a:avLst/>
          </a:prstGeom>
          <a:solidFill>
            <a:schemeClr val="accent2"/>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4" name="Oval 153"/>
          <p:cNvSpPr/>
          <p:nvPr/>
        </p:nvSpPr>
        <p:spPr>
          <a:xfrm>
            <a:off x="2918308" y="4604907"/>
            <a:ext cx="53750" cy="53750"/>
          </a:xfrm>
          <a:prstGeom prst="ellipse">
            <a:avLst/>
          </a:prstGeom>
          <a:solidFill>
            <a:schemeClr val="accent2"/>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5" name="Oval 154"/>
          <p:cNvSpPr/>
          <p:nvPr/>
        </p:nvSpPr>
        <p:spPr>
          <a:xfrm>
            <a:off x="2871310" y="4597624"/>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6" name="Oval 155"/>
          <p:cNvSpPr/>
          <p:nvPr/>
        </p:nvSpPr>
        <p:spPr>
          <a:xfrm>
            <a:off x="2828502" y="4597624"/>
            <a:ext cx="53750" cy="53750"/>
          </a:xfrm>
          <a:prstGeom prst="ellipse">
            <a:avLst/>
          </a:prstGeom>
          <a:solidFill>
            <a:schemeClr val="accent2"/>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7" name="Oval 156"/>
          <p:cNvSpPr/>
          <p:nvPr/>
        </p:nvSpPr>
        <p:spPr>
          <a:xfrm>
            <a:off x="2777102" y="4592029"/>
            <a:ext cx="53750" cy="53750"/>
          </a:xfrm>
          <a:prstGeom prst="ellipse">
            <a:avLst/>
          </a:prstGeom>
          <a:solidFill>
            <a:schemeClr val="accent2"/>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8" name="Oval 157"/>
          <p:cNvSpPr/>
          <p:nvPr/>
        </p:nvSpPr>
        <p:spPr>
          <a:xfrm>
            <a:off x="2759383" y="4556311"/>
            <a:ext cx="53750" cy="53750"/>
          </a:xfrm>
          <a:prstGeom prst="ellipse">
            <a:avLst/>
          </a:prstGeom>
          <a:solidFill>
            <a:schemeClr val="accent2"/>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9" name="Oval 158"/>
          <p:cNvSpPr/>
          <p:nvPr/>
        </p:nvSpPr>
        <p:spPr>
          <a:xfrm>
            <a:off x="2714789" y="4522790"/>
            <a:ext cx="53750" cy="53750"/>
          </a:xfrm>
          <a:prstGeom prst="ellipse">
            <a:avLst/>
          </a:prstGeom>
          <a:solidFill>
            <a:schemeClr val="accent2"/>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0" name="Oval 159"/>
          <p:cNvSpPr/>
          <p:nvPr/>
        </p:nvSpPr>
        <p:spPr>
          <a:xfrm>
            <a:off x="2669577" y="4522790"/>
            <a:ext cx="53750" cy="53750"/>
          </a:xfrm>
          <a:prstGeom prst="ellipse">
            <a:avLst/>
          </a:prstGeom>
          <a:solidFill>
            <a:schemeClr val="accent2"/>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1" name="Oval 160"/>
          <p:cNvSpPr/>
          <p:nvPr/>
        </p:nvSpPr>
        <p:spPr>
          <a:xfrm>
            <a:off x="2619360" y="4522790"/>
            <a:ext cx="53750" cy="53750"/>
          </a:xfrm>
          <a:prstGeom prst="ellipse">
            <a:avLst/>
          </a:prstGeom>
          <a:solidFill>
            <a:schemeClr val="accent2"/>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2" name="Oval 161"/>
          <p:cNvSpPr/>
          <p:nvPr/>
        </p:nvSpPr>
        <p:spPr>
          <a:xfrm>
            <a:off x="2606646" y="4485319"/>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3" name="Oval 162"/>
          <p:cNvSpPr/>
          <p:nvPr/>
        </p:nvSpPr>
        <p:spPr>
          <a:xfrm>
            <a:off x="2566357" y="4485319"/>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4" name="Oval 163"/>
          <p:cNvSpPr/>
          <p:nvPr/>
        </p:nvSpPr>
        <p:spPr>
          <a:xfrm>
            <a:off x="2520851" y="4485319"/>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5" name="Oval 164"/>
          <p:cNvSpPr/>
          <p:nvPr/>
        </p:nvSpPr>
        <p:spPr>
          <a:xfrm>
            <a:off x="2476527" y="4457310"/>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6" name="Oval 165"/>
          <p:cNvSpPr/>
          <p:nvPr/>
        </p:nvSpPr>
        <p:spPr>
          <a:xfrm>
            <a:off x="2454292" y="4442701"/>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7" name="Oval 166"/>
          <p:cNvSpPr/>
          <p:nvPr/>
        </p:nvSpPr>
        <p:spPr>
          <a:xfrm>
            <a:off x="1237108" y="3043521"/>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reeform 7"/>
          <p:cNvSpPr/>
          <p:nvPr/>
        </p:nvSpPr>
        <p:spPr>
          <a:xfrm>
            <a:off x="1154914" y="2795596"/>
            <a:ext cx="2915878" cy="2250733"/>
          </a:xfrm>
          <a:custGeom>
            <a:avLst/>
            <a:gdLst>
              <a:gd name="connsiteX0" fmla="*/ 0 w 1166813"/>
              <a:gd name="connsiteY0" fmla="*/ 0 h 1514475"/>
              <a:gd name="connsiteX1" fmla="*/ 4763 w 1166813"/>
              <a:gd name="connsiteY1" fmla="*/ 52387 h 1514475"/>
              <a:gd name="connsiteX2" fmla="*/ 16669 w 1166813"/>
              <a:gd name="connsiteY2" fmla="*/ 47625 h 1514475"/>
              <a:gd name="connsiteX3" fmla="*/ 16669 w 1166813"/>
              <a:gd name="connsiteY3" fmla="*/ 85725 h 1514475"/>
              <a:gd name="connsiteX4" fmla="*/ 30957 w 1166813"/>
              <a:gd name="connsiteY4" fmla="*/ 83343 h 1514475"/>
              <a:gd name="connsiteX5" fmla="*/ 28575 w 1166813"/>
              <a:gd name="connsiteY5" fmla="*/ 116681 h 1514475"/>
              <a:gd name="connsiteX6" fmla="*/ 54769 w 1166813"/>
              <a:gd name="connsiteY6" fmla="*/ 111918 h 1514475"/>
              <a:gd name="connsiteX7" fmla="*/ 54769 w 1166813"/>
              <a:gd name="connsiteY7" fmla="*/ 159543 h 1514475"/>
              <a:gd name="connsiteX8" fmla="*/ 54769 w 1166813"/>
              <a:gd name="connsiteY8" fmla="*/ 159543 h 1514475"/>
              <a:gd name="connsiteX9" fmla="*/ 54769 w 1166813"/>
              <a:gd name="connsiteY9" fmla="*/ 159543 h 1514475"/>
              <a:gd name="connsiteX10" fmla="*/ 69057 w 1166813"/>
              <a:gd name="connsiteY10" fmla="*/ 190500 h 1514475"/>
              <a:gd name="connsiteX11" fmla="*/ 78582 w 1166813"/>
              <a:gd name="connsiteY11" fmla="*/ 190500 h 1514475"/>
              <a:gd name="connsiteX12" fmla="*/ 76200 w 1166813"/>
              <a:gd name="connsiteY12" fmla="*/ 216693 h 1514475"/>
              <a:gd name="connsiteX13" fmla="*/ 107157 w 1166813"/>
              <a:gd name="connsiteY13" fmla="*/ 216693 h 1514475"/>
              <a:gd name="connsiteX14" fmla="*/ 104775 w 1166813"/>
              <a:gd name="connsiteY14" fmla="*/ 302418 h 1514475"/>
              <a:gd name="connsiteX15" fmla="*/ 128588 w 1166813"/>
              <a:gd name="connsiteY15" fmla="*/ 307181 h 1514475"/>
              <a:gd name="connsiteX16" fmla="*/ 126207 w 1166813"/>
              <a:gd name="connsiteY16" fmla="*/ 345281 h 1514475"/>
              <a:gd name="connsiteX17" fmla="*/ 152400 w 1166813"/>
              <a:gd name="connsiteY17" fmla="*/ 395287 h 1514475"/>
              <a:gd name="connsiteX18" fmla="*/ 157163 w 1166813"/>
              <a:gd name="connsiteY18" fmla="*/ 426243 h 1514475"/>
              <a:gd name="connsiteX19" fmla="*/ 192882 w 1166813"/>
              <a:gd name="connsiteY19" fmla="*/ 435768 h 1514475"/>
              <a:gd name="connsiteX20" fmla="*/ 209550 w 1166813"/>
              <a:gd name="connsiteY20" fmla="*/ 495300 h 1514475"/>
              <a:gd name="connsiteX21" fmla="*/ 226219 w 1166813"/>
              <a:gd name="connsiteY21" fmla="*/ 509587 h 1514475"/>
              <a:gd name="connsiteX22" fmla="*/ 221457 w 1166813"/>
              <a:gd name="connsiteY22" fmla="*/ 554831 h 1514475"/>
              <a:gd name="connsiteX23" fmla="*/ 228600 w 1166813"/>
              <a:gd name="connsiteY23" fmla="*/ 554831 h 1514475"/>
              <a:gd name="connsiteX24" fmla="*/ 230982 w 1166813"/>
              <a:gd name="connsiteY24" fmla="*/ 595312 h 1514475"/>
              <a:gd name="connsiteX25" fmla="*/ 242888 w 1166813"/>
              <a:gd name="connsiteY25" fmla="*/ 595312 h 1514475"/>
              <a:gd name="connsiteX26" fmla="*/ 240507 w 1166813"/>
              <a:gd name="connsiteY26" fmla="*/ 642937 h 1514475"/>
              <a:gd name="connsiteX27" fmla="*/ 266700 w 1166813"/>
              <a:gd name="connsiteY27" fmla="*/ 642937 h 1514475"/>
              <a:gd name="connsiteX28" fmla="*/ 266700 w 1166813"/>
              <a:gd name="connsiteY28" fmla="*/ 657225 h 1514475"/>
              <a:gd name="connsiteX29" fmla="*/ 269082 w 1166813"/>
              <a:gd name="connsiteY29" fmla="*/ 681037 h 1514475"/>
              <a:gd name="connsiteX30" fmla="*/ 278607 w 1166813"/>
              <a:gd name="connsiteY30" fmla="*/ 681037 h 1514475"/>
              <a:gd name="connsiteX31" fmla="*/ 273844 w 1166813"/>
              <a:gd name="connsiteY31" fmla="*/ 714375 h 1514475"/>
              <a:gd name="connsiteX32" fmla="*/ 297657 w 1166813"/>
              <a:gd name="connsiteY32" fmla="*/ 711993 h 1514475"/>
              <a:gd name="connsiteX33" fmla="*/ 300038 w 1166813"/>
              <a:gd name="connsiteY33" fmla="*/ 728662 h 1514475"/>
              <a:gd name="connsiteX34" fmla="*/ 319088 w 1166813"/>
              <a:gd name="connsiteY34" fmla="*/ 726281 h 1514475"/>
              <a:gd name="connsiteX35" fmla="*/ 319088 w 1166813"/>
              <a:gd name="connsiteY35" fmla="*/ 759618 h 1514475"/>
              <a:gd name="connsiteX36" fmla="*/ 330994 w 1166813"/>
              <a:gd name="connsiteY36" fmla="*/ 757237 h 1514475"/>
              <a:gd name="connsiteX37" fmla="*/ 333375 w 1166813"/>
              <a:gd name="connsiteY37" fmla="*/ 807243 h 1514475"/>
              <a:gd name="connsiteX38" fmla="*/ 333375 w 1166813"/>
              <a:gd name="connsiteY38" fmla="*/ 807243 h 1514475"/>
              <a:gd name="connsiteX39" fmla="*/ 347663 w 1166813"/>
              <a:gd name="connsiteY39" fmla="*/ 823912 h 1514475"/>
              <a:gd name="connsiteX40" fmla="*/ 364332 w 1166813"/>
              <a:gd name="connsiteY40" fmla="*/ 816768 h 1514475"/>
              <a:gd name="connsiteX41" fmla="*/ 364332 w 1166813"/>
              <a:gd name="connsiteY41" fmla="*/ 840581 h 1514475"/>
              <a:gd name="connsiteX42" fmla="*/ 371475 w 1166813"/>
              <a:gd name="connsiteY42" fmla="*/ 845343 h 1514475"/>
              <a:gd name="connsiteX43" fmla="*/ 366713 w 1166813"/>
              <a:gd name="connsiteY43" fmla="*/ 864393 h 1514475"/>
              <a:gd name="connsiteX44" fmla="*/ 385763 w 1166813"/>
              <a:gd name="connsiteY44" fmla="*/ 859631 h 1514475"/>
              <a:gd name="connsiteX45" fmla="*/ 383382 w 1166813"/>
              <a:gd name="connsiteY45" fmla="*/ 883443 h 1514475"/>
              <a:gd name="connsiteX46" fmla="*/ 407194 w 1166813"/>
              <a:gd name="connsiteY46" fmla="*/ 881062 h 1514475"/>
              <a:gd name="connsiteX47" fmla="*/ 402432 w 1166813"/>
              <a:gd name="connsiteY47" fmla="*/ 919162 h 1514475"/>
              <a:gd name="connsiteX48" fmla="*/ 423863 w 1166813"/>
              <a:gd name="connsiteY48" fmla="*/ 973931 h 1514475"/>
              <a:gd name="connsiteX49" fmla="*/ 435769 w 1166813"/>
              <a:gd name="connsiteY49" fmla="*/ 973931 h 1514475"/>
              <a:gd name="connsiteX50" fmla="*/ 428625 w 1166813"/>
              <a:gd name="connsiteY50" fmla="*/ 1000125 h 1514475"/>
              <a:gd name="connsiteX51" fmla="*/ 442913 w 1166813"/>
              <a:gd name="connsiteY51" fmla="*/ 997743 h 1514475"/>
              <a:gd name="connsiteX52" fmla="*/ 433388 w 1166813"/>
              <a:gd name="connsiteY52" fmla="*/ 1021556 h 1514475"/>
              <a:gd name="connsiteX53" fmla="*/ 452438 w 1166813"/>
              <a:gd name="connsiteY53" fmla="*/ 1019175 h 1514475"/>
              <a:gd name="connsiteX54" fmla="*/ 447675 w 1166813"/>
              <a:gd name="connsiteY54" fmla="*/ 1042987 h 1514475"/>
              <a:gd name="connsiteX55" fmla="*/ 464344 w 1166813"/>
              <a:gd name="connsiteY55" fmla="*/ 1038225 h 1514475"/>
              <a:gd name="connsiteX56" fmla="*/ 476250 w 1166813"/>
              <a:gd name="connsiteY56" fmla="*/ 1064418 h 1514475"/>
              <a:gd name="connsiteX57" fmla="*/ 490538 w 1166813"/>
              <a:gd name="connsiteY57" fmla="*/ 1064418 h 1514475"/>
              <a:gd name="connsiteX58" fmla="*/ 514350 w 1166813"/>
              <a:gd name="connsiteY58" fmla="*/ 1104900 h 1514475"/>
              <a:gd name="connsiteX59" fmla="*/ 511969 w 1166813"/>
              <a:gd name="connsiteY59" fmla="*/ 1119187 h 1514475"/>
              <a:gd name="connsiteX60" fmla="*/ 531019 w 1166813"/>
              <a:gd name="connsiteY60" fmla="*/ 1119187 h 1514475"/>
              <a:gd name="connsiteX61" fmla="*/ 526257 w 1166813"/>
              <a:gd name="connsiteY61" fmla="*/ 1133475 h 1514475"/>
              <a:gd name="connsiteX62" fmla="*/ 545307 w 1166813"/>
              <a:gd name="connsiteY62" fmla="*/ 1128712 h 1514475"/>
              <a:gd name="connsiteX63" fmla="*/ 542925 w 1166813"/>
              <a:gd name="connsiteY63" fmla="*/ 1154906 h 1514475"/>
              <a:gd name="connsiteX64" fmla="*/ 557213 w 1166813"/>
              <a:gd name="connsiteY64" fmla="*/ 1152525 h 1514475"/>
              <a:gd name="connsiteX65" fmla="*/ 552450 w 1166813"/>
              <a:gd name="connsiteY65" fmla="*/ 1169193 h 1514475"/>
              <a:gd name="connsiteX66" fmla="*/ 581025 w 1166813"/>
              <a:gd name="connsiteY66" fmla="*/ 1164431 h 1514475"/>
              <a:gd name="connsiteX67" fmla="*/ 578644 w 1166813"/>
              <a:gd name="connsiteY67" fmla="*/ 1183481 h 1514475"/>
              <a:gd name="connsiteX68" fmla="*/ 595313 w 1166813"/>
              <a:gd name="connsiteY68" fmla="*/ 1181100 h 1514475"/>
              <a:gd name="connsiteX69" fmla="*/ 592932 w 1166813"/>
              <a:gd name="connsiteY69" fmla="*/ 1195387 h 1514475"/>
              <a:gd name="connsiteX70" fmla="*/ 635794 w 1166813"/>
              <a:gd name="connsiteY70" fmla="*/ 1195387 h 1514475"/>
              <a:gd name="connsiteX71" fmla="*/ 631032 w 1166813"/>
              <a:gd name="connsiteY71" fmla="*/ 1214437 h 1514475"/>
              <a:gd name="connsiteX72" fmla="*/ 669132 w 1166813"/>
              <a:gd name="connsiteY72" fmla="*/ 1212056 h 1514475"/>
              <a:gd name="connsiteX73" fmla="*/ 666750 w 1166813"/>
              <a:gd name="connsiteY73" fmla="*/ 1252537 h 1514475"/>
              <a:gd name="connsiteX74" fmla="*/ 695325 w 1166813"/>
              <a:gd name="connsiteY74" fmla="*/ 1257300 h 1514475"/>
              <a:gd name="connsiteX75" fmla="*/ 695325 w 1166813"/>
              <a:gd name="connsiteY75" fmla="*/ 1271587 h 1514475"/>
              <a:gd name="connsiteX76" fmla="*/ 716757 w 1166813"/>
              <a:gd name="connsiteY76" fmla="*/ 1269206 h 1514475"/>
              <a:gd name="connsiteX77" fmla="*/ 716757 w 1166813"/>
              <a:gd name="connsiteY77" fmla="*/ 1285875 h 1514475"/>
              <a:gd name="connsiteX78" fmla="*/ 742950 w 1166813"/>
              <a:gd name="connsiteY78" fmla="*/ 1283493 h 1514475"/>
              <a:gd name="connsiteX79" fmla="*/ 740569 w 1166813"/>
              <a:gd name="connsiteY79" fmla="*/ 1304925 h 1514475"/>
              <a:gd name="connsiteX80" fmla="*/ 773907 w 1166813"/>
              <a:gd name="connsiteY80" fmla="*/ 1300162 h 1514475"/>
              <a:gd name="connsiteX81" fmla="*/ 766763 w 1166813"/>
              <a:gd name="connsiteY81" fmla="*/ 1333500 h 1514475"/>
              <a:gd name="connsiteX82" fmla="*/ 826294 w 1166813"/>
              <a:gd name="connsiteY82" fmla="*/ 1326356 h 1514475"/>
              <a:gd name="connsiteX83" fmla="*/ 831057 w 1166813"/>
              <a:gd name="connsiteY83" fmla="*/ 1357312 h 1514475"/>
              <a:gd name="connsiteX84" fmla="*/ 862013 w 1166813"/>
              <a:gd name="connsiteY84" fmla="*/ 1357312 h 1514475"/>
              <a:gd name="connsiteX85" fmla="*/ 862013 w 1166813"/>
              <a:gd name="connsiteY85" fmla="*/ 1357312 h 1514475"/>
              <a:gd name="connsiteX86" fmla="*/ 873919 w 1166813"/>
              <a:gd name="connsiteY86" fmla="*/ 1376362 h 1514475"/>
              <a:gd name="connsiteX87" fmla="*/ 871538 w 1166813"/>
              <a:gd name="connsiteY87" fmla="*/ 1390650 h 1514475"/>
              <a:gd name="connsiteX88" fmla="*/ 907257 w 1166813"/>
              <a:gd name="connsiteY88" fmla="*/ 1385887 h 1514475"/>
              <a:gd name="connsiteX89" fmla="*/ 909638 w 1166813"/>
              <a:gd name="connsiteY89" fmla="*/ 1402556 h 1514475"/>
              <a:gd name="connsiteX90" fmla="*/ 954882 w 1166813"/>
              <a:gd name="connsiteY90" fmla="*/ 1404937 h 1514475"/>
              <a:gd name="connsiteX91" fmla="*/ 952500 w 1166813"/>
              <a:gd name="connsiteY91" fmla="*/ 1419225 h 1514475"/>
              <a:gd name="connsiteX92" fmla="*/ 1012032 w 1166813"/>
              <a:gd name="connsiteY92" fmla="*/ 1419225 h 1514475"/>
              <a:gd name="connsiteX93" fmla="*/ 1019175 w 1166813"/>
              <a:gd name="connsiteY93" fmla="*/ 1426368 h 1514475"/>
              <a:gd name="connsiteX94" fmla="*/ 1050132 w 1166813"/>
              <a:gd name="connsiteY94" fmla="*/ 1426368 h 1514475"/>
              <a:gd name="connsiteX95" fmla="*/ 1050132 w 1166813"/>
              <a:gd name="connsiteY95" fmla="*/ 1464468 h 1514475"/>
              <a:gd name="connsiteX96" fmla="*/ 1095375 w 1166813"/>
              <a:gd name="connsiteY96" fmla="*/ 1471612 h 1514475"/>
              <a:gd name="connsiteX97" fmla="*/ 1090613 w 1166813"/>
              <a:gd name="connsiteY97" fmla="*/ 1481137 h 1514475"/>
              <a:gd name="connsiteX98" fmla="*/ 1109663 w 1166813"/>
              <a:gd name="connsiteY98" fmla="*/ 1483518 h 1514475"/>
              <a:gd name="connsiteX99" fmla="*/ 1107282 w 1166813"/>
              <a:gd name="connsiteY99" fmla="*/ 1504950 h 1514475"/>
              <a:gd name="connsiteX100" fmla="*/ 1152525 w 1166813"/>
              <a:gd name="connsiteY100" fmla="*/ 1495425 h 1514475"/>
              <a:gd name="connsiteX101" fmla="*/ 1152525 w 1166813"/>
              <a:gd name="connsiteY101" fmla="*/ 1514475 h 1514475"/>
              <a:gd name="connsiteX102" fmla="*/ 1166813 w 1166813"/>
              <a:gd name="connsiteY102" fmla="*/ 1514475 h 1514475"/>
              <a:gd name="connsiteX0" fmla="*/ 0 w 1168192"/>
              <a:gd name="connsiteY0" fmla="*/ 0 h 1514806"/>
              <a:gd name="connsiteX1" fmla="*/ 4763 w 1168192"/>
              <a:gd name="connsiteY1" fmla="*/ 52387 h 1514806"/>
              <a:gd name="connsiteX2" fmla="*/ 16669 w 1168192"/>
              <a:gd name="connsiteY2" fmla="*/ 47625 h 1514806"/>
              <a:gd name="connsiteX3" fmla="*/ 16669 w 1168192"/>
              <a:gd name="connsiteY3" fmla="*/ 85725 h 1514806"/>
              <a:gd name="connsiteX4" fmla="*/ 30957 w 1168192"/>
              <a:gd name="connsiteY4" fmla="*/ 83343 h 1514806"/>
              <a:gd name="connsiteX5" fmla="*/ 28575 w 1168192"/>
              <a:gd name="connsiteY5" fmla="*/ 116681 h 1514806"/>
              <a:gd name="connsiteX6" fmla="*/ 54769 w 1168192"/>
              <a:gd name="connsiteY6" fmla="*/ 111918 h 1514806"/>
              <a:gd name="connsiteX7" fmla="*/ 54769 w 1168192"/>
              <a:gd name="connsiteY7" fmla="*/ 159543 h 1514806"/>
              <a:gd name="connsiteX8" fmla="*/ 54769 w 1168192"/>
              <a:gd name="connsiteY8" fmla="*/ 159543 h 1514806"/>
              <a:gd name="connsiteX9" fmla="*/ 54769 w 1168192"/>
              <a:gd name="connsiteY9" fmla="*/ 159543 h 1514806"/>
              <a:gd name="connsiteX10" fmla="*/ 69057 w 1168192"/>
              <a:gd name="connsiteY10" fmla="*/ 190500 h 1514806"/>
              <a:gd name="connsiteX11" fmla="*/ 78582 w 1168192"/>
              <a:gd name="connsiteY11" fmla="*/ 190500 h 1514806"/>
              <a:gd name="connsiteX12" fmla="*/ 76200 w 1168192"/>
              <a:gd name="connsiteY12" fmla="*/ 216693 h 1514806"/>
              <a:gd name="connsiteX13" fmla="*/ 107157 w 1168192"/>
              <a:gd name="connsiteY13" fmla="*/ 216693 h 1514806"/>
              <a:gd name="connsiteX14" fmla="*/ 104775 w 1168192"/>
              <a:gd name="connsiteY14" fmla="*/ 302418 h 1514806"/>
              <a:gd name="connsiteX15" fmla="*/ 128588 w 1168192"/>
              <a:gd name="connsiteY15" fmla="*/ 307181 h 1514806"/>
              <a:gd name="connsiteX16" fmla="*/ 126207 w 1168192"/>
              <a:gd name="connsiteY16" fmla="*/ 345281 h 1514806"/>
              <a:gd name="connsiteX17" fmla="*/ 152400 w 1168192"/>
              <a:gd name="connsiteY17" fmla="*/ 395287 h 1514806"/>
              <a:gd name="connsiteX18" fmla="*/ 157163 w 1168192"/>
              <a:gd name="connsiteY18" fmla="*/ 426243 h 1514806"/>
              <a:gd name="connsiteX19" fmla="*/ 192882 w 1168192"/>
              <a:gd name="connsiteY19" fmla="*/ 435768 h 1514806"/>
              <a:gd name="connsiteX20" fmla="*/ 209550 w 1168192"/>
              <a:gd name="connsiteY20" fmla="*/ 495300 h 1514806"/>
              <a:gd name="connsiteX21" fmla="*/ 226219 w 1168192"/>
              <a:gd name="connsiteY21" fmla="*/ 509587 h 1514806"/>
              <a:gd name="connsiteX22" fmla="*/ 221457 w 1168192"/>
              <a:gd name="connsiteY22" fmla="*/ 554831 h 1514806"/>
              <a:gd name="connsiteX23" fmla="*/ 228600 w 1168192"/>
              <a:gd name="connsiteY23" fmla="*/ 554831 h 1514806"/>
              <a:gd name="connsiteX24" fmla="*/ 230982 w 1168192"/>
              <a:gd name="connsiteY24" fmla="*/ 595312 h 1514806"/>
              <a:gd name="connsiteX25" fmla="*/ 242888 w 1168192"/>
              <a:gd name="connsiteY25" fmla="*/ 595312 h 1514806"/>
              <a:gd name="connsiteX26" fmla="*/ 240507 w 1168192"/>
              <a:gd name="connsiteY26" fmla="*/ 642937 h 1514806"/>
              <a:gd name="connsiteX27" fmla="*/ 266700 w 1168192"/>
              <a:gd name="connsiteY27" fmla="*/ 642937 h 1514806"/>
              <a:gd name="connsiteX28" fmla="*/ 266700 w 1168192"/>
              <a:gd name="connsiteY28" fmla="*/ 657225 h 1514806"/>
              <a:gd name="connsiteX29" fmla="*/ 269082 w 1168192"/>
              <a:gd name="connsiteY29" fmla="*/ 681037 h 1514806"/>
              <a:gd name="connsiteX30" fmla="*/ 278607 w 1168192"/>
              <a:gd name="connsiteY30" fmla="*/ 681037 h 1514806"/>
              <a:gd name="connsiteX31" fmla="*/ 273844 w 1168192"/>
              <a:gd name="connsiteY31" fmla="*/ 714375 h 1514806"/>
              <a:gd name="connsiteX32" fmla="*/ 297657 w 1168192"/>
              <a:gd name="connsiteY32" fmla="*/ 711993 h 1514806"/>
              <a:gd name="connsiteX33" fmla="*/ 300038 w 1168192"/>
              <a:gd name="connsiteY33" fmla="*/ 728662 h 1514806"/>
              <a:gd name="connsiteX34" fmla="*/ 319088 w 1168192"/>
              <a:gd name="connsiteY34" fmla="*/ 726281 h 1514806"/>
              <a:gd name="connsiteX35" fmla="*/ 319088 w 1168192"/>
              <a:gd name="connsiteY35" fmla="*/ 759618 h 1514806"/>
              <a:gd name="connsiteX36" fmla="*/ 330994 w 1168192"/>
              <a:gd name="connsiteY36" fmla="*/ 757237 h 1514806"/>
              <a:gd name="connsiteX37" fmla="*/ 333375 w 1168192"/>
              <a:gd name="connsiteY37" fmla="*/ 807243 h 1514806"/>
              <a:gd name="connsiteX38" fmla="*/ 333375 w 1168192"/>
              <a:gd name="connsiteY38" fmla="*/ 807243 h 1514806"/>
              <a:gd name="connsiteX39" fmla="*/ 347663 w 1168192"/>
              <a:gd name="connsiteY39" fmla="*/ 823912 h 1514806"/>
              <a:gd name="connsiteX40" fmla="*/ 364332 w 1168192"/>
              <a:gd name="connsiteY40" fmla="*/ 816768 h 1514806"/>
              <a:gd name="connsiteX41" fmla="*/ 364332 w 1168192"/>
              <a:gd name="connsiteY41" fmla="*/ 840581 h 1514806"/>
              <a:gd name="connsiteX42" fmla="*/ 371475 w 1168192"/>
              <a:gd name="connsiteY42" fmla="*/ 845343 h 1514806"/>
              <a:gd name="connsiteX43" fmla="*/ 366713 w 1168192"/>
              <a:gd name="connsiteY43" fmla="*/ 864393 h 1514806"/>
              <a:gd name="connsiteX44" fmla="*/ 385763 w 1168192"/>
              <a:gd name="connsiteY44" fmla="*/ 859631 h 1514806"/>
              <a:gd name="connsiteX45" fmla="*/ 383382 w 1168192"/>
              <a:gd name="connsiteY45" fmla="*/ 883443 h 1514806"/>
              <a:gd name="connsiteX46" fmla="*/ 407194 w 1168192"/>
              <a:gd name="connsiteY46" fmla="*/ 881062 h 1514806"/>
              <a:gd name="connsiteX47" fmla="*/ 402432 w 1168192"/>
              <a:gd name="connsiteY47" fmla="*/ 919162 h 1514806"/>
              <a:gd name="connsiteX48" fmla="*/ 423863 w 1168192"/>
              <a:gd name="connsiteY48" fmla="*/ 973931 h 1514806"/>
              <a:gd name="connsiteX49" fmla="*/ 435769 w 1168192"/>
              <a:gd name="connsiteY49" fmla="*/ 973931 h 1514806"/>
              <a:gd name="connsiteX50" fmla="*/ 428625 w 1168192"/>
              <a:gd name="connsiteY50" fmla="*/ 1000125 h 1514806"/>
              <a:gd name="connsiteX51" fmla="*/ 442913 w 1168192"/>
              <a:gd name="connsiteY51" fmla="*/ 997743 h 1514806"/>
              <a:gd name="connsiteX52" fmla="*/ 433388 w 1168192"/>
              <a:gd name="connsiteY52" fmla="*/ 1021556 h 1514806"/>
              <a:gd name="connsiteX53" fmla="*/ 452438 w 1168192"/>
              <a:gd name="connsiteY53" fmla="*/ 1019175 h 1514806"/>
              <a:gd name="connsiteX54" fmla="*/ 447675 w 1168192"/>
              <a:gd name="connsiteY54" fmla="*/ 1042987 h 1514806"/>
              <a:gd name="connsiteX55" fmla="*/ 464344 w 1168192"/>
              <a:gd name="connsiteY55" fmla="*/ 1038225 h 1514806"/>
              <a:gd name="connsiteX56" fmla="*/ 476250 w 1168192"/>
              <a:gd name="connsiteY56" fmla="*/ 1064418 h 1514806"/>
              <a:gd name="connsiteX57" fmla="*/ 490538 w 1168192"/>
              <a:gd name="connsiteY57" fmla="*/ 1064418 h 1514806"/>
              <a:gd name="connsiteX58" fmla="*/ 514350 w 1168192"/>
              <a:gd name="connsiteY58" fmla="*/ 1104900 h 1514806"/>
              <a:gd name="connsiteX59" fmla="*/ 511969 w 1168192"/>
              <a:gd name="connsiteY59" fmla="*/ 1119187 h 1514806"/>
              <a:gd name="connsiteX60" fmla="*/ 531019 w 1168192"/>
              <a:gd name="connsiteY60" fmla="*/ 1119187 h 1514806"/>
              <a:gd name="connsiteX61" fmla="*/ 526257 w 1168192"/>
              <a:gd name="connsiteY61" fmla="*/ 1133475 h 1514806"/>
              <a:gd name="connsiteX62" fmla="*/ 545307 w 1168192"/>
              <a:gd name="connsiteY62" fmla="*/ 1128712 h 1514806"/>
              <a:gd name="connsiteX63" fmla="*/ 542925 w 1168192"/>
              <a:gd name="connsiteY63" fmla="*/ 1154906 h 1514806"/>
              <a:gd name="connsiteX64" fmla="*/ 557213 w 1168192"/>
              <a:gd name="connsiteY64" fmla="*/ 1152525 h 1514806"/>
              <a:gd name="connsiteX65" fmla="*/ 552450 w 1168192"/>
              <a:gd name="connsiteY65" fmla="*/ 1169193 h 1514806"/>
              <a:gd name="connsiteX66" fmla="*/ 581025 w 1168192"/>
              <a:gd name="connsiteY66" fmla="*/ 1164431 h 1514806"/>
              <a:gd name="connsiteX67" fmla="*/ 578644 w 1168192"/>
              <a:gd name="connsiteY67" fmla="*/ 1183481 h 1514806"/>
              <a:gd name="connsiteX68" fmla="*/ 595313 w 1168192"/>
              <a:gd name="connsiteY68" fmla="*/ 1181100 h 1514806"/>
              <a:gd name="connsiteX69" fmla="*/ 592932 w 1168192"/>
              <a:gd name="connsiteY69" fmla="*/ 1195387 h 1514806"/>
              <a:gd name="connsiteX70" fmla="*/ 635794 w 1168192"/>
              <a:gd name="connsiteY70" fmla="*/ 1195387 h 1514806"/>
              <a:gd name="connsiteX71" fmla="*/ 631032 w 1168192"/>
              <a:gd name="connsiteY71" fmla="*/ 1214437 h 1514806"/>
              <a:gd name="connsiteX72" fmla="*/ 669132 w 1168192"/>
              <a:gd name="connsiteY72" fmla="*/ 1212056 h 1514806"/>
              <a:gd name="connsiteX73" fmla="*/ 666750 w 1168192"/>
              <a:gd name="connsiteY73" fmla="*/ 1252537 h 1514806"/>
              <a:gd name="connsiteX74" fmla="*/ 695325 w 1168192"/>
              <a:gd name="connsiteY74" fmla="*/ 1257300 h 1514806"/>
              <a:gd name="connsiteX75" fmla="*/ 695325 w 1168192"/>
              <a:gd name="connsiteY75" fmla="*/ 1271587 h 1514806"/>
              <a:gd name="connsiteX76" fmla="*/ 716757 w 1168192"/>
              <a:gd name="connsiteY76" fmla="*/ 1269206 h 1514806"/>
              <a:gd name="connsiteX77" fmla="*/ 716757 w 1168192"/>
              <a:gd name="connsiteY77" fmla="*/ 1285875 h 1514806"/>
              <a:gd name="connsiteX78" fmla="*/ 742950 w 1168192"/>
              <a:gd name="connsiteY78" fmla="*/ 1283493 h 1514806"/>
              <a:gd name="connsiteX79" fmla="*/ 740569 w 1168192"/>
              <a:gd name="connsiteY79" fmla="*/ 1304925 h 1514806"/>
              <a:gd name="connsiteX80" fmla="*/ 773907 w 1168192"/>
              <a:gd name="connsiteY80" fmla="*/ 1300162 h 1514806"/>
              <a:gd name="connsiteX81" fmla="*/ 766763 w 1168192"/>
              <a:gd name="connsiteY81" fmla="*/ 1333500 h 1514806"/>
              <a:gd name="connsiteX82" fmla="*/ 826294 w 1168192"/>
              <a:gd name="connsiteY82" fmla="*/ 1326356 h 1514806"/>
              <a:gd name="connsiteX83" fmla="*/ 831057 w 1168192"/>
              <a:gd name="connsiteY83" fmla="*/ 1357312 h 1514806"/>
              <a:gd name="connsiteX84" fmla="*/ 862013 w 1168192"/>
              <a:gd name="connsiteY84" fmla="*/ 1357312 h 1514806"/>
              <a:gd name="connsiteX85" fmla="*/ 862013 w 1168192"/>
              <a:gd name="connsiteY85" fmla="*/ 1357312 h 1514806"/>
              <a:gd name="connsiteX86" fmla="*/ 873919 w 1168192"/>
              <a:gd name="connsiteY86" fmla="*/ 1376362 h 1514806"/>
              <a:gd name="connsiteX87" fmla="*/ 871538 w 1168192"/>
              <a:gd name="connsiteY87" fmla="*/ 1390650 h 1514806"/>
              <a:gd name="connsiteX88" fmla="*/ 907257 w 1168192"/>
              <a:gd name="connsiteY88" fmla="*/ 1385887 h 1514806"/>
              <a:gd name="connsiteX89" fmla="*/ 909638 w 1168192"/>
              <a:gd name="connsiteY89" fmla="*/ 1402556 h 1514806"/>
              <a:gd name="connsiteX90" fmla="*/ 954882 w 1168192"/>
              <a:gd name="connsiteY90" fmla="*/ 1404937 h 1514806"/>
              <a:gd name="connsiteX91" fmla="*/ 952500 w 1168192"/>
              <a:gd name="connsiteY91" fmla="*/ 1419225 h 1514806"/>
              <a:gd name="connsiteX92" fmla="*/ 1012032 w 1168192"/>
              <a:gd name="connsiteY92" fmla="*/ 1419225 h 1514806"/>
              <a:gd name="connsiteX93" fmla="*/ 1019175 w 1168192"/>
              <a:gd name="connsiteY93" fmla="*/ 1426368 h 1514806"/>
              <a:gd name="connsiteX94" fmla="*/ 1050132 w 1168192"/>
              <a:gd name="connsiteY94" fmla="*/ 1426368 h 1514806"/>
              <a:gd name="connsiteX95" fmla="*/ 1050132 w 1168192"/>
              <a:gd name="connsiteY95" fmla="*/ 1464468 h 1514806"/>
              <a:gd name="connsiteX96" fmla="*/ 1095375 w 1168192"/>
              <a:gd name="connsiteY96" fmla="*/ 1471612 h 1514806"/>
              <a:gd name="connsiteX97" fmla="*/ 1090613 w 1168192"/>
              <a:gd name="connsiteY97" fmla="*/ 1481137 h 1514806"/>
              <a:gd name="connsiteX98" fmla="*/ 1109663 w 1168192"/>
              <a:gd name="connsiteY98" fmla="*/ 1483518 h 1514806"/>
              <a:gd name="connsiteX99" fmla="*/ 1107282 w 1168192"/>
              <a:gd name="connsiteY99" fmla="*/ 1504950 h 1514806"/>
              <a:gd name="connsiteX100" fmla="*/ 1152525 w 1168192"/>
              <a:gd name="connsiteY100" fmla="*/ 1495425 h 1514806"/>
              <a:gd name="connsiteX101" fmla="*/ 1152525 w 1168192"/>
              <a:gd name="connsiteY101" fmla="*/ 1514475 h 1514806"/>
              <a:gd name="connsiteX102" fmla="*/ 1166813 w 1168192"/>
              <a:gd name="connsiteY102" fmla="*/ 1514475 h 1514806"/>
              <a:gd name="connsiteX103" fmla="*/ 1167768 w 1168192"/>
              <a:gd name="connsiteY103" fmla="*/ 1514806 h 1514806"/>
              <a:gd name="connsiteX0" fmla="*/ 0 w 1167627"/>
              <a:gd name="connsiteY0" fmla="*/ 0 h 1546590"/>
              <a:gd name="connsiteX1" fmla="*/ 4763 w 1167627"/>
              <a:gd name="connsiteY1" fmla="*/ 52387 h 1546590"/>
              <a:gd name="connsiteX2" fmla="*/ 16669 w 1167627"/>
              <a:gd name="connsiteY2" fmla="*/ 47625 h 1546590"/>
              <a:gd name="connsiteX3" fmla="*/ 16669 w 1167627"/>
              <a:gd name="connsiteY3" fmla="*/ 85725 h 1546590"/>
              <a:gd name="connsiteX4" fmla="*/ 30957 w 1167627"/>
              <a:gd name="connsiteY4" fmla="*/ 83343 h 1546590"/>
              <a:gd name="connsiteX5" fmla="*/ 28575 w 1167627"/>
              <a:gd name="connsiteY5" fmla="*/ 116681 h 1546590"/>
              <a:gd name="connsiteX6" fmla="*/ 54769 w 1167627"/>
              <a:gd name="connsiteY6" fmla="*/ 111918 h 1546590"/>
              <a:gd name="connsiteX7" fmla="*/ 54769 w 1167627"/>
              <a:gd name="connsiteY7" fmla="*/ 159543 h 1546590"/>
              <a:gd name="connsiteX8" fmla="*/ 54769 w 1167627"/>
              <a:gd name="connsiteY8" fmla="*/ 159543 h 1546590"/>
              <a:gd name="connsiteX9" fmla="*/ 54769 w 1167627"/>
              <a:gd name="connsiteY9" fmla="*/ 159543 h 1546590"/>
              <a:gd name="connsiteX10" fmla="*/ 69057 w 1167627"/>
              <a:gd name="connsiteY10" fmla="*/ 190500 h 1546590"/>
              <a:gd name="connsiteX11" fmla="*/ 78582 w 1167627"/>
              <a:gd name="connsiteY11" fmla="*/ 190500 h 1546590"/>
              <a:gd name="connsiteX12" fmla="*/ 76200 w 1167627"/>
              <a:gd name="connsiteY12" fmla="*/ 216693 h 1546590"/>
              <a:gd name="connsiteX13" fmla="*/ 107157 w 1167627"/>
              <a:gd name="connsiteY13" fmla="*/ 216693 h 1546590"/>
              <a:gd name="connsiteX14" fmla="*/ 104775 w 1167627"/>
              <a:gd name="connsiteY14" fmla="*/ 302418 h 1546590"/>
              <a:gd name="connsiteX15" fmla="*/ 128588 w 1167627"/>
              <a:gd name="connsiteY15" fmla="*/ 307181 h 1546590"/>
              <a:gd name="connsiteX16" fmla="*/ 126207 w 1167627"/>
              <a:gd name="connsiteY16" fmla="*/ 345281 h 1546590"/>
              <a:gd name="connsiteX17" fmla="*/ 152400 w 1167627"/>
              <a:gd name="connsiteY17" fmla="*/ 395287 h 1546590"/>
              <a:gd name="connsiteX18" fmla="*/ 157163 w 1167627"/>
              <a:gd name="connsiteY18" fmla="*/ 426243 h 1546590"/>
              <a:gd name="connsiteX19" fmla="*/ 192882 w 1167627"/>
              <a:gd name="connsiteY19" fmla="*/ 435768 h 1546590"/>
              <a:gd name="connsiteX20" fmla="*/ 209550 w 1167627"/>
              <a:gd name="connsiteY20" fmla="*/ 495300 h 1546590"/>
              <a:gd name="connsiteX21" fmla="*/ 226219 w 1167627"/>
              <a:gd name="connsiteY21" fmla="*/ 509587 h 1546590"/>
              <a:gd name="connsiteX22" fmla="*/ 221457 w 1167627"/>
              <a:gd name="connsiteY22" fmla="*/ 554831 h 1546590"/>
              <a:gd name="connsiteX23" fmla="*/ 228600 w 1167627"/>
              <a:gd name="connsiteY23" fmla="*/ 554831 h 1546590"/>
              <a:gd name="connsiteX24" fmla="*/ 230982 w 1167627"/>
              <a:gd name="connsiteY24" fmla="*/ 595312 h 1546590"/>
              <a:gd name="connsiteX25" fmla="*/ 242888 w 1167627"/>
              <a:gd name="connsiteY25" fmla="*/ 595312 h 1546590"/>
              <a:gd name="connsiteX26" fmla="*/ 240507 w 1167627"/>
              <a:gd name="connsiteY26" fmla="*/ 642937 h 1546590"/>
              <a:gd name="connsiteX27" fmla="*/ 266700 w 1167627"/>
              <a:gd name="connsiteY27" fmla="*/ 642937 h 1546590"/>
              <a:gd name="connsiteX28" fmla="*/ 266700 w 1167627"/>
              <a:gd name="connsiteY28" fmla="*/ 657225 h 1546590"/>
              <a:gd name="connsiteX29" fmla="*/ 269082 w 1167627"/>
              <a:gd name="connsiteY29" fmla="*/ 681037 h 1546590"/>
              <a:gd name="connsiteX30" fmla="*/ 278607 w 1167627"/>
              <a:gd name="connsiteY30" fmla="*/ 681037 h 1546590"/>
              <a:gd name="connsiteX31" fmla="*/ 273844 w 1167627"/>
              <a:gd name="connsiteY31" fmla="*/ 714375 h 1546590"/>
              <a:gd name="connsiteX32" fmla="*/ 297657 w 1167627"/>
              <a:gd name="connsiteY32" fmla="*/ 711993 h 1546590"/>
              <a:gd name="connsiteX33" fmla="*/ 300038 w 1167627"/>
              <a:gd name="connsiteY33" fmla="*/ 728662 h 1546590"/>
              <a:gd name="connsiteX34" fmla="*/ 319088 w 1167627"/>
              <a:gd name="connsiteY34" fmla="*/ 726281 h 1546590"/>
              <a:gd name="connsiteX35" fmla="*/ 319088 w 1167627"/>
              <a:gd name="connsiteY35" fmla="*/ 759618 h 1546590"/>
              <a:gd name="connsiteX36" fmla="*/ 330994 w 1167627"/>
              <a:gd name="connsiteY36" fmla="*/ 757237 h 1546590"/>
              <a:gd name="connsiteX37" fmla="*/ 333375 w 1167627"/>
              <a:gd name="connsiteY37" fmla="*/ 807243 h 1546590"/>
              <a:gd name="connsiteX38" fmla="*/ 333375 w 1167627"/>
              <a:gd name="connsiteY38" fmla="*/ 807243 h 1546590"/>
              <a:gd name="connsiteX39" fmla="*/ 347663 w 1167627"/>
              <a:gd name="connsiteY39" fmla="*/ 823912 h 1546590"/>
              <a:gd name="connsiteX40" fmla="*/ 364332 w 1167627"/>
              <a:gd name="connsiteY40" fmla="*/ 816768 h 1546590"/>
              <a:gd name="connsiteX41" fmla="*/ 364332 w 1167627"/>
              <a:gd name="connsiteY41" fmla="*/ 840581 h 1546590"/>
              <a:gd name="connsiteX42" fmla="*/ 371475 w 1167627"/>
              <a:gd name="connsiteY42" fmla="*/ 845343 h 1546590"/>
              <a:gd name="connsiteX43" fmla="*/ 366713 w 1167627"/>
              <a:gd name="connsiteY43" fmla="*/ 864393 h 1546590"/>
              <a:gd name="connsiteX44" fmla="*/ 385763 w 1167627"/>
              <a:gd name="connsiteY44" fmla="*/ 859631 h 1546590"/>
              <a:gd name="connsiteX45" fmla="*/ 383382 w 1167627"/>
              <a:gd name="connsiteY45" fmla="*/ 883443 h 1546590"/>
              <a:gd name="connsiteX46" fmla="*/ 407194 w 1167627"/>
              <a:gd name="connsiteY46" fmla="*/ 881062 h 1546590"/>
              <a:gd name="connsiteX47" fmla="*/ 402432 w 1167627"/>
              <a:gd name="connsiteY47" fmla="*/ 919162 h 1546590"/>
              <a:gd name="connsiteX48" fmla="*/ 423863 w 1167627"/>
              <a:gd name="connsiteY48" fmla="*/ 973931 h 1546590"/>
              <a:gd name="connsiteX49" fmla="*/ 435769 w 1167627"/>
              <a:gd name="connsiteY49" fmla="*/ 973931 h 1546590"/>
              <a:gd name="connsiteX50" fmla="*/ 428625 w 1167627"/>
              <a:gd name="connsiteY50" fmla="*/ 1000125 h 1546590"/>
              <a:gd name="connsiteX51" fmla="*/ 442913 w 1167627"/>
              <a:gd name="connsiteY51" fmla="*/ 997743 h 1546590"/>
              <a:gd name="connsiteX52" fmla="*/ 433388 w 1167627"/>
              <a:gd name="connsiteY52" fmla="*/ 1021556 h 1546590"/>
              <a:gd name="connsiteX53" fmla="*/ 452438 w 1167627"/>
              <a:gd name="connsiteY53" fmla="*/ 1019175 h 1546590"/>
              <a:gd name="connsiteX54" fmla="*/ 447675 w 1167627"/>
              <a:gd name="connsiteY54" fmla="*/ 1042987 h 1546590"/>
              <a:gd name="connsiteX55" fmla="*/ 464344 w 1167627"/>
              <a:gd name="connsiteY55" fmla="*/ 1038225 h 1546590"/>
              <a:gd name="connsiteX56" fmla="*/ 476250 w 1167627"/>
              <a:gd name="connsiteY56" fmla="*/ 1064418 h 1546590"/>
              <a:gd name="connsiteX57" fmla="*/ 490538 w 1167627"/>
              <a:gd name="connsiteY57" fmla="*/ 1064418 h 1546590"/>
              <a:gd name="connsiteX58" fmla="*/ 514350 w 1167627"/>
              <a:gd name="connsiteY58" fmla="*/ 1104900 h 1546590"/>
              <a:gd name="connsiteX59" fmla="*/ 511969 w 1167627"/>
              <a:gd name="connsiteY59" fmla="*/ 1119187 h 1546590"/>
              <a:gd name="connsiteX60" fmla="*/ 531019 w 1167627"/>
              <a:gd name="connsiteY60" fmla="*/ 1119187 h 1546590"/>
              <a:gd name="connsiteX61" fmla="*/ 526257 w 1167627"/>
              <a:gd name="connsiteY61" fmla="*/ 1133475 h 1546590"/>
              <a:gd name="connsiteX62" fmla="*/ 545307 w 1167627"/>
              <a:gd name="connsiteY62" fmla="*/ 1128712 h 1546590"/>
              <a:gd name="connsiteX63" fmla="*/ 542925 w 1167627"/>
              <a:gd name="connsiteY63" fmla="*/ 1154906 h 1546590"/>
              <a:gd name="connsiteX64" fmla="*/ 557213 w 1167627"/>
              <a:gd name="connsiteY64" fmla="*/ 1152525 h 1546590"/>
              <a:gd name="connsiteX65" fmla="*/ 552450 w 1167627"/>
              <a:gd name="connsiteY65" fmla="*/ 1169193 h 1546590"/>
              <a:gd name="connsiteX66" fmla="*/ 581025 w 1167627"/>
              <a:gd name="connsiteY66" fmla="*/ 1164431 h 1546590"/>
              <a:gd name="connsiteX67" fmla="*/ 578644 w 1167627"/>
              <a:gd name="connsiteY67" fmla="*/ 1183481 h 1546590"/>
              <a:gd name="connsiteX68" fmla="*/ 595313 w 1167627"/>
              <a:gd name="connsiteY68" fmla="*/ 1181100 h 1546590"/>
              <a:gd name="connsiteX69" fmla="*/ 592932 w 1167627"/>
              <a:gd name="connsiteY69" fmla="*/ 1195387 h 1546590"/>
              <a:gd name="connsiteX70" fmla="*/ 635794 w 1167627"/>
              <a:gd name="connsiteY70" fmla="*/ 1195387 h 1546590"/>
              <a:gd name="connsiteX71" fmla="*/ 631032 w 1167627"/>
              <a:gd name="connsiteY71" fmla="*/ 1214437 h 1546590"/>
              <a:gd name="connsiteX72" fmla="*/ 669132 w 1167627"/>
              <a:gd name="connsiteY72" fmla="*/ 1212056 h 1546590"/>
              <a:gd name="connsiteX73" fmla="*/ 666750 w 1167627"/>
              <a:gd name="connsiteY73" fmla="*/ 1252537 h 1546590"/>
              <a:gd name="connsiteX74" fmla="*/ 695325 w 1167627"/>
              <a:gd name="connsiteY74" fmla="*/ 1257300 h 1546590"/>
              <a:gd name="connsiteX75" fmla="*/ 695325 w 1167627"/>
              <a:gd name="connsiteY75" fmla="*/ 1271587 h 1546590"/>
              <a:gd name="connsiteX76" fmla="*/ 716757 w 1167627"/>
              <a:gd name="connsiteY76" fmla="*/ 1269206 h 1546590"/>
              <a:gd name="connsiteX77" fmla="*/ 716757 w 1167627"/>
              <a:gd name="connsiteY77" fmla="*/ 1285875 h 1546590"/>
              <a:gd name="connsiteX78" fmla="*/ 742950 w 1167627"/>
              <a:gd name="connsiteY78" fmla="*/ 1283493 h 1546590"/>
              <a:gd name="connsiteX79" fmla="*/ 740569 w 1167627"/>
              <a:gd name="connsiteY79" fmla="*/ 1304925 h 1546590"/>
              <a:gd name="connsiteX80" fmla="*/ 773907 w 1167627"/>
              <a:gd name="connsiteY80" fmla="*/ 1300162 h 1546590"/>
              <a:gd name="connsiteX81" fmla="*/ 766763 w 1167627"/>
              <a:gd name="connsiteY81" fmla="*/ 1333500 h 1546590"/>
              <a:gd name="connsiteX82" fmla="*/ 826294 w 1167627"/>
              <a:gd name="connsiteY82" fmla="*/ 1326356 h 1546590"/>
              <a:gd name="connsiteX83" fmla="*/ 831057 w 1167627"/>
              <a:gd name="connsiteY83" fmla="*/ 1357312 h 1546590"/>
              <a:gd name="connsiteX84" fmla="*/ 862013 w 1167627"/>
              <a:gd name="connsiteY84" fmla="*/ 1357312 h 1546590"/>
              <a:gd name="connsiteX85" fmla="*/ 862013 w 1167627"/>
              <a:gd name="connsiteY85" fmla="*/ 1357312 h 1546590"/>
              <a:gd name="connsiteX86" fmla="*/ 873919 w 1167627"/>
              <a:gd name="connsiteY86" fmla="*/ 1376362 h 1546590"/>
              <a:gd name="connsiteX87" fmla="*/ 871538 w 1167627"/>
              <a:gd name="connsiteY87" fmla="*/ 1390650 h 1546590"/>
              <a:gd name="connsiteX88" fmla="*/ 907257 w 1167627"/>
              <a:gd name="connsiteY88" fmla="*/ 1385887 h 1546590"/>
              <a:gd name="connsiteX89" fmla="*/ 909638 w 1167627"/>
              <a:gd name="connsiteY89" fmla="*/ 1402556 h 1546590"/>
              <a:gd name="connsiteX90" fmla="*/ 954882 w 1167627"/>
              <a:gd name="connsiteY90" fmla="*/ 1404937 h 1546590"/>
              <a:gd name="connsiteX91" fmla="*/ 952500 w 1167627"/>
              <a:gd name="connsiteY91" fmla="*/ 1419225 h 1546590"/>
              <a:gd name="connsiteX92" fmla="*/ 1012032 w 1167627"/>
              <a:gd name="connsiteY92" fmla="*/ 1419225 h 1546590"/>
              <a:gd name="connsiteX93" fmla="*/ 1019175 w 1167627"/>
              <a:gd name="connsiteY93" fmla="*/ 1426368 h 1546590"/>
              <a:gd name="connsiteX94" fmla="*/ 1050132 w 1167627"/>
              <a:gd name="connsiteY94" fmla="*/ 1426368 h 1546590"/>
              <a:gd name="connsiteX95" fmla="*/ 1050132 w 1167627"/>
              <a:gd name="connsiteY95" fmla="*/ 1464468 h 1546590"/>
              <a:gd name="connsiteX96" fmla="*/ 1095375 w 1167627"/>
              <a:gd name="connsiteY96" fmla="*/ 1471612 h 1546590"/>
              <a:gd name="connsiteX97" fmla="*/ 1090613 w 1167627"/>
              <a:gd name="connsiteY97" fmla="*/ 1481137 h 1546590"/>
              <a:gd name="connsiteX98" fmla="*/ 1109663 w 1167627"/>
              <a:gd name="connsiteY98" fmla="*/ 1483518 h 1546590"/>
              <a:gd name="connsiteX99" fmla="*/ 1107282 w 1167627"/>
              <a:gd name="connsiteY99" fmla="*/ 1504950 h 1546590"/>
              <a:gd name="connsiteX100" fmla="*/ 1152525 w 1167627"/>
              <a:gd name="connsiteY100" fmla="*/ 1495425 h 1546590"/>
              <a:gd name="connsiteX101" fmla="*/ 1152525 w 1167627"/>
              <a:gd name="connsiteY101" fmla="*/ 1514475 h 1546590"/>
              <a:gd name="connsiteX102" fmla="*/ 1166813 w 1167627"/>
              <a:gd name="connsiteY102" fmla="*/ 1514475 h 1546590"/>
              <a:gd name="connsiteX103" fmla="*/ 1165323 w 1167627"/>
              <a:gd name="connsiteY103" fmla="*/ 1546590 h 1546590"/>
              <a:gd name="connsiteX0" fmla="*/ 0 w 1167627"/>
              <a:gd name="connsiteY0" fmla="*/ 0 h 1549811"/>
              <a:gd name="connsiteX1" fmla="*/ 4763 w 1167627"/>
              <a:gd name="connsiteY1" fmla="*/ 52387 h 1549811"/>
              <a:gd name="connsiteX2" fmla="*/ 16669 w 1167627"/>
              <a:gd name="connsiteY2" fmla="*/ 47625 h 1549811"/>
              <a:gd name="connsiteX3" fmla="*/ 16669 w 1167627"/>
              <a:gd name="connsiteY3" fmla="*/ 85725 h 1549811"/>
              <a:gd name="connsiteX4" fmla="*/ 30957 w 1167627"/>
              <a:gd name="connsiteY4" fmla="*/ 83343 h 1549811"/>
              <a:gd name="connsiteX5" fmla="*/ 28575 w 1167627"/>
              <a:gd name="connsiteY5" fmla="*/ 116681 h 1549811"/>
              <a:gd name="connsiteX6" fmla="*/ 54769 w 1167627"/>
              <a:gd name="connsiteY6" fmla="*/ 111918 h 1549811"/>
              <a:gd name="connsiteX7" fmla="*/ 54769 w 1167627"/>
              <a:gd name="connsiteY7" fmla="*/ 159543 h 1549811"/>
              <a:gd name="connsiteX8" fmla="*/ 54769 w 1167627"/>
              <a:gd name="connsiteY8" fmla="*/ 159543 h 1549811"/>
              <a:gd name="connsiteX9" fmla="*/ 54769 w 1167627"/>
              <a:gd name="connsiteY9" fmla="*/ 159543 h 1549811"/>
              <a:gd name="connsiteX10" fmla="*/ 69057 w 1167627"/>
              <a:gd name="connsiteY10" fmla="*/ 190500 h 1549811"/>
              <a:gd name="connsiteX11" fmla="*/ 78582 w 1167627"/>
              <a:gd name="connsiteY11" fmla="*/ 190500 h 1549811"/>
              <a:gd name="connsiteX12" fmla="*/ 76200 w 1167627"/>
              <a:gd name="connsiteY12" fmla="*/ 216693 h 1549811"/>
              <a:gd name="connsiteX13" fmla="*/ 107157 w 1167627"/>
              <a:gd name="connsiteY13" fmla="*/ 216693 h 1549811"/>
              <a:gd name="connsiteX14" fmla="*/ 104775 w 1167627"/>
              <a:gd name="connsiteY14" fmla="*/ 302418 h 1549811"/>
              <a:gd name="connsiteX15" fmla="*/ 128588 w 1167627"/>
              <a:gd name="connsiteY15" fmla="*/ 307181 h 1549811"/>
              <a:gd name="connsiteX16" fmla="*/ 126207 w 1167627"/>
              <a:gd name="connsiteY16" fmla="*/ 345281 h 1549811"/>
              <a:gd name="connsiteX17" fmla="*/ 152400 w 1167627"/>
              <a:gd name="connsiteY17" fmla="*/ 395287 h 1549811"/>
              <a:gd name="connsiteX18" fmla="*/ 157163 w 1167627"/>
              <a:gd name="connsiteY18" fmla="*/ 426243 h 1549811"/>
              <a:gd name="connsiteX19" fmla="*/ 192882 w 1167627"/>
              <a:gd name="connsiteY19" fmla="*/ 435768 h 1549811"/>
              <a:gd name="connsiteX20" fmla="*/ 209550 w 1167627"/>
              <a:gd name="connsiteY20" fmla="*/ 495300 h 1549811"/>
              <a:gd name="connsiteX21" fmla="*/ 226219 w 1167627"/>
              <a:gd name="connsiteY21" fmla="*/ 509587 h 1549811"/>
              <a:gd name="connsiteX22" fmla="*/ 221457 w 1167627"/>
              <a:gd name="connsiteY22" fmla="*/ 554831 h 1549811"/>
              <a:gd name="connsiteX23" fmla="*/ 228600 w 1167627"/>
              <a:gd name="connsiteY23" fmla="*/ 554831 h 1549811"/>
              <a:gd name="connsiteX24" fmla="*/ 230982 w 1167627"/>
              <a:gd name="connsiteY24" fmla="*/ 595312 h 1549811"/>
              <a:gd name="connsiteX25" fmla="*/ 242888 w 1167627"/>
              <a:gd name="connsiteY25" fmla="*/ 595312 h 1549811"/>
              <a:gd name="connsiteX26" fmla="*/ 240507 w 1167627"/>
              <a:gd name="connsiteY26" fmla="*/ 642937 h 1549811"/>
              <a:gd name="connsiteX27" fmla="*/ 266700 w 1167627"/>
              <a:gd name="connsiteY27" fmla="*/ 642937 h 1549811"/>
              <a:gd name="connsiteX28" fmla="*/ 266700 w 1167627"/>
              <a:gd name="connsiteY28" fmla="*/ 657225 h 1549811"/>
              <a:gd name="connsiteX29" fmla="*/ 269082 w 1167627"/>
              <a:gd name="connsiteY29" fmla="*/ 681037 h 1549811"/>
              <a:gd name="connsiteX30" fmla="*/ 278607 w 1167627"/>
              <a:gd name="connsiteY30" fmla="*/ 681037 h 1549811"/>
              <a:gd name="connsiteX31" fmla="*/ 273844 w 1167627"/>
              <a:gd name="connsiteY31" fmla="*/ 714375 h 1549811"/>
              <a:gd name="connsiteX32" fmla="*/ 297657 w 1167627"/>
              <a:gd name="connsiteY32" fmla="*/ 711993 h 1549811"/>
              <a:gd name="connsiteX33" fmla="*/ 300038 w 1167627"/>
              <a:gd name="connsiteY33" fmla="*/ 728662 h 1549811"/>
              <a:gd name="connsiteX34" fmla="*/ 319088 w 1167627"/>
              <a:gd name="connsiteY34" fmla="*/ 726281 h 1549811"/>
              <a:gd name="connsiteX35" fmla="*/ 319088 w 1167627"/>
              <a:gd name="connsiteY35" fmla="*/ 759618 h 1549811"/>
              <a:gd name="connsiteX36" fmla="*/ 330994 w 1167627"/>
              <a:gd name="connsiteY36" fmla="*/ 757237 h 1549811"/>
              <a:gd name="connsiteX37" fmla="*/ 333375 w 1167627"/>
              <a:gd name="connsiteY37" fmla="*/ 807243 h 1549811"/>
              <a:gd name="connsiteX38" fmla="*/ 333375 w 1167627"/>
              <a:gd name="connsiteY38" fmla="*/ 807243 h 1549811"/>
              <a:gd name="connsiteX39" fmla="*/ 347663 w 1167627"/>
              <a:gd name="connsiteY39" fmla="*/ 823912 h 1549811"/>
              <a:gd name="connsiteX40" fmla="*/ 364332 w 1167627"/>
              <a:gd name="connsiteY40" fmla="*/ 816768 h 1549811"/>
              <a:gd name="connsiteX41" fmla="*/ 364332 w 1167627"/>
              <a:gd name="connsiteY41" fmla="*/ 840581 h 1549811"/>
              <a:gd name="connsiteX42" fmla="*/ 371475 w 1167627"/>
              <a:gd name="connsiteY42" fmla="*/ 845343 h 1549811"/>
              <a:gd name="connsiteX43" fmla="*/ 366713 w 1167627"/>
              <a:gd name="connsiteY43" fmla="*/ 864393 h 1549811"/>
              <a:gd name="connsiteX44" fmla="*/ 385763 w 1167627"/>
              <a:gd name="connsiteY44" fmla="*/ 859631 h 1549811"/>
              <a:gd name="connsiteX45" fmla="*/ 383382 w 1167627"/>
              <a:gd name="connsiteY45" fmla="*/ 883443 h 1549811"/>
              <a:gd name="connsiteX46" fmla="*/ 407194 w 1167627"/>
              <a:gd name="connsiteY46" fmla="*/ 881062 h 1549811"/>
              <a:gd name="connsiteX47" fmla="*/ 402432 w 1167627"/>
              <a:gd name="connsiteY47" fmla="*/ 919162 h 1549811"/>
              <a:gd name="connsiteX48" fmla="*/ 423863 w 1167627"/>
              <a:gd name="connsiteY48" fmla="*/ 973931 h 1549811"/>
              <a:gd name="connsiteX49" fmla="*/ 435769 w 1167627"/>
              <a:gd name="connsiteY49" fmla="*/ 973931 h 1549811"/>
              <a:gd name="connsiteX50" fmla="*/ 428625 w 1167627"/>
              <a:gd name="connsiteY50" fmla="*/ 1000125 h 1549811"/>
              <a:gd name="connsiteX51" fmla="*/ 442913 w 1167627"/>
              <a:gd name="connsiteY51" fmla="*/ 997743 h 1549811"/>
              <a:gd name="connsiteX52" fmla="*/ 433388 w 1167627"/>
              <a:gd name="connsiteY52" fmla="*/ 1021556 h 1549811"/>
              <a:gd name="connsiteX53" fmla="*/ 452438 w 1167627"/>
              <a:gd name="connsiteY53" fmla="*/ 1019175 h 1549811"/>
              <a:gd name="connsiteX54" fmla="*/ 447675 w 1167627"/>
              <a:gd name="connsiteY54" fmla="*/ 1042987 h 1549811"/>
              <a:gd name="connsiteX55" fmla="*/ 464344 w 1167627"/>
              <a:gd name="connsiteY55" fmla="*/ 1038225 h 1549811"/>
              <a:gd name="connsiteX56" fmla="*/ 476250 w 1167627"/>
              <a:gd name="connsiteY56" fmla="*/ 1064418 h 1549811"/>
              <a:gd name="connsiteX57" fmla="*/ 490538 w 1167627"/>
              <a:gd name="connsiteY57" fmla="*/ 1064418 h 1549811"/>
              <a:gd name="connsiteX58" fmla="*/ 514350 w 1167627"/>
              <a:gd name="connsiteY58" fmla="*/ 1104900 h 1549811"/>
              <a:gd name="connsiteX59" fmla="*/ 511969 w 1167627"/>
              <a:gd name="connsiteY59" fmla="*/ 1119187 h 1549811"/>
              <a:gd name="connsiteX60" fmla="*/ 531019 w 1167627"/>
              <a:gd name="connsiteY60" fmla="*/ 1119187 h 1549811"/>
              <a:gd name="connsiteX61" fmla="*/ 526257 w 1167627"/>
              <a:gd name="connsiteY61" fmla="*/ 1133475 h 1549811"/>
              <a:gd name="connsiteX62" fmla="*/ 545307 w 1167627"/>
              <a:gd name="connsiteY62" fmla="*/ 1128712 h 1549811"/>
              <a:gd name="connsiteX63" fmla="*/ 542925 w 1167627"/>
              <a:gd name="connsiteY63" fmla="*/ 1154906 h 1549811"/>
              <a:gd name="connsiteX64" fmla="*/ 557213 w 1167627"/>
              <a:gd name="connsiteY64" fmla="*/ 1152525 h 1549811"/>
              <a:gd name="connsiteX65" fmla="*/ 552450 w 1167627"/>
              <a:gd name="connsiteY65" fmla="*/ 1169193 h 1549811"/>
              <a:gd name="connsiteX66" fmla="*/ 581025 w 1167627"/>
              <a:gd name="connsiteY66" fmla="*/ 1164431 h 1549811"/>
              <a:gd name="connsiteX67" fmla="*/ 578644 w 1167627"/>
              <a:gd name="connsiteY67" fmla="*/ 1183481 h 1549811"/>
              <a:gd name="connsiteX68" fmla="*/ 595313 w 1167627"/>
              <a:gd name="connsiteY68" fmla="*/ 1181100 h 1549811"/>
              <a:gd name="connsiteX69" fmla="*/ 592932 w 1167627"/>
              <a:gd name="connsiteY69" fmla="*/ 1195387 h 1549811"/>
              <a:gd name="connsiteX70" fmla="*/ 635794 w 1167627"/>
              <a:gd name="connsiteY70" fmla="*/ 1195387 h 1549811"/>
              <a:gd name="connsiteX71" fmla="*/ 631032 w 1167627"/>
              <a:gd name="connsiteY71" fmla="*/ 1214437 h 1549811"/>
              <a:gd name="connsiteX72" fmla="*/ 669132 w 1167627"/>
              <a:gd name="connsiteY72" fmla="*/ 1212056 h 1549811"/>
              <a:gd name="connsiteX73" fmla="*/ 666750 w 1167627"/>
              <a:gd name="connsiteY73" fmla="*/ 1252537 h 1549811"/>
              <a:gd name="connsiteX74" fmla="*/ 695325 w 1167627"/>
              <a:gd name="connsiteY74" fmla="*/ 1257300 h 1549811"/>
              <a:gd name="connsiteX75" fmla="*/ 695325 w 1167627"/>
              <a:gd name="connsiteY75" fmla="*/ 1271587 h 1549811"/>
              <a:gd name="connsiteX76" fmla="*/ 716757 w 1167627"/>
              <a:gd name="connsiteY76" fmla="*/ 1269206 h 1549811"/>
              <a:gd name="connsiteX77" fmla="*/ 716757 w 1167627"/>
              <a:gd name="connsiteY77" fmla="*/ 1285875 h 1549811"/>
              <a:gd name="connsiteX78" fmla="*/ 742950 w 1167627"/>
              <a:gd name="connsiteY78" fmla="*/ 1283493 h 1549811"/>
              <a:gd name="connsiteX79" fmla="*/ 740569 w 1167627"/>
              <a:gd name="connsiteY79" fmla="*/ 1304925 h 1549811"/>
              <a:gd name="connsiteX80" fmla="*/ 773907 w 1167627"/>
              <a:gd name="connsiteY80" fmla="*/ 1300162 h 1549811"/>
              <a:gd name="connsiteX81" fmla="*/ 766763 w 1167627"/>
              <a:gd name="connsiteY81" fmla="*/ 1333500 h 1549811"/>
              <a:gd name="connsiteX82" fmla="*/ 826294 w 1167627"/>
              <a:gd name="connsiteY82" fmla="*/ 1326356 h 1549811"/>
              <a:gd name="connsiteX83" fmla="*/ 831057 w 1167627"/>
              <a:gd name="connsiteY83" fmla="*/ 1357312 h 1549811"/>
              <a:gd name="connsiteX84" fmla="*/ 862013 w 1167627"/>
              <a:gd name="connsiteY84" fmla="*/ 1357312 h 1549811"/>
              <a:gd name="connsiteX85" fmla="*/ 862013 w 1167627"/>
              <a:gd name="connsiteY85" fmla="*/ 1357312 h 1549811"/>
              <a:gd name="connsiteX86" fmla="*/ 873919 w 1167627"/>
              <a:gd name="connsiteY86" fmla="*/ 1376362 h 1549811"/>
              <a:gd name="connsiteX87" fmla="*/ 871538 w 1167627"/>
              <a:gd name="connsiteY87" fmla="*/ 1390650 h 1549811"/>
              <a:gd name="connsiteX88" fmla="*/ 907257 w 1167627"/>
              <a:gd name="connsiteY88" fmla="*/ 1385887 h 1549811"/>
              <a:gd name="connsiteX89" fmla="*/ 909638 w 1167627"/>
              <a:gd name="connsiteY89" fmla="*/ 1402556 h 1549811"/>
              <a:gd name="connsiteX90" fmla="*/ 954882 w 1167627"/>
              <a:gd name="connsiteY90" fmla="*/ 1404937 h 1549811"/>
              <a:gd name="connsiteX91" fmla="*/ 952500 w 1167627"/>
              <a:gd name="connsiteY91" fmla="*/ 1419225 h 1549811"/>
              <a:gd name="connsiteX92" fmla="*/ 1012032 w 1167627"/>
              <a:gd name="connsiteY92" fmla="*/ 1419225 h 1549811"/>
              <a:gd name="connsiteX93" fmla="*/ 1019175 w 1167627"/>
              <a:gd name="connsiteY93" fmla="*/ 1426368 h 1549811"/>
              <a:gd name="connsiteX94" fmla="*/ 1050132 w 1167627"/>
              <a:gd name="connsiteY94" fmla="*/ 1426368 h 1549811"/>
              <a:gd name="connsiteX95" fmla="*/ 1050132 w 1167627"/>
              <a:gd name="connsiteY95" fmla="*/ 1464468 h 1549811"/>
              <a:gd name="connsiteX96" fmla="*/ 1095375 w 1167627"/>
              <a:gd name="connsiteY96" fmla="*/ 1471612 h 1549811"/>
              <a:gd name="connsiteX97" fmla="*/ 1090613 w 1167627"/>
              <a:gd name="connsiteY97" fmla="*/ 1481137 h 1549811"/>
              <a:gd name="connsiteX98" fmla="*/ 1109663 w 1167627"/>
              <a:gd name="connsiteY98" fmla="*/ 1483518 h 1549811"/>
              <a:gd name="connsiteX99" fmla="*/ 1107282 w 1167627"/>
              <a:gd name="connsiteY99" fmla="*/ 1504950 h 1549811"/>
              <a:gd name="connsiteX100" fmla="*/ 1152525 w 1167627"/>
              <a:gd name="connsiteY100" fmla="*/ 1495425 h 1549811"/>
              <a:gd name="connsiteX101" fmla="*/ 1152525 w 1167627"/>
              <a:gd name="connsiteY101" fmla="*/ 1514475 h 1549811"/>
              <a:gd name="connsiteX102" fmla="*/ 1166813 w 1167627"/>
              <a:gd name="connsiteY102" fmla="*/ 1514475 h 1549811"/>
              <a:gd name="connsiteX103" fmla="*/ 1165323 w 1167627"/>
              <a:gd name="connsiteY103" fmla="*/ 1546590 h 1549811"/>
              <a:gd name="connsiteX104" fmla="*/ 1162878 w 1167627"/>
              <a:gd name="connsiteY104" fmla="*/ 1549033 h 1549811"/>
              <a:gd name="connsiteX0" fmla="*/ 0 w 1182447"/>
              <a:gd name="connsiteY0" fmla="*/ 0 h 1548566"/>
              <a:gd name="connsiteX1" fmla="*/ 4763 w 1182447"/>
              <a:gd name="connsiteY1" fmla="*/ 52387 h 1548566"/>
              <a:gd name="connsiteX2" fmla="*/ 16669 w 1182447"/>
              <a:gd name="connsiteY2" fmla="*/ 47625 h 1548566"/>
              <a:gd name="connsiteX3" fmla="*/ 16669 w 1182447"/>
              <a:gd name="connsiteY3" fmla="*/ 85725 h 1548566"/>
              <a:gd name="connsiteX4" fmla="*/ 30957 w 1182447"/>
              <a:gd name="connsiteY4" fmla="*/ 83343 h 1548566"/>
              <a:gd name="connsiteX5" fmla="*/ 28575 w 1182447"/>
              <a:gd name="connsiteY5" fmla="*/ 116681 h 1548566"/>
              <a:gd name="connsiteX6" fmla="*/ 54769 w 1182447"/>
              <a:gd name="connsiteY6" fmla="*/ 111918 h 1548566"/>
              <a:gd name="connsiteX7" fmla="*/ 54769 w 1182447"/>
              <a:gd name="connsiteY7" fmla="*/ 159543 h 1548566"/>
              <a:gd name="connsiteX8" fmla="*/ 54769 w 1182447"/>
              <a:gd name="connsiteY8" fmla="*/ 159543 h 1548566"/>
              <a:gd name="connsiteX9" fmla="*/ 54769 w 1182447"/>
              <a:gd name="connsiteY9" fmla="*/ 159543 h 1548566"/>
              <a:gd name="connsiteX10" fmla="*/ 69057 w 1182447"/>
              <a:gd name="connsiteY10" fmla="*/ 190500 h 1548566"/>
              <a:gd name="connsiteX11" fmla="*/ 78582 w 1182447"/>
              <a:gd name="connsiteY11" fmla="*/ 190500 h 1548566"/>
              <a:gd name="connsiteX12" fmla="*/ 76200 w 1182447"/>
              <a:gd name="connsiteY12" fmla="*/ 216693 h 1548566"/>
              <a:gd name="connsiteX13" fmla="*/ 107157 w 1182447"/>
              <a:gd name="connsiteY13" fmla="*/ 216693 h 1548566"/>
              <a:gd name="connsiteX14" fmla="*/ 104775 w 1182447"/>
              <a:gd name="connsiteY14" fmla="*/ 302418 h 1548566"/>
              <a:gd name="connsiteX15" fmla="*/ 128588 w 1182447"/>
              <a:gd name="connsiteY15" fmla="*/ 307181 h 1548566"/>
              <a:gd name="connsiteX16" fmla="*/ 126207 w 1182447"/>
              <a:gd name="connsiteY16" fmla="*/ 345281 h 1548566"/>
              <a:gd name="connsiteX17" fmla="*/ 152400 w 1182447"/>
              <a:gd name="connsiteY17" fmla="*/ 395287 h 1548566"/>
              <a:gd name="connsiteX18" fmla="*/ 157163 w 1182447"/>
              <a:gd name="connsiteY18" fmla="*/ 426243 h 1548566"/>
              <a:gd name="connsiteX19" fmla="*/ 192882 w 1182447"/>
              <a:gd name="connsiteY19" fmla="*/ 435768 h 1548566"/>
              <a:gd name="connsiteX20" fmla="*/ 209550 w 1182447"/>
              <a:gd name="connsiteY20" fmla="*/ 495300 h 1548566"/>
              <a:gd name="connsiteX21" fmla="*/ 226219 w 1182447"/>
              <a:gd name="connsiteY21" fmla="*/ 509587 h 1548566"/>
              <a:gd name="connsiteX22" fmla="*/ 221457 w 1182447"/>
              <a:gd name="connsiteY22" fmla="*/ 554831 h 1548566"/>
              <a:gd name="connsiteX23" fmla="*/ 228600 w 1182447"/>
              <a:gd name="connsiteY23" fmla="*/ 554831 h 1548566"/>
              <a:gd name="connsiteX24" fmla="*/ 230982 w 1182447"/>
              <a:gd name="connsiteY24" fmla="*/ 595312 h 1548566"/>
              <a:gd name="connsiteX25" fmla="*/ 242888 w 1182447"/>
              <a:gd name="connsiteY25" fmla="*/ 595312 h 1548566"/>
              <a:gd name="connsiteX26" fmla="*/ 240507 w 1182447"/>
              <a:gd name="connsiteY26" fmla="*/ 642937 h 1548566"/>
              <a:gd name="connsiteX27" fmla="*/ 266700 w 1182447"/>
              <a:gd name="connsiteY27" fmla="*/ 642937 h 1548566"/>
              <a:gd name="connsiteX28" fmla="*/ 266700 w 1182447"/>
              <a:gd name="connsiteY28" fmla="*/ 657225 h 1548566"/>
              <a:gd name="connsiteX29" fmla="*/ 269082 w 1182447"/>
              <a:gd name="connsiteY29" fmla="*/ 681037 h 1548566"/>
              <a:gd name="connsiteX30" fmla="*/ 278607 w 1182447"/>
              <a:gd name="connsiteY30" fmla="*/ 681037 h 1548566"/>
              <a:gd name="connsiteX31" fmla="*/ 273844 w 1182447"/>
              <a:gd name="connsiteY31" fmla="*/ 714375 h 1548566"/>
              <a:gd name="connsiteX32" fmla="*/ 297657 w 1182447"/>
              <a:gd name="connsiteY32" fmla="*/ 711993 h 1548566"/>
              <a:gd name="connsiteX33" fmla="*/ 300038 w 1182447"/>
              <a:gd name="connsiteY33" fmla="*/ 728662 h 1548566"/>
              <a:gd name="connsiteX34" fmla="*/ 319088 w 1182447"/>
              <a:gd name="connsiteY34" fmla="*/ 726281 h 1548566"/>
              <a:gd name="connsiteX35" fmla="*/ 319088 w 1182447"/>
              <a:gd name="connsiteY35" fmla="*/ 759618 h 1548566"/>
              <a:gd name="connsiteX36" fmla="*/ 330994 w 1182447"/>
              <a:gd name="connsiteY36" fmla="*/ 757237 h 1548566"/>
              <a:gd name="connsiteX37" fmla="*/ 333375 w 1182447"/>
              <a:gd name="connsiteY37" fmla="*/ 807243 h 1548566"/>
              <a:gd name="connsiteX38" fmla="*/ 333375 w 1182447"/>
              <a:gd name="connsiteY38" fmla="*/ 807243 h 1548566"/>
              <a:gd name="connsiteX39" fmla="*/ 347663 w 1182447"/>
              <a:gd name="connsiteY39" fmla="*/ 823912 h 1548566"/>
              <a:gd name="connsiteX40" fmla="*/ 364332 w 1182447"/>
              <a:gd name="connsiteY40" fmla="*/ 816768 h 1548566"/>
              <a:gd name="connsiteX41" fmla="*/ 364332 w 1182447"/>
              <a:gd name="connsiteY41" fmla="*/ 840581 h 1548566"/>
              <a:gd name="connsiteX42" fmla="*/ 371475 w 1182447"/>
              <a:gd name="connsiteY42" fmla="*/ 845343 h 1548566"/>
              <a:gd name="connsiteX43" fmla="*/ 366713 w 1182447"/>
              <a:gd name="connsiteY43" fmla="*/ 864393 h 1548566"/>
              <a:gd name="connsiteX44" fmla="*/ 385763 w 1182447"/>
              <a:gd name="connsiteY44" fmla="*/ 859631 h 1548566"/>
              <a:gd name="connsiteX45" fmla="*/ 383382 w 1182447"/>
              <a:gd name="connsiteY45" fmla="*/ 883443 h 1548566"/>
              <a:gd name="connsiteX46" fmla="*/ 407194 w 1182447"/>
              <a:gd name="connsiteY46" fmla="*/ 881062 h 1548566"/>
              <a:gd name="connsiteX47" fmla="*/ 402432 w 1182447"/>
              <a:gd name="connsiteY47" fmla="*/ 919162 h 1548566"/>
              <a:gd name="connsiteX48" fmla="*/ 423863 w 1182447"/>
              <a:gd name="connsiteY48" fmla="*/ 973931 h 1548566"/>
              <a:gd name="connsiteX49" fmla="*/ 435769 w 1182447"/>
              <a:gd name="connsiteY49" fmla="*/ 973931 h 1548566"/>
              <a:gd name="connsiteX50" fmla="*/ 428625 w 1182447"/>
              <a:gd name="connsiteY50" fmla="*/ 1000125 h 1548566"/>
              <a:gd name="connsiteX51" fmla="*/ 442913 w 1182447"/>
              <a:gd name="connsiteY51" fmla="*/ 997743 h 1548566"/>
              <a:gd name="connsiteX52" fmla="*/ 433388 w 1182447"/>
              <a:gd name="connsiteY52" fmla="*/ 1021556 h 1548566"/>
              <a:gd name="connsiteX53" fmla="*/ 452438 w 1182447"/>
              <a:gd name="connsiteY53" fmla="*/ 1019175 h 1548566"/>
              <a:gd name="connsiteX54" fmla="*/ 447675 w 1182447"/>
              <a:gd name="connsiteY54" fmla="*/ 1042987 h 1548566"/>
              <a:gd name="connsiteX55" fmla="*/ 464344 w 1182447"/>
              <a:gd name="connsiteY55" fmla="*/ 1038225 h 1548566"/>
              <a:gd name="connsiteX56" fmla="*/ 476250 w 1182447"/>
              <a:gd name="connsiteY56" fmla="*/ 1064418 h 1548566"/>
              <a:gd name="connsiteX57" fmla="*/ 490538 w 1182447"/>
              <a:gd name="connsiteY57" fmla="*/ 1064418 h 1548566"/>
              <a:gd name="connsiteX58" fmla="*/ 514350 w 1182447"/>
              <a:gd name="connsiteY58" fmla="*/ 1104900 h 1548566"/>
              <a:gd name="connsiteX59" fmla="*/ 511969 w 1182447"/>
              <a:gd name="connsiteY59" fmla="*/ 1119187 h 1548566"/>
              <a:gd name="connsiteX60" fmla="*/ 531019 w 1182447"/>
              <a:gd name="connsiteY60" fmla="*/ 1119187 h 1548566"/>
              <a:gd name="connsiteX61" fmla="*/ 526257 w 1182447"/>
              <a:gd name="connsiteY61" fmla="*/ 1133475 h 1548566"/>
              <a:gd name="connsiteX62" fmla="*/ 545307 w 1182447"/>
              <a:gd name="connsiteY62" fmla="*/ 1128712 h 1548566"/>
              <a:gd name="connsiteX63" fmla="*/ 542925 w 1182447"/>
              <a:gd name="connsiteY63" fmla="*/ 1154906 h 1548566"/>
              <a:gd name="connsiteX64" fmla="*/ 557213 w 1182447"/>
              <a:gd name="connsiteY64" fmla="*/ 1152525 h 1548566"/>
              <a:gd name="connsiteX65" fmla="*/ 552450 w 1182447"/>
              <a:gd name="connsiteY65" fmla="*/ 1169193 h 1548566"/>
              <a:gd name="connsiteX66" fmla="*/ 581025 w 1182447"/>
              <a:gd name="connsiteY66" fmla="*/ 1164431 h 1548566"/>
              <a:gd name="connsiteX67" fmla="*/ 578644 w 1182447"/>
              <a:gd name="connsiteY67" fmla="*/ 1183481 h 1548566"/>
              <a:gd name="connsiteX68" fmla="*/ 595313 w 1182447"/>
              <a:gd name="connsiteY68" fmla="*/ 1181100 h 1548566"/>
              <a:gd name="connsiteX69" fmla="*/ 592932 w 1182447"/>
              <a:gd name="connsiteY69" fmla="*/ 1195387 h 1548566"/>
              <a:gd name="connsiteX70" fmla="*/ 635794 w 1182447"/>
              <a:gd name="connsiteY70" fmla="*/ 1195387 h 1548566"/>
              <a:gd name="connsiteX71" fmla="*/ 631032 w 1182447"/>
              <a:gd name="connsiteY71" fmla="*/ 1214437 h 1548566"/>
              <a:gd name="connsiteX72" fmla="*/ 669132 w 1182447"/>
              <a:gd name="connsiteY72" fmla="*/ 1212056 h 1548566"/>
              <a:gd name="connsiteX73" fmla="*/ 666750 w 1182447"/>
              <a:gd name="connsiteY73" fmla="*/ 1252537 h 1548566"/>
              <a:gd name="connsiteX74" fmla="*/ 695325 w 1182447"/>
              <a:gd name="connsiteY74" fmla="*/ 1257300 h 1548566"/>
              <a:gd name="connsiteX75" fmla="*/ 695325 w 1182447"/>
              <a:gd name="connsiteY75" fmla="*/ 1271587 h 1548566"/>
              <a:gd name="connsiteX76" fmla="*/ 716757 w 1182447"/>
              <a:gd name="connsiteY76" fmla="*/ 1269206 h 1548566"/>
              <a:gd name="connsiteX77" fmla="*/ 716757 w 1182447"/>
              <a:gd name="connsiteY77" fmla="*/ 1285875 h 1548566"/>
              <a:gd name="connsiteX78" fmla="*/ 742950 w 1182447"/>
              <a:gd name="connsiteY78" fmla="*/ 1283493 h 1548566"/>
              <a:gd name="connsiteX79" fmla="*/ 740569 w 1182447"/>
              <a:gd name="connsiteY79" fmla="*/ 1304925 h 1548566"/>
              <a:gd name="connsiteX80" fmla="*/ 773907 w 1182447"/>
              <a:gd name="connsiteY80" fmla="*/ 1300162 h 1548566"/>
              <a:gd name="connsiteX81" fmla="*/ 766763 w 1182447"/>
              <a:gd name="connsiteY81" fmla="*/ 1333500 h 1548566"/>
              <a:gd name="connsiteX82" fmla="*/ 826294 w 1182447"/>
              <a:gd name="connsiteY82" fmla="*/ 1326356 h 1548566"/>
              <a:gd name="connsiteX83" fmla="*/ 831057 w 1182447"/>
              <a:gd name="connsiteY83" fmla="*/ 1357312 h 1548566"/>
              <a:gd name="connsiteX84" fmla="*/ 862013 w 1182447"/>
              <a:gd name="connsiteY84" fmla="*/ 1357312 h 1548566"/>
              <a:gd name="connsiteX85" fmla="*/ 862013 w 1182447"/>
              <a:gd name="connsiteY85" fmla="*/ 1357312 h 1548566"/>
              <a:gd name="connsiteX86" fmla="*/ 873919 w 1182447"/>
              <a:gd name="connsiteY86" fmla="*/ 1376362 h 1548566"/>
              <a:gd name="connsiteX87" fmla="*/ 871538 w 1182447"/>
              <a:gd name="connsiteY87" fmla="*/ 1390650 h 1548566"/>
              <a:gd name="connsiteX88" fmla="*/ 907257 w 1182447"/>
              <a:gd name="connsiteY88" fmla="*/ 1385887 h 1548566"/>
              <a:gd name="connsiteX89" fmla="*/ 909638 w 1182447"/>
              <a:gd name="connsiteY89" fmla="*/ 1402556 h 1548566"/>
              <a:gd name="connsiteX90" fmla="*/ 954882 w 1182447"/>
              <a:gd name="connsiteY90" fmla="*/ 1404937 h 1548566"/>
              <a:gd name="connsiteX91" fmla="*/ 952500 w 1182447"/>
              <a:gd name="connsiteY91" fmla="*/ 1419225 h 1548566"/>
              <a:gd name="connsiteX92" fmla="*/ 1012032 w 1182447"/>
              <a:gd name="connsiteY92" fmla="*/ 1419225 h 1548566"/>
              <a:gd name="connsiteX93" fmla="*/ 1019175 w 1182447"/>
              <a:gd name="connsiteY93" fmla="*/ 1426368 h 1548566"/>
              <a:gd name="connsiteX94" fmla="*/ 1050132 w 1182447"/>
              <a:gd name="connsiteY94" fmla="*/ 1426368 h 1548566"/>
              <a:gd name="connsiteX95" fmla="*/ 1050132 w 1182447"/>
              <a:gd name="connsiteY95" fmla="*/ 1464468 h 1548566"/>
              <a:gd name="connsiteX96" fmla="*/ 1095375 w 1182447"/>
              <a:gd name="connsiteY96" fmla="*/ 1471612 h 1548566"/>
              <a:gd name="connsiteX97" fmla="*/ 1090613 w 1182447"/>
              <a:gd name="connsiteY97" fmla="*/ 1481137 h 1548566"/>
              <a:gd name="connsiteX98" fmla="*/ 1109663 w 1182447"/>
              <a:gd name="connsiteY98" fmla="*/ 1483518 h 1548566"/>
              <a:gd name="connsiteX99" fmla="*/ 1107282 w 1182447"/>
              <a:gd name="connsiteY99" fmla="*/ 1504950 h 1548566"/>
              <a:gd name="connsiteX100" fmla="*/ 1152525 w 1182447"/>
              <a:gd name="connsiteY100" fmla="*/ 1495425 h 1548566"/>
              <a:gd name="connsiteX101" fmla="*/ 1152525 w 1182447"/>
              <a:gd name="connsiteY101" fmla="*/ 1514475 h 1548566"/>
              <a:gd name="connsiteX102" fmla="*/ 1166813 w 1182447"/>
              <a:gd name="connsiteY102" fmla="*/ 1514475 h 1548566"/>
              <a:gd name="connsiteX103" fmla="*/ 1165323 w 1182447"/>
              <a:gd name="connsiteY103" fmla="*/ 1546590 h 1548566"/>
              <a:gd name="connsiteX104" fmla="*/ 1182437 w 1182447"/>
              <a:gd name="connsiteY104" fmla="*/ 1544144 h 1548566"/>
              <a:gd name="connsiteX0" fmla="*/ 0 w 1183704"/>
              <a:gd name="connsiteY0" fmla="*/ 0 h 1548566"/>
              <a:gd name="connsiteX1" fmla="*/ 4763 w 1183704"/>
              <a:gd name="connsiteY1" fmla="*/ 52387 h 1548566"/>
              <a:gd name="connsiteX2" fmla="*/ 16669 w 1183704"/>
              <a:gd name="connsiteY2" fmla="*/ 47625 h 1548566"/>
              <a:gd name="connsiteX3" fmla="*/ 16669 w 1183704"/>
              <a:gd name="connsiteY3" fmla="*/ 85725 h 1548566"/>
              <a:gd name="connsiteX4" fmla="*/ 30957 w 1183704"/>
              <a:gd name="connsiteY4" fmla="*/ 83343 h 1548566"/>
              <a:gd name="connsiteX5" fmla="*/ 28575 w 1183704"/>
              <a:gd name="connsiteY5" fmla="*/ 116681 h 1548566"/>
              <a:gd name="connsiteX6" fmla="*/ 54769 w 1183704"/>
              <a:gd name="connsiteY6" fmla="*/ 111918 h 1548566"/>
              <a:gd name="connsiteX7" fmla="*/ 54769 w 1183704"/>
              <a:gd name="connsiteY7" fmla="*/ 159543 h 1548566"/>
              <a:gd name="connsiteX8" fmla="*/ 54769 w 1183704"/>
              <a:gd name="connsiteY8" fmla="*/ 159543 h 1548566"/>
              <a:gd name="connsiteX9" fmla="*/ 54769 w 1183704"/>
              <a:gd name="connsiteY9" fmla="*/ 159543 h 1548566"/>
              <a:gd name="connsiteX10" fmla="*/ 69057 w 1183704"/>
              <a:gd name="connsiteY10" fmla="*/ 190500 h 1548566"/>
              <a:gd name="connsiteX11" fmla="*/ 78582 w 1183704"/>
              <a:gd name="connsiteY11" fmla="*/ 190500 h 1548566"/>
              <a:gd name="connsiteX12" fmla="*/ 76200 w 1183704"/>
              <a:gd name="connsiteY12" fmla="*/ 216693 h 1548566"/>
              <a:gd name="connsiteX13" fmla="*/ 107157 w 1183704"/>
              <a:gd name="connsiteY13" fmla="*/ 216693 h 1548566"/>
              <a:gd name="connsiteX14" fmla="*/ 104775 w 1183704"/>
              <a:gd name="connsiteY14" fmla="*/ 302418 h 1548566"/>
              <a:gd name="connsiteX15" fmla="*/ 128588 w 1183704"/>
              <a:gd name="connsiteY15" fmla="*/ 307181 h 1548566"/>
              <a:gd name="connsiteX16" fmla="*/ 126207 w 1183704"/>
              <a:gd name="connsiteY16" fmla="*/ 345281 h 1548566"/>
              <a:gd name="connsiteX17" fmla="*/ 152400 w 1183704"/>
              <a:gd name="connsiteY17" fmla="*/ 395287 h 1548566"/>
              <a:gd name="connsiteX18" fmla="*/ 157163 w 1183704"/>
              <a:gd name="connsiteY18" fmla="*/ 426243 h 1548566"/>
              <a:gd name="connsiteX19" fmla="*/ 192882 w 1183704"/>
              <a:gd name="connsiteY19" fmla="*/ 435768 h 1548566"/>
              <a:gd name="connsiteX20" fmla="*/ 209550 w 1183704"/>
              <a:gd name="connsiteY20" fmla="*/ 495300 h 1548566"/>
              <a:gd name="connsiteX21" fmla="*/ 226219 w 1183704"/>
              <a:gd name="connsiteY21" fmla="*/ 509587 h 1548566"/>
              <a:gd name="connsiteX22" fmla="*/ 221457 w 1183704"/>
              <a:gd name="connsiteY22" fmla="*/ 554831 h 1548566"/>
              <a:gd name="connsiteX23" fmla="*/ 228600 w 1183704"/>
              <a:gd name="connsiteY23" fmla="*/ 554831 h 1548566"/>
              <a:gd name="connsiteX24" fmla="*/ 230982 w 1183704"/>
              <a:gd name="connsiteY24" fmla="*/ 595312 h 1548566"/>
              <a:gd name="connsiteX25" fmla="*/ 242888 w 1183704"/>
              <a:gd name="connsiteY25" fmla="*/ 595312 h 1548566"/>
              <a:gd name="connsiteX26" fmla="*/ 240507 w 1183704"/>
              <a:gd name="connsiteY26" fmla="*/ 642937 h 1548566"/>
              <a:gd name="connsiteX27" fmla="*/ 266700 w 1183704"/>
              <a:gd name="connsiteY27" fmla="*/ 642937 h 1548566"/>
              <a:gd name="connsiteX28" fmla="*/ 266700 w 1183704"/>
              <a:gd name="connsiteY28" fmla="*/ 657225 h 1548566"/>
              <a:gd name="connsiteX29" fmla="*/ 269082 w 1183704"/>
              <a:gd name="connsiteY29" fmla="*/ 681037 h 1548566"/>
              <a:gd name="connsiteX30" fmla="*/ 278607 w 1183704"/>
              <a:gd name="connsiteY30" fmla="*/ 681037 h 1548566"/>
              <a:gd name="connsiteX31" fmla="*/ 273844 w 1183704"/>
              <a:gd name="connsiteY31" fmla="*/ 714375 h 1548566"/>
              <a:gd name="connsiteX32" fmla="*/ 297657 w 1183704"/>
              <a:gd name="connsiteY32" fmla="*/ 711993 h 1548566"/>
              <a:gd name="connsiteX33" fmla="*/ 300038 w 1183704"/>
              <a:gd name="connsiteY33" fmla="*/ 728662 h 1548566"/>
              <a:gd name="connsiteX34" fmla="*/ 319088 w 1183704"/>
              <a:gd name="connsiteY34" fmla="*/ 726281 h 1548566"/>
              <a:gd name="connsiteX35" fmla="*/ 319088 w 1183704"/>
              <a:gd name="connsiteY35" fmla="*/ 759618 h 1548566"/>
              <a:gd name="connsiteX36" fmla="*/ 330994 w 1183704"/>
              <a:gd name="connsiteY36" fmla="*/ 757237 h 1548566"/>
              <a:gd name="connsiteX37" fmla="*/ 333375 w 1183704"/>
              <a:gd name="connsiteY37" fmla="*/ 807243 h 1548566"/>
              <a:gd name="connsiteX38" fmla="*/ 333375 w 1183704"/>
              <a:gd name="connsiteY38" fmla="*/ 807243 h 1548566"/>
              <a:gd name="connsiteX39" fmla="*/ 347663 w 1183704"/>
              <a:gd name="connsiteY39" fmla="*/ 823912 h 1548566"/>
              <a:gd name="connsiteX40" fmla="*/ 364332 w 1183704"/>
              <a:gd name="connsiteY40" fmla="*/ 816768 h 1548566"/>
              <a:gd name="connsiteX41" fmla="*/ 364332 w 1183704"/>
              <a:gd name="connsiteY41" fmla="*/ 840581 h 1548566"/>
              <a:gd name="connsiteX42" fmla="*/ 371475 w 1183704"/>
              <a:gd name="connsiteY42" fmla="*/ 845343 h 1548566"/>
              <a:gd name="connsiteX43" fmla="*/ 366713 w 1183704"/>
              <a:gd name="connsiteY43" fmla="*/ 864393 h 1548566"/>
              <a:gd name="connsiteX44" fmla="*/ 385763 w 1183704"/>
              <a:gd name="connsiteY44" fmla="*/ 859631 h 1548566"/>
              <a:gd name="connsiteX45" fmla="*/ 383382 w 1183704"/>
              <a:gd name="connsiteY45" fmla="*/ 883443 h 1548566"/>
              <a:gd name="connsiteX46" fmla="*/ 407194 w 1183704"/>
              <a:gd name="connsiteY46" fmla="*/ 881062 h 1548566"/>
              <a:gd name="connsiteX47" fmla="*/ 402432 w 1183704"/>
              <a:gd name="connsiteY47" fmla="*/ 919162 h 1548566"/>
              <a:gd name="connsiteX48" fmla="*/ 423863 w 1183704"/>
              <a:gd name="connsiteY48" fmla="*/ 973931 h 1548566"/>
              <a:gd name="connsiteX49" fmla="*/ 435769 w 1183704"/>
              <a:gd name="connsiteY49" fmla="*/ 973931 h 1548566"/>
              <a:gd name="connsiteX50" fmla="*/ 428625 w 1183704"/>
              <a:gd name="connsiteY50" fmla="*/ 1000125 h 1548566"/>
              <a:gd name="connsiteX51" fmla="*/ 442913 w 1183704"/>
              <a:gd name="connsiteY51" fmla="*/ 997743 h 1548566"/>
              <a:gd name="connsiteX52" fmla="*/ 433388 w 1183704"/>
              <a:gd name="connsiteY52" fmla="*/ 1021556 h 1548566"/>
              <a:gd name="connsiteX53" fmla="*/ 452438 w 1183704"/>
              <a:gd name="connsiteY53" fmla="*/ 1019175 h 1548566"/>
              <a:gd name="connsiteX54" fmla="*/ 447675 w 1183704"/>
              <a:gd name="connsiteY54" fmla="*/ 1042987 h 1548566"/>
              <a:gd name="connsiteX55" fmla="*/ 464344 w 1183704"/>
              <a:gd name="connsiteY55" fmla="*/ 1038225 h 1548566"/>
              <a:gd name="connsiteX56" fmla="*/ 476250 w 1183704"/>
              <a:gd name="connsiteY56" fmla="*/ 1064418 h 1548566"/>
              <a:gd name="connsiteX57" fmla="*/ 490538 w 1183704"/>
              <a:gd name="connsiteY57" fmla="*/ 1064418 h 1548566"/>
              <a:gd name="connsiteX58" fmla="*/ 514350 w 1183704"/>
              <a:gd name="connsiteY58" fmla="*/ 1104900 h 1548566"/>
              <a:gd name="connsiteX59" fmla="*/ 511969 w 1183704"/>
              <a:gd name="connsiteY59" fmla="*/ 1119187 h 1548566"/>
              <a:gd name="connsiteX60" fmla="*/ 531019 w 1183704"/>
              <a:gd name="connsiteY60" fmla="*/ 1119187 h 1548566"/>
              <a:gd name="connsiteX61" fmla="*/ 526257 w 1183704"/>
              <a:gd name="connsiteY61" fmla="*/ 1133475 h 1548566"/>
              <a:gd name="connsiteX62" fmla="*/ 545307 w 1183704"/>
              <a:gd name="connsiteY62" fmla="*/ 1128712 h 1548566"/>
              <a:gd name="connsiteX63" fmla="*/ 542925 w 1183704"/>
              <a:gd name="connsiteY63" fmla="*/ 1154906 h 1548566"/>
              <a:gd name="connsiteX64" fmla="*/ 557213 w 1183704"/>
              <a:gd name="connsiteY64" fmla="*/ 1152525 h 1548566"/>
              <a:gd name="connsiteX65" fmla="*/ 552450 w 1183704"/>
              <a:gd name="connsiteY65" fmla="*/ 1169193 h 1548566"/>
              <a:gd name="connsiteX66" fmla="*/ 581025 w 1183704"/>
              <a:gd name="connsiteY66" fmla="*/ 1164431 h 1548566"/>
              <a:gd name="connsiteX67" fmla="*/ 578644 w 1183704"/>
              <a:gd name="connsiteY67" fmla="*/ 1183481 h 1548566"/>
              <a:gd name="connsiteX68" fmla="*/ 595313 w 1183704"/>
              <a:gd name="connsiteY68" fmla="*/ 1181100 h 1548566"/>
              <a:gd name="connsiteX69" fmla="*/ 592932 w 1183704"/>
              <a:gd name="connsiteY69" fmla="*/ 1195387 h 1548566"/>
              <a:gd name="connsiteX70" fmla="*/ 635794 w 1183704"/>
              <a:gd name="connsiteY70" fmla="*/ 1195387 h 1548566"/>
              <a:gd name="connsiteX71" fmla="*/ 631032 w 1183704"/>
              <a:gd name="connsiteY71" fmla="*/ 1214437 h 1548566"/>
              <a:gd name="connsiteX72" fmla="*/ 669132 w 1183704"/>
              <a:gd name="connsiteY72" fmla="*/ 1212056 h 1548566"/>
              <a:gd name="connsiteX73" fmla="*/ 666750 w 1183704"/>
              <a:gd name="connsiteY73" fmla="*/ 1252537 h 1548566"/>
              <a:gd name="connsiteX74" fmla="*/ 695325 w 1183704"/>
              <a:gd name="connsiteY74" fmla="*/ 1257300 h 1548566"/>
              <a:gd name="connsiteX75" fmla="*/ 695325 w 1183704"/>
              <a:gd name="connsiteY75" fmla="*/ 1271587 h 1548566"/>
              <a:gd name="connsiteX76" fmla="*/ 716757 w 1183704"/>
              <a:gd name="connsiteY76" fmla="*/ 1269206 h 1548566"/>
              <a:gd name="connsiteX77" fmla="*/ 716757 w 1183704"/>
              <a:gd name="connsiteY77" fmla="*/ 1285875 h 1548566"/>
              <a:gd name="connsiteX78" fmla="*/ 742950 w 1183704"/>
              <a:gd name="connsiteY78" fmla="*/ 1283493 h 1548566"/>
              <a:gd name="connsiteX79" fmla="*/ 740569 w 1183704"/>
              <a:gd name="connsiteY79" fmla="*/ 1304925 h 1548566"/>
              <a:gd name="connsiteX80" fmla="*/ 773907 w 1183704"/>
              <a:gd name="connsiteY80" fmla="*/ 1300162 h 1548566"/>
              <a:gd name="connsiteX81" fmla="*/ 766763 w 1183704"/>
              <a:gd name="connsiteY81" fmla="*/ 1333500 h 1548566"/>
              <a:gd name="connsiteX82" fmla="*/ 826294 w 1183704"/>
              <a:gd name="connsiteY82" fmla="*/ 1326356 h 1548566"/>
              <a:gd name="connsiteX83" fmla="*/ 831057 w 1183704"/>
              <a:gd name="connsiteY83" fmla="*/ 1357312 h 1548566"/>
              <a:gd name="connsiteX84" fmla="*/ 862013 w 1183704"/>
              <a:gd name="connsiteY84" fmla="*/ 1357312 h 1548566"/>
              <a:gd name="connsiteX85" fmla="*/ 862013 w 1183704"/>
              <a:gd name="connsiteY85" fmla="*/ 1357312 h 1548566"/>
              <a:gd name="connsiteX86" fmla="*/ 873919 w 1183704"/>
              <a:gd name="connsiteY86" fmla="*/ 1376362 h 1548566"/>
              <a:gd name="connsiteX87" fmla="*/ 871538 w 1183704"/>
              <a:gd name="connsiteY87" fmla="*/ 1390650 h 1548566"/>
              <a:gd name="connsiteX88" fmla="*/ 907257 w 1183704"/>
              <a:gd name="connsiteY88" fmla="*/ 1385887 h 1548566"/>
              <a:gd name="connsiteX89" fmla="*/ 909638 w 1183704"/>
              <a:gd name="connsiteY89" fmla="*/ 1402556 h 1548566"/>
              <a:gd name="connsiteX90" fmla="*/ 954882 w 1183704"/>
              <a:gd name="connsiteY90" fmla="*/ 1404937 h 1548566"/>
              <a:gd name="connsiteX91" fmla="*/ 952500 w 1183704"/>
              <a:gd name="connsiteY91" fmla="*/ 1419225 h 1548566"/>
              <a:gd name="connsiteX92" fmla="*/ 1012032 w 1183704"/>
              <a:gd name="connsiteY92" fmla="*/ 1419225 h 1548566"/>
              <a:gd name="connsiteX93" fmla="*/ 1019175 w 1183704"/>
              <a:gd name="connsiteY93" fmla="*/ 1426368 h 1548566"/>
              <a:gd name="connsiteX94" fmla="*/ 1050132 w 1183704"/>
              <a:gd name="connsiteY94" fmla="*/ 1426368 h 1548566"/>
              <a:gd name="connsiteX95" fmla="*/ 1050132 w 1183704"/>
              <a:gd name="connsiteY95" fmla="*/ 1464468 h 1548566"/>
              <a:gd name="connsiteX96" fmla="*/ 1095375 w 1183704"/>
              <a:gd name="connsiteY96" fmla="*/ 1471612 h 1548566"/>
              <a:gd name="connsiteX97" fmla="*/ 1090613 w 1183704"/>
              <a:gd name="connsiteY97" fmla="*/ 1481137 h 1548566"/>
              <a:gd name="connsiteX98" fmla="*/ 1109663 w 1183704"/>
              <a:gd name="connsiteY98" fmla="*/ 1483518 h 1548566"/>
              <a:gd name="connsiteX99" fmla="*/ 1107282 w 1183704"/>
              <a:gd name="connsiteY99" fmla="*/ 1504950 h 1548566"/>
              <a:gd name="connsiteX100" fmla="*/ 1152525 w 1183704"/>
              <a:gd name="connsiteY100" fmla="*/ 1495425 h 1548566"/>
              <a:gd name="connsiteX101" fmla="*/ 1152525 w 1183704"/>
              <a:gd name="connsiteY101" fmla="*/ 1514475 h 1548566"/>
              <a:gd name="connsiteX102" fmla="*/ 1166813 w 1183704"/>
              <a:gd name="connsiteY102" fmla="*/ 1514475 h 1548566"/>
              <a:gd name="connsiteX103" fmla="*/ 1165323 w 1183704"/>
              <a:gd name="connsiteY103" fmla="*/ 1546590 h 1548566"/>
              <a:gd name="connsiteX104" fmla="*/ 1182437 w 1183704"/>
              <a:gd name="connsiteY104" fmla="*/ 1544144 h 1548566"/>
              <a:gd name="connsiteX105" fmla="*/ 1182437 w 1183704"/>
              <a:gd name="connsiteY105" fmla="*/ 1541699 h 1548566"/>
              <a:gd name="connsiteX0" fmla="*/ 0 w 1184902"/>
              <a:gd name="connsiteY0" fmla="*/ 0 h 1571044"/>
              <a:gd name="connsiteX1" fmla="*/ 4763 w 1184902"/>
              <a:gd name="connsiteY1" fmla="*/ 52387 h 1571044"/>
              <a:gd name="connsiteX2" fmla="*/ 16669 w 1184902"/>
              <a:gd name="connsiteY2" fmla="*/ 47625 h 1571044"/>
              <a:gd name="connsiteX3" fmla="*/ 16669 w 1184902"/>
              <a:gd name="connsiteY3" fmla="*/ 85725 h 1571044"/>
              <a:gd name="connsiteX4" fmla="*/ 30957 w 1184902"/>
              <a:gd name="connsiteY4" fmla="*/ 83343 h 1571044"/>
              <a:gd name="connsiteX5" fmla="*/ 28575 w 1184902"/>
              <a:gd name="connsiteY5" fmla="*/ 116681 h 1571044"/>
              <a:gd name="connsiteX6" fmla="*/ 54769 w 1184902"/>
              <a:gd name="connsiteY6" fmla="*/ 111918 h 1571044"/>
              <a:gd name="connsiteX7" fmla="*/ 54769 w 1184902"/>
              <a:gd name="connsiteY7" fmla="*/ 159543 h 1571044"/>
              <a:gd name="connsiteX8" fmla="*/ 54769 w 1184902"/>
              <a:gd name="connsiteY8" fmla="*/ 159543 h 1571044"/>
              <a:gd name="connsiteX9" fmla="*/ 54769 w 1184902"/>
              <a:gd name="connsiteY9" fmla="*/ 159543 h 1571044"/>
              <a:gd name="connsiteX10" fmla="*/ 69057 w 1184902"/>
              <a:gd name="connsiteY10" fmla="*/ 190500 h 1571044"/>
              <a:gd name="connsiteX11" fmla="*/ 78582 w 1184902"/>
              <a:gd name="connsiteY11" fmla="*/ 190500 h 1571044"/>
              <a:gd name="connsiteX12" fmla="*/ 76200 w 1184902"/>
              <a:gd name="connsiteY12" fmla="*/ 216693 h 1571044"/>
              <a:gd name="connsiteX13" fmla="*/ 107157 w 1184902"/>
              <a:gd name="connsiteY13" fmla="*/ 216693 h 1571044"/>
              <a:gd name="connsiteX14" fmla="*/ 104775 w 1184902"/>
              <a:gd name="connsiteY14" fmla="*/ 302418 h 1571044"/>
              <a:gd name="connsiteX15" fmla="*/ 128588 w 1184902"/>
              <a:gd name="connsiteY15" fmla="*/ 307181 h 1571044"/>
              <a:gd name="connsiteX16" fmla="*/ 126207 w 1184902"/>
              <a:gd name="connsiteY16" fmla="*/ 345281 h 1571044"/>
              <a:gd name="connsiteX17" fmla="*/ 152400 w 1184902"/>
              <a:gd name="connsiteY17" fmla="*/ 395287 h 1571044"/>
              <a:gd name="connsiteX18" fmla="*/ 157163 w 1184902"/>
              <a:gd name="connsiteY18" fmla="*/ 426243 h 1571044"/>
              <a:gd name="connsiteX19" fmla="*/ 192882 w 1184902"/>
              <a:gd name="connsiteY19" fmla="*/ 435768 h 1571044"/>
              <a:gd name="connsiteX20" fmla="*/ 209550 w 1184902"/>
              <a:gd name="connsiteY20" fmla="*/ 495300 h 1571044"/>
              <a:gd name="connsiteX21" fmla="*/ 226219 w 1184902"/>
              <a:gd name="connsiteY21" fmla="*/ 509587 h 1571044"/>
              <a:gd name="connsiteX22" fmla="*/ 221457 w 1184902"/>
              <a:gd name="connsiteY22" fmla="*/ 554831 h 1571044"/>
              <a:gd name="connsiteX23" fmla="*/ 228600 w 1184902"/>
              <a:gd name="connsiteY23" fmla="*/ 554831 h 1571044"/>
              <a:gd name="connsiteX24" fmla="*/ 230982 w 1184902"/>
              <a:gd name="connsiteY24" fmla="*/ 595312 h 1571044"/>
              <a:gd name="connsiteX25" fmla="*/ 242888 w 1184902"/>
              <a:gd name="connsiteY25" fmla="*/ 595312 h 1571044"/>
              <a:gd name="connsiteX26" fmla="*/ 240507 w 1184902"/>
              <a:gd name="connsiteY26" fmla="*/ 642937 h 1571044"/>
              <a:gd name="connsiteX27" fmla="*/ 266700 w 1184902"/>
              <a:gd name="connsiteY27" fmla="*/ 642937 h 1571044"/>
              <a:gd name="connsiteX28" fmla="*/ 266700 w 1184902"/>
              <a:gd name="connsiteY28" fmla="*/ 657225 h 1571044"/>
              <a:gd name="connsiteX29" fmla="*/ 269082 w 1184902"/>
              <a:gd name="connsiteY29" fmla="*/ 681037 h 1571044"/>
              <a:gd name="connsiteX30" fmla="*/ 278607 w 1184902"/>
              <a:gd name="connsiteY30" fmla="*/ 681037 h 1571044"/>
              <a:gd name="connsiteX31" fmla="*/ 273844 w 1184902"/>
              <a:gd name="connsiteY31" fmla="*/ 714375 h 1571044"/>
              <a:gd name="connsiteX32" fmla="*/ 297657 w 1184902"/>
              <a:gd name="connsiteY32" fmla="*/ 711993 h 1571044"/>
              <a:gd name="connsiteX33" fmla="*/ 300038 w 1184902"/>
              <a:gd name="connsiteY33" fmla="*/ 728662 h 1571044"/>
              <a:gd name="connsiteX34" fmla="*/ 319088 w 1184902"/>
              <a:gd name="connsiteY34" fmla="*/ 726281 h 1571044"/>
              <a:gd name="connsiteX35" fmla="*/ 319088 w 1184902"/>
              <a:gd name="connsiteY35" fmla="*/ 759618 h 1571044"/>
              <a:gd name="connsiteX36" fmla="*/ 330994 w 1184902"/>
              <a:gd name="connsiteY36" fmla="*/ 757237 h 1571044"/>
              <a:gd name="connsiteX37" fmla="*/ 333375 w 1184902"/>
              <a:gd name="connsiteY37" fmla="*/ 807243 h 1571044"/>
              <a:gd name="connsiteX38" fmla="*/ 333375 w 1184902"/>
              <a:gd name="connsiteY38" fmla="*/ 807243 h 1571044"/>
              <a:gd name="connsiteX39" fmla="*/ 347663 w 1184902"/>
              <a:gd name="connsiteY39" fmla="*/ 823912 h 1571044"/>
              <a:gd name="connsiteX40" fmla="*/ 364332 w 1184902"/>
              <a:gd name="connsiteY40" fmla="*/ 816768 h 1571044"/>
              <a:gd name="connsiteX41" fmla="*/ 364332 w 1184902"/>
              <a:gd name="connsiteY41" fmla="*/ 840581 h 1571044"/>
              <a:gd name="connsiteX42" fmla="*/ 371475 w 1184902"/>
              <a:gd name="connsiteY42" fmla="*/ 845343 h 1571044"/>
              <a:gd name="connsiteX43" fmla="*/ 366713 w 1184902"/>
              <a:gd name="connsiteY43" fmla="*/ 864393 h 1571044"/>
              <a:gd name="connsiteX44" fmla="*/ 385763 w 1184902"/>
              <a:gd name="connsiteY44" fmla="*/ 859631 h 1571044"/>
              <a:gd name="connsiteX45" fmla="*/ 383382 w 1184902"/>
              <a:gd name="connsiteY45" fmla="*/ 883443 h 1571044"/>
              <a:gd name="connsiteX46" fmla="*/ 407194 w 1184902"/>
              <a:gd name="connsiteY46" fmla="*/ 881062 h 1571044"/>
              <a:gd name="connsiteX47" fmla="*/ 402432 w 1184902"/>
              <a:gd name="connsiteY47" fmla="*/ 919162 h 1571044"/>
              <a:gd name="connsiteX48" fmla="*/ 423863 w 1184902"/>
              <a:gd name="connsiteY48" fmla="*/ 973931 h 1571044"/>
              <a:gd name="connsiteX49" fmla="*/ 435769 w 1184902"/>
              <a:gd name="connsiteY49" fmla="*/ 973931 h 1571044"/>
              <a:gd name="connsiteX50" fmla="*/ 428625 w 1184902"/>
              <a:gd name="connsiteY50" fmla="*/ 1000125 h 1571044"/>
              <a:gd name="connsiteX51" fmla="*/ 442913 w 1184902"/>
              <a:gd name="connsiteY51" fmla="*/ 997743 h 1571044"/>
              <a:gd name="connsiteX52" fmla="*/ 433388 w 1184902"/>
              <a:gd name="connsiteY52" fmla="*/ 1021556 h 1571044"/>
              <a:gd name="connsiteX53" fmla="*/ 452438 w 1184902"/>
              <a:gd name="connsiteY53" fmla="*/ 1019175 h 1571044"/>
              <a:gd name="connsiteX54" fmla="*/ 447675 w 1184902"/>
              <a:gd name="connsiteY54" fmla="*/ 1042987 h 1571044"/>
              <a:gd name="connsiteX55" fmla="*/ 464344 w 1184902"/>
              <a:gd name="connsiteY55" fmla="*/ 1038225 h 1571044"/>
              <a:gd name="connsiteX56" fmla="*/ 476250 w 1184902"/>
              <a:gd name="connsiteY56" fmla="*/ 1064418 h 1571044"/>
              <a:gd name="connsiteX57" fmla="*/ 490538 w 1184902"/>
              <a:gd name="connsiteY57" fmla="*/ 1064418 h 1571044"/>
              <a:gd name="connsiteX58" fmla="*/ 514350 w 1184902"/>
              <a:gd name="connsiteY58" fmla="*/ 1104900 h 1571044"/>
              <a:gd name="connsiteX59" fmla="*/ 511969 w 1184902"/>
              <a:gd name="connsiteY59" fmla="*/ 1119187 h 1571044"/>
              <a:gd name="connsiteX60" fmla="*/ 531019 w 1184902"/>
              <a:gd name="connsiteY60" fmla="*/ 1119187 h 1571044"/>
              <a:gd name="connsiteX61" fmla="*/ 526257 w 1184902"/>
              <a:gd name="connsiteY61" fmla="*/ 1133475 h 1571044"/>
              <a:gd name="connsiteX62" fmla="*/ 545307 w 1184902"/>
              <a:gd name="connsiteY62" fmla="*/ 1128712 h 1571044"/>
              <a:gd name="connsiteX63" fmla="*/ 542925 w 1184902"/>
              <a:gd name="connsiteY63" fmla="*/ 1154906 h 1571044"/>
              <a:gd name="connsiteX64" fmla="*/ 557213 w 1184902"/>
              <a:gd name="connsiteY64" fmla="*/ 1152525 h 1571044"/>
              <a:gd name="connsiteX65" fmla="*/ 552450 w 1184902"/>
              <a:gd name="connsiteY65" fmla="*/ 1169193 h 1571044"/>
              <a:gd name="connsiteX66" fmla="*/ 581025 w 1184902"/>
              <a:gd name="connsiteY66" fmla="*/ 1164431 h 1571044"/>
              <a:gd name="connsiteX67" fmla="*/ 578644 w 1184902"/>
              <a:gd name="connsiteY67" fmla="*/ 1183481 h 1571044"/>
              <a:gd name="connsiteX68" fmla="*/ 595313 w 1184902"/>
              <a:gd name="connsiteY68" fmla="*/ 1181100 h 1571044"/>
              <a:gd name="connsiteX69" fmla="*/ 592932 w 1184902"/>
              <a:gd name="connsiteY69" fmla="*/ 1195387 h 1571044"/>
              <a:gd name="connsiteX70" fmla="*/ 635794 w 1184902"/>
              <a:gd name="connsiteY70" fmla="*/ 1195387 h 1571044"/>
              <a:gd name="connsiteX71" fmla="*/ 631032 w 1184902"/>
              <a:gd name="connsiteY71" fmla="*/ 1214437 h 1571044"/>
              <a:gd name="connsiteX72" fmla="*/ 669132 w 1184902"/>
              <a:gd name="connsiteY72" fmla="*/ 1212056 h 1571044"/>
              <a:gd name="connsiteX73" fmla="*/ 666750 w 1184902"/>
              <a:gd name="connsiteY73" fmla="*/ 1252537 h 1571044"/>
              <a:gd name="connsiteX74" fmla="*/ 695325 w 1184902"/>
              <a:gd name="connsiteY74" fmla="*/ 1257300 h 1571044"/>
              <a:gd name="connsiteX75" fmla="*/ 695325 w 1184902"/>
              <a:gd name="connsiteY75" fmla="*/ 1271587 h 1571044"/>
              <a:gd name="connsiteX76" fmla="*/ 716757 w 1184902"/>
              <a:gd name="connsiteY76" fmla="*/ 1269206 h 1571044"/>
              <a:gd name="connsiteX77" fmla="*/ 716757 w 1184902"/>
              <a:gd name="connsiteY77" fmla="*/ 1285875 h 1571044"/>
              <a:gd name="connsiteX78" fmla="*/ 742950 w 1184902"/>
              <a:gd name="connsiteY78" fmla="*/ 1283493 h 1571044"/>
              <a:gd name="connsiteX79" fmla="*/ 740569 w 1184902"/>
              <a:gd name="connsiteY79" fmla="*/ 1304925 h 1571044"/>
              <a:gd name="connsiteX80" fmla="*/ 773907 w 1184902"/>
              <a:gd name="connsiteY80" fmla="*/ 1300162 h 1571044"/>
              <a:gd name="connsiteX81" fmla="*/ 766763 w 1184902"/>
              <a:gd name="connsiteY81" fmla="*/ 1333500 h 1571044"/>
              <a:gd name="connsiteX82" fmla="*/ 826294 w 1184902"/>
              <a:gd name="connsiteY82" fmla="*/ 1326356 h 1571044"/>
              <a:gd name="connsiteX83" fmla="*/ 831057 w 1184902"/>
              <a:gd name="connsiteY83" fmla="*/ 1357312 h 1571044"/>
              <a:gd name="connsiteX84" fmla="*/ 862013 w 1184902"/>
              <a:gd name="connsiteY84" fmla="*/ 1357312 h 1571044"/>
              <a:gd name="connsiteX85" fmla="*/ 862013 w 1184902"/>
              <a:gd name="connsiteY85" fmla="*/ 1357312 h 1571044"/>
              <a:gd name="connsiteX86" fmla="*/ 873919 w 1184902"/>
              <a:gd name="connsiteY86" fmla="*/ 1376362 h 1571044"/>
              <a:gd name="connsiteX87" fmla="*/ 871538 w 1184902"/>
              <a:gd name="connsiteY87" fmla="*/ 1390650 h 1571044"/>
              <a:gd name="connsiteX88" fmla="*/ 907257 w 1184902"/>
              <a:gd name="connsiteY88" fmla="*/ 1385887 h 1571044"/>
              <a:gd name="connsiteX89" fmla="*/ 909638 w 1184902"/>
              <a:gd name="connsiteY89" fmla="*/ 1402556 h 1571044"/>
              <a:gd name="connsiteX90" fmla="*/ 954882 w 1184902"/>
              <a:gd name="connsiteY90" fmla="*/ 1404937 h 1571044"/>
              <a:gd name="connsiteX91" fmla="*/ 952500 w 1184902"/>
              <a:gd name="connsiteY91" fmla="*/ 1419225 h 1571044"/>
              <a:gd name="connsiteX92" fmla="*/ 1012032 w 1184902"/>
              <a:gd name="connsiteY92" fmla="*/ 1419225 h 1571044"/>
              <a:gd name="connsiteX93" fmla="*/ 1019175 w 1184902"/>
              <a:gd name="connsiteY93" fmla="*/ 1426368 h 1571044"/>
              <a:gd name="connsiteX94" fmla="*/ 1050132 w 1184902"/>
              <a:gd name="connsiteY94" fmla="*/ 1426368 h 1571044"/>
              <a:gd name="connsiteX95" fmla="*/ 1050132 w 1184902"/>
              <a:gd name="connsiteY95" fmla="*/ 1464468 h 1571044"/>
              <a:gd name="connsiteX96" fmla="*/ 1095375 w 1184902"/>
              <a:gd name="connsiteY96" fmla="*/ 1471612 h 1571044"/>
              <a:gd name="connsiteX97" fmla="*/ 1090613 w 1184902"/>
              <a:gd name="connsiteY97" fmla="*/ 1481137 h 1571044"/>
              <a:gd name="connsiteX98" fmla="*/ 1109663 w 1184902"/>
              <a:gd name="connsiteY98" fmla="*/ 1483518 h 1571044"/>
              <a:gd name="connsiteX99" fmla="*/ 1107282 w 1184902"/>
              <a:gd name="connsiteY99" fmla="*/ 1504950 h 1571044"/>
              <a:gd name="connsiteX100" fmla="*/ 1152525 w 1184902"/>
              <a:gd name="connsiteY100" fmla="*/ 1495425 h 1571044"/>
              <a:gd name="connsiteX101" fmla="*/ 1152525 w 1184902"/>
              <a:gd name="connsiteY101" fmla="*/ 1514475 h 1571044"/>
              <a:gd name="connsiteX102" fmla="*/ 1166813 w 1184902"/>
              <a:gd name="connsiteY102" fmla="*/ 1514475 h 1571044"/>
              <a:gd name="connsiteX103" fmla="*/ 1165323 w 1184902"/>
              <a:gd name="connsiteY103" fmla="*/ 1546590 h 1571044"/>
              <a:gd name="connsiteX104" fmla="*/ 1182437 w 1184902"/>
              <a:gd name="connsiteY104" fmla="*/ 1544144 h 1571044"/>
              <a:gd name="connsiteX105" fmla="*/ 1184882 w 1184902"/>
              <a:gd name="connsiteY105" fmla="*/ 1571038 h 1571044"/>
              <a:gd name="connsiteX0" fmla="*/ 0 w 1184902"/>
              <a:gd name="connsiteY0" fmla="*/ 0 h 1573030"/>
              <a:gd name="connsiteX1" fmla="*/ 4763 w 1184902"/>
              <a:gd name="connsiteY1" fmla="*/ 52387 h 1573030"/>
              <a:gd name="connsiteX2" fmla="*/ 16669 w 1184902"/>
              <a:gd name="connsiteY2" fmla="*/ 47625 h 1573030"/>
              <a:gd name="connsiteX3" fmla="*/ 16669 w 1184902"/>
              <a:gd name="connsiteY3" fmla="*/ 85725 h 1573030"/>
              <a:gd name="connsiteX4" fmla="*/ 30957 w 1184902"/>
              <a:gd name="connsiteY4" fmla="*/ 83343 h 1573030"/>
              <a:gd name="connsiteX5" fmla="*/ 28575 w 1184902"/>
              <a:gd name="connsiteY5" fmla="*/ 116681 h 1573030"/>
              <a:gd name="connsiteX6" fmla="*/ 54769 w 1184902"/>
              <a:gd name="connsiteY6" fmla="*/ 111918 h 1573030"/>
              <a:gd name="connsiteX7" fmla="*/ 54769 w 1184902"/>
              <a:gd name="connsiteY7" fmla="*/ 159543 h 1573030"/>
              <a:gd name="connsiteX8" fmla="*/ 54769 w 1184902"/>
              <a:gd name="connsiteY8" fmla="*/ 159543 h 1573030"/>
              <a:gd name="connsiteX9" fmla="*/ 54769 w 1184902"/>
              <a:gd name="connsiteY9" fmla="*/ 159543 h 1573030"/>
              <a:gd name="connsiteX10" fmla="*/ 69057 w 1184902"/>
              <a:gd name="connsiteY10" fmla="*/ 190500 h 1573030"/>
              <a:gd name="connsiteX11" fmla="*/ 78582 w 1184902"/>
              <a:gd name="connsiteY11" fmla="*/ 190500 h 1573030"/>
              <a:gd name="connsiteX12" fmla="*/ 76200 w 1184902"/>
              <a:gd name="connsiteY12" fmla="*/ 216693 h 1573030"/>
              <a:gd name="connsiteX13" fmla="*/ 107157 w 1184902"/>
              <a:gd name="connsiteY13" fmla="*/ 216693 h 1573030"/>
              <a:gd name="connsiteX14" fmla="*/ 104775 w 1184902"/>
              <a:gd name="connsiteY14" fmla="*/ 302418 h 1573030"/>
              <a:gd name="connsiteX15" fmla="*/ 128588 w 1184902"/>
              <a:gd name="connsiteY15" fmla="*/ 307181 h 1573030"/>
              <a:gd name="connsiteX16" fmla="*/ 126207 w 1184902"/>
              <a:gd name="connsiteY16" fmla="*/ 345281 h 1573030"/>
              <a:gd name="connsiteX17" fmla="*/ 152400 w 1184902"/>
              <a:gd name="connsiteY17" fmla="*/ 395287 h 1573030"/>
              <a:gd name="connsiteX18" fmla="*/ 157163 w 1184902"/>
              <a:gd name="connsiteY18" fmla="*/ 426243 h 1573030"/>
              <a:gd name="connsiteX19" fmla="*/ 192882 w 1184902"/>
              <a:gd name="connsiteY19" fmla="*/ 435768 h 1573030"/>
              <a:gd name="connsiteX20" fmla="*/ 209550 w 1184902"/>
              <a:gd name="connsiteY20" fmla="*/ 495300 h 1573030"/>
              <a:gd name="connsiteX21" fmla="*/ 226219 w 1184902"/>
              <a:gd name="connsiteY21" fmla="*/ 509587 h 1573030"/>
              <a:gd name="connsiteX22" fmla="*/ 221457 w 1184902"/>
              <a:gd name="connsiteY22" fmla="*/ 554831 h 1573030"/>
              <a:gd name="connsiteX23" fmla="*/ 228600 w 1184902"/>
              <a:gd name="connsiteY23" fmla="*/ 554831 h 1573030"/>
              <a:gd name="connsiteX24" fmla="*/ 230982 w 1184902"/>
              <a:gd name="connsiteY24" fmla="*/ 595312 h 1573030"/>
              <a:gd name="connsiteX25" fmla="*/ 242888 w 1184902"/>
              <a:gd name="connsiteY25" fmla="*/ 595312 h 1573030"/>
              <a:gd name="connsiteX26" fmla="*/ 240507 w 1184902"/>
              <a:gd name="connsiteY26" fmla="*/ 642937 h 1573030"/>
              <a:gd name="connsiteX27" fmla="*/ 266700 w 1184902"/>
              <a:gd name="connsiteY27" fmla="*/ 642937 h 1573030"/>
              <a:gd name="connsiteX28" fmla="*/ 266700 w 1184902"/>
              <a:gd name="connsiteY28" fmla="*/ 657225 h 1573030"/>
              <a:gd name="connsiteX29" fmla="*/ 269082 w 1184902"/>
              <a:gd name="connsiteY29" fmla="*/ 681037 h 1573030"/>
              <a:gd name="connsiteX30" fmla="*/ 278607 w 1184902"/>
              <a:gd name="connsiteY30" fmla="*/ 681037 h 1573030"/>
              <a:gd name="connsiteX31" fmla="*/ 273844 w 1184902"/>
              <a:gd name="connsiteY31" fmla="*/ 714375 h 1573030"/>
              <a:gd name="connsiteX32" fmla="*/ 297657 w 1184902"/>
              <a:gd name="connsiteY32" fmla="*/ 711993 h 1573030"/>
              <a:gd name="connsiteX33" fmla="*/ 300038 w 1184902"/>
              <a:gd name="connsiteY33" fmla="*/ 728662 h 1573030"/>
              <a:gd name="connsiteX34" fmla="*/ 319088 w 1184902"/>
              <a:gd name="connsiteY34" fmla="*/ 726281 h 1573030"/>
              <a:gd name="connsiteX35" fmla="*/ 319088 w 1184902"/>
              <a:gd name="connsiteY35" fmla="*/ 759618 h 1573030"/>
              <a:gd name="connsiteX36" fmla="*/ 330994 w 1184902"/>
              <a:gd name="connsiteY36" fmla="*/ 757237 h 1573030"/>
              <a:gd name="connsiteX37" fmla="*/ 333375 w 1184902"/>
              <a:gd name="connsiteY37" fmla="*/ 807243 h 1573030"/>
              <a:gd name="connsiteX38" fmla="*/ 333375 w 1184902"/>
              <a:gd name="connsiteY38" fmla="*/ 807243 h 1573030"/>
              <a:gd name="connsiteX39" fmla="*/ 347663 w 1184902"/>
              <a:gd name="connsiteY39" fmla="*/ 823912 h 1573030"/>
              <a:gd name="connsiteX40" fmla="*/ 364332 w 1184902"/>
              <a:gd name="connsiteY40" fmla="*/ 816768 h 1573030"/>
              <a:gd name="connsiteX41" fmla="*/ 364332 w 1184902"/>
              <a:gd name="connsiteY41" fmla="*/ 840581 h 1573030"/>
              <a:gd name="connsiteX42" fmla="*/ 371475 w 1184902"/>
              <a:gd name="connsiteY42" fmla="*/ 845343 h 1573030"/>
              <a:gd name="connsiteX43" fmla="*/ 366713 w 1184902"/>
              <a:gd name="connsiteY43" fmla="*/ 864393 h 1573030"/>
              <a:gd name="connsiteX44" fmla="*/ 385763 w 1184902"/>
              <a:gd name="connsiteY44" fmla="*/ 859631 h 1573030"/>
              <a:gd name="connsiteX45" fmla="*/ 383382 w 1184902"/>
              <a:gd name="connsiteY45" fmla="*/ 883443 h 1573030"/>
              <a:gd name="connsiteX46" fmla="*/ 407194 w 1184902"/>
              <a:gd name="connsiteY46" fmla="*/ 881062 h 1573030"/>
              <a:gd name="connsiteX47" fmla="*/ 402432 w 1184902"/>
              <a:gd name="connsiteY47" fmla="*/ 919162 h 1573030"/>
              <a:gd name="connsiteX48" fmla="*/ 423863 w 1184902"/>
              <a:gd name="connsiteY48" fmla="*/ 973931 h 1573030"/>
              <a:gd name="connsiteX49" fmla="*/ 435769 w 1184902"/>
              <a:gd name="connsiteY49" fmla="*/ 973931 h 1573030"/>
              <a:gd name="connsiteX50" fmla="*/ 428625 w 1184902"/>
              <a:gd name="connsiteY50" fmla="*/ 1000125 h 1573030"/>
              <a:gd name="connsiteX51" fmla="*/ 442913 w 1184902"/>
              <a:gd name="connsiteY51" fmla="*/ 997743 h 1573030"/>
              <a:gd name="connsiteX52" fmla="*/ 433388 w 1184902"/>
              <a:gd name="connsiteY52" fmla="*/ 1021556 h 1573030"/>
              <a:gd name="connsiteX53" fmla="*/ 452438 w 1184902"/>
              <a:gd name="connsiteY53" fmla="*/ 1019175 h 1573030"/>
              <a:gd name="connsiteX54" fmla="*/ 447675 w 1184902"/>
              <a:gd name="connsiteY54" fmla="*/ 1042987 h 1573030"/>
              <a:gd name="connsiteX55" fmla="*/ 464344 w 1184902"/>
              <a:gd name="connsiteY55" fmla="*/ 1038225 h 1573030"/>
              <a:gd name="connsiteX56" fmla="*/ 476250 w 1184902"/>
              <a:gd name="connsiteY56" fmla="*/ 1064418 h 1573030"/>
              <a:gd name="connsiteX57" fmla="*/ 490538 w 1184902"/>
              <a:gd name="connsiteY57" fmla="*/ 1064418 h 1573030"/>
              <a:gd name="connsiteX58" fmla="*/ 514350 w 1184902"/>
              <a:gd name="connsiteY58" fmla="*/ 1104900 h 1573030"/>
              <a:gd name="connsiteX59" fmla="*/ 511969 w 1184902"/>
              <a:gd name="connsiteY59" fmla="*/ 1119187 h 1573030"/>
              <a:gd name="connsiteX60" fmla="*/ 531019 w 1184902"/>
              <a:gd name="connsiteY60" fmla="*/ 1119187 h 1573030"/>
              <a:gd name="connsiteX61" fmla="*/ 526257 w 1184902"/>
              <a:gd name="connsiteY61" fmla="*/ 1133475 h 1573030"/>
              <a:gd name="connsiteX62" fmla="*/ 545307 w 1184902"/>
              <a:gd name="connsiteY62" fmla="*/ 1128712 h 1573030"/>
              <a:gd name="connsiteX63" fmla="*/ 542925 w 1184902"/>
              <a:gd name="connsiteY63" fmla="*/ 1154906 h 1573030"/>
              <a:gd name="connsiteX64" fmla="*/ 557213 w 1184902"/>
              <a:gd name="connsiteY64" fmla="*/ 1152525 h 1573030"/>
              <a:gd name="connsiteX65" fmla="*/ 552450 w 1184902"/>
              <a:gd name="connsiteY65" fmla="*/ 1169193 h 1573030"/>
              <a:gd name="connsiteX66" fmla="*/ 581025 w 1184902"/>
              <a:gd name="connsiteY66" fmla="*/ 1164431 h 1573030"/>
              <a:gd name="connsiteX67" fmla="*/ 578644 w 1184902"/>
              <a:gd name="connsiteY67" fmla="*/ 1183481 h 1573030"/>
              <a:gd name="connsiteX68" fmla="*/ 595313 w 1184902"/>
              <a:gd name="connsiteY68" fmla="*/ 1181100 h 1573030"/>
              <a:gd name="connsiteX69" fmla="*/ 592932 w 1184902"/>
              <a:gd name="connsiteY69" fmla="*/ 1195387 h 1573030"/>
              <a:gd name="connsiteX70" fmla="*/ 635794 w 1184902"/>
              <a:gd name="connsiteY70" fmla="*/ 1195387 h 1573030"/>
              <a:gd name="connsiteX71" fmla="*/ 631032 w 1184902"/>
              <a:gd name="connsiteY71" fmla="*/ 1214437 h 1573030"/>
              <a:gd name="connsiteX72" fmla="*/ 669132 w 1184902"/>
              <a:gd name="connsiteY72" fmla="*/ 1212056 h 1573030"/>
              <a:gd name="connsiteX73" fmla="*/ 666750 w 1184902"/>
              <a:gd name="connsiteY73" fmla="*/ 1252537 h 1573030"/>
              <a:gd name="connsiteX74" fmla="*/ 695325 w 1184902"/>
              <a:gd name="connsiteY74" fmla="*/ 1257300 h 1573030"/>
              <a:gd name="connsiteX75" fmla="*/ 695325 w 1184902"/>
              <a:gd name="connsiteY75" fmla="*/ 1271587 h 1573030"/>
              <a:gd name="connsiteX76" fmla="*/ 716757 w 1184902"/>
              <a:gd name="connsiteY76" fmla="*/ 1269206 h 1573030"/>
              <a:gd name="connsiteX77" fmla="*/ 716757 w 1184902"/>
              <a:gd name="connsiteY77" fmla="*/ 1285875 h 1573030"/>
              <a:gd name="connsiteX78" fmla="*/ 742950 w 1184902"/>
              <a:gd name="connsiteY78" fmla="*/ 1283493 h 1573030"/>
              <a:gd name="connsiteX79" fmla="*/ 740569 w 1184902"/>
              <a:gd name="connsiteY79" fmla="*/ 1304925 h 1573030"/>
              <a:gd name="connsiteX80" fmla="*/ 773907 w 1184902"/>
              <a:gd name="connsiteY80" fmla="*/ 1300162 h 1573030"/>
              <a:gd name="connsiteX81" fmla="*/ 766763 w 1184902"/>
              <a:gd name="connsiteY81" fmla="*/ 1333500 h 1573030"/>
              <a:gd name="connsiteX82" fmla="*/ 826294 w 1184902"/>
              <a:gd name="connsiteY82" fmla="*/ 1326356 h 1573030"/>
              <a:gd name="connsiteX83" fmla="*/ 831057 w 1184902"/>
              <a:gd name="connsiteY83" fmla="*/ 1357312 h 1573030"/>
              <a:gd name="connsiteX84" fmla="*/ 862013 w 1184902"/>
              <a:gd name="connsiteY84" fmla="*/ 1357312 h 1573030"/>
              <a:gd name="connsiteX85" fmla="*/ 862013 w 1184902"/>
              <a:gd name="connsiteY85" fmla="*/ 1357312 h 1573030"/>
              <a:gd name="connsiteX86" fmla="*/ 873919 w 1184902"/>
              <a:gd name="connsiteY86" fmla="*/ 1376362 h 1573030"/>
              <a:gd name="connsiteX87" fmla="*/ 871538 w 1184902"/>
              <a:gd name="connsiteY87" fmla="*/ 1390650 h 1573030"/>
              <a:gd name="connsiteX88" fmla="*/ 907257 w 1184902"/>
              <a:gd name="connsiteY88" fmla="*/ 1385887 h 1573030"/>
              <a:gd name="connsiteX89" fmla="*/ 909638 w 1184902"/>
              <a:gd name="connsiteY89" fmla="*/ 1402556 h 1573030"/>
              <a:gd name="connsiteX90" fmla="*/ 954882 w 1184902"/>
              <a:gd name="connsiteY90" fmla="*/ 1404937 h 1573030"/>
              <a:gd name="connsiteX91" fmla="*/ 952500 w 1184902"/>
              <a:gd name="connsiteY91" fmla="*/ 1419225 h 1573030"/>
              <a:gd name="connsiteX92" fmla="*/ 1012032 w 1184902"/>
              <a:gd name="connsiteY92" fmla="*/ 1419225 h 1573030"/>
              <a:gd name="connsiteX93" fmla="*/ 1019175 w 1184902"/>
              <a:gd name="connsiteY93" fmla="*/ 1426368 h 1573030"/>
              <a:gd name="connsiteX94" fmla="*/ 1050132 w 1184902"/>
              <a:gd name="connsiteY94" fmla="*/ 1426368 h 1573030"/>
              <a:gd name="connsiteX95" fmla="*/ 1050132 w 1184902"/>
              <a:gd name="connsiteY95" fmla="*/ 1464468 h 1573030"/>
              <a:gd name="connsiteX96" fmla="*/ 1095375 w 1184902"/>
              <a:gd name="connsiteY96" fmla="*/ 1471612 h 1573030"/>
              <a:gd name="connsiteX97" fmla="*/ 1090613 w 1184902"/>
              <a:gd name="connsiteY97" fmla="*/ 1481137 h 1573030"/>
              <a:gd name="connsiteX98" fmla="*/ 1109663 w 1184902"/>
              <a:gd name="connsiteY98" fmla="*/ 1483518 h 1573030"/>
              <a:gd name="connsiteX99" fmla="*/ 1107282 w 1184902"/>
              <a:gd name="connsiteY99" fmla="*/ 1504950 h 1573030"/>
              <a:gd name="connsiteX100" fmla="*/ 1152525 w 1184902"/>
              <a:gd name="connsiteY100" fmla="*/ 1495425 h 1573030"/>
              <a:gd name="connsiteX101" fmla="*/ 1152525 w 1184902"/>
              <a:gd name="connsiteY101" fmla="*/ 1514475 h 1573030"/>
              <a:gd name="connsiteX102" fmla="*/ 1166813 w 1184902"/>
              <a:gd name="connsiteY102" fmla="*/ 1514475 h 1573030"/>
              <a:gd name="connsiteX103" fmla="*/ 1165323 w 1184902"/>
              <a:gd name="connsiteY103" fmla="*/ 1546590 h 1573030"/>
              <a:gd name="connsiteX104" fmla="*/ 1182437 w 1184902"/>
              <a:gd name="connsiteY104" fmla="*/ 1544144 h 1573030"/>
              <a:gd name="connsiteX105" fmla="*/ 1184882 w 1184902"/>
              <a:gd name="connsiteY105" fmla="*/ 1571038 h 1573030"/>
              <a:gd name="connsiteX106" fmla="*/ 1182436 w 1184902"/>
              <a:gd name="connsiteY106" fmla="*/ 1571038 h 1573030"/>
              <a:gd name="connsiteX0" fmla="*/ 0 w 1199563"/>
              <a:gd name="connsiteY0" fmla="*/ 0 h 1573030"/>
              <a:gd name="connsiteX1" fmla="*/ 4763 w 1199563"/>
              <a:gd name="connsiteY1" fmla="*/ 52387 h 1573030"/>
              <a:gd name="connsiteX2" fmla="*/ 16669 w 1199563"/>
              <a:gd name="connsiteY2" fmla="*/ 47625 h 1573030"/>
              <a:gd name="connsiteX3" fmla="*/ 16669 w 1199563"/>
              <a:gd name="connsiteY3" fmla="*/ 85725 h 1573030"/>
              <a:gd name="connsiteX4" fmla="*/ 30957 w 1199563"/>
              <a:gd name="connsiteY4" fmla="*/ 83343 h 1573030"/>
              <a:gd name="connsiteX5" fmla="*/ 28575 w 1199563"/>
              <a:gd name="connsiteY5" fmla="*/ 116681 h 1573030"/>
              <a:gd name="connsiteX6" fmla="*/ 54769 w 1199563"/>
              <a:gd name="connsiteY6" fmla="*/ 111918 h 1573030"/>
              <a:gd name="connsiteX7" fmla="*/ 54769 w 1199563"/>
              <a:gd name="connsiteY7" fmla="*/ 159543 h 1573030"/>
              <a:gd name="connsiteX8" fmla="*/ 54769 w 1199563"/>
              <a:gd name="connsiteY8" fmla="*/ 159543 h 1573030"/>
              <a:gd name="connsiteX9" fmla="*/ 54769 w 1199563"/>
              <a:gd name="connsiteY9" fmla="*/ 159543 h 1573030"/>
              <a:gd name="connsiteX10" fmla="*/ 69057 w 1199563"/>
              <a:gd name="connsiteY10" fmla="*/ 190500 h 1573030"/>
              <a:gd name="connsiteX11" fmla="*/ 78582 w 1199563"/>
              <a:gd name="connsiteY11" fmla="*/ 190500 h 1573030"/>
              <a:gd name="connsiteX12" fmla="*/ 76200 w 1199563"/>
              <a:gd name="connsiteY12" fmla="*/ 216693 h 1573030"/>
              <a:gd name="connsiteX13" fmla="*/ 107157 w 1199563"/>
              <a:gd name="connsiteY13" fmla="*/ 216693 h 1573030"/>
              <a:gd name="connsiteX14" fmla="*/ 104775 w 1199563"/>
              <a:gd name="connsiteY14" fmla="*/ 302418 h 1573030"/>
              <a:gd name="connsiteX15" fmla="*/ 128588 w 1199563"/>
              <a:gd name="connsiteY15" fmla="*/ 307181 h 1573030"/>
              <a:gd name="connsiteX16" fmla="*/ 126207 w 1199563"/>
              <a:gd name="connsiteY16" fmla="*/ 345281 h 1573030"/>
              <a:gd name="connsiteX17" fmla="*/ 152400 w 1199563"/>
              <a:gd name="connsiteY17" fmla="*/ 395287 h 1573030"/>
              <a:gd name="connsiteX18" fmla="*/ 157163 w 1199563"/>
              <a:gd name="connsiteY18" fmla="*/ 426243 h 1573030"/>
              <a:gd name="connsiteX19" fmla="*/ 192882 w 1199563"/>
              <a:gd name="connsiteY19" fmla="*/ 435768 h 1573030"/>
              <a:gd name="connsiteX20" fmla="*/ 209550 w 1199563"/>
              <a:gd name="connsiteY20" fmla="*/ 495300 h 1573030"/>
              <a:gd name="connsiteX21" fmla="*/ 226219 w 1199563"/>
              <a:gd name="connsiteY21" fmla="*/ 509587 h 1573030"/>
              <a:gd name="connsiteX22" fmla="*/ 221457 w 1199563"/>
              <a:gd name="connsiteY22" fmla="*/ 554831 h 1573030"/>
              <a:gd name="connsiteX23" fmla="*/ 228600 w 1199563"/>
              <a:gd name="connsiteY23" fmla="*/ 554831 h 1573030"/>
              <a:gd name="connsiteX24" fmla="*/ 230982 w 1199563"/>
              <a:gd name="connsiteY24" fmla="*/ 595312 h 1573030"/>
              <a:gd name="connsiteX25" fmla="*/ 242888 w 1199563"/>
              <a:gd name="connsiteY25" fmla="*/ 595312 h 1573030"/>
              <a:gd name="connsiteX26" fmla="*/ 240507 w 1199563"/>
              <a:gd name="connsiteY26" fmla="*/ 642937 h 1573030"/>
              <a:gd name="connsiteX27" fmla="*/ 266700 w 1199563"/>
              <a:gd name="connsiteY27" fmla="*/ 642937 h 1573030"/>
              <a:gd name="connsiteX28" fmla="*/ 266700 w 1199563"/>
              <a:gd name="connsiteY28" fmla="*/ 657225 h 1573030"/>
              <a:gd name="connsiteX29" fmla="*/ 269082 w 1199563"/>
              <a:gd name="connsiteY29" fmla="*/ 681037 h 1573030"/>
              <a:gd name="connsiteX30" fmla="*/ 278607 w 1199563"/>
              <a:gd name="connsiteY30" fmla="*/ 681037 h 1573030"/>
              <a:gd name="connsiteX31" fmla="*/ 273844 w 1199563"/>
              <a:gd name="connsiteY31" fmla="*/ 714375 h 1573030"/>
              <a:gd name="connsiteX32" fmla="*/ 297657 w 1199563"/>
              <a:gd name="connsiteY32" fmla="*/ 711993 h 1573030"/>
              <a:gd name="connsiteX33" fmla="*/ 300038 w 1199563"/>
              <a:gd name="connsiteY33" fmla="*/ 728662 h 1573030"/>
              <a:gd name="connsiteX34" fmla="*/ 319088 w 1199563"/>
              <a:gd name="connsiteY34" fmla="*/ 726281 h 1573030"/>
              <a:gd name="connsiteX35" fmla="*/ 319088 w 1199563"/>
              <a:gd name="connsiteY35" fmla="*/ 759618 h 1573030"/>
              <a:gd name="connsiteX36" fmla="*/ 330994 w 1199563"/>
              <a:gd name="connsiteY36" fmla="*/ 757237 h 1573030"/>
              <a:gd name="connsiteX37" fmla="*/ 333375 w 1199563"/>
              <a:gd name="connsiteY37" fmla="*/ 807243 h 1573030"/>
              <a:gd name="connsiteX38" fmla="*/ 333375 w 1199563"/>
              <a:gd name="connsiteY38" fmla="*/ 807243 h 1573030"/>
              <a:gd name="connsiteX39" fmla="*/ 347663 w 1199563"/>
              <a:gd name="connsiteY39" fmla="*/ 823912 h 1573030"/>
              <a:gd name="connsiteX40" fmla="*/ 364332 w 1199563"/>
              <a:gd name="connsiteY40" fmla="*/ 816768 h 1573030"/>
              <a:gd name="connsiteX41" fmla="*/ 364332 w 1199563"/>
              <a:gd name="connsiteY41" fmla="*/ 840581 h 1573030"/>
              <a:gd name="connsiteX42" fmla="*/ 371475 w 1199563"/>
              <a:gd name="connsiteY42" fmla="*/ 845343 h 1573030"/>
              <a:gd name="connsiteX43" fmla="*/ 366713 w 1199563"/>
              <a:gd name="connsiteY43" fmla="*/ 864393 h 1573030"/>
              <a:gd name="connsiteX44" fmla="*/ 385763 w 1199563"/>
              <a:gd name="connsiteY44" fmla="*/ 859631 h 1573030"/>
              <a:gd name="connsiteX45" fmla="*/ 383382 w 1199563"/>
              <a:gd name="connsiteY45" fmla="*/ 883443 h 1573030"/>
              <a:gd name="connsiteX46" fmla="*/ 407194 w 1199563"/>
              <a:gd name="connsiteY46" fmla="*/ 881062 h 1573030"/>
              <a:gd name="connsiteX47" fmla="*/ 402432 w 1199563"/>
              <a:gd name="connsiteY47" fmla="*/ 919162 h 1573030"/>
              <a:gd name="connsiteX48" fmla="*/ 423863 w 1199563"/>
              <a:gd name="connsiteY48" fmla="*/ 973931 h 1573030"/>
              <a:gd name="connsiteX49" fmla="*/ 435769 w 1199563"/>
              <a:gd name="connsiteY49" fmla="*/ 973931 h 1573030"/>
              <a:gd name="connsiteX50" fmla="*/ 428625 w 1199563"/>
              <a:gd name="connsiteY50" fmla="*/ 1000125 h 1573030"/>
              <a:gd name="connsiteX51" fmla="*/ 442913 w 1199563"/>
              <a:gd name="connsiteY51" fmla="*/ 997743 h 1573030"/>
              <a:gd name="connsiteX52" fmla="*/ 433388 w 1199563"/>
              <a:gd name="connsiteY52" fmla="*/ 1021556 h 1573030"/>
              <a:gd name="connsiteX53" fmla="*/ 452438 w 1199563"/>
              <a:gd name="connsiteY53" fmla="*/ 1019175 h 1573030"/>
              <a:gd name="connsiteX54" fmla="*/ 447675 w 1199563"/>
              <a:gd name="connsiteY54" fmla="*/ 1042987 h 1573030"/>
              <a:gd name="connsiteX55" fmla="*/ 464344 w 1199563"/>
              <a:gd name="connsiteY55" fmla="*/ 1038225 h 1573030"/>
              <a:gd name="connsiteX56" fmla="*/ 476250 w 1199563"/>
              <a:gd name="connsiteY56" fmla="*/ 1064418 h 1573030"/>
              <a:gd name="connsiteX57" fmla="*/ 490538 w 1199563"/>
              <a:gd name="connsiteY57" fmla="*/ 1064418 h 1573030"/>
              <a:gd name="connsiteX58" fmla="*/ 514350 w 1199563"/>
              <a:gd name="connsiteY58" fmla="*/ 1104900 h 1573030"/>
              <a:gd name="connsiteX59" fmla="*/ 511969 w 1199563"/>
              <a:gd name="connsiteY59" fmla="*/ 1119187 h 1573030"/>
              <a:gd name="connsiteX60" fmla="*/ 531019 w 1199563"/>
              <a:gd name="connsiteY60" fmla="*/ 1119187 h 1573030"/>
              <a:gd name="connsiteX61" fmla="*/ 526257 w 1199563"/>
              <a:gd name="connsiteY61" fmla="*/ 1133475 h 1573030"/>
              <a:gd name="connsiteX62" fmla="*/ 545307 w 1199563"/>
              <a:gd name="connsiteY62" fmla="*/ 1128712 h 1573030"/>
              <a:gd name="connsiteX63" fmla="*/ 542925 w 1199563"/>
              <a:gd name="connsiteY63" fmla="*/ 1154906 h 1573030"/>
              <a:gd name="connsiteX64" fmla="*/ 557213 w 1199563"/>
              <a:gd name="connsiteY64" fmla="*/ 1152525 h 1573030"/>
              <a:gd name="connsiteX65" fmla="*/ 552450 w 1199563"/>
              <a:gd name="connsiteY65" fmla="*/ 1169193 h 1573030"/>
              <a:gd name="connsiteX66" fmla="*/ 581025 w 1199563"/>
              <a:gd name="connsiteY66" fmla="*/ 1164431 h 1573030"/>
              <a:gd name="connsiteX67" fmla="*/ 578644 w 1199563"/>
              <a:gd name="connsiteY67" fmla="*/ 1183481 h 1573030"/>
              <a:gd name="connsiteX68" fmla="*/ 595313 w 1199563"/>
              <a:gd name="connsiteY68" fmla="*/ 1181100 h 1573030"/>
              <a:gd name="connsiteX69" fmla="*/ 592932 w 1199563"/>
              <a:gd name="connsiteY69" fmla="*/ 1195387 h 1573030"/>
              <a:gd name="connsiteX70" fmla="*/ 635794 w 1199563"/>
              <a:gd name="connsiteY70" fmla="*/ 1195387 h 1573030"/>
              <a:gd name="connsiteX71" fmla="*/ 631032 w 1199563"/>
              <a:gd name="connsiteY71" fmla="*/ 1214437 h 1573030"/>
              <a:gd name="connsiteX72" fmla="*/ 669132 w 1199563"/>
              <a:gd name="connsiteY72" fmla="*/ 1212056 h 1573030"/>
              <a:gd name="connsiteX73" fmla="*/ 666750 w 1199563"/>
              <a:gd name="connsiteY73" fmla="*/ 1252537 h 1573030"/>
              <a:gd name="connsiteX74" fmla="*/ 695325 w 1199563"/>
              <a:gd name="connsiteY74" fmla="*/ 1257300 h 1573030"/>
              <a:gd name="connsiteX75" fmla="*/ 695325 w 1199563"/>
              <a:gd name="connsiteY75" fmla="*/ 1271587 h 1573030"/>
              <a:gd name="connsiteX76" fmla="*/ 716757 w 1199563"/>
              <a:gd name="connsiteY76" fmla="*/ 1269206 h 1573030"/>
              <a:gd name="connsiteX77" fmla="*/ 716757 w 1199563"/>
              <a:gd name="connsiteY77" fmla="*/ 1285875 h 1573030"/>
              <a:gd name="connsiteX78" fmla="*/ 742950 w 1199563"/>
              <a:gd name="connsiteY78" fmla="*/ 1283493 h 1573030"/>
              <a:gd name="connsiteX79" fmla="*/ 740569 w 1199563"/>
              <a:gd name="connsiteY79" fmla="*/ 1304925 h 1573030"/>
              <a:gd name="connsiteX80" fmla="*/ 773907 w 1199563"/>
              <a:gd name="connsiteY80" fmla="*/ 1300162 h 1573030"/>
              <a:gd name="connsiteX81" fmla="*/ 766763 w 1199563"/>
              <a:gd name="connsiteY81" fmla="*/ 1333500 h 1573030"/>
              <a:gd name="connsiteX82" fmla="*/ 826294 w 1199563"/>
              <a:gd name="connsiteY82" fmla="*/ 1326356 h 1573030"/>
              <a:gd name="connsiteX83" fmla="*/ 831057 w 1199563"/>
              <a:gd name="connsiteY83" fmla="*/ 1357312 h 1573030"/>
              <a:gd name="connsiteX84" fmla="*/ 862013 w 1199563"/>
              <a:gd name="connsiteY84" fmla="*/ 1357312 h 1573030"/>
              <a:gd name="connsiteX85" fmla="*/ 862013 w 1199563"/>
              <a:gd name="connsiteY85" fmla="*/ 1357312 h 1573030"/>
              <a:gd name="connsiteX86" fmla="*/ 873919 w 1199563"/>
              <a:gd name="connsiteY86" fmla="*/ 1376362 h 1573030"/>
              <a:gd name="connsiteX87" fmla="*/ 871538 w 1199563"/>
              <a:gd name="connsiteY87" fmla="*/ 1390650 h 1573030"/>
              <a:gd name="connsiteX88" fmla="*/ 907257 w 1199563"/>
              <a:gd name="connsiteY88" fmla="*/ 1385887 h 1573030"/>
              <a:gd name="connsiteX89" fmla="*/ 909638 w 1199563"/>
              <a:gd name="connsiteY89" fmla="*/ 1402556 h 1573030"/>
              <a:gd name="connsiteX90" fmla="*/ 954882 w 1199563"/>
              <a:gd name="connsiteY90" fmla="*/ 1404937 h 1573030"/>
              <a:gd name="connsiteX91" fmla="*/ 952500 w 1199563"/>
              <a:gd name="connsiteY91" fmla="*/ 1419225 h 1573030"/>
              <a:gd name="connsiteX92" fmla="*/ 1012032 w 1199563"/>
              <a:gd name="connsiteY92" fmla="*/ 1419225 h 1573030"/>
              <a:gd name="connsiteX93" fmla="*/ 1019175 w 1199563"/>
              <a:gd name="connsiteY93" fmla="*/ 1426368 h 1573030"/>
              <a:gd name="connsiteX94" fmla="*/ 1050132 w 1199563"/>
              <a:gd name="connsiteY94" fmla="*/ 1426368 h 1573030"/>
              <a:gd name="connsiteX95" fmla="*/ 1050132 w 1199563"/>
              <a:gd name="connsiteY95" fmla="*/ 1464468 h 1573030"/>
              <a:gd name="connsiteX96" fmla="*/ 1095375 w 1199563"/>
              <a:gd name="connsiteY96" fmla="*/ 1471612 h 1573030"/>
              <a:gd name="connsiteX97" fmla="*/ 1090613 w 1199563"/>
              <a:gd name="connsiteY97" fmla="*/ 1481137 h 1573030"/>
              <a:gd name="connsiteX98" fmla="*/ 1109663 w 1199563"/>
              <a:gd name="connsiteY98" fmla="*/ 1483518 h 1573030"/>
              <a:gd name="connsiteX99" fmla="*/ 1107282 w 1199563"/>
              <a:gd name="connsiteY99" fmla="*/ 1504950 h 1573030"/>
              <a:gd name="connsiteX100" fmla="*/ 1152525 w 1199563"/>
              <a:gd name="connsiteY100" fmla="*/ 1495425 h 1573030"/>
              <a:gd name="connsiteX101" fmla="*/ 1152525 w 1199563"/>
              <a:gd name="connsiteY101" fmla="*/ 1514475 h 1573030"/>
              <a:gd name="connsiteX102" fmla="*/ 1166813 w 1199563"/>
              <a:gd name="connsiteY102" fmla="*/ 1514475 h 1573030"/>
              <a:gd name="connsiteX103" fmla="*/ 1165323 w 1199563"/>
              <a:gd name="connsiteY103" fmla="*/ 1546590 h 1573030"/>
              <a:gd name="connsiteX104" fmla="*/ 1182437 w 1199563"/>
              <a:gd name="connsiteY104" fmla="*/ 1544144 h 1573030"/>
              <a:gd name="connsiteX105" fmla="*/ 1184882 w 1199563"/>
              <a:gd name="connsiteY105" fmla="*/ 1571038 h 1573030"/>
              <a:gd name="connsiteX106" fmla="*/ 1199551 w 1199563"/>
              <a:gd name="connsiteY106" fmla="*/ 1571038 h 1573030"/>
              <a:gd name="connsiteX0" fmla="*/ 0 w 1204441"/>
              <a:gd name="connsiteY0" fmla="*/ 0 h 1573483"/>
              <a:gd name="connsiteX1" fmla="*/ 4763 w 1204441"/>
              <a:gd name="connsiteY1" fmla="*/ 52387 h 1573483"/>
              <a:gd name="connsiteX2" fmla="*/ 16669 w 1204441"/>
              <a:gd name="connsiteY2" fmla="*/ 47625 h 1573483"/>
              <a:gd name="connsiteX3" fmla="*/ 16669 w 1204441"/>
              <a:gd name="connsiteY3" fmla="*/ 85725 h 1573483"/>
              <a:gd name="connsiteX4" fmla="*/ 30957 w 1204441"/>
              <a:gd name="connsiteY4" fmla="*/ 83343 h 1573483"/>
              <a:gd name="connsiteX5" fmla="*/ 28575 w 1204441"/>
              <a:gd name="connsiteY5" fmla="*/ 116681 h 1573483"/>
              <a:gd name="connsiteX6" fmla="*/ 54769 w 1204441"/>
              <a:gd name="connsiteY6" fmla="*/ 111918 h 1573483"/>
              <a:gd name="connsiteX7" fmla="*/ 54769 w 1204441"/>
              <a:gd name="connsiteY7" fmla="*/ 159543 h 1573483"/>
              <a:gd name="connsiteX8" fmla="*/ 54769 w 1204441"/>
              <a:gd name="connsiteY8" fmla="*/ 159543 h 1573483"/>
              <a:gd name="connsiteX9" fmla="*/ 54769 w 1204441"/>
              <a:gd name="connsiteY9" fmla="*/ 159543 h 1573483"/>
              <a:gd name="connsiteX10" fmla="*/ 69057 w 1204441"/>
              <a:gd name="connsiteY10" fmla="*/ 190500 h 1573483"/>
              <a:gd name="connsiteX11" fmla="*/ 78582 w 1204441"/>
              <a:gd name="connsiteY11" fmla="*/ 190500 h 1573483"/>
              <a:gd name="connsiteX12" fmla="*/ 76200 w 1204441"/>
              <a:gd name="connsiteY12" fmla="*/ 216693 h 1573483"/>
              <a:gd name="connsiteX13" fmla="*/ 107157 w 1204441"/>
              <a:gd name="connsiteY13" fmla="*/ 216693 h 1573483"/>
              <a:gd name="connsiteX14" fmla="*/ 104775 w 1204441"/>
              <a:gd name="connsiteY14" fmla="*/ 302418 h 1573483"/>
              <a:gd name="connsiteX15" fmla="*/ 128588 w 1204441"/>
              <a:gd name="connsiteY15" fmla="*/ 307181 h 1573483"/>
              <a:gd name="connsiteX16" fmla="*/ 126207 w 1204441"/>
              <a:gd name="connsiteY16" fmla="*/ 345281 h 1573483"/>
              <a:gd name="connsiteX17" fmla="*/ 152400 w 1204441"/>
              <a:gd name="connsiteY17" fmla="*/ 395287 h 1573483"/>
              <a:gd name="connsiteX18" fmla="*/ 157163 w 1204441"/>
              <a:gd name="connsiteY18" fmla="*/ 426243 h 1573483"/>
              <a:gd name="connsiteX19" fmla="*/ 192882 w 1204441"/>
              <a:gd name="connsiteY19" fmla="*/ 435768 h 1573483"/>
              <a:gd name="connsiteX20" fmla="*/ 209550 w 1204441"/>
              <a:gd name="connsiteY20" fmla="*/ 495300 h 1573483"/>
              <a:gd name="connsiteX21" fmla="*/ 226219 w 1204441"/>
              <a:gd name="connsiteY21" fmla="*/ 509587 h 1573483"/>
              <a:gd name="connsiteX22" fmla="*/ 221457 w 1204441"/>
              <a:gd name="connsiteY22" fmla="*/ 554831 h 1573483"/>
              <a:gd name="connsiteX23" fmla="*/ 228600 w 1204441"/>
              <a:gd name="connsiteY23" fmla="*/ 554831 h 1573483"/>
              <a:gd name="connsiteX24" fmla="*/ 230982 w 1204441"/>
              <a:gd name="connsiteY24" fmla="*/ 595312 h 1573483"/>
              <a:gd name="connsiteX25" fmla="*/ 242888 w 1204441"/>
              <a:gd name="connsiteY25" fmla="*/ 595312 h 1573483"/>
              <a:gd name="connsiteX26" fmla="*/ 240507 w 1204441"/>
              <a:gd name="connsiteY26" fmla="*/ 642937 h 1573483"/>
              <a:gd name="connsiteX27" fmla="*/ 266700 w 1204441"/>
              <a:gd name="connsiteY27" fmla="*/ 642937 h 1573483"/>
              <a:gd name="connsiteX28" fmla="*/ 266700 w 1204441"/>
              <a:gd name="connsiteY28" fmla="*/ 657225 h 1573483"/>
              <a:gd name="connsiteX29" fmla="*/ 269082 w 1204441"/>
              <a:gd name="connsiteY29" fmla="*/ 681037 h 1573483"/>
              <a:gd name="connsiteX30" fmla="*/ 278607 w 1204441"/>
              <a:gd name="connsiteY30" fmla="*/ 681037 h 1573483"/>
              <a:gd name="connsiteX31" fmla="*/ 273844 w 1204441"/>
              <a:gd name="connsiteY31" fmla="*/ 714375 h 1573483"/>
              <a:gd name="connsiteX32" fmla="*/ 297657 w 1204441"/>
              <a:gd name="connsiteY32" fmla="*/ 711993 h 1573483"/>
              <a:gd name="connsiteX33" fmla="*/ 300038 w 1204441"/>
              <a:gd name="connsiteY33" fmla="*/ 728662 h 1573483"/>
              <a:gd name="connsiteX34" fmla="*/ 319088 w 1204441"/>
              <a:gd name="connsiteY34" fmla="*/ 726281 h 1573483"/>
              <a:gd name="connsiteX35" fmla="*/ 319088 w 1204441"/>
              <a:gd name="connsiteY35" fmla="*/ 759618 h 1573483"/>
              <a:gd name="connsiteX36" fmla="*/ 330994 w 1204441"/>
              <a:gd name="connsiteY36" fmla="*/ 757237 h 1573483"/>
              <a:gd name="connsiteX37" fmla="*/ 333375 w 1204441"/>
              <a:gd name="connsiteY37" fmla="*/ 807243 h 1573483"/>
              <a:gd name="connsiteX38" fmla="*/ 333375 w 1204441"/>
              <a:gd name="connsiteY38" fmla="*/ 807243 h 1573483"/>
              <a:gd name="connsiteX39" fmla="*/ 347663 w 1204441"/>
              <a:gd name="connsiteY39" fmla="*/ 823912 h 1573483"/>
              <a:gd name="connsiteX40" fmla="*/ 364332 w 1204441"/>
              <a:gd name="connsiteY40" fmla="*/ 816768 h 1573483"/>
              <a:gd name="connsiteX41" fmla="*/ 364332 w 1204441"/>
              <a:gd name="connsiteY41" fmla="*/ 840581 h 1573483"/>
              <a:gd name="connsiteX42" fmla="*/ 371475 w 1204441"/>
              <a:gd name="connsiteY42" fmla="*/ 845343 h 1573483"/>
              <a:gd name="connsiteX43" fmla="*/ 366713 w 1204441"/>
              <a:gd name="connsiteY43" fmla="*/ 864393 h 1573483"/>
              <a:gd name="connsiteX44" fmla="*/ 385763 w 1204441"/>
              <a:gd name="connsiteY44" fmla="*/ 859631 h 1573483"/>
              <a:gd name="connsiteX45" fmla="*/ 383382 w 1204441"/>
              <a:gd name="connsiteY45" fmla="*/ 883443 h 1573483"/>
              <a:gd name="connsiteX46" fmla="*/ 407194 w 1204441"/>
              <a:gd name="connsiteY46" fmla="*/ 881062 h 1573483"/>
              <a:gd name="connsiteX47" fmla="*/ 402432 w 1204441"/>
              <a:gd name="connsiteY47" fmla="*/ 919162 h 1573483"/>
              <a:gd name="connsiteX48" fmla="*/ 423863 w 1204441"/>
              <a:gd name="connsiteY48" fmla="*/ 973931 h 1573483"/>
              <a:gd name="connsiteX49" fmla="*/ 435769 w 1204441"/>
              <a:gd name="connsiteY49" fmla="*/ 973931 h 1573483"/>
              <a:gd name="connsiteX50" fmla="*/ 428625 w 1204441"/>
              <a:gd name="connsiteY50" fmla="*/ 1000125 h 1573483"/>
              <a:gd name="connsiteX51" fmla="*/ 442913 w 1204441"/>
              <a:gd name="connsiteY51" fmla="*/ 997743 h 1573483"/>
              <a:gd name="connsiteX52" fmla="*/ 433388 w 1204441"/>
              <a:gd name="connsiteY52" fmla="*/ 1021556 h 1573483"/>
              <a:gd name="connsiteX53" fmla="*/ 452438 w 1204441"/>
              <a:gd name="connsiteY53" fmla="*/ 1019175 h 1573483"/>
              <a:gd name="connsiteX54" fmla="*/ 447675 w 1204441"/>
              <a:gd name="connsiteY54" fmla="*/ 1042987 h 1573483"/>
              <a:gd name="connsiteX55" fmla="*/ 464344 w 1204441"/>
              <a:gd name="connsiteY55" fmla="*/ 1038225 h 1573483"/>
              <a:gd name="connsiteX56" fmla="*/ 476250 w 1204441"/>
              <a:gd name="connsiteY56" fmla="*/ 1064418 h 1573483"/>
              <a:gd name="connsiteX57" fmla="*/ 490538 w 1204441"/>
              <a:gd name="connsiteY57" fmla="*/ 1064418 h 1573483"/>
              <a:gd name="connsiteX58" fmla="*/ 514350 w 1204441"/>
              <a:gd name="connsiteY58" fmla="*/ 1104900 h 1573483"/>
              <a:gd name="connsiteX59" fmla="*/ 511969 w 1204441"/>
              <a:gd name="connsiteY59" fmla="*/ 1119187 h 1573483"/>
              <a:gd name="connsiteX60" fmla="*/ 531019 w 1204441"/>
              <a:gd name="connsiteY60" fmla="*/ 1119187 h 1573483"/>
              <a:gd name="connsiteX61" fmla="*/ 526257 w 1204441"/>
              <a:gd name="connsiteY61" fmla="*/ 1133475 h 1573483"/>
              <a:gd name="connsiteX62" fmla="*/ 545307 w 1204441"/>
              <a:gd name="connsiteY62" fmla="*/ 1128712 h 1573483"/>
              <a:gd name="connsiteX63" fmla="*/ 542925 w 1204441"/>
              <a:gd name="connsiteY63" fmla="*/ 1154906 h 1573483"/>
              <a:gd name="connsiteX64" fmla="*/ 557213 w 1204441"/>
              <a:gd name="connsiteY64" fmla="*/ 1152525 h 1573483"/>
              <a:gd name="connsiteX65" fmla="*/ 552450 w 1204441"/>
              <a:gd name="connsiteY65" fmla="*/ 1169193 h 1573483"/>
              <a:gd name="connsiteX66" fmla="*/ 581025 w 1204441"/>
              <a:gd name="connsiteY66" fmla="*/ 1164431 h 1573483"/>
              <a:gd name="connsiteX67" fmla="*/ 578644 w 1204441"/>
              <a:gd name="connsiteY67" fmla="*/ 1183481 h 1573483"/>
              <a:gd name="connsiteX68" fmla="*/ 595313 w 1204441"/>
              <a:gd name="connsiteY68" fmla="*/ 1181100 h 1573483"/>
              <a:gd name="connsiteX69" fmla="*/ 592932 w 1204441"/>
              <a:gd name="connsiteY69" fmla="*/ 1195387 h 1573483"/>
              <a:gd name="connsiteX70" fmla="*/ 635794 w 1204441"/>
              <a:gd name="connsiteY70" fmla="*/ 1195387 h 1573483"/>
              <a:gd name="connsiteX71" fmla="*/ 631032 w 1204441"/>
              <a:gd name="connsiteY71" fmla="*/ 1214437 h 1573483"/>
              <a:gd name="connsiteX72" fmla="*/ 669132 w 1204441"/>
              <a:gd name="connsiteY72" fmla="*/ 1212056 h 1573483"/>
              <a:gd name="connsiteX73" fmla="*/ 666750 w 1204441"/>
              <a:gd name="connsiteY73" fmla="*/ 1252537 h 1573483"/>
              <a:gd name="connsiteX74" fmla="*/ 695325 w 1204441"/>
              <a:gd name="connsiteY74" fmla="*/ 1257300 h 1573483"/>
              <a:gd name="connsiteX75" fmla="*/ 695325 w 1204441"/>
              <a:gd name="connsiteY75" fmla="*/ 1271587 h 1573483"/>
              <a:gd name="connsiteX76" fmla="*/ 716757 w 1204441"/>
              <a:gd name="connsiteY76" fmla="*/ 1269206 h 1573483"/>
              <a:gd name="connsiteX77" fmla="*/ 716757 w 1204441"/>
              <a:gd name="connsiteY77" fmla="*/ 1285875 h 1573483"/>
              <a:gd name="connsiteX78" fmla="*/ 742950 w 1204441"/>
              <a:gd name="connsiteY78" fmla="*/ 1283493 h 1573483"/>
              <a:gd name="connsiteX79" fmla="*/ 740569 w 1204441"/>
              <a:gd name="connsiteY79" fmla="*/ 1304925 h 1573483"/>
              <a:gd name="connsiteX80" fmla="*/ 773907 w 1204441"/>
              <a:gd name="connsiteY80" fmla="*/ 1300162 h 1573483"/>
              <a:gd name="connsiteX81" fmla="*/ 766763 w 1204441"/>
              <a:gd name="connsiteY81" fmla="*/ 1333500 h 1573483"/>
              <a:gd name="connsiteX82" fmla="*/ 826294 w 1204441"/>
              <a:gd name="connsiteY82" fmla="*/ 1326356 h 1573483"/>
              <a:gd name="connsiteX83" fmla="*/ 831057 w 1204441"/>
              <a:gd name="connsiteY83" fmla="*/ 1357312 h 1573483"/>
              <a:gd name="connsiteX84" fmla="*/ 862013 w 1204441"/>
              <a:gd name="connsiteY84" fmla="*/ 1357312 h 1573483"/>
              <a:gd name="connsiteX85" fmla="*/ 862013 w 1204441"/>
              <a:gd name="connsiteY85" fmla="*/ 1357312 h 1573483"/>
              <a:gd name="connsiteX86" fmla="*/ 873919 w 1204441"/>
              <a:gd name="connsiteY86" fmla="*/ 1376362 h 1573483"/>
              <a:gd name="connsiteX87" fmla="*/ 871538 w 1204441"/>
              <a:gd name="connsiteY87" fmla="*/ 1390650 h 1573483"/>
              <a:gd name="connsiteX88" fmla="*/ 907257 w 1204441"/>
              <a:gd name="connsiteY88" fmla="*/ 1385887 h 1573483"/>
              <a:gd name="connsiteX89" fmla="*/ 909638 w 1204441"/>
              <a:gd name="connsiteY89" fmla="*/ 1402556 h 1573483"/>
              <a:gd name="connsiteX90" fmla="*/ 954882 w 1204441"/>
              <a:gd name="connsiteY90" fmla="*/ 1404937 h 1573483"/>
              <a:gd name="connsiteX91" fmla="*/ 952500 w 1204441"/>
              <a:gd name="connsiteY91" fmla="*/ 1419225 h 1573483"/>
              <a:gd name="connsiteX92" fmla="*/ 1012032 w 1204441"/>
              <a:gd name="connsiteY92" fmla="*/ 1419225 h 1573483"/>
              <a:gd name="connsiteX93" fmla="*/ 1019175 w 1204441"/>
              <a:gd name="connsiteY93" fmla="*/ 1426368 h 1573483"/>
              <a:gd name="connsiteX94" fmla="*/ 1050132 w 1204441"/>
              <a:gd name="connsiteY94" fmla="*/ 1426368 h 1573483"/>
              <a:gd name="connsiteX95" fmla="*/ 1050132 w 1204441"/>
              <a:gd name="connsiteY95" fmla="*/ 1464468 h 1573483"/>
              <a:gd name="connsiteX96" fmla="*/ 1095375 w 1204441"/>
              <a:gd name="connsiteY96" fmla="*/ 1471612 h 1573483"/>
              <a:gd name="connsiteX97" fmla="*/ 1090613 w 1204441"/>
              <a:gd name="connsiteY97" fmla="*/ 1481137 h 1573483"/>
              <a:gd name="connsiteX98" fmla="*/ 1109663 w 1204441"/>
              <a:gd name="connsiteY98" fmla="*/ 1483518 h 1573483"/>
              <a:gd name="connsiteX99" fmla="*/ 1107282 w 1204441"/>
              <a:gd name="connsiteY99" fmla="*/ 1504950 h 1573483"/>
              <a:gd name="connsiteX100" fmla="*/ 1152525 w 1204441"/>
              <a:gd name="connsiteY100" fmla="*/ 1495425 h 1573483"/>
              <a:gd name="connsiteX101" fmla="*/ 1152525 w 1204441"/>
              <a:gd name="connsiteY101" fmla="*/ 1514475 h 1573483"/>
              <a:gd name="connsiteX102" fmla="*/ 1166813 w 1204441"/>
              <a:gd name="connsiteY102" fmla="*/ 1514475 h 1573483"/>
              <a:gd name="connsiteX103" fmla="*/ 1165323 w 1204441"/>
              <a:gd name="connsiteY103" fmla="*/ 1546590 h 1573483"/>
              <a:gd name="connsiteX104" fmla="*/ 1182437 w 1204441"/>
              <a:gd name="connsiteY104" fmla="*/ 1544144 h 1573483"/>
              <a:gd name="connsiteX105" fmla="*/ 1184882 w 1204441"/>
              <a:gd name="connsiteY105" fmla="*/ 1571038 h 1573483"/>
              <a:gd name="connsiteX106" fmla="*/ 1199551 w 1204441"/>
              <a:gd name="connsiteY106" fmla="*/ 1571038 h 1573483"/>
              <a:gd name="connsiteX107" fmla="*/ 1204441 w 1204441"/>
              <a:gd name="connsiteY107" fmla="*/ 1573483 h 1573483"/>
              <a:gd name="connsiteX0" fmla="*/ 0 w 1201996"/>
              <a:gd name="connsiteY0" fmla="*/ 0 h 1595487"/>
              <a:gd name="connsiteX1" fmla="*/ 4763 w 1201996"/>
              <a:gd name="connsiteY1" fmla="*/ 52387 h 1595487"/>
              <a:gd name="connsiteX2" fmla="*/ 16669 w 1201996"/>
              <a:gd name="connsiteY2" fmla="*/ 47625 h 1595487"/>
              <a:gd name="connsiteX3" fmla="*/ 16669 w 1201996"/>
              <a:gd name="connsiteY3" fmla="*/ 85725 h 1595487"/>
              <a:gd name="connsiteX4" fmla="*/ 30957 w 1201996"/>
              <a:gd name="connsiteY4" fmla="*/ 83343 h 1595487"/>
              <a:gd name="connsiteX5" fmla="*/ 28575 w 1201996"/>
              <a:gd name="connsiteY5" fmla="*/ 116681 h 1595487"/>
              <a:gd name="connsiteX6" fmla="*/ 54769 w 1201996"/>
              <a:gd name="connsiteY6" fmla="*/ 111918 h 1595487"/>
              <a:gd name="connsiteX7" fmla="*/ 54769 w 1201996"/>
              <a:gd name="connsiteY7" fmla="*/ 159543 h 1595487"/>
              <a:gd name="connsiteX8" fmla="*/ 54769 w 1201996"/>
              <a:gd name="connsiteY8" fmla="*/ 159543 h 1595487"/>
              <a:gd name="connsiteX9" fmla="*/ 54769 w 1201996"/>
              <a:gd name="connsiteY9" fmla="*/ 159543 h 1595487"/>
              <a:gd name="connsiteX10" fmla="*/ 69057 w 1201996"/>
              <a:gd name="connsiteY10" fmla="*/ 190500 h 1595487"/>
              <a:gd name="connsiteX11" fmla="*/ 78582 w 1201996"/>
              <a:gd name="connsiteY11" fmla="*/ 190500 h 1595487"/>
              <a:gd name="connsiteX12" fmla="*/ 76200 w 1201996"/>
              <a:gd name="connsiteY12" fmla="*/ 216693 h 1595487"/>
              <a:gd name="connsiteX13" fmla="*/ 107157 w 1201996"/>
              <a:gd name="connsiteY13" fmla="*/ 216693 h 1595487"/>
              <a:gd name="connsiteX14" fmla="*/ 104775 w 1201996"/>
              <a:gd name="connsiteY14" fmla="*/ 302418 h 1595487"/>
              <a:gd name="connsiteX15" fmla="*/ 128588 w 1201996"/>
              <a:gd name="connsiteY15" fmla="*/ 307181 h 1595487"/>
              <a:gd name="connsiteX16" fmla="*/ 126207 w 1201996"/>
              <a:gd name="connsiteY16" fmla="*/ 345281 h 1595487"/>
              <a:gd name="connsiteX17" fmla="*/ 152400 w 1201996"/>
              <a:gd name="connsiteY17" fmla="*/ 395287 h 1595487"/>
              <a:gd name="connsiteX18" fmla="*/ 157163 w 1201996"/>
              <a:gd name="connsiteY18" fmla="*/ 426243 h 1595487"/>
              <a:gd name="connsiteX19" fmla="*/ 192882 w 1201996"/>
              <a:gd name="connsiteY19" fmla="*/ 435768 h 1595487"/>
              <a:gd name="connsiteX20" fmla="*/ 209550 w 1201996"/>
              <a:gd name="connsiteY20" fmla="*/ 495300 h 1595487"/>
              <a:gd name="connsiteX21" fmla="*/ 226219 w 1201996"/>
              <a:gd name="connsiteY21" fmla="*/ 509587 h 1595487"/>
              <a:gd name="connsiteX22" fmla="*/ 221457 w 1201996"/>
              <a:gd name="connsiteY22" fmla="*/ 554831 h 1595487"/>
              <a:gd name="connsiteX23" fmla="*/ 228600 w 1201996"/>
              <a:gd name="connsiteY23" fmla="*/ 554831 h 1595487"/>
              <a:gd name="connsiteX24" fmla="*/ 230982 w 1201996"/>
              <a:gd name="connsiteY24" fmla="*/ 595312 h 1595487"/>
              <a:gd name="connsiteX25" fmla="*/ 242888 w 1201996"/>
              <a:gd name="connsiteY25" fmla="*/ 595312 h 1595487"/>
              <a:gd name="connsiteX26" fmla="*/ 240507 w 1201996"/>
              <a:gd name="connsiteY26" fmla="*/ 642937 h 1595487"/>
              <a:gd name="connsiteX27" fmla="*/ 266700 w 1201996"/>
              <a:gd name="connsiteY27" fmla="*/ 642937 h 1595487"/>
              <a:gd name="connsiteX28" fmla="*/ 266700 w 1201996"/>
              <a:gd name="connsiteY28" fmla="*/ 657225 h 1595487"/>
              <a:gd name="connsiteX29" fmla="*/ 269082 w 1201996"/>
              <a:gd name="connsiteY29" fmla="*/ 681037 h 1595487"/>
              <a:gd name="connsiteX30" fmla="*/ 278607 w 1201996"/>
              <a:gd name="connsiteY30" fmla="*/ 681037 h 1595487"/>
              <a:gd name="connsiteX31" fmla="*/ 273844 w 1201996"/>
              <a:gd name="connsiteY31" fmla="*/ 714375 h 1595487"/>
              <a:gd name="connsiteX32" fmla="*/ 297657 w 1201996"/>
              <a:gd name="connsiteY32" fmla="*/ 711993 h 1595487"/>
              <a:gd name="connsiteX33" fmla="*/ 300038 w 1201996"/>
              <a:gd name="connsiteY33" fmla="*/ 728662 h 1595487"/>
              <a:gd name="connsiteX34" fmla="*/ 319088 w 1201996"/>
              <a:gd name="connsiteY34" fmla="*/ 726281 h 1595487"/>
              <a:gd name="connsiteX35" fmla="*/ 319088 w 1201996"/>
              <a:gd name="connsiteY35" fmla="*/ 759618 h 1595487"/>
              <a:gd name="connsiteX36" fmla="*/ 330994 w 1201996"/>
              <a:gd name="connsiteY36" fmla="*/ 757237 h 1595487"/>
              <a:gd name="connsiteX37" fmla="*/ 333375 w 1201996"/>
              <a:gd name="connsiteY37" fmla="*/ 807243 h 1595487"/>
              <a:gd name="connsiteX38" fmla="*/ 333375 w 1201996"/>
              <a:gd name="connsiteY38" fmla="*/ 807243 h 1595487"/>
              <a:gd name="connsiteX39" fmla="*/ 347663 w 1201996"/>
              <a:gd name="connsiteY39" fmla="*/ 823912 h 1595487"/>
              <a:gd name="connsiteX40" fmla="*/ 364332 w 1201996"/>
              <a:gd name="connsiteY40" fmla="*/ 816768 h 1595487"/>
              <a:gd name="connsiteX41" fmla="*/ 364332 w 1201996"/>
              <a:gd name="connsiteY41" fmla="*/ 840581 h 1595487"/>
              <a:gd name="connsiteX42" fmla="*/ 371475 w 1201996"/>
              <a:gd name="connsiteY42" fmla="*/ 845343 h 1595487"/>
              <a:gd name="connsiteX43" fmla="*/ 366713 w 1201996"/>
              <a:gd name="connsiteY43" fmla="*/ 864393 h 1595487"/>
              <a:gd name="connsiteX44" fmla="*/ 385763 w 1201996"/>
              <a:gd name="connsiteY44" fmla="*/ 859631 h 1595487"/>
              <a:gd name="connsiteX45" fmla="*/ 383382 w 1201996"/>
              <a:gd name="connsiteY45" fmla="*/ 883443 h 1595487"/>
              <a:gd name="connsiteX46" fmla="*/ 407194 w 1201996"/>
              <a:gd name="connsiteY46" fmla="*/ 881062 h 1595487"/>
              <a:gd name="connsiteX47" fmla="*/ 402432 w 1201996"/>
              <a:gd name="connsiteY47" fmla="*/ 919162 h 1595487"/>
              <a:gd name="connsiteX48" fmla="*/ 423863 w 1201996"/>
              <a:gd name="connsiteY48" fmla="*/ 973931 h 1595487"/>
              <a:gd name="connsiteX49" fmla="*/ 435769 w 1201996"/>
              <a:gd name="connsiteY49" fmla="*/ 973931 h 1595487"/>
              <a:gd name="connsiteX50" fmla="*/ 428625 w 1201996"/>
              <a:gd name="connsiteY50" fmla="*/ 1000125 h 1595487"/>
              <a:gd name="connsiteX51" fmla="*/ 442913 w 1201996"/>
              <a:gd name="connsiteY51" fmla="*/ 997743 h 1595487"/>
              <a:gd name="connsiteX52" fmla="*/ 433388 w 1201996"/>
              <a:gd name="connsiteY52" fmla="*/ 1021556 h 1595487"/>
              <a:gd name="connsiteX53" fmla="*/ 452438 w 1201996"/>
              <a:gd name="connsiteY53" fmla="*/ 1019175 h 1595487"/>
              <a:gd name="connsiteX54" fmla="*/ 447675 w 1201996"/>
              <a:gd name="connsiteY54" fmla="*/ 1042987 h 1595487"/>
              <a:gd name="connsiteX55" fmla="*/ 464344 w 1201996"/>
              <a:gd name="connsiteY55" fmla="*/ 1038225 h 1595487"/>
              <a:gd name="connsiteX56" fmla="*/ 476250 w 1201996"/>
              <a:gd name="connsiteY56" fmla="*/ 1064418 h 1595487"/>
              <a:gd name="connsiteX57" fmla="*/ 490538 w 1201996"/>
              <a:gd name="connsiteY57" fmla="*/ 1064418 h 1595487"/>
              <a:gd name="connsiteX58" fmla="*/ 514350 w 1201996"/>
              <a:gd name="connsiteY58" fmla="*/ 1104900 h 1595487"/>
              <a:gd name="connsiteX59" fmla="*/ 511969 w 1201996"/>
              <a:gd name="connsiteY59" fmla="*/ 1119187 h 1595487"/>
              <a:gd name="connsiteX60" fmla="*/ 531019 w 1201996"/>
              <a:gd name="connsiteY60" fmla="*/ 1119187 h 1595487"/>
              <a:gd name="connsiteX61" fmla="*/ 526257 w 1201996"/>
              <a:gd name="connsiteY61" fmla="*/ 1133475 h 1595487"/>
              <a:gd name="connsiteX62" fmla="*/ 545307 w 1201996"/>
              <a:gd name="connsiteY62" fmla="*/ 1128712 h 1595487"/>
              <a:gd name="connsiteX63" fmla="*/ 542925 w 1201996"/>
              <a:gd name="connsiteY63" fmla="*/ 1154906 h 1595487"/>
              <a:gd name="connsiteX64" fmla="*/ 557213 w 1201996"/>
              <a:gd name="connsiteY64" fmla="*/ 1152525 h 1595487"/>
              <a:gd name="connsiteX65" fmla="*/ 552450 w 1201996"/>
              <a:gd name="connsiteY65" fmla="*/ 1169193 h 1595487"/>
              <a:gd name="connsiteX66" fmla="*/ 581025 w 1201996"/>
              <a:gd name="connsiteY66" fmla="*/ 1164431 h 1595487"/>
              <a:gd name="connsiteX67" fmla="*/ 578644 w 1201996"/>
              <a:gd name="connsiteY67" fmla="*/ 1183481 h 1595487"/>
              <a:gd name="connsiteX68" fmla="*/ 595313 w 1201996"/>
              <a:gd name="connsiteY68" fmla="*/ 1181100 h 1595487"/>
              <a:gd name="connsiteX69" fmla="*/ 592932 w 1201996"/>
              <a:gd name="connsiteY69" fmla="*/ 1195387 h 1595487"/>
              <a:gd name="connsiteX70" fmla="*/ 635794 w 1201996"/>
              <a:gd name="connsiteY70" fmla="*/ 1195387 h 1595487"/>
              <a:gd name="connsiteX71" fmla="*/ 631032 w 1201996"/>
              <a:gd name="connsiteY71" fmla="*/ 1214437 h 1595487"/>
              <a:gd name="connsiteX72" fmla="*/ 669132 w 1201996"/>
              <a:gd name="connsiteY72" fmla="*/ 1212056 h 1595487"/>
              <a:gd name="connsiteX73" fmla="*/ 666750 w 1201996"/>
              <a:gd name="connsiteY73" fmla="*/ 1252537 h 1595487"/>
              <a:gd name="connsiteX74" fmla="*/ 695325 w 1201996"/>
              <a:gd name="connsiteY74" fmla="*/ 1257300 h 1595487"/>
              <a:gd name="connsiteX75" fmla="*/ 695325 w 1201996"/>
              <a:gd name="connsiteY75" fmla="*/ 1271587 h 1595487"/>
              <a:gd name="connsiteX76" fmla="*/ 716757 w 1201996"/>
              <a:gd name="connsiteY76" fmla="*/ 1269206 h 1595487"/>
              <a:gd name="connsiteX77" fmla="*/ 716757 w 1201996"/>
              <a:gd name="connsiteY77" fmla="*/ 1285875 h 1595487"/>
              <a:gd name="connsiteX78" fmla="*/ 742950 w 1201996"/>
              <a:gd name="connsiteY78" fmla="*/ 1283493 h 1595487"/>
              <a:gd name="connsiteX79" fmla="*/ 740569 w 1201996"/>
              <a:gd name="connsiteY79" fmla="*/ 1304925 h 1595487"/>
              <a:gd name="connsiteX80" fmla="*/ 773907 w 1201996"/>
              <a:gd name="connsiteY80" fmla="*/ 1300162 h 1595487"/>
              <a:gd name="connsiteX81" fmla="*/ 766763 w 1201996"/>
              <a:gd name="connsiteY81" fmla="*/ 1333500 h 1595487"/>
              <a:gd name="connsiteX82" fmla="*/ 826294 w 1201996"/>
              <a:gd name="connsiteY82" fmla="*/ 1326356 h 1595487"/>
              <a:gd name="connsiteX83" fmla="*/ 831057 w 1201996"/>
              <a:gd name="connsiteY83" fmla="*/ 1357312 h 1595487"/>
              <a:gd name="connsiteX84" fmla="*/ 862013 w 1201996"/>
              <a:gd name="connsiteY84" fmla="*/ 1357312 h 1595487"/>
              <a:gd name="connsiteX85" fmla="*/ 862013 w 1201996"/>
              <a:gd name="connsiteY85" fmla="*/ 1357312 h 1595487"/>
              <a:gd name="connsiteX86" fmla="*/ 873919 w 1201996"/>
              <a:gd name="connsiteY86" fmla="*/ 1376362 h 1595487"/>
              <a:gd name="connsiteX87" fmla="*/ 871538 w 1201996"/>
              <a:gd name="connsiteY87" fmla="*/ 1390650 h 1595487"/>
              <a:gd name="connsiteX88" fmla="*/ 907257 w 1201996"/>
              <a:gd name="connsiteY88" fmla="*/ 1385887 h 1595487"/>
              <a:gd name="connsiteX89" fmla="*/ 909638 w 1201996"/>
              <a:gd name="connsiteY89" fmla="*/ 1402556 h 1595487"/>
              <a:gd name="connsiteX90" fmla="*/ 954882 w 1201996"/>
              <a:gd name="connsiteY90" fmla="*/ 1404937 h 1595487"/>
              <a:gd name="connsiteX91" fmla="*/ 952500 w 1201996"/>
              <a:gd name="connsiteY91" fmla="*/ 1419225 h 1595487"/>
              <a:gd name="connsiteX92" fmla="*/ 1012032 w 1201996"/>
              <a:gd name="connsiteY92" fmla="*/ 1419225 h 1595487"/>
              <a:gd name="connsiteX93" fmla="*/ 1019175 w 1201996"/>
              <a:gd name="connsiteY93" fmla="*/ 1426368 h 1595487"/>
              <a:gd name="connsiteX94" fmla="*/ 1050132 w 1201996"/>
              <a:gd name="connsiteY94" fmla="*/ 1426368 h 1595487"/>
              <a:gd name="connsiteX95" fmla="*/ 1050132 w 1201996"/>
              <a:gd name="connsiteY95" fmla="*/ 1464468 h 1595487"/>
              <a:gd name="connsiteX96" fmla="*/ 1095375 w 1201996"/>
              <a:gd name="connsiteY96" fmla="*/ 1471612 h 1595487"/>
              <a:gd name="connsiteX97" fmla="*/ 1090613 w 1201996"/>
              <a:gd name="connsiteY97" fmla="*/ 1481137 h 1595487"/>
              <a:gd name="connsiteX98" fmla="*/ 1109663 w 1201996"/>
              <a:gd name="connsiteY98" fmla="*/ 1483518 h 1595487"/>
              <a:gd name="connsiteX99" fmla="*/ 1107282 w 1201996"/>
              <a:gd name="connsiteY99" fmla="*/ 1504950 h 1595487"/>
              <a:gd name="connsiteX100" fmla="*/ 1152525 w 1201996"/>
              <a:gd name="connsiteY100" fmla="*/ 1495425 h 1595487"/>
              <a:gd name="connsiteX101" fmla="*/ 1152525 w 1201996"/>
              <a:gd name="connsiteY101" fmla="*/ 1514475 h 1595487"/>
              <a:gd name="connsiteX102" fmla="*/ 1166813 w 1201996"/>
              <a:gd name="connsiteY102" fmla="*/ 1514475 h 1595487"/>
              <a:gd name="connsiteX103" fmla="*/ 1165323 w 1201996"/>
              <a:gd name="connsiteY103" fmla="*/ 1546590 h 1595487"/>
              <a:gd name="connsiteX104" fmla="*/ 1182437 w 1201996"/>
              <a:gd name="connsiteY104" fmla="*/ 1544144 h 1595487"/>
              <a:gd name="connsiteX105" fmla="*/ 1184882 w 1201996"/>
              <a:gd name="connsiteY105" fmla="*/ 1571038 h 1595487"/>
              <a:gd name="connsiteX106" fmla="*/ 1199551 w 1201996"/>
              <a:gd name="connsiteY106" fmla="*/ 1571038 h 1595487"/>
              <a:gd name="connsiteX107" fmla="*/ 1201996 w 1201996"/>
              <a:gd name="connsiteY107" fmla="*/ 1595487 h 1595487"/>
              <a:gd name="connsiteX0" fmla="*/ 0 w 1201996"/>
              <a:gd name="connsiteY0" fmla="*/ 0 h 1595487"/>
              <a:gd name="connsiteX1" fmla="*/ 4763 w 1201996"/>
              <a:gd name="connsiteY1" fmla="*/ 52387 h 1595487"/>
              <a:gd name="connsiteX2" fmla="*/ 16669 w 1201996"/>
              <a:gd name="connsiteY2" fmla="*/ 47625 h 1595487"/>
              <a:gd name="connsiteX3" fmla="*/ 16669 w 1201996"/>
              <a:gd name="connsiteY3" fmla="*/ 85725 h 1595487"/>
              <a:gd name="connsiteX4" fmla="*/ 30957 w 1201996"/>
              <a:gd name="connsiteY4" fmla="*/ 83343 h 1595487"/>
              <a:gd name="connsiteX5" fmla="*/ 28575 w 1201996"/>
              <a:gd name="connsiteY5" fmla="*/ 116681 h 1595487"/>
              <a:gd name="connsiteX6" fmla="*/ 54769 w 1201996"/>
              <a:gd name="connsiteY6" fmla="*/ 111918 h 1595487"/>
              <a:gd name="connsiteX7" fmla="*/ 54769 w 1201996"/>
              <a:gd name="connsiteY7" fmla="*/ 159543 h 1595487"/>
              <a:gd name="connsiteX8" fmla="*/ 54769 w 1201996"/>
              <a:gd name="connsiteY8" fmla="*/ 159543 h 1595487"/>
              <a:gd name="connsiteX9" fmla="*/ 54769 w 1201996"/>
              <a:gd name="connsiteY9" fmla="*/ 159543 h 1595487"/>
              <a:gd name="connsiteX10" fmla="*/ 69057 w 1201996"/>
              <a:gd name="connsiteY10" fmla="*/ 190500 h 1595487"/>
              <a:gd name="connsiteX11" fmla="*/ 78582 w 1201996"/>
              <a:gd name="connsiteY11" fmla="*/ 190500 h 1595487"/>
              <a:gd name="connsiteX12" fmla="*/ 76200 w 1201996"/>
              <a:gd name="connsiteY12" fmla="*/ 216693 h 1595487"/>
              <a:gd name="connsiteX13" fmla="*/ 107157 w 1201996"/>
              <a:gd name="connsiteY13" fmla="*/ 216693 h 1595487"/>
              <a:gd name="connsiteX14" fmla="*/ 104775 w 1201996"/>
              <a:gd name="connsiteY14" fmla="*/ 302418 h 1595487"/>
              <a:gd name="connsiteX15" fmla="*/ 128588 w 1201996"/>
              <a:gd name="connsiteY15" fmla="*/ 307181 h 1595487"/>
              <a:gd name="connsiteX16" fmla="*/ 126207 w 1201996"/>
              <a:gd name="connsiteY16" fmla="*/ 345281 h 1595487"/>
              <a:gd name="connsiteX17" fmla="*/ 152400 w 1201996"/>
              <a:gd name="connsiteY17" fmla="*/ 395287 h 1595487"/>
              <a:gd name="connsiteX18" fmla="*/ 157163 w 1201996"/>
              <a:gd name="connsiteY18" fmla="*/ 426243 h 1595487"/>
              <a:gd name="connsiteX19" fmla="*/ 192882 w 1201996"/>
              <a:gd name="connsiteY19" fmla="*/ 435768 h 1595487"/>
              <a:gd name="connsiteX20" fmla="*/ 209550 w 1201996"/>
              <a:gd name="connsiteY20" fmla="*/ 495300 h 1595487"/>
              <a:gd name="connsiteX21" fmla="*/ 226219 w 1201996"/>
              <a:gd name="connsiteY21" fmla="*/ 509587 h 1595487"/>
              <a:gd name="connsiteX22" fmla="*/ 221457 w 1201996"/>
              <a:gd name="connsiteY22" fmla="*/ 554831 h 1595487"/>
              <a:gd name="connsiteX23" fmla="*/ 228600 w 1201996"/>
              <a:gd name="connsiteY23" fmla="*/ 554831 h 1595487"/>
              <a:gd name="connsiteX24" fmla="*/ 230982 w 1201996"/>
              <a:gd name="connsiteY24" fmla="*/ 595312 h 1595487"/>
              <a:gd name="connsiteX25" fmla="*/ 242888 w 1201996"/>
              <a:gd name="connsiteY25" fmla="*/ 595312 h 1595487"/>
              <a:gd name="connsiteX26" fmla="*/ 240507 w 1201996"/>
              <a:gd name="connsiteY26" fmla="*/ 642937 h 1595487"/>
              <a:gd name="connsiteX27" fmla="*/ 266700 w 1201996"/>
              <a:gd name="connsiteY27" fmla="*/ 642937 h 1595487"/>
              <a:gd name="connsiteX28" fmla="*/ 266700 w 1201996"/>
              <a:gd name="connsiteY28" fmla="*/ 657225 h 1595487"/>
              <a:gd name="connsiteX29" fmla="*/ 269082 w 1201996"/>
              <a:gd name="connsiteY29" fmla="*/ 681037 h 1595487"/>
              <a:gd name="connsiteX30" fmla="*/ 278607 w 1201996"/>
              <a:gd name="connsiteY30" fmla="*/ 681037 h 1595487"/>
              <a:gd name="connsiteX31" fmla="*/ 273844 w 1201996"/>
              <a:gd name="connsiteY31" fmla="*/ 714375 h 1595487"/>
              <a:gd name="connsiteX32" fmla="*/ 297657 w 1201996"/>
              <a:gd name="connsiteY32" fmla="*/ 711993 h 1595487"/>
              <a:gd name="connsiteX33" fmla="*/ 300038 w 1201996"/>
              <a:gd name="connsiteY33" fmla="*/ 728662 h 1595487"/>
              <a:gd name="connsiteX34" fmla="*/ 319088 w 1201996"/>
              <a:gd name="connsiteY34" fmla="*/ 726281 h 1595487"/>
              <a:gd name="connsiteX35" fmla="*/ 319088 w 1201996"/>
              <a:gd name="connsiteY35" fmla="*/ 759618 h 1595487"/>
              <a:gd name="connsiteX36" fmla="*/ 330994 w 1201996"/>
              <a:gd name="connsiteY36" fmla="*/ 757237 h 1595487"/>
              <a:gd name="connsiteX37" fmla="*/ 333375 w 1201996"/>
              <a:gd name="connsiteY37" fmla="*/ 807243 h 1595487"/>
              <a:gd name="connsiteX38" fmla="*/ 333375 w 1201996"/>
              <a:gd name="connsiteY38" fmla="*/ 807243 h 1595487"/>
              <a:gd name="connsiteX39" fmla="*/ 347663 w 1201996"/>
              <a:gd name="connsiteY39" fmla="*/ 823912 h 1595487"/>
              <a:gd name="connsiteX40" fmla="*/ 364332 w 1201996"/>
              <a:gd name="connsiteY40" fmla="*/ 816768 h 1595487"/>
              <a:gd name="connsiteX41" fmla="*/ 364332 w 1201996"/>
              <a:gd name="connsiteY41" fmla="*/ 840581 h 1595487"/>
              <a:gd name="connsiteX42" fmla="*/ 371475 w 1201996"/>
              <a:gd name="connsiteY42" fmla="*/ 845343 h 1595487"/>
              <a:gd name="connsiteX43" fmla="*/ 366713 w 1201996"/>
              <a:gd name="connsiteY43" fmla="*/ 864393 h 1595487"/>
              <a:gd name="connsiteX44" fmla="*/ 385763 w 1201996"/>
              <a:gd name="connsiteY44" fmla="*/ 859631 h 1595487"/>
              <a:gd name="connsiteX45" fmla="*/ 383382 w 1201996"/>
              <a:gd name="connsiteY45" fmla="*/ 883443 h 1595487"/>
              <a:gd name="connsiteX46" fmla="*/ 407194 w 1201996"/>
              <a:gd name="connsiteY46" fmla="*/ 881062 h 1595487"/>
              <a:gd name="connsiteX47" fmla="*/ 402432 w 1201996"/>
              <a:gd name="connsiteY47" fmla="*/ 919162 h 1595487"/>
              <a:gd name="connsiteX48" fmla="*/ 423863 w 1201996"/>
              <a:gd name="connsiteY48" fmla="*/ 973931 h 1595487"/>
              <a:gd name="connsiteX49" fmla="*/ 435769 w 1201996"/>
              <a:gd name="connsiteY49" fmla="*/ 973931 h 1595487"/>
              <a:gd name="connsiteX50" fmla="*/ 428625 w 1201996"/>
              <a:gd name="connsiteY50" fmla="*/ 1000125 h 1595487"/>
              <a:gd name="connsiteX51" fmla="*/ 442913 w 1201996"/>
              <a:gd name="connsiteY51" fmla="*/ 997743 h 1595487"/>
              <a:gd name="connsiteX52" fmla="*/ 433388 w 1201996"/>
              <a:gd name="connsiteY52" fmla="*/ 1021556 h 1595487"/>
              <a:gd name="connsiteX53" fmla="*/ 452438 w 1201996"/>
              <a:gd name="connsiteY53" fmla="*/ 1019175 h 1595487"/>
              <a:gd name="connsiteX54" fmla="*/ 447675 w 1201996"/>
              <a:gd name="connsiteY54" fmla="*/ 1042987 h 1595487"/>
              <a:gd name="connsiteX55" fmla="*/ 464344 w 1201996"/>
              <a:gd name="connsiteY55" fmla="*/ 1038225 h 1595487"/>
              <a:gd name="connsiteX56" fmla="*/ 476250 w 1201996"/>
              <a:gd name="connsiteY56" fmla="*/ 1064418 h 1595487"/>
              <a:gd name="connsiteX57" fmla="*/ 490538 w 1201996"/>
              <a:gd name="connsiteY57" fmla="*/ 1064418 h 1595487"/>
              <a:gd name="connsiteX58" fmla="*/ 514350 w 1201996"/>
              <a:gd name="connsiteY58" fmla="*/ 1104900 h 1595487"/>
              <a:gd name="connsiteX59" fmla="*/ 511969 w 1201996"/>
              <a:gd name="connsiteY59" fmla="*/ 1119187 h 1595487"/>
              <a:gd name="connsiteX60" fmla="*/ 531019 w 1201996"/>
              <a:gd name="connsiteY60" fmla="*/ 1119187 h 1595487"/>
              <a:gd name="connsiteX61" fmla="*/ 526257 w 1201996"/>
              <a:gd name="connsiteY61" fmla="*/ 1133475 h 1595487"/>
              <a:gd name="connsiteX62" fmla="*/ 545307 w 1201996"/>
              <a:gd name="connsiteY62" fmla="*/ 1128712 h 1595487"/>
              <a:gd name="connsiteX63" fmla="*/ 542925 w 1201996"/>
              <a:gd name="connsiteY63" fmla="*/ 1154906 h 1595487"/>
              <a:gd name="connsiteX64" fmla="*/ 557213 w 1201996"/>
              <a:gd name="connsiteY64" fmla="*/ 1152525 h 1595487"/>
              <a:gd name="connsiteX65" fmla="*/ 552450 w 1201996"/>
              <a:gd name="connsiteY65" fmla="*/ 1169193 h 1595487"/>
              <a:gd name="connsiteX66" fmla="*/ 581025 w 1201996"/>
              <a:gd name="connsiteY66" fmla="*/ 1164431 h 1595487"/>
              <a:gd name="connsiteX67" fmla="*/ 578644 w 1201996"/>
              <a:gd name="connsiteY67" fmla="*/ 1183481 h 1595487"/>
              <a:gd name="connsiteX68" fmla="*/ 595313 w 1201996"/>
              <a:gd name="connsiteY68" fmla="*/ 1181100 h 1595487"/>
              <a:gd name="connsiteX69" fmla="*/ 592932 w 1201996"/>
              <a:gd name="connsiteY69" fmla="*/ 1195387 h 1595487"/>
              <a:gd name="connsiteX70" fmla="*/ 635794 w 1201996"/>
              <a:gd name="connsiteY70" fmla="*/ 1195387 h 1595487"/>
              <a:gd name="connsiteX71" fmla="*/ 631032 w 1201996"/>
              <a:gd name="connsiteY71" fmla="*/ 1214437 h 1595487"/>
              <a:gd name="connsiteX72" fmla="*/ 669132 w 1201996"/>
              <a:gd name="connsiteY72" fmla="*/ 1212056 h 1595487"/>
              <a:gd name="connsiteX73" fmla="*/ 666750 w 1201996"/>
              <a:gd name="connsiteY73" fmla="*/ 1252537 h 1595487"/>
              <a:gd name="connsiteX74" fmla="*/ 695325 w 1201996"/>
              <a:gd name="connsiteY74" fmla="*/ 1257300 h 1595487"/>
              <a:gd name="connsiteX75" fmla="*/ 695325 w 1201996"/>
              <a:gd name="connsiteY75" fmla="*/ 1271587 h 1595487"/>
              <a:gd name="connsiteX76" fmla="*/ 716757 w 1201996"/>
              <a:gd name="connsiteY76" fmla="*/ 1269206 h 1595487"/>
              <a:gd name="connsiteX77" fmla="*/ 716757 w 1201996"/>
              <a:gd name="connsiteY77" fmla="*/ 1285875 h 1595487"/>
              <a:gd name="connsiteX78" fmla="*/ 742950 w 1201996"/>
              <a:gd name="connsiteY78" fmla="*/ 1283493 h 1595487"/>
              <a:gd name="connsiteX79" fmla="*/ 740569 w 1201996"/>
              <a:gd name="connsiteY79" fmla="*/ 1304925 h 1595487"/>
              <a:gd name="connsiteX80" fmla="*/ 773907 w 1201996"/>
              <a:gd name="connsiteY80" fmla="*/ 1300162 h 1595487"/>
              <a:gd name="connsiteX81" fmla="*/ 766763 w 1201996"/>
              <a:gd name="connsiteY81" fmla="*/ 1333500 h 1595487"/>
              <a:gd name="connsiteX82" fmla="*/ 826294 w 1201996"/>
              <a:gd name="connsiteY82" fmla="*/ 1326356 h 1595487"/>
              <a:gd name="connsiteX83" fmla="*/ 831057 w 1201996"/>
              <a:gd name="connsiteY83" fmla="*/ 1357312 h 1595487"/>
              <a:gd name="connsiteX84" fmla="*/ 862013 w 1201996"/>
              <a:gd name="connsiteY84" fmla="*/ 1357312 h 1595487"/>
              <a:gd name="connsiteX85" fmla="*/ 862013 w 1201996"/>
              <a:gd name="connsiteY85" fmla="*/ 1357312 h 1595487"/>
              <a:gd name="connsiteX86" fmla="*/ 873919 w 1201996"/>
              <a:gd name="connsiteY86" fmla="*/ 1376362 h 1595487"/>
              <a:gd name="connsiteX87" fmla="*/ 871538 w 1201996"/>
              <a:gd name="connsiteY87" fmla="*/ 1390650 h 1595487"/>
              <a:gd name="connsiteX88" fmla="*/ 907257 w 1201996"/>
              <a:gd name="connsiteY88" fmla="*/ 1385887 h 1595487"/>
              <a:gd name="connsiteX89" fmla="*/ 909638 w 1201996"/>
              <a:gd name="connsiteY89" fmla="*/ 1402556 h 1595487"/>
              <a:gd name="connsiteX90" fmla="*/ 954882 w 1201996"/>
              <a:gd name="connsiteY90" fmla="*/ 1404937 h 1595487"/>
              <a:gd name="connsiteX91" fmla="*/ 952500 w 1201996"/>
              <a:gd name="connsiteY91" fmla="*/ 1419225 h 1595487"/>
              <a:gd name="connsiteX92" fmla="*/ 1012032 w 1201996"/>
              <a:gd name="connsiteY92" fmla="*/ 1419225 h 1595487"/>
              <a:gd name="connsiteX93" fmla="*/ 1019175 w 1201996"/>
              <a:gd name="connsiteY93" fmla="*/ 1426368 h 1595487"/>
              <a:gd name="connsiteX94" fmla="*/ 1050132 w 1201996"/>
              <a:gd name="connsiteY94" fmla="*/ 1426368 h 1595487"/>
              <a:gd name="connsiteX95" fmla="*/ 1050132 w 1201996"/>
              <a:gd name="connsiteY95" fmla="*/ 1464468 h 1595487"/>
              <a:gd name="connsiteX96" fmla="*/ 1095375 w 1201996"/>
              <a:gd name="connsiteY96" fmla="*/ 1471612 h 1595487"/>
              <a:gd name="connsiteX97" fmla="*/ 1090613 w 1201996"/>
              <a:gd name="connsiteY97" fmla="*/ 1481137 h 1595487"/>
              <a:gd name="connsiteX98" fmla="*/ 1109663 w 1201996"/>
              <a:gd name="connsiteY98" fmla="*/ 1483518 h 1595487"/>
              <a:gd name="connsiteX99" fmla="*/ 1107282 w 1201996"/>
              <a:gd name="connsiteY99" fmla="*/ 1504950 h 1595487"/>
              <a:gd name="connsiteX100" fmla="*/ 1152525 w 1201996"/>
              <a:gd name="connsiteY100" fmla="*/ 1495425 h 1595487"/>
              <a:gd name="connsiteX101" fmla="*/ 1152525 w 1201996"/>
              <a:gd name="connsiteY101" fmla="*/ 1514475 h 1595487"/>
              <a:gd name="connsiteX102" fmla="*/ 1166813 w 1201996"/>
              <a:gd name="connsiteY102" fmla="*/ 1514475 h 1595487"/>
              <a:gd name="connsiteX103" fmla="*/ 1165323 w 1201996"/>
              <a:gd name="connsiteY103" fmla="*/ 1546590 h 1595487"/>
              <a:gd name="connsiteX104" fmla="*/ 1182437 w 1201996"/>
              <a:gd name="connsiteY104" fmla="*/ 1544144 h 1595487"/>
              <a:gd name="connsiteX105" fmla="*/ 1184882 w 1201996"/>
              <a:gd name="connsiteY105" fmla="*/ 1571038 h 1595487"/>
              <a:gd name="connsiteX106" fmla="*/ 1199551 w 1201996"/>
              <a:gd name="connsiteY106" fmla="*/ 1571038 h 1595487"/>
              <a:gd name="connsiteX107" fmla="*/ 1201996 w 1201996"/>
              <a:gd name="connsiteY107" fmla="*/ 1595487 h 1595487"/>
              <a:gd name="connsiteX108" fmla="*/ 1201996 w 1201996"/>
              <a:gd name="connsiteY108" fmla="*/ 1595487 h 1595487"/>
              <a:gd name="connsiteX0" fmla="*/ 0 w 1231335"/>
              <a:gd name="connsiteY0" fmla="*/ 0 h 1597932"/>
              <a:gd name="connsiteX1" fmla="*/ 4763 w 1231335"/>
              <a:gd name="connsiteY1" fmla="*/ 52387 h 1597932"/>
              <a:gd name="connsiteX2" fmla="*/ 16669 w 1231335"/>
              <a:gd name="connsiteY2" fmla="*/ 47625 h 1597932"/>
              <a:gd name="connsiteX3" fmla="*/ 16669 w 1231335"/>
              <a:gd name="connsiteY3" fmla="*/ 85725 h 1597932"/>
              <a:gd name="connsiteX4" fmla="*/ 30957 w 1231335"/>
              <a:gd name="connsiteY4" fmla="*/ 83343 h 1597932"/>
              <a:gd name="connsiteX5" fmla="*/ 28575 w 1231335"/>
              <a:gd name="connsiteY5" fmla="*/ 116681 h 1597932"/>
              <a:gd name="connsiteX6" fmla="*/ 54769 w 1231335"/>
              <a:gd name="connsiteY6" fmla="*/ 111918 h 1597932"/>
              <a:gd name="connsiteX7" fmla="*/ 54769 w 1231335"/>
              <a:gd name="connsiteY7" fmla="*/ 159543 h 1597932"/>
              <a:gd name="connsiteX8" fmla="*/ 54769 w 1231335"/>
              <a:gd name="connsiteY8" fmla="*/ 159543 h 1597932"/>
              <a:gd name="connsiteX9" fmla="*/ 54769 w 1231335"/>
              <a:gd name="connsiteY9" fmla="*/ 159543 h 1597932"/>
              <a:gd name="connsiteX10" fmla="*/ 69057 w 1231335"/>
              <a:gd name="connsiteY10" fmla="*/ 190500 h 1597932"/>
              <a:gd name="connsiteX11" fmla="*/ 78582 w 1231335"/>
              <a:gd name="connsiteY11" fmla="*/ 190500 h 1597932"/>
              <a:gd name="connsiteX12" fmla="*/ 76200 w 1231335"/>
              <a:gd name="connsiteY12" fmla="*/ 216693 h 1597932"/>
              <a:gd name="connsiteX13" fmla="*/ 107157 w 1231335"/>
              <a:gd name="connsiteY13" fmla="*/ 216693 h 1597932"/>
              <a:gd name="connsiteX14" fmla="*/ 104775 w 1231335"/>
              <a:gd name="connsiteY14" fmla="*/ 302418 h 1597932"/>
              <a:gd name="connsiteX15" fmla="*/ 128588 w 1231335"/>
              <a:gd name="connsiteY15" fmla="*/ 307181 h 1597932"/>
              <a:gd name="connsiteX16" fmla="*/ 126207 w 1231335"/>
              <a:gd name="connsiteY16" fmla="*/ 345281 h 1597932"/>
              <a:gd name="connsiteX17" fmla="*/ 152400 w 1231335"/>
              <a:gd name="connsiteY17" fmla="*/ 395287 h 1597932"/>
              <a:gd name="connsiteX18" fmla="*/ 157163 w 1231335"/>
              <a:gd name="connsiteY18" fmla="*/ 426243 h 1597932"/>
              <a:gd name="connsiteX19" fmla="*/ 192882 w 1231335"/>
              <a:gd name="connsiteY19" fmla="*/ 435768 h 1597932"/>
              <a:gd name="connsiteX20" fmla="*/ 209550 w 1231335"/>
              <a:gd name="connsiteY20" fmla="*/ 495300 h 1597932"/>
              <a:gd name="connsiteX21" fmla="*/ 226219 w 1231335"/>
              <a:gd name="connsiteY21" fmla="*/ 509587 h 1597932"/>
              <a:gd name="connsiteX22" fmla="*/ 221457 w 1231335"/>
              <a:gd name="connsiteY22" fmla="*/ 554831 h 1597932"/>
              <a:gd name="connsiteX23" fmla="*/ 228600 w 1231335"/>
              <a:gd name="connsiteY23" fmla="*/ 554831 h 1597932"/>
              <a:gd name="connsiteX24" fmla="*/ 230982 w 1231335"/>
              <a:gd name="connsiteY24" fmla="*/ 595312 h 1597932"/>
              <a:gd name="connsiteX25" fmla="*/ 242888 w 1231335"/>
              <a:gd name="connsiteY25" fmla="*/ 595312 h 1597932"/>
              <a:gd name="connsiteX26" fmla="*/ 240507 w 1231335"/>
              <a:gd name="connsiteY26" fmla="*/ 642937 h 1597932"/>
              <a:gd name="connsiteX27" fmla="*/ 266700 w 1231335"/>
              <a:gd name="connsiteY27" fmla="*/ 642937 h 1597932"/>
              <a:gd name="connsiteX28" fmla="*/ 266700 w 1231335"/>
              <a:gd name="connsiteY28" fmla="*/ 657225 h 1597932"/>
              <a:gd name="connsiteX29" fmla="*/ 269082 w 1231335"/>
              <a:gd name="connsiteY29" fmla="*/ 681037 h 1597932"/>
              <a:gd name="connsiteX30" fmla="*/ 278607 w 1231335"/>
              <a:gd name="connsiteY30" fmla="*/ 681037 h 1597932"/>
              <a:gd name="connsiteX31" fmla="*/ 273844 w 1231335"/>
              <a:gd name="connsiteY31" fmla="*/ 714375 h 1597932"/>
              <a:gd name="connsiteX32" fmla="*/ 297657 w 1231335"/>
              <a:gd name="connsiteY32" fmla="*/ 711993 h 1597932"/>
              <a:gd name="connsiteX33" fmla="*/ 300038 w 1231335"/>
              <a:gd name="connsiteY33" fmla="*/ 728662 h 1597932"/>
              <a:gd name="connsiteX34" fmla="*/ 319088 w 1231335"/>
              <a:gd name="connsiteY34" fmla="*/ 726281 h 1597932"/>
              <a:gd name="connsiteX35" fmla="*/ 319088 w 1231335"/>
              <a:gd name="connsiteY35" fmla="*/ 759618 h 1597932"/>
              <a:gd name="connsiteX36" fmla="*/ 330994 w 1231335"/>
              <a:gd name="connsiteY36" fmla="*/ 757237 h 1597932"/>
              <a:gd name="connsiteX37" fmla="*/ 333375 w 1231335"/>
              <a:gd name="connsiteY37" fmla="*/ 807243 h 1597932"/>
              <a:gd name="connsiteX38" fmla="*/ 333375 w 1231335"/>
              <a:gd name="connsiteY38" fmla="*/ 807243 h 1597932"/>
              <a:gd name="connsiteX39" fmla="*/ 347663 w 1231335"/>
              <a:gd name="connsiteY39" fmla="*/ 823912 h 1597932"/>
              <a:gd name="connsiteX40" fmla="*/ 364332 w 1231335"/>
              <a:gd name="connsiteY40" fmla="*/ 816768 h 1597932"/>
              <a:gd name="connsiteX41" fmla="*/ 364332 w 1231335"/>
              <a:gd name="connsiteY41" fmla="*/ 840581 h 1597932"/>
              <a:gd name="connsiteX42" fmla="*/ 371475 w 1231335"/>
              <a:gd name="connsiteY42" fmla="*/ 845343 h 1597932"/>
              <a:gd name="connsiteX43" fmla="*/ 366713 w 1231335"/>
              <a:gd name="connsiteY43" fmla="*/ 864393 h 1597932"/>
              <a:gd name="connsiteX44" fmla="*/ 385763 w 1231335"/>
              <a:gd name="connsiteY44" fmla="*/ 859631 h 1597932"/>
              <a:gd name="connsiteX45" fmla="*/ 383382 w 1231335"/>
              <a:gd name="connsiteY45" fmla="*/ 883443 h 1597932"/>
              <a:gd name="connsiteX46" fmla="*/ 407194 w 1231335"/>
              <a:gd name="connsiteY46" fmla="*/ 881062 h 1597932"/>
              <a:gd name="connsiteX47" fmla="*/ 402432 w 1231335"/>
              <a:gd name="connsiteY47" fmla="*/ 919162 h 1597932"/>
              <a:gd name="connsiteX48" fmla="*/ 423863 w 1231335"/>
              <a:gd name="connsiteY48" fmla="*/ 973931 h 1597932"/>
              <a:gd name="connsiteX49" fmla="*/ 435769 w 1231335"/>
              <a:gd name="connsiteY49" fmla="*/ 973931 h 1597932"/>
              <a:gd name="connsiteX50" fmla="*/ 428625 w 1231335"/>
              <a:gd name="connsiteY50" fmla="*/ 1000125 h 1597932"/>
              <a:gd name="connsiteX51" fmla="*/ 442913 w 1231335"/>
              <a:gd name="connsiteY51" fmla="*/ 997743 h 1597932"/>
              <a:gd name="connsiteX52" fmla="*/ 433388 w 1231335"/>
              <a:gd name="connsiteY52" fmla="*/ 1021556 h 1597932"/>
              <a:gd name="connsiteX53" fmla="*/ 452438 w 1231335"/>
              <a:gd name="connsiteY53" fmla="*/ 1019175 h 1597932"/>
              <a:gd name="connsiteX54" fmla="*/ 447675 w 1231335"/>
              <a:gd name="connsiteY54" fmla="*/ 1042987 h 1597932"/>
              <a:gd name="connsiteX55" fmla="*/ 464344 w 1231335"/>
              <a:gd name="connsiteY55" fmla="*/ 1038225 h 1597932"/>
              <a:gd name="connsiteX56" fmla="*/ 476250 w 1231335"/>
              <a:gd name="connsiteY56" fmla="*/ 1064418 h 1597932"/>
              <a:gd name="connsiteX57" fmla="*/ 490538 w 1231335"/>
              <a:gd name="connsiteY57" fmla="*/ 1064418 h 1597932"/>
              <a:gd name="connsiteX58" fmla="*/ 514350 w 1231335"/>
              <a:gd name="connsiteY58" fmla="*/ 1104900 h 1597932"/>
              <a:gd name="connsiteX59" fmla="*/ 511969 w 1231335"/>
              <a:gd name="connsiteY59" fmla="*/ 1119187 h 1597932"/>
              <a:gd name="connsiteX60" fmla="*/ 531019 w 1231335"/>
              <a:gd name="connsiteY60" fmla="*/ 1119187 h 1597932"/>
              <a:gd name="connsiteX61" fmla="*/ 526257 w 1231335"/>
              <a:gd name="connsiteY61" fmla="*/ 1133475 h 1597932"/>
              <a:gd name="connsiteX62" fmla="*/ 545307 w 1231335"/>
              <a:gd name="connsiteY62" fmla="*/ 1128712 h 1597932"/>
              <a:gd name="connsiteX63" fmla="*/ 542925 w 1231335"/>
              <a:gd name="connsiteY63" fmla="*/ 1154906 h 1597932"/>
              <a:gd name="connsiteX64" fmla="*/ 557213 w 1231335"/>
              <a:gd name="connsiteY64" fmla="*/ 1152525 h 1597932"/>
              <a:gd name="connsiteX65" fmla="*/ 552450 w 1231335"/>
              <a:gd name="connsiteY65" fmla="*/ 1169193 h 1597932"/>
              <a:gd name="connsiteX66" fmla="*/ 581025 w 1231335"/>
              <a:gd name="connsiteY66" fmla="*/ 1164431 h 1597932"/>
              <a:gd name="connsiteX67" fmla="*/ 578644 w 1231335"/>
              <a:gd name="connsiteY67" fmla="*/ 1183481 h 1597932"/>
              <a:gd name="connsiteX68" fmla="*/ 595313 w 1231335"/>
              <a:gd name="connsiteY68" fmla="*/ 1181100 h 1597932"/>
              <a:gd name="connsiteX69" fmla="*/ 592932 w 1231335"/>
              <a:gd name="connsiteY69" fmla="*/ 1195387 h 1597932"/>
              <a:gd name="connsiteX70" fmla="*/ 635794 w 1231335"/>
              <a:gd name="connsiteY70" fmla="*/ 1195387 h 1597932"/>
              <a:gd name="connsiteX71" fmla="*/ 631032 w 1231335"/>
              <a:gd name="connsiteY71" fmla="*/ 1214437 h 1597932"/>
              <a:gd name="connsiteX72" fmla="*/ 669132 w 1231335"/>
              <a:gd name="connsiteY72" fmla="*/ 1212056 h 1597932"/>
              <a:gd name="connsiteX73" fmla="*/ 666750 w 1231335"/>
              <a:gd name="connsiteY73" fmla="*/ 1252537 h 1597932"/>
              <a:gd name="connsiteX74" fmla="*/ 695325 w 1231335"/>
              <a:gd name="connsiteY74" fmla="*/ 1257300 h 1597932"/>
              <a:gd name="connsiteX75" fmla="*/ 695325 w 1231335"/>
              <a:gd name="connsiteY75" fmla="*/ 1271587 h 1597932"/>
              <a:gd name="connsiteX76" fmla="*/ 716757 w 1231335"/>
              <a:gd name="connsiteY76" fmla="*/ 1269206 h 1597932"/>
              <a:gd name="connsiteX77" fmla="*/ 716757 w 1231335"/>
              <a:gd name="connsiteY77" fmla="*/ 1285875 h 1597932"/>
              <a:gd name="connsiteX78" fmla="*/ 742950 w 1231335"/>
              <a:gd name="connsiteY78" fmla="*/ 1283493 h 1597932"/>
              <a:gd name="connsiteX79" fmla="*/ 740569 w 1231335"/>
              <a:gd name="connsiteY79" fmla="*/ 1304925 h 1597932"/>
              <a:gd name="connsiteX80" fmla="*/ 773907 w 1231335"/>
              <a:gd name="connsiteY80" fmla="*/ 1300162 h 1597932"/>
              <a:gd name="connsiteX81" fmla="*/ 766763 w 1231335"/>
              <a:gd name="connsiteY81" fmla="*/ 1333500 h 1597932"/>
              <a:gd name="connsiteX82" fmla="*/ 826294 w 1231335"/>
              <a:gd name="connsiteY82" fmla="*/ 1326356 h 1597932"/>
              <a:gd name="connsiteX83" fmla="*/ 831057 w 1231335"/>
              <a:gd name="connsiteY83" fmla="*/ 1357312 h 1597932"/>
              <a:gd name="connsiteX84" fmla="*/ 862013 w 1231335"/>
              <a:gd name="connsiteY84" fmla="*/ 1357312 h 1597932"/>
              <a:gd name="connsiteX85" fmla="*/ 862013 w 1231335"/>
              <a:gd name="connsiteY85" fmla="*/ 1357312 h 1597932"/>
              <a:gd name="connsiteX86" fmla="*/ 873919 w 1231335"/>
              <a:gd name="connsiteY86" fmla="*/ 1376362 h 1597932"/>
              <a:gd name="connsiteX87" fmla="*/ 871538 w 1231335"/>
              <a:gd name="connsiteY87" fmla="*/ 1390650 h 1597932"/>
              <a:gd name="connsiteX88" fmla="*/ 907257 w 1231335"/>
              <a:gd name="connsiteY88" fmla="*/ 1385887 h 1597932"/>
              <a:gd name="connsiteX89" fmla="*/ 909638 w 1231335"/>
              <a:gd name="connsiteY89" fmla="*/ 1402556 h 1597932"/>
              <a:gd name="connsiteX90" fmla="*/ 954882 w 1231335"/>
              <a:gd name="connsiteY90" fmla="*/ 1404937 h 1597932"/>
              <a:gd name="connsiteX91" fmla="*/ 952500 w 1231335"/>
              <a:gd name="connsiteY91" fmla="*/ 1419225 h 1597932"/>
              <a:gd name="connsiteX92" fmla="*/ 1012032 w 1231335"/>
              <a:gd name="connsiteY92" fmla="*/ 1419225 h 1597932"/>
              <a:gd name="connsiteX93" fmla="*/ 1019175 w 1231335"/>
              <a:gd name="connsiteY93" fmla="*/ 1426368 h 1597932"/>
              <a:gd name="connsiteX94" fmla="*/ 1050132 w 1231335"/>
              <a:gd name="connsiteY94" fmla="*/ 1426368 h 1597932"/>
              <a:gd name="connsiteX95" fmla="*/ 1050132 w 1231335"/>
              <a:gd name="connsiteY95" fmla="*/ 1464468 h 1597932"/>
              <a:gd name="connsiteX96" fmla="*/ 1095375 w 1231335"/>
              <a:gd name="connsiteY96" fmla="*/ 1471612 h 1597932"/>
              <a:gd name="connsiteX97" fmla="*/ 1090613 w 1231335"/>
              <a:gd name="connsiteY97" fmla="*/ 1481137 h 1597932"/>
              <a:gd name="connsiteX98" fmla="*/ 1109663 w 1231335"/>
              <a:gd name="connsiteY98" fmla="*/ 1483518 h 1597932"/>
              <a:gd name="connsiteX99" fmla="*/ 1107282 w 1231335"/>
              <a:gd name="connsiteY99" fmla="*/ 1504950 h 1597932"/>
              <a:gd name="connsiteX100" fmla="*/ 1152525 w 1231335"/>
              <a:gd name="connsiteY100" fmla="*/ 1495425 h 1597932"/>
              <a:gd name="connsiteX101" fmla="*/ 1152525 w 1231335"/>
              <a:gd name="connsiteY101" fmla="*/ 1514475 h 1597932"/>
              <a:gd name="connsiteX102" fmla="*/ 1166813 w 1231335"/>
              <a:gd name="connsiteY102" fmla="*/ 1514475 h 1597932"/>
              <a:gd name="connsiteX103" fmla="*/ 1165323 w 1231335"/>
              <a:gd name="connsiteY103" fmla="*/ 1546590 h 1597932"/>
              <a:gd name="connsiteX104" fmla="*/ 1182437 w 1231335"/>
              <a:gd name="connsiteY104" fmla="*/ 1544144 h 1597932"/>
              <a:gd name="connsiteX105" fmla="*/ 1184882 w 1231335"/>
              <a:gd name="connsiteY105" fmla="*/ 1571038 h 1597932"/>
              <a:gd name="connsiteX106" fmla="*/ 1199551 w 1231335"/>
              <a:gd name="connsiteY106" fmla="*/ 1571038 h 1597932"/>
              <a:gd name="connsiteX107" fmla="*/ 1201996 w 1231335"/>
              <a:gd name="connsiteY107" fmla="*/ 1595487 h 1597932"/>
              <a:gd name="connsiteX108" fmla="*/ 1231335 w 1231335"/>
              <a:gd name="connsiteY108" fmla="*/ 1597932 h 1597932"/>
              <a:gd name="connsiteX0" fmla="*/ 0 w 1233508"/>
              <a:gd name="connsiteY0" fmla="*/ 0 h 1598112"/>
              <a:gd name="connsiteX1" fmla="*/ 4763 w 1233508"/>
              <a:gd name="connsiteY1" fmla="*/ 52387 h 1598112"/>
              <a:gd name="connsiteX2" fmla="*/ 16669 w 1233508"/>
              <a:gd name="connsiteY2" fmla="*/ 47625 h 1598112"/>
              <a:gd name="connsiteX3" fmla="*/ 16669 w 1233508"/>
              <a:gd name="connsiteY3" fmla="*/ 85725 h 1598112"/>
              <a:gd name="connsiteX4" fmla="*/ 30957 w 1233508"/>
              <a:gd name="connsiteY4" fmla="*/ 83343 h 1598112"/>
              <a:gd name="connsiteX5" fmla="*/ 28575 w 1233508"/>
              <a:gd name="connsiteY5" fmla="*/ 116681 h 1598112"/>
              <a:gd name="connsiteX6" fmla="*/ 54769 w 1233508"/>
              <a:gd name="connsiteY6" fmla="*/ 111918 h 1598112"/>
              <a:gd name="connsiteX7" fmla="*/ 54769 w 1233508"/>
              <a:gd name="connsiteY7" fmla="*/ 159543 h 1598112"/>
              <a:gd name="connsiteX8" fmla="*/ 54769 w 1233508"/>
              <a:gd name="connsiteY8" fmla="*/ 159543 h 1598112"/>
              <a:gd name="connsiteX9" fmla="*/ 54769 w 1233508"/>
              <a:gd name="connsiteY9" fmla="*/ 159543 h 1598112"/>
              <a:gd name="connsiteX10" fmla="*/ 69057 w 1233508"/>
              <a:gd name="connsiteY10" fmla="*/ 190500 h 1598112"/>
              <a:gd name="connsiteX11" fmla="*/ 78582 w 1233508"/>
              <a:gd name="connsiteY11" fmla="*/ 190500 h 1598112"/>
              <a:gd name="connsiteX12" fmla="*/ 76200 w 1233508"/>
              <a:gd name="connsiteY12" fmla="*/ 216693 h 1598112"/>
              <a:gd name="connsiteX13" fmla="*/ 107157 w 1233508"/>
              <a:gd name="connsiteY13" fmla="*/ 216693 h 1598112"/>
              <a:gd name="connsiteX14" fmla="*/ 104775 w 1233508"/>
              <a:gd name="connsiteY14" fmla="*/ 302418 h 1598112"/>
              <a:gd name="connsiteX15" fmla="*/ 128588 w 1233508"/>
              <a:gd name="connsiteY15" fmla="*/ 307181 h 1598112"/>
              <a:gd name="connsiteX16" fmla="*/ 126207 w 1233508"/>
              <a:gd name="connsiteY16" fmla="*/ 345281 h 1598112"/>
              <a:gd name="connsiteX17" fmla="*/ 152400 w 1233508"/>
              <a:gd name="connsiteY17" fmla="*/ 395287 h 1598112"/>
              <a:gd name="connsiteX18" fmla="*/ 157163 w 1233508"/>
              <a:gd name="connsiteY18" fmla="*/ 426243 h 1598112"/>
              <a:gd name="connsiteX19" fmla="*/ 192882 w 1233508"/>
              <a:gd name="connsiteY19" fmla="*/ 435768 h 1598112"/>
              <a:gd name="connsiteX20" fmla="*/ 209550 w 1233508"/>
              <a:gd name="connsiteY20" fmla="*/ 495300 h 1598112"/>
              <a:gd name="connsiteX21" fmla="*/ 226219 w 1233508"/>
              <a:gd name="connsiteY21" fmla="*/ 509587 h 1598112"/>
              <a:gd name="connsiteX22" fmla="*/ 221457 w 1233508"/>
              <a:gd name="connsiteY22" fmla="*/ 554831 h 1598112"/>
              <a:gd name="connsiteX23" fmla="*/ 228600 w 1233508"/>
              <a:gd name="connsiteY23" fmla="*/ 554831 h 1598112"/>
              <a:gd name="connsiteX24" fmla="*/ 230982 w 1233508"/>
              <a:gd name="connsiteY24" fmla="*/ 595312 h 1598112"/>
              <a:gd name="connsiteX25" fmla="*/ 242888 w 1233508"/>
              <a:gd name="connsiteY25" fmla="*/ 595312 h 1598112"/>
              <a:gd name="connsiteX26" fmla="*/ 240507 w 1233508"/>
              <a:gd name="connsiteY26" fmla="*/ 642937 h 1598112"/>
              <a:gd name="connsiteX27" fmla="*/ 266700 w 1233508"/>
              <a:gd name="connsiteY27" fmla="*/ 642937 h 1598112"/>
              <a:gd name="connsiteX28" fmla="*/ 266700 w 1233508"/>
              <a:gd name="connsiteY28" fmla="*/ 657225 h 1598112"/>
              <a:gd name="connsiteX29" fmla="*/ 269082 w 1233508"/>
              <a:gd name="connsiteY29" fmla="*/ 681037 h 1598112"/>
              <a:gd name="connsiteX30" fmla="*/ 278607 w 1233508"/>
              <a:gd name="connsiteY30" fmla="*/ 681037 h 1598112"/>
              <a:gd name="connsiteX31" fmla="*/ 273844 w 1233508"/>
              <a:gd name="connsiteY31" fmla="*/ 714375 h 1598112"/>
              <a:gd name="connsiteX32" fmla="*/ 297657 w 1233508"/>
              <a:gd name="connsiteY32" fmla="*/ 711993 h 1598112"/>
              <a:gd name="connsiteX33" fmla="*/ 300038 w 1233508"/>
              <a:gd name="connsiteY33" fmla="*/ 728662 h 1598112"/>
              <a:gd name="connsiteX34" fmla="*/ 319088 w 1233508"/>
              <a:gd name="connsiteY34" fmla="*/ 726281 h 1598112"/>
              <a:gd name="connsiteX35" fmla="*/ 319088 w 1233508"/>
              <a:gd name="connsiteY35" fmla="*/ 759618 h 1598112"/>
              <a:gd name="connsiteX36" fmla="*/ 330994 w 1233508"/>
              <a:gd name="connsiteY36" fmla="*/ 757237 h 1598112"/>
              <a:gd name="connsiteX37" fmla="*/ 333375 w 1233508"/>
              <a:gd name="connsiteY37" fmla="*/ 807243 h 1598112"/>
              <a:gd name="connsiteX38" fmla="*/ 333375 w 1233508"/>
              <a:gd name="connsiteY38" fmla="*/ 807243 h 1598112"/>
              <a:gd name="connsiteX39" fmla="*/ 347663 w 1233508"/>
              <a:gd name="connsiteY39" fmla="*/ 823912 h 1598112"/>
              <a:gd name="connsiteX40" fmla="*/ 364332 w 1233508"/>
              <a:gd name="connsiteY40" fmla="*/ 816768 h 1598112"/>
              <a:gd name="connsiteX41" fmla="*/ 364332 w 1233508"/>
              <a:gd name="connsiteY41" fmla="*/ 840581 h 1598112"/>
              <a:gd name="connsiteX42" fmla="*/ 371475 w 1233508"/>
              <a:gd name="connsiteY42" fmla="*/ 845343 h 1598112"/>
              <a:gd name="connsiteX43" fmla="*/ 366713 w 1233508"/>
              <a:gd name="connsiteY43" fmla="*/ 864393 h 1598112"/>
              <a:gd name="connsiteX44" fmla="*/ 385763 w 1233508"/>
              <a:gd name="connsiteY44" fmla="*/ 859631 h 1598112"/>
              <a:gd name="connsiteX45" fmla="*/ 383382 w 1233508"/>
              <a:gd name="connsiteY45" fmla="*/ 883443 h 1598112"/>
              <a:gd name="connsiteX46" fmla="*/ 407194 w 1233508"/>
              <a:gd name="connsiteY46" fmla="*/ 881062 h 1598112"/>
              <a:gd name="connsiteX47" fmla="*/ 402432 w 1233508"/>
              <a:gd name="connsiteY47" fmla="*/ 919162 h 1598112"/>
              <a:gd name="connsiteX48" fmla="*/ 423863 w 1233508"/>
              <a:gd name="connsiteY48" fmla="*/ 973931 h 1598112"/>
              <a:gd name="connsiteX49" fmla="*/ 435769 w 1233508"/>
              <a:gd name="connsiteY49" fmla="*/ 973931 h 1598112"/>
              <a:gd name="connsiteX50" fmla="*/ 428625 w 1233508"/>
              <a:gd name="connsiteY50" fmla="*/ 1000125 h 1598112"/>
              <a:gd name="connsiteX51" fmla="*/ 442913 w 1233508"/>
              <a:gd name="connsiteY51" fmla="*/ 997743 h 1598112"/>
              <a:gd name="connsiteX52" fmla="*/ 433388 w 1233508"/>
              <a:gd name="connsiteY52" fmla="*/ 1021556 h 1598112"/>
              <a:gd name="connsiteX53" fmla="*/ 452438 w 1233508"/>
              <a:gd name="connsiteY53" fmla="*/ 1019175 h 1598112"/>
              <a:gd name="connsiteX54" fmla="*/ 447675 w 1233508"/>
              <a:gd name="connsiteY54" fmla="*/ 1042987 h 1598112"/>
              <a:gd name="connsiteX55" fmla="*/ 464344 w 1233508"/>
              <a:gd name="connsiteY55" fmla="*/ 1038225 h 1598112"/>
              <a:gd name="connsiteX56" fmla="*/ 476250 w 1233508"/>
              <a:gd name="connsiteY56" fmla="*/ 1064418 h 1598112"/>
              <a:gd name="connsiteX57" fmla="*/ 490538 w 1233508"/>
              <a:gd name="connsiteY57" fmla="*/ 1064418 h 1598112"/>
              <a:gd name="connsiteX58" fmla="*/ 514350 w 1233508"/>
              <a:gd name="connsiteY58" fmla="*/ 1104900 h 1598112"/>
              <a:gd name="connsiteX59" fmla="*/ 511969 w 1233508"/>
              <a:gd name="connsiteY59" fmla="*/ 1119187 h 1598112"/>
              <a:gd name="connsiteX60" fmla="*/ 531019 w 1233508"/>
              <a:gd name="connsiteY60" fmla="*/ 1119187 h 1598112"/>
              <a:gd name="connsiteX61" fmla="*/ 526257 w 1233508"/>
              <a:gd name="connsiteY61" fmla="*/ 1133475 h 1598112"/>
              <a:gd name="connsiteX62" fmla="*/ 545307 w 1233508"/>
              <a:gd name="connsiteY62" fmla="*/ 1128712 h 1598112"/>
              <a:gd name="connsiteX63" fmla="*/ 542925 w 1233508"/>
              <a:gd name="connsiteY63" fmla="*/ 1154906 h 1598112"/>
              <a:gd name="connsiteX64" fmla="*/ 557213 w 1233508"/>
              <a:gd name="connsiteY64" fmla="*/ 1152525 h 1598112"/>
              <a:gd name="connsiteX65" fmla="*/ 552450 w 1233508"/>
              <a:gd name="connsiteY65" fmla="*/ 1169193 h 1598112"/>
              <a:gd name="connsiteX66" fmla="*/ 581025 w 1233508"/>
              <a:gd name="connsiteY66" fmla="*/ 1164431 h 1598112"/>
              <a:gd name="connsiteX67" fmla="*/ 578644 w 1233508"/>
              <a:gd name="connsiteY67" fmla="*/ 1183481 h 1598112"/>
              <a:gd name="connsiteX68" fmla="*/ 595313 w 1233508"/>
              <a:gd name="connsiteY68" fmla="*/ 1181100 h 1598112"/>
              <a:gd name="connsiteX69" fmla="*/ 592932 w 1233508"/>
              <a:gd name="connsiteY69" fmla="*/ 1195387 h 1598112"/>
              <a:gd name="connsiteX70" fmla="*/ 635794 w 1233508"/>
              <a:gd name="connsiteY70" fmla="*/ 1195387 h 1598112"/>
              <a:gd name="connsiteX71" fmla="*/ 631032 w 1233508"/>
              <a:gd name="connsiteY71" fmla="*/ 1214437 h 1598112"/>
              <a:gd name="connsiteX72" fmla="*/ 669132 w 1233508"/>
              <a:gd name="connsiteY72" fmla="*/ 1212056 h 1598112"/>
              <a:gd name="connsiteX73" fmla="*/ 666750 w 1233508"/>
              <a:gd name="connsiteY73" fmla="*/ 1252537 h 1598112"/>
              <a:gd name="connsiteX74" fmla="*/ 695325 w 1233508"/>
              <a:gd name="connsiteY74" fmla="*/ 1257300 h 1598112"/>
              <a:gd name="connsiteX75" fmla="*/ 695325 w 1233508"/>
              <a:gd name="connsiteY75" fmla="*/ 1271587 h 1598112"/>
              <a:gd name="connsiteX76" fmla="*/ 716757 w 1233508"/>
              <a:gd name="connsiteY76" fmla="*/ 1269206 h 1598112"/>
              <a:gd name="connsiteX77" fmla="*/ 716757 w 1233508"/>
              <a:gd name="connsiteY77" fmla="*/ 1285875 h 1598112"/>
              <a:gd name="connsiteX78" fmla="*/ 742950 w 1233508"/>
              <a:gd name="connsiteY78" fmla="*/ 1283493 h 1598112"/>
              <a:gd name="connsiteX79" fmla="*/ 740569 w 1233508"/>
              <a:gd name="connsiteY79" fmla="*/ 1304925 h 1598112"/>
              <a:gd name="connsiteX80" fmla="*/ 773907 w 1233508"/>
              <a:gd name="connsiteY80" fmla="*/ 1300162 h 1598112"/>
              <a:gd name="connsiteX81" fmla="*/ 766763 w 1233508"/>
              <a:gd name="connsiteY81" fmla="*/ 1333500 h 1598112"/>
              <a:gd name="connsiteX82" fmla="*/ 826294 w 1233508"/>
              <a:gd name="connsiteY82" fmla="*/ 1326356 h 1598112"/>
              <a:gd name="connsiteX83" fmla="*/ 831057 w 1233508"/>
              <a:gd name="connsiteY83" fmla="*/ 1357312 h 1598112"/>
              <a:gd name="connsiteX84" fmla="*/ 862013 w 1233508"/>
              <a:gd name="connsiteY84" fmla="*/ 1357312 h 1598112"/>
              <a:gd name="connsiteX85" fmla="*/ 862013 w 1233508"/>
              <a:gd name="connsiteY85" fmla="*/ 1357312 h 1598112"/>
              <a:gd name="connsiteX86" fmla="*/ 873919 w 1233508"/>
              <a:gd name="connsiteY86" fmla="*/ 1376362 h 1598112"/>
              <a:gd name="connsiteX87" fmla="*/ 871538 w 1233508"/>
              <a:gd name="connsiteY87" fmla="*/ 1390650 h 1598112"/>
              <a:gd name="connsiteX88" fmla="*/ 907257 w 1233508"/>
              <a:gd name="connsiteY88" fmla="*/ 1385887 h 1598112"/>
              <a:gd name="connsiteX89" fmla="*/ 909638 w 1233508"/>
              <a:gd name="connsiteY89" fmla="*/ 1402556 h 1598112"/>
              <a:gd name="connsiteX90" fmla="*/ 954882 w 1233508"/>
              <a:gd name="connsiteY90" fmla="*/ 1404937 h 1598112"/>
              <a:gd name="connsiteX91" fmla="*/ 952500 w 1233508"/>
              <a:gd name="connsiteY91" fmla="*/ 1419225 h 1598112"/>
              <a:gd name="connsiteX92" fmla="*/ 1012032 w 1233508"/>
              <a:gd name="connsiteY92" fmla="*/ 1419225 h 1598112"/>
              <a:gd name="connsiteX93" fmla="*/ 1019175 w 1233508"/>
              <a:gd name="connsiteY93" fmla="*/ 1426368 h 1598112"/>
              <a:gd name="connsiteX94" fmla="*/ 1050132 w 1233508"/>
              <a:gd name="connsiteY94" fmla="*/ 1426368 h 1598112"/>
              <a:gd name="connsiteX95" fmla="*/ 1050132 w 1233508"/>
              <a:gd name="connsiteY95" fmla="*/ 1464468 h 1598112"/>
              <a:gd name="connsiteX96" fmla="*/ 1095375 w 1233508"/>
              <a:gd name="connsiteY96" fmla="*/ 1471612 h 1598112"/>
              <a:gd name="connsiteX97" fmla="*/ 1090613 w 1233508"/>
              <a:gd name="connsiteY97" fmla="*/ 1481137 h 1598112"/>
              <a:gd name="connsiteX98" fmla="*/ 1109663 w 1233508"/>
              <a:gd name="connsiteY98" fmla="*/ 1483518 h 1598112"/>
              <a:gd name="connsiteX99" fmla="*/ 1107282 w 1233508"/>
              <a:gd name="connsiteY99" fmla="*/ 1504950 h 1598112"/>
              <a:gd name="connsiteX100" fmla="*/ 1152525 w 1233508"/>
              <a:gd name="connsiteY100" fmla="*/ 1495425 h 1598112"/>
              <a:gd name="connsiteX101" fmla="*/ 1152525 w 1233508"/>
              <a:gd name="connsiteY101" fmla="*/ 1514475 h 1598112"/>
              <a:gd name="connsiteX102" fmla="*/ 1166813 w 1233508"/>
              <a:gd name="connsiteY102" fmla="*/ 1514475 h 1598112"/>
              <a:gd name="connsiteX103" fmla="*/ 1165323 w 1233508"/>
              <a:gd name="connsiteY103" fmla="*/ 1546590 h 1598112"/>
              <a:gd name="connsiteX104" fmla="*/ 1182437 w 1233508"/>
              <a:gd name="connsiteY104" fmla="*/ 1544144 h 1598112"/>
              <a:gd name="connsiteX105" fmla="*/ 1184882 w 1233508"/>
              <a:gd name="connsiteY105" fmla="*/ 1571038 h 1598112"/>
              <a:gd name="connsiteX106" fmla="*/ 1199551 w 1233508"/>
              <a:gd name="connsiteY106" fmla="*/ 1571038 h 1598112"/>
              <a:gd name="connsiteX107" fmla="*/ 1201996 w 1233508"/>
              <a:gd name="connsiteY107" fmla="*/ 1595487 h 1598112"/>
              <a:gd name="connsiteX108" fmla="*/ 1231335 w 1233508"/>
              <a:gd name="connsiteY108" fmla="*/ 1597932 h 1598112"/>
              <a:gd name="connsiteX109" fmla="*/ 1231335 w 1233508"/>
              <a:gd name="connsiteY109" fmla="*/ 1597931 h 1598112"/>
              <a:gd name="connsiteX0" fmla="*/ 0 w 1234391"/>
              <a:gd name="connsiteY0" fmla="*/ 0 h 1649274"/>
              <a:gd name="connsiteX1" fmla="*/ 4763 w 1234391"/>
              <a:gd name="connsiteY1" fmla="*/ 52387 h 1649274"/>
              <a:gd name="connsiteX2" fmla="*/ 16669 w 1234391"/>
              <a:gd name="connsiteY2" fmla="*/ 47625 h 1649274"/>
              <a:gd name="connsiteX3" fmla="*/ 16669 w 1234391"/>
              <a:gd name="connsiteY3" fmla="*/ 85725 h 1649274"/>
              <a:gd name="connsiteX4" fmla="*/ 30957 w 1234391"/>
              <a:gd name="connsiteY4" fmla="*/ 83343 h 1649274"/>
              <a:gd name="connsiteX5" fmla="*/ 28575 w 1234391"/>
              <a:gd name="connsiteY5" fmla="*/ 116681 h 1649274"/>
              <a:gd name="connsiteX6" fmla="*/ 54769 w 1234391"/>
              <a:gd name="connsiteY6" fmla="*/ 111918 h 1649274"/>
              <a:gd name="connsiteX7" fmla="*/ 54769 w 1234391"/>
              <a:gd name="connsiteY7" fmla="*/ 159543 h 1649274"/>
              <a:gd name="connsiteX8" fmla="*/ 54769 w 1234391"/>
              <a:gd name="connsiteY8" fmla="*/ 159543 h 1649274"/>
              <a:gd name="connsiteX9" fmla="*/ 54769 w 1234391"/>
              <a:gd name="connsiteY9" fmla="*/ 159543 h 1649274"/>
              <a:gd name="connsiteX10" fmla="*/ 69057 w 1234391"/>
              <a:gd name="connsiteY10" fmla="*/ 190500 h 1649274"/>
              <a:gd name="connsiteX11" fmla="*/ 78582 w 1234391"/>
              <a:gd name="connsiteY11" fmla="*/ 190500 h 1649274"/>
              <a:gd name="connsiteX12" fmla="*/ 76200 w 1234391"/>
              <a:gd name="connsiteY12" fmla="*/ 216693 h 1649274"/>
              <a:gd name="connsiteX13" fmla="*/ 107157 w 1234391"/>
              <a:gd name="connsiteY13" fmla="*/ 216693 h 1649274"/>
              <a:gd name="connsiteX14" fmla="*/ 104775 w 1234391"/>
              <a:gd name="connsiteY14" fmla="*/ 302418 h 1649274"/>
              <a:gd name="connsiteX15" fmla="*/ 128588 w 1234391"/>
              <a:gd name="connsiteY15" fmla="*/ 307181 h 1649274"/>
              <a:gd name="connsiteX16" fmla="*/ 126207 w 1234391"/>
              <a:gd name="connsiteY16" fmla="*/ 345281 h 1649274"/>
              <a:gd name="connsiteX17" fmla="*/ 152400 w 1234391"/>
              <a:gd name="connsiteY17" fmla="*/ 395287 h 1649274"/>
              <a:gd name="connsiteX18" fmla="*/ 157163 w 1234391"/>
              <a:gd name="connsiteY18" fmla="*/ 426243 h 1649274"/>
              <a:gd name="connsiteX19" fmla="*/ 192882 w 1234391"/>
              <a:gd name="connsiteY19" fmla="*/ 435768 h 1649274"/>
              <a:gd name="connsiteX20" fmla="*/ 209550 w 1234391"/>
              <a:gd name="connsiteY20" fmla="*/ 495300 h 1649274"/>
              <a:gd name="connsiteX21" fmla="*/ 226219 w 1234391"/>
              <a:gd name="connsiteY21" fmla="*/ 509587 h 1649274"/>
              <a:gd name="connsiteX22" fmla="*/ 221457 w 1234391"/>
              <a:gd name="connsiteY22" fmla="*/ 554831 h 1649274"/>
              <a:gd name="connsiteX23" fmla="*/ 228600 w 1234391"/>
              <a:gd name="connsiteY23" fmla="*/ 554831 h 1649274"/>
              <a:gd name="connsiteX24" fmla="*/ 230982 w 1234391"/>
              <a:gd name="connsiteY24" fmla="*/ 595312 h 1649274"/>
              <a:gd name="connsiteX25" fmla="*/ 242888 w 1234391"/>
              <a:gd name="connsiteY25" fmla="*/ 595312 h 1649274"/>
              <a:gd name="connsiteX26" fmla="*/ 240507 w 1234391"/>
              <a:gd name="connsiteY26" fmla="*/ 642937 h 1649274"/>
              <a:gd name="connsiteX27" fmla="*/ 266700 w 1234391"/>
              <a:gd name="connsiteY27" fmla="*/ 642937 h 1649274"/>
              <a:gd name="connsiteX28" fmla="*/ 266700 w 1234391"/>
              <a:gd name="connsiteY28" fmla="*/ 657225 h 1649274"/>
              <a:gd name="connsiteX29" fmla="*/ 269082 w 1234391"/>
              <a:gd name="connsiteY29" fmla="*/ 681037 h 1649274"/>
              <a:gd name="connsiteX30" fmla="*/ 278607 w 1234391"/>
              <a:gd name="connsiteY30" fmla="*/ 681037 h 1649274"/>
              <a:gd name="connsiteX31" fmla="*/ 273844 w 1234391"/>
              <a:gd name="connsiteY31" fmla="*/ 714375 h 1649274"/>
              <a:gd name="connsiteX32" fmla="*/ 297657 w 1234391"/>
              <a:gd name="connsiteY32" fmla="*/ 711993 h 1649274"/>
              <a:gd name="connsiteX33" fmla="*/ 300038 w 1234391"/>
              <a:gd name="connsiteY33" fmla="*/ 728662 h 1649274"/>
              <a:gd name="connsiteX34" fmla="*/ 319088 w 1234391"/>
              <a:gd name="connsiteY34" fmla="*/ 726281 h 1649274"/>
              <a:gd name="connsiteX35" fmla="*/ 319088 w 1234391"/>
              <a:gd name="connsiteY35" fmla="*/ 759618 h 1649274"/>
              <a:gd name="connsiteX36" fmla="*/ 330994 w 1234391"/>
              <a:gd name="connsiteY36" fmla="*/ 757237 h 1649274"/>
              <a:gd name="connsiteX37" fmla="*/ 333375 w 1234391"/>
              <a:gd name="connsiteY37" fmla="*/ 807243 h 1649274"/>
              <a:gd name="connsiteX38" fmla="*/ 333375 w 1234391"/>
              <a:gd name="connsiteY38" fmla="*/ 807243 h 1649274"/>
              <a:gd name="connsiteX39" fmla="*/ 347663 w 1234391"/>
              <a:gd name="connsiteY39" fmla="*/ 823912 h 1649274"/>
              <a:gd name="connsiteX40" fmla="*/ 364332 w 1234391"/>
              <a:gd name="connsiteY40" fmla="*/ 816768 h 1649274"/>
              <a:gd name="connsiteX41" fmla="*/ 364332 w 1234391"/>
              <a:gd name="connsiteY41" fmla="*/ 840581 h 1649274"/>
              <a:gd name="connsiteX42" fmla="*/ 371475 w 1234391"/>
              <a:gd name="connsiteY42" fmla="*/ 845343 h 1649274"/>
              <a:gd name="connsiteX43" fmla="*/ 366713 w 1234391"/>
              <a:gd name="connsiteY43" fmla="*/ 864393 h 1649274"/>
              <a:gd name="connsiteX44" fmla="*/ 385763 w 1234391"/>
              <a:gd name="connsiteY44" fmla="*/ 859631 h 1649274"/>
              <a:gd name="connsiteX45" fmla="*/ 383382 w 1234391"/>
              <a:gd name="connsiteY45" fmla="*/ 883443 h 1649274"/>
              <a:gd name="connsiteX46" fmla="*/ 407194 w 1234391"/>
              <a:gd name="connsiteY46" fmla="*/ 881062 h 1649274"/>
              <a:gd name="connsiteX47" fmla="*/ 402432 w 1234391"/>
              <a:gd name="connsiteY47" fmla="*/ 919162 h 1649274"/>
              <a:gd name="connsiteX48" fmla="*/ 423863 w 1234391"/>
              <a:gd name="connsiteY48" fmla="*/ 973931 h 1649274"/>
              <a:gd name="connsiteX49" fmla="*/ 435769 w 1234391"/>
              <a:gd name="connsiteY49" fmla="*/ 973931 h 1649274"/>
              <a:gd name="connsiteX50" fmla="*/ 428625 w 1234391"/>
              <a:gd name="connsiteY50" fmla="*/ 1000125 h 1649274"/>
              <a:gd name="connsiteX51" fmla="*/ 442913 w 1234391"/>
              <a:gd name="connsiteY51" fmla="*/ 997743 h 1649274"/>
              <a:gd name="connsiteX52" fmla="*/ 433388 w 1234391"/>
              <a:gd name="connsiteY52" fmla="*/ 1021556 h 1649274"/>
              <a:gd name="connsiteX53" fmla="*/ 452438 w 1234391"/>
              <a:gd name="connsiteY53" fmla="*/ 1019175 h 1649274"/>
              <a:gd name="connsiteX54" fmla="*/ 447675 w 1234391"/>
              <a:gd name="connsiteY54" fmla="*/ 1042987 h 1649274"/>
              <a:gd name="connsiteX55" fmla="*/ 464344 w 1234391"/>
              <a:gd name="connsiteY55" fmla="*/ 1038225 h 1649274"/>
              <a:gd name="connsiteX56" fmla="*/ 476250 w 1234391"/>
              <a:gd name="connsiteY56" fmla="*/ 1064418 h 1649274"/>
              <a:gd name="connsiteX57" fmla="*/ 490538 w 1234391"/>
              <a:gd name="connsiteY57" fmla="*/ 1064418 h 1649274"/>
              <a:gd name="connsiteX58" fmla="*/ 514350 w 1234391"/>
              <a:gd name="connsiteY58" fmla="*/ 1104900 h 1649274"/>
              <a:gd name="connsiteX59" fmla="*/ 511969 w 1234391"/>
              <a:gd name="connsiteY59" fmla="*/ 1119187 h 1649274"/>
              <a:gd name="connsiteX60" fmla="*/ 531019 w 1234391"/>
              <a:gd name="connsiteY60" fmla="*/ 1119187 h 1649274"/>
              <a:gd name="connsiteX61" fmla="*/ 526257 w 1234391"/>
              <a:gd name="connsiteY61" fmla="*/ 1133475 h 1649274"/>
              <a:gd name="connsiteX62" fmla="*/ 545307 w 1234391"/>
              <a:gd name="connsiteY62" fmla="*/ 1128712 h 1649274"/>
              <a:gd name="connsiteX63" fmla="*/ 542925 w 1234391"/>
              <a:gd name="connsiteY63" fmla="*/ 1154906 h 1649274"/>
              <a:gd name="connsiteX64" fmla="*/ 557213 w 1234391"/>
              <a:gd name="connsiteY64" fmla="*/ 1152525 h 1649274"/>
              <a:gd name="connsiteX65" fmla="*/ 552450 w 1234391"/>
              <a:gd name="connsiteY65" fmla="*/ 1169193 h 1649274"/>
              <a:gd name="connsiteX66" fmla="*/ 581025 w 1234391"/>
              <a:gd name="connsiteY66" fmla="*/ 1164431 h 1649274"/>
              <a:gd name="connsiteX67" fmla="*/ 578644 w 1234391"/>
              <a:gd name="connsiteY67" fmla="*/ 1183481 h 1649274"/>
              <a:gd name="connsiteX68" fmla="*/ 595313 w 1234391"/>
              <a:gd name="connsiteY68" fmla="*/ 1181100 h 1649274"/>
              <a:gd name="connsiteX69" fmla="*/ 592932 w 1234391"/>
              <a:gd name="connsiteY69" fmla="*/ 1195387 h 1649274"/>
              <a:gd name="connsiteX70" fmla="*/ 635794 w 1234391"/>
              <a:gd name="connsiteY70" fmla="*/ 1195387 h 1649274"/>
              <a:gd name="connsiteX71" fmla="*/ 631032 w 1234391"/>
              <a:gd name="connsiteY71" fmla="*/ 1214437 h 1649274"/>
              <a:gd name="connsiteX72" fmla="*/ 669132 w 1234391"/>
              <a:gd name="connsiteY72" fmla="*/ 1212056 h 1649274"/>
              <a:gd name="connsiteX73" fmla="*/ 666750 w 1234391"/>
              <a:gd name="connsiteY73" fmla="*/ 1252537 h 1649274"/>
              <a:gd name="connsiteX74" fmla="*/ 695325 w 1234391"/>
              <a:gd name="connsiteY74" fmla="*/ 1257300 h 1649274"/>
              <a:gd name="connsiteX75" fmla="*/ 695325 w 1234391"/>
              <a:gd name="connsiteY75" fmla="*/ 1271587 h 1649274"/>
              <a:gd name="connsiteX76" fmla="*/ 716757 w 1234391"/>
              <a:gd name="connsiteY76" fmla="*/ 1269206 h 1649274"/>
              <a:gd name="connsiteX77" fmla="*/ 716757 w 1234391"/>
              <a:gd name="connsiteY77" fmla="*/ 1285875 h 1649274"/>
              <a:gd name="connsiteX78" fmla="*/ 742950 w 1234391"/>
              <a:gd name="connsiteY78" fmla="*/ 1283493 h 1649274"/>
              <a:gd name="connsiteX79" fmla="*/ 740569 w 1234391"/>
              <a:gd name="connsiteY79" fmla="*/ 1304925 h 1649274"/>
              <a:gd name="connsiteX80" fmla="*/ 773907 w 1234391"/>
              <a:gd name="connsiteY80" fmla="*/ 1300162 h 1649274"/>
              <a:gd name="connsiteX81" fmla="*/ 766763 w 1234391"/>
              <a:gd name="connsiteY81" fmla="*/ 1333500 h 1649274"/>
              <a:gd name="connsiteX82" fmla="*/ 826294 w 1234391"/>
              <a:gd name="connsiteY82" fmla="*/ 1326356 h 1649274"/>
              <a:gd name="connsiteX83" fmla="*/ 831057 w 1234391"/>
              <a:gd name="connsiteY83" fmla="*/ 1357312 h 1649274"/>
              <a:gd name="connsiteX84" fmla="*/ 862013 w 1234391"/>
              <a:gd name="connsiteY84" fmla="*/ 1357312 h 1649274"/>
              <a:gd name="connsiteX85" fmla="*/ 862013 w 1234391"/>
              <a:gd name="connsiteY85" fmla="*/ 1357312 h 1649274"/>
              <a:gd name="connsiteX86" fmla="*/ 873919 w 1234391"/>
              <a:gd name="connsiteY86" fmla="*/ 1376362 h 1649274"/>
              <a:gd name="connsiteX87" fmla="*/ 871538 w 1234391"/>
              <a:gd name="connsiteY87" fmla="*/ 1390650 h 1649274"/>
              <a:gd name="connsiteX88" fmla="*/ 907257 w 1234391"/>
              <a:gd name="connsiteY88" fmla="*/ 1385887 h 1649274"/>
              <a:gd name="connsiteX89" fmla="*/ 909638 w 1234391"/>
              <a:gd name="connsiteY89" fmla="*/ 1402556 h 1649274"/>
              <a:gd name="connsiteX90" fmla="*/ 954882 w 1234391"/>
              <a:gd name="connsiteY90" fmla="*/ 1404937 h 1649274"/>
              <a:gd name="connsiteX91" fmla="*/ 952500 w 1234391"/>
              <a:gd name="connsiteY91" fmla="*/ 1419225 h 1649274"/>
              <a:gd name="connsiteX92" fmla="*/ 1012032 w 1234391"/>
              <a:gd name="connsiteY92" fmla="*/ 1419225 h 1649274"/>
              <a:gd name="connsiteX93" fmla="*/ 1019175 w 1234391"/>
              <a:gd name="connsiteY93" fmla="*/ 1426368 h 1649274"/>
              <a:gd name="connsiteX94" fmla="*/ 1050132 w 1234391"/>
              <a:gd name="connsiteY94" fmla="*/ 1426368 h 1649274"/>
              <a:gd name="connsiteX95" fmla="*/ 1050132 w 1234391"/>
              <a:gd name="connsiteY95" fmla="*/ 1464468 h 1649274"/>
              <a:gd name="connsiteX96" fmla="*/ 1095375 w 1234391"/>
              <a:gd name="connsiteY96" fmla="*/ 1471612 h 1649274"/>
              <a:gd name="connsiteX97" fmla="*/ 1090613 w 1234391"/>
              <a:gd name="connsiteY97" fmla="*/ 1481137 h 1649274"/>
              <a:gd name="connsiteX98" fmla="*/ 1109663 w 1234391"/>
              <a:gd name="connsiteY98" fmla="*/ 1483518 h 1649274"/>
              <a:gd name="connsiteX99" fmla="*/ 1107282 w 1234391"/>
              <a:gd name="connsiteY99" fmla="*/ 1504950 h 1649274"/>
              <a:gd name="connsiteX100" fmla="*/ 1152525 w 1234391"/>
              <a:gd name="connsiteY100" fmla="*/ 1495425 h 1649274"/>
              <a:gd name="connsiteX101" fmla="*/ 1152525 w 1234391"/>
              <a:gd name="connsiteY101" fmla="*/ 1514475 h 1649274"/>
              <a:gd name="connsiteX102" fmla="*/ 1166813 w 1234391"/>
              <a:gd name="connsiteY102" fmla="*/ 1514475 h 1649274"/>
              <a:gd name="connsiteX103" fmla="*/ 1165323 w 1234391"/>
              <a:gd name="connsiteY103" fmla="*/ 1546590 h 1649274"/>
              <a:gd name="connsiteX104" fmla="*/ 1182437 w 1234391"/>
              <a:gd name="connsiteY104" fmla="*/ 1544144 h 1649274"/>
              <a:gd name="connsiteX105" fmla="*/ 1184882 w 1234391"/>
              <a:gd name="connsiteY105" fmla="*/ 1571038 h 1649274"/>
              <a:gd name="connsiteX106" fmla="*/ 1199551 w 1234391"/>
              <a:gd name="connsiteY106" fmla="*/ 1571038 h 1649274"/>
              <a:gd name="connsiteX107" fmla="*/ 1201996 w 1234391"/>
              <a:gd name="connsiteY107" fmla="*/ 1595487 h 1649274"/>
              <a:gd name="connsiteX108" fmla="*/ 1231335 w 1234391"/>
              <a:gd name="connsiteY108" fmla="*/ 1597932 h 1649274"/>
              <a:gd name="connsiteX109" fmla="*/ 1233780 w 1234391"/>
              <a:gd name="connsiteY109" fmla="*/ 1649274 h 1649274"/>
              <a:gd name="connsiteX0" fmla="*/ 0 w 1234391"/>
              <a:gd name="connsiteY0" fmla="*/ 0 h 1652442"/>
              <a:gd name="connsiteX1" fmla="*/ 4763 w 1234391"/>
              <a:gd name="connsiteY1" fmla="*/ 52387 h 1652442"/>
              <a:gd name="connsiteX2" fmla="*/ 16669 w 1234391"/>
              <a:gd name="connsiteY2" fmla="*/ 47625 h 1652442"/>
              <a:gd name="connsiteX3" fmla="*/ 16669 w 1234391"/>
              <a:gd name="connsiteY3" fmla="*/ 85725 h 1652442"/>
              <a:gd name="connsiteX4" fmla="*/ 30957 w 1234391"/>
              <a:gd name="connsiteY4" fmla="*/ 83343 h 1652442"/>
              <a:gd name="connsiteX5" fmla="*/ 28575 w 1234391"/>
              <a:gd name="connsiteY5" fmla="*/ 116681 h 1652442"/>
              <a:gd name="connsiteX6" fmla="*/ 54769 w 1234391"/>
              <a:gd name="connsiteY6" fmla="*/ 111918 h 1652442"/>
              <a:gd name="connsiteX7" fmla="*/ 54769 w 1234391"/>
              <a:gd name="connsiteY7" fmla="*/ 159543 h 1652442"/>
              <a:gd name="connsiteX8" fmla="*/ 54769 w 1234391"/>
              <a:gd name="connsiteY8" fmla="*/ 159543 h 1652442"/>
              <a:gd name="connsiteX9" fmla="*/ 54769 w 1234391"/>
              <a:gd name="connsiteY9" fmla="*/ 159543 h 1652442"/>
              <a:gd name="connsiteX10" fmla="*/ 69057 w 1234391"/>
              <a:gd name="connsiteY10" fmla="*/ 190500 h 1652442"/>
              <a:gd name="connsiteX11" fmla="*/ 78582 w 1234391"/>
              <a:gd name="connsiteY11" fmla="*/ 190500 h 1652442"/>
              <a:gd name="connsiteX12" fmla="*/ 76200 w 1234391"/>
              <a:gd name="connsiteY12" fmla="*/ 216693 h 1652442"/>
              <a:gd name="connsiteX13" fmla="*/ 107157 w 1234391"/>
              <a:gd name="connsiteY13" fmla="*/ 216693 h 1652442"/>
              <a:gd name="connsiteX14" fmla="*/ 104775 w 1234391"/>
              <a:gd name="connsiteY14" fmla="*/ 302418 h 1652442"/>
              <a:gd name="connsiteX15" fmla="*/ 128588 w 1234391"/>
              <a:gd name="connsiteY15" fmla="*/ 307181 h 1652442"/>
              <a:gd name="connsiteX16" fmla="*/ 126207 w 1234391"/>
              <a:gd name="connsiteY16" fmla="*/ 345281 h 1652442"/>
              <a:gd name="connsiteX17" fmla="*/ 152400 w 1234391"/>
              <a:gd name="connsiteY17" fmla="*/ 395287 h 1652442"/>
              <a:gd name="connsiteX18" fmla="*/ 157163 w 1234391"/>
              <a:gd name="connsiteY18" fmla="*/ 426243 h 1652442"/>
              <a:gd name="connsiteX19" fmla="*/ 192882 w 1234391"/>
              <a:gd name="connsiteY19" fmla="*/ 435768 h 1652442"/>
              <a:gd name="connsiteX20" fmla="*/ 209550 w 1234391"/>
              <a:gd name="connsiteY20" fmla="*/ 495300 h 1652442"/>
              <a:gd name="connsiteX21" fmla="*/ 226219 w 1234391"/>
              <a:gd name="connsiteY21" fmla="*/ 509587 h 1652442"/>
              <a:gd name="connsiteX22" fmla="*/ 221457 w 1234391"/>
              <a:gd name="connsiteY22" fmla="*/ 554831 h 1652442"/>
              <a:gd name="connsiteX23" fmla="*/ 228600 w 1234391"/>
              <a:gd name="connsiteY23" fmla="*/ 554831 h 1652442"/>
              <a:gd name="connsiteX24" fmla="*/ 230982 w 1234391"/>
              <a:gd name="connsiteY24" fmla="*/ 595312 h 1652442"/>
              <a:gd name="connsiteX25" fmla="*/ 242888 w 1234391"/>
              <a:gd name="connsiteY25" fmla="*/ 595312 h 1652442"/>
              <a:gd name="connsiteX26" fmla="*/ 240507 w 1234391"/>
              <a:gd name="connsiteY26" fmla="*/ 642937 h 1652442"/>
              <a:gd name="connsiteX27" fmla="*/ 266700 w 1234391"/>
              <a:gd name="connsiteY27" fmla="*/ 642937 h 1652442"/>
              <a:gd name="connsiteX28" fmla="*/ 266700 w 1234391"/>
              <a:gd name="connsiteY28" fmla="*/ 657225 h 1652442"/>
              <a:gd name="connsiteX29" fmla="*/ 269082 w 1234391"/>
              <a:gd name="connsiteY29" fmla="*/ 681037 h 1652442"/>
              <a:gd name="connsiteX30" fmla="*/ 278607 w 1234391"/>
              <a:gd name="connsiteY30" fmla="*/ 681037 h 1652442"/>
              <a:gd name="connsiteX31" fmla="*/ 273844 w 1234391"/>
              <a:gd name="connsiteY31" fmla="*/ 714375 h 1652442"/>
              <a:gd name="connsiteX32" fmla="*/ 297657 w 1234391"/>
              <a:gd name="connsiteY32" fmla="*/ 711993 h 1652442"/>
              <a:gd name="connsiteX33" fmla="*/ 300038 w 1234391"/>
              <a:gd name="connsiteY33" fmla="*/ 728662 h 1652442"/>
              <a:gd name="connsiteX34" fmla="*/ 319088 w 1234391"/>
              <a:gd name="connsiteY34" fmla="*/ 726281 h 1652442"/>
              <a:gd name="connsiteX35" fmla="*/ 319088 w 1234391"/>
              <a:gd name="connsiteY35" fmla="*/ 759618 h 1652442"/>
              <a:gd name="connsiteX36" fmla="*/ 330994 w 1234391"/>
              <a:gd name="connsiteY36" fmla="*/ 757237 h 1652442"/>
              <a:gd name="connsiteX37" fmla="*/ 333375 w 1234391"/>
              <a:gd name="connsiteY37" fmla="*/ 807243 h 1652442"/>
              <a:gd name="connsiteX38" fmla="*/ 333375 w 1234391"/>
              <a:gd name="connsiteY38" fmla="*/ 807243 h 1652442"/>
              <a:gd name="connsiteX39" fmla="*/ 347663 w 1234391"/>
              <a:gd name="connsiteY39" fmla="*/ 823912 h 1652442"/>
              <a:gd name="connsiteX40" fmla="*/ 364332 w 1234391"/>
              <a:gd name="connsiteY40" fmla="*/ 816768 h 1652442"/>
              <a:gd name="connsiteX41" fmla="*/ 364332 w 1234391"/>
              <a:gd name="connsiteY41" fmla="*/ 840581 h 1652442"/>
              <a:gd name="connsiteX42" fmla="*/ 371475 w 1234391"/>
              <a:gd name="connsiteY42" fmla="*/ 845343 h 1652442"/>
              <a:gd name="connsiteX43" fmla="*/ 366713 w 1234391"/>
              <a:gd name="connsiteY43" fmla="*/ 864393 h 1652442"/>
              <a:gd name="connsiteX44" fmla="*/ 385763 w 1234391"/>
              <a:gd name="connsiteY44" fmla="*/ 859631 h 1652442"/>
              <a:gd name="connsiteX45" fmla="*/ 383382 w 1234391"/>
              <a:gd name="connsiteY45" fmla="*/ 883443 h 1652442"/>
              <a:gd name="connsiteX46" fmla="*/ 407194 w 1234391"/>
              <a:gd name="connsiteY46" fmla="*/ 881062 h 1652442"/>
              <a:gd name="connsiteX47" fmla="*/ 402432 w 1234391"/>
              <a:gd name="connsiteY47" fmla="*/ 919162 h 1652442"/>
              <a:gd name="connsiteX48" fmla="*/ 423863 w 1234391"/>
              <a:gd name="connsiteY48" fmla="*/ 973931 h 1652442"/>
              <a:gd name="connsiteX49" fmla="*/ 435769 w 1234391"/>
              <a:gd name="connsiteY49" fmla="*/ 973931 h 1652442"/>
              <a:gd name="connsiteX50" fmla="*/ 428625 w 1234391"/>
              <a:gd name="connsiteY50" fmla="*/ 1000125 h 1652442"/>
              <a:gd name="connsiteX51" fmla="*/ 442913 w 1234391"/>
              <a:gd name="connsiteY51" fmla="*/ 997743 h 1652442"/>
              <a:gd name="connsiteX52" fmla="*/ 433388 w 1234391"/>
              <a:gd name="connsiteY52" fmla="*/ 1021556 h 1652442"/>
              <a:gd name="connsiteX53" fmla="*/ 452438 w 1234391"/>
              <a:gd name="connsiteY53" fmla="*/ 1019175 h 1652442"/>
              <a:gd name="connsiteX54" fmla="*/ 447675 w 1234391"/>
              <a:gd name="connsiteY54" fmla="*/ 1042987 h 1652442"/>
              <a:gd name="connsiteX55" fmla="*/ 464344 w 1234391"/>
              <a:gd name="connsiteY55" fmla="*/ 1038225 h 1652442"/>
              <a:gd name="connsiteX56" fmla="*/ 476250 w 1234391"/>
              <a:gd name="connsiteY56" fmla="*/ 1064418 h 1652442"/>
              <a:gd name="connsiteX57" fmla="*/ 490538 w 1234391"/>
              <a:gd name="connsiteY57" fmla="*/ 1064418 h 1652442"/>
              <a:gd name="connsiteX58" fmla="*/ 514350 w 1234391"/>
              <a:gd name="connsiteY58" fmla="*/ 1104900 h 1652442"/>
              <a:gd name="connsiteX59" fmla="*/ 511969 w 1234391"/>
              <a:gd name="connsiteY59" fmla="*/ 1119187 h 1652442"/>
              <a:gd name="connsiteX60" fmla="*/ 531019 w 1234391"/>
              <a:gd name="connsiteY60" fmla="*/ 1119187 h 1652442"/>
              <a:gd name="connsiteX61" fmla="*/ 526257 w 1234391"/>
              <a:gd name="connsiteY61" fmla="*/ 1133475 h 1652442"/>
              <a:gd name="connsiteX62" fmla="*/ 545307 w 1234391"/>
              <a:gd name="connsiteY62" fmla="*/ 1128712 h 1652442"/>
              <a:gd name="connsiteX63" fmla="*/ 542925 w 1234391"/>
              <a:gd name="connsiteY63" fmla="*/ 1154906 h 1652442"/>
              <a:gd name="connsiteX64" fmla="*/ 557213 w 1234391"/>
              <a:gd name="connsiteY64" fmla="*/ 1152525 h 1652442"/>
              <a:gd name="connsiteX65" fmla="*/ 552450 w 1234391"/>
              <a:gd name="connsiteY65" fmla="*/ 1169193 h 1652442"/>
              <a:gd name="connsiteX66" fmla="*/ 581025 w 1234391"/>
              <a:gd name="connsiteY66" fmla="*/ 1164431 h 1652442"/>
              <a:gd name="connsiteX67" fmla="*/ 578644 w 1234391"/>
              <a:gd name="connsiteY67" fmla="*/ 1183481 h 1652442"/>
              <a:gd name="connsiteX68" fmla="*/ 595313 w 1234391"/>
              <a:gd name="connsiteY68" fmla="*/ 1181100 h 1652442"/>
              <a:gd name="connsiteX69" fmla="*/ 592932 w 1234391"/>
              <a:gd name="connsiteY69" fmla="*/ 1195387 h 1652442"/>
              <a:gd name="connsiteX70" fmla="*/ 635794 w 1234391"/>
              <a:gd name="connsiteY70" fmla="*/ 1195387 h 1652442"/>
              <a:gd name="connsiteX71" fmla="*/ 631032 w 1234391"/>
              <a:gd name="connsiteY71" fmla="*/ 1214437 h 1652442"/>
              <a:gd name="connsiteX72" fmla="*/ 669132 w 1234391"/>
              <a:gd name="connsiteY72" fmla="*/ 1212056 h 1652442"/>
              <a:gd name="connsiteX73" fmla="*/ 666750 w 1234391"/>
              <a:gd name="connsiteY73" fmla="*/ 1252537 h 1652442"/>
              <a:gd name="connsiteX74" fmla="*/ 695325 w 1234391"/>
              <a:gd name="connsiteY74" fmla="*/ 1257300 h 1652442"/>
              <a:gd name="connsiteX75" fmla="*/ 695325 w 1234391"/>
              <a:gd name="connsiteY75" fmla="*/ 1271587 h 1652442"/>
              <a:gd name="connsiteX76" fmla="*/ 716757 w 1234391"/>
              <a:gd name="connsiteY76" fmla="*/ 1269206 h 1652442"/>
              <a:gd name="connsiteX77" fmla="*/ 716757 w 1234391"/>
              <a:gd name="connsiteY77" fmla="*/ 1285875 h 1652442"/>
              <a:gd name="connsiteX78" fmla="*/ 742950 w 1234391"/>
              <a:gd name="connsiteY78" fmla="*/ 1283493 h 1652442"/>
              <a:gd name="connsiteX79" fmla="*/ 740569 w 1234391"/>
              <a:gd name="connsiteY79" fmla="*/ 1304925 h 1652442"/>
              <a:gd name="connsiteX80" fmla="*/ 773907 w 1234391"/>
              <a:gd name="connsiteY80" fmla="*/ 1300162 h 1652442"/>
              <a:gd name="connsiteX81" fmla="*/ 766763 w 1234391"/>
              <a:gd name="connsiteY81" fmla="*/ 1333500 h 1652442"/>
              <a:gd name="connsiteX82" fmla="*/ 826294 w 1234391"/>
              <a:gd name="connsiteY82" fmla="*/ 1326356 h 1652442"/>
              <a:gd name="connsiteX83" fmla="*/ 831057 w 1234391"/>
              <a:gd name="connsiteY83" fmla="*/ 1357312 h 1652442"/>
              <a:gd name="connsiteX84" fmla="*/ 862013 w 1234391"/>
              <a:gd name="connsiteY84" fmla="*/ 1357312 h 1652442"/>
              <a:gd name="connsiteX85" fmla="*/ 862013 w 1234391"/>
              <a:gd name="connsiteY85" fmla="*/ 1357312 h 1652442"/>
              <a:gd name="connsiteX86" fmla="*/ 873919 w 1234391"/>
              <a:gd name="connsiteY86" fmla="*/ 1376362 h 1652442"/>
              <a:gd name="connsiteX87" fmla="*/ 871538 w 1234391"/>
              <a:gd name="connsiteY87" fmla="*/ 1390650 h 1652442"/>
              <a:gd name="connsiteX88" fmla="*/ 907257 w 1234391"/>
              <a:gd name="connsiteY88" fmla="*/ 1385887 h 1652442"/>
              <a:gd name="connsiteX89" fmla="*/ 909638 w 1234391"/>
              <a:gd name="connsiteY89" fmla="*/ 1402556 h 1652442"/>
              <a:gd name="connsiteX90" fmla="*/ 954882 w 1234391"/>
              <a:gd name="connsiteY90" fmla="*/ 1404937 h 1652442"/>
              <a:gd name="connsiteX91" fmla="*/ 952500 w 1234391"/>
              <a:gd name="connsiteY91" fmla="*/ 1419225 h 1652442"/>
              <a:gd name="connsiteX92" fmla="*/ 1012032 w 1234391"/>
              <a:gd name="connsiteY92" fmla="*/ 1419225 h 1652442"/>
              <a:gd name="connsiteX93" fmla="*/ 1019175 w 1234391"/>
              <a:gd name="connsiteY93" fmla="*/ 1426368 h 1652442"/>
              <a:gd name="connsiteX94" fmla="*/ 1050132 w 1234391"/>
              <a:gd name="connsiteY94" fmla="*/ 1426368 h 1652442"/>
              <a:gd name="connsiteX95" fmla="*/ 1050132 w 1234391"/>
              <a:gd name="connsiteY95" fmla="*/ 1464468 h 1652442"/>
              <a:gd name="connsiteX96" fmla="*/ 1095375 w 1234391"/>
              <a:gd name="connsiteY96" fmla="*/ 1471612 h 1652442"/>
              <a:gd name="connsiteX97" fmla="*/ 1090613 w 1234391"/>
              <a:gd name="connsiteY97" fmla="*/ 1481137 h 1652442"/>
              <a:gd name="connsiteX98" fmla="*/ 1109663 w 1234391"/>
              <a:gd name="connsiteY98" fmla="*/ 1483518 h 1652442"/>
              <a:gd name="connsiteX99" fmla="*/ 1107282 w 1234391"/>
              <a:gd name="connsiteY99" fmla="*/ 1504950 h 1652442"/>
              <a:gd name="connsiteX100" fmla="*/ 1152525 w 1234391"/>
              <a:gd name="connsiteY100" fmla="*/ 1495425 h 1652442"/>
              <a:gd name="connsiteX101" fmla="*/ 1152525 w 1234391"/>
              <a:gd name="connsiteY101" fmla="*/ 1514475 h 1652442"/>
              <a:gd name="connsiteX102" fmla="*/ 1166813 w 1234391"/>
              <a:gd name="connsiteY102" fmla="*/ 1514475 h 1652442"/>
              <a:gd name="connsiteX103" fmla="*/ 1165323 w 1234391"/>
              <a:gd name="connsiteY103" fmla="*/ 1546590 h 1652442"/>
              <a:gd name="connsiteX104" fmla="*/ 1182437 w 1234391"/>
              <a:gd name="connsiteY104" fmla="*/ 1544144 h 1652442"/>
              <a:gd name="connsiteX105" fmla="*/ 1184882 w 1234391"/>
              <a:gd name="connsiteY105" fmla="*/ 1571038 h 1652442"/>
              <a:gd name="connsiteX106" fmla="*/ 1199551 w 1234391"/>
              <a:gd name="connsiteY106" fmla="*/ 1571038 h 1652442"/>
              <a:gd name="connsiteX107" fmla="*/ 1201996 w 1234391"/>
              <a:gd name="connsiteY107" fmla="*/ 1595487 h 1652442"/>
              <a:gd name="connsiteX108" fmla="*/ 1231335 w 1234391"/>
              <a:gd name="connsiteY108" fmla="*/ 1597932 h 1652442"/>
              <a:gd name="connsiteX109" fmla="*/ 1233780 w 1234391"/>
              <a:gd name="connsiteY109" fmla="*/ 1649274 h 1652442"/>
              <a:gd name="connsiteX110" fmla="*/ 1233779 w 1234391"/>
              <a:gd name="connsiteY110" fmla="*/ 1646829 h 1652442"/>
              <a:gd name="connsiteX0" fmla="*/ 0 w 1255783"/>
              <a:gd name="connsiteY0" fmla="*/ 0 h 1652020"/>
              <a:gd name="connsiteX1" fmla="*/ 4763 w 1255783"/>
              <a:gd name="connsiteY1" fmla="*/ 52387 h 1652020"/>
              <a:gd name="connsiteX2" fmla="*/ 16669 w 1255783"/>
              <a:gd name="connsiteY2" fmla="*/ 47625 h 1652020"/>
              <a:gd name="connsiteX3" fmla="*/ 16669 w 1255783"/>
              <a:gd name="connsiteY3" fmla="*/ 85725 h 1652020"/>
              <a:gd name="connsiteX4" fmla="*/ 30957 w 1255783"/>
              <a:gd name="connsiteY4" fmla="*/ 83343 h 1652020"/>
              <a:gd name="connsiteX5" fmla="*/ 28575 w 1255783"/>
              <a:gd name="connsiteY5" fmla="*/ 116681 h 1652020"/>
              <a:gd name="connsiteX6" fmla="*/ 54769 w 1255783"/>
              <a:gd name="connsiteY6" fmla="*/ 111918 h 1652020"/>
              <a:gd name="connsiteX7" fmla="*/ 54769 w 1255783"/>
              <a:gd name="connsiteY7" fmla="*/ 159543 h 1652020"/>
              <a:gd name="connsiteX8" fmla="*/ 54769 w 1255783"/>
              <a:gd name="connsiteY8" fmla="*/ 159543 h 1652020"/>
              <a:gd name="connsiteX9" fmla="*/ 54769 w 1255783"/>
              <a:gd name="connsiteY9" fmla="*/ 159543 h 1652020"/>
              <a:gd name="connsiteX10" fmla="*/ 69057 w 1255783"/>
              <a:gd name="connsiteY10" fmla="*/ 190500 h 1652020"/>
              <a:gd name="connsiteX11" fmla="*/ 78582 w 1255783"/>
              <a:gd name="connsiteY11" fmla="*/ 190500 h 1652020"/>
              <a:gd name="connsiteX12" fmla="*/ 76200 w 1255783"/>
              <a:gd name="connsiteY12" fmla="*/ 216693 h 1652020"/>
              <a:gd name="connsiteX13" fmla="*/ 107157 w 1255783"/>
              <a:gd name="connsiteY13" fmla="*/ 216693 h 1652020"/>
              <a:gd name="connsiteX14" fmla="*/ 104775 w 1255783"/>
              <a:gd name="connsiteY14" fmla="*/ 302418 h 1652020"/>
              <a:gd name="connsiteX15" fmla="*/ 128588 w 1255783"/>
              <a:gd name="connsiteY15" fmla="*/ 307181 h 1652020"/>
              <a:gd name="connsiteX16" fmla="*/ 126207 w 1255783"/>
              <a:gd name="connsiteY16" fmla="*/ 345281 h 1652020"/>
              <a:gd name="connsiteX17" fmla="*/ 152400 w 1255783"/>
              <a:gd name="connsiteY17" fmla="*/ 395287 h 1652020"/>
              <a:gd name="connsiteX18" fmla="*/ 157163 w 1255783"/>
              <a:gd name="connsiteY18" fmla="*/ 426243 h 1652020"/>
              <a:gd name="connsiteX19" fmla="*/ 192882 w 1255783"/>
              <a:gd name="connsiteY19" fmla="*/ 435768 h 1652020"/>
              <a:gd name="connsiteX20" fmla="*/ 209550 w 1255783"/>
              <a:gd name="connsiteY20" fmla="*/ 495300 h 1652020"/>
              <a:gd name="connsiteX21" fmla="*/ 226219 w 1255783"/>
              <a:gd name="connsiteY21" fmla="*/ 509587 h 1652020"/>
              <a:gd name="connsiteX22" fmla="*/ 221457 w 1255783"/>
              <a:gd name="connsiteY22" fmla="*/ 554831 h 1652020"/>
              <a:gd name="connsiteX23" fmla="*/ 228600 w 1255783"/>
              <a:gd name="connsiteY23" fmla="*/ 554831 h 1652020"/>
              <a:gd name="connsiteX24" fmla="*/ 230982 w 1255783"/>
              <a:gd name="connsiteY24" fmla="*/ 595312 h 1652020"/>
              <a:gd name="connsiteX25" fmla="*/ 242888 w 1255783"/>
              <a:gd name="connsiteY25" fmla="*/ 595312 h 1652020"/>
              <a:gd name="connsiteX26" fmla="*/ 240507 w 1255783"/>
              <a:gd name="connsiteY26" fmla="*/ 642937 h 1652020"/>
              <a:gd name="connsiteX27" fmla="*/ 266700 w 1255783"/>
              <a:gd name="connsiteY27" fmla="*/ 642937 h 1652020"/>
              <a:gd name="connsiteX28" fmla="*/ 266700 w 1255783"/>
              <a:gd name="connsiteY28" fmla="*/ 657225 h 1652020"/>
              <a:gd name="connsiteX29" fmla="*/ 269082 w 1255783"/>
              <a:gd name="connsiteY29" fmla="*/ 681037 h 1652020"/>
              <a:gd name="connsiteX30" fmla="*/ 278607 w 1255783"/>
              <a:gd name="connsiteY30" fmla="*/ 681037 h 1652020"/>
              <a:gd name="connsiteX31" fmla="*/ 273844 w 1255783"/>
              <a:gd name="connsiteY31" fmla="*/ 714375 h 1652020"/>
              <a:gd name="connsiteX32" fmla="*/ 297657 w 1255783"/>
              <a:gd name="connsiteY32" fmla="*/ 711993 h 1652020"/>
              <a:gd name="connsiteX33" fmla="*/ 300038 w 1255783"/>
              <a:gd name="connsiteY33" fmla="*/ 728662 h 1652020"/>
              <a:gd name="connsiteX34" fmla="*/ 319088 w 1255783"/>
              <a:gd name="connsiteY34" fmla="*/ 726281 h 1652020"/>
              <a:gd name="connsiteX35" fmla="*/ 319088 w 1255783"/>
              <a:gd name="connsiteY35" fmla="*/ 759618 h 1652020"/>
              <a:gd name="connsiteX36" fmla="*/ 330994 w 1255783"/>
              <a:gd name="connsiteY36" fmla="*/ 757237 h 1652020"/>
              <a:gd name="connsiteX37" fmla="*/ 333375 w 1255783"/>
              <a:gd name="connsiteY37" fmla="*/ 807243 h 1652020"/>
              <a:gd name="connsiteX38" fmla="*/ 333375 w 1255783"/>
              <a:gd name="connsiteY38" fmla="*/ 807243 h 1652020"/>
              <a:gd name="connsiteX39" fmla="*/ 347663 w 1255783"/>
              <a:gd name="connsiteY39" fmla="*/ 823912 h 1652020"/>
              <a:gd name="connsiteX40" fmla="*/ 364332 w 1255783"/>
              <a:gd name="connsiteY40" fmla="*/ 816768 h 1652020"/>
              <a:gd name="connsiteX41" fmla="*/ 364332 w 1255783"/>
              <a:gd name="connsiteY41" fmla="*/ 840581 h 1652020"/>
              <a:gd name="connsiteX42" fmla="*/ 371475 w 1255783"/>
              <a:gd name="connsiteY42" fmla="*/ 845343 h 1652020"/>
              <a:gd name="connsiteX43" fmla="*/ 366713 w 1255783"/>
              <a:gd name="connsiteY43" fmla="*/ 864393 h 1652020"/>
              <a:gd name="connsiteX44" fmla="*/ 385763 w 1255783"/>
              <a:gd name="connsiteY44" fmla="*/ 859631 h 1652020"/>
              <a:gd name="connsiteX45" fmla="*/ 383382 w 1255783"/>
              <a:gd name="connsiteY45" fmla="*/ 883443 h 1652020"/>
              <a:gd name="connsiteX46" fmla="*/ 407194 w 1255783"/>
              <a:gd name="connsiteY46" fmla="*/ 881062 h 1652020"/>
              <a:gd name="connsiteX47" fmla="*/ 402432 w 1255783"/>
              <a:gd name="connsiteY47" fmla="*/ 919162 h 1652020"/>
              <a:gd name="connsiteX48" fmla="*/ 423863 w 1255783"/>
              <a:gd name="connsiteY48" fmla="*/ 973931 h 1652020"/>
              <a:gd name="connsiteX49" fmla="*/ 435769 w 1255783"/>
              <a:gd name="connsiteY49" fmla="*/ 973931 h 1652020"/>
              <a:gd name="connsiteX50" fmla="*/ 428625 w 1255783"/>
              <a:gd name="connsiteY50" fmla="*/ 1000125 h 1652020"/>
              <a:gd name="connsiteX51" fmla="*/ 442913 w 1255783"/>
              <a:gd name="connsiteY51" fmla="*/ 997743 h 1652020"/>
              <a:gd name="connsiteX52" fmla="*/ 433388 w 1255783"/>
              <a:gd name="connsiteY52" fmla="*/ 1021556 h 1652020"/>
              <a:gd name="connsiteX53" fmla="*/ 452438 w 1255783"/>
              <a:gd name="connsiteY53" fmla="*/ 1019175 h 1652020"/>
              <a:gd name="connsiteX54" fmla="*/ 447675 w 1255783"/>
              <a:gd name="connsiteY54" fmla="*/ 1042987 h 1652020"/>
              <a:gd name="connsiteX55" fmla="*/ 464344 w 1255783"/>
              <a:gd name="connsiteY55" fmla="*/ 1038225 h 1652020"/>
              <a:gd name="connsiteX56" fmla="*/ 476250 w 1255783"/>
              <a:gd name="connsiteY56" fmla="*/ 1064418 h 1652020"/>
              <a:gd name="connsiteX57" fmla="*/ 490538 w 1255783"/>
              <a:gd name="connsiteY57" fmla="*/ 1064418 h 1652020"/>
              <a:gd name="connsiteX58" fmla="*/ 514350 w 1255783"/>
              <a:gd name="connsiteY58" fmla="*/ 1104900 h 1652020"/>
              <a:gd name="connsiteX59" fmla="*/ 511969 w 1255783"/>
              <a:gd name="connsiteY59" fmla="*/ 1119187 h 1652020"/>
              <a:gd name="connsiteX60" fmla="*/ 531019 w 1255783"/>
              <a:gd name="connsiteY60" fmla="*/ 1119187 h 1652020"/>
              <a:gd name="connsiteX61" fmla="*/ 526257 w 1255783"/>
              <a:gd name="connsiteY61" fmla="*/ 1133475 h 1652020"/>
              <a:gd name="connsiteX62" fmla="*/ 545307 w 1255783"/>
              <a:gd name="connsiteY62" fmla="*/ 1128712 h 1652020"/>
              <a:gd name="connsiteX63" fmla="*/ 542925 w 1255783"/>
              <a:gd name="connsiteY63" fmla="*/ 1154906 h 1652020"/>
              <a:gd name="connsiteX64" fmla="*/ 557213 w 1255783"/>
              <a:gd name="connsiteY64" fmla="*/ 1152525 h 1652020"/>
              <a:gd name="connsiteX65" fmla="*/ 552450 w 1255783"/>
              <a:gd name="connsiteY65" fmla="*/ 1169193 h 1652020"/>
              <a:gd name="connsiteX66" fmla="*/ 581025 w 1255783"/>
              <a:gd name="connsiteY66" fmla="*/ 1164431 h 1652020"/>
              <a:gd name="connsiteX67" fmla="*/ 578644 w 1255783"/>
              <a:gd name="connsiteY67" fmla="*/ 1183481 h 1652020"/>
              <a:gd name="connsiteX68" fmla="*/ 595313 w 1255783"/>
              <a:gd name="connsiteY68" fmla="*/ 1181100 h 1652020"/>
              <a:gd name="connsiteX69" fmla="*/ 592932 w 1255783"/>
              <a:gd name="connsiteY69" fmla="*/ 1195387 h 1652020"/>
              <a:gd name="connsiteX70" fmla="*/ 635794 w 1255783"/>
              <a:gd name="connsiteY70" fmla="*/ 1195387 h 1652020"/>
              <a:gd name="connsiteX71" fmla="*/ 631032 w 1255783"/>
              <a:gd name="connsiteY71" fmla="*/ 1214437 h 1652020"/>
              <a:gd name="connsiteX72" fmla="*/ 669132 w 1255783"/>
              <a:gd name="connsiteY72" fmla="*/ 1212056 h 1652020"/>
              <a:gd name="connsiteX73" fmla="*/ 666750 w 1255783"/>
              <a:gd name="connsiteY73" fmla="*/ 1252537 h 1652020"/>
              <a:gd name="connsiteX74" fmla="*/ 695325 w 1255783"/>
              <a:gd name="connsiteY74" fmla="*/ 1257300 h 1652020"/>
              <a:gd name="connsiteX75" fmla="*/ 695325 w 1255783"/>
              <a:gd name="connsiteY75" fmla="*/ 1271587 h 1652020"/>
              <a:gd name="connsiteX76" fmla="*/ 716757 w 1255783"/>
              <a:gd name="connsiteY76" fmla="*/ 1269206 h 1652020"/>
              <a:gd name="connsiteX77" fmla="*/ 716757 w 1255783"/>
              <a:gd name="connsiteY77" fmla="*/ 1285875 h 1652020"/>
              <a:gd name="connsiteX78" fmla="*/ 742950 w 1255783"/>
              <a:gd name="connsiteY78" fmla="*/ 1283493 h 1652020"/>
              <a:gd name="connsiteX79" fmla="*/ 740569 w 1255783"/>
              <a:gd name="connsiteY79" fmla="*/ 1304925 h 1652020"/>
              <a:gd name="connsiteX80" fmla="*/ 773907 w 1255783"/>
              <a:gd name="connsiteY80" fmla="*/ 1300162 h 1652020"/>
              <a:gd name="connsiteX81" fmla="*/ 766763 w 1255783"/>
              <a:gd name="connsiteY81" fmla="*/ 1333500 h 1652020"/>
              <a:gd name="connsiteX82" fmla="*/ 826294 w 1255783"/>
              <a:gd name="connsiteY82" fmla="*/ 1326356 h 1652020"/>
              <a:gd name="connsiteX83" fmla="*/ 831057 w 1255783"/>
              <a:gd name="connsiteY83" fmla="*/ 1357312 h 1652020"/>
              <a:gd name="connsiteX84" fmla="*/ 862013 w 1255783"/>
              <a:gd name="connsiteY84" fmla="*/ 1357312 h 1652020"/>
              <a:gd name="connsiteX85" fmla="*/ 862013 w 1255783"/>
              <a:gd name="connsiteY85" fmla="*/ 1357312 h 1652020"/>
              <a:gd name="connsiteX86" fmla="*/ 873919 w 1255783"/>
              <a:gd name="connsiteY86" fmla="*/ 1376362 h 1652020"/>
              <a:gd name="connsiteX87" fmla="*/ 871538 w 1255783"/>
              <a:gd name="connsiteY87" fmla="*/ 1390650 h 1652020"/>
              <a:gd name="connsiteX88" fmla="*/ 907257 w 1255783"/>
              <a:gd name="connsiteY88" fmla="*/ 1385887 h 1652020"/>
              <a:gd name="connsiteX89" fmla="*/ 909638 w 1255783"/>
              <a:gd name="connsiteY89" fmla="*/ 1402556 h 1652020"/>
              <a:gd name="connsiteX90" fmla="*/ 954882 w 1255783"/>
              <a:gd name="connsiteY90" fmla="*/ 1404937 h 1652020"/>
              <a:gd name="connsiteX91" fmla="*/ 952500 w 1255783"/>
              <a:gd name="connsiteY91" fmla="*/ 1419225 h 1652020"/>
              <a:gd name="connsiteX92" fmla="*/ 1012032 w 1255783"/>
              <a:gd name="connsiteY92" fmla="*/ 1419225 h 1652020"/>
              <a:gd name="connsiteX93" fmla="*/ 1019175 w 1255783"/>
              <a:gd name="connsiteY93" fmla="*/ 1426368 h 1652020"/>
              <a:gd name="connsiteX94" fmla="*/ 1050132 w 1255783"/>
              <a:gd name="connsiteY94" fmla="*/ 1426368 h 1652020"/>
              <a:gd name="connsiteX95" fmla="*/ 1050132 w 1255783"/>
              <a:gd name="connsiteY95" fmla="*/ 1464468 h 1652020"/>
              <a:gd name="connsiteX96" fmla="*/ 1095375 w 1255783"/>
              <a:gd name="connsiteY96" fmla="*/ 1471612 h 1652020"/>
              <a:gd name="connsiteX97" fmla="*/ 1090613 w 1255783"/>
              <a:gd name="connsiteY97" fmla="*/ 1481137 h 1652020"/>
              <a:gd name="connsiteX98" fmla="*/ 1109663 w 1255783"/>
              <a:gd name="connsiteY98" fmla="*/ 1483518 h 1652020"/>
              <a:gd name="connsiteX99" fmla="*/ 1107282 w 1255783"/>
              <a:gd name="connsiteY99" fmla="*/ 1504950 h 1652020"/>
              <a:gd name="connsiteX100" fmla="*/ 1152525 w 1255783"/>
              <a:gd name="connsiteY100" fmla="*/ 1495425 h 1652020"/>
              <a:gd name="connsiteX101" fmla="*/ 1152525 w 1255783"/>
              <a:gd name="connsiteY101" fmla="*/ 1514475 h 1652020"/>
              <a:gd name="connsiteX102" fmla="*/ 1166813 w 1255783"/>
              <a:gd name="connsiteY102" fmla="*/ 1514475 h 1652020"/>
              <a:gd name="connsiteX103" fmla="*/ 1165323 w 1255783"/>
              <a:gd name="connsiteY103" fmla="*/ 1546590 h 1652020"/>
              <a:gd name="connsiteX104" fmla="*/ 1182437 w 1255783"/>
              <a:gd name="connsiteY104" fmla="*/ 1544144 h 1652020"/>
              <a:gd name="connsiteX105" fmla="*/ 1184882 w 1255783"/>
              <a:gd name="connsiteY105" fmla="*/ 1571038 h 1652020"/>
              <a:gd name="connsiteX106" fmla="*/ 1199551 w 1255783"/>
              <a:gd name="connsiteY106" fmla="*/ 1571038 h 1652020"/>
              <a:gd name="connsiteX107" fmla="*/ 1201996 w 1255783"/>
              <a:gd name="connsiteY107" fmla="*/ 1595487 h 1652020"/>
              <a:gd name="connsiteX108" fmla="*/ 1231335 w 1255783"/>
              <a:gd name="connsiteY108" fmla="*/ 1597932 h 1652020"/>
              <a:gd name="connsiteX109" fmla="*/ 1233780 w 1255783"/>
              <a:gd name="connsiteY109" fmla="*/ 1649274 h 1652020"/>
              <a:gd name="connsiteX110" fmla="*/ 1255783 w 1255783"/>
              <a:gd name="connsiteY110" fmla="*/ 1644384 h 1652020"/>
              <a:gd name="connsiteX0" fmla="*/ 0 w 1258345"/>
              <a:gd name="connsiteY0" fmla="*/ 0 h 1652020"/>
              <a:gd name="connsiteX1" fmla="*/ 4763 w 1258345"/>
              <a:gd name="connsiteY1" fmla="*/ 52387 h 1652020"/>
              <a:gd name="connsiteX2" fmla="*/ 16669 w 1258345"/>
              <a:gd name="connsiteY2" fmla="*/ 47625 h 1652020"/>
              <a:gd name="connsiteX3" fmla="*/ 16669 w 1258345"/>
              <a:gd name="connsiteY3" fmla="*/ 85725 h 1652020"/>
              <a:gd name="connsiteX4" fmla="*/ 30957 w 1258345"/>
              <a:gd name="connsiteY4" fmla="*/ 83343 h 1652020"/>
              <a:gd name="connsiteX5" fmla="*/ 28575 w 1258345"/>
              <a:gd name="connsiteY5" fmla="*/ 116681 h 1652020"/>
              <a:gd name="connsiteX6" fmla="*/ 54769 w 1258345"/>
              <a:gd name="connsiteY6" fmla="*/ 111918 h 1652020"/>
              <a:gd name="connsiteX7" fmla="*/ 54769 w 1258345"/>
              <a:gd name="connsiteY7" fmla="*/ 159543 h 1652020"/>
              <a:gd name="connsiteX8" fmla="*/ 54769 w 1258345"/>
              <a:gd name="connsiteY8" fmla="*/ 159543 h 1652020"/>
              <a:gd name="connsiteX9" fmla="*/ 54769 w 1258345"/>
              <a:gd name="connsiteY9" fmla="*/ 159543 h 1652020"/>
              <a:gd name="connsiteX10" fmla="*/ 69057 w 1258345"/>
              <a:gd name="connsiteY10" fmla="*/ 190500 h 1652020"/>
              <a:gd name="connsiteX11" fmla="*/ 78582 w 1258345"/>
              <a:gd name="connsiteY11" fmla="*/ 190500 h 1652020"/>
              <a:gd name="connsiteX12" fmla="*/ 76200 w 1258345"/>
              <a:gd name="connsiteY12" fmla="*/ 216693 h 1652020"/>
              <a:gd name="connsiteX13" fmla="*/ 107157 w 1258345"/>
              <a:gd name="connsiteY13" fmla="*/ 216693 h 1652020"/>
              <a:gd name="connsiteX14" fmla="*/ 104775 w 1258345"/>
              <a:gd name="connsiteY14" fmla="*/ 302418 h 1652020"/>
              <a:gd name="connsiteX15" fmla="*/ 128588 w 1258345"/>
              <a:gd name="connsiteY15" fmla="*/ 307181 h 1652020"/>
              <a:gd name="connsiteX16" fmla="*/ 126207 w 1258345"/>
              <a:gd name="connsiteY16" fmla="*/ 345281 h 1652020"/>
              <a:gd name="connsiteX17" fmla="*/ 152400 w 1258345"/>
              <a:gd name="connsiteY17" fmla="*/ 395287 h 1652020"/>
              <a:gd name="connsiteX18" fmla="*/ 157163 w 1258345"/>
              <a:gd name="connsiteY18" fmla="*/ 426243 h 1652020"/>
              <a:gd name="connsiteX19" fmla="*/ 192882 w 1258345"/>
              <a:gd name="connsiteY19" fmla="*/ 435768 h 1652020"/>
              <a:gd name="connsiteX20" fmla="*/ 209550 w 1258345"/>
              <a:gd name="connsiteY20" fmla="*/ 495300 h 1652020"/>
              <a:gd name="connsiteX21" fmla="*/ 226219 w 1258345"/>
              <a:gd name="connsiteY21" fmla="*/ 509587 h 1652020"/>
              <a:gd name="connsiteX22" fmla="*/ 221457 w 1258345"/>
              <a:gd name="connsiteY22" fmla="*/ 554831 h 1652020"/>
              <a:gd name="connsiteX23" fmla="*/ 228600 w 1258345"/>
              <a:gd name="connsiteY23" fmla="*/ 554831 h 1652020"/>
              <a:gd name="connsiteX24" fmla="*/ 230982 w 1258345"/>
              <a:gd name="connsiteY24" fmla="*/ 595312 h 1652020"/>
              <a:gd name="connsiteX25" fmla="*/ 242888 w 1258345"/>
              <a:gd name="connsiteY25" fmla="*/ 595312 h 1652020"/>
              <a:gd name="connsiteX26" fmla="*/ 240507 w 1258345"/>
              <a:gd name="connsiteY26" fmla="*/ 642937 h 1652020"/>
              <a:gd name="connsiteX27" fmla="*/ 266700 w 1258345"/>
              <a:gd name="connsiteY27" fmla="*/ 642937 h 1652020"/>
              <a:gd name="connsiteX28" fmla="*/ 266700 w 1258345"/>
              <a:gd name="connsiteY28" fmla="*/ 657225 h 1652020"/>
              <a:gd name="connsiteX29" fmla="*/ 269082 w 1258345"/>
              <a:gd name="connsiteY29" fmla="*/ 681037 h 1652020"/>
              <a:gd name="connsiteX30" fmla="*/ 278607 w 1258345"/>
              <a:gd name="connsiteY30" fmla="*/ 681037 h 1652020"/>
              <a:gd name="connsiteX31" fmla="*/ 273844 w 1258345"/>
              <a:gd name="connsiteY31" fmla="*/ 714375 h 1652020"/>
              <a:gd name="connsiteX32" fmla="*/ 297657 w 1258345"/>
              <a:gd name="connsiteY32" fmla="*/ 711993 h 1652020"/>
              <a:gd name="connsiteX33" fmla="*/ 300038 w 1258345"/>
              <a:gd name="connsiteY33" fmla="*/ 728662 h 1652020"/>
              <a:gd name="connsiteX34" fmla="*/ 319088 w 1258345"/>
              <a:gd name="connsiteY34" fmla="*/ 726281 h 1652020"/>
              <a:gd name="connsiteX35" fmla="*/ 319088 w 1258345"/>
              <a:gd name="connsiteY35" fmla="*/ 759618 h 1652020"/>
              <a:gd name="connsiteX36" fmla="*/ 330994 w 1258345"/>
              <a:gd name="connsiteY36" fmla="*/ 757237 h 1652020"/>
              <a:gd name="connsiteX37" fmla="*/ 333375 w 1258345"/>
              <a:gd name="connsiteY37" fmla="*/ 807243 h 1652020"/>
              <a:gd name="connsiteX38" fmla="*/ 333375 w 1258345"/>
              <a:gd name="connsiteY38" fmla="*/ 807243 h 1652020"/>
              <a:gd name="connsiteX39" fmla="*/ 347663 w 1258345"/>
              <a:gd name="connsiteY39" fmla="*/ 823912 h 1652020"/>
              <a:gd name="connsiteX40" fmla="*/ 364332 w 1258345"/>
              <a:gd name="connsiteY40" fmla="*/ 816768 h 1652020"/>
              <a:gd name="connsiteX41" fmla="*/ 364332 w 1258345"/>
              <a:gd name="connsiteY41" fmla="*/ 840581 h 1652020"/>
              <a:gd name="connsiteX42" fmla="*/ 371475 w 1258345"/>
              <a:gd name="connsiteY42" fmla="*/ 845343 h 1652020"/>
              <a:gd name="connsiteX43" fmla="*/ 366713 w 1258345"/>
              <a:gd name="connsiteY43" fmla="*/ 864393 h 1652020"/>
              <a:gd name="connsiteX44" fmla="*/ 385763 w 1258345"/>
              <a:gd name="connsiteY44" fmla="*/ 859631 h 1652020"/>
              <a:gd name="connsiteX45" fmla="*/ 383382 w 1258345"/>
              <a:gd name="connsiteY45" fmla="*/ 883443 h 1652020"/>
              <a:gd name="connsiteX46" fmla="*/ 407194 w 1258345"/>
              <a:gd name="connsiteY46" fmla="*/ 881062 h 1652020"/>
              <a:gd name="connsiteX47" fmla="*/ 402432 w 1258345"/>
              <a:gd name="connsiteY47" fmla="*/ 919162 h 1652020"/>
              <a:gd name="connsiteX48" fmla="*/ 423863 w 1258345"/>
              <a:gd name="connsiteY48" fmla="*/ 973931 h 1652020"/>
              <a:gd name="connsiteX49" fmla="*/ 435769 w 1258345"/>
              <a:gd name="connsiteY49" fmla="*/ 973931 h 1652020"/>
              <a:gd name="connsiteX50" fmla="*/ 428625 w 1258345"/>
              <a:gd name="connsiteY50" fmla="*/ 1000125 h 1652020"/>
              <a:gd name="connsiteX51" fmla="*/ 442913 w 1258345"/>
              <a:gd name="connsiteY51" fmla="*/ 997743 h 1652020"/>
              <a:gd name="connsiteX52" fmla="*/ 433388 w 1258345"/>
              <a:gd name="connsiteY52" fmla="*/ 1021556 h 1652020"/>
              <a:gd name="connsiteX53" fmla="*/ 452438 w 1258345"/>
              <a:gd name="connsiteY53" fmla="*/ 1019175 h 1652020"/>
              <a:gd name="connsiteX54" fmla="*/ 447675 w 1258345"/>
              <a:gd name="connsiteY54" fmla="*/ 1042987 h 1652020"/>
              <a:gd name="connsiteX55" fmla="*/ 464344 w 1258345"/>
              <a:gd name="connsiteY55" fmla="*/ 1038225 h 1652020"/>
              <a:gd name="connsiteX56" fmla="*/ 476250 w 1258345"/>
              <a:gd name="connsiteY56" fmla="*/ 1064418 h 1652020"/>
              <a:gd name="connsiteX57" fmla="*/ 490538 w 1258345"/>
              <a:gd name="connsiteY57" fmla="*/ 1064418 h 1652020"/>
              <a:gd name="connsiteX58" fmla="*/ 514350 w 1258345"/>
              <a:gd name="connsiteY58" fmla="*/ 1104900 h 1652020"/>
              <a:gd name="connsiteX59" fmla="*/ 511969 w 1258345"/>
              <a:gd name="connsiteY59" fmla="*/ 1119187 h 1652020"/>
              <a:gd name="connsiteX60" fmla="*/ 531019 w 1258345"/>
              <a:gd name="connsiteY60" fmla="*/ 1119187 h 1652020"/>
              <a:gd name="connsiteX61" fmla="*/ 526257 w 1258345"/>
              <a:gd name="connsiteY61" fmla="*/ 1133475 h 1652020"/>
              <a:gd name="connsiteX62" fmla="*/ 545307 w 1258345"/>
              <a:gd name="connsiteY62" fmla="*/ 1128712 h 1652020"/>
              <a:gd name="connsiteX63" fmla="*/ 542925 w 1258345"/>
              <a:gd name="connsiteY63" fmla="*/ 1154906 h 1652020"/>
              <a:gd name="connsiteX64" fmla="*/ 557213 w 1258345"/>
              <a:gd name="connsiteY64" fmla="*/ 1152525 h 1652020"/>
              <a:gd name="connsiteX65" fmla="*/ 552450 w 1258345"/>
              <a:gd name="connsiteY65" fmla="*/ 1169193 h 1652020"/>
              <a:gd name="connsiteX66" fmla="*/ 581025 w 1258345"/>
              <a:gd name="connsiteY66" fmla="*/ 1164431 h 1652020"/>
              <a:gd name="connsiteX67" fmla="*/ 578644 w 1258345"/>
              <a:gd name="connsiteY67" fmla="*/ 1183481 h 1652020"/>
              <a:gd name="connsiteX68" fmla="*/ 595313 w 1258345"/>
              <a:gd name="connsiteY68" fmla="*/ 1181100 h 1652020"/>
              <a:gd name="connsiteX69" fmla="*/ 592932 w 1258345"/>
              <a:gd name="connsiteY69" fmla="*/ 1195387 h 1652020"/>
              <a:gd name="connsiteX70" fmla="*/ 635794 w 1258345"/>
              <a:gd name="connsiteY70" fmla="*/ 1195387 h 1652020"/>
              <a:gd name="connsiteX71" fmla="*/ 631032 w 1258345"/>
              <a:gd name="connsiteY71" fmla="*/ 1214437 h 1652020"/>
              <a:gd name="connsiteX72" fmla="*/ 669132 w 1258345"/>
              <a:gd name="connsiteY72" fmla="*/ 1212056 h 1652020"/>
              <a:gd name="connsiteX73" fmla="*/ 666750 w 1258345"/>
              <a:gd name="connsiteY73" fmla="*/ 1252537 h 1652020"/>
              <a:gd name="connsiteX74" fmla="*/ 695325 w 1258345"/>
              <a:gd name="connsiteY74" fmla="*/ 1257300 h 1652020"/>
              <a:gd name="connsiteX75" fmla="*/ 695325 w 1258345"/>
              <a:gd name="connsiteY75" fmla="*/ 1271587 h 1652020"/>
              <a:gd name="connsiteX76" fmla="*/ 716757 w 1258345"/>
              <a:gd name="connsiteY76" fmla="*/ 1269206 h 1652020"/>
              <a:gd name="connsiteX77" fmla="*/ 716757 w 1258345"/>
              <a:gd name="connsiteY77" fmla="*/ 1285875 h 1652020"/>
              <a:gd name="connsiteX78" fmla="*/ 742950 w 1258345"/>
              <a:gd name="connsiteY78" fmla="*/ 1283493 h 1652020"/>
              <a:gd name="connsiteX79" fmla="*/ 740569 w 1258345"/>
              <a:gd name="connsiteY79" fmla="*/ 1304925 h 1652020"/>
              <a:gd name="connsiteX80" fmla="*/ 773907 w 1258345"/>
              <a:gd name="connsiteY80" fmla="*/ 1300162 h 1652020"/>
              <a:gd name="connsiteX81" fmla="*/ 766763 w 1258345"/>
              <a:gd name="connsiteY81" fmla="*/ 1333500 h 1652020"/>
              <a:gd name="connsiteX82" fmla="*/ 826294 w 1258345"/>
              <a:gd name="connsiteY82" fmla="*/ 1326356 h 1652020"/>
              <a:gd name="connsiteX83" fmla="*/ 831057 w 1258345"/>
              <a:gd name="connsiteY83" fmla="*/ 1357312 h 1652020"/>
              <a:gd name="connsiteX84" fmla="*/ 862013 w 1258345"/>
              <a:gd name="connsiteY84" fmla="*/ 1357312 h 1652020"/>
              <a:gd name="connsiteX85" fmla="*/ 862013 w 1258345"/>
              <a:gd name="connsiteY85" fmla="*/ 1357312 h 1652020"/>
              <a:gd name="connsiteX86" fmla="*/ 873919 w 1258345"/>
              <a:gd name="connsiteY86" fmla="*/ 1376362 h 1652020"/>
              <a:gd name="connsiteX87" fmla="*/ 871538 w 1258345"/>
              <a:gd name="connsiteY87" fmla="*/ 1390650 h 1652020"/>
              <a:gd name="connsiteX88" fmla="*/ 907257 w 1258345"/>
              <a:gd name="connsiteY88" fmla="*/ 1385887 h 1652020"/>
              <a:gd name="connsiteX89" fmla="*/ 909638 w 1258345"/>
              <a:gd name="connsiteY89" fmla="*/ 1402556 h 1652020"/>
              <a:gd name="connsiteX90" fmla="*/ 954882 w 1258345"/>
              <a:gd name="connsiteY90" fmla="*/ 1404937 h 1652020"/>
              <a:gd name="connsiteX91" fmla="*/ 952500 w 1258345"/>
              <a:gd name="connsiteY91" fmla="*/ 1419225 h 1652020"/>
              <a:gd name="connsiteX92" fmla="*/ 1012032 w 1258345"/>
              <a:gd name="connsiteY92" fmla="*/ 1419225 h 1652020"/>
              <a:gd name="connsiteX93" fmla="*/ 1019175 w 1258345"/>
              <a:gd name="connsiteY93" fmla="*/ 1426368 h 1652020"/>
              <a:gd name="connsiteX94" fmla="*/ 1050132 w 1258345"/>
              <a:gd name="connsiteY94" fmla="*/ 1426368 h 1652020"/>
              <a:gd name="connsiteX95" fmla="*/ 1050132 w 1258345"/>
              <a:gd name="connsiteY95" fmla="*/ 1464468 h 1652020"/>
              <a:gd name="connsiteX96" fmla="*/ 1095375 w 1258345"/>
              <a:gd name="connsiteY96" fmla="*/ 1471612 h 1652020"/>
              <a:gd name="connsiteX97" fmla="*/ 1090613 w 1258345"/>
              <a:gd name="connsiteY97" fmla="*/ 1481137 h 1652020"/>
              <a:gd name="connsiteX98" fmla="*/ 1109663 w 1258345"/>
              <a:gd name="connsiteY98" fmla="*/ 1483518 h 1652020"/>
              <a:gd name="connsiteX99" fmla="*/ 1107282 w 1258345"/>
              <a:gd name="connsiteY99" fmla="*/ 1504950 h 1652020"/>
              <a:gd name="connsiteX100" fmla="*/ 1152525 w 1258345"/>
              <a:gd name="connsiteY100" fmla="*/ 1495425 h 1652020"/>
              <a:gd name="connsiteX101" fmla="*/ 1152525 w 1258345"/>
              <a:gd name="connsiteY101" fmla="*/ 1514475 h 1652020"/>
              <a:gd name="connsiteX102" fmla="*/ 1166813 w 1258345"/>
              <a:gd name="connsiteY102" fmla="*/ 1514475 h 1652020"/>
              <a:gd name="connsiteX103" fmla="*/ 1165323 w 1258345"/>
              <a:gd name="connsiteY103" fmla="*/ 1546590 h 1652020"/>
              <a:gd name="connsiteX104" fmla="*/ 1182437 w 1258345"/>
              <a:gd name="connsiteY104" fmla="*/ 1544144 h 1652020"/>
              <a:gd name="connsiteX105" fmla="*/ 1184882 w 1258345"/>
              <a:gd name="connsiteY105" fmla="*/ 1571038 h 1652020"/>
              <a:gd name="connsiteX106" fmla="*/ 1199551 w 1258345"/>
              <a:gd name="connsiteY106" fmla="*/ 1571038 h 1652020"/>
              <a:gd name="connsiteX107" fmla="*/ 1201996 w 1258345"/>
              <a:gd name="connsiteY107" fmla="*/ 1595487 h 1652020"/>
              <a:gd name="connsiteX108" fmla="*/ 1231335 w 1258345"/>
              <a:gd name="connsiteY108" fmla="*/ 1597932 h 1652020"/>
              <a:gd name="connsiteX109" fmla="*/ 1233780 w 1258345"/>
              <a:gd name="connsiteY109" fmla="*/ 1649274 h 1652020"/>
              <a:gd name="connsiteX110" fmla="*/ 1255783 w 1258345"/>
              <a:gd name="connsiteY110" fmla="*/ 1644384 h 1652020"/>
              <a:gd name="connsiteX111" fmla="*/ 1258228 w 1258345"/>
              <a:gd name="connsiteY111" fmla="*/ 1646829 h 1652020"/>
              <a:gd name="connsiteX0" fmla="*/ 0 w 1257486"/>
              <a:gd name="connsiteY0" fmla="*/ 0 h 1666389"/>
              <a:gd name="connsiteX1" fmla="*/ 4763 w 1257486"/>
              <a:gd name="connsiteY1" fmla="*/ 52387 h 1666389"/>
              <a:gd name="connsiteX2" fmla="*/ 16669 w 1257486"/>
              <a:gd name="connsiteY2" fmla="*/ 47625 h 1666389"/>
              <a:gd name="connsiteX3" fmla="*/ 16669 w 1257486"/>
              <a:gd name="connsiteY3" fmla="*/ 85725 h 1666389"/>
              <a:gd name="connsiteX4" fmla="*/ 30957 w 1257486"/>
              <a:gd name="connsiteY4" fmla="*/ 83343 h 1666389"/>
              <a:gd name="connsiteX5" fmla="*/ 28575 w 1257486"/>
              <a:gd name="connsiteY5" fmla="*/ 116681 h 1666389"/>
              <a:gd name="connsiteX6" fmla="*/ 54769 w 1257486"/>
              <a:gd name="connsiteY6" fmla="*/ 111918 h 1666389"/>
              <a:gd name="connsiteX7" fmla="*/ 54769 w 1257486"/>
              <a:gd name="connsiteY7" fmla="*/ 159543 h 1666389"/>
              <a:gd name="connsiteX8" fmla="*/ 54769 w 1257486"/>
              <a:gd name="connsiteY8" fmla="*/ 159543 h 1666389"/>
              <a:gd name="connsiteX9" fmla="*/ 54769 w 1257486"/>
              <a:gd name="connsiteY9" fmla="*/ 159543 h 1666389"/>
              <a:gd name="connsiteX10" fmla="*/ 69057 w 1257486"/>
              <a:gd name="connsiteY10" fmla="*/ 190500 h 1666389"/>
              <a:gd name="connsiteX11" fmla="*/ 78582 w 1257486"/>
              <a:gd name="connsiteY11" fmla="*/ 190500 h 1666389"/>
              <a:gd name="connsiteX12" fmla="*/ 76200 w 1257486"/>
              <a:gd name="connsiteY12" fmla="*/ 216693 h 1666389"/>
              <a:gd name="connsiteX13" fmla="*/ 107157 w 1257486"/>
              <a:gd name="connsiteY13" fmla="*/ 216693 h 1666389"/>
              <a:gd name="connsiteX14" fmla="*/ 104775 w 1257486"/>
              <a:gd name="connsiteY14" fmla="*/ 302418 h 1666389"/>
              <a:gd name="connsiteX15" fmla="*/ 128588 w 1257486"/>
              <a:gd name="connsiteY15" fmla="*/ 307181 h 1666389"/>
              <a:gd name="connsiteX16" fmla="*/ 126207 w 1257486"/>
              <a:gd name="connsiteY16" fmla="*/ 345281 h 1666389"/>
              <a:gd name="connsiteX17" fmla="*/ 152400 w 1257486"/>
              <a:gd name="connsiteY17" fmla="*/ 395287 h 1666389"/>
              <a:gd name="connsiteX18" fmla="*/ 157163 w 1257486"/>
              <a:gd name="connsiteY18" fmla="*/ 426243 h 1666389"/>
              <a:gd name="connsiteX19" fmla="*/ 192882 w 1257486"/>
              <a:gd name="connsiteY19" fmla="*/ 435768 h 1666389"/>
              <a:gd name="connsiteX20" fmla="*/ 209550 w 1257486"/>
              <a:gd name="connsiteY20" fmla="*/ 495300 h 1666389"/>
              <a:gd name="connsiteX21" fmla="*/ 226219 w 1257486"/>
              <a:gd name="connsiteY21" fmla="*/ 509587 h 1666389"/>
              <a:gd name="connsiteX22" fmla="*/ 221457 w 1257486"/>
              <a:gd name="connsiteY22" fmla="*/ 554831 h 1666389"/>
              <a:gd name="connsiteX23" fmla="*/ 228600 w 1257486"/>
              <a:gd name="connsiteY23" fmla="*/ 554831 h 1666389"/>
              <a:gd name="connsiteX24" fmla="*/ 230982 w 1257486"/>
              <a:gd name="connsiteY24" fmla="*/ 595312 h 1666389"/>
              <a:gd name="connsiteX25" fmla="*/ 242888 w 1257486"/>
              <a:gd name="connsiteY25" fmla="*/ 595312 h 1666389"/>
              <a:gd name="connsiteX26" fmla="*/ 240507 w 1257486"/>
              <a:gd name="connsiteY26" fmla="*/ 642937 h 1666389"/>
              <a:gd name="connsiteX27" fmla="*/ 266700 w 1257486"/>
              <a:gd name="connsiteY27" fmla="*/ 642937 h 1666389"/>
              <a:gd name="connsiteX28" fmla="*/ 266700 w 1257486"/>
              <a:gd name="connsiteY28" fmla="*/ 657225 h 1666389"/>
              <a:gd name="connsiteX29" fmla="*/ 269082 w 1257486"/>
              <a:gd name="connsiteY29" fmla="*/ 681037 h 1666389"/>
              <a:gd name="connsiteX30" fmla="*/ 278607 w 1257486"/>
              <a:gd name="connsiteY30" fmla="*/ 681037 h 1666389"/>
              <a:gd name="connsiteX31" fmla="*/ 273844 w 1257486"/>
              <a:gd name="connsiteY31" fmla="*/ 714375 h 1666389"/>
              <a:gd name="connsiteX32" fmla="*/ 297657 w 1257486"/>
              <a:gd name="connsiteY32" fmla="*/ 711993 h 1666389"/>
              <a:gd name="connsiteX33" fmla="*/ 300038 w 1257486"/>
              <a:gd name="connsiteY33" fmla="*/ 728662 h 1666389"/>
              <a:gd name="connsiteX34" fmla="*/ 319088 w 1257486"/>
              <a:gd name="connsiteY34" fmla="*/ 726281 h 1666389"/>
              <a:gd name="connsiteX35" fmla="*/ 319088 w 1257486"/>
              <a:gd name="connsiteY35" fmla="*/ 759618 h 1666389"/>
              <a:gd name="connsiteX36" fmla="*/ 330994 w 1257486"/>
              <a:gd name="connsiteY36" fmla="*/ 757237 h 1666389"/>
              <a:gd name="connsiteX37" fmla="*/ 333375 w 1257486"/>
              <a:gd name="connsiteY37" fmla="*/ 807243 h 1666389"/>
              <a:gd name="connsiteX38" fmla="*/ 333375 w 1257486"/>
              <a:gd name="connsiteY38" fmla="*/ 807243 h 1666389"/>
              <a:gd name="connsiteX39" fmla="*/ 347663 w 1257486"/>
              <a:gd name="connsiteY39" fmla="*/ 823912 h 1666389"/>
              <a:gd name="connsiteX40" fmla="*/ 364332 w 1257486"/>
              <a:gd name="connsiteY40" fmla="*/ 816768 h 1666389"/>
              <a:gd name="connsiteX41" fmla="*/ 364332 w 1257486"/>
              <a:gd name="connsiteY41" fmla="*/ 840581 h 1666389"/>
              <a:gd name="connsiteX42" fmla="*/ 371475 w 1257486"/>
              <a:gd name="connsiteY42" fmla="*/ 845343 h 1666389"/>
              <a:gd name="connsiteX43" fmla="*/ 366713 w 1257486"/>
              <a:gd name="connsiteY43" fmla="*/ 864393 h 1666389"/>
              <a:gd name="connsiteX44" fmla="*/ 385763 w 1257486"/>
              <a:gd name="connsiteY44" fmla="*/ 859631 h 1666389"/>
              <a:gd name="connsiteX45" fmla="*/ 383382 w 1257486"/>
              <a:gd name="connsiteY45" fmla="*/ 883443 h 1666389"/>
              <a:gd name="connsiteX46" fmla="*/ 407194 w 1257486"/>
              <a:gd name="connsiteY46" fmla="*/ 881062 h 1666389"/>
              <a:gd name="connsiteX47" fmla="*/ 402432 w 1257486"/>
              <a:gd name="connsiteY47" fmla="*/ 919162 h 1666389"/>
              <a:gd name="connsiteX48" fmla="*/ 423863 w 1257486"/>
              <a:gd name="connsiteY48" fmla="*/ 973931 h 1666389"/>
              <a:gd name="connsiteX49" fmla="*/ 435769 w 1257486"/>
              <a:gd name="connsiteY49" fmla="*/ 973931 h 1666389"/>
              <a:gd name="connsiteX50" fmla="*/ 428625 w 1257486"/>
              <a:gd name="connsiteY50" fmla="*/ 1000125 h 1666389"/>
              <a:gd name="connsiteX51" fmla="*/ 442913 w 1257486"/>
              <a:gd name="connsiteY51" fmla="*/ 997743 h 1666389"/>
              <a:gd name="connsiteX52" fmla="*/ 433388 w 1257486"/>
              <a:gd name="connsiteY52" fmla="*/ 1021556 h 1666389"/>
              <a:gd name="connsiteX53" fmla="*/ 452438 w 1257486"/>
              <a:gd name="connsiteY53" fmla="*/ 1019175 h 1666389"/>
              <a:gd name="connsiteX54" fmla="*/ 447675 w 1257486"/>
              <a:gd name="connsiteY54" fmla="*/ 1042987 h 1666389"/>
              <a:gd name="connsiteX55" fmla="*/ 464344 w 1257486"/>
              <a:gd name="connsiteY55" fmla="*/ 1038225 h 1666389"/>
              <a:gd name="connsiteX56" fmla="*/ 476250 w 1257486"/>
              <a:gd name="connsiteY56" fmla="*/ 1064418 h 1666389"/>
              <a:gd name="connsiteX57" fmla="*/ 490538 w 1257486"/>
              <a:gd name="connsiteY57" fmla="*/ 1064418 h 1666389"/>
              <a:gd name="connsiteX58" fmla="*/ 514350 w 1257486"/>
              <a:gd name="connsiteY58" fmla="*/ 1104900 h 1666389"/>
              <a:gd name="connsiteX59" fmla="*/ 511969 w 1257486"/>
              <a:gd name="connsiteY59" fmla="*/ 1119187 h 1666389"/>
              <a:gd name="connsiteX60" fmla="*/ 531019 w 1257486"/>
              <a:gd name="connsiteY60" fmla="*/ 1119187 h 1666389"/>
              <a:gd name="connsiteX61" fmla="*/ 526257 w 1257486"/>
              <a:gd name="connsiteY61" fmla="*/ 1133475 h 1666389"/>
              <a:gd name="connsiteX62" fmla="*/ 545307 w 1257486"/>
              <a:gd name="connsiteY62" fmla="*/ 1128712 h 1666389"/>
              <a:gd name="connsiteX63" fmla="*/ 542925 w 1257486"/>
              <a:gd name="connsiteY63" fmla="*/ 1154906 h 1666389"/>
              <a:gd name="connsiteX64" fmla="*/ 557213 w 1257486"/>
              <a:gd name="connsiteY64" fmla="*/ 1152525 h 1666389"/>
              <a:gd name="connsiteX65" fmla="*/ 552450 w 1257486"/>
              <a:gd name="connsiteY65" fmla="*/ 1169193 h 1666389"/>
              <a:gd name="connsiteX66" fmla="*/ 581025 w 1257486"/>
              <a:gd name="connsiteY66" fmla="*/ 1164431 h 1666389"/>
              <a:gd name="connsiteX67" fmla="*/ 578644 w 1257486"/>
              <a:gd name="connsiteY67" fmla="*/ 1183481 h 1666389"/>
              <a:gd name="connsiteX68" fmla="*/ 595313 w 1257486"/>
              <a:gd name="connsiteY68" fmla="*/ 1181100 h 1666389"/>
              <a:gd name="connsiteX69" fmla="*/ 592932 w 1257486"/>
              <a:gd name="connsiteY69" fmla="*/ 1195387 h 1666389"/>
              <a:gd name="connsiteX70" fmla="*/ 635794 w 1257486"/>
              <a:gd name="connsiteY70" fmla="*/ 1195387 h 1666389"/>
              <a:gd name="connsiteX71" fmla="*/ 631032 w 1257486"/>
              <a:gd name="connsiteY71" fmla="*/ 1214437 h 1666389"/>
              <a:gd name="connsiteX72" fmla="*/ 669132 w 1257486"/>
              <a:gd name="connsiteY72" fmla="*/ 1212056 h 1666389"/>
              <a:gd name="connsiteX73" fmla="*/ 666750 w 1257486"/>
              <a:gd name="connsiteY73" fmla="*/ 1252537 h 1666389"/>
              <a:gd name="connsiteX74" fmla="*/ 695325 w 1257486"/>
              <a:gd name="connsiteY74" fmla="*/ 1257300 h 1666389"/>
              <a:gd name="connsiteX75" fmla="*/ 695325 w 1257486"/>
              <a:gd name="connsiteY75" fmla="*/ 1271587 h 1666389"/>
              <a:gd name="connsiteX76" fmla="*/ 716757 w 1257486"/>
              <a:gd name="connsiteY76" fmla="*/ 1269206 h 1666389"/>
              <a:gd name="connsiteX77" fmla="*/ 716757 w 1257486"/>
              <a:gd name="connsiteY77" fmla="*/ 1285875 h 1666389"/>
              <a:gd name="connsiteX78" fmla="*/ 742950 w 1257486"/>
              <a:gd name="connsiteY78" fmla="*/ 1283493 h 1666389"/>
              <a:gd name="connsiteX79" fmla="*/ 740569 w 1257486"/>
              <a:gd name="connsiteY79" fmla="*/ 1304925 h 1666389"/>
              <a:gd name="connsiteX80" fmla="*/ 773907 w 1257486"/>
              <a:gd name="connsiteY80" fmla="*/ 1300162 h 1666389"/>
              <a:gd name="connsiteX81" fmla="*/ 766763 w 1257486"/>
              <a:gd name="connsiteY81" fmla="*/ 1333500 h 1666389"/>
              <a:gd name="connsiteX82" fmla="*/ 826294 w 1257486"/>
              <a:gd name="connsiteY82" fmla="*/ 1326356 h 1666389"/>
              <a:gd name="connsiteX83" fmla="*/ 831057 w 1257486"/>
              <a:gd name="connsiteY83" fmla="*/ 1357312 h 1666389"/>
              <a:gd name="connsiteX84" fmla="*/ 862013 w 1257486"/>
              <a:gd name="connsiteY84" fmla="*/ 1357312 h 1666389"/>
              <a:gd name="connsiteX85" fmla="*/ 862013 w 1257486"/>
              <a:gd name="connsiteY85" fmla="*/ 1357312 h 1666389"/>
              <a:gd name="connsiteX86" fmla="*/ 873919 w 1257486"/>
              <a:gd name="connsiteY86" fmla="*/ 1376362 h 1666389"/>
              <a:gd name="connsiteX87" fmla="*/ 871538 w 1257486"/>
              <a:gd name="connsiteY87" fmla="*/ 1390650 h 1666389"/>
              <a:gd name="connsiteX88" fmla="*/ 907257 w 1257486"/>
              <a:gd name="connsiteY88" fmla="*/ 1385887 h 1666389"/>
              <a:gd name="connsiteX89" fmla="*/ 909638 w 1257486"/>
              <a:gd name="connsiteY89" fmla="*/ 1402556 h 1666389"/>
              <a:gd name="connsiteX90" fmla="*/ 954882 w 1257486"/>
              <a:gd name="connsiteY90" fmla="*/ 1404937 h 1666389"/>
              <a:gd name="connsiteX91" fmla="*/ 952500 w 1257486"/>
              <a:gd name="connsiteY91" fmla="*/ 1419225 h 1666389"/>
              <a:gd name="connsiteX92" fmla="*/ 1012032 w 1257486"/>
              <a:gd name="connsiteY92" fmla="*/ 1419225 h 1666389"/>
              <a:gd name="connsiteX93" fmla="*/ 1019175 w 1257486"/>
              <a:gd name="connsiteY93" fmla="*/ 1426368 h 1666389"/>
              <a:gd name="connsiteX94" fmla="*/ 1050132 w 1257486"/>
              <a:gd name="connsiteY94" fmla="*/ 1426368 h 1666389"/>
              <a:gd name="connsiteX95" fmla="*/ 1050132 w 1257486"/>
              <a:gd name="connsiteY95" fmla="*/ 1464468 h 1666389"/>
              <a:gd name="connsiteX96" fmla="*/ 1095375 w 1257486"/>
              <a:gd name="connsiteY96" fmla="*/ 1471612 h 1666389"/>
              <a:gd name="connsiteX97" fmla="*/ 1090613 w 1257486"/>
              <a:gd name="connsiteY97" fmla="*/ 1481137 h 1666389"/>
              <a:gd name="connsiteX98" fmla="*/ 1109663 w 1257486"/>
              <a:gd name="connsiteY98" fmla="*/ 1483518 h 1666389"/>
              <a:gd name="connsiteX99" fmla="*/ 1107282 w 1257486"/>
              <a:gd name="connsiteY99" fmla="*/ 1504950 h 1666389"/>
              <a:gd name="connsiteX100" fmla="*/ 1152525 w 1257486"/>
              <a:gd name="connsiteY100" fmla="*/ 1495425 h 1666389"/>
              <a:gd name="connsiteX101" fmla="*/ 1152525 w 1257486"/>
              <a:gd name="connsiteY101" fmla="*/ 1514475 h 1666389"/>
              <a:gd name="connsiteX102" fmla="*/ 1166813 w 1257486"/>
              <a:gd name="connsiteY102" fmla="*/ 1514475 h 1666389"/>
              <a:gd name="connsiteX103" fmla="*/ 1165323 w 1257486"/>
              <a:gd name="connsiteY103" fmla="*/ 1546590 h 1666389"/>
              <a:gd name="connsiteX104" fmla="*/ 1182437 w 1257486"/>
              <a:gd name="connsiteY104" fmla="*/ 1544144 h 1666389"/>
              <a:gd name="connsiteX105" fmla="*/ 1184882 w 1257486"/>
              <a:gd name="connsiteY105" fmla="*/ 1571038 h 1666389"/>
              <a:gd name="connsiteX106" fmla="*/ 1199551 w 1257486"/>
              <a:gd name="connsiteY106" fmla="*/ 1571038 h 1666389"/>
              <a:gd name="connsiteX107" fmla="*/ 1201996 w 1257486"/>
              <a:gd name="connsiteY107" fmla="*/ 1595487 h 1666389"/>
              <a:gd name="connsiteX108" fmla="*/ 1231335 w 1257486"/>
              <a:gd name="connsiteY108" fmla="*/ 1597932 h 1666389"/>
              <a:gd name="connsiteX109" fmla="*/ 1233780 w 1257486"/>
              <a:gd name="connsiteY109" fmla="*/ 1649274 h 1666389"/>
              <a:gd name="connsiteX110" fmla="*/ 1255783 w 1257486"/>
              <a:gd name="connsiteY110" fmla="*/ 1644384 h 1666389"/>
              <a:gd name="connsiteX111" fmla="*/ 1255783 w 1257486"/>
              <a:gd name="connsiteY111" fmla="*/ 1666389 h 1666389"/>
              <a:gd name="connsiteX0" fmla="*/ 0 w 1257486"/>
              <a:gd name="connsiteY0" fmla="*/ 0 h 1666389"/>
              <a:gd name="connsiteX1" fmla="*/ 4763 w 1257486"/>
              <a:gd name="connsiteY1" fmla="*/ 52387 h 1666389"/>
              <a:gd name="connsiteX2" fmla="*/ 16669 w 1257486"/>
              <a:gd name="connsiteY2" fmla="*/ 47625 h 1666389"/>
              <a:gd name="connsiteX3" fmla="*/ 16669 w 1257486"/>
              <a:gd name="connsiteY3" fmla="*/ 85725 h 1666389"/>
              <a:gd name="connsiteX4" fmla="*/ 30957 w 1257486"/>
              <a:gd name="connsiteY4" fmla="*/ 83343 h 1666389"/>
              <a:gd name="connsiteX5" fmla="*/ 28575 w 1257486"/>
              <a:gd name="connsiteY5" fmla="*/ 116681 h 1666389"/>
              <a:gd name="connsiteX6" fmla="*/ 54769 w 1257486"/>
              <a:gd name="connsiteY6" fmla="*/ 111918 h 1666389"/>
              <a:gd name="connsiteX7" fmla="*/ 54769 w 1257486"/>
              <a:gd name="connsiteY7" fmla="*/ 159543 h 1666389"/>
              <a:gd name="connsiteX8" fmla="*/ 54769 w 1257486"/>
              <a:gd name="connsiteY8" fmla="*/ 159543 h 1666389"/>
              <a:gd name="connsiteX9" fmla="*/ 54769 w 1257486"/>
              <a:gd name="connsiteY9" fmla="*/ 159543 h 1666389"/>
              <a:gd name="connsiteX10" fmla="*/ 69057 w 1257486"/>
              <a:gd name="connsiteY10" fmla="*/ 190500 h 1666389"/>
              <a:gd name="connsiteX11" fmla="*/ 78582 w 1257486"/>
              <a:gd name="connsiteY11" fmla="*/ 190500 h 1666389"/>
              <a:gd name="connsiteX12" fmla="*/ 76200 w 1257486"/>
              <a:gd name="connsiteY12" fmla="*/ 216693 h 1666389"/>
              <a:gd name="connsiteX13" fmla="*/ 107157 w 1257486"/>
              <a:gd name="connsiteY13" fmla="*/ 216693 h 1666389"/>
              <a:gd name="connsiteX14" fmla="*/ 104775 w 1257486"/>
              <a:gd name="connsiteY14" fmla="*/ 302418 h 1666389"/>
              <a:gd name="connsiteX15" fmla="*/ 128588 w 1257486"/>
              <a:gd name="connsiteY15" fmla="*/ 307181 h 1666389"/>
              <a:gd name="connsiteX16" fmla="*/ 126207 w 1257486"/>
              <a:gd name="connsiteY16" fmla="*/ 345281 h 1666389"/>
              <a:gd name="connsiteX17" fmla="*/ 152400 w 1257486"/>
              <a:gd name="connsiteY17" fmla="*/ 395287 h 1666389"/>
              <a:gd name="connsiteX18" fmla="*/ 157163 w 1257486"/>
              <a:gd name="connsiteY18" fmla="*/ 426243 h 1666389"/>
              <a:gd name="connsiteX19" fmla="*/ 192882 w 1257486"/>
              <a:gd name="connsiteY19" fmla="*/ 435768 h 1666389"/>
              <a:gd name="connsiteX20" fmla="*/ 209550 w 1257486"/>
              <a:gd name="connsiteY20" fmla="*/ 495300 h 1666389"/>
              <a:gd name="connsiteX21" fmla="*/ 226219 w 1257486"/>
              <a:gd name="connsiteY21" fmla="*/ 509587 h 1666389"/>
              <a:gd name="connsiteX22" fmla="*/ 221457 w 1257486"/>
              <a:gd name="connsiteY22" fmla="*/ 554831 h 1666389"/>
              <a:gd name="connsiteX23" fmla="*/ 228600 w 1257486"/>
              <a:gd name="connsiteY23" fmla="*/ 554831 h 1666389"/>
              <a:gd name="connsiteX24" fmla="*/ 230982 w 1257486"/>
              <a:gd name="connsiteY24" fmla="*/ 595312 h 1666389"/>
              <a:gd name="connsiteX25" fmla="*/ 242888 w 1257486"/>
              <a:gd name="connsiteY25" fmla="*/ 595312 h 1666389"/>
              <a:gd name="connsiteX26" fmla="*/ 240507 w 1257486"/>
              <a:gd name="connsiteY26" fmla="*/ 642937 h 1666389"/>
              <a:gd name="connsiteX27" fmla="*/ 266700 w 1257486"/>
              <a:gd name="connsiteY27" fmla="*/ 642937 h 1666389"/>
              <a:gd name="connsiteX28" fmla="*/ 266700 w 1257486"/>
              <a:gd name="connsiteY28" fmla="*/ 657225 h 1666389"/>
              <a:gd name="connsiteX29" fmla="*/ 269082 w 1257486"/>
              <a:gd name="connsiteY29" fmla="*/ 681037 h 1666389"/>
              <a:gd name="connsiteX30" fmla="*/ 278607 w 1257486"/>
              <a:gd name="connsiteY30" fmla="*/ 681037 h 1666389"/>
              <a:gd name="connsiteX31" fmla="*/ 273844 w 1257486"/>
              <a:gd name="connsiteY31" fmla="*/ 714375 h 1666389"/>
              <a:gd name="connsiteX32" fmla="*/ 297657 w 1257486"/>
              <a:gd name="connsiteY32" fmla="*/ 711993 h 1666389"/>
              <a:gd name="connsiteX33" fmla="*/ 300038 w 1257486"/>
              <a:gd name="connsiteY33" fmla="*/ 728662 h 1666389"/>
              <a:gd name="connsiteX34" fmla="*/ 319088 w 1257486"/>
              <a:gd name="connsiteY34" fmla="*/ 726281 h 1666389"/>
              <a:gd name="connsiteX35" fmla="*/ 319088 w 1257486"/>
              <a:gd name="connsiteY35" fmla="*/ 759618 h 1666389"/>
              <a:gd name="connsiteX36" fmla="*/ 330994 w 1257486"/>
              <a:gd name="connsiteY36" fmla="*/ 757237 h 1666389"/>
              <a:gd name="connsiteX37" fmla="*/ 333375 w 1257486"/>
              <a:gd name="connsiteY37" fmla="*/ 807243 h 1666389"/>
              <a:gd name="connsiteX38" fmla="*/ 333375 w 1257486"/>
              <a:gd name="connsiteY38" fmla="*/ 807243 h 1666389"/>
              <a:gd name="connsiteX39" fmla="*/ 347663 w 1257486"/>
              <a:gd name="connsiteY39" fmla="*/ 823912 h 1666389"/>
              <a:gd name="connsiteX40" fmla="*/ 364332 w 1257486"/>
              <a:gd name="connsiteY40" fmla="*/ 816768 h 1666389"/>
              <a:gd name="connsiteX41" fmla="*/ 364332 w 1257486"/>
              <a:gd name="connsiteY41" fmla="*/ 840581 h 1666389"/>
              <a:gd name="connsiteX42" fmla="*/ 371475 w 1257486"/>
              <a:gd name="connsiteY42" fmla="*/ 845343 h 1666389"/>
              <a:gd name="connsiteX43" fmla="*/ 366713 w 1257486"/>
              <a:gd name="connsiteY43" fmla="*/ 864393 h 1666389"/>
              <a:gd name="connsiteX44" fmla="*/ 385763 w 1257486"/>
              <a:gd name="connsiteY44" fmla="*/ 859631 h 1666389"/>
              <a:gd name="connsiteX45" fmla="*/ 383382 w 1257486"/>
              <a:gd name="connsiteY45" fmla="*/ 883443 h 1666389"/>
              <a:gd name="connsiteX46" fmla="*/ 407194 w 1257486"/>
              <a:gd name="connsiteY46" fmla="*/ 881062 h 1666389"/>
              <a:gd name="connsiteX47" fmla="*/ 402432 w 1257486"/>
              <a:gd name="connsiteY47" fmla="*/ 919162 h 1666389"/>
              <a:gd name="connsiteX48" fmla="*/ 423863 w 1257486"/>
              <a:gd name="connsiteY48" fmla="*/ 973931 h 1666389"/>
              <a:gd name="connsiteX49" fmla="*/ 435769 w 1257486"/>
              <a:gd name="connsiteY49" fmla="*/ 973931 h 1666389"/>
              <a:gd name="connsiteX50" fmla="*/ 428625 w 1257486"/>
              <a:gd name="connsiteY50" fmla="*/ 1000125 h 1666389"/>
              <a:gd name="connsiteX51" fmla="*/ 442913 w 1257486"/>
              <a:gd name="connsiteY51" fmla="*/ 997743 h 1666389"/>
              <a:gd name="connsiteX52" fmla="*/ 433388 w 1257486"/>
              <a:gd name="connsiteY52" fmla="*/ 1021556 h 1666389"/>
              <a:gd name="connsiteX53" fmla="*/ 452438 w 1257486"/>
              <a:gd name="connsiteY53" fmla="*/ 1019175 h 1666389"/>
              <a:gd name="connsiteX54" fmla="*/ 447675 w 1257486"/>
              <a:gd name="connsiteY54" fmla="*/ 1042987 h 1666389"/>
              <a:gd name="connsiteX55" fmla="*/ 464344 w 1257486"/>
              <a:gd name="connsiteY55" fmla="*/ 1038225 h 1666389"/>
              <a:gd name="connsiteX56" fmla="*/ 476250 w 1257486"/>
              <a:gd name="connsiteY56" fmla="*/ 1064418 h 1666389"/>
              <a:gd name="connsiteX57" fmla="*/ 490538 w 1257486"/>
              <a:gd name="connsiteY57" fmla="*/ 1064418 h 1666389"/>
              <a:gd name="connsiteX58" fmla="*/ 514350 w 1257486"/>
              <a:gd name="connsiteY58" fmla="*/ 1104900 h 1666389"/>
              <a:gd name="connsiteX59" fmla="*/ 511969 w 1257486"/>
              <a:gd name="connsiteY59" fmla="*/ 1119187 h 1666389"/>
              <a:gd name="connsiteX60" fmla="*/ 531019 w 1257486"/>
              <a:gd name="connsiteY60" fmla="*/ 1119187 h 1666389"/>
              <a:gd name="connsiteX61" fmla="*/ 526257 w 1257486"/>
              <a:gd name="connsiteY61" fmla="*/ 1133475 h 1666389"/>
              <a:gd name="connsiteX62" fmla="*/ 545307 w 1257486"/>
              <a:gd name="connsiteY62" fmla="*/ 1128712 h 1666389"/>
              <a:gd name="connsiteX63" fmla="*/ 542925 w 1257486"/>
              <a:gd name="connsiteY63" fmla="*/ 1154906 h 1666389"/>
              <a:gd name="connsiteX64" fmla="*/ 557213 w 1257486"/>
              <a:gd name="connsiteY64" fmla="*/ 1152525 h 1666389"/>
              <a:gd name="connsiteX65" fmla="*/ 552450 w 1257486"/>
              <a:gd name="connsiteY65" fmla="*/ 1169193 h 1666389"/>
              <a:gd name="connsiteX66" fmla="*/ 581025 w 1257486"/>
              <a:gd name="connsiteY66" fmla="*/ 1164431 h 1666389"/>
              <a:gd name="connsiteX67" fmla="*/ 578644 w 1257486"/>
              <a:gd name="connsiteY67" fmla="*/ 1183481 h 1666389"/>
              <a:gd name="connsiteX68" fmla="*/ 595313 w 1257486"/>
              <a:gd name="connsiteY68" fmla="*/ 1181100 h 1666389"/>
              <a:gd name="connsiteX69" fmla="*/ 592932 w 1257486"/>
              <a:gd name="connsiteY69" fmla="*/ 1195387 h 1666389"/>
              <a:gd name="connsiteX70" fmla="*/ 635794 w 1257486"/>
              <a:gd name="connsiteY70" fmla="*/ 1195387 h 1666389"/>
              <a:gd name="connsiteX71" fmla="*/ 631032 w 1257486"/>
              <a:gd name="connsiteY71" fmla="*/ 1214437 h 1666389"/>
              <a:gd name="connsiteX72" fmla="*/ 669132 w 1257486"/>
              <a:gd name="connsiteY72" fmla="*/ 1212056 h 1666389"/>
              <a:gd name="connsiteX73" fmla="*/ 666750 w 1257486"/>
              <a:gd name="connsiteY73" fmla="*/ 1252537 h 1666389"/>
              <a:gd name="connsiteX74" fmla="*/ 695325 w 1257486"/>
              <a:gd name="connsiteY74" fmla="*/ 1257300 h 1666389"/>
              <a:gd name="connsiteX75" fmla="*/ 695325 w 1257486"/>
              <a:gd name="connsiteY75" fmla="*/ 1271587 h 1666389"/>
              <a:gd name="connsiteX76" fmla="*/ 716757 w 1257486"/>
              <a:gd name="connsiteY76" fmla="*/ 1269206 h 1666389"/>
              <a:gd name="connsiteX77" fmla="*/ 716757 w 1257486"/>
              <a:gd name="connsiteY77" fmla="*/ 1285875 h 1666389"/>
              <a:gd name="connsiteX78" fmla="*/ 742950 w 1257486"/>
              <a:gd name="connsiteY78" fmla="*/ 1283493 h 1666389"/>
              <a:gd name="connsiteX79" fmla="*/ 740569 w 1257486"/>
              <a:gd name="connsiteY79" fmla="*/ 1304925 h 1666389"/>
              <a:gd name="connsiteX80" fmla="*/ 773907 w 1257486"/>
              <a:gd name="connsiteY80" fmla="*/ 1300162 h 1666389"/>
              <a:gd name="connsiteX81" fmla="*/ 766763 w 1257486"/>
              <a:gd name="connsiteY81" fmla="*/ 1333500 h 1666389"/>
              <a:gd name="connsiteX82" fmla="*/ 826294 w 1257486"/>
              <a:gd name="connsiteY82" fmla="*/ 1326356 h 1666389"/>
              <a:gd name="connsiteX83" fmla="*/ 831057 w 1257486"/>
              <a:gd name="connsiteY83" fmla="*/ 1357312 h 1666389"/>
              <a:gd name="connsiteX84" fmla="*/ 862013 w 1257486"/>
              <a:gd name="connsiteY84" fmla="*/ 1357312 h 1666389"/>
              <a:gd name="connsiteX85" fmla="*/ 862013 w 1257486"/>
              <a:gd name="connsiteY85" fmla="*/ 1357312 h 1666389"/>
              <a:gd name="connsiteX86" fmla="*/ 873919 w 1257486"/>
              <a:gd name="connsiteY86" fmla="*/ 1376362 h 1666389"/>
              <a:gd name="connsiteX87" fmla="*/ 871538 w 1257486"/>
              <a:gd name="connsiteY87" fmla="*/ 1390650 h 1666389"/>
              <a:gd name="connsiteX88" fmla="*/ 907257 w 1257486"/>
              <a:gd name="connsiteY88" fmla="*/ 1385887 h 1666389"/>
              <a:gd name="connsiteX89" fmla="*/ 909638 w 1257486"/>
              <a:gd name="connsiteY89" fmla="*/ 1402556 h 1666389"/>
              <a:gd name="connsiteX90" fmla="*/ 954882 w 1257486"/>
              <a:gd name="connsiteY90" fmla="*/ 1404937 h 1666389"/>
              <a:gd name="connsiteX91" fmla="*/ 952500 w 1257486"/>
              <a:gd name="connsiteY91" fmla="*/ 1419225 h 1666389"/>
              <a:gd name="connsiteX92" fmla="*/ 1012032 w 1257486"/>
              <a:gd name="connsiteY92" fmla="*/ 1419225 h 1666389"/>
              <a:gd name="connsiteX93" fmla="*/ 1019175 w 1257486"/>
              <a:gd name="connsiteY93" fmla="*/ 1426368 h 1666389"/>
              <a:gd name="connsiteX94" fmla="*/ 1050132 w 1257486"/>
              <a:gd name="connsiteY94" fmla="*/ 1426368 h 1666389"/>
              <a:gd name="connsiteX95" fmla="*/ 1050132 w 1257486"/>
              <a:gd name="connsiteY95" fmla="*/ 1464468 h 1666389"/>
              <a:gd name="connsiteX96" fmla="*/ 1095375 w 1257486"/>
              <a:gd name="connsiteY96" fmla="*/ 1471612 h 1666389"/>
              <a:gd name="connsiteX97" fmla="*/ 1090613 w 1257486"/>
              <a:gd name="connsiteY97" fmla="*/ 1481137 h 1666389"/>
              <a:gd name="connsiteX98" fmla="*/ 1109663 w 1257486"/>
              <a:gd name="connsiteY98" fmla="*/ 1483518 h 1666389"/>
              <a:gd name="connsiteX99" fmla="*/ 1107282 w 1257486"/>
              <a:gd name="connsiteY99" fmla="*/ 1504950 h 1666389"/>
              <a:gd name="connsiteX100" fmla="*/ 1152525 w 1257486"/>
              <a:gd name="connsiteY100" fmla="*/ 1495425 h 1666389"/>
              <a:gd name="connsiteX101" fmla="*/ 1152525 w 1257486"/>
              <a:gd name="connsiteY101" fmla="*/ 1514475 h 1666389"/>
              <a:gd name="connsiteX102" fmla="*/ 1166813 w 1257486"/>
              <a:gd name="connsiteY102" fmla="*/ 1514475 h 1666389"/>
              <a:gd name="connsiteX103" fmla="*/ 1165323 w 1257486"/>
              <a:gd name="connsiteY103" fmla="*/ 1546590 h 1666389"/>
              <a:gd name="connsiteX104" fmla="*/ 1182437 w 1257486"/>
              <a:gd name="connsiteY104" fmla="*/ 1544144 h 1666389"/>
              <a:gd name="connsiteX105" fmla="*/ 1184882 w 1257486"/>
              <a:gd name="connsiteY105" fmla="*/ 1571038 h 1666389"/>
              <a:gd name="connsiteX106" fmla="*/ 1199551 w 1257486"/>
              <a:gd name="connsiteY106" fmla="*/ 1571038 h 1666389"/>
              <a:gd name="connsiteX107" fmla="*/ 1201996 w 1257486"/>
              <a:gd name="connsiteY107" fmla="*/ 1595487 h 1666389"/>
              <a:gd name="connsiteX108" fmla="*/ 1231335 w 1257486"/>
              <a:gd name="connsiteY108" fmla="*/ 1597932 h 1666389"/>
              <a:gd name="connsiteX109" fmla="*/ 1233780 w 1257486"/>
              <a:gd name="connsiteY109" fmla="*/ 1639494 h 1666389"/>
              <a:gd name="connsiteX110" fmla="*/ 1255783 w 1257486"/>
              <a:gd name="connsiteY110" fmla="*/ 1644384 h 1666389"/>
              <a:gd name="connsiteX111" fmla="*/ 1255783 w 1257486"/>
              <a:gd name="connsiteY111" fmla="*/ 1666389 h 1666389"/>
              <a:gd name="connsiteX0" fmla="*/ 0 w 1257486"/>
              <a:gd name="connsiteY0" fmla="*/ 0 h 1668834"/>
              <a:gd name="connsiteX1" fmla="*/ 4763 w 1257486"/>
              <a:gd name="connsiteY1" fmla="*/ 52387 h 1668834"/>
              <a:gd name="connsiteX2" fmla="*/ 16669 w 1257486"/>
              <a:gd name="connsiteY2" fmla="*/ 47625 h 1668834"/>
              <a:gd name="connsiteX3" fmla="*/ 16669 w 1257486"/>
              <a:gd name="connsiteY3" fmla="*/ 85725 h 1668834"/>
              <a:gd name="connsiteX4" fmla="*/ 30957 w 1257486"/>
              <a:gd name="connsiteY4" fmla="*/ 83343 h 1668834"/>
              <a:gd name="connsiteX5" fmla="*/ 28575 w 1257486"/>
              <a:gd name="connsiteY5" fmla="*/ 116681 h 1668834"/>
              <a:gd name="connsiteX6" fmla="*/ 54769 w 1257486"/>
              <a:gd name="connsiteY6" fmla="*/ 111918 h 1668834"/>
              <a:gd name="connsiteX7" fmla="*/ 54769 w 1257486"/>
              <a:gd name="connsiteY7" fmla="*/ 159543 h 1668834"/>
              <a:gd name="connsiteX8" fmla="*/ 54769 w 1257486"/>
              <a:gd name="connsiteY8" fmla="*/ 159543 h 1668834"/>
              <a:gd name="connsiteX9" fmla="*/ 54769 w 1257486"/>
              <a:gd name="connsiteY9" fmla="*/ 159543 h 1668834"/>
              <a:gd name="connsiteX10" fmla="*/ 69057 w 1257486"/>
              <a:gd name="connsiteY10" fmla="*/ 190500 h 1668834"/>
              <a:gd name="connsiteX11" fmla="*/ 78582 w 1257486"/>
              <a:gd name="connsiteY11" fmla="*/ 190500 h 1668834"/>
              <a:gd name="connsiteX12" fmla="*/ 76200 w 1257486"/>
              <a:gd name="connsiteY12" fmla="*/ 216693 h 1668834"/>
              <a:gd name="connsiteX13" fmla="*/ 107157 w 1257486"/>
              <a:gd name="connsiteY13" fmla="*/ 216693 h 1668834"/>
              <a:gd name="connsiteX14" fmla="*/ 104775 w 1257486"/>
              <a:gd name="connsiteY14" fmla="*/ 302418 h 1668834"/>
              <a:gd name="connsiteX15" fmla="*/ 128588 w 1257486"/>
              <a:gd name="connsiteY15" fmla="*/ 307181 h 1668834"/>
              <a:gd name="connsiteX16" fmla="*/ 126207 w 1257486"/>
              <a:gd name="connsiteY16" fmla="*/ 345281 h 1668834"/>
              <a:gd name="connsiteX17" fmla="*/ 152400 w 1257486"/>
              <a:gd name="connsiteY17" fmla="*/ 395287 h 1668834"/>
              <a:gd name="connsiteX18" fmla="*/ 157163 w 1257486"/>
              <a:gd name="connsiteY18" fmla="*/ 426243 h 1668834"/>
              <a:gd name="connsiteX19" fmla="*/ 192882 w 1257486"/>
              <a:gd name="connsiteY19" fmla="*/ 435768 h 1668834"/>
              <a:gd name="connsiteX20" fmla="*/ 209550 w 1257486"/>
              <a:gd name="connsiteY20" fmla="*/ 495300 h 1668834"/>
              <a:gd name="connsiteX21" fmla="*/ 226219 w 1257486"/>
              <a:gd name="connsiteY21" fmla="*/ 509587 h 1668834"/>
              <a:gd name="connsiteX22" fmla="*/ 221457 w 1257486"/>
              <a:gd name="connsiteY22" fmla="*/ 554831 h 1668834"/>
              <a:gd name="connsiteX23" fmla="*/ 228600 w 1257486"/>
              <a:gd name="connsiteY23" fmla="*/ 554831 h 1668834"/>
              <a:gd name="connsiteX24" fmla="*/ 230982 w 1257486"/>
              <a:gd name="connsiteY24" fmla="*/ 595312 h 1668834"/>
              <a:gd name="connsiteX25" fmla="*/ 242888 w 1257486"/>
              <a:gd name="connsiteY25" fmla="*/ 595312 h 1668834"/>
              <a:gd name="connsiteX26" fmla="*/ 240507 w 1257486"/>
              <a:gd name="connsiteY26" fmla="*/ 642937 h 1668834"/>
              <a:gd name="connsiteX27" fmla="*/ 266700 w 1257486"/>
              <a:gd name="connsiteY27" fmla="*/ 642937 h 1668834"/>
              <a:gd name="connsiteX28" fmla="*/ 266700 w 1257486"/>
              <a:gd name="connsiteY28" fmla="*/ 657225 h 1668834"/>
              <a:gd name="connsiteX29" fmla="*/ 269082 w 1257486"/>
              <a:gd name="connsiteY29" fmla="*/ 681037 h 1668834"/>
              <a:gd name="connsiteX30" fmla="*/ 278607 w 1257486"/>
              <a:gd name="connsiteY30" fmla="*/ 681037 h 1668834"/>
              <a:gd name="connsiteX31" fmla="*/ 273844 w 1257486"/>
              <a:gd name="connsiteY31" fmla="*/ 714375 h 1668834"/>
              <a:gd name="connsiteX32" fmla="*/ 297657 w 1257486"/>
              <a:gd name="connsiteY32" fmla="*/ 711993 h 1668834"/>
              <a:gd name="connsiteX33" fmla="*/ 300038 w 1257486"/>
              <a:gd name="connsiteY33" fmla="*/ 728662 h 1668834"/>
              <a:gd name="connsiteX34" fmla="*/ 319088 w 1257486"/>
              <a:gd name="connsiteY34" fmla="*/ 726281 h 1668834"/>
              <a:gd name="connsiteX35" fmla="*/ 319088 w 1257486"/>
              <a:gd name="connsiteY35" fmla="*/ 759618 h 1668834"/>
              <a:gd name="connsiteX36" fmla="*/ 330994 w 1257486"/>
              <a:gd name="connsiteY36" fmla="*/ 757237 h 1668834"/>
              <a:gd name="connsiteX37" fmla="*/ 333375 w 1257486"/>
              <a:gd name="connsiteY37" fmla="*/ 807243 h 1668834"/>
              <a:gd name="connsiteX38" fmla="*/ 333375 w 1257486"/>
              <a:gd name="connsiteY38" fmla="*/ 807243 h 1668834"/>
              <a:gd name="connsiteX39" fmla="*/ 347663 w 1257486"/>
              <a:gd name="connsiteY39" fmla="*/ 823912 h 1668834"/>
              <a:gd name="connsiteX40" fmla="*/ 364332 w 1257486"/>
              <a:gd name="connsiteY40" fmla="*/ 816768 h 1668834"/>
              <a:gd name="connsiteX41" fmla="*/ 364332 w 1257486"/>
              <a:gd name="connsiteY41" fmla="*/ 840581 h 1668834"/>
              <a:gd name="connsiteX42" fmla="*/ 371475 w 1257486"/>
              <a:gd name="connsiteY42" fmla="*/ 845343 h 1668834"/>
              <a:gd name="connsiteX43" fmla="*/ 366713 w 1257486"/>
              <a:gd name="connsiteY43" fmla="*/ 864393 h 1668834"/>
              <a:gd name="connsiteX44" fmla="*/ 385763 w 1257486"/>
              <a:gd name="connsiteY44" fmla="*/ 859631 h 1668834"/>
              <a:gd name="connsiteX45" fmla="*/ 383382 w 1257486"/>
              <a:gd name="connsiteY45" fmla="*/ 883443 h 1668834"/>
              <a:gd name="connsiteX46" fmla="*/ 407194 w 1257486"/>
              <a:gd name="connsiteY46" fmla="*/ 881062 h 1668834"/>
              <a:gd name="connsiteX47" fmla="*/ 402432 w 1257486"/>
              <a:gd name="connsiteY47" fmla="*/ 919162 h 1668834"/>
              <a:gd name="connsiteX48" fmla="*/ 423863 w 1257486"/>
              <a:gd name="connsiteY48" fmla="*/ 973931 h 1668834"/>
              <a:gd name="connsiteX49" fmla="*/ 435769 w 1257486"/>
              <a:gd name="connsiteY49" fmla="*/ 973931 h 1668834"/>
              <a:gd name="connsiteX50" fmla="*/ 428625 w 1257486"/>
              <a:gd name="connsiteY50" fmla="*/ 1000125 h 1668834"/>
              <a:gd name="connsiteX51" fmla="*/ 442913 w 1257486"/>
              <a:gd name="connsiteY51" fmla="*/ 997743 h 1668834"/>
              <a:gd name="connsiteX52" fmla="*/ 433388 w 1257486"/>
              <a:gd name="connsiteY52" fmla="*/ 1021556 h 1668834"/>
              <a:gd name="connsiteX53" fmla="*/ 452438 w 1257486"/>
              <a:gd name="connsiteY53" fmla="*/ 1019175 h 1668834"/>
              <a:gd name="connsiteX54" fmla="*/ 447675 w 1257486"/>
              <a:gd name="connsiteY54" fmla="*/ 1042987 h 1668834"/>
              <a:gd name="connsiteX55" fmla="*/ 464344 w 1257486"/>
              <a:gd name="connsiteY55" fmla="*/ 1038225 h 1668834"/>
              <a:gd name="connsiteX56" fmla="*/ 476250 w 1257486"/>
              <a:gd name="connsiteY56" fmla="*/ 1064418 h 1668834"/>
              <a:gd name="connsiteX57" fmla="*/ 490538 w 1257486"/>
              <a:gd name="connsiteY57" fmla="*/ 1064418 h 1668834"/>
              <a:gd name="connsiteX58" fmla="*/ 514350 w 1257486"/>
              <a:gd name="connsiteY58" fmla="*/ 1104900 h 1668834"/>
              <a:gd name="connsiteX59" fmla="*/ 511969 w 1257486"/>
              <a:gd name="connsiteY59" fmla="*/ 1119187 h 1668834"/>
              <a:gd name="connsiteX60" fmla="*/ 531019 w 1257486"/>
              <a:gd name="connsiteY60" fmla="*/ 1119187 h 1668834"/>
              <a:gd name="connsiteX61" fmla="*/ 526257 w 1257486"/>
              <a:gd name="connsiteY61" fmla="*/ 1133475 h 1668834"/>
              <a:gd name="connsiteX62" fmla="*/ 545307 w 1257486"/>
              <a:gd name="connsiteY62" fmla="*/ 1128712 h 1668834"/>
              <a:gd name="connsiteX63" fmla="*/ 542925 w 1257486"/>
              <a:gd name="connsiteY63" fmla="*/ 1154906 h 1668834"/>
              <a:gd name="connsiteX64" fmla="*/ 557213 w 1257486"/>
              <a:gd name="connsiteY64" fmla="*/ 1152525 h 1668834"/>
              <a:gd name="connsiteX65" fmla="*/ 552450 w 1257486"/>
              <a:gd name="connsiteY65" fmla="*/ 1169193 h 1668834"/>
              <a:gd name="connsiteX66" fmla="*/ 581025 w 1257486"/>
              <a:gd name="connsiteY66" fmla="*/ 1164431 h 1668834"/>
              <a:gd name="connsiteX67" fmla="*/ 578644 w 1257486"/>
              <a:gd name="connsiteY67" fmla="*/ 1183481 h 1668834"/>
              <a:gd name="connsiteX68" fmla="*/ 595313 w 1257486"/>
              <a:gd name="connsiteY68" fmla="*/ 1181100 h 1668834"/>
              <a:gd name="connsiteX69" fmla="*/ 592932 w 1257486"/>
              <a:gd name="connsiteY69" fmla="*/ 1195387 h 1668834"/>
              <a:gd name="connsiteX70" fmla="*/ 635794 w 1257486"/>
              <a:gd name="connsiteY70" fmla="*/ 1195387 h 1668834"/>
              <a:gd name="connsiteX71" fmla="*/ 631032 w 1257486"/>
              <a:gd name="connsiteY71" fmla="*/ 1214437 h 1668834"/>
              <a:gd name="connsiteX72" fmla="*/ 669132 w 1257486"/>
              <a:gd name="connsiteY72" fmla="*/ 1212056 h 1668834"/>
              <a:gd name="connsiteX73" fmla="*/ 666750 w 1257486"/>
              <a:gd name="connsiteY73" fmla="*/ 1252537 h 1668834"/>
              <a:gd name="connsiteX74" fmla="*/ 695325 w 1257486"/>
              <a:gd name="connsiteY74" fmla="*/ 1257300 h 1668834"/>
              <a:gd name="connsiteX75" fmla="*/ 695325 w 1257486"/>
              <a:gd name="connsiteY75" fmla="*/ 1271587 h 1668834"/>
              <a:gd name="connsiteX76" fmla="*/ 716757 w 1257486"/>
              <a:gd name="connsiteY76" fmla="*/ 1269206 h 1668834"/>
              <a:gd name="connsiteX77" fmla="*/ 716757 w 1257486"/>
              <a:gd name="connsiteY77" fmla="*/ 1285875 h 1668834"/>
              <a:gd name="connsiteX78" fmla="*/ 742950 w 1257486"/>
              <a:gd name="connsiteY78" fmla="*/ 1283493 h 1668834"/>
              <a:gd name="connsiteX79" fmla="*/ 740569 w 1257486"/>
              <a:gd name="connsiteY79" fmla="*/ 1304925 h 1668834"/>
              <a:gd name="connsiteX80" fmla="*/ 773907 w 1257486"/>
              <a:gd name="connsiteY80" fmla="*/ 1300162 h 1668834"/>
              <a:gd name="connsiteX81" fmla="*/ 766763 w 1257486"/>
              <a:gd name="connsiteY81" fmla="*/ 1333500 h 1668834"/>
              <a:gd name="connsiteX82" fmla="*/ 826294 w 1257486"/>
              <a:gd name="connsiteY82" fmla="*/ 1326356 h 1668834"/>
              <a:gd name="connsiteX83" fmla="*/ 831057 w 1257486"/>
              <a:gd name="connsiteY83" fmla="*/ 1357312 h 1668834"/>
              <a:gd name="connsiteX84" fmla="*/ 862013 w 1257486"/>
              <a:gd name="connsiteY84" fmla="*/ 1357312 h 1668834"/>
              <a:gd name="connsiteX85" fmla="*/ 862013 w 1257486"/>
              <a:gd name="connsiteY85" fmla="*/ 1357312 h 1668834"/>
              <a:gd name="connsiteX86" fmla="*/ 873919 w 1257486"/>
              <a:gd name="connsiteY86" fmla="*/ 1376362 h 1668834"/>
              <a:gd name="connsiteX87" fmla="*/ 871538 w 1257486"/>
              <a:gd name="connsiteY87" fmla="*/ 1390650 h 1668834"/>
              <a:gd name="connsiteX88" fmla="*/ 907257 w 1257486"/>
              <a:gd name="connsiteY88" fmla="*/ 1385887 h 1668834"/>
              <a:gd name="connsiteX89" fmla="*/ 909638 w 1257486"/>
              <a:gd name="connsiteY89" fmla="*/ 1402556 h 1668834"/>
              <a:gd name="connsiteX90" fmla="*/ 954882 w 1257486"/>
              <a:gd name="connsiteY90" fmla="*/ 1404937 h 1668834"/>
              <a:gd name="connsiteX91" fmla="*/ 952500 w 1257486"/>
              <a:gd name="connsiteY91" fmla="*/ 1419225 h 1668834"/>
              <a:gd name="connsiteX92" fmla="*/ 1012032 w 1257486"/>
              <a:gd name="connsiteY92" fmla="*/ 1419225 h 1668834"/>
              <a:gd name="connsiteX93" fmla="*/ 1019175 w 1257486"/>
              <a:gd name="connsiteY93" fmla="*/ 1426368 h 1668834"/>
              <a:gd name="connsiteX94" fmla="*/ 1050132 w 1257486"/>
              <a:gd name="connsiteY94" fmla="*/ 1426368 h 1668834"/>
              <a:gd name="connsiteX95" fmla="*/ 1050132 w 1257486"/>
              <a:gd name="connsiteY95" fmla="*/ 1464468 h 1668834"/>
              <a:gd name="connsiteX96" fmla="*/ 1095375 w 1257486"/>
              <a:gd name="connsiteY96" fmla="*/ 1471612 h 1668834"/>
              <a:gd name="connsiteX97" fmla="*/ 1090613 w 1257486"/>
              <a:gd name="connsiteY97" fmla="*/ 1481137 h 1668834"/>
              <a:gd name="connsiteX98" fmla="*/ 1109663 w 1257486"/>
              <a:gd name="connsiteY98" fmla="*/ 1483518 h 1668834"/>
              <a:gd name="connsiteX99" fmla="*/ 1107282 w 1257486"/>
              <a:gd name="connsiteY99" fmla="*/ 1504950 h 1668834"/>
              <a:gd name="connsiteX100" fmla="*/ 1152525 w 1257486"/>
              <a:gd name="connsiteY100" fmla="*/ 1495425 h 1668834"/>
              <a:gd name="connsiteX101" fmla="*/ 1152525 w 1257486"/>
              <a:gd name="connsiteY101" fmla="*/ 1514475 h 1668834"/>
              <a:gd name="connsiteX102" fmla="*/ 1166813 w 1257486"/>
              <a:gd name="connsiteY102" fmla="*/ 1514475 h 1668834"/>
              <a:gd name="connsiteX103" fmla="*/ 1165323 w 1257486"/>
              <a:gd name="connsiteY103" fmla="*/ 1546590 h 1668834"/>
              <a:gd name="connsiteX104" fmla="*/ 1182437 w 1257486"/>
              <a:gd name="connsiteY104" fmla="*/ 1544144 h 1668834"/>
              <a:gd name="connsiteX105" fmla="*/ 1184882 w 1257486"/>
              <a:gd name="connsiteY105" fmla="*/ 1571038 h 1668834"/>
              <a:gd name="connsiteX106" fmla="*/ 1199551 w 1257486"/>
              <a:gd name="connsiteY106" fmla="*/ 1571038 h 1668834"/>
              <a:gd name="connsiteX107" fmla="*/ 1201996 w 1257486"/>
              <a:gd name="connsiteY107" fmla="*/ 1595487 h 1668834"/>
              <a:gd name="connsiteX108" fmla="*/ 1231335 w 1257486"/>
              <a:gd name="connsiteY108" fmla="*/ 1597932 h 1668834"/>
              <a:gd name="connsiteX109" fmla="*/ 1233780 w 1257486"/>
              <a:gd name="connsiteY109" fmla="*/ 1639494 h 1668834"/>
              <a:gd name="connsiteX110" fmla="*/ 1255783 w 1257486"/>
              <a:gd name="connsiteY110" fmla="*/ 1644384 h 1668834"/>
              <a:gd name="connsiteX111" fmla="*/ 1255783 w 1257486"/>
              <a:gd name="connsiteY111" fmla="*/ 1666389 h 1668834"/>
              <a:gd name="connsiteX112" fmla="*/ 1255783 w 1257486"/>
              <a:gd name="connsiteY112" fmla="*/ 1668834 h 1668834"/>
              <a:gd name="connsiteX0" fmla="*/ 0 w 1351135"/>
              <a:gd name="connsiteY0" fmla="*/ 0 h 1666389"/>
              <a:gd name="connsiteX1" fmla="*/ 4763 w 1351135"/>
              <a:gd name="connsiteY1" fmla="*/ 52387 h 1666389"/>
              <a:gd name="connsiteX2" fmla="*/ 16669 w 1351135"/>
              <a:gd name="connsiteY2" fmla="*/ 47625 h 1666389"/>
              <a:gd name="connsiteX3" fmla="*/ 16669 w 1351135"/>
              <a:gd name="connsiteY3" fmla="*/ 85725 h 1666389"/>
              <a:gd name="connsiteX4" fmla="*/ 30957 w 1351135"/>
              <a:gd name="connsiteY4" fmla="*/ 83343 h 1666389"/>
              <a:gd name="connsiteX5" fmla="*/ 28575 w 1351135"/>
              <a:gd name="connsiteY5" fmla="*/ 116681 h 1666389"/>
              <a:gd name="connsiteX6" fmla="*/ 54769 w 1351135"/>
              <a:gd name="connsiteY6" fmla="*/ 111918 h 1666389"/>
              <a:gd name="connsiteX7" fmla="*/ 54769 w 1351135"/>
              <a:gd name="connsiteY7" fmla="*/ 159543 h 1666389"/>
              <a:gd name="connsiteX8" fmla="*/ 54769 w 1351135"/>
              <a:gd name="connsiteY8" fmla="*/ 159543 h 1666389"/>
              <a:gd name="connsiteX9" fmla="*/ 54769 w 1351135"/>
              <a:gd name="connsiteY9" fmla="*/ 159543 h 1666389"/>
              <a:gd name="connsiteX10" fmla="*/ 69057 w 1351135"/>
              <a:gd name="connsiteY10" fmla="*/ 190500 h 1666389"/>
              <a:gd name="connsiteX11" fmla="*/ 78582 w 1351135"/>
              <a:gd name="connsiteY11" fmla="*/ 190500 h 1666389"/>
              <a:gd name="connsiteX12" fmla="*/ 76200 w 1351135"/>
              <a:gd name="connsiteY12" fmla="*/ 216693 h 1666389"/>
              <a:gd name="connsiteX13" fmla="*/ 107157 w 1351135"/>
              <a:gd name="connsiteY13" fmla="*/ 216693 h 1666389"/>
              <a:gd name="connsiteX14" fmla="*/ 104775 w 1351135"/>
              <a:gd name="connsiteY14" fmla="*/ 302418 h 1666389"/>
              <a:gd name="connsiteX15" fmla="*/ 128588 w 1351135"/>
              <a:gd name="connsiteY15" fmla="*/ 307181 h 1666389"/>
              <a:gd name="connsiteX16" fmla="*/ 126207 w 1351135"/>
              <a:gd name="connsiteY16" fmla="*/ 345281 h 1666389"/>
              <a:gd name="connsiteX17" fmla="*/ 152400 w 1351135"/>
              <a:gd name="connsiteY17" fmla="*/ 395287 h 1666389"/>
              <a:gd name="connsiteX18" fmla="*/ 157163 w 1351135"/>
              <a:gd name="connsiteY18" fmla="*/ 426243 h 1666389"/>
              <a:gd name="connsiteX19" fmla="*/ 192882 w 1351135"/>
              <a:gd name="connsiteY19" fmla="*/ 435768 h 1666389"/>
              <a:gd name="connsiteX20" fmla="*/ 209550 w 1351135"/>
              <a:gd name="connsiteY20" fmla="*/ 495300 h 1666389"/>
              <a:gd name="connsiteX21" fmla="*/ 226219 w 1351135"/>
              <a:gd name="connsiteY21" fmla="*/ 509587 h 1666389"/>
              <a:gd name="connsiteX22" fmla="*/ 221457 w 1351135"/>
              <a:gd name="connsiteY22" fmla="*/ 554831 h 1666389"/>
              <a:gd name="connsiteX23" fmla="*/ 228600 w 1351135"/>
              <a:gd name="connsiteY23" fmla="*/ 554831 h 1666389"/>
              <a:gd name="connsiteX24" fmla="*/ 230982 w 1351135"/>
              <a:gd name="connsiteY24" fmla="*/ 595312 h 1666389"/>
              <a:gd name="connsiteX25" fmla="*/ 242888 w 1351135"/>
              <a:gd name="connsiteY25" fmla="*/ 595312 h 1666389"/>
              <a:gd name="connsiteX26" fmla="*/ 240507 w 1351135"/>
              <a:gd name="connsiteY26" fmla="*/ 642937 h 1666389"/>
              <a:gd name="connsiteX27" fmla="*/ 266700 w 1351135"/>
              <a:gd name="connsiteY27" fmla="*/ 642937 h 1666389"/>
              <a:gd name="connsiteX28" fmla="*/ 266700 w 1351135"/>
              <a:gd name="connsiteY28" fmla="*/ 657225 h 1666389"/>
              <a:gd name="connsiteX29" fmla="*/ 269082 w 1351135"/>
              <a:gd name="connsiteY29" fmla="*/ 681037 h 1666389"/>
              <a:gd name="connsiteX30" fmla="*/ 278607 w 1351135"/>
              <a:gd name="connsiteY30" fmla="*/ 681037 h 1666389"/>
              <a:gd name="connsiteX31" fmla="*/ 273844 w 1351135"/>
              <a:gd name="connsiteY31" fmla="*/ 714375 h 1666389"/>
              <a:gd name="connsiteX32" fmla="*/ 297657 w 1351135"/>
              <a:gd name="connsiteY32" fmla="*/ 711993 h 1666389"/>
              <a:gd name="connsiteX33" fmla="*/ 300038 w 1351135"/>
              <a:gd name="connsiteY33" fmla="*/ 728662 h 1666389"/>
              <a:gd name="connsiteX34" fmla="*/ 319088 w 1351135"/>
              <a:gd name="connsiteY34" fmla="*/ 726281 h 1666389"/>
              <a:gd name="connsiteX35" fmla="*/ 319088 w 1351135"/>
              <a:gd name="connsiteY35" fmla="*/ 759618 h 1666389"/>
              <a:gd name="connsiteX36" fmla="*/ 330994 w 1351135"/>
              <a:gd name="connsiteY36" fmla="*/ 757237 h 1666389"/>
              <a:gd name="connsiteX37" fmla="*/ 333375 w 1351135"/>
              <a:gd name="connsiteY37" fmla="*/ 807243 h 1666389"/>
              <a:gd name="connsiteX38" fmla="*/ 333375 w 1351135"/>
              <a:gd name="connsiteY38" fmla="*/ 807243 h 1666389"/>
              <a:gd name="connsiteX39" fmla="*/ 347663 w 1351135"/>
              <a:gd name="connsiteY39" fmla="*/ 823912 h 1666389"/>
              <a:gd name="connsiteX40" fmla="*/ 364332 w 1351135"/>
              <a:gd name="connsiteY40" fmla="*/ 816768 h 1666389"/>
              <a:gd name="connsiteX41" fmla="*/ 364332 w 1351135"/>
              <a:gd name="connsiteY41" fmla="*/ 840581 h 1666389"/>
              <a:gd name="connsiteX42" fmla="*/ 371475 w 1351135"/>
              <a:gd name="connsiteY42" fmla="*/ 845343 h 1666389"/>
              <a:gd name="connsiteX43" fmla="*/ 366713 w 1351135"/>
              <a:gd name="connsiteY43" fmla="*/ 864393 h 1666389"/>
              <a:gd name="connsiteX44" fmla="*/ 385763 w 1351135"/>
              <a:gd name="connsiteY44" fmla="*/ 859631 h 1666389"/>
              <a:gd name="connsiteX45" fmla="*/ 383382 w 1351135"/>
              <a:gd name="connsiteY45" fmla="*/ 883443 h 1666389"/>
              <a:gd name="connsiteX46" fmla="*/ 407194 w 1351135"/>
              <a:gd name="connsiteY46" fmla="*/ 881062 h 1666389"/>
              <a:gd name="connsiteX47" fmla="*/ 402432 w 1351135"/>
              <a:gd name="connsiteY47" fmla="*/ 919162 h 1666389"/>
              <a:gd name="connsiteX48" fmla="*/ 423863 w 1351135"/>
              <a:gd name="connsiteY48" fmla="*/ 973931 h 1666389"/>
              <a:gd name="connsiteX49" fmla="*/ 435769 w 1351135"/>
              <a:gd name="connsiteY49" fmla="*/ 973931 h 1666389"/>
              <a:gd name="connsiteX50" fmla="*/ 428625 w 1351135"/>
              <a:gd name="connsiteY50" fmla="*/ 1000125 h 1666389"/>
              <a:gd name="connsiteX51" fmla="*/ 442913 w 1351135"/>
              <a:gd name="connsiteY51" fmla="*/ 997743 h 1666389"/>
              <a:gd name="connsiteX52" fmla="*/ 433388 w 1351135"/>
              <a:gd name="connsiteY52" fmla="*/ 1021556 h 1666389"/>
              <a:gd name="connsiteX53" fmla="*/ 452438 w 1351135"/>
              <a:gd name="connsiteY53" fmla="*/ 1019175 h 1666389"/>
              <a:gd name="connsiteX54" fmla="*/ 447675 w 1351135"/>
              <a:gd name="connsiteY54" fmla="*/ 1042987 h 1666389"/>
              <a:gd name="connsiteX55" fmla="*/ 464344 w 1351135"/>
              <a:gd name="connsiteY55" fmla="*/ 1038225 h 1666389"/>
              <a:gd name="connsiteX56" fmla="*/ 476250 w 1351135"/>
              <a:gd name="connsiteY56" fmla="*/ 1064418 h 1666389"/>
              <a:gd name="connsiteX57" fmla="*/ 490538 w 1351135"/>
              <a:gd name="connsiteY57" fmla="*/ 1064418 h 1666389"/>
              <a:gd name="connsiteX58" fmla="*/ 514350 w 1351135"/>
              <a:gd name="connsiteY58" fmla="*/ 1104900 h 1666389"/>
              <a:gd name="connsiteX59" fmla="*/ 511969 w 1351135"/>
              <a:gd name="connsiteY59" fmla="*/ 1119187 h 1666389"/>
              <a:gd name="connsiteX60" fmla="*/ 531019 w 1351135"/>
              <a:gd name="connsiteY60" fmla="*/ 1119187 h 1666389"/>
              <a:gd name="connsiteX61" fmla="*/ 526257 w 1351135"/>
              <a:gd name="connsiteY61" fmla="*/ 1133475 h 1666389"/>
              <a:gd name="connsiteX62" fmla="*/ 545307 w 1351135"/>
              <a:gd name="connsiteY62" fmla="*/ 1128712 h 1666389"/>
              <a:gd name="connsiteX63" fmla="*/ 542925 w 1351135"/>
              <a:gd name="connsiteY63" fmla="*/ 1154906 h 1666389"/>
              <a:gd name="connsiteX64" fmla="*/ 557213 w 1351135"/>
              <a:gd name="connsiteY64" fmla="*/ 1152525 h 1666389"/>
              <a:gd name="connsiteX65" fmla="*/ 552450 w 1351135"/>
              <a:gd name="connsiteY65" fmla="*/ 1169193 h 1666389"/>
              <a:gd name="connsiteX66" fmla="*/ 581025 w 1351135"/>
              <a:gd name="connsiteY66" fmla="*/ 1164431 h 1666389"/>
              <a:gd name="connsiteX67" fmla="*/ 578644 w 1351135"/>
              <a:gd name="connsiteY67" fmla="*/ 1183481 h 1666389"/>
              <a:gd name="connsiteX68" fmla="*/ 595313 w 1351135"/>
              <a:gd name="connsiteY68" fmla="*/ 1181100 h 1666389"/>
              <a:gd name="connsiteX69" fmla="*/ 592932 w 1351135"/>
              <a:gd name="connsiteY69" fmla="*/ 1195387 h 1666389"/>
              <a:gd name="connsiteX70" fmla="*/ 635794 w 1351135"/>
              <a:gd name="connsiteY70" fmla="*/ 1195387 h 1666389"/>
              <a:gd name="connsiteX71" fmla="*/ 631032 w 1351135"/>
              <a:gd name="connsiteY71" fmla="*/ 1214437 h 1666389"/>
              <a:gd name="connsiteX72" fmla="*/ 669132 w 1351135"/>
              <a:gd name="connsiteY72" fmla="*/ 1212056 h 1666389"/>
              <a:gd name="connsiteX73" fmla="*/ 666750 w 1351135"/>
              <a:gd name="connsiteY73" fmla="*/ 1252537 h 1666389"/>
              <a:gd name="connsiteX74" fmla="*/ 695325 w 1351135"/>
              <a:gd name="connsiteY74" fmla="*/ 1257300 h 1666389"/>
              <a:gd name="connsiteX75" fmla="*/ 695325 w 1351135"/>
              <a:gd name="connsiteY75" fmla="*/ 1271587 h 1666389"/>
              <a:gd name="connsiteX76" fmla="*/ 716757 w 1351135"/>
              <a:gd name="connsiteY76" fmla="*/ 1269206 h 1666389"/>
              <a:gd name="connsiteX77" fmla="*/ 716757 w 1351135"/>
              <a:gd name="connsiteY77" fmla="*/ 1285875 h 1666389"/>
              <a:gd name="connsiteX78" fmla="*/ 742950 w 1351135"/>
              <a:gd name="connsiteY78" fmla="*/ 1283493 h 1666389"/>
              <a:gd name="connsiteX79" fmla="*/ 740569 w 1351135"/>
              <a:gd name="connsiteY79" fmla="*/ 1304925 h 1666389"/>
              <a:gd name="connsiteX80" fmla="*/ 773907 w 1351135"/>
              <a:gd name="connsiteY80" fmla="*/ 1300162 h 1666389"/>
              <a:gd name="connsiteX81" fmla="*/ 766763 w 1351135"/>
              <a:gd name="connsiteY81" fmla="*/ 1333500 h 1666389"/>
              <a:gd name="connsiteX82" fmla="*/ 826294 w 1351135"/>
              <a:gd name="connsiteY82" fmla="*/ 1326356 h 1666389"/>
              <a:gd name="connsiteX83" fmla="*/ 831057 w 1351135"/>
              <a:gd name="connsiteY83" fmla="*/ 1357312 h 1666389"/>
              <a:gd name="connsiteX84" fmla="*/ 862013 w 1351135"/>
              <a:gd name="connsiteY84" fmla="*/ 1357312 h 1666389"/>
              <a:gd name="connsiteX85" fmla="*/ 862013 w 1351135"/>
              <a:gd name="connsiteY85" fmla="*/ 1357312 h 1666389"/>
              <a:gd name="connsiteX86" fmla="*/ 873919 w 1351135"/>
              <a:gd name="connsiteY86" fmla="*/ 1376362 h 1666389"/>
              <a:gd name="connsiteX87" fmla="*/ 871538 w 1351135"/>
              <a:gd name="connsiteY87" fmla="*/ 1390650 h 1666389"/>
              <a:gd name="connsiteX88" fmla="*/ 907257 w 1351135"/>
              <a:gd name="connsiteY88" fmla="*/ 1385887 h 1666389"/>
              <a:gd name="connsiteX89" fmla="*/ 909638 w 1351135"/>
              <a:gd name="connsiteY89" fmla="*/ 1402556 h 1666389"/>
              <a:gd name="connsiteX90" fmla="*/ 954882 w 1351135"/>
              <a:gd name="connsiteY90" fmla="*/ 1404937 h 1666389"/>
              <a:gd name="connsiteX91" fmla="*/ 952500 w 1351135"/>
              <a:gd name="connsiteY91" fmla="*/ 1419225 h 1666389"/>
              <a:gd name="connsiteX92" fmla="*/ 1012032 w 1351135"/>
              <a:gd name="connsiteY92" fmla="*/ 1419225 h 1666389"/>
              <a:gd name="connsiteX93" fmla="*/ 1019175 w 1351135"/>
              <a:gd name="connsiteY93" fmla="*/ 1426368 h 1666389"/>
              <a:gd name="connsiteX94" fmla="*/ 1050132 w 1351135"/>
              <a:gd name="connsiteY94" fmla="*/ 1426368 h 1666389"/>
              <a:gd name="connsiteX95" fmla="*/ 1050132 w 1351135"/>
              <a:gd name="connsiteY95" fmla="*/ 1464468 h 1666389"/>
              <a:gd name="connsiteX96" fmla="*/ 1095375 w 1351135"/>
              <a:gd name="connsiteY96" fmla="*/ 1471612 h 1666389"/>
              <a:gd name="connsiteX97" fmla="*/ 1090613 w 1351135"/>
              <a:gd name="connsiteY97" fmla="*/ 1481137 h 1666389"/>
              <a:gd name="connsiteX98" fmla="*/ 1109663 w 1351135"/>
              <a:gd name="connsiteY98" fmla="*/ 1483518 h 1666389"/>
              <a:gd name="connsiteX99" fmla="*/ 1107282 w 1351135"/>
              <a:gd name="connsiteY99" fmla="*/ 1504950 h 1666389"/>
              <a:gd name="connsiteX100" fmla="*/ 1152525 w 1351135"/>
              <a:gd name="connsiteY100" fmla="*/ 1495425 h 1666389"/>
              <a:gd name="connsiteX101" fmla="*/ 1152525 w 1351135"/>
              <a:gd name="connsiteY101" fmla="*/ 1514475 h 1666389"/>
              <a:gd name="connsiteX102" fmla="*/ 1166813 w 1351135"/>
              <a:gd name="connsiteY102" fmla="*/ 1514475 h 1666389"/>
              <a:gd name="connsiteX103" fmla="*/ 1165323 w 1351135"/>
              <a:gd name="connsiteY103" fmla="*/ 1546590 h 1666389"/>
              <a:gd name="connsiteX104" fmla="*/ 1182437 w 1351135"/>
              <a:gd name="connsiteY104" fmla="*/ 1544144 h 1666389"/>
              <a:gd name="connsiteX105" fmla="*/ 1184882 w 1351135"/>
              <a:gd name="connsiteY105" fmla="*/ 1571038 h 1666389"/>
              <a:gd name="connsiteX106" fmla="*/ 1199551 w 1351135"/>
              <a:gd name="connsiteY106" fmla="*/ 1571038 h 1666389"/>
              <a:gd name="connsiteX107" fmla="*/ 1201996 w 1351135"/>
              <a:gd name="connsiteY107" fmla="*/ 1595487 h 1666389"/>
              <a:gd name="connsiteX108" fmla="*/ 1231335 w 1351135"/>
              <a:gd name="connsiteY108" fmla="*/ 1597932 h 1666389"/>
              <a:gd name="connsiteX109" fmla="*/ 1233780 w 1351135"/>
              <a:gd name="connsiteY109" fmla="*/ 1639494 h 1666389"/>
              <a:gd name="connsiteX110" fmla="*/ 1255783 w 1351135"/>
              <a:gd name="connsiteY110" fmla="*/ 1644384 h 1666389"/>
              <a:gd name="connsiteX111" fmla="*/ 1255783 w 1351135"/>
              <a:gd name="connsiteY111" fmla="*/ 1666389 h 1666389"/>
              <a:gd name="connsiteX112" fmla="*/ 1351135 w 1351135"/>
              <a:gd name="connsiteY112" fmla="*/ 1661499 h 1666389"/>
              <a:gd name="connsiteX0" fmla="*/ 0 w 1351135"/>
              <a:gd name="connsiteY0" fmla="*/ 0 h 1661499"/>
              <a:gd name="connsiteX1" fmla="*/ 4763 w 1351135"/>
              <a:gd name="connsiteY1" fmla="*/ 52387 h 1661499"/>
              <a:gd name="connsiteX2" fmla="*/ 16669 w 1351135"/>
              <a:gd name="connsiteY2" fmla="*/ 47625 h 1661499"/>
              <a:gd name="connsiteX3" fmla="*/ 16669 w 1351135"/>
              <a:gd name="connsiteY3" fmla="*/ 85725 h 1661499"/>
              <a:gd name="connsiteX4" fmla="*/ 30957 w 1351135"/>
              <a:gd name="connsiteY4" fmla="*/ 83343 h 1661499"/>
              <a:gd name="connsiteX5" fmla="*/ 28575 w 1351135"/>
              <a:gd name="connsiteY5" fmla="*/ 116681 h 1661499"/>
              <a:gd name="connsiteX6" fmla="*/ 54769 w 1351135"/>
              <a:gd name="connsiteY6" fmla="*/ 111918 h 1661499"/>
              <a:gd name="connsiteX7" fmla="*/ 54769 w 1351135"/>
              <a:gd name="connsiteY7" fmla="*/ 159543 h 1661499"/>
              <a:gd name="connsiteX8" fmla="*/ 54769 w 1351135"/>
              <a:gd name="connsiteY8" fmla="*/ 159543 h 1661499"/>
              <a:gd name="connsiteX9" fmla="*/ 54769 w 1351135"/>
              <a:gd name="connsiteY9" fmla="*/ 159543 h 1661499"/>
              <a:gd name="connsiteX10" fmla="*/ 69057 w 1351135"/>
              <a:gd name="connsiteY10" fmla="*/ 190500 h 1661499"/>
              <a:gd name="connsiteX11" fmla="*/ 78582 w 1351135"/>
              <a:gd name="connsiteY11" fmla="*/ 190500 h 1661499"/>
              <a:gd name="connsiteX12" fmla="*/ 76200 w 1351135"/>
              <a:gd name="connsiteY12" fmla="*/ 216693 h 1661499"/>
              <a:gd name="connsiteX13" fmla="*/ 107157 w 1351135"/>
              <a:gd name="connsiteY13" fmla="*/ 216693 h 1661499"/>
              <a:gd name="connsiteX14" fmla="*/ 104775 w 1351135"/>
              <a:gd name="connsiteY14" fmla="*/ 302418 h 1661499"/>
              <a:gd name="connsiteX15" fmla="*/ 128588 w 1351135"/>
              <a:gd name="connsiteY15" fmla="*/ 307181 h 1661499"/>
              <a:gd name="connsiteX16" fmla="*/ 126207 w 1351135"/>
              <a:gd name="connsiteY16" fmla="*/ 345281 h 1661499"/>
              <a:gd name="connsiteX17" fmla="*/ 152400 w 1351135"/>
              <a:gd name="connsiteY17" fmla="*/ 395287 h 1661499"/>
              <a:gd name="connsiteX18" fmla="*/ 157163 w 1351135"/>
              <a:gd name="connsiteY18" fmla="*/ 426243 h 1661499"/>
              <a:gd name="connsiteX19" fmla="*/ 192882 w 1351135"/>
              <a:gd name="connsiteY19" fmla="*/ 435768 h 1661499"/>
              <a:gd name="connsiteX20" fmla="*/ 209550 w 1351135"/>
              <a:gd name="connsiteY20" fmla="*/ 495300 h 1661499"/>
              <a:gd name="connsiteX21" fmla="*/ 226219 w 1351135"/>
              <a:gd name="connsiteY21" fmla="*/ 509587 h 1661499"/>
              <a:gd name="connsiteX22" fmla="*/ 221457 w 1351135"/>
              <a:gd name="connsiteY22" fmla="*/ 554831 h 1661499"/>
              <a:gd name="connsiteX23" fmla="*/ 228600 w 1351135"/>
              <a:gd name="connsiteY23" fmla="*/ 554831 h 1661499"/>
              <a:gd name="connsiteX24" fmla="*/ 230982 w 1351135"/>
              <a:gd name="connsiteY24" fmla="*/ 595312 h 1661499"/>
              <a:gd name="connsiteX25" fmla="*/ 242888 w 1351135"/>
              <a:gd name="connsiteY25" fmla="*/ 595312 h 1661499"/>
              <a:gd name="connsiteX26" fmla="*/ 240507 w 1351135"/>
              <a:gd name="connsiteY26" fmla="*/ 642937 h 1661499"/>
              <a:gd name="connsiteX27" fmla="*/ 266700 w 1351135"/>
              <a:gd name="connsiteY27" fmla="*/ 642937 h 1661499"/>
              <a:gd name="connsiteX28" fmla="*/ 266700 w 1351135"/>
              <a:gd name="connsiteY28" fmla="*/ 657225 h 1661499"/>
              <a:gd name="connsiteX29" fmla="*/ 269082 w 1351135"/>
              <a:gd name="connsiteY29" fmla="*/ 681037 h 1661499"/>
              <a:gd name="connsiteX30" fmla="*/ 278607 w 1351135"/>
              <a:gd name="connsiteY30" fmla="*/ 681037 h 1661499"/>
              <a:gd name="connsiteX31" fmla="*/ 273844 w 1351135"/>
              <a:gd name="connsiteY31" fmla="*/ 714375 h 1661499"/>
              <a:gd name="connsiteX32" fmla="*/ 297657 w 1351135"/>
              <a:gd name="connsiteY32" fmla="*/ 711993 h 1661499"/>
              <a:gd name="connsiteX33" fmla="*/ 300038 w 1351135"/>
              <a:gd name="connsiteY33" fmla="*/ 728662 h 1661499"/>
              <a:gd name="connsiteX34" fmla="*/ 319088 w 1351135"/>
              <a:gd name="connsiteY34" fmla="*/ 726281 h 1661499"/>
              <a:gd name="connsiteX35" fmla="*/ 319088 w 1351135"/>
              <a:gd name="connsiteY35" fmla="*/ 759618 h 1661499"/>
              <a:gd name="connsiteX36" fmla="*/ 330994 w 1351135"/>
              <a:gd name="connsiteY36" fmla="*/ 757237 h 1661499"/>
              <a:gd name="connsiteX37" fmla="*/ 333375 w 1351135"/>
              <a:gd name="connsiteY37" fmla="*/ 807243 h 1661499"/>
              <a:gd name="connsiteX38" fmla="*/ 333375 w 1351135"/>
              <a:gd name="connsiteY38" fmla="*/ 807243 h 1661499"/>
              <a:gd name="connsiteX39" fmla="*/ 347663 w 1351135"/>
              <a:gd name="connsiteY39" fmla="*/ 823912 h 1661499"/>
              <a:gd name="connsiteX40" fmla="*/ 364332 w 1351135"/>
              <a:gd name="connsiteY40" fmla="*/ 816768 h 1661499"/>
              <a:gd name="connsiteX41" fmla="*/ 364332 w 1351135"/>
              <a:gd name="connsiteY41" fmla="*/ 840581 h 1661499"/>
              <a:gd name="connsiteX42" fmla="*/ 371475 w 1351135"/>
              <a:gd name="connsiteY42" fmla="*/ 845343 h 1661499"/>
              <a:gd name="connsiteX43" fmla="*/ 366713 w 1351135"/>
              <a:gd name="connsiteY43" fmla="*/ 864393 h 1661499"/>
              <a:gd name="connsiteX44" fmla="*/ 385763 w 1351135"/>
              <a:gd name="connsiteY44" fmla="*/ 859631 h 1661499"/>
              <a:gd name="connsiteX45" fmla="*/ 383382 w 1351135"/>
              <a:gd name="connsiteY45" fmla="*/ 883443 h 1661499"/>
              <a:gd name="connsiteX46" fmla="*/ 407194 w 1351135"/>
              <a:gd name="connsiteY46" fmla="*/ 881062 h 1661499"/>
              <a:gd name="connsiteX47" fmla="*/ 402432 w 1351135"/>
              <a:gd name="connsiteY47" fmla="*/ 919162 h 1661499"/>
              <a:gd name="connsiteX48" fmla="*/ 423863 w 1351135"/>
              <a:gd name="connsiteY48" fmla="*/ 973931 h 1661499"/>
              <a:gd name="connsiteX49" fmla="*/ 435769 w 1351135"/>
              <a:gd name="connsiteY49" fmla="*/ 973931 h 1661499"/>
              <a:gd name="connsiteX50" fmla="*/ 428625 w 1351135"/>
              <a:gd name="connsiteY50" fmla="*/ 1000125 h 1661499"/>
              <a:gd name="connsiteX51" fmla="*/ 442913 w 1351135"/>
              <a:gd name="connsiteY51" fmla="*/ 997743 h 1661499"/>
              <a:gd name="connsiteX52" fmla="*/ 433388 w 1351135"/>
              <a:gd name="connsiteY52" fmla="*/ 1021556 h 1661499"/>
              <a:gd name="connsiteX53" fmla="*/ 452438 w 1351135"/>
              <a:gd name="connsiteY53" fmla="*/ 1019175 h 1661499"/>
              <a:gd name="connsiteX54" fmla="*/ 447675 w 1351135"/>
              <a:gd name="connsiteY54" fmla="*/ 1042987 h 1661499"/>
              <a:gd name="connsiteX55" fmla="*/ 464344 w 1351135"/>
              <a:gd name="connsiteY55" fmla="*/ 1038225 h 1661499"/>
              <a:gd name="connsiteX56" fmla="*/ 476250 w 1351135"/>
              <a:gd name="connsiteY56" fmla="*/ 1064418 h 1661499"/>
              <a:gd name="connsiteX57" fmla="*/ 490538 w 1351135"/>
              <a:gd name="connsiteY57" fmla="*/ 1064418 h 1661499"/>
              <a:gd name="connsiteX58" fmla="*/ 514350 w 1351135"/>
              <a:gd name="connsiteY58" fmla="*/ 1104900 h 1661499"/>
              <a:gd name="connsiteX59" fmla="*/ 511969 w 1351135"/>
              <a:gd name="connsiteY59" fmla="*/ 1119187 h 1661499"/>
              <a:gd name="connsiteX60" fmla="*/ 531019 w 1351135"/>
              <a:gd name="connsiteY60" fmla="*/ 1119187 h 1661499"/>
              <a:gd name="connsiteX61" fmla="*/ 526257 w 1351135"/>
              <a:gd name="connsiteY61" fmla="*/ 1133475 h 1661499"/>
              <a:gd name="connsiteX62" fmla="*/ 545307 w 1351135"/>
              <a:gd name="connsiteY62" fmla="*/ 1128712 h 1661499"/>
              <a:gd name="connsiteX63" fmla="*/ 542925 w 1351135"/>
              <a:gd name="connsiteY63" fmla="*/ 1154906 h 1661499"/>
              <a:gd name="connsiteX64" fmla="*/ 557213 w 1351135"/>
              <a:gd name="connsiteY64" fmla="*/ 1152525 h 1661499"/>
              <a:gd name="connsiteX65" fmla="*/ 552450 w 1351135"/>
              <a:gd name="connsiteY65" fmla="*/ 1169193 h 1661499"/>
              <a:gd name="connsiteX66" fmla="*/ 581025 w 1351135"/>
              <a:gd name="connsiteY66" fmla="*/ 1164431 h 1661499"/>
              <a:gd name="connsiteX67" fmla="*/ 578644 w 1351135"/>
              <a:gd name="connsiteY67" fmla="*/ 1183481 h 1661499"/>
              <a:gd name="connsiteX68" fmla="*/ 595313 w 1351135"/>
              <a:gd name="connsiteY68" fmla="*/ 1181100 h 1661499"/>
              <a:gd name="connsiteX69" fmla="*/ 592932 w 1351135"/>
              <a:gd name="connsiteY69" fmla="*/ 1195387 h 1661499"/>
              <a:gd name="connsiteX70" fmla="*/ 635794 w 1351135"/>
              <a:gd name="connsiteY70" fmla="*/ 1195387 h 1661499"/>
              <a:gd name="connsiteX71" fmla="*/ 631032 w 1351135"/>
              <a:gd name="connsiteY71" fmla="*/ 1214437 h 1661499"/>
              <a:gd name="connsiteX72" fmla="*/ 669132 w 1351135"/>
              <a:gd name="connsiteY72" fmla="*/ 1212056 h 1661499"/>
              <a:gd name="connsiteX73" fmla="*/ 666750 w 1351135"/>
              <a:gd name="connsiteY73" fmla="*/ 1252537 h 1661499"/>
              <a:gd name="connsiteX74" fmla="*/ 695325 w 1351135"/>
              <a:gd name="connsiteY74" fmla="*/ 1257300 h 1661499"/>
              <a:gd name="connsiteX75" fmla="*/ 695325 w 1351135"/>
              <a:gd name="connsiteY75" fmla="*/ 1271587 h 1661499"/>
              <a:gd name="connsiteX76" fmla="*/ 716757 w 1351135"/>
              <a:gd name="connsiteY76" fmla="*/ 1269206 h 1661499"/>
              <a:gd name="connsiteX77" fmla="*/ 716757 w 1351135"/>
              <a:gd name="connsiteY77" fmla="*/ 1285875 h 1661499"/>
              <a:gd name="connsiteX78" fmla="*/ 742950 w 1351135"/>
              <a:gd name="connsiteY78" fmla="*/ 1283493 h 1661499"/>
              <a:gd name="connsiteX79" fmla="*/ 740569 w 1351135"/>
              <a:gd name="connsiteY79" fmla="*/ 1304925 h 1661499"/>
              <a:gd name="connsiteX80" fmla="*/ 773907 w 1351135"/>
              <a:gd name="connsiteY80" fmla="*/ 1300162 h 1661499"/>
              <a:gd name="connsiteX81" fmla="*/ 766763 w 1351135"/>
              <a:gd name="connsiteY81" fmla="*/ 1333500 h 1661499"/>
              <a:gd name="connsiteX82" fmla="*/ 826294 w 1351135"/>
              <a:gd name="connsiteY82" fmla="*/ 1326356 h 1661499"/>
              <a:gd name="connsiteX83" fmla="*/ 831057 w 1351135"/>
              <a:gd name="connsiteY83" fmla="*/ 1357312 h 1661499"/>
              <a:gd name="connsiteX84" fmla="*/ 862013 w 1351135"/>
              <a:gd name="connsiteY84" fmla="*/ 1357312 h 1661499"/>
              <a:gd name="connsiteX85" fmla="*/ 862013 w 1351135"/>
              <a:gd name="connsiteY85" fmla="*/ 1357312 h 1661499"/>
              <a:gd name="connsiteX86" fmla="*/ 873919 w 1351135"/>
              <a:gd name="connsiteY86" fmla="*/ 1376362 h 1661499"/>
              <a:gd name="connsiteX87" fmla="*/ 871538 w 1351135"/>
              <a:gd name="connsiteY87" fmla="*/ 1390650 h 1661499"/>
              <a:gd name="connsiteX88" fmla="*/ 907257 w 1351135"/>
              <a:gd name="connsiteY88" fmla="*/ 1385887 h 1661499"/>
              <a:gd name="connsiteX89" fmla="*/ 909638 w 1351135"/>
              <a:gd name="connsiteY89" fmla="*/ 1402556 h 1661499"/>
              <a:gd name="connsiteX90" fmla="*/ 954882 w 1351135"/>
              <a:gd name="connsiteY90" fmla="*/ 1404937 h 1661499"/>
              <a:gd name="connsiteX91" fmla="*/ 952500 w 1351135"/>
              <a:gd name="connsiteY91" fmla="*/ 1419225 h 1661499"/>
              <a:gd name="connsiteX92" fmla="*/ 1012032 w 1351135"/>
              <a:gd name="connsiteY92" fmla="*/ 1419225 h 1661499"/>
              <a:gd name="connsiteX93" fmla="*/ 1019175 w 1351135"/>
              <a:gd name="connsiteY93" fmla="*/ 1426368 h 1661499"/>
              <a:gd name="connsiteX94" fmla="*/ 1050132 w 1351135"/>
              <a:gd name="connsiteY94" fmla="*/ 1426368 h 1661499"/>
              <a:gd name="connsiteX95" fmla="*/ 1050132 w 1351135"/>
              <a:gd name="connsiteY95" fmla="*/ 1464468 h 1661499"/>
              <a:gd name="connsiteX96" fmla="*/ 1095375 w 1351135"/>
              <a:gd name="connsiteY96" fmla="*/ 1471612 h 1661499"/>
              <a:gd name="connsiteX97" fmla="*/ 1090613 w 1351135"/>
              <a:gd name="connsiteY97" fmla="*/ 1481137 h 1661499"/>
              <a:gd name="connsiteX98" fmla="*/ 1109663 w 1351135"/>
              <a:gd name="connsiteY98" fmla="*/ 1483518 h 1661499"/>
              <a:gd name="connsiteX99" fmla="*/ 1107282 w 1351135"/>
              <a:gd name="connsiteY99" fmla="*/ 1504950 h 1661499"/>
              <a:gd name="connsiteX100" fmla="*/ 1152525 w 1351135"/>
              <a:gd name="connsiteY100" fmla="*/ 1495425 h 1661499"/>
              <a:gd name="connsiteX101" fmla="*/ 1152525 w 1351135"/>
              <a:gd name="connsiteY101" fmla="*/ 1514475 h 1661499"/>
              <a:gd name="connsiteX102" fmla="*/ 1166813 w 1351135"/>
              <a:gd name="connsiteY102" fmla="*/ 1514475 h 1661499"/>
              <a:gd name="connsiteX103" fmla="*/ 1165323 w 1351135"/>
              <a:gd name="connsiteY103" fmla="*/ 1546590 h 1661499"/>
              <a:gd name="connsiteX104" fmla="*/ 1182437 w 1351135"/>
              <a:gd name="connsiteY104" fmla="*/ 1544144 h 1661499"/>
              <a:gd name="connsiteX105" fmla="*/ 1184882 w 1351135"/>
              <a:gd name="connsiteY105" fmla="*/ 1571038 h 1661499"/>
              <a:gd name="connsiteX106" fmla="*/ 1199551 w 1351135"/>
              <a:gd name="connsiteY106" fmla="*/ 1571038 h 1661499"/>
              <a:gd name="connsiteX107" fmla="*/ 1201996 w 1351135"/>
              <a:gd name="connsiteY107" fmla="*/ 1595487 h 1661499"/>
              <a:gd name="connsiteX108" fmla="*/ 1231335 w 1351135"/>
              <a:gd name="connsiteY108" fmla="*/ 1597932 h 1661499"/>
              <a:gd name="connsiteX109" fmla="*/ 1233780 w 1351135"/>
              <a:gd name="connsiteY109" fmla="*/ 1639494 h 1661499"/>
              <a:gd name="connsiteX110" fmla="*/ 1255783 w 1351135"/>
              <a:gd name="connsiteY110" fmla="*/ 1644384 h 1661499"/>
              <a:gd name="connsiteX111" fmla="*/ 1255783 w 1351135"/>
              <a:gd name="connsiteY111" fmla="*/ 1661499 h 1661499"/>
              <a:gd name="connsiteX112" fmla="*/ 1351135 w 1351135"/>
              <a:gd name="connsiteY112" fmla="*/ 1661499 h 1661499"/>
              <a:gd name="connsiteX0" fmla="*/ 0 w 1358941"/>
              <a:gd name="connsiteY0" fmla="*/ 0 h 1661499"/>
              <a:gd name="connsiteX1" fmla="*/ 4763 w 1358941"/>
              <a:gd name="connsiteY1" fmla="*/ 52387 h 1661499"/>
              <a:gd name="connsiteX2" fmla="*/ 16669 w 1358941"/>
              <a:gd name="connsiteY2" fmla="*/ 47625 h 1661499"/>
              <a:gd name="connsiteX3" fmla="*/ 16669 w 1358941"/>
              <a:gd name="connsiteY3" fmla="*/ 85725 h 1661499"/>
              <a:gd name="connsiteX4" fmla="*/ 30957 w 1358941"/>
              <a:gd name="connsiteY4" fmla="*/ 83343 h 1661499"/>
              <a:gd name="connsiteX5" fmla="*/ 28575 w 1358941"/>
              <a:gd name="connsiteY5" fmla="*/ 116681 h 1661499"/>
              <a:gd name="connsiteX6" fmla="*/ 54769 w 1358941"/>
              <a:gd name="connsiteY6" fmla="*/ 111918 h 1661499"/>
              <a:gd name="connsiteX7" fmla="*/ 54769 w 1358941"/>
              <a:gd name="connsiteY7" fmla="*/ 159543 h 1661499"/>
              <a:gd name="connsiteX8" fmla="*/ 54769 w 1358941"/>
              <a:gd name="connsiteY8" fmla="*/ 159543 h 1661499"/>
              <a:gd name="connsiteX9" fmla="*/ 54769 w 1358941"/>
              <a:gd name="connsiteY9" fmla="*/ 159543 h 1661499"/>
              <a:gd name="connsiteX10" fmla="*/ 69057 w 1358941"/>
              <a:gd name="connsiteY10" fmla="*/ 190500 h 1661499"/>
              <a:gd name="connsiteX11" fmla="*/ 78582 w 1358941"/>
              <a:gd name="connsiteY11" fmla="*/ 190500 h 1661499"/>
              <a:gd name="connsiteX12" fmla="*/ 76200 w 1358941"/>
              <a:gd name="connsiteY12" fmla="*/ 216693 h 1661499"/>
              <a:gd name="connsiteX13" fmla="*/ 107157 w 1358941"/>
              <a:gd name="connsiteY13" fmla="*/ 216693 h 1661499"/>
              <a:gd name="connsiteX14" fmla="*/ 104775 w 1358941"/>
              <a:gd name="connsiteY14" fmla="*/ 302418 h 1661499"/>
              <a:gd name="connsiteX15" fmla="*/ 128588 w 1358941"/>
              <a:gd name="connsiteY15" fmla="*/ 307181 h 1661499"/>
              <a:gd name="connsiteX16" fmla="*/ 126207 w 1358941"/>
              <a:gd name="connsiteY16" fmla="*/ 345281 h 1661499"/>
              <a:gd name="connsiteX17" fmla="*/ 152400 w 1358941"/>
              <a:gd name="connsiteY17" fmla="*/ 395287 h 1661499"/>
              <a:gd name="connsiteX18" fmla="*/ 157163 w 1358941"/>
              <a:gd name="connsiteY18" fmla="*/ 426243 h 1661499"/>
              <a:gd name="connsiteX19" fmla="*/ 192882 w 1358941"/>
              <a:gd name="connsiteY19" fmla="*/ 435768 h 1661499"/>
              <a:gd name="connsiteX20" fmla="*/ 209550 w 1358941"/>
              <a:gd name="connsiteY20" fmla="*/ 495300 h 1661499"/>
              <a:gd name="connsiteX21" fmla="*/ 226219 w 1358941"/>
              <a:gd name="connsiteY21" fmla="*/ 509587 h 1661499"/>
              <a:gd name="connsiteX22" fmla="*/ 221457 w 1358941"/>
              <a:gd name="connsiteY22" fmla="*/ 554831 h 1661499"/>
              <a:gd name="connsiteX23" fmla="*/ 228600 w 1358941"/>
              <a:gd name="connsiteY23" fmla="*/ 554831 h 1661499"/>
              <a:gd name="connsiteX24" fmla="*/ 230982 w 1358941"/>
              <a:gd name="connsiteY24" fmla="*/ 595312 h 1661499"/>
              <a:gd name="connsiteX25" fmla="*/ 242888 w 1358941"/>
              <a:gd name="connsiteY25" fmla="*/ 595312 h 1661499"/>
              <a:gd name="connsiteX26" fmla="*/ 240507 w 1358941"/>
              <a:gd name="connsiteY26" fmla="*/ 642937 h 1661499"/>
              <a:gd name="connsiteX27" fmla="*/ 266700 w 1358941"/>
              <a:gd name="connsiteY27" fmla="*/ 642937 h 1661499"/>
              <a:gd name="connsiteX28" fmla="*/ 266700 w 1358941"/>
              <a:gd name="connsiteY28" fmla="*/ 657225 h 1661499"/>
              <a:gd name="connsiteX29" fmla="*/ 269082 w 1358941"/>
              <a:gd name="connsiteY29" fmla="*/ 681037 h 1661499"/>
              <a:gd name="connsiteX30" fmla="*/ 278607 w 1358941"/>
              <a:gd name="connsiteY30" fmla="*/ 681037 h 1661499"/>
              <a:gd name="connsiteX31" fmla="*/ 273844 w 1358941"/>
              <a:gd name="connsiteY31" fmla="*/ 714375 h 1661499"/>
              <a:gd name="connsiteX32" fmla="*/ 297657 w 1358941"/>
              <a:gd name="connsiteY32" fmla="*/ 711993 h 1661499"/>
              <a:gd name="connsiteX33" fmla="*/ 300038 w 1358941"/>
              <a:gd name="connsiteY33" fmla="*/ 728662 h 1661499"/>
              <a:gd name="connsiteX34" fmla="*/ 319088 w 1358941"/>
              <a:gd name="connsiteY34" fmla="*/ 726281 h 1661499"/>
              <a:gd name="connsiteX35" fmla="*/ 319088 w 1358941"/>
              <a:gd name="connsiteY35" fmla="*/ 759618 h 1661499"/>
              <a:gd name="connsiteX36" fmla="*/ 330994 w 1358941"/>
              <a:gd name="connsiteY36" fmla="*/ 757237 h 1661499"/>
              <a:gd name="connsiteX37" fmla="*/ 333375 w 1358941"/>
              <a:gd name="connsiteY37" fmla="*/ 807243 h 1661499"/>
              <a:gd name="connsiteX38" fmla="*/ 333375 w 1358941"/>
              <a:gd name="connsiteY38" fmla="*/ 807243 h 1661499"/>
              <a:gd name="connsiteX39" fmla="*/ 347663 w 1358941"/>
              <a:gd name="connsiteY39" fmla="*/ 823912 h 1661499"/>
              <a:gd name="connsiteX40" fmla="*/ 364332 w 1358941"/>
              <a:gd name="connsiteY40" fmla="*/ 816768 h 1661499"/>
              <a:gd name="connsiteX41" fmla="*/ 364332 w 1358941"/>
              <a:gd name="connsiteY41" fmla="*/ 840581 h 1661499"/>
              <a:gd name="connsiteX42" fmla="*/ 371475 w 1358941"/>
              <a:gd name="connsiteY42" fmla="*/ 845343 h 1661499"/>
              <a:gd name="connsiteX43" fmla="*/ 366713 w 1358941"/>
              <a:gd name="connsiteY43" fmla="*/ 864393 h 1661499"/>
              <a:gd name="connsiteX44" fmla="*/ 385763 w 1358941"/>
              <a:gd name="connsiteY44" fmla="*/ 859631 h 1661499"/>
              <a:gd name="connsiteX45" fmla="*/ 383382 w 1358941"/>
              <a:gd name="connsiteY45" fmla="*/ 883443 h 1661499"/>
              <a:gd name="connsiteX46" fmla="*/ 407194 w 1358941"/>
              <a:gd name="connsiteY46" fmla="*/ 881062 h 1661499"/>
              <a:gd name="connsiteX47" fmla="*/ 402432 w 1358941"/>
              <a:gd name="connsiteY47" fmla="*/ 919162 h 1661499"/>
              <a:gd name="connsiteX48" fmla="*/ 423863 w 1358941"/>
              <a:gd name="connsiteY48" fmla="*/ 973931 h 1661499"/>
              <a:gd name="connsiteX49" fmla="*/ 435769 w 1358941"/>
              <a:gd name="connsiteY49" fmla="*/ 973931 h 1661499"/>
              <a:gd name="connsiteX50" fmla="*/ 428625 w 1358941"/>
              <a:gd name="connsiteY50" fmla="*/ 1000125 h 1661499"/>
              <a:gd name="connsiteX51" fmla="*/ 442913 w 1358941"/>
              <a:gd name="connsiteY51" fmla="*/ 997743 h 1661499"/>
              <a:gd name="connsiteX52" fmla="*/ 433388 w 1358941"/>
              <a:gd name="connsiteY52" fmla="*/ 1021556 h 1661499"/>
              <a:gd name="connsiteX53" fmla="*/ 452438 w 1358941"/>
              <a:gd name="connsiteY53" fmla="*/ 1019175 h 1661499"/>
              <a:gd name="connsiteX54" fmla="*/ 447675 w 1358941"/>
              <a:gd name="connsiteY54" fmla="*/ 1042987 h 1661499"/>
              <a:gd name="connsiteX55" fmla="*/ 464344 w 1358941"/>
              <a:gd name="connsiteY55" fmla="*/ 1038225 h 1661499"/>
              <a:gd name="connsiteX56" fmla="*/ 476250 w 1358941"/>
              <a:gd name="connsiteY56" fmla="*/ 1064418 h 1661499"/>
              <a:gd name="connsiteX57" fmla="*/ 490538 w 1358941"/>
              <a:gd name="connsiteY57" fmla="*/ 1064418 h 1661499"/>
              <a:gd name="connsiteX58" fmla="*/ 514350 w 1358941"/>
              <a:gd name="connsiteY58" fmla="*/ 1104900 h 1661499"/>
              <a:gd name="connsiteX59" fmla="*/ 511969 w 1358941"/>
              <a:gd name="connsiteY59" fmla="*/ 1119187 h 1661499"/>
              <a:gd name="connsiteX60" fmla="*/ 531019 w 1358941"/>
              <a:gd name="connsiteY60" fmla="*/ 1119187 h 1661499"/>
              <a:gd name="connsiteX61" fmla="*/ 526257 w 1358941"/>
              <a:gd name="connsiteY61" fmla="*/ 1133475 h 1661499"/>
              <a:gd name="connsiteX62" fmla="*/ 545307 w 1358941"/>
              <a:gd name="connsiteY62" fmla="*/ 1128712 h 1661499"/>
              <a:gd name="connsiteX63" fmla="*/ 542925 w 1358941"/>
              <a:gd name="connsiteY63" fmla="*/ 1154906 h 1661499"/>
              <a:gd name="connsiteX64" fmla="*/ 557213 w 1358941"/>
              <a:gd name="connsiteY64" fmla="*/ 1152525 h 1661499"/>
              <a:gd name="connsiteX65" fmla="*/ 552450 w 1358941"/>
              <a:gd name="connsiteY65" fmla="*/ 1169193 h 1661499"/>
              <a:gd name="connsiteX66" fmla="*/ 581025 w 1358941"/>
              <a:gd name="connsiteY66" fmla="*/ 1164431 h 1661499"/>
              <a:gd name="connsiteX67" fmla="*/ 578644 w 1358941"/>
              <a:gd name="connsiteY67" fmla="*/ 1183481 h 1661499"/>
              <a:gd name="connsiteX68" fmla="*/ 595313 w 1358941"/>
              <a:gd name="connsiteY68" fmla="*/ 1181100 h 1661499"/>
              <a:gd name="connsiteX69" fmla="*/ 592932 w 1358941"/>
              <a:gd name="connsiteY69" fmla="*/ 1195387 h 1661499"/>
              <a:gd name="connsiteX70" fmla="*/ 635794 w 1358941"/>
              <a:gd name="connsiteY70" fmla="*/ 1195387 h 1661499"/>
              <a:gd name="connsiteX71" fmla="*/ 631032 w 1358941"/>
              <a:gd name="connsiteY71" fmla="*/ 1214437 h 1661499"/>
              <a:gd name="connsiteX72" fmla="*/ 669132 w 1358941"/>
              <a:gd name="connsiteY72" fmla="*/ 1212056 h 1661499"/>
              <a:gd name="connsiteX73" fmla="*/ 666750 w 1358941"/>
              <a:gd name="connsiteY73" fmla="*/ 1252537 h 1661499"/>
              <a:gd name="connsiteX74" fmla="*/ 695325 w 1358941"/>
              <a:gd name="connsiteY74" fmla="*/ 1257300 h 1661499"/>
              <a:gd name="connsiteX75" fmla="*/ 695325 w 1358941"/>
              <a:gd name="connsiteY75" fmla="*/ 1271587 h 1661499"/>
              <a:gd name="connsiteX76" fmla="*/ 716757 w 1358941"/>
              <a:gd name="connsiteY76" fmla="*/ 1269206 h 1661499"/>
              <a:gd name="connsiteX77" fmla="*/ 716757 w 1358941"/>
              <a:gd name="connsiteY77" fmla="*/ 1285875 h 1661499"/>
              <a:gd name="connsiteX78" fmla="*/ 742950 w 1358941"/>
              <a:gd name="connsiteY78" fmla="*/ 1283493 h 1661499"/>
              <a:gd name="connsiteX79" fmla="*/ 740569 w 1358941"/>
              <a:gd name="connsiteY79" fmla="*/ 1304925 h 1661499"/>
              <a:gd name="connsiteX80" fmla="*/ 773907 w 1358941"/>
              <a:gd name="connsiteY80" fmla="*/ 1300162 h 1661499"/>
              <a:gd name="connsiteX81" fmla="*/ 766763 w 1358941"/>
              <a:gd name="connsiteY81" fmla="*/ 1333500 h 1661499"/>
              <a:gd name="connsiteX82" fmla="*/ 826294 w 1358941"/>
              <a:gd name="connsiteY82" fmla="*/ 1326356 h 1661499"/>
              <a:gd name="connsiteX83" fmla="*/ 831057 w 1358941"/>
              <a:gd name="connsiteY83" fmla="*/ 1357312 h 1661499"/>
              <a:gd name="connsiteX84" fmla="*/ 862013 w 1358941"/>
              <a:gd name="connsiteY84" fmla="*/ 1357312 h 1661499"/>
              <a:gd name="connsiteX85" fmla="*/ 862013 w 1358941"/>
              <a:gd name="connsiteY85" fmla="*/ 1357312 h 1661499"/>
              <a:gd name="connsiteX86" fmla="*/ 873919 w 1358941"/>
              <a:gd name="connsiteY86" fmla="*/ 1376362 h 1661499"/>
              <a:gd name="connsiteX87" fmla="*/ 871538 w 1358941"/>
              <a:gd name="connsiteY87" fmla="*/ 1390650 h 1661499"/>
              <a:gd name="connsiteX88" fmla="*/ 907257 w 1358941"/>
              <a:gd name="connsiteY88" fmla="*/ 1385887 h 1661499"/>
              <a:gd name="connsiteX89" fmla="*/ 909638 w 1358941"/>
              <a:gd name="connsiteY89" fmla="*/ 1402556 h 1661499"/>
              <a:gd name="connsiteX90" fmla="*/ 954882 w 1358941"/>
              <a:gd name="connsiteY90" fmla="*/ 1404937 h 1661499"/>
              <a:gd name="connsiteX91" fmla="*/ 952500 w 1358941"/>
              <a:gd name="connsiteY91" fmla="*/ 1419225 h 1661499"/>
              <a:gd name="connsiteX92" fmla="*/ 1012032 w 1358941"/>
              <a:gd name="connsiteY92" fmla="*/ 1419225 h 1661499"/>
              <a:gd name="connsiteX93" fmla="*/ 1019175 w 1358941"/>
              <a:gd name="connsiteY93" fmla="*/ 1426368 h 1661499"/>
              <a:gd name="connsiteX94" fmla="*/ 1050132 w 1358941"/>
              <a:gd name="connsiteY94" fmla="*/ 1426368 h 1661499"/>
              <a:gd name="connsiteX95" fmla="*/ 1050132 w 1358941"/>
              <a:gd name="connsiteY95" fmla="*/ 1464468 h 1661499"/>
              <a:gd name="connsiteX96" fmla="*/ 1095375 w 1358941"/>
              <a:gd name="connsiteY96" fmla="*/ 1471612 h 1661499"/>
              <a:gd name="connsiteX97" fmla="*/ 1090613 w 1358941"/>
              <a:gd name="connsiteY97" fmla="*/ 1481137 h 1661499"/>
              <a:gd name="connsiteX98" fmla="*/ 1109663 w 1358941"/>
              <a:gd name="connsiteY98" fmla="*/ 1483518 h 1661499"/>
              <a:gd name="connsiteX99" fmla="*/ 1107282 w 1358941"/>
              <a:gd name="connsiteY99" fmla="*/ 1504950 h 1661499"/>
              <a:gd name="connsiteX100" fmla="*/ 1152525 w 1358941"/>
              <a:gd name="connsiteY100" fmla="*/ 1495425 h 1661499"/>
              <a:gd name="connsiteX101" fmla="*/ 1152525 w 1358941"/>
              <a:gd name="connsiteY101" fmla="*/ 1514475 h 1661499"/>
              <a:gd name="connsiteX102" fmla="*/ 1166813 w 1358941"/>
              <a:gd name="connsiteY102" fmla="*/ 1514475 h 1661499"/>
              <a:gd name="connsiteX103" fmla="*/ 1165323 w 1358941"/>
              <a:gd name="connsiteY103" fmla="*/ 1546590 h 1661499"/>
              <a:gd name="connsiteX104" fmla="*/ 1182437 w 1358941"/>
              <a:gd name="connsiteY104" fmla="*/ 1544144 h 1661499"/>
              <a:gd name="connsiteX105" fmla="*/ 1184882 w 1358941"/>
              <a:gd name="connsiteY105" fmla="*/ 1571038 h 1661499"/>
              <a:gd name="connsiteX106" fmla="*/ 1199551 w 1358941"/>
              <a:gd name="connsiteY106" fmla="*/ 1571038 h 1661499"/>
              <a:gd name="connsiteX107" fmla="*/ 1201996 w 1358941"/>
              <a:gd name="connsiteY107" fmla="*/ 1595487 h 1661499"/>
              <a:gd name="connsiteX108" fmla="*/ 1231335 w 1358941"/>
              <a:gd name="connsiteY108" fmla="*/ 1597932 h 1661499"/>
              <a:gd name="connsiteX109" fmla="*/ 1233780 w 1358941"/>
              <a:gd name="connsiteY109" fmla="*/ 1639494 h 1661499"/>
              <a:gd name="connsiteX110" fmla="*/ 1255783 w 1358941"/>
              <a:gd name="connsiteY110" fmla="*/ 1644384 h 1661499"/>
              <a:gd name="connsiteX111" fmla="*/ 1255783 w 1358941"/>
              <a:gd name="connsiteY111" fmla="*/ 1661499 h 1661499"/>
              <a:gd name="connsiteX112" fmla="*/ 1351135 w 1358941"/>
              <a:gd name="connsiteY112" fmla="*/ 1661499 h 1661499"/>
              <a:gd name="connsiteX113" fmla="*/ 1353580 w 1358941"/>
              <a:gd name="connsiteY113" fmla="*/ 1659054 h 1661499"/>
              <a:gd name="connsiteX0" fmla="*/ 0 w 1404923"/>
              <a:gd name="connsiteY0" fmla="*/ 0 h 1707956"/>
              <a:gd name="connsiteX1" fmla="*/ 4763 w 1404923"/>
              <a:gd name="connsiteY1" fmla="*/ 52387 h 1707956"/>
              <a:gd name="connsiteX2" fmla="*/ 16669 w 1404923"/>
              <a:gd name="connsiteY2" fmla="*/ 47625 h 1707956"/>
              <a:gd name="connsiteX3" fmla="*/ 16669 w 1404923"/>
              <a:gd name="connsiteY3" fmla="*/ 85725 h 1707956"/>
              <a:gd name="connsiteX4" fmla="*/ 30957 w 1404923"/>
              <a:gd name="connsiteY4" fmla="*/ 83343 h 1707956"/>
              <a:gd name="connsiteX5" fmla="*/ 28575 w 1404923"/>
              <a:gd name="connsiteY5" fmla="*/ 116681 h 1707956"/>
              <a:gd name="connsiteX6" fmla="*/ 54769 w 1404923"/>
              <a:gd name="connsiteY6" fmla="*/ 111918 h 1707956"/>
              <a:gd name="connsiteX7" fmla="*/ 54769 w 1404923"/>
              <a:gd name="connsiteY7" fmla="*/ 159543 h 1707956"/>
              <a:gd name="connsiteX8" fmla="*/ 54769 w 1404923"/>
              <a:gd name="connsiteY8" fmla="*/ 159543 h 1707956"/>
              <a:gd name="connsiteX9" fmla="*/ 54769 w 1404923"/>
              <a:gd name="connsiteY9" fmla="*/ 159543 h 1707956"/>
              <a:gd name="connsiteX10" fmla="*/ 69057 w 1404923"/>
              <a:gd name="connsiteY10" fmla="*/ 190500 h 1707956"/>
              <a:gd name="connsiteX11" fmla="*/ 78582 w 1404923"/>
              <a:gd name="connsiteY11" fmla="*/ 190500 h 1707956"/>
              <a:gd name="connsiteX12" fmla="*/ 76200 w 1404923"/>
              <a:gd name="connsiteY12" fmla="*/ 216693 h 1707956"/>
              <a:gd name="connsiteX13" fmla="*/ 107157 w 1404923"/>
              <a:gd name="connsiteY13" fmla="*/ 216693 h 1707956"/>
              <a:gd name="connsiteX14" fmla="*/ 104775 w 1404923"/>
              <a:gd name="connsiteY14" fmla="*/ 302418 h 1707956"/>
              <a:gd name="connsiteX15" fmla="*/ 128588 w 1404923"/>
              <a:gd name="connsiteY15" fmla="*/ 307181 h 1707956"/>
              <a:gd name="connsiteX16" fmla="*/ 126207 w 1404923"/>
              <a:gd name="connsiteY16" fmla="*/ 345281 h 1707956"/>
              <a:gd name="connsiteX17" fmla="*/ 152400 w 1404923"/>
              <a:gd name="connsiteY17" fmla="*/ 395287 h 1707956"/>
              <a:gd name="connsiteX18" fmla="*/ 157163 w 1404923"/>
              <a:gd name="connsiteY18" fmla="*/ 426243 h 1707956"/>
              <a:gd name="connsiteX19" fmla="*/ 192882 w 1404923"/>
              <a:gd name="connsiteY19" fmla="*/ 435768 h 1707956"/>
              <a:gd name="connsiteX20" fmla="*/ 209550 w 1404923"/>
              <a:gd name="connsiteY20" fmla="*/ 495300 h 1707956"/>
              <a:gd name="connsiteX21" fmla="*/ 226219 w 1404923"/>
              <a:gd name="connsiteY21" fmla="*/ 509587 h 1707956"/>
              <a:gd name="connsiteX22" fmla="*/ 221457 w 1404923"/>
              <a:gd name="connsiteY22" fmla="*/ 554831 h 1707956"/>
              <a:gd name="connsiteX23" fmla="*/ 228600 w 1404923"/>
              <a:gd name="connsiteY23" fmla="*/ 554831 h 1707956"/>
              <a:gd name="connsiteX24" fmla="*/ 230982 w 1404923"/>
              <a:gd name="connsiteY24" fmla="*/ 595312 h 1707956"/>
              <a:gd name="connsiteX25" fmla="*/ 242888 w 1404923"/>
              <a:gd name="connsiteY25" fmla="*/ 595312 h 1707956"/>
              <a:gd name="connsiteX26" fmla="*/ 240507 w 1404923"/>
              <a:gd name="connsiteY26" fmla="*/ 642937 h 1707956"/>
              <a:gd name="connsiteX27" fmla="*/ 266700 w 1404923"/>
              <a:gd name="connsiteY27" fmla="*/ 642937 h 1707956"/>
              <a:gd name="connsiteX28" fmla="*/ 266700 w 1404923"/>
              <a:gd name="connsiteY28" fmla="*/ 657225 h 1707956"/>
              <a:gd name="connsiteX29" fmla="*/ 269082 w 1404923"/>
              <a:gd name="connsiteY29" fmla="*/ 681037 h 1707956"/>
              <a:gd name="connsiteX30" fmla="*/ 278607 w 1404923"/>
              <a:gd name="connsiteY30" fmla="*/ 681037 h 1707956"/>
              <a:gd name="connsiteX31" fmla="*/ 273844 w 1404923"/>
              <a:gd name="connsiteY31" fmla="*/ 714375 h 1707956"/>
              <a:gd name="connsiteX32" fmla="*/ 297657 w 1404923"/>
              <a:gd name="connsiteY32" fmla="*/ 711993 h 1707956"/>
              <a:gd name="connsiteX33" fmla="*/ 300038 w 1404923"/>
              <a:gd name="connsiteY33" fmla="*/ 728662 h 1707956"/>
              <a:gd name="connsiteX34" fmla="*/ 319088 w 1404923"/>
              <a:gd name="connsiteY34" fmla="*/ 726281 h 1707956"/>
              <a:gd name="connsiteX35" fmla="*/ 319088 w 1404923"/>
              <a:gd name="connsiteY35" fmla="*/ 759618 h 1707956"/>
              <a:gd name="connsiteX36" fmla="*/ 330994 w 1404923"/>
              <a:gd name="connsiteY36" fmla="*/ 757237 h 1707956"/>
              <a:gd name="connsiteX37" fmla="*/ 333375 w 1404923"/>
              <a:gd name="connsiteY37" fmla="*/ 807243 h 1707956"/>
              <a:gd name="connsiteX38" fmla="*/ 333375 w 1404923"/>
              <a:gd name="connsiteY38" fmla="*/ 807243 h 1707956"/>
              <a:gd name="connsiteX39" fmla="*/ 347663 w 1404923"/>
              <a:gd name="connsiteY39" fmla="*/ 823912 h 1707956"/>
              <a:gd name="connsiteX40" fmla="*/ 364332 w 1404923"/>
              <a:gd name="connsiteY40" fmla="*/ 816768 h 1707956"/>
              <a:gd name="connsiteX41" fmla="*/ 364332 w 1404923"/>
              <a:gd name="connsiteY41" fmla="*/ 840581 h 1707956"/>
              <a:gd name="connsiteX42" fmla="*/ 371475 w 1404923"/>
              <a:gd name="connsiteY42" fmla="*/ 845343 h 1707956"/>
              <a:gd name="connsiteX43" fmla="*/ 366713 w 1404923"/>
              <a:gd name="connsiteY43" fmla="*/ 864393 h 1707956"/>
              <a:gd name="connsiteX44" fmla="*/ 385763 w 1404923"/>
              <a:gd name="connsiteY44" fmla="*/ 859631 h 1707956"/>
              <a:gd name="connsiteX45" fmla="*/ 383382 w 1404923"/>
              <a:gd name="connsiteY45" fmla="*/ 883443 h 1707956"/>
              <a:gd name="connsiteX46" fmla="*/ 407194 w 1404923"/>
              <a:gd name="connsiteY46" fmla="*/ 881062 h 1707956"/>
              <a:gd name="connsiteX47" fmla="*/ 402432 w 1404923"/>
              <a:gd name="connsiteY47" fmla="*/ 919162 h 1707956"/>
              <a:gd name="connsiteX48" fmla="*/ 423863 w 1404923"/>
              <a:gd name="connsiteY48" fmla="*/ 973931 h 1707956"/>
              <a:gd name="connsiteX49" fmla="*/ 435769 w 1404923"/>
              <a:gd name="connsiteY49" fmla="*/ 973931 h 1707956"/>
              <a:gd name="connsiteX50" fmla="*/ 428625 w 1404923"/>
              <a:gd name="connsiteY50" fmla="*/ 1000125 h 1707956"/>
              <a:gd name="connsiteX51" fmla="*/ 442913 w 1404923"/>
              <a:gd name="connsiteY51" fmla="*/ 997743 h 1707956"/>
              <a:gd name="connsiteX52" fmla="*/ 433388 w 1404923"/>
              <a:gd name="connsiteY52" fmla="*/ 1021556 h 1707956"/>
              <a:gd name="connsiteX53" fmla="*/ 452438 w 1404923"/>
              <a:gd name="connsiteY53" fmla="*/ 1019175 h 1707956"/>
              <a:gd name="connsiteX54" fmla="*/ 447675 w 1404923"/>
              <a:gd name="connsiteY54" fmla="*/ 1042987 h 1707956"/>
              <a:gd name="connsiteX55" fmla="*/ 464344 w 1404923"/>
              <a:gd name="connsiteY55" fmla="*/ 1038225 h 1707956"/>
              <a:gd name="connsiteX56" fmla="*/ 476250 w 1404923"/>
              <a:gd name="connsiteY56" fmla="*/ 1064418 h 1707956"/>
              <a:gd name="connsiteX57" fmla="*/ 490538 w 1404923"/>
              <a:gd name="connsiteY57" fmla="*/ 1064418 h 1707956"/>
              <a:gd name="connsiteX58" fmla="*/ 514350 w 1404923"/>
              <a:gd name="connsiteY58" fmla="*/ 1104900 h 1707956"/>
              <a:gd name="connsiteX59" fmla="*/ 511969 w 1404923"/>
              <a:gd name="connsiteY59" fmla="*/ 1119187 h 1707956"/>
              <a:gd name="connsiteX60" fmla="*/ 531019 w 1404923"/>
              <a:gd name="connsiteY60" fmla="*/ 1119187 h 1707956"/>
              <a:gd name="connsiteX61" fmla="*/ 526257 w 1404923"/>
              <a:gd name="connsiteY61" fmla="*/ 1133475 h 1707956"/>
              <a:gd name="connsiteX62" fmla="*/ 545307 w 1404923"/>
              <a:gd name="connsiteY62" fmla="*/ 1128712 h 1707956"/>
              <a:gd name="connsiteX63" fmla="*/ 542925 w 1404923"/>
              <a:gd name="connsiteY63" fmla="*/ 1154906 h 1707956"/>
              <a:gd name="connsiteX64" fmla="*/ 557213 w 1404923"/>
              <a:gd name="connsiteY64" fmla="*/ 1152525 h 1707956"/>
              <a:gd name="connsiteX65" fmla="*/ 552450 w 1404923"/>
              <a:gd name="connsiteY65" fmla="*/ 1169193 h 1707956"/>
              <a:gd name="connsiteX66" fmla="*/ 581025 w 1404923"/>
              <a:gd name="connsiteY66" fmla="*/ 1164431 h 1707956"/>
              <a:gd name="connsiteX67" fmla="*/ 578644 w 1404923"/>
              <a:gd name="connsiteY67" fmla="*/ 1183481 h 1707956"/>
              <a:gd name="connsiteX68" fmla="*/ 595313 w 1404923"/>
              <a:gd name="connsiteY68" fmla="*/ 1181100 h 1707956"/>
              <a:gd name="connsiteX69" fmla="*/ 592932 w 1404923"/>
              <a:gd name="connsiteY69" fmla="*/ 1195387 h 1707956"/>
              <a:gd name="connsiteX70" fmla="*/ 635794 w 1404923"/>
              <a:gd name="connsiteY70" fmla="*/ 1195387 h 1707956"/>
              <a:gd name="connsiteX71" fmla="*/ 631032 w 1404923"/>
              <a:gd name="connsiteY71" fmla="*/ 1214437 h 1707956"/>
              <a:gd name="connsiteX72" fmla="*/ 669132 w 1404923"/>
              <a:gd name="connsiteY72" fmla="*/ 1212056 h 1707956"/>
              <a:gd name="connsiteX73" fmla="*/ 666750 w 1404923"/>
              <a:gd name="connsiteY73" fmla="*/ 1252537 h 1707956"/>
              <a:gd name="connsiteX74" fmla="*/ 695325 w 1404923"/>
              <a:gd name="connsiteY74" fmla="*/ 1257300 h 1707956"/>
              <a:gd name="connsiteX75" fmla="*/ 695325 w 1404923"/>
              <a:gd name="connsiteY75" fmla="*/ 1271587 h 1707956"/>
              <a:gd name="connsiteX76" fmla="*/ 716757 w 1404923"/>
              <a:gd name="connsiteY76" fmla="*/ 1269206 h 1707956"/>
              <a:gd name="connsiteX77" fmla="*/ 716757 w 1404923"/>
              <a:gd name="connsiteY77" fmla="*/ 1285875 h 1707956"/>
              <a:gd name="connsiteX78" fmla="*/ 742950 w 1404923"/>
              <a:gd name="connsiteY78" fmla="*/ 1283493 h 1707956"/>
              <a:gd name="connsiteX79" fmla="*/ 740569 w 1404923"/>
              <a:gd name="connsiteY79" fmla="*/ 1304925 h 1707956"/>
              <a:gd name="connsiteX80" fmla="*/ 773907 w 1404923"/>
              <a:gd name="connsiteY80" fmla="*/ 1300162 h 1707956"/>
              <a:gd name="connsiteX81" fmla="*/ 766763 w 1404923"/>
              <a:gd name="connsiteY81" fmla="*/ 1333500 h 1707956"/>
              <a:gd name="connsiteX82" fmla="*/ 826294 w 1404923"/>
              <a:gd name="connsiteY82" fmla="*/ 1326356 h 1707956"/>
              <a:gd name="connsiteX83" fmla="*/ 831057 w 1404923"/>
              <a:gd name="connsiteY83" fmla="*/ 1357312 h 1707956"/>
              <a:gd name="connsiteX84" fmla="*/ 862013 w 1404923"/>
              <a:gd name="connsiteY84" fmla="*/ 1357312 h 1707956"/>
              <a:gd name="connsiteX85" fmla="*/ 862013 w 1404923"/>
              <a:gd name="connsiteY85" fmla="*/ 1357312 h 1707956"/>
              <a:gd name="connsiteX86" fmla="*/ 873919 w 1404923"/>
              <a:gd name="connsiteY86" fmla="*/ 1376362 h 1707956"/>
              <a:gd name="connsiteX87" fmla="*/ 871538 w 1404923"/>
              <a:gd name="connsiteY87" fmla="*/ 1390650 h 1707956"/>
              <a:gd name="connsiteX88" fmla="*/ 907257 w 1404923"/>
              <a:gd name="connsiteY88" fmla="*/ 1385887 h 1707956"/>
              <a:gd name="connsiteX89" fmla="*/ 909638 w 1404923"/>
              <a:gd name="connsiteY89" fmla="*/ 1402556 h 1707956"/>
              <a:gd name="connsiteX90" fmla="*/ 954882 w 1404923"/>
              <a:gd name="connsiteY90" fmla="*/ 1404937 h 1707956"/>
              <a:gd name="connsiteX91" fmla="*/ 952500 w 1404923"/>
              <a:gd name="connsiteY91" fmla="*/ 1419225 h 1707956"/>
              <a:gd name="connsiteX92" fmla="*/ 1012032 w 1404923"/>
              <a:gd name="connsiteY92" fmla="*/ 1419225 h 1707956"/>
              <a:gd name="connsiteX93" fmla="*/ 1019175 w 1404923"/>
              <a:gd name="connsiteY93" fmla="*/ 1426368 h 1707956"/>
              <a:gd name="connsiteX94" fmla="*/ 1050132 w 1404923"/>
              <a:gd name="connsiteY94" fmla="*/ 1426368 h 1707956"/>
              <a:gd name="connsiteX95" fmla="*/ 1050132 w 1404923"/>
              <a:gd name="connsiteY95" fmla="*/ 1464468 h 1707956"/>
              <a:gd name="connsiteX96" fmla="*/ 1095375 w 1404923"/>
              <a:gd name="connsiteY96" fmla="*/ 1471612 h 1707956"/>
              <a:gd name="connsiteX97" fmla="*/ 1090613 w 1404923"/>
              <a:gd name="connsiteY97" fmla="*/ 1481137 h 1707956"/>
              <a:gd name="connsiteX98" fmla="*/ 1109663 w 1404923"/>
              <a:gd name="connsiteY98" fmla="*/ 1483518 h 1707956"/>
              <a:gd name="connsiteX99" fmla="*/ 1107282 w 1404923"/>
              <a:gd name="connsiteY99" fmla="*/ 1504950 h 1707956"/>
              <a:gd name="connsiteX100" fmla="*/ 1152525 w 1404923"/>
              <a:gd name="connsiteY100" fmla="*/ 1495425 h 1707956"/>
              <a:gd name="connsiteX101" fmla="*/ 1152525 w 1404923"/>
              <a:gd name="connsiteY101" fmla="*/ 1514475 h 1707956"/>
              <a:gd name="connsiteX102" fmla="*/ 1166813 w 1404923"/>
              <a:gd name="connsiteY102" fmla="*/ 1514475 h 1707956"/>
              <a:gd name="connsiteX103" fmla="*/ 1165323 w 1404923"/>
              <a:gd name="connsiteY103" fmla="*/ 1546590 h 1707956"/>
              <a:gd name="connsiteX104" fmla="*/ 1182437 w 1404923"/>
              <a:gd name="connsiteY104" fmla="*/ 1544144 h 1707956"/>
              <a:gd name="connsiteX105" fmla="*/ 1184882 w 1404923"/>
              <a:gd name="connsiteY105" fmla="*/ 1571038 h 1707956"/>
              <a:gd name="connsiteX106" fmla="*/ 1199551 w 1404923"/>
              <a:gd name="connsiteY106" fmla="*/ 1571038 h 1707956"/>
              <a:gd name="connsiteX107" fmla="*/ 1201996 w 1404923"/>
              <a:gd name="connsiteY107" fmla="*/ 1595487 h 1707956"/>
              <a:gd name="connsiteX108" fmla="*/ 1231335 w 1404923"/>
              <a:gd name="connsiteY108" fmla="*/ 1597932 h 1707956"/>
              <a:gd name="connsiteX109" fmla="*/ 1233780 w 1404923"/>
              <a:gd name="connsiteY109" fmla="*/ 1639494 h 1707956"/>
              <a:gd name="connsiteX110" fmla="*/ 1255783 w 1404923"/>
              <a:gd name="connsiteY110" fmla="*/ 1644384 h 1707956"/>
              <a:gd name="connsiteX111" fmla="*/ 1255783 w 1404923"/>
              <a:gd name="connsiteY111" fmla="*/ 1661499 h 1707956"/>
              <a:gd name="connsiteX112" fmla="*/ 1351135 w 1404923"/>
              <a:gd name="connsiteY112" fmla="*/ 1661499 h 1707956"/>
              <a:gd name="connsiteX113" fmla="*/ 1404923 w 1404923"/>
              <a:gd name="connsiteY113" fmla="*/ 1707952 h 1707956"/>
              <a:gd name="connsiteX0" fmla="*/ 0 w 1408907"/>
              <a:gd name="connsiteY0" fmla="*/ 0 h 1711392"/>
              <a:gd name="connsiteX1" fmla="*/ 4763 w 1408907"/>
              <a:gd name="connsiteY1" fmla="*/ 52387 h 1711392"/>
              <a:gd name="connsiteX2" fmla="*/ 16669 w 1408907"/>
              <a:gd name="connsiteY2" fmla="*/ 47625 h 1711392"/>
              <a:gd name="connsiteX3" fmla="*/ 16669 w 1408907"/>
              <a:gd name="connsiteY3" fmla="*/ 85725 h 1711392"/>
              <a:gd name="connsiteX4" fmla="*/ 30957 w 1408907"/>
              <a:gd name="connsiteY4" fmla="*/ 83343 h 1711392"/>
              <a:gd name="connsiteX5" fmla="*/ 28575 w 1408907"/>
              <a:gd name="connsiteY5" fmla="*/ 116681 h 1711392"/>
              <a:gd name="connsiteX6" fmla="*/ 54769 w 1408907"/>
              <a:gd name="connsiteY6" fmla="*/ 111918 h 1711392"/>
              <a:gd name="connsiteX7" fmla="*/ 54769 w 1408907"/>
              <a:gd name="connsiteY7" fmla="*/ 159543 h 1711392"/>
              <a:gd name="connsiteX8" fmla="*/ 54769 w 1408907"/>
              <a:gd name="connsiteY8" fmla="*/ 159543 h 1711392"/>
              <a:gd name="connsiteX9" fmla="*/ 54769 w 1408907"/>
              <a:gd name="connsiteY9" fmla="*/ 159543 h 1711392"/>
              <a:gd name="connsiteX10" fmla="*/ 69057 w 1408907"/>
              <a:gd name="connsiteY10" fmla="*/ 190500 h 1711392"/>
              <a:gd name="connsiteX11" fmla="*/ 78582 w 1408907"/>
              <a:gd name="connsiteY11" fmla="*/ 190500 h 1711392"/>
              <a:gd name="connsiteX12" fmla="*/ 76200 w 1408907"/>
              <a:gd name="connsiteY12" fmla="*/ 216693 h 1711392"/>
              <a:gd name="connsiteX13" fmla="*/ 107157 w 1408907"/>
              <a:gd name="connsiteY13" fmla="*/ 216693 h 1711392"/>
              <a:gd name="connsiteX14" fmla="*/ 104775 w 1408907"/>
              <a:gd name="connsiteY14" fmla="*/ 302418 h 1711392"/>
              <a:gd name="connsiteX15" fmla="*/ 128588 w 1408907"/>
              <a:gd name="connsiteY15" fmla="*/ 307181 h 1711392"/>
              <a:gd name="connsiteX16" fmla="*/ 126207 w 1408907"/>
              <a:gd name="connsiteY16" fmla="*/ 345281 h 1711392"/>
              <a:gd name="connsiteX17" fmla="*/ 152400 w 1408907"/>
              <a:gd name="connsiteY17" fmla="*/ 395287 h 1711392"/>
              <a:gd name="connsiteX18" fmla="*/ 157163 w 1408907"/>
              <a:gd name="connsiteY18" fmla="*/ 426243 h 1711392"/>
              <a:gd name="connsiteX19" fmla="*/ 192882 w 1408907"/>
              <a:gd name="connsiteY19" fmla="*/ 435768 h 1711392"/>
              <a:gd name="connsiteX20" fmla="*/ 209550 w 1408907"/>
              <a:gd name="connsiteY20" fmla="*/ 495300 h 1711392"/>
              <a:gd name="connsiteX21" fmla="*/ 226219 w 1408907"/>
              <a:gd name="connsiteY21" fmla="*/ 509587 h 1711392"/>
              <a:gd name="connsiteX22" fmla="*/ 221457 w 1408907"/>
              <a:gd name="connsiteY22" fmla="*/ 554831 h 1711392"/>
              <a:gd name="connsiteX23" fmla="*/ 228600 w 1408907"/>
              <a:gd name="connsiteY23" fmla="*/ 554831 h 1711392"/>
              <a:gd name="connsiteX24" fmla="*/ 230982 w 1408907"/>
              <a:gd name="connsiteY24" fmla="*/ 595312 h 1711392"/>
              <a:gd name="connsiteX25" fmla="*/ 242888 w 1408907"/>
              <a:gd name="connsiteY25" fmla="*/ 595312 h 1711392"/>
              <a:gd name="connsiteX26" fmla="*/ 240507 w 1408907"/>
              <a:gd name="connsiteY26" fmla="*/ 642937 h 1711392"/>
              <a:gd name="connsiteX27" fmla="*/ 266700 w 1408907"/>
              <a:gd name="connsiteY27" fmla="*/ 642937 h 1711392"/>
              <a:gd name="connsiteX28" fmla="*/ 266700 w 1408907"/>
              <a:gd name="connsiteY28" fmla="*/ 657225 h 1711392"/>
              <a:gd name="connsiteX29" fmla="*/ 269082 w 1408907"/>
              <a:gd name="connsiteY29" fmla="*/ 681037 h 1711392"/>
              <a:gd name="connsiteX30" fmla="*/ 278607 w 1408907"/>
              <a:gd name="connsiteY30" fmla="*/ 681037 h 1711392"/>
              <a:gd name="connsiteX31" fmla="*/ 273844 w 1408907"/>
              <a:gd name="connsiteY31" fmla="*/ 714375 h 1711392"/>
              <a:gd name="connsiteX32" fmla="*/ 297657 w 1408907"/>
              <a:gd name="connsiteY32" fmla="*/ 711993 h 1711392"/>
              <a:gd name="connsiteX33" fmla="*/ 300038 w 1408907"/>
              <a:gd name="connsiteY33" fmla="*/ 728662 h 1711392"/>
              <a:gd name="connsiteX34" fmla="*/ 319088 w 1408907"/>
              <a:gd name="connsiteY34" fmla="*/ 726281 h 1711392"/>
              <a:gd name="connsiteX35" fmla="*/ 319088 w 1408907"/>
              <a:gd name="connsiteY35" fmla="*/ 759618 h 1711392"/>
              <a:gd name="connsiteX36" fmla="*/ 330994 w 1408907"/>
              <a:gd name="connsiteY36" fmla="*/ 757237 h 1711392"/>
              <a:gd name="connsiteX37" fmla="*/ 333375 w 1408907"/>
              <a:gd name="connsiteY37" fmla="*/ 807243 h 1711392"/>
              <a:gd name="connsiteX38" fmla="*/ 333375 w 1408907"/>
              <a:gd name="connsiteY38" fmla="*/ 807243 h 1711392"/>
              <a:gd name="connsiteX39" fmla="*/ 347663 w 1408907"/>
              <a:gd name="connsiteY39" fmla="*/ 823912 h 1711392"/>
              <a:gd name="connsiteX40" fmla="*/ 364332 w 1408907"/>
              <a:gd name="connsiteY40" fmla="*/ 816768 h 1711392"/>
              <a:gd name="connsiteX41" fmla="*/ 364332 w 1408907"/>
              <a:gd name="connsiteY41" fmla="*/ 840581 h 1711392"/>
              <a:gd name="connsiteX42" fmla="*/ 371475 w 1408907"/>
              <a:gd name="connsiteY42" fmla="*/ 845343 h 1711392"/>
              <a:gd name="connsiteX43" fmla="*/ 366713 w 1408907"/>
              <a:gd name="connsiteY43" fmla="*/ 864393 h 1711392"/>
              <a:gd name="connsiteX44" fmla="*/ 385763 w 1408907"/>
              <a:gd name="connsiteY44" fmla="*/ 859631 h 1711392"/>
              <a:gd name="connsiteX45" fmla="*/ 383382 w 1408907"/>
              <a:gd name="connsiteY45" fmla="*/ 883443 h 1711392"/>
              <a:gd name="connsiteX46" fmla="*/ 407194 w 1408907"/>
              <a:gd name="connsiteY46" fmla="*/ 881062 h 1711392"/>
              <a:gd name="connsiteX47" fmla="*/ 402432 w 1408907"/>
              <a:gd name="connsiteY47" fmla="*/ 919162 h 1711392"/>
              <a:gd name="connsiteX48" fmla="*/ 423863 w 1408907"/>
              <a:gd name="connsiteY48" fmla="*/ 973931 h 1711392"/>
              <a:gd name="connsiteX49" fmla="*/ 435769 w 1408907"/>
              <a:gd name="connsiteY49" fmla="*/ 973931 h 1711392"/>
              <a:gd name="connsiteX50" fmla="*/ 428625 w 1408907"/>
              <a:gd name="connsiteY50" fmla="*/ 1000125 h 1711392"/>
              <a:gd name="connsiteX51" fmla="*/ 442913 w 1408907"/>
              <a:gd name="connsiteY51" fmla="*/ 997743 h 1711392"/>
              <a:gd name="connsiteX52" fmla="*/ 433388 w 1408907"/>
              <a:gd name="connsiteY52" fmla="*/ 1021556 h 1711392"/>
              <a:gd name="connsiteX53" fmla="*/ 452438 w 1408907"/>
              <a:gd name="connsiteY53" fmla="*/ 1019175 h 1711392"/>
              <a:gd name="connsiteX54" fmla="*/ 447675 w 1408907"/>
              <a:gd name="connsiteY54" fmla="*/ 1042987 h 1711392"/>
              <a:gd name="connsiteX55" fmla="*/ 464344 w 1408907"/>
              <a:gd name="connsiteY55" fmla="*/ 1038225 h 1711392"/>
              <a:gd name="connsiteX56" fmla="*/ 476250 w 1408907"/>
              <a:gd name="connsiteY56" fmla="*/ 1064418 h 1711392"/>
              <a:gd name="connsiteX57" fmla="*/ 490538 w 1408907"/>
              <a:gd name="connsiteY57" fmla="*/ 1064418 h 1711392"/>
              <a:gd name="connsiteX58" fmla="*/ 514350 w 1408907"/>
              <a:gd name="connsiteY58" fmla="*/ 1104900 h 1711392"/>
              <a:gd name="connsiteX59" fmla="*/ 511969 w 1408907"/>
              <a:gd name="connsiteY59" fmla="*/ 1119187 h 1711392"/>
              <a:gd name="connsiteX60" fmla="*/ 531019 w 1408907"/>
              <a:gd name="connsiteY60" fmla="*/ 1119187 h 1711392"/>
              <a:gd name="connsiteX61" fmla="*/ 526257 w 1408907"/>
              <a:gd name="connsiteY61" fmla="*/ 1133475 h 1711392"/>
              <a:gd name="connsiteX62" fmla="*/ 545307 w 1408907"/>
              <a:gd name="connsiteY62" fmla="*/ 1128712 h 1711392"/>
              <a:gd name="connsiteX63" fmla="*/ 542925 w 1408907"/>
              <a:gd name="connsiteY63" fmla="*/ 1154906 h 1711392"/>
              <a:gd name="connsiteX64" fmla="*/ 557213 w 1408907"/>
              <a:gd name="connsiteY64" fmla="*/ 1152525 h 1711392"/>
              <a:gd name="connsiteX65" fmla="*/ 552450 w 1408907"/>
              <a:gd name="connsiteY65" fmla="*/ 1169193 h 1711392"/>
              <a:gd name="connsiteX66" fmla="*/ 581025 w 1408907"/>
              <a:gd name="connsiteY66" fmla="*/ 1164431 h 1711392"/>
              <a:gd name="connsiteX67" fmla="*/ 578644 w 1408907"/>
              <a:gd name="connsiteY67" fmla="*/ 1183481 h 1711392"/>
              <a:gd name="connsiteX68" fmla="*/ 595313 w 1408907"/>
              <a:gd name="connsiteY68" fmla="*/ 1181100 h 1711392"/>
              <a:gd name="connsiteX69" fmla="*/ 592932 w 1408907"/>
              <a:gd name="connsiteY69" fmla="*/ 1195387 h 1711392"/>
              <a:gd name="connsiteX70" fmla="*/ 635794 w 1408907"/>
              <a:gd name="connsiteY70" fmla="*/ 1195387 h 1711392"/>
              <a:gd name="connsiteX71" fmla="*/ 631032 w 1408907"/>
              <a:gd name="connsiteY71" fmla="*/ 1214437 h 1711392"/>
              <a:gd name="connsiteX72" fmla="*/ 669132 w 1408907"/>
              <a:gd name="connsiteY72" fmla="*/ 1212056 h 1711392"/>
              <a:gd name="connsiteX73" fmla="*/ 666750 w 1408907"/>
              <a:gd name="connsiteY73" fmla="*/ 1252537 h 1711392"/>
              <a:gd name="connsiteX74" fmla="*/ 695325 w 1408907"/>
              <a:gd name="connsiteY74" fmla="*/ 1257300 h 1711392"/>
              <a:gd name="connsiteX75" fmla="*/ 695325 w 1408907"/>
              <a:gd name="connsiteY75" fmla="*/ 1271587 h 1711392"/>
              <a:gd name="connsiteX76" fmla="*/ 716757 w 1408907"/>
              <a:gd name="connsiteY76" fmla="*/ 1269206 h 1711392"/>
              <a:gd name="connsiteX77" fmla="*/ 716757 w 1408907"/>
              <a:gd name="connsiteY77" fmla="*/ 1285875 h 1711392"/>
              <a:gd name="connsiteX78" fmla="*/ 742950 w 1408907"/>
              <a:gd name="connsiteY78" fmla="*/ 1283493 h 1711392"/>
              <a:gd name="connsiteX79" fmla="*/ 740569 w 1408907"/>
              <a:gd name="connsiteY79" fmla="*/ 1304925 h 1711392"/>
              <a:gd name="connsiteX80" fmla="*/ 773907 w 1408907"/>
              <a:gd name="connsiteY80" fmla="*/ 1300162 h 1711392"/>
              <a:gd name="connsiteX81" fmla="*/ 766763 w 1408907"/>
              <a:gd name="connsiteY81" fmla="*/ 1333500 h 1711392"/>
              <a:gd name="connsiteX82" fmla="*/ 826294 w 1408907"/>
              <a:gd name="connsiteY82" fmla="*/ 1326356 h 1711392"/>
              <a:gd name="connsiteX83" fmla="*/ 831057 w 1408907"/>
              <a:gd name="connsiteY83" fmla="*/ 1357312 h 1711392"/>
              <a:gd name="connsiteX84" fmla="*/ 862013 w 1408907"/>
              <a:gd name="connsiteY84" fmla="*/ 1357312 h 1711392"/>
              <a:gd name="connsiteX85" fmla="*/ 862013 w 1408907"/>
              <a:gd name="connsiteY85" fmla="*/ 1357312 h 1711392"/>
              <a:gd name="connsiteX86" fmla="*/ 873919 w 1408907"/>
              <a:gd name="connsiteY86" fmla="*/ 1376362 h 1711392"/>
              <a:gd name="connsiteX87" fmla="*/ 871538 w 1408907"/>
              <a:gd name="connsiteY87" fmla="*/ 1390650 h 1711392"/>
              <a:gd name="connsiteX88" fmla="*/ 907257 w 1408907"/>
              <a:gd name="connsiteY88" fmla="*/ 1385887 h 1711392"/>
              <a:gd name="connsiteX89" fmla="*/ 909638 w 1408907"/>
              <a:gd name="connsiteY89" fmla="*/ 1402556 h 1711392"/>
              <a:gd name="connsiteX90" fmla="*/ 954882 w 1408907"/>
              <a:gd name="connsiteY90" fmla="*/ 1404937 h 1711392"/>
              <a:gd name="connsiteX91" fmla="*/ 952500 w 1408907"/>
              <a:gd name="connsiteY91" fmla="*/ 1419225 h 1711392"/>
              <a:gd name="connsiteX92" fmla="*/ 1012032 w 1408907"/>
              <a:gd name="connsiteY92" fmla="*/ 1419225 h 1711392"/>
              <a:gd name="connsiteX93" fmla="*/ 1019175 w 1408907"/>
              <a:gd name="connsiteY93" fmla="*/ 1426368 h 1711392"/>
              <a:gd name="connsiteX94" fmla="*/ 1050132 w 1408907"/>
              <a:gd name="connsiteY94" fmla="*/ 1426368 h 1711392"/>
              <a:gd name="connsiteX95" fmla="*/ 1050132 w 1408907"/>
              <a:gd name="connsiteY95" fmla="*/ 1464468 h 1711392"/>
              <a:gd name="connsiteX96" fmla="*/ 1095375 w 1408907"/>
              <a:gd name="connsiteY96" fmla="*/ 1471612 h 1711392"/>
              <a:gd name="connsiteX97" fmla="*/ 1090613 w 1408907"/>
              <a:gd name="connsiteY97" fmla="*/ 1481137 h 1711392"/>
              <a:gd name="connsiteX98" fmla="*/ 1109663 w 1408907"/>
              <a:gd name="connsiteY98" fmla="*/ 1483518 h 1711392"/>
              <a:gd name="connsiteX99" fmla="*/ 1107282 w 1408907"/>
              <a:gd name="connsiteY99" fmla="*/ 1504950 h 1711392"/>
              <a:gd name="connsiteX100" fmla="*/ 1152525 w 1408907"/>
              <a:gd name="connsiteY100" fmla="*/ 1495425 h 1711392"/>
              <a:gd name="connsiteX101" fmla="*/ 1152525 w 1408907"/>
              <a:gd name="connsiteY101" fmla="*/ 1514475 h 1711392"/>
              <a:gd name="connsiteX102" fmla="*/ 1166813 w 1408907"/>
              <a:gd name="connsiteY102" fmla="*/ 1514475 h 1711392"/>
              <a:gd name="connsiteX103" fmla="*/ 1165323 w 1408907"/>
              <a:gd name="connsiteY103" fmla="*/ 1546590 h 1711392"/>
              <a:gd name="connsiteX104" fmla="*/ 1182437 w 1408907"/>
              <a:gd name="connsiteY104" fmla="*/ 1544144 h 1711392"/>
              <a:gd name="connsiteX105" fmla="*/ 1184882 w 1408907"/>
              <a:gd name="connsiteY105" fmla="*/ 1571038 h 1711392"/>
              <a:gd name="connsiteX106" fmla="*/ 1199551 w 1408907"/>
              <a:gd name="connsiteY106" fmla="*/ 1571038 h 1711392"/>
              <a:gd name="connsiteX107" fmla="*/ 1201996 w 1408907"/>
              <a:gd name="connsiteY107" fmla="*/ 1595487 h 1711392"/>
              <a:gd name="connsiteX108" fmla="*/ 1231335 w 1408907"/>
              <a:gd name="connsiteY108" fmla="*/ 1597932 h 1711392"/>
              <a:gd name="connsiteX109" fmla="*/ 1233780 w 1408907"/>
              <a:gd name="connsiteY109" fmla="*/ 1639494 h 1711392"/>
              <a:gd name="connsiteX110" fmla="*/ 1255783 w 1408907"/>
              <a:gd name="connsiteY110" fmla="*/ 1644384 h 1711392"/>
              <a:gd name="connsiteX111" fmla="*/ 1255783 w 1408907"/>
              <a:gd name="connsiteY111" fmla="*/ 1661499 h 1711392"/>
              <a:gd name="connsiteX112" fmla="*/ 1351135 w 1408907"/>
              <a:gd name="connsiteY112" fmla="*/ 1661499 h 1711392"/>
              <a:gd name="connsiteX113" fmla="*/ 1404923 w 1408907"/>
              <a:gd name="connsiteY113" fmla="*/ 1707952 h 1711392"/>
              <a:gd name="connsiteX114" fmla="*/ 1404923 w 1408907"/>
              <a:gd name="connsiteY114" fmla="*/ 1707951 h 1711392"/>
              <a:gd name="connsiteX0" fmla="*/ 0 w 1485605"/>
              <a:gd name="connsiteY0" fmla="*/ 0 h 1712164"/>
              <a:gd name="connsiteX1" fmla="*/ 4763 w 1485605"/>
              <a:gd name="connsiteY1" fmla="*/ 52387 h 1712164"/>
              <a:gd name="connsiteX2" fmla="*/ 16669 w 1485605"/>
              <a:gd name="connsiteY2" fmla="*/ 47625 h 1712164"/>
              <a:gd name="connsiteX3" fmla="*/ 16669 w 1485605"/>
              <a:gd name="connsiteY3" fmla="*/ 85725 h 1712164"/>
              <a:gd name="connsiteX4" fmla="*/ 30957 w 1485605"/>
              <a:gd name="connsiteY4" fmla="*/ 83343 h 1712164"/>
              <a:gd name="connsiteX5" fmla="*/ 28575 w 1485605"/>
              <a:gd name="connsiteY5" fmla="*/ 116681 h 1712164"/>
              <a:gd name="connsiteX6" fmla="*/ 54769 w 1485605"/>
              <a:gd name="connsiteY6" fmla="*/ 111918 h 1712164"/>
              <a:gd name="connsiteX7" fmla="*/ 54769 w 1485605"/>
              <a:gd name="connsiteY7" fmla="*/ 159543 h 1712164"/>
              <a:gd name="connsiteX8" fmla="*/ 54769 w 1485605"/>
              <a:gd name="connsiteY8" fmla="*/ 159543 h 1712164"/>
              <a:gd name="connsiteX9" fmla="*/ 54769 w 1485605"/>
              <a:gd name="connsiteY9" fmla="*/ 159543 h 1712164"/>
              <a:gd name="connsiteX10" fmla="*/ 69057 w 1485605"/>
              <a:gd name="connsiteY10" fmla="*/ 190500 h 1712164"/>
              <a:gd name="connsiteX11" fmla="*/ 78582 w 1485605"/>
              <a:gd name="connsiteY11" fmla="*/ 190500 h 1712164"/>
              <a:gd name="connsiteX12" fmla="*/ 76200 w 1485605"/>
              <a:gd name="connsiteY12" fmla="*/ 216693 h 1712164"/>
              <a:gd name="connsiteX13" fmla="*/ 107157 w 1485605"/>
              <a:gd name="connsiteY13" fmla="*/ 216693 h 1712164"/>
              <a:gd name="connsiteX14" fmla="*/ 104775 w 1485605"/>
              <a:gd name="connsiteY14" fmla="*/ 302418 h 1712164"/>
              <a:gd name="connsiteX15" fmla="*/ 128588 w 1485605"/>
              <a:gd name="connsiteY15" fmla="*/ 307181 h 1712164"/>
              <a:gd name="connsiteX16" fmla="*/ 126207 w 1485605"/>
              <a:gd name="connsiteY16" fmla="*/ 345281 h 1712164"/>
              <a:gd name="connsiteX17" fmla="*/ 152400 w 1485605"/>
              <a:gd name="connsiteY17" fmla="*/ 395287 h 1712164"/>
              <a:gd name="connsiteX18" fmla="*/ 157163 w 1485605"/>
              <a:gd name="connsiteY18" fmla="*/ 426243 h 1712164"/>
              <a:gd name="connsiteX19" fmla="*/ 192882 w 1485605"/>
              <a:gd name="connsiteY19" fmla="*/ 435768 h 1712164"/>
              <a:gd name="connsiteX20" fmla="*/ 209550 w 1485605"/>
              <a:gd name="connsiteY20" fmla="*/ 495300 h 1712164"/>
              <a:gd name="connsiteX21" fmla="*/ 226219 w 1485605"/>
              <a:gd name="connsiteY21" fmla="*/ 509587 h 1712164"/>
              <a:gd name="connsiteX22" fmla="*/ 221457 w 1485605"/>
              <a:gd name="connsiteY22" fmla="*/ 554831 h 1712164"/>
              <a:gd name="connsiteX23" fmla="*/ 228600 w 1485605"/>
              <a:gd name="connsiteY23" fmla="*/ 554831 h 1712164"/>
              <a:gd name="connsiteX24" fmla="*/ 230982 w 1485605"/>
              <a:gd name="connsiteY24" fmla="*/ 595312 h 1712164"/>
              <a:gd name="connsiteX25" fmla="*/ 242888 w 1485605"/>
              <a:gd name="connsiteY25" fmla="*/ 595312 h 1712164"/>
              <a:gd name="connsiteX26" fmla="*/ 240507 w 1485605"/>
              <a:gd name="connsiteY26" fmla="*/ 642937 h 1712164"/>
              <a:gd name="connsiteX27" fmla="*/ 266700 w 1485605"/>
              <a:gd name="connsiteY27" fmla="*/ 642937 h 1712164"/>
              <a:gd name="connsiteX28" fmla="*/ 266700 w 1485605"/>
              <a:gd name="connsiteY28" fmla="*/ 657225 h 1712164"/>
              <a:gd name="connsiteX29" fmla="*/ 269082 w 1485605"/>
              <a:gd name="connsiteY29" fmla="*/ 681037 h 1712164"/>
              <a:gd name="connsiteX30" fmla="*/ 278607 w 1485605"/>
              <a:gd name="connsiteY30" fmla="*/ 681037 h 1712164"/>
              <a:gd name="connsiteX31" fmla="*/ 273844 w 1485605"/>
              <a:gd name="connsiteY31" fmla="*/ 714375 h 1712164"/>
              <a:gd name="connsiteX32" fmla="*/ 297657 w 1485605"/>
              <a:gd name="connsiteY32" fmla="*/ 711993 h 1712164"/>
              <a:gd name="connsiteX33" fmla="*/ 300038 w 1485605"/>
              <a:gd name="connsiteY33" fmla="*/ 728662 h 1712164"/>
              <a:gd name="connsiteX34" fmla="*/ 319088 w 1485605"/>
              <a:gd name="connsiteY34" fmla="*/ 726281 h 1712164"/>
              <a:gd name="connsiteX35" fmla="*/ 319088 w 1485605"/>
              <a:gd name="connsiteY35" fmla="*/ 759618 h 1712164"/>
              <a:gd name="connsiteX36" fmla="*/ 330994 w 1485605"/>
              <a:gd name="connsiteY36" fmla="*/ 757237 h 1712164"/>
              <a:gd name="connsiteX37" fmla="*/ 333375 w 1485605"/>
              <a:gd name="connsiteY37" fmla="*/ 807243 h 1712164"/>
              <a:gd name="connsiteX38" fmla="*/ 333375 w 1485605"/>
              <a:gd name="connsiteY38" fmla="*/ 807243 h 1712164"/>
              <a:gd name="connsiteX39" fmla="*/ 347663 w 1485605"/>
              <a:gd name="connsiteY39" fmla="*/ 823912 h 1712164"/>
              <a:gd name="connsiteX40" fmla="*/ 364332 w 1485605"/>
              <a:gd name="connsiteY40" fmla="*/ 816768 h 1712164"/>
              <a:gd name="connsiteX41" fmla="*/ 364332 w 1485605"/>
              <a:gd name="connsiteY41" fmla="*/ 840581 h 1712164"/>
              <a:gd name="connsiteX42" fmla="*/ 371475 w 1485605"/>
              <a:gd name="connsiteY42" fmla="*/ 845343 h 1712164"/>
              <a:gd name="connsiteX43" fmla="*/ 366713 w 1485605"/>
              <a:gd name="connsiteY43" fmla="*/ 864393 h 1712164"/>
              <a:gd name="connsiteX44" fmla="*/ 385763 w 1485605"/>
              <a:gd name="connsiteY44" fmla="*/ 859631 h 1712164"/>
              <a:gd name="connsiteX45" fmla="*/ 383382 w 1485605"/>
              <a:gd name="connsiteY45" fmla="*/ 883443 h 1712164"/>
              <a:gd name="connsiteX46" fmla="*/ 407194 w 1485605"/>
              <a:gd name="connsiteY46" fmla="*/ 881062 h 1712164"/>
              <a:gd name="connsiteX47" fmla="*/ 402432 w 1485605"/>
              <a:gd name="connsiteY47" fmla="*/ 919162 h 1712164"/>
              <a:gd name="connsiteX48" fmla="*/ 423863 w 1485605"/>
              <a:gd name="connsiteY48" fmla="*/ 973931 h 1712164"/>
              <a:gd name="connsiteX49" fmla="*/ 435769 w 1485605"/>
              <a:gd name="connsiteY49" fmla="*/ 973931 h 1712164"/>
              <a:gd name="connsiteX50" fmla="*/ 428625 w 1485605"/>
              <a:gd name="connsiteY50" fmla="*/ 1000125 h 1712164"/>
              <a:gd name="connsiteX51" fmla="*/ 442913 w 1485605"/>
              <a:gd name="connsiteY51" fmla="*/ 997743 h 1712164"/>
              <a:gd name="connsiteX52" fmla="*/ 433388 w 1485605"/>
              <a:gd name="connsiteY52" fmla="*/ 1021556 h 1712164"/>
              <a:gd name="connsiteX53" fmla="*/ 452438 w 1485605"/>
              <a:gd name="connsiteY53" fmla="*/ 1019175 h 1712164"/>
              <a:gd name="connsiteX54" fmla="*/ 447675 w 1485605"/>
              <a:gd name="connsiteY54" fmla="*/ 1042987 h 1712164"/>
              <a:gd name="connsiteX55" fmla="*/ 464344 w 1485605"/>
              <a:gd name="connsiteY55" fmla="*/ 1038225 h 1712164"/>
              <a:gd name="connsiteX56" fmla="*/ 476250 w 1485605"/>
              <a:gd name="connsiteY56" fmla="*/ 1064418 h 1712164"/>
              <a:gd name="connsiteX57" fmla="*/ 490538 w 1485605"/>
              <a:gd name="connsiteY57" fmla="*/ 1064418 h 1712164"/>
              <a:gd name="connsiteX58" fmla="*/ 514350 w 1485605"/>
              <a:gd name="connsiteY58" fmla="*/ 1104900 h 1712164"/>
              <a:gd name="connsiteX59" fmla="*/ 511969 w 1485605"/>
              <a:gd name="connsiteY59" fmla="*/ 1119187 h 1712164"/>
              <a:gd name="connsiteX60" fmla="*/ 531019 w 1485605"/>
              <a:gd name="connsiteY60" fmla="*/ 1119187 h 1712164"/>
              <a:gd name="connsiteX61" fmla="*/ 526257 w 1485605"/>
              <a:gd name="connsiteY61" fmla="*/ 1133475 h 1712164"/>
              <a:gd name="connsiteX62" fmla="*/ 545307 w 1485605"/>
              <a:gd name="connsiteY62" fmla="*/ 1128712 h 1712164"/>
              <a:gd name="connsiteX63" fmla="*/ 542925 w 1485605"/>
              <a:gd name="connsiteY63" fmla="*/ 1154906 h 1712164"/>
              <a:gd name="connsiteX64" fmla="*/ 557213 w 1485605"/>
              <a:gd name="connsiteY64" fmla="*/ 1152525 h 1712164"/>
              <a:gd name="connsiteX65" fmla="*/ 552450 w 1485605"/>
              <a:gd name="connsiteY65" fmla="*/ 1169193 h 1712164"/>
              <a:gd name="connsiteX66" fmla="*/ 581025 w 1485605"/>
              <a:gd name="connsiteY66" fmla="*/ 1164431 h 1712164"/>
              <a:gd name="connsiteX67" fmla="*/ 578644 w 1485605"/>
              <a:gd name="connsiteY67" fmla="*/ 1183481 h 1712164"/>
              <a:gd name="connsiteX68" fmla="*/ 595313 w 1485605"/>
              <a:gd name="connsiteY68" fmla="*/ 1181100 h 1712164"/>
              <a:gd name="connsiteX69" fmla="*/ 592932 w 1485605"/>
              <a:gd name="connsiteY69" fmla="*/ 1195387 h 1712164"/>
              <a:gd name="connsiteX70" fmla="*/ 635794 w 1485605"/>
              <a:gd name="connsiteY70" fmla="*/ 1195387 h 1712164"/>
              <a:gd name="connsiteX71" fmla="*/ 631032 w 1485605"/>
              <a:gd name="connsiteY71" fmla="*/ 1214437 h 1712164"/>
              <a:gd name="connsiteX72" fmla="*/ 669132 w 1485605"/>
              <a:gd name="connsiteY72" fmla="*/ 1212056 h 1712164"/>
              <a:gd name="connsiteX73" fmla="*/ 666750 w 1485605"/>
              <a:gd name="connsiteY73" fmla="*/ 1252537 h 1712164"/>
              <a:gd name="connsiteX74" fmla="*/ 695325 w 1485605"/>
              <a:gd name="connsiteY74" fmla="*/ 1257300 h 1712164"/>
              <a:gd name="connsiteX75" fmla="*/ 695325 w 1485605"/>
              <a:gd name="connsiteY75" fmla="*/ 1271587 h 1712164"/>
              <a:gd name="connsiteX76" fmla="*/ 716757 w 1485605"/>
              <a:gd name="connsiteY76" fmla="*/ 1269206 h 1712164"/>
              <a:gd name="connsiteX77" fmla="*/ 716757 w 1485605"/>
              <a:gd name="connsiteY77" fmla="*/ 1285875 h 1712164"/>
              <a:gd name="connsiteX78" fmla="*/ 742950 w 1485605"/>
              <a:gd name="connsiteY78" fmla="*/ 1283493 h 1712164"/>
              <a:gd name="connsiteX79" fmla="*/ 740569 w 1485605"/>
              <a:gd name="connsiteY79" fmla="*/ 1304925 h 1712164"/>
              <a:gd name="connsiteX80" fmla="*/ 773907 w 1485605"/>
              <a:gd name="connsiteY80" fmla="*/ 1300162 h 1712164"/>
              <a:gd name="connsiteX81" fmla="*/ 766763 w 1485605"/>
              <a:gd name="connsiteY81" fmla="*/ 1333500 h 1712164"/>
              <a:gd name="connsiteX82" fmla="*/ 826294 w 1485605"/>
              <a:gd name="connsiteY82" fmla="*/ 1326356 h 1712164"/>
              <a:gd name="connsiteX83" fmla="*/ 831057 w 1485605"/>
              <a:gd name="connsiteY83" fmla="*/ 1357312 h 1712164"/>
              <a:gd name="connsiteX84" fmla="*/ 862013 w 1485605"/>
              <a:gd name="connsiteY84" fmla="*/ 1357312 h 1712164"/>
              <a:gd name="connsiteX85" fmla="*/ 862013 w 1485605"/>
              <a:gd name="connsiteY85" fmla="*/ 1357312 h 1712164"/>
              <a:gd name="connsiteX86" fmla="*/ 873919 w 1485605"/>
              <a:gd name="connsiteY86" fmla="*/ 1376362 h 1712164"/>
              <a:gd name="connsiteX87" fmla="*/ 871538 w 1485605"/>
              <a:gd name="connsiteY87" fmla="*/ 1390650 h 1712164"/>
              <a:gd name="connsiteX88" fmla="*/ 907257 w 1485605"/>
              <a:gd name="connsiteY88" fmla="*/ 1385887 h 1712164"/>
              <a:gd name="connsiteX89" fmla="*/ 909638 w 1485605"/>
              <a:gd name="connsiteY89" fmla="*/ 1402556 h 1712164"/>
              <a:gd name="connsiteX90" fmla="*/ 954882 w 1485605"/>
              <a:gd name="connsiteY90" fmla="*/ 1404937 h 1712164"/>
              <a:gd name="connsiteX91" fmla="*/ 952500 w 1485605"/>
              <a:gd name="connsiteY91" fmla="*/ 1419225 h 1712164"/>
              <a:gd name="connsiteX92" fmla="*/ 1012032 w 1485605"/>
              <a:gd name="connsiteY92" fmla="*/ 1419225 h 1712164"/>
              <a:gd name="connsiteX93" fmla="*/ 1019175 w 1485605"/>
              <a:gd name="connsiteY93" fmla="*/ 1426368 h 1712164"/>
              <a:gd name="connsiteX94" fmla="*/ 1050132 w 1485605"/>
              <a:gd name="connsiteY94" fmla="*/ 1426368 h 1712164"/>
              <a:gd name="connsiteX95" fmla="*/ 1050132 w 1485605"/>
              <a:gd name="connsiteY95" fmla="*/ 1464468 h 1712164"/>
              <a:gd name="connsiteX96" fmla="*/ 1095375 w 1485605"/>
              <a:gd name="connsiteY96" fmla="*/ 1471612 h 1712164"/>
              <a:gd name="connsiteX97" fmla="*/ 1090613 w 1485605"/>
              <a:gd name="connsiteY97" fmla="*/ 1481137 h 1712164"/>
              <a:gd name="connsiteX98" fmla="*/ 1109663 w 1485605"/>
              <a:gd name="connsiteY98" fmla="*/ 1483518 h 1712164"/>
              <a:gd name="connsiteX99" fmla="*/ 1107282 w 1485605"/>
              <a:gd name="connsiteY99" fmla="*/ 1504950 h 1712164"/>
              <a:gd name="connsiteX100" fmla="*/ 1152525 w 1485605"/>
              <a:gd name="connsiteY100" fmla="*/ 1495425 h 1712164"/>
              <a:gd name="connsiteX101" fmla="*/ 1152525 w 1485605"/>
              <a:gd name="connsiteY101" fmla="*/ 1514475 h 1712164"/>
              <a:gd name="connsiteX102" fmla="*/ 1166813 w 1485605"/>
              <a:gd name="connsiteY102" fmla="*/ 1514475 h 1712164"/>
              <a:gd name="connsiteX103" fmla="*/ 1165323 w 1485605"/>
              <a:gd name="connsiteY103" fmla="*/ 1546590 h 1712164"/>
              <a:gd name="connsiteX104" fmla="*/ 1182437 w 1485605"/>
              <a:gd name="connsiteY104" fmla="*/ 1544144 h 1712164"/>
              <a:gd name="connsiteX105" fmla="*/ 1184882 w 1485605"/>
              <a:gd name="connsiteY105" fmla="*/ 1571038 h 1712164"/>
              <a:gd name="connsiteX106" fmla="*/ 1199551 w 1485605"/>
              <a:gd name="connsiteY106" fmla="*/ 1571038 h 1712164"/>
              <a:gd name="connsiteX107" fmla="*/ 1201996 w 1485605"/>
              <a:gd name="connsiteY107" fmla="*/ 1595487 h 1712164"/>
              <a:gd name="connsiteX108" fmla="*/ 1231335 w 1485605"/>
              <a:gd name="connsiteY108" fmla="*/ 1597932 h 1712164"/>
              <a:gd name="connsiteX109" fmla="*/ 1233780 w 1485605"/>
              <a:gd name="connsiteY109" fmla="*/ 1639494 h 1712164"/>
              <a:gd name="connsiteX110" fmla="*/ 1255783 w 1485605"/>
              <a:gd name="connsiteY110" fmla="*/ 1644384 h 1712164"/>
              <a:gd name="connsiteX111" fmla="*/ 1255783 w 1485605"/>
              <a:gd name="connsiteY111" fmla="*/ 1661499 h 1712164"/>
              <a:gd name="connsiteX112" fmla="*/ 1351135 w 1485605"/>
              <a:gd name="connsiteY112" fmla="*/ 1661499 h 1712164"/>
              <a:gd name="connsiteX113" fmla="*/ 1404923 w 1485605"/>
              <a:gd name="connsiteY113" fmla="*/ 1707952 h 1712164"/>
              <a:gd name="connsiteX114" fmla="*/ 1485605 w 1485605"/>
              <a:gd name="connsiteY114" fmla="*/ 1710396 h 1712164"/>
              <a:gd name="connsiteX0" fmla="*/ 0 w 1485605"/>
              <a:gd name="connsiteY0" fmla="*/ 0 h 1712164"/>
              <a:gd name="connsiteX1" fmla="*/ 4763 w 1485605"/>
              <a:gd name="connsiteY1" fmla="*/ 52387 h 1712164"/>
              <a:gd name="connsiteX2" fmla="*/ 16669 w 1485605"/>
              <a:gd name="connsiteY2" fmla="*/ 47625 h 1712164"/>
              <a:gd name="connsiteX3" fmla="*/ 16669 w 1485605"/>
              <a:gd name="connsiteY3" fmla="*/ 85725 h 1712164"/>
              <a:gd name="connsiteX4" fmla="*/ 30957 w 1485605"/>
              <a:gd name="connsiteY4" fmla="*/ 83343 h 1712164"/>
              <a:gd name="connsiteX5" fmla="*/ 28575 w 1485605"/>
              <a:gd name="connsiteY5" fmla="*/ 116681 h 1712164"/>
              <a:gd name="connsiteX6" fmla="*/ 54769 w 1485605"/>
              <a:gd name="connsiteY6" fmla="*/ 111918 h 1712164"/>
              <a:gd name="connsiteX7" fmla="*/ 54769 w 1485605"/>
              <a:gd name="connsiteY7" fmla="*/ 159543 h 1712164"/>
              <a:gd name="connsiteX8" fmla="*/ 54769 w 1485605"/>
              <a:gd name="connsiteY8" fmla="*/ 159543 h 1712164"/>
              <a:gd name="connsiteX9" fmla="*/ 54769 w 1485605"/>
              <a:gd name="connsiteY9" fmla="*/ 159543 h 1712164"/>
              <a:gd name="connsiteX10" fmla="*/ 69057 w 1485605"/>
              <a:gd name="connsiteY10" fmla="*/ 190500 h 1712164"/>
              <a:gd name="connsiteX11" fmla="*/ 78582 w 1485605"/>
              <a:gd name="connsiteY11" fmla="*/ 190500 h 1712164"/>
              <a:gd name="connsiteX12" fmla="*/ 76200 w 1485605"/>
              <a:gd name="connsiteY12" fmla="*/ 216693 h 1712164"/>
              <a:gd name="connsiteX13" fmla="*/ 107157 w 1485605"/>
              <a:gd name="connsiteY13" fmla="*/ 216693 h 1712164"/>
              <a:gd name="connsiteX14" fmla="*/ 104775 w 1485605"/>
              <a:gd name="connsiteY14" fmla="*/ 302418 h 1712164"/>
              <a:gd name="connsiteX15" fmla="*/ 128588 w 1485605"/>
              <a:gd name="connsiteY15" fmla="*/ 307181 h 1712164"/>
              <a:gd name="connsiteX16" fmla="*/ 126207 w 1485605"/>
              <a:gd name="connsiteY16" fmla="*/ 345281 h 1712164"/>
              <a:gd name="connsiteX17" fmla="*/ 152400 w 1485605"/>
              <a:gd name="connsiteY17" fmla="*/ 395287 h 1712164"/>
              <a:gd name="connsiteX18" fmla="*/ 157163 w 1485605"/>
              <a:gd name="connsiteY18" fmla="*/ 426243 h 1712164"/>
              <a:gd name="connsiteX19" fmla="*/ 192882 w 1485605"/>
              <a:gd name="connsiteY19" fmla="*/ 435768 h 1712164"/>
              <a:gd name="connsiteX20" fmla="*/ 209550 w 1485605"/>
              <a:gd name="connsiteY20" fmla="*/ 495300 h 1712164"/>
              <a:gd name="connsiteX21" fmla="*/ 226219 w 1485605"/>
              <a:gd name="connsiteY21" fmla="*/ 509587 h 1712164"/>
              <a:gd name="connsiteX22" fmla="*/ 221457 w 1485605"/>
              <a:gd name="connsiteY22" fmla="*/ 554831 h 1712164"/>
              <a:gd name="connsiteX23" fmla="*/ 228600 w 1485605"/>
              <a:gd name="connsiteY23" fmla="*/ 554831 h 1712164"/>
              <a:gd name="connsiteX24" fmla="*/ 230982 w 1485605"/>
              <a:gd name="connsiteY24" fmla="*/ 595312 h 1712164"/>
              <a:gd name="connsiteX25" fmla="*/ 242888 w 1485605"/>
              <a:gd name="connsiteY25" fmla="*/ 595312 h 1712164"/>
              <a:gd name="connsiteX26" fmla="*/ 240507 w 1485605"/>
              <a:gd name="connsiteY26" fmla="*/ 642937 h 1712164"/>
              <a:gd name="connsiteX27" fmla="*/ 266700 w 1485605"/>
              <a:gd name="connsiteY27" fmla="*/ 642937 h 1712164"/>
              <a:gd name="connsiteX28" fmla="*/ 266700 w 1485605"/>
              <a:gd name="connsiteY28" fmla="*/ 657225 h 1712164"/>
              <a:gd name="connsiteX29" fmla="*/ 269082 w 1485605"/>
              <a:gd name="connsiteY29" fmla="*/ 681037 h 1712164"/>
              <a:gd name="connsiteX30" fmla="*/ 278607 w 1485605"/>
              <a:gd name="connsiteY30" fmla="*/ 681037 h 1712164"/>
              <a:gd name="connsiteX31" fmla="*/ 273844 w 1485605"/>
              <a:gd name="connsiteY31" fmla="*/ 714375 h 1712164"/>
              <a:gd name="connsiteX32" fmla="*/ 297657 w 1485605"/>
              <a:gd name="connsiteY32" fmla="*/ 711993 h 1712164"/>
              <a:gd name="connsiteX33" fmla="*/ 300038 w 1485605"/>
              <a:gd name="connsiteY33" fmla="*/ 728662 h 1712164"/>
              <a:gd name="connsiteX34" fmla="*/ 319088 w 1485605"/>
              <a:gd name="connsiteY34" fmla="*/ 726281 h 1712164"/>
              <a:gd name="connsiteX35" fmla="*/ 319088 w 1485605"/>
              <a:gd name="connsiteY35" fmla="*/ 759618 h 1712164"/>
              <a:gd name="connsiteX36" fmla="*/ 330994 w 1485605"/>
              <a:gd name="connsiteY36" fmla="*/ 757237 h 1712164"/>
              <a:gd name="connsiteX37" fmla="*/ 333375 w 1485605"/>
              <a:gd name="connsiteY37" fmla="*/ 807243 h 1712164"/>
              <a:gd name="connsiteX38" fmla="*/ 333375 w 1485605"/>
              <a:gd name="connsiteY38" fmla="*/ 807243 h 1712164"/>
              <a:gd name="connsiteX39" fmla="*/ 347663 w 1485605"/>
              <a:gd name="connsiteY39" fmla="*/ 823912 h 1712164"/>
              <a:gd name="connsiteX40" fmla="*/ 364332 w 1485605"/>
              <a:gd name="connsiteY40" fmla="*/ 816768 h 1712164"/>
              <a:gd name="connsiteX41" fmla="*/ 364332 w 1485605"/>
              <a:gd name="connsiteY41" fmla="*/ 840581 h 1712164"/>
              <a:gd name="connsiteX42" fmla="*/ 371475 w 1485605"/>
              <a:gd name="connsiteY42" fmla="*/ 845343 h 1712164"/>
              <a:gd name="connsiteX43" fmla="*/ 366713 w 1485605"/>
              <a:gd name="connsiteY43" fmla="*/ 864393 h 1712164"/>
              <a:gd name="connsiteX44" fmla="*/ 385763 w 1485605"/>
              <a:gd name="connsiteY44" fmla="*/ 859631 h 1712164"/>
              <a:gd name="connsiteX45" fmla="*/ 383382 w 1485605"/>
              <a:gd name="connsiteY45" fmla="*/ 883443 h 1712164"/>
              <a:gd name="connsiteX46" fmla="*/ 407194 w 1485605"/>
              <a:gd name="connsiteY46" fmla="*/ 881062 h 1712164"/>
              <a:gd name="connsiteX47" fmla="*/ 402432 w 1485605"/>
              <a:gd name="connsiteY47" fmla="*/ 919162 h 1712164"/>
              <a:gd name="connsiteX48" fmla="*/ 423863 w 1485605"/>
              <a:gd name="connsiteY48" fmla="*/ 973931 h 1712164"/>
              <a:gd name="connsiteX49" fmla="*/ 435769 w 1485605"/>
              <a:gd name="connsiteY49" fmla="*/ 973931 h 1712164"/>
              <a:gd name="connsiteX50" fmla="*/ 428625 w 1485605"/>
              <a:gd name="connsiteY50" fmla="*/ 1000125 h 1712164"/>
              <a:gd name="connsiteX51" fmla="*/ 442913 w 1485605"/>
              <a:gd name="connsiteY51" fmla="*/ 997743 h 1712164"/>
              <a:gd name="connsiteX52" fmla="*/ 433388 w 1485605"/>
              <a:gd name="connsiteY52" fmla="*/ 1021556 h 1712164"/>
              <a:gd name="connsiteX53" fmla="*/ 452438 w 1485605"/>
              <a:gd name="connsiteY53" fmla="*/ 1019175 h 1712164"/>
              <a:gd name="connsiteX54" fmla="*/ 447675 w 1485605"/>
              <a:gd name="connsiteY54" fmla="*/ 1042987 h 1712164"/>
              <a:gd name="connsiteX55" fmla="*/ 464344 w 1485605"/>
              <a:gd name="connsiteY55" fmla="*/ 1038225 h 1712164"/>
              <a:gd name="connsiteX56" fmla="*/ 476250 w 1485605"/>
              <a:gd name="connsiteY56" fmla="*/ 1064418 h 1712164"/>
              <a:gd name="connsiteX57" fmla="*/ 490538 w 1485605"/>
              <a:gd name="connsiteY57" fmla="*/ 1064418 h 1712164"/>
              <a:gd name="connsiteX58" fmla="*/ 514350 w 1485605"/>
              <a:gd name="connsiteY58" fmla="*/ 1104900 h 1712164"/>
              <a:gd name="connsiteX59" fmla="*/ 511969 w 1485605"/>
              <a:gd name="connsiteY59" fmla="*/ 1119187 h 1712164"/>
              <a:gd name="connsiteX60" fmla="*/ 531019 w 1485605"/>
              <a:gd name="connsiteY60" fmla="*/ 1119187 h 1712164"/>
              <a:gd name="connsiteX61" fmla="*/ 526257 w 1485605"/>
              <a:gd name="connsiteY61" fmla="*/ 1133475 h 1712164"/>
              <a:gd name="connsiteX62" fmla="*/ 545307 w 1485605"/>
              <a:gd name="connsiteY62" fmla="*/ 1128712 h 1712164"/>
              <a:gd name="connsiteX63" fmla="*/ 542925 w 1485605"/>
              <a:gd name="connsiteY63" fmla="*/ 1154906 h 1712164"/>
              <a:gd name="connsiteX64" fmla="*/ 557213 w 1485605"/>
              <a:gd name="connsiteY64" fmla="*/ 1152525 h 1712164"/>
              <a:gd name="connsiteX65" fmla="*/ 552450 w 1485605"/>
              <a:gd name="connsiteY65" fmla="*/ 1169193 h 1712164"/>
              <a:gd name="connsiteX66" fmla="*/ 581025 w 1485605"/>
              <a:gd name="connsiteY66" fmla="*/ 1164431 h 1712164"/>
              <a:gd name="connsiteX67" fmla="*/ 578644 w 1485605"/>
              <a:gd name="connsiteY67" fmla="*/ 1183481 h 1712164"/>
              <a:gd name="connsiteX68" fmla="*/ 595313 w 1485605"/>
              <a:gd name="connsiteY68" fmla="*/ 1181100 h 1712164"/>
              <a:gd name="connsiteX69" fmla="*/ 592932 w 1485605"/>
              <a:gd name="connsiteY69" fmla="*/ 1195387 h 1712164"/>
              <a:gd name="connsiteX70" fmla="*/ 635794 w 1485605"/>
              <a:gd name="connsiteY70" fmla="*/ 1195387 h 1712164"/>
              <a:gd name="connsiteX71" fmla="*/ 631032 w 1485605"/>
              <a:gd name="connsiteY71" fmla="*/ 1214437 h 1712164"/>
              <a:gd name="connsiteX72" fmla="*/ 669132 w 1485605"/>
              <a:gd name="connsiteY72" fmla="*/ 1212056 h 1712164"/>
              <a:gd name="connsiteX73" fmla="*/ 666750 w 1485605"/>
              <a:gd name="connsiteY73" fmla="*/ 1252537 h 1712164"/>
              <a:gd name="connsiteX74" fmla="*/ 695325 w 1485605"/>
              <a:gd name="connsiteY74" fmla="*/ 1257300 h 1712164"/>
              <a:gd name="connsiteX75" fmla="*/ 695325 w 1485605"/>
              <a:gd name="connsiteY75" fmla="*/ 1271587 h 1712164"/>
              <a:gd name="connsiteX76" fmla="*/ 716757 w 1485605"/>
              <a:gd name="connsiteY76" fmla="*/ 1269206 h 1712164"/>
              <a:gd name="connsiteX77" fmla="*/ 716757 w 1485605"/>
              <a:gd name="connsiteY77" fmla="*/ 1285875 h 1712164"/>
              <a:gd name="connsiteX78" fmla="*/ 742950 w 1485605"/>
              <a:gd name="connsiteY78" fmla="*/ 1283493 h 1712164"/>
              <a:gd name="connsiteX79" fmla="*/ 740569 w 1485605"/>
              <a:gd name="connsiteY79" fmla="*/ 1304925 h 1712164"/>
              <a:gd name="connsiteX80" fmla="*/ 773907 w 1485605"/>
              <a:gd name="connsiteY80" fmla="*/ 1300162 h 1712164"/>
              <a:gd name="connsiteX81" fmla="*/ 766763 w 1485605"/>
              <a:gd name="connsiteY81" fmla="*/ 1333500 h 1712164"/>
              <a:gd name="connsiteX82" fmla="*/ 826294 w 1485605"/>
              <a:gd name="connsiteY82" fmla="*/ 1326356 h 1712164"/>
              <a:gd name="connsiteX83" fmla="*/ 831057 w 1485605"/>
              <a:gd name="connsiteY83" fmla="*/ 1357312 h 1712164"/>
              <a:gd name="connsiteX84" fmla="*/ 862013 w 1485605"/>
              <a:gd name="connsiteY84" fmla="*/ 1357312 h 1712164"/>
              <a:gd name="connsiteX85" fmla="*/ 862013 w 1485605"/>
              <a:gd name="connsiteY85" fmla="*/ 1357312 h 1712164"/>
              <a:gd name="connsiteX86" fmla="*/ 873919 w 1485605"/>
              <a:gd name="connsiteY86" fmla="*/ 1376362 h 1712164"/>
              <a:gd name="connsiteX87" fmla="*/ 871538 w 1485605"/>
              <a:gd name="connsiteY87" fmla="*/ 1390650 h 1712164"/>
              <a:gd name="connsiteX88" fmla="*/ 907257 w 1485605"/>
              <a:gd name="connsiteY88" fmla="*/ 1385887 h 1712164"/>
              <a:gd name="connsiteX89" fmla="*/ 909638 w 1485605"/>
              <a:gd name="connsiteY89" fmla="*/ 1402556 h 1712164"/>
              <a:gd name="connsiteX90" fmla="*/ 954882 w 1485605"/>
              <a:gd name="connsiteY90" fmla="*/ 1404937 h 1712164"/>
              <a:gd name="connsiteX91" fmla="*/ 952500 w 1485605"/>
              <a:gd name="connsiteY91" fmla="*/ 1419225 h 1712164"/>
              <a:gd name="connsiteX92" fmla="*/ 1012032 w 1485605"/>
              <a:gd name="connsiteY92" fmla="*/ 1419225 h 1712164"/>
              <a:gd name="connsiteX93" fmla="*/ 1019175 w 1485605"/>
              <a:gd name="connsiteY93" fmla="*/ 1426368 h 1712164"/>
              <a:gd name="connsiteX94" fmla="*/ 1050132 w 1485605"/>
              <a:gd name="connsiteY94" fmla="*/ 1426368 h 1712164"/>
              <a:gd name="connsiteX95" fmla="*/ 1050132 w 1485605"/>
              <a:gd name="connsiteY95" fmla="*/ 1464468 h 1712164"/>
              <a:gd name="connsiteX96" fmla="*/ 1095375 w 1485605"/>
              <a:gd name="connsiteY96" fmla="*/ 1471612 h 1712164"/>
              <a:gd name="connsiteX97" fmla="*/ 1090613 w 1485605"/>
              <a:gd name="connsiteY97" fmla="*/ 1481137 h 1712164"/>
              <a:gd name="connsiteX98" fmla="*/ 1109663 w 1485605"/>
              <a:gd name="connsiteY98" fmla="*/ 1483518 h 1712164"/>
              <a:gd name="connsiteX99" fmla="*/ 1107282 w 1485605"/>
              <a:gd name="connsiteY99" fmla="*/ 1504950 h 1712164"/>
              <a:gd name="connsiteX100" fmla="*/ 1152525 w 1485605"/>
              <a:gd name="connsiteY100" fmla="*/ 1495425 h 1712164"/>
              <a:gd name="connsiteX101" fmla="*/ 1152525 w 1485605"/>
              <a:gd name="connsiteY101" fmla="*/ 1514475 h 1712164"/>
              <a:gd name="connsiteX102" fmla="*/ 1166813 w 1485605"/>
              <a:gd name="connsiteY102" fmla="*/ 1514475 h 1712164"/>
              <a:gd name="connsiteX103" fmla="*/ 1165323 w 1485605"/>
              <a:gd name="connsiteY103" fmla="*/ 1546590 h 1712164"/>
              <a:gd name="connsiteX104" fmla="*/ 1182437 w 1485605"/>
              <a:gd name="connsiteY104" fmla="*/ 1544144 h 1712164"/>
              <a:gd name="connsiteX105" fmla="*/ 1184882 w 1485605"/>
              <a:gd name="connsiteY105" fmla="*/ 1571038 h 1712164"/>
              <a:gd name="connsiteX106" fmla="*/ 1199551 w 1485605"/>
              <a:gd name="connsiteY106" fmla="*/ 1571038 h 1712164"/>
              <a:gd name="connsiteX107" fmla="*/ 1201996 w 1485605"/>
              <a:gd name="connsiteY107" fmla="*/ 1595487 h 1712164"/>
              <a:gd name="connsiteX108" fmla="*/ 1231335 w 1485605"/>
              <a:gd name="connsiteY108" fmla="*/ 1597932 h 1712164"/>
              <a:gd name="connsiteX109" fmla="*/ 1233780 w 1485605"/>
              <a:gd name="connsiteY109" fmla="*/ 1639494 h 1712164"/>
              <a:gd name="connsiteX110" fmla="*/ 1255783 w 1485605"/>
              <a:gd name="connsiteY110" fmla="*/ 1644384 h 1712164"/>
              <a:gd name="connsiteX111" fmla="*/ 1255783 w 1485605"/>
              <a:gd name="connsiteY111" fmla="*/ 1661499 h 1712164"/>
              <a:gd name="connsiteX112" fmla="*/ 1351135 w 1485605"/>
              <a:gd name="connsiteY112" fmla="*/ 1661499 h 1712164"/>
              <a:gd name="connsiteX113" fmla="*/ 1404923 w 1485605"/>
              <a:gd name="connsiteY113" fmla="*/ 1707952 h 1712164"/>
              <a:gd name="connsiteX114" fmla="*/ 1485605 w 1485605"/>
              <a:gd name="connsiteY114" fmla="*/ 1710396 h 1712164"/>
              <a:gd name="connsiteX115" fmla="*/ 1485605 w 1485605"/>
              <a:gd name="connsiteY115" fmla="*/ 1710396 h 1712164"/>
              <a:gd name="connsiteX0" fmla="*/ 0 w 1488050"/>
              <a:gd name="connsiteY0" fmla="*/ 0 h 1769074"/>
              <a:gd name="connsiteX1" fmla="*/ 4763 w 1488050"/>
              <a:gd name="connsiteY1" fmla="*/ 52387 h 1769074"/>
              <a:gd name="connsiteX2" fmla="*/ 16669 w 1488050"/>
              <a:gd name="connsiteY2" fmla="*/ 47625 h 1769074"/>
              <a:gd name="connsiteX3" fmla="*/ 16669 w 1488050"/>
              <a:gd name="connsiteY3" fmla="*/ 85725 h 1769074"/>
              <a:gd name="connsiteX4" fmla="*/ 30957 w 1488050"/>
              <a:gd name="connsiteY4" fmla="*/ 83343 h 1769074"/>
              <a:gd name="connsiteX5" fmla="*/ 28575 w 1488050"/>
              <a:gd name="connsiteY5" fmla="*/ 116681 h 1769074"/>
              <a:gd name="connsiteX6" fmla="*/ 54769 w 1488050"/>
              <a:gd name="connsiteY6" fmla="*/ 111918 h 1769074"/>
              <a:gd name="connsiteX7" fmla="*/ 54769 w 1488050"/>
              <a:gd name="connsiteY7" fmla="*/ 159543 h 1769074"/>
              <a:gd name="connsiteX8" fmla="*/ 54769 w 1488050"/>
              <a:gd name="connsiteY8" fmla="*/ 159543 h 1769074"/>
              <a:gd name="connsiteX9" fmla="*/ 54769 w 1488050"/>
              <a:gd name="connsiteY9" fmla="*/ 159543 h 1769074"/>
              <a:gd name="connsiteX10" fmla="*/ 69057 w 1488050"/>
              <a:gd name="connsiteY10" fmla="*/ 190500 h 1769074"/>
              <a:gd name="connsiteX11" fmla="*/ 78582 w 1488050"/>
              <a:gd name="connsiteY11" fmla="*/ 190500 h 1769074"/>
              <a:gd name="connsiteX12" fmla="*/ 76200 w 1488050"/>
              <a:gd name="connsiteY12" fmla="*/ 216693 h 1769074"/>
              <a:gd name="connsiteX13" fmla="*/ 107157 w 1488050"/>
              <a:gd name="connsiteY13" fmla="*/ 216693 h 1769074"/>
              <a:gd name="connsiteX14" fmla="*/ 104775 w 1488050"/>
              <a:gd name="connsiteY14" fmla="*/ 302418 h 1769074"/>
              <a:gd name="connsiteX15" fmla="*/ 128588 w 1488050"/>
              <a:gd name="connsiteY15" fmla="*/ 307181 h 1769074"/>
              <a:gd name="connsiteX16" fmla="*/ 126207 w 1488050"/>
              <a:gd name="connsiteY16" fmla="*/ 345281 h 1769074"/>
              <a:gd name="connsiteX17" fmla="*/ 152400 w 1488050"/>
              <a:gd name="connsiteY17" fmla="*/ 395287 h 1769074"/>
              <a:gd name="connsiteX18" fmla="*/ 157163 w 1488050"/>
              <a:gd name="connsiteY18" fmla="*/ 426243 h 1769074"/>
              <a:gd name="connsiteX19" fmla="*/ 192882 w 1488050"/>
              <a:gd name="connsiteY19" fmla="*/ 435768 h 1769074"/>
              <a:gd name="connsiteX20" fmla="*/ 209550 w 1488050"/>
              <a:gd name="connsiteY20" fmla="*/ 495300 h 1769074"/>
              <a:gd name="connsiteX21" fmla="*/ 226219 w 1488050"/>
              <a:gd name="connsiteY21" fmla="*/ 509587 h 1769074"/>
              <a:gd name="connsiteX22" fmla="*/ 221457 w 1488050"/>
              <a:gd name="connsiteY22" fmla="*/ 554831 h 1769074"/>
              <a:gd name="connsiteX23" fmla="*/ 228600 w 1488050"/>
              <a:gd name="connsiteY23" fmla="*/ 554831 h 1769074"/>
              <a:gd name="connsiteX24" fmla="*/ 230982 w 1488050"/>
              <a:gd name="connsiteY24" fmla="*/ 595312 h 1769074"/>
              <a:gd name="connsiteX25" fmla="*/ 242888 w 1488050"/>
              <a:gd name="connsiteY25" fmla="*/ 595312 h 1769074"/>
              <a:gd name="connsiteX26" fmla="*/ 240507 w 1488050"/>
              <a:gd name="connsiteY26" fmla="*/ 642937 h 1769074"/>
              <a:gd name="connsiteX27" fmla="*/ 266700 w 1488050"/>
              <a:gd name="connsiteY27" fmla="*/ 642937 h 1769074"/>
              <a:gd name="connsiteX28" fmla="*/ 266700 w 1488050"/>
              <a:gd name="connsiteY28" fmla="*/ 657225 h 1769074"/>
              <a:gd name="connsiteX29" fmla="*/ 269082 w 1488050"/>
              <a:gd name="connsiteY29" fmla="*/ 681037 h 1769074"/>
              <a:gd name="connsiteX30" fmla="*/ 278607 w 1488050"/>
              <a:gd name="connsiteY30" fmla="*/ 681037 h 1769074"/>
              <a:gd name="connsiteX31" fmla="*/ 273844 w 1488050"/>
              <a:gd name="connsiteY31" fmla="*/ 714375 h 1769074"/>
              <a:gd name="connsiteX32" fmla="*/ 297657 w 1488050"/>
              <a:gd name="connsiteY32" fmla="*/ 711993 h 1769074"/>
              <a:gd name="connsiteX33" fmla="*/ 300038 w 1488050"/>
              <a:gd name="connsiteY33" fmla="*/ 728662 h 1769074"/>
              <a:gd name="connsiteX34" fmla="*/ 319088 w 1488050"/>
              <a:gd name="connsiteY34" fmla="*/ 726281 h 1769074"/>
              <a:gd name="connsiteX35" fmla="*/ 319088 w 1488050"/>
              <a:gd name="connsiteY35" fmla="*/ 759618 h 1769074"/>
              <a:gd name="connsiteX36" fmla="*/ 330994 w 1488050"/>
              <a:gd name="connsiteY36" fmla="*/ 757237 h 1769074"/>
              <a:gd name="connsiteX37" fmla="*/ 333375 w 1488050"/>
              <a:gd name="connsiteY37" fmla="*/ 807243 h 1769074"/>
              <a:gd name="connsiteX38" fmla="*/ 333375 w 1488050"/>
              <a:gd name="connsiteY38" fmla="*/ 807243 h 1769074"/>
              <a:gd name="connsiteX39" fmla="*/ 347663 w 1488050"/>
              <a:gd name="connsiteY39" fmla="*/ 823912 h 1769074"/>
              <a:gd name="connsiteX40" fmla="*/ 364332 w 1488050"/>
              <a:gd name="connsiteY40" fmla="*/ 816768 h 1769074"/>
              <a:gd name="connsiteX41" fmla="*/ 364332 w 1488050"/>
              <a:gd name="connsiteY41" fmla="*/ 840581 h 1769074"/>
              <a:gd name="connsiteX42" fmla="*/ 371475 w 1488050"/>
              <a:gd name="connsiteY42" fmla="*/ 845343 h 1769074"/>
              <a:gd name="connsiteX43" fmla="*/ 366713 w 1488050"/>
              <a:gd name="connsiteY43" fmla="*/ 864393 h 1769074"/>
              <a:gd name="connsiteX44" fmla="*/ 385763 w 1488050"/>
              <a:gd name="connsiteY44" fmla="*/ 859631 h 1769074"/>
              <a:gd name="connsiteX45" fmla="*/ 383382 w 1488050"/>
              <a:gd name="connsiteY45" fmla="*/ 883443 h 1769074"/>
              <a:gd name="connsiteX46" fmla="*/ 407194 w 1488050"/>
              <a:gd name="connsiteY46" fmla="*/ 881062 h 1769074"/>
              <a:gd name="connsiteX47" fmla="*/ 402432 w 1488050"/>
              <a:gd name="connsiteY47" fmla="*/ 919162 h 1769074"/>
              <a:gd name="connsiteX48" fmla="*/ 423863 w 1488050"/>
              <a:gd name="connsiteY48" fmla="*/ 973931 h 1769074"/>
              <a:gd name="connsiteX49" fmla="*/ 435769 w 1488050"/>
              <a:gd name="connsiteY49" fmla="*/ 973931 h 1769074"/>
              <a:gd name="connsiteX50" fmla="*/ 428625 w 1488050"/>
              <a:gd name="connsiteY50" fmla="*/ 1000125 h 1769074"/>
              <a:gd name="connsiteX51" fmla="*/ 442913 w 1488050"/>
              <a:gd name="connsiteY51" fmla="*/ 997743 h 1769074"/>
              <a:gd name="connsiteX52" fmla="*/ 433388 w 1488050"/>
              <a:gd name="connsiteY52" fmla="*/ 1021556 h 1769074"/>
              <a:gd name="connsiteX53" fmla="*/ 452438 w 1488050"/>
              <a:gd name="connsiteY53" fmla="*/ 1019175 h 1769074"/>
              <a:gd name="connsiteX54" fmla="*/ 447675 w 1488050"/>
              <a:gd name="connsiteY54" fmla="*/ 1042987 h 1769074"/>
              <a:gd name="connsiteX55" fmla="*/ 464344 w 1488050"/>
              <a:gd name="connsiteY55" fmla="*/ 1038225 h 1769074"/>
              <a:gd name="connsiteX56" fmla="*/ 476250 w 1488050"/>
              <a:gd name="connsiteY56" fmla="*/ 1064418 h 1769074"/>
              <a:gd name="connsiteX57" fmla="*/ 490538 w 1488050"/>
              <a:gd name="connsiteY57" fmla="*/ 1064418 h 1769074"/>
              <a:gd name="connsiteX58" fmla="*/ 514350 w 1488050"/>
              <a:gd name="connsiteY58" fmla="*/ 1104900 h 1769074"/>
              <a:gd name="connsiteX59" fmla="*/ 511969 w 1488050"/>
              <a:gd name="connsiteY59" fmla="*/ 1119187 h 1769074"/>
              <a:gd name="connsiteX60" fmla="*/ 531019 w 1488050"/>
              <a:gd name="connsiteY60" fmla="*/ 1119187 h 1769074"/>
              <a:gd name="connsiteX61" fmla="*/ 526257 w 1488050"/>
              <a:gd name="connsiteY61" fmla="*/ 1133475 h 1769074"/>
              <a:gd name="connsiteX62" fmla="*/ 545307 w 1488050"/>
              <a:gd name="connsiteY62" fmla="*/ 1128712 h 1769074"/>
              <a:gd name="connsiteX63" fmla="*/ 542925 w 1488050"/>
              <a:gd name="connsiteY63" fmla="*/ 1154906 h 1769074"/>
              <a:gd name="connsiteX64" fmla="*/ 557213 w 1488050"/>
              <a:gd name="connsiteY64" fmla="*/ 1152525 h 1769074"/>
              <a:gd name="connsiteX65" fmla="*/ 552450 w 1488050"/>
              <a:gd name="connsiteY65" fmla="*/ 1169193 h 1769074"/>
              <a:gd name="connsiteX66" fmla="*/ 581025 w 1488050"/>
              <a:gd name="connsiteY66" fmla="*/ 1164431 h 1769074"/>
              <a:gd name="connsiteX67" fmla="*/ 578644 w 1488050"/>
              <a:gd name="connsiteY67" fmla="*/ 1183481 h 1769074"/>
              <a:gd name="connsiteX68" fmla="*/ 595313 w 1488050"/>
              <a:gd name="connsiteY68" fmla="*/ 1181100 h 1769074"/>
              <a:gd name="connsiteX69" fmla="*/ 592932 w 1488050"/>
              <a:gd name="connsiteY69" fmla="*/ 1195387 h 1769074"/>
              <a:gd name="connsiteX70" fmla="*/ 635794 w 1488050"/>
              <a:gd name="connsiteY70" fmla="*/ 1195387 h 1769074"/>
              <a:gd name="connsiteX71" fmla="*/ 631032 w 1488050"/>
              <a:gd name="connsiteY71" fmla="*/ 1214437 h 1769074"/>
              <a:gd name="connsiteX72" fmla="*/ 669132 w 1488050"/>
              <a:gd name="connsiteY72" fmla="*/ 1212056 h 1769074"/>
              <a:gd name="connsiteX73" fmla="*/ 666750 w 1488050"/>
              <a:gd name="connsiteY73" fmla="*/ 1252537 h 1769074"/>
              <a:gd name="connsiteX74" fmla="*/ 695325 w 1488050"/>
              <a:gd name="connsiteY74" fmla="*/ 1257300 h 1769074"/>
              <a:gd name="connsiteX75" fmla="*/ 695325 w 1488050"/>
              <a:gd name="connsiteY75" fmla="*/ 1271587 h 1769074"/>
              <a:gd name="connsiteX76" fmla="*/ 716757 w 1488050"/>
              <a:gd name="connsiteY76" fmla="*/ 1269206 h 1769074"/>
              <a:gd name="connsiteX77" fmla="*/ 716757 w 1488050"/>
              <a:gd name="connsiteY77" fmla="*/ 1285875 h 1769074"/>
              <a:gd name="connsiteX78" fmla="*/ 742950 w 1488050"/>
              <a:gd name="connsiteY78" fmla="*/ 1283493 h 1769074"/>
              <a:gd name="connsiteX79" fmla="*/ 740569 w 1488050"/>
              <a:gd name="connsiteY79" fmla="*/ 1304925 h 1769074"/>
              <a:gd name="connsiteX80" fmla="*/ 773907 w 1488050"/>
              <a:gd name="connsiteY80" fmla="*/ 1300162 h 1769074"/>
              <a:gd name="connsiteX81" fmla="*/ 766763 w 1488050"/>
              <a:gd name="connsiteY81" fmla="*/ 1333500 h 1769074"/>
              <a:gd name="connsiteX82" fmla="*/ 826294 w 1488050"/>
              <a:gd name="connsiteY82" fmla="*/ 1326356 h 1769074"/>
              <a:gd name="connsiteX83" fmla="*/ 831057 w 1488050"/>
              <a:gd name="connsiteY83" fmla="*/ 1357312 h 1769074"/>
              <a:gd name="connsiteX84" fmla="*/ 862013 w 1488050"/>
              <a:gd name="connsiteY84" fmla="*/ 1357312 h 1769074"/>
              <a:gd name="connsiteX85" fmla="*/ 862013 w 1488050"/>
              <a:gd name="connsiteY85" fmla="*/ 1357312 h 1769074"/>
              <a:gd name="connsiteX86" fmla="*/ 873919 w 1488050"/>
              <a:gd name="connsiteY86" fmla="*/ 1376362 h 1769074"/>
              <a:gd name="connsiteX87" fmla="*/ 871538 w 1488050"/>
              <a:gd name="connsiteY87" fmla="*/ 1390650 h 1769074"/>
              <a:gd name="connsiteX88" fmla="*/ 907257 w 1488050"/>
              <a:gd name="connsiteY88" fmla="*/ 1385887 h 1769074"/>
              <a:gd name="connsiteX89" fmla="*/ 909638 w 1488050"/>
              <a:gd name="connsiteY89" fmla="*/ 1402556 h 1769074"/>
              <a:gd name="connsiteX90" fmla="*/ 954882 w 1488050"/>
              <a:gd name="connsiteY90" fmla="*/ 1404937 h 1769074"/>
              <a:gd name="connsiteX91" fmla="*/ 952500 w 1488050"/>
              <a:gd name="connsiteY91" fmla="*/ 1419225 h 1769074"/>
              <a:gd name="connsiteX92" fmla="*/ 1012032 w 1488050"/>
              <a:gd name="connsiteY92" fmla="*/ 1419225 h 1769074"/>
              <a:gd name="connsiteX93" fmla="*/ 1019175 w 1488050"/>
              <a:gd name="connsiteY93" fmla="*/ 1426368 h 1769074"/>
              <a:gd name="connsiteX94" fmla="*/ 1050132 w 1488050"/>
              <a:gd name="connsiteY94" fmla="*/ 1426368 h 1769074"/>
              <a:gd name="connsiteX95" fmla="*/ 1050132 w 1488050"/>
              <a:gd name="connsiteY95" fmla="*/ 1464468 h 1769074"/>
              <a:gd name="connsiteX96" fmla="*/ 1095375 w 1488050"/>
              <a:gd name="connsiteY96" fmla="*/ 1471612 h 1769074"/>
              <a:gd name="connsiteX97" fmla="*/ 1090613 w 1488050"/>
              <a:gd name="connsiteY97" fmla="*/ 1481137 h 1769074"/>
              <a:gd name="connsiteX98" fmla="*/ 1109663 w 1488050"/>
              <a:gd name="connsiteY98" fmla="*/ 1483518 h 1769074"/>
              <a:gd name="connsiteX99" fmla="*/ 1107282 w 1488050"/>
              <a:gd name="connsiteY99" fmla="*/ 1504950 h 1769074"/>
              <a:gd name="connsiteX100" fmla="*/ 1152525 w 1488050"/>
              <a:gd name="connsiteY100" fmla="*/ 1495425 h 1769074"/>
              <a:gd name="connsiteX101" fmla="*/ 1152525 w 1488050"/>
              <a:gd name="connsiteY101" fmla="*/ 1514475 h 1769074"/>
              <a:gd name="connsiteX102" fmla="*/ 1166813 w 1488050"/>
              <a:gd name="connsiteY102" fmla="*/ 1514475 h 1769074"/>
              <a:gd name="connsiteX103" fmla="*/ 1165323 w 1488050"/>
              <a:gd name="connsiteY103" fmla="*/ 1546590 h 1769074"/>
              <a:gd name="connsiteX104" fmla="*/ 1182437 w 1488050"/>
              <a:gd name="connsiteY104" fmla="*/ 1544144 h 1769074"/>
              <a:gd name="connsiteX105" fmla="*/ 1184882 w 1488050"/>
              <a:gd name="connsiteY105" fmla="*/ 1571038 h 1769074"/>
              <a:gd name="connsiteX106" fmla="*/ 1199551 w 1488050"/>
              <a:gd name="connsiteY106" fmla="*/ 1571038 h 1769074"/>
              <a:gd name="connsiteX107" fmla="*/ 1201996 w 1488050"/>
              <a:gd name="connsiteY107" fmla="*/ 1595487 h 1769074"/>
              <a:gd name="connsiteX108" fmla="*/ 1231335 w 1488050"/>
              <a:gd name="connsiteY108" fmla="*/ 1597932 h 1769074"/>
              <a:gd name="connsiteX109" fmla="*/ 1233780 w 1488050"/>
              <a:gd name="connsiteY109" fmla="*/ 1639494 h 1769074"/>
              <a:gd name="connsiteX110" fmla="*/ 1255783 w 1488050"/>
              <a:gd name="connsiteY110" fmla="*/ 1644384 h 1769074"/>
              <a:gd name="connsiteX111" fmla="*/ 1255783 w 1488050"/>
              <a:gd name="connsiteY111" fmla="*/ 1661499 h 1769074"/>
              <a:gd name="connsiteX112" fmla="*/ 1351135 w 1488050"/>
              <a:gd name="connsiteY112" fmla="*/ 1661499 h 1769074"/>
              <a:gd name="connsiteX113" fmla="*/ 1404923 w 1488050"/>
              <a:gd name="connsiteY113" fmla="*/ 1707952 h 1769074"/>
              <a:gd name="connsiteX114" fmla="*/ 1485605 w 1488050"/>
              <a:gd name="connsiteY114" fmla="*/ 1710396 h 1769074"/>
              <a:gd name="connsiteX115" fmla="*/ 1488050 w 1488050"/>
              <a:gd name="connsiteY115" fmla="*/ 1769074 h 1769074"/>
              <a:gd name="connsiteX0" fmla="*/ 0 w 1490494"/>
              <a:gd name="connsiteY0" fmla="*/ 0 h 1774193"/>
              <a:gd name="connsiteX1" fmla="*/ 4763 w 1490494"/>
              <a:gd name="connsiteY1" fmla="*/ 52387 h 1774193"/>
              <a:gd name="connsiteX2" fmla="*/ 16669 w 1490494"/>
              <a:gd name="connsiteY2" fmla="*/ 47625 h 1774193"/>
              <a:gd name="connsiteX3" fmla="*/ 16669 w 1490494"/>
              <a:gd name="connsiteY3" fmla="*/ 85725 h 1774193"/>
              <a:gd name="connsiteX4" fmla="*/ 30957 w 1490494"/>
              <a:gd name="connsiteY4" fmla="*/ 83343 h 1774193"/>
              <a:gd name="connsiteX5" fmla="*/ 28575 w 1490494"/>
              <a:gd name="connsiteY5" fmla="*/ 116681 h 1774193"/>
              <a:gd name="connsiteX6" fmla="*/ 54769 w 1490494"/>
              <a:gd name="connsiteY6" fmla="*/ 111918 h 1774193"/>
              <a:gd name="connsiteX7" fmla="*/ 54769 w 1490494"/>
              <a:gd name="connsiteY7" fmla="*/ 159543 h 1774193"/>
              <a:gd name="connsiteX8" fmla="*/ 54769 w 1490494"/>
              <a:gd name="connsiteY8" fmla="*/ 159543 h 1774193"/>
              <a:gd name="connsiteX9" fmla="*/ 54769 w 1490494"/>
              <a:gd name="connsiteY9" fmla="*/ 159543 h 1774193"/>
              <a:gd name="connsiteX10" fmla="*/ 69057 w 1490494"/>
              <a:gd name="connsiteY10" fmla="*/ 190500 h 1774193"/>
              <a:gd name="connsiteX11" fmla="*/ 78582 w 1490494"/>
              <a:gd name="connsiteY11" fmla="*/ 190500 h 1774193"/>
              <a:gd name="connsiteX12" fmla="*/ 76200 w 1490494"/>
              <a:gd name="connsiteY12" fmla="*/ 216693 h 1774193"/>
              <a:gd name="connsiteX13" fmla="*/ 107157 w 1490494"/>
              <a:gd name="connsiteY13" fmla="*/ 216693 h 1774193"/>
              <a:gd name="connsiteX14" fmla="*/ 104775 w 1490494"/>
              <a:gd name="connsiteY14" fmla="*/ 302418 h 1774193"/>
              <a:gd name="connsiteX15" fmla="*/ 128588 w 1490494"/>
              <a:gd name="connsiteY15" fmla="*/ 307181 h 1774193"/>
              <a:gd name="connsiteX16" fmla="*/ 126207 w 1490494"/>
              <a:gd name="connsiteY16" fmla="*/ 345281 h 1774193"/>
              <a:gd name="connsiteX17" fmla="*/ 152400 w 1490494"/>
              <a:gd name="connsiteY17" fmla="*/ 395287 h 1774193"/>
              <a:gd name="connsiteX18" fmla="*/ 157163 w 1490494"/>
              <a:gd name="connsiteY18" fmla="*/ 426243 h 1774193"/>
              <a:gd name="connsiteX19" fmla="*/ 192882 w 1490494"/>
              <a:gd name="connsiteY19" fmla="*/ 435768 h 1774193"/>
              <a:gd name="connsiteX20" fmla="*/ 209550 w 1490494"/>
              <a:gd name="connsiteY20" fmla="*/ 495300 h 1774193"/>
              <a:gd name="connsiteX21" fmla="*/ 226219 w 1490494"/>
              <a:gd name="connsiteY21" fmla="*/ 509587 h 1774193"/>
              <a:gd name="connsiteX22" fmla="*/ 221457 w 1490494"/>
              <a:gd name="connsiteY22" fmla="*/ 554831 h 1774193"/>
              <a:gd name="connsiteX23" fmla="*/ 228600 w 1490494"/>
              <a:gd name="connsiteY23" fmla="*/ 554831 h 1774193"/>
              <a:gd name="connsiteX24" fmla="*/ 230982 w 1490494"/>
              <a:gd name="connsiteY24" fmla="*/ 595312 h 1774193"/>
              <a:gd name="connsiteX25" fmla="*/ 242888 w 1490494"/>
              <a:gd name="connsiteY25" fmla="*/ 595312 h 1774193"/>
              <a:gd name="connsiteX26" fmla="*/ 240507 w 1490494"/>
              <a:gd name="connsiteY26" fmla="*/ 642937 h 1774193"/>
              <a:gd name="connsiteX27" fmla="*/ 266700 w 1490494"/>
              <a:gd name="connsiteY27" fmla="*/ 642937 h 1774193"/>
              <a:gd name="connsiteX28" fmla="*/ 266700 w 1490494"/>
              <a:gd name="connsiteY28" fmla="*/ 657225 h 1774193"/>
              <a:gd name="connsiteX29" fmla="*/ 269082 w 1490494"/>
              <a:gd name="connsiteY29" fmla="*/ 681037 h 1774193"/>
              <a:gd name="connsiteX30" fmla="*/ 278607 w 1490494"/>
              <a:gd name="connsiteY30" fmla="*/ 681037 h 1774193"/>
              <a:gd name="connsiteX31" fmla="*/ 273844 w 1490494"/>
              <a:gd name="connsiteY31" fmla="*/ 714375 h 1774193"/>
              <a:gd name="connsiteX32" fmla="*/ 297657 w 1490494"/>
              <a:gd name="connsiteY32" fmla="*/ 711993 h 1774193"/>
              <a:gd name="connsiteX33" fmla="*/ 300038 w 1490494"/>
              <a:gd name="connsiteY33" fmla="*/ 728662 h 1774193"/>
              <a:gd name="connsiteX34" fmla="*/ 319088 w 1490494"/>
              <a:gd name="connsiteY34" fmla="*/ 726281 h 1774193"/>
              <a:gd name="connsiteX35" fmla="*/ 319088 w 1490494"/>
              <a:gd name="connsiteY35" fmla="*/ 759618 h 1774193"/>
              <a:gd name="connsiteX36" fmla="*/ 330994 w 1490494"/>
              <a:gd name="connsiteY36" fmla="*/ 757237 h 1774193"/>
              <a:gd name="connsiteX37" fmla="*/ 333375 w 1490494"/>
              <a:gd name="connsiteY37" fmla="*/ 807243 h 1774193"/>
              <a:gd name="connsiteX38" fmla="*/ 333375 w 1490494"/>
              <a:gd name="connsiteY38" fmla="*/ 807243 h 1774193"/>
              <a:gd name="connsiteX39" fmla="*/ 347663 w 1490494"/>
              <a:gd name="connsiteY39" fmla="*/ 823912 h 1774193"/>
              <a:gd name="connsiteX40" fmla="*/ 364332 w 1490494"/>
              <a:gd name="connsiteY40" fmla="*/ 816768 h 1774193"/>
              <a:gd name="connsiteX41" fmla="*/ 364332 w 1490494"/>
              <a:gd name="connsiteY41" fmla="*/ 840581 h 1774193"/>
              <a:gd name="connsiteX42" fmla="*/ 371475 w 1490494"/>
              <a:gd name="connsiteY42" fmla="*/ 845343 h 1774193"/>
              <a:gd name="connsiteX43" fmla="*/ 366713 w 1490494"/>
              <a:gd name="connsiteY43" fmla="*/ 864393 h 1774193"/>
              <a:gd name="connsiteX44" fmla="*/ 385763 w 1490494"/>
              <a:gd name="connsiteY44" fmla="*/ 859631 h 1774193"/>
              <a:gd name="connsiteX45" fmla="*/ 383382 w 1490494"/>
              <a:gd name="connsiteY45" fmla="*/ 883443 h 1774193"/>
              <a:gd name="connsiteX46" fmla="*/ 407194 w 1490494"/>
              <a:gd name="connsiteY46" fmla="*/ 881062 h 1774193"/>
              <a:gd name="connsiteX47" fmla="*/ 402432 w 1490494"/>
              <a:gd name="connsiteY47" fmla="*/ 919162 h 1774193"/>
              <a:gd name="connsiteX48" fmla="*/ 423863 w 1490494"/>
              <a:gd name="connsiteY48" fmla="*/ 973931 h 1774193"/>
              <a:gd name="connsiteX49" fmla="*/ 435769 w 1490494"/>
              <a:gd name="connsiteY49" fmla="*/ 973931 h 1774193"/>
              <a:gd name="connsiteX50" fmla="*/ 428625 w 1490494"/>
              <a:gd name="connsiteY50" fmla="*/ 1000125 h 1774193"/>
              <a:gd name="connsiteX51" fmla="*/ 442913 w 1490494"/>
              <a:gd name="connsiteY51" fmla="*/ 997743 h 1774193"/>
              <a:gd name="connsiteX52" fmla="*/ 433388 w 1490494"/>
              <a:gd name="connsiteY52" fmla="*/ 1021556 h 1774193"/>
              <a:gd name="connsiteX53" fmla="*/ 452438 w 1490494"/>
              <a:gd name="connsiteY53" fmla="*/ 1019175 h 1774193"/>
              <a:gd name="connsiteX54" fmla="*/ 447675 w 1490494"/>
              <a:gd name="connsiteY54" fmla="*/ 1042987 h 1774193"/>
              <a:gd name="connsiteX55" fmla="*/ 464344 w 1490494"/>
              <a:gd name="connsiteY55" fmla="*/ 1038225 h 1774193"/>
              <a:gd name="connsiteX56" fmla="*/ 476250 w 1490494"/>
              <a:gd name="connsiteY56" fmla="*/ 1064418 h 1774193"/>
              <a:gd name="connsiteX57" fmla="*/ 490538 w 1490494"/>
              <a:gd name="connsiteY57" fmla="*/ 1064418 h 1774193"/>
              <a:gd name="connsiteX58" fmla="*/ 514350 w 1490494"/>
              <a:gd name="connsiteY58" fmla="*/ 1104900 h 1774193"/>
              <a:gd name="connsiteX59" fmla="*/ 511969 w 1490494"/>
              <a:gd name="connsiteY59" fmla="*/ 1119187 h 1774193"/>
              <a:gd name="connsiteX60" fmla="*/ 531019 w 1490494"/>
              <a:gd name="connsiteY60" fmla="*/ 1119187 h 1774193"/>
              <a:gd name="connsiteX61" fmla="*/ 526257 w 1490494"/>
              <a:gd name="connsiteY61" fmla="*/ 1133475 h 1774193"/>
              <a:gd name="connsiteX62" fmla="*/ 545307 w 1490494"/>
              <a:gd name="connsiteY62" fmla="*/ 1128712 h 1774193"/>
              <a:gd name="connsiteX63" fmla="*/ 542925 w 1490494"/>
              <a:gd name="connsiteY63" fmla="*/ 1154906 h 1774193"/>
              <a:gd name="connsiteX64" fmla="*/ 557213 w 1490494"/>
              <a:gd name="connsiteY64" fmla="*/ 1152525 h 1774193"/>
              <a:gd name="connsiteX65" fmla="*/ 552450 w 1490494"/>
              <a:gd name="connsiteY65" fmla="*/ 1169193 h 1774193"/>
              <a:gd name="connsiteX66" fmla="*/ 581025 w 1490494"/>
              <a:gd name="connsiteY66" fmla="*/ 1164431 h 1774193"/>
              <a:gd name="connsiteX67" fmla="*/ 578644 w 1490494"/>
              <a:gd name="connsiteY67" fmla="*/ 1183481 h 1774193"/>
              <a:gd name="connsiteX68" fmla="*/ 595313 w 1490494"/>
              <a:gd name="connsiteY68" fmla="*/ 1181100 h 1774193"/>
              <a:gd name="connsiteX69" fmla="*/ 592932 w 1490494"/>
              <a:gd name="connsiteY69" fmla="*/ 1195387 h 1774193"/>
              <a:gd name="connsiteX70" fmla="*/ 635794 w 1490494"/>
              <a:gd name="connsiteY70" fmla="*/ 1195387 h 1774193"/>
              <a:gd name="connsiteX71" fmla="*/ 631032 w 1490494"/>
              <a:gd name="connsiteY71" fmla="*/ 1214437 h 1774193"/>
              <a:gd name="connsiteX72" fmla="*/ 669132 w 1490494"/>
              <a:gd name="connsiteY72" fmla="*/ 1212056 h 1774193"/>
              <a:gd name="connsiteX73" fmla="*/ 666750 w 1490494"/>
              <a:gd name="connsiteY73" fmla="*/ 1252537 h 1774193"/>
              <a:gd name="connsiteX74" fmla="*/ 695325 w 1490494"/>
              <a:gd name="connsiteY74" fmla="*/ 1257300 h 1774193"/>
              <a:gd name="connsiteX75" fmla="*/ 695325 w 1490494"/>
              <a:gd name="connsiteY75" fmla="*/ 1271587 h 1774193"/>
              <a:gd name="connsiteX76" fmla="*/ 716757 w 1490494"/>
              <a:gd name="connsiteY76" fmla="*/ 1269206 h 1774193"/>
              <a:gd name="connsiteX77" fmla="*/ 716757 w 1490494"/>
              <a:gd name="connsiteY77" fmla="*/ 1285875 h 1774193"/>
              <a:gd name="connsiteX78" fmla="*/ 742950 w 1490494"/>
              <a:gd name="connsiteY78" fmla="*/ 1283493 h 1774193"/>
              <a:gd name="connsiteX79" fmla="*/ 740569 w 1490494"/>
              <a:gd name="connsiteY79" fmla="*/ 1304925 h 1774193"/>
              <a:gd name="connsiteX80" fmla="*/ 773907 w 1490494"/>
              <a:gd name="connsiteY80" fmla="*/ 1300162 h 1774193"/>
              <a:gd name="connsiteX81" fmla="*/ 766763 w 1490494"/>
              <a:gd name="connsiteY81" fmla="*/ 1333500 h 1774193"/>
              <a:gd name="connsiteX82" fmla="*/ 826294 w 1490494"/>
              <a:gd name="connsiteY82" fmla="*/ 1326356 h 1774193"/>
              <a:gd name="connsiteX83" fmla="*/ 831057 w 1490494"/>
              <a:gd name="connsiteY83" fmla="*/ 1357312 h 1774193"/>
              <a:gd name="connsiteX84" fmla="*/ 862013 w 1490494"/>
              <a:gd name="connsiteY84" fmla="*/ 1357312 h 1774193"/>
              <a:gd name="connsiteX85" fmla="*/ 862013 w 1490494"/>
              <a:gd name="connsiteY85" fmla="*/ 1357312 h 1774193"/>
              <a:gd name="connsiteX86" fmla="*/ 873919 w 1490494"/>
              <a:gd name="connsiteY86" fmla="*/ 1376362 h 1774193"/>
              <a:gd name="connsiteX87" fmla="*/ 871538 w 1490494"/>
              <a:gd name="connsiteY87" fmla="*/ 1390650 h 1774193"/>
              <a:gd name="connsiteX88" fmla="*/ 907257 w 1490494"/>
              <a:gd name="connsiteY88" fmla="*/ 1385887 h 1774193"/>
              <a:gd name="connsiteX89" fmla="*/ 909638 w 1490494"/>
              <a:gd name="connsiteY89" fmla="*/ 1402556 h 1774193"/>
              <a:gd name="connsiteX90" fmla="*/ 954882 w 1490494"/>
              <a:gd name="connsiteY90" fmla="*/ 1404937 h 1774193"/>
              <a:gd name="connsiteX91" fmla="*/ 952500 w 1490494"/>
              <a:gd name="connsiteY91" fmla="*/ 1419225 h 1774193"/>
              <a:gd name="connsiteX92" fmla="*/ 1012032 w 1490494"/>
              <a:gd name="connsiteY92" fmla="*/ 1419225 h 1774193"/>
              <a:gd name="connsiteX93" fmla="*/ 1019175 w 1490494"/>
              <a:gd name="connsiteY93" fmla="*/ 1426368 h 1774193"/>
              <a:gd name="connsiteX94" fmla="*/ 1050132 w 1490494"/>
              <a:gd name="connsiteY94" fmla="*/ 1426368 h 1774193"/>
              <a:gd name="connsiteX95" fmla="*/ 1050132 w 1490494"/>
              <a:gd name="connsiteY95" fmla="*/ 1464468 h 1774193"/>
              <a:gd name="connsiteX96" fmla="*/ 1095375 w 1490494"/>
              <a:gd name="connsiteY96" fmla="*/ 1471612 h 1774193"/>
              <a:gd name="connsiteX97" fmla="*/ 1090613 w 1490494"/>
              <a:gd name="connsiteY97" fmla="*/ 1481137 h 1774193"/>
              <a:gd name="connsiteX98" fmla="*/ 1109663 w 1490494"/>
              <a:gd name="connsiteY98" fmla="*/ 1483518 h 1774193"/>
              <a:gd name="connsiteX99" fmla="*/ 1107282 w 1490494"/>
              <a:gd name="connsiteY99" fmla="*/ 1504950 h 1774193"/>
              <a:gd name="connsiteX100" fmla="*/ 1152525 w 1490494"/>
              <a:gd name="connsiteY100" fmla="*/ 1495425 h 1774193"/>
              <a:gd name="connsiteX101" fmla="*/ 1152525 w 1490494"/>
              <a:gd name="connsiteY101" fmla="*/ 1514475 h 1774193"/>
              <a:gd name="connsiteX102" fmla="*/ 1166813 w 1490494"/>
              <a:gd name="connsiteY102" fmla="*/ 1514475 h 1774193"/>
              <a:gd name="connsiteX103" fmla="*/ 1165323 w 1490494"/>
              <a:gd name="connsiteY103" fmla="*/ 1546590 h 1774193"/>
              <a:gd name="connsiteX104" fmla="*/ 1182437 w 1490494"/>
              <a:gd name="connsiteY104" fmla="*/ 1544144 h 1774193"/>
              <a:gd name="connsiteX105" fmla="*/ 1184882 w 1490494"/>
              <a:gd name="connsiteY105" fmla="*/ 1571038 h 1774193"/>
              <a:gd name="connsiteX106" fmla="*/ 1199551 w 1490494"/>
              <a:gd name="connsiteY106" fmla="*/ 1571038 h 1774193"/>
              <a:gd name="connsiteX107" fmla="*/ 1201996 w 1490494"/>
              <a:gd name="connsiteY107" fmla="*/ 1595487 h 1774193"/>
              <a:gd name="connsiteX108" fmla="*/ 1231335 w 1490494"/>
              <a:gd name="connsiteY108" fmla="*/ 1597932 h 1774193"/>
              <a:gd name="connsiteX109" fmla="*/ 1233780 w 1490494"/>
              <a:gd name="connsiteY109" fmla="*/ 1639494 h 1774193"/>
              <a:gd name="connsiteX110" fmla="*/ 1255783 w 1490494"/>
              <a:gd name="connsiteY110" fmla="*/ 1644384 h 1774193"/>
              <a:gd name="connsiteX111" fmla="*/ 1255783 w 1490494"/>
              <a:gd name="connsiteY111" fmla="*/ 1661499 h 1774193"/>
              <a:gd name="connsiteX112" fmla="*/ 1351135 w 1490494"/>
              <a:gd name="connsiteY112" fmla="*/ 1661499 h 1774193"/>
              <a:gd name="connsiteX113" fmla="*/ 1404923 w 1490494"/>
              <a:gd name="connsiteY113" fmla="*/ 1707952 h 1774193"/>
              <a:gd name="connsiteX114" fmla="*/ 1485605 w 1490494"/>
              <a:gd name="connsiteY114" fmla="*/ 1710396 h 1774193"/>
              <a:gd name="connsiteX115" fmla="*/ 1488050 w 1490494"/>
              <a:gd name="connsiteY115" fmla="*/ 1769074 h 1774193"/>
              <a:gd name="connsiteX116" fmla="*/ 1490494 w 1490494"/>
              <a:gd name="connsiteY116" fmla="*/ 1771519 h 1774193"/>
              <a:gd name="connsiteX0" fmla="*/ 0 w 1566287"/>
              <a:gd name="connsiteY0" fmla="*/ 0 h 1776551"/>
              <a:gd name="connsiteX1" fmla="*/ 4763 w 1566287"/>
              <a:gd name="connsiteY1" fmla="*/ 52387 h 1776551"/>
              <a:gd name="connsiteX2" fmla="*/ 16669 w 1566287"/>
              <a:gd name="connsiteY2" fmla="*/ 47625 h 1776551"/>
              <a:gd name="connsiteX3" fmla="*/ 16669 w 1566287"/>
              <a:gd name="connsiteY3" fmla="*/ 85725 h 1776551"/>
              <a:gd name="connsiteX4" fmla="*/ 30957 w 1566287"/>
              <a:gd name="connsiteY4" fmla="*/ 83343 h 1776551"/>
              <a:gd name="connsiteX5" fmla="*/ 28575 w 1566287"/>
              <a:gd name="connsiteY5" fmla="*/ 116681 h 1776551"/>
              <a:gd name="connsiteX6" fmla="*/ 54769 w 1566287"/>
              <a:gd name="connsiteY6" fmla="*/ 111918 h 1776551"/>
              <a:gd name="connsiteX7" fmla="*/ 54769 w 1566287"/>
              <a:gd name="connsiteY7" fmla="*/ 159543 h 1776551"/>
              <a:gd name="connsiteX8" fmla="*/ 54769 w 1566287"/>
              <a:gd name="connsiteY8" fmla="*/ 159543 h 1776551"/>
              <a:gd name="connsiteX9" fmla="*/ 54769 w 1566287"/>
              <a:gd name="connsiteY9" fmla="*/ 159543 h 1776551"/>
              <a:gd name="connsiteX10" fmla="*/ 69057 w 1566287"/>
              <a:gd name="connsiteY10" fmla="*/ 190500 h 1776551"/>
              <a:gd name="connsiteX11" fmla="*/ 78582 w 1566287"/>
              <a:gd name="connsiteY11" fmla="*/ 190500 h 1776551"/>
              <a:gd name="connsiteX12" fmla="*/ 76200 w 1566287"/>
              <a:gd name="connsiteY12" fmla="*/ 216693 h 1776551"/>
              <a:gd name="connsiteX13" fmla="*/ 107157 w 1566287"/>
              <a:gd name="connsiteY13" fmla="*/ 216693 h 1776551"/>
              <a:gd name="connsiteX14" fmla="*/ 104775 w 1566287"/>
              <a:gd name="connsiteY14" fmla="*/ 302418 h 1776551"/>
              <a:gd name="connsiteX15" fmla="*/ 128588 w 1566287"/>
              <a:gd name="connsiteY15" fmla="*/ 307181 h 1776551"/>
              <a:gd name="connsiteX16" fmla="*/ 126207 w 1566287"/>
              <a:gd name="connsiteY16" fmla="*/ 345281 h 1776551"/>
              <a:gd name="connsiteX17" fmla="*/ 152400 w 1566287"/>
              <a:gd name="connsiteY17" fmla="*/ 395287 h 1776551"/>
              <a:gd name="connsiteX18" fmla="*/ 157163 w 1566287"/>
              <a:gd name="connsiteY18" fmla="*/ 426243 h 1776551"/>
              <a:gd name="connsiteX19" fmla="*/ 192882 w 1566287"/>
              <a:gd name="connsiteY19" fmla="*/ 435768 h 1776551"/>
              <a:gd name="connsiteX20" fmla="*/ 209550 w 1566287"/>
              <a:gd name="connsiteY20" fmla="*/ 495300 h 1776551"/>
              <a:gd name="connsiteX21" fmla="*/ 226219 w 1566287"/>
              <a:gd name="connsiteY21" fmla="*/ 509587 h 1776551"/>
              <a:gd name="connsiteX22" fmla="*/ 221457 w 1566287"/>
              <a:gd name="connsiteY22" fmla="*/ 554831 h 1776551"/>
              <a:gd name="connsiteX23" fmla="*/ 228600 w 1566287"/>
              <a:gd name="connsiteY23" fmla="*/ 554831 h 1776551"/>
              <a:gd name="connsiteX24" fmla="*/ 230982 w 1566287"/>
              <a:gd name="connsiteY24" fmla="*/ 595312 h 1776551"/>
              <a:gd name="connsiteX25" fmla="*/ 242888 w 1566287"/>
              <a:gd name="connsiteY25" fmla="*/ 595312 h 1776551"/>
              <a:gd name="connsiteX26" fmla="*/ 240507 w 1566287"/>
              <a:gd name="connsiteY26" fmla="*/ 642937 h 1776551"/>
              <a:gd name="connsiteX27" fmla="*/ 266700 w 1566287"/>
              <a:gd name="connsiteY27" fmla="*/ 642937 h 1776551"/>
              <a:gd name="connsiteX28" fmla="*/ 266700 w 1566287"/>
              <a:gd name="connsiteY28" fmla="*/ 657225 h 1776551"/>
              <a:gd name="connsiteX29" fmla="*/ 269082 w 1566287"/>
              <a:gd name="connsiteY29" fmla="*/ 681037 h 1776551"/>
              <a:gd name="connsiteX30" fmla="*/ 278607 w 1566287"/>
              <a:gd name="connsiteY30" fmla="*/ 681037 h 1776551"/>
              <a:gd name="connsiteX31" fmla="*/ 273844 w 1566287"/>
              <a:gd name="connsiteY31" fmla="*/ 714375 h 1776551"/>
              <a:gd name="connsiteX32" fmla="*/ 297657 w 1566287"/>
              <a:gd name="connsiteY32" fmla="*/ 711993 h 1776551"/>
              <a:gd name="connsiteX33" fmla="*/ 300038 w 1566287"/>
              <a:gd name="connsiteY33" fmla="*/ 728662 h 1776551"/>
              <a:gd name="connsiteX34" fmla="*/ 319088 w 1566287"/>
              <a:gd name="connsiteY34" fmla="*/ 726281 h 1776551"/>
              <a:gd name="connsiteX35" fmla="*/ 319088 w 1566287"/>
              <a:gd name="connsiteY35" fmla="*/ 759618 h 1776551"/>
              <a:gd name="connsiteX36" fmla="*/ 330994 w 1566287"/>
              <a:gd name="connsiteY36" fmla="*/ 757237 h 1776551"/>
              <a:gd name="connsiteX37" fmla="*/ 333375 w 1566287"/>
              <a:gd name="connsiteY37" fmla="*/ 807243 h 1776551"/>
              <a:gd name="connsiteX38" fmla="*/ 333375 w 1566287"/>
              <a:gd name="connsiteY38" fmla="*/ 807243 h 1776551"/>
              <a:gd name="connsiteX39" fmla="*/ 347663 w 1566287"/>
              <a:gd name="connsiteY39" fmla="*/ 823912 h 1776551"/>
              <a:gd name="connsiteX40" fmla="*/ 364332 w 1566287"/>
              <a:gd name="connsiteY40" fmla="*/ 816768 h 1776551"/>
              <a:gd name="connsiteX41" fmla="*/ 364332 w 1566287"/>
              <a:gd name="connsiteY41" fmla="*/ 840581 h 1776551"/>
              <a:gd name="connsiteX42" fmla="*/ 371475 w 1566287"/>
              <a:gd name="connsiteY42" fmla="*/ 845343 h 1776551"/>
              <a:gd name="connsiteX43" fmla="*/ 366713 w 1566287"/>
              <a:gd name="connsiteY43" fmla="*/ 864393 h 1776551"/>
              <a:gd name="connsiteX44" fmla="*/ 385763 w 1566287"/>
              <a:gd name="connsiteY44" fmla="*/ 859631 h 1776551"/>
              <a:gd name="connsiteX45" fmla="*/ 383382 w 1566287"/>
              <a:gd name="connsiteY45" fmla="*/ 883443 h 1776551"/>
              <a:gd name="connsiteX46" fmla="*/ 407194 w 1566287"/>
              <a:gd name="connsiteY46" fmla="*/ 881062 h 1776551"/>
              <a:gd name="connsiteX47" fmla="*/ 402432 w 1566287"/>
              <a:gd name="connsiteY47" fmla="*/ 919162 h 1776551"/>
              <a:gd name="connsiteX48" fmla="*/ 423863 w 1566287"/>
              <a:gd name="connsiteY48" fmla="*/ 973931 h 1776551"/>
              <a:gd name="connsiteX49" fmla="*/ 435769 w 1566287"/>
              <a:gd name="connsiteY49" fmla="*/ 973931 h 1776551"/>
              <a:gd name="connsiteX50" fmla="*/ 428625 w 1566287"/>
              <a:gd name="connsiteY50" fmla="*/ 1000125 h 1776551"/>
              <a:gd name="connsiteX51" fmla="*/ 442913 w 1566287"/>
              <a:gd name="connsiteY51" fmla="*/ 997743 h 1776551"/>
              <a:gd name="connsiteX52" fmla="*/ 433388 w 1566287"/>
              <a:gd name="connsiteY52" fmla="*/ 1021556 h 1776551"/>
              <a:gd name="connsiteX53" fmla="*/ 452438 w 1566287"/>
              <a:gd name="connsiteY53" fmla="*/ 1019175 h 1776551"/>
              <a:gd name="connsiteX54" fmla="*/ 447675 w 1566287"/>
              <a:gd name="connsiteY54" fmla="*/ 1042987 h 1776551"/>
              <a:gd name="connsiteX55" fmla="*/ 464344 w 1566287"/>
              <a:gd name="connsiteY55" fmla="*/ 1038225 h 1776551"/>
              <a:gd name="connsiteX56" fmla="*/ 476250 w 1566287"/>
              <a:gd name="connsiteY56" fmla="*/ 1064418 h 1776551"/>
              <a:gd name="connsiteX57" fmla="*/ 490538 w 1566287"/>
              <a:gd name="connsiteY57" fmla="*/ 1064418 h 1776551"/>
              <a:gd name="connsiteX58" fmla="*/ 514350 w 1566287"/>
              <a:gd name="connsiteY58" fmla="*/ 1104900 h 1776551"/>
              <a:gd name="connsiteX59" fmla="*/ 511969 w 1566287"/>
              <a:gd name="connsiteY59" fmla="*/ 1119187 h 1776551"/>
              <a:gd name="connsiteX60" fmla="*/ 531019 w 1566287"/>
              <a:gd name="connsiteY60" fmla="*/ 1119187 h 1776551"/>
              <a:gd name="connsiteX61" fmla="*/ 526257 w 1566287"/>
              <a:gd name="connsiteY61" fmla="*/ 1133475 h 1776551"/>
              <a:gd name="connsiteX62" fmla="*/ 545307 w 1566287"/>
              <a:gd name="connsiteY62" fmla="*/ 1128712 h 1776551"/>
              <a:gd name="connsiteX63" fmla="*/ 542925 w 1566287"/>
              <a:gd name="connsiteY63" fmla="*/ 1154906 h 1776551"/>
              <a:gd name="connsiteX64" fmla="*/ 557213 w 1566287"/>
              <a:gd name="connsiteY64" fmla="*/ 1152525 h 1776551"/>
              <a:gd name="connsiteX65" fmla="*/ 552450 w 1566287"/>
              <a:gd name="connsiteY65" fmla="*/ 1169193 h 1776551"/>
              <a:gd name="connsiteX66" fmla="*/ 581025 w 1566287"/>
              <a:gd name="connsiteY66" fmla="*/ 1164431 h 1776551"/>
              <a:gd name="connsiteX67" fmla="*/ 578644 w 1566287"/>
              <a:gd name="connsiteY67" fmla="*/ 1183481 h 1776551"/>
              <a:gd name="connsiteX68" fmla="*/ 595313 w 1566287"/>
              <a:gd name="connsiteY68" fmla="*/ 1181100 h 1776551"/>
              <a:gd name="connsiteX69" fmla="*/ 592932 w 1566287"/>
              <a:gd name="connsiteY69" fmla="*/ 1195387 h 1776551"/>
              <a:gd name="connsiteX70" fmla="*/ 635794 w 1566287"/>
              <a:gd name="connsiteY70" fmla="*/ 1195387 h 1776551"/>
              <a:gd name="connsiteX71" fmla="*/ 631032 w 1566287"/>
              <a:gd name="connsiteY71" fmla="*/ 1214437 h 1776551"/>
              <a:gd name="connsiteX72" fmla="*/ 669132 w 1566287"/>
              <a:gd name="connsiteY72" fmla="*/ 1212056 h 1776551"/>
              <a:gd name="connsiteX73" fmla="*/ 666750 w 1566287"/>
              <a:gd name="connsiteY73" fmla="*/ 1252537 h 1776551"/>
              <a:gd name="connsiteX74" fmla="*/ 695325 w 1566287"/>
              <a:gd name="connsiteY74" fmla="*/ 1257300 h 1776551"/>
              <a:gd name="connsiteX75" fmla="*/ 695325 w 1566287"/>
              <a:gd name="connsiteY75" fmla="*/ 1271587 h 1776551"/>
              <a:gd name="connsiteX76" fmla="*/ 716757 w 1566287"/>
              <a:gd name="connsiteY76" fmla="*/ 1269206 h 1776551"/>
              <a:gd name="connsiteX77" fmla="*/ 716757 w 1566287"/>
              <a:gd name="connsiteY77" fmla="*/ 1285875 h 1776551"/>
              <a:gd name="connsiteX78" fmla="*/ 742950 w 1566287"/>
              <a:gd name="connsiteY78" fmla="*/ 1283493 h 1776551"/>
              <a:gd name="connsiteX79" fmla="*/ 740569 w 1566287"/>
              <a:gd name="connsiteY79" fmla="*/ 1304925 h 1776551"/>
              <a:gd name="connsiteX80" fmla="*/ 773907 w 1566287"/>
              <a:gd name="connsiteY80" fmla="*/ 1300162 h 1776551"/>
              <a:gd name="connsiteX81" fmla="*/ 766763 w 1566287"/>
              <a:gd name="connsiteY81" fmla="*/ 1333500 h 1776551"/>
              <a:gd name="connsiteX82" fmla="*/ 826294 w 1566287"/>
              <a:gd name="connsiteY82" fmla="*/ 1326356 h 1776551"/>
              <a:gd name="connsiteX83" fmla="*/ 831057 w 1566287"/>
              <a:gd name="connsiteY83" fmla="*/ 1357312 h 1776551"/>
              <a:gd name="connsiteX84" fmla="*/ 862013 w 1566287"/>
              <a:gd name="connsiteY84" fmla="*/ 1357312 h 1776551"/>
              <a:gd name="connsiteX85" fmla="*/ 862013 w 1566287"/>
              <a:gd name="connsiteY85" fmla="*/ 1357312 h 1776551"/>
              <a:gd name="connsiteX86" fmla="*/ 873919 w 1566287"/>
              <a:gd name="connsiteY86" fmla="*/ 1376362 h 1776551"/>
              <a:gd name="connsiteX87" fmla="*/ 871538 w 1566287"/>
              <a:gd name="connsiteY87" fmla="*/ 1390650 h 1776551"/>
              <a:gd name="connsiteX88" fmla="*/ 907257 w 1566287"/>
              <a:gd name="connsiteY88" fmla="*/ 1385887 h 1776551"/>
              <a:gd name="connsiteX89" fmla="*/ 909638 w 1566287"/>
              <a:gd name="connsiteY89" fmla="*/ 1402556 h 1776551"/>
              <a:gd name="connsiteX90" fmla="*/ 954882 w 1566287"/>
              <a:gd name="connsiteY90" fmla="*/ 1404937 h 1776551"/>
              <a:gd name="connsiteX91" fmla="*/ 952500 w 1566287"/>
              <a:gd name="connsiteY91" fmla="*/ 1419225 h 1776551"/>
              <a:gd name="connsiteX92" fmla="*/ 1012032 w 1566287"/>
              <a:gd name="connsiteY92" fmla="*/ 1419225 h 1776551"/>
              <a:gd name="connsiteX93" fmla="*/ 1019175 w 1566287"/>
              <a:gd name="connsiteY93" fmla="*/ 1426368 h 1776551"/>
              <a:gd name="connsiteX94" fmla="*/ 1050132 w 1566287"/>
              <a:gd name="connsiteY94" fmla="*/ 1426368 h 1776551"/>
              <a:gd name="connsiteX95" fmla="*/ 1050132 w 1566287"/>
              <a:gd name="connsiteY95" fmla="*/ 1464468 h 1776551"/>
              <a:gd name="connsiteX96" fmla="*/ 1095375 w 1566287"/>
              <a:gd name="connsiteY96" fmla="*/ 1471612 h 1776551"/>
              <a:gd name="connsiteX97" fmla="*/ 1090613 w 1566287"/>
              <a:gd name="connsiteY97" fmla="*/ 1481137 h 1776551"/>
              <a:gd name="connsiteX98" fmla="*/ 1109663 w 1566287"/>
              <a:gd name="connsiteY98" fmla="*/ 1483518 h 1776551"/>
              <a:gd name="connsiteX99" fmla="*/ 1107282 w 1566287"/>
              <a:gd name="connsiteY99" fmla="*/ 1504950 h 1776551"/>
              <a:gd name="connsiteX100" fmla="*/ 1152525 w 1566287"/>
              <a:gd name="connsiteY100" fmla="*/ 1495425 h 1776551"/>
              <a:gd name="connsiteX101" fmla="*/ 1152525 w 1566287"/>
              <a:gd name="connsiteY101" fmla="*/ 1514475 h 1776551"/>
              <a:gd name="connsiteX102" fmla="*/ 1166813 w 1566287"/>
              <a:gd name="connsiteY102" fmla="*/ 1514475 h 1776551"/>
              <a:gd name="connsiteX103" fmla="*/ 1165323 w 1566287"/>
              <a:gd name="connsiteY103" fmla="*/ 1546590 h 1776551"/>
              <a:gd name="connsiteX104" fmla="*/ 1182437 w 1566287"/>
              <a:gd name="connsiteY104" fmla="*/ 1544144 h 1776551"/>
              <a:gd name="connsiteX105" fmla="*/ 1184882 w 1566287"/>
              <a:gd name="connsiteY105" fmla="*/ 1571038 h 1776551"/>
              <a:gd name="connsiteX106" fmla="*/ 1199551 w 1566287"/>
              <a:gd name="connsiteY106" fmla="*/ 1571038 h 1776551"/>
              <a:gd name="connsiteX107" fmla="*/ 1201996 w 1566287"/>
              <a:gd name="connsiteY107" fmla="*/ 1595487 h 1776551"/>
              <a:gd name="connsiteX108" fmla="*/ 1231335 w 1566287"/>
              <a:gd name="connsiteY108" fmla="*/ 1597932 h 1776551"/>
              <a:gd name="connsiteX109" fmla="*/ 1233780 w 1566287"/>
              <a:gd name="connsiteY109" fmla="*/ 1639494 h 1776551"/>
              <a:gd name="connsiteX110" fmla="*/ 1255783 w 1566287"/>
              <a:gd name="connsiteY110" fmla="*/ 1644384 h 1776551"/>
              <a:gd name="connsiteX111" fmla="*/ 1255783 w 1566287"/>
              <a:gd name="connsiteY111" fmla="*/ 1661499 h 1776551"/>
              <a:gd name="connsiteX112" fmla="*/ 1351135 w 1566287"/>
              <a:gd name="connsiteY112" fmla="*/ 1661499 h 1776551"/>
              <a:gd name="connsiteX113" fmla="*/ 1404923 w 1566287"/>
              <a:gd name="connsiteY113" fmla="*/ 1707952 h 1776551"/>
              <a:gd name="connsiteX114" fmla="*/ 1485605 w 1566287"/>
              <a:gd name="connsiteY114" fmla="*/ 1710396 h 1776551"/>
              <a:gd name="connsiteX115" fmla="*/ 1488050 w 1566287"/>
              <a:gd name="connsiteY115" fmla="*/ 1769074 h 1776551"/>
              <a:gd name="connsiteX116" fmla="*/ 1566287 w 1566287"/>
              <a:gd name="connsiteY116" fmla="*/ 1776409 h 1776551"/>
              <a:gd name="connsiteX0" fmla="*/ 0 w 1488050"/>
              <a:gd name="connsiteY0" fmla="*/ 0 h 1769074"/>
              <a:gd name="connsiteX1" fmla="*/ 4763 w 1488050"/>
              <a:gd name="connsiteY1" fmla="*/ 52387 h 1769074"/>
              <a:gd name="connsiteX2" fmla="*/ 16669 w 1488050"/>
              <a:gd name="connsiteY2" fmla="*/ 47625 h 1769074"/>
              <a:gd name="connsiteX3" fmla="*/ 16669 w 1488050"/>
              <a:gd name="connsiteY3" fmla="*/ 85725 h 1769074"/>
              <a:gd name="connsiteX4" fmla="*/ 30957 w 1488050"/>
              <a:gd name="connsiteY4" fmla="*/ 83343 h 1769074"/>
              <a:gd name="connsiteX5" fmla="*/ 28575 w 1488050"/>
              <a:gd name="connsiteY5" fmla="*/ 116681 h 1769074"/>
              <a:gd name="connsiteX6" fmla="*/ 54769 w 1488050"/>
              <a:gd name="connsiteY6" fmla="*/ 111918 h 1769074"/>
              <a:gd name="connsiteX7" fmla="*/ 54769 w 1488050"/>
              <a:gd name="connsiteY7" fmla="*/ 159543 h 1769074"/>
              <a:gd name="connsiteX8" fmla="*/ 54769 w 1488050"/>
              <a:gd name="connsiteY8" fmla="*/ 159543 h 1769074"/>
              <a:gd name="connsiteX9" fmla="*/ 54769 w 1488050"/>
              <a:gd name="connsiteY9" fmla="*/ 159543 h 1769074"/>
              <a:gd name="connsiteX10" fmla="*/ 69057 w 1488050"/>
              <a:gd name="connsiteY10" fmla="*/ 190500 h 1769074"/>
              <a:gd name="connsiteX11" fmla="*/ 78582 w 1488050"/>
              <a:gd name="connsiteY11" fmla="*/ 190500 h 1769074"/>
              <a:gd name="connsiteX12" fmla="*/ 76200 w 1488050"/>
              <a:gd name="connsiteY12" fmla="*/ 216693 h 1769074"/>
              <a:gd name="connsiteX13" fmla="*/ 107157 w 1488050"/>
              <a:gd name="connsiteY13" fmla="*/ 216693 h 1769074"/>
              <a:gd name="connsiteX14" fmla="*/ 104775 w 1488050"/>
              <a:gd name="connsiteY14" fmla="*/ 302418 h 1769074"/>
              <a:gd name="connsiteX15" fmla="*/ 128588 w 1488050"/>
              <a:gd name="connsiteY15" fmla="*/ 307181 h 1769074"/>
              <a:gd name="connsiteX16" fmla="*/ 126207 w 1488050"/>
              <a:gd name="connsiteY16" fmla="*/ 345281 h 1769074"/>
              <a:gd name="connsiteX17" fmla="*/ 152400 w 1488050"/>
              <a:gd name="connsiteY17" fmla="*/ 395287 h 1769074"/>
              <a:gd name="connsiteX18" fmla="*/ 157163 w 1488050"/>
              <a:gd name="connsiteY18" fmla="*/ 426243 h 1769074"/>
              <a:gd name="connsiteX19" fmla="*/ 192882 w 1488050"/>
              <a:gd name="connsiteY19" fmla="*/ 435768 h 1769074"/>
              <a:gd name="connsiteX20" fmla="*/ 209550 w 1488050"/>
              <a:gd name="connsiteY20" fmla="*/ 495300 h 1769074"/>
              <a:gd name="connsiteX21" fmla="*/ 226219 w 1488050"/>
              <a:gd name="connsiteY21" fmla="*/ 509587 h 1769074"/>
              <a:gd name="connsiteX22" fmla="*/ 221457 w 1488050"/>
              <a:gd name="connsiteY22" fmla="*/ 554831 h 1769074"/>
              <a:gd name="connsiteX23" fmla="*/ 228600 w 1488050"/>
              <a:gd name="connsiteY23" fmla="*/ 554831 h 1769074"/>
              <a:gd name="connsiteX24" fmla="*/ 230982 w 1488050"/>
              <a:gd name="connsiteY24" fmla="*/ 595312 h 1769074"/>
              <a:gd name="connsiteX25" fmla="*/ 242888 w 1488050"/>
              <a:gd name="connsiteY25" fmla="*/ 595312 h 1769074"/>
              <a:gd name="connsiteX26" fmla="*/ 240507 w 1488050"/>
              <a:gd name="connsiteY26" fmla="*/ 642937 h 1769074"/>
              <a:gd name="connsiteX27" fmla="*/ 266700 w 1488050"/>
              <a:gd name="connsiteY27" fmla="*/ 642937 h 1769074"/>
              <a:gd name="connsiteX28" fmla="*/ 266700 w 1488050"/>
              <a:gd name="connsiteY28" fmla="*/ 657225 h 1769074"/>
              <a:gd name="connsiteX29" fmla="*/ 269082 w 1488050"/>
              <a:gd name="connsiteY29" fmla="*/ 681037 h 1769074"/>
              <a:gd name="connsiteX30" fmla="*/ 278607 w 1488050"/>
              <a:gd name="connsiteY30" fmla="*/ 681037 h 1769074"/>
              <a:gd name="connsiteX31" fmla="*/ 273844 w 1488050"/>
              <a:gd name="connsiteY31" fmla="*/ 714375 h 1769074"/>
              <a:gd name="connsiteX32" fmla="*/ 297657 w 1488050"/>
              <a:gd name="connsiteY32" fmla="*/ 711993 h 1769074"/>
              <a:gd name="connsiteX33" fmla="*/ 300038 w 1488050"/>
              <a:gd name="connsiteY33" fmla="*/ 728662 h 1769074"/>
              <a:gd name="connsiteX34" fmla="*/ 319088 w 1488050"/>
              <a:gd name="connsiteY34" fmla="*/ 726281 h 1769074"/>
              <a:gd name="connsiteX35" fmla="*/ 319088 w 1488050"/>
              <a:gd name="connsiteY35" fmla="*/ 759618 h 1769074"/>
              <a:gd name="connsiteX36" fmla="*/ 330994 w 1488050"/>
              <a:gd name="connsiteY36" fmla="*/ 757237 h 1769074"/>
              <a:gd name="connsiteX37" fmla="*/ 333375 w 1488050"/>
              <a:gd name="connsiteY37" fmla="*/ 807243 h 1769074"/>
              <a:gd name="connsiteX38" fmla="*/ 333375 w 1488050"/>
              <a:gd name="connsiteY38" fmla="*/ 807243 h 1769074"/>
              <a:gd name="connsiteX39" fmla="*/ 347663 w 1488050"/>
              <a:gd name="connsiteY39" fmla="*/ 823912 h 1769074"/>
              <a:gd name="connsiteX40" fmla="*/ 364332 w 1488050"/>
              <a:gd name="connsiteY40" fmla="*/ 816768 h 1769074"/>
              <a:gd name="connsiteX41" fmla="*/ 364332 w 1488050"/>
              <a:gd name="connsiteY41" fmla="*/ 840581 h 1769074"/>
              <a:gd name="connsiteX42" fmla="*/ 371475 w 1488050"/>
              <a:gd name="connsiteY42" fmla="*/ 845343 h 1769074"/>
              <a:gd name="connsiteX43" fmla="*/ 366713 w 1488050"/>
              <a:gd name="connsiteY43" fmla="*/ 864393 h 1769074"/>
              <a:gd name="connsiteX44" fmla="*/ 385763 w 1488050"/>
              <a:gd name="connsiteY44" fmla="*/ 859631 h 1769074"/>
              <a:gd name="connsiteX45" fmla="*/ 383382 w 1488050"/>
              <a:gd name="connsiteY45" fmla="*/ 883443 h 1769074"/>
              <a:gd name="connsiteX46" fmla="*/ 407194 w 1488050"/>
              <a:gd name="connsiteY46" fmla="*/ 881062 h 1769074"/>
              <a:gd name="connsiteX47" fmla="*/ 402432 w 1488050"/>
              <a:gd name="connsiteY47" fmla="*/ 919162 h 1769074"/>
              <a:gd name="connsiteX48" fmla="*/ 423863 w 1488050"/>
              <a:gd name="connsiteY48" fmla="*/ 973931 h 1769074"/>
              <a:gd name="connsiteX49" fmla="*/ 435769 w 1488050"/>
              <a:gd name="connsiteY49" fmla="*/ 973931 h 1769074"/>
              <a:gd name="connsiteX50" fmla="*/ 428625 w 1488050"/>
              <a:gd name="connsiteY50" fmla="*/ 1000125 h 1769074"/>
              <a:gd name="connsiteX51" fmla="*/ 442913 w 1488050"/>
              <a:gd name="connsiteY51" fmla="*/ 997743 h 1769074"/>
              <a:gd name="connsiteX52" fmla="*/ 433388 w 1488050"/>
              <a:gd name="connsiteY52" fmla="*/ 1021556 h 1769074"/>
              <a:gd name="connsiteX53" fmla="*/ 452438 w 1488050"/>
              <a:gd name="connsiteY53" fmla="*/ 1019175 h 1769074"/>
              <a:gd name="connsiteX54" fmla="*/ 447675 w 1488050"/>
              <a:gd name="connsiteY54" fmla="*/ 1042987 h 1769074"/>
              <a:gd name="connsiteX55" fmla="*/ 464344 w 1488050"/>
              <a:gd name="connsiteY55" fmla="*/ 1038225 h 1769074"/>
              <a:gd name="connsiteX56" fmla="*/ 476250 w 1488050"/>
              <a:gd name="connsiteY56" fmla="*/ 1064418 h 1769074"/>
              <a:gd name="connsiteX57" fmla="*/ 490538 w 1488050"/>
              <a:gd name="connsiteY57" fmla="*/ 1064418 h 1769074"/>
              <a:gd name="connsiteX58" fmla="*/ 514350 w 1488050"/>
              <a:gd name="connsiteY58" fmla="*/ 1104900 h 1769074"/>
              <a:gd name="connsiteX59" fmla="*/ 511969 w 1488050"/>
              <a:gd name="connsiteY59" fmla="*/ 1119187 h 1769074"/>
              <a:gd name="connsiteX60" fmla="*/ 531019 w 1488050"/>
              <a:gd name="connsiteY60" fmla="*/ 1119187 h 1769074"/>
              <a:gd name="connsiteX61" fmla="*/ 526257 w 1488050"/>
              <a:gd name="connsiteY61" fmla="*/ 1133475 h 1769074"/>
              <a:gd name="connsiteX62" fmla="*/ 545307 w 1488050"/>
              <a:gd name="connsiteY62" fmla="*/ 1128712 h 1769074"/>
              <a:gd name="connsiteX63" fmla="*/ 542925 w 1488050"/>
              <a:gd name="connsiteY63" fmla="*/ 1154906 h 1769074"/>
              <a:gd name="connsiteX64" fmla="*/ 557213 w 1488050"/>
              <a:gd name="connsiteY64" fmla="*/ 1152525 h 1769074"/>
              <a:gd name="connsiteX65" fmla="*/ 552450 w 1488050"/>
              <a:gd name="connsiteY65" fmla="*/ 1169193 h 1769074"/>
              <a:gd name="connsiteX66" fmla="*/ 581025 w 1488050"/>
              <a:gd name="connsiteY66" fmla="*/ 1164431 h 1769074"/>
              <a:gd name="connsiteX67" fmla="*/ 578644 w 1488050"/>
              <a:gd name="connsiteY67" fmla="*/ 1183481 h 1769074"/>
              <a:gd name="connsiteX68" fmla="*/ 595313 w 1488050"/>
              <a:gd name="connsiteY68" fmla="*/ 1181100 h 1769074"/>
              <a:gd name="connsiteX69" fmla="*/ 592932 w 1488050"/>
              <a:gd name="connsiteY69" fmla="*/ 1195387 h 1769074"/>
              <a:gd name="connsiteX70" fmla="*/ 635794 w 1488050"/>
              <a:gd name="connsiteY70" fmla="*/ 1195387 h 1769074"/>
              <a:gd name="connsiteX71" fmla="*/ 631032 w 1488050"/>
              <a:gd name="connsiteY71" fmla="*/ 1214437 h 1769074"/>
              <a:gd name="connsiteX72" fmla="*/ 669132 w 1488050"/>
              <a:gd name="connsiteY72" fmla="*/ 1212056 h 1769074"/>
              <a:gd name="connsiteX73" fmla="*/ 666750 w 1488050"/>
              <a:gd name="connsiteY73" fmla="*/ 1252537 h 1769074"/>
              <a:gd name="connsiteX74" fmla="*/ 695325 w 1488050"/>
              <a:gd name="connsiteY74" fmla="*/ 1257300 h 1769074"/>
              <a:gd name="connsiteX75" fmla="*/ 695325 w 1488050"/>
              <a:gd name="connsiteY75" fmla="*/ 1271587 h 1769074"/>
              <a:gd name="connsiteX76" fmla="*/ 716757 w 1488050"/>
              <a:gd name="connsiteY76" fmla="*/ 1269206 h 1769074"/>
              <a:gd name="connsiteX77" fmla="*/ 716757 w 1488050"/>
              <a:gd name="connsiteY77" fmla="*/ 1285875 h 1769074"/>
              <a:gd name="connsiteX78" fmla="*/ 742950 w 1488050"/>
              <a:gd name="connsiteY78" fmla="*/ 1283493 h 1769074"/>
              <a:gd name="connsiteX79" fmla="*/ 740569 w 1488050"/>
              <a:gd name="connsiteY79" fmla="*/ 1304925 h 1769074"/>
              <a:gd name="connsiteX80" fmla="*/ 773907 w 1488050"/>
              <a:gd name="connsiteY80" fmla="*/ 1300162 h 1769074"/>
              <a:gd name="connsiteX81" fmla="*/ 766763 w 1488050"/>
              <a:gd name="connsiteY81" fmla="*/ 1333500 h 1769074"/>
              <a:gd name="connsiteX82" fmla="*/ 826294 w 1488050"/>
              <a:gd name="connsiteY82" fmla="*/ 1326356 h 1769074"/>
              <a:gd name="connsiteX83" fmla="*/ 831057 w 1488050"/>
              <a:gd name="connsiteY83" fmla="*/ 1357312 h 1769074"/>
              <a:gd name="connsiteX84" fmla="*/ 862013 w 1488050"/>
              <a:gd name="connsiteY84" fmla="*/ 1357312 h 1769074"/>
              <a:gd name="connsiteX85" fmla="*/ 862013 w 1488050"/>
              <a:gd name="connsiteY85" fmla="*/ 1357312 h 1769074"/>
              <a:gd name="connsiteX86" fmla="*/ 873919 w 1488050"/>
              <a:gd name="connsiteY86" fmla="*/ 1376362 h 1769074"/>
              <a:gd name="connsiteX87" fmla="*/ 871538 w 1488050"/>
              <a:gd name="connsiteY87" fmla="*/ 1390650 h 1769074"/>
              <a:gd name="connsiteX88" fmla="*/ 907257 w 1488050"/>
              <a:gd name="connsiteY88" fmla="*/ 1385887 h 1769074"/>
              <a:gd name="connsiteX89" fmla="*/ 909638 w 1488050"/>
              <a:gd name="connsiteY89" fmla="*/ 1402556 h 1769074"/>
              <a:gd name="connsiteX90" fmla="*/ 954882 w 1488050"/>
              <a:gd name="connsiteY90" fmla="*/ 1404937 h 1769074"/>
              <a:gd name="connsiteX91" fmla="*/ 952500 w 1488050"/>
              <a:gd name="connsiteY91" fmla="*/ 1419225 h 1769074"/>
              <a:gd name="connsiteX92" fmla="*/ 1012032 w 1488050"/>
              <a:gd name="connsiteY92" fmla="*/ 1419225 h 1769074"/>
              <a:gd name="connsiteX93" fmla="*/ 1019175 w 1488050"/>
              <a:gd name="connsiteY93" fmla="*/ 1426368 h 1769074"/>
              <a:gd name="connsiteX94" fmla="*/ 1050132 w 1488050"/>
              <a:gd name="connsiteY94" fmla="*/ 1426368 h 1769074"/>
              <a:gd name="connsiteX95" fmla="*/ 1050132 w 1488050"/>
              <a:gd name="connsiteY95" fmla="*/ 1464468 h 1769074"/>
              <a:gd name="connsiteX96" fmla="*/ 1095375 w 1488050"/>
              <a:gd name="connsiteY96" fmla="*/ 1471612 h 1769074"/>
              <a:gd name="connsiteX97" fmla="*/ 1090613 w 1488050"/>
              <a:gd name="connsiteY97" fmla="*/ 1481137 h 1769074"/>
              <a:gd name="connsiteX98" fmla="*/ 1109663 w 1488050"/>
              <a:gd name="connsiteY98" fmla="*/ 1483518 h 1769074"/>
              <a:gd name="connsiteX99" fmla="*/ 1107282 w 1488050"/>
              <a:gd name="connsiteY99" fmla="*/ 1504950 h 1769074"/>
              <a:gd name="connsiteX100" fmla="*/ 1152525 w 1488050"/>
              <a:gd name="connsiteY100" fmla="*/ 1495425 h 1769074"/>
              <a:gd name="connsiteX101" fmla="*/ 1152525 w 1488050"/>
              <a:gd name="connsiteY101" fmla="*/ 1514475 h 1769074"/>
              <a:gd name="connsiteX102" fmla="*/ 1166813 w 1488050"/>
              <a:gd name="connsiteY102" fmla="*/ 1514475 h 1769074"/>
              <a:gd name="connsiteX103" fmla="*/ 1165323 w 1488050"/>
              <a:gd name="connsiteY103" fmla="*/ 1546590 h 1769074"/>
              <a:gd name="connsiteX104" fmla="*/ 1182437 w 1488050"/>
              <a:gd name="connsiteY104" fmla="*/ 1544144 h 1769074"/>
              <a:gd name="connsiteX105" fmla="*/ 1184882 w 1488050"/>
              <a:gd name="connsiteY105" fmla="*/ 1571038 h 1769074"/>
              <a:gd name="connsiteX106" fmla="*/ 1199551 w 1488050"/>
              <a:gd name="connsiteY106" fmla="*/ 1571038 h 1769074"/>
              <a:gd name="connsiteX107" fmla="*/ 1201996 w 1488050"/>
              <a:gd name="connsiteY107" fmla="*/ 1595487 h 1769074"/>
              <a:gd name="connsiteX108" fmla="*/ 1231335 w 1488050"/>
              <a:gd name="connsiteY108" fmla="*/ 1597932 h 1769074"/>
              <a:gd name="connsiteX109" fmla="*/ 1233780 w 1488050"/>
              <a:gd name="connsiteY109" fmla="*/ 1639494 h 1769074"/>
              <a:gd name="connsiteX110" fmla="*/ 1255783 w 1488050"/>
              <a:gd name="connsiteY110" fmla="*/ 1644384 h 1769074"/>
              <a:gd name="connsiteX111" fmla="*/ 1255783 w 1488050"/>
              <a:gd name="connsiteY111" fmla="*/ 1661499 h 1769074"/>
              <a:gd name="connsiteX112" fmla="*/ 1351135 w 1488050"/>
              <a:gd name="connsiteY112" fmla="*/ 1661499 h 1769074"/>
              <a:gd name="connsiteX113" fmla="*/ 1404923 w 1488050"/>
              <a:gd name="connsiteY113" fmla="*/ 1707952 h 1769074"/>
              <a:gd name="connsiteX114" fmla="*/ 1485605 w 1488050"/>
              <a:gd name="connsiteY114" fmla="*/ 1710396 h 1769074"/>
              <a:gd name="connsiteX115" fmla="*/ 1488050 w 1488050"/>
              <a:gd name="connsiteY115" fmla="*/ 1769074 h 1769074"/>
              <a:gd name="connsiteX0" fmla="*/ 0 w 1488050"/>
              <a:gd name="connsiteY0" fmla="*/ 0 h 1749515"/>
              <a:gd name="connsiteX1" fmla="*/ 4763 w 1488050"/>
              <a:gd name="connsiteY1" fmla="*/ 52387 h 1749515"/>
              <a:gd name="connsiteX2" fmla="*/ 16669 w 1488050"/>
              <a:gd name="connsiteY2" fmla="*/ 47625 h 1749515"/>
              <a:gd name="connsiteX3" fmla="*/ 16669 w 1488050"/>
              <a:gd name="connsiteY3" fmla="*/ 85725 h 1749515"/>
              <a:gd name="connsiteX4" fmla="*/ 30957 w 1488050"/>
              <a:gd name="connsiteY4" fmla="*/ 83343 h 1749515"/>
              <a:gd name="connsiteX5" fmla="*/ 28575 w 1488050"/>
              <a:gd name="connsiteY5" fmla="*/ 116681 h 1749515"/>
              <a:gd name="connsiteX6" fmla="*/ 54769 w 1488050"/>
              <a:gd name="connsiteY6" fmla="*/ 111918 h 1749515"/>
              <a:gd name="connsiteX7" fmla="*/ 54769 w 1488050"/>
              <a:gd name="connsiteY7" fmla="*/ 159543 h 1749515"/>
              <a:gd name="connsiteX8" fmla="*/ 54769 w 1488050"/>
              <a:gd name="connsiteY8" fmla="*/ 159543 h 1749515"/>
              <a:gd name="connsiteX9" fmla="*/ 54769 w 1488050"/>
              <a:gd name="connsiteY9" fmla="*/ 159543 h 1749515"/>
              <a:gd name="connsiteX10" fmla="*/ 69057 w 1488050"/>
              <a:gd name="connsiteY10" fmla="*/ 190500 h 1749515"/>
              <a:gd name="connsiteX11" fmla="*/ 78582 w 1488050"/>
              <a:gd name="connsiteY11" fmla="*/ 190500 h 1749515"/>
              <a:gd name="connsiteX12" fmla="*/ 76200 w 1488050"/>
              <a:gd name="connsiteY12" fmla="*/ 216693 h 1749515"/>
              <a:gd name="connsiteX13" fmla="*/ 107157 w 1488050"/>
              <a:gd name="connsiteY13" fmla="*/ 216693 h 1749515"/>
              <a:gd name="connsiteX14" fmla="*/ 104775 w 1488050"/>
              <a:gd name="connsiteY14" fmla="*/ 302418 h 1749515"/>
              <a:gd name="connsiteX15" fmla="*/ 128588 w 1488050"/>
              <a:gd name="connsiteY15" fmla="*/ 307181 h 1749515"/>
              <a:gd name="connsiteX16" fmla="*/ 126207 w 1488050"/>
              <a:gd name="connsiteY16" fmla="*/ 345281 h 1749515"/>
              <a:gd name="connsiteX17" fmla="*/ 152400 w 1488050"/>
              <a:gd name="connsiteY17" fmla="*/ 395287 h 1749515"/>
              <a:gd name="connsiteX18" fmla="*/ 157163 w 1488050"/>
              <a:gd name="connsiteY18" fmla="*/ 426243 h 1749515"/>
              <a:gd name="connsiteX19" fmla="*/ 192882 w 1488050"/>
              <a:gd name="connsiteY19" fmla="*/ 435768 h 1749515"/>
              <a:gd name="connsiteX20" fmla="*/ 209550 w 1488050"/>
              <a:gd name="connsiteY20" fmla="*/ 495300 h 1749515"/>
              <a:gd name="connsiteX21" fmla="*/ 226219 w 1488050"/>
              <a:gd name="connsiteY21" fmla="*/ 509587 h 1749515"/>
              <a:gd name="connsiteX22" fmla="*/ 221457 w 1488050"/>
              <a:gd name="connsiteY22" fmla="*/ 554831 h 1749515"/>
              <a:gd name="connsiteX23" fmla="*/ 228600 w 1488050"/>
              <a:gd name="connsiteY23" fmla="*/ 554831 h 1749515"/>
              <a:gd name="connsiteX24" fmla="*/ 230982 w 1488050"/>
              <a:gd name="connsiteY24" fmla="*/ 595312 h 1749515"/>
              <a:gd name="connsiteX25" fmla="*/ 242888 w 1488050"/>
              <a:gd name="connsiteY25" fmla="*/ 595312 h 1749515"/>
              <a:gd name="connsiteX26" fmla="*/ 240507 w 1488050"/>
              <a:gd name="connsiteY26" fmla="*/ 642937 h 1749515"/>
              <a:gd name="connsiteX27" fmla="*/ 266700 w 1488050"/>
              <a:gd name="connsiteY27" fmla="*/ 642937 h 1749515"/>
              <a:gd name="connsiteX28" fmla="*/ 266700 w 1488050"/>
              <a:gd name="connsiteY28" fmla="*/ 657225 h 1749515"/>
              <a:gd name="connsiteX29" fmla="*/ 269082 w 1488050"/>
              <a:gd name="connsiteY29" fmla="*/ 681037 h 1749515"/>
              <a:gd name="connsiteX30" fmla="*/ 278607 w 1488050"/>
              <a:gd name="connsiteY30" fmla="*/ 681037 h 1749515"/>
              <a:gd name="connsiteX31" fmla="*/ 273844 w 1488050"/>
              <a:gd name="connsiteY31" fmla="*/ 714375 h 1749515"/>
              <a:gd name="connsiteX32" fmla="*/ 297657 w 1488050"/>
              <a:gd name="connsiteY32" fmla="*/ 711993 h 1749515"/>
              <a:gd name="connsiteX33" fmla="*/ 300038 w 1488050"/>
              <a:gd name="connsiteY33" fmla="*/ 728662 h 1749515"/>
              <a:gd name="connsiteX34" fmla="*/ 319088 w 1488050"/>
              <a:gd name="connsiteY34" fmla="*/ 726281 h 1749515"/>
              <a:gd name="connsiteX35" fmla="*/ 319088 w 1488050"/>
              <a:gd name="connsiteY35" fmla="*/ 759618 h 1749515"/>
              <a:gd name="connsiteX36" fmla="*/ 330994 w 1488050"/>
              <a:gd name="connsiteY36" fmla="*/ 757237 h 1749515"/>
              <a:gd name="connsiteX37" fmla="*/ 333375 w 1488050"/>
              <a:gd name="connsiteY37" fmla="*/ 807243 h 1749515"/>
              <a:gd name="connsiteX38" fmla="*/ 333375 w 1488050"/>
              <a:gd name="connsiteY38" fmla="*/ 807243 h 1749515"/>
              <a:gd name="connsiteX39" fmla="*/ 347663 w 1488050"/>
              <a:gd name="connsiteY39" fmla="*/ 823912 h 1749515"/>
              <a:gd name="connsiteX40" fmla="*/ 364332 w 1488050"/>
              <a:gd name="connsiteY40" fmla="*/ 816768 h 1749515"/>
              <a:gd name="connsiteX41" fmla="*/ 364332 w 1488050"/>
              <a:gd name="connsiteY41" fmla="*/ 840581 h 1749515"/>
              <a:gd name="connsiteX42" fmla="*/ 371475 w 1488050"/>
              <a:gd name="connsiteY42" fmla="*/ 845343 h 1749515"/>
              <a:gd name="connsiteX43" fmla="*/ 366713 w 1488050"/>
              <a:gd name="connsiteY43" fmla="*/ 864393 h 1749515"/>
              <a:gd name="connsiteX44" fmla="*/ 385763 w 1488050"/>
              <a:gd name="connsiteY44" fmla="*/ 859631 h 1749515"/>
              <a:gd name="connsiteX45" fmla="*/ 383382 w 1488050"/>
              <a:gd name="connsiteY45" fmla="*/ 883443 h 1749515"/>
              <a:gd name="connsiteX46" fmla="*/ 407194 w 1488050"/>
              <a:gd name="connsiteY46" fmla="*/ 881062 h 1749515"/>
              <a:gd name="connsiteX47" fmla="*/ 402432 w 1488050"/>
              <a:gd name="connsiteY47" fmla="*/ 919162 h 1749515"/>
              <a:gd name="connsiteX48" fmla="*/ 423863 w 1488050"/>
              <a:gd name="connsiteY48" fmla="*/ 973931 h 1749515"/>
              <a:gd name="connsiteX49" fmla="*/ 435769 w 1488050"/>
              <a:gd name="connsiteY49" fmla="*/ 973931 h 1749515"/>
              <a:gd name="connsiteX50" fmla="*/ 428625 w 1488050"/>
              <a:gd name="connsiteY50" fmla="*/ 1000125 h 1749515"/>
              <a:gd name="connsiteX51" fmla="*/ 442913 w 1488050"/>
              <a:gd name="connsiteY51" fmla="*/ 997743 h 1749515"/>
              <a:gd name="connsiteX52" fmla="*/ 433388 w 1488050"/>
              <a:gd name="connsiteY52" fmla="*/ 1021556 h 1749515"/>
              <a:gd name="connsiteX53" fmla="*/ 452438 w 1488050"/>
              <a:gd name="connsiteY53" fmla="*/ 1019175 h 1749515"/>
              <a:gd name="connsiteX54" fmla="*/ 447675 w 1488050"/>
              <a:gd name="connsiteY54" fmla="*/ 1042987 h 1749515"/>
              <a:gd name="connsiteX55" fmla="*/ 464344 w 1488050"/>
              <a:gd name="connsiteY55" fmla="*/ 1038225 h 1749515"/>
              <a:gd name="connsiteX56" fmla="*/ 476250 w 1488050"/>
              <a:gd name="connsiteY56" fmla="*/ 1064418 h 1749515"/>
              <a:gd name="connsiteX57" fmla="*/ 490538 w 1488050"/>
              <a:gd name="connsiteY57" fmla="*/ 1064418 h 1749515"/>
              <a:gd name="connsiteX58" fmla="*/ 514350 w 1488050"/>
              <a:gd name="connsiteY58" fmla="*/ 1104900 h 1749515"/>
              <a:gd name="connsiteX59" fmla="*/ 511969 w 1488050"/>
              <a:gd name="connsiteY59" fmla="*/ 1119187 h 1749515"/>
              <a:gd name="connsiteX60" fmla="*/ 531019 w 1488050"/>
              <a:gd name="connsiteY60" fmla="*/ 1119187 h 1749515"/>
              <a:gd name="connsiteX61" fmla="*/ 526257 w 1488050"/>
              <a:gd name="connsiteY61" fmla="*/ 1133475 h 1749515"/>
              <a:gd name="connsiteX62" fmla="*/ 545307 w 1488050"/>
              <a:gd name="connsiteY62" fmla="*/ 1128712 h 1749515"/>
              <a:gd name="connsiteX63" fmla="*/ 542925 w 1488050"/>
              <a:gd name="connsiteY63" fmla="*/ 1154906 h 1749515"/>
              <a:gd name="connsiteX64" fmla="*/ 557213 w 1488050"/>
              <a:gd name="connsiteY64" fmla="*/ 1152525 h 1749515"/>
              <a:gd name="connsiteX65" fmla="*/ 552450 w 1488050"/>
              <a:gd name="connsiteY65" fmla="*/ 1169193 h 1749515"/>
              <a:gd name="connsiteX66" fmla="*/ 581025 w 1488050"/>
              <a:gd name="connsiteY66" fmla="*/ 1164431 h 1749515"/>
              <a:gd name="connsiteX67" fmla="*/ 578644 w 1488050"/>
              <a:gd name="connsiteY67" fmla="*/ 1183481 h 1749515"/>
              <a:gd name="connsiteX68" fmla="*/ 595313 w 1488050"/>
              <a:gd name="connsiteY68" fmla="*/ 1181100 h 1749515"/>
              <a:gd name="connsiteX69" fmla="*/ 592932 w 1488050"/>
              <a:gd name="connsiteY69" fmla="*/ 1195387 h 1749515"/>
              <a:gd name="connsiteX70" fmla="*/ 635794 w 1488050"/>
              <a:gd name="connsiteY70" fmla="*/ 1195387 h 1749515"/>
              <a:gd name="connsiteX71" fmla="*/ 631032 w 1488050"/>
              <a:gd name="connsiteY71" fmla="*/ 1214437 h 1749515"/>
              <a:gd name="connsiteX72" fmla="*/ 669132 w 1488050"/>
              <a:gd name="connsiteY72" fmla="*/ 1212056 h 1749515"/>
              <a:gd name="connsiteX73" fmla="*/ 666750 w 1488050"/>
              <a:gd name="connsiteY73" fmla="*/ 1252537 h 1749515"/>
              <a:gd name="connsiteX74" fmla="*/ 695325 w 1488050"/>
              <a:gd name="connsiteY74" fmla="*/ 1257300 h 1749515"/>
              <a:gd name="connsiteX75" fmla="*/ 695325 w 1488050"/>
              <a:gd name="connsiteY75" fmla="*/ 1271587 h 1749515"/>
              <a:gd name="connsiteX76" fmla="*/ 716757 w 1488050"/>
              <a:gd name="connsiteY76" fmla="*/ 1269206 h 1749515"/>
              <a:gd name="connsiteX77" fmla="*/ 716757 w 1488050"/>
              <a:gd name="connsiteY77" fmla="*/ 1285875 h 1749515"/>
              <a:gd name="connsiteX78" fmla="*/ 742950 w 1488050"/>
              <a:gd name="connsiteY78" fmla="*/ 1283493 h 1749515"/>
              <a:gd name="connsiteX79" fmla="*/ 740569 w 1488050"/>
              <a:gd name="connsiteY79" fmla="*/ 1304925 h 1749515"/>
              <a:gd name="connsiteX80" fmla="*/ 773907 w 1488050"/>
              <a:gd name="connsiteY80" fmla="*/ 1300162 h 1749515"/>
              <a:gd name="connsiteX81" fmla="*/ 766763 w 1488050"/>
              <a:gd name="connsiteY81" fmla="*/ 1333500 h 1749515"/>
              <a:gd name="connsiteX82" fmla="*/ 826294 w 1488050"/>
              <a:gd name="connsiteY82" fmla="*/ 1326356 h 1749515"/>
              <a:gd name="connsiteX83" fmla="*/ 831057 w 1488050"/>
              <a:gd name="connsiteY83" fmla="*/ 1357312 h 1749515"/>
              <a:gd name="connsiteX84" fmla="*/ 862013 w 1488050"/>
              <a:gd name="connsiteY84" fmla="*/ 1357312 h 1749515"/>
              <a:gd name="connsiteX85" fmla="*/ 862013 w 1488050"/>
              <a:gd name="connsiteY85" fmla="*/ 1357312 h 1749515"/>
              <a:gd name="connsiteX86" fmla="*/ 873919 w 1488050"/>
              <a:gd name="connsiteY86" fmla="*/ 1376362 h 1749515"/>
              <a:gd name="connsiteX87" fmla="*/ 871538 w 1488050"/>
              <a:gd name="connsiteY87" fmla="*/ 1390650 h 1749515"/>
              <a:gd name="connsiteX88" fmla="*/ 907257 w 1488050"/>
              <a:gd name="connsiteY88" fmla="*/ 1385887 h 1749515"/>
              <a:gd name="connsiteX89" fmla="*/ 909638 w 1488050"/>
              <a:gd name="connsiteY89" fmla="*/ 1402556 h 1749515"/>
              <a:gd name="connsiteX90" fmla="*/ 954882 w 1488050"/>
              <a:gd name="connsiteY90" fmla="*/ 1404937 h 1749515"/>
              <a:gd name="connsiteX91" fmla="*/ 952500 w 1488050"/>
              <a:gd name="connsiteY91" fmla="*/ 1419225 h 1749515"/>
              <a:gd name="connsiteX92" fmla="*/ 1012032 w 1488050"/>
              <a:gd name="connsiteY92" fmla="*/ 1419225 h 1749515"/>
              <a:gd name="connsiteX93" fmla="*/ 1019175 w 1488050"/>
              <a:gd name="connsiteY93" fmla="*/ 1426368 h 1749515"/>
              <a:gd name="connsiteX94" fmla="*/ 1050132 w 1488050"/>
              <a:gd name="connsiteY94" fmla="*/ 1426368 h 1749515"/>
              <a:gd name="connsiteX95" fmla="*/ 1050132 w 1488050"/>
              <a:gd name="connsiteY95" fmla="*/ 1464468 h 1749515"/>
              <a:gd name="connsiteX96" fmla="*/ 1095375 w 1488050"/>
              <a:gd name="connsiteY96" fmla="*/ 1471612 h 1749515"/>
              <a:gd name="connsiteX97" fmla="*/ 1090613 w 1488050"/>
              <a:gd name="connsiteY97" fmla="*/ 1481137 h 1749515"/>
              <a:gd name="connsiteX98" fmla="*/ 1109663 w 1488050"/>
              <a:gd name="connsiteY98" fmla="*/ 1483518 h 1749515"/>
              <a:gd name="connsiteX99" fmla="*/ 1107282 w 1488050"/>
              <a:gd name="connsiteY99" fmla="*/ 1504950 h 1749515"/>
              <a:gd name="connsiteX100" fmla="*/ 1152525 w 1488050"/>
              <a:gd name="connsiteY100" fmla="*/ 1495425 h 1749515"/>
              <a:gd name="connsiteX101" fmla="*/ 1152525 w 1488050"/>
              <a:gd name="connsiteY101" fmla="*/ 1514475 h 1749515"/>
              <a:gd name="connsiteX102" fmla="*/ 1166813 w 1488050"/>
              <a:gd name="connsiteY102" fmla="*/ 1514475 h 1749515"/>
              <a:gd name="connsiteX103" fmla="*/ 1165323 w 1488050"/>
              <a:gd name="connsiteY103" fmla="*/ 1546590 h 1749515"/>
              <a:gd name="connsiteX104" fmla="*/ 1182437 w 1488050"/>
              <a:gd name="connsiteY104" fmla="*/ 1544144 h 1749515"/>
              <a:gd name="connsiteX105" fmla="*/ 1184882 w 1488050"/>
              <a:gd name="connsiteY105" fmla="*/ 1571038 h 1749515"/>
              <a:gd name="connsiteX106" fmla="*/ 1199551 w 1488050"/>
              <a:gd name="connsiteY106" fmla="*/ 1571038 h 1749515"/>
              <a:gd name="connsiteX107" fmla="*/ 1201996 w 1488050"/>
              <a:gd name="connsiteY107" fmla="*/ 1595487 h 1749515"/>
              <a:gd name="connsiteX108" fmla="*/ 1231335 w 1488050"/>
              <a:gd name="connsiteY108" fmla="*/ 1597932 h 1749515"/>
              <a:gd name="connsiteX109" fmla="*/ 1233780 w 1488050"/>
              <a:gd name="connsiteY109" fmla="*/ 1639494 h 1749515"/>
              <a:gd name="connsiteX110" fmla="*/ 1255783 w 1488050"/>
              <a:gd name="connsiteY110" fmla="*/ 1644384 h 1749515"/>
              <a:gd name="connsiteX111" fmla="*/ 1255783 w 1488050"/>
              <a:gd name="connsiteY111" fmla="*/ 1661499 h 1749515"/>
              <a:gd name="connsiteX112" fmla="*/ 1351135 w 1488050"/>
              <a:gd name="connsiteY112" fmla="*/ 1661499 h 1749515"/>
              <a:gd name="connsiteX113" fmla="*/ 1404923 w 1488050"/>
              <a:gd name="connsiteY113" fmla="*/ 1707952 h 1749515"/>
              <a:gd name="connsiteX114" fmla="*/ 1485605 w 1488050"/>
              <a:gd name="connsiteY114" fmla="*/ 1710396 h 1749515"/>
              <a:gd name="connsiteX115" fmla="*/ 1488050 w 1488050"/>
              <a:gd name="connsiteY115" fmla="*/ 1749515 h 1749515"/>
              <a:gd name="connsiteX0" fmla="*/ 0 w 1488050"/>
              <a:gd name="connsiteY0" fmla="*/ 0 h 1752413"/>
              <a:gd name="connsiteX1" fmla="*/ 4763 w 1488050"/>
              <a:gd name="connsiteY1" fmla="*/ 52387 h 1752413"/>
              <a:gd name="connsiteX2" fmla="*/ 16669 w 1488050"/>
              <a:gd name="connsiteY2" fmla="*/ 47625 h 1752413"/>
              <a:gd name="connsiteX3" fmla="*/ 16669 w 1488050"/>
              <a:gd name="connsiteY3" fmla="*/ 85725 h 1752413"/>
              <a:gd name="connsiteX4" fmla="*/ 30957 w 1488050"/>
              <a:gd name="connsiteY4" fmla="*/ 83343 h 1752413"/>
              <a:gd name="connsiteX5" fmla="*/ 28575 w 1488050"/>
              <a:gd name="connsiteY5" fmla="*/ 116681 h 1752413"/>
              <a:gd name="connsiteX6" fmla="*/ 54769 w 1488050"/>
              <a:gd name="connsiteY6" fmla="*/ 111918 h 1752413"/>
              <a:gd name="connsiteX7" fmla="*/ 54769 w 1488050"/>
              <a:gd name="connsiteY7" fmla="*/ 159543 h 1752413"/>
              <a:gd name="connsiteX8" fmla="*/ 54769 w 1488050"/>
              <a:gd name="connsiteY8" fmla="*/ 159543 h 1752413"/>
              <a:gd name="connsiteX9" fmla="*/ 54769 w 1488050"/>
              <a:gd name="connsiteY9" fmla="*/ 159543 h 1752413"/>
              <a:gd name="connsiteX10" fmla="*/ 69057 w 1488050"/>
              <a:gd name="connsiteY10" fmla="*/ 190500 h 1752413"/>
              <a:gd name="connsiteX11" fmla="*/ 78582 w 1488050"/>
              <a:gd name="connsiteY11" fmla="*/ 190500 h 1752413"/>
              <a:gd name="connsiteX12" fmla="*/ 76200 w 1488050"/>
              <a:gd name="connsiteY12" fmla="*/ 216693 h 1752413"/>
              <a:gd name="connsiteX13" fmla="*/ 107157 w 1488050"/>
              <a:gd name="connsiteY13" fmla="*/ 216693 h 1752413"/>
              <a:gd name="connsiteX14" fmla="*/ 104775 w 1488050"/>
              <a:gd name="connsiteY14" fmla="*/ 302418 h 1752413"/>
              <a:gd name="connsiteX15" fmla="*/ 128588 w 1488050"/>
              <a:gd name="connsiteY15" fmla="*/ 307181 h 1752413"/>
              <a:gd name="connsiteX16" fmla="*/ 126207 w 1488050"/>
              <a:gd name="connsiteY16" fmla="*/ 345281 h 1752413"/>
              <a:gd name="connsiteX17" fmla="*/ 152400 w 1488050"/>
              <a:gd name="connsiteY17" fmla="*/ 395287 h 1752413"/>
              <a:gd name="connsiteX18" fmla="*/ 157163 w 1488050"/>
              <a:gd name="connsiteY18" fmla="*/ 426243 h 1752413"/>
              <a:gd name="connsiteX19" fmla="*/ 192882 w 1488050"/>
              <a:gd name="connsiteY19" fmla="*/ 435768 h 1752413"/>
              <a:gd name="connsiteX20" fmla="*/ 209550 w 1488050"/>
              <a:gd name="connsiteY20" fmla="*/ 495300 h 1752413"/>
              <a:gd name="connsiteX21" fmla="*/ 226219 w 1488050"/>
              <a:gd name="connsiteY21" fmla="*/ 509587 h 1752413"/>
              <a:gd name="connsiteX22" fmla="*/ 221457 w 1488050"/>
              <a:gd name="connsiteY22" fmla="*/ 554831 h 1752413"/>
              <a:gd name="connsiteX23" fmla="*/ 228600 w 1488050"/>
              <a:gd name="connsiteY23" fmla="*/ 554831 h 1752413"/>
              <a:gd name="connsiteX24" fmla="*/ 230982 w 1488050"/>
              <a:gd name="connsiteY24" fmla="*/ 595312 h 1752413"/>
              <a:gd name="connsiteX25" fmla="*/ 242888 w 1488050"/>
              <a:gd name="connsiteY25" fmla="*/ 595312 h 1752413"/>
              <a:gd name="connsiteX26" fmla="*/ 240507 w 1488050"/>
              <a:gd name="connsiteY26" fmla="*/ 642937 h 1752413"/>
              <a:gd name="connsiteX27" fmla="*/ 266700 w 1488050"/>
              <a:gd name="connsiteY27" fmla="*/ 642937 h 1752413"/>
              <a:gd name="connsiteX28" fmla="*/ 266700 w 1488050"/>
              <a:gd name="connsiteY28" fmla="*/ 657225 h 1752413"/>
              <a:gd name="connsiteX29" fmla="*/ 269082 w 1488050"/>
              <a:gd name="connsiteY29" fmla="*/ 681037 h 1752413"/>
              <a:gd name="connsiteX30" fmla="*/ 278607 w 1488050"/>
              <a:gd name="connsiteY30" fmla="*/ 681037 h 1752413"/>
              <a:gd name="connsiteX31" fmla="*/ 273844 w 1488050"/>
              <a:gd name="connsiteY31" fmla="*/ 714375 h 1752413"/>
              <a:gd name="connsiteX32" fmla="*/ 297657 w 1488050"/>
              <a:gd name="connsiteY32" fmla="*/ 711993 h 1752413"/>
              <a:gd name="connsiteX33" fmla="*/ 300038 w 1488050"/>
              <a:gd name="connsiteY33" fmla="*/ 728662 h 1752413"/>
              <a:gd name="connsiteX34" fmla="*/ 319088 w 1488050"/>
              <a:gd name="connsiteY34" fmla="*/ 726281 h 1752413"/>
              <a:gd name="connsiteX35" fmla="*/ 319088 w 1488050"/>
              <a:gd name="connsiteY35" fmla="*/ 759618 h 1752413"/>
              <a:gd name="connsiteX36" fmla="*/ 330994 w 1488050"/>
              <a:gd name="connsiteY36" fmla="*/ 757237 h 1752413"/>
              <a:gd name="connsiteX37" fmla="*/ 333375 w 1488050"/>
              <a:gd name="connsiteY37" fmla="*/ 807243 h 1752413"/>
              <a:gd name="connsiteX38" fmla="*/ 333375 w 1488050"/>
              <a:gd name="connsiteY38" fmla="*/ 807243 h 1752413"/>
              <a:gd name="connsiteX39" fmla="*/ 347663 w 1488050"/>
              <a:gd name="connsiteY39" fmla="*/ 823912 h 1752413"/>
              <a:gd name="connsiteX40" fmla="*/ 364332 w 1488050"/>
              <a:gd name="connsiteY40" fmla="*/ 816768 h 1752413"/>
              <a:gd name="connsiteX41" fmla="*/ 364332 w 1488050"/>
              <a:gd name="connsiteY41" fmla="*/ 840581 h 1752413"/>
              <a:gd name="connsiteX42" fmla="*/ 371475 w 1488050"/>
              <a:gd name="connsiteY42" fmla="*/ 845343 h 1752413"/>
              <a:gd name="connsiteX43" fmla="*/ 366713 w 1488050"/>
              <a:gd name="connsiteY43" fmla="*/ 864393 h 1752413"/>
              <a:gd name="connsiteX44" fmla="*/ 385763 w 1488050"/>
              <a:gd name="connsiteY44" fmla="*/ 859631 h 1752413"/>
              <a:gd name="connsiteX45" fmla="*/ 383382 w 1488050"/>
              <a:gd name="connsiteY45" fmla="*/ 883443 h 1752413"/>
              <a:gd name="connsiteX46" fmla="*/ 407194 w 1488050"/>
              <a:gd name="connsiteY46" fmla="*/ 881062 h 1752413"/>
              <a:gd name="connsiteX47" fmla="*/ 402432 w 1488050"/>
              <a:gd name="connsiteY47" fmla="*/ 919162 h 1752413"/>
              <a:gd name="connsiteX48" fmla="*/ 423863 w 1488050"/>
              <a:gd name="connsiteY48" fmla="*/ 973931 h 1752413"/>
              <a:gd name="connsiteX49" fmla="*/ 435769 w 1488050"/>
              <a:gd name="connsiteY49" fmla="*/ 973931 h 1752413"/>
              <a:gd name="connsiteX50" fmla="*/ 428625 w 1488050"/>
              <a:gd name="connsiteY50" fmla="*/ 1000125 h 1752413"/>
              <a:gd name="connsiteX51" fmla="*/ 442913 w 1488050"/>
              <a:gd name="connsiteY51" fmla="*/ 997743 h 1752413"/>
              <a:gd name="connsiteX52" fmla="*/ 433388 w 1488050"/>
              <a:gd name="connsiteY52" fmla="*/ 1021556 h 1752413"/>
              <a:gd name="connsiteX53" fmla="*/ 452438 w 1488050"/>
              <a:gd name="connsiteY53" fmla="*/ 1019175 h 1752413"/>
              <a:gd name="connsiteX54" fmla="*/ 447675 w 1488050"/>
              <a:gd name="connsiteY54" fmla="*/ 1042987 h 1752413"/>
              <a:gd name="connsiteX55" fmla="*/ 464344 w 1488050"/>
              <a:gd name="connsiteY55" fmla="*/ 1038225 h 1752413"/>
              <a:gd name="connsiteX56" fmla="*/ 476250 w 1488050"/>
              <a:gd name="connsiteY56" fmla="*/ 1064418 h 1752413"/>
              <a:gd name="connsiteX57" fmla="*/ 490538 w 1488050"/>
              <a:gd name="connsiteY57" fmla="*/ 1064418 h 1752413"/>
              <a:gd name="connsiteX58" fmla="*/ 514350 w 1488050"/>
              <a:gd name="connsiteY58" fmla="*/ 1104900 h 1752413"/>
              <a:gd name="connsiteX59" fmla="*/ 511969 w 1488050"/>
              <a:gd name="connsiteY59" fmla="*/ 1119187 h 1752413"/>
              <a:gd name="connsiteX60" fmla="*/ 531019 w 1488050"/>
              <a:gd name="connsiteY60" fmla="*/ 1119187 h 1752413"/>
              <a:gd name="connsiteX61" fmla="*/ 526257 w 1488050"/>
              <a:gd name="connsiteY61" fmla="*/ 1133475 h 1752413"/>
              <a:gd name="connsiteX62" fmla="*/ 545307 w 1488050"/>
              <a:gd name="connsiteY62" fmla="*/ 1128712 h 1752413"/>
              <a:gd name="connsiteX63" fmla="*/ 542925 w 1488050"/>
              <a:gd name="connsiteY63" fmla="*/ 1154906 h 1752413"/>
              <a:gd name="connsiteX64" fmla="*/ 557213 w 1488050"/>
              <a:gd name="connsiteY64" fmla="*/ 1152525 h 1752413"/>
              <a:gd name="connsiteX65" fmla="*/ 552450 w 1488050"/>
              <a:gd name="connsiteY65" fmla="*/ 1169193 h 1752413"/>
              <a:gd name="connsiteX66" fmla="*/ 581025 w 1488050"/>
              <a:gd name="connsiteY66" fmla="*/ 1164431 h 1752413"/>
              <a:gd name="connsiteX67" fmla="*/ 578644 w 1488050"/>
              <a:gd name="connsiteY67" fmla="*/ 1183481 h 1752413"/>
              <a:gd name="connsiteX68" fmla="*/ 595313 w 1488050"/>
              <a:gd name="connsiteY68" fmla="*/ 1181100 h 1752413"/>
              <a:gd name="connsiteX69" fmla="*/ 592932 w 1488050"/>
              <a:gd name="connsiteY69" fmla="*/ 1195387 h 1752413"/>
              <a:gd name="connsiteX70" fmla="*/ 635794 w 1488050"/>
              <a:gd name="connsiteY70" fmla="*/ 1195387 h 1752413"/>
              <a:gd name="connsiteX71" fmla="*/ 631032 w 1488050"/>
              <a:gd name="connsiteY71" fmla="*/ 1214437 h 1752413"/>
              <a:gd name="connsiteX72" fmla="*/ 669132 w 1488050"/>
              <a:gd name="connsiteY72" fmla="*/ 1212056 h 1752413"/>
              <a:gd name="connsiteX73" fmla="*/ 666750 w 1488050"/>
              <a:gd name="connsiteY73" fmla="*/ 1252537 h 1752413"/>
              <a:gd name="connsiteX74" fmla="*/ 695325 w 1488050"/>
              <a:gd name="connsiteY74" fmla="*/ 1257300 h 1752413"/>
              <a:gd name="connsiteX75" fmla="*/ 695325 w 1488050"/>
              <a:gd name="connsiteY75" fmla="*/ 1271587 h 1752413"/>
              <a:gd name="connsiteX76" fmla="*/ 716757 w 1488050"/>
              <a:gd name="connsiteY76" fmla="*/ 1269206 h 1752413"/>
              <a:gd name="connsiteX77" fmla="*/ 716757 w 1488050"/>
              <a:gd name="connsiteY77" fmla="*/ 1285875 h 1752413"/>
              <a:gd name="connsiteX78" fmla="*/ 742950 w 1488050"/>
              <a:gd name="connsiteY78" fmla="*/ 1283493 h 1752413"/>
              <a:gd name="connsiteX79" fmla="*/ 740569 w 1488050"/>
              <a:gd name="connsiteY79" fmla="*/ 1304925 h 1752413"/>
              <a:gd name="connsiteX80" fmla="*/ 773907 w 1488050"/>
              <a:gd name="connsiteY80" fmla="*/ 1300162 h 1752413"/>
              <a:gd name="connsiteX81" fmla="*/ 766763 w 1488050"/>
              <a:gd name="connsiteY81" fmla="*/ 1333500 h 1752413"/>
              <a:gd name="connsiteX82" fmla="*/ 826294 w 1488050"/>
              <a:gd name="connsiteY82" fmla="*/ 1326356 h 1752413"/>
              <a:gd name="connsiteX83" fmla="*/ 831057 w 1488050"/>
              <a:gd name="connsiteY83" fmla="*/ 1357312 h 1752413"/>
              <a:gd name="connsiteX84" fmla="*/ 862013 w 1488050"/>
              <a:gd name="connsiteY84" fmla="*/ 1357312 h 1752413"/>
              <a:gd name="connsiteX85" fmla="*/ 862013 w 1488050"/>
              <a:gd name="connsiteY85" fmla="*/ 1357312 h 1752413"/>
              <a:gd name="connsiteX86" fmla="*/ 873919 w 1488050"/>
              <a:gd name="connsiteY86" fmla="*/ 1376362 h 1752413"/>
              <a:gd name="connsiteX87" fmla="*/ 871538 w 1488050"/>
              <a:gd name="connsiteY87" fmla="*/ 1390650 h 1752413"/>
              <a:gd name="connsiteX88" fmla="*/ 907257 w 1488050"/>
              <a:gd name="connsiteY88" fmla="*/ 1385887 h 1752413"/>
              <a:gd name="connsiteX89" fmla="*/ 909638 w 1488050"/>
              <a:gd name="connsiteY89" fmla="*/ 1402556 h 1752413"/>
              <a:gd name="connsiteX90" fmla="*/ 954882 w 1488050"/>
              <a:gd name="connsiteY90" fmla="*/ 1404937 h 1752413"/>
              <a:gd name="connsiteX91" fmla="*/ 952500 w 1488050"/>
              <a:gd name="connsiteY91" fmla="*/ 1419225 h 1752413"/>
              <a:gd name="connsiteX92" fmla="*/ 1012032 w 1488050"/>
              <a:gd name="connsiteY92" fmla="*/ 1419225 h 1752413"/>
              <a:gd name="connsiteX93" fmla="*/ 1019175 w 1488050"/>
              <a:gd name="connsiteY93" fmla="*/ 1426368 h 1752413"/>
              <a:gd name="connsiteX94" fmla="*/ 1050132 w 1488050"/>
              <a:gd name="connsiteY94" fmla="*/ 1426368 h 1752413"/>
              <a:gd name="connsiteX95" fmla="*/ 1050132 w 1488050"/>
              <a:gd name="connsiteY95" fmla="*/ 1464468 h 1752413"/>
              <a:gd name="connsiteX96" fmla="*/ 1095375 w 1488050"/>
              <a:gd name="connsiteY96" fmla="*/ 1471612 h 1752413"/>
              <a:gd name="connsiteX97" fmla="*/ 1090613 w 1488050"/>
              <a:gd name="connsiteY97" fmla="*/ 1481137 h 1752413"/>
              <a:gd name="connsiteX98" fmla="*/ 1109663 w 1488050"/>
              <a:gd name="connsiteY98" fmla="*/ 1483518 h 1752413"/>
              <a:gd name="connsiteX99" fmla="*/ 1107282 w 1488050"/>
              <a:gd name="connsiteY99" fmla="*/ 1504950 h 1752413"/>
              <a:gd name="connsiteX100" fmla="*/ 1152525 w 1488050"/>
              <a:gd name="connsiteY100" fmla="*/ 1495425 h 1752413"/>
              <a:gd name="connsiteX101" fmla="*/ 1152525 w 1488050"/>
              <a:gd name="connsiteY101" fmla="*/ 1514475 h 1752413"/>
              <a:gd name="connsiteX102" fmla="*/ 1166813 w 1488050"/>
              <a:gd name="connsiteY102" fmla="*/ 1514475 h 1752413"/>
              <a:gd name="connsiteX103" fmla="*/ 1165323 w 1488050"/>
              <a:gd name="connsiteY103" fmla="*/ 1546590 h 1752413"/>
              <a:gd name="connsiteX104" fmla="*/ 1182437 w 1488050"/>
              <a:gd name="connsiteY104" fmla="*/ 1544144 h 1752413"/>
              <a:gd name="connsiteX105" fmla="*/ 1184882 w 1488050"/>
              <a:gd name="connsiteY105" fmla="*/ 1571038 h 1752413"/>
              <a:gd name="connsiteX106" fmla="*/ 1199551 w 1488050"/>
              <a:gd name="connsiteY106" fmla="*/ 1571038 h 1752413"/>
              <a:gd name="connsiteX107" fmla="*/ 1201996 w 1488050"/>
              <a:gd name="connsiteY107" fmla="*/ 1595487 h 1752413"/>
              <a:gd name="connsiteX108" fmla="*/ 1231335 w 1488050"/>
              <a:gd name="connsiteY108" fmla="*/ 1597932 h 1752413"/>
              <a:gd name="connsiteX109" fmla="*/ 1233780 w 1488050"/>
              <a:gd name="connsiteY109" fmla="*/ 1639494 h 1752413"/>
              <a:gd name="connsiteX110" fmla="*/ 1255783 w 1488050"/>
              <a:gd name="connsiteY110" fmla="*/ 1644384 h 1752413"/>
              <a:gd name="connsiteX111" fmla="*/ 1255783 w 1488050"/>
              <a:gd name="connsiteY111" fmla="*/ 1661499 h 1752413"/>
              <a:gd name="connsiteX112" fmla="*/ 1351135 w 1488050"/>
              <a:gd name="connsiteY112" fmla="*/ 1661499 h 1752413"/>
              <a:gd name="connsiteX113" fmla="*/ 1404923 w 1488050"/>
              <a:gd name="connsiteY113" fmla="*/ 1707952 h 1752413"/>
              <a:gd name="connsiteX114" fmla="*/ 1485605 w 1488050"/>
              <a:gd name="connsiteY114" fmla="*/ 1710396 h 1752413"/>
              <a:gd name="connsiteX115" fmla="*/ 1488050 w 1488050"/>
              <a:gd name="connsiteY115" fmla="*/ 1749515 h 1752413"/>
              <a:gd name="connsiteX116" fmla="*/ 1485604 w 1488050"/>
              <a:gd name="connsiteY116" fmla="*/ 1749516 h 1752413"/>
              <a:gd name="connsiteX0" fmla="*/ 0 w 1568733"/>
              <a:gd name="connsiteY0" fmla="*/ 0 h 1754586"/>
              <a:gd name="connsiteX1" fmla="*/ 4763 w 1568733"/>
              <a:gd name="connsiteY1" fmla="*/ 52387 h 1754586"/>
              <a:gd name="connsiteX2" fmla="*/ 16669 w 1568733"/>
              <a:gd name="connsiteY2" fmla="*/ 47625 h 1754586"/>
              <a:gd name="connsiteX3" fmla="*/ 16669 w 1568733"/>
              <a:gd name="connsiteY3" fmla="*/ 85725 h 1754586"/>
              <a:gd name="connsiteX4" fmla="*/ 30957 w 1568733"/>
              <a:gd name="connsiteY4" fmla="*/ 83343 h 1754586"/>
              <a:gd name="connsiteX5" fmla="*/ 28575 w 1568733"/>
              <a:gd name="connsiteY5" fmla="*/ 116681 h 1754586"/>
              <a:gd name="connsiteX6" fmla="*/ 54769 w 1568733"/>
              <a:gd name="connsiteY6" fmla="*/ 111918 h 1754586"/>
              <a:gd name="connsiteX7" fmla="*/ 54769 w 1568733"/>
              <a:gd name="connsiteY7" fmla="*/ 159543 h 1754586"/>
              <a:gd name="connsiteX8" fmla="*/ 54769 w 1568733"/>
              <a:gd name="connsiteY8" fmla="*/ 159543 h 1754586"/>
              <a:gd name="connsiteX9" fmla="*/ 54769 w 1568733"/>
              <a:gd name="connsiteY9" fmla="*/ 159543 h 1754586"/>
              <a:gd name="connsiteX10" fmla="*/ 69057 w 1568733"/>
              <a:gd name="connsiteY10" fmla="*/ 190500 h 1754586"/>
              <a:gd name="connsiteX11" fmla="*/ 78582 w 1568733"/>
              <a:gd name="connsiteY11" fmla="*/ 190500 h 1754586"/>
              <a:gd name="connsiteX12" fmla="*/ 76200 w 1568733"/>
              <a:gd name="connsiteY12" fmla="*/ 216693 h 1754586"/>
              <a:gd name="connsiteX13" fmla="*/ 107157 w 1568733"/>
              <a:gd name="connsiteY13" fmla="*/ 216693 h 1754586"/>
              <a:gd name="connsiteX14" fmla="*/ 104775 w 1568733"/>
              <a:gd name="connsiteY14" fmla="*/ 302418 h 1754586"/>
              <a:gd name="connsiteX15" fmla="*/ 128588 w 1568733"/>
              <a:gd name="connsiteY15" fmla="*/ 307181 h 1754586"/>
              <a:gd name="connsiteX16" fmla="*/ 126207 w 1568733"/>
              <a:gd name="connsiteY16" fmla="*/ 345281 h 1754586"/>
              <a:gd name="connsiteX17" fmla="*/ 152400 w 1568733"/>
              <a:gd name="connsiteY17" fmla="*/ 395287 h 1754586"/>
              <a:gd name="connsiteX18" fmla="*/ 157163 w 1568733"/>
              <a:gd name="connsiteY18" fmla="*/ 426243 h 1754586"/>
              <a:gd name="connsiteX19" fmla="*/ 192882 w 1568733"/>
              <a:gd name="connsiteY19" fmla="*/ 435768 h 1754586"/>
              <a:gd name="connsiteX20" fmla="*/ 209550 w 1568733"/>
              <a:gd name="connsiteY20" fmla="*/ 495300 h 1754586"/>
              <a:gd name="connsiteX21" fmla="*/ 226219 w 1568733"/>
              <a:gd name="connsiteY21" fmla="*/ 509587 h 1754586"/>
              <a:gd name="connsiteX22" fmla="*/ 221457 w 1568733"/>
              <a:gd name="connsiteY22" fmla="*/ 554831 h 1754586"/>
              <a:gd name="connsiteX23" fmla="*/ 228600 w 1568733"/>
              <a:gd name="connsiteY23" fmla="*/ 554831 h 1754586"/>
              <a:gd name="connsiteX24" fmla="*/ 230982 w 1568733"/>
              <a:gd name="connsiteY24" fmla="*/ 595312 h 1754586"/>
              <a:gd name="connsiteX25" fmla="*/ 242888 w 1568733"/>
              <a:gd name="connsiteY25" fmla="*/ 595312 h 1754586"/>
              <a:gd name="connsiteX26" fmla="*/ 240507 w 1568733"/>
              <a:gd name="connsiteY26" fmla="*/ 642937 h 1754586"/>
              <a:gd name="connsiteX27" fmla="*/ 266700 w 1568733"/>
              <a:gd name="connsiteY27" fmla="*/ 642937 h 1754586"/>
              <a:gd name="connsiteX28" fmla="*/ 266700 w 1568733"/>
              <a:gd name="connsiteY28" fmla="*/ 657225 h 1754586"/>
              <a:gd name="connsiteX29" fmla="*/ 269082 w 1568733"/>
              <a:gd name="connsiteY29" fmla="*/ 681037 h 1754586"/>
              <a:gd name="connsiteX30" fmla="*/ 278607 w 1568733"/>
              <a:gd name="connsiteY30" fmla="*/ 681037 h 1754586"/>
              <a:gd name="connsiteX31" fmla="*/ 273844 w 1568733"/>
              <a:gd name="connsiteY31" fmla="*/ 714375 h 1754586"/>
              <a:gd name="connsiteX32" fmla="*/ 297657 w 1568733"/>
              <a:gd name="connsiteY32" fmla="*/ 711993 h 1754586"/>
              <a:gd name="connsiteX33" fmla="*/ 300038 w 1568733"/>
              <a:gd name="connsiteY33" fmla="*/ 728662 h 1754586"/>
              <a:gd name="connsiteX34" fmla="*/ 319088 w 1568733"/>
              <a:gd name="connsiteY34" fmla="*/ 726281 h 1754586"/>
              <a:gd name="connsiteX35" fmla="*/ 319088 w 1568733"/>
              <a:gd name="connsiteY35" fmla="*/ 759618 h 1754586"/>
              <a:gd name="connsiteX36" fmla="*/ 330994 w 1568733"/>
              <a:gd name="connsiteY36" fmla="*/ 757237 h 1754586"/>
              <a:gd name="connsiteX37" fmla="*/ 333375 w 1568733"/>
              <a:gd name="connsiteY37" fmla="*/ 807243 h 1754586"/>
              <a:gd name="connsiteX38" fmla="*/ 333375 w 1568733"/>
              <a:gd name="connsiteY38" fmla="*/ 807243 h 1754586"/>
              <a:gd name="connsiteX39" fmla="*/ 347663 w 1568733"/>
              <a:gd name="connsiteY39" fmla="*/ 823912 h 1754586"/>
              <a:gd name="connsiteX40" fmla="*/ 364332 w 1568733"/>
              <a:gd name="connsiteY40" fmla="*/ 816768 h 1754586"/>
              <a:gd name="connsiteX41" fmla="*/ 364332 w 1568733"/>
              <a:gd name="connsiteY41" fmla="*/ 840581 h 1754586"/>
              <a:gd name="connsiteX42" fmla="*/ 371475 w 1568733"/>
              <a:gd name="connsiteY42" fmla="*/ 845343 h 1754586"/>
              <a:gd name="connsiteX43" fmla="*/ 366713 w 1568733"/>
              <a:gd name="connsiteY43" fmla="*/ 864393 h 1754586"/>
              <a:gd name="connsiteX44" fmla="*/ 385763 w 1568733"/>
              <a:gd name="connsiteY44" fmla="*/ 859631 h 1754586"/>
              <a:gd name="connsiteX45" fmla="*/ 383382 w 1568733"/>
              <a:gd name="connsiteY45" fmla="*/ 883443 h 1754586"/>
              <a:gd name="connsiteX46" fmla="*/ 407194 w 1568733"/>
              <a:gd name="connsiteY46" fmla="*/ 881062 h 1754586"/>
              <a:gd name="connsiteX47" fmla="*/ 402432 w 1568733"/>
              <a:gd name="connsiteY47" fmla="*/ 919162 h 1754586"/>
              <a:gd name="connsiteX48" fmla="*/ 423863 w 1568733"/>
              <a:gd name="connsiteY48" fmla="*/ 973931 h 1754586"/>
              <a:gd name="connsiteX49" fmla="*/ 435769 w 1568733"/>
              <a:gd name="connsiteY49" fmla="*/ 973931 h 1754586"/>
              <a:gd name="connsiteX50" fmla="*/ 428625 w 1568733"/>
              <a:gd name="connsiteY50" fmla="*/ 1000125 h 1754586"/>
              <a:gd name="connsiteX51" fmla="*/ 442913 w 1568733"/>
              <a:gd name="connsiteY51" fmla="*/ 997743 h 1754586"/>
              <a:gd name="connsiteX52" fmla="*/ 433388 w 1568733"/>
              <a:gd name="connsiteY52" fmla="*/ 1021556 h 1754586"/>
              <a:gd name="connsiteX53" fmla="*/ 452438 w 1568733"/>
              <a:gd name="connsiteY53" fmla="*/ 1019175 h 1754586"/>
              <a:gd name="connsiteX54" fmla="*/ 447675 w 1568733"/>
              <a:gd name="connsiteY54" fmla="*/ 1042987 h 1754586"/>
              <a:gd name="connsiteX55" fmla="*/ 464344 w 1568733"/>
              <a:gd name="connsiteY55" fmla="*/ 1038225 h 1754586"/>
              <a:gd name="connsiteX56" fmla="*/ 476250 w 1568733"/>
              <a:gd name="connsiteY56" fmla="*/ 1064418 h 1754586"/>
              <a:gd name="connsiteX57" fmla="*/ 490538 w 1568733"/>
              <a:gd name="connsiteY57" fmla="*/ 1064418 h 1754586"/>
              <a:gd name="connsiteX58" fmla="*/ 514350 w 1568733"/>
              <a:gd name="connsiteY58" fmla="*/ 1104900 h 1754586"/>
              <a:gd name="connsiteX59" fmla="*/ 511969 w 1568733"/>
              <a:gd name="connsiteY59" fmla="*/ 1119187 h 1754586"/>
              <a:gd name="connsiteX60" fmla="*/ 531019 w 1568733"/>
              <a:gd name="connsiteY60" fmla="*/ 1119187 h 1754586"/>
              <a:gd name="connsiteX61" fmla="*/ 526257 w 1568733"/>
              <a:gd name="connsiteY61" fmla="*/ 1133475 h 1754586"/>
              <a:gd name="connsiteX62" fmla="*/ 545307 w 1568733"/>
              <a:gd name="connsiteY62" fmla="*/ 1128712 h 1754586"/>
              <a:gd name="connsiteX63" fmla="*/ 542925 w 1568733"/>
              <a:gd name="connsiteY63" fmla="*/ 1154906 h 1754586"/>
              <a:gd name="connsiteX64" fmla="*/ 557213 w 1568733"/>
              <a:gd name="connsiteY64" fmla="*/ 1152525 h 1754586"/>
              <a:gd name="connsiteX65" fmla="*/ 552450 w 1568733"/>
              <a:gd name="connsiteY65" fmla="*/ 1169193 h 1754586"/>
              <a:gd name="connsiteX66" fmla="*/ 581025 w 1568733"/>
              <a:gd name="connsiteY66" fmla="*/ 1164431 h 1754586"/>
              <a:gd name="connsiteX67" fmla="*/ 578644 w 1568733"/>
              <a:gd name="connsiteY67" fmla="*/ 1183481 h 1754586"/>
              <a:gd name="connsiteX68" fmla="*/ 595313 w 1568733"/>
              <a:gd name="connsiteY68" fmla="*/ 1181100 h 1754586"/>
              <a:gd name="connsiteX69" fmla="*/ 592932 w 1568733"/>
              <a:gd name="connsiteY69" fmla="*/ 1195387 h 1754586"/>
              <a:gd name="connsiteX70" fmla="*/ 635794 w 1568733"/>
              <a:gd name="connsiteY70" fmla="*/ 1195387 h 1754586"/>
              <a:gd name="connsiteX71" fmla="*/ 631032 w 1568733"/>
              <a:gd name="connsiteY71" fmla="*/ 1214437 h 1754586"/>
              <a:gd name="connsiteX72" fmla="*/ 669132 w 1568733"/>
              <a:gd name="connsiteY72" fmla="*/ 1212056 h 1754586"/>
              <a:gd name="connsiteX73" fmla="*/ 666750 w 1568733"/>
              <a:gd name="connsiteY73" fmla="*/ 1252537 h 1754586"/>
              <a:gd name="connsiteX74" fmla="*/ 695325 w 1568733"/>
              <a:gd name="connsiteY74" fmla="*/ 1257300 h 1754586"/>
              <a:gd name="connsiteX75" fmla="*/ 695325 w 1568733"/>
              <a:gd name="connsiteY75" fmla="*/ 1271587 h 1754586"/>
              <a:gd name="connsiteX76" fmla="*/ 716757 w 1568733"/>
              <a:gd name="connsiteY76" fmla="*/ 1269206 h 1754586"/>
              <a:gd name="connsiteX77" fmla="*/ 716757 w 1568733"/>
              <a:gd name="connsiteY77" fmla="*/ 1285875 h 1754586"/>
              <a:gd name="connsiteX78" fmla="*/ 742950 w 1568733"/>
              <a:gd name="connsiteY78" fmla="*/ 1283493 h 1754586"/>
              <a:gd name="connsiteX79" fmla="*/ 740569 w 1568733"/>
              <a:gd name="connsiteY79" fmla="*/ 1304925 h 1754586"/>
              <a:gd name="connsiteX80" fmla="*/ 773907 w 1568733"/>
              <a:gd name="connsiteY80" fmla="*/ 1300162 h 1754586"/>
              <a:gd name="connsiteX81" fmla="*/ 766763 w 1568733"/>
              <a:gd name="connsiteY81" fmla="*/ 1333500 h 1754586"/>
              <a:gd name="connsiteX82" fmla="*/ 826294 w 1568733"/>
              <a:gd name="connsiteY82" fmla="*/ 1326356 h 1754586"/>
              <a:gd name="connsiteX83" fmla="*/ 831057 w 1568733"/>
              <a:gd name="connsiteY83" fmla="*/ 1357312 h 1754586"/>
              <a:gd name="connsiteX84" fmla="*/ 862013 w 1568733"/>
              <a:gd name="connsiteY84" fmla="*/ 1357312 h 1754586"/>
              <a:gd name="connsiteX85" fmla="*/ 862013 w 1568733"/>
              <a:gd name="connsiteY85" fmla="*/ 1357312 h 1754586"/>
              <a:gd name="connsiteX86" fmla="*/ 873919 w 1568733"/>
              <a:gd name="connsiteY86" fmla="*/ 1376362 h 1754586"/>
              <a:gd name="connsiteX87" fmla="*/ 871538 w 1568733"/>
              <a:gd name="connsiteY87" fmla="*/ 1390650 h 1754586"/>
              <a:gd name="connsiteX88" fmla="*/ 907257 w 1568733"/>
              <a:gd name="connsiteY88" fmla="*/ 1385887 h 1754586"/>
              <a:gd name="connsiteX89" fmla="*/ 909638 w 1568733"/>
              <a:gd name="connsiteY89" fmla="*/ 1402556 h 1754586"/>
              <a:gd name="connsiteX90" fmla="*/ 954882 w 1568733"/>
              <a:gd name="connsiteY90" fmla="*/ 1404937 h 1754586"/>
              <a:gd name="connsiteX91" fmla="*/ 952500 w 1568733"/>
              <a:gd name="connsiteY91" fmla="*/ 1419225 h 1754586"/>
              <a:gd name="connsiteX92" fmla="*/ 1012032 w 1568733"/>
              <a:gd name="connsiteY92" fmla="*/ 1419225 h 1754586"/>
              <a:gd name="connsiteX93" fmla="*/ 1019175 w 1568733"/>
              <a:gd name="connsiteY93" fmla="*/ 1426368 h 1754586"/>
              <a:gd name="connsiteX94" fmla="*/ 1050132 w 1568733"/>
              <a:gd name="connsiteY94" fmla="*/ 1426368 h 1754586"/>
              <a:gd name="connsiteX95" fmla="*/ 1050132 w 1568733"/>
              <a:gd name="connsiteY95" fmla="*/ 1464468 h 1754586"/>
              <a:gd name="connsiteX96" fmla="*/ 1095375 w 1568733"/>
              <a:gd name="connsiteY96" fmla="*/ 1471612 h 1754586"/>
              <a:gd name="connsiteX97" fmla="*/ 1090613 w 1568733"/>
              <a:gd name="connsiteY97" fmla="*/ 1481137 h 1754586"/>
              <a:gd name="connsiteX98" fmla="*/ 1109663 w 1568733"/>
              <a:gd name="connsiteY98" fmla="*/ 1483518 h 1754586"/>
              <a:gd name="connsiteX99" fmla="*/ 1107282 w 1568733"/>
              <a:gd name="connsiteY99" fmla="*/ 1504950 h 1754586"/>
              <a:gd name="connsiteX100" fmla="*/ 1152525 w 1568733"/>
              <a:gd name="connsiteY100" fmla="*/ 1495425 h 1754586"/>
              <a:gd name="connsiteX101" fmla="*/ 1152525 w 1568733"/>
              <a:gd name="connsiteY101" fmla="*/ 1514475 h 1754586"/>
              <a:gd name="connsiteX102" fmla="*/ 1166813 w 1568733"/>
              <a:gd name="connsiteY102" fmla="*/ 1514475 h 1754586"/>
              <a:gd name="connsiteX103" fmla="*/ 1165323 w 1568733"/>
              <a:gd name="connsiteY103" fmla="*/ 1546590 h 1754586"/>
              <a:gd name="connsiteX104" fmla="*/ 1182437 w 1568733"/>
              <a:gd name="connsiteY104" fmla="*/ 1544144 h 1754586"/>
              <a:gd name="connsiteX105" fmla="*/ 1184882 w 1568733"/>
              <a:gd name="connsiteY105" fmla="*/ 1571038 h 1754586"/>
              <a:gd name="connsiteX106" fmla="*/ 1199551 w 1568733"/>
              <a:gd name="connsiteY106" fmla="*/ 1571038 h 1754586"/>
              <a:gd name="connsiteX107" fmla="*/ 1201996 w 1568733"/>
              <a:gd name="connsiteY107" fmla="*/ 1595487 h 1754586"/>
              <a:gd name="connsiteX108" fmla="*/ 1231335 w 1568733"/>
              <a:gd name="connsiteY108" fmla="*/ 1597932 h 1754586"/>
              <a:gd name="connsiteX109" fmla="*/ 1233780 w 1568733"/>
              <a:gd name="connsiteY109" fmla="*/ 1639494 h 1754586"/>
              <a:gd name="connsiteX110" fmla="*/ 1255783 w 1568733"/>
              <a:gd name="connsiteY110" fmla="*/ 1644384 h 1754586"/>
              <a:gd name="connsiteX111" fmla="*/ 1255783 w 1568733"/>
              <a:gd name="connsiteY111" fmla="*/ 1661499 h 1754586"/>
              <a:gd name="connsiteX112" fmla="*/ 1351135 w 1568733"/>
              <a:gd name="connsiteY112" fmla="*/ 1661499 h 1754586"/>
              <a:gd name="connsiteX113" fmla="*/ 1404923 w 1568733"/>
              <a:gd name="connsiteY113" fmla="*/ 1707952 h 1754586"/>
              <a:gd name="connsiteX114" fmla="*/ 1485605 w 1568733"/>
              <a:gd name="connsiteY114" fmla="*/ 1710396 h 1754586"/>
              <a:gd name="connsiteX115" fmla="*/ 1488050 w 1568733"/>
              <a:gd name="connsiteY115" fmla="*/ 1749515 h 1754586"/>
              <a:gd name="connsiteX116" fmla="*/ 1568731 w 1568733"/>
              <a:gd name="connsiteY116" fmla="*/ 1754406 h 1754586"/>
              <a:gd name="connsiteX0" fmla="*/ 0 w 1574049"/>
              <a:gd name="connsiteY0" fmla="*/ 0 h 1754767"/>
              <a:gd name="connsiteX1" fmla="*/ 4763 w 1574049"/>
              <a:gd name="connsiteY1" fmla="*/ 52387 h 1754767"/>
              <a:gd name="connsiteX2" fmla="*/ 16669 w 1574049"/>
              <a:gd name="connsiteY2" fmla="*/ 47625 h 1754767"/>
              <a:gd name="connsiteX3" fmla="*/ 16669 w 1574049"/>
              <a:gd name="connsiteY3" fmla="*/ 85725 h 1754767"/>
              <a:gd name="connsiteX4" fmla="*/ 30957 w 1574049"/>
              <a:gd name="connsiteY4" fmla="*/ 83343 h 1754767"/>
              <a:gd name="connsiteX5" fmla="*/ 28575 w 1574049"/>
              <a:gd name="connsiteY5" fmla="*/ 116681 h 1754767"/>
              <a:gd name="connsiteX6" fmla="*/ 54769 w 1574049"/>
              <a:gd name="connsiteY6" fmla="*/ 111918 h 1754767"/>
              <a:gd name="connsiteX7" fmla="*/ 54769 w 1574049"/>
              <a:gd name="connsiteY7" fmla="*/ 159543 h 1754767"/>
              <a:gd name="connsiteX8" fmla="*/ 54769 w 1574049"/>
              <a:gd name="connsiteY8" fmla="*/ 159543 h 1754767"/>
              <a:gd name="connsiteX9" fmla="*/ 54769 w 1574049"/>
              <a:gd name="connsiteY9" fmla="*/ 159543 h 1754767"/>
              <a:gd name="connsiteX10" fmla="*/ 69057 w 1574049"/>
              <a:gd name="connsiteY10" fmla="*/ 190500 h 1754767"/>
              <a:gd name="connsiteX11" fmla="*/ 78582 w 1574049"/>
              <a:gd name="connsiteY11" fmla="*/ 190500 h 1754767"/>
              <a:gd name="connsiteX12" fmla="*/ 76200 w 1574049"/>
              <a:gd name="connsiteY12" fmla="*/ 216693 h 1754767"/>
              <a:gd name="connsiteX13" fmla="*/ 107157 w 1574049"/>
              <a:gd name="connsiteY13" fmla="*/ 216693 h 1754767"/>
              <a:gd name="connsiteX14" fmla="*/ 104775 w 1574049"/>
              <a:gd name="connsiteY14" fmla="*/ 302418 h 1754767"/>
              <a:gd name="connsiteX15" fmla="*/ 128588 w 1574049"/>
              <a:gd name="connsiteY15" fmla="*/ 307181 h 1754767"/>
              <a:gd name="connsiteX16" fmla="*/ 126207 w 1574049"/>
              <a:gd name="connsiteY16" fmla="*/ 345281 h 1754767"/>
              <a:gd name="connsiteX17" fmla="*/ 152400 w 1574049"/>
              <a:gd name="connsiteY17" fmla="*/ 395287 h 1754767"/>
              <a:gd name="connsiteX18" fmla="*/ 157163 w 1574049"/>
              <a:gd name="connsiteY18" fmla="*/ 426243 h 1754767"/>
              <a:gd name="connsiteX19" fmla="*/ 192882 w 1574049"/>
              <a:gd name="connsiteY19" fmla="*/ 435768 h 1754767"/>
              <a:gd name="connsiteX20" fmla="*/ 209550 w 1574049"/>
              <a:gd name="connsiteY20" fmla="*/ 495300 h 1754767"/>
              <a:gd name="connsiteX21" fmla="*/ 226219 w 1574049"/>
              <a:gd name="connsiteY21" fmla="*/ 509587 h 1754767"/>
              <a:gd name="connsiteX22" fmla="*/ 221457 w 1574049"/>
              <a:gd name="connsiteY22" fmla="*/ 554831 h 1754767"/>
              <a:gd name="connsiteX23" fmla="*/ 228600 w 1574049"/>
              <a:gd name="connsiteY23" fmla="*/ 554831 h 1754767"/>
              <a:gd name="connsiteX24" fmla="*/ 230982 w 1574049"/>
              <a:gd name="connsiteY24" fmla="*/ 595312 h 1754767"/>
              <a:gd name="connsiteX25" fmla="*/ 242888 w 1574049"/>
              <a:gd name="connsiteY25" fmla="*/ 595312 h 1754767"/>
              <a:gd name="connsiteX26" fmla="*/ 240507 w 1574049"/>
              <a:gd name="connsiteY26" fmla="*/ 642937 h 1754767"/>
              <a:gd name="connsiteX27" fmla="*/ 266700 w 1574049"/>
              <a:gd name="connsiteY27" fmla="*/ 642937 h 1754767"/>
              <a:gd name="connsiteX28" fmla="*/ 266700 w 1574049"/>
              <a:gd name="connsiteY28" fmla="*/ 657225 h 1754767"/>
              <a:gd name="connsiteX29" fmla="*/ 269082 w 1574049"/>
              <a:gd name="connsiteY29" fmla="*/ 681037 h 1754767"/>
              <a:gd name="connsiteX30" fmla="*/ 278607 w 1574049"/>
              <a:gd name="connsiteY30" fmla="*/ 681037 h 1754767"/>
              <a:gd name="connsiteX31" fmla="*/ 273844 w 1574049"/>
              <a:gd name="connsiteY31" fmla="*/ 714375 h 1754767"/>
              <a:gd name="connsiteX32" fmla="*/ 297657 w 1574049"/>
              <a:gd name="connsiteY32" fmla="*/ 711993 h 1754767"/>
              <a:gd name="connsiteX33" fmla="*/ 300038 w 1574049"/>
              <a:gd name="connsiteY33" fmla="*/ 728662 h 1754767"/>
              <a:gd name="connsiteX34" fmla="*/ 319088 w 1574049"/>
              <a:gd name="connsiteY34" fmla="*/ 726281 h 1754767"/>
              <a:gd name="connsiteX35" fmla="*/ 319088 w 1574049"/>
              <a:gd name="connsiteY35" fmla="*/ 759618 h 1754767"/>
              <a:gd name="connsiteX36" fmla="*/ 330994 w 1574049"/>
              <a:gd name="connsiteY36" fmla="*/ 757237 h 1754767"/>
              <a:gd name="connsiteX37" fmla="*/ 333375 w 1574049"/>
              <a:gd name="connsiteY37" fmla="*/ 807243 h 1754767"/>
              <a:gd name="connsiteX38" fmla="*/ 333375 w 1574049"/>
              <a:gd name="connsiteY38" fmla="*/ 807243 h 1754767"/>
              <a:gd name="connsiteX39" fmla="*/ 347663 w 1574049"/>
              <a:gd name="connsiteY39" fmla="*/ 823912 h 1754767"/>
              <a:gd name="connsiteX40" fmla="*/ 364332 w 1574049"/>
              <a:gd name="connsiteY40" fmla="*/ 816768 h 1754767"/>
              <a:gd name="connsiteX41" fmla="*/ 364332 w 1574049"/>
              <a:gd name="connsiteY41" fmla="*/ 840581 h 1754767"/>
              <a:gd name="connsiteX42" fmla="*/ 371475 w 1574049"/>
              <a:gd name="connsiteY42" fmla="*/ 845343 h 1754767"/>
              <a:gd name="connsiteX43" fmla="*/ 366713 w 1574049"/>
              <a:gd name="connsiteY43" fmla="*/ 864393 h 1754767"/>
              <a:gd name="connsiteX44" fmla="*/ 385763 w 1574049"/>
              <a:gd name="connsiteY44" fmla="*/ 859631 h 1754767"/>
              <a:gd name="connsiteX45" fmla="*/ 383382 w 1574049"/>
              <a:gd name="connsiteY45" fmla="*/ 883443 h 1754767"/>
              <a:gd name="connsiteX46" fmla="*/ 407194 w 1574049"/>
              <a:gd name="connsiteY46" fmla="*/ 881062 h 1754767"/>
              <a:gd name="connsiteX47" fmla="*/ 402432 w 1574049"/>
              <a:gd name="connsiteY47" fmla="*/ 919162 h 1754767"/>
              <a:gd name="connsiteX48" fmla="*/ 423863 w 1574049"/>
              <a:gd name="connsiteY48" fmla="*/ 973931 h 1754767"/>
              <a:gd name="connsiteX49" fmla="*/ 435769 w 1574049"/>
              <a:gd name="connsiteY49" fmla="*/ 973931 h 1754767"/>
              <a:gd name="connsiteX50" fmla="*/ 428625 w 1574049"/>
              <a:gd name="connsiteY50" fmla="*/ 1000125 h 1754767"/>
              <a:gd name="connsiteX51" fmla="*/ 442913 w 1574049"/>
              <a:gd name="connsiteY51" fmla="*/ 997743 h 1754767"/>
              <a:gd name="connsiteX52" fmla="*/ 433388 w 1574049"/>
              <a:gd name="connsiteY52" fmla="*/ 1021556 h 1754767"/>
              <a:gd name="connsiteX53" fmla="*/ 452438 w 1574049"/>
              <a:gd name="connsiteY53" fmla="*/ 1019175 h 1754767"/>
              <a:gd name="connsiteX54" fmla="*/ 447675 w 1574049"/>
              <a:gd name="connsiteY54" fmla="*/ 1042987 h 1754767"/>
              <a:gd name="connsiteX55" fmla="*/ 464344 w 1574049"/>
              <a:gd name="connsiteY55" fmla="*/ 1038225 h 1754767"/>
              <a:gd name="connsiteX56" fmla="*/ 476250 w 1574049"/>
              <a:gd name="connsiteY56" fmla="*/ 1064418 h 1754767"/>
              <a:gd name="connsiteX57" fmla="*/ 490538 w 1574049"/>
              <a:gd name="connsiteY57" fmla="*/ 1064418 h 1754767"/>
              <a:gd name="connsiteX58" fmla="*/ 514350 w 1574049"/>
              <a:gd name="connsiteY58" fmla="*/ 1104900 h 1754767"/>
              <a:gd name="connsiteX59" fmla="*/ 511969 w 1574049"/>
              <a:gd name="connsiteY59" fmla="*/ 1119187 h 1754767"/>
              <a:gd name="connsiteX60" fmla="*/ 531019 w 1574049"/>
              <a:gd name="connsiteY60" fmla="*/ 1119187 h 1754767"/>
              <a:gd name="connsiteX61" fmla="*/ 526257 w 1574049"/>
              <a:gd name="connsiteY61" fmla="*/ 1133475 h 1754767"/>
              <a:gd name="connsiteX62" fmla="*/ 545307 w 1574049"/>
              <a:gd name="connsiteY62" fmla="*/ 1128712 h 1754767"/>
              <a:gd name="connsiteX63" fmla="*/ 542925 w 1574049"/>
              <a:gd name="connsiteY63" fmla="*/ 1154906 h 1754767"/>
              <a:gd name="connsiteX64" fmla="*/ 557213 w 1574049"/>
              <a:gd name="connsiteY64" fmla="*/ 1152525 h 1754767"/>
              <a:gd name="connsiteX65" fmla="*/ 552450 w 1574049"/>
              <a:gd name="connsiteY65" fmla="*/ 1169193 h 1754767"/>
              <a:gd name="connsiteX66" fmla="*/ 581025 w 1574049"/>
              <a:gd name="connsiteY66" fmla="*/ 1164431 h 1754767"/>
              <a:gd name="connsiteX67" fmla="*/ 578644 w 1574049"/>
              <a:gd name="connsiteY67" fmla="*/ 1183481 h 1754767"/>
              <a:gd name="connsiteX68" fmla="*/ 595313 w 1574049"/>
              <a:gd name="connsiteY68" fmla="*/ 1181100 h 1754767"/>
              <a:gd name="connsiteX69" fmla="*/ 592932 w 1574049"/>
              <a:gd name="connsiteY69" fmla="*/ 1195387 h 1754767"/>
              <a:gd name="connsiteX70" fmla="*/ 635794 w 1574049"/>
              <a:gd name="connsiteY70" fmla="*/ 1195387 h 1754767"/>
              <a:gd name="connsiteX71" fmla="*/ 631032 w 1574049"/>
              <a:gd name="connsiteY71" fmla="*/ 1214437 h 1754767"/>
              <a:gd name="connsiteX72" fmla="*/ 669132 w 1574049"/>
              <a:gd name="connsiteY72" fmla="*/ 1212056 h 1754767"/>
              <a:gd name="connsiteX73" fmla="*/ 666750 w 1574049"/>
              <a:gd name="connsiteY73" fmla="*/ 1252537 h 1754767"/>
              <a:gd name="connsiteX74" fmla="*/ 695325 w 1574049"/>
              <a:gd name="connsiteY74" fmla="*/ 1257300 h 1754767"/>
              <a:gd name="connsiteX75" fmla="*/ 695325 w 1574049"/>
              <a:gd name="connsiteY75" fmla="*/ 1271587 h 1754767"/>
              <a:gd name="connsiteX76" fmla="*/ 716757 w 1574049"/>
              <a:gd name="connsiteY76" fmla="*/ 1269206 h 1754767"/>
              <a:gd name="connsiteX77" fmla="*/ 716757 w 1574049"/>
              <a:gd name="connsiteY77" fmla="*/ 1285875 h 1754767"/>
              <a:gd name="connsiteX78" fmla="*/ 742950 w 1574049"/>
              <a:gd name="connsiteY78" fmla="*/ 1283493 h 1754767"/>
              <a:gd name="connsiteX79" fmla="*/ 740569 w 1574049"/>
              <a:gd name="connsiteY79" fmla="*/ 1304925 h 1754767"/>
              <a:gd name="connsiteX80" fmla="*/ 773907 w 1574049"/>
              <a:gd name="connsiteY80" fmla="*/ 1300162 h 1754767"/>
              <a:gd name="connsiteX81" fmla="*/ 766763 w 1574049"/>
              <a:gd name="connsiteY81" fmla="*/ 1333500 h 1754767"/>
              <a:gd name="connsiteX82" fmla="*/ 826294 w 1574049"/>
              <a:gd name="connsiteY82" fmla="*/ 1326356 h 1754767"/>
              <a:gd name="connsiteX83" fmla="*/ 831057 w 1574049"/>
              <a:gd name="connsiteY83" fmla="*/ 1357312 h 1754767"/>
              <a:gd name="connsiteX84" fmla="*/ 862013 w 1574049"/>
              <a:gd name="connsiteY84" fmla="*/ 1357312 h 1754767"/>
              <a:gd name="connsiteX85" fmla="*/ 862013 w 1574049"/>
              <a:gd name="connsiteY85" fmla="*/ 1357312 h 1754767"/>
              <a:gd name="connsiteX86" fmla="*/ 873919 w 1574049"/>
              <a:gd name="connsiteY86" fmla="*/ 1376362 h 1754767"/>
              <a:gd name="connsiteX87" fmla="*/ 871538 w 1574049"/>
              <a:gd name="connsiteY87" fmla="*/ 1390650 h 1754767"/>
              <a:gd name="connsiteX88" fmla="*/ 907257 w 1574049"/>
              <a:gd name="connsiteY88" fmla="*/ 1385887 h 1754767"/>
              <a:gd name="connsiteX89" fmla="*/ 909638 w 1574049"/>
              <a:gd name="connsiteY89" fmla="*/ 1402556 h 1754767"/>
              <a:gd name="connsiteX90" fmla="*/ 954882 w 1574049"/>
              <a:gd name="connsiteY90" fmla="*/ 1404937 h 1754767"/>
              <a:gd name="connsiteX91" fmla="*/ 952500 w 1574049"/>
              <a:gd name="connsiteY91" fmla="*/ 1419225 h 1754767"/>
              <a:gd name="connsiteX92" fmla="*/ 1012032 w 1574049"/>
              <a:gd name="connsiteY92" fmla="*/ 1419225 h 1754767"/>
              <a:gd name="connsiteX93" fmla="*/ 1019175 w 1574049"/>
              <a:gd name="connsiteY93" fmla="*/ 1426368 h 1754767"/>
              <a:gd name="connsiteX94" fmla="*/ 1050132 w 1574049"/>
              <a:gd name="connsiteY94" fmla="*/ 1426368 h 1754767"/>
              <a:gd name="connsiteX95" fmla="*/ 1050132 w 1574049"/>
              <a:gd name="connsiteY95" fmla="*/ 1464468 h 1754767"/>
              <a:gd name="connsiteX96" fmla="*/ 1095375 w 1574049"/>
              <a:gd name="connsiteY96" fmla="*/ 1471612 h 1754767"/>
              <a:gd name="connsiteX97" fmla="*/ 1090613 w 1574049"/>
              <a:gd name="connsiteY97" fmla="*/ 1481137 h 1754767"/>
              <a:gd name="connsiteX98" fmla="*/ 1109663 w 1574049"/>
              <a:gd name="connsiteY98" fmla="*/ 1483518 h 1754767"/>
              <a:gd name="connsiteX99" fmla="*/ 1107282 w 1574049"/>
              <a:gd name="connsiteY99" fmla="*/ 1504950 h 1754767"/>
              <a:gd name="connsiteX100" fmla="*/ 1152525 w 1574049"/>
              <a:gd name="connsiteY100" fmla="*/ 1495425 h 1754767"/>
              <a:gd name="connsiteX101" fmla="*/ 1152525 w 1574049"/>
              <a:gd name="connsiteY101" fmla="*/ 1514475 h 1754767"/>
              <a:gd name="connsiteX102" fmla="*/ 1166813 w 1574049"/>
              <a:gd name="connsiteY102" fmla="*/ 1514475 h 1754767"/>
              <a:gd name="connsiteX103" fmla="*/ 1165323 w 1574049"/>
              <a:gd name="connsiteY103" fmla="*/ 1546590 h 1754767"/>
              <a:gd name="connsiteX104" fmla="*/ 1182437 w 1574049"/>
              <a:gd name="connsiteY104" fmla="*/ 1544144 h 1754767"/>
              <a:gd name="connsiteX105" fmla="*/ 1184882 w 1574049"/>
              <a:gd name="connsiteY105" fmla="*/ 1571038 h 1754767"/>
              <a:gd name="connsiteX106" fmla="*/ 1199551 w 1574049"/>
              <a:gd name="connsiteY106" fmla="*/ 1571038 h 1754767"/>
              <a:gd name="connsiteX107" fmla="*/ 1201996 w 1574049"/>
              <a:gd name="connsiteY107" fmla="*/ 1595487 h 1754767"/>
              <a:gd name="connsiteX108" fmla="*/ 1231335 w 1574049"/>
              <a:gd name="connsiteY108" fmla="*/ 1597932 h 1754767"/>
              <a:gd name="connsiteX109" fmla="*/ 1233780 w 1574049"/>
              <a:gd name="connsiteY109" fmla="*/ 1639494 h 1754767"/>
              <a:gd name="connsiteX110" fmla="*/ 1255783 w 1574049"/>
              <a:gd name="connsiteY110" fmla="*/ 1644384 h 1754767"/>
              <a:gd name="connsiteX111" fmla="*/ 1255783 w 1574049"/>
              <a:gd name="connsiteY111" fmla="*/ 1661499 h 1754767"/>
              <a:gd name="connsiteX112" fmla="*/ 1351135 w 1574049"/>
              <a:gd name="connsiteY112" fmla="*/ 1661499 h 1754767"/>
              <a:gd name="connsiteX113" fmla="*/ 1404923 w 1574049"/>
              <a:gd name="connsiteY113" fmla="*/ 1707952 h 1754767"/>
              <a:gd name="connsiteX114" fmla="*/ 1485605 w 1574049"/>
              <a:gd name="connsiteY114" fmla="*/ 1710396 h 1754767"/>
              <a:gd name="connsiteX115" fmla="*/ 1488050 w 1574049"/>
              <a:gd name="connsiteY115" fmla="*/ 1749515 h 1754767"/>
              <a:gd name="connsiteX116" fmla="*/ 1568731 w 1574049"/>
              <a:gd name="connsiteY116" fmla="*/ 1754406 h 1754767"/>
              <a:gd name="connsiteX117" fmla="*/ 1566287 w 1574049"/>
              <a:gd name="connsiteY117" fmla="*/ 1754405 h 1754767"/>
              <a:gd name="connsiteX0" fmla="*/ 0 w 1574049"/>
              <a:gd name="connsiteY0" fmla="*/ 0 h 1788634"/>
              <a:gd name="connsiteX1" fmla="*/ 4763 w 1574049"/>
              <a:gd name="connsiteY1" fmla="*/ 52387 h 1788634"/>
              <a:gd name="connsiteX2" fmla="*/ 16669 w 1574049"/>
              <a:gd name="connsiteY2" fmla="*/ 47625 h 1788634"/>
              <a:gd name="connsiteX3" fmla="*/ 16669 w 1574049"/>
              <a:gd name="connsiteY3" fmla="*/ 85725 h 1788634"/>
              <a:gd name="connsiteX4" fmla="*/ 30957 w 1574049"/>
              <a:gd name="connsiteY4" fmla="*/ 83343 h 1788634"/>
              <a:gd name="connsiteX5" fmla="*/ 28575 w 1574049"/>
              <a:gd name="connsiteY5" fmla="*/ 116681 h 1788634"/>
              <a:gd name="connsiteX6" fmla="*/ 54769 w 1574049"/>
              <a:gd name="connsiteY6" fmla="*/ 111918 h 1788634"/>
              <a:gd name="connsiteX7" fmla="*/ 54769 w 1574049"/>
              <a:gd name="connsiteY7" fmla="*/ 159543 h 1788634"/>
              <a:gd name="connsiteX8" fmla="*/ 54769 w 1574049"/>
              <a:gd name="connsiteY8" fmla="*/ 159543 h 1788634"/>
              <a:gd name="connsiteX9" fmla="*/ 54769 w 1574049"/>
              <a:gd name="connsiteY9" fmla="*/ 159543 h 1788634"/>
              <a:gd name="connsiteX10" fmla="*/ 69057 w 1574049"/>
              <a:gd name="connsiteY10" fmla="*/ 190500 h 1788634"/>
              <a:gd name="connsiteX11" fmla="*/ 78582 w 1574049"/>
              <a:gd name="connsiteY11" fmla="*/ 190500 h 1788634"/>
              <a:gd name="connsiteX12" fmla="*/ 76200 w 1574049"/>
              <a:gd name="connsiteY12" fmla="*/ 216693 h 1788634"/>
              <a:gd name="connsiteX13" fmla="*/ 107157 w 1574049"/>
              <a:gd name="connsiteY13" fmla="*/ 216693 h 1788634"/>
              <a:gd name="connsiteX14" fmla="*/ 104775 w 1574049"/>
              <a:gd name="connsiteY14" fmla="*/ 302418 h 1788634"/>
              <a:gd name="connsiteX15" fmla="*/ 128588 w 1574049"/>
              <a:gd name="connsiteY15" fmla="*/ 307181 h 1788634"/>
              <a:gd name="connsiteX16" fmla="*/ 126207 w 1574049"/>
              <a:gd name="connsiteY16" fmla="*/ 345281 h 1788634"/>
              <a:gd name="connsiteX17" fmla="*/ 152400 w 1574049"/>
              <a:gd name="connsiteY17" fmla="*/ 395287 h 1788634"/>
              <a:gd name="connsiteX18" fmla="*/ 157163 w 1574049"/>
              <a:gd name="connsiteY18" fmla="*/ 426243 h 1788634"/>
              <a:gd name="connsiteX19" fmla="*/ 192882 w 1574049"/>
              <a:gd name="connsiteY19" fmla="*/ 435768 h 1788634"/>
              <a:gd name="connsiteX20" fmla="*/ 209550 w 1574049"/>
              <a:gd name="connsiteY20" fmla="*/ 495300 h 1788634"/>
              <a:gd name="connsiteX21" fmla="*/ 226219 w 1574049"/>
              <a:gd name="connsiteY21" fmla="*/ 509587 h 1788634"/>
              <a:gd name="connsiteX22" fmla="*/ 221457 w 1574049"/>
              <a:gd name="connsiteY22" fmla="*/ 554831 h 1788634"/>
              <a:gd name="connsiteX23" fmla="*/ 228600 w 1574049"/>
              <a:gd name="connsiteY23" fmla="*/ 554831 h 1788634"/>
              <a:gd name="connsiteX24" fmla="*/ 230982 w 1574049"/>
              <a:gd name="connsiteY24" fmla="*/ 595312 h 1788634"/>
              <a:gd name="connsiteX25" fmla="*/ 242888 w 1574049"/>
              <a:gd name="connsiteY25" fmla="*/ 595312 h 1788634"/>
              <a:gd name="connsiteX26" fmla="*/ 240507 w 1574049"/>
              <a:gd name="connsiteY26" fmla="*/ 642937 h 1788634"/>
              <a:gd name="connsiteX27" fmla="*/ 266700 w 1574049"/>
              <a:gd name="connsiteY27" fmla="*/ 642937 h 1788634"/>
              <a:gd name="connsiteX28" fmla="*/ 266700 w 1574049"/>
              <a:gd name="connsiteY28" fmla="*/ 657225 h 1788634"/>
              <a:gd name="connsiteX29" fmla="*/ 269082 w 1574049"/>
              <a:gd name="connsiteY29" fmla="*/ 681037 h 1788634"/>
              <a:gd name="connsiteX30" fmla="*/ 278607 w 1574049"/>
              <a:gd name="connsiteY30" fmla="*/ 681037 h 1788634"/>
              <a:gd name="connsiteX31" fmla="*/ 273844 w 1574049"/>
              <a:gd name="connsiteY31" fmla="*/ 714375 h 1788634"/>
              <a:gd name="connsiteX32" fmla="*/ 297657 w 1574049"/>
              <a:gd name="connsiteY32" fmla="*/ 711993 h 1788634"/>
              <a:gd name="connsiteX33" fmla="*/ 300038 w 1574049"/>
              <a:gd name="connsiteY33" fmla="*/ 728662 h 1788634"/>
              <a:gd name="connsiteX34" fmla="*/ 319088 w 1574049"/>
              <a:gd name="connsiteY34" fmla="*/ 726281 h 1788634"/>
              <a:gd name="connsiteX35" fmla="*/ 319088 w 1574049"/>
              <a:gd name="connsiteY35" fmla="*/ 759618 h 1788634"/>
              <a:gd name="connsiteX36" fmla="*/ 330994 w 1574049"/>
              <a:gd name="connsiteY36" fmla="*/ 757237 h 1788634"/>
              <a:gd name="connsiteX37" fmla="*/ 333375 w 1574049"/>
              <a:gd name="connsiteY37" fmla="*/ 807243 h 1788634"/>
              <a:gd name="connsiteX38" fmla="*/ 333375 w 1574049"/>
              <a:gd name="connsiteY38" fmla="*/ 807243 h 1788634"/>
              <a:gd name="connsiteX39" fmla="*/ 347663 w 1574049"/>
              <a:gd name="connsiteY39" fmla="*/ 823912 h 1788634"/>
              <a:gd name="connsiteX40" fmla="*/ 364332 w 1574049"/>
              <a:gd name="connsiteY40" fmla="*/ 816768 h 1788634"/>
              <a:gd name="connsiteX41" fmla="*/ 364332 w 1574049"/>
              <a:gd name="connsiteY41" fmla="*/ 840581 h 1788634"/>
              <a:gd name="connsiteX42" fmla="*/ 371475 w 1574049"/>
              <a:gd name="connsiteY42" fmla="*/ 845343 h 1788634"/>
              <a:gd name="connsiteX43" fmla="*/ 366713 w 1574049"/>
              <a:gd name="connsiteY43" fmla="*/ 864393 h 1788634"/>
              <a:gd name="connsiteX44" fmla="*/ 385763 w 1574049"/>
              <a:gd name="connsiteY44" fmla="*/ 859631 h 1788634"/>
              <a:gd name="connsiteX45" fmla="*/ 383382 w 1574049"/>
              <a:gd name="connsiteY45" fmla="*/ 883443 h 1788634"/>
              <a:gd name="connsiteX46" fmla="*/ 407194 w 1574049"/>
              <a:gd name="connsiteY46" fmla="*/ 881062 h 1788634"/>
              <a:gd name="connsiteX47" fmla="*/ 402432 w 1574049"/>
              <a:gd name="connsiteY47" fmla="*/ 919162 h 1788634"/>
              <a:gd name="connsiteX48" fmla="*/ 423863 w 1574049"/>
              <a:gd name="connsiteY48" fmla="*/ 973931 h 1788634"/>
              <a:gd name="connsiteX49" fmla="*/ 435769 w 1574049"/>
              <a:gd name="connsiteY49" fmla="*/ 973931 h 1788634"/>
              <a:gd name="connsiteX50" fmla="*/ 428625 w 1574049"/>
              <a:gd name="connsiteY50" fmla="*/ 1000125 h 1788634"/>
              <a:gd name="connsiteX51" fmla="*/ 442913 w 1574049"/>
              <a:gd name="connsiteY51" fmla="*/ 997743 h 1788634"/>
              <a:gd name="connsiteX52" fmla="*/ 433388 w 1574049"/>
              <a:gd name="connsiteY52" fmla="*/ 1021556 h 1788634"/>
              <a:gd name="connsiteX53" fmla="*/ 452438 w 1574049"/>
              <a:gd name="connsiteY53" fmla="*/ 1019175 h 1788634"/>
              <a:gd name="connsiteX54" fmla="*/ 447675 w 1574049"/>
              <a:gd name="connsiteY54" fmla="*/ 1042987 h 1788634"/>
              <a:gd name="connsiteX55" fmla="*/ 464344 w 1574049"/>
              <a:gd name="connsiteY55" fmla="*/ 1038225 h 1788634"/>
              <a:gd name="connsiteX56" fmla="*/ 476250 w 1574049"/>
              <a:gd name="connsiteY56" fmla="*/ 1064418 h 1788634"/>
              <a:gd name="connsiteX57" fmla="*/ 490538 w 1574049"/>
              <a:gd name="connsiteY57" fmla="*/ 1064418 h 1788634"/>
              <a:gd name="connsiteX58" fmla="*/ 514350 w 1574049"/>
              <a:gd name="connsiteY58" fmla="*/ 1104900 h 1788634"/>
              <a:gd name="connsiteX59" fmla="*/ 511969 w 1574049"/>
              <a:gd name="connsiteY59" fmla="*/ 1119187 h 1788634"/>
              <a:gd name="connsiteX60" fmla="*/ 531019 w 1574049"/>
              <a:gd name="connsiteY60" fmla="*/ 1119187 h 1788634"/>
              <a:gd name="connsiteX61" fmla="*/ 526257 w 1574049"/>
              <a:gd name="connsiteY61" fmla="*/ 1133475 h 1788634"/>
              <a:gd name="connsiteX62" fmla="*/ 545307 w 1574049"/>
              <a:gd name="connsiteY62" fmla="*/ 1128712 h 1788634"/>
              <a:gd name="connsiteX63" fmla="*/ 542925 w 1574049"/>
              <a:gd name="connsiteY63" fmla="*/ 1154906 h 1788634"/>
              <a:gd name="connsiteX64" fmla="*/ 557213 w 1574049"/>
              <a:gd name="connsiteY64" fmla="*/ 1152525 h 1788634"/>
              <a:gd name="connsiteX65" fmla="*/ 552450 w 1574049"/>
              <a:gd name="connsiteY65" fmla="*/ 1169193 h 1788634"/>
              <a:gd name="connsiteX66" fmla="*/ 581025 w 1574049"/>
              <a:gd name="connsiteY66" fmla="*/ 1164431 h 1788634"/>
              <a:gd name="connsiteX67" fmla="*/ 578644 w 1574049"/>
              <a:gd name="connsiteY67" fmla="*/ 1183481 h 1788634"/>
              <a:gd name="connsiteX68" fmla="*/ 595313 w 1574049"/>
              <a:gd name="connsiteY68" fmla="*/ 1181100 h 1788634"/>
              <a:gd name="connsiteX69" fmla="*/ 592932 w 1574049"/>
              <a:gd name="connsiteY69" fmla="*/ 1195387 h 1788634"/>
              <a:gd name="connsiteX70" fmla="*/ 635794 w 1574049"/>
              <a:gd name="connsiteY70" fmla="*/ 1195387 h 1788634"/>
              <a:gd name="connsiteX71" fmla="*/ 631032 w 1574049"/>
              <a:gd name="connsiteY71" fmla="*/ 1214437 h 1788634"/>
              <a:gd name="connsiteX72" fmla="*/ 669132 w 1574049"/>
              <a:gd name="connsiteY72" fmla="*/ 1212056 h 1788634"/>
              <a:gd name="connsiteX73" fmla="*/ 666750 w 1574049"/>
              <a:gd name="connsiteY73" fmla="*/ 1252537 h 1788634"/>
              <a:gd name="connsiteX74" fmla="*/ 695325 w 1574049"/>
              <a:gd name="connsiteY74" fmla="*/ 1257300 h 1788634"/>
              <a:gd name="connsiteX75" fmla="*/ 695325 w 1574049"/>
              <a:gd name="connsiteY75" fmla="*/ 1271587 h 1788634"/>
              <a:gd name="connsiteX76" fmla="*/ 716757 w 1574049"/>
              <a:gd name="connsiteY76" fmla="*/ 1269206 h 1788634"/>
              <a:gd name="connsiteX77" fmla="*/ 716757 w 1574049"/>
              <a:gd name="connsiteY77" fmla="*/ 1285875 h 1788634"/>
              <a:gd name="connsiteX78" fmla="*/ 742950 w 1574049"/>
              <a:gd name="connsiteY78" fmla="*/ 1283493 h 1788634"/>
              <a:gd name="connsiteX79" fmla="*/ 740569 w 1574049"/>
              <a:gd name="connsiteY79" fmla="*/ 1304925 h 1788634"/>
              <a:gd name="connsiteX80" fmla="*/ 773907 w 1574049"/>
              <a:gd name="connsiteY80" fmla="*/ 1300162 h 1788634"/>
              <a:gd name="connsiteX81" fmla="*/ 766763 w 1574049"/>
              <a:gd name="connsiteY81" fmla="*/ 1333500 h 1788634"/>
              <a:gd name="connsiteX82" fmla="*/ 826294 w 1574049"/>
              <a:gd name="connsiteY82" fmla="*/ 1326356 h 1788634"/>
              <a:gd name="connsiteX83" fmla="*/ 831057 w 1574049"/>
              <a:gd name="connsiteY83" fmla="*/ 1357312 h 1788634"/>
              <a:gd name="connsiteX84" fmla="*/ 862013 w 1574049"/>
              <a:gd name="connsiteY84" fmla="*/ 1357312 h 1788634"/>
              <a:gd name="connsiteX85" fmla="*/ 862013 w 1574049"/>
              <a:gd name="connsiteY85" fmla="*/ 1357312 h 1788634"/>
              <a:gd name="connsiteX86" fmla="*/ 873919 w 1574049"/>
              <a:gd name="connsiteY86" fmla="*/ 1376362 h 1788634"/>
              <a:gd name="connsiteX87" fmla="*/ 871538 w 1574049"/>
              <a:gd name="connsiteY87" fmla="*/ 1390650 h 1788634"/>
              <a:gd name="connsiteX88" fmla="*/ 907257 w 1574049"/>
              <a:gd name="connsiteY88" fmla="*/ 1385887 h 1788634"/>
              <a:gd name="connsiteX89" fmla="*/ 909638 w 1574049"/>
              <a:gd name="connsiteY89" fmla="*/ 1402556 h 1788634"/>
              <a:gd name="connsiteX90" fmla="*/ 954882 w 1574049"/>
              <a:gd name="connsiteY90" fmla="*/ 1404937 h 1788634"/>
              <a:gd name="connsiteX91" fmla="*/ 952500 w 1574049"/>
              <a:gd name="connsiteY91" fmla="*/ 1419225 h 1788634"/>
              <a:gd name="connsiteX92" fmla="*/ 1012032 w 1574049"/>
              <a:gd name="connsiteY92" fmla="*/ 1419225 h 1788634"/>
              <a:gd name="connsiteX93" fmla="*/ 1019175 w 1574049"/>
              <a:gd name="connsiteY93" fmla="*/ 1426368 h 1788634"/>
              <a:gd name="connsiteX94" fmla="*/ 1050132 w 1574049"/>
              <a:gd name="connsiteY94" fmla="*/ 1426368 h 1788634"/>
              <a:gd name="connsiteX95" fmla="*/ 1050132 w 1574049"/>
              <a:gd name="connsiteY95" fmla="*/ 1464468 h 1788634"/>
              <a:gd name="connsiteX96" fmla="*/ 1095375 w 1574049"/>
              <a:gd name="connsiteY96" fmla="*/ 1471612 h 1788634"/>
              <a:gd name="connsiteX97" fmla="*/ 1090613 w 1574049"/>
              <a:gd name="connsiteY97" fmla="*/ 1481137 h 1788634"/>
              <a:gd name="connsiteX98" fmla="*/ 1109663 w 1574049"/>
              <a:gd name="connsiteY98" fmla="*/ 1483518 h 1788634"/>
              <a:gd name="connsiteX99" fmla="*/ 1107282 w 1574049"/>
              <a:gd name="connsiteY99" fmla="*/ 1504950 h 1788634"/>
              <a:gd name="connsiteX100" fmla="*/ 1152525 w 1574049"/>
              <a:gd name="connsiteY100" fmla="*/ 1495425 h 1788634"/>
              <a:gd name="connsiteX101" fmla="*/ 1152525 w 1574049"/>
              <a:gd name="connsiteY101" fmla="*/ 1514475 h 1788634"/>
              <a:gd name="connsiteX102" fmla="*/ 1166813 w 1574049"/>
              <a:gd name="connsiteY102" fmla="*/ 1514475 h 1788634"/>
              <a:gd name="connsiteX103" fmla="*/ 1165323 w 1574049"/>
              <a:gd name="connsiteY103" fmla="*/ 1546590 h 1788634"/>
              <a:gd name="connsiteX104" fmla="*/ 1182437 w 1574049"/>
              <a:gd name="connsiteY104" fmla="*/ 1544144 h 1788634"/>
              <a:gd name="connsiteX105" fmla="*/ 1184882 w 1574049"/>
              <a:gd name="connsiteY105" fmla="*/ 1571038 h 1788634"/>
              <a:gd name="connsiteX106" fmla="*/ 1199551 w 1574049"/>
              <a:gd name="connsiteY106" fmla="*/ 1571038 h 1788634"/>
              <a:gd name="connsiteX107" fmla="*/ 1201996 w 1574049"/>
              <a:gd name="connsiteY107" fmla="*/ 1595487 h 1788634"/>
              <a:gd name="connsiteX108" fmla="*/ 1231335 w 1574049"/>
              <a:gd name="connsiteY108" fmla="*/ 1597932 h 1788634"/>
              <a:gd name="connsiteX109" fmla="*/ 1233780 w 1574049"/>
              <a:gd name="connsiteY109" fmla="*/ 1639494 h 1788634"/>
              <a:gd name="connsiteX110" fmla="*/ 1255783 w 1574049"/>
              <a:gd name="connsiteY110" fmla="*/ 1644384 h 1788634"/>
              <a:gd name="connsiteX111" fmla="*/ 1255783 w 1574049"/>
              <a:gd name="connsiteY111" fmla="*/ 1661499 h 1788634"/>
              <a:gd name="connsiteX112" fmla="*/ 1351135 w 1574049"/>
              <a:gd name="connsiteY112" fmla="*/ 1661499 h 1788634"/>
              <a:gd name="connsiteX113" fmla="*/ 1404923 w 1574049"/>
              <a:gd name="connsiteY113" fmla="*/ 1707952 h 1788634"/>
              <a:gd name="connsiteX114" fmla="*/ 1485605 w 1574049"/>
              <a:gd name="connsiteY114" fmla="*/ 1710396 h 1788634"/>
              <a:gd name="connsiteX115" fmla="*/ 1488050 w 1574049"/>
              <a:gd name="connsiteY115" fmla="*/ 1749515 h 1788634"/>
              <a:gd name="connsiteX116" fmla="*/ 1568731 w 1574049"/>
              <a:gd name="connsiteY116" fmla="*/ 1754406 h 1788634"/>
              <a:gd name="connsiteX117" fmla="*/ 1566287 w 1574049"/>
              <a:gd name="connsiteY117" fmla="*/ 1788634 h 1788634"/>
              <a:gd name="connsiteX0" fmla="*/ 0 w 1575374"/>
              <a:gd name="connsiteY0" fmla="*/ 0 h 1781299"/>
              <a:gd name="connsiteX1" fmla="*/ 4763 w 1575374"/>
              <a:gd name="connsiteY1" fmla="*/ 52387 h 1781299"/>
              <a:gd name="connsiteX2" fmla="*/ 16669 w 1575374"/>
              <a:gd name="connsiteY2" fmla="*/ 47625 h 1781299"/>
              <a:gd name="connsiteX3" fmla="*/ 16669 w 1575374"/>
              <a:gd name="connsiteY3" fmla="*/ 85725 h 1781299"/>
              <a:gd name="connsiteX4" fmla="*/ 30957 w 1575374"/>
              <a:gd name="connsiteY4" fmla="*/ 83343 h 1781299"/>
              <a:gd name="connsiteX5" fmla="*/ 28575 w 1575374"/>
              <a:gd name="connsiteY5" fmla="*/ 116681 h 1781299"/>
              <a:gd name="connsiteX6" fmla="*/ 54769 w 1575374"/>
              <a:gd name="connsiteY6" fmla="*/ 111918 h 1781299"/>
              <a:gd name="connsiteX7" fmla="*/ 54769 w 1575374"/>
              <a:gd name="connsiteY7" fmla="*/ 159543 h 1781299"/>
              <a:gd name="connsiteX8" fmla="*/ 54769 w 1575374"/>
              <a:gd name="connsiteY8" fmla="*/ 159543 h 1781299"/>
              <a:gd name="connsiteX9" fmla="*/ 54769 w 1575374"/>
              <a:gd name="connsiteY9" fmla="*/ 159543 h 1781299"/>
              <a:gd name="connsiteX10" fmla="*/ 69057 w 1575374"/>
              <a:gd name="connsiteY10" fmla="*/ 190500 h 1781299"/>
              <a:gd name="connsiteX11" fmla="*/ 78582 w 1575374"/>
              <a:gd name="connsiteY11" fmla="*/ 190500 h 1781299"/>
              <a:gd name="connsiteX12" fmla="*/ 76200 w 1575374"/>
              <a:gd name="connsiteY12" fmla="*/ 216693 h 1781299"/>
              <a:gd name="connsiteX13" fmla="*/ 107157 w 1575374"/>
              <a:gd name="connsiteY13" fmla="*/ 216693 h 1781299"/>
              <a:gd name="connsiteX14" fmla="*/ 104775 w 1575374"/>
              <a:gd name="connsiteY14" fmla="*/ 302418 h 1781299"/>
              <a:gd name="connsiteX15" fmla="*/ 128588 w 1575374"/>
              <a:gd name="connsiteY15" fmla="*/ 307181 h 1781299"/>
              <a:gd name="connsiteX16" fmla="*/ 126207 w 1575374"/>
              <a:gd name="connsiteY16" fmla="*/ 345281 h 1781299"/>
              <a:gd name="connsiteX17" fmla="*/ 152400 w 1575374"/>
              <a:gd name="connsiteY17" fmla="*/ 395287 h 1781299"/>
              <a:gd name="connsiteX18" fmla="*/ 157163 w 1575374"/>
              <a:gd name="connsiteY18" fmla="*/ 426243 h 1781299"/>
              <a:gd name="connsiteX19" fmla="*/ 192882 w 1575374"/>
              <a:gd name="connsiteY19" fmla="*/ 435768 h 1781299"/>
              <a:gd name="connsiteX20" fmla="*/ 209550 w 1575374"/>
              <a:gd name="connsiteY20" fmla="*/ 495300 h 1781299"/>
              <a:gd name="connsiteX21" fmla="*/ 226219 w 1575374"/>
              <a:gd name="connsiteY21" fmla="*/ 509587 h 1781299"/>
              <a:gd name="connsiteX22" fmla="*/ 221457 w 1575374"/>
              <a:gd name="connsiteY22" fmla="*/ 554831 h 1781299"/>
              <a:gd name="connsiteX23" fmla="*/ 228600 w 1575374"/>
              <a:gd name="connsiteY23" fmla="*/ 554831 h 1781299"/>
              <a:gd name="connsiteX24" fmla="*/ 230982 w 1575374"/>
              <a:gd name="connsiteY24" fmla="*/ 595312 h 1781299"/>
              <a:gd name="connsiteX25" fmla="*/ 242888 w 1575374"/>
              <a:gd name="connsiteY25" fmla="*/ 595312 h 1781299"/>
              <a:gd name="connsiteX26" fmla="*/ 240507 w 1575374"/>
              <a:gd name="connsiteY26" fmla="*/ 642937 h 1781299"/>
              <a:gd name="connsiteX27" fmla="*/ 266700 w 1575374"/>
              <a:gd name="connsiteY27" fmla="*/ 642937 h 1781299"/>
              <a:gd name="connsiteX28" fmla="*/ 266700 w 1575374"/>
              <a:gd name="connsiteY28" fmla="*/ 657225 h 1781299"/>
              <a:gd name="connsiteX29" fmla="*/ 269082 w 1575374"/>
              <a:gd name="connsiteY29" fmla="*/ 681037 h 1781299"/>
              <a:gd name="connsiteX30" fmla="*/ 278607 w 1575374"/>
              <a:gd name="connsiteY30" fmla="*/ 681037 h 1781299"/>
              <a:gd name="connsiteX31" fmla="*/ 273844 w 1575374"/>
              <a:gd name="connsiteY31" fmla="*/ 714375 h 1781299"/>
              <a:gd name="connsiteX32" fmla="*/ 297657 w 1575374"/>
              <a:gd name="connsiteY32" fmla="*/ 711993 h 1781299"/>
              <a:gd name="connsiteX33" fmla="*/ 300038 w 1575374"/>
              <a:gd name="connsiteY33" fmla="*/ 728662 h 1781299"/>
              <a:gd name="connsiteX34" fmla="*/ 319088 w 1575374"/>
              <a:gd name="connsiteY34" fmla="*/ 726281 h 1781299"/>
              <a:gd name="connsiteX35" fmla="*/ 319088 w 1575374"/>
              <a:gd name="connsiteY35" fmla="*/ 759618 h 1781299"/>
              <a:gd name="connsiteX36" fmla="*/ 330994 w 1575374"/>
              <a:gd name="connsiteY36" fmla="*/ 757237 h 1781299"/>
              <a:gd name="connsiteX37" fmla="*/ 333375 w 1575374"/>
              <a:gd name="connsiteY37" fmla="*/ 807243 h 1781299"/>
              <a:gd name="connsiteX38" fmla="*/ 333375 w 1575374"/>
              <a:gd name="connsiteY38" fmla="*/ 807243 h 1781299"/>
              <a:gd name="connsiteX39" fmla="*/ 347663 w 1575374"/>
              <a:gd name="connsiteY39" fmla="*/ 823912 h 1781299"/>
              <a:gd name="connsiteX40" fmla="*/ 364332 w 1575374"/>
              <a:gd name="connsiteY40" fmla="*/ 816768 h 1781299"/>
              <a:gd name="connsiteX41" fmla="*/ 364332 w 1575374"/>
              <a:gd name="connsiteY41" fmla="*/ 840581 h 1781299"/>
              <a:gd name="connsiteX42" fmla="*/ 371475 w 1575374"/>
              <a:gd name="connsiteY42" fmla="*/ 845343 h 1781299"/>
              <a:gd name="connsiteX43" fmla="*/ 366713 w 1575374"/>
              <a:gd name="connsiteY43" fmla="*/ 864393 h 1781299"/>
              <a:gd name="connsiteX44" fmla="*/ 385763 w 1575374"/>
              <a:gd name="connsiteY44" fmla="*/ 859631 h 1781299"/>
              <a:gd name="connsiteX45" fmla="*/ 383382 w 1575374"/>
              <a:gd name="connsiteY45" fmla="*/ 883443 h 1781299"/>
              <a:gd name="connsiteX46" fmla="*/ 407194 w 1575374"/>
              <a:gd name="connsiteY46" fmla="*/ 881062 h 1781299"/>
              <a:gd name="connsiteX47" fmla="*/ 402432 w 1575374"/>
              <a:gd name="connsiteY47" fmla="*/ 919162 h 1781299"/>
              <a:gd name="connsiteX48" fmla="*/ 423863 w 1575374"/>
              <a:gd name="connsiteY48" fmla="*/ 973931 h 1781299"/>
              <a:gd name="connsiteX49" fmla="*/ 435769 w 1575374"/>
              <a:gd name="connsiteY49" fmla="*/ 973931 h 1781299"/>
              <a:gd name="connsiteX50" fmla="*/ 428625 w 1575374"/>
              <a:gd name="connsiteY50" fmla="*/ 1000125 h 1781299"/>
              <a:gd name="connsiteX51" fmla="*/ 442913 w 1575374"/>
              <a:gd name="connsiteY51" fmla="*/ 997743 h 1781299"/>
              <a:gd name="connsiteX52" fmla="*/ 433388 w 1575374"/>
              <a:gd name="connsiteY52" fmla="*/ 1021556 h 1781299"/>
              <a:gd name="connsiteX53" fmla="*/ 452438 w 1575374"/>
              <a:gd name="connsiteY53" fmla="*/ 1019175 h 1781299"/>
              <a:gd name="connsiteX54" fmla="*/ 447675 w 1575374"/>
              <a:gd name="connsiteY54" fmla="*/ 1042987 h 1781299"/>
              <a:gd name="connsiteX55" fmla="*/ 464344 w 1575374"/>
              <a:gd name="connsiteY55" fmla="*/ 1038225 h 1781299"/>
              <a:gd name="connsiteX56" fmla="*/ 476250 w 1575374"/>
              <a:gd name="connsiteY56" fmla="*/ 1064418 h 1781299"/>
              <a:gd name="connsiteX57" fmla="*/ 490538 w 1575374"/>
              <a:gd name="connsiteY57" fmla="*/ 1064418 h 1781299"/>
              <a:gd name="connsiteX58" fmla="*/ 514350 w 1575374"/>
              <a:gd name="connsiteY58" fmla="*/ 1104900 h 1781299"/>
              <a:gd name="connsiteX59" fmla="*/ 511969 w 1575374"/>
              <a:gd name="connsiteY59" fmla="*/ 1119187 h 1781299"/>
              <a:gd name="connsiteX60" fmla="*/ 531019 w 1575374"/>
              <a:gd name="connsiteY60" fmla="*/ 1119187 h 1781299"/>
              <a:gd name="connsiteX61" fmla="*/ 526257 w 1575374"/>
              <a:gd name="connsiteY61" fmla="*/ 1133475 h 1781299"/>
              <a:gd name="connsiteX62" fmla="*/ 545307 w 1575374"/>
              <a:gd name="connsiteY62" fmla="*/ 1128712 h 1781299"/>
              <a:gd name="connsiteX63" fmla="*/ 542925 w 1575374"/>
              <a:gd name="connsiteY63" fmla="*/ 1154906 h 1781299"/>
              <a:gd name="connsiteX64" fmla="*/ 557213 w 1575374"/>
              <a:gd name="connsiteY64" fmla="*/ 1152525 h 1781299"/>
              <a:gd name="connsiteX65" fmla="*/ 552450 w 1575374"/>
              <a:gd name="connsiteY65" fmla="*/ 1169193 h 1781299"/>
              <a:gd name="connsiteX66" fmla="*/ 581025 w 1575374"/>
              <a:gd name="connsiteY66" fmla="*/ 1164431 h 1781299"/>
              <a:gd name="connsiteX67" fmla="*/ 578644 w 1575374"/>
              <a:gd name="connsiteY67" fmla="*/ 1183481 h 1781299"/>
              <a:gd name="connsiteX68" fmla="*/ 595313 w 1575374"/>
              <a:gd name="connsiteY68" fmla="*/ 1181100 h 1781299"/>
              <a:gd name="connsiteX69" fmla="*/ 592932 w 1575374"/>
              <a:gd name="connsiteY69" fmla="*/ 1195387 h 1781299"/>
              <a:gd name="connsiteX70" fmla="*/ 635794 w 1575374"/>
              <a:gd name="connsiteY70" fmla="*/ 1195387 h 1781299"/>
              <a:gd name="connsiteX71" fmla="*/ 631032 w 1575374"/>
              <a:gd name="connsiteY71" fmla="*/ 1214437 h 1781299"/>
              <a:gd name="connsiteX72" fmla="*/ 669132 w 1575374"/>
              <a:gd name="connsiteY72" fmla="*/ 1212056 h 1781299"/>
              <a:gd name="connsiteX73" fmla="*/ 666750 w 1575374"/>
              <a:gd name="connsiteY73" fmla="*/ 1252537 h 1781299"/>
              <a:gd name="connsiteX74" fmla="*/ 695325 w 1575374"/>
              <a:gd name="connsiteY74" fmla="*/ 1257300 h 1781299"/>
              <a:gd name="connsiteX75" fmla="*/ 695325 w 1575374"/>
              <a:gd name="connsiteY75" fmla="*/ 1271587 h 1781299"/>
              <a:gd name="connsiteX76" fmla="*/ 716757 w 1575374"/>
              <a:gd name="connsiteY76" fmla="*/ 1269206 h 1781299"/>
              <a:gd name="connsiteX77" fmla="*/ 716757 w 1575374"/>
              <a:gd name="connsiteY77" fmla="*/ 1285875 h 1781299"/>
              <a:gd name="connsiteX78" fmla="*/ 742950 w 1575374"/>
              <a:gd name="connsiteY78" fmla="*/ 1283493 h 1781299"/>
              <a:gd name="connsiteX79" fmla="*/ 740569 w 1575374"/>
              <a:gd name="connsiteY79" fmla="*/ 1304925 h 1781299"/>
              <a:gd name="connsiteX80" fmla="*/ 773907 w 1575374"/>
              <a:gd name="connsiteY80" fmla="*/ 1300162 h 1781299"/>
              <a:gd name="connsiteX81" fmla="*/ 766763 w 1575374"/>
              <a:gd name="connsiteY81" fmla="*/ 1333500 h 1781299"/>
              <a:gd name="connsiteX82" fmla="*/ 826294 w 1575374"/>
              <a:gd name="connsiteY82" fmla="*/ 1326356 h 1781299"/>
              <a:gd name="connsiteX83" fmla="*/ 831057 w 1575374"/>
              <a:gd name="connsiteY83" fmla="*/ 1357312 h 1781299"/>
              <a:gd name="connsiteX84" fmla="*/ 862013 w 1575374"/>
              <a:gd name="connsiteY84" fmla="*/ 1357312 h 1781299"/>
              <a:gd name="connsiteX85" fmla="*/ 862013 w 1575374"/>
              <a:gd name="connsiteY85" fmla="*/ 1357312 h 1781299"/>
              <a:gd name="connsiteX86" fmla="*/ 873919 w 1575374"/>
              <a:gd name="connsiteY86" fmla="*/ 1376362 h 1781299"/>
              <a:gd name="connsiteX87" fmla="*/ 871538 w 1575374"/>
              <a:gd name="connsiteY87" fmla="*/ 1390650 h 1781299"/>
              <a:gd name="connsiteX88" fmla="*/ 907257 w 1575374"/>
              <a:gd name="connsiteY88" fmla="*/ 1385887 h 1781299"/>
              <a:gd name="connsiteX89" fmla="*/ 909638 w 1575374"/>
              <a:gd name="connsiteY89" fmla="*/ 1402556 h 1781299"/>
              <a:gd name="connsiteX90" fmla="*/ 954882 w 1575374"/>
              <a:gd name="connsiteY90" fmla="*/ 1404937 h 1781299"/>
              <a:gd name="connsiteX91" fmla="*/ 952500 w 1575374"/>
              <a:gd name="connsiteY91" fmla="*/ 1419225 h 1781299"/>
              <a:gd name="connsiteX92" fmla="*/ 1012032 w 1575374"/>
              <a:gd name="connsiteY92" fmla="*/ 1419225 h 1781299"/>
              <a:gd name="connsiteX93" fmla="*/ 1019175 w 1575374"/>
              <a:gd name="connsiteY93" fmla="*/ 1426368 h 1781299"/>
              <a:gd name="connsiteX94" fmla="*/ 1050132 w 1575374"/>
              <a:gd name="connsiteY94" fmla="*/ 1426368 h 1781299"/>
              <a:gd name="connsiteX95" fmla="*/ 1050132 w 1575374"/>
              <a:gd name="connsiteY95" fmla="*/ 1464468 h 1781299"/>
              <a:gd name="connsiteX96" fmla="*/ 1095375 w 1575374"/>
              <a:gd name="connsiteY96" fmla="*/ 1471612 h 1781299"/>
              <a:gd name="connsiteX97" fmla="*/ 1090613 w 1575374"/>
              <a:gd name="connsiteY97" fmla="*/ 1481137 h 1781299"/>
              <a:gd name="connsiteX98" fmla="*/ 1109663 w 1575374"/>
              <a:gd name="connsiteY98" fmla="*/ 1483518 h 1781299"/>
              <a:gd name="connsiteX99" fmla="*/ 1107282 w 1575374"/>
              <a:gd name="connsiteY99" fmla="*/ 1504950 h 1781299"/>
              <a:gd name="connsiteX100" fmla="*/ 1152525 w 1575374"/>
              <a:gd name="connsiteY100" fmla="*/ 1495425 h 1781299"/>
              <a:gd name="connsiteX101" fmla="*/ 1152525 w 1575374"/>
              <a:gd name="connsiteY101" fmla="*/ 1514475 h 1781299"/>
              <a:gd name="connsiteX102" fmla="*/ 1166813 w 1575374"/>
              <a:gd name="connsiteY102" fmla="*/ 1514475 h 1781299"/>
              <a:gd name="connsiteX103" fmla="*/ 1165323 w 1575374"/>
              <a:gd name="connsiteY103" fmla="*/ 1546590 h 1781299"/>
              <a:gd name="connsiteX104" fmla="*/ 1182437 w 1575374"/>
              <a:gd name="connsiteY104" fmla="*/ 1544144 h 1781299"/>
              <a:gd name="connsiteX105" fmla="*/ 1184882 w 1575374"/>
              <a:gd name="connsiteY105" fmla="*/ 1571038 h 1781299"/>
              <a:gd name="connsiteX106" fmla="*/ 1199551 w 1575374"/>
              <a:gd name="connsiteY106" fmla="*/ 1571038 h 1781299"/>
              <a:gd name="connsiteX107" fmla="*/ 1201996 w 1575374"/>
              <a:gd name="connsiteY107" fmla="*/ 1595487 h 1781299"/>
              <a:gd name="connsiteX108" fmla="*/ 1231335 w 1575374"/>
              <a:gd name="connsiteY108" fmla="*/ 1597932 h 1781299"/>
              <a:gd name="connsiteX109" fmla="*/ 1233780 w 1575374"/>
              <a:gd name="connsiteY109" fmla="*/ 1639494 h 1781299"/>
              <a:gd name="connsiteX110" fmla="*/ 1255783 w 1575374"/>
              <a:gd name="connsiteY110" fmla="*/ 1644384 h 1781299"/>
              <a:gd name="connsiteX111" fmla="*/ 1255783 w 1575374"/>
              <a:gd name="connsiteY111" fmla="*/ 1661499 h 1781299"/>
              <a:gd name="connsiteX112" fmla="*/ 1351135 w 1575374"/>
              <a:gd name="connsiteY112" fmla="*/ 1661499 h 1781299"/>
              <a:gd name="connsiteX113" fmla="*/ 1404923 w 1575374"/>
              <a:gd name="connsiteY113" fmla="*/ 1707952 h 1781299"/>
              <a:gd name="connsiteX114" fmla="*/ 1485605 w 1575374"/>
              <a:gd name="connsiteY114" fmla="*/ 1710396 h 1781299"/>
              <a:gd name="connsiteX115" fmla="*/ 1488050 w 1575374"/>
              <a:gd name="connsiteY115" fmla="*/ 1749515 h 1781299"/>
              <a:gd name="connsiteX116" fmla="*/ 1568731 w 1575374"/>
              <a:gd name="connsiteY116" fmla="*/ 1754406 h 1781299"/>
              <a:gd name="connsiteX117" fmla="*/ 1571176 w 1575374"/>
              <a:gd name="connsiteY117" fmla="*/ 1781299 h 1781299"/>
              <a:gd name="connsiteX0" fmla="*/ 0 w 1575374"/>
              <a:gd name="connsiteY0" fmla="*/ 0 h 1784169"/>
              <a:gd name="connsiteX1" fmla="*/ 4763 w 1575374"/>
              <a:gd name="connsiteY1" fmla="*/ 52387 h 1784169"/>
              <a:gd name="connsiteX2" fmla="*/ 16669 w 1575374"/>
              <a:gd name="connsiteY2" fmla="*/ 47625 h 1784169"/>
              <a:gd name="connsiteX3" fmla="*/ 16669 w 1575374"/>
              <a:gd name="connsiteY3" fmla="*/ 85725 h 1784169"/>
              <a:gd name="connsiteX4" fmla="*/ 30957 w 1575374"/>
              <a:gd name="connsiteY4" fmla="*/ 83343 h 1784169"/>
              <a:gd name="connsiteX5" fmla="*/ 28575 w 1575374"/>
              <a:gd name="connsiteY5" fmla="*/ 116681 h 1784169"/>
              <a:gd name="connsiteX6" fmla="*/ 54769 w 1575374"/>
              <a:gd name="connsiteY6" fmla="*/ 111918 h 1784169"/>
              <a:gd name="connsiteX7" fmla="*/ 54769 w 1575374"/>
              <a:gd name="connsiteY7" fmla="*/ 159543 h 1784169"/>
              <a:gd name="connsiteX8" fmla="*/ 54769 w 1575374"/>
              <a:gd name="connsiteY8" fmla="*/ 159543 h 1784169"/>
              <a:gd name="connsiteX9" fmla="*/ 54769 w 1575374"/>
              <a:gd name="connsiteY9" fmla="*/ 159543 h 1784169"/>
              <a:gd name="connsiteX10" fmla="*/ 69057 w 1575374"/>
              <a:gd name="connsiteY10" fmla="*/ 190500 h 1784169"/>
              <a:gd name="connsiteX11" fmla="*/ 78582 w 1575374"/>
              <a:gd name="connsiteY11" fmla="*/ 190500 h 1784169"/>
              <a:gd name="connsiteX12" fmla="*/ 76200 w 1575374"/>
              <a:gd name="connsiteY12" fmla="*/ 216693 h 1784169"/>
              <a:gd name="connsiteX13" fmla="*/ 107157 w 1575374"/>
              <a:gd name="connsiteY13" fmla="*/ 216693 h 1784169"/>
              <a:gd name="connsiteX14" fmla="*/ 104775 w 1575374"/>
              <a:gd name="connsiteY14" fmla="*/ 302418 h 1784169"/>
              <a:gd name="connsiteX15" fmla="*/ 128588 w 1575374"/>
              <a:gd name="connsiteY15" fmla="*/ 307181 h 1784169"/>
              <a:gd name="connsiteX16" fmla="*/ 126207 w 1575374"/>
              <a:gd name="connsiteY16" fmla="*/ 345281 h 1784169"/>
              <a:gd name="connsiteX17" fmla="*/ 152400 w 1575374"/>
              <a:gd name="connsiteY17" fmla="*/ 395287 h 1784169"/>
              <a:gd name="connsiteX18" fmla="*/ 157163 w 1575374"/>
              <a:gd name="connsiteY18" fmla="*/ 426243 h 1784169"/>
              <a:gd name="connsiteX19" fmla="*/ 192882 w 1575374"/>
              <a:gd name="connsiteY19" fmla="*/ 435768 h 1784169"/>
              <a:gd name="connsiteX20" fmla="*/ 209550 w 1575374"/>
              <a:gd name="connsiteY20" fmla="*/ 495300 h 1784169"/>
              <a:gd name="connsiteX21" fmla="*/ 226219 w 1575374"/>
              <a:gd name="connsiteY21" fmla="*/ 509587 h 1784169"/>
              <a:gd name="connsiteX22" fmla="*/ 221457 w 1575374"/>
              <a:gd name="connsiteY22" fmla="*/ 554831 h 1784169"/>
              <a:gd name="connsiteX23" fmla="*/ 228600 w 1575374"/>
              <a:gd name="connsiteY23" fmla="*/ 554831 h 1784169"/>
              <a:gd name="connsiteX24" fmla="*/ 230982 w 1575374"/>
              <a:gd name="connsiteY24" fmla="*/ 595312 h 1784169"/>
              <a:gd name="connsiteX25" fmla="*/ 242888 w 1575374"/>
              <a:gd name="connsiteY25" fmla="*/ 595312 h 1784169"/>
              <a:gd name="connsiteX26" fmla="*/ 240507 w 1575374"/>
              <a:gd name="connsiteY26" fmla="*/ 642937 h 1784169"/>
              <a:gd name="connsiteX27" fmla="*/ 266700 w 1575374"/>
              <a:gd name="connsiteY27" fmla="*/ 642937 h 1784169"/>
              <a:gd name="connsiteX28" fmla="*/ 266700 w 1575374"/>
              <a:gd name="connsiteY28" fmla="*/ 657225 h 1784169"/>
              <a:gd name="connsiteX29" fmla="*/ 269082 w 1575374"/>
              <a:gd name="connsiteY29" fmla="*/ 681037 h 1784169"/>
              <a:gd name="connsiteX30" fmla="*/ 278607 w 1575374"/>
              <a:gd name="connsiteY30" fmla="*/ 681037 h 1784169"/>
              <a:gd name="connsiteX31" fmla="*/ 273844 w 1575374"/>
              <a:gd name="connsiteY31" fmla="*/ 714375 h 1784169"/>
              <a:gd name="connsiteX32" fmla="*/ 297657 w 1575374"/>
              <a:gd name="connsiteY32" fmla="*/ 711993 h 1784169"/>
              <a:gd name="connsiteX33" fmla="*/ 300038 w 1575374"/>
              <a:gd name="connsiteY33" fmla="*/ 728662 h 1784169"/>
              <a:gd name="connsiteX34" fmla="*/ 319088 w 1575374"/>
              <a:gd name="connsiteY34" fmla="*/ 726281 h 1784169"/>
              <a:gd name="connsiteX35" fmla="*/ 319088 w 1575374"/>
              <a:gd name="connsiteY35" fmla="*/ 759618 h 1784169"/>
              <a:gd name="connsiteX36" fmla="*/ 330994 w 1575374"/>
              <a:gd name="connsiteY36" fmla="*/ 757237 h 1784169"/>
              <a:gd name="connsiteX37" fmla="*/ 333375 w 1575374"/>
              <a:gd name="connsiteY37" fmla="*/ 807243 h 1784169"/>
              <a:gd name="connsiteX38" fmla="*/ 333375 w 1575374"/>
              <a:gd name="connsiteY38" fmla="*/ 807243 h 1784169"/>
              <a:gd name="connsiteX39" fmla="*/ 347663 w 1575374"/>
              <a:gd name="connsiteY39" fmla="*/ 823912 h 1784169"/>
              <a:gd name="connsiteX40" fmla="*/ 364332 w 1575374"/>
              <a:gd name="connsiteY40" fmla="*/ 816768 h 1784169"/>
              <a:gd name="connsiteX41" fmla="*/ 364332 w 1575374"/>
              <a:gd name="connsiteY41" fmla="*/ 840581 h 1784169"/>
              <a:gd name="connsiteX42" fmla="*/ 371475 w 1575374"/>
              <a:gd name="connsiteY42" fmla="*/ 845343 h 1784169"/>
              <a:gd name="connsiteX43" fmla="*/ 366713 w 1575374"/>
              <a:gd name="connsiteY43" fmla="*/ 864393 h 1784169"/>
              <a:gd name="connsiteX44" fmla="*/ 385763 w 1575374"/>
              <a:gd name="connsiteY44" fmla="*/ 859631 h 1784169"/>
              <a:gd name="connsiteX45" fmla="*/ 383382 w 1575374"/>
              <a:gd name="connsiteY45" fmla="*/ 883443 h 1784169"/>
              <a:gd name="connsiteX46" fmla="*/ 407194 w 1575374"/>
              <a:gd name="connsiteY46" fmla="*/ 881062 h 1784169"/>
              <a:gd name="connsiteX47" fmla="*/ 402432 w 1575374"/>
              <a:gd name="connsiteY47" fmla="*/ 919162 h 1784169"/>
              <a:gd name="connsiteX48" fmla="*/ 423863 w 1575374"/>
              <a:gd name="connsiteY48" fmla="*/ 973931 h 1784169"/>
              <a:gd name="connsiteX49" fmla="*/ 435769 w 1575374"/>
              <a:gd name="connsiteY49" fmla="*/ 973931 h 1784169"/>
              <a:gd name="connsiteX50" fmla="*/ 428625 w 1575374"/>
              <a:gd name="connsiteY50" fmla="*/ 1000125 h 1784169"/>
              <a:gd name="connsiteX51" fmla="*/ 442913 w 1575374"/>
              <a:gd name="connsiteY51" fmla="*/ 997743 h 1784169"/>
              <a:gd name="connsiteX52" fmla="*/ 433388 w 1575374"/>
              <a:gd name="connsiteY52" fmla="*/ 1021556 h 1784169"/>
              <a:gd name="connsiteX53" fmla="*/ 452438 w 1575374"/>
              <a:gd name="connsiteY53" fmla="*/ 1019175 h 1784169"/>
              <a:gd name="connsiteX54" fmla="*/ 447675 w 1575374"/>
              <a:gd name="connsiteY54" fmla="*/ 1042987 h 1784169"/>
              <a:gd name="connsiteX55" fmla="*/ 464344 w 1575374"/>
              <a:gd name="connsiteY55" fmla="*/ 1038225 h 1784169"/>
              <a:gd name="connsiteX56" fmla="*/ 476250 w 1575374"/>
              <a:gd name="connsiteY56" fmla="*/ 1064418 h 1784169"/>
              <a:gd name="connsiteX57" fmla="*/ 490538 w 1575374"/>
              <a:gd name="connsiteY57" fmla="*/ 1064418 h 1784169"/>
              <a:gd name="connsiteX58" fmla="*/ 514350 w 1575374"/>
              <a:gd name="connsiteY58" fmla="*/ 1104900 h 1784169"/>
              <a:gd name="connsiteX59" fmla="*/ 511969 w 1575374"/>
              <a:gd name="connsiteY59" fmla="*/ 1119187 h 1784169"/>
              <a:gd name="connsiteX60" fmla="*/ 531019 w 1575374"/>
              <a:gd name="connsiteY60" fmla="*/ 1119187 h 1784169"/>
              <a:gd name="connsiteX61" fmla="*/ 526257 w 1575374"/>
              <a:gd name="connsiteY61" fmla="*/ 1133475 h 1784169"/>
              <a:gd name="connsiteX62" fmla="*/ 545307 w 1575374"/>
              <a:gd name="connsiteY62" fmla="*/ 1128712 h 1784169"/>
              <a:gd name="connsiteX63" fmla="*/ 542925 w 1575374"/>
              <a:gd name="connsiteY63" fmla="*/ 1154906 h 1784169"/>
              <a:gd name="connsiteX64" fmla="*/ 557213 w 1575374"/>
              <a:gd name="connsiteY64" fmla="*/ 1152525 h 1784169"/>
              <a:gd name="connsiteX65" fmla="*/ 552450 w 1575374"/>
              <a:gd name="connsiteY65" fmla="*/ 1169193 h 1784169"/>
              <a:gd name="connsiteX66" fmla="*/ 581025 w 1575374"/>
              <a:gd name="connsiteY66" fmla="*/ 1164431 h 1784169"/>
              <a:gd name="connsiteX67" fmla="*/ 578644 w 1575374"/>
              <a:gd name="connsiteY67" fmla="*/ 1183481 h 1784169"/>
              <a:gd name="connsiteX68" fmla="*/ 595313 w 1575374"/>
              <a:gd name="connsiteY68" fmla="*/ 1181100 h 1784169"/>
              <a:gd name="connsiteX69" fmla="*/ 592932 w 1575374"/>
              <a:gd name="connsiteY69" fmla="*/ 1195387 h 1784169"/>
              <a:gd name="connsiteX70" fmla="*/ 635794 w 1575374"/>
              <a:gd name="connsiteY70" fmla="*/ 1195387 h 1784169"/>
              <a:gd name="connsiteX71" fmla="*/ 631032 w 1575374"/>
              <a:gd name="connsiteY71" fmla="*/ 1214437 h 1784169"/>
              <a:gd name="connsiteX72" fmla="*/ 669132 w 1575374"/>
              <a:gd name="connsiteY72" fmla="*/ 1212056 h 1784169"/>
              <a:gd name="connsiteX73" fmla="*/ 666750 w 1575374"/>
              <a:gd name="connsiteY73" fmla="*/ 1252537 h 1784169"/>
              <a:gd name="connsiteX74" fmla="*/ 695325 w 1575374"/>
              <a:gd name="connsiteY74" fmla="*/ 1257300 h 1784169"/>
              <a:gd name="connsiteX75" fmla="*/ 695325 w 1575374"/>
              <a:gd name="connsiteY75" fmla="*/ 1271587 h 1784169"/>
              <a:gd name="connsiteX76" fmla="*/ 716757 w 1575374"/>
              <a:gd name="connsiteY76" fmla="*/ 1269206 h 1784169"/>
              <a:gd name="connsiteX77" fmla="*/ 716757 w 1575374"/>
              <a:gd name="connsiteY77" fmla="*/ 1285875 h 1784169"/>
              <a:gd name="connsiteX78" fmla="*/ 742950 w 1575374"/>
              <a:gd name="connsiteY78" fmla="*/ 1283493 h 1784169"/>
              <a:gd name="connsiteX79" fmla="*/ 740569 w 1575374"/>
              <a:gd name="connsiteY79" fmla="*/ 1304925 h 1784169"/>
              <a:gd name="connsiteX80" fmla="*/ 773907 w 1575374"/>
              <a:gd name="connsiteY80" fmla="*/ 1300162 h 1784169"/>
              <a:gd name="connsiteX81" fmla="*/ 766763 w 1575374"/>
              <a:gd name="connsiteY81" fmla="*/ 1333500 h 1784169"/>
              <a:gd name="connsiteX82" fmla="*/ 826294 w 1575374"/>
              <a:gd name="connsiteY82" fmla="*/ 1326356 h 1784169"/>
              <a:gd name="connsiteX83" fmla="*/ 831057 w 1575374"/>
              <a:gd name="connsiteY83" fmla="*/ 1357312 h 1784169"/>
              <a:gd name="connsiteX84" fmla="*/ 862013 w 1575374"/>
              <a:gd name="connsiteY84" fmla="*/ 1357312 h 1784169"/>
              <a:gd name="connsiteX85" fmla="*/ 862013 w 1575374"/>
              <a:gd name="connsiteY85" fmla="*/ 1357312 h 1784169"/>
              <a:gd name="connsiteX86" fmla="*/ 873919 w 1575374"/>
              <a:gd name="connsiteY86" fmla="*/ 1376362 h 1784169"/>
              <a:gd name="connsiteX87" fmla="*/ 871538 w 1575374"/>
              <a:gd name="connsiteY87" fmla="*/ 1390650 h 1784169"/>
              <a:gd name="connsiteX88" fmla="*/ 907257 w 1575374"/>
              <a:gd name="connsiteY88" fmla="*/ 1385887 h 1784169"/>
              <a:gd name="connsiteX89" fmla="*/ 909638 w 1575374"/>
              <a:gd name="connsiteY89" fmla="*/ 1402556 h 1784169"/>
              <a:gd name="connsiteX90" fmla="*/ 954882 w 1575374"/>
              <a:gd name="connsiteY90" fmla="*/ 1404937 h 1784169"/>
              <a:gd name="connsiteX91" fmla="*/ 952500 w 1575374"/>
              <a:gd name="connsiteY91" fmla="*/ 1419225 h 1784169"/>
              <a:gd name="connsiteX92" fmla="*/ 1012032 w 1575374"/>
              <a:gd name="connsiteY92" fmla="*/ 1419225 h 1784169"/>
              <a:gd name="connsiteX93" fmla="*/ 1019175 w 1575374"/>
              <a:gd name="connsiteY93" fmla="*/ 1426368 h 1784169"/>
              <a:gd name="connsiteX94" fmla="*/ 1050132 w 1575374"/>
              <a:gd name="connsiteY94" fmla="*/ 1426368 h 1784169"/>
              <a:gd name="connsiteX95" fmla="*/ 1050132 w 1575374"/>
              <a:gd name="connsiteY95" fmla="*/ 1464468 h 1784169"/>
              <a:gd name="connsiteX96" fmla="*/ 1095375 w 1575374"/>
              <a:gd name="connsiteY96" fmla="*/ 1471612 h 1784169"/>
              <a:gd name="connsiteX97" fmla="*/ 1090613 w 1575374"/>
              <a:gd name="connsiteY97" fmla="*/ 1481137 h 1784169"/>
              <a:gd name="connsiteX98" fmla="*/ 1109663 w 1575374"/>
              <a:gd name="connsiteY98" fmla="*/ 1483518 h 1784169"/>
              <a:gd name="connsiteX99" fmla="*/ 1107282 w 1575374"/>
              <a:gd name="connsiteY99" fmla="*/ 1504950 h 1784169"/>
              <a:gd name="connsiteX100" fmla="*/ 1152525 w 1575374"/>
              <a:gd name="connsiteY100" fmla="*/ 1495425 h 1784169"/>
              <a:gd name="connsiteX101" fmla="*/ 1152525 w 1575374"/>
              <a:gd name="connsiteY101" fmla="*/ 1514475 h 1784169"/>
              <a:gd name="connsiteX102" fmla="*/ 1166813 w 1575374"/>
              <a:gd name="connsiteY102" fmla="*/ 1514475 h 1784169"/>
              <a:gd name="connsiteX103" fmla="*/ 1165323 w 1575374"/>
              <a:gd name="connsiteY103" fmla="*/ 1546590 h 1784169"/>
              <a:gd name="connsiteX104" fmla="*/ 1182437 w 1575374"/>
              <a:gd name="connsiteY104" fmla="*/ 1544144 h 1784169"/>
              <a:gd name="connsiteX105" fmla="*/ 1184882 w 1575374"/>
              <a:gd name="connsiteY105" fmla="*/ 1571038 h 1784169"/>
              <a:gd name="connsiteX106" fmla="*/ 1199551 w 1575374"/>
              <a:gd name="connsiteY106" fmla="*/ 1571038 h 1784169"/>
              <a:gd name="connsiteX107" fmla="*/ 1201996 w 1575374"/>
              <a:gd name="connsiteY107" fmla="*/ 1595487 h 1784169"/>
              <a:gd name="connsiteX108" fmla="*/ 1231335 w 1575374"/>
              <a:gd name="connsiteY108" fmla="*/ 1597932 h 1784169"/>
              <a:gd name="connsiteX109" fmla="*/ 1233780 w 1575374"/>
              <a:gd name="connsiteY109" fmla="*/ 1639494 h 1784169"/>
              <a:gd name="connsiteX110" fmla="*/ 1255783 w 1575374"/>
              <a:gd name="connsiteY110" fmla="*/ 1644384 h 1784169"/>
              <a:gd name="connsiteX111" fmla="*/ 1255783 w 1575374"/>
              <a:gd name="connsiteY111" fmla="*/ 1661499 h 1784169"/>
              <a:gd name="connsiteX112" fmla="*/ 1351135 w 1575374"/>
              <a:gd name="connsiteY112" fmla="*/ 1661499 h 1784169"/>
              <a:gd name="connsiteX113" fmla="*/ 1404923 w 1575374"/>
              <a:gd name="connsiteY113" fmla="*/ 1707952 h 1784169"/>
              <a:gd name="connsiteX114" fmla="*/ 1485605 w 1575374"/>
              <a:gd name="connsiteY114" fmla="*/ 1710396 h 1784169"/>
              <a:gd name="connsiteX115" fmla="*/ 1488050 w 1575374"/>
              <a:gd name="connsiteY115" fmla="*/ 1749515 h 1784169"/>
              <a:gd name="connsiteX116" fmla="*/ 1568731 w 1575374"/>
              <a:gd name="connsiteY116" fmla="*/ 1754406 h 1784169"/>
              <a:gd name="connsiteX117" fmla="*/ 1571176 w 1575374"/>
              <a:gd name="connsiteY117" fmla="*/ 1781299 h 1784169"/>
              <a:gd name="connsiteX118" fmla="*/ 1573620 w 1575374"/>
              <a:gd name="connsiteY118" fmla="*/ 1783744 h 1784169"/>
              <a:gd name="connsiteX0" fmla="*/ 0 w 1620074"/>
              <a:gd name="connsiteY0" fmla="*/ 0 h 1783363"/>
              <a:gd name="connsiteX1" fmla="*/ 4763 w 1620074"/>
              <a:gd name="connsiteY1" fmla="*/ 52387 h 1783363"/>
              <a:gd name="connsiteX2" fmla="*/ 16669 w 1620074"/>
              <a:gd name="connsiteY2" fmla="*/ 47625 h 1783363"/>
              <a:gd name="connsiteX3" fmla="*/ 16669 w 1620074"/>
              <a:gd name="connsiteY3" fmla="*/ 85725 h 1783363"/>
              <a:gd name="connsiteX4" fmla="*/ 30957 w 1620074"/>
              <a:gd name="connsiteY4" fmla="*/ 83343 h 1783363"/>
              <a:gd name="connsiteX5" fmla="*/ 28575 w 1620074"/>
              <a:gd name="connsiteY5" fmla="*/ 116681 h 1783363"/>
              <a:gd name="connsiteX6" fmla="*/ 54769 w 1620074"/>
              <a:gd name="connsiteY6" fmla="*/ 111918 h 1783363"/>
              <a:gd name="connsiteX7" fmla="*/ 54769 w 1620074"/>
              <a:gd name="connsiteY7" fmla="*/ 159543 h 1783363"/>
              <a:gd name="connsiteX8" fmla="*/ 54769 w 1620074"/>
              <a:gd name="connsiteY8" fmla="*/ 159543 h 1783363"/>
              <a:gd name="connsiteX9" fmla="*/ 54769 w 1620074"/>
              <a:gd name="connsiteY9" fmla="*/ 159543 h 1783363"/>
              <a:gd name="connsiteX10" fmla="*/ 69057 w 1620074"/>
              <a:gd name="connsiteY10" fmla="*/ 190500 h 1783363"/>
              <a:gd name="connsiteX11" fmla="*/ 78582 w 1620074"/>
              <a:gd name="connsiteY11" fmla="*/ 190500 h 1783363"/>
              <a:gd name="connsiteX12" fmla="*/ 76200 w 1620074"/>
              <a:gd name="connsiteY12" fmla="*/ 216693 h 1783363"/>
              <a:gd name="connsiteX13" fmla="*/ 107157 w 1620074"/>
              <a:gd name="connsiteY13" fmla="*/ 216693 h 1783363"/>
              <a:gd name="connsiteX14" fmla="*/ 104775 w 1620074"/>
              <a:gd name="connsiteY14" fmla="*/ 302418 h 1783363"/>
              <a:gd name="connsiteX15" fmla="*/ 128588 w 1620074"/>
              <a:gd name="connsiteY15" fmla="*/ 307181 h 1783363"/>
              <a:gd name="connsiteX16" fmla="*/ 126207 w 1620074"/>
              <a:gd name="connsiteY16" fmla="*/ 345281 h 1783363"/>
              <a:gd name="connsiteX17" fmla="*/ 152400 w 1620074"/>
              <a:gd name="connsiteY17" fmla="*/ 395287 h 1783363"/>
              <a:gd name="connsiteX18" fmla="*/ 157163 w 1620074"/>
              <a:gd name="connsiteY18" fmla="*/ 426243 h 1783363"/>
              <a:gd name="connsiteX19" fmla="*/ 192882 w 1620074"/>
              <a:gd name="connsiteY19" fmla="*/ 435768 h 1783363"/>
              <a:gd name="connsiteX20" fmla="*/ 209550 w 1620074"/>
              <a:gd name="connsiteY20" fmla="*/ 495300 h 1783363"/>
              <a:gd name="connsiteX21" fmla="*/ 226219 w 1620074"/>
              <a:gd name="connsiteY21" fmla="*/ 509587 h 1783363"/>
              <a:gd name="connsiteX22" fmla="*/ 221457 w 1620074"/>
              <a:gd name="connsiteY22" fmla="*/ 554831 h 1783363"/>
              <a:gd name="connsiteX23" fmla="*/ 228600 w 1620074"/>
              <a:gd name="connsiteY23" fmla="*/ 554831 h 1783363"/>
              <a:gd name="connsiteX24" fmla="*/ 230982 w 1620074"/>
              <a:gd name="connsiteY24" fmla="*/ 595312 h 1783363"/>
              <a:gd name="connsiteX25" fmla="*/ 242888 w 1620074"/>
              <a:gd name="connsiteY25" fmla="*/ 595312 h 1783363"/>
              <a:gd name="connsiteX26" fmla="*/ 240507 w 1620074"/>
              <a:gd name="connsiteY26" fmla="*/ 642937 h 1783363"/>
              <a:gd name="connsiteX27" fmla="*/ 266700 w 1620074"/>
              <a:gd name="connsiteY27" fmla="*/ 642937 h 1783363"/>
              <a:gd name="connsiteX28" fmla="*/ 266700 w 1620074"/>
              <a:gd name="connsiteY28" fmla="*/ 657225 h 1783363"/>
              <a:gd name="connsiteX29" fmla="*/ 269082 w 1620074"/>
              <a:gd name="connsiteY29" fmla="*/ 681037 h 1783363"/>
              <a:gd name="connsiteX30" fmla="*/ 278607 w 1620074"/>
              <a:gd name="connsiteY30" fmla="*/ 681037 h 1783363"/>
              <a:gd name="connsiteX31" fmla="*/ 273844 w 1620074"/>
              <a:gd name="connsiteY31" fmla="*/ 714375 h 1783363"/>
              <a:gd name="connsiteX32" fmla="*/ 297657 w 1620074"/>
              <a:gd name="connsiteY32" fmla="*/ 711993 h 1783363"/>
              <a:gd name="connsiteX33" fmla="*/ 300038 w 1620074"/>
              <a:gd name="connsiteY33" fmla="*/ 728662 h 1783363"/>
              <a:gd name="connsiteX34" fmla="*/ 319088 w 1620074"/>
              <a:gd name="connsiteY34" fmla="*/ 726281 h 1783363"/>
              <a:gd name="connsiteX35" fmla="*/ 319088 w 1620074"/>
              <a:gd name="connsiteY35" fmla="*/ 759618 h 1783363"/>
              <a:gd name="connsiteX36" fmla="*/ 330994 w 1620074"/>
              <a:gd name="connsiteY36" fmla="*/ 757237 h 1783363"/>
              <a:gd name="connsiteX37" fmla="*/ 333375 w 1620074"/>
              <a:gd name="connsiteY37" fmla="*/ 807243 h 1783363"/>
              <a:gd name="connsiteX38" fmla="*/ 333375 w 1620074"/>
              <a:gd name="connsiteY38" fmla="*/ 807243 h 1783363"/>
              <a:gd name="connsiteX39" fmla="*/ 347663 w 1620074"/>
              <a:gd name="connsiteY39" fmla="*/ 823912 h 1783363"/>
              <a:gd name="connsiteX40" fmla="*/ 364332 w 1620074"/>
              <a:gd name="connsiteY40" fmla="*/ 816768 h 1783363"/>
              <a:gd name="connsiteX41" fmla="*/ 364332 w 1620074"/>
              <a:gd name="connsiteY41" fmla="*/ 840581 h 1783363"/>
              <a:gd name="connsiteX42" fmla="*/ 371475 w 1620074"/>
              <a:gd name="connsiteY42" fmla="*/ 845343 h 1783363"/>
              <a:gd name="connsiteX43" fmla="*/ 366713 w 1620074"/>
              <a:gd name="connsiteY43" fmla="*/ 864393 h 1783363"/>
              <a:gd name="connsiteX44" fmla="*/ 385763 w 1620074"/>
              <a:gd name="connsiteY44" fmla="*/ 859631 h 1783363"/>
              <a:gd name="connsiteX45" fmla="*/ 383382 w 1620074"/>
              <a:gd name="connsiteY45" fmla="*/ 883443 h 1783363"/>
              <a:gd name="connsiteX46" fmla="*/ 407194 w 1620074"/>
              <a:gd name="connsiteY46" fmla="*/ 881062 h 1783363"/>
              <a:gd name="connsiteX47" fmla="*/ 402432 w 1620074"/>
              <a:gd name="connsiteY47" fmla="*/ 919162 h 1783363"/>
              <a:gd name="connsiteX48" fmla="*/ 423863 w 1620074"/>
              <a:gd name="connsiteY48" fmla="*/ 973931 h 1783363"/>
              <a:gd name="connsiteX49" fmla="*/ 435769 w 1620074"/>
              <a:gd name="connsiteY49" fmla="*/ 973931 h 1783363"/>
              <a:gd name="connsiteX50" fmla="*/ 428625 w 1620074"/>
              <a:gd name="connsiteY50" fmla="*/ 1000125 h 1783363"/>
              <a:gd name="connsiteX51" fmla="*/ 442913 w 1620074"/>
              <a:gd name="connsiteY51" fmla="*/ 997743 h 1783363"/>
              <a:gd name="connsiteX52" fmla="*/ 433388 w 1620074"/>
              <a:gd name="connsiteY52" fmla="*/ 1021556 h 1783363"/>
              <a:gd name="connsiteX53" fmla="*/ 452438 w 1620074"/>
              <a:gd name="connsiteY53" fmla="*/ 1019175 h 1783363"/>
              <a:gd name="connsiteX54" fmla="*/ 447675 w 1620074"/>
              <a:gd name="connsiteY54" fmla="*/ 1042987 h 1783363"/>
              <a:gd name="connsiteX55" fmla="*/ 464344 w 1620074"/>
              <a:gd name="connsiteY55" fmla="*/ 1038225 h 1783363"/>
              <a:gd name="connsiteX56" fmla="*/ 476250 w 1620074"/>
              <a:gd name="connsiteY56" fmla="*/ 1064418 h 1783363"/>
              <a:gd name="connsiteX57" fmla="*/ 490538 w 1620074"/>
              <a:gd name="connsiteY57" fmla="*/ 1064418 h 1783363"/>
              <a:gd name="connsiteX58" fmla="*/ 514350 w 1620074"/>
              <a:gd name="connsiteY58" fmla="*/ 1104900 h 1783363"/>
              <a:gd name="connsiteX59" fmla="*/ 511969 w 1620074"/>
              <a:gd name="connsiteY59" fmla="*/ 1119187 h 1783363"/>
              <a:gd name="connsiteX60" fmla="*/ 531019 w 1620074"/>
              <a:gd name="connsiteY60" fmla="*/ 1119187 h 1783363"/>
              <a:gd name="connsiteX61" fmla="*/ 526257 w 1620074"/>
              <a:gd name="connsiteY61" fmla="*/ 1133475 h 1783363"/>
              <a:gd name="connsiteX62" fmla="*/ 545307 w 1620074"/>
              <a:gd name="connsiteY62" fmla="*/ 1128712 h 1783363"/>
              <a:gd name="connsiteX63" fmla="*/ 542925 w 1620074"/>
              <a:gd name="connsiteY63" fmla="*/ 1154906 h 1783363"/>
              <a:gd name="connsiteX64" fmla="*/ 557213 w 1620074"/>
              <a:gd name="connsiteY64" fmla="*/ 1152525 h 1783363"/>
              <a:gd name="connsiteX65" fmla="*/ 552450 w 1620074"/>
              <a:gd name="connsiteY65" fmla="*/ 1169193 h 1783363"/>
              <a:gd name="connsiteX66" fmla="*/ 581025 w 1620074"/>
              <a:gd name="connsiteY66" fmla="*/ 1164431 h 1783363"/>
              <a:gd name="connsiteX67" fmla="*/ 578644 w 1620074"/>
              <a:gd name="connsiteY67" fmla="*/ 1183481 h 1783363"/>
              <a:gd name="connsiteX68" fmla="*/ 595313 w 1620074"/>
              <a:gd name="connsiteY68" fmla="*/ 1181100 h 1783363"/>
              <a:gd name="connsiteX69" fmla="*/ 592932 w 1620074"/>
              <a:gd name="connsiteY69" fmla="*/ 1195387 h 1783363"/>
              <a:gd name="connsiteX70" fmla="*/ 635794 w 1620074"/>
              <a:gd name="connsiteY70" fmla="*/ 1195387 h 1783363"/>
              <a:gd name="connsiteX71" fmla="*/ 631032 w 1620074"/>
              <a:gd name="connsiteY71" fmla="*/ 1214437 h 1783363"/>
              <a:gd name="connsiteX72" fmla="*/ 669132 w 1620074"/>
              <a:gd name="connsiteY72" fmla="*/ 1212056 h 1783363"/>
              <a:gd name="connsiteX73" fmla="*/ 666750 w 1620074"/>
              <a:gd name="connsiteY73" fmla="*/ 1252537 h 1783363"/>
              <a:gd name="connsiteX74" fmla="*/ 695325 w 1620074"/>
              <a:gd name="connsiteY74" fmla="*/ 1257300 h 1783363"/>
              <a:gd name="connsiteX75" fmla="*/ 695325 w 1620074"/>
              <a:gd name="connsiteY75" fmla="*/ 1271587 h 1783363"/>
              <a:gd name="connsiteX76" fmla="*/ 716757 w 1620074"/>
              <a:gd name="connsiteY76" fmla="*/ 1269206 h 1783363"/>
              <a:gd name="connsiteX77" fmla="*/ 716757 w 1620074"/>
              <a:gd name="connsiteY77" fmla="*/ 1285875 h 1783363"/>
              <a:gd name="connsiteX78" fmla="*/ 742950 w 1620074"/>
              <a:gd name="connsiteY78" fmla="*/ 1283493 h 1783363"/>
              <a:gd name="connsiteX79" fmla="*/ 740569 w 1620074"/>
              <a:gd name="connsiteY79" fmla="*/ 1304925 h 1783363"/>
              <a:gd name="connsiteX80" fmla="*/ 773907 w 1620074"/>
              <a:gd name="connsiteY80" fmla="*/ 1300162 h 1783363"/>
              <a:gd name="connsiteX81" fmla="*/ 766763 w 1620074"/>
              <a:gd name="connsiteY81" fmla="*/ 1333500 h 1783363"/>
              <a:gd name="connsiteX82" fmla="*/ 826294 w 1620074"/>
              <a:gd name="connsiteY82" fmla="*/ 1326356 h 1783363"/>
              <a:gd name="connsiteX83" fmla="*/ 831057 w 1620074"/>
              <a:gd name="connsiteY83" fmla="*/ 1357312 h 1783363"/>
              <a:gd name="connsiteX84" fmla="*/ 862013 w 1620074"/>
              <a:gd name="connsiteY84" fmla="*/ 1357312 h 1783363"/>
              <a:gd name="connsiteX85" fmla="*/ 862013 w 1620074"/>
              <a:gd name="connsiteY85" fmla="*/ 1357312 h 1783363"/>
              <a:gd name="connsiteX86" fmla="*/ 873919 w 1620074"/>
              <a:gd name="connsiteY86" fmla="*/ 1376362 h 1783363"/>
              <a:gd name="connsiteX87" fmla="*/ 871538 w 1620074"/>
              <a:gd name="connsiteY87" fmla="*/ 1390650 h 1783363"/>
              <a:gd name="connsiteX88" fmla="*/ 907257 w 1620074"/>
              <a:gd name="connsiteY88" fmla="*/ 1385887 h 1783363"/>
              <a:gd name="connsiteX89" fmla="*/ 909638 w 1620074"/>
              <a:gd name="connsiteY89" fmla="*/ 1402556 h 1783363"/>
              <a:gd name="connsiteX90" fmla="*/ 954882 w 1620074"/>
              <a:gd name="connsiteY90" fmla="*/ 1404937 h 1783363"/>
              <a:gd name="connsiteX91" fmla="*/ 952500 w 1620074"/>
              <a:gd name="connsiteY91" fmla="*/ 1419225 h 1783363"/>
              <a:gd name="connsiteX92" fmla="*/ 1012032 w 1620074"/>
              <a:gd name="connsiteY92" fmla="*/ 1419225 h 1783363"/>
              <a:gd name="connsiteX93" fmla="*/ 1019175 w 1620074"/>
              <a:gd name="connsiteY93" fmla="*/ 1426368 h 1783363"/>
              <a:gd name="connsiteX94" fmla="*/ 1050132 w 1620074"/>
              <a:gd name="connsiteY94" fmla="*/ 1426368 h 1783363"/>
              <a:gd name="connsiteX95" fmla="*/ 1050132 w 1620074"/>
              <a:gd name="connsiteY95" fmla="*/ 1464468 h 1783363"/>
              <a:gd name="connsiteX96" fmla="*/ 1095375 w 1620074"/>
              <a:gd name="connsiteY96" fmla="*/ 1471612 h 1783363"/>
              <a:gd name="connsiteX97" fmla="*/ 1090613 w 1620074"/>
              <a:gd name="connsiteY97" fmla="*/ 1481137 h 1783363"/>
              <a:gd name="connsiteX98" fmla="*/ 1109663 w 1620074"/>
              <a:gd name="connsiteY98" fmla="*/ 1483518 h 1783363"/>
              <a:gd name="connsiteX99" fmla="*/ 1107282 w 1620074"/>
              <a:gd name="connsiteY99" fmla="*/ 1504950 h 1783363"/>
              <a:gd name="connsiteX100" fmla="*/ 1152525 w 1620074"/>
              <a:gd name="connsiteY100" fmla="*/ 1495425 h 1783363"/>
              <a:gd name="connsiteX101" fmla="*/ 1152525 w 1620074"/>
              <a:gd name="connsiteY101" fmla="*/ 1514475 h 1783363"/>
              <a:gd name="connsiteX102" fmla="*/ 1166813 w 1620074"/>
              <a:gd name="connsiteY102" fmla="*/ 1514475 h 1783363"/>
              <a:gd name="connsiteX103" fmla="*/ 1165323 w 1620074"/>
              <a:gd name="connsiteY103" fmla="*/ 1546590 h 1783363"/>
              <a:gd name="connsiteX104" fmla="*/ 1182437 w 1620074"/>
              <a:gd name="connsiteY104" fmla="*/ 1544144 h 1783363"/>
              <a:gd name="connsiteX105" fmla="*/ 1184882 w 1620074"/>
              <a:gd name="connsiteY105" fmla="*/ 1571038 h 1783363"/>
              <a:gd name="connsiteX106" fmla="*/ 1199551 w 1620074"/>
              <a:gd name="connsiteY106" fmla="*/ 1571038 h 1783363"/>
              <a:gd name="connsiteX107" fmla="*/ 1201996 w 1620074"/>
              <a:gd name="connsiteY107" fmla="*/ 1595487 h 1783363"/>
              <a:gd name="connsiteX108" fmla="*/ 1231335 w 1620074"/>
              <a:gd name="connsiteY108" fmla="*/ 1597932 h 1783363"/>
              <a:gd name="connsiteX109" fmla="*/ 1233780 w 1620074"/>
              <a:gd name="connsiteY109" fmla="*/ 1639494 h 1783363"/>
              <a:gd name="connsiteX110" fmla="*/ 1255783 w 1620074"/>
              <a:gd name="connsiteY110" fmla="*/ 1644384 h 1783363"/>
              <a:gd name="connsiteX111" fmla="*/ 1255783 w 1620074"/>
              <a:gd name="connsiteY111" fmla="*/ 1661499 h 1783363"/>
              <a:gd name="connsiteX112" fmla="*/ 1351135 w 1620074"/>
              <a:gd name="connsiteY112" fmla="*/ 1661499 h 1783363"/>
              <a:gd name="connsiteX113" fmla="*/ 1404923 w 1620074"/>
              <a:gd name="connsiteY113" fmla="*/ 1707952 h 1783363"/>
              <a:gd name="connsiteX114" fmla="*/ 1485605 w 1620074"/>
              <a:gd name="connsiteY114" fmla="*/ 1710396 h 1783363"/>
              <a:gd name="connsiteX115" fmla="*/ 1488050 w 1620074"/>
              <a:gd name="connsiteY115" fmla="*/ 1749515 h 1783363"/>
              <a:gd name="connsiteX116" fmla="*/ 1568731 w 1620074"/>
              <a:gd name="connsiteY116" fmla="*/ 1754406 h 1783363"/>
              <a:gd name="connsiteX117" fmla="*/ 1571176 w 1620074"/>
              <a:gd name="connsiteY117" fmla="*/ 1781299 h 1783363"/>
              <a:gd name="connsiteX118" fmla="*/ 1620074 w 1620074"/>
              <a:gd name="connsiteY118" fmla="*/ 1781299 h 1783363"/>
              <a:gd name="connsiteX0" fmla="*/ 0 w 1620074"/>
              <a:gd name="connsiteY0" fmla="*/ 0 h 1783363"/>
              <a:gd name="connsiteX1" fmla="*/ 4763 w 1620074"/>
              <a:gd name="connsiteY1" fmla="*/ 52387 h 1783363"/>
              <a:gd name="connsiteX2" fmla="*/ 16669 w 1620074"/>
              <a:gd name="connsiteY2" fmla="*/ 47625 h 1783363"/>
              <a:gd name="connsiteX3" fmla="*/ 16669 w 1620074"/>
              <a:gd name="connsiteY3" fmla="*/ 85725 h 1783363"/>
              <a:gd name="connsiteX4" fmla="*/ 30957 w 1620074"/>
              <a:gd name="connsiteY4" fmla="*/ 83343 h 1783363"/>
              <a:gd name="connsiteX5" fmla="*/ 28575 w 1620074"/>
              <a:gd name="connsiteY5" fmla="*/ 116681 h 1783363"/>
              <a:gd name="connsiteX6" fmla="*/ 54769 w 1620074"/>
              <a:gd name="connsiteY6" fmla="*/ 111918 h 1783363"/>
              <a:gd name="connsiteX7" fmla="*/ 54769 w 1620074"/>
              <a:gd name="connsiteY7" fmla="*/ 159543 h 1783363"/>
              <a:gd name="connsiteX8" fmla="*/ 54769 w 1620074"/>
              <a:gd name="connsiteY8" fmla="*/ 159543 h 1783363"/>
              <a:gd name="connsiteX9" fmla="*/ 54769 w 1620074"/>
              <a:gd name="connsiteY9" fmla="*/ 159543 h 1783363"/>
              <a:gd name="connsiteX10" fmla="*/ 69057 w 1620074"/>
              <a:gd name="connsiteY10" fmla="*/ 190500 h 1783363"/>
              <a:gd name="connsiteX11" fmla="*/ 78582 w 1620074"/>
              <a:gd name="connsiteY11" fmla="*/ 190500 h 1783363"/>
              <a:gd name="connsiteX12" fmla="*/ 76200 w 1620074"/>
              <a:gd name="connsiteY12" fmla="*/ 216693 h 1783363"/>
              <a:gd name="connsiteX13" fmla="*/ 107157 w 1620074"/>
              <a:gd name="connsiteY13" fmla="*/ 216693 h 1783363"/>
              <a:gd name="connsiteX14" fmla="*/ 104775 w 1620074"/>
              <a:gd name="connsiteY14" fmla="*/ 302418 h 1783363"/>
              <a:gd name="connsiteX15" fmla="*/ 128588 w 1620074"/>
              <a:gd name="connsiteY15" fmla="*/ 307181 h 1783363"/>
              <a:gd name="connsiteX16" fmla="*/ 126207 w 1620074"/>
              <a:gd name="connsiteY16" fmla="*/ 345281 h 1783363"/>
              <a:gd name="connsiteX17" fmla="*/ 152400 w 1620074"/>
              <a:gd name="connsiteY17" fmla="*/ 395287 h 1783363"/>
              <a:gd name="connsiteX18" fmla="*/ 157163 w 1620074"/>
              <a:gd name="connsiteY18" fmla="*/ 426243 h 1783363"/>
              <a:gd name="connsiteX19" fmla="*/ 192882 w 1620074"/>
              <a:gd name="connsiteY19" fmla="*/ 435768 h 1783363"/>
              <a:gd name="connsiteX20" fmla="*/ 209550 w 1620074"/>
              <a:gd name="connsiteY20" fmla="*/ 495300 h 1783363"/>
              <a:gd name="connsiteX21" fmla="*/ 226219 w 1620074"/>
              <a:gd name="connsiteY21" fmla="*/ 509587 h 1783363"/>
              <a:gd name="connsiteX22" fmla="*/ 221457 w 1620074"/>
              <a:gd name="connsiteY22" fmla="*/ 554831 h 1783363"/>
              <a:gd name="connsiteX23" fmla="*/ 228600 w 1620074"/>
              <a:gd name="connsiteY23" fmla="*/ 554831 h 1783363"/>
              <a:gd name="connsiteX24" fmla="*/ 230982 w 1620074"/>
              <a:gd name="connsiteY24" fmla="*/ 595312 h 1783363"/>
              <a:gd name="connsiteX25" fmla="*/ 242888 w 1620074"/>
              <a:gd name="connsiteY25" fmla="*/ 595312 h 1783363"/>
              <a:gd name="connsiteX26" fmla="*/ 240507 w 1620074"/>
              <a:gd name="connsiteY26" fmla="*/ 642937 h 1783363"/>
              <a:gd name="connsiteX27" fmla="*/ 266700 w 1620074"/>
              <a:gd name="connsiteY27" fmla="*/ 642937 h 1783363"/>
              <a:gd name="connsiteX28" fmla="*/ 266700 w 1620074"/>
              <a:gd name="connsiteY28" fmla="*/ 657225 h 1783363"/>
              <a:gd name="connsiteX29" fmla="*/ 269082 w 1620074"/>
              <a:gd name="connsiteY29" fmla="*/ 681037 h 1783363"/>
              <a:gd name="connsiteX30" fmla="*/ 278607 w 1620074"/>
              <a:gd name="connsiteY30" fmla="*/ 681037 h 1783363"/>
              <a:gd name="connsiteX31" fmla="*/ 273844 w 1620074"/>
              <a:gd name="connsiteY31" fmla="*/ 714375 h 1783363"/>
              <a:gd name="connsiteX32" fmla="*/ 297657 w 1620074"/>
              <a:gd name="connsiteY32" fmla="*/ 711993 h 1783363"/>
              <a:gd name="connsiteX33" fmla="*/ 300038 w 1620074"/>
              <a:gd name="connsiteY33" fmla="*/ 728662 h 1783363"/>
              <a:gd name="connsiteX34" fmla="*/ 319088 w 1620074"/>
              <a:gd name="connsiteY34" fmla="*/ 726281 h 1783363"/>
              <a:gd name="connsiteX35" fmla="*/ 319088 w 1620074"/>
              <a:gd name="connsiteY35" fmla="*/ 759618 h 1783363"/>
              <a:gd name="connsiteX36" fmla="*/ 330994 w 1620074"/>
              <a:gd name="connsiteY36" fmla="*/ 757237 h 1783363"/>
              <a:gd name="connsiteX37" fmla="*/ 333375 w 1620074"/>
              <a:gd name="connsiteY37" fmla="*/ 807243 h 1783363"/>
              <a:gd name="connsiteX38" fmla="*/ 333375 w 1620074"/>
              <a:gd name="connsiteY38" fmla="*/ 807243 h 1783363"/>
              <a:gd name="connsiteX39" fmla="*/ 347663 w 1620074"/>
              <a:gd name="connsiteY39" fmla="*/ 823912 h 1783363"/>
              <a:gd name="connsiteX40" fmla="*/ 364332 w 1620074"/>
              <a:gd name="connsiteY40" fmla="*/ 816768 h 1783363"/>
              <a:gd name="connsiteX41" fmla="*/ 364332 w 1620074"/>
              <a:gd name="connsiteY41" fmla="*/ 840581 h 1783363"/>
              <a:gd name="connsiteX42" fmla="*/ 371475 w 1620074"/>
              <a:gd name="connsiteY42" fmla="*/ 845343 h 1783363"/>
              <a:gd name="connsiteX43" fmla="*/ 366713 w 1620074"/>
              <a:gd name="connsiteY43" fmla="*/ 864393 h 1783363"/>
              <a:gd name="connsiteX44" fmla="*/ 385763 w 1620074"/>
              <a:gd name="connsiteY44" fmla="*/ 859631 h 1783363"/>
              <a:gd name="connsiteX45" fmla="*/ 383382 w 1620074"/>
              <a:gd name="connsiteY45" fmla="*/ 883443 h 1783363"/>
              <a:gd name="connsiteX46" fmla="*/ 407194 w 1620074"/>
              <a:gd name="connsiteY46" fmla="*/ 881062 h 1783363"/>
              <a:gd name="connsiteX47" fmla="*/ 402432 w 1620074"/>
              <a:gd name="connsiteY47" fmla="*/ 919162 h 1783363"/>
              <a:gd name="connsiteX48" fmla="*/ 423863 w 1620074"/>
              <a:gd name="connsiteY48" fmla="*/ 973931 h 1783363"/>
              <a:gd name="connsiteX49" fmla="*/ 435769 w 1620074"/>
              <a:gd name="connsiteY49" fmla="*/ 973931 h 1783363"/>
              <a:gd name="connsiteX50" fmla="*/ 428625 w 1620074"/>
              <a:gd name="connsiteY50" fmla="*/ 1000125 h 1783363"/>
              <a:gd name="connsiteX51" fmla="*/ 442913 w 1620074"/>
              <a:gd name="connsiteY51" fmla="*/ 997743 h 1783363"/>
              <a:gd name="connsiteX52" fmla="*/ 433388 w 1620074"/>
              <a:gd name="connsiteY52" fmla="*/ 1021556 h 1783363"/>
              <a:gd name="connsiteX53" fmla="*/ 452438 w 1620074"/>
              <a:gd name="connsiteY53" fmla="*/ 1019175 h 1783363"/>
              <a:gd name="connsiteX54" fmla="*/ 447675 w 1620074"/>
              <a:gd name="connsiteY54" fmla="*/ 1042987 h 1783363"/>
              <a:gd name="connsiteX55" fmla="*/ 464344 w 1620074"/>
              <a:gd name="connsiteY55" fmla="*/ 1038225 h 1783363"/>
              <a:gd name="connsiteX56" fmla="*/ 476250 w 1620074"/>
              <a:gd name="connsiteY56" fmla="*/ 1064418 h 1783363"/>
              <a:gd name="connsiteX57" fmla="*/ 490538 w 1620074"/>
              <a:gd name="connsiteY57" fmla="*/ 1064418 h 1783363"/>
              <a:gd name="connsiteX58" fmla="*/ 514350 w 1620074"/>
              <a:gd name="connsiteY58" fmla="*/ 1104900 h 1783363"/>
              <a:gd name="connsiteX59" fmla="*/ 511969 w 1620074"/>
              <a:gd name="connsiteY59" fmla="*/ 1119187 h 1783363"/>
              <a:gd name="connsiteX60" fmla="*/ 531019 w 1620074"/>
              <a:gd name="connsiteY60" fmla="*/ 1119187 h 1783363"/>
              <a:gd name="connsiteX61" fmla="*/ 526257 w 1620074"/>
              <a:gd name="connsiteY61" fmla="*/ 1133475 h 1783363"/>
              <a:gd name="connsiteX62" fmla="*/ 545307 w 1620074"/>
              <a:gd name="connsiteY62" fmla="*/ 1128712 h 1783363"/>
              <a:gd name="connsiteX63" fmla="*/ 542925 w 1620074"/>
              <a:gd name="connsiteY63" fmla="*/ 1154906 h 1783363"/>
              <a:gd name="connsiteX64" fmla="*/ 557213 w 1620074"/>
              <a:gd name="connsiteY64" fmla="*/ 1152525 h 1783363"/>
              <a:gd name="connsiteX65" fmla="*/ 552450 w 1620074"/>
              <a:gd name="connsiteY65" fmla="*/ 1169193 h 1783363"/>
              <a:gd name="connsiteX66" fmla="*/ 581025 w 1620074"/>
              <a:gd name="connsiteY66" fmla="*/ 1164431 h 1783363"/>
              <a:gd name="connsiteX67" fmla="*/ 578644 w 1620074"/>
              <a:gd name="connsiteY67" fmla="*/ 1183481 h 1783363"/>
              <a:gd name="connsiteX68" fmla="*/ 595313 w 1620074"/>
              <a:gd name="connsiteY68" fmla="*/ 1181100 h 1783363"/>
              <a:gd name="connsiteX69" fmla="*/ 592932 w 1620074"/>
              <a:gd name="connsiteY69" fmla="*/ 1195387 h 1783363"/>
              <a:gd name="connsiteX70" fmla="*/ 635794 w 1620074"/>
              <a:gd name="connsiteY70" fmla="*/ 1195387 h 1783363"/>
              <a:gd name="connsiteX71" fmla="*/ 631032 w 1620074"/>
              <a:gd name="connsiteY71" fmla="*/ 1214437 h 1783363"/>
              <a:gd name="connsiteX72" fmla="*/ 669132 w 1620074"/>
              <a:gd name="connsiteY72" fmla="*/ 1212056 h 1783363"/>
              <a:gd name="connsiteX73" fmla="*/ 666750 w 1620074"/>
              <a:gd name="connsiteY73" fmla="*/ 1252537 h 1783363"/>
              <a:gd name="connsiteX74" fmla="*/ 695325 w 1620074"/>
              <a:gd name="connsiteY74" fmla="*/ 1257300 h 1783363"/>
              <a:gd name="connsiteX75" fmla="*/ 695325 w 1620074"/>
              <a:gd name="connsiteY75" fmla="*/ 1271587 h 1783363"/>
              <a:gd name="connsiteX76" fmla="*/ 716757 w 1620074"/>
              <a:gd name="connsiteY76" fmla="*/ 1269206 h 1783363"/>
              <a:gd name="connsiteX77" fmla="*/ 716757 w 1620074"/>
              <a:gd name="connsiteY77" fmla="*/ 1285875 h 1783363"/>
              <a:gd name="connsiteX78" fmla="*/ 742950 w 1620074"/>
              <a:gd name="connsiteY78" fmla="*/ 1283493 h 1783363"/>
              <a:gd name="connsiteX79" fmla="*/ 740569 w 1620074"/>
              <a:gd name="connsiteY79" fmla="*/ 1304925 h 1783363"/>
              <a:gd name="connsiteX80" fmla="*/ 773907 w 1620074"/>
              <a:gd name="connsiteY80" fmla="*/ 1300162 h 1783363"/>
              <a:gd name="connsiteX81" fmla="*/ 766763 w 1620074"/>
              <a:gd name="connsiteY81" fmla="*/ 1333500 h 1783363"/>
              <a:gd name="connsiteX82" fmla="*/ 826294 w 1620074"/>
              <a:gd name="connsiteY82" fmla="*/ 1326356 h 1783363"/>
              <a:gd name="connsiteX83" fmla="*/ 831057 w 1620074"/>
              <a:gd name="connsiteY83" fmla="*/ 1357312 h 1783363"/>
              <a:gd name="connsiteX84" fmla="*/ 862013 w 1620074"/>
              <a:gd name="connsiteY84" fmla="*/ 1357312 h 1783363"/>
              <a:gd name="connsiteX85" fmla="*/ 862013 w 1620074"/>
              <a:gd name="connsiteY85" fmla="*/ 1357312 h 1783363"/>
              <a:gd name="connsiteX86" fmla="*/ 873919 w 1620074"/>
              <a:gd name="connsiteY86" fmla="*/ 1376362 h 1783363"/>
              <a:gd name="connsiteX87" fmla="*/ 871538 w 1620074"/>
              <a:gd name="connsiteY87" fmla="*/ 1390650 h 1783363"/>
              <a:gd name="connsiteX88" fmla="*/ 907257 w 1620074"/>
              <a:gd name="connsiteY88" fmla="*/ 1385887 h 1783363"/>
              <a:gd name="connsiteX89" fmla="*/ 909638 w 1620074"/>
              <a:gd name="connsiteY89" fmla="*/ 1402556 h 1783363"/>
              <a:gd name="connsiteX90" fmla="*/ 954882 w 1620074"/>
              <a:gd name="connsiteY90" fmla="*/ 1404937 h 1783363"/>
              <a:gd name="connsiteX91" fmla="*/ 952500 w 1620074"/>
              <a:gd name="connsiteY91" fmla="*/ 1419225 h 1783363"/>
              <a:gd name="connsiteX92" fmla="*/ 1012032 w 1620074"/>
              <a:gd name="connsiteY92" fmla="*/ 1419225 h 1783363"/>
              <a:gd name="connsiteX93" fmla="*/ 1019175 w 1620074"/>
              <a:gd name="connsiteY93" fmla="*/ 1426368 h 1783363"/>
              <a:gd name="connsiteX94" fmla="*/ 1050132 w 1620074"/>
              <a:gd name="connsiteY94" fmla="*/ 1426368 h 1783363"/>
              <a:gd name="connsiteX95" fmla="*/ 1050132 w 1620074"/>
              <a:gd name="connsiteY95" fmla="*/ 1464468 h 1783363"/>
              <a:gd name="connsiteX96" fmla="*/ 1095375 w 1620074"/>
              <a:gd name="connsiteY96" fmla="*/ 1471612 h 1783363"/>
              <a:gd name="connsiteX97" fmla="*/ 1090613 w 1620074"/>
              <a:gd name="connsiteY97" fmla="*/ 1481137 h 1783363"/>
              <a:gd name="connsiteX98" fmla="*/ 1109663 w 1620074"/>
              <a:gd name="connsiteY98" fmla="*/ 1483518 h 1783363"/>
              <a:gd name="connsiteX99" fmla="*/ 1107282 w 1620074"/>
              <a:gd name="connsiteY99" fmla="*/ 1504950 h 1783363"/>
              <a:gd name="connsiteX100" fmla="*/ 1152525 w 1620074"/>
              <a:gd name="connsiteY100" fmla="*/ 1495425 h 1783363"/>
              <a:gd name="connsiteX101" fmla="*/ 1152525 w 1620074"/>
              <a:gd name="connsiteY101" fmla="*/ 1514475 h 1783363"/>
              <a:gd name="connsiteX102" fmla="*/ 1166813 w 1620074"/>
              <a:gd name="connsiteY102" fmla="*/ 1514475 h 1783363"/>
              <a:gd name="connsiteX103" fmla="*/ 1165323 w 1620074"/>
              <a:gd name="connsiteY103" fmla="*/ 1546590 h 1783363"/>
              <a:gd name="connsiteX104" fmla="*/ 1182437 w 1620074"/>
              <a:gd name="connsiteY104" fmla="*/ 1544144 h 1783363"/>
              <a:gd name="connsiteX105" fmla="*/ 1184882 w 1620074"/>
              <a:gd name="connsiteY105" fmla="*/ 1571038 h 1783363"/>
              <a:gd name="connsiteX106" fmla="*/ 1199551 w 1620074"/>
              <a:gd name="connsiteY106" fmla="*/ 1571038 h 1783363"/>
              <a:gd name="connsiteX107" fmla="*/ 1201996 w 1620074"/>
              <a:gd name="connsiteY107" fmla="*/ 1595487 h 1783363"/>
              <a:gd name="connsiteX108" fmla="*/ 1231335 w 1620074"/>
              <a:gd name="connsiteY108" fmla="*/ 1597932 h 1783363"/>
              <a:gd name="connsiteX109" fmla="*/ 1233780 w 1620074"/>
              <a:gd name="connsiteY109" fmla="*/ 1639494 h 1783363"/>
              <a:gd name="connsiteX110" fmla="*/ 1255783 w 1620074"/>
              <a:gd name="connsiteY110" fmla="*/ 1644384 h 1783363"/>
              <a:gd name="connsiteX111" fmla="*/ 1255783 w 1620074"/>
              <a:gd name="connsiteY111" fmla="*/ 1661499 h 1783363"/>
              <a:gd name="connsiteX112" fmla="*/ 1351135 w 1620074"/>
              <a:gd name="connsiteY112" fmla="*/ 1661499 h 1783363"/>
              <a:gd name="connsiteX113" fmla="*/ 1404923 w 1620074"/>
              <a:gd name="connsiteY113" fmla="*/ 1707952 h 1783363"/>
              <a:gd name="connsiteX114" fmla="*/ 1485605 w 1620074"/>
              <a:gd name="connsiteY114" fmla="*/ 1710396 h 1783363"/>
              <a:gd name="connsiteX115" fmla="*/ 1488050 w 1620074"/>
              <a:gd name="connsiteY115" fmla="*/ 1749515 h 1783363"/>
              <a:gd name="connsiteX116" fmla="*/ 1568731 w 1620074"/>
              <a:gd name="connsiteY116" fmla="*/ 1754406 h 1783363"/>
              <a:gd name="connsiteX117" fmla="*/ 1571176 w 1620074"/>
              <a:gd name="connsiteY117" fmla="*/ 1781299 h 1783363"/>
              <a:gd name="connsiteX118" fmla="*/ 1620074 w 1620074"/>
              <a:gd name="connsiteY118" fmla="*/ 1781299 h 1783363"/>
              <a:gd name="connsiteX119" fmla="*/ 1617629 w 1620074"/>
              <a:gd name="connsiteY119" fmla="*/ 1781299 h 1783363"/>
              <a:gd name="connsiteX0" fmla="*/ 0 w 1620074"/>
              <a:gd name="connsiteY0" fmla="*/ 0 h 1820418"/>
              <a:gd name="connsiteX1" fmla="*/ 4763 w 1620074"/>
              <a:gd name="connsiteY1" fmla="*/ 52387 h 1820418"/>
              <a:gd name="connsiteX2" fmla="*/ 16669 w 1620074"/>
              <a:gd name="connsiteY2" fmla="*/ 47625 h 1820418"/>
              <a:gd name="connsiteX3" fmla="*/ 16669 w 1620074"/>
              <a:gd name="connsiteY3" fmla="*/ 85725 h 1820418"/>
              <a:gd name="connsiteX4" fmla="*/ 30957 w 1620074"/>
              <a:gd name="connsiteY4" fmla="*/ 83343 h 1820418"/>
              <a:gd name="connsiteX5" fmla="*/ 28575 w 1620074"/>
              <a:gd name="connsiteY5" fmla="*/ 116681 h 1820418"/>
              <a:gd name="connsiteX6" fmla="*/ 54769 w 1620074"/>
              <a:gd name="connsiteY6" fmla="*/ 111918 h 1820418"/>
              <a:gd name="connsiteX7" fmla="*/ 54769 w 1620074"/>
              <a:gd name="connsiteY7" fmla="*/ 159543 h 1820418"/>
              <a:gd name="connsiteX8" fmla="*/ 54769 w 1620074"/>
              <a:gd name="connsiteY8" fmla="*/ 159543 h 1820418"/>
              <a:gd name="connsiteX9" fmla="*/ 54769 w 1620074"/>
              <a:gd name="connsiteY9" fmla="*/ 159543 h 1820418"/>
              <a:gd name="connsiteX10" fmla="*/ 69057 w 1620074"/>
              <a:gd name="connsiteY10" fmla="*/ 190500 h 1820418"/>
              <a:gd name="connsiteX11" fmla="*/ 78582 w 1620074"/>
              <a:gd name="connsiteY11" fmla="*/ 190500 h 1820418"/>
              <a:gd name="connsiteX12" fmla="*/ 76200 w 1620074"/>
              <a:gd name="connsiteY12" fmla="*/ 216693 h 1820418"/>
              <a:gd name="connsiteX13" fmla="*/ 107157 w 1620074"/>
              <a:gd name="connsiteY13" fmla="*/ 216693 h 1820418"/>
              <a:gd name="connsiteX14" fmla="*/ 104775 w 1620074"/>
              <a:gd name="connsiteY14" fmla="*/ 302418 h 1820418"/>
              <a:gd name="connsiteX15" fmla="*/ 128588 w 1620074"/>
              <a:gd name="connsiteY15" fmla="*/ 307181 h 1820418"/>
              <a:gd name="connsiteX16" fmla="*/ 126207 w 1620074"/>
              <a:gd name="connsiteY16" fmla="*/ 345281 h 1820418"/>
              <a:gd name="connsiteX17" fmla="*/ 152400 w 1620074"/>
              <a:gd name="connsiteY17" fmla="*/ 395287 h 1820418"/>
              <a:gd name="connsiteX18" fmla="*/ 157163 w 1620074"/>
              <a:gd name="connsiteY18" fmla="*/ 426243 h 1820418"/>
              <a:gd name="connsiteX19" fmla="*/ 192882 w 1620074"/>
              <a:gd name="connsiteY19" fmla="*/ 435768 h 1820418"/>
              <a:gd name="connsiteX20" fmla="*/ 209550 w 1620074"/>
              <a:gd name="connsiteY20" fmla="*/ 495300 h 1820418"/>
              <a:gd name="connsiteX21" fmla="*/ 226219 w 1620074"/>
              <a:gd name="connsiteY21" fmla="*/ 509587 h 1820418"/>
              <a:gd name="connsiteX22" fmla="*/ 221457 w 1620074"/>
              <a:gd name="connsiteY22" fmla="*/ 554831 h 1820418"/>
              <a:gd name="connsiteX23" fmla="*/ 228600 w 1620074"/>
              <a:gd name="connsiteY23" fmla="*/ 554831 h 1820418"/>
              <a:gd name="connsiteX24" fmla="*/ 230982 w 1620074"/>
              <a:gd name="connsiteY24" fmla="*/ 595312 h 1820418"/>
              <a:gd name="connsiteX25" fmla="*/ 242888 w 1620074"/>
              <a:gd name="connsiteY25" fmla="*/ 595312 h 1820418"/>
              <a:gd name="connsiteX26" fmla="*/ 240507 w 1620074"/>
              <a:gd name="connsiteY26" fmla="*/ 642937 h 1820418"/>
              <a:gd name="connsiteX27" fmla="*/ 266700 w 1620074"/>
              <a:gd name="connsiteY27" fmla="*/ 642937 h 1820418"/>
              <a:gd name="connsiteX28" fmla="*/ 266700 w 1620074"/>
              <a:gd name="connsiteY28" fmla="*/ 657225 h 1820418"/>
              <a:gd name="connsiteX29" fmla="*/ 269082 w 1620074"/>
              <a:gd name="connsiteY29" fmla="*/ 681037 h 1820418"/>
              <a:gd name="connsiteX30" fmla="*/ 278607 w 1620074"/>
              <a:gd name="connsiteY30" fmla="*/ 681037 h 1820418"/>
              <a:gd name="connsiteX31" fmla="*/ 273844 w 1620074"/>
              <a:gd name="connsiteY31" fmla="*/ 714375 h 1820418"/>
              <a:gd name="connsiteX32" fmla="*/ 297657 w 1620074"/>
              <a:gd name="connsiteY32" fmla="*/ 711993 h 1820418"/>
              <a:gd name="connsiteX33" fmla="*/ 300038 w 1620074"/>
              <a:gd name="connsiteY33" fmla="*/ 728662 h 1820418"/>
              <a:gd name="connsiteX34" fmla="*/ 319088 w 1620074"/>
              <a:gd name="connsiteY34" fmla="*/ 726281 h 1820418"/>
              <a:gd name="connsiteX35" fmla="*/ 319088 w 1620074"/>
              <a:gd name="connsiteY35" fmla="*/ 759618 h 1820418"/>
              <a:gd name="connsiteX36" fmla="*/ 330994 w 1620074"/>
              <a:gd name="connsiteY36" fmla="*/ 757237 h 1820418"/>
              <a:gd name="connsiteX37" fmla="*/ 333375 w 1620074"/>
              <a:gd name="connsiteY37" fmla="*/ 807243 h 1820418"/>
              <a:gd name="connsiteX38" fmla="*/ 333375 w 1620074"/>
              <a:gd name="connsiteY38" fmla="*/ 807243 h 1820418"/>
              <a:gd name="connsiteX39" fmla="*/ 347663 w 1620074"/>
              <a:gd name="connsiteY39" fmla="*/ 823912 h 1820418"/>
              <a:gd name="connsiteX40" fmla="*/ 364332 w 1620074"/>
              <a:gd name="connsiteY40" fmla="*/ 816768 h 1820418"/>
              <a:gd name="connsiteX41" fmla="*/ 364332 w 1620074"/>
              <a:gd name="connsiteY41" fmla="*/ 840581 h 1820418"/>
              <a:gd name="connsiteX42" fmla="*/ 371475 w 1620074"/>
              <a:gd name="connsiteY42" fmla="*/ 845343 h 1820418"/>
              <a:gd name="connsiteX43" fmla="*/ 366713 w 1620074"/>
              <a:gd name="connsiteY43" fmla="*/ 864393 h 1820418"/>
              <a:gd name="connsiteX44" fmla="*/ 385763 w 1620074"/>
              <a:gd name="connsiteY44" fmla="*/ 859631 h 1820418"/>
              <a:gd name="connsiteX45" fmla="*/ 383382 w 1620074"/>
              <a:gd name="connsiteY45" fmla="*/ 883443 h 1820418"/>
              <a:gd name="connsiteX46" fmla="*/ 407194 w 1620074"/>
              <a:gd name="connsiteY46" fmla="*/ 881062 h 1820418"/>
              <a:gd name="connsiteX47" fmla="*/ 402432 w 1620074"/>
              <a:gd name="connsiteY47" fmla="*/ 919162 h 1820418"/>
              <a:gd name="connsiteX48" fmla="*/ 423863 w 1620074"/>
              <a:gd name="connsiteY48" fmla="*/ 973931 h 1820418"/>
              <a:gd name="connsiteX49" fmla="*/ 435769 w 1620074"/>
              <a:gd name="connsiteY49" fmla="*/ 973931 h 1820418"/>
              <a:gd name="connsiteX50" fmla="*/ 428625 w 1620074"/>
              <a:gd name="connsiteY50" fmla="*/ 1000125 h 1820418"/>
              <a:gd name="connsiteX51" fmla="*/ 442913 w 1620074"/>
              <a:gd name="connsiteY51" fmla="*/ 997743 h 1820418"/>
              <a:gd name="connsiteX52" fmla="*/ 433388 w 1620074"/>
              <a:gd name="connsiteY52" fmla="*/ 1021556 h 1820418"/>
              <a:gd name="connsiteX53" fmla="*/ 452438 w 1620074"/>
              <a:gd name="connsiteY53" fmla="*/ 1019175 h 1820418"/>
              <a:gd name="connsiteX54" fmla="*/ 447675 w 1620074"/>
              <a:gd name="connsiteY54" fmla="*/ 1042987 h 1820418"/>
              <a:gd name="connsiteX55" fmla="*/ 464344 w 1620074"/>
              <a:gd name="connsiteY55" fmla="*/ 1038225 h 1820418"/>
              <a:gd name="connsiteX56" fmla="*/ 476250 w 1620074"/>
              <a:gd name="connsiteY56" fmla="*/ 1064418 h 1820418"/>
              <a:gd name="connsiteX57" fmla="*/ 490538 w 1620074"/>
              <a:gd name="connsiteY57" fmla="*/ 1064418 h 1820418"/>
              <a:gd name="connsiteX58" fmla="*/ 514350 w 1620074"/>
              <a:gd name="connsiteY58" fmla="*/ 1104900 h 1820418"/>
              <a:gd name="connsiteX59" fmla="*/ 511969 w 1620074"/>
              <a:gd name="connsiteY59" fmla="*/ 1119187 h 1820418"/>
              <a:gd name="connsiteX60" fmla="*/ 531019 w 1620074"/>
              <a:gd name="connsiteY60" fmla="*/ 1119187 h 1820418"/>
              <a:gd name="connsiteX61" fmla="*/ 526257 w 1620074"/>
              <a:gd name="connsiteY61" fmla="*/ 1133475 h 1820418"/>
              <a:gd name="connsiteX62" fmla="*/ 545307 w 1620074"/>
              <a:gd name="connsiteY62" fmla="*/ 1128712 h 1820418"/>
              <a:gd name="connsiteX63" fmla="*/ 542925 w 1620074"/>
              <a:gd name="connsiteY63" fmla="*/ 1154906 h 1820418"/>
              <a:gd name="connsiteX64" fmla="*/ 557213 w 1620074"/>
              <a:gd name="connsiteY64" fmla="*/ 1152525 h 1820418"/>
              <a:gd name="connsiteX65" fmla="*/ 552450 w 1620074"/>
              <a:gd name="connsiteY65" fmla="*/ 1169193 h 1820418"/>
              <a:gd name="connsiteX66" fmla="*/ 581025 w 1620074"/>
              <a:gd name="connsiteY66" fmla="*/ 1164431 h 1820418"/>
              <a:gd name="connsiteX67" fmla="*/ 578644 w 1620074"/>
              <a:gd name="connsiteY67" fmla="*/ 1183481 h 1820418"/>
              <a:gd name="connsiteX68" fmla="*/ 595313 w 1620074"/>
              <a:gd name="connsiteY68" fmla="*/ 1181100 h 1820418"/>
              <a:gd name="connsiteX69" fmla="*/ 592932 w 1620074"/>
              <a:gd name="connsiteY69" fmla="*/ 1195387 h 1820418"/>
              <a:gd name="connsiteX70" fmla="*/ 635794 w 1620074"/>
              <a:gd name="connsiteY70" fmla="*/ 1195387 h 1820418"/>
              <a:gd name="connsiteX71" fmla="*/ 631032 w 1620074"/>
              <a:gd name="connsiteY71" fmla="*/ 1214437 h 1820418"/>
              <a:gd name="connsiteX72" fmla="*/ 669132 w 1620074"/>
              <a:gd name="connsiteY72" fmla="*/ 1212056 h 1820418"/>
              <a:gd name="connsiteX73" fmla="*/ 666750 w 1620074"/>
              <a:gd name="connsiteY73" fmla="*/ 1252537 h 1820418"/>
              <a:gd name="connsiteX74" fmla="*/ 695325 w 1620074"/>
              <a:gd name="connsiteY74" fmla="*/ 1257300 h 1820418"/>
              <a:gd name="connsiteX75" fmla="*/ 695325 w 1620074"/>
              <a:gd name="connsiteY75" fmla="*/ 1271587 h 1820418"/>
              <a:gd name="connsiteX76" fmla="*/ 716757 w 1620074"/>
              <a:gd name="connsiteY76" fmla="*/ 1269206 h 1820418"/>
              <a:gd name="connsiteX77" fmla="*/ 716757 w 1620074"/>
              <a:gd name="connsiteY77" fmla="*/ 1285875 h 1820418"/>
              <a:gd name="connsiteX78" fmla="*/ 742950 w 1620074"/>
              <a:gd name="connsiteY78" fmla="*/ 1283493 h 1820418"/>
              <a:gd name="connsiteX79" fmla="*/ 740569 w 1620074"/>
              <a:gd name="connsiteY79" fmla="*/ 1304925 h 1820418"/>
              <a:gd name="connsiteX80" fmla="*/ 773907 w 1620074"/>
              <a:gd name="connsiteY80" fmla="*/ 1300162 h 1820418"/>
              <a:gd name="connsiteX81" fmla="*/ 766763 w 1620074"/>
              <a:gd name="connsiteY81" fmla="*/ 1333500 h 1820418"/>
              <a:gd name="connsiteX82" fmla="*/ 826294 w 1620074"/>
              <a:gd name="connsiteY82" fmla="*/ 1326356 h 1820418"/>
              <a:gd name="connsiteX83" fmla="*/ 831057 w 1620074"/>
              <a:gd name="connsiteY83" fmla="*/ 1357312 h 1820418"/>
              <a:gd name="connsiteX84" fmla="*/ 862013 w 1620074"/>
              <a:gd name="connsiteY84" fmla="*/ 1357312 h 1820418"/>
              <a:gd name="connsiteX85" fmla="*/ 862013 w 1620074"/>
              <a:gd name="connsiteY85" fmla="*/ 1357312 h 1820418"/>
              <a:gd name="connsiteX86" fmla="*/ 873919 w 1620074"/>
              <a:gd name="connsiteY86" fmla="*/ 1376362 h 1820418"/>
              <a:gd name="connsiteX87" fmla="*/ 871538 w 1620074"/>
              <a:gd name="connsiteY87" fmla="*/ 1390650 h 1820418"/>
              <a:gd name="connsiteX88" fmla="*/ 907257 w 1620074"/>
              <a:gd name="connsiteY88" fmla="*/ 1385887 h 1820418"/>
              <a:gd name="connsiteX89" fmla="*/ 909638 w 1620074"/>
              <a:gd name="connsiteY89" fmla="*/ 1402556 h 1820418"/>
              <a:gd name="connsiteX90" fmla="*/ 954882 w 1620074"/>
              <a:gd name="connsiteY90" fmla="*/ 1404937 h 1820418"/>
              <a:gd name="connsiteX91" fmla="*/ 952500 w 1620074"/>
              <a:gd name="connsiteY91" fmla="*/ 1419225 h 1820418"/>
              <a:gd name="connsiteX92" fmla="*/ 1012032 w 1620074"/>
              <a:gd name="connsiteY92" fmla="*/ 1419225 h 1820418"/>
              <a:gd name="connsiteX93" fmla="*/ 1019175 w 1620074"/>
              <a:gd name="connsiteY93" fmla="*/ 1426368 h 1820418"/>
              <a:gd name="connsiteX94" fmla="*/ 1050132 w 1620074"/>
              <a:gd name="connsiteY94" fmla="*/ 1426368 h 1820418"/>
              <a:gd name="connsiteX95" fmla="*/ 1050132 w 1620074"/>
              <a:gd name="connsiteY95" fmla="*/ 1464468 h 1820418"/>
              <a:gd name="connsiteX96" fmla="*/ 1095375 w 1620074"/>
              <a:gd name="connsiteY96" fmla="*/ 1471612 h 1820418"/>
              <a:gd name="connsiteX97" fmla="*/ 1090613 w 1620074"/>
              <a:gd name="connsiteY97" fmla="*/ 1481137 h 1820418"/>
              <a:gd name="connsiteX98" fmla="*/ 1109663 w 1620074"/>
              <a:gd name="connsiteY98" fmla="*/ 1483518 h 1820418"/>
              <a:gd name="connsiteX99" fmla="*/ 1107282 w 1620074"/>
              <a:gd name="connsiteY99" fmla="*/ 1504950 h 1820418"/>
              <a:gd name="connsiteX100" fmla="*/ 1152525 w 1620074"/>
              <a:gd name="connsiteY100" fmla="*/ 1495425 h 1820418"/>
              <a:gd name="connsiteX101" fmla="*/ 1152525 w 1620074"/>
              <a:gd name="connsiteY101" fmla="*/ 1514475 h 1820418"/>
              <a:gd name="connsiteX102" fmla="*/ 1166813 w 1620074"/>
              <a:gd name="connsiteY102" fmla="*/ 1514475 h 1820418"/>
              <a:gd name="connsiteX103" fmla="*/ 1165323 w 1620074"/>
              <a:gd name="connsiteY103" fmla="*/ 1546590 h 1820418"/>
              <a:gd name="connsiteX104" fmla="*/ 1182437 w 1620074"/>
              <a:gd name="connsiteY104" fmla="*/ 1544144 h 1820418"/>
              <a:gd name="connsiteX105" fmla="*/ 1184882 w 1620074"/>
              <a:gd name="connsiteY105" fmla="*/ 1571038 h 1820418"/>
              <a:gd name="connsiteX106" fmla="*/ 1199551 w 1620074"/>
              <a:gd name="connsiteY106" fmla="*/ 1571038 h 1820418"/>
              <a:gd name="connsiteX107" fmla="*/ 1201996 w 1620074"/>
              <a:gd name="connsiteY107" fmla="*/ 1595487 h 1820418"/>
              <a:gd name="connsiteX108" fmla="*/ 1231335 w 1620074"/>
              <a:gd name="connsiteY108" fmla="*/ 1597932 h 1820418"/>
              <a:gd name="connsiteX109" fmla="*/ 1233780 w 1620074"/>
              <a:gd name="connsiteY109" fmla="*/ 1639494 h 1820418"/>
              <a:gd name="connsiteX110" fmla="*/ 1255783 w 1620074"/>
              <a:gd name="connsiteY110" fmla="*/ 1644384 h 1820418"/>
              <a:gd name="connsiteX111" fmla="*/ 1255783 w 1620074"/>
              <a:gd name="connsiteY111" fmla="*/ 1661499 h 1820418"/>
              <a:gd name="connsiteX112" fmla="*/ 1351135 w 1620074"/>
              <a:gd name="connsiteY112" fmla="*/ 1661499 h 1820418"/>
              <a:gd name="connsiteX113" fmla="*/ 1404923 w 1620074"/>
              <a:gd name="connsiteY113" fmla="*/ 1707952 h 1820418"/>
              <a:gd name="connsiteX114" fmla="*/ 1485605 w 1620074"/>
              <a:gd name="connsiteY114" fmla="*/ 1710396 h 1820418"/>
              <a:gd name="connsiteX115" fmla="*/ 1488050 w 1620074"/>
              <a:gd name="connsiteY115" fmla="*/ 1749515 h 1820418"/>
              <a:gd name="connsiteX116" fmla="*/ 1568731 w 1620074"/>
              <a:gd name="connsiteY116" fmla="*/ 1754406 h 1820418"/>
              <a:gd name="connsiteX117" fmla="*/ 1571176 w 1620074"/>
              <a:gd name="connsiteY117" fmla="*/ 1781299 h 1820418"/>
              <a:gd name="connsiteX118" fmla="*/ 1620074 w 1620074"/>
              <a:gd name="connsiteY118" fmla="*/ 1781299 h 1820418"/>
              <a:gd name="connsiteX119" fmla="*/ 1617629 w 1620074"/>
              <a:gd name="connsiteY119" fmla="*/ 1820418 h 1820418"/>
              <a:gd name="connsiteX0" fmla="*/ 0 w 1620074"/>
              <a:gd name="connsiteY0" fmla="*/ 0 h 1821534"/>
              <a:gd name="connsiteX1" fmla="*/ 4763 w 1620074"/>
              <a:gd name="connsiteY1" fmla="*/ 52387 h 1821534"/>
              <a:gd name="connsiteX2" fmla="*/ 16669 w 1620074"/>
              <a:gd name="connsiteY2" fmla="*/ 47625 h 1821534"/>
              <a:gd name="connsiteX3" fmla="*/ 16669 w 1620074"/>
              <a:gd name="connsiteY3" fmla="*/ 85725 h 1821534"/>
              <a:gd name="connsiteX4" fmla="*/ 30957 w 1620074"/>
              <a:gd name="connsiteY4" fmla="*/ 83343 h 1821534"/>
              <a:gd name="connsiteX5" fmla="*/ 28575 w 1620074"/>
              <a:gd name="connsiteY5" fmla="*/ 116681 h 1821534"/>
              <a:gd name="connsiteX6" fmla="*/ 54769 w 1620074"/>
              <a:gd name="connsiteY6" fmla="*/ 111918 h 1821534"/>
              <a:gd name="connsiteX7" fmla="*/ 54769 w 1620074"/>
              <a:gd name="connsiteY7" fmla="*/ 159543 h 1821534"/>
              <a:gd name="connsiteX8" fmla="*/ 54769 w 1620074"/>
              <a:gd name="connsiteY8" fmla="*/ 159543 h 1821534"/>
              <a:gd name="connsiteX9" fmla="*/ 54769 w 1620074"/>
              <a:gd name="connsiteY9" fmla="*/ 159543 h 1821534"/>
              <a:gd name="connsiteX10" fmla="*/ 69057 w 1620074"/>
              <a:gd name="connsiteY10" fmla="*/ 190500 h 1821534"/>
              <a:gd name="connsiteX11" fmla="*/ 78582 w 1620074"/>
              <a:gd name="connsiteY11" fmla="*/ 190500 h 1821534"/>
              <a:gd name="connsiteX12" fmla="*/ 76200 w 1620074"/>
              <a:gd name="connsiteY12" fmla="*/ 216693 h 1821534"/>
              <a:gd name="connsiteX13" fmla="*/ 107157 w 1620074"/>
              <a:gd name="connsiteY13" fmla="*/ 216693 h 1821534"/>
              <a:gd name="connsiteX14" fmla="*/ 104775 w 1620074"/>
              <a:gd name="connsiteY14" fmla="*/ 302418 h 1821534"/>
              <a:gd name="connsiteX15" fmla="*/ 128588 w 1620074"/>
              <a:gd name="connsiteY15" fmla="*/ 307181 h 1821534"/>
              <a:gd name="connsiteX16" fmla="*/ 126207 w 1620074"/>
              <a:gd name="connsiteY16" fmla="*/ 345281 h 1821534"/>
              <a:gd name="connsiteX17" fmla="*/ 152400 w 1620074"/>
              <a:gd name="connsiteY17" fmla="*/ 395287 h 1821534"/>
              <a:gd name="connsiteX18" fmla="*/ 157163 w 1620074"/>
              <a:gd name="connsiteY18" fmla="*/ 426243 h 1821534"/>
              <a:gd name="connsiteX19" fmla="*/ 192882 w 1620074"/>
              <a:gd name="connsiteY19" fmla="*/ 435768 h 1821534"/>
              <a:gd name="connsiteX20" fmla="*/ 209550 w 1620074"/>
              <a:gd name="connsiteY20" fmla="*/ 495300 h 1821534"/>
              <a:gd name="connsiteX21" fmla="*/ 226219 w 1620074"/>
              <a:gd name="connsiteY21" fmla="*/ 509587 h 1821534"/>
              <a:gd name="connsiteX22" fmla="*/ 221457 w 1620074"/>
              <a:gd name="connsiteY22" fmla="*/ 554831 h 1821534"/>
              <a:gd name="connsiteX23" fmla="*/ 228600 w 1620074"/>
              <a:gd name="connsiteY23" fmla="*/ 554831 h 1821534"/>
              <a:gd name="connsiteX24" fmla="*/ 230982 w 1620074"/>
              <a:gd name="connsiteY24" fmla="*/ 595312 h 1821534"/>
              <a:gd name="connsiteX25" fmla="*/ 242888 w 1620074"/>
              <a:gd name="connsiteY25" fmla="*/ 595312 h 1821534"/>
              <a:gd name="connsiteX26" fmla="*/ 240507 w 1620074"/>
              <a:gd name="connsiteY26" fmla="*/ 642937 h 1821534"/>
              <a:gd name="connsiteX27" fmla="*/ 266700 w 1620074"/>
              <a:gd name="connsiteY27" fmla="*/ 642937 h 1821534"/>
              <a:gd name="connsiteX28" fmla="*/ 266700 w 1620074"/>
              <a:gd name="connsiteY28" fmla="*/ 657225 h 1821534"/>
              <a:gd name="connsiteX29" fmla="*/ 269082 w 1620074"/>
              <a:gd name="connsiteY29" fmla="*/ 681037 h 1821534"/>
              <a:gd name="connsiteX30" fmla="*/ 278607 w 1620074"/>
              <a:gd name="connsiteY30" fmla="*/ 681037 h 1821534"/>
              <a:gd name="connsiteX31" fmla="*/ 273844 w 1620074"/>
              <a:gd name="connsiteY31" fmla="*/ 714375 h 1821534"/>
              <a:gd name="connsiteX32" fmla="*/ 297657 w 1620074"/>
              <a:gd name="connsiteY32" fmla="*/ 711993 h 1821534"/>
              <a:gd name="connsiteX33" fmla="*/ 300038 w 1620074"/>
              <a:gd name="connsiteY33" fmla="*/ 728662 h 1821534"/>
              <a:gd name="connsiteX34" fmla="*/ 319088 w 1620074"/>
              <a:gd name="connsiteY34" fmla="*/ 726281 h 1821534"/>
              <a:gd name="connsiteX35" fmla="*/ 319088 w 1620074"/>
              <a:gd name="connsiteY35" fmla="*/ 759618 h 1821534"/>
              <a:gd name="connsiteX36" fmla="*/ 330994 w 1620074"/>
              <a:gd name="connsiteY36" fmla="*/ 757237 h 1821534"/>
              <a:gd name="connsiteX37" fmla="*/ 333375 w 1620074"/>
              <a:gd name="connsiteY37" fmla="*/ 807243 h 1821534"/>
              <a:gd name="connsiteX38" fmla="*/ 333375 w 1620074"/>
              <a:gd name="connsiteY38" fmla="*/ 807243 h 1821534"/>
              <a:gd name="connsiteX39" fmla="*/ 347663 w 1620074"/>
              <a:gd name="connsiteY39" fmla="*/ 823912 h 1821534"/>
              <a:gd name="connsiteX40" fmla="*/ 364332 w 1620074"/>
              <a:gd name="connsiteY40" fmla="*/ 816768 h 1821534"/>
              <a:gd name="connsiteX41" fmla="*/ 364332 w 1620074"/>
              <a:gd name="connsiteY41" fmla="*/ 840581 h 1821534"/>
              <a:gd name="connsiteX42" fmla="*/ 371475 w 1620074"/>
              <a:gd name="connsiteY42" fmla="*/ 845343 h 1821534"/>
              <a:gd name="connsiteX43" fmla="*/ 366713 w 1620074"/>
              <a:gd name="connsiteY43" fmla="*/ 864393 h 1821534"/>
              <a:gd name="connsiteX44" fmla="*/ 385763 w 1620074"/>
              <a:gd name="connsiteY44" fmla="*/ 859631 h 1821534"/>
              <a:gd name="connsiteX45" fmla="*/ 383382 w 1620074"/>
              <a:gd name="connsiteY45" fmla="*/ 883443 h 1821534"/>
              <a:gd name="connsiteX46" fmla="*/ 407194 w 1620074"/>
              <a:gd name="connsiteY46" fmla="*/ 881062 h 1821534"/>
              <a:gd name="connsiteX47" fmla="*/ 402432 w 1620074"/>
              <a:gd name="connsiteY47" fmla="*/ 919162 h 1821534"/>
              <a:gd name="connsiteX48" fmla="*/ 423863 w 1620074"/>
              <a:gd name="connsiteY48" fmla="*/ 973931 h 1821534"/>
              <a:gd name="connsiteX49" fmla="*/ 435769 w 1620074"/>
              <a:gd name="connsiteY49" fmla="*/ 973931 h 1821534"/>
              <a:gd name="connsiteX50" fmla="*/ 428625 w 1620074"/>
              <a:gd name="connsiteY50" fmla="*/ 1000125 h 1821534"/>
              <a:gd name="connsiteX51" fmla="*/ 442913 w 1620074"/>
              <a:gd name="connsiteY51" fmla="*/ 997743 h 1821534"/>
              <a:gd name="connsiteX52" fmla="*/ 433388 w 1620074"/>
              <a:gd name="connsiteY52" fmla="*/ 1021556 h 1821534"/>
              <a:gd name="connsiteX53" fmla="*/ 452438 w 1620074"/>
              <a:gd name="connsiteY53" fmla="*/ 1019175 h 1821534"/>
              <a:gd name="connsiteX54" fmla="*/ 447675 w 1620074"/>
              <a:gd name="connsiteY54" fmla="*/ 1042987 h 1821534"/>
              <a:gd name="connsiteX55" fmla="*/ 464344 w 1620074"/>
              <a:gd name="connsiteY55" fmla="*/ 1038225 h 1821534"/>
              <a:gd name="connsiteX56" fmla="*/ 476250 w 1620074"/>
              <a:gd name="connsiteY56" fmla="*/ 1064418 h 1821534"/>
              <a:gd name="connsiteX57" fmla="*/ 490538 w 1620074"/>
              <a:gd name="connsiteY57" fmla="*/ 1064418 h 1821534"/>
              <a:gd name="connsiteX58" fmla="*/ 514350 w 1620074"/>
              <a:gd name="connsiteY58" fmla="*/ 1104900 h 1821534"/>
              <a:gd name="connsiteX59" fmla="*/ 511969 w 1620074"/>
              <a:gd name="connsiteY59" fmla="*/ 1119187 h 1821534"/>
              <a:gd name="connsiteX60" fmla="*/ 531019 w 1620074"/>
              <a:gd name="connsiteY60" fmla="*/ 1119187 h 1821534"/>
              <a:gd name="connsiteX61" fmla="*/ 526257 w 1620074"/>
              <a:gd name="connsiteY61" fmla="*/ 1133475 h 1821534"/>
              <a:gd name="connsiteX62" fmla="*/ 545307 w 1620074"/>
              <a:gd name="connsiteY62" fmla="*/ 1128712 h 1821534"/>
              <a:gd name="connsiteX63" fmla="*/ 542925 w 1620074"/>
              <a:gd name="connsiteY63" fmla="*/ 1154906 h 1821534"/>
              <a:gd name="connsiteX64" fmla="*/ 557213 w 1620074"/>
              <a:gd name="connsiteY64" fmla="*/ 1152525 h 1821534"/>
              <a:gd name="connsiteX65" fmla="*/ 552450 w 1620074"/>
              <a:gd name="connsiteY65" fmla="*/ 1169193 h 1821534"/>
              <a:gd name="connsiteX66" fmla="*/ 581025 w 1620074"/>
              <a:gd name="connsiteY66" fmla="*/ 1164431 h 1821534"/>
              <a:gd name="connsiteX67" fmla="*/ 578644 w 1620074"/>
              <a:gd name="connsiteY67" fmla="*/ 1183481 h 1821534"/>
              <a:gd name="connsiteX68" fmla="*/ 595313 w 1620074"/>
              <a:gd name="connsiteY68" fmla="*/ 1181100 h 1821534"/>
              <a:gd name="connsiteX69" fmla="*/ 592932 w 1620074"/>
              <a:gd name="connsiteY69" fmla="*/ 1195387 h 1821534"/>
              <a:gd name="connsiteX70" fmla="*/ 635794 w 1620074"/>
              <a:gd name="connsiteY70" fmla="*/ 1195387 h 1821534"/>
              <a:gd name="connsiteX71" fmla="*/ 631032 w 1620074"/>
              <a:gd name="connsiteY71" fmla="*/ 1214437 h 1821534"/>
              <a:gd name="connsiteX72" fmla="*/ 669132 w 1620074"/>
              <a:gd name="connsiteY72" fmla="*/ 1212056 h 1821534"/>
              <a:gd name="connsiteX73" fmla="*/ 666750 w 1620074"/>
              <a:gd name="connsiteY73" fmla="*/ 1252537 h 1821534"/>
              <a:gd name="connsiteX74" fmla="*/ 695325 w 1620074"/>
              <a:gd name="connsiteY74" fmla="*/ 1257300 h 1821534"/>
              <a:gd name="connsiteX75" fmla="*/ 695325 w 1620074"/>
              <a:gd name="connsiteY75" fmla="*/ 1271587 h 1821534"/>
              <a:gd name="connsiteX76" fmla="*/ 716757 w 1620074"/>
              <a:gd name="connsiteY76" fmla="*/ 1269206 h 1821534"/>
              <a:gd name="connsiteX77" fmla="*/ 716757 w 1620074"/>
              <a:gd name="connsiteY77" fmla="*/ 1285875 h 1821534"/>
              <a:gd name="connsiteX78" fmla="*/ 742950 w 1620074"/>
              <a:gd name="connsiteY78" fmla="*/ 1283493 h 1821534"/>
              <a:gd name="connsiteX79" fmla="*/ 740569 w 1620074"/>
              <a:gd name="connsiteY79" fmla="*/ 1304925 h 1821534"/>
              <a:gd name="connsiteX80" fmla="*/ 773907 w 1620074"/>
              <a:gd name="connsiteY80" fmla="*/ 1300162 h 1821534"/>
              <a:gd name="connsiteX81" fmla="*/ 766763 w 1620074"/>
              <a:gd name="connsiteY81" fmla="*/ 1333500 h 1821534"/>
              <a:gd name="connsiteX82" fmla="*/ 826294 w 1620074"/>
              <a:gd name="connsiteY82" fmla="*/ 1326356 h 1821534"/>
              <a:gd name="connsiteX83" fmla="*/ 831057 w 1620074"/>
              <a:gd name="connsiteY83" fmla="*/ 1357312 h 1821534"/>
              <a:gd name="connsiteX84" fmla="*/ 862013 w 1620074"/>
              <a:gd name="connsiteY84" fmla="*/ 1357312 h 1821534"/>
              <a:gd name="connsiteX85" fmla="*/ 862013 w 1620074"/>
              <a:gd name="connsiteY85" fmla="*/ 1357312 h 1821534"/>
              <a:gd name="connsiteX86" fmla="*/ 873919 w 1620074"/>
              <a:gd name="connsiteY86" fmla="*/ 1376362 h 1821534"/>
              <a:gd name="connsiteX87" fmla="*/ 871538 w 1620074"/>
              <a:gd name="connsiteY87" fmla="*/ 1390650 h 1821534"/>
              <a:gd name="connsiteX88" fmla="*/ 907257 w 1620074"/>
              <a:gd name="connsiteY88" fmla="*/ 1385887 h 1821534"/>
              <a:gd name="connsiteX89" fmla="*/ 909638 w 1620074"/>
              <a:gd name="connsiteY89" fmla="*/ 1402556 h 1821534"/>
              <a:gd name="connsiteX90" fmla="*/ 954882 w 1620074"/>
              <a:gd name="connsiteY90" fmla="*/ 1404937 h 1821534"/>
              <a:gd name="connsiteX91" fmla="*/ 952500 w 1620074"/>
              <a:gd name="connsiteY91" fmla="*/ 1419225 h 1821534"/>
              <a:gd name="connsiteX92" fmla="*/ 1012032 w 1620074"/>
              <a:gd name="connsiteY92" fmla="*/ 1419225 h 1821534"/>
              <a:gd name="connsiteX93" fmla="*/ 1019175 w 1620074"/>
              <a:gd name="connsiteY93" fmla="*/ 1426368 h 1821534"/>
              <a:gd name="connsiteX94" fmla="*/ 1050132 w 1620074"/>
              <a:gd name="connsiteY94" fmla="*/ 1426368 h 1821534"/>
              <a:gd name="connsiteX95" fmla="*/ 1050132 w 1620074"/>
              <a:gd name="connsiteY95" fmla="*/ 1464468 h 1821534"/>
              <a:gd name="connsiteX96" fmla="*/ 1095375 w 1620074"/>
              <a:gd name="connsiteY96" fmla="*/ 1471612 h 1821534"/>
              <a:gd name="connsiteX97" fmla="*/ 1090613 w 1620074"/>
              <a:gd name="connsiteY97" fmla="*/ 1481137 h 1821534"/>
              <a:gd name="connsiteX98" fmla="*/ 1109663 w 1620074"/>
              <a:gd name="connsiteY98" fmla="*/ 1483518 h 1821534"/>
              <a:gd name="connsiteX99" fmla="*/ 1107282 w 1620074"/>
              <a:gd name="connsiteY99" fmla="*/ 1504950 h 1821534"/>
              <a:gd name="connsiteX100" fmla="*/ 1152525 w 1620074"/>
              <a:gd name="connsiteY100" fmla="*/ 1495425 h 1821534"/>
              <a:gd name="connsiteX101" fmla="*/ 1152525 w 1620074"/>
              <a:gd name="connsiteY101" fmla="*/ 1514475 h 1821534"/>
              <a:gd name="connsiteX102" fmla="*/ 1166813 w 1620074"/>
              <a:gd name="connsiteY102" fmla="*/ 1514475 h 1821534"/>
              <a:gd name="connsiteX103" fmla="*/ 1165323 w 1620074"/>
              <a:gd name="connsiteY103" fmla="*/ 1546590 h 1821534"/>
              <a:gd name="connsiteX104" fmla="*/ 1182437 w 1620074"/>
              <a:gd name="connsiteY104" fmla="*/ 1544144 h 1821534"/>
              <a:gd name="connsiteX105" fmla="*/ 1184882 w 1620074"/>
              <a:gd name="connsiteY105" fmla="*/ 1571038 h 1821534"/>
              <a:gd name="connsiteX106" fmla="*/ 1199551 w 1620074"/>
              <a:gd name="connsiteY106" fmla="*/ 1571038 h 1821534"/>
              <a:gd name="connsiteX107" fmla="*/ 1201996 w 1620074"/>
              <a:gd name="connsiteY107" fmla="*/ 1595487 h 1821534"/>
              <a:gd name="connsiteX108" fmla="*/ 1231335 w 1620074"/>
              <a:gd name="connsiteY108" fmla="*/ 1597932 h 1821534"/>
              <a:gd name="connsiteX109" fmla="*/ 1233780 w 1620074"/>
              <a:gd name="connsiteY109" fmla="*/ 1639494 h 1821534"/>
              <a:gd name="connsiteX110" fmla="*/ 1255783 w 1620074"/>
              <a:gd name="connsiteY110" fmla="*/ 1644384 h 1821534"/>
              <a:gd name="connsiteX111" fmla="*/ 1255783 w 1620074"/>
              <a:gd name="connsiteY111" fmla="*/ 1661499 h 1821534"/>
              <a:gd name="connsiteX112" fmla="*/ 1351135 w 1620074"/>
              <a:gd name="connsiteY112" fmla="*/ 1661499 h 1821534"/>
              <a:gd name="connsiteX113" fmla="*/ 1404923 w 1620074"/>
              <a:gd name="connsiteY113" fmla="*/ 1707952 h 1821534"/>
              <a:gd name="connsiteX114" fmla="*/ 1485605 w 1620074"/>
              <a:gd name="connsiteY114" fmla="*/ 1710396 h 1821534"/>
              <a:gd name="connsiteX115" fmla="*/ 1488050 w 1620074"/>
              <a:gd name="connsiteY115" fmla="*/ 1749515 h 1821534"/>
              <a:gd name="connsiteX116" fmla="*/ 1568731 w 1620074"/>
              <a:gd name="connsiteY116" fmla="*/ 1754406 h 1821534"/>
              <a:gd name="connsiteX117" fmla="*/ 1571176 w 1620074"/>
              <a:gd name="connsiteY117" fmla="*/ 1781299 h 1821534"/>
              <a:gd name="connsiteX118" fmla="*/ 1620074 w 1620074"/>
              <a:gd name="connsiteY118" fmla="*/ 1781299 h 1821534"/>
              <a:gd name="connsiteX119" fmla="*/ 1617629 w 1620074"/>
              <a:gd name="connsiteY119" fmla="*/ 1820418 h 1821534"/>
              <a:gd name="connsiteX120" fmla="*/ 1617629 w 1620074"/>
              <a:gd name="connsiteY120" fmla="*/ 1810637 h 1821534"/>
              <a:gd name="connsiteX0" fmla="*/ 0 w 1739875"/>
              <a:gd name="connsiteY0" fmla="*/ 0 h 1822431"/>
              <a:gd name="connsiteX1" fmla="*/ 4763 w 1739875"/>
              <a:gd name="connsiteY1" fmla="*/ 52387 h 1822431"/>
              <a:gd name="connsiteX2" fmla="*/ 16669 w 1739875"/>
              <a:gd name="connsiteY2" fmla="*/ 47625 h 1822431"/>
              <a:gd name="connsiteX3" fmla="*/ 16669 w 1739875"/>
              <a:gd name="connsiteY3" fmla="*/ 85725 h 1822431"/>
              <a:gd name="connsiteX4" fmla="*/ 30957 w 1739875"/>
              <a:gd name="connsiteY4" fmla="*/ 83343 h 1822431"/>
              <a:gd name="connsiteX5" fmla="*/ 28575 w 1739875"/>
              <a:gd name="connsiteY5" fmla="*/ 116681 h 1822431"/>
              <a:gd name="connsiteX6" fmla="*/ 54769 w 1739875"/>
              <a:gd name="connsiteY6" fmla="*/ 111918 h 1822431"/>
              <a:gd name="connsiteX7" fmla="*/ 54769 w 1739875"/>
              <a:gd name="connsiteY7" fmla="*/ 159543 h 1822431"/>
              <a:gd name="connsiteX8" fmla="*/ 54769 w 1739875"/>
              <a:gd name="connsiteY8" fmla="*/ 159543 h 1822431"/>
              <a:gd name="connsiteX9" fmla="*/ 54769 w 1739875"/>
              <a:gd name="connsiteY9" fmla="*/ 159543 h 1822431"/>
              <a:gd name="connsiteX10" fmla="*/ 69057 w 1739875"/>
              <a:gd name="connsiteY10" fmla="*/ 190500 h 1822431"/>
              <a:gd name="connsiteX11" fmla="*/ 78582 w 1739875"/>
              <a:gd name="connsiteY11" fmla="*/ 190500 h 1822431"/>
              <a:gd name="connsiteX12" fmla="*/ 76200 w 1739875"/>
              <a:gd name="connsiteY12" fmla="*/ 216693 h 1822431"/>
              <a:gd name="connsiteX13" fmla="*/ 107157 w 1739875"/>
              <a:gd name="connsiteY13" fmla="*/ 216693 h 1822431"/>
              <a:gd name="connsiteX14" fmla="*/ 104775 w 1739875"/>
              <a:gd name="connsiteY14" fmla="*/ 302418 h 1822431"/>
              <a:gd name="connsiteX15" fmla="*/ 128588 w 1739875"/>
              <a:gd name="connsiteY15" fmla="*/ 307181 h 1822431"/>
              <a:gd name="connsiteX16" fmla="*/ 126207 w 1739875"/>
              <a:gd name="connsiteY16" fmla="*/ 345281 h 1822431"/>
              <a:gd name="connsiteX17" fmla="*/ 152400 w 1739875"/>
              <a:gd name="connsiteY17" fmla="*/ 395287 h 1822431"/>
              <a:gd name="connsiteX18" fmla="*/ 157163 w 1739875"/>
              <a:gd name="connsiteY18" fmla="*/ 426243 h 1822431"/>
              <a:gd name="connsiteX19" fmla="*/ 192882 w 1739875"/>
              <a:gd name="connsiteY19" fmla="*/ 435768 h 1822431"/>
              <a:gd name="connsiteX20" fmla="*/ 209550 w 1739875"/>
              <a:gd name="connsiteY20" fmla="*/ 495300 h 1822431"/>
              <a:gd name="connsiteX21" fmla="*/ 226219 w 1739875"/>
              <a:gd name="connsiteY21" fmla="*/ 509587 h 1822431"/>
              <a:gd name="connsiteX22" fmla="*/ 221457 w 1739875"/>
              <a:gd name="connsiteY22" fmla="*/ 554831 h 1822431"/>
              <a:gd name="connsiteX23" fmla="*/ 228600 w 1739875"/>
              <a:gd name="connsiteY23" fmla="*/ 554831 h 1822431"/>
              <a:gd name="connsiteX24" fmla="*/ 230982 w 1739875"/>
              <a:gd name="connsiteY24" fmla="*/ 595312 h 1822431"/>
              <a:gd name="connsiteX25" fmla="*/ 242888 w 1739875"/>
              <a:gd name="connsiteY25" fmla="*/ 595312 h 1822431"/>
              <a:gd name="connsiteX26" fmla="*/ 240507 w 1739875"/>
              <a:gd name="connsiteY26" fmla="*/ 642937 h 1822431"/>
              <a:gd name="connsiteX27" fmla="*/ 266700 w 1739875"/>
              <a:gd name="connsiteY27" fmla="*/ 642937 h 1822431"/>
              <a:gd name="connsiteX28" fmla="*/ 266700 w 1739875"/>
              <a:gd name="connsiteY28" fmla="*/ 657225 h 1822431"/>
              <a:gd name="connsiteX29" fmla="*/ 269082 w 1739875"/>
              <a:gd name="connsiteY29" fmla="*/ 681037 h 1822431"/>
              <a:gd name="connsiteX30" fmla="*/ 278607 w 1739875"/>
              <a:gd name="connsiteY30" fmla="*/ 681037 h 1822431"/>
              <a:gd name="connsiteX31" fmla="*/ 273844 w 1739875"/>
              <a:gd name="connsiteY31" fmla="*/ 714375 h 1822431"/>
              <a:gd name="connsiteX32" fmla="*/ 297657 w 1739875"/>
              <a:gd name="connsiteY32" fmla="*/ 711993 h 1822431"/>
              <a:gd name="connsiteX33" fmla="*/ 300038 w 1739875"/>
              <a:gd name="connsiteY33" fmla="*/ 728662 h 1822431"/>
              <a:gd name="connsiteX34" fmla="*/ 319088 w 1739875"/>
              <a:gd name="connsiteY34" fmla="*/ 726281 h 1822431"/>
              <a:gd name="connsiteX35" fmla="*/ 319088 w 1739875"/>
              <a:gd name="connsiteY35" fmla="*/ 759618 h 1822431"/>
              <a:gd name="connsiteX36" fmla="*/ 330994 w 1739875"/>
              <a:gd name="connsiteY36" fmla="*/ 757237 h 1822431"/>
              <a:gd name="connsiteX37" fmla="*/ 333375 w 1739875"/>
              <a:gd name="connsiteY37" fmla="*/ 807243 h 1822431"/>
              <a:gd name="connsiteX38" fmla="*/ 333375 w 1739875"/>
              <a:gd name="connsiteY38" fmla="*/ 807243 h 1822431"/>
              <a:gd name="connsiteX39" fmla="*/ 347663 w 1739875"/>
              <a:gd name="connsiteY39" fmla="*/ 823912 h 1822431"/>
              <a:gd name="connsiteX40" fmla="*/ 364332 w 1739875"/>
              <a:gd name="connsiteY40" fmla="*/ 816768 h 1822431"/>
              <a:gd name="connsiteX41" fmla="*/ 364332 w 1739875"/>
              <a:gd name="connsiteY41" fmla="*/ 840581 h 1822431"/>
              <a:gd name="connsiteX42" fmla="*/ 371475 w 1739875"/>
              <a:gd name="connsiteY42" fmla="*/ 845343 h 1822431"/>
              <a:gd name="connsiteX43" fmla="*/ 366713 w 1739875"/>
              <a:gd name="connsiteY43" fmla="*/ 864393 h 1822431"/>
              <a:gd name="connsiteX44" fmla="*/ 385763 w 1739875"/>
              <a:gd name="connsiteY44" fmla="*/ 859631 h 1822431"/>
              <a:gd name="connsiteX45" fmla="*/ 383382 w 1739875"/>
              <a:gd name="connsiteY45" fmla="*/ 883443 h 1822431"/>
              <a:gd name="connsiteX46" fmla="*/ 407194 w 1739875"/>
              <a:gd name="connsiteY46" fmla="*/ 881062 h 1822431"/>
              <a:gd name="connsiteX47" fmla="*/ 402432 w 1739875"/>
              <a:gd name="connsiteY47" fmla="*/ 919162 h 1822431"/>
              <a:gd name="connsiteX48" fmla="*/ 423863 w 1739875"/>
              <a:gd name="connsiteY48" fmla="*/ 973931 h 1822431"/>
              <a:gd name="connsiteX49" fmla="*/ 435769 w 1739875"/>
              <a:gd name="connsiteY49" fmla="*/ 973931 h 1822431"/>
              <a:gd name="connsiteX50" fmla="*/ 428625 w 1739875"/>
              <a:gd name="connsiteY50" fmla="*/ 1000125 h 1822431"/>
              <a:gd name="connsiteX51" fmla="*/ 442913 w 1739875"/>
              <a:gd name="connsiteY51" fmla="*/ 997743 h 1822431"/>
              <a:gd name="connsiteX52" fmla="*/ 433388 w 1739875"/>
              <a:gd name="connsiteY52" fmla="*/ 1021556 h 1822431"/>
              <a:gd name="connsiteX53" fmla="*/ 452438 w 1739875"/>
              <a:gd name="connsiteY53" fmla="*/ 1019175 h 1822431"/>
              <a:gd name="connsiteX54" fmla="*/ 447675 w 1739875"/>
              <a:gd name="connsiteY54" fmla="*/ 1042987 h 1822431"/>
              <a:gd name="connsiteX55" fmla="*/ 464344 w 1739875"/>
              <a:gd name="connsiteY55" fmla="*/ 1038225 h 1822431"/>
              <a:gd name="connsiteX56" fmla="*/ 476250 w 1739875"/>
              <a:gd name="connsiteY56" fmla="*/ 1064418 h 1822431"/>
              <a:gd name="connsiteX57" fmla="*/ 490538 w 1739875"/>
              <a:gd name="connsiteY57" fmla="*/ 1064418 h 1822431"/>
              <a:gd name="connsiteX58" fmla="*/ 514350 w 1739875"/>
              <a:gd name="connsiteY58" fmla="*/ 1104900 h 1822431"/>
              <a:gd name="connsiteX59" fmla="*/ 511969 w 1739875"/>
              <a:gd name="connsiteY59" fmla="*/ 1119187 h 1822431"/>
              <a:gd name="connsiteX60" fmla="*/ 531019 w 1739875"/>
              <a:gd name="connsiteY60" fmla="*/ 1119187 h 1822431"/>
              <a:gd name="connsiteX61" fmla="*/ 526257 w 1739875"/>
              <a:gd name="connsiteY61" fmla="*/ 1133475 h 1822431"/>
              <a:gd name="connsiteX62" fmla="*/ 545307 w 1739875"/>
              <a:gd name="connsiteY62" fmla="*/ 1128712 h 1822431"/>
              <a:gd name="connsiteX63" fmla="*/ 542925 w 1739875"/>
              <a:gd name="connsiteY63" fmla="*/ 1154906 h 1822431"/>
              <a:gd name="connsiteX64" fmla="*/ 557213 w 1739875"/>
              <a:gd name="connsiteY64" fmla="*/ 1152525 h 1822431"/>
              <a:gd name="connsiteX65" fmla="*/ 552450 w 1739875"/>
              <a:gd name="connsiteY65" fmla="*/ 1169193 h 1822431"/>
              <a:gd name="connsiteX66" fmla="*/ 581025 w 1739875"/>
              <a:gd name="connsiteY66" fmla="*/ 1164431 h 1822431"/>
              <a:gd name="connsiteX67" fmla="*/ 578644 w 1739875"/>
              <a:gd name="connsiteY67" fmla="*/ 1183481 h 1822431"/>
              <a:gd name="connsiteX68" fmla="*/ 595313 w 1739875"/>
              <a:gd name="connsiteY68" fmla="*/ 1181100 h 1822431"/>
              <a:gd name="connsiteX69" fmla="*/ 592932 w 1739875"/>
              <a:gd name="connsiteY69" fmla="*/ 1195387 h 1822431"/>
              <a:gd name="connsiteX70" fmla="*/ 635794 w 1739875"/>
              <a:gd name="connsiteY70" fmla="*/ 1195387 h 1822431"/>
              <a:gd name="connsiteX71" fmla="*/ 631032 w 1739875"/>
              <a:gd name="connsiteY71" fmla="*/ 1214437 h 1822431"/>
              <a:gd name="connsiteX72" fmla="*/ 669132 w 1739875"/>
              <a:gd name="connsiteY72" fmla="*/ 1212056 h 1822431"/>
              <a:gd name="connsiteX73" fmla="*/ 666750 w 1739875"/>
              <a:gd name="connsiteY73" fmla="*/ 1252537 h 1822431"/>
              <a:gd name="connsiteX74" fmla="*/ 695325 w 1739875"/>
              <a:gd name="connsiteY74" fmla="*/ 1257300 h 1822431"/>
              <a:gd name="connsiteX75" fmla="*/ 695325 w 1739875"/>
              <a:gd name="connsiteY75" fmla="*/ 1271587 h 1822431"/>
              <a:gd name="connsiteX76" fmla="*/ 716757 w 1739875"/>
              <a:gd name="connsiteY76" fmla="*/ 1269206 h 1822431"/>
              <a:gd name="connsiteX77" fmla="*/ 716757 w 1739875"/>
              <a:gd name="connsiteY77" fmla="*/ 1285875 h 1822431"/>
              <a:gd name="connsiteX78" fmla="*/ 742950 w 1739875"/>
              <a:gd name="connsiteY78" fmla="*/ 1283493 h 1822431"/>
              <a:gd name="connsiteX79" fmla="*/ 740569 w 1739875"/>
              <a:gd name="connsiteY79" fmla="*/ 1304925 h 1822431"/>
              <a:gd name="connsiteX80" fmla="*/ 773907 w 1739875"/>
              <a:gd name="connsiteY80" fmla="*/ 1300162 h 1822431"/>
              <a:gd name="connsiteX81" fmla="*/ 766763 w 1739875"/>
              <a:gd name="connsiteY81" fmla="*/ 1333500 h 1822431"/>
              <a:gd name="connsiteX82" fmla="*/ 826294 w 1739875"/>
              <a:gd name="connsiteY82" fmla="*/ 1326356 h 1822431"/>
              <a:gd name="connsiteX83" fmla="*/ 831057 w 1739875"/>
              <a:gd name="connsiteY83" fmla="*/ 1357312 h 1822431"/>
              <a:gd name="connsiteX84" fmla="*/ 862013 w 1739875"/>
              <a:gd name="connsiteY84" fmla="*/ 1357312 h 1822431"/>
              <a:gd name="connsiteX85" fmla="*/ 862013 w 1739875"/>
              <a:gd name="connsiteY85" fmla="*/ 1357312 h 1822431"/>
              <a:gd name="connsiteX86" fmla="*/ 873919 w 1739875"/>
              <a:gd name="connsiteY86" fmla="*/ 1376362 h 1822431"/>
              <a:gd name="connsiteX87" fmla="*/ 871538 w 1739875"/>
              <a:gd name="connsiteY87" fmla="*/ 1390650 h 1822431"/>
              <a:gd name="connsiteX88" fmla="*/ 907257 w 1739875"/>
              <a:gd name="connsiteY88" fmla="*/ 1385887 h 1822431"/>
              <a:gd name="connsiteX89" fmla="*/ 909638 w 1739875"/>
              <a:gd name="connsiteY89" fmla="*/ 1402556 h 1822431"/>
              <a:gd name="connsiteX90" fmla="*/ 954882 w 1739875"/>
              <a:gd name="connsiteY90" fmla="*/ 1404937 h 1822431"/>
              <a:gd name="connsiteX91" fmla="*/ 952500 w 1739875"/>
              <a:gd name="connsiteY91" fmla="*/ 1419225 h 1822431"/>
              <a:gd name="connsiteX92" fmla="*/ 1012032 w 1739875"/>
              <a:gd name="connsiteY92" fmla="*/ 1419225 h 1822431"/>
              <a:gd name="connsiteX93" fmla="*/ 1019175 w 1739875"/>
              <a:gd name="connsiteY93" fmla="*/ 1426368 h 1822431"/>
              <a:gd name="connsiteX94" fmla="*/ 1050132 w 1739875"/>
              <a:gd name="connsiteY94" fmla="*/ 1426368 h 1822431"/>
              <a:gd name="connsiteX95" fmla="*/ 1050132 w 1739875"/>
              <a:gd name="connsiteY95" fmla="*/ 1464468 h 1822431"/>
              <a:gd name="connsiteX96" fmla="*/ 1095375 w 1739875"/>
              <a:gd name="connsiteY96" fmla="*/ 1471612 h 1822431"/>
              <a:gd name="connsiteX97" fmla="*/ 1090613 w 1739875"/>
              <a:gd name="connsiteY97" fmla="*/ 1481137 h 1822431"/>
              <a:gd name="connsiteX98" fmla="*/ 1109663 w 1739875"/>
              <a:gd name="connsiteY98" fmla="*/ 1483518 h 1822431"/>
              <a:gd name="connsiteX99" fmla="*/ 1107282 w 1739875"/>
              <a:gd name="connsiteY99" fmla="*/ 1504950 h 1822431"/>
              <a:gd name="connsiteX100" fmla="*/ 1152525 w 1739875"/>
              <a:gd name="connsiteY100" fmla="*/ 1495425 h 1822431"/>
              <a:gd name="connsiteX101" fmla="*/ 1152525 w 1739875"/>
              <a:gd name="connsiteY101" fmla="*/ 1514475 h 1822431"/>
              <a:gd name="connsiteX102" fmla="*/ 1166813 w 1739875"/>
              <a:gd name="connsiteY102" fmla="*/ 1514475 h 1822431"/>
              <a:gd name="connsiteX103" fmla="*/ 1165323 w 1739875"/>
              <a:gd name="connsiteY103" fmla="*/ 1546590 h 1822431"/>
              <a:gd name="connsiteX104" fmla="*/ 1182437 w 1739875"/>
              <a:gd name="connsiteY104" fmla="*/ 1544144 h 1822431"/>
              <a:gd name="connsiteX105" fmla="*/ 1184882 w 1739875"/>
              <a:gd name="connsiteY105" fmla="*/ 1571038 h 1822431"/>
              <a:gd name="connsiteX106" fmla="*/ 1199551 w 1739875"/>
              <a:gd name="connsiteY106" fmla="*/ 1571038 h 1822431"/>
              <a:gd name="connsiteX107" fmla="*/ 1201996 w 1739875"/>
              <a:gd name="connsiteY107" fmla="*/ 1595487 h 1822431"/>
              <a:gd name="connsiteX108" fmla="*/ 1231335 w 1739875"/>
              <a:gd name="connsiteY108" fmla="*/ 1597932 h 1822431"/>
              <a:gd name="connsiteX109" fmla="*/ 1233780 w 1739875"/>
              <a:gd name="connsiteY109" fmla="*/ 1639494 h 1822431"/>
              <a:gd name="connsiteX110" fmla="*/ 1255783 w 1739875"/>
              <a:gd name="connsiteY110" fmla="*/ 1644384 h 1822431"/>
              <a:gd name="connsiteX111" fmla="*/ 1255783 w 1739875"/>
              <a:gd name="connsiteY111" fmla="*/ 1661499 h 1822431"/>
              <a:gd name="connsiteX112" fmla="*/ 1351135 w 1739875"/>
              <a:gd name="connsiteY112" fmla="*/ 1661499 h 1822431"/>
              <a:gd name="connsiteX113" fmla="*/ 1404923 w 1739875"/>
              <a:gd name="connsiteY113" fmla="*/ 1707952 h 1822431"/>
              <a:gd name="connsiteX114" fmla="*/ 1485605 w 1739875"/>
              <a:gd name="connsiteY114" fmla="*/ 1710396 h 1822431"/>
              <a:gd name="connsiteX115" fmla="*/ 1488050 w 1739875"/>
              <a:gd name="connsiteY115" fmla="*/ 1749515 h 1822431"/>
              <a:gd name="connsiteX116" fmla="*/ 1568731 w 1739875"/>
              <a:gd name="connsiteY116" fmla="*/ 1754406 h 1822431"/>
              <a:gd name="connsiteX117" fmla="*/ 1571176 w 1739875"/>
              <a:gd name="connsiteY117" fmla="*/ 1781299 h 1822431"/>
              <a:gd name="connsiteX118" fmla="*/ 1620074 w 1739875"/>
              <a:gd name="connsiteY118" fmla="*/ 1781299 h 1822431"/>
              <a:gd name="connsiteX119" fmla="*/ 1617629 w 1739875"/>
              <a:gd name="connsiteY119" fmla="*/ 1820418 h 1822431"/>
              <a:gd name="connsiteX120" fmla="*/ 1739875 w 1739875"/>
              <a:gd name="connsiteY120" fmla="*/ 1817971 h 1822431"/>
              <a:gd name="connsiteX0" fmla="*/ 0 w 1748930"/>
              <a:gd name="connsiteY0" fmla="*/ 0 h 1822861"/>
              <a:gd name="connsiteX1" fmla="*/ 4763 w 1748930"/>
              <a:gd name="connsiteY1" fmla="*/ 52387 h 1822861"/>
              <a:gd name="connsiteX2" fmla="*/ 16669 w 1748930"/>
              <a:gd name="connsiteY2" fmla="*/ 47625 h 1822861"/>
              <a:gd name="connsiteX3" fmla="*/ 16669 w 1748930"/>
              <a:gd name="connsiteY3" fmla="*/ 85725 h 1822861"/>
              <a:gd name="connsiteX4" fmla="*/ 30957 w 1748930"/>
              <a:gd name="connsiteY4" fmla="*/ 83343 h 1822861"/>
              <a:gd name="connsiteX5" fmla="*/ 28575 w 1748930"/>
              <a:gd name="connsiteY5" fmla="*/ 116681 h 1822861"/>
              <a:gd name="connsiteX6" fmla="*/ 54769 w 1748930"/>
              <a:gd name="connsiteY6" fmla="*/ 111918 h 1822861"/>
              <a:gd name="connsiteX7" fmla="*/ 54769 w 1748930"/>
              <a:gd name="connsiteY7" fmla="*/ 159543 h 1822861"/>
              <a:gd name="connsiteX8" fmla="*/ 54769 w 1748930"/>
              <a:gd name="connsiteY8" fmla="*/ 159543 h 1822861"/>
              <a:gd name="connsiteX9" fmla="*/ 54769 w 1748930"/>
              <a:gd name="connsiteY9" fmla="*/ 159543 h 1822861"/>
              <a:gd name="connsiteX10" fmla="*/ 69057 w 1748930"/>
              <a:gd name="connsiteY10" fmla="*/ 190500 h 1822861"/>
              <a:gd name="connsiteX11" fmla="*/ 78582 w 1748930"/>
              <a:gd name="connsiteY11" fmla="*/ 190500 h 1822861"/>
              <a:gd name="connsiteX12" fmla="*/ 76200 w 1748930"/>
              <a:gd name="connsiteY12" fmla="*/ 216693 h 1822861"/>
              <a:gd name="connsiteX13" fmla="*/ 107157 w 1748930"/>
              <a:gd name="connsiteY13" fmla="*/ 216693 h 1822861"/>
              <a:gd name="connsiteX14" fmla="*/ 104775 w 1748930"/>
              <a:gd name="connsiteY14" fmla="*/ 302418 h 1822861"/>
              <a:gd name="connsiteX15" fmla="*/ 128588 w 1748930"/>
              <a:gd name="connsiteY15" fmla="*/ 307181 h 1822861"/>
              <a:gd name="connsiteX16" fmla="*/ 126207 w 1748930"/>
              <a:gd name="connsiteY16" fmla="*/ 345281 h 1822861"/>
              <a:gd name="connsiteX17" fmla="*/ 152400 w 1748930"/>
              <a:gd name="connsiteY17" fmla="*/ 395287 h 1822861"/>
              <a:gd name="connsiteX18" fmla="*/ 157163 w 1748930"/>
              <a:gd name="connsiteY18" fmla="*/ 426243 h 1822861"/>
              <a:gd name="connsiteX19" fmla="*/ 192882 w 1748930"/>
              <a:gd name="connsiteY19" fmla="*/ 435768 h 1822861"/>
              <a:gd name="connsiteX20" fmla="*/ 209550 w 1748930"/>
              <a:gd name="connsiteY20" fmla="*/ 495300 h 1822861"/>
              <a:gd name="connsiteX21" fmla="*/ 226219 w 1748930"/>
              <a:gd name="connsiteY21" fmla="*/ 509587 h 1822861"/>
              <a:gd name="connsiteX22" fmla="*/ 221457 w 1748930"/>
              <a:gd name="connsiteY22" fmla="*/ 554831 h 1822861"/>
              <a:gd name="connsiteX23" fmla="*/ 228600 w 1748930"/>
              <a:gd name="connsiteY23" fmla="*/ 554831 h 1822861"/>
              <a:gd name="connsiteX24" fmla="*/ 230982 w 1748930"/>
              <a:gd name="connsiteY24" fmla="*/ 595312 h 1822861"/>
              <a:gd name="connsiteX25" fmla="*/ 242888 w 1748930"/>
              <a:gd name="connsiteY25" fmla="*/ 595312 h 1822861"/>
              <a:gd name="connsiteX26" fmla="*/ 240507 w 1748930"/>
              <a:gd name="connsiteY26" fmla="*/ 642937 h 1822861"/>
              <a:gd name="connsiteX27" fmla="*/ 266700 w 1748930"/>
              <a:gd name="connsiteY27" fmla="*/ 642937 h 1822861"/>
              <a:gd name="connsiteX28" fmla="*/ 266700 w 1748930"/>
              <a:gd name="connsiteY28" fmla="*/ 657225 h 1822861"/>
              <a:gd name="connsiteX29" fmla="*/ 269082 w 1748930"/>
              <a:gd name="connsiteY29" fmla="*/ 681037 h 1822861"/>
              <a:gd name="connsiteX30" fmla="*/ 278607 w 1748930"/>
              <a:gd name="connsiteY30" fmla="*/ 681037 h 1822861"/>
              <a:gd name="connsiteX31" fmla="*/ 273844 w 1748930"/>
              <a:gd name="connsiteY31" fmla="*/ 714375 h 1822861"/>
              <a:gd name="connsiteX32" fmla="*/ 297657 w 1748930"/>
              <a:gd name="connsiteY32" fmla="*/ 711993 h 1822861"/>
              <a:gd name="connsiteX33" fmla="*/ 300038 w 1748930"/>
              <a:gd name="connsiteY33" fmla="*/ 728662 h 1822861"/>
              <a:gd name="connsiteX34" fmla="*/ 319088 w 1748930"/>
              <a:gd name="connsiteY34" fmla="*/ 726281 h 1822861"/>
              <a:gd name="connsiteX35" fmla="*/ 319088 w 1748930"/>
              <a:gd name="connsiteY35" fmla="*/ 759618 h 1822861"/>
              <a:gd name="connsiteX36" fmla="*/ 330994 w 1748930"/>
              <a:gd name="connsiteY36" fmla="*/ 757237 h 1822861"/>
              <a:gd name="connsiteX37" fmla="*/ 333375 w 1748930"/>
              <a:gd name="connsiteY37" fmla="*/ 807243 h 1822861"/>
              <a:gd name="connsiteX38" fmla="*/ 333375 w 1748930"/>
              <a:gd name="connsiteY38" fmla="*/ 807243 h 1822861"/>
              <a:gd name="connsiteX39" fmla="*/ 347663 w 1748930"/>
              <a:gd name="connsiteY39" fmla="*/ 823912 h 1822861"/>
              <a:gd name="connsiteX40" fmla="*/ 364332 w 1748930"/>
              <a:gd name="connsiteY40" fmla="*/ 816768 h 1822861"/>
              <a:gd name="connsiteX41" fmla="*/ 364332 w 1748930"/>
              <a:gd name="connsiteY41" fmla="*/ 840581 h 1822861"/>
              <a:gd name="connsiteX42" fmla="*/ 371475 w 1748930"/>
              <a:gd name="connsiteY42" fmla="*/ 845343 h 1822861"/>
              <a:gd name="connsiteX43" fmla="*/ 366713 w 1748930"/>
              <a:gd name="connsiteY43" fmla="*/ 864393 h 1822861"/>
              <a:gd name="connsiteX44" fmla="*/ 385763 w 1748930"/>
              <a:gd name="connsiteY44" fmla="*/ 859631 h 1822861"/>
              <a:gd name="connsiteX45" fmla="*/ 383382 w 1748930"/>
              <a:gd name="connsiteY45" fmla="*/ 883443 h 1822861"/>
              <a:gd name="connsiteX46" fmla="*/ 407194 w 1748930"/>
              <a:gd name="connsiteY46" fmla="*/ 881062 h 1822861"/>
              <a:gd name="connsiteX47" fmla="*/ 402432 w 1748930"/>
              <a:gd name="connsiteY47" fmla="*/ 919162 h 1822861"/>
              <a:gd name="connsiteX48" fmla="*/ 423863 w 1748930"/>
              <a:gd name="connsiteY48" fmla="*/ 973931 h 1822861"/>
              <a:gd name="connsiteX49" fmla="*/ 435769 w 1748930"/>
              <a:gd name="connsiteY49" fmla="*/ 973931 h 1822861"/>
              <a:gd name="connsiteX50" fmla="*/ 428625 w 1748930"/>
              <a:gd name="connsiteY50" fmla="*/ 1000125 h 1822861"/>
              <a:gd name="connsiteX51" fmla="*/ 442913 w 1748930"/>
              <a:gd name="connsiteY51" fmla="*/ 997743 h 1822861"/>
              <a:gd name="connsiteX52" fmla="*/ 433388 w 1748930"/>
              <a:gd name="connsiteY52" fmla="*/ 1021556 h 1822861"/>
              <a:gd name="connsiteX53" fmla="*/ 452438 w 1748930"/>
              <a:gd name="connsiteY53" fmla="*/ 1019175 h 1822861"/>
              <a:gd name="connsiteX54" fmla="*/ 447675 w 1748930"/>
              <a:gd name="connsiteY54" fmla="*/ 1042987 h 1822861"/>
              <a:gd name="connsiteX55" fmla="*/ 464344 w 1748930"/>
              <a:gd name="connsiteY55" fmla="*/ 1038225 h 1822861"/>
              <a:gd name="connsiteX56" fmla="*/ 476250 w 1748930"/>
              <a:gd name="connsiteY56" fmla="*/ 1064418 h 1822861"/>
              <a:gd name="connsiteX57" fmla="*/ 490538 w 1748930"/>
              <a:gd name="connsiteY57" fmla="*/ 1064418 h 1822861"/>
              <a:gd name="connsiteX58" fmla="*/ 514350 w 1748930"/>
              <a:gd name="connsiteY58" fmla="*/ 1104900 h 1822861"/>
              <a:gd name="connsiteX59" fmla="*/ 511969 w 1748930"/>
              <a:gd name="connsiteY59" fmla="*/ 1119187 h 1822861"/>
              <a:gd name="connsiteX60" fmla="*/ 531019 w 1748930"/>
              <a:gd name="connsiteY60" fmla="*/ 1119187 h 1822861"/>
              <a:gd name="connsiteX61" fmla="*/ 526257 w 1748930"/>
              <a:gd name="connsiteY61" fmla="*/ 1133475 h 1822861"/>
              <a:gd name="connsiteX62" fmla="*/ 545307 w 1748930"/>
              <a:gd name="connsiteY62" fmla="*/ 1128712 h 1822861"/>
              <a:gd name="connsiteX63" fmla="*/ 542925 w 1748930"/>
              <a:gd name="connsiteY63" fmla="*/ 1154906 h 1822861"/>
              <a:gd name="connsiteX64" fmla="*/ 557213 w 1748930"/>
              <a:gd name="connsiteY64" fmla="*/ 1152525 h 1822861"/>
              <a:gd name="connsiteX65" fmla="*/ 552450 w 1748930"/>
              <a:gd name="connsiteY65" fmla="*/ 1169193 h 1822861"/>
              <a:gd name="connsiteX66" fmla="*/ 581025 w 1748930"/>
              <a:gd name="connsiteY66" fmla="*/ 1164431 h 1822861"/>
              <a:gd name="connsiteX67" fmla="*/ 578644 w 1748930"/>
              <a:gd name="connsiteY67" fmla="*/ 1183481 h 1822861"/>
              <a:gd name="connsiteX68" fmla="*/ 595313 w 1748930"/>
              <a:gd name="connsiteY68" fmla="*/ 1181100 h 1822861"/>
              <a:gd name="connsiteX69" fmla="*/ 592932 w 1748930"/>
              <a:gd name="connsiteY69" fmla="*/ 1195387 h 1822861"/>
              <a:gd name="connsiteX70" fmla="*/ 635794 w 1748930"/>
              <a:gd name="connsiteY70" fmla="*/ 1195387 h 1822861"/>
              <a:gd name="connsiteX71" fmla="*/ 631032 w 1748930"/>
              <a:gd name="connsiteY71" fmla="*/ 1214437 h 1822861"/>
              <a:gd name="connsiteX72" fmla="*/ 669132 w 1748930"/>
              <a:gd name="connsiteY72" fmla="*/ 1212056 h 1822861"/>
              <a:gd name="connsiteX73" fmla="*/ 666750 w 1748930"/>
              <a:gd name="connsiteY73" fmla="*/ 1252537 h 1822861"/>
              <a:gd name="connsiteX74" fmla="*/ 695325 w 1748930"/>
              <a:gd name="connsiteY74" fmla="*/ 1257300 h 1822861"/>
              <a:gd name="connsiteX75" fmla="*/ 695325 w 1748930"/>
              <a:gd name="connsiteY75" fmla="*/ 1271587 h 1822861"/>
              <a:gd name="connsiteX76" fmla="*/ 716757 w 1748930"/>
              <a:gd name="connsiteY76" fmla="*/ 1269206 h 1822861"/>
              <a:gd name="connsiteX77" fmla="*/ 716757 w 1748930"/>
              <a:gd name="connsiteY77" fmla="*/ 1285875 h 1822861"/>
              <a:gd name="connsiteX78" fmla="*/ 742950 w 1748930"/>
              <a:gd name="connsiteY78" fmla="*/ 1283493 h 1822861"/>
              <a:gd name="connsiteX79" fmla="*/ 740569 w 1748930"/>
              <a:gd name="connsiteY79" fmla="*/ 1304925 h 1822861"/>
              <a:gd name="connsiteX80" fmla="*/ 773907 w 1748930"/>
              <a:gd name="connsiteY80" fmla="*/ 1300162 h 1822861"/>
              <a:gd name="connsiteX81" fmla="*/ 766763 w 1748930"/>
              <a:gd name="connsiteY81" fmla="*/ 1333500 h 1822861"/>
              <a:gd name="connsiteX82" fmla="*/ 826294 w 1748930"/>
              <a:gd name="connsiteY82" fmla="*/ 1326356 h 1822861"/>
              <a:gd name="connsiteX83" fmla="*/ 831057 w 1748930"/>
              <a:gd name="connsiteY83" fmla="*/ 1357312 h 1822861"/>
              <a:gd name="connsiteX84" fmla="*/ 862013 w 1748930"/>
              <a:gd name="connsiteY84" fmla="*/ 1357312 h 1822861"/>
              <a:gd name="connsiteX85" fmla="*/ 862013 w 1748930"/>
              <a:gd name="connsiteY85" fmla="*/ 1357312 h 1822861"/>
              <a:gd name="connsiteX86" fmla="*/ 873919 w 1748930"/>
              <a:gd name="connsiteY86" fmla="*/ 1376362 h 1822861"/>
              <a:gd name="connsiteX87" fmla="*/ 871538 w 1748930"/>
              <a:gd name="connsiteY87" fmla="*/ 1390650 h 1822861"/>
              <a:gd name="connsiteX88" fmla="*/ 907257 w 1748930"/>
              <a:gd name="connsiteY88" fmla="*/ 1385887 h 1822861"/>
              <a:gd name="connsiteX89" fmla="*/ 909638 w 1748930"/>
              <a:gd name="connsiteY89" fmla="*/ 1402556 h 1822861"/>
              <a:gd name="connsiteX90" fmla="*/ 954882 w 1748930"/>
              <a:gd name="connsiteY90" fmla="*/ 1404937 h 1822861"/>
              <a:gd name="connsiteX91" fmla="*/ 952500 w 1748930"/>
              <a:gd name="connsiteY91" fmla="*/ 1419225 h 1822861"/>
              <a:gd name="connsiteX92" fmla="*/ 1012032 w 1748930"/>
              <a:gd name="connsiteY92" fmla="*/ 1419225 h 1822861"/>
              <a:gd name="connsiteX93" fmla="*/ 1019175 w 1748930"/>
              <a:gd name="connsiteY93" fmla="*/ 1426368 h 1822861"/>
              <a:gd name="connsiteX94" fmla="*/ 1050132 w 1748930"/>
              <a:gd name="connsiteY94" fmla="*/ 1426368 h 1822861"/>
              <a:gd name="connsiteX95" fmla="*/ 1050132 w 1748930"/>
              <a:gd name="connsiteY95" fmla="*/ 1464468 h 1822861"/>
              <a:gd name="connsiteX96" fmla="*/ 1095375 w 1748930"/>
              <a:gd name="connsiteY96" fmla="*/ 1471612 h 1822861"/>
              <a:gd name="connsiteX97" fmla="*/ 1090613 w 1748930"/>
              <a:gd name="connsiteY97" fmla="*/ 1481137 h 1822861"/>
              <a:gd name="connsiteX98" fmla="*/ 1109663 w 1748930"/>
              <a:gd name="connsiteY98" fmla="*/ 1483518 h 1822861"/>
              <a:gd name="connsiteX99" fmla="*/ 1107282 w 1748930"/>
              <a:gd name="connsiteY99" fmla="*/ 1504950 h 1822861"/>
              <a:gd name="connsiteX100" fmla="*/ 1152525 w 1748930"/>
              <a:gd name="connsiteY100" fmla="*/ 1495425 h 1822861"/>
              <a:gd name="connsiteX101" fmla="*/ 1152525 w 1748930"/>
              <a:gd name="connsiteY101" fmla="*/ 1514475 h 1822861"/>
              <a:gd name="connsiteX102" fmla="*/ 1166813 w 1748930"/>
              <a:gd name="connsiteY102" fmla="*/ 1514475 h 1822861"/>
              <a:gd name="connsiteX103" fmla="*/ 1165323 w 1748930"/>
              <a:gd name="connsiteY103" fmla="*/ 1546590 h 1822861"/>
              <a:gd name="connsiteX104" fmla="*/ 1182437 w 1748930"/>
              <a:gd name="connsiteY104" fmla="*/ 1544144 h 1822861"/>
              <a:gd name="connsiteX105" fmla="*/ 1184882 w 1748930"/>
              <a:gd name="connsiteY105" fmla="*/ 1571038 h 1822861"/>
              <a:gd name="connsiteX106" fmla="*/ 1199551 w 1748930"/>
              <a:gd name="connsiteY106" fmla="*/ 1571038 h 1822861"/>
              <a:gd name="connsiteX107" fmla="*/ 1201996 w 1748930"/>
              <a:gd name="connsiteY107" fmla="*/ 1595487 h 1822861"/>
              <a:gd name="connsiteX108" fmla="*/ 1231335 w 1748930"/>
              <a:gd name="connsiteY108" fmla="*/ 1597932 h 1822861"/>
              <a:gd name="connsiteX109" fmla="*/ 1233780 w 1748930"/>
              <a:gd name="connsiteY109" fmla="*/ 1639494 h 1822861"/>
              <a:gd name="connsiteX110" fmla="*/ 1255783 w 1748930"/>
              <a:gd name="connsiteY110" fmla="*/ 1644384 h 1822861"/>
              <a:gd name="connsiteX111" fmla="*/ 1255783 w 1748930"/>
              <a:gd name="connsiteY111" fmla="*/ 1661499 h 1822861"/>
              <a:gd name="connsiteX112" fmla="*/ 1351135 w 1748930"/>
              <a:gd name="connsiteY112" fmla="*/ 1661499 h 1822861"/>
              <a:gd name="connsiteX113" fmla="*/ 1404923 w 1748930"/>
              <a:gd name="connsiteY113" fmla="*/ 1707952 h 1822861"/>
              <a:gd name="connsiteX114" fmla="*/ 1485605 w 1748930"/>
              <a:gd name="connsiteY114" fmla="*/ 1710396 h 1822861"/>
              <a:gd name="connsiteX115" fmla="*/ 1488050 w 1748930"/>
              <a:gd name="connsiteY115" fmla="*/ 1749515 h 1822861"/>
              <a:gd name="connsiteX116" fmla="*/ 1568731 w 1748930"/>
              <a:gd name="connsiteY116" fmla="*/ 1754406 h 1822861"/>
              <a:gd name="connsiteX117" fmla="*/ 1571176 w 1748930"/>
              <a:gd name="connsiteY117" fmla="*/ 1781299 h 1822861"/>
              <a:gd name="connsiteX118" fmla="*/ 1620074 w 1748930"/>
              <a:gd name="connsiteY118" fmla="*/ 1781299 h 1822861"/>
              <a:gd name="connsiteX119" fmla="*/ 1617629 w 1748930"/>
              <a:gd name="connsiteY119" fmla="*/ 1820418 h 1822861"/>
              <a:gd name="connsiteX120" fmla="*/ 1739875 w 1748930"/>
              <a:gd name="connsiteY120" fmla="*/ 1817971 h 1822861"/>
              <a:gd name="connsiteX121" fmla="*/ 1739875 w 1748930"/>
              <a:gd name="connsiteY121" fmla="*/ 1822861 h 1822861"/>
              <a:gd name="connsiteX0" fmla="*/ 0 w 1808333"/>
              <a:gd name="connsiteY0" fmla="*/ 0 h 1847311"/>
              <a:gd name="connsiteX1" fmla="*/ 4763 w 1808333"/>
              <a:gd name="connsiteY1" fmla="*/ 52387 h 1847311"/>
              <a:gd name="connsiteX2" fmla="*/ 16669 w 1808333"/>
              <a:gd name="connsiteY2" fmla="*/ 47625 h 1847311"/>
              <a:gd name="connsiteX3" fmla="*/ 16669 w 1808333"/>
              <a:gd name="connsiteY3" fmla="*/ 85725 h 1847311"/>
              <a:gd name="connsiteX4" fmla="*/ 30957 w 1808333"/>
              <a:gd name="connsiteY4" fmla="*/ 83343 h 1847311"/>
              <a:gd name="connsiteX5" fmla="*/ 28575 w 1808333"/>
              <a:gd name="connsiteY5" fmla="*/ 116681 h 1847311"/>
              <a:gd name="connsiteX6" fmla="*/ 54769 w 1808333"/>
              <a:gd name="connsiteY6" fmla="*/ 111918 h 1847311"/>
              <a:gd name="connsiteX7" fmla="*/ 54769 w 1808333"/>
              <a:gd name="connsiteY7" fmla="*/ 159543 h 1847311"/>
              <a:gd name="connsiteX8" fmla="*/ 54769 w 1808333"/>
              <a:gd name="connsiteY8" fmla="*/ 159543 h 1847311"/>
              <a:gd name="connsiteX9" fmla="*/ 54769 w 1808333"/>
              <a:gd name="connsiteY9" fmla="*/ 159543 h 1847311"/>
              <a:gd name="connsiteX10" fmla="*/ 69057 w 1808333"/>
              <a:gd name="connsiteY10" fmla="*/ 190500 h 1847311"/>
              <a:gd name="connsiteX11" fmla="*/ 78582 w 1808333"/>
              <a:gd name="connsiteY11" fmla="*/ 190500 h 1847311"/>
              <a:gd name="connsiteX12" fmla="*/ 76200 w 1808333"/>
              <a:gd name="connsiteY12" fmla="*/ 216693 h 1847311"/>
              <a:gd name="connsiteX13" fmla="*/ 107157 w 1808333"/>
              <a:gd name="connsiteY13" fmla="*/ 216693 h 1847311"/>
              <a:gd name="connsiteX14" fmla="*/ 104775 w 1808333"/>
              <a:gd name="connsiteY14" fmla="*/ 302418 h 1847311"/>
              <a:gd name="connsiteX15" fmla="*/ 128588 w 1808333"/>
              <a:gd name="connsiteY15" fmla="*/ 307181 h 1847311"/>
              <a:gd name="connsiteX16" fmla="*/ 126207 w 1808333"/>
              <a:gd name="connsiteY16" fmla="*/ 345281 h 1847311"/>
              <a:gd name="connsiteX17" fmla="*/ 152400 w 1808333"/>
              <a:gd name="connsiteY17" fmla="*/ 395287 h 1847311"/>
              <a:gd name="connsiteX18" fmla="*/ 157163 w 1808333"/>
              <a:gd name="connsiteY18" fmla="*/ 426243 h 1847311"/>
              <a:gd name="connsiteX19" fmla="*/ 192882 w 1808333"/>
              <a:gd name="connsiteY19" fmla="*/ 435768 h 1847311"/>
              <a:gd name="connsiteX20" fmla="*/ 209550 w 1808333"/>
              <a:gd name="connsiteY20" fmla="*/ 495300 h 1847311"/>
              <a:gd name="connsiteX21" fmla="*/ 226219 w 1808333"/>
              <a:gd name="connsiteY21" fmla="*/ 509587 h 1847311"/>
              <a:gd name="connsiteX22" fmla="*/ 221457 w 1808333"/>
              <a:gd name="connsiteY22" fmla="*/ 554831 h 1847311"/>
              <a:gd name="connsiteX23" fmla="*/ 228600 w 1808333"/>
              <a:gd name="connsiteY23" fmla="*/ 554831 h 1847311"/>
              <a:gd name="connsiteX24" fmla="*/ 230982 w 1808333"/>
              <a:gd name="connsiteY24" fmla="*/ 595312 h 1847311"/>
              <a:gd name="connsiteX25" fmla="*/ 242888 w 1808333"/>
              <a:gd name="connsiteY25" fmla="*/ 595312 h 1847311"/>
              <a:gd name="connsiteX26" fmla="*/ 240507 w 1808333"/>
              <a:gd name="connsiteY26" fmla="*/ 642937 h 1847311"/>
              <a:gd name="connsiteX27" fmla="*/ 266700 w 1808333"/>
              <a:gd name="connsiteY27" fmla="*/ 642937 h 1847311"/>
              <a:gd name="connsiteX28" fmla="*/ 266700 w 1808333"/>
              <a:gd name="connsiteY28" fmla="*/ 657225 h 1847311"/>
              <a:gd name="connsiteX29" fmla="*/ 269082 w 1808333"/>
              <a:gd name="connsiteY29" fmla="*/ 681037 h 1847311"/>
              <a:gd name="connsiteX30" fmla="*/ 278607 w 1808333"/>
              <a:gd name="connsiteY30" fmla="*/ 681037 h 1847311"/>
              <a:gd name="connsiteX31" fmla="*/ 273844 w 1808333"/>
              <a:gd name="connsiteY31" fmla="*/ 714375 h 1847311"/>
              <a:gd name="connsiteX32" fmla="*/ 297657 w 1808333"/>
              <a:gd name="connsiteY32" fmla="*/ 711993 h 1847311"/>
              <a:gd name="connsiteX33" fmla="*/ 300038 w 1808333"/>
              <a:gd name="connsiteY33" fmla="*/ 728662 h 1847311"/>
              <a:gd name="connsiteX34" fmla="*/ 319088 w 1808333"/>
              <a:gd name="connsiteY34" fmla="*/ 726281 h 1847311"/>
              <a:gd name="connsiteX35" fmla="*/ 319088 w 1808333"/>
              <a:gd name="connsiteY35" fmla="*/ 759618 h 1847311"/>
              <a:gd name="connsiteX36" fmla="*/ 330994 w 1808333"/>
              <a:gd name="connsiteY36" fmla="*/ 757237 h 1847311"/>
              <a:gd name="connsiteX37" fmla="*/ 333375 w 1808333"/>
              <a:gd name="connsiteY37" fmla="*/ 807243 h 1847311"/>
              <a:gd name="connsiteX38" fmla="*/ 333375 w 1808333"/>
              <a:gd name="connsiteY38" fmla="*/ 807243 h 1847311"/>
              <a:gd name="connsiteX39" fmla="*/ 347663 w 1808333"/>
              <a:gd name="connsiteY39" fmla="*/ 823912 h 1847311"/>
              <a:gd name="connsiteX40" fmla="*/ 364332 w 1808333"/>
              <a:gd name="connsiteY40" fmla="*/ 816768 h 1847311"/>
              <a:gd name="connsiteX41" fmla="*/ 364332 w 1808333"/>
              <a:gd name="connsiteY41" fmla="*/ 840581 h 1847311"/>
              <a:gd name="connsiteX42" fmla="*/ 371475 w 1808333"/>
              <a:gd name="connsiteY42" fmla="*/ 845343 h 1847311"/>
              <a:gd name="connsiteX43" fmla="*/ 366713 w 1808333"/>
              <a:gd name="connsiteY43" fmla="*/ 864393 h 1847311"/>
              <a:gd name="connsiteX44" fmla="*/ 385763 w 1808333"/>
              <a:gd name="connsiteY44" fmla="*/ 859631 h 1847311"/>
              <a:gd name="connsiteX45" fmla="*/ 383382 w 1808333"/>
              <a:gd name="connsiteY45" fmla="*/ 883443 h 1847311"/>
              <a:gd name="connsiteX46" fmla="*/ 407194 w 1808333"/>
              <a:gd name="connsiteY46" fmla="*/ 881062 h 1847311"/>
              <a:gd name="connsiteX47" fmla="*/ 402432 w 1808333"/>
              <a:gd name="connsiteY47" fmla="*/ 919162 h 1847311"/>
              <a:gd name="connsiteX48" fmla="*/ 423863 w 1808333"/>
              <a:gd name="connsiteY48" fmla="*/ 973931 h 1847311"/>
              <a:gd name="connsiteX49" fmla="*/ 435769 w 1808333"/>
              <a:gd name="connsiteY49" fmla="*/ 973931 h 1847311"/>
              <a:gd name="connsiteX50" fmla="*/ 428625 w 1808333"/>
              <a:gd name="connsiteY50" fmla="*/ 1000125 h 1847311"/>
              <a:gd name="connsiteX51" fmla="*/ 442913 w 1808333"/>
              <a:gd name="connsiteY51" fmla="*/ 997743 h 1847311"/>
              <a:gd name="connsiteX52" fmla="*/ 433388 w 1808333"/>
              <a:gd name="connsiteY52" fmla="*/ 1021556 h 1847311"/>
              <a:gd name="connsiteX53" fmla="*/ 452438 w 1808333"/>
              <a:gd name="connsiteY53" fmla="*/ 1019175 h 1847311"/>
              <a:gd name="connsiteX54" fmla="*/ 447675 w 1808333"/>
              <a:gd name="connsiteY54" fmla="*/ 1042987 h 1847311"/>
              <a:gd name="connsiteX55" fmla="*/ 464344 w 1808333"/>
              <a:gd name="connsiteY55" fmla="*/ 1038225 h 1847311"/>
              <a:gd name="connsiteX56" fmla="*/ 476250 w 1808333"/>
              <a:gd name="connsiteY56" fmla="*/ 1064418 h 1847311"/>
              <a:gd name="connsiteX57" fmla="*/ 490538 w 1808333"/>
              <a:gd name="connsiteY57" fmla="*/ 1064418 h 1847311"/>
              <a:gd name="connsiteX58" fmla="*/ 514350 w 1808333"/>
              <a:gd name="connsiteY58" fmla="*/ 1104900 h 1847311"/>
              <a:gd name="connsiteX59" fmla="*/ 511969 w 1808333"/>
              <a:gd name="connsiteY59" fmla="*/ 1119187 h 1847311"/>
              <a:gd name="connsiteX60" fmla="*/ 531019 w 1808333"/>
              <a:gd name="connsiteY60" fmla="*/ 1119187 h 1847311"/>
              <a:gd name="connsiteX61" fmla="*/ 526257 w 1808333"/>
              <a:gd name="connsiteY61" fmla="*/ 1133475 h 1847311"/>
              <a:gd name="connsiteX62" fmla="*/ 545307 w 1808333"/>
              <a:gd name="connsiteY62" fmla="*/ 1128712 h 1847311"/>
              <a:gd name="connsiteX63" fmla="*/ 542925 w 1808333"/>
              <a:gd name="connsiteY63" fmla="*/ 1154906 h 1847311"/>
              <a:gd name="connsiteX64" fmla="*/ 557213 w 1808333"/>
              <a:gd name="connsiteY64" fmla="*/ 1152525 h 1847311"/>
              <a:gd name="connsiteX65" fmla="*/ 552450 w 1808333"/>
              <a:gd name="connsiteY65" fmla="*/ 1169193 h 1847311"/>
              <a:gd name="connsiteX66" fmla="*/ 581025 w 1808333"/>
              <a:gd name="connsiteY66" fmla="*/ 1164431 h 1847311"/>
              <a:gd name="connsiteX67" fmla="*/ 578644 w 1808333"/>
              <a:gd name="connsiteY67" fmla="*/ 1183481 h 1847311"/>
              <a:gd name="connsiteX68" fmla="*/ 595313 w 1808333"/>
              <a:gd name="connsiteY68" fmla="*/ 1181100 h 1847311"/>
              <a:gd name="connsiteX69" fmla="*/ 592932 w 1808333"/>
              <a:gd name="connsiteY69" fmla="*/ 1195387 h 1847311"/>
              <a:gd name="connsiteX70" fmla="*/ 635794 w 1808333"/>
              <a:gd name="connsiteY70" fmla="*/ 1195387 h 1847311"/>
              <a:gd name="connsiteX71" fmla="*/ 631032 w 1808333"/>
              <a:gd name="connsiteY71" fmla="*/ 1214437 h 1847311"/>
              <a:gd name="connsiteX72" fmla="*/ 669132 w 1808333"/>
              <a:gd name="connsiteY72" fmla="*/ 1212056 h 1847311"/>
              <a:gd name="connsiteX73" fmla="*/ 666750 w 1808333"/>
              <a:gd name="connsiteY73" fmla="*/ 1252537 h 1847311"/>
              <a:gd name="connsiteX74" fmla="*/ 695325 w 1808333"/>
              <a:gd name="connsiteY74" fmla="*/ 1257300 h 1847311"/>
              <a:gd name="connsiteX75" fmla="*/ 695325 w 1808333"/>
              <a:gd name="connsiteY75" fmla="*/ 1271587 h 1847311"/>
              <a:gd name="connsiteX76" fmla="*/ 716757 w 1808333"/>
              <a:gd name="connsiteY76" fmla="*/ 1269206 h 1847311"/>
              <a:gd name="connsiteX77" fmla="*/ 716757 w 1808333"/>
              <a:gd name="connsiteY77" fmla="*/ 1285875 h 1847311"/>
              <a:gd name="connsiteX78" fmla="*/ 742950 w 1808333"/>
              <a:gd name="connsiteY78" fmla="*/ 1283493 h 1847311"/>
              <a:gd name="connsiteX79" fmla="*/ 740569 w 1808333"/>
              <a:gd name="connsiteY79" fmla="*/ 1304925 h 1847311"/>
              <a:gd name="connsiteX80" fmla="*/ 773907 w 1808333"/>
              <a:gd name="connsiteY80" fmla="*/ 1300162 h 1847311"/>
              <a:gd name="connsiteX81" fmla="*/ 766763 w 1808333"/>
              <a:gd name="connsiteY81" fmla="*/ 1333500 h 1847311"/>
              <a:gd name="connsiteX82" fmla="*/ 826294 w 1808333"/>
              <a:gd name="connsiteY82" fmla="*/ 1326356 h 1847311"/>
              <a:gd name="connsiteX83" fmla="*/ 831057 w 1808333"/>
              <a:gd name="connsiteY83" fmla="*/ 1357312 h 1847311"/>
              <a:gd name="connsiteX84" fmla="*/ 862013 w 1808333"/>
              <a:gd name="connsiteY84" fmla="*/ 1357312 h 1847311"/>
              <a:gd name="connsiteX85" fmla="*/ 862013 w 1808333"/>
              <a:gd name="connsiteY85" fmla="*/ 1357312 h 1847311"/>
              <a:gd name="connsiteX86" fmla="*/ 873919 w 1808333"/>
              <a:gd name="connsiteY86" fmla="*/ 1376362 h 1847311"/>
              <a:gd name="connsiteX87" fmla="*/ 871538 w 1808333"/>
              <a:gd name="connsiteY87" fmla="*/ 1390650 h 1847311"/>
              <a:gd name="connsiteX88" fmla="*/ 907257 w 1808333"/>
              <a:gd name="connsiteY88" fmla="*/ 1385887 h 1847311"/>
              <a:gd name="connsiteX89" fmla="*/ 909638 w 1808333"/>
              <a:gd name="connsiteY89" fmla="*/ 1402556 h 1847311"/>
              <a:gd name="connsiteX90" fmla="*/ 954882 w 1808333"/>
              <a:gd name="connsiteY90" fmla="*/ 1404937 h 1847311"/>
              <a:gd name="connsiteX91" fmla="*/ 952500 w 1808333"/>
              <a:gd name="connsiteY91" fmla="*/ 1419225 h 1847311"/>
              <a:gd name="connsiteX92" fmla="*/ 1012032 w 1808333"/>
              <a:gd name="connsiteY92" fmla="*/ 1419225 h 1847311"/>
              <a:gd name="connsiteX93" fmla="*/ 1019175 w 1808333"/>
              <a:gd name="connsiteY93" fmla="*/ 1426368 h 1847311"/>
              <a:gd name="connsiteX94" fmla="*/ 1050132 w 1808333"/>
              <a:gd name="connsiteY94" fmla="*/ 1426368 h 1847311"/>
              <a:gd name="connsiteX95" fmla="*/ 1050132 w 1808333"/>
              <a:gd name="connsiteY95" fmla="*/ 1464468 h 1847311"/>
              <a:gd name="connsiteX96" fmla="*/ 1095375 w 1808333"/>
              <a:gd name="connsiteY96" fmla="*/ 1471612 h 1847311"/>
              <a:gd name="connsiteX97" fmla="*/ 1090613 w 1808333"/>
              <a:gd name="connsiteY97" fmla="*/ 1481137 h 1847311"/>
              <a:gd name="connsiteX98" fmla="*/ 1109663 w 1808333"/>
              <a:gd name="connsiteY98" fmla="*/ 1483518 h 1847311"/>
              <a:gd name="connsiteX99" fmla="*/ 1107282 w 1808333"/>
              <a:gd name="connsiteY99" fmla="*/ 1504950 h 1847311"/>
              <a:gd name="connsiteX100" fmla="*/ 1152525 w 1808333"/>
              <a:gd name="connsiteY100" fmla="*/ 1495425 h 1847311"/>
              <a:gd name="connsiteX101" fmla="*/ 1152525 w 1808333"/>
              <a:gd name="connsiteY101" fmla="*/ 1514475 h 1847311"/>
              <a:gd name="connsiteX102" fmla="*/ 1166813 w 1808333"/>
              <a:gd name="connsiteY102" fmla="*/ 1514475 h 1847311"/>
              <a:gd name="connsiteX103" fmla="*/ 1165323 w 1808333"/>
              <a:gd name="connsiteY103" fmla="*/ 1546590 h 1847311"/>
              <a:gd name="connsiteX104" fmla="*/ 1182437 w 1808333"/>
              <a:gd name="connsiteY104" fmla="*/ 1544144 h 1847311"/>
              <a:gd name="connsiteX105" fmla="*/ 1184882 w 1808333"/>
              <a:gd name="connsiteY105" fmla="*/ 1571038 h 1847311"/>
              <a:gd name="connsiteX106" fmla="*/ 1199551 w 1808333"/>
              <a:gd name="connsiteY106" fmla="*/ 1571038 h 1847311"/>
              <a:gd name="connsiteX107" fmla="*/ 1201996 w 1808333"/>
              <a:gd name="connsiteY107" fmla="*/ 1595487 h 1847311"/>
              <a:gd name="connsiteX108" fmla="*/ 1231335 w 1808333"/>
              <a:gd name="connsiteY108" fmla="*/ 1597932 h 1847311"/>
              <a:gd name="connsiteX109" fmla="*/ 1233780 w 1808333"/>
              <a:gd name="connsiteY109" fmla="*/ 1639494 h 1847311"/>
              <a:gd name="connsiteX110" fmla="*/ 1255783 w 1808333"/>
              <a:gd name="connsiteY110" fmla="*/ 1644384 h 1847311"/>
              <a:gd name="connsiteX111" fmla="*/ 1255783 w 1808333"/>
              <a:gd name="connsiteY111" fmla="*/ 1661499 h 1847311"/>
              <a:gd name="connsiteX112" fmla="*/ 1351135 w 1808333"/>
              <a:gd name="connsiteY112" fmla="*/ 1661499 h 1847311"/>
              <a:gd name="connsiteX113" fmla="*/ 1404923 w 1808333"/>
              <a:gd name="connsiteY113" fmla="*/ 1707952 h 1847311"/>
              <a:gd name="connsiteX114" fmla="*/ 1485605 w 1808333"/>
              <a:gd name="connsiteY114" fmla="*/ 1710396 h 1847311"/>
              <a:gd name="connsiteX115" fmla="*/ 1488050 w 1808333"/>
              <a:gd name="connsiteY115" fmla="*/ 1749515 h 1847311"/>
              <a:gd name="connsiteX116" fmla="*/ 1568731 w 1808333"/>
              <a:gd name="connsiteY116" fmla="*/ 1754406 h 1847311"/>
              <a:gd name="connsiteX117" fmla="*/ 1571176 w 1808333"/>
              <a:gd name="connsiteY117" fmla="*/ 1781299 h 1847311"/>
              <a:gd name="connsiteX118" fmla="*/ 1620074 w 1808333"/>
              <a:gd name="connsiteY118" fmla="*/ 1781299 h 1847311"/>
              <a:gd name="connsiteX119" fmla="*/ 1617629 w 1808333"/>
              <a:gd name="connsiteY119" fmla="*/ 1820418 h 1847311"/>
              <a:gd name="connsiteX120" fmla="*/ 1739875 w 1808333"/>
              <a:gd name="connsiteY120" fmla="*/ 1817971 h 1847311"/>
              <a:gd name="connsiteX121" fmla="*/ 1808333 w 1808333"/>
              <a:gd name="connsiteY121" fmla="*/ 1847311 h 1847311"/>
              <a:gd name="connsiteX0" fmla="*/ 0 w 1816166"/>
              <a:gd name="connsiteY0" fmla="*/ 0 h 1849484"/>
              <a:gd name="connsiteX1" fmla="*/ 4763 w 1816166"/>
              <a:gd name="connsiteY1" fmla="*/ 52387 h 1849484"/>
              <a:gd name="connsiteX2" fmla="*/ 16669 w 1816166"/>
              <a:gd name="connsiteY2" fmla="*/ 47625 h 1849484"/>
              <a:gd name="connsiteX3" fmla="*/ 16669 w 1816166"/>
              <a:gd name="connsiteY3" fmla="*/ 85725 h 1849484"/>
              <a:gd name="connsiteX4" fmla="*/ 30957 w 1816166"/>
              <a:gd name="connsiteY4" fmla="*/ 83343 h 1849484"/>
              <a:gd name="connsiteX5" fmla="*/ 28575 w 1816166"/>
              <a:gd name="connsiteY5" fmla="*/ 116681 h 1849484"/>
              <a:gd name="connsiteX6" fmla="*/ 54769 w 1816166"/>
              <a:gd name="connsiteY6" fmla="*/ 111918 h 1849484"/>
              <a:gd name="connsiteX7" fmla="*/ 54769 w 1816166"/>
              <a:gd name="connsiteY7" fmla="*/ 159543 h 1849484"/>
              <a:gd name="connsiteX8" fmla="*/ 54769 w 1816166"/>
              <a:gd name="connsiteY8" fmla="*/ 159543 h 1849484"/>
              <a:gd name="connsiteX9" fmla="*/ 54769 w 1816166"/>
              <a:gd name="connsiteY9" fmla="*/ 159543 h 1849484"/>
              <a:gd name="connsiteX10" fmla="*/ 69057 w 1816166"/>
              <a:gd name="connsiteY10" fmla="*/ 190500 h 1849484"/>
              <a:gd name="connsiteX11" fmla="*/ 78582 w 1816166"/>
              <a:gd name="connsiteY11" fmla="*/ 190500 h 1849484"/>
              <a:gd name="connsiteX12" fmla="*/ 76200 w 1816166"/>
              <a:gd name="connsiteY12" fmla="*/ 216693 h 1849484"/>
              <a:gd name="connsiteX13" fmla="*/ 107157 w 1816166"/>
              <a:gd name="connsiteY13" fmla="*/ 216693 h 1849484"/>
              <a:gd name="connsiteX14" fmla="*/ 104775 w 1816166"/>
              <a:gd name="connsiteY14" fmla="*/ 302418 h 1849484"/>
              <a:gd name="connsiteX15" fmla="*/ 128588 w 1816166"/>
              <a:gd name="connsiteY15" fmla="*/ 307181 h 1849484"/>
              <a:gd name="connsiteX16" fmla="*/ 126207 w 1816166"/>
              <a:gd name="connsiteY16" fmla="*/ 345281 h 1849484"/>
              <a:gd name="connsiteX17" fmla="*/ 152400 w 1816166"/>
              <a:gd name="connsiteY17" fmla="*/ 395287 h 1849484"/>
              <a:gd name="connsiteX18" fmla="*/ 157163 w 1816166"/>
              <a:gd name="connsiteY18" fmla="*/ 426243 h 1849484"/>
              <a:gd name="connsiteX19" fmla="*/ 192882 w 1816166"/>
              <a:gd name="connsiteY19" fmla="*/ 435768 h 1849484"/>
              <a:gd name="connsiteX20" fmla="*/ 209550 w 1816166"/>
              <a:gd name="connsiteY20" fmla="*/ 495300 h 1849484"/>
              <a:gd name="connsiteX21" fmla="*/ 226219 w 1816166"/>
              <a:gd name="connsiteY21" fmla="*/ 509587 h 1849484"/>
              <a:gd name="connsiteX22" fmla="*/ 221457 w 1816166"/>
              <a:gd name="connsiteY22" fmla="*/ 554831 h 1849484"/>
              <a:gd name="connsiteX23" fmla="*/ 228600 w 1816166"/>
              <a:gd name="connsiteY23" fmla="*/ 554831 h 1849484"/>
              <a:gd name="connsiteX24" fmla="*/ 230982 w 1816166"/>
              <a:gd name="connsiteY24" fmla="*/ 595312 h 1849484"/>
              <a:gd name="connsiteX25" fmla="*/ 242888 w 1816166"/>
              <a:gd name="connsiteY25" fmla="*/ 595312 h 1849484"/>
              <a:gd name="connsiteX26" fmla="*/ 240507 w 1816166"/>
              <a:gd name="connsiteY26" fmla="*/ 642937 h 1849484"/>
              <a:gd name="connsiteX27" fmla="*/ 266700 w 1816166"/>
              <a:gd name="connsiteY27" fmla="*/ 642937 h 1849484"/>
              <a:gd name="connsiteX28" fmla="*/ 266700 w 1816166"/>
              <a:gd name="connsiteY28" fmla="*/ 657225 h 1849484"/>
              <a:gd name="connsiteX29" fmla="*/ 269082 w 1816166"/>
              <a:gd name="connsiteY29" fmla="*/ 681037 h 1849484"/>
              <a:gd name="connsiteX30" fmla="*/ 278607 w 1816166"/>
              <a:gd name="connsiteY30" fmla="*/ 681037 h 1849484"/>
              <a:gd name="connsiteX31" fmla="*/ 273844 w 1816166"/>
              <a:gd name="connsiteY31" fmla="*/ 714375 h 1849484"/>
              <a:gd name="connsiteX32" fmla="*/ 297657 w 1816166"/>
              <a:gd name="connsiteY32" fmla="*/ 711993 h 1849484"/>
              <a:gd name="connsiteX33" fmla="*/ 300038 w 1816166"/>
              <a:gd name="connsiteY33" fmla="*/ 728662 h 1849484"/>
              <a:gd name="connsiteX34" fmla="*/ 319088 w 1816166"/>
              <a:gd name="connsiteY34" fmla="*/ 726281 h 1849484"/>
              <a:gd name="connsiteX35" fmla="*/ 319088 w 1816166"/>
              <a:gd name="connsiteY35" fmla="*/ 759618 h 1849484"/>
              <a:gd name="connsiteX36" fmla="*/ 330994 w 1816166"/>
              <a:gd name="connsiteY36" fmla="*/ 757237 h 1849484"/>
              <a:gd name="connsiteX37" fmla="*/ 333375 w 1816166"/>
              <a:gd name="connsiteY37" fmla="*/ 807243 h 1849484"/>
              <a:gd name="connsiteX38" fmla="*/ 333375 w 1816166"/>
              <a:gd name="connsiteY38" fmla="*/ 807243 h 1849484"/>
              <a:gd name="connsiteX39" fmla="*/ 347663 w 1816166"/>
              <a:gd name="connsiteY39" fmla="*/ 823912 h 1849484"/>
              <a:gd name="connsiteX40" fmla="*/ 364332 w 1816166"/>
              <a:gd name="connsiteY40" fmla="*/ 816768 h 1849484"/>
              <a:gd name="connsiteX41" fmla="*/ 364332 w 1816166"/>
              <a:gd name="connsiteY41" fmla="*/ 840581 h 1849484"/>
              <a:gd name="connsiteX42" fmla="*/ 371475 w 1816166"/>
              <a:gd name="connsiteY42" fmla="*/ 845343 h 1849484"/>
              <a:gd name="connsiteX43" fmla="*/ 366713 w 1816166"/>
              <a:gd name="connsiteY43" fmla="*/ 864393 h 1849484"/>
              <a:gd name="connsiteX44" fmla="*/ 385763 w 1816166"/>
              <a:gd name="connsiteY44" fmla="*/ 859631 h 1849484"/>
              <a:gd name="connsiteX45" fmla="*/ 383382 w 1816166"/>
              <a:gd name="connsiteY45" fmla="*/ 883443 h 1849484"/>
              <a:gd name="connsiteX46" fmla="*/ 407194 w 1816166"/>
              <a:gd name="connsiteY46" fmla="*/ 881062 h 1849484"/>
              <a:gd name="connsiteX47" fmla="*/ 402432 w 1816166"/>
              <a:gd name="connsiteY47" fmla="*/ 919162 h 1849484"/>
              <a:gd name="connsiteX48" fmla="*/ 423863 w 1816166"/>
              <a:gd name="connsiteY48" fmla="*/ 973931 h 1849484"/>
              <a:gd name="connsiteX49" fmla="*/ 435769 w 1816166"/>
              <a:gd name="connsiteY49" fmla="*/ 973931 h 1849484"/>
              <a:gd name="connsiteX50" fmla="*/ 428625 w 1816166"/>
              <a:gd name="connsiteY50" fmla="*/ 1000125 h 1849484"/>
              <a:gd name="connsiteX51" fmla="*/ 442913 w 1816166"/>
              <a:gd name="connsiteY51" fmla="*/ 997743 h 1849484"/>
              <a:gd name="connsiteX52" fmla="*/ 433388 w 1816166"/>
              <a:gd name="connsiteY52" fmla="*/ 1021556 h 1849484"/>
              <a:gd name="connsiteX53" fmla="*/ 452438 w 1816166"/>
              <a:gd name="connsiteY53" fmla="*/ 1019175 h 1849484"/>
              <a:gd name="connsiteX54" fmla="*/ 447675 w 1816166"/>
              <a:gd name="connsiteY54" fmla="*/ 1042987 h 1849484"/>
              <a:gd name="connsiteX55" fmla="*/ 464344 w 1816166"/>
              <a:gd name="connsiteY55" fmla="*/ 1038225 h 1849484"/>
              <a:gd name="connsiteX56" fmla="*/ 476250 w 1816166"/>
              <a:gd name="connsiteY56" fmla="*/ 1064418 h 1849484"/>
              <a:gd name="connsiteX57" fmla="*/ 490538 w 1816166"/>
              <a:gd name="connsiteY57" fmla="*/ 1064418 h 1849484"/>
              <a:gd name="connsiteX58" fmla="*/ 514350 w 1816166"/>
              <a:gd name="connsiteY58" fmla="*/ 1104900 h 1849484"/>
              <a:gd name="connsiteX59" fmla="*/ 511969 w 1816166"/>
              <a:gd name="connsiteY59" fmla="*/ 1119187 h 1849484"/>
              <a:gd name="connsiteX60" fmla="*/ 531019 w 1816166"/>
              <a:gd name="connsiteY60" fmla="*/ 1119187 h 1849484"/>
              <a:gd name="connsiteX61" fmla="*/ 526257 w 1816166"/>
              <a:gd name="connsiteY61" fmla="*/ 1133475 h 1849484"/>
              <a:gd name="connsiteX62" fmla="*/ 545307 w 1816166"/>
              <a:gd name="connsiteY62" fmla="*/ 1128712 h 1849484"/>
              <a:gd name="connsiteX63" fmla="*/ 542925 w 1816166"/>
              <a:gd name="connsiteY63" fmla="*/ 1154906 h 1849484"/>
              <a:gd name="connsiteX64" fmla="*/ 557213 w 1816166"/>
              <a:gd name="connsiteY64" fmla="*/ 1152525 h 1849484"/>
              <a:gd name="connsiteX65" fmla="*/ 552450 w 1816166"/>
              <a:gd name="connsiteY65" fmla="*/ 1169193 h 1849484"/>
              <a:gd name="connsiteX66" fmla="*/ 581025 w 1816166"/>
              <a:gd name="connsiteY66" fmla="*/ 1164431 h 1849484"/>
              <a:gd name="connsiteX67" fmla="*/ 578644 w 1816166"/>
              <a:gd name="connsiteY67" fmla="*/ 1183481 h 1849484"/>
              <a:gd name="connsiteX68" fmla="*/ 595313 w 1816166"/>
              <a:gd name="connsiteY68" fmla="*/ 1181100 h 1849484"/>
              <a:gd name="connsiteX69" fmla="*/ 592932 w 1816166"/>
              <a:gd name="connsiteY69" fmla="*/ 1195387 h 1849484"/>
              <a:gd name="connsiteX70" fmla="*/ 635794 w 1816166"/>
              <a:gd name="connsiteY70" fmla="*/ 1195387 h 1849484"/>
              <a:gd name="connsiteX71" fmla="*/ 631032 w 1816166"/>
              <a:gd name="connsiteY71" fmla="*/ 1214437 h 1849484"/>
              <a:gd name="connsiteX72" fmla="*/ 669132 w 1816166"/>
              <a:gd name="connsiteY72" fmla="*/ 1212056 h 1849484"/>
              <a:gd name="connsiteX73" fmla="*/ 666750 w 1816166"/>
              <a:gd name="connsiteY73" fmla="*/ 1252537 h 1849484"/>
              <a:gd name="connsiteX74" fmla="*/ 695325 w 1816166"/>
              <a:gd name="connsiteY74" fmla="*/ 1257300 h 1849484"/>
              <a:gd name="connsiteX75" fmla="*/ 695325 w 1816166"/>
              <a:gd name="connsiteY75" fmla="*/ 1271587 h 1849484"/>
              <a:gd name="connsiteX76" fmla="*/ 716757 w 1816166"/>
              <a:gd name="connsiteY76" fmla="*/ 1269206 h 1849484"/>
              <a:gd name="connsiteX77" fmla="*/ 716757 w 1816166"/>
              <a:gd name="connsiteY77" fmla="*/ 1285875 h 1849484"/>
              <a:gd name="connsiteX78" fmla="*/ 742950 w 1816166"/>
              <a:gd name="connsiteY78" fmla="*/ 1283493 h 1849484"/>
              <a:gd name="connsiteX79" fmla="*/ 740569 w 1816166"/>
              <a:gd name="connsiteY79" fmla="*/ 1304925 h 1849484"/>
              <a:gd name="connsiteX80" fmla="*/ 773907 w 1816166"/>
              <a:gd name="connsiteY80" fmla="*/ 1300162 h 1849484"/>
              <a:gd name="connsiteX81" fmla="*/ 766763 w 1816166"/>
              <a:gd name="connsiteY81" fmla="*/ 1333500 h 1849484"/>
              <a:gd name="connsiteX82" fmla="*/ 826294 w 1816166"/>
              <a:gd name="connsiteY82" fmla="*/ 1326356 h 1849484"/>
              <a:gd name="connsiteX83" fmla="*/ 831057 w 1816166"/>
              <a:gd name="connsiteY83" fmla="*/ 1357312 h 1849484"/>
              <a:gd name="connsiteX84" fmla="*/ 862013 w 1816166"/>
              <a:gd name="connsiteY84" fmla="*/ 1357312 h 1849484"/>
              <a:gd name="connsiteX85" fmla="*/ 862013 w 1816166"/>
              <a:gd name="connsiteY85" fmla="*/ 1357312 h 1849484"/>
              <a:gd name="connsiteX86" fmla="*/ 873919 w 1816166"/>
              <a:gd name="connsiteY86" fmla="*/ 1376362 h 1849484"/>
              <a:gd name="connsiteX87" fmla="*/ 871538 w 1816166"/>
              <a:gd name="connsiteY87" fmla="*/ 1390650 h 1849484"/>
              <a:gd name="connsiteX88" fmla="*/ 907257 w 1816166"/>
              <a:gd name="connsiteY88" fmla="*/ 1385887 h 1849484"/>
              <a:gd name="connsiteX89" fmla="*/ 909638 w 1816166"/>
              <a:gd name="connsiteY89" fmla="*/ 1402556 h 1849484"/>
              <a:gd name="connsiteX90" fmla="*/ 954882 w 1816166"/>
              <a:gd name="connsiteY90" fmla="*/ 1404937 h 1849484"/>
              <a:gd name="connsiteX91" fmla="*/ 952500 w 1816166"/>
              <a:gd name="connsiteY91" fmla="*/ 1419225 h 1849484"/>
              <a:gd name="connsiteX92" fmla="*/ 1012032 w 1816166"/>
              <a:gd name="connsiteY92" fmla="*/ 1419225 h 1849484"/>
              <a:gd name="connsiteX93" fmla="*/ 1019175 w 1816166"/>
              <a:gd name="connsiteY93" fmla="*/ 1426368 h 1849484"/>
              <a:gd name="connsiteX94" fmla="*/ 1050132 w 1816166"/>
              <a:gd name="connsiteY94" fmla="*/ 1426368 h 1849484"/>
              <a:gd name="connsiteX95" fmla="*/ 1050132 w 1816166"/>
              <a:gd name="connsiteY95" fmla="*/ 1464468 h 1849484"/>
              <a:gd name="connsiteX96" fmla="*/ 1095375 w 1816166"/>
              <a:gd name="connsiteY96" fmla="*/ 1471612 h 1849484"/>
              <a:gd name="connsiteX97" fmla="*/ 1090613 w 1816166"/>
              <a:gd name="connsiteY97" fmla="*/ 1481137 h 1849484"/>
              <a:gd name="connsiteX98" fmla="*/ 1109663 w 1816166"/>
              <a:gd name="connsiteY98" fmla="*/ 1483518 h 1849484"/>
              <a:gd name="connsiteX99" fmla="*/ 1107282 w 1816166"/>
              <a:gd name="connsiteY99" fmla="*/ 1504950 h 1849484"/>
              <a:gd name="connsiteX100" fmla="*/ 1152525 w 1816166"/>
              <a:gd name="connsiteY100" fmla="*/ 1495425 h 1849484"/>
              <a:gd name="connsiteX101" fmla="*/ 1152525 w 1816166"/>
              <a:gd name="connsiteY101" fmla="*/ 1514475 h 1849484"/>
              <a:gd name="connsiteX102" fmla="*/ 1166813 w 1816166"/>
              <a:gd name="connsiteY102" fmla="*/ 1514475 h 1849484"/>
              <a:gd name="connsiteX103" fmla="*/ 1165323 w 1816166"/>
              <a:gd name="connsiteY103" fmla="*/ 1546590 h 1849484"/>
              <a:gd name="connsiteX104" fmla="*/ 1182437 w 1816166"/>
              <a:gd name="connsiteY104" fmla="*/ 1544144 h 1849484"/>
              <a:gd name="connsiteX105" fmla="*/ 1184882 w 1816166"/>
              <a:gd name="connsiteY105" fmla="*/ 1571038 h 1849484"/>
              <a:gd name="connsiteX106" fmla="*/ 1199551 w 1816166"/>
              <a:gd name="connsiteY106" fmla="*/ 1571038 h 1849484"/>
              <a:gd name="connsiteX107" fmla="*/ 1201996 w 1816166"/>
              <a:gd name="connsiteY107" fmla="*/ 1595487 h 1849484"/>
              <a:gd name="connsiteX108" fmla="*/ 1231335 w 1816166"/>
              <a:gd name="connsiteY108" fmla="*/ 1597932 h 1849484"/>
              <a:gd name="connsiteX109" fmla="*/ 1233780 w 1816166"/>
              <a:gd name="connsiteY109" fmla="*/ 1639494 h 1849484"/>
              <a:gd name="connsiteX110" fmla="*/ 1255783 w 1816166"/>
              <a:gd name="connsiteY110" fmla="*/ 1644384 h 1849484"/>
              <a:gd name="connsiteX111" fmla="*/ 1255783 w 1816166"/>
              <a:gd name="connsiteY111" fmla="*/ 1661499 h 1849484"/>
              <a:gd name="connsiteX112" fmla="*/ 1351135 w 1816166"/>
              <a:gd name="connsiteY112" fmla="*/ 1661499 h 1849484"/>
              <a:gd name="connsiteX113" fmla="*/ 1404923 w 1816166"/>
              <a:gd name="connsiteY113" fmla="*/ 1707952 h 1849484"/>
              <a:gd name="connsiteX114" fmla="*/ 1485605 w 1816166"/>
              <a:gd name="connsiteY114" fmla="*/ 1710396 h 1849484"/>
              <a:gd name="connsiteX115" fmla="*/ 1488050 w 1816166"/>
              <a:gd name="connsiteY115" fmla="*/ 1749515 h 1849484"/>
              <a:gd name="connsiteX116" fmla="*/ 1568731 w 1816166"/>
              <a:gd name="connsiteY116" fmla="*/ 1754406 h 1849484"/>
              <a:gd name="connsiteX117" fmla="*/ 1571176 w 1816166"/>
              <a:gd name="connsiteY117" fmla="*/ 1781299 h 1849484"/>
              <a:gd name="connsiteX118" fmla="*/ 1620074 w 1816166"/>
              <a:gd name="connsiteY118" fmla="*/ 1781299 h 1849484"/>
              <a:gd name="connsiteX119" fmla="*/ 1617629 w 1816166"/>
              <a:gd name="connsiteY119" fmla="*/ 1820418 h 1849484"/>
              <a:gd name="connsiteX120" fmla="*/ 1739875 w 1816166"/>
              <a:gd name="connsiteY120" fmla="*/ 1817971 h 1849484"/>
              <a:gd name="connsiteX121" fmla="*/ 1808333 w 1816166"/>
              <a:gd name="connsiteY121" fmla="*/ 1847311 h 1849484"/>
              <a:gd name="connsiteX122" fmla="*/ 1815667 w 1816166"/>
              <a:gd name="connsiteY122" fmla="*/ 1847311 h 1849484"/>
              <a:gd name="connsiteX0" fmla="*/ 0 w 1815081"/>
              <a:gd name="connsiteY0" fmla="*/ 0 h 1908434"/>
              <a:gd name="connsiteX1" fmla="*/ 4763 w 1815081"/>
              <a:gd name="connsiteY1" fmla="*/ 52387 h 1908434"/>
              <a:gd name="connsiteX2" fmla="*/ 16669 w 1815081"/>
              <a:gd name="connsiteY2" fmla="*/ 47625 h 1908434"/>
              <a:gd name="connsiteX3" fmla="*/ 16669 w 1815081"/>
              <a:gd name="connsiteY3" fmla="*/ 85725 h 1908434"/>
              <a:gd name="connsiteX4" fmla="*/ 30957 w 1815081"/>
              <a:gd name="connsiteY4" fmla="*/ 83343 h 1908434"/>
              <a:gd name="connsiteX5" fmla="*/ 28575 w 1815081"/>
              <a:gd name="connsiteY5" fmla="*/ 116681 h 1908434"/>
              <a:gd name="connsiteX6" fmla="*/ 54769 w 1815081"/>
              <a:gd name="connsiteY6" fmla="*/ 111918 h 1908434"/>
              <a:gd name="connsiteX7" fmla="*/ 54769 w 1815081"/>
              <a:gd name="connsiteY7" fmla="*/ 159543 h 1908434"/>
              <a:gd name="connsiteX8" fmla="*/ 54769 w 1815081"/>
              <a:gd name="connsiteY8" fmla="*/ 159543 h 1908434"/>
              <a:gd name="connsiteX9" fmla="*/ 54769 w 1815081"/>
              <a:gd name="connsiteY9" fmla="*/ 159543 h 1908434"/>
              <a:gd name="connsiteX10" fmla="*/ 69057 w 1815081"/>
              <a:gd name="connsiteY10" fmla="*/ 190500 h 1908434"/>
              <a:gd name="connsiteX11" fmla="*/ 78582 w 1815081"/>
              <a:gd name="connsiteY11" fmla="*/ 190500 h 1908434"/>
              <a:gd name="connsiteX12" fmla="*/ 76200 w 1815081"/>
              <a:gd name="connsiteY12" fmla="*/ 216693 h 1908434"/>
              <a:gd name="connsiteX13" fmla="*/ 107157 w 1815081"/>
              <a:gd name="connsiteY13" fmla="*/ 216693 h 1908434"/>
              <a:gd name="connsiteX14" fmla="*/ 104775 w 1815081"/>
              <a:gd name="connsiteY14" fmla="*/ 302418 h 1908434"/>
              <a:gd name="connsiteX15" fmla="*/ 128588 w 1815081"/>
              <a:gd name="connsiteY15" fmla="*/ 307181 h 1908434"/>
              <a:gd name="connsiteX16" fmla="*/ 126207 w 1815081"/>
              <a:gd name="connsiteY16" fmla="*/ 345281 h 1908434"/>
              <a:gd name="connsiteX17" fmla="*/ 152400 w 1815081"/>
              <a:gd name="connsiteY17" fmla="*/ 395287 h 1908434"/>
              <a:gd name="connsiteX18" fmla="*/ 157163 w 1815081"/>
              <a:gd name="connsiteY18" fmla="*/ 426243 h 1908434"/>
              <a:gd name="connsiteX19" fmla="*/ 192882 w 1815081"/>
              <a:gd name="connsiteY19" fmla="*/ 435768 h 1908434"/>
              <a:gd name="connsiteX20" fmla="*/ 209550 w 1815081"/>
              <a:gd name="connsiteY20" fmla="*/ 495300 h 1908434"/>
              <a:gd name="connsiteX21" fmla="*/ 226219 w 1815081"/>
              <a:gd name="connsiteY21" fmla="*/ 509587 h 1908434"/>
              <a:gd name="connsiteX22" fmla="*/ 221457 w 1815081"/>
              <a:gd name="connsiteY22" fmla="*/ 554831 h 1908434"/>
              <a:gd name="connsiteX23" fmla="*/ 228600 w 1815081"/>
              <a:gd name="connsiteY23" fmla="*/ 554831 h 1908434"/>
              <a:gd name="connsiteX24" fmla="*/ 230982 w 1815081"/>
              <a:gd name="connsiteY24" fmla="*/ 595312 h 1908434"/>
              <a:gd name="connsiteX25" fmla="*/ 242888 w 1815081"/>
              <a:gd name="connsiteY25" fmla="*/ 595312 h 1908434"/>
              <a:gd name="connsiteX26" fmla="*/ 240507 w 1815081"/>
              <a:gd name="connsiteY26" fmla="*/ 642937 h 1908434"/>
              <a:gd name="connsiteX27" fmla="*/ 266700 w 1815081"/>
              <a:gd name="connsiteY27" fmla="*/ 642937 h 1908434"/>
              <a:gd name="connsiteX28" fmla="*/ 266700 w 1815081"/>
              <a:gd name="connsiteY28" fmla="*/ 657225 h 1908434"/>
              <a:gd name="connsiteX29" fmla="*/ 269082 w 1815081"/>
              <a:gd name="connsiteY29" fmla="*/ 681037 h 1908434"/>
              <a:gd name="connsiteX30" fmla="*/ 278607 w 1815081"/>
              <a:gd name="connsiteY30" fmla="*/ 681037 h 1908434"/>
              <a:gd name="connsiteX31" fmla="*/ 273844 w 1815081"/>
              <a:gd name="connsiteY31" fmla="*/ 714375 h 1908434"/>
              <a:gd name="connsiteX32" fmla="*/ 297657 w 1815081"/>
              <a:gd name="connsiteY32" fmla="*/ 711993 h 1908434"/>
              <a:gd name="connsiteX33" fmla="*/ 300038 w 1815081"/>
              <a:gd name="connsiteY33" fmla="*/ 728662 h 1908434"/>
              <a:gd name="connsiteX34" fmla="*/ 319088 w 1815081"/>
              <a:gd name="connsiteY34" fmla="*/ 726281 h 1908434"/>
              <a:gd name="connsiteX35" fmla="*/ 319088 w 1815081"/>
              <a:gd name="connsiteY35" fmla="*/ 759618 h 1908434"/>
              <a:gd name="connsiteX36" fmla="*/ 330994 w 1815081"/>
              <a:gd name="connsiteY36" fmla="*/ 757237 h 1908434"/>
              <a:gd name="connsiteX37" fmla="*/ 333375 w 1815081"/>
              <a:gd name="connsiteY37" fmla="*/ 807243 h 1908434"/>
              <a:gd name="connsiteX38" fmla="*/ 333375 w 1815081"/>
              <a:gd name="connsiteY38" fmla="*/ 807243 h 1908434"/>
              <a:gd name="connsiteX39" fmla="*/ 347663 w 1815081"/>
              <a:gd name="connsiteY39" fmla="*/ 823912 h 1908434"/>
              <a:gd name="connsiteX40" fmla="*/ 364332 w 1815081"/>
              <a:gd name="connsiteY40" fmla="*/ 816768 h 1908434"/>
              <a:gd name="connsiteX41" fmla="*/ 364332 w 1815081"/>
              <a:gd name="connsiteY41" fmla="*/ 840581 h 1908434"/>
              <a:gd name="connsiteX42" fmla="*/ 371475 w 1815081"/>
              <a:gd name="connsiteY42" fmla="*/ 845343 h 1908434"/>
              <a:gd name="connsiteX43" fmla="*/ 366713 w 1815081"/>
              <a:gd name="connsiteY43" fmla="*/ 864393 h 1908434"/>
              <a:gd name="connsiteX44" fmla="*/ 385763 w 1815081"/>
              <a:gd name="connsiteY44" fmla="*/ 859631 h 1908434"/>
              <a:gd name="connsiteX45" fmla="*/ 383382 w 1815081"/>
              <a:gd name="connsiteY45" fmla="*/ 883443 h 1908434"/>
              <a:gd name="connsiteX46" fmla="*/ 407194 w 1815081"/>
              <a:gd name="connsiteY46" fmla="*/ 881062 h 1908434"/>
              <a:gd name="connsiteX47" fmla="*/ 402432 w 1815081"/>
              <a:gd name="connsiteY47" fmla="*/ 919162 h 1908434"/>
              <a:gd name="connsiteX48" fmla="*/ 423863 w 1815081"/>
              <a:gd name="connsiteY48" fmla="*/ 973931 h 1908434"/>
              <a:gd name="connsiteX49" fmla="*/ 435769 w 1815081"/>
              <a:gd name="connsiteY49" fmla="*/ 973931 h 1908434"/>
              <a:gd name="connsiteX50" fmla="*/ 428625 w 1815081"/>
              <a:gd name="connsiteY50" fmla="*/ 1000125 h 1908434"/>
              <a:gd name="connsiteX51" fmla="*/ 442913 w 1815081"/>
              <a:gd name="connsiteY51" fmla="*/ 997743 h 1908434"/>
              <a:gd name="connsiteX52" fmla="*/ 433388 w 1815081"/>
              <a:gd name="connsiteY52" fmla="*/ 1021556 h 1908434"/>
              <a:gd name="connsiteX53" fmla="*/ 452438 w 1815081"/>
              <a:gd name="connsiteY53" fmla="*/ 1019175 h 1908434"/>
              <a:gd name="connsiteX54" fmla="*/ 447675 w 1815081"/>
              <a:gd name="connsiteY54" fmla="*/ 1042987 h 1908434"/>
              <a:gd name="connsiteX55" fmla="*/ 464344 w 1815081"/>
              <a:gd name="connsiteY55" fmla="*/ 1038225 h 1908434"/>
              <a:gd name="connsiteX56" fmla="*/ 476250 w 1815081"/>
              <a:gd name="connsiteY56" fmla="*/ 1064418 h 1908434"/>
              <a:gd name="connsiteX57" fmla="*/ 490538 w 1815081"/>
              <a:gd name="connsiteY57" fmla="*/ 1064418 h 1908434"/>
              <a:gd name="connsiteX58" fmla="*/ 514350 w 1815081"/>
              <a:gd name="connsiteY58" fmla="*/ 1104900 h 1908434"/>
              <a:gd name="connsiteX59" fmla="*/ 511969 w 1815081"/>
              <a:gd name="connsiteY59" fmla="*/ 1119187 h 1908434"/>
              <a:gd name="connsiteX60" fmla="*/ 531019 w 1815081"/>
              <a:gd name="connsiteY60" fmla="*/ 1119187 h 1908434"/>
              <a:gd name="connsiteX61" fmla="*/ 526257 w 1815081"/>
              <a:gd name="connsiteY61" fmla="*/ 1133475 h 1908434"/>
              <a:gd name="connsiteX62" fmla="*/ 545307 w 1815081"/>
              <a:gd name="connsiteY62" fmla="*/ 1128712 h 1908434"/>
              <a:gd name="connsiteX63" fmla="*/ 542925 w 1815081"/>
              <a:gd name="connsiteY63" fmla="*/ 1154906 h 1908434"/>
              <a:gd name="connsiteX64" fmla="*/ 557213 w 1815081"/>
              <a:gd name="connsiteY64" fmla="*/ 1152525 h 1908434"/>
              <a:gd name="connsiteX65" fmla="*/ 552450 w 1815081"/>
              <a:gd name="connsiteY65" fmla="*/ 1169193 h 1908434"/>
              <a:gd name="connsiteX66" fmla="*/ 581025 w 1815081"/>
              <a:gd name="connsiteY66" fmla="*/ 1164431 h 1908434"/>
              <a:gd name="connsiteX67" fmla="*/ 578644 w 1815081"/>
              <a:gd name="connsiteY67" fmla="*/ 1183481 h 1908434"/>
              <a:gd name="connsiteX68" fmla="*/ 595313 w 1815081"/>
              <a:gd name="connsiteY68" fmla="*/ 1181100 h 1908434"/>
              <a:gd name="connsiteX69" fmla="*/ 592932 w 1815081"/>
              <a:gd name="connsiteY69" fmla="*/ 1195387 h 1908434"/>
              <a:gd name="connsiteX70" fmla="*/ 635794 w 1815081"/>
              <a:gd name="connsiteY70" fmla="*/ 1195387 h 1908434"/>
              <a:gd name="connsiteX71" fmla="*/ 631032 w 1815081"/>
              <a:gd name="connsiteY71" fmla="*/ 1214437 h 1908434"/>
              <a:gd name="connsiteX72" fmla="*/ 669132 w 1815081"/>
              <a:gd name="connsiteY72" fmla="*/ 1212056 h 1908434"/>
              <a:gd name="connsiteX73" fmla="*/ 666750 w 1815081"/>
              <a:gd name="connsiteY73" fmla="*/ 1252537 h 1908434"/>
              <a:gd name="connsiteX74" fmla="*/ 695325 w 1815081"/>
              <a:gd name="connsiteY74" fmla="*/ 1257300 h 1908434"/>
              <a:gd name="connsiteX75" fmla="*/ 695325 w 1815081"/>
              <a:gd name="connsiteY75" fmla="*/ 1271587 h 1908434"/>
              <a:gd name="connsiteX76" fmla="*/ 716757 w 1815081"/>
              <a:gd name="connsiteY76" fmla="*/ 1269206 h 1908434"/>
              <a:gd name="connsiteX77" fmla="*/ 716757 w 1815081"/>
              <a:gd name="connsiteY77" fmla="*/ 1285875 h 1908434"/>
              <a:gd name="connsiteX78" fmla="*/ 742950 w 1815081"/>
              <a:gd name="connsiteY78" fmla="*/ 1283493 h 1908434"/>
              <a:gd name="connsiteX79" fmla="*/ 740569 w 1815081"/>
              <a:gd name="connsiteY79" fmla="*/ 1304925 h 1908434"/>
              <a:gd name="connsiteX80" fmla="*/ 773907 w 1815081"/>
              <a:gd name="connsiteY80" fmla="*/ 1300162 h 1908434"/>
              <a:gd name="connsiteX81" fmla="*/ 766763 w 1815081"/>
              <a:gd name="connsiteY81" fmla="*/ 1333500 h 1908434"/>
              <a:gd name="connsiteX82" fmla="*/ 826294 w 1815081"/>
              <a:gd name="connsiteY82" fmla="*/ 1326356 h 1908434"/>
              <a:gd name="connsiteX83" fmla="*/ 831057 w 1815081"/>
              <a:gd name="connsiteY83" fmla="*/ 1357312 h 1908434"/>
              <a:gd name="connsiteX84" fmla="*/ 862013 w 1815081"/>
              <a:gd name="connsiteY84" fmla="*/ 1357312 h 1908434"/>
              <a:gd name="connsiteX85" fmla="*/ 862013 w 1815081"/>
              <a:gd name="connsiteY85" fmla="*/ 1357312 h 1908434"/>
              <a:gd name="connsiteX86" fmla="*/ 873919 w 1815081"/>
              <a:gd name="connsiteY86" fmla="*/ 1376362 h 1908434"/>
              <a:gd name="connsiteX87" fmla="*/ 871538 w 1815081"/>
              <a:gd name="connsiteY87" fmla="*/ 1390650 h 1908434"/>
              <a:gd name="connsiteX88" fmla="*/ 907257 w 1815081"/>
              <a:gd name="connsiteY88" fmla="*/ 1385887 h 1908434"/>
              <a:gd name="connsiteX89" fmla="*/ 909638 w 1815081"/>
              <a:gd name="connsiteY89" fmla="*/ 1402556 h 1908434"/>
              <a:gd name="connsiteX90" fmla="*/ 954882 w 1815081"/>
              <a:gd name="connsiteY90" fmla="*/ 1404937 h 1908434"/>
              <a:gd name="connsiteX91" fmla="*/ 952500 w 1815081"/>
              <a:gd name="connsiteY91" fmla="*/ 1419225 h 1908434"/>
              <a:gd name="connsiteX92" fmla="*/ 1012032 w 1815081"/>
              <a:gd name="connsiteY92" fmla="*/ 1419225 h 1908434"/>
              <a:gd name="connsiteX93" fmla="*/ 1019175 w 1815081"/>
              <a:gd name="connsiteY93" fmla="*/ 1426368 h 1908434"/>
              <a:gd name="connsiteX94" fmla="*/ 1050132 w 1815081"/>
              <a:gd name="connsiteY94" fmla="*/ 1426368 h 1908434"/>
              <a:gd name="connsiteX95" fmla="*/ 1050132 w 1815081"/>
              <a:gd name="connsiteY95" fmla="*/ 1464468 h 1908434"/>
              <a:gd name="connsiteX96" fmla="*/ 1095375 w 1815081"/>
              <a:gd name="connsiteY96" fmla="*/ 1471612 h 1908434"/>
              <a:gd name="connsiteX97" fmla="*/ 1090613 w 1815081"/>
              <a:gd name="connsiteY97" fmla="*/ 1481137 h 1908434"/>
              <a:gd name="connsiteX98" fmla="*/ 1109663 w 1815081"/>
              <a:gd name="connsiteY98" fmla="*/ 1483518 h 1908434"/>
              <a:gd name="connsiteX99" fmla="*/ 1107282 w 1815081"/>
              <a:gd name="connsiteY99" fmla="*/ 1504950 h 1908434"/>
              <a:gd name="connsiteX100" fmla="*/ 1152525 w 1815081"/>
              <a:gd name="connsiteY100" fmla="*/ 1495425 h 1908434"/>
              <a:gd name="connsiteX101" fmla="*/ 1152525 w 1815081"/>
              <a:gd name="connsiteY101" fmla="*/ 1514475 h 1908434"/>
              <a:gd name="connsiteX102" fmla="*/ 1166813 w 1815081"/>
              <a:gd name="connsiteY102" fmla="*/ 1514475 h 1908434"/>
              <a:gd name="connsiteX103" fmla="*/ 1165323 w 1815081"/>
              <a:gd name="connsiteY103" fmla="*/ 1546590 h 1908434"/>
              <a:gd name="connsiteX104" fmla="*/ 1182437 w 1815081"/>
              <a:gd name="connsiteY104" fmla="*/ 1544144 h 1908434"/>
              <a:gd name="connsiteX105" fmla="*/ 1184882 w 1815081"/>
              <a:gd name="connsiteY105" fmla="*/ 1571038 h 1908434"/>
              <a:gd name="connsiteX106" fmla="*/ 1199551 w 1815081"/>
              <a:gd name="connsiteY106" fmla="*/ 1571038 h 1908434"/>
              <a:gd name="connsiteX107" fmla="*/ 1201996 w 1815081"/>
              <a:gd name="connsiteY107" fmla="*/ 1595487 h 1908434"/>
              <a:gd name="connsiteX108" fmla="*/ 1231335 w 1815081"/>
              <a:gd name="connsiteY108" fmla="*/ 1597932 h 1908434"/>
              <a:gd name="connsiteX109" fmla="*/ 1233780 w 1815081"/>
              <a:gd name="connsiteY109" fmla="*/ 1639494 h 1908434"/>
              <a:gd name="connsiteX110" fmla="*/ 1255783 w 1815081"/>
              <a:gd name="connsiteY110" fmla="*/ 1644384 h 1908434"/>
              <a:gd name="connsiteX111" fmla="*/ 1255783 w 1815081"/>
              <a:gd name="connsiteY111" fmla="*/ 1661499 h 1908434"/>
              <a:gd name="connsiteX112" fmla="*/ 1351135 w 1815081"/>
              <a:gd name="connsiteY112" fmla="*/ 1661499 h 1908434"/>
              <a:gd name="connsiteX113" fmla="*/ 1404923 w 1815081"/>
              <a:gd name="connsiteY113" fmla="*/ 1707952 h 1908434"/>
              <a:gd name="connsiteX114" fmla="*/ 1485605 w 1815081"/>
              <a:gd name="connsiteY114" fmla="*/ 1710396 h 1908434"/>
              <a:gd name="connsiteX115" fmla="*/ 1488050 w 1815081"/>
              <a:gd name="connsiteY115" fmla="*/ 1749515 h 1908434"/>
              <a:gd name="connsiteX116" fmla="*/ 1568731 w 1815081"/>
              <a:gd name="connsiteY116" fmla="*/ 1754406 h 1908434"/>
              <a:gd name="connsiteX117" fmla="*/ 1571176 w 1815081"/>
              <a:gd name="connsiteY117" fmla="*/ 1781299 h 1908434"/>
              <a:gd name="connsiteX118" fmla="*/ 1620074 w 1815081"/>
              <a:gd name="connsiteY118" fmla="*/ 1781299 h 1908434"/>
              <a:gd name="connsiteX119" fmla="*/ 1617629 w 1815081"/>
              <a:gd name="connsiteY119" fmla="*/ 1820418 h 1908434"/>
              <a:gd name="connsiteX120" fmla="*/ 1739875 w 1815081"/>
              <a:gd name="connsiteY120" fmla="*/ 1817971 h 1908434"/>
              <a:gd name="connsiteX121" fmla="*/ 1808333 w 1815081"/>
              <a:gd name="connsiteY121" fmla="*/ 1847311 h 1908434"/>
              <a:gd name="connsiteX122" fmla="*/ 1813222 w 1815081"/>
              <a:gd name="connsiteY122" fmla="*/ 1908434 h 1908434"/>
              <a:gd name="connsiteX0" fmla="*/ 0 w 1818111"/>
              <a:gd name="connsiteY0" fmla="*/ 0 h 1913730"/>
              <a:gd name="connsiteX1" fmla="*/ 4763 w 1818111"/>
              <a:gd name="connsiteY1" fmla="*/ 52387 h 1913730"/>
              <a:gd name="connsiteX2" fmla="*/ 16669 w 1818111"/>
              <a:gd name="connsiteY2" fmla="*/ 47625 h 1913730"/>
              <a:gd name="connsiteX3" fmla="*/ 16669 w 1818111"/>
              <a:gd name="connsiteY3" fmla="*/ 85725 h 1913730"/>
              <a:gd name="connsiteX4" fmla="*/ 30957 w 1818111"/>
              <a:gd name="connsiteY4" fmla="*/ 83343 h 1913730"/>
              <a:gd name="connsiteX5" fmla="*/ 28575 w 1818111"/>
              <a:gd name="connsiteY5" fmla="*/ 116681 h 1913730"/>
              <a:gd name="connsiteX6" fmla="*/ 54769 w 1818111"/>
              <a:gd name="connsiteY6" fmla="*/ 111918 h 1913730"/>
              <a:gd name="connsiteX7" fmla="*/ 54769 w 1818111"/>
              <a:gd name="connsiteY7" fmla="*/ 159543 h 1913730"/>
              <a:gd name="connsiteX8" fmla="*/ 54769 w 1818111"/>
              <a:gd name="connsiteY8" fmla="*/ 159543 h 1913730"/>
              <a:gd name="connsiteX9" fmla="*/ 54769 w 1818111"/>
              <a:gd name="connsiteY9" fmla="*/ 159543 h 1913730"/>
              <a:gd name="connsiteX10" fmla="*/ 69057 w 1818111"/>
              <a:gd name="connsiteY10" fmla="*/ 190500 h 1913730"/>
              <a:gd name="connsiteX11" fmla="*/ 78582 w 1818111"/>
              <a:gd name="connsiteY11" fmla="*/ 190500 h 1913730"/>
              <a:gd name="connsiteX12" fmla="*/ 76200 w 1818111"/>
              <a:gd name="connsiteY12" fmla="*/ 216693 h 1913730"/>
              <a:gd name="connsiteX13" fmla="*/ 107157 w 1818111"/>
              <a:gd name="connsiteY13" fmla="*/ 216693 h 1913730"/>
              <a:gd name="connsiteX14" fmla="*/ 104775 w 1818111"/>
              <a:gd name="connsiteY14" fmla="*/ 302418 h 1913730"/>
              <a:gd name="connsiteX15" fmla="*/ 128588 w 1818111"/>
              <a:gd name="connsiteY15" fmla="*/ 307181 h 1913730"/>
              <a:gd name="connsiteX16" fmla="*/ 126207 w 1818111"/>
              <a:gd name="connsiteY16" fmla="*/ 345281 h 1913730"/>
              <a:gd name="connsiteX17" fmla="*/ 152400 w 1818111"/>
              <a:gd name="connsiteY17" fmla="*/ 395287 h 1913730"/>
              <a:gd name="connsiteX18" fmla="*/ 157163 w 1818111"/>
              <a:gd name="connsiteY18" fmla="*/ 426243 h 1913730"/>
              <a:gd name="connsiteX19" fmla="*/ 192882 w 1818111"/>
              <a:gd name="connsiteY19" fmla="*/ 435768 h 1913730"/>
              <a:gd name="connsiteX20" fmla="*/ 209550 w 1818111"/>
              <a:gd name="connsiteY20" fmla="*/ 495300 h 1913730"/>
              <a:gd name="connsiteX21" fmla="*/ 226219 w 1818111"/>
              <a:gd name="connsiteY21" fmla="*/ 509587 h 1913730"/>
              <a:gd name="connsiteX22" fmla="*/ 221457 w 1818111"/>
              <a:gd name="connsiteY22" fmla="*/ 554831 h 1913730"/>
              <a:gd name="connsiteX23" fmla="*/ 228600 w 1818111"/>
              <a:gd name="connsiteY23" fmla="*/ 554831 h 1913730"/>
              <a:gd name="connsiteX24" fmla="*/ 230982 w 1818111"/>
              <a:gd name="connsiteY24" fmla="*/ 595312 h 1913730"/>
              <a:gd name="connsiteX25" fmla="*/ 242888 w 1818111"/>
              <a:gd name="connsiteY25" fmla="*/ 595312 h 1913730"/>
              <a:gd name="connsiteX26" fmla="*/ 240507 w 1818111"/>
              <a:gd name="connsiteY26" fmla="*/ 642937 h 1913730"/>
              <a:gd name="connsiteX27" fmla="*/ 266700 w 1818111"/>
              <a:gd name="connsiteY27" fmla="*/ 642937 h 1913730"/>
              <a:gd name="connsiteX28" fmla="*/ 266700 w 1818111"/>
              <a:gd name="connsiteY28" fmla="*/ 657225 h 1913730"/>
              <a:gd name="connsiteX29" fmla="*/ 269082 w 1818111"/>
              <a:gd name="connsiteY29" fmla="*/ 681037 h 1913730"/>
              <a:gd name="connsiteX30" fmla="*/ 278607 w 1818111"/>
              <a:gd name="connsiteY30" fmla="*/ 681037 h 1913730"/>
              <a:gd name="connsiteX31" fmla="*/ 273844 w 1818111"/>
              <a:gd name="connsiteY31" fmla="*/ 714375 h 1913730"/>
              <a:gd name="connsiteX32" fmla="*/ 297657 w 1818111"/>
              <a:gd name="connsiteY32" fmla="*/ 711993 h 1913730"/>
              <a:gd name="connsiteX33" fmla="*/ 300038 w 1818111"/>
              <a:gd name="connsiteY33" fmla="*/ 728662 h 1913730"/>
              <a:gd name="connsiteX34" fmla="*/ 319088 w 1818111"/>
              <a:gd name="connsiteY34" fmla="*/ 726281 h 1913730"/>
              <a:gd name="connsiteX35" fmla="*/ 319088 w 1818111"/>
              <a:gd name="connsiteY35" fmla="*/ 759618 h 1913730"/>
              <a:gd name="connsiteX36" fmla="*/ 330994 w 1818111"/>
              <a:gd name="connsiteY36" fmla="*/ 757237 h 1913730"/>
              <a:gd name="connsiteX37" fmla="*/ 333375 w 1818111"/>
              <a:gd name="connsiteY37" fmla="*/ 807243 h 1913730"/>
              <a:gd name="connsiteX38" fmla="*/ 333375 w 1818111"/>
              <a:gd name="connsiteY38" fmla="*/ 807243 h 1913730"/>
              <a:gd name="connsiteX39" fmla="*/ 347663 w 1818111"/>
              <a:gd name="connsiteY39" fmla="*/ 823912 h 1913730"/>
              <a:gd name="connsiteX40" fmla="*/ 364332 w 1818111"/>
              <a:gd name="connsiteY40" fmla="*/ 816768 h 1913730"/>
              <a:gd name="connsiteX41" fmla="*/ 364332 w 1818111"/>
              <a:gd name="connsiteY41" fmla="*/ 840581 h 1913730"/>
              <a:gd name="connsiteX42" fmla="*/ 371475 w 1818111"/>
              <a:gd name="connsiteY42" fmla="*/ 845343 h 1913730"/>
              <a:gd name="connsiteX43" fmla="*/ 366713 w 1818111"/>
              <a:gd name="connsiteY43" fmla="*/ 864393 h 1913730"/>
              <a:gd name="connsiteX44" fmla="*/ 385763 w 1818111"/>
              <a:gd name="connsiteY44" fmla="*/ 859631 h 1913730"/>
              <a:gd name="connsiteX45" fmla="*/ 383382 w 1818111"/>
              <a:gd name="connsiteY45" fmla="*/ 883443 h 1913730"/>
              <a:gd name="connsiteX46" fmla="*/ 407194 w 1818111"/>
              <a:gd name="connsiteY46" fmla="*/ 881062 h 1913730"/>
              <a:gd name="connsiteX47" fmla="*/ 402432 w 1818111"/>
              <a:gd name="connsiteY47" fmla="*/ 919162 h 1913730"/>
              <a:gd name="connsiteX48" fmla="*/ 423863 w 1818111"/>
              <a:gd name="connsiteY48" fmla="*/ 973931 h 1913730"/>
              <a:gd name="connsiteX49" fmla="*/ 435769 w 1818111"/>
              <a:gd name="connsiteY49" fmla="*/ 973931 h 1913730"/>
              <a:gd name="connsiteX50" fmla="*/ 428625 w 1818111"/>
              <a:gd name="connsiteY50" fmla="*/ 1000125 h 1913730"/>
              <a:gd name="connsiteX51" fmla="*/ 442913 w 1818111"/>
              <a:gd name="connsiteY51" fmla="*/ 997743 h 1913730"/>
              <a:gd name="connsiteX52" fmla="*/ 433388 w 1818111"/>
              <a:gd name="connsiteY52" fmla="*/ 1021556 h 1913730"/>
              <a:gd name="connsiteX53" fmla="*/ 452438 w 1818111"/>
              <a:gd name="connsiteY53" fmla="*/ 1019175 h 1913730"/>
              <a:gd name="connsiteX54" fmla="*/ 447675 w 1818111"/>
              <a:gd name="connsiteY54" fmla="*/ 1042987 h 1913730"/>
              <a:gd name="connsiteX55" fmla="*/ 464344 w 1818111"/>
              <a:gd name="connsiteY55" fmla="*/ 1038225 h 1913730"/>
              <a:gd name="connsiteX56" fmla="*/ 476250 w 1818111"/>
              <a:gd name="connsiteY56" fmla="*/ 1064418 h 1913730"/>
              <a:gd name="connsiteX57" fmla="*/ 490538 w 1818111"/>
              <a:gd name="connsiteY57" fmla="*/ 1064418 h 1913730"/>
              <a:gd name="connsiteX58" fmla="*/ 514350 w 1818111"/>
              <a:gd name="connsiteY58" fmla="*/ 1104900 h 1913730"/>
              <a:gd name="connsiteX59" fmla="*/ 511969 w 1818111"/>
              <a:gd name="connsiteY59" fmla="*/ 1119187 h 1913730"/>
              <a:gd name="connsiteX60" fmla="*/ 531019 w 1818111"/>
              <a:gd name="connsiteY60" fmla="*/ 1119187 h 1913730"/>
              <a:gd name="connsiteX61" fmla="*/ 526257 w 1818111"/>
              <a:gd name="connsiteY61" fmla="*/ 1133475 h 1913730"/>
              <a:gd name="connsiteX62" fmla="*/ 545307 w 1818111"/>
              <a:gd name="connsiteY62" fmla="*/ 1128712 h 1913730"/>
              <a:gd name="connsiteX63" fmla="*/ 542925 w 1818111"/>
              <a:gd name="connsiteY63" fmla="*/ 1154906 h 1913730"/>
              <a:gd name="connsiteX64" fmla="*/ 557213 w 1818111"/>
              <a:gd name="connsiteY64" fmla="*/ 1152525 h 1913730"/>
              <a:gd name="connsiteX65" fmla="*/ 552450 w 1818111"/>
              <a:gd name="connsiteY65" fmla="*/ 1169193 h 1913730"/>
              <a:gd name="connsiteX66" fmla="*/ 581025 w 1818111"/>
              <a:gd name="connsiteY66" fmla="*/ 1164431 h 1913730"/>
              <a:gd name="connsiteX67" fmla="*/ 578644 w 1818111"/>
              <a:gd name="connsiteY67" fmla="*/ 1183481 h 1913730"/>
              <a:gd name="connsiteX68" fmla="*/ 595313 w 1818111"/>
              <a:gd name="connsiteY68" fmla="*/ 1181100 h 1913730"/>
              <a:gd name="connsiteX69" fmla="*/ 592932 w 1818111"/>
              <a:gd name="connsiteY69" fmla="*/ 1195387 h 1913730"/>
              <a:gd name="connsiteX70" fmla="*/ 635794 w 1818111"/>
              <a:gd name="connsiteY70" fmla="*/ 1195387 h 1913730"/>
              <a:gd name="connsiteX71" fmla="*/ 631032 w 1818111"/>
              <a:gd name="connsiteY71" fmla="*/ 1214437 h 1913730"/>
              <a:gd name="connsiteX72" fmla="*/ 669132 w 1818111"/>
              <a:gd name="connsiteY72" fmla="*/ 1212056 h 1913730"/>
              <a:gd name="connsiteX73" fmla="*/ 666750 w 1818111"/>
              <a:gd name="connsiteY73" fmla="*/ 1252537 h 1913730"/>
              <a:gd name="connsiteX74" fmla="*/ 695325 w 1818111"/>
              <a:gd name="connsiteY74" fmla="*/ 1257300 h 1913730"/>
              <a:gd name="connsiteX75" fmla="*/ 695325 w 1818111"/>
              <a:gd name="connsiteY75" fmla="*/ 1271587 h 1913730"/>
              <a:gd name="connsiteX76" fmla="*/ 716757 w 1818111"/>
              <a:gd name="connsiteY76" fmla="*/ 1269206 h 1913730"/>
              <a:gd name="connsiteX77" fmla="*/ 716757 w 1818111"/>
              <a:gd name="connsiteY77" fmla="*/ 1285875 h 1913730"/>
              <a:gd name="connsiteX78" fmla="*/ 742950 w 1818111"/>
              <a:gd name="connsiteY78" fmla="*/ 1283493 h 1913730"/>
              <a:gd name="connsiteX79" fmla="*/ 740569 w 1818111"/>
              <a:gd name="connsiteY79" fmla="*/ 1304925 h 1913730"/>
              <a:gd name="connsiteX80" fmla="*/ 773907 w 1818111"/>
              <a:gd name="connsiteY80" fmla="*/ 1300162 h 1913730"/>
              <a:gd name="connsiteX81" fmla="*/ 766763 w 1818111"/>
              <a:gd name="connsiteY81" fmla="*/ 1333500 h 1913730"/>
              <a:gd name="connsiteX82" fmla="*/ 826294 w 1818111"/>
              <a:gd name="connsiteY82" fmla="*/ 1326356 h 1913730"/>
              <a:gd name="connsiteX83" fmla="*/ 831057 w 1818111"/>
              <a:gd name="connsiteY83" fmla="*/ 1357312 h 1913730"/>
              <a:gd name="connsiteX84" fmla="*/ 862013 w 1818111"/>
              <a:gd name="connsiteY84" fmla="*/ 1357312 h 1913730"/>
              <a:gd name="connsiteX85" fmla="*/ 862013 w 1818111"/>
              <a:gd name="connsiteY85" fmla="*/ 1357312 h 1913730"/>
              <a:gd name="connsiteX86" fmla="*/ 873919 w 1818111"/>
              <a:gd name="connsiteY86" fmla="*/ 1376362 h 1913730"/>
              <a:gd name="connsiteX87" fmla="*/ 871538 w 1818111"/>
              <a:gd name="connsiteY87" fmla="*/ 1390650 h 1913730"/>
              <a:gd name="connsiteX88" fmla="*/ 907257 w 1818111"/>
              <a:gd name="connsiteY88" fmla="*/ 1385887 h 1913730"/>
              <a:gd name="connsiteX89" fmla="*/ 909638 w 1818111"/>
              <a:gd name="connsiteY89" fmla="*/ 1402556 h 1913730"/>
              <a:gd name="connsiteX90" fmla="*/ 954882 w 1818111"/>
              <a:gd name="connsiteY90" fmla="*/ 1404937 h 1913730"/>
              <a:gd name="connsiteX91" fmla="*/ 952500 w 1818111"/>
              <a:gd name="connsiteY91" fmla="*/ 1419225 h 1913730"/>
              <a:gd name="connsiteX92" fmla="*/ 1012032 w 1818111"/>
              <a:gd name="connsiteY92" fmla="*/ 1419225 h 1913730"/>
              <a:gd name="connsiteX93" fmla="*/ 1019175 w 1818111"/>
              <a:gd name="connsiteY93" fmla="*/ 1426368 h 1913730"/>
              <a:gd name="connsiteX94" fmla="*/ 1050132 w 1818111"/>
              <a:gd name="connsiteY94" fmla="*/ 1426368 h 1913730"/>
              <a:gd name="connsiteX95" fmla="*/ 1050132 w 1818111"/>
              <a:gd name="connsiteY95" fmla="*/ 1464468 h 1913730"/>
              <a:gd name="connsiteX96" fmla="*/ 1095375 w 1818111"/>
              <a:gd name="connsiteY96" fmla="*/ 1471612 h 1913730"/>
              <a:gd name="connsiteX97" fmla="*/ 1090613 w 1818111"/>
              <a:gd name="connsiteY97" fmla="*/ 1481137 h 1913730"/>
              <a:gd name="connsiteX98" fmla="*/ 1109663 w 1818111"/>
              <a:gd name="connsiteY98" fmla="*/ 1483518 h 1913730"/>
              <a:gd name="connsiteX99" fmla="*/ 1107282 w 1818111"/>
              <a:gd name="connsiteY99" fmla="*/ 1504950 h 1913730"/>
              <a:gd name="connsiteX100" fmla="*/ 1152525 w 1818111"/>
              <a:gd name="connsiteY100" fmla="*/ 1495425 h 1913730"/>
              <a:gd name="connsiteX101" fmla="*/ 1152525 w 1818111"/>
              <a:gd name="connsiteY101" fmla="*/ 1514475 h 1913730"/>
              <a:gd name="connsiteX102" fmla="*/ 1166813 w 1818111"/>
              <a:gd name="connsiteY102" fmla="*/ 1514475 h 1913730"/>
              <a:gd name="connsiteX103" fmla="*/ 1165323 w 1818111"/>
              <a:gd name="connsiteY103" fmla="*/ 1546590 h 1913730"/>
              <a:gd name="connsiteX104" fmla="*/ 1182437 w 1818111"/>
              <a:gd name="connsiteY104" fmla="*/ 1544144 h 1913730"/>
              <a:gd name="connsiteX105" fmla="*/ 1184882 w 1818111"/>
              <a:gd name="connsiteY105" fmla="*/ 1571038 h 1913730"/>
              <a:gd name="connsiteX106" fmla="*/ 1199551 w 1818111"/>
              <a:gd name="connsiteY106" fmla="*/ 1571038 h 1913730"/>
              <a:gd name="connsiteX107" fmla="*/ 1201996 w 1818111"/>
              <a:gd name="connsiteY107" fmla="*/ 1595487 h 1913730"/>
              <a:gd name="connsiteX108" fmla="*/ 1231335 w 1818111"/>
              <a:gd name="connsiteY108" fmla="*/ 1597932 h 1913730"/>
              <a:gd name="connsiteX109" fmla="*/ 1233780 w 1818111"/>
              <a:gd name="connsiteY109" fmla="*/ 1639494 h 1913730"/>
              <a:gd name="connsiteX110" fmla="*/ 1255783 w 1818111"/>
              <a:gd name="connsiteY110" fmla="*/ 1644384 h 1913730"/>
              <a:gd name="connsiteX111" fmla="*/ 1255783 w 1818111"/>
              <a:gd name="connsiteY111" fmla="*/ 1661499 h 1913730"/>
              <a:gd name="connsiteX112" fmla="*/ 1351135 w 1818111"/>
              <a:gd name="connsiteY112" fmla="*/ 1661499 h 1913730"/>
              <a:gd name="connsiteX113" fmla="*/ 1404923 w 1818111"/>
              <a:gd name="connsiteY113" fmla="*/ 1707952 h 1913730"/>
              <a:gd name="connsiteX114" fmla="*/ 1485605 w 1818111"/>
              <a:gd name="connsiteY114" fmla="*/ 1710396 h 1913730"/>
              <a:gd name="connsiteX115" fmla="*/ 1488050 w 1818111"/>
              <a:gd name="connsiteY115" fmla="*/ 1749515 h 1913730"/>
              <a:gd name="connsiteX116" fmla="*/ 1568731 w 1818111"/>
              <a:gd name="connsiteY116" fmla="*/ 1754406 h 1913730"/>
              <a:gd name="connsiteX117" fmla="*/ 1571176 w 1818111"/>
              <a:gd name="connsiteY117" fmla="*/ 1781299 h 1913730"/>
              <a:gd name="connsiteX118" fmla="*/ 1620074 w 1818111"/>
              <a:gd name="connsiteY118" fmla="*/ 1781299 h 1913730"/>
              <a:gd name="connsiteX119" fmla="*/ 1617629 w 1818111"/>
              <a:gd name="connsiteY119" fmla="*/ 1820418 h 1913730"/>
              <a:gd name="connsiteX120" fmla="*/ 1739875 w 1818111"/>
              <a:gd name="connsiteY120" fmla="*/ 1817971 h 1913730"/>
              <a:gd name="connsiteX121" fmla="*/ 1808333 w 1818111"/>
              <a:gd name="connsiteY121" fmla="*/ 1847311 h 1913730"/>
              <a:gd name="connsiteX122" fmla="*/ 1813222 w 1818111"/>
              <a:gd name="connsiteY122" fmla="*/ 1908434 h 1913730"/>
              <a:gd name="connsiteX123" fmla="*/ 1818111 w 1818111"/>
              <a:gd name="connsiteY123" fmla="*/ 1910878 h 1913730"/>
              <a:gd name="connsiteX0" fmla="*/ 0 w 1854785"/>
              <a:gd name="connsiteY0" fmla="*/ 0 h 1918212"/>
              <a:gd name="connsiteX1" fmla="*/ 4763 w 1854785"/>
              <a:gd name="connsiteY1" fmla="*/ 52387 h 1918212"/>
              <a:gd name="connsiteX2" fmla="*/ 16669 w 1854785"/>
              <a:gd name="connsiteY2" fmla="*/ 47625 h 1918212"/>
              <a:gd name="connsiteX3" fmla="*/ 16669 w 1854785"/>
              <a:gd name="connsiteY3" fmla="*/ 85725 h 1918212"/>
              <a:gd name="connsiteX4" fmla="*/ 30957 w 1854785"/>
              <a:gd name="connsiteY4" fmla="*/ 83343 h 1918212"/>
              <a:gd name="connsiteX5" fmla="*/ 28575 w 1854785"/>
              <a:gd name="connsiteY5" fmla="*/ 116681 h 1918212"/>
              <a:gd name="connsiteX6" fmla="*/ 54769 w 1854785"/>
              <a:gd name="connsiteY6" fmla="*/ 111918 h 1918212"/>
              <a:gd name="connsiteX7" fmla="*/ 54769 w 1854785"/>
              <a:gd name="connsiteY7" fmla="*/ 159543 h 1918212"/>
              <a:gd name="connsiteX8" fmla="*/ 54769 w 1854785"/>
              <a:gd name="connsiteY8" fmla="*/ 159543 h 1918212"/>
              <a:gd name="connsiteX9" fmla="*/ 54769 w 1854785"/>
              <a:gd name="connsiteY9" fmla="*/ 159543 h 1918212"/>
              <a:gd name="connsiteX10" fmla="*/ 69057 w 1854785"/>
              <a:gd name="connsiteY10" fmla="*/ 190500 h 1918212"/>
              <a:gd name="connsiteX11" fmla="*/ 78582 w 1854785"/>
              <a:gd name="connsiteY11" fmla="*/ 190500 h 1918212"/>
              <a:gd name="connsiteX12" fmla="*/ 76200 w 1854785"/>
              <a:gd name="connsiteY12" fmla="*/ 216693 h 1918212"/>
              <a:gd name="connsiteX13" fmla="*/ 107157 w 1854785"/>
              <a:gd name="connsiteY13" fmla="*/ 216693 h 1918212"/>
              <a:gd name="connsiteX14" fmla="*/ 104775 w 1854785"/>
              <a:gd name="connsiteY14" fmla="*/ 302418 h 1918212"/>
              <a:gd name="connsiteX15" fmla="*/ 128588 w 1854785"/>
              <a:gd name="connsiteY15" fmla="*/ 307181 h 1918212"/>
              <a:gd name="connsiteX16" fmla="*/ 126207 w 1854785"/>
              <a:gd name="connsiteY16" fmla="*/ 345281 h 1918212"/>
              <a:gd name="connsiteX17" fmla="*/ 152400 w 1854785"/>
              <a:gd name="connsiteY17" fmla="*/ 395287 h 1918212"/>
              <a:gd name="connsiteX18" fmla="*/ 157163 w 1854785"/>
              <a:gd name="connsiteY18" fmla="*/ 426243 h 1918212"/>
              <a:gd name="connsiteX19" fmla="*/ 192882 w 1854785"/>
              <a:gd name="connsiteY19" fmla="*/ 435768 h 1918212"/>
              <a:gd name="connsiteX20" fmla="*/ 209550 w 1854785"/>
              <a:gd name="connsiteY20" fmla="*/ 495300 h 1918212"/>
              <a:gd name="connsiteX21" fmla="*/ 226219 w 1854785"/>
              <a:gd name="connsiteY21" fmla="*/ 509587 h 1918212"/>
              <a:gd name="connsiteX22" fmla="*/ 221457 w 1854785"/>
              <a:gd name="connsiteY22" fmla="*/ 554831 h 1918212"/>
              <a:gd name="connsiteX23" fmla="*/ 228600 w 1854785"/>
              <a:gd name="connsiteY23" fmla="*/ 554831 h 1918212"/>
              <a:gd name="connsiteX24" fmla="*/ 230982 w 1854785"/>
              <a:gd name="connsiteY24" fmla="*/ 595312 h 1918212"/>
              <a:gd name="connsiteX25" fmla="*/ 242888 w 1854785"/>
              <a:gd name="connsiteY25" fmla="*/ 595312 h 1918212"/>
              <a:gd name="connsiteX26" fmla="*/ 240507 w 1854785"/>
              <a:gd name="connsiteY26" fmla="*/ 642937 h 1918212"/>
              <a:gd name="connsiteX27" fmla="*/ 266700 w 1854785"/>
              <a:gd name="connsiteY27" fmla="*/ 642937 h 1918212"/>
              <a:gd name="connsiteX28" fmla="*/ 266700 w 1854785"/>
              <a:gd name="connsiteY28" fmla="*/ 657225 h 1918212"/>
              <a:gd name="connsiteX29" fmla="*/ 269082 w 1854785"/>
              <a:gd name="connsiteY29" fmla="*/ 681037 h 1918212"/>
              <a:gd name="connsiteX30" fmla="*/ 278607 w 1854785"/>
              <a:gd name="connsiteY30" fmla="*/ 681037 h 1918212"/>
              <a:gd name="connsiteX31" fmla="*/ 273844 w 1854785"/>
              <a:gd name="connsiteY31" fmla="*/ 714375 h 1918212"/>
              <a:gd name="connsiteX32" fmla="*/ 297657 w 1854785"/>
              <a:gd name="connsiteY32" fmla="*/ 711993 h 1918212"/>
              <a:gd name="connsiteX33" fmla="*/ 300038 w 1854785"/>
              <a:gd name="connsiteY33" fmla="*/ 728662 h 1918212"/>
              <a:gd name="connsiteX34" fmla="*/ 319088 w 1854785"/>
              <a:gd name="connsiteY34" fmla="*/ 726281 h 1918212"/>
              <a:gd name="connsiteX35" fmla="*/ 319088 w 1854785"/>
              <a:gd name="connsiteY35" fmla="*/ 759618 h 1918212"/>
              <a:gd name="connsiteX36" fmla="*/ 330994 w 1854785"/>
              <a:gd name="connsiteY36" fmla="*/ 757237 h 1918212"/>
              <a:gd name="connsiteX37" fmla="*/ 333375 w 1854785"/>
              <a:gd name="connsiteY37" fmla="*/ 807243 h 1918212"/>
              <a:gd name="connsiteX38" fmla="*/ 333375 w 1854785"/>
              <a:gd name="connsiteY38" fmla="*/ 807243 h 1918212"/>
              <a:gd name="connsiteX39" fmla="*/ 347663 w 1854785"/>
              <a:gd name="connsiteY39" fmla="*/ 823912 h 1918212"/>
              <a:gd name="connsiteX40" fmla="*/ 364332 w 1854785"/>
              <a:gd name="connsiteY40" fmla="*/ 816768 h 1918212"/>
              <a:gd name="connsiteX41" fmla="*/ 364332 w 1854785"/>
              <a:gd name="connsiteY41" fmla="*/ 840581 h 1918212"/>
              <a:gd name="connsiteX42" fmla="*/ 371475 w 1854785"/>
              <a:gd name="connsiteY42" fmla="*/ 845343 h 1918212"/>
              <a:gd name="connsiteX43" fmla="*/ 366713 w 1854785"/>
              <a:gd name="connsiteY43" fmla="*/ 864393 h 1918212"/>
              <a:gd name="connsiteX44" fmla="*/ 385763 w 1854785"/>
              <a:gd name="connsiteY44" fmla="*/ 859631 h 1918212"/>
              <a:gd name="connsiteX45" fmla="*/ 383382 w 1854785"/>
              <a:gd name="connsiteY45" fmla="*/ 883443 h 1918212"/>
              <a:gd name="connsiteX46" fmla="*/ 407194 w 1854785"/>
              <a:gd name="connsiteY46" fmla="*/ 881062 h 1918212"/>
              <a:gd name="connsiteX47" fmla="*/ 402432 w 1854785"/>
              <a:gd name="connsiteY47" fmla="*/ 919162 h 1918212"/>
              <a:gd name="connsiteX48" fmla="*/ 423863 w 1854785"/>
              <a:gd name="connsiteY48" fmla="*/ 973931 h 1918212"/>
              <a:gd name="connsiteX49" fmla="*/ 435769 w 1854785"/>
              <a:gd name="connsiteY49" fmla="*/ 973931 h 1918212"/>
              <a:gd name="connsiteX50" fmla="*/ 428625 w 1854785"/>
              <a:gd name="connsiteY50" fmla="*/ 1000125 h 1918212"/>
              <a:gd name="connsiteX51" fmla="*/ 442913 w 1854785"/>
              <a:gd name="connsiteY51" fmla="*/ 997743 h 1918212"/>
              <a:gd name="connsiteX52" fmla="*/ 433388 w 1854785"/>
              <a:gd name="connsiteY52" fmla="*/ 1021556 h 1918212"/>
              <a:gd name="connsiteX53" fmla="*/ 452438 w 1854785"/>
              <a:gd name="connsiteY53" fmla="*/ 1019175 h 1918212"/>
              <a:gd name="connsiteX54" fmla="*/ 447675 w 1854785"/>
              <a:gd name="connsiteY54" fmla="*/ 1042987 h 1918212"/>
              <a:gd name="connsiteX55" fmla="*/ 464344 w 1854785"/>
              <a:gd name="connsiteY55" fmla="*/ 1038225 h 1918212"/>
              <a:gd name="connsiteX56" fmla="*/ 476250 w 1854785"/>
              <a:gd name="connsiteY56" fmla="*/ 1064418 h 1918212"/>
              <a:gd name="connsiteX57" fmla="*/ 490538 w 1854785"/>
              <a:gd name="connsiteY57" fmla="*/ 1064418 h 1918212"/>
              <a:gd name="connsiteX58" fmla="*/ 514350 w 1854785"/>
              <a:gd name="connsiteY58" fmla="*/ 1104900 h 1918212"/>
              <a:gd name="connsiteX59" fmla="*/ 511969 w 1854785"/>
              <a:gd name="connsiteY59" fmla="*/ 1119187 h 1918212"/>
              <a:gd name="connsiteX60" fmla="*/ 531019 w 1854785"/>
              <a:gd name="connsiteY60" fmla="*/ 1119187 h 1918212"/>
              <a:gd name="connsiteX61" fmla="*/ 526257 w 1854785"/>
              <a:gd name="connsiteY61" fmla="*/ 1133475 h 1918212"/>
              <a:gd name="connsiteX62" fmla="*/ 545307 w 1854785"/>
              <a:gd name="connsiteY62" fmla="*/ 1128712 h 1918212"/>
              <a:gd name="connsiteX63" fmla="*/ 542925 w 1854785"/>
              <a:gd name="connsiteY63" fmla="*/ 1154906 h 1918212"/>
              <a:gd name="connsiteX64" fmla="*/ 557213 w 1854785"/>
              <a:gd name="connsiteY64" fmla="*/ 1152525 h 1918212"/>
              <a:gd name="connsiteX65" fmla="*/ 552450 w 1854785"/>
              <a:gd name="connsiteY65" fmla="*/ 1169193 h 1918212"/>
              <a:gd name="connsiteX66" fmla="*/ 581025 w 1854785"/>
              <a:gd name="connsiteY66" fmla="*/ 1164431 h 1918212"/>
              <a:gd name="connsiteX67" fmla="*/ 578644 w 1854785"/>
              <a:gd name="connsiteY67" fmla="*/ 1183481 h 1918212"/>
              <a:gd name="connsiteX68" fmla="*/ 595313 w 1854785"/>
              <a:gd name="connsiteY68" fmla="*/ 1181100 h 1918212"/>
              <a:gd name="connsiteX69" fmla="*/ 592932 w 1854785"/>
              <a:gd name="connsiteY69" fmla="*/ 1195387 h 1918212"/>
              <a:gd name="connsiteX70" fmla="*/ 635794 w 1854785"/>
              <a:gd name="connsiteY70" fmla="*/ 1195387 h 1918212"/>
              <a:gd name="connsiteX71" fmla="*/ 631032 w 1854785"/>
              <a:gd name="connsiteY71" fmla="*/ 1214437 h 1918212"/>
              <a:gd name="connsiteX72" fmla="*/ 669132 w 1854785"/>
              <a:gd name="connsiteY72" fmla="*/ 1212056 h 1918212"/>
              <a:gd name="connsiteX73" fmla="*/ 666750 w 1854785"/>
              <a:gd name="connsiteY73" fmla="*/ 1252537 h 1918212"/>
              <a:gd name="connsiteX74" fmla="*/ 695325 w 1854785"/>
              <a:gd name="connsiteY74" fmla="*/ 1257300 h 1918212"/>
              <a:gd name="connsiteX75" fmla="*/ 695325 w 1854785"/>
              <a:gd name="connsiteY75" fmla="*/ 1271587 h 1918212"/>
              <a:gd name="connsiteX76" fmla="*/ 716757 w 1854785"/>
              <a:gd name="connsiteY76" fmla="*/ 1269206 h 1918212"/>
              <a:gd name="connsiteX77" fmla="*/ 716757 w 1854785"/>
              <a:gd name="connsiteY77" fmla="*/ 1285875 h 1918212"/>
              <a:gd name="connsiteX78" fmla="*/ 742950 w 1854785"/>
              <a:gd name="connsiteY78" fmla="*/ 1283493 h 1918212"/>
              <a:gd name="connsiteX79" fmla="*/ 740569 w 1854785"/>
              <a:gd name="connsiteY79" fmla="*/ 1304925 h 1918212"/>
              <a:gd name="connsiteX80" fmla="*/ 773907 w 1854785"/>
              <a:gd name="connsiteY80" fmla="*/ 1300162 h 1918212"/>
              <a:gd name="connsiteX81" fmla="*/ 766763 w 1854785"/>
              <a:gd name="connsiteY81" fmla="*/ 1333500 h 1918212"/>
              <a:gd name="connsiteX82" fmla="*/ 826294 w 1854785"/>
              <a:gd name="connsiteY82" fmla="*/ 1326356 h 1918212"/>
              <a:gd name="connsiteX83" fmla="*/ 831057 w 1854785"/>
              <a:gd name="connsiteY83" fmla="*/ 1357312 h 1918212"/>
              <a:gd name="connsiteX84" fmla="*/ 862013 w 1854785"/>
              <a:gd name="connsiteY84" fmla="*/ 1357312 h 1918212"/>
              <a:gd name="connsiteX85" fmla="*/ 862013 w 1854785"/>
              <a:gd name="connsiteY85" fmla="*/ 1357312 h 1918212"/>
              <a:gd name="connsiteX86" fmla="*/ 873919 w 1854785"/>
              <a:gd name="connsiteY86" fmla="*/ 1376362 h 1918212"/>
              <a:gd name="connsiteX87" fmla="*/ 871538 w 1854785"/>
              <a:gd name="connsiteY87" fmla="*/ 1390650 h 1918212"/>
              <a:gd name="connsiteX88" fmla="*/ 907257 w 1854785"/>
              <a:gd name="connsiteY88" fmla="*/ 1385887 h 1918212"/>
              <a:gd name="connsiteX89" fmla="*/ 909638 w 1854785"/>
              <a:gd name="connsiteY89" fmla="*/ 1402556 h 1918212"/>
              <a:gd name="connsiteX90" fmla="*/ 954882 w 1854785"/>
              <a:gd name="connsiteY90" fmla="*/ 1404937 h 1918212"/>
              <a:gd name="connsiteX91" fmla="*/ 952500 w 1854785"/>
              <a:gd name="connsiteY91" fmla="*/ 1419225 h 1918212"/>
              <a:gd name="connsiteX92" fmla="*/ 1012032 w 1854785"/>
              <a:gd name="connsiteY92" fmla="*/ 1419225 h 1918212"/>
              <a:gd name="connsiteX93" fmla="*/ 1019175 w 1854785"/>
              <a:gd name="connsiteY93" fmla="*/ 1426368 h 1918212"/>
              <a:gd name="connsiteX94" fmla="*/ 1050132 w 1854785"/>
              <a:gd name="connsiteY94" fmla="*/ 1426368 h 1918212"/>
              <a:gd name="connsiteX95" fmla="*/ 1050132 w 1854785"/>
              <a:gd name="connsiteY95" fmla="*/ 1464468 h 1918212"/>
              <a:gd name="connsiteX96" fmla="*/ 1095375 w 1854785"/>
              <a:gd name="connsiteY96" fmla="*/ 1471612 h 1918212"/>
              <a:gd name="connsiteX97" fmla="*/ 1090613 w 1854785"/>
              <a:gd name="connsiteY97" fmla="*/ 1481137 h 1918212"/>
              <a:gd name="connsiteX98" fmla="*/ 1109663 w 1854785"/>
              <a:gd name="connsiteY98" fmla="*/ 1483518 h 1918212"/>
              <a:gd name="connsiteX99" fmla="*/ 1107282 w 1854785"/>
              <a:gd name="connsiteY99" fmla="*/ 1504950 h 1918212"/>
              <a:gd name="connsiteX100" fmla="*/ 1152525 w 1854785"/>
              <a:gd name="connsiteY100" fmla="*/ 1495425 h 1918212"/>
              <a:gd name="connsiteX101" fmla="*/ 1152525 w 1854785"/>
              <a:gd name="connsiteY101" fmla="*/ 1514475 h 1918212"/>
              <a:gd name="connsiteX102" fmla="*/ 1166813 w 1854785"/>
              <a:gd name="connsiteY102" fmla="*/ 1514475 h 1918212"/>
              <a:gd name="connsiteX103" fmla="*/ 1165323 w 1854785"/>
              <a:gd name="connsiteY103" fmla="*/ 1546590 h 1918212"/>
              <a:gd name="connsiteX104" fmla="*/ 1182437 w 1854785"/>
              <a:gd name="connsiteY104" fmla="*/ 1544144 h 1918212"/>
              <a:gd name="connsiteX105" fmla="*/ 1184882 w 1854785"/>
              <a:gd name="connsiteY105" fmla="*/ 1571038 h 1918212"/>
              <a:gd name="connsiteX106" fmla="*/ 1199551 w 1854785"/>
              <a:gd name="connsiteY106" fmla="*/ 1571038 h 1918212"/>
              <a:gd name="connsiteX107" fmla="*/ 1201996 w 1854785"/>
              <a:gd name="connsiteY107" fmla="*/ 1595487 h 1918212"/>
              <a:gd name="connsiteX108" fmla="*/ 1231335 w 1854785"/>
              <a:gd name="connsiteY108" fmla="*/ 1597932 h 1918212"/>
              <a:gd name="connsiteX109" fmla="*/ 1233780 w 1854785"/>
              <a:gd name="connsiteY109" fmla="*/ 1639494 h 1918212"/>
              <a:gd name="connsiteX110" fmla="*/ 1255783 w 1854785"/>
              <a:gd name="connsiteY110" fmla="*/ 1644384 h 1918212"/>
              <a:gd name="connsiteX111" fmla="*/ 1255783 w 1854785"/>
              <a:gd name="connsiteY111" fmla="*/ 1661499 h 1918212"/>
              <a:gd name="connsiteX112" fmla="*/ 1351135 w 1854785"/>
              <a:gd name="connsiteY112" fmla="*/ 1661499 h 1918212"/>
              <a:gd name="connsiteX113" fmla="*/ 1404923 w 1854785"/>
              <a:gd name="connsiteY113" fmla="*/ 1707952 h 1918212"/>
              <a:gd name="connsiteX114" fmla="*/ 1485605 w 1854785"/>
              <a:gd name="connsiteY114" fmla="*/ 1710396 h 1918212"/>
              <a:gd name="connsiteX115" fmla="*/ 1488050 w 1854785"/>
              <a:gd name="connsiteY115" fmla="*/ 1749515 h 1918212"/>
              <a:gd name="connsiteX116" fmla="*/ 1568731 w 1854785"/>
              <a:gd name="connsiteY116" fmla="*/ 1754406 h 1918212"/>
              <a:gd name="connsiteX117" fmla="*/ 1571176 w 1854785"/>
              <a:gd name="connsiteY117" fmla="*/ 1781299 h 1918212"/>
              <a:gd name="connsiteX118" fmla="*/ 1620074 w 1854785"/>
              <a:gd name="connsiteY118" fmla="*/ 1781299 h 1918212"/>
              <a:gd name="connsiteX119" fmla="*/ 1617629 w 1854785"/>
              <a:gd name="connsiteY119" fmla="*/ 1820418 h 1918212"/>
              <a:gd name="connsiteX120" fmla="*/ 1739875 w 1854785"/>
              <a:gd name="connsiteY120" fmla="*/ 1817971 h 1918212"/>
              <a:gd name="connsiteX121" fmla="*/ 1808333 w 1854785"/>
              <a:gd name="connsiteY121" fmla="*/ 1847311 h 1918212"/>
              <a:gd name="connsiteX122" fmla="*/ 1813222 w 1854785"/>
              <a:gd name="connsiteY122" fmla="*/ 1908434 h 1918212"/>
              <a:gd name="connsiteX123" fmla="*/ 1854785 w 1854785"/>
              <a:gd name="connsiteY123" fmla="*/ 1918212 h 1918212"/>
              <a:gd name="connsiteX0" fmla="*/ 0 w 1859766"/>
              <a:gd name="connsiteY0" fmla="*/ 0 h 1918936"/>
              <a:gd name="connsiteX1" fmla="*/ 4763 w 1859766"/>
              <a:gd name="connsiteY1" fmla="*/ 52387 h 1918936"/>
              <a:gd name="connsiteX2" fmla="*/ 16669 w 1859766"/>
              <a:gd name="connsiteY2" fmla="*/ 47625 h 1918936"/>
              <a:gd name="connsiteX3" fmla="*/ 16669 w 1859766"/>
              <a:gd name="connsiteY3" fmla="*/ 85725 h 1918936"/>
              <a:gd name="connsiteX4" fmla="*/ 30957 w 1859766"/>
              <a:gd name="connsiteY4" fmla="*/ 83343 h 1918936"/>
              <a:gd name="connsiteX5" fmla="*/ 28575 w 1859766"/>
              <a:gd name="connsiteY5" fmla="*/ 116681 h 1918936"/>
              <a:gd name="connsiteX6" fmla="*/ 54769 w 1859766"/>
              <a:gd name="connsiteY6" fmla="*/ 111918 h 1918936"/>
              <a:gd name="connsiteX7" fmla="*/ 54769 w 1859766"/>
              <a:gd name="connsiteY7" fmla="*/ 159543 h 1918936"/>
              <a:gd name="connsiteX8" fmla="*/ 54769 w 1859766"/>
              <a:gd name="connsiteY8" fmla="*/ 159543 h 1918936"/>
              <a:gd name="connsiteX9" fmla="*/ 54769 w 1859766"/>
              <a:gd name="connsiteY9" fmla="*/ 159543 h 1918936"/>
              <a:gd name="connsiteX10" fmla="*/ 69057 w 1859766"/>
              <a:gd name="connsiteY10" fmla="*/ 190500 h 1918936"/>
              <a:gd name="connsiteX11" fmla="*/ 78582 w 1859766"/>
              <a:gd name="connsiteY11" fmla="*/ 190500 h 1918936"/>
              <a:gd name="connsiteX12" fmla="*/ 76200 w 1859766"/>
              <a:gd name="connsiteY12" fmla="*/ 216693 h 1918936"/>
              <a:gd name="connsiteX13" fmla="*/ 107157 w 1859766"/>
              <a:gd name="connsiteY13" fmla="*/ 216693 h 1918936"/>
              <a:gd name="connsiteX14" fmla="*/ 104775 w 1859766"/>
              <a:gd name="connsiteY14" fmla="*/ 302418 h 1918936"/>
              <a:gd name="connsiteX15" fmla="*/ 128588 w 1859766"/>
              <a:gd name="connsiteY15" fmla="*/ 307181 h 1918936"/>
              <a:gd name="connsiteX16" fmla="*/ 126207 w 1859766"/>
              <a:gd name="connsiteY16" fmla="*/ 345281 h 1918936"/>
              <a:gd name="connsiteX17" fmla="*/ 152400 w 1859766"/>
              <a:gd name="connsiteY17" fmla="*/ 395287 h 1918936"/>
              <a:gd name="connsiteX18" fmla="*/ 157163 w 1859766"/>
              <a:gd name="connsiteY18" fmla="*/ 426243 h 1918936"/>
              <a:gd name="connsiteX19" fmla="*/ 192882 w 1859766"/>
              <a:gd name="connsiteY19" fmla="*/ 435768 h 1918936"/>
              <a:gd name="connsiteX20" fmla="*/ 209550 w 1859766"/>
              <a:gd name="connsiteY20" fmla="*/ 495300 h 1918936"/>
              <a:gd name="connsiteX21" fmla="*/ 226219 w 1859766"/>
              <a:gd name="connsiteY21" fmla="*/ 509587 h 1918936"/>
              <a:gd name="connsiteX22" fmla="*/ 221457 w 1859766"/>
              <a:gd name="connsiteY22" fmla="*/ 554831 h 1918936"/>
              <a:gd name="connsiteX23" fmla="*/ 228600 w 1859766"/>
              <a:gd name="connsiteY23" fmla="*/ 554831 h 1918936"/>
              <a:gd name="connsiteX24" fmla="*/ 230982 w 1859766"/>
              <a:gd name="connsiteY24" fmla="*/ 595312 h 1918936"/>
              <a:gd name="connsiteX25" fmla="*/ 242888 w 1859766"/>
              <a:gd name="connsiteY25" fmla="*/ 595312 h 1918936"/>
              <a:gd name="connsiteX26" fmla="*/ 240507 w 1859766"/>
              <a:gd name="connsiteY26" fmla="*/ 642937 h 1918936"/>
              <a:gd name="connsiteX27" fmla="*/ 266700 w 1859766"/>
              <a:gd name="connsiteY27" fmla="*/ 642937 h 1918936"/>
              <a:gd name="connsiteX28" fmla="*/ 266700 w 1859766"/>
              <a:gd name="connsiteY28" fmla="*/ 657225 h 1918936"/>
              <a:gd name="connsiteX29" fmla="*/ 269082 w 1859766"/>
              <a:gd name="connsiteY29" fmla="*/ 681037 h 1918936"/>
              <a:gd name="connsiteX30" fmla="*/ 278607 w 1859766"/>
              <a:gd name="connsiteY30" fmla="*/ 681037 h 1918936"/>
              <a:gd name="connsiteX31" fmla="*/ 273844 w 1859766"/>
              <a:gd name="connsiteY31" fmla="*/ 714375 h 1918936"/>
              <a:gd name="connsiteX32" fmla="*/ 297657 w 1859766"/>
              <a:gd name="connsiteY32" fmla="*/ 711993 h 1918936"/>
              <a:gd name="connsiteX33" fmla="*/ 300038 w 1859766"/>
              <a:gd name="connsiteY33" fmla="*/ 728662 h 1918936"/>
              <a:gd name="connsiteX34" fmla="*/ 319088 w 1859766"/>
              <a:gd name="connsiteY34" fmla="*/ 726281 h 1918936"/>
              <a:gd name="connsiteX35" fmla="*/ 319088 w 1859766"/>
              <a:gd name="connsiteY35" fmla="*/ 759618 h 1918936"/>
              <a:gd name="connsiteX36" fmla="*/ 330994 w 1859766"/>
              <a:gd name="connsiteY36" fmla="*/ 757237 h 1918936"/>
              <a:gd name="connsiteX37" fmla="*/ 333375 w 1859766"/>
              <a:gd name="connsiteY37" fmla="*/ 807243 h 1918936"/>
              <a:gd name="connsiteX38" fmla="*/ 333375 w 1859766"/>
              <a:gd name="connsiteY38" fmla="*/ 807243 h 1918936"/>
              <a:gd name="connsiteX39" fmla="*/ 347663 w 1859766"/>
              <a:gd name="connsiteY39" fmla="*/ 823912 h 1918936"/>
              <a:gd name="connsiteX40" fmla="*/ 364332 w 1859766"/>
              <a:gd name="connsiteY40" fmla="*/ 816768 h 1918936"/>
              <a:gd name="connsiteX41" fmla="*/ 364332 w 1859766"/>
              <a:gd name="connsiteY41" fmla="*/ 840581 h 1918936"/>
              <a:gd name="connsiteX42" fmla="*/ 371475 w 1859766"/>
              <a:gd name="connsiteY42" fmla="*/ 845343 h 1918936"/>
              <a:gd name="connsiteX43" fmla="*/ 366713 w 1859766"/>
              <a:gd name="connsiteY43" fmla="*/ 864393 h 1918936"/>
              <a:gd name="connsiteX44" fmla="*/ 385763 w 1859766"/>
              <a:gd name="connsiteY44" fmla="*/ 859631 h 1918936"/>
              <a:gd name="connsiteX45" fmla="*/ 383382 w 1859766"/>
              <a:gd name="connsiteY45" fmla="*/ 883443 h 1918936"/>
              <a:gd name="connsiteX46" fmla="*/ 407194 w 1859766"/>
              <a:gd name="connsiteY46" fmla="*/ 881062 h 1918936"/>
              <a:gd name="connsiteX47" fmla="*/ 402432 w 1859766"/>
              <a:gd name="connsiteY47" fmla="*/ 919162 h 1918936"/>
              <a:gd name="connsiteX48" fmla="*/ 423863 w 1859766"/>
              <a:gd name="connsiteY48" fmla="*/ 973931 h 1918936"/>
              <a:gd name="connsiteX49" fmla="*/ 435769 w 1859766"/>
              <a:gd name="connsiteY49" fmla="*/ 973931 h 1918936"/>
              <a:gd name="connsiteX50" fmla="*/ 428625 w 1859766"/>
              <a:gd name="connsiteY50" fmla="*/ 1000125 h 1918936"/>
              <a:gd name="connsiteX51" fmla="*/ 442913 w 1859766"/>
              <a:gd name="connsiteY51" fmla="*/ 997743 h 1918936"/>
              <a:gd name="connsiteX52" fmla="*/ 433388 w 1859766"/>
              <a:gd name="connsiteY52" fmla="*/ 1021556 h 1918936"/>
              <a:gd name="connsiteX53" fmla="*/ 452438 w 1859766"/>
              <a:gd name="connsiteY53" fmla="*/ 1019175 h 1918936"/>
              <a:gd name="connsiteX54" fmla="*/ 447675 w 1859766"/>
              <a:gd name="connsiteY54" fmla="*/ 1042987 h 1918936"/>
              <a:gd name="connsiteX55" fmla="*/ 464344 w 1859766"/>
              <a:gd name="connsiteY55" fmla="*/ 1038225 h 1918936"/>
              <a:gd name="connsiteX56" fmla="*/ 476250 w 1859766"/>
              <a:gd name="connsiteY56" fmla="*/ 1064418 h 1918936"/>
              <a:gd name="connsiteX57" fmla="*/ 490538 w 1859766"/>
              <a:gd name="connsiteY57" fmla="*/ 1064418 h 1918936"/>
              <a:gd name="connsiteX58" fmla="*/ 514350 w 1859766"/>
              <a:gd name="connsiteY58" fmla="*/ 1104900 h 1918936"/>
              <a:gd name="connsiteX59" fmla="*/ 511969 w 1859766"/>
              <a:gd name="connsiteY59" fmla="*/ 1119187 h 1918936"/>
              <a:gd name="connsiteX60" fmla="*/ 531019 w 1859766"/>
              <a:gd name="connsiteY60" fmla="*/ 1119187 h 1918936"/>
              <a:gd name="connsiteX61" fmla="*/ 526257 w 1859766"/>
              <a:gd name="connsiteY61" fmla="*/ 1133475 h 1918936"/>
              <a:gd name="connsiteX62" fmla="*/ 545307 w 1859766"/>
              <a:gd name="connsiteY62" fmla="*/ 1128712 h 1918936"/>
              <a:gd name="connsiteX63" fmla="*/ 542925 w 1859766"/>
              <a:gd name="connsiteY63" fmla="*/ 1154906 h 1918936"/>
              <a:gd name="connsiteX64" fmla="*/ 557213 w 1859766"/>
              <a:gd name="connsiteY64" fmla="*/ 1152525 h 1918936"/>
              <a:gd name="connsiteX65" fmla="*/ 552450 w 1859766"/>
              <a:gd name="connsiteY65" fmla="*/ 1169193 h 1918936"/>
              <a:gd name="connsiteX66" fmla="*/ 581025 w 1859766"/>
              <a:gd name="connsiteY66" fmla="*/ 1164431 h 1918936"/>
              <a:gd name="connsiteX67" fmla="*/ 578644 w 1859766"/>
              <a:gd name="connsiteY67" fmla="*/ 1183481 h 1918936"/>
              <a:gd name="connsiteX68" fmla="*/ 595313 w 1859766"/>
              <a:gd name="connsiteY68" fmla="*/ 1181100 h 1918936"/>
              <a:gd name="connsiteX69" fmla="*/ 592932 w 1859766"/>
              <a:gd name="connsiteY69" fmla="*/ 1195387 h 1918936"/>
              <a:gd name="connsiteX70" fmla="*/ 635794 w 1859766"/>
              <a:gd name="connsiteY70" fmla="*/ 1195387 h 1918936"/>
              <a:gd name="connsiteX71" fmla="*/ 631032 w 1859766"/>
              <a:gd name="connsiteY71" fmla="*/ 1214437 h 1918936"/>
              <a:gd name="connsiteX72" fmla="*/ 669132 w 1859766"/>
              <a:gd name="connsiteY72" fmla="*/ 1212056 h 1918936"/>
              <a:gd name="connsiteX73" fmla="*/ 666750 w 1859766"/>
              <a:gd name="connsiteY73" fmla="*/ 1252537 h 1918936"/>
              <a:gd name="connsiteX74" fmla="*/ 695325 w 1859766"/>
              <a:gd name="connsiteY74" fmla="*/ 1257300 h 1918936"/>
              <a:gd name="connsiteX75" fmla="*/ 695325 w 1859766"/>
              <a:gd name="connsiteY75" fmla="*/ 1271587 h 1918936"/>
              <a:gd name="connsiteX76" fmla="*/ 716757 w 1859766"/>
              <a:gd name="connsiteY76" fmla="*/ 1269206 h 1918936"/>
              <a:gd name="connsiteX77" fmla="*/ 716757 w 1859766"/>
              <a:gd name="connsiteY77" fmla="*/ 1285875 h 1918936"/>
              <a:gd name="connsiteX78" fmla="*/ 742950 w 1859766"/>
              <a:gd name="connsiteY78" fmla="*/ 1283493 h 1918936"/>
              <a:gd name="connsiteX79" fmla="*/ 740569 w 1859766"/>
              <a:gd name="connsiteY79" fmla="*/ 1304925 h 1918936"/>
              <a:gd name="connsiteX80" fmla="*/ 773907 w 1859766"/>
              <a:gd name="connsiteY80" fmla="*/ 1300162 h 1918936"/>
              <a:gd name="connsiteX81" fmla="*/ 766763 w 1859766"/>
              <a:gd name="connsiteY81" fmla="*/ 1333500 h 1918936"/>
              <a:gd name="connsiteX82" fmla="*/ 826294 w 1859766"/>
              <a:gd name="connsiteY82" fmla="*/ 1326356 h 1918936"/>
              <a:gd name="connsiteX83" fmla="*/ 831057 w 1859766"/>
              <a:gd name="connsiteY83" fmla="*/ 1357312 h 1918936"/>
              <a:gd name="connsiteX84" fmla="*/ 862013 w 1859766"/>
              <a:gd name="connsiteY84" fmla="*/ 1357312 h 1918936"/>
              <a:gd name="connsiteX85" fmla="*/ 862013 w 1859766"/>
              <a:gd name="connsiteY85" fmla="*/ 1357312 h 1918936"/>
              <a:gd name="connsiteX86" fmla="*/ 873919 w 1859766"/>
              <a:gd name="connsiteY86" fmla="*/ 1376362 h 1918936"/>
              <a:gd name="connsiteX87" fmla="*/ 871538 w 1859766"/>
              <a:gd name="connsiteY87" fmla="*/ 1390650 h 1918936"/>
              <a:gd name="connsiteX88" fmla="*/ 907257 w 1859766"/>
              <a:gd name="connsiteY88" fmla="*/ 1385887 h 1918936"/>
              <a:gd name="connsiteX89" fmla="*/ 909638 w 1859766"/>
              <a:gd name="connsiteY89" fmla="*/ 1402556 h 1918936"/>
              <a:gd name="connsiteX90" fmla="*/ 954882 w 1859766"/>
              <a:gd name="connsiteY90" fmla="*/ 1404937 h 1918936"/>
              <a:gd name="connsiteX91" fmla="*/ 952500 w 1859766"/>
              <a:gd name="connsiteY91" fmla="*/ 1419225 h 1918936"/>
              <a:gd name="connsiteX92" fmla="*/ 1012032 w 1859766"/>
              <a:gd name="connsiteY92" fmla="*/ 1419225 h 1918936"/>
              <a:gd name="connsiteX93" fmla="*/ 1019175 w 1859766"/>
              <a:gd name="connsiteY93" fmla="*/ 1426368 h 1918936"/>
              <a:gd name="connsiteX94" fmla="*/ 1050132 w 1859766"/>
              <a:gd name="connsiteY94" fmla="*/ 1426368 h 1918936"/>
              <a:gd name="connsiteX95" fmla="*/ 1050132 w 1859766"/>
              <a:gd name="connsiteY95" fmla="*/ 1464468 h 1918936"/>
              <a:gd name="connsiteX96" fmla="*/ 1095375 w 1859766"/>
              <a:gd name="connsiteY96" fmla="*/ 1471612 h 1918936"/>
              <a:gd name="connsiteX97" fmla="*/ 1090613 w 1859766"/>
              <a:gd name="connsiteY97" fmla="*/ 1481137 h 1918936"/>
              <a:gd name="connsiteX98" fmla="*/ 1109663 w 1859766"/>
              <a:gd name="connsiteY98" fmla="*/ 1483518 h 1918936"/>
              <a:gd name="connsiteX99" fmla="*/ 1107282 w 1859766"/>
              <a:gd name="connsiteY99" fmla="*/ 1504950 h 1918936"/>
              <a:gd name="connsiteX100" fmla="*/ 1152525 w 1859766"/>
              <a:gd name="connsiteY100" fmla="*/ 1495425 h 1918936"/>
              <a:gd name="connsiteX101" fmla="*/ 1152525 w 1859766"/>
              <a:gd name="connsiteY101" fmla="*/ 1514475 h 1918936"/>
              <a:gd name="connsiteX102" fmla="*/ 1166813 w 1859766"/>
              <a:gd name="connsiteY102" fmla="*/ 1514475 h 1918936"/>
              <a:gd name="connsiteX103" fmla="*/ 1165323 w 1859766"/>
              <a:gd name="connsiteY103" fmla="*/ 1546590 h 1918936"/>
              <a:gd name="connsiteX104" fmla="*/ 1182437 w 1859766"/>
              <a:gd name="connsiteY104" fmla="*/ 1544144 h 1918936"/>
              <a:gd name="connsiteX105" fmla="*/ 1184882 w 1859766"/>
              <a:gd name="connsiteY105" fmla="*/ 1571038 h 1918936"/>
              <a:gd name="connsiteX106" fmla="*/ 1199551 w 1859766"/>
              <a:gd name="connsiteY106" fmla="*/ 1571038 h 1918936"/>
              <a:gd name="connsiteX107" fmla="*/ 1201996 w 1859766"/>
              <a:gd name="connsiteY107" fmla="*/ 1595487 h 1918936"/>
              <a:gd name="connsiteX108" fmla="*/ 1231335 w 1859766"/>
              <a:gd name="connsiteY108" fmla="*/ 1597932 h 1918936"/>
              <a:gd name="connsiteX109" fmla="*/ 1233780 w 1859766"/>
              <a:gd name="connsiteY109" fmla="*/ 1639494 h 1918936"/>
              <a:gd name="connsiteX110" fmla="*/ 1255783 w 1859766"/>
              <a:gd name="connsiteY110" fmla="*/ 1644384 h 1918936"/>
              <a:gd name="connsiteX111" fmla="*/ 1255783 w 1859766"/>
              <a:gd name="connsiteY111" fmla="*/ 1661499 h 1918936"/>
              <a:gd name="connsiteX112" fmla="*/ 1351135 w 1859766"/>
              <a:gd name="connsiteY112" fmla="*/ 1661499 h 1918936"/>
              <a:gd name="connsiteX113" fmla="*/ 1404923 w 1859766"/>
              <a:gd name="connsiteY113" fmla="*/ 1707952 h 1918936"/>
              <a:gd name="connsiteX114" fmla="*/ 1485605 w 1859766"/>
              <a:gd name="connsiteY114" fmla="*/ 1710396 h 1918936"/>
              <a:gd name="connsiteX115" fmla="*/ 1488050 w 1859766"/>
              <a:gd name="connsiteY115" fmla="*/ 1749515 h 1918936"/>
              <a:gd name="connsiteX116" fmla="*/ 1568731 w 1859766"/>
              <a:gd name="connsiteY116" fmla="*/ 1754406 h 1918936"/>
              <a:gd name="connsiteX117" fmla="*/ 1571176 w 1859766"/>
              <a:gd name="connsiteY117" fmla="*/ 1781299 h 1918936"/>
              <a:gd name="connsiteX118" fmla="*/ 1620074 w 1859766"/>
              <a:gd name="connsiteY118" fmla="*/ 1781299 h 1918936"/>
              <a:gd name="connsiteX119" fmla="*/ 1617629 w 1859766"/>
              <a:gd name="connsiteY119" fmla="*/ 1820418 h 1918936"/>
              <a:gd name="connsiteX120" fmla="*/ 1739875 w 1859766"/>
              <a:gd name="connsiteY120" fmla="*/ 1817971 h 1918936"/>
              <a:gd name="connsiteX121" fmla="*/ 1808333 w 1859766"/>
              <a:gd name="connsiteY121" fmla="*/ 1847311 h 1918936"/>
              <a:gd name="connsiteX122" fmla="*/ 1813222 w 1859766"/>
              <a:gd name="connsiteY122" fmla="*/ 1908434 h 1918936"/>
              <a:gd name="connsiteX123" fmla="*/ 1854785 w 1859766"/>
              <a:gd name="connsiteY123" fmla="*/ 1918212 h 1918936"/>
              <a:gd name="connsiteX124" fmla="*/ 1859675 w 1859766"/>
              <a:gd name="connsiteY124" fmla="*/ 1918212 h 1918936"/>
              <a:gd name="connsiteX0" fmla="*/ 0 w 1857529"/>
              <a:gd name="connsiteY0" fmla="*/ 0 h 1979335"/>
              <a:gd name="connsiteX1" fmla="*/ 4763 w 1857529"/>
              <a:gd name="connsiteY1" fmla="*/ 52387 h 1979335"/>
              <a:gd name="connsiteX2" fmla="*/ 16669 w 1857529"/>
              <a:gd name="connsiteY2" fmla="*/ 47625 h 1979335"/>
              <a:gd name="connsiteX3" fmla="*/ 16669 w 1857529"/>
              <a:gd name="connsiteY3" fmla="*/ 85725 h 1979335"/>
              <a:gd name="connsiteX4" fmla="*/ 30957 w 1857529"/>
              <a:gd name="connsiteY4" fmla="*/ 83343 h 1979335"/>
              <a:gd name="connsiteX5" fmla="*/ 28575 w 1857529"/>
              <a:gd name="connsiteY5" fmla="*/ 116681 h 1979335"/>
              <a:gd name="connsiteX6" fmla="*/ 54769 w 1857529"/>
              <a:gd name="connsiteY6" fmla="*/ 111918 h 1979335"/>
              <a:gd name="connsiteX7" fmla="*/ 54769 w 1857529"/>
              <a:gd name="connsiteY7" fmla="*/ 159543 h 1979335"/>
              <a:gd name="connsiteX8" fmla="*/ 54769 w 1857529"/>
              <a:gd name="connsiteY8" fmla="*/ 159543 h 1979335"/>
              <a:gd name="connsiteX9" fmla="*/ 54769 w 1857529"/>
              <a:gd name="connsiteY9" fmla="*/ 159543 h 1979335"/>
              <a:gd name="connsiteX10" fmla="*/ 69057 w 1857529"/>
              <a:gd name="connsiteY10" fmla="*/ 190500 h 1979335"/>
              <a:gd name="connsiteX11" fmla="*/ 78582 w 1857529"/>
              <a:gd name="connsiteY11" fmla="*/ 190500 h 1979335"/>
              <a:gd name="connsiteX12" fmla="*/ 76200 w 1857529"/>
              <a:gd name="connsiteY12" fmla="*/ 216693 h 1979335"/>
              <a:gd name="connsiteX13" fmla="*/ 107157 w 1857529"/>
              <a:gd name="connsiteY13" fmla="*/ 216693 h 1979335"/>
              <a:gd name="connsiteX14" fmla="*/ 104775 w 1857529"/>
              <a:gd name="connsiteY14" fmla="*/ 302418 h 1979335"/>
              <a:gd name="connsiteX15" fmla="*/ 128588 w 1857529"/>
              <a:gd name="connsiteY15" fmla="*/ 307181 h 1979335"/>
              <a:gd name="connsiteX16" fmla="*/ 126207 w 1857529"/>
              <a:gd name="connsiteY16" fmla="*/ 345281 h 1979335"/>
              <a:gd name="connsiteX17" fmla="*/ 152400 w 1857529"/>
              <a:gd name="connsiteY17" fmla="*/ 395287 h 1979335"/>
              <a:gd name="connsiteX18" fmla="*/ 157163 w 1857529"/>
              <a:gd name="connsiteY18" fmla="*/ 426243 h 1979335"/>
              <a:gd name="connsiteX19" fmla="*/ 192882 w 1857529"/>
              <a:gd name="connsiteY19" fmla="*/ 435768 h 1979335"/>
              <a:gd name="connsiteX20" fmla="*/ 209550 w 1857529"/>
              <a:gd name="connsiteY20" fmla="*/ 495300 h 1979335"/>
              <a:gd name="connsiteX21" fmla="*/ 226219 w 1857529"/>
              <a:gd name="connsiteY21" fmla="*/ 509587 h 1979335"/>
              <a:gd name="connsiteX22" fmla="*/ 221457 w 1857529"/>
              <a:gd name="connsiteY22" fmla="*/ 554831 h 1979335"/>
              <a:gd name="connsiteX23" fmla="*/ 228600 w 1857529"/>
              <a:gd name="connsiteY23" fmla="*/ 554831 h 1979335"/>
              <a:gd name="connsiteX24" fmla="*/ 230982 w 1857529"/>
              <a:gd name="connsiteY24" fmla="*/ 595312 h 1979335"/>
              <a:gd name="connsiteX25" fmla="*/ 242888 w 1857529"/>
              <a:gd name="connsiteY25" fmla="*/ 595312 h 1979335"/>
              <a:gd name="connsiteX26" fmla="*/ 240507 w 1857529"/>
              <a:gd name="connsiteY26" fmla="*/ 642937 h 1979335"/>
              <a:gd name="connsiteX27" fmla="*/ 266700 w 1857529"/>
              <a:gd name="connsiteY27" fmla="*/ 642937 h 1979335"/>
              <a:gd name="connsiteX28" fmla="*/ 266700 w 1857529"/>
              <a:gd name="connsiteY28" fmla="*/ 657225 h 1979335"/>
              <a:gd name="connsiteX29" fmla="*/ 269082 w 1857529"/>
              <a:gd name="connsiteY29" fmla="*/ 681037 h 1979335"/>
              <a:gd name="connsiteX30" fmla="*/ 278607 w 1857529"/>
              <a:gd name="connsiteY30" fmla="*/ 681037 h 1979335"/>
              <a:gd name="connsiteX31" fmla="*/ 273844 w 1857529"/>
              <a:gd name="connsiteY31" fmla="*/ 714375 h 1979335"/>
              <a:gd name="connsiteX32" fmla="*/ 297657 w 1857529"/>
              <a:gd name="connsiteY32" fmla="*/ 711993 h 1979335"/>
              <a:gd name="connsiteX33" fmla="*/ 300038 w 1857529"/>
              <a:gd name="connsiteY33" fmla="*/ 728662 h 1979335"/>
              <a:gd name="connsiteX34" fmla="*/ 319088 w 1857529"/>
              <a:gd name="connsiteY34" fmla="*/ 726281 h 1979335"/>
              <a:gd name="connsiteX35" fmla="*/ 319088 w 1857529"/>
              <a:gd name="connsiteY35" fmla="*/ 759618 h 1979335"/>
              <a:gd name="connsiteX36" fmla="*/ 330994 w 1857529"/>
              <a:gd name="connsiteY36" fmla="*/ 757237 h 1979335"/>
              <a:gd name="connsiteX37" fmla="*/ 333375 w 1857529"/>
              <a:gd name="connsiteY37" fmla="*/ 807243 h 1979335"/>
              <a:gd name="connsiteX38" fmla="*/ 333375 w 1857529"/>
              <a:gd name="connsiteY38" fmla="*/ 807243 h 1979335"/>
              <a:gd name="connsiteX39" fmla="*/ 347663 w 1857529"/>
              <a:gd name="connsiteY39" fmla="*/ 823912 h 1979335"/>
              <a:gd name="connsiteX40" fmla="*/ 364332 w 1857529"/>
              <a:gd name="connsiteY40" fmla="*/ 816768 h 1979335"/>
              <a:gd name="connsiteX41" fmla="*/ 364332 w 1857529"/>
              <a:gd name="connsiteY41" fmla="*/ 840581 h 1979335"/>
              <a:gd name="connsiteX42" fmla="*/ 371475 w 1857529"/>
              <a:gd name="connsiteY42" fmla="*/ 845343 h 1979335"/>
              <a:gd name="connsiteX43" fmla="*/ 366713 w 1857529"/>
              <a:gd name="connsiteY43" fmla="*/ 864393 h 1979335"/>
              <a:gd name="connsiteX44" fmla="*/ 385763 w 1857529"/>
              <a:gd name="connsiteY44" fmla="*/ 859631 h 1979335"/>
              <a:gd name="connsiteX45" fmla="*/ 383382 w 1857529"/>
              <a:gd name="connsiteY45" fmla="*/ 883443 h 1979335"/>
              <a:gd name="connsiteX46" fmla="*/ 407194 w 1857529"/>
              <a:gd name="connsiteY46" fmla="*/ 881062 h 1979335"/>
              <a:gd name="connsiteX47" fmla="*/ 402432 w 1857529"/>
              <a:gd name="connsiteY47" fmla="*/ 919162 h 1979335"/>
              <a:gd name="connsiteX48" fmla="*/ 423863 w 1857529"/>
              <a:gd name="connsiteY48" fmla="*/ 973931 h 1979335"/>
              <a:gd name="connsiteX49" fmla="*/ 435769 w 1857529"/>
              <a:gd name="connsiteY49" fmla="*/ 973931 h 1979335"/>
              <a:gd name="connsiteX50" fmla="*/ 428625 w 1857529"/>
              <a:gd name="connsiteY50" fmla="*/ 1000125 h 1979335"/>
              <a:gd name="connsiteX51" fmla="*/ 442913 w 1857529"/>
              <a:gd name="connsiteY51" fmla="*/ 997743 h 1979335"/>
              <a:gd name="connsiteX52" fmla="*/ 433388 w 1857529"/>
              <a:gd name="connsiteY52" fmla="*/ 1021556 h 1979335"/>
              <a:gd name="connsiteX53" fmla="*/ 452438 w 1857529"/>
              <a:gd name="connsiteY53" fmla="*/ 1019175 h 1979335"/>
              <a:gd name="connsiteX54" fmla="*/ 447675 w 1857529"/>
              <a:gd name="connsiteY54" fmla="*/ 1042987 h 1979335"/>
              <a:gd name="connsiteX55" fmla="*/ 464344 w 1857529"/>
              <a:gd name="connsiteY55" fmla="*/ 1038225 h 1979335"/>
              <a:gd name="connsiteX56" fmla="*/ 476250 w 1857529"/>
              <a:gd name="connsiteY56" fmla="*/ 1064418 h 1979335"/>
              <a:gd name="connsiteX57" fmla="*/ 490538 w 1857529"/>
              <a:gd name="connsiteY57" fmla="*/ 1064418 h 1979335"/>
              <a:gd name="connsiteX58" fmla="*/ 514350 w 1857529"/>
              <a:gd name="connsiteY58" fmla="*/ 1104900 h 1979335"/>
              <a:gd name="connsiteX59" fmla="*/ 511969 w 1857529"/>
              <a:gd name="connsiteY59" fmla="*/ 1119187 h 1979335"/>
              <a:gd name="connsiteX60" fmla="*/ 531019 w 1857529"/>
              <a:gd name="connsiteY60" fmla="*/ 1119187 h 1979335"/>
              <a:gd name="connsiteX61" fmla="*/ 526257 w 1857529"/>
              <a:gd name="connsiteY61" fmla="*/ 1133475 h 1979335"/>
              <a:gd name="connsiteX62" fmla="*/ 545307 w 1857529"/>
              <a:gd name="connsiteY62" fmla="*/ 1128712 h 1979335"/>
              <a:gd name="connsiteX63" fmla="*/ 542925 w 1857529"/>
              <a:gd name="connsiteY63" fmla="*/ 1154906 h 1979335"/>
              <a:gd name="connsiteX64" fmla="*/ 557213 w 1857529"/>
              <a:gd name="connsiteY64" fmla="*/ 1152525 h 1979335"/>
              <a:gd name="connsiteX65" fmla="*/ 552450 w 1857529"/>
              <a:gd name="connsiteY65" fmla="*/ 1169193 h 1979335"/>
              <a:gd name="connsiteX66" fmla="*/ 581025 w 1857529"/>
              <a:gd name="connsiteY66" fmla="*/ 1164431 h 1979335"/>
              <a:gd name="connsiteX67" fmla="*/ 578644 w 1857529"/>
              <a:gd name="connsiteY67" fmla="*/ 1183481 h 1979335"/>
              <a:gd name="connsiteX68" fmla="*/ 595313 w 1857529"/>
              <a:gd name="connsiteY68" fmla="*/ 1181100 h 1979335"/>
              <a:gd name="connsiteX69" fmla="*/ 592932 w 1857529"/>
              <a:gd name="connsiteY69" fmla="*/ 1195387 h 1979335"/>
              <a:gd name="connsiteX70" fmla="*/ 635794 w 1857529"/>
              <a:gd name="connsiteY70" fmla="*/ 1195387 h 1979335"/>
              <a:gd name="connsiteX71" fmla="*/ 631032 w 1857529"/>
              <a:gd name="connsiteY71" fmla="*/ 1214437 h 1979335"/>
              <a:gd name="connsiteX72" fmla="*/ 669132 w 1857529"/>
              <a:gd name="connsiteY72" fmla="*/ 1212056 h 1979335"/>
              <a:gd name="connsiteX73" fmla="*/ 666750 w 1857529"/>
              <a:gd name="connsiteY73" fmla="*/ 1252537 h 1979335"/>
              <a:gd name="connsiteX74" fmla="*/ 695325 w 1857529"/>
              <a:gd name="connsiteY74" fmla="*/ 1257300 h 1979335"/>
              <a:gd name="connsiteX75" fmla="*/ 695325 w 1857529"/>
              <a:gd name="connsiteY75" fmla="*/ 1271587 h 1979335"/>
              <a:gd name="connsiteX76" fmla="*/ 716757 w 1857529"/>
              <a:gd name="connsiteY76" fmla="*/ 1269206 h 1979335"/>
              <a:gd name="connsiteX77" fmla="*/ 716757 w 1857529"/>
              <a:gd name="connsiteY77" fmla="*/ 1285875 h 1979335"/>
              <a:gd name="connsiteX78" fmla="*/ 742950 w 1857529"/>
              <a:gd name="connsiteY78" fmla="*/ 1283493 h 1979335"/>
              <a:gd name="connsiteX79" fmla="*/ 740569 w 1857529"/>
              <a:gd name="connsiteY79" fmla="*/ 1304925 h 1979335"/>
              <a:gd name="connsiteX80" fmla="*/ 773907 w 1857529"/>
              <a:gd name="connsiteY80" fmla="*/ 1300162 h 1979335"/>
              <a:gd name="connsiteX81" fmla="*/ 766763 w 1857529"/>
              <a:gd name="connsiteY81" fmla="*/ 1333500 h 1979335"/>
              <a:gd name="connsiteX82" fmla="*/ 826294 w 1857529"/>
              <a:gd name="connsiteY82" fmla="*/ 1326356 h 1979335"/>
              <a:gd name="connsiteX83" fmla="*/ 831057 w 1857529"/>
              <a:gd name="connsiteY83" fmla="*/ 1357312 h 1979335"/>
              <a:gd name="connsiteX84" fmla="*/ 862013 w 1857529"/>
              <a:gd name="connsiteY84" fmla="*/ 1357312 h 1979335"/>
              <a:gd name="connsiteX85" fmla="*/ 862013 w 1857529"/>
              <a:gd name="connsiteY85" fmla="*/ 1357312 h 1979335"/>
              <a:gd name="connsiteX86" fmla="*/ 873919 w 1857529"/>
              <a:gd name="connsiteY86" fmla="*/ 1376362 h 1979335"/>
              <a:gd name="connsiteX87" fmla="*/ 871538 w 1857529"/>
              <a:gd name="connsiteY87" fmla="*/ 1390650 h 1979335"/>
              <a:gd name="connsiteX88" fmla="*/ 907257 w 1857529"/>
              <a:gd name="connsiteY88" fmla="*/ 1385887 h 1979335"/>
              <a:gd name="connsiteX89" fmla="*/ 909638 w 1857529"/>
              <a:gd name="connsiteY89" fmla="*/ 1402556 h 1979335"/>
              <a:gd name="connsiteX90" fmla="*/ 954882 w 1857529"/>
              <a:gd name="connsiteY90" fmla="*/ 1404937 h 1979335"/>
              <a:gd name="connsiteX91" fmla="*/ 952500 w 1857529"/>
              <a:gd name="connsiteY91" fmla="*/ 1419225 h 1979335"/>
              <a:gd name="connsiteX92" fmla="*/ 1012032 w 1857529"/>
              <a:gd name="connsiteY92" fmla="*/ 1419225 h 1979335"/>
              <a:gd name="connsiteX93" fmla="*/ 1019175 w 1857529"/>
              <a:gd name="connsiteY93" fmla="*/ 1426368 h 1979335"/>
              <a:gd name="connsiteX94" fmla="*/ 1050132 w 1857529"/>
              <a:gd name="connsiteY94" fmla="*/ 1426368 h 1979335"/>
              <a:gd name="connsiteX95" fmla="*/ 1050132 w 1857529"/>
              <a:gd name="connsiteY95" fmla="*/ 1464468 h 1979335"/>
              <a:gd name="connsiteX96" fmla="*/ 1095375 w 1857529"/>
              <a:gd name="connsiteY96" fmla="*/ 1471612 h 1979335"/>
              <a:gd name="connsiteX97" fmla="*/ 1090613 w 1857529"/>
              <a:gd name="connsiteY97" fmla="*/ 1481137 h 1979335"/>
              <a:gd name="connsiteX98" fmla="*/ 1109663 w 1857529"/>
              <a:gd name="connsiteY98" fmla="*/ 1483518 h 1979335"/>
              <a:gd name="connsiteX99" fmla="*/ 1107282 w 1857529"/>
              <a:gd name="connsiteY99" fmla="*/ 1504950 h 1979335"/>
              <a:gd name="connsiteX100" fmla="*/ 1152525 w 1857529"/>
              <a:gd name="connsiteY100" fmla="*/ 1495425 h 1979335"/>
              <a:gd name="connsiteX101" fmla="*/ 1152525 w 1857529"/>
              <a:gd name="connsiteY101" fmla="*/ 1514475 h 1979335"/>
              <a:gd name="connsiteX102" fmla="*/ 1166813 w 1857529"/>
              <a:gd name="connsiteY102" fmla="*/ 1514475 h 1979335"/>
              <a:gd name="connsiteX103" fmla="*/ 1165323 w 1857529"/>
              <a:gd name="connsiteY103" fmla="*/ 1546590 h 1979335"/>
              <a:gd name="connsiteX104" fmla="*/ 1182437 w 1857529"/>
              <a:gd name="connsiteY104" fmla="*/ 1544144 h 1979335"/>
              <a:gd name="connsiteX105" fmla="*/ 1184882 w 1857529"/>
              <a:gd name="connsiteY105" fmla="*/ 1571038 h 1979335"/>
              <a:gd name="connsiteX106" fmla="*/ 1199551 w 1857529"/>
              <a:gd name="connsiteY106" fmla="*/ 1571038 h 1979335"/>
              <a:gd name="connsiteX107" fmla="*/ 1201996 w 1857529"/>
              <a:gd name="connsiteY107" fmla="*/ 1595487 h 1979335"/>
              <a:gd name="connsiteX108" fmla="*/ 1231335 w 1857529"/>
              <a:gd name="connsiteY108" fmla="*/ 1597932 h 1979335"/>
              <a:gd name="connsiteX109" fmla="*/ 1233780 w 1857529"/>
              <a:gd name="connsiteY109" fmla="*/ 1639494 h 1979335"/>
              <a:gd name="connsiteX110" fmla="*/ 1255783 w 1857529"/>
              <a:gd name="connsiteY110" fmla="*/ 1644384 h 1979335"/>
              <a:gd name="connsiteX111" fmla="*/ 1255783 w 1857529"/>
              <a:gd name="connsiteY111" fmla="*/ 1661499 h 1979335"/>
              <a:gd name="connsiteX112" fmla="*/ 1351135 w 1857529"/>
              <a:gd name="connsiteY112" fmla="*/ 1661499 h 1979335"/>
              <a:gd name="connsiteX113" fmla="*/ 1404923 w 1857529"/>
              <a:gd name="connsiteY113" fmla="*/ 1707952 h 1979335"/>
              <a:gd name="connsiteX114" fmla="*/ 1485605 w 1857529"/>
              <a:gd name="connsiteY114" fmla="*/ 1710396 h 1979335"/>
              <a:gd name="connsiteX115" fmla="*/ 1488050 w 1857529"/>
              <a:gd name="connsiteY115" fmla="*/ 1749515 h 1979335"/>
              <a:gd name="connsiteX116" fmla="*/ 1568731 w 1857529"/>
              <a:gd name="connsiteY116" fmla="*/ 1754406 h 1979335"/>
              <a:gd name="connsiteX117" fmla="*/ 1571176 w 1857529"/>
              <a:gd name="connsiteY117" fmla="*/ 1781299 h 1979335"/>
              <a:gd name="connsiteX118" fmla="*/ 1620074 w 1857529"/>
              <a:gd name="connsiteY118" fmla="*/ 1781299 h 1979335"/>
              <a:gd name="connsiteX119" fmla="*/ 1617629 w 1857529"/>
              <a:gd name="connsiteY119" fmla="*/ 1820418 h 1979335"/>
              <a:gd name="connsiteX120" fmla="*/ 1739875 w 1857529"/>
              <a:gd name="connsiteY120" fmla="*/ 1817971 h 1979335"/>
              <a:gd name="connsiteX121" fmla="*/ 1808333 w 1857529"/>
              <a:gd name="connsiteY121" fmla="*/ 1847311 h 1979335"/>
              <a:gd name="connsiteX122" fmla="*/ 1813222 w 1857529"/>
              <a:gd name="connsiteY122" fmla="*/ 1908434 h 1979335"/>
              <a:gd name="connsiteX123" fmla="*/ 1854785 w 1857529"/>
              <a:gd name="connsiteY123" fmla="*/ 1918212 h 1979335"/>
              <a:gd name="connsiteX124" fmla="*/ 1852340 w 1857529"/>
              <a:gd name="connsiteY124" fmla="*/ 1979335 h 1979335"/>
              <a:gd name="connsiteX0" fmla="*/ 0 w 1857529"/>
              <a:gd name="connsiteY0" fmla="*/ 0 h 1979335"/>
              <a:gd name="connsiteX1" fmla="*/ 4763 w 1857529"/>
              <a:gd name="connsiteY1" fmla="*/ 52387 h 1979335"/>
              <a:gd name="connsiteX2" fmla="*/ 16669 w 1857529"/>
              <a:gd name="connsiteY2" fmla="*/ 47625 h 1979335"/>
              <a:gd name="connsiteX3" fmla="*/ 16669 w 1857529"/>
              <a:gd name="connsiteY3" fmla="*/ 85725 h 1979335"/>
              <a:gd name="connsiteX4" fmla="*/ 30957 w 1857529"/>
              <a:gd name="connsiteY4" fmla="*/ 83343 h 1979335"/>
              <a:gd name="connsiteX5" fmla="*/ 28575 w 1857529"/>
              <a:gd name="connsiteY5" fmla="*/ 116681 h 1979335"/>
              <a:gd name="connsiteX6" fmla="*/ 54769 w 1857529"/>
              <a:gd name="connsiteY6" fmla="*/ 111918 h 1979335"/>
              <a:gd name="connsiteX7" fmla="*/ 54769 w 1857529"/>
              <a:gd name="connsiteY7" fmla="*/ 159543 h 1979335"/>
              <a:gd name="connsiteX8" fmla="*/ 54769 w 1857529"/>
              <a:gd name="connsiteY8" fmla="*/ 159543 h 1979335"/>
              <a:gd name="connsiteX9" fmla="*/ 54769 w 1857529"/>
              <a:gd name="connsiteY9" fmla="*/ 159543 h 1979335"/>
              <a:gd name="connsiteX10" fmla="*/ 69057 w 1857529"/>
              <a:gd name="connsiteY10" fmla="*/ 190500 h 1979335"/>
              <a:gd name="connsiteX11" fmla="*/ 78582 w 1857529"/>
              <a:gd name="connsiteY11" fmla="*/ 190500 h 1979335"/>
              <a:gd name="connsiteX12" fmla="*/ 76200 w 1857529"/>
              <a:gd name="connsiteY12" fmla="*/ 216693 h 1979335"/>
              <a:gd name="connsiteX13" fmla="*/ 107157 w 1857529"/>
              <a:gd name="connsiteY13" fmla="*/ 216693 h 1979335"/>
              <a:gd name="connsiteX14" fmla="*/ 104775 w 1857529"/>
              <a:gd name="connsiteY14" fmla="*/ 302418 h 1979335"/>
              <a:gd name="connsiteX15" fmla="*/ 128588 w 1857529"/>
              <a:gd name="connsiteY15" fmla="*/ 307181 h 1979335"/>
              <a:gd name="connsiteX16" fmla="*/ 126207 w 1857529"/>
              <a:gd name="connsiteY16" fmla="*/ 345281 h 1979335"/>
              <a:gd name="connsiteX17" fmla="*/ 152400 w 1857529"/>
              <a:gd name="connsiteY17" fmla="*/ 395287 h 1979335"/>
              <a:gd name="connsiteX18" fmla="*/ 157163 w 1857529"/>
              <a:gd name="connsiteY18" fmla="*/ 426243 h 1979335"/>
              <a:gd name="connsiteX19" fmla="*/ 192882 w 1857529"/>
              <a:gd name="connsiteY19" fmla="*/ 435768 h 1979335"/>
              <a:gd name="connsiteX20" fmla="*/ 209550 w 1857529"/>
              <a:gd name="connsiteY20" fmla="*/ 495300 h 1979335"/>
              <a:gd name="connsiteX21" fmla="*/ 226219 w 1857529"/>
              <a:gd name="connsiteY21" fmla="*/ 509587 h 1979335"/>
              <a:gd name="connsiteX22" fmla="*/ 221457 w 1857529"/>
              <a:gd name="connsiteY22" fmla="*/ 554831 h 1979335"/>
              <a:gd name="connsiteX23" fmla="*/ 228600 w 1857529"/>
              <a:gd name="connsiteY23" fmla="*/ 554831 h 1979335"/>
              <a:gd name="connsiteX24" fmla="*/ 230982 w 1857529"/>
              <a:gd name="connsiteY24" fmla="*/ 595312 h 1979335"/>
              <a:gd name="connsiteX25" fmla="*/ 242888 w 1857529"/>
              <a:gd name="connsiteY25" fmla="*/ 595312 h 1979335"/>
              <a:gd name="connsiteX26" fmla="*/ 240507 w 1857529"/>
              <a:gd name="connsiteY26" fmla="*/ 642937 h 1979335"/>
              <a:gd name="connsiteX27" fmla="*/ 266700 w 1857529"/>
              <a:gd name="connsiteY27" fmla="*/ 642937 h 1979335"/>
              <a:gd name="connsiteX28" fmla="*/ 266700 w 1857529"/>
              <a:gd name="connsiteY28" fmla="*/ 657225 h 1979335"/>
              <a:gd name="connsiteX29" fmla="*/ 269082 w 1857529"/>
              <a:gd name="connsiteY29" fmla="*/ 681037 h 1979335"/>
              <a:gd name="connsiteX30" fmla="*/ 278607 w 1857529"/>
              <a:gd name="connsiteY30" fmla="*/ 681037 h 1979335"/>
              <a:gd name="connsiteX31" fmla="*/ 273844 w 1857529"/>
              <a:gd name="connsiteY31" fmla="*/ 714375 h 1979335"/>
              <a:gd name="connsiteX32" fmla="*/ 297657 w 1857529"/>
              <a:gd name="connsiteY32" fmla="*/ 711993 h 1979335"/>
              <a:gd name="connsiteX33" fmla="*/ 300038 w 1857529"/>
              <a:gd name="connsiteY33" fmla="*/ 728662 h 1979335"/>
              <a:gd name="connsiteX34" fmla="*/ 319088 w 1857529"/>
              <a:gd name="connsiteY34" fmla="*/ 726281 h 1979335"/>
              <a:gd name="connsiteX35" fmla="*/ 319088 w 1857529"/>
              <a:gd name="connsiteY35" fmla="*/ 759618 h 1979335"/>
              <a:gd name="connsiteX36" fmla="*/ 330994 w 1857529"/>
              <a:gd name="connsiteY36" fmla="*/ 757237 h 1979335"/>
              <a:gd name="connsiteX37" fmla="*/ 333375 w 1857529"/>
              <a:gd name="connsiteY37" fmla="*/ 807243 h 1979335"/>
              <a:gd name="connsiteX38" fmla="*/ 333375 w 1857529"/>
              <a:gd name="connsiteY38" fmla="*/ 807243 h 1979335"/>
              <a:gd name="connsiteX39" fmla="*/ 347663 w 1857529"/>
              <a:gd name="connsiteY39" fmla="*/ 823912 h 1979335"/>
              <a:gd name="connsiteX40" fmla="*/ 364332 w 1857529"/>
              <a:gd name="connsiteY40" fmla="*/ 816768 h 1979335"/>
              <a:gd name="connsiteX41" fmla="*/ 364332 w 1857529"/>
              <a:gd name="connsiteY41" fmla="*/ 840581 h 1979335"/>
              <a:gd name="connsiteX42" fmla="*/ 371475 w 1857529"/>
              <a:gd name="connsiteY42" fmla="*/ 845343 h 1979335"/>
              <a:gd name="connsiteX43" fmla="*/ 366713 w 1857529"/>
              <a:gd name="connsiteY43" fmla="*/ 864393 h 1979335"/>
              <a:gd name="connsiteX44" fmla="*/ 385763 w 1857529"/>
              <a:gd name="connsiteY44" fmla="*/ 859631 h 1979335"/>
              <a:gd name="connsiteX45" fmla="*/ 383382 w 1857529"/>
              <a:gd name="connsiteY45" fmla="*/ 883443 h 1979335"/>
              <a:gd name="connsiteX46" fmla="*/ 407194 w 1857529"/>
              <a:gd name="connsiteY46" fmla="*/ 881062 h 1979335"/>
              <a:gd name="connsiteX47" fmla="*/ 402432 w 1857529"/>
              <a:gd name="connsiteY47" fmla="*/ 919162 h 1979335"/>
              <a:gd name="connsiteX48" fmla="*/ 423863 w 1857529"/>
              <a:gd name="connsiteY48" fmla="*/ 973931 h 1979335"/>
              <a:gd name="connsiteX49" fmla="*/ 435769 w 1857529"/>
              <a:gd name="connsiteY49" fmla="*/ 973931 h 1979335"/>
              <a:gd name="connsiteX50" fmla="*/ 428625 w 1857529"/>
              <a:gd name="connsiteY50" fmla="*/ 1000125 h 1979335"/>
              <a:gd name="connsiteX51" fmla="*/ 442913 w 1857529"/>
              <a:gd name="connsiteY51" fmla="*/ 997743 h 1979335"/>
              <a:gd name="connsiteX52" fmla="*/ 433388 w 1857529"/>
              <a:gd name="connsiteY52" fmla="*/ 1021556 h 1979335"/>
              <a:gd name="connsiteX53" fmla="*/ 452438 w 1857529"/>
              <a:gd name="connsiteY53" fmla="*/ 1019175 h 1979335"/>
              <a:gd name="connsiteX54" fmla="*/ 447675 w 1857529"/>
              <a:gd name="connsiteY54" fmla="*/ 1042987 h 1979335"/>
              <a:gd name="connsiteX55" fmla="*/ 464344 w 1857529"/>
              <a:gd name="connsiteY55" fmla="*/ 1038225 h 1979335"/>
              <a:gd name="connsiteX56" fmla="*/ 476250 w 1857529"/>
              <a:gd name="connsiteY56" fmla="*/ 1064418 h 1979335"/>
              <a:gd name="connsiteX57" fmla="*/ 490538 w 1857529"/>
              <a:gd name="connsiteY57" fmla="*/ 1064418 h 1979335"/>
              <a:gd name="connsiteX58" fmla="*/ 514350 w 1857529"/>
              <a:gd name="connsiteY58" fmla="*/ 1104900 h 1979335"/>
              <a:gd name="connsiteX59" fmla="*/ 511969 w 1857529"/>
              <a:gd name="connsiteY59" fmla="*/ 1119187 h 1979335"/>
              <a:gd name="connsiteX60" fmla="*/ 531019 w 1857529"/>
              <a:gd name="connsiteY60" fmla="*/ 1119187 h 1979335"/>
              <a:gd name="connsiteX61" fmla="*/ 526257 w 1857529"/>
              <a:gd name="connsiteY61" fmla="*/ 1133475 h 1979335"/>
              <a:gd name="connsiteX62" fmla="*/ 545307 w 1857529"/>
              <a:gd name="connsiteY62" fmla="*/ 1128712 h 1979335"/>
              <a:gd name="connsiteX63" fmla="*/ 542925 w 1857529"/>
              <a:gd name="connsiteY63" fmla="*/ 1154906 h 1979335"/>
              <a:gd name="connsiteX64" fmla="*/ 557213 w 1857529"/>
              <a:gd name="connsiteY64" fmla="*/ 1152525 h 1979335"/>
              <a:gd name="connsiteX65" fmla="*/ 552450 w 1857529"/>
              <a:gd name="connsiteY65" fmla="*/ 1169193 h 1979335"/>
              <a:gd name="connsiteX66" fmla="*/ 581025 w 1857529"/>
              <a:gd name="connsiteY66" fmla="*/ 1164431 h 1979335"/>
              <a:gd name="connsiteX67" fmla="*/ 578644 w 1857529"/>
              <a:gd name="connsiteY67" fmla="*/ 1183481 h 1979335"/>
              <a:gd name="connsiteX68" fmla="*/ 595313 w 1857529"/>
              <a:gd name="connsiteY68" fmla="*/ 1181100 h 1979335"/>
              <a:gd name="connsiteX69" fmla="*/ 592932 w 1857529"/>
              <a:gd name="connsiteY69" fmla="*/ 1195387 h 1979335"/>
              <a:gd name="connsiteX70" fmla="*/ 635794 w 1857529"/>
              <a:gd name="connsiteY70" fmla="*/ 1195387 h 1979335"/>
              <a:gd name="connsiteX71" fmla="*/ 631032 w 1857529"/>
              <a:gd name="connsiteY71" fmla="*/ 1214437 h 1979335"/>
              <a:gd name="connsiteX72" fmla="*/ 669132 w 1857529"/>
              <a:gd name="connsiteY72" fmla="*/ 1212056 h 1979335"/>
              <a:gd name="connsiteX73" fmla="*/ 666750 w 1857529"/>
              <a:gd name="connsiteY73" fmla="*/ 1252537 h 1979335"/>
              <a:gd name="connsiteX74" fmla="*/ 695325 w 1857529"/>
              <a:gd name="connsiteY74" fmla="*/ 1257300 h 1979335"/>
              <a:gd name="connsiteX75" fmla="*/ 695325 w 1857529"/>
              <a:gd name="connsiteY75" fmla="*/ 1271587 h 1979335"/>
              <a:gd name="connsiteX76" fmla="*/ 716757 w 1857529"/>
              <a:gd name="connsiteY76" fmla="*/ 1269206 h 1979335"/>
              <a:gd name="connsiteX77" fmla="*/ 716757 w 1857529"/>
              <a:gd name="connsiteY77" fmla="*/ 1285875 h 1979335"/>
              <a:gd name="connsiteX78" fmla="*/ 742950 w 1857529"/>
              <a:gd name="connsiteY78" fmla="*/ 1283493 h 1979335"/>
              <a:gd name="connsiteX79" fmla="*/ 740569 w 1857529"/>
              <a:gd name="connsiteY79" fmla="*/ 1304925 h 1979335"/>
              <a:gd name="connsiteX80" fmla="*/ 773907 w 1857529"/>
              <a:gd name="connsiteY80" fmla="*/ 1300162 h 1979335"/>
              <a:gd name="connsiteX81" fmla="*/ 766763 w 1857529"/>
              <a:gd name="connsiteY81" fmla="*/ 1333500 h 1979335"/>
              <a:gd name="connsiteX82" fmla="*/ 826294 w 1857529"/>
              <a:gd name="connsiteY82" fmla="*/ 1326356 h 1979335"/>
              <a:gd name="connsiteX83" fmla="*/ 831057 w 1857529"/>
              <a:gd name="connsiteY83" fmla="*/ 1357312 h 1979335"/>
              <a:gd name="connsiteX84" fmla="*/ 862013 w 1857529"/>
              <a:gd name="connsiteY84" fmla="*/ 1357312 h 1979335"/>
              <a:gd name="connsiteX85" fmla="*/ 862013 w 1857529"/>
              <a:gd name="connsiteY85" fmla="*/ 1357312 h 1979335"/>
              <a:gd name="connsiteX86" fmla="*/ 873919 w 1857529"/>
              <a:gd name="connsiteY86" fmla="*/ 1376362 h 1979335"/>
              <a:gd name="connsiteX87" fmla="*/ 871538 w 1857529"/>
              <a:gd name="connsiteY87" fmla="*/ 1390650 h 1979335"/>
              <a:gd name="connsiteX88" fmla="*/ 907257 w 1857529"/>
              <a:gd name="connsiteY88" fmla="*/ 1385887 h 1979335"/>
              <a:gd name="connsiteX89" fmla="*/ 909638 w 1857529"/>
              <a:gd name="connsiteY89" fmla="*/ 1402556 h 1979335"/>
              <a:gd name="connsiteX90" fmla="*/ 954882 w 1857529"/>
              <a:gd name="connsiteY90" fmla="*/ 1404937 h 1979335"/>
              <a:gd name="connsiteX91" fmla="*/ 952500 w 1857529"/>
              <a:gd name="connsiteY91" fmla="*/ 1419225 h 1979335"/>
              <a:gd name="connsiteX92" fmla="*/ 1012032 w 1857529"/>
              <a:gd name="connsiteY92" fmla="*/ 1419225 h 1979335"/>
              <a:gd name="connsiteX93" fmla="*/ 1019175 w 1857529"/>
              <a:gd name="connsiteY93" fmla="*/ 1426368 h 1979335"/>
              <a:gd name="connsiteX94" fmla="*/ 1050132 w 1857529"/>
              <a:gd name="connsiteY94" fmla="*/ 1426368 h 1979335"/>
              <a:gd name="connsiteX95" fmla="*/ 1050132 w 1857529"/>
              <a:gd name="connsiteY95" fmla="*/ 1464468 h 1979335"/>
              <a:gd name="connsiteX96" fmla="*/ 1095375 w 1857529"/>
              <a:gd name="connsiteY96" fmla="*/ 1471612 h 1979335"/>
              <a:gd name="connsiteX97" fmla="*/ 1090613 w 1857529"/>
              <a:gd name="connsiteY97" fmla="*/ 1481137 h 1979335"/>
              <a:gd name="connsiteX98" fmla="*/ 1109663 w 1857529"/>
              <a:gd name="connsiteY98" fmla="*/ 1483518 h 1979335"/>
              <a:gd name="connsiteX99" fmla="*/ 1107282 w 1857529"/>
              <a:gd name="connsiteY99" fmla="*/ 1504950 h 1979335"/>
              <a:gd name="connsiteX100" fmla="*/ 1152525 w 1857529"/>
              <a:gd name="connsiteY100" fmla="*/ 1495425 h 1979335"/>
              <a:gd name="connsiteX101" fmla="*/ 1152525 w 1857529"/>
              <a:gd name="connsiteY101" fmla="*/ 1514475 h 1979335"/>
              <a:gd name="connsiteX102" fmla="*/ 1166813 w 1857529"/>
              <a:gd name="connsiteY102" fmla="*/ 1514475 h 1979335"/>
              <a:gd name="connsiteX103" fmla="*/ 1165323 w 1857529"/>
              <a:gd name="connsiteY103" fmla="*/ 1546590 h 1979335"/>
              <a:gd name="connsiteX104" fmla="*/ 1182437 w 1857529"/>
              <a:gd name="connsiteY104" fmla="*/ 1544144 h 1979335"/>
              <a:gd name="connsiteX105" fmla="*/ 1184882 w 1857529"/>
              <a:gd name="connsiteY105" fmla="*/ 1571038 h 1979335"/>
              <a:gd name="connsiteX106" fmla="*/ 1199551 w 1857529"/>
              <a:gd name="connsiteY106" fmla="*/ 1571038 h 1979335"/>
              <a:gd name="connsiteX107" fmla="*/ 1201996 w 1857529"/>
              <a:gd name="connsiteY107" fmla="*/ 1595487 h 1979335"/>
              <a:gd name="connsiteX108" fmla="*/ 1231335 w 1857529"/>
              <a:gd name="connsiteY108" fmla="*/ 1597932 h 1979335"/>
              <a:gd name="connsiteX109" fmla="*/ 1233780 w 1857529"/>
              <a:gd name="connsiteY109" fmla="*/ 1639494 h 1979335"/>
              <a:gd name="connsiteX110" fmla="*/ 1255783 w 1857529"/>
              <a:gd name="connsiteY110" fmla="*/ 1644384 h 1979335"/>
              <a:gd name="connsiteX111" fmla="*/ 1255783 w 1857529"/>
              <a:gd name="connsiteY111" fmla="*/ 1661499 h 1979335"/>
              <a:gd name="connsiteX112" fmla="*/ 1351135 w 1857529"/>
              <a:gd name="connsiteY112" fmla="*/ 1661499 h 1979335"/>
              <a:gd name="connsiteX113" fmla="*/ 1404923 w 1857529"/>
              <a:gd name="connsiteY113" fmla="*/ 1707952 h 1979335"/>
              <a:gd name="connsiteX114" fmla="*/ 1485605 w 1857529"/>
              <a:gd name="connsiteY114" fmla="*/ 1710396 h 1979335"/>
              <a:gd name="connsiteX115" fmla="*/ 1488050 w 1857529"/>
              <a:gd name="connsiteY115" fmla="*/ 1749515 h 1979335"/>
              <a:gd name="connsiteX116" fmla="*/ 1568731 w 1857529"/>
              <a:gd name="connsiteY116" fmla="*/ 1754406 h 1979335"/>
              <a:gd name="connsiteX117" fmla="*/ 1571176 w 1857529"/>
              <a:gd name="connsiteY117" fmla="*/ 1781299 h 1979335"/>
              <a:gd name="connsiteX118" fmla="*/ 1620074 w 1857529"/>
              <a:gd name="connsiteY118" fmla="*/ 1781299 h 1979335"/>
              <a:gd name="connsiteX119" fmla="*/ 1617629 w 1857529"/>
              <a:gd name="connsiteY119" fmla="*/ 1820418 h 1979335"/>
              <a:gd name="connsiteX120" fmla="*/ 1739875 w 1857529"/>
              <a:gd name="connsiteY120" fmla="*/ 1817971 h 1979335"/>
              <a:gd name="connsiteX121" fmla="*/ 1808333 w 1857529"/>
              <a:gd name="connsiteY121" fmla="*/ 1847311 h 1979335"/>
              <a:gd name="connsiteX122" fmla="*/ 1813222 w 1857529"/>
              <a:gd name="connsiteY122" fmla="*/ 1908434 h 1979335"/>
              <a:gd name="connsiteX123" fmla="*/ 1854785 w 1857529"/>
              <a:gd name="connsiteY123" fmla="*/ 1918212 h 1979335"/>
              <a:gd name="connsiteX124" fmla="*/ 1852340 w 1857529"/>
              <a:gd name="connsiteY124" fmla="*/ 1979335 h 1979335"/>
              <a:gd name="connsiteX125" fmla="*/ 1852340 w 1857529"/>
              <a:gd name="connsiteY125" fmla="*/ 1979335 h 1979335"/>
              <a:gd name="connsiteX0" fmla="*/ 0 w 1901238"/>
              <a:gd name="connsiteY0" fmla="*/ 0 h 1979335"/>
              <a:gd name="connsiteX1" fmla="*/ 4763 w 1901238"/>
              <a:gd name="connsiteY1" fmla="*/ 52387 h 1979335"/>
              <a:gd name="connsiteX2" fmla="*/ 16669 w 1901238"/>
              <a:gd name="connsiteY2" fmla="*/ 47625 h 1979335"/>
              <a:gd name="connsiteX3" fmla="*/ 16669 w 1901238"/>
              <a:gd name="connsiteY3" fmla="*/ 85725 h 1979335"/>
              <a:gd name="connsiteX4" fmla="*/ 30957 w 1901238"/>
              <a:gd name="connsiteY4" fmla="*/ 83343 h 1979335"/>
              <a:gd name="connsiteX5" fmla="*/ 28575 w 1901238"/>
              <a:gd name="connsiteY5" fmla="*/ 116681 h 1979335"/>
              <a:gd name="connsiteX6" fmla="*/ 54769 w 1901238"/>
              <a:gd name="connsiteY6" fmla="*/ 111918 h 1979335"/>
              <a:gd name="connsiteX7" fmla="*/ 54769 w 1901238"/>
              <a:gd name="connsiteY7" fmla="*/ 159543 h 1979335"/>
              <a:gd name="connsiteX8" fmla="*/ 54769 w 1901238"/>
              <a:gd name="connsiteY8" fmla="*/ 159543 h 1979335"/>
              <a:gd name="connsiteX9" fmla="*/ 54769 w 1901238"/>
              <a:gd name="connsiteY9" fmla="*/ 159543 h 1979335"/>
              <a:gd name="connsiteX10" fmla="*/ 69057 w 1901238"/>
              <a:gd name="connsiteY10" fmla="*/ 190500 h 1979335"/>
              <a:gd name="connsiteX11" fmla="*/ 78582 w 1901238"/>
              <a:gd name="connsiteY11" fmla="*/ 190500 h 1979335"/>
              <a:gd name="connsiteX12" fmla="*/ 76200 w 1901238"/>
              <a:gd name="connsiteY12" fmla="*/ 216693 h 1979335"/>
              <a:gd name="connsiteX13" fmla="*/ 107157 w 1901238"/>
              <a:gd name="connsiteY13" fmla="*/ 216693 h 1979335"/>
              <a:gd name="connsiteX14" fmla="*/ 104775 w 1901238"/>
              <a:gd name="connsiteY14" fmla="*/ 302418 h 1979335"/>
              <a:gd name="connsiteX15" fmla="*/ 128588 w 1901238"/>
              <a:gd name="connsiteY15" fmla="*/ 307181 h 1979335"/>
              <a:gd name="connsiteX16" fmla="*/ 126207 w 1901238"/>
              <a:gd name="connsiteY16" fmla="*/ 345281 h 1979335"/>
              <a:gd name="connsiteX17" fmla="*/ 152400 w 1901238"/>
              <a:gd name="connsiteY17" fmla="*/ 395287 h 1979335"/>
              <a:gd name="connsiteX18" fmla="*/ 157163 w 1901238"/>
              <a:gd name="connsiteY18" fmla="*/ 426243 h 1979335"/>
              <a:gd name="connsiteX19" fmla="*/ 192882 w 1901238"/>
              <a:gd name="connsiteY19" fmla="*/ 435768 h 1979335"/>
              <a:gd name="connsiteX20" fmla="*/ 209550 w 1901238"/>
              <a:gd name="connsiteY20" fmla="*/ 495300 h 1979335"/>
              <a:gd name="connsiteX21" fmla="*/ 226219 w 1901238"/>
              <a:gd name="connsiteY21" fmla="*/ 509587 h 1979335"/>
              <a:gd name="connsiteX22" fmla="*/ 221457 w 1901238"/>
              <a:gd name="connsiteY22" fmla="*/ 554831 h 1979335"/>
              <a:gd name="connsiteX23" fmla="*/ 228600 w 1901238"/>
              <a:gd name="connsiteY23" fmla="*/ 554831 h 1979335"/>
              <a:gd name="connsiteX24" fmla="*/ 230982 w 1901238"/>
              <a:gd name="connsiteY24" fmla="*/ 595312 h 1979335"/>
              <a:gd name="connsiteX25" fmla="*/ 242888 w 1901238"/>
              <a:gd name="connsiteY25" fmla="*/ 595312 h 1979335"/>
              <a:gd name="connsiteX26" fmla="*/ 240507 w 1901238"/>
              <a:gd name="connsiteY26" fmla="*/ 642937 h 1979335"/>
              <a:gd name="connsiteX27" fmla="*/ 266700 w 1901238"/>
              <a:gd name="connsiteY27" fmla="*/ 642937 h 1979335"/>
              <a:gd name="connsiteX28" fmla="*/ 266700 w 1901238"/>
              <a:gd name="connsiteY28" fmla="*/ 657225 h 1979335"/>
              <a:gd name="connsiteX29" fmla="*/ 269082 w 1901238"/>
              <a:gd name="connsiteY29" fmla="*/ 681037 h 1979335"/>
              <a:gd name="connsiteX30" fmla="*/ 278607 w 1901238"/>
              <a:gd name="connsiteY30" fmla="*/ 681037 h 1979335"/>
              <a:gd name="connsiteX31" fmla="*/ 273844 w 1901238"/>
              <a:gd name="connsiteY31" fmla="*/ 714375 h 1979335"/>
              <a:gd name="connsiteX32" fmla="*/ 297657 w 1901238"/>
              <a:gd name="connsiteY32" fmla="*/ 711993 h 1979335"/>
              <a:gd name="connsiteX33" fmla="*/ 300038 w 1901238"/>
              <a:gd name="connsiteY33" fmla="*/ 728662 h 1979335"/>
              <a:gd name="connsiteX34" fmla="*/ 319088 w 1901238"/>
              <a:gd name="connsiteY34" fmla="*/ 726281 h 1979335"/>
              <a:gd name="connsiteX35" fmla="*/ 319088 w 1901238"/>
              <a:gd name="connsiteY35" fmla="*/ 759618 h 1979335"/>
              <a:gd name="connsiteX36" fmla="*/ 330994 w 1901238"/>
              <a:gd name="connsiteY36" fmla="*/ 757237 h 1979335"/>
              <a:gd name="connsiteX37" fmla="*/ 333375 w 1901238"/>
              <a:gd name="connsiteY37" fmla="*/ 807243 h 1979335"/>
              <a:gd name="connsiteX38" fmla="*/ 333375 w 1901238"/>
              <a:gd name="connsiteY38" fmla="*/ 807243 h 1979335"/>
              <a:gd name="connsiteX39" fmla="*/ 347663 w 1901238"/>
              <a:gd name="connsiteY39" fmla="*/ 823912 h 1979335"/>
              <a:gd name="connsiteX40" fmla="*/ 364332 w 1901238"/>
              <a:gd name="connsiteY40" fmla="*/ 816768 h 1979335"/>
              <a:gd name="connsiteX41" fmla="*/ 364332 w 1901238"/>
              <a:gd name="connsiteY41" fmla="*/ 840581 h 1979335"/>
              <a:gd name="connsiteX42" fmla="*/ 371475 w 1901238"/>
              <a:gd name="connsiteY42" fmla="*/ 845343 h 1979335"/>
              <a:gd name="connsiteX43" fmla="*/ 366713 w 1901238"/>
              <a:gd name="connsiteY43" fmla="*/ 864393 h 1979335"/>
              <a:gd name="connsiteX44" fmla="*/ 385763 w 1901238"/>
              <a:gd name="connsiteY44" fmla="*/ 859631 h 1979335"/>
              <a:gd name="connsiteX45" fmla="*/ 383382 w 1901238"/>
              <a:gd name="connsiteY45" fmla="*/ 883443 h 1979335"/>
              <a:gd name="connsiteX46" fmla="*/ 407194 w 1901238"/>
              <a:gd name="connsiteY46" fmla="*/ 881062 h 1979335"/>
              <a:gd name="connsiteX47" fmla="*/ 402432 w 1901238"/>
              <a:gd name="connsiteY47" fmla="*/ 919162 h 1979335"/>
              <a:gd name="connsiteX48" fmla="*/ 423863 w 1901238"/>
              <a:gd name="connsiteY48" fmla="*/ 973931 h 1979335"/>
              <a:gd name="connsiteX49" fmla="*/ 435769 w 1901238"/>
              <a:gd name="connsiteY49" fmla="*/ 973931 h 1979335"/>
              <a:gd name="connsiteX50" fmla="*/ 428625 w 1901238"/>
              <a:gd name="connsiteY50" fmla="*/ 1000125 h 1979335"/>
              <a:gd name="connsiteX51" fmla="*/ 442913 w 1901238"/>
              <a:gd name="connsiteY51" fmla="*/ 997743 h 1979335"/>
              <a:gd name="connsiteX52" fmla="*/ 433388 w 1901238"/>
              <a:gd name="connsiteY52" fmla="*/ 1021556 h 1979335"/>
              <a:gd name="connsiteX53" fmla="*/ 452438 w 1901238"/>
              <a:gd name="connsiteY53" fmla="*/ 1019175 h 1979335"/>
              <a:gd name="connsiteX54" fmla="*/ 447675 w 1901238"/>
              <a:gd name="connsiteY54" fmla="*/ 1042987 h 1979335"/>
              <a:gd name="connsiteX55" fmla="*/ 464344 w 1901238"/>
              <a:gd name="connsiteY55" fmla="*/ 1038225 h 1979335"/>
              <a:gd name="connsiteX56" fmla="*/ 476250 w 1901238"/>
              <a:gd name="connsiteY56" fmla="*/ 1064418 h 1979335"/>
              <a:gd name="connsiteX57" fmla="*/ 490538 w 1901238"/>
              <a:gd name="connsiteY57" fmla="*/ 1064418 h 1979335"/>
              <a:gd name="connsiteX58" fmla="*/ 514350 w 1901238"/>
              <a:gd name="connsiteY58" fmla="*/ 1104900 h 1979335"/>
              <a:gd name="connsiteX59" fmla="*/ 511969 w 1901238"/>
              <a:gd name="connsiteY59" fmla="*/ 1119187 h 1979335"/>
              <a:gd name="connsiteX60" fmla="*/ 531019 w 1901238"/>
              <a:gd name="connsiteY60" fmla="*/ 1119187 h 1979335"/>
              <a:gd name="connsiteX61" fmla="*/ 526257 w 1901238"/>
              <a:gd name="connsiteY61" fmla="*/ 1133475 h 1979335"/>
              <a:gd name="connsiteX62" fmla="*/ 545307 w 1901238"/>
              <a:gd name="connsiteY62" fmla="*/ 1128712 h 1979335"/>
              <a:gd name="connsiteX63" fmla="*/ 542925 w 1901238"/>
              <a:gd name="connsiteY63" fmla="*/ 1154906 h 1979335"/>
              <a:gd name="connsiteX64" fmla="*/ 557213 w 1901238"/>
              <a:gd name="connsiteY64" fmla="*/ 1152525 h 1979335"/>
              <a:gd name="connsiteX65" fmla="*/ 552450 w 1901238"/>
              <a:gd name="connsiteY65" fmla="*/ 1169193 h 1979335"/>
              <a:gd name="connsiteX66" fmla="*/ 581025 w 1901238"/>
              <a:gd name="connsiteY66" fmla="*/ 1164431 h 1979335"/>
              <a:gd name="connsiteX67" fmla="*/ 578644 w 1901238"/>
              <a:gd name="connsiteY67" fmla="*/ 1183481 h 1979335"/>
              <a:gd name="connsiteX68" fmla="*/ 595313 w 1901238"/>
              <a:gd name="connsiteY68" fmla="*/ 1181100 h 1979335"/>
              <a:gd name="connsiteX69" fmla="*/ 592932 w 1901238"/>
              <a:gd name="connsiteY69" fmla="*/ 1195387 h 1979335"/>
              <a:gd name="connsiteX70" fmla="*/ 635794 w 1901238"/>
              <a:gd name="connsiteY70" fmla="*/ 1195387 h 1979335"/>
              <a:gd name="connsiteX71" fmla="*/ 631032 w 1901238"/>
              <a:gd name="connsiteY71" fmla="*/ 1214437 h 1979335"/>
              <a:gd name="connsiteX72" fmla="*/ 669132 w 1901238"/>
              <a:gd name="connsiteY72" fmla="*/ 1212056 h 1979335"/>
              <a:gd name="connsiteX73" fmla="*/ 666750 w 1901238"/>
              <a:gd name="connsiteY73" fmla="*/ 1252537 h 1979335"/>
              <a:gd name="connsiteX74" fmla="*/ 695325 w 1901238"/>
              <a:gd name="connsiteY74" fmla="*/ 1257300 h 1979335"/>
              <a:gd name="connsiteX75" fmla="*/ 695325 w 1901238"/>
              <a:gd name="connsiteY75" fmla="*/ 1271587 h 1979335"/>
              <a:gd name="connsiteX76" fmla="*/ 716757 w 1901238"/>
              <a:gd name="connsiteY76" fmla="*/ 1269206 h 1979335"/>
              <a:gd name="connsiteX77" fmla="*/ 716757 w 1901238"/>
              <a:gd name="connsiteY77" fmla="*/ 1285875 h 1979335"/>
              <a:gd name="connsiteX78" fmla="*/ 742950 w 1901238"/>
              <a:gd name="connsiteY78" fmla="*/ 1283493 h 1979335"/>
              <a:gd name="connsiteX79" fmla="*/ 740569 w 1901238"/>
              <a:gd name="connsiteY79" fmla="*/ 1304925 h 1979335"/>
              <a:gd name="connsiteX80" fmla="*/ 773907 w 1901238"/>
              <a:gd name="connsiteY80" fmla="*/ 1300162 h 1979335"/>
              <a:gd name="connsiteX81" fmla="*/ 766763 w 1901238"/>
              <a:gd name="connsiteY81" fmla="*/ 1333500 h 1979335"/>
              <a:gd name="connsiteX82" fmla="*/ 826294 w 1901238"/>
              <a:gd name="connsiteY82" fmla="*/ 1326356 h 1979335"/>
              <a:gd name="connsiteX83" fmla="*/ 831057 w 1901238"/>
              <a:gd name="connsiteY83" fmla="*/ 1357312 h 1979335"/>
              <a:gd name="connsiteX84" fmla="*/ 862013 w 1901238"/>
              <a:gd name="connsiteY84" fmla="*/ 1357312 h 1979335"/>
              <a:gd name="connsiteX85" fmla="*/ 862013 w 1901238"/>
              <a:gd name="connsiteY85" fmla="*/ 1357312 h 1979335"/>
              <a:gd name="connsiteX86" fmla="*/ 873919 w 1901238"/>
              <a:gd name="connsiteY86" fmla="*/ 1376362 h 1979335"/>
              <a:gd name="connsiteX87" fmla="*/ 871538 w 1901238"/>
              <a:gd name="connsiteY87" fmla="*/ 1390650 h 1979335"/>
              <a:gd name="connsiteX88" fmla="*/ 907257 w 1901238"/>
              <a:gd name="connsiteY88" fmla="*/ 1385887 h 1979335"/>
              <a:gd name="connsiteX89" fmla="*/ 909638 w 1901238"/>
              <a:gd name="connsiteY89" fmla="*/ 1402556 h 1979335"/>
              <a:gd name="connsiteX90" fmla="*/ 954882 w 1901238"/>
              <a:gd name="connsiteY90" fmla="*/ 1404937 h 1979335"/>
              <a:gd name="connsiteX91" fmla="*/ 952500 w 1901238"/>
              <a:gd name="connsiteY91" fmla="*/ 1419225 h 1979335"/>
              <a:gd name="connsiteX92" fmla="*/ 1012032 w 1901238"/>
              <a:gd name="connsiteY92" fmla="*/ 1419225 h 1979335"/>
              <a:gd name="connsiteX93" fmla="*/ 1019175 w 1901238"/>
              <a:gd name="connsiteY93" fmla="*/ 1426368 h 1979335"/>
              <a:gd name="connsiteX94" fmla="*/ 1050132 w 1901238"/>
              <a:gd name="connsiteY94" fmla="*/ 1426368 h 1979335"/>
              <a:gd name="connsiteX95" fmla="*/ 1050132 w 1901238"/>
              <a:gd name="connsiteY95" fmla="*/ 1464468 h 1979335"/>
              <a:gd name="connsiteX96" fmla="*/ 1095375 w 1901238"/>
              <a:gd name="connsiteY96" fmla="*/ 1471612 h 1979335"/>
              <a:gd name="connsiteX97" fmla="*/ 1090613 w 1901238"/>
              <a:gd name="connsiteY97" fmla="*/ 1481137 h 1979335"/>
              <a:gd name="connsiteX98" fmla="*/ 1109663 w 1901238"/>
              <a:gd name="connsiteY98" fmla="*/ 1483518 h 1979335"/>
              <a:gd name="connsiteX99" fmla="*/ 1107282 w 1901238"/>
              <a:gd name="connsiteY99" fmla="*/ 1504950 h 1979335"/>
              <a:gd name="connsiteX100" fmla="*/ 1152525 w 1901238"/>
              <a:gd name="connsiteY100" fmla="*/ 1495425 h 1979335"/>
              <a:gd name="connsiteX101" fmla="*/ 1152525 w 1901238"/>
              <a:gd name="connsiteY101" fmla="*/ 1514475 h 1979335"/>
              <a:gd name="connsiteX102" fmla="*/ 1166813 w 1901238"/>
              <a:gd name="connsiteY102" fmla="*/ 1514475 h 1979335"/>
              <a:gd name="connsiteX103" fmla="*/ 1165323 w 1901238"/>
              <a:gd name="connsiteY103" fmla="*/ 1546590 h 1979335"/>
              <a:gd name="connsiteX104" fmla="*/ 1182437 w 1901238"/>
              <a:gd name="connsiteY104" fmla="*/ 1544144 h 1979335"/>
              <a:gd name="connsiteX105" fmla="*/ 1184882 w 1901238"/>
              <a:gd name="connsiteY105" fmla="*/ 1571038 h 1979335"/>
              <a:gd name="connsiteX106" fmla="*/ 1199551 w 1901238"/>
              <a:gd name="connsiteY106" fmla="*/ 1571038 h 1979335"/>
              <a:gd name="connsiteX107" fmla="*/ 1201996 w 1901238"/>
              <a:gd name="connsiteY107" fmla="*/ 1595487 h 1979335"/>
              <a:gd name="connsiteX108" fmla="*/ 1231335 w 1901238"/>
              <a:gd name="connsiteY108" fmla="*/ 1597932 h 1979335"/>
              <a:gd name="connsiteX109" fmla="*/ 1233780 w 1901238"/>
              <a:gd name="connsiteY109" fmla="*/ 1639494 h 1979335"/>
              <a:gd name="connsiteX110" fmla="*/ 1255783 w 1901238"/>
              <a:gd name="connsiteY110" fmla="*/ 1644384 h 1979335"/>
              <a:gd name="connsiteX111" fmla="*/ 1255783 w 1901238"/>
              <a:gd name="connsiteY111" fmla="*/ 1661499 h 1979335"/>
              <a:gd name="connsiteX112" fmla="*/ 1351135 w 1901238"/>
              <a:gd name="connsiteY112" fmla="*/ 1661499 h 1979335"/>
              <a:gd name="connsiteX113" fmla="*/ 1404923 w 1901238"/>
              <a:gd name="connsiteY113" fmla="*/ 1707952 h 1979335"/>
              <a:gd name="connsiteX114" fmla="*/ 1485605 w 1901238"/>
              <a:gd name="connsiteY114" fmla="*/ 1710396 h 1979335"/>
              <a:gd name="connsiteX115" fmla="*/ 1488050 w 1901238"/>
              <a:gd name="connsiteY115" fmla="*/ 1749515 h 1979335"/>
              <a:gd name="connsiteX116" fmla="*/ 1568731 w 1901238"/>
              <a:gd name="connsiteY116" fmla="*/ 1754406 h 1979335"/>
              <a:gd name="connsiteX117" fmla="*/ 1571176 w 1901238"/>
              <a:gd name="connsiteY117" fmla="*/ 1781299 h 1979335"/>
              <a:gd name="connsiteX118" fmla="*/ 1620074 w 1901238"/>
              <a:gd name="connsiteY118" fmla="*/ 1781299 h 1979335"/>
              <a:gd name="connsiteX119" fmla="*/ 1617629 w 1901238"/>
              <a:gd name="connsiteY119" fmla="*/ 1820418 h 1979335"/>
              <a:gd name="connsiteX120" fmla="*/ 1739875 w 1901238"/>
              <a:gd name="connsiteY120" fmla="*/ 1817971 h 1979335"/>
              <a:gd name="connsiteX121" fmla="*/ 1808333 w 1901238"/>
              <a:gd name="connsiteY121" fmla="*/ 1847311 h 1979335"/>
              <a:gd name="connsiteX122" fmla="*/ 1813222 w 1901238"/>
              <a:gd name="connsiteY122" fmla="*/ 1908434 h 1979335"/>
              <a:gd name="connsiteX123" fmla="*/ 1854785 w 1901238"/>
              <a:gd name="connsiteY123" fmla="*/ 1918212 h 1979335"/>
              <a:gd name="connsiteX124" fmla="*/ 1852340 w 1901238"/>
              <a:gd name="connsiteY124" fmla="*/ 1979335 h 1979335"/>
              <a:gd name="connsiteX125" fmla="*/ 1901238 w 1901238"/>
              <a:gd name="connsiteY125" fmla="*/ 1979335 h 1979335"/>
              <a:gd name="connsiteX0" fmla="*/ 0 w 1911017"/>
              <a:gd name="connsiteY0" fmla="*/ 0 h 1979335"/>
              <a:gd name="connsiteX1" fmla="*/ 4763 w 1911017"/>
              <a:gd name="connsiteY1" fmla="*/ 52387 h 1979335"/>
              <a:gd name="connsiteX2" fmla="*/ 16669 w 1911017"/>
              <a:gd name="connsiteY2" fmla="*/ 47625 h 1979335"/>
              <a:gd name="connsiteX3" fmla="*/ 16669 w 1911017"/>
              <a:gd name="connsiteY3" fmla="*/ 85725 h 1979335"/>
              <a:gd name="connsiteX4" fmla="*/ 30957 w 1911017"/>
              <a:gd name="connsiteY4" fmla="*/ 83343 h 1979335"/>
              <a:gd name="connsiteX5" fmla="*/ 28575 w 1911017"/>
              <a:gd name="connsiteY5" fmla="*/ 116681 h 1979335"/>
              <a:gd name="connsiteX6" fmla="*/ 54769 w 1911017"/>
              <a:gd name="connsiteY6" fmla="*/ 111918 h 1979335"/>
              <a:gd name="connsiteX7" fmla="*/ 54769 w 1911017"/>
              <a:gd name="connsiteY7" fmla="*/ 159543 h 1979335"/>
              <a:gd name="connsiteX8" fmla="*/ 54769 w 1911017"/>
              <a:gd name="connsiteY8" fmla="*/ 159543 h 1979335"/>
              <a:gd name="connsiteX9" fmla="*/ 54769 w 1911017"/>
              <a:gd name="connsiteY9" fmla="*/ 159543 h 1979335"/>
              <a:gd name="connsiteX10" fmla="*/ 69057 w 1911017"/>
              <a:gd name="connsiteY10" fmla="*/ 190500 h 1979335"/>
              <a:gd name="connsiteX11" fmla="*/ 78582 w 1911017"/>
              <a:gd name="connsiteY11" fmla="*/ 190500 h 1979335"/>
              <a:gd name="connsiteX12" fmla="*/ 76200 w 1911017"/>
              <a:gd name="connsiteY12" fmla="*/ 216693 h 1979335"/>
              <a:gd name="connsiteX13" fmla="*/ 107157 w 1911017"/>
              <a:gd name="connsiteY13" fmla="*/ 216693 h 1979335"/>
              <a:gd name="connsiteX14" fmla="*/ 104775 w 1911017"/>
              <a:gd name="connsiteY14" fmla="*/ 302418 h 1979335"/>
              <a:gd name="connsiteX15" fmla="*/ 128588 w 1911017"/>
              <a:gd name="connsiteY15" fmla="*/ 307181 h 1979335"/>
              <a:gd name="connsiteX16" fmla="*/ 126207 w 1911017"/>
              <a:gd name="connsiteY16" fmla="*/ 345281 h 1979335"/>
              <a:gd name="connsiteX17" fmla="*/ 152400 w 1911017"/>
              <a:gd name="connsiteY17" fmla="*/ 395287 h 1979335"/>
              <a:gd name="connsiteX18" fmla="*/ 157163 w 1911017"/>
              <a:gd name="connsiteY18" fmla="*/ 426243 h 1979335"/>
              <a:gd name="connsiteX19" fmla="*/ 192882 w 1911017"/>
              <a:gd name="connsiteY19" fmla="*/ 435768 h 1979335"/>
              <a:gd name="connsiteX20" fmla="*/ 209550 w 1911017"/>
              <a:gd name="connsiteY20" fmla="*/ 495300 h 1979335"/>
              <a:gd name="connsiteX21" fmla="*/ 226219 w 1911017"/>
              <a:gd name="connsiteY21" fmla="*/ 509587 h 1979335"/>
              <a:gd name="connsiteX22" fmla="*/ 221457 w 1911017"/>
              <a:gd name="connsiteY22" fmla="*/ 554831 h 1979335"/>
              <a:gd name="connsiteX23" fmla="*/ 228600 w 1911017"/>
              <a:gd name="connsiteY23" fmla="*/ 554831 h 1979335"/>
              <a:gd name="connsiteX24" fmla="*/ 230982 w 1911017"/>
              <a:gd name="connsiteY24" fmla="*/ 595312 h 1979335"/>
              <a:gd name="connsiteX25" fmla="*/ 242888 w 1911017"/>
              <a:gd name="connsiteY25" fmla="*/ 595312 h 1979335"/>
              <a:gd name="connsiteX26" fmla="*/ 240507 w 1911017"/>
              <a:gd name="connsiteY26" fmla="*/ 642937 h 1979335"/>
              <a:gd name="connsiteX27" fmla="*/ 266700 w 1911017"/>
              <a:gd name="connsiteY27" fmla="*/ 642937 h 1979335"/>
              <a:gd name="connsiteX28" fmla="*/ 266700 w 1911017"/>
              <a:gd name="connsiteY28" fmla="*/ 657225 h 1979335"/>
              <a:gd name="connsiteX29" fmla="*/ 269082 w 1911017"/>
              <a:gd name="connsiteY29" fmla="*/ 681037 h 1979335"/>
              <a:gd name="connsiteX30" fmla="*/ 278607 w 1911017"/>
              <a:gd name="connsiteY30" fmla="*/ 681037 h 1979335"/>
              <a:gd name="connsiteX31" fmla="*/ 273844 w 1911017"/>
              <a:gd name="connsiteY31" fmla="*/ 714375 h 1979335"/>
              <a:gd name="connsiteX32" fmla="*/ 297657 w 1911017"/>
              <a:gd name="connsiteY32" fmla="*/ 711993 h 1979335"/>
              <a:gd name="connsiteX33" fmla="*/ 300038 w 1911017"/>
              <a:gd name="connsiteY33" fmla="*/ 728662 h 1979335"/>
              <a:gd name="connsiteX34" fmla="*/ 319088 w 1911017"/>
              <a:gd name="connsiteY34" fmla="*/ 726281 h 1979335"/>
              <a:gd name="connsiteX35" fmla="*/ 319088 w 1911017"/>
              <a:gd name="connsiteY35" fmla="*/ 759618 h 1979335"/>
              <a:gd name="connsiteX36" fmla="*/ 330994 w 1911017"/>
              <a:gd name="connsiteY36" fmla="*/ 757237 h 1979335"/>
              <a:gd name="connsiteX37" fmla="*/ 333375 w 1911017"/>
              <a:gd name="connsiteY37" fmla="*/ 807243 h 1979335"/>
              <a:gd name="connsiteX38" fmla="*/ 333375 w 1911017"/>
              <a:gd name="connsiteY38" fmla="*/ 807243 h 1979335"/>
              <a:gd name="connsiteX39" fmla="*/ 347663 w 1911017"/>
              <a:gd name="connsiteY39" fmla="*/ 823912 h 1979335"/>
              <a:gd name="connsiteX40" fmla="*/ 364332 w 1911017"/>
              <a:gd name="connsiteY40" fmla="*/ 816768 h 1979335"/>
              <a:gd name="connsiteX41" fmla="*/ 364332 w 1911017"/>
              <a:gd name="connsiteY41" fmla="*/ 840581 h 1979335"/>
              <a:gd name="connsiteX42" fmla="*/ 371475 w 1911017"/>
              <a:gd name="connsiteY42" fmla="*/ 845343 h 1979335"/>
              <a:gd name="connsiteX43" fmla="*/ 366713 w 1911017"/>
              <a:gd name="connsiteY43" fmla="*/ 864393 h 1979335"/>
              <a:gd name="connsiteX44" fmla="*/ 385763 w 1911017"/>
              <a:gd name="connsiteY44" fmla="*/ 859631 h 1979335"/>
              <a:gd name="connsiteX45" fmla="*/ 383382 w 1911017"/>
              <a:gd name="connsiteY45" fmla="*/ 883443 h 1979335"/>
              <a:gd name="connsiteX46" fmla="*/ 407194 w 1911017"/>
              <a:gd name="connsiteY46" fmla="*/ 881062 h 1979335"/>
              <a:gd name="connsiteX47" fmla="*/ 402432 w 1911017"/>
              <a:gd name="connsiteY47" fmla="*/ 919162 h 1979335"/>
              <a:gd name="connsiteX48" fmla="*/ 423863 w 1911017"/>
              <a:gd name="connsiteY48" fmla="*/ 973931 h 1979335"/>
              <a:gd name="connsiteX49" fmla="*/ 435769 w 1911017"/>
              <a:gd name="connsiteY49" fmla="*/ 973931 h 1979335"/>
              <a:gd name="connsiteX50" fmla="*/ 428625 w 1911017"/>
              <a:gd name="connsiteY50" fmla="*/ 1000125 h 1979335"/>
              <a:gd name="connsiteX51" fmla="*/ 442913 w 1911017"/>
              <a:gd name="connsiteY51" fmla="*/ 997743 h 1979335"/>
              <a:gd name="connsiteX52" fmla="*/ 433388 w 1911017"/>
              <a:gd name="connsiteY52" fmla="*/ 1021556 h 1979335"/>
              <a:gd name="connsiteX53" fmla="*/ 452438 w 1911017"/>
              <a:gd name="connsiteY53" fmla="*/ 1019175 h 1979335"/>
              <a:gd name="connsiteX54" fmla="*/ 447675 w 1911017"/>
              <a:gd name="connsiteY54" fmla="*/ 1042987 h 1979335"/>
              <a:gd name="connsiteX55" fmla="*/ 464344 w 1911017"/>
              <a:gd name="connsiteY55" fmla="*/ 1038225 h 1979335"/>
              <a:gd name="connsiteX56" fmla="*/ 476250 w 1911017"/>
              <a:gd name="connsiteY56" fmla="*/ 1064418 h 1979335"/>
              <a:gd name="connsiteX57" fmla="*/ 490538 w 1911017"/>
              <a:gd name="connsiteY57" fmla="*/ 1064418 h 1979335"/>
              <a:gd name="connsiteX58" fmla="*/ 514350 w 1911017"/>
              <a:gd name="connsiteY58" fmla="*/ 1104900 h 1979335"/>
              <a:gd name="connsiteX59" fmla="*/ 511969 w 1911017"/>
              <a:gd name="connsiteY59" fmla="*/ 1119187 h 1979335"/>
              <a:gd name="connsiteX60" fmla="*/ 531019 w 1911017"/>
              <a:gd name="connsiteY60" fmla="*/ 1119187 h 1979335"/>
              <a:gd name="connsiteX61" fmla="*/ 526257 w 1911017"/>
              <a:gd name="connsiteY61" fmla="*/ 1133475 h 1979335"/>
              <a:gd name="connsiteX62" fmla="*/ 545307 w 1911017"/>
              <a:gd name="connsiteY62" fmla="*/ 1128712 h 1979335"/>
              <a:gd name="connsiteX63" fmla="*/ 542925 w 1911017"/>
              <a:gd name="connsiteY63" fmla="*/ 1154906 h 1979335"/>
              <a:gd name="connsiteX64" fmla="*/ 557213 w 1911017"/>
              <a:gd name="connsiteY64" fmla="*/ 1152525 h 1979335"/>
              <a:gd name="connsiteX65" fmla="*/ 552450 w 1911017"/>
              <a:gd name="connsiteY65" fmla="*/ 1169193 h 1979335"/>
              <a:gd name="connsiteX66" fmla="*/ 581025 w 1911017"/>
              <a:gd name="connsiteY66" fmla="*/ 1164431 h 1979335"/>
              <a:gd name="connsiteX67" fmla="*/ 578644 w 1911017"/>
              <a:gd name="connsiteY67" fmla="*/ 1183481 h 1979335"/>
              <a:gd name="connsiteX68" fmla="*/ 595313 w 1911017"/>
              <a:gd name="connsiteY68" fmla="*/ 1181100 h 1979335"/>
              <a:gd name="connsiteX69" fmla="*/ 592932 w 1911017"/>
              <a:gd name="connsiteY69" fmla="*/ 1195387 h 1979335"/>
              <a:gd name="connsiteX70" fmla="*/ 635794 w 1911017"/>
              <a:gd name="connsiteY70" fmla="*/ 1195387 h 1979335"/>
              <a:gd name="connsiteX71" fmla="*/ 631032 w 1911017"/>
              <a:gd name="connsiteY71" fmla="*/ 1214437 h 1979335"/>
              <a:gd name="connsiteX72" fmla="*/ 669132 w 1911017"/>
              <a:gd name="connsiteY72" fmla="*/ 1212056 h 1979335"/>
              <a:gd name="connsiteX73" fmla="*/ 666750 w 1911017"/>
              <a:gd name="connsiteY73" fmla="*/ 1252537 h 1979335"/>
              <a:gd name="connsiteX74" fmla="*/ 695325 w 1911017"/>
              <a:gd name="connsiteY74" fmla="*/ 1257300 h 1979335"/>
              <a:gd name="connsiteX75" fmla="*/ 695325 w 1911017"/>
              <a:gd name="connsiteY75" fmla="*/ 1271587 h 1979335"/>
              <a:gd name="connsiteX76" fmla="*/ 716757 w 1911017"/>
              <a:gd name="connsiteY76" fmla="*/ 1269206 h 1979335"/>
              <a:gd name="connsiteX77" fmla="*/ 716757 w 1911017"/>
              <a:gd name="connsiteY77" fmla="*/ 1285875 h 1979335"/>
              <a:gd name="connsiteX78" fmla="*/ 742950 w 1911017"/>
              <a:gd name="connsiteY78" fmla="*/ 1283493 h 1979335"/>
              <a:gd name="connsiteX79" fmla="*/ 740569 w 1911017"/>
              <a:gd name="connsiteY79" fmla="*/ 1304925 h 1979335"/>
              <a:gd name="connsiteX80" fmla="*/ 773907 w 1911017"/>
              <a:gd name="connsiteY80" fmla="*/ 1300162 h 1979335"/>
              <a:gd name="connsiteX81" fmla="*/ 766763 w 1911017"/>
              <a:gd name="connsiteY81" fmla="*/ 1333500 h 1979335"/>
              <a:gd name="connsiteX82" fmla="*/ 826294 w 1911017"/>
              <a:gd name="connsiteY82" fmla="*/ 1326356 h 1979335"/>
              <a:gd name="connsiteX83" fmla="*/ 831057 w 1911017"/>
              <a:gd name="connsiteY83" fmla="*/ 1357312 h 1979335"/>
              <a:gd name="connsiteX84" fmla="*/ 862013 w 1911017"/>
              <a:gd name="connsiteY84" fmla="*/ 1357312 h 1979335"/>
              <a:gd name="connsiteX85" fmla="*/ 862013 w 1911017"/>
              <a:gd name="connsiteY85" fmla="*/ 1357312 h 1979335"/>
              <a:gd name="connsiteX86" fmla="*/ 873919 w 1911017"/>
              <a:gd name="connsiteY86" fmla="*/ 1376362 h 1979335"/>
              <a:gd name="connsiteX87" fmla="*/ 871538 w 1911017"/>
              <a:gd name="connsiteY87" fmla="*/ 1390650 h 1979335"/>
              <a:gd name="connsiteX88" fmla="*/ 907257 w 1911017"/>
              <a:gd name="connsiteY88" fmla="*/ 1385887 h 1979335"/>
              <a:gd name="connsiteX89" fmla="*/ 909638 w 1911017"/>
              <a:gd name="connsiteY89" fmla="*/ 1402556 h 1979335"/>
              <a:gd name="connsiteX90" fmla="*/ 954882 w 1911017"/>
              <a:gd name="connsiteY90" fmla="*/ 1404937 h 1979335"/>
              <a:gd name="connsiteX91" fmla="*/ 952500 w 1911017"/>
              <a:gd name="connsiteY91" fmla="*/ 1419225 h 1979335"/>
              <a:gd name="connsiteX92" fmla="*/ 1012032 w 1911017"/>
              <a:gd name="connsiteY92" fmla="*/ 1419225 h 1979335"/>
              <a:gd name="connsiteX93" fmla="*/ 1019175 w 1911017"/>
              <a:gd name="connsiteY93" fmla="*/ 1426368 h 1979335"/>
              <a:gd name="connsiteX94" fmla="*/ 1050132 w 1911017"/>
              <a:gd name="connsiteY94" fmla="*/ 1426368 h 1979335"/>
              <a:gd name="connsiteX95" fmla="*/ 1050132 w 1911017"/>
              <a:gd name="connsiteY95" fmla="*/ 1464468 h 1979335"/>
              <a:gd name="connsiteX96" fmla="*/ 1095375 w 1911017"/>
              <a:gd name="connsiteY96" fmla="*/ 1471612 h 1979335"/>
              <a:gd name="connsiteX97" fmla="*/ 1090613 w 1911017"/>
              <a:gd name="connsiteY97" fmla="*/ 1481137 h 1979335"/>
              <a:gd name="connsiteX98" fmla="*/ 1109663 w 1911017"/>
              <a:gd name="connsiteY98" fmla="*/ 1483518 h 1979335"/>
              <a:gd name="connsiteX99" fmla="*/ 1107282 w 1911017"/>
              <a:gd name="connsiteY99" fmla="*/ 1504950 h 1979335"/>
              <a:gd name="connsiteX100" fmla="*/ 1152525 w 1911017"/>
              <a:gd name="connsiteY100" fmla="*/ 1495425 h 1979335"/>
              <a:gd name="connsiteX101" fmla="*/ 1152525 w 1911017"/>
              <a:gd name="connsiteY101" fmla="*/ 1514475 h 1979335"/>
              <a:gd name="connsiteX102" fmla="*/ 1166813 w 1911017"/>
              <a:gd name="connsiteY102" fmla="*/ 1514475 h 1979335"/>
              <a:gd name="connsiteX103" fmla="*/ 1165323 w 1911017"/>
              <a:gd name="connsiteY103" fmla="*/ 1546590 h 1979335"/>
              <a:gd name="connsiteX104" fmla="*/ 1182437 w 1911017"/>
              <a:gd name="connsiteY104" fmla="*/ 1544144 h 1979335"/>
              <a:gd name="connsiteX105" fmla="*/ 1184882 w 1911017"/>
              <a:gd name="connsiteY105" fmla="*/ 1571038 h 1979335"/>
              <a:gd name="connsiteX106" fmla="*/ 1199551 w 1911017"/>
              <a:gd name="connsiteY106" fmla="*/ 1571038 h 1979335"/>
              <a:gd name="connsiteX107" fmla="*/ 1201996 w 1911017"/>
              <a:gd name="connsiteY107" fmla="*/ 1595487 h 1979335"/>
              <a:gd name="connsiteX108" fmla="*/ 1231335 w 1911017"/>
              <a:gd name="connsiteY108" fmla="*/ 1597932 h 1979335"/>
              <a:gd name="connsiteX109" fmla="*/ 1233780 w 1911017"/>
              <a:gd name="connsiteY109" fmla="*/ 1639494 h 1979335"/>
              <a:gd name="connsiteX110" fmla="*/ 1255783 w 1911017"/>
              <a:gd name="connsiteY110" fmla="*/ 1644384 h 1979335"/>
              <a:gd name="connsiteX111" fmla="*/ 1255783 w 1911017"/>
              <a:gd name="connsiteY111" fmla="*/ 1661499 h 1979335"/>
              <a:gd name="connsiteX112" fmla="*/ 1351135 w 1911017"/>
              <a:gd name="connsiteY112" fmla="*/ 1661499 h 1979335"/>
              <a:gd name="connsiteX113" fmla="*/ 1404923 w 1911017"/>
              <a:gd name="connsiteY113" fmla="*/ 1707952 h 1979335"/>
              <a:gd name="connsiteX114" fmla="*/ 1485605 w 1911017"/>
              <a:gd name="connsiteY114" fmla="*/ 1710396 h 1979335"/>
              <a:gd name="connsiteX115" fmla="*/ 1488050 w 1911017"/>
              <a:gd name="connsiteY115" fmla="*/ 1749515 h 1979335"/>
              <a:gd name="connsiteX116" fmla="*/ 1568731 w 1911017"/>
              <a:gd name="connsiteY116" fmla="*/ 1754406 h 1979335"/>
              <a:gd name="connsiteX117" fmla="*/ 1571176 w 1911017"/>
              <a:gd name="connsiteY117" fmla="*/ 1781299 h 1979335"/>
              <a:gd name="connsiteX118" fmla="*/ 1620074 w 1911017"/>
              <a:gd name="connsiteY118" fmla="*/ 1781299 h 1979335"/>
              <a:gd name="connsiteX119" fmla="*/ 1617629 w 1911017"/>
              <a:gd name="connsiteY119" fmla="*/ 1820418 h 1979335"/>
              <a:gd name="connsiteX120" fmla="*/ 1739875 w 1911017"/>
              <a:gd name="connsiteY120" fmla="*/ 1817971 h 1979335"/>
              <a:gd name="connsiteX121" fmla="*/ 1808333 w 1911017"/>
              <a:gd name="connsiteY121" fmla="*/ 1847311 h 1979335"/>
              <a:gd name="connsiteX122" fmla="*/ 1813222 w 1911017"/>
              <a:gd name="connsiteY122" fmla="*/ 1908434 h 1979335"/>
              <a:gd name="connsiteX123" fmla="*/ 1854785 w 1911017"/>
              <a:gd name="connsiteY123" fmla="*/ 1918212 h 1979335"/>
              <a:gd name="connsiteX124" fmla="*/ 1852340 w 1911017"/>
              <a:gd name="connsiteY124" fmla="*/ 1979335 h 1979335"/>
              <a:gd name="connsiteX125" fmla="*/ 1901238 w 1911017"/>
              <a:gd name="connsiteY125" fmla="*/ 1979335 h 1979335"/>
              <a:gd name="connsiteX126" fmla="*/ 1911017 w 1911017"/>
              <a:gd name="connsiteY126" fmla="*/ 1976890 h 1979335"/>
              <a:gd name="connsiteX0" fmla="*/ 0 w 1908572"/>
              <a:gd name="connsiteY0" fmla="*/ 0 h 2001347"/>
              <a:gd name="connsiteX1" fmla="*/ 4763 w 1908572"/>
              <a:gd name="connsiteY1" fmla="*/ 52387 h 2001347"/>
              <a:gd name="connsiteX2" fmla="*/ 16669 w 1908572"/>
              <a:gd name="connsiteY2" fmla="*/ 47625 h 2001347"/>
              <a:gd name="connsiteX3" fmla="*/ 16669 w 1908572"/>
              <a:gd name="connsiteY3" fmla="*/ 85725 h 2001347"/>
              <a:gd name="connsiteX4" fmla="*/ 30957 w 1908572"/>
              <a:gd name="connsiteY4" fmla="*/ 83343 h 2001347"/>
              <a:gd name="connsiteX5" fmla="*/ 28575 w 1908572"/>
              <a:gd name="connsiteY5" fmla="*/ 116681 h 2001347"/>
              <a:gd name="connsiteX6" fmla="*/ 54769 w 1908572"/>
              <a:gd name="connsiteY6" fmla="*/ 111918 h 2001347"/>
              <a:gd name="connsiteX7" fmla="*/ 54769 w 1908572"/>
              <a:gd name="connsiteY7" fmla="*/ 159543 h 2001347"/>
              <a:gd name="connsiteX8" fmla="*/ 54769 w 1908572"/>
              <a:gd name="connsiteY8" fmla="*/ 159543 h 2001347"/>
              <a:gd name="connsiteX9" fmla="*/ 54769 w 1908572"/>
              <a:gd name="connsiteY9" fmla="*/ 159543 h 2001347"/>
              <a:gd name="connsiteX10" fmla="*/ 69057 w 1908572"/>
              <a:gd name="connsiteY10" fmla="*/ 190500 h 2001347"/>
              <a:gd name="connsiteX11" fmla="*/ 78582 w 1908572"/>
              <a:gd name="connsiteY11" fmla="*/ 190500 h 2001347"/>
              <a:gd name="connsiteX12" fmla="*/ 76200 w 1908572"/>
              <a:gd name="connsiteY12" fmla="*/ 216693 h 2001347"/>
              <a:gd name="connsiteX13" fmla="*/ 107157 w 1908572"/>
              <a:gd name="connsiteY13" fmla="*/ 216693 h 2001347"/>
              <a:gd name="connsiteX14" fmla="*/ 104775 w 1908572"/>
              <a:gd name="connsiteY14" fmla="*/ 302418 h 2001347"/>
              <a:gd name="connsiteX15" fmla="*/ 128588 w 1908572"/>
              <a:gd name="connsiteY15" fmla="*/ 307181 h 2001347"/>
              <a:gd name="connsiteX16" fmla="*/ 126207 w 1908572"/>
              <a:gd name="connsiteY16" fmla="*/ 345281 h 2001347"/>
              <a:gd name="connsiteX17" fmla="*/ 152400 w 1908572"/>
              <a:gd name="connsiteY17" fmla="*/ 395287 h 2001347"/>
              <a:gd name="connsiteX18" fmla="*/ 157163 w 1908572"/>
              <a:gd name="connsiteY18" fmla="*/ 426243 h 2001347"/>
              <a:gd name="connsiteX19" fmla="*/ 192882 w 1908572"/>
              <a:gd name="connsiteY19" fmla="*/ 435768 h 2001347"/>
              <a:gd name="connsiteX20" fmla="*/ 209550 w 1908572"/>
              <a:gd name="connsiteY20" fmla="*/ 495300 h 2001347"/>
              <a:gd name="connsiteX21" fmla="*/ 226219 w 1908572"/>
              <a:gd name="connsiteY21" fmla="*/ 509587 h 2001347"/>
              <a:gd name="connsiteX22" fmla="*/ 221457 w 1908572"/>
              <a:gd name="connsiteY22" fmla="*/ 554831 h 2001347"/>
              <a:gd name="connsiteX23" fmla="*/ 228600 w 1908572"/>
              <a:gd name="connsiteY23" fmla="*/ 554831 h 2001347"/>
              <a:gd name="connsiteX24" fmla="*/ 230982 w 1908572"/>
              <a:gd name="connsiteY24" fmla="*/ 595312 h 2001347"/>
              <a:gd name="connsiteX25" fmla="*/ 242888 w 1908572"/>
              <a:gd name="connsiteY25" fmla="*/ 595312 h 2001347"/>
              <a:gd name="connsiteX26" fmla="*/ 240507 w 1908572"/>
              <a:gd name="connsiteY26" fmla="*/ 642937 h 2001347"/>
              <a:gd name="connsiteX27" fmla="*/ 266700 w 1908572"/>
              <a:gd name="connsiteY27" fmla="*/ 642937 h 2001347"/>
              <a:gd name="connsiteX28" fmla="*/ 266700 w 1908572"/>
              <a:gd name="connsiteY28" fmla="*/ 657225 h 2001347"/>
              <a:gd name="connsiteX29" fmla="*/ 269082 w 1908572"/>
              <a:gd name="connsiteY29" fmla="*/ 681037 h 2001347"/>
              <a:gd name="connsiteX30" fmla="*/ 278607 w 1908572"/>
              <a:gd name="connsiteY30" fmla="*/ 681037 h 2001347"/>
              <a:gd name="connsiteX31" fmla="*/ 273844 w 1908572"/>
              <a:gd name="connsiteY31" fmla="*/ 714375 h 2001347"/>
              <a:gd name="connsiteX32" fmla="*/ 297657 w 1908572"/>
              <a:gd name="connsiteY32" fmla="*/ 711993 h 2001347"/>
              <a:gd name="connsiteX33" fmla="*/ 300038 w 1908572"/>
              <a:gd name="connsiteY33" fmla="*/ 728662 h 2001347"/>
              <a:gd name="connsiteX34" fmla="*/ 319088 w 1908572"/>
              <a:gd name="connsiteY34" fmla="*/ 726281 h 2001347"/>
              <a:gd name="connsiteX35" fmla="*/ 319088 w 1908572"/>
              <a:gd name="connsiteY35" fmla="*/ 759618 h 2001347"/>
              <a:gd name="connsiteX36" fmla="*/ 330994 w 1908572"/>
              <a:gd name="connsiteY36" fmla="*/ 757237 h 2001347"/>
              <a:gd name="connsiteX37" fmla="*/ 333375 w 1908572"/>
              <a:gd name="connsiteY37" fmla="*/ 807243 h 2001347"/>
              <a:gd name="connsiteX38" fmla="*/ 333375 w 1908572"/>
              <a:gd name="connsiteY38" fmla="*/ 807243 h 2001347"/>
              <a:gd name="connsiteX39" fmla="*/ 347663 w 1908572"/>
              <a:gd name="connsiteY39" fmla="*/ 823912 h 2001347"/>
              <a:gd name="connsiteX40" fmla="*/ 364332 w 1908572"/>
              <a:gd name="connsiteY40" fmla="*/ 816768 h 2001347"/>
              <a:gd name="connsiteX41" fmla="*/ 364332 w 1908572"/>
              <a:gd name="connsiteY41" fmla="*/ 840581 h 2001347"/>
              <a:gd name="connsiteX42" fmla="*/ 371475 w 1908572"/>
              <a:gd name="connsiteY42" fmla="*/ 845343 h 2001347"/>
              <a:gd name="connsiteX43" fmla="*/ 366713 w 1908572"/>
              <a:gd name="connsiteY43" fmla="*/ 864393 h 2001347"/>
              <a:gd name="connsiteX44" fmla="*/ 385763 w 1908572"/>
              <a:gd name="connsiteY44" fmla="*/ 859631 h 2001347"/>
              <a:gd name="connsiteX45" fmla="*/ 383382 w 1908572"/>
              <a:gd name="connsiteY45" fmla="*/ 883443 h 2001347"/>
              <a:gd name="connsiteX46" fmla="*/ 407194 w 1908572"/>
              <a:gd name="connsiteY46" fmla="*/ 881062 h 2001347"/>
              <a:gd name="connsiteX47" fmla="*/ 402432 w 1908572"/>
              <a:gd name="connsiteY47" fmla="*/ 919162 h 2001347"/>
              <a:gd name="connsiteX48" fmla="*/ 423863 w 1908572"/>
              <a:gd name="connsiteY48" fmla="*/ 973931 h 2001347"/>
              <a:gd name="connsiteX49" fmla="*/ 435769 w 1908572"/>
              <a:gd name="connsiteY49" fmla="*/ 973931 h 2001347"/>
              <a:gd name="connsiteX50" fmla="*/ 428625 w 1908572"/>
              <a:gd name="connsiteY50" fmla="*/ 1000125 h 2001347"/>
              <a:gd name="connsiteX51" fmla="*/ 442913 w 1908572"/>
              <a:gd name="connsiteY51" fmla="*/ 997743 h 2001347"/>
              <a:gd name="connsiteX52" fmla="*/ 433388 w 1908572"/>
              <a:gd name="connsiteY52" fmla="*/ 1021556 h 2001347"/>
              <a:gd name="connsiteX53" fmla="*/ 452438 w 1908572"/>
              <a:gd name="connsiteY53" fmla="*/ 1019175 h 2001347"/>
              <a:gd name="connsiteX54" fmla="*/ 447675 w 1908572"/>
              <a:gd name="connsiteY54" fmla="*/ 1042987 h 2001347"/>
              <a:gd name="connsiteX55" fmla="*/ 464344 w 1908572"/>
              <a:gd name="connsiteY55" fmla="*/ 1038225 h 2001347"/>
              <a:gd name="connsiteX56" fmla="*/ 476250 w 1908572"/>
              <a:gd name="connsiteY56" fmla="*/ 1064418 h 2001347"/>
              <a:gd name="connsiteX57" fmla="*/ 490538 w 1908572"/>
              <a:gd name="connsiteY57" fmla="*/ 1064418 h 2001347"/>
              <a:gd name="connsiteX58" fmla="*/ 514350 w 1908572"/>
              <a:gd name="connsiteY58" fmla="*/ 1104900 h 2001347"/>
              <a:gd name="connsiteX59" fmla="*/ 511969 w 1908572"/>
              <a:gd name="connsiteY59" fmla="*/ 1119187 h 2001347"/>
              <a:gd name="connsiteX60" fmla="*/ 531019 w 1908572"/>
              <a:gd name="connsiteY60" fmla="*/ 1119187 h 2001347"/>
              <a:gd name="connsiteX61" fmla="*/ 526257 w 1908572"/>
              <a:gd name="connsiteY61" fmla="*/ 1133475 h 2001347"/>
              <a:gd name="connsiteX62" fmla="*/ 545307 w 1908572"/>
              <a:gd name="connsiteY62" fmla="*/ 1128712 h 2001347"/>
              <a:gd name="connsiteX63" fmla="*/ 542925 w 1908572"/>
              <a:gd name="connsiteY63" fmla="*/ 1154906 h 2001347"/>
              <a:gd name="connsiteX64" fmla="*/ 557213 w 1908572"/>
              <a:gd name="connsiteY64" fmla="*/ 1152525 h 2001347"/>
              <a:gd name="connsiteX65" fmla="*/ 552450 w 1908572"/>
              <a:gd name="connsiteY65" fmla="*/ 1169193 h 2001347"/>
              <a:gd name="connsiteX66" fmla="*/ 581025 w 1908572"/>
              <a:gd name="connsiteY66" fmla="*/ 1164431 h 2001347"/>
              <a:gd name="connsiteX67" fmla="*/ 578644 w 1908572"/>
              <a:gd name="connsiteY67" fmla="*/ 1183481 h 2001347"/>
              <a:gd name="connsiteX68" fmla="*/ 595313 w 1908572"/>
              <a:gd name="connsiteY68" fmla="*/ 1181100 h 2001347"/>
              <a:gd name="connsiteX69" fmla="*/ 592932 w 1908572"/>
              <a:gd name="connsiteY69" fmla="*/ 1195387 h 2001347"/>
              <a:gd name="connsiteX70" fmla="*/ 635794 w 1908572"/>
              <a:gd name="connsiteY70" fmla="*/ 1195387 h 2001347"/>
              <a:gd name="connsiteX71" fmla="*/ 631032 w 1908572"/>
              <a:gd name="connsiteY71" fmla="*/ 1214437 h 2001347"/>
              <a:gd name="connsiteX72" fmla="*/ 669132 w 1908572"/>
              <a:gd name="connsiteY72" fmla="*/ 1212056 h 2001347"/>
              <a:gd name="connsiteX73" fmla="*/ 666750 w 1908572"/>
              <a:gd name="connsiteY73" fmla="*/ 1252537 h 2001347"/>
              <a:gd name="connsiteX74" fmla="*/ 695325 w 1908572"/>
              <a:gd name="connsiteY74" fmla="*/ 1257300 h 2001347"/>
              <a:gd name="connsiteX75" fmla="*/ 695325 w 1908572"/>
              <a:gd name="connsiteY75" fmla="*/ 1271587 h 2001347"/>
              <a:gd name="connsiteX76" fmla="*/ 716757 w 1908572"/>
              <a:gd name="connsiteY76" fmla="*/ 1269206 h 2001347"/>
              <a:gd name="connsiteX77" fmla="*/ 716757 w 1908572"/>
              <a:gd name="connsiteY77" fmla="*/ 1285875 h 2001347"/>
              <a:gd name="connsiteX78" fmla="*/ 742950 w 1908572"/>
              <a:gd name="connsiteY78" fmla="*/ 1283493 h 2001347"/>
              <a:gd name="connsiteX79" fmla="*/ 740569 w 1908572"/>
              <a:gd name="connsiteY79" fmla="*/ 1304925 h 2001347"/>
              <a:gd name="connsiteX80" fmla="*/ 773907 w 1908572"/>
              <a:gd name="connsiteY80" fmla="*/ 1300162 h 2001347"/>
              <a:gd name="connsiteX81" fmla="*/ 766763 w 1908572"/>
              <a:gd name="connsiteY81" fmla="*/ 1333500 h 2001347"/>
              <a:gd name="connsiteX82" fmla="*/ 826294 w 1908572"/>
              <a:gd name="connsiteY82" fmla="*/ 1326356 h 2001347"/>
              <a:gd name="connsiteX83" fmla="*/ 831057 w 1908572"/>
              <a:gd name="connsiteY83" fmla="*/ 1357312 h 2001347"/>
              <a:gd name="connsiteX84" fmla="*/ 862013 w 1908572"/>
              <a:gd name="connsiteY84" fmla="*/ 1357312 h 2001347"/>
              <a:gd name="connsiteX85" fmla="*/ 862013 w 1908572"/>
              <a:gd name="connsiteY85" fmla="*/ 1357312 h 2001347"/>
              <a:gd name="connsiteX86" fmla="*/ 873919 w 1908572"/>
              <a:gd name="connsiteY86" fmla="*/ 1376362 h 2001347"/>
              <a:gd name="connsiteX87" fmla="*/ 871538 w 1908572"/>
              <a:gd name="connsiteY87" fmla="*/ 1390650 h 2001347"/>
              <a:gd name="connsiteX88" fmla="*/ 907257 w 1908572"/>
              <a:gd name="connsiteY88" fmla="*/ 1385887 h 2001347"/>
              <a:gd name="connsiteX89" fmla="*/ 909638 w 1908572"/>
              <a:gd name="connsiteY89" fmla="*/ 1402556 h 2001347"/>
              <a:gd name="connsiteX90" fmla="*/ 954882 w 1908572"/>
              <a:gd name="connsiteY90" fmla="*/ 1404937 h 2001347"/>
              <a:gd name="connsiteX91" fmla="*/ 952500 w 1908572"/>
              <a:gd name="connsiteY91" fmla="*/ 1419225 h 2001347"/>
              <a:gd name="connsiteX92" fmla="*/ 1012032 w 1908572"/>
              <a:gd name="connsiteY92" fmla="*/ 1419225 h 2001347"/>
              <a:gd name="connsiteX93" fmla="*/ 1019175 w 1908572"/>
              <a:gd name="connsiteY93" fmla="*/ 1426368 h 2001347"/>
              <a:gd name="connsiteX94" fmla="*/ 1050132 w 1908572"/>
              <a:gd name="connsiteY94" fmla="*/ 1426368 h 2001347"/>
              <a:gd name="connsiteX95" fmla="*/ 1050132 w 1908572"/>
              <a:gd name="connsiteY95" fmla="*/ 1464468 h 2001347"/>
              <a:gd name="connsiteX96" fmla="*/ 1095375 w 1908572"/>
              <a:gd name="connsiteY96" fmla="*/ 1471612 h 2001347"/>
              <a:gd name="connsiteX97" fmla="*/ 1090613 w 1908572"/>
              <a:gd name="connsiteY97" fmla="*/ 1481137 h 2001347"/>
              <a:gd name="connsiteX98" fmla="*/ 1109663 w 1908572"/>
              <a:gd name="connsiteY98" fmla="*/ 1483518 h 2001347"/>
              <a:gd name="connsiteX99" fmla="*/ 1107282 w 1908572"/>
              <a:gd name="connsiteY99" fmla="*/ 1504950 h 2001347"/>
              <a:gd name="connsiteX100" fmla="*/ 1152525 w 1908572"/>
              <a:gd name="connsiteY100" fmla="*/ 1495425 h 2001347"/>
              <a:gd name="connsiteX101" fmla="*/ 1152525 w 1908572"/>
              <a:gd name="connsiteY101" fmla="*/ 1514475 h 2001347"/>
              <a:gd name="connsiteX102" fmla="*/ 1166813 w 1908572"/>
              <a:gd name="connsiteY102" fmla="*/ 1514475 h 2001347"/>
              <a:gd name="connsiteX103" fmla="*/ 1165323 w 1908572"/>
              <a:gd name="connsiteY103" fmla="*/ 1546590 h 2001347"/>
              <a:gd name="connsiteX104" fmla="*/ 1182437 w 1908572"/>
              <a:gd name="connsiteY104" fmla="*/ 1544144 h 2001347"/>
              <a:gd name="connsiteX105" fmla="*/ 1184882 w 1908572"/>
              <a:gd name="connsiteY105" fmla="*/ 1571038 h 2001347"/>
              <a:gd name="connsiteX106" fmla="*/ 1199551 w 1908572"/>
              <a:gd name="connsiteY106" fmla="*/ 1571038 h 2001347"/>
              <a:gd name="connsiteX107" fmla="*/ 1201996 w 1908572"/>
              <a:gd name="connsiteY107" fmla="*/ 1595487 h 2001347"/>
              <a:gd name="connsiteX108" fmla="*/ 1231335 w 1908572"/>
              <a:gd name="connsiteY108" fmla="*/ 1597932 h 2001347"/>
              <a:gd name="connsiteX109" fmla="*/ 1233780 w 1908572"/>
              <a:gd name="connsiteY109" fmla="*/ 1639494 h 2001347"/>
              <a:gd name="connsiteX110" fmla="*/ 1255783 w 1908572"/>
              <a:gd name="connsiteY110" fmla="*/ 1644384 h 2001347"/>
              <a:gd name="connsiteX111" fmla="*/ 1255783 w 1908572"/>
              <a:gd name="connsiteY111" fmla="*/ 1661499 h 2001347"/>
              <a:gd name="connsiteX112" fmla="*/ 1351135 w 1908572"/>
              <a:gd name="connsiteY112" fmla="*/ 1661499 h 2001347"/>
              <a:gd name="connsiteX113" fmla="*/ 1404923 w 1908572"/>
              <a:gd name="connsiteY113" fmla="*/ 1707952 h 2001347"/>
              <a:gd name="connsiteX114" fmla="*/ 1485605 w 1908572"/>
              <a:gd name="connsiteY114" fmla="*/ 1710396 h 2001347"/>
              <a:gd name="connsiteX115" fmla="*/ 1488050 w 1908572"/>
              <a:gd name="connsiteY115" fmla="*/ 1749515 h 2001347"/>
              <a:gd name="connsiteX116" fmla="*/ 1568731 w 1908572"/>
              <a:gd name="connsiteY116" fmla="*/ 1754406 h 2001347"/>
              <a:gd name="connsiteX117" fmla="*/ 1571176 w 1908572"/>
              <a:gd name="connsiteY117" fmla="*/ 1781299 h 2001347"/>
              <a:gd name="connsiteX118" fmla="*/ 1620074 w 1908572"/>
              <a:gd name="connsiteY118" fmla="*/ 1781299 h 2001347"/>
              <a:gd name="connsiteX119" fmla="*/ 1617629 w 1908572"/>
              <a:gd name="connsiteY119" fmla="*/ 1820418 h 2001347"/>
              <a:gd name="connsiteX120" fmla="*/ 1739875 w 1908572"/>
              <a:gd name="connsiteY120" fmla="*/ 1817971 h 2001347"/>
              <a:gd name="connsiteX121" fmla="*/ 1808333 w 1908572"/>
              <a:gd name="connsiteY121" fmla="*/ 1847311 h 2001347"/>
              <a:gd name="connsiteX122" fmla="*/ 1813222 w 1908572"/>
              <a:gd name="connsiteY122" fmla="*/ 1908434 h 2001347"/>
              <a:gd name="connsiteX123" fmla="*/ 1854785 w 1908572"/>
              <a:gd name="connsiteY123" fmla="*/ 1918212 h 2001347"/>
              <a:gd name="connsiteX124" fmla="*/ 1852340 w 1908572"/>
              <a:gd name="connsiteY124" fmla="*/ 1979335 h 2001347"/>
              <a:gd name="connsiteX125" fmla="*/ 1901238 w 1908572"/>
              <a:gd name="connsiteY125" fmla="*/ 1979335 h 2001347"/>
              <a:gd name="connsiteX126" fmla="*/ 1908572 w 1908572"/>
              <a:gd name="connsiteY126" fmla="*/ 2001339 h 2001347"/>
              <a:gd name="connsiteX0" fmla="*/ 0 w 1909115"/>
              <a:gd name="connsiteY0" fmla="*/ 0 h 2002407"/>
              <a:gd name="connsiteX1" fmla="*/ 4763 w 1909115"/>
              <a:gd name="connsiteY1" fmla="*/ 52387 h 2002407"/>
              <a:gd name="connsiteX2" fmla="*/ 16669 w 1909115"/>
              <a:gd name="connsiteY2" fmla="*/ 47625 h 2002407"/>
              <a:gd name="connsiteX3" fmla="*/ 16669 w 1909115"/>
              <a:gd name="connsiteY3" fmla="*/ 85725 h 2002407"/>
              <a:gd name="connsiteX4" fmla="*/ 30957 w 1909115"/>
              <a:gd name="connsiteY4" fmla="*/ 83343 h 2002407"/>
              <a:gd name="connsiteX5" fmla="*/ 28575 w 1909115"/>
              <a:gd name="connsiteY5" fmla="*/ 116681 h 2002407"/>
              <a:gd name="connsiteX6" fmla="*/ 54769 w 1909115"/>
              <a:gd name="connsiteY6" fmla="*/ 111918 h 2002407"/>
              <a:gd name="connsiteX7" fmla="*/ 54769 w 1909115"/>
              <a:gd name="connsiteY7" fmla="*/ 159543 h 2002407"/>
              <a:gd name="connsiteX8" fmla="*/ 54769 w 1909115"/>
              <a:gd name="connsiteY8" fmla="*/ 159543 h 2002407"/>
              <a:gd name="connsiteX9" fmla="*/ 54769 w 1909115"/>
              <a:gd name="connsiteY9" fmla="*/ 159543 h 2002407"/>
              <a:gd name="connsiteX10" fmla="*/ 69057 w 1909115"/>
              <a:gd name="connsiteY10" fmla="*/ 190500 h 2002407"/>
              <a:gd name="connsiteX11" fmla="*/ 78582 w 1909115"/>
              <a:gd name="connsiteY11" fmla="*/ 190500 h 2002407"/>
              <a:gd name="connsiteX12" fmla="*/ 76200 w 1909115"/>
              <a:gd name="connsiteY12" fmla="*/ 216693 h 2002407"/>
              <a:gd name="connsiteX13" fmla="*/ 107157 w 1909115"/>
              <a:gd name="connsiteY13" fmla="*/ 216693 h 2002407"/>
              <a:gd name="connsiteX14" fmla="*/ 104775 w 1909115"/>
              <a:gd name="connsiteY14" fmla="*/ 302418 h 2002407"/>
              <a:gd name="connsiteX15" fmla="*/ 128588 w 1909115"/>
              <a:gd name="connsiteY15" fmla="*/ 307181 h 2002407"/>
              <a:gd name="connsiteX16" fmla="*/ 126207 w 1909115"/>
              <a:gd name="connsiteY16" fmla="*/ 345281 h 2002407"/>
              <a:gd name="connsiteX17" fmla="*/ 152400 w 1909115"/>
              <a:gd name="connsiteY17" fmla="*/ 395287 h 2002407"/>
              <a:gd name="connsiteX18" fmla="*/ 157163 w 1909115"/>
              <a:gd name="connsiteY18" fmla="*/ 426243 h 2002407"/>
              <a:gd name="connsiteX19" fmla="*/ 192882 w 1909115"/>
              <a:gd name="connsiteY19" fmla="*/ 435768 h 2002407"/>
              <a:gd name="connsiteX20" fmla="*/ 209550 w 1909115"/>
              <a:gd name="connsiteY20" fmla="*/ 495300 h 2002407"/>
              <a:gd name="connsiteX21" fmla="*/ 226219 w 1909115"/>
              <a:gd name="connsiteY21" fmla="*/ 509587 h 2002407"/>
              <a:gd name="connsiteX22" fmla="*/ 221457 w 1909115"/>
              <a:gd name="connsiteY22" fmla="*/ 554831 h 2002407"/>
              <a:gd name="connsiteX23" fmla="*/ 228600 w 1909115"/>
              <a:gd name="connsiteY23" fmla="*/ 554831 h 2002407"/>
              <a:gd name="connsiteX24" fmla="*/ 230982 w 1909115"/>
              <a:gd name="connsiteY24" fmla="*/ 595312 h 2002407"/>
              <a:gd name="connsiteX25" fmla="*/ 242888 w 1909115"/>
              <a:gd name="connsiteY25" fmla="*/ 595312 h 2002407"/>
              <a:gd name="connsiteX26" fmla="*/ 240507 w 1909115"/>
              <a:gd name="connsiteY26" fmla="*/ 642937 h 2002407"/>
              <a:gd name="connsiteX27" fmla="*/ 266700 w 1909115"/>
              <a:gd name="connsiteY27" fmla="*/ 642937 h 2002407"/>
              <a:gd name="connsiteX28" fmla="*/ 266700 w 1909115"/>
              <a:gd name="connsiteY28" fmla="*/ 657225 h 2002407"/>
              <a:gd name="connsiteX29" fmla="*/ 269082 w 1909115"/>
              <a:gd name="connsiteY29" fmla="*/ 681037 h 2002407"/>
              <a:gd name="connsiteX30" fmla="*/ 278607 w 1909115"/>
              <a:gd name="connsiteY30" fmla="*/ 681037 h 2002407"/>
              <a:gd name="connsiteX31" fmla="*/ 273844 w 1909115"/>
              <a:gd name="connsiteY31" fmla="*/ 714375 h 2002407"/>
              <a:gd name="connsiteX32" fmla="*/ 297657 w 1909115"/>
              <a:gd name="connsiteY32" fmla="*/ 711993 h 2002407"/>
              <a:gd name="connsiteX33" fmla="*/ 300038 w 1909115"/>
              <a:gd name="connsiteY33" fmla="*/ 728662 h 2002407"/>
              <a:gd name="connsiteX34" fmla="*/ 319088 w 1909115"/>
              <a:gd name="connsiteY34" fmla="*/ 726281 h 2002407"/>
              <a:gd name="connsiteX35" fmla="*/ 319088 w 1909115"/>
              <a:gd name="connsiteY35" fmla="*/ 759618 h 2002407"/>
              <a:gd name="connsiteX36" fmla="*/ 330994 w 1909115"/>
              <a:gd name="connsiteY36" fmla="*/ 757237 h 2002407"/>
              <a:gd name="connsiteX37" fmla="*/ 333375 w 1909115"/>
              <a:gd name="connsiteY37" fmla="*/ 807243 h 2002407"/>
              <a:gd name="connsiteX38" fmla="*/ 333375 w 1909115"/>
              <a:gd name="connsiteY38" fmla="*/ 807243 h 2002407"/>
              <a:gd name="connsiteX39" fmla="*/ 347663 w 1909115"/>
              <a:gd name="connsiteY39" fmla="*/ 823912 h 2002407"/>
              <a:gd name="connsiteX40" fmla="*/ 364332 w 1909115"/>
              <a:gd name="connsiteY40" fmla="*/ 816768 h 2002407"/>
              <a:gd name="connsiteX41" fmla="*/ 364332 w 1909115"/>
              <a:gd name="connsiteY41" fmla="*/ 840581 h 2002407"/>
              <a:gd name="connsiteX42" fmla="*/ 371475 w 1909115"/>
              <a:gd name="connsiteY42" fmla="*/ 845343 h 2002407"/>
              <a:gd name="connsiteX43" fmla="*/ 366713 w 1909115"/>
              <a:gd name="connsiteY43" fmla="*/ 864393 h 2002407"/>
              <a:gd name="connsiteX44" fmla="*/ 385763 w 1909115"/>
              <a:gd name="connsiteY44" fmla="*/ 859631 h 2002407"/>
              <a:gd name="connsiteX45" fmla="*/ 383382 w 1909115"/>
              <a:gd name="connsiteY45" fmla="*/ 883443 h 2002407"/>
              <a:gd name="connsiteX46" fmla="*/ 407194 w 1909115"/>
              <a:gd name="connsiteY46" fmla="*/ 881062 h 2002407"/>
              <a:gd name="connsiteX47" fmla="*/ 402432 w 1909115"/>
              <a:gd name="connsiteY47" fmla="*/ 919162 h 2002407"/>
              <a:gd name="connsiteX48" fmla="*/ 423863 w 1909115"/>
              <a:gd name="connsiteY48" fmla="*/ 973931 h 2002407"/>
              <a:gd name="connsiteX49" fmla="*/ 435769 w 1909115"/>
              <a:gd name="connsiteY49" fmla="*/ 973931 h 2002407"/>
              <a:gd name="connsiteX50" fmla="*/ 428625 w 1909115"/>
              <a:gd name="connsiteY50" fmla="*/ 1000125 h 2002407"/>
              <a:gd name="connsiteX51" fmla="*/ 442913 w 1909115"/>
              <a:gd name="connsiteY51" fmla="*/ 997743 h 2002407"/>
              <a:gd name="connsiteX52" fmla="*/ 433388 w 1909115"/>
              <a:gd name="connsiteY52" fmla="*/ 1021556 h 2002407"/>
              <a:gd name="connsiteX53" fmla="*/ 452438 w 1909115"/>
              <a:gd name="connsiteY53" fmla="*/ 1019175 h 2002407"/>
              <a:gd name="connsiteX54" fmla="*/ 447675 w 1909115"/>
              <a:gd name="connsiteY54" fmla="*/ 1042987 h 2002407"/>
              <a:gd name="connsiteX55" fmla="*/ 464344 w 1909115"/>
              <a:gd name="connsiteY55" fmla="*/ 1038225 h 2002407"/>
              <a:gd name="connsiteX56" fmla="*/ 476250 w 1909115"/>
              <a:gd name="connsiteY56" fmla="*/ 1064418 h 2002407"/>
              <a:gd name="connsiteX57" fmla="*/ 490538 w 1909115"/>
              <a:gd name="connsiteY57" fmla="*/ 1064418 h 2002407"/>
              <a:gd name="connsiteX58" fmla="*/ 514350 w 1909115"/>
              <a:gd name="connsiteY58" fmla="*/ 1104900 h 2002407"/>
              <a:gd name="connsiteX59" fmla="*/ 511969 w 1909115"/>
              <a:gd name="connsiteY59" fmla="*/ 1119187 h 2002407"/>
              <a:gd name="connsiteX60" fmla="*/ 531019 w 1909115"/>
              <a:gd name="connsiteY60" fmla="*/ 1119187 h 2002407"/>
              <a:gd name="connsiteX61" fmla="*/ 526257 w 1909115"/>
              <a:gd name="connsiteY61" fmla="*/ 1133475 h 2002407"/>
              <a:gd name="connsiteX62" fmla="*/ 545307 w 1909115"/>
              <a:gd name="connsiteY62" fmla="*/ 1128712 h 2002407"/>
              <a:gd name="connsiteX63" fmla="*/ 542925 w 1909115"/>
              <a:gd name="connsiteY63" fmla="*/ 1154906 h 2002407"/>
              <a:gd name="connsiteX64" fmla="*/ 557213 w 1909115"/>
              <a:gd name="connsiteY64" fmla="*/ 1152525 h 2002407"/>
              <a:gd name="connsiteX65" fmla="*/ 552450 w 1909115"/>
              <a:gd name="connsiteY65" fmla="*/ 1169193 h 2002407"/>
              <a:gd name="connsiteX66" fmla="*/ 581025 w 1909115"/>
              <a:gd name="connsiteY66" fmla="*/ 1164431 h 2002407"/>
              <a:gd name="connsiteX67" fmla="*/ 578644 w 1909115"/>
              <a:gd name="connsiteY67" fmla="*/ 1183481 h 2002407"/>
              <a:gd name="connsiteX68" fmla="*/ 595313 w 1909115"/>
              <a:gd name="connsiteY68" fmla="*/ 1181100 h 2002407"/>
              <a:gd name="connsiteX69" fmla="*/ 592932 w 1909115"/>
              <a:gd name="connsiteY69" fmla="*/ 1195387 h 2002407"/>
              <a:gd name="connsiteX70" fmla="*/ 635794 w 1909115"/>
              <a:gd name="connsiteY70" fmla="*/ 1195387 h 2002407"/>
              <a:gd name="connsiteX71" fmla="*/ 631032 w 1909115"/>
              <a:gd name="connsiteY71" fmla="*/ 1214437 h 2002407"/>
              <a:gd name="connsiteX72" fmla="*/ 669132 w 1909115"/>
              <a:gd name="connsiteY72" fmla="*/ 1212056 h 2002407"/>
              <a:gd name="connsiteX73" fmla="*/ 666750 w 1909115"/>
              <a:gd name="connsiteY73" fmla="*/ 1252537 h 2002407"/>
              <a:gd name="connsiteX74" fmla="*/ 695325 w 1909115"/>
              <a:gd name="connsiteY74" fmla="*/ 1257300 h 2002407"/>
              <a:gd name="connsiteX75" fmla="*/ 695325 w 1909115"/>
              <a:gd name="connsiteY75" fmla="*/ 1271587 h 2002407"/>
              <a:gd name="connsiteX76" fmla="*/ 716757 w 1909115"/>
              <a:gd name="connsiteY76" fmla="*/ 1269206 h 2002407"/>
              <a:gd name="connsiteX77" fmla="*/ 716757 w 1909115"/>
              <a:gd name="connsiteY77" fmla="*/ 1285875 h 2002407"/>
              <a:gd name="connsiteX78" fmla="*/ 742950 w 1909115"/>
              <a:gd name="connsiteY78" fmla="*/ 1283493 h 2002407"/>
              <a:gd name="connsiteX79" fmla="*/ 740569 w 1909115"/>
              <a:gd name="connsiteY79" fmla="*/ 1304925 h 2002407"/>
              <a:gd name="connsiteX80" fmla="*/ 773907 w 1909115"/>
              <a:gd name="connsiteY80" fmla="*/ 1300162 h 2002407"/>
              <a:gd name="connsiteX81" fmla="*/ 766763 w 1909115"/>
              <a:gd name="connsiteY81" fmla="*/ 1333500 h 2002407"/>
              <a:gd name="connsiteX82" fmla="*/ 826294 w 1909115"/>
              <a:gd name="connsiteY82" fmla="*/ 1326356 h 2002407"/>
              <a:gd name="connsiteX83" fmla="*/ 831057 w 1909115"/>
              <a:gd name="connsiteY83" fmla="*/ 1357312 h 2002407"/>
              <a:gd name="connsiteX84" fmla="*/ 862013 w 1909115"/>
              <a:gd name="connsiteY84" fmla="*/ 1357312 h 2002407"/>
              <a:gd name="connsiteX85" fmla="*/ 862013 w 1909115"/>
              <a:gd name="connsiteY85" fmla="*/ 1357312 h 2002407"/>
              <a:gd name="connsiteX86" fmla="*/ 873919 w 1909115"/>
              <a:gd name="connsiteY86" fmla="*/ 1376362 h 2002407"/>
              <a:gd name="connsiteX87" fmla="*/ 871538 w 1909115"/>
              <a:gd name="connsiteY87" fmla="*/ 1390650 h 2002407"/>
              <a:gd name="connsiteX88" fmla="*/ 907257 w 1909115"/>
              <a:gd name="connsiteY88" fmla="*/ 1385887 h 2002407"/>
              <a:gd name="connsiteX89" fmla="*/ 909638 w 1909115"/>
              <a:gd name="connsiteY89" fmla="*/ 1402556 h 2002407"/>
              <a:gd name="connsiteX90" fmla="*/ 954882 w 1909115"/>
              <a:gd name="connsiteY90" fmla="*/ 1404937 h 2002407"/>
              <a:gd name="connsiteX91" fmla="*/ 952500 w 1909115"/>
              <a:gd name="connsiteY91" fmla="*/ 1419225 h 2002407"/>
              <a:gd name="connsiteX92" fmla="*/ 1012032 w 1909115"/>
              <a:gd name="connsiteY92" fmla="*/ 1419225 h 2002407"/>
              <a:gd name="connsiteX93" fmla="*/ 1019175 w 1909115"/>
              <a:gd name="connsiteY93" fmla="*/ 1426368 h 2002407"/>
              <a:gd name="connsiteX94" fmla="*/ 1050132 w 1909115"/>
              <a:gd name="connsiteY94" fmla="*/ 1426368 h 2002407"/>
              <a:gd name="connsiteX95" fmla="*/ 1050132 w 1909115"/>
              <a:gd name="connsiteY95" fmla="*/ 1464468 h 2002407"/>
              <a:gd name="connsiteX96" fmla="*/ 1095375 w 1909115"/>
              <a:gd name="connsiteY96" fmla="*/ 1471612 h 2002407"/>
              <a:gd name="connsiteX97" fmla="*/ 1090613 w 1909115"/>
              <a:gd name="connsiteY97" fmla="*/ 1481137 h 2002407"/>
              <a:gd name="connsiteX98" fmla="*/ 1109663 w 1909115"/>
              <a:gd name="connsiteY98" fmla="*/ 1483518 h 2002407"/>
              <a:gd name="connsiteX99" fmla="*/ 1107282 w 1909115"/>
              <a:gd name="connsiteY99" fmla="*/ 1504950 h 2002407"/>
              <a:gd name="connsiteX100" fmla="*/ 1152525 w 1909115"/>
              <a:gd name="connsiteY100" fmla="*/ 1495425 h 2002407"/>
              <a:gd name="connsiteX101" fmla="*/ 1152525 w 1909115"/>
              <a:gd name="connsiteY101" fmla="*/ 1514475 h 2002407"/>
              <a:gd name="connsiteX102" fmla="*/ 1166813 w 1909115"/>
              <a:gd name="connsiteY102" fmla="*/ 1514475 h 2002407"/>
              <a:gd name="connsiteX103" fmla="*/ 1165323 w 1909115"/>
              <a:gd name="connsiteY103" fmla="*/ 1546590 h 2002407"/>
              <a:gd name="connsiteX104" fmla="*/ 1182437 w 1909115"/>
              <a:gd name="connsiteY104" fmla="*/ 1544144 h 2002407"/>
              <a:gd name="connsiteX105" fmla="*/ 1184882 w 1909115"/>
              <a:gd name="connsiteY105" fmla="*/ 1571038 h 2002407"/>
              <a:gd name="connsiteX106" fmla="*/ 1199551 w 1909115"/>
              <a:gd name="connsiteY106" fmla="*/ 1571038 h 2002407"/>
              <a:gd name="connsiteX107" fmla="*/ 1201996 w 1909115"/>
              <a:gd name="connsiteY107" fmla="*/ 1595487 h 2002407"/>
              <a:gd name="connsiteX108" fmla="*/ 1231335 w 1909115"/>
              <a:gd name="connsiteY108" fmla="*/ 1597932 h 2002407"/>
              <a:gd name="connsiteX109" fmla="*/ 1233780 w 1909115"/>
              <a:gd name="connsiteY109" fmla="*/ 1639494 h 2002407"/>
              <a:gd name="connsiteX110" fmla="*/ 1255783 w 1909115"/>
              <a:gd name="connsiteY110" fmla="*/ 1644384 h 2002407"/>
              <a:gd name="connsiteX111" fmla="*/ 1255783 w 1909115"/>
              <a:gd name="connsiteY111" fmla="*/ 1661499 h 2002407"/>
              <a:gd name="connsiteX112" fmla="*/ 1351135 w 1909115"/>
              <a:gd name="connsiteY112" fmla="*/ 1661499 h 2002407"/>
              <a:gd name="connsiteX113" fmla="*/ 1404923 w 1909115"/>
              <a:gd name="connsiteY113" fmla="*/ 1707952 h 2002407"/>
              <a:gd name="connsiteX114" fmla="*/ 1485605 w 1909115"/>
              <a:gd name="connsiteY114" fmla="*/ 1710396 h 2002407"/>
              <a:gd name="connsiteX115" fmla="*/ 1488050 w 1909115"/>
              <a:gd name="connsiteY115" fmla="*/ 1749515 h 2002407"/>
              <a:gd name="connsiteX116" fmla="*/ 1568731 w 1909115"/>
              <a:gd name="connsiteY116" fmla="*/ 1754406 h 2002407"/>
              <a:gd name="connsiteX117" fmla="*/ 1571176 w 1909115"/>
              <a:gd name="connsiteY117" fmla="*/ 1781299 h 2002407"/>
              <a:gd name="connsiteX118" fmla="*/ 1620074 w 1909115"/>
              <a:gd name="connsiteY118" fmla="*/ 1781299 h 2002407"/>
              <a:gd name="connsiteX119" fmla="*/ 1617629 w 1909115"/>
              <a:gd name="connsiteY119" fmla="*/ 1820418 h 2002407"/>
              <a:gd name="connsiteX120" fmla="*/ 1739875 w 1909115"/>
              <a:gd name="connsiteY120" fmla="*/ 1817971 h 2002407"/>
              <a:gd name="connsiteX121" fmla="*/ 1808333 w 1909115"/>
              <a:gd name="connsiteY121" fmla="*/ 1847311 h 2002407"/>
              <a:gd name="connsiteX122" fmla="*/ 1813222 w 1909115"/>
              <a:gd name="connsiteY122" fmla="*/ 1908434 h 2002407"/>
              <a:gd name="connsiteX123" fmla="*/ 1854785 w 1909115"/>
              <a:gd name="connsiteY123" fmla="*/ 1918212 h 2002407"/>
              <a:gd name="connsiteX124" fmla="*/ 1852340 w 1909115"/>
              <a:gd name="connsiteY124" fmla="*/ 1979335 h 2002407"/>
              <a:gd name="connsiteX125" fmla="*/ 1901238 w 1909115"/>
              <a:gd name="connsiteY125" fmla="*/ 1979335 h 2002407"/>
              <a:gd name="connsiteX126" fmla="*/ 1908572 w 1909115"/>
              <a:gd name="connsiteY126" fmla="*/ 2001339 h 2002407"/>
              <a:gd name="connsiteX127" fmla="*/ 1908572 w 1909115"/>
              <a:gd name="connsiteY127" fmla="*/ 1998895 h 2002407"/>
              <a:gd name="connsiteX0" fmla="*/ 0 w 1959915"/>
              <a:gd name="connsiteY0" fmla="*/ 0 h 2004101"/>
              <a:gd name="connsiteX1" fmla="*/ 4763 w 1959915"/>
              <a:gd name="connsiteY1" fmla="*/ 52387 h 2004101"/>
              <a:gd name="connsiteX2" fmla="*/ 16669 w 1959915"/>
              <a:gd name="connsiteY2" fmla="*/ 47625 h 2004101"/>
              <a:gd name="connsiteX3" fmla="*/ 16669 w 1959915"/>
              <a:gd name="connsiteY3" fmla="*/ 85725 h 2004101"/>
              <a:gd name="connsiteX4" fmla="*/ 30957 w 1959915"/>
              <a:gd name="connsiteY4" fmla="*/ 83343 h 2004101"/>
              <a:gd name="connsiteX5" fmla="*/ 28575 w 1959915"/>
              <a:gd name="connsiteY5" fmla="*/ 116681 h 2004101"/>
              <a:gd name="connsiteX6" fmla="*/ 54769 w 1959915"/>
              <a:gd name="connsiteY6" fmla="*/ 111918 h 2004101"/>
              <a:gd name="connsiteX7" fmla="*/ 54769 w 1959915"/>
              <a:gd name="connsiteY7" fmla="*/ 159543 h 2004101"/>
              <a:gd name="connsiteX8" fmla="*/ 54769 w 1959915"/>
              <a:gd name="connsiteY8" fmla="*/ 159543 h 2004101"/>
              <a:gd name="connsiteX9" fmla="*/ 54769 w 1959915"/>
              <a:gd name="connsiteY9" fmla="*/ 159543 h 2004101"/>
              <a:gd name="connsiteX10" fmla="*/ 69057 w 1959915"/>
              <a:gd name="connsiteY10" fmla="*/ 190500 h 2004101"/>
              <a:gd name="connsiteX11" fmla="*/ 78582 w 1959915"/>
              <a:gd name="connsiteY11" fmla="*/ 190500 h 2004101"/>
              <a:gd name="connsiteX12" fmla="*/ 76200 w 1959915"/>
              <a:gd name="connsiteY12" fmla="*/ 216693 h 2004101"/>
              <a:gd name="connsiteX13" fmla="*/ 107157 w 1959915"/>
              <a:gd name="connsiteY13" fmla="*/ 216693 h 2004101"/>
              <a:gd name="connsiteX14" fmla="*/ 104775 w 1959915"/>
              <a:gd name="connsiteY14" fmla="*/ 302418 h 2004101"/>
              <a:gd name="connsiteX15" fmla="*/ 128588 w 1959915"/>
              <a:gd name="connsiteY15" fmla="*/ 307181 h 2004101"/>
              <a:gd name="connsiteX16" fmla="*/ 126207 w 1959915"/>
              <a:gd name="connsiteY16" fmla="*/ 345281 h 2004101"/>
              <a:gd name="connsiteX17" fmla="*/ 152400 w 1959915"/>
              <a:gd name="connsiteY17" fmla="*/ 395287 h 2004101"/>
              <a:gd name="connsiteX18" fmla="*/ 157163 w 1959915"/>
              <a:gd name="connsiteY18" fmla="*/ 426243 h 2004101"/>
              <a:gd name="connsiteX19" fmla="*/ 192882 w 1959915"/>
              <a:gd name="connsiteY19" fmla="*/ 435768 h 2004101"/>
              <a:gd name="connsiteX20" fmla="*/ 209550 w 1959915"/>
              <a:gd name="connsiteY20" fmla="*/ 495300 h 2004101"/>
              <a:gd name="connsiteX21" fmla="*/ 226219 w 1959915"/>
              <a:gd name="connsiteY21" fmla="*/ 509587 h 2004101"/>
              <a:gd name="connsiteX22" fmla="*/ 221457 w 1959915"/>
              <a:gd name="connsiteY22" fmla="*/ 554831 h 2004101"/>
              <a:gd name="connsiteX23" fmla="*/ 228600 w 1959915"/>
              <a:gd name="connsiteY23" fmla="*/ 554831 h 2004101"/>
              <a:gd name="connsiteX24" fmla="*/ 230982 w 1959915"/>
              <a:gd name="connsiteY24" fmla="*/ 595312 h 2004101"/>
              <a:gd name="connsiteX25" fmla="*/ 242888 w 1959915"/>
              <a:gd name="connsiteY25" fmla="*/ 595312 h 2004101"/>
              <a:gd name="connsiteX26" fmla="*/ 240507 w 1959915"/>
              <a:gd name="connsiteY26" fmla="*/ 642937 h 2004101"/>
              <a:gd name="connsiteX27" fmla="*/ 266700 w 1959915"/>
              <a:gd name="connsiteY27" fmla="*/ 642937 h 2004101"/>
              <a:gd name="connsiteX28" fmla="*/ 266700 w 1959915"/>
              <a:gd name="connsiteY28" fmla="*/ 657225 h 2004101"/>
              <a:gd name="connsiteX29" fmla="*/ 269082 w 1959915"/>
              <a:gd name="connsiteY29" fmla="*/ 681037 h 2004101"/>
              <a:gd name="connsiteX30" fmla="*/ 278607 w 1959915"/>
              <a:gd name="connsiteY30" fmla="*/ 681037 h 2004101"/>
              <a:gd name="connsiteX31" fmla="*/ 273844 w 1959915"/>
              <a:gd name="connsiteY31" fmla="*/ 714375 h 2004101"/>
              <a:gd name="connsiteX32" fmla="*/ 297657 w 1959915"/>
              <a:gd name="connsiteY32" fmla="*/ 711993 h 2004101"/>
              <a:gd name="connsiteX33" fmla="*/ 300038 w 1959915"/>
              <a:gd name="connsiteY33" fmla="*/ 728662 h 2004101"/>
              <a:gd name="connsiteX34" fmla="*/ 319088 w 1959915"/>
              <a:gd name="connsiteY34" fmla="*/ 726281 h 2004101"/>
              <a:gd name="connsiteX35" fmla="*/ 319088 w 1959915"/>
              <a:gd name="connsiteY35" fmla="*/ 759618 h 2004101"/>
              <a:gd name="connsiteX36" fmla="*/ 330994 w 1959915"/>
              <a:gd name="connsiteY36" fmla="*/ 757237 h 2004101"/>
              <a:gd name="connsiteX37" fmla="*/ 333375 w 1959915"/>
              <a:gd name="connsiteY37" fmla="*/ 807243 h 2004101"/>
              <a:gd name="connsiteX38" fmla="*/ 333375 w 1959915"/>
              <a:gd name="connsiteY38" fmla="*/ 807243 h 2004101"/>
              <a:gd name="connsiteX39" fmla="*/ 347663 w 1959915"/>
              <a:gd name="connsiteY39" fmla="*/ 823912 h 2004101"/>
              <a:gd name="connsiteX40" fmla="*/ 364332 w 1959915"/>
              <a:gd name="connsiteY40" fmla="*/ 816768 h 2004101"/>
              <a:gd name="connsiteX41" fmla="*/ 364332 w 1959915"/>
              <a:gd name="connsiteY41" fmla="*/ 840581 h 2004101"/>
              <a:gd name="connsiteX42" fmla="*/ 371475 w 1959915"/>
              <a:gd name="connsiteY42" fmla="*/ 845343 h 2004101"/>
              <a:gd name="connsiteX43" fmla="*/ 366713 w 1959915"/>
              <a:gd name="connsiteY43" fmla="*/ 864393 h 2004101"/>
              <a:gd name="connsiteX44" fmla="*/ 385763 w 1959915"/>
              <a:gd name="connsiteY44" fmla="*/ 859631 h 2004101"/>
              <a:gd name="connsiteX45" fmla="*/ 383382 w 1959915"/>
              <a:gd name="connsiteY45" fmla="*/ 883443 h 2004101"/>
              <a:gd name="connsiteX46" fmla="*/ 407194 w 1959915"/>
              <a:gd name="connsiteY46" fmla="*/ 881062 h 2004101"/>
              <a:gd name="connsiteX47" fmla="*/ 402432 w 1959915"/>
              <a:gd name="connsiteY47" fmla="*/ 919162 h 2004101"/>
              <a:gd name="connsiteX48" fmla="*/ 423863 w 1959915"/>
              <a:gd name="connsiteY48" fmla="*/ 973931 h 2004101"/>
              <a:gd name="connsiteX49" fmla="*/ 435769 w 1959915"/>
              <a:gd name="connsiteY49" fmla="*/ 973931 h 2004101"/>
              <a:gd name="connsiteX50" fmla="*/ 428625 w 1959915"/>
              <a:gd name="connsiteY50" fmla="*/ 1000125 h 2004101"/>
              <a:gd name="connsiteX51" fmla="*/ 442913 w 1959915"/>
              <a:gd name="connsiteY51" fmla="*/ 997743 h 2004101"/>
              <a:gd name="connsiteX52" fmla="*/ 433388 w 1959915"/>
              <a:gd name="connsiteY52" fmla="*/ 1021556 h 2004101"/>
              <a:gd name="connsiteX53" fmla="*/ 452438 w 1959915"/>
              <a:gd name="connsiteY53" fmla="*/ 1019175 h 2004101"/>
              <a:gd name="connsiteX54" fmla="*/ 447675 w 1959915"/>
              <a:gd name="connsiteY54" fmla="*/ 1042987 h 2004101"/>
              <a:gd name="connsiteX55" fmla="*/ 464344 w 1959915"/>
              <a:gd name="connsiteY55" fmla="*/ 1038225 h 2004101"/>
              <a:gd name="connsiteX56" fmla="*/ 476250 w 1959915"/>
              <a:gd name="connsiteY56" fmla="*/ 1064418 h 2004101"/>
              <a:gd name="connsiteX57" fmla="*/ 490538 w 1959915"/>
              <a:gd name="connsiteY57" fmla="*/ 1064418 h 2004101"/>
              <a:gd name="connsiteX58" fmla="*/ 514350 w 1959915"/>
              <a:gd name="connsiteY58" fmla="*/ 1104900 h 2004101"/>
              <a:gd name="connsiteX59" fmla="*/ 511969 w 1959915"/>
              <a:gd name="connsiteY59" fmla="*/ 1119187 h 2004101"/>
              <a:gd name="connsiteX60" fmla="*/ 531019 w 1959915"/>
              <a:gd name="connsiteY60" fmla="*/ 1119187 h 2004101"/>
              <a:gd name="connsiteX61" fmla="*/ 526257 w 1959915"/>
              <a:gd name="connsiteY61" fmla="*/ 1133475 h 2004101"/>
              <a:gd name="connsiteX62" fmla="*/ 545307 w 1959915"/>
              <a:gd name="connsiteY62" fmla="*/ 1128712 h 2004101"/>
              <a:gd name="connsiteX63" fmla="*/ 542925 w 1959915"/>
              <a:gd name="connsiteY63" fmla="*/ 1154906 h 2004101"/>
              <a:gd name="connsiteX64" fmla="*/ 557213 w 1959915"/>
              <a:gd name="connsiteY64" fmla="*/ 1152525 h 2004101"/>
              <a:gd name="connsiteX65" fmla="*/ 552450 w 1959915"/>
              <a:gd name="connsiteY65" fmla="*/ 1169193 h 2004101"/>
              <a:gd name="connsiteX66" fmla="*/ 581025 w 1959915"/>
              <a:gd name="connsiteY66" fmla="*/ 1164431 h 2004101"/>
              <a:gd name="connsiteX67" fmla="*/ 578644 w 1959915"/>
              <a:gd name="connsiteY67" fmla="*/ 1183481 h 2004101"/>
              <a:gd name="connsiteX68" fmla="*/ 595313 w 1959915"/>
              <a:gd name="connsiteY68" fmla="*/ 1181100 h 2004101"/>
              <a:gd name="connsiteX69" fmla="*/ 592932 w 1959915"/>
              <a:gd name="connsiteY69" fmla="*/ 1195387 h 2004101"/>
              <a:gd name="connsiteX70" fmla="*/ 635794 w 1959915"/>
              <a:gd name="connsiteY70" fmla="*/ 1195387 h 2004101"/>
              <a:gd name="connsiteX71" fmla="*/ 631032 w 1959915"/>
              <a:gd name="connsiteY71" fmla="*/ 1214437 h 2004101"/>
              <a:gd name="connsiteX72" fmla="*/ 669132 w 1959915"/>
              <a:gd name="connsiteY72" fmla="*/ 1212056 h 2004101"/>
              <a:gd name="connsiteX73" fmla="*/ 666750 w 1959915"/>
              <a:gd name="connsiteY73" fmla="*/ 1252537 h 2004101"/>
              <a:gd name="connsiteX74" fmla="*/ 695325 w 1959915"/>
              <a:gd name="connsiteY74" fmla="*/ 1257300 h 2004101"/>
              <a:gd name="connsiteX75" fmla="*/ 695325 w 1959915"/>
              <a:gd name="connsiteY75" fmla="*/ 1271587 h 2004101"/>
              <a:gd name="connsiteX76" fmla="*/ 716757 w 1959915"/>
              <a:gd name="connsiteY76" fmla="*/ 1269206 h 2004101"/>
              <a:gd name="connsiteX77" fmla="*/ 716757 w 1959915"/>
              <a:gd name="connsiteY77" fmla="*/ 1285875 h 2004101"/>
              <a:gd name="connsiteX78" fmla="*/ 742950 w 1959915"/>
              <a:gd name="connsiteY78" fmla="*/ 1283493 h 2004101"/>
              <a:gd name="connsiteX79" fmla="*/ 740569 w 1959915"/>
              <a:gd name="connsiteY79" fmla="*/ 1304925 h 2004101"/>
              <a:gd name="connsiteX80" fmla="*/ 773907 w 1959915"/>
              <a:gd name="connsiteY80" fmla="*/ 1300162 h 2004101"/>
              <a:gd name="connsiteX81" fmla="*/ 766763 w 1959915"/>
              <a:gd name="connsiteY81" fmla="*/ 1333500 h 2004101"/>
              <a:gd name="connsiteX82" fmla="*/ 826294 w 1959915"/>
              <a:gd name="connsiteY82" fmla="*/ 1326356 h 2004101"/>
              <a:gd name="connsiteX83" fmla="*/ 831057 w 1959915"/>
              <a:gd name="connsiteY83" fmla="*/ 1357312 h 2004101"/>
              <a:gd name="connsiteX84" fmla="*/ 862013 w 1959915"/>
              <a:gd name="connsiteY84" fmla="*/ 1357312 h 2004101"/>
              <a:gd name="connsiteX85" fmla="*/ 862013 w 1959915"/>
              <a:gd name="connsiteY85" fmla="*/ 1357312 h 2004101"/>
              <a:gd name="connsiteX86" fmla="*/ 873919 w 1959915"/>
              <a:gd name="connsiteY86" fmla="*/ 1376362 h 2004101"/>
              <a:gd name="connsiteX87" fmla="*/ 871538 w 1959915"/>
              <a:gd name="connsiteY87" fmla="*/ 1390650 h 2004101"/>
              <a:gd name="connsiteX88" fmla="*/ 907257 w 1959915"/>
              <a:gd name="connsiteY88" fmla="*/ 1385887 h 2004101"/>
              <a:gd name="connsiteX89" fmla="*/ 909638 w 1959915"/>
              <a:gd name="connsiteY89" fmla="*/ 1402556 h 2004101"/>
              <a:gd name="connsiteX90" fmla="*/ 954882 w 1959915"/>
              <a:gd name="connsiteY90" fmla="*/ 1404937 h 2004101"/>
              <a:gd name="connsiteX91" fmla="*/ 952500 w 1959915"/>
              <a:gd name="connsiteY91" fmla="*/ 1419225 h 2004101"/>
              <a:gd name="connsiteX92" fmla="*/ 1012032 w 1959915"/>
              <a:gd name="connsiteY92" fmla="*/ 1419225 h 2004101"/>
              <a:gd name="connsiteX93" fmla="*/ 1019175 w 1959915"/>
              <a:gd name="connsiteY93" fmla="*/ 1426368 h 2004101"/>
              <a:gd name="connsiteX94" fmla="*/ 1050132 w 1959915"/>
              <a:gd name="connsiteY94" fmla="*/ 1426368 h 2004101"/>
              <a:gd name="connsiteX95" fmla="*/ 1050132 w 1959915"/>
              <a:gd name="connsiteY95" fmla="*/ 1464468 h 2004101"/>
              <a:gd name="connsiteX96" fmla="*/ 1095375 w 1959915"/>
              <a:gd name="connsiteY96" fmla="*/ 1471612 h 2004101"/>
              <a:gd name="connsiteX97" fmla="*/ 1090613 w 1959915"/>
              <a:gd name="connsiteY97" fmla="*/ 1481137 h 2004101"/>
              <a:gd name="connsiteX98" fmla="*/ 1109663 w 1959915"/>
              <a:gd name="connsiteY98" fmla="*/ 1483518 h 2004101"/>
              <a:gd name="connsiteX99" fmla="*/ 1107282 w 1959915"/>
              <a:gd name="connsiteY99" fmla="*/ 1504950 h 2004101"/>
              <a:gd name="connsiteX100" fmla="*/ 1152525 w 1959915"/>
              <a:gd name="connsiteY100" fmla="*/ 1495425 h 2004101"/>
              <a:gd name="connsiteX101" fmla="*/ 1152525 w 1959915"/>
              <a:gd name="connsiteY101" fmla="*/ 1514475 h 2004101"/>
              <a:gd name="connsiteX102" fmla="*/ 1166813 w 1959915"/>
              <a:gd name="connsiteY102" fmla="*/ 1514475 h 2004101"/>
              <a:gd name="connsiteX103" fmla="*/ 1165323 w 1959915"/>
              <a:gd name="connsiteY103" fmla="*/ 1546590 h 2004101"/>
              <a:gd name="connsiteX104" fmla="*/ 1182437 w 1959915"/>
              <a:gd name="connsiteY104" fmla="*/ 1544144 h 2004101"/>
              <a:gd name="connsiteX105" fmla="*/ 1184882 w 1959915"/>
              <a:gd name="connsiteY105" fmla="*/ 1571038 h 2004101"/>
              <a:gd name="connsiteX106" fmla="*/ 1199551 w 1959915"/>
              <a:gd name="connsiteY106" fmla="*/ 1571038 h 2004101"/>
              <a:gd name="connsiteX107" fmla="*/ 1201996 w 1959915"/>
              <a:gd name="connsiteY107" fmla="*/ 1595487 h 2004101"/>
              <a:gd name="connsiteX108" fmla="*/ 1231335 w 1959915"/>
              <a:gd name="connsiteY108" fmla="*/ 1597932 h 2004101"/>
              <a:gd name="connsiteX109" fmla="*/ 1233780 w 1959915"/>
              <a:gd name="connsiteY109" fmla="*/ 1639494 h 2004101"/>
              <a:gd name="connsiteX110" fmla="*/ 1255783 w 1959915"/>
              <a:gd name="connsiteY110" fmla="*/ 1644384 h 2004101"/>
              <a:gd name="connsiteX111" fmla="*/ 1255783 w 1959915"/>
              <a:gd name="connsiteY111" fmla="*/ 1661499 h 2004101"/>
              <a:gd name="connsiteX112" fmla="*/ 1351135 w 1959915"/>
              <a:gd name="connsiteY112" fmla="*/ 1661499 h 2004101"/>
              <a:gd name="connsiteX113" fmla="*/ 1404923 w 1959915"/>
              <a:gd name="connsiteY113" fmla="*/ 1707952 h 2004101"/>
              <a:gd name="connsiteX114" fmla="*/ 1485605 w 1959915"/>
              <a:gd name="connsiteY114" fmla="*/ 1710396 h 2004101"/>
              <a:gd name="connsiteX115" fmla="*/ 1488050 w 1959915"/>
              <a:gd name="connsiteY115" fmla="*/ 1749515 h 2004101"/>
              <a:gd name="connsiteX116" fmla="*/ 1568731 w 1959915"/>
              <a:gd name="connsiteY116" fmla="*/ 1754406 h 2004101"/>
              <a:gd name="connsiteX117" fmla="*/ 1571176 w 1959915"/>
              <a:gd name="connsiteY117" fmla="*/ 1781299 h 2004101"/>
              <a:gd name="connsiteX118" fmla="*/ 1620074 w 1959915"/>
              <a:gd name="connsiteY118" fmla="*/ 1781299 h 2004101"/>
              <a:gd name="connsiteX119" fmla="*/ 1617629 w 1959915"/>
              <a:gd name="connsiteY119" fmla="*/ 1820418 h 2004101"/>
              <a:gd name="connsiteX120" fmla="*/ 1739875 w 1959915"/>
              <a:gd name="connsiteY120" fmla="*/ 1817971 h 2004101"/>
              <a:gd name="connsiteX121" fmla="*/ 1808333 w 1959915"/>
              <a:gd name="connsiteY121" fmla="*/ 1847311 h 2004101"/>
              <a:gd name="connsiteX122" fmla="*/ 1813222 w 1959915"/>
              <a:gd name="connsiteY122" fmla="*/ 1908434 h 2004101"/>
              <a:gd name="connsiteX123" fmla="*/ 1854785 w 1959915"/>
              <a:gd name="connsiteY123" fmla="*/ 1918212 h 2004101"/>
              <a:gd name="connsiteX124" fmla="*/ 1852340 w 1959915"/>
              <a:gd name="connsiteY124" fmla="*/ 1979335 h 2004101"/>
              <a:gd name="connsiteX125" fmla="*/ 1901238 w 1959915"/>
              <a:gd name="connsiteY125" fmla="*/ 1979335 h 2004101"/>
              <a:gd name="connsiteX126" fmla="*/ 1908572 w 1959915"/>
              <a:gd name="connsiteY126" fmla="*/ 2001339 h 2004101"/>
              <a:gd name="connsiteX127" fmla="*/ 1959915 w 1959915"/>
              <a:gd name="connsiteY127" fmla="*/ 2003785 h 2004101"/>
              <a:gd name="connsiteX0" fmla="*/ 0 w 1972140"/>
              <a:gd name="connsiteY0" fmla="*/ 0 h 2004101"/>
              <a:gd name="connsiteX1" fmla="*/ 4763 w 1972140"/>
              <a:gd name="connsiteY1" fmla="*/ 52387 h 2004101"/>
              <a:gd name="connsiteX2" fmla="*/ 16669 w 1972140"/>
              <a:gd name="connsiteY2" fmla="*/ 47625 h 2004101"/>
              <a:gd name="connsiteX3" fmla="*/ 16669 w 1972140"/>
              <a:gd name="connsiteY3" fmla="*/ 85725 h 2004101"/>
              <a:gd name="connsiteX4" fmla="*/ 30957 w 1972140"/>
              <a:gd name="connsiteY4" fmla="*/ 83343 h 2004101"/>
              <a:gd name="connsiteX5" fmla="*/ 28575 w 1972140"/>
              <a:gd name="connsiteY5" fmla="*/ 116681 h 2004101"/>
              <a:gd name="connsiteX6" fmla="*/ 54769 w 1972140"/>
              <a:gd name="connsiteY6" fmla="*/ 111918 h 2004101"/>
              <a:gd name="connsiteX7" fmla="*/ 54769 w 1972140"/>
              <a:gd name="connsiteY7" fmla="*/ 159543 h 2004101"/>
              <a:gd name="connsiteX8" fmla="*/ 54769 w 1972140"/>
              <a:gd name="connsiteY8" fmla="*/ 159543 h 2004101"/>
              <a:gd name="connsiteX9" fmla="*/ 54769 w 1972140"/>
              <a:gd name="connsiteY9" fmla="*/ 159543 h 2004101"/>
              <a:gd name="connsiteX10" fmla="*/ 69057 w 1972140"/>
              <a:gd name="connsiteY10" fmla="*/ 190500 h 2004101"/>
              <a:gd name="connsiteX11" fmla="*/ 78582 w 1972140"/>
              <a:gd name="connsiteY11" fmla="*/ 190500 h 2004101"/>
              <a:gd name="connsiteX12" fmla="*/ 76200 w 1972140"/>
              <a:gd name="connsiteY12" fmla="*/ 216693 h 2004101"/>
              <a:gd name="connsiteX13" fmla="*/ 107157 w 1972140"/>
              <a:gd name="connsiteY13" fmla="*/ 216693 h 2004101"/>
              <a:gd name="connsiteX14" fmla="*/ 104775 w 1972140"/>
              <a:gd name="connsiteY14" fmla="*/ 302418 h 2004101"/>
              <a:gd name="connsiteX15" fmla="*/ 128588 w 1972140"/>
              <a:gd name="connsiteY15" fmla="*/ 307181 h 2004101"/>
              <a:gd name="connsiteX16" fmla="*/ 126207 w 1972140"/>
              <a:gd name="connsiteY16" fmla="*/ 345281 h 2004101"/>
              <a:gd name="connsiteX17" fmla="*/ 152400 w 1972140"/>
              <a:gd name="connsiteY17" fmla="*/ 395287 h 2004101"/>
              <a:gd name="connsiteX18" fmla="*/ 157163 w 1972140"/>
              <a:gd name="connsiteY18" fmla="*/ 426243 h 2004101"/>
              <a:gd name="connsiteX19" fmla="*/ 192882 w 1972140"/>
              <a:gd name="connsiteY19" fmla="*/ 435768 h 2004101"/>
              <a:gd name="connsiteX20" fmla="*/ 209550 w 1972140"/>
              <a:gd name="connsiteY20" fmla="*/ 495300 h 2004101"/>
              <a:gd name="connsiteX21" fmla="*/ 226219 w 1972140"/>
              <a:gd name="connsiteY21" fmla="*/ 509587 h 2004101"/>
              <a:gd name="connsiteX22" fmla="*/ 221457 w 1972140"/>
              <a:gd name="connsiteY22" fmla="*/ 554831 h 2004101"/>
              <a:gd name="connsiteX23" fmla="*/ 228600 w 1972140"/>
              <a:gd name="connsiteY23" fmla="*/ 554831 h 2004101"/>
              <a:gd name="connsiteX24" fmla="*/ 230982 w 1972140"/>
              <a:gd name="connsiteY24" fmla="*/ 595312 h 2004101"/>
              <a:gd name="connsiteX25" fmla="*/ 242888 w 1972140"/>
              <a:gd name="connsiteY25" fmla="*/ 595312 h 2004101"/>
              <a:gd name="connsiteX26" fmla="*/ 240507 w 1972140"/>
              <a:gd name="connsiteY26" fmla="*/ 642937 h 2004101"/>
              <a:gd name="connsiteX27" fmla="*/ 266700 w 1972140"/>
              <a:gd name="connsiteY27" fmla="*/ 642937 h 2004101"/>
              <a:gd name="connsiteX28" fmla="*/ 266700 w 1972140"/>
              <a:gd name="connsiteY28" fmla="*/ 657225 h 2004101"/>
              <a:gd name="connsiteX29" fmla="*/ 269082 w 1972140"/>
              <a:gd name="connsiteY29" fmla="*/ 681037 h 2004101"/>
              <a:gd name="connsiteX30" fmla="*/ 278607 w 1972140"/>
              <a:gd name="connsiteY30" fmla="*/ 681037 h 2004101"/>
              <a:gd name="connsiteX31" fmla="*/ 273844 w 1972140"/>
              <a:gd name="connsiteY31" fmla="*/ 714375 h 2004101"/>
              <a:gd name="connsiteX32" fmla="*/ 297657 w 1972140"/>
              <a:gd name="connsiteY32" fmla="*/ 711993 h 2004101"/>
              <a:gd name="connsiteX33" fmla="*/ 300038 w 1972140"/>
              <a:gd name="connsiteY33" fmla="*/ 728662 h 2004101"/>
              <a:gd name="connsiteX34" fmla="*/ 319088 w 1972140"/>
              <a:gd name="connsiteY34" fmla="*/ 726281 h 2004101"/>
              <a:gd name="connsiteX35" fmla="*/ 319088 w 1972140"/>
              <a:gd name="connsiteY35" fmla="*/ 759618 h 2004101"/>
              <a:gd name="connsiteX36" fmla="*/ 330994 w 1972140"/>
              <a:gd name="connsiteY36" fmla="*/ 757237 h 2004101"/>
              <a:gd name="connsiteX37" fmla="*/ 333375 w 1972140"/>
              <a:gd name="connsiteY37" fmla="*/ 807243 h 2004101"/>
              <a:gd name="connsiteX38" fmla="*/ 333375 w 1972140"/>
              <a:gd name="connsiteY38" fmla="*/ 807243 h 2004101"/>
              <a:gd name="connsiteX39" fmla="*/ 347663 w 1972140"/>
              <a:gd name="connsiteY39" fmla="*/ 823912 h 2004101"/>
              <a:gd name="connsiteX40" fmla="*/ 364332 w 1972140"/>
              <a:gd name="connsiteY40" fmla="*/ 816768 h 2004101"/>
              <a:gd name="connsiteX41" fmla="*/ 364332 w 1972140"/>
              <a:gd name="connsiteY41" fmla="*/ 840581 h 2004101"/>
              <a:gd name="connsiteX42" fmla="*/ 371475 w 1972140"/>
              <a:gd name="connsiteY42" fmla="*/ 845343 h 2004101"/>
              <a:gd name="connsiteX43" fmla="*/ 366713 w 1972140"/>
              <a:gd name="connsiteY43" fmla="*/ 864393 h 2004101"/>
              <a:gd name="connsiteX44" fmla="*/ 385763 w 1972140"/>
              <a:gd name="connsiteY44" fmla="*/ 859631 h 2004101"/>
              <a:gd name="connsiteX45" fmla="*/ 383382 w 1972140"/>
              <a:gd name="connsiteY45" fmla="*/ 883443 h 2004101"/>
              <a:gd name="connsiteX46" fmla="*/ 407194 w 1972140"/>
              <a:gd name="connsiteY46" fmla="*/ 881062 h 2004101"/>
              <a:gd name="connsiteX47" fmla="*/ 402432 w 1972140"/>
              <a:gd name="connsiteY47" fmla="*/ 919162 h 2004101"/>
              <a:gd name="connsiteX48" fmla="*/ 423863 w 1972140"/>
              <a:gd name="connsiteY48" fmla="*/ 973931 h 2004101"/>
              <a:gd name="connsiteX49" fmla="*/ 435769 w 1972140"/>
              <a:gd name="connsiteY49" fmla="*/ 973931 h 2004101"/>
              <a:gd name="connsiteX50" fmla="*/ 428625 w 1972140"/>
              <a:gd name="connsiteY50" fmla="*/ 1000125 h 2004101"/>
              <a:gd name="connsiteX51" fmla="*/ 442913 w 1972140"/>
              <a:gd name="connsiteY51" fmla="*/ 997743 h 2004101"/>
              <a:gd name="connsiteX52" fmla="*/ 433388 w 1972140"/>
              <a:gd name="connsiteY52" fmla="*/ 1021556 h 2004101"/>
              <a:gd name="connsiteX53" fmla="*/ 452438 w 1972140"/>
              <a:gd name="connsiteY53" fmla="*/ 1019175 h 2004101"/>
              <a:gd name="connsiteX54" fmla="*/ 447675 w 1972140"/>
              <a:gd name="connsiteY54" fmla="*/ 1042987 h 2004101"/>
              <a:gd name="connsiteX55" fmla="*/ 464344 w 1972140"/>
              <a:gd name="connsiteY55" fmla="*/ 1038225 h 2004101"/>
              <a:gd name="connsiteX56" fmla="*/ 476250 w 1972140"/>
              <a:gd name="connsiteY56" fmla="*/ 1064418 h 2004101"/>
              <a:gd name="connsiteX57" fmla="*/ 490538 w 1972140"/>
              <a:gd name="connsiteY57" fmla="*/ 1064418 h 2004101"/>
              <a:gd name="connsiteX58" fmla="*/ 514350 w 1972140"/>
              <a:gd name="connsiteY58" fmla="*/ 1104900 h 2004101"/>
              <a:gd name="connsiteX59" fmla="*/ 511969 w 1972140"/>
              <a:gd name="connsiteY59" fmla="*/ 1119187 h 2004101"/>
              <a:gd name="connsiteX60" fmla="*/ 531019 w 1972140"/>
              <a:gd name="connsiteY60" fmla="*/ 1119187 h 2004101"/>
              <a:gd name="connsiteX61" fmla="*/ 526257 w 1972140"/>
              <a:gd name="connsiteY61" fmla="*/ 1133475 h 2004101"/>
              <a:gd name="connsiteX62" fmla="*/ 545307 w 1972140"/>
              <a:gd name="connsiteY62" fmla="*/ 1128712 h 2004101"/>
              <a:gd name="connsiteX63" fmla="*/ 542925 w 1972140"/>
              <a:gd name="connsiteY63" fmla="*/ 1154906 h 2004101"/>
              <a:gd name="connsiteX64" fmla="*/ 557213 w 1972140"/>
              <a:gd name="connsiteY64" fmla="*/ 1152525 h 2004101"/>
              <a:gd name="connsiteX65" fmla="*/ 552450 w 1972140"/>
              <a:gd name="connsiteY65" fmla="*/ 1169193 h 2004101"/>
              <a:gd name="connsiteX66" fmla="*/ 581025 w 1972140"/>
              <a:gd name="connsiteY66" fmla="*/ 1164431 h 2004101"/>
              <a:gd name="connsiteX67" fmla="*/ 578644 w 1972140"/>
              <a:gd name="connsiteY67" fmla="*/ 1183481 h 2004101"/>
              <a:gd name="connsiteX68" fmla="*/ 595313 w 1972140"/>
              <a:gd name="connsiteY68" fmla="*/ 1181100 h 2004101"/>
              <a:gd name="connsiteX69" fmla="*/ 592932 w 1972140"/>
              <a:gd name="connsiteY69" fmla="*/ 1195387 h 2004101"/>
              <a:gd name="connsiteX70" fmla="*/ 635794 w 1972140"/>
              <a:gd name="connsiteY70" fmla="*/ 1195387 h 2004101"/>
              <a:gd name="connsiteX71" fmla="*/ 631032 w 1972140"/>
              <a:gd name="connsiteY71" fmla="*/ 1214437 h 2004101"/>
              <a:gd name="connsiteX72" fmla="*/ 669132 w 1972140"/>
              <a:gd name="connsiteY72" fmla="*/ 1212056 h 2004101"/>
              <a:gd name="connsiteX73" fmla="*/ 666750 w 1972140"/>
              <a:gd name="connsiteY73" fmla="*/ 1252537 h 2004101"/>
              <a:gd name="connsiteX74" fmla="*/ 695325 w 1972140"/>
              <a:gd name="connsiteY74" fmla="*/ 1257300 h 2004101"/>
              <a:gd name="connsiteX75" fmla="*/ 695325 w 1972140"/>
              <a:gd name="connsiteY75" fmla="*/ 1271587 h 2004101"/>
              <a:gd name="connsiteX76" fmla="*/ 716757 w 1972140"/>
              <a:gd name="connsiteY76" fmla="*/ 1269206 h 2004101"/>
              <a:gd name="connsiteX77" fmla="*/ 716757 w 1972140"/>
              <a:gd name="connsiteY77" fmla="*/ 1285875 h 2004101"/>
              <a:gd name="connsiteX78" fmla="*/ 742950 w 1972140"/>
              <a:gd name="connsiteY78" fmla="*/ 1283493 h 2004101"/>
              <a:gd name="connsiteX79" fmla="*/ 740569 w 1972140"/>
              <a:gd name="connsiteY79" fmla="*/ 1304925 h 2004101"/>
              <a:gd name="connsiteX80" fmla="*/ 773907 w 1972140"/>
              <a:gd name="connsiteY80" fmla="*/ 1300162 h 2004101"/>
              <a:gd name="connsiteX81" fmla="*/ 766763 w 1972140"/>
              <a:gd name="connsiteY81" fmla="*/ 1333500 h 2004101"/>
              <a:gd name="connsiteX82" fmla="*/ 826294 w 1972140"/>
              <a:gd name="connsiteY82" fmla="*/ 1326356 h 2004101"/>
              <a:gd name="connsiteX83" fmla="*/ 831057 w 1972140"/>
              <a:gd name="connsiteY83" fmla="*/ 1357312 h 2004101"/>
              <a:gd name="connsiteX84" fmla="*/ 862013 w 1972140"/>
              <a:gd name="connsiteY84" fmla="*/ 1357312 h 2004101"/>
              <a:gd name="connsiteX85" fmla="*/ 862013 w 1972140"/>
              <a:gd name="connsiteY85" fmla="*/ 1357312 h 2004101"/>
              <a:gd name="connsiteX86" fmla="*/ 873919 w 1972140"/>
              <a:gd name="connsiteY86" fmla="*/ 1376362 h 2004101"/>
              <a:gd name="connsiteX87" fmla="*/ 871538 w 1972140"/>
              <a:gd name="connsiteY87" fmla="*/ 1390650 h 2004101"/>
              <a:gd name="connsiteX88" fmla="*/ 907257 w 1972140"/>
              <a:gd name="connsiteY88" fmla="*/ 1385887 h 2004101"/>
              <a:gd name="connsiteX89" fmla="*/ 909638 w 1972140"/>
              <a:gd name="connsiteY89" fmla="*/ 1402556 h 2004101"/>
              <a:gd name="connsiteX90" fmla="*/ 954882 w 1972140"/>
              <a:gd name="connsiteY90" fmla="*/ 1404937 h 2004101"/>
              <a:gd name="connsiteX91" fmla="*/ 952500 w 1972140"/>
              <a:gd name="connsiteY91" fmla="*/ 1419225 h 2004101"/>
              <a:gd name="connsiteX92" fmla="*/ 1012032 w 1972140"/>
              <a:gd name="connsiteY92" fmla="*/ 1419225 h 2004101"/>
              <a:gd name="connsiteX93" fmla="*/ 1019175 w 1972140"/>
              <a:gd name="connsiteY93" fmla="*/ 1426368 h 2004101"/>
              <a:gd name="connsiteX94" fmla="*/ 1050132 w 1972140"/>
              <a:gd name="connsiteY94" fmla="*/ 1426368 h 2004101"/>
              <a:gd name="connsiteX95" fmla="*/ 1050132 w 1972140"/>
              <a:gd name="connsiteY95" fmla="*/ 1464468 h 2004101"/>
              <a:gd name="connsiteX96" fmla="*/ 1095375 w 1972140"/>
              <a:gd name="connsiteY96" fmla="*/ 1471612 h 2004101"/>
              <a:gd name="connsiteX97" fmla="*/ 1090613 w 1972140"/>
              <a:gd name="connsiteY97" fmla="*/ 1481137 h 2004101"/>
              <a:gd name="connsiteX98" fmla="*/ 1109663 w 1972140"/>
              <a:gd name="connsiteY98" fmla="*/ 1483518 h 2004101"/>
              <a:gd name="connsiteX99" fmla="*/ 1107282 w 1972140"/>
              <a:gd name="connsiteY99" fmla="*/ 1504950 h 2004101"/>
              <a:gd name="connsiteX100" fmla="*/ 1152525 w 1972140"/>
              <a:gd name="connsiteY100" fmla="*/ 1495425 h 2004101"/>
              <a:gd name="connsiteX101" fmla="*/ 1152525 w 1972140"/>
              <a:gd name="connsiteY101" fmla="*/ 1514475 h 2004101"/>
              <a:gd name="connsiteX102" fmla="*/ 1166813 w 1972140"/>
              <a:gd name="connsiteY102" fmla="*/ 1514475 h 2004101"/>
              <a:gd name="connsiteX103" fmla="*/ 1165323 w 1972140"/>
              <a:gd name="connsiteY103" fmla="*/ 1546590 h 2004101"/>
              <a:gd name="connsiteX104" fmla="*/ 1182437 w 1972140"/>
              <a:gd name="connsiteY104" fmla="*/ 1544144 h 2004101"/>
              <a:gd name="connsiteX105" fmla="*/ 1184882 w 1972140"/>
              <a:gd name="connsiteY105" fmla="*/ 1571038 h 2004101"/>
              <a:gd name="connsiteX106" fmla="*/ 1199551 w 1972140"/>
              <a:gd name="connsiteY106" fmla="*/ 1571038 h 2004101"/>
              <a:gd name="connsiteX107" fmla="*/ 1201996 w 1972140"/>
              <a:gd name="connsiteY107" fmla="*/ 1595487 h 2004101"/>
              <a:gd name="connsiteX108" fmla="*/ 1231335 w 1972140"/>
              <a:gd name="connsiteY108" fmla="*/ 1597932 h 2004101"/>
              <a:gd name="connsiteX109" fmla="*/ 1233780 w 1972140"/>
              <a:gd name="connsiteY109" fmla="*/ 1639494 h 2004101"/>
              <a:gd name="connsiteX110" fmla="*/ 1255783 w 1972140"/>
              <a:gd name="connsiteY110" fmla="*/ 1644384 h 2004101"/>
              <a:gd name="connsiteX111" fmla="*/ 1255783 w 1972140"/>
              <a:gd name="connsiteY111" fmla="*/ 1661499 h 2004101"/>
              <a:gd name="connsiteX112" fmla="*/ 1351135 w 1972140"/>
              <a:gd name="connsiteY112" fmla="*/ 1661499 h 2004101"/>
              <a:gd name="connsiteX113" fmla="*/ 1404923 w 1972140"/>
              <a:gd name="connsiteY113" fmla="*/ 1707952 h 2004101"/>
              <a:gd name="connsiteX114" fmla="*/ 1485605 w 1972140"/>
              <a:gd name="connsiteY114" fmla="*/ 1710396 h 2004101"/>
              <a:gd name="connsiteX115" fmla="*/ 1488050 w 1972140"/>
              <a:gd name="connsiteY115" fmla="*/ 1749515 h 2004101"/>
              <a:gd name="connsiteX116" fmla="*/ 1568731 w 1972140"/>
              <a:gd name="connsiteY116" fmla="*/ 1754406 h 2004101"/>
              <a:gd name="connsiteX117" fmla="*/ 1571176 w 1972140"/>
              <a:gd name="connsiteY117" fmla="*/ 1781299 h 2004101"/>
              <a:gd name="connsiteX118" fmla="*/ 1620074 w 1972140"/>
              <a:gd name="connsiteY118" fmla="*/ 1781299 h 2004101"/>
              <a:gd name="connsiteX119" fmla="*/ 1617629 w 1972140"/>
              <a:gd name="connsiteY119" fmla="*/ 1820418 h 2004101"/>
              <a:gd name="connsiteX120" fmla="*/ 1739875 w 1972140"/>
              <a:gd name="connsiteY120" fmla="*/ 1817971 h 2004101"/>
              <a:gd name="connsiteX121" fmla="*/ 1808333 w 1972140"/>
              <a:gd name="connsiteY121" fmla="*/ 1847311 h 2004101"/>
              <a:gd name="connsiteX122" fmla="*/ 1813222 w 1972140"/>
              <a:gd name="connsiteY122" fmla="*/ 1908434 h 2004101"/>
              <a:gd name="connsiteX123" fmla="*/ 1854785 w 1972140"/>
              <a:gd name="connsiteY123" fmla="*/ 1918212 h 2004101"/>
              <a:gd name="connsiteX124" fmla="*/ 1852340 w 1972140"/>
              <a:gd name="connsiteY124" fmla="*/ 1979335 h 2004101"/>
              <a:gd name="connsiteX125" fmla="*/ 1901238 w 1972140"/>
              <a:gd name="connsiteY125" fmla="*/ 1979335 h 2004101"/>
              <a:gd name="connsiteX126" fmla="*/ 1908572 w 1972140"/>
              <a:gd name="connsiteY126" fmla="*/ 2001339 h 2004101"/>
              <a:gd name="connsiteX127" fmla="*/ 1959915 w 1972140"/>
              <a:gd name="connsiteY127" fmla="*/ 2003785 h 2004101"/>
              <a:gd name="connsiteX128" fmla="*/ 1972140 w 1972140"/>
              <a:gd name="connsiteY128" fmla="*/ 2003785 h 2004101"/>
              <a:gd name="connsiteX0" fmla="*/ 0 w 1967251"/>
              <a:gd name="connsiteY0" fmla="*/ 0 h 2045348"/>
              <a:gd name="connsiteX1" fmla="*/ 4763 w 1967251"/>
              <a:gd name="connsiteY1" fmla="*/ 52387 h 2045348"/>
              <a:gd name="connsiteX2" fmla="*/ 16669 w 1967251"/>
              <a:gd name="connsiteY2" fmla="*/ 47625 h 2045348"/>
              <a:gd name="connsiteX3" fmla="*/ 16669 w 1967251"/>
              <a:gd name="connsiteY3" fmla="*/ 85725 h 2045348"/>
              <a:gd name="connsiteX4" fmla="*/ 30957 w 1967251"/>
              <a:gd name="connsiteY4" fmla="*/ 83343 h 2045348"/>
              <a:gd name="connsiteX5" fmla="*/ 28575 w 1967251"/>
              <a:gd name="connsiteY5" fmla="*/ 116681 h 2045348"/>
              <a:gd name="connsiteX6" fmla="*/ 54769 w 1967251"/>
              <a:gd name="connsiteY6" fmla="*/ 111918 h 2045348"/>
              <a:gd name="connsiteX7" fmla="*/ 54769 w 1967251"/>
              <a:gd name="connsiteY7" fmla="*/ 159543 h 2045348"/>
              <a:gd name="connsiteX8" fmla="*/ 54769 w 1967251"/>
              <a:gd name="connsiteY8" fmla="*/ 159543 h 2045348"/>
              <a:gd name="connsiteX9" fmla="*/ 54769 w 1967251"/>
              <a:gd name="connsiteY9" fmla="*/ 159543 h 2045348"/>
              <a:gd name="connsiteX10" fmla="*/ 69057 w 1967251"/>
              <a:gd name="connsiteY10" fmla="*/ 190500 h 2045348"/>
              <a:gd name="connsiteX11" fmla="*/ 78582 w 1967251"/>
              <a:gd name="connsiteY11" fmla="*/ 190500 h 2045348"/>
              <a:gd name="connsiteX12" fmla="*/ 76200 w 1967251"/>
              <a:gd name="connsiteY12" fmla="*/ 216693 h 2045348"/>
              <a:gd name="connsiteX13" fmla="*/ 107157 w 1967251"/>
              <a:gd name="connsiteY13" fmla="*/ 216693 h 2045348"/>
              <a:gd name="connsiteX14" fmla="*/ 104775 w 1967251"/>
              <a:gd name="connsiteY14" fmla="*/ 302418 h 2045348"/>
              <a:gd name="connsiteX15" fmla="*/ 128588 w 1967251"/>
              <a:gd name="connsiteY15" fmla="*/ 307181 h 2045348"/>
              <a:gd name="connsiteX16" fmla="*/ 126207 w 1967251"/>
              <a:gd name="connsiteY16" fmla="*/ 345281 h 2045348"/>
              <a:gd name="connsiteX17" fmla="*/ 152400 w 1967251"/>
              <a:gd name="connsiteY17" fmla="*/ 395287 h 2045348"/>
              <a:gd name="connsiteX18" fmla="*/ 157163 w 1967251"/>
              <a:gd name="connsiteY18" fmla="*/ 426243 h 2045348"/>
              <a:gd name="connsiteX19" fmla="*/ 192882 w 1967251"/>
              <a:gd name="connsiteY19" fmla="*/ 435768 h 2045348"/>
              <a:gd name="connsiteX20" fmla="*/ 209550 w 1967251"/>
              <a:gd name="connsiteY20" fmla="*/ 495300 h 2045348"/>
              <a:gd name="connsiteX21" fmla="*/ 226219 w 1967251"/>
              <a:gd name="connsiteY21" fmla="*/ 509587 h 2045348"/>
              <a:gd name="connsiteX22" fmla="*/ 221457 w 1967251"/>
              <a:gd name="connsiteY22" fmla="*/ 554831 h 2045348"/>
              <a:gd name="connsiteX23" fmla="*/ 228600 w 1967251"/>
              <a:gd name="connsiteY23" fmla="*/ 554831 h 2045348"/>
              <a:gd name="connsiteX24" fmla="*/ 230982 w 1967251"/>
              <a:gd name="connsiteY24" fmla="*/ 595312 h 2045348"/>
              <a:gd name="connsiteX25" fmla="*/ 242888 w 1967251"/>
              <a:gd name="connsiteY25" fmla="*/ 595312 h 2045348"/>
              <a:gd name="connsiteX26" fmla="*/ 240507 w 1967251"/>
              <a:gd name="connsiteY26" fmla="*/ 642937 h 2045348"/>
              <a:gd name="connsiteX27" fmla="*/ 266700 w 1967251"/>
              <a:gd name="connsiteY27" fmla="*/ 642937 h 2045348"/>
              <a:gd name="connsiteX28" fmla="*/ 266700 w 1967251"/>
              <a:gd name="connsiteY28" fmla="*/ 657225 h 2045348"/>
              <a:gd name="connsiteX29" fmla="*/ 269082 w 1967251"/>
              <a:gd name="connsiteY29" fmla="*/ 681037 h 2045348"/>
              <a:gd name="connsiteX30" fmla="*/ 278607 w 1967251"/>
              <a:gd name="connsiteY30" fmla="*/ 681037 h 2045348"/>
              <a:gd name="connsiteX31" fmla="*/ 273844 w 1967251"/>
              <a:gd name="connsiteY31" fmla="*/ 714375 h 2045348"/>
              <a:gd name="connsiteX32" fmla="*/ 297657 w 1967251"/>
              <a:gd name="connsiteY32" fmla="*/ 711993 h 2045348"/>
              <a:gd name="connsiteX33" fmla="*/ 300038 w 1967251"/>
              <a:gd name="connsiteY33" fmla="*/ 728662 h 2045348"/>
              <a:gd name="connsiteX34" fmla="*/ 319088 w 1967251"/>
              <a:gd name="connsiteY34" fmla="*/ 726281 h 2045348"/>
              <a:gd name="connsiteX35" fmla="*/ 319088 w 1967251"/>
              <a:gd name="connsiteY35" fmla="*/ 759618 h 2045348"/>
              <a:gd name="connsiteX36" fmla="*/ 330994 w 1967251"/>
              <a:gd name="connsiteY36" fmla="*/ 757237 h 2045348"/>
              <a:gd name="connsiteX37" fmla="*/ 333375 w 1967251"/>
              <a:gd name="connsiteY37" fmla="*/ 807243 h 2045348"/>
              <a:gd name="connsiteX38" fmla="*/ 333375 w 1967251"/>
              <a:gd name="connsiteY38" fmla="*/ 807243 h 2045348"/>
              <a:gd name="connsiteX39" fmla="*/ 347663 w 1967251"/>
              <a:gd name="connsiteY39" fmla="*/ 823912 h 2045348"/>
              <a:gd name="connsiteX40" fmla="*/ 364332 w 1967251"/>
              <a:gd name="connsiteY40" fmla="*/ 816768 h 2045348"/>
              <a:gd name="connsiteX41" fmla="*/ 364332 w 1967251"/>
              <a:gd name="connsiteY41" fmla="*/ 840581 h 2045348"/>
              <a:gd name="connsiteX42" fmla="*/ 371475 w 1967251"/>
              <a:gd name="connsiteY42" fmla="*/ 845343 h 2045348"/>
              <a:gd name="connsiteX43" fmla="*/ 366713 w 1967251"/>
              <a:gd name="connsiteY43" fmla="*/ 864393 h 2045348"/>
              <a:gd name="connsiteX44" fmla="*/ 385763 w 1967251"/>
              <a:gd name="connsiteY44" fmla="*/ 859631 h 2045348"/>
              <a:gd name="connsiteX45" fmla="*/ 383382 w 1967251"/>
              <a:gd name="connsiteY45" fmla="*/ 883443 h 2045348"/>
              <a:gd name="connsiteX46" fmla="*/ 407194 w 1967251"/>
              <a:gd name="connsiteY46" fmla="*/ 881062 h 2045348"/>
              <a:gd name="connsiteX47" fmla="*/ 402432 w 1967251"/>
              <a:gd name="connsiteY47" fmla="*/ 919162 h 2045348"/>
              <a:gd name="connsiteX48" fmla="*/ 423863 w 1967251"/>
              <a:gd name="connsiteY48" fmla="*/ 973931 h 2045348"/>
              <a:gd name="connsiteX49" fmla="*/ 435769 w 1967251"/>
              <a:gd name="connsiteY49" fmla="*/ 973931 h 2045348"/>
              <a:gd name="connsiteX50" fmla="*/ 428625 w 1967251"/>
              <a:gd name="connsiteY50" fmla="*/ 1000125 h 2045348"/>
              <a:gd name="connsiteX51" fmla="*/ 442913 w 1967251"/>
              <a:gd name="connsiteY51" fmla="*/ 997743 h 2045348"/>
              <a:gd name="connsiteX52" fmla="*/ 433388 w 1967251"/>
              <a:gd name="connsiteY52" fmla="*/ 1021556 h 2045348"/>
              <a:gd name="connsiteX53" fmla="*/ 452438 w 1967251"/>
              <a:gd name="connsiteY53" fmla="*/ 1019175 h 2045348"/>
              <a:gd name="connsiteX54" fmla="*/ 447675 w 1967251"/>
              <a:gd name="connsiteY54" fmla="*/ 1042987 h 2045348"/>
              <a:gd name="connsiteX55" fmla="*/ 464344 w 1967251"/>
              <a:gd name="connsiteY55" fmla="*/ 1038225 h 2045348"/>
              <a:gd name="connsiteX56" fmla="*/ 476250 w 1967251"/>
              <a:gd name="connsiteY56" fmla="*/ 1064418 h 2045348"/>
              <a:gd name="connsiteX57" fmla="*/ 490538 w 1967251"/>
              <a:gd name="connsiteY57" fmla="*/ 1064418 h 2045348"/>
              <a:gd name="connsiteX58" fmla="*/ 514350 w 1967251"/>
              <a:gd name="connsiteY58" fmla="*/ 1104900 h 2045348"/>
              <a:gd name="connsiteX59" fmla="*/ 511969 w 1967251"/>
              <a:gd name="connsiteY59" fmla="*/ 1119187 h 2045348"/>
              <a:gd name="connsiteX60" fmla="*/ 531019 w 1967251"/>
              <a:gd name="connsiteY60" fmla="*/ 1119187 h 2045348"/>
              <a:gd name="connsiteX61" fmla="*/ 526257 w 1967251"/>
              <a:gd name="connsiteY61" fmla="*/ 1133475 h 2045348"/>
              <a:gd name="connsiteX62" fmla="*/ 545307 w 1967251"/>
              <a:gd name="connsiteY62" fmla="*/ 1128712 h 2045348"/>
              <a:gd name="connsiteX63" fmla="*/ 542925 w 1967251"/>
              <a:gd name="connsiteY63" fmla="*/ 1154906 h 2045348"/>
              <a:gd name="connsiteX64" fmla="*/ 557213 w 1967251"/>
              <a:gd name="connsiteY64" fmla="*/ 1152525 h 2045348"/>
              <a:gd name="connsiteX65" fmla="*/ 552450 w 1967251"/>
              <a:gd name="connsiteY65" fmla="*/ 1169193 h 2045348"/>
              <a:gd name="connsiteX66" fmla="*/ 581025 w 1967251"/>
              <a:gd name="connsiteY66" fmla="*/ 1164431 h 2045348"/>
              <a:gd name="connsiteX67" fmla="*/ 578644 w 1967251"/>
              <a:gd name="connsiteY67" fmla="*/ 1183481 h 2045348"/>
              <a:gd name="connsiteX68" fmla="*/ 595313 w 1967251"/>
              <a:gd name="connsiteY68" fmla="*/ 1181100 h 2045348"/>
              <a:gd name="connsiteX69" fmla="*/ 592932 w 1967251"/>
              <a:gd name="connsiteY69" fmla="*/ 1195387 h 2045348"/>
              <a:gd name="connsiteX70" fmla="*/ 635794 w 1967251"/>
              <a:gd name="connsiteY70" fmla="*/ 1195387 h 2045348"/>
              <a:gd name="connsiteX71" fmla="*/ 631032 w 1967251"/>
              <a:gd name="connsiteY71" fmla="*/ 1214437 h 2045348"/>
              <a:gd name="connsiteX72" fmla="*/ 669132 w 1967251"/>
              <a:gd name="connsiteY72" fmla="*/ 1212056 h 2045348"/>
              <a:gd name="connsiteX73" fmla="*/ 666750 w 1967251"/>
              <a:gd name="connsiteY73" fmla="*/ 1252537 h 2045348"/>
              <a:gd name="connsiteX74" fmla="*/ 695325 w 1967251"/>
              <a:gd name="connsiteY74" fmla="*/ 1257300 h 2045348"/>
              <a:gd name="connsiteX75" fmla="*/ 695325 w 1967251"/>
              <a:gd name="connsiteY75" fmla="*/ 1271587 h 2045348"/>
              <a:gd name="connsiteX76" fmla="*/ 716757 w 1967251"/>
              <a:gd name="connsiteY76" fmla="*/ 1269206 h 2045348"/>
              <a:gd name="connsiteX77" fmla="*/ 716757 w 1967251"/>
              <a:gd name="connsiteY77" fmla="*/ 1285875 h 2045348"/>
              <a:gd name="connsiteX78" fmla="*/ 742950 w 1967251"/>
              <a:gd name="connsiteY78" fmla="*/ 1283493 h 2045348"/>
              <a:gd name="connsiteX79" fmla="*/ 740569 w 1967251"/>
              <a:gd name="connsiteY79" fmla="*/ 1304925 h 2045348"/>
              <a:gd name="connsiteX80" fmla="*/ 773907 w 1967251"/>
              <a:gd name="connsiteY80" fmla="*/ 1300162 h 2045348"/>
              <a:gd name="connsiteX81" fmla="*/ 766763 w 1967251"/>
              <a:gd name="connsiteY81" fmla="*/ 1333500 h 2045348"/>
              <a:gd name="connsiteX82" fmla="*/ 826294 w 1967251"/>
              <a:gd name="connsiteY82" fmla="*/ 1326356 h 2045348"/>
              <a:gd name="connsiteX83" fmla="*/ 831057 w 1967251"/>
              <a:gd name="connsiteY83" fmla="*/ 1357312 h 2045348"/>
              <a:gd name="connsiteX84" fmla="*/ 862013 w 1967251"/>
              <a:gd name="connsiteY84" fmla="*/ 1357312 h 2045348"/>
              <a:gd name="connsiteX85" fmla="*/ 862013 w 1967251"/>
              <a:gd name="connsiteY85" fmla="*/ 1357312 h 2045348"/>
              <a:gd name="connsiteX86" fmla="*/ 873919 w 1967251"/>
              <a:gd name="connsiteY86" fmla="*/ 1376362 h 2045348"/>
              <a:gd name="connsiteX87" fmla="*/ 871538 w 1967251"/>
              <a:gd name="connsiteY87" fmla="*/ 1390650 h 2045348"/>
              <a:gd name="connsiteX88" fmla="*/ 907257 w 1967251"/>
              <a:gd name="connsiteY88" fmla="*/ 1385887 h 2045348"/>
              <a:gd name="connsiteX89" fmla="*/ 909638 w 1967251"/>
              <a:gd name="connsiteY89" fmla="*/ 1402556 h 2045348"/>
              <a:gd name="connsiteX90" fmla="*/ 954882 w 1967251"/>
              <a:gd name="connsiteY90" fmla="*/ 1404937 h 2045348"/>
              <a:gd name="connsiteX91" fmla="*/ 952500 w 1967251"/>
              <a:gd name="connsiteY91" fmla="*/ 1419225 h 2045348"/>
              <a:gd name="connsiteX92" fmla="*/ 1012032 w 1967251"/>
              <a:gd name="connsiteY92" fmla="*/ 1419225 h 2045348"/>
              <a:gd name="connsiteX93" fmla="*/ 1019175 w 1967251"/>
              <a:gd name="connsiteY93" fmla="*/ 1426368 h 2045348"/>
              <a:gd name="connsiteX94" fmla="*/ 1050132 w 1967251"/>
              <a:gd name="connsiteY94" fmla="*/ 1426368 h 2045348"/>
              <a:gd name="connsiteX95" fmla="*/ 1050132 w 1967251"/>
              <a:gd name="connsiteY95" fmla="*/ 1464468 h 2045348"/>
              <a:gd name="connsiteX96" fmla="*/ 1095375 w 1967251"/>
              <a:gd name="connsiteY96" fmla="*/ 1471612 h 2045348"/>
              <a:gd name="connsiteX97" fmla="*/ 1090613 w 1967251"/>
              <a:gd name="connsiteY97" fmla="*/ 1481137 h 2045348"/>
              <a:gd name="connsiteX98" fmla="*/ 1109663 w 1967251"/>
              <a:gd name="connsiteY98" fmla="*/ 1483518 h 2045348"/>
              <a:gd name="connsiteX99" fmla="*/ 1107282 w 1967251"/>
              <a:gd name="connsiteY99" fmla="*/ 1504950 h 2045348"/>
              <a:gd name="connsiteX100" fmla="*/ 1152525 w 1967251"/>
              <a:gd name="connsiteY100" fmla="*/ 1495425 h 2045348"/>
              <a:gd name="connsiteX101" fmla="*/ 1152525 w 1967251"/>
              <a:gd name="connsiteY101" fmla="*/ 1514475 h 2045348"/>
              <a:gd name="connsiteX102" fmla="*/ 1166813 w 1967251"/>
              <a:gd name="connsiteY102" fmla="*/ 1514475 h 2045348"/>
              <a:gd name="connsiteX103" fmla="*/ 1165323 w 1967251"/>
              <a:gd name="connsiteY103" fmla="*/ 1546590 h 2045348"/>
              <a:gd name="connsiteX104" fmla="*/ 1182437 w 1967251"/>
              <a:gd name="connsiteY104" fmla="*/ 1544144 h 2045348"/>
              <a:gd name="connsiteX105" fmla="*/ 1184882 w 1967251"/>
              <a:gd name="connsiteY105" fmla="*/ 1571038 h 2045348"/>
              <a:gd name="connsiteX106" fmla="*/ 1199551 w 1967251"/>
              <a:gd name="connsiteY106" fmla="*/ 1571038 h 2045348"/>
              <a:gd name="connsiteX107" fmla="*/ 1201996 w 1967251"/>
              <a:gd name="connsiteY107" fmla="*/ 1595487 h 2045348"/>
              <a:gd name="connsiteX108" fmla="*/ 1231335 w 1967251"/>
              <a:gd name="connsiteY108" fmla="*/ 1597932 h 2045348"/>
              <a:gd name="connsiteX109" fmla="*/ 1233780 w 1967251"/>
              <a:gd name="connsiteY109" fmla="*/ 1639494 h 2045348"/>
              <a:gd name="connsiteX110" fmla="*/ 1255783 w 1967251"/>
              <a:gd name="connsiteY110" fmla="*/ 1644384 h 2045348"/>
              <a:gd name="connsiteX111" fmla="*/ 1255783 w 1967251"/>
              <a:gd name="connsiteY111" fmla="*/ 1661499 h 2045348"/>
              <a:gd name="connsiteX112" fmla="*/ 1351135 w 1967251"/>
              <a:gd name="connsiteY112" fmla="*/ 1661499 h 2045348"/>
              <a:gd name="connsiteX113" fmla="*/ 1404923 w 1967251"/>
              <a:gd name="connsiteY113" fmla="*/ 1707952 h 2045348"/>
              <a:gd name="connsiteX114" fmla="*/ 1485605 w 1967251"/>
              <a:gd name="connsiteY114" fmla="*/ 1710396 h 2045348"/>
              <a:gd name="connsiteX115" fmla="*/ 1488050 w 1967251"/>
              <a:gd name="connsiteY115" fmla="*/ 1749515 h 2045348"/>
              <a:gd name="connsiteX116" fmla="*/ 1568731 w 1967251"/>
              <a:gd name="connsiteY116" fmla="*/ 1754406 h 2045348"/>
              <a:gd name="connsiteX117" fmla="*/ 1571176 w 1967251"/>
              <a:gd name="connsiteY117" fmla="*/ 1781299 h 2045348"/>
              <a:gd name="connsiteX118" fmla="*/ 1620074 w 1967251"/>
              <a:gd name="connsiteY118" fmla="*/ 1781299 h 2045348"/>
              <a:gd name="connsiteX119" fmla="*/ 1617629 w 1967251"/>
              <a:gd name="connsiteY119" fmla="*/ 1820418 h 2045348"/>
              <a:gd name="connsiteX120" fmla="*/ 1739875 w 1967251"/>
              <a:gd name="connsiteY120" fmla="*/ 1817971 h 2045348"/>
              <a:gd name="connsiteX121" fmla="*/ 1808333 w 1967251"/>
              <a:gd name="connsiteY121" fmla="*/ 1847311 h 2045348"/>
              <a:gd name="connsiteX122" fmla="*/ 1813222 w 1967251"/>
              <a:gd name="connsiteY122" fmla="*/ 1908434 h 2045348"/>
              <a:gd name="connsiteX123" fmla="*/ 1854785 w 1967251"/>
              <a:gd name="connsiteY123" fmla="*/ 1918212 h 2045348"/>
              <a:gd name="connsiteX124" fmla="*/ 1852340 w 1967251"/>
              <a:gd name="connsiteY124" fmla="*/ 1979335 h 2045348"/>
              <a:gd name="connsiteX125" fmla="*/ 1901238 w 1967251"/>
              <a:gd name="connsiteY125" fmla="*/ 1979335 h 2045348"/>
              <a:gd name="connsiteX126" fmla="*/ 1908572 w 1967251"/>
              <a:gd name="connsiteY126" fmla="*/ 2001339 h 2045348"/>
              <a:gd name="connsiteX127" fmla="*/ 1959915 w 1967251"/>
              <a:gd name="connsiteY127" fmla="*/ 2003785 h 2045348"/>
              <a:gd name="connsiteX128" fmla="*/ 1967251 w 1967251"/>
              <a:gd name="connsiteY128" fmla="*/ 2045348 h 2045348"/>
              <a:gd name="connsiteX0" fmla="*/ 0 w 1967794"/>
              <a:gd name="connsiteY0" fmla="*/ 0 h 2048426"/>
              <a:gd name="connsiteX1" fmla="*/ 4763 w 1967794"/>
              <a:gd name="connsiteY1" fmla="*/ 52387 h 2048426"/>
              <a:gd name="connsiteX2" fmla="*/ 16669 w 1967794"/>
              <a:gd name="connsiteY2" fmla="*/ 47625 h 2048426"/>
              <a:gd name="connsiteX3" fmla="*/ 16669 w 1967794"/>
              <a:gd name="connsiteY3" fmla="*/ 85725 h 2048426"/>
              <a:gd name="connsiteX4" fmla="*/ 30957 w 1967794"/>
              <a:gd name="connsiteY4" fmla="*/ 83343 h 2048426"/>
              <a:gd name="connsiteX5" fmla="*/ 28575 w 1967794"/>
              <a:gd name="connsiteY5" fmla="*/ 116681 h 2048426"/>
              <a:gd name="connsiteX6" fmla="*/ 54769 w 1967794"/>
              <a:gd name="connsiteY6" fmla="*/ 111918 h 2048426"/>
              <a:gd name="connsiteX7" fmla="*/ 54769 w 1967794"/>
              <a:gd name="connsiteY7" fmla="*/ 159543 h 2048426"/>
              <a:gd name="connsiteX8" fmla="*/ 54769 w 1967794"/>
              <a:gd name="connsiteY8" fmla="*/ 159543 h 2048426"/>
              <a:gd name="connsiteX9" fmla="*/ 54769 w 1967794"/>
              <a:gd name="connsiteY9" fmla="*/ 159543 h 2048426"/>
              <a:gd name="connsiteX10" fmla="*/ 69057 w 1967794"/>
              <a:gd name="connsiteY10" fmla="*/ 190500 h 2048426"/>
              <a:gd name="connsiteX11" fmla="*/ 78582 w 1967794"/>
              <a:gd name="connsiteY11" fmla="*/ 190500 h 2048426"/>
              <a:gd name="connsiteX12" fmla="*/ 76200 w 1967794"/>
              <a:gd name="connsiteY12" fmla="*/ 216693 h 2048426"/>
              <a:gd name="connsiteX13" fmla="*/ 107157 w 1967794"/>
              <a:gd name="connsiteY13" fmla="*/ 216693 h 2048426"/>
              <a:gd name="connsiteX14" fmla="*/ 104775 w 1967794"/>
              <a:gd name="connsiteY14" fmla="*/ 302418 h 2048426"/>
              <a:gd name="connsiteX15" fmla="*/ 128588 w 1967794"/>
              <a:gd name="connsiteY15" fmla="*/ 307181 h 2048426"/>
              <a:gd name="connsiteX16" fmla="*/ 126207 w 1967794"/>
              <a:gd name="connsiteY16" fmla="*/ 345281 h 2048426"/>
              <a:gd name="connsiteX17" fmla="*/ 152400 w 1967794"/>
              <a:gd name="connsiteY17" fmla="*/ 395287 h 2048426"/>
              <a:gd name="connsiteX18" fmla="*/ 157163 w 1967794"/>
              <a:gd name="connsiteY18" fmla="*/ 426243 h 2048426"/>
              <a:gd name="connsiteX19" fmla="*/ 192882 w 1967794"/>
              <a:gd name="connsiteY19" fmla="*/ 435768 h 2048426"/>
              <a:gd name="connsiteX20" fmla="*/ 209550 w 1967794"/>
              <a:gd name="connsiteY20" fmla="*/ 495300 h 2048426"/>
              <a:gd name="connsiteX21" fmla="*/ 226219 w 1967794"/>
              <a:gd name="connsiteY21" fmla="*/ 509587 h 2048426"/>
              <a:gd name="connsiteX22" fmla="*/ 221457 w 1967794"/>
              <a:gd name="connsiteY22" fmla="*/ 554831 h 2048426"/>
              <a:gd name="connsiteX23" fmla="*/ 228600 w 1967794"/>
              <a:gd name="connsiteY23" fmla="*/ 554831 h 2048426"/>
              <a:gd name="connsiteX24" fmla="*/ 230982 w 1967794"/>
              <a:gd name="connsiteY24" fmla="*/ 595312 h 2048426"/>
              <a:gd name="connsiteX25" fmla="*/ 242888 w 1967794"/>
              <a:gd name="connsiteY25" fmla="*/ 595312 h 2048426"/>
              <a:gd name="connsiteX26" fmla="*/ 240507 w 1967794"/>
              <a:gd name="connsiteY26" fmla="*/ 642937 h 2048426"/>
              <a:gd name="connsiteX27" fmla="*/ 266700 w 1967794"/>
              <a:gd name="connsiteY27" fmla="*/ 642937 h 2048426"/>
              <a:gd name="connsiteX28" fmla="*/ 266700 w 1967794"/>
              <a:gd name="connsiteY28" fmla="*/ 657225 h 2048426"/>
              <a:gd name="connsiteX29" fmla="*/ 269082 w 1967794"/>
              <a:gd name="connsiteY29" fmla="*/ 681037 h 2048426"/>
              <a:gd name="connsiteX30" fmla="*/ 278607 w 1967794"/>
              <a:gd name="connsiteY30" fmla="*/ 681037 h 2048426"/>
              <a:gd name="connsiteX31" fmla="*/ 273844 w 1967794"/>
              <a:gd name="connsiteY31" fmla="*/ 714375 h 2048426"/>
              <a:gd name="connsiteX32" fmla="*/ 297657 w 1967794"/>
              <a:gd name="connsiteY32" fmla="*/ 711993 h 2048426"/>
              <a:gd name="connsiteX33" fmla="*/ 300038 w 1967794"/>
              <a:gd name="connsiteY33" fmla="*/ 728662 h 2048426"/>
              <a:gd name="connsiteX34" fmla="*/ 319088 w 1967794"/>
              <a:gd name="connsiteY34" fmla="*/ 726281 h 2048426"/>
              <a:gd name="connsiteX35" fmla="*/ 319088 w 1967794"/>
              <a:gd name="connsiteY35" fmla="*/ 759618 h 2048426"/>
              <a:gd name="connsiteX36" fmla="*/ 330994 w 1967794"/>
              <a:gd name="connsiteY36" fmla="*/ 757237 h 2048426"/>
              <a:gd name="connsiteX37" fmla="*/ 333375 w 1967794"/>
              <a:gd name="connsiteY37" fmla="*/ 807243 h 2048426"/>
              <a:gd name="connsiteX38" fmla="*/ 333375 w 1967794"/>
              <a:gd name="connsiteY38" fmla="*/ 807243 h 2048426"/>
              <a:gd name="connsiteX39" fmla="*/ 347663 w 1967794"/>
              <a:gd name="connsiteY39" fmla="*/ 823912 h 2048426"/>
              <a:gd name="connsiteX40" fmla="*/ 364332 w 1967794"/>
              <a:gd name="connsiteY40" fmla="*/ 816768 h 2048426"/>
              <a:gd name="connsiteX41" fmla="*/ 364332 w 1967794"/>
              <a:gd name="connsiteY41" fmla="*/ 840581 h 2048426"/>
              <a:gd name="connsiteX42" fmla="*/ 371475 w 1967794"/>
              <a:gd name="connsiteY42" fmla="*/ 845343 h 2048426"/>
              <a:gd name="connsiteX43" fmla="*/ 366713 w 1967794"/>
              <a:gd name="connsiteY43" fmla="*/ 864393 h 2048426"/>
              <a:gd name="connsiteX44" fmla="*/ 385763 w 1967794"/>
              <a:gd name="connsiteY44" fmla="*/ 859631 h 2048426"/>
              <a:gd name="connsiteX45" fmla="*/ 383382 w 1967794"/>
              <a:gd name="connsiteY45" fmla="*/ 883443 h 2048426"/>
              <a:gd name="connsiteX46" fmla="*/ 407194 w 1967794"/>
              <a:gd name="connsiteY46" fmla="*/ 881062 h 2048426"/>
              <a:gd name="connsiteX47" fmla="*/ 402432 w 1967794"/>
              <a:gd name="connsiteY47" fmla="*/ 919162 h 2048426"/>
              <a:gd name="connsiteX48" fmla="*/ 423863 w 1967794"/>
              <a:gd name="connsiteY48" fmla="*/ 973931 h 2048426"/>
              <a:gd name="connsiteX49" fmla="*/ 435769 w 1967794"/>
              <a:gd name="connsiteY49" fmla="*/ 973931 h 2048426"/>
              <a:gd name="connsiteX50" fmla="*/ 428625 w 1967794"/>
              <a:gd name="connsiteY50" fmla="*/ 1000125 h 2048426"/>
              <a:gd name="connsiteX51" fmla="*/ 442913 w 1967794"/>
              <a:gd name="connsiteY51" fmla="*/ 997743 h 2048426"/>
              <a:gd name="connsiteX52" fmla="*/ 433388 w 1967794"/>
              <a:gd name="connsiteY52" fmla="*/ 1021556 h 2048426"/>
              <a:gd name="connsiteX53" fmla="*/ 452438 w 1967794"/>
              <a:gd name="connsiteY53" fmla="*/ 1019175 h 2048426"/>
              <a:gd name="connsiteX54" fmla="*/ 447675 w 1967794"/>
              <a:gd name="connsiteY54" fmla="*/ 1042987 h 2048426"/>
              <a:gd name="connsiteX55" fmla="*/ 464344 w 1967794"/>
              <a:gd name="connsiteY55" fmla="*/ 1038225 h 2048426"/>
              <a:gd name="connsiteX56" fmla="*/ 476250 w 1967794"/>
              <a:gd name="connsiteY56" fmla="*/ 1064418 h 2048426"/>
              <a:gd name="connsiteX57" fmla="*/ 490538 w 1967794"/>
              <a:gd name="connsiteY57" fmla="*/ 1064418 h 2048426"/>
              <a:gd name="connsiteX58" fmla="*/ 514350 w 1967794"/>
              <a:gd name="connsiteY58" fmla="*/ 1104900 h 2048426"/>
              <a:gd name="connsiteX59" fmla="*/ 511969 w 1967794"/>
              <a:gd name="connsiteY59" fmla="*/ 1119187 h 2048426"/>
              <a:gd name="connsiteX60" fmla="*/ 531019 w 1967794"/>
              <a:gd name="connsiteY60" fmla="*/ 1119187 h 2048426"/>
              <a:gd name="connsiteX61" fmla="*/ 526257 w 1967794"/>
              <a:gd name="connsiteY61" fmla="*/ 1133475 h 2048426"/>
              <a:gd name="connsiteX62" fmla="*/ 545307 w 1967794"/>
              <a:gd name="connsiteY62" fmla="*/ 1128712 h 2048426"/>
              <a:gd name="connsiteX63" fmla="*/ 542925 w 1967794"/>
              <a:gd name="connsiteY63" fmla="*/ 1154906 h 2048426"/>
              <a:gd name="connsiteX64" fmla="*/ 557213 w 1967794"/>
              <a:gd name="connsiteY64" fmla="*/ 1152525 h 2048426"/>
              <a:gd name="connsiteX65" fmla="*/ 552450 w 1967794"/>
              <a:gd name="connsiteY65" fmla="*/ 1169193 h 2048426"/>
              <a:gd name="connsiteX66" fmla="*/ 581025 w 1967794"/>
              <a:gd name="connsiteY66" fmla="*/ 1164431 h 2048426"/>
              <a:gd name="connsiteX67" fmla="*/ 578644 w 1967794"/>
              <a:gd name="connsiteY67" fmla="*/ 1183481 h 2048426"/>
              <a:gd name="connsiteX68" fmla="*/ 595313 w 1967794"/>
              <a:gd name="connsiteY68" fmla="*/ 1181100 h 2048426"/>
              <a:gd name="connsiteX69" fmla="*/ 592932 w 1967794"/>
              <a:gd name="connsiteY69" fmla="*/ 1195387 h 2048426"/>
              <a:gd name="connsiteX70" fmla="*/ 635794 w 1967794"/>
              <a:gd name="connsiteY70" fmla="*/ 1195387 h 2048426"/>
              <a:gd name="connsiteX71" fmla="*/ 631032 w 1967794"/>
              <a:gd name="connsiteY71" fmla="*/ 1214437 h 2048426"/>
              <a:gd name="connsiteX72" fmla="*/ 669132 w 1967794"/>
              <a:gd name="connsiteY72" fmla="*/ 1212056 h 2048426"/>
              <a:gd name="connsiteX73" fmla="*/ 666750 w 1967794"/>
              <a:gd name="connsiteY73" fmla="*/ 1252537 h 2048426"/>
              <a:gd name="connsiteX74" fmla="*/ 695325 w 1967794"/>
              <a:gd name="connsiteY74" fmla="*/ 1257300 h 2048426"/>
              <a:gd name="connsiteX75" fmla="*/ 695325 w 1967794"/>
              <a:gd name="connsiteY75" fmla="*/ 1271587 h 2048426"/>
              <a:gd name="connsiteX76" fmla="*/ 716757 w 1967794"/>
              <a:gd name="connsiteY76" fmla="*/ 1269206 h 2048426"/>
              <a:gd name="connsiteX77" fmla="*/ 716757 w 1967794"/>
              <a:gd name="connsiteY77" fmla="*/ 1285875 h 2048426"/>
              <a:gd name="connsiteX78" fmla="*/ 742950 w 1967794"/>
              <a:gd name="connsiteY78" fmla="*/ 1283493 h 2048426"/>
              <a:gd name="connsiteX79" fmla="*/ 740569 w 1967794"/>
              <a:gd name="connsiteY79" fmla="*/ 1304925 h 2048426"/>
              <a:gd name="connsiteX80" fmla="*/ 773907 w 1967794"/>
              <a:gd name="connsiteY80" fmla="*/ 1300162 h 2048426"/>
              <a:gd name="connsiteX81" fmla="*/ 766763 w 1967794"/>
              <a:gd name="connsiteY81" fmla="*/ 1333500 h 2048426"/>
              <a:gd name="connsiteX82" fmla="*/ 826294 w 1967794"/>
              <a:gd name="connsiteY82" fmla="*/ 1326356 h 2048426"/>
              <a:gd name="connsiteX83" fmla="*/ 831057 w 1967794"/>
              <a:gd name="connsiteY83" fmla="*/ 1357312 h 2048426"/>
              <a:gd name="connsiteX84" fmla="*/ 862013 w 1967794"/>
              <a:gd name="connsiteY84" fmla="*/ 1357312 h 2048426"/>
              <a:gd name="connsiteX85" fmla="*/ 862013 w 1967794"/>
              <a:gd name="connsiteY85" fmla="*/ 1357312 h 2048426"/>
              <a:gd name="connsiteX86" fmla="*/ 873919 w 1967794"/>
              <a:gd name="connsiteY86" fmla="*/ 1376362 h 2048426"/>
              <a:gd name="connsiteX87" fmla="*/ 871538 w 1967794"/>
              <a:gd name="connsiteY87" fmla="*/ 1390650 h 2048426"/>
              <a:gd name="connsiteX88" fmla="*/ 907257 w 1967794"/>
              <a:gd name="connsiteY88" fmla="*/ 1385887 h 2048426"/>
              <a:gd name="connsiteX89" fmla="*/ 909638 w 1967794"/>
              <a:gd name="connsiteY89" fmla="*/ 1402556 h 2048426"/>
              <a:gd name="connsiteX90" fmla="*/ 954882 w 1967794"/>
              <a:gd name="connsiteY90" fmla="*/ 1404937 h 2048426"/>
              <a:gd name="connsiteX91" fmla="*/ 952500 w 1967794"/>
              <a:gd name="connsiteY91" fmla="*/ 1419225 h 2048426"/>
              <a:gd name="connsiteX92" fmla="*/ 1012032 w 1967794"/>
              <a:gd name="connsiteY92" fmla="*/ 1419225 h 2048426"/>
              <a:gd name="connsiteX93" fmla="*/ 1019175 w 1967794"/>
              <a:gd name="connsiteY93" fmla="*/ 1426368 h 2048426"/>
              <a:gd name="connsiteX94" fmla="*/ 1050132 w 1967794"/>
              <a:gd name="connsiteY94" fmla="*/ 1426368 h 2048426"/>
              <a:gd name="connsiteX95" fmla="*/ 1050132 w 1967794"/>
              <a:gd name="connsiteY95" fmla="*/ 1464468 h 2048426"/>
              <a:gd name="connsiteX96" fmla="*/ 1095375 w 1967794"/>
              <a:gd name="connsiteY96" fmla="*/ 1471612 h 2048426"/>
              <a:gd name="connsiteX97" fmla="*/ 1090613 w 1967794"/>
              <a:gd name="connsiteY97" fmla="*/ 1481137 h 2048426"/>
              <a:gd name="connsiteX98" fmla="*/ 1109663 w 1967794"/>
              <a:gd name="connsiteY98" fmla="*/ 1483518 h 2048426"/>
              <a:gd name="connsiteX99" fmla="*/ 1107282 w 1967794"/>
              <a:gd name="connsiteY99" fmla="*/ 1504950 h 2048426"/>
              <a:gd name="connsiteX100" fmla="*/ 1152525 w 1967794"/>
              <a:gd name="connsiteY100" fmla="*/ 1495425 h 2048426"/>
              <a:gd name="connsiteX101" fmla="*/ 1152525 w 1967794"/>
              <a:gd name="connsiteY101" fmla="*/ 1514475 h 2048426"/>
              <a:gd name="connsiteX102" fmla="*/ 1166813 w 1967794"/>
              <a:gd name="connsiteY102" fmla="*/ 1514475 h 2048426"/>
              <a:gd name="connsiteX103" fmla="*/ 1165323 w 1967794"/>
              <a:gd name="connsiteY103" fmla="*/ 1546590 h 2048426"/>
              <a:gd name="connsiteX104" fmla="*/ 1182437 w 1967794"/>
              <a:gd name="connsiteY104" fmla="*/ 1544144 h 2048426"/>
              <a:gd name="connsiteX105" fmla="*/ 1184882 w 1967794"/>
              <a:gd name="connsiteY105" fmla="*/ 1571038 h 2048426"/>
              <a:gd name="connsiteX106" fmla="*/ 1199551 w 1967794"/>
              <a:gd name="connsiteY106" fmla="*/ 1571038 h 2048426"/>
              <a:gd name="connsiteX107" fmla="*/ 1201996 w 1967794"/>
              <a:gd name="connsiteY107" fmla="*/ 1595487 h 2048426"/>
              <a:gd name="connsiteX108" fmla="*/ 1231335 w 1967794"/>
              <a:gd name="connsiteY108" fmla="*/ 1597932 h 2048426"/>
              <a:gd name="connsiteX109" fmla="*/ 1233780 w 1967794"/>
              <a:gd name="connsiteY109" fmla="*/ 1639494 h 2048426"/>
              <a:gd name="connsiteX110" fmla="*/ 1255783 w 1967794"/>
              <a:gd name="connsiteY110" fmla="*/ 1644384 h 2048426"/>
              <a:gd name="connsiteX111" fmla="*/ 1255783 w 1967794"/>
              <a:gd name="connsiteY111" fmla="*/ 1661499 h 2048426"/>
              <a:gd name="connsiteX112" fmla="*/ 1351135 w 1967794"/>
              <a:gd name="connsiteY112" fmla="*/ 1661499 h 2048426"/>
              <a:gd name="connsiteX113" fmla="*/ 1404923 w 1967794"/>
              <a:gd name="connsiteY113" fmla="*/ 1707952 h 2048426"/>
              <a:gd name="connsiteX114" fmla="*/ 1485605 w 1967794"/>
              <a:gd name="connsiteY114" fmla="*/ 1710396 h 2048426"/>
              <a:gd name="connsiteX115" fmla="*/ 1488050 w 1967794"/>
              <a:gd name="connsiteY115" fmla="*/ 1749515 h 2048426"/>
              <a:gd name="connsiteX116" fmla="*/ 1568731 w 1967794"/>
              <a:gd name="connsiteY116" fmla="*/ 1754406 h 2048426"/>
              <a:gd name="connsiteX117" fmla="*/ 1571176 w 1967794"/>
              <a:gd name="connsiteY117" fmla="*/ 1781299 h 2048426"/>
              <a:gd name="connsiteX118" fmla="*/ 1620074 w 1967794"/>
              <a:gd name="connsiteY118" fmla="*/ 1781299 h 2048426"/>
              <a:gd name="connsiteX119" fmla="*/ 1617629 w 1967794"/>
              <a:gd name="connsiteY119" fmla="*/ 1820418 h 2048426"/>
              <a:gd name="connsiteX120" fmla="*/ 1739875 w 1967794"/>
              <a:gd name="connsiteY120" fmla="*/ 1817971 h 2048426"/>
              <a:gd name="connsiteX121" fmla="*/ 1808333 w 1967794"/>
              <a:gd name="connsiteY121" fmla="*/ 1847311 h 2048426"/>
              <a:gd name="connsiteX122" fmla="*/ 1813222 w 1967794"/>
              <a:gd name="connsiteY122" fmla="*/ 1908434 h 2048426"/>
              <a:gd name="connsiteX123" fmla="*/ 1854785 w 1967794"/>
              <a:gd name="connsiteY123" fmla="*/ 1918212 h 2048426"/>
              <a:gd name="connsiteX124" fmla="*/ 1852340 w 1967794"/>
              <a:gd name="connsiteY124" fmla="*/ 1979335 h 2048426"/>
              <a:gd name="connsiteX125" fmla="*/ 1901238 w 1967794"/>
              <a:gd name="connsiteY125" fmla="*/ 1979335 h 2048426"/>
              <a:gd name="connsiteX126" fmla="*/ 1908572 w 1967794"/>
              <a:gd name="connsiteY126" fmla="*/ 2001339 h 2048426"/>
              <a:gd name="connsiteX127" fmla="*/ 1959915 w 1967794"/>
              <a:gd name="connsiteY127" fmla="*/ 2003785 h 2048426"/>
              <a:gd name="connsiteX128" fmla="*/ 1967251 w 1967794"/>
              <a:gd name="connsiteY128" fmla="*/ 2045348 h 2048426"/>
              <a:gd name="connsiteX129" fmla="*/ 1967251 w 1967794"/>
              <a:gd name="connsiteY129" fmla="*/ 2045347 h 2048426"/>
              <a:gd name="connsiteX0" fmla="*/ 0 w 2003924"/>
              <a:gd name="connsiteY0" fmla="*/ 0 h 2049218"/>
              <a:gd name="connsiteX1" fmla="*/ 4763 w 2003924"/>
              <a:gd name="connsiteY1" fmla="*/ 52387 h 2049218"/>
              <a:gd name="connsiteX2" fmla="*/ 16669 w 2003924"/>
              <a:gd name="connsiteY2" fmla="*/ 47625 h 2049218"/>
              <a:gd name="connsiteX3" fmla="*/ 16669 w 2003924"/>
              <a:gd name="connsiteY3" fmla="*/ 85725 h 2049218"/>
              <a:gd name="connsiteX4" fmla="*/ 30957 w 2003924"/>
              <a:gd name="connsiteY4" fmla="*/ 83343 h 2049218"/>
              <a:gd name="connsiteX5" fmla="*/ 28575 w 2003924"/>
              <a:gd name="connsiteY5" fmla="*/ 116681 h 2049218"/>
              <a:gd name="connsiteX6" fmla="*/ 54769 w 2003924"/>
              <a:gd name="connsiteY6" fmla="*/ 111918 h 2049218"/>
              <a:gd name="connsiteX7" fmla="*/ 54769 w 2003924"/>
              <a:gd name="connsiteY7" fmla="*/ 159543 h 2049218"/>
              <a:gd name="connsiteX8" fmla="*/ 54769 w 2003924"/>
              <a:gd name="connsiteY8" fmla="*/ 159543 h 2049218"/>
              <a:gd name="connsiteX9" fmla="*/ 54769 w 2003924"/>
              <a:gd name="connsiteY9" fmla="*/ 159543 h 2049218"/>
              <a:gd name="connsiteX10" fmla="*/ 69057 w 2003924"/>
              <a:gd name="connsiteY10" fmla="*/ 190500 h 2049218"/>
              <a:gd name="connsiteX11" fmla="*/ 78582 w 2003924"/>
              <a:gd name="connsiteY11" fmla="*/ 190500 h 2049218"/>
              <a:gd name="connsiteX12" fmla="*/ 76200 w 2003924"/>
              <a:gd name="connsiteY12" fmla="*/ 216693 h 2049218"/>
              <a:gd name="connsiteX13" fmla="*/ 107157 w 2003924"/>
              <a:gd name="connsiteY13" fmla="*/ 216693 h 2049218"/>
              <a:gd name="connsiteX14" fmla="*/ 104775 w 2003924"/>
              <a:gd name="connsiteY14" fmla="*/ 302418 h 2049218"/>
              <a:gd name="connsiteX15" fmla="*/ 128588 w 2003924"/>
              <a:gd name="connsiteY15" fmla="*/ 307181 h 2049218"/>
              <a:gd name="connsiteX16" fmla="*/ 126207 w 2003924"/>
              <a:gd name="connsiteY16" fmla="*/ 345281 h 2049218"/>
              <a:gd name="connsiteX17" fmla="*/ 152400 w 2003924"/>
              <a:gd name="connsiteY17" fmla="*/ 395287 h 2049218"/>
              <a:gd name="connsiteX18" fmla="*/ 157163 w 2003924"/>
              <a:gd name="connsiteY18" fmla="*/ 426243 h 2049218"/>
              <a:gd name="connsiteX19" fmla="*/ 192882 w 2003924"/>
              <a:gd name="connsiteY19" fmla="*/ 435768 h 2049218"/>
              <a:gd name="connsiteX20" fmla="*/ 209550 w 2003924"/>
              <a:gd name="connsiteY20" fmla="*/ 495300 h 2049218"/>
              <a:gd name="connsiteX21" fmla="*/ 226219 w 2003924"/>
              <a:gd name="connsiteY21" fmla="*/ 509587 h 2049218"/>
              <a:gd name="connsiteX22" fmla="*/ 221457 w 2003924"/>
              <a:gd name="connsiteY22" fmla="*/ 554831 h 2049218"/>
              <a:gd name="connsiteX23" fmla="*/ 228600 w 2003924"/>
              <a:gd name="connsiteY23" fmla="*/ 554831 h 2049218"/>
              <a:gd name="connsiteX24" fmla="*/ 230982 w 2003924"/>
              <a:gd name="connsiteY24" fmla="*/ 595312 h 2049218"/>
              <a:gd name="connsiteX25" fmla="*/ 242888 w 2003924"/>
              <a:gd name="connsiteY25" fmla="*/ 595312 h 2049218"/>
              <a:gd name="connsiteX26" fmla="*/ 240507 w 2003924"/>
              <a:gd name="connsiteY26" fmla="*/ 642937 h 2049218"/>
              <a:gd name="connsiteX27" fmla="*/ 266700 w 2003924"/>
              <a:gd name="connsiteY27" fmla="*/ 642937 h 2049218"/>
              <a:gd name="connsiteX28" fmla="*/ 266700 w 2003924"/>
              <a:gd name="connsiteY28" fmla="*/ 657225 h 2049218"/>
              <a:gd name="connsiteX29" fmla="*/ 269082 w 2003924"/>
              <a:gd name="connsiteY29" fmla="*/ 681037 h 2049218"/>
              <a:gd name="connsiteX30" fmla="*/ 278607 w 2003924"/>
              <a:gd name="connsiteY30" fmla="*/ 681037 h 2049218"/>
              <a:gd name="connsiteX31" fmla="*/ 273844 w 2003924"/>
              <a:gd name="connsiteY31" fmla="*/ 714375 h 2049218"/>
              <a:gd name="connsiteX32" fmla="*/ 297657 w 2003924"/>
              <a:gd name="connsiteY32" fmla="*/ 711993 h 2049218"/>
              <a:gd name="connsiteX33" fmla="*/ 300038 w 2003924"/>
              <a:gd name="connsiteY33" fmla="*/ 728662 h 2049218"/>
              <a:gd name="connsiteX34" fmla="*/ 319088 w 2003924"/>
              <a:gd name="connsiteY34" fmla="*/ 726281 h 2049218"/>
              <a:gd name="connsiteX35" fmla="*/ 319088 w 2003924"/>
              <a:gd name="connsiteY35" fmla="*/ 759618 h 2049218"/>
              <a:gd name="connsiteX36" fmla="*/ 330994 w 2003924"/>
              <a:gd name="connsiteY36" fmla="*/ 757237 h 2049218"/>
              <a:gd name="connsiteX37" fmla="*/ 333375 w 2003924"/>
              <a:gd name="connsiteY37" fmla="*/ 807243 h 2049218"/>
              <a:gd name="connsiteX38" fmla="*/ 333375 w 2003924"/>
              <a:gd name="connsiteY38" fmla="*/ 807243 h 2049218"/>
              <a:gd name="connsiteX39" fmla="*/ 347663 w 2003924"/>
              <a:gd name="connsiteY39" fmla="*/ 823912 h 2049218"/>
              <a:gd name="connsiteX40" fmla="*/ 364332 w 2003924"/>
              <a:gd name="connsiteY40" fmla="*/ 816768 h 2049218"/>
              <a:gd name="connsiteX41" fmla="*/ 364332 w 2003924"/>
              <a:gd name="connsiteY41" fmla="*/ 840581 h 2049218"/>
              <a:gd name="connsiteX42" fmla="*/ 371475 w 2003924"/>
              <a:gd name="connsiteY42" fmla="*/ 845343 h 2049218"/>
              <a:gd name="connsiteX43" fmla="*/ 366713 w 2003924"/>
              <a:gd name="connsiteY43" fmla="*/ 864393 h 2049218"/>
              <a:gd name="connsiteX44" fmla="*/ 385763 w 2003924"/>
              <a:gd name="connsiteY44" fmla="*/ 859631 h 2049218"/>
              <a:gd name="connsiteX45" fmla="*/ 383382 w 2003924"/>
              <a:gd name="connsiteY45" fmla="*/ 883443 h 2049218"/>
              <a:gd name="connsiteX46" fmla="*/ 407194 w 2003924"/>
              <a:gd name="connsiteY46" fmla="*/ 881062 h 2049218"/>
              <a:gd name="connsiteX47" fmla="*/ 402432 w 2003924"/>
              <a:gd name="connsiteY47" fmla="*/ 919162 h 2049218"/>
              <a:gd name="connsiteX48" fmla="*/ 423863 w 2003924"/>
              <a:gd name="connsiteY48" fmla="*/ 973931 h 2049218"/>
              <a:gd name="connsiteX49" fmla="*/ 435769 w 2003924"/>
              <a:gd name="connsiteY49" fmla="*/ 973931 h 2049218"/>
              <a:gd name="connsiteX50" fmla="*/ 428625 w 2003924"/>
              <a:gd name="connsiteY50" fmla="*/ 1000125 h 2049218"/>
              <a:gd name="connsiteX51" fmla="*/ 442913 w 2003924"/>
              <a:gd name="connsiteY51" fmla="*/ 997743 h 2049218"/>
              <a:gd name="connsiteX52" fmla="*/ 433388 w 2003924"/>
              <a:gd name="connsiteY52" fmla="*/ 1021556 h 2049218"/>
              <a:gd name="connsiteX53" fmla="*/ 452438 w 2003924"/>
              <a:gd name="connsiteY53" fmla="*/ 1019175 h 2049218"/>
              <a:gd name="connsiteX54" fmla="*/ 447675 w 2003924"/>
              <a:gd name="connsiteY54" fmla="*/ 1042987 h 2049218"/>
              <a:gd name="connsiteX55" fmla="*/ 464344 w 2003924"/>
              <a:gd name="connsiteY55" fmla="*/ 1038225 h 2049218"/>
              <a:gd name="connsiteX56" fmla="*/ 476250 w 2003924"/>
              <a:gd name="connsiteY56" fmla="*/ 1064418 h 2049218"/>
              <a:gd name="connsiteX57" fmla="*/ 490538 w 2003924"/>
              <a:gd name="connsiteY57" fmla="*/ 1064418 h 2049218"/>
              <a:gd name="connsiteX58" fmla="*/ 514350 w 2003924"/>
              <a:gd name="connsiteY58" fmla="*/ 1104900 h 2049218"/>
              <a:gd name="connsiteX59" fmla="*/ 511969 w 2003924"/>
              <a:gd name="connsiteY59" fmla="*/ 1119187 h 2049218"/>
              <a:gd name="connsiteX60" fmla="*/ 531019 w 2003924"/>
              <a:gd name="connsiteY60" fmla="*/ 1119187 h 2049218"/>
              <a:gd name="connsiteX61" fmla="*/ 526257 w 2003924"/>
              <a:gd name="connsiteY61" fmla="*/ 1133475 h 2049218"/>
              <a:gd name="connsiteX62" fmla="*/ 545307 w 2003924"/>
              <a:gd name="connsiteY62" fmla="*/ 1128712 h 2049218"/>
              <a:gd name="connsiteX63" fmla="*/ 542925 w 2003924"/>
              <a:gd name="connsiteY63" fmla="*/ 1154906 h 2049218"/>
              <a:gd name="connsiteX64" fmla="*/ 557213 w 2003924"/>
              <a:gd name="connsiteY64" fmla="*/ 1152525 h 2049218"/>
              <a:gd name="connsiteX65" fmla="*/ 552450 w 2003924"/>
              <a:gd name="connsiteY65" fmla="*/ 1169193 h 2049218"/>
              <a:gd name="connsiteX66" fmla="*/ 581025 w 2003924"/>
              <a:gd name="connsiteY66" fmla="*/ 1164431 h 2049218"/>
              <a:gd name="connsiteX67" fmla="*/ 578644 w 2003924"/>
              <a:gd name="connsiteY67" fmla="*/ 1183481 h 2049218"/>
              <a:gd name="connsiteX68" fmla="*/ 595313 w 2003924"/>
              <a:gd name="connsiteY68" fmla="*/ 1181100 h 2049218"/>
              <a:gd name="connsiteX69" fmla="*/ 592932 w 2003924"/>
              <a:gd name="connsiteY69" fmla="*/ 1195387 h 2049218"/>
              <a:gd name="connsiteX70" fmla="*/ 635794 w 2003924"/>
              <a:gd name="connsiteY70" fmla="*/ 1195387 h 2049218"/>
              <a:gd name="connsiteX71" fmla="*/ 631032 w 2003924"/>
              <a:gd name="connsiteY71" fmla="*/ 1214437 h 2049218"/>
              <a:gd name="connsiteX72" fmla="*/ 669132 w 2003924"/>
              <a:gd name="connsiteY72" fmla="*/ 1212056 h 2049218"/>
              <a:gd name="connsiteX73" fmla="*/ 666750 w 2003924"/>
              <a:gd name="connsiteY73" fmla="*/ 1252537 h 2049218"/>
              <a:gd name="connsiteX74" fmla="*/ 695325 w 2003924"/>
              <a:gd name="connsiteY74" fmla="*/ 1257300 h 2049218"/>
              <a:gd name="connsiteX75" fmla="*/ 695325 w 2003924"/>
              <a:gd name="connsiteY75" fmla="*/ 1271587 h 2049218"/>
              <a:gd name="connsiteX76" fmla="*/ 716757 w 2003924"/>
              <a:gd name="connsiteY76" fmla="*/ 1269206 h 2049218"/>
              <a:gd name="connsiteX77" fmla="*/ 716757 w 2003924"/>
              <a:gd name="connsiteY77" fmla="*/ 1285875 h 2049218"/>
              <a:gd name="connsiteX78" fmla="*/ 742950 w 2003924"/>
              <a:gd name="connsiteY78" fmla="*/ 1283493 h 2049218"/>
              <a:gd name="connsiteX79" fmla="*/ 740569 w 2003924"/>
              <a:gd name="connsiteY79" fmla="*/ 1304925 h 2049218"/>
              <a:gd name="connsiteX80" fmla="*/ 773907 w 2003924"/>
              <a:gd name="connsiteY80" fmla="*/ 1300162 h 2049218"/>
              <a:gd name="connsiteX81" fmla="*/ 766763 w 2003924"/>
              <a:gd name="connsiteY81" fmla="*/ 1333500 h 2049218"/>
              <a:gd name="connsiteX82" fmla="*/ 826294 w 2003924"/>
              <a:gd name="connsiteY82" fmla="*/ 1326356 h 2049218"/>
              <a:gd name="connsiteX83" fmla="*/ 831057 w 2003924"/>
              <a:gd name="connsiteY83" fmla="*/ 1357312 h 2049218"/>
              <a:gd name="connsiteX84" fmla="*/ 862013 w 2003924"/>
              <a:gd name="connsiteY84" fmla="*/ 1357312 h 2049218"/>
              <a:gd name="connsiteX85" fmla="*/ 862013 w 2003924"/>
              <a:gd name="connsiteY85" fmla="*/ 1357312 h 2049218"/>
              <a:gd name="connsiteX86" fmla="*/ 873919 w 2003924"/>
              <a:gd name="connsiteY86" fmla="*/ 1376362 h 2049218"/>
              <a:gd name="connsiteX87" fmla="*/ 871538 w 2003924"/>
              <a:gd name="connsiteY87" fmla="*/ 1390650 h 2049218"/>
              <a:gd name="connsiteX88" fmla="*/ 907257 w 2003924"/>
              <a:gd name="connsiteY88" fmla="*/ 1385887 h 2049218"/>
              <a:gd name="connsiteX89" fmla="*/ 909638 w 2003924"/>
              <a:gd name="connsiteY89" fmla="*/ 1402556 h 2049218"/>
              <a:gd name="connsiteX90" fmla="*/ 954882 w 2003924"/>
              <a:gd name="connsiteY90" fmla="*/ 1404937 h 2049218"/>
              <a:gd name="connsiteX91" fmla="*/ 952500 w 2003924"/>
              <a:gd name="connsiteY91" fmla="*/ 1419225 h 2049218"/>
              <a:gd name="connsiteX92" fmla="*/ 1012032 w 2003924"/>
              <a:gd name="connsiteY92" fmla="*/ 1419225 h 2049218"/>
              <a:gd name="connsiteX93" fmla="*/ 1019175 w 2003924"/>
              <a:gd name="connsiteY93" fmla="*/ 1426368 h 2049218"/>
              <a:gd name="connsiteX94" fmla="*/ 1050132 w 2003924"/>
              <a:gd name="connsiteY94" fmla="*/ 1426368 h 2049218"/>
              <a:gd name="connsiteX95" fmla="*/ 1050132 w 2003924"/>
              <a:gd name="connsiteY95" fmla="*/ 1464468 h 2049218"/>
              <a:gd name="connsiteX96" fmla="*/ 1095375 w 2003924"/>
              <a:gd name="connsiteY96" fmla="*/ 1471612 h 2049218"/>
              <a:gd name="connsiteX97" fmla="*/ 1090613 w 2003924"/>
              <a:gd name="connsiteY97" fmla="*/ 1481137 h 2049218"/>
              <a:gd name="connsiteX98" fmla="*/ 1109663 w 2003924"/>
              <a:gd name="connsiteY98" fmla="*/ 1483518 h 2049218"/>
              <a:gd name="connsiteX99" fmla="*/ 1107282 w 2003924"/>
              <a:gd name="connsiteY99" fmla="*/ 1504950 h 2049218"/>
              <a:gd name="connsiteX100" fmla="*/ 1152525 w 2003924"/>
              <a:gd name="connsiteY100" fmla="*/ 1495425 h 2049218"/>
              <a:gd name="connsiteX101" fmla="*/ 1152525 w 2003924"/>
              <a:gd name="connsiteY101" fmla="*/ 1514475 h 2049218"/>
              <a:gd name="connsiteX102" fmla="*/ 1166813 w 2003924"/>
              <a:gd name="connsiteY102" fmla="*/ 1514475 h 2049218"/>
              <a:gd name="connsiteX103" fmla="*/ 1165323 w 2003924"/>
              <a:gd name="connsiteY103" fmla="*/ 1546590 h 2049218"/>
              <a:gd name="connsiteX104" fmla="*/ 1182437 w 2003924"/>
              <a:gd name="connsiteY104" fmla="*/ 1544144 h 2049218"/>
              <a:gd name="connsiteX105" fmla="*/ 1184882 w 2003924"/>
              <a:gd name="connsiteY105" fmla="*/ 1571038 h 2049218"/>
              <a:gd name="connsiteX106" fmla="*/ 1199551 w 2003924"/>
              <a:gd name="connsiteY106" fmla="*/ 1571038 h 2049218"/>
              <a:gd name="connsiteX107" fmla="*/ 1201996 w 2003924"/>
              <a:gd name="connsiteY107" fmla="*/ 1595487 h 2049218"/>
              <a:gd name="connsiteX108" fmla="*/ 1231335 w 2003924"/>
              <a:gd name="connsiteY108" fmla="*/ 1597932 h 2049218"/>
              <a:gd name="connsiteX109" fmla="*/ 1233780 w 2003924"/>
              <a:gd name="connsiteY109" fmla="*/ 1639494 h 2049218"/>
              <a:gd name="connsiteX110" fmla="*/ 1255783 w 2003924"/>
              <a:gd name="connsiteY110" fmla="*/ 1644384 h 2049218"/>
              <a:gd name="connsiteX111" fmla="*/ 1255783 w 2003924"/>
              <a:gd name="connsiteY111" fmla="*/ 1661499 h 2049218"/>
              <a:gd name="connsiteX112" fmla="*/ 1351135 w 2003924"/>
              <a:gd name="connsiteY112" fmla="*/ 1661499 h 2049218"/>
              <a:gd name="connsiteX113" fmla="*/ 1404923 w 2003924"/>
              <a:gd name="connsiteY113" fmla="*/ 1707952 h 2049218"/>
              <a:gd name="connsiteX114" fmla="*/ 1485605 w 2003924"/>
              <a:gd name="connsiteY114" fmla="*/ 1710396 h 2049218"/>
              <a:gd name="connsiteX115" fmla="*/ 1488050 w 2003924"/>
              <a:gd name="connsiteY115" fmla="*/ 1749515 h 2049218"/>
              <a:gd name="connsiteX116" fmla="*/ 1568731 w 2003924"/>
              <a:gd name="connsiteY116" fmla="*/ 1754406 h 2049218"/>
              <a:gd name="connsiteX117" fmla="*/ 1571176 w 2003924"/>
              <a:gd name="connsiteY117" fmla="*/ 1781299 h 2049218"/>
              <a:gd name="connsiteX118" fmla="*/ 1620074 w 2003924"/>
              <a:gd name="connsiteY118" fmla="*/ 1781299 h 2049218"/>
              <a:gd name="connsiteX119" fmla="*/ 1617629 w 2003924"/>
              <a:gd name="connsiteY119" fmla="*/ 1820418 h 2049218"/>
              <a:gd name="connsiteX120" fmla="*/ 1739875 w 2003924"/>
              <a:gd name="connsiteY120" fmla="*/ 1817971 h 2049218"/>
              <a:gd name="connsiteX121" fmla="*/ 1808333 w 2003924"/>
              <a:gd name="connsiteY121" fmla="*/ 1847311 h 2049218"/>
              <a:gd name="connsiteX122" fmla="*/ 1813222 w 2003924"/>
              <a:gd name="connsiteY122" fmla="*/ 1908434 h 2049218"/>
              <a:gd name="connsiteX123" fmla="*/ 1854785 w 2003924"/>
              <a:gd name="connsiteY123" fmla="*/ 1918212 h 2049218"/>
              <a:gd name="connsiteX124" fmla="*/ 1852340 w 2003924"/>
              <a:gd name="connsiteY124" fmla="*/ 1979335 h 2049218"/>
              <a:gd name="connsiteX125" fmla="*/ 1901238 w 2003924"/>
              <a:gd name="connsiteY125" fmla="*/ 1979335 h 2049218"/>
              <a:gd name="connsiteX126" fmla="*/ 1908572 w 2003924"/>
              <a:gd name="connsiteY126" fmla="*/ 2001339 h 2049218"/>
              <a:gd name="connsiteX127" fmla="*/ 1959915 w 2003924"/>
              <a:gd name="connsiteY127" fmla="*/ 2003785 h 2049218"/>
              <a:gd name="connsiteX128" fmla="*/ 1967251 w 2003924"/>
              <a:gd name="connsiteY128" fmla="*/ 2045348 h 2049218"/>
              <a:gd name="connsiteX129" fmla="*/ 2003924 w 2003924"/>
              <a:gd name="connsiteY129" fmla="*/ 2047792 h 2049218"/>
              <a:gd name="connsiteX0" fmla="*/ 0 w 2006640"/>
              <a:gd name="connsiteY0" fmla="*/ 0 h 2050237"/>
              <a:gd name="connsiteX1" fmla="*/ 4763 w 2006640"/>
              <a:gd name="connsiteY1" fmla="*/ 52387 h 2050237"/>
              <a:gd name="connsiteX2" fmla="*/ 16669 w 2006640"/>
              <a:gd name="connsiteY2" fmla="*/ 47625 h 2050237"/>
              <a:gd name="connsiteX3" fmla="*/ 16669 w 2006640"/>
              <a:gd name="connsiteY3" fmla="*/ 85725 h 2050237"/>
              <a:gd name="connsiteX4" fmla="*/ 30957 w 2006640"/>
              <a:gd name="connsiteY4" fmla="*/ 83343 h 2050237"/>
              <a:gd name="connsiteX5" fmla="*/ 28575 w 2006640"/>
              <a:gd name="connsiteY5" fmla="*/ 116681 h 2050237"/>
              <a:gd name="connsiteX6" fmla="*/ 54769 w 2006640"/>
              <a:gd name="connsiteY6" fmla="*/ 111918 h 2050237"/>
              <a:gd name="connsiteX7" fmla="*/ 54769 w 2006640"/>
              <a:gd name="connsiteY7" fmla="*/ 159543 h 2050237"/>
              <a:gd name="connsiteX8" fmla="*/ 54769 w 2006640"/>
              <a:gd name="connsiteY8" fmla="*/ 159543 h 2050237"/>
              <a:gd name="connsiteX9" fmla="*/ 54769 w 2006640"/>
              <a:gd name="connsiteY9" fmla="*/ 159543 h 2050237"/>
              <a:gd name="connsiteX10" fmla="*/ 69057 w 2006640"/>
              <a:gd name="connsiteY10" fmla="*/ 190500 h 2050237"/>
              <a:gd name="connsiteX11" fmla="*/ 78582 w 2006640"/>
              <a:gd name="connsiteY11" fmla="*/ 190500 h 2050237"/>
              <a:gd name="connsiteX12" fmla="*/ 76200 w 2006640"/>
              <a:gd name="connsiteY12" fmla="*/ 216693 h 2050237"/>
              <a:gd name="connsiteX13" fmla="*/ 107157 w 2006640"/>
              <a:gd name="connsiteY13" fmla="*/ 216693 h 2050237"/>
              <a:gd name="connsiteX14" fmla="*/ 104775 w 2006640"/>
              <a:gd name="connsiteY14" fmla="*/ 302418 h 2050237"/>
              <a:gd name="connsiteX15" fmla="*/ 128588 w 2006640"/>
              <a:gd name="connsiteY15" fmla="*/ 307181 h 2050237"/>
              <a:gd name="connsiteX16" fmla="*/ 126207 w 2006640"/>
              <a:gd name="connsiteY16" fmla="*/ 345281 h 2050237"/>
              <a:gd name="connsiteX17" fmla="*/ 152400 w 2006640"/>
              <a:gd name="connsiteY17" fmla="*/ 395287 h 2050237"/>
              <a:gd name="connsiteX18" fmla="*/ 157163 w 2006640"/>
              <a:gd name="connsiteY18" fmla="*/ 426243 h 2050237"/>
              <a:gd name="connsiteX19" fmla="*/ 192882 w 2006640"/>
              <a:gd name="connsiteY19" fmla="*/ 435768 h 2050237"/>
              <a:gd name="connsiteX20" fmla="*/ 209550 w 2006640"/>
              <a:gd name="connsiteY20" fmla="*/ 495300 h 2050237"/>
              <a:gd name="connsiteX21" fmla="*/ 226219 w 2006640"/>
              <a:gd name="connsiteY21" fmla="*/ 509587 h 2050237"/>
              <a:gd name="connsiteX22" fmla="*/ 221457 w 2006640"/>
              <a:gd name="connsiteY22" fmla="*/ 554831 h 2050237"/>
              <a:gd name="connsiteX23" fmla="*/ 228600 w 2006640"/>
              <a:gd name="connsiteY23" fmla="*/ 554831 h 2050237"/>
              <a:gd name="connsiteX24" fmla="*/ 230982 w 2006640"/>
              <a:gd name="connsiteY24" fmla="*/ 595312 h 2050237"/>
              <a:gd name="connsiteX25" fmla="*/ 242888 w 2006640"/>
              <a:gd name="connsiteY25" fmla="*/ 595312 h 2050237"/>
              <a:gd name="connsiteX26" fmla="*/ 240507 w 2006640"/>
              <a:gd name="connsiteY26" fmla="*/ 642937 h 2050237"/>
              <a:gd name="connsiteX27" fmla="*/ 266700 w 2006640"/>
              <a:gd name="connsiteY27" fmla="*/ 642937 h 2050237"/>
              <a:gd name="connsiteX28" fmla="*/ 266700 w 2006640"/>
              <a:gd name="connsiteY28" fmla="*/ 657225 h 2050237"/>
              <a:gd name="connsiteX29" fmla="*/ 269082 w 2006640"/>
              <a:gd name="connsiteY29" fmla="*/ 681037 h 2050237"/>
              <a:gd name="connsiteX30" fmla="*/ 278607 w 2006640"/>
              <a:gd name="connsiteY30" fmla="*/ 681037 h 2050237"/>
              <a:gd name="connsiteX31" fmla="*/ 273844 w 2006640"/>
              <a:gd name="connsiteY31" fmla="*/ 714375 h 2050237"/>
              <a:gd name="connsiteX32" fmla="*/ 297657 w 2006640"/>
              <a:gd name="connsiteY32" fmla="*/ 711993 h 2050237"/>
              <a:gd name="connsiteX33" fmla="*/ 300038 w 2006640"/>
              <a:gd name="connsiteY33" fmla="*/ 728662 h 2050237"/>
              <a:gd name="connsiteX34" fmla="*/ 319088 w 2006640"/>
              <a:gd name="connsiteY34" fmla="*/ 726281 h 2050237"/>
              <a:gd name="connsiteX35" fmla="*/ 319088 w 2006640"/>
              <a:gd name="connsiteY35" fmla="*/ 759618 h 2050237"/>
              <a:gd name="connsiteX36" fmla="*/ 330994 w 2006640"/>
              <a:gd name="connsiteY36" fmla="*/ 757237 h 2050237"/>
              <a:gd name="connsiteX37" fmla="*/ 333375 w 2006640"/>
              <a:gd name="connsiteY37" fmla="*/ 807243 h 2050237"/>
              <a:gd name="connsiteX38" fmla="*/ 333375 w 2006640"/>
              <a:gd name="connsiteY38" fmla="*/ 807243 h 2050237"/>
              <a:gd name="connsiteX39" fmla="*/ 347663 w 2006640"/>
              <a:gd name="connsiteY39" fmla="*/ 823912 h 2050237"/>
              <a:gd name="connsiteX40" fmla="*/ 364332 w 2006640"/>
              <a:gd name="connsiteY40" fmla="*/ 816768 h 2050237"/>
              <a:gd name="connsiteX41" fmla="*/ 364332 w 2006640"/>
              <a:gd name="connsiteY41" fmla="*/ 840581 h 2050237"/>
              <a:gd name="connsiteX42" fmla="*/ 371475 w 2006640"/>
              <a:gd name="connsiteY42" fmla="*/ 845343 h 2050237"/>
              <a:gd name="connsiteX43" fmla="*/ 366713 w 2006640"/>
              <a:gd name="connsiteY43" fmla="*/ 864393 h 2050237"/>
              <a:gd name="connsiteX44" fmla="*/ 385763 w 2006640"/>
              <a:gd name="connsiteY44" fmla="*/ 859631 h 2050237"/>
              <a:gd name="connsiteX45" fmla="*/ 383382 w 2006640"/>
              <a:gd name="connsiteY45" fmla="*/ 883443 h 2050237"/>
              <a:gd name="connsiteX46" fmla="*/ 407194 w 2006640"/>
              <a:gd name="connsiteY46" fmla="*/ 881062 h 2050237"/>
              <a:gd name="connsiteX47" fmla="*/ 402432 w 2006640"/>
              <a:gd name="connsiteY47" fmla="*/ 919162 h 2050237"/>
              <a:gd name="connsiteX48" fmla="*/ 423863 w 2006640"/>
              <a:gd name="connsiteY48" fmla="*/ 973931 h 2050237"/>
              <a:gd name="connsiteX49" fmla="*/ 435769 w 2006640"/>
              <a:gd name="connsiteY49" fmla="*/ 973931 h 2050237"/>
              <a:gd name="connsiteX50" fmla="*/ 428625 w 2006640"/>
              <a:gd name="connsiteY50" fmla="*/ 1000125 h 2050237"/>
              <a:gd name="connsiteX51" fmla="*/ 442913 w 2006640"/>
              <a:gd name="connsiteY51" fmla="*/ 997743 h 2050237"/>
              <a:gd name="connsiteX52" fmla="*/ 433388 w 2006640"/>
              <a:gd name="connsiteY52" fmla="*/ 1021556 h 2050237"/>
              <a:gd name="connsiteX53" fmla="*/ 452438 w 2006640"/>
              <a:gd name="connsiteY53" fmla="*/ 1019175 h 2050237"/>
              <a:gd name="connsiteX54" fmla="*/ 447675 w 2006640"/>
              <a:gd name="connsiteY54" fmla="*/ 1042987 h 2050237"/>
              <a:gd name="connsiteX55" fmla="*/ 464344 w 2006640"/>
              <a:gd name="connsiteY55" fmla="*/ 1038225 h 2050237"/>
              <a:gd name="connsiteX56" fmla="*/ 476250 w 2006640"/>
              <a:gd name="connsiteY56" fmla="*/ 1064418 h 2050237"/>
              <a:gd name="connsiteX57" fmla="*/ 490538 w 2006640"/>
              <a:gd name="connsiteY57" fmla="*/ 1064418 h 2050237"/>
              <a:gd name="connsiteX58" fmla="*/ 514350 w 2006640"/>
              <a:gd name="connsiteY58" fmla="*/ 1104900 h 2050237"/>
              <a:gd name="connsiteX59" fmla="*/ 511969 w 2006640"/>
              <a:gd name="connsiteY59" fmla="*/ 1119187 h 2050237"/>
              <a:gd name="connsiteX60" fmla="*/ 531019 w 2006640"/>
              <a:gd name="connsiteY60" fmla="*/ 1119187 h 2050237"/>
              <a:gd name="connsiteX61" fmla="*/ 526257 w 2006640"/>
              <a:gd name="connsiteY61" fmla="*/ 1133475 h 2050237"/>
              <a:gd name="connsiteX62" fmla="*/ 545307 w 2006640"/>
              <a:gd name="connsiteY62" fmla="*/ 1128712 h 2050237"/>
              <a:gd name="connsiteX63" fmla="*/ 542925 w 2006640"/>
              <a:gd name="connsiteY63" fmla="*/ 1154906 h 2050237"/>
              <a:gd name="connsiteX64" fmla="*/ 557213 w 2006640"/>
              <a:gd name="connsiteY64" fmla="*/ 1152525 h 2050237"/>
              <a:gd name="connsiteX65" fmla="*/ 552450 w 2006640"/>
              <a:gd name="connsiteY65" fmla="*/ 1169193 h 2050237"/>
              <a:gd name="connsiteX66" fmla="*/ 581025 w 2006640"/>
              <a:gd name="connsiteY66" fmla="*/ 1164431 h 2050237"/>
              <a:gd name="connsiteX67" fmla="*/ 578644 w 2006640"/>
              <a:gd name="connsiteY67" fmla="*/ 1183481 h 2050237"/>
              <a:gd name="connsiteX68" fmla="*/ 595313 w 2006640"/>
              <a:gd name="connsiteY68" fmla="*/ 1181100 h 2050237"/>
              <a:gd name="connsiteX69" fmla="*/ 592932 w 2006640"/>
              <a:gd name="connsiteY69" fmla="*/ 1195387 h 2050237"/>
              <a:gd name="connsiteX70" fmla="*/ 635794 w 2006640"/>
              <a:gd name="connsiteY70" fmla="*/ 1195387 h 2050237"/>
              <a:gd name="connsiteX71" fmla="*/ 631032 w 2006640"/>
              <a:gd name="connsiteY71" fmla="*/ 1214437 h 2050237"/>
              <a:gd name="connsiteX72" fmla="*/ 669132 w 2006640"/>
              <a:gd name="connsiteY72" fmla="*/ 1212056 h 2050237"/>
              <a:gd name="connsiteX73" fmla="*/ 666750 w 2006640"/>
              <a:gd name="connsiteY73" fmla="*/ 1252537 h 2050237"/>
              <a:gd name="connsiteX74" fmla="*/ 695325 w 2006640"/>
              <a:gd name="connsiteY74" fmla="*/ 1257300 h 2050237"/>
              <a:gd name="connsiteX75" fmla="*/ 695325 w 2006640"/>
              <a:gd name="connsiteY75" fmla="*/ 1271587 h 2050237"/>
              <a:gd name="connsiteX76" fmla="*/ 716757 w 2006640"/>
              <a:gd name="connsiteY76" fmla="*/ 1269206 h 2050237"/>
              <a:gd name="connsiteX77" fmla="*/ 716757 w 2006640"/>
              <a:gd name="connsiteY77" fmla="*/ 1285875 h 2050237"/>
              <a:gd name="connsiteX78" fmla="*/ 742950 w 2006640"/>
              <a:gd name="connsiteY78" fmla="*/ 1283493 h 2050237"/>
              <a:gd name="connsiteX79" fmla="*/ 740569 w 2006640"/>
              <a:gd name="connsiteY79" fmla="*/ 1304925 h 2050237"/>
              <a:gd name="connsiteX80" fmla="*/ 773907 w 2006640"/>
              <a:gd name="connsiteY80" fmla="*/ 1300162 h 2050237"/>
              <a:gd name="connsiteX81" fmla="*/ 766763 w 2006640"/>
              <a:gd name="connsiteY81" fmla="*/ 1333500 h 2050237"/>
              <a:gd name="connsiteX82" fmla="*/ 826294 w 2006640"/>
              <a:gd name="connsiteY82" fmla="*/ 1326356 h 2050237"/>
              <a:gd name="connsiteX83" fmla="*/ 831057 w 2006640"/>
              <a:gd name="connsiteY83" fmla="*/ 1357312 h 2050237"/>
              <a:gd name="connsiteX84" fmla="*/ 862013 w 2006640"/>
              <a:gd name="connsiteY84" fmla="*/ 1357312 h 2050237"/>
              <a:gd name="connsiteX85" fmla="*/ 862013 w 2006640"/>
              <a:gd name="connsiteY85" fmla="*/ 1357312 h 2050237"/>
              <a:gd name="connsiteX86" fmla="*/ 873919 w 2006640"/>
              <a:gd name="connsiteY86" fmla="*/ 1376362 h 2050237"/>
              <a:gd name="connsiteX87" fmla="*/ 871538 w 2006640"/>
              <a:gd name="connsiteY87" fmla="*/ 1390650 h 2050237"/>
              <a:gd name="connsiteX88" fmla="*/ 907257 w 2006640"/>
              <a:gd name="connsiteY88" fmla="*/ 1385887 h 2050237"/>
              <a:gd name="connsiteX89" fmla="*/ 909638 w 2006640"/>
              <a:gd name="connsiteY89" fmla="*/ 1402556 h 2050237"/>
              <a:gd name="connsiteX90" fmla="*/ 954882 w 2006640"/>
              <a:gd name="connsiteY90" fmla="*/ 1404937 h 2050237"/>
              <a:gd name="connsiteX91" fmla="*/ 952500 w 2006640"/>
              <a:gd name="connsiteY91" fmla="*/ 1419225 h 2050237"/>
              <a:gd name="connsiteX92" fmla="*/ 1012032 w 2006640"/>
              <a:gd name="connsiteY92" fmla="*/ 1419225 h 2050237"/>
              <a:gd name="connsiteX93" fmla="*/ 1019175 w 2006640"/>
              <a:gd name="connsiteY93" fmla="*/ 1426368 h 2050237"/>
              <a:gd name="connsiteX94" fmla="*/ 1050132 w 2006640"/>
              <a:gd name="connsiteY94" fmla="*/ 1426368 h 2050237"/>
              <a:gd name="connsiteX95" fmla="*/ 1050132 w 2006640"/>
              <a:gd name="connsiteY95" fmla="*/ 1464468 h 2050237"/>
              <a:gd name="connsiteX96" fmla="*/ 1095375 w 2006640"/>
              <a:gd name="connsiteY96" fmla="*/ 1471612 h 2050237"/>
              <a:gd name="connsiteX97" fmla="*/ 1090613 w 2006640"/>
              <a:gd name="connsiteY97" fmla="*/ 1481137 h 2050237"/>
              <a:gd name="connsiteX98" fmla="*/ 1109663 w 2006640"/>
              <a:gd name="connsiteY98" fmla="*/ 1483518 h 2050237"/>
              <a:gd name="connsiteX99" fmla="*/ 1107282 w 2006640"/>
              <a:gd name="connsiteY99" fmla="*/ 1504950 h 2050237"/>
              <a:gd name="connsiteX100" fmla="*/ 1152525 w 2006640"/>
              <a:gd name="connsiteY100" fmla="*/ 1495425 h 2050237"/>
              <a:gd name="connsiteX101" fmla="*/ 1152525 w 2006640"/>
              <a:gd name="connsiteY101" fmla="*/ 1514475 h 2050237"/>
              <a:gd name="connsiteX102" fmla="*/ 1166813 w 2006640"/>
              <a:gd name="connsiteY102" fmla="*/ 1514475 h 2050237"/>
              <a:gd name="connsiteX103" fmla="*/ 1165323 w 2006640"/>
              <a:gd name="connsiteY103" fmla="*/ 1546590 h 2050237"/>
              <a:gd name="connsiteX104" fmla="*/ 1182437 w 2006640"/>
              <a:gd name="connsiteY104" fmla="*/ 1544144 h 2050237"/>
              <a:gd name="connsiteX105" fmla="*/ 1184882 w 2006640"/>
              <a:gd name="connsiteY105" fmla="*/ 1571038 h 2050237"/>
              <a:gd name="connsiteX106" fmla="*/ 1199551 w 2006640"/>
              <a:gd name="connsiteY106" fmla="*/ 1571038 h 2050237"/>
              <a:gd name="connsiteX107" fmla="*/ 1201996 w 2006640"/>
              <a:gd name="connsiteY107" fmla="*/ 1595487 h 2050237"/>
              <a:gd name="connsiteX108" fmla="*/ 1231335 w 2006640"/>
              <a:gd name="connsiteY108" fmla="*/ 1597932 h 2050237"/>
              <a:gd name="connsiteX109" fmla="*/ 1233780 w 2006640"/>
              <a:gd name="connsiteY109" fmla="*/ 1639494 h 2050237"/>
              <a:gd name="connsiteX110" fmla="*/ 1255783 w 2006640"/>
              <a:gd name="connsiteY110" fmla="*/ 1644384 h 2050237"/>
              <a:gd name="connsiteX111" fmla="*/ 1255783 w 2006640"/>
              <a:gd name="connsiteY111" fmla="*/ 1661499 h 2050237"/>
              <a:gd name="connsiteX112" fmla="*/ 1351135 w 2006640"/>
              <a:gd name="connsiteY112" fmla="*/ 1661499 h 2050237"/>
              <a:gd name="connsiteX113" fmla="*/ 1404923 w 2006640"/>
              <a:gd name="connsiteY113" fmla="*/ 1707952 h 2050237"/>
              <a:gd name="connsiteX114" fmla="*/ 1485605 w 2006640"/>
              <a:gd name="connsiteY114" fmla="*/ 1710396 h 2050237"/>
              <a:gd name="connsiteX115" fmla="*/ 1488050 w 2006640"/>
              <a:gd name="connsiteY115" fmla="*/ 1749515 h 2050237"/>
              <a:gd name="connsiteX116" fmla="*/ 1568731 w 2006640"/>
              <a:gd name="connsiteY116" fmla="*/ 1754406 h 2050237"/>
              <a:gd name="connsiteX117" fmla="*/ 1571176 w 2006640"/>
              <a:gd name="connsiteY117" fmla="*/ 1781299 h 2050237"/>
              <a:gd name="connsiteX118" fmla="*/ 1620074 w 2006640"/>
              <a:gd name="connsiteY118" fmla="*/ 1781299 h 2050237"/>
              <a:gd name="connsiteX119" fmla="*/ 1617629 w 2006640"/>
              <a:gd name="connsiteY119" fmla="*/ 1820418 h 2050237"/>
              <a:gd name="connsiteX120" fmla="*/ 1739875 w 2006640"/>
              <a:gd name="connsiteY120" fmla="*/ 1817971 h 2050237"/>
              <a:gd name="connsiteX121" fmla="*/ 1808333 w 2006640"/>
              <a:gd name="connsiteY121" fmla="*/ 1847311 h 2050237"/>
              <a:gd name="connsiteX122" fmla="*/ 1813222 w 2006640"/>
              <a:gd name="connsiteY122" fmla="*/ 1908434 h 2050237"/>
              <a:gd name="connsiteX123" fmla="*/ 1854785 w 2006640"/>
              <a:gd name="connsiteY123" fmla="*/ 1918212 h 2050237"/>
              <a:gd name="connsiteX124" fmla="*/ 1852340 w 2006640"/>
              <a:gd name="connsiteY124" fmla="*/ 1979335 h 2050237"/>
              <a:gd name="connsiteX125" fmla="*/ 1901238 w 2006640"/>
              <a:gd name="connsiteY125" fmla="*/ 1979335 h 2050237"/>
              <a:gd name="connsiteX126" fmla="*/ 1908572 w 2006640"/>
              <a:gd name="connsiteY126" fmla="*/ 2001339 h 2050237"/>
              <a:gd name="connsiteX127" fmla="*/ 1959915 w 2006640"/>
              <a:gd name="connsiteY127" fmla="*/ 2003785 h 2050237"/>
              <a:gd name="connsiteX128" fmla="*/ 1967251 w 2006640"/>
              <a:gd name="connsiteY128" fmla="*/ 2045348 h 2050237"/>
              <a:gd name="connsiteX129" fmla="*/ 2003924 w 2006640"/>
              <a:gd name="connsiteY129" fmla="*/ 2047792 h 2050237"/>
              <a:gd name="connsiteX130" fmla="*/ 2003923 w 2006640"/>
              <a:gd name="connsiteY130" fmla="*/ 2050237 h 2050237"/>
              <a:gd name="connsiteX0" fmla="*/ 0 w 2006640"/>
              <a:gd name="connsiteY0" fmla="*/ 0 h 2082021"/>
              <a:gd name="connsiteX1" fmla="*/ 4763 w 2006640"/>
              <a:gd name="connsiteY1" fmla="*/ 52387 h 2082021"/>
              <a:gd name="connsiteX2" fmla="*/ 16669 w 2006640"/>
              <a:gd name="connsiteY2" fmla="*/ 47625 h 2082021"/>
              <a:gd name="connsiteX3" fmla="*/ 16669 w 2006640"/>
              <a:gd name="connsiteY3" fmla="*/ 85725 h 2082021"/>
              <a:gd name="connsiteX4" fmla="*/ 30957 w 2006640"/>
              <a:gd name="connsiteY4" fmla="*/ 83343 h 2082021"/>
              <a:gd name="connsiteX5" fmla="*/ 28575 w 2006640"/>
              <a:gd name="connsiteY5" fmla="*/ 116681 h 2082021"/>
              <a:gd name="connsiteX6" fmla="*/ 54769 w 2006640"/>
              <a:gd name="connsiteY6" fmla="*/ 111918 h 2082021"/>
              <a:gd name="connsiteX7" fmla="*/ 54769 w 2006640"/>
              <a:gd name="connsiteY7" fmla="*/ 159543 h 2082021"/>
              <a:gd name="connsiteX8" fmla="*/ 54769 w 2006640"/>
              <a:gd name="connsiteY8" fmla="*/ 159543 h 2082021"/>
              <a:gd name="connsiteX9" fmla="*/ 54769 w 2006640"/>
              <a:gd name="connsiteY9" fmla="*/ 159543 h 2082021"/>
              <a:gd name="connsiteX10" fmla="*/ 69057 w 2006640"/>
              <a:gd name="connsiteY10" fmla="*/ 190500 h 2082021"/>
              <a:gd name="connsiteX11" fmla="*/ 78582 w 2006640"/>
              <a:gd name="connsiteY11" fmla="*/ 190500 h 2082021"/>
              <a:gd name="connsiteX12" fmla="*/ 76200 w 2006640"/>
              <a:gd name="connsiteY12" fmla="*/ 216693 h 2082021"/>
              <a:gd name="connsiteX13" fmla="*/ 107157 w 2006640"/>
              <a:gd name="connsiteY13" fmla="*/ 216693 h 2082021"/>
              <a:gd name="connsiteX14" fmla="*/ 104775 w 2006640"/>
              <a:gd name="connsiteY14" fmla="*/ 302418 h 2082021"/>
              <a:gd name="connsiteX15" fmla="*/ 128588 w 2006640"/>
              <a:gd name="connsiteY15" fmla="*/ 307181 h 2082021"/>
              <a:gd name="connsiteX16" fmla="*/ 126207 w 2006640"/>
              <a:gd name="connsiteY16" fmla="*/ 345281 h 2082021"/>
              <a:gd name="connsiteX17" fmla="*/ 152400 w 2006640"/>
              <a:gd name="connsiteY17" fmla="*/ 395287 h 2082021"/>
              <a:gd name="connsiteX18" fmla="*/ 157163 w 2006640"/>
              <a:gd name="connsiteY18" fmla="*/ 426243 h 2082021"/>
              <a:gd name="connsiteX19" fmla="*/ 192882 w 2006640"/>
              <a:gd name="connsiteY19" fmla="*/ 435768 h 2082021"/>
              <a:gd name="connsiteX20" fmla="*/ 209550 w 2006640"/>
              <a:gd name="connsiteY20" fmla="*/ 495300 h 2082021"/>
              <a:gd name="connsiteX21" fmla="*/ 226219 w 2006640"/>
              <a:gd name="connsiteY21" fmla="*/ 509587 h 2082021"/>
              <a:gd name="connsiteX22" fmla="*/ 221457 w 2006640"/>
              <a:gd name="connsiteY22" fmla="*/ 554831 h 2082021"/>
              <a:gd name="connsiteX23" fmla="*/ 228600 w 2006640"/>
              <a:gd name="connsiteY23" fmla="*/ 554831 h 2082021"/>
              <a:gd name="connsiteX24" fmla="*/ 230982 w 2006640"/>
              <a:gd name="connsiteY24" fmla="*/ 595312 h 2082021"/>
              <a:gd name="connsiteX25" fmla="*/ 242888 w 2006640"/>
              <a:gd name="connsiteY25" fmla="*/ 595312 h 2082021"/>
              <a:gd name="connsiteX26" fmla="*/ 240507 w 2006640"/>
              <a:gd name="connsiteY26" fmla="*/ 642937 h 2082021"/>
              <a:gd name="connsiteX27" fmla="*/ 266700 w 2006640"/>
              <a:gd name="connsiteY27" fmla="*/ 642937 h 2082021"/>
              <a:gd name="connsiteX28" fmla="*/ 266700 w 2006640"/>
              <a:gd name="connsiteY28" fmla="*/ 657225 h 2082021"/>
              <a:gd name="connsiteX29" fmla="*/ 269082 w 2006640"/>
              <a:gd name="connsiteY29" fmla="*/ 681037 h 2082021"/>
              <a:gd name="connsiteX30" fmla="*/ 278607 w 2006640"/>
              <a:gd name="connsiteY30" fmla="*/ 681037 h 2082021"/>
              <a:gd name="connsiteX31" fmla="*/ 273844 w 2006640"/>
              <a:gd name="connsiteY31" fmla="*/ 714375 h 2082021"/>
              <a:gd name="connsiteX32" fmla="*/ 297657 w 2006640"/>
              <a:gd name="connsiteY32" fmla="*/ 711993 h 2082021"/>
              <a:gd name="connsiteX33" fmla="*/ 300038 w 2006640"/>
              <a:gd name="connsiteY33" fmla="*/ 728662 h 2082021"/>
              <a:gd name="connsiteX34" fmla="*/ 319088 w 2006640"/>
              <a:gd name="connsiteY34" fmla="*/ 726281 h 2082021"/>
              <a:gd name="connsiteX35" fmla="*/ 319088 w 2006640"/>
              <a:gd name="connsiteY35" fmla="*/ 759618 h 2082021"/>
              <a:gd name="connsiteX36" fmla="*/ 330994 w 2006640"/>
              <a:gd name="connsiteY36" fmla="*/ 757237 h 2082021"/>
              <a:gd name="connsiteX37" fmla="*/ 333375 w 2006640"/>
              <a:gd name="connsiteY37" fmla="*/ 807243 h 2082021"/>
              <a:gd name="connsiteX38" fmla="*/ 333375 w 2006640"/>
              <a:gd name="connsiteY38" fmla="*/ 807243 h 2082021"/>
              <a:gd name="connsiteX39" fmla="*/ 347663 w 2006640"/>
              <a:gd name="connsiteY39" fmla="*/ 823912 h 2082021"/>
              <a:gd name="connsiteX40" fmla="*/ 364332 w 2006640"/>
              <a:gd name="connsiteY40" fmla="*/ 816768 h 2082021"/>
              <a:gd name="connsiteX41" fmla="*/ 364332 w 2006640"/>
              <a:gd name="connsiteY41" fmla="*/ 840581 h 2082021"/>
              <a:gd name="connsiteX42" fmla="*/ 371475 w 2006640"/>
              <a:gd name="connsiteY42" fmla="*/ 845343 h 2082021"/>
              <a:gd name="connsiteX43" fmla="*/ 366713 w 2006640"/>
              <a:gd name="connsiteY43" fmla="*/ 864393 h 2082021"/>
              <a:gd name="connsiteX44" fmla="*/ 385763 w 2006640"/>
              <a:gd name="connsiteY44" fmla="*/ 859631 h 2082021"/>
              <a:gd name="connsiteX45" fmla="*/ 383382 w 2006640"/>
              <a:gd name="connsiteY45" fmla="*/ 883443 h 2082021"/>
              <a:gd name="connsiteX46" fmla="*/ 407194 w 2006640"/>
              <a:gd name="connsiteY46" fmla="*/ 881062 h 2082021"/>
              <a:gd name="connsiteX47" fmla="*/ 402432 w 2006640"/>
              <a:gd name="connsiteY47" fmla="*/ 919162 h 2082021"/>
              <a:gd name="connsiteX48" fmla="*/ 423863 w 2006640"/>
              <a:gd name="connsiteY48" fmla="*/ 973931 h 2082021"/>
              <a:gd name="connsiteX49" fmla="*/ 435769 w 2006640"/>
              <a:gd name="connsiteY49" fmla="*/ 973931 h 2082021"/>
              <a:gd name="connsiteX50" fmla="*/ 428625 w 2006640"/>
              <a:gd name="connsiteY50" fmla="*/ 1000125 h 2082021"/>
              <a:gd name="connsiteX51" fmla="*/ 442913 w 2006640"/>
              <a:gd name="connsiteY51" fmla="*/ 997743 h 2082021"/>
              <a:gd name="connsiteX52" fmla="*/ 433388 w 2006640"/>
              <a:gd name="connsiteY52" fmla="*/ 1021556 h 2082021"/>
              <a:gd name="connsiteX53" fmla="*/ 452438 w 2006640"/>
              <a:gd name="connsiteY53" fmla="*/ 1019175 h 2082021"/>
              <a:gd name="connsiteX54" fmla="*/ 447675 w 2006640"/>
              <a:gd name="connsiteY54" fmla="*/ 1042987 h 2082021"/>
              <a:gd name="connsiteX55" fmla="*/ 464344 w 2006640"/>
              <a:gd name="connsiteY55" fmla="*/ 1038225 h 2082021"/>
              <a:gd name="connsiteX56" fmla="*/ 476250 w 2006640"/>
              <a:gd name="connsiteY56" fmla="*/ 1064418 h 2082021"/>
              <a:gd name="connsiteX57" fmla="*/ 490538 w 2006640"/>
              <a:gd name="connsiteY57" fmla="*/ 1064418 h 2082021"/>
              <a:gd name="connsiteX58" fmla="*/ 514350 w 2006640"/>
              <a:gd name="connsiteY58" fmla="*/ 1104900 h 2082021"/>
              <a:gd name="connsiteX59" fmla="*/ 511969 w 2006640"/>
              <a:gd name="connsiteY59" fmla="*/ 1119187 h 2082021"/>
              <a:gd name="connsiteX60" fmla="*/ 531019 w 2006640"/>
              <a:gd name="connsiteY60" fmla="*/ 1119187 h 2082021"/>
              <a:gd name="connsiteX61" fmla="*/ 526257 w 2006640"/>
              <a:gd name="connsiteY61" fmla="*/ 1133475 h 2082021"/>
              <a:gd name="connsiteX62" fmla="*/ 545307 w 2006640"/>
              <a:gd name="connsiteY62" fmla="*/ 1128712 h 2082021"/>
              <a:gd name="connsiteX63" fmla="*/ 542925 w 2006640"/>
              <a:gd name="connsiteY63" fmla="*/ 1154906 h 2082021"/>
              <a:gd name="connsiteX64" fmla="*/ 557213 w 2006640"/>
              <a:gd name="connsiteY64" fmla="*/ 1152525 h 2082021"/>
              <a:gd name="connsiteX65" fmla="*/ 552450 w 2006640"/>
              <a:gd name="connsiteY65" fmla="*/ 1169193 h 2082021"/>
              <a:gd name="connsiteX66" fmla="*/ 581025 w 2006640"/>
              <a:gd name="connsiteY66" fmla="*/ 1164431 h 2082021"/>
              <a:gd name="connsiteX67" fmla="*/ 578644 w 2006640"/>
              <a:gd name="connsiteY67" fmla="*/ 1183481 h 2082021"/>
              <a:gd name="connsiteX68" fmla="*/ 595313 w 2006640"/>
              <a:gd name="connsiteY68" fmla="*/ 1181100 h 2082021"/>
              <a:gd name="connsiteX69" fmla="*/ 592932 w 2006640"/>
              <a:gd name="connsiteY69" fmla="*/ 1195387 h 2082021"/>
              <a:gd name="connsiteX70" fmla="*/ 635794 w 2006640"/>
              <a:gd name="connsiteY70" fmla="*/ 1195387 h 2082021"/>
              <a:gd name="connsiteX71" fmla="*/ 631032 w 2006640"/>
              <a:gd name="connsiteY71" fmla="*/ 1214437 h 2082021"/>
              <a:gd name="connsiteX72" fmla="*/ 669132 w 2006640"/>
              <a:gd name="connsiteY72" fmla="*/ 1212056 h 2082021"/>
              <a:gd name="connsiteX73" fmla="*/ 666750 w 2006640"/>
              <a:gd name="connsiteY73" fmla="*/ 1252537 h 2082021"/>
              <a:gd name="connsiteX74" fmla="*/ 695325 w 2006640"/>
              <a:gd name="connsiteY74" fmla="*/ 1257300 h 2082021"/>
              <a:gd name="connsiteX75" fmla="*/ 695325 w 2006640"/>
              <a:gd name="connsiteY75" fmla="*/ 1271587 h 2082021"/>
              <a:gd name="connsiteX76" fmla="*/ 716757 w 2006640"/>
              <a:gd name="connsiteY76" fmla="*/ 1269206 h 2082021"/>
              <a:gd name="connsiteX77" fmla="*/ 716757 w 2006640"/>
              <a:gd name="connsiteY77" fmla="*/ 1285875 h 2082021"/>
              <a:gd name="connsiteX78" fmla="*/ 742950 w 2006640"/>
              <a:gd name="connsiteY78" fmla="*/ 1283493 h 2082021"/>
              <a:gd name="connsiteX79" fmla="*/ 740569 w 2006640"/>
              <a:gd name="connsiteY79" fmla="*/ 1304925 h 2082021"/>
              <a:gd name="connsiteX80" fmla="*/ 773907 w 2006640"/>
              <a:gd name="connsiteY80" fmla="*/ 1300162 h 2082021"/>
              <a:gd name="connsiteX81" fmla="*/ 766763 w 2006640"/>
              <a:gd name="connsiteY81" fmla="*/ 1333500 h 2082021"/>
              <a:gd name="connsiteX82" fmla="*/ 826294 w 2006640"/>
              <a:gd name="connsiteY82" fmla="*/ 1326356 h 2082021"/>
              <a:gd name="connsiteX83" fmla="*/ 831057 w 2006640"/>
              <a:gd name="connsiteY83" fmla="*/ 1357312 h 2082021"/>
              <a:gd name="connsiteX84" fmla="*/ 862013 w 2006640"/>
              <a:gd name="connsiteY84" fmla="*/ 1357312 h 2082021"/>
              <a:gd name="connsiteX85" fmla="*/ 862013 w 2006640"/>
              <a:gd name="connsiteY85" fmla="*/ 1357312 h 2082021"/>
              <a:gd name="connsiteX86" fmla="*/ 873919 w 2006640"/>
              <a:gd name="connsiteY86" fmla="*/ 1376362 h 2082021"/>
              <a:gd name="connsiteX87" fmla="*/ 871538 w 2006640"/>
              <a:gd name="connsiteY87" fmla="*/ 1390650 h 2082021"/>
              <a:gd name="connsiteX88" fmla="*/ 907257 w 2006640"/>
              <a:gd name="connsiteY88" fmla="*/ 1385887 h 2082021"/>
              <a:gd name="connsiteX89" fmla="*/ 909638 w 2006640"/>
              <a:gd name="connsiteY89" fmla="*/ 1402556 h 2082021"/>
              <a:gd name="connsiteX90" fmla="*/ 954882 w 2006640"/>
              <a:gd name="connsiteY90" fmla="*/ 1404937 h 2082021"/>
              <a:gd name="connsiteX91" fmla="*/ 952500 w 2006640"/>
              <a:gd name="connsiteY91" fmla="*/ 1419225 h 2082021"/>
              <a:gd name="connsiteX92" fmla="*/ 1012032 w 2006640"/>
              <a:gd name="connsiteY92" fmla="*/ 1419225 h 2082021"/>
              <a:gd name="connsiteX93" fmla="*/ 1019175 w 2006640"/>
              <a:gd name="connsiteY93" fmla="*/ 1426368 h 2082021"/>
              <a:gd name="connsiteX94" fmla="*/ 1050132 w 2006640"/>
              <a:gd name="connsiteY94" fmla="*/ 1426368 h 2082021"/>
              <a:gd name="connsiteX95" fmla="*/ 1050132 w 2006640"/>
              <a:gd name="connsiteY95" fmla="*/ 1464468 h 2082021"/>
              <a:gd name="connsiteX96" fmla="*/ 1095375 w 2006640"/>
              <a:gd name="connsiteY96" fmla="*/ 1471612 h 2082021"/>
              <a:gd name="connsiteX97" fmla="*/ 1090613 w 2006640"/>
              <a:gd name="connsiteY97" fmla="*/ 1481137 h 2082021"/>
              <a:gd name="connsiteX98" fmla="*/ 1109663 w 2006640"/>
              <a:gd name="connsiteY98" fmla="*/ 1483518 h 2082021"/>
              <a:gd name="connsiteX99" fmla="*/ 1107282 w 2006640"/>
              <a:gd name="connsiteY99" fmla="*/ 1504950 h 2082021"/>
              <a:gd name="connsiteX100" fmla="*/ 1152525 w 2006640"/>
              <a:gd name="connsiteY100" fmla="*/ 1495425 h 2082021"/>
              <a:gd name="connsiteX101" fmla="*/ 1152525 w 2006640"/>
              <a:gd name="connsiteY101" fmla="*/ 1514475 h 2082021"/>
              <a:gd name="connsiteX102" fmla="*/ 1166813 w 2006640"/>
              <a:gd name="connsiteY102" fmla="*/ 1514475 h 2082021"/>
              <a:gd name="connsiteX103" fmla="*/ 1165323 w 2006640"/>
              <a:gd name="connsiteY103" fmla="*/ 1546590 h 2082021"/>
              <a:gd name="connsiteX104" fmla="*/ 1182437 w 2006640"/>
              <a:gd name="connsiteY104" fmla="*/ 1544144 h 2082021"/>
              <a:gd name="connsiteX105" fmla="*/ 1184882 w 2006640"/>
              <a:gd name="connsiteY105" fmla="*/ 1571038 h 2082021"/>
              <a:gd name="connsiteX106" fmla="*/ 1199551 w 2006640"/>
              <a:gd name="connsiteY106" fmla="*/ 1571038 h 2082021"/>
              <a:gd name="connsiteX107" fmla="*/ 1201996 w 2006640"/>
              <a:gd name="connsiteY107" fmla="*/ 1595487 h 2082021"/>
              <a:gd name="connsiteX108" fmla="*/ 1231335 w 2006640"/>
              <a:gd name="connsiteY108" fmla="*/ 1597932 h 2082021"/>
              <a:gd name="connsiteX109" fmla="*/ 1233780 w 2006640"/>
              <a:gd name="connsiteY109" fmla="*/ 1639494 h 2082021"/>
              <a:gd name="connsiteX110" fmla="*/ 1255783 w 2006640"/>
              <a:gd name="connsiteY110" fmla="*/ 1644384 h 2082021"/>
              <a:gd name="connsiteX111" fmla="*/ 1255783 w 2006640"/>
              <a:gd name="connsiteY111" fmla="*/ 1661499 h 2082021"/>
              <a:gd name="connsiteX112" fmla="*/ 1351135 w 2006640"/>
              <a:gd name="connsiteY112" fmla="*/ 1661499 h 2082021"/>
              <a:gd name="connsiteX113" fmla="*/ 1404923 w 2006640"/>
              <a:gd name="connsiteY113" fmla="*/ 1707952 h 2082021"/>
              <a:gd name="connsiteX114" fmla="*/ 1485605 w 2006640"/>
              <a:gd name="connsiteY114" fmla="*/ 1710396 h 2082021"/>
              <a:gd name="connsiteX115" fmla="*/ 1488050 w 2006640"/>
              <a:gd name="connsiteY115" fmla="*/ 1749515 h 2082021"/>
              <a:gd name="connsiteX116" fmla="*/ 1568731 w 2006640"/>
              <a:gd name="connsiteY116" fmla="*/ 1754406 h 2082021"/>
              <a:gd name="connsiteX117" fmla="*/ 1571176 w 2006640"/>
              <a:gd name="connsiteY117" fmla="*/ 1781299 h 2082021"/>
              <a:gd name="connsiteX118" fmla="*/ 1620074 w 2006640"/>
              <a:gd name="connsiteY118" fmla="*/ 1781299 h 2082021"/>
              <a:gd name="connsiteX119" fmla="*/ 1617629 w 2006640"/>
              <a:gd name="connsiteY119" fmla="*/ 1820418 h 2082021"/>
              <a:gd name="connsiteX120" fmla="*/ 1739875 w 2006640"/>
              <a:gd name="connsiteY120" fmla="*/ 1817971 h 2082021"/>
              <a:gd name="connsiteX121" fmla="*/ 1808333 w 2006640"/>
              <a:gd name="connsiteY121" fmla="*/ 1847311 h 2082021"/>
              <a:gd name="connsiteX122" fmla="*/ 1813222 w 2006640"/>
              <a:gd name="connsiteY122" fmla="*/ 1908434 h 2082021"/>
              <a:gd name="connsiteX123" fmla="*/ 1854785 w 2006640"/>
              <a:gd name="connsiteY123" fmla="*/ 1918212 h 2082021"/>
              <a:gd name="connsiteX124" fmla="*/ 1852340 w 2006640"/>
              <a:gd name="connsiteY124" fmla="*/ 1979335 h 2082021"/>
              <a:gd name="connsiteX125" fmla="*/ 1901238 w 2006640"/>
              <a:gd name="connsiteY125" fmla="*/ 1979335 h 2082021"/>
              <a:gd name="connsiteX126" fmla="*/ 1908572 w 2006640"/>
              <a:gd name="connsiteY126" fmla="*/ 2001339 h 2082021"/>
              <a:gd name="connsiteX127" fmla="*/ 1959915 w 2006640"/>
              <a:gd name="connsiteY127" fmla="*/ 2003785 h 2082021"/>
              <a:gd name="connsiteX128" fmla="*/ 1967251 w 2006640"/>
              <a:gd name="connsiteY128" fmla="*/ 2045348 h 2082021"/>
              <a:gd name="connsiteX129" fmla="*/ 2003924 w 2006640"/>
              <a:gd name="connsiteY129" fmla="*/ 2047792 h 2082021"/>
              <a:gd name="connsiteX130" fmla="*/ 2003923 w 2006640"/>
              <a:gd name="connsiteY130" fmla="*/ 2082021 h 2082021"/>
              <a:gd name="connsiteX0" fmla="*/ 0 w 2006640"/>
              <a:gd name="connsiteY0" fmla="*/ 0 h 2084466"/>
              <a:gd name="connsiteX1" fmla="*/ 4763 w 2006640"/>
              <a:gd name="connsiteY1" fmla="*/ 52387 h 2084466"/>
              <a:gd name="connsiteX2" fmla="*/ 16669 w 2006640"/>
              <a:gd name="connsiteY2" fmla="*/ 47625 h 2084466"/>
              <a:gd name="connsiteX3" fmla="*/ 16669 w 2006640"/>
              <a:gd name="connsiteY3" fmla="*/ 85725 h 2084466"/>
              <a:gd name="connsiteX4" fmla="*/ 30957 w 2006640"/>
              <a:gd name="connsiteY4" fmla="*/ 83343 h 2084466"/>
              <a:gd name="connsiteX5" fmla="*/ 28575 w 2006640"/>
              <a:gd name="connsiteY5" fmla="*/ 116681 h 2084466"/>
              <a:gd name="connsiteX6" fmla="*/ 54769 w 2006640"/>
              <a:gd name="connsiteY6" fmla="*/ 111918 h 2084466"/>
              <a:gd name="connsiteX7" fmla="*/ 54769 w 2006640"/>
              <a:gd name="connsiteY7" fmla="*/ 159543 h 2084466"/>
              <a:gd name="connsiteX8" fmla="*/ 54769 w 2006640"/>
              <a:gd name="connsiteY8" fmla="*/ 159543 h 2084466"/>
              <a:gd name="connsiteX9" fmla="*/ 54769 w 2006640"/>
              <a:gd name="connsiteY9" fmla="*/ 159543 h 2084466"/>
              <a:gd name="connsiteX10" fmla="*/ 69057 w 2006640"/>
              <a:gd name="connsiteY10" fmla="*/ 190500 h 2084466"/>
              <a:gd name="connsiteX11" fmla="*/ 78582 w 2006640"/>
              <a:gd name="connsiteY11" fmla="*/ 190500 h 2084466"/>
              <a:gd name="connsiteX12" fmla="*/ 76200 w 2006640"/>
              <a:gd name="connsiteY12" fmla="*/ 216693 h 2084466"/>
              <a:gd name="connsiteX13" fmla="*/ 107157 w 2006640"/>
              <a:gd name="connsiteY13" fmla="*/ 216693 h 2084466"/>
              <a:gd name="connsiteX14" fmla="*/ 104775 w 2006640"/>
              <a:gd name="connsiteY14" fmla="*/ 302418 h 2084466"/>
              <a:gd name="connsiteX15" fmla="*/ 128588 w 2006640"/>
              <a:gd name="connsiteY15" fmla="*/ 307181 h 2084466"/>
              <a:gd name="connsiteX16" fmla="*/ 126207 w 2006640"/>
              <a:gd name="connsiteY16" fmla="*/ 345281 h 2084466"/>
              <a:gd name="connsiteX17" fmla="*/ 152400 w 2006640"/>
              <a:gd name="connsiteY17" fmla="*/ 395287 h 2084466"/>
              <a:gd name="connsiteX18" fmla="*/ 157163 w 2006640"/>
              <a:gd name="connsiteY18" fmla="*/ 426243 h 2084466"/>
              <a:gd name="connsiteX19" fmla="*/ 192882 w 2006640"/>
              <a:gd name="connsiteY19" fmla="*/ 435768 h 2084466"/>
              <a:gd name="connsiteX20" fmla="*/ 209550 w 2006640"/>
              <a:gd name="connsiteY20" fmla="*/ 495300 h 2084466"/>
              <a:gd name="connsiteX21" fmla="*/ 226219 w 2006640"/>
              <a:gd name="connsiteY21" fmla="*/ 509587 h 2084466"/>
              <a:gd name="connsiteX22" fmla="*/ 221457 w 2006640"/>
              <a:gd name="connsiteY22" fmla="*/ 554831 h 2084466"/>
              <a:gd name="connsiteX23" fmla="*/ 228600 w 2006640"/>
              <a:gd name="connsiteY23" fmla="*/ 554831 h 2084466"/>
              <a:gd name="connsiteX24" fmla="*/ 230982 w 2006640"/>
              <a:gd name="connsiteY24" fmla="*/ 595312 h 2084466"/>
              <a:gd name="connsiteX25" fmla="*/ 242888 w 2006640"/>
              <a:gd name="connsiteY25" fmla="*/ 595312 h 2084466"/>
              <a:gd name="connsiteX26" fmla="*/ 240507 w 2006640"/>
              <a:gd name="connsiteY26" fmla="*/ 642937 h 2084466"/>
              <a:gd name="connsiteX27" fmla="*/ 266700 w 2006640"/>
              <a:gd name="connsiteY27" fmla="*/ 642937 h 2084466"/>
              <a:gd name="connsiteX28" fmla="*/ 266700 w 2006640"/>
              <a:gd name="connsiteY28" fmla="*/ 657225 h 2084466"/>
              <a:gd name="connsiteX29" fmla="*/ 269082 w 2006640"/>
              <a:gd name="connsiteY29" fmla="*/ 681037 h 2084466"/>
              <a:gd name="connsiteX30" fmla="*/ 278607 w 2006640"/>
              <a:gd name="connsiteY30" fmla="*/ 681037 h 2084466"/>
              <a:gd name="connsiteX31" fmla="*/ 273844 w 2006640"/>
              <a:gd name="connsiteY31" fmla="*/ 714375 h 2084466"/>
              <a:gd name="connsiteX32" fmla="*/ 297657 w 2006640"/>
              <a:gd name="connsiteY32" fmla="*/ 711993 h 2084466"/>
              <a:gd name="connsiteX33" fmla="*/ 300038 w 2006640"/>
              <a:gd name="connsiteY33" fmla="*/ 728662 h 2084466"/>
              <a:gd name="connsiteX34" fmla="*/ 319088 w 2006640"/>
              <a:gd name="connsiteY34" fmla="*/ 726281 h 2084466"/>
              <a:gd name="connsiteX35" fmla="*/ 319088 w 2006640"/>
              <a:gd name="connsiteY35" fmla="*/ 759618 h 2084466"/>
              <a:gd name="connsiteX36" fmla="*/ 330994 w 2006640"/>
              <a:gd name="connsiteY36" fmla="*/ 757237 h 2084466"/>
              <a:gd name="connsiteX37" fmla="*/ 333375 w 2006640"/>
              <a:gd name="connsiteY37" fmla="*/ 807243 h 2084466"/>
              <a:gd name="connsiteX38" fmla="*/ 333375 w 2006640"/>
              <a:gd name="connsiteY38" fmla="*/ 807243 h 2084466"/>
              <a:gd name="connsiteX39" fmla="*/ 347663 w 2006640"/>
              <a:gd name="connsiteY39" fmla="*/ 823912 h 2084466"/>
              <a:gd name="connsiteX40" fmla="*/ 364332 w 2006640"/>
              <a:gd name="connsiteY40" fmla="*/ 816768 h 2084466"/>
              <a:gd name="connsiteX41" fmla="*/ 364332 w 2006640"/>
              <a:gd name="connsiteY41" fmla="*/ 840581 h 2084466"/>
              <a:gd name="connsiteX42" fmla="*/ 371475 w 2006640"/>
              <a:gd name="connsiteY42" fmla="*/ 845343 h 2084466"/>
              <a:gd name="connsiteX43" fmla="*/ 366713 w 2006640"/>
              <a:gd name="connsiteY43" fmla="*/ 864393 h 2084466"/>
              <a:gd name="connsiteX44" fmla="*/ 385763 w 2006640"/>
              <a:gd name="connsiteY44" fmla="*/ 859631 h 2084466"/>
              <a:gd name="connsiteX45" fmla="*/ 383382 w 2006640"/>
              <a:gd name="connsiteY45" fmla="*/ 883443 h 2084466"/>
              <a:gd name="connsiteX46" fmla="*/ 407194 w 2006640"/>
              <a:gd name="connsiteY46" fmla="*/ 881062 h 2084466"/>
              <a:gd name="connsiteX47" fmla="*/ 402432 w 2006640"/>
              <a:gd name="connsiteY47" fmla="*/ 919162 h 2084466"/>
              <a:gd name="connsiteX48" fmla="*/ 423863 w 2006640"/>
              <a:gd name="connsiteY48" fmla="*/ 973931 h 2084466"/>
              <a:gd name="connsiteX49" fmla="*/ 435769 w 2006640"/>
              <a:gd name="connsiteY49" fmla="*/ 973931 h 2084466"/>
              <a:gd name="connsiteX50" fmla="*/ 428625 w 2006640"/>
              <a:gd name="connsiteY50" fmla="*/ 1000125 h 2084466"/>
              <a:gd name="connsiteX51" fmla="*/ 442913 w 2006640"/>
              <a:gd name="connsiteY51" fmla="*/ 997743 h 2084466"/>
              <a:gd name="connsiteX52" fmla="*/ 433388 w 2006640"/>
              <a:gd name="connsiteY52" fmla="*/ 1021556 h 2084466"/>
              <a:gd name="connsiteX53" fmla="*/ 452438 w 2006640"/>
              <a:gd name="connsiteY53" fmla="*/ 1019175 h 2084466"/>
              <a:gd name="connsiteX54" fmla="*/ 447675 w 2006640"/>
              <a:gd name="connsiteY54" fmla="*/ 1042987 h 2084466"/>
              <a:gd name="connsiteX55" fmla="*/ 464344 w 2006640"/>
              <a:gd name="connsiteY55" fmla="*/ 1038225 h 2084466"/>
              <a:gd name="connsiteX56" fmla="*/ 476250 w 2006640"/>
              <a:gd name="connsiteY56" fmla="*/ 1064418 h 2084466"/>
              <a:gd name="connsiteX57" fmla="*/ 490538 w 2006640"/>
              <a:gd name="connsiteY57" fmla="*/ 1064418 h 2084466"/>
              <a:gd name="connsiteX58" fmla="*/ 514350 w 2006640"/>
              <a:gd name="connsiteY58" fmla="*/ 1104900 h 2084466"/>
              <a:gd name="connsiteX59" fmla="*/ 511969 w 2006640"/>
              <a:gd name="connsiteY59" fmla="*/ 1119187 h 2084466"/>
              <a:gd name="connsiteX60" fmla="*/ 531019 w 2006640"/>
              <a:gd name="connsiteY60" fmla="*/ 1119187 h 2084466"/>
              <a:gd name="connsiteX61" fmla="*/ 526257 w 2006640"/>
              <a:gd name="connsiteY61" fmla="*/ 1133475 h 2084466"/>
              <a:gd name="connsiteX62" fmla="*/ 545307 w 2006640"/>
              <a:gd name="connsiteY62" fmla="*/ 1128712 h 2084466"/>
              <a:gd name="connsiteX63" fmla="*/ 542925 w 2006640"/>
              <a:gd name="connsiteY63" fmla="*/ 1154906 h 2084466"/>
              <a:gd name="connsiteX64" fmla="*/ 557213 w 2006640"/>
              <a:gd name="connsiteY64" fmla="*/ 1152525 h 2084466"/>
              <a:gd name="connsiteX65" fmla="*/ 552450 w 2006640"/>
              <a:gd name="connsiteY65" fmla="*/ 1169193 h 2084466"/>
              <a:gd name="connsiteX66" fmla="*/ 581025 w 2006640"/>
              <a:gd name="connsiteY66" fmla="*/ 1164431 h 2084466"/>
              <a:gd name="connsiteX67" fmla="*/ 578644 w 2006640"/>
              <a:gd name="connsiteY67" fmla="*/ 1183481 h 2084466"/>
              <a:gd name="connsiteX68" fmla="*/ 595313 w 2006640"/>
              <a:gd name="connsiteY68" fmla="*/ 1181100 h 2084466"/>
              <a:gd name="connsiteX69" fmla="*/ 592932 w 2006640"/>
              <a:gd name="connsiteY69" fmla="*/ 1195387 h 2084466"/>
              <a:gd name="connsiteX70" fmla="*/ 635794 w 2006640"/>
              <a:gd name="connsiteY70" fmla="*/ 1195387 h 2084466"/>
              <a:gd name="connsiteX71" fmla="*/ 631032 w 2006640"/>
              <a:gd name="connsiteY71" fmla="*/ 1214437 h 2084466"/>
              <a:gd name="connsiteX72" fmla="*/ 669132 w 2006640"/>
              <a:gd name="connsiteY72" fmla="*/ 1212056 h 2084466"/>
              <a:gd name="connsiteX73" fmla="*/ 666750 w 2006640"/>
              <a:gd name="connsiteY73" fmla="*/ 1252537 h 2084466"/>
              <a:gd name="connsiteX74" fmla="*/ 695325 w 2006640"/>
              <a:gd name="connsiteY74" fmla="*/ 1257300 h 2084466"/>
              <a:gd name="connsiteX75" fmla="*/ 695325 w 2006640"/>
              <a:gd name="connsiteY75" fmla="*/ 1271587 h 2084466"/>
              <a:gd name="connsiteX76" fmla="*/ 716757 w 2006640"/>
              <a:gd name="connsiteY76" fmla="*/ 1269206 h 2084466"/>
              <a:gd name="connsiteX77" fmla="*/ 716757 w 2006640"/>
              <a:gd name="connsiteY77" fmla="*/ 1285875 h 2084466"/>
              <a:gd name="connsiteX78" fmla="*/ 742950 w 2006640"/>
              <a:gd name="connsiteY78" fmla="*/ 1283493 h 2084466"/>
              <a:gd name="connsiteX79" fmla="*/ 740569 w 2006640"/>
              <a:gd name="connsiteY79" fmla="*/ 1304925 h 2084466"/>
              <a:gd name="connsiteX80" fmla="*/ 773907 w 2006640"/>
              <a:gd name="connsiteY80" fmla="*/ 1300162 h 2084466"/>
              <a:gd name="connsiteX81" fmla="*/ 766763 w 2006640"/>
              <a:gd name="connsiteY81" fmla="*/ 1333500 h 2084466"/>
              <a:gd name="connsiteX82" fmla="*/ 826294 w 2006640"/>
              <a:gd name="connsiteY82" fmla="*/ 1326356 h 2084466"/>
              <a:gd name="connsiteX83" fmla="*/ 831057 w 2006640"/>
              <a:gd name="connsiteY83" fmla="*/ 1357312 h 2084466"/>
              <a:gd name="connsiteX84" fmla="*/ 862013 w 2006640"/>
              <a:gd name="connsiteY84" fmla="*/ 1357312 h 2084466"/>
              <a:gd name="connsiteX85" fmla="*/ 862013 w 2006640"/>
              <a:gd name="connsiteY85" fmla="*/ 1357312 h 2084466"/>
              <a:gd name="connsiteX86" fmla="*/ 873919 w 2006640"/>
              <a:gd name="connsiteY86" fmla="*/ 1376362 h 2084466"/>
              <a:gd name="connsiteX87" fmla="*/ 871538 w 2006640"/>
              <a:gd name="connsiteY87" fmla="*/ 1390650 h 2084466"/>
              <a:gd name="connsiteX88" fmla="*/ 907257 w 2006640"/>
              <a:gd name="connsiteY88" fmla="*/ 1385887 h 2084466"/>
              <a:gd name="connsiteX89" fmla="*/ 909638 w 2006640"/>
              <a:gd name="connsiteY89" fmla="*/ 1402556 h 2084466"/>
              <a:gd name="connsiteX90" fmla="*/ 954882 w 2006640"/>
              <a:gd name="connsiteY90" fmla="*/ 1404937 h 2084466"/>
              <a:gd name="connsiteX91" fmla="*/ 952500 w 2006640"/>
              <a:gd name="connsiteY91" fmla="*/ 1419225 h 2084466"/>
              <a:gd name="connsiteX92" fmla="*/ 1012032 w 2006640"/>
              <a:gd name="connsiteY92" fmla="*/ 1419225 h 2084466"/>
              <a:gd name="connsiteX93" fmla="*/ 1019175 w 2006640"/>
              <a:gd name="connsiteY93" fmla="*/ 1426368 h 2084466"/>
              <a:gd name="connsiteX94" fmla="*/ 1050132 w 2006640"/>
              <a:gd name="connsiteY94" fmla="*/ 1426368 h 2084466"/>
              <a:gd name="connsiteX95" fmla="*/ 1050132 w 2006640"/>
              <a:gd name="connsiteY95" fmla="*/ 1464468 h 2084466"/>
              <a:gd name="connsiteX96" fmla="*/ 1095375 w 2006640"/>
              <a:gd name="connsiteY96" fmla="*/ 1471612 h 2084466"/>
              <a:gd name="connsiteX97" fmla="*/ 1090613 w 2006640"/>
              <a:gd name="connsiteY97" fmla="*/ 1481137 h 2084466"/>
              <a:gd name="connsiteX98" fmla="*/ 1109663 w 2006640"/>
              <a:gd name="connsiteY98" fmla="*/ 1483518 h 2084466"/>
              <a:gd name="connsiteX99" fmla="*/ 1107282 w 2006640"/>
              <a:gd name="connsiteY99" fmla="*/ 1504950 h 2084466"/>
              <a:gd name="connsiteX100" fmla="*/ 1152525 w 2006640"/>
              <a:gd name="connsiteY100" fmla="*/ 1495425 h 2084466"/>
              <a:gd name="connsiteX101" fmla="*/ 1152525 w 2006640"/>
              <a:gd name="connsiteY101" fmla="*/ 1514475 h 2084466"/>
              <a:gd name="connsiteX102" fmla="*/ 1166813 w 2006640"/>
              <a:gd name="connsiteY102" fmla="*/ 1514475 h 2084466"/>
              <a:gd name="connsiteX103" fmla="*/ 1165323 w 2006640"/>
              <a:gd name="connsiteY103" fmla="*/ 1546590 h 2084466"/>
              <a:gd name="connsiteX104" fmla="*/ 1182437 w 2006640"/>
              <a:gd name="connsiteY104" fmla="*/ 1544144 h 2084466"/>
              <a:gd name="connsiteX105" fmla="*/ 1184882 w 2006640"/>
              <a:gd name="connsiteY105" fmla="*/ 1571038 h 2084466"/>
              <a:gd name="connsiteX106" fmla="*/ 1199551 w 2006640"/>
              <a:gd name="connsiteY106" fmla="*/ 1571038 h 2084466"/>
              <a:gd name="connsiteX107" fmla="*/ 1201996 w 2006640"/>
              <a:gd name="connsiteY107" fmla="*/ 1595487 h 2084466"/>
              <a:gd name="connsiteX108" fmla="*/ 1231335 w 2006640"/>
              <a:gd name="connsiteY108" fmla="*/ 1597932 h 2084466"/>
              <a:gd name="connsiteX109" fmla="*/ 1233780 w 2006640"/>
              <a:gd name="connsiteY109" fmla="*/ 1639494 h 2084466"/>
              <a:gd name="connsiteX110" fmla="*/ 1255783 w 2006640"/>
              <a:gd name="connsiteY110" fmla="*/ 1644384 h 2084466"/>
              <a:gd name="connsiteX111" fmla="*/ 1255783 w 2006640"/>
              <a:gd name="connsiteY111" fmla="*/ 1661499 h 2084466"/>
              <a:gd name="connsiteX112" fmla="*/ 1351135 w 2006640"/>
              <a:gd name="connsiteY112" fmla="*/ 1661499 h 2084466"/>
              <a:gd name="connsiteX113" fmla="*/ 1404923 w 2006640"/>
              <a:gd name="connsiteY113" fmla="*/ 1707952 h 2084466"/>
              <a:gd name="connsiteX114" fmla="*/ 1485605 w 2006640"/>
              <a:gd name="connsiteY114" fmla="*/ 1710396 h 2084466"/>
              <a:gd name="connsiteX115" fmla="*/ 1488050 w 2006640"/>
              <a:gd name="connsiteY115" fmla="*/ 1749515 h 2084466"/>
              <a:gd name="connsiteX116" fmla="*/ 1568731 w 2006640"/>
              <a:gd name="connsiteY116" fmla="*/ 1754406 h 2084466"/>
              <a:gd name="connsiteX117" fmla="*/ 1571176 w 2006640"/>
              <a:gd name="connsiteY117" fmla="*/ 1781299 h 2084466"/>
              <a:gd name="connsiteX118" fmla="*/ 1620074 w 2006640"/>
              <a:gd name="connsiteY118" fmla="*/ 1781299 h 2084466"/>
              <a:gd name="connsiteX119" fmla="*/ 1617629 w 2006640"/>
              <a:gd name="connsiteY119" fmla="*/ 1820418 h 2084466"/>
              <a:gd name="connsiteX120" fmla="*/ 1739875 w 2006640"/>
              <a:gd name="connsiteY120" fmla="*/ 1817971 h 2084466"/>
              <a:gd name="connsiteX121" fmla="*/ 1808333 w 2006640"/>
              <a:gd name="connsiteY121" fmla="*/ 1847311 h 2084466"/>
              <a:gd name="connsiteX122" fmla="*/ 1813222 w 2006640"/>
              <a:gd name="connsiteY122" fmla="*/ 1908434 h 2084466"/>
              <a:gd name="connsiteX123" fmla="*/ 1854785 w 2006640"/>
              <a:gd name="connsiteY123" fmla="*/ 1918212 h 2084466"/>
              <a:gd name="connsiteX124" fmla="*/ 1852340 w 2006640"/>
              <a:gd name="connsiteY124" fmla="*/ 1979335 h 2084466"/>
              <a:gd name="connsiteX125" fmla="*/ 1901238 w 2006640"/>
              <a:gd name="connsiteY125" fmla="*/ 1979335 h 2084466"/>
              <a:gd name="connsiteX126" fmla="*/ 1908572 w 2006640"/>
              <a:gd name="connsiteY126" fmla="*/ 2001339 h 2084466"/>
              <a:gd name="connsiteX127" fmla="*/ 1959915 w 2006640"/>
              <a:gd name="connsiteY127" fmla="*/ 2003785 h 2084466"/>
              <a:gd name="connsiteX128" fmla="*/ 1967251 w 2006640"/>
              <a:gd name="connsiteY128" fmla="*/ 2045348 h 2084466"/>
              <a:gd name="connsiteX129" fmla="*/ 2003924 w 2006640"/>
              <a:gd name="connsiteY129" fmla="*/ 2047792 h 2084466"/>
              <a:gd name="connsiteX130" fmla="*/ 2003923 w 2006640"/>
              <a:gd name="connsiteY130" fmla="*/ 2082021 h 2084466"/>
              <a:gd name="connsiteX131" fmla="*/ 2003923 w 2006640"/>
              <a:gd name="connsiteY131" fmla="*/ 2084466 h 2084466"/>
              <a:gd name="connsiteX0" fmla="*/ 0 w 2302203"/>
              <a:gd name="connsiteY0" fmla="*/ 0 h 2082021"/>
              <a:gd name="connsiteX1" fmla="*/ 4763 w 2302203"/>
              <a:gd name="connsiteY1" fmla="*/ 52387 h 2082021"/>
              <a:gd name="connsiteX2" fmla="*/ 16669 w 2302203"/>
              <a:gd name="connsiteY2" fmla="*/ 47625 h 2082021"/>
              <a:gd name="connsiteX3" fmla="*/ 16669 w 2302203"/>
              <a:gd name="connsiteY3" fmla="*/ 85725 h 2082021"/>
              <a:gd name="connsiteX4" fmla="*/ 30957 w 2302203"/>
              <a:gd name="connsiteY4" fmla="*/ 83343 h 2082021"/>
              <a:gd name="connsiteX5" fmla="*/ 28575 w 2302203"/>
              <a:gd name="connsiteY5" fmla="*/ 116681 h 2082021"/>
              <a:gd name="connsiteX6" fmla="*/ 54769 w 2302203"/>
              <a:gd name="connsiteY6" fmla="*/ 111918 h 2082021"/>
              <a:gd name="connsiteX7" fmla="*/ 54769 w 2302203"/>
              <a:gd name="connsiteY7" fmla="*/ 159543 h 2082021"/>
              <a:gd name="connsiteX8" fmla="*/ 54769 w 2302203"/>
              <a:gd name="connsiteY8" fmla="*/ 159543 h 2082021"/>
              <a:gd name="connsiteX9" fmla="*/ 54769 w 2302203"/>
              <a:gd name="connsiteY9" fmla="*/ 159543 h 2082021"/>
              <a:gd name="connsiteX10" fmla="*/ 69057 w 2302203"/>
              <a:gd name="connsiteY10" fmla="*/ 190500 h 2082021"/>
              <a:gd name="connsiteX11" fmla="*/ 78582 w 2302203"/>
              <a:gd name="connsiteY11" fmla="*/ 190500 h 2082021"/>
              <a:gd name="connsiteX12" fmla="*/ 76200 w 2302203"/>
              <a:gd name="connsiteY12" fmla="*/ 216693 h 2082021"/>
              <a:gd name="connsiteX13" fmla="*/ 107157 w 2302203"/>
              <a:gd name="connsiteY13" fmla="*/ 216693 h 2082021"/>
              <a:gd name="connsiteX14" fmla="*/ 104775 w 2302203"/>
              <a:gd name="connsiteY14" fmla="*/ 302418 h 2082021"/>
              <a:gd name="connsiteX15" fmla="*/ 128588 w 2302203"/>
              <a:gd name="connsiteY15" fmla="*/ 307181 h 2082021"/>
              <a:gd name="connsiteX16" fmla="*/ 126207 w 2302203"/>
              <a:gd name="connsiteY16" fmla="*/ 345281 h 2082021"/>
              <a:gd name="connsiteX17" fmla="*/ 152400 w 2302203"/>
              <a:gd name="connsiteY17" fmla="*/ 395287 h 2082021"/>
              <a:gd name="connsiteX18" fmla="*/ 157163 w 2302203"/>
              <a:gd name="connsiteY18" fmla="*/ 426243 h 2082021"/>
              <a:gd name="connsiteX19" fmla="*/ 192882 w 2302203"/>
              <a:gd name="connsiteY19" fmla="*/ 435768 h 2082021"/>
              <a:gd name="connsiteX20" fmla="*/ 209550 w 2302203"/>
              <a:gd name="connsiteY20" fmla="*/ 495300 h 2082021"/>
              <a:gd name="connsiteX21" fmla="*/ 226219 w 2302203"/>
              <a:gd name="connsiteY21" fmla="*/ 509587 h 2082021"/>
              <a:gd name="connsiteX22" fmla="*/ 221457 w 2302203"/>
              <a:gd name="connsiteY22" fmla="*/ 554831 h 2082021"/>
              <a:gd name="connsiteX23" fmla="*/ 228600 w 2302203"/>
              <a:gd name="connsiteY23" fmla="*/ 554831 h 2082021"/>
              <a:gd name="connsiteX24" fmla="*/ 230982 w 2302203"/>
              <a:gd name="connsiteY24" fmla="*/ 595312 h 2082021"/>
              <a:gd name="connsiteX25" fmla="*/ 242888 w 2302203"/>
              <a:gd name="connsiteY25" fmla="*/ 595312 h 2082021"/>
              <a:gd name="connsiteX26" fmla="*/ 240507 w 2302203"/>
              <a:gd name="connsiteY26" fmla="*/ 642937 h 2082021"/>
              <a:gd name="connsiteX27" fmla="*/ 266700 w 2302203"/>
              <a:gd name="connsiteY27" fmla="*/ 642937 h 2082021"/>
              <a:gd name="connsiteX28" fmla="*/ 266700 w 2302203"/>
              <a:gd name="connsiteY28" fmla="*/ 657225 h 2082021"/>
              <a:gd name="connsiteX29" fmla="*/ 269082 w 2302203"/>
              <a:gd name="connsiteY29" fmla="*/ 681037 h 2082021"/>
              <a:gd name="connsiteX30" fmla="*/ 278607 w 2302203"/>
              <a:gd name="connsiteY30" fmla="*/ 681037 h 2082021"/>
              <a:gd name="connsiteX31" fmla="*/ 273844 w 2302203"/>
              <a:gd name="connsiteY31" fmla="*/ 714375 h 2082021"/>
              <a:gd name="connsiteX32" fmla="*/ 297657 w 2302203"/>
              <a:gd name="connsiteY32" fmla="*/ 711993 h 2082021"/>
              <a:gd name="connsiteX33" fmla="*/ 300038 w 2302203"/>
              <a:gd name="connsiteY33" fmla="*/ 728662 h 2082021"/>
              <a:gd name="connsiteX34" fmla="*/ 319088 w 2302203"/>
              <a:gd name="connsiteY34" fmla="*/ 726281 h 2082021"/>
              <a:gd name="connsiteX35" fmla="*/ 319088 w 2302203"/>
              <a:gd name="connsiteY35" fmla="*/ 759618 h 2082021"/>
              <a:gd name="connsiteX36" fmla="*/ 330994 w 2302203"/>
              <a:gd name="connsiteY36" fmla="*/ 757237 h 2082021"/>
              <a:gd name="connsiteX37" fmla="*/ 333375 w 2302203"/>
              <a:gd name="connsiteY37" fmla="*/ 807243 h 2082021"/>
              <a:gd name="connsiteX38" fmla="*/ 333375 w 2302203"/>
              <a:gd name="connsiteY38" fmla="*/ 807243 h 2082021"/>
              <a:gd name="connsiteX39" fmla="*/ 347663 w 2302203"/>
              <a:gd name="connsiteY39" fmla="*/ 823912 h 2082021"/>
              <a:gd name="connsiteX40" fmla="*/ 364332 w 2302203"/>
              <a:gd name="connsiteY40" fmla="*/ 816768 h 2082021"/>
              <a:gd name="connsiteX41" fmla="*/ 364332 w 2302203"/>
              <a:gd name="connsiteY41" fmla="*/ 840581 h 2082021"/>
              <a:gd name="connsiteX42" fmla="*/ 371475 w 2302203"/>
              <a:gd name="connsiteY42" fmla="*/ 845343 h 2082021"/>
              <a:gd name="connsiteX43" fmla="*/ 366713 w 2302203"/>
              <a:gd name="connsiteY43" fmla="*/ 864393 h 2082021"/>
              <a:gd name="connsiteX44" fmla="*/ 385763 w 2302203"/>
              <a:gd name="connsiteY44" fmla="*/ 859631 h 2082021"/>
              <a:gd name="connsiteX45" fmla="*/ 383382 w 2302203"/>
              <a:gd name="connsiteY45" fmla="*/ 883443 h 2082021"/>
              <a:gd name="connsiteX46" fmla="*/ 407194 w 2302203"/>
              <a:gd name="connsiteY46" fmla="*/ 881062 h 2082021"/>
              <a:gd name="connsiteX47" fmla="*/ 402432 w 2302203"/>
              <a:gd name="connsiteY47" fmla="*/ 919162 h 2082021"/>
              <a:gd name="connsiteX48" fmla="*/ 423863 w 2302203"/>
              <a:gd name="connsiteY48" fmla="*/ 973931 h 2082021"/>
              <a:gd name="connsiteX49" fmla="*/ 435769 w 2302203"/>
              <a:gd name="connsiteY49" fmla="*/ 973931 h 2082021"/>
              <a:gd name="connsiteX50" fmla="*/ 428625 w 2302203"/>
              <a:gd name="connsiteY50" fmla="*/ 1000125 h 2082021"/>
              <a:gd name="connsiteX51" fmla="*/ 442913 w 2302203"/>
              <a:gd name="connsiteY51" fmla="*/ 997743 h 2082021"/>
              <a:gd name="connsiteX52" fmla="*/ 433388 w 2302203"/>
              <a:gd name="connsiteY52" fmla="*/ 1021556 h 2082021"/>
              <a:gd name="connsiteX53" fmla="*/ 452438 w 2302203"/>
              <a:gd name="connsiteY53" fmla="*/ 1019175 h 2082021"/>
              <a:gd name="connsiteX54" fmla="*/ 447675 w 2302203"/>
              <a:gd name="connsiteY54" fmla="*/ 1042987 h 2082021"/>
              <a:gd name="connsiteX55" fmla="*/ 464344 w 2302203"/>
              <a:gd name="connsiteY55" fmla="*/ 1038225 h 2082021"/>
              <a:gd name="connsiteX56" fmla="*/ 476250 w 2302203"/>
              <a:gd name="connsiteY56" fmla="*/ 1064418 h 2082021"/>
              <a:gd name="connsiteX57" fmla="*/ 490538 w 2302203"/>
              <a:gd name="connsiteY57" fmla="*/ 1064418 h 2082021"/>
              <a:gd name="connsiteX58" fmla="*/ 514350 w 2302203"/>
              <a:gd name="connsiteY58" fmla="*/ 1104900 h 2082021"/>
              <a:gd name="connsiteX59" fmla="*/ 511969 w 2302203"/>
              <a:gd name="connsiteY59" fmla="*/ 1119187 h 2082021"/>
              <a:gd name="connsiteX60" fmla="*/ 531019 w 2302203"/>
              <a:gd name="connsiteY60" fmla="*/ 1119187 h 2082021"/>
              <a:gd name="connsiteX61" fmla="*/ 526257 w 2302203"/>
              <a:gd name="connsiteY61" fmla="*/ 1133475 h 2082021"/>
              <a:gd name="connsiteX62" fmla="*/ 545307 w 2302203"/>
              <a:gd name="connsiteY62" fmla="*/ 1128712 h 2082021"/>
              <a:gd name="connsiteX63" fmla="*/ 542925 w 2302203"/>
              <a:gd name="connsiteY63" fmla="*/ 1154906 h 2082021"/>
              <a:gd name="connsiteX64" fmla="*/ 557213 w 2302203"/>
              <a:gd name="connsiteY64" fmla="*/ 1152525 h 2082021"/>
              <a:gd name="connsiteX65" fmla="*/ 552450 w 2302203"/>
              <a:gd name="connsiteY65" fmla="*/ 1169193 h 2082021"/>
              <a:gd name="connsiteX66" fmla="*/ 581025 w 2302203"/>
              <a:gd name="connsiteY66" fmla="*/ 1164431 h 2082021"/>
              <a:gd name="connsiteX67" fmla="*/ 578644 w 2302203"/>
              <a:gd name="connsiteY67" fmla="*/ 1183481 h 2082021"/>
              <a:gd name="connsiteX68" fmla="*/ 595313 w 2302203"/>
              <a:gd name="connsiteY68" fmla="*/ 1181100 h 2082021"/>
              <a:gd name="connsiteX69" fmla="*/ 592932 w 2302203"/>
              <a:gd name="connsiteY69" fmla="*/ 1195387 h 2082021"/>
              <a:gd name="connsiteX70" fmla="*/ 635794 w 2302203"/>
              <a:gd name="connsiteY70" fmla="*/ 1195387 h 2082021"/>
              <a:gd name="connsiteX71" fmla="*/ 631032 w 2302203"/>
              <a:gd name="connsiteY71" fmla="*/ 1214437 h 2082021"/>
              <a:gd name="connsiteX72" fmla="*/ 669132 w 2302203"/>
              <a:gd name="connsiteY72" fmla="*/ 1212056 h 2082021"/>
              <a:gd name="connsiteX73" fmla="*/ 666750 w 2302203"/>
              <a:gd name="connsiteY73" fmla="*/ 1252537 h 2082021"/>
              <a:gd name="connsiteX74" fmla="*/ 695325 w 2302203"/>
              <a:gd name="connsiteY74" fmla="*/ 1257300 h 2082021"/>
              <a:gd name="connsiteX75" fmla="*/ 695325 w 2302203"/>
              <a:gd name="connsiteY75" fmla="*/ 1271587 h 2082021"/>
              <a:gd name="connsiteX76" fmla="*/ 716757 w 2302203"/>
              <a:gd name="connsiteY76" fmla="*/ 1269206 h 2082021"/>
              <a:gd name="connsiteX77" fmla="*/ 716757 w 2302203"/>
              <a:gd name="connsiteY77" fmla="*/ 1285875 h 2082021"/>
              <a:gd name="connsiteX78" fmla="*/ 742950 w 2302203"/>
              <a:gd name="connsiteY78" fmla="*/ 1283493 h 2082021"/>
              <a:gd name="connsiteX79" fmla="*/ 740569 w 2302203"/>
              <a:gd name="connsiteY79" fmla="*/ 1304925 h 2082021"/>
              <a:gd name="connsiteX80" fmla="*/ 773907 w 2302203"/>
              <a:gd name="connsiteY80" fmla="*/ 1300162 h 2082021"/>
              <a:gd name="connsiteX81" fmla="*/ 766763 w 2302203"/>
              <a:gd name="connsiteY81" fmla="*/ 1333500 h 2082021"/>
              <a:gd name="connsiteX82" fmla="*/ 826294 w 2302203"/>
              <a:gd name="connsiteY82" fmla="*/ 1326356 h 2082021"/>
              <a:gd name="connsiteX83" fmla="*/ 831057 w 2302203"/>
              <a:gd name="connsiteY83" fmla="*/ 1357312 h 2082021"/>
              <a:gd name="connsiteX84" fmla="*/ 862013 w 2302203"/>
              <a:gd name="connsiteY84" fmla="*/ 1357312 h 2082021"/>
              <a:gd name="connsiteX85" fmla="*/ 862013 w 2302203"/>
              <a:gd name="connsiteY85" fmla="*/ 1357312 h 2082021"/>
              <a:gd name="connsiteX86" fmla="*/ 873919 w 2302203"/>
              <a:gd name="connsiteY86" fmla="*/ 1376362 h 2082021"/>
              <a:gd name="connsiteX87" fmla="*/ 871538 w 2302203"/>
              <a:gd name="connsiteY87" fmla="*/ 1390650 h 2082021"/>
              <a:gd name="connsiteX88" fmla="*/ 907257 w 2302203"/>
              <a:gd name="connsiteY88" fmla="*/ 1385887 h 2082021"/>
              <a:gd name="connsiteX89" fmla="*/ 909638 w 2302203"/>
              <a:gd name="connsiteY89" fmla="*/ 1402556 h 2082021"/>
              <a:gd name="connsiteX90" fmla="*/ 954882 w 2302203"/>
              <a:gd name="connsiteY90" fmla="*/ 1404937 h 2082021"/>
              <a:gd name="connsiteX91" fmla="*/ 952500 w 2302203"/>
              <a:gd name="connsiteY91" fmla="*/ 1419225 h 2082021"/>
              <a:gd name="connsiteX92" fmla="*/ 1012032 w 2302203"/>
              <a:gd name="connsiteY92" fmla="*/ 1419225 h 2082021"/>
              <a:gd name="connsiteX93" fmla="*/ 1019175 w 2302203"/>
              <a:gd name="connsiteY93" fmla="*/ 1426368 h 2082021"/>
              <a:gd name="connsiteX94" fmla="*/ 1050132 w 2302203"/>
              <a:gd name="connsiteY94" fmla="*/ 1426368 h 2082021"/>
              <a:gd name="connsiteX95" fmla="*/ 1050132 w 2302203"/>
              <a:gd name="connsiteY95" fmla="*/ 1464468 h 2082021"/>
              <a:gd name="connsiteX96" fmla="*/ 1095375 w 2302203"/>
              <a:gd name="connsiteY96" fmla="*/ 1471612 h 2082021"/>
              <a:gd name="connsiteX97" fmla="*/ 1090613 w 2302203"/>
              <a:gd name="connsiteY97" fmla="*/ 1481137 h 2082021"/>
              <a:gd name="connsiteX98" fmla="*/ 1109663 w 2302203"/>
              <a:gd name="connsiteY98" fmla="*/ 1483518 h 2082021"/>
              <a:gd name="connsiteX99" fmla="*/ 1107282 w 2302203"/>
              <a:gd name="connsiteY99" fmla="*/ 1504950 h 2082021"/>
              <a:gd name="connsiteX100" fmla="*/ 1152525 w 2302203"/>
              <a:gd name="connsiteY100" fmla="*/ 1495425 h 2082021"/>
              <a:gd name="connsiteX101" fmla="*/ 1152525 w 2302203"/>
              <a:gd name="connsiteY101" fmla="*/ 1514475 h 2082021"/>
              <a:gd name="connsiteX102" fmla="*/ 1166813 w 2302203"/>
              <a:gd name="connsiteY102" fmla="*/ 1514475 h 2082021"/>
              <a:gd name="connsiteX103" fmla="*/ 1165323 w 2302203"/>
              <a:gd name="connsiteY103" fmla="*/ 1546590 h 2082021"/>
              <a:gd name="connsiteX104" fmla="*/ 1182437 w 2302203"/>
              <a:gd name="connsiteY104" fmla="*/ 1544144 h 2082021"/>
              <a:gd name="connsiteX105" fmla="*/ 1184882 w 2302203"/>
              <a:gd name="connsiteY105" fmla="*/ 1571038 h 2082021"/>
              <a:gd name="connsiteX106" fmla="*/ 1199551 w 2302203"/>
              <a:gd name="connsiteY106" fmla="*/ 1571038 h 2082021"/>
              <a:gd name="connsiteX107" fmla="*/ 1201996 w 2302203"/>
              <a:gd name="connsiteY107" fmla="*/ 1595487 h 2082021"/>
              <a:gd name="connsiteX108" fmla="*/ 1231335 w 2302203"/>
              <a:gd name="connsiteY108" fmla="*/ 1597932 h 2082021"/>
              <a:gd name="connsiteX109" fmla="*/ 1233780 w 2302203"/>
              <a:gd name="connsiteY109" fmla="*/ 1639494 h 2082021"/>
              <a:gd name="connsiteX110" fmla="*/ 1255783 w 2302203"/>
              <a:gd name="connsiteY110" fmla="*/ 1644384 h 2082021"/>
              <a:gd name="connsiteX111" fmla="*/ 1255783 w 2302203"/>
              <a:gd name="connsiteY111" fmla="*/ 1661499 h 2082021"/>
              <a:gd name="connsiteX112" fmla="*/ 1351135 w 2302203"/>
              <a:gd name="connsiteY112" fmla="*/ 1661499 h 2082021"/>
              <a:gd name="connsiteX113" fmla="*/ 1404923 w 2302203"/>
              <a:gd name="connsiteY113" fmla="*/ 1707952 h 2082021"/>
              <a:gd name="connsiteX114" fmla="*/ 1485605 w 2302203"/>
              <a:gd name="connsiteY114" fmla="*/ 1710396 h 2082021"/>
              <a:gd name="connsiteX115" fmla="*/ 1488050 w 2302203"/>
              <a:gd name="connsiteY115" fmla="*/ 1749515 h 2082021"/>
              <a:gd name="connsiteX116" fmla="*/ 1568731 w 2302203"/>
              <a:gd name="connsiteY116" fmla="*/ 1754406 h 2082021"/>
              <a:gd name="connsiteX117" fmla="*/ 1571176 w 2302203"/>
              <a:gd name="connsiteY117" fmla="*/ 1781299 h 2082021"/>
              <a:gd name="connsiteX118" fmla="*/ 1620074 w 2302203"/>
              <a:gd name="connsiteY118" fmla="*/ 1781299 h 2082021"/>
              <a:gd name="connsiteX119" fmla="*/ 1617629 w 2302203"/>
              <a:gd name="connsiteY119" fmla="*/ 1820418 h 2082021"/>
              <a:gd name="connsiteX120" fmla="*/ 1739875 w 2302203"/>
              <a:gd name="connsiteY120" fmla="*/ 1817971 h 2082021"/>
              <a:gd name="connsiteX121" fmla="*/ 1808333 w 2302203"/>
              <a:gd name="connsiteY121" fmla="*/ 1847311 h 2082021"/>
              <a:gd name="connsiteX122" fmla="*/ 1813222 w 2302203"/>
              <a:gd name="connsiteY122" fmla="*/ 1908434 h 2082021"/>
              <a:gd name="connsiteX123" fmla="*/ 1854785 w 2302203"/>
              <a:gd name="connsiteY123" fmla="*/ 1918212 h 2082021"/>
              <a:gd name="connsiteX124" fmla="*/ 1852340 w 2302203"/>
              <a:gd name="connsiteY124" fmla="*/ 1979335 h 2082021"/>
              <a:gd name="connsiteX125" fmla="*/ 1901238 w 2302203"/>
              <a:gd name="connsiteY125" fmla="*/ 1979335 h 2082021"/>
              <a:gd name="connsiteX126" fmla="*/ 1908572 w 2302203"/>
              <a:gd name="connsiteY126" fmla="*/ 2001339 h 2082021"/>
              <a:gd name="connsiteX127" fmla="*/ 1959915 w 2302203"/>
              <a:gd name="connsiteY127" fmla="*/ 2003785 h 2082021"/>
              <a:gd name="connsiteX128" fmla="*/ 1967251 w 2302203"/>
              <a:gd name="connsiteY128" fmla="*/ 2045348 h 2082021"/>
              <a:gd name="connsiteX129" fmla="*/ 2003924 w 2302203"/>
              <a:gd name="connsiteY129" fmla="*/ 2047792 h 2082021"/>
              <a:gd name="connsiteX130" fmla="*/ 2003923 w 2302203"/>
              <a:gd name="connsiteY130" fmla="*/ 2082021 h 2082021"/>
              <a:gd name="connsiteX131" fmla="*/ 2302203 w 2302203"/>
              <a:gd name="connsiteY131" fmla="*/ 2072241 h 2082021"/>
              <a:gd name="connsiteX0" fmla="*/ 0 w 2325753"/>
              <a:gd name="connsiteY0" fmla="*/ 0 h 2082021"/>
              <a:gd name="connsiteX1" fmla="*/ 4763 w 2325753"/>
              <a:gd name="connsiteY1" fmla="*/ 52387 h 2082021"/>
              <a:gd name="connsiteX2" fmla="*/ 16669 w 2325753"/>
              <a:gd name="connsiteY2" fmla="*/ 47625 h 2082021"/>
              <a:gd name="connsiteX3" fmla="*/ 16669 w 2325753"/>
              <a:gd name="connsiteY3" fmla="*/ 85725 h 2082021"/>
              <a:gd name="connsiteX4" fmla="*/ 30957 w 2325753"/>
              <a:gd name="connsiteY4" fmla="*/ 83343 h 2082021"/>
              <a:gd name="connsiteX5" fmla="*/ 28575 w 2325753"/>
              <a:gd name="connsiteY5" fmla="*/ 116681 h 2082021"/>
              <a:gd name="connsiteX6" fmla="*/ 54769 w 2325753"/>
              <a:gd name="connsiteY6" fmla="*/ 111918 h 2082021"/>
              <a:gd name="connsiteX7" fmla="*/ 54769 w 2325753"/>
              <a:gd name="connsiteY7" fmla="*/ 159543 h 2082021"/>
              <a:gd name="connsiteX8" fmla="*/ 54769 w 2325753"/>
              <a:gd name="connsiteY8" fmla="*/ 159543 h 2082021"/>
              <a:gd name="connsiteX9" fmla="*/ 54769 w 2325753"/>
              <a:gd name="connsiteY9" fmla="*/ 159543 h 2082021"/>
              <a:gd name="connsiteX10" fmla="*/ 69057 w 2325753"/>
              <a:gd name="connsiteY10" fmla="*/ 190500 h 2082021"/>
              <a:gd name="connsiteX11" fmla="*/ 78582 w 2325753"/>
              <a:gd name="connsiteY11" fmla="*/ 190500 h 2082021"/>
              <a:gd name="connsiteX12" fmla="*/ 76200 w 2325753"/>
              <a:gd name="connsiteY12" fmla="*/ 216693 h 2082021"/>
              <a:gd name="connsiteX13" fmla="*/ 107157 w 2325753"/>
              <a:gd name="connsiteY13" fmla="*/ 216693 h 2082021"/>
              <a:gd name="connsiteX14" fmla="*/ 104775 w 2325753"/>
              <a:gd name="connsiteY14" fmla="*/ 302418 h 2082021"/>
              <a:gd name="connsiteX15" fmla="*/ 128588 w 2325753"/>
              <a:gd name="connsiteY15" fmla="*/ 307181 h 2082021"/>
              <a:gd name="connsiteX16" fmla="*/ 126207 w 2325753"/>
              <a:gd name="connsiteY16" fmla="*/ 345281 h 2082021"/>
              <a:gd name="connsiteX17" fmla="*/ 152400 w 2325753"/>
              <a:gd name="connsiteY17" fmla="*/ 395287 h 2082021"/>
              <a:gd name="connsiteX18" fmla="*/ 157163 w 2325753"/>
              <a:gd name="connsiteY18" fmla="*/ 426243 h 2082021"/>
              <a:gd name="connsiteX19" fmla="*/ 192882 w 2325753"/>
              <a:gd name="connsiteY19" fmla="*/ 435768 h 2082021"/>
              <a:gd name="connsiteX20" fmla="*/ 209550 w 2325753"/>
              <a:gd name="connsiteY20" fmla="*/ 495300 h 2082021"/>
              <a:gd name="connsiteX21" fmla="*/ 226219 w 2325753"/>
              <a:gd name="connsiteY21" fmla="*/ 509587 h 2082021"/>
              <a:gd name="connsiteX22" fmla="*/ 221457 w 2325753"/>
              <a:gd name="connsiteY22" fmla="*/ 554831 h 2082021"/>
              <a:gd name="connsiteX23" fmla="*/ 228600 w 2325753"/>
              <a:gd name="connsiteY23" fmla="*/ 554831 h 2082021"/>
              <a:gd name="connsiteX24" fmla="*/ 230982 w 2325753"/>
              <a:gd name="connsiteY24" fmla="*/ 595312 h 2082021"/>
              <a:gd name="connsiteX25" fmla="*/ 242888 w 2325753"/>
              <a:gd name="connsiteY25" fmla="*/ 595312 h 2082021"/>
              <a:gd name="connsiteX26" fmla="*/ 240507 w 2325753"/>
              <a:gd name="connsiteY26" fmla="*/ 642937 h 2082021"/>
              <a:gd name="connsiteX27" fmla="*/ 266700 w 2325753"/>
              <a:gd name="connsiteY27" fmla="*/ 642937 h 2082021"/>
              <a:gd name="connsiteX28" fmla="*/ 266700 w 2325753"/>
              <a:gd name="connsiteY28" fmla="*/ 657225 h 2082021"/>
              <a:gd name="connsiteX29" fmla="*/ 269082 w 2325753"/>
              <a:gd name="connsiteY29" fmla="*/ 681037 h 2082021"/>
              <a:gd name="connsiteX30" fmla="*/ 278607 w 2325753"/>
              <a:gd name="connsiteY30" fmla="*/ 681037 h 2082021"/>
              <a:gd name="connsiteX31" fmla="*/ 273844 w 2325753"/>
              <a:gd name="connsiteY31" fmla="*/ 714375 h 2082021"/>
              <a:gd name="connsiteX32" fmla="*/ 297657 w 2325753"/>
              <a:gd name="connsiteY32" fmla="*/ 711993 h 2082021"/>
              <a:gd name="connsiteX33" fmla="*/ 300038 w 2325753"/>
              <a:gd name="connsiteY33" fmla="*/ 728662 h 2082021"/>
              <a:gd name="connsiteX34" fmla="*/ 319088 w 2325753"/>
              <a:gd name="connsiteY34" fmla="*/ 726281 h 2082021"/>
              <a:gd name="connsiteX35" fmla="*/ 319088 w 2325753"/>
              <a:gd name="connsiteY35" fmla="*/ 759618 h 2082021"/>
              <a:gd name="connsiteX36" fmla="*/ 330994 w 2325753"/>
              <a:gd name="connsiteY36" fmla="*/ 757237 h 2082021"/>
              <a:gd name="connsiteX37" fmla="*/ 333375 w 2325753"/>
              <a:gd name="connsiteY37" fmla="*/ 807243 h 2082021"/>
              <a:gd name="connsiteX38" fmla="*/ 333375 w 2325753"/>
              <a:gd name="connsiteY38" fmla="*/ 807243 h 2082021"/>
              <a:gd name="connsiteX39" fmla="*/ 347663 w 2325753"/>
              <a:gd name="connsiteY39" fmla="*/ 823912 h 2082021"/>
              <a:gd name="connsiteX40" fmla="*/ 364332 w 2325753"/>
              <a:gd name="connsiteY40" fmla="*/ 816768 h 2082021"/>
              <a:gd name="connsiteX41" fmla="*/ 364332 w 2325753"/>
              <a:gd name="connsiteY41" fmla="*/ 840581 h 2082021"/>
              <a:gd name="connsiteX42" fmla="*/ 371475 w 2325753"/>
              <a:gd name="connsiteY42" fmla="*/ 845343 h 2082021"/>
              <a:gd name="connsiteX43" fmla="*/ 366713 w 2325753"/>
              <a:gd name="connsiteY43" fmla="*/ 864393 h 2082021"/>
              <a:gd name="connsiteX44" fmla="*/ 385763 w 2325753"/>
              <a:gd name="connsiteY44" fmla="*/ 859631 h 2082021"/>
              <a:gd name="connsiteX45" fmla="*/ 383382 w 2325753"/>
              <a:gd name="connsiteY45" fmla="*/ 883443 h 2082021"/>
              <a:gd name="connsiteX46" fmla="*/ 407194 w 2325753"/>
              <a:gd name="connsiteY46" fmla="*/ 881062 h 2082021"/>
              <a:gd name="connsiteX47" fmla="*/ 402432 w 2325753"/>
              <a:gd name="connsiteY47" fmla="*/ 919162 h 2082021"/>
              <a:gd name="connsiteX48" fmla="*/ 423863 w 2325753"/>
              <a:gd name="connsiteY48" fmla="*/ 973931 h 2082021"/>
              <a:gd name="connsiteX49" fmla="*/ 435769 w 2325753"/>
              <a:gd name="connsiteY49" fmla="*/ 973931 h 2082021"/>
              <a:gd name="connsiteX50" fmla="*/ 428625 w 2325753"/>
              <a:gd name="connsiteY50" fmla="*/ 1000125 h 2082021"/>
              <a:gd name="connsiteX51" fmla="*/ 442913 w 2325753"/>
              <a:gd name="connsiteY51" fmla="*/ 997743 h 2082021"/>
              <a:gd name="connsiteX52" fmla="*/ 433388 w 2325753"/>
              <a:gd name="connsiteY52" fmla="*/ 1021556 h 2082021"/>
              <a:gd name="connsiteX53" fmla="*/ 452438 w 2325753"/>
              <a:gd name="connsiteY53" fmla="*/ 1019175 h 2082021"/>
              <a:gd name="connsiteX54" fmla="*/ 447675 w 2325753"/>
              <a:gd name="connsiteY54" fmla="*/ 1042987 h 2082021"/>
              <a:gd name="connsiteX55" fmla="*/ 464344 w 2325753"/>
              <a:gd name="connsiteY55" fmla="*/ 1038225 h 2082021"/>
              <a:gd name="connsiteX56" fmla="*/ 476250 w 2325753"/>
              <a:gd name="connsiteY56" fmla="*/ 1064418 h 2082021"/>
              <a:gd name="connsiteX57" fmla="*/ 490538 w 2325753"/>
              <a:gd name="connsiteY57" fmla="*/ 1064418 h 2082021"/>
              <a:gd name="connsiteX58" fmla="*/ 514350 w 2325753"/>
              <a:gd name="connsiteY58" fmla="*/ 1104900 h 2082021"/>
              <a:gd name="connsiteX59" fmla="*/ 511969 w 2325753"/>
              <a:gd name="connsiteY59" fmla="*/ 1119187 h 2082021"/>
              <a:gd name="connsiteX60" fmla="*/ 531019 w 2325753"/>
              <a:gd name="connsiteY60" fmla="*/ 1119187 h 2082021"/>
              <a:gd name="connsiteX61" fmla="*/ 526257 w 2325753"/>
              <a:gd name="connsiteY61" fmla="*/ 1133475 h 2082021"/>
              <a:gd name="connsiteX62" fmla="*/ 545307 w 2325753"/>
              <a:gd name="connsiteY62" fmla="*/ 1128712 h 2082021"/>
              <a:gd name="connsiteX63" fmla="*/ 542925 w 2325753"/>
              <a:gd name="connsiteY63" fmla="*/ 1154906 h 2082021"/>
              <a:gd name="connsiteX64" fmla="*/ 557213 w 2325753"/>
              <a:gd name="connsiteY64" fmla="*/ 1152525 h 2082021"/>
              <a:gd name="connsiteX65" fmla="*/ 552450 w 2325753"/>
              <a:gd name="connsiteY65" fmla="*/ 1169193 h 2082021"/>
              <a:gd name="connsiteX66" fmla="*/ 581025 w 2325753"/>
              <a:gd name="connsiteY66" fmla="*/ 1164431 h 2082021"/>
              <a:gd name="connsiteX67" fmla="*/ 578644 w 2325753"/>
              <a:gd name="connsiteY67" fmla="*/ 1183481 h 2082021"/>
              <a:gd name="connsiteX68" fmla="*/ 595313 w 2325753"/>
              <a:gd name="connsiteY68" fmla="*/ 1181100 h 2082021"/>
              <a:gd name="connsiteX69" fmla="*/ 592932 w 2325753"/>
              <a:gd name="connsiteY69" fmla="*/ 1195387 h 2082021"/>
              <a:gd name="connsiteX70" fmla="*/ 635794 w 2325753"/>
              <a:gd name="connsiteY70" fmla="*/ 1195387 h 2082021"/>
              <a:gd name="connsiteX71" fmla="*/ 631032 w 2325753"/>
              <a:gd name="connsiteY71" fmla="*/ 1214437 h 2082021"/>
              <a:gd name="connsiteX72" fmla="*/ 669132 w 2325753"/>
              <a:gd name="connsiteY72" fmla="*/ 1212056 h 2082021"/>
              <a:gd name="connsiteX73" fmla="*/ 666750 w 2325753"/>
              <a:gd name="connsiteY73" fmla="*/ 1252537 h 2082021"/>
              <a:gd name="connsiteX74" fmla="*/ 695325 w 2325753"/>
              <a:gd name="connsiteY74" fmla="*/ 1257300 h 2082021"/>
              <a:gd name="connsiteX75" fmla="*/ 695325 w 2325753"/>
              <a:gd name="connsiteY75" fmla="*/ 1271587 h 2082021"/>
              <a:gd name="connsiteX76" fmla="*/ 716757 w 2325753"/>
              <a:gd name="connsiteY76" fmla="*/ 1269206 h 2082021"/>
              <a:gd name="connsiteX77" fmla="*/ 716757 w 2325753"/>
              <a:gd name="connsiteY77" fmla="*/ 1285875 h 2082021"/>
              <a:gd name="connsiteX78" fmla="*/ 742950 w 2325753"/>
              <a:gd name="connsiteY78" fmla="*/ 1283493 h 2082021"/>
              <a:gd name="connsiteX79" fmla="*/ 740569 w 2325753"/>
              <a:gd name="connsiteY79" fmla="*/ 1304925 h 2082021"/>
              <a:gd name="connsiteX80" fmla="*/ 773907 w 2325753"/>
              <a:gd name="connsiteY80" fmla="*/ 1300162 h 2082021"/>
              <a:gd name="connsiteX81" fmla="*/ 766763 w 2325753"/>
              <a:gd name="connsiteY81" fmla="*/ 1333500 h 2082021"/>
              <a:gd name="connsiteX82" fmla="*/ 826294 w 2325753"/>
              <a:gd name="connsiteY82" fmla="*/ 1326356 h 2082021"/>
              <a:gd name="connsiteX83" fmla="*/ 831057 w 2325753"/>
              <a:gd name="connsiteY83" fmla="*/ 1357312 h 2082021"/>
              <a:gd name="connsiteX84" fmla="*/ 862013 w 2325753"/>
              <a:gd name="connsiteY84" fmla="*/ 1357312 h 2082021"/>
              <a:gd name="connsiteX85" fmla="*/ 862013 w 2325753"/>
              <a:gd name="connsiteY85" fmla="*/ 1357312 h 2082021"/>
              <a:gd name="connsiteX86" fmla="*/ 873919 w 2325753"/>
              <a:gd name="connsiteY86" fmla="*/ 1376362 h 2082021"/>
              <a:gd name="connsiteX87" fmla="*/ 871538 w 2325753"/>
              <a:gd name="connsiteY87" fmla="*/ 1390650 h 2082021"/>
              <a:gd name="connsiteX88" fmla="*/ 907257 w 2325753"/>
              <a:gd name="connsiteY88" fmla="*/ 1385887 h 2082021"/>
              <a:gd name="connsiteX89" fmla="*/ 909638 w 2325753"/>
              <a:gd name="connsiteY89" fmla="*/ 1402556 h 2082021"/>
              <a:gd name="connsiteX90" fmla="*/ 954882 w 2325753"/>
              <a:gd name="connsiteY90" fmla="*/ 1404937 h 2082021"/>
              <a:gd name="connsiteX91" fmla="*/ 952500 w 2325753"/>
              <a:gd name="connsiteY91" fmla="*/ 1419225 h 2082021"/>
              <a:gd name="connsiteX92" fmla="*/ 1012032 w 2325753"/>
              <a:gd name="connsiteY92" fmla="*/ 1419225 h 2082021"/>
              <a:gd name="connsiteX93" fmla="*/ 1019175 w 2325753"/>
              <a:gd name="connsiteY93" fmla="*/ 1426368 h 2082021"/>
              <a:gd name="connsiteX94" fmla="*/ 1050132 w 2325753"/>
              <a:gd name="connsiteY94" fmla="*/ 1426368 h 2082021"/>
              <a:gd name="connsiteX95" fmla="*/ 1050132 w 2325753"/>
              <a:gd name="connsiteY95" fmla="*/ 1464468 h 2082021"/>
              <a:gd name="connsiteX96" fmla="*/ 1095375 w 2325753"/>
              <a:gd name="connsiteY96" fmla="*/ 1471612 h 2082021"/>
              <a:gd name="connsiteX97" fmla="*/ 1090613 w 2325753"/>
              <a:gd name="connsiteY97" fmla="*/ 1481137 h 2082021"/>
              <a:gd name="connsiteX98" fmla="*/ 1109663 w 2325753"/>
              <a:gd name="connsiteY98" fmla="*/ 1483518 h 2082021"/>
              <a:gd name="connsiteX99" fmla="*/ 1107282 w 2325753"/>
              <a:gd name="connsiteY99" fmla="*/ 1504950 h 2082021"/>
              <a:gd name="connsiteX100" fmla="*/ 1152525 w 2325753"/>
              <a:gd name="connsiteY100" fmla="*/ 1495425 h 2082021"/>
              <a:gd name="connsiteX101" fmla="*/ 1152525 w 2325753"/>
              <a:gd name="connsiteY101" fmla="*/ 1514475 h 2082021"/>
              <a:gd name="connsiteX102" fmla="*/ 1166813 w 2325753"/>
              <a:gd name="connsiteY102" fmla="*/ 1514475 h 2082021"/>
              <a:gd name="connsiteX103" fmla="*/ 1165323 w 2325753"/>
              <a:gd name="connsiteY103" fmla="*/ 1546590 h 2082021"/>
              <a:gd name="connsiteX104" fmla="*/ 1182437 w 2325753"/>
              <a:gd name="connsiteY104" fmla="*/ 1544144 h 2082021"/>
              <a:gd name="connsiteX105" fmla="*/ 1184882 w 2325753"/>
              <a:gd name="connsiteY105" fmla="*/ 1571038 h 2082021"/>
              <a:gd name="connsiteX106" fmla="*/ 1199551 w 2325753"/>
              <a:gd name="connsiteY106" fmla="*/ 1571038 h 2082021"/>
              <a:gd name="connsiteX107" fmla="*/ 1201996 w 2325753"/>
              <a:gd name="connsiteY107" fmla="*/ 1595487 h 2082021"/>
              <a:gd name="connsiteX108" fmla="*/ 1231335 w 2325753"/>
              <a:gd name="connsiteY108" fmla="*/ 1597932 h 2082021"/>
              <a:gd name="connsiteX109" fmla="*/ 1233780 w 2325753"/>
              <a:gd name="connsiteY109" fmla="*/ 1639494 h 2082021"/>
              <a:gd name="connsiteX110" fmla="*/ 1255783 w 2325753"/>
              <a:gd name="connsiteY110" fmla="*/ 1644384 h 2082021"/>
              <a:gd name="connsiteX111" fmla="*/ 1255783 w 2325753"/>
              <a:gd name="connsiteY111" fmla="*/ 1661499 h 2082021"/>
              <a:gd name="connsiteX112" fmla="*/ 1351135 w 2325753"/>
              <a:gd name="connsiteY112" fmla="*/ 1661499 h 2082021"/>
              <a:gd name="connsiteX113" fmla="*/ 1404923 w 2325753"/>
              <a:gd name="connsiteY113" fmla="*/ 1707952 h 2082021"/>
              <a:gd name="connsiteX114" fmla="*/ 1485605 w 2325753"/>
              <a:gd name="connsiteY114" fmla="*/ 1710396 h 2082021"/>
              <a:gd name="connsiteX115" fmla="*/ 1488050 w 2325753"/>
              <a:gd name="connsiteY115" fmla="*/ 1749515 h 2082021"/>
              <a:gd name="connsiteX116" fmla="*/ 1568731 w 2325753"/>
              <a:gd name="connsiteY116" fmla="*/ 1754406 h 2082021"/>
              <a:gd name="connsiteX117" fmla="*/ 1571176 w 2325753"/>
              <a:gd name="connsiteY117" fmla="*/ 1781299 h 2082021"/>
              <a:gd name="connsiteX118" fmla="*/ 1620074 w 2325753"/>
              <a:gd name="connsiteY118" fmla="*/ 1781299 h 2082021"/>
              <a:gd name="connsiteX119" fmla="*/ 1617629 w 2325753"/>
              <a:gd name="connsiteY119" fmla="*/ 1820418 h 2082021"/>
              <a:gd name="connsiteX120" fmla="*/ 1739875 w 2325753"/>
              <a:gd name="connsiteY120" fmla="*/ 1817971 h 2082021"/>
              <a:gd name="connsiteX121" fmla="*/ 1808333 w 2325753"/>
              <a:gd name="connsiteY121" fmla="*/ 1847311 h 2082021"/>
              <a:gd name="connsiteX122" fmla="*/ 1813222 w 2325753"/>
              <a:gd name="connsiteY122" fmla="*/ 1908434 h 2082021"/>
              <a:gd name="connsiteX123" fmla="*/ 1854785 w 2325753"/>
              <a:gd name="connsiteY123" fmla="*/ 1918212 h 2082021"/>
              <a:gd name="connsiteX124" fmla="*/ 1852340 w 2325753"/>
              <a:gd name="connsiteY124" fmla="*/ 1979335 h 2082021"/>
              <a:gd name="connsiteX125" fmla="*/ 1901238 w 2325753"/>
              <a:gd name="connsiteY125" fmla="*/ 1979335 h 2082021"/>
              <a:gd name="connsiteX126" fmla="*/ 1908572 w 2325753"/>
              <a:gd name="connsiteY126" fmla="*/ 2001339 h 2082021"/>
              <a:gd name="connsiteX127" fmla="*/ 1959915 w 2325753"/>
              <a:gd name="connsiteY127" fmla="*/ 2003785 h 2082021"/>
              <a:gd name="connsiteX128" fmla="*/ 1967251 w 2325753"/>
              <a:gd name="connsiteY128" fmla="*/ 2045348 h 2082021"/>
              <a:gd name="connsiteX129" fmla="*/ 2003924 w 2325753"/>
              <a:gd name="connsiteY129" fmla="*/ 2047792 h 2082021"/>
              <a:gd name="connsiteX130" fmla="*/ 2003923 w 2325753"/>
              <a:gd name="connsiteY130" fmla="*/ 2082021 h 2082021"/>
              <a:gd name="connsiteX131" fmla="*/ 2302203 w 2325753"/>
              <a:gd name="connsiteY131" fmla="*/ 2072241 h 2082021"/>
              <a:gd name="connsiteX132" fmla="*/ 2307093 w 2325753"/>
              <a:gd name="connsiteY132" fmla="*/ 2072241 h 2082021"/>
              <a:gd name="connsiteX0" fmla="*/ 0 w 2328046"/>
              <a:gd name="connsiteY0" fmla="*/ 0 h 2150479"/>
              <a:gd name="connsiteX1" fmla="*/ 4763 w 2328046"/>
              <a:gd name="connsiteY1" fmla="*/ 52387 h 2150479"/>
              <a:gd name="connsiteX2" fmla="*/ 16669 w 2328046"/>
              <a:gd name="connsiteY2" fmla="*/ 47625 h 2150479"/>
              <a:gd name="connsiteX3" fmla="*/ 16669 w 2328046"/>
              <a:gd name="connsiteY3" fmla="*/ 85725 h 2150479"/>
              <a:gd name="connsiteX4" fmla="*/ 30957 w 2328046"/>
              <a:gd name="connsiteY4" fmla="*/ 83343 h 2150479"/>
              <a:gd name="connsiteX5" fmla="*/ 28575 w 2328046"/>
              <a:gd name="connsiteY5" fmla="*/ 116681 h 2150479"/>
              <a:gd name="connsiteX6" fmla="*/ 54769 w 2328046"/>
              <a:gd name="connsiteY6" fmla="*/ 111918 h 2150479"/>
              <a:gd name="connsiteX7" fmla="*/ 54769 w 2328046"/>
              <a:gd name="connsiteY7" fmla="*/ 159543 h 2150479"/>
              <a:gd name="connsiteX8" fmla="*/ 54769 w 2328046"/>
              <a:gd name="connsiteY8" fmla="*/ 159543 h 2150479"/>
              <a:gd name="connsiteX9" fmla="*/ 54769 w 2328046"/>
              <a:gd name="connsiteY9" fmla="*/ 159543 h 2150479"/>
              <a:gd name="connsiteX10" fmla="*/ 69057 w 2328046"/>
              <a:gd name="connsiteY10" fmla="*/ 190500 h 2150479"/>
              <a:gd name="connsiteX11" fmla="*/ 78582 w 2328046"/>
              <a:gd name="connsiteY11" fmla="*/ 190500 h 2150479"/>
              <a:gd name="connsiteX12" fmla="*/ 76200 w 2328046"/>
              <a:gd name="connsiteY12" fmla="*/ 216693 h 2150479"/>
              <a:gd name="connsiteX13" fmla="*/ 107157 w 2328046"/>
              <a:gd name="connsiteY13" fmla="*/ 216693 h 2150479"/>
              <a:gd name="connsiteX14" fmla="*/ 104775 w 2328046"/>
              <a:gd name="connsiteY14" fmla="*/ 302418 h 2150479"/>
              <a:gd name="connsiteX15" fmla="*/ 128588 w 2328046"/>
              <a:gd name="connsiteY15" fmla="*/ 307181 h 2150479"/>
              <a:gd name="connsiteX16" fmla="*/ 126207 w 2328046"/>
              <a:gd name="connsiteY16" fmla="*/ 345281 h 2150479"/>
              <a:gd name="connsiteX17" fmla="*/ 152400 w 2328046"/>
              <a:gd name="connsiteY17" fmla="*/ 395287 h 2150479"/>
              <a:gd name="connsiteX18" fmla="*/ 157163 w 2328046"/>
              <a:gd name="connsiteY18" fmla="*/ 426243 h 2150479"/>
              <a:gd name="connsiteX19" fmla="*/ 192882 w 2328046"/>
              <a:gd name="connsiteY19" fmla="*/ 435768 h 2150479"/>
              <a:gd name="connsiteX20" fmla="*/ 209550 w 2328046"/>
              <a:gd name="connsiteY20" fmla="*/ 495300 h 2150479"/>
              <a:gd name="connsiteX21" fmla="*/ 226219 w 2328046"/>
              <a:gd name="connsiteY21" fmla="*/ 509587 h 2150479"/>
              <a:gd name="connsiteX22" fmla="*/ 221457 w 2328046"/>
              <a:gd name="connsiteY22" fmla="*/ 554831 h 2150479"/>
              <a:gd name="connsiteX23" fmla="*/ 228600 w 2328046"/>
              <a:gd name="connsiteY23" fmla="*/ 554831 h 2150479"/>
              <a:gd name="connsiteX24" fmla="*/ 230982 w 2328046"/>
              <a:gd name="connsiteY24" fmla="*/ 595312 h 2150479"/>
              <a:gd name="connsiteX25" fmla="*/ 242888 w 2328046"/>
              <a:gd name="connsiteY25" fmla="*/ 595312 h 2150479"/>
              <a:gd name="connsiteX26" fmla="*/ 240507 w 2328046"/>
              <a:gd name="connsiteY26" fmla="*/ 642937 h 2150479"/>
              <a:gd name="connsiteX27" fmla="*/ 266700 w 2328046"/>
              <a:gd name="connsiteY27" fmla="*/ 642937 h 2150479"/>
              <a:gd name="connsiteX28" fmla="*/ 266700 w 2328046"/>
              <a:gd name="connsiteY28" fmla="*/ 657225 h 2150479"/>
              <a:gd name="connsiteX29" fmla="*/ 269082 w 2328046"/>
              <a:gd name="connsiteY29" fmla="*/ 681037 h 2150479"/>
              <a:gd name="connsiteX30" fmla="*/ 278607 w 2328046"/>
              <a:gd name="connsiteY30" fmla="*/ 681037 h 2150479"/>
              <a:gd name="connsiteX31" fmla="*/ 273844 w 2328046"/>
              <a:gd name="connsiteY31" fmla="*/ 714375 h 2150479"/>
              <a:gd name="connsiteX32" fmla="*/ 297657 w 2328046"/>
              <a:gd name="connsiteY32" fmla="*/ 711993 h 2150479"/>
              <a:gd name="connsiteX33" fmla="*/ 300038 w 2328046"/>
              <a:gd name="connsiteY33" fmla="*/ 728662 h 2150479"/>
              <a:gd name="connsiteX34" fmla="*/ 319088 w 2328046"/>
              <a:gd name="connsiteY34" fmla="*/ 726281 h 2150479"/>
              <a:gd name="connsiteX35" fmla="*/ 319088 w 2328046"/>
              <a:gd name="connsiteY35" fmla="*/ 759618 h 2150479"/>
              <a:gd name="connsiteX36" fmla="*/ 330994 w 2328046"/>
              <a:gd name="connsiteY36" fmla="*/ 757237 h 2150479"/>
              <a:gd name="connsiteX37" fmla="*/ 333375 w 2328046"/>
              <a:gd name="connsiteY37" fmla="*/ 807243 h 2150479"/>
              <a:gd name="connsiteX38" fmla="*/ 333375 w 2328046"/>
              <a:gd name="connsiteY38" fmla="*/ 807243 h 2150479"/>
              <a:gd name="connsiteX39" fmla="*/ 347663 w 2328046"/>
              <a:gd name="connsiteY39" fmla="*/ 823912 h 2150479"/>
              <a:gd name="connsiteX40" fmla="*/ 364332 w 2328046"/>
              <a:gd name="connsiteY40" fmla="*/ 816768 h 2150479"/>
              <a:gd name="connsiteX41" fmla="*/ 364332 w 2328046"/>
              <a:gd name="connsiteY41" fmla="*/ 840581 h 2150479"/>
              <a:gd name="connsiteX42" fmla="*/ 371475 w 2328046"/>
              <a:gd name="connsiteY42" fmla="*/ 845343 h 2150479"/>
              <a:gd name="connsiteX43" fmla="*/ 366713 w 2328046"/>
              <a:gd name="connsiteY43" fmla="*/ 864393 h 2150479"/>
              <a:gd name="connsiteX44" fmla="*/ 385763 w 2328046"/>
              <a:gd name="connsiteY44" fmla="*/ 859631 h 2150479"/>
              <a:gd name="connsiteX45" fmla="*/ 383382 w 2328046"/>
              <a:gd name="connsiteY45" fmla="*/ 883443 h 2150479"/>
              <a:gd name="connsiteX46" fmla="*/ 407194 w 2328046"/>
              <a:gd name="connsiteY46" fmla="*/ 881062 h 2150479"/>
              <a:gd name="connsiteX47" fmla="*/ 402432 w 2328046"/>
              <a:gd name="connsiteY47" fmla="*/ 919162 h 2150479"/>
              <a:gd name="connsiteX48" fmla="*/ 423863 w 2328046"/>
              <a:gd name="connsiteY48" fmla="*/ 973931 h 2150479"/>
              <a:gd name="connsiteX49" fmla="*/ 435769 w 2328046"/>
              <a:gd name="connsiteY49" fmla="*/ 973931 h 2150479"/>
              <a:gd name="connsiteX50" fmla="*/ 428625 w 2328046"/>
              <a:gd name="connsiteY50" fmla="*/ 1000125 h 2150479"/>
              <a:gd name="connsiteX51" fmla="*/ 442913 w 2328046"/>
              <a:gd name="connsiteY51" fmla="*/ 997743 h 2150479"/>
              <a:gd name="connsiteX52" fmla="*/ 433388 w 2328046"/>
              <a:gd name="connsiteY52" fmla="*/ 1021556 h 2150479"/>
              <a:gd name="connsiteX53" fmla="*/ 452438 w 2328046"/>
              <a:gd name="connsiteY53" fmla="*/ 1019175 h 2150479"/>
              <a:gd name="connsiteX54" fmla="*/ 447675 w 2328046"/>
              <a:gd name="connsiteY54" fmla="*/ 1042987 h 2150479"/>
              <a:gd name="connsiteX55" fmla="*/ 464344 w 2328046"/>
              <a:gd name="connsiteY55" fmla="*/ 1038225 h 2150479"/>
              <a:gd name="connsiteX56" fmla="*/ 476250 w 2328046"/>
              <a:gd name="connsiteY56" fmla="*/ 1064418 h 2150479"/>
              <a:gd name="connsiteX57" fmla="*/ 490538 w 2328046"/>
              <a:gd name="connsiteY57" fmla="*/ 1064418 h 2150479"/>
              <a:gd name="connsiteX58" fmla="*/ 514350 w 2328046"/>
              <a:gd name="connsiteY58" fmla="*/ 1104900 h 2150479"/>
              <a:gd name="connsiteX59" fmla="*/ 511969 w 2328046"/>
              <a:gd name="connsiteY59" fmla="*/ 1119187 h 2150479"/>
              <a:gd name="connsiteX60" fmla="*/ 531019 w 2328046"/>
              <a:gd name="connsiteY60" fmla="*/ 1119187 h 2150479"/>
              <a:gd name="connsiteX61" fmla="*/ 526257 w 2328046"/>
              <a:gd name="connsiteY61" fmla="*/ 1133475 h 2150479"/>
              <a:gd name="connsiteX62" fmla="*/ 545307 w 2328046"/>
              <a:gd name="connsiteY62" fmla="*/ 1128712 h 2150479"/>
              <a:gd name="connsiteX63" fmla="*/ 542925 w 2328046"/>
              <a:gd name="connsiteY63" fmla="*/ 1154906 h 2150479"/>
              <a:gd name="connsiteX64" fmla="*/ 557213 w 2328046"/>
              <a:gd name="connsiteY64" fmla="*/ 1152525 h 2150479"/>
              <a:gd name="connsiteX65" fmla="*/ 552450 w 2328046"/>
              <a:gd name="connsiteY65" fmla="*/ 1169193 h 2150479"/>
              <a:gd name="connsiteX66" fmla="*/ 581025 w 2328046"/>
              <a:gd name="connsiteY66" fmla="*/ 1164431 h 2150479"/>
              <a:gd name="connsiteX67" fmla="*/ 578644 w 2328046"/>
              <a:gd name="connsiteY67" fmla="*/ 1183481 h 2150479"/>
              <a:gd name="connsiteX68" fmla="*/ 595313 w 2328046"/>
              <a:gd name="connsiteY68" fmla="*/ 1181100 h 2150479"/>
              <a:gd name="connsiteX69" fmla="*/ 592932 w 2328046"/>
              <a:gd name="connsiteY69" fmla="*/ 1195387 h 2150479"/>
              <a:gd name="connsiteX70" fmla="*/ 635794 w 2328046"/>
              <a:gd name="connsiteY70" fmla="*/ 1195387 h 2150479"/>
              <a:gd name="connsiteX71" fmla="*/ 631032 w 2328046"/>
              <a:gd name="connsiteY71" fmla="*/ 1214437 h 2150479"/>
              <a:gd name="connsiteX72" fmla="*/ 669132 w 2328046"/>
              <a:gd name="connsiteY72" fmla="*/ 1212056 h 2150479"/>
              <a:gd name="connsiteX73" fmla="*/ 666750 w 2328046"/>
              <a:gd name="connsiteY73" fmla="*/ 1252537 h 2150479"/>
              <a:gd name="connsiteX74" fmla="*/ 695325 w 2328046"/>
              <a:gd name="connsiteY74" fmla="*/ 1257300 h 2150479"/>
              <a:gd name="connsiteX75" fmla="*/ 695325 w 2328046"/>
              <a:gd name="connsiteY75" fmla="*/ 1271587 h 2150479"/>
              <a:gd name="connsiteX76" fmla="*/ 716757 w 2328046"/>
              <a:gd name="connsiteY76" fmla="*/ 1269206 h 2150479"/>
              <a:gd name="connsiteX77" fmla="*/ 716757 w 2328046"/>
              <a:gd name="connsiteY77" fmla="*/ 1285875 h 2150479"/>
              <a:gd name="connsiteX78" fmla="*/ 742950 w 2328046"/>
              <a:gd name="connsiteY78" fmla="*/ 1283493 h 2150479"/>
              <a:gd name="connsiteX79" fmla="*/ 740569 w 2328046"/>
              <a:gd name="connsiteY79" fmla="*/ 1304925 h 2150479"/>
              <a:gd name="connsiteX80" fmla="*/ 773907 w 2328046"/>
              <a:gd name="connsiteY80" fmla="*/ 1300162 h 2150479"/>
              <a:gd name="connsiteX81" fmla="*/ 766763 w 2328046"/>
              <a:gd name="connsiteY81" fmla="*/ 1333500 h 2150479"/>
              <a:gd name="connsiteX82" fmla="*/ 826294 w 2328046"/>
              <a:gd name="connsiteY82" fmla="*/ 1326356 h 2150479"/>
              <a:gd name="connsiteX83" fmla="*/ 831057 w 2328046"/>
              <a:gd name="connsiteY83" fmla="*/ 1357312 h 2150479"/>
              <a:gd name="connsiteX84" fmla="*/ 862013 w 2328046"/>
              <a:gd name="connsiteY84" fmla="*/ 1357312 h 2150479"/>
              <a:gd name="connsiteX85" fmla="*/ 862013 w 2328046"/>
              <a:gd name="connsiteY85" fmla="*/ 1357312 h 2150479"/>
              <a:gd name="connsiteX86" fmla="*/ 873919 w 2328046"/>
              <a:gd name="connsiteY86" fmla="*/ 1376362 h 2150479"/>
              <a:gd name="connsiteX87" fmla="*/ 871538 w 2328046"/>
              <a:gd name="connsiteY87" fmla="*/ 1390650 h 2150479"/>
              <a:gd name="connsiteX88" fmla="*/ 907257 w 2328046"/>
              <a:gd name="connsiteY88" fmla="*/ 1385887 h 2150479"/>
              <a:gd name="connsiteX89" fmla="*/ 909638 w 2328046"/>
              <a:gd name="connsiteY89" fmla="*/ 1402556 h 2150479"/>
              <a:gd name="connsiteX90" fmla="*/ 954882 w 2328046"/>
              <a:gd name="connsiteY90" fmla="*/ 1404937 h 2150479"/>
              <a:gd name="connsiteX91" fmla="*/ 952500 w 2328046"/>
              <a:gd name="connsiteY91" fmla="*/ 1419225 h 2150479"/>
              <a:gd name="connsiteX92" fmla="*/ 1012032 w 2328046"/>
              <a:gd name="connsiteY92" fmla="*/ 1419225 h 2150479"/>
              <a:gd name="connsiteX93" fmla="*/ 1019175 w 2328046"/>
              <a:gd name="connsiteY93" fmla="*/ 1426368 h 2150479"/>
              <a:gd name="connsiteX94" fmla="*/ 1050132 w 2328046"/>
              <a:gd name="connsiteY94" fmla="*/ 1426368 h 2150479"/>
              <a:gd name="connsiteX95" fmla="*/ 1050132 w 2328046"/>
              <a:gd name="connsiteY95" fmla="*/ 1464468 h 2150479"/>
              <a:gd name="connsiteX96" fmla="*/ 1095375 w 2328046"/>
              <a:gd name="connsiteY96" fmla="*/ 1471612 h 2150479"/>
              <a:gd name="connsiteX97" fmla="*/ 1090613 w 2328046"/>
              <a:gd name="connsiteY97" fmla="*/ 1481137 h 2150479"/>
              <a:gd name="connsiteX98" fmla="*/ 1109663 w 2328046"/>
              <a:gd name="connsiteY98" fmla="*/ 1483518 h 2150479"/>
              <a:gd name="connsiteX99" fmla="*/ 1107282 w 2328046"/>
              <a:gd name="connsiteY99" fmla="*/ 1504950 h 2150479"/>
              <a:gd name="connsiteX100" fmla="*/ 1152525 w 2328046"/>
              <a:gd name="connsiteY100" fmla="*/ 1495425 h 2150479"/>
              <a:gd name="connsiteX101" fmla="*/ 1152525 w 2328046"/>
              <a:gd name="connsiteY101" fmla="*/ 1514475 h 2150479"/>
              <a:gd name="connsiteX102" fmla="*/ 1166813 w 2328046"/>
              <a:gd name="connsiteY102" fmla="*/ 1514475 h 2150479"/>
              <a:gd name="connsiteX103" fmla="*/ 1165323 w 2328046"/>
              <a:gd name="connsiteY103" fmla="*/ 1546590 h 2150479"/>
              <a:gd name="connsiteX104" fmla="*/ 1182437 w 2328046"/>
              <a:gd name="connsiteY104" fmla="*/ 1544144 h 2150479"/>
              <a:gd name="connsiteX105" fmla="*/ 1184882 w 2328046"/>
              <a:gd name="connsiteY105" fmla="*/ 1571038 h 2150479"/>
              <a:gd name="connsiteX106" fmla="*/ 1199551 w 2328046"/>
              <a:gd name="connsiteY106" fmla="*/ 1571038 h 2150479"/>
              <a:gd name="connsiteX107" fmla="*/ 1201996 w 2328046"/>
              <a:gd name="connsiteY107" fmla="*/ 1595487 h 2150479"/>
              <a:gd name="connsiteX108" fmla="*/ 1231335 w 2328046"/>
              <a:gd name="connsiteY108" fmla="*/ 1597932 h 2150479"/>
              <a:gd name="connsiteX109" fmla="*/ 1233780 w 2328046"/>
              <a:gd name="connsiteY109" fmla="*/ 1639494 h 2150479"/>
              <a:gd name="connsiteX110" fmla="*/ 1255783 w 2328046"/>
              <a:gd name="connsiteY110" fmla="*/ 1644384 h 2150479"/>
              <a:gd name="connsiteX111" fmla="*/ 1255783 w 2328046"/>
              <a:gd name="connsiteY111" fmla="*/ 1661499 h 2150479"/>
              <a:gd name="connsiteX112" fmla="*/ 1351135 w 2328046"/>
              <a:gd name="connsiteY112" fmla="*/ 1661499 h 2150479"/>
              <a:gd name="connsiteX113" fmla="*/ 1404923 w 2328046"/>
              <a:gd name="connsiteY113" fmla="*/ 1707952 h 2150479"/>
              <a:gd name="connsiteX114" fmla="*/ 1485605 w 2328046"/>
              <a:gd name="connsiteY114" fmla="*/ 1710396 h 2150479"/>
              <a:gd name="connsiteX115" fmla="*/ 1488050 w 2328046"/>
              <a:gd name="connsiteY115" fmla="*/ 1749515 h 2150479"/>
              <a:gd name="connsiteX116" fmla="*/ 1568731 w 2328046"/>
              <a:gd name="connsiteY116" fmla="*/ 1754406 h 2150479"/>
              <a:gd name="connsiteX117" fmla="*/ 1571176 w 2328046"/>
              <a:gd name="connsiteY117" fmla="*/ 1781299 h 2150479"/>
              <a:gd name="connsiteX118" fmla="*/ 1620074 w 2328046"/>
              <a:gd name="connsiteY118" fmla="*/ 1781299 h 2150479"/>
              <a:gd name="connsiteX119" fmla="*/ 1617629 w 2328046"/>
              <a:gd name="connsiteY119" fmla="*/ 1820418 h 2150479"/>
              <a:gd name="connsiteX120" fmla="*/ 1739875 w 2328046"/>
              <a:gd name="connsiteY120" fmla="*/ 1817971 h 2150479"/>
              <a:gd name="connsiteX121" fmla="*/ 1808333 w 2328046"/>
              <a:gd name="connsiteY121" fmla="*/ 1847311 h 2150479"/>
              <a:gd name="connsiteX122" fmla="*/ 1813222 w 2328046"/>
              <a:gd name="connsiteY122" fmla="*/ 1908434 h 2150479"/>
              <a:gd name="connsiteX123" fmla="*/ 1854785 w 2328046"/>
              <a:gd name="connsiteY123" fmla="*/ 1918212 h 2150479"/>
              <a:gd name="connsiteX124" fmla="*/ 1852340 w 2328046"/>
              <a:gd name="connsiteY124" fmla="*/ 1979335 h 2150479"/>
              <a:gd name="connsiteX125" fmla="*/ 1901238 w 2328046"/>
              <a:gd name="connsiteY125" fmla="*/ 1979335 h 2150479"/>
              <a:gd name="connsiteX126" fmla="*/ 1908572 w 2328046"/>
              <a:gd name="connsiteY126" fmla="*/ 2001339 h 2150479"/>
              <a:gd name="connsiteX127" fmla="*/ 1959915 w 2328046"/>
              <a:gd name="connsiteY127" fmla="*/ 2003785 h 2150479"/>
              <a:gd name="connsiteX128" fmla="*/ 1967251 w 2328046"/>
              <a:gd name="connsiteY128" fmla="*/ 2045348 h 2150479"/>
              <a:gd name="connsiteX129" fmla="*/ 2003924 w 2328046"/>
              <a:gd name="connsiteY129" fmla="*/ 2047792 h 2150479"/>
              <a:gd name="connsiteX130" fmla="*/ 2003923 w 2328046"/>
              <a:gd name="connsiteY130" fmla="*/ 2082021 h 2150479"/>
              <a:gd name="connsiteX131" fmla="*/ 2302203 w 2328046"/>
              <a:gd name="connsiteY131" fmla="*/ 2072241 h 2150479"/>
              <a:gd name="connsiteX132" fmla="*/ 2314428 w 2328046"/>
              <a:gd name="connsiteY132" fmla="*/ 2150479 h 2150479"/>
              <a:gd name="connsiteX0" fmla="*/ 0 w 2314428"/>
              <a:gd name="connsiteY0" fmla="*/ 0 h 2150479"/>
              <a:gd name="connsiteX1" fmla="*/ 4763 w 2314428"/>
              <a:gd name="connsiteY1" fmla="*/ 52387 h 2150479"/>
              <a:gd name="connsiteX2" fmla="*/ 16669 w 2314428"/>
              <a:gd name="connsiteY2" fmla="*/ 47625 h 2150479"/>
              <a:gd name="connsiteX3" fmla="*/ 16669 w 2314428"/>
              <a:gd name="connsiteY3" fmla="*/ 85725 h 2150479"/>
              <a:gd name="connsiteX4" fmla="*/ 30957 w 2314428"/>
              <a:gd name="connsiteY4" fmla="*/ 83343 h 2150479"/>
              <a:gd name="connsiteX5" fmla="*/ 28575 w 2314428"/>
              <a:gd name="connsiteY5" fmla="*/ 116681 h 2150479"/>
              <a:gd name="connsiteX6" fmla="*/ 54769 w 2314428"/>
              <a:gd name="connsiteY6" fmla="*/ 111918 h 2150479"/>
              <a:gd name="connsiteX7" fmla="*/ 54769 w 2314428"/>
              <a:gd name="connsiteY7" fmla="*/ 159543 h 2150479"/>
              <a:gd name="connsiteX8" fmla="*/ 54769 w 2314428"/>
              <a:gd name="connsiteY8" fmla="*/ 159543 h 2150479"/>
              <a:gd name="connsiteX9" fmla="*/ 54769 w 2314428"/>
              <a:gd name="connsiteY9" fmla="*/ 159543 h 2150479"/>
              <a:gd name="connsiteX10" fmla="*/ 69057 w 2314428"/>
              <a:gd name="connsiteY10" fmla="*/ 190500 h 2150479"/>
              <a:gd name="connsiteX11" fmla="*/ 78582 w 2314428"/>
              <a:gd name="connsiteY11" fmla="*/ 190500 h 2150479"/>
              <a:gd name="connsiteX12" fmla="*/ 76200 w 2314428"/>
              <a:gd name="connsiteY12" fmla="*/ 216693 h 2150479"/>
              <a:gd name="connsiteX13" fmla="*/ 107157 w 2314428"/>
              <a:gd name="connsiteY13" fmla="*/ 216693 h 2150479"/>
              <a:gd name="connsiteX14" fmla="*/ 104775 w 2314428"/>
              <a:gd name="connsiteY14" fmla="*/ 302418 h 2150479"/>
              <a:gd name="connsiteX15" fmla="*/ 128588 w 2314428"/>
              <a:gd name="connsiteY15" fmla="*/ 307181 h 2150479"/>
              <a:gd name="connsiteX16" fmla="*/ 126207 w 2314428"/>
              <a:gd name="connsiteY16" fmla="*/ 345281 h 2150479"/>
              <a:gd name="connsiteX17" fmla="*/ 152400 w 2314428"/>
              <a:gd name="connsiteY17" fmla="*/ 395287 h 2150479"/>
              <a:gd name="connsiteX18" fmla="*/ 157163 w 2314428"/>
              <a:gd name="connsiteY18" fmla="*/ 426243 h 2150479"/>
              <a:gd name="connsiteX19" fmla="*/ 192882 w 2314428"/>
              <a:gd name="connsiteY19" fmla="*/ 435768 h 2150479"/>
              <a:gd name="connsiteX20" fmla="*/ 209550 w 2314428"/>
              <a:gd name="connsiteY20" fmla="*/ 495300 h 2150479"/>
              <a:gd name="connsiteX21" fmla="*/ 226219 w 2314428"/>
              <a:gd name="connsiteY21" fmla="*/ 509587 h 2150479"/>
              <a:gd name="connsiteX22" fmla="*/ 221457 w 2314428"/>
              <a:gd name="connsiteY22" fmla="*/ 554831 h 2150479"/>
              <a:gd name="connsiteX23" fmla="*/ 228600 w 2314428"/>
              <a:gd name="connsiteY23" fmla="*/ 554831 h 2150479"/>
              <a:gd name="connsiteX24" fmla="*/ 230982 w 2314428"/>
              <a:gd name="connsiteY24" fmla="*/ 595312 h 2150479"/>
              <a:gd name="connsiteX25" fmla="*/ 242888 w 2314428"/>
              <a:gd name="connsiteY25" fmla="*/ 595312 h 2150479"/>
              <a:gd name="connsiteX26" fmla="*/ 240507 w 2314428"/>
              <a:gd name="connsiteY26" fmla="*/ 642937 h 2150479"/>
              <a:gd name="connsiteX27" fmla="*/ 266700 w 2314428"/>
              <a:gd name="connsiteY27" fmla="*/ 642937 h 2150479"/>
              <a:gd name="connsiteX28" fmla="*/ 266700 w 2314428"/>
              <a:gd name="connsiteY28" fmla="*/ 657225 h 2150479"/>
              <a:gd name="connsiteX29" fmla="*/ 269082 w 2314428"/>
              <a:gd name="connsiteY29" fmla="*/ 681037 h 2150479"/>
              <a:gd name="connsiteX30" fmla="*/ 278607 w 2314428"/>
              <a:gd name="connsiteY30" fmla="*/ 681037 h 2150479"/>
              <a:gd name="connsiteX31" fmla="*/ 273844 w 2314428"/>
              <a:gd name="connsiteY31" fmla="*/ 714375 h 2150479"/>
              <a:gd name="connsiteX32" fmla="*/ 297657 w 2314428"/>
              <a:gd name="connsiteY32" fmla="*/ 711993 h 2150479"/>
              <a:gd name="connsiteX33" fmla="*/ 300038 w 2314428"/>
              <a:gd name="connsiteY33" fmla="*/ 728662 h 2150479"/>
              <a:gd name="connsiteX34" fmla="*/ 319088 w 2314428"/>
              <a:gd name="connsiteY34" fmla="*/ 726281 h 2150479"/>
              <a:gd name="connsiteX35" fmla="*/ 319088 w 2314428"/>
              <a:gd name="connsiteY35" fmla="*/ 759618 h 2150479"/>
              <a:gd name="connsiteX36" fmla="*/ 330994 w 2314428"/>
              <a:gd name="connsiteY36" fmla="*/ 757237 h 2150479"/>
              <a:gd name="connsiteX37" fmla="*/ 333375 w 2314428"/>
              <a:gd name="connsiteY37" fmla="*/ 807243 h 2150479"/>
              <a:gd name="connsiteX38" fmla="*/ 333375 w 2314428"/>
              <a:gd name="connsiteY38" fmla="*/ 807243 h 2150479"/>
              <a:gd name="connsiteX39" fmla="*/ 347663 w 2314428"/>
              <a:gd name="connsiteY39" fmla="*/ 823912 h 2150479"/>
              <a:gd name="connsiteX40" fmla="*/ 364332 w 2314428"/>
              <a:gd name="connsiteY40" fmla="*/ 816768 h 2150479"/>
              <a:gd name="connsiteX41" fmla="*/ 364332 w 2314428"/>
              <a:gd name="connsiteY41" fmla="*/ 840581 h 2150479"/>
              <a:gd name="connsiteX42" fmla="*/ 371475 w 2314428"/>
              <a:gd name="connsiteY42" fmla="*/ 845343 h 2150479"/>
              <a:gd name="connsiteX43" fmla="*/ 366713 w 2314428"/>
              <a:gd name="connsiteY43" fmla="*/ 864393 h 2150479"/>
              <a:gd name="connsiteX44" fmla="*/ 385763 w 2314428"/>
              <a:gd name="connsiteY44" fmla="*/ 859631 h 2150479"/>
              <a:gd name="connsiteX45" fmla="*/ 383382 w 2314428"/>
              <a:gd name="connsiteY45" fmla="*/ 883443 h 2150479"/>
              <a:gd name="connsiteX46" fmla="*/ 407194 w 2314428"/>
              <a:gd name="connsiteY46" fmla="*/ 881062 h 2150479"/>
              <a:gd name="connsiteX47" fmla="*/ 402432 w 2314428"/>
              <a:gd name="connsiteY47" fmla="*/ 919162 h 2150479"/>
              <a:gd name="connsiteX48" fmla="*/ 423863 w 2314428"/>
              <a:gd name="connsiteY48" fmla="*/ 973931 h 2150479"/>
              <a:gd name="connsiteX49" fmla="*/ 435769 w 2314428"/>
              <a:gd name="connsiteY49" fmla="*/ 973931 h 2150479"/>
              <a:gd name="connsiteX50" fmla="*/ 428625 w 2314428"/>
              <a:gd name="connsiteY50" fmla="*/ 1000125 h 2150479"/>
              <a:gd name="connsiteX51" fmla="*/ 442913 w 2314428"/>
              <a:gd name="connsiteY51" fmla="*/ 997743 h 2150479"/>
              <a:gd name="connsiteX52" fmla="*/ 433388 w 2314428"/>
              <a:gd name="connsiteY52" fmla="*/ 1021556 h 2150479"/>
              <a:gd name="connsiteX53" fmla="*/ 452438 w 2314428"/>
              <a:gd name="connsiteY53" fmla="*/ 1019175 h 2150479"/>
              <a:gd name="connsiteX54" fmla="*/ 447675 w 2314428"/>
              <a:gd name="connsiteY54" fmla="*/ 1042987 h 2150479"/>
              <a:gd name="connsiteX55" fmla="*/ 464344 w 2314428"/>
              <a:gd name="connsiteY55" fmla="*/ 1038225 h 2150479"/>
              <a:gd name="connsiteX56" fmla="*/ 476250 w 2314428"/>
              <a:gd name="connsiteY56" fmla="*/ 1064418 h 2150479"/>
              <a:gd name="connsiteX57" fmla="*/ 490538 w 2314428"/>
              <a:gd name="connsiteY57" fmla="*/ 1064418 h 2150479"/>
              <a:gd name="connsiteX58" fmla="*/ 514350 w 2314428"/>
              <a:gd name="connsiteY58" fmla="*/ 1104900 h 2150479"/>
              <a:gd name="connsiteX59" fmla="*/ 511969 w 2314428"/>
              <a:gd name="connsiteY59" fmla="*/ 1119187 h 2150479"/>
              <a:gd name="connsiteX60" fmla="*/ 531019 w 2314428"/>
              <a:gd name="connsiteY60" fmla="*/ 1119187 h 2150479"/>
              <a:gd name="connsiteX61" fmla="*/ 526257 w 2314428"/>
              <a:gd name="connsiteY61" fmla="*/ 1133475 h 2150479"/>
              <a:gd name="connsiteX62" fmla="*/ 545307 w 2314428"/>
              <a:gd name="connsiteY62" fmla="*/ 1128712 h 2150479"/>
              <a:gd name="connsiteX63" fmla="*/ 542925 w 2314428"/>
              <a:gd name="connsiteY63" fmla="*/ 1154906 h 2150479"/>
              <a:gd name="connsiteX64" fmla="*/ 557213 w 2314428"/>
              <a:gd name="connsiteY64" fmla="*/ 1152525 h 2150479"/>
              <a:gd name="connsiteX65" fmla="*/ 552450 w 2314428"/>
              <a:gd name="connsiteY65" fmla="*/ 1169193 h 2150479"/>
              <a:gd name="connsiteX66" fmla="*/ 581025 w 2314428"/>
              <a:gd name="connsiteY66" fmla="*/ 1164431 h 2150479"/>
              <a:gd name="connsiteX67" fmla="*/ 578644 w 2314428"/>
              <a:gd name="connsiteY67" fmla="*/ 1183481 h 2150479"/>
              <a:gd name="connsiteX68" fmla="*/ 595313 w 2314428"/>
              <a:gd name="connsiteY68" fmla="*/ 1181100 h 2150479"/>
              <a:gd name="connsiteX69" fmla="*/ 592932 w 2314428"/>
              <a:gd name="connsiteY69" fmla="*/ 1195387 h 2150479"/>
              <a:gd name="connsiteX70" fmla="*/ 635794 w 2314428"/>
              <a:gd name="connsiteY70" fmla="*/ 1195387 h 2150479"/>
              <a:gd name="connsiteX71" fmla="*/ 631032 w 2314428"/>
              <a:gd name="connsiteY71" fmla="*/ 1214437 h 2150479"/>
              <a:gd name="connsiteX72" fmla="*/ 669132 w 2314428"/>
              <a:gd name="connsiteY72" fmla="*/ 1212056 h 2150479"/>
              <a:gd name="connsiteX73" fmla="*/ 666750 w 2314428"/>
              <a:gd name="connsiteY73" fmla="*/ 1252537 h 2150479"/>
              <a:gd name="connsiteX74" fmla="*/ 695325 w 2314428"/>
              <a:gd name="connsiteY74" fmla="*/ 1257300 h 2150479"/>
              <a:gd name="connsiteX75" fmla="*/ 695325 w 2314428"/>
              <a:gd name="connsiteY75" fmla="*/ 1271587 h 2150479"/>
              <a:gd name="connsiteX76" fmla="*/ 716757 w 2314428"/>
              <a:gd name="connsiteY76" fmla="*/ 1269206 h 2150479"/>
              <a:gd name="connsiteX77" fmla="*/ 716757 w 2314428"/>
              <a:gd name="connsiteY77" fmla="*/ 1285875 h 2150479"/>
              <a:gd name="connsiteX78" fmla="*/ 742950 w 2314428"/>
              <a:gd name="connsiteY78" fmla="*/ 1283493 h 2150479"/>
              <a:gd name="connsiteX79" fmla="*/ 740569 w 2314428"/>
              <a:gd name="connsiteY79" fmla="*/ 1304925 h 2150479"/>
              <a:gd name="connsiteX80" fmla="*/ 773907 w 2314428"/>
              <a:gd name="connsiteY80" fmla="*/ 1300162 h 2150479"/>
              <a:gd name="connsiteX81" fmla="*/ 766763 w 2314428"/>
              <a:gd name="connsiteY81" fmla="*/ 1333500 h 2150479"/>
              <a:gd name="connsiteX82" fmla="*/ 826294 w 2314428"/>
              <a:gd name="connsiteY82" fmla="*/ 1326356 h 2150479"/>
              <a:gd name="connsiteX83" fmla="*/ 831057 w 2314428"/>
              <a:gd name="connsiteY83" fmla="*/ 1357312 h 2150479"/>
              <a:gd name="connsiteX84" fmla="*/ 862013 w 2314428"/>
              <a:gd name="connsiteY84" fmla="*/ 1357312 h 2150479"/>
              <a:gd name="connsiteX85" fmla="*/ 862013 w 2314428"/>
              <a:gd name="connsiteY85" fmla="*/ 1357312 h 2150479"/>
              <a:gd name="connsiteX86" fmla="*/ 873919 w 2314428"/>
              <a:gd name="connsiteY86" fmla="*/ 1376362 h 2150479"/>
              <a:gd name="connsiteX87" fmla="*/ 871538 w 2314428"/>
              <a:gd name="connsiteY87" fmla="*/ 1390650 h 2150479"/>
              <a:gd name="connsiteX88" fmla="*/ 907257 w 2314428"/>
              <a:gd name="connsiteY88" fmla="*/ 1385887 h 2150479"/>
              <a:gd name="connsiteX89" fmla="*/ 909638 w 2314428"/>
              <a:gd name="connsiteY89" fmla="*/ 1402556 h 2150479"/>
              <a:gd name="connsiteX90" fmla="*/ 954882 w 2314428"/>
              <a:gd name="connsiteY90" fmla="*/ 1404937 h 2150479"/>
              <a:gd name="connsiteX91" fmla="*/ 952500 w 2314428"/>
              <a:gd name="connsiteY91" fmla="*/ 1419225 h 2150479"/>
              <a:gd name="connsiteX92" fmla="*/ 1012032 w 2314428"/>
              <a:gd name="connsiteY92" fmla="*/ 1419225 h 2150479"/>
              <a:gd name="connsiteX93" fmla="*/ 1019175 w 2314428"/>
              <a:gd name="connsiteY93" fmla="*/ 1426368 h 2150479"/>
              <a:gd name="connsiteX94" fmla="*/ 1050132 w 2314428"/>
              <a:gd name="connsiteY94" fmla="*/ 1426368 h 2150479"/>
              <a:gd name="connsiteX95" fmla="*/ 1050132 w 2314428"/>
              <a:gd name="connsiteY95" fmla="*/ 1464468 h 2150479"/>
              <a:gd name="connsiteX96" fmla="*/ 1095375 w 2314428"/>
              <a:gd name="connsiteY96" fmla="*/ 1471612 h 2150479"/>
              <a:gd name="connsiteX97" fmla="*/ 1090613 w 2314428"/>
              <a:gd name="connsiteY97" fmla="*/ 1481137 h 2150479"/>
              <a:gd name="connsiteX98" fmla="*/ 1109663 w 2314428"/>
              <a:gd name="connsiteY98" fmla="*/ 1483518 h 2150479"/>
              <a:gd name="connsiteX99" fmla="*/ 1107282 w 2314428"/>
              <a:gd name="connsiteY99" fmla="*/ 1504950 h 2150479"/>
              <a:gd name="connsiteX100" fmla="*/ 1152525 w 2314428"/>
              <a:gd name="connsiteY100" fmla="*/ 1495425 h 2150479"/>
              <a:gd name="connsiteX101" fmla="*/ 1152525 w 2314428"/>
              <a:gd name="connsiteY101" fmla="*/ 1514475 h 2150479"/>
              <a:gd name="connsiteX102" fmla="*/ 1166813 w 2314428"/>
              <a:gd name="connsiteY102" fmla="*/ 1514475 h 2150479"/>
              <a:gd name="connsiteX103" fmla="*/ 1165323 w 2314428"/>
              <a:gd name="connsiteY103" fmla="*/ 1546590 h 2150479"/>
              <a:gd name="connsiteX104" fmla="*/ 1182437 w 2314428"/>
              <a:gd name="connsiteY104" fmla="*/ 1544144 h 2150479"/>
              <a:gd name="connsiteX105" fmla="*/ 1184882 w 2314428"/>
              <a:gd name="connsiteY105" fmla="*/ 1571038 h 2150479"/>
              <a:gd name="connsiteX106" fmla="*/ 1199551 w 2314428"/>
              <a:gd name="connsiteY106" fmla="*/ 1571038 h 2150479"/>
              <a:gd name="connsiteX107" fmla="*/ 1201996 w 2314428"/>
              <a:gd name="connsiteY107" fmla="*/ 1595487 h 2150479"/>
              <a:gd name="connsiteX108" fmla="*/ 1231335 w 2314428"/>
              <a:gd name="connsiteY108" fmla="*/ 1597932 h 2150479"/>
              <a:gd name="connsiteX109" fmla="*/ 1233780 w 2314428"/>
              <a:gd name="connsiteY109" fmla="*/ 1639494 h 2150479"/>
              <a:gd name="connsiteX110" fmla="*/ 1255783 w 2314428"/>
              <a:gd name="connsiteY110" fmla="*/ 1644384 h 2150479"/>
              <a:gd name="connsiteX111" fmla="*/ 1255783 w 2314428"/>
              <a:gd name="connsiteY111" fmla="*/ 1661499 h 2150479"/>
              <a:gd name="connsiteX112" fmla="*/ 1351135 w 2314428"/>
              <a:gd name="connsiteY112" fmla="*/ 1661499 h 2150479"/>
              <a:gd name="connsiteX113" fmla="*/ 1404923 w 2314428"/>
              <a:gd name="connsiteY113" fmla="*/ 1707952 h 2150479"/>
              <a:gd name="connsiteX114" fmla="*/ 1485605 w 2314428"/>
              <a:gd name="connsiteY114" fmla="*/ 1710396 h 2150479"/>
              <a:gd name="connsiteX115" fmla="*/ 1488050 w 2314428"/>
              <a:gd name="connsiteY115" fmla="*/ 1749515 h 2150479"/>
              <a:gd name="connsiteX116" fmla="*/ 1568731 w 2314428"/>
              <a:gd name="connsiteY116" fmla="*/ 1754406 h 2150479"/>
              <a:gd name="connsiteX117" fmla="*/ 1571176 w 2314428"/>
              <a:gd name="connsiteY117" fmla="*/ 1781299 h 2150479"/>
              <a:gd name="connsiteX118" fmla="*/ 1620074 w 2314428"/>
              <a:gd name="connsiteY118" fmla="*/ 1781299 h 2150479"/>
              <a:gd name="connsiteX119" fmla="*/ 1617629 w 2314428"/>
              <a:gd name="connsiteY119" fmla="*/ 1820418 h 2150479"/>
              <a:gd name="connsiteX120" fmla="*/ 1739875 w 2314428"/>
              <a:gd name="connsiteY120" fmla="*/ 1817971 h 2150479"/>
              <a:gd name="connsiteX121" fmla="*/ 1808333 w 2314428"/>
              <a:gd name="connsiteY121" fmla="*/ 1847311 h 2150479"/>
              <a:gd name="connsiteX122" fmla="*/ 1813222 w 2314428"/>
              <a:gd name="connsiteY122" fmla="*/ 1908434 h 2150479"/>
              <a:gd name="connsiteX123" fmla="*/ 1854785 w 2314428"/>
              <a:gd name="connsiteY123" fmla="*/ 1918212 h 2150479"/>
              <a:gd name="connsiteX124" fmla="*/ 1852340 w 2314428"/>
              <a:gd name="connsiteY124" fmla="*/ 1979335 h 2150479"/>
              <a:gd name="connsiteX125" fmla="*/ 1901238 w 2314428"/>
              <a:gd name="connsiteY125" fmla="*/ 1979335 h 2150479"/>
              <a:gd name="connsiteX126" fmla="*/ 1908572 w 2314428"/>
              <a:gd name="connsiteY126" fmla="*/ 2001339 h 2150479"/>
              <a:gd name="connsiteX127" fmla="*/ 1959915 w 2314428"/>
              <a:gd name="connsiteY127" fmla="*/ 2003785 h 2150479"/>
              <a:gd name="connsiteX128" fmla="*/ 1967251 w 2314428"/>
              <a:gd name="connsiteY128" fmla="*/ 2045348 h 2150479"/>
              <a:gd name="connsiteX129" fmla="*/ 2003924 w 2314428"/>
              <a:gd name="connsiteY129" fmla="*/ 2047792 h 2150479"/>
              <a:gd name="connsiteX130" fmla="*/ 2003923 w 2314428"/>
              <a:gd name="connsiteY130" fmla="*/ 2082021 h 2150479"/>
              <a:gd name="connsiteX131" fmla="*/ 2302203 w 2314428"/>
              <a:gd name="connsiteY131" fmla="*/ 2072241 h 2150479"/>
              <a:gd name="connsiteX132" fmla="*/ 2314428 w 2314428"/>
              <a:gd name="connsiteY132" fmla="*/ 2150479 h 2150479"/>
              <a:gd name="connsiteX0" fmla="*/ 0 w 2304648"/>
              <a:gd name="connsiteY0" fmla="*/ 0 h 2155368"/>
              <a:gd name="connsiteX1" fmla="*/ 4763 w 2304648"/>
              <a:gd name="connsiteY1" fmla="*/ 52387 h 2155368"/>
              <a:gd name="connsiteX2" fmla="*/ 16669 w 2304648"/>
              <a:gd name="connsiteY2" fmla="*/ 47625 h 2155368"/>
              <a:gd name="connsiteX3" fmla="*/ 16669 w 2304648"/>
              <a:gd name="connsiteY3" fmla="*/ 85725 h 2155368"/>
              <a:gd name="connsiteX4" fmla="*/ 30957 w 2304648"/>
              <a:gd name="connsiteY4" fmla="*/ 83343 h 2155368"/>
              <a:gd name="connsiteX5" fmla="*/ 28575 w 2304648"/>
              <a:gd name="connsiteY5" fmla="*/ 116681 h 2155368"/>
              <a:gd name="connsiteX6" fmla="*/ 54769 w 2304648"/>
              <a:gd name="connsiteY6" fmla="*/ 111918 h 2155368"/>
              <a:gd name="connsiteX7" fmla="*/ 54769 w 2304648"/>
              <a:gd name="connsiteY7" fmla="*/ 159543 h 2155368"/>
              <a:gd name="connsiteX8" fmla="*/ 54769 w 2304648"/>
              <a:gd name="connsiteY8" fmla="*/ 159543 h 2155368"/>
              <a:gd name="connsiteX9" fmla="*/ 54769 w 2304648"/>
              <a:gd name="connsiteY9" fmla="*/ 159543 h 2155368"/>
              <a:gd name="connsiteX10" fmla="*/ 69057 w 2304648"/>
              <a:gd name="connsiteY10" fmla="*/ 190500 h 2155368"/>
              <a:gd name="connsiteX11" fmla="*/ 78582 w 2304648"/>
              <a:gd name="connsiteY11" fmla="*/ 190500 h 2155368"/>
              <a:gd name="connsiteX12" fmla="*/ 76200 w 2304648"/>
              <a:gd name="connsiteY12" fmla="*/ 216693 h 2155368"/>
              <a:gd name="connsiteX13" fmla="*/ 107157 w 2304648"/>
              <a:gd name="connsiteY13" fmla="*/ 216693 h 2155368"/>
              <a:gd name="connsiteX14" fmla="*/ 104775 w 2304648"/>
              <a:gd name="connsiteY14" fmla="*/ 302418 h 2155368"/>
              <a:gd name="connsiteX15" fmla="*/ 128588 w 2304648"/>
              <a:gd name="connsiteY15" fmla="*/ 307181 h 2155368"/>
              <a:gd name="connsiteX16" fmla="*/ 126207 w 2304648"/>
              <a:gd name="connsiteY16" fmla="*/ 345281 h 2155368"/>
              <a:gd name="connsiteX17" fmla="*/ 152400 w 2304648"/>
              <a:gd name="connsiteY17" fmla="*/ 395287 h 2155368"/>
              <a:gd name="connsiteX18" fmla="*/ 157163 w 2304648"/>
              <a:gd name="connsiteY18" fmla="*/ 426243 h 2155368"/>
              <a:gd name="connsiteX19" fmla="*/ 192882 w 2304648"/>
              <a:gd name="connsiteY19" fmla="*/ 435768 h 2155368"/>
              <a:gd name="connsiteX20" fmla="*/ 209550 w 2304648"/>
              <a:gd name="connsiteY20" fmla="*/ 495300 h 2155368"/>
              <a:gd name="connsiteX21" fmla="*/ 226219 w 2304648"/>
              <a:gd name="connsiteY21" fmla="*/ 509587 h 2155368"/>
              <a:gd name="connsiteX22" fmla="*/ 221457 w 2304648"/>
              <a:gd name="connsiteY22" fmla="*/ 554831 h 2155368"/>
              <a:gd name="connsiteX23" fmla="*/ 228600 w 2304648"/>
              <a:gd name="connsiteY23" fmla="*/ 554831 h 2155368"/>
              <a:gd name="connsiteX24" fmla="*/ 230982 w 2304648"/>
              <a:gd name="connsiteY24" fmla="*/ 595312 h 2155368"/>
              <a:gd name="connsiteX25" fmla="*/ 242888 w 2304648"/>
              <a:gd name="connsiteY25" fmla="*/ 595312 h 2155368"/>
              <a:gd name="connsiteX26" fmla="*/ 240507 w 2304648"/>
              <a:gd name="connsiteY26" fmla="*/ 642937 h 2155368"/>
              <a:gd name="connsiteX27" fmla="*/ 266700 w 2304648"/>
              <a:gd name="connsiteY27" fmla="*/ 642937 h 2155368"/>
              <a:gd name="connsiteX28" fmla="*/ 266700 w 2304648"/>
              <a:gd name="connsiteY28" fmla="*/ 657225 h 2155368"/>
              <a:gd name="connsiteX29" fmla="*/ 269082 w 2304648"/>
              <a:gd name="connsiteY29" fmla="*/ 681037 h 2155368"/>
              <a:gd name="connsiteX30" fmla="*/ 278607 w 2304648"/>
              <a:gd name="connsiteY30" fmla="*/ 681037 h 2155368"/>
              <a:gd name="connsiteX31" fmla="*/ 273844 w 2304648"/>
              <a:gd name="connsiteY31" fmla="*/ 714375 h 2155368"/>
              <a:gd name="connsiteX32" fmla="*/ 297657 w 2304648"/>
              <a:gd name="connsiteY32" fmla="*/ 711993 h 2155368"/>
              <a:gd name="connsiteX33" fmla="*/ 300038 w 2304648"/>
              <a:gd name="connsiteY33" fmla="*/ 728662 h 2155368"/>
              <a:gd name="connsiteX34" fmla="*/ 319088 w 2304648"/>
              <a:gd name="connsiteY34" fmla="*/ 726281 h 2155368"/>
              <a:gd name="connsiteX35" fmla="*/ 319088 w 2304648"/>
              <a:gd name="connsiteY35" fmla="*/ 759618 h 2155368"/>
              <a:gd name="connsiteX36" fmla="*/ 330994 w 2304648"/>
              <a:gd name="connsiteY36" fmla="*/ 757237 h 2155368"/>
              <a:gd name="connsiteX37" fmla="*/ 333375 w 2304648"/>
              <a:gd name="connsiteY37" fmla="*/ 807243 h 2155368"/>
              <a:gd name="connsiteX38" fmla="*/ 333375 w 2304648"/>
              <a:gd name="connsiteY38" fmla="*/ 807243 h 2155368"/>
              <a:gd name="connsiteX39" fmla="*/ 347663 w 2304648"/>
              <a:gd name="connsiteY39" fmla="*/ 823912 h 2155368"/>
              <a:gd name="connsiteX40" fmla="*/ 364332 w 2304648"/>
              <a:gd name="connsiteY40" fmla="*/ 816768 h 2155368"/>
              <a:gd name="connsiteX41" fmla="*/ 364332 w 2304648"/>
              <a:gd name="connsiteY41" fmla="*/ 840581 h 2155368"/>
              <a:gd name="connsiteX42" fmla="*/ 371475 w 2304648"/>
              <a:gd name="connsiteY42" fmla="*/ 845343 h 2155368"/>
              <a:gd name="connsiteX43" fmla="*/ 366713 w 2304648"/>
              <a:gd name="connsiteY43" fmla="*/ 864393 h 2155368"/>
              <a:gd name="connsiteX44" fmla="*/ 385763 w 2304648"/>
              <a:gd name="connsiteY44" fmla="*/ 859631 h 2155368"/>
              <a:gd name="connsiteX45" fmla="*/ 383382 w 2304648"/>
              <a:gd name="connsiteY45" fmla="*/ 883443 h 2155368"/>
              <a:gd name="connsiteX46" fmla="*/ 407194 w 2304648"/>
              <a:gd name="connsiteY46" fmla="*/ 881062 h 2155368"/>
              <a:gd name="connsiteX47" fmla="*/ 402432 w 2304648"/>
              <a:gd name="connsiteY47" fmla="*/ 919162 h 2155368"/>
              <a:gd name="connsiteX48" fmla="*/ 423863 w 2304648"/>
              <a:gd name="connsiteY48" fmla="*/ 973931 h 2155368"/>
              <a:gd name="connsiteX49" fmla="*/ 435769 w 2304648"/>
              <a:gd name="connsiteY49" fmla="*/ 973931 h 2155368"/>
              <a:gd name="connsiteX50" fmla="*/ 428625 w 2304648"/>
              <a:gd name="connsiteY50" fmla="*/ 1000125 h 2155368"/>
              <a:gd name="connsiteX51" fmla="*/ 442913 w 2304648"/>
              <a:gd name="connsiteY51" fmla="*/ 997743 h 2155368"/>
              <a:gd name="connsiteX52" fmla="*/ 433388 w 2304648"/>
              <a:gd name="connsiteY52" fmla="*/ 1021556 h 2155368"/>
              <a:gd name="connsiteX53" fmla="*/ 452438 w 2304648"/>
              <a:gd name="connsiteY53" fmla="*/ 1019175 h 2155368"/>
              <a:gd name="connsiteX54" fmla="*/ 447675 w 2304648"/>
              <a:gd name="connsiteY54" fmla="*/ 1042987 h 2155368"/>
              <a:gd name="connsiteX55" fmla="*/ 464344 w 2304648"/>
              <a:gd name="connsiteY55" fmla="*/ 1038225 h 2155368"/>
              <a:gd name="connsiteX56" fmla="*/ 476250 w 2304648"/>
              <a:gd name="connsiteY56" fmla="*/ 1064418 h 2155368"/>
              <a:gd name="connsiteX57" fmla="*/ 490538 w 2304648"/>
              <a:gd name="connsiteY57" fmla="*/ 1064418 h 2155368"/>
              <a:gd name="connsiteX58" fmla="*/ 514350 w 2304648"/>
              <a:gd name="connsiteY58" fmla="*/ 1104900 h 2155368"/>
              <a:gd name="connsiteX59" fmla="*/ 511969 w 2304648"/>
              <a:gd name="connsiteY59" fmla="*/ 1119187 h 2155368"/>
              <a:gd name="connsiteX60" fmla="*/ 531019 w 2304648"/>
              <a:gd name="connsiteY60" fmla="*/ 1119187 h 2155368"/>
              <a:gd name="connsiteX61" fmla="*/ 526257 w 2304648"/>
              <a:gd name="connsiteY61" fmla="*/ 1133475 h 2155368"/>
              <a:gd name="connsiteX62" fmla="*/ 545307 w 2304648"/>
              <a:gd name="connsiteY62" fmla="*/ 1128712 h 2155368"/>
              <a:gd name="connsiteX63" fmla="*/ 542925 w 2304648"/>
              <a:gd name="connsiteY63" fmla="*/ 1154906 h 2155368"/>
              <a:gd name="connsiteX64" fmla="*/ 557213 w 2304648"/>
              <a:gd name="connsiteY64" fmla="*/ 1152525 h 2155368"/>
              <a:gd name="connsiteX65" fmla="*/ 552450 w 2304648"/>
              <a:gd name="connsiteY65" fmla="*/ 1169193 h 2155368"/>
              <a:gd name="connsiteX66" fmla="*/ 581025 w 2304648"/>
              <a:gd name="connsiteY66" fmla="*/ 1164431 h 2155368"/>
              <a:gd name="connsiteX67" fmla="*/ 578644 w 2304648"/>
              <a:gd name="connsiteY67" fmla="*/ 1183481 h 2155368"/>
              <a:gd name="connsiteX68" fmla="*/ 595313 w 2304648"/>
              <a:gd name="connsiteY68" fmla="*/ 1181100 h 2155368"/>
              <a:gd name="connsiteX69" fmla="*/ 592932 w 2304648"/>
              <a:gd name="connsiteY69" fmla="*/ 1195387 h 2155368"/>
              <a:gd name="connsiteX70" fmla="*/ 635794 w 2304648"/>
              <a:gd name="connsiteY70" fmla="*/ 1195387 h 2155368"/>
              <a:gd name="connsiteX71" fmla="*/ 631032 w 2304648"/>
              <a:gd name="connsiteY71" fmla="*/ 1214437 h 2155368"/>
              <a:gd name="connsiteX72" fmla="*/ 669132 w 2304648"/>
              <a:gd name="connsiteY72" fmla="*/ 1212056 h 2155368"/>
              <a:gd name="connsiteX73" fmla="*/ 666750 w 2304648"/>
              <a:gd name="connsiteY73" fmla="*/ 1252537 h 2155368"/>
              <a:gd name="connsiteX74" fmla="*/ 695325 w 2304648"/>
              <a:gd name="connsiteY74" fmla="*/ 1257300 h 2155368"/>
              <a:gd name="connsiteX75" fmla="*/ 695325 w 2304648"/>
              <a:gd name="connsiteY75" fmla="*/ 1271587 h 2155368"/>
              <a:gd name="connsiteX76" fmla="*/ 716757 w 2304648"/>
              <a:gd name="connsiteY76" fmla="*/ 1269206 h 2155368"/>
              <a:gd name="connsiteX77" fmla="*/ 716757 w 2304648"/>
              <a:gd name="connsiteY77" fmla="*/ 1285875 h 2155368"/>
              <a:gd name="connsiteX78" fmla="*/ 742950 w 2304648"/>
              <a:gd name="connsiteY78" fmla="*/ 1283493 h 2155368"/>
              <a:gd name="connsiteX79" fmla="*/ 740569 w 2304648"/>
              <a:gd name="connsiteY79" fmla="*/ 1304925 h 2155368"/>
              <a:gd name="connsiteX80" fmla="*/ 773907 w 2304648"/>
              <a:gd name="connsiteY80" fmla="*/ 1300162 h 2155368"/>
              <a:gd name="connsiteX81" fmla="*/ 766763 w 2304648"/>
              <a:gd name="connsiteY81" fmla="*/ 1333500 h 2155368"/>
              <a:gd name="connsiteX82" fmla="*/ 826294 w 2304648"/>
              <a:gd name="connsiteY82" fmla="*/ 1326356 h 2155368"/>
              <a:gd name="connsiteX83" fmla="*/ 831057 w 2304648"/>
              <a:gd name="connsiteY83" fmla="*/ 1357312 h 2155368"/>
              <a:gd name="connsiteX84" fmla="*/ 862013 w 2304648"/>
              <a:gd name="connsiteY84" fmla="*/ 1357312 h 2155368"/>
              <a:gd name="connsiteX85" fmla="*/ 862013 w 2304648"/>
              <a:gd name="connsiteY85" fmla="*/ 1357312 h 2155368"/>
              <a:gd name="connsiteX86" fmla="*/ 873919 w 2304648"/>
              <a:gd name="connsiteY86" fmla="*/ 1376362 h 2155368"/>
              <a:gd name="connsiteX87" fmla="*/ 871538 w 2304648"/>
              <a:gd name="connsiteY87" fmla="*/ 1390650 h 2155368"/>
              <a:gd name="connsiteX88" fmla="*/ 907257 w 2304648"/>
              <a:gd name="connsiteY88" fmla="*/ 1385887 h 2155368"/>
              <a:gd name="connsiteX89" fmla="*/ 909638 w 2304648"/>
              <a:gd name="connsiteY89" fmla="*/ 1402556 h 2155368"/>
              <a:gd name="connsiteX90" fmla="*/ 954882 w 2304648"/>
              <a:gd name="connsiteY90" fmla="*/ 1404937 h 2155368"/>
              <a:gd name="connsiteX91" fmla="*/ 952500 w 2304648"/>
              <a:gd name="connsiteY91" fmla="*/ 1419225 h 2155368"/>
              <a:gd name="connsiteX92" fmla="*/ 1012032 w 2304648"/>
              <a:gd name="connsiteY92" fmla="*/ 1419225 h 2155368"/>
              <a:gd name="connsiteX93" fmla="*/ 1019175 w 2304648"/>
              <a:gd name="connsiteY93" fmla="*/ 1426368 h 2155368"/>
              <a:gd name="connsiteX94" fmla="*/ 1050132 w 2304648"/>
              <a:gd name="connsiteY94" fmla="*/ 1426368 h 2155368"/>
              <a:gd name="connsiteX95" fmla="*/ 1050132 w 2304648"/>
              <a:gd name="connsiteY95" fmla="*/ 1464468 h 2155368"/>
              <a:gd name="connsiteX96" fmla="*/ 1095375 w 2304648"/>
              <a:gd name="connsiteY96" fmla="*/ 1471612 h 2155368"/>
              <a:gd name="connsiteX97" fmla="*/ 1090613 w 2304648"/>
              <a:gd name="connsiteY97" fmla="*/ 1481137 h 2155368"/>
              <a:gd name="connsiteX98" fmla="*/ 1109663 w 2304648"/>
              <a:gd name="connsiteY98" fmla="*/ 1483518 h 2155368"/>
              <a:gd name="connsiteX99" fmla="*/ 1107282 w 2304648"/>
              <a:gd name="connsiteY99" fmla="*/ 1504950 h 2155368"/>
              <a:gd name="connsiteX100" fmla="*/ 1152525 w 2304648"/>
              <a:gd name="connsiteY100" fmla="*/ 1495425 h 2155368"/>
              <a:gd name="connsiteX101" fmla="*/ 1152525 w 2304648"/>
              <a:gd name="connsiteY101" fmla="*/ 1514475 h 2155368"/>
              <a:gd name="connsiteX102" fmla="*/ 1166813 w 2304648"/>
              <a:gd name="connsiteY102" fmla="*/ 1514475 h 2155368"/>
              <a:gd name="connsiteX103" fmla="*/ 1165323 w 2304648"/>
              <a:gd name="connsiteY103" fmla="*/ 1546590 h 2155368"/>
              <a:gd name="connsiteX104" fmla="*/ 1182437 w 2304648"/>
              <a:gd name="connsiteY104" fmla="*/ 1544144 h 2155368"/>
              <a:gd name="connsiteX105" fmla="*/ 1184882 w 2304648"/>
              <a:gd name="connsiteY105" fmla="*/ 1571038 h 2155368"/>
              <a:gd name="connsiteX106" fmla="*/ 1199551 w 2304648"/>
              <a:gd name="connsiteY106" fmla="*/ 1571038 h 2155368"/>
              <a:gd name="connsiteX107" fmla="*/ 1201996 w 2304648"/>
              <a:gd name="connsiteY107" fmla="*/ 1595487 h 2155368"/>
              <a:gd name="connsiteX108" fmla="*/ 1231335 w 2304648"/>
              <a:gd name="connsiteY108" fmla="*/ 1597932 h 2155368"/>
              <a:gd name="connsiteX109" fmla="*/ 1233780 w 2304648"/>
              <a:gd name="connsiteY109" fmla="*/ 1639494 h 2155368"/>
              <a:gd name="connsiteX110" fmla="*/ 1255783 w 2304648"/>
              <a:gd name="connsiteY110" fmla="*/ 1644384 h 2155368"/>
              <a:gd name="connsiteX111" fmla="*/ 1255783 w 2304648"/>
              <a:gd name="connsiteY111" fmla="*/ 1661499 h 2155368"/>
              <a:gd name="connsiteX112" fmla="*/ 1351135 w 2304648"/>
              <a:gd name="connsiteY112" fmla="*/ 1661499 h 2155368"/>
              <a:gd name="connsiteX113" fmla="*/ 1404923 w 2304648"/>
              <a:gd name="connsiteY113" fmla="*/ 1707952 h 2155368"/>
              <a:gd name="connsiteX114" fmla="*/ 1485605 w 2304648"/>
              <a:gd name="connsiteY114" fmla="*/ 1710396 h 2155368"/>
              <a:gd name="connsiteX115" fmla="*/ 1488050 w 2304648"/>
              <a:gd name="connsiteY115" fmla="*/ 1749515 h 2155368"/>
              <a:gd name="connsiteX116" fmla="*/ 1568731 w 2304648"/>
              <a:gd name="connsiteY116" fmla="*/ 1754406 h 2155368"/>
              <a:gd name="connsiteX117" fmla="*/ 1571176 w 2304648"/>
              <a:gd name="connsiteY117" fmla="*/ 1781299 h 2155368"/>
              <a:gd name="connsiteX118" fmla="*/ 1620074 w 2304648"/>
              <a:gd name="connsiteY118" fmla="*/ 1781299 h 2155368"/>
              <a:gd name="connsiteX119" fmla="*/ 1617629 w 2304648"/>
              <a:gd name="connsiteY119" fmla="*/ 1820418 h 2155368"/>
              <a:gd name="connsiteX120" fmla="*/ 1739875 w 2304648"/>
              <a:gd name="connsiteY120" fmla="*/ 1817971 h 2155368"/>
              <a:gd name="connsiteX121" fmla="*/ 1808333 w 2304648"/>
              <a:gd name="connsiteY121" fmla="*/ 1847311 h 2155368"/>
              <a:gd name="connsiteX122" fmla="*/ 1813222 w 2304648"/>
              <a:gd name="connsiteY122" fmla="*/ 1908434 h 2155368"/>
              <a:gd name="connsiteX123" fmla="*/ 1854785 w 2304648"/>
              <a:gd name="connsiteY123" fmla="*/ 1918212 h 2155368"/>
              <a:gd name="connsiteX124" fmla="*/ 1852340 w 2304648"/>
              <a:gd name="connsiteY124" fmla="*/ 1979335 h 2155368"/>
              <a:gd name="connsiteX125" fmla="*/ 1901238 w 2304648"/>
              <a:gd name="connsiteY125" fmla="*/ 1979335 h 2155368"/>
              <a:gd name="connsiteX126" fmla="*/ 1908572 w 2304648"/>
              <a:gd name="connsiteY126" fmla="*/ 2001339 h 2155368"/>
              <a:gd name="connsiteX127" fmla="*/ 1959915 w 2304648"/>
              <a:gd name="connsiteY127" fmla="*/ 2003785 h 2155368"/>
              <a:gd name="connsiteX128" fmla="*/ 1967251 w 2304648"/>
              <a:gd name="connsiteY128" fmla="*/ 2045348 h 2155368"/>
              <a:gd name="connsiteX129" fmla="*/ 2003924 w 2304648"/>
              <a:gd name="connsiteY129" fmla="*/ 2047792 h 2155368"/>
              <a:gd name="connsiteX130" fmla="*/ 2003923 w 2304648"/>
              <a:gd name="connsiteY130" fmla="*/ 2082021 h 2155368"/>
              <a:gd name="connsiteX131" fmla="*/ 2302203 w 2304648"/>
              <a:gd name="connsiteY131" fmla="*/ 2072241 h 2155368"/>
              <a:gd name="connsiteX132" fmla="*/ 2304648 w 2304648"/>
              <a:gd name="connsiteY132" fmla="*/ 2155368 h 2155368"/>
              <a:gd name="connsiteX0" fmla="*/ 0 w 2302203"/>
              <a:gd name="connsiteY0" fmla="*/ 0 h 2155368"/>
              <a:gd name="connsiteX1" fmla="*/ 4763 w 2302203"/>
              <a:gd name="connsiteY1" fmla="*/ 52387 h 2155368"/>
              <a:gd name="connsiteX2" fmla="*/ 16669 w 2302203"/>
              <a:gd name="connsiteY2" fmla="*/ 47625 h 2155368"/>
              <a:gd name="connsiteX3" fmla="*/ 16669 w 2302203"/>
              <a:gd name="connsiteY3" fmla="*/ 85725 h 2155368"/>
              <a:gd name="connsiteX4" fmla="*/ 30957 w 2302203"/>
              <a:gd name="connsiteY4" fmla="*/ 83343 h 2155368"/>
              <a:gd name="connsiteX5" fmla="*/ 28575 w 2302203"/>
              <a:gd name="connsiteY5" fmla="*/ 116681 h 2155368"/>
              <a:gd name="connsiteX6" fmla="*/ 54769 w 2302203"/>
              <a:gd name="connsiteY6" fmla="*/ 111918 h 2155368"/>
              <a:gd name="connsiteX7" fmla="*/ 54769 w 2302203"/>
              <a:gd name="connsiteY7" fmla="*/ 159543 h 2155368"/>
              <a:gd name="connsiteX8" fmla="*/ 54769 w 2302203"/>
              <a:gd name="connsiteY8" fmla="*/ 159543 h 2155368"/>
              <a:gd name="connsiteX9" fmla="*/ 54769 w 2302203"/>
              <a:gd name="connsiteY9" fmla="*/ 159543 h 2155368"/>
              <a:gd name="connsiteX10" fmla="*/ 69057 w 2302203"/>
              <a:gd name="connsiteY10" fmla="*/ 190500 h 2155368"/>
              <a:gd name="connsiteX11" fmla="*/ 78582 w 2302203"/>
              <a:gd name="connsiteY11" fmla="*/ 190500 h 2155368"/>
              <a:gd name="connsiteX12" fmla="*/ 76200 w 2302203"/>
              <a:gd name="connsiteY12" fmla="*/ 216693 h 2155368"/>
              <a:gd name="connsiteX13" fmla="*/ 107157 w 2302203"/>
              <a:gd name="connsiteY13" fmla="*/ 216693 h 2155368"/>
              <a:gd name="connsiteX14" fmla="*/ 104775 w 2302203"/>
              <a:gd name="connsiteY14" fmla="*/ 302418 h 2155368"/>
              <a:gd name="connsiteX15" fmla="*/ 128588 w 2302203"/>
              <a:gd name="connsiteY15" fmla="*/ 307181 h 2155368"/>
              <a:gd name="connsiteX16" fmla="*/ 126207 w 2302203"/>
              <a:gd name="connsiteY16" fmla="*/ 345281 h 2155368"/>
              <a:gd name="connsiteX17" fmla="*/ 152400 w 2302203"/>
              <a:gd name="connsiteY17" fmla="*/ 395287 h 2155368"/>
              <a:gd name="connsiteX18" fmla="*/ 157163 w 2302203"/>
              <a:gd name="connsiteY18" fmla="*/ 426243 h 2155368"/>
              <a:gd name="connsiteX19" fmla="*/ 192882 w 2302203"/>
              <a:gd name="connsiteY19" fmla="*/ 435768 h 2155368"/>
              <a:gd name="connsiteX20" fmla="*/ 209550 w 2302203"/>
              <a:gd name="connsiteY20" fmla="*/ 495300 h 2155368"/>
              <a:gd name="connsiteX21" fmla="*/ 226219 w 2302203"/>
              <a:gd name="connsiteY21" fmla="*/ 509587 h 2155368"/>
              <a:gd name="connsiteX22" fmla="*/ 221457 w 2302203"/>
              <a:gd name="connsiteY22" fmla="*/ 554831 h 2155368"/>
              <a:gd name="connsiteX23" fmla="*/ 228600 w 2302203"/>
              <a:gd name="connsiteY23" fmla="*/ 554831 h 2155368"/>
              <a:gd name="connsiteX24" fmla="*/ 230982 w 2302203"/>
              <a:gd name="connsiteY24" fmla="*/ 595312 h 2155368"/>
              <a:gd name="connsiteX25" fmla="*/ 242888 w 2302203"/>
              <a:gd name="connsiteY25" fmla="*/ 595312 h 2155368"/>
              <a:gd name="connsiteX26" fmla="*/ 240507 w 2302203"/>
              <a:gd name="connsiteY26" fmla="*/ 642937 h 2155368"/>
              <a:gd name="connsiteX27" fmla="*/ 266700 w 2302203"/>
              <a:gd name="connsiteY27" fmla="*/ 642937 h 2155368"/>
              <a:gd name="connsiteX28" fmla="*/ 266700 w 2302203"/>
              <a:gd name="connsiteY28" fmla="*/ 657225 h 2155368"/>
              <a:gd name="connsiteX29" fmla="*/ 269082 w 2302203"/>
              <a:gd name="connsiteY29" fmla="*/ 681037 h 2155368"/>
              <a:gd name="connsiteX30" fmla="*/ 278607 w 2302203"/>
              <a:gd name="connsiteY30" fmla="*/ 681037 h 2155368"/>
              <a:gd name="connsiteX31" fmla="*/ 273844 w 2302203"/>
              <a:gd name="connsiteY31" fmla="*/ 714375 h 2155368"/>
              <a:gd name="connsiteX32" fmla="*/ 297657 w 2302203"/>
              <a:gd name="connsiteY32" fmla="*/ 711993 h 2155368"/>
              <a:gd name="connsiteX33" fmla="*/ 300038 w 2302203"/>
              <a:gd name="connsiteY33" fmla="*/ 728662 h 2155368"/>
              <a:gd name="connsiteX34" fmla="*/ 319088 w 2302203"/>
              <a:gd name="connsiteY34" fmla="*/ 726281 h 2155368"/>
              <a:gd name="connsiteX35" fmla="*/ 319088 w 2302203"/>
              <a:gd name="connsiteY35" fmla="*/ 759618 h 2155368"/>
              <a:gd name="connsiteX36" fmla="*/ 330994 w 2302203"/>
              <a:gd name="connsiteY36" fmla="*/ 757237 h 2155368"/>
              <a:gd name="connsiteX37" fmla="*/ 333375 w 2302203"/>
              <a:gd name="connsiteY37" fmla="*/ 807243 h 2155368"/>
              <a:gd name="connsiteX38" fmla="*/ 333375 w 2302203"/>
              <a:gd name="connsiteY38" fmla="*/ 807243 h 2155368"/>
              <a:gd name="connsiteX39" fmla="*/ 347663 w 2302203"/>
              <a:gd name="connsiteY39" fmla="*/ 823912 h 2155368"/>
              <a:gd name="connsiteX40" fmla="*/ 364332 w 2302203"/>
              <a:gd name="connsiteY40" fmla="*/ 816768 h 2155368"/>
              <a:gd name="connsiteX41" fmla="*/ 364332 w 2302203"/>
              <a:gd name="connsiteY41" fmla="*/ 840581 h 2155368"/>
              <a:gd name="connsiteX42" fmla="*/ 371475 w 2302203"/>
              <a:gd name="connsiteY42" fmla="*/ 845343 h 2155368"/>
              <a:gd name="connsiteX43" fmla="*/ 366713 w 2302203"/>
              <a:gd name="connsiteY43" fmla="*/ 864393 h 2155368"/>
              <a:gd name="connsiteX44" fmla="*/ 385763 w 2302203"/>
              <a:gd name="connsiteY44" fmla="*/ 859631 h 2155368"/>
              <a:gd name="connsiteX45" fmla="*/ 383382 w 2302203"/>
              <a:gd name="connsiteY45" fmla="*/ 883443 h 2155368"/>
              <a:gd name="connsiteX46" fmla="*/ 407194 w 2302203"/>
              <a:gd name="connsiteY46" fmla="*/ 881062 h 2155368"/>
              <a:gd name="connsiteX47" fmla="*/ 402432 w 2302203"/>
              <a:gd name="connsiteY47" fmla="*/ 919162 h 2155368"/>
              <a:gd name="connsiteX48" fmla="*/ 423863 w 2302203"/>
              <a:gd name="connsiteY48" fmla="*/ 973931 h 2155368"/>
              <a:gd name="connsiteX49" fmla="*/ 435769 w 2302203"/>
              <a:gd name="connsiteY49" fmla="*/ 973931 h 2155368"/>
              <a:gd name="connsiteX50" fmla="*/ 428625 w 2302203"/>
              <a:gd name="connsiteY50" fmla="*/ 1000125 h 2155368"/>
              <a:gd name="connsiteX51" fmla="*/ 442913 w 2302203"/>
              <a:gd name="connsiteY51" fmla="*/ 997743 h 2155368"/>
              <a:gd name="connsiteX52" fmla="*/ 433388 w 2302203"/>
              <a:gd name="connsiteY52" fmla="*/ 1021556 h 2155368"/>
              <a:gd name="connsiteX53" fmla="*/ 452438 w 2302203"/>
              <a:gd name="connsiteY53" fmla="*/ 1019175 h 2155368"/>
              <a:gd name="connsiteX54" fmla="*/ 447675 w 2302203"/>
              <a:gd name="connsiteY54" fmla="*/ 1042987 h 2155368"/>
              <a:gd name="connsiteX55" fmla="*/ 464344 w 2302203"/>
              <a:gd name="connsiteY55" fmla="*/ 1038225 h 2155368"/>
              <a:gd name="connsiteX56" fmla="*/ 476250 w 2302203"/>
              <a:gd name="connsiteY56" fmla="*/ 1064418 h 2155368"/>
              <a:gd name="connsiteX57" fmla="*/ 490538 w 2302203"/>
              <a:gd name="connsiteY57" fmla="*/ 1064418 h 2155368"/>
              <a:gd name="connsiteX58" fmla="*/ 514350 w 2302203"/>
              <a:gd name="connsiteY58" fmla="*/ 1104900 h 2155368"/>
              <a:gd name="connsiteX59" fmla="*/ 511969 w 2302203"/>
              <a:gd name="connsiteY59" fmla="*/ 1119187 h 2155368"/>
              <a:gd name="connsiteX60" fmla="*/ 531019 w 2302203"/>
              <a:gd name="connsiteY60" fmla="*/ 1119187 h 2155368"/>
              <a:gd name="connsiteX61" fmla="*/ 526257 w 2302203"/>
              <a:gd name="connsiteY61" fmla="*/ 1133475 h 2155368"/>
              <a:gd name="connsiteX62" fmla="*/ 545307 w 2302203"/>
              <a:gd name="connsiteY62" fmla="*/ 1128712 h 2155368"/>
              <a:gd name="connsiteX63" fmla="*/ 542925 w 2302203"/>
              <a:gd name="connsiteY63" fmla="*/ 1154906 h 2155368"/>
              <a:gd name="connsiteX64" fmla="*/ 557213 w 2302203"/>
              <a:gd name="connsiteY64" fmla="*/ 1152525 h 2155368"/>
              <a:gd name="connsiteX65" fmla="*/ 552450 w 2302203"/>
              <a:gd name="connsiteY65" fmla="*/ 1169193 h 2155368"/>
              <a:gd name="connsiteX66" fmla="*/ 581025 w 2302203"/>
              <a:gd name="connsiteY66" fmla="*/ 1164431 h 2155368"/>
              <a:gd name="connsiteX67" fmla="*/ 578644 w 2302203"/>
              <a:gd name="connsiteY67" fmla="*/ 1183481 h 2155368"/>
              <a:gd name="connsiteX68" fmla="*/ 595313 w 2302203"/>
              <a:gd name="connsiteY68" fmla="*/ 1181100 h 2155368"/>
              <a:gd name="connsiteX69" fmla="*/ 592932 w 2302203"/>
              <a:gd name="connsiteY69" fmla="*/ 1195387 h 2155368"/>
              <a:gd name="connsiteX70" fmla="*/ 635794 w 2302203"/>
              <a:gd name="connsiteY70" fmla="*/ 1195387 h 2155368"/>
              <a:gd name="connsiteX71" fmla="*/ 631032 w 2302203"/>
              <a:gd name="connsiteY71" fmla="*/ 1214437 h 2155368"/>
              <a:gd name="connsiteX72" fmla="*/ 669132 w 2302203"/>
              <a:gd name="connsiteY72" fmla="*/ 1212056 h 2155368"/>
              <a:gd name="connsiteX73" fmla="*/ 666750 w 2302203"/>
              <a:gd name="connsiteY73" fmla="*/ 1252537 h 2155368"/>
              <a:gd name="connsiteX74" fmla="*/ 695325 w 2302203"/>
              <a:gd name="connsiteY74" fmla="*/ 1257300 h 2155368"/>
              <a:gd name="connsiteX75" fmla="*/ 695325 w 2302203"/>
              <a:gd name="connsiteY75" fmla="*/ 1271587 h 2155368"/>
              <a:gd name="connsiteX76" fmla="*/ 716757 w 2302203"/>
              <a:gd name="connsiteY76" fmla="*/ 1269206 h 2155368"/>
              <a:gd name="connsiteX77" fmla="*/ 716757 w 2302203"/>
              <a:gd name="connsiteY77" fmla="*/ 1285875 h 2155368"/>
              <a:gd name="connsiteX78" fmla="*/ 742950 w 2302203"/>
              <a:gd name="connsiteY78" fmla="*/ 1283493 h 2155368"/>
              <a:gd name="connsiteX79" fmla="*/ 740569 w 2302203"/>
              <a:gd name="connsiteY79" fmla="*/ 1304925 h 2155368"/>
              <a:gd name="connsiteX80" fmla="*/ 773907 w 2302203"/>
              <a:gd name="connsiteY80" fmla="*/ 1300162 h 2155368"/>
              <a:gd name="connsiteX81" fmla="*/ 766763 w 2302203"/>
              <a:gd name="connsiteY81" fmla="*/ 1333500 h 2155368"/>
              <a:gd name="connsiteX82" fmla="*/ 826294 w 2302203"/>
              <a:gd name="connsiteY82" fmla="*/ 1326356 h 2155368"/>
              <a:gd name="connsiteX83" fmla="*/ 831057 w 2302203"/>
              <a:gd name="connsiteY83" fmla="*/ 1357312 h 2155368"/>
              <a:gd name="connsiteX84" fmla="*/ 862013 w 2302203"/>
              <a:gd name="connsiteY84" fmla="*/ 1357312 h 2155368"/>
              <a:gd name="connsiteX85" fmla="*/ 862013 w 2302203"/>
              <a:gd name="connsiteY85" fmla="*/ 1357312 h 2155368"/>
              <a:gd name="connsiteX86" fmla="*/ 873919 w 2302203"/>
              <a:gd name="connsiteY86" fmla="*/ 1376362 h 2155368"/>
              <a:gd name="connsiteX87" fmla="*/ 871538 w 2302203"/>
              <a:gd name="connsiteY87" fmla="*/ 1390650 h 2155368"/>
              <a:gd name="connsiteX88" fmla="*/ 907257 w 2302203"/>
              <a:gd name="connsiteY88" fmla="*/ 1385887 h 2155368"/>
              <a:gd name="connsiteX89" fmla="*/ 909638 w 2302203"/>
              <a:gd name="connsiteY89" fmla="*/ 1402556 h 2155368"/>
              <a:gd name="connsiteX90" fmla="*/ 954882 w 2302203"/>
              <a:gd name="connsiteY90" fmla="*/ 1404937 h 2155368"/>
              <a:gd name="connsiteX91" fmla="*/ 952500 w 2302203"/>
              <a:gd name="connsiteY91" fmla="*/ 1419225 h 2155368"/>
              <a:gd name="connsiteX92" fmla="*/ 1012032 w 2302203"/>
              <a:gd name="connsiteY92" fmla="*/ 1419225 h 2155368"/>
              <a:gd name="connsiteX93" fmla="*/ 1019175 w 2302203"/>
              <a:gd name="connsiteY93" fmla="*/ 1426368 h 2155368"/>
              <a:gd name="connsiteX94" fmla="*/ 1050132 w 2302203"/>
              <a:gd name="connsiteY94" fmla="*/ 1426368 h 2155368"/>
              <a:gd name="connsiteX95" fmla="*/ 1050132 w 2302203"/>
              <a:gd name="connsiteY95" fmla="*/ 1464468 h 2155368"/>
              <a:gd name="connsiteX96" fmla="*/ 1095375 w 2302203"/>
              <a:gd name="connsiteY96" fmla="*/ 1471612 h 2155368"/>
              <a:gd name="connsiteX97" fmla="*/ 1090613 w 2302203"/>
              <a:gd name="connsiteY97" fmla="*/ 1481137 h 2155368"/>
              <a:gd name="connsiteX98" fmla="*/ 1109663 w 2302203"/>
              <a:gd name="connsiteY98" fmla="*/ 1483518 h 2155368"/>
              <a:gd name="connsiteX99" fmla="*/ 1107282 w 2302203"/>
              <a:gd name="connsiteY99" fmla="*/ 1504950 h 2155368"/>
              <a:gd name="connsiteX100" fmla="*/ 1152525 w 2302203"/>
              <a:gd name="connsiteY100" fmla="*/ 1495425 h 2155368"/>
              <a:gd name="connsiteX101" fmla="*/ 1152525 w 2302203"/>
              <a:gd name="connsiteY101" fmla="*/ 1514475 h 2155368"/>
              <a:gd name="connsiteX102" fmla="*/ 1166813 w 2302203"/>
              <a:gd name="connsiteY102" fmla="*/ 1514475 h 2155368"/>
              <a:gd name="connsiteX103" fmla="*/ 1165323 w 2302203"/>
              <a:gd name="connsiteY103" fmla="*/ 1546590 h 2155368"/>
              <a:gd name="connsiteX104" fmla="*/ 1182437 w 2302203"/>
              <a:gd name="connsiteY104" fmla="*/ 1544144 h 2155368"/>
              <a:gd name="connsiteX105" fmla="*/ 1184882 w 2302203"/>
              <a:gd name="connsiteY105" fmla="*/ 1571038 h 2155368"/>
              <a:gd name="connsiteX106" fmla="*/ 1199551 w 2302203"/>
              <a:gd name="connsiteY106" fmla="*/ 1571038 h 2155368"/>
              <a:gd name="connsiteX107" fmla="*/ 1201996 w 2302203"/>
              <a:gd name="connsiteY107" fmla="*/ 1595487 h 2155368"/>
              <a:gd name="connsiteX108" fmla="*/ 1231335 w 2302203"/>
              <a:gd name="connsiteY108" fmla="*/ 1597932 h 2155368"/>
              <a:gd name="connsiteX109" fmla="*/ 1233780 w 2302203"/>
              <a:gd name="connsiteY109" fmla="*/ 1639494 h 2155368"/>
              <a:gd name="connsiteX110" fmla="*/ 1255783 w 2302203"/>
              <a:gd name="connsiteY110" fmla="*/ 1644384 h 2155368"/>
              <a:gd name="connsiteX111" fmla="*/ 1255783 w 2302203"/>
              <a:gd name="connsiteY111" fmla="*/ 1661499 h 2155368"/>
              <a:gd name="connsiteX112" fmla="*/ 1351135 w 2302203"/>
              <a:gd name="connsiteY112" fmla="*/ 1661499 h 2155368"/>
              <a:gd name="connsiteX113" fmla="*/ 1404923 w 2302203"/>
              <a:gd name="connsiteY113" fmla="*/ 1707952 h 2155368"/>
              <a:gd name="connsiteX114" fmla="*/ 1485605 w 2302203"/>
              <a:gd name="connsiteY114" fmla="*/ 1710396 h 2155368"/>
              <a:gd name="connsiteX115" fmla="*/ 1488050 w 2302203"/>
              <a:gd name="connsiteY115" fmla="*/ 1749515 h 2155368"/>
              <a:gd name="connsiteX116" fmla="*/ 1568731 w 2302203"/>
              <a:gd name="connsiteY116" fmla="*/ 1754406 h 2155368"/>
              <a:gd name="connsiteX117" fmla="*/ 1571176 w 2302203"/>
              <a:gd name="connsiteY117" fmla="*/ 1781299 h 2155368"/>
              <a:gd name="connsiteX118" fmla="*/ 1620074 w 2302203"/>
              <a:gd name="connsiteY118" fmla="*/ 1781299 h 2155368"/>
              <a:gd name="connsiteX119" fmla="*/ 1617629 w 2302203"/>
              <a:gd name="connsiteY119" fmla="*/ 1820418 h 2155368"/>
              <a:gd name="connsiteX120" fmla="*/ 1739875 w 2302203"/>
              <a:gd name="connsiteY120" fmla="*/ 1817971 h 2155368"/>
              <a:gd name="connsiteX121" fmla="*/ 1808333 w 2302203"/>
              <a:gd name="connsiteY121" fmla="*/ 1847311 h 2155368"/>
              <a:gd name="connsiteX122" fmla="*/ 1813222 w 2302203"/>
              <a:gd name="connsiteY122" fmla="*/ 1908434 h 2155368"/>
              <a:gd name="connsiteX123" fmla="*/ 1854785 w 2302203"/>
              <a:gd name="connsiteY123" fmla="*/ 1918212 h 2155368"/>
              <a:gd name="connsiteX124" fmla="*/ 1852340 w 2302203"/>
              <a:gd name="connsiteY124" fmla="*/ 1979335 h 2155368"/>
              <a:gd name="connsiteX125" fmla="*/ 1901238 w 2302203"/>
              <a:gd name="connsiteY125" fmla="*/ 1979335 h 2155368"/>
              <a:gd name="connsiteX126" fmla="*/ 1908572 w 2302203"/>
              <a:gd name="connsiteY126" fmla="*/ 2001339 h 2155368"/>
              <a:gd name="connsiteX127" fmla="*/ 1959915 w 2302203"/>
              <a:gd name="connsiteY127" fmla="*/ 2003785 h 2155368"/>
              <a:gd name="connsiteX128" fmla="*/ 1967251 w 2302203"/>
              <a:gd name="connsiteY128" fmla="*/ 2045348 h 2155368"/>
              <a:gd name="connsiteX129" fmla="*/ 2003924 w 2302203"/>
              <a:gd name="connsiteY129" fmla="*/ 2047792 h 2155368"/>
              <a:gd name="connsiteX130" fmla="*/ 2003923 w 2302203"/>
              <a:gd name="connsiteY130" fmla="*/ 2082021 h 2155368"/>
              <a:gd name="connsiteX131" fmla="*/ 2302203 w 2302203"/>
              <a:gd name="connsiteY131" fmla="*/ 2072241 h 2155368"/>
              <a:gd name="connsiteX132" fmla="*/ 2297314 w 2302203"/>
              <a:gd name="connsiteY132" fmla="*/ 2155368 h 2155368"/>
              <a:gd name="connsiteX0" fmla="*/ 0 w 2304648"/>
              <a:gd name="connsiteY0" fmla="*/ 0 h 2155368"/>
              <a:gd name="connsiteX1" fmla="*/ 4763 w 2304648"/>
              <a:gd name="connsiteY1" fmla="*/ 52387 h 2155368"/>
              <a:gd name="connsiteX2" fmla="*/ 16669 w 2304648"/>
              <a:gd name="connsiteY2" fmla="*/ 47625 h 2155368"/>
              <a:gd name="connsiteX3" fmla="*/ 16669 w 2304648"/>
              <a:gd name="connsiteY3" fmla="*/ 85725 h 2155368"/>
              <a:gd name="connsiteX4" fmla="*/ 30957 w 2304648"/>
              <a:gd name="connsiteY4" fmla="*/ 83343 h 2155368"/>
              <a:gd name="connsiteX5" fmla="*/ 28575 w 2304648"/>
              <a:gd name="connsiteY5" fmla="*/ 116681 h 2155368"/>
              <a:gd name="connsiteX6" fmla="*/ 54769 w 2304648"/>
              <a:gd name="connsiteY6" fmla="*/ 111918 h 2155368"/>
              <a:gd name="connsiteX7" fmla="*/ 54769 w 2304648"/>
              <a:gd name="connsiteY7" fmla="*/ 159543 h 2155368"/>
              <a:gd name="connsiteX8" fmla="*/ 54769 w 2304648"/>
              <a:gd name="connsiteY8" fmla="*/ 159543 h 2155368"/>
              <a:gd name="connsiteX9" fmla="*/ 54769 w 2304648"/>
              <a:gd name="connsiteY9" fmla="*/ 159543 h 2155368"/>
              <a:gd name="connsiteX10" fmla="*/ 69057 w 2304648"/>
              <a:gd name="connsiteY10" fmla="*/ 190500 h 2155368"/>
              <a:gd name="connsiteX11" fmla="*/ 78582 w 2304648"/>
              <a:gd name="connsiteY11" fmla="*/ 190500 h 2155368"/>
              <a:gd name="connsiteX12" fmla="*/ 76200 w 2304648"/>
              <a:gd name="connsiteY12" fmla="*/ 216693 h 2155368"/>
              <a:gd name="connsiteX13" fmla="*/ 107157 w 2304648"/>
              <a:gd name="connsiteY13" fmla="*/ 216693 h 2155368"/>
              <a:gd name="connsiteX14" fmla="*/ 104775 w 2304648"/>
              <a:gd name="connsiteY14" fmla="*/ 302418 h 2155368"/>
              <a:gd name="connsiteX15" fmla="*/ 128588 w 2304648"/>
              <a:gd name="connsiteY15" fmla="*/ 307181 h 2155368"/>
              <a:gd name="connsiteX16" fmla="*/ 126207 w 2304648"/>
              <a:gd name="connsiteY16" fmla="*/ 345281 h 2155368"/>
              <a:gd name="connsiteX17" fmla="*/ 152400 w 2304648"/>
              <a:gd name="connsiteY17" fmla="*/ 395287 h 2155368"/>
              <a:gd name="connsiteX18" fmla="*/ 157163 w 2304648"/>
              <a:gd name="connsiteY18" fmla="*/ 426243 h 2155368"/>
              <a:gd name="connsiteX19" fmla="*/ 192882 w 2304648"/>
              <a:gd name="connsiteY19" fmla="*/ 435768 h 2155368"/>
              <a:gd name="connsiteX20" fmla="*/ 209550 w 2304648"/>
              <a:gd name="connsiteY20" fmla="*/ 495300 h 2155368"/>
              <a:gd name="connsiteX21" fmla="*/ 226219 w 2304648"/>
              <a:gd name="connsiteY21" fmla="*/ 509587 h 2155368"/>
              <a:gd name="connsiteX22" fmla="*/ 221457 w 2304648"/>
              <a:gd name="connsiteY22" fmla="*/ 554831 h 2155368"/>
              <a:gd name="connsiteX23" fmla="*/ 228600 w 2304648"/>
              <a:gd name="connsiteY23" fmla="*/ 554831 h 2155368"/>
              <a:gd name="connsiteX24" fmla="*/ 230982 w 2304648"/>
              <a:gd name="connsiteY24" fmla="*/ 595312 h 2155368"/>
              <a:gd name="connsiteX25" fmla="*/ 242888 w 2304648"/>
              <a:gd name="connsiteY25" fmla="*/ 595312 h 2155368"/>
              <a:gd name="connsiteX26" fmla="*/ 240507 w 2304648"/>
              <a:gd name="connsiteY26" fmla="*/ 642937 h 2155368"/>
              <a:gd name="connsiteX27" fmla="*/ 266700 w 2304648"/>
              <a:gd name="connsiteY27" fmla="*/ 642937 h 2155368"/>
              <a:gd name="connsiteX28" fmla="*/ 266700 w 2304648"/>
              <a:gd name="connsiteY28" fmla="*/ 657225 h 2155368"/>
              <a:gd name="connsiteX29" fmla="*/ 269082 w 2304648"/>
              <a:gd name="connsiteY29" fmla="*/ 681037 h 2155368"/>
              <a:gd name="connsiteX30" fmla="*/ 278607 w 2304648"/>
              <a:gd name="connsiteY30" fmla="*/ 681037 h 2155368"/>
              <a:gd name="connsiteX31" fmla="*/ 273844 w 2304648"/>
              <a:gd name="connsiteY31" fmla="*/ 714375 h 2155368"/>
              <a:gd name="connsiteX32" fmla="*/ 297657 w 2304648"/>
              <a:gd name="connsiteY32" fmla="*/ 711993 h 2155368"/>
              <a:gd name="connsiteX33" fmla="*/ 300038 w 2304648"/>
              <a:gd name="connsiteY33" fmla="*/ 728662 h 2155368"/>
              <a:gd name="connsiteX34" fmla="*/ 319088 w 2304648"/>
              <a:gd name="connsiteY34" fmla="*/ 726281 h 2155368"/>
              <a:gd name="connsiteX35" fmla="*/ 319088 w 2304648"/>
              <a:gd name="connsiteY35" fmla="*/ 759618 h 2155368"/>
              <a:gd name="connsiteX36" fmla="*/ 330994 w 2304648"/>
              <a:gd name="connsiteY36" fmla="*/ 757237 h 2155368"/>
              <a:gd name="connsiteX37" fmla="*/ 333375 w 2304648"/>
              <a:gd name="connsiteY37" fmla="*/ 807243 h 2155368"/>
              <a:gd name="connsiteX38" fmla="*/ 333375 w 2304648"/>
              <a:gd name="connsiteY38" fmla="*/ 807243 h 2155368"/>
              <a:gd name="connsiteX39" fmla="*/ 347663 w 2304648"/>
              <a:gd name="connsiteY39" fmla="*/ 823912 h 2155368"/>
              <a:gd name="connsiteX40" fmla="*/ 364332 w 2304648"/>
              <a:gd name="connsiteY40" fmla="*/ 816768 h 2155368"/>
              <a:gd name="connsiteX41" fmla="*/ 364332 w 2304648"/>
              <a:gd name="connsiteY41" fmla="*/ 840581 h 2155368"/>
              <a:gd name="connsiteX42" fmla="*/ 371475 w 2304648"/>
              <a:gd name="connsiteY42" fmla="*/ 845343 h 2155368"/>
              <a:gd name="connsiteX43" fmla="*/ 366713 w 2304648"/>
              <a:gd name="connsiteY43" fmla="*/ 864393 h 2155368"/>
              <a:gd name="connsiteX44" fmla="*/ 385763 w 2304648"/>
              <a:gd name="connsiteY44" fmla="*/ 859631 h 2155368"/>
              <a:gd name="connsiteX45" fmla="*/ 383382 w 2304648"/>
              <a:gd name="connsiteY45" fmla="*/ 883443 h 2155368"/>
              <a:gd name="connsiteX46" fmla="*/ 407194 w 2304648"/>
              <a:gd name="connsiteY46" fmla="*/ 881062 h 2155368"/>
              <a:gd name="connsiteX47" fmla="*/ 402432 w 2304648"/>
              <a:gd name="connsiteY47" fmla="*/ 919162 h 2155368"/>
              <a:gd name="connsiteX48" fmla="*/ 423863 w 2304648"/>
              <a:gd name="connsiteY48" fmla="*/ 973931 h 2155368"/>
              <a:gd name="connsiteX49" fmla="*/ 435769 w 2304648"/>
              <a:gd name="connsiteY49" fmla="*/ 973931 h 2155368"/>
              <a:gd name="connsiteX50" fmla="*/ 428625 w 2304648"/>
              <a:gd name="connsiteY50" fmla="*/ 1000125 h 2155368"/>
              <a:gd name="connsiteX51" fmla="*/ 442913 w 2304648"/>
              <a:gd name="connsiteY51" fmla="*/ 997743 h 2155368"/>
              <a:gd name="connsiteX52" fmla="*/ 433388 w 2304648"/>
              <a:gd name="connsiteY52" fmla="*/ 1021556 h 2155368"/>
              <a:gd name="connsiteX53" fmla="*/ 452438 w 2304648"/>
              <a:gd name="connsiteY53" fmla="*/ 1019175 h 2155368"/>
              <a:gd name="connsiteX54" fmla="*/ 447675 w 2304648"/>
              <a:gd name="connsiteY54" fmla="*/ 1042987 h 2155368"/>
              <a:gd name="connsiteX55" fmla="*/ 464344 w 2304648"/>
              <a:gd name="connsiteY55" fmla="*/ 1038225 h 2155368"/>
              <a:gd name="connsiteX56" fmla="*/ 476250 w 2304648"/>
              <a:gd name="connsiteY56" fmla="*/ 1064418 h 2155368"/>
              <a:gd name="connsiteX57" fmla="*/ 490538 w 2304648"/>
              <a:gd name="connsiteY57" fmla="*/ 1064418 h 2155368"/>
              <a:gd name="connsiteX58" fmla="*/ 514350 w 2304648"/>
              <a:gd name="connsiteY58" fmla="*/ 1104900 h 2155368"/>
              <a:gd name="connsiteX59" fmla="*/ 511969 w 2304648"/>
              <a:gd name="connsiteY59" fmla="*/ 1119187 h 2155368"/>
              <a:gd name="connsiteX60" fmla="*/ 531019 w 2304648"/>
              <a:gd name="connsiteY60" fmla="*/ 1119187 h 2155368"/>
              <a:gd name="connsiteX61" fmla="*/ 526257 w 2304648"/>
              <a:gd name="connsiteY61" fmla="*/ 1133475 h 2155368"/>
              <a:gd name="connsiteX62" fmla="*/ 545307 w 2304648"/>
              <a:gd name="connsiteY62" fmla="*/ 1128712 h 2155368"/>
              <a:gd name="connsiteX63" fmla="*/ 542925 w 2304648"/>
              <a:gd name="connsiteY63" fmla="*/ 1154906 h 2155368"/>
              <a:gd name="connsiteX64" fmla="*/ 557213 w 2304648"/>
              <a:gd name="connsiteY64" fmla="*/ 1152525 h 2155368"/>
              <a:gd name="connsiteX65" fmla="*/ 552450 w 2304648"/>
              <a:gd name="connsiteY65" fmla="*/ 1169193 h 2155368"/>
              <a:gd name="connsiteX66" fmla="*/ 581025 w 2304648"/>
              <a:gd name="connsiteY66" fmla="*/ 1164431 h 2155368"/>
              <a:gd name="connsiteX67" fmla="*/ 578644 w 2304648"/>
              <a:gd name="connsiteY67" fmla="*/ 1183481 h 2155368"/>
              <a:gd name="connsiteX68" fmla="*/ 595313 w 2304648"/>
              <a:gd name="connsiteY68" fmla="*/ 1181100 h 2155368"/>
              <a:gd name="connsiteX69" fmla="*/ 592932 w 2304648"/>
              <a:gd name="connsiteY69" fmla="*/ 1195387 h 2155368"/>
              <a:gd name="connsiteX70" fmla="*/ 635794 w 2304648"/>
              <a:gd name="connsiteY70" fmla="*/ 1195387 h 2155368"/>
              <a:gd name="connsiteX71" fmla="*/ 631032 w 2304648"/>
              <a:gd name="connsiteY71" fmla="*/ 1214437 h 2155368"/>
              <a:gd name="connsiteX72" fmla="*/ 669132 w 2304648"/>
              <a:gd name="connsiteY72" fmla="*/ 1212056 h 2155368"/>
              <a:gd name="connsiteX73" fmla="*/ 666750 w 2304648"/>
              <a:gd name="connsiteY73" fmla="*/ 1252537 h 2155368"/>
              <a:gd name="connsiteX74" fmla="*/ 695325 w 2304648"/>
              <a:gd name="connsiteY74" fmla="*/ 1257300 h 2155368"/>
              <a:gd name="connsiteX75" fmla="*/ 695325 w 2304648"/>
              <a:gd name="connsiteY75" fmla="*/ 1271587 h 2155368"/>
              <a:gd name="connsiteX76" fmla="*/ 716757 w 2304648"/>
              <a:gd name="connsiteY76" fmla="*/ 1269206 h 2155368"/>
              <a:gd name="connsiteX77" fmla="*/ 716757 w 2304648"/>
              <a:gd name="connsiteY77" fmla="*/ 1285875 h 2155368"/>
              <a:gd name="connsiteX78" fmla="*/ 742950 w 2304648"/>
              <a:gd name="connsiteY78" fmla="*/ 1283493 h 2155368"/>
              <a:gd name="connsiteX79" fmla="*/ 740569 w 2304648"/>
              <a:gd name="connsiteY79" fmla="*/ 1304925 h 2155368"/>
              <a:gd name="connsiteX80" fmla="*/ 773907 w 2304648"/>
              <a:gd name="connsiteY80" fmla="*/ 1300162 h 2155368"/>
              <a:gd name="connsiteX81" fmla="*/ 766763 w 2304648"/>
              <a:gd name="connsiteY81" fmla="*/ 1333500 h 2155368"/>
              <a:gd name="connsiteX82" fmla="*/ 826294 w 2304648"/>
              <a:gd name="connsiteY82" fmla="*/ 1326356 h 2155368"/>
              <a:gd name="connsiteX83" fmla="*/ 831057 w 2304648"/>
              <a:gd name="connsiteY83" fmla="*/ 1357312 h 2155368"/>
              <a:gd name="connsiteX84" fmla="*/ 862013 w 2304648"/>
              <a:gd name="connsiteY84" fmla="*/ 1357312 h 2155368"/>
              <a:gd name="connsiteX85" fmla="*/ 862013 w 2304648"/>
              <a:gd name="connsiteY85" fmla="*/ 1357312 h 2155368"/>
              <a:gd name="connsiteX86" fmla="*/ 873919 w 2304648"/>
              <a:gd name="connsiteY86" fmla="*/ 1376362 h 2155368"/>
              <a:gd name="connsiteX87" fmla="*/ 871538 w 2304648"/>
              <a:gd name="connsiteY87" fmla="*/ 1390650 h 2155368"/>
              <a:gd name="connsiteX88" fmla="*/ 907257 w 2304648"/>
              <a:gd name="connsiteY88" fmla="*/ 1385887 h 2155368"/>
              <a:gd name="connsiteX89" fmla="*/ 909638 w 2304648"/>
              <a:gd name="connsiteY89" fmla="*/ 1402556 h 2155368"/>
              <a:gd name="connsiteX90" fmla="*/ 954882 w 2304648"/>
              <a:gd name="connsiteY90" fmla="*/ 1404937 h 2155368"/>
              <a:gd name="connsiteX91" fmla="*/ 952500 w 2304648"/>
              <a:gd name="connsiteY91" fmla="*/ 1419225 h 2155368"/>
              <a:gd name="connsiteX92" fmla="*/ 1012032 w 2304648"/>
              <a:gd name="connsiteY92" fmla="*/ 1419225 h 2155368"/>
              <a:gd name="connsiteX93" fmla="*/ 1019175 w 2304648"/>
              <a:gd name="connsiteY93" fmla="*/ 1426368 h 2155368"/>
              <a:gd name="connsiteX94" fmla="*/ 1050132 w 2304648"/>
              <a:gd name="connsiteY94" fmla="*/ 1426368 h 2155368"/>
              <a:gd name="connsiteX95" fmla="*/ 1050132 w 2304648"/>
              <a:gd name="connsiteY95" fmla="*/ 1464468 h 2155368"/>
              <a:gd name="connsiteX96" fmla="*/ 1095375 w 2304648"/>
              <a:gd name="connsiteY96" fmla="*/ 1471612 h 2155368"/>
              <a:gd name="connsiteX97" fmla="*/ 1090613 w 2304648"/>
              <a:gd name="connsiteY97" fmla="*/ 1481137 h 2155368"/>
              <a:gd name="connsiteX98" fmla="*/ 1109663 w 2304648"/>
              <a:gd name="connsiteY98" fmla="*/ 1483518 h 2155368"/>
              <a:gd name="connsiteX99" fmla="*/ 1107282 w 2304648"/>
              <a:gd name="connsiteY99" fmla="*/ 1504950 h 2155368"/>
              <a:gd name="connsiteX100" fmla="*/ 1152525 w 2304648"/>
              <a:gd name="connsiteY100" fmla="*/ 1495425 h 2155368"/>
              <a:gd name="connsiteX101" fmla="*/ 1152525 w 2304648"/>
              <a:gd name="connsiteY101" fmla="*/ 1514475 h 2155368"/>
              <a:gd name="connsiteX102" fmla="*/ 1166813 w 2304648"/>
              <a:gd name="connsiteY102" fmla="*/ 1514475 h 2155368"/>
              <a:gd name="connsiteX103" fmla="*/ 1165323 w 2304648"/>
              <a:gd name="connsiteY103" fmla="*/ 1546590 h 2155368"/>
              <a:gd name="connsiteX104" fmla="*/ 1182437 w 2304648"/>
              <a:gd name="connsiteY104" fmla="*/ 1544144 h 2155368"/>
              <a:gd name="connsiteX105" fmla="*/ 1184882 w 2304648"/>
              <a:gd name="connsiteY105" fmla="*/ 1571038 h 2155368"/>
              <a:gd name="connsiteX106" fmla="*/ 1199551 w 2304648"/>
              <a:gd name="connsiteY106" fmla="*/ 1571038 h 2155368"/>
              <a:gd name="connsiteX107" fmla="*/ 1201996 w 2304648"/>
              <a:gd name="connsiteY107" fmla="*/ 1595487 h 2155368"/>
              <a:gd name="connsiteX108" fmla="*/ 1231335 w 2304648"/>
              <a:gd name="connsiteY108" fmla="*/ 1597932 h 2155368"/>
              <a:gd name="connsiteX109" fmla="*/ 1233780 w 2304648"/>
              <a:gd name="connsiteY109" fmla="*/ 1639494 h 2155368"/>
              <a:gd name="connsiteX110" fmla="*/ 1255783 w 2304648"/>
              <a:gd name="connsiteY110" fmla="*/ 1644384 h 2155368"/>
              <a:gd name="connsiteX111" fmla="*/ 1255783 w 2304648"/>
              <a:gd name="connsiteY111" fmla="*/ 1661499 h 2155368"/>
              <a:gd name="connsiteX112" fmla="*/ 1351135 w 2304648"/>
              <a:gd name="connsiteY112" fmla="*/ 1661499 h 2155368"/>
              <a:gd name="connsiteX113" fmla="*/ 1404923 w 2304648"/>
              <a:gd name="connsiteY113" fmla="*/ 1707952 h 2155368"/>
              <a:gd name="connsiteX114" fmla="*/ 1485605 w 2304648"/>
              <a:gd name="connsiteY114" fmla="*/ 1710396 h 2155368"/>
              <a:gd name="connsiteX115" fmla="*/ 1488050 w 2304648"/>
              <a:gd name="connsiteY115" fmla="*/ 1749515 h 2155368"/>
              <a:gd name="connsiteX116" fmla="*/ 1568731 w 2304648"/>
              <a:gd name="connsiteY116" fmla="*/ 1754406 h 2155368"/>
              <a:gd name="connsiteX117" fmla="*/ 1571176 w 2304648"/>
              <a:gd name="connsiteY117" fmla="*/ 1781299 h 2155368"/>
              <a:gd name="connsiteX118" fmla="*/ 1620074 w 2304648"/>
              <a:gd name="connsiteY118" fmla="*/ 1781299 h 2155368"/>
              <a:gd name="connsiteX119" fmla="*/ 1617629 w 2304648"/>
              <a:gd name="connsiteY119" fmla="*/ 1820418 h 2155368"/>
              <a:gd name="connsiteX120" fmla="*/ 1739875 w 2304648"/>
              <a:gd name="connsiteY120" fmla="*/ 1817971 h 2155368"/>
              <a:gd name="connsiteX121" fmla="*/ 1808333 w 2304648"/>
              <a:gd name="connsiteY121" fmla="*/ 1847311 h 2155368"/>
              <a:gd name="connsiteX122" fmla="*/ 1813222 w 2304648"/>
              <a:gd name="connsiteY122" fmla="*/ 1908434 h 2155368"/>
              <a:gd name="connsiteX123" fmla="*/ 1854785 w 2304648"/>
              <a:gd name="connsiteY123" fmla="*/ 1918212 h 2155368"/>
              <a:gd name="connsiteX124" fmla="*/ 1852340 w 2304648"/>
              <a:gd name="connsiteY124" fmla="*/ 1979335 h 2155368"/>
              <a:gd name="connsiteX125" fmla="*/ 1901238 w 2304648"/>
              <a:gd name="connsiteY125" fmla="*/ 1979335 h 2155368"/>
              <a:gd name="connsiteX126" fmla="*/ 1908572 w 2304648"/>
              <a:gd name="connsiteY126" fmla="*/ 2001339 h 2155368"/>
              <a:gd name="connsiteX127" fmla="*/ 1959915 w 2304648"/>
              <a:gd name="connsiteY127" fmla="*/ 2003785 h 2155368"/>
              <a:gd name="connsiteX128" fmla="*/ 1967251 w 2304648"/>
              <a:gd name="connsiteY128" fmla="*/ 2045348 h 2155368"/>
              <a:gd name="connsiteX129" fmla="*/ 2003924 w 2304648"/>
              <a:gd name="connsiteY129" fmla="*/ 2047792 h 2155368"/>
              <a:gd name="connsiteX130" fmla="*/ 2003923 w 2304648"/>
              <a:gd name="connsiteY130" fmla="*/ 2082021 h 2155368"/>
              <a:gd name="connsiteX131" fmla="*/ 2302203 w 2304648"/>
              <a:gd name="connsiteY131" fmla="*/ 2072241 h 2155368"/>
              <a:gd name="connsiteX132" fmla="*/ 2304648 w 2304648"/>
              <a:gd name="connsiteY132" fmla="*/ 2155368 h 2155368"/>
              <a:gd name="connsiteX0" fmla="*/ 0 w 2307092"/>
              <a:gd name="connsiteY0" fmla="*/ 0 h 2162275"/>
              <a:gd name="connsiteX1" fmla="*/ 4763 w 2307092"/>
              <a:gd name="connsiteY1" fmla="*/ 52387 h 2162275"/>
              <a:gd name="connsiteX2" fmla="*/ 16669 w 2307092"/>
              <a:gd name="connsiteY2" fmla="*/ 47625 h 2162275"/>
              <a:gd name="connsiteX3" fmla="*/ 16669 w 2307092"/>
              <a:gd name="connsiteY3" fmla="*/ 85725 h 2162275"/>
              <a:gd name="connsiteX4" fmla="*/ 30957 w 2307092"/>
              <a:gd name="connsiteY4" fmla="*/ 83343 h 2162275"/>
              <a:gd name="connsiteX5" fmla="*/ 28575 w 2307092"/>
              <a:gd name="connsiteY5" fmla="*/ 116681 h 2162275"/>
              <a:gd name="connsiteX6" fmla="*/ 54769 w 2307092"/>
              <a:gd name="connsiteY6" fmla="*/ 111918 h 2162275"/>
              <a:gd name="connsiteX7" fmla="*/ 54769 w 2307092"/>
              <a:gd name="connsiteY7" fmla="*/ 159543 h 2162275"/>
              <a:gd name="connsiteX8" fmla="*/ 54769 w 2307092"/>
              <a:gd name="connsiteY8" fmla="*/ 159543 h 2162275"/>
              <a:gd name="connsiteX9" fmla="*/ 54769 w 2307092"/>
              <a:gd name="connsiteY9" fmla="*/ 159543 h 2162275"/>
              <a:gd name="connsiteX10" fmla="*/ 69057 w 2307092"/>
              <a:gd name="connsiteY10" fmla="*/ 190500 h 2162275"/>
              <a:gd name="connsiteX11" fmla="*/ 78582 w 2307092"/>
              <a:gd name="connsiteY11" fmla="*/ 190500 h 2162275"/>
              <a:gd name="connsiteX12" fmla="*/ 76200 w 2307092"/>
              <a:gd name="connsiteY12" fmla="*/ 216693 h 2162275"/>
              <a:gd name="connsiteX13" fmla="*/ 107157 w 2307092"/>
              <a:gd name="connsiteY13" fmla="*/ 216693 h 2162275"/>
              <a:gd name="connsiteX14" fmla="*/ 104775 w 2307092"/>
              <a:gd name="connsiteY14" fmla="*/ 302418 h 2162275"/>
              <a:gd name="connsiteX15" fmla="*/ 128588 w 2307092"/>
              <a:gd name="connsiteY15" fmla="*/ 307181 h 2162275"/>
              <a:gd name="connsiteX16" fmla="*/ 126207 w 2307092"/>
              <a:gd name="connsiteY16" fmla="*/ 345281 h 2162275"/>
              <a:gd name="connsiteX17" fmla="*/ 152400 w 2307092"/>
              <a:gd name="connsiteY17" fmla="*/ 395287 h 2162275"/>
              <a:gd name="connsiteX18" fmla="*/ 157163 w 2307092"/>
              <a:gd name="connsiteY18" fmla="*/ 426243 h 2162275"/>
              <a:gd name="connsiteX19" fmla="*/ 192882 w 2307092"/>
              <a:gd name="connsiteY19" fmla="*/ 435768 h 2162275"/>
              <a:gd name="connsiteX20" fmla="*/ 209550 w 2307092"/>
              <a:gd name="connsiteY20" fmla="*/ 495300 h 2162275"/>
              <a:gd name="connsiteX21" fmla="*/ 226219 w 2307092"/>
              <a:gd name="connsiteY21" fmla="*/ 509587 h 2162275"/>
              <a:gd name="connsiteX22" fmla="*/ 221457 w 2307092"/>
              <a:gd name="connsiteY22" fmla="*/ 554831 h 2162275"/>
              <a:gd name="connsiteX23" fmla="*/ 228600 w 2307092"/>
              <a:gd name="connsiteY23" fmla="*/ 554831 h 2162275"/>
              <a:gd name="connsiteX24" fmla="*/ 230982 w 2307092"/>
              <a:gd name="connsiteY24" fmla="*/ 595312 h 2162275"/>
              <a:gd name="connsiteX25" fmla="*/ 242888 w 2307092"/>
              <a:gd name="connsiteY25" fmla="*/ 595312 h 2162275"/>
              <a:gd name="connsiteX26" fmla="*/ 240507 w 2307092"/>
              <a:gd name="connsiteY26" fmla="*/ 642937 h 2162275"/>
              <a:gd name="connsiteX27" fmla="*/ 266700 w 2307092"/>
              <a:gd name="connsiteY27" fmla="*/ 642937 h 2162275"/>
              <a:gd name="connsiteX28" fmla="*/ 266700 w 2307092"/>
              <a:gd name="connsiteY28" fmla="*/ 657225 h 2162275"/>
              <a:gd name="connsiteX29" fmla="*/ 269082 w 2307092"/>
              <a:gd name="connsiteY29" fmla="*/ 681037 h 2162275"/>
              <a:gd name="connsiteX30" fmla="*/ 278607 w 2307092"/>
              <a:gd name="connsiteY30" fmla="*/ 681037 h 2162275"/>
              <a:gd name="connsiteX31" fmla="*/ 273844 w 2307092"/>
              <a:gd name="connsiteY31" fmla="*/ 714375 h 2162275"/>
              <a:gd name="connsiteX32" fmla="*/ 297657 w 2307092"/>
              <a:gd name="connsiteY32" fmla="*/ 711993 h 2162275"/>
              <a:gd name="connsiteX33" fmla="*/ 300038 w 2307092"/>
              <a:gd name="connsiteY33" fmla="*/ 728662 h 2162275"/>
              <a:gd name="connsiteX34" fmla="*/ 319088 w 2307092"/>
              <a:gd name="connsiteY34" fmla="*/ 726281 h 2162275"/>
              <a:gd name="connsiteX35" fmla="*/ 319088 w 2307092"/>
              <a:gd name="connsiteY35" fmla="*/ 759618 h 2162275"/>
              <a:gd name="connsiteX36" fmla="*/ 330994 w 2307092"/>
              <a:gd name="connsiteY36" fmla="*/ 757237 h 2162275"/>
              <a:gd name="connsiteX37" fmla="*/ 333375 w 2307092"/>
              <a:gd name="connsiteY37" fmla="*/ 807243 h 2162275"/>
              <a:gd name="connsiteX38" fmla="*/ 333375 w 2307092"/>
              <a:gd name="connsiteY38" fmla="*/ 807243 h 2162275"/>
              <a:gd name="connsiteX39" fmla="*/ 347663 w 2307092"/>
              <a:gd name="connsiteY39" fmla="*/ 823912 h 2162275"/>
              <a:gd name="connsiteX40" fmla="*/ 364332 w 2307092"/>
              <a:gd name="connsiteY40" fmla="*/ 816768 h 2162275"/>
              <a:gd name="connsiteX41" fmla="*/ 364332 w 2307092"/>
              <a:gd name="connsiteY41" fmla="*/ 840581 h 2162275"/>
              <a:gd name="connsiteX42" fmla="*/ 371475 w 2307092"/>
              <a:gd name="connsiteY42" fmla="*/ 845343 h 2162275"/>
              <a:gd name="connsiteX43" fmla="*/ 366713 w 2307092"/>
              <a:gd name="connsiteY43" fmla="*/ 864393 h 2162275"/>
              <a:gd name="connsiteX44" fmla="*/ 385763 w 2307092"/>
              <a:gd name="connsiteY44" fmla="*/ 859631 h 2162275"/>
              <a:gd name="connsiteX45" fmla="*/ 383382 w 2307092"/>
              <a:gd name="connsiteY45" fmla="*/ 883443 h 2162275"/>
              <a:gd name="connsiteX46" fmla="*/ 407194 w 2307092"/>
              <a:gd name="connsiteY46" fmla="*/ 881062 h 2162275"/>
              <a:gd name="connsiteX47" fmla="*/ 402432 w 2307092"/>
              <a:gd name="connsiteY47" fmla="*/ 919162 h 2162275"/>
              <a:gd name="connsiteX48" fmla="*/ 423863 w 2307092"/>
              <a:gd name="connsiteY48" fmla="*/ 973931 h 2162275"/>
              <a:gd name="connsiteX49" fmla="*/ 435769 w 2307092"/>
              <a:gd name="connsiteY49" fmla="*/ 973931 h 2162275"/>
              <a:gd name="connsiteX50" fmla="*/ 428625 w 2307092"/>
              <a:gd name="connsiteY50" fmla="*/ 1000125 h 2162275"/>
              <a:gd name="connsiteX51" fmla="*/ 442913 w 2307092"/>
              <a:gd name="connsiteY51" fmla="*/ 997743 h 2162275"/>
              <a:gd name="connsiteX52" fmla="*/ 433388 w 2307092"/>
              <a:gd name="connsiteY52" fmla="*/ 1021556 h 2162275"/>
              <a:gd name="connsiteX53" fmla="*/ 452438 w 2307092"/>
              <a:gd name="connsiteY53" fmla="*/ 1019175 h 2162275"/>
              <a:gd name="connsiteX54" fmla="*/ 447675 w 2307092"/>
              <a:gd name="connsiteY54" fmla="*/ 1042987 h 2162275"/>
              <a:gd name="connsiteX55" fmla="*/ 464344 w 2307092"/>
              <a:gd name="connsiteY55" fmla="*/ 1038225 h 2162275"/>
              <a:gd name="connsiteX56" fmla="*/ 476250 w 2307092"/>
              <a:gd name="connsiteY56" fmla="*/ 1064418 h 2162275"/>
              <a:gd name="connsiteX57" fmla="*/ 490538 w 2307092"/>
              <a:gd name="connsiteY57" fmla="*/ 1064418 h 2162275"/>
              <a:gd name="connsiteX58" fmla="*/ 514350 w 2307092"/>
              <a:gd name="connsiteY58" fmla="*/ 1104900 h 2162275"/>
              <a:gd name="connsiteX59" fmla="*/ 511969 w 2307092"/>
              <a:gd name="connsiteY59" fmla="*/ 1119187 h 2162275"/>
              <a:gd name="connsiteX60" fmla="*/ 531019 w 2307092"/>
              <a:gd name="connsiteY60" fmla="*/ 1119187 h 2162275"/>
              <a:gd name="connsiteX61" fmla="*/ 526257 w 2307092"/>
              <a:gd name="connsiteY61" fmla="*/ 1133475 h 2162275"/>
              <a:gd name="connsiteX62" fmla="*/ 545307 w 2307092"/>
              <a:gd name="connsiteY62" fmla="*/ 1128712 h 2162275"/>
              <a:gd name="connsiteX63" fmla="*/ 542925 w 2307092"/>
              <a:gd name="connsiteY63" fmla="*/ 1154906 h 2162275"/>
              <a:gd name="connsiteX64" fmla="*/ 557213 w 2307092"/>
              <a:gd name="connsiteY64" fmla="*/ 1152525 h 2162275"/>
              <a:gd name="connsiteX65" fmla="*/ 552450 w 2307092"/>
              <a:gd name="connsiteY65" fmla="*/ 1169193 h 2162275"/>
              <a:gd name="connsiteX66" fmla="*/ 581025 w 2307092"/>
              <a:gd name="connsiteY66" fmla="*/ 1164431 h 2162275"/>
              <a:gd name="connsiteX67" fmla="*/ 578644 w 2307092"/>
              <a:gd name="connsiteY67" fmla="*/ 1183481 h 2162275"/>
              <a:gd name="connsiteX68" fmla="*/ 595313 w 2307092"/>
              <a:gd name="connsiteY68" fmla="*/ 1181100 h 2162275"/>
              <a:gd name="connsiteX69" fmla="*/ 592932 w 2307092"/>
              <a:gd name="connsiteY69" fmla="*/ 1195387 h 2162275"/>
              <a:gd name="connsiteX70" fmla="*/ 635794 w 2307092"/>
              <a:gd name="connsiteY70" fmla="*/ 1195387 h 2162275"/>
              <a:gd name="connsiteX71" fmla="*/ 631032 w 2307092"/>
              <a:gd name="connsiteY71" fmla="*/ 1214437 h 2162275"/>
              <a:gd name="connsiteX72" fmla="*/ 669132 w 2307092"/>
              <a:gd name="connsiteY72" fmla="*/ 1212056 h 2162275"/>
              <a:gd name="connsiteX73" fmla="*/ 666750 w 2307092"/>
              <a:gd name="connsiteY73" fmla="*/ 1252537 h 2162275"/>
              <a:gd name="connsiteX74" fmla="*/ 695325 w 2307092"/>
              <a:gd name="connsiteY74" fmla="*/ 1257300 h 2162275"/>
              <a:gd name="connsiteX75" fmla="*/ 695325 w 2307092"/>
              <a:gd name="connsiteY75" fmla="*/ 1271587 h 2162275"/>
              <a:gd name="connsiteX76" fmla="*/ 716757 w 2307092"/>
              <a:gd name="connsiteY76" fmla="*/ 1269206 h 2162275"/>
              <a:gd name="connsiteX77" fmla="*/ 716757 w 2307092"/>
              <a:gd name="connsiteY77" fmla="*/ 1285875 h 2162275"/>
              <a:gd name="connsiteX78" fmla="*/ 742950 w 2307092"/>
              <a:gd name="connsiteY78" fmla="*/ 1283493 h 2162275"/>
              <a:gd name="connsiteX79" fmla="*/ 740569 w 2307092"/>
              <a:gd name="connsiteY79" fmla="*/ 1304925 h 2162275"/>
              <a:gd name="connsiteX80" fmla="*/ 773907 w 2307092"/>
              <a:gd name="connsiteY80" fmla="*/ 1300162 h 2162275"/>
              <a:gd name="connsiteX81" fmla="*/ 766763 w 2307092"/>
              <a:gd name="connsiteY81" fmla="*/ 1333500 h 2162275"/>
              <a:gd name="connsiteX82" fmla="*/ 826294 w 2307092"/>
              <a:gd name="connsiteY82" fmla="*/ 1326356 h 2162275"/>
              <a:gd name="connsiteX83" fmla="*/ 831057 w 2307092"/>
              <a:gd name="connsiteY83" fmla="*/ 1357312 h 2162275"/>
              <a:gd name="connsiteX84" fmla="*/ 862013 w 2307092"/>
              <a:gd name="connsiteY84" fmla="*/ 1357312 h 2162275"/>
              <a:gd name="connsiteX85" fmla="*/ 862013 w 2307092"/>
              <a:gd name="connsiteY85" fmla="*/ 1357312 h 2162275"/>
              <a:gd name="connsiteX86" fmla="*/ 873919 w 2307092"/>
              <a:gd name="connsiteY86" fmla="*/ 1376362 h 2162275"/>
              <a:gd name="connsiteX87" fmla="*/ 871538 w 2307092"/>
              <a:gd name="connsiteY87" fmla="*/ 1390650 h 2162275"/>
              <a:gd name="connsiteX88" fmla="*/ 907257 w 2307092"/>
              <a:gd name="connsiteY88" fmla="*/ 1385887 h 2162275"/>
              <a:gd name="connsiteX89" fmla="*/ 909638 w 2307092"/>
              <a:gd name="connsiteY89" fmla="*/ 1402556 h 2162275"/>
              <a:gd name="connsiteX90" fmla="*/ 954882 w 2307092"/>
              <a:gd name="connsiteY90" fmla="*/ 1404937 h 2162275"/>
              <a:gd name="connsiteX91" fmla="*/ 952500 w 2307092"/>
              <a:gd name="connsiteY91" fmla="*/ 1419225 h 2162275"/>
              <a:gd name="connsiteX92" fmla="*/ 1012032 w 2307092"/>
              <a:gd name="connsiteY92" fmla="*/ 1419225 h 2162275"/>
              <a:gd name="connsiteX93" fmla="*/ 1019175 w 2307092"/>
              <a:gd name="connsiteY93" fmla="*/ 1426368 h 2162275"/>
              <a:gd name="connsiteX94" fmla="*/ 1050132 w 2307092"/>
              <a:gd name="connsiteY94" fmla="*/ 1426368 h 2162275"/>
              <a:gd name="connsiteX95" fmla="*/ 1050132 w 2307092"/>
              <a:gd name="connsiteY95" fmla="*/ 1464468 h 2162275"/>
              <a:gd name="connsiteX96" fmla="*/ 1095375 w 2307092"/>
              <a:gd name="connsiteY96" fmla="*/ 1471612 h 2162275"/>
              <a:gd name="connsiteX97" fmla="*/ 1090613 w 2307092"/>
              <a:gd name="connsiteY97" fmla="*/ 1481137 h 2162275"/>
              <a:gd name="connsiteX98" fmla="*/ 1109663 w 2307092"/>
              <a:gd name="connsiteY98" fmla="*/ 1483518 h 2162275"/>
              <a:gd name="connsiteX99" fmla="*/ 1107282 w 2307092"/>
              <a:gd name="connsiteY99" fmla="*/ 1504950 h 2162275"/>
              <a:gd name="connsiteX100" fmla="*/ 1152525 w 2307092"/>
              <a:gd name="connsiteY100" fmla="*/ 1495425 h 2162275"/>
              <a:gd name="connsiteX101" fmla="*/ 1152525 w 2307092"/>
              <a:gd name="connsiteY101" fmla="*/ 1514475 h 2162275"/>
              <a:gd name="connsiteX102" fmla="*/ 1166813 w 2307092"/>
              <a:gd name="connsiteY102" fmla="*/ 1514475 h 2162275"/>
              <a:gd name="connsiteX103" fmla="*/ 1165323 w 2307092"/>
              <a:gd name="connsiteY103" fmla="*/ 1546590 h 2162275"/>
              <a:gd name="connsiteX104" fmla="*/ 1182437 w 2307092"/>
              <a:gd name="connsiteY104" fmla="*/ 1544144 h 2162275"/>
              <a:gd name="connsiteX105" fmla="*/ 1184882 w 2307092"/>
              <a:gd name="connsiteY105" fmla="*/ 1571038 h 2162275"/>
              <a:gd name="connsiteX106" fmla="*/ 1199551 w 2307092"/>
              <a:gd name="connsiteY106" fmla="*/ 1571038 h 2162275"/>
              <a:gd name="connsiteX107" fmla="*/ 1201996 w 2307092"/>
              <a:gd name="connsiteY107" fmla="*/ 1595487 h 2162275"/>
              <a:gd name="connsiteX108" fmla="*/ 1231335 w 2307092"/>
              <a:gd name="connsiteY108" fmla="*/ 1597932 h 2162275"/>
              <a:gd name="connsiteX109" fmla="*/ 1233780 w 2307092"/>
              <a:gd name="connsiteY109" fmla="*/ 1639494 h 2162275"/>
              <a:gd name="connsiteX110" fmla="*/ 1255783 w 2307092"/>
              <a:gd name="connsiteY110" fmla="*/ 1644384 h 2162275"/>
              <a:gd name="connsiteX111" fmla="*/ 1255783 w 2307092"/>
              <a:gd name="connsiteY111" fmla="*/ 1661499 h 2162275"/>
              <a:gd name="connsiteX112" fmla="*/ 1351135 w 2307092"/>
              <a:gd name="connsiteY112" fmla="*/ 1661499 h 2162275"/>
              <a:gd name="connsiteX113" fmla="*/ 1404923 w 2307092"/>
              <a:gd name="connsiteY113" fmla="*/ 1707952 h 2162275"/>
              <a:gd name="connsiteX114" fmla="*/ 1485605 w 2307092"/>
              <a:gd name="connsiteY114" fmla="*/ 1710396 h 2162275"/>
              <a:gd name="connsiteX115" fmla="*/ 1488050 w 2307092"/>
              <a:gd name="connsiteY115" fmla="*/ 1749515 h 2162275"/>
              <a:gd name="connsiteX116" fmla="*/ 1568731 w 2307092"/>
              <a:gd name="connsiteY116" fmla="*/ 1754406 h 2162275"/>
              <a:gd name="connsiteX117" fmla="*/ 1571176 w 2307092"/>
              <a:gd name="connsiteY117" fmla="*/ 1781299 h 2162275"/>
              <a:gd name="connsiteX118" fmla="*/ 1620074 w 2307092"/>
              <a:gd name="connsiteY118" fmla="*/ 1781299 h 2162275"/>
              <a:gd name="connsiteX119" fmla="*/ 1617629 w 2307092"/>
              <a:gd name="connsiteY119" fmla="*/ 1820418 h 2162275"/>
              <a:gd name="connsiteX120" fmla="*/ 1739875 w 2307092"/>
              <a:gd name="connsiteY120" fmla="*/ 1817971 h 2162275"/>
              <a:gd name="connsiteX121" fmla="*/ 1808333 w 2307092"/>
              <a:gd name="connsiteY121" fmla="*/ 1847311 h 2162275"/>
              <a:gd name="connsiteX122" fmla="*/ 1813222 w 2307092"/>
              <a:gd name="connsiteY122" fmla="*/ 1908434 h 2162275"/>
              <a:gd name="connsiteX123" fmla="*/ 1854785 w 2307092"/>
              <a:gd name="connsiteY123" fmla="*/ 1918212 h 2162275"/>
              <a:gd name="connsiteX124" fmla="*/ 1852340 w 2307092"/>
              <a:gd name="connsiteY124" fmla="*/ 1979335 h 2162275"/>
              <a:gd name="connsiteX125" fmla="*/ 1901238 w 2307092"/>
              <a:gd name="connsiteY125" fmla="*/ 1979335 h 2162275"/>
              <a:gd name="connsiteX126" fmla="*/ 1908572 w 2307092"/>
              <a:gd name="connsiteY126" fmla="*/ 2001339 h 2162275"/>
              <a:gd name="connsiteX127" fmla="*/ 1959915 w 2307092"/>
              <a:gd name="connsiteY127" fmla="*/ 2003785 h 2162275"/>
              <a:gd name="connsiteX128" fmla="*/ 1967251 w 2307092"/>
              <a:gd name="connsiteY128" fmla="*/ 2045348 h 2162275"/>
              <a:gd name="connsiteX129" fmla="*/ 2003924 w 2307092"/>
              <a:gd name="connsiteY129" fmla="*/ 2047792 h 2162275"/>
              <a:gd name="connsiteX130" fmla="*/ 2003923 w 2307092"/>
              <a:gd name="connsiteY130" fmla="*/ 2082021 h 2162275"/>
              <a:gd name="connsiteX131" fmla="*/ 2302203 w 2307092"/>
              <a:gd name="connsiteY131" fmla="*/ 2072241 h 2162275"/>
              <a:gd name="connsiteX132" fmla="*/ 2304648 w 2307092"/>
              <a:gd name="connsiteY132" fmla="*/ 2155368 h 2162275"/>
              <a:gd name="connsiteX133" fmla="*/ 2307092 w 2307092"/>
              <a:gd name="connsiteY133" fmla="*/ 2157812 h 2162275"/>
              <a:gd name="connsiteX0" fmla="*/ 0 w 2441563"/>
              <a:gd name="connsiteY0" fmla="*/ 0 h 2164192"/>
              <a:gd name="connsiteX1" fmla="*/ 4763 w 2441563"/>
              <a:gd name="connsiteY1" fmla="*/ 52387 h 2164192"/>
              <a:gd name="connsiteX2" fmla="*/ 16669 w 2441563"/>
              <a:gd name="connsiteY2" fmla="*/ 47625 h 2164192"/>
              <a:gd name="connsiteX3" fmla="*/ 16669 w 2441563"/>
              <a:gd name="connsiteY3" fmla="*/ 85725 h 2164192"/>
              <a:gd name="connsiteX4" fmla="*/ 30957 w 2441563"/>
              <a:gd name="connsiteY4" fmla="*/ 83343 h 2164192"/>
              <a:gd name="connsiteX5" fmla="*/ 28575 w 2441563"/>
              <a:gd name="connsiteY5" fmla="*/ 116681 h 2164192"/>
              <a:gd name="connsiteX6" fmla="*/ 54769 w 2441563"/>
              <a:gd name="connsiteY6" fmla="*/ 111918 h 2164192"/>
              <a:gd name="connsiteX7" fmla="*/ 54769 w 2441563"/>
              <a:gd name="connsiteY7" fmla="*/ 159543 h 2164192"/>
              <a:gd name="connsiteX8" fmla="*/ 54769 w 2441563"/>
              <a:gd name="connsiteY8" fmla="*/ 159543 h 2164192"/>
              <a:gd name="connsiteX9" fmla="*/ 54769 w 2441563"/>
              <a:gd name="connsiteY9" fmla="*/ 159543 h 2164192"/>
              <a:gd name="connsiteX10" fmla="*/ 69057 w 2441563"/>
              <a:gd name="connsiteY10" fmla="*/ 190500 h 2164192"/>
              <a:gd name="connsiteX11" fmla="*/ 78582 w 2441563"/>
              <a:gd name="connsiteY11" fmla="*/ 190500 h 2164192"/>
              <a:gd name="connsiteX12" fmla="*/ 76200 w 2441563"/>
              <a:gd name="connsiteY12" fmla="*/ 216693 h 2164192"/>
              <a:gd name="connsiteX13" fmla="*/ 107157 w 2441563"/>
              <a:gd name="connsiteY13" fmla="*/ 216693 h 2164192"/>
              <a:gd name="connsiteX14" fmla="*/ 104775 w 2441563"/>
              <a:gd name="connsiteY14" fmla="*/ 302418 h 2164192"/>
              <a:gd name="connsiteX15" fmla="*/ 128588 w 2441563"/>
              <a:gd name="connsiteY15" fmla="*/ 307181 h 2164192"/>
              <a:gd name="connsiteX16" fmla="*/ 126207 w 2441563"/>
              <a:gd name="connsiteY16" fmla="*/ 345281 h 2164192"/>
              <a:gd name="connsiteX17" fmla="*/ 152400 w 2441563"/>
              <a:gd name="connsiteY17" fmla="*/ 395287 h 2164192"/>
              <a:gd name="connsiteX18" fmla="*/ 157163 w 2441563"/>
              <a:gd name="connsiteY18" fmla="*/ 426243 h 2164192"/>
              <a:gd name="connsiteX19" fmla="*/ 192882 w 2441563"/>
              <a:gd name="connsiteY19" fmla="*/ 435768 h 2164192"/>
              <a:gd name="connsiteX20" fmla="*/ 209550 w 2441563"/>
              <a:gd name="connsiteY20" fmla="*/ 495300 h 2164192"/>
              <a:gd name="connsiteX21" fmla="*/ 226219 w 2441563"/>
              <a:gd name="connsiteY21" fmla="*/ 509587 h 2164192"/>
              <a:gd name="connsiteX22" fmla="*/ 221457 w 2441563"/>
              <a:gd name="connsiteY22" fmla="*/ 554831 h 2164192"/>
              <a:gd name="connsiteX23" fmla="*/ 228600 w 2441563"/>
              <a:gd name="connsiteY23" fmla="*/ 554831 h 2164192"/>
              <a:gd name="connsiteX24" fmla="*/ 230982 w 2441563"/>
              <a:gd name="connsiteY24" fmla="*/ 595312 h 2164192"/>
              <a:gd name="connsiteX25" fmla="*/ 242888 w 2441563"/>
              <a:gd name="connsiteY25" fmla="*/ 595312 h 2164192"/>
              <a:gd name="connsiteX26" fmla="*/ 240507 w 2441563"/>
              <a:gd name="connsiteY26" fmla="*/ 642937 h 2164192"/>
              <a:gd name="connsiteX27" fmla="*/ 266700 w 2441563"/>
              <a:gd name="connsiteY27" fmla="*/ 642937 h 2164192"/>
              <a:gd name="connsiteX28" fmla="*/ 266700 w 2441563"/>
              <a:gd name="connsiteY28" fmla="*/ 657225 h 2164192"/>
              <a:gd name="connsiteX29" fmla="*/ 269082 w 2441563"/>
              <a:gd name="connsiteY29" fmla="*/ 681037 h 2164192"/>
              <a:gd name="connsiteX30" fmla="*/ 278607 w 2441563"/>
              <a:gd name="connsiteY30" fmla="*/ 681037 h 2164192"/>
              <a:gd name="connsiteX31" fmla="*/ 273844 w 2441563"/>
              <a:gd name="connsiteY31" fmla="*/ 714375 h 2164192"/>
              <a:gd name="connsiteX32" fmla="*/ 297657 w 2441563"/>
              <a:gd name="connsiteY32" fmla="*/ 711993 h 2164192"/>
              <a:gd name="connsiteX33" fmla="*/ 300038 w 2441563"/>
              <a:gd name="connsiteY33" fmla="*/ 728662 h 2164192"/>
              <a:gd name="connsiteX34" fmla="*/ 319088 w 2441563"/>
              <a:gd name="connsiteY34" fmla="*/ 726281 h 2164192"/>
              <a:gd name="connsiteX35" fmla="*/ 319088 w 2441563"/>
              <a:gd name="connsiteY35" fmla="*/ 759618 h 2164192"/>
              <a:gd name="connsiteX36" fmla="*/ 330994 w 2441563"/>
              <a:gd name="connsiteY36" fmla="*/ 757237 h 2164192"/>
              <a:gd name="connsiteX37" fmla="*/ 333375 w 2441563"/>
              <a:gd name="connsiteY37" fmla="*/ 807243 h 2164192"/>
              <a:gd name="connsiteX38" fmla="*/ 333375 w 2441563"/>
              <a:gd name="connsiteY38" fmla="*/ 807243 h 2164192"/>
              <a:gd name="connsiteX39" fmla="*/ 347663 w 2441563"/>
              <a:gd name="connsiteY39" fmla="*/ 823912 h 2164192"/>
              <a:gd name="connsiteX40" fmla="*/ 364332 w 2441563"/>
              <a:gd name="connsiteY40" fmla="*/ 816768 h 2164192"/>
              <a:gd name="connsiteX41" fmla="*/ 364332 w 2441563"/>
              <a:gd name="connsiteY41" fmla="*/ 840581 h 2164192"/>
              <a:gd name="connsiteX42" fmla="*/ 371475 w 2441563"/>
              <a:gd name="connsiteY42" fmla="*/ 845343 h 2164192"/>
              <a:gd name="connsiteX43" fmla="*/ 366713 w 2441563"/>
              <a:gd name="connsiteY43" fmla="*/ 864393 h 2164192"/>
              <a:gd name="connsiteX44" fmla="*/ 385763 w 2441563"/>
              <a:gd name="connsiteY44" fmla="*/ 859631 h 2164192"/>
              <a:gd name="connsiteX45" fmla="*/ 383382 w 2441563"/>
              <a:gd name="connsiteY45" fmla="*/ 883443 h 2164192"/>
              <a:gd name="connsiteX46" fmla="*/ 407194 w 2441563"/>
              <a:gd name="connsiteY46" fmla="*/ 881062 h 2164192"/>
              <a:gd name="connsiteX47" fmla="*/ 402432 w 2441563"/>
              <a:gd name="connsiteY47" fmla="*/ 919162 h 2164192"/>
              <a:gd name="connsiteX48" fmla="*/ 423863 w 2441563"/>
              <a:gd name="connsiteY48" fmla="*/ 973931 h 2164192"/>
              <a:gd name="connsiteX49" fmla="*/ 435769 w 2441563"/>
              <a:gd name="connsiteY49" fmla="*/ 973931 h 2164192"/>
              <a:gd name="connsiteX50" fmla="*/ 428625 w 2441563"/>
              <a:gd name="connsiteY50" fmla="*/ 1000125 h 2164192"/>
              <a:gd name="connsiteX51" fmla="*/ 442913 w 2441563"/>
              <a:gd name="connsiteY51" fmla="*/ 997743 h 2164192"/>
              <a:gd name="connsiteX52" fmla="*/ 433388 w 2441563"/>
              <a:gd name="connsiteY52" fmla="*/ 1021556 h 2164192"/>
              <a:gd name="connsiteX53" fmla="*/ 452438 w 2441563"/>
              <a:gd name="connsiteY53" fmla="*/ 1019175 h 2164192"/>
              <a:gd name="connsiteX54" fmla="*/ 447675 w 2441563"/>
              <a:gd name="connsiteY54" fmla="*/ 1042987 h 2164192"/>
              <a:gd name="connsiteX55" fmla="*/ 464344 w 2441563"/>
              <a:gd name="connsiteY55" fmla="*/ 1038225 h 2164192"/>
              <a:gd name="connsiteX56" fmla="*/ 476250 w 2441563"/>
              <a:gd name="connsiteY56" fmla="*/ 1064418 h 2164192"/>
              <a:gd name="connsiteX57" fmla="*/ 490538 w 2441563"/>
              <a:gd name="connsiteY57" fmla="*/ 1064418 h 2164192"/>
              <a:gd name="connsiteX58" fmla="*/ 514350 w 2441563"/>
              <a:gd name="connsiteY58" fmla="*/ 1104900 h 2164192"/>
              <a:gd name="connsiteX59" fmla="*/ 511969 w 2441563"/>
              <a:gd name="connsiteY59" fmla="*/ 1119187 h 2164192"/>
              <a:gd name="connsiteX60" fmla="*/ 531019 w 2441563"/>
              <a:gd name="connsiteY60" fmla="*/ 1119187 h 2164192"/>
              <a:gd name="connsiteX61" fmla="*/ 526257 w 2441563"/>
              <a:gd name="connsiteY61" fmla="*/ 1133475 h 2164192"/>
              <a:gd name="connsiteX62" fmla="*/ 545307 w 2441563"/>
              <a:gd name="connsiteY62" fmla="*/ 1128712 h 2164192"/>
              <a:gd name="connsiteX63" fmla="*/ 542925 w 2441563"/>
              <a:gd name="connsiteY63" fmla="*/ 1154906 h 2164192"/>
              <a:gd name="connsiteX64" fmla="*/ 557213 w 2441563"/>
              <a:gd name="connsiteY64" fmla="*/ 1152525 h 2164192"/>
              <a:gd name="connsiteX65" fmla="*/ 552450 w 2441563"/>
              <a:gd name="connsiteY65" fmla="*/ 1169193 h 2164192"/>
              <a:gd name="connsiteX66" fmla="*/ 581025 w 2441563"/>
              <a:gd name="connsiteY66" fmla="*/ 1164431 h 2164192"/>
              <a:gd name="connsiteX67" fmla="*/ 578644 w 2441563"/>
              <a:gd name="connsiteY67" fmla="*/ 1183481 h 2164192"/>
              <a:gd name="connsiteX68" fmla="*/ 595313 w 2441563"/>
              <a:gd name="connsiteY68" fmla="*/ 1181100 h 2164192"/>
              <a:gd name="connsiteX69" fmla="*/ 592932 w 2441563"/>
              <a:gd name="connsiteY69" fmla="*/ 1195387 h 2164192"/>
              <a:gd name="connsiteX70" fmla="*/ 635794 w 2441563"/>
              <a:gd name="connsiteY70" fmla="*/ 1195387 h 2164192"/>
              <a:gd name="connsiteX71" fmla="*/ 631032 w 2441563"/>
              <a:gd name="connsiteY71" fmla="*/ 1214437 h 2164192"/>
              <a:gd name="connsiteX72" fmla="*/ 669132 w 2441563"/>
              <a:gd name="connsiteY72" fmla="*/ 1212056 h 2164192"/>
              <a:gd name="connsiteX73" fmla="*/ 666750 w 2441563"/>
              <a:gd name="connsiteY73" fmla="*/ 1252537 h 2164192"/>
              <a:gd name="connsiteX74" fmla="*/ 695325 w 2441563"/>
              <a:gd name="connsiteY74" fmla="*/ 1257300 h 2164192"/>
              <a:gd name="connsiteX75" fmla="*/ 695325 w 2441563"/>
              <a:gd name="connsiteY75" fmla="*/ 1271587 h 2164192"/>
              <a:gd name="connsiteX76" fmla="*/ 716757 w 2441563"/>
              <a:gd name="connsiteY76" fmla="*/ 1269206 h 2164192"/>
              <a:gd name="connsiteX77" fmla="*/ 716757 w 2441563"/>
              <a:gd name="connsiteY77" fmla="*/ 1285875 h 2164192"/>
              <a:gd name="connsiteX78" fmla="*/ 742950 w 2441563"/>
              <a:gd name="connsiteY78" fmla="*/ 1283493 h 2164192"/>
              <a:gd name="connsiteX79" fmla="*/ 740569 w 2441563"/>
              <a:gd name="connsiteY79" fmla="*/ 1304925 h 2164192"/>
              <a:gd name="connsiteX80" fmla="*/ 773907 w 2441563"/>
              <a:gd name="connsiteY80" fmla="*/ 1300162 h 2164192"/>
              <a:gd name="connsiteX81" fmla="*/ 766763 w 2441563"/>
              <a:gd name="connsiteY81" fmla="*/ 1333500 h 2164192"/>
              <a:gd name="connsiteX82" fmla="*/ 826294 w 2441563"/>
              <a:gd name="connsiteY82" fmla="*/ 1326356 h 2164192"/>
              <a:gd name="connsiteX83" fmla="*/ 831057 w 2441563"/>
              <a:gd name="connsiteY83" fmla="*/ 1357312 h 2164192"/>
              <a:gd name="connsiteX84" fmla="*/ 862013 w 2441563"/>
              <a:gd name="connsiteY84" fmla="*/ 1357312 h 2164192"/>
              <a:gd name="connsiteX85" fmla="*/ 862013 w 2441563"/>
              <a:gd name="connsiteY85" fmla="*/ 1357312 h 2164192"/>
              <a:gd name="connsiteX86" fmla="*/ 873919 w 2441563"/>
              <a:gd name="connsiteY86" fmla="*/ 1376362 h 2164192"/>
              <a:gd name="connsiteX87" fmla="*/ 871538 w 2441563"/>
              <a:gd name="connsiteY87" fmla="*/ 1390650 h 2164192"/>
              <a:gd name="connsiteX88" fmla="*/ 907257 w 2441563"/>
              <a:gd name="connsiteY88" fmla="*/ 1385887 h 2164192"/>
              <a:gd name="connsiteX89" fmla="*/ 909638 w 2441563"/>
              <a:gd name="connsiteY89" fmla="*/ 1402556 h 2164192"/>
              <a:gd name="connsiteX90" fmla="*/ 954882 w 2441563"/>
              <a:gd name="connsiteY90" fmla="*/ 1404937 h 2164192"/>
              <a:gd name="connsiteX91" fmla="*/ 952500 w 2441563"/>
              <a:gd name="connsiteY91" fmla="*/ 1419225 h 2164192"/>
              <a:gd name="connsiteX92" fmla="*/ 1012032 w 2441563"/>
              <a:gd name="connsiteY92" fmla="*/ 1419225 h 2164192"/>
              <a:gd name="connsiteX93" fmla="*/ 1019175 w 2441563"/>
              <a:gd name="connsiteY93" fmla="*/ 1426368 h 2164192"/>
              <a:gd name="connsiteX94" fmla="*/ 1050132 w 2441563"/>
              <a:gd name="connsiteY94" fmla="*/ 1426368 h 2164192"/>
              <a:gd name="connsiteX95" fmla="*/ 1050132 w 2441563"/>
              <a:gd name="connsiteY95" fmla="*/ 1464468 h 2164192"/>
              <a:gd name="connsiteX96" fmla="*/ 1095375 w 2441563"/>
              <a:gd name="connsiteY96" fmla="*/ 1471612 h 2164192"/>
              <a:gd name="connsiteX97" fmla="*/ 1090613 w 2441563"/>
              <a:gd name="connsiteY97" fmla="*/ 1481137 h 2164192"/>
              <a:gd name="connsiteX98" fmla="*/ 1109663 w 2441563"/>
              <a:gd name="connsiteY98" fmla="*/ 1483518 h 2164192"/>
              <a:gd name="connsiteX99" fmla="*/ 1107282 w 2441563"/>
              <a:gd name="connsiteY99" fmla="*/ 1504950 h 2164192"/>
              <a:gd name="connsiteX100" fmla="*/ 1152525 w 2441563"/>
              <a:gd name="connsiteY100" fmla="*/ 1495425 h 2164192"/>
              <a:gd name="connsiteX101" fmla="*/ 1152525 w 2441563"/>
              <a:gd name="connsiteY101" fmla="*/ 1514475 h 2164192"/>
              <a:gd name="connsiteX102" fmla="*/ 1166813 w 2441563"/>
              <a:gd name="connsiteY102" fmla="*/ 1514475 h 2164192"/>
              <a:gd name="connsiteX103" fmla="*/ 1165323 w 2441563"/>
              <a:gd name="connsiteY103" fmla="*/ 1546590 h 2164192"/>
              <a:gd name="connsiteX104" fmla="*/ 1182437 w 2441563"/>
              <a:gd name="connsiteY104" fmla="*/ 1544144 h 2164192"/>
              <a:gd name="connsiteX105" fmla="*/ 1184882 w 2441563"/>
              <a:gd name="connsiteY105" fmla="*/ 1571038 h 2164192"/>
              <a:gd name="connsiteX106" fmla="*/ 1199551 w 2441563"/>
              <a:gd name="connsiteY106" fmla="*/ 1571038 h 2164192"/>
              <a:gd name="connsiteX107" fmla="*/ 1201996 w 2441563"/>
              <a:gd name="connsiteY107" fmla="*/ 1595487 h 2164192"/>
              <a:gd name="connsiteX108" fmla="*/ 1231335 w 2441563"/>
              <a:gd name="connsiteY108" fmla="*/ 1597932 h 2164192"/>
              <a:gd name="connsiteX109" fmla="*/ 1233780 w 2441563"/>
              <a:gd name="connsiteY109" fmla="*/ 1639494 h 2164192"/>
              <a:gd name="connsiteX110" fmla="*/ 1255783 w 2441563"/>
              <a:gd name="connsiteY110" fmla="*/ 1644384 h 2164192"/>
              <a:gd name="connsiteX111" fmla="*/ 1255783 w 2441563"/>
              <a:gd name="connsiteY111" fmla="*/ 1661499 h 2164192"/>
              <a:gd name="connsiteX112" fmla="*/ 1351135 w 2441563"/>
              <a:gd name="connsiteY112" fmla="*/ 1661499 h 2164192"/>
              <a:gd name="connsiteX113" fmla="*/ 1404923 w 2441563"/>
              <a:gd name="connsiteY113" fmla="*/ 1707952 h 2164192"/>
              <a:gd name="connsiteX114" fmla="*/ 1485605 w 2441563"/>
              <a:gd name="connsiteY114" fmla="*/ 1710396 h 2164192"/>
              <a:gd name="connsiteX115" fmla="*/ 1488050 w 2441563"/>
              <a:gd name="connsiteY115" fmla="*/ 1749515 h 2164192"/>
              <a:gd name="connsiteX116" fmla="*/ 1568731 w 2441563"/>
              <a:gd name="connsiteY116" fmla="*/ 1754406 h 2164192"/>
              <a:gd name="connsiteX117" fmla="*/ 1571176 w 2441563"/>
              <a:gd name="connsiteY117" fmla="*/ 1781299 h 2164192"/>
              <a:gd name="connsiteX118" fmla="*/ 1620074 w 2441563"/>
              <a:gd name="connsiteY118" fmla="*/ 1781299 h 2164192"/>
              <a:gd name="connsiteX119" fmla="*/ 1617629 w 2441563"/>
              <a:gd name="connsiteY119" fmla="*/ 1820418 h 2164192"/>
              <a:gd name="connsiteX120" fmla="*/ 1739875 w 2441563"/>
              <a:gd name="connsiteY120" fmla="*/ 1817971 h 2164192"/>
              <a:gd name="connsiteX121" fmla="*/ 1808333 w 2441563"/>
              <a:gd name="connsiteY121" fmla="*/ 1847311 h 2164192"/>
              <a:gd name="connsiteX122" fmla="*/ 1813222 w 2441563"/>
              <a:gd name="connsiteY122" fmla="*/ 1908434 h 2164192"/>
              <a:gd name="connsiteX123" fmla="*/ 1854785 w 2441563"/>
              <a:gd name="connsiteY123" fmla="*/ 1918212 h 2164192"/>
              <a:gd name="connsiteX124" fmla="*/ 1852340 w 2441563"/>
              <a:gd name="connsiteY124" fmla="*/ 1979335 h 2164192"/>
              <a:gd name="connsiteX125" fmla="*/ 1901238 w 2441563"/>
              <a:gd name="connsiteY125" fmla="*/ 1979335 h 2164192"/>
              <a:gd name="connsiteX126" fmla="*/ 1908572 w 2441563"/>
              <a:gd name="connsiteY126" fmla="*/ 2001339 h 2164192"/>
              <a:gd name="connsiteX127" fmla="*/ 1959915 w 2441563"/>
              <a:gd name="connsiteY127" fmla="*/ 2003785 h 2164192"/>
              <a:gd name="connsiteX128" fmla="*/ 1967251 w 2441563"/>
              <a:gd name="connsiteY128" fmla="*/ 2045348 h 2164192"/>
              <a:gd name="connsiteX129" fmla="*/ 2003924 w 2441563"/>
              <a:gd name="connsiteY129" fmla="*/ 2047792 h 2164192"/>
              <a:gd name="connsiteX130" fmla="*/ 2003923 w 2441563"/>
              <a:gd name="connsiteY130" fmla="*/ 2082021 h 2164192"/>
              <a:gd name="connsiteX131" fmla="*/ 2302203 w 2441563"/>
              <a:gd name="connsiteY131" fmla="*/ 2072241 h 2164192"/>
              <a:gd name="connsiteX132" fmla="*/ 2304648 w 2441563"/>
              <a:gd name="connsiteY132" fmla="*/ 2155368 h 2164192"/>
              <a:gd name="connsiteX133" fmla="*/ 2441563 w 2441563"/>
              <a:gd name="connsiteY133" fmla="*/ 2162702 h 2164192"/>
              <a:gd name="connsiteX0" fmla="*/ 0 w 2441563"/>
              <a:gd name="connsiteY0" fmla="*/ 0 h 2162702"/>
              <a:gd name="connsiteX1" fmla="*/ 4763 w 2441563"/>
              <a:gd name="connsiteY1" fmla="*/ 52387 h 2162702"/>
              <a:gd name="connsiteX2" fmla="*/ 16669 w 2441563"/>
              <a:gd name="connsiteY2" fmla="*/ 47625 h 2162702"/>
              <a:gd name="connsiteX3" fmla="*/ 16669 w 2441563"/>
              <a:gd name="connsiteY3" fmla="*/ 85725 h 2162702"/>
              <a:gd name="connsiteX4" fmla="*/ 30957 w 2441563"/>
              <a:gd name="connsiteY4" fmla="*/ 83343 h 2162702"/>
              <a:gd name="connsiteX5" fmla="*/ 28575 w 2441563"/>
              <a:gd name="connsiteY5" fmla="*/ 116681 h 2162702"/>
              <a:gd name="connsiteX6" fmla="*/ 54769 w 2441563"/>
              <a:gd name="connsiteY6" fmla="*/ 111918 h 2162702"/>
              <a:gd name="connsiteX7" fmla="*/ 54769 w 2441563"/>
              <a:gd name="connsiteY7" fmla="*/ 159543 h 2162702"/>
              <a:gd name="connsiteX8" fmla="*/ 54769 w 2441563"/>
              <a:gd name="connsiteY8" fmla="*/ 159543 h 2162702"/>
              <a:gd name="connsiteX9" fmla="*/ 54769 w 2441563"/>
              <a:gd name="connsiteY9" fmla="*/ 159543 h 2162702"/>
              <a:gd name="connsiteX10" fmla="*/ 69057 w 2441563"/>
              <a:gd name="connsiteY10" fmla="*/ 190500 h 2162702"/>
              <a:gd name="connsiteX11" fmla="*/ 78582 w 2441563"/>
              <a:gd name="connsiteY11" fmla="*/ 190500 h 2162702"/>
              <a:gd name="connsiteX12" fmla="*/ 76200 w 2441563"/>
              <a:gd name="connsiteY12" fmla="*/ 216693 h 2162702"/>
              <a:gd name="connsiteX13" fmla="*/ 107157 w 2441563"/>
              <a:gd name="connsiteY13" fmla="*/ 216693 h 2162702"/>
              <a:gd name="connsiteX14" fmla="*/ 104775 w 2441563"/>
              <a:gd name="connsiteY14" fmla="*/ 302418 h 2162702"/>
              <a:gd name="connsiteX15" fmla="*/ 128588 w 2441563"/>
              <a:gd name="connsiteY15" fmla="*/ 307181 h 2162702"/>
              <a:gd name="connsiteX16" fmla="*/ 126207 w 2441563"/>
              <a:gd name="connsiteY16" fmla="*/ 345281 h 2162702"/>
              <a:gd name="connsiteX17" fmla="*/ 152400 w 2441563"/>
              <a:gd name="connsiteY17" fmla="*/ 395287 h 2162702"/>
              <a:gd name="connsiteX18" fmla="*/ 157163 w 2441563"/>
              <a:gd name="connsiteY18" fmla="*/ 426243 h 2162702"/>
              <a:gd name="connsiteX19" fmla="*/ 192882 w 2441563"/>
              <a:gd name="connsiteY19" fmla="*/ 435768 h 2162702"/>
              <a:gd name="connsiteX20" fmla="*/ 209550 w 2441563"/>
              <a:gd name="connsiteY20" fmla="*/ 495300 h 2162702"/>
              <a:gd name="connsiteX21" fmla="*/ 226219 w 2441563"/>
              <a:gd name="connsiteY21" fmla="*/ 509587 h 2162702"/>
              <a:gd name="connsiteX22" fmla="*/ 221457 w 2441563"/>
              <a:gd name="connsiteY22" fmla="*/ 554831 h 2162702"/>
              <a:gd name="connsiteX23" fmla="*/ 228600 w 2441563"/>
              <a:gd name="connsiteY23" fmla="*/ 554831 h 2162702"/>
              <a:gd name="connsiteX24" fmla="*/ 230982 w 2441563"/>
              <a:gd name="connsiteY24" fmla="*/ 595312 h 2162702"/>
              <a:gd name="connsiteX25" fmla="*/ 242888 w 2441563"/>
              <a:gd name="connsiteY25" fmla="*/ 595312 h 2162702"/>
              <a:gd name="connsiteX26" fmla="*/ 240507 w 2441563"/>
              <a:gd name="connsiteY26" fmla="*/ 642937 h 2162702"/>
              <a:gd name="connsiteX27" fmla="*/ 266700 w 2441563"/>
              <a:gd name="connsiteY27" fmla="*/ 642937 h 2162702"/>
              <a:gd name="connsiteX28" fmla="*/ 266700 w 2441563"/>
              <a:gd name="connsiteY28" fmla="*/ 657225 h 2162702"/>
              <a:gd name="connsiteX29" fmla="*/ 269082 w 2441563"/>
              <a:gd name="connsiteY29" fmla="*/ 681037 h 2162702"/>
              <a:gd name="connsiteX30" fmla="*/ 278607 w 2441563"/>
              <a:gd name="connsiteY30" fmla="*/ 681037 h 2162702"/>
              <a:gd name="connsiteX31" fmla="*/ 273844 w 2441563"/>
              <a:gd name="connsiteY31" fmla="*/ 714375 h 2162702"/>
              <a:gd name="connsiteX32" fmla="*/ 297657 w 2441563"/>
              <a:gd name="connsiteY32" fmla="*/ 711993 h 2162702"/>
              <a:gd name="connsiteX33" fmla="*/ 300038 w 2441563"/>
              <a:gd name="connsiteY33" fmla="*/ 728662 h 2162702"/>
              <a:gd name="connsiteX34" fmla="*/ 319088 w 2441563"/>
              <a:gd name="connsiteY34" fmla="*/ 726281 h 2162702"/>
              <a:gd name="connsiteX35" fmla="*/ 319088 w 2441563"/>
              <a:gd name="connsiteY35" fmla="*/ 759618 h 2162702"/>
              <a:gd name="connsiteX36" fmla="*/ 330994 w 2441563"/>
              <a:gd name="connsiteY36" fmla="*/ 757237 h 2162702"/>
              <a:gd name="connsiteX37" fmla="*/ 333375 w 2441563"/>
              <a:gd name="connsiteY37" fmla="*/ 807243 h 2162702"/>
              <a:gd name="connsiteX38" fmla="*/ 333375 w 2441563"/>
              <a:gd name="connsiteY38" fmla="*/ 807243 h 2162702"/>
              <a:gd name="connsiteX39" fmla="*/ 347663 w 2441563"/>
              <a:gd name="connsiteY39" fmla="*/ 823912 h 2162702"/>
              <a:gd name="connsiteX40" fmla="*/ 364332 w 2441563"/>
              <a:gd name="connsiteY40" fmla="*/ 816768 h 2162702"/>
              <a:gd name="connsiteX41" fmla="*/ 364332 w 2441563"/>
              <a:gd name="connsiteY41" fmla="*/ 840581 h 2162702"/>
              <a:gd name="connsiteX42" fmla="*/ 371475 w 2441563"/>
              <a:gd name="connsiteY42" fmla="*/ 845343 h 2162702"/>
              <a:gd name="connsiteX43" fmla="*/ 366713 w 2441563"/>
              <a:gd name="connsiteY43" fmla="*/ 864393 h 2162702"/>
              <a:gd name="connsiteX44" fmla="*/ 385763 w 2441563"/>
              <a:gd name="connsiteY44" fmla="*/ 859631 h 2162702"/>
              <a:gd name="connsiteX45" fmla="*/ 383382 w 2441563"/>
              <a:gd name="connsiteY45" fmla="*/ 883443 h 2162702"/>
              <a:gd name="connsiteX46" fmla="*/ 407194 w 2441563"/>
              <a:gd name="connsiteY46" fmla="*/ 881062 h 2162702"/>
              <a:gd name="connsiteX47" fmla="*/ 402432 w 2441563"/>
              <a:gd name="connsiteY47" fmla="*/ 919162 h 2162702"/>
              <a:gd name="connsiteX48" fmla="*/ 423863 w 2441563"/>
              <a:gd name="connsiteY48" fmla="*/ 973931 h 2162702"/>
              <a:gd name="connsiteX49" fmla="*/ 435769 w 2441563"/>
              <a:gd name="connsiteY49" fmla="*/ 973931 h 2162702"/>
              <a:gd name="connsiteX50" fmla="*/ 428625 w 2441563"/>
              <a:gd name="connsiteY50" fmla="*/ 1000125 h 2162702"/>
              <a:gd name="connsiteX51" fmla="*/ 442913 w 2441563"/>
              <a:gd name="connsiteY51" fmla="*/ 997743 h 2162702"/>
              <a:gd name="connsiteX52" fmla="*/ 433388 w 2441563"/>
              <a:gd name="connsiteY52" fmla="*/ 1021556 h 2162702"/>
              <a:gd name="connsiteX53" fmla="*/ 452438 w 2441563"/>
              <a:gd name="connsiteY53" fmla="*/ 1019175 h 2162702"/>
              <a:gd name="connsiteX54" fmla="*/ 447675 w 2441563"/>
              <a:gd name="connsiteY54" fmla="*/ 1042987 h 2162702"/>
              <a:gd name="connsiteX55" fmla="*/ 464344 w 2441563"/>
              <a:gd name="connsiteY55" fmla="*/ 1038225 h 2162702"/>
              <a:gd name="connsiteX56" fmla="*/ 476250 w 2441563"/>
              <a:gd name="connsiteY56" fmla="*/ 1064418 h 2162702"/>
              <a:gd name="connsiteX57" fmla="*/ 490538 w 2441563"/>
              <a:gd name="connsiteY57" fmla="*/ 1064418 h 2162702"/>
              <a:gd name="connsiteX58" fmla="*/ 514350 w 2441563"/>
              <a:gd name="connsiteY58" fmla="*/ 1104900 h 2162702"/>
              <a:gd name="connsiteX59" fmla="*/ 511969 w 2441563"/>
              <a:gd name="connsiteY59" fmla="*/ 1119187 h 2162702"/>
              <a:gd name="connsiteX60" fmla="*/ 531019 w 2441563"/>
              <a:gd name="connsiteY60" fmla="*/ 1119187 h 2162702"/>
              <a:gd name="connsiteX61" fmla="*/ 526257 w 2441563"/>
              <a:gd name="connsiteY61" fmla="*/ 1133475 h 2162702"/>
              <a:gd name="connsiteX62" fmla="*/ 545307 w 2441563"/>
              <a:gd name="connsiteY62" fmla="*/ 1128712 h 2162702"/>
              <a:gd name="connsiteX63" fmla="*/ 542925 w 2441563"/>
              <a:gd name="connsiteY63" fmla="*/ 1154906 h 2162702"/>
              <a:gd name="connsiteX64" fmla="*/ 557213 w 2441563"/>
              <a:gd name="connsiteY64" fmla="*/ 1152525 h 2162702"/>
              <a:gd name="connsiteX65" fmla="*/ 552450 w 2441563"/>
              <a:gd name="connsiteY65" fmla="*/ 1169193 h 2162702"/>
              <a:gd name="connsiteX66" fmla="*/ 581025 w 2441563"/>
              <a:gd name="connsiteY66" fmla="*/ 1164431 h 2162702"/>
              <a:gd name="connsiteX67" fmla="*/ 578644 w 2441563"/>
              <a:gd name="connsiteY67" fmla="*/ 1183481 h 2162702"/>
              <a:gd name="connsiteX68" fmla="*/ 595313 w 2441563"/>
              <a:gd name="connsiteY68" fmla="*/ 1181100 h 2162702"/>
              <a:gd name="connsiteX69" fmla="*/ 592932 w 2441563"/>
              <a:gd name="connsiteY69" fmla="*/ 1195387 h 2162702"/>
              <a:gd name="connsiteX70" fmla="*/ 635794 w 2441563"/>
              <a:gd name="connsiteY70" fmla="*/ 1195387 h 2162702"/>
              <a:gd name="connsiteX71" fmla="*/ 631032 w 2441563"/>
              <a:gd name="connsiteY71" fmla="*/ 1214437 h 2162702"/>
              <a:gd name="connsiteX72" fmla="*/ 669132 w 2441563"/>
              <a:gd name="connsiteY72" fmla="*/ 1212056 h 2162702"/>
              <a:gd name="connsiteX73" fmla="*/ 666750 w 2441563"/>
              <a:gd name="connsiteY73" fmla="*/ 1252537 h 2162702"/>
              <a:gd name="connsiteX74" fmla="*/ 695325 w 2441563"/>
              <a:gd name="connsiteY74" fmla="*/ 1257300 h 2162702"/>
              <a:gd name="connsiteX75" fmla="*/ 695325 w 2441563"/>
              <a:gd name="connsiteY75" fmla="*/ 1271587 h 2162702"/>
              <a:gd name="connsiteX76" fmla="*/ 716757 w 2441563"/>
              <a:gd name="connsiteY76" fmla="*/ 1269206 h 2162702"/>
              <a:gd name="connsiteX77" fmla="*/ 716757 w 2441563"/>
              <a:gd name="connsiteY77" fmla="*/ 1285875 h 2162702"/>
              <a:gd name="connsiteX78" fmla="*/ 742950 w 2441563"/>
              <a:gd name="connsiteY78" fmla="*/ 1283493 h 2162702"/>
              <a:gd name="connsiteX79" fmla="*/ 740569 w 2441563"/>
              <a:gd name="connsiteY79" fmla="*/ 1304925 h 2162702"/>
              <a:gd name="connsiteX80" fmla="*/ 773907 w 2441563"/>
              <a:gd name="connsiteY80" fmla="*/ 1300162 h 2162702"/>
              <a:gd name="connsiteX81" fmla="*/ 766763 w 2441563"/>
              <a:gd name="connsiteY81" fmla="*/ 1333500 h 2162702"/>
              <a:gd name="connsiteX82" fmla="*/ 826294 w 2441563"/>
              <a:gd name="connsiteY82" fmla="*/ 1326356 h 2162702"/>
              <a:gd name="connsiteX83" fmla="*/ 831057 w 2441563"/>
              <a:gd name="connsiteY83" fmla="*/ 1357312 h 2162702"/>
              <a:gd name="connsiteX84" fmla="*/ 862013 w 2441563"/>
              <a:gd name="connsiteY84" fmla="*/ 1357312 h 2162702"/>
              <a:gd name="connsiteX85" fmla="*/ 862013 w 2441563"/>
              <a:gd name="connsiteY85" fmla="*/ 1357312 h 2162702"/>
              <a:gd name="connsiteX86" fmla="*/ 873919 w 2441563"/>
              <a:gd name="connsiteY86" fmla="*/ 1376362 h 2162702"/>
              <a:gd name="connsiteX87" fmla="*/ 871538 w 2441563"/>
              <a:gd name="connsiteY87" fmla="*/ 1390650 h 2162702"/>
              <a:gd name="connsiteX88" fmla="*/ 907257 w 2441563"/>
              <a:gd name="connsiteY88" fmla="*/ 1385887 h 2162702"/>
              <a:gd name="connsiteX89" fmla="*/ 909638 w 2441563"/>
              <a:gd name="connsiteY89" fmla="*/ 1402556 h 2162702"/>
              <a:gd name="connsiteX90" fmla="*/ 954882 w 2441563"/>
              <a:gd name="connsiteY90" fmla="*/ 1404937 h 2162702"/>
              <a:gd name="connsiteX91" fmla="*/ 952500 w 2441563"/>
              <a:gd name="connsiteY91" fmla="*/ 1419225 h 2162702"/>
              <a:gd name="connsiteX92" fmla="*/ 1012032 w 2441563"/>
              <a:gd name="connsiteY92" fmla="*/ 1419225 h 2162702"/>
              <a:gd name="connsiteX93" fmla="*/ 1019175 w 2441563"/>
              <a:gd name="connsiteY93" fmla="*/ 1426368 h 2162702"/>
              <a:gd name="connsiteX94" fmla="*/ 1050132 w 2441563"/>
              <a:gd name="connsiteY94" fmla="*/ 1426368 h 2162702"/>
              <a:gd name="connsiteX95" fmla="*/ 1050132 w 2441563"/>
              <a:gd name="connsiteY95" fmla="*/ 1464468 h 2162702"/>
              <a:gd name="connsiteX96" fmla="*/ 1095375 w 2441563"/>
              <a:gd name="connsiteY96" fmla="*/ 1471612 h 2162702"/>
              <a:gd name="connsiteX97" fmla="*/ 1090613 w 2441563"/>
              <a:gd name="connsiteY97" fmla="*/ 1481137 h 2162702"/>
              <a:gd name="connsiteX98" fmla="*/ 1109663 w 2441563"/>
              <a:gd name="connsiteY98" fmla="*/ 1483518 h 2162702"/>
              <a:gd name="connsiteX99" fmla="*/ 1107282 w 2441563"/>
              <a:gd name="connsiteY99" fmla="*/ 1504950 h 2162702"/>
              <a:gd name="connsiteX100" fmla="*/ 1152525 w 2441563"/>
              <a:gd name="connsiteY100" fmla="*/ 1495425 h 2162702"/>
              <a:gd name="connsiteX101" fmla="*/ 1152525 w 2441563"/>
              <a:gd name="connsiteY101" fmla="*/ 1514475 h 2162702"/>
              <a:gd name="connsiteX102" fmla="*/ 1166813 w 2441563"/>
              <a:gd name="connsiteY102" fmla="*/ 1514475 h 2162702"/>
              <a:gd name="connsiteX103" fmla="*/ 1165323 w 2441563"/>
              <a:gd name="connsiteY103" fmla="*/ 1546590 h 2162702"/>
              <a:gd name="connsiteX104" fmla="*/ 1182437 w 2441563"/>
              <a:gd name="connsiteY104" fmla="*/ 1544144 h 2162702"/>
              <a:gd name="connsiteX105" fmla="*/ 1184882 w 2441563"/>
              <a:gd name="connsiteY105" fmla="*/ 1571038 h 2162702"/>
              <a:gd name="connsiteX106" fmla="*/ 1199551 w 2441563"/>
              <a:gd name="connsiteY106" fmla="*/ 1571038 h 2162702"/>
              <a:gd name="connsiteX107" fmla="*/ 1201996 w 2441563"/>
              <a:gd name="connsiteY107" fmla="*/ 1595487 h 2162702"/>
              <a:gd name="connsiteX108" fmla="*/ 1231335 w 2441563"/>
              <a:gd name="connsiteY108" fmla="*/ 1597932 h 2162702"/>
              <a:gd name="connsiteX109" fmla="*/ 1233780 w 2441563"/>
              <a:gd name="connsiteY109" fmla="*/ 1639494 h 2162702"/>
              <a:gd name="connsiteX110" fmla="*/ 1255783 w 2441563"/>
              <a:gd name="connsiteY110" fmla="*/ 1644384 h 2162702"/>
              <a:gd name="connsiteX111" fmla="*/ 1255783 w 2441563"/>
              <a:gd name="connsiteY111" fmla="*/ 1661499 h 2162702"/>
              <a:gd name="connsiteX112" fmla="*/ 1351135 w 2441563"/>
              <a:gd name="connsiteY112" fmla="*/ 1661499 h 2162702"/>
              <a:gd name="connsiteX113" fmla="*/ 1404923 w 2441563"/>
              <a:gd name="connsiteY113" fmla="*/ 1707952 h 2162702"/>
              <a:gd name="connsiteX114" fmla="*/ 1485605 w 2441563"/>
              <a:gd name="connsiteY114" fmla="*/ 1710396 h 2162702"/>
              <a:gd name="connsiteX115" fmla="*/ 1488050 w 2441563"/>
              <a:gd name="connsiteY115" fmla="*/ 1749515 h 2162702"/>
              <a:gd name="connsiteX116" fmla="*/ 1568731 w 2441563"/>
              <a:gd name="connsiteY116" fmla="*/ 1754406 h 2162702"/>
              <a:gd name="connsiteX117" fmla="*/ 1571176 w 2441563"/>
              <a:gd name="connsiteY117" fmla="*/ 1781299 h 2162702"/>
              <a:gd name="connsiteX118" fmla="*/ 1620074 w 2441563"/>
              <a:gd name="connsiteY118" fmla="*/ 1781299 h 2162702"/>
              <a:gd name="connsiteX119" fmla="*/ 1617629 w 2441563"/>
              <a:gd name="connsiteY119" fmla="*/ 1820418 h 2162702"/>
              <a:gd name="connsiteX120" fmla="*/ 1739875 w 2441563"/>
              <a:gd name="connsiteY120" fmla="*/ 1817971 h 2162702"/>
              <a:gd name="connsiteX121" fmla="*/ 1808333 w 2441563"/>
              <a:gd name="connsiteY121" fmla="*/ 1847311 h 2162702"/>
              <a:gd name="connsiteX122" fmla="*/ 1813222 w 2441563"/>
              <a:gd name="connsiteY122" fmla="*/ 1908434 h 2162702"/>
              <a:gd name="connsiteX123" fmla="*/ 1854785 w 2441563"/>
              <a:gd name="connsiteY123" fmla="*/ 1918212 h 2162702"/>
              <a:gd name="connsiteX124" fmla="*/ 1852340 w 2441563"/>
              <a:gd name="connsiteY124" fmla="*/ 1979335 h 2162702"/>
              <a:gd name="connsiteX125" fmla="*/ 1901238 w 2441563"/>
              <a:gd name="connsiteY125" fmla="*/ 1979335 h 2162702"/>
              <a:gd name="connsiteX126" fmla="*/ 1908572 w 2441563"/>
              <a:gd name="connsiteY126" fmla="*/ 2001339 h 2162702"/>
              <a:gd name="connsiteX127" fmla="*/ 1959915 w 2441563"/>
              <a:gd name="connsiteY127" fmla="*/ 2003785 h 2162702"/>
              <a:gd name="connsiteX128" fmla="*/ 1967251 w 2441563"/>
              <a:gd name="connsiteY128" fmla="*/ 2045348 h 2162702"/>
              <a:gd name="connsiteX129" fmla="*/ 2003924 w 2441563"/>
              <a:gd name="connsiteY129" fmla="*/ 2047792 h 2162702"/>
              <a:gd name="connsiteX130" fmla="*/ 2003923 w 2441563"/>
              <a:gd name="connsiteY130" fmla="*/ 2082021 h 2162702"/>
              <a:gd name="connsiteX131" fmla="*/ 2302203 w 2441563"/>
              <a:gd name="connsiteY131" fmla="*/ 2072241 h 2162702"/>
              <a:gd name="connsiteX132" fmla="*/ 2302203 w 2441563"/>
              <a:gd name="connsiteY132" fmla="*/ 2138253 h 2162702"/>
              <a:gd name="connsiteX133" fmla="*/ 2441563 w 2441563"/>
              <a:gd name="connsiteY133" fmla="*/ 2162702 h 2162702"/>
              <a:gd name="connsiteX0" fmla="*/ 0 w 2448898"/>
              <a:gd name="connsiteY0" fmla="*/ 0 h 2145161"/>
              <a:gd name="connsiteX1" fmla="*/ 4763 w 2448898"/>
              <a:gd name="connsiteY1" fmla="*/ 52387 h 2145161"/>
              <a:gd name="connsiteX2" fmla="*/ 16669 w 2448898"/>
              <a:gd name="connsiteY2" fmla="*/ 47625 h 2145161"/>
              <a:gd name="connsiteX3" fmla="*/ 16669 w 2448898"/>
              <a:gd name="connsiteY3" fmla="*/ 85725 h 2145161"/>
              <a:gd name="connsiteX4" fmla="*/ 30957 w 2448898"/>
              <a:gd name="connsiteY4" fmla="*/ 83343 h 2145161"/>
              <a:gd name="connsiteX5" fmla="*/ 28575 w 2448898"/>
              <a:gd name="connsiteY5" fmla="*/ 116681 h 2145161"/>
              <a:gd name="connsiteX6" fmla="*/ 54769 w 2448898"/>
              <a:gd name="connsiteY6" fmla="*/ 111918 h 2145161"/>
              <a:gd name="connsiteX7" fmla="*/ 54769 w 2448898"/>
              <a:gd name="connsiteY7" fmla="*/ 159543 h 2145161"/>
              <a:gd name="connsiteX8" fmla="*/ 54769 w 2448898"/>
              <a:gd name="connsiteY8" fmla="*/ 159543 h 2145161"/>
              <a:gd name="connsiteX9" fmla="*/ 54769 w 2448898"/>
              <a:gd name="connsiteY9" fmla="*/ 159543 h 2145161"/>
              <a:gd name="connsiteX10" fmla="*/ 69057 w 2448898"/>
              <a:gd name="connsiteY10" fmla="*/ 190500 h 2145161"/>
              <a:gd name="connsiteX11" fmla="*/ 78582 w 2448898"/>
              <a:gd name="connsiteY11" fmla="*/ 190500 h 2145161"/>
              <a:gd name="connsiteX12" fmla="*/ 76200 w 2448898"/>
              <a:gd name="connsiteY12" fmla="*/ 216693 h 2145161"/>
              <a:gd name="connsiteX13" fmla="*/ 107157 w 2448898"/>
              <a:gd name="connsiteY13" fmla="*/ 216693 h 2145161"/>
              <a:gd name="connsiteX14" fmla="*/ 104775 w 2448898"/>
              <a:gd name="connsiteY14" fmla="*/ 302418 h 2145161"/>
              <a:gd name="connsiteX15" fmla="*/ 128588 w 2448898"/>
              <a:gd name="connsiteY15" fmla="*/ 307181 h 2145161"/>
              <a:gd name="connsiteX16" fmla="*/ 126207 w 2448898"/>
              <a:gd name="connsiteY16" fmla="*/ 345281 h 2145161"/>
              <a:gd name="connsiteX17" fmla="*/ 152400 w 2448898"/>
              <a:gd name="connsiteY17" fmla="*/ 395287 h 2145161"/>
              <a:gd name="connsiteX18" fmla="*/ 157163 w 2448898"/>
              <a:gd name="connsiteY18" fmla="*/ 426243 h 2145161"/>
              <a:gd name="connsiteX19" fmla="*/ 192882 w 2448898"/>
              <a:gd name="connsiteY19" fmla="*/ 435768 h 2145161"/>
              <a:gd name="connsiteX20" fmla="*/ 209550 w 2448898"/>
              <a:gd name="connsiteY20" fmla="*/ 495300 h 2145161"/>
              <a:gd name="connsiteX21" fmla="*/ 226219 w 2448898"/>
              <a:gd name="connsiteY21" fmla="*/ 509587 h 2145161"/>
              <a:gd name="connsiteX22" fmla="*/ 221457 w 2448898"/>
              <a:gd name="connsiteY22" fmla="*/ 554831 h 2145161"/>
              <a:gd name="connsiteX23" fmla="*/ 228600 w 2448898"/>
              <a:gd name="connsiteY23" fmla="*/ 554831 h 2145161"/>
              <a:gd name="connsiteX24" fmla="*/ 230982 w 2448898"/>
              <a:gd name="connsiteY24" fmla="*/ 595312 h 2145161"/>
              <a:gd name="connsiteX25" fmla="*/ 242888 w 2448898"/>
              <a:gd name="connsiteY25" fmla="*/ 595312 h 2145161"/>
              <a:gd name="connsiteX26" fmla="*/ 240507 w 2448898"/>
              <a:gd name="connsiteY26" fmla="*/ 642937 h 2145161"/>
              <a:gd name="connsiteX27" fmla="*/ 266700 w 2448898"/>
              <a:gd name="connsiteY27" fmla="*/ 642937 h 2145161"/>
              <a:gd name="connsiteX28" fmla="*/ 266700 w 2448898"/>
              <a:gd name="connsiteY28" fmla="*/ 657225 h 2145161"/>
              <a:gd name="connsiteX29" fmla="*/ 269082 w 2448898"/>
              <a:gd name="connsiteY29" fmla="*/ 681037 h 2145161"/>
              <a:gd name="connsiteX30" fmla="*/ 278607 w 2448898"/>
              <a:gd name="connsiteY30" fmla="*/ 681037 h 2145161"/>
              <a:gd name="connsiteX31" fmla="*/ 273844 w 2448898"/>
              <a:gd name="connsiteY31" fmla="*/ 714375 h 2145161"/>
              <a:gd name="connsiteX32" fmla="*/ 297657 w 2448898"/>
              <a:gd name="connsiteY32" fmla="*/ 711993 h 2145161"/>
              <a:gd name="connsiteX33" fmla="*/ 300038 w 2448898"/>
              <a:gd name="connsiteY33" fmla="*/ 728662 h 2145161"/>
              <a:gd name="connsiteX34" fmla="*/ 319088 w 2448898"/>
              <a:gd name="connsiteY34" fmla="*/ 726281 h 2145161"/>
              <a:gd name="connsiteX35" fmla="*/ 319088 w 2448898"/>
              <a:gd name="connsiteY35" fmla="*/ 759618 h 2145161"/>
              <a:gd name="connsiteX36" fmla="*/ 330994 w 2448898"/>
              <a:gd name="connsiteY36" fmla="*/ 757237 h 2145161"/>
              <a:gd name="connsiteX37" fmla="*/ 333375 w 2448898"/>
              <a:gd name="connsiteY37" fmla="*/ 807243 h 2145161"/>
              <a:gd name="connsiteX38" fmla="*/ 333375 w 2448898"/>
              <a:gd name="connsiteY38" fmla="*/ 807243 h 2145161"/>
              <a:gd name="connsiteX39" fmla="*/ 347663 w 2448898"/>
              <a:gd name="connsiteY39" fmla="*/ 823912 h 2145161"/>
              <a:gd name="connsiteX40" fmla="*/ 364332 w 2448898"/>
              <a:gd name="connsiteY40" fmla="*/ 816768 h 2145161"/>
              <a:gd name="connsiteX41" fmla="*/ 364332 w 2448898"/>
              <a:gd name="connsiteY41" fmla="*/ 840581 h 2145161"/>
              <a:gd name="connsiteX42" fmla="*/ 371475 w 2448898"/>
              <a:gd name="connsiteY42" fmla="*/ 845343 h 2145161"/>
              <a:gd name="connsiteX43" fmla="*/ 366713 w 2448898"/>
              <a:gd name="connsiteY43" fmla="*/ 864393 h 2145161"/>
              <a:gd name="connsiteX44" fmla="*/ 385763 w 2448898"/>
              <a:gd name="connsiteY44" fmla="*/ 859631 h 2145161"/>
              <a:gd name="connsiteX45" fmla="*/ 383382 w 2448898"/>
              <a:gd name="connsiteY45" fmla="*/ 883443 h 2145161"/>
              <a:gd name="connsiteX46" fmla="*/ 407194 w 2448898"/>
              <a:gd name="connsiteY46" fmla="*/ 881062 h 2145161"/>
              <a:gd name="connsiteX47" fmla="*/ 402432 w 2448898"/>
              <a:gd name="connsiteY47" fmla="*/ 919162 h 2145161"/>
              <a:gd name="connsiteX48" fmla="*/ 423863 w 2448898"/>
              <a:gd name="connsiteY48" fmla="*/ 973931 h 2145161"/>
              <a:gd name="connsiteX49" fmla="*/ 435769 w 2448898"/>
              <a:gd name="connsiteY49" fmla="*/ 973931 h 2145161"/>
              <a:gd name="connsiteX50" fmla="*/ 428625 w 2448898"/>
              <a:gd name="connsiteY50" fmla="*/ 1000125 h 2145161"/>
              <a:gd name="connsiteX51" fmla="*/ 442913 w 2448898"/>
              <a:gd name="connsiteY51" fmla="*/ 997743 h 2145161"/>
              <a:gd name="connsiteX52" fmla="*/ 433388 w 2448898"/>
              <a:gd name="connsiteY52" fmla="*/ 1021556 h 2145161"/>
              <a:gd name="connsiteX53" fmla="*/ 452438 w 2448898"/>
              <a:gd name="connsiteY53" fmla="*/ 1019175 h 2145161"/>
              <a:gd name="connsiteX54" fmla="*/ 447675 w 2448898"/>
              <a:gd name="connsiteY54" fmla="*/ 1042987 h 2145161"/>
              <a:gd name="connsiteX55" fmla="*/ 464344 w 2448898"/>
              <a:gd name="connsiteY55" fmla="*/ 1038225 h 2145161"/>
              <a:gd name="connsiteX56" fmla="*/ 476250 w 2448898"/>
              <a:gd name="connsiteY56" fmla="*/ 1064418 h 2145161"/>
              <a:gd name="connsiteX57" fmla="*/ 490538 w 2448898"/>
              <a:gd name="connsiteY57" fmla="*/ 1064418 h 2145161"/>
              <a:gd name="connsiteX58" fmla="*/ 514350 w 2448898"/>
              <a:gd name="connsiteY58" fmla="*/ 1104900 h 2145161"/>
              <a:gd name="connsiteX59" fmla="*/ 511969 w 2448898"/>
              <a:gd name="connsiteY59" fmla="*/ 1119187 h 2145161"/>
              <a:gd name="connsiteX60" fmla="*/ 531019 w 2448898"/>
              <a:gd name="connsiteY60" fmla="*/ 1119187 h 2145161"/>
              <a:gd name="connsiteX61" fmla="*/ 526257 w 2448898"/>
              <a:gd name="connsiteY61" fmla="*/ 1133475 h 2145161"/>
              <a:gd name="connsiteX62" fmla="*/ 545307 w 2448898"/>
              <a:gd name="connsiteY62" fmla="*/ 1128712 h 2145161"/>
              <a:gd name="connsiteX63" fmla="*/ 542925 w 2448898"/>
              <a:gd name="connsiteY63" fmla="*/ 1154906 h 2145161"/>
              <a:gd name="connsiteX64" fmla="*/ 557213 w 2448898"/>
              <a:gd name="connsiteY64" fmla="*/ 1152525 h 2145161"/>
              <a:gd name="connsiteX65" fmla="*/ 552450 w 2448898"/>
              <a:gd name="connsiteY65" fmla="*/ 1169193 h 2145161"/>
              <a:gd name="connsiteX66" fmla="*/ 581025 w 2448898"/>
              <a:gd name="connsiteY66" fmla="*/ 1164431 h 2145161"/>
              <a:gd name="connsiteX67" fmla="*/ 578644 w 2448898"/>
              <a:gd name="connsiteY67" fmla="*/ 1183481 h 2145161"/>
              <a:gd name="connsiteX68" fmla="*/ 595313 w 2448898"/>
              <a:gd name="connsiteY68" fmla="*/ 1181100 h 2145161"/>
              <a:gd name="connsiteX69" fmla="*/ 592932 w 2448898"/>
              <a:gd name="connsiteY69" fmla="*/ 1195387 h 2145161"/>
              <a:gd name="connsiteX70" fmla="*/ 635794 w 2448898"/>
              <a:gd name="connsiteY70" fmla="*/ 1195387 h 2145161"/>
              <a:gd name="connsiteX71" fmla="*/ 631032 w 2448898"/>
              <a:gd name="connsiteY71" fmla="*/ 1214437 h 2145161"/>
              <a:gd name="connsiteX72" fmla="*/ 669132 w 2448898"/>
              <a:gd name="connsiteY72" fmla="*/ 1212056 h 2145161"/>
              <a:gd name="connsiteX73" fmla="*/ 666750 w 2448898"/>
              <a:gd name="connsiteY73" fmla="*/ 1252537 h 2145161"/>
              <a:gd name="connsiteX74" fmla="*/ 695325 w 2448898"/>
              <a:gd name="connsiteY74" fmla="*/ 1257300 h 2145161"/>
              <a:gd name="connsiteX75" fmla="*/ 695325 w 2448898"/>
              <a:gd name="connsiteY75" fmla="*/ 1271587 h 2145161"/>
              <a:gd name="connsiteX76" fmla="*/ 716757 w 2448898"/>
              <a:gd name="connsiteY76" fmla="*/ 1269206 h 2145161"/>
              <a:gd name="connsiteX77" fmla="*/ 716757 w 2448898"/>
              <a:gd name="connsiteY77" fmla="*/ 1285875 h 2145161"/>
              <a:gd name="connsiteX78" fmla="*/ 742950 w 2448898"/>
              <a:gd name="connsiteY78" fmla="*/ 1283493 h 2145161"/>
              <a:gd name="connsiteX79" fmla="*/ 740569 w 2448898"/>
              <a:gd name="connsiteY79" fmla="*/ 1304925 h 2145161"/>
              <a:gd name="connsiteX80" fmla="*/ 773907 w 2448898"/>
              <a:gd name="connsiteY80" fmla="*/ 1300162 h 2145161"/>
              <a:gd name="connsiteX81" fmla="*/ 766763 w 2448898"/>
              <a:gd name="connsiteY81" fmla="*/ 1333500 h 2145161"/>
              <a:gd name="connsiteX82" fmla="*/ 826294 w 2448898"/>
              <a:gd name="connsiteY82" fmla="*/ 1326356 h 2145161"/>
              <a:gd name="connsiteX83" fmla="*/ 831057 w 2448898"/>
              <a:gd name="connsiteY83" fmla="*/ 1357312 h 2145161"/>
              <a:gd name="connsiteX84" fmla="*/ 862013 w 2448898"/>
              <a:gd name="connsiteY84" fmla="*/ 1357312 h 2145161"/>
              <a:gd name="connsiteX85" fmla="*/ 862013 w 2448898"/>
              <a:gd name="connsiteY85" fmla="*/ 1357312 h 2145161"/>
              <a:gd name="connsiteX86" fmla="*/ 873919 w 2448898"/>
              <a:gd name="connsiteY86" fmla="*/ 1376362 h 2145161"/>
              <a:gd name="connsiteX87" fmla="*/ 871538 w 2448898"/>
              <a:gd name="connsiteY87" fmla="*/ 1390650 h 2145161"/>
              <a:gd name="connsiteX88" fmla="*/ 907257 w 2448898"/>
              <a:gd name="connsiteY88" fmla="*/ 1385887 h 2145161"/>
              <a:gd name="connsiteX89" fmla="*/ 909638 w 2448898"/>
              <a:gd name="connsiteY89" fmla="*/ 1402556 h 2145161"/>
              <a:gd name="connsiteX90" fmla="*/ 954882 w 2448898"/>
              <a:gd name="connsiteY90" fmla="*/ 1404937 h 2145161"/>
              <a:gd name="connsiteX91" fmla="*/ 952500 w 2448898"/>
              <a:gd name="connsiteY91" fmla="*/ 1419225 h 2145161"/>
              <a:gd name="connsiteX92" fmla="*/ 1012032 w 2448898"/>
              <a:gd name="connsiteY92" fmla="*/ 1419225 h 2145161"/>
              <a:gd name="connsiteX93" fmla="*/ 1019175 w 2448898"/>
              <a:gd name="connsiteY93" fmla="*/ 1426368 h 2145161"/>
              <a:gd name="connsiteX94" fmla="*/ 1050132 w 2448898"/>
              <a:gd name="connsiteY94" fmla="*/ 1426368 h 2145161"/>
              <a:gd name="connsiteX95" fmla="*/ 1050132 w 2448898"/>
              <a:gd name="connsiteY95" fmla="*/ 1464468 h 2145161"/>
              <a:gd name="connsiteX96" fmla="*/ 1095375 w 2448898"/>
              <a:gd name="connsiteY96" fmla="*/ 1471612 h 2145161"/>
              <a:gd name="connsiteX97" fmla="*/ 1090613 w 2448898"/>
              <a:gd name="connsiteY97" fmla="*/ 1481137 h 2145161"/>
              <a:gd name="connsiteX98" fmla="*/ 1109663 w 2448898"/>
              <a:gd name="connsiteY98" fmla="*/ 1483518 h 2145161"/>
              <a:gd name="connsiteX99" fmla="*/ 1107282 w 2448898"/>
              <a:gd name="connsiteY99" fmla="*/ 1504950 h 2145161"/>
              <a:gd name="connsiteX100" fmla="*/ 1152525 w 2448898"/>
              <a:gd name="connsiteY100" fmla="*/ 1495425 h 2145161"/>
              <a:gd name="connsiteX101" fmla="*/ 1152525 w 2448898"/>
              <a:gd name="connsiteY101" fmla="*/ 1514475 h 2145161"/>
              <a:gd name="connsiteX102" fmla="*/ 1166813 w 2448898"/>
              <a:gd name="connsiteY102" fmla="*/ 1514475 h 2145161"/>
              <a:gd name="connsiteX103" fmla="*/ 1165323 w 2448898"/>
              <a:gd name="connsiteY103" fmla="*/ 1546590 h 2145161"/>
              <a:gd name="connsiteX104" fmla="*/ 1182437 w 2448898"/>
              <a:gd name="connsiteY104" fmla="*/ 1544144 h 2145161"/>
              <a:gd name="connsiteX105" fmla="*/ 1184882 w 2448898"/>
              <a:gd name="connsiteY105" fmla="*/ 1571038 h 2145161"/>
              <a:gd name="connsiteX106" fmla="*/ 1199551 w 2448898"/>
              <a:gd name="connsiteY106" fmla="*/ 1571038 h 2145161"/>
              <a:gd name="connsiteX107" fmla="*/ 1201996 w 2448898"/>
              <a:gd name="connsiteY107" fmla="*/ 1595487 h 2145161"/>
              <a:gd name="connsiteX108" fmla="*/ 1231335 w 2448898"/>
              <a:gd name="connsiteY108" fmla="*/ 1597932 h 2145161"/>
              <a:gd name="connsiteX109" fmla="*/ 1233780 w 2448898"/>
              <a:gd name="connsiteY109" fmla="*/ 1639494 h 2145161"/>
              <a:gd name="connsiteX110" fmla="*/ 1255783 w 2448898"/>
              <a:gd name="connsiteY110" fmla="*/ 1644384 h 2145161"/>
              <a:gd name="connsiteX111" fmla="*/ 1255783 w 2448898"/>
              <a:gd name="connsiteY111" fmla="*/ 1661499 h 2145161"/>
              <a:gd name="connsiteX112" fmla="*/ 1351135 w 2448898"/>
              <a:gd name="connsiteY112" fmla="*/ 1661499 h 2145161"/>
              <a:gd name="connsiteX113" fmla="*/ 1404923 w 2448898"/>
              <a:gd name="connsiteY113" fmla="*/ 1707952 h 2145161"/>
              <a:gd name="connsiteX114" fmla="*/ 1485605 w 2448898"/>
              <a:gd name="connsiteY114" fmla="*/ 1710396 h 2145161"/>
              <a:gd name="connsiteX115" fmla="*/ 1488050 w 2448898"/>
              <a:gd name="connsiteY115" fmla="*/ 1749515 h 2145161"/>
              <a:gd name="connsiteX116" fmla="*/ 1568731 w 2448898"/>
              <a:gd name="connsiteY116" fmla="*/ 1754406 h 2145161"/>
              <a:gd name="connsiteX117" fmla="*/ 1571176 w 2448898"/>
              <a:gd name="connsiteY117" fmla="*/ 1781299 h 2145161"/>
              <a:gd name="connsiteX118" fmla="*/ 1620074 w 2448898"/>
              <a:gd name="connsiteY118" fmla="*/ 1781299 h 2145161"/>
              <a:gd name="connsiteX119" fmla="*/ 1617629 w 2448898"/>
              <a:gd name="connsiteY119" fmla="*/ 1820418 h 2145161"/>
              <a:gd name="connsiteX120" fmla="*/ 1739875 w 2448898"/>
              <a:gd name="connsiteY120" fmla="*/ 1817971 h 2145161"/>
              <a:gd name="connsiteX121" fmla="*/ 1808333 w 2448898"/>
              <a:gd name="connsiteY121" fmla="*/ 1847311 h 2145161"/>
              <a:gd name="connsiteX122" fmla="*/ 1813222 w 2448898"/>
              <a:gd name="connsiteY122" fmla="*/ 1908434 h 2145161"/>
              <a:gd name="connsiteX123" fmla="*/ 1854785 w 2448898"/>
              <a:gd name="connsiteY123" fmla="*/ 1918212 h 2145161"/>
              <a:gd name="connsiteX124" fmla="*/ 1852340 w 2448898"/>
              <a:gd name="connsiteY124" fmla="*/ 1979335 h 2145161"/>
              <a:gd name="connsiteX125" fmla="*/ 1901238 w 2448898"/>
              <a:gd name="connsiteY125" fmla="*/ 1979335 h 2145161"/>
              <a:gd name="connsiteX126" fmla="*/ 1908572 w 2448898"/>
              <a:gd name="connsiteY126" fmla="*/ 2001339 h 2145161"/>
              <a:gd name="connsiteX127" fmla="*/ 1959915 w 2448898"/>
              <a:gd name="connsiteY127" fmla="*/ 2003785 h 2145161"/>
              <a:gd name="connsiteX128" fmla="*/ 1967251 w 2448898"/>
              <a:gd name="connsiteY128" fmla="*/ 2045348 h 2145161"/>
              <a:gd name="connsiteX129" fmla="*/ 2003924 w 2448898"/>
              <a:gd name="connsiteY129" fmla="*/ 2047792 h 2145161"/>
              <a:gd name="connsiteX130" fmla="*/ 2003923 w 2448898"/>
              <a:gd name="connsiteY130" fmla="*/ 2082021 h 2145161"/>
              <a:gd name="connsiteX131" fmla="*/ 2302203 w 2448898"/>
              <a:gd name="connsiteY131" fmla="*/ 2072241 h 2145161"/>
              <a:gd name="connsiteX132" fmla="*/ 2302203 w 2448898"/>
              <a:gd name="connsiteY132" fmla="*/ 2138253 h 2145161"/>
              <a:gd name="connsiteX133" fmla="*/ 2448898 w 2448898"/>
              <a:gd name="connsiteY133" fmla="*/ 2140698 h 2145161"/>
              <a:gd name="connsiteX0" fmla="*/ 0 w 2458456"/>
              <a:gd name="connsiteY0" fmla="*/ 0 h 2145161"/>
              <a:gd name="connsiteX1" fmla="*/ 4763 w 2458456"/>
              <a:gd name="connsiteY1" fmla="*/ 52387 h 2145161"/>
              <a:gd name="connsiteX2" fmla="*/ 16669 w 2458456"/>
              <a:gd name="connsiteY2" fmla="*/ 47625 h 2145161"/>
              <a:gd name="connsiteX3" fmla="*/ 16669 w 2458456"/>
              <a:gd name="connsiteY3" fmla="*/ 85725 h 2145161"/>
              <a:gd name="connsiteX4" fmla="*/ 30957 w 2458456"/>
              <a:gd name="connsiteY4" fmla="*/ 83343 h 2145161"/>
              <a:gd name="connsiteX5" fmla="*/ 28575 w 2458456"/>
              <a:gd name="connsiteY5" fmla="*/ 116681 h 2145161"/>
              <a:gd name="connsiteX6" fmla="*/ 54769 w 2458456"/>
              <a:gd name="connsiteY6" fmla="*/ 111918 h 2145161"/>
              <a:gd name="connsiteX7" fmla="*/ 54769 w 2458456"/>
              <a:gd name="connsiteY7" fmla="*/ 159543 h 2145161"/>
              <a:gd name="connsiteX8" fmla="*/ 54769 w 2458456"/>
              <a:gd name="connsiteY8" fmla="*/ 159543 h 2145161"/>
              <a:gd name="connsiteX9" fmla="*/ 54769 w 2458456"/>
              <a:gd name="connsiteY9" fmla="*/ 159543 h 2145161"/>
              <a:gd name="connsiteX10" fmla="*/ 69057 w 2458456"/>
              <a:gd name="connsiteY10" fmla="*/ 190500 h 2145161"/>
              <a:gd name="connsiteX11" fmla="*/ 78582 w 2458456"/>
              <a:gd name="connsiteY11" fmla="*/ 190500 h 2145161"/>
              <a:gd name="connsiteX12" fmla="*/ 76200 w 2458456"/>
              <a:gd name="connsiteY12" fmla="*/ 216693 h 2145161"/>
              <a:gd name="connsiteX13" fmla="*/ 107157 w 2458456"/>
              <a:gd name="connsiteY13" fmla="*/ 216693 h 2145161"/>
              <a:gd name="connsiteX14" fmla="*/ 104775 w 2458456"/>
              <a:gd name="connsiteY14" fmla="*/ 302418 h 2145161"/>
              <a:gd name="connsiteX15" fmla="*/ 128588 w 2458456"/>
              <a:gd name="connsiteY15" fmla="*/ 307181 h 2145161"/>
              <a:gd name="connsiteX16" fmla="*/ 126207 w 2458456"/>
              <a:gd name="connsiteY16" fmla="*/ 345281 h 2145161"/>
              <a:gd name="connsiteX17" fmla="*/ 152400 w 2458456"/>
              <a:gd name="connsiteY17" fmla="*/ 395287 h 2145161"/>
              <a:gd name="connsiteX18" fmla="*/ 157163 w 2458456"/>
              <a:gd name="connsiteY18" fmla="*/ 426243 h 2145161"/>
              <a:gd name="connsiteX19" fmla="*/ 192882 w 2458456"/>
              <a:gd name="connsiteY19" fmla="*/ 435768 h 2145161"/>
              <a:gd name="connsiteX20" fmla="*/ 209550 w 2458456"/>
              <a:gd name="connsiteY20" fmla="*/ 495300 h 2145161"/>
              <a:gd name="connsiteX21" fmla="*/ 226219 w 2458456"/>
              <a:gd name="connsiteY21" fmla="*/ 509587 h 2145161"/>
              <a:gd name="connsiteX22" fmla="*/ 221457 w 2458456"/>
              <a:gd name="connsiteY22" fmla="*/ 554831 h 2145161"/>
              <a:gd name="connsiteX23" fmla="*/ 228600 w 2458456"/>
              <a:gd name="connsiteY23" fmla="*/ 554831 h 2145161"/>
              <a:gd name="connsiteX24" fmla="*/ 230982 w 2458456"/>
              <a:gd name="connsiteY24" fmla="*/ 595312 h 2145161"/>
              <a:gd name="connsiteX25" fmla="*/ 242888 w 2458456"/>
              <a:gd name="connsiteY25" fmla="*/ 595312 h 2145161"/>
              <a:gd name="connsiteX26" fmla="*/ 240507 w 2458456"/>
              <a:gd name="connsiteY26" fmla="*/ 642937 h 2145161"/>
              <a:gd name="connsiteX27" fmla="*/ 266700 w 2458456"/>
              <a:gd name="connsiteY27" fmla="*/ 642937 h 2145161"/>
              <a:gd name="connsiteX28" fmla="*/ 266700 w 2458456"/>
              <a:gd name="connsiteY28" fmla="*/ 657225 h 2145161"/>
              <a:gd name="connsiteX29" fmla="*/ 269082 w 2458456"/>
              <a:gd name="connsiteY29" fmla="*/ 681037 h 2145161"/>
              <a:gd name="connsiteX30" fmla="*/ 278607 w 2458456"/>
              <a:gd name="connsiteY30" fmla="*/ 681037 h 2145161"/>
              <a:gd name="connsiteX31" fmla="*/ 273844 w 2458456"/>
              <a:gd name="connsiteY31" fmla="*/ 714375 h 2145161"/>
              <a:gd name="connsiteX32" fmla="*/ 297657 w 2458456"/>
              <a:gd name="connsiteY32" fmla="*/ 711993 h 2145161"/>
              <a:gd name="connsiteX33" fmla="*/ 300038 w 2458456"/>
              <a:gd name="connsiteY33" fmla="*/ 728662 h 2145161"/>
              <a:gd name="connsiteX34" fmla="*/ 319088 w 2458456"/>
              <a:gd name="connsiteY34" fmla="*/ 726281 h 2145161"/>
              <a:gd name="connsiteX35" fmla="*/ 319088 w 2458456"/>
              <a:gd name="connsiteY35" fmla="*/ 759618 h 2145161"/>
              <a:gd name="connsiteX36" fmla="*/ 330994 w 2458456"/>
              <a:gd name="connsiteY36" fmla="*/ 757237 h 2145161"/>
              <a:gd name="connsiteX37" fmla="*/ 333375 w 2458456"/>
              <a:gd name="connsiteY37" fmla="*/ 807243 h 2145161"/>
              <a:gd name="connsiteX38" fmla="*/ 333375 w 2458456"/>
              <a:gd name="connsiteY38" fmla="*/ 807243 h 2145161"/>
              <a:gd name="connsiteX39" fmla="*/ 347663 w 2458456"/>
              <a:gd name="connsiteY39" fmla="*/ 823912 h 2145161"/>
              <a:gd name="connsiteX40" fmla="*/ 364332 w 2458456"/>
              <a:gd name="connsiteY40" fmla="*/ 816768 h 2145161"/>
              <a:gd name="connsiteX41" fmla="*/ 364332 w 2458456"/>
              <a:gd name="connsiteY41" fmla="*/ 840581 h 2145161"/>
              <a:gd name="connsiteX42" fmla="*/ 371475 w 2458456"/>
              <a:gd name="connsiteY42" fmla="*/ 845343 h 2145161"/>
              <a:gd name="connsiteX43" fmla="*/ 366713 w 2458456"/>
              <a:gd name="connsiteY43" fmla="*/ 864393 h 2145161"/>
              <a:gd name="connsiteX44" fmla="*/ 385763 w 2458456"/>
              <a:gd name="connsiteY44" fmla="*/ 859631 h 2145161"/>
              <a:gd name="connsiteX45" fmla="*/ 383382 w 2458456"/>
              <a:gd name="connsiteY45" fmla="*/ 883443 h 2145161"/>
              <a:gd name="connsiteX46" fmla="*/ 407194 w 2458456"/>
              <a:gd name="connsiteY46" fmla="*/ 881062 h 2145161"/>
              <a:gd name="connsiteX47" fmla="*/ 402432 w 2458456"/>
              <a:gd name="connsiteY47" fmla="*/ 919162 h 2145161"/>
              <a:gd name="connsiteX48" fmla="*/ 423863 w 2458456"/>
              <a:gd name="connsiteY48" fmla="*/ 973931 h 2145161"/>
              <a:gd name="connsiteX49" fmla="*/ 435769 w 2458456"/>
              <a:gd name="connsiteY49" fmla="*/ 973931 h 2145161"/>
              <a:gd name="connsiteX50" fmla="*/ 428625 w 2458456"/>
              <a:gd name="connsiteY50" fmla="*/ 1000125 h 2145161"/>
              <a:gd name="connsiteX51" fmla="*/ 442913 w 2458456"/>
              <a:gd name="connsiteY51" fmla="*/ 997743 h 2145161"/>
              <a:gd name="connsiteX52" fmla="*/ 433388 w 2458456"/>
              <a:gd name="connsiteY52" fmla="*/ 1021556 h 2145161"/>
              <a:gd name="connsiteX53" fmla="*/ 452438 w 2458456"/>
              <a:gd name="connsiteY53" fmla="*/ 1019175 h 2145161"/>
              <a:gd name="connsiteX54" fmla="*/ 447675 w 2458456"/>
              <a:gd name="connsiteY54" fmla="*/ 1042987 h 2145161"/>
              <a:gd name="connsiteX55" fmla="*/ 464344 w 2458456"/>
              <a:gd name="connsiteY55" fmla="*/ 1038225 h 2145161"/>
              <a:gd name="connsiteX56" fmla="*/ 476250 w 2458456"/>
              <a:gd name="connsiteY56" fmla="*/ 1064418 h 2145161"/>
              <a:gd name="connsiteX57" fmla="*/ 490538 w 2458456"/>
              <a:gd name="connsiteY57" fmla="*/ 1064418 h 2145161"/>
              <a:gd name="connsiteX58" fmla="*/ 514350 w 2458456"/>
              <a:gd name="connsiteY58" fmla="*/ 1104900 h 2145161"/>
              <a:gd name="connsiteX59" fmla="*/ 511969 w 2458456"/>
              <a:gd name="connsiteY59" fmla="*/ 1119187 h 2145161"/>
              <a:gd name="connsiteX60" fmla="*/ 531019 w 2458456"/>
              <a:gd name="connsiteY60" fmla="*/ 1119187 h 2145161"/>
              <a:gd name="connsiteX61" fmla="*/ 526257 w 2458456"/>
              <a:gd name="connsiteY61" fmla="*/ 1133475 h 2145161"/>
              <a:gd name="connsiteX62" fmla="*/ 545307 w 2458456"/>
              <a:gd name="connsiteY62" fmla="*/ 1128712 h 2145161"/>
              <a:gd name="connsiteX63" fmla="*/ 542925 w 2458456"/>
              <a:gd name="connsiteY63" fmla="*/ 1154906 h 2145161"/>
              <a:gd name="connsiteX64" fmla="*/ 557213 w 2458456"/>
              <a:gd name="connsiteY64" fmla="*/ 1152525 h 2145161"/>
              <a:gd name="connsiteX65" fmla="*/ 552450 w 2458456"/>
              <a:gd name="connsiteY65" fmla="*/ 1169193 h 2145161"/>
              <a:gd name="connsiteX66" fmla="*/ 581025 w 2458456"/>
              <a:gd name="connsiteY66" fmla="*/ 1164431 h 2145161"/>
              <a:gd name="connsiteX67" fmla="*/ 578644 w 2458456"/>
              <a:gd name="connsiteY67" fmla="*/ 1183481 h 2145161"/>
              <a:gd name="connsiteX68" fmla="*/ 595313 w 2458456"/>
              <a:gd name="connsiteY68" fmla="*/ 1181100 h 2145161"/>
              <a:gd name="connsiteX69" fmla="*/ 592932 w 2458456"/>
              <a:gd name="connsiteY69" fmla="*/ 1195387 h 2145161"/>
              <a:gd name="connsiteX70" fmla="*/ 635794 w 2458456"/>
              <a:gd name="connsiteY70" fmla="*/ 1195387 h 2145161"/>
              <a:gd name="connsiteX71" fmla="*/ 631032 w 2458456"/>
              <a:gd name="connsiteY71" fmla="*/ 1214437 h 2145161"/>
              <a:gd name="connsiteX72" fmla="*/ 669132 w 2458456"/>
              <a:gd name="connsiteY72" fmla="*/ 1212056 h 2145161"/>
              <a:gd name="connsiteX73" fmla="*/ 666750 w 2458456"/>
              <a:gd name="connsiteY73" fmla="*/ 1252537 h 2145161"/>
              <a:gd name="connsiteX74" fmla="*/ 695325 w 2458456"/>
              <a:gd name="connsiteY74" fmla="*/ 1257300 h 2145161"/>
              <a:gd name="connsiteX75" fmla="*/ 695325 w 2458456"/>
              <a:gd name="connsiteY75" fmla="*/ 1271587 h 2145161"/>
              <a:gd name="connsiteX76" fmla="*/ 716757 w 2458456"/>
              <a:gd name="connsiteY76" fmla="*/ 1269206 h 2145161"/>
              <a:gd name="connsiteX77" fmla="*/ 716757 w 2458456"/>
              <a:gd name="connsiteY77" fmla="*/ 1285875 h 2145161"/>
              <a:gd name="connsiteX78" fmla="*/ 742950 w 2458456"/>
              <a:gd name="connsiteY78" fmla="*/ 1283493 h 2145161"/>
              <a:gd name="connsiteX79" fmla="*/ 740569 w 2458456"/>
              <a:gd name="connsiteY79" fmla="*/ 1304925 h 2145161"/>
              <a:gd name="connsiteX80" fmla="*/ 773907 w 2458456"/>
              <a:gd name="connsiteY80" fmla="*/ 1300162 h 2145161"/>
              <a:gd name="connsiteX81" fmla="*/ 766763 w 2458456"/>
              <a:gd name="connsiteY81" fmla="*/ 1333500 h 2145161"/>
              <a:gd name="connsiteX82" fmla="*/ 826294 w 2458456"/>
              <a:gd name="connsiteY82" fmla="*/ 1326356 h 2145161"/>
              <a:gd name="connsiteX83" fmla="*/ 831057 w 2458456"/>
              <a:gd name="connsiteY83" fmla="*/ 1357312 h 2145161"/>
              <a:gd name="connsiteX84" fmla="*/ 862013 w 2458456"/>
              <a:gd name="connsiteY84" fmla="*/ 1357312 h 2145161"/>
              <a:gd name="connsiteX85" fmla="*/ 862013 w 2458456"/>
              <a:gd name="connsiteY85" fmla="*/ 1357312 h 2145161"/>
              <a:gd name="connsiteX86" fmla="*/ 873919 w 2458456"/>
              <a:gd name="connsiteY86" fmla="*/ 1376362 h 2145161"/>
              <a:gd name="connsiteX87" fmla="*/ 871538 w 2458456"/>
              <a:gd name="connsiteY87" fmla="*/ 1390650 h 2145161"/>
              <a:gd name="connsiteX88" fmla="*/ 907257 w 2458456"/>
              <a:gd name="connsiteY88" fmla="*/ 1385887 h 2145161"/>
              <a:gd name="connsiteX89" fmla="*/ 909638 w 2458456"/>
              <a:gd name="connsiteY89" fmla="*/ 1402556 h 2145161"/>
              <a:gd name="connsiteX90" fmla="*/ 954882 w 2458456"/>
              <a:gd name="connsiteY90" fmla="*/ 1404937 h 2145161"/>
              <a:gd name="connsiteX91" fmla="*/ 952500 w 2458456"/>
              <a:gd name="connsiteY91" fmla="*/ 1419225 h 2145161"/>
              <a:gd name="connsiteX92" fmla="*/ 1012032 w 2458456"/>
              <a:gd name="connsiteY92" fmla="*/ 1419225 h 2145161"/>
              <a:gd name="connsiteX93" fmla="*/ 1019175 w 2458456"/>
              <a:gd name="connsiteY93" fmla="*/ 1426368 h 2145161"/>
              <a:gd name="connsiteX94" fmla="*/ 1050132 w 2458456"/>
              <a:gd name="connsiteY94" fmla="*/ 1426368 h 2145161"/>
              <a:gd name="connsiteX95" fmla="*/ 1050132 w 2458456"/>
              <a:gd name="connsiteY95" fmla="*/ 1464468 h 2145161"/>
              <a:gd name="connsiteX96" fmla="*/ 1095375 w 2458456"/>
              <a:gd name="connsiteY96" fmla="*/ 1471612 h 2145161"/>
              <a:gd name="connsiteX97" fmla="*/ 1090613 w 2458456"/>
              <a:gd name="connsiteY97" fmla="*/ 1481137 h 2145161"/>
              <a:gd name="connsiteX98" fmla="*/ 1109663 w 2458456"/>
              <a:gd name="connsiteY98" fmla="*/ 1483518 h 2145161"/>
              <a:gd name="connsiteX99" fmla="*/ 1107282 w 2458456"/>
              <a:gd name="connsiteY99" fmla="*/ 1504950 h 2145161"/>
              <a:gd name="connsiteX100" fmla="*/ 1152525 w 2458456"/>
              <a:gd name="connsiteY100" fmla="*/ 1495425 h 2145161"/>
              <a:gd name="connsiteX101" fmla="*/ 1152525 w 2458456"/>
              <a:gd name="connsiteY101" fmla="*/ 1514475 h 2145161"/>
              <a:gd name="connsiteX102" fmla="*/ 1166813 w 2458456"/>
              <a:gd name="connsiteY102" fmla="*/ 1514475 h 2145161"/>
              <a:gd name="connsiteX103" fmla="*/ 1165323 w 2458456"/>
              <a:gd name="connsiteY103" fmla="*/ 1546590 h 2145161"/>
              <a:gd name="connsiteX104" fmla="*/ 1182437 w 2458456"/>
              <a:gd name="connsiteY104" fmla="*/ 1544144 h 2145161"/>
              <a:gd name="connsiteX105" fmla="*/ 1184882 w 2458456"/>
              <a:gd name="connsiteY105" fmla="*/ 1571038 h 2145161"/>
              <a:gd name="connsiteX106" fmla="*/ 1199551 w 2458456"/>
              <a:gd name="connsiteY106" fmla="*/ 1571038 h 2145161"/>
              <a:gd name="connsiteX107" fmla="*/ 1201996 w 2458456"/>
              <a:gd name="connsiteY107" fmla="*/ 1595487 h 2145161"/>
              <a:gd name="connsiteX108" fmla="*/ 1231335 w 2458456"/>
              <a:gd name="connsiteY108" fmla="*/ 1597932 h 2145161"/>
              <a:gd name="connsiteX109" fmla="*/ 1233780 w 2458456"/>
              <a:gd name="connsiteY109" fmla="*/ 1639494 h 2145161"/>
              <a:gd name="connsiteX110" fmla="*/ 1255783 w 2458456"/>
              <a:gd name="connsiteY110" fmla="*/ 1644384 h 2145161"/>
              <a:gd name="connsiteX111" fmla="*/ 1255783 w 2458456"/>
              <a:gd name="connsiteY111" fmla="*/ 1661499 h 2145161"/>
              <a:gd name="connsiteX112" fmla="*/ 1351135 w 2458456"/>
              <a:gd name="connsiteY112" fmla="*/ 1661499 h 2145161"/>
              <a:gd name="connsiteX113" fmla="*/ 1404923 w 2458456"/>
              <a:gd name="connsiteY113" fmla="*/ 1707952 h 2145161"/>
              <a:gd name="connsiteX114" fmla="*/ 1485605 w 2458456"/>
              <a:gd name="connsiteY114" fmla="*/ 1710396 h 2145161"/>
              <a:gd name="connsiteX115" fmla="*/ 1488050 w 2458456"/>
              <a:gd name="connsiteY115" fmla="*/ 1749515 h 2145161"/>
              <a:gd name="connsiteX116" fmla="*/ 1568731 w 2458456"/>
              <a:gd name="connsiteY116" fmla="*/ 1754406 h 2145161"/>
              <a:gd name="connsiteX117" fmla="*/ 1571176 w 2458456"/>
              <a:gd name="connsiteY117" fmla="*/ 1781299 h 2145161"/>
              <a:gd name="connsiteX118" fmla="*/ 1620074 w 2458456"/>
              <a:gd name="connsiteY118" fmla="*/ 1781299 h 2145161"/>
              <a:gd name="connsiteX119" fmla="*/ 1617629 w 2458456"/>
              <a:gd name="connsiteY119" fmla="*/ 1820418 h 2145161"/>
              <a:gd name="connsiteX120" fmla="*/ 1739875 w 2458456"/>
              <a:gd name="connsiteY120" fmla="*/ 1817971 h 2145161"/>
              <a:gd name="connsiteX121" fmla="*/ 1808333 w 2458456"/>
              <a:gd name="connsiteY121" fmla="*/ 1847311 h 2145161"/>
              <a:gd name="connsiteX122" fmla="*/ 1813222 w 2458456"/>
              <a:gd name="connsiteY122" fmla="*/ 1908434 h 2145161"/>
              <a:gd name="connsiteX123" fmla="*/ 1854785 w 2458456"/>
              <a:gd name="connsiteY123" fmla="*/ 1918212 h 2145161"/>
              <a:gd name="connsiteX124" fmla="*/ 1852340 w 2458456"/>
              <a:gd name="connsiteY124" fmla="*/ 1979335 h 2145161"/>
              <a:gd name="connsiteX125" fmla="*/ 1901238 w 2458456"/>
              <a:gd name="connsiteY125" fmla="*/ 1979335 h 2145161"/>
              <a:gd name="connsiteX126" fmla="*/ 1908572 w 2458456"/>
              <a:gd name="connsiteY126" fmla="*/ 2001339 h 2145161"/>
              <a:gd name="connsiteX127" fmla="*/ 1959915 w 2458456"/>
              <a:gd name="connsiteY127" fmla="*/ 2003785 h 2145161"/>
              <a:gd name="connsiteX128" fmla="*/ 1967251 w 2458456"/>
              <a:gd name="connsiteY128" fmla="*/ 2045348 h 2145161"/>
              <a:gd name="connsiteX129" fmla="*/ 2003924 w 2458456"/>
              <a:gd name="connsiteY129" fmla="*/ 2047792 h 2145161"/>
              <a:gd name="connsiteX130" fmla="*/ 2003923 w 2458456"/>
              <a:gd name="connsiteY130" fmla="*/ 2082021 h 2145161"/>
              <a:gd name="connsiteX131" fmla="*/ 2302203 w 2458456"/>
              <a:gd name="connsiteY131" fmla="*/ 2072241 h 2145161"/>
              <a:gd name="connsiteX132" fmla="*/ 2302203 w 2458456"/>
              <a:gd name="connsiteY132" fmla="*/ 2138253 h 2145161"/>
              <a:gd name="connsiteX133" fmla="*/ 2448898 w 2458456"/>
              <a:gd name="connsiteY133" fmla="*/ 2140698 h 2145161"/>
              <a:gd name="connsiteX134" fmla="*/ 2444007 w 2458456"/>
              <a:gd name="connsiteY134" fmla="*/ 2138253 h 2145161"/>
              <a:gd name="connsiteX0" fmla="*/ 0 w 2457959"/>
              <a:gd name="connsiteY0" fmla="*/ 0 h 2248275"/>
              <a:gd name="connsiteX1" fmla="*/ 4763 w 2457959"/>
              <a:gd name="connsiteY1" fmla="*/ 52387 h 2248275"/>
              <a:gd name="connsiteX2" fmla="*/ 16669 w 2457959"/>
              <a:gd name="connsiteY2" fmla="*/ 47625 h 2248275"/>
              <a:gd name="connsiteX3" fmla="*/ 16669 w 2457959"/>
              <a:gd name="connsiteY3" fmla="*/ 85725 h 2248275"/>
              <a:gd name="connsiteX4" fmla="*/ 30957 w 2457959"/>
              <a:gd name="connsiteY4" fmla="*/ 83343 h 2248275"/>
              <a:gd name="connsiteX5" fmla="*/ 28575 w 2457959"/>
              <a:gd name="connsiteY5" fmla="*/ 116681 h 2248275"/>
              <a:gd name="connsiteX6" fmla="*/ 54769 w 2457959"/>
              <a:gd name="connsiteY6" fmla="*/ 111918 h 2248275"/>
              <a:gd name="connsiteX7" fmla="*/ 54769 w 2457959"/>
              <a:gd name="connsiteY7" fmla="*/ 159543 h 2248275"/>
              <a:gd name="connsiteX8" fmla="*/ 54769 w 2457959"/>
              <a:gd name="connsiteY8" fmla="*/ 159543 h 2248275"/>
              <a:gd name="connsiteX9" fmla="*/ 54769 w 2457959"/>
              <a:gd name="connsiteY9" fmla="*/ 159543 h 2248275"/>
              <a:gd name="connsiteX10" fmla="*/ 69057 w 2457959"/>
              <a:gd name="connsiteY10" fmla="*/ 190500 h 2248275"/>
              <a:gd name="connsiteX11" fmla="*/ 78582 w 2457959"/>
              <a:gd name="connsiteY11" fmla="*/ 190500 h 2248275"/>
              <a:gd name="connsiteX12" fmla="*/ 76200 w 2457959"/>
              <a:gd name="connsiteY12" fmla="*/ 216693 h 2248275"/>
              <a:gd name="connsiteX13" fmla="*/ 107157 w 2457959"/>
              <a:gd name="connsiteY13" fmla="*/ 216693 h 2248275"/>
              <a:gd name="connsiteX14" fmla="*/ 104775 w 2457959"/>
              <a:gd name="connsiteY14" fmla="*/ 302418 h 2248275"/>
              <a:gd name="connsiteX15" fmla="*/ 128588 w 2457959"/>
              <a:gd name="connsiteY15" fmla="*/ 307181 h 2248275"/>
              <a:gd name="connsiteX16" fmla="*/ 126207 w 2457959"/>
              <a:gd name="connsiteY16" fmla="*/ 345281 h 2248275"/>
              <a:gd name="connsiteX17" fmla="*/ 152400 w 2457959"/>
              <a:gd name="connsiteY17" fmla="*/ 395287 h 2248275"/>
              <a:gd name="connsiteX18" fmla="*/ 157163 w 2457959"/>
              <a:gd name="connsiteY18" fmla="*/ 426243 h 2248275"/>
              <a:gd name="connsiteX19" fmla="*/ 192882 w 2457959"/>
              <a:gd name="connsiteY19" fmla="*/ 435768 h 2248275"/>
              <a:gd name="connsiteX20" fmla="*/ 209550 w 2457959"/>
              <a:gd name="connsiteY20" fmla="*/ 495300 h 2248275"/>
              <a:gd name="connsiteX21" fmla="*/ 226219 w 2457959"/>
              <a:gd name="connsiteY21" fmla="*/ 509587 h 2248275"/>
              <a:gd name="connsiteX22" fmla="*/ 221457 w 2457959"/>
              <a:gd name="connsiteY22" fmla="*/ 554831 h 2248275"/>
              <a:gd name="connsiteX23" fmla="*/ 228600 w 2457959"/>
              <a:gd name="connsiteY23" fmla="*/ 554831 h 2248275"/>
              <a:gd name="connsiteX24" fmla="*/ 230982 w 2457959"/>
              <a:gd name="connsiteY24" fmla="*/ 595312 h 2248275"/>
              <a:gd name="connsiteX25" fmla="*/ 242888 w 2457959"/>
              <a:gd name="connsiteY25" fmla="*/ 595312 h 2248275"/>
              <a:gd name="connsiteX26" fmla="*/ 240507 w 2457959"/>
              <a:gd name="connsiteY26" fmla="*/ 642937 h 2248275"/>
              <a:gd name="connsiteX27" fmla="*/ 266700 w 2457959"/>
              <a:gd name="connsiteY27" fmla="*/ 642937 h 2248275"/>
              <a:gd name="connsiteX28" fmla="*/ 266700 w 2457959"/>
              <a:gd name="connsiteY28" fmla="*/ 657225 h 2248275"/>
              <a:gd name="connsiteX29" fmla="*/ 269082 w 2457959"/>
              <a:gd name="connsiteY29" fmla="*/ 681037 h 2248275"/>
              <a:gd name="connsiteX30" fmla="*/ 278607 w 2457959"/>
              <a:gd name="connsiteY30" fmla="*/ 681037 h 2248275"/>
              <a:gd name="connsiteX31" fmla="*/ 273844 w 2457959"/>
              <a:gd name="connsiteY31" fmla="*/ 714375 h 2248275"/>
              <a:gd name="connsiteX32" fmla="*/ 297657 w 2457959"/>
              <a:gd name="connsiteY32" fmla="*/ 711993 h 2248275"/>
              <a:gd name="connsiteX33" fmla="*/ 300038 w 2457959"/>
              <a:gd name="connsiteY33" fmla="*/ 728662 h 2248275"/>
              <a:gd name="connsiteX34" fmla="*/ 319088 w 2457959"/>
              <a:gd name="connsiteY34" fmla="*/ 726281 h 2248275"/>
              <a:gd name="connsiteX35" fmla="*/ 319088 w 2457959"/>
              <a:gd name="connsiteY35" fmla="*/ 759618 h 2248275"/>
              <a:gd name="connsiteX36" fmla="*/ 330994 w 2457959"/>
              <a:gd name="connsiteY36" fmla="*/ 757237 h 2248275"/>
              <a:gd name="connsiteX37" fmla="*/ 333375 w 2457959"/>
              <a:gd name="connsiteY37" fmla="*/ 807243 h 2248275"/>
              <a:gd name="connsiteX38" fmla="*/ 333375 w 2457959"/>
              <a:gd name="connsiteY38" fmla="*/ 807243 h 2248275"/>
              <a:gd name="connsiteX39" fmla="*/ 347663 w 2457959"/>
              <a:gd name="connsiteY39" fmla="*/ 823912 h 2248275"/>
              <a:gd name="connsiteX40" fmla="*/ 364332 w 2457959"/>
              <a:gd name="connsiteY40" fmla="*/ 816768 h 2248275"/>
              <a:gd name="connsiteX41" fmla="*/ 364332 w 2457959"/>
              <a:gd name="connsiteY41" fmla="*/ 840581 h 2248275"/>
              <a:gd name="connsiteX42" fmla="*/ 371475 w 2457959"/>
              <a:gd name="connsiteY42" fmla="*/ 845343 h 2248275"/>
              <a:gd name="connsiteX43" fmla="*/ 366713 w 2457959"/>
              <a:gd name="connsiteY43" fmla="*/ 864393 h 2248275"/>
              <a:gd name="connsiteX44" fmla="*/ 385763 w 2457959"/>
              <a:gd name="connsiteY44" fmla="*/ 859631 h 2248275"/>
              <a:gd name="connsiteX45" fmla="*/ 383382 w 2457959"/>
              <a:gd name="connsiteY45" fmla="*/ 883443 h 2248275"/>
              <a:gd name="connsiteX46" fmla="*/ 407194 w 2457959"/>
              <a:gd name="connsiteY46" fmla="*/ 881062 h 2248275"/>
              <a:gd name="connsiteX47" fmla="*/ 402432 w 2457959"/>
              <a:gd name="connsiteY47" fmla="*/ 919162 h 2248275"/>
              <a:gd name="connsiteX48" fmla="*/ 423863 w 2457959"/>
              <a:gd name="connsiteY48" fmla="*/ 973931 h 2248275"/>
              <a:gd name="connsiteX49" fmla="*/ 435769 w 2457959"/>
              <a:gd name="connsiteY49" fmla="*/ 973931 h 2248275"/>
              <a:gd name="connsiteX50" fmla="*/ 428625 w 2457959"/>
              <a:gd name="connsiteY50" fmla="*/ 1000125 h 2248275"/>
              <a:gd name="connsiteX51" fmla="*/ 442913 w 2457959"/>
              <a:gd name="connsiteY51" fmla="*/ 997743 h 2248275"/>
              <a:gd name="connsiteX52" fmla="*/ 433388 w 2457959"/>
              <a:gd name="connsiteY52" fmla="*/ 1021556 h 2248275"/>
              <a:gd name="connsiteX53" fmla="*/ 452438 w 2457959"/>
              <a:gd name="connsiteY53" fmla="*/ 1019175 h 2248275"/>
              <a:gd name="connsiteX54" fmla="*/ 447675 w 2457959"/>
              <a:gd name="connsiteY54" fmla="*/ 1042987 h 2248275"/>
              <a:gd name="connsiteX55" fmla="*/ 464344 w 2457959"/>
              <a:gd name="connsiteY55" fmla="*/ 1038225 h 2248275"/>
              <a:gd name="connsiteX56" fmla="*/ 476250 w 2457959"/>
              <a:gd name="connsiteY56" fmla="*/ 1064418 h 2248275"/>
              <a:gd name="connsiteX57" fmla="*/ 490538 w 2457959"/>
              <a:gd name="connsiteY57" fmla="*/ 1064418 h 2248275"/>
              <a:gd name="connsiteX58" fmla="*/ 514350 w 2457959"/>
              <a:gd name="connsiteY58" fmla="*/ 1104900 h 2248275"/>
              <a:gd name="connsiteX59" fmla="*/ 511969 w 2457959"/>
              <a:gd name="connsiteY59" fmla="*/ 1119187 h 2248275"/>
              <a:gd name="connsiteX60" fmla="*/ 531019 w 2457959"/>
              <a:gd name="connsiteY60" fmla="*/ 1119187 h 2248275"/>
              <a:gd name="connsiteX61" fmla="*/ 526257 w 2457959"/>
              <a:gd name="connsiteY61" fmla="*/ 1133475 h 2248275"/>
              <a:gd name="connsiteX62" fmla="*/ 545307 w 2457959"/>
              <a:gd name="connsiteY62" fmla="*/ 1128712 h 2248275"/>
              <a:gd name="connsiteX63" fmla="*/ 542925 w 2457959"/>
              <a:gd name="connsiteY63" fmla="*/ 1154906 h 2248275"/>
              <a:gd name="connsiteX64" fmla="*/ 557213 w 2457959"/>
              <a:gd name="connsiteY64" fmla="*/ 1152525 h 2248275"/>
              <a:gd name="connsiteX65" fmla="*/ 552450 w 2457959"/>
              <a:gd name="connsiteY65" fmla="*/ 1169193 h 2248275"/>
              <a:gd name="connsiteX66" fmla="*/ 581025 w 2457959"/>
              <a:gd name="connsiteY66" fmla="*/ 1164431 h 2248275"/>
              <a:gd name="connsiteX67" fmla="*/ 578644 w 2457959"/>
              <a:gd name="connsiteY67" fmla="*/ 1183481 h 2248275"/>
              <a:gd name="connsiteX68" fmla="*/ 595313 w 2457959"/>
              <a:gd name="connsiteY68" fmla="*/ 1181100 h 2248275"/>
              <a:gd name="connsiteX69" fmla="*/ 592932 w 2457959"/>
              <a:gd name="connsiteY69" fmla="*/ 1195387 h 2248275"/>
              <a:gd name="connsiteX70" fmla="*/ 635794 w 2457959"/>
              <a:gd name="connsiteY70" fmla="*/ 1195387 h 2248275"/>
              <a:gd name="connsiteX71" fmla="*/ 631032 w 2457959"/>
              <a:gd name="connsiteY71" fmla="*/ 1214437 h 2248275"/>
              <a:gd name="connsiteX72" fmla="*/ 669132 w 2457959"/>
              <a:gd name="connsiteY72" fmla="*/ 1212056 h 2248275"/>
              <a:gd name="connsiteX73" fmla="*/ 666750 w 2457959"/>
              <a:gd name="connsiteY73" fmla="*/ 1252537 h 2248275"/>
              <a:gd name="connsiteX74" fmla="*/ 695325 w 2457959"/>
              <a:gd name="connsiteY74" fmla="*/ 1257300 h 2248275"/>
              <a:gd name="connsiteX75" fmla="*/ 695325 w 2457959"/>
              <a:gd name="connsiteY75" fmla="*/ 1271587 h 2248275"/>
              <a:gd name="connsiteX76" fmla="*/ 716757 w 2457959"/>
              <a:gd name="connsiteY76" fmla="*/ 1269206 h 2248275"/>
              <a:gd name="connsiteX77" fmla="*/ 716757 w 2457959"/>
              <a:gd name="connsiteY77" fmla="*/ 1285875 h 2248275"/>
              <a:gd name="connsiteX78" fmla="*/ 742950 w 2457959"/>
              <a:gd name="connsiteY78" fmla="*/ 1283493 h 2248275"/>
              <a:gd name="connsiteX79" fmla="*/ 740569 w 2457959"/>
              <a:gd name="connsiteY79" fmla="*/ 1304925 h 2248275"/>
              <a:gd name="connsiteX80" fmla="*/ 773907 w 2457959"/>
              <a:gd name="connsiteY80" fmla="*/ 1300162 h 2248275"/>
              <a:gd name="connsiteX81" fmla="*/ 766763 w 2457959"/>
              <a:gd name="connsiteY81" fmla="*/ 1333500 h 2248275"/>
              <a:gd name="connsiteX82" fmla="*/ 826294 w 2457959"/>
              <a:gd name="connsiteY82" fmla="*/ 1326356 h 2248275"/>
              <a:gd name="connsiteX83" fmla="*/ 831057 w 2457959"/>
              <a:gd name="connsiteY83" fmla="*/ 1357312 h 2248275"/>
              <a:gd name="connsiteX84" fmla="*/ 862013 w 2457959"/>
              <a:gd name="connsiteY84" fmla="*/ 1357312 h 2248275"/>
              <a:gd name="connsiteX85" fmla="*/ 862013 w 2457959"/>
              <a:gd name="connsiteY85" fmla="*/ 1357312 h 2248275"/>
              <a:gd name="connsiteX86" fmla="*/ 873919 w 2457959"/>
              <a:gd name="connsiteY86" fmla="*/ 1376362 h 2248275"/>
              <a:gd name="connsiteX87" fmla="*/ 871538 w 2457959"/>
              <a:gd name="connsiteY87" fmla="*/ 1390650 h 2248275"/>
              <a:gd name="connsiteX88" fmla="*/ 907257 w 2457959"/>
              <a:gd name="connsiteY88" fmla="*/ 1385887 h 2248275"/>
              <a:gd name="connsiteX89" fmla="*/ 909638 w 2457959"/>
              <a:gd name="connsiteY89" fmla="*/ 1402556 h 2248275"/>
              <a:gd name="connsiteX90" fmla="*/ 954882 w 2457959"/>
              <a:gd name="connsiteY90" fmla="*/ 1404937 h 2248275"/>
              <a:gd name="connsiteX91" fmla="*/ 952500 w 2457959"/>
              <a:gd name="connsiteY91" fmla="*/ 1419225 h 2248275"/>
              <a:gd name="connsiteX92" fmla="*/ 1012032 w 2457959"/>
              <a:gd name="connsiteY92" fmla="*/ 1419225 h 2248275"/>
              <a:gd name="connsiteX93" fmla="*/ 1019175 w 2457959"/>
              <a:gd name="connsiteY93" fmla="*/ 1426368 h 2248275"/>
              <a:gd name="connsiteX94" fmla="*/ 1050132 w 2457959"/>
              <a:gd name="connsiteY94" fmla="*/ 1426368 h 2248275"/>
              <a:gd name="connsiteX95" fmla="*/ 1050132 w 2457959"/>
              <a:gd name="connsiteY95" fmla="*/ 1464468 h 2248275"/>
              <a:gd name="connsiteX96" fmla="*/ 1095375 w 2457959"/>
              <a:gd name="connsiteY96" fmla="*/ 1471612 h 2248275"/>
              <a:gd name="connsiteX97" fmla="*/ 1090613 w 2457959"/>
              <a:gd name="connsiteY97" fmla="*/ 1481137 h 2248275"/>
              <a:gd name="connsiteX98" fmla="*/ 1109663 w 2457959"/>
              <a:gd name="connsiteY98" fmla="*/ 1483518 h 2248275"/>
              <a:gd name="connsiteX99" fmla="*/ 1107282 w 2457959"/>
              <a:gd name="connsiteY99" fmla="*/ 1504950 h 2248275"/>
              <a:gd name="connsiteX100" fmla="*/ 1152525 w 2457959"/>
              <a:gd name="connsiteY100" fmla="*/ 1495425 h 2248275"/>
              <a:gd name="connsiteX101" fmla="*/ 1152525 w 2457959"/>
              <a:gd name="connsiteY101" fmla="*/ 1514475 h 2248275"/>
              <a:gd name="connsiteX102" fmla="*/ 1166813 w 2457959"/>
              <a:gd name="connsiteY102" fmla="*/ 1514475 h 2248275"/>
              <a:gd name="connsiteX103" fmla="*/ 1165323 w 2457959"/>
              <a:gd name="connsiteY103" fmla="*/ 1546590 h 2248275"/>
              <a:gd name="connsiteX104" fmla="*/ 1182437 w 2457959"/>
              <a:gd name="connsiteY104" fmla="*/ 1544144 h 2248275"/>
              <a:gd name="connsiteX105" fmla="*/ 1184882 w 2457959"/>
              <a:gd name="connsiteY105" fmla="*/ 1571038 h 2248275"/>
              <a:gd name="connsiteX106" fmla="*/ 1199551 w 2457959"/>
              <a:gd name="connsiteY106" fmla="*/ 1571038 h 2248275"/>
              <a:gd name="connsiteX107" fmla="*/ 1201996 w 2457959"/>
              <a:gd name="connsiteY107" fmla="*/ 1595487 h 2248275"/>
              <a:gd name="connsiteX108" fmla="*/ 1231335 w 2457959"/>
              <a:gd name="connsiteY108" fmla="*/ 1597932 h 2248275"/>
              <a:gd name="connsiteX109" fmla="*/ 1233780 w 2457959"/>
              <a:gd name="connsiteY109" fmla="*/ 1639494 h 2248275"/>
              <a:gd name="connsiteX110" fmla="*/ 1255783 w 2457959"/>
              <a:gd name="connsiteY110" fmla="*/ 1644384 h 2248275"/>
              <a:gd name="connsiteX111" fmla="*/ 1255783 w 2457959"/>
              <a:gd name="connsiteY111" fmla="*/ 1661499 h 2248275"/>
              <a:gd name="connsiteX112" fmla="*/ 1351135 w 2457959"/>
              <a:gd name="connsiteY112" fmla="*/ 1661499 h 2248275"/>
              <a:gd name="connsiteX113" fmla="*/ 1404923 w 2457959"/>
              <a:gd name="connsiteY113" fmla="*/ 1707952 h 2248275"/>
              <a:gd name="connsiteX114" fmla="*/ 1485605 w 2457959"/>
              <a:gd name="connsiteY114" fmla="*/ 1710396 h 2248275"/>
              <a:gd name="connsiteX115" fmla="*/ 1488050 w 2457959"/>
              <a:gd name="connsiteY115" fmla="*/ 1749515 h 2248275"/>
              <a:gd name="connsiteX116" fmla="*/ 1568731 w 2457959"/>
              <a:gd name="connsiteY116" fmla="*/ 1754406 h 2248275"/>
              <a:gd name="connsiteX117" fmla="*/ 1571176 w 2457959"/>
              <a:gd name="connsiteY117" fmla="*/ 1781299 h 2248275"/>
              <a:gd name="connsiteX118" fmla="*/ 1620074 w 2457959"/>
              <a:gd name="connsiteY118" fmla="*/ 1781299 h 2248275"/>
              <a:gd name="connsiteX119" fmla="*/ 1617629 w 2457959"/>
              <a:gd name="connsiteY119" fmla="*/ 1820418 h 2248275"/>
              <a:gd name="connsiteX120" fmla="*/ 1739875 w 2457959"/>
              <a:gd name="connsiteY120" fmla="*/ 1817971 h 2248275"/>
              <a:gd name="connsiteX121" fmla="*/ 1808333 w 2457959"/>
              <a:gd name="connsiteY121" fmla="*/ 1847311 h 2248275"/>
              <a:gd name="connsiteX122" fmla="*/ 1813222 w 2457959"/>
              <a:gd name="connsiteY122" fmla="*/ 1908434 h 2248275"/>
              <a:gd name="connsiteX123" fmla="*/ 1854785 w 2457959"/>
              <a:gd name="connsiteY123" fmla="*/ 1918212 h 2248275"/>
              <a:gd name="connsiteX124" fmla="*/ 1852340 w 2457959"/>
              <a:gd name="connsiteY124" fmla="*/ 1979335 h 2248275"/>
              <a:gd name="connsiteX125" fmla="*/ 1901238 w 2457959"/>
              <a:gd name="connsiteY125" fmla="*/ 1979335 h 2248275"/>
              <a:gd name="connsiteX126" fmla="*/ 1908572 w 2457959"/>
              <a:gd name="connsiteY126" fmla="*/ 2001339 h 2248275"/>
              <a:gd name="connsiteX127" fmla="*/ 1959915 w 2457959"/>
              <a:gd name="connsiteY127" fmla="*/ 2003785 h 2248275"/>
              <a:gd name="connsiteX128" fmla="*/ 1967251 w 2457959"/>
              <a:gd name="connsiteY128" fmla="*/ 2045348 h 2248275"/>
              <a:gd name="connsiteX129" fmla="*/ 2003924 w 2457959"/>
              <a:gd name="connsiteY129" fmla="*/ 2047792 h 2248275"/>
              <a:gd name="connsiteX130" fmla="*/ 2003923 w 2457959"/>
              <a:gd name="connsiteY130" fmla="*/ 2082021 h 2248275"/>
              <a:gd name="connsiteX131" fmla="*/ 2302203 w 2457959"/>
              <a:gd name="connsiteY131" fmla="*/ 2072241 h 2248275"/>
              <a:gd name="connsiteX132" fmla="*/ 2302203 w 2457959"/>
              <a:gd name="connsiteY132" fmla="*/ 2138253 h 2248275"/>
              <a:gd name="connsiteX133" fmla="*/ 2448898 w 2457959"/>
              <a:gd name="connsiteY133" fmla="*/ 2140698 h 2248275"/>
              <a:gd name="connsiteX134" fmla="*/ 2441562 w 2457959"/>
              <a:gd name="connsiteY134" fmla="*/ 2248274 h 2248275"/>
              <a:gd name="connsiteX0" fmla="*/ 0 w 2448898"/>
              <a:gd name="connsiteY0" fmla="*/ 0 h 2248422"/>
              <a:gd name="connsiteX1" fmla="*/ 4763 w 2448898"/>
              <a:gd name="connsiteY1" fmla="*/ 52387 h 2248422"/>
              <a:gd name="connsiteX2" fmla="*/ 16669 w 2448898"/>
              <a:gd name="connsiteY2" fmla="*/ 47625 h 2248422"/>
              <a:gd name="connsiteX3" fmla="*/ 16669 w 2448898"/>
              <a:gd name="connsiteY3" fmla="*/ 85725 h 2248422"/>
              <a:gd name="connsiteX4" fmla="*/ 30957 w 2448898"/>
              <a:gd name="connsiteY4" fmla="*/ 83343 h 2248422"/>
              <a:gd name="connsiteX5" fmla="*/ 28575 w 2448898"/>
              <a:gd name="connsiteY5" fmla="*/ 116681 h 2248422"/>
              <a:gd name="connsiteX6" fmla="*/ 54769 w 2448898"/>
              <a:gd name="connsiteY6" fmla="*/ 111918 h 2248422"/>
              <a:gd name="connsiteX7" fmla="*/ 54769 w 2448898"/>
              <a:gd name="connsiteY7" fmla="*/ 159543 h 2248422"/>
              <a:gd name="connsiteX8" fmla="*/ 54769 w 2448898"/>
              <a:gd name="connsiteY8" fmla="*/ 159543 h 2248422"/>
              <a:gd name="connsiteX9" fmla="*/ 54769 w 2448898"/>
              <a:gd name="connsiteY9" fmla="*/ 159543 h 2248422"/>
              <a:gd name="connsiteX10" fmla="*/ 69057 w 2448898"/>
              <a:gd name="connsiteY10" fmla="*/ 190500 h 2248422"/>
              <a:gd name="connsiteX11" fmla="*/ 78582 w 2448898"/>
              <a:gd name="connsiteY11" fmla="*/ 190500 h 2248422"/>
              <a:gd name="connsiteX12" fmla="*/ 76200 w 2448898"/>
              <a:gd name="connsiteY12" fmla="*/ 216693 h 2248422"/>
              <a:gd name="connsiteX13" fmla="*/ 107157 w 2448898"/>
              <a:gd name="connsiteY13" fmla="*/ 216693 h 2248422"/>
              <a:gd name="connsiteX14" fmla="*/ 104775 w 2448898"/>
              <a:gd name="connsiteY14" fmla="*/ 302418 h 2248422"/>
              <a:gd name="connsiteX15" fmla="*/ 128588 w 2448898"/>
              <a:gd name="connsiteY15" fmla="*/ 307181 h 2248422"/>
              <a:gd name="connsiteX16" fmla="*/ 126207 w 2448898"/>
              <a:gd name="connsiteY16" fmla="*/ 345281 h 2248422"/>
              <a:gd name="connsiteX17" fmla="*/ 152400 w 2448898"/>
              <a:gd name="connsiteY17" fmla="*/ 395287 h 2248422"/>
              <a:gd name="connsiteX18" fmla="*/ 157163 w 2448898"/>
              <a:gd name="connsiteY18" fmla="*/ 426243 h 2248422"/>
              <a:gd name="connsiteX19" fmla="*/ 192882 w 2448898"/>
              <a:gd name="connsiteY19" fmla="*/ 435768 h 2248422"/>
              <a:gd name="connsiteX20" fmla="*/ 209550 w 2448898"/>
              <a:gd name="connsiteY20" fmla="*/ 495300 h 2248422"/>
              <a:gd name="connsiteX21" fmla="*/ 226219 w 2448898"/>
              <a:gd name="connsiteY21" fmla="*/ 509587 h 2248422"/>
              <a:gd name="connsiteX22" fmla="*/ 221457 w 2448898"/>
              <a:gd name="connsiteY22" fmla="*/ 554831 h 2248422"/>
              <a:gd name="connsiteX23" fmla="*/ 228600 w 2448898"/>
              <a:gd name="connsiteY23" fmla="*/ 554831 h 2248422"/>
              <a:gd name="connsiteX24" fmla="*/ 230982 w 2448898"/>
              <a:gd name="connsiteY24" fmla="*/ 595312 h 2248422"/>
              <a:gd name="connsiteX25" fmla="*/ 242888 w 2448898"/>
              <a:gd name="connsiteY25" fmla="*/ 595312 h 2248422"/>
              <a:gd name="connsiteX26" fmla="*/ 240507 w 2448898"/>
              <a:gd name="connsiteY26" fmla="*/ 642937 h 2248422"/>
              <a:gd name="connsiteX27" fmla="*/ 266700 w 2448898"/>
              <a:gd name="connsiteY27" fmla="*/ 642937 h 2248422"/>
              <a:gd name="connsiteX28" fmla="*/ 266700 w 2448898"/>
              <a:gd name="connsiteY28" fmla="*/ 657225 h 2248422"/>
              <a:gd name="connsiteX29" fmla="*/ 269082 w 2448898"/>
              <a:gd name="connsiteY29" fmla="*/ 681037 h 2248422"/>
              <a:gd name="connsiteX30" fmla="*/ 278607 w 2448898"/>
              <a:gd name="connsiteY30" fmla="*/ 681037 h 2248422"/>
              <a:gd name="connsiteX31" fmla="*/ 273844 w 2448898"/>
              <a:gd name="connsiteY31" fmla="*/ 714375 h 2248422"/>
              <a:gd name="connsiteX32" fmla="*/ 297657 w 2448898"/>
              <a:gd name="connsiteY32" fmla="*/ 711993 h 2248422"/>
              <a:gd name="connsiteX33" fmla="*/ 300038 w 2448898"/>
              <a:gd name="connsiteY33" fmla="*/ 728662 h 2248422"/>
              <a:gd name="connsiteX34" fmla="*/ 319088 w 2448898"/>
              <a:gd name="connsiteY34" fmla="*/ 726281 h 2248422"/>
              <a:gd name="connsiteX35" fmla="*/ 319088 w 2448898"/>
              <a:gd name="connsiteY35" fmla="*/ 759618 h 2248422"/>
              <a:gd name="connsiteX36" fmla="*/ 330994 w 2448898"/>
              <a:gd name="connsiteY36" fmla="*/ 757237 h 2248422"/>
              <a:gd name="connsiteX37" fmla="*/ 333375 w 2448898"/>
              <a:gd name="connsiteY37" fmla="*/ 807243 h 2248422"/>
              <a:gd name="connsiteX38" fmla="*/ 333375 w 2448898"/>
              <a:gd name="connsiteY38" fmla="*/ 807243 h 2248422"/>
              <a:gd name="connsiteX39" fmla="*/ 347663 w 2448898"/>
              <a:gd name="connsiteY39" fmla="*/ 823912 h 2248422"/>
              <a:gd name="connsiteX40" fmla="*/ 364332 w 2448898"/>
              <a:gd name="connsiteY40" fmla="*/ 816768 h 2248422"/>
              <a:gd name="connsiteX41" fmla="*/ 364332 w 2448898"/>
              <a:gd name="connsiteY41" fmla="*/ 840581 h 2248422"/>
              <a:gd name="connsiteX42" fmla="*/ 371475 w 2448898"/>
              <a:gd name="connsiteY42" fmla="*/ 845343 h 2248422"/>
              <a:gd name="connsiteX43" fmla="*/ 366713 w 2448898"/>
              <a:gd name="connsiteY43" fmla="*/ 864393 h 2248422"/>
              <a:gd name="connsiteX44" fmla="*/ 385763 w 2448898"/>
              <a:gd name="connsiteY44" fmla="*/ 859631 h 2248422"/>
              <a:gd name="connsiteX45" fmla="*/ 383382 w 2448898"/>
              <a:gd name="connsiteY45" fmla="*/ 883443 h 2248422"/>
              <a:gd name="connsiteX46" fmla="*/ 407194 w 2448898"/>
              <a:gd name="connsiteY46" fmla="*/ 881062 h 2248422"/>
              <a:gd name="connsiteX47" fmla="*/ 402432 w 2448898"/>
              <a:gd name="connsiteY47" fmla="*/ 919162 h 2248422"/>
              <a:gd name="connsiteX48" fmla="*/ 423863 w 2448898"/>
              <a:gd name="connsiteY48" fmla="*/ 973931 h 2248422"/>
              <a:gd name="connsiteX49" fmla="*/ 435769 w 2448898"/>
              <a:gd name="connsiteY49" fmla="*/ 973931 h 2248422"/>
              <a:gd name="connsiteX50" fmla="*/ 428625 w 2448898"/>
              <a:gd name="connsiteY50" fmla="*/ 1000125 h 2248422"/>
              <a:gd name="connsiteX51" fmla="*/ 442913 w 2448898"/>
              <a:gd name="connsiteY51" fmla="*/ 997743 h 2248422"/>
              <a:gd name="connsiteX52" fmla="*/ 433388 w 2448898"/>
              <a:gd name="connsiteY52" fmla="*/ 1021556 h 2248422"/>
              <a:gd name="connsiteX53" fmla="*/ 452438 w 2448898"/>
              <a:gd name="connsiteY53" fmla="*/ 1019175 h 2248422"/>
              <a:gd name="connsiteX54" fmla="*/ 447675 w 2448898"/>
              <a:gd name="connsiteY54" fmla="*/ 1042987 h 2248422"/>
              <a:gd name="connsiteX55" fmla="*/ 464344 w 2448898"/>
              <a:gd name="connsiteY55" fmla="*/ 1038225 h 2248422"/>
              <a:gd name="connsiteX56" fmla="*/ 476250 w 2448898"/>
              <a:gd name="connsiteY56" fmla="*/ 1064418 h 2248422"/>
              <a:gd name="connsiteX57" fmla="*/ 490538 w 2448898"/>
              <a:gd name="connsiteY57" fmla="*/ 1064418 h 2248422"/>
              <a:gd name="connsiteX58" fmla="*/ 514350 w 2448898"/>
              <a:gd name="connsiteY58" fmla="*/ 1104900 h 2248422"/>
              <a:gd name="connsiteX59" fmla="*/ 511969 w 2448898"/>
              <a:gd name="connsiteY59" fmla="*/ 1119187 h 2248422"/>
              <a:gd name="connsiteX60" fmla="*/ 531019 w 2448898"/>
              <a:gd name="connsiteY60" fmla="*/ 1119187 h 2248422"/>
              <a:gd name="connsiteX61" fmla="*/ 526257 w 2448898"/>
              <a:gd name="connsiteY61" fmla="*/ 1133475 h 2248422"/>
              <a:gd name="connsiteX62" fmla="*/ 545307 w 2448898"/>
              <a:gd name="connsiteY62" fmla="*/ 1128712 h 2248422"/>
              <a:gd name="connsiteX63" fmla="*/ 542925 w 2448898"/>
              <a:gd name="connsiteY63" fmla="*/ 1154906 h 2248422"/>
              <a:gd name="connsiteX64" fmla="*/ 557213 w 2448898"/>
              <a:gd name="connsiteY64" fmla="*/ 1152525 h 2248422"/>
              <a:gd name="connsiteX65" fmla="*/ 552450 w 2448898"/>
              <a:gd name="connsiteY65" fmla="*/ 1169193 h 2248422"/>
              <a:gd name="connsiteX66" fmla="*/ 581025 w 2448898"/>
              <a:gd name="connsiteY66" fmla="*/ 1164431 h 2248422"/>
              <a:gd name="connsiteX67" fmla="*/ 578644 w 2448898"/>
              <a:gd name="connsiteY67" fmla="*/ 1183481 h 2248422"/>
              <a:gd name="connsiteX68" fmla="*/ 595313 w 2448898"/>
              <a:gd name="connsiteY68" fmla="*/ 1181100 h 2248422"/>
              <a:gd name="connsiteX69" fmla="*/ 592932 w 2448898"/>
              <a:gd name="connsiteY69" fmla="*/ 1195387 h 2248422"/>
              <a:gd name="connsiteX70" fmla="*/ 635794 w 2448898"/>
              <a:gd name="connsiteY70" fmla="*/ 1195387 h 2248422"/>
              <a:gd name="connsiteX71" fmla="*/ 631032 w 2448898"/>
              <a:gd name="connsiteY71" fmla="*/ 1214437 h 2248422"/>
              <a:gd name="connsiteX72" fmla="*/ 669132 w 2448898"/>
              <a:gd name="connsiteY72" fmla="*/ 1212056 h 2248422"/>
              <a:gd name="connsiteX73" fmla="*/ 666750 w 2448898"/>
              <a:gd name="connsiteY73" fmla="*/ 1252537 h 2248422"/>
              <a:gd name="connsiteX74" fmla="*/ 695325 w 2448898"/>
              <a:gd name="connsiteY74" fmla="*/ 1257300 h 2248422"/>
              <a:gd name="connsiteX75" fmla="*/ 695325 w 2448898"/>
              <a:gd name="connsiteY75" fmla="*/ 1271587 h 2248422"/>
              <a:gd name="connsiteX76" fmla="*/ 716757 w 2448898"/>
              <a:gd name="connsiteY76" fmla="*/ 1269206 h 2248422"/>
              <a:gd name="connsiteX77" fmla="*/ 716757 w 2448898"/>
              <a:gd name="connsiteY77" fmla="*/ 1285875 h 2248422"/>
              <a:gd name="connsiteX78" fmla="*/ 742950 w 2448898"/>
              <a:gd name="connsiteY78" fmla="*/ 1283493 h 2248422"/>
              <a:gd name="connsiteX79" fmla="*/ 740569 w 2448898"/>
              <a:gd name="connsiteY79" fmla="*/ 1304925 h 2248422"/>
              <a:gd name="connsiteX80" fmla="*/ 773907 w 2448898"/>
              <a:gd name="connsiteY80" fmla="*/ 1300162 h 2248422"/>
              <a:gd name="connsiteX81" fmla="*/ 766763 w 2448898"/>
              <a:gd name="connsiteY81" fmla="*/ 1333500 h 2248422"/>
              <a:gd name="connsiteX82" fmla="*/ 826294 w 2448898"/>
              <a:gd name="connsiteY82" fmla="*/ 1326356 h 2248422"/>
              <a:gd name="connsiteX83" fmla="*/ 831057 w 2448898"/>
              <a:gd name="connsiteY83" fmla="*/ 1357312 h 2248422"/>
              <a:gd name="connsiteX84" fmla="*/ 862013 w 2448898"/>
              <a:gd name="connsiteY84" fmla="*/ 1357312 h 2248422"/>
              <a:gd name="connsiteX85" fmla="*/ 862013 w 2448898"/>
              <a:gd name="connsiteY85" fmla="*/ 1357312 h 2248422"/>
              <a:gd name="connsiteX86" fmla="*/ 873919 w 2448898"/>
              <a:gd name="connsiteY86" fmla="*/ 1376362 h 2248422"/>
              <a:gd name="connsiteX87" fmla="*/ 871538 w 2448898"/>
              <a:gd name="connsiteY87" fmla="*/ 1390650 h 2248422"/>
              <a:gd name="connsiteX88" fmla="*/ 907257 w 2448898"/>
              <a:gd name="connsiteY88" fmla="*/ 1385887 h 2248422"/>
              <a:gd name="connsiteX89" fmla="*/ 909638 w 2448898"/>
              <a:gd name="connsiteY89" fmla="*/ 1402556 h 2248422"/>
              <a:gd name="connsiteX90" fmla="*/ 954882 w 2448898"/>
              <a:gd name="connsiteY90" fmla="*/ 1404937 h 2248422"/>
              <a:gd name="connsiteX91" fmla="*/ 952500 w 2448898"/>
              <a:gd name="connsiteY91" fmla="*/ 1419225 h 2248422"/>
              <a:gd name="connsiteX92" fmla="*/ 1012032 w 2448898"/>
              <a:gd name="connsiteY92" fmla="*/ 1419225 h 2248422"/>
              <a:gd name="connsiteX93" fmla="*/ 1019175 w 2448898"/>
              <a:gd name="connsiteY93" fmla="*/ 1426368 h 2248422"/>
              <a:gd name="connsiteX94" fmla="*/ 1050132 w 2448898"/>
              <a:gd name="connsiteY94" fmla="*/ 1426368 h 2248422"/>
              <a:gd name="connsiteX95" fmla="*/ 1050132 w 2448898"/>
              <a:gd name="connsiteY95" fmla="*/ 1464468 h 2248422"/>
              <a:gd name="connsiteX96" fmla="*/ 1095375 w 2448898"/>
              <a:gd name="connsiteY96" fmla="*/ 1471612 h 2248422"/>
              <a:gd name="connsiteX97" fmla="*/ 1090613 w 2448898"/>
              <a:gd name="connsiteY97" fmla="*/ 1481137 h 2248422"/>
              <a:gd name="connsiteX98" fmla="*/ 1109663 w 2448898"/>
              <a:gd name="connsiteY98" fmla="*/ 1483518 h 2248422"/>
              <a:gd name="connsiteX99" fmla="*/ 1107282 w 2448898"/>
              <a:gd name="connsiteY99" fmla="*/ 1504950 h 2248422"/>
              <a:gd name="connsiteX100" fmla="*/ 1152525 w 2448898"/>
              <a:gd name="connsiteY100" fmla="*/ 1495425 h 2248422"/>
              <a:gd name="connsiteX101" fmla="*/ 1152525 w 2448898"/>
              <a:gd name="connsiteY101" fmla="*/ 1514475 h 2248422"/>
              <a:gd name="connsiteX102" fmla="*/ 1166813 w 2448898"/>
              <a:gd name="connsiteY102" fmla="*/ 1514475 h 2248422"/>
              <a:gd name="connsiteX103" fmla="*/ 1165323 w 2448898"/>
              <a:gd name="connsiteY103" fmla="*/ 1546590 h 2248422"/>
              <a:gd name="connsiteX104" fmla="*/ 1182437 w 2448898"/>
              <a:gd name="connsiteY104" fmla="*/ 1544144 h 2248422"/>
              <a:gd name="connsiteX105" fmla="*/ 1184882 w 2448898"/>
              <a:gd name="connsiteY105" fmla="*/ 1571038 h 2248422"/>
              <a:gd name="connsiteX106" fmla="*/ 1199551 w 2448898"/>
              <a:gd name="connsiteY106" fmla="*/ 1571038 h 2248422"/>
              <a:gd name="connsiteX107" fmla="*/ 1201996 w 2448898"/>
              <a:gd name="connsiteY107" fmla="*/ 1595487 h 2248422"/>
              <a:gd name="connsiteX108" fmla="*/ 1231335 w 2448898"/>
              <a:gd name="connsiteY108" fmla="*/ 1597932 h 2248422"/>
              <a:gd name="connsiteX109" fmla="*/ 1233780 w 2448898"/>
              <a:gd name="connsiteY109" fmla="*/ 1639494 h 2248422"/>
              <a:gd name="connsiteX110" fmla="*/ 1255783 w 2448898"/>
              <a:gd name="connsiteY110" fmla="*/ 1644384 h 2248422"/>
              <a:gd name="connsiteX111" fmla="*/ 1255783 w 2448898"/>
              <a:gd name="connsiteY111" fmla="*/ 1661499 h 2248422"/>
              <a:gd name="connsiteX112" fmla="*/ 1351135 w 2448898"/>
              <a:gd name="connsiteY112" fmla="*/ 1661499 h 2248422"/>
              <a:gd name="connsiteX113" fmla="*/ 1404923 w 2448898"/>
              <a:gd name="connsiteY113" fmla="*/ 1707952 h 2248422"/>
              <a:gd name="connsiteX114" fmla="*/ 1485605 w 2448898"/>
              <a:gd name="connsiteY114" fmla="*/ 1710396 h 2248422"/>
              <a:gd name="connsiteX115" fmla="*/ 1488050 w 2448898"/>
              <a:gd name="connsiteY115" fmla="*/ 1749515 h 2248422"/>
              <a:gd name="connsiteX116" fmla="*/ 1568731 w 2448898"/>
              <a:gd name="connsiteY116" fmla="*/ 1754406 h 2248422"/>
              <a:gd name="connsiteX117" fmla="*/ 1571176 w 2448898"/>
              <a:gd name="connsiteY117" fmla="*/ 1781299 h 2248422"/>
              <a:gd name="connsiteX118" fmla="*/ 1620074 w 2448898"/>
              <a:gd name="connsiteY118" fmla="*/ 1781299 h 2248422"/>
              <a:gd name="connsiteX119" fmla="*/ 1617629 w 2448898"/>
              <a:gd name="connsiteY119" fmla="*/ 1820418 h 2248422"/>
              <a:gd name="connsiteX120" fmla="*/ 1739875 w 2448898"/>
              <a:gd name="connsiteY120" fmla="*/ 1817971 h 2248422"/>
              <a:gd name="connsiteX121" fmla="*/ 1808333 w 2448898"/>
              <a:gd name="connsiteY121" fmla="*/ 1847311 h 2248422"/>
              <a:gd name="connsiteX122" fmla="*/ 1813222 w 2448898"/>
              <a:gd name="connsiteY122" fmla="*/ 1908434 h 2248422"/>
              <a:gd name="connsiteX123" fmla="*/ 1854785 w 2448898"/>
              <a:gd name="connsiteY123" fmla="*/ 1918212 h 2248422"/>
              <a:gd name="connsiteX124" fmla="*/ 1852340 w 2448898"/>
              <a:gd name="connsiteY124" fmla="*/ 1979335 h 2248422"/>
              <a:gd name="connsiteX125" fmla="*/ 1901238 w 2448898"/>
              <a:gd name="connsiteY125" fmla="*/ 1979335 h 2248422"/>
              <a:gd name="connsiteX126" fmla="*/ 1908572 w 2448898"/>
              <a:gd name="connsiteY126" fmla="*/ 2001339 h 2248422"/>
              <a:gd name="connsiteX127" fmla="*/ 1959915 w 2448898"/>
              <a:gd name="connsiteY127" fmla="*/ 2003785 h 2248422"/>
              <a:gd name="connsiteX128" fmla="*/ 1967251 w 2448898"/>
              <a:gd name="connsiteY128" fmla="*/ 2045348 h 2248422"/>
              <a:gd name="connsiteX129" fmla="*/ 2003924 w 2448898"/>
              <a:gd name="connsiteY129" fmla="*/ 2047792 h 2248422"/>
              <a:gd name="connsiteX130" fmla="*/ 2003923 w 2448898"/>
              <a:gd name="connsiteY130" fmla="*/ 2082021 h 2248422"/>
              <a:gd name="connsiteX131" fmla="*/ 2302203 w 2448898"/>
              <a:gd name="connsiteY131" fmla="*/ 2072241 h 2248422"/>
              <a:gd name="connsiteX132" fmla="*/ 2302203 w 2448898"/>
              <a:gd name="connsiteY132" fmla="*/ 2138253 h 2248422"/>
              <a:gd name="connsiteX133" fmla="*/ 2448898 w 2448898"/>
              <a:gd name="connsiteY133" fmla="*/ 2140698 h 2248422"/>
              <a:gd name="connsiteX134" fmla="*/ 2441562 w 2448898"/>
              <a:gd name="connsiteY134" fmla="*/ 2248274 h 2248422"/>
              <a:gd name="connsiteX0" fmla="*/ 0 w 2441669"/>
              <a:gd name="connsiteY0" fmla="*/ 0 h 2248516"/>
              <a:gd name="connsiteX1" fmla="*/ 4763 w 2441669"/>
              <a:gd name="connsiteY1" fmla="*/ 52387 h 2248516"/>
              <a:gd name="connsiteX2" fmla="*/ 16669 w 2441669"/>
              <a:gd name="connsiteY2" fmla="*/ 47625 h 2248516"/>
              <a:gd name="connsiteX3" fmla="*/ 16669 w 2441669"/>
              <a:gd name="connsiteY3" fmla="*/ 85725 h 2248516"/>
              <a:gd name="connsiteX4" fmla="*/ 30957 w 2441669"/>
              <a:gd name="connsiteY4" fmla="*/ 83343 h 2248516"/>
              <a:gd name="connsiteX5" fmla="*/ 28575 w 2441669"/>
              <a:gd name="connsiteY5" fmla="*/ 116681 h 2248516"/>
              <a:gd name="connsiteX6" fmla="*/ 54769 w 2441669"/>
              <a:gd name="connsiteY6" fmla="*/ 111918 h 2248516"/>
              <a:gd name="connsiteX7" fmla="*/ 54769 w 2441669"/>
              <a:gd name="connsiteY7" fmla="*/ 159543 h 2248516"/>
              <a:gd name="connsiteX8" fmla="*/ 54769 w 2441669"/>
              <a:gd name="connsiteY8" fmla="*/ 159543 h 2248516"/>
              <a:gd name="connsiteX9" fmla="*/ 54769 w 2441669"/>
              <a:gd name="connsiteY9" fmla="*/ 159543 h 2248516"/>
              <a:gd name="connsiteX10" fmla="*/ 69057 w 2441669"/>
              <a:gd name="connsiteY10" fmla="*/ 190500 h 2248516"/>
              <a:gd name="connsiteX11" fmla="*/ 78582 w 2441669"/>
              <a:gd name="connsiteY11" fmla="*/ 190500 h 2248516"/>
              <a:gd name="connsiteX12" fmla="*/ 76200 w 2441669"/>
              <a:gd name="connsiteY12" fmla="*/ 216693 h 2248516"/>
              <a:gd name="connsiteX13" fmla="*/ 107157 w 2441669"/>
              <a:gd name="connsiteY13" fmla="*/ 216693 h 2248516"/>
              <a:gd name="connsiteX14" fmla="*/ 104775 w 2441669"/>
              <a:gd name="connsiteY14" fmla="*/ 302418 h 2248516"/>
              <a:gd name="connsiteX15" fmla="*/ 128588 w 2441669"/>
              <a:gd name="connsiteY15" fmla="*/ 307181 h 2248516"/>
              <a:gd name="connsiteX16" fmla="*/ 126207 w 2441669"/>
              <a:gd name="connsiteY16" fmla="*/ 345281 h 2248516"/>
              <a:gd name="connsiteX17" fmla="*/ 152400 w 2441669"/>
              <a:gd name="connsiteY17" fmla="*/ 395287 h 2248516"/>
              <a:gd name="connsiteX18" fmla="*/ 157163 w 2441669"/>
              <a:gd name="connsiteY18" fmla="*/ 426243 h 2248516"/>
              <a:gd name="connsiteX19" fmla="*/ 192882 w 2441669"/>
              <a:gd name="connsiteY19" fmla="*/ 435768 h 2248516"/>
              <a:gd name="connsiteX20" fmla="*/ 209550 w 2441669"/>
              <a:gd name="connsiteY20" fmla="*/ 495300 h 2248516"/>
              <a:gd name="connsiteX21" fmla="*/ 226219 w 2441669"/>
              <a:gd name="connsiteY21" fmla="*/ 509587 h 2248516"/>
              <a:gd name="connsiteX22" fmla="*/ 221457 w 2441669"/>
              <a:gd name="connsiteY22" fmla="*/ 554831 h 2248516"/>
              <a:gd name="connsiteX23" fmla="*/ 228600 w 2441669"/>
              <a:gd name="connsiteY23" fmla="*/ 554831 h 2248516"/>
              <a:gd name="connsiteX24" fmla="*/ 230982 w 2441669"/>
              <a:gd name="connsiteY24" fmla="*/ 595312 h 2248516"/>
              <a:gd name="connsiteX25" fmla="*/ 242888 w 2441669"/>
              <a:gd name="connsiteY25" fmla="*/ 595312 h 2248516"/>
              <a:gd name="connsiteX26" fmla="*/ 240507 w 2441669"/>
              <a:gd name="connsiteY26" fmla="*/ 642937 h 2248516"/>
              <a:gd name="connsiteX27" fmla="*/ 266700 w 2441669"/>
              <a:gd name="connsiteY27" fmla="*/ 642937 h 2248516"/>
              <a:gd name="connsiteX28" fmla="*/ 266700 w 2441669"/>
              <a:gd name="connsiteY28" fmla="*/ 657225 h 2248516"/>
              <a:gd name="connsiteX29" fmla="*/ 269082 w 2441669"/>
              <a:gd name="connsiteY29" fmla="*/ 681037 h 2248516"/>
              <a:gd name="connsiteX30" fmla="*/ 278607 w 2441669"/>
              <a:gd name="connsiteY30" fmla="*/ 681037 h 2248516"/>
              <a:gd name="connsiteX31" fmla="*/ 273844 w 2441669"/>
              <a:gd name="connsiteY31" fmla="*/ 714375 h 2248516"/>
              <a:gd name="connsiteX32" fmla="*/ 297657 w 2441669"/>
              <a:gd name="connsiteY32" fmla="*/ 711993 h 2248516"/>
              <a:gd name="connsiteX33" fmla="*/ 300038 w 2441669"/>
              <a:gd name="connsiteY33" fmla="*/ 728662 h 2248516"/>
              <a:gd name="connsiteX34" fmla="*/ 319088 w 2441669"/>
              <a:gd name="connsiteY34" fmla="*/ 726281 h 2248516"/>
              <a:gd name="connsiteX35" fmla="*/ 319088 w 2441669"/>
              <a:gd name="connsiteY35" fmla="*/ 759618 h 2248516"/>
              <a:gd name="connsiteX36" fmla="*/ 330994 w 2441669"/>
              <a:gd name="connsiteY36" fmla="*/ 757237 h 2248516"/>
              <a:gd name="connsiteX37" fmla="*/ 333375 w 2441669"/>
              <a:gd name="connsiteY37" fmla="*/ 807243 h 2248516"/>
              <a:gd name="connsiteX38" fmla="*/ 333375 w 2441669"/>
              <a:gd name="connsiteY38" fmla="*/ 807243 h 2248516"/>
              <a:gd name="connsiteX39" fmla="*/ 347663 w 2441669"/>
              <a:gd name="connsiteY39" fmla="*/ 823912 h 2248516"/>
              <a:gd name="connsiteX40" fmla="*/ 364332 w 2441669"/>
              <a:gd name="connsiteY40" fmla="*/ 816768 h 2248516"/>
              <a:gd name="connsiteX41" fmla="*/ 364332 w 2441669"/>
              <a:gd name="connsiteY41" fmla="*/ 840581 h 2248516"/>
              <a:gd name="connsiteX42" fmla="*/ 371475 w 2441669"/>
              <a:gd name="connsiteY42" fmla="*/ 845343 h 2248516"/>
              <a:gd name="connsiteX43" fmla="*/ 366713 w 2441669"/>
              <a:gd name="connsiteY43" fmla="*/ 864393 h 2248516"/>
              <a:gd name="connsiteX44" fmla="*/ 385763 w 2441669"/>
              <a:gd name="connsiteY44" fmla="*/ 859631 h 2248516"/>
              <a:gd name="connsiteX45" fmla="*/ 383382 w 2441669"/>
              <a:gd name="connsiteY45" fmla="*/ 883443 h 2248516"/>
              <a:gd name="connsiteX46" fmla="*/ 407194 w 2441669"/>
              <a:gd name="connsiteY46" fmla="*/ 881062 h 2248516"/>
              <a:gd name="connsiteX47" fmla="*/ 402432 w 2441669"/>
              <a:gd name="connsiteY47" fmla="*/ 919162 h 2248516"/>
              <a:gd name="connsiteX48" fmla="*/ 423863 w 2441669"/>
              <a:gd name="connsiteY48" fmla="*/ 973931 h 2248516"/>
              <a:gd name="connsiteX49" fmla="*/ 435769 w 2441669"/>
              <a:gd name="connsiteY49" fmla="*/ 973931 h 2248516"/>
              <a:gd name="connsiteX50" fmla="*/ 428625 w 2441669"/>
              <a:gd name="connsiteY50" fmla="*/ 1000125 h 2248516"/>
              <a:gd name="connsiteX51" fmla="*/ 442913 w 2441669"/>
              <a:gd name="connsiteY51" fmla="*/ 997743 h 2248516"/>
              <a:gd name="connsiteX52" fmla="*/ 433388 w 2441669"/>
              <a:gd name="connsiteY52" fmla="*/ 1021556 h 2248516"/>
              <a:gd name="connsiteX53" fmla="*/ 452438 w 2441669"/>
              <a:gd name="connsiteY53" fmla="*/ 1019175 h 2248516"/>
              <a:gd name="connsiteX54" fmla="*/ 447675 w 2441669"/>
              <a:gd name="connsiteY54" fmla="*/ 1042987 h 2248516"/>
              <a:gd name="connsiteX55" fmla="*/ 464344 w 2441669"/>
              <a:gd name="connsiteY55" fmla="*/ 1038225 h 2248516"/>
              <a:gd name="connsiteX56" fmla="*/ 476250 w 2441669"/>
              <a:gd name="connsiteY56" fmla="*/ 1064418 h 2248516"/>
              <a:gd name="connsiteX57" fmla="*/ 490538 w 2441669"/>
              <a:gd name="connsiteY57" fmla="*/ 1064418 h 2248516"/>
              <a:gd name="connsiteX58" fmla="*/ 514350 w 2441669"/>
              <a:gd name="connsiteY58" fmla="*/ 1104900 h 2248516"/>
              <a:gd name="connsiteX59" fmla="*/ 511969 w 2441669"/>
              <a:gd name="connsiteY59" fmla="*/ 1119187 h 2248516"/>
              <a:gd name="connsiteX60" fmla="*/ 531019 w 2441669"/>
              <a:gd name="connsiteY60" fmla="*/ 1119187 h 2248516"/>
              <a:gd name="connsiteX61" fmla="*/ 526257 w 2441669"/>
              <a:gd name="connsiteY61" fmla="*/ 1133475 h 2248516"/>
              <a:gd name="connsiteX62" fmla="*/ 545307 w 2441669"/>
              <a:gd name="connsiteY62" fmla="*/ 1128712 h 2248516"/>
              <a:gd name="connsiteX63" fmla="*/ 542925 w 2441669"/>
              <a:gd name="connsiteY63" fmla="*/ 1154906 h 2248516"/>
              <a:gd name="connsiteX64" fmla="*/ 557213 w 2441669"/>
              <a:gd name="connsiteY64" fmla="*/ 1152525 h 2248516"/>
              <a:gd name="connsiteX65" fmla="*/ 552450 w 2441669"/>
              <a:gd name="connsiteY65" fmla="*/ 1169193 h 2248516"/>
              <a:gd name="connsiteX66" fmla="*/ 581025 w 2441669"/>
              <a:gd name="connsiteY66" fmla="*/ 1164431 h 2248516"/>
              <a:gd name="connsiteX67" fmla="*/ 578644 w 2441669"/>
              <a:gd name="connsiteY67" fmla="*/ 1183481 h 2248516"/>
              <a:gd name="connsiteX68" fmla="*/ 595313 w 2441669"/>
              <a:gd name="connsiteY68" fmla="*/ 1181100 h 2248516"/>
              <a:gd name="connsiteX69" fmla="*/ 592932 w 2441669"/>
              <a:gd name="connsiteY69" fmla="*/ 1195387 h 2248516"/>
              <a:gd name="connsiteX70" fmla="*/ 635794 w 2441669"/>
              <a:gd name="connsiteY70" fmla="*/ 1195387 h 2248516"/>
              <a:gd name="connsiteX71" fmla="*/ 631032 w 2441669"/>
              <a:gd name="connsiteY71" fmla="*/ 1214437 h 2248516"/>
              <a:gd name="connsiteX72" fmla="*/ 669132 w 2441669"/>
              <a:gd name="connsiteY72" fmla="*/ 1212056 h 2248516"/>
              <a:gd name="connsiteX73" fmla="*/ 666750 w 2441669"/>
              <a:gd name="connsiteY73" fmla="*/ 1252537 h 2248516"/>
              <a:gd name="connsiteX74" fmla="*/ 695325 w 2441669"/>
              <a:gd name="connsiteY74" fmla="*/ 1257300 h 2248516"/>
              <a:gd name="connsiteX75" fmla="*/ 695325 w 2441669"/>
              <a:gd name="connsiteY75" fmla="*/ 1271587 h 2248516"/>
              <a:gd name="connsiteX76" fmla="*/ 716757 w 2441669"/>
              <a:gd name="connsiteY76" fmla="*/ 1269206 h 2248516"/>
              <a:gd name="connsiteX77" fmla="*/ 716757 w 2441669"/>
              <a:gd name="connsiteY77" fmla="*/ 1285875 h 2248516"/>
              <a:gd name="connsiteX78" fmla="*/ 742950 w 2441669"/>
              <a:gd name="connsiteY78" fmla="*/ 1283493 h 2248516"/>
              <a:gd name="connsiteX79" fmla="*/ 740569 w 2441669"/>
              <a:gd name="connsiteY79" fmla="*/ 1304925 h 2248516"/>
              <a:gd name="connsiteX80" fmla="*/ 773907 w 2441669"/>
              <a:gd name="connsiteY80" fmla="*/ 1300162 h 2248516"/>
              <a:gd name="connsiteX81" fmla="*/ 766763 w 2441669"/>
              <a:gd name="connsiteY81" fmla="*/ 1333500 h 2248516"/>
              <a:gd name="connsiteX82" fmla="*/ 826294 w 2441669"/>
              <a:gd name="connsiteY82" fmla="*/ 1326356 h 2248516"/>
              <a:gd name="connsiteX83" fmla="*/ 831057 w 2441669"/>
              <a:gd name="connsiteY83" fmla="*/ 1357312 h 2248516"/>
              <a:gd name="connsiteX84" fmla="*/ 862013 w 2441669"/>
              <a:gd name="connsiteY84" fmla="*/ 1357312 h 2248516"/>
              <a:gd name="connsiteX85" fmla="*/ 862013 w 2441669"/>
              <a:gd name="connsiteY85" fmla="*/ 1357312 h 2248516"/>
              <a:gd name="connsiteX86" fmla="*/ 873919 w 2441669"/>
              <a:gd name="connsiteY86" fmla="*/ 1376362 h 2248516"/>
              <a:gd name="connsiteX87" fmla="*/ 871538 w 2441669"/>
              <a:gd name="connsiteY87" fmla="*/ 1390650 h 2248516"/>
              <a:gd name="connsiteX88" fmla="*/ 907257 w 2441669"/>
              <a:gd name="connsiteY88" fmla="*/ 1385887 h 2248516"/>
              <a:gd name="connsiteX89" fmla="*/ 909638 w 2441669"/>
              <a:gd name="connsiteY89" fmla="*/ 1402556 h 2248516"/>
              <a:gd name="connsiteX90" fmla="*/ 954882 w 2441669"/>
              <a:gd name="connsiteY90" fmla="*/ 1404937 h 2248516"/>
              <a:gd name="connsiteX91" fmla="*/ 952500 w 2441669"/>
              <a:gd name="connsiteY91" fmla="*/ 1419225 h 2248516"/>
              <a:gd name="connsiteX92" fmla="*/ 1012032 w 2441669"/>
              <a:gd name="connsiteY92" fmla="*/ 1419225 h 2248516"/>
              <a:gd name="connsiteX93" fmla="*/ 1019175 w 2441669"/>
              <a:gd name="connsiteY93" fmla="*/ 1426368 h 2248516"/>
              <a:gd name="connsiteX94" fmla="*/ 1050132 w 2441669"/>
              <a:gd name="connsiteY94" fmla="*/ 1426368 h 2248516"/>
              <a:gd name="connsiteX95" fmla="*/ 1050132 w 2441669"/>
              <a:gd name="connsiteY95" fmla="*/ 1464468 h 2248516"/>
              <a:gd name="connsiteX96" fmla="*/ 1095375 w 2441669"/>
              <a:gd name="connsiteY96" fmla="*/ 1471612 h 2248516"/>
              <a:gd name="connsiteX97" fmla="*/ 1090613 w 2441669"/>
              <a:gd name="connsiteY97" fmla="*/ 1481137 h 2248516"/>
              <a:gd name="connsiteX98" fmla="*/ 1109663 w 2441669"/>
              <a:gd name="connsiteY98" fmla="*/ 1483518 h 2248516"/>
              <a:gd name="connsiteX99" fmla="*/ 1107282 w 2441669"/>
              <a:gd name="connsiteY99" fmla="*/ 1504950 h 2248516"/>
              <a:gd name="connsiteX100" fmla="*/ 1152525 w 2441669"/>
              <a:gd name="connsiteY100" fmla="*/ 1495425 h 2248516"/>
              <a:gd name="connsiteX101" fmla="*/ 1152525 w 2441669"/>
              <a:gd name="connsiteY101" fmla="*/ 1514475 h 2248516"/>
              <a:gd name="connsiteX102" fmla="*/ 1166813 w 2441669"/>
              <a:gd name="connsiteY102" fmla="*/ 1514475 h 2248516"/>
              <a:gd name="connsiteX103" fmla="*/ 1165323 w 2441669"/>
              <a:gd name="connsiteY103" fmla="*/ 1546590 h 2248516"/>
              <a:gd name="connsiteX104" fmla="*/ 1182437 w 2441669"/>
              <a:gd name="connsiteY104" fmla="*/ 1544144 h 2248516"/>
              <a:gd name="connsiteX105" fmla="*/ 1184882 w 2441669"/>
              <a:gd name="connsiteY105" fmla="*/ 1571038 h 2248516"/>
              <a:gd name="connsiteX106" fmla="*/ 1199551 w 2441669"/>
              <a:gd name="connsiteY106" fmla="*/ 1571038 h 2248516"/>
              <a:gd name="connsiteX107" fmla="*/ 1201996 w 2441669"/>
              <a:gd name="connsiteY107" fmla="*/ 1595487 h 2248516"/>
              <a:gd name="connsiteX108" fmla="*/ 1231335 w 2441669"/>
              <a:gd name="connsiteY108" fmla="*/ 1597932 h 2248516"/>
              <a:gd name="connsiteX109" fmla="*/ 1233780 w 2441669"/>
              <a:gd name="connsiteY109" fmla="*/ 1639494 h 2248516"/>
              <a:gd name="connsiteX110" fmla="*/ 1255783 w 2441669"/>
              <a:gd name="connsiteY110" fmla="*/ 1644384 h 2248516"/>
              <a:gd name="connsiteX111" fmla="*/ 1255783 w 2441669"/>
              <a:gd name="connsiteY111" fmla="*/ 1661499 h 2248516"/>
              <a:gd name="connsiteX112" fmla="*/ 1351135 w 2441669"/>
              <a:gd name="connsiteY112" fmla="*/ 1661499 h 2248516"/>
              <a:gd name="connsiteX113" fmla="*/ 1404923 w 2441669"/>
              <a:gd name="connsiteY113" fmla="*/ 1707952 h 2248516"/>
              <a:gd name="connsiteX114" fmla="*/ 1485605 w 2441669"/>
              <a:gd name="connsiteY114" fmla="*/ 1710396 h 2248516"/>
              <a:gd name="connsiteX115" fmla="*/ 1488050 w 2441669"/>
              <a:gd name="connsiteY115" fmla="*/ 1749515 h 2248516"/>
              <a:gd name="connsiteX116" fmla="*/ 1568731 w 2441669"/>
              <a:gd name="connsiteY116" fmla="*/ 1754406 h 2248516"/>
              <a:gd name="connsiteX117" fmla="*/ 1571176 w 2441669"/>
              <a:gd name="connsiteY117" fmla="*/ 1781299 h 2248516"/>
              <a:gd name="connsiteX118" fmla="*/ 1620074 w 2441669"/>
              <a:gd name="connsiteY118" fmla="*/ 1781299 h 2248516"/>
              <a:gd name="connsiteX119" fmla="*/ 1617629 w 2441669"/>
              <a:gd name="connsiteY119" fmla="*/ 1820418 h 2248516"/>
              <a:gd name="connsiteX120" fmla="*/ 1739875 w 2441669"/>
              <a:gd name="connsiteY120" fmla="*/ 1817971 h 2248516"/>
              <a:gd name="connsiteX121" fmla="*/ 1808333 w 2441669"/>
              <a:gd name="connsiteY121" fmla="*/ 1847311 h 2248516"/>
              <a:gd name="connsiteX122" fmla="*/ 1813222 w 2441669"/>
              <a:gd name="connsiteY122" fmla="*/ 1908434 h 2248516"/>
              <a:gd name="connsiteX123" fmla="*/ 1854785 w 2441669"/>
              <a:gd name="connsiteY123" fmla="*/ 1918212 h 2248516"/>
              <a:gd name="connsiteX124" fmla="*/ 1852340 w 2441669"/>
              <a:gd name="connsiteY124" fmla="*/ 1979335 h 2248516"/>
              <a:gd name="connsiteX125" fmla="*/ 1901238 w 2441669"/>
              <a:gd name="connsiteY125" fmla="*/ 1979335 h 2248516"/>
              <a:gd name="connsiteX126" fmla="*/ 1908572 w 2441669"/>
              <a:gd name="connsiteY126" fmla="*/ 2001339 h 2248516"/>
              <a:gd name="connsiteX127" fmla="*/ 1959915 w 2441669"/>
              <a:gd name="connsiteY127" fmla="*/ 2003785 h 2248516"/>
              <a:gd name="connsiteX128" fmla="*/ 1967251 w 2441669"/>
              <a:gd name="connsiteY128" fmla="*/ 2045348 h 2248516"/>
              <a:gd name="connsiteX129" fmla="*/ 2003924 w 2441669"/>
              <a:gd name="connsiteY129" fmla="*/ 2047792 h 2248516"/>
              <a:gd name="connsiteX130" fmla="*/ 2003923 w 2441669"/>
              <a:gd name="connsiteY130" fmla="*/ 2082021 h 2248516"/>
              <a:gd name="connsiteX131" fmla="*/ 2302203 w 2441669"/>
              <a:gd name="connsiteY131" fmla="*/ 2072241 h 2248516"/>
              <a:gd name="connsiteX132" fmla="*/ 2302203 w 2441669"/>
              <a:gd name="connsiteY132" fmla="*/ 2138253 h 2248516"/>
              <a:gd name="connsiteX133" fmla="*/ 2441563 w 2441669"/>
              <a:gd name="connsiteY133" fmla="*/ 2143143 h 2248516"/>
              <a:gd name="connsiteX134" fmla="*/ 2441562 w 2441669"/>
              <a:gd name="connsiteY134" fmla="*/ 2248274 h 2248516"/>
              <a:gd name="connsiteX0" fmla="*/ 0 w 2446515"/>
              <a:gd name="connsiteY0" fmla="*/ 0 h 2241766"/>
              <a:gd name="connsiteX1" fmla="*/ 4763 w 2446515"/>
              <a:gd name="connsiteY1" fmla="*/ 52387 h 2241766"/>
              <a:gd name="connsiteX2" fmla="*/ 16669 w 2446515"/>
              <a:gd name="connsiteY2" fmla="*/ 47625 h 2241766"/>
              <a:gd name="connsiteX3" fmla="*/ 16669 w 2446515"/>
              <a:gd name="connsiteY3" fmla="*/ 85725 h 2241766"/>
              <a:gd name="connsiteX4" fmla="*/ 30957 w 2446515"/>
              <a:gd name="connsiteY4" fmla="*/ 83343 h 2241766"/>
              <a:gd name="connsiteX5" fmla="*/ 28575 w 2446515"/>
              <a:gd name="connsiteY5" fmla="*/ 116681 h 2241766"/>
              <a:gd name="connsiteX6" fmla="*/ 54769 w 2446515"/>
              <a:gd name="connsiteY6" fmla="*/ 111918 h 2241766"/>
              <a:gd name="connsiteX7" fmla="*/ 54769 w 2446515"/>
              <a:gd name="connsiteY7" fmla="*/ 159543 h 2241766"/>
              <a:gd name="connsiteX8" fmla="*/ 54769 w 2446515"/>
              <a:gd name="connsiteY8" fmla="*/ 159543 h 2241766"/>
              <a:gd name="connsiteX9" fmla="*/ 54769 w 2446515"/>
              <a:gd name="connsiteY9" fmla="*/ 159543 h 2241766"/>
              <a:gd name="connsiteX10" fmla="*/ 69057 w 2446515"/>
              <a:gd name="connsiteY10" fmla="*/ 190500 h 2241766"/>
              <a:gd name="connsiteX11" fmla="*/ 78582 w 2446515"/>
              <a:gd name="connsiteY11" fmla="*/ 190500 h 2241766"/>
              <a:gd name="connsiteX12" fmla="*/ 76200 w 2446515"/>
              <a:gd name="connsiteY12" fmla="*/ 216693 h 2241766"/>
              <a:gd name="connsiteX13" fmla="*/ 107157 w 2446515"/>
              <a:gd name="connsiteY13" fmla="*/ 216693 h 2241766"/>
              <a:gd name="connsiteX14" fmla="*/ 104775 w 2446515"/>
              <a:gd name="connsiteY14" fmla="*/ 302418 h 2241766"/>
              <a:gd name="connsiteX15" fmla="*/ 128588 w 2446515"/>
              <a:gd name="connsiteY15" fmla="*/ 307181 h 2241766"/>
              <a:gd name="connsiteX16" fmla="*/ 126207 w 2446515"/>
              <a:gd name="connsiteY16" fmla="*/ 345281 h 2241766"/>
              <a:gd name="connsiteX17" fmla="*/ 152400 w 2446515"/>
              <a:gd name="connsiteY17" fmla="*/ 395287 h 2241766"/>
              <a:gd name="connsiteX18" fmla="*/ 157163 w 2446515"/>
              <a:gd name="connsiteY18" fmla="*/ 426243 h 2241766"/>
              <a:gd name="connsiteX19" fmla="*/ 192882 w 2446515"/>
              <a:gd name="connsiteY19" fmla="*/ 435768 h 2241766"/>
              <a:gd name="connsiteX20" fmla="*/ 209550 w 2446515"/>
              <a:gd name="connsiteY20" fmla="*/ 495300 h 2241766"/>
              <a:gd name="connsiteX21" fmla="*/ 226219 w 2446515"/>
              <a:gd name="connsiteY21" fmla="*/ 509587 h 2241766"/>
              <a:gd name="connsiteX22" fmla="*/ 221457 w 2446515"/>
              <a:gd name="connsiteY22" fmla="*/ 554831 h 2241766"/>
              <a:gd name="connsiteX23" fmla="*/ 228600 w 2446515"/>
              <a:gd name="connsiteY23" fmla="*/ 554831 h 2241766"/>
              <a:gd name="connsiteX24" fmla="*/ 230982 w 2446515"/>
              <a:gd name="connsiteY24" fmla="*/ 595312 h 2241766"/>
              <a:gd name="connsiteX25" fmla="*/ 242888 w 2446515"/>
              <a:gd name="connsiteY25" fmla="*/ 595312 h 2241766"/>
              <a:gd name="connsiteX26" fmla="*/ 240507 w 2446515"/>
              <a:gd name="connsiteY26" fmla="*/ 642937 h 2241766"/>
              <a:gd name="connsiteX27" fmla="*/ 266700 w 2446515"/>
              <a:gd name="connsiteY27" fmla="*/ 642937 h 2241766"/>
              <a:gd name="connsiteX28" fmla="*/ 266700 w 2446515"/>
              <a:gd name="connsiteY28" fmla="*/ 657225 h 2241766"/>
              <a:gd name="connsiteX29" fmla="*/ 269082 w 2446515"/>
              <a:gd name="connsiteY29" fmla="*/ 681037 h 2241766"/>
              <a:gd name="connsiteX30" fmla="*/ 278607 w 2446515"/>
              <a:gd name="connsiteY30" fmla="*/ 681037 h 2241766"/>
              <a:gd name="connsiteX31" fmla="*/ 273844 w 2446515"/>
              <a:gd name="connsiteY31" fmla="*/ 714375 h 2241766"/>
              <a:gd name="connsiteX32" fmla="*/ 297657 w 2446515"/>
              <a:gd name="connsiteY32" fmla="*/ 711993 h 2241766"/>
              <a:gd name="connsiteX33" fmla="*/ 300038 w 2446515"/>
              <a:gd name="connsiteY33" fmla="*/ 728662 h 2241766"/>
              <a:gd name="connsiteX34" fmla="*/ 319088 w 2446515"/>
              <a:gd name="connsiteY34" fmla="*/ 726281 h 2241766"/>
              <a:gd name="connsiteX35" fmla="*/ 319088 w 2446515"/>
              <a:gd name="connsiteY35" fmla="*/ 759618 h 2241766"/>
              <a:gd name="connsiteX36" fmla="*/ 330994 w 2446515"/>
              <a:gd name="connsiteY36" fmla="*/ 757237 h 2241766"/>
              <a:gd name="connsiteX37" fmla="*/ 333375 w 2446515"/>
              <a:gd name="connsiteY37" fmla="*/ 807243 h 2241766"/>
              <a:gd name="connsiteX38" fmla="*/ 333375 w 2446515"/>
              <a:gd name="connsiteY38" fmla="*/ 807243 h 2241766"/>
              <a:gd name="connsiteX39" fmla="*/ 347663 w 2446515"/>
              <a:gd name="connsiteY39" fmla="*/ 823912 h 2241766"/>
              <a:gd name="connsiteX40" fmla="*/ 364332 w 2446515"/>
              <a:gd name="connsiteY40" fmla="*/ 816768 h 2241766"/>
              <a:gd name="connsiteX41" fmla="*/ 364332 w 2446515"/>
              <a:gd name="connsiteY41" fmla="*/ 840581 h 2241766"/>
              <a:gd name="connsiteX42" fmla="*/ 371475 w 2446515"/>
              <a:gd name="connsiteY42" fmla="*/ 845343 h 2241766"/>
              <a:gd name="connsiteX43" fmla="*/ 366713 w 2446515"/>
              <a:gd name="connsiteY43" fmla="*/ 864393 h 2241766"/>
              <a:gd name="connsiteX44" fmla="*/ 385763 w 2446515"/>
              <a:gd name="connsiteY44" fmla="*/ 859631 h 2241766"/>
              <a:gd name="connsiteX45" fmla="*/ 383382 w 2446515"/>
              <a:gd name="connsiteY45" fmla="*/ 883443 h 2241766"/>
              <a:gd name="connsiteX46" fmla="*/ 407194 w 2446515"/>
              <a:gd name="connsiteY46" fmla="*/ 881062 h 2241766"/>
              <a:gd name="connsiteX47" fmla="*/ 402432 w 2446515"/>
              <a:gd name="connsiteY47" fmla="*/ 919162 h 2241766"/>
              <a:gd name="connsiteX48" fmla="*/ 423863 w 2446515"/>
              <a:gd name="connsiteY48" fmla="*/ 973931 h 2241766"/>
              <a:gd name="connsiteX49" fmla="*/ 435769 w 2446515"/>
              <a:gd name="connsiteY49" fmla="*/ 973931 h 2241766"/>
              <a:gd name="connsiteX50" fmla="*/ 428625 w 2446515"/>
              <a:gd name="connsiteY50" fmla="*/ 1000125 h 2241766"/>
              <a:gd name="connsiteX51" fmla="*/ 442913 w 2446515"/>
              <a:gd name="connsiteY51" fmla="*/ 997743 h 2241766"/>
              <a:gd name="connsiteX52" fmla="*/ 433388 w 2446515"/>
              <a:gd name="connsiteY52" fmla="*/ 1021556 h 2241766"/>
              <a:gd name="connsiteX53" fmla="*/ 452438 w 2446515"/>
              <a:gd name="connsiteY53" fmla="*/ 1019175 h 2241766"/>
              <a:gd name="connsiteX54" fmla="*/ 447675 w 2446515"/>
              <a:gd name="connsiteY54" fmla="*/ 1042987 h 2241766"/>
              <a:gd name="connsiteX55" fmla="*/ 464344 w 2446515"/>
              <a:gd name="connsiteY55" fmla="*/ 1038225 h 2241766"/>
              <a:gd name="connsiteX56" fmla="*/ 476250 w 2446515"/>
              <a:gd name="connsiteY56" fmla="*/ 1064418 h 2241766"/>
              <a:gd name="connsiteX57" fmla="*/ 490538 w 2446515"/>
              <a:gd name="connsiteY57" fmla="*/ 1064418 h 2241766"/>
              <a:gd name="connsiteX58" fmla="*/ 514350 w 2446515"/>
              <a:gd name="connsiteY58" fmla="*/ 1104900 h 2241766"/>
              <a:gd name="connsiteX59" fmla="*/ 511969 w 2446515"/>
              <a:gd name="connsiteY59" fmla="*/ 1119187 h 2241766"/>
              <a:gd name="connsiteX60" fmla="*/ 531019 w 2446515"/>
              <a:gd name="connsiteY60" fmla="*/ 1119187 h 2241766"/>
              <a:gd name="connsiteX61" fmla="*/ 526257 w 2446515"/>
              <a:gd name="connsiteY61" fmla="*/ 1133475 h 2241766"/>
              <a:gd name="connsiteX62" fmla="*/ 545307 w 2446515"/>
              <a:gd name="connsiteY62" fmla="*/ 1128712 h 2241766"/>
              <a:gd name="connsiteX63" fmla="*/ 542925 w 2446515"/>
              <a:gd name="connsiteY63" fmla="*/ 1154906 h 2241766"/>
              <a:gd name="connsiteX64" fmla="*/ 557213 w 2446515"/>
              <a:gd name="connsiteY64" fmla="*/ 1152525 h 2241766"/>
              <a:gd name="connsiteX65" fmla="*/ 552450 w 2446515"/>
              <a:gd name="connsiteY65" fmla="*/ 1169193 h 2241766"/>
              <a:gd name="connsiteX66" fmla="*/ 581025 w 2446515"/>
              <a:gd name="connsiteY66" fmla="*/ 1164431 h 2241766"/>
              <a:gd name="connsiteX67" fmla="*/ 578644 w 2446515"/>
              <a:gd name="connsiteY67" fmla="*/ 1183481 h 2241766"/>
              <a:gd name="connsiteX68" fmla="*/ 595313 w 2446515"/>
              <a:gd name="connsiteY68" fmla="*/ 1181100 h 2241766"/>
              <a:gd name="connsiteX69" fmla="*/ 592932 w 2446515"/>
              <a:gd name="connsiteY69" fmla="*/ 1195387 h 2241766"/>
              <a:gd name="connsiteX70" fmla="*/ 635794 w 2446515"/>
              <a:gd name="connsiteY70" fmla="*/ 1195387 h 2241766"/>
              <a:gd name="connsiteX71" fmla="*/ 631032 w 2446515"/>
              <a:gd name="connsiteY71" fmla="*/ 1214437 h 2241766"/>
              <a:gd name="connsiteX72" fmla="*/ 669132 w 2446515"/>
              <a:gd name="connsiteY72" fmla="*/ 1212056 h 2241766"/>
              <a:gd name="connsiteX73" fmla="*/ 666750 w 2446515"/>
              <a:gd name="connsiteY73" fmla="*/ 1252537 h 2241766"/>
              <a:gd name="connsiteX74" fmla="*/ 695325 w 2446515"/>
              <a:gd name="connsiteY74" fmla="*/ 1257300 h 2241766"/>
              <a:gd name="connsiteX75" fmla="*/ 695325 w 2446515"/>
              <a:gd name="connsiteY75" fmla="*/ 1271587 h 2241766"/>
              <a:gd name="connsiteX76" fmla="*/ 716757 w 2446515"/>
              <a:gd name="connsiteY76" fmla="*/ 1269206 h 2241766"/>
              <a:gd name="connsiteX77" fmla="*/ 716757 w 2446515"/>
              <a:gd name="connsiteY77" fmla="*/ 1285875 h 2241766"/>
              <a:gd name="connsiteX78" fmla="*/ 742950 w 2446515"/>
              <a:gd name="connsiteY78" fmla="*/ 1283493 h 2241766"/>
              <a:gd name="connsiteX79" fmla="*/ 740569 w 2446515"/>
              <a:gd name="connsiteY79" fmla="*/ 1304925 h 2241766"/>
              <a:gd name="connsiteX80" fmla="*/ 773907 w 2446515"/>
              <a:gd name="connsiteY80" fmla="*/ 1300162 h 2241766"/>
              <a:gd name="connsiteX81" fmla="*/ 766763 w 2446515"/>
              <a:gd name="connsiteY81" fmla="*/ 1333500 h 2241766"/>
              <a:gd name="connsiteX82" fmla="*/ 826294 w 2446515"/>
              <a:gd name="connsiteY82" fmla="*/ 1326356 h 2241766"/>
              <a:gd name="connsiteX83" fmla="*/ 831057 w 2446515"/>
              <a:gd name="connsiteY83" fmla="*/ 1357312 h 2241766"/>
              <a:gd name="connsiteX84" fmla="*/ 862013 w 2446515"/>
              <a:gd name="connsiteY84" fmla="*/ 1357312 h 2241766"/>
              <a:gd name="connsiteX85" fmla="*/ 862013 w 2446515"/>
              <a:gd name="connsiteY85" fmla="*/ 1357312 h 2241766"/>
              <a:gd name="connsiteX86" fmla="*/ 873919 w 2446515"/>
              <a:gd name="connsiteY86" fmla="*/ 1376362 h 2241766"/>
              <a:gd name="connsiteX87" fmla="*/ 871538 w 2446515"/>
              <a:gd name="connsiteY87" fmla="*/ 1390650 h 2241766"/>
              <a:gd name="connsiteX88" fmla="*/ 907257 w 2446515"/>
              <a:gd name="connsiteY88" fmla="*/ 1385887 h 2241766"/>
              <a:gd name="connsiteX89" fmla="*/ 909638 w 2446515"/>
              <a:gd name="connsiteY89" fmla="*/ 1402556 h 2241766"/>
              <a:gd name="connsiteX90" fmla="*/ 954882 w 2446515"/>
              <a:gd name="connsiteY90" fmla="*/ 1404937 h 2241766"/>
              <a:gd name="connsiteX91" fmla="*/ 952500 w 2446515"/>
              <a:gd name="connsiteY91" fmla="*/ 1419225 h 2241766"/>
              <a:gd name="connsiteX92" fmla="*/ 1012032 w 2446515"/>
              <a:gd name="connsiteY92" fmla="*/ 1419225 h 2241766"/>
              <a:gd name="connsiteX93" fmla="*/ 1019175 w 2446515"/>
              <a:gd name="connsiteY93" fmla="*/ 1426368 h 2241766"/>
              <a:gd name="connsiteX94" fmla="*/ 1050132 w 2446515"/>
              <a:gd name="connsiteY94" fmla="*/ 1426368 h 2241766"/>
              <a:gd name="connsiteX95" fmla="*/ 1050132 w 2446515"/>
              <a:gd name="connsiteY95" fmla="*/ 1464468 h 2241766"/>
              <a:gd name="connsiteX96" fmla="*/ 1095375 w 2446515"/>
              <a:gd name="connsiteY96" fmla="*/ 1471612 h 2241766"/>
              <a:gd name="connsiteX97" fmla="*/ 1090613 w 2446515"/>
              <a:gd name="connsiteY97" fmla="*/ 1481137 h 2241766"/>
              <a:gd name="connsiteX98" fmla="*/ 1109663 w 2446515"/>
              <a:gd name="connsiteY98" fmla="*/ 1483518 h 2241766"/>
              <a:gd name="connsiteX99" fmla="*/ 1107282 w 2446515"/>
              <a:gd name="connsiteY99" fmla="*/ 1504950 h 2241766"/>
              <a:gd name="connsiteX100" fmla="*/ 1152525 w 2446515"/>
              <a:gd name="connsiteY100" fmla="*/ 1495425 h 2241766"/>
              <a:gd name="connsiteX101" fmla="*/ 1152525 w 2446515"/>
              <a:gd name="connsiteY101" fmla="*/ 1514475 h 2241766"/>
              <a:gd name="connsiteX102" fmla="*/ 1166813 w 2446515"/>
              <a:gd name="connsiteY102" fmla="*/ 1514475 h 2241766"/>
              <a:gd name="connsiteX103" fmla="*/ 1165323 w 2446515"/>
              <a:gd name="connsiteY103" fmla="*/ 1546590 h 2241766"/>
              <a:gd name="connsiteX104" fmla="*/ 1182437 w 2446515"/>
              <a:gd name="connsiteY104" fmla="*/ 1544144 h 2241766"/>
              <a:gd name="connsiteX105" fmla="*/ 1184882 w 2446515"/>
              <a:gd name="connsiteY105" fmla="*/ 1571038 h 2241766"/>
              <a:gd name="connsiteX106" fmla="*/ 1199551 w 2446515"/>
              <a:gd name="connsiteY106" fmla="*/ 1571038 h 2241766"/>
              <a:gd name="connsiteX107" fmla="*/ 1201996 w 2446515"/>
              <a:gd name="connsiteY107" fmla="*/ 1595487 h 2241766"/>
              <a:gd name="connsiteX108" fmla="*/ 1231335 w 2446515"/>
              <a:gd name="connsiteY108" fmla="*/ 1597932 h 2241766"/>
              <a:gd name="connsiteX109" fmla="*/ 1233780 w 2446515"/>
              <a:gd name="connsiteY109" fmla="*/ 1639494 h 2241766"/>
              <a:gd name="connsiteX110" fmla="*/ 1255783 w 2446515"/>
              <a:gd name="connsiteY110" fmla="*/ 1644384 h 2241766"/>
              <a:gd name="connsiteX111" fmla="*/ 1255783 w 2446515"/>
              <a:gd name="connsiteY111" fmla="*/ 1661499 h 2241766"/>
              <a:gd name="connsiteX112" fmla="*/ 1351135 w 2446515"/>
              <a:gd name="connsiteY112" fmla="*/ 1661499 h 2241766"/>
              <a:gd name="connsiteX113" fmla="*/ 1404923 w 2446515"/>
              <a:gd name="connsiteY113" fmla="*/ 1707952 h 2241766"/>
              <a:gd name="connsiteX114" fmla="*/ 1485605 w 2446515"/>
              <a:gd name="connsiteY114" fmla="*/ 1710396 h 2241766"/>
              <a:gd name="connsiteX115" fmla="*/ 1488050 w 2446515"/>
              <a:gd name="connsiteY115" fmla="*/ 1749515 h 2241766"/>
              <a:gd name="connsiteX116" fmla="*/ 1568731 w 2446515"/>
              <a:gd name="connsiteY116" fmla="*/ 1754406 h 2241766"/>
              <a:gd name="connsiteX117" fmla="*/ 1571176 w 2446515"/>
              <a:gd name="connsiteY117" fmla="*/ 1781299 h 2241766"/>
              <a:gd name="connsiteX118" fmla="*/ 1620074 w 2446515"/>
              <a:gd name="connsiteY118" fmla="*/ 1781299 h 2241766"/>
              <a:gd name="connsiteX119" fmla="*/ 1617629 w 2446515"/>
              <a:gd name="connsiteY119" fmla="*/ 1820418 h 2241766"/>
              <a:gd name="connsiteX120" fmla="*/ 1739875 w 2446515"/>
              <a:gd name="connsiteY120" fmla="*/ 1817971 h 2241766"/>
              <a:gd name="connsiteX121" fmla="*/ 1808333 w 2446515"/>
              <a:gd name="connsiteY121" fmla="*/ 1847311 h 2241766"/>
              <a:gd name="connsiteX122" fmla="*/ 1813222 w 2446515"/>
              <a:gd name="connsiteY122" fmla="*/ 1908434 h 2241766"/>
              <a:gd name="connsiteX123" fmla="*/ 1854785 w 2446515"/>
              <a:gd name="connsiteY123" fmla="*/ 1918212 h 2241766"/>
              <a:gd name="connsiteX124" fmla="*/ 1852340 w 2446515"/>
              <a:gd name="connsiteY124" fmla="*/ 1979335 h 2241766"/>
              <a:gd name="connsiteX125" fmla="*/ 1901238 w 2446515"/>
              <a:gd name="connsiteY125" fmla="*/ 1979335 h 2241766"/>
              <a:gd name="connsiteX126" fmla="*/ 1908572 w 2446515"/>
              <a:gd name="connsiteY126" fmla="*/ 2001339 h 2241766"/>
              <a:gd name="connsiteX127" fmla="*/ 1959915 w 2446515"/>
              <a:gd name="connsiteY127" fmla="*/ 2003785 h 2241766"/>
              <a:gd name="connsiteX128" fmla="*/ 1967251 w 2446515"/>
              <a:gd name="connsiteY128" fmla="*/ 2045348 h 2241766"/>
              <a:gd name="connsiteX129" fmla="*/ 2003924 w 2446515"/>
              <a:gd name="connsiteY129" fmla="*/ 2047792 h 2241766"/>
              <a:gd name="connsiteX130" fmla="*/ 2003923 w 2446515"/>
              <a:gd name="connsiteY130" fmla="*/ 2082021 h 2241766"/>
              <a:gd name="connsiteX131" fmla="*/ 2302203 w 2446515"/>
              <a:gd name="connsiteY131" fmla="*/ 2072241 h 2241766"/>
              <a:gd name="connsiteX132" fmla="*/ 2302203 w 2446515"/>
              <a:gd name="connsiteY132" fmla="*/ 2138253 h 2241766"/>
              <a:gd name="connsiteX133" fmla="*/ 2441563 w 2446515"/>
              <a:gd name="connsiteY133" fmla="*/ 2143143 h 2241766"/>
              <a:gd name="connsiteX134" fmla="*/ 2446452 w 2446515"/>
              <a:gd name="connsiteY134" fmla="*/ 2240939 h 2241766"/>
              <a:gd name="connsiteX0" fmla="*/ 0 w 2446814"/>
              <a:gd name="connsiteY0" fmla="*/ 0 h 2248183"/>
              <a:gd name="connsiteX1" fmla="*/ 4763 w 2446814"/>
              <a:gd name="connsiteY1" fmla="*/ 52387 h 2248183"/>
              <a:gd name="connsiteX2" fmla="*/ 16669 w 2446814"/>
              <a:gd name="connsiteY2" fmla="*/ 47625 h 2248183"/>
              <a:gd name="connsiteX3" fmla="*/ 16669 w 2446814"/>
              <a:gd name="connsiteY3" fmla="*/ 85725 h 2248183"/>
              <a:gd name="connsiteX4" fmla="*/ 30957 w 2446814"/>
              <a:gd name="connsiteY4" fmla="*/ 83343 h 2248183"/>
              <a:gd name="connsiteX5" fmla="*/ 28575 w 2446814"/>
              <a:gd name="connsiteY5" fmla="*/ 116681 h 2248183"/>
              <a:gd name="connsiteX6" fmla="*/ 54769 w 2446814"/>
              <a:gd name="connsiteY6" fmla="*/ 111918 h 2248183"/>
              <a:gd name="connsiteX7" fmla="*/ 54769 w 2446814"/>
              <a:gd name="connsiteY7" fmla="*/ 159543 h 2248183"/>
              <a:gd name="connsiteX8" fmla="*/ 54769 w 2446814"/>
              <a:gd name="connsiteY8" fmla="*/ 159543 h 2248183"/>
              <a:gd name="connsiteX9" fmla="*/ 54769 w 2446814"/>
              <a:gd name="connsiteY9" fmla="*/ 159543 h 2248183"/>
              <a:gd name="connsiteX10" fmla="*/ 69057 w 2446814"/>
              <a:gd name="connsiteY10" fmla="*/ 190500 h 2248183"/>
              <a:gd name="connsiteX11" fmla="*/ 78582 w 2446814"/>
              <a:gd name="connsiteY11" fmla="*/ 190500 h 2248183"/>
              <a:gd name="connsiteX12" fmla="*/ 76200 w 2446814"/>
              <a:gd name="connsiteY12" fmla="*/ 216693 h 2248183"/>
              <a:gd name="connsiteX13" fmla="*/ 107157 w 2446814"/>
              <a:gd name="connsiteY13" fmla="*/ 216693 h 2248183"/>
              <a:gd name="connsiteX14" fmla="*/ 104775 w 2446814"/>
              <a:gd name="connsiteY14" fmla="*/ 302418 h 2248183"/>
              <a:gd name="connsiteX15" fmla="*/ 128588 w 2446814"/>
              <a:gd name="connsiteY15" fmla="*/ 307181 h 2248183"/>
              <a:gd name="connsiteX16" fmla="*/ 126207 w 2446814"/>
              <a:gd name="connsiteY16" fmla="*/ 345281 h 2248183"/>
              <a:gd name="connsiteX17" fmla="*/ 152400 w 2446814"/>
              <a:gd name="connsiteY17" fmla="*/ 395287 h 2248183"/>
              <a:gd name="connsiteX18" fmla="*/ 157163 w 2446814"/>
              <a:gd name="connsiteY18" fmla="*/ 426243 h 2248183"/>
              <a:gd name="connsiteX19" fmla="*/ 192882 w 2446814"/>
              <a:gd name="connsiteY19" fmla="*/ 435768 h 2248183"/>
              <a:gd name="connsiteX20" fmla="*/ 209550 w 2446814"/>
              <a:gd name="connsiteY20" fmla="*/ 495300 h 2248183"/>
              <a:gd name="connsiteX21" fmla="*/ 226219 w 2446814"/>
              <a:gd name="connsiteY21" fmla="*/ 509587 h 2248183"/>
              <a:gd name="connsiteX22" fmla="*/ 221457 w 2446814"/>
              <a:gd name="connsiteY22" fmla="*/ 554831 h 2248183"/>
              <a:gd name="connsiteX23" fmla="*/ 228600 w 2446814"/>
              <a:gd name="connsiteY23" fmla="*/ 554831 h 2248183"/>
              <a:gd name="connsiteX24" fmla="*/ 230982 w 2446814"/>
              <a:gd name="connsiteY24" fmla="*/ 595312 h 2248183"/>
              <a:gd name="connsiteX25" fmla="*/ 242888 w 2446814"/>
              <a:gd name="connsiteY25" fmla="*/ 595312 h 2248183"/>
              <a:gd name="connsiteX26" fmla="*/ 240507 w 2446814"/>
              <a:gd name="connsiteY26" fmla="*/ 642937 h 2248183"/>
              <a:gd name="connsiteX27" fmla="*/ 266700 w 2446814"/>
              <a:gd name="connsiteY27" fmla="*/ 642937 h 2248183"/>
              <a:gd name="connsiteX28" fmla="*/ 266700 w 2446814"/>
              <a:gd name="connsiteY28" fmla="*/ 657225 h 2248183"/>
              <a:gd name="connsiteX29" fmla="*/ 269082 w 2446814"/>
              <a:gd name="connsiteY29" fmla="*/ 681037 h 2248183"/>
              <a:gd name="connsiteX30" fmla="*/ 278607 w 2446814"/>
              <a:gd name="connsiteY30" fmla="*/ 681037 h 2248183"/>
              <a:gd name="connsiteX31" fmla="*/ 273844 w 2446814"/>
              <a:gd name="connsiteY31" fmla="*/ 714375 h 2248183"/>
              <a:gd name="connsiteX32" fmla="*/ 297657 w 2446814"/>
              <a:gd name="connsiteY32" fmla="*/ 711993 h 2248183"/>
              <a:gd name="connsiteX33" fmla="*/ 300038 w 2446814"/>
              <a:gd name="connsiteY33" fmla="*/ 728662 h 2248183"/>
              <a:gd name="connsiteX34" fmla="*/ 319088 w 2446814"/>
              <a:gd name="connsiteY34" fmla="*/ 726281 h 2248183"/>
              <a:gd name="connsiteX35" fmla="*/ 319088 w 2446814"/>
              <a:gd name="connsiteY35" fmla="*/ 759618 h 2248183"/>
              <a:gd name="connsiteX36" fmla="*/ 330994 w 2446814"/>
              <a:gd name="connsiteY36" fmla="*/ 757237 h 2248183"/>
              <a:gd name="connsiteX37" fmla="*/ 333375 w 2446814"/>
              <a:gd name="connsiteY37" fmla="*/ 807243 h 2248183"/>
              <a:gd name="connsiteX38" fmla="*/ 333375 w 2446814"/>
              <a:gd name="connsiteY38" fmla="*/ 807243 h 2248183"/>
              <a:gd name="connsiteX39" fmla="*/ 347663 w 2446814"/>
              <a:gd name="connsiteY39" fmla="*/ 823912 h 2248183"/>
              <a:gd name="connsiteX40" fmla="*/ 364332 w 2446814"/>
              <a:gd name="connsiteY40" fmla="*/ 816768 h 2248183"/>
              <a:gd name="connsiteX41" fmla="*/ 364332 w 2446814"/>
              <a:gd name="connsiteY41" fmla="*/ 840581 h 2248183"/>
              <a:gd name="connsiteX42" fmla="*/ 371475 w 2446814"/>
              <a:gd name="connsiteY42" fmla="*/ 845343 h 2248183"/>
              <a:gd name="connsiteX43" fmla="*/ 366713 w 2446814"/>
              <a:gd name="connsiteY43" fmla="*/ 864393 h 2248183"/>
              <a:gd name="connsiteX44" fmla="*/ 385763 w 2446814"/>
              <a:gd name="connsiteY44" fmla="*/ 859631 h 2248183"/>
              <a:gd name="connsiteX45" fmla="*/ 383382 w 2446814"/>
              <a:gd name="connsiteY45" fmla="*/ 883443 h 2248183"/>
              <a:gd name="connsiteX46" fmla="*/ 407194 w 2446814"/>
              <a:gd name="connsiteY46" fmla="*/ 881062 h 2248183"/>
              <a:gd name="connsiteX47" fmla="*/ 402432 w 2446814"/>
              <a:gd name="connsiteY47" fmla="*/ 919162 h 2248183"/>
              <a:gd name="connsiteX48" fmla="*/ 423863 w 2446814"/>
              <a:gd name="connsiteY48" fmla="*/ 973931 h 2248183"/>
              <a:gd name="connsiteX49" fmla="*/ 435769 w 2446814"/>
              <a:gd name="connsiteY49" fmla="*/ 973931 h 2248183"/>
              <a:gd name="connsiteX50" fmla="*/ 428625 w 2446814"/>
              <a:gd name="connsiteY50" fmla="*/ 1000125 h 2248183"/>
              <a:gd name="connsiteX51" fmla="*/ 442913 w 2446814"/>
              <a:gd name="connsiteY51" fmla="*/ 997743 h 2248183"/>
              <a:gd name="connsiteX52" fmla="*/ 433388 w 2446814"/>
              <a:gd name="connsiteY52" fmla="*/ 1021556 h 2248183"/>
              <a:gd name="connsiteX53" fmla="*/ 452438 w 2446814"/>
              <a:gd name="connsiteY53" fmla="*/ 1019175 h 2248183"/>
              <a:gd name="connsiteX54" fmla="*/ 447675 w 2446814"/>
              <a:gd name="connsiteY54" fmla="*/ 1042987 h 2248183"/>
              <a:gd name="connsiteX55" fmla="*/ 464344 w 2446814"/>
              <a:gd name="connsiteY55" fmla="*/ 1038225 h 2248183"/>
              <a:gd name="connsiteX56" fmla="*/ 476250 w 2446814"/>
              <a:gd name="connsiteY56" fmla="*/ 1064418 h 2248183"/>
              <a:gd name="connsiteX57" fmla="*/ 490538 w 2446814"/>
              <a:gd name="connsiteY57" fmla="*/ 1064418 h 2248183"/>
              <a:gd name="connsiteX58" fmla="*/ 514350 w 2446814"/>
              <a:gd name="connsiteY58" fmla="*/ 1104900 h 2248183"/>
              <a:gd name="connsiteX59" fmla="*/ 511969 w 2446814"/>
              <a:gd name="connsiteY59" fmla="*/ 1119187 h 2248183"/>
              <a:gd name="connsiteX60" fmla="*/ 531019 w 2446814"/>
              <a:gd name="connsiteY60" fmla="*/ 1119187 h 2248183"/>
              <a:gd name="connsiteX61" fmla="*/ 526257 w 2446814"/>
              <a:gd name="connsiteY61" fmla="*/ 1133475 h 2248183"/>
              <a:gd name="connsiteX62" fmla="*/ 545307 w 2446814"/>
              <a:gd name="connsiteY62" fmla="*/ 1128712 h 2248183"/>
              <a:gd name="connsiteX63" fmla="*/ 542925 w 2446814"/>
              <a:gd name="connsiteY63" fmla="*/ 1154906 h 2248183"/>
              <a:gd name="connsiteX64" fmla="*/ 557213 w 2446814"/>
              <a:gd name="connsiteY64" fmla="*/ 1152525 h 2248183"/>
              <a:gd name="connsiteX65" fmla="*/ 552450 w 2446814"/>
              <a:gd name="connsiteY65" fmla="*/ 1169193 h 2248183"/>
              <a:gd name="connsiteX66" fmla="*/ 581025 w 2446814"/>
              <a:gd name="connsiteY66" fmla="*/ 1164431 h 2248183"/>
              <a:gd name="connsiteX67" fmla="*/ 578644 w 2446814"/>
              <a:gd name="connsiteY67" fmla="*/ 1183481 h 2248183"/>
              <a:gd name="connsiteX68" fmla="*/ 595313 w 2446814"/>
              <a:gd name="connsiteY68" fmla="*/ 1181100 h 2248183"/>
              <a:gd name="connsiteX69" fmla="*/ 592932 w 2446814"/>
              <a:gd name="connsiteY69" fmla="*/ 1195387 h 2248183"/>
              <a:gd name="connsiteX70" fmla="*/ 635794 w 2446814"/>
              <a:gd name="connsiteY70" fmla="*/ 1195387 h 2248183"/>
              <a:gd name="connsiteX71" fmla="*/ 631032 w 2446814"/>
              <a:gd name="connsiteY71" fmla="*/ 1214437 h 2248183"/>
              <a:gd name="connsiteX72" fmla="*/ 669132 w 2446814"/>
              <a:gd name="connsiteY72" fmla="*/ 1212056 h 2248183"/>
              <a:gd name="connsiteX73" fmla="*/ 666750 w 2446814"/>
              <a:gd name="connsiteY73" fmla="*/ 1252537 h 2248183"/>
              <a:gd name="connsiteX74" fmla="*/ 695325 w 2446814"/>
              <a:gd name="connsiteY74" fmla="*/ 1257300 h 2248183"/>
              <a:gd name="connsiteX75" fmla="*/ 695325 w 2446814"/>
              <a:gd name="connsiteY75" fmla="*/ 1271587 h 2248183"/>
              <a:gd name="connsiteX76" fmla="*/ 716757 w 2446814"/>
              <a:gd name="connsiteY76" fmla="*/ 1269206 h 2248183"/>
              <a:gd name="connsiteX77" fmla="*/ 716757 w 2446814"/>
              <a:gd name="connsiteY77" fmla="*/ 1285875 h 2248183"/>
              <a:gd name="connsiteX78" fmla="*/ 742950 w 2446814"/>
              <a:gd name="connsiteY78" fmla="*/ 1283493 h 2248183"/>
              <a:gd name="connsiteX79" fmla="*/ 740569 w 2446814"/>
              <a:gd name="connsiteY79" fmla="*/ 1304925 h 2248183"/>
              <a:gd name="connsiteX80" fmla="*/ 773907 w 2446814"/>
              <a:gd name="connsiteY80" fmla="*/ 1300162 h 2248183"/>
              <a:gd name="connsiteX81" fmla="*/ 766763 w 2446814"/>
              <a:gd name="connsiteY81" fmla="*/ 1333500 h 2248183"/>
              <a:gd name="connsiteX82" fmla="*/ 826294 w 2446814"/>
              <a:gd name="connsiteY82" fmla="*/ 1326356 h 2248183"/>
              <a:gd name="connsiteX83" fmla="*/ 831057 w 2446814"/>
              <a:gd name="connsiteY83" fmla="*/ 1357312 h 2248183"/>
              <a:gd name="connsiteX84" fmla="*/ 862013 w 2446814"/>
              <a:gd name="connsiteY84" fmla="*/ 1357312 h 2248183"/>
              <a:gd name="connsiteX85" fmla="*/ 862013 w 2446814"/>
              <a:gd name="connsiteY85" fmla="*/ 1357312 h 2248183"/>
              <a:gd name="connsiteX86" fmla="*/ 873919 w 2446814"/>
              <a:gd name="connsiteY86" fmla="*/ 1376362 h 2248183"/>
              <a:gd name="connsiteX87" fmla="*/ 871538 w 2446814"/>
              <a:gd name="connsiteY87" fmla="*/ 1390650 h 2248183"/>
              <a:gd name="connsiteX88" fmla="*/ 907257 w 2446814"/>
              <a:gd name="connsiteY88" fmla="*/ 1385887 h 2248183"/>
              <a:gd name="connsiteX89" fmla="*/ 909638 w 2446814"/>
              <a:gd name="connsiteY89" fmla="*/ 1402556 h 2248183"/>
              <a:gd name="connsiteX90" fmla="*/ 954882 w 2446814"/>
              <a:gd name="connsiteY90" fmla="*/ 1404937 h 2248183"/>
              <a:gd name="connsiteX91" fmla="*/ 952500 w 2446814"/>
              <a:gd name="connsiteY91" fmla="*/ 1419225 h 2248183"/>
              <a:gd name="connsiteX92" fmla="*/ 1012032 w 2446814"/>
              <a:gd name="connsiteY92" fmla="*/ 1419225 h 2248183"/>
              <a:gd name="connsiteX93" fmla="*/ 1019175 w 2446814"/>
              <a:gd name="connsiteY93" fmla="*/ 1426368 h 2248183"/>
              <a:gd name="connsiteX94" fmla="*/ 1050132 w 2446814"/>
              <a:gd name="connsiteY94" fmla="*/ 1426368 h 2248183"/>
              <a:gd name="connsiteX95" fmla="*/ 1050132 w 2446814"/>
              <a:gd name="connsiteY95" fmla="*/ 1464468 h 2248183"/>
              <a:gd name="connsiteX96" fmla="*/ 1095375 w 2446814"/>
              <a:gd name="connsiteY96" fmla="*/ 1471612 h 2248183"/>
              <a:gd name="connsiteX97" fmla="*/ 1090613 w 2446814"/>
              <a:gd name="connsiteY97" fmla="*/ 1481137 h 2248183"/>
              <a:gd name="connsiteX98" fmla="*/ 1109663 w 2446814"/>
              <a:gd name="connsiteY98" fmla="*/ 1483518 h 2248183"/>
              <a:gd name="connsiteX99" fmla="*/ 1107282 w 2446814"/>
              <a:gd name="connsiteY99" fmla="*/ 1504950 h 2248183"/>
              <a:gd name="connsiteX100" fmla="*/ 1152525 w 2446814"/>
              <a:gd name="connsiteY100" fmla="*/ 1495425 h 2248183"/>
              <a:gd name="connsiteX101" fmla="*/ 1152525 w 2446814"/>
              <a:gd name="connsiteY101" fmla="*/ 1514475 h 2248183"/>
              <a:gd name="connsiteX102" fmla="*/ 1166813 w 2446814"/>
              <a:gd name="connsiteY102" fmla="*/ 1514475 h 2248183"/>
              <a:gd name="connsiteX103" fmla="*/ 1165323 w 2446814"/>
              <a:gd name="connsiteY103" fmla="*/ 1546590 h 2248183"/>
              <a:gd name="connsiteX104" fmla="*/ 1182437 w 2446814"/>
              <a:gd name="connsiteY104" fmla="*/ 1544144 h 2248183"/>
              <a:gd name="connsiteX105" fmla="*/ 1184882 w 2446814"/>
              <a:gd name="connsiteY105" fmla="*/ 1571038 h 2248183"/>
              <a:gd name="connsiteX106" fmla="*/ 1199551 w 2446814"/>
              <a:gd name="connsiteY106" fmla="*/ 1571038 h 2248183"/>
              <a:gd name="connsiteX107" fmla="*/ 1201996 w 2446814"/>
              <a:gd name="connsiteY107" fmla="*/ 1595487 h 2248183"/>
              <a:gd name="connsiteX108" fmla="*/ 1231335 w 2446814"/>
              <a:gd name="connsiteY108" fmla="*/ 1597932 h 2248183"/>
              <a:gd name="connsiteX109" fmla="*/ 1233780 w 2446814"/>
              <a:gd name="connsiteY109" fmla="*/ 1639494 h 2248183"/>
              <a:gd name="connsiteX110" fmla="*/ 1255783 w 2446814"/>
              <a:gd name="connsiteY110" fmla="*/ 1644384 h 2248183"/>
              <a:gd name="connsiteX111" fmla="*/ 1255783 w 2446814"/>
              <a:gd name="connsiteY111" fmla="*/ 1661499 h 2248183"/>
              <a:gd name="connsiteX112" fmla="*/ 1351135 w 2446814"/>
              <a:gd name="connsiteY112" fmla="*/ 1661499 h 2248183"/>
              <a:gd name="connsiteX113" fmla="*/ 1404923 w 2446814"/>
              <a:gd name="connsiteY113" fmla="*/ 1707952 h 2248183"/>
              <a:gd name="connsiteX114" fmla="*/ 1485605 w 2446814"/>
              <a:gd name="connsiteY114" fmla="*/ 1710396 h 2248183"/>
              <a:gd name="connsiteX115" fmla="*/ 1488050 w 2446814"/>
              <a:gd name="connsiteY115" fmla="*/ 1749515 h 2248183"/>
              <a:gd name="connsiteX116" fmla="*/ 1568731 w 2446814"/>
              <a:gd name="connsiteY116" fmla="*/ 1754406 h 2248183"/>
              <a:gd name="connsiteX117" fmla="*/ 1571176 w 2446814"/>
              <a:gd name="connsiteY117" fmla="*/ 1781299 h 2248183"/>
              <a:gd name="connsiteX118" fmla="*/ 1620074 w 2446814"/>
              <a:gd name="connsiteY118" fmla="*/ 1781299 h 2248183"/>
              <a:gd name="connsiteX119" fmla="*/ 1617629 w 2446814"/>
              <a:gd name="connsiteY119" fmla="*/ 1820418 h 2248183"/>
              <a:gd name="connsiteX120" fmla="*/ 1739875 w 2446814"/>
              <a:gd name="connsiteY120" fmla="*/ 1817971 h 2248183"/>
              <a:gd name="connsiteX121" fmla="*/ 1808333 w 2446814"/>
              <a:gd name="connsiteY121" fmla="*/ 1847311 h 2248183"/>
              <a:gd name="connsiteX122" fmla="*/ 1813222 w 2446814"/>
              <a:gd name="connsiteY122" fmla="*/ 1908434 h 2248183"/>
              <a:gd name="connsiteX123" fmla="*/ 1854785 w 2446814"/>
              <a:gd name="connsiteY123" fmla="*/ 1918212 h 2248183"/>
              <a:gd name="connsiteX124" fmla="*/ 1852340 w 2446814"/>
              <a:gd name="connsiteY124" fmla="*/ 1979335 h 2248183"/>
              <a:gd name="connsiteX125" fmla="*/ 1901238 w 2446814"/>
              <a:gd name="connsiteY125" fmla="*/ 1979335 h 2248183"/>
              <a:gd name="connsiteX126" fmla="*/ 1908572 w 2446814"/>
              <a:gd name="connsiteY126" fmla="*/ 2001339 h 2248183"/>
              <a:gd name="connsiteX127" fmla="*/ 1959915 w 2446814"/>
              <a:gd name="connsiteY127" fmla="*/ 2003785 h 2248183"/>
              <a:gd name="connsiteX128" fmla="*/ 1967251 w 2446814"/>
              <a:gd name="connsiteY128" fmla="*/ 2045348 h 2248183"/>
              <a:gd name="connsiteX129" fmla="*/ 2003924 w 2446814"/>
              <a:gd name="connsiteY129" fmla="*/ 2047792 h 2248183"/>
              <a:gd name="connsiteX130" fmla="*/ 2003923 w 2446814"/>
              <a:gd name="connsiteY130" fmla="*/ 2082021 h 2248183"/>
              <a:gd name="connsiteX131" fmla="*/ 2302203 w 2446814"/>
              <a:gd name="connsiteY131" fmla="*/ 2072241 h 2248183"/>
              <a:gd name="connsiteX132" fmla="*/ 2302203 w 2446814"/>
              <a:gd name="connsiteY132" fmla="*/ 2138253 h 2248183"/>
              <a:gd name="connsiteX133" fmla="*/ 2441563 w 2446814"/>
              <a:gd name="connsiteY133" fmla="*/ 2143143 h 2248183"/>
              <a:gd name="connsiteX134" fmla="*/ 2446452 w 2446814"/>
              <a:gd name="connsiteY134" fmla="*/ 2240939 h 2248183"/>
              <a:gd name="connsiteX135" fmla="*/ 2446454 w 2446814"/>
              <a:gd name="connsiteY135" fmla="*/ 2240939 h 2248183"/>
              <a:gd name="connsiteX0" fmla="*/ 0 w 2915878"/>
              <a:gd name="connsiteY0" fmla="*/ 0 h 2250733"/>
              <a:gd name="connsiteX1" fmla="*/ 4763 w 2915878"/>
              <a:gd name="connsiteY1" fmla="*/ 52387 h 2250733"/>
              <a:gd name="connsiteX2" fmla="*/ 16669 w 2915878"/>
              <a:gd name="connsiteY2" fmla="*/ 47625 h 2250733"/>
              <a:gd name="connsiteX3" fmla="*/ 16669 w 2915878"/>
              <a:gd name="connsiteY3" fmla="*/ 85725 h 2250733"/>
              <a:gd name="connsiteX4" fmla="*/ 30957 w 2915878"/>
              <a:gd name="connsiteY4" fmla="*/ 83343 h 2250733"/>
              <a:gd name="connsiteX5" fmla="*/ 28575 w 2915878"/>
              <a:gd name="connsiteY5" fmla="*/ 116681 h 2250733"/>
              <a:gd name="connsiteX6" fmla="*/ 54769 w 2915878"/>
              <a:gd name="connsiteY6" fmla="*/ 111918 h 2250733"/>
              <a:gd name="connsiteX7" fmla="*/ 54769 w 2915878"/>
              <a:gd name="connsiteY7" fmla="*/ 159543 h 2250733"/>
              <a:gd name="connsiteX8" fmla="*/ 54769 w 2915878"/>
              <a:gd name="connsiteY8" fmla="*/ 159543 h 2250733"/>
              <a:gd name="connsiteX9" fmla="*/ 54769 w 2915878"/>
              <a:gd name="connsiteY9" fmla="*/ 159543 h 2250733"/>
              <a:gd name="connsiteX10" fmla="*/ 69057 w 2915878"/>
              <a:gd name="connsiteY10" fmla="*/ 190500 h 2250733"/>
              <a:gd name="connsiteX11" fmla="*/ 78582 w 2915878"/>
              <a:gd name="connsiteY11" fmla="*/ 190500 h 2250733"/>
              <a:gd name="connsiteX12" fmla="*/ 76200 w 2915878"/>
              <a:gd name="connsiteY12" fmla="*/ 216693 h 2250733"/>
              <a:gd name="connsiteX13" fmla="*/ 107157 w 2915878"/>
              <a:gd name="connsiteY13" fmla="*/ 216693 h 2250733"/>
              <a:gd name="connsiteX14" fmla="*/ 104775 w 2915878"/>
              <a:gd name="connsiteY14" fmla="*/ 302418 h 2250733"/>
              <a:gd name="connsiteX15" fmla="*/ 128588 w 2915878"/>
              <a:gd name="connsiteY15" fmla="*/ 307181 h 2250733"/>
              <a:gd name="connsiteX16" fmla="*/ 126207 w 2915878"/>
              <a:gd name="connsiteY16" fmla="*/ 345281 h 2250733"/>
              <a:gd name="connsiteX17" fmla="*/ 152400 w 2915878"/>
              <a:gd name="connsiteY17" fmla="*/ 395287 h 2250733"/>
              <a:gd name="connsiteX18" fmla="*/ 157163 w 2915878"/>
              <a:gd name="connsiteY18" fmla="*/ 426243 h 2250733"/>
              <a:gd name="connsiteX19" fmla="*/ 192882 w 2915878"/>
              <a:gd name="connsiteY19" fmla="*/ 435768 h 2250733"/>
              <a:gd name="connsiteX20" fmla="*/ 209550 w 2915878"/>
              <a:gd name="connsiteY20" fmla="*/ 495300 h 2250733"/>
              <a:gd name="connsiteX21" fmla="*/ 226219 w 2915878"/>
              <a:gd name="connsiteY21" fmla="*/ 509587 h 2250733"/>
              <a:gd name="connsiteX22" fmla="*/ 221457 w 2915878"/>
              <a:gd name="connsiteY22" fmla="*/ 554831 h 2250733"/>
              <a:gd name="connsiteX23" fmla="*/ 228600 w 2915878"/>
              <a:gd name="connsiteY23" fmla="*/ 554831 h 2250733"/>
              <a:gd name="connsiteX24" fmla="*/ 230982 w 2915878"/>
              <a:gd name="connsiteY24" fmla="*/ 595312 h 2250733"/>
              <a:gd name="connsiteX25" fmla="*/ 242888 w 2915878"/>
              <a:gd name="connsiteY25" fmla="*/ 595312 h 2250733"/>
              <a:gd name="connsiteX26" fmla="*/ 240507 w 2915878"/>
              <a:gd name="connsiteY26" fmla="*/ 642937 h 2250733"/>
              <a:gd name="connsiteX27" fmla="*/ 266700 w 2915878"/>
              <a:gd name="connsiteY27" fmla="*/ 642937 h 2250733"/>
              <a:gd name="connsiteX28" fmla="*/ 266700 w 2915878"/>
              <a:gd name="connsiteY28" fmla="*/ 657225 h 2250733"/>
              <a:gd name="connsiteX29" fmla="*/ 269082 w 2915878"/>
              <a:gd name="connsiteY29" fmla="*/ 681037 h 2250733"/>
              <a:gd name="connsiteX30" fmla="*/ 278607 w 2915878"/>
              <a:gd name="connsiteY30" fmla="*/ 681037 h 2250733"/>
              <a:gd name="connsiteX31" fmla="*/ 273844 w 2915878"/>
              <a:gd name="connsiteY31" fmla="*/ 714375 h 2250733"/>
              <a:gd name="connsiteX32" fmla="*/ 297657 w 2915878"/>
              <a:gd name="connsiteY32" fmla="*/ 711993 h 2250733"/>
              <a:gd name="connsiteX33" fmla="*/ 300038 w 2915878"/>
              <a:gd name="connsiteY33" fmla="*/ 728662 h 2250733"/>
              <a:gd name="connsiteX34" fmla="*/ 319088 w 2915878"/>
              <a:gd name="connsiteY34" fmla="*/ 726281 h 2250733"/>
              <a:gd name="connsiteX35" fmla="*/ 319088 w 2915878"/>
              <a:gd name="connsiteY35" fmla="*/ 759618 h 2250733"/>
              <a:gd name="connsiteX36" fmla="*/ 330994 w 2915878"/>
              <a:gd name="connsiteY36" fmla="*/ 757237 h 2250733"/>
              <a:gd name="connsiteX37" fmla="*/ 333375 w 2915878"/>
              <a:gd name="connsiteY37" fmla="*/ 807243 h 2250733"/>
              <a:gd name="connsiteX38" fmla="*/ 333375 w 2915878"/>
              <a:gd name="connsiteY38" fmla="*/ 807243 h 2250733"/>
              <a:gd name="connsiteX39" fmla="*/ 347663 w 2915878"/>
              <a:gd name="connsiteY39" fmla="*/ 823912 h 2250733"/>
              <a:gd name="connsiteX40" fmla="*/ 364332 w 2915878"/>
              <a:gd name="connsiteY40" fmla="*/ 816768 h 2250733"/>
              <a:gd name="connsiteX41" fmla="*/ 364332 w 2915878"/>
              <a:gd name="connsiteY41" fmla="*/ 840581 h 2250733"/>
              <a:gd name="connsiteX42" fmla="*/ 371475 w 2915878"/>
              <a:gd name="connsiteY42" fmla="*/ 845343 h 2250733"/>
              <a:gd name="connsiteX43" fmla="*/ 366713 w 2915878"/>
              <a:gd name="connsiteY43" fmla="*/ 864393 h 2250733"/>
              <a:gd name="connsiteX44" fmla="*/ 385763 w 2915878"/>
              <a:gd name="connsiteY44" fmla="*/ 859631 h 2250733"/>
              <a:gd name="connsiteX45" fmla="*/ 383382 w 2915878"/>
              <a:gd name="connsiteY45" fmla="*/ 883443 h 2250733"/>
              <a:gd name="connsiteX46" fmla="*/ 407194 w 2915878"/>
              <a:gd name="connsiteY46" fmla="*/ 881062 h 2250733"/>
              <a:gd name="connsiteX47" fmla="*/ 402432 w 2915878"/>
              <a:gd name="connsiteY47" fmla="*/ 919162 h 2250733"/>
              <a:gd name="connsiteX48" fmla="*/ 423863 w 2915878"/>
              <a:gd name="connsiteY48" fmla="*/ 973931 h 2250733"/>
              <a:gd name="connsiteX49" fmla="*/ 435769 w 2915878"/>
              <a:gd name="connsiteY49" fmla="*/ 973931 h 2250733"/>
              <a:gd name="connsiteX50" fmla="*/ 428625 w 2915878"/>
              <a:gd name="connsiteY50" fmla="*/ 1000125 h 2250733"/>
              <a:gd name="connsiteX51" fmla="*/ 442913 w 2915878"/>
              <a:gd name="connsiteY51" fmla="*/ 997743 h 2250733"/>
              <a:gd name="connsiteX52" fmla="*/ 433388 w 2915878"/>
              <a:gd name="connsiteY52" fmla="*/ 1021556 h 2250733"/>
              <a:gd name="connsiteX53" fmla="*/ 452438 w 2915878"/>
              <a:gd name="connsiteY53" fmla="*/ 1019175 h 2250733"/>
              <a:gd name="connsiteX54" fmla="*/ 447675 w 2915878"/>
              <a:gd name="connsiteY54" fmla="*/ 1042987 h 2250733"/>
              <a:gd name="connsiteX55" fmla="*/ 464344 w 2915878"/>
              <a:gd name="connsiteY55" fmla="*/ 1038225 h 2250733"/>
              <a:gd name="connsiteX56" fmla="*/ 476250 w 2915878"/>
              <a:gd name="connsiteY56" fmla="*/ 1064418 h 2250733"/>
              <a:gd name="connsiteX57" fmla="*/ 490538 w 2915878"/>
              <a:gd name="connsiteY57" fmla="*/ 1064418 h 2250733"/>
              <a:gd name="connsiteX58" fmla="*/ 514350 w 2915878"/>
              <a:gd name="connsiteY58" fmla="*/ 1104900 h 2250733"/>
              <a:gd name="connsiteX59" fmla="*/ 511969 w 2915878"/>
              <a:gd name="connsiteY59" fmla="*/ 1119187 h 2250733"/>
              <a:gd name="connsiteX60" fmla="*/ 531019 w 2915878"/>
              <a:gd name="connsiteY60" fmla="*/ 1119187 h 2250733"/>
              <a:gd name="connsiteX61" fmla="*/ 526257 w 2915878"/>
              <a:gd name="connsiteY61" fmla="*/ 1133475 h 2250733"/>
              <a:gd name="connsiteX62" fmla="*/ 545307 w 2915878"/>
              <a:gd name="connsiteY62" fmla="*/ 1128712 h 2250733"/>
              <a:gd name="connsiteX63" fmla="*/ 542925 w 2915878"/>
              <a:gd name="connsiteY63" fmla="*/ 1154906 h 2250733"/>
              <a:gd name="connsiteX64" fmla="*/ 557213 w 2915878"/>
              <a:gd name="connsiteY64" fmla="*/ 1152525 h 2250733"/>
              <a:gd name="connsiteX65" fmla="*/ 552450 w 2915878"/>
              <a:gd name="connsiteY65" fmla="*/ 1169193 h 2250733"/>
              <a:gd name="connsiteX66" fmla="*/ 581025 w 2915878"/>
              <a:gd name="connsiteY66" fmla="*/ 1164431 h 2250733"/>
              <a:gd name="connsiteX67" fmla="*/ 578644 w 2915878"/>
              <a:gd name="connsiteY67" fmla="*/ 1183481 h 2250733"/>
              <a:gd name="connsiteX68" fmla="*/ 595313 w 2915878"/>
              <a:gd name="connsiteY68" fmla="*/ 1181100 h 2250733"/>
              <a:gd name="connsiteX69" fmla="*/ 592932 w 2915878"/>
              <a:gd name="connsiteY69" fmla="*/ 1195387 h 2250733"/>
              <a:gd name="connsiteX70" fmla="*/ 635794 w 2915878"/>
              <a:gd name="connsiteY70" fmla="*/ 1195387 h 2250733"/>
              <a:gd name="connsiteX71" fmla="*/ 631032 w 2915878"/>
              <a:gd name="connsiteY71" fmla="*/ 1214437 h 2250733"/>
              <a:gd name="connsiteX72" fmla="*/ 669132 w 2915878"/>
              <a:gd name="connsiteY72" fmla="*/ 1212056 h 2250733"/>
              <a:gd name="connsiteX73" fmla="*/ 666750 w 2915878"/>
              <a:gd name="connsiteY73" fmla="*/ 1252537 h 2250733"/>
              <a:gd name="connsiteX74" fmla="*/ 695325 w 2915878"/>
              <a:gd name="connsiteY74" fmla="*/ 1257300 h 2250733"/>
              <a:gd name="connsiteX75" fmla="*/ 695325 w 2915878"/>
              <a:gd name="connsiteY75" fmla="*/ 1271587 h 2250733"/>
              <a:gd name="connsiteX76" fmla="*/ 716757 w 2915878"/>
              <a:gd name="connsiteY76" fmla="*/ 1269206 h 2250733"/>
              <a:gd name="connsiteX77" fmla="*/ 716757 w 2915878"/>
              <a:gd name="connsiteY77" fmla="*/ 1285875 h 2250733"/>
              <a:gd name="connsiteX78" fmla="*/ 742950 w 2915878"/>
              <a:gd name="connsiteY78" fmla="*/ 1283493 h 2250733"/>
              <a:gd name="connsiteX79" fmla="*/ 740569 w 2915878"/>
              <a:gd name="connsiteY79" fmla="*/ 1304925 h 2250733"/>
              <a:gd name="connsiteX80" fmla="*/ 773907 w 2915878"/>
              <a:gd name="connsiteY80" fmla="*/ 1300162 h 2250733"/>
              <a:gd name="connsiteX81" fmla="*/ 766763 w 2915878"/>
              <a:gd name="connsiteY81" fmla="*/ 1333500 h 2250733"/>
              <a:gd name="connsiteX82" fmla="*/ 826294 w 2915878"/>
              <a:gd name="connsiteY82" fmla="*/ 1326356 h 2250733"/>
              <a:gd name="connsiteX83" fmla="*/ 831057 w 2915878"/>
              <a:gd name="connsiteY83" fmla="*/ 1357312 h 2250733"/>
              <a:gd name="connsiteX84" fmla="*/ 862013 w 2915878"/>
              <a:gd name="connsiteY84" fmla="*/ 1357312 h 2250733"/>
              <a:gd name="connsiteX85" fmla="*/ 862013 w 2915878"/>
              <a:gd name="connsiteY85" fmla="*/ 1357312 h 2250733"/>
              <a:gd name="connsiteX86" fmla="*/ 873919 w 2915878"/>
              <a:gd name="connsiteY86" fmla="*/ 1376362 h 2250733"/>
              <a:gd name="connsiteX87" fmla="*/ 871538 w 2915878"/>
              <a:gd name="connsiteY87" fmla="*/ 1390650 h 2250733"/>
              <a:gd name="connsiteX88" fmla="*/ 907257 w 2915878"/>
              <a:gd name="connsiteY88" fmla="*/ 1385887 h 2250733"/>
              <a:gd name="connsiteX89" fmla="*/ 909638 w 2915878"/>
              <a:gd name="connsiteY89" fmla="*/ 1402556 h 2250733"/>
              <a:gd name="connsiteX90" fmla="*/ 954882 w 2915878"/>
              <a:gd name="connsiteY90" fmla="*/ 1404937 h 2250733"/>
              <a:gd name="connsiteX91" fmla="*/ 952500 w 2915878"/>
              <a:gd name="connsiteY91" fmla="*/ 1419225 h 2250733"/>
              <a:gd name="connsiteX92" fmla="*/ 1012032 w 2915878"/>
              <a:gd name="connsiteY92" fmla="*/ 1419225 h 2250733"/>
              <a:gd name="connsiteX93" fmla="*/ 1019175 w 2915878"/>
              <a:gd name="connsiteY93" fmla="*/ 1426368 h 2250733"/>
              <a:gd name="connsiteX94" fmla="*/ 1050132 w 2915878"/>
              <a:gd name="connsiteY94" fmla="*/ 1426368 h 2250733"/>
              <a:gd name="connsiteX95" fmla="*/ 1050132 w 2915878"/>
              <a:gd name="connsiteY95" fmla="*/ 1464468 h 2250733"/>
              <a:gd name="connsiteX96" fmla="*/ 1095375 w 2915878"/>
              <a:gd name="connsiteY96" fmla="*/ 1471612 h 2250733"/>
              <a:gd name="connsiteX97" fmla="*/ 1090613 w 2915878"/>
              <a:gd name="connsiteY97" fmla="*/ 1481137 h 2250733"/>
              <a:gd name="connsiteX98" fmla="*/ 1109663 w 2915878"/>
              <a:gd name="connsiteY98" fmla="*/ 1483518 h 2250733"/>
              <a:gd name="connsiteX99" fmla="*/ 1107282 w 2915878"/>
              <a:gd name="connsiteY99" fmla="*/ 1504950 h 2250733"/>
              <a:gd name="connsiteX100" fmla="*/ 1152525 w 2915878"/>
              <a:gd name="connsiteY100" fmla="*/ 1495425 h 2250733"/>
              <a:gd name="connsiteX101" fmla="*/ 1152525 w 2915878"/>
              <a:gd name="connsiteY101" fmla="*/ 1514475 h 2250733"/>
              <a:gd name="connsiteX102" fmla="*/ 1166813 w 2915878"/>
              <a:gd name="connsiteY102" fmla="*/ 1514475 h 2250733"/>
              <a:gd name="connsiteX103" fmla="*/ 1165323 w 2915878"/>
              <a:gd name="connsiteY103" fmla="*/ 1546590 h 2250733"/>
              <a:gd name="connsiteX104" fmla="*/ 1182437 w 2915878"/>
              <a:gd name="connsiteY104" fmla="*/ 1544144 h 2250733"/>
              <a:gd name="connsiteX105" fmla="*/ 1184882 w 2915878"/>
              <a:gd name="connsiteY105" fmla="*/ 1571038 h 2250733"/>
              <a:gd name="connsiteX106" fmla="*/ 1199551 w 2915878"/>
              <a:gd name="connsiteY106" fmla="*/ 1571038 h 2250733"/>
              <a:gd name="connsiteX107" fmla="*/ 1201996 w 2915878"/>
              <a:gd name="connsiteY107" fmla="*/ 1595487 h 2250733"/>
              <a:gd name="connsiteX108" fmla="*/ 1231335 w 2915878"/>
              <a:gd name="connsiteY108" fmla="*/ 1597932 h 2250733"/>
              <a:gd name="connsiteX109" fmla="*/ 1233780 w 2915878"/>
              <a:gd name="connsiteY109" fmla="*/ 1639494 h 2250733"/>
              <a:gd name="connsiteX110" fmla="*/ 1255783 w 2915878"/>
              <a:gd name="connsiteY110" fmla="*/ 1644384 h 2250733"/>
              <a:gd name="connsiteX111" fmla="*/ 1255783 w 2915878"/>
              <a:gd name="connsiteY111" fmla="*/ 1661499 h 2250733"/>
              <a:gd name="connsiteX112" fmla="*/ 1351135 w 2915878"/>
              <a:gd name="connsiteY112" fmla="*/ 1661499 h 2250733"/>
              <a:gd name="connsiteX113" fmla="*/ 1404923 w 2915878"/>
              <a:gd name="connsiteY113" fmla="*/ 1707952 h 2250733"/>
              <a:gd name="connsiteX114" fmla="*/ 1485605 w 2915878"/>
              <a:gd name="connsiteY114" fmla="*/ 1710396 h 2250733"/>
              <a:gd name="connsiteX115" fmla="*/ 1488050 w 2915878"/>
              <a:gd name="connsiteY115" fmla="*/ 1749515 h 2250733"/>
              <a:gd name="connsiteX116" fmla="*/ 1568731 w 2915878"/>
              <a:gd name="connsiteY116" fmla="*/ 1754406 h 2250733"/>
              <a:gd name="connsiteX117" fmla="*/ 1571176 w 2915878"/>
              <a:gd name="connsiteY117" fmla="*/ 1781299 h 2250733"/>
              <a:gd name="connsiteX118" fmla="*/ 1620074 w 2915878"/>
              <a:gd name="connsiteY118" fmla="*/ 1781299 h 2250733"/>
              <a:gd name="connsiteX119" fmla="*/ 1617629 w 2915878"/>
              <a:gd name="connsiteY119" fmla="*/ 1820418 h 2250733"/>
              <a:gd name="connsiteX120" fmla="*/ 1739875 w 2915878"/>
              <a:gd name="connsiteY120" fmla="*/ 1817971 h 2250733"/>
              <a:gd name="connsiteX121" fmla="*/ 1808333 w 2915878"/>
              <a:gd name="connsiteY121" fmla="*/ 1847311 h 2250733"/>
              <a:gd name="connsiteX122" fmla="*/ 1813222 w 2915878"/>
              <a:gd name="connsiteY122" fmla="*/ 1908434 h 2250733"/>
              <a:gd name="connsiteX123" fmla="*/ 1854785 w 2915878"/>
              <a:gd name="connsiteY123" fmla="*/ 1918212 h 2250733"/>
              <a:gd name="connsiteX124" fmla="*/ 1852340 w 2915878"/>
              <a:gd name="connsiteY124" fmla="*/ 1979335 h 2250733"/>
              <a:gd name="connsiteX125" fmla="*/ 1901238 w 2915878"/>
              <a:gd name="connsiteY125" fmla="*/ 1979335 h 2250733"/>
              <a:gd name="connsiteX126" fmla="*/ 1908572 w 2915878"/>
              <a:gd name="connsiteY126" fmla="*/ 2001339 h 2250733"/>
              <a:gd name="connsiteX127" fmla="*/ 1959915 w 2915878"/>
              <a:gd name="connsiteY127" fmla="*/ 2003785 h 2250733"/>
              <a:gd name="connsiteX128" fmla="*/ 1967251 w 2915878"/>
              <a:gd name="connsiteY128" fmla="*/ 2045348 h 2250733"/>
              <a:gd name="connsiteX129" fmla="*/ 2003924 w 2915878"/>
              <a:gd name="connsiteY129" fmla="*/ 2047792 h 2250733"/>
              <a:gd name="connsiteX130" fmla="*/ 2003923 w 2915878"/>
              <a:gd name="connsiteY130" fmla="*/ 2082021 h 2250733"/>
              <a:gd name="connsiteX131" fmla="*/ 2302203 w 2915878"/>
              <a:gd name="connsiteY131" fmla="*/ 2072241 h 2250733"/>
              <a:gd name="connsiteX132" fmla="*/ 2302203 w 2915878"/>
              <a:gd name="connsiteY132" fmla="*/ 2138253 h 2250733"/>
              <a:gd name="connsiteX133" fmla="*/ 2441563 w 2915878"/>
              <a:gd name="connsiteY133" fmla="*/ 2143143 h 2250733"/>
              <a:gd name="connsiteX134" fmla="*/ 2446452 w 2915878"/>
              <a:gd name="connsiteY134" fmla="*/ 2240939 h 2250733"/>
              <a:gd name="connsiteX135" fmla="*/ 2915878 w 2915878"/>
              <a:gd name="connsiteY135" fmla="*/ 2248274 h 2250733"/>
              <a:gd name="connsiteX0" fmla="*/ 0 w 2915878"/>
              <a:gd name="connsiteY0" fmla="*/ 0 h 2250733"/>
              <a:gd name="connsiteX1" fmla="*/ 4763 w 2915878"/>
              <a:gd name="connsiteY1" fmla="*/ 52387 h 2250733"/>
              <a:gd name="connsiteX2" fmla="*/ 16669 w 2915878"/>
              <a:gd name="connsiteY2" fmla="*/ 47625 h 2250733"/>
              <a:gd name="connsiteX3" fmla="*/ 16669 w 2915878"/>
              <a:gd name="connsiteY3" fmla="*/ 85725 h 2250733"/>
              <a:gd name="connsiteX4" fmla="*/ 30957 w 2915878"/>
              <a:gd name="connsiteY4" fmla="*/ 83343 h 2250733"/>
              <a:gd name="connsiteX5" fmla="*/ 28575 w 2915878"/>
              <a:gd name="connsiteY5" fmla="*/ 116681 h 2250733"/>
              <a:gd name="connsiteX6" fmla="*/ 54769 w 2915878"/>
              <a:gd name="connsiteY6" fmla="*/ 111918 h 2250733"/>
              <a:gd name="connsiteX7" fmla="*/ 54769 w 2915878"/>
              <a:gd name="connsiteY7" fmla="*/ 159543 h 2250733"/>
              <a:gd name="connsiteX8" fmla="*/ 54769 w 2915878"/>
              <a:gd name="connsiteY8" fmla="*/ 159543 h 2250733"/>
              <a:gd name="connsiteX9" fmla="*/ 54769 w 2915878"/>
              <a:gd name="connsiteY9" fmla="*/ 159543 h 2250733"/>
              <a:gd name="connsiteX10" fmla="*/ 69057 w 2915878"/>
              <a:gd name="connsiteY10" fmla="*/ 190500 h 2250733"/>
              <a:gd name="connsiteX11" fmla="*/ 78582 w 2915878"/>
              <a:gd name="connsiteY11" fmla="*/ 190500 h 2250733"/>
              <a:gd name="connsiteX12" fmla="*/ 76200 w 2915878"/>
              <a:gd name="connsiteY12" fmla="*/ 216693 h 2250733"/>
              <a:gd name="connsiteX13" fmla="*/ 107157 w 2915878"/>
              <a:gd name="connsiteY13" fmla="*/ 216693 h 2250733"/>
              <a:gd name="connsiteX14" fmla="*/ 104775 w 2915878"/>
              <a:gd name="connsiteY14" fmla="*/ 302418 h 2250733"/>
              <a:gd name="connsiteX15" fmla="*/ 128588 w 2915878"/>
              <a:gd name="connsiteY15" fmla="*/ 307181 h 2250733"/>
              <a:gd name="connsiteX16" fmla="*/ 126207 w 2915878"/>
              <a:gd name="connsiteY16" fmla="*/ 345281 h 2250733"/>
              <a:gd name="connsiteX17" fmla="*/ 152400 w 2915878"/>
              <a:gd name="connsiteY17" fmla="*/ 395287 h 2250733"/>
              <a:gd name="connsiteX18" fmla="*/ 157163 w 2915878"/>
              <a:gd name="connsiteY18" fmla="*/ 426243 h 2250733"/>
              <a:gd name="connsiteX19" fmla="*/ 192882 w 2915878"/>
              <a:gd name="connsiteY19" fmla="*/ 435768 h 2250733"/>
              <a:gd name="connsiteX20" fmla="*/ 209550 w 2915878"/>
              <a:gd name="connsiteY20" fmla="*/ 495300 h 2250733"/>
              <a:gd name="connsiteX21" fmla="*/ 226219 w 2915878"/>
              <a:gd name="connsiteY21" fmla="*/ 509587 h 2250733"/>
              <a:gd name="connsiteX22" fmla="*/ 221457 w 2915878"/>
              <a:gd name="connsiteY22" fmla="*/ 554831 h 2250733"/>
              <a:gd name="connsiteX23" fmla="*/ 228600 w 2915878"/>
              <a:gd name="connsiteY23" fmla="*/ 554831 h 2250733"/>
              <a:gd name="connsiteX24" fmla="*/ 230982 w 2915878"/>
              <a:gd name="connsiteY24" fmla="*/ 595312 h 2250733"/>
              <a:gd name="connsiteX25" fmla="*/ 242888 w 2915878"/>
              <a:gd name="connsiteY25" fmla="*/ 595312 h 2250733"/>
              <a:gd name="connsiteX26" fmla="*/ 240507 w 2915878"/>
              <a:gd name="connsiteY26" fmla="*/ 642937 h 2250733"/>
              <a:gd name="connsiteX27" fmla="*/ 266700 w 2915878"/>
              <a:gd name="connsiteY27" fmla="*/ 642937 h 2250733"/>
              <a:gd name="connsiteX28" fmla="*/ 266700 w 2915878"/>
              <a:gd name="connsiteY28" fmla="*/ 657225 h 2250733"/>
              <a:gd name="connsiteX29" fmla="*/ 269082 w 2915878"/>
              <a:gd name="connsiteY29" fmla="*/ 681037 h 2250733"/>
              <a:gd name="connsiteX30" fmla="*/ 278607 w 2915878"/>
              <a:gd name="connsiteY30" fmla="*/ 681037 h 2250733"/>
              <a:gd name="connsiteX31" fmla="*/ 273844 w 2915878"/>
              <a:gd name="connsiteY31" fmla="*/ 714375 h 2250733"/>
              <a:gd name="connsiteX32" fmla="*/ 297657 w 2915878"/>
              <a:gd name="connsiteY32" fmla="*/ 711993 h 2250733"/>
              <a:gd name="connsiteX33" fmla="*/ 300038 w 2915878"/>
              <a:gd name="connsiteY33" fmla="*/ 728662 h 2250733"/>
              <a:gd name="connsiteX34" fmla="*/ 319088 w 2915878"/>
              <a:gd name="connsiteY34" fmla="*/ 726281 h 2250733"/>
              <a:gd name="connsiteX35" fmla="*/ 319088 w 2915878"/>
              <a:gd name="connsiteY35" fmla="*/ 759618 h 2250733"/>
              <a:gd name="connsiteX36" fmla="*/ 330994 w 2915878"/>
              <a:gd name="connsiteY36" fmla="*/ 757237 h 2250733"/>
              <a:gd name="connsiteX37" fmla="*/ 333375 w 2915878"/>
              <a:gd name="connsiteY37" fmla="*/ 807243 h 2250733"/>
              <a:gd name="connsiteX38" fmla="*/ 333375 w 2915878"/>
              <a:gd name="connsiteY38" fmla="*/ 807243 h 2250733"/>
              <a:gd name="connsiteX39" fmla="*/ 347663 w 2915878"/>
              <a:gd name="connsiteY39" fmla="*/ 823912 h 2250733"/>
              <a:gd name="connsiteX40" fmla="*/ 364332 w 2915878"/>
              <a:gd name="connsiteY40" fmla="*/ 816768 h 2250733"/>
              <a:gd name="connsiteX41" fmla="*/ 364332 w 2915878"/>
              <a:gd name="connsiteY41" fmla="*/ 840581 h 2250733"/>
              <a:gd name="connsiteX42" fmla="*/ 371475 w 2915878"/>
              <a:gd name="connsiteY42" fmla="*/ 845343 h 2250733"/>
              <a:gd name="connsiteX43" fmla="*/ 366713 w 2915878"/>
              <a:gd name="connsiteY43" fmla="*/ 864393 h 2250733"/>
              <a:gd name="connsiteX44" fmla="*/ 385763 w 2915878"/>
              <a:gd name="connsiteY44" fmla="*/ 859631 h 2250733"/>
              <a:gd name="connsiteX45" fmla="*/ 383382 w 2915878"/>
              <a:gd name="connsiteY45" fmla="*/ 883443 h 2250733"/>
              <a:gd name="connsiteX46" fmla="*/ 407194 w 2915878"/>
              <a:gd name="connsiteY46" fmla="*/ 881062 h 2250733"/>
              <a:gd name="connsiteX47" fmla="*/ 402432 w 2915878"/>
              <a:gd name="connsiteY47" fmla="*/ 919162 h 2250733"/>
              <a:gd name="connsiteX48" fmla="*/ 423863 w 2915878"/>
              <a:gd name="connsiteY48" fmla="*/ 973931 h 2250733"/>
              <a:gd name="connsiteX49" fmla="*/ 435769 w 2915878"/>
              <a:gd name="connsiteY49" fmla="*/ 973931 h 2250733"/>
              <a:gd name="connsiteX50" fmla="*/ 428625 w 2915878"/>
              <a:gd name="connsiteY50" fmla="*/ 1000125 h 2250733"/>
              <a:gd name="connsiteX51" fmla="*/ 442913 w 2915878"/>
              <a:gd name="connsiteY51" fmla="*/ 997743 h 2250733"/>
              <a:gd name="connsiteX52" fmla="*/ 433388 w 2915878"/>
              <a:gd name="connsiteY52" fmla="*/ 1021556 h 2250733"/>
              <a:gd name="connsiteX53" fmla="*/ 452438 w 2915878"/>
              <a:gd name="connsiteY53" fmla="*/ 1019175 h 2250733"/>
              <a:gd name="connsiteX54" fmla="*/ 447675 w 2915878"/>
              <a:gd name="connsiteY54" fmla="*/ 1042987 h 2250733"/>
              <a:gd name="connsiteX55" fmla="*/ 464344 w 2915878"/>
              <a:gd name="connsiteY55" fmla="*/ 1038225 h 2250733"/>
              <a:gd name="connsiteX56" fmla="*/ 476250 w 2915878"/>
              <a:gd name="connsiteY56" fmla="*/ 1064418 h 2250733"/>
              <a:gd name="connsiteX57" fmla="*/ 490538 w 2915878"/>
              <a:gd name="connsiteY57" fmla="*/ 1064418 h 2250733"/>
              <a:gd name="connsiteX58" fmla="*/ 514350 w 2915878"/>
              <a:gd name="connsiteY58" fmla="*/ 1104900 h 2250733"/>
              <a:gd name="connsiteX59" fmla="*/ 511969 w 2915878"/>
              <a:gd name="connsiteY59" fmla="*/ 1119187 h 2250733"/>
              <a:gd name="connsiteX60" fmla="*/ 531019 w 2915878"/>
              <a:gd name="connsiteY60" fmla="*/ 1119187 h 2250733"/>
              <a:gd name="connsiteX61" fmla="*/ 526257 w 2915878"/>
              <a:gd name="connsiteY61" fmla="*/ 1133475 h 2250733"/>
              <a:gd name="connsiteX62" fmla="*/ 545307 w 2915878"/>
              <a:gd name="connsiteY62" fmla="*/ 1128712 h 2250733"/>
              <a:gd name="connsiteX63" fmla="*/ 542925 w 2915878"/>
              <a:gd name="connsiteY63" fmla="*/ 1154906 h 2250733"/>
              <a:gd name="connsiteX64" fmla="*/ 557213 w 2915878"/>
              <a:gd name="connsiteY64" fmla="*/ 1152525 h 2250733"/>
              <a:gd name="connsiteX65" fmla="*/ 552450 w 2915878"/>
              <a:gd name="connsiteY65" fmla="*/ 1169193 h 2250733"/>
              <a:gd name="connsiteX66" fmla="*/ 581025 w 2915878"/>
              <a:gd name="connsiteY66" fmla="*/ 1164431 h 2250733"/>
              <a:gd name="connsiteX67" fmla="*/ 578644 w 2915878"/>
              <a:gd name="connsiteY67" fmla="*/ 1183481 h 2250733"/>
              <a:gd name="connsiteX68" fmla="*/ 595313 w 2915878"/>
              <a:gd name="connsiteY68" fmla="*/ 1181100 h 2250733"/>
              <a:gd name="connsiteX69" fmla="*/ 592932 w 2915878"/>
              <a:gd name="connsiteY69" fmla="*/ 1195387 h 2250733"/>
              <a:gd name="connsiteX70" fmla="*/ 635794 w 2915878"/>
              <a:gd name="connsiteY70" fmla="*/ 1195387 h 2250733"/>
              <a:gd name="connsiteX71" fmla="*/ 631032 w 2915878"/>
              <a:gd name="connsiteY71" fmla="*/ 1214437 h 2250733"/>
              <a:gd name="connsiteX72" fmla="*/ 669132 w 2915878"/>
              <a:gd name="connsiteY72" fmla="*/ 1212056 h 2250733"/>
              <a:gd name="connsiteX73" fmla="*/ 666750 w 2915878"/>
              <a:gd name="connsiteY73" fmla="*/ 1252537 h 2250733"/>
              <a:gd name="connsiteX74" fmla="*/ 695325 w 2915878"/>
              <a:gd name="connsiteY74" fmla="*/ 1257300 h 2250733"/>
              <a:gd name="connsiteX75" fmla="*/ 695325 w 2915878"/>
              <a:gd name="connsiteY75" fmla="*/ 1271587 h 2250733"/>
              <a:gd name="connsiteX76" fmla="*/ 716757 w 2915878"/>
              <a:gd name="connsiteY76" fmla="*/ 1269206 h 2250733"/>
              <a:gd name="connsiteX77" fmla="*/ 716757 w 2915878"/>
              <a:gd name="connsiteY77" fmla="*/ 1285875 h 2250733"/>
              <a:gd name="connsiteX78" fmla="*/ 742950 w 2915878"/>
              <a:gd name="connsiteY78" fmla="*/ 1283493 h 2250733"/>
              <a:gd name="connsiteX79" fmla="*/ 740569 w 2915878"/>
              <a:gd name="connsiteY79" fmla="*/ 1304925 h 2250733"/>
              <a:gd name="connsiteX80" fmla="*/ 773907 w 2915878"/>
              <a:gd name="connsiteY80" fmla="*/ 1300162 h 2250733"/>
              <a:gd name="connsiteX81" fmla="*/ 766763 w 2915878"/>
              <a:gd name="connsiteY81" fmla="*/ 1333500 h 2250733"/>
              <a:gd name="connsiteX82" fmla="*/ 826294 w 2915878"/>
              <a:gd name="connsiteY82" fmla="*/ 1326356 h 2250733"/>
              <a:gd name="connsiteX83" fmla="*/ 831057 w 2915878"/>
              <a:gd name="connsiteY83" fmla="*/ 1357312 h 2250733"/>
              <a:gd name="connsiteX84" fmla="*/ 862013 w 2915878"/>
              <a:gd name="connsiteY84" fmla="*/ 1357312 h 2250733"/>
              <a:gd name="connsiteX85" fmla="*/ 862013 w 2915878"/>
              <a:gd name="connsiteY85" fmla="*/ 1357312 h 2250733"/>
              <a:gd name="connsiteX86" fmla="*/ 873919 w 2915878"/>
              <a:gd name="connsiteY86" fmla="*/ 1376362 h 2250733"/>
              <a:gd name="connsiteX87" fmla="*/ 859313 w 2915878"/>
              <a:gd name="connsiteY87" fmla="*/ 1390650 h 2250733"/>
              <a:gd name="connsiteX88" fmla="*/ 907257 w 2915878"/>
              <a:gd name="connsiteY88" fmla="*/ 1385887 h 2250733"/>
              <a:gd name="connsiteX89" fmla="*/ 909638 w 2915878"/>
              <a:gd name="connsiteY89" fmla="*/ 1402556 h 2250733"/>
              <a:gd name="connsiteX90" fmla="*/ 954882 w 2915878"/>
              <a:gd name="connsiteY90" fmla="*/ 1404937 h 2250733"/>
              <a:gd name="connsiteX91" fmla="*/ 952500 w 2915878"/>
              <a:gd name="connsiteY91" fmla="*/ 1419225 h 2250733"/>
              <a:gd name="connsiteX92" fmla="*/ 1012032 w 2915878"/>
              <a:gd name="connsiteY92" fmla="*/ 1419225 h 2250733"/>
              <a:gd name="connsiteX93" fmla="*/ 1019175 w 2915878"/>
              <a:gd name="connsiteY93" fmla="*/ 1426368 h 2250733"/>
              <a:gd name="connsiteX94" fmla="*/ 1050132 w 2915878"/>
              <a:gd name="connsiteY94" fmla="*/ 1426368 h 2250733"/>
              <a:gd name="connsiteX95" fmla="*/ 1050132 w 2915878"/>
              <a:gd name="connsiteY95" fmla="*/ 1464468 h 2250733"/>
              <a:gd name="connsiteX96" fmla="*/ 1095375 w 2915878"/>
              <a:gd name="connsiteY96" fmla="*/ 1471612 h 2250733"/>
              <a:gd name="connsiteX97" fmla="*/ 1090613 w 2915878"/>
              <a:gd name="connsiteY97" fmla="*/ 1481137 h 2250733"/>
              <a:gd name="connsiteX98" fmla="*/ 1109663 w 2915878"/>
              <a:gd name="connsiteY98" fmla="*/ 1483518 h 2250733"/>
              <a:gd name="connsiteX99" fmla="*/ 1107282 w 2915878"/>
              <a:gd name="connsiteY99" fmla="*/ 1504950 h 2250733"/>
              <a:gd name="connsiteX100" fmla="*/ 1152525 w 2915878"/>
              <a:gd name="connsiteY100" fmla="*/ 1495425 h 2250733"/>
              <a:gd name="connsiteX101" fmla="*/ 1152525 w 2915878"/>
              <a:gd name="connsiteY101" fmla="*/ 1514475 h 2250733"/>
              <a:gd name="connsiteX102" fmla="*/ 1166813 w 2915878"/>
              <a:gd name="connsiteY102" fmla="*/ 1514475 h 2250733"/>
              <a:gd name="connsiteX103" fmla="*/ 1165323 w 2915878"/>
              <a:gd name="connsiteY103" fmla="*/ 1546590 h 2250733"/>
              <a:gd name="connsiteX104" fmla="*/ 1182437 w 2915878"/>
              <a:gd name="connsiteY104" fmla="*/ 1544144 h 2250733"/>
              <a:gd name="connsiteX105" fmla="*/ 1184882 w 2915878"/>
              <a:gd name="connsiteY105" fmla="*/ 1571038 h 2250733"/>
              <a:gd name="connsiteX106" fmla="*/ 1199551 w 2915878"/>
              <a:gd name="connsiteY106" fmla="*/ 1571038 h 2250733"/>
              <a:gd name="connsiteX107" fmla="*/ 1201996 w 2915878"/>
              <a:gd name="connsiteY107" fmla="*/ 1595487 h 2250733"/>
              <a:gd name="connsiteX108" fmla="*/ 1231335 w 2915878"/>
              <a:gd name="connsiteY108" fmla="*/ 1597932 h 2250733"/>
              <a:gd name="connsiteX109" fmla="*/ 1233780 w 2915878"/>
              <a:gd name="connsiteY109" fmla="*/ 1639494 h 2250733"/>
              <a:gd name="connsiteX110" fmla="*/ 1255783 w 2915878"/>
              <a:gd name="connsiteY110" fmla="*/ 1644384 h 2250733"/>
              <a:gd name="connsiteX111" fmla="*/ 1255783 w 2915878"/>
              <a:gd name="connsiteY111" fmla="*/ 1661499 h 2250733"/>
              <a:gd name="connsiteX112" fmla="*/ 1351135 w 2915878"/>
              <a:gd name="connsiteY112" fmla="*/ 1661499 h 2250733"/>
              <a:gd name="connsiteX113" fmla="*/ 1404923 w 2915878"/>
              <a:gd name="connsiteY113" fmla="*/ 1707952 h 2250733"/>
              <a:gd name="connsiteX114" fmla="*/ 1485605 w 2915878"/>
              <a:gd name="connsiteY114" fmla="*/ 1710396 h 2250733"/>
              <a:gd name="connsiteX115" fmla="*/ 1488050 w 2915878"/>
              <a:gd name="connsiteY115" fmla="*/ 1749515 h 2250733"/>
              <a:gd name="connsiteX116" fmla="*/ 1568731 w 2915878"/>
              <a:gd name="connsiteY116" fmla="*/ 1754406 h 2250733"/>
              <a:gd name="connsiteX117" fmla="*/ 1571176 w 2915878"/>
              <a:gd name="connsiteY117" fmla="*/ 1781299 h 2250733"/>
              <a:gd name="connsiteX118" fmla="*/ 1620074 w 2915878"/>
              <a:gd name="connsiteY118" fmla="*/ 1781299 h 2250733"/>
              <a:gd name="connsiteX119" fmla="*/ 1617629 w 2915878"/>
              <a:gd name="connsiteY119" fmla="*/ 1820418 h 2250733"/>
              <a:gd name="connsiteX120" fmla="*/ 1739875 w 2915878"/>
              <a:gd name="connsiteY120" fmla="*/ 1817971 h 2250733"/>
              <a:gd name="connsiteX121" fmla="*/ 1808333 w 2915878"/>
              <a:gd name="connsiteY121" fmla="*/ 1847311 h 2250733"/>
              <a:gd name="connsiteX122" fmla="*/ 1813222 w 2915878"/>
              <a:gd name="connsiteY122" fmla="*/ 1908434 h 2250733"/>
              <a:gd name="connsiteX123" fmla="*/ 1854785 w 2915878"/>
              <a:gd name="connsiteY123" fmla="*/ 1918212 h 2250733"/>
              <a:gd name="connsiteX124" fmla="*/ 1852340 w 2915878"/>
              <a:gd name="connsiteY124" fmla="*/ 1979335 h 2250733"/>
              <a:gd name="connsiteX125" fmla="*/ 1901238 w 2915878"/>
              <a:gd name="connsiteY125" fmla="*/ 1979335 h 2250733"/>
              <a:gd name="connsiteX126" fmla="*/ 1908572 w 2915878"/>
              <a:gd name="connsiteY126" fmla="*/ 2001339 h 2250733"/>
              <a:gd name="connsiteX127" fmla="*/ 1959915 w 2915878"/>
              <a:gd name="connsiteY127" fmla="*/ 2003785 h 2250733"/>
              <a:gd name="connsiteX128" fmla="*/ 1967251 w 2915878"/>
              <a:gd name="connsiteY128" fmla="*/ 2045348 h 2250733"/>
              <a:gd name="connsiteX129" fmla="*/ 2003924 w 2915878"/>
              <a:gd name="connsiteY129" fmla="*/ 2047792 h 2250733"/>
              <a:gd name="connsiteX130" fmla="*/ 2003923 w 2915878"/>
              <a:gd name="connsiteY130" fmla="*/ 2082021 h 2250733"/>
              <a:gd name="connsiteX131" fmla="*/ 2302203 w 2915878"/>
              <a:gd name="connsiteY131" fmla="*/ 2072241 h 2250733"/>
              <a:gd name="connsiteX132" fmla="*/ 2302203 w 2915878"/>
              <a:gd name="connsiteY132" fmla="*/ 2138253 h 2250733"/>
              <a:gd name="connsiteX133" fmla="*/ 2441563 w 2915878"/>
              <a:gd name="connsiteY133" fmla="*/ 2143143 h 2250733"/>
              <a:gd name="connsiteX134" fmla="*/ 2446452 w 2915878"/>
              <a:gd name="connsiteY134" fmla="*/ 2240939 h 2250733"/>
              <a:gd name="connsiteX135" fmla="*/ 2915878 w 2915878"/>
              <a:gd name="connsiteY135" fmla="*/ 2248274 h 2250733"/>
              <a:gd name="connsiteX0" fmla="*/ 0 w 2915878"/>
              <a:gd name="connsiteY0" fmla="*/ 0 h 2250733"/>
              <a:gd name="connsiteX1" fmla="*/ 4763 w 2915878"/>
              <a:gd name="connsiteY1" fmla="*/ 52387 h 2250733"/>
              <a:gd name="connsiteX2" fmla="*/ 16669 w 2915878"/>
              <a:gd name="connsiteY2" fmla="*/ 47625 h 2250733"/>
              <a:gd name="connsiteX3" fmla="*/ 16669 w 2915878"/>
              <a:gd name="connsiteY3" fmla="*/ 85725 h 2250733"/>
              <a:gd name="connsiteX4" fmla="*/ 30957 w 2915878"/>
              <a:gd name="connsiteY4" fmla="*/ 83343 h 2250733"/>
              <a:gd name="connsiteX5" fmla="*/ 28575 w 2915878"/>
              <a:gd name="connsiteY5" fmla="*/ 116681 h 2250733"/>
              <a:gd name="connsiteX6" fmla="*/ 54769 w 2915878"/>
              <a:gd name="connsiteY6" fmla="*/ 111918 h 2250733"/>
              <a:gd name="connsiteX7" fmla="*/ 54769 w 2915878"/>
              <a:gd name="connsiteY7" fmla="*/ 159543 h 2250733"/>
              <a:gd name="connsiteX8" fmla="*/ 54769 w 2915878"/>
              <a:gd name="connsiteY8" fmla="*/ 159543 h 2250733"/>
              <a:gd name="connsiteX9" fmla="*/ 54769 w 2915878"/>
              <a:gd name="connsiteY9" fmla="*/ 159543 h 2250733"/>
              <a:gd name="connsiteX10" fmla="*/ 69057 w 2915878"/>
              <a:gd name="connsiteY10" fmla="*/ 190500 h 2250733"/>
              <a:gd name="connsiteX11" fmla="*/ 78582 w 2915878"/>
              <a:gd name="connsiteY11" fmla="*/ 190500 h 2250733"/>
              <a:gd name="connsiteX12" fmla="*/ 76200 w 2915878"/>
              <a:gd name="connsiteY12" fmla="*/ 216693 h 2250733"/>
              <a:gd name="connsiteX13" fmla="*/ 107157 w 2915878"/>
              <a:gd name="connsiteY13" fmla="*/ 216693 h 2250733"/>
              <a:gd name="connsiteX14" fmla="*/ 104775 w 2915878"/>
              <a:gd name="connsiteY14" fmla="*/ 302418 h 2250733"/>
              <a:gd name="connsiteX15" fmla="*/ 128588 w 2915878"/>
              <a:gd name="connsiteY15" fmla="*/ 307181 h 2250733"/>
              <a:gd name="connsiteX16" fmla="*/ 126207 w 2915878"/>
              <a:gd name="connsiteY16" fmla="*/ 345281 h 2250733"/>
              <a:gd name="connsiteX17" fmla="*/ 152400 w 2915878"/>
              <a:gd name="connsiteY17" fmla="*/ 395287 h 2250733"/>
              <a:gd name="connsiteX18" fmla="*/ 157163 w 2915878"/>
              <a:gd name="connsiteY18" fmla="*/ 426243 h 2250733"/>
              <a:gd name="connsiteX19" fmla="*/ 192882 w 2915878"/>
              <a:gd name="connsiteY19" fmla="*/ 435768 h 2250733"/>
              <a:gd name="connsiteX20" fmla="*/ 209550 w 2915878"/>
              <a:gd name="connsiteY20" fmla="*/ 495300 h 2250733"/>
              <a:gd name="connsiteX21" fmla="*/ 226219 w 2915878"/>
              <a:gd name="connsiteY21" fmla="*/ 509587 h 2250733"/>
              <a:gd name="connsiteX22" fmla="*/ 221457 w 2915878"/>
              <a:gd name="connsiteY22" fmla="*/ 554831 h 2250733"/>
              <a:gd name="connsiteX23" fmla="*/ 228600 w 2915878"/>
              <a:gd name="connsiteY23" fmla="*/ 554831 h 2250733"/>
              <a:gd name="connsiteX24" fmla="*/ 230982 w 2915878"/>
              <a:gd name="connsiteY24" fmla="*/ 595312 h 2250733"/>
              <a:gd name="connsiteX25" fmla="*/ 242888 w 2915878"/>
              <a:gd name="connsiteY25" fmla="*/ 595312 h 2250733"/>
              <a:gd name="connsiteX26" fmla="*/ 240507 w 2915878"/>
              <a:gd name="connsiteY26" fmla="*/ 642937 h 2250733"/>
              <a:gd name="connsiteX27" fmla="*/ 266700 w 2915878"/>
              <a:gd name="connsiteY27" fmla="*/ 642937 h 2250733"/>
              <a:gd name="connsiteX28" fmla="*/ 266700 w 2915878"/>
              <a:gd name="connsiteY28" fmla="*/ 657225 h 2250733"/>
              <a:gd name="connsiteX29" fmla="*/ 269082 w 2915878"/>
              <a:gd name="connsiteY29" fmla="*/ 681037 h 2250733"/>
              <a:gd name="connsiteX30" fmla="*/ 278607 w 2915878"/>
              <a:gd name="connsiteY30" fmla="*/ 681037 h 2250733"/>
              <a:gd name="connsiteX31" fmla="*/ 273844 w 2915878"/>
              <a:gd name="connsiteY31" fmla="*/ 714375 h 2250733"/>
              <a:gd name="connsiteX32" fmla="*/ 297657 w 2915878"/>
              <a:gd name="connsiteY32" fmla="*/ 711993 h 2250733"/>
              <a:gd name="connsiteX33" fmla="*/ 300038 w 2915878"/>
              <a:gd name="connsiteY33" fmla="*/ 728662 h 2250733"/>
              <a:gd name="connsiteX34" fmla="*/ 319088 w 2915878"/>
              <a:gd name="connsiteY34" fmla="*/ 726281 h 2250733"/>
              <a:gd name="connsiteX35" fmla="*/ 319088 w 2915878"/>
              <a:gd name="connsiteY35" fmla="*/ 759618 h 2250733"/>
              <a:gd name="connsiteX36" fmla="*/ 330994 w 2915878"/>
              <a:gd name="connsiteY36" fmla="*/ 757237 h 2250733"/>
              <a:gd name="connsiteX37" fmla="*/ 333375 w 2915878"/>
              <a:gd name="connsiteY37" fmla="*/ 807243 h 2250733"/>
              <a:gd name="connsiteX38" fmla="*/ 333375 w 2915878"/>
              <a:gd name="connsiteY38" fmla="*/ 807243 h 2250733"/>
              <a:gd name="connsiteX39" fmla="*/ 347663 w 2915878"/>
              <a:gd name="connsiteY39" fmla="*/ 823912 h 2250733"/>
              <a:gd name="connsiteX40" fmla="*/ 364332 w 2915878"/>
              <a:gd name="connsiteY40" fmla="*/ 816768 h 2250733"/>
              <a:gd name="connsiteX41" fmla="*/ 364332 w 2915878"/>
              <a:gd name="connsiteY41" fmla="*/ 840581 h 2250733"/>
              <a:gd name="connsiteX42" fmla="*/ 371475 w 2915878"/>
              <a:gd name="connsiteY42" fmla="*/ 845343 h 2250733"/>
              <a:gd name="connsiteX43" fmla="*/ 366713 w 2915878"/>
              <a:gd name="connsiteY43" fmla="*/ 864393 h 2250733"/>
              <a:gd name="connsiteX44" fmla="*/ 385763 w 2915878"/>
              <a:gd name="connsiteY44" fmla="*/ 859631 h 2250733"/>
              <a:gd name="connsiteX45" fmla="*/ 383382 w 2915878"/>
              <a:gd name="connsiteY45" fmla="*/ 883443 h 2250733"/>
              <a:gd name="connsiteX46" fmla="*/ 407194 w 2915878"/>
              <a:gd name="connsiteY46" fmla="*/ 881062 h 2250733"/>
              <a:gd name="connsiteX47" fmla="*/ 402432 w 2915878"/>
              <a:gd name="connsiteY47" fmla="*/ 919162 h 2250733"/>
              <a:gd name="connsiteX48" fmla="*/ 423863 w 2915878"/>
              <a:gd name="connsiteY48" fmla="*/ 973931 h 2250733"/>
              <a:gd name="connsiteX49" fmla="*/ 435769 w 2915878"/>
              <a:gd name="connsiteY49" fmla="*/ 973931 h 2250733"/>
              <a:gd name="connsiteX50" fmla="*/ 428625 w 2915878"/>
              <a:gd name="connsiteY50" fmla="*/ 1000125 h 2250733"/>
              <a:gd name="connsiteX51" fmla="*/ 442913 w 2915878"/>
              <a:gd name="connsiteY51" fmla="*/ 997743 h 2250733"/>
              <a:gd name="connsiteX52" fmla="*/ 433388 w 2915878"/>
              <a:gd name="connsiteY52" fmla="*/ 1021556 h 2250733"/>
              <a:gd name="connsiteX53" fmla="*/ 452438 w 2915878"/>
              <a:gd name="connsiteY53" fmla="*/ 1019175 h 2250733"/>
              <a:gd name="connsiteX54" fmla="*/ 447675 w 2915878"/>
              <a:gd name="connsiteY54" fmla="*/ 1042987 h 2250733"/>
              <a:gd name="connsiteX55" fmla="*/ 464344 w 2915878"/>
              <a:gd name="connsiteY55" fmla="*/ 1038225 h 2250733"/>
              <a:gd name="connsiteX56" fmla="*/ 476250 w 2915878"/>
              <a:gd name="connsiteY56" fmla="*/ 1064418 h 2250733"/>
              <a:gd name="connsiteX57" fmla="*/ 490538 w 2915878"/>
              <a:gd name="connsiteY57" fmla="*/ 1064418 h 2250733"/>
              <a:gd name="connsiteX58" fmla="*/ 514350 w 2915878"/>
              <a:gd name="connsiteY58" fmla="*/ 1104900 h 2250733"/>
              <a:gd name="connsiteX59" fmla="*/ 511969 w 2915878"/>
              <a:gd name="connsiteY59" fmla="*/ 1119187 h 2250733"/>
              <a:gd name="connsiteX60" fmla="*/ 531019 w 2915878"/>
              <a:gd name="connsiteY60" fmla="*/ 1119187 h 2250733"/>
              <a:gd name="connsiteX61" fmla="*/ 526257 w 2915878"/>
              <a:gd name="connsiteY61" fmla="*/ 1133475 h 2250733"/>
              <a:gd name="connsiteX62" fmla="*/ 545307 w 2915878"/>
              <a:gd name="connsiteY62" fmla="*/ 1128712 h 2250733"/>
              <a:gd name="connsiteX63" fmla="*/ 542925 w 2915878"/>
              <a:gd name="connsiteY63" fmla="*/ 1154906 h 2250733"/>
              <a:gd name="connsiteX64" fmla="*/ 557213 w 2915878"/>
              <a:gd name="connsiteY64" fmla="*/ 1152525 h 2250733"/>
              <a:gd name="connsiteX65" fmla="*/ 552450 w 2915878"/>
              <a:gd name="connsiteY65" fmla="*/ 1169193 h 2250733"/>
              <a:gd name="connsiteX66" fmla="*/ 581025 w 2915878"/>
              <a:gd name="connsiteY66" fmla="*/ 1164431 h 2250733"/>
              <a:gd name="connsiteX67" fmla="*/ 578644 w 2915878"/>
              <a:gd name="connsiteY67" fmla="*/ 1183481 h 2250733"/>
              <a:gd name="connsiteX68" fmla="*/ 595313 w 2915878"/>
              <a:gd name="connsiteY68" fmla="*/ 1181100 h 2250733"/>
              <a:gd name="connsiteX69" fmla="*/ 592932 w 2915878"/>
              <a:gd name="connsiteY69" fmla="*/ 1195387 h 2250733"/>
              <a:gd name="connsiteX70" fmla="*/ 635794 w 2915878"/>
              <a:gd name="connsiteY70" fmla="*/ 1195387 h 2250733"/>
              <a:gd name="connsiteX71" fmla="*/ 631032 w 2915878"/>
              <a:gd name="connsiteY71" fmla="*/ 1214437 h 2250733"/>
              <a:gd name="connsiteX72" fmla="*/ 669132 w 2915878"/>
              <a:gd name="connsiteY72" fmla="*/ 1212056 h 2250733"/>
              <a:gd name="connsiteX73" fmla="*/ 666750 w 2915878"/>
              <a:gd name="connsiteY73" fmla="*/ 1252537 h 2250733"/>
              <a:gd name="connsiteX74" fmla="*/ 695325 w 2915878"/>
              <a:gd name="connsiteY74" fmla="*/ 1257300 h 2250733"/>
              <a:gd name="connsiteX75" fmla="*/ 695325 w 2915878"/>
              <a:gd name="connsiteY75" fmla="*/ 1271587 h 2250733"/>
              <a:gd name="connsiteX76" fmla="*/ 716757 w 2915878"/>
              <a:gd name="connsiteY76" fmla="*/ 1269206 h 2250733"/>
              <a:gd name="connsiteX77" fmla="*/ 716757 w 2915878"/>
              <a:gd name="connsiteY77" fmla="*/ 1285875 h 2250733"/>
              <a:gd name="connsiteX78" fmla="*/ 742950 w 2915878"/>
              <a:gd name="connsiteY78" fmla="*/ 1283493 h 2250733"/>
              <a:gd name="connsiteX79" fmla="*/ 740569 w 2915878"/>
              <a:gd name="connsiteY79" fmla="*/ 1304925 h 2250733"/>
              <a:gd name="connsiteX80" fmla="*/ 773907 w 2915878"/>
              <a:gd name="connsiteY80" fmla="*/ 1300162 h 2250733"/>
              <a:gd name="connsiteX81" fmla="*/ 766763 w 2915878"/>
              <a:gd name="connsiteY81" fmla="*/ 1333500 h 2250733"/>
              <a:gd name="connsiteX82" fmla="*/ 826294 w 2915878"/>
              <a:gd name="connsiteY82" fmla="*/ 1326356 h 2250733"/>
              <a:gd name="connsiteX83" fmla="*/ 831057 w 2915878"/>
              <a:gd name="connsiteY83" fmla="*/ 1357312 h 2250733"/>
              <a:gd name="connsiteX84" fmla="*/ 862013 w 2915878"/>
              <a:gd name="connsiteY84" fmla="*/ 1357312 h 2250733"/>
              <a:gd name="connsiteX85" fmla="*/ 862013 w 2915878"/>
              <a:gd name="connsiteY85" fmla="*/ 1357312 h 2250733"/>
              <a:gd name="connsiteX86" fmla="*/ 859249 w 2915878"/>
              <a:gd name="connsiteY86" fmla="*/ 1376362 h 2250733"/>
              <a:gd name="connsiteX87" fmla="*/ 859313 w 2915878"/>
              <a:gd name="connsiteY87" fmla="*/ 1390650 h 2250733"/>
              <a:gd name="connsiteX88" fmla="*/ 907257 w 2915878"/>
              <a:gd name="connsiteY88" fmla="*/ 1385887 h 2250733"/>
              <a:gd name="connsiteX89" fmla="*/ 909638 w 2915878"/>
              <a:gd name="connsiteY89" fmla="*/ 1402556 h 2250733"/>
              <a:gd name="connsiteX90" fmla="*/ 954882 w 2915878"/>
              <a:gd name="connsiteY90" fmla="*/ 1404937 h 2250733"/>
              <a:gd name="connsiteX91" fmla="*/ 952500 w 2915878"/>
              <a:gd name="connsiteY91" fmla="*/ 1419225 h 2250733"/>
              <a:gd name="connsiteX92" fmla="*/ 1012032 w 2915878"/>
              <a:gd name="connsiteY92" fmla="*/ 1419225 h 2250733"/>
              <a:gd name="connsiteX93" fmla="*/ 1019175 w 2915878"/>
              <a:gd name="connsiteY93" fmla="*/ 1426368 h 2250733"/>
              <a:gd name="connsiteX94" fmla="*/ 1050132 w 2915878"/>
              <a:gd name="connsiteY94" fmla="*/ 1426368 h 2250733"/>
              <a:gd name="connsiteX95" fmla="*/ 1050132 w 2915878"/>
              <a:gd name="connsiteY95" fmla="*/ 1464468 h 2250733"/>
              <a:gd name="connsiteX96" fmla="*/ 1095375 w 2915878"/>
              <a:gd name="connsiteY96" fmla="*/ 1471612 h 2250733"/>
              <a:gd name="connsiteX97" fmla="*/ 1090613 w 2915878"/>
              <a:gd name="connsiteY97" fmla="*/ 1481137 h 2250733"/>
              <a:gd name="connsiteX98" fmla="*/ 1109663 w 2915878"/>
              <a:gd name="connsiteY98" fmla="*/ 1483518 h 2250733"/>
              <a:gd name="connsiteX99" fmla="*/ 1107282 w 2915878"/>
              <a:gd name="connsiteY99" fmla="*/ 1504950 h 2250733"/>
              <a:gd name="connsiteX100" fmla="*/ 1152525 w 2915878"/>
              <a:gd name="connsiteY100" fmla="*/ 1495425 h 2250733"/>
              <a:gd name="connsiteX101" fmla="*/ 1152525 w 2915878"/>
              <a:gd name="connsiteY101" fmla="*/ 1514475 h 2250733"/>
              <a:gd name="connsiteX102" fmla="*/ 1166813 w 2915878"/>
              <a:gd name="connsiteY102" fmla="*/ 1514475 h 2250733"/>
              <a:gd name="connsiteX103" fmla="*/ 1165323 w 2915878"/>
              <a:gd name="connsiteY103" fmla="*/ 1546590 h 2250733"/>
              <a:gd name="connsiteX104" fmla="*/ 1182437 w 2915878"/>
              <a:gd name="connsiteY104" fmla="*/ 1544144 h 2250733"/>
              <a:gd name="connsiteX105" fmla="*/ 1184882 w 2915878"/>
              <a:gd name="connsiteY105" fmla="*/ 1571038 h 2250733"/>
              <a:gd name="connsiteX106" fmla="*/ 1199551 w 2915878"/>
              <a:gd name="connsiteY106" fmla="*/ 1571038 h 2250733"/>
              <a:gd name="connsiteX107" fmla="*/ 1201996 w 2915878"/>
              <a:gd name="connsiteY107" fmla="*/ 1595487 h 2250733"/>
              <a:gd name="connsiteX108" fmla="*/ 1231335 w 2915878"/>
              <a:gd name="connsiteY108" fmla="*/ 1597932 h 2250733"/>
              <a:gd name="connsiteX109" fmla="*/ 1233780 w 2915878"/>
              <a:gd name="connsiteY109" fmla="*/ 1639494 h 2250733"/>
              <a:gd name="connsiteX110" fmla="*/ 1255783 w 2915878"/>
              <a:gd name="connsiteY110" fmla="*/ 1644384 h 2250733"/>
              <a:gd name="connsiteX111" fmla="*/ 1255783 w 2915878"/>
              <a:gd name="connsiteY111" fmla="*/ 1661499 h 2250733"/>
              <a:gd name="connsiteX112" fmla="*/ 1351135 w 2915878"/>
              <a:gd name="connsiteY112" fmla="*/ 1661499 h 2250733"/>
              <a:gd name="connsiteX113" fmla="*/ 1404923 w 2915878"/>
              <a:gd name="connsiteY113" fmla="*/ 1707952 h 2250733"/>
              <a:gd name="connsiteX114" fmla="*/ 1485605 w 2915878"/>
              <a:gd name="connsiteY114" fmla="*/ 1710396 h 2250733"/>
              <a:gd name="connsiteX115" fmla="*/ 1488050 w 2915878"/>
              <a:gd name="connsiteY115" fmla="*/ 1749515 h 2250733"/>
              <a:gd name="connsiteX116" fmla="*/ 1568731 w 2915878"/>
              <a:gd name="connsiteY116" fmla="*/ 1754406 h 2250733"/>
              <a:gd name="connsiteX117" fmla="*/ 1571176 w 2915878"/>
              <a:gd name="connsiteY117" fmla="*/ 1781299 h 2250733"/>
              <a:gd name="connsiteX118" fmla="*/ 1620074 w 2915878"/>
              <a:gd name="connsiteY118" fmla="*/ 1781299 h 2250733"/>
              <a:gd name="connsiteX119" fmla="*/ 1617629 w 2915878"/>
              <a:gd name="connsiteY119" fmla="*/ 1820418 h 2250733"/>
              <a:gd name="connsiteX120" fmla="*/ 1739875 w 2915878"/>
              <a:gd name="connsiteY120" fmla="*/ 1817971 h 2250733"/>
              <a:gd name="connsiteX121" fmla="*/ 1808333 w 2915878"/>
              <a:gd name="connsiteY121" fmla="*/ 1847311 h 2250733"/>
              <a:gd name="connsiteX122" fmla="*/ 1813222 w 2915878"/>
              <a:gd name="connsiteY122" fmla="*/ 1908434 h 2250733"/>
              <a:gd name="connsiteX123" fmla="*/ 1854785 w 2915878"/>
              <a:gd name="connsiteY123" fmla="*/ 1918212 h 2250733"/>
              <a:gd name="connsiteX124" fmla="*/ 1852340 w 2915878"/>
              <a:gd name="connsiteY124" fmla="*/ 1979335 h 2250733"/>
              <a:gd name="connsiteX125" fmla="*/ 1901238 w 2915878"/>
              <a:gd name="connsiteY125" fmla="*/ 1979335 h 2250733"/>
              <a:gd name="connsiteX126" fmla="*/ 1908572 w 2915878"/>
              <a:gd name="connsiteY126" fmla="*/ 2001339 h 2250733"/>
              <a:gd name="connsiteX127" fmla="*/ 1959915 w 2915878"/>
              <a:gd name="connsiteY127" fmla="*/ 2003785 h 2250733"/>
              <a:gd name="connsiteX128" fmla="*/ 1967251 w 2915878"/>
              <a:gd name="connsiteY128" fmla="*/ 2045348 h 2250733"/>
              <a:gd name="connsiteX129" fmla="*/ 2003924 w 2915878"/>
              <a:gd name="connsiteY129" fmla="*/ 2047792 h 2250733"/>
              <a:gd name="connsiteX130" fmla="*/ 2003923 w 2915878"/>
              <a:gd name="connsiteY130" fmla="*/ 2082021 h 2250733"/>
              <a:gd name="connsiteX131" fmla="*/ 2302203 w 2915878"/>
              <a:gd name="connsiteY131" fmla="*/ 2072241 h 2250733"/>
              <a:gd name="connsiteX132" fmla="*/ 2302203 w 2915878"/>
              <a:gd name="connsiteY132" fmla="*/ 2138253 h 2250733"/>
              <a:gd name="connsiteX133" fmla="*/ 2441563 w 2915878"/>
              <a:gd name="connsiteY133" fmla="*/ 2143143 h 2250733"/>
              <a:gd name="connsiteX134" fmla="*/ 2446452 w 2915878"/>
              <a:gd name="connsiteY134" fmla="*/ 2240939 h 2250733"/>
              <a:gd name="connsiteX135" fmla="*/ 2915878 w 2915878"/>
              <a:gd name="connsiteY135" fmla="*/ 2248274 h 2250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2915878" h="2250733">
                <a:moveTo>
                  <a:pt x="0" y="0"/>
                </a:moveTo>
                <a:lnTo>
                  <a:pt x="4763" y="52387"/>
                </a:lnTo>
                <a:lnTo>
                  <a:pt x="16669" y="47625"/>
                </a:lnTo>
                <a:lnTo>
                  <a:pt x="16669" y="85725"/>
                </a:lnTo>
                <a:lnTo>
                  <a:pt x="30957" y="83343"/>
                </a:lnTo>
                <a:lnTo>
                  <a:pt x="28575" y="116681"/>
                </a:lnTo>
                <a:lnTo>
                  <a:pt x="54769" y="111918"/>
                </a:lnTo>
                <a:lnTo>
                  <a:pt x="54769" y="159543"/>
                </a:lnTo>
                <a:lnTo>
                  <a:pt x="54769" y="159543"/>
                </a:lnTo>
                <a:lnTo>
                  <a:pt x="54769" y="159543"/>
                </a:lnTo>
                <a:lnTo>
                  <a:pt x="69057" y="190500"/>
                </a:lnTo>
                <a:lnTo>
                  <a:pt x="78582" y="190500"/>
                </a:lnTo>
                <a:lnTo>
                  <a:pt x="76200" y="216693"/>
                </a:lnTo>
                <a:lnTo>
                  <a:pt x="107157" y="216693"/>
                </a:lnTo>
                <a:lnTo>
                  <a:pt x="104775" y="302418"/>
                </a:lnTo>
                <a:lnTo>
                  <a:pt x="128588" y="307181"/>
                </a:lnTo>
                <a:lnTo>
                  <a:pt x="126207" y="345281"/>
                </a:lnTo>
                <a:lnTo>
                  <a:pt x="152400" y="395287"/>
                </a:lnTo>
                <a:lnTo>
                  <a:pt x="157163" y="426243"/>
                </a:lnTo>
                <a:lnTo>
                  <a:pt x="192882" y="435768"/>
                </a:lnTo>
                <a:lnTo>
                  <a:pt x="209550" y="495300"/>
                </a:lnTo>
                <a:lnTo>
                  <a:pt x="226219" y="509587"/>
                </a:lnTo>
                <a:lnTo>
                  <a:pt x="221457" y="554831"/>
                </a:lnTo>
                <a:lnTo>
                  <a:pt x="228600" y="554831"/>
                </a:lnTo>
                <a:lnTo>
                  <a:pt x="230982" y="595312"/>
                </a:lnTo>
                <a:lnTo>
                  <a:pt x="242888" y="595312"/>
                </a:lnTo>
                <a:lnTo>
                  <a:pt x="240507" y="642937"/>
                </a:lnTo>
                <a:lnTo>
                  <a:pt x="266700" y="642937"/>
                </a:lnTo>
                <a:lnTo>
                  <a:pt x="266700" y="657225"/>
                </a:lnTo>
                <a:lnTo>
                  <a:pt x="269082" y="681037"/>
                </a:lnTo>
                <a:lnTo>
                  <a:pt x="278607" y="681037"/>
                </a:lnTo>
                <a:lnTo>
                  <a:pt x="273844" y="714375"/>
                </a:lnTo>
                <a:lnTo>
                  <a:pt x="297657" y="711993"/>
                </a:lnTo>
                <a:lnTo>
                  <a:pt x="300038" y="728662"/>
                </a:lnTo>
                <a:lnTo>
                  <a:pt x="319088" y="726281"/>
                </a:lnTo>
                <a:lnTo>
                  <a:pt x="319088" y="759618"/>
                </a:lnTo>
                <a:lnTo>
                  <a:pt x="330994" y="757237"/>
                </a:lnTo>
                <a:lnTo>
                  <a:pt x="333375" y="807243"/>
                </a:lnTo>
                <a:lnTo>
                  <a:pt x="333375" y="807243"/>
                </a:lnTo>
                <a:lnTo>
                  <a:pt x="347663" y="823912"/>
                </a:lnTo>
                <a:lnTo>
                  <a:pt x="364332" y="816768"/>
                </a:lnTo>
                <a:lnTo>
                  <a:pt x="364332" y="840581"/>
                </a:lnTo>
                <a:lnTo>
                  <a:pt x="371475" y="845343"/>
                </a:lnTo>
                <a:lnTo>
                  <a:pt x="366713" y="864393"/>
                </a:lnTo>
                <a:lnTo>
                  <a:pt x="385763" y="859631"/>
                </a:lnTo>
                <a:lnTo>
                  <a:pt x="383382" y="883443"/>
                </a:lnTo>
                <a:lnTo>
                  <a:pt x="407194" y="881062"/>
                </a:lnTo>
                <a:lnTo>
                  <a:pt x="402432" y="919162"/>
                </a:lnTo>
                <a:lnTo>
                  <a:pt x="423863" y="973931"/>
                </a:lnTo>
                <a:lnTo>
                  <a:pt x="435769" y="973931"/>
                </a:lnTo>
                <a:lnTo>
                  <a:pt x="428625" y="1000125"/>
                </a:lnTo>
                <a:lnTo>
                  <a:pt x="442913" y="997743"/>
                </a:lnTo>
                <a:lnTo>
                  <a:pt x="433388" y="1021556"/>
                </a:lnTo>
                <a:lnTo>
                  <a:pt x="452438" y="1019175"/>
                </a:lnTo>
                <a:lnTo>
                  <a:pt x="447675" y="1042987"/>
                </a:lnTo>
                <a:lnTo>
                  <a:pt x="464344" y="1038225"/>
                </a:lnTo>
                <a:lnTo>
                  <a:pt x="476250" y="1064418"/>
                </a:lnTo>
                <a:lnTo>
                  <a:pt x="490538" y="1064418"/>
                </a:lnTo>
                <a:lnTo>
                  <a:pt x="514350" y="1104900"/>
                </a:lnTo>
                <a:lnTo>
                  <a:pt x="511969" y="1119187"/>
                </a:lnTo>
                <a:lnTo>
                  <a:pt x="531019" y="1119187"/>
                </a:lnTo>
                <a:lnTo>
                  <a:pt x="526257" y="1133475"/>
                </a:lnTo>
                <a:lnTo>
                  <a:pt x="545307" y="1128712"/>
                </a:lnTo>
                <a:lnTo>
                  <a:pt x="542925" y="1154906"/>
                </a:lnTo>
                <a:lnTo>
                  <a:pt x="557213" y="1152525"/>
                </a:lnTo>
                <a:lnTo>
                  <a:pt x="552450" y="1169193"/>
                </a:lnTo>
                <a:lnTo>
                  <a:pt x="581025" y="1164431"/>
                </a:lnTo>
                <a:lnTo>
                  <a:pt x="578644" y="1183481"/>
                </a:lnTo>
                <a:lnTo>
                  <a:pt x="595313" y="1181100"/>
                </a:lnTo>
                <a:lnTo>
                  <a:pt x="592932" y="1195387"/>
                </a:lnTo>
                <a:lnTo>
                  <a:pt x="635794" y="1195387"/>
                </a:lnTo>
                <a:lnTo>
                  <a:pt x="631032" y="1214437"/>
                </a:lnTo>
                <a:lnTo>
                  <a:pt x="669132" y="1212056"/>
                </a:lnTo>
                <a:lnTo>
                  <a:pt x="666750" y="1252537"/>
                </a:lnTo>
                <a:lnTo>
                  <a:pt x="695325" y="1257300"/>
                </a:lnTo>
                <a:lnTo>
                  <a:pt x="695325" y="1271587"/>
                </a:lnTo>
                <a:lnTo>
                  <a:pt x="716757" y="1269206"/>
                </a:lnTo>
                <a:lnTo>
                  <a:pt x="716757" y="1285875"/>
                </a:lnTo>
                <a:lnTo>
                  <a:pt x="742950" y="1283493"/>
                </a:lnTo>
                <a:lnTo>
                  <a:pt x="740569" y="1304925"/>
                </a:lnTo>
                <a:lnTo>
                  <a:pt x="773907" y="1300162"/>
                </a:lnTo>
                <a:lnTo>
                  <a:pt x="766763" y="1333500"/>
                </a:lnTo>
                <a:lnTo>
                  <a:pt x="826294" y="1326356"/>
                </a:lnTo>
                <a:lnTo>
                  <a:pt x="831057" y="1357312"/>
                </a:lnTo>
                <a:lnTo>
                  <a:pt x="862013" y="1357312"/>
                </a:lnTo>
                <a:lnTo>
                  <a:pt x="862013" y="1357312"/>
                </a:lnTo>
                <a:lnTo>
                  <a:pt x="859249" y="1376362"/>
                </a:lnTo>
                <a:cubicBezTo>
                  <a:pt x="859270" y="1381125"/>
                  <a:pt x="859292" y="1385887"/>
                  <a:pt x="859313" y="1390650"/>
                </a:cubicBezTo>
                <a:lnTo>
                  <a:pt x="907257" y="1385887"/>
                </a:lnTo>
                <a:lnTo>
                  <a:pt x="909638" y="1402556"/>
                </a:lnTo>
                <a:lnTo>
                  <a:pt x="954882" y="1404937"/>
                </a:lnTo>
                <a:lnTo>
                  <a:pt x="952500" y="1419225"/>
                </a:lnTo>
                <a:lnTo>
                  <a:pt x="1012032" y="1419225"/>
                </a:lnTo>
                <a:lnTo>
                  <a:pt x="1019175" y="1426368"/>
                </a:lnTo>
                <a:lnTo>
                  <a:pt x="1050132" y="1426368"/>
                </a:lnTo>
                <a:lnTo>
                  <a:pt x="1050132" y="1464468"/>
                </a:lnTo>
                <a:lnTo>
                  <a:pt x="1095375" y="1471612"/>
                </a:lnTo>
                <a:lnTo>
                  <a:pt x="1090613" y="1481137"/>
                </a:lnTo>
                <a:lnTo>
                  <a:pt x="1109663" y="1483518"/>
                </a:lnTo>
                <a:lnTo>
                  <a:pt x="1107282" y="1504950"/>
                </a:lnTo>
                <a:lnTo>
                  <a:pt x="1152525" y="1495425"/>
                </a:lnTo>
                <a:lnTo>
                  <a:pt x="1152525" y="1514475"/>
                </a:lnTo>
                <a:lnTo>
                  <a:pt x="1166813" y="1514475"/>
                </a:lnTo>
                <a:cubicBezTo>
                  <a:pt x="1169353" y="1514530"/>
                  <a:pt x="1165124" y="1546521"/>
                  <a:pt x="1165323" y="1546590"/>
                </a:cubicBezTo>
                <a:cubicBezTo>
                  <a:pt x="1164667" y="1552350"/>
                  <a:pt x="1182946" y="1543635"/>
                  <a:pt x="1182437" y="1544144"/>
                </a:cubicBezTo>
                <a:cubicBezTo>
                  <a:pt x="1185289" y="1543329"/>
                  <a:pt x="1184882" y="1571547"/>
                  <a:pt x="1184882" y="1571038"/>
                </a:cubicBezTo>
                <a:cubicBezTo>
                  <a:pt x="1184882" y="1575520"/>
                  <a:pt x="1200061" y="1571038"/>
                  <a:pt x="1199551" y="1571038"/>
                </a:cubicBezTo>
                <a:cubicBezTo>
                  <a:pt x="1202811" y="1571445"/>
                  <a:pt x="1200977" y="1594978"/>
                  <a:pt x="1201996" y="1595487"/>
                </a:cubicBezTo>
                <a:lnTo>
                  <a:pt x="1231335" y="1597932"/>
                </a:lnTo>
                <a:cubicBezTo>
                  <a:pt x="1236225" y="1598339"/>
                  <a:pt x="1233780" y="1639494"/>
                  <a:pt x="1233780" y="1639494"/>
                </a:cubicBezTo>
                <a:cubicBezTo>
                  <a:pt x="1234187" y="1647643"/>
                  <a:pt x="1255783" y="1644893"/>
                  <a:pt x="1255783" y="1644384"/>
                </a:cubicBezTo>
                <a:cubicBezTo>
                  <a:pt x="1259858" y="1643977"/>
                  <a:pt x="1255274" y="1660990"/>
                  <a:pt x="1255783" y="1661499"/>
                </a:cubicBezTo>
                <a:lnTo>
                  <a:pt x="1351135" y="1661499"/>
                </a:lnTo>
                <a:cubicBezTo>
                  <a:pt x="1367434" y="1661092"/>
                  <a:pt x="1404414" y="1708461"/>
                  <a:pt x="1404923" y="1707952"/>
                </a:cubicBezTo>
                <a:cubicBezTo>
                  <a:pt x="1413888" y="1715694"/>
                  <a:pt x="1485605" y="1710396"/>
                  <a:pt x="1485605" y="1710396"/>
                </a:cubicBezTo>
                <a:lnTo>
                  <a:pt x="1488050" y="1749515"/>
                </a:lnTo>
                <a:cubicBezTo>
                  <a:pt x="1488050" y="1756035"/>
                  <a:pt x="1569241" y="1754406"/>
                  <a:pt x="1568731" y="1754406"/>
                </a:cubicBezTo>
                <a:cubicBezTo>
                  <a:pt x="1581770" y="1755221"/>
                  <a:pt x="1571685" y="1781299"/>
                  <a:pt x="1571176" y="1781299"/>
                </a:cubicBezTo>
                <a:cubicBezTo>
                  <a:pt x="1571991" y="1786189"/>
                  <a:pt x="1619565" y="1780790"/>
                  <a:pt x="1620074" y="1781299"/>
                </a:cubicBezTo>
                <a:lnTo>
                  <a:pt x="1617629" y="1820418"/>
                </a:lnTo>
                <a:cubicBezTo>
                  <a:pt x="1617222" y="1825308"/>
                  <a:pt x="1739875" y="1820009"/>
                  <a:pt x="1739875" y="1817971"/>
                </a:cubicBezTo>
                <a:cubicBezTo>
                  <a:pt x="1760249" y="1818378"/>
                  <a:pt x="1808333" y="1846292"/>
                  <a:pt x="1808333" y="1847311"/>
                </a:cubicBezTo>
                <a:cubicBezTo>
                  <a:pt x="1820965" y="1852201"/>
                  <a:pt x="1811694" y="1908434"/>
                  <a:pt x="1813222" y="1908434"/>
                </a:cubicBezTo>
                <a:cubicBezTo>
                  <a:pt x="1814852" y="1919028"/>
                  <a:pt x="1853767" y="1917703"/>
                  <a:pt x="1854785" y="1918212"/>
                </a:cubicBezTo>
                <a:cubicBezTo>
                  <a:pt x="1862527" y="1919842"/>
                  <a:pt x="1851321" y="1979335"/>
                  <a:pt x="1852340" y="1979335"/>
                </a:cubicBezTo>
                <a:lnTo>
                  <a:pt x="1901238" y="1979335"/>
                </a:lnTo>
                <a:cubicBezTo>
                  <a:pt x="1911017" y="1978928"/>
                  <a:pt x="1906535" y="2001849"/>
                  <a:pt x="1908572" y="2001339"/>
                </a:cubicBezTo>
                <a:cubicBezTo>
                  <a:pt x="1909794" y="2004599"/>
                  <a:pt x="1959915" y="2004294"/>
                  <a:pt x="1959915" y="2003785"/>
                </a:cubicBezTo>
                <a:cubicBezTo>
                  <a:pt x="1970510" y="2004193"/>
                  <a:pt x="1964704" y="2045348"/>
                  <a:pt x="1967251" y="2045348"/>
                </a:cubicBezTo>
                <a:cubicBezTo>
                  <a:pt x="1968474" y="2052275"/>
                  <a:pt x="2003924" y="2047792"/>
                  <a:pt x="2003924" y="2047792"/>
                </a:cubicBezTo>
                <a:cubicBezTo>
                  <a:pt x="2010036" y="2048607"/>
                  <a:pt x="2003923" y="2081512"/>
                  <a:pt x="2003923" y="2082021"/>
                </a:cubicBezTo>
                <a:lnTo>
                  <a:pt x="2302203" y="2072241"/>
                </a:lnTo>
                <a:cubicBezTo>
                  <a:pt x="2301388" y="2148849"/>
                  <a:pt x="2301184" y="2138253"/>
                  <a:pt x="2302203" y="2138253"/>
                </a:cubicBezTo>
                <a:cubicBezTo>
                  <a:pt x="2303018" y="2152515"/>
                  <a:pt x="2441054" y="2142634"/>
                  <a:pt x="2441563" y="2143143"/>
                </a:cubicBezTo>
                <a:cubicBezTo>
                  <a:pt x="2435858" y="2255609"/>
                  <a:pt x="2447471" y="2241448"/>
                  <a:pt x="2446452" y="2240939"/>
                </a:cubicBezTo>
                <a:cubicBezTo>
                  <a:pt x="2447267" y="2257238"/>
                  <a:pt x="2915878" y="2248274"/>
                  <a:pt x="2915878" y="2248274"/>
                </a:cubicBezTo>
              </a:path>
            </a:pathLst>
          </a:custGeom>
          <a:no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70" name="Group 169"/>
          <p:cNvGrpSpPr/>
          <p:nvPr/>
        </p:nvGrpSpPr>
        <p:grpSpPr>
          <a:xfrm>
            <a:off x="4543490" y="2597088"/>
            <a:ext cx="4095901" cy="3365749"/>
            <a:chOff x="441727" y="2540347"/>
            <a:chExt cx="4095901" cy="3365749"/>
          </a:xfrm>
        </p:grpSpPr>
        <p:sp>
          <p:nvSpPr>
            <p:cNvPr id="171" name="TextBox 170"/>
            <p:cNvSpPr txBox="1"/>
            <p:nvPr/>
          </p:nvSpPr>
          <p:spPr>
            <a:xfrm>
              <a:off x="792129" y="5419565"/>
              <a:ext cx="284052" cy="307777"/>
            </a:xfrm>
            <a:prstGeom prst="rect">
              <a:avLst/>
            </a:prstGeom>
            <a:noFill/>
            <a:ln>
              <a:noFill/>
            </a:ln>
          </p:spPr>
          <p:txBody>
            <a:bodyPr wrap="none" rtlCol="0">
              <a:spAutoFit/>
            </a:bodyPr>
            <a:lstStyle/>
            <a:p>
              <a:r>
                <a:rPr lang="en-US" sz="1400" dirty="0" smtClean="0"/>
                <a:t>0</a:t>
              </a:r>
              <a:endParaRPr lang="en-US" sz="1400" dirty="0"/>
            </a:p>
          </p:txBody>
        </p:sp>
        <p:grpSp>
          <p:nvGrpSpPr>
            <p:cNvPr id="172" name="Group 171"/>
            <p:cNvGrpSpPr/>
            <p:nvPr/>
          </p:nvGrpSpPr>
          <p:grpSpPr>
            <a:xfrm>
              <a:off x="1005135" y="2792475"/>
              <a:ext cx="3532493" cy="2857151"/>
              <a:chOff x="1302442" y="2031207"/>
              <a:chExt cx="3104458" cy="2288037"/>
            </a:xfrm>
          </p:grpSpPr>
          <p:sp>
            <p:nvSpPr>
              <p:cNvPr id="183" name="Freeform 182"/>
              <p:cNvSpPr/>
              <p:nvPr/>
            </p:nvSpPr>
            <p:spPr>
              <a:xfrm>
                <a:off x="1358900" y="2032000"/>
                <a:ext cx="3048000" cy="2216150"/>
              </a:xfrm>
              <a:custGeom>
                <a:avLst/>
                <a:gdLst>
                  <a:gd name="connsiteX0" fmla="*/ 0 w 3048000"/>
                  <a:gd name="connsiteY0" fmla="*/ 0 h 2216150"/>
                  <a:gd name="connsiteX1" fmla="*/ 0 w 3048000"/>
                  <a:gd name="connsiteY1" fmla="*/ 2216150 h 2216150"/>
                  <a:gd name="connsiteX2" fmla="*/ 3048000 w 3048000"/>
                  <a:gd name="connsiteY2" fmla="*/ 2216150 h 2216150"/>
                </a:gdLst>
                <a:ahLst/>
                <a:cxnLst>
                  <a:cxn ang="0">
                    <a:pos x="connsiteX0" y="connsiteY0"/>
                  </a:cxn>
                  <a:cxn ang="0">
                    <a:pos x="connsiteX1" y="connsiteY1"/>
                  </a:cxn>
                  <a:cxn ang="0">
                    <a:pos x="connsiteX2" y="connsiteY2"/>
                  </a:cxn>
                </a:cxnLst>
                <a:rect l="l" t="t" r="r" b="b"/>
                <a:pathLst>
                  <a:path w="3048000" h="2216150">
                    <a:moveTo>
                      <a:pt x="0" y="0"/>
                    </a:moveTo>
                    <a:lnTo>
                      <a:pt x="0" y="2216150"/>
                    </a:lnTo>
                    <a:lnTo>
                      <a:pt x="3048000" y="221615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4" name="Freeform 183"/>
              <p:cNvSpPr/>
              <p:nvPr/>
            </p:nvSpPr>
            <p:spPr>
              <a:xfrm>
                <a:off x="1307885" y="2031207"/>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5" name="Freeform 184"/>
              <p:cNvSpPr/>
              <p:nvPr/>
            </p:nvSpPr>
            <p:spPr>
              <a:xfrm>
                <a:off x="1308722" y="2657190"/>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6" name="Freeform 185"/>
              <p:cNvSpPr/>
              <p:nvPr/>
            </p:nvSpPr>
            <p:spPr>
              <a:xfrm>
                <a:off x="1305792" y="3189492"/>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7" name="Freeform 186"/>
              <p:cNvSpPr/>
              <p:nvPr/>
            </p:nvSpPr>
            <p:spPr>
              <a:xfrm>
                <a:off x="1302442" y="3668893"/>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8" name="Freeform 187"/>
              <p:cNvSpPr/>
              <p:nvPr/>
            </p:nvSpPr>
            <p:spPr>
              <a:xfrm>
                <a:off x="1928813" y="4252332"/>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9" name="Freeform 188"/>
              <p:cNvSpPr/>
              <p:nvPr/>
            </p:nvSpPr>
            <p:spPr>
              <a:xfrm>
                <a:off x="2502695" y="4252330"/>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0" name="Freeform 189"/>
              <p:cNvSpPr/>
              <p:nvPr/>
            </p:nvSpPr>
            <p:spPr>
              <a:xfrm>
                <a:off x="3067051" y="4252330"/>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1" name="Freeform 190"/>
              <p:cNvSpPr/>
              <p:nvPr/>
            </p:nvSpPr>
            <p:spPr>
              <a:xfrm>
                <a:off x="3640932" y="4252330"/>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2" name="Freeform 191"/>
              <p:cNvSpPr/>
              <p:nvPr/>
            </p:nvSpPr>
            <p:spPr>
              <a:xfrm>
                <a:off x="4202907" y="4252330"/>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3" name="Freeform 192"/>
              <p:cNvSpPr/>
              <p:nvPr/>
            </p:nvSpPr>
            <p:spPr>
              <a:xfrm>
                <a:off x="1358900" y="4240887"/>
                <a:ext cx="0" cy="66912"/>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94" name="Freeform 193"/>
              <p:cNvSpPr/>
              <p:nvPr/>
            </p:nvSpPr>
            <p:spPr>
              <a:xfrm>
                <a:off x="1302442" y="4248150"/>
                <a:ext cx="50006"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173" name="TextBox 172"/>
            <p:cNvSpPr txBox="1"/>
            <p:nvPr/>
          </p:nvSpPr>
          <p:spPr>
            <a:xfrm>
              <a:off x="522277" y="2540347"/>
              <a:ext cx="451968" cy="523220"/>
            </a:xfrm>
            <a:prstGeom prst="rect">
              <a:avLst/>
            </a:prstGeom>
            <a:noFill/>
            <a:ln>
              <a:noFill/>
            </a:ln>
          </p:spPr>
          <p:txBody>
            <a:bodyPr wrap="square" lIns="0" tIns="0" rIns="0" bIns="0" rtlCol="0" anchor="ctr" anchorCtr="0">
              <a:noAutofit/>
            </a:bodyPr>
            <a:lstStyle/>
            <a:p>
              <a:pPr algn="r"/>
              <a:r>
                <a:rPr lang="en-US" sz="1400" dirty="0" smtClean="0"/>
                <a:t>1.00</a:t>
              </a:r>
              <a:endParaRPr lang="en-US" sz="1400" dirty="0"/>
            </a:p>
          </p:txBody>
        </p:sp>
        <p:sp>
          <p:nvSpPr>
            <p:cNvPr id="174" name="TextBox 173"/>
            <p:cNvSpPr txBox="1"/>
            <p:nvPr/>
          </p:nvSpPr>
          <p:spPr>
            <a:xfrm>
              <a:off x="441727" y="3421734"/>
              <a:ext cx="532518" cy="307777"/>
            </a:xfrm>
            <a:prstGeom prst="rect">
              <a:avLst/>
            </a:prstGeom>
            <a:noFill/>
            <a:ln>
              <a:noFill/>
            </a:ln>
          </p:spPr>
          <p:txBody>
            <a:bodyPr wrap="none" lIns="0" tIns="0" rIns="0" bIns="0" rtlCol="0" anchor="ctr" anchorCtr="0">
              <a:noAutofit/>
            </a:bodyPr>
            <a:lstStyle/>
            <a:p>
              <a:pPr algn="r"/>
              <a:r>
                <a:rPr lang="en-US" sz="1400" dirty="0" smtClean="0"/>
                <a:t>0.75</a:t>
              </a:r>
              <a:endParaRPr lang="en-US" sz="1400" dirty="0"/>
            </a:p>
          </p:txBody>
        </p:sp>
        <p:sp>
          <p:nvSpPr>
            <p:cNvPr id="175" name="TextBox 174"/>
            <p:cNvSpPr txBox="1"/>
            <p:nvPr/>
          </p:nvSpPr>
          <p:spPr>
            <a:xfrm>
              <a:off x="441727" y="4087678"/>
              <a:ext cx="532518" cy="307777"/>
            </a:xfrm>
            <a:prstGeom prst="rect">
              <a:avLst/>
            </a:prstGeom>
            <a:noFill/>
            <a:ln>
              <a:noFill/>
            </a:ln>
          </p:spPr>
          <p:txBody>
            <a:bodyPr wrap="none" lIns="0" tIns="0" rIns="0" bIns="0" rtlCol="0" anchor="ctr" anchorCtr="0">
              <a:noAutofit/>
            </a:bodyPr>
            <a:lstStyle/>
            <a:p>
              <a:pPr algn="r"/>
              <a:r>
                <a:rPr lang="en-US" sz="1400" dirty="0" smtClean="0"/>
                <a:t>0.50</a:t>
              </a:r>
              <a:endParaRPr lang="en-US" sz="1400" dirty="0"/>
            </a:p>
          </p:txBody>
        </p:sp>
        <p:sp>
          <p:nvSpPr>
            <p:cNvPr id="176" name="TextBox 175"/>
            <p:cNvSpPr txBox="1"/>
            <p:nvPr/>
          </p:nvSpPr>
          <p:spPr>
            <a:xfrm>
              <a:off x="441727" y="4689328"/>
              <a:ext cx="532518" cy="307777"/>
            </a:xfrm>
            <a:prstGeom prst="rect">
              <a:avLst/>
            </a:prstGeom>
            <a:noFill/>
            <a:ln>
              <a:noFill/>
            </a:ln>
          </p:spPr>
          <p:txBody>
            <a:bodyPr wrap="none" lIns="0" tIns="0" rIns="0" bIns="0" rtlCol="0" anchor="ctr" anchorCtr="0">
              <a:noAutofit/>
            </a:bodyPr>
            <a:lstStyle/>
            <a:p>
              <a:pPr algn="r"/>
              <a:r>
                <a:rPr lang="en-US" sz="1400" dirty="0" smtClean="0"/>
                <a:t>0.25</a:t>
              </a:r>
              <a:endParaRPr lang="en-US" sz="1400" dirty="0"/>
            </a:p>
          </p:txBody>
        </p:sp>
        <p:sp>
          <p:nvSpPr>
            <p:cNvPr id="177" name="TextBox 176"/>
            <p:cNvSpPr txBox="1"/>
            <p:nvPr/>
          </p:nvSpPr>
          <p:spPr>
            <a:xfrm>
              <a:off x="931243" y="5570266"/>
              <a:ext cx="284052" cy="307777"/>
            </a:xfrm>
            <a:prstGeom prst="rect">
              <a:avLst/>
            </a:prstGeom>
            <a:noFill/>
            <a:ln>
              <a:noFill/>
            </a:ln>
          </p:spPr>
          <p:txBody>
            <a:bodyPr wrap="none" rtlCol="0">
              <a:spAutoFit/>
            </a:bodyPr>
            <a:lstStyle/>
            <a:p>
              <a:r>
                <a:rPr lang="en-US" sz="1400" dirty="0" smtClean="0"/>
                <a:t>0</a:t>
              </a:r>
              <a:endParaRPr lang="en-US" sz="1400" dirty="0"/>
            </a:p>
          </p:txBody>
        </p:sp>
        <p:sp>
          <p:nvSpPr>
            <p:cNvPr id="178" name="TextBox 177"/>
            <p:cNvSpPr txBox="1"/>
            <p:nvPr/>
          </p:nvSpPr>
          <p:spPr>
            <a:xfrm>
              <a:off x="1572208" y="5593556"/>
              <a:ext cx="284052" cy="307777"/>
            </a:xfrm>
            <a:prstGeom prst="rect">
              <a:avLst/>
            </a:prstGeom>
            <a:noFill/>
            <a:ln>
              <a:noFill/>
            </a:ln>
          </p:spPr>
          <p:txBody>
            <a:bodyPr wrap="none" rtlCol="0">
              <a:spAutoFit/>
            </a:bodyPr>
            <a:lstStyle/>
            <a:p>
              <a:r>
                <a:rPr lang="en-US" sz="1400" dirty="0"/>
                <a:t>5</a:t>
              </a:r>
            </a:p>
          </p:txBody>
        </p:sp>
        <p:sp>
          <p:nvSpPr>
            <p:cNvPr id="179" name="TextBox 178"/>
            <p:cNvSpPr txBox="1"/>
            <p:nvPr/>
          </p:nvSpPr>
          <p:spPr>
            <a:xfrm>
              <a:off x="2173228" y="5598319"/>
              <a:ext cx="383437" cy="307777"/>
            </a:xfrm>
            <a:prstGeom prst="rect">
              <a:avLst/>
            </a:prstGeom>
            <a:noFill/>
            <a:ln>
              <a:noFill/>
            </a:ln>
          </p:spPr>
          <p:txBody>
            <a:bodyPr wrap="none" rtlCol="0">
              <a:spAutoFit/>
            </a:bodyPr>
            <a:lstStyle/>
            <a:p>
              <a:r>
                <a:rPr lang="en-US" sz="1400" dirty="0" smtClean="0"/>
                <a:t>10</a:t>
              </a:r>
              <a:endParaRPr lang="en-US" sz="1400" dirty="0"/>
            </a:p>
          </p:txBody>
        </p:sp>
        <p:sp>
          <p:nvSpPr>
            <p:cNvPr id="180" name="TextBox 179"/>
            <p:cNvSpPr txBox="1"/>
            <p:nvPr/>
          </p:nvSpPr>
          <p:spPr>
            <a:xfrm>
              <a:off x="2837584" y="5593556"/>
              <a:ext cx="383437" cy="307777"/>
            </a:xfrm>
            <a:prstGeom prst="rect">
              <a:avLst/>
            </a:prstGeom>
            <a:noFill/>
            <a:ln>
              <a:noFill/>
            </a:ln>
          </p:spPr>
          <p:txBody>
            <a:bodyPr wrap="none" rtlCol="0">
              <a:spAutoFit/>
            </a:bodyPr>
            <a:lstStyle/>
            <a:p>
              <a:r>
                <a:rPr lang="en-US" sz="1400" dirty="0" smtClean="0"/>
                <a:t>15</a:t>
              </a:r>
              <a:endParaRPr lang="en-US" sz="1400" dirty="0"/>
            </a:p>
          </p:txBody>
        </p:sp>
        <p:sp>
          <p:nvSpPr>
            <p:cNvPr id="181" name="TextBox 180"/>
            <p:cNvSpPr txBox="1"/>
            <p:nvPr/>
          </p:nvSpPr>
          <p:spPr>
            <a:xfrm>
              <a:off x="3463840" y="5593556"/>
              <a:ext cx="383437" cy="307777"/>
            </a:xfrm>
            <a:prstGeom prst="rect">
              <a:avLst/>
            </a:prstGeom>
            <a:noFill/>
            <a:ln>
              <a:noFill/>
            </a:ln>
          </p:spPr>
          <p:txBody>
            <a:bodyPr wrap="none" rtlCol="0">
              <a:spAutoFit/>
            </a:bodyPr>
            <a:lstStyle/>
            <a:p>
              <a:r>
                <a:rPr lang="en-US" sz="1400" dirty="0" smtClean="0"/>
                <a:t>20</a:t>
              </a:r>
              <a:endParaRPr lang="en-US" sz="1400" dirty="0"/>
            </a:p>
          </p:txBody>
        </p:sp>
        <p:sp>
          <p:nvSpPr>
            <p:cNvPr id="182" name="TextBox 181"/>
            <p:cNvSpPr txBox="1"/>
            <p:nvPr/>
          </p:nvSpPr>
          <p:spPr>
            <a:xfrm>
              <a:off x="4102356" y="5593556"/>
              <a:ext cx="383438" cy="307777"/>
            </a:xfrm>
            <a:prstGeom prst="rect">
              <a:avLst/>
            </a:prstGeom>
            <a:noFill/>
            <a:ln>
              <a:noFill/>
            </a:ln>
          </p:spPr>
          <p:txBody>
            <a:bodyPr wrap="none" rtlCol="0">
              <a:spAutoFit/>
            </a:bodyPr>
            <a:lstStyle/>
            <a:p>
              <a:r>
                <a:rPr lang="en-US" sz="1400" dirty="0" smtClean="0"/>
                <a:t>25</a:t>
              </a:r>
              <a:endParaRPr lang="en-US" sz="1400" dirty="0"/>
            </a:p>
          </p:txBody>
        </p:sp>
      </p:grpSp>
      <p:sp>
        <p:nvSpPr>
          <p:cNvPr id="10" name="Freeform 9"/>
          <p:cNvSpPr/>
          <p:nvPr/>
        </p:nvSpPr>
        <p:spPr>
          <a:xfrm>
            <a:off x="5247701" y="2846024"/>
            <a:ext cx="2893764" cy="2585292"/>
          </a:xfrm>
          <a:custGeom>
            <a:avLst/>
            <a:gdLst>
              <a:gd name="connsiteX0" fmla="*/ 0 w 2893764"/>
              <a:gd name="connsiteY0" fmla="*/ 0 h 2585292"/>
              <a:gd name="connsiteX1" fmla="*/ 29379 w 2893764"/>
              <a:gd name="connsiteY1" fmla="*/ 44068 h 2585292"/>
              <a:gd name="connsiteX2" fmla="*/ 44068 w 2893764"/>
              <a:gd name="connsiteY2" fmla="*/ 44068 h 2585292"/>
              <a:gd name="connsiteX3" fmla="*/ 47740 w 2893764"/>
              <a:gd name="connsiteY3" fmla="*/ 117513 h 2585292"/>
              <a:gd name="connsiteX4" fmla="*/ 73446 w 2893764"/>
              <a:gd name="connsiteY4" fmla="*/ 113841 h 2585292"/>
              <a:gd name="connsiteX5" fmla="*/ 77118 w 2893764"/>
              <a:gd name="connsiteY5" fmla="*/ 143219 h 2585292"/>
              <a:gd name="connsiteX6" fmla="*/ 99152 w 2893764"/>
              <a:gd name="connsiteY6" fmla="*/ 143219 h 2585292"/>
              <a:gd name="connsiteX7" fmla="*/ 110169 w 2893764"/>
              <a:gd name="connsiteY7" fmla="*/ 187287 h 2585292"/>
              <a:gd name="connsiteX8" fmla="*/ 110169 w 2893764"/>
              <a:gd name="connsiteY8" fmla="*/ 187287 h 2585292"/>
              <a:gd name="connsiteX9" fmla="*/ 113841 w 2893764"/>
              <a:gd name="connsiteY9" fmla="*/ 216665 h 2585292"/>
              <a:gd name="connsiteX10" fmla="*/ 124858 w 2893764"/>
              <a:gd name="connsiteY10" fmla="*/ 216665 h 2585292"/>
              <a:gd name="connsiteX11" fmla="*/ 124858 w 2893764"/>
              <a:gd name="connsiteY11" fmla="*/ 246043 h 2585292"/>
              <a:gd name="connsiteX12" fmla="*/ 124858 w 2893764"/>
              <a:gd name="connsiteY12" fmla="*/ 246043 h 2585292"/>
              <a:gd name="connsiteX13" fmla="*/ 146892 w 2893764"/>
              <a:gd name="connsiteY13" fmla="*/ 279094 h 2585292"/>
              <a:gd name="connsiteX14" fmla="*/ 161581 w 2893764"/>
              <a:gd name="connsiteY14" fmla="*/ 279094 h 2585292"/>
              <a:gd name="connsiteX15" fmla="*/ 161581 w 2893764"/>
              <a:gd name="connsiteY15" fmla="*/ 315817 h 2585292"/>
              <a:gd name="connsiteX16" fmla="*/ 176270 w 2893764"/>
              <a:gd name="connsiteY16" fmla="*/ 319489 h 2585292"/>
              <a:gd name="connsiteX17" fmla="*/ 172598 w 2893764"/>
              <a:gd name="connsiteY17" fmla="*/ 356212 h 2585292"/>
              <a:gd name="connsiteX18" fmla="*/ 190959 w 2893764"/>
              <a:gd name="connsiteY18" fmla="*/ 356212 h 2585292"/>
              <a:gd name="connsiteX19" fmla="*/ 187287 w 2893764"/>
              <a:gd name="connsiteY19" fmla="*/ 385590 h 2585292"/>
              <a:gd name="connsiteX20" fmla="*/ 201976 w 2893764"/>
              <a:gd name="connsiteY20" fmla="*/ 389263 h 2585292"/>
              <a:gd name="connsiteX21" fmla="*/ 201976 w 2893764"/>
              <a:gd name="connsiteY21" fmla="*/ 422313 h 2585292"/>
              <a:gd name="connsiteX22" fmla="*/ 242371 w 2893764"/>
              <a:gd name="connsiteY22" fmla="*/ 425986 h 2585292"/>
              <a:gd name="connsiteX23" fmla="*/ 235027 w 2893764"/>
              <a:gd name="connsiteY23" fmla="*/ 484742 h 2585292"/>
              <a:gd name="connsiteX24" fmla="*/ 238699 w 2893764"/>
              <a:gd name="connsiteY24" fmla="*/ 594911 h 2585292"/>
              <a:gd name="connsiteX25" fmla="*/ 260733 w 2893764"/>
              <a:gd name="connsiteY25" fmla="*/ 594911 h 2585292"/>
              <a:gd name="connsiteX26" fmla="*/ 257060 w 2893764"/>
              <a:gd name="connsiteY26" fmla="*/ 624289 h 2585292"/>
              <a:gd name="connsiteX27" fmla="*/ 282766 w 2893764"/>
              <a:gd name="connsiteY27" fmla="*/ 620617 h 2585292"/>
              <a:gd name="connsiteX28" fmla="*/ 279094 w 2893764"/>
              <a:gd name="connsiteY28" fmla="*/ 653668 h 2585292"/>
              <a:gd name="connsiteX29" fmla="*/ 290111 w 2893764"/>
              <a:gd name="connsiteY29" fmla="*/ 657340 h 2585292"/>
              <a:gd name="connsiteX30" fmla="*/ 290111 w 2893764"/>
              <a:gd name="connsiteY30" fmla="*/ 694063 h 2585292"/>
              <a:gd name="connsiteX31" fmla="*/ 319489 w 2893764"/>
              <a:gd name="connsiteY31" fmla="*/ 694063 h 2585292"/>
              <a:gd name="connsiteX32" fmla="*/ 315817 w 2893764"/>
              <a:gd name="connsiteY32" fmla="*/ 723441 h 2585292"/>
              <a:gd name="connsiteX33" fmla="*/ 334179 w 2893764"/>
              <a:gd name="connsiteY33" fmla="*/ 727113 h 2585292"/>
              <a:gd name="connsiteX34" fmla="*/ 337851 w 2893764"/>
              <a:gd name="connsiteY34" fmla="*/ 767509 h 2585292"/>
              <a:gd name="connsiteX35" fmla="*/ 345195 w 2893764"/>
              <a:gd name="connsiteY35" fmla="*/ 771181 h 2585292"/>
              <a:gd name="connsiteX36" fmla="*/ 341523 w 2893764"/>
              <a:gd name="connsiteY36" fmla="*/ 793215 h 2585292"/>
              <a:gd name="connsiteX37" fmla="*/ 356212 w 2893764"/>
              <a:gd name="connsiteY37" fmla="*/ 804231 h 2585292"/>
              <a:gd name="connsiteX38" fmla="*/ 363557 w 2893764"/>
              <a:gd name="connsiteY38" fmla="*/ 837282 h 2585292"/>
              <a:gd name="connsiteX39" fmla="*/ 378246 w 2893764"/>
              <a:gd name="connsiteY39" fmla="*/ 840954 h 2585292"/>
              <a:gd name="connsiteX40" fmla="*/ 370901 w 2893764"/>
              <a:gd name="connsiteY40" fmla="*/ 862988 h 2585292"/>
              <a:gd name="connsiteX41" fmla="*/ 392935 w 2893764"/>
              <a:gd name="connsiteY41" fmla="*/ 866660 h 2585292"/>
              <a:gd name="connsiteX42" fmla="*/ 389263 w 2893764"/>
              <a:gd name="connsiteY42" fmla="*/ 888694 h 2585292"/>
              <a:gd name="connsiteX43" fmla="*/ 400280 w 2893764"/>
              <a:gd name="connsiteY43" fmla="*/ 888694 h 2585292"/>
              <a:gd name="connsiteX44" fmla="*/ 396607 w 2893764"/>
              <a:gd name="connsiteY44" fmla="*/ 936434 h 2585292"/>
              <a:gd name="connsiteX45" fmla="*/ 407624 w 2893764"/>
              <a:gd name="connsiteY45" fmla="*/ 936434 h 2585292"/>
              <a:gd name="connsiteX46" fmla="*/ 411297 w 2893764"/>
              <a:gd name="connsiteY46" fmla="*/ 1061292 h 2585292"/>
              <a:gd name="connsiteX47" fmla="*/ 433330 w 2893764"/>
              <a:gd name="connsiteY47" fmla="*/ 1068636 h 2585292"/>
              <a:gd name="connsiteX48" fmla="*/ 429658 w 2893764"/>
              <a:gd name="connsiteY48" fmla="*/ 1175133 h 2585292"/>
              <a:gd name="connsiteX49" fmla="*/ 451692 w 2893764"/>
              <a:gd name="connsiteY49" fmla="*/ 1175133 h 2585292"/>
              <a:gd name="connsiteX50" fmla="*/ 448019 w 2893764"/>
              <a:gd name="connsiteY50" fmla="*/ 1303663 h 2585292"/>
              <a:gd name="connsiteX51" fmla="*/ 451692 w 2893764"/>
              <a:gd name="connsiteY51" fmla="*/ 1303663 h 2585292"/>
              <a:gd name="connsiteX52" fmla="*/ 448019 w 2893764"/>
              <a:gd name="connsiteY52" fmla="*/ 1347730 h 2585292"/>
              <a:gd name="connsiteX53" fmla="*/ 477398 w 2893764"/>
              <a:gd name="connsiteY53" fmla="*/ 1344058 h 2585292"/>
              <a:gd name="connsiteX54" fmla="*/ 473726 w 2893764"/>
              <a:gd name="connsiteY54" fmla="*/ 1380781 h 2585292"/>
              <a:gd name="connsiteX55" fmla="*/ 499432 w 2893764"/>
              <a:gd name="connsiteY55" fmla="*/ 1380781 h 2585292"/>
              <a:gd name="connsiteX56" fmla="*/ 503104 w 2893764"/>
              <a:gd name="connsiteY56" fmla="*/ 1487277 h 2585292"/>
              <a:gd name="connsiteX57" fmla="*/ 521465 w 2893764"/>
              <a:gd name="connsiteY57" fmla="*/ 1483605 h 2585292"/>
              <a:gd name="connsiteX58" fmla="*/ 517793 w 2893764"/>
              <a:gd name="connsiteY58" fmla="*/ 1520328 h 2585292"/>
              <a:gd name="connsiteX59" fmla="*/ 532482 w 2893764"/>
              <a:gd name="connsiteY59" fmla="*/ 1524000 h 2585292"/>
              <a:gd name="connsiteX60" fmla="*/ 543499 w 2893764"/>
              <a:gd name="connsiteY60" fmla="*/ 1590101 h 2585292"/>
              <a:gd name="connsiteX61" fmla="*/ 561860 w 2893764"/>
              <a:gd name="connsiteY61" fmla="*/ 1590101 h 2585292"/>
              <a:gd name="connsiteX62" fmla="*/ 569205 w 2893764"/>
              <a:gd name="connsiteY62" fmla="*/ 1652530 h 2585292"/>
              <a:gd name="connsiteX63" fmla="*/ 602256 w 2893764"/>
              <a:gd name="connsiteY63" fmla="*/ 1656203 h 2585292"/>
              <a:gd name="connsiteX64" fmla="*/ 620617 w 2893764"/>
              <a:gd name="connsiteY64" fmla="*/ 1762699 h 2585292"/>
              <a:gd name="connsiteX65" fmla="*/ 657340 w 2893764"/>
              <a:gd name="connsiteY65" fmla="*/ 1762699 h 2585292"/>
              <a:gd name="connsiteX66" fmla="*/ 657340 w 2893764"/>
              <a:gd name="connsiteY66" fmla="*/ 1792077 h 2585292"/>
              <a:gd name="connsiteX67" fmla="*/ 657340 w 2893764"/>
              <a:gd name="connsiteY67" fmla="*/ 1792077 h 2585292"/>
              <a:gd name="connsiteX68" fmla="*/ 668357 w 2893764"/>
              <a:gd name="connsiteY68" fmla="*/ 1828800 h 2585292"/>
              <a:gd name="connsiteX69" fmla="*/ 789542 w 2893764"/>
              <a:gd name="connsiteY69" fmla="*/ 1825128 h 2585292"/>
              <a:gd name="connsiteX70" fmla="*/ 785870 w 2893764"/>
              <a:gd name="connsiteY70" fmla="*/ 1861851 h 2585292"/>
              <a:gd name="connsiteX71" fmla="*/ 811576 w 2893764"/>
              <a:gd name="connsiteY71" fmla="*/ 1861851 h 2585292"/>
              <a:gd name="connsiteX72" fmla="*/ 807904 w 2893764"/>
              <a:gd name="connsiteY72" fmla="*/ 1894901 h 2585292"/>
              <a:gd name="connsiteX73" fmla="*/ 881350 w 2893764"/>
              <a:gd name="connsiteY73" fmla="*/ 1891229 h 2585292"/>
              <a:gd name="connsiteX74" fmla="*/ 881350 w 2893764"/>
              <a:gd name="connsiteY74" fmla="*/ 1964675 h 2585292"/>
              <a:gd name="connsiteX75" fmla="*/ 892366 w 2893764"/>
              <a:gd name="connsiteY75" fmla="*/ 1964675 h 2585292"/>
              <a:gd name="connsiteX76" fmla="*/ 892366 w 2893764"/>
              <a:gd name="connsiteY76" fmla="*/ 2008742 h 2585292"/>
              <a:gd name="connsiteX77" fmla="*/ 903383 w 2893764"/>
              <a:gd name="connsiteY77" fmla="*/ 2012415 h 2585292"/>
              <a:gd name="connsiteX78" fmla="*/ 903383 w 2893764"/>
              <a:gd name="connsiteY78" fmla="*/ 2038121 h 2585292"/>
              <a:gd name="connsiteX79" fmla="*/ 921745 w 2893764"/>
              <a:gd name="connsiteY79" fmla="*/ 2038121 h 2585292"/>
              <a:gd name="connsiteX80" fmla="*/ 914400 w 2893764"/>
              <a:gd name="connsiteY80" fmla="*/ 2063827 h 2585292"/>
              <a:gd name="connsiteX81" fmla="*/ 932762 w 2893764"/>
              <a:gd name="connsiteY81" fmla="*/ 2063827 h 2585292"/>
              <a:gd name="connsiteX82" fmla="*/ 936434 w 2893764"/>
              <a:gd name="connsiteY82" fmla="*/ 2137272 h 2585292"/>
              <a:gd name="connsiteX83" fmla="*/ 987846 w 2893764"/>
              <a:gd name="connsiteY83" fmla="*/ 2137272 h 2585292"/>
              <a:gd name="connsiteX84" fmla="*/ 987846 w 2893764"/>
              <a:gd name="connsiteY84" fmla="*/ 2170323 h 2585292"/>
              <a:gd name="connsiteX85" fmla="*/ 1013552 w 2893764"/>
              <a:gd name="connsiteY85" fmla="*/ 2177668 h 2585292"/>
              <a:gd name="connsiteX86" fmla="*/ 1006207 w 2893764"/>
              <a:gd name="connsiteY86" fmla="*/ 2207046 h 2585292"/>
              <a:gd name="connsiteX87" fmla="*/ 1017224 w 2893764"/>
              <a:gd name="connsiteY87" fmla="*/ 2207046 h 2585292"/>
              <a:gd name="connsiteX88" fmla="*/ 1017224 w 2893764"/>
              <a:gd name="connsiteY88" fmla="*/ 2232752 h 2585292"/>
              <a:gd name="connsiteX89" fmla="*/ 1039258 w 2893764"/>
              <a:gd name="connsiteY89" fmla="*/ 2229080 h 2585292"/>
              <a:gd name="connsiteX90" fmla="*/ 1024569 w 2893764"/>
              <a:gd name="connsiteY90" fmla="*/ 2273147 h 2585292"/>
              <a:gd name="connsiteX91" fmla="*/ 1248579 w 2893764"/>
              <a:gd name="connsiteY91" fmla="*/ 2269475 h 2585292"/>
              <a:gd name="connsiteX92" fmla="*/ 1248579 w 2893764"/>
              <a:gd name="connsiteY92" fmla="*/ 2313542 h 2585292"/>
              <a:gd name="connsiteX93" fmla="*/ 1311007 w 2893764"/>
              <a:gd name="connsiteY93" fmla="*/ 2309870 h 2585292"/>
              <a:gd name="connsiteX94" fmla="*/ 1307335 w 2893764"/>
              <a:gd name="connsiteY94" fmla="*/ 2335576 h 2585292"/>
              <a:gd name="connsiteX95" fmla="*/ 1498294 w 2893764"/>
              <a:gd name="connsiteY95" fmla="*/ 2346593 h 2585292"/>
              <a:gd name="connsiteX96" fmla="*/ 1498294 w 2893764"/>
              <a:gd name="connsiteY96" fmla="*/ 2350265 h 2585292"/>
              <a:gd name="connsiteX97" fmla="*/ 1505639 w 2893764"/>
              <a:gd name="connsiteY97" fmla="*/ 2372299 h 2585292"/>
              <a:gd name="connsiteX98" fmla="*/ 1538689 w 2893764"/>
              <a:gd name="connsiteY98" fmla="*/ 2372299 h 2585292"/>
              <a:gd name="connsiteX99" fmla="*/ 1542362 w 2893764"/>
              <a:gd name="connsiteY99" fmla="*/ 2405349 h 2585292"/>
              <a:gd name="connsiteX100" fmla="*/ 1590101 w 2893764"/>
              <a:gd name="connsiteY100" fmla="*/ 2405349 h 2585292"/>
              <a:gd name="connsiteX101" fmla="*/ 1597446 w 2893764"/>
              <a:gd name="connsiteY101" fmla="*/ 2438400 h 2585292"/>
              <a:gd name="connsiteX102" fmla="*/ 1696598 w 2893764"/>
              <a:gd name="connsiteY102" fmla="*/ 2438400 h 2585292"/>
              <a:gd name="connsiteX103" fmla="*/ 1700270 w 2893764"/>
              <a:gd name="connsiteY103" fmla="*/ 2478795 h 2585292"/>
              <a:gd name="connsiteX104" fmla="*/ 2236424 w 2893764"/>
              <a:gd name="connsiteY104" fmla="*/ 2489812 h 2585292"/>
              <a:gd name="connsiteX105" fmla="*/ 2232752 w 2893764"/>
              <a:gd name="connsiteY105" fmla="*/ 2577947 h 2585292"/>
              <a:gd name="connsiteX106" fmla="*/ 2893764 w 2893764"/>
              <a:gd name="connsiteY106" fmla="*/ 2585292 h 2585292"/>
              <a:gd name="connsiteX0" fmla="*/ 0 w 2893764"/>
              <a:gd name="connsiteY0" fmla="*/ 0 h 2585292"/>
              <a:gd name="connsiteX1" fmla="*/ 29379 w 2893764"/>
              <a:gd name="connsiteY1" fmla="*/ 44068 h 2585292"/>
              <a:gd name="connsiteX2" fmla="*/ 67880 w 2893764"/>
              <a:gd name="connsiteY2" fmla="*/ 46449 h 2585292"/>
              <a:gd name="connsiteX3" fmla="*/ 47740 w 2893764"/>
              <a:gd name="connsiteY3" fmla="*/ 117513 h 2585292"/>
              <a:gd name="connsiteX4" fmla="*/ 73446 w 2893764"/>
              <a:gd name="connsiteY4" fmla="*/ 113841 h 2585292"/>
              <a:gd name="connsiteX5" fmla="*/ 77118 w 2893764"/>
              <a:gd name="connsiteY5" fmla="*/ 143219 h 2585292"/>
              <a:gd name="connsiteX6" fmla="*/ 99152 w 2893764"/>
              <a:gd name="connsiteY6" fmla="*/ 143219 h 2585292"/>
              <a:gd name="connsiteX7" fmla="*/ 110169 w 2893764"/>
              <a:gd name="connsiteY7" fmla="*/ 187287 h 2585292"/>
              <a:gd name="connsiteX8" fmla="*/ 110169 w 2893764"/>
              <a:gd name="connsiteY8" fmla="*/ 187287 h 2585292"/>
              <a:gd name="connsiteX9" fmla="*/ 113841 w 2893764"/>
              <a:gd name="connsiteY9" fmla="*/ 216665 h 2585292"/>
              <a:gd name="connsiteX10" fmla="*/ 124858 w 2893764"/>
              <a:gd name="connsiteY10" fmla="*/ 216665 h 2585292"/>
              <a:gd name="connsiteX11" fmla="*/ 124858 w 2893764"/>
              <a:gd name="connsiteY11" fmla="*/ 246043 h 2585292"/>
              <a:gd name="connsiteX12" fmla="*/ 124858 w 2893764"/>
              <a:gd name="connsiteY12" fmla="*/ 246043 h 2585292"/>
              <a:gd name="connsiteX13" fmla="*/ 146892 w 2893764"/>
              <a:gd name="connsiteY13" fmla="*/ 279094 h 2585292"/>
              <a:gd name="connsiteX14" fmla="*/ 161581 w 2893764"/>
              <a:gd name="connsiteY14" fmla="*/ 279094 h 2585292"/>
              <a:gd name="connsiteX15" fmla="*/ 161581 w 2893764"/>
              <a:gd name="connsiteY15" fmla="*/ 315817 h 2585292"/>
              <a:gd name="connsiteX16" fmla="*/ 176270 w 2893764"/>
              <a:gd name="connsiteY16" fmla="*/ 319489 h 2585292"/>
              <a:gd name="connsiteX17" fmla="*/ 172598 w 2893764"/>
              <a:gd name="connsiteY17" fmla="*/ 356212 h 2585292"/>
              <a:gd name="connsiteX18" fmla="*/ 190959 w 2893764"/>
              <a:gd name="connsiteY18" fmla="*/ 356212 h 2585292"/>
              <a:gd name="connsiteX19" fmla="*/ 187287 w 2893764"/>
              <a:gd name="connsiteY19" fmla="*/ 385590 h 2585292"/>
              <a:gd name="connsiteX20" fmla="*/ 201976 w 2893764"/>
              <a:gd name="connsiteY20" fmla="*/ 389263 h 2585292"/>
              <a:gd name="connsiteX21" fmla="*/ 201976 w 2893764"/>
              <a:gd name="connsiteY21" fmla="*/ 422313 h 2585292"/>
              <a:gd name="connsiteX22" fmla="*/ 242371 w 2893764"/>
              <a:gd name="connsiteY22" fmla="*/ 425986 h 2585292"/>
              <a:gd name="connsiteX23" fmla="*/ 235027 w 2893764"/>
              <a:gd name="connsiteY23" fmla="*/ 484742 h 2585292"/>
              <a:gd name="connsiteX24" fmla="*/ 238699 w 2893764"/>
              <a:gd name="connsiteY24" fmla="*/ 594911 h 2585292"/>
              <a:gd name="connsiteX25" fmla="*/ 260733 w 2893764"/>
              <a:gd name="connsiteY25" fmla="*/ 594911 h 2585292"/>
              <a:gd name="connsiteX26" fmla="*/ 257060 w 2893764"/>
              <a:gd name="connsiteY26" fmla="*/ 624289 h 2585292"/>
              <a:gd name="connsiteX27" fmla="*/ 282766 w 2893764"/>
              <a:gd name="connsiteY27" fmla="*/ 620617 h 2585292"/>
              <a:gd name="connsiteX28" fmla="*/ 279094 w 2893764"/>
              <a:gd name="connsiteY28" fmla="*/ 653668 h 2585292"/>
              <a:gd name="connsiteX29" fmla="*/ 290111 w 2893764"/>
              <a:gd name="connsiteY29" fmla="*/ 657340 h 2585292"/>
              <a:gd name="connsiteX30" fmla="*/ 290111 w 2893764"/>
              <a:gd name="connsiteY30" fmla="*/ 694063 h 2585292"/>
              <a:gd name="connsiteX31" fmla="*/ 319489 w 2893764"/>
              <a:gd name="connsiteY31" fmla="*/ 694063 h 2585292"/>
              <a:gd name="connsiteX32" fmla="*/ 315817 w 2893764"/>
              <a:gd name="connsiteY32" fmla="*/ 723441 h 2585292"/>
              <a:gd name="connsiteX33" fmla="*/ 334179 w 2893764"/>
              <a:gd name="connsiteY33" fmla="*/ 727113 h 2585292"/>
              <a:gd name="connsiteX34" fmla="*/ 337851 w 2893764"/>
              <a:gd name="connsiteY34" fmla="*/ 767509 h 2585292"/>
              <a:gd name="connsiteX35" fmla="*/ 345195 w 2893764"/>
              <a:gd name="connsiteY35" fmla="*/ 771181 h 2585292"/>
              <a:gd name="connsiteX36" fmla="*/ 341523 w 2893764"/>
              <a:gd name="connsiteY36" fmla="*/ 793215 h 2585292"/>
              <a:gd name="connsiteX37" fmla="*/ 356212 w 2893764"/>
              <a:gd name="connsiteY37" fmla="*/ 804231 h 2585292"/>
              <a:gd name="connsiteX38" fmla="*/ 363557 w 2893764"/>
              <a:gd name="connsiteY38" fmla="*/ 837282 h 2585292"/>
              <a:gd name="connsiteX39" fmla="*/ 378246 w 2893764"/>
              <a:gd name="connsiteY39" fmla="*/ 840954 h 2585292"/>
              <a:gd name="connsiteX40" fmla="*/ 370901 w 2893764"/>
              <a:gd name="connsiteY40" fmla="*/ 862988 h 2585292"/>
              <a:gd name="connsiteX41" fmla="*/ 392935 w 2893764"/>
              <a:gd name="connsiteY41" fmla="*/ 866660 h 2585292"/>
              <a:gd name="connsiteX42" fmla="*/ 389263 w 2893764"/>
              <a:gd name="connsiteY42" fmla="*/ 888694 h 2585292"/>
              <a:gd name="connsiteX43" fmla="*/ 400280 w 2893764"/>
              <a:gd name="connsiteY43" fmla="*/ 888694 h 2585292"/>
              <a:gd name="connsiteX44" fmla="*/ 396607 w 2893764"/>
              <a:gd name="connsiteY44" fmla="*/ 936434 h 2585292"/>
              <a:gd name="connsiteX45" fmla="*/ 407624 w 2893764"/>
              <a:gd name="connsiteY45" fmla="*/ 936434 h 2585292"/>
              <a:gd name="connsiteX46" fmla="*/ 411297 w 2893764"/>
              <a:gd name="connsiteY46" fmla="*/ 1061292 h 2585292"/>
              <a:gd name="connsiteX47" fmla="*/ 433330 w 2893764"/>
              <a:gd name="connsiteY47" fmla="*/ 1068636 h 2585292"/>
              <a:gd name="connsiteX48" fmla="*/ 429658 w 2893764"/>
              <a:gd name="connsiteY48" fmla="*/ 1175133 h 2585292"/>
              <a:gd name="connsiteX49" fmla="*/ 451692 w 2893764"/>
              <a:gd name="connsiteY49" fmla="*/ 1175133 h 2585292"/>
              <a:gd name="connsiteX50" fmla="*/ 448019 w 2893764"/>
              <a:gd name="connsiteY50" fmla="*/ 1303663 h 2585292"/>
              <a:gd name="connsiteX51" fmla="*/ 451692 w 2893764"/>
              <a:gd name="connsiteY51" fmla="*/ 1303663 h 2585292"/>
              <a:gd name="connsiteX52" fmla="*/ 448019 w 2893764"/>
              <a:gd name="connsiteY52" fmla="*/ 1347730 h 2585292"/>
              <a:gd name="connsiteX53" fmla="*/ 477398 w 2893764"/>
              <a:gd name="connsiteY53" fmla="*/ 1344058 h 2585292"/>
              <a:gd name="connsiteX54" fmla="*/ 473726 w 2893764"/>
              <a:gd name="connsiteY54" fmla="*/ 1380781 h 2585292"/>
              <a:gd name="connsiteX55" fmla="*/ 499432 w 2893764"/>
              <a:gd name="connsiteY55" fmla="*/ 1380781 h 2585292"/>
              <a:gd name="connsiteX56" fmla="*/ 503104 w 2893764"/>
              <a:gd name="connsiteY56" fmla="*/ 1487277 h 2585292"/>
              <a:gd name="connsiteX57" fmla="*/ 521465 w 2893764"/>
              <a:gd name="connsiteY57" fmla="*/ 1483605 h 2585292"/>
              <a:gd name="connsiteX58" fmla="*/ 517793 w 2893764"/>
              <a:gd name="connsiteY58" fmla="*/ 1520328 h 2585292"/>
              <a:gd name="connsiteX59" fmla="*/ 532482 w 2893764"/>
              <a:gd name="connsiteY59" fmla="*/ 1524000 h 2585292"/>
              <a:gd name="connsiteX60" fmla="*/ 543499 w 2893764"/>
              <a:gd name="connsiteY60" fmla="*/ 1590101 h 2585292"/>
              <a:gd name="connsiteX61" fmla="*/ 561860 w 2893764"/>
              <a:gd name="connsiteY61" fmla="*/ 1590101 h 2585292"/>
              <a:gd name="connsiteX62" fmla="*/ 569205 w 2893764"/>
              <a:gd name="connsiteY62" fmla="*/ 1652530 h 2585292"/>
              <a:gd name="connsiteX63" fmla="*/ 602256 w 2893764"/>
              <a:gd name="connsiteY63" fmla="*/ 1656203 h 2585292"/>
              <a:gd name="connsiteX64" fmla="*/ 620617 w 2893764"/>
              <a:gd name="connsiteY64" fmla="*/ 1762699 h 2585292"/>
              <a:gd name="connsiteX65" fmla="*/ 657340 w 2893764"/>
              <a:gd name="connsiteY65" fmla="*/ 1762699 h 2585292"/>
              <a:gd name="connsiteX66" fmla="*/ 657340 w 2893764"/>
              <a:gd name="connsiteY66" fmla="*/ 1792077 h 2585292"/>
              <a:gd name="connsiteX67" fmla="*/ 657340 w 2893764"/>
              <a:gd name="connsiteY67" fmla="*/ 1792077 h 2585292"/>
              <a:gd name="connsiteX68" fmla="*/ 668357 w 2893764"/>
              <a:gd name="connsiteY68" fmla="*/ 1828800 h 2585292"/>
              <a:gd name="connsiteX69" fmla="*/ 789542 w 2893764"/>
              <a:gd name="connsiteY69" fmla="*/ 1825128 h 2585292"/>
              <a:gd name="connsiteX70" fmla="*/ 785870 w 2893764"/>
              <a:gd name="connsiteY70" fmla="*/ 1861851 h 2585292"/>
              <a:gd name="connsiteX71" fmla="*/ 811576 w 2893764"/>
              <a:gd name="connsiteY71" fmla="*/ 1861851 h 2585292"/>
              <a:gd name="connsiteX72" fmla="*/ 807904 w 2893764"/>
              <a:gd name="connsiteY72" fmla="*/ 1894901 h 2585292"/>
              <a:gd name="connsiteX73" fmla="*/ 881350 w 2893764"/>
              <a:gd name="connsiteY73" fmla="*/ 1891229 h 2585292"/>
              <a:gd name="connsiteX74" fmla="*/ 881350 w 2893764"/>
              <a:gd name="connsiteY74" fmla="*/ 1964675 h 2585292"/>
              <a:gd name="connsiteX75" fmla="*/ 892366 w 2893764"/>
              <a:gd name="connsiteY75" fmla="*/ 1964675 h 2585292"/>
              <a:gd name="connsiteX76" fmla="*/ 892366 w 2893764"/>
              <a:gd name="connsiteY76" fmla="*/ 2008742 h 2585292"/>
              <a:gd name="connsiteX77" fmla="*/ 903383 w 2893764"/>
              <a:gd name="connsiteY77" fmla="*/ 2012415 h 2585292"/>
              <a:gd name="connsiteX78" fmla="*/ 903383 w 2893764"/>
              <a:gd name="connsiteY78" fmla="*/ 2038121 h 2585292"/>
              <a:gd name="connsiteX79" fmla="*/ 921745 w 2893764"/>
              <a:gd name="connsiteY79" fmla="*/ 2038121 h 2585292"/>
              <a:gd name="connsiteX80" fmla="*/ 914400 w 2893764"/>
              <a:gd name="connsiteY80" fmla="*/ 2063827 h 2585292"/>
              <a:gd name="connsiteX81" fmla="*/ 932762 w 2893764"/>
              <a:gd name="connsiteY81" fmla="*/ 2063827 h 2585292"/>
              <a:gd name="connsiteX82" fmla="*/ 936434 w 2893764"/>
              <a:gd name="connsiteY82" fmla="*/ 2137272 h 2585292"/>
              <a:gd name="connsiteX83" fmla="*/ 987846 w 2893764"/>
              <a:gd name="connsiteY83" fmla="*/ 2137272 h 2585292"/>
              <a:gd name="connsiteX84" fmla="*/ 987846 w 2893764"/>
              <a:gd name="connsiteY84" fmla="*/ 2170323 h 2585292"/>
              <a:gd name="connsiteX85" fmla="*/ 1013552 w 2893764"/>
              <a:gd name="connsiteY85" fmla="*/ 2177668 h 2585292"/>
              <a:gd name="connsiteX86" fmla="*/ 1006207 w 2893764"/>
              <a:gd name="connsiteY86" fmla="*/ 2207046 h 2585292"/>
              <a:gd name="connsiteX87" fmla="*/ 1017224 w 2893764"/>
              <a:gd name="connsiteY87" fmla="*/ 2207046 h 2585292"/>
              <a:gd name="connsiteX88" fmla="*/ 1017224 w 2893764"/>
              <a:gd name="connsiteY88" fmla="*/ 2232752 h 2585292"/>
              <a:gd name="connsiteX89" fmla="*/ 1039258 w 2893764"/>
              <a:gd name="connsiteY89" fmla="*/ 2229080 h 2585292"/>
              <a:gd name="connsiteX90" fmla="*/ 1024569 w 2893764"/>
              <a:gd name="connsiteY90" fmla="*/ 2273147 h 2585292"/>
              <a:gd name="connsiteX91" fmla="*/ 1248579 w 2893764"/>
              <a:gd name="connsiteY91" fmla="*/ 2269475 h 2585292"/>
              <a:gd name="connsiteX92" fmla="*/ 1248579 w 2893764"/>
              <a:gd name="connsiteY92" fmla="*/ 2313542 h 2585292"/>
              <a:gd name="connsiteX93" fmla="*/ 1311007 w 2893764"/>
              <a:gd name="connsiteY93" fmla="*/ 2309870 h 2585292"/>
              <a:gd name="connsiteX94" fmla="*/ 1307335 w 2893764"/>
              <a:gd name="connsiteY94" fmla="*/ 2335576 h 2585292"/>
              <a:gd name="connsiteX95" fmla="*/ 1498294 w 2893764"/>
              <a:gd name="connsiteY95" fmla="*/ 2346593 h 2585292"/>
              <a:gd name="connsiteX96" fmla="*/ 1498294 w 2893764"/>
              <a:gd name="connsiteY96" fmla="*/ 2350265 h 2585292"/>
              <a:gd name="connsiteX97" fmla="*/ 1505639 w 2893764"/>
              <a:gd name="connsiteY97" fmla="*/ 2372299 h 2585292"/>
              <a:gd name="connsiteX98" fmla="*/ 1538689 w 2893764"/>
              <a:gd name="connsiteY98" fmla="*/ 2372299 h 2585292"/>
              <a:gd name="connsiteX99" fmla="*/ 1542362 w 2893764"/>
              <a:gd name="connsiteY99" fmla="*/ 2405349 h 2585292"/>
              <a:gd name="connsiteX100" fmla="*/ 1590101 w 2893764"/>
              <a:gd name="connsiteY100" fmla="*/ 2405349 h 2585292"/>
              <a:gd name="connsiteX101" fmla="*/ 1597446 w 2893764"/>
              <a:gd name="connsiteY101" fmla="*/ 2438400 h 2585292"/>
              <a:gd name="connsiteX102" fmla="*/ 1696598 w 2893764"/>
              <a:gd name="connsiteY102" fmla="*/ 2438400 h 2585292"/>
              <a:gd name="connsiteX103" fmla="*/ 1700270 w 2893764"/>
              <a:gd name="connsiteY103" fmla="*/ 2478795 h 2585292"/>
              <a:gd name="connsiteX104" fmla="*/ 2236424 w 2893764"/>
              <a:gd name="connsiteY104" fmla="*/ 2489812 h 2585292"/>
              <a:gd name="connsiteX105" fmla="*/ 2232752 w 2893764"/>
              <a:gd name="connsiteY105" fmla="*/ 2577947 h 2585292"/>
              <a:gd name="connsiteX106" fmla="*/ 2893764 w 2893764"/>
              <a:gd name="connsiteY106" fmla="*/ 2585292 h 2585292"/>
              <a:gd name="connsiteX0" fmla="*/ 0 w 2893764"/>
              <a:gd name="connsiteY0" fmla="*/ 0 h 2585292"/>
              <a:gd name="connsiteX1" fmla="*/ 29379 w 2893764"/>
              <a:gd name="connsiteY1" fmla="*/ 3587 h 2585292"/>
              <a:gd name="connsiteX2" fmla="*/ 67880 w 2893764"/>
              <a:gd name="connsiteY2" fmla="*/ 46449 h 2585292"/>
              <a:gd name="connsiteX3" fmla="*/ 47740 w 2893764"/>
              <a:gd name="connsiteY3" fmla="*/ 117513 h 2585292"/>
              <a:gd name="connsiteX4" fmla="*/ 73446 w 2893764"/>
              <a:gd name="connsiteY4" fmla="*/ 113841 h 2585292"/>
              <a:gd name="connsiteX5" fmla="*/ 77118 w 2893764"/>
              <a:gd name="connsiteY5" fmla="*/ 143219 h 2585292"/>
              <a:gd name="connsiteX6" fmla="*/ 99152 w 2893764"/>
              <a:gd name="connsiteY6" fmla="*/ 143219 h 2585292"/>
              <a:gd name="connsiteX7" fmla="*/ 110169 w 2893764"/>
              <a:gd name="connsiteY7" fmla="*/ 187287 h 2585292"/>
              <a:gd name="connsiteX8" fmla="*/ 110169 w 2893764"/>
              <a:gd name="connsiteY8" fmla="*/ 187287 h 2585292"/>
              <a:gd name="connsiteX9" fmla="*/ 113841 w 2893764"/>
              <a:gd name="connsiteY9" fmla="*/ 216665 h 2585292"/>
              <a:gd name="connsiteX10" fmla="*/ 124858 w 2893764"/>
              <a:gd name="connsiteY10" fmla="*/ 216665 h 2585292"/>
              <a:gd name="connsiteX11" fmla="*/ 124858 w 2893764"/>
              <a:gd name="connsiteY11" fmla="*/ 246043 h 2585292"/>
              <a:gd name="connsiteX12" fmla="*/ 124858 w 2893764"/>
              <a:gd name="connsiteY12" fmla="*/ 246043 h 2585292"/>
              <a:gd name="connsiteX13" fmla="*/ 146892 w 2893764"/>
              <a:gd name="connsiteY13" fmla="*/ 279094 h 2585292"/>
              <a:gd name="connsiteX14" fmla="*/ 161581 w 2893764"/>
              <a:gd name="connsiteY14" fmla="*/ 279094 h 2585292"/>
              <a:gd name="connsiteX15" fmla="*/ 161581 w 2893764"/>
              <a:gd name="connsiteY15" fmla="*/ 315817 h 2585292"/>
              <a:gd name="connsiteX16" fmla="*/ 176270 w 2893764"/>
              <a:gd name="connsiteY16" fmla="*/ 319489 h 2585292"/>
              <a:gd name="connsiteX17" fmla="*/ 172598 w 2893764"/>
              <a:gd name="connsiteY17" fmla="*/ 356212 h 2585292"/>
              <a:gd name="connsiteX18" fmla="*/ 190959 w 2893764"/>
              <a:gd name="connsiteY18" fmla="*/ 356212 h 2585292"/>
              <a:gd name="connsiteX19" fmla="*/ 187287 w 2893764"/>
              <a:gd name="connsiteY19" fmla="*/ 385590 h 2585292"/>
              <a:gd name="connsiteX20" fmla="*/ 201976 w 2893764"/>
              <a:gd name="connsiteY20" fmla="*/ 389263 h 2585292"/>
              <a:gd name="connsiteX21" fmla="*/ 201976 w 2893764"/>
              <a:gd name="connsiteY21" fmla="*/ 422313 h 2585292"/>
              <a:gd name="connsiteX22" fmla="*/ 242371 w 2893764"/>
              <a:gd name="connsiteY22" fmla="*/ 425986 h 2585292"/>
              <a:gd name="connsiteX23" fmla="*/ 235027 w 2893764"/>
              <a:gd name="connsiteY23" fmla="*/ 484742 h 2585292"/>
              <a:gd name="connsiteX24" fmla="*/ 238699 w 2893764"/>
              <a:gd name="connsiteY24" fmla="*/ 594911 h 2585292"/>
              <a:gd name="connsiteX25" fmla="*/ 260733 w 2893764"/>
              <a:gd name="connsiteY25" fmla="*/ 594911 h 2585292"/>
              <a:gd name="connsiteX26" fmla="*/ 257060 w 2893764"/>
              <a:gd name="connsiteY26" fmla="*/ 624289 h 2585292"/>
              <a:gd name="connsiteX27" fmla="*/ 282766 w 2893764"/>
              <a:gd name="connsiteY27" fmla="*/ 620617 h 2585292"/>
              <a:gd name="connsiteX28" fmla="*/ 279094 w 2893764"/>
              <a:gd name="connsiteY28" fmla="*/ 653668 h 2585292"/>
              <a:gd name="connsiteX29" fmla="*/ 290111 w 2893764"/>
              <a:gd name="connsiteY29" fmla="*/ 657340 h 2585292"/>
              <a:gd name="connsiteX30" fmla="*/ 290111 w 2893764"/>
              <a:gd name="connsiteY30" fmla="*/ 694063 h 2585292"/>
              <a:gd name="connsiteX31" fmla="*/ 319489 w 2893764"/>
              <a:gd name="connsiteY31" fmla="*/ 694063 h 2585292"/>
              <a:gd name="connsiteX32" fmla="*/ 315817 w 2893764"/>
              <a:gd name="connsiteY32" fmla="*/ 723441 h 2585292"/>
              <a:gd name="connsiteX33" fmla="*/ 334179 w 2893764"/>
              <a:gd name="connsiteY33" fmla="*/ 727113 h 2585292"/>
              <a:gd name="connsiteX34" fmla="*/ 337851 w 2893764"/>
              <a:gd name="connsiteY34" fmla="*/ 767509 h 2585292"/>
              <a:gd name="connsiteX35" fmla="*/ 345195 w 2893764"/>
              <a:gd name="connsiteY35" fmla="*/ 771181 h 2585292"/>
              <a:gd name="connsiteX36" fmla="*/ 341523 w 2893764"/>
              <a:gd name="connsiteY36" fmla="*/ 793215 h 2585292"/>
              <a:gd name="connsiteX37" fmla="*/ 356212 w 2893764"/>
              <a:gd name="connsiteY37" fmla="*/ 804231 h 2585292"/>
              <a:gd name="connsiteX38" fmla="*/ 363557 w 2893764"/>
              <a:gd name="connsiteY38" fmla="*/ 837282 h 2585292"/>
              <a:gd name="connsiteX39" fmla="*/ 378246 w 2893764"/>
              <a:gd name="connsiteY39" fmla="*/ 840954 h 2585292"/>
              <a:gd name="connsiteX40" fmla="*/ 370901 w 2893764"/>
              <a:gd name="connsiteY40" fmla="*/ 862988 h 2585292"/>
              <a:gd name="connsiteX41" fmla="*/ 392935 w 2893764"/>
              <a:gd name="connsiteY41" fmla="*/ 866660 h 2585292"/>
              <a:gd name="connsiteX42" fmla="*/ 389263 w 2893764"/>
              <a:gd name="connsiteY42" fmla="*/ 888694 h 2585292"/>
              <a:gd name="connsiteX43" fmla="*/ 400280 w 2893764"/>
              <a:gd name="connsiteY43" fmla="*/ 888694 h 2585292"/>
              <a:gd name="connsiteX44" fmla="*/ 396607 w 2893764"/>
              <a:gd name="connsiteY44" fmla="*/ 936434 h 2585292"/>
              <a:gd name="connsiteX45" fmla="*/ 407624 w 2893764"/>
              <a:gd name="connsiteY45" fmla="*/ 936434 h 2585292"/>
              <a:gd name="connsiteX46" fmla="*/ 411297 w 2893764"/>
              <a:gd name="connsiteY46" fmla="*/ 1061292 h 2585292"/>
              <a:gd name="connsiteX47" fmla="*/ 433330 w 2893764"/>
              <a:gd name="connsiteY47" fmla="*/ 1068636 h 2585292"/>
              <a:gd name="connsiteX48" fmla="*/ 429658 w 2893764"/>
              <a:gd name="connsiteY48" fmla="*/ 1175133 h 2585292"/>
              <a:gd name="connsiteX49" fmla="*/ 451692 w 2893764"/>
              <a:gd name="connsiteY49" fmla="*/ 1175133 h 2585292"/>
              <a:gd name="connsiteX50" fmla="*/ 448019 w 2893764"/>
              <a:gd name="connsiteY50" fmla="*/ 1303663 h 2585292"/>
              <a:gd name="connsiteX51" fmla="*/ 451692 w 2893764"/>
              <a:gd name="connsiteY51" fmla="*/ 1303663 h 2585292"/>
              <a:gd name="connsiteX52" fmla="*/ 448019 w 2893764"/>
              <a:gd name="connsiteY52" fmla="*/ 1347730 h 2585292"/>
              <a:gd name="connsiteX53" fmla="*/ 477398 w 2893764"/>
              <a:gd name="connsiteY53" fmla="*/ 1344058 h 2585292"/>
              <a:gd name="connsiteX54" fmla="*/ 473726 w 2893764"/>
              <a:gd name="connsiteY54" fmla="*/ 1380781 h 2585292"/>
              <a:gd name="connsiteX55" fmla="*/ 499432 w 2893764"/>
              <a:gd name="connsiteY55" fmla="*/ 1380781 h 2585292"/>
              <a:gd name="connsiteX56" fmla="*/ 503104 w 2893764"/>
              <a:gd name="connsiteY56" fmla="*/ 1487277 h 2585292"/>
              <a:gd name="connsiteX57" fmla="*/ 521465 w 2893764"/>
              <a:gd name="connsiteY57" fmla="*/ 1483605 h 2585292"/>
              <a:gd name="connsiteX58" fmla="*/ 517793 w 2893764"/>
              <a:gd name="connsiteY58" fmla="*/ 1520328 h 2585292"/>
              <a:gd name="connsiteX59" fmla="*/ 532482 w 2893764"/>
              <a:gd name="connsiteY59" fmla="*/ 1524000 h 2585292"/>
              <a:gd name="connsiteX60" fmla="*/ 543499 w 2893764"/>
              <a:gd name="connsiteY60" fmla="*/ 1590101 h 2585292"/>
              <a:gd name="connsiteX61" fmla="*/ 561860 w 2893764"/>
              <a:gd name="connsiteY61" fmla="*/ 1590101 h 2585292"/>
              <a:gd name="connsiteX62" fmla="*/ 569205 w 2893764"/>
              <a:gd name="connsiteY62" fmla="*/ 1652530 h 2585292"/>
              <a:gd name="connsiteX63" fmla="*/ 602256 w 2893764"/>
              <a:gd name="connsiteY63" fmla="*/ 1656203 h 2585292"/>
              <a:gd name="connsiteX64" fmla="*/ 620617 w 2893764"/>
              <a:gd name="connsiteY64" fmla="*/ 1762699 h 2585292"/>
              <a:gd name="connsiteX65" fmla="*/ 657340 w 2893764"/>
              <a:gd name="connsiteY65" fmla="*/ 1762699 h 2585292"/>
              <a:gd name="connsiteX66" fmla="*/ 657340 w 2893764"/>
              <a:gd name="connsiteY66" fmla="*/ 1792077 h 2585292"/>
              <a:gd name="connsiteX67" fmla="*/ 657340 w 2893764"/>
              <a:gd name="connsiteY67" fmla="*/ 1792077 h 2585292"/>
              <a:gd name="connsiteX68" fmla="*/ 668357 w 2893764"/>
              <a:gd name="connsiteY68" fmla="*/ 1828800 h 2585292"/>
              <a:gd name="connsiteX69" fmla="*/ 789542 w 2893764"/>
              <a:gd name="connsiteY69" fmla="*/ 1825128 h 2585292"/>
              <a:gd name="connsiteX70" fmla="*/ 785870 w 2893764"/>
              <a:gd name="connsiteY70" fmla="*/ 1861851 h 2585292"/>
              <a:gd name="connsiteX71" fmla="*/ 811576 w 2893764"/>
              <a:gd name="connsiteY71" fmla="*/ 1861851 h 2585292"/>
              <a:gd name="connsiteX72" fmla="*/ 807904 w 2893764"/>
              <a:gd name="connsiteY72" fmla="*/ 1894901 h 2585292"/>
              <a:gd name="connsiteX73" fmla="*/ 881350 w 2893764"/>
              <a:gd name="connsiteY73" fmla="*/ 1891229 h 2585292"/>
              <a:gd name="connsiteX74" fmla="*/ 881350 w 2893764"/>
              <a:gd name="connsiteY74" fmla="*/ 1964675 h 2585292"/>
              <a:gd name="connsiteX75" fmla="*/ 892366 w 2893764"/>
              <a:gd name="connsiteY75" fmla="*/ 1964675 h 2585292"/>
              <a:gd name="connsiteX76" fmla="*/ 892366 w 2893764"/>
              <a:gd name="connsiteY76" fmla="*/ 2008742 h 2585292"/>
              <a:gd name="connsiteX77" fmla="*/ 903383 w 2893764"/>
              <a:gd name="connsiteY77" fmla="*/ 2012415 h 2585292"/>
              <a:gd name="connsiteX78" fmla="*/ 903383 w 2893764"/>
              <a:gd name="connsiteY78" fmla="*/ 2038121 h 2585292"/>
              <a:gd name="connsiteX79" fmla="*/ 921745 w 2893764"/>
              <a:gd name="connsiteY79" fmla="*/ 2038121 h 2585292"/>
              <a:gd name="connsiteX80" fmla="*/ 914400 w 2893764"/>
              <a:gd name="connsiteY80" fmla="*/ 2063827 h 2585292"/>
              <a:gd name="connsiteX81" fmla="*/ 932762 w 2893764"/>
              <a:gd name="connsiteY81" fmla="*/ 2063827 h 2585292"/>
              <a:gd name="connsiteX82" fmla="*/ 936434 w 2893764"/>
              <a:gd name="connsiteY82" fmla="*/ 2137272 h 2585292"/>
              <a:gd name="connsiteX83" fmla="*/ 987846 w 2893764"/>
              <a:gd name="connsiteY83" fmla="*/ 2137272 h 2585292"/>
              <a:gd name="connsiteX84" fmla="*/ 987846 w 2893764"/>
              <a:gd name="connsiteY84" fmla="*/ 2170323 h 2585292"/>
              <a:gd name="connsiteX85" fmla="*/ 1013552 w 2893764"/>
              <a:gd name="connsiteY85" fmla="*/ 2177668 h 2585292"/>
              <a:gd name="connsiteX86" fmla="*/ 1006207 w 2893764"/>
              <a:gd name="connsiteY86" fmla="*/ 2207046 h 2585292"/>
              <a:gd name="connsiteX87" fmla="*/ 1017224 w 2893764"/>
              <a:gd name="connsiteY87" fmla="*/ 2207046 h 2585292"/>
              <a:gd name="connsiteX88" fmla="*/ 1017224 w 2893764"/>
              <a:gd name="connsiteY88" fmla="*/ 2232752 h 2585292"/>
              <a:gd name="connsiteX89" fmla="*/ 1039258 w 2893764"/>
              <a:gd name="connsiteY89" fmla="*/ 2229080 h 2585292"/>
              <a:gd name="connsiteX90" fmla="*/ 1024569 w 2893764"/>
              <a:gd name="connsiteY90" fmla="*/ 2273147 h 2585292"/>
              <a:gd name="connsiteX91" fmla="*/ 1248579 w 2893764"/>
              <a:gd name="connsiteY91" fmla="*/ 2269475 h 2585292"/>
              <a:gd name="connsiteX92" fmla="*/ 1248579 w 2893764"/>
              <a:gd name="connsiteY92" fmla="*/ 2313542 h 2585292"/>
              <a:gd name="connsiteX93" fmla="*/ 1311007 w 2893764"/>
              <a:gd name="connsiteY93" fmla="*/ 2309870 h 2585292"/>
              <a:gd name="connsiteX94" fmla="*/ 1307335 w 2893764"/>
              <a:gd name="connsiteY94" fmla="*/ 2335576 h 2585292"/>
              <a:gd name="connsiteX95" fmla="*/ 1498294 w 2893764"/>
              <a:gd name="connsiteY95" fmla="*/ 2346593 h 2585292"/>
              <a:gd name="connsiteX96" fmla="*/ 1498294 w 2893764"/>
              <a:gd name="connsiteY96" fmla="*/ 2350265 h 2585292"/>
              <a:gd name="connsiteX97" fmla="*/ 1505639 w 2893764"/>
              <a:gd name="connsiteY97" fmla="*/ 2372299 h 2585292"/>
              <a:gd name="connsiteX98" fmla="*/ 1538689 w 2893764"/>
              <a:gd name="connsiteY98" fmla="*/ 2372299 h 2585292"/>
              <a:gd name="connsiteX99" fmla="*/ 1542362 w 2893764"/>
              <a:gd name="connsiteY99" fmla="*/ 2405349 h 2585292"/>
              <a:gd name="connsiteX100" fmla="*/ 1590101 w 2893764"/>
              <a:gd name="connsiteY100" fmla="*/ 2405349 h 2585292"/>
              <a:gd name="connsiteX101" fmla="*/ 1597446 w 2893764"/>
              <a:gd name="connsiteY101" fmla="*/ 2438400 h 2585292"/>
              <a:gd name="connsiteX102" fmla="*/ 1696598 w 2893764"/>
              <a:gd name="connsiteY102" fmla="*/ 2438400 h 2585292"/>
              <a:gd name="connsiteX103" fmla="*/ 1700270 w 2893764"/>
              <a:gd name="connsiteY103" fmla="*/ 2478795 h 2585292"/>
              <a:gd name="connsiteX104" fmla="*/ 2236424 w 2893764"/>
              <a:gd name="connsiteY104" fmla="*/ 2489812 h 2585292"/>
              <a:gd name="connsiteX105" fmla="*/ 2232752 w 2893764"/>
              <a:gd name="connsiteY105" fmla="*/ 2577947 h 2585292"/>
              <a:gd name="connsiteX106" fmla="*/ 2893764 w 2893764"/>
              <a:gd name="connsiteY106" fmla="*/ 2585292 h 2585292"/>
              <a:gd name="connsiteX0" fmla="*/ 0 w 2893764"/>
              <a:gd name="connsiteY0" fmla="*/ 0 h 2585292"/>
              <a:gd name="connsiteX1" fmla="*/ 29379 w 2893764"/>
              <a:gd name="connsiteY1" fmla="*/ 3587 h 2585292"/>
              <a:gd name="connsiteX2" fmla="*/ 48830 w 2893764"/>
              <a:gd name="connsiteY2" fmla="*/ 44067 h 2585292"/>
              <a:gd name="connsiteX3" fmla="*/ 47740 w 2893764"/>
              <a:gd name="connsiteY3" fmla="*/ 117513 h 2585292"/>
              <a:gd name="connsiteX4" fmla="*/ 73446 w 2893764"/>
              <a:gd name="connsiteY4" fmla="*/ 113841 h 2585292"/>
              <a:gd name="connsiteX5" fmla="*/ 77118 w 2893764"/>
              <a:gd name="connsiteY5" fmla="*/ 143219 h 2585292"/>
              <a:gd name="connsiteX6" fmla="*/ 99152 w 2893764"/>
              <a:gd name="connsiteY6" fmla="*/ 143219 h 2585292"/>
              <a:gd name="connsiteX7" fmla="*/ 110169 w 2893764"/>
              <a:gd name="connsiteY7" fmla="*/ 187287 h 2585292"/>
              <a:gd name="connsiteX8" fmla="*/ 110169 w 2893764"/>
              <a:gd name="connsiteY8" fmla="*/ 187287 h 2585292"/>
              <a:gd name="connsiteX9" fmla="*/ 113841 w 2893764"/>
              <a:gd name="connsiteY9" fmla="*/ 216665 h 2585292"/>
              <a:gd name="connsiteX10" fmla="*/ 124858 w 2893764"/>
              <a:gd name="connsiteY10" fmla="*/ 216665 h 2585292"/>
              <a:gd name="connsiteX11" fmla="*/ 124858 w 2893764"/>
              <a:gd name="connsiteY11" fmla="*/ 246043 h 2585292"/>
              <a:gd name="connsiteX12" fmla="*/ 124858 w 2893764"/>
              <a:gd name="connsiteY12" fmla="*/ 246043 h 2585292"/>
              <a:gd name="connsiteX13" fmla="*/ 146892 w 2893764"/>
              <a:gd name="connsiteY13" fmla="*/ 279094 h 2585292"/>
              <a:gd name="connsiteX14" fmla="*/ 161581 w 2893764"/>
              <a:gd name="connsiteY14" fmla="*/ 279094 h 2585292"/>
              <a:gd name="connsiteX15" fmla="*/ 161581 w 2893764"/>
              <a:gd name="connsiteY15" fmla="*/ 315817 h 2585292"/>
              <a:gd name="connsiteX16" fmla="*/ 176270 w 2893764"/>
              <a:gd name="connsiteY16" fmla="*/ 319489 h 2585292"/>
              <a:gd name="connsiteX17" fmla="*/ 172598 w 2893764"/>
              <a:gd name="connsiteY17" fmla="*/ 356212 h 2585292"/>
              <a:gd name="connsiteX18" fmla="*/ 190959 w 2893764"/>
              <a:gd name="connsiteY18" fmla="*/ 356212 h 2585292"/>
              <a:gd name="connsiteX19" fmla="*/ 187287 w 2893764"/>
              <a:gd name="connsiteY19" fmla="*/ 385590 h 2585292"/>
              <a:gd name="connsiteX20" fmla="*/ 201976 w 2893764"/>
              <a:gd name="connsiteY20" fmla="*/ 389263 h 2585292"/>
              <a:gd name="connsiteX21" fmla="*/ 201976 w 2893764"/>
              <a:gd name="connsiteY21" fmla="*/ 422313 h 2585292"/>
              <a:gd name="connsiteX22" fmla="*/ 242371 w 2893764"/>
              <a:gd name="connsiteY22" fmla="*/ 425986 h 2585292"/>
              <a:gd name="connsiteX23" fmla="*/ 235027 w 2893764"/>
              <a:gd name="connsiteY23" fmla="*/ 484742 h 2585292"/>
              <a:gd name="connsiteX24" fmla="*/ 238699 w 2893764"/>
              <a:gd name="connsiteY24" fmla="*/ 594911 h 2585292"/>
              <a:gd name="connsiteX25" fmla="*/ 260733 w 2893764"/>
              <a:gd name="connsiteY25" fmla="*/ 594911 h 2585292"/>
              <a:gd name="connsiteX26" fmla="*/ 257060 w 2893764"/>
              <a:gd name="connsiteY26" fmla="*/ 624289 h 2585292"/>
              <a:gd name="connsiteX27" fmla="*/ 282766 w 2893764"/>
              <a:gd name="connsiteY27" fmla="*/ 620617 h 2585292"/>
              <a:gd name="connsiteX28" fmla="*/ 279094 w 2893764"/>
              <a:gd name="connsiteY28" fmla="*/ 653668 h 2585292"/>
              <a:gd name="connsiteX29" fmla="*/ 290111 w 2893764"/>
              <a:gd name="connsiteY29" fmla="*/ 657340 h 2585292"/>
              <a:gd name="connsiteX30" fmla="*/ 290111 w 2893764"/>
              <a:gd name="connsiteY30" fmla="*/ 694063 h 2585292"/>
              <a:gd name="connsiteX31" fmla="*/ 319489 w 2893764"/>
              <a:gd name="connsiteY31" fmla="*/ 694063 h 2585292"/>
              <a:gd name="connsiteX32" fmla="*/ 315817 w 2893764"/>
              <a:gd name="connsiteY32" fmla="*/ 723441 h 2585292"/>
              <a:gd name="connsiteX33" fmla="*/ 334179 w 2893764"/>
              <a:gd name="connsiteY33" fmla="*/ 727113 h 2585292"/>
              <a:gd name="connsiteX34" fmla="*/ 337851 w 2893764"/>
              <a:gd name="connsiteY34" fmla="*/ 767509 h 2585292"/>
              <a:gd name="connsiteX35" fmla="*/ 345195 w 2893764"/>
              <a:gd name="connsiteY35" fmla="*/ 771181 h 2585292"/>
              <a:gd name="connsiteX36" fmla="*/ 341523 w 2893764"/>
              <a:gd name="connsiteY36" fmla="*/ 793215 h 2585292"/>
              <a:gd name="connsiteX37" fmla="*/ 356212 w 2893764"/>
              <a:gd name="connsiteY37" fmla="*/ 804231 h 2585292"/>
              <a:gd name="connsiteX38" fmla="*/ 363557 w 2893764"/>
              <a:gd name="connsiteY38" fmla="*/ 837282 h 2585292"/>
              <a:gd name="connsiteX39" fmla="*/ 378246 w 2893764"/>
              <a:gd name="connsiteY39" fmla="*/ 840954 h 2585292"/>
              <a:gd name="connsiteX40" fmla="*/ 370901 w 2893764"/>
              <a:gd name="connsiteY40" fmla="*/ 862988 h 2585292"/>
              <a:gd name="connsiteX41" fmla="*/ 392935 w 2893764"/>
              <a:gd name="connsiteY41" fmla="*/ 866660 h 2585292"/>
              <a:gd name="connsiteX42" fmla="*/ 389263 w 2893764"/>
              <a:gd name="connsiteY42" fmla="*/ 888694 h 2585292"/>
              <a:gd name="connsiteX43" fmla="*/ 400280 w 2893764"/>
              <a:gd name="connsiteY43" fmla="*/ 888694 h 2585292"/>
              <a:gd name="connsiteX44" fmla="*/ 396607 w 2893764"/>
              <a:gd name="connsiteY44" fmla="*/ 936434 h 2585292"/>
              <a:gd name="connsiteX45" fmla="*/ 407624 w 2893764"/>
              <a:gd name="connsiteY45" fmla="*/ 936434 h 2585292"/>
              <a:gd name="connsiteX46" fmla="*/ 411297 w 2893764"/>
              <a:gd name="connsiteY46" fmla="*/ 1061292 h 2585292"/>
              <a:gd name="connsiteX47" fmla="*/ 433330 w 2893764"/>
              <a:gd name="connsiteY47" fmla="*/ 1068636 h 2585292"/>
              <a:gd name="connsiteX48" fmla="*/ 429658 w 2893764"/>
              <a:gd name="connsiteY48" fmla="*/ 1175133 h 2585292"/>
              <a:gd name="connsiteX49" fmla="*/ 451692 w 2893764"/>
              <a:gd name="connsiteY49" fmla="*/ 1175133 h 2585292"/>
              <a:gd name="connsiteX50" fmla="*/ 448019 w 2893764"/>
              <a:gd name="connsiteY50" fmla="*/ 1303663 h 2585292"/>
              <a:gd name="connsiteX51" fmla="*/ 451692 w 2893764"/>
              <a:gd name="connsiteY51" fmla="*/ 1303663 h 2585292"/>
              <a:gd name="connsiteX52" fmla="*/ 448019 w 2893764"/>
              <a:gd name="connsiteY52" fmla="*/ 1347730 h 2585292"/>
              <a:gd name="connsiteX53" fmla="*/ 477398 w 2893764"/>
              <a:gd name="connsiteY53" fmla="*/ 1344058 h 2585292"/>
              <a:gd name="connsiteX54" fmla="*/ 473726 w 2893764"/>
              <a:gd name="connsiteY54" fmla="*/ 1380781 h 2585292"/>
              <a:gd name="connsiteX55" fmla="*/ 499432 w 2893764"/>
              <a:gd name="connsiteY55" fmla="*/ 1380781 h 2585292"/>
              <a:gd name="connsiteX56" fmla="*/ 503104 w 2893764"/>
              <a:gd name="connsiteY56" fmla="*/ 1487277 h 2585292"/>
              <a:gd name="connsiteX57" fmla="*/ 521465 w 2893764"/>
              <a:gd name="connsiteY57" fmla="*/ 1483605 h 2585292"/>
              <a:gd name="connsiteX58" fmla="*/ 517793 w 2893764"/>
              <a:gd name="connsiteY58" fmla="*/ 1520328 h 2585292"/>
              <a:gd name="connsiteX59" fmla="*/ 532482 w 2893764"/>
              <a:gd name="connsiteY59" fmla="*/ 1524000 h 2585292"/>
              <a:gd name="connsiteX60" fmla="*/ 543499 w 2893764"/>
              <a:gd name="connsiteY60" fmla="*/ 1590101 h 2585292"/>
              <a:gd name="connsiteX61" fmla="*/ 561860 w 2893764"/>
              <a:gd name="connsiteY61" fmla="*/ 1590101 h 2585292"/>
              <a:gd name="connsiteX62" fmla="*/ 569205 w 2893764"/>
              <a:gd name="connsiteY62" fmla="*/ 1652530 h 2585292"/>
              <a:gd name="connsiteX63" fmla="*/ 602256 w 2893764"/>
              <a:gd name="connsiteY63" fmla="*/ 1656203 h 2585292"/>
              <a:gd name="connsiteX64" fmla="*/ 620617 w 2893764"/>
              <a:gd name="connsiteY64" fmla="*/ 1762699 h 2585292"/>
              <a:gd name="connsiteX65" fmla="*/ 657340 w 2893764"/>
              <a:gd name="connsiteY65" fmla="*/ 1762699 h 2585292"/>
              <a:gd name="connsiteX66" fmla="*/ 657340 w 2893764"/>
              <a:gd name="connsiteY66" fmla="*/ 1792077 h 2585292"/>
              <a:gd name="connsiteX67" fmla="*/ 657340 w 2893764"/>
              <a:gd name="connsiteY67" fmla="*/ 1792077 h 2585292"/>
              <a:gd name="connsiteX68" fmla="*/ 668357 w 2893764"/>
              <a:gd name="connsiteY68" fmla="*/ 1828800 h 2585292"/>
              <a:gd name="connsiteX69" fmla="*/ 789542 w 2893764"/>
              <a:gd name="connsiteY69" fmla="*/ 1825128 h 2585292"/>
              <a:gd name="connsiteX70" fmla="*/ 785870 w 2893764"/>
              <a:gd name="connsiteY70" fmla="*/ 1861851 h 2585292"/>
              <a:gd name="connsiteX71" fmla="*/ 811576 w 2893764"/>
              <a:gd name="connsiteY71" fmla="*/ 1861851 h 2585292"/>
              <a:gd name="connsiteX72" fmla="*/ 807904 w 2893764"/>
              <a:gd name="connsiteY72" fmla="*/ 1894901 h 2585292"/>
              <a:gd name="connsiteX73" fmla="*/ 881350 w 2893764"/>
              <a:gd name="connsiteY73" fmla="*/ 1891229 h 2585292"/>
              <a:gd name="connsiteX74" fmla="*/ 881350 w 2893764"/>
              <a:gd name="connsiteY74" fmla="*/ 1964675 h 2585292"/>
              <a:gd name="connsiteX75" fmla="*/ 892366 w 2893764"/>
              <a:gd name="connsiteY75" fmla="*/ 1964675 h 2585292"/>
              <a:gd name="connsiteX76" fmla="*/ 892366 w 2893764"/>
              <a:gd name="connsiteY76" fmla="*/ 2008742 h 2585292"/>
              <a:gd name="connsiteX77" fmla="*/ 903383 w 2893764"/>
              <a:gd name="connsiteY77" fmla="*/ 2012415 h 2585292"/>
              <a:gd name="connsiteX78" fmla="*/ 903383 w 2893764"/>
              <a:gd name="connsiteY78" fmla="*/ 2038121 h 2585292"/>
              <a:gd name="connsiteX79" fmla="*/ 921745 w 2893764"/>
              <a:gd name="connsiteY79" fmla="*/ 2038121 h 2585292"/>
              <a:gd name="connsiteX80" fmla="*/ 914400 w 2893764"/>
              <a:gd name="connsiteY80" fmla="*/ 2063827 h 2585292"/>
              <a:gd name="connsiteX81" fmla="*/ 932762 w 2893764"/>
              <a:gd name="connsiteY81" fmla="*/ 2063827 h 2585292"/>
              <a:gd name="connsiteX82" fmla="*/ 936434 w 2893764"/>
              <a:gd name="connsiteY82" fmla="*/ 2137272 h 2585292"/>
              <a:gd name="connsiteX83" fmla="*/ 987846 w 2893764"/>
              <a:gd name="connsiteY83" fmla="*/ 2137272 h 2585292"/>
              <a:gd name="connsiteX84" fmla="*/ 987846 w 2893764"/>
              <a:gd name="connsiteY84" fmla="*/ 2170323 h 2585292"/>
              <a:gd name="connsiteX85" fmla="*/ 1013552 w 2893764"/>
              <a:gd name="connsiteY85" fmla="*/ 2177668 h 2585292"/>
              <a:gd name="connsiteX86" fmla="*/ 1006207 w 2893764"/>
              <a:gd name="connsiteY86" fmla="*/ 2207046 h 2585292"/>
              <a:gd name="connsiteX87" fmla="*/ 1017224 w 2893764"/>
              <a:gd name="connsiteY87" fmla="*/ 2207046 h 2585292"/>
              <a:gd name="connsiteX88" fmla="*/ 1017224 w 2893764"/>
              <a:gd name="connsiteY88" fmla="*/ 2232752 h 2585292"/>
              <a:gd name="connsiteX89" fmla="*/ 1039258 w 2893764"/>
              <a:gd name="connsiteY89" fmla="*/ 2229080 h 2585292"/>
              <a:gd name="connsiteX90" fmla="*/ 1024569 w 2893764"/>
              <a:gd name="connsiteY90" fmla="*/ 2273147 h 2585292"/>
              <a:gd name="connsiteX91" fmla="*/ 1248579 w 2893764"/>
              <a:gd name="connsiteY91" fmla="*/ 2269475 h 2585292"/>
              <a:gd name="connsiteX92" fmla="*/ 1248579 w 2893764"/>
              <a:gd name="connsiteY92" fmla="*/ 2313542 h 2585292"/>
              <a:gd name="connsiteX93" fmla="*/ 1311007 w 2893764"/>
              <a:gd name="connsiteY93" fmla="*/ 2309870 h 2585292"/>
              <a:gd name="connsiteX94" fmla="*/ 1307335 w 2893764"/>
              <a:gd name="connsiteY94" fmla="*/ 2335576 h 2585292"/>
              <a:gd name="connsiteX95" fmla="*/ 1498294 w 2893764"/>
              <a:gd name="connsiteY95" fmla="*/ 2346593 h 2585292"/>
              <a:gd name="connsiteX96" fmla="*/ 1498294 w 2893764"/>
              <a:gd name="connsiteY96" fmla="*/ 2350265 h 2585292"/>
              <a:gd name="connsiteX97" fmla="*/ 1505639 w 2893764"/>
              <a:gd name="connsiteY97" fmla="*/ 2372299 h 2585292"/>
              <a:gd name="connsiteX98" fmla="*/ 1538689 w 2893764"/>
              <a:gd name="connsiteY98" fmla="*/ 2372299 h 2585292"/>
              <a:gd name="connsiteX99" fmla="*/ 1542362 w 2893764"/>
              <a:gd name="connsiteY99" fmla="*/ 2405349 h 2585292"/>
              <a:gd name="connsiteX100" fmla="*/ 1590101 w 2893764"/>
              <a:gd name="connsiteY100" fmla="*/ 2405349 h 2585292"/>
              <a:gd name="connsiteX101" fmla="*/ 1597446 w 2893764"/>
              <a:gd name="connsiteY101" fmla="*/ 2438400 h 2585292"/>
              <a:gd name="connsiteX102" fmla="*/ 1696598 w 2893764"/>
              <a:gd name="connsiteY102" fmla="*/ 2438400 h 2585292"/>
              <a:gd name="connsiteX103" fmla="*/ 1700270 w 2893764"/>
              <a:gd name="connsiteY103" fmla="*/ 2478795 h 2585292"/>
              <a:gd name="connsiteX104" fmla="*/ 2236424 w 2893764"/>
              <a:gd name="connsiteY104" fmla="*/ 2489812 h 2585292"/>
              <a:gd name="connsiteX105" fmla="*/ 2232752 w 2893764"/>
              <a:gd name="connsiteY105" fmla="*/ 2577947 h 2585292"/>
              <a:gd name="connsiteX106" fmla="*/ 2893764 w 2893764"/>
              <a:gd name="connsiteY106" fmla="*/ 2585292 h 2585292"/>
              <a:gd name="connsiteX0" fmla="*/ 0 w 2893764"/>
              <a:gd name="connsiteY0" fmla="*/ 0 h 2585292"/>
              <a:gd name="connsiteX1" fmla="*/ 29379 w 2893764"/>
              <a:gd name="connsiteY1" fmla="*/ 3587 h 2585292"/>
              <a:gd name="connsiteX2" fmla="*/ 41687 w 2893764"/>
              <a:gd name="connsiteY2" fmla="*/ 44067 h 2585292"/>
              <a:gd name="connsiteX3" fmla="*/ 47740 w 2893764"/>
              <a:gd name="connsiteY3" fmla="*/ 117513 h 2585292"/>
              <a:gd name="connsiteX4" fmla="*/ 73446 w 2893764"/>
              <a:gd name="connsiteY4" fmla="*/ 113841 h 2585292"/>
              <a:gd name="connsiteX5" fmla="*/ 77118 w 2893764"/>
              <a:gd name="connsiteY5" fmla="*/ 143219 h 2585292"/>
              <a:gd name="connsiteX6" fmla="*/ 99152 w 2893764"/>
              <a:gd name="connsiteY6" fmla="*/ 143219 h 2585292"/>
              <a:gd name="connsiteX7" fmla="*/ 110169 w 2893764"/>
              <a:gd name="connsiteY7" fmla="*/ 187287 h 2585292"/>
              <a:gd name="connsiteX8" fmla="*/ 110169 w 2893764"/>
              <a:gd name="connsiteY8" fmla="*/ 187287 h 2585292"/>
              <a:gd name="connsiteX9" fmla="*/ 113841 w 2893764"/>
              <a:gd name="connsiteY9" fmla="*/ 216665 h 2585292"/>
              <a:gd name="connsiteX10" fmla="*/ 124858 w 2893764"/>
              <a:gd name="connsiteY10" fmla="*/ 216665 h 2585292"/>
              <a:gd name="connsiteX11" fmla="*/ 124858 w 2893764"/>
              <a:gd name="connsiteY11" fmla="*/ 246043 h 2585292"/>
              <a:gd name="connsiteX12" fmla="*/ 124858 w 2893764"/>
              <a:gd name="connsiteY12" fmla="*/ 246043 h 2585292"/>
              <a:gd name="connsiteX13" fmla="*/ 146892 w 2893764"/>
              <a:gd name="connsiteY13" fmla="*/ 279094 h 2585292"/>
              <a:gd name="connsiteX14" fmla="*/ 161581 w 2893764"/>
              <a:gd name="connsiteY14" fmla="*/ 279094 h 2585292"/>
              <a:gd name="connsiteX15" fmla="*/ 161581 w 2893764"/>
              <a:gd name="connsiteY15" fmla="*/ 315817 h 2585292"/>
              <a:gd name="connsiteX16" fmla="*/ 176270 w 2893764"/>
              <a:gd name="connsiteY16" fmla="*/ 319489 h 2585292"/>
              <a:gd name="connsiteX17" fmla="*/ 172598 w 2893764"/>
              <a:gd name="connsiteY17" fmla="*/ 356212 h 2585292"/>
              <a:gd name="connsiteX18" fmla="*/ 190959 w 2893764"/>
              <a:gd name="connsiteY18" fmla="*/ 356212 h 2585292"/>
              <a:gd name="connsiteX19" fmla="*/ 187287 w 2893764"/>
              <a:gd name="connsiteY19" fmla="*/ 385590 h 2585292"/>
              <a:gd name="connsiteX20" fmla="*/ 201976 w 2893764"/>
              <a:gd name="connsiteY20" fmla="*/ 389263 h 2585292"/>
              <a:gd name="connsiteX21" fmla="*/ 201976 w 2893764"/>
              <a:gd name="connsiteY21" fmla="*/ 422313 h 2585292"/>
              <a:gd name="connsiteX22" fmla="*/ 242371 w 2893764"/>
              <a:gd name="connsiteY22" fmla="*/ 425986 h 2585292"/>
              <a:gd name="connsiteX23" fmla="*/ 235027 w 2893764"/>
              <a:gd name="connsiteY23" fmla="*/ 484742 h 2585292"/>
              <a:gd name="connsiteX24" fmla="*/ 238699 w 2893764"/>
              <a:gd name="connsiteY24" fmla="*/ 594911 h 2585292"/>
              <a:gd name="connsiteX25" fmla="*/ 260733 w 2893764"/>
              <a:gd name="connsiteY25" fmla="*/ 594911 h 2585292"/>
              <a:gd name="connsiteX26" fmla="*/ 257060 w 2893764"/>
              <a:gd name="connsiteY26" fmla="*/ 624289 h 2585292"/>
              <a:gd name="connsiteX27" fmla="*/ 282766 w 2893764"/>
              <a:gd name="connsiteY27" fmla="*/ 620617 h 2585292"/>
              <a:gd name="connsiteX28" fmla="*/ 279094 w 2893764"/>
              <a:gd name="connsiteY28" fmla="*/ 653668 h 2585292"/>
              <a:gd name="connsiteX29" fmla="*/ 290111 w 2893764"/>
              <a:gd name="connsiteY29" fmla="*/ 657340 h 2585292"/>
              <a:gd name="connsiteX30" fmla="*/ 290111 w 2893764"/>
              <a:gd name="connsiteY30" fmla="*/ 694063 h 2585292"/>
              <a:gd name="connsiteX31" fmla="*/ 319489 w 2893764"/>
              <a:gd name="connsiteY31" fmla="*/ 694063 h 2585292"/>
              <a:gd name="connsiteX32" fmla="*/ 315817 w 2893764"/>
              <a:gd name="connsiteY32" fmla="*/ 723441 h 2585292"/>
              <a:gd name="connsiteX33" fmla="*/ 334179 w 2893764"/>
              <a:gd name="connsiteY33" fmla="*/ 727113 h 2585292"/>
              <a:gd name="connsiteX34" fmla="*/ 337851 w 2893764"/>
              <a:gd name="connsiteY34" fmla="*/ 767509 h 2585292"/>
              <a:gd name="connsiteX35" fmla="*/ 345195 w 2893764"/>
              <a:gd name="connsiteY35" fmla="*/ 771181 h 2585292"/>
              <a:gd name="connsiteX36" fmla="*/ 341523 w 2893764"/>
              <a:gd name="connsiteY36" fmla="*/ 793215 h 2585292"/>
              <a:gd name="connsiteX37" fmla="*/ 356212 w 2893764"/>
              <a:gd name="connsiteY37" fmla="*/ 804231 h 2585292"/>
              <a:gd name="connsiteX38" fmla="*/ 363557 w 2893764"/>
              <a:gd name="connsiteY38" fmla="*/ 837282 h 2585292"/>
              <a:gd name="connsiteX39" fmla="*/ 378246 w 2893764"/>
              <a:gd name="connsiteY39" fmla="*/ 840954 h 2585292"/>
              <a:gd name="connsiteX40" fmla="*/ 370901 w 2893764"/>
              <a:gd name="connsiteY40" fmla="*/ 862988 h 2585292"/>
              <a:gd name="connsiteX41" fmla="*/ 392935 w 2893764"/>
              <a:gd name="connsiteY41" fmla="*/ 866660 h 2585292"/>
              <a:gd name="connsiteX42" fmla="*/ 389263 w 2893764"/>
              <a:gd name="connsiteY42" fmla="*/ 888694 h 2585292"/>
              <a:gd name="connsiteX43" fmla="*/ 400280 w 2893764"/>
              <a:gd name="connsiteY43" fmla="*/ 888694 h 2585292"/>
              <a:gd name="connsiteX44" fmla="*/ 396607 w 2893764"/>
              <a:gd name="connsiteY44" fmla="*/ 936434 h 2585292"/>
              <a:gd name="connsiteX45" fmla="*/ 407624 w 2893764"/>
              <a:gd name="connsiteY45" fmla="*/ 936434 h 2585292"/>
              <a:gd name="connsiteX46" fmla="*/ 411297 w 2893764"/>
              <a:gd name="connsiteY46" fmla="*/ 1061292 h 2585292"/>
              <a:gd name="connsiteX47" fmla="*/ 433330 w 2893764"/>
              <a:gd name="connsiteY47" fmla="*/ 1068636 h 2585292"/>
              <a:gd name="connsiteX48" fmla="*/ 429658 w 2893764"/>
              <a:gd name="connsiteY48" fmla="*/ 1175133 h 2585292"/>
              <a:gd name="connsiteX49" fmla="*/ 451692 w 2893764"/>
              <a:gd name="connsiteY49" fmla="*/ 1175133 h 2585292"/>
              <a:gd name="connsiteX50" fmla="*/ 448019 w 2893764"/>
              <a:gd name="connsiteY50" fmla="*/ 1303663 h 2585292"/>
              <a:gd name="connsiteX51" fmla="*/ 451692 w 2893764"/>
              <a:gd name="connsiteY51" fmla="*/ 1303663 h 2585292"/>
              <a:gd name="connsiteX52" fmla="*/ 448019 w 2893764"/>
              <a:gd name="connsiteY52" fmla="*/ 1347730 h 2585292"/>
              <a:gd name="connsiteX53" fmla="*/ 477398 w 2893764"/>
              <a:gd name="connsiteY53" fmla="*/ 1344058 h 2585292"/>
              <a:gd name="connsiteX54" fmla="*/ 473726 w 2893764"/>
              <a:gd name="connsiteY54" fmla="*/ 1380781 h 2585292"/>
              <a:gd name="connsiteX55" fmla="*/ 499432 w 2893764"/>
              <a:gd name="connsiteY55" fmla="*/ 1380781 h 2585292"/>
              <a:gd name="connsiteX56" fmla="*/ 503104 w 2893764"/>
              <a:gd name="connsiteY56" fmla="*/ 1487277 h 2585292"/>
              <a:gd name="connsiteX57" fmla="*/ 521465 w 2893764"/>
              <a:gd name="connsiteY57" fmla="*/ 1483605 h 2585292"/>
              <a:gd name="connsiteX58" fmla="*/ 517793 w 2893764"/>
              <a:gd name="connsiteY58" fmla="*/ 1520328 h 2585292"/>
              <a:gd name="connsiteX59" fmla="*/ 532482 w 2893764"/>
              <a:gd name="connsiteY59" fmla="*/ 1524000 h 2585292"/>
              <a:gd name="connsiteX60" fmla="*/ 543499 w 2893764"/>
              <a:gd name="connsiteY60" fmla="*/ 1590101 h 2585292"/>
              <a:gd name="connsiteX61" fmla="*/ 561860 w 2893764"/>
              <a:gd name="connsiteY61" fmla="*/ 1590101 h 2585292"/>
              <a:gd name="connsiteX62" fmla="*/ 569205 w 2893764"/>
              <a:gd name="connsiteY62" fmla="*/ 1652530 h 2585292"/>
              <a:gd name="connsiteX63" fmla="*/ 602256 w 2893764"/>
              <a:gd name="connsiteY63" fmla="*/ 1656203 h 2585292"/>
              <a:gd name="connsiteX64" fmla="*/ 620617 w 2893764"/>
              <a:gd name="connsiteY64" fmla="*/ 1762699 h 2585292"/>
              <a:gd name="connsiteX65" fmla="*/ 657340 w 2893764"/>
              <a:gd name="connsiteY65" fmla="*/ 1762699 h 2585292"/>
              <a:gd name="connsiteX66" fmla="*/ 657340 w 2893764"/>
              <a:gd name="connsiteY66" fmla="*/ 1792077 h 2585292"/>
              <a:gd name="connsiteX67" fmla="*/ 657340 w 2893764"/>
              <a:gd name="connsiteY67" fmla="*/ 1792077 h 2585292"/>
              <a:gd name="connsiteX68" fmla="*/ 668357 w 2893764"/>
              <a:gd name="connsiteY68" fmla="*/ 1828800 h 2585292"/>
              <a:gd name="connsiteX69" fmla="*/ 789542 w 2893764"/>
              <a:gd name="connsiteY69" fmla="*/ 1825128 h 2585292"/>
              <a:gd name="connsiteX70" fmla="*/ 785870 w 2893764"/>
              <a:gd name="connsiteY70" fmla="*/ 1861851 h 2585292"/>
              <a:gd name="connsiteX71" fmla="*/ 811576 w 2893764"/>
              <a:gd name="connsiteY71" fmla="*/ 1861851 h 2585292"/>
              <a:gd name="connsiteX72" fmla="*/ 807904 w 2893764"/>
              <a:gd name="connsiteY72" fmla="*/ 1894901 h 2585292"/>
              <a:gd name="connsiteX73" fmla="*/ 881350 w 2893764"/>
              <a:gd name="connsiteY73" fmla="*/ 1891229 h 2585292"/>
              <a:gd name="connsiteX74" fmla="*/ 881350 w 2893764"/>
              <a:gd name="connsiteY74" fmla="*/ 1964675 h 2585292"/>
              <a:gd name="connsiteX75" fmla="*/ 892366 w 2893764"/>
              <a:gd name="connsiteY75" fmla="*/ 1964675 h 2585292"/>
              <a:gd name="connsiteX76" fmla="*/ 892366 w 2893764"/>
              <a:gd name="connsiteY76" fmla="*/ 2008742 h 2585292"/>
              <a:gd name="connsiteX77" fmla="*/ 903383 w 2893764"/>
              <a:gd name="connsiteY77" fmla="*/ 2012415 h 2585292"/>
              <a:gd name="connsiteX78" fmla="*/ 903383 w 2893764"/>
              <a:gd name="connsiteY78" fmla="*/ 2038121 h 2585292"/>
              <a:gd name="connsiteX79" fmla="*/ 921745 w 2893764"/>
              <a:gd name="connsiteY79" fmla="*/ 2038121 h 2585292"/>
              <a:gd name="connsiteX80" fmla="*/ 914400 w 2893764"/>
              <a:gd name="connsiteY80" fmla="*/ 2063827 h 2585292"/>
              <a:gd name="connsiteX81" fmla="*/ 932762 w 2893764"/>
              <a:gd name="connsiteY81" fmla="*/ 2063827 h 2585292"/>
              <a:gd name="connsiteX82" fmla="*/ 936434 w 2893764"/>
              <a:gd name="connsiteY82" fmla="*/ 2137272 h 2585292"/>
              <a:gd name="connsiteX83" fmla="*/ 987846 w 2893764"/>
              <a:gd name="connsiteY83" fmla="*/ 2137272 h 2585292"/>
              <a:gd name="connsiteX84" fmla="*/ 987846 w 2893764"/>
              <a:gd name="connsiteY84" fmla="*/ 2170323 h 2585292"/>
              <a:gd name="connsiteX85" fmla="*/ 1013552 w 2893764"/>
              <a:gd name="connsiteY85" fmla="*/ 2177668 h 2585292"/>
              <a:gd name="connsiteX86" fmla="*/ 1006207 w 2893764"/>
              <a:gd name="connsiteY86" fmla="*/ 2207046 h 2585292"/>
              <a:gd name="connsiteX87" fmla="*/ 1017224 w 2893764"/>
              <a:gd name="connsiteY87" fmla="*/ 2207046 h 2585292"/>
              <a:gd name="connsiteX88" fmla="*/ 1017224 w 2893764"/>
              <a:gd name="connsiteY88" fmla="*/ 2232752 h 2585292"/>
              <a:gd name="connsiteX89" fmla="*/ 1039258 w 2893764"/>
              <a:gd name="connsiteY89" fmla="*/ 2229080 h 2585292"/>
              <a:gd name="connsiteX90" fmla="*/ 1024569 w 2893764"/>
              <a:gd name="connsiteY90" fmla="*/ 2273147 h 2585292"/>
              <a:gd name="connsiteX91" fmla="*/ 1248579 w 2893764"/>
              <a:gd name="connsiteY91" fmla="*/ 2269475 h 2585292"/>
              <a:gd name="connsiteX92" fmla="*/ 1248579 w 2893764"/>
              <a:gd name="connsiteY92" fmla="*/ 2313542 h 2585292"/>
              <a:gd name="connsiteX93" fmla="*/ 1311007 w 2893764"/>
              <a:gd name="connsiteY93" fmla="*/ 2309870 h 2585292"/>
              <a:gd name="connsiteX94" fmla="*/ 1307335 w 2893764"/>
              <a:gd name="connsiteY94" fmla="*/ 2335576 h 2585292"/>
              <a:gd name="connsiteX95" fmla="*/ 1498294 w 2893764"/>
              <a:gd name="connsiteY95" fmla="*/ 2346593 h 2585292"/>
              <a:gd name="connsiteX96" fmla="*/ 1498294 w 2893764"/>
              <a:gd name="connsiteY96" fmla="*/ 2350265 h 2585292"/>
              <a:gd name="connsiteX97" fmla="*/ 1505639 w 2893764"/>
              <a:gd name="connsiteY97" fmla="*/ 2372299 h 2585292"/>
              <a:gd name="connsiteX98" fmla="*/ 1538689 w 2893764"/>
              <a:gd name="connsiteY98" fmla="*/ 2372299 h 2585292"/>
              <a:gd name="connsiteX99" fmla="*/ 1542362 w 2893764"/>
              <a:gd name="connsiteY99" fmla="*/ 2405349 h 2585292"/>
              <a:gd name="connsiteX100" fmla="*/ 1590101 w 2893764"/>
              <a:gd name="connsiteY100" fmla="*/ 2405349 h 2585292"/>
              <a:gd name="connsiteX101" fmla="*/ 1597446 w 2893764"/>
              <a:gd name="connsiteY101" fmla="*/ 2438400 h 2585292"/>
              <a:gd name="connsiteX102" fmla="*/ 1696598 w 2893764"/>
              <a:gd name="connsiteY102" fmla="*/ 2438400 h 2585292"/>
              <a:gd name="connsiteX103" fmla="*/ 1700270 w 2893764"/>
              <a:gd name="connsiteY103" fmla="*/ 2478795 h 2585292"/>
              <a:gd name="connsiteX104" fmla="*/ 2236424 w 2893764"/>
              <a:gd name="connsiteY104" fmla="*/ 2489812 h 2585292"/>
              <a:gd name="connsiteX105" fmla="*/ 2232752 w 2893764"/>
              <a:gd name="connsiteY105" fmla="*/ 2577947 h 2585292"/>
              <a:gd name="connsiteX106" fmla="*/ 2893764 w 2893764"/>
              <a:gd name="connsiteY106" fmla="*/ 2585292 h 2585292"/>
              <a:gd name="connsiteX0" fmla="*/ 0 w 2893764"/>
              <a:gd name="connsiteY0" fmla="*/ 0 h 2585292"/>
              <a:gd name="connsiteX1" fmla="*/ 29379 w 2893764"/>
              <a:gd name="connsiteY1" fmla="*/ 3587 h 2585292"/>
              <a:gd name="connsiteX2" fmla="*/ 41687 w 2893764"/>
              <a:gd name="connsiteY2" fmla="*/ 44067 h 2585292"/>
              <a:gd name="connsiteX3" fmla="*/ 47740 w 2893764"/>
              <a:gd name="connsiteY3" fmla="*/ 117513 h 2585292"/>
              <a:gd name="connsiteX4" fmla="*/ 73446 w 2893764"/>
              <a:gd name="connsiteY4" fmla="*/ 113841 h 2585292"/>
              <a:gd name="connsiteX5" fmla="*/ 77118 w 2893764"/>
              <a:gd name="connsiteY5" fmla="*/ 143219 h 2585292"/>
              <a:gd name="connsiteX6" fmla="*/ 99152 w 2893764"/>
              <a:gd name="connsiteY6" fmla="*/ 143219 h 2585292"/>
              <a:gd name="connsiteX7" fmla="*/ 110169 w 2893764"/>
              <a:gd name="connsiteY7" fmla="*/ 187287 h 2585292"/>
              <a:gd name="connsiteX8" fmla="*/ 110169 w 2893764"/>
              <a:gd name="connsiteY8" fmla="*/ 187287 h 2585292"/>
              <a:gd name="connsiteX9" fmla="*/ 113841 w 2893764"/>
              <a:gd name="connsiteY9" fmla="*/ 216665 h 2585292"/>
              <a:gd name="connsiteX10" fmla="*/ 124858 w 2893764"/>
              <a:gd name="connsiteY10" fmla="*/ 216665 h 2585292"/>
              <a:gd name="connsiteX11" fmla="*/ 124858 w 2893764"/>
              <a:gd name="connsiteY11" fmla="*/ 246043 h 2585292"/>
              <a:gd name="connsiteX12" fmla="*/ 141527 w 2893764"/>
              <a:gd name="connsiteY12" fmla="*/ 238899 h 2585292"/>
              <a:gd name="connsiteX13" fmla="*/ 146892 w 2893764"/>
              <a:gd name="connsiteY13" fmla="*/ 279094 h 2585292"/>
              <a:gd name="connsiteX14" fmla="*/ 161581 w 2893764"/>
              <a:gd name="connsiteY14" fmla="*/ 279094 h 2585292"/>
              <a:gd name="connsiteX15" fmla="*/ 161581 w 2893764"/>
              <a:gd name="connsiteY15" fmla="*/ 315817 h 2585292"/>
              <a:gd name="connsiteX16" fmla="*/ 176270 w 2893764"/>
              <a:gd name="connsiteY16" fmla="*/ 319489 h 2585292"/>
              <a:gd name="connsiteX17" fmla="*/ 172598 w 2893764"/>
              <a:gd name="connsiteY17" fmla="*/ 356212 h 2585292"/>
              <a:gd name="connsiteX18" fmla="*/ 190959 w 2893764"/>
              <a:gd name="connsiteY18" fmla="*/ 356212 h 2585292"/>
              <a:gd name="connsiteX19" fmla="*/ 187287 w 2893764"/>
              <a:gd name="connsiteY19" fmla="*/ 385590 h 2585292"/>
              <a:gd name="connsiteX20" fmla="*/ 201976 w 2893764"/>
              <a:gd name="connsiteY20" fmla="*/ 389263 h 2585292"/>
              <a:gd name="connsiteX21" fmla="*/ 201976 w 2893764"/>
              <a:gd name="connsiteY21" fmla="*/ 422313 h 2585292"/>
              <a:gd name="connsiteX22" fmla="*/ 242371 w 2893764"/>
              <a:gd name="connsiteY22" fmla="*/ 425986 h 2585292"/>
              <a:gd name="connsiteX23" fmla="*/ 235027 w 2893764"/>
              <a:gd name="connsiteY23" fmla="*/ 484742 h 2585292"/>
              <a:gd name="connsiteX24" fmla="*/ 238699 w 2893764"/>
              <a:gd name="connsiteY24" fmla="*/ 594911 h 2585292"/>
              <a:gd name="connsiteX25" fmla="*/ 260733 w 2893764"/>
              <a:gd name="connsiteY25" fmla="*/ 594911 h 2585292"/>
              <a:gd name="connsiteX26" fmla="*/ 257060 w 2893764"/>
              <a:gd name="connsiteY26" fmla="*/ 624289 h 2585292"/>
              <a:gd name="connsiteX27" fmla="*/ 282766 w 2893764"/>
              <a:gd name="connsiteY27" fmla="*/ 620617 h 2585292"/>
              <a:gd name="connsiteX28" fmla="*/ 279094 w 2893764"/>
              <a:gd name="connsiteY28" fmla="*/ 653668 h 2585292"/>
              <a:gd name="connsiteX29" fmla="*/ 290111 w 2893764"/>
              <a:gd name="connsiteY29" fmla="*/ 657340 h 2585292"/>
              <a:gd name="connsiteX30" fmla="*/ 290111 w 2893764"/>
              <a:gd name="connsiteY30" fmla="*/ 694063 h 2585292"/>
              <a:gd name="connsiteX31" fmla="*/ 319489 w 2893764"/>
              <a:gd name="connsiteY31" fmla="*/ 694063 h 2585292"/>
              <a:gd name="connsiteX32" fmla="*/ 315817 w 2893764"/>
              <a:gd name="connsiteY32" fmla="*/ 723441 h 2585292"/>
              <a:gd name="connsiteX33" fmla="*/ 334179 w 2893764"/>
              <a:gd name="connsiteY33" fmla="*/ 727113 h 2585292"/>
              <a:gd name="connsiteX34" fmla="*/ 337851 w 2893764"/>
              <a:gd name="connsiteY34" fmla="*/ 767509 h 2585292"/>
              <a:gd name="connsiteX35" fmla="*/ 345195 w 2893764"/>
              <a:gd name="connsiteY35" fmla="*/ 771181 h 2585292"/>
              <a:gd name="connsiteX36" fmla="*/ 341523 w 2893764"/>
              <a:gd name="connsiteY36" fmla="*/ 793215 h 2585292"/>
              <a:gd name="connsiteX37" fmla="*/ 356212 w 2893764"/>
              <a:gd name="connsiteY37" fmla="*/ 804231 h 2585292"/>
              <a:gd name="connsiteX38" fmla="*/ 363557 w 2893764"/>
              <a:gd name="connsiteY38" fmla="*/ 837282 h 2585292"/>
              <a:gd name="connsiteX39" fmla="*/ 378246 w 2893764"/>
              <a:gd name="connsiteY39" fmla="*/ 840954 h 2585292"/>
              <a:gd name="connsiteX40" fmla="*/ 370901 w 2893764"/>
              <a:gd name="connsiteY40" fmla="*/ 862988 h 2585292"/>
              <a:gd name="connsiteX41" fmla="*/ 392935 w 2893764"/>
              <a:gd name="connsiteY41" fmla="*/ 866660 h 2585292"/>
              <a:gd name="connsiteX42" fmla="*/ 389263 w 2893764"/>
              <a:gd name="connsiteY42" fmla="*/ 888694 h 2585292"/>
              <a:gd name="connsiteX43" fmla="*/ 400280 w 2893764"/>
              <a:gd name="connsiteY43" fmla="*/ 888694 h 2585292"/>
              <a:gd name="connsiteX44" fmla="*/ 396607 w 2893764"/>
              <a:gd name="connsiteY44" fmla="*/ 936434 h 2585292"/>
              <a:gd name="connsiteX45" fmla="*/ 407624 w 2893764"/>
              <a:gd name="connsiteY45" fmla="*/ 936434 h 2585292"/>
              <a:gd name="connsiteX46" fmla="*/ 411297 w 2893764"/>
              <a:gd name="connsiteY46" fmla="*/ 1061292 h 2585292"/>
              <a:gd name="connsiteX47" fmla="*/ 433330 w 2893764"/>
              <a:gd name="connsiteY47" fmla="*/ 1068636 h 2585292"/>
              <a:gd name="connsiteX48" fmla="*/ 429658 w 2893764"/>
              <a:gd name="connsiteY48" fmla="*/ 1175133 h 2585292"/>
              <a:gd name="connsiteX49" fmla="*/ 451692 w 2893764"/>
              <a:gd name="connsiteY49" fmla="*/ 1175133 h 2585292"/>
              <a:gd name="connsiteX50" fmla="*/ 448019 w 2893764"/>
              <a:gd name="connsiteY50" fmla="*/ 1303663 h 2585292"/>
              <a:gd name="connsiteX51" fmla="*/ 451692 w 2893764"/>
              <a:gd name="connsiteY51" fmla="*/ 1303663 h 2585292"/>
              <a:gd name="connsiteX52" fmla="*/ 448019 w 2893764"/>
              <a:gd name="connsiteY52" fmla="*/ 1347730 h 2585292"/>
              <a:gd name="connsiteX53" fmla="*/ 477398 w 2893764"/>
              <a:gd name="connsiteY53" fmla="*/ 1344058 h 2585292"/>
              <a:gd name="connsiteX54" fmla="*/ 473726 w 2893764"/>
              <a:gd name="connsiteY54" fmla="*/ 1380781 h 2585292"/>
              <a:gd name="connsiteX55" fmla="*/ 499432 w 2893764"/>
              <a:gd name="connsiteY55" fmla="*/ 1380781 h 2585292"/>
              <a:gd name="connsiteX56" fmla="*/ 503104 w 2893764"/>
              <a:gd name="connsiteY56" fmla="*/ 1487277 h 2585292"/>
              <a:gd name="connsiteX57" fmla="*/ 521465 w 2893764"/>
              <a:gd name="connsiteY57" fmla="*/ 1483605 h 2585292"/>
              <a:gd name="connsiteX58" fmla="*/ 517793 w 2893764"/>
              <a:gd name="connsiteY58" fmla="*/ 1520328 h 2585292"/>
              <a:gd name="connsiteX59" fmla="*/ 532482 w 2893764"/>
              <a:gd name="connsiteY59" fmla="*/ 1524000 h 2585292"/>
              <a:gd name="connsiteX60" fmla="*/ 543499 w 2893764"/>
              <a:gd name="connsiteY60" fmla="*/ 1590101 h 2585292"/>
              <a:gd name="connsiteX61" fmla="*/ 561860 w 2893764"/>
              <a:gd name="connsiteY61" fmla="*/ 1590101 h 2585292"/>
              <a:gd name="connsiteX62" fmla="*/ 569205 w 2893764"/>
              <a:gd name="connsiteY62" fmla="*/ 1652530 h 2585292"/>
              <a:gd name="connsiteX63" fmla="*/ 602256 w 2893764"/>
              <a:gd name="connsiteY63" fmla="*/ 1656203 h 2585292"/>
              <a:gd name="connsiteX64" fmla="*/ 620617 w 2893764"/>
              <a:gd name="connsiteY64" fmla="*/ 1762699 h 2585292"/>
              <a:gd name="connsiteX65" fmla="*/ 657340 w 2893764"/>
              <a:gd name="connsiteY65" fmla="*/ 1762699 h 2585292"/>
              <a:gd name="connsiteX66" fmla="*/ 657340 w 2893764"/>
              <a:gd name="connsiteY66" fmla="*/ 1792077 h 2585292"/>
              <a:gd name="connsiteX67" fmla="*/ 657340 w 2893764"/>
              <a:gd name="connsiteY67" fmla="*/ 1792077 h 2585292"/>
              <a:gd name="connsiteX68" fmla="*/ 668357 w 2893764"/>
              <a:gd name="connsiteY68" fmla="*/ 1828800 h 2585292"/>
              <a:gd name="connsiteX69" fmla="*/ 789542 w 2893764"/>
              <a:gd name="connsiteY69" fmla="*/ 1825128 h 2585292"/>
              <a:gd name="connsiteX70" fmla="*/ 785870 w 2893764"/>
              <a:gd name="connsiteY70" fmla="*/ 1861851 h 2585292"/>
              <a:gd name="connsiteX71" fmla="*/ 811576 w 2893764"/>
              <a:gd name="connsiteY71" fmla="*/ 1861851 h 2585292"/>
              <a:gd name="connsiteX72" fmla="*/ 807904 w 2893764"/>
              <a:gd name="connsiteY72" fmla="*/ 1894901 h 2585292"/>
              <a:gd name="connsiteX73" fmla="*/ 881350 w 2893764"/>
              <a:gd name="connsiteY73" fmla="*/ 1891229 h 2585292"/>
              <a:gd name="connsiteX74" fmla="*/ 881350 w 2893764"/>
              <a:gd name="connsiteY74" fmla="*/ 1964675 h 2585292"/>
              <a:gd name="connsiteX75" fmla="*/ 892366 w 2893764"/>
              <a:gd name="connsiteY75" fmla="*/ 1964675 h 2585292"/>
              <a:gd name="connsiteX76" fmla="*/ 892366 w 2893764"/>
              <a:gd name="connsiteY76" fmla="*/ 2008742 h 2585292"/>
              <a:gd name="connsiteX77" fmla="*/ 903383 w 2893764"/>
              <a:gd name="connsiteY77" fmla="*/ 2012415 h 2585292"/>
              <a:gd name="connsiteX78" fmla="*/ 903383 w 2893764"/>
              <a:gd name="connsiteY78" fmla="*/ 2038121 h 2585292"/>
              <a:gd name="connsiteX79" fmla="*/ 921745 w 2893764"/>
              <a:gd name="connsiteY79" fmla="*/ 2038121 h 2585292"/>
              <a:gd name="connsiteX80" fmla="*/ 914400 w 2893764"/>
              <a:gd name="connsiteY80" fmla="*/ 2063827 h 2585292"/>
              <a:gd name="connsiteX81" fmla="*/ 932762 w 2893764"/>
              <a:gd name="connsiteY81" fmla="*/ 2063827 h 2585292"/>
              <a:gd name="connsiteX82" fmla="*/ 936434 w 2893764"/>
              <a:gd name="connsiteY82" fmla="*/ 2137272 h 2585292"/>
              <a:gd name="connsiteX83" fmla="*/ 987846 w 2893764"/>
              <a:gd name="connsiteY83" fmla="*/ 2137272 h 2585292"/>
              <a:gd name="connsiteX84" fmla="*/ 987846 w 2893764"/>
              <a:gd name="connsiteY84" fmla="*/ 2170323 h 2585292"/>
              <a:gd name="connsiteX85" fmla="*/ 1013552 w 2893764"/>
              <a:gd name="connsiteY85" fmla="*/ 2177668 h 2585292"/>
              <a:gd name="connsiteX86" fmla="*/ 1006207 w 2893764"/>
              <a:gd name="connsiteY86" fmla="*/ 2207046 h 2585292"/>
              <a:gd name="connsiteX87" fmla="*/ 1017224 w 2893764"/>
              <a:gd name="connsiteY87" fmla="*/ 2207046 h 2585292"/>
              <a:gd name="connsiteX88" fmla="*/ 1017224 w 2893764"/>
              <a:gd name="connsiteY88" fmla="*/ 2232752 h 2585292"/>
              <a:gd name="connsiteX89" fmla="*/ 1039258 w 2893764"/>
              <a:gd name="connsiteY89" fmla="*/ 2229080 h 2585292"/>
              <a:gd name="connsiteX90" fmla="*/ 1024569 w 2893764"/>
              <a:gd name="connsiteY90" fmla="*/ 2273147 h 2585292"/>
              <a:gd name="connsiteX91" fmla="*/ 1248579 w 2893764"/>
              <a:gd name="connsiteY91" fmla="*/ 2269475 h 2585292"/>
              <a:gd name="connsiteX92" fmla="*/ 1248579 w 2893764"/>
              <a:gd name="connsiteY92" fmla="*/ 2313542 h 2585292"/>
              <a:gd name="connsiteX93" fmla="*/ 1311007 w 2893764"/>
              <a:gd name="connsiteY93" fmla="*/ 2309870 h 2585292"/>
              <a:gd name="connsiteX94" fmla="*/ 1307335 w 2893764"/>
              <a:gd name="connsiteY94" fmla="*/ 2335576 h 2585292"/>
              <a:gd name="connsiteX95" fmla="*/ 1498294 w 2893764"/>
              <a:gd name="connsiteY95" fmla="*/ 2346593 h 2585292"/>
              <a:gd name="connsiteX96" fmla="*/ 1498294 w 2893764"/>
              <a:gd name="connsiteY96" fmla="*/ 2350265 h 2585292"/>
              <a:gd name="connsiteX97" fmla="*/ 1505639 w 2893764"/>
              <a:gd name="connsiteY97" fmla="*/ 2372299 h 2585292"/>
              <a:gd name="connsiteX98" fmla="*/ 1538689 w 2893764"/>
              <a:gd name="connsiteY98" fmla="*/ 2372299 h 2585292"/>
              <a:gd name="connsiteX99" fmla="*/ 1542362 w 2893764"/>
              <a:gd name="connsiteY99" fmla="*/ 2405349 h 2585292"/>
              <a:gd name="connsiteX100" fmla="*/ 1590101 w 2893764"/>
              <a:gd name="connsiteY100" fmla="*/ 2405349 h 2585292"/>
              <a:gd name="connsiteX101" fmla="*/ 1597446 w 2893764"/>
              <a:gd name="connsiteY101" fmla="*/ 2438400 h 2585292"/>
              <a:gd name="connsiteX102" fmla="*/ 1696598 w 2893764"/>
              <a:gd name="connsiteY102" fmla="*/ 2438400 h 2585292"/>
              <a:gd name="connsiteX103" fmla="*/ 1700270 w 2893764"/>
              <a:gd name="connsiteY103" fmla="*/ 2478795 h 2585292"/>
              <a:gd name="connsiteX104" fmla="*/ 2236424 w 2893764"/>
              <a:gd name="connsiteY104" fmla="*/ 2489812 h 2585292"/>
              <a:gd name="connsiteX105" fmla="*/ 2232752 w 2893764"/>
              <a:gd name="connsiteY105" fmla="*/ 2577947 h 2585292"/>
              <a:gd name="connsiteX106" fmla="*/ 2893764 w 2893764"/>
              <a:gd name="connsiteY106" fmla="*/ 2585292 h 2585292"/>
              <a:gd name="connsiteX0" fmla="*/ 0 w 2893764"/>
              <a:gd name="connsiteY0" fmla="*/ 0 h 2585292"/>
              <a:gd name="connsiteX1" fmla="*/ 29379 w 2893764"/>
              <a:gd name="connsiteY1" fmla="*/ 3587 h 2585292"/>
              <a:gd name="connsiteX2" fmla="*/ 41687 w 2893764"/>
              <a:gd name="connsiteY2" fmla="*/ 44067 h 2585292"/>
              <a:gd name="connsiteX3" fmla="*/ 47740 w 2893764"/>
              <a:gd name="connsiteY3" fmla="*/ 117513 h 2585292"/>
              <a:gd name="connsiteX4" fmla="*/ 73446 w 2893764"/>
              <a:gd name="connsiteY4" fmla="*/ 113841 h 2585292"/>
              <a:gd name="connsiteX5" fmla="*/ 77118 w 2893764"/>
              <a:gd name="connsiteY5" fmla="*/ 143219 h 2585292"/>
              <a:gd name="connsiteX6" fmla="*/ 99152 w 2893764"/>
              <a:gd name="connsiteY6" fmla="*/ 143219 h 2585292"/>
              <a:gd name="connsiteX7" fmla="*/ 110169 w 2893764"/>
              <a:gd name="connsiteY7" fmla="*/ 187287 h 2585292"/>
              <a:gd name="connsiteX8" fmla="*/ 110169 w 2893764"/>
              <a:gd name="connsiteY8" fmla="*/ 187287 h 2585292"/>
              <a:gd name="connsiteX9" fmla="*/ 113841 w 2893764"/>
              <a:gd name="connsiteY9" fmla="*/ 216665 h 2585292"/>
              <a:gd name="connsiteX10" fmla="*/ 124858 w 2893764"/>
              <a:gd name="connsiteY10" fmla="*/ 216665 h 2585292"/>
              <a:gd name="connsiteX11" fmla="*/ 124858 w 2893764"/>
              <a:gd name="connsiteY11" fmla="*/ 246043 h 2585292"/>
              <a:gd name="connsiteX12" fmla="*/ 141527 w 2893764"/>
              <a:gd name="connsiteY12" fmla="*/ 238899 h 2585292"/>
              <a:gd name="connsiteX13" fmla="*/ 146892 w 2893764"/>
              <a:gd name="connsiteY13" fmla="*/ 279094 h 2585292"/>
              <a:gd name="connsiteX14" fmla="*/ 161581 w 2893764"/>
              <a:gd name="connsiteY14" fmla="*/ 279094 h 2585292"/>
              <a:gd name="connsiteX15" fmla="*/ 161581 w 2893764"/>
              <a:gd name="connsiteY15" fmla="*/ 315817 h 2585292"/>
              <a:gd name="connsiteX16" fmla="*/ 176270 w 2893764"/>
              <a:gd name="connsiteY16" fmla="*/ 319489 h 2585292"/>
              <a:gd name="connsiteX17" fmla="*/ 172598 w 2893764"/>
              <a:gd name="connsiteY17" fmla="*/ 356212 h 2585292"/>
              <a:gd name="connsiteX18" fmla="*/ 190959 w 2893764"/>
              <a:gd name="connsiteY18" fmla="*/ 356212 h 2585292"/>
              <a:gd name="connsiteX19" fmla="*/ 187287 w 2893764"/>
              <a:gd name="connsiteY19" fmla="*/ 385590 h 2585292"/>
              <a:gd name="connsiteX20" fmla="*/ 201976 w 2893764"/>
              <a:gd name="connsiteY20" fmla="*/ 389263 h 2585292"/>
              <a:gd name="connsiteX21" fmla="*/ 201976 w 2893764"/>
              <a:gd name="connsiteY21" fmla="*/ 422313 h 2585292"/>
              <a:gd name="connsiteX22" fmla="*/ 242371 w 2893764"/>
              <a:gd name="connsiteY22" fmla="*/ 425986 h 2585292"/>
              <a:gd name="connsiteX23" fmla="*/ 235027 w 2893764"/>
              <a:gd name="connsiteY23" fmla="*/ 484742 h 2585292"/>
              <a:gd name="connsiteX24" fmla="*/ 238699 w 2893764"/>
              <a:gd name="connsiteY24" fmla="*/ 594911 h 2585292"/>
              <a:gd name="connsiteX25" fmla="*/ 260733 w 2893764"/>
              <a:gd name="connsiteY25" fmla="*/ 594911 h 2585292"/>
              <a:gd name="connsiteX26" fmla="*/ 257060 w 2893764"/>
              <a:gd name="connsiteY26" fmla="*/ 624289 h 2585292"/>
              <a:gd name="connsiteX27" fmla="*/ 282766 w 2893764"/>
              <a:gd name="connsiteY27" fmla="*/ 620617 h 2585292"/>
              <a:gd name="connsiteX28" fmla="*/ 279094 w 2893764"/>
              <a:gd name="connsiteY28" fmla="*/ 653668 h 2585292"/>
              <a:gd name="connsiteX29" fmla="*/ 290111 w 2893764"/>
              <a:gd name="connsiteY29" fmla="*/ 657340 h 2585292"/>
              <a:gd name="connsiteX30" fmla="*/ 290111 w 2893764"/>
              <a:gd name="connsiteY30" fmla="*/ 694063 h 2585292"/>
              <a:gd name="connsiteX31" fmla="*/ 319489 w 2893764"/>
              <a:gd name="connsiteY31" fmla="*/ 694063 h 2585292"/>
              <a:gd name="connsiteX32" fmla="*/ 315817 w 2893764"/>
              <a:gd name="connsiteY32" fmla="*/ 723441 h 2585292"/>
              <a:gd name="connsiteX33" fmla="*/ 334179 w 2893764"/>
              <a:gd name="connsiteY33" fmla="*/ 727113 h 2585292"/>
              <a:gd name="connsiteX34" fmla="*/ 337851 w 2893764"/>
              <a:gd name="connsiteY34" fmla="*/ 767509 h 2585292"/>
              <a:gd name="connsiteX35" fmla="*/ 345195 w 2893764"/>
              <a:gd name="connsiteY35" fmla="*/ 771181 h 2585292"/>
              <a:gd name="connsiteX36" fmla="*/ 341523 w 2893764"/>
              <a:gd name="connsiteY36" fmla="*/ 793215 h 2585292"/>
              <a:gd name="connsiteX37" fmla="*/ 356212 w 2893764"/>
              <a:gd name="connsiteY37" fmla="*/ 804231 h 2585292"/>
              <a:gd name="connsiteX38" fmla="*/ 363557 w 2893764"/>
              <a:gd name="connsiteY38" fmla="*/ 837282 h 2585292"/>
              <a:gd name="connsiteX39" fmla="*/ 378246 w 2893764"/>
              <a:gd name="connsiteY39" fmla="*/ 840954 h 2585292"/>
              <a:gd name="connsiteX40" fmla="*/ 370901 w 2893764"/>
              <a:gd name="connsiteY40" fmla="*/ 862988 h 2585292"/>
              <a:gd name="connsiteX41" fmla="*/ 392935 w 2893764"/>
              <a:gd name="connsiteY41" fmla="*/ 866660 h 2585292"/>
              <a:gd name="connsiteX42" fmla="*/ 389263 w 2893764"/>
              <a:gd name="connsiteY42" fmla="*/ 888694 h 2585292"/>
              <a:gd name="connsiteX43" fmla="*/ 400280 w 2893764"/>
              <a:gd name="connsiteY43" fmla="*/ 888694 h 2585292"/>
              <a:gd name="connsiteX44" fmla="*/ 396607 w 2893764"/>
              <a:gd name="connsiteY44" fmla="*/ 936434 h 2585292"/>
              <a:gd name="connsiteX45" fmla="*/ 407624 w 2893764"/>
              <a:gd name="connsiteY45" fmla="*/ 936434 h 2585292"/>
              <a:gd name="connsiteX46" fmla="*/ 411297 w 2893764"/>
              <a:gd name="connsiteY46" fmla="*/ 1061292 h 2585292"/>
              <a:gd name="connsiteX47" fmla="*/ 433330 w 2893764"/>
              <a:gd name="connsiteY47" fmla="*/ 1068636 h 2585292"/>
              <a:gd name="connsiteX48" fmla="*/ 429658 w 2893764"/>
              <a:gd name="connsiteY48" fmla="*/ 1175133 h 2585292"/>
              <a:gd name="connsiteX49" fmla="*/ 451692 w 2893764"/>
              <a:gd name="connsiteY49" fmla="*/ 1175133 h 2585292"/>
              <a:gd name="connsiteX50" fmla="*/ 448019 w 2893764"/>
              <a:gd name="connsiteY50" fmla="*/ 1303663 h 2585292"/>
              <a:gd name="connsiteX51" fmla="*/ 451692 w 2893764"/>
              <a:gd name="connsiteY51" fmla="*/ 1303663 h 2585292"/>
              <a:gd name="connsiteX52" fmla="*/ 448019 w 2893764"/>
              <a:gd name="connsiteY52" fmla="*/ 1347730 h 2585292"/>
              <a:gd name="connsiteX53" fmla="*/ 477398 w 2893764"/>
              <a:gd name="connsiteY53" fmla="*/ 1344058 h 2585292"/>
              <a:gd name="connsiteX54" fmla="*/ 473726 w 2893764"/>
              <a:gd name="connsiteY54" fmla="*/ 1380781 h 2585292"/>
              <a:gd name="connsiteX55" fmla="*/ 499432 w 2893764"/>
              <a:gd name="connsiteY55" fmla="*/ 1380781 h 2585292"/>
              <a:gd name="connsiteX56" fmla="*/ 503104 w 2893764"/>
              <a:gd name="connsiteY56" fmla="*/ 1487277 h 2585292"/>
              <a:gd name="connsiteX57" fmla="*/ 521465 w 2893764"/>
              <a:gd name="connsiteY57" fmla="*/ 1483605 h 2585292"/>
              <a:gd name="connsiteX58" fmla="*/ 517793 w 2893764"/>
              <a:gd name="connsiteY58" fmla="*/ 1520328 h 2585292"/>
              <a:gd name="connsiteX59" fmla="*/ 532482 w 2893764"/>
              <a:gd name="connsiteY59" fmla="*/ 1524000 h 2585292"/>
              <a:gd name="connsiteX60" fmla="*/ 543499 w 2893764"/>
              <a:gd name="connsiteY60" fmla="*/ 1590101 h 2585292"/>
              <a:gd name="connsiteX61" fmla="*/ 561860 w 2893764"/>
              <a:gd name="connsiteY61" fmla="*/ 1590101 h 2585292"/>
              <a:gd name="connsiteX62" fmla="*/ 569205 w 2893764"/>
              <a:gd name="connsiteY62" fmla="*/ 1652530 h 2585292"/>
              <a:gd name="connsiteX63" fmla="*/ 602256 w 2893764"/>
              <a:gd name="connsiteY63" fmla="*/ 1656203 h 2585292"/>
              <a:gd name="connsiteX64" fmla="*/ 620617 w 2893764"/>
              <a:gd name="connsiteY64" fmla="*/ 1762699 h 2585292"/>
              <a:gd name="connsiteX65" fmla="*/ 657340 w 2893764"/>
              <a:gd name="connsiteY65" fmla="*/ 1762699 h 2585292"/>
              <a:gd name="connsiteX66" fmla="*/ 657340 w 2893764"/>
              <a:gd name="connsiteY66" fmla="*/ 1792077 h 2585292"/>
              <a:gd name="connsiteX67" fmla="*/ 671627 w 2893764"/>
              <a:gd name="connsiteY67" fmla="*/ 1792077 h 2585292"/>
              <a:gd name="connsiteX68" fmla="*/ 668357 w 2893764"/>
              <a:gd name="connsiteY68" fmla="*/ 1828800 h 2585292"/>
              <a:gd name="connsiteX69" fmla="*/ 789542 w 2893764"/>
              <a:gd name="connsiteY69" fmla="*/ 1825128 h 2585292"/>
              <a:gd name="connsiteX70" fmla="*/ 785870 w 2893764"/>
              <a:gd name="connsiteY70" fmla="*/ 1861851 h 2585292"/>
              <a:gd name="connsiteX71" fmla="*/ 811576 w 2893764"/>
              <a:gd name="connsiteY71" fmla="*/ 1861851 h 2585292"/>
              <a:gd name="connsiteX72" fmla="*/ 807904 w 2893764"/>
              <a:gd name="connsiteY72" fmla="*/ 1894901 h 2585292"/>
              <a:gd name="connsiteX73" fmla="*/ 881350 w 2893764"/>
              <a:gd name="connsiteY73" fmla="*/ 1891229 h 2585292"/>
              <a:gd name="connsiteX74" fmla="*/ 881350 w 2893764"/>
              <a:gd name="connsiteY74" fmla="*/ 1964675 h 2585292"/>
              <a:gd name="connsiteX75" fmla="*/ 892366 w 2893764"/>
              <a:gd name="connsiteY75" fmla="*/ 1964675 h 2585292"/>
              <a:gd name="connsiteX76" fmla="*/ 892366 w 2893764"/>
              <a:gd name="connsiteY76" fmla="*/ 2008742 h 2585292"/>
              <a:gd name="connsiteX77" fmla="*/ 903383 w 2893764"/>
              <a:gd name="connsiteY77" fmla="*/ 2012415 h 2585292"/>
              <a:gd name="connsiteX78" fmla="*/ 903383 w 2893764"/>
              <a:gd name="connsiteY78" fmla="*/ 2038121 h 2585292"/>
              <a:gd name="connsiteX79" fmla="*/ 921745 w 2893764"/>
              <a:gd name="connsiteY79" fmla="*/ 2038121 h 2585292"/>
              <a:gd name="connsiteX80" fmla="*/ 914400 w 2893764"/>
              <a:gd name="connsiteY80" fmla="*/ 2063827 h 2585292"/>
              <a:gd name="connsiteX81" fmla="*/ 932762 w 2893764"/>
              <a:gd name="connsiteY81" fmla="*/ 2063827 h 2585292"/>
              <a:gd name="connsiteX82" fmla="*/ 936434 w 2893764"/>
              <a:gd name="connsiteY82" fmla="*/ 2137272 h 2585292"/>
              <a:gd name="connsiteX83" fmla="*/ 987846 w 2893764"/>
              <a:gd name="connsiteY83" fmla="*/ 2137272 h 2585292"/>
              <a:gd name="connsiteX84" fmla="*/ 987846 w 2893764"/>
              <a:gd name="connsiteY84" fmla="*/ 2170323 h 2585292"/>
              <a:gd name="connsiteX85" fmla="*/ 1013552 w 2893764"/>
              <a:gd name="connsiteY85" fmla="*/ 2177668 h 2585292"/>
              <a:gd name="connsiteX86" fmla="*/ 1006207 w 2893764"/>
              <a:gd name="connsiteY86" fmla="*/ 2207046 h 2585292"/>
              <a:gd name="connsiteX87" fmla="*/ 1017224 w 2893764"/>
              <a:gd name="connsiteY87" fmla="*/ 2207046 h 2585292"/>
              <a:gd name="connsiteX88" fmla="*/ 1017224 w 2893764"/>
              <a:gd name="connsiteY88" fmla="*/ 2232752 h 2585292"/>
              <a:gd name="connsiteX89" fmla="*/ 1039258 w 2893764"/>
              <a:gd name="connsiteY89" fmla="*/ 2229080 h 2585292"/>
              <a:gd name="connsiteX90" fmla="*/ 1024569 w 2893764"/>
              <a:gd name="connsiteY90" fmla="*/ 2273147 h 2585292"/>
              <a:gd name="connsiteX91" fmla="*/ 1248579 w 2893764"/>
              <a:gd name="connsiteY91" fmla="*/ 2269475 h 2585292"/>
              <a:gd name="connsiteX92" fmla="*/ 1248579 w 2893764"/>
              <a:gd name="connsiteY92" fmla="*/ 2313542 h 2585292"/>
              <a:gd name="connsiteX93" fmla="*/ 1311007 w 2893764"/>
              <a:gd name="connsiteY93" fmla="*/ 2309870 h 2585292"/>
              <a:gd name="connsiteX94" fmla="*/ 1307335 w 2893764"/>
              <a:gd name="connsiteY94" fmla="*/ 2335576 h 2585292"/>
              <a:gd name="connsiteX95" fmla="*/ 1498294 w 2893764"/>
              <a:gd name="connsiteY95" fmla="*/ 2346593 h 2585292"/>
              <a:gd name="connsiteX96" fmla="*/ 1498294 w 2893764"/>
              <a:gd name="connsiteY96" fmla="*/ 2350265 h 2585292"/>
              <a:gd name="connsiteX97" fmla="*/ 1505639 w 2893764"/>
              <a:gd name="connsiteY97" fmla="*/ 2372299 h 2585292"/>
              <a:gd name="connsiteX98" fmla="*/ 1538689 w 2893764"/>
              <a:gd name="connsiteY98" fmla="*/ 2372299 h 2585292"/>
              <a:gd name="connsiteX99" fmla="*/ 1542362 w 2893764"/>
              <a:gd name="connsiteY99" fmla="*/ 2405349 h 2585292"/>
              <a:gd name="connsiteX100" fmla="*/ 1590101 w 2893764"/>
              <a:gd name="connsiteY100" fmla="*/ 2405349 h 2585292"/>
              <a:gd name="connsiteX101" fmla="*/ 1597446 w 2893764"/>
              <a:gd name="connsiteY101" fmla="*/ 2438400 h 2585292"/>
              <a:gd name="connsiteX102" fmla="*/ 1696598 w 2893764"/>
              <a:gd name="connsiteY102" fmla="*/ 2438400 h 2585292"/>
              <a:gd name="connsiteX103" fmla="*/ 1700270 w 2893764"/>
              <a:gd name="connsiteY103" fmla="*/ 2478795 h 2585292"/>
              <a:gd name="connsiteX104" fmla="*/ 2236424 w 2893764"/>
              <a:gd name="connsiteY104" fmla="*/ 2489812 h 2585292"/>
              <a:gd name="connsiteX105" fmla="*/ 2232752 w 2893764"/>
              <a:gd name="connsiteY105" fmla="*/ 2577947 h 2585292"/>
              <a:gd name="connsiteX106" fmla="*/ 2893764 w 2893764"/>
              <a:gd name="connsiteY106" fmla="*/ 2585292 h 2585292"/>
              <a:gd name="connsiteX0" fmla="*/ 0 w 2893764"/>
              <a:gd name="connsiteY0" fmla="*/ 0 h 2585292"/>
              <a:gd name="connsiteX1" fmla="*/ 29379 w 2893764"/>
              <a:gd name="connsiteY1" fmla="*/ 3587 h 2585292"/>
              <a:gd name="connsiteX2" fmla="*/ 41687 w 2893764"/>
              <a:gd name="connsiteY2" fmla="*/ 44067 h 2585292"/>
              <a:gd name="connsiteX3" fmla="*/ 47740 w 2893764"/>
              <a:gd name="connsiteY3" fmla="*/ 117513 h 2585292"/>
              <a:gd name="connsiteX4" fmla="*/ 73446 w 2893764"/>
              <a:gd name="connsiteY4" fmla="*/ 113841 h 2585292"/>
              <a:gd name="connsiteX5" fmla="*/ 77118 w 2893764"/>
              <a:gd name="connsiteY5" fmla="*/ 143219 h 2585292"/>
              <a:gd name="connsiteX6" fmla="*/ 99152 w 2893764"/>
              <a:gd name="connsiteY6" fmla="*/ 143219 h 2585292"/>
              <a:gd name="connsiteX7" fmla="*/ 110169 w 2893764"/>
              <a:gd name="connsiteY7" fmla="*/ 187287 h 2585292"/>
              <a:gd name="connsiteX8" fmla="*/ 110169 w 2893764"/>
              <a:gd name="connsiteY8" fmla="*/ 187287 h 2585292"/>
              <a:gd name="connsiteX9" fmla="*/ 113841 w 2893764"/>
              <a:gd name="connsiteY9" fmla="*/ 216665 h 2585292"/>
              <a:gd name="connsiteX10" fmla="*/ 124858 w 2893764"/>
              <a:gd name="connsiteY10" fmla="*/ 216665 h 2585292"/>
              <a:gd name="connsiteX11" fmla="*/ 124858 w 2893764"/>
              <a:gd name="connsiteY11" fmla="*/ 246043 h 2585292"/>
              <a:gd name="connsiteX12" fmla="*/ 141527 w 2893764"/>
              <a:gd name="connsiteY12" fmla="*/ 238899 h 2585292"/>
              <a:gd name="connsiteX13" fmla="*/ 146892 w 2893764"/>
              <a:gd name="connsiteY13" fmla="*/ 279094 h 2585292"/>
              <a:gd name="connsiteX14" fmla="*/ 161581 w 2893764"/>
              <a:gd name="connsiteY14" fmla="*/ 279094 h 2585292"/>
              <a:gd name="connsiteX15" fmla="*/ 161581 w 2893764"/>
              <a:gd name="connsiteY15" fmla="*/ 315817 h 2585292"/>
              <a:gd name="connsiteX16" fmla="*/ 176270 w 2893764"/>
              <a:gd name="connsiteY16" fmla="*/ 319489 h 2585292"/>
              <a:gd name="connsiteX17" fmla="*/ 172598 w 2893764"/>
              <a:gd name="connsiteY17" fmla="*/ 356212 h 2585292"/>
              <a:gd name="connsiteX18" fmla="*/ 190959 w 2893764"/>
              <a:gd name="connsiteY18" fmla="*/ 356212 h 2585292"/>
              <a:gd name="connsiteX19" fmla="*/ 187287 w 2893764"/>
              <a:gd name="connsiteY19" fmla="*/ 385590 h 2585292"/>
              <a:gd name="connsiteX20" fmla="*/ 201976 w 2893764"/>
              <a:gd name="connsiteY20" fmla="*/ 389263 h 2585292"/>
              <a:gd name="connsiteX21" fmla="*/ 201976 w 2893764"/>
              <a:gd name="connsiteY21" fmla="*/ 422313 h 2585292"/>
              <a:gd name="connsiteX22" fmla="*/ 242371 w 2893764"/>
              <a:gd name="connsiteY22" fmla="*/ 425986 h 2585292"/>
              <a:gd name="connsiteX23" fmla="*/ 235027 w 2893764"/>
              <a:gd name="connsiteY23" fmla="*/ 484742 h 2585292"/>
              <a:gd name="connsiteX24" fmla="*/ 238699 w 2893764"/>
              <a:gd name="connsiteY24" fmla="*/ 594911 h 2585292"/>
              <a:gd name="connsiteX25" fmla="*/ 260733 w 2893764"/>
              <a:gd name="connsiteY25" fmla="*/ 594911 h 2585292"/>
              <a:gd name="connsiteX26" fmla="*/ 257060 w 2893764"/>
              <a:gd name="connsiteY26" fmla="*/ 624289 h 2585292"/>
              <a:gd name="connsiteX27" fmla="*/ 282766 w 2893764"/>
              <a:gd name="connsiteY27" fmla="*/ 620617 h 2585292"/>
              <a:gd name="connsiteX28" fmla="*/ 279094 w 2893764"/>
              <a:gd name="connsiteY28" fmla="*/ 653668 h 2585292"/>
              <a:gd name="connsiteX29" fmla="*/ 290111 w 2893764"/>
              <a:gd name="connsiteY29" fmla="*/ 657340 h 2585292"/>
              <a:gd name="connsiteX30" fmla="*/ 290111 w 2893764"/>
              <a:gd name="connsiteY30" fmla="*/ 694063 h 2585292"/>
              <a:gd name="connsiteX31" fmla="*/ 319489 w 2893764"/>
              <a:gd name="connsiteY31" fmla="*/ 694063 h 2585292"/>
              <a:gd name="connsiteX32" fmla="*/ 315817 w 2893764"/>
              <a:gd name="connsiteY32" fmla="*/ 723441 h 2585292"/>
              <a:gd name="connsiteX33" fmla="*/ 334179 w 2893764"/>
              <a:gd name="connsiteY33" fmla="*/ 727113 h 2585292"/>
              <a:gd name="connsiteX34" fmla="*/ 337851 w 2893764"/>
              <a:gd name="connsiteY34" fmla="*/ 767509 h 2585292"/>
              <a:gd name="connsiteX35" fmla="*/ 345195 w 2893764"/>
              <a:gd name="connsiteY35" fmla="*/ 771181 h 2585292"/>
              <a:gd name="connsiteX36" fmla="*/ 341523 w 2893764"/>
              <a:gd name="connsiteY36" fmla="*/ 793215 h 2585292"/>
              <a:gd name="connsiteX37" fmla="*/ 356212 w 2893764"/>
              <a:gd name="connsiteY37" fmla="*/ 804231 h 2585292"/>
              <a:gd name="connsiteX38" fmla="*/ 363557 w 2893764"/>
              <a:gd name="connsiteY38" fmla="*/ 837282 h 2585292"/>
              <a:gd name="connsiteX39" fmla="*/ 378246 w 2893764"/>
              <a:gd name="connsiteY39" fmla="*/ 840954 h 2585292"/>
              <a:gd name="connsiteX40" fmla="*/ 370901 w 2893764"/>
              <a:gd name="connsiteY40" fmla="*/ 862988 h 2585292"/>
              <a:gd name="connsiteX41" fmla="*/ 392935 w 2893764"/>
              <a:gd name="connsiteY41" fmla="*/ 866660 h 2585292"/>
              <a:gd name="connsiteX42" fmla="*/ 389263 w 2893764"/>
              <a:gd name="connsiteY42" fmla="*/ 888694 h 2585292"/>
              <a:gd name="connsiteX43" fmla="*/ 400280 w 2893764"/>
              <a:gd name="connsiteY43" fmla="*/ 888694 h 2585292"/>
              <a:gd name="connsiteX44" fmla="*/ 396607 w 2893764"/>
              <a:gd name="connsiteY44" fmla="*/ 936434 h 2585292"/>
              <a:gd name="connsiteX45" fmla="*/ 407624 w 2893764"/>
              <a:gd name="connsiteY45" fmla="*/ 936434 h 2585292"/>
              <a:gd name="connsiteX46" fmla="*/ 411297 w 2893764"/>
              <a:gd name="connsiteY46" fmla="*/ 1061292 h 2585292"/>
              <a:gd name="connsiteX47" fmla="*/ 433330 w 2893764"/>
              <a:gd name="connsiteY47" fmla="*/ 1068636 h 2585292"/>
              <a:gd name="connsiteX48" fmla="*/ 429658 w 2893764"/>
              <a:gd name="connsiteY48" fmla="*/ 1175133 h 2585292"/>
              <a:gd name="connsiteX49" fmla="*/ 451692 w 2893764"/>
              <a:gd name="connsiteY49" fmla="*/ 1175133 h 2585292"/>
              <a:gd name="connsiteX50" fmla="*/ 448019 w 2893764"/>
              <a:gd name="connsiteY50" fmla="*/ 1303663 h 2585292"/>
              <a:gd name="connsiteX51" fmla="*/ 451692 w 2893764"/>
              <a:gd name="connsiteY51" fmla="*/ 1303663 h 2585292"/>
              <a:gd name="connsiteX52" fmla="*/ 448019 w 2893764"/>
              <a:gd name="connsiteY52" fmla="*/ 1347730 h 2585292"/>
              <a:gd name="connsiteX53" fmla="*/ 477398 w 2893764"/>
              <a:gd name="connsiteY53" fmla="*/ 1344058 h 2585292"/>
              <a:gd name="connsiteX54" fmla="*/ 473726 w 2893764"/>
              <a:gd name="connsiteY54" fmla="*/ 1380781 h 2585292"/>
              <a:gd name="connsiteX55" fmla="*/ 499432 w 2893764"/>
              <a:gd name="connsiteY55" fmla="*/ 1380781 h 2585292"/>
              <a:gd name="connsiteX56" fmla="*/ 503104 w 2893764"/>
              <a:gd name="connsiteY56" fmla="*/ 1487277 h 2585292"/>
              <a:gd name="connsiteX57" fmla="*/ 521465 w 2893764"/>
              <a:gd name="connsiteY57" fmla="*/ 1483605 h 2585292"/>
              <a:gd name="connsiteX58" fmla="*/ 517793 w 2893764"/>
              <a:gd name="connsiteY58" fmla="*/ 1520328 h 2585292"/>
              <a:gd name="connsiteX59" fmla="*/ 532482 w 2893764"/>
              <a:gd name="connsiteY59" fmla="*/ 1524000 h 2585292"/>
              <a:gd name="connsiteX60" fmla="*/ 543499 w 2893764"/>
              <a:gd name="connsiteY60" fmla="*/ 1590101 h 2585292"/>
              <a:gd name="connsiteX61" fmla="*/ 561860 w 2893764"/>
              <a:gd name="connsiteY61" fmla="*/ 1590101 h 2585292"/>
              <a:gd name="connsiteX62" fmla="*/ 569205 w 2893764"/>
              <a:gd name="connsiteY62" fmla="*/ 1652530 h 2585292"/>
              <a:gd name="connsiteX63" fmla="*/ 602256 w 2893764"/>
              <a:gd name="connsiteY63" fmla="*/ 1656203 h 2585292"/>
              <a:gd name="connsiteX64" fmla="*/ 620617 w 2893764"/>
              <a:gd name="connsiteY64" fmla="*/ 1762699 h 2585292"/>
              <a:gd name="connsiteX65" fmla="*/ 657340 w 2893764"/>
              <a:gd name="connsiteY65" fmla="*/ 1762699 h 2585292"/>
              <a:gd name="connsiteX66" fmla="*/ 657340 w 2893764"/>
              <a:gd name="connsiteY66" fmla="*/ 1792077 h 2585292"/>
              <a:gd name="connsiteX67" fmla="*/ 671627 w 2893764"/>
              <a:gd name="connsiteY67" fmla="*/ 1792077 h 2585292"/>
              <a:gd name="connsiteX68" fmla="*/ 668357 w 2893764"/>
              <a:gd name="connsiteY68" fmla="*/ 1828800 h 2585292"/>
              <a:gd name="connsiteX69" fmla="*/ 789542 w 2893764"/>
              <a:gd name="connsiteY69" fmla="*/ 1825128 h 2585292"/>
              <a:gd name="connsiteX70" fmla="*/ 785870 w 2893764"/>
              <a:gd name="connsiteY70" fmla="*/ 1861851 h 2585292"/>
              <a:gd name="connsiteX71" fmla="*/ 811576 w 2893764"/>
              <a:gd name="connsiteY71" fmla="*/ 1861851 h 2585292"/>
              <a:gd name="connsiteX72" fmla="*/ 807904 w 2893764"/>
              <a:gd name="connsiteY72" fmla="*/ 1894901 h 2585292"/>
              <a:gd name="connsiteX73" fmla="*/ 881350 w 2893764"/>
              <a:gd name="connsiteY73" fmla="*/ 1891229 h 2585292"/>
              <a:gd name="connsiteX74" fmla="*/ 881350 w 2893764"/>
              <a:gd name="connsiteY74" fmla="*/ 1964675 h 2585292"/>
              <a:gd name="connsiteX75" fmla="*/ 892366 w 2893764"/>
              <a:gd name="connsiteY75" fmla="*/ 1964675 h 2585292"/>
              <a:gd name="connsiteX76" fmla="*/ 892366 w 2893764"/>
              <a:gd name="connsiteY76" fmla="*/ 2008742 h 2585292"/>
              <a:gd name="connsiteX77" fmla="*/ 903383 w 2893764"/>
              <a:gd name="connsiteY77" fmla="*/ 2012415 h 2585292"/>
              <a:gd name="connsiteX78" fmla="*/ 903383 w 2893764"/>
              <a:gd name="connsiteY78" fmla="*/ 2038121 h 2585292"/>
              <a:gd name="connsiteX79" fmla="*/ 921745 w 2893764"/>
              <a:gd name="connsiteY79" fmla="*/ 2038121 h 2585292"/>
              <a:gd name="connsiteX80" fmla="*/ 914400 w 2893764"/>
              <a:gd name="connsiteY80" fmla="*/ 2063827 h 2585292"/>
              <a:gd name="connsiteX81" fmla="*/ 932762 w 2893764"/>
              <a:gd name="connsiteY81" fmla="*/ 2063827 h 2585292"/>
              <a:gd name="connsiteX82" fmla="*/ 936434 w 2893764"/>
              <a:gd name="connsiteY82" fmla="*/ 2137272 h 2585292"/>
              <a:gd name="connsiteX83" fmla="*/ 987846 w 2893764"/>
              <a:gd name="connsiteY83" fmla="*/ 2137272 h 2585292"/>
              <a:gd name="connsiteX84" fmla="*/ 987846 w 2893764"/>
              <a:gd name="connsiteY84" fmla="*/ 2170323 h 2585292"/>
              <a:gd name="connsiteX85" fmla="*/ 1013552 w 2893764"/>
              <a:gd name="connsiteY85" fmla="*/ 2177668 h 2585292"/>
              <a:gd name="connsiteX86" fmla="*/ 1006207 w 2893764"/>
              <a:gd name="connsiteY86" fmla="*/ 2207046 h 2585292"/>
              <a:gd name="connsiteX87" fmla="*/ 1017224 w 2893764"/>
              <a:gd name="connsiteY87" fmla="*/ 2207046 h 2585292"/>
              <a:gd name="connsiteX88" fmla="*/ 1017224 w 2893764"/>
              <a:gd name="connsiteY88" fmla="*/ 2232752 h 2585292"/>
              <a:gd name="connsiteX89" fmla="*/ 1039258 w 2893764"/>
              <a:gd name="connsiteY89" fmla="*/ 2229080 h 2585292"/>
              <a:gd name="connsiteX90" fmla="*/ 1024569 w 2893764"/>
              <a:gd name="connsiteY90" fmla="*/ 2273147 h 2585292"/>
              <a:gd name="connsiteX91" fmla="*/ 1248579 w 2893764"/>
              <a:gd name="connsiteY91" fmla="*/ 2269475 h 2585292"/>
              <a:gd name="connsiteX92" fmla="*/ 1248579 w 2893764"/>
              <a:gd name="connsiteY92" fmla="*/ 2308780 h 2585292"/>
              <a:gd name="connsiteX93" fmla="*/ 1311007 w 2893764"/>
              <a:gd name="connsiteY93" fmla="*/ 2309870 h 2585292"/>
              <a:gd name="connsiteX94" fmla="*/ 1307335 w 2893764"/>
              <a:gd name="connsiteY94" fmla="*/ 2335576 h 2585292"/>
              <a:gd name="connsiteX95" fmla="*/ 1498294 w 2893764"/>
              <a:gd name="connsiteY95" fmla="*/ 2346593 h 2585292"/>
              <a:gd name="connsiteX96" fmla="*/ 1498294 w 2893764"/>
              <a:gd name="connsiteY96" fmla="*/ 2350265 h 2585292"/>
              <a:gd name="connsiteX97" fmla="*/ 1505639 w 2893764"/>
              <a:gd name="connsiteY97" fmla="*/ 2372299 h 2585292"/>
              <a:gd name="connsiteX98" fmla="*/ 1538689 w 2893764"/>
              <a:gd name="connsiteY98" fmla="*/ 2372299 h 2585292"/>
              <a:gd name="connsiteX99" fmla="*/ 1542362 w 2893764"/>
              <a:gd name="connsiteY99" fmla="*/ 2405349 h 2585292"/>
              <a:gd name="connsiteX100" fmla="*/ 1590101 w 2893764"/>
              <a:gd name="connsiteY100" fmla="*/ 2405349 h 2585292"/>
              <a:gd name="connsiteX101" fmla="*/ 1597446 w 2893764"/>
              <a:gd name="connsiteY101" fmla="*/ 2438400 h 2585292"/>
              <a:gd name="connsiteX102" fmla="*/ 1696598 w 2893764"/>
              <a:gd name="connsiteY102" fmla="*/ 2438400 h 2585292"/>
              <a:gd name="connsiteX103" fmla="*/ 1700270 w 2893764"/>
              <a:gd name="connsiteY103" fmla="*/ 2478795 h 2585292"/>
              <a:gd name="connsiteX104" fmla="*/ 2236424 w 2893764"/>
              <a:gd name="connsiteY104" fmla="*/ 2489812 h 2585292"/>
              <a:gd name="connsiteX105" fmla="*/ 2232752 w 2893764"/>
              <a:gd name="connsiteY105" fmla="*/ 2577947 h 2585292"/>
              <a:gd name="connsiteX106" fmla="*/ 2893764 w 2893764"/>
              <a:gd name="connsiteY106" fmla="*/ 2585292 h 2585292"/>
              <a:gd name="connsiteX0" fmla="*/ 0 w 2893764"/>
              <a:gd name="connsiteY0" fmla="*/ 0 h 2585292"/>
              <a:gd name="connsiteX1" fmla="*/ 29379 w 2893764"/>
              <a:gd name="connsiteY1" fmla="*/ 3587 h 2585292"/>
              <a:gd name="connsiteX2" fmla="*/ 41687 w 2893764"/>
              <a:gd name="connsiteY2" fmla="*/ 44067 h 2585292"/>
              <a:gd name="connsiteX3" fmla="*/ 47740 w 2893764"/>
              <a:gd name="connsiteY3" fmla="*/ 117513 h 2585292"/>
              <a:gd name="connsiteX4" fmla="*/ 73446 w 2893764"/>
              <a:gd name="connsiteY4" fmla="*/ 113841 h 2585292"/>
              <a:gd name="connsiteX5" fmla="*/ 77118 w 2893764"/>
              <a:gd name="connsiteY5" fmla="*/ 143219 h 2585292"/>
              <a:gd name="connsiteX6" fmla="*/ 99152 w 2893764"/>
              <a:gd name="connsiteY6" fmla="*/ 143219 h 2585292"/>
              <a:gd name="connsiteX7" fmla="*/ 110169 w 2893764"/>
              <a:gd name="connsiteY7" fmla="*/ 187287 h 2585292"/>
              <a:gd name="connsiteX8" fmla="*/ 110169 w 2893764"/>
              <a:gd name="connsiteY8" fmla="*/ 187287 h 2585292"/>
              <a:gd name="connsiteX9" fmla="*/ 113841 w 2893764"/>
              <a:gd name="connsiteY9" fmla="*/ 216665 h 2585292"/>
              <a:gd name="connsiteX10" fmla="*/ 124858 w 2893764"/>
              <a:gd name="connsiteY10" fmla="*/ 216665 h 2585292"/>
              <a:gd name="connsiteX11" fmla="*/ 124858 w 2893764"/>
              <a:gd name="connsiteY11" fmla="*/ 246043 h 2585292"/>
              <a:gd name="connsiteX12" fmla="*/ 141527 w 2893764"/>
              <a:gd name="connsiteY12" fmla="*/ 238899 h 2585292"/>
              <a:gd name="connsiteX13" fmla="*/ 146892 w 2893764"/>
              <a:gd name="connsiteY13" fmla="*/ 279094 h 2585292"/>
              <a:gd name="connsiteX14" fmla="*/ 161581 w 2893764"/>
              <a:gd name="connsiteY14" fmla="*/ 279094 h 2585292"/>
              <a:gd name="connsiteX15" fmla="*/ 161581 w 2893764"/>
              <a:gd name="connsiteY15" fmla="*/ 315817 h 2585292"/>
              <a:gd name="connsiteX16" fmla="*/ 176270 w 2893764"/>
              <a:gd name="connsiteY16" fmla="*/ 319489 h 2585292"/>
              <a:gd name="connsiteX17" fmla="*/ 172598 w 2893764"/>
              <a:gd name="connsiteY17" fmla="*/ 356212 h 2585292"/>
              <a:gd name="connsiteX18" fmla="*/ 190959 w 2893764"/>
              <a:gd name="connsiteY18" fmla="*/ 356212 h 2585292"/>
              <a:gd name="connsiteX19" fmla="*/ 187287 w 2893764"/>
              <a:gd name="connsiteY19" fmla="*/ 385590 h 2585292"/>
              <a:gd name="connsiteX20" fmla="*/ 201976 w 2893764"/>
              <a:gd name="connsiteY20" fmla="*/ 389263 h 2585292"/>
              <a:gd name="connsiteX21" fmla="*/ 201976 w 2893764"/>
              <a:gd name="connsiteY21" fmla="*/ 422313 h 2585292"/>
              <a:gd name="connsiteX22" fmla="*/ 242371 w 2893764"/>
              <a:gd name="connsiteY22" fmla="*/ 425986 h 2585292"/>
              <a:gd name="connsiteX23" fmla="*/ 235027 w 2893764"/>
              <a:gd name="connsiteY23" fmla="*/ 484742 h 2585292"/>
              <a:gd name="connsiteX24" fmla="*/ 238699 w 2893764"/>
              <a:gd name="connsiteY24" fmla="*/ 594911 h 2585292"/>
              <a:gd name="connsiteX25" fmla="*/ 260733 w 2893764"/>
              <a:gd name="connsiteY25" fmla="*/ 594911 h 2585292"/>
              <a:gd name="connsiteX26" fmla="*/ 257060 w 2893764"/>
              <a:gd name="connsiteY26" fmla="*/ 624289 h 2585292"/>
              <a:gd name="connsiteX27" fmla="*/ 282766 w 2893764"/>
              <a:gd name="connsiteY27" fmla="*/ 620617 h 2585292"/>
              <a:gd name="connsiteX28" fmla="*/ 279094 w 2893764"/>
              <a:gd name="connsiteY28" fmla="*/ 653668 h 2585292"/>
              <a:gd name="connsiteX29" fmla="*/ 290111 w 2893764"/>
              <a:gd name="connsiteY29" fmla="*/ 657340 h 2585292"/>
              <a:gd name="connsiteX30" fmla="*/ 290111 w 2893764"/>
              <a:gd name="connsiteY30" fmla="*/ 694063 h 2585292"/>
              <a:gd name="connsiteX31" fmla="*/ 319489 w 2893764"/>
              <a:gd name="connsiteY31" fmla="*/ 694063 h 2585292"/>
              <a:gd name="connsiteX32" fmla="*/ 315817 w 2893764"/>
              <a:gd name="connsiteY32" fmla="*/ 723441 h 2585292"/>
              <a:gd name="connsiteX33" fmla="*/ 334179 w 2893764"/>
              <a:gd name="connsiteY33" fmla="*/ 727113 h 2585292"/>
              <a:gd name="connsiteX34" fmla="*/ 337851 w 2893764"/>
              <a:gd name="connsiteY34" fmla="*/ 767509 h 2585292"/>
              <a:gd name="connsiteX35" fmla="*/ 345195 w 2893764"/>
              <a:gd name="connsiteY35" fmla="*/ 771181 h 2585292"/>
              <a:gd name="connsiteX36" fmla="*/ 341523 w 2893764"/>
              <a:gd name="connsiteY36" fmla="*/ 793215 h 2585292"/>
              <a:gd name="connsiteX37" fmla="*/ 356212 w 2893764"/>
              <a:gd name="connsiteY37" fmla="*/ 804231 h 2585292"/>
              <a:gd name="connsiteX38" fmla="*/ 363557 w 2893764"/>
              <a:gd name="connsiteY38" fmla="*/ 837282 h 2585292"/>
              <a:gd name="connsiteX39" fmla="*/ 378246 w 2893764"/>
              <a:gd name="connsiteY39" fmla="*/ 840954 h 2585292"/>
              <a:gd name="connsiteX40" fmla="*/ 370901 w 2893764"/>
              <a:gd name="connsiteY40" fmla="*/ 862988 h 2585292"/>
              <a:gd name="connsiteX41" fmla="*/ 392935 w 2893764"/>
              <a:gd name="connsiteY41" fmla="*/ 866660 h 2585292"/>
              <a:gd name="connsiteX42" fmla="*/ 389263 w 2893764"/>
              <a:gd name="connsiteY42" fmla="*/ 888694 h 2585292"/>
              <a:gd name="connsiteX43" fmla="*/ 400280 w 2893764"/>
              <a:gd name="connsiteY43" fmla="*/ 888694 h 2585292"/>
              <a:gd name="connsiteX44" fmla="*/ 396607 w 2893764"/>
              <a:gd name="connsiteY44" fmla="*/ 936434 h 2585292"/>
              <a:gd name="connsiteX45" fmla="*/ 407624 w 2893764"/>
              <a:gd name="connsiteY45" fmla="*/ 936434 h 2585292"/>
              <a:gd name="connsiteX46" fmla="*/ 411297 w 2893764"/>
              <a:gd name="connsiteY46" fmla="*/ 1061292 h 2585292"/>
              <a:gd name="connsiteX47" fmla="*/ 433330 w 2893764"/>
              <a:gd name="connsiteY47" fmla="*/ 1068636 h 2585292"/>
              <a:gd name="connsiteX48" fmla="*/ 429658 w 2893764"/>
              <a:gd name="connsiteY48" fmla="*/ 1175133 h 2585292"/>
              <a:gd name="connsiteX49" fmla="*/ 451692 w 2893764"/>
              <a:gd name="connsiteY49" fmla="*/ 1175133 h 2585292"/>
              <a:gd name="connsiteX50" fmla="*/ 448019 w 2893764"/>
              <a:gd name="connsiteY50" fmla="*/ 1303663 h 2585292"/>
              <a:gd name="connsiteX51" fmla="*/ 451692 w 2893764"/>
              <a:gd name="connsiteY51" fmla="*/ 1303663 h 2585292"/>
              <a:gd name="connsiteX52" fmla="*/ 448019 w 2893764"/>
              <a:gd name="connsiteY52" fmla="*/ 1347730 h 2585292"/>
              <a:gd name="connsiteX53" fmla="*/ 477398 w 2893764"/>
              <a:gd name="connsiteY53" fmla="*/ 1344058 h 2585292"/>
              <a:gd name="connsiteX54" fmla="*/ 473726 w 2893764"/>
              <a:gd name="connsiteY54" fmla="*/ 1380781 h 2585292"/>
              <a:gd name="connsiteX55" fmla="*/ 499432 w 2893764"/>
              <a:gd name="connsiteY55" fmla="*/ 1380781 h 2585292"/>
              <a:gd name="connsiteX56" fmla="*/ 503104 w 2893764"/>
              <a:gd name="connsiteY56" fmla="*/ 1487277 h 2585292"/>
              <a:gd name="connsiteX57" fmla="*/ 521465 w 2893764"/>
              <a:gd name="connsiteY57" fmla="*/ 1483605 h 2585292"/>
              <a:gd name="connsiteX58" fmla="*/ 517793 w 2893764"/>
              <a:gd name="connsiteY58" fmla="*/ 1520328 h 2585292"/>
              <a:gd name="connsiteX59" fmla="*/ 532482 w 2893764"/>
              <a:gd name="connsiteY59" fmla="*/ 1524000 h 2585292"/>
              <a:gd name="connsiteX60" fmla="*/ 543499 w 2893764"/>
              <a:gd name="connsiteY60" fmla="*/ 1590101 h 2585292"/>
              <a:gd name="connsiteX61" fmla="*/ 561860 w 2893764"/>
              <a:gd name="connsiteY61" fmla="*/ 1590101 h 2585292"/>
              <a:gd name="connsiteX62" fmla="*/ 569205 w 2893764"/>
              <a:gd name="connsiteY62" fmla="*/ 1652530 h 2585292"/>
              <a:gd name="connsiteX63" fmla="*/ 602256 w 2893764"/>
              <a:gd name="connsiteY63" fmla="*/ 1656203 h 2585292"/>
              <a:gd name="connsiteX64" fmla="*/ 620617 w 2893764"/>
              <a:gd name="connsiteY64" fmla="*/ 1762699 h 2585292"/>
              <a:gd name="connsiteX65" fmla="*/ 657340 w 2893764"/>
              <a:gd name="connsiteY65" fmla="*/ 1762699 h 2585292"/>
              <a:gd name="connsiteX66" fmla="*/ 657340 w 2893764"/>
              <a:gd name="connsiteY66" fmla="*/ 1792077 h 2585292"/>
              <a:gd name="connsiteX67" fmla="*/ 671627 w 2893764"/>
              <a:gd name="connsiteY67" fmla="*/ 1792077 h 2585292"/>
              <a:gd name="connsiteX68" fmla="*/ 668357 w 2893764"/>
              <a:gd name="connsiteY68" fmla="*/ 1828800 h 2585292"/>
              <a:gd name="connsiteX69" fmla="*/ 789542 w 2893764"/>
              <a:gd name="connsiteY69" fmla="*/ 1825128 h 2585292"/>
              <a:gd name="connsiteX70" fmla="*/ 785870 w 2893764"/>
              <a:gd name="connsiteY70" fmla="*/ 1861851 h 2585292"/>
              <a:gd name="connsiteX71" fmla="*/ 811576 w 2893764"/>
              <a:gd name="connsiteY71" fmla="*/ 1861851 h 2585292"/>
              <a:gd name="connsiteX72" fmla="*/ 807904 w 2893764"/>
              <a:gd name="connsiteY72" fmla="*/ 1894901 h 2585292"/>
              <a:gd name="connsiteX73" fmla="*/ 881350 w 2893764"/>
              <a:gd name="connsiteY73" fmla="*/ 1891229 h 2585292"/>
              <a:gd name="connsiteX74" fmla="*/ 881350 w 2893764"/>
              <a:gd name="connsiteY74" fmla="*/ 1964675 h 2585292"/>
              <a:gd name="connsiteX75" fmla="*/ 892366 w 2893764"/>
              <a:gd name="connsiteY75" fmla="*/ 1964675 h 2585292"/>
              <a:gd name="connsiteX76" fmla="*/ 892366 w 2893764"/>
              <a:gd name="connsiteY76" fmla="*/ 2008742 h 2585292"/>
              <a:gd name="connsiteX77" fmla="*/ 903383 w 2893764"/>
              <a:gd name="connsiteY77" fmla="*/ 2012415 h 2585292"/>
              <a:gd name="connsiteX78" fmla="*/ 903383 w 2893764"/>
              <a:gd name="connsiteY78" fmla="*/ 2038121 h 2585292"/>
              <a:gd name="connsiteX79" fmla="*/ 921745 w 2893764"/>
              <a:gd name="connsiteY79" fmla="*/ 2038121 h 2585292"/>
              <a:gd name="connsiteX80" fmla="*/ 914400 w 2893764"/>
              <a:gd name="connsiteY80" fmla="*/ 2063827 h 2585292"/>
              <a:gd name="connsiteX81" fmla="*/ 932762 w 2893764"/>
              <a:gd name="connsiteY81" fmla="*/ 2063827 h 2585292"/>
              <a:gd name="connsiteX82" fmla="*/ 936434 w 2893764"/>
              <a:gd name="connsiteY82" fmla="*/ 2137272 h 2585292"/>
              <a:gd name="connsiteX83" fmla="*/ 987846 w 2893764"/>
              <a:gd name="connsiteY83" fmla="*/ 2137272 h 2585292"/>
              <a:gd name="connsiteX84" fmla="*/ 987846 w 2893764"/>
              <a:gd name="connsiteY84" fmla="*/ 2170323 h 2585292"/>
              <a:gd name="connsiteX85" fmla="*/ 1013552 w 2893764"/>
              <a:gd name="connsiteY85" fmla="*/ 2177668 h 2585292"/>
              <a:gd name="connsiteX86" fmla="*/ 1006207 w 2893764"/>
              <a:gd name="connsiteY86" fmla="*/ 2207046 h 2585292"/>
              <a:gd name="connsiteX87" fmla="*/ 1017224 w 2893764"/>
              <a:gd name="connsiteY87" fmla="*/ 2207046 h 2585292"/>
              <a:gd name="connsiteX88" fmla="*/ 1017224 w 2893764"/>
              <a:gd name="connsiteY88" fmla="*/ 2232752 h 2585292"/>
              <a:gd name="connsiteX89" fmla="*/ 1039258 w 2893764"/>
              <a:gd name="connsiteY89" fmla="*/ 2229080 h 2585292"/>
              <a:gd name="connsiteX90" fmla="*/ 1024569 w 2893764"/>
              <a:gd name="connsiteY90" fmla="*/ 2273147 h 2585292"/>
              <a:gd name="connsiteX91" fmla="*/ 1248579 w 2893764"/>
              <a:gd name="connsiteY91" fmla="*/ 2269475 h 2585292"/>
              <a:gd name="connsiteX92" fmla="*/ 1248579 w 2893764"/>
              <a:gd name="connsiteY92" fmla="*/ 2308780 h 2585292"/>
              <a:gd name="connsiteX93" fmla="*/ 1311007 w 2893764"/>
              <a:gd name="connsiteY93" fmla="*/ 2302727 h 2585292"/>
              <a:gd name="connsiteX94" fmla="*/ 1307335 w 2893764"/>
              <a:gd name="connsiteY94" fmla="*/ 2335576 h 2585292"/>
              <a:gd name="connsiteX95" fmla="*/ 1498294 w 2893764"/>
              <a:gd name="connsiteY95" fmla="*/ 2346593 h 2585292"/>
              <a:gd name="connsiteX96" fmla="*/ 1498294 w 2893764"/>
              <a:gd name="connsiteY96" fmla="*/ 2350265 h 2585292"/>
              <a:gd name="connsiteX97" fmla="*/ 1505639 w 2893764"/>
              <a:gd name="connsiteY97" fmla="*/ 2372299 h 2585292"/>
              <a:gd name="connsiteX98" fmla="*/ 1538689 w 2893764"/>
              <a:gd name="connsiteY98" fmla="*/ 2372299 h 2585292"/>
              <a:gd name="connsiteX99" fmla="*/ 1542362 w 2893764"/>
              <a:gd name="connsiteY99" fmla="*/ 2405349 h 2585292"/>
              <a:gd name="connsiteX100" fmla="*/ 1590101 w 2893764"/>
              <a:gd name="connsiteY100" fmla="*/ 2405349 h 2585292"/>
              <a:gd name="connsiteX101" fmla="*/ 1597446 w 2893764"/>
              <a:gd name="connsiteY101" fmla="*/ 2438400 h 2585292"/>
              <a:gd name="connsiteX102" fmla="*/ 1696598 w 2893764"/>
              <a:gd name="connsiteY102" fmla="*/ 2438400 h 2585292"/>
              <a:gd name="connsiteX103" fmla="*/ 1700270 w 2893764"/>
              <a:gd name="connsiteY103" fmla="*/ 2478795 h 2585292"/>
              <a:gd name="connsiteX104" fmla="*/ 2236424 w 2893764"/>
              <a:gd name="connsiteY104" fmla="*/ 2489812 h 2585292"/>
              <a:gd name="connsiteX105" fmla="*/ 2232752 w 2893764"/>
              <a:gd name="connsiteY105" fmla="*/ 2577947 h 2585292"/>
              <a:gd name="connsiteX106" fmla="*/ 2893764 w 2893764"/>
              <a:gd name="connsiteY106" fmla="*/ 2585292 h 2585292"/>
              <a:gd name="connsiteX0" fmla="*/ 0 w 2893764"/>
              <a:gd name="connsiteY0" fmla="*/ 0 h 2585292"/>
              <a:gd name="connsiteX1" fmla="*/ 29379 w 2893764"/>
              <a:gd name="connsiteY1" fmla="*/ 3587 h 2585292"/>
              <a:gd name="connsiteX2" fmla="*/ 41687 w 2893764"/>
              <a:gd name="connsiteY2" fmla="*/ 44067 h 2585292"/>
              <a:gd name="connsiteX3" fmla="*/ 47740 w 2893764"/>
              <a:gd name="connsiteY3" fmla="*/ 117513 h 2585292"/>
              <a:gd name="connsiteX4" fmla="*/ 73446 w 2893764"/>
              <a:gd name="connsiteY4" fmla="*/ 113841 h 2585292"/>
              <a:gd name="connsiteX5" fmla="*/ 77118 w 2893764"/>
              <a:gd name="connsiteY5" fmla="*/ 143219 h 2585292"/>
              <a:gd name="connsiteX6" fmla="*/ 99152 w 2893764"/>
              <a:gd name="connsiteY6" fmla="*/ 143219 h 2585292"/>
              <a:gd name="connsiteX7" fmla="*/ 110169 w 2893764"/>
              <a:gd name="connsiteY7" fmla="*/ 187287 h 2585292"/>
              <a:gd name="connsiteX8" fmla="*/ 110169 w 2893764"/>
              <a:gd name="connsiteY8" fmla="*/ 187287 h 2585292"/>
              <a:gd name="connsiteX9" fmla="*/ 113841 w 2893764"/>
              <a:gd name="connsiteY9" fmla="*/ 216665 h 2585292"/>
              <a:gd name="connsiteX10" fmla="*/ 124858 w 2893764"/>
              <a:gd name="connsiteY10" fmla="*/ 216665 h 2585292"/>
              <a:gd name="connsiteX11" fmla="*/ 124858 w 2893764"/>
              <a:gd name="connsiteY11" fmla="*/ 246043 h 2585292"/>
              <a:gd name="connsiteX12" fmla="*/ 141527 w 2893764"/>
              <a:gd name="connsiteY12" fmla="*/ 238899 h 2585292"/>
              <a:gd name="connsiteX13" fmla="*/ 146892 w 2893764"/>
              <a:gd name="connsiteY13" fmla="*/ 279094 h 2585292"/>
              <a:gd name="connsiteX14" fmla="*/ 161581 w 2893764"/>
              <a:gd name="connsiteY14" fmla="*/ 279094 h 2585292"/>
              <a:gd name="connsiteX15" fmla="*/ 161581 w 2893764"/>
              <a:gd name="connsiteY15" fmla="*/ 315817 h 2585292"/>
              <a:gd name="connsiteX16" fmla="*/ 176270 w 2893764"/>
              <a:gd name="connsiteY16" fmla="*/ 319489 h 2585292"/>
              <a:gd name="connsiteX17" fmla="*/ 172598 w 2893764"/>
              <a:gd name="connsiteY17" fmla="*/ 356212 h 2585292"/>
              <a:gd name="connsiteX18" fmla="*/ 190959 w 2893764"/>
              <a:gd name="connsiteY18" fmla="*/ 356212 h 2585292"/>
              <a:gd name="connsiteX19" fmla="*/ 187287 w 2893764"/>
              <a:gd name="connsiteY19" fmla="*/ 385590 h 2585292"/>
              <a:gd name="connsiteX20" fmla="*/ 201976 w 2893764"/>
              <a:gd name="connsiteY20" fmla="*/ 389263 h 2585292"/>
              <a:gd name="connsiteX21" fmla="*/ 201976 w 2893764"/>
              <a:gd name="connsiteY21" fmla="*/ 422313 h 2585292"/>
              <a:gd name="connsiteX22" fmla="*/ 242371 w 2893764"/>
              <a:gd name="connsiteY22" fmla="*/ 425986 h 2585292"/>
              <a:gd name="connsiteX23" fmla="*/ 235027 w 2893764"/>
              <a:gd name="connsiteY23" fmla="*/ 484742 h 2585292"/>
              <a:gd name="connsiteX24" fmla="*/ 238699 w 2893764"/>
              <a:gd name="connsiteY24" fmla="*/ 594911 h 2585292"/>
              <a:gd name="connsiteX25" fmla="*/ 260733 w 2893764"/>
              <a:gd name="connsiteY25" fmla="*/ 594911 h 2585292"/>
              <a:gd name="connsiteX26" fmla="*/ 257060 w 2893764"/>
              <a:gd name="connsiteY26" fmla="*/ 624289 h 2585292"/>
              <a:gd name="connsiteX27" fmla="*/ 282766 w 2893764"/>
              <a:gd name="connsiteY27" fmla="*/ 620617 h 2585292"/>
              <a:gd name="connsiteX28" fmla="*/ 279094 w 2893764"/>
              <a:gd name="connsiteY28" fmla="*/ 653668 h 2585292"/>
              <a:gd name="connsiteX29" fmla="*/ 290111 w 2893764"/>
              <a:gd name="connsiteY29" fmla="*/ 657340 h 2585292"/>
              <a:gd name="connsiteX30" fmla="*/ 290111 w 2893764"/>
              <a:gd name="connsiteY30" fmla="*/ 694063 h 2585292"/>
              <a:gd name="connsiteX31" fmla="*/ 319489 w 2893764"/>
              <a:gd name="connsiteY31" fmla="*/ 694063 h 2585292"/>
              <a:gd name="connsiteX32" fmla="*/ 315817 w 2893764"/>
              <a:gd name="connsiteY32" fmla="*/ 723441 h 2585292"/>
              <a:gd name="connsiteX33" fmla="*/ 334179 w 2893764"/>
              <a:gd name="connsiteY33" fmla="*/ 727113 h 2585292"/>
              <a:gd name="connsiteX34" fmla="*/ 337851 w 2893764"/>
              <a:gd name="connsiteY34" fmla="*/ 767509 h 2585292"/>
              <a:gd name="connsiteX35" fmla="*/ 345195 w 2893764"/>
              <a:gd name="connsiteY35" fmla="*/ 771181 h 2585292"/>
              <a:gd name="connsiteX36" fmla="*/ 341523 w 2893764"/>
              <a:gd name="connsiteY36" fmla="*/ 793215 h 2585292"/>
              <a:gd name="connsiteX37" fmla="*/ 356212 w 2893764"/>
              <a:gd name="connsiteY37" fmla="*/ 804231 h 2585292"/>
              <a:gd name="connsiteX38" fmla="*/ 363557 w 2893764"/>
              <a:gd name="connsiteY38" fmla="*/ 837282 h 2585292"/>
              <a:gd name="connsiteX39" fmla="*/ 378246 w 2893764"/>
              <a:gd name="connsiteY39" fmla="*/ 840954 h 2585292"/>
              <a:gd name="connsiteX40" fmla="*/ 370901 w 2893764"/>
              <a:gd name="connsiteY40" fmla="*/ 862988 h 2585292"/>
              <a:gd name="connsiteX41" fmla="*/ 392935 w 2893764"/>
              <a:gd name="connsiteY41" fmla="*/ 866660 h 2585292"/>
              <a:gd name="connsiteX42" fmla="*/ 389263 w 2893764"/>
              <a:gd name="connsiteY42" fmla="*/ 888694 h 2585292"/>
              <a:gd name="connsiteX43" fmla="*/ 400280 w 2893764"/>
              <a:gd name="connsiteY43" fmla="*/ 888694 h 2585292"/>
              <a:gd name="connsiteX44" fmla="*/ 396607 w 2893764"/>
              <a:gd name="connsiteY44" fmla="*/ 936434 h 2585292"/>
              <a:gd name="connsiteX45" fmla="*/ 407624 w 2893764"/>
              <a:gd name="connsiteY45" fmla="*/ 936434 h 2585292"/>
              <a:gd name="connsiteX46" fmla="*/ 411297 w 2893764"/>
              <a:gd name="connsiteY46" fmla="*/ 1061292 h 2585292"/>
              <a:gd name="connsiteX47" fmla="*/ 433330 w 2893764"/>
              <a:gd name="connsiteY47" fmla="*/ 1068636 h 2585292"/>
              <a:gd name="connsiteX48" fmla="*/ 429658 w 2893764"/>
              <a:gd name="connsiteY48" fmla="*/ 1175133 h 2585292"/>
              <a:gd name="connsiteX49" fmla="*/ 451692 w 2893764"/>
              <a:gd name="connsiteY49" fmla="*/ 1175133 h 2585292"/>
              <a:gd name="connsiteX50" fmla="*/ 448019 w 2893764"/>
              <a:gd name="connsiteY50" fmla="*/ 1303663 h 2585292"/>
              <a:gd name="connsiteX51" fmla="*/ 451692 w 2893764"/>
              <a:gd name="connsiteY51" fmla="*/ 1303663 h 2585292"/>
              <a:gd name="connsiteX52" fmla="*/ 448019 w 2893764"/>
              <a:gd name="connsiteY52" fmla="*/ 1347730 h 2585292"/>
              <a:gd name="connsiteX53" fmla="*/ 477398 w 2893764"/>
              <a:gd name="connsiteY53" fmla="*/ 1344058 h 2585292"/>
              <a:gd name="connsiteX54" fmla="*/ 473726 w 2893764"/>
              <a:gd name="connsiteY54" fmla="*/ 1380781 h 2585292"/>
              <a:gd name="connsiteX55" fmla="*/ 499432 w 2893764"/>
              <a:gd name="connsiteY55" fmla="*/ 1380781 h 2585292"/>
              <a:gd name="connsiteX56" fmla="*/ 503104 w 2893764"/>
              <a:gd name="connsiteY56" fmla="*/ 1487277 h 2585292"/>
              <a:gd name="connsiteX57" fmla="*/ 521465 w 2893764"/>
              <a:gd name="connsiteY57" fmla="*/ 1483605 h 2585292"/>
              <a:gd name="connsiteX58" fmla="*/ 517793 w 2893764"/>
              <a:gd name="connsiteY58" fmla="*/ 1520328 h 2585292"/>
              <a:gd name="connsiteX59" fmla="*/ 532482 w 2893764"/>
              <a:gd name="connsiteY59" fmla="*/ 1524000 h 2585292"/>
              <a:gd name="connsiteX60" fmla="*/ 543499 w 2893764"/>
              <a:gd name="connsiteY60" fmla="*/ 1590101 h 2585292"/>
              <a:gd name="connsiteX61" fmla="*/ 561860 w 2893764"/>
              <a:gd name="connsiteY61" fmla="*/ 1590101 h 2585292"/>
              <a:gd name="connsiteX62" fmla="*/ 569205 w 2893764"/>
              <a:gd name="connsiteY62" fmla="*/ 1652530 h 2585292"/>
              <a:gd name="connsiteX63" fmla="*/ 602256 w 2893764"/>
              <a:gd name="connsiteY63" fmla="*/ 1656203 h 2585292"/>
              <a:gd name="connsiteX64" fmla="*/ 620617 w 2893764"/>
              <a:gd name="connsiteY64" fmla="*/ 1762699 h 2585292"/>
              <a:gd name="connsiteX65" fmla="*/ 657340 w 2893764"/>
              <a:gd name="connsiteY65" fmla="*/ 1762699 h 2585292"/>
              <a:gd name="connsiteX66" fmla="*/ 657340 w 2893764"/>
              <a:gd name="connsiteY66" fmla="*/ 1792077 h 2585292"/>
              <a:gd name="connsiteX67" fmla="*/ 671627 w 2893764"/>
              <a:gd name="connsiteY67" fmla="*/ 1792077 h 2585292"/>
              <a:gd name="connsiteX68" fmla="*/ 668357 w 2893764"/>
              <a:gd name="connsiteY68" fmla="*/ 1828800 h 2585292"/>
              <a:gd name="connsiteX69" fmla="*/ 789542 w 2893764"/>
              <a:gd name="connsiteY69" fmla="*/ 1825128 h 2585292"/>
              <a:gd name="connsiteX70" fmla="*/ 785870 w 2893764"/>
              <a:gd name="connsiteY70" fmla="*/ 1861851 h 2585292"/>
              <a:gd name="connsiteX71" fmla="*/ 811576 w 2893764"/>
              <a:gd name="connsiteY71" fmla="*/ 1861851 h 2585292"/>
              <a:gd name="connsiteX72" fmla="*/ 807904 w 2893764"/>
              <a:gd name="connsiteY72" fmla="*/ 1894901 h 2585292"/>
              <a:gd name="connsiteX73" fmla="*/ 881350 w 2893764"/>
              <a:gd name="connsiteY73" fmla="*/ 1891229 h 2585292"/>
              <a:gd name="connsiteX74" fmla="*/ 881350 w 2893764"/>
              <a:gd name="connsiteY74" fmla="*/ 1964675 h 2585292"/>
              <a:gd name="connsiteX75" fmla="*/ 892366 w 2893764"/>
              <a:gd name="connsiteY75" fmla="*/ 1964675 h 2585292"/>
              <a:gd name="connsiteX76" fmla="*/ 892366 w 2893764"/>
              <a:gd name="connsiteY76" fmla="*/ 2008742 h 2585292"/>
              <a:gd name="connsiteX77" fmla="*/ 903383 w 2893764"/>
              <a:gd name="connsiteY77" fmla="*/ 2012415 h 2585292"/>
              <a:gd name="connsiteX78" fmla="*/ 903383 w 2893764"/>
              <a:gd name="connsiteY78" fmla="*/ 2038121 h 2585292"/>
              <a:gd name="connsiteX79" fmla="*/ 921745 w 2893764"/>
              <a:gd name="connsiteY79" fmla="*/ 2038121 h 2585292"/>
              <a:gd name="connsiteX80" fmla="*/ 914400 w 2893764"/>
              <a:gd name="connsiteY80" fmla="*/ 2063827 h 2585292"/>
              <a:gd name="connsiteX81" fmla="*/ 932762 w 2893764"/>
              <a:gd name="connsiteY81" fmla="*/ 2063827 h 2585292"/>
              <a:gd name="connsiteX82" fmla="*/ 936434 w 2893764"/>
              <a:gd name="connsiteY82" fmla="*/ 2137272 h 2585292"/>
              <a:gd name="connsiteX83" fmla="*/ 987846 w 2893764"/>
              <a:gd name="connsiteY83" fmla="*/ 2137272 h 2585292"/>
              <a:gd name="connsiteX84" fmla="*/ 987846 w 2893764"/>
              <a:gd name="connsiteY84" fmla="*/ 2170323 h 2585292"/>
              <a:gd name="connsiteX85" fmla="*/ 1013552 w 2893764"/>
              <a:gd name="connsiteY85" fmla="*/ 2177668 h 2585292"/>
              <a:gd name="connsiteX86" fmla="*/ 1006207 w 2893764"/>
              <a:gd name="connsiteY86" fmla="*/ 2207046 h 2585292"/>
              <a:gd name="connsiteX87" fmla="*/ 1017224 w 2893764"/>
              <a:gd name="connsiteY87" fmla="*/ 2207046 h 2585292"/>
              <a:gd name="connsiteX88" fmla="*/ 1017224 w 2893764"/>
              <a:gd name="connsiteY88" fmla="*/ 2232752 h 2585292"/>
              <a:gd name="connsiteX89" fmla="*/ 1039258 w 2893764"/>
              <a:gd name="connsiteY89" fmla="*/ 2229080 h 2585292"/>
              <a:gd name="connsiteX90" fmla="*/ 1024569 w 2893764"/>
              <a:gd name="connsiteY90" fmla="*/ 2273147 h 2585292"/>
              <a:gd name="connsiteX91" fmla="*/ 1248579 w 2893764"/>
              <a:gd name="connsiteY91" fmla="*/ 2269475 h 2585292"/>
              <a:gd name="connsiteX92" fmla="*/ 1248579 w 2893764"/>
              <a:gd name="connsiteY92" fmla="*/ 2308780 h 2585292"/>
              <a:gd name="connsiteX93" fmla="*/ 1311007 w 2893764"/>
              <a:gd name="connsiteY93" fmla="*/ 2302727 h 2585292"/>
              <a:gd name="connsiteX94" fmla="*/ 1307335 w 2893764"/>
              <a:gd name="connsiteY94" fmla="*/ 2335576 h 2585292"/>
              <a:gd name="connsiteX95" fmla="*/ 1498294 w 2893764"/>
              <a:gd name="connsiteY95" fmla="*/ 2346593 h 2585292"/>
              <a:gd name="connsiteX96" fmla="*/ 1503057 w 2893764"/>
              <a:gd name="connsiteY96" fmla="*/ 2338359 h 2585292"/>
              <a:gd name="connsiteX97" fmla="*/ 1505639 w 2893764"/>
              <a:gd name="connsiteY97" fmla="*/ 2372299 h 2585292"/>
              <a:gd name="connsiteX98" fmla="*/ 1538689 w 2893764"/>
              <a:gd name="connsiteY98" fmla="*/ 2372299 h 2585292"/>
              <a:gd name="connsiteX99" fmla="*/ 1542362 w 2893764"/>
              <a:gd name="connsiteY99" fmla="*/ 2405349 h 2585292"/>
              <a:gd name="connsiteX100" fmla="*/ 1590101 w 2893764"/>
              <a:gd name="connsiteY100" fmla="*/ 2405349 h 2585292"/>
              <a:gd name="connsiteX101" fmla="*/ 1597446 w 2893764"/>
              <a:gd name="connsiteY101" fmla="*/ 2438400 h 2585292"/>
              <a:gd name="connsiteX102" fmla="*/ 1696598 w 2893764"/>
              <a:gd name="connsiteY102" fmla="*/ 2438400 h 2585292"/>
              <a:gd name="connsiteX103" fmla="*/ 1700270 w 2893764"/>
              <a:gd name="connsiteY103" fmla="*/ 2478795 h 2585292"/>
              <a:gd name="connsiteX104" fmla="*/ 2236424 w 2893764"/>
              <a:gd name="connsiteY104" fmla="*/ 2489812 h 2585292"/>
              <a:gd name="connsiteX105" fmla="*/ 2232752 w 2893764"/>
              <a:gd name="connsiteY105" fmla="*/ 2577947 h 2585292"/>
              <a:gd name="connsiteX106" fmla="*/ 2893764 w 2893764"/>
              <a:gd name="connsiteY106" fmla="*/ 2585292 h 2585292"/>
              <a:gd name="connsiteX0" fmla="*/ 0 w 2893764"/>
              <a:gd name="connsiteY0" fmla="*/ 0 h 2585292"/>
              <a:gd name="connsiteX1" fmla="*/ 29379 w 2893764"/>
              <a:gd name="connsiteY1" fmla="*/ 3587 h 2585292"/>
              <a:gd name="connsiteX2" fmla="*/ 41687 w 2893764"/>
              <a:gd name="connsiteY2" fmla="*/ 44067 h 2585292"/>
              <a:gd name="connsiteX3" fmla="*/ 47740 w 2893764"/>
              <a:gd name="connsiteY3" fmla="*/ 117513 h 2585292"/>
              <a:gd name="connsiteX4" fmla="*/ 73446 w 2893764"/>
              <a:gd name="connsiteY4" fmla="*/ 113841 h 2585292"/>
              <a:gd name="connsiteX5" fmla="*/ 77118 w 2893764"/>
              <a:gd name="connsiteY5" fmla="*/ 143219 h 2585292"/>
              <a:gd name="connsiteX6" fmla="*/ 99152 w 2893764"/>
              <a:gd name="connsiteY6" fmla="*/ 143219 h 2585292"/>
              <a:gd name="connsiteX7" fmla="*/ 110169 w 2893764"/>
              <a:gd name="connsiteY7" fmla="*/ 187287 h 2585292"/>
              <a:gd name="connsiteX8" fmla="*/ 110169 w 2893764"/>
              <a:gd name="connsiteY8" fmla="*/ 187287 h 2585292"/>
              <a:gd name="connsiteX9" fmla="*/ 113841 w 2893764"/>
              <a:gd name="connsiteY9" fmla="*/ 216665 h 2585292"/>
              <a:gd name="connsiteX10" fmla="*/ 124858 w 2893764"/>
              <a:gd name="connsiteY10" fmla="*/ 216665 h 2585292"/>
              <a:gd name="connsiteX11" fmla="*/ 124858 w 2893764"/>
              <a:gd name="connsiteY11" fmla="*/ 246043 h 2585292"/>
              <a:gd name="connsiteX12" fmla="*/ 141527 w 2893764"/>
              <a:gd name="connsiteY12" fmla="*/ 238899 h 2585292"/>
              <a:gd name="connsiteX13" fmla="*/ 146892 w 2893764"/>
              <a:gd name="connsiteY13" fmla="*/ 279094 h 2585292"/>
              <a:gd name="connsiteX14" fmla="*/ 161581 w 2893764"/>
              <a:gd name="connsiteY14" fmla="*/ 279094 h 2585292"/>
              <a:gd name="connsiteX15" fmla="*/ 161581 w 2893764"/>
              <a:gd name="connsiteY15" fmla="*/ 315817 h 2585292"/>
              <a:gd name="connsiteX16" fmla="*/ 176270 w 2893764"/>
              <a:gd name="connsiteY16" fmla="*/ 319489 h 2585292"/>
              <a:gd name="connsiteX17" fmla="*/ 172598 w 2893764"/>
              <a:gd name="connsiteY17" fmla="*/ 356212 h 2585292"/>
              <a:gd name="connsiteX18" fmla="*/ 190959 w 2893764"/>
              <a:gd name="connsiteY18" fmla="*/ 356212 h 2585292"/>
              <a:gd name="connsiteX19" fmla="*/ 187287 w 2893764"/>
              <a:gd name="connsiteY19" fmla="*/ 385590 h 2585292"/>
              <a:gd name="connsiteX20" fmla="*/ 201976 w 2893764"/>
              <a:gd name="connsiteY20" fmla="*/ 389263 h 2585292"/>
              <a:gd name="connsiteX21" fmla="*/ 201976 w 2893764"/>
              <a:gd name="connsiteY21" fmla="*/ 422313 h 2585292"/>
              <a:gd name="connsiteX22" fmla="*/ 242371 w 2893764"/>
              <a:gd name="connsiteY22" fmla="*/ 425986 h 2585292"/>
              <a:gd name="connsiteX23" fmla="*/ 235027 w 2893764"/>
              <a:gd name="connsiteY23" fmla="*/ 484742 h 2585292"/>
              <a:gd name="connsiteX24" fmla="*/ 238699 w 2893764"/>
              <a:gd name="connsiteY24" fmla="*/ 594911 h 2585292"/>
              <a:gd name="connsiteX25" fmla="*/ 260733 w 2893764"/>
              <a:gd name="connsiteY25" fmla="*/ 594911 h 2585292"/>
              <a:gd name="connsiteX26" fmla="*/ 257060 w 2893764"/>
              <a:gd name="connsiteY26" fmla="*/ 624289 h 2585292"/>
              <a:gd name="connsiteX27" fmla="*/ 282766 w 2893764"/>
              <a:gd name="connsiteY27" fmla="*/ 620617 h 2585292"/>
              <a:gd name="connsiteX28" fmla="*/ 279094 w 2893764"/>
              <a:gd name="connsiteY28" fmla="*/ 653668 h 2585292"/>
              <a:gd name="connsiteX29" fmla="*/ 290111 w 2893764"/>
              <a:gd name="connsiteY29" fmla="*/ 657340 h 2585292"/>
              <a:gd name="connsiteX30" fmla="*/ 290111 w 2893764"/>
              <a:gd name="connsiteY30" fmla="*/ 694063 h 2585292"/>
              <a:gd name="connsiteX31" fmla="*/ 319489 w 2893764"/>
              <a:gd name="connsiteY31" fmla="*/ 694063 h 2585292"/>
              <a:gd name="connsiteX32" fmla="*/ 315817 w 2893764"/>
              <a:gd name="connsiteY32" fmla="*/ 723441 h 2585292"/>
              <a:gd name="connsiteX33" fmla="*/ 334179 w 2893764"/>
              <a:gd name="connsiteY33" fmla="*/ 727113 h 2585292"/>
              <a:gd name="connsiteX34" fmla="*/ 337851 w 2893764"/>
              <a:gd name="connsiteY34" fmla="*/ 767509 h 2585292"/>
              <a:gd name="connsiteX35" fmla="*/ 345195 w 2893764"/>
              <a:gd name="connsiteY35" fmla="*/ 771181 h 2585292"/>
              <a:gd name="connsiteX36" fmla="*/ 341523 w 2893764"/>
              <a:gd name="connsiteY36" fmla="*/ 793215 h 2585292"/>
              <a:gd name="connsiteX37" fmla="*/ 356212 w 2893764"/>
              <a:gd name="connsiteY37" fmla="*/ 804231 h 2585292"/>
              <a:gd name="connsiteX38" fmla="*/ 363557 w 2893764"/>
              <a:gd name="connsiteY38" fmla="*/ 837282 h 2585292"/>
              <a:gd name="connsiteX39" fmla="*/ 378246 w 2893764"/>
              <a:gd name="connsiteY39" fmla="*/ 840954 h 2585292"/>
              <a:gd name="connsiteX40" fmla="*/ 370901 w 2893764"/>
              <a:gd name="connsiteY40" fmla="*/ 862988 h 2585292"/>
              <a:gd name="connsiteX41" fmla="*/ 392935 w 2893764"/>
              <a:gd name="connsiteY41" fmla="*/ 866660 h 2585292"/>
              <a:gd name="connsiteX42" fmla="*/ 389263 w 2893764"/>
              <a:gd name="connsiteY42" fmla="*/ 888694 h 2585292"/>
              <a:gd name="connsiteX43" fmla="*/ 400280 w 2893764"/>
              <a:gd name="connsiteY43" fmla="*/ 888694 h 2585292"/>
              <a:gd name="connsiteX44" fmla="*/ 396607 w 2893764"/>
              <a:gd name="connsiteY44" fmla="*/ 936434 h 2585292"/>
              <a:gd name="connsiteX45" fmla="*/ 407624 w 2893764"/>
              <a:gd name="connsiteY45" fmla="*/ 936434 h 2585292"/>
              <a:gd name="connsiteX46" fmla="*/ 411297 w 2893764"/>
              <a:gd name="connsiteY46" fmla="*/ 1061292 h 2585292"/>
              <a:gd name="connsiteX47" fmla="*/ 433330 w 2893764"/>
              <a:gd name="connsiteY47" fmla="*/ 1068636 h 2585292"/>
              <a:gd name="connsiteX48" fmla="*/ 429658 w 2893764"/>
              <a:gd name="connsiteY48" fmla="*/ 1175133 h 2585292"/>
              <a:gd name="connsiteX49" fmla="*/ 451692 w 2893764"/>
              <a:gd name="connsiteY49" fmla="*/ 1175133 h 2585292"/>
              <a:gd name="connsiteX50" fmla="*/ 448019 w 2893764"/>
              <a:gd name="connsiteY50" fmla="*/ 1303663 h 2585292"/>
              <a:gd name="connsiteX51" fmla="*/ 451692 w 2893764"/>
              <a:gd name="connsiteY51" fmla="*/ 1303663 h 2585292"/>
              <a:gd name="connsiteX52" fmla="*/ 448019 w 2893764"/>
              <a:gd name="connsiteY52" fmla="*/ 1347730 h 2585292"/>
              <a:gd name="connsiteX53" fmla="*/ 477398 w 2893764"/>
              <a:gd name="connsiteY53" fmla="*/ 1344058 h 2585292"/>
              <a:gd name="connsiteX54" fmla="*/ 473726 w 2893764"/>
              <a:gd name="connsiteY54" fmla="*/ 1380781 h 2585292"/>
              <a:gd name="connsiteX55" fmla="*/ 499432 w 2893764"/>
              <a:gd name="connsiteY55" fmla="*/ 1380781 h 2585292"/>
              <a:gd name="connsiteX56" fmla="*/ 503104 w 2893764"/>
              <a:gd name="connsiteY56" fmla="*/ 1487277 h 2585292"/>
              <a:gd name="connsiteX57" fmla="*/ 521465 w 2893764"/>
              <a:gd name="connsiteY57" fmla="*/ 1483605 h 2585292"/>
              <a:gd name="connsiteX58" fmla="*/ 517793 w 2893764"/>
              <a:gd name="connsiteY58" fmla="*/ 1520328 h 2585292"/>
              <a:gd name="connsiteX59" fmla="*/ 532482 w 2893764"/>
              <a:gd name="connsiteY59" fmla="*/ 1524000 h 2585292"/>
              <a:gd name="connsiteX60" fmla="*/ 543499 w 2893764"/>
              <a:gd name="connsiteY60" fmla="*/ 1590101 h 2585292"/>
              <a:gd name="connsiteX61" fmla="*/ 561860 w 2893764"/>
              <a:gd name="connsiteY61" fmla="*/ 1590101 h 2585292"/>
              <a:gd name="connsiteX62" fmla="*/ 569205 w 2893764"/>
              <a:gd name="connsiteY62" fmla="*/ 1652530 h 2585292"/>
              <a:gd name="connsiteX63" fmla="*/ 602256 w 2893764"/>
              <a:gd name="connsiteY63" fmla="*/ 1656203 h 2585292"/>
              <a:gd name="connsiteX64" fmla="*/ 620617 w 2893764"/>
              <a:gd name="connsiteY64" fmla="*/ 1762699 h 2585292"/>
              <a:gd name="connsiteX65" fmla="*/ 657340 w 2893764"/>
              <a:gd name="connsiteY65" fmla="*/ 1762699 h 2585292"/>
              <a:gd name="connsiteX66" fmla="*/ 657340 w 2893764"/>
              <a:gd name="connsiteY66" fmla="*/ 1792077 h 2585292"/>
              <a:gd name="connsiteX67" fmla="*/ 671627 w 2893764"/>
              <a:gd name="connsiteY67" fmla="*/ 1792077 h 2585292"/>
              <a:gd name="connsiteX68" fmla="*/ 668357 w 2893764"/>
              <a:gd name="connsiteY68" fmla="*/ 1828800 h 2585292"/>
              <a:gd name="connsiteX69" fmla="*/ 789542 w 2893764"/>
              <a:gd name="connsiteY69" fmla="*/ 1825128 h 2585292"/>
              <a:gd name="connsiteX70" fmla="*/ 785870 w 2893764"/>
              <a:gd name="connsiteY70" fmla="*/ 1861851 h 2585292"/>
              <a:gd name="connsiteX71" fmla="*/ 811576 w 2893764"/>
              <a:gd name="connsiteY71" fmla="*/ 1861851 h 2585292"/>
              <a:gd name="connsiteX72" fmla="*/ 807904 w 2893764"/>
              <a:gd name="connsiteY72" fmla="*/ 1894901 h 2585292"/>
              <a:gd name="connsiteX73" fmla="*/ 881350 w 2893764"/>
              <a:gd name="connsiteY73" fmla="*/ 1891229 h 2585292"/>
              <a:gd name="connsiteX74" fmla="*/ 881350 w 2893764"/>
              <a:gd name="connsiteY74" fmla="*/ 1964675 h 2585292"/>
              <a:gd name="connsiteX75" fmla="*/ 892366 w 2893764"/>
              <a:gd name="connsiteY75" fmla="*/ 1964675 h 2585292"/>
              <a:gd name="connsiteX76" fmla="*/ 892366 w 2893764"/>
              <a:gd name="connsiteY76" fmla="*/ 2008742 h 2585292"/>
              <a:gd name="connsiteX77" fmla="*/ 903383 w 2893764"/>
              <a:gd name="connsiteY77" fmla="*/ 2012415 h 2585292"/>
              <a:gd name="connsiteX78" fmla="*/ 903383 w 2893764"/>
              <a:gd name="connsiteY78" fmla="*/ 2038121 h 2585292"/>
              <a:gd name="connsiteX79" fmla="*/ 921745 w 2893764"/>
              <a:gd name="connsiteY79" fmla="*/ 2038121 h 2585292"/>
              <a:gd name="connsiteX80" fmla="*/ 914400 w 2893764"/>
              <a:gd name="connsiteY80" fmla="*/ 2063827 h 2585292"/>
              <a:gd name="connsiteX81" fmla="*/ 932762 w 2893764"/>
              <a:gd name="connsiteY81" fmla="*/ 2063827 h 2585292"/>
              <a:gd name="connsiteX82" fmla="*/ 936434 w 2893764"/>
              <a:gd name="connsiteY82" fmla="*/ 2137272 h 2585292"/>
              <a:gd name="connsiteX83" fmla="*/ 987846 w 2893764"/>
              <a:gd name="connsiteY83" fmla="*/ 2137272 h 2585292"/>
              <a:gd name="connsiteX84" fmla="*/ 987846 w 2893764"/>
              <a:gd name="connsiteY84" fmla="*/ 2170323 h 2585292"/>
              <a:gd name="connsiteX85" fmla="*/ 1013552 w 2893764"/>
              <a:gd name="connsiteY85" fmla="*/ 2177668 h 2585292"/>
              <a:gd name="connsiteX86" fmla="*/ 1006207 w 2893764"/>
              <a:gd name="connsiteY86" fmla="*/ 2207046 h 2585292"/>
              <a:gd name="connsiteX87" fmla="*/ 1017224 w 2893764"/>
              <a:gd name="connsiteY87" fmla="*/ 2207046 h 2585292"/>
              <a:gd name="connsiteX88" fmla="*/ 1017224 w 2893764"/>
              <a:gd name="connsiteY88" fmla="*/ 2232752 h 2585292"/>
              <a:gd name="connsiteX89" fmla="*/ 1039258 w 2893764"/>
              <a:gd name="connsiteY89" fmla="*/ 2229080 h 2585292"/>
              <a:gd name="connsiteX90" fmla="*/ 1024569 w 2893764"/>
              <a:gd name="connsiteY90" fmla="*/ 2273147 h 2585292"/>
              <a:gd name="connsiteX91" fmla="*/ 1248579 w 2893764"/>
              <a:gd name="connsiteY91" fmla="*/ 2269475 h 2585292"/>
              <a:gd name="connsiteX92" fmla="*/ 1248579 w 2893764"/>
              <a:gd name="connsiteY92" fmla="*/ 2308780 h 2585292"/>
              <a:gd name="connsiteX93" fmla="*/ 1311007 w 2893764"/>
              <a:gd name="connsiteY93" fmla="*/ 2302727 h 2585292"/>
              <a:gd name="connsiteX94" fmla="*/ 1307335 w 2893764"/>
              <a:gd name="connsiteY94" fmla="*/ 2335576 h 2585292"/>
              <a:gd name="connsiteX95" fmla="*/ 1498294 w 2893764"/>
              <a:gd name="connsiteY95" fmla="*/ 2346593 h 2585292"/>
              <a:gd name="connsiteX96" fmla="*/ 1503057 w 2893764"/>
              <a:gd name="connsiteY96" fmla="*/ 2338359 h 2585292"/>
              <a:gd name="connsiteX97" fmla="*/ 1505639 w 2893764"/>
              <a:gd name="connsiteY97" fmla="*/ 2372299 h 2585292"/>
              <a:gd name="connsiteX98" fmla="*/ 1538689 w 2893764"/>
              <a:gd name="connsiteY98" fmla="*/ 2372299 h 2585292"/>
              <a:gd name="connsiteX99" fmla="*/ 1542362 w 2893764"/>
              <a:gd name="connsiteY99" fmla="*/ 2405349 h 2585292"/>
              <a:gd name="connsiteX100" fmla="*/ 1590101 w 2893764"/>
              <a:gd name="connsiteY100" fmla="*/ 2405349 h 2585292"/>
              <a:gd name="connsiteX101" fmla="*/ 1597446 w 2893764"/>
              <a:gd name="connsiteY101" fmla="*/ 2438400 h 2585292"/>
              <a:gd name="connsiteX102" fmla="*/ 1696598 w 2893764"/>
              <a:gd name="connsiteY102" fmla="*/ 2438400 h 2585292"/>
              <a:gd name="connsiteX103" fmla="*/ 1700270 w 2893764"/>
              <a:gd name="connsiteY103" fmla="*/ 2478795 h 2585292"/>
              <a:gd name="connsiteX104" fmla="*/ 2224518 w 2893764"/>
              <a:gd name="connsiteY104" fmla="*/ 2482668 h 2585292"/>
              <a:gd name="connsiteX105" fmla="*/ 2232752 w 2893764"/>
              <a:gd name="connsiteY105" fmla="*/ 2577947 h 2585292"/>
              <a:gd name="connsiteX106" fmla="*/ 2893764 w 2893764"/>
              <a:gd name="connsiteY106" fmla="*/ 2585292 h 258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893764" h="2585292">
                <a:moveTo>
                  <a:pt x="0" y="0"/>
                </a:moveTo>
                <a:lnTo>
                  <a:pt x="29379" y="3587"/>
                </a:lnTo>
                <a:lnTo>
                  <a:pt x="41687" y="44067"/>
                </a:lnTo>
                <a:cubicBezTo>
                  <a:pt x="41324" y="68549"/>
                  <a:pt x="48103" y="93031"/>
                  <a:pt x="47740" y="117513"/>
                </a:cubicBezTo>
                <a:lnTo>
                  <a:pt x="73446" y="113841"/>
                </a:lnTo>
                <a:lnTo>
                  <a:pt x="77118" y="143219"/>
                </a:lnTo>
                <a:lnTo>
                  <a:pt x="99152" y="143219"/>
                </a:lnTo>
                <a:lnTo>
                  <a:pt x="110169" y="187287"/>
                </a:lnTo>
                <a:lnTo>
                  <a:pt x="110169" y="187287"/>
                </a:lnTo>
                <a:lnTo>
                  <a:pt x="113841" y="216665"/>
                </a:lnTo>
                <a:lnTo>
                  <a:pt x="124858" y="216665"/>
                </a:lnTo>
                <a:cubicBezTo>
                  <a:pt x="124858" y="226458"/>
                  <a:pt x="122080" y="242337"/>
                  <a:pt x="124858" y="246043"/>
                </a:cubicBezTo>
                <a:cubicBezTo>
                  <a:pt x="127636" y="249749"/>
                  <a:pt x="135971" y="241280"/>
                  <a:pt x="141527" y="238899"/>
                </a:cubicBezTo>
                <a:lnTo>
                  <a:pt x="146892" y="279094"/>
                </a:lnTo>
                <a:lnTo>
                  <a:pt x="161581" y="279094"/>
                </a:lnTo>
                <a:lnTo>
                  <a:pt x="161581" y="315817"/>
                </a:lnTo>
                <a:lnTo>
                  <a:pt x="176270" y="319489"/>
                </a:lnTo>
                <a:lnTo>
                  <a:pt x="172598" y="356212"/>
                </a:lnTo>
                <a:lnTo>
                  <a:pt x="190959" y="356212"/>
                </a:lnTo>
                <a:lnTo>
                  <a:pt x="187287" y="385590"/>
                </a:lnTo>
                <a:lnTo>
                  <a:pt x="201976" y="389263"/>
                </a:lnTo>
                <a:lnTo>
                  <a:pt x="201976" y="422313"/>
                </a:lnTo>
                <a:lnTo>
                  <a:pt x="242371" y="425986"/>
                </a:lnTo>
                <a:lnTo>
                  <a:pt x="235027" y="484742"/>
                </a:lnTo>
                <a:lnTo>
                  <a:pt x="238699" y="594911"/>
                </a:lnTo>
                <a:lnTo>
                  <a:pt x="260733" y="594911"/>
                </a:lnTo>
                <a:lnTo>
                  <a:pt x="257060" y="624289"/>
                </a:lnTo>
                <a:lnTo>
                  <a:pt x="282766" y="620617"/>
                </a:lnTo>
                <a:lnTo>
                  <a:pt x="279094" y="653668"/>
                </a:lnTo>
                <a:lnTo>
                  <a:pt x="290111" y="657340"/>
                </a:lnTo>
                <a:lnTo>
                  <a:pt x="290111" y="694063"/>
                </a:lnTo>
                <a:lnTo>
                  <a:pt x="319489" y="694063"/>
                </a:lnTo>
                <a:lnTo>
                  <a:pt x="315817" y="723441"/>
                </a:lnTo>
                <a:lnTo>
                  <a:pt x="334179" y="727113"/>
                </a:lnTo>
                <a:lnTo>
                  <a:pt x="337851" y="767509"/>
                </a:lnTo>
                <a:lnTo>
                  <a:pt x="345195" y="771181"/>
                </a:lnTo>
                <a:lnTo>
                  <a:pt x="341523" y="793215"/>
                </a:lnTo>
                <a:lnTo>
                  <a:pt x="356212" y="804231"/>
                </a:lnTo>
                <a:lnTo>
                  <a:pt x="363557" y="837282"/>
                </a:lnTo>
                <a:lnTo>
                  <a:pt x="378246" y="840954"/>
                </a:lnTo>
                <a:lnTo>
                  <a:pt x="370901" y="862988"/>
                </a:lnTo>
                <a:lnTo>
                  <a:pt x="392935" y="866660"/>
                </a:lnTo>
                <a:lnTo>
                  <a:pt x="389263" y="888694"/>
                </a:lnTo>
                <a:lnTo>
                  <a:pt x="400280" y="888694"/>
                </a:lnTo>
                <a:lnTo>
                  <a:pt x="396607" y="936434"/>
                </a:lnTo>
                <a:lnTo>
                  <a:pt x="407624" y="936434"/>
                </a:lnTo>
                <a:lnTo>
                  <a:pt x="411297" y="1061292"/>
                </a:lnTo>
                <a:lnTo>
                  <a:pt x="433330" y="1068636"/>
                </a:lnTo>
                <a:lnTo>
                  <a:pt x="429658" y="1175133"/>
                </a:lnTo>
                <a:lnTo>
                  <a:pt x="451692" y="1175133"/>
                </a:lnTo>
                <a:lnTo>
                  <a:pt x="448019" y="1303663"/>
                </a:lnTo>
                <a:lnTo>
                  <a:pt x="451692" y="1303663"/>
                </a:lnTo>
                <a:lnTo>
                  <a:pt x="448019" y="1347730"/>
                </a:lnTo>
                <a:lnTo>
                  <a:pt x="477398" y="1344058"/>
                </a:lnTo>
                <a:lnTo>
                  <a:pt x="473726" y="1380781"/>
                </a:lnTo>
                <a:lnTo>
                  <a:pt x="499432" y="1380781"/>
                </a:lnTo>
                <a:lnTo>
                  <a:pt x="503104" y="1487277"/>
                </a:lnTo>
                <a:lnTo>
                  <a:pt x="521465" y="1483605"/>
                </a:lnTo>
                <a:lnTo>
                  <a:pt x="517793" y="1520328"/>
                </a:lnTo>
                <a:lnTo>
                  <a:pt x="532482" y="1524000"/>
                </a:lnTo>
                <a:lnTo>
                  <a:pt x="543499" y="1590101"/>
                </a:lnTo>
                <a:lnTo>
                  <a:pt x="561860" y="1590101"/>
                </a:lnTo>
                <a:lnTo>
                  <a:pt x="569205" y="1652530"/>
                </a:lnTo>
                <a:lnTo>
                  <a:pt x="602256" y="1656203"/>
                </a:lnTo>
                <a:lnTo>
                  <a:pt x="620617" y="1762699"/>
                </a:lnTo>
                <a:lnTo>
                  <a:pt x="657340" y="1762699"/>
                </a:lnTo>
                <a:cubicBezTo>
                  <a:pt x="657340" y="1772492"/>
                  <a:pt x="654959" y="1787181"/>
                  <a:pt x="657340" y="1792077"/>
                </a:cubicBezTo>
                <a:cubicBezTo>
                  <a:pt x="659721" y="1796973"/>
                  <a:pt x="666865" y="1792077"/>
                  <a:pt x="671627" y="1792077"/>
                </a:cubicBezTo>
                <a:lnTo>
                  <a:pt x="668357" y="1828800"/>
                </a:lnTo>
                <a:lnTo>
                  <a:pt x="789542" y="1825128"/>
                </a:lnTo>
                <a:lnTo>
                  <a:pt x="785870" y="1861851"/>
                </a:lnTo>
                <a:lnTo>
                  <a:pt x="811576" y="1861851"/>
                </a:lnTo>
                <a:lnTo>
                  <a:pt x="807904" y="1894901"/>
                </a:lnTo>
                <a:lnTo>
                  <a:pt x="881350" y="1891229"/>
                </a:lnTo>
                <a:lnTo>
                  <a:pt x="881350" y="1964675"/>
                </a:lnTo>
                <a:lnTo>
                  <a:pt x="892366" y="1964675"/>
                </a:lnTo>
                <a:lnTo>
                  <a:pt x="892366" y="2008742"/>
                </a:lnTo>
                <a:lnTo>
                  <a:pt x="903383" y="2012415"/>
                </a:lnTo>
                <a:lnTo>
                  <a:pt x="903383" y="2038121"/>
                </a:lnTo>
                <a:lnTo>
                  <a:pt x="921745" y="2038121"/>
                </a:lnTo>
                <a:lnTo>
                  <a:pt x="914400" y="2063827"/>
                </a:lnTo>
                <a:lnTo>
                  <a:pt x="932762" y="2063827"/>
                </a:lnTo>
                <a:lnTo>
                  <a:pt x="936434" y="2137272"/>
                </a:lnTo>
                <a:lnTo>
                  <a:pt x="987846" y="2137272"/>
                </a:lnTo>
                <a:lnTo>
                  <a:pt x="987846" y="2170323"/>
                </a:lnTo>
                <a:lnTo>
                  <a:pt x="1013552" y="2177668"/>
                </a:lnTo>
                <a:lnTo>
                  <a:pt x="1006207" y="2207046"/>
                </a:lnTo>
                <a:lnTo>
                  <a:pt x="1017224" y="2207046"/>
                </a:lnTo>
                <a:lnTo>
                  <a:pt x="1017224" y="2232752"/>
                </a:lnTo>
                <a:lnTo>
                  <a:pt x="1039258" y="2229080"/>
                </a:lnTo>
                <a:lnTo>
                  <a:pt x="1024569" y="2273147"/>
                </a:lnTo>
                <a:lnTo>
                  <a:pt x="1248579" y="2269475"/>
                </a:lnTo>
                <a:lnTo>
                  <a:pt x="1248579" y="2308780"/>
                </a:lnTo>
                <a:lnTo>
                  <a:pt x="1311007" y="2302727"/>
                </a:lnTo>
                <a:lnTo>
                  <a:pt x="1307335" y="2335576"/>
                </a:lnTo>
                <a:lnTo>
                  <a:pt x="1498294" y="2346593"/>
                </a:lnTo>
                <a:lnTo>
                  <a:pt x="1503057" y="2338359"/>
                </a:lnTo>
                <a:lnTo>
                  <a:pt x="1505639" y="2372299"/>
                </a:lnTo>
                <a:lnTo>
                  <a:pt x="1538689" y="2372299"/>
                </a:lnTo>
                <a:lnTo>
                  <a:pt x="1542362" y="2405349"/>
                </a:lnTo>
                <a:lnTo>
                  <a:pt x="1590101" y="2405349"/>
                </a:lnTo>
                <a:lnTo>
                  <a:pt x="1597446" y="2438400"/>
                </a:lnTo>
                <a:lnTo>
                  <a:pt x="1696598" y="2438400"/>
                </a:lnTo>
                <a:lnTo>
                  <a:pt x="1700270" y="2478795"/>
                </a:lnTo>
                <a:lnTo>
                  <a:pt x="2224518" y="2482668"/>
                </a:lnTo>
                <a:lnTo>
                  <a:pt x="2232752" y="2577947"/>
                </a:lnTo>
                <a:lnTo>
                  <a:pt x="2893764" y="2585292"/>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6" name="Oval 195"/>
          <p:cNvSpPr/>
          <p:nvPr/>
        </p:nvSpPr>
        <p:spPr>
          <a:xfrm>
            <a:off x="8115151" y="5404441"/>
            <a:ext cx="53750" cy="53750"/>
          </a:xfrm>
          <a:prstGeom prst="ellipse">
            <a:avLst/>
          </a:prstGeom>
          <a:solidFill>
            <a:srgbClr val="71707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7" name="Oval 196"/>
          <p:cNvSpPr/>
          <p:nvPr/>
        </p:nvSpPr>
        <p:spPr>
          <a:xfrm>
            <a:off x="7378857" y="5303454"/>
            <a:ext cx="53750" cy="53750"/>
          </a:xfrm>
          <a:prstGeom prst="ellipse">
            <a:avLst/>
          </a:prstGeom>
          <a:solidFill>
            <a:srgbClr val="71707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8" name="Oval 197"/>
          <p:cNvSpPr/>
          <p:nvPr/>
        </p:nvSpPr>
        <p:spPr>
          <a:xfrm>
            <a:off x="7163968" y="5303454"/>
            <a:ext cx="53750" cy="53750"/>
          </a:xfrm>
          <a:prstGeom prst="ellipse">
            <a:avLst/>
          </a:prstGeom>
          <a:solidFill>
            <a:srgbClr val="71707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9" name="Oval 198"/>
          <p:cNvSpPr/>
          <p:nvPr/>
        </p:nvSpPr>
        <p:spPr>
          <a:xfrm>
            <a:off x="7126303" y="5303454"/>
            <a:ext cx="53750" cy="53750"/>
          </a:xfrm>
          <a:prstGeom prst="ellipse">
            <a:avLst/>
          </a:prstGeom>
          <a:solidFill>
            <a:srgbClr val="71707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0" name="Oval 199"/>
          <p:cNvSpPr/>
          <p:nvPr/>
        </p:nvSpPr>
        <p:spPr>
          <a:xfrm>
            <a:off x="6880876" y="5264612"/>
            <a:ext cx="53750" cy="53750"/>
          </a:xfrm>
          <a:prstGeom prst="ellipse">
            <a:avLst/>
          </a:prstGeom>
          <a:solidFill>
            <a:srgbClr val="71707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reeform 10"/>
          <p:cNvSpPr/>
          <p:nvPr/>
        </p:nvSpPr>
        <p:spPr>
          <a:xfrm>
            <a:off x="5255046" y="2853369"/>
            <a:ext cx="2559585" cy="2519190"/>
          </a:xfrm>
          <a:custGeom>
            <a:avLst/>
            <a:gdLst>
              <a:gd name="connsiteX0" fmla="*/ 0 w 2559585"/>
              <a:gd name="connsiteY0" fmla="*/ 0 h 2519190"/>
              <a:gd name="connsiteX1" fmla="*/ 11017 w 2559585"/>
              <a:gd name="connsiteY1" fmla="*/ 99151 h 2519190"/>
              <a:gd name="connsiteX2" fmla="*/ 55084 w 2559585"/>
              <a:gd name="connsiteY2" fmla="*/ 91807 h 2519190"/>
              <a:gd name="connsiteX3" fmla="*/ 102824 w 2559585"/>
              <a:gd name="connsiteY3" fmla="*/ 282766 h 2519190"/>
              <a:gd name="connsiteX4" fmla="*/ 154236 w 2559585"/>
              <a:gd name="connsiteY4" fmla="*/ 279094 h 2519190"/>
              <a:gd name="connsiteX5" fmla="*/ 290111 w 2559585"/>
              <a:gd name="connsiteY5" fmla="*/ 609600 h 2519190"/>
              <a:gd name="connsiteX6" fmla="*/ 304800 w 2559585"/>
              <a:gd name="connsiteY6" fmla="*/ 609600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499431 w 2559585"/>
              <a:gd name="connsiteY26" fmla="*/ 907055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1802 w 2559585"/>
              <a:gd name="connsiteY44" fmla="*/ 1333041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42930 w 2559585"/>
              <a:gd name="connsiteY62" fmla="*/ 1678236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0159 w 2559585"/>
              <a:gd name="connsiteY77" fmla="*/ 1920607 h 2519190"/>
              <a:gd name="connsiteX78" fmla="*/ 1432193 w 2559585"/>
              <a:gd name="connsiteY78" fmla="*/ 1942641 h 2519190"/>
              <a:gd name="connsiteX79" fmla="*/ 1432193 w 2559585"/>
              <a:gd name="connsiteY79" fmla="*/ 1942641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16655 w 2559585"/>
              <a:gd name="connsiteY83" fmla="*/ 1979364 h 2519190"/>
              <a:gd name="connsiteX84" fmla="*/ 1527672 w 2559585"/>
              <a:gd name="connsiteY84" fmla="*/ 2016086 h 2519190"/>
              <a:gd name="connsiteX85" fmla="*/ 1546034 w 2559585"/>
              <a:gd name="connsiteY85" fmla="*/ 2016086 h 2519190"/>
              <a:gd name="connsiteX86" fmla="*/ 1549706 w 2559585"/>
              <a:gd name="connsiteY86" fmla="*/ 2041792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692925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91807 h 2519190"/>
              <a:gd name="connsiteX3" fmla="*/ 102824 w 2559585"/>
              <a:gd name="connsiteY3" fmla="*/ 282766 h 2519190"/>
              <a:gd name="connsiteX4" fmla="*/ 154236 w 2559585"/>
              <a:gd name="connsiteY4" fmla="*/ 279094 h 2519190"/>
              <a:gd name="connsiteX5" fmla="*/ 290111 w 2559585"/>
              <a:gd name="connsiteY5" fmla="*/ 609600 h 2519190"/>
              <a:gd name="connsiteX6" fmla="*/ 304800 w 2559585"/>
              <a:gd name="connsiteY6" fmla="*/ 609600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499431 w 2559585"/>
              <a:gd name="connsiteY26" fmla="*/ 907055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1802 w 2559585"/>
              <a:gd name="connsiteY44" fmla="*/ 1333041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42930 w 2559585"/>
              <a:gd name="connsiteY62" fmla="*/ 1678236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0159 w 2559585"/>
              <a:gd name="connsiteY77" fmla="*/ 1920607 h 2519190"/>
              <a:gd name="connsiteX78" fmla="*/ 1432193 w 2559585"/>
              <a:gd name="connsiteY78" fmla="*/ 1942641 h 2519190"/>
              <a:gd name="connsiteX79" fmla="*/ 1432193 w 2559585"/>
              <a:gd name="connsiteY79" fmla="*/ 1942641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16655 w 2559585"/>
              <a:gd name="connsiteY83" fmla="*/ 1979364 h 2519190"/>
              <a:gd name="connsiteX84" fmla="*/ 1527672 w 2559585"/>
              <a:gd name="connsiteY84" fmla="*/ 2016086 h 2519190"/>
              <a:gd name="connsiteX85" fmla="*/ 1546034 w 2559585"/>
              <a:gd name="connsiteY85" fmla="*/ 2016086 h 2519190"/>
              <a:gd name="connsiteX86" fmla="*/ 1549706 w 2559585"/>
              <a:gd name="connsiteY86" fmla="*/ 2041792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692925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82766 h 2519190"/>
              <a:gd name="connsiteX4" fmla="*/ 154236 w 2559585"/>
              <a:gd name="connsiteY4" fmla="*/ 279094 h 2519190"/>
              <a:gd name="connsiteX5" fmla="*/ 290111 w 2559585"/>
              <a:gd name="connsiteY5" fmla="*/ 609600 h 2519190"/>
              <a:gd name="connsiteX6" fmla="*/ 304800 w 2559585"/>
              <a:gd name="connsiteY6" fmla="*/ 609600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499431 w 2559585"/>
              <a:gd name="connsiteY26" fmla="*/ 907055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1802 w 2559585"/>
              <a:gd name="connsiteY44" fmla="*/ 1333041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42930 w 2559585"/>
              <a:gd name="connsiteY62" fmla="*/ 1678236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0159 w 2559585"/>
              <a:gd name="connsiteY77" fmla="*/ 1920607 h 2519190"/>
              <a:gd name="connsiteX78" fmla="*/ 1432193 w 2559585"/>
              <a:gd name="connsiteY78" fmla="*/ 1942641 h 2519190"/>
              <a:gd name="connsiteX79" fmla="*/ 1432193 w 2559585"/>
              <a:gd name="connsiteY79" fmla="*/ 1942641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16655 w 2559585"/>
              <a:gd name="connsiteY83" fmla="*/ 1979364 h 2519190"/>
              <a:gd name="connsiteX84" fmla="*/ 1527672 w 2559585"/>
              <a:gd name="connsiteY84" fmla="*/ 2016086 h 2519190"/>
              <a:gd name="connsiteX85" fmla="*/ 1546034 w 2559585"/>
              <a:gd name="connsiteY85" fmla="*/ 2016086 h 2519190"/>
              <a:gd name="connsiteX86" fmla="*/ 1549706 w 2559585"/>
              <a:gd name="connsiteY86" fmla="*/ 2041792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692925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75623 h 2519190"/>
              <a:gd name="connsiteX4" fmla="*/ 154236 w 2559585"/>
              <a:gd name="connsiteY4" fmla="*/ 279094 h 2519190"/>
              <a:gd name="connsiteX5" fmla="*/ 290111 w 2559585"/>
              <a:gd name="connsiteY5" fmla="*/ 609600 h 2519190"/>
              <a:gd name="connsiteX6" fmla="*/ 304800 w 2559585"/>
              <a:gd name="connsiteY6" fmla="*/ 609600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499431 w 2559585"/>
              <a:gd name="connsiteY26" fmla="*/ 907055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1802 w 2559585"/>
              <a:gd name="connsiteY44" fmla="*/ 1333041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42930 w 2559585"/>
              <a:gd name="connsiteY62" fmla="*/ 1678236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0159 w 2559585"/>
              <a:gd name="connsiteY77" fmla="*/ 1920607 h 2519190"/>
              <a:gd name="connsiteX78" fmla="*/ 1432193 w 2559585"/>
              <a:gd name="connsiteY78" fmla="*/ 1942641 h 2519190"/>
              <a:gd name="connsiteX79" fmla="*/ 1432193 w 2559585"/>
              <a:gd name="connsiteY79" fmla="*/ 1942641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16655 w 2559585"/>
              <a:gd name="connsiteY83" fmla="*/ 1979364 h 2519190"/>
              <a:gd name="connsiteX84" fmla="*/ 1527672 w 2559585"/>
              <a:gd name="connsiteY84" fmla="*/ 2016086 h 2519190"/>
              <a:gd name="connsiteX85" fmla="*/ 1546034 w 2559585"/>
              <a:gd name="connsiteY85" fmla="*/ 2016086 h 2519190"/>
              <a:gd name="connsiteX86" fmla="*/ 1549706 w 2559585"/>
              <a:gd name="connsiteY86" fmla="*/ 2041792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692925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75623 h 2519190"/>
              <a:gd name="connsiteX4" fmla="*/ 158998 w 2559585"/>
              <a:gd name="connsiteY4" fmla="*/ 279094 h 2519190"/>
              <a:gd name="connsiteX5" fmla="*/ 290111 w 2559585"/>
              <a:gd name="connsiteY5" fmla="*/ 609600 h 2519190"/>
              <a:gd name="connsiteX6" fmla="*/ 304800 w 2559585"/>
              <a:gd name="connsiteY6" fmla="*/ 609600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499431 w 2559585"/>
              <a:gd name="connsiteY26" fmla="*/ 907055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1802 w 2559585"/>
              <a:gd name="connsiteY44" fmla="*/ 1333041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42930 w 2559585"/>
              <a:gd name="connsiteY62" fmla="*/ 1678236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0159 w 2559585"/>
              <a:gd name="connsiteY77" fmla="*/ 1920607 h 2519190"/>
              <a:gd name="connsiteX78" fmla="*/ 1432193 w 2559585"/>
              <a:gd name="connsiteY78" fmla="*/ 1942641 h 2519190"/>
              <a:gd name="connsiteX79" fmla="*/ 1432193 w 2559585"/>
              <a:gd name="connsiteY79" fmla="*/ 1942641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16655 w 2559585"/>
              <a:gd name="connsiteY83" fmla="*/ 1979364 h 2519190"/>
              <a:gd name="connsiteX84" fmla="*/ 1527672 w 2559585"/>
              <a:gd name="connsiteY84" fmla="*/ 2016086 h 2519190"/>
              <a:gd name="connsiteX85" fmla="*/ 1546034 w 2559585"/>
              <a:gd name="connsiteY85" fmla="*/ 2016086 h 2519190"/>
              <a:gd name="connsiteX86" fmla="*/ 1549706 w 2559585"/>
              <a:gd name="connsiteY86" fmla="*/ 2041792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692925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75623 h 2519190"/>
              <a:gd name="connsiteX4" fmla="*/ 158998 w 2559585"/>
              <a:gd name="connsiteY4" fmla="*/ 279094 h 2519190"/>
              <a:gd name="connsiteX5" fmla="*/ 290111 w 2559585"/>
              <a:gd name="connsiteY5" fmla="*/ 609600 h 2519190"/>
              <a:gd name="connsiteX6" fmla="*/ 304800 w 2559585"/>
              <a:gd name="connsiteY6" fmla="*/ 609600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499431 w 2559585"/>
              <a:gd name="connsiteY26" fmla="*/ 907055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1802 w 2559585"/>
              <a:gd name="connsiteY44" fmla="*/ 1333041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42930 w 2559585"/>
              <a:gd name="connsiteY62" fmla="*/ 1678236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0159 w 2559585"/>
              <a:gd name="connsiteY77" fmla="*/ 1920607 h 2519190"/>
              <a:gd name="connsiteX78" fmla="*/ 1432193 w 2559585"/>
              <a:gd name="connsiteY78" fmla="*/ 1942641 h 2519190"/>
              <a:gd name="connsiteX79" fmla="*/ 1432193 w 2559585"/>
              <a:gd name="connsiteY79" fmla="*/ 1942641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16655 w 2559585"/>
              <a:gd name="connsiteY83" fmla="*/ 1979364 h 2519190"/>
              <a:gd name="connsiteX84" fmla="*/ 1527672 w 2559585"/>
              <a:gd name="connsiteY84" fmla="*/ 2016086 h 2519190"/>
              <a:gd name="connsiteX85" fmla="*/ 1546034 w 2559585"/>
              <a:gd name="connsiteY85" fmla="*/ 2016086 h 2519190"/>
              <a:gd name="connsiteX86" fmla="*/ 1549706 w 2559585"/>
              <a:gd name="connsiteY86" fmla="*/ 2041792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692925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75623 h 2519190"/>
              <a:gd name="connsiteX4" fmla="*/ 158998 w 2559585"/>
              <a:gd name="connsiteY4" fmla="*/ 279094 h 2519190"/>
              <a:gd name="connsiteX5" fmla="*/ 290111 w 2559585"/>
              <a:gd name="connsiteY5" fmla="*/ 609600 h 2519190"/>
              <a:gd name="connsiteX6" fmla="*/ 297657 w 2559585"/>
              <a:gd name="connsiteY6" fmla="*/ 609600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499431 w 2559585"/>
              <a:gd name="connsiteY26" fmla="*/ 907055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1802 w 2559585"/>
              <a:gd name="connsiteY44" fmla="*/ 1333041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42930 w 2559585"/>
              <a:gd name="connsiteY62" fmla="*/ 1678236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0159 w 2559585"/>
              <a:gd name="connsiteY77" fmla="*/ 1920607 h 2519190"/>
              <a:gd name="connsiteX78" fmla="*/ 1432193 w 2559585"/>
              <a:gd name="connsiteY78" fmla="*/ 1942641 h 2519190"/>
              <a:gd name="connsiteX79" fmla="*/ 1432193 w 2559585"/>
              <a:gd name="connsiteY79" fmla="*/ 1942641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16655 w 2559585"/>
              <a:gd name="connsiteY83" fmla="*/ 1979364 h 2519190"/>
              <a:gd name="connsiteX84" fmla="*/ 1527672 w 2559585"/>
              <a:gd name="connsiteY84" fmla="*/ 2016086 h 2519190"/>
              <a:gd name="connsiteX85" fmla="*/ 1546034 w 2559585"/>
              <a:gd name="connsiteY85" fmla="*/ 2016086 h 2519190"/>
              <a:gd name="connsiteX86" fmla="*/ 1549706 w 2559585"/>
              <a:gd name="connsiteY86" fmla="*/ 2041792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692925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75623 h 2519190"/>
              <a:gd name="connsiteX4" fmla="*/ 158998 w 2559585"/>
              <a:gd name="connsiteY4" fmla="*/ 279094 h 2519190"/>
              <a:gd name="connsiteX5" fmla="*/ 290111 w 2559585"/>
              <a:gd name="connsiteY5" fmla="*/ 609600 h 2519190"/>
              <a:gd name="connsiteX6" fmla="*/ 307182 w 2559585"/>
              <a:gd name="connsiteY6" fmla="*/ 611981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499431 w 2559585"/>
              <a:gd name="connsiteY26" fmla="*/ 907055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1802 w 2559585"/>
              <a:gd name="connsiteY44" fmla="*/ 1333041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42930 w 2559585"/>
              <a:gd name="connsiteY62" fmla="*/ 1678236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0159 w 2559585"/>
              <a:gd name="connsiteY77" fmla="*/ 1920607 h 2519190"/>
              <a:gd name="connsiteX78" fmla="*/ 1432193 w 2559585"/>
              <a:gd name="connsiteY78" fmla="*/ 1942641 h 2519190"/>
              <a:gd name="connsiteX79" fmla="*/ 1432193 w 2559585"/>
              <a:gd name="connsiteY79" fmla="*/ 1942641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16655 w 2559585"/>
              <a:gd name="connsiteY83" fmla="*/ 1979364 h 2519190"/>
              <a:gd name="connsiteX84" fmla="*/ 1527672 w 2559585"/>
              <a:gd name="connsiteY84" fmla="*/ 2016086 h 2519190"/>
              <a:gd name="connsiteX85" fmla="*/ 1546034 w 2559585"/>
              <a:gd name="connsiteY85" fmla="*/ 2016086 h 2519190"/>
              <a:gd name="connsiteX86" fmla="*/ 1549706 w 2559585"/>
              <a:gd name="connsiteY86" fmla="*/ 2041792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692925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75623 h 2519190"/>
              <a:gd name="connsiteX4" fmla="*/ 158998 w 2559585"/>
              <a:gd name="connsiteY4" fmla="*/ 279094 h 2519190"/>
              <a:gd name="connsiteX5" fmla="*/ 290111 w 2559585"/>
              <a:gd name="connsiteY5" fmla="*/ 609600 h 2519190"/>
              <a:gd name="connsiteX6" fmla="*/ 307182 w 2559585"/>
              <a:gd name="connsiteY6" fmla="*/ 611981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511337 w 2559585"/>
              <a:gd name="connsiteY26" fmla="*/ 907055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1802 w 2559585"/>
              <a:gd name="connsiteY44" fmla="*/ 1333041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42930 w 2559585"/>
              <a:gd name="connsiteY62" fmla="*/ 1678236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0159 w 2559585"/>
              <a:gd name="connsiteY77" fmla="*/ 1920607 h 2519190"/>
              <a:gd name="connsiteX78" fmla="*/ 1432193 w 2559585"/>
              <a:gd name="connsiteY78" fmla="*/ 1942641 h 2519190"/>
              <a:gd name="connsiteX79" fmla="*/ 1432193 w 2559585"/>
              <a:gd name="connsiteY79" fmla="*/ 1942641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16655 w 2559585"/>
              <a:gd name="connsiteY83" fmla="*/ 1979364 h 2519190"/>
              <a:gd name="connsiteX84" fmla="*/ 1527672 w 2559585"/>
              <a:gd name="connsiteY84" fmla="*/ 2016086 h 2519190"/>
              <a:gd name="connsiteX85" fmla="*/ 1546034 w 2559585"/>
              <a:gd name="connsiteY85" fmla="*/ 2016086 h 2519190"/>
              <a:gd name="connsiteX86" fmla="*/ 1549706 w 2559585"/>
              <a:gd name="connsiteY86" fmla="*/ 2041792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692925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75623 h 2519190"/>
              <a:gd name="connsiteX4" fmla="*/ 158998 w 2559585"/>
              <a:gd name="connsiteY4" fmla="*/ 279094 h 2519190"/>
              <a:gd name="connsiteX5" fmla="*/ 290111 w 2559585"/>
              <a:gd name="connsiteY5" fmla="*/ 609600 h 2519190"/>
              <a:gd name="connsiteX6" fmla="*/ 307182 w 2559585"/>
              <a:gd name="connsiteY6" fmla="*/ 611981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501812 w 2559585"/>
              <a:gd name="connsiteY26" fmla="*/ 911818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1802 w 2559585"/>
              <a:gd name="connsiteY44" fmla="*/ 1333041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42930 w 2559585"/>
              <a:gd name="connsiteY62" fmla="*/ 1678236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0159 w 2559585"/>
              <a:gd name="connsiteY77" fmla="*/ 1920607 h 2519190"/>
              <a:gd name="connsiteX78" fmla="*/ 1432193 w 2559585"/>
              <a:gd name="connsiteY78" fmla="*/ 1942641 h 2519190"/>
              <a:gd name="connsiteX79" fmla="*/ 1432193 w 2559585"/>
              <a:gd name="connsiteY79" fmla="*/ 1942641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16655 w 2559585"/>
              <a:gd name="connsiteY83" fmla="*/ 1979364 h 2519190"/>
              <a:gd name="connsiteX84" fmla="*/ 1527672 w 2559585"/>
              <a:gd name="connsiteY84" fmla="*/ 2016086 h 2519190"/>
              <a:gd name="connsiteX85" fmla="*/ 1546034 w 2559585"/>
              <a:gd name="connsiteY85" fmla="*/ 2016086 h 2519190"/>
              <a:gd name="connsiteX86" fmla="*/ 1549706 w 2559585"/>
              <a:gd name="connsiteY86" fmla="*/ 2041792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692925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75623 h 2519190"/>
              <a:gd name="connsiteX4" fmla="*/ 158998 w 2559585"/>
              <a:gd name="connsiteY4" fmla="*/ 279094 h 2519190"/>
              <a:gd name="connsiteX5" fmla="*/ 290111 w 2559585"/>
              <a:gd name="connsiteY5" fmla="*/ 609600 h 2519190"/>
              <a:gd name="connsiteX6" fmla="*/ 307182 w 2559585"/>
              <a:gd name="connsiteY6" fmla="*/ 611981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506575 w 2559585"/>
              <a:gd name="connsiteY26" fmla="*/ 911818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1802 w 2559585"/>
              <a:gd name="connsiteY44" fmla="*/ 1333041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42930 w 2559585"/>
              <a:gd name="connsiteY62" fmla="*/ 1678236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0159 w 2559585"/>
              <a:gd name="connsiteY77" fmla="*/ 1920607 h 2519190"/>
              <a:gd name="connsiteX78" fmla="*/ 1432193 w 2559585"/>
              <a:gd name="connsiteY78" fmla="*/ 1942641 h 2519190"/>
              <a:gd name="connsiteX79" fmla="*/ 1432193 w 2559585"/>
              <a:gd name="connsiteY79" fmla="*/ 1942641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16655 w 2559585"/>
              <a:gd name="connsiteY83" fmla="*/ 1979364 h 2519190"/>
              <a:gd name="connsiteX84" fmla="*/ 1527672 w 2559585"/>
              <a:gd name="connsiteY84" fmla="*/ 2016086 h 2519190"/>
              <a:gd name="connsiteX85" fmla="*/ 1546034 w 2559585"/>
              <a:gd name="connsiteY85" fmla="*/ 2016086 h 2519190"/>
              <a:gd name="connsiteX86" fmla="*/ 1549706 w 2559585"/>
              <a:gd name="connsiteY86" fmla="*/ 2041792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692925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75623 h 2519190"/>
              <a:gd name="connsiteX4" fmla="*/ 158998 w 2559585"/>
              <a:gd name="connsiteY4" fmla="*/ 279094 h 2519190"/>
              <a:gd name="connsiteX5" fmla="*/ 290111 w 2559585"/>
              <a:gd name="connsiteY5" fmla="*/ 609600 h 2519190"/>
              <a:gd name="connsiteX6" fmla="*/ 307182 w 2559585"/>
              <a:gd name="connsiteY6" fmla="*/ 611981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506575 w 2559585"/>
              <a:gd name="connsiteY26" fmla="*/ 911818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4183 w 2559585"/>
              <a:gd name="connsiteY44" fmla="*/ 1342566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42930 w 2559585"/>
              <a:gd name="connsiteY62" fmla="*/ 1678236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0159 w 2559585"/>
              <a:gd name="connsiteY77" fmla="*/ 1920607 h 2519190"/>
              <a:gd name="connsiteX78" fmla="*/ 1432193 w 2559585"/>
              <a:gd name="connsiteY78" fmla="*/ 1942641 h 2519190"/>
              <a:gd name="connsiteX79" fmla="*/ 1432193 w 2559585"/>
              <a:gd name="connsiteY79" fmla="*/ 1942641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16655 w 2559585"/>
              <a:gd name="connsiteY83" fmla="*/ 1979364 h 2519190"/>
              <a:gd name="connsiteX84" fmla="*/ 1527672 w 2559585"/>
              <a:gd name="connsiteY84" fmla="*/ 2016086 h 2519190"/>
              <a:gd name="connsiteX85" fmla="*/ 1546034 w 2559585"/>
              <a:gd name="connsiteY85" fmla="*/ 2016086 h 2519190"/>
              <a:gd name="connsiteX86" fmla="*/ 1549706 w 2559585"/>
              <a:gd name="connsiteY86" fmla="*/ 2041792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692925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75623 h 2519190"/>
              <a:gd name="connsiteX4" fmla="*/ 158998 w 2559585"/>
              <a:gd name="connsiteY4" fmla="*/ 279094 h 2519190"/>
              <a:gd name="connsiteX5" fmla="*/ 290111 w 2559585"/>
              <a:gd name="connsiteY5" fmla="*/ 609600 h 2519190"/>
              <a:gd name="connsiteX6" fmla="*/ 307182 w 2559585"/>
              <a:gd name="connsiteY6" fmla="*/ 611981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506575 w 2559585"/>
              <a:gd name="connsiteY26" fmla="*/ 911818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4183 w 2559585"/>
              <a:gd name="connsiteY44" fmla="*/ 1342566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42930 w 2559585"/>
              <a:gd name="connsiteY62" fmla="*/ 1678236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0159 w 2559585"/>
              <a:gd name="connsiteY77" fmla="*/ 1920607 h 2519190"/>
              <a:gd name="connsiteX78" fmla="*/ 1432193 w 2559585"/>
              <a:gd name="connsiteY78" fmla="*/ 1942641 h 2519190"/>
              <a:gd name="connsiteX79" fmla="*/ 1432193 w 2559585"/>
              <a:gd name="connsiteY79" fmla="*/ 1942641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16655 w 2559585"/>
              <a:gd name="connsiteY83" fmla="*/ 1979364 h 2519190"/>
              <a:gd name="connsiteX84" fmla="*/ 1527672 w 2559585"/>
              <a:gd name="connsiteY84" fmla="*/ 2016086 h 2519190"/>
              <a:gd name="connsiteX85" fmla="*/ 1546034 w 2559585"/>
              <a:gd name="connsiteY85" fmla="*/ 2016086 h 2519190"/>
              <a:gd name="connsiteX86" fmla="*/ 1549706 w 2559585"/>
              <a:gd name="connsiteY86" fmla="*/ 2041792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692925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75623 h 2519190"/>
              <a:gd name="connsiteX4" fmla="*/ 158998 w 2559585"/>
              <a:gd name="connsiteY4" fmla="*/ 279094 h 2519190"/>
              <a:gd name="connsiteX5" fmla="*/ 290111 w 2559585"/>
              <a:gd name="connsiteY5" fmla="*/ 609600 h 2519190"/>
              <a:gd name="connsiteX6" fmla="*/ 307182 w 2559585"/>
              <a:gd name="connsiteY6" fmla="*/ 611981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506575 w 2559585"/>
              <a:gd name="connsiteY26" fmla="*/ 911818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4183 w 2559585"/>
              <a:gd name="connsiteY44" fmla="*/ 1342566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50074 w 2559585"/>
              <a:gd name="connsiteY62" fmla="*/ 1680617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0159 w 2559585"/>
              <a:gd name="connsiteY77" fmla="*/ 1920607 h 2519190"/>
              <a:gd name="connsiteX78" fmla="*/ 1432193 w 2559585"/>
              <a:gd name="connsiteY78" fmla="*/ 1942641 h 2519190"/>
              <a:gd name="connsiteX79" fmla="*/ 1432193 w 2559585"/>
              <a:gd name="connsiteY79" fmla="*/ 1942641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16655 w 2559585"/>
              <a:gd name="connsiteY83" fmla="*/ 1979364 h 2519190"/>
              <a:gd name="connsiteX84" fmla="*/ 1527672 w 2559585"/>
              <a:gd name="connsiteY84" fmla="*/ 2016086 h 2519190"/>
              <a:gd name="connsiteX85" fmla="*/ 1546034 w 2559585"/>
              <a:gd name="connsiteY85" fmla="*/ 2016086 h 2519190"/>
              <a:gd name="connsiteX86" fmla="*/ 1549706 w 2559585"/>
              <a:gd name="connsiteY86" fmla="*/ 2041792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692925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75623 h 2519190"/>
              <a:gd name="connsiteX4" fmla="*/ 158998 w 2559585"/>
              <a:gd name="connsiteY4" fmla="*/ 279094 h 2519190"/>
              <a:gd name="connsiteX5" fmla="*/ 290111 w 2559585"/>
              <a:gd name="connsiteY5" fmla="*/ 609600 h 2519190"/>
              <a:gd name="connsiteX6" fmla="*/ 307182 w 2559585"/>
              <a:gd name="connsiteY6" fmla="*/ 611981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506575 w 2559585"/>
              <a:gd name="connsiteY26" fmla="*/ 911818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4183 w 2559585"/>
              <a:gd name="connsiteY44" fmla="*/ 1342566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50074 w 2559585"/>
              <a:gd name="connsiteY62" fmla="*/ 1680617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0159 w 2559585"/>
              <a:gd name="connsiteY77" fmla="*/ 1920607 h 2519190"/>
              <a:gd name="connsiteX78" fmla="*/ 1432193 w 2559585"/>
              <a:gd name="connsiteY78" fmla="*/ 1942641 h 2519190"/>
              <a:gd name="connsiteX79" fmla="*/ 1451243 w 2559585"/>
              <a:gd name="connsiteY79" fmla="*/ 1935498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16655 w 2559585"/>
              <a:gd name="connsiteY83" fmla="*/ 1979364 h 2519190"/>
              <a:gd name="connsiteX84" fmla="*/ 1527672 w 2559585"/>
              <a:gd name="connsiteY84" fmla="*/ 2016086 h 2519190"/>
              <a:gd name="connsiteX85" fmla="*/ 1546034 w 2559585"/>
              <a:gd name="connsiteY85" fmla="*/ 2016086 h 2519190"/>
              <a:gd name="connsiteX86" fmla="*/ 1549706 w 2559585"/>
              <a:gd name="connsiteY86" fmla="*/ 2041792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692925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75623 h 2519190"/>
              <a:gd name="connsiteX4" fmla="*/ 158998 w 2559585"/>
              <a:gd name="connsiteY4" fmla="*/ 279094 h 2519190"/>
              <a:gd name="connsiteX5" fmla="*/ 290111 w 2559585"/>
              <a:gd name="connsiteY5" fmla="*/ 609600 h 2519190"/>
              <a:gd name="connsiteX6" fmla="*/ 307182 w 2559585"/>
              <a:gd name="connsiteY6" fmla="*/ 611981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506575 w 2559585"/>
              <a:gd name="connsiteY26" fmla="*/ 911818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4183 w 2559585"/>
              <a:gd name="connsiteY44" fmla="*/ 1342566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50074 w 2559585"/>
              <a:gd name="connsiteY62" fmla="*/ 1680617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0159 w 2559585"/>
              <a:gd name="connsiteY77" fmla="*/ 1920607 h 2519190"/>
              <a:gd name="connsiteX78" fmla="*/ 1432193 w 2559585"/>
              <a:gd name="connsiteY78" fmla="*/ 1942641 h 2519190"/>
              <a:gd name="connsiteX79" fmla="*/ 1456006 w 2559585"/>
              <a:gd name="connsiteY79" fmla="*/ 1930735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16655 w 2559585"/>
              <a:gd name="connsiteY83" fmla="*/ 1979364 h 2519190"/>
              <a:gd name="connsiteX84" fmla="*/ 1527672 w 2559585"/>
              <a:gd name="connsiteY84" fmla="*/ 2016086 h 2519190"/>
              <a:gd name="connsiteX85" fmla="*/ 1546034 w 2559585"/>
              <a:gd name="connsiteY85" fmla="*/ 2016086 h 2519190"/>
              <a:gd name="connsiteX86" fmla="*/ 1549706 w 2559585"/>
              <a:gd name="connsiteY86" fmla="*/ 2041792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692925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75623 h 2519190"/>
              <a:gd name="connsiteX4" fmla="*/ 158998 w 2559585"/>
              <a:gd name="connsiteY4" fmla="*/ 279094 h 2519190"/>
              <a:gd name="connsiteX5" fmla="*/ 290111 w 2559585"/>
              <a:gd name="connsiteY5" fmla="*/ 609600 h 2519190"/>
              <a:gd name="connsiteX6" fmla="*/ 307182 w 2559585"/>
              <a:gd name="connsiteY6" fmla="*/ 611981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506575 w 2559585"/>
              <a:gd name="connsiteY26" fmla="*/ 911818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4183 w 2559585"/>
              <a:gd name="connsiteY44" fmla="*/ 1342566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50074 w 2559585"/>
              <a:gd name="connsiteY62" fmla="*/ 1680617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0159 w 2559585"/>
              <a:gd name="connsiteY77" fmla="*/ 1920607 h 2519190"/>
              <a:gd name="connsiteX78" fmla="*/ 1432193 w 2559585"/>
              <a:gd name="connsiteY78" fmla="*/ 1942641 h 2519190"/>
              <a:gd name="connsiteX79" fmla="*/ 1456006 w 2559585"/>
              <a:gd name="connsiteY79" fmla="*/ 1930735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16655 w 2559585"/>
              <a:gd name="connsiteY83" fmla="*/ 1979364 h 2519190"/>
              <a:gd name="connsiteX84" fmla="*/ 1527672 w 2559585"/>
              <a:gd name="connsiteY84" fmla="*/ 2016086 h 2519190"/>
              <a:gd name="connsiteX85" fmla="*/ 1546034 w 2559585"/>
              <a:gd name="connsiteY85" fmla="*/ 2016086 h 2519190"/>
              <a:gd name="connsiteX86" fmla="*/ 1549706 w 2559585"/>
              <a:gd name="connsiteY86" fmla="*/ 2041792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692925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75623 h 2519190"/>
              <a:gd name="connsiteX4" fmla="*/ 158998 w 2559585"/>
              <a:gd name="connsiteY4" fmla="*/ 279094 h 2519190"/>
              <a:gd name="connsiteX5" fmla="*/ 290111 w 2559585"/>
              <a:gd name="connsiteY5" fmla="*/ 609600 h 2519190"/>
              <a:gd name="connsiteX6" fmla="*/ 307182 w 2559585"/>
              <a:gd name="connsiteY6" fmla="*/ 611981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506575 w 2559585"/>
              <a:gd name="connsiteY26" fmla="*/ 911818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4183 w 2559585"/>
              <a:gd name="connsiteY44" fmla="*/ 1342566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50074 w 2559585"/>
              <a:gd name="connsiteY62" fmla="*/ 1680617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9684 w 2559585"/>
              <a:gd name="connsiteY77" fmla="*/ 1915844 h 2519190"/>
              <a:gd name="connsiteX78" fmla="*/ 1432193 w 2559585"/>
              <a:gd name="connsiteY78" fmla="*/ 1942641 h 2519190"/>
              <a:gd name="connsiteX79" fmla="*/ 1456006 w 2559585"/>
              <a:gd name="connsiteY79" fmla="*/ 1930735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16655 w 2559585"/>
              <a:gd name="connsiteY83" fmla="*/ 1979364 h 2519190"/>
              <a:gd name="connsiteX84" fmla="*/ 1527672 w 2559585"/>
              <a:gd name="connsiteY84" fmla="*/ 2016086 h 2519190"/>
              <a:gd name="connsiteX85" fmla="*/ 1546034 w 2559585"/>
              <a:gd name="connsiteY85" fmla="*/ 2016086 h 2519190"/>
              <a:gd name="connsiteX86" fmla="*/ 1549706 w 2559585"/>
              <a:gd name="connsiteY86" fmla="*/ 2041792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692925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75623 h 2519190"/>
              <a:gd name="connsiteX4" fmla="*/ 158998 w 2559585"/>
              <a:gd name="connsiteY4" fmla="*/ 279094 h 2519190"/>
              <a:gd name="connsiteX5" fmla="*/ 290111 w 2559585"/>
              <a:gd name="connsiteY5" fmla="*/ 609600 h 2519190"/>
              <a:gd name="connsiteX6" fmla="*/ 307182 w 2559585"/>
              <a:gd name="connsiteY6" fmla="*/ 611981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506575 w 2559585"/>
              <a:gd name="connsiteY26" fmla="*/ 911818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4183 w 2559585"/>
              <a:gd name="connsiteY44" fmla="*/ 1342566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50074 w 2559585"/>
              <a:gd name="connsiteY62" fmla="*/ 1680617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9684 w 2559585"/>
              <a:gd name="connsiteY77" fmla="*/ 1915844 h 2519190"/>
              <a:gd name="connsiteX78" fmla="*/ 1432193 w 2559585"/>
              <a:gd name="connsiteY78" fmla="*/ 1942641 h 2519190"/>
              <a:gd name="connsiteX79" fmla="*/ 1456006 w 2559585"/>
              <a:gd name="connsiteY79" fmla="*/ 1930735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26180 w 2559585"/>
              <a:gd name="connsiteY83" fmla="*/ 1986508 h 2519190"/>
              <a:gd name="connsiteX84" fmla="*/ 1527672 w 2559585"/>
              <a:gd name="connsiteY84" fmla="*/ 2016086 h 2519190"/>
              <a:gd name="connsiteX85" fmla="*/ 1546034 w 2559585"/>
              <a:gd name="connsiteY85" fmla="*/ 2016086 h 2519190"/>
              <a:gd name="connsiteX86" fmla="*/ 1549706 w 2559585"/>
              <a:gd name="connsiteY86" fmla="*/ 2041792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692925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75623 h 2519190"/>
              <a:gd name="connsiteX4" fmla="*/ 158998 w 2559585"/>
              <a:gd name="connsiteY4" fmla="*/ 279094 h 2519190"/>
              <a:gd name="connsiteX5" fmla="*/ 290111 w 2559585"/>
              <a:gd name="connsiteY5" fmla="*/ 609600 h 2519190"/>
              <a:gd name="connsiteX6" fmla="*/ 307182 w 2559585"/>
              <a:gd name="connsiteY6" fmla="*/ 611981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506575 w 2559585"/>
              <a:gd name="connsiteY26" fmla="*/ 911818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4183 w 2559585"/>
              <a:gd name="connsiteY44" fmla="*/ 1342566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50074 w 2559585"/>
              <a:gd name="connsiteY62" fmla="*/ 1680617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9684 w 2559585"/>
              <a:gd name="connsiteY77" fmla="*/ 1915844 h 2519190"/>
              <a:gd name="connsiteX78" fmla="*/ 1432193 w 2559585"/>
              <a:gd name="connsiteY78" fmla="*/ 1942641 h 2519190"/>
              <a:gd name="connsiteX79" fmla="*/ 1456006 w 2559585"/>
              <a:gd name="connsiteY79" fmla="*/ 1930735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26180 w 2559585"/>
              <a:gd name="connsiteY83" fmla="*/ 1986508 h 2519190"/>
              <a:gd name="connsiteX84" fmla="*/ 1527672 w 2559585"/>
              <a:gd name="connsiteY84" fmla="*/ 2016086 h 2519190"/>
              <a:gd name="connsiteX85" fmla="*/ 1546034 w 2559585"/>
              <a:gd name="connsiteY85" fmla="*/ 2016086 h 2519190"/>
              <a:gd name="connsiteX86" fmla="*/ 1552087 w 2559585"/>
              <a:gd name="connsiteY86" fmla="*/ 2053698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692925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75623 h 2519190"/>
              <a:gd name="connsiteX4" fmla="*/ 158998 w 2559585"/>
              <a:gd name="connsiteY4" fmla="*/ 279094 h 2519190"/>
              <a:gd name="connsiteX5" fmla="*/ 290111 w 2559585"/>
              <a:gd name="connsiteY5" fmla="*/ 609600 h 2519190"/>
              <a:gd name="connsiteX6" fmla="*/ 307182 w 2559585"/>
              <a:gd name="connsiteY6" fmla="*/ 611981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506575 w 2559585"/>
              <a:gd name="connsiteY26" fmla="*/ 911818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4183 w 2559585"/>
              <a:gd name="connsiteY44" fmla="*/ 1342566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50074 w 2559585"/>
              <a:gd name="connsiteY62" fmla="*/ 1680617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9684 w 2559585"/>
              <a:gd name="connsiteY77" fmla="*/ 1915844 h 2519190"/>
              <a:gd name="connsiteX78" fmla="*/ 1432193 w 2559585"/>
              <a:gd name="connsiteY78" fmla="*/ 1942641 h 2519190"/>
              <a:gd name="connsiteX79" fmla="*/ 1456006 w 2559585"/>
              <a:gd name="connsiteY79" fmla="*/ 1930735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26180 w 2559585"/>
              <a:gd name="connsiteY83" fmla="*/ 1986508 h 2519190"/>
              <a:gd name="connsiteX84" fmla="*/ 1527672 w 2559585"/>
              <a:gd name="connsiteY84" fmla="*/ 2016086 h 2519190"/>
              <a:gd name="connsiteX85" fmla="*/ 1546034 w 2559585"/>
              <a:gd name="connsiteY85" fmla="*/ 2016086 h 2519190"/>
              <a:gd name="connsiteX86" fmla="*/ 1552087 w 2559585"/>
              <a:gd name="connsiteY86" fmla="*/ 2053698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707212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1850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75623 h 2519190"/>
              <a:gd name="connsiteX4" fmla="*/ 158998 w 2559585"/>
              <a:gd name="connsiteY4" fmla="*/ 279094 h 2519190"/>
              <a:gd name="connsiteX5" fmla="*/ 290111 w 2559585"/>
              <a:gd name="connsiteY5" fmla="*/ 609600 h 2519190"/>
              <a:gd name="connsiteX6" fmla="*/ 307182 w 2559585"/>
              <a:gd name="connsiteY6" fmla="*/ 611981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506575 w 2559585"/>
              <a:gd name="connsiteY26" fmla="*/ 911818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4183 w 2559585"/>
              <a:gd name="connsiteY44" fmla="*/ 1342566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50074 w 2559585"/>
              <a:gd name="connsiteY62" fmla="*/ 1680617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9684 w 2559585"/>
              <a:gd name="connsiteY77" fmla="*/ 1915844 h 2519190"/>
              <a:gd name="connsiteX78" fmla="*/ 1432193 w 2559585"/>
              <a:gd name="connsiteY78" fmla="*/ 1942641 h 2519190"/>
              <a:gd name="connsiteX79" fmla="*/ 1456006 w 2559585"/>
              <a:gd name="connsiteY79" fmla="*/ 1930735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26180 w 2559585"/>
              <a:gd name="connsiteY83" fmla="*/ 1986508 h 2519190"/>
              <a:gd name="connsiteX84" fmla="*/ 1527672 w 2559585"/>
              <a:gd name="connsiteY84" fmla="*/ 2016086 h 2519190"/>
              <a:gd name="connsiteX85" fmla="*/ 1546034 w 2559585"/>
              <a:gd name="connsiteY85" fmla="*/ 2016086 h 2519190"/>
              <a:gd name="connsiteX86" fmla="*/ 1552087 w 2559585"/>
              <a:gd name="connsiteY86" fmla="*/ 2053698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707212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64232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 name="connsiteX0" fmla="*/ 0 w 2559585"/>
              <a:gd name="connsiteY0" fmla="*/ 0 h 2519190"/>
              <a:gd name="connsiteX1" fmla="*/ 20542 w 2559585"/>
              <a:gd name="connsiteY1" fmla="*/ 99151 h 2519190"/>
              <a:gd name="connsiteX2" fmla="*/ 55084 w 2559585"/>
              <a:gd name="connsiteY2" fmla="*/ 101332 h 2519190"/>
              <a:gd name="connsiteX3" fmla="*/ 102824 w 2559585"/>
              <a:gd name="connsiteY3" fmla="*/ 275623 h 2519190"/>
              <a:gd name="connsiteX4" fmla="*/ 158998 w 2559585"/>
              <a:gd name="connsiteY4" fmla="*/ 279094 h 2519190"/>
              <a:gd name="connsiteX5" fmla="*/ 290111 w 2559585"/>
              <a:gd name="connsiteY5" fmla="*/ 609600 h 2519190"/>
              <a:gd name="connsiteX6" fmla="*/ 307182 w 2559585"/>
              <a:gd name="connsiteY6" fmla="*/ 611981 h 2519190"/>
              <a:gd name="connsiteX7" fmla="*/ 301127 w 2559585"/>
              <a:gd name="connsiteY7" fmla="*/ 668356 h 2519190"/>
              <a:gd name="connsiteX8" fmla="*/ 323161 w 2559585"/>
              <a:gd name="connsiteY8" fmla="*/ 668356 h 2519190"/>
              <a:gd name="connsiteX9" fmla="*/ 319489 w 2559585"/>
              <a:gd name="connsiteY9" fmla="*/ 690390 h 2519190"/>
              <a:gd name="connsiteX10" fmla="*/ 341523 w 2559585"/>
              <a:gd name="connsiteY10" fmla="*/ 690390 h 2519190"/>
              <a:gd name="connsiteX11" fmla="*/ 345195 w 2559585"/>
              <a:gd name="connsiteY11" fmla="*/ 734458 h 2519190"/>
              <a:gd name="connsiteX12" fmla="*/ 352540 w 2559585"/>
              <a:gd name="connsiteY12" fmla="*/ 767508 h 2519190"/>
              <a:gd name="connsiteX13" fmla="*/ 381918 w 2559585"/>
              <a:gd name="connsiteY13" fmla="*/ 767508 h 2519190"/>
              <a:gd name="connsiteX14" fmla="*/ 378246 w 2559585"/>
              <a:gd name="connsiteY14" fmla="*/ 785870 h 2519190"/>
              <a:gd name="connsiteX15" fmla="*/ 385590 w 2559585"/>
              <a:gd name="connsiteY15" fmla="*/ 785870 h 2519190"/>
              <a:gd name="connsiteX16" fmla="*/ 381918 w 2559585"/>
              <a:gd name="connsiteY16" fmla="*/ 804231 h 2519190"/>
              <a:gd name="connsiteX17" fmla="*/ 407624 w 2559585"/>
              <a:gd name="connsiteY17" fmla="*/ 800559 h 2519190"/>
              <a:gd name="connsiteX18" fmla="*/ 403952 w 2559585"/>
              <a:gd name="connsiteY18" fmla="*/ 837282 h 2519190"/>
              <a:gd name="connsiteX19" fmla="*/ 414968 w 2559585"/>
              <a:gd name="connsiteY19" fmla="*/ 833609 h 2519190"/>
              <a:gd name="connsiteX20" fmla="*/ 414968 w 2559585"/>
              <a:gd name="connsiteY20" fmla="*/ 855643 h 2519190"/>
              <a:gd name="connsiteX21" fmla="*/ 444347 w 2559585"/>
              <a:gd name="connsiteY21" fmla="*/ 855643 h 2519190"/>
              <a:gd name="connsiteX22" fmla="*/ 440674 w 2559585"/>
              <a:gd name="connsiteY22" fmla="*/ 874004 h 2519190"/>
              <a:gd name="connsiteX23" fmla="*/ 477397 w 2559585"/>
              <a:gd name="connsiteY23" fmla="*/ 874004 h 2519190"/>
              <a:gd name="connsiteX24" fmla="*/ 477397 w 2559585"/>
              <a:gd name="connsiteY24" fmla="*/ 892366 h 2519190"/>
              <a:gd name="connsiteX25" fmla="*/ 503103 w 2559585"/>
              <a:gd name="connsiteY25" fmla="*/ 892366 h 2519190"/>
              <a:gd name="connsiteX26" fmla="*/ 506575 w 2559585"/>
              <a:gd name="connsiteY26" fmla="*/ 911818 h 2519190"/>
              <a:gd name="connsiteX27" fmla="*/ 517793 w 2559585"/>
              <a:gd name="connsiteY27" fmla="*/ 987845 h 2519190"/>
              <a:gd name="connsiteX28" fmla="*/ 536154 w 2559585"/>
              <a:gd name="connsiteY28" fmla="*/ 987845 h 2519190"/>
              <a:gd name="connsiteX29" fmla="*/ 532482 w 2559585"/>
              <a:gd name="connsiteY29" fmla="*/ 1024568 h 2519190"/>
              <a:gd name="connsiteX30" fmla="*/ 554515 w 2559585"/>
              <a:gd name="connsiteY30" fmla="*/ 1024568 h 2519190"/>
              <a:gd name="connsiteX31" fmla="*/ 547171 w 2559585"/>
              <a:gd name="connsiteY31" fmla="*/ 1068636 h 2519190"/>
              <a:gd name="connsiteX32" fmla="*/ 576549 w 2559585"/>
              <a:gd name="connsiteY32" fmla="*/ 1064964 h 2519190"/>
              <a:gd name="connsiteX33" fmla="*/ 580221 w 2559585"/>
              <a:gd name="connsiteY33" fmla="*/ 1094342 h 2519190"/>
              <a:gd name="connsiteX34" fmla="*/ 594911 w 2559585"/>
              <a:gd name="connsiteY34" fmla="*/ 1094342 h 2519190"/>
              <a:gd name="connsiteX35" fmla="*/ 609600 w 2559585"/>
              <a:gd name="connsiteY35" fmla="*/ 1208183 h 2519190"/>
              <a:gd name="connsiteX36" fmla="*/ 620617 w 2559585"/>
              <a:gd name="connsiteY36" fmla="*/ 1208183 h 2519190"/>
              <a:gd name="connsiteX37" fmla="*/ 642650 w 2559585"/>
              <a:gd name="connsiteY37" fmla="*/ 1263267 h 2519190"/>
              <a:gd name="connsiteX38" fmla="*/ 657340 w 2559585"/>
              <a:gd name="connsiteY38" fmla="*/ 1263267 h 2519190"/>
              <a:gd name="connsiteX39" fmla="*/ 653667 w 2559585"/>
              <a:gd name="connsiteY39" fmla="*/ 1277956 h 2519190"/>
              <a:gd name="connsiteX40" fmla="*/ 697735 w 2559585"/>
              <a:gd name="connsiteY40" fmla="*/ 1281629 h 2519190"/>
              <a:gd name="connsiteX41" fmla="*/ 697735 w 2559585"/>
              <a:gd name="connsiteY41" fmla="*/ 1307335 h 2519190"/>
              <a:gd name="connsiteX42" fmla="*/ 719768 w 2559585"/>
              <a:gd name="connsiteY42" fmla="*/ 1303662 h 2519190"/>
              <a:gd name="connsiteX43" fmla="*/ 719768 w 2559585"/>
              <a:gd name="connsiteY43" fmla="*/ 1340385 h 2519190"/>
              <a:gd name="connsiteX44" fmla="*/ 744183 w 2559585"/>
              <a:gd name="connsiteY44" fmla="*/ 1342566 h 2519190"/>
              <a:gd name="connsiteX45" fmla="*/ 760164 w 2559585"/>
              <a:gd name="connsiteY45" fmla="*/ 1388125 h 2519190"/>
              <a:gd name="connsiteX46" fmla="*/ 771181 w 2559585"/>
              <a:gd name="connsiteY46" fmla="*/ 1388125 h 2519190"/>
              <a:gd name="connsiteX47" fmla="*/ 800559 w 2559585"/>
              <a:gd name="connsiteY47" fmla="*/ 1468915 h 2519190"/>
              <a:gd name="connsiteX48" fmla="*/ 829937 w 2559585"/>
              <a:gd name="connsiteY48" fmla="*/ 1468915 h 2519190"/>
              <a:gd name="connsiteX49" fmla="*/ 844626 w 2559585"/>
              <a:gd name="connsiteY49" fmla="*/ 1487277 h 2519190"/>
              <a:gd name="connsiteX50" fmla="*/ 874005 w 2559585"/>
              <a:gd name="connsiteY50" fmla="*/ 1487277 h 2519190"/>
              <a:gd name="connsiteX51" fmla="*/ 892366 w 2559585"/>
              <a:gd name="connsiteY51" fmla="*/ 1542361 h 2519190"/>
              <a:gd name="connsiteX52" fmla="*/ 910727 w 2559585"/>
              <a:gd name="connsiteY52" fmla="*/ 1538689 h 2519190"/>
              <a:gd name="connsiteX53" fmla="*/ 903383 w 2559585"/>
              <a:gd name="connsiteY53" fmla="*/ 1560723 h 2519190"/>
              <a:gd name="connsiteX54" fmla="*/ 947450 w 2559585"/>
              <a:gd name="connsiteY54" fmla="*/ 1560723 h 2519190"/>
              <a:gd name="connsiteX55" fmla="*/ 943778 w 2559585"/>
              <a:gd name="connsiteY55" fmla="*/ 1586429 h 2519190"/>
              <a:gd name="connsiteX56" fmla="*/ 965812 w 2559585"/>
              <a:gd name="connsiteY56" fmla="*/ 1586429 h 2519190"/>
              <a:gd name="connsiteX57" fmla="*/ 965812 w 2559585"/>
              <a:gd name="connsiteY57" fmla="*/ 1601118 h 2519190"/>
              <a:gd name="connsiteX58" fmla="*/ 1017224 w 2559585"/>
              <a:gd name="connsiteY58" fmla="*/ 1601118 h 2519190"/>
              <a:gd name="connsiteX59" fmla="*/ 1017224 w 2559585"/>
              <a:gd name="connsiteY59" fmla="*/ 1645185 h 2519190"/>
              <a:gd name="connsiteX60" fmla="*/ 1035585 w 2559585"/>
              <a:gd name="connsiteY60" fmla="*/ 1641513 h 2519190"/>
              <a:gd name="connsiteX61" fmla="*/ 1035585 w 2559585"/>
              <a:gd name="connsiteY61" fmla="*/ 1678236 h 2519190"/>
              <a:gd name="connsiteX62" fmla="*/ 1050074 w 2559585"/>
              <a:gd name="connsiteY62" fmla="*/ 1680617 h 2519190"/>
              <a:gd name="connsiteX63" fmla="*/ 1039258 w 2559585"/>
              <a:gd name="connsiteY63" fmla="*/ 1711286 h 2519190"/>
              <a:gd name="connsiteX64" fmla="*/ 1094342 w 2559585"/>
              <a:gd name="connsiteY64" fmla="*/ 1711286 h 2519190"/>
              <a:gd name="connsiteX65" fmla="*/ 1090670 w 2559585"/>
              <a:gd name="connsiteY65" fmla="*/ 1729648 h 2519190"/>
              <a:gd name="connsiteX66" fmla="*/ 1105359 w 2559585"/>
              <a:gd name="connsiteY66" fmla="*/ 1751682 h 2519190"/>
              <a:gd name="connsiteX67" fmla="*/ 1116376 w 2559585"/>
              <a:gd name="connsiteY67" fmla="*/ 1751682 h 2519190"/>
              <a:gd name="connsiteX68" fmla="*/ 1116376 w 2559585"/>
              <a:gd name="connsiteY68" fmla="*/ 1770043 h 2519190"/>
              <a:gd name="connsiteX69" fmla="*/ 1204511 w 2559585"/>
              <a:gd name="connsiteY69" fmla="*/ 1770043 h 2519190"/>
              <a:gd name="connsiteX70" fmla="*/ 1200838 w 2559585"/>
              <a:gd name="connsiteY70" fmla="*/ 1850833 h 2519190"/>
              <a:gd name="connsiteX71" fmla="*/ 1259595 w 2559585"/>
              <a:gd name="connsiteY71" fmla="*/ 1839817 h 2519190"/>
              <a:gd name="connsiteX72" fmla="*/ 1259595 w 2559585"/>
              <a:gd name="connsiteY72" fmla="*/ 1861850 h 2519190"/>
              <a:gd name="connsiteX73" fmla="*/ 1369764 w 2559585"/>
              <a:gd name="connsiteY73" fmla="*/ 1861850 h 2519190"/>
              <a:gd name="connsiteX74" fmla="*/ 1373436 w 2559585"/>
              <a:gd name="connsiteY74" fmla="*/ 1880212 h 2519190"/>
              <a:gd name="connsiteX75" fmla="*/ 1413831 w 2559585"/>
              <a:gd name="connsiteY75" fmla="*/ 1880212 h 2519190"/>
              <a:gd name="connsiteX76" fmla="*/ 1410159 w 2559585"/>
              <a:gd name="connsiteY76" fmla="*/ 1920607 h 2519190"/>
              <a:gd name="connsiteX77" fmla="*/ 1419684 w 2559585"/>
              <a:gd name="connsiteY77" fmla="*/ 1915844 h 2519190"/>
              <a:gd name="connsiteX78" fmla="*/ 1432193 w 2559585"/>
              <a:gd name="connsiteY78" fmla="*/ 1942641 h 2519190"/>
              <a:gd name="connsiteX79" fmla="*/ 1456006 w 2559585"/>
              <a:gd name="connsiteY79" fmla="*/ 1930735 h 2519190"/>
              <a:gd name="connsiteX80" fmla="*/ 1457899 w 2559585"/>
              <a:gd name="connsiteY80" fmla="*/ 1957330 h 2519190"/>
              <a:gd name="connsiteX81" fmla="*/ 1487277 w 2559585"/>
              <a:gd name="connsiteY81" fmla="*/ 1961002 h 2519190"/>
              <a:gd name="connsiteX82" fmla="*/ 1487277 w 2559585"/>
              <a:gd name="connsiteY82" fmla="*/ 1983036 h 2519190"/>
              <a:gd name="connsiteX83" fmla="*/ 1526180 w 2559585"/>
              <a:gd name="connsiteY83" fmla="*/ 1986508 h 2519190"/>
              <a:gd name="connsiteX84" fmla="*/ 1527672 w 2559585"/>
              <a:gd name="connsiteY84" fmla="*/ 2016086 h 2519190"/>
              <a:gd name="connsiteX85" fmla="*/ 1546034 w 2559585"/>
              <a:gd name="connsiteY85" fmla="*/ 2016086 h 2519190"/>
              <a:gd name="connsiteX86" fmla="*/ 1552087 w 2559585"/>
              <a:gd name="connsiteY86" fmla="*/ 2053698 h 2519190"/>
              <a:gd name="connsiteX87" fmla="*/ 1593773 w 2559585"/>
              <a:gd name="connsiteY87" fmla="*/ 2060154 h 2519190"/>
              <a:gd name="connsiteX88" fmla="*/ 1601118 w 2559585"/>
              <a:gd name="connsiteY88" fmla="*/ 2096877 h 2519190"/>
              <a:gd name="connsiteX89" fmla="*/ 1652530 w 2559585"/>
              <a:gd name="connsiteY89" fmla="*/ 2100549 h 2519190"/>
              <a:gd name="connsiteX90" fmla="*/ 1659874 w 2559585"/>
              <a:gd name="connsiteY90" fmla="*/ 2148289 h 2519190"/>
              <a:gd name="connsiteX91" fmla="*/ 1700270 w 2559585"/>
              <a:gd name="connsiteY91" fmla="*/ 2148289 h 2519190"/>
              <a:gd name="connsiteX92" fmla="*/ 1707212 w 2559585"/>
              <a:gd name="connsiteY92" fmla="*/ 2199701 h 2519190"/>
              <a:gd name="connsiteX93" fmla="*/ 1825127 w 2559585"/>
              <a:gd name="connsiteY93" fmla="*/ 2192356 h 2519190"/>
              <a:gd name="connsiteX94" fmla="*/ 1825127 w 2559585"/>
              <a:gd name="connsiteY94" fmla="*/ 2221735 h 2519190"/>
              <a:gd name="connsiteX95" fmla="*/ 1825127 w 2559585"/>
              <a:gd name="connsiteY95" fmla="*/ 2221735 h 2519190"/>
              <a:gd name="connsiteX96" fmla="*/ 1839817 w 2559585"/>
              <a:gd name="connsiteY96" fmla="*/ 2251113 h 2519190"/>
              <a:gd name="connsiteX97" fmla="*/ 1869195 w 2559585"/>
              <a:gd name="connsiteY97" fmla="*/ 2247441 h 2519190"/>
              <a:gd name="connsiteX98" fmla="*/ 1878519 w 2559585"/>
              <a:gd name="connsiteY98" fmla="*/ 2302525 h 2519190"/>
              <a:gd name="connsiteX99" fmla="*/ 2001397 w 2559585"/>
              <a:gd name="connsiteY99" fmla="*/ 2302525 h 2519190"/>
              <a:gd name="connsiteX100" fmla="*/ 2012414 w 2559585"/>
              <a:gd name="connsiteY100" fmla="*/ 2364954 h 2519190"/>
              <a:gd name="connsiteX101" fmla="*/ 2118911 w 2559585"/>
              <a:gd name="connsiteY101" fmla="*/ 2364954 h 2519190"/>
              <a:gd name="connsiteX102" fmla="*/ 2115238 w 2559585"/>
              <a:gd name="connsiteY102" fmla="*/ 2405349 h 2519190"/>
              <a:gd name="connsiteX103" fmla="*/ 2144617 w 2559585"/>
              <a:gd name="connsiteY103" fmla="*/ 2409021 h 2519190"/>
              <a:gd name="connsiteX104" fmla="*/ 2144617 w 2559585"/>
              <a:gd name="connsiteY104" fmla="*/ 2449417 h 2519190"/>
              <a:gd name="connsiteX105" fmla="*/ 2335576 w 2559585"/>
              <a:gd name="connsiteY105" fmla="*/ 2453089 h 2519190"/>
              <a:gd name="connsiteX106" fmla="*/ 2331903 w 2559585"/>
              <a:gd name="connsiteY106" fmla="*/ 2519190 h 2519190"/>
              <a:gd name="connsiteX107" fmla="*/ 2559585 w 2559585"/>
              <a:gd name="connsiteY107" fmla="*/ 2511845 h 2519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2559585" h="2519190">
                <a:moveTo>
                  <a:pt x="0" y="0"/>
                </a:moveTo>
                <a:lnTo>
                  <a:pt x="20542" y="99151"/>
                </a:lnTo>
                <a:lnTo>
                  <a:pt x="55084" y="101332"/>
                </a:lnTo>
                <a:lnTo>
                  <a:pt x="102824" y="275623"/>
                </a:lnTo>
                <a:lnTo>
                  <a:pt x="158998" y="279094"/>
                </a:lnTo>
                <a:lnTo>
                  <a:pt x="290111" y="609600"/>
                </a:lnTo>
                <a:lnTo>
                  <a:pt x="307182" y="611981"/>
                </a:lnTo>
                <a:lnTo>
                  <a:pt x="301127" y="668356"/>
                </a:lnTo>
                <a:lnTo>
                  <a:pt x="323161" y="668356"/>
                </a:lnTo>
                <a:lnTo>
                  <a:pt x="319489" y="690390"/>
                </a:lnTo>
                <a:lnTo>
                  <a:pt x="341523" y="690390"/>
                </a:lnTo>
                <a:lnTo>
                  <a:pt x="345195" y="734458"/>
                </a:lnTo>
                <a:lnTo>
                  <a:pt x="352540" y="767508"/>
                </a:lnTo>
                <a:lnTo>
                  <a:pt x="381918" y="767508"/>
                </a:lnTo>
                <a:lnTo>
                  <a:pt x="378246" y="785870"/>
                </a:lnTo>
                <a:lnTo>
                  <a:pt x="385590" y="785870"/>
                </a:lnTo>
                <a:lnTo>
                  <a:pt x="381918" y="804231"/>
                </a:lnTo>
                <a:lnTo>
                  <a:pt x="407624" y="800559"/>
                </a:lnTo>
                <a:lnTo>
                  <a:pt x="403952" y="837282"/>
                </a:lnTo>
                <a:lnTo>
                  <a:pt x="414968" y="833609"/>
                </a:lnTo>
                <a:lnTo>
                  <a:pt x="414968" y="855643"/>
                </a:lnTo>
                <a:lnTo>
                  <a:pt x="444347" y="855643"/>
                </a:lnTo>
                <a:lnTo>
                  <a:pt x="440674" y="874004"/>
                </a:lnTo>
                <a:lnTo>
                  <a:pt x="477397" y="874004"/>
                </a:lnTo>
                <a:lnTo>
                  <a:pt x="477397" y="892366"/>
                </a:lnTo>
                <a:lnTo>
                  <a:pt x="503103" y="892366"/>
                </a:lnTo>
                <a:cubicBezTo>
                  <a:pt x="502673" y="898850"/>
                  <a:pt x="507005" y="905334"/>
                  <a:pt x="506575" y="911818"/>
                </a:cubicBezTo>
                <a:lnTo>
                  <a:pt x="517793" y="987845"/>
                </a:lnTo>
                <a:lnTo>
                  <a:pt x="536154" y="987845"/>
                </a:lnTo>
                <a:lnTo>
                  <a:pt x="532482" y="1024568"/>
                </a:lnTo>
                <a:lnTo>
                  <a:pt x="554515" y="1024568"/>
                </a:lnTo>
                <a:lnTo>
                  <a:pt x="547171" y="1068636"/>
                </a:lnTo>
                <a:lnTo>
                  <a:pt x="576549" y="1064964"/>
                </a:lnTo>
                <a:lnTo>
                  <a:pt x="580221" y="1094342"/>
                </a:lnTo>
                <a:lnTo>
                  <a:pt x="594911" y="1094342"/>
                </a:lnTo>
                <a:lnTo>
                  <a:pt x="609600" y="1208183"/>
                </a:lnTo>
                <a:lnTo>
                  <a:pt x="620617" y="1208183"/>
                </a:lnTo>
                <a:lnTo>
                  <a:pt x="642650" y="1263267"/>
                </a:lnTo>
                <a:lnTo>
                  <a:pt x="657340" y="1263267"/>
                </a:lnTo>
                <a:lnTo>
                  <a:pt x="653667" y="1277956"/>
                </a:lnTo>
                <a:lnTo>
                  <a:pt x="697735" y="1281629"/>
                </a:lnTo>
                <a:lnTo>
                  <a:pt x="697735" y="1307335"/>
                </a:lnTo>
                <a:lnTo>
                  <a:pt x="719768" y="1303662"/>
                </a:lnTo>
                <a:lnTo>
                  <a:pt x="719768" y="1340385"/>
                </a:lnTo>
                <a:lnTo>
                  <a:pt x="744183" y="1342566"/>
                </a:lnTo>
                <a:lnTo>
                  <a:pt x="760164" y="1388125"/>
                </a:lnTo>
                <a:lnTo>
                  <a:pt x="771181" y="1388125"/>
                </a:lnTo>
                <a:lnTo>
                  <a:pt x="800559" y="1468915"/>
                </a:lnTo>
                <a:lnTo>
                  <a:pt x="829937" y="1468915"/>
                </a:lnTo>
                <a:lnTo>
                  <a:pt x="844626" y="1487277"/>
                </a:lnTo>
                <a:lnTo>
                  <a:pt x="874005" y="1487277"/>
                </a:lnTo>
                <a:lnTo>
                  <a:pt x="892366" y="1542361"/>
                </a:lnTo>
                <a:lnTo>
                  <a:pt x="910727" y="1538689"/>
                </a:lnTo>
                <a:lnTo>
                  <a:pt x="903383" y="1560723"/>
                </a:lnTo>
                <a:lnTo>
                  <a:pt x="947450" y="1560723"/>
                </a:lnTo>
                <a:lnTo>
                  <a:pt x="943778" y="1586429"/>
                </a:lnTo>
                <a:lnTo>
                  <a:pt x="965812" y="1586429"/>
                </a:lnTo>
                <a:lnTo>
                  <a:pt x="965812" y="1601118"/>
                </a:lnTo>
                <a:lnTo>
                  <a:pt x="1017224" y="1601118"/>
                </a:lnTo>
                <a:lnTo>
                  <a:pt x="1017224" y="1645185"/>
                </a:lnTo>
                <a:lnTo>
                  <a:pt x="1035585" y="1641513"/>
                </a:lnTo>
                <a:lnTo>
                  <a:pt x="1035585" y="1678236"/>
                </a:lnTo>
                <a:lnTo>
                  <a:pt x="1050074" y="1680617"/>
                </a:lnTo>
                <a:lnTo>
                  <a:pt x="1039258" y="1711286"/>
                </a:lnTo>
                <a:lnTo>
                  <a:pt x="1094342" y="1711286"/>
                </a:lnTo>
                <a:lnTo>
                  <a:pt x="1090670" y="1729648"/>
                </a:lnTo>
                <a:lnTo>
                  <a:pt x="1105359" y="1751682"/>
                </a:lnTo>
                <a:lnTo>
                  <a:pt x="1116376" y="1751682"/>
                </a:lnTo>
                <a:lnTo>
                  <a:pt x="1116376" y="1770043"/>
                </a:lnTo>
                <a:lnTo>
                  <a:pt x="1204511" y="1770043"/>
                </a:lnTo>
                <a:lnTo>
                  <a:pt x="1200838" y="1850833"/>
                </a:lnTo>
                <a:lnTo>
                  <a:pt x="1259595" y="1839817"/>
                </a:lnTo>
                <a:lnTo>
                  <a:pt x="1259595" y="1861850"/>
                </a:lnTo>
                <a:lnTo>
                  <a:pt x="1369764" y="1861850"/>
                </a:lnTo>
                <a:lnTo>
                  <a:pt x="1373436" y="1880212"/>
                </a:lnTo>
                <a:lnTo>
                  <a:pt x="1413831" y="1880212"/>
                </a:lnTo>
                <a:cubicBezTo>
                  <a:pt x="1412607" y="1893677"/>
                  <a:pt x="1409184" y="1914668"/>
                  <a:pt x="1410159" y="1920607"/>
                </a:cubicBezTo>
                <a:cubicBezTo>
                  <a:pt x="1411135" y="1926546"/>
                  <a:pt x="1416509" y="1917432"/>
                  <a:pt x="1419684" y="1915844"/>
                </a:cubicBezTo>
                <a:cubicBezTo>
                  <a:pt x="1423356" y="1919516"/>
                  <a:pt x="1426139" y="1940159"/>
                  <a:pt x="1432193" y="1942641"/>
                </a:cubicBezTo>
                <a:cubicBezTo>
                  <a:pt x="1438247" y="1945123"/>
                  <a:pt x="1451722" y="1928287"/>
                  <a:pt x="1456006" y="1930735"/>
                </a:cubicBezTo>
                <a:cubicBezTo>
                  <a:pt x="1460290" y="1933183"/>
                  <a:pt x="1457268" y="1948465"/>
                  <a:pt x="1457899" y="1957330"/>
                </a:cubicBezTo>
                <a:lnTo>
                  <a:pt x="1487277" y="1961002"/>
                </a:lnTo>
                <a:lnTo>
                  <a:pt x="1487277" y="1983036"/>
                </a:lnTo>
                <a:lnTo>
                  <a:pt x="1526180" y="1986508"/>
                </a:lnTo>
                <a:cubicBezTo>
                  <a:pt x="1526677" y="1996367"/>
                  <a:pt x="1527175" y="2006227"/>
                  <a:pt x="1527672" y="2016086"/>
                </a:cubicBezTo>
                <a:lnTo>
                  <a:pt x="1546034" y="2016086"/>
                </a:lnTo>
                <a:lnTo>
                  <a:pt x="1552087" y="2053698"/>
                </a:lnTo>
                <a:lnTo>
                  <a:pt x="1593773" y="2060154"/>
                </a:lnTo>
                <a:lnTo>
                  <a:pt x="1601118" y="2096877"/>
                </a:lnTo>
                <a:lnTo>
                  <a:pt x="1652530" y="2100549"/>
                </a:lnTo>
                <a:lnTo>
                  <a:pt x="1659874" y="2148289"/>
                </a:lnTo>
                <a:lnTo>
                  <a:pt x="1700270" y="2148289"/>
                </a:lnTo>
                <a:lnTo>
                  <a:pt x="1707212" y="2199701"/>
                </a:lnTo>
                <a:lnTo>
                  <a:pt x="1825127" y="2192356"/>
                </a:lnTo>
                <a:lnTo>
                  <a:pt x="1825127" y="2221735"/>
                </a:lnTo>
                <a:lnTo>
                  <a:pt x="1825127" y="2221735"/>
                </a:lnTo>
                <a:lnTo>
                  <a:pt x="1839817" y="2251113"/>
                </a:lnTo>
                <a:lnTo>
                  <a:pt x="1869195" y="2247441"/>
                </a:lnTo>
                <a:lnTo>
                  <a:pt x="1878519" y="2302525"/>
                </a:lnTo>
                <a:lnTo>
                  <a:pt x="2001397" y="2302525"/>
                </a:lnTo>
                <a:lnTo>
                  <a:pt x="2012414" y="2364954"/>
                </a:lnTo>
                <a:lnTo>
                  <a:pt x="2118911" y="2364954"/>
                </a:lnTo>
                <a:lnTo>
                  <a:pt x="2115238" y="2405349"/>
                </a:lnTo>
                <a:lnTo>
                  <a:pt x="2144617" y="2409021"/>
                </a:lnTo>
                <a:lnTo>
                  <a:pt x="2144617" y="2449417"/>
                </a:lnTo>
                <a:lnTo>
                  <a:pt x="2335576" y="2453089"/>
                </a:lnTo>
                <a:lnTo>
                  <a:pt x="2331903" y="2519190"/>
                </a:lnTo>
                <a:lnTo>
                  <a:pt x="2559585" y="2511845"/>
                </a:lnTo>
              </a:path>
            </a:pathLst>
          </a:custGeom>
          <a:no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2" name="Oval 201"/>
          <p:cNvSpPr/>
          <p:nvPr/>
        </p:nvSpPr>
        <p:spPr>
          <a:xfrm>
            <a:off x="7773215" y="5345913"/>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3" name="Oval 202"/>
          <p:cNvSpPr/>
          <p:nvPr/>
        </p:nvSpPr>
        <p:spPr>
          <a:xfrm>
            <a:off x="7617055" y="5345913"/>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4" name="Oval 203"/>
          <p:cNvSpPr/>
          <p:nvPr/>
        </p:nvSpPr>
        <p:spPr>
          <a:xfrm>
            <a:off x="7530238" y="5264612"/>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5" name="Oval 204"/>
          <p:cNvSpPr/>
          <p:nvPr/>
        </p:nvSpPr>
        <p:spPr>
          <a:xfrm>
            <a:off x="7492573" y="5264612"/>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6" name="Oval 205"/>
          <p:cNvSpPr/>
          <p:nvPr/>
        </p:nvSpPr>
        <p:spPr>
          <a:xfrm>
            <a:off x="7403466" y="5264612"/>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7" name="Oval 206"/>
          <p:cNvSpPr/>
          <p:nvPr/>
        </p:nvSpPr>
        <p:spPr>
          <a:xfrm>
            <a:off x="7345794" y="5190344"/>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8" name="Oval 207"/>
          <p:cNvSpPr/>
          <p:nvPr/>
        </p:nvSpPr>
        <p:spPr>
          <a:xfrm>
            <a:off x="7306585" y="5190344"/>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9" name="Oval 208"/>
          <p:cNvSpPr/>
          <p:nvPr/>
        </p:nvSpPr>
        <p:spPr>
          <a:xfrm>
            <a:off x="7165559" y="5131888"/>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0" name="Oval 209"/>
          <p:cNvSpPr/>
          <p:nvPr/>
        </p:nvSpPr>
        <p:spPr>
          <a:xfrm>
            <a:off x="7112067" y="5131888"/>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Oval 210"/>
          <p:cNvSpPr/>
          <p:nvPr/>
        </p:nvSpPr>
        <p:spPr>
          <a:xfrm>
            <a:off x="6992367" y="5029572"/>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2" name="Oval 211"/>
          <p:cNvSpPr/>
          <p:nvPr/>
        </p:nvSpPr>
        <p:spPr>
          <a:xfrm>
            <a:off x="6913949" y="5003311"/>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3" name="Oval 212"/>
          <p:cNvSpPr/>
          <p:nvPr/>
        </p:nvSpPr>
        <p:spPr>
          <a:xfrm>
            <a:off x="6861970" y="4919974"/>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4" name="Oval 213"/>
          <p:cNvSpPr/>
          <p:nvPr/>
        </p:nvSpPr>
        <p:spPr>
          <a:xfrm>
            <a:off x="6813062" y="4904108"/>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5" name="Oval 214"/>
          <p:cNvSpPr/>
          <p:nvPr/>
        </p:nvSpPr>
        <p:spPr>
          <a:xfrm>
            <a:off x="6439834" y="4667349"/>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6" name="Oval 215"/>
          <p:cNvSpPr/>
          <p:nvPr/>
        </p:nvSpPr>
        <p:spPr>
          <a:xfrm>
            <a:off x="6391892" y="4592029"/>
            <a:ext cx="53750" cy="53750"/>
          </a:xfrm>
          <a:prstGeom prst="ellipse">
            <a:avLst/>
          </a:prstGeom>
          <a:solidFill>
            <a:schemeClr val="accent2"/>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8" name="Text Box 5"/>
          <p:cNvSpPr txBox="1">
            <a:spLocks noChangeArrowheads="1"/>
          </p:cNvSpPr>
          <p:nvPr/>
        </p:nvSpPr>
        <p:spPr bwMode="auto">
          <a:xfrm>
            <a:off x="3653480" y="1343108"/>
            <a:ext cx="1928733" cy="369332"/>
          </a:xfrm>
          <a:prstGeom prst="rect">
            <a:avLst/>
          </a:prstGeom>
          <a:noFill/>
          <a:ln w="12700">
            <a:noFill/>
            <a:miter lim="800000"/>
            <a:headEnd type="none" w="sm" len="sm"/>
            <a:tailEnd type="none" w="sm" len="sm"/>
          </a:ln>
          <a:effectLst/>
        </p:spPr>
        <p:txBody>
          <a:bodyPr wrap="none">
            <a:spAutoFit/>
          </a:bodyPr>
          <a:lstStyle/>
          <a:p>
            <a:pPr algn="ctr" eaLnBrk="0" hangingPunct="0"/>
            <a:r>
              <a:rPr lang="en-GB" b="1" dirty="0" smtClean="0">
                <a:solidFill>
                  <a:srgbClr val="000000"/>
                </a:solidFill>
              </a:rPr>
              <a:t>Overall Survival</a:t>
            </a:r>
            <a:endParaRPr lang="en-GB" b="1" dirty="0">
              <a:solidFill>
                <a:srgbClr val="000000"/>
              </a:solidFill>
            </a:endParaRPr>
          </a:p>
        </p:txBody>
      </p:sp>
    </p:spTree>
    <p:extLst>
      <p:ext uri="{BB962C8B-B14F-4D97-AF65-F5344CB8AC3E}">
        <p14:creationId xmlns:p14="http://schemas.microsoft.com/office/powerpoint/2010/main" val="37393431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Label of Approved Drugs in Second Line Treatment</a:t>
            </a:r>
            <a:br>
              <a:rPr lang="en-US" dirty="0" smtClean="0"/>
            </a:br>
            <a:r>
              <a:rPr lang="en-US" dirty="0" smtClean="0"/>
              <a:t>At the time of Trial Design in 2011</a:t>
            </a:r>
            <a:endParaRPr lang="en-US" dirty="0"/>
          </a:p>
        </p:txBody>
      </p:sp>
      <p:sp>
        <p:nvSpPr>
          <p:cNvPr id="10" name="Content Placeholder 2"/>
          <p:cNvSpPr txBox="1">
            <a:spLocks/>
          </p:cNvSpPr>
          <p:nvPr/>
        </p:nvSpPr>
        <p:spPr>
          <a:xfrm>
            <a:off x="430823" y="1337542"/>
            <a:ext cx="8466825" cy="2617847"/>
          </a:xfrm>
          <a:prstGeom prst="rect">
            <a:avLst/>
          </a:prstGeom>
        </p:spPr>
        <p:txBody>
          <a:bodyPr/>
          <a:lst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r>
              <a:rPr lang="en-US" sz="1800" b="1" dirty="0" smtClean="0">
                <a:solidFill>
                  <a:schemeClr val="tx1"/>
                </a:solidFill>
              </a:rPr>
              <a:t>Docetaxel</a:t>
            </a:r>
          </a:p>
          <a:p>
            <a:pPr lvl="1"/>
            <a:r>
              <a:rPr lang="en-US" sz="1400" dirty="0" smtClean="0">
                <a:solidFill>
                  <a:schemeClr val="tx1"/>
                </a:solidFill>
              </a:rPr>
              <a:t>As a single agent is indicated for the treatment of patients with locally advanced or metastatic NSCLC after failure of prior platinum-based CT</a:t>
            </a:r>
          </a:p>
          <a:p>
            <a:r>
              <a:rPr lang="en-US" sz="1800" b="1" dirty="0" smtClean="0">
                <a:solidFill>
                  <a:schemeClr val="tx1"/>
                </a:solidFill>
              </a:rPr>
              <a:t>Erlotinib</a:t>
            </a:r>
          </a:p>
          <a:p>
            <a:pPr lvl="1"/>
            <a:r>
              <a:rPr lang="en-US" sz="1400" dirty="0" smtClean="0">
                <a:solidFill>
                  <a:schemeClr val="tx1"/>
                </a:solidFill>
              </a:rPr>
              <a:t>Treatment of locally advanced or metastatic NSCLC after failure of ≥1 prior CT regimen</a:t>
            </a:r>
          </a:p>
          <a:p>
            <a:pPr lvl="1"/>
            <a:r>
              <a:rPr lang="en-US" sz="1400" dirty="0" smtClean="0">
                <a:solidFill>
                  <a:schemeClr val="tx1"/>
                </a:solidFill>
              </a:rPr>
              <a:t>Maintenance treatment of patients with locally advanced or metastatic NSCLC whose disease has not progressed after 4 cycles of platinum-based, first-line CT</a:t>
            </a:r>
          </a:p>
        </p:txBody>
      </p:sp>
      <p:sp>
        <p:nvSpPr>
          <p:cNvPr id="3" name="Rectangle 2"/>
          <p:cNvSpPr/>
          <p:nvPr/>
        </p:nvSpPr>
        <p:spPr>
          <a:xfrm>
            <a:off x="430822" y="3928093"/>
            <a:ext cx="8466824" cy="1631216"/>
          </a:xfrm>
          <a:prstGeom prst="rect">
            <a:avLst/>
          </a:prstGeom>
        </p:spPr>
        <p:txBody>
          <a:bodyPr wrap="square">
            <a:spAutoFit/>
          </a:bodyPr>
          <a:lstStyle/>
          <a:p>
            <a:pPr marL="285750" lvl="0" indent="-285750">
              <a:spcAft>
                <a:spcPts val="1200"/>
              </a:spcAft>
              <a:buClr>
                <a:schemeClr val="accent1">
                  <a:lumMod val="50000"/>
                </a:schemeClr>
              </a:buClr>
              <a:buFont typeface="Wingdings" panose="05000000000000000000" pitchFamily="2" charset="2"/>
              <a:buChar char="ü"/>
            </a:pPr>
            <a:r>
              <a:rPr lang="de-DE" dirty="0" err="1"/>
              <a:t>Both</a:t>
            </a:r>
            <a:r>
              <a:rPr lang="de-DE" dirty="0"/>
              <a:t> </a:t>
            </a:r>
            <a:r>
              <a:rPr lang="de-DE" dirty="0" err="1"/>
              <a:t>drugs</a:t>
            </a:r>
            <a:r>
              <a:rPr lang="de-DE" dirty="0"/>
              <a:t> </a:t>
            </a:r>
            <a:r>
              <a:rPr lang="de-DE" dirty="0" err="1"/>
              <a:t>were</a:t>
            </a:r>
            <a:r>
              <a:rPr lang="de-DE" dirty="0"/>
              <a:t> </a:t>
            </a:r>
            <a:r>
              <a:rPr lang="de-DE" dirty="0" err="1"/>
              <a:t>approved</a:t>
            </a:r>
            <a:r>
              <a:rPr lang="de-DE" dirty="0"/>
              <a:t> on </a:t>
            </a:r>
            <a:r>
              <a:rPr lang="de-DE" dirty="0" err="1"/>
              <a:t>the</a:t>
            </a:r>
            <a:r>
              <a:rPr lang="de-DE" dirty="0"/>
              <a:t> </a:t>
            </a:r>
            <a:r>
              <a:rPr lang="de-DE" dirty="0" err="1"/>
              <a:t>basis</a:t>
            </a:r>
            <a:r>
              <a:rPr lang="de-DE" dirty="0"/>
              <a:t> </a:t>
            </a:r>
            <a:r>
              <a:rPr lang="de-DE" dirty="0" err="1"/>
              <a:t>of</a:t>
            </a:r>
            <a:r>
              <a:rPr lang="de-DE" dirty="0"/>
              <a:t> </a:t>
            </a:r>
            <a:r>
              <a:rPr lang="de-DE" dirty="0" err="1"/>
              <a:t>placebo-controlled</a:t>
            </a:r>
            <a:r>
              <a:rPr lang="de-DE" dirty="0"/>
              <a:t> </a:t>
            </a:r>
            <a:r>
              <a:rPr lang="de-DE" dirty="0" err="1"/>
              <a:t>trials</a:t>
            </a:r>
            <a:r>
              <a:rPr lang="de-DE" dirty="0"/>
              <a:t> </a:t>
            </a:r>
            <a:r>
              <a:rPr lang="de-DE" dirty="0" err="1"/>
              <a:t>that</a:t>
            </a:r>
            <a:r>
              <a:rPr lang="de-DE" dirty="0"/>
              <a:t> </a:t>
            </a:r>
            <a:r>
              <a:rPr lang="en-US" dirty="0"/>
              <a:t>included all histologies, and both showed OS improvement</a:t>
            </a:r>
          </a:p>
          <a:p>
            <a:pPr marL="285750" lvl="0" indent="-285750">
              <a:buClr>
                <a:schemeClr val="accent1">
                  <a:lumMod val="50000"/>
                </a:schemeClr>
              </a:buClr>
              <a:buFont typeface="Wingdings" panose="05000000000000000000" pitchFamily="2" charset="2"/>
              <a:buChar char="ü"/>
            </a:pPr>
            <a:r>
              <a:rPr lang="en-US" dirty="0"/>
              <a:t>Erlotinib mechanistic profile of targeting EGFR and oral posology, similar efficacy but better tolerability comparing to docetaxel, made it the obvious choice for comparing with afatinib in LUX-Lung </a:t>
            </a:r>
            <a:r>
              <a:rPr lang="en-US" dirty="0" smtClean="0"/>
              <a:t>8</a:t>
            </a:r>
            <a:endParaRPr lang="de-DE" b="1" dirty="0"/>
          </a:p>
        </p:txBody>
      </p:sp>
      <p:sp>
        <p:nvSpPr>
          <p:cNvPr id="4" name="Down Arrow 3"/>
          <p:cNvSpPr/>
          <p:nvPr/>
        </p:nvSpPr>
        <p:spPr>
          <a:xfrm>
            <a:off x="4465013" y="3616407"/>
            <a:ext cx="398440" cy="169757"/>
          </a:xfrm>
          <a:prstGeom prst="downArrow">
            <a:avLst/>
          </a:prstGeom>
          <a:solidFill>
            <a:schemeClr val="accent3">
              <a:lumMod val="7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5" name="Rounded Rectangle 4"/>
          <p:cNvSpPr/>
          <p:nvPr/>
        </p:nvSpPr>
        <p:spPr>
          <a:xfrm>
            <a:off x="481540" y="3562066"/>
            <a:ext cx="8365385" cy="68239"/>
          </a:xfrm>
          <a:prstGeom prst="roundRect">
            <a:avLst/>
          </a:prstGeom>
          <a:solidFill>
            <a:schemeClr val="accent3">
              <a:lumMod val="7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8" name="Rounded Rectangle 7"/>
          <p:cNvSpPr/>
          <p:nvPr/>
        </p:nvSpPr>
        <p:spPr>
          <a:xfrm>
            <a:off x="481540" y="5773003"/>
            <a:ext cx="8365384" cy="661917"/>
          </a:xfrm>
          <a:prstGeom prst="roundRect">
            <a:avLst/>
          </a:prstGeom>
          <a:solidFill>
            <a:schemeClr val="accent3">
              <a:lumMod val="7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lvl="2" algn="ctr"/>
            <a:r>
              <a:rPr lang="de-DE" sz="2000" b="1" dirty="0" err="1">
                <a:solidFill>
                  <a:schemeClr val="bg1"/>
                </a:solidFill>
              </a:rPr>
              <a:t>Any</a:t>
            </a:r>
            <a:r>
              <a:rPr lang="de-DE" sz="2000" b="1" dirty="0">
                <a:solidFill>
                  <a:schemeClr val="bg1"/>
                </a:solidFill>
              </a:rPr>
              <a:t> </a:t>
            </a:r>
            <a:r>
              <a:rPr lang="de-DE" sz="2000" b="1" dirty="0" err="1">
                <a:solidFill>
                  <a:schemeClr val="bg1"/>
                </a:solidFill>
              </a:rPr>
              <a:t>new</a:t>
            </a:r>
            <a:r>
              <a:rPr lang="de-DE" sz="2000" b="1" dirty="0">
                <a:solidFill>
                  <a:schemeClr val="bg1"/>
                </a:solidFill>
              </a:rPr>
              <a:t> </a:t>
            </a:r>
            <a:r>
              <a:rPr lang="de-DE" sz="2000" b="1" dirty="0" err="1">
                <a:solidFill>
                  <a:schemeClr val="bg1"/>
                </a:solidFill>
              </a:rPr>
              <a:t>evidence</a:t>
            </a:r>
            <a:r>
              <a:rPr lang="de-DE" sz="2000" b="1" dirty="0">
                <a:solidFill>
                  <a:schemeClr val="bg1"/>
                </a:solidFill>
              </a:rPr>
              <a:t> after 2011 </a:t>
            </a:r>
            <a:r>
              <a:rPr lang="de-DE" sz="2000" b="1" dirty="0" err="1">
                <a:solidFill>
                  <a:schemeClr val="bg1"/>
                </a:solidFill>
              </a:rPr>
              <a:t>regarding</a:t>
            </a:r>
            <a:r>
              <a:rPr lang="de-DE" sz="2000" b="1" dirty="0">
                <a:solidFill>
                  <a:schemeClr val="bg1"/>
                </a:solidFill>
              </a:rPr>
              <a:t> Erlotinib </a:t>
            </a:r>
            <a:r>
              <a:rPr lang="de-DE" sz="2000" b="1" dirty="0" err="1">
                <a:solidFill>
                  <a:schemeClr val="bg1"/>
                </a:solidFill>
              </a:rPr>
              <a:t>vs</a:t>
            </a:r>
            <a:r>
              <a:rPr lang="de-DE" sz="2000" b="1" dirty="0">
                <a:solidFill>
                  <a:schemeClr val="bg1"/>
                </a:solidFill>
              </a:rPr>
              <a:t> Docetaxel</a:t>
            </a:r>
            <a:r>
              <a:rPr lang="de-DE" sz="2000" b="1" dirty="0" smtClean="0">
                <a:solidFill>
                  <a:schemeClr val="bg1"/>
                </a:solidFill>
              </a:rPr>
              <a:t>?</a:t>
            </a:r>
            <a:endParaRPr lang="de-DE" sz="2000" b="1" dirty="0">
              <a:solidFill>
                <a:schemeClr val="bg1"/>
              </a:solidFill>
            </a:endParaRPr>
          </a:p>
        </p:txBody>
      </p:sp>
    </p:spTree>
    <p:extLst>
      <p:ext uri="{BB962C8B-B14F-4D97-AF65-F5344CB8AC3E}">
        <p14:creationId xmlns:p14="http://schemas.microsoft.com/office/powerpoint/2010/main" val="27558342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ounded Rectangle 2"/>
          <p:cNvSpPr/>
          <p:nvPr/>
        </p:nvSpPr>
        <p:spPr>
          <a:xfrm>
            <a:off x="436728" y="5098145"/>
            <a:ext cx="8109393" cy="1043344"/>
          </a:xfrm>
          <a:prstGeom prst="roundRect">
            <a:avLst/>
          </a:prstGeom>
          <a:solidFill>
            <a:schemeClr val="accent3">
              <a:lumMod val="7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12" name="TextBox 11"/>
          <p:cNvSpPr txBox="1"/>
          <p:nvPr/>
        </p:nvSpPr>
        <p:spPr>
          <a:xfrm>
            <a:off x="875376" y="2262919"/>
            <a:ext cx="6223001" cy="1735861"/>
          </a:xfrm>
          <a:prstGeom prst="rect">
            <a:avLst/>
          </a:prstGeom>
          <a:noFill/>
        </p:spPr>
        <p:txBody>
          <a:bodyPr wrap="none" lIns="0" tIns="0" rIns="0" bIns="0" rtlCol="0" anchor="b" anchorCtr="0">
            <a:noAutofit/>
          </a:bodyPr>
          <a:lstStyle/>
          <a:p>
            <a:pPr>
              <a:buClr>
                <a:schemeClr val="accent1"/>
              </a:buClr>
            </a:pPr>
            <a:r>
              <a:rPr lang="en-US" sz="1400" dirty="0" smtClean="0"/>
              <a:t>STRATIFICATION</a:t>
            </a:r>
          </a:p>
          <a:p>
            <a:pPr marL="346075" indent="-173038">
              <a:buClr>
                <a:schemeClr val="accent1"/>
              </a:buClr>
              <a:buFont typeface="Arial" panose="020B0604020202020204" pitchFamily="34" charset="0"/>
              <a:buChar char="•"/>
            </a:pPr>
            <a:r>
              <a:rPr lang="en-US" sz="1400" dirty="0" smtClean="0"/>
              <a:t>Centre</a:t>
            </a:r>
          </a:p>
          <a:p>
            <a:pPr marL="346075" indent="-173038">
              <a:buClr>
                <a:schemeClr val="accent1"/>
              </a:buClr>
              <a:buFont typeface="Arial" panose="020B0604020202020204" pitchFamily="34" charset="0"/>
              <a:buChar char="•"/>
            </a:pPr>
            <a:r>
              <a:rPr lang="en-US" sz="1400" dirty="0" smtClean="0"/>
              <a:t>Recurrent/progressed</a:t>
            </a:r>
          </a:p>
          <a:p>
            <a:pPr marL="346075" indent="-173038">
              <a:buClr>
                <a:schemeClr val="accent1"/>
              </a:buClr>
              <a:buFont typeface="Arial" panose="020B0604020202020204" pitchFamily="34" charset="0"/>
              <a:buChar char="•"/>
            </a:pPr>
            <a:r>
              <a:rPr lang="en-US" sz="1400" dirty="0" smtClean="0"/>
              <a:t>Type of prior chemotherapy regimen</a:t>
            </a:r>
            <a:br>
              <a:rPr lang="en-US" sz="1400" dirty="0" smtClean="0"/>
            </a:br>
            <a:r>
              <a:rPr lang="en-US" sz="1400" dirty="0" smtClean="0"/>
              <a:t>(pemetrexed vs gemcitabine vs vinorelbine)</a:t>
            </a:r>
          </a:p>
          <a:p>
            <a:pPr marL="346075" indent="-173038">
              <a:buClr>
                <a:schemeClr val="accent1"/>
              </a:buClr>
              <a:buFont typeface="Arial" panose="020B0604020202020204" pitchFamily="34" charset="0"/>
              <a:buChar char="•"/>
            </a:pPr>
            <a:r>
              <a:rPr lang="en-US" sz="1400" dirty="0" smtClean="0"/>
              <a:t>ECOG PS (0-1 vs 2)</a:t>
            </a:r>
          </a:p>
          <a:p>
            <a:pPr marL="346075" indent="-173038">
              <a:buClr>
                <a:schemeClr val="accent1"/>
              </a:buClr>
              <a:buFont typeface="Arial" panose="020B0604020202020204" pitchFamily="34" charset="0"/>
              <a:buChar char="•"/>
            </a:pPr>
            <a:r>
              <a:rPr lang="en-US" sz="1400" dirty="0" smtClean="0"/>
              <a:t>Adequacy of tissue sample (optimal vs suboptimal)</a:t>
            </a:r>
            <a:endParaRPr lang="en-US" sz="1400" dirty="0"/>
          </a:p>
        </p:txBody>
      </p:sp>
      <p:sp>
        <p:nvSpPr>
          <p:cNvPr id="2" name="Title 1"/>
          <p:cNvSpPr>
            <a:spLocks noGrp="1"/>
          </p:cNvSpPr>
          <p:nvPr>
            <p:ph type="title"/>
          </p:nvPr>
        </p:nvSpPr>
        <p:spPr/>
        <p:txBody>
          <a:bodyPr/>
          <a:lstStyle/>
          <a:p>
            <a:r>
              <a:rPr lang="en-US" dirty="0" smtClean="0"/>
              <a:t>TAILOR (2012): Erlotinib vs Docetaxel in </a:t>
            </a:r>
            <a:br>
              <a:rPr lang="en-US" dirty="0" smtClean="0"/>
            </a:br>
            <a:r>
              <a:rPr lang="en-US" dirty="0" smtClean="0"/>
              <a:t>Second Line Treatment in NSCLC</a:t>
            </a:r>
            <a:endParaRPr lang="en-US" dirty="0"/>
          </a:p>
        </p:txBody>
      </p:sp>
      <p:sp>
        <p:nvSpPr>
          <p:cNvPr id="13" name="TextBox 12"/>
          <p:cNvSpPr txBox="1"/>
          <p:nvPr/>
        </p:nvSpPr>
        <p:spPr>
          <a:xfrm>
            <a:off x="206023" y="6516075"/>
            <a:ext cx="2489464" cy="153888"/>
          </a:xfrm>
          <a:prstGeom prst="rect">
            <a:avLst/>
          </a:prstGeom>
          <a:noFill/>
        </p:spPr>
        <p:txBody>
          <a:bodyPr wrap="none" lIns="0" tIns="0" rIns="0" bIns="0" rtlCol="0" anchor="b" anchorCtr="0">
            <a:spAutoFit/>
          </a:bodyPr>
          <a:lstStyle/>
          <a:p>
            <a:r>
              <a:rPr lang="en-US" sz="1000" dirty="0" smtClean="0">
                <a:solidFill>
                  <a:prstClr val="black"/>
                </a:solidFill>
              </a:rPr>
              <a:t>Garassino et al. </a:t>
            </a:r>
            <a:r>
              <a:rPr lang="en-US" sz="1000" i="1" dirty="0" smtClean="0">
                <a:solidFill>
                  <a:prstClr val="black"/>
                </a:solidFill>
              </a:rPr>
              <a:t>Lancet Oncol</a:t>
            </a:r>
            <a:r>
              <a:rPr lang="en-US" sz="1000" dirty="0" smtClean="0">
                <a:solidFill>
                  <a:prstClr val="black"/>
                </a:solidFill>
              </a:rPr>
              <a:t>. 2013;14:981.</a:t>
            </a:r>
            <a:endParaRPr lang="en-US" sz="1000" dirty="0">
              <a:solidFill>
                <a:prstClr val="black"/>
              </a:solidFill>
            </a:endParaRPr>
          </a:p>
        </p:txBody>
      </p:sp>
      <p:sp>
        <p:nvSpPr>
          <p:cNvPr id="6" name="TextBox 5"/>
          <p:cNvSpPr txBox="1"/>
          <p:nvPr/>
        </p:nvSpPr>
        <p:spPr>
          <a:xfrm>
            <a:off x="532263" y="5098145"/>
            <a:ext cx="8013858" cy="923330"/>
          </a:xfrm>
          <a:prstGeom prst="rect">
            <a:avLst/>
          </a:prstGeom>
          <a:noFill/>
        </p:spPr>
        <p:txBody>
          <a:bodyPr wrap="square" rtlCol="0">
            <a:spAutoFit/>
          </a:bodyPr>
          <a:lstStyle/>
          <a:p>
            <a:r>
              <a:rPr lang="de-DE" b="1" dirty="0" err="1" smtClean="0">
                <a:solidFill>
                  <a:schemeClr val="bg1"/>
                </a:solidFill>
              </a:rPr>
              <a:t>Conclusion</a:t>
            </a:r>
            <a:r>
              <a:rPr lang="de-DE" b="1" dirty="0" smtClean="0">
                <a:solidFill>
                  <a:schemeClr val="bg1"/>
                </a:solidFill>
              </a:rPr>
              <a:t> </a:t>
            </a:r>
            <a:r>
              <a:rPr lang="de-DE" b="1" dirty="0" err="1" smtClean="0">
                <a:solidFill>
                  <a:schemeClr val="bg1"/>
                </a:solidFill>
              </a:rPr>
              <a:t>of</a:t>
            </a:r>
            <a:r>
              <a:rPr lang="de-DE" b="1" dirty="0" smtClean="0">
                <a:solidFill>
                  <a:schemeClr val="bg1"/>
                </a:solidFill>
              </a:rPr>
              <a:t> </a:t>
            </a:r>
            <a:r>
              <a:rPr lang="de-DE" b="1" dirty="0" err="1" smtClean="0">
                <a:solidFill>
                  <a:schemeClr val="bg1"/>
                </a:solidFill>
              </a:rPr>
              <a:t>the</a:t>
            </a:r>
            <a:r>
              <a:rPr lang="de-DE" b="1" dirty="0" smtClean="0">
                <a:solidFill>
                  <a:schemeClr val="bg1"/>
                </a:solidFill>
              </a:rPr>
              <a:t> </a:t>
            </a:r>
            <a:r>
              <a:rPr lang="de-DE" b="1" dirty="0" err="1" smtClean="0">
                <a:solidFill>
                  <a:schemeClr val="bg1"/>
                </a:solidFill>
              </a:rPr>
              <a:t>trial</a:t>
            </a:r>
            <a:r>
              <a:rPr lang="de-DE" b="1" dirty="0" smtClean="0">
                <a:solidFill>
                  <a:schemeClr val="bg1"/>
                </a:solidFill>
              </a:rPr>
              <a:t>: </a:t>
            </a:r>
          </a:p>
          <a:p>
            <a:r>
              <a:rPr lang="de-DE" dirty="0" smtClean="0">
                <a:solidFill>
                  <a:schemeClr val="bg1"/>
                </a:solidFill>
              </a:rPr>
              <a:t>C</a:t>
            </a:r>
            <a:r>
              <a:rPr lang="en-US" dirty="0">
                <a:solidFill>
                  <a:schemeClr val="bg1"/>
                </a:solidFill>
              </a:rPr>
              <a:t>hemotherapy is more </a:t>
            </a:r>
            <a:r>
              <a:rPr lang="en-US" dirty="0" smtClean="0">
                <a:solidFill>
                  <a:schemeClr val="bg1"/>
                </a:solidFill>
              </a:rPr>
              <a:t>effective </a:t>
            </a:r>
            <a:r>
              <a:rPr lang="en-US" dirty="0">
                <a:solidFill>
                  <a:schemeClr val="bg1"/>
                </a:solidFill>
              </a:rPr>
              <a:t>than erlotinib for </a:t>
            </a:r>
            <a:r>
              <a:rPr lang="en-US" dirty="0" smtClean="0">
                <a:solidFill>
                  <a:schemeClr val="bg1"/>
                </a:solidFill>
              </a:rPr>
              <a:t>second-line </a:t>
            </a:r>
            <a:r>
              <a:rPr lang="en-US" dirty="0">
                <a:solidFill>
                  <a:schemeClr val="bg1"/>
                </a:solidFill>
              </a:rPr>
              <a:t>treatment </a:t>
            </a:r>
            <a:r>
              <a:rPr lang="en-US" dirty="0" smtClean="0">
                <a:solidFill>
                  <a:schemeClr val="bg1"/>
                </a:solidFill>
              </a:rPr>
              <a:t>for previously </a:t>
            </a:r>
            <a:r>
              <a:rPr lang="en-US" dirty="0">
                <a:solidFill>
                  <a:schemeClr val="bg1"/>
                </a:solidFill>
              </a:rPr>
              <a:t>treated patients with NSCLC who have wild-type EGFR </a:t>
            </a:r>
            <a:r>
              <a:rPr lang="en-US" dirty="0" smtClean="0">
                <a:solidFill>
                  <a:schemeClr val="bg1"/>
                </a:solidFill>
              </a:rPr>
              <a:t>tumours</a:t>
            </a:r>
            <a:endParaRPr lang="de-DE" dirty="0">
              <a:solidFill>
                <a:schemeClr val="bg1"/>
              </a:solidFill>
            </a:endParaRPr>
          </a:p>
        </p:txBody>
      </p:sp>
      <p:sp>
        <p:nvSpPr>
          <p:cNvPr id="8" name="Rounded Rectangle 7"/>
          <p:cNvSpPr/>
          <p:nvPr/>
        </p:nvSpPr>
        <p:spPr>
          <a:xfrm>
            <a:off x="5248613" y="1349425"/>
            <a:ext cx="2037877" cy="1073049"/>
          </a:xfrm>
          <a:prstGeom prst="roundRect">
            <a:avLst/>
          </a:prstGeom>
          <a:solidFill>
            <a:schemeClr val="accent3"/>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dirty="0" smtClean="0">
                <a:solidFill>
                  <a:schemeClr val="tx1"/>
                </a:solidFill>
              </a:rPr>
              <a:t>Docetaxel</a:t>
            </a:r>
          </a:p>
          <a:p>
            <a:pPr algn="ctr"/>
            <a:r>
              <a:rPr lang="en-US" sz="1300" dirty="0" smtClean="0">
                <a:solidFill>
                  <a:schemeClr val="tx1"/>
                </a:solidFill>
              </a:rPr>
              <a:t>75 mg/m</a:t>
            </a:r>
            <a:r>
              <a:rPr lang="en-US" sz="1300" baseline="30000" dirty="0" smtClean="0">
                <a:solidFill>
                  <a:schemeClr val="tx1"/>
                </a:solidFill>
              </a:rPr>
              <a:t>2</a:t>
            </a:r>
            <a:r>
              <a:rPr lang="en-US" sz="1300" dirty="0" smtClean="0">
                <a:solidFill>
                  <a:schemeClr val="tx1"/>
                </a:solidFill>
              </a:rPr>
              <a:t> IV days </a:t>
            </a:r>
            <a:br>
              <a:rPr lang="en-US" sz="1300" dirty="0" smtClean="0">
                <a:solidFill>
                  <a:schemeClr val="tx1"/>
                </a:solidFill>
              </a:rPr>
            </a:br>
            <a:r>
              <a:rPr lang="en-US" sz="1300" dirty="0" smtClean="0">
                <a:solidFill>
                  <a:schemeClr val="tx1"/>
                </a:solidFill>
              </a:rPr>
              <a:t>1,21 or</a:t>
            </a:r>
          </a:p>
          <a:p>
            <a:pPr algn="ctr"/>
            <a:r>
              <a:rPr lang="en-US" sz="1300" dirty="0" smtClean="0">
                <a:solidFill>
                  <a:schemeClr val="tx1"/>
                </a:solidFill>
              </a:rPr>
              <a:t>35 mg/m</a:t>
            </a:r>
            <a:r>
              <a:rPr lang="en-US" sz="1300" baseline="30000" dirty="0" smtClean="0">
                <a:solidFill>
                  <a:schemeClr val="tx1"/>
                </a:solidFill>
              </a:rPr>
              <a:t>2</a:t>
            </a:r>
            <a:r>
              <a:rPr lang="en-US" sz="1300" dirty="0" smtClean="0">
                <a:solidFill>
                  <a:schemeClr val="tx1"/>
                </a:solidFill>
              </a:rPr>
              <a:t> IV </a:t>
            </a:r>
            <a:br>
              <a:rPr lang="en-US" sz="1300" dirty="0" smtClean="0">
                <a:solidFill>
                  <a:schemeClr val="tx1"/>
                </a:solidFill>
              </a:rPr>
            </a:br>
            <a:r>
              <a:rPr lang="en-US" sz="1300" dirty="0" smtClean="0">
                <a:solidFill>
                  <a:schemeClr val="tx1"/>
                </a:solidFill>
              </a:rPr>
              <a:t>days 1,8,15,28</a:t>
            </a:r>
            <a:endParaRPr lang="en-US" sz="1300" dirty="0">
              <a:solidFill>
                <a:schemeClr val="tx1"/>
              </a:solidFill>
            </a:endParaRPr>
          </a:p>
        </p:txBody>
      </p:sp>
      <p:sp>
        <p:nvSpPr>
          <p:cNvPr id="10" name="Rounded Rectangle 9"/>
          <p:cNvSpPr/>
          <p:nvPr/>
        </p:nvSpPr>
        <p:spPr>
          <a:xfrm>
            <a:off x="5254490" y="2565501"/>
            <a:ext cx="2037877" cy="1073049"/>
          </a:xfrm>
          <a:prstGeom prst="roundRect">
            <a:avLst/>
          </a:prstGeom>
          <a:solidFill>
            <a:srgbClr val="FFC000"/>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300" dirty="0" smtClean="0">
                <a:solidFill>
                  <a:schemeClr val="tx1"/>
                </a:solidFill>
              </a:rPr>
              <a:t>Erlotinib</a:t>
            </a:r>
          </a:p>
          <a:p>
            <a:pPr algn="ctr"/>
            <a:r>
              <a:rPr lang="en-US" sz="1300" dirty="0" smtClean="0">
                <a:solidFill>
                  <a:schemeClr val="tx1"/>
                </a:solidFill>
              </a:rPr>
              <a:t>150 mg PO, daily</a:t>
            </a:r>
            <a:endParaRPr lang="en-US" sz="1300" dirty="0">
              <a:solidFill>
                <a:schemeClr val="tx1"/>
              </a:solidFill>
            </a:endParaRPr>
          </a:p>
        </p:txBody>
      </p:sp>
      <p:sp>
        <p:nvSpPr>
          <p:cNvPr id="9" name="TextBox 8"/>
          <p:cNvSpPr txBox="1"/>
          <p:nvPr/>
        </p:nvSpPr>
        <p:spPr>
          <a:xfrm>
            <a:off x="793488" y="913140"/>
            <a:ext cx="3874903" cy="1486932"/>
          </a:xfrm>
          <a:prstGeom prst="rect">
            <a:avLst/>
          </a:prstGeom>
          <a:noFill/>
        </p:spPr>
        <p:txBody>
          <a:bodyPr wrap="none" lIns="0" tIns="0" rIns="0" bIns="0" rtlCol="0" anchor="b" anchorCtr="0">
            <a:noAutofit/>
          </a:bodyPr>
          <a:lstStyle/>
          <a:p>
            <a:pPr marL="285750" indent="-169863">
              <a:buClr>
                <a:schemeClr val="accent1"/>
              </a:buClr>
              <a:buFont typeface="Arial" panose="020B0604020202020204" pitchFamily="34" charset="0"/>
              <a:buChar char="•"/>
            </a:pPr>
            <a:r>
              <a:rPr lang="en-US" sz="1400" dirty="0" smtClean="0"/>
              <a:t>Advanced/recurrent NSCLC</a:t>
            </a:r>
          </a:p>
          <a:p>
            <a:pPr marL="285750" indent="-169863">
              <a:buClr>
                <a:schemeClr val="accent1"/>
              </a:buClr>
              <a:buFont typeface="Arial" panose="020B0604020202020204" pitchFamily="34" charset="0"/>
              <a:buChar char="•"/>
            </a:pPr>
            <a:r>
              <a:rPr lang="en-US" sz="1400" dirty="0" smtClean="0"/>
              <a:t>Previous platinum-based doublet</a:t>
            </a:r>
          </a:p>
          <a:p>
            <a:pPr marL="285750" indent="-169863">
              <a:buClr>
                <a:schemeClr val="accent1"/>
              </a:buClr>
              <a:buFont typeface="Arial" panose="020B0604020202020204" pitchFamily="34" charset="0"/>
              <a:buChar char="•"/>
            </a:pPr>
            <a:r>
              <a:rPr lang="en-US" sz="1400" dirty="0" smtClean="0">
                <a:solidFill>
                  <a:srgbClr val="FF0000"/>
                </a:solidFill>
              </a:rPr>
              <a:t>EGFR wild-type</a:t>
            </a:r>
          </a:p>
          <a:p>
            <a:pPr marL="285750" indent="-169863">
              <a:buClr>
                <a:schemeClr val="accent1"/>
              </a:buClr>
              <a:buFont typeface="Arial" panose="020B0604020202020204" pitchFamily="34" charset="0"/>
              <a:buChar char="•"/>
            </a:pPr>
            <a:r>
              <a:rPr lang="en-US" sz="1400" i="1" dirty="0" smtClean="0">
                <a:solidFill>
                  <a:srgbClr val="FF0000"/>
                </a:solidFill>
              </a:rPr>
              <a:t>KRAS</a:t>
            </a:r>
            <a:r>
              <a:rPr lang="en-US" sz="1400" dirty="0" smtClean="0">
                <a:solidFill>
                  <a:srgbClr val="FF0000"/>
                </a:solidFill>
              </a:rPr>
              <a:t> determined</a:t>
            </a:r>
          </a:p>
          <a:p>
            <a:pPr marL="285750" indent="-169863">
              <a:buClr>
                <a:schemeClr val="accent1"/>
              </a:buClr>
              <a:buFont typeface="Arial" panose="020B0604020202020204" pitchFamily="34" charset="0"/>
              <a:buChar char="•"/>
            </a:pPr>
            <a:r>
              <a:rPr lang="en-US" sz="1400" dirty="0" smtClean="0"/>
              <a:t>ECOG PS 0-2</a:t>
            </a:r>
            <a:endParaRPr lang="en-US" sz="1400" dirty="0"/>
          </a:p>
        </p:txBody>
      </p:sp>
      <p:sp>
        <p:nvSpPr>
          <p:cNvPr id="11" name="Oval 10"/>
          <p:cNvSpPr/>
          <p:nvPr/>
        </p:nvSpPr>
        <p:spPr>
          <a:xfrm>
            <a:off x="3709153" y="2232380"/>
            <a:ext cx="406400" cy="406400"/>
          </a:xfrm>
          <a:prstGeom prst="ellipse">
            <a:avLst/>
          </a:pr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R</a:t>
            </a:r>
            <a:endParaRPr lang="en-US" dirty="0">
              <a:solidFill>
                <a:schemeClr val="tx1"/>
              </a:solidFill>
            </a:endParaRPr>
          </a:p>
        </p:txBody>
      </p:sp>
      <p:cxnSp>
        <p:nvCxnSpPr>
          <p:cNvPr id="15" name="Straight Arrow Connector 14"/>
          <p:cNvCxnSpPr/>
          <p:nvPr/>
        </p:nvCxnSpPr>
        <p:spPr>
          <a:xfrm flipV="1">
            <a:off x="4195886" y="1885949"/>
            <a:ext cx="976054" cy="472178"/>
          </a:xfrm>
          <a:prstGeom prst="straightConnector1">
            <a:avLst/>
          </a:prstGeom>
          <a:ln w="19050" cap="rnd">
            <a:solidFill>
              <a:srgbClr val="717073"/>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a:off x="4204251" y="2482003"/>
            <a:ext cx="967689" cy="485723"/>
          </a:xfrm>
          <a:prstGeom prst="straightConnector1">
            <a:avLst/>
          </a:prstGeom>
          <a:ln w="19050" cap="rnd">
            <a:solidFill>
              <a:srgbClr val="717073"/>
            </a:solidFill>
            <a:tailEnd type="triangle"/>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4745087" y="2302144"/>
            <a:ext cx="407803" cy="275943"/>
          </a:xfrm>
          <a:prstGeom prst="rect">
            <a:avLst/>
          </a:prstGeom>
          <a:noFill/>
        </p:spPr>
        <p:txBody>
          <a:bodyPr wrap="none" lIns="0" tIns="0" rIns="0" bIns="0" rtlCol="0" anchor="b" anchorCtr="0">
            <a:noAutofit/>
          </a:bodyPr>
          <a:lstStyle/>
          <a:p>
            <a:pPr>
              <a:buClr>
                <a:schemeClr val="accent1"/>
              </a:buClr>
            </a:pPr>
            <a:r>
              <a:rPr lang="en-US" dirty="0" smtClean="0">
                <a:solidFill>
                  <a:schemeClr val="bg1"/>
                </a:solidFill>
              </a:rPr>
              <a:t>1:1</a:t>
            </a:r>
            <a:endParaRPr lang="en-US" dirty="0">
              <a:solidFill>
                <a:schemeClr val="bg1"/>
              </a:solidFill>
            </a:endParaRPr>
          </a:p>
        </p:txBody>
      </p:sp>
      <p:grpSp>
        <p:nvGrpSpPr>
          <p:cNvPr id="25" name="Group 24"/>
          <p:cNvGrpSpPr/>
          <p:nvPr/>
        </p:nvGrpSpPr>
        <p:grpSpPr>
          <a:xfrm>
            <a:off x="7280140" y="1924050"/>
            <a:ext cx="425450" cy="1206500"/>
            <a:chOff x="6699250" y="1866900"/>
            <a:chExt cx="425450" cy="1206500"/>
          </a:xfrm>
        </p:grpSpPr>
        <p:sp>
          <p:nvSpPr>
            <p:cNvPr id="22" name="Freeform 21"/>
            <p:cNvSpPr/>
            <p:nvPr/>
          </p:nvSpPr>
          <p:spPr>
            <a:xfrm>
              <a:off x="6699250" y="1866900"/>
              <a:ext cx="190500" cy="1206500"/>
            </a:xfrm>
            <a:custGeom>
              <a:avLst/>
              <a:gdLst>
                <a:gd name="connsiteX0" fmla="*/ 0 w 190500"/>
                <a:gd name="connsiteY0" fmla="*/ 0 h 1206500"/>
                <a:gd name="connsiteX1" fmla="*/ 190500 w 190500"/>
                <a:gd name="connsiteY1" fmla="*/ 6350 h 1206500"/>
                <a:gd name="connsiteX2" fmla="*/ 190500 w 190500"/>
                <a:gd name="connsiteY2" fmla="*/ 1206500 h 1206500"/>
                <a:gd name="connsiteX3" fmla="*/ 12700 w 190500"/>
                <a:gd name="connsiteY3" fmla="*/ 1206500 h 1206500"/>
              </a:gdLst>
              <a:ahLst/>
              <a:cxnLst>
                <a:cxn ang="0">
                  <a:pos x="connsiteX0" y="connsiteY0"/>
                </a:cxn>
                <a:cxn ang="0">
                  <a:pos x="connsiteX1" y="connsiteY1"/>
                </a:cxn>
                <a:cxn ang="0">
                  <a:pos x="connsiteX2" y="connsiteY2"/>
                </a:cxn>
                <a:cxn ang="0">
                  <a:pos x="connsiteX3" y="connsiteY3"/>
                </a:cxn>
              </a:cxnLst>
              <a:rect l="l" t="t" r="r" b="b"/>
              <a:pathLst>
                <a:path w="190500" h="1206500">
                  <a:moveTo>
                    <a:pt x="0" y="0"/>
                  </a:moveTo>
                  <a:lnTo>
                    <a:pt x="190500" y="6350"/>
                  </a:lnTo>
                  <a:lnTo>
                    <a:pt x="190500" y="1206500"/>
                  </a:lnTo>
                  <a:lnTo>
                    <a:pt x="12700" y="1206500"/>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3" name="Straight Arrow Connector 22"/>
            <p:cNvCxnSpPr/>
            <p:nvPr/>
          </p:nvCxnSpPr>
          <p:spPr>
            <a:xfrm>
              <a:off x="6892069" y="2469726"/>
              <a:ext cx="232631" cy="424"/>
            </a:xfrm>
            <a:prstGeom prst="straightConnector1">
              <a:avLst/>
            </a:prstGeom>
            <a:ln w="19050" cap="rnd">
              <a:solidFill>
                <a:srgbClr val="717073"/>
              </a:solidFill>
              <a:tailEnd type="triangle"/>
            </a:ln>
          </p:spPr>
          <p:style>
            <a:lnRef idx="1">
              <a:schemeClr val="accent1"/>
            </a:lnRef>
            <a:fillRef idx="0">
              <a:schemeClr val="accent1"/>
            </a:fillRef>
            <a:effectRef idx="0">
              <a:schemeClr val="accent1"/>
            </a:effectRef>
            <a:fontRef idx="minor">
              <a:schemeClr val="tx1"/>
            </a:fontRef>
          </p:style>
        </p:cxnSp>
      </p:grpSp>
      <p:sp>
        <p:nvSpPr>
          <p:cNvPr id="26" name="Oval 25"/>
          <p:cNvSpPr/>
          <p:nvPr/>
        </p:nvSpPr>
        <p:spPr>
          <a:xfrm>
            <a:off x="7715950" y="1644891"/>
            <a:ext cx="717550" cy="1904720"/>
          </a:xfrm>
          <a:prstGeom prst="ellipse">
            <a:avLst/>
          </a:prstGeom>
          <a:noFill/>
          <a:ln w="19050" cap="rnd">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algn="ctr"/>
            <a:r>
              <a:rPr lang="en-US" sz="1400" dirty="0" smtClean="0">
                <a:solidFill>
                  <a:schemeClr val="tx1"/>
                </a:solidFill>
              </a:rPr>
              <a:t>CROSS OVER NOT ALLOWED</a:t>
            </a:r>
            <a:endParaRPr lang="en-US" sz="1400" dirty="0">
              <a:solidFill>
                <a:schemeClr val="tx1"/>
              </a:solidFill>
            </a:endParaRPr>
          </a:p>
        </p:txBody>
      </p:sp>
      <p:sp>
        <p:nvSpPr>
          <p:cNvPr id="4" name="TextBox 3"/>
          <p:cNvSpPr txBox="1"/>
          <p:nvPr/>
        </p:nvSpPr>
        <p:spPr>
          <a:xfrm>
            <a:off x="417713" y="4312689"/>
            <a:ext cx="8480626" cy="615553"/>
          </a:xfrm>
          <a:prstGeom prst="rect">
            <a:avLst/>
          </a:prstGeom>
          <a:noFill/>
        </p:spPr>
        <p:txBody>
          <a:bodyPr wrap="square" rtlCol="0">
            <a:spAutoFit/>
          </a:bodyPr>
          <a:lstStyle/>
          <a:p>
            <a:r>
              <a:rPr lang="de-DE" b="1" dirty="0" err="1" smtClean="0"/>
              <a:t>Results</a:t>
            </a:r>
            <a:r>
              <a:rPr lang="de-DE" b="1" dirty="0" smtClean="0"/>
              <a:t> in 222 </a:t>
            </a:r>
            <a:r>
              <a:rPr lang="de-DE" b="1" dirty="0" err="1" smtClean="0"/>
              <a:t>pts</a:t>
            </a:r>
            <a:r>
              <a:rPr lang="de-DE" b="1" dirty="0" smtClean="0"/>
              <a:t> (ITT): OS </a:t>
            </a:r>
            <a:r>
              <a:rPr lang="de-DE" b="1" dirty="0" err="1" smtClean="0"/>
              <a:t>improvement</a:t>
            </a:r>
            <a:r>
              <a:rPr lang="de-DE" b="1" dirty="0" smtClean="0"/>
              <a:t> </a:t>
            </a:r>
            <a:r>
              <a:rPr lang="de-DE" b="1" dirty="0" err="1" smtClean="0"/>
              <a:t>with</a:t>
            </a:r>
            <a:r>
              <a:rPr lang="de-DE" b="1" dirty="0" smtClean="0"/>
              <a:t> docetaxel </a:t>
            </a:r>
            <a:r>
              <a:rPr lang="de-DE" b="1" dirty="0" err="1" smtClean="0"/>
              <a:t>vs</a:t>
            </a:r>
            <a:r>
              <a:rPr lang="de-DE" b="1" dirty="0" smtClean="0"/>
              <a:t> erlotinib </a:t>
            </a:r>
          </a:p>
          <a:p>
            <a:r>
              <a:rPr lang="de-DE" sz="1600" dirty="0" smtClean="0"/>
              <a:t>(8.2 </a:t>
            </a:r>
            <a:r>
              <a:rPr lang="de-DE" sz="1600" dirty="0" err="1" smtClean="0"/>
              <a:t>vs</a:t>
            </a:r>
            <a:r>
              <a:rPr lang="de-DE" sz="1600" dirty="0" smtClean="0"/>
              <a:t> 5.4m; HR 0.73, 95% CI 0.53-1.00, p=0.05)</a:t>
            </a:r>
            <a:endParaRPr lang="de-DE" sz="1600" dirty="0"/>
          </a:p>
        </p:txBody>
      </p:sp>
    </p:spTree>
    <p:extLst>
      <p:ext uri="{BB962C8B-B14F-4D97-AF65-F5344CB8AC3E}">
        <p14:creationId xmlns:p14="http://schemas.microsoft.com/office/powerpoint/2010/main" val="20743739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TAILOR: Erlotinib vs Docetaxel in </a:t>
            </a:r>
            <a:br>
              <a:rPr lang="en-US" dirty="0" smtClean="0"/>
            </a:br>
            <a:r>
              <a:rPr lang="en-US" dirty="0" smtClean="0"/>
              <a:t>Second Line Treatment in NSCLC (cont’d)</a:t>
            </a:r>
            <a:endParaRPr lang="en-US" dirty="0"/>
          </a:p>
        </p:txBody>
      </p:sp>
      <p:sp>
        <p:nvSpPr>
          <p:cNvPr id="13" name="TextBox 12"/>
          <p:cNvSpPr txBox="1"/>
          <p:nvPr/>
        </p:nvSpPr>
        <p:spPr>
          <a:xfrm>
            <a:off x="204010" y="6511722"/>
            <a:ext cx="2489464" cy="153888"/>
          </a:xfrm>
          <a:prstGeom prst="rect">
            <a:avLst/>
          </a:prstGeom>
          <a:noFill/>
        </p:spPr>
        <p:txBody>
          <a:bodyPr wrap="none" lIns="0" tIns="0" rIns="0" bIns="0" rtlCol="0" anchor="b" anchorCtr="0">
            <a:spAutoFit/>
          </a:bodyPr>
          <a:lstStyle/>
          <a:p>
            <a:r>
              <a:rPr lang="en-US" sz="1000" dirty="0" smtClean="0">
                <a:solidFill>
                  <a:prstClr val="black"/>
                </a:solidFill>
              </a:rPr>
              <a:t>Garassino et al. </a:t>
            </a:r>
            <a:r>
              <a:rPr lang="en-US" sz="1000" i="1" dirty="0" smtClean="0">
                <a:solidFill>
                  <a:prstClr val="black"/>
                </a:solidFill>
              </a:rPr>
              <a:t>Lancet Oncol</a:t>
            </a:r>
            <a:r>
              <a:rPr lang="en-US" sz="1000" dirty="0" smtClean="0">
                <a:solidFill>
                  <a:prstClr val="black"/>
                </a:solidFill>
              </a:rPr>
              <a:t>. 2013;14:981.</a:t>
            </a:r>
            <a:endParaRPr lang="en-US" sz="1000" dirty="0">
              <a:solidFill>
                <a:prstClr val="black"/>
              </a:solidFill>
            </a:endParaRPr>
          </a:p>
        </p:txBody>
      </p:sp>
      <p:sp>
        <p:nvSpPr>
          <p:cNvPr id="3" name="TextBox 2"/>
          <p:cNvSpPr txBox="1"/>
          <p:nvPr/>
        </p:nvSpPr>
        <p:spPr>
          <a:xfrm>
            <a:off x="3090388" y="1339164"/>
            <a:ext cx="4044602" cy="369332"/>
          </a:xfrm>
          <a:prstGeom prst="rect">
            <a:avLst/>
          </a:prstGeom>
          <a:noFill/>
        </p:spPr>
        <p:txBody>
          <a:bodyPr wrap="square" rtlCol="0">
            <a:spAutoFit/>
          </a:bodyPr>
          <a:lstStyle/>
          <a:p>
            <a:pPr algn="ctr"/>
            <a:r>
              <a:rPr lang="de-DE" b="1" dirty="0" smtClean="0">
                <a:solidFill>
                  <a:prstClr val="black"/>
                </a:solidFill>
              </a:rPr>
              <a:t>OS: ADC vs SCC Histology</a:t>
            </a:r>
            <a:endParaRPr lang="de-DE" b="1" dirty="0">
              <a:solidFill>
                <a:prstClr val="black"/>
              </a:solidFill>
            </a:endParaRPr>
          </a:p>
        </p:txBody>
      </p:sp>
      <p:sp>
        <p:nvSpPr>
          <p:cNvPr id="4" name="Rounded Rectangle 3"/>
          <p:cNvSpPr/>
          <p:nvPr/>
        </p:nvSpPr>
        <p:spPr bwMode="auto">
          <a:xfrm>
            <a:off x="559559" y="5428197"/>
            <a:ext cx="8093122" cy="904364"/>
          </a:xfrm>
          <a:prstGeom prst="roundRect">
            <a:avLst/>
          </a:prstGeom>
          <a:solidFill>
            <a:schemeClr val="accent3">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ctr" fontAlgn="base">
              <a:spcBef>
                <a:spcPct val="0"/>
              </a:spcBef>
              <a:spcAft>
                <a:spcPct val="0"/>
              </a:spcAft>
            </a:pPr>
            <a:r>
              <a:rPr lang="en-US" sz="2000" dirty="0" smtClean="0">
                <a:solidFill>
                  <a:prstClr val="white"/>
                </a:solidFill>
              </a:rPr>
              <a:t>In </a:t>
            </a:r>
            <a:r>
              <a:rPr lang="en-US" sz="2000" dirty="0">
                <a:solidFill>
                  <a:prstClr val="white"/>
                </a:solidFill>
              </a:rPr>
              <a:t>the subgroup of patients with squamous </a:t>
            </a:r>
            <a:r>
              <a:rPr lang="en-US" sz="2000" dirty="0" smtClean="0">
                <a:solidFill>
                  <a:prstClr val="white"/>
                </a:solidFill>
              </a:rPr>
              <a:t>histology</a:t>
            </a:r>
          </a:p>
          <a:p>
            <a:pPr algn="ctr" fontAlgn="base">
              <a:spcBef>
                <a:spcPct val="0"/>
              </a:spcBef>
              <a:spcAft>
                <a:spcPct val="0"/>
              </a:spcAft>
            </a:pPr>
            <a:r>
              <a:rPr lang="en-US" sz="2000" dirty="0" smtClean="0">
                <a:solidFill>
                  <a:prstClr val="white"/>
                </a:solidFill>
              </a:rPr>
              <a:t> </a:t>
            </a:r>
            <a:r>
              <a:rPr lang="en-US" sz="2000" dirty="0">
                <a:solidFill>
                  <a:prstClr val="white"/>
                </a:solidFill>
              </a:rPr>
              <a:t>the OS </a:t>
            </a:r>
            <a:r>
              <a:rPr lang="en-US" sz="2000" dirty="0" smtClean="0">
                <a:solidFill>
                  <a:prstClr val="white"/>
                </a:solidFill>
              </a:rPr>
              <a:t>did </a:t>
            </a:r>
            <a:r>
              <a:rPr lang="en-US" sz="2000" dirty="0">
                <a:solidFill>
                  <a:prstClr val="white"/>
                </a:solidFill>
              </a:rPr>
              <a:t>not differ between treatment </a:t>
            </a:r>
            <a:r>
              <a:rPr lang="en-US" sz="2000" dirty="0" smtClean="0">
                <a:solidFill>
                  <a:prstClr val="white"/>
                </a:solidFill>
              </a:rPr>
              <a:t>groups</a:t>
            </a:r>
            <a:endParaRPr lang="de-DE" sz="2000" b="1" dirty="0" smtClean="0">
              <a:solidFill>
                <a:prstClr val="white"/>
              </a:solidFill>
            </a:endParaRPr>
          </a:p>
        </p:txBody>
      </p:sp>
      <p:sp>
        <p:nvSpPr>
          <p:cNvPr id="11" name="Freeform 10"/>
          <p:cNvSpPr/>
          <p:nvPr/>
        </p:nvSpPr>
        <p:spPr>
          <a:xfrm>
            <a:off x="4923323" y="2342668"/>
            <a:ext cx="45719" cy="2123554"/>
          </a:xfrm>
          <a:custGeom>
            <a:avLst/>
            <a:gdLst>
              <a:gd name="connsiteX0" fmla="*/ 0 w 0"/>
              <a:gd name="connsiteY0" fmla="*/ 0 h 2165684"/>
              <a:gd name="connsiteX1" fmla="*/ 0 w 0"/>
              <a:gd name="connsiteY1" fmla="*/ 2165684 h 2165684"/>
            </a:gdLst>
            <a:ahLst/>
            <a:cxnLst>
              <a:cxn ang="0">
                <a:pos x="connsiteX0" y="connsiteY0"/>
              </a:cxn>
              <a:cxn ang="0">
                <a:pos x="connsiteX1" y="connsiteY1"/>
              </a:cxn>
            </a:cxnLst>
            <a:rect l="l" t="t" r="r" b="b"/>
            <a:pathLst>
              <a:path h="2165684">
                <a:moveTo>
                  <a:pt x="0" y="0"/>
                </a:moveTo>
                <a:lnTo>
                  <a:pt x="0" y="2165684"/>
                </a:lnTo>
              </a:path>
            </a:pathLst>
          </a:cu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Freeform 15"/>
          <p:cNvSpPr/>
          <p:nvPr/>
        </p:nvSpPr>
        <p:spPr>
          <a:xfrm flipV="1">
            <a:off x="3609975" y="4430028"/>
            <a:ext cx="2510924" cy="45719"/>
          </a:xfrm>
          <a:custGeom>
            <a:avLst/>
            <a:gdLst>
              <a:gd name="connsiteX0" fmla="*/ 0 w 2454442"/>
              <a:gd name="connsiteY0" fmla="*/ 0 h 0"/>
              <a:gd name="connsiteX1" fmla="*/ 2454442 w 2454442"/>
              <a:gd name="connsiteY1" fmla="*/ 0 h 0"/>
            </a:gdLst>
            <a:ahLst/>
            <a:cxnLst>
              <a:cxn ang="0">
                <a:pos x="connsiteX0" y="connsiteY0"/>
              </a:cxn>
              <a:cxn ang="0">
                <a:pos x="connsiteX1" y="connsiteY1"/>
              </a:cxn>
            </a:cxnLst>
            <a:rect l="l" t="t" r="r" b="b"/>
            <a:pathLst>
              <a:path w="2454442">
                <a:moveTo>
                  <a:pt x="0" y="0"/>
                </a:moveTo>
                <a:lnTo>
                  <a:pt x="2454442" y="0"/>
                </a:lnTo>
              </a:path>
            </a:pathLst>
          </a:cu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8" name="Straight Arrow Connector 17"/>
          <p:cNvCxnSpPr/>
          <p:nvPr/>
        </p:nvCxnSpPr>
        <p:spPr>
          <a:xfrm>
            <a:off x="5276850" y="4874243"/>
            <a:ext cx="598404" cy="1949"/>
          </a:xfrm>
          <a:prstGeom prst="straightConnector1">
            <a:avLst/>
          </a:prstGeom>
          <a:ln w="28575" cap="rnd">
            <a:solidFill>
              <a:schemeClr val="accent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flipH="1" flipV="1">
            <a:off x="4113029" y="4875933"/>
            <a:ext cx="592795" cy="3898"/>
          </a:xfrm>
          <a:prstGeom prst="straightConnector1">
            <a:avLst/>
          </a:prstGeom>
          <a:ln w="28575" cap="rnd">
            <a:solidFill>
              <a:schemeClr val="accent1"/>
            </a:solidFill>
            <a:tailEnd type="triangle" w="lg" len="med"/>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4007191" y="4518992"/>
            <a:ext cx="445562" cy="276832"/>
          </a:xfrm>
          <a:prstGeom prst="rect">
            <a:avLst/>
          </a:prstGeom>
          <a:noFill/>
        </p:spPr>
        <p:txBody>
          <a:bodyPr wrap="square" lIns="0" tIns="0" rIns="0" bIns="0" rtlCol="0" anchor="ctr" anchorCtr="0">
            <a:noAutofit/>
          </a:bodyPr>
          <a:lstStyle/>
          <a:p>
            <a:pPr algn="ctr"/>
            <a:r>
              <a:rPr lang="de-DE" sz="1200" dirty="0" smtClean="0">
                <a:solidFill>
                  <a:prstClr val="black"/>
                </a:solidFill>
              </a:rPr>
              <a:t>0.5</a:t>
            </a:r>
            <a:endParaRPr lang="de-DE" sz="1200" dirty="0">
              <a:solidFill>
                <a:prstClr val="black"/>
              </a:solidFill>
            </a:endParaRPr>
          </a:p>
        </p:txBody>
      </p:sp>
      <p:sp>
        <p:nvSpPr>
          <p:cNvPr id="26" name="TextBox 25"/>
          <p:cNvSpPr txBox="1"/>
          <p:nvPr/>
        </p:nvSpPr>
        <p:spPr>
          <a:xfrm>
            <a:off x="4349218" y="4518992"/>
            <a:ext cx="445562" cy="276832"/>
          </a:xfrm>
          <a:prstGeom prst="rect">
            <a:avLst/>
          </a:prstGeom>
          <a:noFill/>
        </p:spPr>
        <p:txBody>
          <a:bodyPr wrap="square" lIns="0" tIns="0" rIns="0" bIns="0" rtlCol="0" anchor="ctr" anchorCtr="0">
            <a:noAutofit/>
          </a:bodyPr>
          <a:lstStyle/>
          <a:p>
            <a:pPr algn="ctr"/>
            <a:r>
              <a:rPr lang="de-DE" sz="1200" dirty="0" smtClean="0">
                <a:solidFill>
                  <a:prstClr val="black"/>
                </a:solidFill>
              </a:rPr>
              <a:t>0.7</a:t>
            </a:r>
            <a:endParaRPr lang="de-DE" sz="1200" dirty="0">
              <a:solidFill>
                <a:prstClr val="black"/>
              </a:solidFill>
            </a:endParaRPr>
          </a:p>
        </p:txBody>
      </p:sp>
      <p:sp>
        <p:nvSpPr>
          <p:cNvPr id="27" name="TextBox 26"/>
          <p:cNvSpPr txBox="1"/>
          <p:nvPr/>
        </p:nvSpPr>
        <p:spPr>
          <a:xfrm>
            <a:off x="4690841" y="4518992"/>
            <a:ext cx="445562" cy="276832"/>
          </a:xfrm>
          <a:prstGeom prst="rect">
            <a:avLst/>
          </a:prstGeom>
          <a:noFill/>
        </p:spPr>
        <p:txBody>
          <a:bodyPr wrap="square" lIns="0" tIns="0" rIns="0" bIns="0" rtlCol="0" anchor="ctr" anchorCtr="0">
            <a:noAutofit/>
          </a:bodyPr>
          <a:lstStyle/>
          <a:p>
            <a:pPr algn="ctr"/>
            <a:r>
              <a:rPr lang="de-DE" sz="1200" dirty="0">
                <a:solidFill>
                  <a:prstClr val="black"/>
                </a:solidFill>
              </a:rPr>
              <a:t>1</a:t>
            </a:r>
          </a:p>
        </p:txBody>
      </p:sp>
      <p:sp>
        <p:nvSpPr>
          <p:cNvPr id="28" name="TextBox 27"/>
          <p:cNvSpPr txBox="1"/>
          <p:nvPr/>
        </p:nvSpPr>
        <p:spPr>
          <a:xfrm>
            <a:off x="5172108" y="4518992"/>
            <a:ext cx="445562" cy="276832"/>
          </a:xfrm>
          <a:prstGeom prst="rect">
            <a:avLst/>
          </a:prstGeom>
          <a:noFill/>
        </p:spPr>
        <p:txBody>
          <a:bodyPr wrap="square" lIns="0" tIns="0" rIns="0" bIns="0" rtlCol="0" anchor="ctr" anchorCtr="0">
            <a:noAutofit/>
          </a:bodyPr>
          <a:lstStyle/>
          <a:p>
            <a:pPr algn="ctr"/>
            <a:r>
              <a:rPr lang="de-DE" sz="1200" dirty="0">
                <a:solidFill>
                  <a:prstClr val="black"/>
                </a:solidFill>
              </a:rPr>
              <a:t>1</a:t>
            </a:r>
            <a:r>
              <a:rPr lang="de-DE" sz="1200" dirty="0" smtClean="0">
                <a:solidFill>
                  <a:prstClr val="black"/>
                </a:solidFill>
              </a:rPr>
              <a:t>.5</a:t>
            </a:r>
            <a:endParaRPr lang="de-DE" sz="1200" dirty="0">
              <a:solidFill>
                <a:prstClr val="black"/>
              </a:solidFill>
            </a:endParaRPr>
          </a:p>
        </p:txBody>
      </p:sp>
      <p:sp>
        <p:nvSpPr>
          <p:cNvPr id="29" name="TextBox 28"/>
          <p:cNvSpPr txBox="1"/>
          <p:nvPr/>
        </p:nvSpPr>
        <p:spPr>
          <a:xfrm>
            <a:off x="5536883" y="4518992"/>
            <a:ext cx="445562" cy="276832"/>
          </a:xfrm>
          <a:prstGeom prst="rect">
            <a:avLst/>
          </a:prstGeom>
          <a:noFill/>
        </p:spPr>
        <p:txBody>
          <a:bodyPr wrap="square" lIns="0" tIns="0" rIns="0" bIns="0" rtlCol="0" anchor="ctr" anchorCtr="0">
            <a:noAutofit/>
          </a:bodyPr>
          <a:lstStyle/>
          <a:p>
            <a:pPr algn="ctr"/>
            <a:r>
              <a:rPr lang="de-DE" sz="1200" dirty="0" smtClean="0">
                <a:solidFill>
                  <a:prstClr val="black"/>
                </a:solidFill>
              </a:rPr>
              <a:t>2.0</a:t>
            </a:r>
            <a:endParaRPr lang="de-DE" sz="1200" dirty="0">
              <a:solidFill>
                <a:prstClr val="black"/>
              </a:solidFill>
            </a:endParaRPr>
          </a:p>
        </p:txBody>
      </p:sp>
      <p:sp>
        <p:nvSpPr>
          <p:cNvPr id="30" name="TextBox 29"/>
          <p:cNvSpPr txBox="1"/>
          <p:nvPr/>
        </p:nvSpPr>
        <p:spPr>
          <a:xfrm>
            <a:off x="4076392" y="5026462"/>
            <a:ext cx="666067" cy="276832"/>
          </a:xfrm>
          <a:prstGeom prst="rect">
            <a:avLst/>
          </a:prstGeom>
          <a:noFill/>
        </p:spPr>
        <p:txBody>
          <a:bodyPr wrap="square" lIns="0" tIns="0" rIns="0" bIns="0" rtlCol="0" anchor="ctr" anchorCtr="0">
            <a:noAutofit/>
          </a:bodyPr>
          <a:lstStyle/>
          <a:p>
            <a:pPr algn="ctr"/>
            <a:r>
              <a:rPr lang="de-DE" sz="1200" dirty="0" smtClean="0">
                <a:solidFill>
                  <a:prstClr val="black"/>
                </a:solidFill>
              </a:rPr>
              <a:t>Favours docetaxel</a:t>
            </a:r>
            <a:endParaRPr lang="de-DE" sz="1200" dirty="0">
              <a:solidFill>
                <a:prstClr val="black"/>
              </a:solidFill>
            </a:endParaRPr>
          </a:p>
        </p:txBody>
      </p:sp>
      <p:sp>
        <p:nvSpPr>
          <p:cNvPr id="31" name="TextBox 30"/>
          <p:cNvSpPr txBox="1"/>
          <p:nvPr/>
        </p:nvSpPr>
        <p:spPr>
          <a:xfrm>
            <a:off x="5209187" y="5037572"/>
            <a:ext cx="666067" cy="276832"/>
          </a:xfrm>
          <a:prstGeom prst="rect">
            <a:avLst/>
          </a:prstGeom>
          <a:noFill/>
        </p:spPr>
        <p:txBody>
          <a:bodyPr wrap="square" lIns="0" tIns="0" rIns="0" bIns="0" rtlCol="0" anchor="ctr" anchorCtr="0">
            <a:noAutofit/>
          </a:bodyPr>
          <a:lstStyle/>
          <a:p>
            <a:pPr algn="ctr"/>
            <a:r>
              <a:rPr lang="de-DE" sz="1200" dirty="0" smtClean="0">
                <a:solidFill>
                  <a:prstClr val="black"/>
                </a:solidFill>
              </a:rPr>
              <a:t>Favours erlotinib</a:t>
            </a:r>
            <a:endParaRPr lang="de-DE" sz="1200" dirty="0">
              <a:solidFill>
                <a:prstClr val="black"/>
              </a:solidFill>
            </a:endParaRPr>
          </a:p>
        </p:txBody>
      </p:sp>
      <p:sp>
        <p:nvSpPr>
          <p:cNvPr id="32" name="Freeform 31"/>
          <p:cNvSpPr/>
          <p:nvPr/>
        </p:nvSpPr>
        <p:spPr>
          <a:xfrm>
            <a:off x="4414838" y="2726403"/>
            <a:ext cx="642937" cy="0"/>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Freeform 32"/>
          <p:cNvSpPr/>
          <p:nvPr/>
        </p:nvSpPr>
        <p:spPr>
          <a:xfrm>
            <a:off x="3515531" y="2951383"/>
            <a:ext cx="2441550" cy="0"/>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Freeform 33"/>
          <p:cNvSpPr/>
          <p:nvPr/>
        </p:nvSpPr>
        <p:spPr>
          <a:xfrm>
            <a:off x="4156097" y="3581399"/>
            <a:ext cx="720703" cy="45719"/>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Freeform 34"/>
          <p:cNvSpPr/>
          <p:nvPr/>
        </p:nvSpPr>
        <p:spPr>
          <a:xfrm>
            <a:off x="4233688" y="3802049"/>
            <a:ext cx="1252902" cy="0"/>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Freeform 35"/>
          <p:cNvSpPr/>
          <p:nvPr/>
        </p:nvSpPr>
        <p:spPr>
          <a:xfrm>
            <a:off x="4452753" y="4027797"/>
            <a:ext cx="1707117" cy="45719"/>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Rectangle 36"/>
          <p:cNvSpPr/>
          <p:nvPr/>
        </p:nvSpPr>
        <p:spPr>
          <a:xfrm>
            <a:off x="4698681" y="2672271"/>
            <a:ext cx="58462" cy="130595"/>
          </a:xfrm>
          <a:prstGeom prst="rect">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Rectangle 37"/>
          <p:cNvSpPr/>
          <p:nvPr/>
        </p:nvSpPr>
        <p:spPr>
          <a:xfrm>
            <a:off x="4775400" y="2880399"/>
            <a:ext cx="58462" cy="130595"/>
          </a:xfrm>
          <a:prstGeom prst="rect">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Rectangle 38"/>
          <p:cNvSpPr/>
          <p:nvPr/>
        </p:nvSpPr>
        <p:spPr>
          <a:xfrm>
            <a:off x="4513537" y="3513074"/>
            <a:ext cx="58462" cy="130595"/>
          </a:xfrm>
          <a:prstGeom prst="rect">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39"/>
          <p:cNvSpPr/>
          <p:nvPr/>
        </p:nvSpPr>
        <p:spPr>
          <a:xfrm>
            <a:off x="4811433" y="3741050"/>
            <a:ext cx="58462" cy="130595"/>
          </a:xfrm>
          <a:prstGeom prst="rect">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p:cNvSpPr/>
          <p:nvPr/>
        </p:nvSpPr>
        <p:spPr>
          <a:xfrm>
            <a:off x="5823990" y="3960018"/>
            <a:ext cx="58462" cy="130595"/>
          </a:xfrm>
          <a:prstGeom prst="rect">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aphicFrame>
        <p:nvGraphicFramePr>
          <p:cNvPr id="42" name="Table 41"/>
          <p:cNvGraphicFramePr>
            <a:graphicFrameLocks noGrp="1"/>
          </p:cNvGraphicFramePr>
          <p:nvPr>
            <p:extLst>
              <p:ext uri="{D42A27DB-BD31-4B8C-83A1-F6EECF244321}">
                <p14:modId xmlns:p14="http://schemas.microsoft.com/office/powerpoint/2010/main" val="715078203"/>
              </p:ext>
            </p:extLst>
          </p:nvPr>
        </p:nvGraphicFramePr>
        <p:xfrm>
          <a:off x="433136" y="1818998"/>
          <a:ext cx="8595360" cy="2313816"/>
        </p:xfrm>
        <a:graphic>
          <a:graphicData uri="http://schemas.openxmlformats.org/drawingml/2006/table">
            <a:tbl>
              <a:tblPr firstRow="1" bandRow="1">
                <a:tableStyleId>{5C22544A-7EE6-4342-B048-85BDC9FD1C3A}</a:tableStyleId>
              </a:tblPr>
              <a:tblGrid>
                <a:gridCol w="1277662"/>
                <a:gridCol w="827326"/>
                <a:gridCol w="923827"/>
                <a:gridCol w="3035431"/>
                <a:gridCol w="1611984"/>
                <a:gridCol w="919130"/>
              </a:tblGrid>
              <a:tr h="512608">
                <a:tc gridSpan="2">
                  <a:txBody>
                    <a:bodyPr/>
                    <a:lstStyle/>
                    <a:p>
                      <a:pPr algn="r"/>
                      <a:r>
                        <a:rPr lang="en-US" sz="1000" dirty="0" smtClean="0">
                          <a:solidFill>
                            <a:schemeClr val="tx1"/>
                          </a:solidFill>
                        </a:rPr>
                        <a:t>Docetaxel</a:t>
                      </a:r>
                    </a:p>
                    <a:p>
                      <a:pPr marL="1481138" indent="0" algn="l"/>
                      <a:r>
                        <a:rPr lang="en-US" sz="1000" dirty="0" smtClean="0">
                          <a:solidFill>
                            <a:schemeClr val="tx1"/>
                          </a:solidFill>
                        </a:rPr>
                        <a:t>Group</a:t>
                      </a:r>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a:txBody>
                    <a:bodyPr/>
                    <a:lstStyle/>
                    <a:p>
                      <a:pPr marL="115888" indent="0" algn="ctr"/>
                      <a:r>
                        <a:rPr lang="en-US" sz="1000" dirty="0" smtClean="0">
                          <a:solidFill>
                            <a:schemeClr val="tx1"/>
                          </a:solidFill>
                        </a:rPr>
                        <a:t>Erlotinib</a:t>
                      </a:r>
                    </a:p>
                    <a:p>
                      <a:pPr marL="0" indent="0" algn="ctr"/>
                      <a:r>
                        <a:rPr lang="en-US" sz="1000" dirty="0" smtClean="0">
                          <a:solidFill>
                            <a:schemeClr val="tx1"/>
                          </a:solidFill>
                        </a:rPr>
                        <a:t>Group</a:t>
                      </a:r>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Hazard</a:t>
                      </a:r>
                      <a:r>
                        <a:rPr lang="en-US" sz="1000" baseline="0" dirty="0" smtClean="0">
                          <a:solidFill>
                            <a:schemeClr val="tx1"/>
                          </a:solidFill>
                        </a:rPr>
                        <a:t> Ratio</a:t>
                      </a:r>
                    </a:p>
                    <a:p>
                      <a:pPr algn="ctr"/>
                      <a:r>
                        <a:rPr lang="en-US" sz="1000" baseline="0" dirty="0" smtClean="0">
                          <a:solidFill>
                            <a:schemeClr val="tx1"/>
                          </a:solidFill>
                        </a:rPr>
                        <a:t>(95% CI)</a:t>
                      </a:r>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P</a:t>
                      </a:r>
                      <a:r>
                        <a:rPr lang="en-US" sz="1000" baseline="-25000" dirty="0" smtClean="0">
                          <a:solidFill>
                            <a:schemeClr val="tx1"/>
                          </a:solidFill>
                        </a:rPr>
                        <a:t>interaction</a:t>
                      </a:r>
                      <a:endParaRPr lang="en-US" sz="1000" baseline="-25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64695">
                <a:tc gridSpan="2">
                  <a:txBody>
                    <a:bodyPr/>
                    <a:lstStyle/>
                    <a:p>
                      <a:r>
                        <a:rPr lang="en-US" sz="1000" b="1" dirty="0" smtClean="0">
                          <a:solidFill>
                            <a:schemeClr val="tx1"/>
                          </a:solidFill>
                        </a:rPr>
                        <a:t>Performance status</a:t>
                      </a:r>
                      <a:endParaRPr lang="en-US" sz="1000" b="1"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sz="1000" dirty="0">
                        <a:solidFill>
                          <a:schemeClr val="tx1"/>
                        </a:solidFill>
                      </a:endParaRPr>
                    </a:p>
                  </a:txBody>
                  <a:tcPr marL="18288" marR="0" marT="18288" marB="18288"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8600">
                <a:tc>
                  <a:txBody>
                    <a:bodyPr/>
                    <a:lstStyle/>
                    <a:p>
                      <a:pPr marL="111125" indent="0"/>
                      <a:r>
                        <a:rPr lang="en-US" sz="1000" dirty="0" smtClean="0">
                          <a:solidFill>
                            <a:schemeClr val="tx1"/>
                          </a:solidFill>
                        </a:rPr>
                        <a:t>0-1</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85/103</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86/100</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0.80 (0.59-1.07)</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0.81</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8600">
                <a:tc>
                  <a:txBody>
                    <a:bodyPr/>
                    <a:lstStyle/>
                    <a:p>
                      <a:pPr marL="111125" indent="0"/>
                      <a:r>
                        <a:rPr lang="en-US" sz="1000" dirty="0" smtClean="0">
                          <a:solidFill>
                            <a:schemeClr val="tx1"/>
                          </a:solidFill>
                        </a:rPr>
                        <a:t>2</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7/7</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9/9</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0.87 (0.31-2.47)</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405186">
                <a:tc>
                  <a:txBody>
                    <a:bodyPr/>
                    <a:lstStyle/>
                    <a:p>
                      <a:r>
                        <a:rPr lang="en-US" sz="1000" b="1" dirty="0" smtClean="0">
                          <a:solidFill>
                            <a:schemeClr val="tx1"/>
                          </a:solidFill>
                        </a:rPr>
                        <a:t>Histology</a:t>
                      </a:r>
                      <a:endParaRPr lang="en-US" sz="1000" b="1"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709">
                <a:tc>
                  <a:txBody>
                    <a:bodyPr/>
                    <a:lstStyle/>
                    <a:p>
                      <a:pPr marL="111125" indent="0"/>
                      <a:r>
                        <a:rPr lang="en-US" sz="1000" dirty="0" smtClean="0">
                          <a:solidFill>
                            <a:schemeClr val="tx1"/>
                          </a:solidFill>
                        </a:rPr>
                        <a:t>Adenocarcinoma</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69/83</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63/69</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0.67 (0.48-0.95)</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0.14</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709">
                <a:tc>
                  <a:txBody>
                    <a:bodyPr/>
                    <a:lstStyle/>
                    <a:p>
                      <a:pPr marL="111125" indent="0"/>
                      <a:r>
                        <a:rPr lang="en-US" sz="1000" dirty="0" smtClean="0">
                          <a:solidFill>
                            <a:schemeClr val="tx1"/>
                          </a:solidFill>
                        </a:rPr>
                        <a:t>Squamous</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19/23</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25/31</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0.90</a:t>
                      </a:r>
                      <a:r>
                        <a:rPr lang="en-US" sz="1000" baseline="0" dirty="0" smtClean="0">
                          <a:solidFill>
                            <a:schemeClr val="tx1"/>
                          </a:solidFill>
                        </a:rPr>
                        <a:t> (0.49-1.65)</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4709">
                <a:tc>
                  <a:txBody>
                    <a:bodyPr/>
                    <a:lstStyle/>
                    <a:p>
                      <a:pPr marL="111125" indent="0"/>
                      <a:r>
                        <a:rPr lang="en-US" sz="1000" dirty="0" smtClean="0">
                          <a:solidFill>
                            <a:schemeClr val="tx1"/>
                          </a:solidFill>
                        </a:rPr>
                        <a:t>Other</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4/4</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7/9</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2.32 (0.62-8.74)</a:t>
                      </a: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dirty="0">
                        <a:solidFill>
                          <a:schemeClr val="tx1"/>
                        </a:solidFill>
                      </a:endParaRPr>
                    </a:p>
                  </a:txBody>
                  <a:tcPr marL="18288" marR="0"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cxnSp>
        <p:nvCxnSpPr>
          <p:cNvPr id="8" name="Straight Connector 7"/>
          <p:cNvCxnSpPr/>
          <p:nvPr/>
        </p:nvCxnSpPr>
        <p:spPr>
          <a:xfrm>
            <a:off x="4230094" y="4476585"/>
            <a:ext cx="0" cy="79513"/>
          </a:xfrm>
          <a:prstGeom prst="line">
            <a:avLst/>
          </a:prstGeom>
          <a:ln w="127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4568145" y="4476585"/>
            <a:ext cx="0" cy="79513"/>
          </a:xfrm>
          <a:prstGeom prst="line">
            <a:avLst/>
          </a:prstGeom>
          <a:ln w="127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399418" y="4476585"/>
            <a:ext cx="0" cy="79513"/>
          </a:xfrm>
          <a:prstGeom prst="line">
            <a:avLst/>
          </a:prstGeom>
          <a:ln w="127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759636" y="4476585"/>
            <a:ext cx="0" cy="79513"/>
          </a:xfrm>
          <a:prstGeom prst="line">
            <a:avLst/>
          </a:prstGeom>
          <a:ln w="127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4922821" y="4476585"/>
            <a:ext cx="0" cy="79513"/>
          </a:xfrm>
          <a:prstGeom prst="line">
            <a:avLst/>
          </a:prstGeom>
          <a:ln w="12700" cap="rnd">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423022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Meta-analysis (2014): EGFR TKIs vs Chemotherapy as Second-Line Treatment in Advanced NSCLC</a:t>
            </a:r>
            <a:endParaRPr lang="en-US" dirty="0"/>
          </a:p>
        </p:txBody>
      </p:sp>
      <p:sp>
        <p:nvSpPr>
          <p:cNvPr id="12" name="TextBox 11"/>
          <p:cNvSpPr txBox="1"/>
          <p:nvPr/>
        </p:nvSpPr>
        <p:spPr>
          <a:xfrm>
            <a:off x="157163" y="6105808"/>
            <a:ext cx="7015162" cy="561692"/>
          </a:xfrm>
          <a:prstGeom prst="rect">
            <a:avLst/>
          </a:prstGeom>
          <a:noFill/>
        </p:spPr>
        <p:txBody>
          <a:bodyPr wrap="square" lIns="0" tIns="0" rIns="0" bIns="0" rtlCol="0" anchor="b" anchorCtr="0">
            <a:spAutoFit/>
          </a:bodyPr>
          <a:lstStyle/>
          <a:p>
            <a:r>
              <a:rPr lang="en-US" sz="1200" baseline="30000" dirty="0"/>
              <a:t>a</a:t>
            </a:r>
            <a:r>
              <a:rPr lang="en-US" sz="1200" dirty="0"/>
              <a:t>EGFR mutation–positive and EGFR mutation–negative subgroups were pooled</a:t>
            </a:r>
            <a:r>
              <a:rPr lang="en-US" sz="1200" dirty="0" smtClean="0"/>
              <a:t>.</a:t>
            </a:r>
          </a:p>
          <a:p>
            <a:pPr marL="57150"/>
            <a:r>
              <a:rPr lang="en-US" sz="1200" dirty="0" smtClean="0"/>
              <a:t>ITT = intention-to-treat; ORR = objective response rate; RR = response rate.</a:t>
            </a:r>
            <a:endParaRPr lang="en-US" sz="1200" dirty="0"/>
          </a:p>
          <a:p>
            <a:pPr marL="57150">
              <a:spcBef>
                <a:spcPts val="300"/>
              </a:spcBef>
            </a:pPr>
            <a:r>
              <a:rPr lang="en-US" sz="1000" dirty="0" smtClean="0">
                <a:solidFill>
                  <a:prstClr val="black"/>
                </a:solidFill>
              </a:rPr>
              <a:t>Li et al. </a:t>
            </a:r>
            <a:r>
              <a:rPr lang="en-US" sz="1000" i="1" dirty="0" smtClean="0">
                <a:solidFill>
                  <a:prstClr val="black"/>
                </a:solidFill>
              </a:rPr>
              <a:t>PLoS One.</a:t>
            </a:r>
            <a:r>
              <a:rPr lang="en-US" sz="1000" dirty="0" smtClean="0">
                <a:solidFill>
                  <a:prstClr val="black"/>
                </a:solidFill>
              </a:rPr>
              <a:t> 2014;9:e102777.</a:t>
            </a:r>
            <a:endParaRPr lang="en-US" sz="1000" dirty="0">
              <a:solidFill>
                <a:prstClr val="black"/>
              </a:solidFill>
            </a:endParaRPr>
          </a:p>
        </p:txBody>
      </p:sp>
      <p:sp>
        <p:nvSpPr>
          <p:cNvPr id="29" name="Rounded Rectangle 28"/>
          <p:cNvSpPr/>
          <p:nvPr/>
        </p:nvSpPr>
        <p:spPr bwMode="auto">
          <a:xfrm>
            <a:off x="1905000" y="5315952"/>
            <a:ext cx="1070386" cy="457200"/>
          </a:xfrm>
          <a:prstGeom prst="roundRect">
            <a:avLst/>
          </a:prstGeom>
          <a:solidFill>
            <a:schemeClr val="bg1">
              <a:lumMod val="95000"/>
            </a:schemeClr>
          </a:solidFill>
          <a:ln w="6350" cap="flat" cmpd="sng" algn="ctr">
            <a:solidFill>
              <a:schemeClr val="accent2"/>
            </a:solidFill>
            <a:prstDash val="solid"/>
            <a:round/>
            <a:headEnd type="none" w="med" len="med"/>
            <a:tailEnd type="none" w="med" len="med"/>
          </a:ln>
          <a:effectLst/>
        </p:spPr>
        <p:txBody>
          <a:bodyPr anchor="ctr"/>
          <a:lstStyle/>
          <a:p>
            <a:pPr algn="ctr" eaLnBrk="0" fontAlgn="base" hangingPunct="0">
              <a:spcBef>
                <a:spcPct val="0"/>
              </a:spcBef>
              <a:spcAft>
                <a:spcPct val="0"/>
              </a:spcAft>
              <a:defRPr/>
            </a:pPr>
            <a:r>
              <a:rPr lang="en-GB" sz="1400" dirty="0" smtClean="0"/>
              <a:t>PFS</a:t>
            </a:r>
            <a:r>
              <a:rPr lang="en-GB" sz="1400" baseline="30000" dirty="0" smtClean="0"/>
              <a:t>a</a:t>
            </a:r>
            <a:r>
              <a:rPr lang="en-GB" sz="1400" dirty="0" smtClean="0"/>
              <a:t> </a:t>
            </a:r>
          </a:p>
        </p:txBody>
      </p:sp>
      <p:sp>
        <p:nvSpPr>
          <p:cNvPr id="32" name="Rounded Rectangle 31"/>
          <p:cNvSpPr/>
          <p:nvPr/>
        </p:nvSpPr>
        <p:spPr bwMode="auto">
          <a:xfrm>
            <a:off x="3124200" y="5315952"/>
            <a:ext cx="1070386" cy="457200"/>
          </a:xfrm>
          <a:prstGeom prst="roundRect">
            <a:avLst/>
          </a:prstGeom>
          <a:solidFill>
            <a:schemeClr val="bg1">
              <a:lumMod val="95000"/>
            </a:schemeClr>
          </a:solidFill>
          <a:ln w="6350" cap="flat" cmpd="sng" algn="ctr">
            <a:solidFill>
              <a:schemeClr val="accent2"/>
            </a:solidFill>
            <a:prstDash val="solid"/>
            <a:round/>
            <a:headEnd type="none" w="med" len="med"/>
            <a:tailEnd type="none" w="med" len="med"/>
          </a:ln>
          <a:effectLst/>
        </p:spPr>
        <p:txBody>
          <a:bodyPr anchor="ctr"/>
          <a:lstStyle/>
          <a:p>
            <a:pPr algn="ctr" eaLnBrk="0" fontAlgn="base" hangingPunct="0">
              <a:spcBef>
                <a:spcPct val="0"/>
              </a:spcBef>
              <a:spcAft>
                <a:spcPct val="0"/>
              </a:spcAft>
              <a:defRPr/>
            </a:pPr>
            <a:r>
              <a:rPr lang="en-GB" sz="1400" dirty="0" smtClean="0"/>
              <a:t>OS</a:t>
            </a:r>
            <a:r>
              <a:rPr lang="en-GB" sz="1400" baseline="30000" dirty="0" smtClean="0"/>
              <a:t>a</a:t>
            </a:r>
            <a:r>
              <a:rPr lang="en-GB" sz="1400" dirty="0" smtClean="0"/>
              <a:t> </a:t>
            </a:r>
          </a:p>
        </p:txBody>
      </p:sp>
      <p:sp>
        <p:nvSpPr>
          <p:cNvPr id="33" name="Rounded Rectangle 32"/>
          <p:cNvSpPr/>
          <p:nvPr/>
        </p:nvSpPr>
        <p:spPr bwMode="auto">
          <a:xfrm>
            <a:off x="4343400" y="5315952"/>
            <a:ext cx="1070386" cy="457200"/>
          </a:xfrm>
          <a:prstGeom prst="roundRect">
            <a:avLst/>
          </a:prstGeom>
          <a:solidFill>
            <a:schemeClr val="bg1">
              <a:lumMod val="95000"/>
            </a:schemeClr>
          </a:solidFill>
          <a:ln w="6350" cap="flat" cmpd="sng" algn="ctr">
            <a:solidFill>
              <a:schemeClr val="accent2"/>
            </a:solidFill>
            <a:prstDash val="solid"/>
            <a:round/>
            <a:headEnd type="none" w="med" len="med"/>
            <a:tailEnd type="none" w="med" len="med"/>
          </a:ln>
          <a:effectLst/>
        </p:spPr>
        <p:txBody>
          <a:bodyPr anchor="ctr"/>
          <a:lstStyle/>
          <a:p>
            <a:pPr algn="ctr" eaLnBrk="0" fontAlgn="base" hangingPunct="0">
              <a:spcBef>
                <a:spcPct val="0"/>
              </a:spcBef>
              <a:spcAft>
                <a:spcPct val="0"/>
              </a:spcAft>
              <a:defRPr/>
            </a:pPr>
            <a:r>
              <a:rPr lang="en-GB" sz="1400" dirty="0" smtClean="0"/>
              <a:t>ORR </a:t>
            </a:r>
          </a:p>
        </p:txBody>
      </p:sp>
      <p:sp>
        <p:nvSpPr>
          <p:cNvPr id="34" name="Rounded Rectangle 33"/>
          <p:cNvSpPr/>
          <p:nvPr/>
        </p:nvSpPr>
        <p:spPr bwMode="auto">
          <a:xfrm>
            <a:off x="5562600" y="5315952"/>
            <a:ext cx="1070386" cy="457200"/>
          </a:xfrm>
          <a:prstGeom prst="roundRect">
            <a:avLst/>
          </a:prstGeom>
          <a:solidFill>
            <a:schemeClr val="bg1">
              <a:lumMod val="95000"/>
            </a:schemeClr>
          </a:solidFill>
          <a:ln w="6350" cap="flat" cmpd="sng" algn="ctr">
            <a:solidFill>
              <a:schemeClr val="accent2"/>
            </a:solidFill>
            <a:prstDash val="solid"/>
            <a:round/>
            <a:headEnd type="none" w="med" len="med"/>
            <a:tailEnd type="none" w="med" len="med"/>
          </a:ln>
          <a:effectLst/>
        </p:spPr>
        <p:txBody>
          <a:bodyPr anchor="ctr"/>
          <a:lstStyle/>
          <a:p>
            <a:pPr algn="ctr" eaLnBrk="0" fontAlgn="base" hangingPunct="0">
              <a:spcBef>
                <a:spcPct val="0"/>
              </a:spcBef>
              <a:spcAft>
                <a:spcPct val="0"/>
              </a:spcAft>
              <a:defRPr/>
            </a:pPr>
            <a:r>
              <a:rPr lang="en-GB" sz="1400" dirty="0" smtClean="0"/>
              <a:t>RR</a:t>
            </a:r>
          </a:p>
        </p:txBody>
      </p:sp>
      <p:cxnSp>
        <p:nvCxnSpPr>
          <p:cNvPr id="39" name="Straight Arrow Connector 38"/>
          <p:cNvCxnSpPr/>
          <p:nvPr/>
        </p:nvCxnSpPr>
        <p:spPr>
          <a:xfrm>
            <a:off x="4572000" y="2339971"/>
            <a:ext cx="0" cy="162597"/>
          </a:xfrm>
          <a:prstGeom prst="straightConnector1">
            <a:avLst/>
          </a:prstGeom>
          <a:ln w="50800">
            <a:solidFill>
              <a:schemeClr val="accent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p:nvPr/>
        </p:nvCxnSpPr>
        <p:spPr>
          <a:xfrm>
            <a:off x="4572000" y="3799803"/>
            <a:ext cx="0" cy="162597"/>
          </a:xfrm>
          <a:prstGeom prst="straightConnector1">
            <a:avLst/>
          </a:prstGeom>
          <a:ln w="50800">
            <a:solidFill>
              <a:schemeClr val="accent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4572000" y="4612105"/>
            <a:ext cx="0" cy="162597"/>
          </a:xfrm>
          <a:prstGeom prst="straightConnector1">
            <a:avLst/>
          </a:prstGeom>
          <a:ln w="50800">
            <a:solidFill>
              <a:schemeClr val="accent1"/>
            </a:solidFill>
            <a:tailEnd type="triangle" w="sm" len="sm"/>
          </a:ln>
        </p:spPr>
        <p:style>
          <a:lnRef idx="1">
            <a:schemeClr val="accent1"/>
          </a:lnRef>
          <a:fillRef idx="0">
            <a:schemeClr val="accent1"/>
          </a:fillRef>
          <a:effectRef idx="0">
            <a:schemeClr val="accent1"/>
          </a:effectRef>
          <a:fontRef idx="minor">
            <a:schemeClr val="tx1"/>
          </a:fontRef>
        </p:style>
      </p:cxnSp>
      <p:sp>
        <p:nvSpPr>
          <p:cNvPr id="42" name="Rounded Rectangle 41"/>
          <p:cNvSpPr/>
          <p:nvPr/>
        </p:nvSpPr>
        <p:spPr bwMode="auto">
          <a:xfrm>
            <a:off x="6781800" y="5315952"/>
            <a:ext cx="1070386" cy="457200"/>
          </a:xfrm>
          <a:prstGeom prst="roundRect">
            <a:avLst/>
          </a:prstGeom>
          <a:solidFill>
            <a:schemeClr val="bg1">
              <a:lumMod val="95000"/>
            </a:schemeClr>
          </a:solidFill>
          <a:ln w="6350" cap="flat" cmpd="sng" algn="ctr">
            <a:solidFill>
              <a:schemeClr val="accent2"/>
            </a:solidFill>
            <a:prstDash val="solid"/>
            <a:round/>
            <a:headEnd type="none" w="med" len="med"/>
            <a:tailEnd type="none" w="med" len="med"/>
          </a:ln>
          <a:effectLst/>
        </p:spPr>
        <p:txBody>
          <a:bodyPr anchor="ctr"/>
          <a:lstStyle/>
          <a:p>
            <a:pPr algn="ctr" eaLnBrk="0" fontAlgn="base" hangingPunct="0">
              <a:spcBef>
                <a:spcPct val="0"/>
              </a:spcBef>
              <a:spcAft>
                <a:spcPct val="0"/>
              </a:spcAft>
              <a:defRPr/>
            </a:pPr>
            <a:r>
              <a:rPr lang="en-GB" sz="1400" dirty="0" smtClean="0"/>
              <a:t>Grade 3-4 toxicities </a:t>
            </a:r>
          </a:p>
        </p:txBody>
      </p:sp>
      <p:sp>
        <p:nvSpPr>
          <p:cNvPr id="10" name="Rounded Rectangle 9"/>
          <p:cNvSpPr/>
          <p:nvPr/>
        </p:nvSpPr>
        <p:spPr bwMode="auto">
          <a:xfrm>
            <a:off x="914400" y="2502568"/>
            <a:ext cx="7696200" cy="1295400"/>
          </a:xfrm>
          <a:prstGeom prst="roundRect">
            <a:avLst/>
          </a:prstGeom>
          <a:solidFill>
            <a:schemeClr val="bg1">
              <a:lumMod val="95000"/>
            </a:schemeClr>
          </a:solidFill>
          <a:ln w="6350" cap="flat" cmpd="sng" algn="ctr">
            <a:solidFill>
              <a:schemeClr val="accent1"/>
            </a:solidFill>
            <a:prstDash val="solid"/>
            <a:round/>
            <a:headEnd type="none" w="med" len="med"/>
            <a:tailEnd type="none" w="med" len="med"/>
          </a:ln>
          <a:effectLst/>
        </p:spPr>
        <p:txBody>
          <a:bodyPr anchor="ctr"/>
          <a:lstStyle/>
          <a:p>
            <a:pPr eaLnBrk="0" fontAlgn="base" hangingPunct="0">
              <a:spcBef>
                <a:spcPct val="0"/>
              </a:spcBef>
              <a:spcAft>
                <a:spcPct val="0"/>
              </a:spcAft>
              <a:defRPr/>
            </a:pPr>
            <a:r>
              <a:rPr lang="en-GB" sz="1600" dirty="0" smtClean="0"/>
              <a:t>Selection criteria</a:t>
            </a:r>
          </a:p>
          <a:p>
            <a:pPr marL="517525" lvl="2" indent="-228600" eaLnBrk="0" fontAlgn="base" hangingPunct="0">
              <a:spcBef>
                <a:spcPct val="0"/>
              </a:spcBef>
              <a:spcAft>
                <a:spcPct val="0"/>
              </a:spcAft>
              <a:buClr>
                <a:schemeClr val="accent1"/>
              </a:buClr>
              <a:buFontTx/>
              <a:buChar char="-"/>
              <a:defRPr/>
            </a:pPr>
            <a:r>
              <a:rPr lang="en-GB" sz="1600" dirty="0" smtClean="0"/>
              <a:t>EGFR-TKI vs standard second-line CT (docetaxel or pemetrexed)</a:t>
            </a:r>
          </a:p>
          <a:p>
            <a:pPr marL="517525" lvl="2" indent="-228600" eaLnBrk="0" fontAlgn="base" hangingPunct="0">
              <a:spcBef>
                <a:spcPct val="0"/>
              </a:spcBef>
              <a:spcAft>
                <a:spcPct val="0"/>
              </a:spcAft>
              <a:buClr>
                <a:schemeClr val="accent1"/>
              </a:buClr>
              <a:buFontTx/>
              <a:buChar char="-"/>
              <a:defRPr/>
            </a:pPr>
            <a:r>
              <a:rPr lang="en-GB" sz="1600" dirty="0" smtClean="0"/>
              <a:t>Prospective randomised trial</a:t>
            </a:r>
          </a:p>
          <a:p>
            <a:pPr marL="517525" lvl="2" indent="-228600" eaLnBrk="0" fontAlgn="base" hangingPunct="0">
              <a:spcBef>
                <a:spcPct val="0"/>
              </a:spcBef>
              <a:spcAft>
                <a:spcPct val="0"/>
              </a:spcAft>
              <a:buClr>
                <a:schemeClr val="accent1"/>
              </a:buClr>
              <a:buFontTx/>
              <a:buChar char="-"/>
              <a:defRPr/>
            </a:pPr>
            <a:r>
              <a:rPr lang="en-GB" sz="1600" dirty="0" smtClean="0"/>
              <a:t>Patients previously treated with platinum compounds</a:t>
            </a:r>
            <a:endParaRPr lang="en-GB" sz="1600" dirty="0"/>
          </a:p>
          <a:p>
            <a:pPr marL="517525" lvl="2" indent="-228600" eaLnBrk="0" fontAlgn="base" hangingPunct="0">
              <a:spcBef>
                <a:spcPct val="0"/>
              </a:spcBef>
              <a:spcAft>
                <a:spcPct val="0"/>
              </a:spcAft>
              <a:buClr>
                <a:schemeClr val="accent1"/>
              </a:buClr>
              <a:buFontTx/>
              <a:buChar char="-"/>
              <a:defRPr/>
            </a:pPr>
            <a:r>
              <a:rPr lang="en-GB" sz="1600" dirty="0" smtClean="0"/>
              <a:t>Sufficient data to calculate effect measure</a:t>
            </a:r>
          </a:p>
        </p:txBody>
      </p:sp>
      <p:sp>
        <p:nvSpPr>
          <p:cNvPr id="28" name="Rounded Rectangle 27"/>
          <p:cNvSpPr/>
          <p:nvPr/>
        </p:nvSpPr>
        <p:spPr bwMode="auto">
          <a:xfrm>
            <a:off x="914400" y="4764505"/>
            <a:ext cx="7696200" cy="457200"/>
          </a:xfrm>
          <a:prstGeom prst="roundRect">
            <a:avLst/>
          </a:prstGeom>
          <a:solidFill>
            <a:schemeClr val="bg1">
              <a:lumMod val="95000"/>
            </a:schemeClr>
          </a:solidFill>
          <a:ln w="6350" cap="flat" cmpd="sng" algn="ctr">
            <a:solidFill>
              <a:schemeClr val="accent1"/>
            </a:solidFill>
            <a:prstDash val="solid"/>
            <a:round/>
            <a:headEnd type="none" w="med" len="med"/>
            <a:tailEnd type="none" w="med" len="med"/>
          </a:ln>
          <a:effectLst/>
        </p:spPr>
        <p:txBody>
          <a:bodyPr anchor="ctr"/>
          <a:lstStyle/>
          <a:p>
            <a:pPr algn="ctr" eaLnBrk="0" fontAlgn="base" hangingPunct="0">
              <a:spcBef>
                <a:spcPct val="0"/>
              </a:spcBef>
              <a:spcAft>
                <a:spcPct val="0"/>
              </a:spcAft>
              <a:defRPr/>
            </a:pPr>
            <a:r>
              <a:rPr lang="en-GB" sz="1600" dirty="0"/>
              <a:t>D</a:t>
            </a:r>
            <a:r>
              <a:rPr lang="en-GB" sz="1600" dirty="0" smtClean="0"/>
              <a:t>ata were analysed on an ITT basis</a:t>
            </a:r>
          </a:p>
          <a:p>
            <a:pPr algn="ctr" eaLnBrk="0" fontAlgn="base" hangingPunct="0">
              <a:spcBef>
                <a:spcPct val="0"/>
              </a:spcBef>
              <a:spcAft>
                <a:spcPct val="0"/>
              </a:spcAft>
              <a:defRPr/>
            </a:pPr>
            <a:r>
              <a:rPr lang="en-GB" sz="1600" dirty="0"/>
              <a:t>O</a:t>
            </a:r>
            <a:r>
              <a:rPr lang="en-GB" sz="1600" dirty="0" smtClean="0"/>
              <a:t>utcome measures: </a:t>
            </a:r>
          </a:p>
        </p:txBody>
      </p:sp>
      <p:sp>
        <p:nvSpPr>
          <p:cNvPr id="35" name="Rounded Rectangle 34"/>
          <p:cNvSpPr/>
          <p:nvPr/>
        </p:nvSpPr>
        <p:spPr bwMode="auto">
          <a:xfrm>
            <a:off x="914400" y="1447800"/>
            <a:ext cx="7696200" cy="914400"/>
          </a:xfrm>
          <a:prstGeom prst="roundRect">
            <a:avLst/>
          </a:prstGeom>
          <a:solidFill>
            <a:schemeClr val="bg1">
              <a:lumMod val="95000"/>
            </a:schemeClr>
          </a:solidFill>
          <a:ln w="3175" cap="flat" cmpd="sng" algn="ctr">
            <a:solidFill>
              <a:schemeClr val="accent1"/>
            </a:solidFill>
            <a:prstDash val="solid"/>
            <a:round/>
            <a:headEnd type="none" w="med" len="med"/>
            <a:tailEnd type="none" w="med" len="med"/>
          </a:ln>
          <a:effectLst/>
        </p:spPr>
        <p:txBody>
          <a:bodyPr anchor="ctr"/>
          <a:lstStyle/>
          <a:p>
            <a:pPr algn="ctr" eaLnBrk="0" fontAlgn="base" hangingPunct="0">
              <a:spcBef>
                <a:spcPct val="0"/>
              </a:spcBef>
              <a:spcAft>
                <a:spcPct val="0"/>
              </a:spcAft>
              <a:defRPr/>
            </a:pPr>
            <a:r>
              <a:rPr lang="en-GB" sz="1600" dirty="0" smtClean="0"/>
              <a:t>Clinical trials available through PubMed, Embase, Cochrane (CENTRAL), ASCO, ESMO, and World Conference of Lung Cancer were screened</a:t>
            </a:r>
            <a:endParaRPr lang="en-GB" sz="1600" dirty="0"/>
          </a:p>
        </p:txBody>
      </p:sp>
      <p:sp>
        <p:nvSpPr>
          <p:cNvPr id="36" name="Rounded Rectangle 35"/>
          <p:cNvSpPr/>
          <p:nvPr/>
        </p:nvSpPr>
        <p:spPr bwMode="auto">
          <a:xfrm>
            <a:off x="914400" y="3938336"/>
            <a:ext cx="7696200" cy="685800"/>
          </a:xfrm>
          <a:prstGeom prst="roundRect">
            <a:avLst/>
          </a:prstGeom>
          <a:solidFill>
            <a:schemeClr val="bg1">
              <a:lumMod val="95000"/>
            </a:schemeClr>
          </a:solidFill>
          <a:ln w="6350" cap="flat" cmpd="sng" algn="ctr">
            <a:solidFill>
              <a:schemeClr val="accent1"/>
            </a:solidFill>
            <a:prstDash val="solid"/>
            <a:round/>
            <a:headEnd type="none" w="med" len="med"/>
            <a:tailEnd type="none" w="med" len="med"/>
          </a:ln>
          <a:effectLst/>
        </p:spPr>
        <p:txBody>
          <a:bodyPr anchor="ctr"/>
          <a:lstStyle/>
          <a:p>
            <a:pPr algn="ctr" eaLnBrk="0" fontAlgn="base" hangingPunct="0">
              <a:spcBef>
                <a:spcPct val="0"/>
              </a:spcBef>
              <a:spcAft>
                <a:spcPct val="0"/>
              </a:spcAft>
              <a:defRPr/>
            </a:pPr>
            <a:r>
              <a:rPr lang="en-GB" sz="1600" dirty="0" smtClean="0"/>
              <a:t>10 randomised trials </a:t>
            </a:r>
            <a:r>
              <a:rPr lang="en-GB" sz="1600" dirty="0"/>
              <a:t>were identified composed </a:t>
            </a:r>
            <a:r>
              <a:rPr lang="en-GB" sz="1600" dirty="0" smtClean="0"/>
              <a:t>of 3825 NSCLC patients</a:t>
            </a:r>
          </a:p>
        </p:txBody>
      </p:sp>
    </p:spTree>
    <p:extLst>
      <p:ext uri="{BB962C8B-B14F-4D97-AF65-F5344CB8AC3E}">
        <p14:creationId xmlns:p14="http://schemas.microsoft.com/office/powerpoint/2010/main" val="38740395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 4"/>
          <p:cNvGraphicFramePr>
            <a:graphicFrameLocks noGrp="1"/>
          </p:cNvGraphicFramePr>
          <p:nvPr>
            <p:extLst>
              <p:ext uri="{D42A27DB-BD31-4B8C-83A1-F6EECF244321}">
                <p14:modId xmlns:p14="http://schemas.microsoft.com/office/powerpoint/2010/main" val="1230110824"/>
              </p:ext>
            </p:extLst>
          </p:nvPr>
        </p:nvGraphicFramePr>
        <p:xfrm>
          <a:off x="1088572" y="1437638"/>
          <a:ext cx="6683828" cy="3598819"/>
        </p:xfrm>
        <a:graphic>
          <a:graphicData uri="http://schemas.openxmlformats.org/drawingml/2006/table">
            <a:tbl>
              <a:tblPr firstRow="1" bandRow="1">
                <a:tableStyleId>{5C22544A-7EE6-4342-B048-85BDC9FD1C3A}</a:tableStyleId>
              </a:tblPr>
              <a:tblGrid>
                <a:gridCol w="2682625"/>
                <a:gridCol w="2449716"/>
                <a:gridCol w="1551487"/>
              </a:tblGrid>
              <a:tr h="289562">
                <a:tc>
                  <a:txBody>
                    <a:bodyPr/>
                    <a:lstStyle/>
                    <a:p>
                      <a:pPr marL="60325" indent="0" algn="l"/>
                      <a:r>
                        <a:rPr lang="en-US" sz="1000" dirty="0" smtClean="0">
                          <a:solidFill>
                            <a:schemeClr val="tx1"/>
                          </a:solidFill>
                        </a:rPr>
                        <a:t>Study</a:t>
                      </a:r>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0325" indent="0" algn="l"/>
                      <a:r>
                        <a:rPr lang="en-US" sz="1000" dirty="0" smtClean="0">
                          <a:solidFill>
                            <a:schemeClr val="tx1"/>
                          </a:solidFill>
                        </a:rPr>
                        <a:t>HR</a:t>
                      </a:r>
                      <a:r>
                        <a:rPr lang="en-US" sz="1000" baseline="0" dirty="0" smtClean="0">
                          <a:solidFill>
                            <a:schemeClr val="tx1"/>
                          </a:solidFill>
                        </a:rPr>
                        <a:t> (95% CI)</a:t>
                      </a:r>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605973">
                <a:tc>
                  <a:txBody>
                    <a:bodyPr/>
                    <a:lstStyle/>
                    <a:p>
                      <a:r>
                        <a:rPr lang="en-US" sz="1000" dirty="0" smtClean="0">
                          <a:solidFill>
                            <a:schemeClr val="tx1"/>
                          </a:solidFill>
                        </a:rPr>
                        <a:t>SIGN</a:t>
                      </a:r>
                      <a:r>
                        <a:rPr lang="en-US" sz="1000" baseline="0" dirty="0" smtClean="0">
                          <a:solidFill>
                            <a:schemeClr val="tx1"/>
                          </a:solidFill>
                        </a:rPr>
                        <a:t> 2006</a:t>
                      </a:r>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0.97 (0.61, 1.52)</a:t>
                      </a:r>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348343">
                <a:tc>
                  <a:txBody>
                    <a:bodyPr/>
                    <a:lstStyle/>
                    <a:p>
                      <a:r>
                        <a:rPr lang="en-US" sz="1000" dirty="0" smtClean="0">
                          <a:solidFill>
                            <a:schemeClr val="tx1"/>
                          </a:solidFill>
                        </a:rPr>
                        <a:t>INTEREST</a:t>
                      </a:r>
                      <a:r>
                        <a:rPr lang="en-US" sz="1000" baseline="0" dirty="0" smtClean="0">
                          <a:solidFill>
                            <a:schemeClr val="tx1"/>
                          </a:solidFill>
                        </a:rPr>
                        <a:t> 2008</a:t>
                      </a:r>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1.02 (0.91, 1.15)</a:t>
                      </a: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316412">
                <a:tc>
                  <a:txBody>
                    <a:bodyPr/>
                    <a:lstStyle/>
                    <a:p>
                      <a:r>
                        <a:rPr lang="en-US" sz="1000" dirty="0" smtClean="0">
                          <a:solidFill>
                            <a:schemeClr val="tx1"/>
                          </a:solidFill>
                        </a:rPr>
                        <a:t>V-15-32</a:t>
                      </a:r>
                      <a:r>
                        <a:rPr lang="en-US" sz="1000" baseline="0" dirty="0" smtClean="0">
                          <a:solidFill>
                            <a:schemeClr val="tx1"/>
                          </a:solidFill>
                        </a:rPr>
                        <a:t> 2008</a:t>
                      </a:r>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1.12</a:t>
                      </a:r>
                      <a:r>
                        <a:rPr lang="en-US" sz="1000" baseline="0" dirty="0" smtClean="0">
                          <a:solidFill>
                            <a:schemeClr val="tx1"/>
                          </a:solidFill>
                        </a:rPr>
                        <a:t> (0.89, 1.40)</a:t>
                      </a:r>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383901">
                <a:tc>
                  <a:txBody>
                    <a:bodyPr/>
                    <a:lstStyle/>
                    <a:p>
                      <a:r>
                        <a:rPr lang="en-US" sz="1000" dirty="0" smtClean="0">
                          <a:solidFill>
                            <a:schemeClr val="tx1"/>
                          </a:solidFill>
                        </a:rPr>
                        <a:t>ISTANA</a:t>
                      </a:r>
                      <a:r>
                        <a:rPr lang="en-US" sz="1000" baseline="0" dirty="0" smtClean="0">
                          <a:solidFill>
                            <a:schemeClr val="tx1"/>
                          </a:solidFill>
                        </a:rPr>
                        <a:t> 2010</a:t>
                      </a:r>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0.87 (0.61, 1.24)</a:t>
                      </a: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333828">
                <a:tc>
                  <a:txBody>
                    <a:bodyPr/>
                    <a:lstStyle/>
                    <a:p>
                      <a:r>
                        <a:rPr lang="en-US" sz="1000" dirty="0" smtClean="0">
                          <a:solidFill>
                            <a:schemeClr val="tx1"/>
                          </a:solidFill>
                        </a:rPr>
                        <a:t>TITAN 2012</a:t>
                      </a:r>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0.96 (0.78, 1.19)</a:t>
                      </a:r>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304800">
                <a:tc>
                  <a:txBody>
                    <a:bodyPr/>
                    <a:lstStyle/>
                    <a:p>
                      <a:r>
                        <a:rPr lang="en-US" sz="1000" dirty="0" smtClean="0">
                          <a:solidFill>
                            <a:schemeClr val="tx1"/>
                          </a:solidFill>
                        </a:rPr>
                        <a:t>KCSG-LU08-01 2012</a:t>
                      </a:r>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0.80 (0.50, 1.30)</a:t>
                      </a:r>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304800">
                <a:tc>
                  <a:txBody>
                    <a:bodyPr/>
                    <a:lstStyle/>
                    <a:p>
                      <a:r>
                        <a:rPr lang="en-US" sz="1000" dirty="0" smtClean="0">
                          <a:solidFill>
                            <a:schemeClr val="tx1"/>
                          </a:solidFill>
                        </a:rPr>
                        <a:t>HORG 2013</a:t>
                      </a:r>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0.99 (0.80, 1.24)</a:t>
                      </a: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362857">
                <a:tc>
                  <a:txBody>
                    <a:bodyPr/>
                    <a:lstStyle/>
                    <a:p>
                      <a:r>
                        <a:rPr lang="en-US" sz="1000" dirty="0" smtClean="0">
                          <a:solidFill>
                            <a:schemeClr val="tx1"/>
                          </a:solidFill>
                        </a:rPr>
                        <a:t>DELTA 2013</a:t>
                      </a:r>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0.91 (0.68, 1.22)</a:t>
                      </a:r>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348343">
                <a:tc>
                  <a:txBody>
                    <a:bodyPr/>
                    <a:lstStyle/>
                    <a:p>
                      <a:r>
                        <a:rPr lang="en-US" sz="1000" dirty="0" smtClean="0">
                          <a:solidFill>
                            <a:schemeClr val="tx1"/>
                          </a:solidFill>
                        </a:rPr>
                        <a:t>Overall</a:t>
                      </a:r>
                      <a:r>
                        <a:rPr lang="en-US" sz="1000" baseline="0" dirty="0" smtClean="0">
                          <a:solidFill>
                            <a:schemeClr val="tx1"/>
                          </a:solidFill>
                        </a:rPr>
                        <a:t> (I-squared = 0.0%,</a:t>
                      </a:r>
                      <a:r>
                        <a:rPr lang="en-US" sz="1000" i="1" baseline="0" dirty="0" smtClean="0">
                          <a:solidFill>
                            <a:schemeClr val="tx1"/>
                          </a:solidFill>
                        </a:rPr>
                        <a:t> P=0.879)</a:t>
                      </a:r>
                      <a:endParaRPr lang="en-US" sz="1000" i="1"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1.00 (0.92,</a:t>
                      </a:r>
                      <a:r>
                        <a:rPr lang="en-US" sz="1000" baseline="0" dirty="0" smtClean="0">
                          <a:solidFill>
                            <a:schemeClr val="tx1"/>
                          </a:solidFill>
                        </a:rPr>
                        <a:t> 1.08)</a:t>
                      </a:r>
                      <a:endParaRPr lang="en-US" sz="1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 name="Title 1"/>
          <p:cNvSpPr>
            <a:spLocks noGrp="1"/>
          </p:cNvSpPr>
          <p:nvPr>
            <p:ph type="title"/>
          </p:nvPr>
        </p:nvSpPr>
        <p:spPr/>
        <p:txBody>
          <a:bodyPr/>
          <a:lstStyle/>
          <a:p>
            <a:r>
              <a:rPr lang="en-US" dirty="0" smtClean="0"/>
              <a:t>Meta-analysis (2014): EGFR TKIs vs Chemotherapy as Second-Line Treatment (cont’d)</a:t>
            </a:r>
            <a:endParaRPr lang="en-US" dirty="0"/>
          </a:p>
        </p:txBody>
      </p:sp>
      <p:sp>
        <p:nvSpPr>
          <p:cNvPr id="4" name="TextBox 3"/>
          <p:cNvSpPr txBox="1"/>
          <p:nvPr/>
        </p:nvSpPr>
        <p:spPr>
          <a:xfrm>
            <a:off x="3505200" y="5857844"/>
            <a:ext cx="1066800" cy="400110"/>
          </a:xfrm>
          <a:prstGeom prst="rect">
            <a:avLst/>
          </a:prstGeom>
          <a:noFill/>
        </p:spPr>
        <p:txBody>
          <a:bodyPr wrap="square" rtlCol="0">
            <a:spAutoFit/>
          </a:bodyPr>
          <a:lstStyle/>
          <a:p>
            <a:pPr algn="r"/>
            <a:r>
              <a:rPr lang="de-DE" sz="1000" b="1" dirty="0" err="1" smtClean="0"/>
              <a:t>Favours</a:t>
            </a:r>
            <a:endParaRPr lang="de-DE" sz="1000" b="1" dirty="0" smtClean="0"/>
          </a:p>
          <a:p>
            <a:pPr algn="r"/>
            <a:r>
              <a:rPr lang="de-DE" sz="1000" b="1" dirty="0" smtClean="0"/>
              <a:t>EGFR TKIs</a:t>
            </a:r>
            <a:endParaRPr lang="de-DE" sz="1000" b="1" dirty="0"/>
          </a:p>
        </p:txBody>
      </p:sp>
      <p:sp>
        <p:nvSpPr>
          <p:cNvPr id="18" name="TextBox 17"/>
          <p:cNvSpPr txBox="1"/>
          <p:nvPr/>
        </p:nvSpPr>
        <p:spPr>
          <a:xfrm>
            <a:off x="4876800" y="5857844"/>
            <a:ext cx="1454727" cy="400110"/>
          </a:xfrm>
          <a:prstGeom prst="rect">
            <a:avLst/>
          </a:prstGeom>
          <a:noFill/>
        </p:spPr>
        <p:txBody>
          <a:bodyPr wrap="square" rtlCol="0">
            <a:spAutoFit/>
          </a:bodyPr>
          <a:lstStyle/>
          <a:p>
            <a:r>
              <a:rPr lang="de-DE" sz="1000" b="1" dirty="0" err="1" smtClean="0"/>
              <a:t>Favours</a:t>
            </a:r>
            <a:endParaRPr lang="de-DE" sz="1000" b="1" dirty="0" smtClean="0"/>
          </a:p>
          <a:p>
            <a:r>
              <a:rPr lang="de-DE" sz="1000" b="1" dirty="0" err="1" smtClean="0"/>
              <a:t>Chemotherapy</a:t>
            </a:r>
            <a:endParaRPr lang="de-DE" sz="1000" b="1" dirty="0"/>
          </a:p>
        </p:txBody>
      </p:sp>
      <p:sp>
        <p:nvSpPr>
          <p:cNvPr id="7" name="TextBox 6"/>
          <p:cNvSpPr txBox="1"/>
          <p:nvPr/>
        </p:nvSpPr>
        <p:spPr>
          <a:xfrm>
            <a:off x="2445348" y="1203573"/>
            <a:ext cx="4044602" cy="369332"/>
          </a:xfrm>
          <a:prstGeom prst="rect">
            <a:avLst/>
          </a:prstGeom>
          <a:noFill/>
        </p:spPr>
        <p:txBody>
          <a:bodyPr wrap="square" rtlCol="0">
            <a:spAutoFit/>
          </a:bodyPr>
          <a:lstStyle/>
          <a:p>
            <a:pPr algn="ctr"/>
            <a:r>
              <a:rPr lang="de-DE" b="1" dirty="0" smtClean="0">
                <a:solidFill>
                  <a:prstClr val="black"/>
                </a:solidFill>
              </a:rPr>
              <a:t>OS </a:t>
            </a:r>
            <a:r>
              <a:rPr lang="de-DE" b="1" dirty="0" err="1" smtClean="0">
                <a:solidFill>
                  <a:prstClr val="black"/>
                </a:solidFill>
              </a:rPr>
              <a:t>Comparison</a:t>
            </a:r>
            <a:r>
              <a:rPr lang="de-DE" b="1" dirty="0" smtClean="0">
                <a:solidFill>
                  <a:prstClr val="black"/>
                </a:solidFill>
              </a:rPr>
              <a:t>*</a:t>
            </a:r>
            <a:endParaRPr lang="de-DE" b="1" dirty="0">
              <a:solidFill>
                <a:prstClr val="black"/>
              </a:solidFill>
            </a:endParaRPr>
          </a:p>
        </p:txBody>
      </p:sp>
      <p:sp>
        <p:nvSpPr>
          <p:cNvPr id="9" name="Freeform 8"/>
          <p:cNvSpPr/>
          <p:nvPr/>
        </p:nvSpPr>
        <p:spPr>
          <a:xfrm>
            <a:off x="4720962" y="2021683"/>
            <a:ext cx="45719" cy="3510622"/>
          </a:xfrm>
          <a:custGeom>
            <a:avLst/>
            <a:gdLst>
              <a:gd name="connsiteX0" fmla="*/ 0 w 0"/>
              <a:gd name="connsiteY0" fmla="*/ 0 h 2165684"/>
              <a:gd name="connsiteX1" fmla="*/ 0 w 0"/>
              <a:gd name="connsiteY1" fmla="*/ 2165684 h 2165684"/>
            </a:gdLst>
            <a:ahLst/>
            <a:cxnLst>
              <a:cxn ang="0">
                <a:pos x="connsiteX0" y="connsiteY0"/>
              </a:cxn>
              <a:cxn ang="0">
                <a:pos x="connsiteX1" y="connsiteY1"/>
              </a:cxn>
            </a:cxnLst>
            <a:rect l="l" t="t" r="r" b="b"/>
            <a:pathLst>
              <a:path h="2165684">
                <a:moveTo>
                  <a:pt x="0" y="0"/>
                </a:moveTo>
                <a:lnTo>
                  <a:pt x="0" y="2165684"/>
                </a:lnTo>
              </a:path>
            </a:pathLst>
          </a:custGeom>
          <a:noFill/>
          <a:ln w="12700" cap="rnd">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reeform 9"/>
          <p:cNvSpPr/>
          <p:nvPr/>
        </p:nvSpPr>
        <p:spPr>
          <a:xfrm flipV="1">
            <a:off x="1247808" y="5472470"/>
            <a:ext cx="6512691" cy="75582"/>
          </a:xfrm>
          <a:custGeom>
            <a:avLst/>
            <a:gdLst>
              <a:gd name="connsiteX0" fmla="*/ 0 w 2454442"/>
              <a:gd name="connsiteY0" fmla="*/ 0 h 0"/>
              <a:gd name="connsiteX1" fmla="*/ 2454442 w 2454442"/>
              <a:gd name="connsiteY1" fmla="*/ 0 h 0"/>
            </a:gdLst>
            <a:ahLst/>
            <a:cxnLst>
              <a:cxn ang="0">
                <a:pos x="connsiteX0" y="connsiteY0"/>
              </a:cxn>
              <a:cxn ang="0">
                <a:pos x="connsiteX1" y="connsiteY1"/>
              </a:cxn>
            </a:cxnLst>
            <a:rect l="l" t="t" r="r" b="b"/>
            <a:pathLst>
              <a:path w="2454442">
                <a:moveTo>
                  <a:pt x="0" y="0"/>
                </a:moveTo>
                <a:lnTo>
                  <a:pt x="2454442"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TextBox 13"/>
          <p:cNvSpPr txBox="1"/>
          <p:nvPr/>
        </p:nvSpPr>
        <p:spPr>
          <a:xfrm>
            <a:off x="2808900" y="5510288"/>
            <a:ext cx="445562" cy="457654"/>
          </a:xfrm>
          <a:prstGeom prst="rect">
            <a:avLst/>
          </a:prstGeom>
          <a:noFill/>
        </p:spPr>
        <p:txBody>
          <a:bodyPr wrap="square" lIns="0" tIns="0" rIns="0" bIns="0" rtlCol="0" anchor="ctr" anchorCtr="0">
            <a:noAutofit/>
          </a:bodyPr>
          <a:lstStyle/>
          <a:p>
            <a:pPr algn="ctr"/>
            <a:r>
              <a:rPr lang="de-DE" sz="1000" dirty="0" smtClean="0">
                <a:solidFill>
                  <a:prstClr val="black"/>
                </a:solidFill>
              </a:rPr>
              <a:t>0.5</a:t>
            </a:r>
            <a:endParaRPr lang="de-DE" sz="1000" dirty="0">
              <a:solidFill>
                <a:prstClr val="black"/>
              </a:solidFill>
            </a:endParaRPr>
          </a:p>
        </p:txBody>
      </p:sp>
      <p:sp>
        <p:nvSpPr>
          <p:cNvPr id="20" name="Freeform 19"/>
          <p:cNvSpPr/>
          <p:nvPr/>
        </p:nvSpPr>
        <p:spPr>
          <a:xfrm>
            <a:off x="3542629" y="2268809"/>
            <a:ext cx="2219591" cy="0"/>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Freeform 20"/>
          <p:cNvSpPr/>
          <p:nvPr/>
        </p:nvSpPr>
        <p:spPr>
          <a:xfrm>
            <a:off x="4418468" y="2919777"/>
            <a:ext cx="1139002" cy="0"/>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p:cNvSpPr/>
          <p:nvPr/>
        </p:nvSpPr>
        <p:spPr>
          <a:xfrm>
            <a:off x="4614247" y="2226494"/>
            <a:ext cx="71257" cy="79551"/>
          </a:xfrm>
          <a:prstGeom prst="rect">
            <a:avLst/>
          </a:prstGeom>
          <a:solidFill>
            <a:schemeClr val="bg1">
              <a:lumMod val="8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TextBox 29"/>
          <p:cNvSpPr txBox="1"/>
          <p:nvPr/>
        </p:nvSpPr>
        <p:spPr>
          <a:xfrm>
            <a:off x="4492957" y="5510288"/>
            <a:ext cx="445562" cy="457654"/>
          </a:xfrm>
          <a:prstGeom prst="rect">
            <a:avLst/>
          </a:prstGeom>
          <a:noFill/>
        </p:spPr>
        <p:txBody>
          <a:bodyPr wrap="square" lIns="0" tIns="0" rIns="0" bIns="0" rtlCol="0" anchor="ctr" anchorCtr="0">
            <a:noAutofit/>
          </a:bodyPr>
          <a:lstStyle/>
          <a:p>
            <a:pPr algn="ctr"/>
            <a:r>
              <a:rPr lang="de-DE" sz="1000" dirty="0">
                <a:solidFill>
                  <a:prstClr val="black"/>
                </a:solidFill>
              </a:rPr>
              <a:t>1</a:t>
            </a:r>
          </a:p>
        </p:txBody>
      </p:sp>
      <p:sp>
        <p:nvSpPr>
          <p:cNvPr id="31" name="TextBox 30"/>
          <p:cNvSpPr txBox="1"/>
          <p:nvPr/>
        </p:nvSpPr>
        <p:spPr>
          <a:xfrm>
            <a:off x="6206510" y="5510288"/>
            <a:ext cx="445562" cy="457654"/>
          </a:xfrm>
          <a:prstGeom prst="rect">
            <a:avLst/>
          </a:prstGeom>
          <a:noFill/>
        </p:spPr>
        <p:txBody>
          <a:bodyPr wrap="square" lIns="0" tIns="0" rIns="0" bIns="0" rtlCol="0" anchor="ctr" anchorCtr="0">
            <a:noAutofit/>
          </a:bodyPr>
          <a:lstStyle/>
          <a:p>
            <a:pPr algn="ctr"/>
            <a:r>
              <a:rPr lang="de-DE" sz="1000" dirty="0" smtClean="0">
                <a:solidFill>
                  <a:prstClr val="black"/>
                </a:solidFill>
              </a:rPr>
              <a:t>2</a:t>
            </a:r>
            <a:endParaRPr lang="de-DE" sz="1000" dirty="0">
              <a:solidFill>
                <a:prstClr val="black"/>
              </a:solidFill>
            </a:endParaRPr>
          </a:p>
        </p:txBody>
      </p:sp>
      <p:sp>
        <p:nvSpPr>
          <p:cNvPr id="32" name="Freeform 31"/>
          <p:cNvSpPr/>
          <p:nvPr/>
        </p:nvSpPr>
        <p:spPr>
          <a:xfrm>
            <a:off x="4526448" y="2592659"/>
            <a:ext cx="531353" cy="0"/>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Freeform 32"/>
          <p:cNvSpPr/>
          <p:nvPr/>
        </p:nvSpPr>
        <p:spPr>
          <a:xfrm>
            <a:off x="3473883" y="3249977"/>
            <a:ext cx="1834373" cy="0"/>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Freeform 33"/>
          <p:cNvSpPr/>
          <p:nvPr/>
        </p:nvSpPr>
        <p:spPr>
          <a:xfrm>
            <a:off x="4120991" y="3573827"/>
            <a:ext cx="1035456" cy="0"/>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Freeform 34"/>
          <p:cNvSpPr/>
          <p:nvPr/>
        </p:nvSpPr>
        <p:spPr>
          <a:xfrm>
            <a:off x="3003550" y="3902758"/>
            <a:ext cx="2381250" cy="46680"/>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headEnd type="arrow" w="lg" len="me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Freeform 37"/>
          <p:cNvSpPr/>
          <p:nvPr/>
        </p:nvSpPr>
        <p:spPr>
          <a:xfrm>
            <a:off x="4184460" y="4226608"/>
            <a:ext cx="1087995" cy="45719"/>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Freeform 38"/>
          <p:cNvSpPr/>
          <p:nvPr/>
        </p:nvSpPr>
        <p:spPr>
          <a:xfrm>
            <a:off x="3763096" y="4560666"/>
            <a:ext cx="1448123" cy="45719"/>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Diamond 5"/>
          <p:cNvSpPr/>
          <p:nvPr/>
        </p:nvSpPr>
        <p:spPr>
          <a:xfrm>
            <a:off x="4627243" y="2244785"/>
            <a:ext cx="46089" cy="46089"/>
          </a:xfrm>
          <a:prstGeom prst="diamond">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Rectangle 43"/>
          <p:cNvSpPr/>
          <p:nvPr/>
        </p:nvSpPr>
        <p:spPr>
          <a:xfrm>
            <a:off x="4938086" y="2854845"/>
            <a:ext cx="142576" cy="136006"/>
          </a:xfrm>
          <a:prstGeom prst="rect">
            <a:avLst/>
          </a:prstGeom>
          <a:solidFill>
            <a:schemeClr val="bg1">
              <a:lumMod val="8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Diamond 44"/>
          <p:cNvSpPr/>
          <p:nvPr/>
        </p:nvSpPr>
        <p:spPr>
          <a:xfrm>
            <a:off x="4987969" y="2896005"/>
            <a:ext cx="46089" cy="46089"/>
          </a:xfrm>
          <a:prstGeom prst="diamond">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Rectangle 45"/>
          <p:cNvSpPr/>
          <p:nvPr/>
        </p:nvSpPr>
        <p:spPr>
          <a:xfrm>
            <a:off x="4343101" y="3210498"/>
            <a:ext cx="87272" cy="83413"/>
          </a:xfrm>
          <a:prstGeom prst="rect">
            <a:avLst/>
          </a:prstGeom>
          <a:solidFill>
            <a:schemeClr val="bg1">
              <a:lumMod val="8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Diamond 46"/>
          <p:cNvSpPr/>
          <p:nvPr/>
        </p:nvSpPr>
        <p:spPr>
          <a:xfrm>
            <a:off x="4363692" y="3226705"/>
            <a:ext cx="46089" cy="46089"/>
          </a:xfrm>
          <a:prstGeom prst="diamond">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Rectangle 50"/>
          <p:cNvSpPr/>
          <p:nvPr/>
        </p:nvSpPr>
        <p:spPr>
          <a:xfrm>
            <a:off x="4556593" y="3511374"/>
            <a:ext cx="140534" cy="134320"/>
          </a:xfrm>
          <a:prstGeom prst="rect">
            <a:avLst/>
          </a:prstGeom>
          <a:solidFill>
            <a:schemeClr val="bg1">
              <a:lumMod val="8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Diamond 51"/>
          <p:cNvSpPr/>
          <p:nvPr/>
        </p:nvSpPr>
        <p:spPr>
          <a:xfrm>
            <a:off x="4609585" y="3547700"/>
            <a:ext cx="46089" cy="46089"/>
          </a:xfrm>
          <a:prstGeom prst="diamond">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Rectangle 52"/>
          <p:cNvSpPr/>
          <p:nvPr/>
        </p:nvSpPr>
        <p:spPr>
          <a:xfrm>
            <a:off x="4143063" y="3869795"/>
            <a:ext cx="72125" cy="68936"/>
          </a:xfrm>
          <a:prstGeom prst="rect">
            <a:avLst/>
          </a:prstGeom>
          <a:solidFill>
            <a:schemeClr val="bg1">
              <a:lumMod val="8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Diamond 53"/>
          <p:cNvSpPr/>
          <p:nvPr/>
        </p:nvSpPr>
        <p:spPr>
          <a:xfrm>
            <a:off x="4156080" y="3878764"/>
            <a:ext cx="46089" cy="46089"/>
          </a:xfrm>
          <a:prstGeom prst="diamond">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Rectangle 54"/>
          <p:cNvSpPr/>
          <p:nvPr/>
        </p:nvSpPr>
        <p:spPr>
          <a:xfrm>
            <a:off x="4627243" y="4159448"/>
            <a:ext cx="140534" cy="134320"/>
          </a:xfrm>
          <a:prstGeom prst="rect">
            <a:avLst/>
          </a:prstGeom>
          <a:solidFill>
            <a:schemeClr val="bg1">
              <a:lumMod val="8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Diamond 55"/>
          <p:cNvSpPr/>
          <p:nvPr/>
        </p:nvSpPr>
        <p:spPr>
          <a:xfrm>
            <a:off x="4680235" y="4195774"/>
            <a:ext cx="46089" cy="46089"/>
          </a:xfrm>
          <a:prstGeom prst="diamond">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Rectangle 56"/>
          <p:cNvSpPr/>
          <p:nvPr/>
        </p:nvSpPr>
        <p:spPr>
          <a:xfrm>
            <a:off x="4435580" y="4504757"/>
            <a:ext cx="113977" cy="108938"/>
          </a:xfrm>
          <a:prstGeom prst="rect">
            <a:avLst/>
          </a:prstGeom>
          <a:solidFill>
            <a:schemeClr val="bg1">
              <a:lumMod val="8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 name="Diamond 57"/>
          <p:cNvSpPr/>
          <p:nvPr/>
        </p:nvSpPr>
        <p:spPr>
          <a:xfrm>
            <a:off x="4467649" y="4532774"/>
            <a:ext cx="46089" cy="46089"/>
          </a:xfrm>
          <a:prstGeom prst="diamond">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Diamond 58"/>
          <p:cNvSpPr/>
          <p:nvPr/>
        </p:nvSpPr>
        <p:spPr>
          <a:xfrm>
            <a:off x="4539765" y="4748158"/>
            <a:ext cx="377383" cy="285805"/>
          </a:xfrm>
          <a:prstGeom prst="diamond">
            <a:avLst/>
          </a:pr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Rectangle 60"/>
          <p:cNvSpPr/>
          <p:nvPr/>
        </p:nvSpPr>
        <p:spPr>
          <a:xfrm>
            <a:off x="4654039" y="2481361"/>
            <a:ext cx="239430" cy="228397"/>
          </a:xfrm>
          <a:prstGeom prst="rect">
            <a:avLst/>
          </a:prstGeom>
          <a:solidFill>
            <a:schemeClr val="bg1">
              <a:lumMod val="8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Diamond 41"/>
          <p:cNvSpPr/>
          <p:nvPr/>
        </p:nvSpPr>
        <p:spPr>
          <a:xfrm>
            <a:off x="4743636" y="2565021"/>
            <a:ext cx="46089" cy="46089"/>
          </a:xfrm>
          <a:prstGeom prst="diamond">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62" name="Straight Arrow Connector 61"/>
          <p:cNvCxnSpPr/>
          <p:nvPr/>
        </p:nvCxnSpPr>
        <p:spPr>
          <a:xfrm>
            <a:off x="5009054" y="6390105"/>
            <a:ext cx="598404" cy="1949"/>
          </a:xfrm>
          <a:prstGeom prst="straightConnector1">
            <a:avLst/>
          </a:prstGeom>
          <a:ln w="28575" cap="rnd">
            <a:solidFill>
              <a:schemeClr val="accent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p:cNvCxnSpPr/>
          <p:nvPr/>
        </p:nvCxnSpPr>
        <p:spPr>
          <a:xfrm flipH="1" flipV="1">
            <a:off x="3845233" y="6391795"/>
            <a:ext cx="592795" cy="3898"/>
          </a:xfrm>
          <a:prstGeom prst="straightConnector1">
            <a:avLst/>
          </a:prstGeom>
          <a:ln w="28575" cap="rnd">
            <a:solidFill>
              <a:schemeClr val="accent1"/>
            </a:solidFill>
            <a:tailEnd type="triangle" w="lg" len="med"/>
          </a:ln>
        </p:spPr>
        <p:style>
          <a:lnRef idx="1">
            <a:schemeClr val="accent1"/>
          </a:lnRef>
          <a:fillRef idx="0">
            <a:schemeClr val="accent1"/>
          </a:fillRef>
          <a:effectRef idx="0">
            <a:schemeClr val="accent1"/>
          </a:effectRef>
          <a:fontRef idx="minor">
            <a:schemeClr val="tx1"/>
          </a:fontRef>
        </p:style>
      </p:cxnSp>
      <p:sp>
        <p:nvSpPr>
          <p:cNvPr id="43" name="TextBox 42"/>
          <p:cNvSpPr txBox="1"/>
          <p:nvPr/>
        </p:nvSpPr>
        <p:spPr>
          <a:xfrm>
            <a:off x="157163" y="6513612"/>
            <a:ext cx="7015162" cy="153888"/>
          </a:xfrm>
          <a:prstGeom prst="rect">
            <a:avLst/>
          </a:prstGeom>
          <a:noFill/>
        </p:spPr>
        <p:txBody>
          <a:bodyPr wrap="square" lIns="0" tIns="0" rIns="0" bIns="0" rtlCol="0" anchor="b" anchorCtr="0">
            <a:spAutoFit/>
          </a:bodyPr>
          <a:lstStyle/>
          <a:p>
            <a:pPr marL="57150">
              <a:spcBef>
                <a:spcPts val="300"/>
              </a:spcBef>
            </a:pPr>
            <a:r>
              <a:rPr lang="en-US" sz="1000" dirty="0" smtClean="0">
                <a:solidFill>
                  <a:prstClr val="black"/>
                </a:solidFill>
              </a:rPr>
              <a:t>Li et al. </a:t>
            </a:r>
            <a:r>
              <a:rPr lang="en-US" sz="1000" i="1" dirty="0" smtClean="0">
                <a:solidFill>
                  <a:prstClr val="black"/>
                </a:solidFill>
              </a:rPr>
              <a:t>PLoS One.</a:t>
            </a:r>
            <a:r>
              <a:rPr lang="en-US" sz="1000" dirty="0" smtClean="0">
                <a:solidFill>
                  <a:prstClr val="black"/>
                </a:solidFill>
              </a:rPr>
              <a:t> 2014;9:e102777.</a:t>
            </a:r>
            <a:endParaRPr lang="en-US" sz="1000" dirty="0">
              <a:solidFill>
                <a:prstClr val="black"/>
              </a:solidFill>
            </a:endParaRPr>
          </a:p>
        </p:txBody>
      </p:sp>
      <p:cxnSp>
        <p:nvCxnSpPr>
          <p:cNvPr id="48" name="Straight Connector 47"/>
          <p:cNvCxnSpPr/>
          <p:nvPr/>
        </p:nvCxnSpPr>
        <p:spPr>
          <a:xfrm>
            <a:off x="3035475" y="5554139"/>
            <a:ext cx="0" cy="79513"/>
          </a:xfrm>
          <a:prstGeom prst="line">
            <a:avLst/>
          </a:prstGeom>
          <a:ln w="127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427604" y="5554139"/>
            <a:ext cx="0" cy="79513"/>
          </a:xfrm>
          <a:prstGeom prst="line">
            <a:avLst/>
          </a:prstGeom>
          <a:ln w="1270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4716791" y="5554139"/>
            <a:ext cx="0" cy="79513"/>
          </a:xfrm>
          <a:prstGeom prst="line">
            <a:avLst/>
          </a:prstGeom>
          <a:ln w="12700" cap="rnd">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020308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bwMode="auto">
          <a:xfrm>
            <a:off x="0" y="5791200"/>
            <a:ext cx="9144000" cy="1066800"/>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de-DE" sz="1800" b="1" i="0" u="none" strike="noStrike" cap="none" normalizeH="0" baseline="0" smtClean="0">
              <a:ln>
                <a:noFill/>
              </a:ln>
              <a:solidFill>
                <a:schemeClr val="tx1"/>
              </a:solidFill>
              <a:effectLst/>
              <a:latin typeface="Arial" pitchFamily="34" charset="0"/>
              <a:cs typeface="Arial" pitchFamily="34" charset="0"/>
            </a:endParaRPr>
          </a:p>
        </p:txBody>
      </p:sp>
      <p:pic>
        <p:nvPicPr>
          <p:cNvPr id="87042" name="Picture 2" descr="An external file that holds a picture, illustration, etc.&#10;Object name is pone.0102777.g003.jpg"/>
          <p:cNvPicPr>
            <a:picLocks noChangeAspect="1" noChangeArrowheads="1"/>
          </p:cNvPicPr>
          <p:nvPr/>
        </p:nvPicPr>
        <p:blipFill rotWithShape="1">
          <a:blip r:embed="rId2">
            <a:extLst>
              <a:ext uri="{28A0092B-C50C-407E-A947-70E740481C1C}">
                <a14:useLocalDpi xmlns:a14="http://schemas.microsoft.com/office/drawing/2010/main" val="0"/>
              </a:ext>
            </a:extLst>
          </a:blip>
          <a:srcRect b="87360"/>
          <a:stretch/>
        </p:blipFill>
        <p:spPr bwMode="auto">
          <a:xfrm>
            <a:off x="1238250" y="2215595"/>
            <a:ext cx="6153150" cy="513581"/>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p:cNvSpPr txBox="1"/>
          <p:nvPr/>
        </p:nvSpPr>
        <p:spPr>
          <a:xfrm>
            <a:off x="3269673" y="4742129"/>
            <a:ext cx="1066800" cy="400110"/>
          </a:xfrm>
          <a:prstGeom prst="rect">
            <a:avLst/>
          </a:prstGeom>
          <a:noFill/>
        </p:spPr>
        <p:txBody>
          <a:bodyPr wrap="square" rtlCol="0">
            <a:spAutoFit/>
          </a:bodyPr>
          <a:lstStyle/>
          <a:p>
            <a:pPr algn="r"/>
            <a:r>
              <a:rPr lang="de-DE" sz="1000" b="1" dirty="0" err="1" smtClean="0">
                <a:solidFill>
                  <a:schemeClr val="tx1">
                    <a:lumMod val="65000"/>
                    <a:lumOff val="35000"/>
                  </a:schemeClr>
                </a:solidFill>
              </a:rPr>
              <a:t>Favours</a:t>
            </a:r>
            <a:endParaRPr lang="de-DE" sz="1000" b="1" dirty="0" smtClean="0">
              <a:solidFill>
                <a:schemeClr val="tx1">
                  <a:lumMod val="65000"/>
                  <a:lumOff val="35000"/>
                </a:schemeClr>
              </a:solidFill>
            </a:endParaRPr>
          </a:p>
          <a:p>
            <a:pPr algn="r"/>
            <a:r>
              <a:rPr lang="de-DE" sz="1000" b="1" dirty="0" smtClean="0">
                <a:solidFill>
                  <a:schemeClr val="tx1">
                    <a:lumMod val="65000"/>
                    <a:lumOff val="35000"/>
                  </a:schemeClr>
                </a:solidFill>
              </a:rPr>
              <a:t>EGFR TKIs</a:t>
            </a:r>
            <a:endParaRPr lang="de-DE" sz="1000" b="1" dirty="0">
              <a:solidFill>
                <a:schemeClr val="tx1">
                  <a:lumMod val="65000"/>
                  <a:lumOff val="35000"/>
                </a:schemeClr>
              </a:solidFill>
            </a:endParaRPr>
          </a:p>
        </p:txBody>
      </p:sp>
      <p:sp>
        <p:nvSpPr>
          <p:cNvPr id="18" name="TextBox 17"/>
          <p:cNvSpPr txBox="1"/>
          <p:nvPr/>
        </p:nvSpPr>
        <p:spPr>
          <a:xfrm>
            <a:off x="4653973" y="4735776"/>
            <a:ext cx="1454727" cy="400110"/>
          </a:xfrm>
          <a:prstGeom prst="rect">
            <a:avLst/>
          </a:prstGeom>
          <a:noFill/>
        </p:spPr>
        <p:txBody>
          <a:bodyPr wrap="square" rtlCol="0">
            <a:spAutoFit/>
          </a:bodyPr>
          <a:lstStyle/>
          <a:p>
            <a:r>
              <a:rPr lang="de-DE" sz="1000" b="1" dirty="0" err="1" smtClean="0">
                <a:solidFill>
                  <a:schemeClr val="tx1">
                    <a:lumMod val="65000"/>
                    <a:lumOff val="35000"/>
                  </a:schemeClr>
                </a:solidFill>
              </a:rPr>
              <a:t>Favours</a:t>
            </a:r>
            <a:endParaRPr lang="de-DE" sz="1000" b="1" dirty="0" smtClean="0">
              <a:solidFill>
                <a:schemeClr val="tx1">
                  <a:lumMod val="65000"/>
                  <a:lumOff val="35000"/>
                </a:schemeClr>
              </a:solidFill>
            </a:endParaRPr>
          </a:p>
          <a:p>
            <a:r>
              <a:rPr lang="de-DE" sz="1000" b="1" dirty="0" err="1" smtClean="0">
                <a:solidFill>
                  <a:schemeClr val="tx1">
                    <a:lumMod val="65000"/>
                    <a:lumOff val="35000"/>
                  </a:schemeClr>
                </a:solidFill>
              </a:rPr>
              <a:t>Chemotherapy</a:t>
            </a:r>
            <a:endParaRPr lang="de-DE" sz="1000" b="1" dirty="0">
              <a:solidFill>
                <a:schemeClr val="tx1">
                  <a:lumMod val="65000"/>
                  <a:lumOff val="35000"/>
                </a:schemeClr>
              </a:solidFill>
            </a:endParaRPr>
          </a:p>
        </p:txBody>
      </p:sp>
      <p:pic>
        <p:nvPicPr>
          <p:cNvPr id="20482"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l="23524" t="53089" r="21718" b="16405"/>
          <a:stretch/>
        </p:blipFill>
        <p:spPr bwMode="auto">
          <a:xfrm>
            <a:off x="1200150" y="2716476"/>
            <a:ext cx="6153150" cy="19272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TextBox 10"/>
          <p:cNvSpPr txBox="1"/>
          <p:nvPr/>
        </p:nvSpPr>
        <p:spPr>
          <a:xfrm>
            <a:off x="327834" y="5927819"/>
            <a:ext cx="8720631" cy="307777"/>
          </a:xfrm>
          <a:prstGeom prst="rect">
            <a:avLst/>
          </a:prstGeom>
          <a:noFill/>
        </p:spPr>
        <p:txBody>
          <a:bodyPr wrap="square" rtlCol="0">
            <a:spAutoFit/>
          </a:bodyPr>
          <a:lstStyle/>
          <a:p>
            <a:r>
              <a:rPr lang="de-DE" sz="1400" dirty="0" smtClean="0"/>
              <a:t>*TAILOR was not </a:t>
            </a:r>
            <a:r>
              <a:rPr lang="de-DE" sz="1400" dirty="0" err="1" smtClean="0"/>
              <a:t>included</a:t>
            </a:r>
            <a:r>
              <a:rPr lang="de-DE" sz="1400" dirty="0" smtClean="0"/>
              <a:t> in </a:t>
            </a:r>
            <a:r>
              <a:rPr lang="de-DE" sz="1400" dirty="0" err="1" smtClean="0"/>
              <a:t>the</a:t>
            </a:r>
            <a:r>
              <a:rPr lang="de-DE" sz="1400" dirty="0" smtClean="0"/>
              <a:t> OS </a:t>
            </a:r>
            <a:r>
              <a:rPr lang="de-DE" sz="1400" dirty="0" err="1" smtClean="0"/>
              <a:t>comparison</a:t>
            </a:r>
            <a:r>
              <a:rPr lang="de-DE" sz="1400" dirty="0" smtClean="0"/>
              <a:t> at </a:t>
            </a:r>
            <a:r>
              <a:rPr lang="de-DE" sz="1400" dirty="0" err="1" smtClean="0"/>
              <a:t>that</a:t>
            </a:r>
            <a:r>
              <a:rPr lang="de-DE" sz="1400" dirty="0" smtClean="0"/>
              <a:t> time </a:t>
            </a:r>
            <a:r>
              <a:rPr lang="de-DE" sz="1400" dirty="0" err="1" smtClean="0"/>
              <a:t>the</a:t>
            </a:r>
            <a:r>
              <a:rPr lang="de-DE" sz="1400" dirty="0" smtClean="0"/>
              <a:t> OS </a:t>
            </a:r>
            <a:r>
              <a:rPr lang="de-DE" sz="1400" dirty="0" err="1" smtClean="0"/>
              <a:t>data</a:t>
            </a:r>
            <a:r>
              <a:rPr lang="de-DE" sz="1400" dirty="0" smtClean="0"/>
              <a:t> </a:t>
            </a:r>
            <a:r>
              <a:rPr lang="de-DE" sz="1400" dirty="0" err="1" smtClean="0"/>
              <a:t>hadn‘t</a:t>
            </a:r>
            <a:r>
              <a:rPr lang="de-DE" sz="1400" dirty="0" smtClean="0"/>
              <a:t> </a:t>
            </a:r>
            <a:r>
              <a:rPr lang="de-DE" sz="1400" dirty="0" err="1" smtClean="0"/>
              <a:t>been</a:t>
            </a:r>
            <a:r>
              <a:rPr lang="de-DE" sz="1400" dirty="0" smtClean="0"/>
              <a:t> </a:t>
            </a:r>
            <a:r>
              <a:rPr lang="de-DE" sz="1400" dirty="0" err="1" smtClean="0"/>
              <a:t>reported</a:t>
            </a:r>
            <a:r>
              <a:rPr lang="de-DE" sz="1400" dirty="0" smtClean="0"/>
              <a:t> </a:t>
            </a:r>
            <a:r>
              <a:rPr lang="de-DE" sz="1400" dirty="0" err="1" smtClean="0"/>
              <a:t>yet</a:t>
            </a:r>
            <a:endParaRPr lang="de-DE" sz="1400" dirty="0"/>
          </a:p>
        </p:txBody>
      </p:sp>
      <p:sp>
        <p:nvSpPr>
          <p:cNvPr id="13" name="Title 1"/>
          <p:cNvSpPr>
            <a:spLocks noGrp="1"/>
          </p:cNvSpPr>
          <p:nvPr>
            <p:ph type="title"/>
          </p:nvPr>
        </p:nvSpPr>
        <p:spPr>
          <a:xfrm>
            <a:off x="430823" y="346209"/>
            <a:ext cx="8550003" cy="720591"/>
          </a:xfrm>
        </p:spPr>
        <p:txBody>
          <a:bodyPr/>
          <a:lstStyle/>
          <a:p>
            <a:r>
              <a:rPr lang="en-US" dirty="0" smtClean="0"/>
              <a:t>Meta-analysis (2014): EGFR TKIs vs Chemotherapy as Second-Line Treatment (cont’d)</a:t>
            </a:r>
            <a:endParaRPr lang="en-US" dirty="0"/>
          </a:p>
        </p:txBody>
      </p:sp>
      <p:sp>
        <p:nvSpPr>
          <p:cNvPr id="14" name="TextBox 13"/>
          <p:cNvSpPr txBox="1"/>
          <p:nvPr/>
        </p:nvSpPr>
        <p:spPr>
          <a:xfrm>
            <a:off x="327835" y="1206985"/>
            <a:ext cx="8465308" cy="369332"/>
          </a:xfrm>
          <a:prstGeom prst="rect">
            <a:avLst/>
          </a:prstGeom>
          <a:noFill/>
        </p:spPr>
        <p:txBody>
          <a:bodyPr wrap="square" rtlCol="0">
            <a:spAutoFit/>
          </a:bodyPr>
          <a:lstStyle/>
          <a:p>
            <a:pPr algn="ctr"/>
            <a:r>
              <a:rPr lang="de-DE" b="1" dirty="0" smtClean="0">
                <a:solidFill>
                  <a:prstClr val="black"/>
                </a:solidFill>
              </a:rPr>
              <a:t>OS </a:t>
            </a:r>
            <a:r>
              <a:rPr lang="de-DE" b="1" dirty="0" err="1" smtClean="0">
                <a:solidFill>
                  <a:prstClr val="black"/>
                </a:solidFill>
              </a:rPr>
              <a:t>Comparison</a:t>
            </a:r>
            <a:r>
              <a:rPr lang="de-DE" b="1" dirty="0" smtClean="0">
                <a:solidFill>
                  <a:prstClr val="black"/>
                </a:solidFill>
              </a:rPr>
              <a:t> in </a:t>
            </a:r>
            <a:r>
              <a:rPr lang="de-DE" b="1" dirty="0" err="1" smtClean="0">
                <a:solidFill>
                  <a:prstClr val="black"/>
                </a:solidFill>
              </a:rPr>
              <a:t>the</a:t>
            </a:r>
            <a:r>
              <a:rPr lang="de-DE" b="1" dirty="0" smtClean="0">
                <a:solidFill>
                  <a:prstClr val="black"/>
                </a:solidFill>
              </a:rPr>
              <a:t> </a:t>
            </a:r>
            <a:r>
              <a:rPr lang="de-DE" b="1" dirty="0" err="1" smtClean="0">
                <a:solidFill>
                  <a:prstClr val="black"/>
                </a:solidFill>
              </a:rPr>
              <a:t>subgroup</a:t>
            </a:r>
            <a:r>
              <a:rPr lang="de-DE" b="1" dirty="0" smtClean="0">
                <a:solidFill>
                  <a:prstClr val="black"/>
                </a:solidFill>
              </a:rPr>
              <a:t> </a:t>
            </a:r>
            <a:r>
              <a:rPr lang="de-DE" b="1" dirty="0" err="1" smtClean="0">
                <a:solidFill>
                  <a:prstClr val="black"/>
                </a:solidFill>
              </a:rPr>
              <a:t>of</a:t>
            </a:r>
            <a:r>
              <a:rPr lang="de-DE" b="1" dirty="0" smtClean="0">
                <a:solidFill>
                  <a:prstClr val="black"/>
                </a:solidFill>
              </a:rPr>
              <a:t> EGFR wild type </a:t>
            </a:r>
            <a:r>
              <a:rPr lang="de-DE" b="1" dirty="0" err="1" smtClean="0">
                <a:solidFill>
                  <a:prstClr val="black"/>
                </a:solidFill>
              </a:rPr>
              <a:t>patients</a:t>
            </a:r>
            <a:r>
              <a:rPr lang="de-DE" b="1" dirty="0" smtClean="0">
                <a:solidFill>
                  <a:prstClr val="black"/>
                </a:solidFill>
              </a:rPr>
              <a:t>*</a:t>
            </a:r>
            <a:endParaRPr lang="de-DE" b="1" dirty="0">
              <a:solidFill>
                <a:prstClr val="black"/>
              </a:solidFill>
            </a:endParaRPr>
          </a:p>
        </p:txBody>
      </p:sp>
      <p:sp>
        <p:nvSpPr>
          <p:cNvPr id="15" name="TextBox 14"/>
          <p:cNvSpPr txBox="1"/>
          <p:nvPr/>
        </p:nvSpPr>
        <p:spPr>
          <a:xfrm>
            <a:off x="157163" y="6513612"/>
            <a:ext cx="7015162" cy="153888"/>
          </a:xfrm>
          <a:prstGeom prst="rect">
            <a:avLst/>
          </a:prstGeom>
          <a:noFill/>
        </p:spPr>
        <p:txBody>
          <a:bodyPr wrap="square" lIns="0" tIns="0" rIns="0" bIns="0" rtlCol="0" anchor="b" anchorCtr="0">
            <a:spAutoFit/>
          </a:bodyPr>
          <a:lstStyle/>
          <a:p>
            <a:pPr marL="57150">
              <a:spcBef>
                <a:spcPts val="300"/>
              </a:spcBef>
            </a:pPr>
            <a:r>
              <a:rPr lang="en-US" sz="1000" dirty="0" smtClean="0">
                <a:solidFill>
                  <a:prstClr val="black"/>
                </a:solidFill>
              </a:rPr>
              <a:t>Li et al. </a:t>
            </a:r>
            <a:r>
              <a:rPr lang="en-US" sz="1000" i="1" dirty="0" smtClean="0">
                <a:solidFill>
                  <a:prstClr val="black"/>
                </a:solidFill>
              </a:rPr>
              <a:t>PLoS One.</a:t>
            </a:r>
            <a:r>
              <a:rPr lang="en-US" sz="1000" dirty="0" smtClean="0">
                <a:solidFill>
                  <a:prstClr val="black"/>
                </a:solidFill>
              </a:rPr>
              <a:t> 2014;9:e102777.</a:t>
            </a:r>
            <a:endParaRPr lang="en-US" sz="1000" dirty="0">
              <a:solidFill>
                <a:prstClr val="black"/>
              </a:solidFill>
            </a:endParaRPr>
          </a:p>
        </p:txBody>
      </p:sp>
    </p:spTree>
    <p:extLst>
      <p:ext uri="{BB962C8B-B14F-4D97-AF65-F5344CB8AC3E}">
        <p14:creationId xmlns:p14="http://schemas.microsoft.com/office/powerpoint/2010/main" val="33218883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Label of Approved Drugs in Second Line Treatment</a:t>
            </a:r>
            <a:endParaRPr lang="en-US" dirty="0"/>
          </a:p>
        </p:txBody>
      </p:sp>
      <p:sp>
        <p:nvSpPr>
          <p:cNvPr id="3" name="Content Placeholder 2"/>
          <p:cNvSpPr>
            <a:spLocks noGrp="1"/>
          </p:cNvSpPr>
          <p:nvPr>
            <p:ph idx="1"/>
          </p:nvPr>
        </p:nvSpPr>
        <p:spPr/>
        <p:txBody>
          <a:bodyPr/>
          <a:lstStyle/>
          <a:p>
            <a:r>
              <a:rPr lang="en-US" sz="1800" dirty="0" smtClean="0"/>
              <a:t>Docetaxel</a:t>
            </a:r>
          </a:p>
          <a:p>
            <a:pPr lvl="1"/>
            <a:r>
              <a:rPr lang="en-US" sz="1400" dirty="0" smtClean="0"/>
              <a:t>As a single agent is indicated for the treatment of patients with locally advanced or metastatic NSCLC after failure of prior platinum-based CT</a:t>
            </a:r>
          </a:p>
          <a:p>
            <a:r>
              <a:rPr lang="en-US" sz="1800" dirty="0" smtClean="0"/>
              <a:t>Erlotinib</a:t>
            </a:r>
          </a:p>
          <a:p>
            <a:pPr lvl="1"/>
            <a:r>
              <a:rPr lang="en-US" sz="1400" dirty="0" smtClean="0"/>
              <a:t>Treatment of locally advanced or metastatic NSCLC after failure of ≥1 prior CT regimen</a:t>
            </a:r>
          </a:p>
          <a:p>
            <a:pPr lvl="1"/>
            <a:r>
              <a:rPr lang="en-US" sz="1400" dirty="0" smtClean="0"/>
              <a:t>Maintenance treatment of patients with locally advanced or metastatic NSCLC whose disease has not progressed after 4 cycles of platinum-based, first-line CT</a:t>
            </a:r>
          </a:p>
          <a:p>
            <a:pPr marL="0" indent="0">
              <a:buNone/>
            </a:pPr>
            <a:endParaRPr lang="en-US" sz="1800" u="sng" dirty="0" smtClean="0">
              <a:solidFill>
                <a:srgbClr val="FF0000"/>
              </a:solidFill>
            </a:endParaRPr>
          </a:p>
          <a:p>
            <a:pPr marL="0" indent="0">
              <a:buNone/>
            </a:pPr>
            <a:r>
              <a:rPr lang="en-US" sz="1800" u="sng" dirty="0" smtClean="0">
                <a:solidFill>
                  <a:srgbClr val="FF0000"/>
                </a:solidFill>
              </a:rPr>
              <a:t>Recent additions (US)</a:t>
            </a:r>
          </a:p>
          <a:p>
            <a:r>
              <a:rPr lang="en-US" sz="1800" b="1" dirty="0" smtClean="0">
                <a:solidFill>
                  <a:schemeClr val="tx1"/>
                </a:solidFill>
              </a:rPr>
              <a:t>Ramucirumab + docetaxel </a:t>
            </a:r>
            <a:r>
              <a:rPr lang="en-US" sz="1800" dirty="0" smtClean="0">
                <a:solidFill>
                  <a:schemeClr val="tx1"/>
                </a:solidFill>
              </a:rPr>
              <a:t>(Dec 12, 2014)</a:t>
            </a:r>
          </a:p>
          <a:p>
            <a:pPr lvl="1"/>
            <a:r>
              <a:rPr lang="en-US" sz="1400" dirty="0" smtClean="0">
                <a:solidFill>
                  <a:schemeClr val="tx1"/>
                </a:solidFill>
              </a:rPr>
              <a:t>Treatment of metastatic NSCLC with disease progression on or after platinum-based CT</a:t>
            </a:r>
          </a:p>
          <a:p>
            <a:r>
              <a:rPr lang="en-US" sz="1800" b="1" dirty="0" smtClean="0">
                <a:solidFill>
                  <a:schemeClr val="tx1"/>
                </a:solidFill>
              </a:rPr>
              <a:t>Nivolumab</a:t>
            </a:r>
            <a:r>
              <a:rPr lang="en-US" sz="1800" dirty="0" smtClean="0">
                <a:solidFill>
                  <a:schemeClr val="tx1"/>
                </a:solidFill>
              </a:rPr>
              <a:t> (Mar 5, 2015)</a:t>
            </a:r>
          </a:p>
          <a:p>
            <a:pPr lvl="1"/>
            <a:r>
              <a:rPr lang="en-US" sz="1400" dirty="0" smtClean="0">
                <a:solidFill>
                  <a:schemeClr val="tx1"/>
                </a:solidFill>
              </a:rPr>
              <a:t>Treatment of metastatic </a:t>
            </a:r>
            <a:r>
              <a:rPr lang="en-US" sz="1400" u="sng" dirty="0" smtClean="0">
                <a:solidFill>
                  <a:srgbClr val="FF0000"/>
                </a:solidFill>
              </a:rPr>
              <a:t>squamous</a:t>
            </a:r>
            <a:r>
              <a:rPr lang="en-US" sz="1400" dirty="0" smtClean="0">
                <a:solidFill>
                  <a:schemeClr val="tx1"/>
                </a:solidFill>
              </a:rPr>
              <a:t> NSCLC with progression on or after platinum-based CT</a:t>
            </a:r>
            <a:endParaRPr lang="en-US" sz="1400" dirty="0">
              <a:solidFill>
                <a:schemeClr val="tx1"/>
              </a:solidFill>
            </a:endParaRPr>
          </a:p>
        </p:txBody>
      </p:sp>
      <p:sp>
        <p:nvSpPr>
          <p:cNvPr id="4" name="Rectangle 3"/>
          <p:cNvSpPr/>
          <p:nvPr/>
        </p:nvSpPr>
        <p:spPr bwMode="auto">
          <a:xfrm>
            <a:off x="299963" y="3780430"/>
            <a:ext cx="8680863" cy="2142697"/>
          </a:xfrm>
          <a:prstGeom prst="rect">
            <a:avLst/>
          </a:prstGeom>
          <a:noFill/>
          <a:ln w="38100" cap="flat" cmpd="sng" algn="ctr">
            <a:solidFill>
              <a:schemeClr val="accent5"/>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de-DE" b="1" smtClean="0">
              <a:solidFill>
                <a:prstClr val="black"/>
              </a:solidFill>
            </a:endParaRPr>
          </a:p>
        </p:txBody>
      </p:sp>
    </p:spTree>
    <p:extLst>
      <p:ext uri="{BB962C8B-B14F-4D97-AF65-F5344CB8AC3E}">
        <p14:creationId xmlns:p14="http://schemas.microsoft.com/office/powerpoint/2010/main" val="346288885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ctrTitle"/>
          </p:nvPr>
        </p:nvSpPr>
        <p:spPr/>
        <p:txBody>
          <a:bodyPr/>
          <a:lstStyle/>
          <a:p>
            <a:r>
              <a:rPr lang="en-US" dirty="0" smtClean="0"/>
              <a:t>Antiangiogenesis in the Treatment of SCC Lung</a:t>
            </a:r>
            <a:endParaRPr lang="en-US" dirty="0"/>
          </a:p>
        </p:txBody>
      </p:sp>
      <p:sp>
        <p:nvSpPr>
          <p:cNvPr id="7" name="Subtitle 6"/>
          <p:cNvSpPr>
            <a:spLocks noGrp="1"/>
          </p:cNvSpPr>
          <p:nvPr>
            <p:ph type="subTitle" idx="1"/>
          </p:nvPr>
        </p:nvSpPr>
        <p:spPr/>
        <p:txBody>
          <a:bodyPr/>
          <a:lstStyle/>
          <a:p>
            <a:endParaRPr lang="en-US" dirty="0"/>
          </a:p>
        </p:txBody>
      </p:sp>
    </p:spTree>
    <p:extLst>
      <p:ext uri="{BB962C8B-B14F-4D97-AF65-F5344CB8AC3E}">
        <p14:creationId xmlns:p14="http://schemas.microsoft.com/office/powerpoint/2010/main" val="296421860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Antiangiogenesis in the Treatment of NSCLC</a:t>
            </a:r>
            <a:endParaRPr lang="en-US" dirty="0"/>
          </a:p>
        </p:txBody>
      </p:sp>
      <p:sp>
        <p:nvSpPr>
          <p:cNvPr id="3" name="Content Placeholder 2"/>
          <p:cNvSpPr>
            <a:spLocks noGrp="1"/>
          </p:cNvSpPr>
          <p:nvPr>
            <p:ph idx="1"/>
          </p:nvPr>
        </p:nvSpPr>
        <p:spPr>
          <a:xfrm>
            <a:off x="430824" y="1337542"/>
            <a:ext cx="3592536" cy="4707657"/>
          </a:xfrm>
        </p:spPr>
        <p:txBody>
          <a:bodyPr/>
          <a:lstStyle/>
          <a:p>
            <a:pPr>
              <a:spcBef>
                <a:spcPts val="1200"/>
              </a:spcBef>
            </a:pPr>
            <a:r>
              <a:rPr lang="en-US" sz="2000" dirty="0" smtClean="0">
                <a:solidFill>
                  <a:schemeClr val="tx1"/>
                </a:solidFill>
              </a:rPr>
              <a:t>Angiogenesis is important for the development and growth of tumours beyond a certain size</a:t>
            </a:r>
            <a:r>
              <a:rPr lang="en-US" sz="2000" baseline="30000" dirty="0" smtClean="0">
                <a:solidFill>
                  <a:schemeClr val="tx1"/>
                </a:solidFill>
              </a:rPr>
              <a:t>1</a:t>
            </a:r>
          </a:p>
          <a:p>
            <a:pPr>
              <a:spcBef>
                <a:spcPts val="1200"/>
              </a:spcBef>
            </a:pPr>
            <a:r>
              <a:rPr lang="en-US" sz="2000" dirty="0" smtClean="0">
                <a:solidFill>
                  <a:schemeClr val="tx1"/>
                </a:solidFill>
              </a:rPr>
              <a:t>Signaling cascades involved in angiogenesis include VEGF and PDGF as well as other pathways</a:t>
            </a:r>
            <a:r>
              <a:rPr lang="en-US" sz="2000" baseline="30000" dirty="0" smtClean="0">
                <a:solidFill>
                  <a:schemeClr val="tx1"/>
                </a:solidFill>
              </a:rPr>
              <a:t>2</a:t>
            </a:r>
          </a:p>
          <a:p>
            <a:pPr>
              <a:spcBef>
                <a:spcPts val="1200"/>
              </a:spcBef>
            </a:pPr>
            <a:r>
              <a:rPr lang="en-US" sz="2000" dirty="0" smtClean="0">
                <a:solidFill>
                  <a:schemeClr val="tx1"/>
                </a:solidFill>
              </a:rPr>
              <a:t>Antiangiogenic approaches have been demonstrated to be active in a number of solid tumors including NSCLC</a:t>
            </a:r>
            <a:r>
              <a:rPr lang="en-US" sz="2000" baseline="30000" dirty="0" smtClean="0">
                <a:solidFill>
                  <a:schemeClr val="tx1"/>
                </a:solidFill>
              </a:rPr>
              <a:t>3</a:t>
            </a:r>
            <a:endParaRPr lang="en-US" sz="2000" dirty="0">
              <a:solidFill>
                <a:schemeClr val="tx1"/>
              </a:solidFill>
            </a:endParaRPr>
          </a:p>
        </p:txBody>
      </p:sp>
      <p:pic>
        <p:nvPicPr>
          <p:cNvPr id="7" name="Picture 2"/>
          <p:cNvPicPr>
            <a:picLocks noChangeAspect="1" noChangeArrowheads="1"/>
          </p:cNvPicPr>
          <p:nvPr/>
        </p:nvPicPr>
        <p:blipFill>
          <a:blip r:embed="rId2">
            <a:extLst>
              <a:ext uri="{BEBA8EAE-BF5A-486C-A8C5-ECC9F3942E4B}">
                <a14:imgProps xmlns:a14="http://schemas.microsoft.com/office/drawing/2010/main">
                  <a14:imgLayer r:embed="rId3">
                    <a14:imgEffect>
                      <a14:sharpenSoften amount="25000"/>
                    </a14:imgEffect>
                  </a14:imgLayer>
                </a14:imgProps>
              </a:ext>
              <a:ext uri="{28A0092B-C50C-407E-A947-70E740481C1C}">
                <a14:useLocalDpi xmlns:a14="http://schemas.microsoft.com/office/drawing/2010/main" val="0"/>
              </a:ext>
            </a:extLst>
          </a:blip>
          <a:srcRect/>
          <a:stretch>
            <a:fillRect/>
          </a:stretch>
        </p:blipFill>
        <p:spPr bwMode="auto">
          <a:xfrm>
            <a:off x="4266925" y="2551597"/>
            <a:ext cx="4588878" cy="24384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4243700" y="2172803"/>
            <a:ext cx="4743606" cy="338554"/>
          </a:xfrm>
          <a:prstGeom prst="rect">
            <a:avLst/>
          </a:prstGeom>
          <a:noFill/>
        </p:spPr>
        <p:txBody>
          <a:bodyPr wrap="none" rtlCol="0">
            <a:spAutoFit/>
          </a:bodyPr>
          <a:lstStyle/>
          <a:p>
            <a:r>
              <a:rPr lang="en-US" sz="1600" dirty="0" smtClean="0">
                <a:solidFill>
                  <a:srgbClr val="000000"/>
                </a:solidFill>
              </a:rPr>
              <a:t>Angiogenesis in tumour growth and development</a:t>
            </a:r>
            <a:r>
              <a:rPr lang="en-US" sz="1600" baseline="30000" dirty="0">
                <a:solidFill>
                  <a:srgbClr val="000000"/>
                </a:solidFill>
              </a:rPr>
              <a:t>4</a:t>
            </a:r>
          </a:p>
        </p:txBody>
      </p:sp>
      <p:sp>
        <p:nvSpPr>
          <p:cNvPr id="10" name="TextBox 9"/>
          <p:cNvSpPr txBox="1"/>
          <p:nvPr/>
        </p:nvSpPr>
        <p:spPr>
          <a:xfrm>
            <a:off x="209564" y="5898059"/>
            <a:ext cx="7157887" cy="769441"/>
          </a:xfrm>
          <a:prstGeom prst="rect">
            <a:avLst/>
          </a:prstGeom>
          <a:noFill/>
        </p:spPr>
        <p:txBody>
          <a:bodyPr wrap="square" lIns="0" tIns="0" rIns="0" bIns="0" rtlCol="0" anchor="b" anchorCtr="0">
            <a:spAutoFit/>
          </a:bodyPr>
          <a:lstStyle/>
          <a:p>
            <a:r>
              <a:rPr lang="en-US" altLang="en-US" sz="1000" dirty="0" smtClean="0">
                <a:solidFill>
                  <a:prstClr val="black"/>
                </a:solidFill>
              </a:rPr>
              <a:t>1.  www.cancer.gov/about-cancer/treatment/types/immunotherapy/angiogenesis-inhibitors-fact-sheet. Accessed May 19, 2015. </a:t>
            </a:r>
          </a:p>
          <a:p>
            <a:r>
              <a:rPr lang="en-US" altLang="en-US" sz="1000" dirty="0">
                <a:solidFill>
                  <a:prstClr val="black"/>
                </a:solidFill>
              </a:rPr>
              <a:t>2</a:t>
            </a:r>
            <a:r>
              <a:rPr lang="en-US" altLang="en-US" sz="1000" dirty="0" smtClean="0">
                <a:solidFill>
                  <a:prstClr val="black"/>
                </a:solidFill>
              </a:rPr>
              <a:t>. </a:t>
            </a:r>
            <a:r>
              <a:rPr lang="en-US" altLang="en-US" sz="1000" dirty="0">
                <a:solidFill>
                  <a:prstClr val="black"/>
                </a:solidFill>
              </a:rPr>
              <a:t>Rolfo et al. </a:t>
            </a:r>
            <a:r>
              <a:rPr lang="en-US" altLang="en-US" sz="1000" i="1" dirty="0">
                <a:solidFill>
                  <a:prstClr val="black"/>
                </a:solidFill>
              </a:rPr>
              <a:t>Expert Opin Investig Drugs</a:t>
            </a:r>
            <a:r>
              <a:rPr lang="en-US" altLang="en-US" sz="1000" dirty="0">
                <a:solidFill>
                  <a:prstClr val="black"/>
                </a:solidFill>
              </a:rPr>
              <a:t>. 2013;22:1081.</a:t>
            </a:r>
            <a:endParaRPr lang="en-US" sz="1000" dirty="0">
              <a:solidFill>
                <a:srgbClr val="000000"/>
              </a:solidFill>
            </a:endParaRPr>
          </a:p>
          <a:p>
            <a:r>
              <a:rPr lang="en-US" altLang="en-US" sz="1000" dirty="0" smtClean="0">
                <a:solidFill>
                  <a:prstClr val="black"/>
                </a:solidFill>
              </a:rPr>
              <a:t>3. </a:t>
            </a:r>
            <a:r>
              <a:rPr lang="en-US" altLang="en-US" sz="1000" dirty="0">
                <a:solidFill>
                  <a:prstClr val="black"/>
                </a:solidFill>
              </a:rPr>
              <a:t>Sandler et al. </a:t>
            </a:r>
            <a:r>
              <a:rPr lang="en-US" altLang="en-US" sz="1000" i="1" dirty="0">
                <a:solidFill>
                  <a:prstClr val="black"/>
                </a:solidFill>
              </a:rPr>
              <a:t>N Engl J Med</a:t>
            </a:r>
            <a:r>
              <a:rPr lang="en-US" altLang="en-US" sz="1000" dirty="0">
                <a:solidFill>
                  <a:prstClr val="black"/>
                </a:solidFill>
              </a:rPr>
              <a:t>. 2006;355:2542.</a:t>
            </a:r>
          </a:p>
          <a:p>
            <a:r>
              <a:rPr lang="en-US" altLang="en-US" sz="1000" dirty="0" smtClean="0">
                <a:solidFill>
                  <a:prstClr val="black"/>
                </a:solidFill>
              </a:rPr>
              <a:t>4. </a:t>
            </a:r>
            <a:r>
              <a:rPr lang="en-US" altLang="en-US" sz="1000" dirty="0">
                <a:solidFill>
                  <a:prstClr val="black"/>
                </a:solidFill>
              </a:rPr>
              <a:t>http://</a:t>
            </a:r>
            <a:r>
              <a:rPr lang="en-US" altLang="en-US" sz="1000" dirty="0" smtClean="0">
                <a:solidFill>
                  <a:prstClr val="black"/>
                </a:solidFill>
              </a:rPr>
              <a:t>www.nyas.org/Publications/EBriefings/Detail.aspx?cid=6fe7e173-b02e-4b8f-a8cb-7c0e3de1d5ed.  </a:t>
            </a:r>
            <a:br>
              <a:rPr lang="en-US" altLang="en-US" sz="1000" dirty="0" smtClean="0">
                <a:solidFill>
                  <a:prstClr val="black"/>
                </a:solidFill>
              </a:rPr>
            </a:br>
            <a:r>
              <a:rPr lang="en-US" altLang="en-US" sz="1000" dirty="0" smtClean="0">
                <a:solidFill>
                  <a:prstClr val="black"/>
                </a:solidFill>
              </a:rPr>
              <a:t>    Accessed January 26, 2015.</a:t>
            </a:r>
          </a:p>
        </p:txBody>
      </p:sp>
    </p:spTree>
    <p:extLst>
      <p:ext uri="{BB962C8B-B14F-4D97-AF65-F5344CB8AC3E}">
        <p14:creationId xmlns:p14="http://schemas.microsoft.com/office/powerpoint/2010/main" val="21040661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itle 14"/>
          <p:cNvSpPr>
            <a:spLocks noGrp="1"/>
          </p:cNvSpPr>
          <p:nvPr>
            <p:ph type="title"/>
          </p:nvPr>
        </p:nvSpPr>
        <p:spPr/>
        <p:txBody>
          <a:bodyPr/>
          <a:lstStyle/>
          <a:p>
            <a:r>
              <a:rPr lang="en-US" dirty="0"/>
              <a:t>Antiangiogenic Approaches in the </a:t>
            </a:r>
            <a:r>
              <a:rPr lang="en-US" dirty="0" smtClean="0"/>
              <a:t>Treatment </a:t>
            </a:r>
            <a:br>
              <a:rPr lang="en-US" dirty="0" smtClean="0"/>
            </a:br>
            <a:r>
              <a:rPr lang="en-US" dirty="0" smtClean="0"/>
              <a:t>of SCC of the Lung</a:t>
            </a:r>
            <a:endParaRPr lang="en-US" dirty="0"/>
          </a:p>
        </p:txBody>
      </p:sp>
      <p:graphicFrame>
        <p:nvGraphicFramePr>
          <p:cNvPr id="5" name="Content Placeholder 4"/>
          <p:cNvGraphicFramePr>
            <a:graphicFrameLocks noGrp="1"/>
          </p:cNvGraphicFramePr>
          <p:nvPr>
            <p:ph idx="4294967295"/>
            <p:extLst>
              <p:ext uri="{D42A27DB-BD31-4B8C-83A1-F6EECF244321}">
                <p14:modId xmlns:p14="http://schemas.microsoft.com/office/powerpoint/2010/main" val="4248347899"/>
              </p:ext>
            </p:extLst>
          </p:nvPr>
        </p:nvGraphicFramePr>
        <p:xfrm>
          <a:off x="292099" y="1583828"/>
          <a:ext cx="8657934" cy="4085452"/>
        </p:xfrm>
        <a:graphic>
          <a:graphicData uri="http://schemas.openxmlformats.org/drawingml/2006/table">
            <a:tbl>
              <a:tblPr firstRow="1" bandRow="1">
                <a:tableStyleId>{5C22544A-7EE6-4342-B048-85BDC9FD1C3A}</a:tableStyleId>
              </a:tblPr>
              <a:tblGrid>
                <a:gridCol w="1290211"/>
                <a:gridCol w="1645959"/>
                <a:gridCol w="1858205"/>
                <a:gridCol w="3863559"/>
              </a:tblGrid>
              <a:tr h="294657">
                <a:tc>
                  <a:txBody>
                    <a:bodyPr/>
                    <a:lstStyle/>
                    <a:p>
                      <a:endParaRPr lang="en-US" sz="1400" dirty="0"/>
                    </a:p>
                  </a:txBody>
                  <a:tcPr anchor="b"/>
                </a:tc>
                <a:tc>
                  <a:txBody>
                    <a:bodyPr/>
                    <a:lstStyle/>
                    <a:p>
                      <a:pPr algn="ctr"/>
                      <a:r>
                        <a:rPr lang="en-US" sz="1400" dirty="0" smtClean="0"/>
                        <a:t>No.</a:t>
                      </a:r>
                      <a:r>
                        <a:rPr lang="en-US" sz="1400" baseline="0" dirty="0" smtClean="0"/>
                        <a:t> of Patients </a:t>
                      </a:r>
                      <a:br>
                        <a:rPr lang="en-US" sz="1400" baseline="0" dirty="0" smtClean="0"/>
                      </a:br>
                      <a:r>
                        <a:rPr lang="en-US" sz="1400" baseline="0" dirty="0" smtClean="0"/>
                        <a:t>With SCC</a:t>
                      </a:r>
                      <a:endParaRPr lang="en-US" sz="1400" dirty="0"/>
                    </a:p>
                  </a:txBody>
                  <a:tcPr anchor="b"/>
                </a:tc>
                <a:tc>
                  <a:txBody>
                    <a:bodyPr/>
                    <a:lstStyle/>
                    <a:p>
                      <a:pPr algn="ctr"/>
                      <a:r>
                        <a:rPr lang="en-US" sz="1400" dirty="0" smtClean="0"/>
                        <a:t>Regimen</a:t>
                      </a:r>
                      <a:endParaRPr lang="en-US" sz="1400" dirty="0"/>
                    </a:p>
                  </a:txBody>
                  <a:tcPr anchor="b"/>
                </a:tc>
                <a:tc>
                  <a:txBody>
                    <a:bodyPr/>
                    <a:lstStyle/>
                    <a:p>
                      <a:pPr algn="ctr"/>
                      <a:r>
                        <a:rPr lang="en-US" sz="1400" dirty="0" smtClean="0"/>
                        <a:t>Results</a:t>
                      </a:r>
                      <a:endParaRPr lang="en-US" sz="1400" dirty="0"/>
                    </a:p>
                  </a:txBody>
                  <a:tcPr anchor="b"/>
                </a:tc>
              </a:tr>
              <a:tr h="911556">
                <a:tc>
                  <a:txBody>
                    <a:bodyPr/>
                    <a:lstStyle/>
                    <a:p>
                      <a:r>
                        <a:rPr lang="en-US" sz="1200" dirty="0" smtClean="0"/>
                        <a:t>Johnson</a:t>
                      </a:r>
                      <a:r>
                        <a:rPr lang="en-US" sz="1200" baseline="0" dirty="0" smtClean="0"/>
                        <a:t> et al.</a:t>
                      </a:r>
                      <a:r>
                        <a:rPr lang="en-US" sz="1200" baseline="30000" dirty="0" smtClean="0"/>
                        <a:t>1</a:t>
                      </a:r>
                      <a:endParaRPr lang="en-US" sz="1200" baseline="30000" dirty="0"/>
                    </a:p>
                  </a:txBody>
                  <a:tcPr anchor="ctr"/>
                </a:tc>
                <a:tc>
                  <a:txBody>
                    <a:bodyPr/>
                    <a:lstStyle/>
                    <a:p>
                      <a:pPr algn="ctr"/>
                      <a:r>
                        <a:rPr lang="en-US" sz="1200" u="sng" dirty="0" smtClean="0"/>
                        <a:t>Total: 13</a:t>
                      </a:r>
                      <a:endParaRPr lang="en-US" sz="1200" dirty="0" smtClean="0"/>
                    </a:p>
                    <a:p>
                      <a:pPr algn="ctr"/>
                      <a:r>
                        <a:rPr lang="en-US" sz="1200" dirty="0" smtClean="0"/>
                        <a:t>7.5</a:t>
                      </a:r>
                      <a:r>
                        <a:rPr lang="en-US" sz="1200" baseline="0" dirty="0" smtClean="0"/>
                        <a:t> mg/kg: 10</a:t>
                      </a:r>
                    </a:p>
                    <a:p>
                      <a:pPr algn="ctr"/>
                      <a:r>
                        <a:rPr lang="en-US" sz="1200" baseline="0" dirty="0" smtClean="0"/>
                        <a:t>15 mg/kg: 3</a:t>
                      </a:r>
                      <a:endParaRPr lang="en-US" sz="1200" dirty="0"/>
                    </a:p>
                  </a:txBody>
                  <a:tcPr anchor="ctr"/>
                </a:tc>
                <a:tc>
                  <a:txBody>
                    <a:bodyPr/>
                    <a:lstStyle/>
                    <a:p>
                      <a:pPr algn="ctr"/>
                      <a:r>
                        <a:rPr lang="en-US" sz="1200" dirty="0" smtClean="0"/>
                        <a:t>Bevacizumab </a:t>
                      </a:r>
                      <a:br>
                        <a:rPr lang="en-US" sz="1200" dirty="0" smtClean="0"/>
                      </a:br>
                      <a:r>
                        <a:rPr lang="en-US" sz="1200" dirty="0" smtClean="0"/>
                        <a:t>(7.5 or 15 mg/kg) + CP</a:t>
                      </a:r>
                      <a:br>
                        <a:rPr lang="en-US" sz="1200" dirty="0" smtClean="0"/>
                      </a:br>
                      <a:r>
                        <a:rPr lang="en-US" sz="1200" dirty="0" smtClean="0"/>
                        <a:t>vs </a:t>
                      </a:r>
                      <a:br>
                        <a:rPr lang="en-US" sz="1200" dirty="0" smtClean="0"/>
                      </a:br>
                      <a:r>
                        <a:rPr lang="en-US" sz="1200" dirty="0" smtClean="0"/>
                        <a:t>CP</a:t>
                      </a:r>
                      <a:endParaRPr lang="en-US" sz="1200" dirty="0"/>
                    </a:p>
                  </a:txBody>
                  <a:tcPr anchor="ctr"/>
                </a:tc>
                <a:tc>
                  <a:txBody>
                    <a:bodyPr/>
                    <a:lstStyle/>
                    <a:p>
                      <a:pPr marL="111125" indent="-111125">
                        <a:buFont typeface="Arial" panose="020B0604020202020204" pitchFamily="34" charset="0"/>
                        <a:buChar char="•"/>
                      </a:pPr>
                      <a:r>
                        <a:rPr lang="en-US" sz="1200" b="0" i="0" u="none" strike="noStrike" kern="1200" baseline="0" dirty="0" smtClean="0">
                          <a:solidFill>
                            <a:schemeClr val="dk1"/>
                          </a:solidFill>
                          <a:latin typeface="+mn-lt"/>
                          <a:ea typeface="+mn-ea"/>
                          <a:cs typeface="+mn-cs"/>
                        </a:rPr>
                        <a:t>6 patients experienced a major life-threatening bleeding described as haemoptysis or haematemesis; 4 events were fatal; 4 of the severe haemorrhages occurred in 13 patients with SCC</a:t>
                      </a:r>
                      <a:endParaRPr lang="en-US" sz="1200" b="0" i="0" u="none" strike="noStrike" kern="1200" baseline="0" dirty="0">
                        <a:solidFill>
                          <a:schemeClr val="dk1"/>
                        </a:solidFill>
                        <a:latin typeface="+mn-lt"/>
                        <a:ea typeface="+mn-ea"/>
                        <a:cs typeface="+mn-cs"/>
                      </a:endParaRPr>
                    </a:p>
                  </a:txBody>
                  <a:tcPr/>
                </a:tc>
              </a:tr>
              <a:tr h="1615108">
                <a:tc>
                  <a:txBody>
                    <a:bodyPr/>
                    <a:lstStyle/>
                    <a:p>
                      <a:r>
                        <a:rPr lang="en-US" sz="1200" dirty="0" smtClean="0"/>
                        <a:t>Scagliotti</a:t>
                      </a:r>
                      <a:r>
                        <a:rPr lang="en-US" sz="1200" baseline="0" dirty="0" smtClean="0"/>
                        <a:t> </a:t>
                      </a:r>
                      <a:r>
                        <a:rPr lang="en-US" sz="1200" dirty="0" smtClean="0"/>
                        <a:t>et al.</a:t>
                      </a:r>
                      <a:r>
                        <a:rPr lang="en-US" sz="1200" baseline="30000" dirty="0" smtClean="0"/>
                        <a:t>2</a:t>
                      </a:r>
                      <a:endParaRPr lang="en-US" sz="1200" baseline="30000" dirty="0"/>
                    </a:p>
                  </a:txBody>
                  <a:tcPr anchor="ctr"/>
                </a:tc>
                <a:tc>
                  <a:txBody>
                    <a:bodyPr/>
                    <a:lstStyle/>
                    <a:p>
                      <a:pPr algn="ctr"/>
                      <a:r>
                        <a:rPr lang="en-US" sz="1200" u="sng" dirty="0" smtClean="0"/>
                        <a:t>Total: 223</a:t>
                      </a:r>
                    </a:p>
                    <a:p>
                      <a:pPr algn="ctr"/>
                      <a:r>
                        <a:rPr lang="en-US" sz="1200" dirty="0" smtClean="0"/>
                        <a:t>Treatment:</a:t>
                      </a:r>
                      <a:r>
                        <a:rPr lang="en-US" sz="1200" baseline="0" dirty="0" smtClean="0"/>
                        <a:t> 109 (23%)</a:t>
                      </a:r>
                    </a:p>
                    <a:p>
                      <a:pPr algn="ctr"/>
                      <a:r>
                        <a:rPr lang="en-US" sz="1200" baseline="0" dirty="0" smtClean="0"/>
                        <a:t>Control: 114 (25%)</a:t>
                      </a:r>
                      <a:endParaRPr lang="en-US" sz="1200" dirty="0"/>
                    </a:p>
                  </a:txBody>
                  <a:tcPr anchor="ctr"/>
                </a:tc>
                <a:tc>
                  <a:txBody>
                    <a:bodyPr/>
                    <a:lstStyle/>
                    <a:p>
                      <a:pPr algn="ctr"/>
                      <a:r>
                        <a:rPr lang="en-US" sz="1200" dirty="0" smtClean="0"/>
                        <a:t>Sorafenib + CP</a:t>
                      </a:r>
                      <a:br>
                        <a:rPr lang="en-US" sz="1200" dirty="0" smtClean="0"/>
                      </a:br>
                      <a:r>
                        <a:rPr lang="en-US" sz="1200" dirty="0" smtClean="0"/>
                        <a:t>vs </a:t>
                      </a:r>
                      <a:br>
                        <a:rPr lang="en-US" sz="1200" dirty="0" smtClean="0"/>
                      </a:br>
                      <a:r>
                        <a:rPr lang="en-US" sz="1200" dirty="0" smtClean="0"/>
                        <a:t>Placebo</a:t>
                      </a:r>
                      <a:r>
                        <a:rPr lang="en-US" sz="1200" baseline="0" dirty="0" smtClean="0"/>
                        <a:t> + CP</a:t>
                      </a:r>
                      <a:endParaRPr lang="en-US" sz="1200" dirty="0"/>
                    </a:p>
                  </a:txBody>
                  <a:tcPr anchor="ctr"/>
                </a:tc>
                <a:tc>
                  <a:txBody>
                    <a:bodyPr/>
                    <a:lstStyle/>
                    <a:p>
                      <a:pPr marL="111125" indent="-111125" algn="l" defTabSz="914400" rtl="0" eaLnBrk="1" latinLnBrk="0" hangingPunct="1">
                        <a:buFont typeface="Arial" panose="020B0604020202020204" pitchFamily="34" charset="0"/>
                        <a:buChar char="•"/>
                      </a:pPr>
                      <a:r>
                        <a:rPr lang="en-US" sz="1200" b="0" i="0" u="none" strike="noStrike" kern="1200" baseline="0" dirty="0" smtClean="0">
                          <a:solidFill>
                            <a:schemeClr val="dk1"/>
                          </a:solidFill>
                          <a:latin typeface="+mn-lt"/>
                          <a:ea typeface="+mn-ea"/>
                          <a:cs typeface="+mn-cs"/>
                        </a:rPr>
                        <a:t>The study was terminated because it was highly unlikely to meet its primary endpoint of OS</a:t>
                      </a:r>
                    </a:p>
                    <a:p>
                      <a:pPr marL="111125" indent="-111125" algn="l" defTabSz="914400" rtl="0" eaLnBrk="1" latinLnBrk="0" hangingPunct="1">
                        <a:buFont typeface="Arial" panose="020B0604020202020204" pitchFamily="34" charset="0"/>
                        <a:buChar char="•"/>
                      </a:pPr>
                      <a:r>
                        <a:rPr lang="en-US" sz="1200" b="0" i="0" u="none" strike="noStrike" kern="1200" baseline="0" dirty="0" smtClean="0">
                          <a:solidFill>
                            <a:schemeClr val="dk1"/>
                          </a:solidFill>
                          <a:latin typeface="+mn-lt"/>
                          <a:ea typeface="+mn-ea"/>
                          <a:cs typeface="+mn-cs"/>
                        </a:rPr>
                        <a:t>Patients with SCC had greater risk for mortality in sorafenib arm than in control arm </a:t>
                      </a:r>
                      <a:br>
                        <a:rPr lang="en-US" sz="1200" b="0" i="0" u="none" strike="noStrike" kern="1200" baseline="0" dirty="0" smtClean="0">
                          <a:solidFill>
                            <a:schemeClr val="dk1"/>
                          </a:solidFill>
                          <a:latin typeface="+mn-lt"/>
                          <a:ea typeface="+mn-ea"/>
                          <a:cs typeface="+mn-cs"/>
                        </a:rPr>
                      </a:br>
                      <a:r>
                        <a:rPr lang="en-US" sz="1200" b="0" i="0" u="none" strike="noStrike" kern="1200" baseline="0" dirty="0" smtClean="0">
                          <a:solidFill>
                            <a:schemeClr val="dk1"/>
                          </a:solidFill>
                          <a:latin typeface="+mn-lt"/>
                          <a:ea typeface="+mn-ea"/>
                          <a:cs typeface="+mn-cs"/>
                        </a:rPr>
                        <a:t>(HR 1.85; 95% CI, 1.22-2.81)</a:t>
                      </a:r>
                    </a:p>
                    <a:p>
                      <a:pPr marL="111125" indent="-111125" algn="l" defTabSz="914400" rtl="0" eaLnBrk="1" latinLnBrk="0" hangingPunct="1">
                        <a:buFont typeface="Arial" panose="020B0604020202020204" pitchFamily="34" charset="0"/>
                        <a:buChar char="•"/>
                      </a:pPr>
                      <a:r>
                        <a:rPr lang="en-US" sz="1200" b="0" i="0" u="none" strike="noStrike" kern="1200" baseline="0" dirty="0" smtClean="0">
                          <a:solidFill>
                            <a:schemeClr val="dk1"/>
                          </a:solidFill>
                          <a:latin typeface="+mn-lt"/>
                          <a:ea typeface="+mn-ea"/>
                          <a:cs typeface="+mn-cs"/>
                        </a:rPr>
                        <a:t>SCC may be associated with a greater incidence of fatal bleeding events (including fatal pulmonary haemorrhage), irrespective of treatment</a:t>
                      </a:r>
                      <a:endParaRPr lang="en-US" sz="1200" b="0" i="0" u="none" strike="noStrike" kern="1200" baseline="0" dirty="0">
                        <a:solidFill>
                          <a:schemeClr val="dk1"/>
                        </a:solidFill>
                        <a:latin typeface="+mn-lt"/>
                        <a:ea typeface="+mn-ea"/>
                        <a:cs typeface="+mn-cs"/>
                      </a:endParaRPr>
                    </a:p>
                  </a:txBody>
                  <a:tcPr/>
                </a:tc>
              </a:tr>
              <a:tr h="1040628">
                <a:tc>
                  <a:txBody>
                    <a:bodyPr/>
                    <a:lstStyle/>
                    <a:p>
                      <a:r>
                        <a:rPr lang="en-US" sz="1200" dirty="0" smtClean="0"/>
                        <a:t>Scagliotti et al.</a:t>
                      </a:r>
                      <a:r>
                        <a:rPr lang="en-US" sz="1200" baseline="30000" dirty="0" smtClean="0"/>
                        <a:t>3</a:t>
                      </a:r>
                      <a:r>
                        <a:rPr lang="en-US" sz="1200" baseline="0" dirty="0" smtClean="0"/>
                        <a:t> </a:t>
                      </a:r>
                      <a:endParaRPr lang="en-US" sz="1200" dirty="0"/>
                    </a:p>
                  </a:txBody>
                  <a:tcPr anchor="ctr"/>
                </a:tc>
                <a:tc>
                  <a:txBody>
                    <a:bodyPr/>
                    <a:lstStyle/>
                    <a:p>
                      <a:pPr algn="ctr"/>
                      <a:r>
                        <a:rPr lang="en-US" sz="1200" u="sng" dirty="0" smtClean="0"/>
                        <a:t>Total: 223</a:t>
                      </a:r>
                    </a:p>
                    <a:p>
                      <a:pPr algn="ctr"/>
                      <a:r>
                        <a:rPr lang="en-US" sz="1200" dirty="0" smtClean="0"/>
                        <a:t>Treatment: NA</a:t>
                      </a:r>
                    </a:p>
                    <a:p>
                      <a:pPr algn="ctr"/>
                      <a:r>
                        <a:rPr lang="en-US" sz="1200" dirty="0" smtClean="0"/>
                        <a:t>Control: NA</a:t>
                      </a:r>
                      <a:endParaRPr lang="en-US" sz="1200" dirty="0"/>
                    </a:p>
                  </a:txBody>
                  <a:tcPr anchor="ctr"/>
                </a:tc>
                <a:tc>
                  <a:txBody>
                    <a:bodyPr/>
                    <a:lstStyle/>
                    <a:p>
                      <a:pPr algn="ctr"/>
                      <a:r>
                        <a:rPr lang="en-US" sz="1200" dirty="0" smtClean="0"/>
                        <a:t>Motesanib + CP</a:t>
                      </a:r>
                      <a:br>
                        <a:rPr lang="en-US" sz="1200" dirty="0" smtClean="0"/>
                      </a:br>
                      <a:r>
                        <a:rPr lang="en-US" sz="1200" dirty="0" smtClean="0"/>
                        <a:t>vs</a:t>
                      </a:r>
                      <a:br>
                        <a:rPr lang="en-US" sz="1200" dirty="0" smtClean="0"/>
                      </a:br>
                      <a:r>
                        <a:rPr lang="en-US" sz="1200" dirty="0" smtClean="0"/>
                        <a:t>Placebo + CP</a:t>
                      </a:r>
                      <a:endParaRPr lang="en-US" sz="1200" dirty="0"/>
                    </a:p>
                  </a:txBody>
                  <a:tcPr anchor="ctr"/>
                </a:tc>
                <a:tc>
                  <a:txBody>
                    <a:bodyPr/>
                    <a:lstStyle/>
                    <a:p>
                      <a:pPr marL="111125" indent="-111125" algn="l" defTabSz="914400" rtl="0" eaLnBrk="1" latinLnBrk="0" hangingPunct="1">
                        <a:buFont typeface="Arial" panose="020B0604020202020204" pitchFamily="34" charset="0"/>
                        <a:buChar char="•"/>
                      </a:pPr>
                      <a:r>
                        <a:rPr lang="en-US" sz="1200" b="0" i="0" u="none" strike="noStrike" kern="1200" baseline="0" dirty="0" smtClean="0">
                          <a:solidFill>
                            <a:schemeClr val="dk1"/>
                          </a:solidFill>
                          <a:latin typeface="+mn-lt"/>
                          <a:ea typeface="+mn-ea"/>
                          <a:cs typeface="+mn-cs"/>
                        </a:rPr>
                        <a:t>In November 2008, the DMC recommended that enrollment of all patients be halted and treatment of SCC be discontinued because of higher early mortality and a higher incidence of gross haemoptysis compared with placebo</a:t>
                      </a:r>
                    </a:p>
                  </a:txBody>
                  <a:tcPr/>
                </a:tc>
              </a:tr>
            </a:tbl>
          </a:graphicData>
        </a:graphic>
      </p:graphicFrame>
      <p:sp>
        <p:nvSpPr>
          <p:cNvPr id="8" name="TextBox 7"/>
          <p:cNvSpPr txBox="1"/>
          <p:nvPr/>
        </p:nvSpPr>
        <p:spPr>
          <a:xfrm>
            <a:off x="209564" y="5982697"/>
            <a:ext cx="6948487" cy="684803"/>
          </a:xfrm>
          <a:prstGeom prst="rect">
            <a:avLst/>
          </a:prstGeom>
          <a:noFill/>
        </p:spPr>
        <p:txBody>
          <a:bodyPr wrap="square" lIns="0" tIns="0" rIns="0" bIns="0" rtlCol="0" anchor="b" anchorCtr="0">
            <a:spAutoFit/>
          </a:bodyPr>
          <a:lstStyle/>
          <a:p>
            <a:r>
              <a:rPr lang="en-US" sz="1200" dirty="0" smtClean="0">
                <a:solidFill>
                  <a:srgbClr val="000000"/>
                </a:solidFill>
              </a:rPr>
              <a:t>C = carboplatin; P = paclitaxel; </a:t>
            </a:r>
            <a:r>
              <a:rPr lang="en-US" sz="1200" dirty="0">
                <a:solidFill>
                  <a:srgbClr val="000000"/>
                </a:solidFill>
              </a:rPr>
              <a:t>NA = not </a:t>
            </a:r>
            <a:r>
              <a:rPr lang="en-US" sz="1200" dirty="0" smtClean="0">
                <a:solidFill>
                  <a:srgbClr val="000000"/>
                </a:solidFill>
              </a:rPr>
              <a:t>available; DMC = Data Monitoring Committee.</a:t>
            </a:r>
          </a:p>
          <a:p>
            <a:pPr>
              <a:spcBef>
                <a:spcPts val="300"/>
              </a:spcBef>
            </a:pPr>
            <a:r>
              <a:rPr lang="en-US" sz="1000" dirty="0" smtClean="0">
                <a:solidFill>
                  <a:srgbClr val="000000"/>
                </a:solidFill>
              </a:rPr>
              <a:t>1. Johnson et al. </a:t>
            </a:r>
            <a:r>
              <a:rPr lang="en-US" sz="1000" i="1" dirty="0" smtClean="0">
                <a:solidFill>
                  <a:srgbClr val="000000"/>
                </a:solidFill>
              </a:rPr>
              <a:t>J Clin Oncol</a:t>
            </a:r>
            <a:r>
              <a:rPr lang="en-US" sz="1000" dirty="0" smtClean="0">
                <a:solidFill>
                  <a:srgbClr val="000000"/>
                </a:solidFill>
              </a:rPr>
              <a:t>. 2004;22:2184.</a:t>
            </a:r>
          </a:p>
          <a:p>
            <a:r>
              <a:rPr lang="en-US" sz="1000" dirty="0" smtClean="0">
                <a:solidFill>
                  <a:srgbClr val="000000"/>
                </a:solidFill>
              </a:rPr>
              <a:t>2. Scagliotti et al. </a:t>
            </a:r>
            <a:r>
              <a:rPr lang="en-US" sz="1000" i="1" dirty="0" smtClean="0">
                <a:solidFill>
                  <a:srgbClr val="000000"/>
                </a:solidFill>
              </a:rPr>
              <a:t>J Clin Oncol</a:t>
            </a:r>
            <a:r>
              <a:rPr lang="en-US" sz="1000" dirty="0" smtClean="0">
                <a:solidFill>
                  <a:srgbClr val="000000"/>
                </a:solidFill>
              </a:rPr>
              <a:t>. 2010;28:1835. </a:t>
            </a:r>
            <a:br>
              <a:rPr lang="en-US" sz="1000" dirty="0" smtClean="0">
                <a:solidFill>
                  <a:srgbClr val="000000"/>
                </a:solidFill>
              </a:rPr>
            </a:br>
            <a:r>
              <a:rPr lang="en-US" sz="1000" dirty="0" smtClean="0">
                <a:solidFill>
                  <a:srgbClr val="000000"/>
                </a:solidFill>
              </a:rPr>
              <a:t>3. Scagliotti et al. </a:t>
            </a:r>
            <a:r>
              <a:rPr lang="en-US" sz="1000" i="1" dirty="0" smtClean="0">
                <a:solidFill>
                  <a:srgbClr val="000000"/>
                </a:solidFill>
              </a:rPr>
              <a:t>J Clin Oncol</a:t>
            </a:r>
            <a:r>
              <a:rPr lang="en-US" sz="1000" dirty="0" smtClean="0">
                <a:solidFill>
                  <a:srgbClr val="000000"/>
                </a:solidFill>
              </a:rPr>
              <a:t>. 2012;30:2829.</a:t>
            </a:r>
            <a:endParaRPr lang="en-US" sz="1000" dirty="0">
              <a:solidFill>
                <a:srgbClr val="000000"/>
              </a:solidFill>
            </a:endParaRPr>
          </a:p>
        </p:txBody>
      </p:sp>
      <p:sp>
        <p:nvSpPr>
          <p:cNvPr id="6" name="AutoShape 207">
            <a:hlinkClick r:id="rId2" action="ppaction://hlinksldjump" highlightClick="1"/>
          </p:cNvPr>
          <p:cNvSpPr>
            <a:spLocks noChangeArrowheads="1"/>
          </p:cNvSpPr>
          <p:nvPr/>
        </p:nvSpPr>
        <p:spPr bwMode="auto">
          <a:xfrm>
            <a:off x="171544" y="462168"/>
            <a:ext cx="328057" cy="271389"/>
          </a:xfrm>
          <a:prstGeom prst="actionButtonHome">
            <a:avLst/>
          </a:prstGeom>
          <a:solidFill>
            <a:schemeClr val="accent1"/>
          </a:solidFill>
          <a:ln w="12700">
            <a:noFill/>
            <a:miter lim="800000"/>
            <a:headEnd/>
            <a:tailEnd/>
          </a:ln>
        </p:spPr>
        <p:txBody>
          <a:bodyPr wrap="none" anchor="ctr"/>
          <a:lstStyle/>
          <a:p>
            <a:pPr>
              <a:defRPr/>
            </a:pPr>
            <a:endParaRPr lang="en-IN" sz="900" kern="0" dirty="0">
              <a:solidFill>
                <a:srgbClr val="000000"/>
              </a:solidFill>
              <a:latin typeface="BISansCond" pitchFamily="2" charset="0"/>
            </a:endParaRPr>
          </a:p>
        </p:txBody>
      </p:sp>
    </p:spTree>
    <p:extLst>
      <p:ext uri="{BB962C8B-B14F-4D97-AF65-F5344CB8AC3E}">
        <p14:creationId xmlns:p14="http://schemas.microsoft.com/office/powerpoint/2010/main" val="8425475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Antiangiogenic Approaches in the Treatment </a:t>
            </a:r>
            <a:br>
              <a:rPr lang="en-US" dirty="0" smtClean="0"/>
            </a:br>
            <a:r>
              <a:rPr lang="en-US" dirty="0" smtClean="0"/>
              <a:t>of SCC of the Lung (cont’d)</a:t>
            </a:r>
            <a:endParaRPr lang="en-US" dirty="0"/>
          </a:p>
        </p:txBody>
      </p:sp>
      <p:graphicFrame>
        <p:nvGraphicFramePr>
          <p:cNvPr id="5" name="Content Placeholder 4"/>
          <p:cNvGraphicFramePr>
            <a:graphicFrameLocks noGrp="1"/>
          </p:cNvGraphicFramePr>
          <p:nvPr>
            <p:ph idx="4294967295"/>
            <p:extLst>
              <p:ext uri="{D42A27DB-BD31-4B8C-83A1-F6EECF244321}">
                <p14:modId xmlns:p14="http://schemas.microsoft.com/office/powerpoint/2010/main" val="3082308776"/>
              </p:ext>
            </p:extLst>
          </p:nvPr>
        </p:nvGraphicFramePr>
        <p:xfrm>
          <a:off x="287338" y="1412875"/>
          <a:ext cx="8577263" cy="3444240"/>
        </p:xfrm>
        <a:graphic>
          <a:graphicData uri="http://schemas.openxmlformats.org/drawingml/2006/table">
            <a:tbl>
              <a:tblPr firstRow="1" bandRow="1">
                <a:tableStyleId>{5C22544A-7EE6-4342-B048-85BDC9FD1C3A}</a:tableStyleId>
              </a:tblPr>
              <a:tblGrid>
                <a:gridCol w="1197669"/>
                <a:gridCol w="1757579"/>
                <a:gridCol w="1475947"/>
                <a:gridCol w="4146068"/>
              </a:tblGrid>
              <a:tr h="530290">
                <a:tc>
                  <a:txBody>
                    <a:bodyPr/>
                    <a:lstStyle/>
                    <a:p>
                      <a:endParaRPr lang="en-US" sz="1600" dirty="0"/>
                    </a:p>
                  </a:txBody>
                  <a:tcPr anchor="b"/>
                </a:tc>
                <a:tc>
                  <a:txBody>
                    <a:bodyPr/>
                    <a:lstStyle/>
                    <a:p>
                      <a:pPr algn="ctr"/>
                      <a:r>
                        <a:rPr lang="en-US" sz="1600" dirty="0" smtClean="0"/>
                        <a:t>No.</a:t>
                      </a:r>
                      <a:r>
                        <a:rPr lang="en-US" sz="1600" baseline="0" dirty="0" smtClean="0"/>
                        <a:t> of Patients With SCC</a:t>
                      </a:r>
                      <a:endParaRPr lang="en-US" sz="1600" dirty="0"/>
                    </a:p>
                  </a:txBody>
                  <a:tcPr anchor="b"/>
                </a:tc>
                <a:tc>
                  <a:txBody>
                    <a:bodyPr/>
                    <a:lstStyle/>
                    <a:p>
                      <a:pPr algn="ctr"/>
                      <a:r>
                        <a:rPr lang="en-US" sz="1600" dirty="0" smtClean="0"/>
                        <a:t>Regimen</a:t>
                      </a:r>
                      <a:endParaRPr lang="en-US" sz="1600" dirty="0"/>
                    </a:p>
                  </a:txBody>
                  <a:tcPr anchor="b"/>
                </a:tc>
                <a:tc>
                  <a:txBody>
                    <a:bodyPr/>
                    <a:lstStyle/>
                    <a:p>
                      <a:pPr algn="ctr"/>
                      <a:r>
                        <a:rPr lang="en-US" sz="1600" dirty="0" smtClean="0"/>
                        <a:t>Results</a:t>
                      </a:r>
                      <a:endParaRPr lang="en-US" sz="1600" dirty="0"/>
                    </a:p>
                  </a:txBody>
                  <a:tcPr anchor="b"/>
                </a:tc>
              </a:tr>
              <a:tr h="1831910">
                <a:tc>
                  <a:txBody>
                    <a:bodyPr/>
                    <a:lstStyle/>
                    <a:p>
                      <a:pPr algn="ctr"/>
                      <a:r>
                        <a:rPr lang="en-US" sz="1400" baseline="0" dirty="0" smtClean="0"/>
                        <a:t>Reck et al.</a:t>
                      </a:r>
                      <a:r>
                        <a:rPr lang="en-US" sz="1400" baseline="30000" dirty="0" smtClean="0"/>
                        <a:t>1</a:t>
                      </a:r>
                      <a:endParaRPr lang="en-US" sz="1400" baseline="30000" dirty="0"/>
                    </a:p>
                  </a:txBody>
                  <a:tcPr/>
                </a:tc>
                <a:tc>
                  <a:txBody>
                    <a:bodyPr/>
                    <a:lstStyle/>
                    <a:p>
                      <a:pPr algn="ctr"/>
                      <a:r>
                        <a:rPr lang="en-US" sz="1400" u="sng" dirty="0" smtClean="0"/>
                        <a:t>Total: 555</a:t>
                      </a:r>
                      <a:endParaRPr lang="en-US" sz="1400" dirty="0" smtClean="0"/>
                    </a:p>
                    <a:p>
                      <a:pPr algn="ctr"/>
                      <a:r>
                        <a:rPr lang="en-US" sz="1400" baseline="0" dirty="0" smtClean="0"/>
                        <a:t>Treatment: </a:t>
                      </a:r>
                      <a:br>
                        <a:rPr lang="en-US" sz="1400" baseline="0" dirty="0" smtClean="0"/>
                      </a:br>
                      <a:r>
                        <a:rPr lang="en-US" sz="1400" baseline="0" dirty="0" smtClean="0"/>
                        <a:t>276 (42.1%)</a:t>
                      </a:r>
                    </a:p>
                    <a:p>
                      <a:pPr algn="ctr"/>
                      <a:r>
                        <a:rPr lang="en-US" sz="1400" baseline="0" dirty="0" smtClean="0"/>
                        <a:t>Control: 279 (42.3%)</a:t>
                      </a:r>
                      <a:endParaRPr lang="en-US" sz="1400" dirty="0"/>
                    </a:p>
                  </a:txBody>
                  <a:tcPr/>
                </a:tc>
                <a:tc>
                  <a:txBody>
                    <a:bodyPr/>
                    <a:lstStyle/>
                    <a:p>
                      <a:pPr algn="ctr"/>
                      <a:r>
                        <a:rPr lang="en-US" sz="1400" dirty="0" smtClean="0"/>
                        <a:t>Nintedanib</a:t>
                      </a:r>
                      <a:r>
                        <a:rPr lang="en-US" sz="1400" baseline="0" dirty="0" smtClean="0"/>
                        <a:t> + D</a:t>
                      </a:r>
                      <a:br>
                        <a:rPr lang="en-US" sz="1400" baseline="0" dirty="0" smtClean="0"/>
                      </a:br>
                      <a:r>
                        <a:rPr lang="en-US" sz="1400" baseline="0" dirty="0" smtClean="0"/>
                        <a:t>vs</a:t>
                      </a:r>
                    </a:p>
                    <a:p>
                      <a:pPr algn="ctr"/>
                      <a:r>
                        <a:rPr lang="en-US" sz="1400" baseline="0" dirty="0" smtClean="0"/>
                        <a:t>Placebo + D</a:t>
                      </a:r>
                      <a:endParaRPr lang="en-US" sz="1400" dirty="0"/>
                    </a:p>
                  </a:txBody>
                  <a:tcPr/>
                </a:tc>
                <a:tc>
                  <a:txBody>
                    <a:bodyPr/>
                    <a:lstStyle/>
                    <a:p>
                      <a:pPr marL="111125" indent="-111125" algn="l" defTabSz="914400" rtl="0" eaLnBrk="1" latinLnBrk="0" hangingPunct="1">
                        <a:buFont typeface="Arial" panose="020B0604020202020204" pitchFamily="34" charset="0"/>
                        <a:buChar char="•"/>
                      </a:pPr>
                      <a:r>
                        <a:rPr lang="en-US" sz="1400" kern="1200" dirty="0" smtClean="0">
                          <a:solidFill>
                            <a:schemeClr val="dk1"/>
                          </a:solidFill>
                          <a:latin typeface="+mn-lt"/>
                          <a:ea typeface="+mn-ea"/>
                          <a:cs typeface="+mn-cs"/>
                        </a:rPr>
                        <a:t>PFS</a:t>
                      </a:r>
                      <a:r>
                        <a:rPr lang="en-US" sz="1400" kern="1200" baseline="0" dirty="0" smtClean="0">
                          <a:solidFill>
                            <a:schemeClr val="dk1"/>
                          </a:solidFill>
                          <a:latin typeface="+mn-lt"/>
                          <a:ea typeface="+mn-ea"/>
                          <a:cs typeface="+mn-cs"/>
                        </a:rPr>
                        <a:t> (</a:t>
                      </a:r>
                      <a:r>
                        <a:rPr lang="en-US" sz="1400" kern="1200" dirty="0" smtClean="0">
                          <a:solidFill>
                            <a:schemeClr val="dk1"/>
                          </a:solidFill>
                          <a:latin typeface="+mn-lt"/>
                          <a:ea typeface="+mn-ea"/>
                          <a:cs typeface="+mn-cs"/>
                        </a:rPr>
                        <a:t>by central independent review) was</a:t>
                      </a:r>
                      <a:r>
                        <a:rPr lang="en-US" sz="1400" kern="1200" baseline="0" dirty="0" smtClean="0">
                          <a:solidFill>
                            <a:schemeClr val="dk1"/>
                          </a:solidFill>
                          <a:latin typeface="+mn-lt"/>
                          <a:ea typeface="+mn-ea"/>
                          <a:cs typeface="+mn-cs"/>
                        </a:rPr>
                        <a:t> </a:t>
                      </a:r>
                      <a:r>
                        <a:rPr lang="en-US" sz="1400" kern="1200" dirty="0" smtClean="0">
                          <a:solidFill>
                            <a:schemeClr val="dk1"/>
                          </a:solidFill>
                          <a:latin typeface="+mn-lt"/>
                          <a:ea typeface="+mn-ea"/>
                          <a:cs typeface="+mn-cs"/>
                        </a:rPr>
                        <a:t>significantly longer in the </a:t>
                      </a:r>
                      <a:r>
                        <a:rPr lang="en-US" sz="1400" dirty="0" smtClean="0"/>
                        <a:t>nintedanib</a:t>
                      </a:r>
                      <a:r>
                        <a:rPr lang="en-US" sz="1400" kern="1200" dirty="0" smtClean="0">
                          <a:solidFill>
                            <a:schemeClr val="dk1"/>
                          </a:solidFill>
                          <a:latin typeface="+mn-lt"/>
                          <a:ea typeface="+mn-ea"/>
                          <a:cs typeface="+mn-cs"/>
                        </a:rPr>
                        <a:t> + D</a:t>
                      </a:r>
                      <a:r>
                        <a:rPr lang="en-US" sz="1400" kern="1200" baseline="0" dirty="0" smtClean="0">
                          <a:solidFill>
                            <a:schemeClr val="dk1"/>
                          </a:solidFill>
                          <a:latin typeface="+mn-lt"/>
                          <a:ea typeface="+mn-ea"/>
                          <a:cs typeface="+mn-cs"/>
                        </a:rPr>
                        <a:t> </a:t>
                      </a:r>
                      <a:r>
                        <a:rPr lang="en-US" sz="1400" kern="1200" dirty="0" smtClean="0">
                          <a:solidFill>
                            <a:schemeClr val="dk1"/>
                          </a:solidFill>
                          <a:latin typeface="+mn-lt"/>
                          <a:ea typeface="+mn-ea"/>
                          <a:cs typeface="+mn-cs"/>
                        </a:rPr>
                        <a:t>group</a:t>
                      </a:r>
                      <a:r>
                        <a:rPr lang="en-US" sz="1400" kern="1200" baseline="0" dirty="0" smtClean="0">
                          <a:solidFill>
                            <a:schemeClr val="dk1"/>
                          </a:solidFill>
                          <a:latin typeface="+mn-lt"/>
                          <a:ea typeface="+mn-ea"/>
                          <a:cs typeface="+mn-cs"/>
                        </a:rPr>
                        <a:t> </a:t>
                      </a:r>
                      <a:r>
                        <a:rPr lang="en-US" sz="1400" kern="1200" dirty="0" smtClean="0">
                          <a:solidFill>
                            <a:schemeClr val="dk1"/>
                          </a:solidFill>
                          <a:latin typeface="+mn-lt"/>
                          <a:ea typeface="+mn-ea"/>
                          <a:cs typeface="+mn-cs"/>
                        </a:rPr>
                        <a:t>than in the placebo</a:t>
                      </a:r>
                      <a:r>
                        <a:rPr lang="en-US" sz="1400" kern="1200" baseline="0" dirty="0" smtClean="0">
                          <a:solidFill>
                            <a:schemeClr val="dk1"/>
                          </a:solidFill>
                          <a:latin typeface="+mn-lt"/>
                          <a:ea typeface="+mn-ea"/>
                          <a:cs typeface="+mn-cs"/>
                        </a:rPr>
                        <a:t> + D </a:t>
                      </a:r>
                      <a:r>
                        <a:rPr lang="en-US" sz="1400" kern="1200" dirty="0" smtClean="0">
                          <a:solidFill>
                            <a:schemeClr val="dk1"/>
                          </a:solidFill>
                          <a:latin typeface="+mn-lt"/>
                          <a:ea typeface="+mn-ea"/>
                          <a:cs typeface="+mn-cs"/>
                        </a:rPr>
                        <a:t>group</a:t>
                      </a:r>
                      <a:r>
                        <a:rPr lang="en-US" sz="1400" kern="1200" baseline="0" dirty="0" smtClean="0">
                          <a:solidFill>
                            <a:schemeClr val="dk1"/>
                          </a:solidFill>
                          <a:latin typeface="+mn-lt"/>
                          <a:ea typeface="+mn-ea"/>
                          <a:cs typeface="+mn-cs"/>
                        </a:rPr>
                        <a:t> </a:t>
                      </a:r>
                      <a:r>
                        <a:rPr lang="en-US" sz="1400" kern="1200" dirty="0" smtClean="0">
                          <a:solidFill>
                            <a:schemeClr val="dk1"/>
                          </a:solidFill>
                          <a:latin typeface="+mn-lt"/>
                          <a:ea typeface="+mn-ea"/>
                          <a:cs typeface="+mn-cs"/>
                        </a:rPr>
                        <a:t>(Adeno: HR</a:t>
                      </a:r>
                      <a:r>
                        <a:rPr lang="en-US" sz="1400" kern="1200" baseline="0" dirty="0" smtClean="0">
                          <a:solidFill>
                            <a:schemeClr val="dk1"/>
                          </a:solidFill>
                          <a:latin typeface="+mn-lt"/>
                          <a:ea typeface="+mn-ea"/>
                          <a:cs typeface="+mn-cs"/>
                        </a:rPr>
                        <a:t>=0.77; 95% CI, 0.62-0.96, </a:t>
                      </a:r>
                      <a:r>
                        <a:rPr lang="en-US" sz="1400" i="1" kern="1200" baseline="0" dirty="0" smtClean="0">
                          <a:solidFill>
                            <a:schemeClr val="dk1"/>
                          </a:solidFill>
                          <a:latin typeface="+mn-lt"/>
                          <a:ea typeface="+mn-ea"/>
                          <a:cs typeface="+mn-cs"/>
                        </a:rPr>
                        <a:t>P</a:t>
                      </a:r>
                      <a:r>
                        <a:rPr lang="en-US" sz="1400" kern="1200" baseline="0" dirty="0" smtClean="0">
                          <a:solidFill>
                            <a:schemeClr val="dk1"/>
                          </a:solidFill>
                          <a:latin typeface="+mn-lt"/>
                          <a:ea typeface="+mn-ea"/>
                          <a:cs typeface="+mn-cs"/>
                        </a:rPr>
                        <a:t>=0.0193; </a:t>
                      </a:r>
                      <a:br>
                        <a:rPr lang="en-US" sz="1400" kern="1200" baseline="0" dirty="0" smtClean="0">
                          <a:solidFill>
                            <a:schemeClr val="dk1"/>
                          </a:solidFill>
                          <a:latin typeface="+mn-lt"/>
                          <a:ea typeface="+mn-ea"/>
                          <a:cs typeface="+mn-cs"/>
                        </a:rPr>
                      </a:br>
                      <a:r>
                        <a:rPr lang="en-US" sz="1400" kern="1200" dirty="0" smtClean="0">
                          <a:solidFill>
                            <a:schemeClr val="dk1"/>
                          </a:solidFill>
                          <a:latin typeface="+mn-lt"/>
                          <a:ea typeface="+mn-ea"/>
                          <a:cs typeface="+mn-cs"/>
                        </a:rPr>
                        <a:t>SCC: HR 0.77; 95% CI, 0.62-0.96,</a:t>
                      </a:r>
                      <a:r>
                        <a:rPr lang="en-US" sz="1400" kern="1200" baseline="0" dirty="0" smtClean="0">
                          <a:solidFill>
                            <a:schemeClr val="dk1"/>
                          </a:solidFill>
                          <a:latin typeface="+mn-lt"/>
                          <a:ea typeface="+mn-ea"/>
                          <a:cs typeface="+mn-cs"/>
                        </a:rPr>
                        <a:t> </a:t>
                      </a:r>
                      <a:r>
                        <a:rPr lang="en-US" sz="1400" i="1" kern="1200" dirty="0" smtClean="0">
                          <a:solidFill>
                            <a:schemeClr val="dk1"/>
                          </a:solidFill>
                          <a:latin typeface="+mn-lt"/>
                          <a:ea typeface="+mn-ea"/>
                          <a:cs typeface="+mn-cs"/>
                        </a:rPr>
                        <a:t>P</a:t>
                      </a:r>
                      <a:r>
                        <a:rPr lang="en-US" sz="1400" kern="1200" dirty="0" smtClean="0">
                          <a:solidFill>
                            <a:schemeClr val="dk1"/>
                          </a:solidFill>
                          <a:latin typeface="+mn-lt"/>
                          <a:ea typeface="+mn-ea"/>
                          <a:cs typeface="+mn-cs"/>
                        </a:rPr>
                        <a:t>=0.02)</a:t>
                      </a:r>
                      <a:endParaRPr lang="en-US" sz="1400" dirty="0" smtClean="0"/>
                    </a:p>
                    <a:p>
                      <a:pPr marL="111125" indent="-111125">
                        <a:buFont typeface="Arial" panose="020B0604020202020204" pitchFamily="34" charset="0"/>
                        <a:buChar char="•"/>
                      </a:pPr>
                      <a:r>
                        <a:rPr lang="en-US" sz="1400" dirty="0" smtClean="0"/>
                        <a:t>There was no difference in OS between the 2 groups for patients with </a:t>
                      </a:r>
                      <a:r>
                        <a:rPr lang="it-IT" sz="1400" dirty="0" smtClean="0"/>
                        <a:t>SCC (HR 1.01; 95% CI, 0.85-1.21, </a:t>
                      </a:r>
                      <a:r>
                        <a:rPr lang="en-US" sz="1400" i="1" dirty="0" smtClean="0"/>
                        <a:t>P</a:t>
                      </a:r>
                      <a:r>
                        <a:rPr lang="en-US" sz="1400" dirty="0" smtClean="0"/>
                        <a:t>=0.8907)</a:t>
                      </a:r>
                    </a:p>
                    <a:p>
                      <a:pPr marL="111125" indent="-111125" algn="l" defTabSz="914400" rtl="0" eaLnBrk="1" latinLnBrk="0" hangingPunct="1">
                        <a:buFont typeface="Arial" panose="020B0604020202020204" pitchFamily="34" charset="0"/>
                        <a:buChar char="•"/>
                      </a:pPr>
                      <a:r>
                        <a:rPr lang="en-US" sz="1400" kern="1200" dirty="0" smtClean="0">
                          <a:solidFill>
                            <a:schemeClr val="dk1"/>
                          </a:solidFill>
                          <a:latin typeface="+mn-lt"/>
                          <a:ea typeface="+mn-ea"/>
                          <a:cs typeface="+mn-cs"/>
                        </a:rPr>
                        <a:t>There was a low incidence of class</a:t>
                      </a:r>
                      <a:r>
                        <a:rPr lang="en-US" sz="1400" kern="1200" baseline="0" dirty="0" smtClean="0">
                          <a:solidFill>
                            <a:schemeClr val="dk1"/>
                          </a:solidFill>
                          <a:latin typeface="+mn-lt"/>
                          <a:ea typeface="+mn-ea"/>
                          <a:cs typeface="+mn-cs"/>
                        </a:rPr>
                        <a:t> </a:t>
                      </a:r>
                      <a:r>
                        <a:rPr lang="en-US" sz="1400" kern="1200" dirty="0" smtClean="0">
                          <a:solidFill>
                            <a:schemeClr val="dk1"/>
                          </a:solidFill>
                          <a:latin typeface="+mn-lt"/>
                          <a:ea typeface="+mn-ea"/>
                          <a:cs typeface="+mn-cs"/>
                        </a:rPr>
                        <a:t>effects typically associated with antiangiogenic agents,</a:t>
                      </a:r>
                      <a:r>
                        <a:rPr lang="en-US" sz="1400" kern="1200" baseline="0" dirty="0" smtClean="0">
                          <a:solidFill>
                            <a:schemeClr val="dk1"/>
                          </a:solidFill>
                          <a:latin typeface="+mn-lt"/>
                          <a:ea typeface="+mn-ea"/>
                          <a:cs typeface="+mn-cs"/>
                        </a:rPr>
                        <a:t> </a:t>
                      </a:r>
                      <a:r>
                        <a:rPr lang="en-US" sz="1400" kern="1200" dirty="0" smtClean="0">
                          <a:solidFill>
                            <a:schemeClr val="dk1"/>
                          </a:solidFill>
                          <a:latin typeface="+mn-lt"/>
                          <a:ea typeface="+mn-ea"/>
                          <a:cs typeface="+mn-cs"/>
                        </a:rPr>
                        <a:t>such as hypertension, bleeding, perforation, and</a:t>
                      </a:r>
                      <a:r>
                        <a:rPr lang="en-US" sz="1400" kern="1200" baseline="0" dirty="0" smtClean="0">
                          <a:solidFill>
                            <a:schemeClr val="dk1"/>
                          </a:solidFill>
                          <a:latin typeface="+mn-lt"/>
                          <a:ea typeface="+mn-ea"/>
                          <a:cs typeface="+mn-cs"/>
                        </a:rPr>
                        <a:t> </a:t>
                      </a:r>
                      <a:r>
                        <a:rPr lang="en-US" sz="1400" kern="1200" dirty="0" smtClean="0">
                          <a:solidFill>
                            <a:schemeClr val="dk1"/>
                          </a:solidFill>
                          <a:latin typeface="+mn-lt"/>
                          <a:ea typeface="+mn-ea"/>
                          <a:cs typeface="+mn-cs"/>
                        </a:rPr>
                        <a:t>thromboembolism, which have been noted with</a:t>
                      </a:r>
                      <a:r>
                        <a:rPr lang="en-US" sz="1400" kern="1200" baseline="0" dirty="0" smtClean="0">
                          <a:solidFill>
                            <a:schemeClr val="dk1"/>
                          </a:solidFill>
                          <a:latin typeface="+mn-lt"/>
                          <a:ea typeface="+mn-ea"/>
                          <a:cs typeface="+mn-cs"/>
                        </a:rPr>
                        <a:t> </a:t>
                      </a:r>
                      <a:r>
                        <a:rPr lang="en-US" sz="1400" kern="1200" dirty="0" smtClean="0">
                          <a:solidFill>
                            <a:schemeClr val="dk1"/>
                          </a:solidFill>
                          <a:latin typeface="+mn-lt"/>
                          <a:ea typeface="+mn-ea"/>
                          <a:cs typeface="+mn-cs"/>
                        </a:rPr>
                        <a:t>other</a:t>
                      </a:r>
                      <a:r>
                        <a:rPr lang="en-US" sz="1400" kern="1200" baseline="0" dirty="0" smtClean="0">
                          <a:solidFill>
                            <a:schemeClr val="dk1"/>
                          </a:solidFill>
                          <a:latin typeface="+mn-lt"/>
                          <a:ea typeface="+mn-ea"/>
                          <a:cs typeface="+mn-cs"/>
                        </a:rPr>
                        <a:t> </a:t>
                      </a:r>
                      <a:r>
                        <a:rPr lang="en-US" sz="1400" kern="1200" dirty="0" smtClean="0">
                          <a:solidFill>
                            <a:schemeClr val="dk1"/>
                          </a:solidFill>
                          <a:latin typeface="+mn-lt"/>
                          <a:ea typeface="+mn-ea"/>
                          <a:cs typeface="+mn-cs"/>
                        </a:rPr>
                        <a:t>antiangiogenic</a:t>
                      </a:r>
                      <a:r>
                        <a:rPr lang="en-US" sz="1400" kern="1200" baseline="0" dirty="0" smtClean="0">
                          <a:solidFill>
                            <a:schemeClr val="dk1"/>
                          </a:solidFill>
                          <a:latin typeface="+mn-lt"/>
                          <a:ea typeface="+mn-ea"/>
                          <a:cs typeface="+mn-cs"/>
                        </a:rPr>
                        <a:t> </a:t>
                      </a:r>
                      <a:r>
                        <a:rPr lang="en-US" sz="1400" kern="1200" dirty="0" smtClean="0">
                          <a:solidFill>
                            <a:schemeClr val="dk1"/>
                          </a:solidFill>
                          <a:latin typeface="+mn-lt"/>
                          <a:ea typeface="+mn-ea"/>
                          <a:cs typeface="+mn-cs"/>
                        </a:rPr>
                        <a:t>agents in NSCLC</a:t>
                      </a:r>
                      <a:endParaRPr lang="en-US" sz="1400" b="0" i="0" u="none" strike="noStrike" kern="1200" baseline="0" dirty="0">
                        <a:solidFill>
                          <a:schemeClr val="dk1"/>
                        </a:solidFill>
                        <a:latin typeface="+mn-lt"/>
                        <a:ea typeface="+mn-ea"/>
                        <a:cs typeface="+mn-cs"/>
                      </a:endParaRPr>
                    </a:p>
                  </a:txBody>
                  <a:tcPr/>
                </a:tc>
              </a:tr>
            </a:tbl>
          </a:graphicData>
        </a:graphic>
      </p:graphicFrame>
      <p:sp>
        <p:nvSpPr>
          <p:cNvPr id="8" name="TextBox 7"/>
          <p:cNvSpPr txBox="1"/>
          <p:nvPr/>
        </p:nvSpPr>
        <p:spPr>
          <a:xfrm>
            <a:off x="208433" y="6290474"/>
            <a:ext cx="2375650" cy="377026"/>
          </a:xfrm>
          <a:prstGeom prst="rect">
            <a:avLst/>
          </a:prstGeom>
          <a:noFill/>
        </p:spPr>
        <p:txBody>
          <a:bodyPr wrap="none" lIns="0" tIns="0" rIns="0" bIns="0" rtlCol="0" anchor="b" anchorCtr="0">
            <a:spAutoFit/>
          </a:bodyPr>
          <a:lstStyle/>
          <a:p>
            <a:r>
              <a:rPr lang="en-US" sz="1200" dirty="0" smtClean="0">
                <a:solidFill>
                  <a:srgbClr val="000000"/>
                </a:solidFill>
              </a:rPr>
              <a:t>D = docetaxel</a:t>
            </a:r>
          </a:p>
          <a:p>
            <a:pPr>
              <a:spcBef>
                <a:spcPts val="300"/>
              </a:spcBef>
            </a:pPr>
            <a:r>
              <a:rPr lang="en-US" sz="1000" dirty="0" smtClean="0">
                <a:solidFill>
                  <a:srgbClr val="000000"/>
                </a:solidFill>
              </a:rPr>
              <a:t>1. Reck et al. </a:t>
            </a:r>
            <a:r>
              <a:rPr lang="en-US" sz="1000" i="1" dirty="0" smtClean="0">
                <a:solidFill>
                  <a:srgbClr val="000000"/>
                </a:solidFill>
              </a:rPr>
              <a:t>Lancet Oncol</a:t>
            </a:r>
            <a:r>
              <a:rPr lang="en-US" sz="1000" dirty="0" smtClean="0">
                <a:solidFill>
                  <a:srgbClr val="000000"/>
                </a:solidFill>
              </a:rPr>
              <a:t>. 2014;15:143. </a:t>
            </a:r>
            <a:endParaRPr lang="en-US" sz="1000" dirty="0">
              <a:solidFill>
                <a:srgbClr val="000000"/>
              </a:solidFill>
            </a:endParaRPr>
          </a:p>
        </p:txBody>
      </p:sp>
    </p:spTree>
    <p:extLst>
      <p:ext uri="{BB962C8B-B14F-4D97-AF65-F5344CB8AC3E}">
        <p14:creationId xmlns:p14="http://schemas.microsoft.com/office/powerpoint/2010/main" val="6091181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REVEL: </a:t>
            </a:r>
            <a:r>
              <a:rPr lang="en-US" dirty="0" err="1" smtClean="0"/>
              <a:t>Ramucirumab</a:t>
            </a:r>
            <a:r>
              <a:rPr lang="en-US" dirty="0" smtClean="0"/>
              <a:t> + Docetaxel in Second-Line </a:t>
            </a:r>
            <a:br>
              <a:rPr lang="en-US" dirty="0" smtClean="0"/>
            </a:br>
            <a:r>
              <a:rPr lang="en-US" dirty="0" smtClean="0"/>
              <a:t>Treatment for NSCLC</a:t>
            </a:r>
            <a:endParaRPr lang="en-US" dirty="0"/>
          </a:p>
        </p:txBody>
      </p:sp>
      <p:sp>
        <p:nvSpPr>
          <p:cNvPr id="19" name="Content Placeholder 2"/>
          <p:cNvSpPr txBox="1">
            <a:spLocks/>
          </p:cNvSpPr>
          <p:nvPr/>
        </p:nvSpPr>
        <p:spPr>
          <a:xfrm>
            <a:off x="3151807" y="5145089"/>
            <a:ext cx="5992193" cy="879386"/>
          </a:xfrm>
          <a:prstGeom prst="rect">
            <a:avLst/>
          </a:prstGeom>
          <a:noFill/>
        </p:spPr>
        <p:txBody>
          <a:bodyPr vert="horz" wrap="square" lIns="91440" tIns="45720" rIns="91440" bIns="45720" rtlCol="0">
            <a:noAutofit/>
          </a:bodyPr>
          <a:lst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2000" b="1" dirty="0" smtClean="0">
                <a:solidFill>
                  <a:schemeClr val="tx1"/>
                </a:solidFill>
              </a:rPr>
              <a:t>Primary endpoint: OS</a:t>
            </a:r>
          </a:p>
          <a:p>
            <a:pPr marL="0" indent="0" algn="ctr">
              <a:buFont typeface="Arial" pitchFamily="34" charset="0"/>
              <a:buNone/>
            </a:pPr>
            <a:r>
              <a:rPr lang="en-US" sz="2000" b="1" dirty="0" smtClean="0">
                <a:solidFill>
                  <a:schemeClr val="tx1"/>
                </a:solidFill>
              </a:rPr>
              <a:t>Secondary endpoints: PFS, ORR, safety, PRO </a:t>
            </a:r>
            <a:endParaRPr lang="en-US" sz="2000" b="1" dirty="0">
              <a:solidFill>
                <a:schemeClr val="tx1"/>
              </a:solidFill>
            </a:endParaRPr>
          </a:p>
        </p:txBody>
      </p:sp>
      <p:sp>
        <p:nvSpPr>
          <p:cNvPr id="20" name="Subtitle 3"/>
          <p:cNvSpPr txBox="1">
            <a:spLocks/>
          </p:cNvSpPr>
          <p:nvPr/>
        </p:nvSpPr>
        <p:spPr>
          <a:xfrm>
            <a:off x="304800" y="1220578"/>
            <a:ext cx="8763000" cy="448958"/>
          </a:xfrm>
          <a:prstGeom prst="rect">
            <a:avLst/>
          </a:prstGeom>
          <a:noFill/>
        </p:spPr>
        <p:txBody>
          <a:bodyPr vert="horz" wrap="square" lIns="91440" tIns="45720" rIns="91440" bIns="45720" rtlCol="0" anchor="b">
            <a:noAutofit/>
          </a:bodyPr>
          <a:lst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800" dirty="0" smtClean="0">
                <a:solidFill>
                  <a:schemeClr val="tx1"/>
                </a:solidFill>
              </a:rPr>
              <a:t>Ramucirumab: A fully human IgG1 mAb targets extracelluar domain of VEGFR-2</a:t>
            </a:r>
            <a:endParaRPr lang="en-US" sz="1800" dirty="0">
              <a:solidFill>
                <a:schemeClr val="tx1"/>
              </a:solidFill>
            </a:endParaRPr>
          </a:p>
        </p:txBody>
      </p:sp>
      <p:sp>
        <p:nvSpPr>
          <p:cNvPr id="21" name="AutoShape 20"/>
          <p:cNvSpPr>
            <a:spLocks noChangeArrowheads="1"/>
          </p:cNvSpPr>
          <p:nvPr/>
        </p:nvSpPr>
        <p:spPr bwMode="blackGray">
          <a:xfrm>
            <a:off x="5562600" y="2062767"/>
            <a:ext cx="3044400" cy="1264631"/>
          </a:xfrm>
          <a:prstGeom prst="roundRect">
            <a:avLst>
              <a:gd name="adj" fmla="val 16667"/>
            </a:avLst>
          </a:prstGeom>
          <a:solidFill>
            <a:srgbClr val="3366CC"/>
          </a:solid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algn="ctr" eaLnBrk="0" hangingPunct="0"/>
            <a:r>
              <a:rPr lang="en-US" sz="1600" b="1" dirty="0" smtClean="0">
                <a:solidFill>
                  <a:prstClr val="white"/>
                </a:solidFill>
              </a:rPr>
              <a:t>Ramucirumab (10 mg/kg)</a:t>
            </a:r>
            <a:br>
              <a:rPr lang="en-US" sz="1600" b="1" dirty="0" smtClean="0">
                <a:solidFill>
                  <a:prstClr val="white"/>
                </a:solidFill>
              </a:rPr>
            </a:br>
            <a:r>
              <a:rPr lang="en-US" sz="1600" b="1" dirty="0" smtClean="0">
                <a:solidFill>
                  <a:prstClr val="white"/>
                </a:solidFill>
              </a:rPr>
              <a:t> + </a:t>
            </a:r>
            <a:br>
              <a:rPr lang="en-US" sz="1600" b="1" dirty="0" smtClean="0">
                <a:solidFill>
                  <a:prstClr val="white"/>
                </a:solidFill>
              </a:rPr>
            </a:br>
            <a:r>
              <a:rPr lang="en-US" sz="1600" b="1" dirty="0" smtClean="0">
                <a:solidFill>
                  <a:prstClr val="white"/>
                </a:solidFill>
              </a:rPr>
              <a:t>Docetaxel (75 mg/m</a:t>
            </a:r>
            <a:r>
              <a:rPr lang="en-US" sz="1600" b="1" baseline="30000" dirty="0" smtClean="0">
                <a:solidFill>
                  <a:prstClr val="white"/>
                </a:solidFill>
              </a:rPr>
              <a:t>2</a:t>
            </a:r>
            <a:r>
              <a:rPr lang="en-US" sz="1600" b="1" dirty="0" smtClean="0">
                <a:solidFill>
                  <a:prstClr val="white"/>
                </a:solidFill>
              </a:rPr>
              <a:t>)</a:t>
            </a:r>
            <a:br>
              <a:rPr lang="en-US" sz="1600" b="1" dirty="0" smtClean="0">
                <a:solidFill>
                  <a:prstClr val="white"/>
                </a:solidFill>
              </a:rPr>
            </a:br>
            <a:r>
              <a:rPr lang="en-US" sz="1600" b="1" dirty="0" smtClean="0">
                <a:solidFill>
                  <a:prstClr val="white"/>
                </a:solidFill>
              </a:rPr>
              <a:t>n=628</a:t>
            </a:r>
            <a:endParaRPr lang="en-US" sz="1600" b="1" dirty="0">
              <a:solidFill>
                <a:prstClr val="white"/>
              </a:solidFill>
            </a:endParaRPr>
          </a:p>
        </p:txBody>
      </p:sp>
      <p:sp>
        <p:nvSpPr>
          <p:cNvPr id="22" name="AutoShape 21"/>
          <p:cNvSpPr>
            <a:spLocks noChangeArrowheads="1"/>
          </p:cNvSpPr>
          <p:nvPr/>
        </p:nvSpPr>
        <p:spPr bwMode="blackGray">
          <a:xfrm>
            <a:off x="5562600" y="3418538"/>
            <a:ext cx="3044400" cy="1269580"/>
          </a:xfrm>
          <a:prstGeom prst="roundRect">
            <a:avLst>
              <a:gd name="adj" fmla="val 10435"/>
            </a:avLst>
          </a:prstGeom>
          <a:solidFill>
            <a:schemeClr val="bg1">
              <a:lumMod val="50000"/>
            </a:schemeClr>
          </a:solid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algn="ctr">
              <a:defRPr/>
            </a:pPr>
            <a:r>
              <a:rPr lang="en-US" sz="1600" b="1" dirty="0" smtClean="0">
                <a:solidFill>
                  <a:prstClr val="white"/>
                </a:solidFill>
              </a:rPr>
              <a:t>Placebo </a:t>
            </a:r>
          </a:p>
          <a:p>
            <a:pPr algn="ctr">
              <a:defRPr/>
            </a:pPr>
            <a:r>
              <a:rPr lang="en-US" sz="1600" b="1" dirty="0" smtClean="0">
                <a:solidFill>
                  <a:prstClr val="white"/>
                </a:solidFill>
              </a:rPr>
              <a:t>+ </a:t>
            </a:r>
          </a:p>
          <a:p>
            <a:pPr algn="ctr">
              <a:defRPr/>
            </a:pPr>
            <a:r>
              <a:rPr lang="en-US" sz="1600" b="1" dirty="0" smtClean="0">
                <a:solidFill>
                  <a:prstClr val="white"/>
                </a:solidFill>
              </a:rPr>
              <a:t>Docetaxel </a:t>
            </a:r>
            <a:r>
              <a:rPr lang="en-US" sz="1600" b="1" dirty="0">
                <a:solidFill>
                  <a:prstClr val="white"/>
                </a:solidFill>
              </a:rPr>
              <a:t>(75 mg/m</a:t>
            </a:r>
            <a:r>
              <a:rPr lang="en-US" sz="1600" b="1" baseline="30000" dirty="0">
                <a:solidFill>
                  <a:prstClr val="white"/>
                </a:solidFill>
              </a:rPr>
              <a:t>2</a:t>
            </a:r>
            <a:r>
              <a:rPr lang="en-US" sz="1600" b="1" dirty="0">
                <a:solidFill>
                  <a:prstClr val="white"/>
                </a:solidFill>
              </a:rPr>
              <a:t>)</a:t>
            </a:r>
            <a:r>
              <a:rPr lang="en-US" sz="1600" b="1" dirty="0" smtClean="0">
                <a:solidFill>
                  <a:prstClr val="white"/>
                </a:solidFill>
              </a:rPr>
              <a:t/>
            </a:r>
            <a:br>
              <a:rPr lang="en-US" sz="1600" b="1" dirty="0" smtClean="0">
                <a:solidFill>
                  <a:prstClr val="white"/>
                </a:solidFill>
              </a:rPr>
            </a:br>
            <a:r>
              <a:rPr lang="en-US" sz="1600" b="1" dirty="0" smtClean="0">
                <a:solidFill>
                  <a:prstClr val="white"/>
                </a:solidFill>
              </a:rPr>
              <a:t>n=625</a:t>
            </a:r>
            <a:endParaRPr lang="en-US" sz="1600" b="1" dirty="0">
              <a:solidFill>
                <a:prstClr val="white"/>
              </a:solidFill>
            </a:endParaRPr>
          </a:p>
        </p:txBody>
      </p:sp>
      <p:cxnSp>
        <p:nvCxnSpPr>
          <p:cNvPr id="23" name="AutoShape 22"/>
          <p:cNvCxnSpPr>
            <a:cxnSpLocks noChangeShapeType="1"/>
          </p:cNvCxnSpPr>
          <p:nvPr/>
        </p:nvCxnSpPr>
        <p:spPr bwMode="auto">
          <a:xfrm flipV="1">
            <a:off x="4874776" y="2793057"/>
            <a:ext cx="691424" cy="514062"/>
          </a:xfrm>
          <a:prstGeom prst="bentConnector3">
            <a:avLst>
              <a:gd name="adj1" fmla="val 50000"/>
            </a:avLst>
          </a:prstGeom>
          <a:noFill/>
          <a:ln w="38100">
            <a:solidFill>
              <a:srgbClr val="717073"/>
            </a:solidFill>
            <a:miter lim="800000"/>
            <a:headEnd type="none" w="med" len="med"/>
            <a:tailEnd type="triangle" w="med" len="med"/>
          </a:ln>
          <a:effectLst/>
          <a:extLst/>
        </p:spPr>
      </p:cxnSp>
      <p:cxnSp>
        <p:nvCxnSpPr>
          <p:cNvPr id="24" name="AutoShape 23"/>
          <p:cNvCxnSpPr>
            <a:cxnSpLocks noChangeShapeType="1"/>
          </p:cNvCxnSpPr>
          <p:nvPr/>
        </p:nvCxnSpPr>
        <p:spPr bwMode="auto">
          <a:xfrm>
            <a:off x="4874776" y="3314467"/>
            <a:ext cx="691424" cy="651773"/>
          </a:xfrm>
          <a:prstGeom prst="bentConnector3">
            <a:avLst>
              <a:gd name="adj1" fmla="val 50000"/>
            </a:avLst>
          </a:prstGeom>
          <a:noFill/>
          <a:ln w="38100">
            <a:solidFill>
              <a:srgbClr val="717073"/>
            </a:solidFill>
            <a:miter lim="800000"/>
            <a:headEnd type="none" w="med" len="med"/>
            <a:tailEnd type="triangle" w="med" len="med"/>
          </a:ln>
          <a:effectLst/>
          <a:extLst/>
        </p:spPr>
      </p:cxnSp>
      <p:sp>
        <p:nvSpPr>
          <p:cNvPr id="25" name="AutoShape 17"/>
          <p:cNvSpPr>
            <a:spLocks noChangeArrowheads="1"/>
          </p:cNvSpPr>
          <p:nvPr/>
        </p:nvSpPr>
        <p:spPr bwMode="blackWhite">
          <a:xfrm>
            <a:off x="381002" y="1983435"/>
            <a:ext cx="3701160" cy="2694026"/>
          </a:xfrm>
          <a:prstGeom prst="roundRect">
            <a:avLst>
              <a:gd name="adj" fmla="val 11509"/>
            </a:avLst>
          </a:prstGeom>
          <a:solidFill>
            <a:srgbClr val="DFD8D3"/>
          </a:solidFill>
          <a:ln w="38100" algn="ctr">
            <a:noFill/>
            <a:round/>
            <a:headEnd/>
            <a:tailEnd/>
          </a:ln>
        </p:spPr>
        <p:txBody>
          <a:bodyPr wrap="square" lIns="9144" tIns="91440" rIns="9144" bIns="109728" anchor="ctr">
            <a:noAutofit/>
          </a:bodyPr>
          <a:lstStyle/>
          <a:p>
            <a:pPr algn="ctr">
              <a:defRPr/>
            </a:pPr>
            <a:r>
              <a:rPr lang="en-US" dirty="0" smtClean="0">
                <a:solidFill>
                  <a:srgbClr val="000000"/>
                </a:solidFill>
              </a:rPr>
              <a:t>Stage IV NSCLC </a:t>
            </a:r>
            <a:br>
              <a:rPr lang="en-US" dirty="0" smtClean="0">
                <a:solidFill>
                  <a:srgbClr val="000000"/>
                </a:solidFill>
              </a:rPr>
            </a:br>
            <a:r>
              <a:rPr lang="en-US" dirty="0" smtClean="0">
                <a:solidFill>
                  <a:srgbClr val="000000"/>
                </a:solidFill>
              </a:rPr>
              <a:t>after 1 platinum-based chemo, </a:t>
            </a:r>
            <a:br>
              <a:rPr lang="en-US" dirty="0" smtClean="0">
                <a:solidFill>
                  <a:srgbClr val="000000"/>
                </a:solidFill>
              </a:rPr>
            </a:br>
            <a:r>
              <a:rPr lang="en-US" dirty="0" smtClean="0">
                <a:solidFill>
                  <a:srgbClr val="000000"/>
                </a:solidFill>
              </a:rPr>
              <a:t>+/- maintenance</a:t>
            </a:r>
          </a:p>
          <a:p>
            <a:pPr algn="ctr">
              <a:defRPr/>
            </a:pPr>
            <a:r>
              <a:rPr lang="en-US" dirty="0" smtClean="0">
                <a:solidFill>
                  <a:srgbClr val="000000"/>
                </a:solidFill>
              </a:rPr>
              <a:t>Prior bevacizumab allowed</a:t>
            </a:r>
          </a:p>
          <a:p>
            <a:pPr algn="ctr">
              <a:defRPr/>
            </a:pPr>
            <a:r>
              <a:rPr lang="en-US" dirty="0" smtClean="0">
                <a:solidFill>
                  <a:srgbClr val="000000"/>
                </a:solidFill>
              </a:rPr>
              <a:t>ECOG PS: 0-1</a:t>
            </a:r>
          </a:p>
          <a:p>
            <a:pPr algn="ctr">
              <a:defRPr/>
            </a:pPr>
            <a:r>
              <a:rPr lang="en-US" dirty="0" smtClean="0">
                <a:solidFill>
                  <a:srgbClr val="000000"/>
                </a:solidFill>
              </a:rPr>
              <a:t>All histologies</a:t>
            </a:r>
            <a:br>
              <a:rPr lang="en-US" dirty="0" smtClean="0">
                <a:solidFill>
                  <a:srgbClr val="000000"/>
                </a:solidFill>
              </a:rPr>
            </a:br>
            <a:r>
              <a:rPr lang="en-US" dirty="0" smtClean="0">
                <a:solidFill>
                  <a:srgbClr val="000000"/>
                </a:solidFill>
              </a:rPr>
              <a:t>N=1253</a:t>
            </a:r>
            <a:endParaRPr lang="en-US" dirty="0">
              <a:solidFill>
                <a:srgbClr val="000000"/>
              </a:solidFill>
            </a:endParaRPr>
          </a:p>
        </p:txBody>
      </p:sp>
      <p:cxnSp>
        <p:nvCxnSpPr>
          <p:cNvPr id="26" name="Straight Arrow Connector 25"/>
          <p:cNvCxnSpPr/>
          <p:nvPr/>
        </p:nvCxnSpPr>
        <p:spPr bwMode="auto">
          <a:xfrm>
            <a:off x="4082162" y="3330448"/>
            <a:ext cx="411480" cy="0"/>
          </a:xfrm>
          <a:prstGeom prst="straightConnector1">
            <a:avLst/>
          </a:prstGeom>
          <a:noFill/>
          <a:ln w="38100">
            <a:solidFill>
              <a:srgbClr val="717073"/>
            </a:solidFill>
            <a:miter lim="800000"/>
            <a:headEnd type="none" w="med" len="med"/>
            <a:tailEnd type="triangle" w="med" len="med"/>
          </a:ln>
          <a:effectLst/>
        </p:spPr>
      </p:cxnSp>
      <p:sp>
        <p:nvSpPr>
          <p:cNvPr id="27" name="AutoShape 18"/>
          <p:cNvSpPr>
            <a:spLocks noChangeArrowheads="1"/>
          </p:cNvSpPr>
          <p:nvPr/>
        </p:nvSpPr>
        <p:spPr bwMode="blackWhite">
          <a:xfrm>
            <a:off x="4539360" y="2204743"/>
            <a:ext cx="390525" cy="2142125"/>
          </a:xfrm>
          <a:prstGeom prst="roundRect">
            <a:avLst>
              <a:gd name="adj" fmla="val 0"/>
            </a:avLst>
          </a:prstGeom>
          <a:solidFill>
            <a:schemeClr val="bg1"/>
          </a:solidFill>
          <a:ln w="38100" algn="ctr">
            <a:solidFill>
              <a:schemeClr val="accent2"/>
            </a:solidFill>
            <a:round/>
            <a:headEnd/>
            <a:tailEnd/>
          </a:ln>
        </p:spPr>
        <p:txBody>
          <a:bodyPr tIns="91440" bIns="109728" anchor="ctr">
            <a:spAutoFit/>
          </a:bodyPr>
          <a:lstStyle/>
          <a:p>
            <a:pPr algn="ctr">
              <a:defRPr/>
            </a:pPr>
            <a:r>
              <a:rPr lang="en-US" sz="1400" b="1" dirty="0">
                <a:solidFill>
                  <a:srgbClr val="000000"/>
                </a:solidFill>
              </a:rPr>
              <a:t>R</a:t>
            </a:r>
            <a:br>
              <a:rPr lang="en-US" sz="1400" b="1" dirty="0">
                <a:solidFill>
                  <a:srgbClr val="000000"/>
                </a:solidFill>
              </a:rPr>
            </a:br>
            <a:r>
              <a:rPr lang="en-US" sz="1400" b="1" dirty="0">
                <a:solidFill>
                  <a:srgbClr val="000000"/>
                </a:solidFill>
              </a:rPr>
              <a:t>A</a:t>
            </a:r>
            <a:br>
              <a:rPr lang="en-US" sz="1400" b="1" dirty="0">
                <a:solidFill>
                  <a:srgbClr val="000000"/>
                </a:solidFill>
              </a:rPr>
            </a:br>
            <a:r>
              <a:rPr lang="en-US" sz="1400" b="1" dirty="0">
                <a:solidFill>
                  <a:srgbClr val="000000"/>
                </a:solidFill>
              </a:rPr>
              <a:t>N</a:t>
            </a:r>
            <a:br>
              <a:rPr lang="en-US" sz="1400" b="1" dirty="0">
                <a:solidFill>
                  <a:srgbClr val="000000"/>
                </a:solidFill>
              </a:rPr>
            </a:br>
            <a:r>
              <a:rPr lang="en-US" sz="1400" b="1" dirty="0">
                <a:solidFill>
                  <a:srgbClr val="000000"/>
                </a:solidFill>
              </a:rPr>
              <a:t>D</a:t>
            </a:r>
            <a:br>
              <a:rPr lang="en-US" sz="1400" b="1" dirty="0">
                <a:solidFill>
                  <a:srgbClr val="000000"/>
                </a:solidFill>
              </a:rPr>
            </a:br>
            <a:r>
              <a:rPr lang="en-US" sz="1400" b="1" dirty="0">
                <a:solidFill>
                  <a:srgbClr val="000000"/>
                </a:solidFill>
              </a:rPr>
              <a:t>O</a:t>
            </a:r>
            <a:br>
              <a:rPr lang="en-US" sz="1400" b="1" dirty="0">
                <a:solidFill>
                  <a:srgbClr val="000000"/>
                </a:solidFill>
              </a:rPr>
            </a:br>
            <a:r>
              <a:rPr lang="en-US" sz="1400" b="1" dirty="0">
                <a:solidFill>
                  <a:srgbClr val="000000"/>
                </a:solidFill>
              </a:rPr>
              <a:t>M</a:t>
            </a:r>
          </a:p>
          <a:p>
            <a:pPr algn="ctr">
              <a:defRPr/>
            </a:pPr>
            <a:r>
              <a:rPr lang="en-US" sz="1400" b="1" dirty="0">
                <a:solidFill>
                  <a:srgbClr val="000000"/>
                </a:solidFill>
              </a:rPr>
              <a:t>I</a:t>
            </a:r>
            <a:br>
              <a:rPr lang="en-US" sz="1400" b="1" dirty="0">
                <a:solidFill>
                  <a:srgbClr val="000000"/>
                </a:solidFill>
              </a:rPr>
            </a:br>
            <a:r>
              <a:rPr lang="en-US" sz="1400" b="1" dirty="0">
                <a:solidFill>
                  <a:srgbClr val="000000"/>
                </a:solidFill>
              </a:rPr>
              <a:t>S</a:t>
            </a:r>
            <a:br>
              <a:rPr lang="en-US" sz="1400" b="1" dirty="0">
                <a:solidFill>
                  <a:srgbClr val="000000"/>
                </a:solidFill>
              </a:rPr>
            </a:br>
            <a:r>
              <a:rPr lang="en-US" sz="1400" b="1" dirty="0">
                <a:solidFill>
                  <a:srgbClr val="000000"/>
                </a:solidFill>
              </a:rPr>
              <a:t>E</a:t>
            </a:r>
          </a:p>
        </p:txBody>
      </p:sp>
      <p:sp>
        <p:nvSpPr>
          <p:cNvPr id="28" name="TextBox 10"/>
          <p:cNvSpPr txBox="1">
            <a:spLocks noChangeArrowheads="1"/>
          </p:cNvSpPr>
          <p:nvPr/>
        </p:nvSpPr>
        <p:spPr bwMode="auto">
          <a:xfrm>
            <a:off x="5221144" y="3137305"/>
            <a:ext cx="4058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r>
              <a:rPr lang="en-US" sz="1200" b="1" dirty="0" smtClean="0">
                <a:solidFill>
                  <a:srgbClr val="000000"/>
                </a:solidFill>
                <a:latin typeface="Arial"/>
              </a:rPr>
              <a:t>1:1</a:t>
            </a:r>
            <a:endParaRPr lang="en-US" sz="1200" b="1" dirty="0">
              <a:solidFill>
                <a:srgbClr val="000000"/>
              </a:solidFill>
              <a:latin typeface="Arial"/>
            </a:endParaRPr>
          </a:p>
        </p:txBody>
      </p:sp>
      <p:sp>
        <p:nvSpPr>
          <p:cNvPr id="29" name="TextBox 28"/>
          <p:cNvSpPr txBox="1"/>
          <p:nvPr/>
        </p:nvSpPr>
        <p:spPr>
          <a:xfrm>
            <a:off x="209564" y="6105808"/>
            <a:ext cx="7121539" cy="561692"/>
          </a:xfrm>
          <a:prstGeom prst="rect">
            <a:avLst/>
          </a:prstGeom>
          <a:noFill/>
        </p:spPr>
        <p:txBody>
          <a:bodyPr wrap="square" lIns="0" tIns="0" rIns="0" bIns="0" rtlCol="0" anchor="b">
            <a:spAutoFit/>
          </a:bodyPr>
          <a:lstStyle/>
          <a:p>
            <a:r>
              <a:rPr lang="en-US" sz="1200" dirty="0" smtClean="0">
                <a:solidFill>
                  <a:srgbClr val="000000"/>
                </a:solidFill>
              </a:rPr>
              <a:t>mAb = monoclonal antibody; VEGFR-2 = VEGF receptor 2; ROW = rest of world; </a:t>
            </a:r>
            <a:br>
              <a:rPr lang="en-US" sz="1200" dirty="0" smtClean="0">
                <a:solidFill>
                  <a:srgbClr val="000000"/>
                </a:solidFill>
              </a:rPr>
            </a:br>
            <a:r>
              <a:rPr lang="en-US" sz="1200" dirty="0" smtClean="0">
                <a:solidFill>
                  <a:srgbClr val="000000"/>
                </a:solidFill>
              </a:rPr>
              <a:t>PRO = patient-reported outcomes.</a:t>
            </a:r>
          </a:p>
          <a:p>
            <a:pPr>
              <a:spcBef>
                <a:spcPts val="300"/>
              </a:spcBef>
            </a:pPr>
            <a:r>
              <a:rPr lang="en-US" sz="1000" dirty="0" smtClean="0">
                <a:solidFill>
                  <a:srgbClr val="000000"/>
                </a:solidFill>
              </a:rPr>
              <a:t>Garon et al. </a:t>
            </a:r>
            <a:r>
              <a:rPr lang="en-US" sz="1000" i="1" dirty="0" smtClean="0">
                <a:solidFill>
                  <a:srgbClr val="000000"/>
                </a:solidFill>
              </a:rPr>
              <a:t>Lancet</a:t>
            </a:r>
            <a:r>
              <a:rPr lang="en-US" sz="1000" dirty="0" smtClean="0">
                <a:solidFill>
                  <a:srgbClr val="000000"/>
                </a:solidFill>
              </a:rPr>
              <a:t>. 2014;384:665.</a:t>
            </a:r>
            <a:endParaRPr lang="en-US" sz="1000" dirty="0">
              <a:solidFill>
                <a:srgbClr val="000000"/>
              </a:solidFill>
            </a:endParaRPr>
          </a:p>
        </p:txBody>
      </p:sp>
      <p:sp>
        <p:nvSpPr>
          <p:cNvPr id="30" name="TextBox 29"/>
          <p:cNvSpPr txBox="1"/>
          <p:nvPr/>
        </p:nvSpPr>
        <p:spPr>
          <a:xfrm>
            <a:off x="5791200" y="1661041"/>
            <a:ext cx="2569934" cy="369332"/>
          </a:xfrm>
          <a:prstGeom prst="rect">
            <a:avLst/>
          </a:prstGeom>
          <a:noFill/>
        </p:spPr>
        <p:txBody>
          <a:bodyPr wrap="none" rtlCol="0">
            <a:spAutoFit/>
          </a:bodyPr>
          <a:lstStyle/>
          <a:p>
            <a:r>
              <a:rPr lang="en-US" dirty="0" smtClean="0">
                <a:solidFill>
                  <a:srgbClr val="C00000"/>
                </a:solidFill>
              </a:rPr>
              <a:t>Squamous: 157 (25%)</a:t>
            </a:r>
            <a:endParaRPr lang="en-US" dirty="0">
              <a:solidFill>
                <a:srgbClr val="C00000"/>
              </a:solidFill>
            </a:endParaRPr>
          </a:p>
        </p:txBody>
      </p:sp>
      <p:sp>
        <p:nvSpPr>
          <p:cNvPr id="31" name="TextBox 30"/>
          <p:cNvSpPr txBox="1"/>
          <p:nvPr/>
        </p:nvSpPr>
        <p:spPr>
          <a:xfrm>
            <a:off x="5909543" y="4775200"/>
            <a:ext cx="2480166" cy="369332"/>
          </a:xfrm>
          <a:prstGeom prst="rect">
            <a:avLst/>
          </a:prstGeom>
          <a:noFill/>
        </p:spPr>
        <p:txBody>
          <a:bodyPr wrap="none" rtlCol="0">
            <a:spAutoFit/>
          </a:bodyPr>
          <a:lstStyle/>
          <a:p>
            <a:r>
              <a:rPr lang="en-US" dirty="0" smtClean="0">
                <a:solidFill>
                  <a:srgbClr val="C00000"/>
                </a:solidFill>
              </a:rPr>
              <a:t>Squamous: 171 (27%)</a:t>
            </a:r>
            <a:endParaRPr lang="en-US" dirty="0">
              <a:solidFill>
                <a:srgbClr val="C00000"/>
              </a:solidFill>
            </a:endParaRPr>
          </a:p>
        </p:txBody>
      </p:sp>
      <p:sp>
        <p:nvSpPr>
          <p:cNvPr id="32" name="TextBox 31"/>
          <p:cNvSpPr txBox="1"/>
          <p:nvPr/>
        </p:nvSpPr>
        <p:spPr>
          <a:xfrm>
            <a:off x="430823" y="4775200"/>
            <a:ext cx="2351926" cy="1354217"/>
          </a:xfrm>
          <a:prstGeom prst="rect">
            <a:avLst/>
          </a:prstGeom>
          <a:noFill/>
        </p:spPr>
        <p:txBody>
          <a:bodyPr wrap="none" rtlCol="0">
            <a:spAutoFit/>
          </a:bodyPr>
          <a:lstStyle/>
          <a:p>
            <a:r>
              <a:rPr lang="en-US" dirty="0" smtClean="0">
                <a:solidFill>
                  <a:srgbClr val="000000"/>
                </a:solidFill>
              </a:rPr>
              <a:t>Stratification Factors:</a:t>
            </a:r>
          </a:p>
          <a:p>
            <a:pPr marL="285750" indent="-285750">
              <a:buClr>
                <a:schemeClr val="accent1"/>
              </a:buClr>
              <a:buFont typeface="Arial" panose="020B0604020202020204" pitchFamily="34" charset="0"/>
              <a:buChar char="•"/>
            </a:pPr>
            <a:r>
              <a:rPr lang="en-US" sz="1600" dirty="0">
                <a:solidFill>
                  <a:srgbClr val="000000"/>
                </a:solidFill>
              </a:rPr>
              <a:t>ECOG PS: 0-1</a:t>
            </a:r>
          </a:p>
          <a:p>
            <a:pPr marL="285750" indent="-285750">
              <a:buClr>
                <a:schemeClr val="accent1"/>
              </a:buClr>
              <a:buFont typeface="Arial" panose="020B0604020202020204" pitchFamily="34" charset="0"/>
              <a:buChar char="•"/>
            </a:pPr>
            <a:r>
              <a:rPr lang="en-US" sz="1600" dirty="0" smtClean="0">
                <a:solidFill>
                  <a:srgbClr val="000000"/>
                </a:solidFill>
              </a:rPr>
              <a:t>Gender</a:t>
            </a:r>
          </a:p>
          <a:p>
            <a:pPr marL="285750" indent="-285750">
              <a:buClr>
                <a:schemeClr val="accent1"/>
              </a:buClr>
              <a:buFont typeface="Arial" panose="020B0604020202020204" pitchFamily="34" charset="0"/>
              <a:buChar char="•"/>
            </a:pPr>
            <a:r>
              <a:rPr lang="en-US" sz="1600" dirty="0" smtClean="0">
                <a:solidFill>
                  <a:srgbClr val="000000"/>
                </a:solidFill>
              </a:rPr>
              <a:t>Prior maintenance</a:t>
            </a:r>
          </a:p>
          <a:p>
            <a:pPr marL="285750" indent="-285750">
              <a:buClr>
                <a:schemeClr val="accent1"/>
              </a:buClr>
              <a:buFont typeface="Arial" panose="020B0604020202020204" pitchFamily="34" charset="0"/>
              <a:buChar char="•"/>
            </a:pPr>
            <a:r>
              <a:rPr lang="en-US" sz="1600" dirty="0" smtClean="0">
                <a:solidFill>
                  <a:srgbClr val="000000"/>
                </a:solidFill>
              </a:rPr>
              <a:t>East Asia vs ROW</a:t>
            </a:r>
          </a:p>
        </p:txBody>
      </p:sp>
    </p:spTree>
    <p:extLst>
      <p:ext uri="{BB962C8B-B14F-4D97-AF65-F5344CB8AC3E}">
        <p14:creationId xmlns:p14="http://schemas.microsoft.com/office/powerpoint/2010/main" val="244001192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0" name="Group 679"/>
          <p:cNvGrpSpPr/>
          <p:nvPr/>
        </p:nvGrpSpPr>
        <p:grpSpPr>
          <a:xfrm>
            <a:off x="85059" y="1382233"/>
            <a:ext cx="9027042" cy="4688960"/>
            <a:chOff x="331470" y="1182425"/>
            <a:chExt cx="8649356" cy="4836374"/>
          </a:xfrm>
        </p:grpSpPr>
        <p:sp>
          <p:nvSpPr>
            <p:cNvPr id="681" name="Round Same Side Corner Rectangle 680"/>
            <p:cNvSpPr/>
            <p:nvPr/>
          </p:nvSpPr>
          <p:spPr>
            <a:xfrm rot="10800000">
              <a:off x="339089" y="1454774"/>
              <a:ext cx="8631556" cy="4564025"/>
            </a:xfrm>
            <a:prstGeom prst="round2SameRect">
              <a:avLst>
                <a:gd name="adj1" fmla="val 6715"/>
                <a:gd name="adj2" fmla="val 0"/>
              </a:avLst>
            </a:prstGeom>
            <a:solidFill>
              <a:schemeClr val="bg1"/>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prstClr val="white"/>
                </a:solidFill>
              </a:endParaRPr>
            </a:p>
          </p:txBody>
        </p:sp>
        <p:sp>
          <p:nvSpPr>
            <p:cNvPr id="682" name="Round Same Side Corner Rectangle 681"/>
            <p:cNvSpPr/>
            <p:nvPr/>
          </p:nvSpPr>
          <p:spPr>
            <a:xfrm>
              <a:off x="331470" y="1182425"/>
              <a:ext cx="8649356" cy="355258"/>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a:solidFill>
                  <a:prstClr val="white"/>
                </a:solidFill>
              </a:endParaRPr>
            </a:p>
          </p:txBody>
        </p:sp>
      </p:grpSp>
      <p:sp>
        <p:nvSpPr>
          <p:cNvPr id="2" name="Title 1"/>
          <p:cNvSpPr>
            <a:spLocks noGrp="1"/>
          </p:cNvSpPr>
          <p:nvPr>
            <p:ph type="title"/>
          </p:nvPr>
        </p:nvSpPr>
        <p:spPr/>
        <p:txBody>
          <a:bodyPr/>
          <a:lstStyle/>
          <a:p>
            <a:r>
              <a:rPr lang="en-US" dirty="0" smtClean="0"/>
              <a:t>REVEL: OS and PFS (ITT)</a:t>
            </a:r>
            <a:endParaRPr lang="en-US" dirty="0"/>
          </a:p>
        </p:txBody>
      </p:sp>
      <p:sp>
        <p:nvSpPr>
          <p:cNvPr id="7" name="TextBox 6"/>
          <p:cNvSpPr txBox="1"/>
          <p:nvPr/>
        </p:nvSpPr>
        <p:spPr>
          <a:xfrm>
            <a:off x="209405" y="6515677"/>
            <a:ext cx="2034211" cy="153888"/>
          </a:xfrm>
          <a:prstGeom prst="rect">
            <a:avLst/>
          </a:prstGeom>
          <a:noFill/>
        </p:spPr>
        <p:txBody>
          <a:bodyPr wrap="none" lIns="0" tIns="0" rIns="0" bIns="0" rtlCol="0" anchor="b" anchorCtr="0">
            <a:spAutoFit/>
          </a:bodyPr>
          <a:lstStyle/>
          <a:p>
            <a:r>
              <a:rPr lang="en-US" sz="1000" dirty="0" smtClean="0">
                <a:solidFill>
                  <a:srgbClr val="000000"/>
                </a:solidFill>
              </a:rPr>
              <a:t>Garon et al. </a:t>
            </a:r>
            <a:r>
              <a:rPr lang="en-US" sz="1000" i="1" dirty="0" smtClean="0">
                <a:solidFill>
                  <a:srgbClr val="000000"/>
                </a:solidFill>
              </a:rPr>
              <a:t>Lancet</a:t>
            </a:r>
            <a:r>
              <a:rPr lang="en-US" sz="1000" dirty="0" smtClean="0">
                <a:solidFill>
                  <a:srgbClr val="000000"/>
                </a:solidFill>
              </a:rPr>
              <a:t>. 2014;384:665.</a:t>
            </a:r>
            <a:endParaRPr lang="en-US" sz="1000" dirty="0">
              <a:solidFill>
                <a:srgbClr val="000000"/>
              </a:solidFill>
            </a:endParaRPr>
          </a:p>
        </p:txBody>
      </p:sp>
      <p:sp>
        <p:nvSpPr>
          <p:cNvPr id="5" name="TextBox 4"/>
          <p:cNvSpPr txBox="1"/>
          <p:nvPr/>
        </p:nvSpPr>
        <p:spPr>
          <a:xfrm>
            <a:off x="2433484" y="1381352"/>
            <a:ext cx="481222" cy="338554"/>
          </a:xfrm>
          <a:prstGeom prst="rect">
            <a:avLst/>
          </a:prstGeom>
          <a:noFill/>
        </p:spPr>
        <p:txBody>
          <a:bodyPr wrap="none" rtlCol="0">
            <a:spAutoFit/>
          </a:bodyPr>
          <a:lstStyle/>
          <a:p>
            <a:r>
              <a:rPr lang="en-US" sz="1600" b="1" dirty="0" smtClean="0">
                <a:solidFill>
                  <a:schemeClr val="bg1"/>
                </a:solidFill>
              </a:rPr>
              <a:t>OS</a:t>
            </a:r>
            <a:endParaRPr lang="en-US" sz="1600" b="1" dirty="0">
              <a:solidFill>
                <a:schemeClr val="bg1"/>
              </a:solidFill>
            </a:endParaRPr>
          </a:p>
        </p:txBody>
      </p:sp>
      <p:sp>
        <p:nvSpPr>
          <p:cNvPr id="9" name="TextBox 8"/>
          <p:cNvSpPr txBox="1"/>
          <p:nvPr/>
        </p:nvSpPr>
        <p:spPr>
          <a:xfrm>
            <a:off x="6919428" y="1381352"/>
            <a:ext cx="582211" cy="338554"/>
          </a:xfrm>
          <a:prstGeom prst="rect">
            <a:avLst/>
          </a:prstGeom>
          <a:noFill/>
        </p:spPr>
        <p:txBody>
          <a:bodyPr wrap="none" rtlCol="0">
            <a:spAutoFit/>
          </a:bodyPr>
          <a:lstStyle/>
          <a:p>
            <a:r>
              <a:rPr lang="en-US" sz="1600" b="1" dirty="0" smtClean="0">
                <a:solidFill>
                  <a:schemeClr val="bg1"/>
                </a:solidFill>
              </a:rPr>
              <a:t>PFS</a:t>
            </a:r>
            <a:endParaRPr lang="en-US" sz="1600" b="1" dirty="0">
              <a:solidFill>
                <a:schemeClr val="bg1"/>
              </a:solidFill>
            </a:endParaRPr>
          </a:p>
        </p:txBody>
      </p:sp>
      <p:sp>
        <p:nvSpPr>
          <p:cNvPr id="11" name="Freeform 10"/>
          <p:cNvSpPr/>
          <p:nvPr/>
        </p:nvSpPr>
        <p:spPr>
          <a:xfrm>
            <a:off x="988008" y="2347215"/>
            <a:ext cx="3506043" cy="2627644"/>
          </a:xfrm>
          <a:custGeom>
            <a:avLst/>
            <a:gdLst>
              <a:gd name="connsiteX0" fmla="*/ 0 w 3496826"/>
              <a:gd name="connsiteY0" fmla="*/ 0 h 2627644"/>
              <a:gd name="connsiteX1" fmla="*/ 0 w 3496826"/>
              <a:gd name="connsiteY1" fmla="*/ 2627644 h 2627644"/>
              <a:gd name="connsiteX2" fmla="*/ 3496826 w 3496826"/>
              <a:gd name="connsiteY2" fmla="*/ 2627644 h 2627644"/>
            </a:gdLst>
            <a:ahLst/>
            <a:cxnLst>
              <a:cxn ang="0">
                <a:pos x="connsiteX0" y="connsiteY0"/>
              </a:cxn>
              <a:cxn ang="0">
                <a:pos x="connsiteX1" y="connsiteY1"/>
              </a:cxn>
              <a:cxn ang="0">
                <a:pos x="connsiteX2" y="connsiteY2"/>
              </a:cxn>
            </a:cxnLst>
            <a:rect l="l" t="t" r="r" b="b"/>
            <a:pathLst>
              <a:path w="3496826" h="2627644">
                <a:moveTo>
                  <a:pt x="0" y="0"/>
                </a:moveTo>
                <a:lnTo>
                  <a:pt x="0" y="2627644"/>
                </a:lnTo>
                <a:lnTo>
                  <a:pt x="3496826" y="2627644"/>
                </a:lnTo>
              </a:path>
            </a:pathLst>
          </a:cu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cxnSp>
        <p:nvCxnSpPr>
          <p:cNvPr id="13" name="Straight Connector 12"/>
          <p:cNvCxnSpPr/>
          <p:nvPr/>
        </p:nvCxnSpPr>
        <p:spPr>
          <a:xfrm>
            <a:off x="934504" y="2354000"/>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934504" y="2609685"/>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934504" y="2872822"/>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934504" y="313595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934504" y="3399094"/>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934504" y="3665520"/>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934504" y="3928657"/>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934504" y="4188505"/>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934504" y="4451642"/>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934504" y="471477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934504" y="4983334"/>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rot="5400000">
            <a:off x="960818" y="500635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5400000">
            <a:off x="1253557" y="500635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5400000">
            <a:off x="1549586" y="500635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5400000">
            <a:off x="1835747" y="500635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5400000">
            <a:off x="2128486" y="500635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5400000">
            <a:off x="2421226" y="500635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rot="5400000">
            <a:off x="2707387" y="500635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rot="5400000">
            <a:off x="3003416" y="500635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5400000">
            <a:off x="3296156" y="500635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3579028" y="500635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5400000">
            <a:off x="3871768" y="500635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5400000">
            <a:off x="4171086" y="500635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4460536" y="500635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691728" y="2280032"/>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1.0</a:t>
            </a:r>
            <a:endParaRPr lang="en-US" sz="900" dirty="0">
              <a:cs typeface="Arial" panose="020B0604020202020204" pitchFamily="34" charset="0"/>
            </a:endParaRPr>
          </a:p>
        </p:txBody>
      </p:sp>
      <p:sp>
        <p:nvSpPr>
          <p:cNvPr id="41" name="TextBox 40"/>
          <p:cNvSpPr txBox="1"/>
          <p:nvPr/>
        </p:nvSpPr>
        <p:spPr>
          <a:xfrm>
            <a:off x="691728" y="2539880"/>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0.9</a:t>
            </a:r>
            <a:endParaRPr lang="en-US" sz="900" dirty="0">
              <a:cs typeface="Arial" panose="020B0604020202020204" pitchFamily="34" charset="0"/>
            </a:endParaRPr>
          </a:p>
        </p:txBody>
      </p:sp>
      <p:sp>
        <p:nvSpPr>
          <p:cNvPr id="42" name="TextBox 41"/>
          <p:cNvSpPr txBox="1"/>
          <p:nvPr/>
        </p:nvSpPr>
        <p:spPr>
          <a:xfrm>
            <a:off x="691728" y="2796438"/>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0.8</a:t>
            </a:r>
            <a:endParaRPr lang="en-US" sz="900" dirty="0">
              <a:cs typeface="Arial" panose="020B0604020202020204" pitchFamily="34" charset="0"/>
            </a:endParaRPr>
          </a:p>
        </p:txBody>
      </p:sp>
      <p:sp>
        <p:nvSpPr>
          <p:cNvPr id="43" name="TextBox 42"/>
          <p:cNvSpPr txBox="1"/>
          <p:nvPr/>
        </p:nvSpPr>
        <p:spPr>
          <a:xfrm>
            <a:off x="691728" y="3062864"/>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0.7</a:t>
            </a:r>
            <a:endParaRPr lang="en-US" sz="900" dirty="0">
              <a:cs typeface="Arial" panose="020B0604020202020204" pitchFamily="34" charset="0"/>
            </a:endParaRPr>
          </a:p>
        </p:txBody>
      </p:sp>
      <p:sp>
        <p:nvSpPr>
          <p:cNvPr id="44" name="TextBox 43"/>
          <p:cNvSpPr txBox="1"/>
          <p:nvPr/>
        </p:nvSpPr>
        <p:spPr>
          <a:xfrm>
            <a:off x="691728" y="3335868"/>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0.6</a:t>
            </a:r>
            <a:endParaRPr lang="en-US" sz="900" dirty="0">
              <a:cs typeface="Arial" panose="020B0604020202020204" pitchFamily="34" charset="0"/>
            </a:endParaRPr>
          </a:p>
        </p:txBody>
      </p:sp>
      <p:sp>
        <p:nvSpPr>
          <p:cNvPr id="45" name="TextBox 44"/>
          <p:cNvSpPr txBox="1"/>
          <p:nvPr/>
        </p:nvSpPr>
        <p:spPr>
          <a:xfrm>
            <a:off x="691728" y="3592427"/>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0.5</a:t>
            </a:r>
            <a:endParaRPr lang="en-US" sz="900" dirty="0">
              <a:cs typeface="Arial" panose="020B0604020202020204" pitchFamily="34" charset="0"/>
            </a:endParaRPr>
          </a:p>
        </p:txBody>
      </p:sp>
      <p:sp>
        <p:nvSpPr>
          <p:cNvPr id="46" name="TextBox 45"/>
          <p:cNvSpPr txBox="1"/>
          <p:nvPr/>
        </p:nvSpPr>
        <p:spPr>
          <a:xfrm>
            <a:off x="691728" y="3855564"/>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0.4</a:t>
            </a:r>
            <a:endParaRPr lang="en-US" sz="900" dirty="0">
              <a:cs typeface="Arial" panose="020B0604020202020204" pitchFamily="34" charset="0"/>
            </a:endParaRPr>
          </a:p>
        </p:txBody>
      </p:sp>
      <p:sp>
        <p:nvSpPr>
          <p:cNvPr id="47" name="TextBox 46"/>
          <p:cNvSpPr txBox="1"/>
          <p:nvPr/>
        </p:nvSpPr>
        <p:spPr>
          <a:xfrm>
            <a:off x="691728" y="4121990"/>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0.3</a:t>
            </a:r>
            <a:endParaRPr lang="en-US" sz="900" dirty="0">
              <a:cs typeface="Arial" panose="020B0604020202020204" pitchFamily="34" charset="0"/>
            </a:endParaRPr>
          </a:p>
        </p:txBody>
      </p:sp>
      <p:sp>
        <p:nvSpPr>
          <p:cNvPr id="48" name="TextBox 47"/>
          <p:cNvSpPr txBox="1"/>
          <p:nvPr/>
        </p:nvSpPr>
        <p:spPr>
          <a:xfrm>
            <a:off x="691728" y="4378548"/>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0.2</a:t>
            </a:r>
            <a:endParaRPr lang="en-US" sz="900" dirty="0">
              <a:cs typeface="Arial" panose="020B0604020202020204" pitchFamily="34" charset="0"/>
            </a:endParaRPr>
          </a:p>
        </p:txBody>
      </p:sp>
      <p:sp>
        <p:nvSpPr>
          <p:cNvPr id="49" name="TextBox 48"/>
          <p:cNvSpPr txBox="1"/>
          <p:nvPr/>
        </p:nvSpPr>
        <p:spPr>
          <a:xfrm>
            <a:off x="691728" y="4641684"/>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0.1</a:t>
            </a:r>
            <a:endParaRPr lang="en-US" sz="900" dirty="0">
              <a:cs typeface="Arial" panose="020B0604020202020204" pitchFamily="34" charset="0"/>
            </a:endParaRPr>
          </a:p>
        </p:txBody>
      </p:sp>
      <p:sp>
        <p:nvSpPr>
          <p:cNvPr id="50" name="TextBox 49"/>
          <p:cNvSpPr txBox="1"/>
          <p:nvPr/>
        </p:nvSpPr>
        <p:spPr>
          <a:xfrm>
            <a:off x="691728" y="4898242"/>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a:t>
            </a:r>
            <a:endParaRPr lang="en-US" sz="900" dirty="0">
              <a:cs typeface="Arial" panose="020B0604020202020204" pitchFamily="34" charset="0"/>
            </a:endParaRPr>
          </a:p>
        </p:txBody>
      </p:sp>
      <p:sp>
        <p:nvSpPr>
          <p:cNvPr id="51" name="TextBox 50"/>
          <p:cNvSpPr txBox="1"/>
          <p:nvPr/>
        </p:nvSpPr>
        <p:spPr>
          <a:xfrm>
            <a:off x="931841" y="5022074"/>
            <a:ext cx="118410"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0</a:t>
            </a:r>
            <a:endParaRPr lang="en-US" sz="900" dirty="0">
              <a:cs typeface="Arial" panose="020B0604020202020204" pitchFamily="34" charset="0"/>
            </a:endParaRPr>
          </a:p>
        </p:txBody>
      </p:sp>
      <p:sp>
        <p:nvSpPr>
          <p:cNvPr id="52" name="TextBox 51"/>
          <p:cNvSpPr txBox="1"/>
          <p:nvPr/>
        </p:nvSpPr>
        <p:spPr>
          <a:xfrm>
            <a:off x="1214713" y="5022074"/>
            <a:ext cx="118410"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3</a:t>
            </a:r>
            <a:endParaRPr lang="en-US" sz="900" dirty="0">
              <a:cs typeface="Arial" panose="020B0604020202020204" pitchFamily="34" charset="0"/>
            </a:endParaRPr>
          </a:p>
        </p:txBody>
      </p:sp>
      <p:sp>
        <p:nvSpPr>
          <p:cNvPr id="53" name="TextBox 52"/>
          <p:cNvSpPr txBox="1"/>
          <p:nvPr/>
        </p:nvSpPr>
        <p:spPr>
          <a:xfrm>
            <a:off x="1510742" y="5022074"/>
            <a:ext cx="118410"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6</a:t>
            </a:r>
            <a:endParaRPr lang="en-US" sz="900" dirty="0">
              <a:cs typeface="Arial" panose="020B0604020202020204" pitchFamily="34" charset="0"/>
            </a:endParaRPr>
          </a:p>
        </p:txBody>
      </p:sp>
      <p:sp>
        <p:nvSpPr>
          <p:cNvPr id="54" name="TextBox 53"/>
          <p:cNvSpPr txBox="1"/>
          <p:nvPr/>
        </p:nvSpPr>
        <p:spPr>
          <a:xfrm>
            <a:off x="1800192" y="5022074"/>
            <a:ext cx="118410"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9</a:t>
            </a:r>
            <a:endParaRPr lang="en-US" sz="900" dirty="0">
              <a:cs typeface="Arial" panose="020B0604020202020204" pitchFamily="34" charset="0"/>
            </a:endParaRPr>
          </a:p>
        </p:txBody>
      </p:sp>
      <p:sp>
        <p:nvSpPr>
          <p:cNvPr id="55" name="TextBox 54"/>
          <p:cNvSpPr txBox="1"/>
          <p:nvPr/>
        </p:nvSpPr>
        <p:spPr>
          <a:xfrm>
            <a:off x="2060036" y="5022074"/>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12</a:t>
            </a:r>
            <a:endParaRPr lang="en-US" sz="900" dirty="0">
              <a:cs typeface="Arial" panose="020B0604020202020204" pitchFamily="34" charset="0"/>
            </a:endParaRPr>
          </a:p>
        </p:txBody>
      </p:sp>
      <p:sp>
        <p:nvSpPr>
          <p:cNvPr id="56" name="TextBox 55"/>
          <p:cNvSpPr txBox="1"/>
          <p:nvPr/>
        </p:nvSpPr>
        <p:spPr>
          <a:xfrm>
            <a:off x="2356064" y="5022074"/>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15</a:t>
            </a:r>
            <a:endParaRPr lang="en-US" sz="900" dirty="0">
              <a:cs typeface="Arial" panose="020B0604020202020204" pitchFamily="34" charset="0"/>
            </a:endParaRPr>
          </a:p>
        </p:txBody>
      </p:sp>
      <p:sp>
        <p:nvSpPr>
          <p:cNvPr id="57" name="TextBox 56"/>
          <p:cNvSpPr txBox="1"/>
          <p:nvPr/>
        </p:nvSpPr>
        <p:spPr>
          <a:xfrm>
            <a:off x="2629069" y="5022074"/>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18</a:t>
            </a:r>
            <a:endParaRPr lang="en-US" sz="900" dirty="0">
              <a:cs typeface="Arial" panose="020B0604020202020204" pitchFamily="34" charset="0"/>
            </a:endParaRPr>
          </a:p>
        </p:txBody>
      </p:sp>
      <p:sp>
        <p:nvSpPr>
          <p:cNvPr id="58" name="TextBox 57"/>
          <p:cNvSpPr txBox="1"/>
          <p:nvPr/>
        </p:nvSpPr>
        <p:spPr>
          <a:xfrm>
            <a:off x="2934966" y="5022074"/>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21</a:t>
            </a:r>
            <a:endParaRPr lang="en-US" sz="900" dirty="0">
              <a:cs typeface="Arial" panose="020B0604020202020204" pitchFamily="34" charset="0"/>
            </a:endParaRPr>
          </a:p>
        </p:txBody>
      </p:sp>
      <p:sp>
        <p:nvSpPr>
          <p:cNvPr id="59" name="TextBox 58"/>
          <p:cNvSpPr txBox="1"/>
          <p:nvPr/>
        </p:nvSpPr>
        <p:spPr>
          <a:xfrm>
            <a:off x="3227705" y="5022074"/>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24</a:t>
            </a:r>
            <a:endParaRPr lang="en-US" sz="900" dirty="0">
              <a:cs typeface="Arial" panose="020B0604020202020204" pitchFamily="34" charset="0"/>
            </a:endParaRPr>
          </a:p>
        </p:txBody>
      </p:sp>
      <p:sp>
        <p:nvSpPr>
          <p:cNvPr id="60" name="TextBox 59"/>
          <p:cNvSpPr txBox="1"/>
          <p:nvPr/>
        </p:nvSpPr>
        <p:spPr>
          <a:xfrm>
            <a:off x="3513866" y="5022074"/>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27</a:t>
            </a:r>
            <a:endParaRPr lang="en-US" sz="900" dirty="0">
              <a:cs typeface="Arial" panose="020B0604020202020204" pitchFamily="34" charset="0"/>
            </a:endParaRPr>
          </a:p>
        </p:txBody>
      </p:sp>
      <p:sp>
        <p:nvSpPr>
          <p:cNvPr id="61" name="TextBox 60"/>
          <p:cNvSpPr txBox="1"/>
          <p:nvPr/>
        </p:nvSpPr>
        <p:spPr>
          <a:xfrm>
            <a:off x="3803316" y="5022074"/>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30</a:t>
            </a:r>
            <a:endParaRPr lang="en-US" sz="900" dirty="0">
              <a:cs typeface="Arial" panose="020B0604020202020204" pitchFamily="34" charset="0"/>
            </a:endParaRPr>
          </a:p>
        </p:txBody>
      </p:sp>
      <p:sp>
        <p:nvSpPr>
          <p:cNvPr id="62" name="TextBox 61"/>
          <p:cNvSpPr txBox="1"/>
          <p:nvPr/>
        </p:nvSpPr>
        <p:spPr>
          <a:xfrm>
            <a:off x="4105924" y="5022074"/>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33</a:t>
            </a:r>
            <a:endParaRPr lang="en-US" sz="900" dirty="0">
              <a:cs typeface="Arial" panose="020B0604020202020204" pitchFamily="34" charset="0"/>
            </a:endParaRPr>
          </a:p>
        </p:txBody>
      </p:sp>
      <p:sp>
        <p:nvSpPr>
          <p:cNvPr id="63" name="TextBox 62"/>
          <p:cNvSpPr txBox="1"/>
          <p:nvPr/>
        </p:nvSpPr>
        <p:spPr>
          <a:xfrm>
            <a:off x="4392085" y="5022074"/>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36</a:t>
            </a:r>
            <a:endParaRPr lang="en-US" sz="900" dirty="0">
              <a:cs typeface="Arial" panose="020B0604020202020204" pitchFamily="34" charset="0"/>
            </a:endParaRPr>
          </a:p>
        </p:txBody>
      </p:sp>
      <p:sp>
        <p:nvSpPr>
          <p:cNvPr id="64" name="TextBox 63"/>
          <p:cNvSpPr txBox="1"/>
          <p:nvPr/>
        </p:nvSpPr>
        <p:spPr>
          <a:xfrm rot="16200000">
            <a:off x="-293515" y="3604842"/>
            <a:ext cx="1651888" cy="153888"/>
          </a:xfrm>
          <a:prstGeom prst="rect">
            <a:avLst/>
          </a:prstGeom>
          <a:noFill/>
        </p:spPr>
        <p:txBody>
          <a:bodyPr wrap="square" lIns="0" tIns="0" rIns="0" bIns="0" rtlCol="0" anchor="b" anchorCtr="0">
            <a:spAutoFit/>
          </a:bodyPr>
          <a:lstStyle/>
          <a:p>
            <a:pPr algn="ctr"/>
            <a:r>
              <a:rPr lang="en-US" sz="1000" b="1" dirty="0" smtClean="0">
                <a:cs typeface="Arial" panose="020B0604020202020204" pitchFamily="34" charset="0"/>
              </a:rPr>
              <a:t>Overall Survival</a:t>
            </a:r>
            <a:endParaRPr lang="en-US" sz="1000" b="1" dirty="0">
              <a:cs typeface="Arial" panose="020B0604020202020204" pitchFamily="34" charset="0"/>
            </a:endParaRPr>
          </a:p>
        </p:txBody>
      </p:sp>
      <p:sp>
        <p:nvSpPr>
          <p:cNvPr id="65" name="TextBox 64"/>
          <p:cNvSpPr txBox="1"/>
          <p:nvPr/>
        </p:nvSpPr>
        <p:spPr>
          <a:xfrm>
            <a:off x="1840953" y="5158489"/>
            <a:ext cx="1651888" cy="153888"/>
          </a:xfrm>
          <a:prstGeom prst="rect">
            <a:avLst/>
          </a:prstGeom>
          <a:noFill/>
        </p:spPr>
        <p:txBody>
          <a:bodyPr wrap="square" lIns="0" tIns="0" rIns="0" bIns="0" rtlCol="0" anchor="b" anchorCtr="0">
            <a:spAutoFit/>
          </a:bodyPr>
          <a:lstStyle/>
          <a:p>
            <a:pPr algn="ctr"/>
            <a:r>
              <a:rPr lang="en-US" sz="1000" b="1" dirty="0" smtClean="0">
                <a:cs typeface="Arial" panose="020B0604020202020204" pitchFamily="34" charset="0"/>
              </a:rPr>
              <a:t>Months</a:t>
            </a:r>
            <a:endParaRPr lang="en-US" sz="1000" b="1" dirty="0">
              <a:cs typeface="Arial" panose="020B0604020202020204" pitchFamily="34" charset="0"/>
            </a:endParaRPr>
          </a:p>
        </p:txBody>
      </p:sp>
      <p:sp>
        <p:nvSpPr>
          <p:cNvPr id="66" name="TextBox 65"/>
          <p:cNvSpPr txBox="1"/>
          <p:nvPr/>
        </p:nvSpPr>
        <p:spPr>
          <a:xfrm>
            <a:off x="201115" y="5289273"/>
            <a:ext cx="4497859" cy="692497"/>
          </a:xfrm>
          <a:prstGeom prst="rect">
            <a:avLst/>
          </a:prstGeom>
          <a:noFill/>
        </p:spPr>
        <p:txBody>
          <a:bodyPr wrap="square" lIns="0" tIns="0" rIns="0" bIns="0" rtlCol="0" anchor="b" anchorCtr="0">
            <a:spAutoFit/>
          </a:bodyPr>
          <a:lstStyle/>
          <a:p>
            <a:pPr>
              <a:tabLst>
                <a:tab pos="971550" algn="ctr"/>
              </a:tabLst>
            </a:pPr>
            <a:r>
              <a:rPr lang="en-US" sz="800" b="1" dirty="0" smtClean="0">
                <a:cs typeface="Arial" panose="020B0604020202020204" pitchFamily="34" charset="0"/>
              </a:rPr>
              <a:t>Number at risk</a:t>
            </a:r>
          </a:p>
          <a:p>
            <a:pPr>
              <a:tabLst>
                <a:tab pos="801688" algn="ctr"/>
                <a:tab pos="1087438" algn="ctr"/>
                <a:tab pos="1373188" algn="ctr"/>
                <a:tab pos="1655763" algn="ctr"/>
                <a:tab pos="1941513" algn="ctr"/>
                <a:tab pos="2227263" algn="ctr"/>
                <a:tab pos="2513013" algn="ctr"/>
                <a:tab pos="2800350" algn="ctr"/>
                <a:tab pos="3141663" algn="ctr"/>
                <a:tab pos="3427413" algn="ctr"/>
                <a:tab pos="3714750" algn="ctr"/>
                <a:tab pos="4000500" algn="ctr"/>
                <a:tab pos="4286250" algn="ctr"/>
              </a:tabLst>
            </a:pPr>
            <a:r>
              <a:rPr lang="en-US" sz="800" dirty="0" smtClean="0">
                <a:cs typeface="Arial" panose="020B0604020202020204" pitchFamily="34" charset="0"/>
              </a:rPr>
              <a:t>Ramucirumab</a:t>
            </a:r>
            <a:r>
              <a:rPr lang="en-US" sz="800" b="1" dirty="0" smtClean="0">
                <a:cs typeface="Arial" panose="020B0604020202020204" pitchFamily="34" charset="0"/>
              </a:rPr>
              <a:t>	</a:t>
            </a:r>
            <a:r>
              <a:rPr lang="en-US" sz="800" dirty="0" smtClean="0">
                <a:cs typeface="Arial" panose="020B0604020202020204" pitchFamily="34" charset="0"/>
              </a:rPr>
              <a:t>628	527	415	329	231	156	103	70	45	23	11	2	0</a:t>
            </a:r>
            <a:br>
              <a:rPr lang="en-US" sz="800" dirty="0" smtClean="0">
                <a:cs typeface="Arial" panose="020B0604020202020204" pitchFamily="34" charset="0"/>
              </a:rPr>
            </a:br>
            <a:r>
              <a:rPr lang="en-US" sz="800" dirty="0" smtClean="0">
                <a:cs typeface="Arial" panose="020B0604020202020204" pitchFamily="34" charset="0"/>
              </a:rPr>
              <a:t> plus docetaxel</a:t>
            </a:r>
          </a:p>
          <a:p>
            <a:pPr>
              <a:spcBef>
                <a:spcPts val="600"/>
              </a:spcBef>
              <a:tabLst>
                <a:tab pos="801688" algn="ctr"/>
                <a:tab pos="1087438" algn="ctr"/>
                <a:tab pos="1373188" algn="ctr"/>
                <a:tab pos="1655763" algn="ctr"/>
                <a:tab pos="1941513" algn="ctr"/>
                <a:tab pos="2227263" algn="ctr"/>
                <a:tab pos="2513013" algn="ctr"/>
                <a:tab pos="2800350" algn="ctr"/>
                <a:tab pos="3141663" algn="ctr"/>
                <a:tab pos="3427413" algn="ctr"/>
                <a:tab pos="3714750" algn="ctr"/>
                <a:tab pos="4000500" algn="ctr"/>
                <a:tab pos="4286250" algn="ctr"/>
              </a:tabLst>
            </a:pPr>
            <a:r>
              <a:rPr lang="en-US" sz="800" dirty="0" smtClean="0">
                <a:cs typeface="Arial" panose="020B0604020202020204" pitchFamily="34" charset="0"/>
              </a:rPr>
              <a:t>Placebo plus	625	501	386	306	197	129	86	56	36	23	9	0	0</a:t>
            </a:r>
            <a:br>
              <a:rPr lang="en-US" sz="800" dirty="0" smtClean="0">
                <a:cs typeface="Arial" panose="020B0604020202020204" pitchFamily="34" charset="0"/>
              </a:rPr>
            </a:br>
            <a:r>
              <a:rPr lang="en-US" sz="800" dirty="0" smtClean="0">
                <a:cs typeface="Arial" panose="020B0604020202020204" pitchFamily="34" charset="0"/>
              </a:rPr>
              <a:t> docetaxel</a:t>
            </a:r>
            <a:endParaRPr lang="en-US" sz="800" dirty="0">
              <a:cs typeface="Arial" panose="020B0604020202020204" pitchFamily="34" charset="0"/>
            </a:endParaRPr>
          </a:p>
        </p:txBody>
      </p:sp>
      <p:sp>
        <p:nvSpPr>
          <p:cNvPr id="224" name="Freeform 223"/>
          <p:cNvSpPr/>
          <p:nvPr/>
        </p:nvSpPr>
        <p:spPr>
          <a:xfrm>
            <a:off x="5414049" y="2352825"/>
            <a:ext cx="3506043" cy="2627644"/>
          </a:xfrm>
          <a:custGeom>
            <a:avLst/>
            <a:gdLst>
              <a:gd name="connsiteX0" fmla="*/ 0 w 3496826"/>
              <a:gd name="connsiteY0" fmla="*/ 0 h 2627644"/>
              <a:gd name="connsiteX1" fmla="*/ 0 w 3496826"/>
              <a:gd name="connsiteY1" fmla="*/ 2627644 h 2627644"/>
              <a:gd name="connsiteX2" fmla="*/ 3496826 w 3496826"/>
              <a:gd name="connsiteY2" fmla="*/ 2627644 h 2627644"/>
            </a:gdLst>
            <a:ahLst/>
            <a:cxnLst>
              <a:cxn ang="0">
                <a:pos x="connsiteX0" y="connsiteY0"/>
              </a:cxn>
              <a:cxn ang="0">
                <a:pos x="connsiteX1" y="connsiteY1"/>
              </a:cxn>
              <a:cxn ang="0">
                <a:pos x="connsiteX2" y="connsiteY2"/>
              </a:cxn>
            </a:cxnLst>
            <a:rect l="l" t="t" r="r" b="b"/>
            <a:pathLst>
              <a:path w="3496826" h="2627644">
                <a:moveTo>
                  <a:pt x="0" y="0"/>
                </a:moveTo>
                <a:lnTo>
                  <a:pt x="0" y="2627644"/>
                </a:lnTo>
                <a:lnTo>
                  <a:pt x="3496826" y="2627644"/>
                </a:lnTo>
              </a:path>
            </a:pathLst>
          </a:cu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cxnSp>
        <p:nvCxnSpPr>
          <p:cNvPr id="225" name="Straight Connector 224"/>
          <p:cNvCxnSpPr/>
          <p:nvPr/>
        </p:nvCxnSpPr>
        <p:spPr>
          <a:xfrm>
            <a:off x="5360545" y="234055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a:off x="5360545" y="2601006"/>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a:off x="5360545" y="2868906"/>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p:cNvCxnSpPr/>
          <p:nvPr/>
        </p:nvCxnSpPr>
        <p:spPr>
          <a:xfrm>
            <a:off x="5360545" y="3136805"/>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p:cNvCxnSpPr/>
          <p:nvPr/>
        </p:nvCxnSpPr>
        <p:spPr>
          <a:xfrm>
            <a:off x="5360545" y="339517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a:xfrm>
            <a:off x="5360545" y="3661604"/>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p:cNvCxnSpPr/>
          <p:nvPr/>
        </p:nvCxnSpPr>
        <p:spPr>
          <a:xfrm>
            <a:off x="5360545" y="3929504"/>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p:cNvCxnSpPr/>
          <p:nvPr/>
        </p:nvCxnSpPr>
        <p:spPr>
          <a:xfrm>
            <a:off x="5360545" y="4194115"/>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a:off x="5360545" y="4457252"/>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p:cNvCxnSpPr/>
          <p:nvPr/>
        </p:nvCxnSpPr>
        <p:spPr>
          <a:xfrm>
            <a:off x="5360545" y="472038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p:nvCxnSpPr>
        <p:spPr>
          <a:xfrm>
            <a:off x="5360545" y="4988944"/>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p:cNvCxnSpPr/>
          <p:nvPr/>
        </p:nvCxnSpPr>
        <p:spPr>
          <a:xfrm rot="5400000">
            <a:off x="5386859" y="501196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Straight Connector 236"/>
          <p:cNvCxnSpPr/>
          <p:nvPr/>
        </p:nvCxnSpPr>
        <p:spPr>
          <a:xfrm rot="5400000">
            <a:off x="5736754" y="501196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rot="5400000">
            <a:off x="6089936" y="501196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rot="5400000">
            <a:off x="6442768" y="501196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rot="5400000">
            <a:off x="6792666" y="501196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p:cNvCxnSpPr/>
          <p:nvPr/>
        </p:nvCxnSpPr>
        <p:spPr>
          <a:xfrm rot="5400000">
            <a:off x="7142954" y="501196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p:cNvCxnSpPr/>
          <p:nvPr/>
        </p:nvCxnSpPr>
        <p:spPr>
          <a:xfrm rot="5400000">
            <a:off x="7496139" y="501196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p:cNvCxnSpPr/>
          <p:nvPr/>
        </p:nvCxnSpPr>
        <p:spPr>
          <a:xfrm rot="5400000">
            <a:off x="7846025" y="501196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5400000">
            <a:off x="8197791" y="501196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p:cNvCxnSpPr/>
          <p:nvPr/>
        </p:nvCxnSpPr>
        <p:spPr>
          <a:xfrm rot="5400000">
            <a:off x="8549497" y="501196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rot="5400000">
            <a:off x="8896103" y="501196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49" name="TextBox 248"/>
          <p:cNvSpPr txBox="1"/>
          <p:nvPr/>
        </p:nvSpPr>
        <p:spPr>
          <a:xfrm>
            <a:off x="5127295" y="2271353"/>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1.0</a:t>
            </a:r>
            <a:endParaRPr lang="en-US" sz="900" dirty="0">
              <a:cs typeface="Arial" panose="020B0604020202020204" pitchFamily="34" charset="0"/>
            </a:endParaRPr>
          </a:p>
        </p:txBody>
      </p:sp>
      <p:sp>
        <p:nvSpPr>
          <p:cNvPr id="250" name="TextBox 249"/>
          <p:cNvSpPr txBox="1"/>
          <p:nvPr/>
        </p:nvSpPr>
        <p:spPr>
          <a:xfrm>
            <a:off x="5127295" y="2531201"/>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0.9</a:t>
            </a:r>
            <a:endParaRPr lang="en-US" sz="900" dirty="0">
              <a:cs typeface="Arial" panose="020B0604020202020204" pitchFamily="34" charset="0"/>
            </a:endParaRPr>
          </a:p>
        </p:txBody>
      </p:sp>
      <p:sp>
        <p:nvSpPr>
          <p:cNvPr id="251" name="TextBox 250"/>
          <p:cNvSpPr txBox="1"/>
          <p:nvPr/>
        </p:nvSpPr>
        <p:spPr>
          <a:xfrm>
            <a:off x="5127295" y="2802048"/>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0.8</a:t>
            </a:r>
            <a:endParaRPr lang="en-US" sz="900" dirty="0">
              <a:cs typeface="Arial" panose="020B0604020202020204" pitchFamily="34" charset="0"/>
            </a:endParaRPr>
          </a:p>
        </p:txBody>
      </p:sp>
      <p:sp>
        <p:nvSpPr>
          <p:cNvPr id="252" name="TextBox 251"/>
          <p:cNvSpPr txBox="1"/>
          <p:nvPr/>
        </p:nvSpPr>
        <p:spPr>
          <a:xfrm>
            <a:off x="5127295" y="3068474"/>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0.7</a:t>
            </a:r>
            <a:endParaRPr lang="en-US" sz="900" dirty="0">
              <a:cs typeface="Arial" panose="020B0604020202020204" pitchFamily="34" charset="0"/>
            </a:endParaRPr>
          </a:p>
        </p:txBody>
      </p:sp>
      <p:sp>
        <p:nvSpPr>
          <p:cNvPr id="253" name="TextBox 252"/>
          <p:cNvSpPr txBox="1"/>
          <p:nvPr/>
        </p:nvSpPr>
        <p:spPr>
          <a:xfrm>
            <a:off x="5127295" y="3327189"/>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0.6</a:t>
            </a:r>
            <a:endParaRPr lang="en-US" sz="900" dirty="0">
              <a:cs typeface="Arial" panose="020B0604020202020204" pitchFamily="34" charset="0"/>
            </a:endParaRPr>
          </a:p>
        </p:txBody>
      </p:sp>
      <p:sp>
        <p:nvSpPr>
          <p:cNvPr id="254" name="TextBox 253"/>
          <p:cNvSpPr txBox="1"/>
          <p:nvPr/>
        </p:nvSpPr>
        <p:spPr>
          <a:xfrm>
            <a:off x="5127295" y="3598037"/>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0.5</a:t>
            </a:r>
            <a:endParaRPr lang="en-US" sz="900" dirty="0">
              <a:cs typeface="Arial" panose="020B0604020202020204" pitchFamily="34" charset="0"/>
            </a:endParaRPr>
          </a:p>
        </p:txBody>
      </p:sp>
      <p:sp>
        <p:nvSpPr>
          <p:cNvPr id="255" name="TextBox 254"/>
          <p:cNvSpPr txBox="1"/>
          <p:nvPr/>
        </p:nvSpPr>
        <p:spPr>
          <a:xfrm>
            <a:off x="5127295" y="3861174"/>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0.4</a:t>
            </a:r>
            <a:endParaRPr lang="en-US" sz="900" dirty="0">
              <a:cs typeface="Arial" panose="020B0604020202020204" pitchFamily="34" charset="0"/>
            </a:endParaRPr>
          </a:p>
        </p:txBody>
      </p:sp>
      <p:sp>
        <p:nvSpPr>
          <p:cNvPr id="256" name="TextBox 255"/>
          <p:cNvSpPr txBox="1"/>
          <p:nvPr/>
        </p:nvSpPr>
        <p:spPr>
          <a:xfrm>
            <a:off x="5127295" y="4127600"/>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0.3</a:t>
            </a:r>
            <a:endParaRPr lang="en-US" sz="900" dirty="0">
              <a:cs typeface="Arial" panose="020B0604020202020204" pitchFamily="34" charset="0"/>
            </a:endParaRPr>
          </a:p>
        </p:txBody>
      </p:sp>
      <p:sp>
        <p:nvSpPr>
          <p:cNvPr id="257" name="TextBox 256"/>
          <p:cNvSpPr txBox="1"/>
          <p:nvPr/>
        </p:nvSpPr>
        <p:spPr>
          <a:xfrm>
            <a:off x="5127295" y="4384158"/>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0.2</a:t>
            </a:r>
            <a:endParaRPr lang="en-US" sz="900" dirty="0">
              <a:cs typeface="Arial" panose="020B0604020202020204" pitchFamily="34" charset="0"/>
            </a:endParaRPr>
          </a:p>
        </p:txBody>
      </p:sp>
      <p:sp>
        <p:nvSpPr>
          <p:cNvPr id="258" name="TextBox 257"/>
          <p:cNvSpPr txBox="1"/>
          <p:nvPr/>
        </p:nvSpPr>
        <p:spPr>
          <a:xfrm>
            <a:off x="5127295" y="4647294"/>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0.1</a:t>
            </a:r>
            <a:endParaRPr lang="en-US" sz="900" dirty="0">
              <a:cs typeface="Arial" panose="020B0604020202020204" pitchFamily="34" charset="0"/>
            </a:endParaRPr>
          </a:p>
        </p:txBody>
      </p:sp>
      <p:sp>
        <p:nvSpPr>
          <p:cNvPr id="259" name="TextBox 258"/>
          <p:cNvSpPr txBox="1"/>
          <p:nvPr/>
        </p:nvSpPr>
        <p:spPr>
          <a:xfrm>
            <a:off x="5127295" y="4903852"/>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a:t>
            </a:r>
            <a:endParaRPr lang="en-US" sz="900" dirty="0">
              <a:cs typeface="Arial" panose="020B0604020202020204" pitchFamily="34" charset="0"/>
            </a:endParaRPr>
          </a:p>
        </p:txBody>
      </p:sp>
      <p:sp>
        <p:nvSpPr>
          <p:cNvPr id="260" name="TextBox 259"/>
          <p:cNvSpPr txBox="1"/>
          <p:nvPr/>
        </p:nvSpPr>
        <p:spPr>
          <a:xfrm>
            <a:off x="5353119" y="5027684"/>
            <a:ext cx="118410"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0</a:t>
            </a:r>
            <a:endParaRPr lang="en-US" sz="900" dirty="0">
              <a:cs typeface="Arial" panose="020B0604020202020204" pitchFamily="34" charset="0"/>
            </a:endParaRPr>
          </a:p>
        </p:txBody>
      </p:sp>
      <p:sp>
        <p:nvSpPr>
          <p:cNvPr id="261" name="TextBox 260"/>
          <p:cNvSpPr txBox="1"/>
          <p:nvPr/>
        </p:nvSpPr>
        <p:spPr>
          <a:xfrm>
            <a:off x="5697910" y="5027684"/>
            <a:ext cx="118410"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3</a:t>
            </a:r>
            <a:endParaRPr lang="en-US" sz="900" dirty="0">
              <a:cs typeface="Arial" panose="020B0604020202020204" pitchFamily="34" charset="0"/>
            </a:endParaRPr>
          </a:p>
        </p:txBody>
      </p:sp>
      <p:sp>
        <p:nvSpPr>
          <p:cNvPr id="262" name="TextBox 261"/>
          <p:cNvSpPr txBox="1"/>
          <p:nvPr/>
        </p:nvSpPr>
        <p:spPr>
          <a:xfrm>
            <a:off x="6051092" y="5027684"/>
            <a:ext cx="118410"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6</a:t>
            </a:r>
            <a:endParaRPr lang="en-US" sz="900" dirty="0">
              <a:cs typeface="Arial" panose="020B0604020202020204" pitchFamily="34" charset="0"/>
            </a:endParaRPr>
          </a:p>
        </p:txBody>
      </p:sp>
      <p:sp>
        <p:nvSpPr>
          <p:cNvPr id="263" name="TextBox 262"/>
          <p:cNvSpPr txBox="1"/>
          <p:nvPr/>
        </p:nvSpPr>
        <p:spPr>
          <a:xfrm>
            <a:off x="6407213" y="5027684"/>
            <a:ext cx="118410"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9</a:t>
            </a:r>
            <a:endParaRPr lang="en-US" sz="900" dirty="0">
              <a:cs typeface="Arial" panose="020B0604020202020204" pitchFamily="34" charset="0"/>
            </a:endParaRPr>
          </a:p>
        </p:txBody>
      </p:sp>
      <p:sp>
        <p:nvSpPr>
          <p:cNvPr id="264" name="TextBox 263"/>
          <p:cNvSpPr txBox="1"/>
          <p:nvPr/>
        </p:nvSpPr>
        <p:spPr>
          <a:xfrm>
            <a:off x="6719453" y="5027684"/>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12</a:t>
            </a:r>
            <a:endParaRPr lang="en-US" sz="900" dirty="0">
              <a:cs typeface="Arial" panose="020B0604020202020204" pitchFamily="34" charset="0"/>
            </a:endParaRPr>
          </a:p>
        </p:txBody>
      </p:sp>
      <p:sp>
        <p:nvSpPr>
          <p:cNvPr id="265" name="TextBox 264"/>
          <p:cNvSpPr txBox="1"/>
          <p:nvPr/>
        </p:nvSpPr>
        <p:spPr>
          <a:xfrm>
            <a:off x="7077393" y="5027684"/>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15</a:t>
            </a:r>
            <a:endParaRPr lang="en-US" sz="900" dirty="0">
              <a:cs typeface="Arial" panose="020B0604020202020204" pitchFamily="34" charset="0"/>
            </a:endParaRPr>
          </a:p>
        </p:txBody>
      </p:sp>
      <p:sp>
        <p:nvSpPr>
          <p:cNvPr id="266" name="TextBox 265"/>
          <p:cNvSpPr txBox="1"/>
          <p:nvPr/>
        </p:nvSpPr>
        <p:spPr>
          <a:xfrm>
            <a:off x="7426596" y="5027684"/>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18</a:t>
            </a:r>
            <a:endParaRPr lang="en-US" sz="900" dirty="0">
              <a:cs typeface="Arial" panose="020B0604020202020204" pitchFamily="34" charset="0"/>
            </a:endParaRPr>
          </a:p>
        </p:txBody>
      </p:sp>
      <p:sp>
        <p:nvSpPr>
          <p:cNvPr id="267" name="TextBox 266"/>
          <p:cNvSpPr txBox="1"/>
          <p:nvPr/>
        </p:nvSpPr>
        <p:spPr>
          <a:xfrm>
            <a:off x="7784870" y="5027684"/>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21</a:t>
            </a:r>
            <a:endParaRPr lang="en-US" sz="900" dirty="0">
              <a:cs typeface="Arial" panose="020B0604020202020204" pitchFamily="34" charset="0"/>
            </a:endParaRPr>
          </a:p>
        </p:txBody>
      </p:sp>
      <p:sp>
        <p:nvSpPr>
          <p:cNvPr id="268" name="TextBox 267"/>
          <p:cNvSpPr txBox="1"/>
          <p:nvPr/>
        </p:nvSpPr>
        <p:spPr>
          <a:xfrm>
            <a:off x="8125239" y="5027684"/>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24</a:t>
            </a:r>
            <a:endParaRPr lang="en-US" sz="900" dirty="0">
              <a:cs typeface="Arial" panose="020B0604020202020204" pitchFamily="34" charset="0"/>
            </a:endParaRPr>
          </a:p>
        </p:txBody>
      </p:sp>
      <p:sp>
        <p:nvSpPr>
          <p:cNvPr id="269" name="TextBox 268"/>
          <p:cNvSpPr txBox="1"/>
          <p:nvPr/>
        </p:nvSpPr>
        <p:spPr>
          <a:xfrm>
            <a:off x="8487599" y="5027684"/>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27</a:t>
            </a:r>
            <a:endParaRPr lang="en-US" sz="900" dirty="0">
              <a:cs typeface="Arial" panose="020B0604020202020204" pitchFamily="34" charset="0"/>
            </a:endParaRPr>
          </a:p>
        </p:txBody>
      </p:sp>
      <p:sp>
        <p:nvSpPr>
          <p:cNvPr id="271" name="TextBox 270"/>
          <p:cNvSpPr txBox="1"/>
          <p:nvPr/>
        </p:nvSpPr>
        <p:spPr>
          <a:xfrm>
            <a:off x="8827244" y="5027684"/>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30</a:t>
            </a:r>
            <a:endParaRPr lang="en-US" sz="900" dirty="0">
              <a:cs typeface="Arial" panose="020B0604020202020204" pitchFamily="34" charset="0"/>
            </a:endParaRPr>
          </a:p>
        </p:txBody>
      </p:sp>
      <p:sp>
        <p:nvSpPr>
          <p:cNvPr id="273" name="TextBox 272"/>
          <p:cNvSpPr txBox="1"/>
          <p:nvPr/>
        </p:nvSpPr>
        <p:spPr>
          <a:xfrm rot="16200000">
            <a:off x="4141038" y="3604843"/>
            <a:ext cx="1651888" cy="153888"/>
          </a:xfrm>
          <a:prstGeom prst="rect">
            <a:avLst/>
          </a:prstGeom>
          <a:noFill/>
        </p:spPr>
        <p:txBody>
          <a:bodyPr wrap="square" lIns="0" tIns="0" rIns="0" bIns="0" rtlCol="0" anchor="b" anchorCtr="0">
            <a:spAutoFit/>
          </a:bodyPr>
          <a:lstStyle/>
          <a:p>
            <a:pPr algn="ctr"/>
            <a:r>
              <a:rPr lang="en-US" sz="1000" b="1" dirty="0" smtClean="0">
                <a:cs typeface="Arial" panose="020B0604020202020204" pitchFamily="34" charset="0"/>
              </a:rPr>
              <a:t>Progression-Free Survival</a:t>
            </a:r>
            <a:endParaRPr lang="en-US" sz="1000" b="1" dirty="0">
              <a:cs typeface="Arial" panose="020B0604020202020204" pitchFamily="34" charset="0"/>
            </a:endParaRPr>
          </a:p>
        </p:txBody>
      </p:sp>
      <p:sp>
        <p:nvSpPr>
          <p:cNvPr id="274" name="TextBox 273"/>
          <p:cNvSpPr txBox="1"/>
          <p:nvPr/>
        </p:nvSpPr>
        <p:spPr>
          <a:xfrm>
            <a:off x="6276520" y="5164099"/>
            <a:ext cx="1651888" cy="153888"/>
          </a:xfrm>
          <a:prstGeom prst="rect">
            <a:avLst/>
          </a:prstGeom>
          <a:noFill/>
        </p:spPr>
        <p:txBody>
          <a:bodyPr wrap="square" lIns="0" tIns="0" rIns="0" bIns="0" rtlCol="0" anchor="b" anchorCtr="0">
            <a:spAutoFit/>
          </a:bodyPr>
          <a:lstStyle/>
          <a:p>
            <a:pPr algn="ctr"/>
            <a:r>
              <a:rPr lang="en-US" sz="1000" b="1" dirty="0" smtClean="0">
                <a:cs typeface="Arial" panose="020B0604020202020204" pitchFamily="34" charset="0"/>
              </a:rPr>
              <a:t>Months</a:t>
            </a:r>
            <a:endParaRPr lang="en-US" sz="1000" b="1" dirty="0">
              <a:cs typeface="Arial" panose="020B0604020202020204" pitchFamily="34" charset="0"/>
            </a:endParaRPr>
          </a:p>
        </p:txBody>
      </p:sp>
      <p:sp>
        <p:nvSpPr>
          <p:cNvPr id="275" name="TextBox 274"/>
          <p:cNvSpPr txBox="1"/>
          <p:nvPr/>
        </p:nvSpPr>
        <p:spPr>
          <a:xfrm>
            <a:off x="4636682" y="5294883"/>
            <a:ext cx="4497859" cy="692497"/>
          </a:xfrm>
          <a:prstGeom prst="rect">
            <a:avLst/>
          </a:prstGeom>
          <a:noFill/>
        </p:spPr>
        <p:txBody>
          <a:bodyPr wrap="square" lIns="0" tIns="0" rIns="0" bIns="0" rtlCol="0" anchor="b" anchorCtr="0">
            <a:spAutoFit/>
          </a:bodyPr>
          <a:lstStyle/>
          <a:p>
            <a:pPr>
              <a:tabLst>
                <a:tab pos="971550" algn="ctr"/>
              </a:tabLst>
            </a:pPr>
            <a:r>
              <a:rPr lang="en-US" sz="800" b="1" dirty="0" smtClean="0">
                <a:cs typeface="Arial" panose="020B0604020202020204" pitchFamily="34" charset="0"/>
              </a:rPr>
              <a:t>Number at risk</a:t>
            </a:r>
          </a:p>
          <a:p>
            <a:pPr>
              <a:tabLst>
                <a:tab pos="801688" algn="ctr"/>
                <a:tab pos="1143000" algn="ctr"/>
                <a:tab pos="1485900" algn="ctr"/>
                <a:tab pos="1828800" algn="ctr"/>
                <a:tab pos="2171700" algn="ctr"/>
                <a:tab pos="2514600" algn="ctr"/>
                <a:tab pos="2857500" algn="ctr"/>
                <a:tab pos="3200400" algn="ctr"/>
                <a:tab pos="3543300" algn="ctr"/>
                <a:tab pos="3943350" algn="ctr"/>
                <a:tab pos="4286250" algn="ctr"/>
              </a:tabLst>
            </a:pPr>
            <a:r>
              <a:rPr lang="en-US" sz="800" dirty="0" smtClean="0">
                <a:cs typeface="Arial" panose="020B0604020202020204" pitchFamily="34" charset="0"/>
              </a:rPr>
              <a:t>Ramucirumab</a:t>
            </a:r>
            <a:r>
              <a:rPr lang="en-US" sz="800" b="1" dirty="0" smtClean="0">
                <a:cs typeface="Arial" panose="020B0604020202020204" pitchFamily="34" charset="0"/>
              </a:rPr>
              <a:t>	</a:t>
            </a:r>
            <a:r>
              <a:rPr lang="en-US" sz="800" dirty="0" smtClean="0">
                <a:cs typeface="Arial" panose="020B0604020202020204" pitchFamily="34" charset="0"/>
              </a:rPr>
              <a:t>628	383	204	120	59	38	  11	  7	  3	3	 0</a:t>
            </a:r>
            <a:br>
              <a:rPr lang="en-US" sz="800" dirty="0" smtClean="0">
                <a:cs typeface="Arial" panose="020B0604020202020204" pitchFamily="34" charset="0"/>
              </a:rPr>
            </a:br>
            <a:r>
              <a:rPr lang="en-US" sz="800" dirty="0" smtClean="0">
                <a:cs typeface="Arial" panose="020B0604020202020204" pitchFamily="34" charset="0"/>
              </a:rPr>
              <a:t> plus docetaxel</a:t>
            </a:r>
          </a:p>
          <a:p>
            <a:pPr>
              <a:spcBef>
                <a:spcPts val="600"/>
              </a:spcBef>
              <a:tabLst>
                <a:tab pos="801688" algn="ctr"/>
                <a:tab pos="1143000" algn="ctr"/>
                <a:tab pos="1485900" algn="ctr"/>
                <a:tab pos="1828800" algn="ctr"/>
                <a:tab pos="2171700" algn="ctr"/>
                <a:tab pos="2514600" algn="ctr"/>
                <a:tab pos="2914650" algn="ctr"/>
                <a:tab pos="3257550" algn="ctr"/>
                <a:tab pos="3600450" algn="ctr"/>
                <a:tab pos="3943350" algn="ctr"/>
                <a:tab pos="4286250" algn="ctr"/>
              </a:tabLst>
            </a:pPr>
            <a:r>
              <a:rPr lang="en-US" sz="800" dirty="0" smtClean="0">
                <a:cs typeface="Arial" panose="020B0604020202020204" pitchFamily="34" charset="0"/>
              </a:rPr>
              <a:t>Placebo plus	625	301	172	95	37	17	9	4	3	2	0</a:t>
            </a:r>
            <a:br>
              <a:rPr lang="en-US" sz="800" dirty="0" smtClean="0">
                <a:cs typeface="Arial" panose="020B0604020202020204" pitchFamily="34" charset="0"/>
              </a:rPr>
            </a:br>
            <a:r>
              <a:rPr lang="en-US" sz="800" dirty="0" smtClean="0">
                <a:cs typeface="Arial" panose="020B0604020202020204" pitchFamily="34" charset="0"/>
              </a:rPr>
              <a:t> docetaxel</a:t>
            </a:r>
            <a:endParaRPr lang="en-US" sz="800" dirty="0">
              <a:cs typeface="Arial" panose="020B0604020202020204" pitchFamily="34" charset="0"/>
            </a:endParaRPr>
          </a:p>
        </p:txBody>
      </p:sp>
      <p:grpSp>
        <p:nvGrpSpPr>
          <p:cNvPr id="446" name="Group 445"/>
          <p:cNvGrpSpPr/>
          <p:nvPr/>
        </p:nvGrpSpPr>
        <p:grpSpPr>
          <a:xfrm>
            <a:off x="1018232" y="2368672"/>
            <a:ext cx="3231357" cy="2407444"/>
            <a:chOff x="1050131" y="1895475"/>
            <a:chExt cx="3231357" cy="2407444"/>
          </a:xfrm>
        </p:grpSpPr>
        <p:sp>
          <p:nvSpPr>
            <p:cNvPr id="447" name="Freeform 446"/>
            <p:cNvSpPr/>
            <p:nvPr/>
          </p:nvSpPr>
          <p:spPr>
            <a:xfrm>
              <a:off x="2747963" y="3721894"/>
              <a:ext cx="1533525" cy="581025"/>
            </a:xfrm>
            <a:custGeom>
              <a:avLst/>
              <a:gdLst>
                <a:gd name="connsiteX0" fmla="*/ 1533525 w 1533525"/>
                <a:gd name="connsiteY0" fmla="*/ 581025 h 581025"/>
                <a:gd name="connsiteX1" fmla="*/ 1533525 w 1533525"/>
                <a:gd name="connsiteY1" fmla="*/ 390525 h 581025"/>
                <a:gd name="connsiteX2" fmla="*/ 1323975 w 1533525"/>
                <a:gd name="connsiteY2" fmla="*/ 390525 h 581025"/>
                <a:gd name="connsiteX3" fmla="*/ 1323975 w 1533525"/>
                <a:gd name="connsiteY3" fmla="*/ 254793 h 581025"/>
                <a:gd name="connsiteX4" fmla="*/ 659606 w 1533525"/>
                <a:gd name="connsiteY4" fmla="*/ 254793 h 581025"/>
                <a:gd name="connsiteX5" fmla="*/ 659606 w 1533525"/>
                <a:gd name="connsiteY5" fmla="*/ 245268 h 581025"/>
                <a:gd name="connsiteX6" fmla="*/ 631031 w 1533525"/>
                <a:gd name="connsiteY6" fmla="*/ 245268 h 581025"/>
                <a:gd name="connsiteX7" fmla="*/ 631031 w 1533525"/>
                <a:gd name="connsiteY7" fmla="*/ 235743 h 581025"/>
                <a:gd name="connsiteX8" fmla="*/ 590550 w 1533525"/>
                <a:gd name="connsiteY8" fmla="*/ 235743 h 581025"/>
                <a:gd name="connsiteX9" fmla="*/ 583406 w 1533525"/>
                <a:gd name="connsiteY9" fmla="*/ 228599 h 581025"/>
                <a:gd name="connsiteX10" fmla="*/ 554831 w 1533525"/>
                <a:gd name="connsiteY10" fmla="*/ 228599 h 581025"/>
                <a:gd name="connsiteX11" fmla="*/ 554831 w 1533525"/>
                <a:gd name="connsiteY11" fmla="*/ 209550 h 581025"/>
                <a:gd name="connsiteX12" fmla="*/ 476250 w 1533525"/>
                <a:gd name="connsiteY12" fmla="*/ 209550 h 581025"/>
                <a:gd name="connsiteX13" fmla="*/ 476250 w 1533525"/>
                <a:gd name="connsiteY13" fmla="*/ 197643 h 581025"/>
                <a:gd name="connsiteX14" fmla="*/ 466725 w 1533525"/>
                <a:gd name="connsiteY14" fmla="*/ 197643 h 581025"/>
                <a:gd name="connsiteX15" fmla="*/ 466725 w 1533525"/>
                <a:gd name="connsiteY15" fmla="*/ 183356 h 581025"/>
                <a:gd name="connsiteX16" fmla="*/ 450056 w 1533525"/>
                <a:gd name="connsiteY16" fmla="*/ 183356 h 581025"/>
                <a:gd name="connsiteX17" fmla="*/ 450056 w 1533525"/>
                <a:gd name="connsiteY17" fmla="*/ 176212 h 581025"/>
                <a:gd name="connsiteX18" fmla="*/ 409575 w 1533525"/>
                <a:gd name="connsiteY18" fmla="*/ 176212 h 581025"/>
                <a:gd name="connsiteX19" fmla="*/ 409575 w 1533525"/>
                <a:gd name="connsiteY19" fmla="*/ 164306 h 581025"/>
                <a:gd name="connsiteX20" fmla="*/ 369093 w 1533525"/>
                <a:gd name="connsiteY20" fmla="*/ 164306 h 581025"/>
                <a:gd name="connsiteX21" fmla="*/ 369093 w 1533525"/>
                <a:gd name="connsiteY21" fmla="*/ 147637 h 581025"/>
                <a:gd name="connsiteX22" fmla="*/ 361949 w 1533525"/>
                <a:gd name="connsiteY22" fmla="*/ 140493 h 581025"/>
                <a:gd name="connsiteX23" fmla="*/ 352425 w 1533525"/>
                <a:gd name="connsiteY23" fmla="*/ 140493 h 581025"/>
                <a:gd name="connsiteX24" fmla="*/ 352425 w 1533525"/>
                <a:gd name="connsiteY24" fmla="*/ 126206 h 581025"/>
                <a:gd name="connsiteX25" fmla="*/ 328612 w 1533525"/>
                <a:gd name="connsiteY25" fmla="*/ 126206 h 581025"/>
                <a:gd name="connsiteX26" fmla="*/ 323850 w 1533525"/>
                <a:gd name="connsiteY26" fmla="*/ 121444 h 581025"/>
                <a:gd name="connsiteX27" fmla="*/ 302418 w 1533525"/>
                <a:gd name="connsiteY27" fmla="*/ 121444 h 581025"/>
                <a:gd name="connsiteX28" fmla="*/ 302418 w 1533525"/>
                <a:gd name="connsiteY28" fmla="*/ 109537 h 581025"/>
                <a:gd name="connsiteX29" fmla="*/ 271462 w 1533525"/>
                <a:gd name="connsiteY29" fmla="*/ 109537 h 581025"/>
                <a:gd name="connsiteX30" fmla="*/ 259556 w 1533525"/>
                <a:gd name="connsiteY30" fmla="*/ 109537 h 581025"/>
                <a:gd name="connsiteX31" fmla="*/ 252412 w 1533525"/>
                <a:gd name="connsiteY31" fmla="*/ 102393 h 581025"/>
                <a:gd name="connsiteX32" fmla="*/ 238125 w 1533525"/>
                <a:gd name="connsiteY32" fmla="*/ 88106 h 581025"/>
                <a:gd name="connsiteX33" fmla="*/ 207169 w 1533525"/>
                <a:gd name="connsiteY33" fmla="*/ 57150 h 581025"/>
                <a:gd name="connsiteX34" fmla="*/ 64293 w 1533525"/>
                <a:gd name="connsiteY34" fmla="*/ 57150 h 581025"/>
                <a:gd name="connsiteX35" fmla="*/ 57150 w 1533525"/>
                <a:gd name="connsiteY35" fmla="*/ 50007 h 581025"/>
                <a:gd name="connsiteX36" fmla="*/ 33337 w 1533525"/>
                <a:gd name="connsiteY36" fmla="*/ 50007 h 581025"/>
                <a:gd name="connsiteX37" fmla="*/ 33337 w 1533525"/>
                <a:gd name="connsiteY37" fmla="*/ 28575 h 581025"/>
                <a:gd name="connsiteX38" fmla="*/ 0 w 1533525"/>
                <a:gd name="connsiteY38" fmla="*/ 28575 h 581025"/>
                <a:gd name="connsiteX39" fmla="*/ 0 w 1533525"/>
                <a:gd name="connsiteY39" fmla="*/ 0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533525" h="581025">
                  <a:moveTo>
                    <a:pt x="1533525" y="581025"/>
                  </a:moveTo>
                  <a:lnTo>
                    <a:pt x="1533525" y="390525"/>
                  </a:lnTo>
                  <a:lnTo>
                    <a:pt x="1323975" y="390525"/>
                  </a:lnTo>
                  <a:lnTo>
                    <a:pt x="1323975" y="254793"/>
                  </a:lnTo>
                  <a:lnTo>
                    <a:pt x="659606" y="254793"/>
                  </a:lnTo>
                  <a:lnTo>
                    <a:pt x="659606" y="245268"/>
                  </a:lnTo>
                  <a:lnTo>
                    <a:pt x="631031" y="245268"/>
                  </a:lnTo>
                  <a:lnTo>
                    <a:pt x="631031" y="235743"/>
                  </a:lnTo>
                  <a:lnTo>
                    <a:pt x="590550" y="235743"/>
                  </a:lnTo>
                  <a:lnTo>
                    <a:pt x="583406" y="228599"/>
                  </a:lnTo>
                  <a:lnTo>
                    <a:pt x="554831" y="228599"/>
                  </a:lnTo>
                  <a:lnTo>
                    <a:pt x="554831" y="209550"/>
                  </a:lnTo>
                  <a:lnTo>
                    <a:pt x="476250" y="209550"/>
                  </a:lnTo>
                  <a:lnTo>
                    <a:pt x="476250" y="197643"/>
                  </a:lnTo>
                  <a:lnTo>
                    <a:pt x="466725" y="197643"/>
                  </a:lnTo>
                  <a:lnTo>
                    <a:pt x="466725" y="183356"/>
                  </a:lnTo>
                  <a:lnTo>
                    <a:pt x="450056" y="183356"/>
                  </a:lnTo>
                  <a:lnTo>
                    <a:pt x="450056" y="176212"/>
                  </a:lnTo>
                  <a:lnTo>
                    <a:pt x="409575" y="176212"/>
                  </a:lnTo>
                  <a:lnTo>
                    <a:pt x="409575" y="164306"/>
                  </a:lnTo>
                  <a:lnTo>
                    <a:pt x="369093" y="164306"/>
                  </a:lnTo>
                  <a:lnTo>
                    <a:pt x="369093" y="147637"/>
                  </a:lnTo>
                  <a:lnTo>
                    <a:pt x="361949" y="140493"/>
                  </a:lnTo>
                  <a:lnTo>
                    <a:pt x="352425" y="140493"/>
                  </a:lnTo>
                  <a:lnTo>
                    <a:pt x="352425" y="126206"/>
                  </a:lnTo>
                  <a:lnTo>
                    <a:pt x="328612" y="126206"/>
                  </a:lnTo>
                  <a:lnTo>
                    <a:pt x="323850" y="121444"/>
                  </a:lnTo>
                  <a:lnTo>
                    <a:pt x="302418" y="121444"/>
                  </a:lnTo>
                  <a:lnTo>
                    <a:pt x="302418" y="109537"/>
                  </a:lnTo>
                  <a:lnTo>
                    <a:pt x="271462" y="109537"/>
                  </a:lnTo>
                  <a:lnTo>
                    <a:pt x="259556" y="109537"/>
                  </a:lnTo>
                  <a:lnTo>
                    <a:pt x="252412" y="102393"/>
                  </a:lnTo>
                  <a:lnTo>
                    <a:pt x="238125" y="88106"/>
                  </a:lnTo>
                  <a:lnTo>
                    <a:pt x="207169" y="57150"/>
                  </a:lnTo>
                  <a:lnTo>
                    <a:pt x="64293" y="57150"/>
                  </a:lnTo>
                  <a:lnTo>
                    <a:pt x="57150" y="50007"/>
                  </a:lnTo>
                  <a:lnTo>
                    <a:pt x="33337" y="50007"/>
                  </a:lnTo>
                  <a:lnTo>
                    <a:pt x="33337" y="28575"/>
                  </a:lnTo>
                  <a:lnTo>
                    <a:pt x="0" y="28575"/>
                  </a:lnTo>
                  <a:lnTo>
                    <a:pt x="0" y="0"/>
                  </a:lnTo>
                </a:path>
              </a:pathLst>
            </a:custGeom>
            <a:noFill/>
            <a:ln w="19050">
              <a:solidFill>
                <a:srgbClr val="3366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49" name="Freeform 448"/>
            <p:cNvSpPr/>
            <p:nvPr/>
          </p:nvSpPr>
          <p:spPr>
            <a:xfrm>
              <a:off x="1050131" y="1895475"/>
              <a:ext cx="288369" cy="354806"/>
            </a:xfrm>
            <a:custGeom>
              <a:avLst/>
              <a:gdLst>
                <a:gd name="connsiteX0" fmla="*/ 0 w 288369"/>
                <a:gd name="connsiteY0" fmla="*/ 0 h 354806"/>
                <a:gd name="connsiteX1" fmla="*/ 33338 w 288369"/>
                <a:gd name="connsiteY1" fmla="*/ 33338 h 354806"/>
                <a:gd name="connsiteX2" fmla="*/ 33338 w 288369"/>
                <a:gd name="connsiteY2" fmla="*/ 64294 h 354806"/>
                <a:gd name="connsiteX3" fmla="*/ 76200 w 288369"/>
                <a:gd name="connsiteY3" fmla="*/ 64294 h 354806"/>
                <a:gd name="connsiteX4" fmla="*/ 142875 w 288369"/>
                <a:gd name="connsiteY4" fmla="*/ 130969 h 354806"/>
                <a:gd name="connsiteX5" fmla="*/ 142875 w 288369"/>
                <a:gd name="connsiteY5" fmla="*/ 166688 h 354806"/>
                <a:gd name="connsiteX6" fmla="*/ 154781 w 288369"/>
                <a:gd name="connsiteY6" fmla="*/ 178594 h 354806"/>
                <a:gd name="connsiteX7" fmla="*/ 180975 w 288369"/>
                <a:gd name="connsiteY7" fmla="*/ 178594 h 354806"/>
                <a:gd name="connsiteX8" fmla="*/ 180975 w 288369"/>
                <a:gd name="connsiteY8" fmla="*/ 202406 h 354806"/>
                <a:gd name="connsiteX9" fmla="*/ 180975 w 288369"/>
                <a:gd name="connsiteY9" fmla="*/ 204788 h 354806"/>
                <a:gd name="connsiteX10" fmla="*/ 197644 w 288369"/>
                <a:gd name="connsiteY10" fmla="*/ 219075 h 354806"/>
                <a:gd name="connsiteX11" fmla="*/ 200025 w 288369"/>
                <a:gd name="connsiteY11" fmla="*/ 235744 h 354806"/>
                <a:gd name="connsiteX12" fmla="*/ 207169 w 288369"/>
                <a:gd name="connsiteY12" fmla="*/ 238125 h 354806"/>
                <a:gd name="connsiteX13" fmla="*/ 221457 w 288369"/>
                <a:gd name="connsiteY13" fmla="*/ 240506 h 354806"/>
                <a:gd name="connsiteX14" fmla="*/ 221457 w 288369"/>
                <a:gd name="connsiteY14" fmla="*/ 245269 h 354806"/>
                <a:gd name="connsiteX15" fmla="*/ 219075 w 288369"/>
                <a:gd name="connsiteY15" fmla="*/ 252413 h 354806"/>
                <a:gd name="connsiteX16" fmla="*/ 230982 w 288369"/>
                <a:gd name="connsiteY16" fmla="*/ 269081 h 354806"/>
                <a:gd name="connsiteX17" fmla="*/ 257175 w 288369"/>
                <a:gd name="connsiteY17" fmla="*/ 285750 h 354806"/>
                <a:gd name="connsiteX18" fmla="*/ 261938 w 288369"/>
                <a:gd name="connsiteY18" fmla="*/ 307181 h 354806"/>
                <a:gd name="connsiteX19" fmla="*/ 264319 w 288369"/>
                <a:gd name="connsiteY19" fmla="*/ 319088 h 354806"/>
                <a:gd name="connsiteX20" fmla="*/ 278607 w 288369"/>
                <a:gd name="connsiteY20" fmla="*/ 321469 h 354806"/>
                <a:gd name="connsiteX21" fmla="*/ 285750 w 288369"/>
                <a:gd name="connsiteY21" fmla="*/ 328613 h 354806"/>
                <a:gd name="connsiteX22" fmla="*/ 288132 w 288369"/>
                <a:gd name="connsiteY22" fmla="*/ 354806 h 354806"/>
                <a:gd name="connsiteX23" fmla="*/ 288132 w 288369"/>
                <a:gd name="connsiteY23" fmla="*/ 354806 h 354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8369" h="354806">
                  <a:moveTo>
                    <a:pt x="0" y="0"/>
                  </a:moveTo>
                  <a:lnTo>
                    <a:pt x="33338" y="33338"/>
                  </a:lnTo>
                  <a:lnTo>
                    <a:pt x="33338" y="64294"/>
                  </a:lnTo>
                  <a:lnTo>
                    <a:pt x="76200" y="64294"/>
                  </a:lnTo>
                  <a:lnTo>
                    <a:pt x="142875" y="130969"/>
                  </a:lnTo>
                  <a:lnTo>
                    <a:pt x="142875" y="166688"/>
                  </a:lnTo>
                  <a:lnTo>
                    <a:pt x="154781" y="178594"/>
                  </a:lnTo>
                  <a:lnTo>
                    <a:pt x="180975" y="178594"/>
                  </a:lnTo>
                  <a:lnTo>
                    <a:pt x="180975" y="202406"/>
                  </a:lnTo>
                  <a:lnTo>
                    <a:pt x="180975" y="204788"/>
                  </a:lnTo>
                  <a:cubicBezTo>
                    <a:pt x="186531" y="209550"/>
                    <a:pt x="193809" y="212843"/>
                    <a:pt x="197644" y="219075"/>
                  </a:cubicBezTo>
                  <a:cubicBezTo>
                    <a:pt x="200586" y="223855"/>
                    <a:pt x="197515" y="230724"/>
                    <a:pt x="200025" y="235744"/>
                  </a:cubicBezTo>
                  <a:cubicBezTo>
                    <a:pt x="201148" y="237989"/>
                    <a:pt x="204719" y="237581"/>
                    <a:pt x="207169" y="238125"/>
                  </a:cubicBezTo>
                  <a:cubicBezTo>
                    <a:pt x="211882" y="239172"/>
                    <a:pt x="216694" y="239712"/>
                    <a:pt x="221457" y="240506"/>
                  </a:cubicBezTo>
                  <a:cubicBezTo>
                    <a:pt x="235743" y="245270"/>
                    <a:pt x="226220" y="240506"/>
                    <a:pt x="221457" y="245269"/>
                  </a:cubicBezTo>
                  <a:cubicBezTo>
                    <a:pt x="219682" y="247044"/>
                    <a:pt x="219869" y="250032"/>
                    <a:pt x="219075" y="252413"/>
                  </a:cubicBezTo>
                  <a:cubicBezTo>
                    <a:pt x="224632" y="269081"/>
                    <a:pt x="219076" y="265113"/>
                    <a:pt x="230982" y="269081"/>
                  </a:cubicBezTo>
                  <a:cubicBezTo>
                    <a:pt x="238017" y="290188"/>
                    <a:pt x="230754" y="282815"/>
                    <a:pt x="257175" y="285750"/>
                  </a:cubicBezTo>
                  <a:cubicBezTo>
                    <a:pt x="263734" y="325095"/>
                    <a:pt x="256073" y="283720"/>
                    <a:pt x="261938" y="307181"/>
                  </a:cubicBezTo>
                  <a:cubicBezTo>
                    <a:pt x="262920" y="311108"/>
                    <a:pt x="261246" y="316454"/>
                    <a:pt x="264319" y="319088"/>
                  </a:cubicBezTo>
                  <a:cubicBezTo>
                    <a:pt x="267985" y="322230"/>
                    <a:pt x="273844" y="320675"/>
                    <a:pt x="278607" y="321469"/>
                  </a:cubicBezTo>
                  <a:cubicBezTo>
                    <a:pt x="280988" y="323850"/>
                    <a:pt x="284079" y="325689"/>
                    <a:pt x="285750" y="328613"/>
                  </a:cubicBezTo>
                  <a:cubicBezTo>
                    <a:pt x="289480" y="335140"/>
                    <a:pt x="288132" y="349104"/>
                    <a:pt x="288132" y="354806"/>
                  </a:cubicBezTo>
                  <a:lnTo>
                    <a:pt x="288132" y="354806"/>
                  </a:lnTo>
                </a:path>
              </a:pathLst>
            </a:custGeom>
            <a:noFill/>
            <a:ln w="19050">
              <a:solidFill>
                <a:srgbClr val="3366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450" name="Freeform 449"/>
            <p:cNvSpPr/>
            <p:nvPr/>
          </p:nvSpPr>
          <p:spPr>
            <a:xfrm>
              <a:off x="1335881" y="2245519"/>
              <a:ext cx="1414465" cy="1469231"/>
            </a:xfrm>
            <a:custGeom>
              <a:avLst/>
              <a:gdLst>
                <a:gd name="connsiteX0" fmla="*/ 0 w 1414465"/>
                <a:gd name="connsiteY0" fmla="*/ 0 h 1469231"/>
                <a:gd name="connsiteX1" fmla="*/ 0 w 1414465"/>
                <a:gd name="connsiteY1" fmla="*/ 0 h 1469231"/>
                <a:gd name="connsiteX2" fmla="*/ 19050 w 1414465"/>
                <a:gd name="connsiteY2" fmla="*/ 9525 h 1469231"/>
                <a:gd name="connsiteX3" fmla="*/ 23813 w 1414465"/>
                <a:gd name="connsiteY3" fmla="*/ 16669 h 1469231"/>
                <a:gd name="connsiteX4" fmla="*/ 30957 w 1414465"/>
                <a:gd name="connsiteY4" fmla="*/ 21431 h 1469231"/>
                <a:gd name="connsiteX5" fmla="*/ 33338 w 1414465"/>
                <a:gd name="connsiteY5" fmla="*/ 28575 h 1469231"/>
                <a:gd name="connsiteX6" fmla="*/ 35719 w 1414465"/>
                <a:gd name="connsiteY6" fmla="*/ 42862 h 1469231"/>
                <a:gd name="connsiteX7" fmla="*/ 40482 w 1414465"/>
                <a:gd name="connsiteY7" fmla="*/ 52387 h 1469231"/>
                <a:gd name="connsiteX8" fmla="*/ 45244 w 1414465"/>
                <a:gd name="connsiteY8" fmla="*/ 71437 h 1469231"/>
                <a:gd name="connsiteX9" fmla="*/ 50007 w 1414465"/>
                <a:gd name="connsiteY9" fmla="*/ 78581 h 1469231"/>
                <a:gd name="connsiteX10" fmla="*/ 59532 w 1414465"/>
                <a:gd name="connsiteY10" fmla="*/ 100012 h 1469231"/>
                <a:gd name="connsiteX11" fmla="*/ 66675 w 1414465"/>
                <a:gd name="connsiteY11" fmla="*/ 102394 h 1469231"/>
                <a:gd name="connsiteX12" fmla="*/ 71438 w 1414465"/>
                <a:gd name="connsiteY12" fmla="*/ 116681 h 1469231"/>
                <a:gd name="connsiteX13" fmla="*/ 73819 w 1414465"/>
                <a:gd name="connsiteY13" fmla="*/ 123825 h 1469231"/>
                <a:gd name="connsiteX14" fmla="*/ 78582 w 1414465"/>
                <a:gd name="connsiteY14" fmla="*/ 130969 h 1469231"/>
                <a:gd name="connsiteX15" fmla="*/ 80963 w 1414465"/>
                <a:gd name="connsiteY15" fmla="*/ 145256 h 1469231"/>
                <a:gd name="connsiteX16" fmla="*/ 88107 w 1414465"/>
                <a:gd name="connsiteY16" fmla="*/ 147637 h 1469231"/>
                <a:gd name="connsiteX17" fmla="*/ 90488 w 1414465"/>
                <a:gd name="connsiteY17" fmla="*/ 154781 h 1469231"/>
                <a:gd name="connsiteX18" fmla="*/ 92869 w 1414465"/>
                <a:gd name="connsiteY18" fmla="*/ 173831 h 1469231"/>
                <a:gd name="connsiteX19" fmla="*/ 107157 w 1414465"/>
                <a:gd name="connsiteY19" fmla="*/ 183356 h 1469231"/>
                <a:gd name="connsiteX20" fmla="*/ 114300 w 1414465"/>
                <a:gd name="connsiteY20" fmla="*/ 188119 h 1469231"/>
                <a:gd name="connsiteX21" fmla="*/ 116682 w 1414465"/>
                <a:gd name="connsiteY21" fmla="*/ 197644 h 1469231"/>
                <a:gd name="connsiteX22" fmla="*/ 123825 w 1414465"/>
                <a:gd name="connsiteY22" fmla="*/ 200025 h 1469231"/>
                <a:gd name="connsiteX23" fmla="*/ 126207 w 1414465"/>
                <a:gd name="connsiteY23" fmla="*/ 207169 h 1469231"/>
                <a:gd name="connsiteX24" fmla="*/ 133350 w 1414465"/>
                <a:gd name="connsiteY24" fmla="*/ 230981 h 1469231"/>
                <a:gd name="connsiteX25" fmla="*/ 135732 w 1414465"/>
                <a:gd name="connsiteY25" fmla="*/ 238125 h 1469231"/>
                <a:gd name="connsiteX26" fmla="*/ 142875 w 1414465"/>
                <a:gd name="connsiteY26" fmla="*/ 242887 h 1469231"/>
                <a:gd name="connsiteX27" fmla="*/ 157163 w 1414465"/>
                <a:gd name="connsiteY27" fmla="*/ 247650 h 1469231"/>
                <a:gd name="connsiteX28" fmla="*/ 161925 w 1414465"/>
                <a:gd name="connsiteY28" fmla="*/ 266700 h 1469231"/>
                <a:gd name="connsiteX29" fmla="*/ 180975 w 1414465"/>
                <a:gd name="connsiteY29" fmla="*/ 271462 h 1469231"/>
                <a:gd name="connsiteX30" fmla="*/ 173832 w 1414465"/>
                <a:gd name="connsiteY30" fmla="*/ 278606 h 1469231"/>
                <a:gd name="connsiteX31" fmla="*/ 178594 w 1414465"/>
                <a:gd name="connsiteY31" fmla="*/ 292894 h 1469231"/>
                <a:gd name="connsiteX32" fmla="*/ 188119 w 1414465"/>
                <a:gd name="connsiteY32" fmla="*/ 302419 h 1469231"/>
                <a:gd name="connsiteX33" fmla="*/ 190500 w 1414465"/>
                <a:gd name="connsiteY33" fmla="*/ 309562 h 1469231"/>
                <a:gd name="connsiteX34" fmla="*/ 197644 w 1414465"/>
                <a:gd name="connsiteY34" fmla="*/ 314325 h 1469231"/>
                <a:gd name="connsiteX35" fmla="*/ 202407 w 1414465"/>
                <a:gd name="connsiteY35" fmla="*/ 321469 h 1469231"/>
                <a:gd name="connsiteX36" fmla="*/ 204788 w 1414465"/>
                <a:gd name="connsiteY36" fmla="*/ 330994 h 1469231"/>
                <a:gd name="connsiteX37" fmla="*/ 207169 w 1414465"/>
                <a:gd name="connsiteY37" fmla="*/ 347662 h 1469231"/>
                <a:gd name="connsiteX38" fmla="*/ 223838 w 1414465"/>
                <a:gd name="connsiteY38" fmla="*/ 350044 h 1469231"/>
                <a:gd name="connsiteX39" fmla="*/ 233363 w 1414465"/>
                <a:gd name="connsiteY39" fmla="*/ 369094 h 1469231"/>
                <a:gd name="connsiteX40" fmla="*/ 250032 w 1414465"/>
                <a:gd name="connsiteY40" fmla="*/ 388144 h 1469231"/>
                <a:gd name="connsiteX41" fmla="*/ 254794 w 1414465"/>
                <a:gd name="connsiteY41" fmla="*/ 402431 h 1469231"/>
                <a:gd name="connsiteX42" fmla="*/ 257175 w 1414465"/>
                <a:gd name="connsiteY42" fmla="*/ 414337 h 1469231"/>
                <a:gd name="connsiteX43" fmla="*/ 264319 w 1414465"/>
                <a:gd name="connsiteY43" fmla="*/ 416719 h 1469231"/>
                <a:gd name="connsiteX44" fmla="*/ 273844 w 1414465"/>
                <a:gd name="connsiteY44" fmla="*/ 419100 h 1469231"/>
                <a:gd name="connsiteX45" fmla="*/ 276225 w 1414465"/>
                <a:gd name="connsiteY45" fmla="*/ 426244 h 1469231"/>
                <a:gd name="connsiteX46" fmla="*/ 292894 w 1414465"/>
                <a:gd name="connsiteY46" fmla="*/ 433387 h 1469231"/>
                <a:gd name="connsiteX47" fmla="*/ 302419 w 1414465"/>
                <a:gd name="connsiteY47" fmla="*/ 442912 h 1469231"/>
                <a:gd name="connsiteX48" fmla="*/ 307182 w 1414465"/>
                <a:gd name="connsiteY48" fmla="*/ 450056 h 1469231"/>
                <a:gd name="connsiteX49" fmla="*/ 309563 w 1414465"/>
                <a:gd name="connsiteY49" fmla="*/ 457200 h 1469231"/>
                <a:gd name="connsiteX50" fmla="*/ 316707 w 1414465"/>
                <a:gd name="connsiteY50" fmla="*/ 471487 h 1469231"/>
                <a:gd name="connsiteX51" fmla="*/ 319088 w 1414465"/>
                <a:gd name="connsiteY51" fmla="*/ 481012 h 1469231"/>
                <a:gd name="connsiteX52" fmla="*/ 330994 w 1414465"/>
                <a:gd name="connsiteY52" fmla="*/ 483394 h 1469231"/>
                <a:gd name="connsiteX53" fmla="*/ 338138 w 1414465"/>
                <a:gd name="connsiteY53" fmla="*/ 488156 h 1469231"/>
                <a:gd name="connsiteX54" fmla="*/ 345282 w 1414465"/>
                <a:gd name="connsiteY54" fmla="*/ 490537 h 1469231"/>
                <a:gd name="connsiteX55" fmla="*/ 347663 w 1414465"/>
                <a:gd name="connsiteY55" fmla="*/ 497681 h 1469231"/>
                <a:gd name="connsiteX56" fmla="*/ 350044 w 1414465"/>
                <a:gd name="connsiteY56" fmla="*/ 511969 h 1469231"/>
                <a:gd name="connsiteX57" fmla="*/ 359569 w 1414465"/>
                <a:gd name="connsiteY57" fmla="*/ 514350 h 1469231"/>
                <a:gd name="connsiteX58" fmla="*/ 361950 w 1414465"/>
                <a:gd name="connsiteY58" fmla="*/ 523875 h 1469231"/>
                <a:gd name="connsiteX59" fmla="*/ 369094 w 1414465"/>
                <a:gd name="connsiteY59" fmla="*/ 526256 h 1469231"/>
                <a:gd name="connsiteX60" fmla="*/ 373857 w 1414465"/>
                <a:gd name="connsiteY60" fmla="*/ 533400 h 1469231"/>
                <a:gd name="connsiteX61" fmla="*/ 381000 w 1414465"/>
                <a:gd name="connsiteY61" fmla="*/ 547687 h 1469231"/>
                <a:gd name="connsiteX62" fmla="*/ 392907 w 1414465"/>
                <a:gd name="connsiteY62" fmla="*/ 566737 h 1469231"/>
                <a:gd name="connsiteX63" fmla="*/ 400050 w 1414465"/>
                <a:gd name="connsiteY63" fmla="*/ 569119 h 1469231"/>
                <a:gd name="connsiteX64" fmla="*/ 402432 w 1414465"/>
                <a:gd name="connsiteY64" fmla="*/ 578644 h 1469231"/>
                <a:gd name="connsiteX65" fmla="*/ 414338 w 1414465"/>
                <a:gd name="connsiteY65" fmla="*/ 581025 h 1469231"/>
                <a:gd name="connsiteX66" fmla="*/ 416719 w 1414465"/>
                <a:gd name="connsiteY66" fmla="*/ 607219 h 1469231"/>
                <a:gd name="connsiteX67" fmla="*/ 419100 w 1414465"/>
                <a:gd name="connsiteY67" fmla="*/ 616744 h 1469231"/>
                <a:gd name="connsiteX68" fmla="*/ 442913 w 1414465"/>
                <a:gd name="connsiteY68" fmla="*/ 619125 h 1469231"/>
                <a:gd name="connsiteX69" fmla="*/ 445294 w 1414465"/>
                <a:gd name="connsiteY69" fmla="*/ 631031 h 1469231"/>
                <a:gd name="connsiteX70" fmla="*/ 452438 w 1414465"/>
                <a:gd name="connsiteY70" fmla="*/ 640556 h 1469231"/>
                <a:gd name="connsiteX71" fmla="*/ 459582 w 1414465"/>
                <a:gd name="connsiteY71" fmla="*/ 642937 h 1469231"/>
                <a:gd name="connsiteX72" fmla="*/ 464344 w 1414465"/>
                <a:gd name="connsiteY72" fmla="*/ 659606 h 1469231"/>
                <a:gd name="connsiteX73" fmla="*/ 483394 w 1414465"/>
                <a:gd name="connsiteY73" fmla="*/ 666750 h 1469231"/>
                <a:gd name="connsiteX74" fmla="*/ 488157 w 1414465"/>
                <a:gd name="connsiteY74" fmla="*/ 673894 h 1469231"/>
                <a:gd name="connsiteX75" fmla="*/ 490538 w 1414465"/>
                <a:gd name="connsiteY75" fmla="*/ 681037 h 1469231"/>
                <a:gd name="connsiteX76" fmla="*/ 500063 w 1414465"/>
                <a:gd name="connsiteY76" fmla="*/ 683419 h 1469231"/>
                <a:gd name="connsiteX77" fmla="*/ 504825 w 1414465"/>
                <a:gd name="connsiteY77" fmla="*/ 690562 h 1469231"/>
                <a:gd name="connsiteX78" fmla="*/ 507207 w 1414465"/>
                <a:gd name="connsiteY78" fmla="*/ 711994 h 1469231"/>
                <a:gd name="connsiteX79" fmla="*/ 516732 w 1414465"/>
                <a:gd name="connsiteY79" fmla="*/ 714375 h 1469231"/>
                <a:gd name="connsiteX80" fmla="*/ 519113 w 1414465"/>
                <a:gd name="connsiteY80" fmla="*/ 731044 h 1469231"/>
                <a:gd name="connsiteX81" fmla="*/ 533400 w 1414465"/>
                <a:gd name="connsiteY81" fmla="*/ 742950 h 1469231"/>
                <a:gd name="connsiteX82" fmla="*/ 550069 w 1414465"/>
                <a:gd name="connsiteY82" fmla="*/ 745331 h 1469231"/>
                <a:gd name="connsiteX83" fmla="*/ 552450 w 1414465"/>
                <a:gd name="connsiteY83" fmla="*/ 766762 h 1469231"/>
                <a:gd name="connsiteX84" fmla="*/ 557213 w 1414465"/>
                <a:gd name="connsiteY84" fmla="*/ 773906 h 1469231"/>
                <a:gd name="connsiteX85" fmla="*/ 559594 w 1414465"/>
                <a:gd name="connsiteY85" fmla="*/ 781050 h 1469231"/>
                <a:gd name="connsiteX86" fmla="*/ 571500 w 1414465"/>
                <a:gd name="connsiteY86" fmla="*/ 783431 h 1469231"/>
                <a:gd name="connsiteX87" fmla="*/ 578644 w 1414465"/>
                <a:gd name="connsiteY87" fmla="*/ 785812 h 1469231"/>
                <a:gd name="connsiteX88" fmla="*/ 585788 w 1414465"/>
                <a:gd name="connsiteY88" fmla="*/ 790575 h 1469231"/>
                <a:gd name="connsiteX89" fmla="*/ 595313 w 1414465"/>
                <a:gd name="connsiteY89" fmla="*/ 800100 h 1469231"/>
                <a:gd name="connsiteX90" fmla="*/ 597694 w 1414465"/>
                <a:gd name="connsiteY90" fmla="*/ 807244 h 1469231"/>
                <a:gd name="connsiteX91" fmla="*/ 600075 w 1414465"/>
                <a:gd name="connsiteY91" fmla="*/ 819150 h 1469231"/>
                <a:gd name="connsiteX92" fmla="*/ 607219 w 1414465"/>
                <a:gd name="connsiteY92" fmla="*/ 821531 h 1469231"/>
                <a:gd name="connsiteX93" fmla="*/ 609600 w 1414465"/>
                <a:gd name="connsiteY93" fmla="*/ 828675 h 1469231"/>
                <a:gd name="connsiteX94" fmla="*/ 611982 w 1414465"/>
                <a:gd name="connsiteY94" fmla="*/ 845344 h 1469231"/>
                <a:gd name="connsiteX95" fmla="*/ 626269 w 1414465"/>
                <a:gd name="connsiteY95" fmla="*/ 850106 h 1469231"/>
                <a:gd name="connsiteX96" fmla="*/ 633413 w 1414465"/>
                <a:gd name="connsiteY96" fmla="*/ 852487 h 1469231"/>
                <a:gd name="connsiteX97" fmla="*/ 645319 w 1414465"/>
                <a:gd name="connsiteY97" fmla="*/ 871537 h 1469231"/>
                <a:gd name="connsiteX98" fmla="*/ 652463 w 1414465"/>
                <a:gd name="connsiteY98" fmla="*/ 873919 h 1469231"/>
                <a:gd name="connsiteX99" fmla="*/ 657225 w 1414465"/>
                <a:gd name="connsiteY99" fmla="*/ 881062 h 1469231"/>
                <a:gd name="connsiteX100" fmla="*/ 659607 w 1414465"/>
                <a:gd name="connsiteY100" fmla="*/ 888206 h 1469231"/>
                <a:gd name="connsiteX101" fmla="*/ 669132 w 1414465"/>
                <a:gd name="connsiteY101" fmla="*/ 890587 h 1469231"/>
                <a:gd name="connsiteX102" fmla="*/ 671513 w 1414465"/>
                <a:gd name="connsiteY102" fmla="*/ 907256 h 1469231"/>
                <a:gd name="connsiteX103" fmla="*/ 678657 w 1414465"/>
                <a:gd name="connsiteY103" fmla="*/ 912019 h 1469231"/>
                <a:gd name="connsiteX104" fmla="*/ 692944 w 1414465"/>
                <a:gd name="connsiteY104" fmla="*/ 923925 h 1469231"/>
                <a:gd name="connsiteX105" fmla="*/ 697707 w 1414465"/>
                <a:gd name="connsiteY105" fmla="*/ 931069 h 1469231"/>
                <a:gd name="connsiteX106" fmla="*/ 704850 w 1414465"/>
                <a:gd name="connsiteY106" fmla="*/ 945356 h 1469231"/>
                <a:gd name="connsiteX107" fmla="*/ 719138 w 1414465"/>
                <a:gd name="connsiteY107" fmla="*/ 952500 h 1469231"/>
                <a:gd name="connsiteX108" fmla="*/ 738188 w 1414465"/>
                <a:gd name="connsiteY108" fmla="*/ 969169 h 1469231"/>
                <a:gd name="connsiteX109" fmla="*/ 740569 w 1414465"/>
                <a:gd name="connsiteY109" fmla="*/ 985837 h 1469231"/>
                <a:gd name="connsiteX110" fmla="*/ 745332 w 1414465"/>
                <a:gd name="connsiteY110" fmla="*/ 992981 h 1469231"/>
                <a:gd name="connsiteX111" fmla="*/ 747713 w 1414465"/>
                <a:gd name="connsiteY111" fmla="*/ 1009650 h 1469231"/>
                <a:gd name="connsiteX112" fmla="*/ 762000 w 1414465"/>
                <a:gd name="connsiteY112" fmla="*/ 1014412 h 1469231"/>
                <a:gd name="connsiteX113" fmla="*/ 764382 w 1414465"/>
                <a:gd name="connsiteY113" fmla="*/ 1028700 h 1469231"/>
                <a:gd name="connsiteX114" fmla="*/ 778669 w 1414465"/>
                <a:gd name="connsiteY114" fmla="*/ 1035844 h 1469231"/>
                <a:gd name="connsiteX115" fmla="*/ 783432 w 1414465"/>
                <a:gd name="connsiteY115" fmla="*/ 1042987 h 1469231"/>
                <a:gd name="connsiteX116" fmla="*/ 788194 w 1414465"/>
                <a:gd name="connsiteY116" fmla="*/ 1059656 h 1469231"/>
                <a:gd name="connsiteX117" fmla="*/ 790575 w 1414465"/>
                <a:gd name="connsiteY117" fmla="*/ 1078706 h 1469231"/>
                <a:gd name="connsiteX118" fmla="*/ 826294 w 1414465"/>
                <a:gd name="connsiteY118" fmla="*/ 1081087 h 1469231"/>
                <a:gd name="connsiteX119" fmla="*/ 828675 w 1414465"/>
                <a:gd name="connsiteY119" fmla="*/ 1095375 h 1469231"/>
                <a:gd name="connsiteX120" fmla="*/ 831057 w 1414465"/>
                <a:gd name="connsiteY120" fmla="*/ 1102519 h 1469231"/>
                <a:gd name="connsiteX121" fmla="*/ 840582 w 1414465"/>
                <a:gd name="connsiteY121" fmla="*/ 1107281 h 1469231"/>
                <a:gd name="connsiteX122" fmla="*/ 857250 w 1414465"/>
                <a:gd name="connsiteY122" fmla="*/ 1109662 h 1469231"/>
                <a:gd name="connsiteX123" fmla="*/ 862013 w 1414465"/>
                <a:gd name="connsiteY123" fmla="*/ 1116806 h 1469231"/>
                <a:gd name="connsiteX124" fmla="*/ 864394 w 1414465"/>
                <a:gd name="connsiteY124" fmla="*/ 1143000 h 1469231"/>
                <a:gd name="connsiteX125" fmla="*/ 881063 w 1414465"/>
                <a:gd name="connsiteY125" fmla="*/ 1145381 h 1469231"/>
                <a:gd name="connsiteX126" fmla="*/ 881063 w 1414465"/>
                <a:gd name="connsiteY126" fmla="*/ 1171575 h 1469231"/>
                <a:gd name="connsiteX127" fmla="*/ 888207 w 1414465"/>
                <a:gd name="connsiteY127" fmla="*/ 1173956 h 1469231"/>
                <a:gd name="connsiteX128" fmla="*/ 890588 w 1414465"/>
                <a:gd name="connsiteY128" fmla="*/ 1185862 h 1469231"/>
                <a:gd name="connsiteX129" fmla="*/ 897732 w 1414465"/>
                <a:gd name="connsiteY129" fmla="*/ 1188244 h 1469231"/>
                <a:gd name="connsiteX130" fmla="*/ 928688 w 1414465"/>
                <a:gd name="connsiteY130" fmla="*/ 1190625 h 1469231"/>
                <a:gd name="connsiteX131" fmla="*/ 938213 w 1414465"/>
                <a:gd name="connsiteY131" fmla="*/ 1193006 h 1469231"/>
                <a:gd name="connsiteX132" fmla="*/ 976313 w 1414465"/>
                <a:gd name="connsiteY132" fmla="*/ 1197769 h 1469231"/>
                <a:gd name="connsiteX133" fmla="*/ 990600 w 1414465"/>
                <a:gd name="connsiteY133" fmla="*/ 1202531 h 1469231"/>
                <a:gd name="connsiteX134" fmla="*/ 981075 w 1414465"/>
                <a:gd name="connsiteY134" fmla="*/ 1216819 h 1469231"/>
                <a:gd name="connsiteX135" fmla="*/ 983457 w 1414465"/>
                <a:gd name="connsiteY135" fmla="*/ 1228725 h 1469231"/>
                <a:gd name="connsiteX136" fmla="*/ 997744 w 1414465"/>
                <a:gd name="connsiteY136" fmla="*/ 1238250 h 1469231"/>
                <a:gd name="connsiteX137" fmla="*/ 1004888 w 1414465"/>
                <a:gd name="connsiteY137" fmla="*/ 1245394 h 1469231"/>
                <a:gd name="connsiteX138" fmla="*/ 1014413 w 1414465"/>
                <a:gd name="connsiteY138" fmla="*/ 1257300 h 1469231"/>
                <a:gd name="connsiteX139" fmla="*/ 1016794 w 1414465"/>
                <a:gd name="connsiteY139" fmla="*/ 1264444 h 1469231"/>
                <a:gd name="connsiteX140" fmla="*/ 1023938 w 1414465"/>
                <a:gd name="connsiteY140" fmla="*/ 1266825 h 1469231"/>
                <a:gd name="connsiteX141" fmla="*/ 1050132 w 1414465"/>
                <a:gd name="connsiteY141" fmla="*/ 1271587 h 1469231"/>
                <a:gd name="connsiteX142" fmla="*/ 1057275 w 1414465"/>
                <a:gd name="connsiteY142" fmla="*/ 1278731 h 1469231"/>
                <a:gd name="connsiteX143" fmla="*/ 1069182 w 1414465"/>
                <a:gd name="connsiteY143" fmla="*/ 1290637 h 1469231"/>
                <a:gd name="connsiteX144" fmla="*/ 1090613 w 1414465"/>
                <a:gd name="connsiteY144" fmla="*/ 1293019 h 1469231"/>
                <a:gd name="connsiteX145" fmla="*/ 1107282 w 1414465"/>
                <a:gd name="connsiteY145" fmla="*/ 1295400 h 1469231"/>
                <a:gd name="connsiteX146" fmla="*/ 1104900 w 1414465"/>
                <a:gd name="connsiteY146" fmla="*/ 1304925 h 1469231"/>
                <a:gd name="connsiteX147" fmla="*/ 1107282 w 1414465"/>
                <a:gd name="connsiteY147" fmla="*/ 1316831 h 1469231"/>
                <a:gd name="connsiteX148" fmla="*/ 1128713 w 1414465"/>
                <a:gd name="connsiteY148" fmla="*/ 1323975 h 1469231"/>
                <a:gd name="connsiteX149" fmla="*/ 1145382 w 1414465"/>
                <a:gd name="connsiteY149" fmla="*/ 1335881 h 1469231"/>
                <a:gd name="connsiteX150" fmla="*/ 1152525 w 1414465"/>
                <a:gd name="connsiteY150" fmla="*/ 1338262 h 1469231"/>
                <a:gd name="connsiteX151" fmla="*/ 1159669 w 1414465"/>
                <a:gd name="connsiteY151" fmla="*/ 1343025 h 1469231"/>
                <a:gd name="connsiteX152" fmla="*/ 1166813 w 1414465"/>
                <a:gd name="connsiteY152" fmla="*/ 1345406 h 1469231"/>
                <a:gd name="connsiteX153" fmla="*/ 1169194 w 1414465"/>
                <a:gd name="connsiteY153" fmla="*/ 1352550 h 1469231"/>
                <a:gd name="connsiteX154" fmla="*/ 1178719 w 1414465"/>
                <a:gd name="connsiteY154" fmla="*/ 1354931 h 1469231"/>
                <a:gd name="connsiteX155" fmla="*/ 1193007 w 1414465"/>
                <a:gd name="connsiteY155" fmla="*/ 1357312 h 1469231"/>
                <a:gd name="connsiteX156" fmla="*/ 1250157 w 1414465"/>
                <a:gd name="connsiteY156" fmla="*/ 1373981 h 1469231"/>
                <a:gd name="connsiteX157" fmla="*/ 1252538 w 1414465"/>
                <a:gd name="connsiteY157" fmla="*/ 1400175 h 1469231"/>
                <a:gd name="connsiteX158" fmla="*/ 1259682 w 1414465"/>
                <a:gd name="connsiteY158" fmla="*/ 1404937 h 1469231"/>
                <a:gd name="connsiteX159" fmla="*/ 1300163 w 1414465"/>
                <a:gd name="connsiteY159" fmla="*/ 1412081 h 1469231"/>
                <a:gd name="connsiteX160" fmla="*/ 1316832 w 1414465"/>
                <a:gd name="connsiteY160" fmla="*/ 1414462 h 1469231"/>
                <a:gd name="connsiteX161" fmla="*/ 1314450 w 1414465"/>
                <a:gd name="connsiteY161" fmla="*/ 1421606 h 1469231"/>
                <a:gd name="connsiteX162" fmla="*/ 1328738 w 1414465"/>
                <a:gd name="connsiteY162" fmla="*/ 1428750 h 1469231"/>
                <a:gd name="connsiteX163" fmla="*/ 1335882 w 1414465"/>
                <a:gd name="connsiteY163" fmla="*/ 1433512 h 1469231"/>
                <a:gd name="connsiteX164" fmla="*/ 1357313 w 1414465"/>
                <a:gd name="connsiteY164" fmla="*/ 1445419 h 1469231"/>
                <a:gd name="connsiteX165" fmla="*/ 1364457 w 1414465"/>
                <a:gd name="connsiteY165" fmla="*/ 1452562 h 1469231"/>
                <a:gd name="connsiteX166" fmla="*/ 1388269 w 1414465"/>
                <a:gd name="connsiteY166" fmla="*/ 1464469 h 1469231"/>
                <a:gd name="connsiteX167" fmla="*/ 1414463 w 1414465"/>
                <a:gd name="connsiteY167" fmla="*/ 1469231 h 1469231"/>
                <a:gd name="connsiteX168" fmla="*/ 1414463 w 1414465"/>
                <a:gd name="connsiteY168" fmla="*/ 1469231 h 1469231"/>
                <a:gd name="connsiteX169" fmla="*/ 1409700 w 1414465"/>
                <a:gd name="connsiteY169" fmla="*/ 1469231 h 1469231"/>
                <a:gd name="connsiteX170" fmla="*/ 1404938 w 1414465"/>
                <a:gd name="connsiteY170" fmla="*/ 1469231 h 1469231"/>
                <a:gd name="connsiteX171" fmla="*/ 1409700 w 1414465"/>
                <a:gd name="connsiteY171" fmla="*/ 1466850 h 1469231"/>
                <a:gd name="connsiteX172" fmla="*/ 1409700 w 1414465"/>
                <a:gd name="connsiteY172" fmla="*/ 1466850 h 1469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1414465" h="1469231">
                  <a:moveTo>
                    <a:pt x="0" y="0"/>
                  </a:moveTo>
                  <a:lnTo>
                    <a:pt x="0" y="0"/>
                  </a:lnTo>
                  <a:cubicBezTo>
                    <a:pt x="6350" y="3175"/>
                    <a:pt x="13234" y="5454"/>
                    <a:pt x="19050" y="9525"/>
                  </a:cubicBezTo>
                  <a:cubicBezTo>
                    <a:pt x="21395" y="11166"/>
                    <a:pt x="21789" y="14645"/>
                    <a:pt x="23813" y="16669"/>
                  </a:cubicBezTo>
                  <a:cubicBezTo>
                    <a:pt x="25837" y="18693"/>
                    <a:pt x="28576" y="19844"/>
                    <a:pt x="30957" y="21431"/>
                  </a:cubicBezTo>
                  <a:cubicBezTo>
                    <a:pt x="31751" y="23812"/>
                    <a:pt x="32794" y="26125"/>
                    <a:pt x="33338" y="28575"/>
                  </a:cubicBezTo>
                  <a:cubicBezTo>
                    <a:pt x="34385" y="33288"/>
                    <a:pt x="34332" y="38238"/>
                    <a:pt x="35719" y="42862"/>
                  </a:cubicBezTo>
                  <a:cubicBezTo>
                    <a:pt x="36739" y="46262"/>
                    <a:pt x="38894" y="49212"/>
                    <a:pt x="40482" y="52387"/>
                  </a:cubicBezTo>
                  <a:cubicBezTo>
                    <a:pt x="41387" y="56915"/>
                    <a:pt x="42803" y="66556"/>
                    <a:pt x="45244" y="71437"/>
                  </a:cubicBezTo>
                  <a:cubicBezTo>
                    <a:pt x="46524" y="73997"/>
                    <a:pt x="48419" y="76200"/>
                    <a:pt x="50007" y="78581"/>
                  </a:cubicBezTo>
                  <a:cubicBezTo>
                    <a:pt x="51464" y="82951"/>
                    <a:pt x="54384" y="95893"/>
                    <a:pt x="59532" y="100012"/>
                  </a:cubicBezTo>
                  <a:cubicBezTo>
                    <a:pt x="61492" y="101580"/>
                    <a:pt x="64294" y="101600"/>
                    <a:pt x="66675" y="102394"/>
                  </a:cubicBezTo>
                  <a:lnTo>
                    <a:pt x="71438" y="116681"/>
                  </a:lnTo>
                  <a:cubicBezTo>
                    <a:pt x="72232" y="119062"/>
                    <a:pt x="72427" y="121737"/>
                    <a:pt x="73819" y="123825"/>
                  </a:cubicBezTo>
                  <a:lnTo>
                    <a:pt x="78582" y="130969"/>
                  </a:lnTo>
                  <a:cubicBezTo>
                    <a:pt x="79376" y="135731"/>
                    <a:pt x="78568" y="141064"/>
                    <a:pt x="80963" y="145256"/>
                  </a:cubicBezTo>
                  <a:cubicBezTo>
                    <a:pt x="82208" y="147435"/>
                    <a:pt x="86332" y="145862"/>
                    <a:pt x="88107" y="147637"/>
                  </a:cubicBezTo>
                  <a:cubicBezTo>
                    <a:pt x="89882" y="149412"/>
                    <a:pt x="89694" y="152400"/>
                    <a:pt x="90488" y="154781"/>
                  </a:cubicBezTo>
                  <a:cubicBezTo>
                    <a:pt x="91282" y="161131"/>
                    <a:pt x="89644" y="168303"/>
                    <a:pt x="92869" y="173831"/>
                  </a:cubicBezTo>
                  <a:cubicBezTo>
                    <a:pt x="95753" y="178775"/>
                    <a:pt x="102394" y="180181"/>
                    <a:pt x="107157" y="183356"/>
                  </a:cubicBezTo>
                  <a:lnTo>
                    <a:pt x="114300" y="188119"/>
                  </a:lnTo>
                  <a:cubicBezTo>
                    <a:pt x="115094" y="191294"/>
                    <a:pt x="114637" y="195088"/>
                    <a:pt x="116682" y="197644"/>
                  </a:cubicBezTo>
                  <a:cubicBezTo>
                    <a:pt x="118250" y="199604"/>
                    <a:pt x="122050" y="198250"/>
                    <a:pt x="123825" y="200025"/>
                  </a:cubicBezTo>
                  <a:cubicBezTo>
                    <a:pt x="125600" y="201800"/>
                    <a:pt x="125413" y="204788"/>
                    <a:pt x="126207" y="207169"/>
                  </a:cubicBezTo>
                  <a:cubicBezTo>
                    <a:pt x="130536" y="237476"/>
                    <a:pt x="124688" y="213657"/>
                    <a:pt x="133350" y="230981"/>
                  </a:cubicBezTo>
                  <a:cubicBezTo>
                    <a:pt x="134473" y="233226"/>
                    <a:pt x="134164" y="236165"/>
                    <a:pt x="135732" y="238125"/>
                  </a:cubicBezTo>
                  <a:cubicBezTo>
                    <a:pt x="137520" y="240360"/>
                    <a:pt x="140260" y="241725"/>
                    <a:pt x="142875" y="242887"/>
                  </a:cubicBezTo>
                  <a:cubicBezTo>
                    <a:pt x="147463" y="244926"/>
                    <a:pt x="157163" y="247650"/>
                    <a:pt x="157163" y="247650"/>
                  </a:cubicBezTo>
                  <a:cubicBezTo>
                    <a:pt x="158750" y="254000"/>
                    <a:pt x="155575" y="265113"/>
                    <a:pt x="161925" y="266700"/>
                  </a:cubicBezTo>
                  <a:lnTo>
                    <a:pt x="180975" y="271462"/>
                  </a:lnTo>
                  <a:cubicBezTo>
                    <a:pt x="178594" y="273843"/>
                    <a:pt x="174204" y="275259"/>
                    <a:pt x="173832" y="278606"/>
                  </a:cubicBezTo>
                  <a:cubicBezTo>
                    <a:pt x="173278" y="283596"/>
                    <a:pt x="177007" y="288131"/>
                    <a:pt x="178594" y="292894"/>
                  </a:cubicBezTo>
                  <a:cubicBezTo>
                    <a:pt x="181768" y="302418"/>
                    <a:pt x="178594" y="299243"/>
                    <a:pt x="188119" y="302419"/>
                  </a:cubicBezTo>
                  <a:cubicBezTo>
                    <a:pt x="188913" y="304800"/>
                    <a:pt x="188932" y="307602"/>
                    <a:pt x="190500" y="309562"/>
                  </a:cubicBezTo>
                  <a:cubicBezTo>
                    <a:pt x="192288" y="311797"/>
                    <a:pt x="195620" y="312301"/>
                    <a:pt x="197644" y="314325"/>
                  </a:cubicBezTo>
                  <a:cubicBezTo>
                    <a:pt x="199668" y="316349"/>
                    <a:pt x="200819" y="319088"/>
                    <a:pt x="202407" y="321469"/>
                  </a:cubicBezTo>
                  <a:cubicBezTo>
                    <a:pt x="203201" y="324644"/>
                    <a:pt x="204203" y="327774"/>
                    <a:pt x="204788" y="330994"/>
                  </a:cubicBezTo>
                  <a:cubicBezTo>
                    <a:pt x="205792" y="336516"/>
                    <a:pt x="203200" y="343693"/>
                    <a:pt x="207169" y="347662"/>
                  </a:cubicBezTo>
                  <a:cubicBezTo>
                    <a:pt x="211138" y="351631"/>
                    <a:pt x="218282" y="349250"/>
                    <a:pt x="223838" y="350044"/>
                  </a:cubicBezTo>
                  <a:cubicBezTo>
                    <a:pt x="239749" y="365953"/>
                    <a:pt x="223225" y="346789"/>
                    <a:pt x="233363" y="369094"/>
                  </a:cubicBezTo>
                  <a:cubicBezTo>
                    <a:pt x="239402" y="382379"/>
                    <a:pt x="240663" y="381897"/>
                    <a:pt x="250032" y="388144"/>
                  </a:cubicBezTo>
                  <a:cubicBezTo>
                    <a:pt x="251619" y="392906"/>
                    <a:pt x="253810" y="397509"/>
                    <a:pt x="254794" y="402431"/>
                  </a:cubicBezTo>
                  <a:cubicBezTo>
                    <a:pt x="255588" y="406400"/>
                    <a:pt x="254930" y="410969"/>
                    <a:pt x="257175" y="414337"/>
                  </a:cubicBezTo>
                  <a:cubicBezTo>
                    <a:pt x="258567" y="416426"/>
                    <a:pt x="261905" y="416029"/>
                    <a:pt x="264319" y="416719"/>
                  </a:cubicBezTo>
                  <a:cubicBezTo>
                    <a:pt x="267466" y="417618"/>
                    <a:pt x="270669" y="418306"/>
                    <a:pt x="273844" y="419100"/>
                  </a:cubicBezTo>
                  <a:cubicBezTo>
                    <a:pt x="274638" y="421481"/>
                    <a:pt x="274657" y="424284"/>
                    <a:pt x="276225" y="426244"/>
                  </a:cubicBezTo>
                  <a:cubicBezTo>
                    <a:pt x="280336" y="431382"/>
                    <a:pt x="287175" y="431957"/>
                    <a:pt x="292894" y="433387"/>
                  </a:cubicBezTo>
                  <a:cubicBezTo>
                    <a:pt x="298089" y="448973"/>
                    <a:pt x="290874" y="433676"/>
                    <a:pt x="302419" y="442912"/>
                  </a:cubicBezTo>
                  <a:cubicBezTo>
                    <a:pt x="304654" y="444700"/>
                    <a:pt x="305594" y="447675"/>
                    <a:pt x="307182" y="450056"/>
                  </a:cubicBezTo>
                  <a:cubicBezTo>
                    <a:pt x="307976" y="452437"/>
                    <a:pt x="308441" y="454955"/>
                    <a:pt x="309563" y="457200"/>
                  </a:cubicBezTo>
                  <a:cubicBezTo>
                    <a:pt x="316518" y="471112"/>
                    <a:pt x="312717" y="457525"/>
                    <a:pt x="316707" y="471487"/>
                  </a:cubicBezTo>
                  <a:cubicBezTo>
                    <a:pt x="317606" y="474634"/>
                    <a:pt x="316574" y="478917"/>
                    <a:pt x="319088" y="481012"/>
                  </a:cubicBezTo>
                  <a:cubicBezTo>
                    <a:pt x="322197" y="483603"/>
                    <a:pt x="327025" y="482600"/>
                    <a:pt x="330994" y="483394"/>
                  </a:cubicBezTo>
                  <a:cubicBezTo>
                    <a:pt x="333375" y="484981"/>
                    <a:pt x="335578" y="486876"/>
                    <a:pt x="338138" y="488156"/>
                  </a:cubicBezTo>
                  <a:cubicBezTo>
                    <a:pt x="340383" y="489278"/>
                    <a:pt x="343507" y="488762"/>
                    <a:pt x="345282" y="490537"/>
                  </a:cubicBezTo>
                  <a:cubicBezTo>
                    <a:pt x="347057" y="492312"/>
                    <a:pt x="347119" y="495231"/>
                    <a:pt x="347663" y="497681"/>
                  </a:cubicBezTo>
                  <a:cubicBezTo>
                    <a:pt x="348710" y="502394"/>
                    <a:pt x="347238" y="508040"/>
                    <a:pt x="350044" y="511969"/>
                  </a:cubicBezTo>
                  <a:cubicBezTo>
                    <a:pt x="351946" y="514632"/>
                    <a:pt x="356394" y="513556"/>
                    <a:pt x="359569" y="514350"/>
                  </a:cubicBezTo>
                  <a:cubicBezTo>
                    <a:pt x="360363" y="517525"/>
                    <a:pt x="359906" y="521319"/>
                    <a:pt x="361950" y="523875"/>
                  </a:cubicBezTo>
                  <a:cubicBezTo>
                    <a:pt x="363518" y="525835"/>
                    <a:pt x="367134" y="524688"/>
                    <a:pt x="369094" y="526256"/>
                  </a:cubicBezTo>
                  <a:cubicBezTo>
                    <a:pt x="371329" y="528044"/>
                    <a:pt x="372269" y="531019"/>
                    <a:pt x="373857" y="533400"/>
                  </a:cubicBezTo>
                  <a:cubicBezTo>
                    <a:pt x="382538" y="559446"/>
                    <a:pt x="368695" y="520001"/>
                    <a:pt x="381000" y="547687"/>
                  </a:cubicBezTo>
                  <a:cubicBezTo>
                    <a:pt x="387207" y="561652"/>
                    <a:pt x="381279" y="560922"/>
                    <a:pt x="392907" y="566737"/>
                  </a:cubicBezTo>
                  <a:cubicBezTo>
                    <a:pt x="395152" y="567860"/>
                    <a:pt x="397669" y="568325"/>
                    <a:pt x="400050" y="569119"/>
                  </a:cubicBezTo>
                  <a:cubicBezTo>
                    <a:pt x="400844" y="572294"/>
                    <a:pt x="399918" y="576549"/>
                    <a:pt x="402432" y="578644"/>
                  </a:cubicBezTo>
                  <a:cubicBezTo>
                    <a:pt x="405541" y="581235"/>
                    <a:pt x="412528" y="577405"/>
                    <a:pt x="414338" y="581025"/>
                  </a:cubicBezTo>
                  <a:cubicBezTo>
                    <a:pt x="418259" y="588867"/>
                    <a:pt x="415560" y="598529"/>
                    <a:pt x="416719" y="607219"/>
                  </a:cubicBezTo>
                  <a:cubicBezTo>
                    <a:pt x="417151" y="610463"/>
                    <a:pt x="416121" y="615390"/>
                    <a:pt x="419100" y="616744"/>
                  </a:cubicBezTo>
                  <a:cubicBezTo>
                    <a:pt x="426362" y="620045"/>
                    <a:pt x="434975" y="618331"/>
                    <a:pt x="442913" y="619125"/>
                  </a:cubicBezTo>
                  <a:cubicBezTo>
                    <a:pt x="443707" y="623094"/>
                    <a:pt x="442432" y="628169"/>
                    <a:pt x="445294" y="631031"/>
                  </a:cubicBezTo>
                  <a:cubicBezTo>
                    <a:pt x="455299" y="641036"/>
                    <a:pt x="462774" y="625050"/>
                    <a:pt x="452438" y="640556"/>
                  </a:cubicBezTo>
                  <a:cubicBezTo>
                    <a:pt x="454819" y="641350"/>
                    <a:pt x="457807" y="641162"/>
                    <a:pt x="459582" y="642937"/>
                  </a:cubicBezTo>
                  <a:cubicBezTo>
                    <a:pt x="460799" y="644154"/>
                    <a:pt x="464221" y="659421"/>
                    <a:pt x="464344" y="659606"/>
                  </a:cubicBezTo>
                  <a:cubicBezTo>
                    <a:pt x="468118" y="665267"/>
                    <a:pt x="478209" y="665713"/>
                    <a:pt x="483394" y="666750"/>
                  </a:cubicBezTo>
                  <a:cubicBezTo>
                    <a:pt x="484982" y="669131"/>
                    <a:pt x="486877" y="671334"/>
                    <a:pt x="488157" y="673894"/>
                  </a:cubicBezTo>
                  <a:cubicBezTo>
                    <a:pt x="489279" y="676139"/>
                    <a:pt x="488578" y="679469"/>
                    <a:pt x="490538" y="681037"/>
                  </a:cubicBezTo>
                  <a:cubicBezTo>
                    <a:pt x="493094" y="683082"/>
                    <a:pt x="496888" y="682625"/>
                    <a:pt x="500063" y="683419"/>
                  </a:cubicBezTo>
                  <a:cubicBezTo>
                    <a:pt x="501650" y="685800"/>
                    <a:pt x="504131" y="687786"/>
                    <a:pt x="504825" y="690562"/>
                  </a:cubicBezTo>
                  <a:cubicBezTo>
                    <a:pt x="506568" y="697535"/>
                    <a:pt x="503992" y="705565"/>
                    <a:pt x="507207" y="711994"/>
                  </a:cubicBezTo>
                  <a:cubicBezTo>
                    <a:pt x="508671" y="714921"/>
                    <a:pt x="513557" y="713581"/>
                    <a:pt x="516732" y="714375"/>
                  </a:cubicBezTo>
                  <a:cubicBezTo>
                    <a:pt x="517526" y="719931"/>
                    <a:pt x="515144" y="727075"/>
                    <a:pt x="519113" y="731044"/>
                  </a:cubicBezTo>
                  <a:cubicBezTo>
                    <a:pt x="534391" y="746322"/>
                    <a:pt x="544657" y="726065"/>
                    <a:pt x="533400" y="742950"/>
                  </a:cubicBezTo>
                  <a:lnTo>
                    <a:pt x="550069" y="745331"/>
                  </a:lnTo>
                  <a:cubicBezTo>
                    <a:pt x="554559" y="750944"/>
                    <a:pt x="550707" y="759789"/>
                    <a:pt x="552450" y="766762"/>
                  </a:cubicBezTo>
                  <a:cubicBezTo>
                    <a:pt x="553144" y="769539"/>
                    <a:pt x="555625" y="771525"/>
                    <a:pt x="557213" y="773906"/>
                  </a:cubicBezTo>
                  <a:cubicBezTo>
                    <a:pt x="558007" y="776287"/>
                    <a:pt x="557505" y="779658"/>
                    <a:pt x="559594" y="781050"/>
                  </a:cubicBezTo>
                  <a:cubicBezTo>
                    <a:pt x="562961" y="783295"/>
                    <a:pt x="567574" y="782449"/>
                    <a:pt x="571500" y="783431"/>
                  </a:cubicBezTo>
                  <a:cubicBezTo>
                    <a:pt x="573935" y="784040"/>
                    <a:pt x="576263" y="785018"/>
                    <a:pt x="578644" y="785812"/>
                  </a:cubicBezTo>
                  <a:cubicBezTo>
                    <a:pt x="581025" y="787400"/>
                    <a:pt x="584000" y="788340"/>
                    <a:pt x="585788" y="790575"/>
                  </a:cubicBezTo>
                  <a:cubicBezTo>
                    <a:pt x="595024" y="802120"/>
                    <a:pt x="579727" y="794905"/>
                    <a:pt x="595313" y="800100"/>
                  </a:cubicBezTo>
                  <a:cubicBezTo>
                    <a:pt x="596107" y="802481"/>
                    <a:pt x="597085" y="804809"/>
                    <a:pt x="597694" y="807244"/>
                  </a:cubicBezTo>
                  <a:cubicBezTo>
                    <a:pt x="598676" y="811170"/>
                    <a:pt x="597830" y="815783"/>
                    <a:pt x="600075" y="819150"/>
                  </a:cubicBezTo>
                  <a:cubicBezTo>
                    <a:pt x="601467" y="821239"/>
                    <a:pt x="604838" y="820737"/>
                    <a:pt x="607219" y="821531"/>
                  </a:cubicBezTo>
                  <a:cubicBezTo>
                    <a:pt x="608013" y="823912"/>
                    <a:pt x="609108" y="826214"/>
                    <a:pt x="609600" y="828675"/>
                  </a:cubicBezTo>
                  <a:cubicBezTo>
                    <a:pt x="610701" y="834179"/>
                    <a:pt x="608536" y="840914"/>
                    <a:pt x="611982" y="845344"/>
                  </a:cubicBezTo>
                  <a:cubicBezTo>
                    <a:pt x="615064" y="849306"/>
                    <a:pt x="621507" y="848519"/>
                    <a:pt x="626269" y="850106"/>
                  </a:cubicBezTo>
                  <a:lnTo>
                    <a:pt x="633413" y="852487"/>
                  </a:lnTo>
                  <a:cubicBezTo>
                    <a:pt x="637757" y="865521"/>
                    <a:pt x="634752" y="866253"/>
                    <a:pt x="645319" y="871537"/>
                  </a:cubicBezTo>
                  <a:cubicBezTo>
                    <a:pt x="647564" y="872660"/>
                    <a:pt x="650082" y="873125"/>
                    <a:pt x="652463" y="873919"/>
                  </a:cubicBezTo>
                  <a:cubicBezTo>
                    <a:pt x="654050" y="876300"/>
                    <a:pt x="655945" y="878503"/>
                    <a:pt x="657225" y="881062"/>
                  </a:cubicBezTo>
                  <a:cubicBezTo>
                    <a:pt x="658348" y="883307"/>
                    <a:pt x="657647" y="886638"/>
                    <a:pt x="659607" y="888206"/>
                  </a:cubicBezTo>
                  <a:cubicBezTo>
                    <a:pt x="662163" y="890250"/>
                    <a:pt x="665957" y="889793"/>
                    <a:pt x="669132" y="890587"/>
                  </a:cubicBezTo>
                  <a:cubicBezTo>
                    <a:pt x="669926" y="896143"/>
                    <a:pt x="669234" y="902127"/>
                    <a:pt x="671513" y="907256"/>
                  </a:cubicBezTo>
                  <a:cubicBezTo>
                    <a:pt x="672675" y="909871"/>
                    <a:pt x="676458" y="910187"/>
                    <a:pt x="678657" y="912019"/>
                  </a:cubicBezTo>
                  <a:cubicBezTo>
                    <a:pt x="696992" y="927298"/>
                    <a:pt x="675206" y="912099"/>
                    <a:pt x="692944" y="923925"/>
                  </a:cubicBezTo>
                  <a:cubicBezTo>
                    <a:pt x="694532" y="926306"/>
                    <a:pt x="696427" y="928509"/>
                    <a:pt x="697707" y="931069"/>
                  </a:cubicBezTo>
                  <a:cubicBezTo>
                    <a:pt x="701580" y="938815"/>
                    <a:pt x="698026" y="938532"/>
                    <a:pt x="704850" y="945356"/>
                  </a:cubicBezTo>
                  <a:cubicBezTo>
                    <a:pt x="709467" y="949973"/>
                    <a:pt x="713327" y="950563"/>
                    <a:pt x="719138" y="952500"/>
                  </a:cubicBezTo>
                  <a:cubicBezTo>
                    <a:pt x="730478" y="969510"/>
                    <a:pt x="723110" y="965398"/>
                    <a:pt x="738188" y="969169"/>
                  </a:cubicBezTo>
                  <a:cubicBezTo>
                    <a:pt x="738982" y="974725"/>
                    <a:pt x="738956" y="980461"/>
                    <a:pt x="740569" y="985837"/>
                  </a:cubicBezTo>
                  <a:cubicBezTo>
                    <a:pt x="741391" y="988578"/>
                    <a:pt x="744510" y="990240"/>
                    <a:pt x="745332" y="992981"/>
                  </a:cubicBezTo>
                  <a:cubicBezTo>
                    <a:pt x="746945" y="998357"/>
                    <a:pt x="744267" y="1005220"/>
                    <a:pt x="747713" y="1009650"/>
                  </a:cubicBezTo>
                  <a:cubicBezTo>
                    <a:pt x="750795" y="1013613"/>
                    <a:pt x="762000" y="1014412"/>
                    <a:pt x="762000" y="1014412"/>
                  </a:cubicBezTo>
                  <a:cubicBezTo>
                    <a:pt x="762794" y="1019175"/>
                    <a:pt x="762223" y="1024381"/>
                    <a:pt x="764382" y="1028700"/>
                  </a:cubicBezTo>
                  <a:cubicBezTo>
                    <a:pt x="766228" y="1032392"/>
                    <a:pt x="775289" y="1034717"/>
                    <a:pt x="778669" y="1035844"/>
                  </a:cubicBezTo>
                  <a:cubicBezTo>
                    <a:pt x="780257" y="1038225"/>
                    <a:pt x="782152" y="1040427"/>
                    <a:pt x="783432" y="1042987"/>
                  </a:cubicBezTo>
                  <a:cubicBezTo>
                    <a:pt x="784847" y="1045817"/>
                    <a:pt x="787813" y="1057369"/>
                    <a:pt x="788194" y="1059656"/>
                  </a:cubicBezTo>
                  <a:cubicBezTo>
                    <a:pt x="789246" y="1065968"/>
                    <a:pt x="784997" y="1075569"/>
                    <a:pt x="790575" y="1078706"/>
                  </a:cubicBezTo>
                  <a:cubicBezTo>
                    <a:pt x="800975" y="1084556"/>
                    <a:pt x="814388" y="1080293"/>
                    <a:pt x="826294" y="1081087"/>
                  </a:cubicBezTo>
                  <a:cubicBezTo>
                    <a:pt x="827088" y="1085850"/>
                    <a:pt x="827628" y="1090662"/>
                    <a:pt x="828675" y="1095375"/>
                  </a:cubicBezTo>
                  <a:cubicBezTo>
                    <a:pt x="829220" y="1097825"/>
                    <a:pt x="829282" y="1100744"/>
                    <a:pt x="831057" y="1102519"/>
                  </a:cubicBezTo>
                  <a:cubicBezTo>
                    <a:pt x="833567" y="1105029"/>
                    <a:pt x="837157" y="1106347"/>
                    <a:pt x="840582" y="1107281"/>
                  </a:cubicBezTo>
                  <a:cubicBezTo>
                    <a:pt x="845997" y="1108758"/>
                    <a:pt x="851694" y="1108868"/>
                    <a:pt x="857250" y="1109662"/>
                  </a:cubicBezTo>
                  <a:cubicBezTo>
                    <a:pt x="858838" y="1112043"/>
                    <a:pt x="861413" y="1114007"/>
                    <a:pt x="862013" y="1116806"/>
                  </a:cubicBezTo>
                  <a:cubicBezTo>
                    <a:pt x="863850" y="1125379"/>
                    <a:pt x="859531" y="1135705"/>
                    <a:pt x="864394" y="1143000"/>
                  </a:cubicBezTo>
                  <a:cubicBezTo>
                    <a:pt x="867507" y="1147670"/>
                    <a:pt x="875507" y="1144587"/>
                    <a:pt x="881063" y="1145381"/>
                  </a:cubicBezTo>
                  <a:cubicBezTo>
                    <a:pt x="877815" y="1155126"/>
                    <a:pt x="875422" y="1158882"/>
                    <a:pt x="881063" y="1171575"/>
                  </a:cubicBezTo>
                  <a:cubicBezTo>
                    <a:pt x="882082" y="1173869"/>
                    <a:pt x="885826" y="1173162"/>
                    <a:pt x="888207" y="1173956"/>
                  </a:cubicBezTo>
                  <a:cubicBezTo>
                    <a:pt x="889001" y="1177925"/>
                    <a:pt x="888343" y="1182494"/>
                    <a:pt x="890588" y="1185862"/>
                  </a:cubicBezTo>
                  <a:cubicBezTo>
                    <a:pt x="891980" y="1187951"/>
                    <a:pt x="895241" y="1187933"/>
                    <a:pt x="897732" y="1188244"/>
                  </a:cubicBezTo>
                  <a:cubicBezTo>
                    <a:pt x="908001" y="1189528"/>
                    <a:pt x="918369" y="1189831"/>
                    <a:pt x="928688" y="1190625"/>
                  </a:cubicBezTo>
                  <a:cubicBezTo>
                    <a:pt x="931863" y="1191419"/>
                    <a:pt x="934993" y="1192421"/>
                    <a:pt x="938213" y="1193006"/>
                  </a:cubicBezTo>
                  <a:cubicBezTo>
                    <a:pt x="948882" y="1194946"/>
                    <a:pt x="966099" y="1196634"/>
                    <a:pt x="976313" y="1197769"/>
                  </a:cubicBezTo>
                  <a:cubicBezTo>
                    <a:pt x="981075" y="1199356"/>
                    <a:pt x="993384" y="1198354"/>
                    <a:pt x="990600" y="1202531"/>
                  </a:cubicBezTo>
                  <a:lnTo>
                    <a:pt x="981075" y="1216819"/>
                  </a:lnTo>
                  <a:cubicBezTo>
                    <a:pt x="981869" y="1220788"/>
                    <a:pt x="980972" y="1225530"/>
                    <a:pt x="983457" y="1228725"/>
                  </a:cubicBezTo>
                  <a:cubicBezTo>
                    <a:pt x="986971" y="1233243"/>
                    <a:pt x="993697" y="1234203"/>
                    <a:pt x="997744" y="1238250"/>
                  </a:cubicBezTo>
                  <a:lnTo>
                    <a:pt x="1004888" y="1245394"/>
                  </a:lnTo>
                  <a:cubicBezTo>
                    <a:pt x="1010873" y="1263349"/>
                    <a:pt x="1002103" y="1241912"/>
                    <a:pt x="1014413" y="1257300"/>
                  </a:cubicBezTo>
                  <a:cubicBezTo>
                    <a:pt x="1015981" y="1259260"/>
                    <a:pt x="1015019" y="1262669"/>
                    <a:pt x="1016794" y="1264444"/>
                  </a:cubicBezTo>
                  <a:cubicBezTo>
                    <a:pt x="1018569" y="1266219"/>
                    <a:pt x="1021524" y="1266135"/>
                    <a:pt x="1023938" y="1266825"/>
                  </a:cubicBezTo>
                  <a:cubicBezTo>
                    <a:pt x="1035166" y="1270033"/>
                    <a:pt x="1036641" y="1269660"/>
                    <a:pt x="1050132" y="1271587"/>
                  </a:cubicBezTo>
                  <a:cubicBezTo>
                    <a:pt x="1052513" y="1273968"/>
                    <a:pt x="1055119" y="1276144"/>
                    <a:pt x="1057275" y="1278731"/>
                  </a:cubicBezTo>
                  <a:cubicBezTo>
                    <a:pt x="1061453" y="1283745"/>
                    <a:pt x="1061829" y="1288799"/>
                    <a:pt x="1069182" y="1290637"/>
                  </a:cubicBezTo>
                  <a:cubicBezTo>
                    <a:pt x="1076155" y="1292380"/>
                    <a:pt x="1083481" y="1292127"/>
                    <a:pt x="1090613" y="1293019"/>
                  </a:cubicBezTo>
                  <a:cubicBezTo>
                    <a:pt x="1096182" y="1293715"/>
                    <a:pt x="1101726" y="1294606"/>
                    <a:pt x="1107282" y="1295400"/>
                  </a:cubicBezTo>
                  <a:cubicBezTo>
                    <a:pt x="1106488" y="1298575"/>
                    <a:pt x="1104900" y="1301652"/>
                    <a:pt x="1104900" y="1304925"/>
                  </a:cubicBezTo>
                  <a:cubicBezTo>
                    <a:pt x="1104900" y="1308972"/>
                    <a:pt x="1105274" y="1313317"/>
                    <a:pt x="1107282" y="1316831"/>
                  </a:cubicBezTo>
                  <a:cubicBezTo>
                    <a:pt x="1110807" y="1323000"/>
                    <a:pt x="1124483" y="1323270"/>
                    <a:pt x="1128713" y="1323975"/>
                  </a:cubicBezTo>
                  <a:cubicBezTo>
                    <a:pt x="1132681" y="1335882"/>
                    <a:pt x="1128713" y="1330325"/>
                    <a:pt x="1145382" y="1335881"/>
                  </a:cubicBezTo>
                  <a:lnTo>
                    <a:pt x="1152525" y="1338262"/>
                  </a:lnTo>
                  <a:cubicBezTo>
                    <a:pt x="1154906" y="1339850"/>
                    <a:pt x="1157109" y="1341745"/>
                    <a:pt x="1159669" y="1343025"/>
                  </a:cubicBezTo>
                  <a:cubicBezTo>
                    <a:pt x="1161914" y="1344148"/>
                    <a:pt x="1165038" y="1343631"/>
                    <a:pt x="1166813" y="1345406"/>
                  </a:cubicBezTo>
                  <a:cubicBezTo>
                    <a:pt x="1168588" y="1347181"/>
                    <a:pt x="1167234" y="1350982"/>
                    <a:pt x="1169194" y="1352550"/>
                  </a:cubicBezTo>
                  <a:cubicBezTo>
                    <a:pt x="1171750" y="1354594"/>
                    <a:pt x="1175510" y="1354289"/>
                    <a:pt x="1178719" y="1354931"/>
                  </a:cubicBezTo>
                  <a:cubicBezTo>
                    <a:pt x="1183454" y="1355878"/>
                    <a:pt x="1188244" y="1356518"/>
                    <a:pt x="1193007" y="1357312"/>
                  </a:cubicBezTo>
                  <a:cubicBezTo>
                    <a:pt x="1199699" y="1397467"/>
                    <a:pt x="1185618" y="1341712"/>
                    <a:pt x="1250157" y="1373981"/>
                  </a:cubicBezTo>
                  <a:cubicBezTo>
                    <a:pt x="1257999" y="1377902"/>
                    <a:pt x="1249960" y="1391795"/>
                    <a:pt x="1252538" y="1400175"/>
                  </a:cubicBezTo>
                  <a:cubicBezTo>
                    <a:pt x="1253380" y="1402910"/>
                    <a:pt x="1257067" y="1403775"/>
                    <a:pt x="1259682" y="1404937"/>
                  </a:cubicBezTo>
                  <a:cubicBezTo>
                    <a:pt x="1275837" y="1412117"/>
                    <a:pt x="1280233" y="1409867"/>
                    <a:pt x="1300163" y="1412081"/>
                  </a:cubicBezTo>
                  <a:cubicBezTo>
                    <a:pt x="1305741" y="1412701"/>
                    <a:pt x="1311276" y="1413668"/>
                    <a:pt x="1316832" y="1414462"/>
                  </a:cubicBezTo>
                  <a:cubicBezTo>
                    <a:pt x="1316038" y="1416843"/>
                    <a:pt x="1313518" y="1419275"/>
                    <a:pt x="1314450" y="1421606"/>
                  </a:cubicBezTo>
                  <a:cubicBezTo>
                    <a:pt x="1316156" y="1425872"/>
                    <a:pt x="1325480" y="1427121"/>
                    <a:pt x="1328738" y="1428750"/>
                  </a:cubicBezTo>
                  <a:cubicBezTo>
                    <a:pt x="1331298" y="1430030"/>
                    <a:pt x="1333322" y="1432232"/>
                    <a:pt x="1335882" y="1433512"/>
                  </a:cubicBezTo>
                  <a:cubicBezTo>
                    <a:pt x="1347858" y="1439500"/>
                    <a:pt x="1342299" y="1430407"/>
                    <a:pt x="1357313" y="1445419"/>
                  </a:cubicBezTo>
                  <a:cubicBezTo>
                    <a:pt x="1359694" y="1447800"/>
                    <a:pt x="1361799" y="1450495"/>
                    <a:pt x="1364457" y="1452562"/>
                  </a:cubicBezTo>
                  <a:cubicBezTo>
                    <a:pt x="1373759" y="1459796"/>
                    <a:pt x="1377599" y="1463046"/>
                    <a:pt x="1388269" y="1464469"/>
                  </a:cubicBezTo>
                  <a:cubicBezTo>
                    <a:pt x="1415253" y="1468067"/>
                    <a:pt x="1414463" y="1457979"/>
                    <a:pt x="1414463" y="1469231"/>
                  </a:cubicBezTo>
                  <a:lnTo>
                    <a:pt x="1414463" y="1469231"/>
                  </a:lnTo>
                  <a:lnTo>
                    <a:pt x="1409700" y="1469231"/>
                  </a:lnTo>
                  <a:lnTo>
                    <a:pt x="1404938" y="1469231"/>
                  </a:lnTo>
                  <a:lnTo>
                    <a:pt x="1409700" y="1466850"/>
                  </a:lnTo>
                  <a:lnTo>
                    <a:pt x="1409700" y="1466850"/>
                  </a:lnTo>
                </a:path>
              </a:pathLst>
            </a:custGeom>
            <a:noFill/>
            <a:ln w="19050">
              <a:solidFill>
                <a:srgbClr val="3366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485" name="Group 484"/>
          <p:cNvGrpSpPr/>
          <p:nvPr/>
        </p:nvGrpSpPr>
        <p:grpSpPr>
          <a:xfrm>
            <a:off x="1011089" y="2366289"/>
            <a:ext cx="3133725" cy="2283621"/>
            <a:chOff x="1042988" y="1893092"/>
            <a:chExt cx="3133725" cy="2283621"/>
          </a:xfrm>
        </p:grpSpPr>
        <p:sp>
          <p:nvSpPr>
            <p:cNvPr id="522" name="Freeform 521"/>
            <p:cNvSpPr/>
            <p:nvPr/>
          </p:nvSpPr>
          <p:spPr>
            <a:xfrm>
              <a:off x="2076450" y="3412331"/>
              <a:ext cx="2100263" cy="764382"/>
            </a:xfrm>
            <a:custGeom>
              <a:avLst/>
              <a:gdLst>
                <a:gd name="connsiteX0" fmla="*/ 2100263 w 2100263"/>
                <a:gd name="connsiteY0" fmla="*/ 764382 h 764382"/>
                <a:gd name="connsiteX1" fmla="*/ 1800225 w 2100263"/>
                <a:gd name="connsiteY1" fmla="*/ 762000 h 764382"/>
                <a:gd name="connsiteX2" fmla="*/ 1795463 w 2100263"/>
                <a:gd name="connsiteY2" fmla="*/ 733425 h 764382"/>
                <a:gd name="connsiteX3" fmla="*/ 1647825 w 2100263"/>
                <a:gd name="connsiteY3" fmla="*/ 726282 h 764382"/>
                <a:gd name="connsiteX4" fmla="*/ 1645444 w 2100263"/>
                <a:gd name="connsiteY4" fmla="*/ 709613 h 764382"/>
                <a:gd name="connsiteX5" fmla="*/ 1633538 w 2100263"/>
                <a:gd name="connsiteY5" fmla="*/ 709613 h 764382"/>
                <a:gd name="connsiteX6" fmla="*/ 1628775 w 2100263"/>
                <a:gd name="connsiteY6" fmla="*/ 690563 h 764382"/>
                <a:gd name="connsiteX7" fmla="*/ 1614488 w 2100263"/>
                <a:gd name="connsiteY7" fmla="*/ 690563 h 764382"/>
                <a:gd name="connsiteX8" fmla="*/ 1609725 w 2100263"/>
                <a:gd name="connsiteY8" fmla="*/ 673894 h 764382"/>
                <a:gd name="connsiteX9" fmla="*/ 1509713 w 2100263"/>
                <a:gd name="connsiteY9" fmla="*/ 671513 h 764382"/>
                <a:gd name="connsiteX10" fmla="*/ 1502569 w 2100263"/>
                <a:gd name="connsiteY10" fmla="*/ 657225 h 764382"/>
                <a:gd name="connsiteX11" fmla="*/ 1316831 w 2100263"/>
                <a:gd name="connsiteY11" fmla="*/ 652463 h 764382"/>
                <a:gd name="connsiteX12" fmla="*/ 1309688 w 2100263"/>
                <a:gd name="connsiteY12" fmla="*/ 642938 h 764382"/>
                <a:gd name="connsiteX13" fmla="*/ 1304925 w 2100263"/>
                <a:gd name="connsiteY13" fmla="*/ 640557 h 764382"/>
                <a:gd name="connsiteX14" fmla="*/ 1304925 w 2100263"/>
                <a:gd name="connsiteY14" fmla="*/ 628650 h 764382"/>
                <a:gd name="connsiteX15" fmla="*/ 1243013 w 2100263"/>
                <a:gd name="connsiteY15" fmla="*/ 628650 h 764382"/>
                <a:gd name="connsiteX16" fmla="*/ 1243013 w 2100263"/>
                <a:gd name="connsiteY16" fmla="*/ 604838 h 764382"/>
                <a:gd name="connsiteX17" fmla="*/ 1235869 w 2100263"/>
                <a:gd name="connsiteY17" fmla="*/ 595313 h 764382"/>
                <a:gd name="connsiteX18" fmla="*/ 1235869 w 2100263"/>
                <a:gd name="connsiteY18" fmla="*/ 592932 h 764382"/>
                <a:gd name="connsiteX19" fmla="*/ 1200150 w 2100263"/>
                <a:gd name="connsiteY19" fmla="*/ 590550 h 764382"/>
                <a:gd name="connsiteX20" fmla="*/ 1195388 w 2100263"/>
                <a:gd name="connsiteY20" fmla="*/ 578644 h 764382"/>
                <a:gd name="connsiteX21" fmla="*/ 1114425 w 2100263"/>
                <a:gd name="connsiteY21" fmla="*/ 576263 h 764382"/>
                <a:gd name="connsiteX22" fmla="*/ 1112044 w 2100263"/>
                <a:gd name="connsiteY22" fmla="*/ 559594 h 764382"/>
                <a:gd name="connsiteX23" fmla="*/ 1073944 w 2100263"/>
                <a:gd name="connsiteY23" fmla="*/ 557213 h 764382"/>
                <a:gd name="connsiteX24" fmla="*/ 1071563 w 2100263"/>
                <a:gd name="connsiteY24" fmla="*/ 545307 h 764382"/>
                <a:gd name="connsiteX25" fmla="*/ 1028700 w 2100263"/>
                <a:gd name="connsiteY25" fmla="*/ 545307 h 764382"/>
                <a:gd name="connsiteX26" fmla="*/ 1028700 w 2100263"/>
                <a:gd name="connsiteY26" fmla="*/ 535782 h 764382"/>
                <a:gd name="connsiteX27" fmla="*/ 976313 w 2100263"/>
                <a:gd name="connsiteY27" fmla="*/ 538163 h 764382"/>
                <a:gd name="connsiteX28" fmla="*/ 966788 w 2100263"/>
                <a:gd name="connsiteY28" fmla="*/ 526257 h 764382"/>
                <a:gd name="connsiteX29" fmla="*/ 928688 w 2100263"/>
                <a:gd name="connsiteY29" fmla="*/ 528638 h 764382"/>
                <a:gd name="connsiteX30" fmla="*/ 921544 w 2100263"/>
                <a:gd name="connsiteY30" fmla="*/ 509588 h 764382"/>
                <a:gd name="connsiteX31" fmla="*/ 907256 w 2100263"/>
                <a:gd name="connsiteY31" fmla="*/ 507207 h 764382"/>
                <a:gd name="connsiteX32" fmla="*/ 900113 w 2100263"/>
                <a:gd name="connsiteY32" fmla="*/ 497682 h 764382"/>
                <a:gd name="connsiteX33" fmla="*/ 864394 w 2100263"/>
                <a:gd name="connsiteY33" fmla="*/ 497682 h 764382"/>
                <a:gd name="connsiteX34" fmla="*/ 850106 w 2100263"/>
                <a:gd name="connsiteY34" fmla="*/ 485775 h 764382"/>
                <a:gd name="connsiteX35" fmla="*/ 757238 w 2100263"/>
                <a:gd name="connsiteY35" fmla="*/ 481013 h 764382"/>
                <a:gd name="connsiteX36" fmla="*/ 738188 w 2100263"/>
                <a:gd name="connsiteY36" fmla="*/ 471488 h 764382"/>
                <a:gd name="connsiteX37" fmla="*/ 728663 w 2100263"/>
                <a:gd name="connsiteY37" fmla="*/ 464344 h 764382"/>
                <a:gd name="connsiteX38" fmla="*/ 719138 w 2100263"/>
                <a:gd name="connsiteY38" fmla="*/ 461963 h 764382"/>
                <a:gd name="connsiteX39" fmla="*/ 719138 w 2100263"/>
                <a:gd name="connsiteY39" fmla="*/ 445294 h 764382"/>
                <a:gd name="connsiteX40" fmla="*/ 711994 w 2100263"/>
                <a:gd name="connsiteY40" fmla="*/ 435769 h 764382"/>
                <a:gd name="connsiteX41" fmla="*/ 692944 w 2100263"/>
                <a:gd name="connsiteY41" fmla="*/ 433388 h 764382"/>
                <a:gd name="connsiteX42" fmla="*/ 690563 w 2100263"/>
                <a:gd name="connsiteY42" fmla="*/ 423863 h 764382"/>
                <a:gd name="connsiteX43" fmla="*/ 666750 w 2100263"/>
                <a:gd name="connsiteY43" fmla="*/ 419100 h 764382"/>
                <a:gd name="connsiteX44" fmla="*/ 654844 w 2100263"/>
                <a:gd name="connsiteY44" fmla="*/ 400050 h 764382"/>
                <a:gd name="connsiteX45" fmla="*/ 638175 w 2100263"/>
                <a:gd name="connsiteY45" fmla="*/ 388144 h 764382"/>
                <a:gd name="connsiteX46" fmla="*/ 616744 w 2100263"/>
                <a:gd name="connsiteY46" fmla="*/ 385763 h 764382"/>
                <a:gd name="connsiteX47" fmla="*/ 616744 w 2100263"/>
                <a:gd name="connsiteY47" fmla="*/ 376238 h 764382"/>
                <a:gd name="connsiteX48" fmla="*/ 609600 w 2100263"/>
                <a:gd name="connsiteY48" fmla="*/ 373857 h 764382"/>
                <a:gd name="connsiteX49" fmla="*/ 609600 w 2100263"/>
                <a:gd name="connsiteY49" fmla="*/ 354807 h 764382"/>
                <a:gd name="connsiteX50" fmla="*/ 535781 w 2100263"/>
                <a:gd name="connsiteY50" fmla="*/ 354807 h 764382"/>
                <a:gd name="connsiteX51" fmla="*/ 542925 w 2100263"/>
                <a:gd name="connsiteY51" fmla="*/ 340519 h 764382"/>
                <a:gd name="connsiteX52" fmla="*/ 538163 w 2100263"/>
                <a:gd name="connsiteY52" fmla="*/ 340519 h 764382"/>
                <a:gd name="connsiteX53" fmla="*/ 531019 w 2100263"/>
                <a:gd name="connsiteY53" fmla="*/ 335757 h 764382"/>
                <a:gd name="connsiteX54" fmla="*/ 511969 w 2100263"/>
                <a:gd name="connsiteY54" fmla="*/ 335757 h 764382"/>
                <a:gd name="connsiteX55" fmla="*/ 511969 w 2100263"/>
                <a:gd name="connsiteY55" fmla="*/ 326232 h 764382"/>
                <a:gd name="connsiteX56" fmla="*/ 483394 w 2100263"/>
                <a:gd name="connsiteY56" fmla="*/ 323850 h 764382"/>
                <a:gd name="connsiteX57" fmla="*/ 483394 w 2100263"/>
                <a:gd name="connsiteY57" fmla="*/ 311944 h 764382"/>
                <a:gd name="connsiteX58" fmla="*/ 464344 w 2100263"/>
                <a:gd name="connsiteY58" fmla="*/ 311944 h 764382"/>
                <a:gd name="connsiteX59" fmla="*/ 457200 w 2100263"/>
                <a:gd name="connsiteY59" fmla="*/ 297657 h 764382"/>
                <a:gd name="connsiteX60" fmla="*/ 419100 w 2100263"/>
                <a:gd name="connsiteY60" fmla="*/ 300038 h 764382"/>
                <a:gd name="connsiteX61" fmla="*/ 426244 w 2100263"/>
                <a:gd name="connsiteY61" fmla="*/ 290513 h 764382"/>
                <a:gd name="connsiteX62" fmla="*/ 392906 w 2100263"/>
                <a:gd name="connsiteY62" fmla="*/ 288132 h 764382"/>
                <a:gd name="connsiteX63" fmla="*/ 388144 w 2100263"/>
                <a:gd name="connsiteY63" fmla="*/ 273844 h 764382"/>
                <a:gd name="connsiteX64" fmla="*/ 381000 w 2100263"/>
                <a:gd name="connsiteY64" fmla="*/ 273844 h 764382"/>
                <a:gd name="connsiteX65" fmla="*/ 381000 w 2100263"/>
                <a:gd name="connsiteY65" fmla="*/ 254794 h 764382"/>
                <a:gd name="connsiteX66" fmla="*/ 333375 w 2100263"/>
                <a:gd name="connsiteY66" fmla="*/ 254794 h 764382"/>
                <a:gd name="connsiteX67" fmla="*/ 333375 w 2100263"/>
                <a:gd name="connsiteY67" fmla="*/ 240507 h 764382"/>
                <a:gd name="connsiteX68" fmla="*/ 316706 w 2100263"/>
                <a:gd name="connsiteY68" fmla="*/ 242888 h 764382"/>
                <a:gd name="connsiteX69" fmla="*/ 309563 w 2100263"/>
                <a:gd name="connsiteY69" fmla="*/ 223838 h 764382"/>
                <a:gd name="connsiteX70" fmla="*/ 292894 w 2100263"/>
                <a:gd name="connsiteY70" fmla="*/ 221457 h 764382"/>
                <a:gd name="connsiteX71" fmla="*/ 290513 w 2100263"/>
                <a:gd name="connsiteY71" fmla="*/ 216694 h 764382"/>
                <a:gd name="connsiteX72" fmla="*/ 278606 w 2100263"/>
                <a:gd name="connsiteY72" fmla="*/ 209550 h 764382"/>
                <a:gd name="connsiteX73" fmla="*/ 247650 w 2100263"/>
                <a:gd name="connsiteY73" fmla="*/ 202407 h 764382"/>
                <a:gd name="connsiteX74" fmla="*/ 247650 w 2100263"/>
                <a:gd name="connsiteY74" fmla="*/ 190500 h 764382"/>
                <a:gd name="connsiteX75" fmla="*/ 221456 w 2100263"/>
                <a:gd name="connsiteY75" fmla="*/ 188119 h 764382"/>
                <a:gd name="connsiteX76" fmla="*/ 221456 w 2100263"/>
                <a:gd name="connsiteY76" fmla="*/ 173832 h 764382"/>
                <a:gd name="connsiteX77" fmla="*/ 216694 w 2100263"/>
                <a:gd name="connsiteY77" fmla="*/ 154782 h 764382"/>
                <a:gd name="connsiteX78" fmla="*/ 171450 w 2100263"/>
                <a:gd name="connsiteY78" fmla="*/ 161925 h 764382"/>
                <a:gd name="connsiteX79" fmla="*/ 171450 w 2100263"/>
                <a:gd name="connsiteY79" fmla="*/ 152400 h 764382"/>
                <a:gd name="connsiteX80" fmla="*/ 164306 w 2100263"/>
                <a:gd name="connsiteY80" fmla="*/ 150019 h 764382"/>
                <a:gd name="connsiteX81" fmla="*/ 161925 w 2100263"/>
                <a:gd name="connsiteY81" fmla="*/ 135732 h 764382"/>
                <a:gd name="connsiteX82" fmla="*/ 154781 w 2100263"/>
                <a:gd name="connsiteY82" fmla="*/ 135732 h 764382"/>
                <a:gd name="connsiteX83" fmla="*/ 152400 w 2100263"/>
                <a:gd name="connsiteY83" fmla="*/ 123825 h 764382"/>
                <a:gd name="connsiteX84" fmla="*/ 140494 w 2100263"/>
                <a:gd name="connsiteY84" fmla="*/ 123825 h 764382"/>
                <a:gd name="connsiteX85" fmla="*/ 138113 w 2100263"/>
                <a:gd name="connsiteY85" fmla="*/ 104775 h 764382"/>
                <a:gd name="connsiteX86" fmla="*/ 133350 w 2100263"/>
                <a:gd name="connsiteY86" fmla="*/ 95250 h 764382"/>
                <a:gd name="connsiteX87" fmla="*/ 85725 w 2100263"/>
                <a:gd name="connsiteY87" fmla="*/ 97632 h 764382"/>
                <a:gd name="connsiteX88" fmla="*/ 73819 w 2100263"/>
                <a:gd name="connsiteY88" fmla="*/ 59532 h 764382"/>
                <a:gd name="connsiteX89" fmla="*/ 52388 w 2100263"/>
                <a:gd name="connsiteY89" fmla="*/ 61913 h 764382"/>
                <a:gd name="connsiteX90" fmla="*/ 52388 w 2100263"/>
                <a:gd name="connsiteY90" fmla="*/ 42863 h 764382"/>
                <a:gd name="connsiteX91" fmla="*/ 21431 w 2100263"/>
                <a:gd name="connsiteY91" fmla="*/ 42863 h 764382"/>
                <a:gd name="connsiteX92" fmla="*/ 26194 w 2100263"/>
                <a:gd name="connsiteY92" fmla="*/ 26194 h 764382"/>
                <a:gd name="connsiteX93" fmla="*/ 19050 w 2100263"/>
                <a:gd name="connsiteY93" fmla="*/ 30957 h 764382"/>
                <a:gd name="connsiteX94" fmla="*/ 16669 w 2100263"/>
                <a:gd name="connsiteY94" fmla="*/ 23813 h 764382"/>
                <a:gd name="connsiteX95" fmla="*/ 11906 w 2100263"/>
                <a:gd name="connsiteY95" fmla="*/ 14288 h 764382"/>
                <a:gd name="connsiteX96" fmla="*/ 9525 w 2100263"/>
                <a:gd name="connsiteY96" fmla="*/ 0 h 764382"/>
                <a:gd name="connsiteX97" fmla="*/ 0 w 2100263"/>
                <a:gd name="connsiteY97" fmla="*/ 0 h 764382"/>
                <a:gd name="connsiteX98" fmla="*/ 0 w 2100263"/>
                <a:gd name="connsiteY98" fmla="*/ 0 h 76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2100263" h="764382">
                  <a:moveTo>
                    <a:pt x="2100263" y="764382"/>
                  </a:moveTo>
                  <a:lnTo>
                    <a:pt x="1800225" y="762000"/>
                  </a:lnTo>
                  <a:lnTo>
                    <a:pt x="1795463" y="733425"/>
                  </a:lnTo>
                  <a:lnTo>
                    <a:pt x="1647825" y="726282"/>
                  </a:lnTo>
                  <a:lnTo>
                    <a:pt x="1645444" y="709613"/>
                  </a:lnTo>
                  <a:lnTo>
                    <a:pt x="1633538" y="709613"/>
                  </a:lnTo>
                  <a:lnTo>
                    <a:pt x="1628775" y="690563"/>
                  </a:lnTo>
                  <a:lnTo>
                    <a:pt x="1614488" y="690563"/>
                  </a:lnTo>
                  <a:lnTo>
                    <a:pt x="1609725" y="673894"/>
                  </a:lnTo>
                  <a:lnTo>
                    <a:pt x="1509713" y="671513"/>
                  </a:lnTo>
                  <a:lnTo>
                    <a:pt x="1502569" y="657225"/>
                  </a:lnTo>
                  <a:lnTo>
                    <a:pt x="1316831" y="652463"/>
                  </a:lnTo>
                  <a:lnTo>
                    <a:pt x="1309688" y="642938"/>
                  </a:lnTo>
                  <a:lnTo>
                    <a:pt x="1304925" y="640557"/>
                  </a:lnTo>
                  <a:lnTo>
                    <a:pt x="1304925" y="628650"/>
                  </a:lnTo>
                  <a:lnTo>
                    <a:pt x="1243013" y="628650"/>
                  </a:lnTo>
                  <a:lnTo>
                    <a:pt x="1243013" y="604838"/>
                  </a:lnTo>
                  <a:lnTo>
                    <a:pt x="1235869" y="595313"/>
                  </a:lnTo>
                  <a:lnTo>
                    <a:pt x="1235869" y="592932"/>
                  </a:lnTo>
                  <a:lnTo>
                    <a:pt x="1200150" y="590550"/>
                  </a:lnTo>
                  <a:lnTo>
                    <a:pt x="1195388" y="578644"/>
                  </a:lnTo>
                  <a:lnTo>
                    <a:pt x="1114425" y="576263"/>
                  </a:lnTo>
                  <a:lnTo>
                    <a:pt x="1112044" y="559594"/>
                  </a:lnTo>
                  <a:lnTo>
                    <a:pt x="1073944" y="557213"/>
                  </a:lnTo>
                  <a:lnTo>
                    <a:pt x="1071563" y="545307"/>
                  </a:lnTo>
                  <a:lnTo>
                    <a:pt x="1028700" y="545307"/>
                  </a:lnTo>
                  <a:lnTo>
                    <a:pt x="1028700" y="535782"/>
                  </a:lnTo>
                  <a:lnTo>
                    <a:pt x="976313" y="538163"/>
                  </a:lnTo>
                  <a:lnTo>
                    <a:pt x="966788" y="526257"/>
                  </a:lnTo>
                  <a:lnTo>
                    <a:pt x="928688" y="528638"/>
                  </a:lnTo>
                  <a:lnTo>
                    <a:pt x="921544" y="509588"/>
                  </a:lnTo>
                  <a:lnTo>
                    <a:pt x="907256" y="507207"/>
                  </a:lnTo>
                  <a:lnTo>
                    <a:pt x="900113" y="497682"/>
                  </a:lnTo>
                  <a:lnTo>
                    <a:pt x="864394" y="497682"/>
                  </a:lnTo>
                  <a:lnTo>
                    <a:pt x="850106" y="485775"/>
                  </a:lnTo>
                  <a:lnTo>
                    <a:pt x="757238" y="481013"/>
                  </a:lnTo>
                  <a:lnTo>
                    <a:pt x="738188" y="471488"/>
                  </a:lnTo>
                  <a:lnTo>
                    <a:pt x="728663" y="464344"/>
                  </a:lnTo>
                  <a:lnTo>
                    <a:pt x="719138" y="461963"/>
                  </a:lnTo>
                  <a:lnTo>
                    <a:pt x="719138" y="445294"/>
                  </a:lnTo>
                  <a:lnTo>
                    <a:pt x="711994" y="435769"/>
                  </a:lnTo>
                  <a:lnTo>
                    <a:pt x="692944" y="433388"/>
                  </a:lnTo>
                  <a:lnTo>
                    <a:pt x="690563" y="423863"/>
                  </a:lnTo>
                  <a:lnTo>
                    <a:pt x="666750" y="419100"/>
                  </a:lnTo>
                  <a:lnTo>
                    <a:pt x="654844" y="400050"/>
                  </a:lnTo>
                  <a:lnTo>
                    <a:pt x="638175" y="388144"/>
                  </a:lnTo>
                  <a:lnTo>
                    <a:pt x="616744" y="385763"/>
                  </a:lnTo>
                  <a:lnTo>
                    <a:pt x="616744" y="376238"/>
                  </a:lnTo>
                  <a:lnTo>
                    <a:pt x="609600" y="373857"/>
                  </a:lnTo>
                  <a:lnTo>
                    <a:pt x="609600" y="354807"/>
                  </a:lnTo>
                  <a:lnTo>
                    <a:pt x="535781" y="354807"/>
                  </a:lnTo>
                  <a:lnTo>
                    <a:pt x="542925" y="340519"/>
                  </a:lnTo>
                  <a:lnTo>
                    <a:pt x="538163" y="340519"/>
                  </a:lnTo>
                  <a:lnTo>
                    <a:pt x="531019" y="335757"/>
                  </a:lnTo>
                  <a:lnTo>
                    <a:pt x="511969" y="335757"/>
                  </a:lnTo>
                  <a:lnTo>
                    <a:pt x="511969" y="326232"/>
                  </a:lnTo>
                  <a:lnTo>
                    <a:pt x="483394" y="323850"/>
                  </a:lnTo>
                  <a:lnTo>
                    <a:pt x="483394" y="311944"/>
                  </a:lnTo>
                  <a:lnTo>
                    <a:pt x="464344" y="311944"/>
                  </a:lnTo>
                  <a:lnTo>
                    <a:pt x="457200" y="297657"/>
                  </a:lnTo>
                  <a:lnTo>
                    <a:pt x="419100" y="300038"/>
                  </a:lnTo>
                  <a:lnTo>
                    <a:pt x="426244" y="290513"/>
                  </a:lnTo>
                  <a:lnTo>
                    <a:pt x="392906" y="288132"/>
                  </a:lnTo>
                  <a:lnTo>
                    <a:pt x="388144" y="273844"/>
                  </a:lnTo>
                  <a:lnTo>
                    <a:pt x="381000" y="273844"/>
                  </a:lnTo>
                  <a:lnTo>
                    <a:pt x="381000" y="254794"/>
                  </a:lnTo>
                  <a:lnTo>
                    <a:pt x="333375" y="254794"/>
                  </a:lnTo>
                  <a:lnTo>
                    <a:pt x="333375" y="240507"/>
                  </a:lnTo>
                  <a:lnTo>
                    <a:pt x="316706" y="242888"/>
                  </a:lnTo>
                  <a:lnTo>
                    <a:pt x="309563" y="223838"/>
                  </a:lnTo>
                  <a:lnTo>
                    <a:pt x="292894" y="221457"/>
                  </a:lnTo>
                  <a:lnTo>
                    <a:pt x="290513" y="216694"/>
                  </a:lnTo>
                  <a:lnTo>
                    <a:pt x="278606" y="209550"/>
                  </a:lnTo>
                  <a:lnTo>
                    <a:pt x="247650" y="202407"/>
                  </a:lnTo>
                  <a:lnTo>
                    <a:pt x="247650" y="190500"/>
                  </a:lnTo>
                  <a:lnTo>
                    <a:pt x="221456" y="188119"/>
                  </a:lnTo>
                  <a:lnTo>
                    <a:pt x="221456" y="173832"/>
                  </a:lnTo>
                  <a:lnTo>
                    <a:pt x="216694" y="154782"/>
                  </a:lnTo>
                  <a:lnTo>
                    <a:pt x="171450" y="161925"/>
                  </a:lnTo>
                  <a:lnTo>
                    <a:pt x="171450" y="152400"/>
                  </a:lnTo>
                  <a:lnTo>
                    <a:pt x="164306" y="150019"/>
                  </a:lnTo>
                  <a:lnTo>
                    <a:pt x="161925" y="135732"/>
                  </a:lnTo>
                  <a:lnTo>
                    <a:pt x="154781" y="135732"/>
                  </a:lnTo>
                  <a:lnTo>
                    <a:pt x="152400" y="123825"/>
                  </a:lnTo>
                  <a:lnTo>
                    <a:pt x="140494" y="123825"/>
                  </a:lnTo>
                  <a:lnTo>
                    <a:pt x="138113" y="104775"/>
                  </a:lnTo>
                  <a:lnTo>
                    <a:pt x="133350" y="95250"/>
                  </a:lnTo>
                  <a:lnTo>
                    <a:pt x="85725" y="97632"/>
                  </a:lnTo>
                  <a:lnTo>
                    <a:pt x="73819" y="59532"/>
                  </a:lnTo>
                  <a:lnTo>
                    <a:pt x="52388" y="61913"/>
                  </a:lnTo>
                  <a:lnTo>
                    <a:pt x="52388" y="42863"/>
                  </a:lnTo>
                  <a:lnTo>
                    <a:pt x="21431" y="42863"/>
                  </a:lnTo>
                  <a:lnTo>
                    <a:pt x="26194" y="26194"/>
                  </a:lnTo>
                  <a:lnTo>
                    <a:pt x="19050" y="30957"/>
                  </a:lnTo>
                  <a:lnTo>
                    <a:pt x="16669" y="23813"/>
                  </a:lnTo>
                  <a:lnTo>
                    <a:pt x="11906" y="14288"/>
                  </a:lnTo>
                  <a:lnTo>
                    <a:pt x="9525" y="0"/>
                  </a:lnTo>
                  <a:lnTo>
                    <a:pt x="0" y="0"/>
                  </a:lnTo>
                  <a:lnTo>
                    <a:pt x="0" y="0"/>
                  </a:lnTo>
                </a:path>
              </a:pathLst>
            </a:custGeom>
            <a:noFill/>
            <a:ln w="19050">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62" name="Freeform 561"/>
            <p:cNvSpPr/>
            <p:nvPr/>
          </p:nvSpPr>
          <p:spPr>
            <a:xfrm>
              <a:off x="1042988" y="1893092"/>
              <a:ext cx="705005" cy="1119715"/>
            </a:xfrm>
            <a:custGeom>
              <a:avLst/>
              <a:gdLst>
                <a:gd name="connsiteX0" fmla="*/ 0 w 773205"/>
                <a:gd name="connsiteY0" fmla="*/ 0 h 1164913"/>
                <a:gd name="connsiteX1" fmla="*/ 0 w 773205"/>
                <a:gd name="connsiteY1" fmla="*/ 0 h 1164913"/>
                <a:gd name="connsiteX2" fmla="*/ 14287 w 773205"/>
                <a:gd name="connsiteY2" fmla="*/ 16669 h 1164913"/>
                <a:gd name="connsiteX3" fmla="*/ 23812 w 773205"/>
                <a:gd name="connsiteY3" fmla="*/ 28575 h 1164913"/>
                <a:gd name="connsiteX4" fmla="*/ 26193 w 773205"/>
                <a:gd name="connsiteY4" fmla="*/ 45244 h 1164913"/>
                <a:gd name="connsiteX5" fmla="*/ 28575 w 773205"/>
                <a:gd name="connsiteY5" fmla="*/ 52387 h 1164913"/>
                <a:gd name="connsiteX6" fmla="*/ 35718 w 773205"/>
                <a:gd name="connsiteY6" fmla="*/ 54769 h 1164913"/>
                <a:gd name="connsiteX7" fmla="*/ 57150 w 773205"/>
                <a:gd name="connsiteY7" fmla="*/ 57150 h 1164913"/>
                <a:gd name="connsiteX8" fmla="*/ 59531 w 773205"/>
                <a:gd name="connsiteY8" fmla="*/ 73819 h 1164913"/>
                <a:gd name="connsiteX9" fmla="*/ 66675 w 773205"/>
                <a:gd name="connsiteY9" fmla="*/ 78581 h 1164913"/>
                <a:gd name="connsiteX10" fmla="*/ 69056 w 773205"/>
                <a:gd name="connsiteY10" fmla="*/ 97631 h 1164913"/>
                <a:gd name="connsiteX11" fmla="*/ 88106 w 773205"/>
                <a:gd name="connsiteY11" fmla="*/ 100012 h 1164913"/>
                <a:gd name="connsiteX12" fmla="*/ 100012 w 773205"/>
                <a:gd name="connsiteY12" fmla="*/ 121444 h 1164913"/>
                <a:gd name="connsiteX13" fmla="*/ 116681 w 773205"/>
                <a:gd name="connsiteY13" fmla="*/ 128587 h 1164913"/>
                <a:gd name="connsiteX14" fmla="*/ 121443 w 773205"/>
                <a:gd name="connsiteY14" fmla="*/ 135731 h 1164913"/>
                <a:gd name="connsiteX15" fmla="*/ 123825 w 773205"/>
                <a:gd name="connsiteY15" fmla="*/ 147637 h 1164913"/>
                <a:gd name="connsiteX16" fmla="*/ 138112 w 773205"/>
                <a:gd name="connsiteY16" fmla="*/ 152400 h 1164913"/>
                <a:gd name="connsiteX17" fmla="*/ 145256 w 773205"/>
                <a:gd name="connsiteY17" fmla="*/ 157162 h 1164913"/>
                <a:gd name="connsiteX18" fmla="*/ 147637 w 773205"/>
                <a:gd name="connsiteY18" fmla="*/ 176212 h 1164913"/>
                <a:gd name="connsiteX19" fmla="*/ 150018 w 773205"/>
                <a:gd name="connsiteY19" fmla="*/ 202406 h 1164913"/>
                <a:gd name="connsiteX20" fmla="*/ 157162 w 773205"/>
                <a:gd name="connsiteY20" fmla="*/ 209550 h 1164913"/>
                <a:gd name="connsiteX21" fmla="*/ 164306 w 773205"/>
                <a:gd name="connsiteY21" fmla="*/ 233362 h 1164913"/>
                <a:gd name="connsiteX22" fmla="*/ 173831 w 773205"/>
                <a:gd name="connsiteY22" fmla="*/ 235744 h 1164913"/>
                <a:gd name="connsiteX23" fmla="*/ 178593 w 773205"/>
                <a:gd name="connsiteY23" fmla="*/ 261937 h 1164913"/>
                <a:gd name="connsiteX24" fmla="*/ 192881 w 773205"/>
                <a:gd name="connsiteY24" fmla="*/ 273844 h 1164913"/>
                <a:gd name="connsiteX25" fmla="*/ 200025 w 773205"/>
                <a:gd name="connsiteY25" fmla="*/ 280987 h 1164913"/>
                <a:gd name="connsiteX26" fmla="*/ 202406 w 773205"/>
                <a:gd name="connsiteY26" fmla="*/ 290512 h 1164913"/>
                <a:gd name="connsiteX27" fmla="*/ 209550 w 773205"/>
                <a:gd name="connsiteY27" fmla="*/ 295275 h 1164913"/>
                <a:gd name="connsiteX28" fmla="*/ 211931 w 773205"/>
                <a:gd name="connsiteY28" fmla="*/ 311944 h 1164913"/>
                <a:gd name="connsiteX29" fmla="*/ 216693 w 773205"/>
                <a:gd name="connsiteY29" fmla="*/ 319087 h 1164913"/>
                <a:gd name="connsiteX30" fmla="*/ 219075 w 773205"/>
                <a:gd name="connsiteY30" fmla="*/ 328612 h 1164913"/>
                <a:gd name="connsiteX31" fmla="*/ 221456 w 773205"/>
                <a:gd name="connsiteY31" fmla="*/ 350044 h 1164913"/>
                <a:gd name="connsiteX32" fmla="*/ 230981 w 773205"/>
                <a:gd name="connsiteY32" fmla="*/ 352425 h 1164913"/>
                <a:gd name="connsiteX33" fmla="*/ 233362 w 773205"/>
                <a:gd name="connsiteY33" fmla="*/ 369094 h 1164913"/>
                <a:gd name="connsiteX34" fmla="*/ 235743 w 773205"/>
                <a:gd name="connsiteY34" fmla="*/ 376237 h 1164913"/>
                <a:gd name="connsiteX35" fmla="*/ 250031 w 773205"/>
                <a:gd name="connsiteY35" fmla="*/ 378619 h 1164913"/>
                <a:gd name="connsiteX36" fmla="*/ 254793 w 773205"/>
                <a:gd name="connsiteY36" fmla="*/ 385762 h 1164913"/>
                <a:gd name="connsiteX37" fmla="*/ 254793 w 773205"/>
                <a:gd name="connsiteY37" fmla="*/ 400050 h 1164913"/>
                <a:gd name="connsiteX38" fmla="*/ 269081 w 773205"/>
                <a:gd name="connsiteY38" fmla="*/ 407194 h 1164913"/>
                <a:gd name="connsiteX39" fmla="*/ 264318 w 773205"/>
                <a:gd name="connsiteY39" fmla="*/ 414337 h 1164913"/>
                <a:gd name="connsiteX40" fmla="*/ 269081 w 773205"/>
                <a:gd name="connsiteY40" fmla="*/ 433387 h 1164913"/>
                <a:gd name="connsiteX41" fmla="*/ 276225 w 773205"/>
                <a:gd name="connsiteY41" fmla="*/ 438150 h 1164913"/>
                <a:gd name="connsiteX42" fmla="*/ 278606 w 773205"/>
                <a:gd name="connsiteY42" fmla="*/ 454819 h 1164913"/>
                <a:gd name="connsiteX43" fmla="*/ 280987 w 773205"/>
                <a:gd name="connsiteY43" fmla="*/ 464344 h 1164913"/>
                <a:gd name="connsiteX44" fmla="*/ 288131 w 773205"/>
                <a:gd name="connsiteY44" fmla="*/ 495300 h 1164913"/>
                <a:gd name="connsiteX45" fmla="*/ 290512 w 773205"/>
                <a:gd name="connsiteY45" fmla="*/ 514350 h 1164913"/>
                <a:gd name="connsiteX46" fmla="*/ 297656 w 773205"/>
                <a:gd name="connsiteY46" fmla="*/ 516731 h 1164913"/>
                <a:gd name="connsiteX47" fmla="*/ 304800 w 773205"/>
                <a:gd name="connsiteY47" fmla="*/ 521494 h 1164913"/>
                <a:gd name="connsiteX48" fmla="*/ 309562 w 773205"/>
                <a:gd name="connsiteY48" fmla="*/ 528637 h 1164913"/>
                <a:gd name="connsiteX49" fmla="*/ 323850 w 773205"/>
                <a:gd name="connsiteY49" fmla="*/ 538162 h 1164913"/>
                <a:gd name="connsiteX50" fmla="*/ 326231 w 773205"/>
                <a:gd name="connsiteY50" fmla="*/ 552450 h 1164913"/>
                <a:gd name="connsiteX51" fmla="*/ 335756 w 773205"/>
                <a:gd name="connsiteY51" fmla="*/ 569119 h 1164913"/>
                <a:gd name="connsiteX52" fmla="*/ 340518 w 773205"/>
                <a:gd name="connsiteY52" fmla="*/ 590550 h 1164913"/>
                <a:gd name="connsiteX53" fmla="*/ 342900 w 773205"/>
                <a:gd name="connsiteY53" fmla="*/ 597694 h 1164913"/>
                <a:gd name="connsiteX54" fmla="*/ 350043 w 773205"/>
                <a:gd name="connsiteY54" fmla="*/ 602456 h 1164913"/>
                <a:gd name="connsiteX55" fmla="*/ 347662 w 773205"/>
                <a:gd name="connsiteY55" fmla="*/ 609600 h 1164913"/>
                <a:gd name="connsiteX56" fmla="*/ 354806 w 773205"/>
                <a:gd name="connsiteY56" fmla="*/ 614362 h 1164913"/>
                <a:gd name="connsiteX57" fmla="*/ 359568 w 773205"/>
                <a:gd name="connsiteY57" fmla="*/ 621506 h 1164913"/>
                <a:gd name="connsiteX58" fmla="*/ 376237 w 773205"/>
                <a:gd name="connsiteY58" fmla="*/ 628650 h 1164913"/>
                <a:gd name="connsiteX59" fmla="*/ 383381 w 773205"/>
                <a:gd name="connsiteY59" fmla="*/ 652462 h 1164913"/>
                <a:gd name="connsiteX60" fmla="*/ 385762 w 773205"/>
                <a:gd name="connsiteY60" fmla="*/ 661987 h 1164913"/>
                <a:gd name="connsiteX61" fmla="*/ 400050 w 773205"/>
                <a:gd name="connsiteY61" fmla="*/ 666750 h 1164913"/>
                <a:gd name="connsiteX62" fmla="*/ 402431 w 773205"/>
                <a:gd name="connsiteY62" fmla="*/ 688181 h 1164913"/>
                <a:gd name="connsiteX63" fmla="*/ 404812 w 773205"/>
                <a:gd name="connsiteY63" fmla="*/ 704850 h 1164913"/>
                <a:gd name="connsiteX64" fmla="*/ 428625 w 773205"/>
                <a:gd name="connsiteY64" fmla="*/ 707231 h 1164913"/>
                <a:gd name="connsiteX65" fmla="*/ 440531 w 773205"/>
                <a:gd name="connsiteY65" fmla="*/ 723900 h 1164913"/>
                <a:gd name="connsiteX66" fmla="*/ 445293 w 773205"/>
                <a:gd name="connsiteY66" fmla="*/ 731044 h 1164913"/>
                <a:gd name="connsiteX67" fmla="*/ 461962 w 773205"/>
                <a:gd name="connsiteY67" fmla="*/ 738187 h 1164913"/>
                <a:gd name="connsiteX68" fmla="*/ 466725 w 773205"/>
                <a:gd name="connsiteY68" fmla="*/ 752475 h 1164913"/>
                <a:gd name="connsiteX69" fmla="*/ 469106 w 773205"/>
                <a:gd name="connsiteY69" fmla="*/ 778669 h 1164913"/>
                <a:gd name="connsiteX70" fmla="*/ 476250 w 773205"/>
                <a:gd name="connsiteY70" fmla="*/ 781050 h 1164913"/>
                <a:gd name="connsiteX71" fmla="*/ 473868 w 773205"/>
                <a:gd name="connsiteY71" fmla="*/ 788194 h 1164913"/>
                <a:gd name="connsiteX72" fmla="*/ 481012 w 773205"/>
                <a:gd name="connsiteY72" fmla="*/ 790575 h 1164913"/>
                <a:gd name="connsiteX73" fmla="*/ 488156 w 773205"/>
                <a:gd name="connsiteY73" fmla="*/ 795337 h 1164913"/>
                <a:gd name="connsiteX74" fmla="*/ 495300 w 773205"/>
                <a:gd name="connsiteY74" fmla="*/ 812006 h 1164913"/>
                <a:gd name="connsiteX75" fmla="*/ 500062 w 773205"/>
                <a:gd name="connsiteY75" fmla="*/ 819150 h 1164913"/>
                <a:gd name="connsiteX76" fmla="*/ 502443 w 773205"/>
                <a:gd name="connsiteY76" fmla="*/ 850106 h 1164913"/>
                <a:gd name="connsiteX77" fmla="*/ 511968 w 773205"/>
                <a:gd name="connsiteY77" fmla="*/ 852487 h 1164913"/>
                <a:gd name="connsiteX78" fmla="*/ 528637 w 773205"/>
                <a:gd name="connsiteY78" fmla="*/ 876300 h 1164913"/>
                <a:gd name="connsiteX79" fmla="*/ 535781 w 773205"/>
                <a:gd name="connsiteY79" fmla="*/ 890587 h 1164913"/>
                <a:gd name="connsiteX80" fmla="*/ 538162 w 773205"/>
                <a:gd name="connsiteY80" fmla="*/ 900112 h 1164913"/>
                <a:gd name="connsiteX81" fmla="*/ 545306 w 773205"/>
                <a:gd name="connsiteY81" fmla="*/ 902494 h 1164913"/>
                <a:gd name="connsiteX82" fmla="*/ 559593 w 773205"/>
                <a:gd name="connsiteY82" fmla="*/ 919162 h 1164913"/>
                <a:gd name="connsiteX83" fmla="*/ 561975 w 773205"/>
                <a:gd name="connsiteY83" fmla="*/ 926306 h 1164913"/>
                <a:gd name="connsiteX84" fmla="*/ 571500 w 773205"/>
                <a:gd name="connsiteY84" fmla="*/ 928687 h 1164913"/>
                <a:gd name="connsiteX85" fmla="*/ 573881 w 773205"/>
                <a:gd name="connsiteY85" fmla="*/ 942975 h 1164913"/>
                <a:gd name="connsiteX86" fmla="*/ 578643 w 773205"/>
                <a:gd name="connsiteY86" fmla="*/ 957262 h 1164913"/>
                <a:gd name="connsiteX87" fmla="*/ 581025 w 773205"/>
                <a:gd name="connsiteY87" fmla="*/ 978694 h 1164913"/>
                <a:gd name="connsiteX88" fmla="*/ 590550 w 773205"/>
                <a:gd name="connsiteY88" fmla="*/ 981075 h 1164913"/>
                <a:gd name="connsiteX89" fmla="*/ 600075 w 773205"/>
                <a:gd name="connsiteY89" fmla="*/ 992981 h 1164913"/>
                <a:gd name="connsiteX90" fmla="*/ 604837 w 773205"/>
                <a:gd name="connsiteY90" fmla="*/ 1000125 h 1164913"/>
                <a:gd name="connsiteX91" fmla="*/ 607218 w 773205"/>
                <a:gd name="connsiteY91" fmla="*/ 1007269 h 1164913"/>
                <a:gd name="connsiteX92" fmla="*/ 633412 w 773205"/>
                <a:gd name="connsiteY92" fmla="*/ 1019175 h 1164913"/>
                <a:gd name="connsiteX93" fmla="*/ 635793 w 773205"/>
                <a:gd name="connsiteY93" fmla="*/ 1031081 h 1164913"/>
                <a:gd name="connsiteX94" fmla="*/ 640556 w 773205"/>
                <a:gd name="connsiteY94" fmla="*/ 1038225 h 1164913"/>
                <a:gd name="connsiteX95" fmla="*/ 647700 w 773205"/>
                <a:gd name="connsiteY95" fmla="*/ 1062037 h 1164913"/>
                <a:gd name="connsiteX96" fmla="*/ 650081 w 773205"/>
                <a:gd name="connsiteY96" fmla="*/ 1071562 h 1164913"/>
                <a:gd name="connsiteX97" fmla="*/ 676275 w 773205"/>
                <a:gd name="connsiteY97" fmla="*/ 1081087 h 1164913"/>
                <a:gd name="connsiteX98" fmla="*/ 690562 w 773205"/>
                <a:gd name="connsiteY98" fmla="*/ 1090612 h 1164913"/>
                <a:gd name="connsiteX99" fmla="*/ 695325 w 773205"/>
                <a:gd name="connsiteY99" fmla="*/ 1104900 h 1164913"/>
                <a:gd name="connsiteX100" fmla="*/ 697706 w 773205"/>
                <a:gd name="connsiteY100" fmla="*/ 1112044 h 1164913"/>
                <a:gd name="connsiteX101" fmla="*/ 704850 w 773205"/>
                <a:gd name="connsiteY101" fmla="*/ 1119187 h 1164913"/>
                <a:gd name="connsiteX102" fmla="*/ 709612 w 773205"/>
                <a:gd name="connsiteY102" fmla="*/ 1126331 h 1164913"/>
                <a:gd name="connsiteX103" fmla="*/ 728662 w 773205"/>
                <a:gd name="connsiteY103" fmla="*/ 1131094 h 1164913"/>
                <a:gd name="connsiteX104" fmla="*/ 735806 w 773205"/>
                <a:gd name="connsiteY104" fmla="*/ 1135856 h 1164913"/>
                <a:gd name="connsiteX105" fmla="*/ 740568 w 773205"/>
                <a:gd name="connsiteY105" fmla="*/ 1143000 h 1164913"/>
                <a:gd name="connsiteX106" fmla="*/ 762000 w 773205"/>
                <a:gd name="connsiteY106" fmla="*/ 1147762 h 1164913"/>
                <a:gd name="connsiteX107" fmla="*/ 754856 w 773205"/>
                <a:gd name="connsiteY107" fmla="*/ 1150144 h 1164913"/>
                <a:gd name="connsiteX108" fmla="*/ 747712 w 773205"/>
                <a:gd name="connsiteY108" fmla="*/ 1162050 h 1164913"/>
                <a:gd name="connsiteX109" fmla="*/ 740568 w 773205"/>
                <a:gd name="connsiteY109" fmla="*/ 1159669 h 1164913"/>
                <a:gd name="connsiteX110" fmla="*/ 726281 w 773205"/>
                <a:gd name="connsiteY110" fmla="*/ 1147762 h 1164913"/>
                <a:gd name="connsiteX111" fmla="*/ 719137 w 773205"/>
                <a:gd name="connsiteY111" fmla="*/ 1143000 h 1164913"/>
                <a:gd name="connsiteX112" fmla="*/ 704850 w 773205"/>
                <a:gd name="connsiteY112" fmla="*/ 1131094 h 1164913"/>
                <a:gd name="connsiteX113" fmla="*/ 697706 w 773205"/>
                <a:gd name="connsiteY113" fmla="*/ 1123950 h 1164913"/>
                <a:gd name="connsiteX114" fmla="*/ 690562 w 773205"/>
                <a:gd name="connsiteY114" fmla="*/ 1119187 h 1164913"/>
                <a:gd name="connsiteX115" fmla="*/ 697706 w 773205"/>
                <a:gd name="connsiteY115" fmla="*/ 1116806 h 1164913"/>
                <a:gd name="connsiteX116" fmla="*/ 726281 w 773205"/>
                <a:gd name="connsiteY116" fmla="*/ 1121569 h 1164913"/>
                <a:gd name="connsiteX117" fmla="*/ 752475 w 773205"/>
                <a:gd name="connsiteY117" fmla="*/ 1128712 h 1164913"/>
                <a:gd name="connsiteX118" fmla="*/ 742950 w 773205"/>
                <a:gd name="connsiteY118" fmla="*/ 1128712 h 1164913"/>
                <a:gd name="connsiteX119" fmla="*/ 731043 w 773205"/>
                <a:gd name="connsiteY119" fmla="*/ 1126331 h 1164913"/>
                <a:gd name="connsiteX120" fmla="*/ 709612 w 773205"/>
                <a:gd name="connsiteY120" fmla="*/ 1126331 h 1164913"/>
                <a:gd name="connsiteX121" fmla="*/ 709612 w 773205"/>
                <a:gd name="connsiteY121" fmla="*/ 1133475 h 1164913"/>
                <a:gd name="connsiteX0" fmla="*/ 0 w 773205"/>
                <a:gd name="connsiteY0" fmla="*/ 0 h 1162495"/>
                <a:gd name="connsiteX1" fmla="*/ 0 w 773205"/>
                <a:gd name="connsiteY1" fmla="*/ 0 h 1162495"/>
                <a:gd name="connsiteX2" fmla="*/ 14287 w 773205"/>
                <a:gd name="connsiteY2" fmla="*/ 16669 h 1162495"/>
                <a:gd name="connsiteX3" fmla="*/ 23812 w 773205"/>
                <a:gd name="connsiteY3" fmla="*/ 28575 h 1162495"/>
                <a:gd name="connsiteX4" fmla="*/ 26193 w 773205"/>
                <a:gd name="connsiteY4" fmla="*/ 45244 h 1162495"/>
                <a:gd name="connsiteX5" fmla="*/ 28575 w 773205"/>
                <a:gd name="connsiteY5" fmla="*/ 52387 h 1162495"/>
                <a:gd name="connsiteX6" fmla="*/ 35718 w 773205"/>
                <a:gd name="connsiteY6" fmla="*/ 54769 h 1162495"/>
                <a:gd name="connsiteX7" fmla="*/ 57150 w 773205"/>
                <a:gd name="connsiteY7" fmla="*/ 57150 h 1162495"/>
                <a:gd name="connsiteX8" fmla="*/ 59531 w 773205"/>
                <a:gd name="connsiteY8" fmla="*/ 73819 h 1162495"/>
                <a:gd name="connsiteX9" fmla="*/ 66675 w 773205"/>
                <a:gd name="connsiteY9" fmla="*/ 78581 h 1162495"/>
                <a:gd name="connsiteX10" fmla="*/ 69056 w 773205"/>
                <a:gd name="connsiteY10" fmla="*/ 97631 h 1162495"/>
                <a:gd name="connsiteX11" fmla="*/ 88106 w 773205"/>
                <a:gd name="connsiteY11" fmla="*/ 100012 h 1162495"/>
                <a:gd name="connsiteX12" fmla="*/ 100012 w 773205"/>
                <a:gd name="connsiteY12" fmla="*/ 121444 h 1162495"/>
                <a:gd name="connsiteX13" fmla="*/ 116681 w 773205"/>
                <a:gd name="connsiteY13" fmla="*/ 128587 h 1162495"/>
                <a:gd name="connsiteX14" fmla="*/ 121443 w 773205"/>
                <a:gd name="connsiteY14" fmla="*/ 135731 h 1162495"/>
                <a:gd name="connsiteX15" fmla="*/ 123825 w 773205"/>
                <a:gd name="connsiteY15" fmla="*/ 147637 h 1162495"/>
                <a:gd name="connsiteX16" fmla="*/ 138112 w 773205"/>
                <a:gd name="connsiteY16" fmla="*/ 152400 h 1162495"/>
                <a:gd name="connsiteX17" fmla="*/ 145256 w 773205"/>
                <a:gd name="connsiteY17" fmla="*/ 157162 h 1162495"/>
                <a:gd name="connsiteX18" fmla="*/ 147637 w 773205"/>
                <a:gd name="connsiteY18" fmla="*/ 176212 h 1162495"/>
                <a:gd name="connsiteX19" fmla="*/ 150018 w 773205"/>
                <a:gd name="connsiteY19" fmla="*/ 202406 h 1162495"/>
                <a:gd name="connsiteX20" fmla="*/ 157162 w 773205"/>
                <a:gd name="connsiteY20" fmla="*/ 209550 h 1162495"/>
                <a:gd name="connsiteX21" fmla="*/ 164306 w 773205"/>
                <a:gd name="connsiteY21" fmla="*/ 233362 h 1162495"/>
                <a:gd name="connsiteX22" fmla="*/ 173831 w 773205"/>
                <a:gd name="connsiteY22" fmla="*/ 235744 h 1162495"/>
                <a:gd name="connsiteX23" fmla="*/ 178593 w 773205"/>
                <a:gd name="connsiteY23" fmla="*/ 261937 h 1162495"/>
                <a:gd name="connsiteX24" fmla="*/ 192881 w 773205"/>
                <a:gd name="connsiteY24" fmla="*/ 273844 h 1162495"/>
                <a:gd name="connsiteX25" fmla="*/ 200025 w 773205"/>
                <a:gd name="connsiteY25" fmla="*/ 280987 h 1162495"/>
                <a:gd name="connsiteX26" fmla="*/ 202406 w 773205"/>
                <a:gd name="connsiteY26" fmla="*/ 290512 h 1162495"/>
                <a:gd name="connsiteX27" fmla="*/ 209550 w 773205"/>
                <a:gd name="connsiteY27" fmla="*/ 295275 h 1162495"/>
                <a:gd name="connsiteX28" fmla="*/ 211931 w 773205"/>
                <a:gd name="connsiteY28" fmla="*/ 311944 h 1162495"/>
                <a:gd name="connsiteX29" fmla="*/ 216693 w 773205"/>
                <a:gd name="connsiteY29" fmla="*/ 319087 h 1162495"/>
                <a:gd name="connsiteX30" fmla="*/ 219075 w 773205"/>
                <a:gd name="connsiteY30" fmla="*/ 328612 h 1162495"/>
                <a:gd name="connsiteX31" fmla="*/ 221456 w 773205"/>
                <a:gd name="connsiteY31" fmla="*/ 350044 h 1162495"/>
                <a:gd name="connsiteX32" fmla="*/ 230981 w 773205"/>
                <a:gd name="connsiteY32" fmla="*/ 352425 h 1162495"/>
                <a:gd name="connsiteX33" fmla="*/ 233362 w 773205"/>
                <a:gd name="connsiteY33" fmla="*/ 369094 h 1162495"/>
                <a:gd name="connsiteX34" fmla="*/ 235743 w 773205"/>
                <a:gd name="connsiteY34" fmla="*/ 376237 h 1162495"/>
                <a:gd name="connsiteX35" fmla="*/ 250031 w 773205"/>
                <a:gd name="connsiteY35" fmla="*/ 378619 h 1162495"/>
                <a:gd name="connsiteX36" fmla="*/ 254793 w 773205"/>
                <a:gd name="connsiteY36" fmla="*/ 385762 h 1162495"/>
                <a:gd name="connsiteX37" fmla="*/ 254793 w 773205"/>
                <a:gd name="connsiteY37" fmla="*/ 400050 h 1162495"/>
                <a:gd name="connsiteX38" fmla="*/ 269081 w 773205"/>
                <a:gd name="connsiteY38" fmla="*/ 407194 h 1162495"/>
                <a:gd name="connsiteX39" fmla="*/ 264318 w 773205"/>
                <a:gd name="connsiteY39" fmla="*/ 414337 h 1162495"/>
                <a:gd name="connsiteX40" fmla="*/ 269081 w 773205"/>
                <a:gd name="connsiteY40" fmla="*/ 433387 h 1162495"/>
                <a:gd name="connsiteX41" fmla="*/ 276225 w 773205"/>
                <a:gd name="connsiteY41" fmla="*/ 438150 h 1162495"/>
                <a:gd name="connsiteX42" fmla="*/ 278606 w 773205"/>
                <a:gd name="connsiteY42" fmla="*/ 454819 h 1162495"/>
                <a:gd name="connsiteX43" fmla="*/ 280987 w 773205"/>
                <a:gd name="connsiteY43" fmla="*/ 464344 h 1162495"/>
                <a:gd name="connsiteX44" fmla="*/ 288131 w 773205"/>
                <a:gd name="connsiteY44" fmla="*/ 495300 h 1162495"/>
                <a:gd name="connsiteX45" fmla="*/ 290512 w 773205"/>
                <a:gd name="connsiteY45" fmla="*/ 514350 h 1162495"/>
                <a:gd name="connsiteX46" fmla="*/ 297656 w 773205"/>
                <a:gd name="connsiteY46" fmla="*/ 516731 h 1162495"/>
                <a:gd name="connsiteX47" fmla="*/ 304800 w 773205"/>
                <a:gd name="connsiteY47" fmla="*/ 521494 h 1162495"/>
                <a:gd name="connsiteX48" fmla="*/ 309562 w 773205"/>
                <a:gd name="connsiteY48" fmla="*/ 528637 h 1162495"/>
                <a:gd name="connsiteX49" fmla="*/ 323850 w 773205"/>
                <a:gd name="connsiteY49" fmla="*/ 538162 h 1162495"/>
                <a:gd name="connsiteX50" fmla="*/ 326231 w 773205"/>
                <a:gd name="connsiteY50" fmla="*/ 552450 h 1162495"/>
                <a:gd name="connsiteX51" fmla="*/ 335756 w 773205"/>
                <a:gd name="connsiteY51" fmla="*/ 569119 h 1162495"/>
                <a:gd name="connsiteX52" fmla="*/ 340518 w 773205"/>
                <a:gd name="connsiteY52" fmla="*/ 590550 h 1162495"/>
                <a:gd name="connsiteX53" fmla="*/ 342900 w 773205"/>
                <a:gd name="connsiteY53" fmla="*/ 597694 h 1162495"/>
                <a:gd name="connsiteX54" fmla="*/ 350043 w 773205"/>
                <a:gd name="connsiteY54" fmla="*/ 602456 h 1162495"/>
                <a:gd name="connsiteX55" fmla="*/ 347662 w 773205"/>
                <a:gd name="connsiteY55" fmla="*/ 609600 h 1162495"/>
                <a:gd name="connsiteX56" fmla="*/ 354806 w 773205"/>
                <a:gd name="connsiteY56" fmla="*/ 614362 h 1162495"/>
                <a:gd name="connsiteX57" fmla="*/ 359568 w 773205"/>
                <a:gd name="connsiteY57" fmla="*/ 621506 h 1162495"/>
                <a:gd name="connsiteX58" fmla="*/ 376237 w 773205"/>
                <a:gd name="connsiteY58" fmla="*/ 628650 h 1162495"/>
                <a:gd name="connsiteX59" fmla="*/ 383381 w 773205"/>
                <a:gd name="connsiteY59" fmla="*/ 652462 h 1162495"/>
                <a:gd name="connsiteX60" fmla="*/ 385762 w 773205"/>
                <a:gd name="connsiteY60" fmla="*/ 661987 h 1162495"/>
                <a:gd name="connsiteX61" fmla="*/ 400050 w 773205"/>
                <a:gd name="connsiteY61" fmla="*/ 666750 h 1162495"/>
                <a:gd name="connsiteX62" fmla="*/ 402431 w 773205"/>
                <a:gd name="connsiteY62" fmla="*/ 688181 h 1162495"/>
                <a:gd name="connsiteX63" fmla="*/ 404812 w 773205"/>
                <a:gd name="connsiteY63" fmla="*/ 704850 h 1162495"/>
                <a:gd name="connsiteX64" fmla="*/ 428625 w 773205"/>
                <a:gd name="connsiteY64" fmla="*/ 707231 h 1162495"/>
                <a:gd name="connsiteX65" fmla="*/ 440531 w 773205"/>
                <a:gd name="connsiteY65" fmla="*/ 723900 h 1162495"/>
                <a:gd name="connsiteX66" fmla="*/ 445293 w 773205"/>
                <a:gd name="connsiteY66" fmla="*/ 731044 h 1162495"/>
                <a:gd name="connsiteX67" fmla="*/ 461962 w 773205"/>
                <a:gd name="connsiteY67" fmla="*/ 738187 h 1162495"/>
                <a:gd name="connsiteX68" fmla="*/ 466725 w 773205"/>
                <a:gd name="connsiteY68" fmla="*/ 752475 h 1162495"/>
                <a:gd name="connsiteX69" fmla="*/ 469106 w 773205"/>
                <a:gd name="connsiteY69" fmla="*/ 778669 h 1162495"/>
                <a:gd name="connsiteX70" fmla="*/ 476250 w 773205"/>
                <a:gd name="connsiteY70" fmla="*/ 781050 h 1162495"/>
                <a:gd name="connsiteX71" fmla="*/ 473868 w 773205"/>
                <a:gd name="connsiteY71" fmla="*/ 788194 h 1162495"/>
                <a:gd name="connsiteX72" fmla="*/ 481012 w 773205"/>
                <a:gd name="connsiteY72" fmla="*/ 790575 h 1162495"/>
                <a:gd name="connsiteX73" fmla="*/ 488156 w 773205"/>
                <a:gd name="connsiteY73" fmla="*/ 795337 h 1162495"/>
                <a:gd name="connsiteX74" fmla="*/ 495300 w 773205"/>
                <a:gd name="connsiteY74" fmla="*/ 812006 h 1162495"/>
                <a:gd name="connsiteX75" fmla="*/ 500062 w 773205"/>
                <a:gd name="connsiteY75" fmla="*/ 819150 h 1162495"/>
                <a:gd name="connsiteX76" fmla="*/ 502443 w 773205"/>
                <a:gd name="connsiteY76" fmla="*/ 850106 h 1162495"/>
                <a:gd name="connsiteX77" fmla="*/ 511968 w 773205"/>
                <a:gd name="connsiteY77" fmla="*/ 852487 h 1162495"/>
                <a:gd name="connsiteX78" fmla="*/ 528637 w 773205"/>
                <a:gd name="connsiteY78" fmla="*/ 876300 h 1162495"/>
                <a:gd name="connsiteX79" fmla="*/ 535781 w 773205"/>
                <a:gd name="connsiteY79" fmla="*/ 890587 h 1162495"/>
                <a:gd name="connsiteX80" fmla="*/ 538162 w 773205"/>
                <a:gd name="connsiteY80" fmla="*/ 900112 h 1162495"/>
                <a:gd name="connsiteX81" fmla="*/ 545306 w 773205"/>
                <a:gd name="connsiteY81" fmla="*/ 902494 h 1162495"/>
                <a:gd name="connsiteX82" fmla="*/ 559593 w 773205"/>
                <a:gd name="connsiteY82" fmla="*/ 919162 h 1162495"/>
                <a:gd name="connsiteX83" fmla="*/ 561975 w 773205"/>
                <a:gd name="connsiteY83" fmla="*/ 926306 h 1162495"/>
                <a:gd name="connsiteX84" fmla="*/ 571500 w 773205"/>
                <a:gd name="connsiteY84" fmla="*/ 928687 h 1162495"/>
                <a:gd name="connsiteX85" fmla="*/ 573881 w 773205"/>
                <a:gd name="connsiteY85" fmla="*/ 942975 h 1162495"/>
                <a:gd name="connsiteX86" fmla="*/ 578643 w 773205"/>
                <a:gd name="connsiteY86" fmla="*/ 957262 h 1162495"/>
                <a:gd name="connsiteX87" fmla="*/ 581025 w 773205"/>
                <a:gd name="connsiteY87" fmla="*/ 978694 h 1162495"/>
                <a:gd name="connsiteX88" fmla="*/ 590550 w 773205"/>
                <a:gd name="connsiteY88" fmla="*/ 981075 h 1162495"/>
                <a:gd name="connsiteX89" fmla="*/ 600075 w 773205"/>
                <a:gd name="connsiteY89" fmla="*/ 992981 h 1162495"/>
                <a:gd name="connsiteX90" fmla="*/ 604837 w 773205"/>
                <a:gd name="connsiteY90" fmla="*/ 1000125 h 1162495"/>
                <a:gd name="connsiteX91" fmla="*/ 607218 w 773205"/>
                <a:gd name="connsiteY91" fmla="*/ 1007269 h 1162495"/>
                <a:gd name="connsiteX92" fmla="*/ 633412 w 773205"/>
                <a:gd name="connsiteY92" fmla="*/ 1019175 h 1162495"/>
                <a:gd name="connsiteX93" fmla="*/ 635793 w 773205"/>
                <a:gd name="connsiteY93" fmla="*/ 1031081 h 1162495"/>
                <a:gd name="connsiteX94" fmla="*/ 640556 w 773205"/>
                <a:gd name="connsiteY94" fmla="*/ 1038225 h 1162495"/>
                <a:gd name="connsiteX95" fmla="*/ 647700 w 773205"/>
                <a:gd name="connsiteY95" fmla="*/ 1062037 h 1162495"/>
                <a:gd name="connsiteX96" fmla="*/ 650081 w 773205"/>
                <a:gd name="connsiteY96" fmla="*/ 1071562 h 1162495"/>
                <a:gd name="connsiteX97" fmla="*/ 676275 w 773205"/>
                <a:gd name="connsiteY97" fmla="*/ 1081087 h 1162495"/>
                <a:gd name="connsiteX98" fmla="*/ 690562 w 773205"/>
                <a:gd name="connsiteY98" fmla="*/ 1090612 h 1162495"/>
                <a:gd name="connsiteX99" fmla="*/ 695325 w 773205"/>
                <a:gd name="connsiteY99" fmla="*/ 1104900 h 1162495"/>
                <a:gd name="connsiteX100" fmla="*/ 697706 w 773205"/>
                <a:gd name="connsiteY100" fmla="*/ 1112044 h 1162495"/>
                <a:gd name="connsiteX101" fmla="*/ 704850 w 773205"/>
                <a:gd name="connsiteY101" fmla="*/ 1119187 h 1162495"/>
                <a:gd name="connsiteX102" fmla="*/ 709612 w 773205"/>
                <a:gd name="connsiteY102" fmla="*/ 1126331 h 1162495"/>
                <a:gd name="connsiteX103" fmla="*/ 728662 w 773205"/>
                <a:gd name="connsiteY103" fmla="*/ 1131094 h 1162495"/>
                <a:gd name="connsiteX104" fmla="*/ 735806 w 773205"/>
                <a:gd name="connsiteY104" fmla="*/ 1135856 h 1162495"/>
                <a:gd name="connsiteX105" fmla="*/ 740568 w 773205"/>
                <a:gd name="connsiteY105" fmla="*/ 1143000 h 1162495"/>
                <a:gd name="connsiteX106" fmla="*/ 762000 w 773205"/>
                <a:gd name="connsiteY106" fmla="*/ 1147762 h 1162495"/>
                <a:gd name="connsiteX107" fmla="*/ 754856 w 773205"/>
                <a:gd name="connsiteY107" fmla="*/ 1150144 h 1162495"/>
                <a:gd name="connsiteX108" fmla="*/ 747712 w 773205"/>
                <a:gd name="connsiteY108" fmla="*/ 1162050 h 1162495"/>
                <a:gd name="connsiteX109" fmla="*/ 726281 w 773205"/>
                <a:gd name="connsiteY109" fmla="*/ 1147762 h 1162495"/>
                <a:gd name="connsiteX110" fmla="*/ 719137 w 773205"/>
                <a:gd name="connsiteY110" fmla="*/ 1143000 h 1162495"/>
                <a:gd name="connsiteX111" fmla="*/ 704850 w 773205"/>
                <a:gd name="connsiteY111" fmla="*/ 1131094 h 1162495"/>
                <a:gd name="connsiteX112" fmla="*/ 697706 w 773205"/>
                <a:gd name="connsiteY112" fmla="*/ 1123950 h 1162495"/>
                <a:gd name="connsiteX113" fmla="*/ 690562 w 773205"/>
                <a:gd name="connsiteY113" fmla="*/ 1119187 h 1162495"/>
                <a:gd name="connsiteX114" fmla="*/ 697706 w 773205"/>
                <a:gd name="connsiteY114" fmla="*/ 1116806 h 1162495"/>
                <a:gd name="connsiteX115" fmla="*/ 726281 w 773205"/>
                <a:gd name="connsiteY115" fmla="*/ 1121569 h 1162495"/>
                <a:gd name="connsiteX116" fmla="*/ 752475 w 773205"/>
                <a:gd name="connsiteY116" fmla="*/ 1128712 h 1162495"/>
                <a:gd name="connsiteX117" fmla="*/ 742950 w 773205"/>
                <a:gd name="connsiteY117" fmla="*/ 1128712 h 1162495"/>
                <a:gd name="connsiteX118" fmla="*/ 731043 w 773205"/>
                <a:gd name="connsiteY118" fmla="*/ 1126331 h 1162495"/>
                <a:gd name="connsiteX119" fmla="*/ 709612 w 773205"/>
                <a:gd name="connsiteY119" fmla="*/ 1126331 h 1162495"/>
                <a:gd name="connsiteX120" fmla="*/ 709612 w 773205"/>
                <a:gd name="connsiteY120" fmla="*/ 1133475 h 1162495"/>
                <a:gd name="connsiteX0" fmla="*/ 0 w 773205"/>
                <a:gd name="connsiteY0" fmla="*/ 0 h 1162050"/>
                <a:gd name="connsiteX1" fmla="*/ 0 w 773205"/>
                <a:gd name="connsiteY1" fmla="*/ 0 h 1162050"/>
                <a:gd name="connsiteX2" fmla="*/ 14287 w 773205"/>
                <a:gd name="connsiteY2" fmla="*/ 16669 h 1162050"/>
                <a:gd name="connsiteX3" fmla="*/ 23812 w 773205"/>
                <a:gd name="connsiteY3" fmla="*/ 28575 h 1162050"/>
                <a:gd name="connsiteX4" fmla="*/ 26193 w 773205"/>
                <a:gd name="connsiteY4" fmla="*/ 45244 h 1162050"/>
                <a:gd name="connsiteX5" fmla="*/ 28575 w 773205"/>
                <a:gd name="connsiteY5" fmla="*/ 52387 h 1162050"/>
                <a:gd name="connsiteX6" fmla="*/ 35718 w 773205"/>
                <a:gd name="connsiteY6" fmla="*/ 54769 h 1162050"/>
                <a:gd name="connsiteX7" fmla="*/ 57150 w 773205"/>
                <a:gd name="connsiteY7" fmla="*/ 57150 h 1162050"/>
                <a:gd name="connsiteX8" fmla="*/ 59531 w 773205"/>
                <a:gd name="connsiteY8" fmla="*/ 73819 h 1162050"/>
                <a:gd name="connsiteX9" fmla="*/ 66675 w 773205"/>
                <a:gd name="connsiteY9" fmla="*/ 78581 h 1162050"/>
                <a:gd name="connsiteX10" fmla="*/ 69056 w 773205"/>
                <a:gd name="connsiteY10" fmla="*/ 97631 h 1162050"/>
                <a:gd name="connsiteX11" fmla="*/ 88106 w 773205"/>
                <a:gd name="connsiteY11" fmla="*/ 100012 h 1162050"/>
                <a:gd name="connsiteX12" fmla="*/ 100012 w 773205"/>
                <a:gd name="connsiteY12" fmla="*/ 121444 h 1162050"/>
                <a:gd name="connsiteX13" fmla="*/ 116681 w 773205"/>
                <a:gd name="connsiteY13" fmla="*/ 128587 h 1162050"/>
                <a:gd name="connsiteX14" fmla="*/ 121443 w 773205"/>
                <a:gd name="connsiteY14" fmla="*/ 135731 h 1162050"/>
                <a:gd name="connsiteX15" fmla="*/ 123825 w 773205"/>
                <a:gd name="connsiteY15" fmla="*/ 147637 h 1162050"/>
                <a:gd name="connsiteX16" fmla="*/ 138112 w 773205"/>
                <a:gd name="connsiteY16" fmla="*/ 152400 h 1162050"/>
                <a:gd name="connsiteX17" fmla="*/ 145256 w 773205"/>
                <a:gd name="connsiteY17" fmla="*/ 157162 h 1162050"/>
                <a:gd name="connsiteX18" fmla="*/ 147637 w 773205"/>
                <a:gd name="connsiteY18" fmla="*/ 176212 h 1162050"/>
                <a:gd name="connsiteX19" fmla="*/ 150018 w 773205"/>
                <a:gd name="connsiteY19" fmla="*/ 202406 h 1162050"/>
                <a:gd name="connsiteX20" fmla="*/ 157162 w 773205"/>
                <a:gd name="connsiteY20" fmla="*/ 209550 h 1162050"/>
                <a:gd name="connsiteX21" fmla="*/ 164306 w 773205"/>
                <a:gd name="connsiteY21" fmla="*/ 233362 h 1162050"/>
                <a:gd name="connsiteX22" fmla="*/ 173831 w 773205"/>
                <a:gd name="connsiteY22" fmla="*/ 235744 h 1162050"/>
                <a:gd name="connsiteX23" fmla="*/ 178593 w 773205"/>
                <a:gd name="connsiteY23" fmla="*/ 261937 h 1162050"/>
                <a:gd name="connsiteX24" fmla="*/ 192881 w 773205"/>
                <a:gd name="connsiteY24" fmla="*/ 273844 h 1162050"/>
                <a:gd name="connsiteX25" fmla="*/ 200025 w 773205"/>
                <a:gd name="connsiteY25" fmla="*/ 280987 h 1162050"/>
                <a:gd name="connsiteX26" fmla="*/ 202406 w 773205"/>
                <a:gd name="connsiteY26" fmla="*/ 290512 h 1162050"/>
                <a:gd name="connsiteX27" fmla="*/ 209550 w 773205"/>
                <a:gd name="connsiteY27" fmla="*/ 295275 h 1162050"/>
                <a:gd name="connsiteX28" fmla="*/ 211931 w 773205"/>
                <a:gd name="connsiteY28" fmla="*/ 311944 h 1162050"/>
                <a:gd name="connsiteX29" fmla="*/ 216693 w 773205"/>
                <a:gd name="connsiteY29" fmla="*/ 319087 h 1162050"/>
                <a:gd name="connsiteX30" fmla="*/ 219075 w 773205"/>
                <a:gd name="connsiteY30" fmla="*/ 328612 h 1162050"/>
                <a:gd name="connsiteX31" fmla="*/ 221456 w 773205"/>
                <a:gd name="connsiteY31" fmla="*/ 350044 h 1162050"/>
                <a:gd name="connsiteX32" fmla="*/ 230981 w 773205"/>
                <a:gd name="connsiteY32" fmla="*/ 352425 h 1162050"/>
                <a:gd name="connsiteX33" fmla="*/ 233362 w 773205"/>
                <a:gd name="connsiteY33" fmla="*/ 369094 h 1162050"/>
                <a:gd name="connsiteX34" fmla="*/ 235743 w 773205"/>
                <a:gd name="connsiteY34" fmla="*/ 376237 h 1162050"/>
                <a:gd name="connsiteX35" fmla="*/ 250031 w 773205"/>
                <a:gd name="connsiteY35" fmla="*/ 378619 h 1162050"/>
                <a:gd name="connsiteX36" fmla="*/ 254793 w 773205"/>
                <a:gd name="connsiteY36" fmla="*/ 385762 h 1162050"/>
                <a:gd name="connsiteX37" fmla="*/ 254793 w 773205"/>
                <a:gd name="connsiteY37" fmla="*/ 400050 h 1162050"/>
                <a:gd name="connsiteX38" fmla="*/ 269081 w 773205"/>
                <a:gd name="connsiteY38" fmla="*/ 407194 h 1162050"/>
                <a:gd name="connsiteX39" fmla="*/ 264318 w 773205"/>
                <a:gd name="connsiteY39" fmla="*/ 414337 h 1162050"/>
                <a:gd name="connsiteX40" fmla="*/ 269081 w 773205"/>
                <a:gd name="connsiteY40" fmla="*/ 433387 h 1162050"/>
                <a:gd name="connsiteX41" fmla="*/ 276225 w 773205"/>
                <a:gd name="connsiteY41" fmla="*/ 438150 h 1162050"/>
                <a:gd name="connsiteX42" fmla="*/ 278606 w 773205"/>
                <a:gd name="connsiteY42" fmla="*/ 454819 h 1162050"/>
                <a:gd name="connsiteX43" fmla="*/ 280987 w 773205"/>
                <a:gd name="connsiteY43" fmla="*/ 464344 h 1162050"/>
                <a:gd name="connsiteX44" fmla="*/ 288131 w 773205"/>
                <a:gd name="connsiteY44" fmla="*/ 495300 h 1162050"/>
                <a:gd name="connsiteX45" fmla="*/ 290512 w 773205"/>
                <a:gd name="connsiteY45" fmla="*/ 514350 h 1162050"/>
                <a:gd name="connsiteX46" fmla="*/ 297656 w 773205"/>
                <a:gd name="connsiteY46" fmla="*/ 516731 h 1162050"/>
                <a:gd name="connsiteX47" fmla="*/ 304800 w 773205"/>
                <a:gd name="connsiteY47" fmla="*/ 521494 h 1162050"/>
                <a:gd name="connsiteX48" fmla="*/ 309562 w 773205"/>
                <a:gd name="connsiteY48" fmla="*/ 528637 h 1162050"/>
                <a:gd name="connsiteX49" fmla="*/ 323850 w 773205"/>
                <a:gd name="connsiteY49" fmla="*/ 538162 h 1162050"/>
                <a:gd name="connsiteX50" fmla="*/ 326231 w 773205"/>
                <a:gd name="connsiteY50" fmla="*/ 552450 h 1162050"/>
                <a:gd name="connsiteX51" fmla="*/ 335756 w 773205"/>
                <a:gd name="connsiteY51" fmla="*/ 569119 h 1162050"/>
                <a:gd name="connsiteX52" fmla="*/ 340518 w 773205"/>
                <a:gd name="connsiteY52" fmla="*/ 590550 h 1162050"/>
                <a:gd name="connsiteX53" fmla="*/ 342900 w 773205"/>
                <a:gd name="connsiteY53" fmla="*/ 597694 h 1162050"/>
                <a:gd name="connsiteX54" fmla="*/ 350043 w 773205"/>
                <a:gd name="connsiteY54" fmla="*/ 602456 h 1162050"/>
                <a:gd name="connsiteX55" fmla="*/ 347662 w 773205"/>
                <a:gd name="connsiteY55" fmla="*/ 609600 h 1162050"/>
                <a:gd name="connsiteX56" fmla="*/ 354806 w 773205"/>
                <a:gd name="connsiteY56" fmla="*/ 614362 h 1162050"/>
                <a:gd name="connsiteX57" fmla="*/ 359568 w 773205"/>
                <a:gd name="connsiteY57" fmla="*/ 621506 h 1162050"/>
                <a:gd name="connsiteX58" fmla="*/ 376237 w 773205"/>
                <a:gd name="connsiteY58" fmla="*/ 628650 h 1162050"/>
                <a:gd name="connsiteX59" fmla="*/ 383381 w 773205"/>
                <a:gd name="connsiteY59" fmla="*/ 652462 h 1162050"/>
                <a:gd name="connsiteX60" fmla="*/ 385762 w 773205"/>
                <a:gd name="connsiteY60" fmla="*/ 661987 h 1162050"/>
                <a:gd name="connsiteX61" fmla="*/ 400050 w 773205"/>
                <a:gd name="connsiteY61" fmla="*/ 666750 h 1162050"/>
                <a:gd name="connsiteX62" fmla="*/ 402431 w 773205"/>
                <a:gd name="connsiteY62" fmla="*/ 688181 h 1162050"/>
                <a:gd name="connsiteX63" fmla="*/ 404812 w 773205"/>
                <a:gd name="connsiteY63" fmla="*/ 704850 h 1162050"/>
                <a:gd name="connsiteX64" fmla="*/ 428625 w 773205"/>
                <a:gd name="connsiteY64" fmla="*/ 707231 h 1162050"/>
                <a:gd name="connsiteX65" fmla="*/ 440531 w 773205"/>
                <a:gd name="connsiteY65" fmla="*/ 723900 h 1162050"/>
                <a:gd name="connsiteX66" fmla="*/ 445293 w 773205"/>
                <a:gd name="connsiteY66" fmla="*/ 731044 h 1162050"/>
                <a:gd name="connsiteX67" fmla="*/ 461962 w 773205"/>
                <a:gd name="connsiteY67" fmla="*/ 738187 h 1162050"/>
                <a:gd name="connsiteX68" fmla="*/ 466725 w 773205"/>
                <a:gd name="connsiteY68" fmla="*/ 752475 h 1162050"/>
                <a:gd name="connsiteX69" fmla="*/ 469106 w 773205"/>
                <a:gd name="connsiteY69" fmla="*/ 778669 h 1162050"/>
                <a:gd name="connsiteX70" fmla="*/ 476250 w 773205"/>
                <a:gd name="connsiteY70" fmla="*/ 781050 h 1162050"/>
                <a:gd name="connsiteX71" fmla="*/ 473868 w 773205"/>
                <a:gd name="connsiteY71" fmla="*/ 788194 h 1162050"/>
                <a:gd name="connsiteX72" fmla="*/ 481012 w 773205"/>
                <a:gd name="connsiteY72" fmla="*/ 790575 h 1162050"/>
                <a:gd name="connsiteX73" fmla="*/ 488156 w 773205"/>
                <a:gd name="connsiteY73" fmla="*/ 795337 h 1162050"/>
                <a:gd name="connsiteX74" fmla="*/ 495300 w 773205"/>
                <a:gd name="connsiteY74" fmla="*/ 812006 h 1162050"/>
                <a:gd name="connsiteX75" fmla="*/ 500062 w 773205"/>
                <a:gd name="connsiteY75" fmla="*/ 819150 h 1162050"/>
                <a:gd name="connsiteX76" fmla="*/ 502443 w 773205"/>
                <a:gd name="connsiteY76" fmla="*/ 850106 h 1162050"/>
                <a:gd name="connsiteX77" fmla="*/ 511968 w 773205"/>
                <a:gd name="connsiteY77" fmla="*/ 852487 h 1162050"/>
                <a:gd name="connsiteX78" fmla="*/ 528637 w 773205"/>
                <a:gd name="connsiteY78" fmla="*/ 876300 h 1162050"/>
                <a:gd name="connsiteX79" fmla="*/ 535781 w 773205"/>
                <a:gd name="connsiteY79" fmla="*/ 890587 h 1162050"/>
                <a:gd name="connsiteX80" fmla="*/ 538162 w 773205"/>
                <a:gd name="connsiteY80" fmla="*/ 900112 h 1162050"/>
                <a:gd name="connsiteX81" fmla="*/ 545306 w 773205"/>
                <a:gd name="connsiteY81" fmla="*/ 902494 h 1162050"/>
                <a:gd name="connsiteX82" fmla="*/ 559593 w 773205"/>
                <a:gd name="connsiteY82" fmla="*/ 919162 h 1162050"/>
                <a:gd name="connsiteX83" fmla="*/ 561975 w 773205"/>
                <a:gd name="connsiteY83" fmla="*/ 926306 h 1162050"/>
                <a:gd name="connsiteX84" fmla="*/ 571500 w 773205"/>
                <a:gd name="connsiteY84" fmla="*/ 928687 h 1162050"/>
                <a:gd name="connsiteX85" fmla="*/ 573881 w 773205"/>
                <a:gd name="connsiteY85" fmla="*/ 942975 h 1162050"/>
                <a:gd name="connsiteX86" fmla="*/ 578643 w 773205"/>
                <a:gd name="connsiteY86" fmla="*/ 957262 h 1162050"/>
                <a:gd name="connsiteX87" fmla="*/ 581025 w 773205"/>
                <a:gd name="connsiteY87" fmla="*/ 978694 h 1162050"/>
                <a:gd name="connsiteX88" fmla="*/ 590550 w 773205"/>
                <a:gd name="connsiteY88" fmla="*/ 981075 h 1162050"/>
                <a:gd name="connsiteX89" fmla="*/ 600075 w 773205"/>
                <a:gd name="connsiteY89" fmla="*/ 992981 h 1162050"/>
                <a:gd name="connsiteX90" fmla="*/ 604837 w 773205"/>
                <a:gd name="connsiteY90" fmla="*/ 1000125 h 1162050"/>
                <a:gd name="connsiteX91" fmla="*/ 607218 w 773205"/>
                <a:gd name="connsiteY91" fmla="*/ 1007269 h 1162050"/>
                <a:gd name="connsiteX92" fmla="*/ 633412 w 773205"/>
                <a:gd name="connsiteY92" fmla="*/ 1019175 h 1162050"/>
                <a:gd name="connsiteX93" fmla="*/ 635793 w 773205"/>
                <a:gd name="connsiteY93" fmla="*/ 1031081 h 1162050"/>
                <a:gd name="connsiteX94" fmla="*/ 640556 w 773205"/>
                <a:gd name="connsiteY94" fmla="*/ 1038225 h 1162050"/>
                <a:gd name="connsiteX95" fmla="*/ 647700 w 773205"/>
                <a:gd name="connsiteY95" fmla="*/ 1062037 h 1162050"/>
                <a:gd name="connsiteX96" fmla="*/ 650081 w 773205"/>
                <a:gd name="connsiteY96" fmla="*/ 1071562 h 1162050"/>
                <a:gd name="connsiteX97" fmla="*/ 676275 w 773205"/>
                <a:gd name="connsiteY97" fmla="*/ 1081087 h 1162050"/>
                <a:gd name="connsiteX98" fmla="*/ 690562 w 773205"/>
                <a:gd name="connsiteY98" fmla="*/ 1090612 h 1162050"/>
                <a:gd name="connsiteX99" fmla="*/ 695325 w 773205"/>
                <a:gd name="connsiteY99" fmla="*/ 1104900 h 1162050"/>
                <a:gd name="connsiteX100" fmla="*/ 697706 w 773205"/>
                <a:gd name="connsiteY100" fmla="*/ 1112044 h 1162050"/>
                <a:gd name="connsiteX101" fmla="*/ 704850 w 773205"/>
                <a:gd name="connsiteY101" fmla="*/ 1119187 h 1162050"/>
                <a:gd name="connsiteX102" fmla="*/ 709612 w 773205"/>
                <a:gd name="connsiteY102" fmla="*/ 1126331 h 1162050"/>
                <a:gd name="connsiteX103" fmla="*/ 728662 w 773205"/>
                <a:gd name="connsiteY103" fmla="*/ 1131094 h 1162050"/>
                <a:gd name="connsiteX104" fmla="*/ 735806 w 773205"/>
                <a:gd name="connsiteY104" fmla="*/ 1135856 h 1162050"/>
                <a:gd name="connsiteX105" fmla="*/ 740568 w 773205"/>
                <a:gd name="connsiteY105" fmla="*/ 1143000 h 1162050"/>
                <a:gd name="connsiteX106" fmla="*/ 762000 w 773205"/>
                <a:gd name="connsiteY106" fmla="*/ 1147762 h 1162050"/>
                <a:gd name="connsiteX107" fmla="*/ 747712 w 773205"/>
                <a:gd name="connsiteY107" fmla="*/ 1162050 h 1162050"/>
                <a:gd name="connsiteX108" fmla="*/ 726281 w 773205"/>
                <a:gd name="connsiteY108" fmla="*/ 1147762 h 1162050"/>
                <a:gd name="connsiteX109" fmla="*/ 719137 w 773205"/>
                <a:gd name="connsiteY109" fmla="*/ 1143000 h 1162050"/>
                <a:gd name="connsiteX110" fmla="*/ 704850 w 773205"/>
                <a:gd name="connsiteY110" fmla="*/ 1131094 h 1162050"/>
                <a:gd name="connsiteX111" fmla="*/ 697706 w 773205"/>
                <a:gd name="connsiteY111" fmla="*/ 1123950 h 1162050"/>
                <a:gd name="connsiteX112" fmla="*/ 690562 w 773205"/>
                <a:gd name="connsiteY112" fmla="*/ 1119187 h 1162050"/>
                <a:gd name="connsiteX113" fmla="*/ 697706 w 773205"/>
                <a:gd name="connsiteY113" fmla="*/ 1116806 h 1162050"/>
                <a:gd name="connsiteX114" fmla="*/ 726281 w 773205"/>
                <a:gd name="connsiteY114" fmla="*/ 1121569 h 1162050"/>
                <a:gd name="connsiteX115" fmla="*/ 752475 w 773205"/>
                <a:gd name="connsiteY115" fmla="*/ 1128712 h 1162050"/>
                <a:gd name="connsiteX116" fmla="*/ 742950 w 773205"/>
                <a:gd name="connsiteY116" fmla="*/ 1128712 h 1162050"/>
                <a:gd name="connsiteX117" fmla="*/ 731043 w 773205"/>
                <a:gd name="connsiteY117" fmla="*/ 1126331 h 1162050"/>
                <a:gd name="connsiteX118" fmla="*/ 709612 w 773205"/>
                <a:gd name="connsiteY118" fmla="*/ 1126331 h 1162050"/>
                <a:gd name="connsiteX119" fmla="*/ 709612 w 773205"/>
                <a:gd name="connsiteY119" fmla="*/ 1133475 h 1162050"/>
                <a:gd name="connsiteX0" fmla="*/ 0 w 773205"/>
                <a:gd name="connsiteY0" fmla="*/ 0 h 1148357"/>
                <a:gd name="connsiteX1" fmla="*/ 0 w 773205"/>
                <a:gd name="connsiteY1" fmla="*/ 0 h 1148357"/>
                <a:gd name="connsiteX2" fmla="*/ 14287 w 773205"/>
                <a:gd name="connsiteY2" fmla="*/ 16669 h 1148357"/>
                <a:gd name="connsiteX3" fmla="*/ 23812 w 773205"/>
                <a:gd name="connsiteY3" fmla="*/ 28575 h 1148357"/>
                <a:gd name="connsiteX4" fmla="*/ 26193 w 773205"/>
                <a:gd name="connsiteY4" fmla="*/ 45244 h 1148357"/>
                <a:gd name="connsiteX5" fmla="*/ 28575 w 773205"/>
                <a:gd name="connsiteY5" fmla="*/ 52387 h 1148357"/>
                <a:gd name="connsiteX6" fmla="*/ 35718 w 773205"/>
                <a:gd name="connsiteY6" fmla="*/ 54769 h 1148357"/>
                <a:gd name="connsiteX7" fmla="*/ 57150 w 773205"/>
                <a:gd name="connsiteY7" fmla="*/ 57150 h 1148357"/>
                <a:gd name="connsiteX8" fmla="*/ 59531 w 773205"/>
                <a:gd name="connsiteY8" fmla="*/ 73819 h 1148357"/>
                <a:gd name="connsiteX9" fmla="*/ 66675 w 773205"/>
                <a:gd name="connsiteY9" fmla="*/ 78581 h 1148357"/>
                <a:gd name="connsiteX10" fmla="*/ 69056 w 773205"/>
                <a:gd name="connsiteY10" fmla="*/ 97631 h 1148357"/>
                <a:gd name="connsiteX11" fmla="*/ 88106 w 773205"/>
                <a:gd name="connsiteY11" fmla="*/ 100012 h 1148357"/>
                <a:gd name="connsiteX12" fmla="*/ 100012 w 773205"/>
                <a:gd name="connsiteY12" fmla="*/ 121444 h 1148357"/>
                <a:gd name="connsiteX13" fmla="*/ 116681 w 773205"/>
                <a:gd name="connsiteY13" fmla="*/ 128587 h 1148357"/>
                <a:gd name="connsiteX14" fmla="*/ 121443 w 773205"/>
                <a:gd name="connsiteY14" fmla="*/ 135731 h 1148357"/>
                <a:gd name="connsiteX15" fmla="*/ 123825 w 773205"/>
                <a:gd name="connsiteY15" fmla="*/ 147637 h 1148357"/>
                <a:gd name="connsiteX16" fmla="*/ 138112 w 773205"/>
                <a:gd name="connsiteY16" fmla="*/ 152400 h 1148357"/>
                <a:gd name="connsiteX17" fmla="*/ 145256 w 773205"/>
                <a:gd name="connsiteY17" fmla="*/ 157162 h 1148357"/>
                <a:gd name="connsiteX18" fmla="*/ 147637 w 773205"/>
                <a:gd name="connsiteY18" fmla="*/ 176212 h 1148357"/>
                <a:gd name="connsiteX19" fmla="*/ 150018 w 773205"/>
                <a:gd name="connsiteY19" fmla="*/ 202406 h 1148357"/>
                <a:gd name="connsiteX20" fmla="*/ 157162 w 773205"/>
                <a:gd name="connsiteY20" fmla="*/ 209550 h 1148357"/>
                <a:gd name="connsiteX21" fmla="*/ 164306 w 773205"/>
                <a:gd name="connsiteY21" fmla="*/ 233362 h 1148357"/>
                <a:gd name="connsiteX22" fmla="*/ 173831 w 773205"/>
                <a:gd name="connsiteY22" fmla="*/ 235744 h 1148357"/>
                <a:gd name="connsiteX23" fmla="*/ 178593 w 773205"/>
                <a:gd name="connsiteY23" fmla="*/ 261937 h 1148357"/>
                <a:gd name="connsiteX24" fmla="*/ 192881 w 773205"/>
                <a:gd name="connsiteY24" fmla="*/ 273844 h 1148357"/>
                <a:gd name="connsiteX25" fmla="*/ 200025 w 773205"/>
                <a:gd name="connsiteY25" fmla="*/ 280987 h 1148357"/>
                <a:gd name="connsiteX26" fmla="*/ 202406 w 773205"/>
                <a:gd name="connsiteY26" fmla="*/ 290512 h 1148357"/>
                <a:gd name="connsiteX27" fmla="*/ 209550 w 773205"/>
                <a:gd name="connsiteY27" fmla="*/ 295275 h 1148357"/>
                <a:gd name="connsiteX28" fmla="*/ 211931 w 773205"/>
                <a:gd name="connsiteY28" fmla="*/ 311944 h 1148357"/>
                <a:gd name="connsiteX29" fmla="*/ 216693 w 773205"/>
                <a:gd name="connsiteY29" fmla="*/ 319087 h 1148357"/>
                <a:gd name="connsiteX30" fmla="*/ 219075 w 773205"/>
                <a:gd name="connsiteY30" fmla="*/ 328612 h 1148357"/>
                <a:gd name="connsiteX31" fmla="*/ 221456 w 773205"/>
                <a:gd name="connsiteY31" fmla="*/ 350044 h 1148357"/>
                <a:gd name="connsiteX32" fmla="*/ 230981 w 773205"/>
                <a:gd name="connsiteY32" fmla="*/ 352425 h 1148357"/>
                <a:gd name="connsiteX33" fmla="*/ 233362 w 773205"/>
                <a:gd name="connsiteY33" fmla="*/ 369094 h 1148357"/>
                <a:gd name="connsiteX34" fmla="*/ 235743 w 773205"/>
                <a:gd name="connsiteY34" fmla="*/ 376237 h 1148357"/>
                <a:gd name="connsiteX35" fmla="*/ 250031 w 773205"/>
                <a:gd name="connsiteY35" fmla="*/ 378619 h 1148357"/>
                <a:gd name="connsiteX36" fmla="*/ 254793 w 773205"/>
                <a:gd name="connsiteY36" fmla="*/ 385762 h 1148357"/>
                <a:gd name="connsiteX37" fmla="*/ 254793 w 773205"/>
                <a:gd name="connsiteY37" fmla="*/ 400050 h 1148357"/>
                <a:gd name="connsiteX38" fmla="*/ 269081 w 773205"/>
                <a:gd name="connsiteY38" fmla="*/ 407194 h 1148357"/>
                <a:gd name="connsiteX39" fmla="*/ 264318 w 773205"/>
                <a:gd name="connsiteY39" fmla="*/ 414337 h 1148357"/>
                <a:gd name="connsiteX40" fmla="*/ 269081 w 773205"/>
                <a:gd name="connsiteY40" fmla="*/ 433387 h 1148357"/>
                <a:gd name="connsiteX41" fmla="*/ 276225 w 773205"/>
                <a:gd name="connsiteY41" fmla="*/ 438150 h 1148357"/>
                <a:gd name="connsiteX42" fmla="*/ 278606 w 773205"/>
                <a:gd name="connsiteY42" fmla="*/ 454819 h 1148357"/>
                <a:gd name="connsiteX43" fmla="*/ 280987 w 773205"/>
                <a:gd name="connsiteY43" fmla="*/ 464344 h 1148357"/>
                <a:gd name="connsiteX44" fmla="*/ 288131 w 773205"/>
                <a:gd name="connsiteY44" fmla="*/ 495300 h 1148357"/>
                <a:gd name="connsiteX45" fmla="*/ 290512 w 773205"/>
                <a:gd name="connsiteY45" fmla="*/ 514350 h 1148357"/>
                <a:gd name="connsiteX46" fmla="*/ 297656 w 773205"/>
                <a:gd name="connsiteY46" fmla="*/ 516731 h 1148357"/>
                <a:gd name="connsiteX47" fmla="*/ 304800 w 773205"/>
                <a:gd name="connsiteY47" fmla="*/ 521494 h 1148357"/>
                <a:gd name="connsiteX48" fmla="*/ 309562 w 773205"/>
                <a:gd name="connsiteY48" fmla="*/ 528637 h 1148357"/>
                <a:gd name="connsiteX49" fmla="*/ 323850 w 773205"/>
                <a:gd name="connsiteY49" fmla="*/ 538162 h 1148357"/>
                <a:gd name="connsiteX50" fmla="*/ 326231 w 773205"/>
                <a:gd name="connsiteY50" fmla="*/ 552450 h 1148357"/>
                <a:gd name="connsiteX51" fmla="*/ 335756 w 773205"/>
                <a:gd name="connsiteY51" fmla="*/ 569119 h 1148357"/>
                <a:gd name="connsiteX52" fmla="*/ 340518 w 773205"/>
                <a:gd name="connsiteY52" fmla="*/ 590550 h 1148357"/>
                <a:gd name="connsiteX53" fmla="*/ 342900 w 773205"/>
                <a:gd name="connsiteY53" fmla="*/ 597694 h 1148357"/>
                <a:gd name="connsiteX54" fmla="*/ 350043 w 773205"/>
                <a:gd name="connsiteY54" fmla="*/ 602456 h 1148357"/>
                <a:gd name="connsiteX55" fmla="*/ 347662 w 773205"/>
                <a:gd name="connsiteY55" fmla="*/ 609600 h 1148357"/>
                <a:gd name="connsiteX56" fmla="*/ 354806 w 773205"/>
                <a:gd name="connsiteY56" fmla="*/ 614362 h 1148357"/>
                <a:gd name="connsiteX57" fmla="*/ 359568 w 773205"/>
                <a:gd name="connsiteY57" fmla="*/ 621506 h 1148357"/>
                <a:gd name="connsiteX58" fmla="*/ 376237 w 773205"/>
                <a:gd name="connsiteY58" fmla="*/ 628650 h 1148357"/>
                <a:gd name="connsiteX59" fmla="*/ 383381 w 773205"/>
                <a:gd name="connsiteY59" fmla="*/ 652462 h 1148357"/>
                <a:gd name="connsiteX60" fmla="*/ 385762 w 773205"/>
                <a:gd name="connsiteY60" fmla="*/ 661987 h 1148357"/>
                <a:gd name="connsiteX61" fmla="*/ 400050 w 773205"/>
                <a:gd name="connsiteY61" fmla="*/ 666750 h 1148357"/>
                <a:gd name="connsiteX62" fmla="*/ 402431 w 773205"/>
                <a:gd name="connsiteY62" fmla="*/ 688181 h 1148357"/>
                <a:gd name="connsiteX63" fmla="*/ 404812 w 773205"/>
                <a:gd name="connsiteY63" fmla="*/ 704850 h 1148357"/>
                <a:gd name="connsiteX64" fmla="*/ 428625 w 773205"/>
                <a:gd name="connsiteY64" fmla="*/ 707231 h 1148357"/>
                <a:gd name="connsiteX65" fmla="*/ 440531 w 773205"/>
                <a:gd name="connsiteY65" fmla="*/ 723900 h 1148357"/>
                <a:gd name="connsiteX66" fmla="*/ 445293 w 773205"/>
                <a:gd name="connsiteY66" fmla="*/ 731044 h 1148357"/>
                <a:gd name="connsiteX67" fmla="*/ 461962 w 773205"/>
                <a:gd name="connsiteY67" fmla="*/ 738187 h 1148357"/>
                <a:gd name="connsiteX68" fmla="*/ 466725 w 773205"/>
                <a:gd name="connsiteY68" fmla="*/ 752475 h 1148357"/>
                <a:gd name="connsiteX69" fmla="*/ 469106 w 773205"/>
                <a:gd name="connsiteY69" fmla="*/ 778669 h 1148357"/>
                <a:gd name="connsiteX70" fmla="*/ 476250 w 773205"/>
                <a:gd name="connsiteY70" fmla="*/ 781050 h 1148357"/>
                <a:gd name="connsiteX71" fmla="*/ 473868 w 773205"/>
                <a:gd name="connsiteY71" fmla="*/ 788194 h 1148357"/>
                <a:gd name="connsiteX72" fmla="*/ 481012 w 773205"/>
                <a:gd name="connsiteY72" fmla="*/ 790575 h 1148357"/>
                <a:gd name="connsiteX73" fmla="*/ 488156 w 773205"/>
                <a:gd name="connsiteY73" fmla="*/ 795337 h 1148357"/>
                <a:gd name="connsiteX74" fmla="*/ 495300 w 773205"/>
                <a:gd name="connsiteY74" fmla="*/ 812006 h 1148357"/>
                <a:gd name="connsiteX75" fmla="*/ 500062 w 773205"/>
                <a:gd name="connsiteY75" fmla="*/ 819150 h 1148357"/>
                <a:gd name="connsiteX76" fmla="*/ 502443 w 773205"/>
                <a:gd name="connsiteY76" fmla="*/ 850106 h 1148357"/>
                <a:gd name="connsiteX77" fmla="*/ 511968 w 773205"/>
                <a:gd name="connsiteY77" fmla="*/ 852487 h 1148357"/>
                <a:gd name="connsiteX78" fmla="*/ 528637 w 773205"/>
                <a:gd name="connsiteY78" fmla="*/ 876300 h 1148357"/>
                <a:gd name="connsiteX79" fmla="*/ 535781 w 773205"/>
                <a:gd name="connsiteY79" fmla="*/ 890587 h 1148357"/>
                <a:gd name="connsiteX80" fmla="*/ 538162 w 773205"/>
                <a:gd name="connsiteY80" fmla="*/ 900112 h 1148357"/>
                <a:gd name="connsiteX81" fmla="*/ 545306 w 773205"/>
                <a:gd name="connsiteY81" fmla="*/ 902494 h 1148357"/>
                <a:gd name="connsiteX82" fmla="*/ 559593 w 773205"/>
                <a:gd name="connsiteY82" fmla="*/ 919162 h 1148357"/>
                <a:gd name="connsiteX83" fmla="*/ 561975 w 773205"/>
                <a:gd name="connsiteY83" fmla="*/ 926306 h 1148357"/>
                <a:gd name="connsiteX84" fmla="*/ 571500 w 773205"/>
                <a:gd name="connsiteY84" fmla="*/ 928687 h 1148357"/>
                <a:gd name="connsiteX85" fmla="*/ 573881 w 773205"/>
                <a:gd name="connsiteY85" fmla="*/ 942975 h 1148357"/>
                <a:gd name="connsiteX86" fmla="*/ 578643 w 773205"/>
                <a:gd name="connsiteY86" fmla="*/ 957262 h 1148357"/>
                <a:gd name="connsiteX87" fmla="*/ 581025 w 773205"/>
                <a:gd name="connsiteY87" fmla="*/ 978694 h 1148357"/>
                <a:gd name="connsiteX88" fmla="*/ 590550 w 773205"/>
                <a:gd name="connsiteY88" fmla="*/ 981075 h 1148357"/>
                <a:gd name="connsiteX89" fmla="*/ 600075 w 773205"/>
                <a:gd name="connsiteY89" fmla="*/ 992981 h 1148357"/>
                <a:gd name="connsiteX90" fmla="*/ 604837 w 773205"/>
                <a:gd name="connsiteY90" fmla="*/ 1000125 h 1148357"/>
                <a:gd name="connsiteX91" fmla="*/ 607218 w 773205"/>
                <a:gd name="connsiteY91" fmla="*/ 1007269 h 1148357"/>
                <a:gd name="connsiteX92" fmla="*/ 633412 w 773205"/>
                <a:gd name="connsiteY92" fmla="*/ 1019175 h 1148357"/>
                <a:gd name="connsiteX93" fmla="*/ 635793 w 773205"/>
                <a:gd name="connsiteY93" fmla="*/ 1031081 h 1148357"/>
                <a:gd name="connsiteX94" fmla="*/ 640556 w 773205"/>
                <a:gd name="connsiteY94" fmla="*/ 1038225 h 1148357"/>
                <a:gd name="connsiteX95" fmla="*/ 647700 w 773205"/>
                <a:gd name="connsiteY95" fmla="*/ 1062037 h 1148357"/>
                <a:gd name="connsiteX96" fmla="*/ 650081 w 773205"/>
                <a:gd name="connsiteY96" fmla="*/ 1071562 h 1148357"/>
                <a:gd name="connsiteX97" fmla="*/ 676275 w 773205"/>
                <a:gd name="connsiteY97" fmla="*/ 1081087 h 1148357"/>
                <a:gd name="connsiteX98" fmla="*/ 690562 w 773205"/>
                <a:gd name="connsiteY98" fmla="*/ 1090612 h 1148357"/>
                <a:gd name="connsiteX99" fmla="*/ 695325 w 773205"/>
                <a:gd name="connsiteY99" fmla="*/ 1104900 h 1148357"/>
                <a:gd name="connsiteX100" fmla="*/ 697706 w 773205"/>
                <a:gd name="connsiteY100" fmla="*/ 1112044 h 1148357"/>
                <a:gd name="connsiteX101" fmla="*/ 704850 w 773205"/>
                <a:gd name="connsiteY101" fmla="*/ 1119187 h 1148357"/>
                <a:gd name="connsiteX102" fmla="*/ 709612 w 773205"/>
                <a:gd name="connsiteY102" fmla="*/ 1126331 h 1148357"/>
                <a:gd name="connsiteX103" fmla="*/ 728662 w 773205"/>
                <a:gd name="connsiteY103" fmla="*/ 1131094 h 1148357"/>
                <a:gd name="connsiteX104" fmla="*/ 735806 w 773205"/>
                <a:gd name="connsiteY104" fmla="*/ 1135856 h 1148357"/>
                <a:gd name="connsiteX105" fmla="*/ 740568 w 773205"/>
                <a:gd name="connsiteY105" fmla="*/ 1143000 h 1148357"/>
                <a:gd name="connsiteX106" fmla="*/ 762000 w 773205"/>
                <a:gd name="connsiteY106" fmla="*/ 1147762 h 1148357"/>
                <a:gd name="connsiteX107" fmla="*/ 726281 w 773205"/>
                <a:gd name="connsiteY107" fmla="*/ 1147762 h 1148357"/>
                <a:gd name="connsiteX108" fmla="*/ 719137 w 773205"/>
                <a:gd name="connsiteY108" fmla="*/ 1143000 h 1148357"/>
                <a:gd name="connsiteX109" fmla="*/ 704850 w 773205"/>
                <a:gd name="connsiteY109" fmla="*/ 1131094 h 1148357"/>
                <a:gd name="connsiteX110" fmla="*/ 697706 w 773205"/>
                <a:gd name="connsiteY110" fmla="*/ 1123950 h 1148357"/>
                <a:gd name="connsiteX111" fmla="*/ 690562 w 773205"/>
                <a:gd name="connsiteY111" fmla="*/ 1119187 h 1148357"/>
                <a:gd name="connsiteX112" fmla="*/ 697706 w 773205"/>
                <a:gd name="connsiteY112" fmla="*/ 1116806 h 1148357"/>
                <a:gd name="connsiteX113" fmla="*/ 726281 w 773205"/>
                <a:gd name="connsiteY113" fmla="*/ 1121569 h 1148357"/>
                <a:gd name="connsiteX114" fmla="*/ 752475 w 773205"/>
                <a:gd name="connsiteY114" fmla="*/ 1128712 h 1148357"/>
                <a:gd name="connsiteX115" fmla="*/ 742950 w 773205"/>
                <a:gd name="connsiteY115" fmla="*/ 1128712 h 1148357"/>
                <a:gd name="connsiteX116" fmla="*/ 731043 w 773205"/>
                <a:gd name="connsiteY116" fmla="*/ 1126331 h 1148357"/>
                <a:gd name="connsiteX117" fmla="*/ 709612 w 773205"/>
                <a:gd name="connsiteY117" fmla="*/ 1126331 h 1148357"/>
                <a:gd name="connsiteX118" fmla="*/ 709612 w 773205"/>
                <a:gd name="connsiteY118" fmla="*/ 1133475 h 1148357"/>
                <a:gd name="connsiteX0" fmla="*/ 0 w 773205"/>
                <a:gd name="connsiteY0" fmla="*/ 0 h 1147762"/>
                <a:gd name="connsiteX1" fmla="*/ 0 w 773205"/>
                <a:gd name="connsiteY1" fmla="*/ 0 h 1147762"/>
                <a:gd name="connsiteX2" fmla="*/ 14287 w 773205"/>
                <a:gd name="connsiteY2" fmla="*/ 16669 h 1147762"/>
                <a:gd name="connsiteX3" fmla="*/ 23812 w 773205"/>
                <a:gd name="connsiteY3" fmla="*/ 28575 h 1147762"/>
                <a:gd name="connsiteX4" fmla="*/ 26193 w 773205"/>
                <a:gd name="connsiteY4" fmla="*/ 45244 h 1147762"/>
                <a:gd name="connsiteX5" fmla="*/ 28575 w 773205"/>
                <a:gd name="connsiteY5" fmla="*/ 52387 h 1147762"/>
                <a:gd name="connsiteX6" fmla="*/ 35718 w 773205"/>
                <a:gd name="connsiteY6" fmla="*/ 54769 h 1147762"/>
                <a:gd name="connsiteX7" fmla="*/ 57150 w 773205"/>
                <a:gd name="connsiteY7" fmla="*/ 57150 h 1147762"/>
                <a:gd name="connsiteX8" fmla="*/ 59531 w 773205"/>
                <a:gd name="connsiteY8" fmla="*/ 73819 h 1147762"/>
                <a:gd name="connsiteX9" fmla="*/ 66675 w 773205"/>
                <a:gd name="connsiteY9" fmla="*/ 78581 h 1147762"/>
                <a:gd name="connsiteX10" fmla="*/ 69056 w 773205"/>
                <a:gd name="connsiteY10" fmla="*/ 97631 h 1147762"/>
                <a:gd name="connsiteX11" fmla="*/ 88106 w 773205"/>
                <a:gd name="connsiteY11" fmla="*/ 100012 h 1147762"/>
                <a:gd name="connsiteX12" fmla="*/ 100012 w 773205"/>
                <a:gd name="connsiteY12" fmla="*/ 121444 h 1147762"/>
                <a:gd name="connsiteX13" fmla="*/ 116681 w 773205"/>
                <a:gd name="connsiteY13" fmla="*/ 128587 h 1147762"/>
                <a:gd name="connsiteX14" fmla="*/ 121443 w 773205"/>
                <a:gd name="connsiteY14" fmla="*/ 135731 h 1147762"/>
                <a:gd name="connsiteX15" fmla="*/ 123825 w 773205"/>
                <a:gd name="connsiteY15" fmla="*/ 147637 h 1147762"/>
                <a:gd name="connsiteX16" fmla="*/ 138112 w 773205"/>
                <a:gd name="connsiteY16" fmla="*/ 152400 h 1147762"/>
                <a:gd name="connsiteX17" fmla="*/ 145256 w 773205"/>
                <a:gd name="connsiteY17" fmla="*/ 157162 h 1147762"/>
                <a:gd name="connsiteX18" fmla="*/ 147637 w 773205"/>
                <a:gd name="connsiteY18" fmla="*/ 176212 h 1147762"/>
                <a:gd name="connsiteX19" fmla="*/ 150018 w 773205"/>
                <a:gd name="connsiteY19" fmla="*/ 202406 h 1147762"/>
                <a:gd name="connsiteX20" fmla="*/ 157162 w 773205"/>
                <a:gd name="connsiteY20" fmla="*/ 209550 h 1147762"/>
                <a:gd name="connsiteX21" fmla="*/ 164306 w 773205"/>
                <a:gd name="connsiteY21" fmla="*/ 233362 h 1147762"/>
                <a:gd name="connsiteX22" fmla="*/ 173831 w 773205"/>
                <a:gd name="connsiteY22" fmla="*/ 235744 h 1147762"/>
                <a:gd name="connsiteX23" fmla="*/ 178593 w 773205"/>
                <a:gd name="connsiteY23" fmla="*/ 261937 h 1147762"/>
                <a:gd name="connsiteX24" fmla="*/ 192881 w 773205"/>
                <a:gd name="connsiteY24" fmla="*/ 273844 h 1147762"/>
                <a:gd name="connsiteX25" fmla="*/ 200025 w 773205"/>
                <a:gd name="connsiteY25" fmla="*/ 280987 h 1147762"/>
                <a:gd name="connsiteX26" fmla="*/ 202406 w 773205"/>
                <a:gd name="connsiteY26" fmla="*/ 290512 h 1147762"/>
                <a:gd name="connsiteX27" fmla="*/ 209550 w 773205"/>
                <a:gd name="connsiteY27" fmla="*/ 295275 h 1147762"/>
                <a:gd name="connsiteX28" fmla="*/ 211931 w 773205"/>
                <a:gd name="connsiteY28" fmla="*/ 311944 h 1147762"/>
                <a:gd name="connsiteX29" fmla="*/ 216693 w 773205"/>
                <a:gd name="connsiteY29" fmla="*/ 319087 h 1147762"/>
                <a:gd name="connsiteX30" fmla="*/ 219075 w 773205"/>
                <a:gd name="connsiteY30" fmla="*/ 328612 h 1147762"/>
                <a:gd name="connsiteX31" fmla="*/ 221456 w 773205"/>
                <a:gd name="connsiteY31" fmla="*/ 350044 h 1147762"/>
                <a:gd name="connsiteX32" fmla="*/ 230981 w 773205"/>
                <a:gd name="connsiteY32" fmla="*/ 352425 h 1147762"/>
                <a:gd name="connsiteX33" fmla="*/ 233362 w 773205"/>
                <a:gd name="connsiteY33" fmla="*/ 369094 h 1147762"/>
                <a:gd name="connsiteX34" fmla="*/ 235743 w 773205"/>
                <a:gd name="connsiteY34" fmla="*/ 376237 h 1147762"/>
                <a:gd name="connsiteX35" fmla="*/ 250031 w 773205"/>
                <a:gd name="connsiteY35" fmla="*/ 378619 h 1147762"/>
                <a:gd name="connsiteX36" fmla="*/ 254793 w 773205"/>
                <a:gd name="connsiteY36" fmla="*/ 385762 h 1147762"/>
                <a:gd name="connsiteX37" fmla="*/ 254793 w 773205"/>
                <a:gd name="connsiteY37" fmla="*/ 400050 h 1147762"/>
                <a:gd name="connsiteX38" fmla="*/ 269081 w 773205"/>
                <a:gd name="connsiteY38" fmla="*/ 407194 h 1147762"/>
                <a:gd name="connsiteX39" fmla="*/ 264318 w 773205"/>
                <a:gd name="connsiteY39" fmla="*/ 414337 h 1147762"/>
                <a:gd name="connsiteX40" fmla="*/ 269081 w 773205"/>
                <a:gd name="connsiteY40" fmla="*/ 433387 h 1147762"/>
                <a:gd name="connsiteX41" fmla="*/ 276225 w 773205"/>
                <a:gd name="connsiteY41" fmla="*/ 438150 h 1147762"/>
                <a:gd name="connsiteX42" fmla="*/ 278606 w 773205"/>
                <a:gd name="connsiteY42" fmla="*/ 454819 h 1147762"/>
                <a:gd name="connsiteX43" fmla="*/ 280987 w 773205"/>
                <a:gd name="connsiteY43" fmla="*/ 464344 h 1147762"/>
                <a:gd name="connsiteX44" fmla="*/ 288131 w 773205"/>
                <a:gd name="connsiteY44" fmla="*/ 495300 h 1147762"/>
                <a:gd name="connsiteX45" fmla="*/ 290512 w 773205"/>
                <a:gd name="connsiteY45" fmla="*/ 514350 h 1147762"/>
                <a:gd name="connsiteX46" fmla="*/ 297656 w 773205"/>
                <a:gd name="connsiteY46" fmla="*/ 516731 h 1147762"/>
                <a:gd name="connsiteX47" fmla="*/ 304800 w 773205"/>
                <a:gd name="connsiteY47" fmla="*/ 521494 h 1147762"/>
                <a:gd name="connsiteX48" fmla="*/ 309562 w 773205"/>
                <a:gd name="connsiteY48" fmla="*/ 528637 h 1147762"/>
                <a:gd name="connsiteX49" fmla="*/ 323850 w 773205"/>
                <a:gd name="connsiteY49" fmla="*/ 538162 h 1147762"/>
                <a:gd name="connsiteX50" fmla="*/ 326231 w 773205"/>
                <a:gd name="connsiteY50" fmla="*/ 552450 h 1147762"/>
                <a:gd name="connsiteX51" fmla="*/ 335756 w 773205"/>
                <a:gd name="connsiteY51" fmla="*/ 569119 h 1147762"/>
                <a:gd name="connsiteX52" fmla="*/ 340518 w 773205"/>
                <a:gd name="connsiteY52" fmla="*/ 590550 h 1147762"/>
                <a:gd name="connsiteX53" fmla="*/ 342900 w 773205"/>
                <a:gd name="connsiteY53" fmla="*/ 597694 h 1147762"/>
                <a:gd name="connsiteX54" fmla="*/ 350043 w 773205"/>
                <a:gd name="connsiteY54" fmla="*/ 602456 h 1147762"/>
                <a:gd name="connsiteX55" fmla="*/ 347662 w 773205"/>
                <a:gd name="connsiteY55" fmla="*/ 609600 h 1147762"/>
                <a:gd name="connsiteX56" fmla="*/ 354806 w 773205"/>
                <a:gd name="connsiteY56" fmla="*/ 614362 h 1147762"/>
                <a:gd name="connsiteX57" fmla="*/ 359568 w 773205"/>
                <a:gd name="connsiteY57" fmla="*/ 621506 h 1147762"/>
                <a:gd name="connsiteX58" fmla="*/ 376237 w 773205"/>
                <a:gd name="connsiteY58" fmla="*/ 628650 h 1147762"/>
                <a:gd name="connsiteX59" fmla="*/ 383381 w 773205"/>
                <a:gd name="connsiteY59" fmla="*/ 652462 h 1147762"/>
                <a:gd name="connsiteX60" fmla="*/ 385762 w 773205"/>
                <a:gd name="connsiteY60" fmla="*/ 661987 h 1147762"/>
                <a:gd name="connsiteX61" fmla="*/ 400050 w 773205"/>
                <a:gd name="connsiteY61" fmla="*/ 666750 h 1147762"/>
                <a:gd name="connsiteX62" fmla="*/ 402431 w 773205"/>
                <a:gd name="connsiteY62" fmla="*/ 688181 h 1147762"/>
                <a:gd name="connsiteX63" fmla="*/ 404812 w 773205"/>
                <a:gd name="connsiteY63" fmla="*/ 704850 h 1147762"/>
                <a:gd name="connsiteX64" fmla="*/ 428625 w 773205"/>
                <a:gd name="connsiteY64" fmla="*/ 707231 h 1147762"/>
                <a:gd name="connsiteX65" fmla="*/ 440531 w 773205"/>
                <a:gd name="connsiteY65" fmla="*/ 723900 h 1147762"/>
                <a:gd name="connsiteX66" fmla="*/ 445293 w 773205"/>
                <a:gd name="connsiteY66" fmla="*/ 731044 h 1147762"/>
                <a:gd name="connsiteX67" fmla="*/ 461962 w 773205"/>
                <a:gd name="connsiteY67" fmla="*/ 738187 h 1147762"/>
                <a:gd name="connsiteX68" fmla="*/ 466725 w 773205"/>
                <a:gd name="connsiteY68" fmla="*/ 752475 h 1147762"/>
                <a:gd name="connsiteX69" fmla="*/ 469106 w 773205"/>
                <a:gd name="connsiteY69" fmla="*/ 778669 h 1147762"/>
                <a:gd name="connsiteX70" fmla="*/ 476250 w 773205"/>
                <a:gd name="connsiteY70" fmla="*/ 781050 h 1147762"/>
                <a:gd name="connsiteX71" fmla="*/ 473868 w 773205"/>
                <a:gd name="connsiteY71" fmla="*/ 788194 h 1147762"/>
                <a:gd name="connsiteX72" fmla="*/ 481012 w 773205"/>
                <a:gd name="connsiteY72" fmla="*/ 790575 h 1147762"/>
                <a:gd name="connsiteX73" fmla="*/ 488156 w 773205"/>
                <a:gd name="connsiteY73" fmla="*/ 795337 h 1147762"/>
                <a:gd name="connsiteX74" fmla="*/ 495300 w 773205"/>
                <a:gd name="connsiteY74" fmla="*/ 812006 h 1147762"/>
                <a:gd name="connsiteX75" fmla="*/ 500062 w 773205"/>
                <a:gd name="connsiteY75" fmla="*/ 819150 h 1147762"/>
                <a:gd name="connsiteX76" fmla="*/ 502443 w 773205"/>
                <a:gd name="connsiteY76" fmla="*/ 850106 h 1147762"/>
                <a:gd name="connsiteX77" fmla="*/ 511968 w 773205"/>
                <a:gd name="connsiteY77" fmla="*/ 852487 h 1147762"/>
                <a:gd name="connsiteX78" fmla="*/ 528637 w 773205"/>
                <a:gd name="connsiteY78" fmla="*/ 876300 h 1147762"/>
                <a:gd name="connsiteX79" fmla="*/ 535781 w 773205"/>
                <a:gd name="connsiteY79" fmla="*/ 890587 h 1147762"/>
                <a:gd name="connsiteX80" fmla="*/ 538162 w 773205"/>
                <a:gd name="connsiteY80" fmla="*/ 900112 h 1147762"/>
                <a:gd name="connsiteX81" fmla="*/ 545306 w 773205"/>
                <a:gd name="connsiteY81" fmla="*/ 902494 h 1147762"/>
                <a:gd name="connsiteX82" fmla="*/ 559593 w 773205"/>
                <a:gd name="connsiteY82" fmla="*/ 919162 h 1147762"/>
                <a:gd name="connsiteX83" fmla="*/ 561975 w 773205"/>
                <a:gd name="connsiteY83" fmla="*/ 926306 h 1147762"/>
                <a:gd name="connsiteX84" fmla="*/ 571500 w 773205"/>
                <a:gd name="connsiteY84" fmla="*/ 928687 h 1147762"/>
                <a:gd name="connsiteX85" fmla="*/ 573881 w 773205"/>
                <a:gd name="connsiteY85" fmla="*/ 942975 h 1147762"/>
                <a:gd name="connsiteX86" fmla="*/ 578643 w 773205"/>
                <a:gd name="connsiteY86" fmla="*/ 957262 h 1147762"/>
                <a:gd name="connsiteX87" fmla="*/ 581025 w 773205"/>
                <a:gd name="connsiteY87" fmla="*/ 978694 h 1147762"/>
                <a:gd name="connsiteX88" fmla="*/ 590550 w 773205"/>
                <a:gd name="connsiteY88" fmla="*/ 981075 h 1147762"/>
                <a:gd name="connsiteX89" fmla="*/ 600075 w 773205"/>
                <a:gd name="connsiteY89" fmla="*/ 992981 h 1147762"/>
                <a:gd name="connsiteX90" fmla="*/ 604837 w 773205"/>
                <a:gd name="connsiteY90" fmla="*/ 1000125 h 1147762"/>
                <a:gd name="connsiteX91" fmla="*/ 607218 w 773205"/>
                <a:gd name="connsiteY91" fmla="*/ 1007269 h 1147762"/>
                <a:gd name="connsiteX92" fmla="*/ 633412 w 773205"/>
                <a:gd name="connsiteY92" fmla="*/ 1019175 h 1147762"/>
                <a:gd name="connsiteX93" fmla="*/ 635793 w 773205"/>
                <a:gd name="connsiteY93" fmla="*/ 1031081 h 1147762"/>
                <a:gd name="connsiteX94" fmla="*/ 640556 w 773205"/>
                <a:gd name="connsiteY94" fmla="*/ 1038225 h 1147762"/>
                <a:gd name="connsiteX95" fmla="*/ 647700 w 773205"/>
                <a:gd name="connsiteY95" fmla="*/ 1062037 h 1147762"/>
                <a:gd name="connsiteX96" fmla="*/ 650081 w 773205"/>
                <a:gd name="connsiteY96" fmla="*/ 1071562 h 1147762"/>
                <a:gd name="connsiteX97" fmla="*/ 676275 w 773205"/>
                <a:gd name="connsiteY97" fmla="*/ 1081087 h 1147762"/>
                <a:gd name="connsiteX98" fmla="*/ 690562 w 773205"/>
                <a:gd name="connsiteY98" fmla="*/ 1090612 h 1147762"/>
                <a:gd name="connsiteX99" fmla="*/ 695325 w 773205"/>
                <a:gd name="connsiteY99" fmla="*/ 1104900 h 1147762"/>
                <a:gd name="connsiteX100" fmla="*/ 697706 w 773205"/>
                <a:gd name="connsiteY100" fmla="*/ 1112044 h 1147762"/>
                <a:gd name="connsiteX101" fmla="*/ 704850 w 773205"/>
                <a:gd name="connsiteY101" fmla="*/ 1119187 h 1147762"/>
                <a:gd name="connsiteX102" fmla="*/ 709612 w 773205"/>
                <a:gd name="connsiteY102" fmla="*/ 1126331 h 1147762"/>
                <a:gd name="connsiteX103" fmla="*/ 728662 w 773205"/>
                <a:gd name="connsiteY103" fmla="*/ 1131094 h 1147762"/>
                <a:gd name="connsiteX104" fmla="*/ 735806 w 773205"/>
                <a:gd name="connsiteY104" fmla="*/ 1135856 h 1147762"/>
                <a:gd name="connsiteX105" fmla="*/ 740568 w 773205"/>
                <a:gd name="connsiteY105" fmla="*/ 1143000 h 1147762"/>
                <a:gd name="connsiteX106" fmla="*/ 726281 w 773205"/>
                <a:gd name="connsiteY106" fmla="*/ 1147762 h 1147762"/>
                <a:gd name="connsiteX107" fmla="*/ 719137 w 773205"/>
                <a:gd name="connsiteY107" fmla="*/ 1143000 h 1147762"/>
                <a:gd name="connsiteX108" fmla="*/ 704850 w 773205"/>
                <a:gd name="connsiteY108" fmla="*/ 1131094 h 1147762"/>
                <a:gd name="connsiteX109" fmla="*/ 697706 w 773205"/>
                <a:gd name="connsiteY109" fmla="*/ 1123950 h 1147762"/>
                <a:gd name="connsiteX110" fmla="*/ 690562 w 773205"/>
                <a:gd name="connsiteY110" fmla="*/ 1119187 h 1147762"/>
                <a:gd name="connsiteX111" fmla="*/ 697706 w 773205"/>
                <a:gd name="connsiteY111" fmla="*/ 1116806 h 1147762"/>
                <a:gd name="connsiteX112" fmla="*/ 726281 w 773205"/>
                <a:gd name="connsiteY112" fmla="*/ 1121569 h 1147762"/>
                <a:gd name="connsiteX113" fmla="*/ 752475 w 773205"/>
                <a:gd name="connsiteY113" fmla="*/ 1128712 h 1147762"/>
                <a:gd name="connsiteX114" fmla="*/ 742950 w 773205"/>
                <a:gd name="connsiteY114" fmla="*/ 1128712 h 1147762"/>
                <a:gd name="connsiteX115" fmla="*/ 731043 w 773205"/>
                <a:gd name="connsiteY115" fmla="*/ 1126331 h 1147762"/>
                <a:gd name="connsiteX116" fmla="*/ 709612 w 773205"/>
                <a:gd name="connsiteY116" fmla="*/ 1126331 h 1147762"/>
                <a:gd name="connsiteX117" fmla="*/ 709612 w 773205"/>
                <a:gd name="connsiteY117" fmla="*/ 1133475 h 1147762"/>
                <a:gd name="connsiteX0" fmla="*/ 0 w 752505"/>
                <a:gd name="connsiteY0" fmla="*/ 0 h 1147762"/>
                <a:gd name="connsiteX1" fmla="*/ 0 w 752505"/>
                <a:gd name="connsiteY1" fmla="*/ 0 h 1147762"/>
                <a:gd name="connsiteX2" fmla="*/ 14287 w 752505"/>
                <a:gd name="connsiteY2" fmla="*/ 16669 h 1147762"/>
                <a:gd name="connsiteX3" fmla="*/ 23812 w 752505"/>
                <a:gd name="connsiteY3" fmla="*/ 28575 h 1147762"/>
                <a:gd name="connsiteX4" fmla="*/ 26193 w 752505"/>
                <a:gd name="connsiteY4" fmla="*/ 45244 h 1147762"/>
                <a:gd name="connsiteX5" fmla="*/ 28575 w 752505"/>
                <a:gd name="connsiteY5" fmla="*/ 52387 h 1147762"/>
                <a:gd name="connsiteX6" fmla="*/ 35718 w 752505"/>
                <a:gd name="connsiteY6" fmla="*/ 54769 h 1147762"/>
                <a:gd name="connsiteX7" fmla="*/ 57150 w 752505"/>
                <a:gd name="connsiteY7" fmla="*/ 57150 h 1147762"/>
                <a:gd name="connsiteX8" fmla="*/ 59531 w 752505"/>
                <a:gd name="connsiteY8" fmla="*/ 73819 h 1147762"/>
                <a:gd name="connsiteX9" fmla="*/ 66675 w 752505"/>
                <a:gd name="connsiteY9" fmla="*/ 78581 h 1147762"/>
                <a:gd name="connsiteX10" fmla="*/ 69056 w 752505"/>
                <a:gd name="connsiteY10" fmla="*/ 97631 h 1147762"/>
                <a:gd name="connsiteX11" fmla="*/ 88106 w 752505"/>
                <a:gd name="connsiteY11" fmla="*/ 100012 h 1147762"/>
                <a:gd name="connsiteX12" fmla="*/ 100012 w 752505"/>
                <a:gd name="connsiteY12" fmla="*/ 121444 h 1147762"/>
                <a:gd name="connsiteX13" fmla="*/ 116681 w 752505"/>
                <a:gd name="connsiteY13" fmla="*/ 128587 h 1147762"/>
                <a:gd name="connsiteX14" fmla="*/ 121443 w 752505"/>
                <a:gd name="connsiteY14" fmla="*/ 135731 h 1147762"/>
                <a:gd name="connsiteX15" fmla="*/ 123825 w 752505"/>
                <a:gd name="connsiteY15" fmla="*/ 147637 h 1147762"/>
                <a:gd name="connsiteX16" fmla="*/ 138112 w 752505"/>
                <a:gd name="connsiteY16" fmla="*/ 152400 h 1147762"/>
                <a:gd name="connsiteX17" fmla="*/ 145256 w 752505"/>
                <a:gd name="connsiteY17" fmla="*/ 157162 h 1147762"/>
                <a:gd name="connsiteX18" fmla="*/ 147637 w 752505"/>
                <a:gd name="connsiteY18" fmla="*/ 176212 h 1147762"/>
                <a:gd name="connsiteX19" fmla="*/ 150018 w 752505"/>
                <a:gd name="connsiteY19" fmla="*/ 202406 h 1147762"/>
                <a:gd name="connsiteX20" fmla="*/ 157162 w 752505"/>
                <a:gd name="connsiteY20" fmla="*/ 209550 h 1147762"/>
                <a:gd name="connsiteX21" fmla="*/ 164306 w 752505"/>
                <a:gd name="connsiteY21" fmla="*/ 233362 h 1147762"/>
                <a:gd name="connsiteX22" fmla="*/ 173831 w 752505"/>
                <a:gd name="connsiteY22" fmla="*/ 235744 h 1147762"/>
                <a:gd name="connsiteX23" fmla="*/ 178593 w 752505"/>
                <a:gd name="connsiteY23" fmla="*/ 261937 h 1147762"/>
                <a:gd name="connsiteX24" fmla="*/ 192881 w 752505"/>
                <a:gd name="connsiteY24" fmla="*/ 273844 h 1147762"/>
                <a:gd name="connsiteX25" fmla="*/ 200025 w 752505"/>
                <a:gd name="connsiteY25" fmla="*/ 280987 h 1147762"/>
                <a:gd name="connsiteX26" fmla="*/ 202406 w 752505"/>
                <a:gd name="connsiteY26" fmla="*/ 290512 h 1147762"/>
                <a:gd name="connsiteX27" fmla="*/ 209550 w 752505"/>
                <a:gd name="connsiteY27" fmla="*/ 295275 h 1147762"/>
                <a:gd name="connsiteX28" fmla="*/ 211931 w 752505"/>
                <a:gd name="connsiteY28" fmla="*/ 311944 h 1147762"/>
                <a:gd name="connsiteX29" fmla="*/ 216693 w 752505"/>
                <a:gd name="connsiteY29" fmla="*/ 319087 h 1147762"/>
                <a:gd name="connsiteX30" fmla="*/ 219075 w 752505"/>
                <a:gd name="connsiteY30" fmla="*/ 328612 h 1147762"/>
                <a:gd name="connsiteX31" fmla="*/ 221456 w 752505"/>
                <a:gd name="connsiteY31" fmla="*/ 350044 h 1147762"/>
                <a:gd name="connsiteX32" fmla="*/ 230981 w 752505"/>
                <a:gd name="connsiteY32" fmla="*/ 352425 h 1147762"/>
                <a:gd name="connsiteX33" fmla="*/ 233362 w 752505"/>
                <a:gd name="connsiteY33" fmla="*/ 369094 h 1147762"/>
                <a:gd name="connsiteX34" fmla="*/ 235743 w 752505"/>
                <a:gd name="connsiteY34" fmla="*/ 376237 h 1147762"/>
                <a:gd name="connsiteX35" fmla="*/ 250031 w 752505"/>
                <a:gd name="connsiteY35" fmla="*/ 378619 h 1147762"/>
                <a:gd name="connsiteX36" fmla="*/ 254793 w 752505"/>
                <a:gd name="connsiteY36" fmla="*/ 385762 h 1147762"/>
                <a:gd name="connsiteX37" fmla="*/ 254793 w 752505"/>
                <a:gd name="connsiteY37" fmla="*/ 400050 h 1147762"/>
                <a:gd name="connsiteX38" fmla="*/ 269081 w 752505"/>
                <a:gd name="connsiteY38" fmla="*/ 407194 h 1147762"/>
                <a:gd name="connsiteX39" fmla="*/ 264318 w 752505"/>
                <a:gd name="connsiteY39" fmla="*/ 414337 h 1147762"/>
                <a:gd name="connsiteX40" fmla="*/ 269081 w 752505"/>
                <a:gd name="connsiteY40" fmla="*/ 433387 h 1147762"/>
                <a:gd name="connsiteX41" fmla="*/ 276225 w 752505"/>
                <a:gd name="connsiteY41" fmla="*/ 438150 h 1147762"/>
                <a:gd name="connsiteX42" fmla="*/ 278606 w 752505"/>
                <a:gd name="connsiteY42" fmla="*/ 454819 h 1147762"/>
                <a:gd name="connsiteX43" fmla="*/ 280987 w 752505"/>
                <a:gd name="connsiteY43" fmla="*/ 464344 h 1147762"/>
                <a:gd name="connsiteX44" fmla="*/ 288131 w 752505"/>
                <a:gd name="connsiteY44" fmla="*/ 495300 h 1147762"/>
                <a:gd name="connsiteX45" fmla="*/ 290512 w 752505"/>
                <a:gd name="connsiteY45" fmla="*/ 514350 h 1147762"/>
                <a:gd name="connsiteX46" fmla="*/ 297656 w 752505"/>
                <a:gd name="connsiteY46" fmla="*/ 516731 h 1147762"/>
                <a:gd name="connsiteX47" fmla="*/ 304800 w 752505"/>
                <a:gd name="connsiteY47" fmla="*/ 521494 h 1147762"/>
                <a:gd name="connsiteX48" fmla="*/ 309562 w 752505"/>
                <a:gd name="connsiteY48" fmla="*/ 528637 h 1147762"/>
                <a:gd name="connsiteX49" fmla="*/ 323850 w 752505"/>
                <a:gd name="connsiteY49" fmla="*/ 538162 h 1147762"/>
                <a:gd name="connsiteX50" fmla="*/ 326231 w 752505"/>
                <a:gd name="connsiteY50" fmla="*/ 552450 h 1147762"/>
                <a:gd name="connsiteX51" fmla="*/ 335756 w 752505"/>
                <a:gd name="connsiteY51" fmla="*/ 569119 h 1147762"/>
                <a:gd name="connsiteX52" fmla="*/ 340518 w 752505"/>
                <a:gd name="connsiteY52" fmla="*/ 590550 h 1147762"/>
                <a:gd name="connsiteX53" fmla="*/ 342900 w 752505"/>
                <a:gd name="connsiteY53" fmla="*/ 597694 h 1147762"/>
                <a:gd name="connsiteX54" fmla="*/ 350043 w 752505"/>
                <a:gd name="connsiteY54" fmla="*/ 602456 h 1147762"/>
                <a:gd name="connsiteX55" fmla="*/ 347662 w 752505"/>
                <a:gd name="connsiteY55" fmla="*/ 609600 h 1147762"/>
                <a:gd name="connsiteX56" fmla="*/ 354806 w 752505"/>
                <a:gd name="connsiteY56" fmla="*/ 614362 h 1147762"/>
                <a:gd name="connsiteX57" fmla="*/ 359568 w 752505"/>
                <a:gd name="connsiteY57" fmla="*/ 621506 h 1147762"/>
                <a:gd name="connsiteX58" fmla="*/ 376237 w 752505"/>
                <a:gd name="connsiteY58" fmla="*/ 628650 h 1147762"/>
                <a:gd name="connsiteX59" fmla="*/ 383381 w 752505"/>
                <a:gd name="connsiteY59" fmla="*/ 652462 h 1147762"/>
                <a:gd name="connsiteX60" fmla="*/ 385762 w 752505"/>
                <a:gd name="connsiteY60" fmla="*/ 661987 h 1147762"/>
                <a:gd name="connsiteX61" fmla="*/ 400050 w 752505"/>
                <a:gd name="connsiteY61" fmla="*/ 666750 h 1147762"/>
                <a:gd name="connsiteX62" fmla="*/ 402431 w 752505"/>
                <a:gd name="connsiteY62" fmla="*/ 688181 h 1147762"/>
                <a:gd name="connsiteX63" fmla="*/ 404812 w 752505"/>
                <a:gd name="connsiteY63" fmla="*/ 704850 h 1147762"/>
                <a:gd name="connsiteX64" fmla="*/ 428625 w 752505"/>
                <a:gd name="connsiteY64" fmla="*/ 707231 h 1147762"/>
                <a:gd name="connsiteX65" fmla="*/ 440531 w 752505"/>
                <a:gd name="connsiteY65" fmla="*/ 723900 h 1147762"/>
                <a:gd name="connsiteX66" fmla="*/ 445293 w 752505"/>
                <a:gd name="connsiteY66" fmla="*/ 731044 h 1147762"/>
                <a:gd name="connsiteX67" fmla="*/ 461962 w 752505"/>
                <a:gd name="connsiteY67" fmla="*/ 738187 h 1147762"/>
                <a:gd name="connsiteX68" fmla="*/ 466725 w 752505"/>
                <a:gd name="connsiteY68" fmla="*/ 752475 h 1147762"/>
                <a:gd name="connsiteX69" fmla="*/ 469106 w 752505"/>
                <a:gd name="connsiteY69" fmla="*/ 778669 h 1147762"/>
                <a:gd name="connsiteX70" fmla="*/ 476250 w 752505"/>
                <a:gd name="connsiteY70" fmla="*/ 781050 h 1147762"/>
                <a:gd name="connsiteX71" fmla="*/ 473868 w 752505"/>
                <a:gd name="connsiteY71" fmla="*/ 788194 h 1147762"/>
                <a:gd name="connsiteX72" fmla="*/ 481012 w 752505"/>
                <a:gd name="connsiteY72" fmla="*/ 790575 h 1147762"/>
                <a:gd name="connsiteX73" fmla="*/ 488156 w 752505"/>
                <a:gd name="connsiteY73" fmla="*/ 795337 h 1147762"/>
                <a:gd name="connsiteX74" fmla="*/ 495300 w 752505"/>
                <a:gd name="connsiteY74" fmla="*/ 812006 h 1147762"/>
                <a:gd name="connsiteX75" fmla="*/ 500062 w 752505"/>
                <a:gd name="connsiteY75" fmla="*/ 819150 h 1147762"/>
                <a:gd name="connsiteX76" fmla="*/ 502443 w 752505"/>
                <a:gd name="connsiteY76" fmla="*/ 850106 h 1147762"/>
                <a:gd name="connsiteX77" fmla="*/ 511968 w 752505"/>
                <a:gd name="connsiteY77" fmla="*/ 852487 h 1147762"/>
                <a:gd name="connsiteX78" fmla="*/ 528637 w 752505"/>
                <a:gd name="connsiteY78" fmla="*/ 876300 h 1147762"/>
                <a:gd name="connsiteX79" fmla="*/ 535781 w 752505"/>
                <a:gd name="connsiteY79" fmla="*/ 890587 h 1147762"/>
                <a:gd name="connsiteX80" fmla="*/ 538162 w 752505"/>
                <a:gd name="connsiteY80" fmla="*/ 900112 h 1147762"/>
                <a:gd name="connsiteX81" fmla="*/ 545306 w 752505"/>
                <a:gd name="connsiteY81" fmla="*/ 902494 h 1147762"/>
                <a:gd name="connsiteX82" fmla="*/ 559593 w 752505"/>
                <a:gd name="connsiteY82" fmla="*/ 919162 h 1147762"/>
                <a:gd name="connsiteX83" fmla="*/ 561975 w 752505"/>
                <a:gd name="connsiteY83" fmla="*/ 926306 h 1147762"/>
                <a:gd name="connsiteX84" fmla="*/ 571500 w 752505"/>
                <a:gd name="connsiteY84" fmla="*/ 928687 h 1147762"/>
                <a:gd name="connsiteX85" fmla="*/ 573881 w 752505"/>
                <a:gd name="connsiteY85" fmla="*/ 942975 h 1147762"/>
                <a:gd name="connsiteX86" fmla="*/ 578643 w 752505"/>
                <a:gd name="connsiteY86" fmla="*/ 957262 h 1147762"/>
                <a:gd name="connsiteX87" fmla="*/ 581025 w 752505"/>
                <a:gd name="connsiteY87" fmla="*/ 978694 h 1147762"/>
                <a:gd name="connsiteX88" fmla="*/ 590550 w 752505"/>
                <a:gd name="connsiteY88" fmla="*/ 981075 h 1147762"/>
                <a:gd name="connsiteX89" fmla="*/ 600075 w 752505"/>
                <a:gd name="connsiteY89" fmla="*/ 992981 h 1147762"/>
                <a:gd name="connsiteX90" fmla="*/ 604837 w 752505"/>
                <a:gd name="connsiteY90" fmla="*/ 1000125 h 1147762"/>
                <a:gd name="connsiteX91" fmla="*/ 607218 w 752505"/>
                <a:gd name="connsiteY91" fmla="*/ 1007269 h 1147762"/>
                <a:gd name="connsiteX92" fmla="*/ 633412 w 752505"/>
                <a:gd name="connsiteY92" fmla="*/ 1019175 h 1147762"/>
                <a:gd name="connsiteX93" fmla="*/ 635793 w 752505"/>
                <a:gd name="connsiteY93" fmla="*/ 1031081 h 1147762"/>
                <a:gd name="connsiteX94" fmla="*/ 640556 w 752505"/>
                <a:gd name="connsiteY94" fmla="*/ 1038225 h 1147762"/>
                <a:gd name="connsiteX95" fmla="*/ 647700 w 752505"/>
                <a:gd name="connsiteY95" fmla="*/ 1062037 h 1147762"/>
                <a:gd name="connsiteX96" fmla="*/ 650081 w 752505"/>
                <a:gd name="connsiteY96" fmla="*/ 1071562 h 1147762"/>
                <a:gd name="connsiteX97" fmla="*/ 676275 w 752505"/>
                <a:gd name="connsiteY97" fmla="*/ 1081087 h 1147762"/>
                <a:gd name="connsiteX98" fmla="*/ 690562 w 752505"/>
                <a:gd name="connsiteY98" fmla="*/ 1090612 h 1147762"/>
                <a:gd name="connsiteX99" fmla="*/ 695325 w 752505"/>
                <a:gd name="connsiteY99" fmla="*/ 1104900 h 1147762"/>
                <a:gd name="connsiteX100" fmla="*/ 697706 w 752505"/>
                <a:gd name="connsiteY100" fmla="*/ 1112044 h 1147762"/>
                <a:gd name="connsiteX101" fmla="*/ 704850 w 752505"/>
                <a:gd name="connsiteY101" fmla="*/ 1119187 h 1147762"/>
                <a:gd name="connsiteX102" fmla="*/ 709612 w 752505"/>
                <a:gd name="connsiteY102" fmla="*/ 1126331 h 1147762"/>
                <a:gd name="connsiteX103" fmla="*/ 728662 w 752505"/>
                <a:gd name="connsiteY103" fmla="*/ 1131094 h 1147762"/>
                <a:gd name="connsiteX104" fmla="*/ 735806 w 752505"/>
                <a:gd name="connsiteY104" fmla="*/ 1135856 h 1147762"/>
                <a:gd name="connsiteX105" fmla="*/ 740568 w 752505"/>
                <a:gd name="connsiteY105" fmla="*/ 1143000 h 1147762"/>
                <a:gd name="connsiteX106" fmla="*/ 726281 w 752505"/>
                <a:gd name="connsiteY106" fmla="*/ 1147762 h 1147762"/>
                <a:gd name="connsiteX107" fmla="*/ 719137 w 752505"/>
                <a:gd name="connsiteY107" fmla="*/ 1143000 h 1147762"/>
                <a:gd name="connsiteX108" fmla="*/ 704850 w 752505"/>
                <a:gd name="connsiteY108" fmla="*/ 1131094 h 1147762"/>
                <a:gd name="connsiteX109" fmla="*/ 697706 w 752505"/>
                <a:gd name="connsiteY109" fmla="*/ 1123950 h 1147762"/>
                <a:gd name="connsiteX110" fmla="*/ 690562 w 752505"/>
                <a:gd name="connsiteY110" fmla="*/ 1119187 h 1147762"/>
                <a:gd name="connsiteX111" fmla="*/ 697706 w 752505"/>
                <a:gd name="connsiteY111" fmla="*/ 1116806 h 1147762"/>
                <a:gd name="connsiteX112" fmla="*/ 726281 w 752505"/>
                <a:gd name="connsiteY112" fmla="*/ 1121569 h 1147762"/>
                <a:gd name="connsiteX113" fmla="*/ 752475 w 752505"/>
                <a:gd name="connsiteY113" fmla="*/ 1128712 h 1147762"/>
                <a:gd name="connsiteX114" fmla="*/ 731043 w 752505"/>
                <a:gd name="connsiteY114" fmla="*/ 1126331 h 1147762"/>
                <a:gd name="connsiteX115" fmla="*/ 709612 w 752505"/>
                <a:gd name="connsiteY115" fmla="*/ 1126331 h 1147762"/>
                <a:gd name="connsiteX116" fmla="*/ 709612 w 752505"/>
                <a:gd name="connsiteY116" fmla="*/ 1133475 h 1147762"/>
                <a:gd name="connsiteX0" fmla="*/ 0 w 740911"/>
                <a:gd name="connsiteY0" fmla="*/ 0 h 1147762"/>
                <a:gd name="connsiteX1" fmla="*/ 0 w 740911"/>
                <a:gd name="connsiteY1" fmla="*/ 0 h 1147762"/>
                <a:gd name="connsiteX2" fmla="*/ 14287 w 740911"/>
                <a:gd name="connsiteY2" fmla="*/ 16669 h 1147762"/>
                <a:gd name="connsiteX3" fmla="*/ 23812 w 740911"/>
                <a:gd name="connsiteY3" fmla="*/ 28575 h 1147762"/>
                <a:gd name="connsiteX4" fmla="*/ 26193 w 740911"/>
                <a:gd name="connsiteY4" fmla="*/ 45244 h 1147762"/>
                <a:gd name="connsiteX5" fmla="*/ 28575 w 740911"/>
                <a:gd name="connsiteY5" fmla="*/ 52387 h 1147762"/>
                <a:gd name="connsiteX6" fmla="*/ 35718 w 740911"/>
                <a:gd name="connsiteY6" fmla="*/ 54769 h 1147762"/>
                <a:gd name="connsiteX7" fmla="*/ 57150 w 740911"/>
                <a:gd name="connsiteY7" fmla="*/ 57150 h 1147762"/>
                <a:gd name="connsiteX8" fmla="*/ 59531 w 740911"/>
                <a:gd name="connsiteY8" fmla="*/ 73819 h 1147762"/>
                <a:gd name="connsiteX9" fmla="*/ 66675 w 740911"/>
                <a:gd name="connsiteY9" fmla="*/ 78581 h 1147762"/>
                <a:gd name="connsiteX10" fmla="*/ 69056 w 740911"/>
                <a:gd name="connsiteY10" fmla="*/ 97631 h 1147762"/>
                <a:gd name="connsiteX11" fmla="*/ 88106 w 740911"/>
                <a:gd name="connsiteY11" fmla="*/ 100012 h 1147762"/>
                <a:gd name="connsiteX12" fmla="*/ 100012 w 740911"/>
                <a:gd name="connsiteY12" fmla="*/ 121444 h 1147762"/>
                <a:gd name="connsiteX13" fmla="*/ 116681 w 740911"/>
                <a:gd name="connsiteY13" fmla="*/ 128587 h 1147762"/>
                <a:gd name="connsiteX14" fmla="*/ 121443 w 740911"/>
                <a:gd name="connsiteY14" fmla="*/ 135731 h 1147762"/>
                <a:gd name="connsiteX15" fmla="*/ 123825 w 740911"/>
                <a:gd name="connsiteY15" fmla="*/ 147637 h 1147762"/>
                <a:gd name="connsiteX16" fmla="*/ 138112 w 740911"/>
                <a:gd name="connsiteY16" fmla="*/ 152400 h 1147762"/>
                <a:gd name="connsiteX17" fmla="*/ 145256 w 740911"/>
                <a:gd name="connsiteY17" fmla="*/ 157162 h 1147762"/>
                <a:gd name="connsiteX18" fmla="*/ 147637 w 740911"/>
                <a:gd name="connsiteY18" fmla="*/ 176212 h 1147762"/>
                <a:gd name="connsiteX19" fmla="*/ 150018 w 740911"/>
                <a:gd name="connsiteY19" fmla="*/ 202406 h 1147762"/>
                <a:gd name="connsiteX20" fmla="*/ 157162 w 740911"/>
                <a:gd name="connsiteY20" fmla="*/ 209550 h 1147762"/>
                <a:gd name="connsiteX21" fmla="*/ 164306 w 740911"/>
                <a:gd name="connsiteY21" fmla="*/ 233362 h 1147762"/>
                <a:gd name="connsiteX22" fmla="*/ 173831 w 740911"/>
                <a:gd name="connsiteY22" fmla="*/ 235744 h 1147762"/>
                <a:gd name="connsiteX23" fmla="*/ 178593 w 740911"/>
                <a:gd name="connsiteY23" fmla="*/ 261937 h 1147762"/>
                <a:gd name="connsiteX24" fmla="*/ 192881 w 740911"/>
                <a:gd name="connsiteY24" fmla="*/ 273844 h 1147762"/>
                <a:gd name="connsiteX25" fmla="*/ 200025 w 740911"/>
                <a:gd name="connsiteY25" fmla="*/ 280987 h 1147762"/>
                <a:gd name="connsiteX26" fmla="*/ 202406 w 740911"/>
                <a:gd name="connsiteY26" fmla="*/ 290512 h 1147762"/>
                <a:gd name="connsiteX27" fmla="*/ 209550 w 740911"/>
                <a:gd name="connsiteY27" fmla="*/ 295275 h 1147762"/>
                <a:gd name="connsiteX28" fmla="*/ 211931 w 740911"/>
                <a:gd name="connsiteY28" fmla="*/ 311944 h 1147762"/>
                <a:gd name="connsiteX29" fmla="*/ 216693 w 740911"/>
                <a:gd name="connsiteY29" fmla="*/ 319087 h 1147762"/>
                <a:gd name="connsiteX30" fmla="*/ 219075 w 740911"/>
                <a:gd name="connsiteY30" fmla="*/ 328612 h 1147762"/>
                <a:gd name="connsiteX31" fmla="*/ 221456 w 740911"/>
                <a:gd name="connsiteY31" fmla="*/ 350044 h 1147762"/>
                <a:gd name="connsiteX32" fmla="*/ 230981 w 740911"/>
                <a:gd name="connsiteY32" fmla="*/ 352425 h 1147762"/>
                <a:gd name="connsiteX33" fmla="*/ 233362 w 740911"/>
                <a:gd name="connsiteY33" fmla="*/ 369094 h 1147762"/>
                <a:gd name="connsiteX34" fmla="*/ 235743 w 740911"/>
                <a:gd name="connsiteY34" fmla="*/ 376237 h 1147762"/>
                <a:gd name="connsiteX35" fmla="*/ 250031 w 740911"/>
                <a:gd name="connsiteY35" fmla="*/ 378619 h 1147762"/>
                <a:gd name="connsiteX36" fmla="*/ 254793 w 740911"/>
                <a:gd name="connsiteY36" fmla="*/ 385762 h 1147762"/>
                <a:gd name="connsiteX37" fmla="*/ 254793 w 740911"/>
                <a:gd name="connsiteY37" fmla="*/ 400050 h 1147762"/>
                <a:gd name="connsiteX38" fmla="*/ 269081 w 740911"/>
                <a:gd name="connsiteY38" fmla="*/ 407194 h 1147762"/>
                <a:gd name="connsiteX39" fmla="*/ 264318 w 740911"/>
                <a:gd name="connsiteY39" fmla="*/ 414337 h 1147762"/>
                <a:gd name="connsiteX40" fmla="*/ 269081 w 740911"/>
                <a:gd name="connsiteY40" fmla="*/ 433387 h 1147762"/>
                <a:gd name="connsiteX41" fmla="*/ 276225 w 740911"/>
                <a:gd name="connsiteY41" fmla="*/ 438150 h 1147762"/>
                <a:gd name="connsiteX42" fmla="*/ 278606 w 740911"/>
                <a:gd name="connsiteY42" fmla="*/ 454819 h 1147762"/>
                <a:gd name="connsiteX43" fmla="*/ 280987 w 740911"/>
                <a:gd name="connsiteY43" fmla="*/ 464344 h 1147762"/>
                <a:gd name="connsiteX44" fmla="*/ 288131 w 740911"/>
                <a:gd name="connsiteY44" fmla="*/ 495300 h 1147762"/>
                <a:gd name="connsiteX45" fmla="*/ 290512 w 740911"/>
                <a:gd name="connsiteY45" fmla="*/ 514350 h 1147762"/>
                <a:gd name="connsiteX46" fmla="*/ 297656 w 740911"/>
                <a:gd name="connsiteY46" fmla="*/ 516731 h 1147762"/>
                <a:gd name="connsiteX47" fmla="*/ 304800 w 740911"/>
                <a:gd name="connsiteY47" fmla="*/ 521494 h 1147762"/>
                <a:gd name="connsiteX48" fmla="*/ 309562 w 740911"/>
                <a:gd name="connsiteY48" fmla="*/ 528637 h 1147762"/>
                <a:gd name="connsiteX49" fmla="*/ 323850 w 740911"/>
                <a:gd name="connsiteY49" fmla="*/ 538162 h 1147762"/>
                <a:gd name="connsiteX50" fmla="*/ 326231 w 740911"/>
                <a:gd name="connsiteY50" fmla="*/ 552450 h 1147762"/>
                <a:gd name="connsiteX51" fmla="*/ 335756 w 740911"/>
                <a:gd name="connsiteY51" fmla="*/ 569119 h 1147762"/>
                <a:gd name="connsiteX52" fmla="*/ 340518 w 740911"/>
                <a:gd name="connsiteY52" fmla="*/ 590550 h 1147762"/>
                <a:gd name="connsiteX53" fmla="*/ 342900 w 740911"/>
                <a:gd name="connsiteY53" fmla="*/ 597694 h 1147762"/>
                <a:gd name="connsiteX54" fmla="*/ 350043 w 740911"/>
                <a:gd name="connsiteY54" fmla="*/ 602456 h 1147762"/>
                <a:gd name="connsiteX55" fmla="*/ 347662 w 740911"/>
                <a:gd name="connsiteY55" fmla="*/ 609600 h 1147762"/>
                <a:gd name="connsiteX56" fmla="*/ 354806 w 740911"/>
                <a:gd name="connsiteY56" fmla="*/ 614362 h 1147762"/>
                <a:gd name="connsiteX57" fmla="*/ 359568 w 740911"/>
                <a:gd name="connsiteY57" fmla="*/ 621506 h 1147762"/>
                <a:gd name="connsiteX58" fmla="*/ 376237 w 740911"/>
                <a:gd name="connsiteY58" fmla="*/ 628650 h 1147762"/>
                <a:gd name="connsiteX59" fmla="*/ 383381 w 740911"/>
                <a:gd name="connsiteY59" fmla="*/ 652462 h 1147762"/>
                <a:gd name="connsiteX60" fmla="*/ 385762 w 740911"/>
                <a:gd name="connsiteY60" fmla="*/ 661987 h 1147762"/>
                <a:gd name="connsiteX61" fmla="*/ 400050 w 740911"/>
                <a:gd name="connsiteY61" fmla="*/ 666750 h 1147762"/>
                <a:gd name="connsiteX62" fmla="*/ 402431 w 740911"/>
                <a:gd name="connsiteY62" fmla="*/ 688181 h 1147762"/>
                <a:gd name="connsiteX63" fmla="*/ 404812 w 740911"/>
                <a:gd name="connsiteY63" fmla="*/ 704850 h 1147762"/>
                <a:gd name="connsiteX64" fmla="*/ 428625 w 740911"/>
                <a:gd name="connsiteY64" fmla="*/ 707231 h 1147762"/>
                <a:gd name="connsiteX65" fmla="*/ 440531 w 740911"/>
                <a:gd name="connsiteY65" fmla="*/ 723900 h 1147762"/>
                <a:gd name="connsiteX66" fmla="*/ 445293 w 740911"/>
                <a:gd name="connsiteY66" fmla="*/ 731044 h 1147762"/>
                <a:gd name="connsiteX67" fmla="*/ 461962 w 740911"/>
                <a:gd name="connsiteY67" fmla="*/ 738187 h 1147762"/>
                <a:gd name="connsiteX68" fmla="*/ 466725 w 740911"/>
                <a:gd name="connsiteY68" fmla="*/ 752475 h 1147762"/>
                <a:gd name="connsiteX69" fmla="*/ 469106 w 740911"/>
                <a:gd name="connsiteY69" fmla="*/ 778669 h 1147762"/>
                <a:gd name="connsiteX70" fmla="*/ 476250 w 740911"/>
                <a:gd name="connsiteY70" fmla="*/ 781050 h 1147762"/>
                <a:gd name="connsiteX71" fmla="*/ 473868 w 740911"/>
                <a:gd name="connsiteY71" fmla="*/ 788194 h 1147762"/>
                <a:gd name="connsiteX72" fmla="*/ 481012 w 740911"/>
                <a:gd name="connsiteY72" fmla="*/ 790575 h 1147762"/>
                <a:gd name="connsiteX73" fmla="*/ 488156 w 740911"/>
                <a:gd name="connsiteY73" fmla="*/ 795337 h 1147762"/>
                <a:gd name="connsiteX74" fmla="*/ 495300 w 740911"/>
                <a:gd name="connsiteY74" fmla="*/ 812006 h 1147762"/>
                <a:gd name="connsiteX75" fmla="*/ 500062 w 740911"/>
                <a:gd name="connsiteY75" fmla="*/ 819150 h 1147762"/>
                <a:gd name="connsiteX76" fmla="*/ 502443 w 740911"/>
                <a:gd name="connsiteY76" fmla="*/ 850106 h 1147762"/>
                <a:gd name="connsiteX77" fmla="*/ 511968 w 740911"/>
                <a:gd name="connsiteY77" fmla="*/ 852487 h 1147762"/>
                <a:gd name="connsiteX78" fmla="*/ 528637 w 740911"/>
                <a:gd name="connsiteY78" fmla="*/ 876300 h 1147762"/>
                <a:gd name="connsiteX79" fmla="*/ 535781 w 740911"/>
                <a:gd name="connsiteY79" fmla="*/ 890587 h 1147762"/>
                <a:gd name="connsiteX80" fmla="*/ 538162 w 740911"/>
                <a:gd name="connsiteY80" fmla="*/ 900112 h 1147762"/>
                <a:gd name="connsiteX81" fmla="*/ 545306 w 740911"/>
                <a:gd name="connsiteY81" fmla="*/ 902494 h 1147762"/>
                <a:gd name="connsiteX82" fmla="*/ 559593 w 740911"/>
                <a:gd name="connsiteY82" fmla="*/ 919162 h 1147762"/>
                <a:gd name="connsiteX83" fmla="*/ 561975 w 740911"/>
                <a:gd name="connsiteY83" fmla="*/ 926306 h 1147762"/>
                <a:gd name="connsiteX84" fmla="*/ 571500 w 740911"/>
                <a:gd name="connsiteY84" fmla="*/ 928687 h 1147762"/>
                <a:gd name="connsiteX85" fmla="*/ 573881 w 740911"/>
                <a:gd name="connsiteY85" fmla="*/ 942975 h 1147762"/>
                <a:gd name="connsiteX86" fmla="*/ 578643 w 740911"/>
                <a:gd name="connsiteY86" fmla="*/ 957262 h 1147762"/>
                <a:gd name="connsiteX87" fmla="*/ 581025 w 740911"/>
                <a:gd name="connsiteY87" fmla="*/ 978694 h 1147762"/>
                <a:gd name="connsiteX88" fmla="*/ 590550 w 740911"/>
                <a:gd name="connsiteY88" fmla="*/ 981075 h 1147762"/>
                <a:gd name="connsiteX89" fmla="*/ 600075 w 740911"/>
                <a:gd name="connsiteY89" fmla="*/ 992981 h 1147762"/>
                <a:gd name="connsiteX90" fmla="*/ 604837 w 740911"/>
                <a:gd name="connsiteY90" fmla="*/ 1000125 h 1147762"/>
                <a:gd name="connsiteX91" fmla="*/ 607218 w 740911"/>
                <a:gd name="connsiteY91" fmla="*/ 1007269 h 1147762"/>
                <a:gd name="connsiteX92" fmla="*/ 633412 w 740911"/>
                <a:gd name="connsiteY92" fmla="*/ 1019175 h 1147762"/>
                <a:gd name="connsiteX93" fmla="*/ 635793 w 740911"/>
                <a:gd name="connsiteY93" fmla="*/ 1031081 h 1147762"/>
                <a:gd name="connsiteX94" fmla="*/ 640556 w 740911"/>
                <a:gd name="connsiteY94" fmla="*/ 1038225 h 1147762"/>
                <a:gd name="connsiteX95" fmla="*/ 647700 w 740911"/>
                <a:gd name="connsiteY95" fmla="*/ 1062037 h 1147762"/>
                <a:gd name="connsiteX96" fmla="*/ 650081 w 740911"/>
                <a:gd name="connsiteY96" fmla="*/ 1071562 h 1147762"/>
                <a:gd name="connsiteX97" fmla="*/ 676275 w 740911"/>
                <a:gd name="connsiteY97" fmla="*/ 1081087 h 1147762"/>
                <a:gd name="connsiteX98" fmla="*/ 690562 w 740911"/>
                <a:gd name="connsiteY98" fmla="*/ 1090612 h 1147762"/>
                <a:gd name="connsiteX99" fmla="*/ 695325 w 740911"/>
                <a:gd name="connsiteY99" fmla="*/ 1104900 h 1147762"/>
                <a:gd name="connsiteX100" fmla="*/ 697706 w 740911"/>
                <a:gd name="connsiteY100" fmla="*/ 1112044 h 1147762"/>
                <a:gd name="connsiteX101" fmla="*/ 704850 w 740911"/>
                <a:gd name="connsiteY101" fmla="*/ 1119187 h 1147762"/>
                <a:gd name="connsiteX102" fmla="*/ 709612 w 740911"/>
                <a:gd name="connsiteY102" fmla="*/ 1126331 h 1147762"/>
                <a:gd name="connsiteX103" fmla="*/ 728662 w 740911"/>
                <a:gd name="connsiteY103" fmla="*/ 1131094 h 1147762"/>
                <a:gd name="connsiteX104" fmla="*/ 735806 w 740911"/>
                <a:gd name="connsiteY104" fmla="*/ 1135856 h 1147762"/>
                <a:gd name="connsiteX105" fmla="*/ 740568 w 740911"/>
                <a:gd name="connsiteY105" fmla="*/ 1143000 h 1147762"/>
                <a:gd name="connsiteX106" fmla="*/ 726281 w 740911"/>
                <a:gd name="connsiteY106" fmla="*/ 1147762 h 1147762"/>
                <a:gd name="connsiteX107" fmla="*/ 719137 w 740911"/>
                <a:gd name="connsiteY107" fmla="*/ 1143000 h 1147762"/>
                <a:gd name="connsiteX108" fmla="*/ 704850 w 740911"/>
                <a:gd name="connsiteY108" fmla="*/ 1131094 h 1147762"/>
                <a:gd name="connsiteX109" fmla="*/ 697706 w 740911"/>
                <a:gd name="connsiteY109" fmla="*/ 1123950 h 1147762"/>
                <a:gd name="connsiteX110" fmla="*/ 690562 w 740911"/>
                <a:gd name="connsiteY110" fmla="*/ 1119187 h 1147762"/>
                <a:gd name="connsiteX111" fmla="*/ 697706 w 740911"/>
                <a:gd name="connsiteY111" fmla="*/ 1116806 h 1147762"/>
                <a:gd name="connsiteX112" fmla="*/ 726281 w 740911"/>
                <a:gd name="connsiteY112" fmla="*/ 1121569 h 1147762"/>
                <a:gd name="connsiteX113" fmla="*/ 731043 w 740911"/>
                <a:gd name="connsiteY113" fmla="*/ 1126331 h 1147762"/>
                <a:gd name="connsiteX114" fmla="*/ 709612 w 740911"/>
                <a:gd name="connsiteY114" fmla="*/ 1126331 h 1147762"/>
                <a:gd name="connsiteX115" fmla="*/ 709612 w 740911"/>
                <a:gd name="connsiteY115" fmla="*/ 1133475 h 1147762"/>
                <a:gd name="connsiteX0" fmla="*/ 0 w 741334"/>
                <a:gd name="connsiteY0" fmla="*/ 0 h 1144208"/>
                <a:gd name="connsiteX1" fmla="*/ 0 w 741334"/>
                <a:gd name="connsiteY1" fmla="*/ 0 h 1144208"/>
                <a:gd name="connsiteX2" fmla="*/ 14287 w 741334"/>
                <a:gd name="connsiteY2" fmla="*/ 16669 h 1144208"/>
                <a:gd name="connsiteX3" fmla="*/ 23812 w 741334"/>
                <a:gd name="connsiteY3" fmla="*/ 28575 h 1144208"/>
                <a:gd name="connsiteX4" fmla="*/ 26193 w 741334"/>
                <a:gd name="connsiteY4" fmla="*/ 45244 h 1144208"/>
                <a:gd name="connsiteX5" fmla="*/ 28575 w 741334"/>
                <a:gd name="connsiteY5" fmla="*/ 52387 h 1144208"/>
                <a:gd name="connsiteX6" fmla="*/ 35718 w 741334"/>
                <a:gd name="connsiteY6" fmla="*/ 54769 h 1144208"/>
                <a:gd name="connsiteX7" fmla="*/ 57150 w 741334"/>
                <a:gd name="connsiteY7" fmla="*/ 57150 h 1144208"/>
                <a:gd name="connsiteX8" fmla="*/ 59531 w 741334"/>
                <a:gd name="connsiteY8" fmla="*/ 73819 h 1144208"/>
                <a:gd name="connsiteX9" fmla="*/ 66675 w 741334"/>
                <a:gd name="connsiteY9" fmla="*/ 78581 h 1144208"/>
                <a:gd name="connsiteX10" fmla="*/ 69056 w 741334"/>
                <a:gd name="connsiteY10" fmla="*/ 97631 h 1144208"/>
                <a:gd name="connsiteX11" fmla="*/ 88106 w 741334"/>
                <a:gd name="connsiteY11" fmla="*/ 100012 h 1144208"/>
                <a:gd name="connsiteX12" fmla="*/ 100012 w 741334"/>
                <a:gd name="connsiteY12" fmla="*/ 121444 h 1144208"/>
                <a:gd name="connsiteX13" fmla="*/ 116681 w 741334"/>
                <a:gd name="connsiteY13" fmla="*/ 128587 h 1144208"/>
                <a:gd name="connsiteX14" fmla="*/ 121443 w 741334"/>
                <a:gd name="connsiteY14" fmla="*/ 135731 h 1144208"/>
                <a:gd name="connsiteX15" fmla="*/ 123825 w 741334"/>
                <a:gd name="connsiteY15" fmla="*/ 147637 h 1144208"/>
                <a:gd name="connsiteX16" fmla="*/ 138112 w 741334"/>
                <a:gd name="connsiteY16" fmla="*/ 152400 h 1144208"/>
                <a:gd name="connsiteX17" fmla="*/ 145256 w 741334"/>
                <a:gd name="connsiteY17" fmla="*/ 157162 h 1144208"/>
                <a:gd name="connsiteX18" fmla="*/ 147637 w 741334"/>
                <a:gd name="connsiteY18" fmla="*/ 176212 h 1144208"/>
                <a:gd name="connsiteX19" fmla="*/ 150018 w 741334"/>
                <a:gd name="connsiteY19" fmla="*/ 202406 h 1144208"/>
                <a:gd name="connsiteX20" fmla="*/ 157162 w 741334"/>
                <a:gd name="connsiteY20" fmla="*/ 209550 h 1144208"/>
                <a:gd name="connsiteX21" fmla="*/ 164306 w 741334"/>
                <a:gd name="connsiteY21" fmla="*/ 233362 h 1144208"/>
                <a:gd name="connsiteX22" fmla="*/ 173831 w 741334"/>
                <a:gd name="connsiteY22" fmla="*/ 235744 h 1144208"/>
                <a:gd name="connsiteX23" fmla="*/ 178593 w 741334"/>
                <a:gd name="connsiteY23" fmla="*/ 261937 h 1144208"/>
                <a:gd name="connsiteX24" fmla="*/ 192881 w 741334"/>
                <a:gd name="connsiteY24" fmla="*/ 273844 h 1144208"/>
                <a:gd name="connsiteX25" fmla="*/ 200025 w 741334"/>
                <a:gd name="connsiteY25" fmla="*/ 280987 h 1144208"/>
                <a:gd name="connsiteX26" fmla="*/ 202406 w 741334"/>
                <a:gd name="connsiteY26" fmla="*/ 290512 h 1144208"/>
                <a:gd name="connsiteX27" fmla="*/ 209550 w 741334"/>
                <a:gd name="connsiteY27" fmla="*/ 295275 h 1144208"/>
                <a:gd name="connsiteX28" fmla="*/ 211931 w 741334"/>
                <a:gd name="connsiteY28" fmla="*/ 311944 h 1144208"/>
                <a:gd name="connsiteX29" fmla="*/ 216693 w 741334"/>
                <a:gd name="connsiteY29" fmla="*/ 319087 h 1144208"/>
                <a:gd name="connsiteX30" fmla="*/ 219075 w 741334"/>
                <a:gd name="connsiteY30" fmla="*/ 328612 h 1144208"/>
                <a:gd name="connsiteX31" fmla="*/ 221456 w 741334"/>
                <a:gd name="connsiteY31" fmla="*/ 350044 h 1144208"/>
                <a:gd name="connsiteX32" fmla="*/ 230981 w 741334"/>
                <a:gd name="connsiteY32" fmla="*/ 352425 h 1144208"/>
                <a:gd name="connsiteX33" fmla="*/ 233362 w 741334"/>
                <a:gd name="connsiteY33" fmla="*/ 369094 h 1144208"/>
                <a:gd name="connsiteX34" fmla="*/ 235743 w 741334"/>
                <a:gd name="connsiteY34" fmla="*/ 376237 h 1144208"/>
                <a:gd name="connsiteX35" fmla="*/ 250031 w 741334"/>
                <a:gd name="connsiteY35" fmla="*/ 378619 h 1144208"/>
                <a:gd name="connsiteX36" fmla="*/ 254793 w 741334"/>
                <a:gd name="connsiteY36" fmla="*/ 385762 h 1144208"/>
                <a:gd name="connsiteX37" fmla="*/ 254793 w 741334"/>
                <a:gd name="connsiteY37" fmla="*/ 400050 h 1144208"/>
                <a:gd name="connsiteX38" fmla="*/ 269081 w 741334"/>
                <a:gd name="connsiteY38" fmla="*/ 407194 h 1144208"/>
                <a:gd name="connsiteX39" fmla="*/ 264318 w 741334"/>
                <a:gd name="connsiteY39" fmla="*/ 414337 h 1144208"/>
                <a:gd name="connsiteX40" fmla="*/ 269081 w 741334"/>
                <a:gd name="connsiteY40" fmla="*/ 433387 h 1144208"/>
                <a:gd name="connsiteX41" fmla="*/ 276225 w 741334"/>
                <a:gd name="connsiteY41" fmla="*/ 438150 h 1144208"/>
                <a:gd name="connsiteX42" fmla="*/ 278606 w 741334"/>
                <a:gd name="connsiteY42" fmla="*/ 454819 h 1144208"/>
                <a:gd name="connsiteX43" fmla="*/ 280987 w 741334"/>
                <a:gd name="connsiteY43" fmla="*/ 464344 h 1144208"/>
                <a:gd name="connsiteX44" fmla="*/ 288131 w 741334"/>
                <a:gd name="connsiteY44" fmla="*/ 495300 h 1144208"/>
                <a:gd name="connsiteX45" fmla="*/ 290512 w 741334"/>
                <a:gd name="connsiteY45" fmla="*/ 514350 h 1144208"/>
                <a:gd name="connsiteX46" fmla="*/ 297656 w 741334"/>
                <a:gd name="connsiteY46" fmla="*/ 516731 h 1144208"/>
                <a:gd name="connsiteX47" fmla="*/ 304800 w 741334"/>
                <a:gd name="connsiteY47" fmla="*/ 521494 h 1144208"/>
                <a:gd name="connsiteX48" fmla="*/ 309562 w 741334"/>
                <a:gd name="connsiteY48" fmla="*/ 528637 h 1144208"/>
                <a:gd name="connsiteX49" fmla="*/ 323850 w 741334"/>
                <a:gd name="connsiteY49" fmla="*/ 538162 h 1144208"/>
                <a:gd name="connsiteX50" fmla="*/ 326231 w 741334"/>
                <a:gd name="connsiteY50" fmla="*/ 552450 h 1144208"/>
                <a:gd name="connsiteX51" fmla="*/ 335756 w 741334"/>
                <a:gd name="connsiteY51" fmla="*/ 569119 h 1144208"/>
                <a:gd name="connsiteX52" fmla="*/ 340518 w 741334"/>
                <a:gd name="connsiteY52" fmla="*/ 590550 h 1144208"/>
                <a:gd name="connsiteX53" fmla="*/ 342900 w 741334"/>
                <a:gd name="connsiteY53" fmla="*/ 597694 h 1144208"/>
                <a:gd name="connsiteX54" fmla="*/ 350043 w 741334"/>
                <a:gd name="connsiteY54" fmla="*/ 602456 h 1144208"/>
                <a:gd name="connsiteX55" fmla="*/ 347662 w 741334"/>
                <a:gd name="connsiteY55" fmla="*/ 609600 h 1144208"/>
                <a:gd name="connsiteX56" fmla="*/ 354806 w 741334"/>
                <a:gd name="connsiteY56" fmla="*/ 614362 h 1144208"/>
                <a:gd name="connsiteX57" fmla="*/ 359568 w 741334"/>
                <a:gd name="connsiteY57" fmla="*/ 621506 h 1144208"/>
                <a:gd name="connsiteX58" fmla="*/ 376237 w 741334"/>
                <a:gd name="connsiteY58" fmla="*/ 628650 h 1144208"/>
                <a:gd name="connsiteX59" fmla="*/ 383381 w 741334"/>
                <a:gd name="connsiteY59" fmla="*/ 652462 h 1144208"/>
                <a:gd name="connsiteX60" fmla="*/ 385762 w 741334"/>
                <a:gd name="connsiteY60" fmla="*/ 661987 h 1144208"/>
                <a:gd name="connsiteX61" fmla="*/ 400050 w 741334"/>
                <a:gd name="connsiteY61" fmla="*/ 666750 h 1144208"/>
                <a:gd name="connsiteX62" fmla="*/ 402431 w 741334"/>
                <a:gd name="connsiteY62" fmla="*/ 688181 h 1144208"/>
                <a:gd name="connsiteX63" fmla="*/ 404812 w 741334"/>
                <a:gd name="connsiteY63" fmla="*/ 704850 h 1144208"/>
                <a:gd name="connsiteX64" fmla="*/ 428625 w 741334"/>
                <a:gd name="connsiteY64" fmla="*/ 707231 h 1144208"/>
                <a:gd name="connsiteX65" fmla="*/ 440531 w 741334"/>
                <a:gd name="connsiteY65" fmla="*/ 723900 h 1144208"/>
                <a:gd name="connsiteX66" fmla="*/ 445293 w 741334"/>
                <a:gd name="connsiteY66" fmla="*/ 731044 h 1144208"/>
                <a:gd name="connsiteX67" fmla="*/ 461962 w 741334"/>
                <a:gd name="connsiteY67" fmla="*/ 738187 h 1144208"/>
                <a:gd name="connsiteX68" fmla="*/ 466725 w 741334"/>
                <a:gd name="connsiteY68" fmla="*/ 752475 h 1144208"/>
                <a:gd name="connsiteX69" fmla="*/ 469106 w 741334"/>
                <a:gd name="connsiteY69" fmla="*/ 778669 h 1144208"/>
                <a:gd name="connsiteX70" fmla="*/ 476250 w 741334"/>
                <a:gd name="connsiteY70" fmla="*/ 781050 h 1144208"/>
                <a:gd name="connsiteX71" fmla="*/ 473868 w 741334"/>
                <a:gd name="connsiteY71" fmla="*/ 788194 h 1144208"/>
                <a:gd name="connsiteX72" fmla="*/ 481012 w 741334"/>
                <a:gd name="connsiteY72" fmla="*/ 790575 h 1144208"/>
                <a:gd name="connsiteX73" fmla="*/ 488156 w 741334"/>
                <a:gd name="connsiteY73" fmla="*/ 795337 h 1144208"/>
                <a:gd name="connsiteX74" fmla="*/ 495300 w 741334"/>
                <a:gd name="connsiteY74" fmla="*/ 812006 h 1144208"/>
                <a:gd name="connsiteX75" fmla="*/ 500062 w 741334"/>
                <a:gd name="connsiteY75" fmla="*/ 819150 h 1144208"/>
                <a:gd name="connsiteX76" fmla="*/ 502443 w 741334"/>
                <a:gd name="connsiteY76" fmla="*/ 850106 h 1144208"/>
                <a:gd name="connsiteX77" fmla="*/ 511968 w 741334"/>
                <a:gd name="connsiteY77" fmla="*/ 852487 h 1144208"/>
                <a:gd name="connsiteX78" fmla="*/ 528637 w 741334"/>
                <a:gd name="connsiteY78" fmla="*/ 876300 h 1144208"/>
                <a:gd name="connsiteX79" fmla="*/ 535781 w 741334"/>
                <a:gd name="connsiteY79" fmla="*/ 890587 h 1144208"/>
                <a:gd name="connsiteX80" fmla="*/ 538162 w 741334"/>
                <a:gd name="connsiteY80" fmla="*/ 900112 h 1144208"/>
                <a:gd name="connsiteX81" fmla="*/ 545306 w 741334"/>
                <a:gd name="connsiteY81" fmla="*/ 902494 h 1144208"/>
                <a:gd name="connsiteX82" fmla="*/ 559593 w 741334"/>
                <a:gd name="connsiteY82" fmla="*/ 919162 h 1144208"/>
                <a:gd name="connsiteX83" fmla="*/ 561975 w 741334"/>
                <a:gd name="connsiteY83" fmla="*/ 926306 h 1144208"/>
                <a:gd name="connsiteX84" fmla="*/ 571500 w 741334"/>
                <a:gd name="connsiteY84" fmla="*/ 928687 h 1144208"/>
                <a:gd name="connsiteX85" fmla="*/ 573881 w 741334"/>
                <a:gd name="connsiteY85" fmla="*/ 942975 h 1144208"/>
                <a:gd name="connsiteX86" fmla="*/ 578643 w 741334"/>
                <a:gd name="connsiteY86" fmla="*/ 957262 h 1144208"/>
                <a:gd name="connsiteX87" fmla="*/ 581025 w 741334"/>
                <a:gd name="connsiteY87" fmla="*/ 978694 h 1144208"/>
                <a:gd name="connsiteX88" fmla="*/ 590550 w 741334"/>
                <a:gd name="connsiteY88" fmla="*/ 981075 h 1144208"/>
                <a:gd name="connsiteX89" fmla="*/ 600075 w 741334"/>
                <a:gd name="connsiteY89" fmla="*/ 992981 h 1144208"/>
                <a:gd name="connsiteX90" fmla="*/ 604837 w 741334"/>
                <a:gd name="connsiteY90" fmla="*/ 1000125 h 1144208"/>
                <a:gd name="connsiteX91" fmla="*/ 607218 w 741334"/>
                <a:gd name="connsiteY91" fmla="*/ 1007269 h 1144208"/>
                <a:gd name="connsiteX92" fmla="*/ 633412 w 741334"/>
                <a:gd name="connsiteY92" fmla="*/ 1019175 h 1144208"/>
                <a:gd name="connsiteX93" fmla="*/ 635793 w 741334"/>
                <a:gd name="connsiteY93" fmla="*/ 1031081 h 1144208"/>
                <a:gd name="connsiteX94" fmla="*/ 640556 w 741334"/>
                <a:gd name="connsiteY94" fmla="*/ 1038225 h 1144208"/>
                <a:gd name="connsiteX95" fmla="*/ 647700 w 741334"/>
                <a:gd name="connsiteY95" fmla="*/ 1062037 h 1144208"/>
                <a:gd name="connsiteX96" fmla="*/ 650081 w 741334"/>
                <a:gd name="connsiteY96" fmla="*/ 1071562 h 1144208"/>
                <a:gd name="connsiteX97" fmla="*/ 676275 w 741334"/>
                <a:gd name="connsiteY97" fmla="*/ 1081087 h 1144208"/>
                <a:gd name="connsiteX98" fmla="*/ 690562 w 741334"/>
                <a:gd name="connsiteY98" fmla="*/ 1090612 h 1144208"/>
                <a:gd name="connsiteX99" fmla="*/ 695325 w 741334"/>
                <a:gd name="connsiteY99" fmla="*/ 1104900 h 1144208"/>
                <a:gd name="connsiteX100" fmla="*/ 697706 w 741334"/>
                <a:gd name="connsiteY100" fmla="*/ 1112044 h 1144208"/>
                <a:gd name="connsiteX101" fmla="*/ 704850 w 741334"/>
                <a:gd name="connsiteY101" fmla="*/ 1119187 h 1144208"/>
                <a:gd name="connsiteX102" fmla="*/ 709612 w 741334"/>
                <a:gd name="connsiteY102" fmla="*/ 1126331 h 1144208"/>
                <a:gd name="connsiteX103" fmla="*/ 728662 w 741334"/>
                <a:gd name="connsiteY103" fmla="*/ 1131094 h 1144208"/>
                <a:gd name="connsiteX104" fmla="*/ 735806 w 741334"/>
                <a:gd name="connsiteY104" fmla="*/ 1135856 h 1144208"/>
                <a:gd name="connsiteX105" fmla="*/ 740568 w 741334"/>
                <a:gd name="connsiteY105" fmla="*/ 1143000 h 1144208"/>
                <a:gd name="connsiteX106" fmla="*/ 719137 w 741334"/>
                <a:gd name="connsiteY106" fmla="*/ 1143000 h 1144208"/>
                <a:gd name="connsiteX107" fmla="*/ 704850 w 741334"/>
                <a:gd name="connsiteY107" fmla="*/ 1131094 h 1144208"/>
                <a:gd name="connsiteX108" fmla="*/ 697706 w 741334"/>
                <a:gd name="connsiteY108" fmla="*/ 1123950 h 1144208"/>
                <a:gd name="connsiteX109" fmla="*/ 690562 w 741334"/>
                <a:gd name="connsiteY109" fmla="*/ 1119187 h 1144208"/>
                <a:gd name="connsiteX110" fmla="*/ 697706 w 741334"/>
                <a:gd name="connsiteY110" fmla="*/ 1116806 h 1144208"/>
                <a:gd name="connsiteX111" fmla="*/ 726281 w 741334"/>
                <a:gd name="connsiteY111" fmla="*/ 1121569 h 1144208"/>
                <a:gd name="connsiteX112" fmla="*/ 731043 w 741334"/>
                <a:gd name="connsiteY112" fmla="*/ 1126331 h 1144208"/>
                <a:gd name="connsiteX113" fmla="*/ 709612 w 741334"/>
                <a:gd name="connsiteY113" fmla="*/ 1126331 h 1144208"/>
                <a:gd name="connsiteX114" fmla="*/ 709612 w 741334"/>
                <a:gd name="connsiteY114" fmla="*/ 1133475 h 1144208"/>
                <a:gd name="connsiteX0" fmla="*/ 0 w 741334"/>
                <a:gd name="connsiteY0" fmla="*/ 0 h 1144208"/>
                <a:gd name="connsiteX1" fmla="*/ 0 w 741334"/>
                <a:gd name="connsiteY1" fmla="*/ 0 h 1144208"/>
                <a:gd name="connsiteX2" fmla="*/ 14287 w 741334"/>
                <a:gd name="connsiteY2" fmla="*/ 16669 h 1144208"/>
                <a:gd name="connsiteX3" fmla="*/ 23812 w 741334"/>
                <a:gd name="connsiteY3" fmla="*/ 28575 h 1144208"/>
                <a:gd name="connsiteX4" fmla="*/ 26193 w 741334"/>
                <a:gd name="connsiteY4" fmla="*/ 45244 h 1144208"/>
                <a:gd name="connsiteX5" fmla="*/ 28575 w 741334"/>
                <a:gd name="connsiteY5" fmla="*/ 52387 h 1144208"/>
                <a:gd name="connsiteX6" fmla="*/ 35718 w 741334"/>
                <a:gd name="connsiteY6" fmla="*/ 54769 h 1144208"/>
                <a:gd name="connsiteX7" fmla="*/ 57150 w 741334"/>
                <a:gd name="connsiteY7" fmla="*/ 57150 h 1144208"/>
                <a:gd name="connsiteX8" fmla="*/ 59531 w 741334"/>
                <a:gd name="connsiteY8" fmla="*/ 73819 h 1144208"/>
                <a:gd name="connsiteX9" fmla="*/ 66675 w 741334"/>
                <a:gd name="connsiteY9" fmla="*/ 78581 h 1144208"/>
                <a:gd name="connsiteX10" fmla="*/ 69056 w 741334"/>
                <a:gd name="connsiteY10" fmla="*/ 97631 h 1144208"/>
                <a:gd name="connsiteX11" fmla="*/ 88106 w 741334"/>
                <a:gd name="connsiteY11" fmla="*/ 100012 h 1144208"/>
                <a:gd name="connsiteX12" fmla="*/ 100012 w 741334"/>
                <a:gd name="connsiteY12" fmla="*/ 121444 h 1144208"/>
                <a:gd name="connsiteX13" fmla="*/ 116681 w 741334"/>
                <a:gd name="connsiteY13" fmla="*/ 128587 h 1144208"/>
                <a:gd name="connsiteX14" fmla="*/ 121443 w 741334"/>
                <a:gd name="connsiteY14" fmla="*/ 135731 h 1144208"/>
                <a:gd name="connsiteX15" fmla="*/ 123825 w 741334"/>
                <a:gd name="connsiteY15" fmla="*/ 147637 h 1144208"/>
                <a:gd name="connsiteX16" fmla="*/ 138112 w 741334"/>
                <a:gd name="connsiteY16" fmla="*/ 152400 h 1144208"/>
                <a:gd name="connsiteX17" fmla="*/ 145256 w 741334"/>
                <a:gd name="connsiteY17" fmla="*/ 157162 h 1144208"/>
                <a:gd name="connsiteX18" fmla="*/ 147637 w 741334"/>
                <a:gd name="connsiteY18" fmla="*/ 176212 h 1144208"/>
                <a:gd name="connsiteX19" fmla="*/ 150018 w 741334"/>
                <a:gd name="connsiteY19" fmla="*/ 202406 h 1144208"/>
                <a:gd name="connsiteX20" fmla="*/ 157162 w 741334"/>
                <a:gd name="connsiteY20" fmla="*/ 209550 h 1144208"/>
                <a:gd name="connsiteX21" fmla="*/ 164306 w 741334"/>
                <a:gd name="connsiteY21" fmla="*/ 233362 h 1144208"/>
                <a:gd name="connsiteX22" fmla="*/ 173831 w 741334"/>
                <a:gd name="connsiteY22" fmla="*/ 235744 h 1144208"/>
                <a:gd name="connsiteX23" fmla="*/ 178593 w 741334"/>
                <a:gd name="connsiteY23" fmla="*/ 261937 h 1144208"/>
                <a:gd name="connsiteX24" fmla="*/ 192881 w 741334"/>
                <a:gd name="connsiteY24" fmla="*/ 273844 h 1144208"/>
                <a:gd name="connsiteX25" fmla="*/ 200025 w 741334"/>
                <a:gd name="connsiteY25" fmla="*/ 280987 h 1144208"/>
                <a:gd name="connsiteX26" fmla="*/ 202406 w 741334"/>
                <a:gd name="connsiteY26" fmla="*/ 290512 h 1144208"/>
                <a:gd name="connsiteX27" fmla="*/ 209550 w 741334"/>
                <a:gd name="connsiteY27" fmla="*/ 295275 h 1144208"/>
                <a:gd name="connsiteX28" fmla="*/ 211931 w 741334"/>
                <a:gd name="connsiteY28" fmla="*/ 311944 h 1144208"/>
                <a:gd name="connsiteX29" fmla="*/ 216693 w 741334"/>
                <a:gd name="connsiteY29" fmla="*/ 319087 h 1144208"/>
                <a:gd name="connsiteX30" fmla="*/ 219075 w 741334"/>
                <a:gd name="connsiteY30" fmla="*/ 328612 h 1144208"/>
                <a:gd name="connsiteX31" fmla="*/ 221456 w 741334"/>
                <a:gd name="connsiteY31" fmla="*/ 350044 h 1144208"/>
                <a:gd name="connsiteX32" fmla="*/ 230981 w 741334"/>
                <a:gd name="connsiteY32" fmla="*/ 352425 h 1144208"/>
                <a:gd name="connsiteX33" fmla="*/ 233362 w 741334"/>
                <a:gd name="connsiteY33" fmla="*/ 369094 h 1144208"/>
                <a:gd name="connsiteX34" fmla="*/ 235743 w 741334"/>
                <a:gd name="connsiteY34" fmla="*/ 376237 h 1144208"/>
                <a:gd name="connsiteX35" fmla="*/ 250031 w 741334"/>
                <a:gd name="connsiteY35" fmla="*/ 378619 h 1144208"/>
                <a:gd name="connsiteX36" fmla="*/ 254793 w 741334"/>
                <a:gd name="connsiteY36" fmla="*/ 385762 h 1144208"/>
                <a:gd name="connsiteX37" fmla="*/ 254793 w 741334"/>
                <a:gd name="connsiteY37" fmla="*/ 400050 h 1144208"/>
                <a:gd name="connsiteX38" fmla="*/ 269081 w 741334"/>
                <a:gd name="connsiteY38" fmla="*/ 407194 h 1144208"/>
                <a:gd name="connsiteX39" fmla="*/ 264318 w 741334"/>
                <a:gd name="connsiteY39" fmla="*/ 414337 h 1144208"/>
                <a:gd name="connsiteX40" fmla="*/ 269081 w 741334"/>
                <a:gd name="connsiteY40" fmla="*/ 433387 h 1144208"/>
                <a:gd name="connsiteX41" fmla="*/ 276225 w 741334"/>
                <a:gd name="connsiteY41" fmla="*/ 438150 h 1144208"/>
                <a:gd name="connsiteX42" fmla="*/ 278606 w 741334"/>
                <a:gd name="connsiteY42" fmla="*/ 454819 h 1144208"/>
                <a:gd name="connsiteX43" fmla="*/ 280987 w 741334"/>
                <a:gd name="connsiteY43" fmla="*/ 464344 h 1144208"/>
                <a:gd name="connsiteX44" fmla="*/ 288131 w 741334"/>
                <a:gd name="connsiteY44" fmla="*/ 495300 h 1144208"/>
                <a:gd name="connsiteX45" fmla="*/ 290512 w 741334"/>
                <a:gd name="connsiteY45" fmla="*/ 514350 h 1144208"/>
                <a:gd name="connsiteX46" fmla="*/ 297656 w 741334"/>
                <a:gd name="connsiteY46" fmla="*/ 516731 h 1144208"/>
                <a:gd name="connsiteX47" fmla="*/ 304800 w 741334"/>
                <a:gd name="connsiteY47" fmla="*/ 521494 h 1144208"/>
                <a:gd name="connsiteX48" fmla="*/ 309562 w 741334"/>
                <a:gd name="connsiteY48" fmla="*/ 528637 h 1144208"/>
                <a:gd name="connsiteX49" fmla="*/ 323850 w 741334"/>
                <a:gd name="connsiteY49" fmla="*/ 538162 h 1144208"/>
                <a:gd name="connsiteX50" fmla="*/ 326231 w 741334"/>
                <a:gd name="connsiteY50" fmla="*/ 552450 h 1144208"/>
                <a:gd name="connsiteX51" fmla="*/ 335756 w 741334"/>
                <a:gd name="connsiteY51" fmla="*/ 569119 h 1144208"/>
                <a:gd name="connsiteX52" fmla="*/ 340518 w 741334"/>
                <a:gd name="connsiteY52" fmla="*/ 590550 h 1144208"/>
                <a:gd name="connsiteX53" fmla="*/ 342900 w 741334"/>
                <a:gd name="connsiteY53" fmla="*/ 597694 h 1144208"/>
                <a:gd name="connsiteX54" fmla="*/ 350043 w 741334"/>
                <a:gd name="connsiteY54" fmla="*/ 602456 h 1144208"/>
                <a:gd name="connsiteX55" fmla="*/ 347662 w 741334"/>
                <a:gd name="connsiteY55" fmla="*/ 609600 h 1144208"/>
                <a:gd name="connsiteX56" fmla="*/ 354806 w 741334"/>
                <a:gd name="connsiteY56" fmla="*/ 614362 h 1144208"/>
                <a:gd name="connsiteX57" fmla="*/ 359568 w 741334"/>
                <a:gd name="connsiteY57" fmla="*/ 621506 h 1144208"/>
                <a:gd name="connsiteX58" fmla="*/ 376237 w 741334"/>
                <a:gd name="connsiteY58" fmla="*/ 628650 h 1144208"/>
                <a:gd name="connsiteX59" fmla="*/ 383381 w 741334"/>
                <a:gd name="connsiteY59" fmla="*/ 652462 h 1144208"/>
                <a:gd name="connsiteX60" fmla="*/ 385762 w 741334"/>
                <a:gd name="connsiteY60" fmla="*/ 661987 h 1144208"/>
                <a:gd name="connsiteX61" fmla="*/ 400050 w 741334"/>
                <a:gd name="connsiteY61" fmla="*/ 666750 h 1144208"/>
                <a:gd name="connsiteX62" fmla="*/ 402431 w 741334"/>
                <a:gd name="connsiteY62" fmla="*/ 688181 h 1144208"/>
                <a:gd name="connsiteX63" fmla="*/ 404812 w 741334"/>
                <a:gd name="connsiteY63" fmla="*/ 704850 h 1144208"/>
                <a:gd name="connsiteX64" fmla="*/ 428625 w 741334"/>
                <a:gd name="connsiteY64" fmla="*/ 707231 h 1144208"/>
                <a:gd name="connsiteX65" fmla="*/ 440531 w 741334"/>
                <a:gd name="connsiteY65" fmla="*/ 723900 h 1144208"/>
                <a:gd name="connsiteX66" fmla="*/ 445293 w 741334"/>
                <a:gd name="connsiteY66" fmla="*/ 731044 h 1144208"/>
                <a:gd name="connsiteX67" fmla="*/ 461962 w 741334"/>
                <a:gd name="connsiteY67" fmla="*/ 738187 h 1144208"/>
                <a:gd name="connsiteX68" fmla="*/ 466725 w 741334"/>
                <a:gd name="connsiteY68" fmla="*/ 752475 h 1144208"/>
                <a:gd name="connsiteX69" fmla="*/ 469106 w 741334"/>
                <a:gd name="connsiteY69" fmla="*/ 778669 h 1144208"/>
                <a:gd name="connsiteX70" fmla="*/ 476250 w 741334"/>
                <a:gd name="connsiteY70" fmla="*/ 781050 h 1144208"/>
                <a:gd name="connsiteX71" fmla="*/ 473868 w 741334"/>
                <a:gd name="connsiteY71" fmla="*/ 788194 h 1144208"/>
                <a:gd name="connsiteX72" fmla="*/ 481012 w 741334"/>
                <a:gd name="connsiteY72" fmla="*/ 790575 h 1144208"/>
                <a:gd name="connsiteX73" fmla="*/ 488156 w 741334"/>
                <a:gd name="connsiteY73" fmla="*/ 795337 h 1144208"/>
                <a:gd name="connsiteX74" fmla="*/ 495300 w 741334"/>
                <a:gd name="connsiteY74" fmla="*/ 812006 h 1144208"/>
                <a:gd name="connsiteX75" fmla="*/ 500062 w 741334"/>
                <a:gd name="connsiteY75" fmla="*/ 819150 h 1144208"/>
                <a:gd name="connsiteX76" fmla="*/ 502443 w 741334"/>
                <a:gd name="connsiteY76" fmla="*/ 850106 h 1144208"/>
                <a:gd name="connsiteX77" fmla="*/ 511968 w 741334"/>
                <a:gd name="connsiteY77" fmla="*/ 852487 h 1144208"/>
                <a:gd name="connsiteX78" fmla="*/ 528637 w 741334"/>
                <a:gd name="connsiteY78" fmla="*/ 876300 h 1144208"/>
                <a:gd name="connsiteX79" fmla="*/ 535781 w 741334"/>
                <a:gd name="connsiteY79" fmla="*/ 890587 h 1144208"/>
                <a:gd name="connsiteX80" fmla="*/ 538162 w 741334"/>
                <a:gd name="connsiteY80" fmla="*/ 900112 h 1144208"/>
                <a:gd name="connsiteX81" fmla="*/ 545306 w 741334"/>
                <a:gd name="connsiteY81" fmla="*/ 902494 h 1144208"/>
                <a:gd name="connsiteX82" fmla="*/ 559593 w 741334"/>
                <a:gd name="connsiteY82" fmla="*/ 919162 h 1144208"/>
                <a:gd name="connsiteX83" fmla="*/ 561975 w 741334"/>
                <a:gd name="connsiteY83" fmla="*/ 926306 h 1144208"/>
                <a:gd name="connsiteX84" fmla="*/ 571500 w 741334"/>
                <a:gd name="connsiteY84" fmla="*/ 928687 h 1144208"/>
                <a:gd name="connsiteX85" fmla="*/ 573881 w 741334"/>
                <a:gd name="connsiteY85" fmla="*/ 942975 h 1144208"/>
                <a:gd name="connsiteX86" fmla="*/ 578643 w 741334"/>
                <a:gd name="connsiteY86" fmla="*/ 957262 h 1144208"/>
                <a:gd name="connsiteX87" fmla="*/ 581025 w 741334"/>
                <a:gd name="connsiteY87" fmla="*/ 978694 h 1144208"/>
                <a:gd name="connsiteX88" fmla="*/ 590550 w 741334"/>
                <a:gd name="connsiteY88" fmla="*/ 981075 h 1144208"/>
                <a:gd name="connsiteX89" fmla="*/ 600075 w 741334"/>
                <a:gd name="connsiteY89" fmla="*/ 992981 h 1144208"/>
                <a:gd name="connsiteX90" fmla="*/ 604837 w 741334"/>
                <a:gd name="connsiteY90" fmla="*/ 1000125 h 1144208"/>
                <a:gd name="connsiteX91" fmla="*/ 607218 w 741334"/>
                <a:gd name="connsiteY91" fmla="*/ 1007269 h 1144208"/>
                <a:gd name="connsiteX92" fmla="*/ 633412 w 741334"/>
                <a:gd name="connsiteY92" fmla="*/ 1019175 h 1144208"/>
                <a:gd name="connsiteX93" fmla="*/ 635793 w 741334"/>
                <a:gd name="connsiteY93" fmla="*/ 1031081 h 1144208"/>
                <a:gd name="connsiteX94" fmla="*/ 640556 w 741334"/>
                <a:gd name="connsiteY94" fmla="*/ 1038225 h 1144208"/>
                <a:gd name="connsiteX95" fmla="*/ 647700 w 741334"/>
                <a:gd name="connsiteY95" fmla="*/ 1062037 h 1144208"/>
                <a:gd name="connsiteX96" fmla="*/ 650081 w 741334"/>
                <a:gd name="connsiteY96" fmla="*/ 1071562 h 1144208"/>
                <a:gd name="connsiteX97" fmla="*/ 676275 w 741334"/>
                <a:gd name="connsiteY97" fmla="*/ 1081087 h 1144208"/>
                <a:gd name="connsiteX98" fmla="*/ 690562 w 741334"/>
                <a:gd name="connsiteY98" fmla="*/ 1090612 h 1144208"/>
                <a:gd name="connsiteX99" fmla="*/ 695325 w 741334"/>
                <a:gd name="connsiteY99" fmla="*/ 1104900 h 1144208"/>
                <a:gd name="connsiteX100" fmla="*/ 697706 w 741334"/>
                <a:gd name="connsiteY100" fmla="*/ 1112044 h 1144208"/>
                <a:gd name="connsiteX101" fmla="*/ 704850 w 741334"/>
                <a:gd name="connsiteY101" fmla="*/ 1119187 h 1144208"/>
                <a:gd name="connsiteX102" fmla="*/ 709612 w 741334"/>
                <a:gd name="connsiteY102" fmla="*/ 1126331 h 1144208"/>
                <a:gd name="connsiteX103" fmla="*/ 728662 w 741334"/>
                <a:gd name="connsiteY103" fmla="*/ 1131094 h 1144208"/>
                <a:gd name="connsiteX104" fmla="*/ 735806 w 741334"/>
                <a:gd name="connsiteY104" fmla="*/ 1135856 h 1144208"/>
                <a:gd name="connsiteX105" fmla="*/ 740568 w 741334"/>
                <a:gd name="connsiteY105" fmla="*/ 1143000 h 1144208"/>
                <a:gd name="connsiteX106" fmla="*/ 719137 w 741334"/>
                <a:gd name="connsiteY106" fmla="*/ 1143000 h 1144208"/>
                <a:gd name="connsiteX107" fmla="*/ 704850 w 741334"/>
                <a:gd name="connsiteY107" fmla="*/ 1131094 h 1144208"/>
                <a:gd name="connsiteX108" fmla="*/ 697706 w 741334"/>
                <a:gd name="connsiteY108" fmla="*/ 1123950 h 1144208"/>
                <a:gd name="connsiteX109" fmla="*/ 690562 w 741334"/>
                <a:gd name="connsiteY109" fmla="*/ 1119187 h 1144208"/>
                <a:gd name="connsiteX110" fmla="*/ 697706 w 741334"/>
                <a:gd name="connsiteY110" fmla="*/ 1116806 h 1144208"/>
                <a:gd name="connsiteX111" fmla="*/ 726281 w 741334"/>
                <a:gd name="connsiteY111" fmla="*/ 1121569 h 1144208"/>
                <a:gd name="connsiteX112" fmla="*/ 709612 w 741334"/>
                <a:gd name="connsiteY112" fmla="*/ 1126331 h 1144208"/>
                <a:gd name="connsiteX113" fmla="*/ 709612 w 741334"/>
                <a:gd name="connsiteY113" fmla="*/ 1133475 h 1144208"/>
                <a:gd name="connsiteX0" fmla="*/ 0 w 736057"/>
                <a:gd name="connsiteY0" fmla="*/ 0 h 1143072"/>
                <a:gd name="connsiteX1" fmla="*/ 0 w 736057"/>
                <a:gd name="connsiteY1" fmla="*/ 0 h 1143072"/>
                <a:gd name="connsiteX2" fmla="*/ 14287 w 736057"/>
                <a:gd name="connsiteY2" fmla="*/ 16669 h 1143072"/>
                <a:gd name="connsiteX3" fmla="*/ 23812 w 736057"/>
                <a:gd name="connsiteY3" fmla="*/ 28575 h 1143072"/>
                <a:gd name="connsiteX4" fmla="*/ 26193 w 736057"/>
                <a:gd name="connsiteY4" fmla="*/ 45244 h 1143072"/>
                <a:gd name="connsiteX5" fmla="*/ 28575 w 736057"/>
                <a:gd name="connsiteY5" fmla="*/ 52387 h 1143072"/>
                <a:gd name="connsiteX6" fmla="*/ 35718 w 736057"/>
                <a:gd name="connsiteY6" fmla="*/ 54769 h 1143072"/>
                <a:gd name="connsiteX7" fmla="*/ 57150 w 736057"/>
                <a:gd name="connsiteY7" fmla="*/ 57150 h 1143072"/>
                <a:gd name="connsiteX8" fmla="*/ 59531 w 736057"/>
                <a:gd name="connsiteY8" fmla="*/ 73819 h 1143072"/>
                <a:gd name="connsiteX9" fmla="*/ 66675 w 736057"/>
                <a:gd name="connsiteY9" fmla="*/ 78581 h 1143072"/>
                <a:gd name="connsiteX10" fmla="*/ 69056 w 736057"/>
                <a:gd name="connsiteY10" fmla="*/ 97631 h 1143072"/>
                <a:gd name="connsiteX11" fmla="*/ 88106 w 736057"/>
                <a:gd name="connsiteY11" fmla="*/ 100012 h 1143072"/>
                <a:gd name="connsiteX12" fmla="*/ 100012 w 736057"/>
                <a:gd name="connsiteY12" fmla="*/ 121444 h 1143072"/>
                <a:gd name="connsiteX13" fmla="*/ 116681 w 736057"/>
                <a:gd name="connsiteY13" fmla="*/ 128587 h 1143072"/>
                <a:gd name="connsiteX14" fmla="*/ 121443 w 736057"/>
                <a:gd name="connsiteY14" fmla="*/ 135731 h 1143072"/>
                <a:gd name="connsiteX15" fmla="*/ 123825 w 736057"/>
                <a:gd name="connsiteY15" fmla="*/ 147637 h 1143072"/>
                <a:gd name="connsiteX16" fmla="*/ 138112 w 736057"/>
                <a:gd name="connsiteY16" fmla="*/ 152400 h 1143072"/>
                <a:gd name="connsiteX17" fmla="*/ 145256 w 736057"/>
                <a:gd name="connsiteY17" fmla="*/ 157162 h 1143072"/>
                <a:gd name="connsiteX18" fmla="*/ 147637 w 736057"/>
                <a:gd name="connsiteY18" fmla="*/ 176212 h 1143072"/>
                <a:gd name="connsiteX19" fmla="*/ 150018 w 736057"/>
                <a:gd name="connsiteY19" fmla="*/ 202406 h 1143072"/>
                <a:gd name="connsiteX20" fmla="*/ 157162 w 736057"/>
                <a:gd name="connsiteY20" fmla="*/ 209550 h 1143072"/>
                <a:gd name="connsiteX21" fmla="*/ 164306 w 736057"/>
                <a:gd name="connsiteY21" fmla="*/ 233362 h 1143072"/>
                <a:gd name="connsiteX22" fmla="*/ 173831 w 736057"/>
                <a:gd name="connsiteY22" fmla="*/ 235744 h 1143072"/>
                <a:gd name="connsiteX23" fmla="*/ 178593 w 736057"/>
                <a:gd name="connsiteY23" fmla="*/ 261937 h 1143072"/>
                <a:gd name="connsiteX24" fmla="*/ 192881 w 736057"/>
                <a:gd name="connsiteY24" fmla="*/ 273844 h 1143072"/>
                <a:gd name="connsiteX25" fmla="*/ 200025 w 736057"/>
                <a:gd name="connsiteY25" fmla="*/ 280987 h 1143072"/>
                <a:gd name="connsiteX26" fmla="*/ 202406 w 736057"/>
                <a:gd name="connsiteY26" fmla="*/ 290512 h 1143072"/>
                <a:gd name="connsiteX27" fmla="*/ 209550 w 736057"/>
                <a:gd name="connsiteY27" fmla="*/ 295275 h 1143072"/>
                <a:gd name="connsiteX28" fmla="*/ 211931 w 736057"/>
                <a:gd name="connsiteY28" fmla="*/ 311944 h 1143072"/>
                <a:gd name="connsiteX29" fmla="*/ 216693 w 736057"/>
                <a:gd name="connsiteY29" fmla="*/ 319087 h 1143072"/>
                <a:gd name="connsiteX30" fmla="*/ 219075 w 736057"/>
                <a:gd name="connsiteY30" fmla="*/ 328612 h 1143072"/>
                <a:gd name="connsiteX31" fmla="*/ 221456 w 736057"/>
                <a:gd name="connsiteY31" fmla="*/ 350044 h 1143072"/>
                <a:gd name="connsiteX32" fmla="*/ 230981 w 736057"/>
                <a:gd name="connsiteY32" fmla="*/ 352425 h 1143072"/>
                <a:gd name="connsiteX33" fmla="*/ 233362 w 736057"/>
                <a:gd name="connsiteY33" fmla="*/ 369094 h 1143072"/>
                <a:gd name="connsiteX34" fmla="*/ 235743 w 736057"/>
                <a:gd name="connsiteY34" fmla="*/ 376237 h 1143072"/>
                <a:gd name="connsiteX35" fmla="*/ 250031 w 736057"/>
                <a:gd name="connsiteY35" fmla="*/ 378619 h 1143072"/>
                <a:gd name="connsiteX36" fmla="*/ 254793 w 736057"/>
                <a:gd name="connsiteY36" fmla="*/ 385762 h 1143072"/>
                <a:gd name="connsiteX37" fmla="*/ 254793 w 736057"/>
                <a:gd name="connsiteY37" fmla="*/ 400050 h 1143072"/>
                <a:gd name="connsiteX38" fmla="*/ 269081 w 736057"/>
                <a:gd name="connsiteY38" fmla="*/ 407194 h 1143072"/>
                <a:gd name="connsiteX39" fmla="*/ 264318 w 736057"/>
                <a:gd name="connsiteY39" fmla="*/ 414337 h 1143072"/>
                <a:gd name="connsiteX40" fmla="*/ 269081 w 736057"/>
                <a:gd name="connsiteY40" fmla="*/ 433387 h 1143072"/>
                <a:gd name="connsiteX41" fmla="*/ 276225 w 736057"/>
                <a:gd name="connsiteY41" fmla="*/ 438150 h 1143072"/>
                <a:gd name="connsiteX42" fmla="*/ 278606 w 736057"/>
                <a:gd name="connsiteY42" fmla="*/ 454819 h 1143072"/>
                <a:gd name="connsiteX43" fmla="*/ 280987 w 736057"/>
                <a:gd name="connsiteY43" fmla="*/ 464344 h 1143072"/>
                <a:gd name="connsiteX44" fmla="*/ 288131 w 736057"/>
                <a:gd name="connsiteY44" fmla="*/ 495300 h 1143072"/>
                <a:gd name="connsiteX45" fmla="*/ 290512 w 736057"/>
                <a:gd name="connsiteY45" fmla="*/ 514350 h 1143072"/>
                <a:gd name="connsiteX46" fmla="*/ 297656 w 736057"/>
                <a:gd name="connsiteY46" fmla="*/ 516731 h 1143072"/>
                <a:gd name="connsiteX47" fmla="*/ 304800 w 736057"/>
                <a:gd name="connsiteY47" fmla="*/ 521494 h 1143072"/>
                <a:gd name="connsiteX48" fmla="*/ 309562 w 736057"/>
                <a:gd name="connsiteY48" fmla="*/ 528637 h 1143072"/>
                <a:gd name="connsiteX49" fmla="*/ 323850 w 736057"/>
                <a:gd name="connsiteY49" fmla="*/ 538162 h 1143072"/>
                <a:gd name="connsiteX50" fmla="*/ 326231 w 736057"/>
                <a:gd name="connsiteY50" fmla="*/ 552450 h 1143072"/>
                <a:gd name="connsiteX51" fmla="*/ 335756 w 736057"/>
                <a:gd name="connsiteY51" fmla="*/ 569119 h 1143072"/>
                <a:gd name="connsiteX52" fmla="*/ 340518 w 736057"/>
                <a:gd name="connsiteY52" fmla="*/ 590550 h 1143072"/>
                <a:gd name="connsiteX53" fmla="*/ 342900 w 736057"/>
                <a:gd name="connsiteY53" fmla="*/ 597694 h 1143072"/>
                <a:gd name="connsiteX54" fmla="*/ 350043 w 736057"/>
                <a:gd name="connsiteY54" fmla="*/ 602456 h 1143072"/>
                <a:gd name="connsiteX55" fmla="*/ 347662 w 736057"/>
                <a:gd name="connsiteY55" fmla="*/ 609600 h 1143072"/>
                <a:gd name="connsiteX56" fmla="*/ 354806 w 736057"/>
                <a:gd name="connsiteY56" fmla="*/ 614362 h 1143072"/>
                <a:gd name="connsiteX57" fmla="*/ 359568 w 736057"/>
                <a:gd name="connsiteY57" fmla="*/ 621506 h 1143072"/>
                <a:gd name="connsiteX58" fmla="*/ 376237 w 736057"/>
                <a:gd name="connsiteY58" fmla="*/ 628650 h 1143072"/>
                <a:gd name="connsiteX59" fmla="*/ 383381 w 736057"/>
                <a:gd name="connsiteY59" fmla="*/ 652462 h 1143072"/>
                <a:gd name="connsiteX60" fmla="*/ 385762 w 736057"/>
                <a:gd name="connsiteY60" fmla="*/ 661987 h 1143072"/>
                <a:gd name="connsiteX61" fmla="*/ 400050 w 736057"/>
                <a:gd name="connsiteY61" fmla="*/ 666750 h 1143072"/>
                <a:gd name="connsiteX62" fmla="*/ 402431 w 736057"/>
                <a:gd name="connsiteY62" fmla="*/ 688181 h 1143072"/>
                <a:gd name="connsiteX63" fmla="*/ 404812 w 736057"/>
                <a:gd name="connsiteY63" fmla="*/ 704850 h 1143072"/>
                <a:gd name="connsiteX64" fmla="*/ 428625 w 736057"/>
                <a:gd name="connsiteY64" fmla="*/ 707231 h 1143072"/>
                <a:gd name="connsiteX65" fmla="*/ 440531 w 736057"/>
                <a:gd name="connsiteY65" fmla="*/ 723900 h 1143072"/>
                <a:gd name="connsiteX66" fmla="*/ 445293 w 736057"/>
                <a:gd name="connsiteY66" fmla="*/ 731044 h 1143072"/>
                <a:gd name="connsiteX67" fmla="*/ 461962 w 736057"/>
                <a:gd name="connsiteY67" fmla="*/ 738187 h 1143072"/>
                <a:gd name="connsiteX68" fmla="*/ 466725 w 736057"/>
                <a:gd name="connsiteY68" fmla="*/ 752475 h 1143072"/>
                <a:gd name="connsiteX69" fmla="*/ 469106 w 736057"/>
                <a:gd name="connsiteY69" fmla="*/ 778669 h 1143072"/>
                <a:gd name="connsiteX70" fmla="*/ 476250 w 736057"/>
                <a:gd name="connsiteY70" fmla="*/ 781050 h 1143072"/>
                <a:gd name="connsiteX71" fmla="*/ 473868 w 736057"/>
                <a:gd name="connsiteY71" fmla="*/ 788194 h 1143072"/>
                <a:gd name="connsiteX72" fmla="*/ 481012 w 736057"/>
                <a:gd name="connsiteY72" fmla="*/ 790575 h 1143072"/>
                <a:gd name="connsiteX73" fmla="*/ 488156 w 736057"/>
                <a:gd name="connsiteY73" fmla="*/ 795337 h 1143072"/>
                <a:gd name="connsiteX74" fmla="*/ 495300 w 736057"/>
                <a:gd name="connsiteY74" fmla="*/ 812006 h 1143072"/>
                <a:gd name="connsiteX75" fmla="*/ 500062 w 736057"/>
                <a:gd name="connsiteY75" fmla="*/ 819150 h 1143072"/>
                <a:gd name="connsiteX76" fmla="*/ 502443 w 736057"/>
                <a:gd name="connsiteY76" fmla="*/ 850106 h 1143072"/>
                <a:gd name="connsiteX77" fmla="*/ 511968 w 736057"/>
                <a:gd name="connsiteY77" fmla="*/ 852487 h 1143072"/>
                <a:gd name="connsiteX78" fmla="*/ 528637 w 736057"/>
                <a:gd name="connsiteY78" fmla="*/ 876300 h 1143072"/>
                <a:gd name="connsiteX79" fmla="*/ 535781 w 736057"/>
                <a:gd name="connsiteY79" fmla="*/ 890587 h 1143072"/>
                <a:gd name="connsiteX80" fmla="*/ 538162 w 736057"/>
                <a:gd name="connsiteY80" fmla="*/ 900112 h 1143072"/>
                <a:gd name="connsiteX81" fmla="*/ 545306 w 736057"/>
                <a:gd name="connsiteY81" fmla="*/ 902494 h 1143072"/>
                <a:gd name="connsiteX82" fmla="*/ 559593 w 736057"/>
                <a:gd name="connsiteY82" fmla="*/ 919162 h 1143072"/>
                <a:gd name="connsiteX83" fmla="*/ 561975 w 736057"/>
                <a:gd name="connsiteY83" fmla="*/ 926306 h 1143072"/>
                <a:gd name="connsiteX84" fmla="*/ 571500 w 736057"/>
                <a:gd name="connsiteY84" fmla="*/ 928687 h 1143072"/>
                <a:gd name="connsiteX85" fmla="*/ 573881 w 736057"/>
                <a:gd name="connsiteY85" fmla="*/ 942975 h 1143072"/>
                <a:gd name="connsiteX86" fmla="*/ 578643 w 736057"/>
                <a:gd name="connsiteY86" fmla="*/ 957262 h 1143072"/>
                <a:gd name="connsiteX87" fmla="*/ 581025 w 736057"/>
                <a:gd name="connsiteY87" fmla="*/ 978694 h 1143072"/>
                <a:gd name="connsiteX88" fmla="*/ 590550 w 736057"/>
                <a:gd name="connsiteY88" fmla="*/ 981075 h 1143072"/>
                <a:gd name="connsiteX89" fmla="*/ 600075 w 736057"/>
                <a:gd name="connsiteY89" fmla="*/ 992981 h 1143072"/>
                <a:gd name="connsiteX90" fmla="*/ 604837 w 736057"/>
                <a:gd name="connsiteY90" fmla="*/ 1000125 h 1143072"/>
                <a:gd name="connsiteX91" fmla="*/ 607218 w 736057"/>
                <a:gd name="connsiteY91" fmla="*/ 1007269 h 1143072"/>
                <a:gd name="connsiteX92" fmla="*/ 633412 w 736057"/>
                <a:gd name="connsiteY92" fmla="*/ 1019175 h 1143072"/>
                <a:gd name="connsiteX93" fmla="*/ 635793 w 736057"/>
                <a:gd name="connsiteY93" fmla="*/ 1031081 h 1143072"/>
                <a:gd name="connsiteX94" fmla="*/ 640556 w 736057"/>
                <a:gd name="connsiteY94" fmla="*/ 1038225 h 1143072"/>
                <a:gd name="connsiteX95" fmla="*/ 647700 w 736057"/>
                <a:gd name="connsiteY95" fmla="*/ 1062037 h 1143072"/>
                <a:gd name="connsiteX96" fmla="*/ 650081 w 736057"/>
                <a:gd name="connsiteY96" fmla="*/ 1071562 h 1143072"/>
                <a:gd name="connsiteX97" fmla="*/ 676275 w 736057"/>
                <a:gd name="connsiteY97" fmla="*/ 1081087 h 1143072"/>
                <a:gd name="connsiteX98" fmla="*/ 690562 w 736057"/>
                <a:gd name="connsiteY98" fmla="*/ 1090612 h 1143072"/>
                <a:gd name="connsiteX99" fmla="*/ 695325 w 736057"/>
                <a:gd name="connsiteY99" fmla="*/ 1104900 h 1143072"/>
                <a:gd name="connsiteX100" fmla="*/ 697706 w 736057"/>
                <a:gd name="connsiteY100" fmla="*/ 1112044 h 1143072"/>
                <a:gd name="connsiteX101" fmla="*/ 704850 w 736057"/>
                <a:gd name="connsiteY101" fmla="*/ 1119187 h 1143072"/>
                <a:gd name="connsiteX102" fmla="*/ 709612 w 736057"/>
                <a:gd name="connsiteY102" fmla="*/ 1126331 h 1143072"/>
                <a:gd name="connsiteX103" fmla="*/ 728662 w 736057"/>
                <a:gd name="connsiteY103" fmla="*/ 1131094 h 1143072"/>
                <a:gd name="connsiteX104" fmla="*/ 735806 w 736057"/>
                <a:gd name="connsiteY104" fmla="*/ 1135856 h 1143072"/>
                <a:gd name="connsiteX105" fmla="*/ 719137 w 736057"/>
                <a:gd name="connsiteY105" fmla="*/ 1143000 h 1143072"/>
                <a:gd name="connsiteX106" fmla="*/ 704850 w 736057"/>
                <a:gd name="connsiteY106" fmla="*/ 1131094 h 1143072"/>
                <a:gd name="connsiteX107" fmla="*/ 697706 w 736057"/>
                <a:gd name="connsiteY107" fmla="*/ 1123950 h 1143072"/>
                <a:gd name="connsiteX108" fmla="*/ 690562 w 736057"/>
                <a:gd name="connsiteY108" fmla="*/ 1119187 h 1143072"/>
                <a:gd name="connsiteX109" fmla="*/ 697706 w 736057"/>
                <a:gd name="connsiteY109" fmla="*/ 1116806 h 1143072"/>
                <a:gd name="connsiteX110" fmla="*/ 726281 w 736057"/>
                <a:gd name="connsiteY110" fmla="*/ 1121569 h 1143072"/>
                <a:gd name="connsiteX111" fmla="*/ 709612 w 736057"/>
                <a:gd name="connsiteY111" fmla="*/ 1126331 h 1143072"/>
                <a:gd name="connsiteX112" fmla="*/ 709612 w 736057"/>
                <a:gd name="connsiteY112" fmla="*/ 1133475 h 1143072"/>
                <a:gd name="connsiteX0" fmla="*/ 0 w 728888"/>
                <a:gd name="connsiteY0" fmla="*/ 0 h 1143000"/>
                <a:gd name="connsiteX1" fmla="*/ 0 w 728888"/>
                <a:gd name="connsiteY1" fmla="*/ 0 h 1143000"/>
                <a:gd name="connsiteX2" fmla="*/ 14287 w 728888"/>
                <a:gd name="connsiteY2" fmla="*/ 16669 h 1143000"/>
                <a:gd name="connsiteX3" fmla="*/ 23812 w 728888"/>
                <a:gd name="connsiteY3" fmla="*/ 28575 h 1143000"/>
                <a:gd name="connsiteX4" fmla="*/ 26193 w 728888"/>
                <a:gd name="connsiteY4" fmla="*/ 45244 h 1143000"/>
                <a:gd name="connsiteX5" fmla="*/ 28575 w 728888"/>
                <a:gd name="connsiteY5" fmla="*/ 52387 h 1143000"/>
                <a:gd name="connsiteX6" fmla="*/ 35718 w 728888"/>
                <a:gd name="connsiteY6" fmla="*/ 54769 h 1143000"/>
                <a:gd name="connsiteX7" fmla="*/ 57150 w 728888"/>
                <a:gd name="connsiteY7" fmla="*/ 57150 h 1143000"/>
                <a:gd name="connsiteX8" fmla="*/ 59531 w 728888"/>
                <a:gd name="connsiteY8" fmla="*/ 73819 h 1143000"/>
                <a:gd name="connsiteX9" fmla="*/ 66675 w 728888"/>
                <a:gd name="connsiteY9" fmla="*/ 78581 h 1143000"/>
                <a:gd name="connsiteX10" fmla="*/ 69056 w 728888"/>
                <a:gd name="connsiteY10" fmla="*/ 97631 h 1143000"/>
                <a:gd name="connsiteX11" fmla="*/ 88106 w 728888"/>
                <a:gd name="connsiteY11" fmla="*/ 100012 h 1143000"/>
                <a:gd name="connsiteX12" fmla="*/ 100012 w 728888"/>
                <a:gd name="connsiteY12" fmla="*/ 121444 h 1143000"/>
                <a:gd name="connsiteX13" fmla="*/ 116681 w 728888"/>
                <a:gd name="connsiteY13" fmla="*/ 128587 h 1143000"/>
                <a:gd name="connsiteX14" fmla="*/ 121443 w 728888"/>
                <a:gd name="connsiteY14" fmla="*/ 135731 h 1143000"/>
                <a:gd name="connsiteX15" fmla="*/ 123825 w 728888"/>
                <a:gd name="connsiteY15" fmla="*/ 147637 h 1143000"/>
                <a:gd name="connsiteX16" fmla="*/ 138112 w 728888"/>
                <a:gd name="connsiteY16" fmla="*/ 152400 h 1143000"/>
                <a:gd name="connsiteX17" fmla="*/ 145256 w 728888"/>
                <a:gd name="connsiteY17" fmla="*/ 157162 h 1143000"/>
                <a:gd name="connsiteX18" fmla="*/ 147637 w 728888"/>
                <a:gd name="connsiteY18" fmla="*/ 176212 h 1143000"/>
                <a:gd name="connsiteX19" fmla="*/ 150018 w 728888"/>
                <a:gd name="connsiteY19" fmla="*/ 202406 h 1143000"/>
                <a:gd name="connsiteX20" fmla="*/ 157162 w 728888"/>
                <a:gd name="connsiteY20" fmla="*/ 209550 h 1143000"/>
                <a:gd name="connsiteX21" fmla="*/ 164306 w 728888"/>
                <a:gd name="connsiteY21" fmla="*/ 233362 h 1143000"/>
                <a:gd name="connsiteX22" fmla="*/ 173831 w 728888"/>
                <a:gd name="connsiteY22" fmla="*/ 235744 h 1143000"/>
                <a:gd name="connsiteX23" fmla="*/ 178593 w 728888"/>
                <a:gd name="connsiteY23" fmla="*/ 261937 h 1143000"/>
                <a:gd name="connsiteX24" fmla="*/ 192881 w 728888"/>
                <a:gd name="connsiteY24" fmla="*/ 273844 h 1143000"/>
                <a:gd name="connsiteX25" fmla="*/ 200025 w 728888"/>
                <a:gd name="connsiteY25" fmla="*/ 280987 h 1143000"/>
                <a:gd name="connsiteX26" fmla="*/ 202406 w 728888"/>
                <a:gd name="connsiteY26" fmla="*/ 290512 h 1143000"/>
                <a:gd name="connsiteX27" fmla="*/ 209550 w 728888"/>
                <a:gd name="connsiteY27" fmla="*/ 295275 h 1143000"/>
                <a:gd name="connsiteX28" fmla="*/ 211931 w 728888"/>
                <a:gd name="connsiteY28" fmla="*/ 311944 h 1143000"/>
                <a:gd name="connsiteX29" fmla="*/ 216693 w 728888"/>
                <a:gd name="connsiteY29" fmla="*/ 319087 h 1143000"/>
                <a:gd name="connsiteX30" fmla="*/ 219075 w 728888"/>
                <a:gd name="connsiteY30" fmla="*/ 328612 h 1143000"/>
                <a:gd name="connsiteX31" fmla="*/ 221456 w 728888"/>
                <a:gd name="connsiteY31" fmla="*/ 350044 h 1143000"/>
                <a:gd name="connsiteX32" fmla="*/ 230981 w 728888"/>
                <a:gd name="connsiteY32" fmla="*/ 352425 h 1143000"/>
                <a:gd name="connsiteX33" fmla="*/ 233362 w 728888"/>
                <a:gd name="connsiteY33" fmla="*/ 369094 h 1143000"/>
                <a:gd name="connsiteX34" fmla="*/ 235743 w 728888"/>
                <a:gd name="connsiteY34" fmla="*/ 376237 h 1143000"/>
                <a:gd name="connsiteX35" fmla="*/ 250031 w 728888"/>
                <a:gd name="connsiteY35" fmla="*/ 378619 h 1143000"/>
                <a:gd name="connsiteX36" fmla="*/ 254793 w 728888"/>
                <a:gd name="connsiteY36" fmla="*/ 385762 h 1143000"/>
                <a:gd name="connsiteX37" fmla="*/ 254793 w 728888"/>
                <a:gd name="connsiteY37" fmla="*/ 400050 h 1143000"/>
                <a:gd name="connsiteX38" fmla="*/ 269081 w 728888"/>
                <a:gd name="connsiteY38" fmla="*/ 407194 h 1143000"/>
                <a:gd name="connsiteX39" fmla="*/ 264318 w 728888"/>
                <a:gd name="connsiteY39" fmla="*/ 414337 h 1143000"/>
                <a:gd name="connsiteX40" fmla="*/ 269081 w 728888"/>
                <a:gd name="connsiteY40" fmla="*/ 433387 h 1143000"/>
                <a:gd name="connsiteX41" fmla="*/ 276225 w 728888"/>
                <a:gd name="connsiteY41" fmla="*/ 438150 h 1143000"/>
                <a:gd name="connsiteX42" fmla="*/ 278606 w 728888"/>
                <a:gd name="connsiteY42" fmla="*/ 454819 h 1143000"/>
                <a:gd name="connsiteX43" fmla="*/ 280987 w 728888"/>
                <a:gd name="connsiteY43" fmla="*/ 464344 h 1143000"/>
                <a:gd name="connsiteX44" fmla="*/ 288131 w 728888"/>
                <a:gd name="connsiteY44" fmla="*/ 495300 h 1143000"/>
                <a:gd name="connsiteX45" fmla="*/ 290512 w 728888"/>
                <a:gd name="connsiteY45" fmla="*/ 514350 h 1143000"/>
                <a:gd name="connsiteX46" fmla="*/ 297656 w 728888"/>
                <a:gd name="connsiteY46" fmla="*/ 516731 h 1143000"/>
                <a:gd name="connsiteX47" fmla="*/ 304800 w 728888"/>
                <a:gd name="connsiteY47" fmla="*/ 521494 h 1143000"/>
                <a:gd name="connsiteX48" fmla="*/ 309562 w 728888"/>
                <a:gd name="connsiteY48" fmla="*/ 528637 h 1143000"/>
                <a:gd name="connsiteX49" fmla="*/ 323850 w 728888"/>
                <a:gd name="connsiteY49" fmla="*/ 538162 h 1143000"/>
                <a:gd name="connsiteX50" fmla="*/ 326231 w 728888"/>
                <a:gd name="connsiteY50" fmla="*/ 552450 h 1143000"/>
                <a:gd name="connsiteX51" fmla="*/ 335756 w 728888"/>
                <a:gd name="connsiteY51" fmla="*/ 569119 h 1143000"/>
                <a:gd name="connsiteX52" fmla="*/ 340518 w 728888"/>
                <a:gd name="connsiteY52" fmla="*/ 590550 h 1143000"/>
                <a:gd name="connsiteX53" fmla="*/ 342900 w 728888"/>
                <a:gd name="connsiteY53" fmla="*/ 597694 h 1143000"/>
                <a:gd name="connsiteX54" fmla="*/ 350043 w 728888"/>
                <a:gd name="connsiteY54" fmla="*/ 602456 h 1143000"/>
                <a:gd name="connsiteX55" fmla="*/ 347662 w 728888"/>
                <a:gd name="connsiteY55" fmla="*/ 609600 h 1143000"/>
                <a:gd name="connsiteX56" fmla="*/ 354806 w 728888"/>
                <a:gd name="connsiteY56" fmla="*/ 614362 h 1143000"/>
                <a:gd name="connsiteX57" fmla="*/ 359568 w 728888"/>
                <a:gd name="connsiteY57" fmla="*/ 621506 h 1143000"/>
                <a:gd name="connsiteX58" fmla="*/ 376237 w 728888"/>
                <a:gd name="connsiteY58" fmla="*/ 628650 h 1143000"/>
                <a:gd name="connsiteX59" fmla="*/ 383381 w 728888"/>
                <a:gd name="connsiteY59" fmla="*/ 652462 h 1143000"/>
                <a:gd name="connsiteX60" fmla="*/ 385762 w 728888"/>
                <a:gd name="connsiteY60" fmla="*/ 661987 h 1143000"/>
                <a:gd name="connsiteX61" fmla="*/ 400050 w 728888"/>
                <a:gd name="connsiteY61" fmla="*/ 666750 h 1143000"/>
                <a:gd name="connsiteX62" fmla="*/ 402431 w 728888"/>
                <a:gd name="connsiteY62" fmla="*/ 688181 h 1143000"/>
                <a:gd name="connsiteX63" fmla="*/ 404812 w 728888"/>
                <a:gd name="connsiteY63" fmla="*/ 704850 h 1143000"/>
                <a:gd name="connsiteX64" fmla="*/ 428625 w 728888"/>
                <a:gd name="connsiteY64" fmla="*/ 707231 h 1143000"/>
                <a:gd name="connsiteX65" fmla="*/ 440531 w 728888"/>
                <a:gd name="connsiteY65" fmla="*/ 723900 h 1143000"/>
                <a:gd name="connsiteX66" fmla="*/ 445293 w 728888"/>
                <a:gd name="connsiteY66" fmla="*/ 731044 h 1143000"/>
                <a:gd name="connsiteX67" fmla="*/ 461962 w 728888"/>
                <a:gd name="connsiteY67" fmla="*/ 738187 h 1143000"/>
                <a:gd name="connsiteX68" fmla="*/ 466725 w 728888"/>
                <a:gd name="connsiteY68" fmla="*/ 752475 h 1143000"/>
                <a:gd name="connsiteX69" fmla="*/ 469106 w 728888"/>
                <a:gd name="connsiteY69" fmla="*/ 778669 h 1143000"/>
                <a:gd name="connsiteX70" fmla="*/ 476250 w 728888"/>
                <a:gd name="connsiteY70" fmla="*/ 781050 h 1143000"/>
                <a:gd name="connsiteX71" fmla="*/ 473868 w 728888"/>
                <a:gd name="connsiteY71" fmla="*/ 788194 h 1143000"/>
                <a:gd name="connsiteX72" fmla="*/ 481012 w 728888"/>
                <a:gd name="connsiteY72" fmla="*/ 790575 h 1143000"/>
                <a:gd name="connsiteX73" fmla="*/ 488156 w 728888"/>
                <a:gd name="connsiteY73" fmla="*/ 795337 h 1143000"/>
                <a:gd name="connsiteX74" fmla="*/ 495300 w 728888"/>
                <a:gd name="connsiteY74" fmla="*/ 812006 h 1143000"/>
                <a:gd name="connsiteX75" fmla="*/ 500062 w 728888"/>
                <a:gd name="connsiteY75" fmla="*/ 819150 h 1143000"/>
                <a:gd name="connsiteX76" fmla="*/ 502443 w 728888"/>
                <a:gd name="connsiteY76" fmla="*/ 850106 h 1143000"/>
                <a:gd name="connsiteX77" fmla="*/ 511968 w 728888"/>
                <a:gd name="connsiteY77" fmla="*/ 852487 h 1143000"/>
                <a:gd name="connsiteX78" fmla="*/ 528637 w 728888"/>
                <a:gd name="connsiteY78" fmla="*/ 876300 h 1143000"/>
                <a:gd name="connsiteX79" fmla="*/ 535781 w 728888"/>
                <a:gd name="connsiteY79" fmla="*/ 890587 h 1143000"/>
                <a:gd name="connsiteX80" fmla="*/ 538162 w 728888"/>
                <a:gd name="connsiteY80" fmla="*/ 900112 h 1143000"/>
                <a:gd name="connsiteX81" fmla="*/ 545306 w 728888"/>
                <a:gd name="connsiteY81" fmla="*/ 902494 h 1143000"/>
                <a:gd name="connsiteX82" fmla="*/ 559593 w 728888"/>
                <a:gd name="connsiteY82" fmla="*/ 919162 h 1143000"/>
                <a:gd name="connsiteX83" fmla="*/ 561975 w 728888"/>
                <a:gd name="connsiteY83" fmla="*/ 926306 h 1143000"/>
                <a:gd name="connsiteX84" fmla="*/ 571500 w 728888"/>
                <a:gd name="connsiteY84" fmla="*/ 928687 h 1143000"/>
                <a:gd name="connsiteX85" fmla="*/ 573881 w 728888"/>
                <a:gd name="connsiteY85" fmla="*/ 942975 h 1143000"/>
                <a:gd name="connsiteX86" fmla="*/ 578643 w 728888"/>
                <a:gd name="connsiteY86" fmla="*/ 957262 h 1143000"/>
                <a:gd name="connsiteX87" fmla="*/ 581025 w 728888"/>
                <a:gd name="connsiteY87" fmla="*/ 978694 h 1143000"/>
                <a:gd name="connsiteX88" fmla="*/ 590550 w 728888"/>
                <a:gd name="connsiteY88" fmla="*/ 981075 h 1143000"/>
                <a:gd name="connsiteX89" fmla="*/ 600075 w 728888"/>
                <a:gd name="connsiteY89" fmla="*/ 992981 h 1143000"/>
                <a:gd name="connsiteX90" fmla="*/ 604837 w 728888"/>
                <a:gd name="connsiteY90" fmla="*/ 1000125 h 1143000"/>
                <a:gd name="connsiteX91" fmla="*/ 607218 w 728888"/>
                <a:gd name="connsiteY91" fmla="*/ 1007269 h 1143000"/>
                <a:gd name="connsiteX92" fmla="*/ 633412 w 728888"/>
                <a:gd name="connsiteY92" fmla="*/ 1019175 h 1143000"/>
                <a:gd name="connsiteX93" fmla="*/ 635793 w 728888"/>
                <a:gd name="connsiteY93" fmla="*/ 1031081 h 1143000"/>
                <a:gd name="connsiteX94" fmla="*/ 640556 w 728888"/>
                <a:gd name="connsiteY94" fmla="*/ 1038225 h 1143000"/>
                <a:gd name="connsiteX95" fmla="*/ 647700 w 728888"/>
                <a:gd name="connsiteY95" fmla="*/ 1062037 h 1143000"/>
                <a:gd name="connsiteX96" fmla="*/ 650081 w 728888"/>
                <a:gd name="connsiteY96" fmla="*/ 1071562 h 1143000"/>
                <a:gd name="connsiteX97" fmla="*/ 676275 w 728888"/>
                <a:gd name="connsiteY97" fmla="*/ 1081087 h 1143000"/>
                <a:gd name="connsiteX98" fmla="*/ 690562 w 728888"/>
                <a:gd name="connsiteY98" fmla="*/ 1090612 h 1143000"/>
                <a:gd name="connsiteX99" fmla="*/ 695325 w 728888"/>
                <a:gd name="connsiteY99" fmla="*/ 1104900 h 1143000"/>
                <a:gd name="connsiteX100" fmla="*/ 697706 w 728888"/>
                <a:gd name="connsiteY100" fmla="*/ 1112044 h 1143000"/>
                <a:gd name="connsiteX101" fmla="*/ 704850 w 728888"/>
                <a:gd name="connsiteY101" fmla="*/ 1119187 h 1143000"/>
                <a:gd name="connsiteX102" fmla="*/ 709612 w 728888"/>
                <a:gd name="connsiteY102" fmla="*/ 1126331 h 1143000"/>
                <a:gd name="connsiteX103" fmla="*/ 728662 w 728888"/>
                <a:gd name="connsiteY103" fmla="*/ 1131094 h 1143000"/>
                <a:gd name="connsiteX104" fmla="*/ 719137 w 728888"/>
                <a:gd name="connsiteY104" fmla="*/ 1143000 h 1143000"/>
                <a:gd name="connsiteX105" fmla="*/ 704850 w 728888"/>
                <a:gd name="connsiteY105" fmla="*/ 1131094 h 1143000"/>
                <a:gd name="connsiteX106" fmla="*/ 697706 w 728888"/>
                <a:gd name="connsiteY106" fmla="*/ 1123950 h 1143000"/>
                <a:gd name="connsiteX107" fmla="*/ 690562 w 728888"/>
                <a:gd name="connsiteY107" fmla="*/ 1119187 h 1143000"/>
                <a:gd name="connsiteX108" fmla="*/ 697706 w 728888"/>
                <a:gd name="connsiteY108" fmla="*/ 1116806 h 1143000"/>
                <a:gd name="connsiteX109" fmla="*/ 726281 w 728888"/>
                <a:gd name="connsiteY109" fmla="*/ 1121569 h 1143000"/>
                <a:gd name="connsiteX110" fmla="*/ 709612 w 728888"/>
                <a:gd name="connsiteY110" fmla="*/ 1126331 h 1143000"/>
                <a:gd name="connsiteX111" fmla="*/ 709612 w 728888"/>
                <a:gd name="connsiteY111" fmla="*/ 1133475 h 1143000"/>
                <a:gd name="connsiteX0" fmla="*/ 0 w 728888"/>
                <a:gd name="connsiteY0" fmla="*/ 0 h 1143000"/>
                <a:gd name="connsiteX1" fmla="*/ 0 w 728888"/>
                <a:gd name="connsiteY1" fmla="*/ 0 h 1143000"/>
                <a:gd name="connsiteX2" fmla="*/ 14287 w 728888"/>
                <a:gd name="connsiteY2" fmla="*/ 16669 h 1143000"/>
                <a:gd name="connsiteX3" fmla="*/ 23812 w 728888"/>
                <a:gd name="connsiteY3" fmla="*/ 28575 h 1143000"/>
                <a:gd name="connsiteX4" fmla="*/ 26193 w 728888"/>
                <a:gd name="connsiteY4" fmla="*/ 45244 h 1143000"/>
                <a:gd name="connsiteX5" fmla="*/ 28575 w 728888"/>
                <a:gd name="connsiteY5" fmla="*/ 52387 h 1143000"/>
                <a:gd name="connsiteX6" fmla="*/ 35718 w 728888"/>
                <a:gd name="connsiteY6" fmla="*/ 54769 h 1143000"/>
                <a:gd name="connsiteX7" fmla="*/ 57150 w 728888"/>
                <a:gd name="connsiteY7" fmla="*/ 57150 h 1143000"/>
                <a:gd name="connsiteX8" fmla="*/ 59531 w 728888"/>
                <a:gd name="connsiteY8" fmla="*/ 73819 h 1143000"/>
                <a:gd name="connsiteX9" fmla="*/ 66675 w 728888"/>
                <a:gd name="connsiteY9" fmla="*/ 78581 h 1143000"/>
                <a:gd name="connsiteX10" fmla="*/ 69056 w 728888"/>
                <a:gd name="connsiteY10" fmla="*/ 97631 h 1143000"/>
                <a:gd name="connsiteX11" fmla="*/ 88106 w 728888"/>
                <a:gd name="connsiteY11" fmla="*/ 100012 h 1143000"/>
                <a:gd name="connsiteX12" fmla="*/ 100012 w 728888"/>
                <a:gd name="connsiteY12" fmla="*/ 121444 h 1143000"/>
                <a:gd name="connsiteX13" fmla="*/ 116681 w 728888"/>
                <a:gd name="connsiteY13" fmla="*/ 128587 h 1143000"/>
                <a:gd name="connsiteX14" fmla="*/ 121443 w 728888"/>
                <a:gd name="connsiteY14" fmla="*/ 135731 h 1143000"/>
                <a:gd name="connsiteX15" fmla="*/ 123825 w 728888"/>
                <a:gd name="connsiteY15" fmla="*/ 147637 h 1143000"/>
                <a:gd name="connsiteX16" fmla="*/ 138112 w 728888"/>
                <a:gd name="connsiteY16" fmla="*/ 152400 h 1143000"/>
                <a:gd name="connsiteX17" fmla="*/ 145256 w 728888"/>
                <a:gd name="connsiteY17" fmla="*/ 157162 h 1143000"/>
                <a:gd name="connsiteX18" fmla="*/ 147637 w 728888"/>
                <a:gd name="connsiteY18" fmla="*/ 176212 h 1143000"/>
                <a:gd name="connsiteX19" fmla="*/ 150018 w 728888"/>
                <a:gd name="connsiteY19" fmla="*/ 202406 h 1143000"/>
                <a:gd name="connsiteX20" fmla="*/ 157162 w 728888"/>
                <a:gd name="connsiteY20" fmla="*/ 209550 h 1143000"/>
                <a:gd name="connsiteX21" fmla="*/ 164306 w 728888"/>
                <a:gd name="connsiteY21" fmla="*/ 233362 h 1143000"/>
                <a:gd name="connsiteX22" fmla="*/ 173831 w 728888"/>
                <a:gd name="connsiteY22" fmla="*/ 235744 h 1143000"/>
                <a:gd name="connsiteX23" fmla="*/ 178593 w 728888"/>
                <a:gd name="connsiteY23" fmla="*/ 261937 h 1143000"/>
                <a:gd name="connsiteX24" fmla="*/ 192881 w 728888"/>
                <a:gd name="connsiteY24" fmla="*/ 273844 h 1143000"/>
                <a:gd name="connsiteX25" fmla="*/ 200025 w 728888"/>
                <a:gd name="connsiteY25" fmla="*/ 280987 h 1143000"/>
                <a:gd name="connsiteX26" fmla="*/ 202406 w 728888"/>
                <a:gd name="connsiteY26" fmla="*/ 290512 h 1143000"/>
                <a:gd name="connsiteX27" fmla="*/ 209550 w 728888"/>
                <a:gd name="connsiteY27" fmla="*/ 295275 h 1143000"/>
                <a:gd name="connsiteX28" fmla="*/ 211931 w 728888"/>
                <a:gd name="connsiteY28" fmla="*/ 311944 h 1143000"/>
                <a:gd name="connsiteX29" fmla="*/ 216693 w 728888"/>
                <a:gd name="connsiteY29" fmla="*/ 319087 h 1143000"/>
                <a:gd name="connsiteX30" fmla="*/ 219075 w 728888"/>
                <a:gd name="connsiteY30" fmla="*/ 328612 h 1143000"/>
                <a:gd name="connsiteX31" fmla="*/ 221456 w 728888"/>
                <a:gd name="connsiteY31" fmla="*/ 350044 h 1143000"/>
                <a:gd name="connsiteX32" fmla="*/ 230981 w 728888"/>
                <a:gd name="connsiteY32" fmla="*/ 352425 h 1143000"/>
                <a:gd name="connsiteX33" fmla="*/ 233362 w 728888"/>
                <a:gd name="connsiteY33" fmla="*/ 369094 h 1143000"/>
                <a:gd name="connsiteX34" fmla="*/ 235743 w 728888"/>
                <a:gd name="connsiteY34" fmla="*/ 376237 h 1143000"/>
                <a:gd name="connsiteX35" fmla="*/ 250031 w 728888"/>
                <a:gd name="connsiteY35" fmla="*/ 378619 h 1143000"/>
                <a:gd name="connsiteX36" fmla="*/ 254793 w 728888"/>
                <a:gd name="connsiteY36" fmla="*/ 385762 h 1143000"/>
                <a:gd name="connsiteX37" fmla="*/ 254793 w 728888"/>
                <a:gd name="connsiteY37" fmla="*/ 400050 h 1143000"/>
                <a:gd name="connsiteX38" fmla="*/ 269081 w 728888"/>
                <a:gd name="connsiteY38" fmla="*/ 407194 h 1143000"/>
                <a:gd name="connsiteX39" fmla="*/ 264318 w 728888"/>
                <a:gd name="connsiteY39" fmla="*/ 414337 h 1143000"/>
                <a:gd name="connsiteX40" fmla="*/ 269081 w 728888"/>
                <a:gd name="connsiteY40" fmla="*/ 433387 h 1143000"/>
                <a:gd name="connsiteX41" fmla="*/ 276225 w 728888"/>
                <a:gd name="connsiteY41" fmla="*/ 438150 h 1143000"/>
                <a:gd name="connsiteX42" fmla="*/ 278606 w 728888"/>
                <a:gd name="connsiteY42" fmla="*/ 454819 h 1143000"/>
                <a:gd name="connsiteX43" fmla="*/ 280987 w 728888"/>
                <a:gd name="connsiteY43" fmla="*/ 464344 h 1143000"/>
                <a:gd name="connsiteX44" fmla="*/ 288131 w 728888"/>
                <a:gd name="connsiteY44" fmla="*/ 495300 h 1143000"/>
                <a:gd name="connsiteX45" fmla="*/ 290512 w 728888"/>
                <a:gd name="connsiteY45" fmla="*/ 514350 h 1143000"/>
                <a:gd name="connsiteX46" fmla="*/ 297656 w 728888"/>
                <a:gd name="connsiteY46" fmla="*/ 516731 h 1143000"/>
                <a:gd name="connsiteX47" fmla="*/ 304800 w 728888"/>
                <a:gd name="connsiteY47" fmla="*/ 521494 h 1143000"/>
                <a:gd name="connsiteX48" fmla="*/ 309562 w 728888"/>
                <a:gd name="connsiteY48" fmla="*/ 528637 h 1143000"/>
                <a:gd name="connsiteX49" fmla="*/ 323850 w 728888"/>
                <a:gd name="connsiteY49" fmla="*/ 538162 h 1143000"/>
                <a:gd name="connsiteX50" fmla="*/ 326231 w 728888"/>
                <a:gd name="connsiteY50" fmla="*/ 552450 h 1143000"/>
                <a:gd name="connsiteX51" fmla="*/ 335756 w 728888"/>
                <a:gd name="connsiteY51" fmla="*/ 569119 h 1143000"/>
                <a:gd name="connsiteX52" fmla="*/ 340518 w 728888"/>
                <a:gd name="connsiteY52" fmla="*/ 590550 h 1143000"/>
                <a:gd name="connsiteX53" fmla="*/ 342900 w 728888"/>
                <a:gd name="connsiteY53" fmla="*/ 597694 h 1143000"/>
                <a:gd name="connsiteX54" fmla="*/ 350043 w 728888"/>
                <a:gd name="connsiteY54" fmla="*/ 602456 h 1143000"/>
                <a:gd name="connsiteX55" fmla="*/ 347662 w 728888"/>
                <a:gd name="connsiteY55" fmla="*/ 609600 h 1143000"/>
                <a:gd name="connsiteX56" fmla="*/ 354806 w 728888"/>
                <a:gd name="connsiteY56" fmla="*/ 614362 h 1143000"/>
                <a:gd name="connsiteX57" fmla="*/ 359568 w 728888"/>
                <a:gd name="connsiteY57" fmla="*/ 621506 h 1143000"/>
                <a:gd name="connsiteX58" fmla="*/ 376237 w 728888"/>
                <a:gd name="connsiteY58" fmla="*/ 628650 h 1143000"/>
                <a:gd name="connsiteX59" fmla="*/ 383381 w 728888"/>
                <a:gd name="connsiteY59" fmla="*/ 652462 h 1143000"/>
                <a:gd name="connsiteX60" fmla="*/ 385762 w 728888"/>
                <a:gd name="connsiteY60" fmla="*/ 661987 h 1143000"/>
                <a:gd name="connsiteX61" fmla="*/ 400050 w 728888"/>
                <a:gd name="connsiteY61" fmla="*/ 666750 h 1143000"/>
                <a:gd name="connsiteX62" fmla="*/ 402431 w 728888"/>
                <a:gd name="connsiteY62" fmla="*/ 688181 h 1143000"/>
                <a:gd name="connsiteX63" fmla="*/ 404812 w 728888"/>
                <a:gd name="connsiteY63" fmla="*/ 704850 h 1143000"/>
                <a:gd name="connsiteX64" fmla="*/ 428625 w 728888"/>
                <a:gd name="connsiteY64" fmla="*/ 707231 h 1143000"/>
                <a:gd name="connsiteX65" fmla="*/ 440531 w 728888"/>
                <a:gd name="connsiteY65" fmla="*/ 723900 h 1143000"/>
                <a:gd name="connsiteX66" fmla="*/ 445293 w 728888"/>
                <a:gd name="connsiteY66" fmla="*/ 731044 h 1143000"/>
                <a:gd name="connsiteX67" fmla="*/ 461962 w 728888"/>
                <a:gd name="connsiteY67" fmla="*/ 738187 h 1143000"/>
                <a:gd name="connsiteX68" fmla="*/ 466725 w 728888"/>
                <a:gd name="connsiteY68" fmla="*/ 752475 h 1143000"/>
                <a:gd name="connsiteX69" fmla="*/ 469106 w 728888"/>
                <a:gd name="connsiteY69" fmla="*/ 778669 h 1143000"/>
                <a:gd name="connsiteX70" fmla="*/ 476250 w 728888"/>
                <a:gd name="connsiteY70" fmla="*/ 781050 h 1143000"/>
                <a:gd name="connsiteX71" fmla="*/ 473868 w 728888"/>
                <a:gd name="connsiteY71" fmla="*/ 788194 h 1143000"/>
                <a:gd name="connsiteX72" fmla="*/ 481012 w 728888"/>
                <a:gd name="connsiteY72" fmla="*/ 790575 h 1143000"/>
                <a:gd name="connsiteX73" fmla="*/ 488156 w 728888"/>
                <a:gd name="connsiteY73" fmla="*/ 795337 h 1143000"/>
                <a:gd name="connsiteX74" fmla="*/ 495300 w 728888"/>
                <a:gd name="connsiteY74" fmla="*/ 812006 h 1143000"/>
                <a:gd name="connsiteX75" fmla="*/ 500062 w 728888"/>
                <a:gd name="connsiteY75" fmla="*/ 819150 h 1143000"/>
                <a:gd name="connsiteX76" fmla="*/ 502443 w 728888"/>
                <a:gd name="connsiteY76" fmla="*/ 850106 h 1143000"/>
                <a:gd name="connsiteX77" fmla="*/ 511968 w 728888"/>
                <a:gd name="connsiteY77" fmla="*/ 852487 h 1143000"/>
                <a:gd name="connsiteX78" fmla="*/ 528637 w 728888"/>
                <a:gd name="connsiteY78" fmla="*/ 876300 h 1143000"/>
                <a:gd name="connsiteX79" fmla="*/ 535781 w 728888"/>
                <a:gd name="connsiteY79" fmla="*/ 890587 h 1143000"/>
                <a:gd name="connsiteX80" fmla="*/ 538162 w 728888"/>
                <a:gd name="connsiteY80" fmla="*/ 900112 h 1143000"/>
                <a:gd name="connsiteX81" fmla="*/ 545306 w 728888"/>
                <a:gd name="connsiteY81" fmla="*/ 902494 h 1143000"/>
                <a:gd name="connsiteX82" fmla="*/ 559593 w 728888"/>
                <a:gd name="connsiteY82" fmla="*/ 919162 h 1143000"/>
                <a:gd name="connsiteX83" fmla="*/ 561975 w 728888"/>
                <a:gd name="connsiteY83" fmla="*/ 926306 h 1143000"/>
                <a:gd name="connsiteX84" fmla="*/ 571500 w 728888"/>
                <a:gd name="connsiteY84" fmla="*/ 928687 h 1143000"/>
                <a:gd name="connsiteX85" fmla="*/ 573881 w 728888"/>
                <a:gd name="connsiteY85" fmla="*/ 942975 h 1143000"/>
                <a:gd name="connsiteX86" fmla="*/ 578643 w 728888"/>
                <a:gd name="connsiteY86" fmla="*/ 957262 h 1143000"/>
                <a:gd name="connsiteX87" fmla="*/ 581025 w 728888"/>
                <a:gd name="connsiteY87" fmla="*/ 978694 h 1143000"/>
                <a:gd name="connsiteX88" fmla="*/ 590550 w 728888"/>
                <a:gd name="connsiteY88" fmla="*/ 981075 h 1143000"/>
                <a:gd name="connsiteX89" fmla="*/ 600075 w 728888"/>
                <a:gd name="connsiteY89" fmla="*/ 992981 h 1143000"/>
                <a:gd name="connsiteX90" fmla="*/ 604837 w 728888"/>
                <a:gd name="connsiteY90" fmla="*/ 1000125 h 1143000"/>
                <a:gd name="connsiteX91" fmla="*/ 607218 w 728888"/>
                <a:gd name="connsiteY91" fmla="*/ 1007269 h 1143000"/>
                <a:gd name="connsiteX92" fmla="*/ 633412 w 728888"/>
                <a:gd name="connsiteY92" fmla="*/ 1019175 h 1143000"/>
                <a:gd name="connsiteX93" fmla="*/ 635793 w 728888"/>
                <a:gd name="connsiteY93" fmla="*/ 1031081 h 1143000"/>
                <a:gd name="connsiteX94" fmla="*/ 640556 w 728888"/>
                <a:gd name="connsiteY94" fmla="*/ 1038225 h 1143000"/>
                <a:gd name="connsiteX95" fmla="*/ 647700 w 728888"/>
                <a:gd name="connsiteY95" fmla="*/ 1062037 h 1143000"/>
                <a:gd name="connsiteX96" fmla="*/ 650081 w 728888"/>
                <a:gd name="connsiteY96" fmla="*/ 1071562 h 1143000"/>
                <a:gd name="connsiteX97" fmla="*/ 676275 w 728888"/>
                <a:gd name="connsiteY97" fmla="*/ 1081087 h 1143000"/>
                <a:gd name="connsiteX98" fmla="*/ 690562 w 728888"/>
                <a:gd name="connsiteY98" fmla="*/ 1090612 h 1143000"/>
                <a:gd name="connsiteX99" fmla="*/ 695325 w 728888"/>
                <a:gd name="connsiteY99" fmla="*/ 1104900 h 1143000"/>
                <a:gd name="connsiteX100" fmla="*/ 697706 w 728888"/>
                <a:gd name="connsiteY100" fmla="*/ 1112044 h 1143000"/>
                <a:gd name="connsiteX101" fmla="*/ 704850 w 728888"/>
                <a:gd name="connsiteY101" fmla="*/ 1119187 h 1143000"/>
                <a:gd name="connsiteX102" fmla="*/ 709612 w 728888"/>
                <a:gd name="connsiteY102" fmla="*/ 1126331 h 1143000"/>
                <a:gd name="connsiteX103" fmla="*/ 728662 w 728888"/>
                <a:gd name="connsiteY103" fmla="*/ 1131094 h 1143000"/>
                <a:gd name="connsiteX104" fmla="*/ 719137 w 728888"/>
                <a:gd name="connsiteY104" fmla="*/ 1143000 h 1143000"/>
                <a:gd name="connsiteX105" fmla="*/ 704850 w 728888"/>
                <a:gd name="connsiteY105" fmla="*/ 1131094 h 1143000"/>
                <a:gd name="connsiteX106" fmla="*/ 697706 w 728888"/>
                <a:gd name="connsiteY106" fmla="*/ 1123950 h 1143000"/>
                <a:gd name="connsiteX107" fmla="*/ 690562 w 728888"/>
                <a:gd name="connsiteY107" fmla="*/ 1119187 h 1143000"/>
                <a:gd name="connsiteX108" fmla="*/ 697706 w 728888"/>
                <a:gd name="connsiteY108" fmla="*/ 1116806 h 1143000"/>
                <a:gd name="connsiteX109" fmla="*/ 726281 w 728888"/>
                <a:gd name="connsiteY109" fmla="*/ 1121569 h 1143000"/>
                <a:gd name="connsiteX110" fmla="*/ 709612 w 728888"/>
                <a:gd name="connsiteY110" fmla="*/ 1126331 h 1143000"/>
                <a:gd name="connsiteX0" fmla="*/ 0 w 728888"/>
                <a:gd name="connsiteY0" fmla="*/ 0 h 1143000"/>
                <a:gd name="connsiteX1" fmla="*/ 0 w 728888"/>
                <a:gd name="connsiteY1" fmla="*/ 0 h 1143000"/>
                <a:gd name="connsiteX2" fmla="*/ 14287 w 728888"/>
                <a:gd name="connsiteY2" fmla="*/ 16669 h 1143000"/>
                <a:gd name="connsiteX3" fmla="*/ 23812 w 728888"/>
                <a:gd name="connsiteY3" fmla="*/ 28575 h 1143000"/>
                <a:gd name="connsiteX4" fmla="*/ 26193 w 728888"/>
                <a:gd name="connsiteY4" fmla="*/ 45244 h 1143000"/>
                <a:gd name="connsiteX5" fmla="*/ 28575 w 728888"/>
                <a:gd name="connsiteY5" fmla="*/ 52387 h 1143000"/>
                <a:gd name="connsiteX6" fmla="*/ 35718 w 728888"/>
                <a:gd name="connsiteY6" fmla="*/ 54769 h 1143000"/>
                <a:gd name="connsiteX7" fmla="*/ 57150 w 728888"/>
                <a:gd name="connsiteY7" fmla="*/ 57150 h 1143000"/>
                <a:gd name="connsiteX8" fmla="*/ 59531 w 728888"/>
                <a:gd name="connsiteY8" fmla="*/ 73819 h 1143000"/>
                <a:gd name="connsiteX9" fmla="*/ 66675 w 728888"/>
                <a:gd name="connsiteY9" fmla="*/ 78581 h 1143000"/>
                <a:gd name="connsiteX10" fmla="*/ 69056 w 728888"/>
                <a:gd name="connsiteY10" fmla="*/ 97631 h 1143000"/>
                <a:gd name="connsiteX11" fmla="*/ 88106 w 728888"/>
                <a:gd name="connsiteY11" fmla="*/ 100012 h 1143000"/>
                <a:gd name="connsiteX12" fmla="*/ 100012 w 728888"/>
                <a:gd name="connsiteY12" fmla="*/ 121444 h 1143000"/>
                <a:gd name="connsiteX13" fmla="*/ 116681 w 728888"/>
                <a:gd name="connsiteY13" fmla="*/ 128587 h 1143000"/>
                <a:gd name="connsiteX14" fmla="*/ 121443 w 728888"/>
                <a:gd name="connsiteY14" fmla="*/ 135731 h 1143000"/>
                <a:gd name="connsiteX15" fmla="*/ 123825 w 728888"/>
                <a:gd name="connsiteY15" fmla="*/ 147637 h 1143000"/>
                <a:gd name="connsiteX16" fmla="*/ 138112 w 728888"/>
                <a:gd name="connsiteY16" fmla="*/ 152400 h 1143000"/>
                <a:gd name="connsiteX17" fmla="*/ 145256 w 728888"/>
                <a:gd name="connsiteY17" fmla="*/ 157162 h 1143000"/>
                <a:gd name="connsiteX18" fmla="*/ 147637 w 728888"/>
                <a:gd name="connsiteY18" fmla="*/ 176212 h 1143000"/>
                <a:gd name="connsiteX19" fmla="*/ 150018 w 728888"/>
                <a:gd name="connsiteY19" fmla="*/ 202406 h 1143000"/>
                <a:gd name="connsiteX20" fmla="*/ 157162 w 728888"/>
                <a:gd name="connsiteY20" fmla="*/ 209550 h 1143000"/>
                <a:gd name="connsiteX21" fmla="*/ 164306 w 728888"/>
                <a:gd name="connsiteY21" fmla="*/ 233362 h 1143000"/>
                <a:gd name="connsiteX22" fmla="*/ 173831 w 728888"/>
                <a:gd name="connsiteY22" fmla="*/ 235744 h 1143000"/>
                <a:gd name="connsiteX23" fmla="*/ 178593 w 728888"/>
                <a:gd name="connsiteY23" fmla="*/ 261937 h 1143000"/>
                <a:gd name="connsiteX24" fmla="*/ 192881 w 728888"/>
                <a:gd name="connsiteY24" fmla="*/ 273844 h 1143000"/>
                <a:gd name="connsiteX25" fmla="*/ 200025 w 728888"/>
                <a:gd name="connsiteY25" fmla="*/ 280987 h 1143000"/>
                <a:gd name="connsiteX26" fmla="*/ 202406 w 728888"/>
                <a:gd name="connsiteY26" fmla="*/ 290512 h 1143000"/>
                <a:gd name="connsiteX27" fmla="*/ 209550 w 728888"/>
                <a:gd name="connsiteY27" fmla="*/ 295275 h 1143000"/>
                <a:gd name="connsiteX28" fmla="*/ 211931 w 728888"/>
                <a:gd name="connsiteY28" fmla="*/ 311944 h 1143000"/>
                <a:gd name="connsiteX29" fmla="*/ 216693 w 728888"/>
                <a:gd name="connsiteY29" fmla="*/ 319087 h 1143000"/>
                <a:gd name="connsiteX30" fmla="*/ 219075 w 728888"/>
                <a:gd name="connsiteY30" fmla="*/ 328612 h 1143000"/>
                <a:gd name="connsiteX31" fmla="*/ 221456 w 728888"/>
                <a:gd name="connsiteY31" fmla="*/ 350044 h 1143000"/>
                <a:gd name="connsiteX32" fmla="*/ 230981 w 728888"/>
                <a:gd name="connsiteY32" fmla="*/ 352425 h 1143000"/>
                <a:gd name="connsiteX33" fmla="*/ 233362 w 728888"/>
                <a:gd name="connsiteY33" fmla="*/ 369094 h 1143000"/>
                <a:gd name="connsiteX34" fmla="*/ 235743 w 728888"/>
                <a:gd name="connsiteY34" fmla="*/ 376237 h 1143000"/>
                <a:gd name="connsiteX35" fmla="*/ 250031 w 728888"/>
                <a:gd name="connsiteY35" fmla="*/ 378619 h 1143000"/>
                <a:gd name="connsiteX36" fmla="*/ 254793 w 728888"/>
                <a:gd name="connsiteY36" fmla="*/ 385762 h 1143000"/>
                <a:gd name="connsiteX37" fmla="*/ 254793 w 728888"/>
                <a:gd name="connsiteY37" fmla="*/ 400050 h 1143000"/>
                <a:gd name="connsiteX38" fmla="*/ 269081 w 728888"/>
                <a:gd name="connsiteY38" fmla="*/ 407194 h 1143000"/>
                <a:gd name="connsiteX39" fmla="*/ 264318 w 728888"/>
                <a:gd name="connsiteY39" fmla="*/ 414337 h 1143000"/>
                <a:gd name="connsiteX40" fmla="*/ 269081 w 728888"/>
                <a:gd name="connsiteY40" fmla="*/ 433387 h 1143000"/>
                <a:gd name="connsiteX41" fmla="*/ 276225 w 728888"/>
                <a:gd name="connsiteY41" fmla="*/ 438150 h 1143000"/>
                <a:gd name="connsiteX42" fmla="*/ 278606 w 728888"/>
                <a:gd name="connsiteY42" fmla="*/ 454819 h 1143000"/>
                <a:gd name="connsiteX43" fmla="*/ 280987 w 728888"/>
                <a:gd name="connsiteY43" fmla="*/ 464344 h 1143000"/>
                <a:gd name="connsiteX44" fmla="*/ 288131 w 728888"/>
                <a:gd name="connsiteY44" fmla="*/ 495300 h 1143000"/>
                <a:gd name="connsiteX45" fmla="*/ 290512 w 728888"/>
                <a:gd name="connsiteY45" fmla="*/ 514350 h 1143000"/>
                <a:gd name="connsiteX46" fmla="*/ 297656 w 728888"/>
                <a:gd name="connsiteY46" fmla="*/ 516731 h 1143000"/>
                <a:gd name="connsiteX47" fmla="*/ 304800 w 728888"/>
                <a:gd name="connsiteY47" fmla="*/ 521494 h 1143000"/>
                <a:gd name="connsiteX48" fmla="*/ 309562 w 728888"/>
                <a:gd name="connsiteY48" fmla="*/ 528637 h 1143000"/>
                <a:gd name="connsiteX49" fmla="*/ 323850 w 728888"/>
                <a:gd name="connsiteY49" fmla="*/ 538162 h 1143000"/>
                <a:gd name="connsiteX50" fmla="*/ 326231 w 728888"/>
                <a:gd name="connsiteY50" fmla="*/ 552450 h 1143000"/>
                <a:gd name="connsiteX51" fmla="*/ 335756 w 728888"/>
                <a:gd name="connsiteY51" fmla="*/ 569119 h 1143000"/>
                <a:gd name="connsiteX52" fmla="*/ 340518 w 728888"/>
                <a:gd name="connsiteY52" fmla="*/ 590550 h 1143000"/>
                <a:gd name="connsiteX53" fmla="*/ 342900 w 728888"/>
                <a:gd name="connsiteY53" fmla="*/ 597694 h 1143000"/>
                <a:gd name="connsiteX54" fmla="*/ 350043 w 728888"/>
                <a:gd name="connsiteY54" fmla="*/ 602456 h 1143000"/>
                <a:gd name="connsiteX55" fmla="*/ 347662 w 728888"/>
                <a:gd name="connsiteY55" fmla="*/ 609600 h 1143000"/>
                <a:gd name="connsiteX56" fmla="*/ 354806 w 728888"/>
                <a:gd name="connsiteY56" fmla="*/ 614362 h 1143000"/>
                <a:gd name="connsiteX57" fmla="*/ 359568 w 728888"/>
                <a:gd name="connsiteY57" fmla="*/ 621506 h 1143000"/>
                <a:gd name="connsiteX58" fmla="*/ 376237 w 728888"/>
                <a:gd name="connsiteY58" fmla="*/ 628650 h 1143000"/>
                <a:gd name="connsiteX59" fmla="*/ 383381 w 728888"/>
                <a:gd name="connsiteY59" fmla="*/ 652462 h 1143000"/>
                <a:gd name="connsiteX60" fmla="*/ 385762 w 728888"/>
                <a:gd name="connsiteY60" fmla="*/ 661987 h 1143000"/>
                <a:gd name="connsiteX61" fmla="*/ 400050 w 728888"/>
                <a:gd name="connsiteY61" fmla="*/ 666750 h 1143000"/>
                <a:gd name="connsiteX62" fmla="*/ 402431 w 728888"/>
                <a:gd name="connsiteY62" fmla="*/ 688181 h 1143000"/>
                <a:gd name="connsiteX63" fmla="*/ 404812 w 728888"/>
                <a:gd name="connsiteY63" fmla="*/ 704850 h 1143000"/>
                <a:gd name="connsiteX64" fmla="*/ 428625 w 728888"/>
                <a:gd name="connsiteY64" fmla="*/ 707231 h 1143000"/>
                <a:gd name="connsiteX65" fmla="*/ 440531 w 728888"/>
                <a:gd name="connsiteY65" fmla="*/ 723900 h 1143000"/>
                <a:gd name="connsiteX66" fmla="*/ 445293 w 728888"/>
                <a:gd name="connsiteY66" fmla="*/ 731044 h 1143000"/>
                <a:gd name="connsiteX67" fmla="*/ 461962 w 728888"/>
                <a:gd name="connsiteY67" fmla="*/ 738187 h 1143000"/>
                <a:gd name="connsiteX68" fmla="*/ 466725 w 728888"/>
                <a:gd name="connsiteY68" fmla="*/ 752475 h 1143000"/>
                <a:gd name="connsiteX69" fmla="*/ 469106 w 728888"/>
                <a:gd name="connsiteY69" fmla="*/ 778669 h 1143000"/>
                <a:gd name="connsiteX70" fmla="*/ 476250 w 728888"/>
                <a:gd name="connsiteY70" fmla="*/ 781050 h 1143000"/>
                <a:gd name="connsiteX71" fmla="*/ 473868 w 728888"/>
                <a:gd name="connsiteY71" fmla="*/ 788194 h 1143000"/>
                <a:gd name="connsiteX72" fmla="*/ 481012 w 728888"/>
                <a:gd name="connsiteY72" fmla="*/ 790575 h 1143000"/>
                <a:gd name="connsiteX73" fmla="*/ 488156 w 728888"/>
                <a:gd name="connsiteY73" fmla="*/ 795337 h 1143000"/>
                <a:gd name="connsiteX74" fmla="*/ 495300 w 728888"/>
                <a:gd name="connsiteY74" fmla="*/ 812006 h 1143000"/>
                <a:gd name="connsiteX75" fmla="*/ 500062 w 728888"/>
                <a:gd name="connsiteY75" fmla="*/ 819150 h 1143000"/>
                <a:gd name="connsiteX76" fmla="*/ 502443 w 728888"/>
                <a:gd name="connsiteY76" fmla="*/ 850106 h 1143000"/>
                <a:gd name="connsiteX77" fmla="*/ 511968 w 728888"/>
                <a:gd name="connsiteY77" fmla="*/ 852487 h 1143000"/>
                <a:gd name="connsiteX78" fmla="*/ 528637 w 728888"/>
                <a:gd name="connsiteY78" fmla="*/ 876300 h 1143000"/>
                <a:gd name="connsiteX79" fmla="*/ 535781 w 728888"/>
                <a:gd name="connsiteY79" fmla="*/ 890587 h 1143000"/>
                <a:gd name="connsiteX80" fmla="*/ 538162 w 728888"/>
                <a:gd name="connsiteY80" fmla="*/ 900112 h 1143000"/>
                <a:gd name="connsiteX81" fmla="*/ 545306 w 728888"/>
                <a:gd name="connsiteY81" fmla="*/ 902494 h 1143000"/>
                <a:gd name="connsiteX82" fmla="*/ 559593 w 728888"/>
                <a:gd name="connsiteY82" fmla="*/ 919162 h 1143000"/>
                <a:gd name="connsiteX83" fmla="*/ 561975 w 728888"/>
                <a:gd name="connsiteY83" fmla="*/ 926306 h 1143000"/>
                <a:gd name="connsiteX84" fmla="*/ 571500 w 728888"/>
                <a:gd name="connsiteY84" fmla="*/ 928687 h 1143000"/>
                <a:gd name="connsiteX85" fmla="*/ 573881 w 728888"/>
                <a:gd name="connsiteY85" fmla="*/ 942975 h 1143000"/>
                <a:gd name="connsiteX86" fmla="*/ 578643 w 728888"/>
                <a:gd name="connsiteY86" fmla="*/ 957262 h 1143000"/>
                <a:gd name="connsiteX87" fmla="*/ 581025 w 728888"/>
                <a:gd name="connsiteY87" fmla="*/ 978694 h 1143000"/>
                <a:gd name="connsiteX88" fmla="*/ 590550 w 728888"/>
                <a:gd name="connsiteY88" fmla="*/ 981075 h 1143000"/>
                <a:gd name="connsiteX89" fmla="*/ 600075 w 728888"/>
                <a:gd name="connsiteY89" fmla="*/ 992981 h 1143000"/>
                <a:gd name="connsiteX90" fmla="*/ 604837 w 728888"/>
                <a:gd name="connsiteY90" fmla="*/ 1000125 h 1143000"/>
                <a:gd name="connsiteX91" fmla="*/ 607218 w 728888"/>
                <a:gd name="connsiteY91" fmla="*/ 1007269 h 1143000"/>
                <a:gd name="connsiteX92" fmla="*/ 633412 w 728888"/>
                <a:gd name="connsiteY92" fmla="*/ 1019175 h 1143000"/>
                <a:gd name="connsiteX93" fmla="*/ 635793 w 728888"/>
                <a:gd name="connsiteY93" fmla="*/ 1031081 h 1143000"/>
                <a:gd name="connsiteX94" fmla="*/ 640556 w 728888"/>
                <a:gd name="connsiteY94" fmla="*/ 1038225 h 1143000"/>
                <a:gd name="connsiteX95" fmla="*/ 647700 w 728888"/>
                <a:gd name="connsiteY95" fmla="*/ 1062037 h 1143000"/>
                <a:gd name="connsiteX96" fmla="*/ 650081 w 728888"/>
                <a:gd name="connsiteY96" fmla="*/ 1071562 h 1143000"/>
                <a:gd name="connsiteX97" fmla="*/ 676275 w 728888"/>
                <a:gd name="connsiteY97" fmla="*/ 1081087 h 1143000"/>
                <a:gd name="connsiteX98" fmla="*/ 690562 w 728888"/>
                <a:gd name="connsiteY98" fmla="*/ 1090612 h 1143000"/>
                <a:gd name="connsiteX99" fmla="*/ 695325 w 728888"/>
                <a:gd name="connsiteY99" fmla="*/ 1104900 h 1143000"/>
                <a:gd name="connsiteX100" fmla="*/ 697706 w 728888"/>
                <a:gd name="connsiteY100" fmla="*/ 1112044 h 1143000"/>
                <a:gd name="connsiteX101" fmla="*/ 704850 w 728888"/>
                <a:gd name="connsiteY101" fmla="*/ 1119187 h 1143000"/>
                <a:gd name="connsiteX102" fmla="*/ 709612 w 728888"/>
                <a:gd name="connsiteY102" fmla="*/ 1126331 h 1143000"/>
                <a:gd name="connsiteX103" fmla="*/ 728662 w 728888"/>
                <a:gd name="connsiteY103" fmla="*/ 1131094 h 1143000"/>
                <a:gd name="connsiteX104" fmla="*/ 719137 w 728888"/>
                <a:gd name="connsiteY104" fmla="*/ 1143000 h 1143000"/>
                <a:gd name="connsiteX105" fmla="*/ 704850 w 728888"/>
                <a:gd name="connsiteY105" fmla="*/ 1131094 h 1143000"/>
                <a:gd name="connsiteX106" fmla="*/ 697706 w 728888"/>
                <a:gd name="connsiteY106" fmla="*/ 1123950 h 1143000"/>
                <a:gd name="connsiteX107" fmla="*/ 690562 w 728888"/>
                <a:gd name="connsiteY107" fmla="*/ 1119187 h 1143000"/>
                <a:gd name="connsiteX108" fmla="*/ 697706 w 728888"/>
                <a:gd name="connsiteY108" fmla="*/ 1116806 h 1143000"/>
                <a:gd name="connsiteX109" fmla="*/ 726281 w 728888"/>
                <a:gd name="connsiteY109" fmla="*/ 1121569 h 1143000"/>
                <a:gd name="connsiteX0" fmla="*/ 0 w 728888"/>
                <a:gd name="connsiteY0" fmla="*/ 0 h 1143000"/>
                <a:gd name="connsiteX1" fmla="*/ 0 w 728888"/>
                <a:gd name="connsiteY1" fmla="*/ 0 h 1143000"/>
                <a:gd name="connsiteX2" fmla="*/ 14287 w 728888"/>
                <a:gd name="connsiteY2" fmla="*/ 16669 h 1143000"/>
                <a:gd name="connsiteX3" fmla="*/ 23812 w 728888"/>
                <a:gd name="connsiteY3" fmla="*/ 28575 h 1143000"/>
                <a:gd name="connsiteX4" fmla="*/ 26193 w 728888"/>
                <a:gd name="connsiteY4" fmla="*/ 45244 h 1143000"/>
                <a:gd name="connsiteX5" fmla="*/ 28575 w 728888"/>
                <a:gd name="connsiteY5" fmla="*/ 52387 h 1143000"/>
                <a:gd name="connsiteX6" fmla="*/ 35718 w 728888"/>
                <a:gd name="connsiteY6" fmla="*/ 54769 h 1143000"/>
                <a:gd name="connsiteX7" fmla="*/ 57150 w 728888"/>
                <a:gd name="connsiteY7" fmla="*/ 57150 h 1143000"/>
                <a:gd name="connsiteX8" fmla="*/ 59531 w 728888"/>
                <a:gd name="connsiteY8" fmla="*/ 73819 h 1143000"/>
                <a:gd name="connsiteX9" fmla="*/ 66675 w 728888"/>
                <a:gd name="connsiteY9" fmla="*/ 78581 h 1143000"/>
                <a:gd name="connsiteX10" fmla="*/ 69056 w 728888"/>
                <a:gd name="connsiteY10" fmla="*/ 97631 h 1143000"/>
                <a:gd name="connsiteX11" fmla="*/ 88106 w 728888"/>
                <a:gd name="connsiteY11" fmla="*/ 100012 h 1143000"/>
                <a:gd name="connsiteX12" fmla="*/ 100012 w 728888"/>
                <a:gd name="connsiteY12" fmla="*/ 121444 h 1143000"/>
                <a:gd name="connsiteX13" fmla="*/ 116681 w 728888"/>
                <a:gd name="connsiteY13" fmla="*/ 128587 h 1143000"/>
                <a:gd name="connsiteX14" fmla="*/ 121443 w 728888"/>
                <a:gd name="connsiteY14" fmla="*/ 135731 h 1143000"/>
                <a:gd name="connsiteX15" fmla="*/ 123825 w 728888"/>
                <a:gd name="connsiteY15" fmla="*/ 147637 h 1143000"/>
                <a:gd name="connsiteX16" fmla="*/ 138112 w 728888"/>
                <a:gd name="connsiteY16" fmla="*/ 152400 h 1143000"/>
                <a:gd name="connsiteX17" fmla="*/ 145256 w 728888"/>
                <a:gd name="connsiteY17" fmla="*/ 157162 h 1143000"/>
                <a:gd name="connsiteX18" fmla="*/ 147637 w 728888"/>
                <a:gd name="connsiteY18" fmla="*/ 176212 h 1143000"/>
                <a:gd name="connsiteX19" fmla="*/ 150018 w 728888"/>
                <a:gd name="connsiteY19" fmla="*/ 202406 h 1143000"/>
                <a:gd name="connsiteX20" fmla="*/ 157162 w 728888"/>
                <a:gd name="connsiteY20" fmla="*/ 209550 h 1143000"/>
                <a:gd name="connsiteX21" fmla="*/ 164306 w 728888"/>
                <a:gd name="connsiteY21" fmla="*/ 233362 h 1143000"/>
                <a:gd name="connsiteX22" fmla="*/ 173831 w 728888"/>
                <a:gd name="connsiteY22" fmla="*/ 235744 h 1143000"/>
                <a:gd name="connsiteX23" fmla="*/ 178593 w 728888"/>
                <a:gd name="connsiteY23" fmla="*/ 261937 h 1143000"/>
                <a:gd name="connsiteX24" fmla="*/ 192881 w 728888"/>
                <a:gd name="connsiteY24" fmla="*/ 273844 h 1143000"/>
                <a:gd name="connsiteX25" fmla="*/ 200025 w 728888"/>
                <a:gd name="connsiteY25" fmla="*/ 280987 h 1143000"/>
                <a:gd name="connsiteX26" fmla="*/ 202406 w 728888"/>
                <a:gd name="connsiteY26" fmla="*/ 290512 h 1143000"/>
                <a:gd name="connsiteX27" fmla="*/ 209550 w 728888"/>
                <a:gd name="connsiteY27" fmla="*/ 295275 h 1143000"/>
                <a:gd name="connsiteX28" fmla="*/ 211931 w 728888"/>
                <a:gd name="connsiteY28" fmla="*/ 311944 h 1143000"/>
                <a:gd name="connsiteX29" fmla="*/ 216693 w 728888"/>
                <a:gd name="connsiteY29" fmla="*/ 319087 h 1143000"/>
                <a:gd name="connsiteX30" fmla="*/ 219075 w 728888"/>
                <a:gd name="connsiteY30" fmla="*/ 328612 h 1143000"/>
                <a:gd name="connsiteX31" fmla="*/ 221456 w 728888"/>
                <a:gd name="connsiteY31" fmla="*/ 350044 h 1143000"/>
                <a:gd name="connsiteX32" fmla="*/ 230981 w 728888"/>
                <a:gd name="connsiteY32" fmla="*/ 352425 h 1143000"/>
                <a:gd name="connsiteX33" fmla="*/ 233362 w 728888"/>
                <a:gd name="connsiteY33" fmla="*/ 369094 h 1143000"/>
                <a:gd name="connsiteX34" fmla="*/ 235743 w 728888"/>
                <a:gd name="connsiteY34" fmla="*/ 376237 h 1143000"/>
                <a:gd name="connsiteX35" fmla="*/ 250031 w 728888"/>
                <a:gd name="connsiteY35" fmla="*/ 378619 h 1143000"/>
                <a:gd name="connsiteX36" fmla="*/ 254793 w 728888"/>
                <a:gd name="connsiteY36" fmla="*/ 385762 h 1143000"/>
                <a:gd name="connsiteX37" fmla="*/ 254793 w 728888"/>
                <a:gd name="connsiteY37" fmla="*/ 400050 h 1143000"/>
                <a:gd name="connsiteX38" fmla="*/ 269081 w 728888"/>
                <a:gd name="connsiteY38" fmla="*/ 407194 h 1143000"/>
                <a:gd name="connsiteX39" fmla="*/ 264318 w 728888"/>
                <a:gd name="connsiteY39" fmla="*/ 414337 h 1143000"/>
                <a:gd name="connsiteX40" fmla="*/ 269081 w 728888"/>
                <a:gd name="connsiteY40" fmla="*/ 433387 h 1143000"/>
                <a:gd name="connsiteX41" fmla="*/ 276225 w 728888"/>
                <a:gd name="connsiteY41" fmla="*/ 438150 h 1143000"/>
                <a:gd name="connsiteX42" fmla="*/ 278606 w 728888"/>
                <a:gd name="connsiteY42" fmla="*/ 454819 h 1143000"/>
                <a:gd name="connsiteX43" fmla="*/ 280987 w 728888"/>
                <a:gd name="connsiteY43" fmla="*/ 464344 h 1143000"/>
                <a:gd name="connsiteX44" fmla="*/ 288131 w 728888"/>
                <a:gd name="connsiteY44" fmla="*/ 495300 h 1143000"/>
                <a:gd name="connsiteX45" fmla="*/ 290512 w 728888"/>
                <a:gd name="connsiteY45" fmla="*/ 514350 h 1143000"/>
                <a:gd name="connsiteX46" fmla="*/ 297656 w 728888"/>
                <a:gd name="connsiteY46" fmla="*/ 516731 h 1143000"/>
                <a:gd name="connsiteX47" fmla="*/ 304800 w 728888"/>
                <a:gd name="connsiteY47" fmla="*/ 521494 h 1143000"/>
                <a:gd name="connsiteX48" fmla="*/ 309562 w 728888"/>
                <a:gd name="connsiteY48" fmla="*/ 528637 h 1143000"/>
                <a:gd name="connsiteX49" fmla="*/ 323850 w 728888"/>
                <a:gd name="connsiteY49" fmla="*/ 538162 h 1143000"/>
                <a:gd name="connsiteX50" fmla="*/ 326231 w 728888"/>
                <a:gd name="connsiteY50" fmla="*/ 552450 h 1143000"/>
                <a:gd name="connsiteX51" fmla="*/ 335756 w 728888"/>
                <a:gd name="connsiteY51" fmla="*/ 569119 h 1143000"/>
                <a:gd name="connsiteX52" fmla="*/ 340518 w 728888"/>
                <a:gd name="connsiteY52" fmla="*/ 590550 h 1143000"/>
                <a:gd name="connsiteX53" fmla="*/ 342900 w 728888"/>
                <a:gd name="connsiteY53" fmla="*/ 597694 h 1143000"/>
                <a:gd name="connsiteX54" fmla="*/ 350043 w 728888"/>
                <a:gd name="connsiteY54" fmla="*/ 602456 h 1143000"/>
                <a:gd name="connsiteX55" fmla="*/ 347662 w 728888"/>
                <a:gd name="connsiteY55" fmla="*/ 609600 h 1143000"/>
                <a:gd name="connsiteX56" fmla="*/ 354806 w 728888"/>
                <a:gd name="connsiteY56" fmla="*/ 614362 h 1143000"/>
                <a:gd name="connsiteX57" fmla="*/ 359568 w 728888"/>
                <a:gd name="connsiteY57" fmla="*/ 621506 h 1143000"/>
                <a:gd name="connsiteX58" fmla="*/ 376237 w 728888"/>
                <a:gd name="connsiteY58" fmla="*/ 628650 h 1143000"/>
                <a:gd name="connsiteX59" fmla="*/ 383381 w 728888"/>
                <a:gd name="connsiteY59" fmla="*/ 652462 h 1143000"/>
                <a:gd name="connsiteX60" fmla="*/ 385762 w 728888"/>
                <a:gd name="connsiteY60" fmla="*/ 661987 h 1143000"/>
                <a:gd name="connsiteX61" fmla="*/ 400050 w 728888"/>
                <a:gd name="connsiteY61" fmla="*/ 666750 h 1143000"/>
                <a:gd name="connsiteX62" fmla="*/ 402431 w 728888"/>
                <a:gd name="connsiteY62" fmla="*/ 688181 h 1143000"/>
                <a:gd name="connsiteX63" fmla="*/ 404812 w 728888"/>
                <a:gd name="connsiteY63" fmla="*/ 704850 h 1143000"/>
                <a:gd name="connsiteX64" fmla="*/ 428625 w 728888"/>
                <a:gd name="connsiteY64" fmla="*/ 707231 h 1143000"/>
                <a:gd name="connsiteX65" fmla="*/ 440531 w 728888"/>
                <a:gd name="connsiteY65" fmla="*/ 723900 h 1143000"/>
                <a:gd name="connsiteX66" fmla="*/ 445293 w 728888"/>
                <a:gd name="connsiteY66" fmla="*/ 731044 h 1143000"/>
                <a:gd name="connsiteX67" fmla="*/ 461962 w 728888"/>
                <a:gd name="connsiteY67" fmla="*/ 738187 h 1143000"/>
                <a:gd name="connsiteX68" fmla="*/ 466725 w 728888"/>
                <a:gd name="connsiteY68" fmla="*/ 752475 h 1143000"/>
                <a:gd name="connsiteX69" fmla="*/ 469106 w 728888"/>
                <a:gd name="connsiteY69" fmla="*/ 778669 h 1143000"/>
                <a:gd name="connsiteX70" fmla="*/ 476250 w 728888"/>
                <a:gd name="connsiteY70" fmla="*/ 781050 h 1143000"/>
                <a:gd name="connsiteX71" fmla="*/ 473868 w 728888"/>
                <a:gd name="connsiteY71" fmla="*/ 788194 h 1143000"/>
                <a:gd name="connsiteX72" fmla="*/ 481012 w 728888"/>
                <a:gd name="connsiteY72" fmla="*/ 790575 h 1143000"/>
                <a:gd name="connsiteX73" fmla="*/ 488156 w 728888"/>
                <a:gd name="connsiteY73" fmla="*/ 795337 h 1143000"/>
                <a:gd name="connsiteX74" fmla="*/ 495300 w 728888"/>
                <a:gd name="connsiteY74" fmla="*/ 812006 h 1143000"/>
                <a:gd name="connsiteX75" fmla="*/ 500062 w 728888"/>
                <a:gd name="connsiteY75" fmla="*/ 819150 h 1143000"/>
                <a:gd name="connsiteX76" fmla="*/ 502443 w 728888"/>
                <a:gd name="connsiteY76" fmla="*/ 850106 h 1143000"/>
                <a:gd name="connsiteX77" fmla="*/ 511968 w 728888"/>
                <a:gd name="connsiteY77" fmla="*/ 852487 h 1143000"/>
                <a:gd name="connsiteX78" fmla="*/ 528637 w 728888"/>
                <a:gd name="connsiteY78" fmla="*/ 876300 h 1143000"/>
                <a:gd name="connsiteX79" fmla="*/ 535781 w 728888"/>
                <a:gd name="connsiteY79" fmla="*/ 890587 h 1143000"/>
                <a:gd name="connsiteX80" fmla="*/ 538162 w 728888"/>
                <a:gd name="connsiteY80" fmla="*/ 900112 h 1143000"/>
                <a:gd name="connsiteX81" fmla="*/ 545306 w 728888"/>
                <a:gd name="connsiteY81" fmla="*/ 902494 h 1143000"/>
                <a:gd name="connsiteX82" fmla="*/ 559593 w 728888"/>
                <a:gd name="connsiteY82" fmla="*/ 919162 h 1143000"/>
                <a:gd name="connsiteX83" fmla="*/ 561975 w 728888"/>
                <a:gd name="connsiteY83" fmla="*/ 926306 h 1143000"/>
                <a:gd name="connsiteX84" fmla="*/ 571500 w 728888"/>
                <a:gd name="connsiteY84" fmla="*/ 928687 h 1143000"/>
                <a:gd name="connsiteX85" fmla="*/ 573881 w 728888"/>
                <a:gd name="connsiteY85" fmla="*/ 942975 h 1143000"/>
                <a:gd name="connsiteX86" fmla="*/ 578643 w 728888"/>
                <a:gd name="connsiteY86" fmla="*/ 957262 h 1143000"/>
                <a:gd name="connsiteX87" fmla="*/ 581025 w 728888"/>
                <a:gd name="connsiteY87" fmla="*/ 978694 h 1143000"/>
                <a:gd name="connsiteX88" fmla="*/ 590550 w 728888"/>
                <a:gd name="connsiteY88" fmla="*/ 981075 h 1143000"/>
                <a:gd name="connsiteX89" fmla="*/ 600075 w 728888"/>
                <a:gd name="connsiteY89" fmla="*/ 992981 h 1143000"/>
                <a:gd name="connsiteX90" fmla="*/ 604837 w 728888"/>
                <a:gd name="connsiteY90" fmla="*/ 1000125 h 1143000"/>
                <a:gd name="connsiteX91" fmla="*/ 607218 w 728888"/>
                <a:gd name="connsiteY91" fmla="*/ 1007269 h 1143000"/>
                <a:gd name="connsiteX92" fmla="*/ 633412 w 728888"/>
                <a:gd name="connsiteY92" fmla="*/ 1019175 h 1143000"/>
                <a:gd name="connsiteX93" fmla="*/ 635793 w 728888"/>
                <a:gd name="connsiteY93" fmla="*/ 1031081 h 1143000"/>
                <a:gd name="connsiteX94" fmla="*/ 640556 w 728888"/>
                <a:gd name="connsiteY94" fmla="*/ 1038225 h 1143000"/>
                <a:gd name="connsiteX95" fmla="*/ 647700 w 728888"/>
                <a:gd name="connsiteY95" fmla="*/ 1062037 h 1143000"/>
                <a:gd name="connsiteX96" fmla="*/ 650081 w 728888"/>
                <a:gd name="connsiteY96" fmla="*/ 1071562 h 1143000"/>
                <a:gd name="connsiteX97" fmla="*/ 676275 w 728888"/>
                <a:gd name="connsiteY97" fmla="*/ 1081087 h 1143000"/>
                <a:gd name="connsiteX98" fmla="*/ 690562 w 728888"/>
                <a:gd name="connsiteY98" fmla="*/ 1090612 h 1143000"/>
                <a:gd name="connsiteX99" fmla="*/ 695325 w 728888"/>
                <a:gd name="connsiteY99" fmla="*/ 1104900 h 1143000"/>
                <a:gd name="connsiteX100" fmla="*/ 697706 w 728888"/>
                <a:gd name="connsiteY100" fmla="*/ 1112044 h 1143000"/>
                <a:gd name="connsiteX101" fmla="*/ 704850 w 728888"/>
                <a:gd name="connsiteY101" fmla="*/ 1119187 h 1143000"/>
                <a:gd name="connsiteX102" fmla="*/ 709612 w 728888"/>
                <a:gd name="connsiteY102" fmla="*/ 1126331 h 1143000"/>
                <a:gd name="connsiteX103" fmla="*/ 728662 w 728888"/>
                <a:gd name="connsiteY103" fmla="*/ 1131094 h 1143000"/>
                <a:gd name="connsiteX104" fmla="*/ 719137 w 728888"/>
                <a:gd name="connsiteY104" fmla="*/ 1143000 h 1143000"/>
                <a:gd name="connsiteX105" fmla="*/ 704850 w 728888"/>
                <a:gd name="connsiteY105" fmla="*/ 1131094 h 1143000"/>
                <a:gd name="connsiteX106" fmla="*/ 697706 w 728888"/>
                <a:gd name="connsiteY106" fmla="*/ 1123950 h 1143000"/>
                <a:gd name="connsiteX107" fmla="*/ 690562 w 728888"/>
                <a:gd name="connsiteY107" fmla="*/ 1119187 h 1143000"/>
                <a:gd name="connsiteX108" fmla="*/ 697706 w 728888"/>
                <a:gd name="connsiteY108" fmla="*/ 1116806 h 1143000"/>
                <a:gd name="connsiteX0" fmla="*/ 0 w 728662"/>
                <a:gd name="connsiteY0" fmla="*/ 0 h 1131845"/>
                <a:gd name="connsiteX1" fmla="*/ 0 w 728662"/>
                <a:gd name="connsiteY1" fmla="*/ 0 h 1131845"/>
                <a:gd name="connsiteX2" fmla="*/ 14287 w 728662"/>
                <a:gd name="connsiteY2" fmla="*/ 16669 h 1131845"/>
                <a:gd name="connsiteX3" fmla="*/ 23812 w 728662"/>
                <a:gd name="connsiteY3" fmla="*/ 28575 h 1131845"/>
                <a:gd name="connsiteX4" fmla="*/ 26193 w 728662"/>
                <a:gd name="connsiteY4" fmla="*/ 45244 h 1131845"/>
                <a:gd name="connsiteX5" fmla="*/ 28575 w 728662"/>
                <a:gd name="connsiteY5" fmla="*/ 52387 h 1131845"/>
                <a:gd name="connsiteX6" fmla="*/ 35718 w 728662"/>
                <a:gd name="connsiteY6" fmla="*/ 54769 h 1131845"/>
                <a:gd name="connsiteX7" fmla="*/ 57150 w 728662"/>
                <a:gd name="connsiteY7" fmla="*/ 57150 h 1131845"/>
                <a:gd name="connsiteX8" fmla="*/ 59531 w 728662"/>
                <a:gd name="connsiteY8" fmla="*/ 73819 h 1131845"/>
                <a:gd name="connsiteX9" fmla="*/ 66675 w 728662"/>
                <a:gd name="connsiteY9" fmla="*/ 78581 h 1131845"/>
                <a:gd name="connsiteX10" fmla="*/ 69056 w 728662"/>
                <a:gd name="connsiteY10" fmla="*/ 97631 h 1131845"/>
                <a:gd name="connsiteX11" fmla="*/ 88106 w 728662"/>
                <a:gd name="connsiteY11" fmla="*/ 100012 h 1131845"/>
                <a:gd name="connsiteX12" fmla="*/ 100012 w 728662"/>
                <a:gd name="connsiteY12" fmla="*/ 121444 h 1131845"/>
                <a:gd name="connsiteX13" fmla="*/ 116681 w 728662"/>
                <a:gd name="connsiteY13" fmla="*/ 128587 h 1131845"/>
                <a:gd name="connsiteX14" fmla="*/ 121443 w 728662"/>
                <a:gd name="connsiteY14" fmla="*/ 135731 h 1131845"/>
                <a:gd name="connsiteX15" fmla="*/ 123825 w 728662"/>
                <a:gd name="connsiteY15" fmla="*/ 147637 h 1131845"/>
                <a:gd name="connsiteX16" fmla="*/ 138112 w 728662"/>
                <a:gd name="connsiteY16" fmla="*/ 152400 h 1131845"/>
                <a:gd name="connsiteX17" fmla="*/ 145256 w 728662"/>
                <a:gd name="connsiteY17" fmla="*/ 157162 h 1131845"/>
                <a:gd name="connsiteX18" fmla="*/ 147637 w 728662"/>
                <a:gd name="connsiteY18" fmla="*/ 176212 h 1131845"/>
                <a:gd name="connsiteX19" fmla="*/ 150018 w 728662"/>
                <a:gd name="connsiteY19" fmla="*/ 202406 h 1131845"/>
                <a:gd name="connsiteX20" fmla="*/ 157162 w 728662"/>
                <a:gd name="connsiteY20" fmla="*/ 209550 h 1131845"/>
                <a:gd name="connsiteX21" fmla="*/ 164306 w 728662"/>
                <a:gd name="connsiteY21" fmla="*/ 233362 h 1131845"/>
                <a:gd name="connsiteX22" fmla="*/ 173831 w 728662"/>
                <a:gd name="connsiteY22" fmla="*/ 235744 h 1131845"/>
                <a:gd name="connsiteX23" fmla="*/ 178593 w 728662"/>
                <a:gd name="connsiteY23" fmla="*/ 261937 h 1131845"/>
                <a:gd name="connsiteX24" fmla="*/ 192881 w 728662"/>
                <a:gd name="connsiteY24" fmla="*/ 273844 h 1131845"/>
                <a:gd name="connsiteX25" fmla="*/ 200025 w 728662"/>
                <a:gd name="connsiteY25" fmla="*/ 280987 h 1131845"/>
                <a:gd name="connsiteX26" fmla="*/ 202406 w 728662"/>
                <a:gd name="connsiteY26" fmla="*/ 290512 h 1131845"/>
                <a:gd name="connsiteX27" fmla="*/ 209550 w 728662"/>
                <a:gd name="connsiteY27" fmla="*/ 295275 h 1131845"/>
                <a:gd name="connsiteX28" fmla="*/ 211931 w 728662"/>
                <a:gd name="connsiteY28" fmla="*/ 311944 h 1131845"/>
                <a:gd name="connsiteX29" fmla="*/ 216693 w 728662"/>
                <a:gd name="connsiteY29" fmla="*/ 319087 h 1131845"/>
                <a:gd name="connsiteX30" fmla="*/ 219075 w 728662"/>
                <a:gd name="connsiteY30" fmla="*/ 328612 h 1131845"/>
                <a:gd name="connsiteX31" fmla="*/ 221456 w 728662"/>
                <a:gd name="connsiteY31" fmla="*/ 350044 h 1131845"/>
                <a:gd name="connsiteX32" fmla="*/ 230981 w 728662"/>
                <a:gd name="connsiteY32" fmla="*/ 352425 h 1131845"/>
                <a:gd name="connsiteX33" fmla="*/ 233362 w 728662"/>
                <a:gd name="connsiteY33" fmla="*/ 369094 h 1131845"/>
                <a:gd name="connsiteX34" fmla="*/ 235743 w 728662"/>
                <a:gd name="connsiteY34" fmla="*/ 376237 h 1131845"/>
                <a:gd name="connsiteX35" fmla="*/ 250031 w 728662"/>
                <a:gd name="connsiteY35" fmla="*/ 378619 h 1131845"/>
                <a:gd name="connsiteX36" fmla="*/ 254793 w 728662"/>
                <a:gd name="connsiteY36" fmla="*/ 385762 h 1131845"/>
                <a:gd name="connsiteX37" fmla="*/ 254793 w 728662"/>
                <a:gd name="connsiteY37" fmla="*/ 400050 h 1131845"/>
                <a:gd name="connsiteX38" fmla="*/ 269081 w 728662"/>
                <a:gd name="connsiteY38" fmla="*/ 407194 h 1131845"/>
                <a:gd name="connsiteX39" fmla="*/ 264318 w 728662"/>
                <a:gd name="connsiteY39" fmla="*/ 414337 h 1131845"/>
                <a:gd name="connsiteX40" fmla="*/ 269081 w 728662"/>
                <a:gd name="connsiteY40" fmla="*/ 433387 h 1131845"/>
                <a:gd name="connsiteX41" fmla="*/ 276225 w 728662"/>
                <a:gd name="connsiteY41" fmla="*/ 438150 h 1131845"/>
                <a:gd name="connsiteX42" fmla="*/ 278606 w 728662"/>
                <a:gd name="connsiteY42" fmla="*/ 454819 h 1131845"/>
                <a:gd name="connsiteX43" fmla="*/ 280987 w 728662"/>
                <a:gd name="connsiteY43" fmla="*/ 464344 h 1131845"/>
                <a:gd name="connsiteX44" fmla="*/ 288131 w 728662"/>
                <a:gd name="connsiteY44" fmla="*/ 495300 h 1131845"/>
                <a:gd name="connsiteX45" fmla="*/ 290512 w 728662"/>
                <a:gd name="connsiteY45" fmla="*/ 514350 h 1131845"/>
                <a:gd name="connsiteX46" fmla="*/ 297656 w 728662"/>
                <a:gd name="connsiteY46" fmla="*/ 516731 h 1131845"/>
                <a:gd name="connsiteX47" fmla="*/ 304800 w 728662"/>
                <a:gd name="connsiteY47" fmla="*/ 521494 h 1131845"/>
                <a:gd name="connsiteX48" fmla="*/ 309562 w 728662"/>
                <a:gd name="connsiteY48" fmla="*/ 528637 h 1131845"/>
                <a:gd name="connsiteX49" fmla="*/ 323850 w 728662"/>
                <a:gd name="connsiteY49" fmla="*/ 538162 h 1131845"/>
                <a:gd name="connsiteX50" fmla="*/ 326231 w 728662"/>
                <a:gd name="connsiteY50" fmla="*/ 552450 h 1131845"/>
                <a:gd name="connsiteX51" fmla="*/ 335756 w 728662"/>
                <a:gd name="connsiteY51" fmla="*/ 569119 h 1131845"/>
                <a:gd name="connsiteX52" fmla="*/ 340518 w 728662"/>
                <a:gd name="connsiteY52" fmla="*/ 590550 h 1131845"/>
                <a:gd name="connsiteX53" fmla="*/ 342900 w 728662"/>
                <a:gd name="connsiteY53" fmla="*/ 597694 h 1131845"/>
                <a:gd name="connsiteX54" fmla="*/ 350043 w 728662"/>
                <a:gd name="connsiteY54" fmla="*/ 602456 h 1131845"/>
                <a:gd name="connsiteX55" fmla="*/ 347662 w 728662"/>
                <a:gd name="connsiteY55" fmla="*/ 609600 h 1131845"/>
                <a:gd name="connsiteX56" fmla="*/ 354806 w 728662"/>
                <a:gd name="connsiteY56" fmla="*/ 614362 h 1131845"/>
                <a:gd name="connsiteX57" fmla="*/ 359568 w 728662"/>
                <a:gd name="connsiteY57" fmla="*/ 621506 h 1131845"/>
                <a:gd name="connsiteX58" fmla="*/ 376237 w 728662"/>
                <a:gd name="connsiteY58" fmla="*/ 628650 h 1131845"/>
                <a:gd name="connsiteX59" fmla="*/ 383381 w 728662"/>
                <a:gd name="connsiteY59" fmla="*/ 652462 h 1131845"/>
                <a:gd name="connsiteX60" fmla="*/ 385762 w 728662"/>
                <a:gd name="connsiteY60" fmla="*/ 661987 h 1131845"/>
                <a:gd name="connsiteX61" fmla="*/ 400050 w 728662"/>
                <a:gd name="connsiteY61" fmla="*/ 666750 h 1131845"/>
                <a:gd name="connsiteX62" fmla="*/ 402431 w 728662"/>
                <a:gd name="connsiteY62" fmla="*/ 688181 h 1131845"/>
                <a:gd name="connsiteX63" fmla="*/ 404812 w 728662"/>
                <a:gd name="connsiteY63" fmla="*/ 704850 h 1131845"/>
                <a:gd name="connsiteX64" fmla="*/ 428625 w 728662"/>
                <a:gd name="connsiteY64" fmla="*/ 707231 h 1131845"/>
                <a:gd name="connsiteX65" fmla="*/ 440531 w 728662"/>
                <a:gd name="connsiteY65" fmla="*/ 723900 h 1131845"/>
                <a:gd name="connsiteX66" fmla="*/ 445293 w 728662"/>
                <a:gd name="connsiteY66" fmla="*/ 731044 h 1131845"/>
                <a:gd name="connsiteX67" fmla="*/ 461962 w 728662"/>
                <a:gd name="connsiteY67" fmla="*/ 738187 h 1131845"/>
                <a:gd name="connsiteX68" fmla="*/ 466725 w 728662"/>
                <a:gd name="connsiteY68" fmla="*/ 752475 h 1131845"/>
                <a:gd name="connsiteX69" fmla="*/ 469106 w 728662"/>
                <a:gd name="connsiteY69" fmla="*/ 778669 h 1131845"/>
                <a:gd name="connsiteX70" fmla="*/ 476250 w 728662"/>
                <a:gd name="connsiteY70" fmla="*/ 781050 h 1131845"/>
                <a:gd name="connsiteX71" fmla="*/ 473868 w 728662"/>
                <a:gd name="connsiteY71" fmla="*/ 788194 h 1131845"/>
                <a:gd name="connsiteX72" fmla="*/ 481012 w 728662"/>
                <a:gd name="connsiteY72" fmla="*/ 790575 h 1131845"/>
                <a:gd name="connsiteX73" fmla="*/ 488156 w 728662"/>
                <a:gd name="connsiteY73" fmla="*/ 795337 h 1131845"/>
                <a:gd name="connsiteX74" fmla="*/ 495300 w 728662"/>
                <a:gd name="connsiteY74" fmla="*/ 812006 h 1131845"/>
                <a:gd name="connsiteX75" fmla="*/ 500062 w 728662"/>
                <a:gd name="connsiteY75" fmla="*/ 819150 h 1131845"/>
                <a:gd name="connsiteX76" fmla="*/ 502443 w 728662"/>
                <a:gd name="connsiteY76" fmla="*/ 850106 h 1131845"/>
                <a:gd name="connsiteX77" fmla="*/ 511968 w 728662"/>
                <a:gd name="connsiteY77" fmla="*/ 852487 h 1131845"/>
                <a:gd name="connsiteX78" fmla="*/ 528637 w 728662"/>
                <a:gd name="connsiteY78" fmla="*/ 876300 h 1131845"/>
                <a:gd name="connsiteX79" fmla="*/ 535781 w 728662"/>
                <a:gd name="connsiteY79" fmla="*/ 890587 h 1131845"/>
                <a:gd name="connsiteX80" fmla="*/ 538162 w 728662"/>
                <a:gd name="connsiteY80" fmla="*/ 900112 h 1131845"/>
                <a:gd name="connsiteX81" fmla="*/ 545306 w 728662"/>
                <a:gd name="connsiteY81" fmla="*/ 902494 h 1131845"/>
                <a:gd name="connsiteX82" fmla="*/ 559593 w 728662"/>
                <a:gd name="connsiteY82" fmla="*/ 919162 h 1131845"/>
                <a:gd name="connsiteX83" fmla="*/ 561975 w 728662"/>
                <a:gd name="connsiteY83" fmla="*/ 926306 h 1131845"/>
                <a:gd name="connsiteX84" fmla="*/ 571500 w 728662"/>
                <a:gd name="connsiteY84" fmla="*/ 928687 h 1131845"/>
                <a:gd name="connsiteX85" fmla="*/ 573881 w 728662"/>
                <a:gd name="connsiteY85" fmla="*/ 942975 h 1131845"/>
                <a:gd name="connsiteX86" fmla="*/ 578643 w 728662"/>
                <a:gd name="connsiteY86" fmla="*/ 957262 h 1131845"/>
                <a:gd name="connsiteX87" fmla="*/ 581025 w 728662"/>
                <a:gd name="connsiteY87" fmla="*/ 978694 h 1131845"/>
                <a:gd name="connsiteX88" fmla="*/ 590550 w 728662"/>
                <a:gd name="connsiteY88" fmla="*/ 981075 h 1131845"/>
                <a:gd name="connsiteX89" fmla="*/ 600075 w 728662"/>
                <a:gd name="connsiteY89" fmla="*/ 992981 h 1131845"/>
                <a:gd name="connsiteX90" fmla="*/ 604837 w 728662"/>
                <a:gd name="connsiteY90" fmla="*/ 1000125 h 1131845"/>
                <a:gd name="connsiteX91" fmla="*/ 607218 w 728662"/>
                <a:gd name="connsiteY91" fmla="*/ 1007269 h 1131845"/>
                <a:gd name="connsiteX92" fmla="*/ 633412 w 728662"/>
                <a:gd name="connsiteY92" fmla="*/ 1019175 h 1131845"/>
                <a:gd name="connsiteX93" fmla="*/ 635793 w 728662"/>
                <a:gd name="connsiteY93" fmla="*/ 1031081 h 1131845"/>
                <a:gd name="connsiteX94" fmla="*/ 640556 w 728662"/>
                <a:gd name="connsiteY94" fmla="*/ 1038225 h 1131845"/>
                <a:gd name="connsiteX95" fmla="*/ 647700 w 728662"/>
                <a:gd name="connsiteY95" fmla="*/ 1062037 h 1131845"/>
                <a:gd name="connsiteX96" fmla="*/ 650081 w 728662"/>
                <a:gd name="connsiteY96" fmla="*/ 1071562 h 1131845"/>
                <a:gd name="connsiteX97" fmla="*/ 676275 w 728662"/>
                <a:gd name="connsiteY97" fmla="*/ 1081087 h 1131845"/>
                <a:gd name="connsiteX98" fmla="*/ 690562 w 728662"/>
                <a:gd name="connsiteY98" fmla="*/ 1090612 h 1131845"/>
                <a:gd name="connsiteX99" fmla="*/ 695325 w 728662"/>
                <a:gd name="connsiteY99" fmla="*/ 1104900 h 1131845"/>
                <a:gd name="connsiteX100" fmla="*/ 697706 w 728662"/>
                <a:gd name="connsiteY100" fmla="*/ 1112044 h 1131845"/>
                <a:gd name="connsiteX101" fmla="*/ 704850 w 728662"/>
                <a:gd name="connsiteY101" fmla="*/ 1119187 h 1131845"/>
                <a:gd name="connsiteX102" fmla="*/ 709612 w 728662"/>
                <a:gd name="connsiteY102" fmla="*/ 1126331 h 1131845"/>
                <a:gd name="connsiteX103" fmla="*/ 728662 w 728662"/>
                <a:gd name="connsiteY103" fmla="*/ 1131094 h 1131845"/>
                <a:gd name="connsiteX104" fmla="*/ 704850 w 728662"/>
                <a:gd name="connsiteY104" fmla="*/ 1131094 h 1131845"/>
                <a:gd name="connsiteX105" fmla="*/ 697706 w 728662"/>
                <a:gd name="connsiteY105" fmla="*/ 1123950 h 1131845"/>
                <a:gd name="connsiteX106" fmla="*/ 690562 w 728662"/>
                <a:gd name="connsiteY106" fmla="*/ 1119187 h 1131845"/>
                <a:gd name="connsiteX107" fmla="*/ 697706 w 728662"/>
                <a:gd name="connsiteY107" fmla="*/ 1116806 h 1131845"/>
                <a:gd name="connsiteX0" fmla="*/ 0 w 709612"/>
                <a:gd name="connsiteY0" fmla="*/ 0 h 1131127"/>
                <a:gd name="connsiteX1" fmla="*/ 0 w 709612"/>
                <a:gd name="connsiteY1" fmla="*/ 0 h 1131127"/>
                <a:gd name="connsiteX2" fmla="*/ 14287 w 709612"/>
                <a:gd name="connsiteY2" fmla="*/ 16669 h 1131127"/>
                <a:gd name="connsiteX3" fmla="*/ 23812 w 709612"/>
                <a:gd name="connsiteY3" fmla="*/ 28575 h 1131127"/>
                <a:gd name="connsiteX4" fmla="*/ 26193 w 709612"/>
                <a:gd name="connsiteY4" fmla="*/ 45244 h 1131127"/>
                <a:gd name="connsiteX5" fmla="*/ 28575 w 709612"/>
                <a:gd name="connsiteY5" fmla="*/ 52387 h 1131127"/>
                <a:gd name="connsiteX6" fmla="*/ 35718 w 709612"/>
                <a:gd name="connsiteY6" fmla="*/ 54769 h 1131127"/>
                <a:gd name="connsiteX7" fmla="*/ 57150 w 709612"/>
                <a:gd name="connsiteY7" fmla="*/ 57150 h 1131127"/>
                <a:gd name="connsiteX8" fmla="*/ 59531 w 709612"/>
                <a:gd name="connsiteY8" fmla="*/ 73819 h 1131127"/>
                <a:gd name="connsiteX9" fmla="*/ 66675 w 709612"/>
                <a:gd name="connsiteY9" fmla="*/ 78581 h 1131127"/>
                <a:gd name="connsiteX10" fmla="*/ 69056 w 709612"/>
                <a:gd name="connsiteY10" fmla="*/ 97631 h 1131127"/>
                <a:gd name="connsiteX11" fmla="*/ 88106 w 709612"/>
                <a:gd name="connsiteY11" fmla="*/ 100012 h 1131127"/>
                <a:gd name="connsiteX12" fmla="*/ 100012 w 709612"/>
                <a:gd name="connsiteY12" fmla="*/ 121444 h 1131127"/>
                <a:gd name="connsiteX13" fmla="*/ 116681 w 709612"/>
                <a:gd name="connsiteY13" fmla="*/ 128587 h 1131127"/>
                <a:gd name="connsiteX14" fmla="*/ 121443 w 709612"/>
                <a:gd name="connsiteY14" fmla="*/ 135731 h 1131127"/>
                <a:gd name="connsiteX15" fmla="*/ 123825 w 709612"/>
                <a:gd name="connsiteY15" fmla="*/ 147637 h 1131127"/>
                <a:gd name="connsiteX16" fmla="*/ 138112 w 709612"/>
                <a:gd name="connsiteY16" fmla="*/ 152400 h 1131127"/>
                <a:gd name="connsiteX17" fmla="*/ 145256 w 709612"/>
                <a:gd name="connsiteY17" fmla="*/ 157162 h 1131127"/>
                <a:gd name="connsiteX18" fmla="*/ 147637 w 709612"/>
                <a:gd name="connsiteY18" fmla="*/ 176212 h 1131127"/>
                <a:gd name="connsiteX19" fmla="*/ 150018 w 709612"/>
                <a:gd name="connsiteY19" fmla="*/ 202406 h 1131127"/>
                <a:gd name="connsiteX20" fmla="*/ 157162 w 709612"/>
                <a:gd name="connsiteY20" fmla="*/ 209550 h 1131127"/>
                <a:gd name="connsiteX21" fmla="*/ 164306 w 709612"/>
                <a:gd name="connsiteY21" fmla="*/ 233362 h 1131127"/>
                <a:gd name="connsiteX22" fmla="*/ 173831 w 709612"/>
                <a:gd name="connsiteY22" fmla="*/ 235744 h 1131127"/>
                <a:gd name="connsiteX23" fmla="*/ 178593 w 709612"/>
                <a:gd name="connsiteY23" fmla="*/ 261937 h 1131127"/>
                <a:gd name="connsiteX24" fmla="*/ 192881 w 709612"/>
                <a:gd name="connsiteY24" fmla="*/ 273844 h 1131127"/>
                <a:gd name="connsiteX25" fmla="*/ 200025 w 709612"/>
                <a:gd name="connsiteY25" fmla="*/ 280987 h 1131127"/>
                <a:gd name="connsiteX26" fmla="*/ 202406 w 709612"/>
                <a:gd name="connsiteY26" fmla="*/ 290512 h 1131127"/>
                <a:gd name="connsiteX27" fmla="*/ 209550 w 709612"/>
                <a:gd name="connsiteY27" fmla="*/ 295275 h 1131127"/>
                <a:gd name="connsiteX28" fmla="*/ 211931 w 709612"/>
                <a:gd name="connsiteY28" fmla="*/ 311944 h 1131127"/>
                <a:gd name="connsiteX29" fmla="*/ 216693 w 709612"/>
                <a:gd name="connsiteY29" fmla="*/ 319087 h 1131127"/>
                <a:gd name="connsiteX30" fmla="*/ 219075 w 709612"/>
                <a:gd name="connsiteY30" fmla="*/ 328612 h 1131127"/>
                <a:gd name="connsiteX31" fmla="*/ 221456 w 709612"/>
                <a:gd name="connsiteY31" fmla="*/ 350044 h 1131127"/>
                <a:gd name="connsiteX32" fmla="*/ 230981 w 709612"/>
                <a:gd name="connsiteY32" fmla="*/ 352425 h 1131127"/>
                <a:gd name="connsiteX33" fmla="*/ 233362 w 709612"/>
                <a:gd name="connsiteY33" fmla="*/ 369094 h 1131127"/>
                <a:gd name="connsiteX34" fmla="*/ 235743 w 709612"/>
                <a:gd name="connsiteY34" fmla="*/ 376237 h 1131127"/>
                <a:gd name="connsiteX35" fmla="*/ 250031 w 709612"/>
                <a:gd name="connsiteY35" fmla="*/ 378619 h 1131127"/>
                <a:gd name="connsiteX36" fmla="*/ 254793 w 709612"/>
                <a:gd name="connsiteY36" fmla="*/ 385762 h 1131127"/>
                <a:gd name="connsiteX37" fmla="*/ 254793 w 709612"/>
                <a:gd name="connsiteY37" fmla="*/ 400050 h 1131127"/>
                <a:gd name="connsiteX38" fmla="*/ 269081 w 709612"/>
                <a:gd name="connsiteY38" fmla="*/ 407194 h 1131127"/>
                <a:gd name="connsiteX39" fmla="*/ 264318 w 709612"/>
                <a:gd name="connsiteY39" fmla="*/ 414337 h 1131127"/>
                <a:gd name="connsiteX40" fmla="*/ 269081 w 709612"/>
                <a:gd name="connsiteY40" fmla="*/ 433387 h 1131127"/>
                <a:gd name="connsiteX41" fmla="*/ 276225 w 709612"/>
                <a:gd name="connsiteY41" fmla="*/ 438150 h 1131127"/>
                <a:gd name="connsiteX42" fmla="*/ 278606 w 709612"/>
                <a:gd name="connsiteY42" fmla="*/ 454819 h 1131127"/>
                <a:gd name="connsiteX43" fmla="*/ 280987 w 709612"/>
                <a:gd name="connsiteY43" fmla="*/ 464344 h 1131127"/>
                <a:gd name="connsiteX44" fmla="*/ 288131 w 709612"/>
                <a:gd name="connsiteY44" fmla="*/ 495300 h 1131127"/>
                <a:gd name="connsiteX45" fmla="*/ 290512 w 709612"/>
                <a:gd name="connsiteY45" fmla="*/ 514350 h 1131127"/>
                <a:gd name="connsiteX46" fmla="*/ 297656 w 709612"/>
                <a:gd name="connsiteY46" fmla="*/ 516731 h 1131127"/>
                <a:gd name="connsiteX47" fmla="*/ 304800 w 709612"/>
                <a:gd name="connsiteY47" fmla="*/ 521494 h 1131127"/>
                <a:gd name="connsiteX48" fmla="*/ 309562 w 709612"/>
                <a:gd name="connsiteY48" fmla="*/ 528637 h 1131127"/>
                <a:gd name="connsiteX49" fmla="*/ 323850 w 709612"/>
                <a:gd name="connsiteY49" fmla="*/ 538162 h 1131127"/>
                <a:gd name="connsiteX50" fmla="*/ 326231 w 709612"/>
                <a:gd name="connsiteY50" fmla="*/ 552450 h 1131127"/>
                <a:gd name="connsiteX51" fmla="*/ 335756 w 709612"/>
                <a:gd name="connsiteY51" fmla="*/ 569119 h 1131127"/>
                <a:gd name="connsiteX52" fmla="*/ 340518 w 709612"/>
                <a:gd name="connsiteY52" fmla="*/ 590550 h 1131127"/>
                <a:gd name="connsiteX53" fmla="*/ 342900 w 709612"/>
                <a:gd name="connsiteY53" fmla="*/ 597694 h 1131127"/>
                <a:gd name="connsiteX54" fmla="*/ 350043 w 709612"/>
                <a:gd name="connsiteY54" fmla="*/ 602456 h 1131127"/>
                <a:gd name="connsiteX55" fmla="*/ 347662 w 709612"/>
                <a:gd name="connsiteY55" fmla="*/ 609600 h 1131127"/>
                <a:gd name="connsiteX56" fmla="*/ 354806 w 709612"/>
                <a:gd name="connsiteY56" fmla="*/ 614362 h 1131127"/>
                <a:gd name="connsiteX57" fmla="*/ 359568 w 709612"/>
                <a:gd name="connsiteY57" fmla="*/ 621506 h 1131127"/>
                <a:gd name="connsiteX58" fmla="*/ 376237 w 709612"/>
                <a:gd name="connsiteY58" fmla="*/ 628650 h 1131127"/>
                <a:gd name="connsiteX59" fmla="*/ 383381 w 709612"/>
                <a:gd name="connsiteY59" fmla="*/ 652462 h 1131127"/>
                <a:gd name="connsiteX60" fmla="*/ 385762 w 709612"/>
                <a:gd name="connsiteY60" fmla="*/ 661987 h 1131127"/>
                <a:gd name="connsiteX61" fmla="*/ 400050 w 709612"/>
                <a:gd name="connsiteY61" fmla="*/ 666750 h 1131127"/>
                <a:gd name="connsiteX62" fmla="*/ 402431 w 709612"/>
                <a:gd name="connsiteY62" fmla="*/ 688181 h 1131127"/>
                <a:gd name="connsiteX63" fmla="*/ 404812 w 709612"/>
                <a:gd name="connsiteY63" fmla="*/ 704850 h 1131127"/>
                <a:gd name="connsiteX64" fmla="*/ 428625 w 709612"/>
                <a:gd name="connsiteY64" fmla="*/ 707231 h 1131127"/>
                <a:gd name="connsiteX65" fmla="*/ 440531 w 709612"/>
                <a:gd name="connsiteY65" fmla="*/ 723900 h 1131127"/>
                <a:gd name="connsiteX66" fmla="*/ 445293 w 709612"/>
                <a:gd name="connsiteY66" fmla="*/ 731044 h 1131127"/>
                <a:gd name="connsiteX67" fmla="*/ 461962 w 709612"/>
                <a:gd name="connsiteY67" fmla="*/ 738187 h 1131127"/>
                <a:gd name="connsiteX68" fmla="*/ 466725 w 709612"/>
                <a:gd name="connsiteY68" fmla="*/ 752475 h 1131127"/>
                <a:gd name="connsiteX69" fmla="*/ 469106 w 709612"/>
                <a:gd name="connsiteY69" fmla="*/ 778669 h 1131127"/>
                <a:gd name="connsiteX70" fmla="*/ 476250 w 709612"/>
                <a:gd name="connsiteY70" fmla="*/ 781050 h 1131127"/>
                <a:gd name="connsiteX71" fmla="*/ 473868 w 709612"/>
                <a:gd name="connsiteY71" fmla="*/ 788194 h 1131127"/>
                <a:gd name="connsiteX72" fmla="*/ 481012 w 709612"/>
                <a:gd name="connsiteY72" fmla="*/ 790575 h 1131127"/>
                <a:gd name="connsiteX73" fmla="*/ 488156 w 709612"/>
                <a:gd name="connsiteY73" fmla="*/ 795337 h 1131127"/>
                <a:gd name="connsiteX74" fmla="*/ 495300 w 709612"/>
                <a:gd name="connsiteY74" fmla="*/ 812006 h 1131127"/>
                <a:gd name="connsiteX75" fmla="*/ 500062 w 709612"/>
                <a:gd name="connsiteY75" fmla="*/ 819150 h 1131127"/>
                <a:gd name="connsiteX76" fmla="*/ 502443 w 709612"/>
                <a:gd name="connsiteY76" fmla="*/ 850106 h 1131127"/>
                <a:gd name="connsiteX77" fmla="*/ 511968 w 709612"/>
                <a:gd name="connsiteY77" fmla="*/ 852487 h 1131127"/>
                <a:gd name="connsiteX78" fmla="*/ 528637 w 709612"/>
                <a:gd name="connsiteY78" fmla="*/ 876300 h 1131127"/>
                <a:gd name="connsiteX79" fmla="*/ 535781 w 709612"/>
                <a:gd name="connsiteY79" fmla="*/ 890587 h 1131127"/>
                <a:gd name="connsiteX80" fmla="*/ 538162 w 709612"/>
                <a:gd name="connsiteY80" fmla="*/ 900112 h 1131127"/>
                <a:gd name="connsiteX81" fmla="*/ 545306 w 709612"/>
                <a:gd name="connsiteY81" fmla="*/ 902494 h 1131127"/>
                <a:gd name="connsiteX82" fmla="*/ 559593 w 709612"/>
                <a:gd name="connsiteY82" fmla="*/ 919162 h 1131127"/>
                <a:gd name="connsiteX83" fmla="*/ 561975 w 709612"/>
                <a:gd name="connsiteY83" fmla="*/ 926306 h 1131127"/>
                <a:gd name="connsiteX84" fmla="*/ 571500 w 709612"/>
                <a:gd name="connsiteY84" fmla="*/ 928687 h 1131127"/>
                <a:gd name="connsiteX85" fmla="*/ 573881 w 709612"/>
                <a:gd name="connsiteY85" fmla="*/ 942975 h 1131127"/>
                <a:gd name="connsiteX86" fmla="*/ 578643 w 709612"/>
                <a:gd name="connsiteY86" fmla="*/ 957262 h 1131127"/>
                <a:gd name="connsiteX87" fmla="*/ 581025 w 709612"/>
                <a:gd name="connsiteY87" fmla="*/ 978694 h 1131127"/>
                <a:gd name="connsiteX88" fmla="*/ 590550 w 709612"/>
                <a:gd name="connsiteY88" fmla="*/ 981075 h 1131127"/>
                <a:gd name="connsiteX89" fmla="*/ 600075 w 709612"/>
                <a:gd name="connsiteY89" fmla="*/ 992981 h 1131127"/>
                <a:gd name="connsiteX90" fmla="*/ 604837 w 709612"/>
                <a:gd name="connsiteY90" fmla="*/ 1000125 h 1131127"/>
                <a:gd name="connsiteX91" fmla="*/ 607218 w 709612"/>
                <a:gd name="connsiteY91" fmla="*/ 1007269 h 1131127"/>
                <a:gd name="connsiteX92" fmla="*/ 633412 w 709612"/>
                <a:gd name="connsiteY92" fmla="*/ 1019175 h 1131127"/>
                <a:gd name="connsiteX93" fmla="*/ 635793 w 709612"/>
                <a:gd name="connsiteY93" fmla="*/ 1031081 h 1131127"/>
                <a:gd name="connsiteX94" fmla="*/ 640556 w 709612"/>
                <a:gd name="connsiteY94" fmla="*/ 1038225 h 1131127"/>
                <a:gd name="connsiteX95" fmla="*/ 647700 w 709612"/>
                <a:gd name="connsiteY95" fmla="*/ 1062037 h 1131127"/>
                <a:gd name="connsiteX96" fmla="*/ 650081 w 709612"/>
                <a:gd name="connsiteY96" fmla="*/ 1071562 h 1131127"/>
                <a:gd name="connsiteX97" fmla="*/ 676275 w 709612"/>
                <a:gd name="connsiteY97" fmla="*/ 1081087 h 1131127"/>
                <a:gd name="connsiteX98" fmla="*/ 690562 w 709612"/>
                <a:gd name="connsiteY98" fmla="*/ 1090612 h 1131127"/>
                <a:gd name="connsiteX99" fmla="*/ 695325 w 709612"/>
                <a:gd name="connsiteY99" fmla="*/ 1104900 h 1131127"/>
                <a:gd name="connsiteX100" fmla="*/ 697706 w 709612"/>
                <a:gd name="connsiteY100" fmla="*/ 1112044 h 1131127"/>
                <a:gd name="connsiteX101" fmla="*/ 704850 w 709612"/>
                <a:gd name="connsiteY101" fmla="*/ 1119187 h 1131127"/>
                <a:gd name="connsiteX102" fmla="*/ 709612 w 709612"/>
                <a:gd name="connsiteY102" fmla="*/ 1126331 h 1131127"/>
                <a:gd name="connsiteX103" fmla="*/ 704850 w 709612"/>
                <a:gd name="connsiteY103" fmla="*/ 1131094 h 1131127"/>
                <a:gd name="connsiteX104" fmla="*/ 697706 w 709612"/>
                <a:gd name="connsiteY104" fmla="*/ 1123950 h 1131127"/>
                <a:gd name="connsiteX105" fmla="*/ 690562 w 709612"/>
                <a:gd name="connsiteY105" fmla="*/ 1119187 h 1131127"/>
                <a:gd name="connsiteX106" fmla="*/ 697706 w 709612"/>
                <a:gd name="connsiteY106" fmla="*/ 1116806 h 1131127"/>
                <a:gd name="connsiteX0" fmla="*/ 0 w 709612"/>
                <a:gd name="connsiteY0" fmla="*/ 0 h 1131127"/>
                <a:gd name="connsiteX1" fmla="*/ 0 w 709612"/>
                <a:gd name="connsiteY1" fmla="*/ 0 h 1131127"/>
                <a:gd name="connsiteX2" fmla="*/ 14287 w 709612"/>
                <a:gd name="connsiteY2" fmla="*/ 16669 h 1131127"/>
                <a:gd name="connsiteX3" fmla="*/ 23812 w 709612"/>
                <a:gd name="connsiteY3" fmla="*/ 28575 h 1131127"/>
                <a:gd name="connsiteX4" fmla="*/ 26193 w 709612"/>
                <a:gd name="connsiteY4" fmla="*/ 45244 h 1131127"/>
                <a:gd name="connsiteX5" fmla="*/ 28575 w 709612"/>
                <a:gd name="connsiteY5" fmla="*/ 52387 h 1131127"/>
                <a:gd name="connsiteX6" fmla="*/ 35718 w 709612"/>
                <a:gd name="connsiteY6" fmla="*/ 54769 h 1131127"/>
                <a:gd name="connsiteX7" fmla="*/ 57150 w 709612"/>
                <a:gd name="connsiteY7" fmla="*/ 57150 h 1131127"/>
                <a:gd name="connsiteX8" fmla="*/ 59531 w 709612"/>
                <a:gd name="connsiteY8" fmla="*/ 73819 h 1131127"/>
                <a:gd name="connsiteX9" fmla="*/ 66675 w 709612"/>
                <a:gd name="connsiteY9" fmla="*/ 78581 h 1131127"/>
                <a:gd name="connsiteX10" fmla="*/ 69056 w 709612"/>
                <a:gd name="connsiteY10" fmla="*/ 97631 h 1131127"/>
                <a:gd name="connsiteX11" fmla="*/ 88106 w 709612"/>
                <a:gd name="connsiteY11" fmla="*/ 100012 h 1131127"/>
                <a:gd name="connsiteX12" fmla="*/ 100012 w 709612"/>
                <a:gd name="connsiteY12" fmla="*/ 121444 h 1131127"/>
                <a:gd name="connsiteX13" fmla="*/ 116681 w 709612"/>
                <a:gd name="connsiteY13" fmla="*/ 128587 h 1131127"/>
                <a:gd name="connsiteX14" fmla="*/ 121443 w 709612"/>
                <a:gd name="connsiteY14" fmla="*/ 135731 h 1131127"/>
                <a:gd name="connsiteX15" fmla="*/ 123825 w 709612"/>
                <a:gd name="connsiteY15" fmla="*/ 147637 h 1131127"/>
                <a:gd name="connsiteX16" fmla="*/ 138112 w 709612"/>
                <a:gd name="connsiteY16" fmla="*/ 152400 h 1131127"/>
                <a:gd name="connsiteX17" fmla="*/ 145256 w 709612"/>
                <a:gd name="connsiteY17" fmla="*/ 157162 h 1131127"/>
                <a:gd name="connsiteX18" fmla="*/ 147637 w 709612"/>
                <a:gd name="connsiteY18" fmla="*/ 176212 h 1131127"/>
                <a:gd name="connsiteX19" fmla="*/ 150018 w 709612"/>
                <a:gd name="connsiteY19" fmla="*/ 202406 h 1131127"/>
                <a:gd name="connsiteX20" fmla="*/ 157162 w 709612"/>
                <a:gd name="connsiteY20" fmla="*/ 209550 h 1131127"/>
                <a:gd name="connsiteX21" fmla="*/ 164306 w 709612"/>
                <a:gd name="connsiteY21" fmla="*/ 233362 h 1131127"/>
                <a:gd name="connsiteX22" fmla="*/ 173831 w 709612"/>
                <a:gd name="connsiteY22" fmla="*/ 235744 h 1131127"/>
                <a:gd name="connsiteX23" fmla="*/ 178593 w 709612"/>
                <a:gd name="connsiteY23" fmla="*/ 261937 h 1131127"/>
                <a:gd name="connsiteX24" fmla="*/ 192881 w 709612"/>
                <a:gd name="connsiteY24" fmla="*/ 273844 h 1131127"/>
                <a:gd name="connsiteX25" fmla="*/ 200025 w 709612"/>
                <a:gd name="connsiteY25" fmla="*/ 280987 h 1131127"/>
                <a:gd name="connsiteX26" fmla="*/ 202406 w 709612"/>
                <a:gd name="connsiteY26" fmla="*/ 290512 h 1131127"/>
                <a:gd name="connsiteX27" fmla="*/ 209550 w 709612"/>
                <a:gd name="connsiteY27" fmla="*/ 295275 h 1131127"/>
                <a:gd name="connsiteX28" fmla="*/ 211931 w 709612"/>
                <a:gd name="connsiteY28" fmla="*/ 311944 h 1131127"/>
                <a:gd name="connsiteX29" fmla="*/ 216693 w 709612"/>
                <a:gd name="connsiteY29" fmla="*/ 319087 h 1131127"/>
                <a:gd name="connsiteX30" fmla="*/ 219075 w 709612"/>
                <a:gd name="connsiteY30" fmla="*/ 328612 h 1131127"/>
                <a:gd name="connsiteX31" fmla="*/ 221456 w 709612"/>
                <a:gd name="connsiteY31" fmla="*/ 350044 h 1131127"/>
                <a:gd name="connsiteX32" fmla="*/ 230981 w 709612"/>
                <a:gd name="connsiteY32" fmla="*/ 352425 h 1131127"/>
                <a:gd name="connsiteX33" fmla="*/ 233362 w 709612"/>
                <a:gd name="connsiteY33" fmla="*/ 369094 h 1131127"/>
                <a:gd name="connsiteX34" fmla="*/ 235743 w 709612"/>
                <a:gd name="connsiteY34" fmla="*/ 376237 h 1131127"/>
                <a:gd name="connsiteX35" fmla="*/ 250031 w 709612"/>
                <a:gd name="connsiteY35" fmla="*/ 378619 h 1131127"/>
                <a:gd name="connsiteX36" fmla="*/ 254793 w 709612"/>
                <a:gd name="connsiteY36" fmla="*/ 385762 h 1131127"/>
                <a:gd name="connsiteX37" fmla="*/ 254793 w 709612"/>
                <a:gd name="connsiteY37" fmla="*/ 400050 h 1131127"/>
                <a:gd name="connsiteX38" fmla="*/ 269081 w 709612"/>
                <a:gd name="connsiteY38" fmla="*/ 407194 h 1131127"/>
                <a:gd name="connsiteX39" fmla="*/ 264318 w 709612"/>
                <a:gd name="connsiteY39" fmla="*/ 414337 h 1131127"/>
                <a:gd name="connsiteX40" fmla="*/ 269081 w 709612"/>
                <a:gd name="connsiteY40" fmla="*/ 433387 h 1131127"/>
                <a:gd name="connsiteX41" fmla="*/ 276225 w 709612"/>
                <a:gd name="connsiteY41" fmla="*/ 438150 h 1131127"/>
                <a:gd name="connsiteX42" fmla="*/ 278606 w 709612"/>
                <a:gd name="connsiteY42" fmla="*/ 454819 h 1131127"/>
                <a:gd name="connsiteX43" fmla="*/ 280987 w 709612"/>
                <a:gd name="connsiteY43" fmla="*/ 464344 h 1131127"/>
                <a:gd name="connsiteX44" fmla="*/ 288131 w 709612"/>
                <a:gd name="connsiteY44" fmla="*/ 495300 h 1131127"/>
                <a:gd name="connsiteX45" fmla="*/ 290512 w 709612"/>
                <a:gd name="connsiteY45" fmla="*/ 514350 h 1131127"/>
                <a:gd name="connsiteX46" fmla="*/ 297656 w 709612"/>
                <a:gd name="connsiteY46" fmla="*/ 516731 h 1131127"/>
                <a:gd name="connsiteX47" fmla="*/ 304800 w 709612"/>
                <a:gd name="connsiteY47" fmla="*/ 521494 h 1131127"/>
                <a:gd name="connsiteX48" fmla="*/ 309562 w 709612"/>
                <a:gd name="connsiteY48" fmla="*/ 528637 h 1131127"/>
                <a:gd name="connsiteX49" fmla="*/ 323850 w 709612"/>
                <a:gd name="connsiteY49" fmla="*/ 538162 h 1131127"/>
                <a:gd name="connsiteX50" fmla="*/ 326231 w 709612"/>
                <a:gd name="connsiteY50" fmla="*/ 552450 h 1131127"/>
                <a:gd name="connsiteX51" fmla="*/ 335756 w 709612"/>
                <a:gd name="connsiteY51" fmla="*/ 569119 h 1131127"/>
                <a:gd name="connsiteX52" fmla="*/ 340518 w 709612"/>
                <a:gd name="connsiteY52" fmla="*/ 590550 h 1131127"/>
                <a:gd name="connsiteX53" fmla="*/ 342900 w 709612"/>
                <a:gd name="connsiteY53" fmla="*/ 597694 h 1131127"/>
                <a:gd name="connsiteX54" fmla="*/ 350043 w 709612"/>
                <a:gd name="connsiteY54" fmla="*/ 602456 h 1131127"/>
                <a:gd name="connsiteX55" fmla="*/ 347662 w 709612"/>
                <a:gd name="connsiteY55" fmla="*/ 609600 h 1131127"/>
                <a:gd name="connsiteX56" fmla="*/ 354806 w 709612"/>
                <a:gd name="connsiteY56" fmla="*/ 614362 h 1131127"/>
                <a:gd name="connsiteX57" fmla="*/ 359568 w 709612"/>
                <a:gd name="connsiteY57" fmla="*/ 621506 h 1131127"/>
                <a:gd name="connsiteX58" fmla="*/ 376237 w 709612"/>
                <a:gd name="connsiteY58" fmla="*/ 628650 h 1131127"/>
                <a:gd name="connsiteX59" fmla="*/ 383381 w 709612"/>
                <a:gd name="connsiteY59" fmla="*/ 652462 h 1131127"/>
                <a:gd name="connsiteX60" fmla="*/ 385762 w 709612"/>
                <a:gd name="connsiteY60" fmla="*/ 661987 h 1131127"/>
                <a:gd name="connsiteX61" fmla="*/ 400050 w 709612"/>
                <a:gd name="connsiteY61" fmla="*/ 666750 h 1131127"/>
                <a:gd name="connsiteX62" fmla="*/ 402431 w 709612"/>
                <a:gd name="connsiteY62" fmla="*/ 688181 h 1131127"/>
                <a:gd name="connsiteX63" fmla="*/ 404812 w 709612"/>
                <a:gd name="connsiteY63" fmla="*/ 704850 h 1131127"/>
                <a:gd name="connsiteX64" fmla="*/ 428625 w 709612"/>
                <a:gd name="connsiteY64" fmla="*/ 707231 h 1131127"/>
                <a:gd name="connsiteX65" fmla="*/ 440531 w 709612"/>
                <a:gd name="connsiteY65" fmla="*/ 723900 h 1131127"/>
                <a:gd name="connsiteX66" fmla="*/ 445293 w 709612"/>
                <a:gd name="connsiteY66" fmla="*/ 731044 h 1131127"/>
                <a:gd name="connsiteX67" fmla="*/ 461962 w 709612"/>
                <a:gd name="connsiteY67" fmla="*/ 738187 h 1131127"/>
                <a:gd name="connsiteX68" fmla="*/ 466725 w 709612"/>
                <a:gd name="connsiteY68" fmla="*/ 752475 h 1131127"/>
                <a:gd name="connsiteX69" fmla="*/ 469106 w 709612"/>
                <a:gd name="connsiteY69" fmla="*/ 778669 h 1131127"/>
                <a:gd name="connsiteX70" fmla="*/ 476250 w 709612"/>
                <a:gd name="connsiteY70" fmla="*/ 781050 h 1131127"/>
                <a:gd name="connsiteX71" fmla="*/ 473868 w 709612"/>
                <a:gd name="connsiteY71" fmla="*/ 788194 h 1131127"/>
                <a:gd name="connsiteX72" fmla="*/ 481012 w 709612"/>
                <a:gd name="connsiteY72" fmla="*/ 790575 h 1131127"/>
                <a:gd name="connsiteX73" fmla="*/ 488156 w 709612"/>
                <a:gd name="connsiteY73" fmla="*/ 795337 h 1131127"/>
                <a:gd name="connsiteX74" fmla="*/ 495300 w 709612"/>
                <a:gd name="connsiteY74" fmla="*/ 812006 h 1131127"/>
                <a:gd name="connsiteX75" fmla="*/ 500062 w 709612"/>
                <a:gd name="connsiteY75" fmla="*/ 819150 h 1131127"/>
                <a:gd name="connsiteX76" fmla="*/ 502443 w 709612"/>
                <a:gd name="connsiteY76" fmla="*/ 850106 h 1131127"/>
                <a:gd name="connsiteX77" fmla="*/ 511968 w 709612"/>
                <a:gd name="connsiteY77" fmla="*/ 852487 h 1131127"/>
                <a:gd name="connsiteX78" fmla="*/ 528637 w 709612"/>
                <a:gd name="connsiteY78" fmla="*/ 876300 h 1131127"/>
                <a:gd name="connsiteX79" fmla="*/ 535781 w 709612"/>
                <a:gd name="connsiteY79" fmla="*/ 890587 h 1131127"/>
                <a:gd name="connsiteX80" fmla="*/ 538162 w 709612"/>
                <a:gd name="connsiteY80" fmla="*/ 900112 h 1131127"/>
                <a:gd name="connsiteX81" fmla="*/ 545306 w 709612"/>
                <a:gd name="connsiteY81" fmla="*/ 902494 h 1131127"/>
                <a:gd name="connsiteX82" fmla="*/ 559593 w 709612"/>
                <a:gd name="connsiteY82" fmla="*/ 919162 h 1131127"/>
                <a:gd name="connsiteX83" fmla="*/ 561975 w 709612"/>
                <a:gd name="connsiteY83" fmla="*/ 926306 h 1131127"/>
                <a:gd name="connsiteX84" fmla="*/ 571500 w 709612"/>
                <a:gd name="connsiteY84" fmla="*/ 928687 h 1131127"/>
                <a:gd name="connsiteX85" fmla="*/ 573881 w 709612"/>
                <a:gd name="connsiteY85" fmla="*/ 942975 h 1131127"/>
                <a:gd name="connsiteX86" fmla="*/ 578643 w 709612"/>
                <a:gd name="connsiteY86" fmla="*/ 957262 h 1131127"/>
                <a:gd name="connsiteX87" fmla="*/ 581025 w 709612"/>
                <a:gd name="connsiteY87" fmla="*/ 978694 h 1131127"/>
                <a:gd name="connsiteX88" fmla="*/ 590550 w 709612"/>
                <a:gd name="connsiteY88" fmla="*/ 981075 h 1131127"/>
                <a:gd name="connsiteX89" fmla="*/ 600075 w 709612"/>
                <a:gd name="connsiteY89" fmla="*/ 992981 h 1131127"/>
                <a:gd name="connsiteX90" fmla="*/ 604837 w 709612"/>
                <a:gd name="connsiteY90" fmla="*/ 1000125 h 1131127"/>
                <a:gd name="connsiteX91" fmla="*/ 607218 w 709612"/>
                <a:gd name="connsiteY91" fmla="*/ 1007269 h 1131127"/>
                <a:gd name="connsiteX92" fmla="*/ 633412 w 709612"/>
                <a:gd name="connsiteY92" fmla="*/ 1019175 h 1131127"/>
                <a:gd name="connsiteX93" fmla="*/ 635793 w 709612"/>
                <a:gd name="connsiteY93" fmla="*/ 1031081 h 1131127"/>
                <a:gd name="connsiteX94" fmla="*/ 640556 w 709612"/>
                <a:gd name="connsiteY94" fmla="*/ 1038225 h 1131127"/>
                <a:gd name="connsiteX95" fmla="*/ 647700 w 709612"/>
                <a:gd name="connsiteY95" fmla="*/ 1062037 h 1131127"/>
                <a:gd name="connsiteX96" fmla="*/ 650081 w 709612"/>
                <a:gd name="connsiteY96" fmla="*/ 1071562 h 1131127"/>
                <a:gd name="connsiteX97" fmla="*/ 676275 w 709612"/>
                <a:gd name="connsiteY97" fmla="*/ 1081087 h 1131127"/>
                <a:gd name="connsiteX98" fmla="*/ 690562 w 709612"/>
                <a:gd name="connsiteY98" fmla="*/ 1090612 h 1131127"/>
                <a:gd name="connsiteX99" fmla="*/ 695325 w 709612"/>
                <a:gd name="connsiteY99" fmla="*/ 1104900 h 1131127"/>
                <a:gd name="connsiteX100" fmla="*/ 697706 w 709612"/>
                <a:gd name="connsiteY100" fmla="*/ 1112044 h 1131127"/>
                <a:gd name="connsiteX101" fmla="*/ 704850 w 709612"/>
                <a:gd name="connsiteY101" fmla="*/ 1119187 h 1131127"/>
                <a:gd name="connsiteX102" fmla="*/ 709612 w 709612"/>
                <a:gd name="connsiteY102" fmla="*/ 1126331 h 1131127"/>
                <a:gd name="connsiteX103" fmla="*/ 704850 w 709612"/>
                <a:gd name="connsiteY103" fmla="*/ 1131094 h 1131127"/>
                <a:gd name="connsiteX104" fmla="*/ 697706 w 709612"/>
                <a:gd name="connsiteY104" fmla="*/ 1123950 h 1131127"/>
                <a:gd name="connsiteX105" fmla="*/ 690562 w 709612"/>
                <a:gd name="connsiteY105" fmla="*/ 1119187 h 1131127"/>
                <a:gd name="connsiteX0" fmla="*/ 0 w 709612"/>
                <a:gd name="connsiteY0" fmla="*/ 0 h 1131312"/>
                <a:gd name="connsiteX1" fmla="*/ 0 w 709612"/>
                <a:gd name="connsiteY1" fmla="*/ 0 h 1131312"/>
                <a:gd name="connsiteX2" fmla="*/ 14287 w 709612"/>
                <a:gd name="connsiteY2" fmla="*/ 16669 h 1131312"/>
                <a:gd name="connsiteX3" fmla="*/ 23812 w 709612"/>
                <a:gd name="connsiteY3" fmla="*/ 28575 h 1131312"/>
                <a:gd name="connsiteX4" fmla="*/ 26193 w 709612"/>
                <a:gd name="connsiteY4" fmla="*/ 45244 h 1131312"/>
                <a:gd name="connsiteX5" fmla="*/ 28575 w 709612"/>
                <a:gd name="connsiteY5" fmla="*/ 52387 h 1131312"/>
                <a:gd name="connsiteX6" fmla="*/ 35718 w 709612"/>
                <a:gd name="connsiteY6" fmla="*/ 54769 h 1131312"/>
                <a:gd name="connsiteX7" fmla="*/ 57150 w 709612"/>
                <a:gd name="connsiteY7" fmla="*/ 57150 h 1131312"/>
                <a:gd name="connsiteX8" fmla="*/ 59531 w 709612"/>
                <a:gd name="connsiteY8" fmla="*/ 73819 h 1131312"/>
                <a:gd name="connsiteX9" fmla="*/ 66675 w 709612"/>
                <a:gd name="connsiteY9" fmla="*/ 78581 h 1131312"/>
                <a:gd name="connsiteX10" fmla="*/ 69056 w 709612"/>
                <a:gd name="connsiteY10" fmla="*/ 97631 h 1131312"/>
                <a:gd name="connsiteX11" fmla="*/ 88106 w 709612"/>
                <a:gd name="connsiteY11" fmla="*/ 100012 h 1131312"/>
                <a:gd name="connsiteX12" fmla="*/ 100012 w 709612"/>
                <a:gd name="connsiteY12" fmla="*/ 121444 h 1131312"/>
                <a:gd name="connsiteX13" fmla="*/ 116681 w 709612"/>
                <a:gd name="connsiteY13" fmla="*/ 128587 h 1131312"/>
                <a:gd name="connsiteX14" fmla="*/ 121443 w 709612"/>
                <a:gd name="connsiteY14" fmla="*/ 135731 h 1131312"/>
                <a:gd name="connsiteX15" fmla="*/ 123825 w 709612"/>
                <a:gd name="connsiteY15" fmla="*/ 147637 h 1131312"/>
                <a:gd name="connsiteX16" fmla="*/ 138112 w 709612"/>
                <a:gd name="connsiteY16" fmla="*/ 152400 h 1131312"/>
                <a:gd name="connsiteX17" fmla="*/ 145256 w 709612"/>
                <a:gd name="connsiteY17" fmla="*/ 157162 h 1131312"/>
                <a:gd name="connsiteX18" fmla="*/ 147637 w 709612"/>
                <a:gd name="connsiteY18" fmla="*/ 176212 h 1131312"/>
                <a:gd name="connsiteX19" fmla="*/ 150018 w 709612"/>
                <a:gd name="connsiteY19" fmla="*/ 202406 h 1131312"/>
                <a:gd name="connsiteX20" fmla="*/ 157162 w 709612"/>
                <a:gd name="connsiteY20" fmla="*/ 209550 h 1131312"/>
                <a:gd name="connsiteX21" fmla="*/ 164306 w 709612"/>
                <a:gd name="connsiteY21" fmla="*/ 233362 h 1131312"/>
                <a:gd name="connsiteX22" fmla="*/ 173831 w 709612"/>
                <a:gd name="connsiteY22" fmla="*/ 235744 h 1131312"/>
                <a:gd name="connsiteX23" fmla="*/ 178593 w 709612"/>
                <a:gd name="connsiteY23" fmla="*/ 261937 h 1131312"/>
                <a:gd name="connsiteX24" fmla="*/ 192881 w 709612"/>
                <a:gd name="connsiteY24" fmla="*/ 273844 h 1131312"/>
                <a:gd name="connsiteX25" fmla="*/ 200025 w 709612"/>
                <a:gd name="connsiteY25" fmla="*/ 280987 h 1131312"/>
                <a:gd name="connsiteX26" fmla="*/ 202406 w 709612"/>
                <a:gd name="connsiteY26" fmla="*/ 290512 h 1131312"/>
                <a:gd name="connsiteX27" fmla="*/ 209550 w 709612"/>
                <a:gd name="connsiteY27" fmla="*/ 295275 h 1131312"/>
                <a:gd name="connsiteX28" fmla="*/ 211931 w 709612"/>
                <a:gd name="connsiteY28" fmla="*/ 311944 h 1131312"/>
                <a:gd name="connsiteX29" fmla="*/ 216693 w 709612"/>
                <a:gd name="connsiteY29" fmla="*/ 319087 h 1131312"/>
                <a:gd name="connsiteX30" fmla="*/ 219075 w 709612"/>
                <a:gd name="connsiteY30" fmla="*/ 328612 h 1131312"/>
                <a:gd name="connsiteX31" fmla="*/ 221456 w 709612"/>
                <a:gd name="connsiteY31" fmla="*/ 350044 h 1131312"/>
                <a:gd name="connsiteX32" fmla="*/ 230981 w 709612"/>
                <a:gd name="connsiteY32" fmla="*/ 352425 h 1131312"/>
                <a:gd name="connsiteX33" fmla="*/ 233362 w 709612"/>
                <a:gd name="connsiteY33" fmla="*/ 369094 h 1131312"/>
                <a:gd name="connsiteX34" fmla="*/ 235743 w 709612"/>
                <a:gd name="connsiteY34" fmla="*/ 376237 h 1131312"/>
                <a:gd name="connsiteX35" fmla="*/ 250031 w 709612"/>
                <a:gd name="connsiteY35" fmla="*/ 378619 h 1131312"/>
                <a:gd name="connsiteX36" fmla="*/ 254793 w 709612"/>
                <a:gd name="connsiteY36" fmla="*/ 385762 h 1131312"/>
                <a:gd name="connsiteX37" fmla="*/ 254793 w 709612"/>
                <a:gd name="connsiteY37" fmla="*/ 400050 h 1131312"/>
                <a:gd name="connsiteX38" fmla="*/ 269081 w 709612"/>
                <a:gd name="connsiteY38" fmla="*/ 407194 h 1131312"/>
                <a:gd name="connsiteX39" fmla="*/ 264318 w 709612"/>
                <a:gd name="connsiteY39" fmla="*/ 414337 h 1131312"/>
                <a:gd name="connsiteX40" fmla="*/ 269081 w 709612"/>
                <a:gd name="connsiteY40" fmla="*/ 433387 h 1131312"/>
                <a:gd name="connsiteX41" fmla="*/ 276225 w 709612"/>
                <a:gd name="connsiteY41" fmla="*/ 438150 h 1131312"/>
                <a:gd name="connsiteX42" fmla="*/ 278606 w 709612"/>
                <a:gd name="connsiteY42" fmla="*/ 454819 h 1131312"/>
                <a:gd name="connsiteX43" fmla="*/ 280987 w 709612"/>
                <a:gd name="connsiteY43" fmla="*/ 464344 h 1131312"/>
                <a:gd name="connsiteX44" fmla="*/ 288131 w 709612"/>
                <a:gd name="connsiteY44" fmla="*/ 495300 h 1131312"/>
                <a:gd name="connsiteX45" fmla="*/ 290512 w 709612"/>
                <a:gd name="connsiteY45" fmla="*/ 514350 h 1131312"/>
                <a:gd name="connsiteX46" fmla="*/ 297656 w 709612"/>
                <a:gd name="connsiteY46" fmla="*/ 516731 h 1131312"/>
                <a:gd name="connsiteX47" fmla="*/ 304800 w 709612"/>
                <a:gd name="connsiteY47" fmla="*/ 521494 h 1131312"/>
                <a:gd name="connsiteX48" fmla="*/ 309562 w 709612"/>
                <a:gd name="connsiteY48" fmla="*/ 528637 h 1131312"/>
                <a:gd name="connsiteX49" fmla="*/ 323850 w 709612"/>
                <a:gd name="connsiteY49" fmla="*/ 538162 h 1131312"/>
                <a:gd name="connsiteX50" fmla="*/ 326231 w 709612"/>
                <a:gd name="connsiteY50" fmla="*/ 552450 h 1131312"/>
                <a:gd name="connsiteX51" fmla="*/ 335756 w 709612"/>
                <a:gd name="connsiteY51" fmla="*/ 569119 h 1131312"/>
                <a:gd name="connsiteX52" fmla="*/ 340518 w 709612"/>
                <a:gd name="connsiteY52" fmla="*/ 590550 h 1131312"/>
                <a:gd name="connsiteX53" fmla="*/ 342900 w 709612"/>
                <a:gd name="connsiteY53" fmla="*/ 597694 h 1131312"/>
                <a:gd name="connsiteX54" fmla="*/ 350043 w 709612"/>
                <a:gd name="connsiteY54" fmla="*/ 602456 h 1131312"/>
                <a:gd name="connsiteX55" fmla="*/ 347662 w 709612"/>
                <a:gd name="connsiteY55" fmla="*/ 609600 h 1131312"/>
                <a:gd name="connsiteX56" fmla="*/ 354806 w 709612"/>
                <a:gd name="connsiteY56" fmla="*/ 614362 h 1131312"/>
                <a:gd name="connsiteX57" fmla="*/ 359568 w 709612"/>
                <a:gd name="connsiteY57" fmla="*/ 621506 h 1131312"/>
                <a:gd name="connsiteX58" fmla="*/ 376237 w 709612"/>
                <a:gd name="connsiteY58" fmla="*/ 628650 h 1131312"/>
                <a:gd name="connsiteX59" fmla="*/ 383381 w 709612"/>
                <a:gd name="connsiteY59" fmla="*/ 652462 h 1131312"/>
                <a:gd name="connsiteX60" fmla="*/ 385762 w 709612"/>
                <a:gd name="connsiteY60" fmla="*/ 661987 h 1131312"/>
                <a:gd name="connsiteX61" fmla="*/ 400050 w 709612"/>
                <a:gd name="connsiteY61" fmla="*/ 666750 h 1131312"/>
                <a:gd name="connsiteX62" fmla="*/ 402431 w 709612"/>
                <a:gd name="connsiteY62" fmla="*/ 688181 h 1131312"/>
                <a:gd name="connsiteX63" fmla="*/ 404812 w 709612"/>
                <a:gd name="connsiteY63" fmla="*/ 704850 h 1131312"/>
                <a:gd name="connsiteX64" fmla="*/ 428625 w 709612"/>
                <a:gd name="connsiteY64" fmla="*/ 707231 h 1131312"/>
                <a:gd name="connsiteX65" fmla="*/ 440531 w 709612"/>
                <a:gd name="connsiteY65" fmla="*/ 723900 h 1131312"/>
                <a:gd name="connsiteX66" fmla="*/ 445293 w 709612"/>
                <a:gd name="connsiteY66" fmla="*/ 731044 h 1131312"/>
                <a:gd name="connsiteX67" fmla="*/ 461962 w 709612"/>
                <a:gd name="connsiteY67" fmla="*/ 738187 h 1131312"/>
                <a:gd name="connsiteX68" fmla="*/ 466725 w 709612"/>
                <a:gd name="connsiteY68" fmla="*/ 752475 h 1131312"/>
                <a:gd name="connsiteX69" fmla="*/ 469106 w 709612"/>
                <a:gd name="connsiteY69" fmla="*/ 778669 h 1131312"/>
                <a:gd name="connsiteX70" fmla="*/ 476250 w 709612"/>
                <a:gd name="connsiteY70" fmla="*/ 781050 h 1131312"/>
                <a:gd name="connsiteX71" fmla="*/ 473868 w 709612"/>
                <a:gd name="connsiteY71" fmla="*/ 788194 h 1131312"/>
                <a:gd name="connsiteX72" fmla="*/ 481012 w 709612"/>
                <a:gd name="connsiteY72" fmla="*/ 790575 h 1131312"/>
                <a:gd name="connsiteX73" fmla="*/ 488156 w 709612"/>
                <a:gd name="connsiteY73" fmla="*/ 795337 h 1131312"/>
                <a:gd name="connsiteX74" fmla="*/ 495300 w 709612"/>
                <a:gd name="connsiteY74" fmla="*/ 812006 h 1131312"/>
                <a:gd name="connsiteX75" fmla="*/ 500062 w 709612"/>
                <a:gd name="connsiteY75" fmla="*/ 819150 h 1131312"/>
                <a:gd name="connsiteX76" fmla="*/ 502443 w 709612"/>
                <a:gd name="connsiteY76" fmla="*/ 850106 h 1131312"/>
                <a:gd name="connsiteX77" fmla="*/ 511968 w 709612"/>
                <a:gd name="connsiteY77" fmla="*/ 852487 h 1131312"/>
                <a:gd name="connsiteX78" fmla="*/ 528637 w 709612"/>
                <a:gd name="connsiteY78" fmla="*/ 876300 h 1131312"/>
                <a:gd name="connsiteX79" fmla="*/ 535781 w 709612"/>
                <a:gd name="connsiteY79" fmla="*/ 890587 h 1131312"/>
                <a:gd name="connsiteX80" fmla="*/ 538162 w 709612"/>
                <a:gd name="connsiteY80" fmla="*/ 900112 h 1131312"/>
                <a:gd name="connsiteX81" fmla="*/ 545306 w 709612"/>
                <a:gd name="connsiteY81" fmla="*/ 902494 h 1131312"/>
                <a:gd name="connsiteX82" fmla="*/ 559593 w 709612"/>
                <a:gd name="connsiteY82" fmla="*/ 919162 h 1131312"/>
                <a:gd name="connsiteX83" fmla="*/ 561975 w 709612"/>
                <a:gd name="connsiteY83" fmla="*/ 926306 h 1131312"/>
                <a:gd name="connsiteX84" fmla="*/ 571500 w 709612"/>
                <a:gd name="connsiteY84" fmla="*/ 928687 h 1131312"/>
                <a:gd name="connsiteX85" fmla="*/ 573881 w 709612"/>
                <a:gd name="connsiteY85" fmla="*/ 942975 h 1131312"/>
                <a:gd name="connsiteX86" fmla="*/ 578643 w 709612"/>
                <a:gd name="connsiteY86" fmla="*/ 957262 h 1131312"/>
                <a:gd name="connsiteX87" fmla="*/ 581025 w 709612"/>
                <a:gd name="connsiteY87" fmla="*/ 978694 h 1131312"/>
                <a:gd name="connsiteX88" fmla="*/ 590550 w 709612"/>
                <a:gd name="connsiteY88" fmla="*/ 981075 h 1131312"/>
                <a:gd name="connsiteX89" fmla="*/ 600075 w 709612"/>
                <a:gd name="connsiteY89" fmla="*/ 992981 h 1131312"/>
                <a:gd name="connsiteX90" fmla="*/ 604837 w 709612"/>
                <a:gd name="connsiteY90" fmla="*/ 1000125 h 1131312"/>
                <a:gd name="connsiteX91" fmla="*/ 607218 w 709612"/>
                <a:gd name="connsiteY91" fmla="*/ 1007269 h 1131312"/>
                <a:gd name="connsiteX92" fmla="*/ 633412 w 709612"/>
                <a:gd name="connsiteY92" fmla="*/ 1019175 h 1131312"/>
                <a:gd name="connsiteX93" fmla="*/ 635793 w 709612"/>
                <a:gd name="connsiteY93" fmla="*/ 1031081 h 1131312"/>
                <a:gd name="connsiteX94" fmla="*/ 640556 w 709612"/>
                <a:gd name="connsiteY94" fmla="*/ 1038225 h 1131312"/>
                <a:gd name="connsiteX95" fmla="*/ 647700 w 709612"/>
                <a:gd name="connsiteY95" fmla="*/ 1062037 h 1131312"/>
                <a:gd name="connsiteX96" fmla="*/ 650081 w 709612"/>
                <a:gd name="connsiteY96" fmla="*/ 1071562 h 1131312"/>
                <a:gd name="connsiteX97" fmla="*/ 676275 w 709612"/>
                <a:gd name="connsiteY97" fmla="*/ 1081087 h 1131312"/>
                <a:gd name="connsiteX98" fmla="*/ 690562 w 709612"/>
                <a:gd name="connsiteY98" fmla="*/ 1090612 h 1131312"/>
                <a:gd name="connsiteX99" fmla="*/ 695325 w 709612"/>
                <a:gd name="connsiteY99" fmla="*/ 1104900 h 1131312"/>
                <a:gd name="connsiteX100" fmla="*/ 697706 w 709612"/>
                <a:gd name="connsiteY100" fmla="*/ 1112044 h 1131312"/>
                <a:gd name="connsiteX101" fmla="*/ 704850 w 709612"/>
                <a:gd name="connsiteY101" fmla="*/ 1119187 h 1131312"/>
                <a:gd name="connsiteX102" fmla="*/ 709612 w 709612"/>
                <a:gd name="connsiteY102" fmla="*/ 1126331 h 1131312"/>
                <a:gd name="connsiteX103" fmla="*/ 704850 w 709612"/>
                <a:gd name="connsiteY103" fmla="*/ 1131094 h 1131312"/>
                <a:gd name="connsiteX104" fmla="*/ 690562 w 709612"/>
                <a:gd name="connsiteY104" fmla="*/ 1119187 h 1131312"/>
                <a:gd name="connsiteX0" fmla="*/ 0 w 710215"/>
                <a:gd name="connsiteY0" fmla="*/ 0 h 1126331"/>
                <a:gd name="connsiteX1" fmla="*/ 0 w 710215"/>
                <a:gd name="connsiteY1" fmla="*/ 0 h 1126331"/>
                <a:gd name="connsiteX2" fmla="*/ 14287 w 710215"/>
                <a:gd name="connsiteY2" fmla="*/ 16669 h 1126331"/>
                <a:gd name="connsiteX3" fmla="*/ 23812 w 710215"/>
                <a:gd name="connsiteY3" fmla="*/ 28575 h 1126331"/>
                <a:gd name="connsiteX4" fmla="*/ 26193 w 710215"/>
                <a:gd name="connsiteY4" fmla="*/ 45244 h 1126331"/>
                <a:gd name="connsiteX5" fmla="*/ 28575 w 710215"/>
                <a:gd name="connsiteY5" fmla="*/ 52387 h 1126331"/>
                <a:gd name="connsiteX6" fmla="*/ 35718 w 710215"/>
                <a:gd name="connsiteY6" fmla="*/ 54769 h 1126331"/>
                <a:gd name="connsiteX7" fmla="*/ 57150 w 710215"/>
                <a:gd name="connsiteY7" fmla="*/ 57150 h 1126331"/>
                <a:gd name="connsiteX8" fmla="*/ 59531 w 710215"/>
                <a:gd name="connsiteY8" fmla="*/ 73819 h 1126331"/>
                <a:gd name="connsiteX9" fmla="*/ 66675 w 710215"/>
                <a:gd name="connsiteY9" fmla="*/ 78581 h 1126331"/>
                <a:gd name="connsiteX10" fmla="*/ 69056 w 710215"/>
                <a:gd name="connsiteY10" fmla="*/ 97631 h 1126331"/>
                <a:gd name="connsiteX11" fmla="*/ 88106 w 710215"/>
                <a:gd name="connsiteY11" fmla="*/ 100012 h 1126331"/>
                <a:gd name="connsiteX12" fmla="*/ 100012 w 710215"/>
                <a:gd name="connsiteY12" fmla="*/ 121444 h 1126331"/>
                <a:gd name="connsiteX13" fmla="*/ 116681 w 710215"/>
                <a:gd name="connsiteY13" fmla="*/ 128587 h 1126331"/>
                <a:gd name="connsiteX14" fmla="*/ 121443 w 710215"/>
                <a:gd name="connsiteY14" fmla="*/ 135731 h 1126331"/>
                <a:gd name="connsiteX15" fmla="*/ 123825 w 710215"/>
                <a:gd name="connsiteY15" fmla="*/ 147637 h 1126331"/>
                <a:gd name="connsiteX16" fmla="*/ 138112 w 710215"/>
                <a:gd name="connsiteY16" fmla="*/ 152400 h 1126331"/>
                <a:gd name="connsiteX17" fmla="*/ 145256 w 710215"/>
                <a:gd name="connsiteY17" fmla="*/ 157162 h 1126331"/>
                <a:gd name="connsiteX18" fmla="*/ 147637 w 710215"/>
                <a:gd name="connsiteY18" fmla="*/ 176212 h 1126331"/>
                <a:gd name="connsiteX19" fmla="*/ 150018 w 710215"/>
                <a:gd name="connsiteY19" fmla="*/ 202406 h 1126331"/>
                <a:gd name="connsiteX20" fmla="*/ 157162 w 710215"/>
                <a:gd name="connsiteY20" fmla="*/ 209550 h 1126331"/>
                <a:gd name="connsiteX21" fmla="*/ 164306 w 710215"/>
                <a:gd name="connsiteY21" fmla="*/ 233362 h 1126331"/>
                <a:gd name="connsiteX22" fmla="*/ 173831 w 710215"/>
                <a:gd name="connsiteY22" fmla="*/ 235744 h 1126331"/>
                <a:gd name="connsiteX23" fmla="*/ 178593 w 710215"/>
                <a:gd name="connsiteY23" fmla="*/ 261937 h 1126331"/>
                <a:gd name="connsiteX24" fmla="*/ 192881 w 710215"/>
                <a:gd name="connsiteY24" fmla="*/ 273844 h 1126331"/>
                <a:gd name="connsiteX25" fmla="*/ 200025 w 710215"/>
                <a:gd name="connsiteY25" fmla="*/ 280987 h 1126331"/>
                <a:gd name="connsiteX26" fmla="*/ 202406 w 710215"/>
                <a:gd name="connsiteY26" fmla="*/ 290512 h 1126331"/>
                <a:gd name="connsiteX27" fmla="*/ 209550 w 710215"/>
                <a:gd name="connsiteY27" fmla="*/ 295275 h 1126331"/>
                <a:gd name="connsiteX28" fmla="*/ 211931 w 710215"/>
                <a:gd name="connsiteY28" fmla="*/ 311944 h 1126331"/>
                <a:gd name="connsiteX29" fmla="*/ 216693 w 710215"/>
                <a:gd name="connsiteY29" fmla="*/ 319087 h 1126331"/>
                <a:gd name="connsiteX30" fmla="*/ 219075 w 710215"/>
                <a:gd name="connsiteY30" fmla="*/ 328612 h 1126331"/>
                <a:gd name="connsiteX31" fmla="*/ 221456 w 710215"/>
                <a:gd name="connsiteY31" fmla="*/ 350044 h 1126331"/>
                <a:gd name="connsiteX32" fmla="*/ 230981 w 710215"/>
                <a:gd name="connsiteY32" fmla="*/ 352425 h 1126331"/>
                <a:gd name="connsiteX33" fmla="*/ 233362 w 710215"/>
                <a:gd name="connsiteY33" fmla="*/ 369094 h 1126331"/>
                <a:gd name="connsiteX34" fmla="*/ 235743 w 710215"/>
                <a:gd name="connsiteY34" fmla="*/ 376237 h 1126331"/>
                <a:gd name="connsiteX35" fmla="*/ 250031 w 710215"/>
                <a:gd name="connsiteY35" fmla="*/ 378619 h 1126331"/>
                <a:gd name="connsiteX36" fmla="*/ 254793 w 710215"/>
                <a:gd name="connsiteY36" fmla="*/ 385762 h 1126331"/>
                <a:gd name="connsiteX37" fmla="*/ 254793 w 710215"/>
                <a:gd name="connsiteY37" fmla="*/ 400050 h 1126331"/>
                <a:gd name="connsiteX38" fmla="*/ 269081 w 710215"/>
                <a:gd name="connsiteY38" fmla="*/ 407194 h 1126331"/>
                <a:gd name="connsiteX39" fmla="*/ 264318 w 710215"/>
                <a:gd name="connsiteY39" fmla="*/ 414337 h 1126331"/>
                <a:gd name="connsiteX40" fmla="*/ 269081 w 710215"/>
                <a:gd name="connsiteY40" fmla="*/ 433387 h 1126331"/>
                <a:gd name="connsiteX41" fmla="*/ 276225 w 710215"/>
                <a:gd name="connsiteY41" fmla="*/ 438150 h 1126331"/>
                <a:gd name="connsiteX42" fmla="*/ 278606 w 710215"/>
                <a:gd name="connsiteY42" fmla="*/ 454819 h 1126331"/>
                <a:gd name="connsiteX43" fmla="*/ 280987 w 710215"/>
                <a:gd name="connsiteY43" fmla="*/ 464344 h 1126331"/>
                <a:gd name="connsiteX44" fmla="*/ 288131 w 710215"/>
                <a:gd name="connsiteY44" fmla="*/ 495300 h 1126331"/>
                <a:gd name="connsiteX45" fmla="*/ 290512 w 710215"/>
                <a:gd name="connsiteY45" fmla="*/ 514350 h 1126331"/>
                <a:gd name="connsiteX46" fmla="*/ 297656 w 710215"/>
                <a:gd name="connsiteY46" fmla="*/ 516731 h 1126331"/>
                <a:gd name="connsiteX47" fmla="*/ 304800 w 710215"/>
                <a:gd name="connsiteY47" fmla="*/ 521494 h 1126331"/>
                <a:gd name="connsiteX48" fmla="*/ 309562 w 710215"/>
                <a:gd name="connsiteY48" fmla="*/ 528637 h 1126331"/>
                <a:gd name="connsiteX49" fmla="*/ 323850 w 710215"/>
                <a:gd name="connsiteY49" fmla="*/ 538162 h 1126331"/>
                <a:gd name="connsiteX50" fmla="*/ 326231 w 710215"/>
                <a:gd name="connsiteY50" fmla="*/ 552450 h 1126331"/>
                <a:gd name="connsiteX51" fmla="*/ 335756 w 710215"/>
                <a:gd name="connsiteY51" fmla="*/ 569119 h 1126331"/>
                <a:gd name="connsiteX52" fmla="*/ 340518 w 710215"/>
                <a:gd name="connsiteY52" fmla="*/ 590550 h 1126331"/>
                <a:gd name="connsiteX53" fmla="*/ 342900 w 710215"/>
                <a:gd name="connsiteY53" fmla="*/ 597694 h 1126331"/>
                <a:gd name="connsiteX54" fmla="*/ 350043 w 710215"/>
                <a:gd name="connsiteY54" fmla="*/ 602456 h 1126331"/>
                <a:gd name="connsiteX55" fmla="*/ 347662 w 710215"/>
                <a:gd name="connsiteY55" fmla="*/ 609600 h 1126331"/>
                <a:gd name="connsiteX56" fmla="*/ 354806 w 710215"/>
                <a:gd name="connsiteY56" fmla="*/ 614362 h 1126331"/>
                <a:gd name="connsiteX57" fmla="*/ 359568 w 710215"/>
                <a:gd name="connsiteY57" fmla="*/ 621506 h 1126331"/>
                <a:gd name="connsiteX58" fmla="*/ 376237 w 710215"/>
                <a:gd name="connsiteY58" fmla="*/ 628650 h 1126331"/>
                <a:gd name="connsiteX59" fmla="*/ 383381 w 710215"/>
                <a:gd name="connsiteY59" fmla="*/ 652462 h 1126331"/>
                <a:gd name="connsiteX60" fmla="*/ 385762 w 710215"/>
                <a:gd name="connsiteY60" fmla="*/ 661987 h 1126331"/>
                <a:gd name="connsiteX61" fmla="*/ 400050 w 710215"/>
                <a:gd name="connsiteY61" fmla="*/ 666750 h 1126331"/>
                <a:gd name="connsiteX62" fmla="*/ 402431 w 710215"/>
                <a:gd name="connsiteY62" fmla="*/ 688181 h 1126331"/>
                <a:gd name="connsiteX63" fmla="*/ 404812 w 710215"/>
                <a:gd name="connsiteY63" fmla="*/ 704850 h 1126331"/>
                <a:gd name="connsiteX64" fmla="*/ 428625 w 710215"/>
                <a:gd name="connsiteY64" fmla="*/ 707231 h 1126331"/>
                <a:gd name="connsiteX65" fmla="*/ 440531 w 710215"/>
                <a:gd name="connsiteY65" fmla="*/ 723900 h 1126331"/>
                <a:gd name="connsiteX66" fmla="*/ 445293 w 710215"/>
                <a:gd name="connsiteY66" fmla="*/ 731044 h 1126331"/>
                <a:gd name="connsiteX67" fmla="*/ 461962 w 710215"/>
                <a:gd name="connsiteY67" fmla="*/ 738187 h 1126331"/>
                <a:gd name="connsiteX68" fmla="*/ 466725 w 710215"/>
                <a:gd name="connsiteY68" fmla="*/ 752475 h 1126331"/>
                <a:gd name="connsiteX69" fmla="*/ 469106 w 710215"/>
                <a:gd name="connsiteY69" fmla="*/ 778669 h 1126331"/>
                <a:gd name="connsiteX70" fmla="*/ 476250 w 710215"/>
                <a:gd name="connsiteY70" fmla="*/ 781050 h 1126331"/>
                <a:gd name="connsiteX71" fmla="*/ 473868 w 710215"/>
                <a:gd name="connsiteY71" fmla="*/ 788194 h 1126331"/>
                <a:gd name="connsiteX72" fmla="*/ 481012 w 710215"/>
                <a:gd name="connsiteY72" fmla="*/ 790575 h 1126331"/>
                <a:gd name="connsiteX73" fmla="*/ 488156 w 710215"/>
                <a:gd name="connsiteY73" fmla="*/ 795337 h 1126331"/>
                <a:gd name="connsiteX74" fmla="*/ 495300 w 710215"/>
                <a:gd name="connsiteY74" fmla="*/ 812006 h 1126331"/>
                <a:gd name="connsiteX75" fmla="*/ 500062 w 710215"/>
                <a:gd name="connsiteY75" fmla="*/ 819150 h 1126331"/>
                <a:gd name="connsiteX76" fmla="*/ 502443 w 710215"/>
                <a:gd name="connsiteY76" fmla="*/ 850106 h 1126331"/>
                <a:gd name="connsiteX77" fmla="*/ 511968 w 710215"/>
                <a:gd name="connsiteY77" fmla="*/ 852487 h 1126331"/>
                <a:gd name="connsiteX78" fmla="*/ 528637 w 710215"/>
                <a:gd name="connsiteY78" fmla="*/ 876300 h 1126331"/>
                <a:gd name="connsiteX79" fmla="*/ 535781 w 710215"/>
                <a:gd name="connsiteY79" fmla="*/ 890587 h 1126331"/>
                <a:gd name="connsiteX80" fmla="*/ 538162 w 710215"/>
                <a:gd name="connsiteY80" fmla="*/ 900112 h 1126331"/>
                <a:gd name="connsiteX81" fmla="*/ 545306 w 710215"/>
                <a:gd name="connsiteY81" fmla="*/ 902494 h 1126331"/>
                <a:gd name="connsiteX82" fmla="*/ 559593 w 710215"/>
                <a:gd name="connsiteY82" fmla="*/ 919162 h 1126331"/>
                <a:gd name="connsiteX83" fmla="*/ 561975 w 710215"/>
                <a:gd name="connsiteY83" fmla="*/ 926306 h 1126331"/>
                <a:gd name="connsiteX84" fmla="*/ 571500 w 710215"/>
                <a:gd name="connsiteY84" fmla="*/ 928687 h 1126331"/>
                <a:gd name="connsiteX85" fmla="*/ 573881 w 710215"/>
                <a:gd name="connsiteY85" fmla="*/ 942975 h 1126331"/>
                <a:gd name="connsiteX86" fmla="*/ 578643 w 710215"/>
                <a:gd name="connsiteY86" fmla="*/ 957262 h 1126331"/>
                <a:gd name="connsiteX87" fmla="*/ 581025 w 710215"/>
                <a:gd name="connsiteY87" fmla="*/ 978694 h 1126331"/>
                <a:gd name="connsiteX88" fmla="*/ 590550 w 710215"/>
                <a:gd name="connsiteY88" fmla="*/ 981075 h 1126331"/>
                <a:gd name="connsiteX89" fmla="*/ 600075 w 710215"/>
                <a:gd name="connsiteY89" fmla="*/ 992981 h 1126331"/>
                <a:gd name="connsiteX90" fmla="*/ 604837 w 710215"/>
                <a:gd name="connsiteY90" fmla="*/ 1000125 h 1126331"/>
                <a:gd name="connsiteX91" fmla="*/ 607218 w 710215"/>
                <a:gd name="connsiteY91" fmla="*/ 1007269 h 1126331"/>
                <a:gd name="connsiteX92" fmla="*/ 633412 w 710215"/>
                <a:gd name="connsiteY92" fmla="*/ 1019175 h 1126331"/>
                <a:gd name="connsiteX93" fmla="*/ 635793 w 710215"/>
                <a:gd name="connsiteY93" fmla="*/ 1031081 h 1126331"/>
                <a:gd name="connsiteX94" fmla="*/ 640556 w 710215"/>
                <a:gd name="connsiteY94" fmla="*/ 1038225 h 1126331"/>
                <a:gd name="connsiteX95" fmla="*/ 647700 w 710215"/>
                <a:gd name="connsiteY95" fmla="*/ 1062037 h 1126331"/>
                <a:gd name="connsiteX96" fmla="*/ 650081 w 710215"/>
                <a:gd name="connsiteY96" fmla="*/ 1071562 h 1126331"/>
                <a:gd name="connsiteX97" fmla="*/ 676275 w 710215"/>
                <a:gd name="connsiteY97" fmla="*/ 1081087 h 1126331"/>
                <a:gd name="connsiteX98" fmla="*/ 690562 w 710215"/>
                <a:gd name="connsiteY98" fmla="*/ 1090612 h 1126331"/>
                <a:gd name="connsiteX99" fmla="*/ 695325 w 710215"/>
                <a:gd name="connsiteY99" fmla="*/ 1104900 h 1126331"/>
                <a:gd name="connsiteX100" fmla="*/ 697706 w 710215"/>
                <a:gd name="connsiteY100" fmla="*/ 1112044 h 1126331"/>
                <a:gd name="connsiteX101" fmla="*/ 704850 w 710215"/>
                <a:gd name="connsiteY101" fmla="*/ 1119187 h 1126331"/>
                <a:gd name="connsiteX102" fmla="*/ 709612 w 710215"/>
                <a:gd name="connsiteY102" fmla="*/ 1126331 h 1126331"/>
                <a:gd name="connsiteX103" fmla="*/ 690562 w 710215"/>
                <a:gd name="connsiteY103" fmla="*/ 1119187 h 1126331"/>
                <a:gd name="connsiteX0" fmla="*/ 0 w 705005"/>
                <a:gd name="connsiteY0" fmla="*/ 0 h 1119715"/>
                <a:gd name="connsiteX1" fmla="*/ 0 w 705005"/>
                <a:gd name="connsiteY1" fmla="*/ 0 h 1119715"/>
                <a:gd name="connsiteX2" fmla="*/ 14287 w 705005"/>
                <a:gd name="connsiteY2" fmla="*/ 16669 h 1119715"/>
                <a:gd name="connsiteX3" fmla="*/ 23812 w 705005"/>
                <a:gd name="connsiteY3" fmla="*/ 28575 h 1119715"/>
                <a:gd name="connsiteX4" fmla="*/ 26193 w 705005"/>
                <a:gd name="connsiteY4" fmla="*/ 45244 h 1119715"/>
                <a:gd name="connsiteX5" fmla="*/ 28575 w 705005"/>
                <a:gd name="connsiteY5" fmla="*/ 52387 h 1119715"/>
                <a:gd name="connsiteX6" fmla="*/ 35718 w 705005"/>
                <a:gd name="connsiteY6" fmla="*/ 54769 h 1119715"/>
                <a:gd name="connsiteX7" fmla="*/ 57150 w 705005"/>
                <a:gd name="connsiteY7" fmla="*/ 57150 h 1119715"/>
                <a:gd name="connsiteX8" fmla="*/ 59531 w 705005"/>
                <a:gd name="connsiteY8" fmla="*/ 73819 h 1119715"/>
                <a:gd name="connsiteX9" fmla="*/ 66675 w 705005"/>
                <a:gd name="connsiteY9" fmla="*/ 78581 h 1119715"/>
                <a:gd name="connsiteX10" fmla="*/ 69056 w 705005"/>
                <a:gd name="connsiteY10" fmla="*/ 97631 h 1119715"/>
                <a:gd name="connsiteX11" fmla="*/ 88106 w 705005"/>
                <a:gd name="connsiteY11" fmla="*/ 100012 h 1119715"/>
                <a:gd name="connsiteX12" fmla="*/ 100012 w 705005"/>
                <a:gd name="connsiteY12" fmla="*/ 121444 h 1119715"/>
                <a:gd name="connsiteX13" fmla="*/ 116681 w 705005"/>
                <a:gd name="connsiteY13" fmla="*/ 128587 h 1119715"/>
                <a:gd name="connsiteX14" fmla="*/ 121443 w 705005"/>
                <a:gd name="connsiteY14" fmla="*/ 135731 h 1119715"/>
                <a:gd name="connsiteX15" fmla="*/ 123825 w 705005"/>
                <a:gd name="connsiteY15" fmla="*/ 147637 h 1119715"/>
                <a:gd name="connsiteX16" fmla="*/ 138112 w 705005"/>
                <a:gd name="connsiteY16" fmla="*/ 152400 h 1119715"/>
                <a:gd name="connsiteX17" fmla="*/ 145256 w 705005"/>
                <a:gd name="connsiteY17" fmla="*/ 157162 h 1119715"/>
                <a:gd name="connsiteX18" fmla="*/ 147637 w 705005"/>
                <a:gd name="connsiteY18" fmla="*/ 176212 h 1119715"/>
                <a:gd name="connsiteX19" fmla="*/ 150018 w 705005"/>
                <a:gd name="connsiteY19" fmla="*/ 202406 h 1119715"/>
                <a:gd name="connsiteX20" fmla="*/ 157162 w 705005"/>
                <a:gd name="connsiteY20" fmla="*/ 209550 h 1119715"/>
                <a:gd name="connsiteX21" fmla="*/ 164306 w 705005"/>
                <a:gd name="connsiteY21" fmla="*/ 233362 h 1119715"/>
                <a:gd name="connsiteX22" fmla="*/ 173831 w 705005"/>
                <a:gd name="connsiteY22" fmla="*/ 235744 h 1119715"/>
                <a:gd name="connsiteX23" fmla="*/ 178593 w 705005"/>
                <a:gd name="connsiteY23" fmla="*/ 261937 h 1119715"/>
                <a:gd name="connsiteX24" fmla="*/ 192881 w 705005"/>
                <a:gd name="connsiteY24" fmla="*/ 273844 h 1119715"/>
                <a:gd name="connsiteX25" fmla="*/ 200025 w 705005"/>
                <a:gd name="connsiteY25" fmla="*/ 280987 h 1119715"/>
                <a:gd name="connsiteX26" fmla="*/ 202406 w 705005"/>
                <a:gd name="connsiteY26" fmla="*/ 290512 h 1119715"/>
                <a:gd name="connsiteX27" fmla="*/ 209550 w 705005"/>
                <a:gd name="connsiteY27" fmla="*/ 295275 h 1119715"/>
                <a:gd name="connsiteX28" fmla="*/ 211931 w 705005"/>
                <a:gd name="connsiteY28" fmla="*/ 311944 h 1119715"/>
                <a:gd name="connsiteX29" fmla="*/ 216693 w 705005"/>
                <a:gd name="connsiteY29" fmla="*/ 319087 h 1119715"/>
                <a:gd name="connsiteX30" fmla="*/ 219075 w 705005"/>
                <a:gd name="connsiteY30" fmla="*/ 328612 h 1119715"/>
                <a:gd name="connsiteX31" fmla="*/ 221456 w 705005"/>
                <a:gd name="connsiteY31" fmla="*/ 350044 h 1119715"/>
                <a:gd name="connsiteX32" fmla="*/ 230981 w 705005"/>
                <a:gd name="connsiteY32" fmla="*/ 352425 h 1119715"/>
                <a:gd name="connsiteX33" fmla="*/ 233362 w 705005"/>
                <a:gd name="connsiteY33" fmla="*/ 369094 h 1119715"/>
                <a:gd name="connsiteX34" fmla="*/ 235743 w 705005"/>
                <a:gd name="connsiteY34" fmla="*/ 376237 h 1119715"/>
                <a:gd name="connsiteX35" fmla="*/ 250031 w 705005"/>
                <a:gd name="connsiteY35" fmla="*/ 378619 h 1119715"/>
                <a:gd name="connsiteX36" fmla="*/ 254793 w 705005"/>
                <a:gd name="connsiteY36" fmla="*/ 385762 h 1119715"/>
                <a:gd name="connsiteX37" fmla="*/ 254793 w 705005"/>
                <a:gd name="connsiteY37" fmla="*/ 400050 h 1119715"/>
                <a:gd name="connsiteX38" fmla="*/ 269081 w 705005"/>
                <a:gd name="connsiteY38" fmla="*/ 407194 h 1119715"/>
                <a:gd name="connsiteX39" fmla="*/ 264318 w 705005"/>
                <a:gd name="connsiteY39" fmla="*/ 414337 h 1119715"/>
                <a:gd name="connsiteX40" fmla="*/ 269081 w 705005"/>
                <a:gd name="connsiteY40" fmla="*/ 433387 h 1119715"/>
                <a:gd name="connsiteX41" fmla="*/ 276225 w 705005"/>
                <a:gd name="connsiteY41" fmla="*/ 438150 h 1119715"/>
                <a:gd name="connsiteX42" fmla="*/ 278606 w 705005"/>
                <a:gd name="connsiteY42" fmla="*/ 454819 h 1119715"/>
                <a:gd name="connsiteX43" fmla="*/ 280987 w 705005"/>
                <a:gd name="connsiteY43" fmla="*/ 464344 h 1119715"/>
                <a:gd name="connsiteX44" fmla="*/ 288131 w 705005"/>
                <a:gd name="connsiteY44" fmla="*/ 495300 h 1119715"/>
                <a:gd name="connsiteX45" fmla="*/ 290512 w 705005"/>
                <a:gd name="connsiteY45" fmla="*/ 514350 h 1119715"/>
                <a:gd name="connsiteX46" fmla="*/ 297656 w 705005"/>
                <a:gd name="connsiteY46" fmla="*/ 516731 h 1119715"/>
                <a:gd name="connsiteX47" fmla="*/ 304800 w 705005"/>
                <a:gd name="connsiteY47" fmla="*/ 521494 h 1119715"/>
                <a:gd name="connsiteX48" fmla="*/ 309562 w 705005"/>
                <a:gd name="connsiteY48" fmla="*/ 528637 h 1119715"/>
                <a:gd name="connsiteX49" fmla="*/ 323850 w 705005"/>
                <a:gd name="connsiteY49" fmla="*/ 538162 h 1119715"/>
                <a:gd name="connsiteX50" fmla="*/ 326231 w 705005"/>
                <a:gd name="connsiteY50" fmla="*/ 552450 h 1119715"/>
                <a:gd name="connsiteX51" fmla="*/ 335756 w 705005"/>
                <a:gd name="connsiteY51" fmla="*/ 569119 h 1119715"/>
                <a:gd name="connsiteX52" fmla="*/ 340518 w 705005"/>
                <a:gd name="connsiteY52" fmla="*/ 590550 h 1119715"/>
                <a:gd name="connsiteX53" fmla="*/ 342900 w 705005"/>
                <a:gd name="connsiteY53" fmla="*/ 597694 h 1119715"/>
                <a:gd name="connsiteX54" fmla="*/ 350043 w 705005"/>
                <a:gd name="connsiteY54" fmla="*/ 602456 h 1119715"/>
                <a:gd name="connsiteX55" fmla="*/ 347662 w 705005"/>
                <a:gd name="connsiteY55" fmla="*/ 609600 h 1119715"/>
                <a:gd name="connsiteX56" fmla="*/ 354806 w 705005"/>
                <a:gd name="connsiteY56" fmla="*/ 614362 h 1119715"/>
                <a:gd name="connsiteX57" fmla="*/ 359568 w 705005"/>
                <a:gd name="connsiteY57" fmla="*/ 621506 h 1119715"/>
                <a:gd name="connsiteX58" fmla="*/ 376237 w 705005"/>
                <a:gd name="connsiteY58" fmla="*/ 628650 h 1119715"/>
                <a:gd name="connsiteX59" fmla="*/ 383381 w 705005"/>
                <a:gd name="connsiteY59" fmla="*/ 652462 h 1119715"/>
                <a:gd name="connsiteX60" fmla="*/ 385762 w 705005"/>
                <a:gd name="connsiteY60" fmla="*/ 661987 h 1119715"/>
                <a:gd name="connsiteX61" fmla="*/ 400050 w 705005"/>
                <a:gd name="connsiteY61" fmla="*/ 666750 h 1119715"/>
                <a:gd name="connsiteX62" fmla="*/ 402431 w 705005"/>
                <a:gd name="connsiteY62" fmla="*/ 688181 h 1119715"/>
                <a:gd name="connsiteX63" fmla="*/ 404812 w 705005"/>
                <a:gd name="connsiteY63" fmla="*/ 704850 h 1119715"/>
                <a:gd name="connsiteX64" fmla="*/ 428625 w 705005"/>
                <a:gd name="connsiteY64" fmla="*/ 707231 h 1119715"/>
                <a:gd name="connsiteX65" fmla="*/ 440531 w 705005"/>
                <a:gd name="connsiteY65" fmla="*/ 723900 h 1119715"/>
                <a:gd name="connsiteX66" fmla="*/ 445293 w 705005"/>
                <a:gd name="connsiteY66" fmla="*/ 731044 h 1119715"/>
                <a:gd name="connsiteX67" fmla="*/ 461962 w 705005"/>
                <a:gd name="connsiteY67" fmla="*/ 738187 h 1119715"/>
                <a:gd name="connsiteX68" fmla="*/ 466725 w 705005"/>
                <a:gd name="connsiteY68" fmla="*/ 752475 h 1119715"/>
                <a:gd name="connsiteX69" fmla="*/ 469106 w 705005"/>
                <a:gd name="connsiteY69" fmla="*/ 778669 h 1119715"/>
                <a:gd name="connsiteX70" fmla="*/ 476250 w 705005"/>
                <a:gd name="connsiteY70" fmla="*/ 781050 h 1119715"/>
                <a:gd name="connsiteX71" fmla="*/ 473868 w 705005"/>
                <a:gd name="connsiteY71" fmla="*/ 788194 h 1119715"/>
                <a:gd name="connsiteX72" fmla="*/ 481012 w 705005"/>
                <a:gd name="connsiteY72" fmla="*/ 790575 h 1119715"/>
                <a:gd name="connsiteX73" fmla="*/ 488156 w 705005"/>
                <a:gd name="connsiteY73" fmla="*/ 795337 h 1119715"/>
                <a:gd name="connsiteX74" fmla="*/ 495300 w 705005"/>
                <a:gd name="connsiteY74" fmla="*/ 812006 h 1119715"/>
                <a:gd name="connsiteX75" fmla="*/ 500062 w 705005"/>
                <a:gd name="connsiteY75" fmla="*/ 819150 h 1119715"/>
                <a:gd name="connsiteX76" fmla="*/ 502443 w 705005"/>
                <a:gd name="connsiteY76" fmla="*/ 850106 h 1119715"/>
                <a:gd name="connsiteX77" fmla="*/ 511968 w 705005"/>
                <a:gd name="connsiteY77" fmla="*/ 852487 h 1119715"/>
                <a:gd name="connsiteX78" fmla="*/ 528637 w 705005"/>
                <a:gd name="connsiteY78" fmla="*/ 876300 h 1119715"/>
                <a:gd name="connsiteX79" fmla="*/ 535781 w 705005"/>
                <a:gd name="connsiteY79" fmla="*/ 890587 h 1119715"/>
                <a:gd name="connsiteX80" fmla="*/ 538162 w 705005"/>
                <a:gd name="connsiteY80" fmla="*/ 900112 h 1119715"/>
                <a:gd name="connsiteX81" fmla="*/ 545306 w 705005"/>
                <a:gd name="connsiteY81" fmla="*/ 902494 h 1119715"/>
                <a:gd name="connsiteX82" fmla="*/ 559593 w 705005"/>
                <a:gd name="connsiteY82" fmla="*/ 919162 h 1119715"/>
                <a:gd name="connsiteX83" fmla="*/ 561975 w 705005"/>
                <a:gd name="connsiteY83" fmla="*/ 926306 h 1119715"/>
                <a:gd name="connsiteX84" fmla="*/ 571500 w 705005"/>
                <a:gd name="connsiteY84" fmla="*/ 928687 h 1119715"/>
                <a:gd name="connsiteX85" fmla="*/ 573881 w 705005"/>
                <a:gd name="connsiteY85" fmla="*/ 942975 h 1119715"/>
                <a:gd name="connsiteX86" fmla="*/ 578643 w 705005"/>
                <a:gd name="connsiteY86" fmla="*/ 957262 h 1119715"/>
                <a:gd name="connsiteX87" fmla="*/ 581025 w 705005"/>
                <a:gd name="connsiteY87" fmla="*/ 978694 h 1119715"/>
                <a:gd name="connsiteX88" fmla="*/ 590550 w 705005"/>
                <a:gd name="connsiteY88" fmla="*/ 981075 h 1119715"/>
                <a:gd name="connsiteX89" fmla="*/ 600075 w 705005"/>
                <a:gd name="connsiteY89" fmla="*/ 992981 h 1119715"/>
                <a:gd name="connsiteX90" fmla="*/ 604837 w 705005"/>
                <a:gd name="connsiteY90" fmla="*/ 1000125 h 1119715"/>
                <a:gd name="connsiteX91" fmla="*/ 607218 w 705005"/>
                <a:gd name="connsiteY91" fmla="*/ 1007269 h 1119715"/>
                <a:gd name="connsiteX92" fmla="*/ 633412 w 705005"/>
                <a:gd name="connsiteY92" fmla="*/ 1019175 h 1119715"/>
                <a:gd name="connsiteX93" fmla="*/ 635793 w 705005"/>
                <a:gd name="connsiteY93" fmla="*/ 1031081 h 1119715"/>
                <a:gd name="connsiteX94" fmla="*/ 640556 w 705005"/>
                <a:gd name="connsiteY94" fmla="*/ 1038225 h 1119715"/>
                <a:gd name="connsiteX95" fmla="*/ 647700 w 705005"/>
                <a:gd name="connsiteY95" fmla="*/ 1062037 h 1119715"/>
                <a:gd name="connsiteX96" fmla="*/ 650081 w 705005"/>
                <a:gd name="connsiteY96" fmla="*/ 1071562 h 1119715"/>
                <a:gd name="connsiteX97" fmla="*/ 676275 w 705005"/>
                <a:gd name="connsiteY97" fmla="*/ 1081087 h 1119715"/>
                <a:gd name="connsiteX98" fmla="*/ 690562 w 705005"/>
                <a:gd name="connsiteY98" fmla="*/ 1090612 h 1119715"/>
                <a:gd name="connsiteX99" fmla="*/ 695325 w 705005"/>
                <a:gd name="connsiteY99" fmla="*/ 1104900 h 1119715"/>
                <a:gd name="connsiteX100" fmla="*/ 697706 w 705005"/>
                <a:gd name="connsiteY100" fmla="*/ 1112044 h 1119715"/>
                <a:gd name="connsiteX101" fmla="*/ 704850 w 705005"/>
                <a:gd name="connsiteY101" fmla="*/ 1119187 h 1119715"/>
                <a:gd name="connsiteX102" fmla="*/ 690562 w 705005"/>
                <a:gd name="connsiteY102" fmla="*/ 1119187 h 111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705005" h="1119715">
                  <a:moveTo>
                    <a:pt x="0" y="0"/>
                  </a:moveTo>
                  <a:lnTo>
                    <a:pt x="0" y="0"/>
                  </a:lnTo>
                  <a:cubicBezTo>
                    <a:pt x="4762" y="5556"/>
                    <a:pt x="10358" y="10495"/>
                    <a:pt x="14287" y="16669"/>
                  </a:cubicBezTo>
                  <a:cubicBezTo>
                    <a:pt x="23141" y="30584"/>
                    <a:pt x="9065" y="23660"/>
                    <a:pt x="23812" y="28575"/>
                  </a:cubicBezTo>
                  <a:cubicBezTo>
                    <a:pt x="24606" y="34131"/>
                    <a:pt x="25092" y="39740"/>
                    <a:pt x="26193" y="45244"/>
                  </a:cubicBezTo>
                  <a:cubicBezTo>
                    <a:pt x="26685" y="47705"/>
                    <a:pt x="26800" y="50612"/>
                    <a:pt x="28575" y="52387"/>
                  </a:cubicBezTo>
                  <a:cubicBezTo>
                    <a:pt x="30350" y="54162"/>
                    <a:pt x="33242" y="54356"/>
                    <a:pt x="35718" y="54769"/>
                  </a:cubicBezTo>
                  <a:cubicBezTo>
                    <a:pt x="42808" y="55951"/>
                    <a:pt x="50006" y="56356"/>
                    <a:pt x="57150" y="57150"/>
                  </a:cubicBezTo>
                  <a:cubicBezTo>
                    <a:pt x="57944" y="62706"/>
                    <a:pt x="57251" y="68690"/>
                    <a:pt x="59531" y="73819"/>
                  </a:cubicBezTo>
                  <a:cubicBezTo>
                    <a:pt x="60693" y="76434"/>
                    <a:pt x="65612" y="75924"/>
                    <a:pt x="66675" y="78581"/>
                  </a:cubicBezTo>
                  <a:cubicBezTo>
                    <a:pt x="69052" y="84523"/>
                    <a:pt x="64531" y="93106"/>
                    <a:pt x="69056" y="97631"/>
                  </a:cubicBezTo>
                  <a:cubicBezTo>
                    <a:pt x="73581" y="102156"/>
                    <a:pt x="81756" y="99218"/>
                    <a:pt x="88106" y="100012"/>
                  </a:cubicBezTo>
                  <a:cubicBezTo>
                    <a:pt x="107324" y="104818"/>
                    <a:pt x="90411" y="97442"/>
                    <a:pt x="100012" y="121444"/>
                  </a:cubicBezTo>
                  <a:cubicBezTo>
                    <a:pt x="101839" y="126011"/>
                    <a:pt x="113574" y="127810"/>
                    <a:pt x="116681" y="128587"/>
                  </a:cubicBezTo>
                  <a:cubicBezTo>
                    <a:pt x="118268" y="130968"/>
                    <a:pt x="120438" y="133051"/>
                    <a:pt x="121443" y="135731"/>
                  </a:cubicBezTo>
                  <a:cubicBezTo>
                    <a:pt x="122864" y="139521"/>
                    <a:pt x="120963" y="144775"/>
                    <a:pt x="123825" y="147637"/>
                  </a:cubicBezTo>
                  <a:cubicBezTo>
                    <a:pt x="127375" y="151187"/>
                    <a:pt x="133935" y="149616"/>
                    <a:pt x="138112" y="152400"/>
                  </a:cubicBezTo>
                  <a:lnTo>
                    <a:pt x="145256" y="157162"/>
                  </a:lnTo>
                  <a:cubicBezTo>
                    <a:pt x="146050" y="163512"/>
                    <a:pt x="146967" y="169848"/>
                    <a:pt x="147637" y="176212"/>
                  </a:cubicBezTo>
                  <a:cubicBezTo>
                    <a:pt x="148555" y="184931"/>
                    <a:pt x="147609" y="193976"/>
                    <a:pt x="150018" y="202406"/>
                  </a:cubicBezTo>
                  <a:cubicBezTo>
                    <a:pt x="150943" y="205644"/>
                    <a:pt x="154781" y="207169"/>
                    <a:pt x="157162" y="209550"/>
                  </a:cubicBezTo>
                  <a:cubicBezTo>
                    <a:pt x="157989" y="212859"/>
                    <a:pt x="162759" y="232975"/>
                    <a:pt x="164306" y="233362"/>
                  </a:cubicBezTo>
                  <a:lnTo>
                    <a:pt x="173831" y="235744"/>
                  </a:lnTo>
                  <a:cubicBezTo>
                    <a:pt x="173932" y="236550"/>
                    <a:pt x="175205" y="256855"/>
                    <a:pt x="178593" y="261937"/>
                  </a:cubicBezTo>
                  <a:cubicBezTo>
                    <a:pt x="183810" y="269762"/>
                    <a:pt x="186293" y="268354"/>
                    <a:pt x="192881" y="273844"/>
                  </a:cubicBezTo>
                  <a:cubicBezTo>
                    <a:pt x="195468" y="276000"/>
                    <a:pt x="197644" y="278606"/>
                    <a:pt x="200025" y="280987"/>
                  </a:cubicBezTo>
                  <a:cubicBezTo>
                    <a:pt x="200819" y="284162"/>
                    <a:pt x="200591" y="287789"/>
                    <a:pt x="202406" y="290512"/>
                  </a:cubicBezTo>
                  <a:cubicBezTo>
                    <a:pt x="203994" y="292893"/>
                    <a:pt x="208388" y="292660"/>
                    <a:pt x="209550" y="295275"/>
                  </a:cubicBezTo>
                  <a:cubicBezTo>
                    <a:pt x="211829" y="300404"/>
                    <a:pt x="210318" y="306568"/>
                    <a:pt x="211931" y="311944"/>
                  </a:cubicBezTo>
                  <a:cubicBezTo>
                    <a:pt x="212753" y="314685"/>
                    <a:pt x="215106" y="316706"/>
                    <a:pt x="216693" y="319087"/>
                  </a:cubicBezTo>
                  <a:cubicBezTo>
                    <a:pt x="217487" y="322262"/>
                    <a:pt x="218577" y="325377"/>
                    <a:pt x="219075" y="328612"/>
                  </a:cubicBezTo>
                  <a:cubicBezTo>
                    <a:pt x="220168" y="335716"/>
                    <a:pt x="218242" y="343615"/>
                    <a:pt x="221456" y="350044"/>
                  </a:cubicBezTo>
                  <a:cubicBezTo>
                    <a:pt x="222920" y="352971"/>
                    <a:pt x="227806" y="351631"/>
                    <a:pt x="230981" y="352425"/>
                  </a:cubicBezTo>
                  <a:cubicBezTo>
                    <a:pt x="231775" y="357981"/>
                    <a:pt x="232261" y="363590"/>
                    <a:pt x="233362" y="369094"/>
                  </a:cubicBezTo>
                  <a:cubicBezTo>
                    <a:pt x="233854" y="371555"/>
                    <a:pt x="233564" y="374992"/>
                    <a:pt x="235743" y="376237"/>
                  </a:cubicBezTo>
                  <a:cubicBezTo>
                    <a:pt x="239935" y="378633"/>
                    <a:pt x="245268" y="377825"/>
                    <a:pt x="250031" y="378619"/>
                  </a:cubicBezTo>
                  <a:cubicBezTo>
                    <a:pt x="251618" y="381000"/>
                    <a:pt x="254323" y="382939"/>
                    <a:pt x="254793" y="385762"/>
                  </a:cubicBezTo>
                  <a:cubicBezTo>
                    <a:pt x="256464" y="395787"/>
                    <a:pt x="246773" y="390025"/>
                    <a:pt x="254793" y="400050"/>
                  </a:cubicBezTo>
                  <a:cubicBezTo>
                    <a:pt x="258149" y="404245"/>
                    <a:pt x="264377" y="405625"/>
                    <a:pt x="269081" y="407194"/>
                  </a:cubicBezTo>
                  <a:cubicBezTo>
                    <a:pt x="267493" y="409575"/>
                    <a:pt x="264673" y="411497"/>
                    <a:pt x="264318" y="414337"/>
                  </a:cubicBezTo>
                  <a:cubicBezTo>
                    <a:pt x="264270" y="414720"/>
                    <a:pt x="267232" y="431076"/>
                    <a:pt x="269081" y="433387"/>
                  </a:cubicBezTo>
                  <a:cubicBezTo>
                    <a:pt x="270869" y="435622"/>
                    <a:pt x="273844" y="436562"/>
                    <a:pt x="276225" y="438150"/>
                  </a:cubicBezTo>
                  <a:cubicBezTo>
                    <a:pt x="277019" y="443706"/>
                    <a:pt x="277602" y="449297"/>
                    <a:pt x="278606" y="454819"/>
                  </a:cubicBezTo>
                  <a:cubicBezTo>
                    <a:pt x="279191" y="458039"/>
                    <a:pt x="280524" y="461104"/>
                    <a:pt x="280987" y="464344"/>
                  </a:cubicBezTo>
                  <a:cubicBezTo>
                    <a:pt x="285107" y="493185"/>
                    <a:pt x="278421" y="480736"/>
                    <a:pt x="288131" y="495300"/>
                  </a:cubicBezTo>
                  <a:cubicBezTo>
                    <a:pt x="288925" y="501650"/>
                    <a:pt x="287913" y="508502"/>
                    <a:pt x="290512" y="514350"/>
                  </a:cubicBezTo>
                  <a:cubicBezTo>
                    <a:pt x="291531" y="516644"/>
                    <a:pt x="295411" y="515608"/>
                    <a:pt x="297656" y="516731"/>
                  </a:cubicBezTo>
                  <a:cubicBezTo>
                    <a:pt x="300216" y="518011"/>
                    <a:pt x="302419" y="519906"/>
                    <a:pt x="304800" y="521494"/>
                  </a:cubicBezTo>
                  <a:cubicBezTo>
                    <a:pt x="306387" y="523875"/>
                    <a:pt x="307408" y="526753"/>
                    <a:pt x="309562" y="528637"/>
                  </a:cubicBezTo>
                  <a:cubicBezTo>
                    <a:pt x="313870" y="532406"/>
                    <a:pt x="323850" y="538162"/>
                    <a:pt x="323850" y="538162"/>
                  </a:cubicBezTo>
                  <a:cubicBezTo>
                    <a:pt x="319213" y="552070"/>
                    <a:pt x="321615" y="538601"/>
                    <a:pt x="326231" y="552450"/>
                  </a:cubicBezTo>
                  <a:cubicBezTo>
                    <a:pt x="332168" y="570261"/>
                    <a:pt x="322397" y="564665"/>
                    <a:pt x="335756" y="569119"/>
                  </a:cubicBezTo>
                  <a:cubicBezTo>
                    <a:pt x="337343" y="576263"/>
                    <a:pt x="338743" y="583451"/>
                    <a:pt x="340518" y="590550"/>
                  </a:cubicBezTo>
                  <a:cubicBezTo>
                    <a:pt x="341127" y="592985"/>
                    <a:pt x="341332" y="595734"/>
                    <a:pt x="342900" y="597694"/>
                  </a:cubicBezTo>
                  <a:cubicBezTo>
                    <a:pt x="344688" y="599929"/>
                    <a:pt x="347662" y="600869"/>
                    <a:pt x="350043" y="602456"/>
                  </a:cubicBezTo>
                  <a:cubicBezTo>
                    <a:pt x="349249" y="604837"/>
                    <a:pt x="346730" y="607269"/>
                    <a:pt x="347662" y="609600"/>
                  </a:cubicBezTo>
                  <a:cubicBezTo>
                    <a:pt x="348725" y="612257"/>
                    <a:pt x="352782" y="612338"/>
                    <a:pt x="354806" y="614362"/>
                  </a:cubicBezTo>
                  <a:cubicBezTo>
                    <a:pt x="356830" y="616386"/>
                    <a:pt x="357544" y="619482"/>
                    <a:pt x="359568" y="621506"/>
                  </a:cubicBezTo>
                  <a:cubicBezTo>
                    <a:pt x="365050" y="626988"/>
                    <a:pt x="368950" y="626828"/>
                    <a:pt x="376237" y="628650"/>
                  </a:cubicBezTo>
                  <a:cubicBezTo>
                    <a:pt x="387577" y="645660"/>
                    <a:pt x="387150" y="637384"/>
                    <a:pt x="383381" y="652462"/>
                  </a:cubicBezTo>
                  <a:cubicBezTo>
                    <a:pt x="384175" y="655637"/>
                    <a:pt x="383277" y="659857"/>
                    <a:pt x="385762" y="661987"/>
                  </a:cubicBezTo>
                  <a:cubicBezTo>
                    <a:pt x="389574" y="665254"/>
                    <a:pt x="400050" y="666750"/>
                    <a:pt x="400050" y="666750"/>
                  </a:cubicBezTo>
                  <a:cubicBezTo>
                    <a:pt x="400844" y="673894"/>
                    <a:pt x="401540" y="681049"/>
                    <a:pt x="402431" y="688181"/>
                  </a:cubicBezTo>
                  <a:cubicBezTo>
                    <a:pt x="403127" y="693750"/>
                    <a:pt x="400273" y="701549"/>
                    <a:pt x="404812" y="704850"/>
                  </a:cubicBezTo>
                  <a:cubicBezTo>
                    <a:pt x="411264" y="709542"/>
                    <a:pt x="420687" y="706437"/>
                    <a:pt x="428625" y="707231"/>
                  </a:cubicBezTo>
                  <a:cubicBezTo>
                    <a:pt x="434181" y="723900"/>
                    <a:pt x="428624" y="719932"/>
                    <a:pt x="440531" y="723900"/>
                  </a:cubicBezTo>
                  <a:cubicBezTo>
                    <a:pt x="442118" y="726281"/>
                    <a:pt x="443269" y="729020"/>
                    <a:pt x="445293" y="731044"/>
                  </a:cubicBezTo>
                  <a:cubicBezTo>
                    <a:pt x="450774" y="736525"/>
                    <a:pt x="454677" y="736366"/>
                    <a:pt x="461962" y="738187"/>
                  </a:cubicBezTo>
                  <a:cubicBezTo>
                    <a:pt x="463550" y="742950"/>
                    <a:pt x="466271" y="747475"/>
                    <a:pt x="466725" y="752475"/>
                  </a:cubicBezTo>
                  <a:cubicBezTo>
                    <a:pt x="467519" y="761206"/>
                    <a:pt x="466334" y="770352"/>
                    <a:pt x="469106" y="778669"/>
                  </a:cubicBezTo>
                  <a:cubicBezTo>
                    <a:pt x="469900" y="781050"/>
                    <a:pt x="473869" y="780256"/>
                    <a:pt x="476250" y="781050"/>
                  </a:cubicBezTo>
                  <a:cubicBezTo>
                    <a:pt x="475456" y="783431"/>
                    <a:pt x="472745" y="785949"/>
                    <a:pt x="473868" y="788194"/>
                  </a:cubicBezTo>
                  <a:cubicBezTo>
                    <a:pt x="474990" y="790439"/>
                    <a:pt x="478767" y="789453"/>
                    <a:pt x="481012" y="790575"/>
                  </a:cubicBezTo>
                  <a:cubicBezTo>
                    <a:pt x="483572" y="791855"/>
                    <a:pt x="485775" y="793750"/>
                    <a:pt x="488156" y="795337"/>
                  </a:cubicBezTo>
                  <a:cubicBezTo>
                    <a:pt x="500111" y="813272"/>
                    <a:pt x="486074" y="790478"/>
                    <a:pt x="495300" y="812006"/>
                  </a:cubicBezTo>
                  <a:cubicBezTo>
                    <a:pt x="496427" y="814636"/>
                    <a:pt x="498475" y="816769"/>
                    <a:pt x="500062" y="819150"/>
                  </a:cubicBezTo>
                  <a:cubicBezTo>
                    <a:pt x="500856" y="829469"/>
                    <a:pt x="498962" y="840360"/>
                    <a:pt x="502443" y="850106"/>
                  </a:cubicBezTo>
                  <a:cubicBezTo>
                    <a:pt x="503544" y="853188"/>
                    <a:pt x="510379" y="849626"/>
                    <a:pt x="511968" y="852487"/>
                  </a:cubicBezTo>
                  <a:cubicBezTo>
                    <a:pt x="527672" y="880752"/>
                    <a:pt x="498317" y="866192"/>
                    <a:pt x="528637" y="876300"/>
                  </a:cubicBezTo>
                  <a:cubicBezTo>
                    <a:pt x="533855" y="884127"/>
                    <a:pt x="533317" y="881961"/>
                    <a:pt x="535781" y="890587"/>
                  </a:cubicBezTo>
                  <a:cubicBezTo>
                    <a:pt x="536680" y="893734"/>
                    <a:pt x="536118" y="897556"/>
                    <a:pt x="538162" y="900112"/>
                  </a:cubicBezTo>
                  <a:cubicBezTo>
                    <a:pt x="539730" y="902072"/>
                    <a:pt x="542925" y="901700"/>
                    <a:pt x="545306" y="902494"/>
                  </a:cubicBezTo>
                  <a:cubicBezTo>
                    <a:pt x="551103" y="919886"/>
                    <a:pt x="545198" y="915564"/>
                    <a:pt x="559593" y="919162"/>
                  </a:cubicBezTo>
                  <a:cubicBezTo>
                    <a:pt x="560387" y="921543"/>
                    <a:pt x="560015" y="924738"/>
                    <a:pt x="561975" y="926306"/>
                  </a:cubicBezTo>
                  <a:cubicBezTo>
                    <a:pt x="564531" y="928350"/>
                    <a:pt x="569598" y="926024"/>
                    <a:pt x="571500" y="928687"/>
                  </a:cubicBezTo>
                  <a:cubicBezTo>
                    <a:pt x="574306" y="932616"/>
                    <a:pt x="572710" y="938291"/>
                    <a:pt x="573881" y="942975"/>
                  </a:cubicBezTo>
                  <a:cubicBezTo>
                    <a:pt x="575098" y="947845"/>
                    <a:pt x="578643" y="957262"/>
                    <a:pt x="578643" y="957262"/>
                  </a:cubicBezTo>
                  <a:cubicBezTo>
                    <a:pt x="579437" y="964406"/>
                    <a:pt x="577810" y="972265"/>
                    <a:pt x="581025" y="978694"/>
                  </a:cubicBezTo>
                  <a:cubicBezTo>
                    <a:pt x="582489" y="981621"/>
                    <a:pt x="588236" y="978761"/>
                    <a:pt x="590550" y="981075"/>
                  </a:cubicBezTo>
                  <a:cubicBezTo>
                    <a:pt x="606994" y="997519"/>
                    <a:pt x="579507" y="986126"/>
                    <a:pt x="600075" y="992981"/>
                  </a:cubicBezTo>
                  <a:cubicBezTo>
                    <a:pt x="601662" y="995362"/>
                    <a:pt x="603557" y="997565"/>
                    <a:pt x="604837" y="1000125"/>
                  </a:cubicBezTo>
                  <a:cubicBezTo>
                    <a:pt x="605959" y="1002370"/>
                    <a:pt x="605443" y="1005494"/>
                    <a:pt x="607218" y="1007269"/>
                  </a:cubicBezTo>
                  <a:cubicBezTo>
                    <a:pt x="617517" y="1017568"/>
                    <a:pt x="621095" y="1016712"/>
                    <a:pt x="633412" y="1019175"/>
                  </a:cubicBezTo>
                  <a:cubicBezTo>
                    <a:pt x="634206" y="1023144"/>
                    <a:pt x="634372" y="1027291"/>
                    <a:pt x="635793" y="1031081"/>
                  </a:cubicBezTo>
                  <a:cubicBezTo>
                    <a:pt x="636798" y="1033761"/>
                    <a:pt x="639734" y="1035484"/>
                    <a:pt x="640556" y="1038225"/>
                  </a:cubicBezTo>
                  <a:cubicBezTo>
                    <a:pt x="648914" y="1066083"/>
                    <a:pt x="636982" y="1045964"/>
                    <a:pt x="647700" y="1062037"/>
                  </a:cubicBezTo>
                  <a:cubicBezTo>
                    <a:pt x="648494" y="1065212"/>
                    <a:pt x="647026" y="1070387"/>
                    <a:pt x="650081" y="1071562"/>
                  </a:cubicBezTo>
                  <a:cubicBezTo>
                    <a:pt x="678391" y="1082451"/>
                    <a:pt x="682405" y="1062697"/>
                    <a:pt x="676275" y="1081087"/>
                  </a:cubicBezTo>
                  <a:cubicBezTo>
                    <a:pt x="683499" y="1102763"/>
                    <a:pt x="670449" y="1070499"/>
                    <a:pt x="690562" y="1090612"/>
                  </a:cubicBezTo>
                  <a:cubicBezTo>
                    <a:pt x="694112" y="1094162"/>
                    <a:pt x="693737" y="1100137"/>
                    <a:pt x="695325" y="1104900"/>
                  </a:cubicBezTo>
                  <a:cubicBezTo>
                    <a:pt x="696119" y="1107281"/>
                    <a:pt x="695931" y="1110269"/>
                    <a:pt x="697706" y="1112044"/>
                  </a:cubicBezTo>
                  <a:cubicBezTo>
                    <a:pt x="700087" y="1114425"/>
                    <a:pt x="706041" y="1117997"/>
                    <a:pt x="704850" y="1119187"/>
                  </a:cubicBezTo>
                  <a:cubicBezTo>
                    <a:pt x="703659" y="1120377"/>
                    <a:pt x="693539" y="1119187"/>
                    <a:pt x="690562" y="1119187"/>
                  </a:cubicBezTo>
                </a:path>
              </a:pathLst>
            </a:custGeom>
            <a:noFill/>
            <a:ln w="19050">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567" name="Freeform 566"/>
            <p:cNvSpPr/>
            <p:nvPr/>
          </p:nvSpPr>
          <p:spPr>
            <a:xfrm>
              <a:off x="1743075" y="3009900"/>
              <a:ext cx="342900" cy="404813"/>
            </a:xfrm>
            <a:custGeom>
              <a:avLst/>
              <a:gdLst>
                <a:gd name="connsiteX0" fmla="*/ 0 w 342900"/>
                <a:gd name="connsiteY0" fmla="*/ 0 h 404813"/>
                <a:gd name="connsiteX1" fmla="*/ 0 w 342900"/>
                <a:gd name="connsiteY1" fmla="*/ 0 h 404813"/>
                <a:gd name="connsiteX2" fmla="*/ 14288 w 342900"/>
                <a:gd name="connsiteY2" fmla="*/ 16669 h 404813"/>
                <a:gd name="connsiteX3" fmla="*/ 21431 w 342900"/>
                <a:gd name="connsiteY3" fmla="*/ 19050 h 404813"/>
                <a:gd name="connsiteX4" fmla="*/ 35719 w 342900"/>
                <a:gd name="connsiteY4" fmla="*/ 21431 h 404813"/>
                <a:gd name="connsiteX5" fmla="*/ 38100 w 342900"/>
                <a:gd name="connsiteY5" fmla="*/ 28575 h 404813"/>
                <a:gd name="connsiteX6" fmla="*/ 57150 w 342900"/>
                <a:gd name="connsiteY6" fmla="*/ 30956 h 404813"/>
                <a:gd name="connsiteX7" fmla="*/ 59531 w 342900"/>
                <a:gd name="connsiteY7" fmla="*/ 54769 h 404813"/>
                <a:gd name="connsiteX8" fmla="*/ 66675 w 342900"/>
                <a:gd name="connsiteY8" fmla="*/ 59531 h 404813"/>
                <a:gd name="connsiteX9" fmla="*/ 78581 w 342900"/>
                <a:gd name="connsiteY9" fmla="*/ 61913 h 404813"/>
                <a:gd name="connsiteX10" fmla="*/ 85725 w 342900"/>
                <a:gd name="connsiteY10" fmla="*/ 64294 h 404813"/>
                <a:gd name="connsiteX11" fmla="*/ 97631 w 342900"/>
                <a:gd name="connsiteY11" fmla="*/ 73819 h 404813"/>
                <a:gd name="connsiteX12" fmla="*/ 102394 w 342900"/>
                <a:gd name="connsiteY12" fmla="*/ 80963 h 404813"/>
                <a:gd name="connsiteX13" fmla="*/ 114300 w 342900"/>
                <a:gd name="connsiteY13" fmla="*/ 102394 h 404813"/>
                <a:gd name="connsiteX14" fmla="*/ 121444 w 342900"/>
                <a:gd name="connsiteY14" fmla="*/ 107156 h 404813"/>
                <a:gd name="connsiteX15" fmla="*/ 126206 w 342900"/>
                <a:gd name="connsiteY15" fmla="*/ 114300 h 404813"/>
                <a:gd name="connsiteX16" fmla="*/ 128588 w 342900"/>
                <a:gd name="connsiteY16" fmla="*/ 123825 h 404813"/>
                <a:gd name="connsiteX17" fmla="*/ 135731 w 342900"/>
                <a:gd name="connsiteY17" fmla="*/ 126206 h 404813"/>
                <a:gd name="connsiteX18" fmla="*/ 142875 w 342900"/>
                <a:gd name="connsiteY18" fmla="*/ 130969 h 404813"/>
                <a:gd name="connsiteX19" fmla="*/ 152400 w 342900"/>
                <a:gd name="connsiteY19" fmla="*/ 145256 h 404813"/>
                <a:gd name="connsiteX20" fmla="*/ 157163 w 342900"/>
                <a:gd name="connsiteY20" fmla="*/ 159544 h 404813"/>
                <a:gd name="connsiteX21" fmla="*/ 159544 w 342900"/>
                <a:gd name="connsiteY21" fmla="*/ 166688 h 404813"/>
                <a:gd name="connsiteX22" fmla="*/ 169069 w 342900"/>
                <a:gd name="connsiteY22" fmla="*/ 169069 h 404813"/>
                <a:gd name="connsiteX23" fmla="*/ 176213 w 342900"/>
                <a:gd name="connsiteY23" fmla="*/ 202406 h 404813"/>
                <a:gd name="connsiteX24" fmla="*/ 178594 w 342900"/>
                <a:gd name="connsiteY24" fmla="*/ 209550 h 404813"/>
                <a:gd name="connsiteX25" fmla="*/ 197644 w 342900"/>
                <a:gd name="connsiteY25" fmla="*/ 214313 h 404813"/>
                <a:gd name="connsiteX26" fmla="*/ 200025 w 342900"/>
                <a:gd name="connsiteY26" fmla="*/ 233363 h 404813"/>
                <a:gd name="connsiteX27" fmla="*/ 207169 w 342900"/>
                <a:gd name="connsiteY27" fmla="*/ 235744 h 404813"/>
                <a:gd name="connsiteX28" fmla="*/ 223838 w 342900"/>
                <a:gd name="connsiteY28" fmla="*/ 238125 h 404813"/>
                <a:gd name="connsiteX29" fmla="*/ 226219 w 342900"/>
                <a:gd name="connsiteY29" fmla="*/ 245269 h 404813"/>
                <a:gd name="connsiteX30" fmla="*/ 228600 w 342900"/>
                <a:gd name="connsiteY30" fmla="*/ 266700 h 404813"/>
                <a:gd name="connsiteX31" fmla="*/ 247650 w 342900"/>
                <a:gd name="connsiteY31" fmla="*/ 269081 h 404813"/>
                <a:gd name="connsiteX32" fmla="*/ 250031 w 342900"/>
                <a:gd name="connsiteY32" fmla="*/ 292894 h 404813"/>
                <a:gd name="connsiteX33" fmla="*/ 257175 w 342900"/>
                <a:gd name="connsiteY33" fmla="*/ 295275 h 404813"/>
                <a:gd name="connsiteX34" fmla="*/ 266700 w 342900"/>
                <a:gd name="connsiteY34" fmla="*/ 297656 h 404813"/>
                <a:gd name="connsiteX35" fmla="*/ 269081 w 342900"/>
                <a:gd name="connsiteY35" fmla="*/ 304800 h 404813"/>
                <a:gd name="connsiteX36" fmla="*/ 290513 w 342900"/>
                <a:gd name="connsiteY36" fmla="*/ 321469 h 404813"/>
                <a:gd name="connsiteX37" fmla="*/ 304800 w 342900"/>
                <a:gd name="connsiteY37" fmla="*/ 330994 h 404813"/>
                <a:gd name="connsiteX38" fmla="*/ 319088 w 342900"/>
                <a:gd name="connsiteY38" fmla="*/ 359569 h 404813"/>
                <a:gd name="connsiteX39" fmla="*/ 321469 w 342900"/>
                <a:gd name="connsiteY39" fmla="*/ 366713 h 404813"/>
                <a:gd name="connsiteX40" fmla="*/ 323850 w 342900"/>
                <a:gd name="connsiteY40" fmla="*/ 385763 h 404813"/>
                <a:gd name="connsiteX41" fmla="*/ 342900 w 342900"/>
                <a:gd name="connsiteY41" fmla="*/ 388144 h 404813"/>
                <a:gd name="connsiteX42" fmla="*/ 340519 w 342900"/>
                <a:gd name="connsiteY42" fmla="*/ 404813 h 404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42900" h="404813">
                  <a:moveTo>
                    <a:pt x="0" y="0"/>
                  </a:moveTo>
                  <a:lnTo>
                    <a:pt x="0" y="0"/>
                  </a:lnTo>
                  <a:cubicBezTo>
                    <a:pt x="4763" y="5556"/>
                    <a:pt x="8818" y="11807"/>
                    <a:pt x="14288" y="16669"/>
                  </a:cubicBezTo>
                  <a:cubicBezTo>
                    <a:pt x="16164" y="18336"/>
                    <a:pt x="18981" y="18506"/>
                    <a:pt x="21431" y="19050"/>
                  </a:cubicBezTo>
                  <a:cubicBezTo>
                    <a:pt x="26144" y="20097"/>
                    <a:pt x="30956" y="20637"/>
                    <a:pt x="35719" y="21431"/>
                  </a:cubicBezTo>
                  <a:cubicBezTo>
                    <a:pt x="36513" y="23812"/>
                    <a:pt x="35806" y="27556"/>
                    <a:pt x="38100" y="28575"/>
                  </a:cubicBezTo>
                  <a:cubicBezTo>
                    <a:pt x="43948" y="31174"/>
                    <a:pt x="53098" y="26003"/>
                    <a:pt x="57150" y="30956"/>
                  </a:cubicBezTo>
                  <a:cubicBezTo>
                    <a:pt x="62201" y="37130"/>
                    <a:pt x="57008" y="47201"/>
                    <a:pt x="59531" y="54769"/>
                  </a:cubicBezTo>
                  <a:cubicBezTo>
                    <a:pt x="60436" y="57484"/>
                    <a:pt x="63995" y="58526"/>
                    <a:pt x="66675" y="59531"/>
                  </a:cubicBezTo>
                  <a:cubicBezTo>
                    <a:pt x="70465" y="60952"/>
                    <a:pt x="74655" y="60931"/>
                    <a:pt x="78581" y="61913"/>
                  </a:cubicBezTo>
                  <a:cubicBezTo>
                    <a:pt x="81016" y="62522"/>
                    <a:pt x="83344" y="63500"/>
                    <a:pt x="85725" y="64294"/>
                  </a:cubicBezTo>
                  <a:cubicBezTo>
                    <a:pt x="90779" y="79457"/>
                    <a:pt x="83535" y="64422"/>
                    <a:pt x="97631" y="73819"/>
                  </a:cubicBezTo>
                  <a:cubicBezTo>
                    <a:pt x="100012" y="75407"/>
                    <a:pt x="100806" y="78582"/>
                    <a:pt x="102394" y="80963"/>
                  </a:cubicBezTo>
                  <a:cubicBezTo>
                    <a:pt x="104875" y="88407"/>
                    <a:pt x="107282" y="97716"/>
                    <a:pt x="114300" y="102394"/>
                  </a:cubicBezTo>
                  <a:lnTo>
                    <a:pt x="121444" y="107156"/>
                  </a:lnTo>
                  <a:cubicBezTo>
                    <a:pt x="123031" y="109537"/>
                    <a:pt x="125079" y="111670"/>
                    <a:pt x="126206" y="114300"/>
                  </a:cubicBezTo>
                  <a:cubicBezTo>
                    <a:pt x="127495" y="117308"/>
                    <a:pt x="126543" y="121269"/>
                    <a:pt x="128588" y="123825"/>
                  </a:cubicBezTo>
                  <a:cubicBezTo>
                    <a:pt x="130156" y="125785"/>
                    <a:pt x="133350" y="125412"/>
                    <a:pt x="135731" y="126206"/>
                  </a:cubicBezTo>
                  <a:cubicBezTo>
                    <a:pt x="138112" y="127794"/>
                    <a:pt x="141287" y="128588"/>
                    <a:pt x="142875" y="130969"/>
                  </a:cubicBezTo>
                  <a:cubicBezTo>
                    <a:pt x="155175" y="149419"/>
                    <a:pt x="134466" y="133302"/>
                    <a:pt x="152400" y="145256"/>
                  </a:cubicBezTo>
                  <a:lnTo>
                    <a:pt x="157163" y="159544"/>
                  </a:lnTo>
                  <a:cubicBezTo>
                    <a:pt x="157957" y="161925"/>
                    <a:pt x="157109" y="166079"/>
                    <a:pt x="159544" y="166688"/>
                  </a:cubicBezTo>
                  <a:lnTo>
                    <a:pt x="169069" y="169069"/>
                  </a:lnTo>
                  <a:cubicBezTo>
                    <a:pt x="178210" y="196495"/>
                    <a:pt x="170205" y="169364"/>
                    <a:pt x="176213" y="202406"/>
                  </a:cubicBezTo>
                  <a:cubicBezTo>
                    <a:pt x="176662" y="204876"/>
                    <a:pt x="176400" y="208331"/>
                    <a:pt x="178594" y="209550"/>
                  </a:cubicBezTo>
                  <a:cubicBezTo>
                    <a:pt x="184316" y="212729"/>
                    <a:pt x="197644" y="214313"/>
                    <a:pt x="197644" y="214313"/>
                  </a:cubicBezTo>
                  <a:cubicBezTo>
                    <a:pt x="198438" y="220663"/>
                    <a:pt x="197426" y="227515"/>
                    <a:pt x="200025" y="233363"/>
                  </a:cubicBezTo>
                  <a:cubicBezTo>
                    <a:pt x="201044" y="235657"/>
                    <a:pt x="204708" y="235252"/>
                    <a:pt x="207169" y="235744"/>
                  </a:cubicBezTo>
                  <a:cubicBezTo>
                    <a:pt x="212673" y="236845"/>
                    <a:pt x="218282" y="237331"/>
                    <a:pt x="223838" y="238125"/>
                  </a:cubicBezTo>
                  <a:cubicBezTo>
                    <a:pt x="224632" y="240506"/>
                    <a:pt x="225806" y="242793"/>
                    <a:pt x="226219" y="245269"/>
                  </a:cubicBezTo>
                  <a:cubicBezTo>
                    <a:pt x="227401" y="252359"/>
                    <a:pt x="223792" y="261358"/>
                    <a:pt x="228600" y="266700"/>
                  </a:cubicBezTo>
                  <a:cubicBezTo>
                    <a:pt x="232881" y="271457"/>
                    <a:pt x="241300" y="268287"/>
                    <a:pt x="247650" y="269081"/>
                  </a:cubicBezTo>
                  <a:cubicBezTo>
                    <a:pt x="248444" y="277019"/>
                    <a:pt x="247305" y="285397"/>
                    <a:pt x="250031" y="292894"/>
                  </a:cubicBezTo>
                  <a:cubicBezTo>
                    <a:pt x="250889" y="295253"/>
                    <a:pt x="254761" y="294585"/>
                    <a:pt x="257175" y="295275"/>
                  </a:cubicBezTo>
                  <a:cubicBezTo>
                    <a:pt x="260322" y="296174"/>
                    <a:pt x="263525" y="296862"/>
                    <a:pt x="266700" y="297656"/>
                  </a:cubicBezTo>
                  <a:cubicBezTo>
                    <a:pt x="267494" y="300037"/>
                    <a:pt x="267540" y="302819"/>
                    <a:pt x="269081" y="304800"/>
                  </a:cubicBezTo>
                  <a:cubicBezTo>
                    <a:pt x="280325" y="319257"/>
                    <a:pt x="278775" y="317557"/>
                    <a:pt x="290513" y="321469"/>
                  </a:cubicBezTo>
                  <a:cubicBezTo>
                    <a:pt x="295275" y="324644"/>
                    <a:pt x="304282" y="325294"/>
                    <a:pt x="304800" y="330994"/>
                  </a:cubicBezTo>
                  <a:cubicBezTo>
                    <a:pt x="307547" y="361219"/>
                    <a:pt x="298584" y="355469"/>
                    <a:pt x="319088" y="359569"/>
                  </a:cubicBezTo>
                  <a:cubicBezTo>
                    <a:pt x="319882" y="361950"/>
                    <a:pt x="321020" y="364243"/>
                    <a:pt x="321469" y="366713"/>
                  </a:cubicBezTo>
                  <a:cubicBezTo>
                    <a:pt x="322614" y="373009"/>
                    <a:pt x="319325" y="381238"/>
                    <a:pt x="323850" y="385763"/>
                  </a:cubicBezTo>
                  <a:cubicBezTo>
                    <a:pt x="328375" y="390288"/>
                    <a:pt x="336550" y="387350"/>
                    <a:pt x="342900" y="388144"/>
                  </a:cubicBezTo>
                  <a:cubicBezTo>
                    <a:pt x="339515" y="398300"/>
                    <a:pt x="340519" y="392778"/>
                    <a:pt x="340519" y="404813"/>
                  </a:cubicBezTo>
                </a:path>
              </a:pathLst>
            </a:custGeom>
            <a:noFill/>
            <a:ln w="19050">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10255" name="Group 10254"/>
          <p:cNvGrpSpPr/>
          <p:nvPr/>
        </p:nvGrpSpPr>
        <p:grpSpPr>
          <a:xfrm>
            <a:off x="996954" y="2310878"/>
            <a:ext cx="3252789" cy="2462857"/>
            <a:chOff x="1028853" y="1837681"/>
            <a:chExt cx="3252789" cy="2462857"/>
          </a:xfrm>
        </p:grpSpPr>
        <p:cxnSp>
          <p:nvCxnSpPr>
            <p:cNvPr id="277" name="Straight Connector 276"/>
            <p:cNvCxnSpPr/>
            <p:nvPr/>
          </p:nvCxnSpPr>
          <p:spPr>
            <a:xfrm flipV="1">
              <a:off x="1362229" y="2218682"/>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flipV="1">
              <a:off x="1336035" y="2192489"/>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Straight Connector 279"/>
            <p:cNvCxnSpPr/>
            <p:nvPr/>
          </p:nvCxnSpPr>
          <p:spPr>
            <a:xfrm flipV="1">
              <a:off x="1312222" y="2161532"/>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p:nvPr/>
          </p:nvCxnSpPr>
          <p:spPr>
            <a:xfrm flipV="1">
              <a:off x="1231260" y="2056757"/>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 name="Straight Connector 281"/>
            <p:cNvCxnSpPr/>
            <p:nvPr/>
          </p:nvCxnSpPr>
          <p:spPr>
            <a:xfrm flipV="1">
              <a:off x="1266978" y="2104382"/>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V="1">
              <a:off x="1274122" y="2111525"/>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V="1">
              <a:off x="1224116" y="2111525"/>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V="1">
              <a:off x="1288410" y="2232969"/>
              <a:ext cx="0" cy="41542"/>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V="1">
              <a:off x="1414616" y="2478238"/>
              <a:ext cx="0" cy="41542"/>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V="1">
              <a:off x="1028853" y="1837681"/>
              <a:ext cx="0" cy="5303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p:cNvCxnSpPr/>
            <p:nvPr/>
          </p:nvCxnSpPr>
          <p:spPr>
            <a:xfrm flipV="1">
              <a:off x="1040759" y="1849587"/>
              <a:ext cx="0" cy="5303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p:cNvCxnSpPr/>
            <p:nvPr/>
          </p:nvCxnSpPr>
          <p:spPr>
            <a:xfrm flipV="1">
              <a:off x="1047903" y="1849587"/>
              <a:ext cx="0" cy="5303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V="1">
              <a:off x="1119342" y="1925788"/>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V="1">
              <a:off x="1069335" y="1892450"/>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flipV="1">
              <a:off x="1074097" y="1892450"/>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V="1">
              <a:off x="1081241" y="1892450"/>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V="1">
              <a:off x="1090766" y="1899594"/>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V="1">
              <a:off x="1097909" y="1911501"/>
              <a:ext cx="0" cy="4588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V="1">
              <a:off x="1128866" y="1949601"/>
              <a:ext cx="0" cy="4588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V="1">
              <a:off x="1138391" y="1954364"/>
              <a:ext cx="0" cy="4588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 name="Straight Connector 300"/>
            <p:cNvCxnSpPr/>
            <p:nvPr/>
          </p:nvCxnSpPr>
          <p:spPr>
            <a:xfrm flipV="1">
              <a:off x="1143154" y="1968651"/>
              <a:ext cx="0" cy="4588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1150298" y="1971032"/>
              <a:ext cx="0" cy="4588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159823" y="1978176"/>
              <a:ext cx="0" cy="4588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 name="Straight Connector 303"/>
            <p:cNvCxnSpPr/>
            <p:nvPr/>
          </p:nvCxnSpPr>
          <p:spPr>
            <a:xfrm flipV="1">
              <a:off x="1166967" y="1999607"/>
              <a:ext cx="0" cy="4588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 name="Straight Connector 304"/>
            <p:cNvCxnSpPr/>
            <p:nvPr/>
          </p:nvCxnSpPr>
          <p:spPr>
            <a:xfrm flipV="1">
              <a:off x="1176492" y="1999607"/>
              <a:ext cx="0" cy="4588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166966" y="1992463"/>
              <a:ext cx="0" cy="4588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186016" y="2018657"/>
              <a:ext cx="0" cy="4588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flipV="1">
              <a:off x="1195541" y="2018657"/>
              <a:ext cx="0" cy="4588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flipV="1">
              <a:off x="1202684" y="2075807"/>
              <a:ext cx="0" cy="4588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flipV="1">
              <a:off x="1190778" y="2054376"/>
              <a:ext cx="0" cy="4588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flipV="1">
              <a:off x="1178872" y="2030563"/>
              <a:ext cx="0" cy="4588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flipV="1">
              <a:off x="1493198" y="2459189"/>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flipV="1">
              <a:off x="1517011" y="2509195"/>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flipV="1">
              <a:off x="1450336" y="2542532"/>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flipV="1">
              <a:off x="1555111" y="2559201"/>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flipV="1">
              <a:off x="1593211" y="2609208"/>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flipV="1">
              <a:off x="1612261" y="2628258"/>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flipV="1">
              <a:off x="1643217" y="2656833"/>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flipV="1">
              <a:off x="1505104" y="2604445"/>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p:cNvCxnSpPr/>
            <p:nvPr/>
          </p:nvCxnSpPr>
          <p:spPr>
            <a:xfrm flipV="1">
              <a:off x="1647979" y="2847333"/>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flipV="1">
              <a:off x="1676554" y="2878289"/>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p:cNvCxnSpPr/>
            <p:nvPr/>
          </p:nvCxnSpPr>
          <p:spPr>
            <a:xfrm flipV="1">
              <a:off x="1778948" y="2835426"/>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p:cNvCxnSpPr/>
            <p:nvPr/>
          </p:nvCxnSpPr>
          <p:spPr>
            <a:xfrm flipV="1">
              <a:off x="1817048" y="2878288"/>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p:cNvCxnSpPr/>
            <p:nvPr/>
          </p:nvCxnSpPr>
          <p:spPr>
            <a:xfrm flipV="1">
              <a:off x="1867054" y="2940200"/>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p:cNvCxnSpPr/>
            <p:nvPr/>
          </p:nvCxnSpPr>
          <p:spPr>
            <a:xfrm flipV="1">
              <a:off x="1928967" y="3016400"/>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p:cNvCxnSpPr/>
            <p:nvPr/>
          </p:nvCxnSpPr>
          <p:spPr>
            <a:xfrm flipV="1">
              <a:off x="1990879" y="3092600"/>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p:cNvCxnSpPr/>
            <p:nvPr/>
          </p:nvCxnSpPr>
          <p:spPr>
            <a:xfrm flipV="1">
              <a:off x="2009930" y="3109269"/>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 name="Straight Connector 328"/>
            <p:cNvCxnSpPr/>
            <p:nvPr/>
          </p:nvCxnSpPr>
          <p:spPr>
            <a:xfrm flipV="1">
              <a:off x="2036124" y="3140225"/>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0" name="Straight Connector 329"/>
            <p:cNvCxnSpPr/>
            <p:nvPr/>
          </p:nvCxnSpPr>
          <p:spPr>
            <a:xfrm flipV="1">
              <a:off x="2052793" y="3159275"/>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1" name="Straight Connector 330"/>
            <p:cNvCxnSpPr/>
            <p:nvPr/>
          </p:nvCxnSpPr>
          <p:spPr>
            <a:xfrm flipV="1">
              <a:off x="2074224" y="3202137"/>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p:cNvCxnSpPr/>
            <p:nvPr/>
          </p:nvCxnSpPr>
          <p:spPr>
            <a:xfrm flipV="1">
              <a:off x="2081368" y="3202137"/>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p:cNvCxnSpPr/>
            <p:nvPr/>
          </p:nvCxnSpPr>
          <p:spPr>
            <a:xfrm flipV="1">
              <a:off x="2088512" y="3218806"/>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p:cNvCxnSpPr/>
            <p:nvPr/>
          </p:nvCxnSpPr>
          <p:spPr>
            <a:xfrm flipV="1">
              <a:off x="2095656" y="3228331"/>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p:cNvCxnSpPr/>
            <p:nvPr/>
          </p:nvCxnSpPr>
          <p:spPr>
            <a:xfrm flipV="1">
              <a:off x="2107562" y="3242619"/>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p:cNvCxnSpPr/>
            <p:nvPr/>
          </p:nvCxnSpPr>
          <p:spPr>
            <a:xfrm flipV="1">
              <a:off x="2109944" y="3259288"/>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p:cNvCxnSpPr/>
            <p:nvPr/>
          </p:nvCxnSpPr>
          <p:spPr>
            <a:xfrm flipV="1">
              <a:off x="2119470" y="3275957"/>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p:cNvCxnSpPr/>
            <p:nvPr/>
          </p:nvCxnSpPr>
          <p:spPr>
            <a:xfrm flipV="1">
              <a:off x="2128995" y="3275957"/>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p:cNvCxnSpPr/>
            <p:nvPr/>
          </p:nvCxnSpPr>
          <p:spPr>
            <a:xfrm flipV="1">
              <a:off x="2152807" y="3292625"/>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p:cNvCxnSpPr/>
            <p:nvPr/>
          </p:nvCxnSpPr>
          <p:spPr>
            <a:xfrm flipV="1">
              <a:off x="2162332" y="3306913"/>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p:cNvCxnSpPr/>
            <p:nvPr/>
          </p:nvCxnSpPr>
          <p:spPr>
            <a:xfrm flipV="1">
              <a:off x="2167095" y="3306913"/>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p:cNvCxnSpPr/>
            <p:nvPr/>
          </p:nvCxnSpPr>
          <p:spPr>
            <a:xfrm flipV="1">
              <a:off x="2183763" y="3333107"/>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p:cNvCxnSpPr/>
            <p:nvPr/>
          </p:nvCxnSpPr>
          <p:spPr>
            <a:xfrm flipV="1">
              <a:off x="2190907" y="3333107"/>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p:cNvCxnSpPr/>
            <p:nvPr/>
          </p:nvCxnSpPr>
          <p:spPr>
            <a:xfrm flipV="1">
              <a:off x="1940873" y="3190231"/>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p:cNvCxnSpPr/>
            <p:nvPr/>
          </p:nvCxnSpPr>
          <p:spPr>
            <a:xfrm flipV="1">
              <a:off x="1962304" y="3202137"/>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6" name="Straight Connector 345"/>
            <p:cNvCxnSpPr/>
            <p:nvPr/>
          </p:nvCxnSpPr>
          <p:spPr>
            <a:xfrm flipV="1">
              <a:off x="1983736" y="3245644"/>
              <a:ext cx="0" cy="4804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p:cNvCxnSpPr/>
            <p:nvPr/>
          </p:nvCxnSpPr>
          <p:spPr>
            <a:xfrm flipV="1">
              <a:off x="1993261" y="3245644"/>
              <a:ext cx="0" cy="4804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p:cNvCxnSpPr/>
            <p:nvPr/>
          </p:nvCxnSpPr>
          <p:spPr>
            <a:xfrm flipV="1">
              <a:off x="2028979" y="3295651"/>
              <a:ext cx="0" cy="4804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p:cNvCxnSpPr/>
            <p:nvPr/>
          </p:nvCxnSpPr>
          <p:spPr>
            <a:xfrm flipV="1">
              <a:off x="2038506" y="3316437"/>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p:cNvCxnSpPr/>
            <p:nvPr/>
          </p:nvCxnSpPr>
          <p:spPr>
            <a:xfrm flipV="1">
              <a:off x="2048031" y="3321199"/>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p:cNvCxnSpPr/>
            <p:nvPr/>
          </p:nvCxnSpPr>
          <p:spPr>
            <a:xfrm flipV="1">
              <a:off x="2059938" y="3345011"/>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p:cNvCxnSpPr/>
            <p:nvPr/>
          </p:nvCxnSpPr>
          <p:spPr>
            <a:xfrm flipV="1">
              <a:off x="2057558" y="3330725"/>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p:cNvCxnSpPr/>
            <p:nvPr/>
          </p:nvCxnSpPr>
          <p:spPr>
            <a:xfrm flipV="1">
              <a:off x="2076604" y="3380315"/>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p:cNvCxnSpPr/>
            <p:nvPr/>
          </p:nvCxnSpPr>
          <p:spPr>
            <a:xfrm flipV="1">
              <a:off x="2083748" y="3387458"/>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p:cNvCxnSpPr/>
            <p:nvPr/>
          </p:nvCxnSpPr>
          <p:spPr>
            <a:xfrm flipV="1">
              <a:off x="2102798" y="3408229"/>
              <a:ext cx="0" cy="415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0" name="Straight Connector 359"/>
            <p:cNvCxnSpPr/>
            <p:nvPr/>
          </p:nvCxnSpPr>
          <p:spPr>
            <a:xfrm flipV="1">
              <a:off x="2121848" y="3421857"/>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p:cNvCxnSpPr/>
            <p:nvPr/>
          </p:nvCxnSpPr>
          <p:spPr>
            <a:xfrm flipV="1">
              <a:off x="2131373" y="3431381"/>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p:cNvCxnSpPr/>
            <p:nvPr/>
          </p:nvCxnSpPr>
          <p:spPr>
            <a:xfrm flipV="1">
              <a:off x="2140898" y="3440907"/>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p:cNvCxnSpPr/>
            <p:nvPr/>
          </p:nvCxnSpPr>
          <p:spPr>
            <a:xfrm flipV="1">
              <a:off x="2148042" y="3448051"/>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9" name="Straight Connector 368"/>
            <p:cNvCxnSpPr/>
            <p:nvPr/>
          </p:nvCxnSpPr>
          <p:spPr>
            <a:xfrm flipV="1">
              <a:off x="2157567" y="3457576"/>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0" name="Straight Connector 369"/>
            <p:cNvCxnSpPr/>
            <p:nvPr/>
          </p:nvCxnSpPr>
          <p:spPr>
            <a:xfrm flipV="1">
              <a:off x="2164711" y="3464720"/>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1" name="Straight Connector 370"/>
            <p:cNvCxnSpPr/>
            <p:nvPr/>
          </p:nvCxnSpPr>
          <p:spPr>
            <a:xfrm flipV="1">
              <a:off x="2171854" y="3464720"/>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2" name="Straight Connector 371"/>
            <p:cNvCxnSpPr/>
            <p:nvPr/>
          </p:nvCxnSpPr>
          <p:spPr>
            <a:xfrm flipV="1">
              <a:off x="2178998" y="3469482"/>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p:cNvCxnSpPr/>
            <p:nvPr/>
          </p:nvCxnSpPr>
          <p:spPr>
            <a:xfrm flipV="1">
              <a:off x="2233767" y="3383280"/>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p:cNvCxnSpPr/>
            <p:nvPr/>
          </p:nvCxnSpPr>
          <p:spPr>
            <a:xfrm flipV="1">
              <a:off x="2200429" y="3345180"/>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p:cNvCxnSpPr/>
            <p:nvPr/>
          </p:nvCxnSpPr>
          <p:spPr>
            <a:xfrm flipV="1">
              <a:off x="2207573" y="3345180"/>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p:cNvCxnSpPr/>
            <p:nvPr/>
          </p:nvCxnSpPr>
          <p:spPr>
            <a:xfrm flipV="1">
              <a:off x="2217098" y="3368992"/>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p:cNvCxnSpPr/>
            <p:nvPr/>
          </p:nvCxnSpPr>
          <p:spPr>
            <a:xfrm flipV="1">
              <a:off x="2250435" y="3392804"/>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p:cNvCxnSpPr/>
            <p:nvPr/>
          </p:nvCxnSpPr>
          <p:spPr>
            <a:xfrm flipV="1">
              <a:off x="2259960" y="3392804"/>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0" name="Straight Connector 379"/>
            <p:cNvCxnSpPr/>
            <p:nvPr/>
          </p:nvCxnSpPr>
          <p:spPr>
            <a:xfrm flipV="1">
              <a:off x="2269485" y="3406140"/>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1" name="Straight Connector 380"/>
            <p:cNvCxnSpPr/>
            <p:nvPr/>
          </p:nvCxnSpPr>
          <p:spPr>
            <a:xfrm flipV="1">
              <a:off x="2276629" y="3406140"/>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2" name="Straight Connector 381"/>
            <p:cNvCxnSpPr/>
            <p:nvPr/>
          </p:nvCxnSpPr>
          <p:spPr>
            <a:xfrm flipV="1">
              <a:off x="2198048" y="3479006"/>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3" name="Straight Connector 382"/>
            <p:cNvCxnSpPr/>
            <p:nvPr/>
          </p:nvCxnSpPr>
          <p:spPr>
            <a:xfrm flipV="1">
              <a:off x="2214717" y="3490913"/>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6" name="Straight Connector 385"/>
            <p:cNvCxnSpPr/>
            <p:nvPr/>
          </p:nvCxnSpPr>
          <p:spPr>
            <a:xfrm flipV="1">
              <a:off x="2205192" y="3479006"/>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7" name="Straight Connector 386"/>
            <p:cNvCxnSpPr/>
            <p:nvPr/>
          </p:nvCxnSpPr>
          <p:spPr>
            <a:xfrm flipV="1">
              <a:off x="2221861" y="3490913"/>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8" name="Straight Connector 387"/>
            <p:cNvCxnSpPr/>
            <p:nvPr/>
          </p:nvCxnSpPr>
          <p:spPr>
            <a:xfrm flipV="1">
              <a:off x="2252817" y="3526632"/>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9" name="Straight Connector 388"/>
            <p:cNvCxnSpPr/>
            <p:nvPr/>
          </p:nvCxnSpPr>
          <p:spPr>
            <a:xfrm flipV="1">
              <a:off x="2259961" y="3529013"/>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0" name="Straight Connector 389"/>
            <p:cNvCxnSpPr/>
            <p:nvPr/>
          </p:nvCxnSpPr>
          <p:spPr>
            <a:xfrm flipV="1">
              <a:off x="2269486" y="3533776"/>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1" name="Straight Connector 390"/>
            <p:cNvCxnSpPr/>
            <p:nvPr/>
          </p:nvCxnSpPr>
          <p:spPr>
            <a:xfrm flipV="1">
              <a:off x="2279012" y="3545682"/>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2" name="Straight Connector 391"/>
            <p:cNvCxnSpPr/>
            <p:nvPr/>
          </p:nvCxnSpPr>
          <p:spPr>
            <a:xfrm flipV="1">
              <a:off x="2286156" y="3545682"/>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3" name="Straight Connector 392"/>
            <p:cNvCxnSpPr/>
            <p:nvPr/>
          </p:nvCxnSpPr>
          <p:spPr>
            <a:xfrm flipV="1">
              <a:off x="2295681" y="3545682"/>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p:cNvCxnSpPr/>
            <p:nvPr/>
          </p:nvCxnSpPr>
          <p:spPr>
            <a:xfrm flipV="1">
              <a:off x="2305206" y="3557588"/>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5" name="Straight Connector 394"/>
            <p:cNvCxnSpPr/>
            <p:nvPr/>
          </p:nvCxnSpPr>
          <p:spPr>
            <a:xfrm flipV="1">
              <a:off x="2312350" y="3557588"/>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6" name="Straight Connector 395"/>
            <p:cNvCxnSpPr/>
            <p:nvPr/>
          </p:nvCxnSpPr>
          <p:spPr>
            <a:xfrm flipV="1">
              <a:off x="2321875" y="3564732"/>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7" name="Straight Connector 396"/>
            <p:cNvCxnSpPr/>
            <p:nvPr/>
          </p:nvCxnSpPr>
          <p:spPr>
            <a:xfrm flipV="1">
              <a:off x="2331400" y="3567113"/>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Straight Connector 397"/>
            <p:cNvCxnSpPr/>
            <p:nvPr/>
          </p:nvCxnSpPr>
          <p:spPr>
            <a:xfrm flipV="1">
              <a:off x="2340925" y="3581401"/>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Straight Connector 398"/>
            <p:cNvCxnSpPr/>
            <p:nvPr/>
          </p:nvCxnSpPr>
          <p:spPr>
            <a:xfrm flipV="1">
              <a:off x="2350450" y="3581401"/>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Straight Connector 399"/>
            <p:cNvCxnSpPr/>
            <p:nvPr/>
          </p:nvCxnSpPr>
          <p:spPr>
            <a:xfrm flipV="1">
              <a:off x="2359975" y="3581401"/>
              <a:ext cx="0" cy="4762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p:cNvCxnSpPr/>
            <p:nvPr/>
          </p:nvCxnSpPr>
          <p:spPr>
            <a:xfrm flipV="1">
              <a:off x="2340923" y="3446622"/>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p:cNvCxnSpPr/>
            <p:nvPr/>
          </p:nvCxnSpPr>
          <p:spPr>
            <a:xfrm flipV="1">
              <a:off x="2367117" y="3468053"/>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p:cNvCxnSpPr/>
            <p:nvPr/>
          </p:nvCxnSpPr>
          <p:spPr>
            <a:xfrm flipV="1">
              <a:off x="2383786" y="3479960"/>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6" name="Straight Connector 405"/>
            <p:cNvCxnSpPr/>
            <p:nvPr/>
          </p:nvCxnSpPr>
          <p:spPr>
            <a:xfrm flipV="1">
              <a:off x="2288535" y="3413284"/>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p:cNvCxnSpPr/>
            <p:nvPr/>
          </p:nvCxnSpPr>
          <p:spPr>
            <a:xfrm flipV="1">
              <a:off x="2295679" y="3413284"/>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p:cNvCxnSpPr/>
            <p:nvPr/>
          </p:nvCxnSpPr>
          <p:spPr>
            <a:xfrm flipV="1">
              <a:off x="2305204" y="3418047"/>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p:cNvCxnSpPr/>
            <p:nvPr/>
          </p:nvCxnSpPr>
          <p:spPr>
            <a:xfrm flipV="1">
              <a:off x="2312347" y="3422809"/>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0" name="Straight Connector 409"/>
            <p:cNvCxnSpPr/>
            <p:nvPr/>
          </p:nvCxnSpPr>
          <p:spPr>
            <a:xfrm flipV="1">
              <a:off x="2321872" y="3432334"/>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1" name="Straight Connector 410"/>
            <p:cNvCxnSpPr/>
            <p:nvPr/>
          </p:nvCxnSpPr>
          <p:spPr>
            <a:xfrm flipV="1">
              <a:off x="2412361" y="3501392"/>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2" name="Straight Connector 411"/>
            <p:cNvCxnSpPr/>
            <p:nvPr/>
          </p:nvCxnSpPr>
          <p:spPr>
            <a:xfrm flipV="1">
              <a:off x="2390930" y="3610930"/>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3" name="Straight Connector 412"/>
            <p:cNvCxnSpPr/>
            <p:nvPr/>
          </p:nvCxnSpPr>
          <p:spPr>
            <a:xfrm flipV="1">
              <a:off x="2490943" y="3546636"/>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4" name="Straight Connector 413"/>
            <p:cNvCxnSpPr/>
            <p:nvPr/>
          </p:nvCxnSpPr>
          <p:spPr>
            <a:xfrm flipV="1">
              <a:off x="2590955" y="3699036"/>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5" name="Straight Connector 414"/>
            <p:cNvCxnSpPr/>
            <p:nvPr/>
          </p:nvCxnSpPr>
          <p:spPr>
            <a:xfrm flipV="1">
              <a:off x="2690968" y="3651411"/>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6" name="Straight Connector 415"/>
            <p:cNvCxnSpPr/>
            <p:nvPr/>
          </p:nvCxnSpPr>
          <p:spPr>
            <a:xfrm flipV="1">
              <a:off x="2714780" y="3765712"/>
              <a:ext cx="0" cy="3952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9" name="Straight Connector 418"/>
            <p:cNvCxnSpPr/>
            <p:nvPr/>
          </p:nvCxnSpPr>
          <p:spPr>
            <a:xfrm flipV="1">
              <a:off x="2419504" y="3515680"/>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0" name="Straight Connector 419"/>
            <p:cNvCxnSpPr/>
            <p:nvPr/>
          </p:nvCxnSpPr>
          <p:spPr>
            <a:xfrm flipV="1">
              <a:off x="2426648" y="3515680"/>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1" name="Straight Connector 420"/>
            <p:cNvCxnSpPr/>
            <p:nvPr/>
          </p:nvCxnSpPr>
          <p:spPr>
            <a:xfrm flipV="1">
              <a:off x="2436173" y="3515680"/>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2" name="Straight Connector 421"/>
            <p:cNvCxnSpPr/>
            <p:nvPr/>
          </p:nvCxnSpPr>
          <p:spPr>
            <a:xfrm flipV="1">
              <a:off x="2443317" y="3529967"/>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3" name="Straight Connector 422"/>
            <p:cNvCxnSpPr/>
            <p:nvPr/>
          </p:nvCxnSpPr>
          <p:spPr>
            <a:xfrm flipV="1">
              <a:off x="2448079" y="3529967"/>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4" name="Straight Connector 423"/>
            <p:cNvCxnSpPr/>
            <p:nvPr/>
          </p:nvCxnSpPr>
          <p:spPr>
            <a:xfrm flipV="1">
              <a:off x="2455223" y="3529967"/>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p:cNvCxnSpPr/>
            <p:nvPr/>
          </p:nvCxnSpPr>
          <p:spPr>
            <a:xfrm flipV="1">
              <a:off x="2462367" y="3529967"/>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6" name="Straight Connector 425"/>
            <p:cNvCxnSpPr/>
            <p:nvPr/>
          </p:nvCxnSpPr>
          <p:spPr>
            <a:xfrm flipV="1">
              <a:off x="2509992" y="3563305"/>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7" name="Straight Connector 426"/>
            <p:cNvCxnSpPr/>
            <p:nvPr/>
          </p:nvCxnSpPr>
          <p:spPr>
            <a:xfrm flipV="1">
              <a:off x="2517135" y="3563305"/>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8" name="Straight Connector 427"/>
            <p:cNvCxnSpPr/>
            <p:nvPr/>
          </p:nvCxnSpPr>
          <p:spPr>
            <a:xfrm flipV="1">
              <a:off x="2521898" y="3579974"/>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9" name="Straight Connector 428"/>
            <p:cNvCxnSpPr/>
            <p:nvPr/>
          </p:nvCxnSpPr>
          <p:spPr>
            <a:xfrm flipV="1">
              <a:off x="2531423" y="3579974"/>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0" name="Straight Connector 429"/>
            <p:cNvCxnSpPr/>
            <p:nvPr/>
          </p:nvCxnSpPr>
          <p:spPr>
            <a:xfrm flipV="1">
              <a:off x="2564761" y="3584737"/>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Straight Connector 430"/>
            <p:cNvCxnSpPr/>
            <p:nvPr/>
          </p:nvCxnSpPr>
          <p:spPr>
            <a:xfrm flipV="1">
              <a:off x="2574286" y="3591881"/>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2" name="Straight Connector 431"/>
            <p:cNvCxnSpPr/>
            <p:nvPr/>
          </p:nvCxnSpPr>
          <p:spPr>
            <a:xfrm flipV="1">
              <a:off x="2586192" y="3608550"/>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3" name="Straight Connector 432"/>
            <p:cNvCxnSpPr/>
            <p:nvPr/>
          </p:nvCxnSpPr>
          <p:spPr>
            <a:xfrm flipV="1">
              <a:off x="2595717" y="3608550"/>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4" name="Straight Connector 433"/>
            <p:cNvCxnSpPr/>
            <p:nvPr/>
          </p:nvCxnSpPr>
          <p:spPr>
            <a:xfrm flipV="1">
              <a:off x="2617149" y="3625219"/>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5" name="Straight Connector 434"/>
            <p:cNvCxnSpPr/>
            <p:nvPr/>
          </p:nvCxnSpPr>
          <p:spPr>
            <a:xfrm flipV="1">
              <a:off x="2624292" y="3625219"/>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6" name="Straight Connector 435"/>
            <p:cNvCxnSpPr/>
            <p:nvPr/>
          </p:nvCxnSpPr>
          <p:spPr>
            <a:xfrm flipV="1">
              <a:off x="2614769" y="3625219"/>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Straight Connector 436"/>
            <p:cNvCxnSpPr/>
            <p:nvPr/>
          </p:nvCxnSpPr>
          <p:spPr>
            <a:xfrm flipV="1">
              <a:off x="2636199" y="3625219"/>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p:cNvCxnSpPr/>
            <p:nvPr/>
          </p:nvCxnSpPr>
          <p:spPr>
            <a:xfrm flipV="1">
              <a:off x="2631436" y="3625219"/>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9" name="Straight Connector 438"/>
            <p:cNvCxnSpPr/>
            <p:nvPr/>
          </p:nvCxnSpPr>
          <p:spPr>
            <a:xfrm flipV="1">
              <a:off x="2652867" y="3637126"/>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0" name="Straight Connector 439"/>
            <p:cNvCxnSpPr/>
            <p:nvPr/>
          </p:nvCxnSpPr>
          <p:spPr>
            <a:xfrm flipV="1">
              <a:off x="2733829" y="3679989"/>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Straight Connector 440"/>
            <p:cNvCxnSpPr/>
            <p:nvPr/>
          </p:nvCxnSpPr>
          <p:spPr>
            <a:xfrm flipV="1">
              <a:off x="2743354" y="3699039"/>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2" name="Straight Connector 441"/>
            <p:cNvCxnSpPr/>
            <p:nvPr/>
          </p:nvCxnSpPr>
          <p:spPr>
            <a:xfrm flipV="1">
              <a:off x="2750497" y="3703802"/>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3" name="Straight Connector 442"/>
            <p:cNvCxnSpPr/>
            <p:nvPr/>
          </p:nvCxnSpPr>
          <p:spPr>
            <a:xfrm flipV="1">
              <a:off x="2757640" y="3706183"/>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2776690" y="3722852"/>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2852890" y="3734758"/>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8" name="Straight Connector 447"/>
            <p:cNvCxnSpPr/>
            <p:nvPr/>
          </p:nvCxnSpPr>
          <p:spPr>
            <a:xfrm flipV="1">
              <a:off x="2807646" y="3722852"/>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p:cNvCxnSpPr/>
            <p:nvPr/>
          </p:nvCxnSpPr>
          <p:spPr>
            <a:xfrm flipV="1">
              <a:off x="2814790" y="3722852"/>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p:cNvCxnSpPr/>
            <p:nvPr/>
          </p:nvCxnSpPr>
          <p:spPr>
            <a:xfrm flipV="1">
              <a:off x="2824315" y="3732378"/>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3" name="Straight Connector 452"/>
            <p:cNvCxnSpPr/>
            <p:nvPr/>
          </p:nvCxnSpPr>
          <p:spPr>
            <a:xfrm flipV="1">
              <a:off x="2833840" y="3732378"/>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4" name="Straight Connector 453"/>
            <p:cNvCxnSpPr/>
            <p:nvPr/>
          </p:nvCxnSpPr>
          <p:spPr>
            <a:xfrm flipV="1">
              <a:off x="2871940" y="3739521"/>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5" name="Straight Connector 454"/>
            <p:cNvCxnSpPr/>
            <p:nvPr/>
          </p:nvCxnSpPr>
          <p:spPr>
            <a:xfrm flipV="1">
              <a:off x="2874321" y="3739521"/>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p:cNvCxnSpPr/>
            <p:nvPr/>
          </p:nvCxnSpPr>
          <p:spPr>
            <a:xfrm flipV="1">
              <a:off x="2883846" y="3739521"/>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p:cNvCxnSpPr/>
            <p:nvPr/>
          </p:nvCxnSpPr>
          <p:spPr>
            <a:xfrm flipV="1">
              <a:off x="2931471" y="3739521"/>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p:cNvCxnSpPr/>
            <p:nvPr/>
          </p:nvCxnSpPr>
          <p:spPr>
            <a:xfrm flipV="1">
              <a:off x="2938615" y="3739521"/>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p:cNvCxnSpPr/>
            <p:nvPr/>
          </p:nvCxnSpPr>
          <p:spPr>
            <a:xfrm flipV="1">
              <a:off x="2950521" y="3739521"/>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p:cNvCxnSpPr/>
            <p:nvPr/>
          </p:nvCxnSpPr>
          <p:spPr>
            <a:xfrm flipV="1">
              <a:off x="2962427" y="3765715"/>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Straight Connector 460"/>
            <p:cNvCxnSpPr/>
            <p:nvPr/>
          </p:nvCxnSpPr>
          <p:spPr>
            <a:xfrm flipV="1">
              <a:off x="2971952" y="3770477"/>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2" name="Straight Connector 461"/>
            <p:cNvCxnSpPr/>
            <p:nvPr/>
          </p:nvCxnSpPr>
          <p:spPr>
            <a:xfrm flipV="1">
              <a:off x="2981477" y="3770477"/>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3" name="Straight Connector 462"/>
            <p:cNvCxnSpPr/>
            <p:nvPr/>
          </p:nvCxnSpPr>
          <p:spPr>
            <a:xfrm flipV="1">
              <a:off x="2991002" y="3770477"/>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4" name="Straight Connector 463"/>
            <p:cNvCxnSpPr/>
            <p:nvPr/>
          </p:nvCxnSpPr>
          <p:spPr>
            <a:xfrm flipV="1">
              <a:off x="2998146" y="3782383"/>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Straight Connector 464"/>
            <p:cNvCxnSpPr/>
            <p:nvPr/>
          </p:nvCxnSpPr>
          <p:spPr>
            <a:xfrm flipV="1">
              <a:off x="3014814" y="3789527"/>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6" name="Straight Connector 465"/>
            <p:cNvCxnSpPr/>
            <p:nvPr/>
          </p:nvCxnSpPr>
          <p:spPr>
            <a:xfrm flipV="1">
              <a:off x="3038626" y="3789527"/>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7" name="Straight Connector 466"/>
            <p:cNvCxnSpPr/>
            <p:nvPr/>
          </p:nvCxnSpPr>
          <p:spPr>
            <a:xfrm flipV="1">
              <a:off x="3145783" y="3844296"/>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p:cNvCxnSpPr/>
            <p:nvPr/>
          </p:nvCxnSpPr>
          <p:spPr>
            <a:xfrm flipV="1">
              <a:off x="3150545" y="3844296"/>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p:cNvCxnSpPr/>
            <p:nvPr/>
          </p:nvCxnSpPr>
          <p:spPr>
            <a:xfrm flipV="1">
              <a:off x="3195789" y="3863346"/>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p:cNvCxnSpPr/>
            <p:nvPr/>
          </p:nvCxnSpPr>
          <p:spPr>
            <a:xfrm flipV="1">
              <a:off x="3160070" y="3858583"/>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flipV="1">
              <a:off x="3169595" y="3858583"/>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flipV="1">
              <a:off x="3252939" y="3889540"/>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flipV="1">
              <a:off x="3260083" y="3889540"/>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flipV="1">
              <a:off x="3267227" y="3889540"/>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flipV="1">
              <a:off x="3302946" y="3903827"/>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6" name="Straight Connector 475"/>
            <p:cNvCxnSpPr/>
            <p:nvPr/>
          </p:nvCxnSpPr>
          <p:spPr>
            <a:xfrm flipV="1">
              <a:off x="3307708" y="3903827"/>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7" name="Straight Connector 476"/>
            <p:cNvCxnSpPr/>
            <p:nvPr/>
          </p:nvCxnSpPr>
          <p:spPr>
            <a:xfrm flipV="1">
              <a:off x="3331521" y="3910970"/>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8" name="Straight Connector 477"/>
            <p:cNvCxnSpPr/>
            <p:nvPr/>
          </p:nvCxnSpPr>
          <p:spPr>
            <a:xfrm flipV="1">
              <a:off x="3350571" y="3910970"/>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p:cNvCxnSpPr/>
            <p:nvPr/>
          </p:nvCxnSpPr>
          <p:spPr>
            <a:xfrm flipV="1">
              <a:off x="3357715" y="3910970"/>
              <a:ext cx="0" cy="3952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0" name="Straight Connector 479"/>
            <p:cNvCxnSpPr/>
            <p:nvPr/>
          </p:nvCxnSpPr>
          <p:spPr>
            <a:xfrm flipV="1">
              <a:off x="3381527" y="3920496"/>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p:cNvCxnSpPr/>
            <p:nvPr/>
          </p:nvCxnSpPr>
          <p:spPr>
            <a:xfrm flipV="1">
              <a:off x="3388671" y="3920496"/>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2" name="Straight Connector 481"/>
            <p:cNvCxnSpPr/>
            <p:nvPr/>
          </p:nvCxnSpPr>
          <p:spPr>
            <a:xfrm flipV="1">
              <a:off x="3398196" y="3920496"/>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3" name="Straight Connector 482"/>
            <p:cNvCxnSpPr/>
            <p:nvPr/>
          </p:nvCxnSpPr>
          <p:spPr>
            <a:xfrm flipV="1">
              <a:off x="3407721" y="3939546"/>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4" name="Straight Connector 483"/>
            <p:cNvCxnSpPr/>
            <p:nvPr/>
          </p:nvCxnSpPr>
          <p:spPr>
            <a:xfrm flipV="1">
              <a:off x="3426771"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6" name="Straight Connector 485"/>
            <p:cNvCxnSpPr/>
            <p:nvPr/>
          </p:nvCxnSpPr>
          <p:spPr>
            <a:xfrm flipV="1">
              <a:off x="3474396"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7" name="Straight Connector 486"/>
            <p:cNvCxnSpPr/>
            <p:nvPr/>
          </p:nvCxnSpPr>
          <p:spPr>
            <a:xfrm flipV="1">
              <a:off x="3483921"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Straight Connector 487"/>
            <p:cNvCxnSpPr/>
            <p:nvPr/>
          </p:nvCxnSpPr>
          <p:spPr>
            <a:xfrm flipV="1">
              <a:off x="3491065"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9" name="Straight Connector 488"/>
            <p:cNvCxnSpPr/>
            <p:nvPr/>
          </p:nvCxnSpPr>
          <p:spPr>
            <a:xfrm flipV="1">
              <a:off x="3498209"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0" name="Straight Connector 489"/>
            <p:cNvCxnSpPr/>
            <p:nvPr/>
          </p:nvCxnSpPr>
          <p:spPr>
            <a:xfrm flipV="1">
              <a:off x="3536309"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1" name="Straight Connector 490"/>
            <p:cNvCxnSpPr/>
            <p:nvPr/>
          </p:nvCxnSpPr>
          <p:spPr>
            <a:xfrm flipV="1">
              <a:off x="3543453"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Straight Connector 491"/>
            <p:cNvCxnSpPr/>
            <p:nvPr/>
          </p:nvCxnSpPr>
          <p:spPr>
            <a:xfrm flipV="1">
              <a:off x="3591078"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3" name="Straight Connector 492"/>
            <p:cNvCxnSpPr/>
            <p:nvPr/>
          </p:nvCxnSpPr>
          <p:spPr>
            <a:xfrm flipV="1">
              <a:off x="3598222"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Straight Connector 493"/>
            <p:cNvCxnSpPr/>
            <p:nvPr/>
          </p:nvCxnSpPr>
          <p:spPr>
            <a:xfrm flipV="1">
              <a:off x="3629178"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5" name="Straight Connector 494"/>
            <p:cNvCxnSpPr/>
            <p:nvPr/>
          </p:nvCxnSpPr>
          <p:spPr>
            <a:xfrm flipV="1">
              <a:off x="3636322"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p:cNvCxnSpPr/>
            <p:nvPr/>
          </p:nvCxnSpPr>
          <p:spPr>
            <a:xfrm flipV="1">
              <a:off x="3645847"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7" name="Straight Connector 496"/>
            <p:cNvCxnSpPr/>
            <p:nvPr/>
          </p:nvCxnSpPr>
          <p:spPr>
            <a:xfrm flipV="1">
              <a:off x="3655372"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Straight Connector 497"/>
            <p:cNvCxnSpPr/>
            <p:nvPr/>
          </p:nvCxnSpPr>
          <p:spPr>
            <a:xfrm flipV="1">
              <a:off x="3705378"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9" name="Straight Connector 498"/>
            <p:cNvCxnSpPr/>
            <p:nvPr/>
          </p:nvCxnSpPr>
          <p:spPr>
            <a:xfrm flipV="1">
              <a:off x="3724428"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p:cNvCxnSpPr/>
            <p:nvPr/>
          </p:nvCxnSpPr>
          <p:spPr>
            <a:xfrm flipV="1">
              <a:off x="3762528"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p:cNvCxnSpPr/>
            <p:nvPr/>
          </p:nvCxnSpPr>
          <p:spPr>
            <a:xfrm flipV="1">
              <a:off x="3769672"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p:cNvCxnSpPr/>
            <p:nvPr/>
          </p:nvCxnSpPr>
          <p:spPr>
            <a:xfrm flipV="1">
              <a:off x="3803010"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p:cNvCxnSpPr/>
            <p:nvPr/>
          </p:nvCxnSpPr>
          <p:spPr>
            <a:xfrm flipV="1">
              <a:off x="3848253"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p:cNvCxnSpPr/>
            <p:nvPr/>
          </p:nvCxnSpPr>
          <p:spPr>
            <a:xfrm flipV="1">
              <a:off x="3938741"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5" name="Straight Connector 504"/>
            <p:cNvCxnSpPr/>
            <p:nvPr/>
          </p:nvCxnSpPr>
          <p:spPr>
            <a:xfrm flipV="1">
              <a:off x="3945885"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6" name="Straight Connector 505"/>
            <p:cNvCxnSpPr/>
            <p:nvPr/>
          </p:nvCxnSpPr>
          <p:spPr>
            <a:xfrm flipV="1">
              <a:off x="3950648"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7" name="Straight Connector 506"/>
            <p:cNvCxnSpPr/>
            <p:nvPr/>
          </p:nvCxnSpPr>
          <p:spPr>
            <a:xfrm flipV="1">
              <a:off x="3974461"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8" name="Straight Connector 507"/>
            <p:cNvCxnSpPr/>
            <p:nvPr/>
          </p:nvCxnSpPr>
          <p:spPr>
            <a:xfrm flipV="1">
              <a:off x="3981605"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9" name="Straight Connector 508"/>
            <p:cNvCxnSpPr/>
            <p:nvPr/>
          </p:nvCxnSpPr>
          <p:spPr>
            <a:xfrm flipV="1">
              <a:off x="3993511"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0" name="Straight Connector 509"/>
            <p:cNvCxnSpPr/>
            <p:nvPr/>
          </p:nvCxnSpPr>
          <p:spPr>
            <a:xfrm flipV="1">
              <a:off x="3988749" y="39395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1" name="Straight Connector 510"/>
            <p:cNvCxnSpPr/>
            <p:nvPr/>
          </p:nvCxnSpPr>
          <p:spPr>
            <a:xfrm flipV="1">
              <a:off x="4131624" y="4070515"/>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2" name="Straight Connector 511"/>
            <p:cNvCxnSpPr/>
            <p:nvPr/>
          </p:nvCxnSpPr>
          <p:spPr>
            <a:xfrm flipV="1">
              <a:off x="4281642" y="426339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3" name="Straight Connector 512"/>
            <p:cNvCxnSpPr/>
            <p:nvPr/>
          </p:nvCxnSpPr>
          <p:spPr>
            <a:xfrm flipV="1">
              <a:off x="4103049" y="4132427"/>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4" name="Straight Connector 513"/>
            <p:cNvCxnSpPr/>
            <p:nvPr/>
          </p:nvCxnSpPr>
          <p:spPr>
            <a:xfrm flipV="1">
              <a:off x="4148293" y="4132427"/>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5" name="Straight Connector 514"/>
            <p:cNvCxnSpPr/>
            <p:nvPr/>
          </p:nvCxnSpPr>
          <p:spPr>
            <a:xfrm flipV="1">
              <a:off x="4155437" y="4132427"/>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6" name="Straight Connector 515"/>
            <p:cNvCxnSpPr/>
            <p:nvPr/>
          </p:nvCxnSpPr>
          <p:spPr>
            <a:xfrm flipV="1">
              <a:off x="4164962" y="4132427"/>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7" name="Straight Connector 516"/>
            <p:cNvCxnSpPr/>
            <p:nvPr/>
          </p:nvCxnSpPr>
          <p:spPr>
            <a:xfrm flipV="1">
              <a:off x="4174487" y="4132427"/>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8" name="Straight Connector 517"/>
            <p:cNvCxnSpPr/>
            <p:nvPr/>
          </p:nvCxnSpPr>
          <p:spPr>
            <a:xfrm flipV="1">
              <a:off x="4043518" y="4132427"/>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9" name="Straight Connector 518"/>
            <p:cNvCxnSpPr/>
            <p:nvPr/>
          </p:nvCxnSpPr>
          <p:spPr>
            <a:xfrm flipV="1">
              <a:off x="3962555" y="4132427"/>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Straight Connector 519"/>
            <p:cNvCxnSpPr/>
            <p:nvPr/>
          </p:nvCxnSpPr>
          <p:spPr>
            <a:xfrm flipV="1">
              <a:off x="3945886" y="4132427"/>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1" name="Straight Connector 520"/>
            <p:cNvCxnSpPr/>
            <p:nvPr/>
          </p:nvCxnSpPr>
          <p:spPr>
            <a:xfrm flipV="1">
              <a:off x="3907786" y="4132427"/>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3" name="Straight Connector 522"/>
            <p:cNvCxnSpPr/>
            <p:nvPr/>
          </p:nvCxnSpPr>
          <p:spPr>
            <a:xfrm flipV="1">
              <a:off x="3860160" y="4101471"/>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4" name="Straight Connector 523"/>
            <p:cNvCxnSpPr/>
            <p:nvPr/>
          </p:nvCxnSpPr>
          <p:spPr>
            <a:xfrm flipV="1">
              <a:off x="3850635" y="4101471"/>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5" name="Straight Connector 524"/>
            <p:cNvCxnSpPr/>
            <p:nvPr/>
          </p:nvCxnSpPr>
          <p:spPr>
            <a:xfrm flipV="1">
              <a:off x="3781579" y="4101471"/>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Straight Connector 525"/>
            <p:cNvCxnSpPr/>
            <p:nvPr/>
          </p:nvCxnSpPr>
          <p:spPr>
            <a:xfrm flipV="1">
              <a:off x="3774435" y="4101471"/>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Straight Connector 526"/>
            <p:cNvCxnSpPr/>
            <p:nvPr/>
          </p:nvCxnSpPr>
          <p:spPr>
            <a:xfrm flipV="1">
              <a:off x="3764910" y="4101471"/>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p:cNvCxnSpPr/>
            <p:nvPr/>
          </p:nvCxnSpPr>
          <p:spPr>
            <a:xfrm flipV="1">
              <a:off x="3757767" y="4101471"/>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p:cNvCxnSpPr/>
            <p:nvPr/>
          </p:nvCxnSpPr>
          <p:spPr>
            <a:xfrm flipV="1">
              <a:off x="3724429" y="4101471"/>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0" name="Straight Connector 529"/>
            <p:cNvCxnSpPr/>
            <p:nvPr/>
          </p:nvCxnSpPr>
          <p:spPr>
            <a:xfrm flipV="1">
              <a:off x="3707760" y="4082421"/>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1" name="Straight Connector 530"/>
            <p:cNvCxnSpPr/>
            <p:nvPr/>
          </p:nvCxnSpPr>
          <p:spPr>
            <a:xfrm flipV="1">
              <a:off x="3688711" y="4065753"/>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Straight Connector 531"/>
            <p:cNvCxnSpPr/>
            <p:nvPr/>
          </p:nvCxnSpPr>
          <p:spPr>
            <a:xfrm flipV="1">
              <a:off x="3588699" y="4046703"/>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3" name="Straight Connector 532"/>
            <p:cNvCxnSpPr/>
            <p:nvPr/>
          </p:nvCxnSpPr>
          <p:spPr>
            <a:xfrm flipV="1">
              <a:off x="3488686" y="4025272"/>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4" name="Straight Connector 533"/>
            <p:cNvCxnSpPr/>
            <p:nvPr/>
          </p:nvCxnSpPr>
          <p:spPr>
            <a:xfrm flipV="1">
              <a:off x="3457730" y="4025272"/>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5" name="Straight Connector 534"/>
            <p:cNvCxnSpPr/>
            <p:nvPr/>
          </p:nvCxnSpPr>
          <p:spPr>
            <a:xfrm flipV="1">
              <a:off x="3519642" y="4025272"/>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p:cNvCxnSpPr/>
            <p:nvPr/>
          </p:nvCxnSpPr>
          <p:spPr>
            <a:xfrm flipV="1">
              <a:off x="3538692" y="4025272"/>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p:cNvCxnSpPr/>
            <p:nvPr/>
          </p:nvCxnSpPr>
          <p:spPr>
            <a:xfrm flipV="1">
              <a:off x="3407723" y="4025272"/>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p:cNvCxnSpPr/>
            <p:nvPr/>
          </p:nvCxnSpPr>
          <p:spPr>
            <a:xfrm flipV="1">
              <a:off x="3393435" y="4025272"/>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9" name="Straight Connector 538"/>
            <p:cNvCxnSpPr/>
            <p:nvPr/>
          </p:nvCxnSpPr>
          <p:spPr>
            <a:xfrm flipV="1">
              <a:off x="3343429" y="4003840"/>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0" name="Straight Connector 539"/>
            <p:cNvCxnSpPr/>
            <p:nvPr/>
          </p:nvCxnSpPr>
          <p:spPr>
            <a:xfrm flipV="1">
              <a:off x="3369623" y="4003840"/>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1" name="Straight Connector 540"/>
            <p:cNvCxnSpPr/>
            <p:nvPr/>
          </p:nvCxnSpPr>
          <p:spPr>
            <a:xfrm flipV="1">
              <a:off x="3376767" y="4003840"/>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Straight Connector 541"/>
            <p:cNvCxnSpPr/>
            <p:nvPr/>
          </p:nvCxnSpPr>
          <p:spPr>
            <a:xfrm flipV="1">
              <a:off x="3314855" y="3977646"/>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3" name="Straight Connector 542"/>
            <p:cNvCxnSpPr/>
            <p:nvPr/>
          </p:nvCxnSpPr>
          <p:spPr>
            <a:xfrm flipV="1">
              <a:off x="3226749" y="3951452"/>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Straight Connector 543"/>
            <p:cNvCxnSpPr/>
            <p:nvPr/>
          </p:nvCxnSpPr>
          <p:spPr>
            <a:xfrm flipV="1">
              <a:off x="3200555" y="3951452"/>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5" name="Straight Connector 544"/>
            <p:cNvCxnSpPr/>
            <p:nvPr/>
          </p:nvCxnSpPr>
          <p:spPr>
            <a:xfrm flipV="1">
              <a:off x="3186267" y="3930021"/>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6" name="Straight Connector 545"/>
            <p:cNvCxnSpPr/>
            <p:nvPr/>
          </p:nvCxnSpPr>
          <p:spPr>
            <a:xfrm flipV="1">
              <a:off x="3176742" y="3930021"/>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7" name="Straight Connector 546"/>
            <p:cNvCxnSpPr/>
            <p:nvPr/>
          </p:nvCxnSpPr>
          <p:spPr>
            <a:xfrm flipV="1">
              <a:off x="3145786" y="3934783"/>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8" name="Straight Connector 547"/>
            <p:cNvCxnSpPr/>
            <p:nvPr/>
          </p:nvCxnSpPr>
          <p:spPr>
            <a:xfrm flipV="1">
              <a:off x="3136261" y="3922877"/>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9" name="Straight Connector 548"/>
            <p:cNvCxnSpPr/>
            <p:nvPr/>
          </p:nvCxnSpPr>
          <p:spPr>
            <a:xfrm flipV="1">
              <a:off x="3110067" y="3918115"/>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0" name="Straight Connector 549"/>
            <p:cNvCxnSpPr/>
            <p:nvPr/>
          </p:nvCxnSpPr>
          <p:spPr>
            <a:xfrm flipV="1">
              <a:off x="3100542" y="3908590"/>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1" name="Straight Connector 550"/>
            <p:cNvCxnSpPr/>
            <p:nvPr/>
          </p:nvCxnSpPr>
          <p:spPr>
            <a:xfrm flipV="1">
              <a:off x="3074349" y="3908589"/>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2" name="Straight Connector 551"/>
            <p:cNvCxnSpPr/>
            <p:nvPr/>
          </p:nvCxnSpPr>
          <p:spPr>
            <a:xfrm flipV="1">
              <a:off x="3052917" y="3908590"/>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Straight Connector 552"/>
            <p:cNvCxnSpPr/>
            <p:nvPr/>
          </p:nvCxnSpPr>
          <p:spPr>
            <a:xfrm flipV="1">
              <a:off x="3033867" y="3903827"/>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4" name="Straight Connector 553"/>
            <p:cNvCxnSpPr/>
            <p:nvPr/>
          </p:nvCxnSpPr>
          <p:spPr>
            <a:xfrm flipV="1">
              <a:off x="3002911" y="3906209"/>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5" name="Straight Connector 554"/>
            <p:cNvCxnSpPr/>
            <p:nvPr/>
          </p:nvCxnSpPr>
          <p:spPr>
            <a:xfrm flipV="1">
              <a:off x="3183885" y="3930021"/>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6" name="Straight Connector 555"/>
            <p:cNvCxnSpPr/>
            <p:nvPr/>
          </p:nvCxnSpPr>
          <p:spPr>
            <a:xfrm flipV="1">
              <a:off x="2926711" y="3868109"/>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7" name="Straight Connector 556"/>
            <p:cNvCxnSpPr/>
            <p:nvPr/>
          </p:nvCxnSpPr>
          <p:spPr>
            <a:xfrm flipV="1">
              <a:off x="2814792" y="3849059"/>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8" name="Straight Connector 557"/>
            <p:cNvCxnSpPr/>
            <p:nvPr/>
          </p:nvCxnSpPr>
          <p:spPr>
            <a:xfrm flipV="1">
              <a:off x="2788599" y="3822865"/>
              <a:ext cx="0" cy="3714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Straight Connector 558"/>
            <p:cNvCxnSpPr/>
            <p:nvPr/>
          </p:nvCxnSpPr>
          <p:spPr>
            <a:xfrm flipV="1">
              <a:off x="2745736" y="3791908"/>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0" name="Straight Connector 559"/>
            <p:cNvCxnSpPr/>
            <p:nvPr/>
          </p:nvCxnSpPr>
          <p:spPr>
            <a:xfrm flipV="1">
              <a:off x="2764786" y="3791908"/>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1" name="Straight Connector 560"/>
            <p:cNvCxnSpPr/>
            <p:nvPr/>
          </p:nvCxnSpPr>
          <p:spPr>
            <a:xfrm flipV="1">
              <a:off x="2633818" y="3727614"/>
              <a:ext cx="0" cy="3952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p:cNvCxnSpPr/>
            <p:nvPr/>
          </p:nvCxnSpPr>
          <p:spPr>
            <a:xfrm flipV="1">
              <a:off x="2652868" y="3727614"/>
              <a:ext cx="0" cy="3952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4" name="Straight Connector 563"/>
            <p:cNvCxnSpPr/>
            <p:nvPr/>
          </p:nvCxnSpPr>
          <p:spPr>
            <a:xfrm flipV="1">
              <a:off x="2657630" y="3727614"/>
              <a:ext cx="0" cy="3952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Straight Connector 564"/>
            <p:cNvCxnSpPr/>
            <p:nvPr/>
          </p:nvCxnSpPr>
          <p:spPr>
            <a:xfrm flipV="1">
              <a:off x="2833843" y="3846676"/>
              <a:ext cx="0" cy="3952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p:cNvCxnSpPr/>
            <p:nvPr/>
          </p:nvCxnSpPr>
          <p:spPr>
            <a:xfrm flipV="1">
              <a:off x="2840987" y="3850481"/>
              <a:ext cx="0" cy="500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8" name="Straight Connector 567"/>
            <p:cNvCxnSpPr/>
            <p:nvPr/>
          </p:nvCxnSpPr>
          <p:spPr>
            <a:xfrm flipV="1">
              <a:off x="2850512" y="3850481"/>
              <a:ext cx="0" cy="500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Straight Connector 568"/>
            <p:cNvCxnSpPr/>
            <p:nvPr/>
          </p:nvCxnSpPr>
          <p:spPr>
            <a:xfrm flipV="1">
              <a:off x="2857655" y="3850481"/>
              <a:ext cx="0" cy="500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0" name="Straight Connector 569"/>
            <p:cNvCxnSpPr/>
            <p:nvPr/>
          </p:nvCxnSpPr>
          <p:spPr>
            <a:xfrm flipV="1">
              <a:off x="2862418" y="3850481"/>
              <a:ext cx="0" cy="500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1" name="Straight Connector 570"/>
            <p:cNvCxnSpPr/>
            <p:nvPr/>
          </p:nvCxnSpPr>
          <p:spPr>
            <a:xfrm flipV="1">
              <a:off x="2869562" y="3850481"/>
              <a:ext cx="0" cy="500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p:cNvCxnSpPr/>
            <p:nvPr/>
          </p:nvCxnSpPr>
          <p:spPr>
            <a:xfrm flipV="1">
              <a:off x="2879087" y="3850481"/>
              <a:ext cx="0" cy="500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3" name="Straight Connector 572"/>
            <p:cNvCxnSpPr/>
            <p:nvPr/>
          </p:nvCxnSpPr>
          <p:spPr>
            <a:xfrm flipV="1">
              <a:off x="2405217" y="3613315"/>
              <a:ext cx="0" cy="5142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5" name="Straight Connector 574"/>
            <p:cNvCxnSpPr/>
            <p:nvPr/>
          </p:nvCxnSpPr>
          <p:spPr>
            <a:xfrm flipV="1">
              <a:off x="2414742" y="3620458"/>
              <a:ext cx="0" cy="5142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6" name="Straight Connector 575"/>
            <p:cNvCxnSpPr/>
            <p:nvPr/>
          </p:nvCxnSpPr>
          <p:spPr>
            <a:xfrm flipV="1">
              <a:off x="2498085" y="3665703"/>
              <a:ext cx="0" cy="3952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8" name="Straight Connector 577"/>
            <p:cNvCxnSpPr/>
            <p:nvPr/>
          </p:nvCxnSpPr>
          <p:spPr>
            <a:xfrm flipV="1">
              <a:off x="2471892" y="3653797"/>
              <a:ext cx="0" cy="41903"/>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9" name="Straight Connector 578"/>
            <p:cNvCxnSpPr/>
            <p:nvPr/>
          </p:nvCxnSpPr>
          <p:spPr>
            <a:xfrm flipV="1">
              <a:off x="2438554" y="3625222"/>
              <a:ext cx="0" cy="3952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0" name="Straight Connector 579"/>
            <p:cNvCxnSpPr/>
            <p:nvPr/>
          </p:nvCxnSpPr>
          <p:spPr>
            <a:xfrm flipV="1">
              <a:off x="2448079" y="3625222"/>
              <a:ext cx="0" cy="3952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p:cNvCxnSpPr/>
            <p:nvPr/>
          </p:nvCxnSpPr>
          <p:spPr>
            <a:xfrm flipV="1">
              <a:off x="2457604" y="3634747"/>
              <a:ext cx="0" cy="4904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Straight Connector 585"/>
            <p:cNvCxnSpPr/>
            <p:nvPr/>
          </p:nvCxnSpPr>
          <p:spPr>
            <a:xfrm flipV="1">
              <a:off x="2507611" y="3677609"/>
              <a:ext cx="0" cy="3952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Straight Connector 586"/>
            <p:cNvCxnSpPr/>
            <p:nvPr/>
          </p:nvCxnSpPr>
          <p:spPr>
            <a:xfrm flipV="1">
              <a:off x="2514754" y="3677609"/>
              <a:ext cx="0" cy="3952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8" name="Straight Connector 587"/>
            <p:cNvCxnSpPr/>
            <p:nvPr/>
          </p:nvCxnSpPr>
          <p:spPr>
            <a:xfrm flipV="1">
              <a:off x="2519517" y="3677609"/>
              <a:ext cx="0" cy="3952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9" name="Straight Connector 588"/>
            <p:cNvCxnSpPr/>
            <p:nvPr/>
          </p:nvCxnSpPr>
          <p:spPr>
            <a:xfrm flipV="1">
              <a:off x="2529042" y="3677609"/>
              <a:ext cx="0" cy="3952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0" name="Straight Connector 589"/>
            <p:cNvCxnSpPr/>
            <p:nvPr/>
          </p:nvCxnSpPr>
          <p:spPr>
            <a:xfrm flipV="1">
              <a:off x="2538567" y="3684752"/>
              <a:ext cx="0" cy="3952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8" name="Straight Connector 597"/>
          <p:cNvCxnSpPr/>
          <p:nvPr/>
        </p:nvCxnSpPr>
        <p:spPr>
          <a:xfrm flipV="1">
            <a:off x="8665578" y="4941988"/>
            <a:ext cx="0" cy="4135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0" name="Straight Connector 649"/>
          <p:cNvCxnSpPr/>
          <p:nvPr/>
        </p:nvCxnSpPr>
        <p:spPr>
          <a:xfrm flipV="1">
            <a:off x="5419937" y="2304381"/>
            <a:ext cx="0" cy="4286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2" name="Group 661"/>
          <p:cNvGrpSpPr/>
          <p:nvPr/>
        </p:nvGrpSpPr>
        <p:grpSpPr>
          <a:xfrm>
            <a:off x="5423544" y="2335335"/>
            <a:ext cx="3238501" cy="2631281"/>
            <a:chOff x="5455443" y="1862138"/>
            <a:chExt cx="3238501" cy="2631281"/>
          </a:xfrm>
        </p:grpSpPr>
        <p:sp>
          <p:nvSpPr>
            <p:cNvPr id="663" name="Freeform 662"/>
            <p:cNvSpPr/>
            <p:nvPr/>
          </p:nvSpPr>
          <p:spPr>
            <a:xfrm>
              <a:off x="5455443" y="1862138"/>
              <a:ext cx="690562" cy="1683543"/>
            </a:xfrm>
            <a:custGeom>
              <a:avLst/>
              <a:gdLst>
                <a:gd name="connsiteX0" fmla="*/ 0 w 762000"/>
                <a:gd name="connsiteY0" fmla="*/ 0 h 1683543"/>
                <a:gd name="connsiteX1" fmla="*/ 0 w 762000"/>
                <a:gd name="connsiteY1" fmla="*/ 0 h 1683543"/>
                <a:gd name="connsiteX2" fmla="*/ 19050 w 762000"/>
                <a:gd name="connsiteY2" fmla="*/ 9525 h 1683543"/>
                <a:gd name="connsiteX3" fmla="*/ 23812 w 762000"/>
                <a:gd name="connsiteY3" fmla="*/ 16668 h 1683543"/>
                <a:gd name="connsiteX4" fmla="*/ 40481 w 762000"/>
                <a:gd name="connsiteY4" fmla="*/ 21431 h 1683543"/>
                <a:gd name="connsiteX5" fmla="*/ 42862 w 762000"/>
                <a:gd name="connsiteY5" fmla="*/ 30956 h 1683543"/>
                <a:gd name="connsiteX6" fmla="*/ 45244 w 762000"/>
                <a:gd name="connsiteY6" fmla="*/ 38100 h 1683543"/>
                <a:gd name="connsiteX7" fmla="*/ 59531 w 762000"/>
                <a:gd name="connsiteY7" fmla="*/ 40481 h 1683543"/>
                <a:gd name="connsiteX8" fmla="*/ 61912 w 762000"/>
                <a:gd name="connsiteY8" fmla="*/ 50006 h 1683543"/>
                <a:gd name="connsiteX9" fmla="*/ 69056 w 762000"/>
                <a:gd name="connsiteY9" fmla="*/ 52387 h 1683543"/>
                <a:gd name="connsiteX10" fmla="*/ 78581 w 762000"/>
                <a:gd name="connsiteY10" fmla="*/ 76200 h 1683543"/>
                <a:gd name="connsiteX11" fmla="*/ 85725 w 762000"/>
                <a:gd name="connsiteY11" fmla="*/ 90487 h 1683543"/>
                <a:gd name="connsiteX12" fmla="*/ 102394 w 762000"/>
                <a:gd name="connsiteY12" fmla="*/ 95250 h 1683543"/>
                <a:gd name="connsiteX13" fmla="*/ 107156 w 762000"/>
                <a:gd name="connsiteY13" fmla="*/ 111918 h 1683543"/>
                <a:gd name="connsiteX14" fmla="*/ 121444 w 762000"/>
                <a:gd name="connsiteY14" fmla="*/ 121443 h 1683543"/>
                <a:gd name="connsiteX15" fmla="*/ 123825 w 762000"/>
                <a:gd name="connsiteY15" fmla="*/ 128587 h 1683543"/>
                <a:gd name="connsiteX16" fmla="*/ 126206 w 762000"/>
                <a:gd name="connsiteY16" fmla="*/ 142875 h 1683543"/>
                <a:gd name="connsiteX17" fmla="*/ 130969 w 762000"/>
                <a:gd name="connsiteY17" fmla="*/ 150018 h 1683543"/>
                <a:gd name="connsiteX18" fmla="*/ 133350 w 762000"/>
                <a:gd name="connsiteY18" fmla="*/ 164306 h 1683543"/>
                <a:gd name="connsiteX19" fmla="*/ 138112 w 762000"/>
                <a:gd name="connsiteY19" fmla="*/ 171450 h 1683543"/>
                <a:gd name="connsiteX20" fmla="*/ 147637 w 762000"/>
                <a:gd name="connsiteY20" fmla="*/ 207168 h 1683543"/>
                <a:gd name="connsiteX21" fmla="*/ 150019 w 762000"/>
                <a:gd name="connsiteY21" fmla="*/ 221456 h 1683543"/>
                <a:gd name="connsiteX22" fmla="*/ 152400 w 762000"/>
                <a:gd name="connsiteY22" fmla="*/ 228600 h 1683543"/>
                <a:gd name="connsiteX23" fmla="*/ 147637 w 762000"/>
                <a:gd name="connsiteY23" fmla="*/ 333375 h 1683543"/>
                <a:gd name="connsiteX24" fmla="*/ 150019 w 762000"/>
                <a:gd name="connsiteY24" fmla="*/ 388143 h 1683543"/>
                <a:gd name="connsiteX25" fmla="*/ 152400 w 762000"/>
                <a:gd name="connsiteY25" fmla="*/ 411956 h 1683543"/>
                <a:gd name="connsiteX26" fmla="*/ 159544 w 762000"/>
                <a:gd name="connsiteY26" fmla="*/ 414337 h 1683543"/>
                <a:gd name="connsiteX27" fmla="*/ 159544 w 762000"/>
                <a:gd name="connsiteY27" fmla="*/ 469106 h 1683543"/>
                <a:gd name="connsiteX28" fmla="*/ 169069 w 762000"/>
                <a:gd name="connsiteY28" fmla="*/ 488156 h 1683543"/>
                <a:gd name="connsiteX29" fmla="*/ 171450 w 762000"/>
                <a:gd name="connsiteY29" fmla="*/ 516731 h 1683543"/>
                <a:gd name="connsiteX30" fmla="*/ 178594 w 762000"/>
                <a:gd name="connsiteY30" fmla="*/ 519112 h 1683543"/>
                <a:gd name="connsiteX31" fmla="*/ 188119 w 762000"/>
                <a:gd name="connsiteY31" fmla="*/ 561975 h 1683543"/>
                <a:gd name="connsiteX32" fmla="*/ 192881 w 762000"/>
                <a:gd name="connsiteY32" fmla="*/ 569118 h 1683543"/>
                <a:gd name="connsiteX33" fmla="*/ 195262 w 762000"/>
                <a:gd name="connsiteY33" fmla="*/ 578643 h 1683543"/>
                <a:gd name="connsiteX34" fmla="*/ 202406 w 762000"/>
                <a:gd name="connsiteY34" fmla="*/ 581025 h 1683543"/>
                <a:gd name="connsiteX35" fmla="*/ 216694 w 762000"/>
                <a:gd name="connsiteY35" fmla="*/ 597693 h 1683543"/>
                <a:gd name="connsiteX36" fmla="*/ 223837 w 762000"/>
                <a:gd name="connsiteY36" fmla="*/ 600075 h 1683543"/>
                <a:gd name="connsiteX37" fmla="*/ 238125 w 762000"/>
                <a:gd name="connsiteY37" fmla="*/ 609600 h 1683543"/>
                <a:gd name="connsiteX38" fmla="*/ 240506 w 762000"/>
                <a:gd name="connsiteY38" fmla="*/ 616743 h 1683543"/>
                <a:gd name="connsiteX39" fmla="*/ 245269 w 762000"/>
                <a:gd name="connsiteY39" fmla="*/ 623887 h 1683543"/>
                <a:gd name="connsiteX40" fmla="*/ 247650 w 762000"/>
                <a:gd name="connsiteY40" fmla="*/ 635793 h 1683543"/>
                <a:gd name="connsiteX41" fmla="*/ 261937 w 762000"/>
                <a:gd name="connsiteY41" fmla="*/ 642937 h 1683543"/>
                <a:gd name="connsiteX42" fmla="*/ 266700 w 762000"/>
                <a:gd name="connsiteY42" fmla="*/ 650081 h 1683543"/>
                <a:gd name="connsiteX43" fmla="*/ 271462 w 762000"/>
                <a:gd name="connsiteY43" fmla="*/ 683418 h 1683543"/>
                <a:gd name="connsiteX44" fmla="*/ 285750 w 762000"/>
                <a:gd name="connsiteY44" fmla="*/ 690562 h 1683543"/>
                <a:gd name="connsiteX45" fmla="*/ 288131 w 762000"/>
                <a:gd name="connsiteY45" fmla="*/ 700087 h 1683543"/>
                <a:gd name="connsiteX46" fmla="*/ 295275 w 762000"/>
                <a:gd name="connsiteY46" fmla="*/ 702468 h 1683543"/>
                <a:gd name="connsiteX47" fmla="*/ 297656 w 762000"/>
                <a:gd name="connsiteY47" fmla="*/ 719137 h 1683543"/>
                <a:gd name="connsiteX48" fmla="*/ 304800 w 762000"/>
                <a:gd name="connsiteY48" fmla="*/ 740568 h 1683543"/>
                <a:gd name="connsiteX49" fmla="*/ 307181 w 762000"/>
                <a:gd name="connsiteY49" fmla="*/ 769143 h 1683543"/>
                <a:gd name="connsiteX50" fmla="*/ 311944 w 762000"/>
                <a:gd name="connsiteY50" fmla="*/ 783431 h 1683543"/>
                <a:gd name="connsiteX51" fmla="*/ 319087 w 762000"/>
                <a:gd name="connsiteY51" fmla="*/ 785812 h 1683543"/>
                <a:gd name="connsiteX52" fmla="*/ 321469 w 762000"/>
                <a:gd name="connsiteY52" fmla="*/ 847725 h 1683543"/>
                <a:gd name="connsiteX53" fmla="*/ 328612 w 762000"/>
                <a:gd name="connsiteY53" fmla="*/ 850106 h 1683543"/>
                <a:gd name="connsiteX54" fmla="*/ 326231 w 762000"/>
                <a:gd name="connsiteY54" fmla="*/ 890587 h 1683543"/>
                <a:gd name="connsiteX55" fmla="*/ 328612 w 762000"/>
                <a:gd name="connsiteY55" fmla="*/ 902493 h 1683543"/>
                <a:gd name="connsiteX56" fmla="*/ 335756 w 762000"/>
                <a:gd name="connsiteY56" fmla="*/ 904875 h 1683543"/>
                <a:gd name="connsiteX57" fmla="*/ 338137 w 762000"/>
                <a:gd name="connsiteY57" fmla="*/ 926306 h 1683543"/>
                <a:gd name="connsiteX58" fmla="*/ 342900 w 762000"/>
                <a:gd name="connsiteY58" fmla="*/ 933450 h 1683543"/>
                <a:gd name="connsiteX59" fmla="*/ 345281 w 762000"/>
                <a:gd name="connsiteY59" fmla="*/ 952500 h 1683543"/>
                <a:gd name="connsiteX60" fmla="*/ 347662 w 762000"/>
                <a:gd name="connsiteY60" fmla="*/ 966787 h 1683543"/>
                <a:gd name="connsiteX61" fmla="*/ 359569 w 762000"/>
                <a:gd name="connsiteY61" fmla="*/ 969168 h 1683543"/>
                <a:gd name="connsiteX62" fmla="*/ 364331 w 762000"/>
                <a:gd name="connsiteY62" fmla="*/ 976312 h 1683543"/>
                <a:gd name="connsiteX63" fmla="*/ 366712 w 762000"/>
                <a:gd name="connsiteY63" fmla="*/ 988218 h 1683543"/>
                <a:gd name="connsiteX64" fmla="*/ 373856 w 762000"/>
                <a:gd name="connsiteY64" fmla="*/ 990600 h 1683543"/>
                <a:gd name="connsiteX65" fmla="*/ 371475 w 762000"/>
                <a:gd name="connsiteY65" fmla="*/ 997743 h 1683543"/>
                <a:gd name="connsiteX66" fmla="*/ 373856 w 762000"/>
                <a:gd name="connsiteY66" fmla="*/ 1012031 h 1683543"/>
                <a:gd name="connsiteX67" fmla="*/ 381000 w 762000"/>
                <a:gd name="connsiteY67" fmla="*/ 1014412 h 1683543"/>
                <a:gd name="connsiteX68" fmla="*/ 390525 w 762000"/>
                <a:gd name="connsiteY68" fmla="*/ 1016793 h 1683543"/>
                <a:gd name="connsiteX69" fmla="*/ 407194 w 762000"/>
                <a:gd name="connsiteY69" fmla="*/ 1031081 h 1683543"/>
                <a:gd name="connsiteX70" fmla="*/ 409575 w 762000"/>
                <a:gd name="connsiteY70" fmla="*/ 1040606 h 1683543"/>
                <a:gd name="connsiteX71" fmla="*/ 419100 w 762000"/>
                <a:gd name="connsiteY71" fmla="*/ 1045368 h 1683543"/>
                <a:gd name="connsiteX72" fmla="*/ 421481 w 762000"/>
                <a:gd name="connsiteY72" fmla="*/ 1059656 h 1683543"/>
                <a:gd name="connsiteX73" fmla="*/ 423862 w 762000"/>
                <a:gd name="connsiteY73" fmla="*/ 1071562 h 1683543"/>
                <a:gd name="connsiteX74" fmla="*/ 433387 w 762000"/>
                <a:gd name="connsiteY74" fmla="*/ 1073943 h 1683543"/>
                <a:gd name="connsiteX75" fmla="*/ 450056 w 762000"/>
                <a:gd name="connsiteY75" fmla="*/ 1083468 h 1683543"/>
                <a:gd name="connsiteX76" fmla="*/ 454819 w 762000"/>
                <a:gd name="connsiteY76" fmla="*/ 1097756 h 1683543"/>
                <a:gd name="connsiteX77" fmla="*/ 459581 w 762000"/>
                <a:gd name="connsiteY77" fmla="*/ 1114425 h 1683543"/>
                <a:gd name="connsiteX78" fmla="*/ 461962 w 762000"/>
                <a:gd name="connsiteY78" fmla="*/ 1121568 h 1683543"/>
                <a:gd name="connsiteX79" fmla="*/ 469106 w 762000"/>
                <a:gd name="connsiteY79" fmla="*/ 1126331 h 1683543"/>
                <a:gd name="connsiteX80" fmla="*/ 471487 w 762000"/>
                <a:gd name="connsiteY80" fmla="*/ 1140618 h 1683543"/>
                <a:gd name="connsiteX81" fmla="*/ 473869 w 762000"/>
                <a:gd name="connsiteY81" fmla="*/ 1162050 h 1683543"/>
                <a:gd name="connsiteX82" fmla="*/ 478631 w 762000"/>
                <a:gd name="connsiteY82" fmla="*/ 1169193 h 1683543"/>
                <a:gd name="connsiteX83" fmla="*/ 481012 w 762000"/>
                <a:gd name="connsiteY83" fmla="*/ 1181100 h 1683543"/>
                <a:gd name="connsiteX84" fmla="*/ 483394 w 762000"/>
                <a:gd name="connsiteY84" fmla="*/ 1221581 h 1683543"/>
                <a:gd name="connsiteX85" fmla="*/ 490537 w 762000"/>
                <a:gd name="connsiteY85" fmla="*/ 1226343 h 1683543"/>
                <a:gd name="connsiteX86" fmla="*/ 490537 w 762000"/>
                <a:gd name="connsiteY86" fmla="*/ 1250156 h 1683543"/>
                <a:gd name="connsiteX87" fmla="*/ 504825 w 762000"/>
                <a:gd name="connsiteY87" fmla="*/ 1247775 h 1683543"/>
                <a:gd name="connsiteX88" fmla="*/ 497681 w 762000"/>
                <a:gd name="connsiteY88" fmla="*/ 1252537 h 1683543"/>
                <a:gd name="connsiteX89" fmla="*/ 507206 w 762000"/>
                <a:gd name="connsiteY89" fmla="*/ 1271587 h 1683543"/>
                <a:gd name="connsiteX90" fmla="*/ 511969 w 762000"/>
                <a:gd name="connsiteY90" fmla="*/ 1293018 h 1683543"/>
                <a:gd name="connsiteX91" fmla="*/ 516731 w 762000"/>
                <a:gd name="connsiteY91" fmla="*/ 1307306 h 1683543"/>
                <a:gd name="connsiteX92" fmla="*/ 519112 w 762000"/>
                <a:gd name="connsiteY92" fmla="*/ 1314450 h 1683543"/>
                <a:gd name="connsiteX93" fmla="*/ 526256 w 762000"/>
                <a:gd name="connsiteY93" fmla="*/ 1316831 h 1683543"/>
                <a:gd name="connsiteX94" fmla="*/ 528637 w 762000"/>
                <a:gd name="connsiteY94" fmla="*/ 1340643 h 1683543"/>
                <a:gd name="connsiteX95" fmla="*/ 531019 w 762000"/>
                <a:gd name="connsiteY95" fmla="*/ 1347787 h 1683543"/>
                <a:gd name="connsiteX96" fmla="*/ 538162 w 762000"/>
                <a:gd name="connsiteY96" fmla="*/ 1350168 h 1683543"/>
                <a:gd name="connsiteX97" fmla="*/ 540544 w 762000"/>
                <a:gd name="connsiteY97" fmla="*/ 1362075 h 1683543"/>
                <a:gd name="connsiteX98" fmla="*/ 547687 w 762000"/>
                <a:gd name="connsiteY98" fmla="*/ 1364456 h 1683543"/>
                <a:gd name="connsiteX99" fmla="*/ 561975 w 762000"/>
                <a:gd name="connsiteY99" fmla="*/ 1376362 h 1683543"/>
                <a:gd name="connsiteX100" fmla="*/ 564356 w 762000"/>
                <a:gd name="connsiteY100" fmla="*/ 1383506 h 1683543"/>
                <a:gd name="connsiteX101" fmla="*/ 566737 w 762000"/>
                <a:gd name="connsiteY101" fmla="*/ 1395412 h 1683543"/>
                <a:gd name="connsiteX102" fmla="*/ 578644 w 762000"/>
                <a:gd name="connsiteY102" fmla="*/ 1397793 h 1683543"/>
                <a:gd name="connsiteX103" fmla="*/ 581025 w 762000"/>
                <a:gd name="connsiteY103" fmla="*/ 1412081 h 1683543"/>
                <a:gd name="connsiteX104" fmla="*/ 588169 w 762000"/>
                <a:gd name="connsiteY104" fmla="*/ 1414462 h 1683543"/>
                <a:gd name="connsiteX105" fmla="*/ 597694 w 762000"/>
                <a:gd name="connsiteY105" fmla="*/ 1416843 h 1683543"/>
                <a:gd name="connsiteX106" fmla="*/ 614362 w 762000"/>
                <a:gd name="connsiteY106" fmla="*/ 1421606 h 1683543"/>
                <a:gd name="connsiteX107" fmla="*/ 621506 w 762000"/>
                <a:gd name="connsiteY107" fmla="*/ 1426368 h 1683543"/>
                <a:gd name="connsiteX108" fmla="*/ 623887 w 762000"/>
                <a:gd name="connsiteY108" fmla="*/ 1433512 h 1683543"/>
                <a:gd name="connsiteX109" fmla="*/ 626269 w 762000"/>
                <a:gd name="connsiteY109" fmla="*/ 1495425 h 1683543"/>
                <a:gd name="connsiteX110" fmla="*/ 628650 w 762000"/>
                <a:gd name="connsiteY110" fmla="*/ 1509712 h 1683543"/>
                <a:gd name="connsiteX111" fmla="*/ 631031 w 762000"/>
                <a:gd name="connsiteY111" fmla="*/ 1516856 h 1683543"/>
                <a:gd name="connsiteX112" fmla="*/ 638175 w 762000"/>
                <a:gd name="connsiteY112" fmla="*/ 1519237 h 1683543"/>
                <a:gd name="connsiteX113" fmla="*/ 640556 w 762000"/>
                <a:gd name="connsiteY113" fmla="*/ 1562100 h 1683543"/>
                <a:gd name="connsiteX114" fmla="*/ 647700 w 762000"/>
                <a:gd name="connsiteY114" fmla="*/ 1564481 h 1683543"/>
                <a:gd name="connsiteX115" fmla="*/ 650081 w 762000"/>
                <a:gd name="connsiteY115" fmla="*/ 1600200 h 1683543"/>
                <a:gd name="connsiteX116" fmla="*/ 659606 w 762000"/>
                <a:gd name="connsiteY116" fmla="*/ 1628775 h 1683543"/>
                <a:gd name="connsiteX117" fmla="*/ 661987 w 762000"/>
                <a:gd name="connsiteY117" fmla="*/ 1643062 h 1683543"/>
                <a:gd name="connsiteX118" fmla="*/ 659606 w 762000"/>
                <a:gd name="connsiteY118" fmla="*/ 1650206 h 1683543"/>
                <a:gd name="connsiteX119" fmla="*/ 669131 w 762000"/>
                <a:gd name="connsiteY119" fmla="*/ 1659731 h 1683543"/>
                <a:gd name="connsiteX120" fmla="*/ 673894 w 762000"/>
                <a:gd name="connsiteY120" fmla="*/ 1666875 h 1683543"/>
                <a:gd name="connsiteX121" fmla="*/ 676275 w 762000"/>
                <a:gd name="connsiteY121" fmla="*/ 1674018 h 1683543"/>
                <a:gd name="connsiteX122" fmla="*/ 690562 w 762000"/>
                <a:gd name="connsiteY122" fmla="*/ 1683543 h 1683543"/>
                <a:gd name="connsiteX123" fmla="*/ 726281 w 762000"/>
                <a:gd name="connsiteY123" fmla="*/ 1664493 h 1683543"/>
                <a:gd name="connsiteX124" fmla="*/ 742950 w 762000"/>
                <a:gd name="connsiteY124" fmla="*/ 1650206 h 1683543"/>
                <a:gd name="connsiteX125" fmla="*/ 750094 w 762000"/>
                <a:gd name="connsiteY125" fmla="*/ 1635918 h 1683543"/>
                <a:gd name="connsiteX126" fmla="*/ 754856 w 762000"/>
                <a:gd name="connsiteY126" fmla="*/ 1628775 h 1683543"/>
                <a:gd name="connsiteX127" fmla="*/ 762000 w 762000"/>
                <a:gd name="connsiteY127" fmla="*/ 1614487 h 1683543"/>
                <a:gd name="connsiteX0" fmla="*/ 0 w 754856"/>
                <a:gd name="connsiteY0" fmla="*/ 0 h 1683543"/>
                <a:gd name="connsiteX1" fmla="*/ 0 w 754856"/>
                <a:gd name="connsiteY1" fmla="*/ 0 h 1683543"/>
                <a:gd name="connsiteX2" fmla="*/ 19050 w 754856"/>
                <a:gd name="connsiteY2" fmla="*/ 9525 h 1683543"/>
                <a:gd name="connsiteX3" fmla="*/ 23812 w 754856"/>
                <a:gd name="connsiteY3" fmla="*/ 16668 h 1683543"/>
                <a:gd name="connsiteX4" fmla="*/ 40481 w 754856"/>
                <a:gd name="connsiteY4" fmla="*/ 21431 h 1683543"/>
                <a:gd name="connsiteX5" fmla="*/ 42862 w 754856"/>
                <a:gd name="connsiteY5" fmla="*/ 30956 h 1683543"/>
                <a:gd name="connsiteX6" fmla="*/ 45244 w 754856"/>
                <a:gd name="connsiteY6" fmla="*/ 38100 h 1683543"/>
                <a:gd name="connsiteX7" fmla="*/ 59531 w 754856"/>
                <a:gd name="connsiteY7" fmla="*/ 40481 h 1683543"/>
                <a:gd name="connsiteX8" fmla="*/ 61912 w 754856"/>
                <a:gd name="connsiteY8" fmla="*/ 50006 h 1683543"/>
                <a:gd name="connsiteX9" fmla="*/ 69056 w 754856"/>
                <a:gd name="connsiteY9" fmla="*/ 52387 h 1683543"/>
                <a:gd name="connsiteX10" fmla="*/ 78581 w 754856"/>
                <a:gd name="connsiteY10" fmla="*/ 76200 h 1683543"/>
                <a:gd name="connsiteX11" fmla="*/ 85725 w 754856"/>
                <a:gd name="connsiteY11" fmla="*/ 90487 h 1683543"/>
                <a:gd name="connsiteX12" fmla="*/ 102394 w 754856"/>
                <a:gd name="connsiteY12" fmla="*/ 95250 h 1683543"/>
                <a:gd name="connsiteX13" fmla="*/ 107156 w 754856"/>
                <a:gd name="connsiteY13" fmla="*/ 111918 h 1683543"/>
                <a:gd name="connsiteX14" fmla="*/ 121444 w 754856"/>
                <a:gd name="connsiteY14" fmla="*/ 121443 h 1683543"/>
                <a:gd name="connsiteX15" fmla="*/ 123825 w 754856"/>
                <a:gd name="connsiteY15" fmla="*/ 128587 h 1683543"/>
                <a:gd name="connsiteX16" fmla="*/ 126206 w 754856"/>
                <a:gd name="connsiteY16" fmla="*/ 142875 h 1683543"/>
                <a:gd name="connsiteX17" fmla="*/ 130969 w 754856"/>
                <a:gd name="connsiteY17" fmla="*/ 150018 h 1683543"/>
                <a:gd name="connsiteX18" fmla="*/ 133350 w 754856"/>
                <a:gd name="connsiteY18" fmla="*/ 164306 h 1683543"/>
                <a:gd name="connsiteX19" fmla="*/ 138112 w 754856"/>
                <a:gd name="connsiteY19" fmla="*/ 171450 h 1683543"/>
                <a:gd name="connsiteX20" fmla="*/ 147637 w 754856"/>
                <a:gd name="connsiteY20" fmla="*/ 207168 h 1683543"/>
                <a:gd name="connsiteX21" fmla="*/ 150019 w 754856"/>
                <a:gd name="connsiteY21" fmla="*/ 221456 h 1683543"/>
                <a:gd name="connsiteX22" fmla="*/ 152400 w 754856"/>
                <a:gd name="connsiteY22" fmla="*/ 228600 h 1683543"/>
                <a:gd name="connsiteX23" fmla="*/ 147637 w 754856"/>
                <a:gd name="connsiteY23" fmla="*/ 333375 h 1683543"/>
                <a:gd name="connsiteX24" fmla="*/ 150019 w 754856"/>
                <a:gd name="connsiteY24" fmla="*/ 388143 h 1683543"/>
                <a:gd name="connsiteX25" fmla="*/ 152400 w 754856"/>
                <a:gd name="connsiteY25" fmla="*/ 411956 h 1683543"/>
                <a:gd name="connsiteX26" fmla="*/ 159544 w 754856"/>
                <a:gd name="connsiteY26" fmla="*/ 414337 h 1683543"/>
                <a:gd name="connsiteX27" fmla="*/ 159544 w 754856"/>
                <a:gd name="connsiteY27" fmla="*/ 469106 h 1683543"/>
                <a:gd name="connsiteX28" fmla="*/ 169069 w 754856"/>
                <a:gd name="connsiteY28" fmla="*/ 488156 h 1683543"/>
                <a:gd name="connsiteX29" fmla="*/ 171450 w 754856"/>
                <a:gd name="connsiteY29" fmla="*/ 516731 h 1683543"/>
                <a:gd name="connsiteX30" fmla="*/ 178594 w 754856"/>
                <a:gd name="connsiteY30" fmla="*/ 519112 h 1683543"/>
                <a:gd name="connsiteX31" fmla="*/ 188119 w 754856"/>
                <a:gd name="connsiteY31" fmla="*/ 561975 h 1683543"/>
                <a:gd name="connsiteX32" fmla="*/ 192881 w 754856"/>
                <a:gd name="connsiteY32" fmla="*/ 569118 h 1683543"/>
                <a:gd name="connsiteX33" fmla="*/ 195262 w 754856"/>
                <a:gd name="connsiteY33" fmla="*/ 578643 h 1683543"/>
                <a:gd name="connsiteX34" fmla="*/ 202406 w 754856"/>
                <a:gd name="connsiteY34" fmla="*/ 581025 h 1683543"/>
                <a:gd name="connsiteX35" fmla="*/ 216694 w 754856"/>
                <a:gd name="connsiteY35" fmla="*/ 597693 h 1683543"/>
                <a:gd name="connsiteX36" fmla="*/ 223837 w 754856"/>
                <a:gd name="connsiteY36" fmla="*/ 600075 h 1683543"/>
                <a:gd name="connsiteX37" fmla="*/ 238125 w 754856"/>
                <a:gd name="connsiteY37" fmla="*/ 609600 h 1683543"/>
                <a:gd name="connsiteX38" fmla="*/ 240506 w 754856"/>
                <a:gd name="connsiteY38" fmla="*/ 616743 h 1683543"/>
                <a:gd name="connsiteX39" fmla="*/ 245269 w 754856"/>
                <a:gd name="connsiteY39" fmla="*/ 623887 h 1683543"/>
                <a:gd name="connsiteX40" fmla="*/ 247650 w 754856"/>
                <a:gd name="connsiteY40" fmla="*/ 635793 h 1683543"/>
                <a:gd name="connsiteX41" fmla="*/ 261937 w 754856"/>
                <a:gd name="connsiteY41" fmla="*/ 642937 h 1683543"/>
                <a:gd name="connsiteX42" fmla="*/ 266700 w 754856"/>
                <a:gd name="connsiteY42" fmla="*/ 650081 h 1683543"/>
                <a:gd name="connsiteX43" fmla="*/ 271462 w 754856"/>
                <a:gd name="connsiteY43" fmla="*/ 683418 h 1683543"/>
                <a:gd name="connsiteX44" fmla="*/ 285750 w 754856"/>
                <a:gd name="connsiteY44" fmla="*/ 690562 h 1683543"/>
                <a:gd name="connsiteX45" fmla="*/ 288131 w 754856"/>
                <a:gd name="connsiteY45" fmla="*/ 700087 h 1683543"/>
                <a:gd name="connsiteX46" fmla="*/ 295275 w 754856"/>
                <a:gd name="connsiteY46" fmla="*/ 702468 h 1683543"/>
                <a:gd name="connsiteX47" fmla="*/ 297656 w 754856"/>
                <a:gd name="connsiteY47" fmla="*/ 719137 h 1683543"/>
                <a:gd name="connsiteX48" fmla="*/ 304800 w 754856"/>
                <a:gd name="connsiteY48" fmla="*/ 740568 h 1683543"/>
                <a:gd name="connsiteX49" fmla="*/ 307181 w 754856"/>
                <a:gd name="connsiteY49" fmla="*/ 769143 h 1683543"/>
                <a:gd name="connsiteX50" fmla="*/ 311944 w 754856"/>
                <a:gd name="connsiteY50" fmla="*/ 783431 h 1683543"/>
                <a:gd name="connsiteX51" fmla="*/ 319087 w 754856"/>
                <a:gd name="connsiteY51" fmla="*/ 785812 h 1683543"/>
                <a:gd name="connsiteX52" fmla="*/ 321469 w 754856"/>
                <a:gd name="connsiteY52" fmla="*/ 847725 h 1683543"/>
                <a:gd name="connsiteX53" fmla="*/ 328612 w 754856"/>
                <a:gd name="connsiteY53" fmla="*/ 850106 h 1683543"/>
                <a:gd name="connsiteX54" fmla="*/ 326231 w 754856"/>
                <a:gd name="connsiteY54" fmla="*/ 890587 h 1683543"/>
                <a:gd name="connsiteX55" fmla="*/ 328612 w 754856"/>
                <a:gd name="connsiteY55" fmla="*/ 902493 h 1683543"/>
                <a:gd name="connsiteX56" fmla="*/ 335756 w 754856"/>
                <a:gd name="connsiteY56" fmla="*/ 904875 h 1683543"/>
                <a:gd name="connsiteX57" fmla="*/ 338137 w 754856"/>
                <a:gd name="connsiteY57" fmla="*/ 926306 h 1683543"/>
                <a:gd name="connsiteX58" fmla="*/ 342900 w 754856"/>
                <a:gd name="connsiteY58" fmla="*/ 933450 h 1683543"/>
                <a:gd name="connsiteX59" fmla="*/ 345281 w 754856"/>
                <a:gd name="connsiteY59" fmla="*/ 952500 h 1683543"/>
                <a:gd name="connsiteX60" fmla="*/ 347662 w 754856"/>
                <a:gd name="connsiteY60" fmla="*/ 966787 h 1683543"/>
                <a:gd name="connsiteX61" fmla="*/ 359569 w 754856"/>
                <a:gd name="connsiteY61" fmla="*/ 969168 h 1683543"/>
                <a:gd name="connsiteX62" fmla="*/ 364331 w 754856"/>
                <a:gd name="connsiteY62" fmla="*/ 976312 h 1683543"/>
                <a:gd name="connsiteX63" fmla="*/ 366712 w 754856"/>
                <a:gd name="connsiteY63" fmla="*/ 988218 h 1683543"/>
                <a:gd name="connsiteX64" fmla="*/ 373856 w 754856"/>
                <a:gd name="connsiteY64" fmla="*/ 990600 h 1683543"/>
                <a:gd name="connsiteX65" fmla="*/ 371475 w 754856"/>
                <a:gd name="connsiteY65" fmla="*/ 997743 h 1683543"/>
                <a:gd name="connsiteX66" fmla="*/ 373856 w 754856"/>
                <a:gd name="connsiteY66" fmla="*/ 1012031 h 1683543"/>
                <a:gd name="connsiteX67" fmla="*/ 381000 w 754856"/>
                <a:gd name="connsiteY67" fmla="*/ 1014412 h 1683543"/>
                <a:gd name="connsiteX68" fmla="*/ 390525 w 754856"/>
                <a:gd name="connsiteY68" fmla="*/ 1016793 h 1683543"/>
                <a:gd name="connsiteX69" fmla="*/ 407194 w 754856"/>
                <a:gd name="connsiteY69" fmla="*/ 1031081 h 1683543"/>
                <a:gd name="connsiteX70" fmla="*/ 409575 w 754856"/>
                <a:gd name="connsiteY70" fmla="*/ 1040606 h 1683543"/>
                <a:gd name="connsiteX71" fmla="*/ 419100 w 754856"/>
                <a:gd name="connsiteY71" fmla="*/ 1045368 h 1683543"/>
                <a:gd name="connsiteX72" fmla="*/ 421481 w 754856"/>
                <a:gd name="connsiteY72" fmla="*/ 1059656 h 1683543"/>
                <a:gd name="connsiteX73" fmla="*/ 423862 w 754856"/>
                <a:gd name="connsiteY73" fmla="*/ 1071562 h 1683543"/>
                <a:gd name="connsiteX74" fmla="*/ 433387 w 754856"/>
                <a:gd name="connsiteY74" fmla="*/ 1073943 h 1683543"/>
                <a:gd name="connsiteX75" fmla="*/ 450056 w 754856"/>
                <a:gd name="connsiteY75" fmla="*/ 1083468 h 1683543"/>
                <a:gd name="connsiteX76" fmla="*/ 454819 w 754856"/>
                <a:gd name="connsiteY76" fmla="*/ 1097756 h 1683543"/>
                <a:gd name="connsiteX77" fmla="*/ 459581 w 754856"/>
                <a:gd name="connsiteY77" fmla="*/ 1114425 h 1683543"/>
                <a:gd name="connsiteX78" fmla="*/ 461962 w 754856"/>
                <a:gd name="connsiteY78" fmla="*/ 1121568 h 1683543"/>
                <a:gd name="connsiteX79" fmla="*/ 469106 w 754856"/>
                <a:gd name="connsiteY79" fmla="*/ 1126331 h 1683543"/>
                <a:gd name="connsiteX80" fmla="*/ 471487 w 754856"/>
                <a:gd name="connsiteY80" fmla="*/ 1140618 h 1683543"/>
                <a:gd name="connsiteX81" fmla="*/ 473869 w 754856"/>
                <a:gd name="connsiteY81" fmla="*/ 1162050 h 1683543"/>
                <a:gd name="connsiteX82" fmla="*/ 478631 w 754856"/>
                <a:gd name="connsiteY82" fmla="*/ 1169193 h 1683543"/>
                <a:gd name="connsiteX83" fmla="*/ 481012 w 754856"/>
                <a:gd name="connsiteY83" fmla="*/ 1181100 h 1683543"/>
                <a:gd name="connsiteX84" fmla="*/ 483394 w 754856"/>
                <a:gd name="connsiteY84" fmla="*/ 1221581 h 1683543"/>
                <a:gd name="connsiteX85" fmla="*/ 490537 w 754856"/>
                <a:gd name="connsiteY85" fmla="*/ 1226343 h 1683543"/>
                <a:gd name="connsiteX86" fmla="*/ 490537 w 754856"/>
                <a:gd name="connsiteY86" fmla="*/ 1250156 h 1683543"/>
                <a:gd name="connsiteX87" fmla="*/ 504825 w 754856"/>
                <a:gd name="connsiteY87" fmla="*/ 1247775 h 1683543"/>
                <a:gd name="connsiteX88" fmla="*/ 497681 w 754856"/>
                <a:gd name="connsiteY88" fmla="*/ 1252537 h 1683543"/>
                <a:gd name="connsiteX89" fmla="*/ 507206 w 754856"/>
                <a:gd name="connsiteY89" fmla="*/ 1271587 h 1683543"/>
                <a:gd name="connsiteX90" fmla="*/ 511969 w 754856"/>
                <a:gd name="connsiteY90" fmla="*/ 1293018 h 1683543"/>
                <a:gd name="connsiteX91" fmla="*/ 516731 w 754856"/>
                <a:gd name="connsiteY91" fmla="*/ 1307306 h 1683543"/>
                <a:gd name="connsiteX92" fmla="*/ 519112 w 754856"/>
                <a:gd name="connsiteY92" fmla="*/ 1314450 h 1683543"/>
                <a:gd name="connsiteX93" fmla="*/ 526256 w 754856"/>
                <a:gd name="connsiteY93" fmla="*/ 1316831 h 1683543"/>
                <a:gd name="connsiteX94" fmla="*/ 528637 w 754856"/>
                <a:gd name="connsiteY94" fmla="*/ 1340643 h 1683543"/>
                <a:gd name="connsiteX95" fmla="*/ 531019 w 754856"/>
                <a:gd name="connsiteY95" fmla="*/ 1347787 h 1683543"/>
                <a:gd name="connsiteX96" fmla="*/ 538162 w 754856"/>
                <a:gd name="connsiteY96" fmla="*/ 1350168 h 1683543"/>
                <a:gd name="connsiteX97" fmla="*/ 540544 w 754856"/>
                <a:gd name="connsiteY97" fmla="*/ 1362075 h 1683543"/>
                <a:gd name="connsiteX98" fmla="*/ 547687 w 754856"/>
                <a:gd name="connsiteY98" fmla="*/ 1364456 h 1683543"/>
                <a:gd name="connsiteX99" fmla="*/ 561975 w 754856"/>
                <a:gd name="connsiteY99" fmla="*/ 1376362 h 1683543"/>
                <a:gd name="connsiteX100" fmla="*/ 564356 w 754856"/>
                <a:gd name="connsiteY100" fmla="*/ 1383506 h 1683543"/>
                <a:gd name="connsiteX101" fmla="*/ 566737 w 754856"/>
                <a:gd name="connsiteY101" fmla="*/ 1395412 h 1683543"/>
                <a:gd name="connsiteX102" fmla="*/ 578644 w 754856"/>
                <a:gd name="connsiteY102" fmla="*/ 1397793 h 1683543"/>
                <a:gd name="connsiteX103" fmla="*/ 581025 w 754856"/>
                <a:gd name="connsiteY103" fmla="*/ 1412081 h 1683543"/>
                <a:gd name="connsiteX104" fmla="*/ 588169 w 754856"/>
                <a:gd name="connsiteY104" fmla="*/ 1414462 h 1683543"/>
                <a:gd name="connsiteX105" fmla="*/ 597694 w 754856"/>
                <a:gd name="connsiteY105" fmla="*/ 1416843 h 1683543"/>
                <a:gd name="connsiteX106" fmla="*/ 614362 w 754856"/>
                <a:gd name="connsiteY106" fmla="*/ 1421606 h 1683543"/>
                <a:gd name="connsiteX107" fmla="*/ 621506 w 754856"/>
                <a:gd name="connsiteY107" fmla="*/ 1426368 h 1683543"/>
                <a:gd name="connsiteX108" fmla="*/ 623887 w 754856"/>
                <a:gd name="connsiteY108" fmla="*/ 1433512 h 1683543"/>
                <a:gd name="connsiteX109" fmla="*/ 626269 w 754856"/>
                <a:gd name="connsiteY109" fmla="*/ 1495425 h 1683543"/>
                <a:gd name="connsiteX110" fmla="*/ 628650 w 754856"/>
                <a:gd name="connsiteY110" fmla="*/ 1509712 h 1683543"/>
                <a:gd name="connsiteX111" fmla="*/ 631031 w 754856"/>
                <a:gd name="connsiteY111" fmla="*/ 1516856 h 1683543"/>
                <a:gd name="connsiteX112" fmla="*/ 638175 w 754856"/>
                <a:gd name="connsiteY112" fmla="*/ 1519237 h 1683543"/>
                <a:gd name="connsiteX113" fmla="*/ 640556 w 754856"/>
                <a:gd name="connsiteY113" fmla="*/ 1562100 h 1683543"/>
                <a:gd name="connsiteX114" fmla="*/ 647700 w 754856"/>
                <a:gd name="connsiteY114" fmla="*/ 1564481 h 1683543"/>
                <a:gd name="connsiteX115" fmla="*/ 650081 w 754856"/>
                <a:gd name="connsiteY115" fmla="*/ 1600200 h 1683543"/>
                <a:gd name="connsiteX116" fmla="*/ 659606 w 754856"/>
                <a:gd name="connsiteY116" fmla="*/ 1628775 h 1683543"/>
                <a:gd name="connsiteX117" fmla="*/ 661987 w 754856"/>
                <a:gd name="connsiteY117" fmla="*/ 1643062 h 1683543"/>
                <a:gd name="connsiteX118" fmla="*/ 659606 w 754856"/>
                <a:gd name="connsiteY118" fmla="*/ 1650206 h 1683543"/>
                <a:gd name="connsiteX119" fmla="*/ 669131 w 754856"/>
                <a:gd name="connsiteY119" fmla="*/ 1659731 h 1683543"/>
                <a:gd name="connsiteX120" fmla="*/ 673894 w 754856"/>
                <a:gd name="connsiteY120" fmla="*/ 1666875 h 1683543"/>
                <a:gd name="connsiteX121" fmla="*/ 676275 w 754856"/>
                <a:gd name="connsiteY121" fmla="*/ 1674018 h 1683543"/>
                <a:gd name="connsiteX122" fmla="*/ 690562 w 754856"/>
                <a:gd name="connsiteY122" fmla="*/ 1683543 h 1683543"/>
                <a:gd name="connsiteX123" fmla="*/ 726281 w 754856"/>
                <a:gd name="connsiteY123" fmla="*/ 1664493 h 1683543"/>
                <a:gd name="connsiteX124" fmla="*/ 742950 w 754856"/>
                <a:gd name="connsiteY124" fmla="*/ 1650206 h 1683543"/>
                <a:gd name="connsiteX125" fmla="*/ 750094 w 754856"/>
                <a:gd name="connsiteY125" fmla="*/ 1635918 h 1683543"/>
                <a:gd name="connsiteX126" fmla="*/ 754856 w 754856"/>
                <a:gd name="connsiteY126" fmla="*/ 1628775 h 1683543"/>
                <a:gd name="connsiteX0" fmla="*/ 0 w 750094"/>
                <a:gd name="connsiteY0" fmla="*/ 0 h 1683543"/>
                <a:gd name="connsiteX1" fmla="*/ 0 w 750094"/>
                <a:gd name="connsiteY1" fmla="*/ 0 h 1683543"/>
                <a:gd name="connsiteX2" fmla="*/ 19050 w 750094"/>
                <a:gd name="connsiteY2" fmla="*/ 9525 h 1683543"/>
                <a:gd name="connsiteX3" fmla="*/ 23812 w 750094"/>
                <a:gd name="connsiteY3" fmla="*/ 16668 h 1683543"/>
                <a:gd name="connsiteX4" fmla="*/ 40481 w 750094"/>
                <a:gd name="connsiteY4" fmla="*/ 21431 h 1683543"/>
                <a:gd name="connsiteX5" fmla="*/ 42862 w 750094"/>
                <a:gd name="connsiteY5" fmla="*/ 30956 h 1683543"/>
                <a:gd name="connsiteX6" fmla="*/ 45244 w 750094"/>
                <a:gd name="connsiteY6" fmla="*/ 38100 h 1683543"/>
                <a:gd name="connsiteX7" fmla="*/ 59531 w 750094"/>
                <a:gd name="connsiteY7" fmla="*/ 40481 h 1683543"/>
                <a:gd name="connsiteX8" fmla="*/ 61912 w 750094"/>
                <a:gd name="connsiteY8" fmla="*/ 50006 h 1683543"/>
                <a:gd name="connsiteX9" fmla="*/ 69056 w 750094"/>
                <a:gd name="connsiteY9" fmla="*/ 52387 h 1683543"/>
                <a:gd name="connsiteX10" fmla="*/ 78581 w 750094"/>
                <a:gd name="connsiteY10" fmla="*/ 76200 h 1683543"/>
                <a:gd name="connsiteX11" fmla="*/ 85725 w 750094"/>
                <a:gd name="connsiteY11" fmla="*/ 90487 h 1683543"/>
                <a:gd name="connsiteX12" fmla="*/ 102394 w 750094"/>
                <a:gd name="connsiteY12" fmla="*/ 95250 h 1683543"/>
                <a:gd name="connsiteX13" fmla="*/ 107156 w 750094"/>
                <a:gd name="connsiteY13" fmla="*/ 111918 h 1683543"/>
                <a:gd name="connsiteX14" fmla="*/ 121444 w 750094"/>
                <a:gd name="connsiteY14" fmla="*/ 121443 h 1683543"/>
                <a:gd name="connsiteX15" fmla="*/ 123825 w 750094"/>
                <a:gd name="connsiteY15" fmla="*/ 128587 h 1683543"/>
                <a:gd name="connsiteX16" fmla="*/ 126206 w 750094"/>
                <a:gd name="connsiteY16" fmla="*/ 142875 h 1683543"/>
                <a:gd name="connsiteX17" fmla="*/ 130969 w 750094"/>
                <a:gd name="connsiteY17" fmla="*/ 150018 h 1683543"/>
                <a:gd name="connsiteX18" fmla="*/ 133350 w 750094"/>
                <a:gd name="connsiteY18" fmla="*/ 164306 h 1683543"/>
                <a:gd name="connsiteX19" fmla="*/ 138112 w 750094"/>
                <a:gd name="connsiteY19" fmla="*/ 171450 h 1683543"/>
                <a:gd name="connsiteX20" fmla="*/ 147637 w 750094"/>
                <a:gd name="connsiteY20" fmla="*/ 207168 h 1683543"/>
                <a:gd name="connsiteX21" fmla="*/ 150019 w 750094"/>
                <a:gd name="connsiteY21" fmla="*/ 221456 h 1683543"/>
                <a:gd name="connsiteX22" fmla="*/ 152400 w 750094"/>
                <a:gd name="connsiteY22" fmla="*/ 228600 h 1683543"/>
                <a:gd name="connsiteX23" fmla="*/ 147637 w 750094"/>
                <a:gd name="connsiteY23" fmla="*/ 333375 h 1683543"/>
                <a:gd name="connsiteX24" fmla="*/ 150019 w 750094"/>
                <a:gd name="connsiteY24" fmla="*/ 388143 h 1683543"/>
                <a:gd name="connsiteX25" fmla="*/ 152400 w 750094"/>
                <a:gd name="connsiteY25" fmla="*/ 411956 h 1683543"/>
                <a:gd name="connsiteX26" fmla="*/ 159544 w 750094"/>
                <a:gd name="connsiteY26" fmla="*/ 414337 h 1683543"/>
                <a:gd name="connsiteX27" fmla="*/ 159544 w 750094"/>
                <a:gd name="connsiteY27" fmla="*/ 469106 h 1683543"/>
                <a:gd name="connsiteX28" fmla="*/ 169069 w 750094"/>
                <a:gd name="connsiteY28" fmla="*/ 488156 h 1683543"/>
                <a:gd name="connsiteX29" fmla="*/ 171450 w 750094"/>
                <a:gd name="connsiteY29" fmla="*/ 516731 h 1683543"/>
                <a:gd name="connsiteX30" fmla="*/ 178594 w 750094"/>
                <a:gd name="connsiteY30" fmla="*/ 519112 h 1683543"/>
                <a:gd name="connsiteX31" fmla="*/ 188119 w 750094"/>
                <a:gd name="connsiteY31" fmla="*/ 561975 h 1683543"/>
                <a:gd name="connsiteX32" fmla="*/ 192881 w 750094"/>
                <a:gd name="connsiteY32" fmla="*/ 569118 h 1683543"/>
                <a:gd name="connsiteX33" fmla="*/ 195262 w 750094"/>
                <a:gd name="connsiteY33" fmla="*/ 578643 h 1683543"/>
                <a:gd name="connsiteX34" fmla="*/ 202406 w 750094"/>
                <a:gd name="connsiteY34" fmla="*/ 581025 h 1683543"/>
                <a:gd name="connsiteX35" fmla="*/ 216694 w 750094"/>
                <a:gd name="connsiteY35" fmla="*/ 597693 h 1683543"/>
                <a:gd name="connsiteX36" fmla="*/ 223837 w 750094"/>
                <a:gd name="connsiteY36" fmla="*/ 600075 h 1683543"/>
                <a:gd name="connsiteX37" fmla="*/ 238125 w 750094"/>
                <a:gd name="connsiteY37" fmla="*/ 609600 h 1683543"/>
                <a:gd name="connsiteX38" fmla="*/ 240506 w 750094"/>
                <a:gd name="connsiteY38" fmla="*/ 616743 h 1683543"/>
                <a:gd name="connsiteX39" fmla="*/ 245269 w 750094"/>
                <a:gd name="connsiteY39" fmla="*/ 623887 h 1683543"/>
                <a:gd name="connsiteX40" fmla="*/ 247650 w 750094"/>
                <a:gd name="connsiteY40" fmla="*/ 635793 h 1683543"/>
                <a:gd name="connsiteX41" fmla="*/ 261937 w 750094"/>
                <a:gd name="connsiteY41" fmla="*/ 642937 h 1683543"/>
                <a:gd name="connsiteX42" fmla="*/ 266700 w 750094"/>
                <a:gd name="connsiteY42" fmla="*/ 650081 h 1683543"/>
                <a:gd name="connsiteX43" fmla="*/ 271462 w 750094"/>
                <a:gd name="connsiteY43" fmla="*/ 683418 h 1683543"/>
                <a:gd name="connsiteX44" fmla="*/ 285750 w 750094"/>
                <a:gd name="connsiteY44" fmla="*/ 690562 h 1683543"/>
                <a:gd name="connsiteX45" fmla="*/ 288131 w 750094"/>
                <a:gd name="connsiteY45" fmla="*/ 700087 h 1683543"/>
                <a:gd name="connsiteX46" fmla="*/ 295275 w 750094"/>
                <a:gd name="connsiteY46" fmla="*/ 702468 h 1683543"/>
                <a:gd name="connsiteX47" fmla="*/ 297656 w 750094"/>
                <a:gd name="connsiteY47" fmla="*/ 719137 h 1683543"/>
                <a:gd name="connsiteX48" fmla="*/ 304800 w 750094"/>
                <a:gd name="connsiteY48" fmla="*/ 740568 h 1683543"/>
                <a:gd name="connsiteX49" fmla="*/ 307181 w 750094"/>
                <a:gd name="connsiteY49" fmla="*/ 769143 h 1683543"/>
                <a:gd name="connsiteX50" fmla="*/ 311944 w 750094"/>
                <a:gd name="connsiteY50" fmla="*/ 783431 h 1683543"/>
                <a:gd name="connsiteX51" fmla="*/ 319087 w 750094"/>
                <a:gd name="connsiteY51" fmla="*/ 785812 h 1683543"/>
                <a:gd name="connsiteX52" fmla="*/ 321469 w 750094"/>
                <a:gd name="connsiteY52" fmla="*/ 847725 h 1683543"/>
                <a:gd name="connsiteX53" fmla="*/ 328612 w 750094"/>
                <a:gd name="connsiteY53" fmla="*/ 850106 h 1683543"/>
                <a:gd name="connsiteX54" fmla="*/ 326231 w 750094"/>
                <a:gd name="connsiteY54" fmla="*/ 890587 h 1683543"/>
                <a:gd name="connsiteX55" fmla="*/ 328612 w 750094"/>
                <a:gd name="connsiteY55" fmla="*/ 902493 h 1683543"/>
                <a:gd name="connsiteX56" fmla="*/ 335756 w 750094"/>
                <a:gd name="connsiteY56" fmla="*/ 904875 h 1683543"/>
                <a:gd name="connsiteX57" fmla="*/ 338137 w 750094"/>
                <a:gd name="connsiteY57" fmla="*/ 926306 h 1683543"/>
                <a:gd name="connsiteX58" fmla="*/ 342900 w 750094"/>
                <a:gd name="connsiteY58" fmla="*/ 933450 h 1683543"/>
                <a:gd name="connsiteX59" fmla="*/ 345281 w 750094"/>
                <a:gd name="connsiteY59" fmla="*/ 952500 h 1683543"/>
                <a:gd name="connsiteX60" fmla="*/ 347662 w 750094"/>
                <a:gd name="connsiteY60" fmla="*/ 966787 h 1683543"/>
                <a:gd name="connsiteX61" fmla="*/ 359569 w 750094"/>
                <a:gd name="connsiteY61" fmla="*/ 969168 h 1683543"/>
                <a:gd name="connsiteX62" fmla="*/ 364331 w 750094"/>
                <a:gd name="connsiteY62" fmla="*/ 976312 h 1683543"/>
                <a:gd name="connsiteX63" fmla="*/ 366712 w 750094"/>
                <a:gd name="connsiteY63" fmla="*/ 988218 h 1683543"/>
                <a:gd name="connsiteX64" fmla="*/ 373856 w 750094"/>
                <a:gd name="connsiteY64" fmla="*/ 990600 h 1683543"/>
                <a:gd name="connsiteX65" fmla="*/ 371475 w 750094"/>
                <a:gd name="connsiteY65" fmla="*/ 997743 h 1683543"/>
                <a:gd name="connsiteX66" fmla="*/ 373856 w 750094"/>
                <a:gd name="connsiteY66" fmla="*/ 1012031 h 1683543"/>
                <a:gd name="connsiteX67" fmla="*/ 381000 w 750094"/>
                <a:gd name="connsiteY67" fmla="*/ 1014412 h 1683543"/>
                <a:gd name="connsiteX68" fmla="*/ 390525 w 750094"/>
                <a:gd name="connsiteY68" fmla="*/ 1016793 h 1683543"/>
                <a:gd name="connsiteX69" fmla="*/ 407194 w 750094"/>
                <a:gd name="connsiteY69" fmla="*/ 1031081 h 1683543"/>
                <a:gd name="connsiteX70" fmla="*/ 409575 w 750094"/>
                <a:gd name="connsiteY70" fmla="*/ 1040606 h 1683543"/>
                <a:gd name="connsiteX71" fmla="*/ 419100 w 750094"/>
                <a:gd name="connsiteY71" fmla="*/ 1045368 h 1683543"/>
                <a:gd name="connsiteX72" fmla="*/ 421481 w 750094"/>
                <a:gd name="connsiteY72" fmla="*/ 1059656 h 1683543"/>
                <a:gd name="connsiteX73" fmla="*/ 423862 w 750094"/>
                <a:gd name="connsiteY73" fmla="*/ 1071562 h 1683543"/>
                <a:gd name="connsiteX74" fmla="*/ 433387 w 750094"/>
                <a:gd name="connsiteY74" fmla="*/ 1073943 h 1683543"/>
                <a:gd name="connsiteX75" fmla="*/ 450056 w 750094"/>
                <a:gd name="connsiteY75" fmla="*/ 1083468 h 1683543"/>
                <a:gd name="connsiteX76" fmla="*/ 454819 w 750094"/>
                <a:gd name="connsiteY76" fmla="*/ 1097756 h 1683543"/>
                <a:gd name="connsiteX77" fmla="*/ 459581 w 750094"/>
                <a:gd name="connsiteY77" fmla="*/ 1114425 h 1683543"/>
                <a:gd name="connsiteX78" fmla="*/ 461962 w 750094"/>
                <a:gd name="connsiteY78" fmla="*/ 1121568 h 1683543"/>
                <a:gd name="connsiteX79" fmla="*/ 469106 w 750094"/>
                <a:gd name="connsiteY79" fmla="*/ 1126331 h 1683543"/>
                <a:gd name="connsiteX80" fmla="*/ 471487 w 750094"/>
                <a:gd name="connsiteY80" fmla="*/ 1140618 h 1683543"/>
                <a:gd name="connsiteX81" fmla="*/ 473869 w 750094"/>
                <a:gd name="connsiteY81" fmla="*/ 1162050 h 1683543"/>
                <a:gd name="connsiteX82" fmla="*/ 478631 w 750094"/>
                <a:gd name="connsiteY82" fmla="*/ 1169193 h 1683543"/>
                <a:gd name="connsiteX83" fmla="*/ 481012 w 750094"/>
                <a:gd name="connsiteY83" fmla="*/ 1181100 h 1683543"/>
                <a:gd name="connsiteX84" fmla="*/ 483394 w 750094"/>
                <a:gd name="connsiteY84" fmla="*/ 1221581 h 1683543"/>
                <a:gd name="connsiteX85" fmla="*/ 490537 w 750094"/>
                <a:gd name="connsiteY85" fmla="*/ 1226343 h 1683543"/>
                <a:gd name="connsiteX86" fmla="*/ 490537 w 750094"/>
                <a:gd name="connsiteY86" fmla="*/ 1250156 h 1683543"/>
                <a:gd name="connsiteX87" fmla="*/ 504825 w 750094"/>
                <a:gd name="connsiteY87" fmla="*/ 1247775 h 1683543"/>
                <a:gd name="connsiteX88" fmla="*/ 497681 w 750094"/>
                <a:gd name="connsiteY88" fmla="*/ 1252537 h 1683543"/>
                <a:gd name="connsiteX89" fmla="*/ 507206 w 750094"/>
                <a:gd name="connsiteY89" fmla="*/ 1271587 h 1683543"/>
                <a:gd name="connsiteX90" fmla="*/ 511969 w 750094"/>
                <a:gd name="connsiteY90" fmla="*/ 1293018 h 1683543"/>
                <a:gd name="connsiteX91" fmla="*/ 516731 w 750094"/>
                <a:gd name="connsiteY91" fmla="*/ 1307306 h 1683543"/>
                <a:gd name="connsiteX92" fmla="*/ 519112 w 750094"/>
                <a:gd name="connsiteY92" fmla="*/ 1314450 h 1683543"/>
                <a:gd name="connsiteX93" fmla="*/ 526256 w 750094"/>
                <a:gd name="connsiteY93" fmla="*/ 1316831 h 1683543"/>
                <a:gd name="connsiteX94" fmla="*/ 528637 w 750094"/>
                <a:gd name="connsiteY94" fmla="*/ 1340643 h 1683543"/>
                <a:gd name="connsiteX95" fmla="*/ 531019 w 750094"/>
                <a:gd name="connsiteY95" fmla="*/ 1347787 h 1683543"/>
                <a:gd name="connsiteX96" fmla="*/ 538162 w 750094"/>
                <a:gd name="connsiteY96" fmla="*/ 1350168 h 1683543"/>
                <a:gd name="connsiteX97" fmla="*/ 540544 w 750094"/>
                <a:gd name="connsiteY97" fmla="*/ 1362075 h 1683543"/>
                <a:gd name="connsiteX98" fmla="*/ 547687 w 750094"/>
                <a:gd name="connsiteY98" fmla="*/ 1364456 h 1683543"/>
                <a:gd name="connsiteX99" fmla="*/ 561975 w 750094"/>
                <a:gd name="connsiteY99" fmla="*/ 1376362 h 1683543"/>
                <a:gd name="connsiteX100" fmla="*/ 564356 w 750094"/>
                <a:gd name="connsiteY100" fmla="*/ 1383506 h 1683543"/>
                <a:gd name="connsiteX101" fmla="*/ 566737 w 750094"/>
                <a:gd name="connsiteY101" fmla="*/ 1395412 h 1683543"/>
                <a:gd name="connsiteX102" fmla="*/ 578644 w 750094"/>
                <a:gd name="connsiteY102" fmla="*/ 1397793 h 1683543"/>
                <a:gd name="connsiteX103" fmla="*/ 581025 w 750094"/>
                <a:gd name="connsiteY103" fmla="*/ 1412081 h 1683543"/>
                <a:gd name="connsiteX104" fmla="*/ 588169 w 750094"/>
                <a:gd name="connsiteY104" fmla="*/ 1414462 h 1683543"/>
                <a:gd name="connsiteX105" fmla="*/ 597694 w 750094"/>
                <a:gd name="connsiteY105" fmla="*/ 1416843 h 1683543"/>
                <a:gd name="connsiteX106" fmla="*/ 614362 w 750094"/>
                <a:gd name="connsiteY106" fmla="*/ 1421606 h 1683543"/>
                <a:gd name="connsiteX107" fmla="*/ 621506 w 750094"/>
                <a:gd name="connsiteY107" fmla="*/ 1426368 h 1683543"/>
                <a:gd name="connsiteX108" fmla="*/ 623887 w 750094"/>
                <a:gd name="connsiteY108" fmla="*/ 1433512 h 1683543"/>
                <a:gd name="connsiteX109" fmla="*/ 626269 w 750094"/>
                <a:gd name="connsiteY109" fmla="*/ 1495425 h 1683543"/>
                <a:gd name="connsiteX110" fmla="*/ 628650 w 750094"/>
                <a:gd name="connsiteY110" fmla="*/ 1509712 h 1683543"/>
                <a:gd name="connsiteX111" fmla="*/ 631031 w 750094"/>
                <a:gd name="connsiteY111" fmla="*/ 1516856 h 1683543"/>
                <a:gd name="connsiteX112" fmla="*/ 638175 w 750094"/>
                <a:gd name="connsiteY112" fmla="*/ 1519237 h 1683543"/>
                <a:gd name="connsiteX113" fmla="*/ 640556 w 750094"/>
                <a:gd name="connsiteY113" fmla="*/ 1562100 h 1683543"/>
                <a:gd name="connsiteX114" fmla="*/ 647700 w 750094"/>
                <a:gd name="connsiteY114" fmla="*/ 1564481 h 1683543"/>
                <a:gd name="connsiteX115" fmla="*/ 650081 w 750094"/>
                <a:gd name="connsiteY115" fmla="*/ 1600200 h 1683543"/>
                <a:gd name="connsiteX116" fmla="*/ 659606 w 750094"/>
                <a:gd name="connsiteY116" fmla="*/ 1628775 h 1683543"/>
                <a:gd name="connsiteX117" fmla="*/ 661987 w 750094"/>
                <a:gd name="connsiteY117" fmla="*/ 1643062 h 1683543"/>
                <a:gd name="connsiteX118" fmla="*/ 659606 w 750094"/>
                <a:gd name="connsiteY118" fmla="*/ 1650206 h 1683543"/>
                <a:gd name="connsiteX119" fmla="*/ 669131 w 750094"/>
                <a:gd name="connsiteY119" fmla="*/ 1659731 h 1683543"/>
                <a:gd name="connsiteX120" fmla="*/ 673894 w 750094"/>
                <a:gd name="connsiteY120" fmla="*/ 1666875 h 1683543"/>
                <a:gd name="connsiteX121" fmla="*/ 676275 w 750094"/>
                <a:gd name="connsiteY121" fmla="*/ 1674018 h 1683543"/>
                <a:gd name="connsiteX122" fmla="*/ 690562 w 750094"/>
                <a:gd name="connsiteY122" fmla="*/ 1683543 h 1683543"/>
                <a:gd name="connsiteX123" fmla="*/ 726281 w 750094"/>
                <a:gd name="connsiteY123" fmla="*/ 1664493 h 1683543"/>
                <a:gd name="connsiteX124" fmla="*/ 742950 w 750094"/>
                <a:gd name="connsiteY124" fmla="*/ 1650206 h 1683543"/>
                <a:gd name="connsiteX125" fmla="*/ 750094 w 750094"/>
                <a:gd name="connsiteY125" fmla="*/ 1635918 h 1683543"/>
                <a:gd name="connsiteX0" fmla="*/ 0 w 742950"/>
                <a:gd name="connsiteY0" fmla="*/ 0 h 1683543"/>
                <a:gd name="connsiteX1" fmla="*/ 0 w 742950"/>
                <a:gd name="connsiteY1" fmla="*/ 0 h 1683543"/>
                <a:gd name="connsiteX2" fmla="*/ 19050 w 742950"/>
                <a:gd name="connsiteY2" fmla="*/ 9525 h 1683543"/>
                <a:gd name="connsiteX3" fmla="*/ 23812 w 742950"/>
                <a:gd name="connsiteY3" fmla="*/ 16668 h 1683543"/>
                <a:gd name="connsiteX4" fmla="*/ 40481 w 742950"/>
                <a:gd name="connsiteY4" fmla="*/ 21431 h 1683543"/>
                <a:gd name="connsiteX5" fmla="*/ 42862 w 742950"/>
                <a:gd name="connsiteY5" fmla="*/ 30956 h 1683543"/>
                <a:gd name="connsiteX6" fmla="*/ 45244 w 742950"/>
                <a:gd name="connsiteY6" fmla="*/ 38100 h 1683543"/>
                <a:gd name="connsiteX7" fmla="*/ 59531 w 742950"/>
                <a:gd name="connsiteY7" fmla="*/ 40481 h 1683543"/>
                <a:gd name="connsiteX8" fmla="*/ 61912 w 742950"/>
                <a:gd name="connsiteY8" fmla="*/ 50006 h 1683543"/>
                <a:gd name="connsiteX9" fmla="*/ 69056 w 742950"/>
                <a:gd name="connsiteY9" fmla="*/ 52387 h 1683543"/>
                <a:gd name="connsiteX10" fmla="*/ 78581 w 742950"/>
                <a:gd name="connsiteY10" fmla="*/ 76200 h 1683543"/>
                <a:gd name="connsiteX11" fmla="*/ 85725 w 742950"/>
                <a:gd name="connsiteY11" fmla="*/ 90487 h 1683543"/>
                <a:gd name="connsiteX12" fmla="*/ 102394 w 742950"/>
                <a:gd name="connsiteY12" fmla="*/ 95250 h 1683543"/>
                <a:gd name="connsiteX13" fmla="*/ 107156 w 742950"/>
                <a:gd name="connsiteY13" fmla="*/ 111918 h 1683543"/>
                <a:gd name="connsiteX14" fmla="*/ 121444 w 742950"/>
                <a:gd name="connsiteY14" fmla="*/ 121443 h 1683543"/>
                <a:gd name="connsiteX15" fmla="*/ 123825 w 742950"/>
                <a:gd name="connsiteY15" fmla="*/ 128587 h 1683543"/>
                <a:gd name="connsiteX16" fmla="*/ 126206 w 742950"/>
                <a:gd name="connsiteY16" fmla="*/ 142875 h 1683543"/>
                <a:gd name="connsiteX17" fmla="*/ 130969 w 742950"/>
                <a:gd name="connsiteY17" fmla="*/ 150018 h 1683543"/>
                <a:gd name="connsiteX18" fmla="*/ 133350 w 742950"/>
                <a:gd name="connsiteY18" fmla="*/ 164306 h 1683543"/>
                <a:gd name="connsiteX19" fmla="*/ 138112 w 742950"/>
                <a:gd name="connsiteY19" fmla="*/ 171450 h 1683543"/>
                <a:gd name="connsiteX20" fmla="*/ 147637 w 742950"/>
                <a:gd name="connsiteY20" fmla="*/ 207168 h 1683543"/>
                <a:gd name="connsiteX21" fmla="*/ 150019 w 742950"/>
                <a:gd name="connsiteY21" fmla="*/ 221456 h 1683543"/>
                <a:gd name="connsiteX22" fmla="*/ 152400 w 742950"/>
                <a:gd name="connsiteY22" fmla="*/ 228600 h 1683543"/>
                <a:gd name="connsiteX23" fmla="*/ 147637 w 742950"/>
                <a:gd name="connsiteY23" fmla="*/ 333375 h 1683543"/>
                <a:gd name="connsiteX24" fmla="*/ 150019 w 742950"/>
                <a:gd name="connsiteY24" fmla="*/ 388143 h 1683543"/>
                <a:gd name="connsiteX25" fmla="*/ 152400 w 742950"/>
                <a:gd name="connsiteY25" fmla="*/ 411956 h 1683543"/>
                <a:gd name="connsiteX26" fmla="*/ 159544 w 742950"/>
                <a:gd name="connsiteY26" fmla="*/ 414337 h 1683543"/>
                <a:gd name="connsiteX27" fmla="*/ 159544 w 742950"/>
                <a:gd name="connsiteY27" fmla="*/ 469106 h 1683543"/>
                <a:gd name="connsiteX28" fmla="*/ 169069 w 742950"/>
                <a:gd name="connsiteY28" fmla="*/ 488156 h 1683543"/>
                <a:gd name="connsiteX29" fmla="*/ 171450 w 742950"/>
                <a:gd name="connsiteY29" fmla="*/ 516731 h 1683543"/>
                <a:gd name="connsiteX30" fmla="*/ 178594 w 742950"/>
                <a:gd name="connsiteY30" fmla="*/ 519112 h 1683543"/>
                <a:gd name="connsiteX31" fmla="*/ 188119 w 742950"/>
                <a:gd name="connsiteY31" fmla="*/ 561975 h 1683543"/>
                <a:gd name="connsiteX32" fmla="*/ 192881 w 742950"/>
                <a:gd name="connsiteY32" fmla="*/ 569118 h 1683543"/>
                <a:gd name="connsiteX33" fmla="*/ 195262 w 742950"/>
                <a:gd name="connsiteY33" fmla="*/ 578643 h 1683543"/>
                <a:gd name="connsiteX34" fmla="*/ 202406 w 742950"/>
                <a:gd name="connsiteY34" fmla="*/ 581025 h 1683543"/>
                <a:gd name="connsiteX35" fmla="*/ 216694 w 742950"/>
                <a:gd name="connsiteY35" fmla="*/ 597693 h 1683543"/>
                <a:gd name="connsiteX36" fmla="*/ 223837 w 742950"/>
                <a:gd name="connsiteY36" fmla="*/ 600075 h 1683543"/>
                <a:gd name="connsiteX37" fmla="*/ 238125 w 742950"/>
                <a:gd name="connsiteY37" fmla="*/ 609600 h 1683543"/>
                <a:gd name="connsiteX38" fmla="*/ 240506 w 742950"/>
                <a:gd name="connsiteY38" fmla="*/ 616743 h 1683543"/>
                <a:gd name="connsiteX39" fmla="*/ 245269 w 742950"/>
                <a:gd name="connsiteY39" fmla="*/ 623887 h 1683543"/>
                <a:gd name="connsiteX40" fmla="*/ 247650 w 742950"/>
                <a:gd name="connsiteY40" fmla="*/ 635793 h 1683543"/>
                <a:gd name="connsiteX41" fmla="*/ 261937 w 742950"/>
                <a:gd name="connsiteY41" fmla="*/ 642937 h 1683543"/>
                <a:gd name="connsiteX42" fmla="*/ 266700 w 742950"/>
                <a:gd name="connsiteY42" fmla="*/ 650081 h 1683543"/>
                <a:gd name="connsiteX43" fmla="*/ 271462 w 742950"/>
                <a:gd name="connsiteY43" fmla="*/ 683418 h 1683543"/>
                <a:gd name="connsiteX44" fmla="*/ 285750 w 742950"/>
                <a:gd name="connsiteY44" fmla="*/ 690562 h 1683543"/>
                <a:gd name="connsiteX45" fmla="*/ 288131 w 742950"/>
                <a:gd name="connsiteY45" fmla="*/ 700087 h 1683543"/>
                <a:gd name="connsiteX46" fmla="*/ 295275 w 742950"/>
                <a:gd name="connsiteY46" fmla="*/ 702468 h 1683543"/>
                <a:gd name="connsiteX47" fmla="*/ 297656 w 742950"/>
                <a:gd name="connsiteY47" fmla="*/ 719137 h 1683543"/>
                <a:gd name="connsiteX48" fmla="*/ 304800 w 742950"/>
                <a:gd name="connsiteY48" fmla="*/ 740568 h 1683543"/>
                <a:gd name="connsiteX49" fmla="*/ 307181 w 742950"/>
                <a:gd name="connsiteY49" fmla="*/ 769143 h 1683543"/>
                <a:gd name="connsiteX50" fmla="*/ 311944 w 742950"/>
                <a:gd name="connsiteY50" fmla="*/ 783431 h 1683543"/>
                <a:gd name="connsiteX51" fmla="*/ 319087 w 742950"/>
                <a:gd name="connsiteY51" fmla="*/ 785812 h 1683543"/>
                <a:gd name="connsiteX52" fmla="*/ 321469 w 742950"/>
                <a:gd name="connsiteY52" fmla="*/ 847725 h 1683543"/>
                <a:gd name="connsiteX53" fmla="*/ 328612 w 742950"/>
                <a:gd name="connsiteY53" fmla="*/ 850106 h 1683543"/>
                <a:gd name="connsiteX54" fmla="*/ 326231 w 742950"/>
                <a:gd name="connsiteY54" fmla="*/ 890587 h 1683543"/>
                <a:gd name="connsiteX55" fmla="*/ 328612 w 742950"/>
                <a:gd name="connsiteY55" fmla="*/ 902493 h 1683543"/>
                <a:gd name="connsiteX56" fmla="*/ 335756 w 742950"/>
                <a:gd name="connsiteY56" fmla="*/ 904875 h 1683543"/>
                <a:gd name="connsiteX57" fmla="*/ 338137 w 742950"/>
                <a:gd name="connsiteY57" fmla="*/ 926306 h 1683543"/>
                <a:gd name="connsiteX58" fmla="*/ 342900 w 742950"/>
                <a:gd name="connsiteY58" fmla="*/ 933450 h 1683543"/>
                <a:gd name="connsiteX59" fmla="*/ 345281 w 742950"/>
                <a:gd name="connsiteY59" fmla="*/ 952500 h 1683543"/>
                <a:gd name="connsiteX60" fmla="*/ 347662 w 742950"/>
                <a:gd name="connsiteY60" fmla="*/ 966787 h 1683543"/>
                <a:gd name="connsiteX61" fmla="*/ 359569 w 742950"/>
                <a:gd name="connsiteY61" fmla="*/ 969168 h 1683543"/>
                <a:gd name="connsiteX62" fmla="*/ 364331 w 742950"/>
                <a:gd name="connsiteY62" fmla="*/ 976312 h 1683543"/>
                <a:gd name="connsiteX63" fmla="*/ 366712 w 742950"/>
                <a:gd name="connsiteY63" fmla="*/ 988218 h 1683543"/>
                <a:gd name="connsiteX64" fmla="*/ 373856 w 742950"/>
                <a:gd name="connsiteY64" fmla="*/ 990600 h 1683543"/>
                <a:gd name="connsiteX65" fmla="*/ 371475 w 742950"/>
                <a:gd name="connsiteY65" fmla="*/ 997743 h 1683543"/>
                <a:gd name="connsiteX66" fmla="*/ 373856 w 742950"/>
                <a:gd name="connsiteY66" fmla="*/ 1012031 h 1683543"/>
                <a:gd name="connsiteX67" fmla="*/ 381000 w 742950"/>
                <a:gd name="connsiteY67" fmla="*/ 1014412 h 1683543"/>
                <a:gd name="connsiteX68" fmla="*/ 390525 w 742950"/>
                <a:gd name="connsiteY68" fmla="*/ 1016793 h 1683543"/>
                <a:gd name="connsiteX69" fmla="*/ 407194 w 742950"/>
                <a:gd name="connsiteY69" fmla="*/ 1031081 h 1683543"/>
                <a:gd name="connsiteX70" fmla="*/ 409575 w 742950"/>
                <a:gd name="connsiteY70" fmla="*/ 1040606 h 1683543"/>
                <a:gd name="connsiteX71" fmla="*/ 419100 w 742950"/>
                <a:gd name="connsiteY71" fmla="*/ 1045368 h 1683543"/>
                <a:gd name="connsiteX72" fmla="*/ 421481 w 742950"/>
                <a:gd name="connsiteY72" fmla="*/ 1059656 h 1683543"/>
                <a:gd name="connsiteX73" fmla="*/ 423862 w 742950"/>
                <a:gd name="connsiteY73" fmla="*/ 1071562 h 1683543"/>
                <a:gd name="connsiteX74" fmla="*/ 433387 w 742950"/>
                <a:gd name="connsiteY74" fmla="*/ 1073943 h 1683543"/>
                <a:gd name="connsiteX75" fmla="*/ 450056 w 742950"/>
                <a:gd name="connsiteY75" fmla="*/ 1083468 h 1683543"/>
                <a:gd name="connsiteX76" fmla="*/ 454819 w 742950"/>
                <a:gd name="connsiteY76" fmla="*/ 1097756 h 1683543"/>
                <a:gd name="connsiteX77" fmla="*/ 459581 w 742950"/>
                <a:gd name="connsiteY77" fmla="*/ 1114425 h 1683543"/>
                <a:gd name="connsiteX78" fmla="*/ 461962 w 742950"/>
                <a:gd name="connsiteY78" fmla="*/ 1121568 h 1683543"/>
                <a:gd name="connsiteX79" fmla="*/ 469106 w 742950"/>
                <a:gd name="connsiteY79" fmla="*/ 1126331 h 1683543"/>
                <a:gd name="connsiteX80" fmla="*/ 471487 w 742950"/>
                <a:gd name="connsiteY80" fmla="*/ 1140618 h 1683543"/>
                <a:gd name="connsiteX81" fmla="*/ 473869 w 742950"/>
                <a:gd name="connsiteY81" fmla="*/ 1162050 h 1683543"/>
                <a:gd name="connsiteX82" fmla="*/ 478631 w 742950"/>
                <a:gd name="connsiteY82" fmla="*/ 1169193 h 1683543"/>
                <a:gd name="connsiteX83" fmla="*/ 481012 w 742950"/>
                <a:gd name="connsiteY83" fmla="*/ 1181100 h 1683543"/>
                <a:gd name="connsiteX84" fmla="*/ 483394 w 742950"/>
                <a:gd name="connsiteY84" fmla="*/ 1221581 h 1683543"/>
                <a:gd name="connsiteX85" fmla="*/ 490537 w 742950"/>
                <a:gd name="connsiteY85" fmla="*/ 1226343 h 1683543"/>
                <a:gd name="connsiteX86" fmla="*/ 490537 w 742950"/>
                <a:gd name="connsiteY86" fmla="*/ 1250156 h 1683543"/>
                <a:gd name="connsiteX87" fmla="*/ 504825 w 742950"/>
                <a:gd name="connsiteY87" fmla="*/ 1247775 h 1683543"/>
                <a:gd name="connsiteX88" fmla="*/ 497681 w 742950"/>
                <a:gd name="connsiteY88" fmla="*/ 1252537 h 1683543"/>
                <a:gd name="connsiteX89" fmla="*/ 507206 w 742950"/>
                <a:gd name="connsiteY89" fmla="*/ 1271587 h 1683543"/>
                <a:gd name="connsiteX90" fmla="*/ 511969 w 742950"/>
                <a:gd name="connsiteY90" fmla="*/ 1293018 h 1683543"/>
                <a:gd name="connsiteX91" fmla="*/ 516731 w 742950"/>
                <a:gd name="connsiteY91" fmla="*/ 1307306 h 1683543"/>
                <a:gd name="connsiteX92" fmla="*/ 519112 w 742950"/>
                <a:gd name="connsiteY92" fmla="*/ 1314450 h 1683543"/>
                <a:gd name="connsiteX93" fmla="*/ 526256 w 742950"/>
                <a:gd name="connsiteY93" fmla="*/ 1316831 h 1683543"/>
                <a:gd name="connsiteX94" fmla="*/ 528637 w 742950"/>
                <a:gd name="connsiteY94" fmla="*/ 1340643 h 1683543"/>
                <a:gd name="connsiteX95" fmla="*/ 531019 w 742950"/>
                <a:gd name="connsiteY95" fmla="*/ 1347787 h 1683543"/>
                <a:gd name="connsiteX96" fmla="*/ 538162 w 742950"/>
                <a:gd name="connsiteY96" fmla="*/ 1350168 h 1683543"/>
                <a:gd name="connsiteX97" fmla="*/ 540544 w 742950"/>
                <a:gd name="connsiteY97" fmla="*/ 1362075 h 1683543"/>
                <a:gd name="connsiteX98" fmla="*/ 547687 w 742950"/>
                <a:gd name="connsiteY98" fmla="*/ 1364456 h 1683543"/>
                <a:gd name="connsiteX99" fmla="*/ 561975 w 742950"/>
                <a:gd name="connsiteY99" fmla="*/ 1376362 h 1683543"/>
                <a:gd name="connsiteX100" fmla="*/ 564356 w 742950"/>
                <a:gd name="connsiteY100" fmla="*/ 1383506 h 1683543"/>
                <a:gd name="connsiteX101" fmla="*/ 566737 w 742950"/>
                <a:gd name="connsiteY101" fmla="*/ 1395412 h 1683543"/>
                <a:gd name="connsiteX102" fmla="*/ 578644 w 742950"/>
                <a:gd name="connsiteY102" fmla="*/ 1397793 h 1683543"/>
                <a:gd name="connsiteX103" fmla="*/ 581025 w 742950"/>
                <a:gd name="connsiteY103" fmla="*/ 1412081 h 1683543"/>
                <a:gd name="connsiteX104" fmla="*/ 588169 w 742950"/>
                <a:gd name="connsiteY104" fmla="*/ 1414462 h 1683543"/>
                <a:gd name="connsiteX105" fmla="*/ 597694 w 742950"/>
                <a:gd name="connsiteY105" fmla="*/ 1416843 h 1683543"/>
                <a:gd name="connsiteX106" fmla="*/ 614362 w 742950"/>
                <a:gd name="connsiteY106" fmla="*/ 1421606 h 1683543"/>
                <a:gd name="connsiteX107" fmla="*/ 621506 w 742950"/>
                <a:gd name="connsiteY107" fmla="*/ 1426368 h 1683543"/>
                <a:gd name="connsiteX108" fmla="*/ 623887 w 742950"/>
                <a:gd name="connsiteY108" fmla="*/ 1433512 h 1683543"/>
                <a:gd name="connsiteX109" fmla="*/ 626269 w 742950"/>
                <a:gd name="connsiteY109" fmla="*/ 1495425 h 1683543"/>
                <a:gd name="connsiteX110" fmla="*/ 628650 w 742950"/>
                <a:gd name="connsiteY110" fmla="*/ 1509712 h 1683543"/>
                <a:gd name="connsiteX111" fmla="*/ 631031 w 742950"/>
                <a:gd name="connsiteY111" fmla="*/ 1516856 h 1683543"/>
                <a:gd name="connsiteX112" fmla="*/ 638175 w 742950"/>
                <a:gd name="connsiteY112" fmla="*/ 1519237 h 1683543"/>
                <a:gd name="connsiteX113" fmla="*/ 640556 w 742950"/>
                <a:gd name="connsiteY113" fmla="*/ 1562100 h 1683543"/>
                <a:gd name="connsiteX114" fmla="*/ 647700 w 742950"/>
                <a:gd name="connsiteY114" fmla="*/ 1564481 h 1683543"/>
                <a:gd name="connsiteX115" fmla="*/ 650081 w 742950"/>
                <a:gd name="connsiteY115" fmla="*/ 1600200 h 1683543"/>
                <a:gd name="connsiteX116" fmla="*/ 659606 w 742950"/>
                <a:gd name="connsiteY116" fmla="*/ 1628775 h 1683543"/>
                <a:gd name="connsiteX117" fmla="*/ 661987 w 742950"/>
                <a:gd name="connsiteY117" fmla="*/ 1643062 h 1683543"/>
                <a:gd name="connsiteX118" fmla="*/ 659606 w 742950"/>
                <a:gd name="connsiteY118" fmla="*/ 1650206 h 1683543"/>
                <a:gd name="connsiteX119" fmla="*/ 669131 w 742950"/>
                <a:gd name="connsiteY119" fmla="*/ 1659731 h 1683543"/>
                <a:gd name="connsiteX120" fmla="*/ 673894 w 742950"/>
                <a:gd name="connsiteY120" fmla="*/ 1666875 h 1683543"/>
                <a:gd name="connsiteX121" fmla="*/ 676275 w 742950"/>
                <a:gd name="connsiteY121" fmla="*/ 1674018 h 1683543"/>
                <a:gd name="connsiteX122" fmla="*/ 690562 w 742950"/>
                <a:gd name="connsiteY122" fmla="*/ 1683543 h 1683543"/>
                <a:gd name="connsiteX123" fmla="*/ 726281 w 742950"/>
                <a:gd name="connsiteY123" fmla="*/ 1664493 h 1683543"/>
                <a:gd name="connsiteX124" fmla="*/ 742950 w 742950"/>
                <a:gd name="connsiteY124" fmla="*/ 1650206 h 1683543"/>
                <a:gd name="connsiteX0" fmla="*/ 0 w 726281"/>
                <a:gd name="connsiteY0" fmla="*/ 0 h 1683543"/>
                <a:gd name="connsiteX1" fmla="*/ 0 w 726281"/>
                <a:gd name="connsiteY1" fmla="*/ 0 h 1683543"/>
                <a:gd name="connsiteX2" fmla="*/ 19050 w 726281"/>
                <a:gd name="connsiteY2" fmla="*/ 9525 h 1683543"/>
                <a:gd name="connsiteX3" fmla="*/ 23812 w 726281"/>
                <a:gd name="connsiteY3" fmla="*/ 16668 h 1683543"/>
                <a:gd name="connsiteX4" fmla="*/ 40481 w 726281"/>
                <a:gd name="connsiteY4" fmla="*/ 21431 h 1683543"/>
                <a:gd name="connsiteX5" fmla="*/ 42862 w 726281"/>
                <a:gd name="connsiteY5" fmla="*/ 30956 h 1683543"/>
                <a:gd name="connsiteX6" fmla="*/ 45244 w 726281"/>
                <a:gd name="connsiteY6" fmla="*/ 38100 h 1683543"/>
                <a:gd name="connsiteX7" fmla="*/ 59531 w 726281"/>
                <a:gd name="connsiteY7" fmla="*/ 40481 h 1683543"/>
                <a:gd name="connsiteX8" fmla="*/ 61912 w 726281"/>
                <a:gd name="connsiteY8" fmla="*/ 50006 h 1683543"/>
                <a:gd name="connsiteX9" fmla="*/ 69056 w 726281"/>
                <a:gd name="connsiteY9" fmla="*/ 52387 h 1683543"/>
                <a:gd name="connsiteX10" fmla="*/ 78581 w 726281"/>
                <a:gd name="connsiteY10" fmla="*/ 76200 h 1683543"/>
                <a:gd name="connsiteX11" fmla="*/ 85725 w 726281"/>
                <a:gd name="connsiteY11" fmla="*/ 90487 h 1683543"/>
                <a:gd name="connsiteX12" fmla="*/ 102394 w 726281"/>
                <a:gd name="connsiteY12" fmla="*/ 95250 h 1683543"/>
                <a:gd name="connsiteX13" fmla="*/ 107156 w 726281"/>
                <a:gd name="connsiteY13" fmla="*/ 111918 h 1683543"/>
                <a:gd name="connsiteX14" fmla="*/ 121444 w 726281"/>
                <a:gd name="connsiteY14" fmla="*/ 121443 h 1683543"/>
                <a:gd name="connsiteX15" fmla="*/ 123825 w 726281"/>
                <a:gd name="connsiteY15" fmla="*/ 128587 h 1683543"/>
                <a:gd name="connsiteX16" fmla="*/ 126206 w 726281"/>
                <a:gd name="connsiteY16" fmla="*/ 142875 h 1683543"/>
                <a:gd name="connsiteX17" fmla="*/ 130969 w 726281"/>
                <a:gd name="connsiteY17" fmla="*/ 150018 h 1683543"/>
                <a:gd name="connsiteX18" fmla="*/ 133350 w 726281"/>
                <a:gd name="connsiteY18" fmla="*/ 164306 h 1683543"/>
                <a:gd name="connsiteX19" fmla="*/ 138112 w 726281"/>
                <a:gd name="connsiteY19" fmla="*/ 171450 h 1683543"/>
                <a:gd name="connsiteX20" fmla="*/ 147637 w 726281"/>
                <a:gd name="connsiteY20" fmla="*/ 207168 h 1683543"/>
                <a:gd name="connsiteX21" fmla="*/ 150019 w 726281"/>
                <a:gd name="connsiteY21" fmla="*/ 221456 h 1683543"/>
                <a:gd name="connsiteX22" fmla="*/ 152400 w 726281"/>
                <a:gd name="connsiteY22" fmla="*/ 228600 h 1683543"/>
                <a:gd name="connsiteX23" fmla="*/ 147637 w 726281"/>
                <a:gd name="connsiteY23" fmla="*/ 333375 h 1683543"/>
                <a:gd name="connsiteX24" fmla="*/ 150019 w 726281"/>
                <a:gd name="connsiteY24" fmla="*/ 388143 h 1683543"/>
                <a:gd name="connsiteX25" fmla="*/ 152400 w 726281"/>
                <a:gd name="connsiteY25" fmla="*/ 411956 h 1683543"/>
                <a:gd name="connsiteX26" fmla="*/ 159544 w 726281"/>
                <a:gd name="connsiteY26" fmla="*/ 414337 h 1683543"/>
                <a:gd name="connsiteX27" fmla="*/ 159544 w 726281"/>
                <a:gd name="connsiteY27" fmla="*/ 469106 h 1683543"/>
                <a:gd name="connsiteX28" fmla="*/ 169069 w 726281"/>
                <a:gd name="connsiteY28" fmla="*/ 488156 h 1683543"/>
                <a:gd name="connsiteX29" fmla="*/ 171450 w 726281"/>
                <a:gd name="connsiteY29" fmla="*/ 516731 h 1683543"/>
                <a:gd name="connsiteX30" fmla="*/ 178594 w 726281"/>
                <a:gd name="connsiteY30" fmla="*/ 519112 h 1683543"/>
                <a:gd name="connsiteX31" fmla="*/ 188119 w 726281"/>
                <a:gd name="connsiteY31" fmla="*/ 561975 h 1683543"/>
                <a:gd name="connsiteX32" fmla="*/ 192881 w 726281"/>
                <a:gd name="connsiteY32" fmla="*/ 569118 h 1683543"/>
                <a:gd name="connsiteX33" fmla="*/ 195262 w 726281"/>
                <a:gd name="connsiteY33" fmla="*/ 578643 h 1683543"/>
                <a:gd name="connsiteX34" fmla="*/ 202406 w 726281"/>
                <a:gd name="connsiteY34" fmla="*/ 581025 h 1683543"/>
                <a:gd name="connsiteX35" fmla="*/ 216694 w 726281"/>
                <a:gd name="connsiteY35" fmla="*/ 597693 h 1683543"/>
                <a:gd name="connsiteX36" fmla="*/ 223837 w 726281"/>
                <a:gd name="connsiteY36" fmla="*/ 600075 h 1683543"/>
                <a:gd name="connsiteX37" fmla="*/ 238125 w 726281"/>
                <a:gd name="connsiteY37" fmla="*/ 609600 h 1683543"/>
                <a:gd name="connsiteX38" fmla="*/ 240506 w 726281"/>
                <a:gd name="connsiteY38" fmla="*/ 616743 h 1683543"/>
                <a:gd name="connsiteX39" fmla="*/ 245269 w 726281"/>
                <a:gd name="connsiteY39" fmla="*/ 623887 h 1683543"/>
                <a:gd name="connsiteX40" fmla="*/ 247650 w 726281"/>
                <a:gd name="connsiteY40" fmla="*/ 635793 h 1683543"/>
                <a:gd name="connsiteX41" fmla="*/ 261937 w 726281"/>
                <a:gd name="connsiteY41" fmla="*/ 642937 h 1683543"/>
                <a:gd name="connsiteX42" fmla="*/ 266700 w 726281"/>
                <a:gd name="connsiteY42" fmla="*/ 650081 h 1683543"/>
                <a:gd name="connsiteX43" fmla="*/ 271462 w 726281"/>
                <a:gd name="connsiteY43" fmla="*/ 683418 h 1683543"/>
                <a:gd name="connsiteX44" fmla="*/ 285750 w 726281"/>
                <a:gd name="connsiteY44" fmla="*/ 690562 h 1683543"/>
                <a:gd name="connsiteX45" fmla="*/ 288131 w 726281"/>
                <a:gd name="connsiteY45" fmla="*/ 700087 h 1683543"/>
                <a:gd name="connsiteX46" fmla="*/ 295275 w 726281"/>
                <a:gd name="connsiteY46" fmla="*/ 702468 h 1683543"/>
                <a:gd name="connsiteX47" fmla="*/ 297656 w 726281"/>
                <a:gd name="connsiteY47" fmla="*/ 719137 h 1683543"/>
                <a:gd name="connsiteX48" fmla="*/ 304800 w 726281"/>
                <a:gd name="connsiteY48" fmla="*/ 740568 h 1683543"/>
                <a:gd name="connsiteX49" fmla="*/ 307181 w 726281"/>
                <a:gd name="connsiteY49" fmla="*/ 769143 h 1683543"/>
                <a:gd name="connsiteX50" fmla="*/ 311944 w 726281"/>
                <a:gd name="connsiteY50" fmla="*/ 783431 h 1683543"/>
                <a:gd name="connsiteX51" fmla="*/ 319087 w 726281"/>
                <a:gd name="connsiteY51" fmla="*/ 785812 h 1683543"/>
                <a:gd name="connsiteX52" fmla="*/ 321469 w 726281"/>
                <a:gd name="connsiteY52" fmla="*/ 847725 h 1683543"/>
                <a:gd name="connsiteX53" fmla="*/ 328612 w 726281"/>
                <a:gd name="connsiteY53" fmla="*/ 850106 h 1683543"/>
                <a:gd name="connsiteX54" fmla="*/ 326231 w 726281"/>
                <a:gd name="connsiteY54" fmla="*/ 890587 h 1683543"/>
                <a:gd name="connsiteX55" fmla="*/ 328612 w 726281"/>
                <a:gd name="connsiteY55" fmla="*/ 902493 h 1683543"/>
                <a:gd name="connsiteX56" fmla="*/ 335756 w 726281"/>
                <a:gd name="connsiteY56" fmla="*/ 904875 h 1683543"/>
                <a:gd name="connsiteX57" fmla="*/ 338137 w 726281"/>
                <a:gd name="connsiteY57" fmla="*/ 926306 h 1683543"/>
                <a:gd name="connsiteX58" fmla="*/ 342900 w 726281"/>
                <a:gd name="connsiteY58" fmla="*/ 933450 h 1683543"/>
                <a:gd name="connsiteX59" fmla="*/ 345281 w 726281"/>
                <a:gd name="connsiteY59" fmla="*/ 952500 h 1683543"/>
                <a:gd name="connsiteX60" fmla="*/ 347662 w 726281"/>
                <a:gd name="connsiteY60" fmla="*/ 966787 h 1683543"/>
                <a:gd name="connsiteX61" fmla="*/ 359569 w 726281"/>
                <a:gd name="connsiteY61" fmla="*/ 969168 h 1683543"/>
                <a:gd name="connsiteX62" fmla="*/ 364331 w 726281"/>
                <a:gd name="connsiteY62" fmla="*/ 976312 h 1683543"/>
                <a:gd name="connsiteX63" fmla="*/ 366712 w 726281"/>
                <a:gd name="connsiteY63" fmla="*/ 988218 h 1683543"/>
                <a:gd name="connsiteX64" fmla="*/ 373856 w 726281"/>
                <a:gd name="connsiteY64" fmla="*/ 990600 h 1683543"/>
                <a:gd name="connsiteX65" fmla="*/ 371475 w 726281"/>
                <a:gd name="connsiteY65" fmla="*/ 997743 h 1683543"/>
                <a:gd name="connsiteX66" fmla="*/ 373856 w 726281"/>
                <a:gd name="connsiteY66" fmla="*/ 1012031 h 1683543"/>
                <a:gd name="connsiteX67" fmla="*/ 381000 w 726281"/>
                <a:gd name="connsiteY67" fmla="*/ 1014412 h 1683543"/>
                <a:gd name="connsiteX68" fmla="*/ 390525 w 726281"/>
                <a:gd name="connsiteY68" fmla="*/ 1016793 h 1683543"/>
                <a:gd name="connsiteX69" fmla="*/ 407194 w 726281"/>
                <a:gd name="connsiteY69" fmla="*/ 1031081 h 1683543"/>
                <a:gd name="connsiteX70" fmla="*/ 409575 w 726281"/>
                <a:gd name="connsiteY70" fmla="*/ 1040606 h 1683543"/>
                <a:gd name="connsiteX71" fmla="*/ 419100 w 726281"/>
                <a:gd name="connsiteY71" fmla="*/ 1045368 h 1683543"/>
                <a:gd name="connsiteX72" fmla="*/ 421481 w 726281"/>
                <a:gd name="connsiteY72" fmla="*/ 1059656 h 1683543"/>
                <a:gd name="connsiteX73" fmla="*/ 423862 w 726281"/>
                <a:gd name="connsiteY73" fmla="*/ 1071562 h 1683543"/>
                <a:gd name="connsiteX74" fmla="*/ 433387 w 726281"/>
                <a:gd name="connsiteY74" fmla="*/ 1073943 h 1683543"/>
                <a:gd name="connsiteX75" fmla="*/ 450056 w 726281"/>
                <a:gd name="connsiteY75" fmla="*/ 1083468 h 1683543"/>
                <a:gd name="connsiteX76" fmla="*/ 454819 w 726281"/>
                <a:gd name="connsiteY76" fmla="*/ 1097756 h 1683543"/>
                <a:gd name="connsiteX77" fmla="*/ 459581 w 726281"/>
                <a:gd name="connsiteY77" fmla="*/ 1114425 h 1683543"/>
                <a:gd name="connsiteX78" fmla="*/ 461962 w 726281"/>
                <a:gd name="connsiteY78" fmla="*/ 1121568 h 1683543"/>
                <a:gd name="connsiteX79" fmla="*/ 469106 w 726281"/>
                <a:gd name="connsiteY79" fmla="*/ 1126331 h 1683543"/>
                <a:gd name="connsiteX80" fmla="*/ 471487 w 726281"/>
                <a:gd name="connsiteY80" fmla="*/ 1140618 h 1683543"/>
                <a:gd name="connsiteX81" fmla="*/ 473869 w 726281"/>
                <a:gd name="connsiteY81" fmla="*/ 1162050 h 1683543"/>
                <a:gd name="connsiteX82" fmla="*/ 478631 w 726281"/>
                <a:gd name="connsiteY82" fmla="*/ 1169193 h 1683543"/>
                <a:gd name="connsiteX83" fmla="*/ 481012 w 726281"/>
                <a:gd name="connsiteY83" fmla="*/ 1181100 h 1683543"/>
                <a:gd name="connsiteX84" fmla="*/ 483394 w 726281"/>
                <a:gd name="connsiteY84" fmla="*/ 1221581 h 1683543"/>
                <a:gd name="connsiteX85" fmla="*/ 490537 w 726281"/>
                <a:gd name="connsiteY85" fmla="*/ 1226343 h 1683543"/>
                <a:gd name="connsiteX86" fmla="*/ 490537 w 726281"/>
                <a:gd name="connsiteY86" fmla="*/ 1250156 h 1683543"/>
                <a:gd name="connsiteX87" fmla="*/ 504825 w 726281"/>
                <a:gd name="connsiteY87" fmla="*/ 1247775 h 1683543"/>
                <a:gd name="connsiteX88" fmla="*/ 497681 w 726281"/>
                <a:gd name="connsiteY88" fmla="*/ 1252537 h 1683543"/>
                <a:gd name="connsiteX89" fmla="*/ 507206 w 726281"/>
                <a:gd name="connsiteY89" fmla="*/ 1271587 h 1683543"/>
                <a:gd name="connsiteX90" fmla="*/ 511969 w 726281"/>
                <a:gd name="connsiteY90" fmla="*/ 1293018 h 1683543"/>
                <a:gd name="connsiteX91" fmla="*/ 516731 w 726281"/>
                <a:gd name="connsiteY91" fmla="*/ 1307306 h 1683543"/>
                <a:gd name="connsiteX92" fmla="*/ 519112 w 726281"/>
                <a:gd name="connsiteY92" fmla="*/ 1314450 h 1683543"/>
                <a:gd name="connsiteX93" fmla="*/ 526256 w 726281"/>
                <a:gd name="connsiteY93" fmla="*/ 1316831 h 1683543"/>
                <a:gd name="connsiteX94" fmla="*/ 528637 w 726281"/>
                <a:gd name="connsiteY94" fmla="*/ 1340643 h 1683543"/>
                <a:gd name="connsiteX95" fmla="*/ 531019 w 726281"/>
                <a:gd name="connsiteY95" fmla="*/ 1347787 h 1683543"/>
                <a:gd name="connsiteX96" fmla="*/ 538162 w 726281"/>
                <a:gd name="connsiteY96" fmla="*/ 1350168 h 1683543"/>
                <a:gd name="connsiteX97" fmla="*/ 540544 w 726281"/>
                <a:gd name="connsiteY97" fmla="*/ 1362075 h 1683543"/>
                <a:gd name="connsiteX98" fmla="*/ 547687 w 726281"/>
                <a:gd name="connsiteY98" fmla="*/ 1364456 h 1683543"/>
                <a:gd name="connsiteX99" fmla="*/ 561975 w 726281"/>
                <a:gd name="connsiteY99" fmla="*/ 1376362 h 1683543"/>
                <a:gd name="connsiteX100" fmla="*/ 564356 w 726281"/>
                <a:gd name="connsiteY100" fmla="*/ 1383506 h 1683543"/>
                <a:gd name="connsiteX101" fmla="*/ 566737 w 726281"/>
                <a:gd name="connsiteY101" fmla="*/ 1395412 h 1683543"/>
                <a:gd name="connsiteX102" fmla="*/ 578644 w 726281"/>
                <a:gd name="connsiteY102" fmla="*/ 1397793 h 1683543"/>
                <a:gd name="connsiteX103" fmla="*/ 581025 w 726281"/>
                <a:gd name="connsiteY103" fmla="*/ 1412081 h 1683543"/>
                <a:gd name="connsiteX104" fmla="*/ 588169 w 726281"/>
                <a:gd name="connsiteY104" fmla="*/ 1414462 h 1683543"/>
                <a:gd name="connsiteX105" fmla="*/ 597694 w 726281"/>
                <a:gd name="connsiteY105" fmla="*/ 1416843 h 1683543"/>
                <a:gd name="connsiteX106" fmla="*/ 614362 w 726281"/>
                <a:gd name="connsiteY106" fmla="*/ 1421606 h 1683543"/>
                <a:gd name="connsiteX107" fmla="*/ 621506 w 726281"/>
                <a:gd name="connsiteY107" fmla="*/ 1426368 h 1683543"/>
                <a:gd name="connsiteX108" fmla="*/ 623887 w 726281"/>
                <a:gd name="connsiteY108" fmla="*/ 1433512 h 1683543"/>
                <a:gd name="connsiteX109" fmla="*/ 626269 w 726281"/>
                <a:gd name="connsiteY109" fmla="*/ 1495425 h 1683543"/>
                <a:gd name="connsiteX110" fmla="*/ 628650 w 726281"/>
                <a:gd name="connsiteY110" fmla="*/ 1509712 h 1683543"/>
                <a:gd name="connsiteX111" fmla="*/ 631031 w 726281"/>
                <a:gd name="connsiteY111" fmla="*/ 1516856 h 1683543"/>
                <a:gd name="connsiteX112" fmla="*/ 638175 w 726281"/>
                <a:gd name="connsiteY112" fmla="*/ 1519237 h 1683543"/>
                <a:gd name="connsiteX113" fmla="*/ 640556 w 726281"/>
                <a:gd name="connsiteY113" fmla="*/ 1562100 h 1683543"/>
                <a:gd name="connsiteX114" fmla="*/ 647700 w 726281"/>
                <a:gd name="connsiteY114" fmla="*/ 1564481 h 1683543"/>
                <a:gd name="connsiteX115" fmla="*/ 650081 w 726281"/>
                <a:gd name="connsiteY115" fmla="*/ 1600200 h 1683543"/>
                <a:gd name="connsiteX116" fmla="*/ 659606 w 726281"/>
                <a:gd name="connsiteY116" fmla="*/ 1628775 h 1683543"/>
                <a:gd name="connsiteX117" fmla="*/ 661987 w 726281"/>
                <a:gd name="connsiteY117" fmla="*/ 1643062 h 1683543"/>
                <a:gd name="connsiteX118" fmla="*/ 659606 w 726281"/>
                <a:gd name="connsiteY118" fmla="*/ 1650206 h 1683543"/>
                <a:gd name="connsiteX119" fmla="*/ 669131 w 726281"/>
                <a:gd name="connsiteY119" fmla="*/ 1659731 h 1683543"/>
                <a:gd name="connsiteX120" fmla="*/ 673894 w 726281"/>
                <a:gd name="connsiteY120" fmla="*/ 1666875 h 1683543"/>
                <a:gd name="connsiteX121" fmla="*/ 676275 w 726281"/>
                <a:gd name="connsiteY121" fmla="*/ 1674018 h 1683543"/>
                <a:gd name="connsiteX122" fmla="*/ 690562 w 726281"/>
                <a:gd name="connsiteY122" fmla="*/ 1683543 h 1683543"/>
                <a:gd name="connsiteX123" fmla="*/ 726281 w 726281"/>
                <a:gd name="connsiteY123" fmla="*/ 1664493 h 1683543"/>
                <a:gd name="connsiteX0" fmla="*/ 0 w 690562"/>
                <a:gd name="connsiteY0" fmla="*/ 0 h 1683543"/>
                <a:gd name="connsiteX1" fmla="*/ 0 w 690562"/>
                <a:gd name="connsiteY1" fmla="*/ 0 h 1683543"/>
                <a:gd name="connsiteX2" fmla="*/ 19050 w 690562"/>
                <a:gd name="connsiteY2" fmla="*/ 9525 h 1683543"/>
                <a:gd name="connsiteX3" fmla="*/ 23812 w 690562"/>
                <a:gd name="connsiteY3" fmla="*/ 16668 h 1683543"/>
                <a:gd name="connsiteX4" fmla="*/ 40481 w 690562"/>
                <a:gd name="connsiteY4" fmla="*/ 21431 h 1683543"/>
                <a:gd name="connsiteX5" fmla="*/ 42862 w 690562"/>
                <a:gd name="connsiteY5" fmla="*/ 30956 h 1683543"/>
                <a:gd name="connsiteX6" fmla="*/ 45244 w 690562"/>
                <a:gd name="connsiteY6" fmla="*/ 38100 h 1683543"/>
                <a:gd name="connsiteX7" fmla="*/ 59531 w 690562"/>
                <a:gd name="connsiteY7" fmla="*/ 40481 h 1683543"/>
                <a:gd name="connsiteX8" fmla="*/ 61912 w 690562"/>
                <a:gd name="connsiteY8" fmla="*/ 50006 h 1683543"/>
                <a:gd name="connsiteX9" fmla="*/ 69056 w 690562"/>
                <a:gd name="connsiteY9" fmla="*/ 52387 h 1683543"/>
                <a:gd name="connsiteX10" fmla="*/ 78581 w 690562"/>
                <a:gd name="connsiteY10" fmla="*/ 76200 h 1683543"/>
                <a:gd name="connsiteX11" fmla="*/ 85725 w 690562"/>
                <a:gd name="connsiteY11" fmla="*/ 90487 h 1683543"/>
                <a:gd name="connsiteX12" fmla="*/ 102394 w 690562"/>
                <a:gd name="connsiteY12" fmla="*/ 95250 h 1683543"/>
                <a:gd name="connsiteX13" fmla="*/ 107156 w 690562"/>
                <a:gd name="connsiteY13" fmla="*/ 111918 h 1683543"/>
                <a:gd name="connsiteX14" fmla="*/ 121444 w 690562"/>
                <a:gd name="connsiteY14" fmla="*/ 121443 h 1683543"/>
                <a:gd name="connsiteX15" fmla="*/ 123825 w 690562"/>
                <a:gd name="connsiteY15" fmla="*/ 128587 h 1683543"/>
                <a:gd name="connsiteX16" fmla="*/ 126206 w 690562"/>
                <a:gd name="connsiteY16" fmla="*/ 142875 h 1683543"/>
                <a:gd name="connsiteX17" fmla="*/ 130969 w 690562"/>
                <a:gd name="connsiteY17" fmla="*/ 150018 h 1683543"/>
                <a:gd name="connsiteX18" fmla="*/ 133350 w 690562"/>
                <a:gd name="connsiteY18" fmla="*/ 164306 h 1683543"/>
                <a:gd name="connsiteX19" fmla="*/ 138112 w 690562"/>
                <a:gd name="connsiteY19" fmla="*/ 171450 h 1683543"/>
                <a:gd name="connsiteX20" fmla="*/ 147637 w 690562"/>
                <a:gd name="connsiteY20" fmla="*/ 207168 h 1683543"/>
                <a:gd name="connsiteX21" fmla="*/ 150019 w 690562"/>
                <a:gd name="connsiteY21" fmla="*/ 221456 h 1683543"/>
                <a:gd name="connsiteX22" fmla="*/ 152400 w 690562"/>
                <a:gd name="connsiteY22" fmla="*/ 228600 h 1683543"/>
                <a:gd name="connsiteX23" fmla="*/ 147637 w 690562"/>
                <a:gd name="connsiteY23" fmla="*/ 333375 h 1683543"/>
                <a:gd name="connsiteX24" fmla="*/ 150019 w 690562"/>
                <a:gd name="connsiteY24" fmla="*/ 388143 h 1683543"/>
                <a:gd name="connsiteX25" fmla="*/ 152400 w 690562"/>
                <a:gd name="connsiteY25" fmla="*/ 411956 h 1683543"/>
                <a:gd name="connsiteX26" fmla="*/ 159544 w 690562"/>
                <a:gd name="connsiteY26" fmla="*/ 414337 h 1683543"/>
                <a:gd name="connsiteX27" fmla="*/ 159544 w 690562"/>
                <a:gd name="connsiteY27" fmla="*/ 469106 h 1683543"/>
                <a:gd name="connsiteX28" fmla="*/ 169069 w 690562"/>
                <a:gd name="connsiteY28" fmla="*/ 488156 h 1683543"/>
                <a:gd name="connsiteX29" fmla="*/ 171450 w 690562"/>
                <a:gd name="connsiteY29" fmla="*/ 516731 h 1683543"/>
                <a:gd name="connsiteX30" fmla="*/ 178594 w 690562"/>
                <a:gd name="connsiteY30" fmla="*/ 519112 h 1683543"/>
                <a:gd name="connsiteX31" fmla="*/ 188119 w 690562"/>
                <a:gd name="connsiteY31" fmla="*/ 561975 h 1683543"/>
                <a:gd name="connsiteX32" fmla="*/ 192881 w 690562"/>
                <a:gd name="connsiteY32" fmla="*/ 569118 h 1683543"/>
                <a:gd name="connsiteX33" fmla="*/ 195262 w 690562"/>
                <a:gd name="connsiteY33" fmla="*/ 578643 h 1683543"/>
                <a:gd name="connsiteX34" fmla="*/ 202406 w 690562"/>
                <a:gd name="connsiteY34" fmla="*/ 581025 h 1683543"/>
                <a:gd name="connsiteX35" fmla="*/ 216694 w 690562"/>
                <a:gd name="connsiteY35" fmla="*/ 597693 h 1683543"/>
                <a:gd name="connsiteX36" fmla="*/ 223837 w 690562"/>
                <a:gd name="connsiteY36" fmla="*/ 600075 h 1683543"/>
                <a:gd name="connsiteX37" fmla="*/ 238125 w 690562"/>
                <a:gd name="connsiteY37" fmla="*/ 609600 h 1683543"/>
                <a:gd name="connsiteX38" fmla="*/ 240506 w 690562"/>
                <a:gd name="connsiteY38" fmla="*/ 616743 h 1683543"/>
                <a:gd name="connsiteX39" fmla="*/ 245269 w 690562"/>
                <a:gd name="connsiteY39" fmla="*/ 623887 h 1683543"/>
                <a:gd name="connsiteX40" fmla="*/ 247650 w 690562"/>
                <a:gd name="connsiteY40" fmla="*/ 635793 h 1683543"/>
                <a:gd name="connsiteX41" fmla="*/ 261937 w 690562"/>
                <a:gd name="connsiteY41" fmla="*/ 642937 h 1683543"/>
                <a:gd name="connsiteX42" fmla="*/ 266700 w 690562"/>
                <a:gd name="connsiteY42" fmla="*/ 650081 h 1683543"/>
                <a:gd name="connsiteX43" fmla="*/ 271462 w 690562"/>
                <a:gd name="connsiteY43" fmla="*/ 683418 h 1683543"/>
                <a:gd name="connsiteX44" fmla="*/ 285750 w 690562"/>
                <a:gd name="connsiteY44" fmla="*/ 690562 h 1683543"/>
                <a:gd name="connsiteX45" fmla="*/ 288131 w 690562"/>
                <a:gd name="connsiteY45" fmla="*/ 700087 h 1683543"/>
                <a:gd name="connsiteX46" fmla="*/ 295275 w 690562"/>
                <a:gd name="connsiteY46" fmla="*/ 702468 h 1683543"/>
                <a:gd name="connsiteX47" fmla="*/ 297656 w 690562"/>
                <a:gd name="connsiteY47" fmla="*/ 719137 h 1683543"/>
                <a:gd name="connsiteX48" fmla="*/ 304800 w 690562"/>
                <a:gd name="connsiteY48" fmla="*/ 740568 h 1683543"/>
                <a:gd name="connsiteX49" fmla="*/ 307181 w 690562"/>
                <a:gd name="connsiteY49" fmla="*/ 769143 h 1683543"/>
                <a:gd name="connsiteX50" fmla="*/ 311944 w 690562"/>
                <a:gd name="connsiteY50" fmla="*/ 783431 h 1683543"/>
                <a:gd name="connsiteX51" fmla="*/ 319087 w 690562"/>
                <a:gd name="connsiteY51" fmla="*/ 785812 h 1683543"/>
                <a:gd name="connsiteX52" fmla="*/ 321469 w 690562"/>
                <a:gd name="connsiteY52" fmla="*/ 847725 h 1683543"/>
                <a:gd name="connsiteX53" fmla="*/ 328612 w 690562"/>
                <a:gd name="connsiteY53" fmla="*/ 850106 h 1683543"/>
                <a:gd name="connsiteX54" fmla="*/ 326231 w 690562"/>
                <a:gd name="connsiteY54" fmla="*/ 890587 h 1683543"/>
                <a:gd name="connsiteX55" fmla="*/ 328612 w 690562"/>
                <a:gd name="connsiteY55" fmla="*/ 902493 h 1683543"/>
                <a:gd name="connsiteX56" fmla="*/ 335756 w 690562"/>
                <a:gd name="connsiteY56" fmla="*/ 904875 h 1683543"/>
                <a:gd name="connsiteX57" fmla="*/ 338137 w 690562"/>
                <a:gd name="connsiteY57" fmla="*/ 926306 h 1683543"/>
                <a:gd name="connsiteX58" fmla="*/ 342900 w 690562"/>
                <a:gd name="connsiteY58" fmla="*/ 933450 h 1683543"/>
                <a:gd name="connsiteX59" fmla="*/ 345281 w 690562"/>
                <a:gd name="connsiteY59" fmla="*/ 952500 h 1683543"/>
                <a:gd name="connsiteX60" fmla="*/ 347662 w 690562"/>
                <a:gd name="connsiteY60" fmla="*/ 966787 h 1683543"/>
                <a:gd name="connsiteX61" fmla="*/ 359569 w 690562"/>
                <a:gd name="connsiteY61" fmla="*/ 969168 h 1683543"/>
                <a:gd name="connsiteX62" fmla="*/ 364331 w 690562"/>
                <a:gd name="connsiteY62" fmla="*/ 976312 h 1683543"/>
                <a:gd name="connsiteX63" fmla="*/ 366712 w 690562"/>
                <a:gd name="connsiteY63" fmla="*/ 988218 h 1683543"/>
                <a:gd name="connsiteX64" fmla="*/ 373856 w 690562"/>
                <a:gd name="connsiteY64" fmla="*/ 990600 h 1683543"/>
                <a:gd name="connsiteX65" fmla="*/ 371475 w 690562"/>
                <a:gd name="connsiteY65" fmla="*/ 997743 h 1683543"/>
                <a:gd name="connsiteX66" fmla="*/ 373856 w 690562"/>
                <a:gd name="connsiteY66" fmla="*/ 1012031 h 1683543"/>
                <a:gd name="connsiteX67" fmla="*/ 381000 w 690562"/>
                <a:gd name="connsiteY67" fmla="*/ 1014412 h 1683543"/>
                <a:gd name="connsiteX68" fmla="*/ 390525 w 690562"/>
                <a:gd name="connsiteY68" fmla="*/ 1016793 h 1683543"/>
                <a:gd name="connsiteX69" fmla="*/ 407194 w 690562"/>
                <a:gd name="connsiteY69" fmla="*/ 1031081 h 1683543"/>
                <a:gd name="connsiteX70" fmla="*/ 409575 w 690562"/>
                <a:gd name="connsiteY70" fmla="*/ 1040606 h 1683543"/>
                <a:gd name="connsiteX71" fmla="*/ 419100 w 690562"/>
                <a:gd name="connsiteY71" fmla="*/ 1045368 h 1683543"/>
                <a:gd name="connsiteX72" fmla="*/ 421481 w 690562"/>
                <a:gd name="connsiteY72" fmla="*/ 1059656 h 1683543"/>
                <a:gd name="connsiteX73" fmla="*/ 423862 w 690562"/>
                <a:gd name="connsiteY73" fmla="*/ 1071562 h 1683543"/>
                <a:gd name="connsiteX74" fmla="*/ 433387 w 690562"/>
                <a:gd name="connsiteY74" fmla="*/ 1073943 h 1683543"/>
                <a:gd name="connsiteX75" fmla="*/ 450056 w 690562"/>
                <a:gd name="connsiteY75" fmla="*/ 1083468 h 1683543"/>
                <a:gd name="connsiteX76" fmla="*/ 454819 w 690562"/>
                <a:gd name="connsiteY76" fmla="*/ 1097756 h 1683543"/>
                <a:gd name="connsiteX77" fmla="*/ 459581 w 690562"/>
                <a:gd name="connsiteY77" fmla="*/ 1114425 h 1683543"/>
                <a:gd name="connsiteX78" fmla="*/ 461962 w 690562"/>
                <a:gd name="connsiteY78" fmla="*/ 1121568 h 1683543"/>
                <a:gd name="connsiteX79" fmla="*/ 469106 w 690562"/>
                <a:gd name="connsiteY79" fmla="*/ 1126331 h 1683543"/>
                <a:gd name="connsiteX80" fmla="*/ 471487 w 690562"/>
                <a:gd name="connsiteY80" fmla="*/ 1140618 h 1683543"/>
                <a:gd name="connsiteX81" fmla="*/ 473869 w 690562"/>
                <a:gd name="connsiteY81" fmla="*/ 1162050 h 1683543"/>
                <a:gd name="connsiteX82" fmla="*/ 478631 w 690562"/>
                <a:gd name="connsiteY82" fmla="*/ 1169193 h 1683543"/>
                <a:gd name="connsiteX83" fmla="*/ 481012 w 690562"/>
                <a:gd name="connsiteY83" fmla="*/ 1181100 h 1683543"/>
                <a:gd name="connsiteX84" fmla="*/ 483394 w 690562"/>
                <a:gd name="connsiteY84" fmla="*/ 1221581 h 1683543"/>
                <a:gd name="connsiteX85" fmla="*/ 490537 w 690562"/>
                <a:gd name="connsiteY85" fmla="*/ 1226343 h 1683543"/>
                <a:gd name="connsiteX86" fmla="*/ 490537 w 690562"/>
                <a:gd name="connsiteY86" fmla="*/ 1250156 h 1683543"/>
                <a:gd name="connsiteX87" fmla="*/ 504825 w 690562"/>
                <a:gd name="connsiteY87" fmla="*/ 1247775 h 1683543"/>
                <a:gd name="connsiteX88" fmla="*/ 497681 w 690562"/>
                <a:gd name="connsiteY88" fmla="*/ 1252537 h 1683543"/>
                <a:gd name="connsiteX89" fmla="*/ 507206 w 690562"/>
                <a:gd name="connsiteY89" fmla="*/ 1271587 h 1683543"/>
                <a:gd name="connsiteX90" fmla="*/ 511969 w 690562"/>
                <a:gd name="connsiteY90" fmla="*/ 1293018 h 1683543"/>
                <a:gd name="connsiteX91" fmla="*/ 516731 w 690562"/>
                <a:gd name="connsiteY91" fmla="*/ 1307306 h 1683543"/>
                <a:gd name="connsiteX92" fmla="*/ 519112 w 690562"/>
                <a:gd name="connsiteY92" fmla="*/ 1314450 h 1683543"/>
                <a:gd name="connsiteX93" fmla="*/ 526256 w 690562"/>
                <a:gd name="connsiteY93" fmla="*/ 1316831 h 1683543"/>
                <a:gd name="connsiteX94" fmla="*/ 528637 w 690562"/>
                <a:gd name="connsiteY94" fmla="*/ 1340643 h 1683543"/>
                <a:gd name="connsiteX95" fmla="*/ 531019 w 690562"/>
                <a:gd name="connsiteY95" fmla="*/ 1347787 h 1683543"/>
                <a:gd name="connsiteX96" fmla="*/ 538162 w 690562"/>
                <a:gd name="connsiteY96" fmla="*/ 1350168 h 1683543"/>
                <a:gd name="connsiteX97" fmla="*/ 540544 w 690562"/>
                <a:gd name="connsiteY97" fmla="*/ 1362075 h 1683543"/>
                <a:gd name="connsiteX98" fmla="*/ 547687 w 690562"/>
                <a:gd name="connsiteY98" fmla="*/ 1364456 h 1683543"/>
                <a:gd name="connsiteX99" fmla="*/ 561975 w 690562"/>
                <a:gd name="connsiteY99" fmla="*/ 1376362 h 1683543"/>
                <a:gd name="connsiteX100" fmla="*/ 564356 w 690562"/>
                <a:gd name="connsiteY100" fmla="*/ 1383506 h 1683543"/>
                <a:gd name="connsiteX101" fmla="*/ 566737 w 690562"/>
                <a:gd name="connsiteY101" fmla="*/ 1395412 h 1683543"/>
                <a:gd name="connsiteX102" fmla="*/ 578644 w 690562"/>
                <a:gd name="connsiteY102" fmla="*/ 1397793 h 1683543"/>
                <a:gd name="connsiteX103" fmla="*/ 581025 w 690562"/>
                <a:gd name="connsiteY103" fmla="*/ 1412081 h 1683543"/>
                <a:gd name="connsiteX104" fmla="*/ 588169 w 690562"/>
                <a:gd name="connsiteY104" fmla="*/ 1414462 h 1683543"/>
                <a:gd name="connsiteX105" fmla="*/ 597694 w 690562"/>
                <a:gd name="connsiteY105" fmla="*/ 1416843 h 1683543"/>
                <a:gd name="connsiteX106" fmla="*/ 614362 w 690562"/>
                <a:gd name="connsiteY106" fmla="*/ 1421606 h 1683543"/>
                <a:gd name="connsiteX107" fmla="*/ 621506 w 690562"/>
                <a:gd name="connsiteY107" fmla="*/ 1426368 h 1683543"/>
                <a:gd name="connsiteX108" fmla="*/ 623887 w 690562"/>
                <a:gd name="connsiteY108" fmla="*/ 1433512 h 1683543"/>
                <a:gd name="connsiteX109" fmla="*/ 626269 w 690562"/>
                <a:gd name="connsiteY109" fmla="*/ 1495425 h 1683543"/>
                <a:gd name="connsiteX110" fmla="*/ 628650 w 690562"/>
                <a:gd name="connsiteY110" fmla="*/ 1509712 h 1683543"/>
                <a:gd name="connsiteX111" fmla="*/ 631031 w 690562"/>
                <a:gd name="connsiteY111" fmla="*/ 1516856 h 1683543"/>
                <a:gd name="connsiteX112" fmla="*/ 638175 w 690562"/>
                <a:gd name="connsiteY112" fmla="*/ 1519237 h 1683543"/>
                <a:gd name="connsiteX113" fmla="*/ 640556 w 690562"/>
                <a:gd name="connsiteY113" fmla="*/ 1562100 h 1683543"/>
                <a:gd name="connsiteX114" fmla="*/ 647700 w 690562"/>
                <a:gd name="connsiteY114" fmla="*/ 1564481 h 1683543"/>
                <a:gd name="connsiteX115" fmla="*/ 650081 w 690562"/>
                <a:gd name="connsiteY115" fmla="*/ 1600200 h 1683543"/>
                <a:gd name="connsiteX116" fmla="*/ 659606 w 690562"/>
                <a:gd name="connsiteY116" fmla="*/ 1628775 h 1683543"/>
                <a:gd name="connsiteX117" fmla="*/ 661987 w 690562"/>
                <a:gd name="connsiteY117" fmla="*/ 1643062 h 1683543"/>
                <a:gd name="connsiteX118" fmla="*/ 659606 w 690562"/>
                <a:gd name="connsiteY118" fmla="*/ 1650206 h 1683543"/>
                <a:gd name="connsiteX119" fmla="*/ 669131 w 690562"/>
                <a:gd name="connsiteY119" fmla="*/ 1659731 h 1683543"/>
                <a:gd name="connsiteX120" fmla="*/ 673894 w 690562"/>
                <a:gd name="connsiteY120" fmla="*/ 1666875 h 1683543"/>
                <a:gd name="connsiteX121" fmla="*/ 676275 w 690562"/>
                <a:gd name="connsiteY121" fmla="*/ 1674018 h 1683543"/>
                <a:gd name="connsiteX122" fmla="*/ 690562 w 690562"/>
                <a:gd name="connsiteY122" fmla="*/ 1683543 h 168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690562" h="1683543">
                  <a:moveTo>
                    <a:pt x="0" y="0"/>
                  </a:moveTo>
                  <a:lnTo>
                    <a:pt x="0" y="0"/>
                  </a:lnTo>
                  <a:cubicBezTo>
                    <a:pt x="6350" y="3175"/>
                    <a:pt x="13234" y="5454"/>
                    <a:pt x="19050" y="9525"/>
                  </a:cubicBezTo>
                  <a:cubicBezTo>
                    <a:pt x="21394" y="11166"/>
                    <a:pt x="21577" y="14880"/>
                    <a:pt x="23812" y="16668"/>
                  </a:cubicBezTo>
                  <a:cubicBezTo>
                    <a:pt x="25367" y="17912"/>
                    <a:pt x="39855" y="21275"/>
                    <a:pt x="40481" y="21431"/>
                  </a:cubicBezTo>
                  <a:cubicBezTo>
                    <a:pt x="41275" y="24606"/>
                    <a:pt x="41963" y="27809"/>
                    <a:pt x="42862" y="30956"/>
                  </a:cubicBezTo>
                  <a:cubicBezTo>
                    <a:pt x="43552" y="33370"/>
                    <a:pt x="43065" y="36855"/>
                    <a:pt x="45244" y="38100"/>
                  </a:cubicBezTo>
                  <a:cubicBezTo>
                    <a:pt x="49436" y="40495"/>
                    <a:pt x="54769" y="39687"/>
                    <a:pt x="59531" y="40481"/>
                  </a:cubicBezTo>
                  <a:cubicBezTo>
                    <a:pt x="60325" y="43656"/>
                    <a:pt x="59868" y="47450"/>
                    <a:pt x="61912" y="50006"/>
                  </a:cubicBezTo>
                  <a:cubicBezTo>
                    <a:pt x="63480" y="51966"/>
                    <a:pt x="68037" y="50093"/>
                    <a:pt x="69056" y="52387"/>
                  </a:cubicBezTo>
                  <a:cubicBezTo>
                    <a:pt x="81730" y="80903"/>
                    <a:pt x="61668" y="64924"/>
                    <a:pt x="78581" y="76200"/>
                  </a:cubicBezTo>
                  <a:cubicBezTo>
                    <a:pt x="80150" y="80906"/>
                    <a:pt x="81528" y="87130"/>
                    <a:pt x="85725" y="90487"/>
                  </a:cubicBezTo>
                  <a:cubicBezTo>
                    <a:pt x="87276" y="91728"/>
                    <a:pt x="101775" y="95095"/>
                    <a:pt x="102394" y="95250"/>
                  </a:cubicBezTo>
                  <a:cubicBezTo>
                    <a:pt x="102415" y="95332"/>
                    <a:pt x="106017" y="110779"/>
                    <a:pt x="107156" y="111918"/>
                  </a:cubicBezTo>
                  <a:cubicBezTo>
                    <a:pt x="111204" y="115965"/>
                    <a:pt x="121444" y="121443"/>
                    <a:pt x="121444" y="121443"/>
                  </a:cubicBezTo>
                  <a:cubicBezTo>
                    <a:pt x="122238" y="123824"/>
                    <a:pt x="123281" y="126137"/>
                    <a:pt x="123825" y="128587"/>
                  </a:cubicBezTo>
                  <a:cubicBezTo>
                    <a:pt x="124872" y="133300"/>
                    <a:pt x="124679" y="138294"/>
                    <a:pt x="126206" y="142875"/>
                  </a:cubicBezTo>
                  <a:cubicBezTo>
                    <a:pt x="127111" y="145590"/>
                    <a:pt x="129381" y="147637"/>
                    <a:pt x="130969" y="150018"/>
                  </a:cubicBezTo>
                  <a:cubicBezTo>
                    <a:pt x="131763" y="154781"/>
                    <a:pt x="131823" y="159725"/>
                    <a:pt x="133350" y="164306"/>
                  </a:cubicBezTo>
                  <a:cubicBezTo>
                    <a:pt x="134255" y="167021"/>
                    <a:pt x="137585" y="168637"/>
                    <a:pt x="138112" y="171450"/>
                  </a:cubicBezTo>
                  <a:cubicBezTo>
                    <a:pt x="144985" y="208107"/>
                    <a:pt x="130702" y="195878"/>
                    <a:pt x="147637" y="207168"/>
                  </a:cubicBezTo>
                  <a:cubicBezTo>
                    <a:pt x="148431" y="211931"/>
                    <a:pt x="148972" y="216743"/>
                    <a:pt x="150019" y="221456"/>
                  </a:cubicBezTo>
                  <a:cubicBezTo>
                    <a:pt x="150564" y="223906"/>
                    <a:pt x="152400" y="226090"/>
                    <a:pt x="152400" y="228600"/>
                  </a:cubicBezTo>
                  <a:cubicBezTo>
                    <a:pt x="152400" y="321416"/>
                    <a:pt x="160128" y="295914"/>
                    <a:pt x="147637" y="333375"/>
                  </a:cubicBezTo>
                  <a:cubicBezTo>
                    <a:pt x="148431" y="351631"/>
                    <a:pt x="148913" y="369903"/>
                    <a:pt x="150019" y="388143"/>
                  </a:cubicBezTo>
                  <a:cubicBezTo>
                    <a:pt x="150502" y="396106"/>
                    <a:pt x="149674" y="404459"/>
                    <a:pt x="152400" y="411956"/>
                  </a:cubicBezTo>
                  <a:cubicBezTo>
                    <a:pt x="153258" y="414315"/>
                    <a:pt x="157163" y="413543"/>
                    <a:pt x="159544" y="414337"/>
                  </a:cubicBezTo>
                  <a:cubicBezTo>
                    <a:pt x="153693" y="437732"/>
                    <a:pt x="156089" y="424196"/>
                    <a:pt x="159544" y="469106"/>
                  </a:cubicBezTo>
                  <a:cubicBezTo>
                    <a:pt x="160984" y="487828"/>
                    <a:pt x="157180" y="484193"/>
                    <a:pt x="169069" y="488156"/>
                  </a:cubicBezTo>
                  <a:cubicBezTo>
                    <a:pt x="169863" y="497681"/>
                    <a:pt x="168639" y="507596"/>
                    <a:pt x="171450" y="516731"/>
                  </a:cubicBezTo>
                  <a:cubicBezTo>
                    <a:pt x="172188" y="519130"/>
                    <a:pt x="178049" y="516662"/>
                    <a:pt x="178594" y="519112"/>
                  </a:cubicBezTo>
                  <a:cubicBezTo>
                    <a:pt x="188709" y="564628"/>
                    <a:pt x="166743" y="554848"/>
                    <a:pt x="188119" y="561975"/>
                  </a:cubicBezTo>
                  <a:cubicBezTo>
                    <a:pt x="189706" y="564356"/>
                    <a:pt x="191754" y="566488"/>
                    <a:pt x="192881" y="569118"/>
                  </a:cubicBezTo>
                  <a:cubicBezTo>
                    <a:pt x="194170" y="572126"/>
                    <a:pt x="193218" y="576087"/>
                    <a:pt x="195262" y="578643"/>
                  </a:cubicBezTo>
                  <a:cubicBezTo>
                    <a:pt x="196830" y="580603"/>
                    <a:pt x="200025" y="580231"/>
                    <a:pt x="202406" y="581025"/>
                  </a:cubicBezTo>
                  <a:cubicBezTo>
                    <a:pt x="208495" y="599290"/>
                    <a:pt x="202109" y="593525"/>
                    <a:pt x="216694" y="597693"/>
                  </a:cubicBezTo>
                  <a:cubicBezTo>
                    <a:pt x="219107" y="598383"/>
                    <a:pt x="221643" y="598856"/>
                    <a:pt x="223837" y="600075"/>
                  </a:cubicBezTo>
                  <a:cubicBezTo>
                    <a:pt x="228841" y="602855"/>
                    <a:pt x="238125" y="609600"/>
                    <a:pt x="238125" y="609600"/>
                  </a:cubicBezTo>
                  <a:cubicBezTo>
                    <a:pt x="238919" y="611981"/>
                    <a:pt x="239384" y="614498"/>
                    <a:pt x="240506" y="616743"/>
                  </a:cubicBezTo>
                  <a:cubicBezTo>
                    <a:pt x="241786" y="619303"/>
                    <a:pt x="244264" y="621207"/>
                    <a:pt x="245269" y="623887"/>
                  </a:cubicBezTo>
                  <a:cubicBezTo>
                    <a:pt x="246690" y="627677"/>
                    <a:pt x="245642" y="632279"/>
                    <a:pt x="247650" y="635793"/>
                  </a:cubicBezTo>
                  <a:cubicBezTo>
                    <a:pt x="249823" y="639595"/>
                    <a:pt x="258270" y="641715"/>
                    <a:pt x="261937" y="642937"/>
                  </a:cubicBezTo>
                  <a:cubicBezTo>
                    <a:pt x="263525" y="645318"/>
                    <a:pt x="266044" y="647295"/>
                    <a:pt x="266700" y="650081"/>
                  </a:cubicBezTo>
                  <a:cubicBezTo>
                    <a:pt x="269271" y="661008"/>
                    <a:pt x="262122" y="677191"/>
                    <a:pt x="271462" y="683418"/>
                  </a:cubicBezTo>
                  <a:cubicBezTo>
                    <a:pt x="280694" y="689573"/>
                    <a:pt x="275891" y="687276"/>
                    <a:pt x="285750" y="690562"/>
                  </a:cubicBezTo>
                  <a:cubicBezTo>
                    <a:pt x="286544" y="693737"/>
                    <a:pt x="286087" y="697531"/>
                    <a:pt x="288131" y="700087"/>
                  </a:cubicBezTo>
                  <a:cubicBezTo>
                    <a:pt x="289699" y="702047"/>
                    <a:pt x="294152" y="700223"/>
                    <a:pt x="295275" y="702468"/>
                  </a:cubicBezTo>
                  <a:cubicBezTo>
                    <a:pt x="297785" y="707488"/>
                    <a:pt x="296803" y="713590"/>
                    <a:pt x="297656" y="719137"/>
                  </a:cubicBezTo>
                  <a:cubicBezTo>
                    <a:pt x="300222" y="735820"/>
                    <a:pt x="297527" y="729661"/>
                    <a:pt x="304800" y="740568"/>
                  </a:cubicBezTo>
                  <a:cubicBezTo>
                    <a:pt x="305594" y="750093"/>
                    <a:pt x="305610" y="759715"/>
                    <a:pt x="307181" y="769143"/>
                  </a:cubicBezTo>
                  <a:cubicBezTo>
                    <a:pt x="308006" y="774095"/>
                    <a:pt x="307181" y="781843"/>
                    <a:pt x="311944" y="783431"/>
                  </a:cubicBezTo>
                  <a:lnTo>
                    <a:pt x="319087" y="785812"/>
                  </a:lnTo>
                  <a:cubicBezTo>
                    <a:pt x="319881" y="806450"/>
                    <a:pt x="318442" y="827295"/>
                    <a:pt x="321469" y="847725"/>
                  </a:cubicBezTo>
                  <a:cubicBezTo>
                    <a:pt x="321837" y="850208"/>
                    <a:pt x="328335" y="847612"/>
                    <a:pt x="328612" y="850106"/>
                  </a:cubicBezTo>
                  <a:cubicBezTo>
                    <a:pt x="330105" y="863540"/>
                    <a:pt x="327025" y="877093"/>
                    <a:pt x="326231" y="890587"/>
                  </a:cubicBezTo>
                  <a:cubicBezTo>
                    <a:pt x="327025" y="894556"/>
                    <a:pt x="326367" y="899125"/>
                    <a:pt x="328612" y="902493"/>
                  </a:cubicBezTo>
                  <a:cubicBezTo>
                    <a:pt x="330004" y="904582"/>
                    <a:pt x="334824" y="902544"/>
                    <a:pt x="335756" y="904875"/>
                  </a:cubicBezTo>
                  <a:cubicBezTo>
                    <a:pt x="338425" y="911549"/>
                    <a:pt x="336394" y="919333"/>
                    <a:pt x="338137" y="926306"/>
                  </a:cubicBezTo>
                  <a:cubicBezTo>
                    <a:pt x="338831" y="929083"/>
                    <a:pt x="341312" y="931069"/>
                    <a:pt x="342900" y="933450"/>
                  </a:cubicBezTo>
                  <a:cubicBezTo>
                    <a:pt x="343694" y="939800"/>
                    <a:pt x="344376" y="946165"/>
                    <a:pt x="345281" y="952500"/>
                  </a:cubicBezTo>
                  <a:cubicBezTo>
                    <a:pt x="345964" y="957279"/>
                    <a:pt x="344520" y="963121"/>
                    <a:pt x="347662" y="966787"/>
                  </a:cubicBezTo>
                  <a:cubicBezTo>
                    <a:pt x="350296" y="969860"/>
                    <a:pt x="355600" y="968374"/>
                    <a:pt x="359569" y="969168"/>
                  </a:cubicBezTo>
                  <a:cubicBezTo>
                    <a:pt x="361156" y="971549"/>
                    <a:pt x="363326" y="973632"/>
                    <a:pt x="364331" y="976312"/>
                  </a:cubicBezTo>
                  <a:cubicBezTo>
                    <a:pt x="365752" y="980102"/>
                    <a:pt x="364467" y="984850"/>
                    <a:pt x="366712" y="988218"/>
                  </a:cubicBezTo>
                  <a:cubicBezTo>
                    <a:pt x="368104" y="990307"/>
                    <a:pt x="371475" y="989806"/>
                    <a:pt x="373856" y="990600"/>
                  </a:cubicBezTo>
                  <a:cubicBezTo>
                    <a:pt x="373062" y="992981"/>
                    <a:pt x="371475" y="995233"/>
                    <a:pt x="371475" y="997743"/>
                  </a:cubicBezTo>
                  <a:cubicBezTo>
                    <a:pt x="371475" y="1002571"/>
                    <a:pt x="371460" y="1007839"/>
                    <a:pt x="373856" y="1012031"/>
                  </a:cubicBezTo>
                  <a:cubicBezTo>
                    <a:pt x="375101" y="1014210"/>
                    <a:pt x="378586" y="1013722"/>
                    <a:pt x="381000" y="1014412"/>
                  </a:cubicBezTo>
                  <a:cubicBezTo>
                    <a:pt x="384147" y="1015311"/>
                    <a:pt x="387350" y="1015999"/>
                    <a:pt x="390525" y="1016793"/>
                  </a:cubicBezTo>
                  <a:cubicBezTo>
                    <a:pt x="395810" y="1043225"/>
                    <a:pt x="386578" y="1016356"/>
                    <a:pt x="407194" y="1031081"/>
                  </a:cubicBezTo>
                  <a:cubicBezTo>
                    <a:pt x="409857" y="1032983"/>
                    <a:pt x="407480" y="1038092"/>
                    <a:pt x="409575" y="1040606"/>
                  </a:cubicBezTo>
                  <a:cubicBezTo>
                    <a:pt x="411847" y="1043333"/>
                    <a:pt x="415925" y="1043781"/>
                    <a:pt x="419100" y="1045368"/>
                  </a:cubicBezTo>
                  <a:cubicBezTo>
                    <a:pt x="419894" y="1050131"/>
                    <a:pt x="420617" y="1054906"/>
                    <a:pt x="421481" y="1059656"/>
                  </a:cubicBezTo>
                  <a:cubicBezTo>
                    <a:pt x="422205" y="1063638"/>
                    <a:pt x="421271" y="1068453"/>
                    <a:pt x="423862" y="1071562"/>
                  </a:cubicBezTo>
                  <a:cubicBezTo>
                    <a:pt x="425957" y="1074076"/>
                    <a:pt x="430212" y="1073149"/>
                    <a:pt x="433387" y="1073943"/>
                  </a:cubicBezTo>
                  <a:cubicBezTo>
                    <a:pt x="440203" y="1094384"/>
                    <a:pt x="427703" y="1063909"/>
                    <a:pt x="450056" y="1083468"/>
                  </a:cubicBezTo>
                  <a:cubicBezTo>
                    <a:pt x="453834" y="1086774"/>
                    <a:pt x="453231" y="1092993"/>
                    <a:pt x="454819" y="1097756"/>
                  </a:cubicBezTo>
                  <a:cubicBezTo>
                    <a:pt x="460525" y="1114874"/>
                    <a:pt x="453605" y="1093509"/>
                    <a:pt x="459581" y="1114425"/>
                  </a:cubicBezTo>
                  <a:cubicBezTo>
                    <a:pt x="460270" y="1116838"/>
                    <a:pt x="460394" y="1119608"/>
                    <a:pt x="461962" y="1121568"/>
                  </a:cubicBezTo>
                  <a:cubicBezTo>
                    <a:pt x="463750" y="1123803"/>
                    <a:pt x="466725" y="1124743"/>
                    <a:pt x="469106" y="1126331"/>
                  </a:cubicBezTo>
                  <a:cubicBezTo>
                    <a:pt x="469900" y="1131093"/>
                    <a:pt x="470849" y="1135832"/>
                    <a:pt x="471487" y="1140618"/>
                  </a:cubicBezTo>
                  <a:cubicBezTo>
                    <a:pt x="472437" y="1147743"/>
                    <a:pt x="472126" y="1155077"/>
                    <a:pt x="473869" y="1162050"/>
                  </a:cubicBezTo>
                  <a:cubicBezTo>
                    <a:pt x="474563" y="1164826"/>
                    <a:pt x="477044" y="1166812"/>
                    <a:pt x="478631" y="1169193"/>
                  </a:cubicBezTo>
                  <a:cubicBezTo>
                    <a:pt x="479425" y="1173162"/>
                    <a:pt x="480646" y="1177069"/>
                    <a:pt x="481012" y="1181100"/>
                  </a:cubicBezTo>
                  <a:cubicBezTo>
                    <a:pt x="482236" y="1194561"/>
                    <a:pt x="480609" y="1208354"/>
                    <a:pt x="483394" y="1221581"/>
                  </a:cubicBezTo>
                  <a:cubicBezTo>
                    <a:pt x="483984" y="1224381"/>
                    <a:pt x="488156" y="1224756"/>
                    <a:pt x="490537" y="1226343"/>
                  </a:cubicBezTo>
                  <a:cubicBezTo>
                    <a:pt x="488330" y="1232965"/>
                    <a:pt x="483444" y="1244076"/>
                    <a:pt x="490537" y="1250156"/>
                  </a:cubicBezTo>
                  <a:cubicBezTo>
                    <a:pt x="494203" y="1253298"/>
                    <a:pt x="500062" y="1248569"/>
                    <a:pt x="504825" y="1247775"/>
                  </a:cubicBezTo>
                  <a:cubicBezTo>
                    <a:pt x="502444" y="1249362"/>
                    <a:pt x="498302" y="1249743"/>
                    <a:pt x="497681" y="1252537"/>
                  </a:cubicBezTo>
                  <a:cubicBezTo>
                    <a:pt x="493906" y="1269521"/>
                    <a:pt x="497649" y="1268402"/>
                    <a:pt x="507206" y="1271587"/>
                  </a:cubicBezTo>
                  <a:cubicBezTo>
                    <a:pt x="514018" y="1292027"/>
                    <a:pt x="503587" y="1259491"/>
                    <a:pt x="511969" y="1293018"/>
                  </a:cubicBezTo>
                  <a:cubicBezTo>
                    <a:pt x="513187" y="1297888"/>
                    <a:pt x="515144" y="1302543"/>
                    <a:pt x="516731" y="1307306"/>
                  </a:cubicBezTo>
                  <a:cubicBezTo>
                    <a:pt x="517525" y="1309687"/>
                    <a:pt x="516731" y="1313656"/>
                    <a:pt x="519112" y="1314450"/>
                  </a:cubicBezTo>
                  <a:lnTo>
                    <a:pt x="526256" y="1316831"/>
                  </a:lnTo>
                  <a:cubicBezTo>
                    <a:pt x="527050" y="1324768"/>
                    <a:pt x="527424" y="1332759"/>
                    <a:pt x="528637" y="1340643"/>
                  </a:cubicBezTo>
                  <a:cubicBezTo>
                    <a:pt x="529019" y="1343124"/>
                    <a:pt x="529244" y="1346012"/>
                    <a:pt x="531019" y="1347787"/>
                  </a:cubicBezTo>
                  <a:cubicBezTo>
                    <a:pt x="532794" y="1349562"/>
                    <a:pt x="535781" y="1349374"/>
                    <a:pt x="538162" y="1350168"/>
                  </a:cubicBezTo>
                  <a:cubicBezTo>
                    <a:pt x="538956" y="1354137"/>
                    <a:pt x="538299" y="1358707"/>
                    <a:pt x="540544" y="1362075"/>
                  </a:cubicBezTo>
                  <a:cubicBezTo>
                    <a:pt x="541936" y="1364163"/>
                    <a:pt x="546119" y="1362496"/>
                    <a:pt x="547687" y="1364456"/>
                  </a:cubicBezTo>
                  <a:cubicBezTo>
                    <a:pt x="559857" y="1379668"/>
                    <a:pt x="535970" y="1371161"/>
                    <a:pt x="561975" y="1376362"/>
                  </a:cubicBezTo>
                  <a:cubicBezTo>
                    <a:pt x="562769" y="1378743"/>
                    <a:pt x="563747" y="1381071"/>
                    <a:pt x="564356" y="1383506"/>
                  </a:cubicBezTo>
                  <a:cubicBezTo>
                    <a:pt x="565338" y="1387432"/>
                    <a:pt x="563875" y="1392550"/>
                    <a:pt x="566737" y="1395412"/>
                  </a:cubicBezTo>
                  <a:cubicBezTo>
                    <a:pt x="569599" y="1398274"/>
                    <a:pt x="574675" y="1396999"/>
                    <a:pt x="578644" y="1397793"/>
                  </a:cubicBezTo>
                  <a:cubicBezTo>
                    <a:pt x="579438" y="1402556"/>
                    <a:pt x="578629" y="1407889"/>
                    <a:pt x="581025" y="1412081"/>
                  </a:cubicBezTo>
                  <a:cubicBezTo>
                    <a:pt x="582270" y="1414260"/>
                    <a:pt x="585755" y="1413772"/>
                    <a:pt x="588169" y="1414462"/>
                  </a:cubicBezTo>
                  <a:cubicBezTo>
                    <a:pt x="591316" y="1415361"/>
                    <a:pt x="594547" y="1415944"/>
                    <a:pt x="597694" y="1416843"/>
                  </a:cubicBezTo>
                  <a:cubicBezTo>
                    <a:pt x="621607" y="1423676"/>
                    <a:pt x="584584" y="1414162"/>
                    <a:pt x="614362" y="1421606"/>
                  </a:cubicBezTo>
                  <a:cubicBezTo>
                    <a:pt x="616743" y="1423193"/>
                    <a:pt x="619718" y="1424133"/>
                    <a:pt x="621506" y="1426368"/>
                  </a:cubicBezTo>
                  <a:cubicBezTo>
                    <a:pt x="623074" y="1428328"/>
                    <a:pt x="623714" y="1431008"/>
                    <a:pt x="623887" y="1433512"/>
                  </a:cubicBezTo>
                  <a:cubicBezTo>
                    <a:pt x="625308" y="1454116"/>
                    <a:pt x="624981" y="1474812"/>
                    <a:pt x="626269" y="1495425"/>
                  </a:cubicBezTo>
                  <a:cubicBezTo>
                    <a:pt x="626570" y="1500244"/>
                    <a:pt x="627603" y="1504999"/>
                    <a:pt x="628650" y="1509712"/>
                  </a:cubicBezTo>
                  <a:cubicBezTo>
                    <a:pt x="629194" y="1512162"/>
                    <a:pt x="629256" y="1515081"/>
                    <a:pt x="631031" y="1516856"/>
                  </a:cubicBezTo>
                  <a:cubicBezTo>
                    <a:pt x="632806" y="1518631"/>
                    <a:pt x="635794" y="1518443"/>
                    <a:pt x="638175" y="1519237"/>
                  </a:cubicBezTo>
                  <a:cubicBezTo>
                    <a:pt x="638969" y="1533525"/>
                    <a:pt x="637608" y="1548097"/>
                    <a:pt x="640556" y="1562100"/>
                  </a:cubicBezTo>
                  <a:cubicBezTo>
                    <a:pt x="641073" y="1564556"/>
                    <a:pt x="647091" y="1562046"/>
                    <a:pt x="647700" y="1564481"/>
                  </a:cubicBezTo>
                  <a:cubicBezTo>
                    <a:pt x="650594" y="1576057"/>
                    <a:pt x="649166" y="1588302"/>
                    <a:pt x="650081" y="1600200"/>
                  </a:cubicBezTo>
                  <a:cubicBezTo>
                    <a:pt x="652277" y="1628756"/>
                    <a:pt x="644263" y="1623659"/>
                    <a:pt x="659606" y="1628775"/>
                  </a:cubicBezTo>
                  <a:cubicBezTo>
                    <a:pt x="660400" y="1633537"/>
                    <a:pt x="661987" y="1638234"/>
                    <a:pt x="661987" y="1643062"/>
                  </a:cubicBezTo>
                  <a:cubicBezTo>
                    <a:pt x="661987" y="1645572"/>
                    <a:pt x="659606" y="1647696"/>
                    <a:pt x="659606" y="1650206"/>
                  </a:cubicBezTo>
                  <a:cubicBezTo>
                    <a:pt x="659606" y="1658673"/>
                    <a:pt x="662780" y="1657614"/>
                    <a:pt x="669131" y="1659731"/>
                  </a:cubicBezTo>
                  <a:cubicBezTo>
                    <a:pt x="670719" y="1662112"/>
                    <a:pt x="672614" y="1664315"/>
                    <a:pt x="673894" y="1666875"/>
                  </a:cubicBezTo>
                  <a:cubicBezTo>
                    <a:pt x="675016" y="1669120"/>
                    <a:pt x="674500" y="1672243"/>
                    <a:pt x="676275" y="1674018"/>
                  </a:cubicBezTo>
                  <a:cubicBezTo>
                    <a:pt x="680322" y="1678065"/>
                    <a:pt x="690562" y="1683543"/>
                    <a:pt x="690562" y="1683543"/>
                  </a:cubicBezTo>
                </a:path>
              </a:pathLst>
            </a:custGeom>
            <a:noFill/>
            <a:ln w="19050">
              <a:solidFill>
                <a:srgbClr val="3366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64" name="Freeform 663"/>
            <p:cNvSpPr/>
            <p:nvPr/>
          </p:nvSpPr>
          <p:spPr>
            <a:xfrm>
              <a:off x="6884194" y="4198144"/>
              <a:ext cx="1809750" cy="295275"/>
            </a:xfrm>
            <a:custGeom>
              <a:avLst/>
              <a:gdLst>
                <a:gd name="connsiteX0" fmla="*/ 1809750 w 1809750"/>
                <a:gd name="connsiteY0" fmla="*/ 295275 h 295275"/>
                <a:gd name="connsiteX1" fmla="*/ 1716881 w 1809750"/>
                <a:gd name="connsiteY1" fmla="*/ 295275 h 295275"/>
                <a:gd name="connsiteX2" fmla="*/ 1716881 w 1809750"/>
                <a:gd name="connsiteY2" fmla="*/ 285750 h 295275"/>
                <a:gd name="connsiteX3" fmla="*/ 1209675 w 1809750"/>
                <a:gd name="connsiteY3" fmla="*/ 285750 h 295275"/>
                <a:gd name="connsiteX4" fmla="*/ 1209675 w 1809750"/>
                <a:gd name="connsiteY4" fmla="*/ 273844 h 295275"/>
                <a:gd name="connsiteX5" fmla="*/ 1169194 w 1809750"/>
                <a:gd name="connsiteY5" fmla="*/ 273844 h 295275"/>
                <a:gd name="connsiteX6" fmla="*/ 1164431 w 1809750"/>
                <a:gd name="connsiteY6" fmla="*/ 273844 h 295275"/>
                <a:gd name="connsiteX7" fmla="*/ 1131094 w 1809750"/>
                <a:gd name="connsiteY7" fmla="*/ 273844 h 295275"/>
                <a:gd name="connsiteX8" fmla="*/ 1131094 w 1809750"/>
                <a:gd name="connsiteY8" fmla="*/ 273844 h 295275"/>
                <a:gd name="connsiteX9" fmla="*/ 1035844 w 1809750"/>
                <a:gd name="connsiteY9" fmla="*/ 273844 h 295275"/>
                <a:gd name="connsiteX10" fmla="*/ 1035844 w 1809750"/>
                <a:gd name="connsiteY10" fmla="*/ 252412 h 295275"/>
                <a:gd name="connsiteX11" fmla="*/ 940594 w 1809750"/>
                <a:gd name="connsiteY11" fmla="*/ 252412 h 295275"/>
                <a:gd name="connsiteX12" fmla="*/ 933450 w 1809750"/>
                <a:gd name="connsiteY12" fmla="*/ 252412 h 295275"/>
                <a:gd name="connsiteX13" fmla="*/ 919162 w 1809750"/>
                <a:gd name="connsiteY13" fmla="*/ 252412 h 295275"/>
                <a:gd name="connsiteX14" fmla="*/ 907256 w 1809750"/>
                <a:gd name="connsiteY14" fmla="*/ 240506 h 295275"/>
                <a:gd name="connsiteX15" fmla="*/ 838200 w 1809750"/>
                <a:gd name="connsiteY15" fmla="*/ 240506 h 295275"/>
                <a:gd name="connsiteX16" fmla="*/ 831056 w 1809750"/>
                <a:gd name="connsiteY16" fmla="*/ 233362 h 295275"/>
                <a:gd name="connsiteX17" fmla="*/ 671512 w 1809750"/>
                <a:gd name="connsiteY17" fmla="*/ 233362 h 295275"/>
                <a:gd name="connsiteX18" fmla="*/ 664369 w 1809750"/>
                <a:gd name="connsiteY18" fmla="*/ 226219 h 295275"/>
                <a:gd name="connsiteX19" fmla="*/ 661987 w 1809750"/>
                <a:gd name="connsiteY19" fmla="*/ 223837 h 295275"/>
                <a:gd name="connsiteX20" fmla="*/ 654844 w 1809750"/>
                <a:gd name="connsiteY20" fmla="*/ 223837 h 295275"/>
                <a:gd name="connsiteX21" fmla="*/ 654844 w 1809750"/>
                <a:gd name="connsiteY21" fmla="*/ 216694 h 295275"/>
                <a:gd name="connsiteX22" fmla="*/ 635794 w 1809750"/>
                <a:gd name="connsiteY22" fmla="*/ 216694 h 295275"/>
                <a:gd name="connsiteX23" fmla="*/ 635794 w 1809750"/>
                <a:gd name="connsiteY23" fmla="*/ 202406 h 295275"/>
                <a:gd name="connsiteX24" fmla="*/ 628650 w 1809750"/>
                <a:gd name="connsiteY24" fmla="*/ 202406 h 295275"/>
                <a:gd name="connsiteX25" fmla="*/ 628650 w 1809750"/>
                <a:gd name="connsiteY25" fmla="*/ 190500 h 295275"/>
                <a:gd name="connsiteX26" fmla="*/ 590550 w 1809750"/>
                <a:gd name="connsiteY26" fmla="*/ 190500 h 295275"/>
                <a:gd name="connsiteX27" fmla="*/ 590550 w 1809750"/>
                <a:gd name="connsiteY27" fmla="*/ 183356 h 295275"/>
                <a:gd name="connsiteX28" fmla="*/ 566737 w 1809750"/>
                <a:gd name="connsiteY28" fmla="*/ 183356 h 295275"/>
                <a:gd name="connsiteX29" fmla="*/ 552450 w 1809750"/>
                <a:gd name="connsiteY29" fmla="*/ 183356 h 295275"/>
                <a:gd name="connsiteX30" fmla="*/ 533400 w 1809750"/>
                <a:gd name="connsiteY30" fmla="*/ 183356 h 295275"/>
                <a:gd name="connsiteX31" fmla="*/ 526256 w 1809750"/>
                <a:gd name="connsiteY31" fmla="*/ 176212 h 295275"/>
                <a:gd name="connsiteX32" fmla="*/ 507206 w 1809750"/>
                <a:gd name="connsiteY32" fmla="*/ 176212 h 295275"/>
                <a:gd name="connsiteX33" fmla="*/ 507206 w 1809750"/>
                <a:gd name="connsiteY33" fmla="*/ 166687 h 295275"/>
                <a:gd name="connsiteX34" fmla="*/ 502444 w 1809750"/>
                <a:gd name="connsiteY34" fmla="*/ 166687 h 295275"/>
                <a:gd name="connsiteX35" fmla="*/ 492919 w 1809750"/>
                <a:gd name="connsiteY35" fmla="*/ 157162 h 295275"/>
                <a:gd name="connsiteX36" fmla="*/ 478631 w 1809750"/>
                <a:gd name="connsiteY36" fmla="*/ 157162 h 295275"/>
                <a:gd name="connsiteX37" fmla="*/ 478631 w 1809750"/>
                <a:gd name="connsiteY37" fmla="*/ 147637 h 295275"/>
                <a:gd name="connsiteX38" fmla="*/ 478631 w 1809750"/>
                <a:gd name="connsiteY38" fmla="*/ 147637 h 295275"/>
                <a:gd name="connsiteX39" fmla="*/ 457200 w 1809750"/>
                <a:gd name="connsiteY39" fmla="*/ 147637 h 295275"/>
                <a:gd name="connsiteX40" fmla="*/ 419100 w 1809750"/>
                <a:gd name="connsiteY40" fmla="*/ 147637 h 295275"/>
                <a:gd name="connsiteX41" fmla="*/ 411956 w 1809750"/>
                <a:gd name="connsiteY41" fmla="*/ 140493 h 295275"/>
                <a:gd name="connsiteX42" fmla="*/ 390525 w 1809750"/>
                <a:gd name="connsiteY42" fmla="*/ 140493 h 295275"/>
                <a:gd name="connsiteX43" fmla="*/ 390525 w 1809750"/>
                <a:gd name="connsiteY43" fmla="*/ 123825 h 295275"/>
                <a:gd name="connsiteX44" fmla="*/ 371475 w 1809750"/>
                <a:gd name="connsiteY44" fmla="*/ 123825 h 295275"/>
                <a:gd name="connsiteX45" fmla="*/ 371475 w 1809750"/>
                <a:gd name="connsiteY45" fmla="*/ 116681 h 295275"/>
                <a:gd name="connsiteX46" fmla="*/ 350044 w 1809750"/>
                <a:gd name="connsiteY46" fmla="*/ 116681 h 295275"/>
                <a:gd name="connsiteX47" fmla="*/ 350044 w 1809750"/>
                <a:gd name="connsiteY47" fmla="*/ 97631 h 295275"/>
                <a:gd name="connsiteX48" fmla="*/ 333375 w 1809750"/>
                <a:gd name="connsiteY48" fmla="*/ 97631 h 295275"/>
                <a:gd name="connsiteX49" fmla="*/ 302419 w 1809750"/>
                <a:gd name="connsiteY49" fmla="*/ 97631 h 295275"/>
                <a:gd name="connsiteX50" fmla="*/ 292894 w 1809750"/>
                <a:gd name="connsiteY50" fmla="*/ 88106 h 295275"/>
                <a:gd name="connsiteX51" fmla="*/ 202406 w 1809750"/>
                <a:gd name="connsiteY51" fmla="*/ 88106 h 295275"/>
                <a:gd name="connsiteX52" fmla="*/ 202406 w 1809750"/>
                <a:gd name="connsiteY52" fmla="*/ 76200 h 295275"/>
                <a:gd name="connsiteX53" fmla="*/ 197644 w 1809750"/>
                <a:gd name="connsiteY53" fmla="*/ 71438 h 295275"/>
                <a:gd name="connsiteX54" fmla="*/ 197644 w 1809750"/>
                <a:gd name="connsiteY54" fmla="*/ 64294 h 295275"/>
                <a:gd name="connsiteX55" fmla="*/ 180975 w 1809750"/>
                <a:gd name="connsiteY55" fmla="*/ 64294 h 295275"/>
                <a:gd name="connsiteX56" fmla="*/ 171450 w 1809750"/>
                <a:gd name="connsiteY56" fmla="*/ 64294 h 295275"/>
                <a:gd name="connsiteX57" fmla="*/ 116681 w 1809750"/>
                <a:gd name="connsiteY57" fmla="*/ 64294 h 295275"/>
                <a:gd name="connsiteX58" fmla="*/ 116681 w 1809750"/>
                <a:gd name="connsiteY58" fmla="*/ 52387 h 295275"/>
                <a:gd name="connsiteX59" fmla="*/ 107156 w 1809750"/>
                <a:gd name="connsiteY59" fmla="*/ 52387 h 295275"/>
                <a:gd name="connsiteX60" fmla="*/ 104774 w 1809750"/>
                <a:gd name="connsiteY60" fmla="*/ 54769 h 295275"/>
                <a:gd name="connsiteX61" fmla="*/ 92869 w 1809750"/>
                <a:gd name="connsiteY61" fmla="*/ 42864 h 295275"/>
                <a:gd name="connsiteX62" fmla="*/ 47625 w 1809750"/>
                <a:gd name="connsiteY62" fmla="*/ 42864 h 295275"/>
                <a:gd name="connsiteX63" fmla="*/ 47625 w 1809750"/>
                <a:gd name="connsiteY63" fmla="*/ 23812 h 295275"/>
                <a:gd name="connsiteX64" fmla="*/ 35719 w 1809750"/>
                <a:gd name="connsiteY64" fmla="*/ 23812 h 295275"/>
                <a:gd name="connsiteX65" fmla="*/ 30956 w 1809750"/>
                <a:gd name="connsiteY65" fmla="*/ 19049 h 295275"/>
                <a:gd name="connsiteX66" fmla="*/ 26194 w 1809750"/>
                <a:gd name="connsiteY66" fmla="*/ 14287 h 295275"/>
                <a:gd name="connsiteX67" fmla="*/ 26194 w 1809750"/>
                <a:gd name="connsiteY67" fmla="*/ 9525 h 295275"/>
                <a:gd name="connsiteX68" fmla="*/ 9525 w 1809750"/>
                <a:gd name="connsiteY68" fmla="*/ 9525 h 295275"/>
                <a:gd name="connsiteX69" fmla="*/ 0 w 1809750"/>
                <a:gd name="connsiteY69" fmla="*/ 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809750" h="295275">
                  <a:moveTo>
                    <a:pt x="1809750" y="295275"/>
                  </a:moveTo>
                  <a:lnTo>
                    <a:pt x="1716881" y="295275"/>
                  </a:lnTo>
                  <a:lnTo>
                    <a:pt x="1716881" y="285750"/>
                  </a:lnTo>
                  <a:lnTo>
                    <a:pt x="1209675" y="285750"/>
                  </a:lnTo>
                  <a:lnTo>
                    <a:pt x="1209675" y="273844"/>
                  </a:lnTo>
                  <a:lnTo>
                    <a:pt x="1169194" y="273844"/>
                  </a:lnTo>
                  <a:lnTo>
                    <a:pt x="1164431" y="273844"/>
                  </a:lnTo>
                  <a:lnTo>
                    <a:pt x="1131094" y="273844"/>
                  </a:lnTo>
                  <a:lnTo>
                    <a:pt x="1131094" y="273844"/>
                  </a:lnTo>
                  <a:lnTo>
                    <a:pt x="1035844" y="273844"/>
                  </a:lnTo>
                  <a:lnTo>
                    <a:pt x="1035844" y="252412"/>
                  </a:lnTo>
                  <a:lnTo>
                    <a:pt x="940594" y="252412"/>
                  </a:lnTo>
                  <a:lnTo>
                    <a:pt x="933450" y="252412"/>
                  </a:lnTo>
                  <a:lnTo>
                    <a:pt x="919162" y="252412"/>
                  </a:lnTo>
                  <a:lnTo>
                    <a:pt x="907256" y="240506"/>
                  </a:lnTo>
                  <a:lnTo>
                    <a:pt x="838200" y="240506"/>
                  </a:lnTo>
                  <a:lnTo>
                    <a:pt x="831056" y="233362"/>
                  </a:lnTo>
                  <a:lnTo>
                    <a:pt x="671512" y="233362"/>
                  </a:lnTo>
                  <a:lnTo>
                    <a:pt x="664369" y="226219"/>
                  </a:lnTo>
                  <a:lnTo>
                    <a:pt x="661987" y="223837"/>
                  </a:lnTo>
                  <a:lnTo>
                    <a:pt x="654844" y="223837"/>
                  </a:lnTo>
                  <a:lnTo>
                    <a:pt x="654844" y="216694"/>
                  </a:lnTo>
                  <a:lnTo>
                    <a:pt x="635794" y="216694"/>
                  </a:lnTo>
                  <a:lnTo>
                    <a:pt x="635794" y="202406"/>
                  </a:lnTo>
                  <a:lnTo>
                    <a:pt x="628650" y="202406"/>
                  </a:lnTo>
                  <a:lnTo>
                    <a:pt x="628650" y="190500"/>
                  </a:lnTo>
                  <a:lnTo>
                    <a:pt x="590550" y="190500"/>
                  </a:lnTo>
                  <a:lnTo>
                    <a:pt x="590550" y="183356"/>
                  </a:lnTo>
                  <a:lnTo>
                    <a:pt x="566737" y="183356"/>
                  </a:lnTo>
                  <a:lnTo>
                    <a:pt x="552450" y="183356"/>
                  </a:lnTo>
                  <a:lnTo>
                    <a:pt x="533400" y="183356"/>
                  </a:lnTo>
                  <a:lnTo>
                    <a:pt x="526256" y="176212"/>
                  </a:lnTo>
                  <a:lnTo>
                    <a:pt x="507206" y="176212"/>
                  </a:lnTo>
                  <a:lnTo>
                    <a:pt x="507206" y="166687"/>
                  </a:lnTo>
                  <a:lnTo>
                    <a:pt x="502444" y="166687"/>
                  </a:lnTo>
                  <a:lnTo>
                    <a:pt x="492919" y="157162"/>
                  </a:lnTo>
                  <a:lnTo>
                    <a:pt x="478631" y="157162"/>
                  </a:lnTo>
                  <a:lnTo>
                    <a:pt x="478631" y="147637"/>
                  </a:lnTo>
                  <a:lnTo>
                    <a:pt x="478631" y="147637"/>
                  </a:lnTo>
                  <a:lnTo>
                    <a:pt x="457200" y="147637"/>
                  </a:lnTo>
                  <a:lnTo>
                    <a:pt x="419100" y="147637"/>
                  </a:lnTo>
                  <a:lnTo>
                    <a:pt x="411956" y="140493"/>
                  </a:lnTo>
                  <a:lnTo>
                    <a:pt x="390525" y="140493"/>
                  </a:lnTo>
                  <a:lnTo>
                    <a:pt x="390525" y="123825"/>
                  </a:lnTo>
                  <a:lnTo>
                    <a:pt x="371475" y="123825"/>
                  </a:lnTo>
                  <a:lnTo>
                    <a:pt x="371475" y="116681"/>
                  </a:lnTo>
                  <a:lnTo>
                    <a:pt x="350044" y="116681"/>
                  </a:lnTo>
                  <a:lnTo>
                    <a:pt x="350044" y="97631"/>
                  </a:lnTo>
                  <a:lnTo>
                    <a:pt x="333375" y="97631"/>
                  </a:lnTo>
                  <a:lnTo>
                    <a:pt x="302419" y="97631"/>
                  </a:lnTo>
                  <a:lnTo>
                    <a:pt x="292894" y="88106"/>
                  </a:lnTo>
                  <a:lnTo>
                    <a:pt x="202406" y="88106"/>
                  </a:lnTo>
                  <a:lnTo>
                    <a:pt x="202406" y="76200"/>
                  </a:lnTo>
                  <a:lnTo>
                    <a:pt x="197644" y="71438"/>
                  </a:lnTo>
                  <a:lnTo>
                    <a:pt x="197644" y="64294"/>
                  </a:lnTo>
                  <a:lnTo>
                    <a:pt x="180975" y="64294"/>
                  </a:lnTo>
                  <a:lnTo>
                    <a:pt x="171450" y="64294"/>
                  </a:lnTo>
                  <a:lnTo>
                    <a:pt x="116681" y="64294"/>
                  </a:lnTo>
                  <a:lnTo>
                    <a:pt x="116681" y="52387"/>
                  </a:lnTo>
                  <a:lnTo>
                    <a:pt x="107156" y="52387"/>
                  </a:lnTo>
                  <a:lnTo>
                    <a:pt x="104774" y="54769"/>
                  </a:lnTo>
                  <a:lnTo>
                    <a:pt x="92869" y="42864"/>
                  </a:lnTo>
                  <a:lnTo>
                    <a:pt x="47625" y="42864"/>
                  </a:lnTo>
                  <a:lnTo>
                    <a:pt x="47625" y="23812"/>
                  </a:lnTo>
                  <a:lnTo>
                    <a:pt x="35719" y="23812"/>
                  </a:lnTo>
                  <a:lnTo>
                    <a:pt x="30956" y="19049"/>
                  </a:lnTo>
                  <a:lnTo>
                    <a:pt x="26194" y="14287"/>
                  </a:lnTo>
                  <a:lnTo>
                    <a:pt x="26194" y="9525"/>
                  </a:lnTo>
                  <a:lnTo>
                    <a:pt x="9525" y="9525"/>
                  </a:lnTo>
                  <a:lnTo>
                    <a:pt x="0" y="0"/>
                  </a:lnTo>
                </a:path>
              </a:pathLst>
            </a:custGeom>
            <a:noFill/>
            <a:ln w="19050">
              <a:solidFill>
                <a:srgbClr val="3366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65" name="Freeform 664"/>
            <p:cNvSpPr/>
            <p:nvPr/>
          </p:nvSpPr>
          <p:spPr>
            <a:xfrm>
              <a:off x="6150769" y="3550444"/>
              <a:ext cx="738236" cy="654844"/>
            </a:xfrm>
            <a:custGeom>
              <a:avLst/>
              <a:gdLst>
                <a:gd name="connsiteX0" fmla="*/ 0 w 738236"/>
                <a:gd name="connsiteY0" fmla="*/ 0 h 654844"/>
                <a:gd name="connsiteX1" fmla="*/ 0 w 738236"/>
                <a:gd name="connsiteY1" fmla="*/ 0 h 654844"/>
                <a:gd name="connsiteX2" fmla="*/ 47625 w 738236"/>
                <a:gd name="connsiteY2" fmla="*/ 19050 h 654844"/>
                <a:gd name="connsiteX3" fmla="*/ 50006 w 738236"/>
                <a:gd name="connsiteY3" fmla="*/ 30956 h 654844"/>
                <a:gd name="connsiteX4" fmla="*/ 52387 w 738236"/>
                <a:gd name="connsiteY4" fmla="*/ 38100 h 654844"/>
                <a:gd name="connsiteX5" fmla="*/ 78581 w 738236"/>
                <a:gd name="connsiteY5" fmla="*/ 40481 h 654844"/>
                <a:gd name="connsiteX6" fmla="*/ 85725 w 738236"/>
                <a:gd name="connsiteY6" fmla="*/ 59531 h 654844"/>
                <a:gd name="connsiteX7" fmla="*/ 100012 w 738236"/>
                <a:gd name="connsiteY7" fmla="*/ 64294 h 654844"/>
                <a:gd name="connsiteX8" fmla="*/ 97631 w 738236"/>
                <a:gd name="connsiteY8" fmla="*/ 71437 h 654844"/>
                <a:gd name="connsiteX9" fmla="*/ 102394 w 738236"/>
                <a:gd name="connsiteY9" fmla="*/ 85725 h 654844"/>
                <a:gd name="connsiteX10" fmla="*/ 111919 w 738236"/>
                <a:gd name="connsiteY10" fmla="*/ 100012 h 654844"/>
                <a:gd name="connsiteX11" fmla="*/ 114300 w 738236"/>
                <a:gd name="connsiteY11" fmla="*/ 121444 h 654844"/>
                <a:gd name="connsiteX12" fmla="*/ 121444 w 738236"/>
                <a:gd name="connsiteY12" fmla="*/ 123825 h 654844"/>
                <a:gd name="connsiteX13" fmla="*/ 123825 w 738236"/>
                <a:gd name="connsiteY13" fmla="*/ 135731 h 654844"/>
                <a:gd name="connsiteX14" fmla="*/ 126206 w 738236"/>
                <a:gd name="connsiteY14" fmla="*/ 142875 h 654844"/>
                <a:gd name="connsiteX15" fmla="*/ 128587 w 738236"/>
                <a:gd name="connsiteY15" fmla="*/ 169069 h 654844"/>
                <a:gd name="connsiteX16" fmla="*/ 135731 w 738236"/>
                <a:gd name="connsiteY16" fmla="*/ 178594 h 654844"/>
                <a:gd name="connsiteX17" fmla="*/ 145256 w 738236"/>
                <a:gd name="connsiteY17" fmla="*/ 188119 h 654844"/>
                <a:gd name="connsiteX18" fmla="*/ 154781 w 738236"/>
                <a:gd name="connsiteY18" fmla="*/ 197644 h 654844"/>
                <a:gd name="connsiteX19" fmla="*/ 166687 w 738236"/>
                <a:gd name="connsiteY19" fmla="*/ 211931 h 654844"/>
                <a:gd name="connsiteX20" fmla="*/ 169069 w 738236"/>
                <a:gd name="connsiteY20" fmla="*/ 219075 h 654844"/>
                <a:gd name="connsiteX21" fmla="*/ 176212 w 738236"/>
                <a:gd name="connsiteY21" fmla="*/ 221456 h 654844"/>
                <a:gd name="connsiteX22" fmla="*/ 183356 w 738236"/>
                <a:gd name="connsiteY22" fmla="*/ 226219 h 654844"/>
                <a:gd name="connsiteX23" fmla="*/ 219075 w 738236"/>
                <a:gd name="connsiteY23" fmla="*/ 233362 h 654844"/>
                <a:gd name="connsiteX24" fmla="*/ 226219 w 738236"/>
                <a:gd name="connsiteY24" fmla="*/ 230981 h 654844"/>
                <a:gd name="connsiteX25" fmla="*/ 247650 w 738236"/>
                <a:gd name="connsiteY25" fmla="*/ 242887 h 654844"/>
                <a:gd name="connsiteX26" fmla="*/ 254794 w 738236"/>
                <a:gd name="connsiteY26" fmla="*/ 247650 h 654844"/>
                <a:gd name="connsiteX27" fmla="*/ 266700 w 738236"/>
                <a:gd name="connsiteY27" fmla="*/ 264319 h 654844"/>
                <a:gd name="connsiteX28" fmla="*/ 269081 w 738236"/>
                <a:gd name="connsiteY28" fmla="*/ 285750 h 654844"/>
                <a:gd name="connsiteX29" fmla="*/ 271462 w 738236"/>
                <a:gd name="connsiteY29" fmla="*/ 292894 h 654844"/>
                <a:gd name="connsiteX30" fmla="*/ 278606 w 738236"/>
                <a:gd name="connsiteY30" fmla="*/ 295275 h 654844"/>
                <a:gd name="connsiteX31" fmla="*/ 278606 w 738236"/>
                <a:gd name="connsiteY31" fmla="*/ 321469 h 654844"/>
                <a:gd name="connsiteX32" fmla="*/ 290512 w 738236"/>
                <a:gd name="connsiteY32" fmla="*/ 323850 h 654844"/>
                <a:gd name="connsiteX33" fmla="*/ 311944 w 738236"/>
                <a:gd name="connsiteY33" fmla="*/ 335756 h 654844"/>
                <a:gd name="connsiteX34" fmla="*/ 314325 w 738236"/>
                <a:gd name="connsiteY34" fmla="*/ 342900 h 654844"/>
                <a:gd name="connsiteX35" fmla="*/ 323850 w 738236"/>
                <a:gd name="connsiteY35" fmla="*/ 345281 h 654844"/>
                <a:gd name="connsiteX36" fmla="*/ 326231 w 738236"/>
                <a:gd name="connsiteY36" fmla="*/ 357187 h 654844"/>
                <a:gd name="connsiteX37" fmla="*/ 338137 w 738236"/>
                <a:gd name="connsiteY37" fmla="*/ 359569 h 654844"/>
                <a:gd name="connsiteX38" fmla="*/ 350044 w 738236"/>
                <a:gd name="connsiteY38" fmla="*/ 383381 h 654844"/>
                <a:gd name="connsiteX39" fmla="*/ 366712 w 738236"/>
                <a:gd name="connsiteY39" fmla="*/ 392906 h 654844"/>
                <a:gd name="connsiteX40" fmla="*/ 369094 w 738236"/>
                <a:gd name="connsiteY40" fmla="*/ 407194 h 654844"/>
                <a:gd name="connsiteX41" fmla="*/ 383381 w 738236"/>
                <a:gd name="connsiteY41" fmla="*/ 414337 h 654844"/>
                <a:gd name="connsiteX42" fmla="*/ 385762 w 738236"/>
                <a:gd name="connsiteY42" fmla="*/ 421481 h 654844"/>
                <a:gd name="connsiteX43" fmla="*/ 392906 w 738236"/>
                <a:gd name="connsiteY43" fmla="*/ 423862 h 654844"/>
                <a:gd name="connsiteX44" fmla="*/ 400050 w 738236"/>
                <a:gd name="connsiteY44" fmla="*/ 428625 h 654844"/>
                <a:gd name="connsiteX45" fmla="*/ 404812 w 738236"/>
                <a:gd name="connsiteY45" fmla="*/ 435769 h 654844"/>
                <a:gd name="connsiteX46" fmla="*/ 419100 w 738236"/>
                <a:gd name="connsiteY46" fmla="*/ 442912 h 654844"/>
                <a:gd name="connsiteX47" fmla="*/ 426244 w 738236"/>
                <a:gd name="connsiteY47" fmla="*/ 450056 h 654844"/>
                <a:gd name="connsiteX48" fmla="*/ 428625 w 738236"/>
                <a:gd name="connsiteY48" fmla="*/ 457200 h 654844"/>
                <a:gd name="connsiteX49" fmla="*/ 438150 w 738236"/>
                <a:gd name="connsiteY49" fmla="*/ 471487 h 654844"/>
                <a:gd name="connsiteX50" fmla="*/ 442912 w 738236"/>
                <a:gd name="connsiteY50" fmla="*/ 478631 h 654844"/>
                <a:gd name="connsiteX51" fmla="*/ 445294 w 738236"/>
                <a:gd name="connsiteY51" fmla="*/ 495300 h 654844"/>
                <a:gd name="connsiteX52" fmla="*/ 452437 w 738236"/>
                <a:gd name="connsiteY52" fmla="*/ 497681 h 654844"/>
                <a:gd name="connsiteX53" fmla="*/ 464344 w 738236"/>
                <a:gd name="connsiteY53" fmla="*/ 500062 h 654844"/>
                <a:gd name="connsiteX54" fmla="*/ 471487 w 738236"/>
                <a:gd name="connsiteY54" fmla="*/ 504825 h 654844"/>
                <a:gd name="connsiteX55" fmla="*/ 476250 w 738236"/>
                <a:gd name="connsiteY55" fmla="*/ 511969 h 654844"/>
                <a:gd name="connsiteX56" fmla="*/ 483394 w 738236"/>
                <a:gd name="connsiteY56" fmla="*/ 509587 h 654844"/>
                <a:gd name="connsiteX57" fmla="*/ 502444 w 738236"/>
                <a:gd name="connsiteY57" fmla="*/ 516731 h 654844"/>
                <a:gd name="connsiteX58" fmla="*/ 519112 w 738236"/>
                <a:gd name="connsiteY58" fmla="*/ 533400 h 654844"/>
                <a:gd name="connsiteX59" fmla="*/ 590550 w 738236"/>
                <a:gd name="connsiteY59" fmla="*/ 531019 h 654844"/>
                <a:gd name="connsiteX60" fmla="*/ 595312 w 738236"/>
                <a:gd name="connsiteY60" fmla="*/ 557212 h 654844"/>
                <a:gd name="connsiteX61" fmla="*/ 602456 w 738236"/>
                <a:gd name="connsiteY61" fmla="*/ 559594 h 654844"/>
                <a:gd name="connsiteX62" fmla="*/ 614362 w 738236"/>
                <a:gd name="connsiteY62" fmla="*/ 561975 h 654844"/>
                <a:gd name="connsiteX63" fmla="*/ 616744 w 738236"/>
                <a:gd name="connsiteY63" fmla="*/ 569119 h 654844"/>
                <a:gd name="connsiteX64" fmla="*/ 619125 w 738236"/>
                <a:gd name="connsiteY64" fmla="*/ 583406 h 654844"/>
                <a:gd name="connsiteX65" fmla="*/ 633412 w 738236"/>
                <a:gd name="connsiteY65" fmla="*/ 585787 h 654844"/>
                <a:gd name="connsiteX66" fmla="*/ 645319 w 738236"/>
                <a:gd name="connsiteY66" fmla="*/ 597694 h 654844"/>
                <a:gd name="connsiteX67" fmla="*/ 650081 w 738236"/>
                <a:gd name="connsiteY67" fmla="*/ 611981 h 654844"/>
                <a:gd name="connsiteX68" fmla="*/ 664369 w 738236"/>
                <a:gd name="connsiteY68" fmla="*/ 609600 h 654844"/>
                <a:gd name="connsiteX69" fmla="*/ 666750 w 738236"/>
                <a:gd name="connsiteY69" fmla="*/ 616744 h 654844"/>
                <a:gd name="connsiteX70" fmla="*/ 669131 w 738236"/>
                <a:gd name="connsiteY70" fmla="*/ 626269 h 654844"/>
                <a:gd name="connsiteX71" fmla="*/ 697706 w 738236"/>
                <a:gd name="connsiteY71" fmla="*/ 628650 h 654844"/>
                <a:gd name="connsiteX72" fmla="*/ 707231 w 738236"/>
                <a:gd name="connsiteY72" fmla="*/ 638175 h 654844"/>
                <a:gd name="connsiteX73" fmla="*/ 714375 w 738236"/>
                <a:gd name="connsiteY73" fmla="*/ 640556 h 654844"/>
                <a:gd name="connsiteX74" fmla="*/ 733425 w 738236"/>
                <a:gd name="connsiteY74" fmla="*/ 642937 h 654844"/>
                <a:gd name="connsiteX75" fmla="*/ 738187 w 738236"/>
                <a:gd name="connsiteY75" fmla="*/ 654844 h 654844"/>
                <a:gd name="connsiteX76" fmla="*/ 738187 w 738236"/>
                <a:gd name="connsiteY76" fmla="*/ 650081 h 65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738236" h="654844">
                  <a:moveTo>
                    <a:pt x="0" y="0"/>
                  </a:moveTo>
                  <a:lnTo>
                    <a:pt x="0" y="0"/>
                  </a:lnTo>
                  <a:cubicBezTo>
                    <a:pt x="30347" y="21244"/>
                    <a:pt x="14171" y="15705"/>
                    <a:pt x="47625" y="19050"/>
                  </a:cubicBezTo>
                  <a:cubicBezTo>
                    <a:pt x="48419" y="23019"/>
                    <a:pt x="49024" y="27030"/>
                    <a:pt x="50006" y="30956"/>
                  </a:cubicBezTo>
                  <a:cubicBezTo>
                    <a:pt x="50615" y="33391"/>
                    <a:pt x="50006" y="37306"/>
                    <a:pt x="52387" y="38100"/>
                  </a:cubicBezTo>
                  <a:cubicBezTo>
                    <a:pt x="60704" y="40872"/>
                    <a:pt x="69850" y="39687"/>
                    <a:pt x="78581" y="40481"/>
                  </a:cubicBezTo>
                  <a:cubicBezTo>
                    <a:pt x="79542" y="45285"/>
                    <a:pt x="80118" y="56026"/>
                    <a:pt x="85725" y="59531"/>
                  </a:cubicBezTo>
                  <a:cubicBezTo>
                    <a:pt x="89982" y="62192"/>
                    <a:pt x="100012" y="64294"/>
                    <a:pt x="100012" y="64294"/>
                  </a:cubicBezTo>
                  <a:cubicBezTo>
                    <a:pt x="99218" y="66675"/>
                    <a:pt x="97354" y="68943"/>
                    <a:pt x="97631" y="71437"/>
                  </a:cubicBezTo>
                  <a:cubicBezTo>
                    <a:pt x="98186" y="76427"/>
                    <a:pt x="100806" y="80962"/>
                    <a:pt x="102394" y="85725"/>
                  </a:cubicBezTo>
                  <a:cubicBezTo>
                    <a:pt x="105840" y="96064"/>
                    <a:pt x="102999" y="91093"/>
                    <a:pt x="111919" y="100012"/>
                  </a:cubicBezTo>
                  <a:cubicBezTo>
                    <a:pt x="112713" y="107156"/>
                    <a:pt x="111631" y="114770"/>
                    <a:pt x="114300" y="121444"/>
                  </a:cubicBezTo>
                  <a:cubicBezTo>
                    <a:pt x="115232" y="123775"/>
                    <a:pt x="120052" y="121736"/>
                    <a:pt x="121444" y="123825"/>
                  </a:cubicBezTo>
                  <a:cubicBezTo>
                    <a:pt x="123689" y="127192"/>
                    <a:pt x="122843" y="131805"/>
                    <a:pt x="123825" y="135731"/>
                  </a:cubicBezTo>
                  <a:cubicBezTo>
                    <a:pt x="124434" y="138166"/>
                    <a:pt x="125412" y="140494"/>
                    <a:pt x="126206" y="142875"/>
                  </a:cubicBezTo>
                  <a:cubicBezTo>
                    <a:pt x="127000" y="151606"/>
                    <a:pt x="125215" y="160976"/>
                    <a:pt x="128587" y="169069"/>
                  </a:cubicBezTo>
                  <a:cubicBezTo>
                    <a:pt x="135786" y="186346"/>
                    <a:pt x="142799" y="157387"/>
                    <a:pt x="135731" y="178594"/>
                  </a:cubicBezTo>
                  <a:cubicBezTo>
                    <a:pt x="142080" y="197640"/>
                    <a:pt x="132557" y="175420"/>
                    <a:pt x="145256" y="188119"/>
                  </a:cubicBezTo>
                  <a:cubicBezTo>
                    <a:pt x="157957" y="200820"/>
                    <a:pt x="135729" y="191291"/>
                    <a:pt x="154781" y="197644"/>
                  </a:cubicBezTo>
                  <a:cubicBezTo>
                    <a:pt x="160050" y="202913"/>
                    <a:pt x="163370" y="205298"/>
                    <a:pt x="166687" y="211931"/>
                  </a:cubicBezTo>
                  <a:cubicBezTo>
                    <a:pt x="167810" y="214176"/>
                    <a:pt x="167294" y="217300"/>
                    <a:pt x="169069" y="219075"/>
                  </a:cubicBezTo>
                  <a:cubicBezTo>
                    <a:pt x="170844" y="220850"/>
                    <a:pt x="173831" y="220662"/>
                    <a:pt x="176212" y="221456"/>
                  </a:cubicBezTo>
                  <a:cubicBezTo>
                    <a:pt x="178593" y="223044"/>
                    <a:pt x="180550" y="225658"/>
                    <a:pt x="183356" y="226219"/>
                  </a:cubicBezTo>
                  <a:cubicBezTo>
                    <a:pt x="222642" y="234076"/>
                    <a:pt x="201625" y="221730"/>
                    <a:pt x="219075" y="233362"/>
                  </a:cubicBezTo>
                  <a:cubicBezTo>
                    <a:pt x="221456" y="232568"/>
                    <a:pt x="223724" y="230704"/>
                    <a:pt x="226219" y="230981"/>
                  </a:cubicBezTo>
                  <a:cubicBezTo>
                    <a:pt x="241998" y="232735"/>
                    <a:pt x="238098" y="234928"/>
                    <a:pt x="247650" y="242887"/>
                  </a:cubicBezTo>
                  <a:cubicBezTo>
                    <a:pt x="249849" y="244719"/>
                    <a:pt x="252413" y="246062"/>
                    <a:pt x="254794" y="247650"/>
                  </a:cubicBezTo>
                  <a:cubicBezTo>
                    <a:pt x="260350" y="264318"/>
                    <a:pt x="254794" y="260349"/>
                    <a:pt x="266700" y="264319"/>
                  </a:cubicBezTo>
                  <a:cubicBezTo>
                    <a:pt x="267494" y="271463"/>
                    <a:pt x="267899" y="278660"/>
                    <a:pt x="269081" y="285750"/>
                  </a:cubicBezTo>
                  <a:cubicBezTo>
                    <a:pt x="269494" y="288226"/>
                    <a:pt x="269687" y="291119"/>
                    <a:pt x="271462" y="292894"/>
                  </a:cubicBezTo>
                  <a:cubicBezTo>
                    <a:pt x="273237" y="294669"/>
                    <a:pt x="276225" y="294481"/>
                    <a:pt x="278606" y="295275"/>
                  </a:cubicBezTo>
                  <a:cubicBezTo>
                    <a:pt x="275727" y="303913"/>
                    <a:pt x="272025" y="311597"/>
                    <a:pt x="278606" y="321469"/>
                  </a:cubicBezTo>
                  <a:cubicBezTo>
                    <a:pt x="280851" y="324837"/>
                    <a:pt x="286543" y="323056"/>
                    <a:pt x="290512" y="323850"/>
                  </a:cubicBezTo>
                  <a:cubicBezTo>
                    <a:pt x="295471" y="343682"/>
                    <a:pt x="287642" y="324955"/>
                    <a:pt x="311944" y="335756"/>
                  </a:cubicBezTo>
                  <a:cubicBezTo>
                    <a:pt x="314238" y="336775"/>
                    <a:pt x="312365" y="341332"/>
                    <a:pt x="314325" y="342900"/>
                  </a:cubicBezTo>
                  <a:cubicBezTo>
                    <a:pt x="316881" y="344944"/>
                    <a:pt x="320675" y="344487"/>
                    <a:pt x="323850" y="345281"/>
                  </a:cubicBezTo>
                  <a:cubicBezTo>
                    <a:pt x="324644" y="349250"/>
                    <a:pt x="323369" y="354325"/>
                    <a:pt x="326231" y="357187"/>
                  </a:cubicBezTo>
                  <a:cubicBezTo>
                    <a:pt x="329093" y="360049"/>
                    <a:pt x="336055" y="356098"/>
                    <a:pt x="338137" y="359569"/>
                  </a:cubicBezTo>
                  <a:cubicBezTo>
                    <a:pt x="355077" y="387801"/>
                    <a:pt x="327082" y="377641"/>
                    <a:pt x="350044" y="383381"/>
                  </a:cubicBezTo>
                  <a:cubicBezTo>
                    <a:pt x="357582" y="405999"/>
                    <a:pt x="342966" y="369160"/>
                    <a:pt x="366712" y="392906"/>
                  </a:cubicBezTo>
                  <a:cubicBezTo>
                    <a:pt x="370126" y="396320"/>
                    <a:pt x="366935" y="402875"/>
                    <a:pt x="369094" y="407194"/>
                  </a:cubicBezTo>
                  <a:cubicBezTo>
                    <a:pt x="370941" y="410887"/>
                    <a:pt x="380000" y="413210"/>
                    <a:pt x="383381" y="414337"/>
                  </a:cubicBezTo>
                  <a:cubicBezTo>
                    <a:pt x="384175" y="416718"/>
                    <a:pt x="383987" y="419706"/>
                    <a:pt x="385762" y="421481"/>
                  </a:cubicBezTo>
                  <a:cubicBezTo>
                    <a:pt x="387537" y="423256"/>
                    <a:pt x="390661" y="422739"/>
                    <a:pt x="392906" y="423862"/>
                  </a:cubicBezTo>
                  <a:cubicBezTo>
                    <a:pt x="395466" y="425142"/>
                    <a:pt x="397669" y="427037"/>
                    <a:pt x="400050" y="428625"/>
                  </a:cubicBezTo>
                  <a:cubicBezTo>
                    <a:pt x="401637" y="431006"/>
                    <a:pt x="402788" y="433745"/>
                    <a:pt x="404812" y="435769"/>
                  </a:cubicBezTo>
                  <a:cubicBezTo>
                    <a:pt x="409427" y="440384"/>
                    <a:pt x="413291" y="440976"/>
                    <a:pt x="419100" y="442912"/>
                  </a:cubicBezTo>
                  <a:cubicBezTo>
                    <a:pt x="421481" y="445293"/>
                    <a:pt x="424376" y="447254"/>
                    <a:pt x="426244" y="450056"/>
                  </a:cubicBezTo>
                  <a:cubicBezTo>
                    <a:pt x="427636" y="452145"/>
                    <a:pt x="427406" y="455006"/>
                    <a:pt x="428625" y="457200"/>
                  </a:cubicBezTo>
                  <a:cubicBezTo>
                    <a:pt x="431405" y="462203"/>
                    <a:pt x="434975" y="466725"/>
                    <a:pt x="438150" y="471487"/>
                  </a:cubicBezTo>
                  <a:lnTo>
                    <a:pt x="442912" y="478631"/>
                  </a:lnTo>
                  <a:cubicBezTo>
                    <a:pt x="443706" y="484187"/>
                    <a:pt x="442784" y="490280"/>
                    <a:pt x="445294" y="495300"/>
                  </a:cubicBezTo>
                  <a:cubicBezTo>
                    <a:pt x="446416" y="497545"/>
                    <a:pt x="450002" y="497072"/>
                    <a:pt x="452437" y="497681"/>
                  </a:cubicBezTo>
                  <a:cubicBezTo>
                    <a:pt x="456364" y="498663"/>
                    <a:pt x="460375" y="499268"/>
                    <a:pt x="464344" y="500062"/>
                  </a:cubicBezTo>
                  <a:cubicBezTo>
                    <a:pt x="466725" y="501650"/>
                    <a:pt x="469463" y="502801"/>
                    <a:pt x="471487" y="504825"/>
                  </a:cubicBezTo>
                  <a:cubicBezTo>
                    <a:pt x="473511" y="506849"/>
                    <a:pt x="473593" y="510906"/>
                    <a:pt x="476250" y="511969"/>
                  </a:cubicBezTo>
                  <a:cubicBezTo>
                    <a:pt x="478581" y="512901"/>
                    <a:pt x="481013" y="510381"/>
                    <a:pt x="483394" y="509587"/>
                  </a:cubicBezTo>
                  <a:cubicBezTo>
                    <a:pt x="488707" y="510916"/>
                    <a:pt x="498295" y="512582"/>
                    <a:pt x="502444" y="516731"/>
                  </a:cubicBezTo>
                  <a:cubicBezTo>
                    <a:pt x="521550" y="535837"/>
                    <a:pt x="502948" y="528012"/>
                    <a:pt x="519112" y="533400"/>
                  </a:cubicBezTo>
                  <a:cubicBezTo>
                    <a:pt x="542925" y="532606"/>
                    <a:pt x="567158" y="526492"/>
                    <a:pt x="590550" y="531019"/>
                  </a:cubicBezTo>
                  <a:cubicBezTo>
                    <a:pt x="591778" y="531257"/>
                    <a:pt x="592512" y="553712"/>
                    <a:pt x="595312" y="557212"/>
                  </a:cubicBezTo>
                  <a:cubicBezTo>
                    <a:pt x="596880" y="559172"/>
                    <a:pt x="600021" y="558985"/>
                    <a:pt x="602456" y="559594"/>
                  </a:cubicBezTo>
                  <a:cubicBezTo>
                    <a:pt x="606382" y="560576"/>
                    <a:pt x="610393" y="561181"/>
                    <a:pt x="614362" y="561975"/>
                  </a:cubicBezTo>
                  <a:cubicBezTo>
                    <a:pt x="615156" y="564356"/>
                    <a:pt x="616199" y="566669"/>
                    <a:pt x="616744" y="569119"/>
                  </a:cubicBezTo>
                  <a:cubicBezTo>
                    <a:pt x="617791" y="573832"/>
                    <a:pt x="615711" y="579992"/>
                    <a:pt x="619125" y="583406"/>
                  </a:cubicBezTo>
                  <a:cubicBezTo>
                    <a:pt x="622539" y="586820"/>
                    <a:pt x="628650" y="584993"/>
                    <a:pt x="633412" y="585787"/>
                  </a:cubicBezTo>
                  <a:cubicBezTo>
                    <a:pt x="639929" y="590132"/>
                    <a:pt x="641977" y="590175"/>
                    <a:pt x="645319" y="597694"/>
                  </a:cubicBezTo>
                  <a:cubicBezTo>
                    <a:pt x="647358" y="602281"/>
                    <a:pt x="650081" y="611981"/>
                    <a:pt x="650081" y="611981"/>
                  </a:cubicBezTo>
                  <a:cubicBezTo>
                    <a:pt x="654844" y="611187"/>
                    <a:pt x="659726" y="608273"/>
                    <a:pt x="664369" y="609600"/>
                  </a:cubicBezTo>
                  <a:cubicBezTo>
                    <a:pt x="666783" y="610290"/>
                    <a:pt x="666060" y="614330"/>
                    <a:pt x="666750" y="616744"/>
                  </a:cubicBezTo>
                  <a:cubicBezTo>
                    <a:pt x="667649" y="619891"/>
                    <a:pt x="666076" y="625094"/>
                    <a:pt x="669131" y="626269"/>
                  </a:cubicBezTo>
                  <a:cubicBezTo>
                    <a:pt x="678052" y="629700"/>
                    <a:pt x="688181" y="627856"/>
                    <a:pt x="697706" y="628650"/>
                  </a:cubicBezTo>
                  <a:cubicBezTo>
                    <a:pt x="716757" y="634999"/>
                    <a:pt x="694531" y="625475"/>
                    <a:pt x="707231" y="638175"/>
                  </a:cubicBezTo>
                  <a:cubicBezTo>
                    <a:pt x="709006" y="639950"/>
                    <a:pt x="711905" y="640107"/>
                    <a:pt x="714375" y="640556"/>
                  </a:cubicBezTo>
                  <a:cubicBezTo>
                    <a:pt x="720671" y="641701"/>
                    <a:pt x="727075" y="642143"/>
                    <a:pt x="733425" y="642937"/>
                  </a:cubicBezTo>
                  <a:cubicBezTo>
                    <a:pt x="739068" y="651402"/>
                    <a:pt x="738187" y="647219"/>
                    <a:pt x="738187" y="654844"/>
                  </a:cubicBezTo>
                  <a:lnTo>
                    <a:pt x="738187" y="650081"/>
                  </a:lnTo>
                </a:path>
              </a:pathLst>
            </a:custGeom>
            <a:noFill/>
            <a:ln w="19050">
              <a:solidFill>
                <a:srgbClr val="3366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10247" name="Group 10246"/>
          <p:cNvGrpSpPr/>
          <p:nvPr/>
        </p:nvGrpSpPr>
        <p:grpSpPr>
          <a:xfrm>
            <a:off x="5418782" y="2335335"/>
            <a:ext cx="3431382" cy="2643187"/>
            <a:chOff x="5450681" y="1862138"/>
            <a:chExt cx="3431382" cy="2643187"/>
          </a:xfrm>
        </p:grpSpPr>
        <p:sp>
          <p:nvSpPr>
            <p:cNvPr id="667" name="Freeform 666"/>
            <p:cNvSpPr/>
            <p:nvPr/>
          </p:nvSpPr>
          <p:spPr>
            <a:xfrm>
              <a:off x="5450681" y="1862138"/>
              <a:ext cx="638369" cy="1785937"/>
            </a:xfrm>
            <a:custGeom>
              <a:avLst/>
              <a:gdLst>
                <a:gd name="connsiteX0" fmla="*/ 0 w 638369"/>
                <a:gd name="connsiteY0" fmla="*/ 0 h 1785937"/>
                <a:gd name="connsiteX1" fmla="*/ 0 w 638369"/>
                <a:gd name="connsiteY1" fmla="*/ 0 h 1785937"/>
                <a:gd name="connsiteX2" fmla="*/ 16669 w 638369"/>
                <a:gd name="connsiteY2" fmla="*/ 11906 h 1785937"/>
                <a:gd name="connsiteX3" fmla="*/ 26194 w 638369"/>
                <a:gd name="connsiteY3" fmla="*/ 26193 h 1785937"/>
                <a:gd name="connsiteX4" fmla="*/ 28575 w 638369"/>
                <a:gd name="connsiteY4" fmla="*/ 33337 h 1785937"/>
                <a:gd name="connsiteX5" fmla="*/ 35719 w 638369"/>
                <a:gd name="connsiteY5" fmla="*/ 38100 h 1785937"/>
                <a:gd name="connsiteX6" fmla="*/ 40482 w 638369"/>
                <a:gd name="connsiteY6" fmla="*/ 45243 h 1785937"/>
                <a:gd name="connsiteX7" fmla="*/ 42863 w 638369"/>
                <a:gd name="connsiteY7" fmla="*/ 52387 h 1785937"/>
                <a:gd name="connsiteX8" fmla="*/ 52388 w 638369"/>
                <a:gd name="connsiteY8" fmla="*/ 66675 h 1785937"/>
                <a:gd name="connsiteX9" fmla="*/ 59532 w 638369"/>
                <a:gd name="connsiteY9" fmla="*/ 80962 h 1785937"/>
                <a:gd name="connsiteX10" fmla="*/ 64294 w 638369"/>
                <a:gd name="connsiteY10" fmla="*/ 95250 h 1785937"/>
                <a:gd name="connsiteX11" fmla="*/ 66675 w 638369"/>
                <a:gd name="connsiteY11" fmla="*/ 102393 h 1785937"/>
                <a:gd name="connsiteX12" fmla="*/ 80963 w 638369"/>
                <a:gd name="connsiteY12" fmla="*/ 107156 h 1785937"/>
                <a:gd name="connsiteX13" fmla="*/ 83344 w 638369"/>
                <a:gd name="connsiteY13" fmla="*/ 114300 h 1785937"/>
                <a:gd name="connsiteX14" fmla="*/ 85725 w 638369"/>
                <a:gd name="connsiteY14" fmla="*/ 128587 h 1785937"/>
                <a:gd name="connsiteX15" fmla="*/ 95250 w 638369"/>
                <a:gd name="connsiteY15" fmla="*/ 142875 h 1785937"/>
                <a:gd name="connsiteX16" fmla="*/ 102394 w 638369"/>
                <a:gd name="connsiteY16" fmla="*/ 164306 h 1785937"/>
                <a:gd name="connsiteX17" fmla="*/ 104775 w 638369"/>
                <a:gd name="connsiteY17" fmla="*/ 171450 h 1785937"/>
                <a:gd name="connsiteX18" fmla="*/ 116682 w 638369"/>
                <a:gd name="connsiteY18" fmla="*/ 173831 h 1785937"/>
                <a:gd name="connsiteX19" fmla="*/ 111919 w 638369"/>
                <a:gd name="connsiteY19" fmla="*/ 180975 h 1785937"/>
                <a:gd name="connsiteX20" fmla="*/ 121444 w 638369"/>
                <a:gd name="connsiteY20" fmla="*/ 204787 h 1785937"/>
                <a:gd name="connsiteX21" fmla="*/ 123825 w 638369"/>
                <a:gd name="connsiteY21" fmla="*/ 221456 h 1785937"/>
                <a:gd name="connsiteX22" fmla="*/ 133350 w 638369"/>
                <a:gd name="connsiteY22" fmla="*/ 223837 h 1785937"/>
                <a:gd name="connsiteX23" fmla="*/ 142875 w 638369"/>
                <a:gd name="connsiteY23" fmla="*/ 280987 h 1785937"/>
                <a:gd name="connsiteX24" fmla="*/ 147638 w 638369"/>
                <a:gd name="connsiteY24" fmla="*/ 288131 h 1785937"/>
                <a:gd name="connsiteX25" fmla="*/ 152400 w 638369"/>
                <a:gd name="connsiteY25" fmla="*/ 311943 h 1785937"/>
                <a:gd name="connsiteX26" fmla="*/ 159544 w 638369"/>
                <a:gd name="connsiteY26" fmla="*/ 514350 h 1785937"/>
                <a:gd name="connsiteX27" fmla="*/ 154782 w 638369"/>
                <a:gd name="connsiteY27" fmla="*/ 564356 h 1785937"/>
                <a:gd name="connsiteX28" fmla="*/ 154782 w 638369"/>
                <a:gd name="connsiteY28" fmla="*/ 766762 h 1785937"/>
                <a:gd name="connsiteX29" fmla="*/ 171450 w 638369"/>
                <a:gd name="connsiteY29" fmla="*/ 776287 h 1785937"/>
                <a:gd name="connsiteX30" fmla="*/ 176213 w 638369"/>
                <a:gd name="connsiteY30" fmla="*/ 814387 h 1785937"/>
                <a:gd name="connsiteX31" fmla="*/ 178594 w 638369"/>
                <a:gd name="connsiteY31" fmla="*/ 821531 h 1785937"/>
                <a:gd name="connsiteX32" fmla="*/ 185738 w 638369"/>
                <a:gd name="connsiteY32" fmla="*/ 828675 h 1785937"/>
                <a:gd name="connsiteX33" fmla="*/ 190500 w 638369"/>
                <a:gd name="connsiteY33" fmla="*/ 859631 h 1785937"/>
                <a:gd name="connsiteX34" fmla="*/ 192882 w 638369"/>
                <a:gd name="connsiteY34" fmla="*/ 873918 h 1785937"/>
                <a:gd name="connsiteX35" fmla="*/ 209550 w 638369"/>
                <a:gd name="connsiteY35" fmla="*/ 892968 h 1785937"/>
                <a:gd name="connsiteX36" fmla="*/ 216694 w 638369"/>
                <a:gd name="connsiteY36" fmla="*/ 916781 h 1785937"/>
                <a:gd name="connsiteX37" fmla="*/ 228600 w 638369"/>
                <a:gd name="connsiteY37" fmla="*/ 938212 h 1785937"/>
                <a:gd name="connsiteX38" fmla="*/ 235744 w 638369"/>
                <a:gd name="connsiteY38" fmla="*/ 940593 h 1785937"/>
                <a:gd name="connsiteX39" fmla="*/ 240507 w 638369"/>
                <a:gd name="connsiteY39" fmla="*/ 947737 h 1785937"/>
                <a:gd name="connsiteX40" fmla="*/ 247650 w 638369"/>
                <a:gd name="connsiteY40" fmla="*/ 964406 h 1785937"/>
                <a:gd name="connsiteX41" fmla="*/ 245269 w 638369"/>
                <a:gd name="connsiteY41" fmla="*/ 973931 h 1785937"/>
                <a:gd name="connsiteX42" fmla="*/ 252413 w 638369"/>
                <a:gd name="connsiteY42" fmla="*/ 990600 h 1785937"/>
                <a:gd name="connsiteX43" fmla="*/ 261938 w 638369"/>
                <a:gd name="connsiteY43" fmla="*/ 1000125 h 1785937"/>
                <a:gd name="connsiteX44" fmla="*/ 264319 w 638369"/>
                <a:gd name="connsiteY44" fmla="*/ 1007268 h 1785937"/>
                <a:gd name="connsiteX45" fmla="*/ 271463 w 638369"/>
                <a:gd name="connsiteY45" fmla="*/ 1012031 h 1785937"/>
                <a:gd name="connsiteX46" fmla="*/ 276225 w 638369"/>
                <a:gd name="connsiteY46" fmla="*/ 1026318 h 1785937"/>
                <a:gd name="connsiteX47" fmla="*/ 278607 w 638369"/>
                <a:gd name="connsiteY47" fmla="*/ 1040606 h 1785937"/>
                <a:gd name="connsiteX48" fmla="*/ 285750 w 638369"/>
                <a:gd name="connsiteY48" fmla="*/ 1042987 h 1785937"/>
                <a:gd name="connsiteX49" fmla="*/ 292894 w 638369"/>
                <a:gd name="connsiteY49" fmla="*/ 1047750 h 1785937"/>
                <a:gd name="connsiteX50" fmla="*/ 300038 w 638369"/>
                <a:gd name="connsiteY50" fmla="*/ 1050131 h 1785937"/>
                <a:gd name="connsiteX51" fmla="*/ 304800 w 638369"/>
                <a:gd name="connsiteY51" fmla="*/ 1057275 h 1785937"/>
                <a:gd name="connsiteX52" fmla="*/ 309563 w 638369"/>
                <a:gd name="connsiteY52" fmla="*/ 1097756 h 1785937"/>
                <a:gd name="connsiteX53" fmla="*/ 311944 w 638369"/>
                <a:gd name="connsiteY53" fmla="*/ 1107281 h 1785937"/>
                <a:gd name="connsiteX54" fmla="*/ 316707 w 638369"/>
                <a:gd name="connsiteY54" fmla="*/ 1114425 h 1785937"/>
                <a:gd name="connsiteX55" fmla="*/ 321469 w 638369"/>
                <a:gd name="connsiteY55" fmla="*/ 1259681 h 1785937"/>
                <a:gd name="connsiteX56" fmla="*/ 328613 w 638369"/>
                <a:gd name="connsiteY56" fmla="*/ 1262062 h 1785937"/>
                <a:gd name="connsiteX57" fmla="*/ 340519 w 638369"/>
                <a:gd name="connsiteY57" fmla="*/ 1300162 h 1785937"/>
                <a:gd name="connsiteX58" fmla="*/ 347663 w 638369"/>
                <a:gd name="connsiteY58" fmla="*/ 1297781 h 1785937"/>
                <a:gd name="connsiteX59" fmla="*/ 350044 w 638369"/>
                <a:gd name="connsiteY59" fmla="*/ 1304925 h 1785937"/>
                <a:gd name="connsiteX60" fmla="*/ 350044 w 638369"/>
                <a:gd name="connsiteY60" fmla="*/ 1319212 h 1785937"/>
                <a:gd name="connsiteX61" fmla="*/ 357188 w 638369"/>
                <a:gd name="connsiteY61" fmla="*/ 1321593 h 1785937"/>
                <a:gd name="connsiteX62" fmla="*/ 357188 w 638369"/>
                <a:gd name="connsiteY62" fmla="*/ 1347787 h 1785937"/>
                <a:gd name="connsiteX63" fmla="*/ 364332 w 638369"/>
                <a:gd name="connsiteY63" fmla="*/ 1350168 h 1785937"/>
                <a:gd name="connsiteX64" fmla="*/ 383382 w 638369"/>
                <a:gd name="connsiteY64" fmla="*/ 1366837 h 1785937"/>
                <a:gd name="connsiteX65" fmla="*/ 385763 w 638369"/>
                <a:gd name="connsiteY65" fmla="*/ 1373981 h 1785937"/>
                <a:gd name="connsiteX66" fmla="*/ 388144 w 638369"/>
                <a:gd name="connsiteY66" fmla="*/ 1383506 h 1785937"/>
                <a:gd name="connsiteX67" fmla="*/ 397669 w 638369"/>
                <a:gd name="connsiteY67" fmla="*/ 1385887 h 1785937"/>
                <a:gd name="connsiteX68" fmla="*/ 416719 w 638369"/>
                <a:gd name="connsiteY68" fmla="*/ 1390650 h 1785937"/>
                <a:gd name="connsiteX69" fmla="*/ 426244 w 638369"/>
                <a:gd name="connsiteY69" fmla="*/ 1404937 h 1785937"/>
                <a:gd name="connsiteX70" fmla="*/ 433388 w 638369"/>
                <a:gd name="connsiteY70" fmla="*/ 1414462 h 1785937"/>
                <a:gd name="connsiteX71" fmla="*/ 438150 w 638369"/>
                <a:gd name="connsiteY71" fmla="*/ 1421606 h 1785937"/>
                <a:gd name="connsiteX72" fmla="*/ 445294 w 638369"/>
                <a:gd name="connsiteY72" fmla="*/ 1423987 h 1785937"/>
                <a:gd name="connsiteX73" fmla="*/ 457200 w 638369"/>
                <a:gd name="connsiteY73" fmla="*/ 1421606 h 1785937"/>
                <a:gd name="connsiteX74" fmla="*/ 464344 w 638369"/>
                <a:gd name="connsiteY74" fmla="*/ 1419225 h 1785937"/>
                <a:gd name="connsiteX75" fmla="*/ 473869 w 638369"/>
                <a:gd name="connsiteY75" fmla="*/ 1443037 h 1785937"/>
                <a:gd name="connsiteX76" fmla="*/ 476250 w 638369"/>
                <a:gd name="connsiteY76" fmla="*/ 1459706 h 1785937"/>
                <a:gd name="connsiteX77" fmla="*/ 481013 w 638369"/>
                <a:gd name="connsiteY77" fmla="*/ 1466850 h 1785937"/>
                <a:gd name="connsiteX78" fmla="*/ 476250 w 638369"/>
                <a:gd name="connsiteY78" fmla="*/ 1507331 h 1785937"/>
                <a:gd name="connsiteX79" fmla="*/ 478632 w 638369"/>
                <a:gd name="connsiteY79" fmla="*/ 1516856 h 1785937"/>
                <a:gd name="connsiteX80" fmla="*/ 488157 w 638369"/>
                <a:gd name="connsiteY80" fmla="*/ 1519237 h 1785937"/>
                <a:gd name="connsiteX81" fmla="*/ 483394 w 638369"/>
                <a:gd name="connsiteY81" fmla="*/ 1559718 h 1785937"/>
                <a:gd name="connsiteX82" fmla="*/ 485775 w 638369"/>
                <a:gd name="connsiteY82" fmla="*/ 1578768 h 1785937"/>
                <a:gd name="connsiteX83" fmla="*/ 492919 w 638369"/>
                <a:gd name="connsiteY83" fmla="*/ 1583531 h 1785937"/>
                <a:gd name="connsiteX84" fmla="*/ 502444 w 638369"/>
                <a:gd name="connsiteY84" fmla="*/ 1612106 h 1785937"/>
                <a:gd name="connsiteX85" fmla="*/ 504825 w 638369"/>
                <a:gd name="connsiteY85" fmla="*/ 1628775 h 1785937"/>
                <a:gd name="connsiteX86" fmla="*/ 507207 w 638369"/>
                <a:gd name="connsiteY86" fmla="*/ 1635918 h 1785937"/>
                <a:gd name="connsiteX87" fmla="*/ 509588 w 638369"/>
                <a:gd name="connsiteY87" fmla="*/ 1645443 h 1785937"/>
                <a:gd name="connsiteX88" fmla="*/ 526257 w 638369"/>
                <a:gd name="connsiteY88" fmla="*/ 1643062 h 1785937"/>
                <a:gd name="connsiteX89" fmla="*/ 528638 w 638369"/>
                <a:gd name="connsiteY89" fmla="*/ 1657350 h 1785937"/>
                <a:gd name="connsiteX90" fmla="*/ 538163 w 638369"/>
                <a:gd name="connsiteY90" fmla="*/ 1659731 h 1785937"/>
                <a:gd name="connsiteX91" fmla="*/ 540544 w 638369"/>
                <a:gd name="connsiteY91" fmla="*/ 1666875 h 1785937"/>
                <a:gd name="connsiteX92" fmla="*/ 557213 w 638369"/>
                <a:gd name="connsiteY92" fmla="*/ 1671637 h 1785937"/>
                <a:gd name="connsiteX93" fmla="*/ 559594 w 638369"/>
                <a:gd name="connsiteY93" fmla="*/ 1678781 h 1785937"/>
                <a:gd name="connsiteX94" fmla="*/ 573882 w 638369"/>
                <a:gd name="connsiteY94" fmla="*/ 1685925 h 1785937"/>
                <a:gd name="connsiteX95" fmla="*/ 583407 w 638369"/>
                <a:gd name="connsiteY95" fmla="*/ 1695450 h 1785937"/>
                <a:gd name="connsiteX96" fmla="*/ 588169 w 638369"/>
                <a:gd name="connsiteY96" fmla="*/ 1702593 h 1785937"/>
                <a:gd name="connsiteX97" fmla="*/ 590550 w 638369"/>
                <a:gd name="connsiteY97" fmla="*/ 1709737 h 1785937"/>
                <a:gd name="connsiteX98" fmla="*/ 616744 w 638369"/>
                <a:gd name="connsiteY98" fmla="*/ 1719262 h 1785937"/>
                <a:gd name="connsiteX99" fmla="*/ 623888 w 638369"/>
                <a:gd name="connsiteY99" fmla="*/ 1743075 h 1785937"/>
                <a:gd name="connsiteX100" fmla="*/ 626269 w 638369"/>
                <a:gd name="connsiteY100" fmla="*/ 1750218 h 1785937"/>
                <a:gd name="connsiteX101" fmla="*/ 633413 w 638369"/>
                <a:gd name="connsiteY101" fmla="*/ 1752600 h 1785937"/>
                <a:gd name="connsiteX102" fmla="*/ 635794 w 638369"/>
                <a:gd name="connsiteY102" fmla="*/ 1764506 h 1785937"/>
                <a:gd name="connsiteX103" fmla="*/ 638175 w 638369"/>
                <a:gd name="connsiteY103" fmla="*/ 1774031 h 1785937"/>
                <a:gd name="connsiteX104" fmla="*/ 638175 w 638369"/>
                <a:gd name="connsiteY104" fmla="*/ 1785937 h 1785937"/>
                <a:gd name="connsiteX0" fmla="*/ 0 w 638369"/>
                <a:gd name="connsiteY0" fmla="*/ 0 h 1785937"/>
                <a:gd name="connsiteX1" fmla="*/ 0 w 638369"/>
                <a:gd name="connsiteY1" fmla="*/ 0 h 1785937"/>
                <a:gd name="connsiteX2" fmla="*/ 16669 w 638369"/>
                <a:gd name="connsiteY2" fmla="*/ 11906 h 1785937"/>
                <a:gd name="connsiteX3" fmla="*/ 26194 w 638369"/>
                <a:gd name="connsiteY3" fmla="*/ 26193 h 1785937"/>
                <a:gd name="connsiteX4" fmla="*/ 28575 w 638369"/>
                <a:gd name="connsiteY4" fmla="*/ 33337 h 1785937"/>
                <a:gd name="connsiteX5" fmla="*/ 35719 w 638369"/>
                <a:gd name="connsiteY5" fmla="*/ 38100 h 1785937"/>
                <a:gd name="connsiteX6" fmla="*/ 40482 w 638369"/>
                <a:gd name="connsiteY6" fmla="*/ 45243 h 1785937"/>
                <a:gd name="connsiteX7" fmla="*/ 42863 w 638369"/>
                <a:gd name="connsiteY7" fmla="*/ 52387 h 1785937"/>
                <a:gd name="connsiteX8" fmla="*/ 52388 w 638369"/>
                <a:gd name="connsiteY8" fmla="*/ 66675 h 1785937"/>
                <a:gd name="connsiteX9" fmla="*/ 59532 w 638369"/>
                <a:gd name="connsiteY9" fmla="*/ 80962 h 1785937"/>
                <a:gd name="connsiteX10" fmla="*/ 64294 w 638369"/>
                <a:gd name="connsiteY10" fmla="*/ 95250 h 1785937"/>
                <a:gd name="connsiteX11" fmla="*/ 66675 w 638369"/>
                <a:gd name="connsiteY11" fmla="*/ 102393 h 1785937"/>
                <a:gd name="connsiteX12" fmla="*/ 80963 w 638369"/>
                <a:gd name="connsiteY12" fmla="*/ 107156 h 1785937"/>
                <a:gd name="connsiteX13" fmla="*/ 83344 w 638369"/>
                <a:gd name="connsiteY13" fmla="*/ 114300 h 1785937"/>
                <a:gd name="connsiteX14" fmla="*/ 85725 w 638369"/>
                <a:gd name="connsiteY14" fmla="*/ 128587 h 1785937"/>
                <a:gd name="connsiteX15" fmla="*/ 95250 w 638369"/>
                <a:gd name="connsiteY15" fmla="*/ 142875 h 1785937"/>
                <a:gd name="connsiteX16" fmla="*/ 102394 w 638369"/>
                <a:gd name="connsiteY16" fmla="*/ 164306 h 1785937"/>
                <a:gd name="connsiteX17" fmla="*/ 104775 w 638369"/>
                <a:gd name="connsiteY17" fmla="*/ 171450 h 1785937"/>
                <a:gd name="connsiteX18" fmla="*/ 116682 w 638369"/>
                <a:gd name="connsiteY18" fmla="*/ 173831 h 1785937"/>
                <a:gd name="connsiteX19" fmla="*/ 111919 w 638369"/>
                <a:gd name="connsiteY19" fmla="*/ 180975 h 1785937"/>
                <a:gd name="connsiteX20" fmla="*/ 121444 w 638369"/>
                <a:gd name="connsiteY20" fmla="*/ 204787 h 1785937"/>
                <a:gd name="connsiteX21" fmla="*/ 123825 w 638369"/>
                <a:gd name="connsiteY21" fmla="*/ 221456 h 1785937"/>
                <a:gd name="connsiteX22" fmla="*/ 133350 w 638369"/>
                <a:gd name="connsiteY22" fmla="*/ 223837 h 1785937"/>
                <a:gd name="connsiteX23" fmla="*/ 142875 w 638369"/>
                <a:gd name="connsiteY23" fmla="*/ 280987 h 1785937"/>
                <a:gd name="connsiteX24" fmla="*/ 147638 w 638369"/>
                <a:gd name="connsiteY24" fmla="*/ 288131 h 1785937"/>
                <a:gd name="connsiteX25" fmla="*/ 152400 w 638369"/>
                <a:gd name="connsiteY25" fmla="*/ 311943 h 1785937"/>
                <a:gd name="connsiteX26" fmla="*/ 159544 w 638369"/>
                <a:gd name="connsiteY26" fmla="*/ 514350 h 1785937"/>
                <a:gd name="connsiteX27" fmla="*/ 154782 w 638369"/>
                <a:gd name="connsiteY27" fmla="*/ 564356 h 1785937"/>
                <a:gd name="connsiteX28" fmla="*/ 166689 w 638369"/>
                <a:gd name="connsiteY28" fmla="*/ 769143 h 1785937"/>
                <a:gd name="connsiteX29" fmla="*/ 171450 w 638369"/>
                <a:gd name="connsiteY29" fmla="*/ 776287 h 1785937"/>
                <a:gd name="connsiteX30" fmla="*/ 176213 w 638369"/>
                <a:gd name="connsiteY30" fmla="*/ 814387 h 1785937"/>
                <a:gd name="connsiteX31" fmla="*/ 178594 w 638369"/>
                <a:gd name="connsiteY31" fmla="*/ 821531 h 1785937"/>
                <a:gd name="connsiteX32" fmla="*/ 185738 w 638369"/>
                <a:gd name="connsiteY32" fmla="*/ 828675 h 1785937"/>
                <a:gd name="connsiteX33" fmla="*/ 190500 w 638369"/>
                <a:gd name="connsiteY33" fmla="*/ 859631 h 1785937"/>
                <a:gd name="connsiteX34" fmla="*/ 192882 w 638369"/>
                <a:gd name="connsiteY34" fmla="*/ 873918 h 1785937"/>
                <a:gd name="connsiteX35" fmla="*/ 209550 w 638369"/>
                <a:gd name="connsiteY35" fmla="*/ 892968 h 1785937"/>
                <a:gd name="connsiteX36" fmla="*/ 216694 w 638369"/>
                <a:gd name="connsiteY36" fmla="*/ 916781 h 1785937"/>
                <a:gd name="connsiteX37" fmla="*/ 228600 w 638369"/>
                <a:gd name="connsiteY37" fmla="*/ 938212 h 1785937"/>
                <a:gd name="connsiteX38" fmla="*/ 235744 w 638369"/>
                <a:gd name="connsiteY38" fmla="*/ 940593 h 1785937"/>
                <a:gd name="connsiteX39" fmla="*/ 240507 w 638369"/>
                <a:gd name="connsiteY39" fmla="*/ 947737 h 1785937"/>
                <a:gd name="connsiteX40" fmla="*/ 247650 w 638369"/>
                <a:gd name="connsiteY40" fmla="*/ 964406 h 1785937"/>
                <a:gd name="connsiteX41" fmla="*/ 245269 w 638369"/>
                <a:gd name="connsiteY41" fmla="*/ 973931 h 1785937"/>
                <a:gd name="connsiteX42" fmla="*/ 252413 w 638369"/>
                <a:gd name="connsiteY42" fmla="*/ 990600 h 1785937"/>
                <a:gd name="connsiteX43" fmla="*/ 261938 w 638369"/>
                <a:gd name="connsiteY43" fmla="*/ 1000125 h 1785937"/>
                <a:gd name="connsiteX44" fmla="*/ 264319 w 638369"/>
                <a:gd name="connsiteY44" fmla="*/ 1007268 h 1785937"/>
                <a:gd name="connsiteX45" fmla="*/ 271463 w 638369"/>
                <a:gd name="connsiteY45" fmla="*/ 1012031 h 1785937"/>
                <a:gd name="connsiteX46" fmla="*/ 276225 w 638369"/>
                <a:gd name="connsiteY46" fmla="*/ 1026318 h 1785937"/>
                <a:gd name="connsiteX47" fmla="*/ 278607 w 638369"/>
                <a:gd name="connsiteY47" fmla="*/ 1040606 h 1785937"/>
                <a:gd name="connsiteX48" fmla="*/ 285750 w 638369"/>
                <a:gd name="connsiteY48" fmla="*/ 1042987 h 1785937"/>
                <a:gd name="connsiteX49" fmla="*/ 292894 w 638369"/>
                <a:gd name="connsiteY49" fmla="*/ 1047750 h 1785937"/>
                <a:gd name="connsiteX50" fmla="*/ 300038 w 638369"/>
                <a:gd name="connsiteY50" fmla="*/ 1050131 h 1785937"/>
                <a:gd name="connsiteX51" fmla="*/ 304800 w 638369"/>
                <a:gd name="connsiteY51" fmla="*/ 1057275 h 1785937"/>
                <a:gd name="connsiteX52" fmla="*/ 309563 w 638369"/>
                <a:gd name="connsiteY52" fmla="*/ 1097756 h 1785937"/>
                <a:gd name="connsiteX53" fmla="*/ 311944 w 638369"/>
                <a:gd name="connsiteY53" fmla="*/ 1107281 h 1785937"/>
                <a:gd name="connsiteX54" fmla="*/ 316707 w 638369"/>
                <a:gd name="connsiteY54" fmla="*/ 1114425 h 1785937"/>
                <a:gd name="connsiteX55" fmla="*/ 321469 w 638369"/>
                <a:gd name="connsiteY55" fmla="*/ 1259681 h 1785937"/>
                <a:gd name="connsiteX56" fmla="*/ 328613 w 638369"/>
                <a:gd name="connsiteY56" fmla="*/ 1262062 h 1785937"/>
                <a:gd name="connsiteX57" fmla="*/ 340519 w 638369"/>
                <a:gd name="connsiteY57" fmla="*/ 1300162 h 1785937"/>
                <a:gd name="connsiteX58" fmla="*/ 347663 w 638369"/>
                <a:gd name="connsiteY58" fmla="*/ 1297781 h 1785937"/>
                <a:gd name="connsiteX59" fmla="*/ 350044 w 638369"/>
                <a:gd name="connsiteY59" fmla="*/ 1304925 h 1785937"/>
                <a:gd name="connsiteX60" fmla="*/ 350044 w 638369"/>
                <a:gd name="connsiteY60" fmla="*/ 1319212 h 1785937"/>
                <a:gd name="connsiteX61" fmla="*/ 357188 w 638369"/>
                <a:gd name="connsiteY61" fmla="*/ 1321593 h 1785937"/>
                <a:gd name="connsiteX62" fmla="*/ 357188 w 638369"/>
                <a:gd name="connsiteY62" fmla="*/ 1347787 h 1785937"/>
                <a:gd name="connsiteX63" fmla="*/ 364332 w 638369"/>
                <a:gd name="connsiteY63" fmla="*/ 1350168 h 1785937"/>
                <a:gd name="connsiteX64" fmla="*/ 383382 w 638369"/>
                <a:gd name="connsiteY64" fmla="*/ 1366837 h 1785937"/>
                <a:gd name="connsiteX65" fmla="*/ 385763 w 638369"/>
                <a:gd name="connsiteY65" fmla="*/ 1373981 h 1785937"/>
                <a:gd name="connsiteX66" fmla="*/ 388144 w 638369"/>
                <a:gd name="connsiteY66" fmla="*/ 1383506 h 1785937"/>
                <a:gd name="connsiteX67" fmla="*/ 397669 w 638369"/>
                <a:gd name="connsiteY67" fmla="*/ 1385887 h 1785937"/>
                <a:gd name="connsiteX68" fmla="*/ 416719 w 638369"/>
                <a:gd name="connsiteY68" fmla="*/ 1390650 h 1785937"/>
                <a:gd name="connsiteX69" fmla="*/ 426244 w 638369"/>
                <a:gd name="connsiteY69" fmla="*/ 1404937 h 1785937"/>
                <a:gd name="connsiteX70" fmla="*/ 433388 w 638369"/>
                <a:gd name="connsiteY70" fmla="*/ 1414462 h 1785937"/>
                <a:gd name="connsiteX71" fmla="*/ 438150 w 638369"/>
                <a:gd name="connsiteY71" fmla="*/ 1421606 h 1785937"/>
                <a:gd name="connsiteX72" fmla="*/ 445294 w 638369"/>
                <a:gd name="connsiteY72" fmla="*/ 1423987 h 1785937"/>
                <a:gd name="connsiteX73" fmla="*/ 457200 w 638369"/>
                <a:gd name="connsiteY73" fmla="*/ 1421606 h 1785937"/>
                <a:gd name="connsiteX74" fmla="*/ 464344 w 638369"/>
                <a:gd name="connsiteY74" fmla="*/ 1419225 h 1785937"/>
                <a:gd name="connsiteX75" fmla="*/ 473869 w 638369"/>
                <a:gd name="connsiteY75" fmla="*/ 1443037 h 1785937"/>
                <a:gd name="connsiteX76" fmla="*/ 476250 w 638369"/>
                <a:gd name="connsiteY76" fmla="*/ 1459706 h 1785937"/>
                <a:gd name="connsiteX77" fmla="*/ 481013 w 638369"/>
                <a:gd name="connsiteY77" fmla="*/ 1466850 h 1785937"/>
                <a:gd name="connsiteX78" fmla="*/ 476250 w 638369"/>
                <a:gd name="connsiteY78" fmla="*/ 1507331 h 1785937"/>
                <a:gd name="connsiteX79" fmla="*/ 478632 w 638369"/>
                <a:gd name="connsiteY79" fmla="*/ 1516856 h 1785937"/>
                <a:gd name="connsiteX80" fmla="*/ 488157 w 638369"/>
                <a:gd name="connsiteY80" fmla="*/ 1519237 h 1785937"/>
                <a:gd name="connsiteX81" fmla="*/ 483394 w 638369"/>
                <a:gd name="connsiteY81" fmla="*/ 1559718 h 1785937"/>
                <a:gd name="connsiteX82" fmla="*/ 485775 w 638369"/>
                <a:gd name="connsiteY82" fmla="*/ 1578768 h 1785937"/>
                <a:gd name="connsiteX83" fmla="*/ 492919 w 638369"/>
                <a:gd name="connsiteY83" fmla="*/ 1583531 h 1785937"/>
                <a:gd name="connsiteX84" fmla="*/ 502444 w 638369"/>
                <a:gd name="connsiteY84" fmla="*/ 1612106 h 1785937"/>
                <a:gd name="connsiteX85" fmla="*/ 504825 w 638369"/>
                <a:gd name="connsiteY85" fmla="*/ 1628775 h 1785937"/>
                <a:gd name="connsiteX86" fmla="*/ 507207 w 638369"/>
                <a:gd name="connsiteY86" fmla="*/ 1635918 h 1785937"/>
                <a:gd name="connsiteX87" fmla="*/ 509588 w 638369"/>
                <a:gd name="connsiteY87" fmla="*/ 1645443 h 1785937"/>
                <a:gd name="connsiteX88" fmla="*/ 526257 w 638369"/>
                <a:gd name="connsiteY88" fmla="*/ 1643062 h 1785937"/>
                <a:gd name="connsiteX89" fmla="*/ 528638 w 638369"/>
                <a:gd name="connsiteY89" fmla="*/ 1657350 h 1785937"/>
                <a:gd name="connsiteX90" fmla="*/ 538163 w 638369"/>
                <a:gd name="connsiteY90" fmla="*/ 1659731 h 1785937"/>
                <a:gd name="connsiteX91" fmla="*/ 540544 w 638369"/>
                <a:gd name="connsiteY91" fmla="*/ 1666875 h 1785937"/>
                <a:gd name="connsiteX92" fmla="*/ 557213 w 638369"/>
                <a:gd name="connsiteY92" fmla="*/ 1671637 h 1785937"/>
                <a:gd name="connsiteX93" fmla="*/ 559594 w 638369"/>
                <a:gd name="connsiteY93" fmla="*/ 1678781 h 1785937"/>
                <a:gd name="connsiteX94" fmla="*/ 573882 w 638369"/>
                <a:gd name="connsiteY94" fmla="*/ 1685925 h 1785937"/>
                <a:gd name="connsiteX95" fmla="*/ 583407 w 638369"/>
                <a:gd name="connsiteY95" fmla="*/ 1695450 h 1785937"/>
                <a:gd name="connsiteX96" fmla="*/ 588169 w 638369"/>
                <a:gd name="connsiteY96" fmla="*/ 1702593 h 1785937"/>
                <a:gd name="connsiteX97" fmla="*/ 590550 w 638369"/>
                <a:gd name="connsiteY97" fmla="*/ 1709737 h 1785937"/>
                <a:gd name="connsiteX98" fmla="*/ 616744 w 638369"/>
                <a:gd name="connsiteY98" fmla="*/ 1719262 h 1785937"/>
                <a:gd name="connsiteX99" fmla="*/ 623888 w 638369"/>
                <a:gd name="connsiteY99" fmla="*/ 1743075 h 1785937"/>
                <a:gd name="connsiteX100" fmla="*/ 626269 w 638369"/>
                <a:gd name="connsiteY100" fmla="*/ 1750218 h 1785937"/>
                <a:gd name="connsiteX101" fmla="*/ 633413 w 638369"/>
                <a:gd name="connsiteY101" fmla="*/ 1752600 h 1785937"/>
                <a:gd name="connsiteX102" fmla="*/ 635794 w 638369"/>
                <a:gd name="connsiteY102" fmla="*/ 1764506 h 1785937"/>
                <a:gd name="connsiteX103" fmla="*/ 638175 w 638369"/>
                <a:gd name="connsiteY103" fmla="*/ 1774031 h 1785937"/>
                <a:gd name="connsiteX104" fmla="*/ 638175 w 638369"/>
                <a:gd name="connsiteY104" fmla="*/ 1785937 h 1785937"/>
                <a:gd name="connsiteX0" fmla="*/ 0 w 638369"/>
                <a:gd name="connsiteY0" fmla="*/ 0 h 1785937"/>
                <a:gd name="connsiteX1" fmla="*/ 0 w 638369"/>
                <a:gd name="connsiteY1" fmla="*/ 0 h 1785937"/>
                <a:gd name="connsiteX2" fmla="*/ 16669 w 638369"/>
                <a:gd name="connsiteY2" fmla="*/ 11906 h 1785937"/>
                <a:gd name="connsiteX3" fmla="*/ 26194 w 638369"/>
                <a:gd name="connsiteY3" fmla="*/ 26193 h 1785937"/>
                <a:gd name="connsiteX4" fmla="*/ 28575 w 638369"/>
                <a:gd name="connsiteY4" fmla="*/ 33337 h 1785937"/>
                <a:gd name="connsiteX5" fmla="*/ 35719 w 638369"/>
                <a:gd name="connsiteY5" fmla="*/ 38100 h 1785937"/>
                <a:gd name="connsiteX6" fmla="*/ 40482 w 638369"/>
                <a:gd name="connsiteY6" fmla="*/ 45243 h 1785937"/>
                <a:gd name="connsiteX7" fmla="*/ 42863 w 638369"/>
                <a:gd name="connsiteY7" fmla="*/ 52387 h 1785937"/>
                <a:gd name="connsiteX8" fmla="*/ 52388 w 638369"/>
                <a:gd name="connsiteY8" fmla="*/ 66675 h 1785937"/>
                <a:gd name="connsiteX9" fmla="*/ 59532 w 638369"/>
                <a:gd name="connsiteY9" fmla="*/ 80962 h 1785937"/>
                <a:gd name="connsiteX10" fmla="*/ 64294 w 638369"/>
                <a:gd name="connsiteY10" fmla="*/ 95250 h 1785937"/>
                <a:gd name="connsiteX11" fmla="*/ 66675 w 638369"/>
                <a:gd name="connsiteY11" fmla="*/ 102393 h 1785937"/>
                <a:gd name="connsiteX12" fmla="*/ 80963 w 638369"/>
                <a:gd name="connsiteY12" fmla="*/ 107156 h 1785937"/>
                <a:gd name="connsiteX13" fmla="*/ 83344 w 638369"/>
                <a:gd name="connsiteY13" fmla="*/ 114300 h 1785937"/>
                <a:gd name="connsiteX14" fmla="*/ 85725 w 638369"/>
                <a:gd name="connsiteY14" fmla="*/ 128587 h 1785937"/>
                <a:gd name="connsiteX15" fmla="*/ 95250 w 638369"/>
                <a:gd name="connsiteY15" fmla="*/ 142875 h 1785937"/>
                <a:gd name="connsiteX16" fmla="*/ 102394 w 638369"/>
                <a:gd name="connsiteY16" fmla="*/ 164306 h 1785937"/>
                <a:gd name="connsiteX17" fmla="*/ 104775 w 638369"/>
                <a:gd name="connsiteY17" fmla="*/ 171450 h 1785937"/>
                <a:gd name="connsiteX18" fmla="*/ 116682 w 638369"/>
                <a:gd name="connsiteY18" fmla="*/ 173831 h 1785937"/>
                <a:gd name="connsiteX19" fmla="*/ 111919 w 638369"/>
                <a:gd name="connsiteY19" fmla="*/ 180975 h 1785937"/>
                <a:gd name="connsiteX20" fmla="*/ 121444 w 638369"/>
                <a:gd name="connsiteY20" fmla="*/ 204787 h 1785937"/>
                <a:gd name="connsiteX21" fmla="*/ 123825 w 638369"/>
                <a:gd name="connsiteY21" fmla="*/ 221456 h 1785937"/>
                <a:gd name="connsiteX22" fmla="*/ 133350 w 638369"/>
                <a:gd name="connsiteY22" fmla="*/ 223837 h 1785937"/>
                <a:gd name="connsiteX23" fmla="*/ 142875 w 638369"/>
                <a:gd name="connsiteY23" fmla="*/ 280987 h 1785937"/>
                <a:gd name="connsiteX24" fmla="*/ 147638 w 638369"/>
                <a:gd name="connsiteY24" fmla="*/ 288131 h 1785937"/>
                <a:gd name="connsiteX25" fmla="*/ 152400 w 638369"/>
                <a:gd name="connsiteY25" fmla="*/ 311943 h 1785937"/>
                <a:gd name="connsiteX26" fmla="*/ 159544 w 638369"/>
                <a:gd name="connsiteY26" fmla="*/ 514350 h 1785937"/>
                <a:gd name="connsiteX27" fmla="*/ 161926 w 638369"/>
                <a:gd name="connsiteY27" fmla="*/ 564356 h 1785937"/>
                <a:gd name="connsiteX28" fmla="*/ 166689 w 638369"/>
                <a:gd name="connsiteY28" fmla="*/ 769143 h 1785937"/>
                <a:gd name="connsiteX29" fmla="*/ 171450 w 638369"/>
                <a:gd name="connsiteY29" fmla="*/ 776287 h 1785937"/>
                <a:gd name="connsiteX30" fmla="*/ 176213 w 638369"/>
                <a:gd name="connsiteY30" fmla="*/ 814387 h 1785937"/>
                <a:gd name="connsiteX31" fmla="*/ 178594 w 638369"/>
                <a:gd name="connsiteY31" fmla="*/ 821531 h 1785937"/>
                <a:gd name="connsiteX32" fmla="*/ 185738 w 638369"/>
                <a:gd name="connsiteY32" fmla="*/ 828675 h 1785937"/>
                <a:gd name="connsiteX33" fmla="*/ 190500 w 638369"/>
                <a:gd name="connsiteY33" fmla="*/ 859631 h 1785937"/>
                <a:gd name="connsiteX34" fmla="*/ 192882 w 638369"/>
                <a:gd name="connsiteY34" fmla="*/ 873918 h 1785937"/>
                <a:gd name="connsiteX35" fmla="*/ 209550 w 638369"/>
                <a:gd name="connsiteY35" fmla="*/ 892968 h 1785937"/>
                <a:gd name="connsiteX36" fmla="*/ 216694 w 638369"/>
                <a:gd name="connsiteY36" fmla="*/ 916781 h 1785937"/>
                <a:gd name="connsiteX37" fmla="*/ 228600 w 638369"/>
                <a:gd name="connsiteY37" fmla="*/ 938212 h 1785937"/>
                <a:gd name="connsiteX38" fmla="*/ 235744 w 638369"/>
                <a:gd name="connsiteY38" fmla="*/ 940593 h 1785937"/>
                <a:gd name="connsiteX39" fmla="*/ 240507 w 638369"/>
                <a:gd name="connsiteY39" fmla="*/ 947737 h 1785937"/>
                <a:gd name="connsiteX40" fmla="*/ 247650 w 638369"/>
                <a:gd name="connsiteY40" fmla="*/ 964406 h 1785937"/>
                <a:gd name="connsiteX41" fmla="*/ 245269 w 638369"/>
                <a:gd name="connsiteY41" fmla="*/ 973931 h 1785937"/>
                <a:gd name="connsiteX42" fmla="*/ 252413 w 638369"/>
                <a:gd name="connsiteY42" fmla="*/ 990600 h 1785937"/>
                <a:gd name="connsiteX43" fmla="*/ 261938 w 638369"/>
                <a:gd name="connsiteY43" fmla="*/ 1000125 h 1785937"/>
                <a:gd name="connsiteX44" fmla="*/ 264319 w 638369"/>
                <a:gd name="connsiteY44" fmla="*/ 1007268 h 1785937"/>
                <a:gd name="connsiteX45" fmla="*/ 271463 w 638369"/>
                <a:gd name="connsiteY45" fmla="*/ 1012031 h 1785937"/>
                <a:gd name="connsiteX46" fmla="*/ 276225 w 638369"/>
                <a:gd name="connsiteY46" fmla="*/ 1026318 h 1785937"/>
                <a:gd name="connsiteX47" fmla="*/ 278607 w 638369"/>
                <a:gd name="connsiteY47" fmla="*/ 1040606 h 1785937"/>
                <a:gd name="connsiteX48" fmla="*/ 285750 w 638369"/>
                <a:gd name="connsiteY48" fmla="*/ 1042987 h 1785937"/>
                <a:gd name="connsiteX49" fmla="*/ 292894 w 638369"/>
                <a:gd name="connsiteY49" fmla="*/ 1047750 h 1785937"/>
                <a:gd name="connsiteX50" fmla="*/ 300038 w 638369"/>
                <a:gd name="connsiteY50" fmla="*/ 1050131 h 1785937"/>
                <a:gd name="connsiteX51" fmla="*/ 304800 w 638369"/>
                <a:gd name="connsiteY51" fmla="*/ 1057275 h 1785937"/>
                <a:gd name="connsiteX52" fmla="*/ 309563 w 638369"/>
                <a:gd name="connsiteY52" fmla="*/ 1097756 h 1785937"/>
                <a:gd name="connsiteX53" fmla="*/ 311944 w 638369"/>
                <a:gd name="connsiteY53" fmla="*/ 1107281 h 1785937"/>
                <a:gd name="connsiteX54" fmla="*/ 316707 w 638369"/>
                <a:gd name="connsiteY54" fmla="*/ 1114425 h 1785937"/>
                <a:gd name="connsiteX55" fmla="*/ 321469 w 638369"/>
                <a:gd name="connsiteY55" fmla="*/ 1259681 h 1785937"/>
                <a:gd name="connsiteX56" fmla="*/ 328613 w 638369"/>
                <a:gd name="connsiteY56" fmla="*/ 1262062 h 1785937"/>
                <a:gd name="connsiteX57" fmla="*/ 340519 w 638369"/>
                <a:gd name="connsiteY57" fmla="*/ 1300162 h 1785937"/>
                <a:gd name="connsiteX58" fmla="*/ 347663 w 638369"/>
                <a:gd name="connsiteY58" fmla="*/ 1297781 h 1785937"/>
                <a:gd name="connsiteX59" fmla="*/ 350044 w 638369"/>
                <a:gd name="connsiteY59" fmla="*/ 1304925 h 1785937"/>
                <a:gd name="connsiteX60" fmla="*/ 350044 w 638369"/>
                <a:gd name="connsiteY60" fmla="*/ 1319212 h 1785937"/>
                <a:gd name="connsiteX61" fmla="*/ 357188 w 638369"/>
                <a:gd name="connsiteY61" fmla="*/ 1321593 h 1785937"/>
                <a:gd name="connsiteX62" fmla="*/ 357188 w 638369"/>
                <a:gd name="connsiteY62" fmla="*/ 1347787 h 1785937"/>
                <a:gd name="connsiteX63" fmla="*/ 364332 w 638369"/>
                <a:gd name="connsiteY63" fmla="*/ 1350168 h 1785937"/>
                <a:gd name="connsiteX64" fmla="*/ 383382 w 638369"/>
                <a:gd name="connsiteY64" fmla="*/ 1366837 h 1785937"/>
                <a:gd name="connsiteX65" fmla="*/ 385763 w 638369"/>
                <a:gd name="connsiteY65" fmla="*/ 1373981 h 1785937"/>
                <a:gd name="connsiteX66" fmla="*/ 388144 w 638369"/>
                <a:gd name="connsiteY66" fmla="*/ 1383506 h 1785937"/>
                <a:gd name="connsiteX67" fmla="*/ 397669 w 638369"/>
                <a:gd name="connsiteY67" fmla="*/ 1385887 h 1785937"/>
                <a:gd name="connsiteX68" fmla="*/ 416719 w 638369"/>
                <a:gd name="connsiteY68" fmla="*/ 1390650 h 1785937"/>
                <a:gd name="connsiteX69" fmla="*/ 426244 w 638369"/>
                <a:gd name="connsiteY69" fmla="*/ 1404937 h 1785937"/>
                <a:gd name="connsiteX70" fmla="*/ 433388 w 638369"/>
                <a:gd name="connsiteY70" fmla="*/ 1414462 h 1785937"/>
                <a:gd name="connsiteX71" fmla="*/ 438150 w 638369"/>
                <a:gd name="connsiteY71" fmla="*/ 1421606 h 1785937"/>
                <a:gd name="connsiteX72" fmla="*/ 445294 w 638369"/>
                <a:gd name="connsiteY72" fmla="*/ 1423987 h 1785937"/>
                <a:gd name="connsiteX73" fmla="*/ 457200 w 638369"/>
                <a:gd name="connsiteY73" fmla="*/ 1421606 h 1785937"/>
                <a:gd name="connsiteX74" fmla="*/ 464344 w 638369"/>
                <a:gd name="connsiteY74" fmla="*/ 1419225 h 1785937"/>
                <a:gd name="connsiteX75" fmla="*/ 473869 w 638369"/>
                <a:gd name="connsiteY75" fmla="*/ 1443037 h 1785937"/>
                <a:gd name="connsiteX76" fmla="*/ 476250 w 638369"/>
                <a:gd name="connsiteY76" fmla="*/ 1459706 h 1785937"/>
                <a:gd name="connsiteX77" fmla="*/ 481013 w 638369"/>
                <a:gd name="connsiteY77" fmla="*/ 1466850 h 1785937"/>
                <a:gd name="connsiteX78" fmla="*/ 476250 w 638369"/>
                <a:gd name="connsiteY78" fmla="*/ 1507331 h 1785937"/>
                <a:gd name="connsiteX79" fmla="*/ 478632 w 638369"/>
                <a:gd name="connsiteY79" fmla="*/ 1516856 h 1785937"/>
                <a:gd name="connsiteX80" fmla="*/ 488157 w 638369"/>
                <a:gd name="connsiteY80" fmla="*/ 1519237 h 1785937"/>
                <a:gd name="connsiteX81" fmla="*/ 483394 w 638369"/>
                <a:gd name="connsiteY81" fmla="*/ 1559718 h 1785937"/>
                <a:gd name="connsiteX82" fmla="*/ 485775 w 638369"/>
                <a:gd name="connsiteY82" fmla="*/ 1578768 h 1785937"/>
                <a:gd name="connsiteX83" fmla="*/ 492919 w 638369"/>
                <a:gd name="connsiteY83" fmla="*/ 1583531 h 1785937"/>
                <a:gd name="connsiteX84" fmla="*/ 502444 w 638369"/>
                <a:gd name="connsiteY84" fmla="*/ 1612106 h 1785937"/>
                <a:gd name="connsiteX85" fmla="*/ 504825 w 638369"/>
                <a:gd name="connsiteY85" fmla="*/ 1628775 h 1785937"/>
                <a:gd name="connsiteX86" fmla="*/ 507207 w 638369"/>
                <a:gd name="connsiteY86" fmla="*/ 1635918 h 1785937"/>
                <a:gd name="connsiteX87" fmla="*/ 509588 w 638369"/>
                <a:gd name="connsiteY87" fmla="*/ 1645443 h 1785937"/>
                <a:gd name="connsiteX88" fmla="*/ 526257 w 638369"/>
                <a:gd name="connsiteY88" fmla="*/ 1643062 h 1785937"/>
                <a:gd name="connsiteX89" fmla="*/ 528638 w 638369"/>
                <a:gd name="connsiteY89" fmla="*/ 1657350 h 1785937"/>
                <a:gd name="connsiteX90" fmla="*/ 538163 w 638369"/>
                <a:gd name="connsiteY90" fmla="*/ 1659731 h 1785937"/>
                <a:gd name="connsiteX91" fmla="*/ 540544 w 638369"/>
                <a:gd name="connsiteY91" fmla="*/ 1666875 h 1785937"/>
                <a:gd name="connsiteX92" fmla="*/ 557213 w 638369"/>
                <a:gd name="connsiteY92" fmla="*/ 1671637 h 1785937"/>
                <a:gd name="connsiteX93" fmla="*/ 559594 w 638369"/>
                <a:gd name="connsiteY93" fmla="*/ 1678781 h 1785937"/>
                <a:gd name="connsiteX94" fmla="*/ 573882 w 638369"/>
                <a:gd name="connsiteY94" fmla="*/ 1685925 h 1785937"/>
                <a:gd name="connsiteX95" fmla="*/ 583407 w 638369"/>
                <a:gd name="connsiteY95" fmla="*/ 1695450 h 1785937"/>
                <a:gd name="connsiteX96" fmla="*/ 588169 w 638369"/>
                <a:gd name="connsiteY96" fmla="*/ 1702593 h 1785937"/>
                <a:gd name="connsiteX97" fmla="*/ 590550 w 638369"/>
                <a:gd name="connsiteY97" fmla="*/ 1709737 h 1785937"/>
                <a:gd name="connsiteX98" fmla="*/ 616744 w 638369"/>
                <a:gd name="connsiteY98" fmla="*/ 1719262 h 1785937"/>
                <a:gd name="connsiteX99" fmla="*/ 623888 w 638369"/>
                <a:gd name="connsiteY99" fmla="*/ 1743075 h 1785937"/>
                <a:gd name="connsiteX100" fmla="*/ 626269 w 638369"/>
                <a:gd name="connsiteY100" fmla="*/ 1750218 h 1785937"/>
                <a:gd name="connsiteX101" fmla="*/ 633413 w 638369"/>
                <a:gd name="connsiteY101" fmla="*/ 1752600 h 1785937"/>
                <a:gd name="connsiteX102" fmla="*/ 635794 w 638369"/>
                <a:gd name="connsiteY102" fmla="*/ 1764506 h 1785937"/>
                <a:gd name="connsiteX103" fmla="*/ 638175 w 638369"/>
                <a:gd name="connsiteY103" fmla="*/ 1774031 h 1785937"/>
                <a:gd name="connsiteX104" fmla="*/ 638175 w 638369"/>
                <a:gd name="connsiteY104" fmla="*/ 1785937 h 1785937"/>
                <a:gd name="connsiteX0" fmla="*/ 0 w 638369"/>
                <a:gd name="connsiteY0" fmla="*/ 0 h 1785937"/>
                <a:gd name="connsiteX1" fmla="*/ 0 w 638369"/>
                <a:gd name="connsiteY1" fmla="*/ 0 h 1785937"/>
                <a:gd name="connsiteX2" fmla="*/ 16669 w 638369"/>
                <a:gd name="connsiteY2" fmla="*/ 11906 h 1785937"/>
                <a:gd name="connsiteX3" fmla="*/ 26194 w 638369"/>
                <a:gd name="connsiteY3" fmla="*/ 26193 h 1785937"/>
                <a:gd name="connsiteX4" fmla="*/ 28575 w 638369"/>
                <a:gd name="connsiteY4" fmla="*/ 33337 h 1785937"/>
                <a:gd name="connsiteX5" fmla="*/ 35719 w 638369"/>
                <a:gd name="connsiteY5" fmla="*/ 38100 h 1785937"/>
                <a:gd name="connsiteX6" fmla="*/ 40482 w 638369"/>
                <a:gd name="connsiteY6" fmla="*/ 45243 h 1785937"/>
                <a:gd name="connsiteX7" fmla="*/ 42863 w 638369"/>
                <a:gd name="connsiteY7" fmla="*/ 52387 h 1785937"/>
                <a:gd name="connsiteX8" fmla="*/ 52388 w 638369"/>
                <a:gd name="connsiteY8" fmla="*/ 66675 h 1785937"/>
                <a:gd name="connsiteX9" fmla="*/ 59532 w 638369"/>
                <a:gd name="connsiteY9" fmla="*/ 80962 h 1785937"/>
                <a:gd name="connsiteX10" fmla="*/ 64294 w 638369"/>
                <a:gd name="connsiteY10" fmla="*/ 95250 h 1785937"/>
                <a:gd name="connsiteX11" fmla="*/ 66675 w 638369"/>
                <a:gd name="connsiteY11" fmla="*/ 102393 h 1785937"/>
                <a:gd name="connsiteX12" fmla="*/ 80963 w 638369"/>
                <a:gd name="connsiteY12" fmla="*/ 107156 h 1785937"/>
                <a:gd name="connsiteX13" fmla="*/ 83344 w 638369"/>
                <a:gd name="connsiteY13" fmla="*/ 114300 h 1785937"/>
                <a:gd name="connsiteX14" fmla="*/ 85725 w 638369"/>
                <a:gd name="connsiteY14" fmla="*/ 128587 h 1785937"/>
                <a:gd name="connsiteX15" fmla="*/ 95250 w 638369"/>
                <a:gd name="connsiteY15" fmla="*/ 142875 h 1785937"/>
                <a:gd name="connsiteX16" fmla="*/ 102394 w 638369"/>
                <a:gd name="connsiteY16" fmla="*/ 164306 h 1785937"/>
                <a:gd name="connsiteX17" fmla="*/ 104775 w 638369"/>
                <a:gd name="connsiteY17" fmla="*/ 171450 h 1785937"/>
                <a:gd name="connsiteX18" fmla="*/ 116682 w 638369"/>
                <a:gd name="connsiteY18" fmla="*/ 173831 h 1785937"/>
                <a:gd name="connsiteX19" fmla="*/ 111919 w 638369"/>
                <a:gd name="connsiteY19" fmla="*/ 180975 h 1785937"/>
                <a:gd name="connsiteX20" fmla="*/ 121444 w 638369"/>
                <a:gd name="connsiteY20" fmla="*/ 204787 h 1785937"/>
                <a:gd name="connsiteX21" fmla="*/ 123825 w 638369"/>
                <a:gd name="connsiteY21" fmla="*/ 221456 h 1785937"/>
                <a:gd name="connsiteX22" fmla="*/ 133350 w 638369"/>
                <a:gd name="connsiteY22" fmla="*/ 223837 h 1785937"/>
                <a:gd name="connsiteX23" fmla="*/ 142875 w 638369"/>
                <a:gd name="connsiteY23" fmla="*/ 280987 h 1785937"/>
                <a:gd name="connsiteX24" fmla="*/ 147638 w 638369"/>
                <a:gd name="connsiteY24" fmla="*/ 288131 h 1785937"/>
                <a:gd name="connsiteX25" fmla="*/ 152400 w 638369"/>
                <a:gd name="connsiteY25" fmla="*/ 311943 h 1785937"/>
                <a:gd name="connsiteX26" fmla="*/ 159544 w 638369"/>
                <a:gd name="connsiteY26" fmla="*/ 514350 h 1785937"/>
                <a:gd name="connsiteX27" fmla="*/ 161926 w 638369"/>
                <a:gd name="connsiteY27" fmla="*/ 564356 h 1785937"/>
                <a:gd name="connsiteX28" fmla="*/ 166689 w 638369"/>
                <a:gd name="connsiteY28" fmla="*/ 769143 h 1785937"/>
                <a:gd name="connsiteX29" fmla="*/ 171450 w 638369"/>
                <a:gd name="connsiteY29" fmla="*/ 776287 h 1785937"/>
                <a:gd name="connsiteX30" fmla="*/ 176213 w 638369"/>
                <a:gd name="connsiteY30" fmla="*/ 814387 h 1785937"/>
                <a:gd name="connsiteX31" fmla="*/ 178594 w 638369"/>
                <a:gd name="connsiteY31" fmla="*/ 821531 h 1785937"/>
                <a:gd name="connsiteX32" fmla="*/ 185738 w 638369"/>
                <a:gd name="connsiteY32" fmla="*/ 828675 h 1785937"/>
                <a:gd name="connsiteX33" fmla="*/ 190500 w 638369"/>
                <a:gd name="connsiteY33" fmla="*/ 859631 h 1785937"/>
                <a:gd name="connsiteX34" fmla="*/ 192882 w 638369"/>
                <a:gd name="connsiteY34" fmla="*/ 873918 h 1785937"/>
                <a:gd name="connsiteX35" fmla="*/ 209550 w 638369"/>
                <a:gd name="connsiteY35" fmla="*/ 892968 h 1785937"/>
                <a:gd name="connsiteX36" fmla="*/ 216694 w 638369"/>
                <a:gd name="connsiteY36" fmla="*/ 916781 h 1785937"/>
                <a:gd name="connsiteX37" fmla="*/ 228600 w 638369"/>
                <a:gd name="connsiteY37" fmla="*/ 938212 h 1785937"/>
                <a:gd name="connsiteX38" fmla="*/ 235744 w 638369"/>
                <a:gd name="connsiteY38" fmla="*/ 940593 h 1785937"/>
                <a:gd name="connsiteX39" fmla="*/ 240507 w 638369"/>
                <a:gd name="connsiteY39" fmla="*/ 947737 h 1785937"/>
                <a:gd name="connsiteX40" fmla="*/ 247650 w 638369"/>
                <a:gd name="connsiteY40" fmla="*/ 964406 h 1785937"/>
                <a:gd name="connsiteX41" fmla="*/ 245269 w 638369"/>
                <a:gd name="connsiteY41" fmla="*/ 973931 h 1785937"/>
                <a:gd name="connsiteX42" fmla="*/ 252413 w 638369"/>
                <a:gd name="connsiteY42" fmla="*/ 990600 h 1785937"/>
                <a:gd name="connsiteX43" fmla="*/ 261938 w 638369"/>
                <a:gd name="connsiteY43" fmla="*/ 1000125 h 1785937"/>
                <a:gd name="connsiteX44" fmla="*/ 264319 w 638369"/>
                <a:gd name="connsiteY44" fmla="*/ 1007268 h 1785937"/>
                <a:gd name="connsiteX45" fmla="*/ 271463 w 638369"/>
                <a:gd name="connsiteY45" fmla="*/ 1012031 h 1785937"/>
                <a:gd name="connsiteX46" fmla="*/ 276225 w 638369"/>
                <a:gd name="connsiteY46" fmla="*/ 1026318 h 1785937"/>
                <a:gd name="connsiteX47" fmla="*/ 278607 w 638369"/>
                <a:gd name="connsiteY47" fmla="*/ 1040606 h 1785937"/>
                <a:gd name="connsiteX48" fmla="*/ 285750 w 638369"/>
                <a:gd name="connsiteY48" fmla="*/ 1042987 h 1785937"/>
                <a:gd name="connsiteX49" fmla="*/ 292894 w 638369"/>
                <a:gd name="connsiteY49" fmla="*/ 1047750 h 1785937"/>
                <a:gd name="connsiteX50" fmla="*/ 300038 w 638369"/>
                <a:gd name="connsiteY50" fmla="*/ 1050131 h 1785937"/>
                <a:gd name="connsiteX51" fmla="*/ 304800 w 638369"/>
                <a:gd name="connsiteY51" fmla="*/ 1057275 h 1785937"/>
                <a:gd name="connsiteX52" fmla="*/ 309563 w 638369"/>
                <a:gd name="connsiteY52" fmla="*/ 1097756 h 1785937"/>
                <a:gd name="connsiteX53" fmla="*/ 311944 w 638369"/>
                <a:gd name="connsiteY53" fmla="*/ 1107281 h 1785937"/>
                <a:gd name="connsiteX54" fmla="*/ 316707 w 638369"/>
                <a:gd name="connsiteY54" fmla="*/ 1114425 h 1785937"/>
                <a:gd name="connsiteX55" fmla="*/ 321469 w 638369"/>
                <a:gd name="connsiteY55" fmla="*/ 1259681 h 1785937"/>
                <a:gd name="connsiteX56" fmla="*/ 328613 w 638369"/>
                <a:gd name="connsiteY56" fmla="*/ 1262062 h 1785937"/>
                <a:gd name="connsiteX57" fmla="*/ 340519 w 638369"/>
                <a:gd name="connsiteY57" fmla="*/ 1300162 h 1785937"/>
                <a:gd name="connsiteX58" fmla="*/ 347663 w 638369"/>
                <a:gd name="connsiteY58" fmla="*/ 1297781 h 1785937"/>
                <a:gd name="connsiteX59" fmla="*/ 350044 w 638369"/>
                <a:gd name="connsiteY59" fmla="*/ 1304925 h 1785937"/>
                <a:gd name="connsiteX60" fmla="*/ 350044 w 638369"/>
                <a:gd name="connsiteY60" fmla="*/ 1319212 h 1785937"/>
                <a:gd name="connsiteX61" fmla="*/ 357188 w 638369"/>
                <a:gd name="connsiteY61" fmla="*/ 1321593 h 1785937"/>
                <a:gd name="connsiteX62" fmla="*/ 357188 w 638369"/>
                <a:gd name="connsiteY62" fmla="*/ 1347787 h 1785937"/>
                <a:gd name="connsiteX63" fmla="*/ 364332 w 638369"/>
                <a:gd name="connsiteY63" fmla="*/ 1350168 h 1785937"/>
                <a:gd name="connsiteX64" fmla="*/ 383382 w 638369"/>
                <a:gd name="connsiteY64" fmla="*/ 1366837 h 1785937"/>
                <a:gd name="connsiteX65" fmla="*/ 385763 w 638369"/>
                <a:gd name="connsiteY65" fmla="*/ 1373981 h 1785937"/>
                <a:gd name="connsiteX66" fmla="*/ 388144 w 638369"/>
                <a:gd name="connsiteY66" fmla="*/ 1383506 h 1785937"/>
                <a:gd name="connsiteX67" fmla="*/ 397669 w 638369"/>
                <a:gd name="connsiteY67" fmla="*/ 1385887 h 1785937"/>
                <a:gd name="connsiteX68" fmla="*/ 416719 w 638369"/>
                <a:gd name="connsiteY68" fmla="*/ 1390650 h 1785937"/>
                <a:gd name="connsiteX69" fmla="*/ 426244 w 638369"/>
                <a:gd name="connsiteY69" fmla="*/ 1404937 h 1785937"/>
                <a:gd name="connsiteX70" fmla="*/ 433388 w 638369"/>
                <a:gd name="connsiteY70" fmla="*/ 1414462 h 1785937"/>
                <a:gd name="connsiteX71" fmla="*/ 438150 w 638369"/>
                <a:gd name="connsiteY71" fmla="*/ 1421606 h 1785937"/>
                <a:gd name="connsiteX72" fmla="*/ 445294 w 638369"/>
                <a:gd name="connsiteY72" fmla="*/ 1423987 h 1785937"/>
                <a:gd name="connsiteX73" fmla="*/ 457200 w 638369"/>
                <a:gd name="connsiteY73" fmla="*/ 1421606 h 1785937"/>
                <a:gd name="connsiteX74" fmla="*/ 464344 w 638369"/>
                <a:gd name="connsiteY74" fmla="*/ 1419225 h 1785937"/>
                <a:gd name="connsiteX75" fmla="*/ 473869 w 638369"/>
                <a:gd name="connsiteY75" fmla="*/ 1443037 h 1785937"/>
                <a:gd name="connsiteX76" fmla="*/ 476250 w 638369"/>
                <a:gd name="connsiteY76" fmla="*/ 1459706 h 1785937"/>
                <a:gd name="connsiteX77" fmla="*/ 481013 w 638369"/>
                <a:gd name="connsiteY77" fmla="*/ 1466850 h 1785937"/>
                <a:gd name="connsiteX78" fmla="*/ 476250 w 638369"/>
                <a:gd name="connsiteY78" fmla="*/ 1507331 h 1785937"/>
                <a:gd name="connsiteX79" fmla="*/ 478632 w 638369"/>
                <a:gd name="connsiteY79" fmla="*/ 1516856 h 1785937"/>
                <a:gd name="connsiteX80" fmla="*/ 488157 w 638369"/>
                <a:gd name="connsiteY80" fmla="*/ 1519237 h 1785937"/>
                <a:gd name="connsiteX81" fmla="*/ 483394 w 638369"/>
                <a:gd name="connsiteY81" fmla="*/ 1559718 h 1785937"/>
                <a:gd name="connsiteX82" fmla="*/ 485775 w 638369"/>
                <a:gd name="connsiteY82" fmla="*/ 1578768 h 1785937"/>
                <a:gd name="connsiteX83" fmla="*/ 492919 w 638369"/>
                <a:gd name="connsiteY83" fmla="*/ 1583531 h 1785937"/>
                <a:gd name="connsiteX84" fmla="*/ 502444 w 638369"/>
                <a:gd name="connsiteY84" fmla="*/ 1612106 h 1785937"/>
                <a:gd name="connsiteX85" fmla="*/ 504825 w 638369"/>
                <a:gd name="connsiteY85" fmla="*/ 1628775 h 1785937"/>
                <a:gd name="connsiteX86" fmla="*/ 507207 w 638369"/>
                <a:gd name="connsiteY86" fmla="*/ 1635918 h 1785937"/>
                <a:gd name="connsiteX87" fmla="*/ 509588 w 638369"/>
                <a:gd name="connsiteY87" fmla="*/ 1645443 h 1785937"/>
                <a:gd name="connsiteX88" fmla="*/ 526257 w 638369"/>
                <a:gd name="connsiteY88" fmla="*/ 1643062 h 1785937"/>
                <a:gd name="connsiteX89" fmla="*/ 528638 w 638369"/>
                <a:gd name="connsiteY89" fmla="*/ 1657350 h 1785937"/>
                <a:gd name="connsiteX90" fmla="*/ 538163 w 638369"/>
                <a:gd name="connsiteY90" fmla="*/ 1659731 h 1785937"/>
                <a:gd name="connsiteX91" fmla="*/ 540544 w 638369"/>
                <a:gd name="connsiteY91" fmla="*/ 1666875 h 1785937"/>
                <a:gd name="connsiteX92" fmla="*/ 557213 w 638369"/>
                <a:gd name="connsiteY92" fmla="*/ 1671637 h 1785937"/>
                <a:gd name="connsiteX93" fmla="*/ 559594 w 638369"/>
                <a:gd name="connsiteY93" fmla="*/ 1678781 h 1785937"/>
                <a:gd name="connsiteX94" fmla="*/ 573882 w 638369"/>
                <a:gd name="connsiteY94" fmla="*/ 1685925 h 1785937"/>
                <a:gd name="connsiteX95" fmla="*/ 583407 w 638369"/>
                <a:gd name="connsiteY95" fmla="*/ 1695450 h 1785937"/>
                <a:gd name="connsiteX96" fmla="*/ 588169 w 638369"/>
                <a:gd name="connsiteY96" fmla="*/ 1702593 h 1785937"/>
                <a:gd name="connsiteX97" fmla="*/ 590550 w 638369"/>
                <a:gd name="connsiteY97" fmla="*/ 1709737 h 1785937"/>
                <a:gd name="connsiteX98" fmla="*/ 616744 w 638369"/>
                <a:gd name="connsiteY98" fmla="*/ 1719262 h 1785937"/>
                <a:gd name="connsiteX99" fmla="*/ 623888 w 638369"/>
                <a:gd name="connsiteY99" fmla="*/ 1743075 h 1785937"/>
                <a:gd name="connsiteX100" fmla="*/ 626269 w 638369"/>
                <a:gd name="connsiteY100" fmla="*/ 1750218 h 1785937"/>
                <a:gd name="connsiteX101" fmla="*/ 633413 w 638369"/>
                <a:gd name="connsiteY101" fmla="*/ 1752600 h 1785937"/>
                <a:gd name="connsiteX102" fmla="*/ 635794 w 638369"/>
                <a:gd name="connsiteY102" fmla="*/ 1764506 h 1785937"/>
                <a:gd name="connsiteX103" fmla="*/ 638175 w 638369"/>
                <a:gd name="connsiteY103" fmla="*/ 1774031 h 1785937"/>
                <a:gd name="connsiteX104" fmla="*/ 638175 w 638369"/>
                <a:gd name="connsiteY104" fmla="*/ 1785937 h 1785937"/>
                <a:gd name="connsiteX0" fmla="*/ 0 w 638369"/>
                <a:gd name="connsiteY0" fmla="*/ 0 h 1785937"/>
                <a:gd name="connsiteX1" fmla="*/ 0 w 638369"/>
                <a:gd name="connsiteY1" fmla="*/ 0 h 1785937"/>
                <a:gd name="connsiteX2" fmla="*/ 16669 w 638369"/>
                <a:gd name="connsiteY2" fmla="*/ 11906 h 1785937"/>
                <a:gd name="connsiteX3" fmla="*/ 26194 w 638369"/>
                <a:gd name="connsiteY3" fmla="*/ 26193 h 1785937"/>
                <a:gd name="connsiteX4" fmla="*/ 28575 w 638369"/>
                <a:gd name="connsiteY4" fmla="*/ 33337 h 1785937"/>
                <a:gd name="connsiteX5" fmla="*/ 35719 w 638369"/>
                <a:gd name="connsiteY5" fmla="*/ 38100 h 1785937"/>
                <a:gd name="connsiteX6" fmla="*/ 40482 w 638369"/>
                <a:gd name="connsiteY6" fmla="*/ 45243 h 1785937"/>
                <a:gd name="connsiteX7" fmla="*/ 42863 w 638369"/>
                <a:gd name="connsiteY7" fmla="*/ 52387 h 1785937"/>
                <a:gd name="connsiteX8" fmla="*/ 52388 w 638369"/>
                <a:gd name="connsiteY8" fmla="*/ 66675 h 1785937"/>
                <a:gd name="connsiteX9" fmla="*/ 59532 w 638369"/>
                <a:gd name="connsiteY9" fmla="*/ 80962 h 1785937"/>
                <a:gd name="connsiteX10" fmla="*/ 64294 w 638369"/>
                <a:gd name="connsiteY10" fmla="*/ 95250 h 1785937"/>
                <a:gd name="connsiteX11" fmla="*/ 66675 w 638369"/>
                <a:gd name="connsiteY11" fmla="*/ 102393 h 1785937"/>
                <a:gd name="connsiteX12" fmla="*/ 80963 w 638369"/>
                <a:gd name="connsiteY12" fmla="*/ 107156 h 1785937"/>
                <a:gd name="connsiteX13" fmla="*/ 83344 w 638369"/>
                <a:gd name="connsiteY13" fmla="*/ 114300 h 1785937"/>
                <a:gd name="connsiteX14" fmla="*/ 85725 w 638369"/>
                <a:gd name="connsiteY14" fmla="*/ 128587 h 1785937"/>
                <a:gd name="connsiteX15" fmla="*/ 95250 w 638369"/>
                <a:gd name="connsiteY15" fmla="*/ 142875 h 1785937"/>
                <a:gd name="connsiteX16" fmla="*/ 102394 w 638369"/>
                <a:gd name="connsiteY16" fmla="*/ 164306 h 1785937"/>
                <a:gd name="connsiteX17" fmla="*/ 104775 w 638369"/>
                <a:gd name="connsiteY17" fmla="*/ 171450 h 1785937"/>
                <a:gd name="connsiteX18" fmla="*/ 116682 w 638369"/>
                <a:gd name="connsiteY18" fmla="*/ 173831 h 1785937"/>
                <a:gd name="connsiteX19" fmla="*/ 111919 w 638369"/>
                <a:gd name="connsiteY19" fmla="*/ 180975 h 1785937"/>
                <a:gd name="connsiteX20" fmla="*/ 121444 w 638369"/>
                <a:gd name="connsiteY20" fmla="*/ 204787 h 1785937"/>
                <a:gd name="connsiteX21" fmla="*/ 123825 w 638369"/>
                <a:gd name="connsiteY21" fmla="*/ 221456 h 1785937"/>
                <a:gd name="connsiteX22" fmla="*/ 133350 w 638369"/>
                <a:gd name="connsiteY22" fmla="*/ 223837 h 1785937"/>
                <a:gd name="connsiteX23" fmla="*/ 142875 w 638369"/>
                <a:gd name="connsiteY23" fmla="*/ 280987 h 1785937"/>
                <a:gd name="connsiteX24" fmla="*/ 147638 w 638369"/>
                <a:gd name="connsiteY24" fmla="*/ 288131 h 1785937"/>
                <a:gd name="connsiteX25" fmla="*/ 152400 w 638369"/>
                <a:gd name="connsiteY25" fmla="*/ 311943 h 1785937"/>
                <a:gd name="connsiteX26" fmla="*/ 159544 w 638369"/>
                <a:gd name="connsiteY26" fmla="*/ 514350 h 1785937"/>
                <a:gd name="connsiteX27" fmla="*/ 161926 w 638369"/>
                <a:gd name="connsiteY27" fmla="*/ 564356 h 1785937"/>
                <a:gd name="connsiteX28" fmla="*/ 166689 w 638369"/>
                <a:gd name="connsiteY28" fmla="*/ 769143 h 1785937"/>
                <a:gd name="connsiteX29" fmla="*/ 171450 w 638369"/>
                <a:gd name="connsiteY29" fmla="*/ 776287 h 1785937"/>
                <a:gd name="connsiteX30" fmla="*/ 176213 w 638369"/>
                <a:gd name="connsiteY30" fmla="*/ 814387 h 1785937"/>
                <a:gd name="connsiteX31" fmla="*/ 178594 w 638369"/>
                <a:gd name="connsiteY31" fmla="*/ 821531 h 1785937"/>
                <a:gd name="connsiteX32" fmla="*/ 185738 w 638369"/>
                <a:gd name="connsiteY32" fmla="*/ 828675 h 1785937"/>
                <a:gd name="connsiteX33" fmla="*/ 190500 w 638369"/>
                <a:gd name="connsiteY33" fmla="*/ 859631 h 1785937"/>
                <a:gd name="connsiteX34" fmla="*/ 192882 w 638369"/>
                <a:gd name="connsiteY34" fmla="*/ 873918 h 1785937"/>
                <a:gd name="connsiteX35" fmla="*/ 209550 w 638369"/>
                <a:gd name="connsiteY35" fmla="*/ 892968 h 1785937"/>
                <a:gd name="connsiteX36" fmla="*/ 216694 w 638369"/>
                <a:gd name="connsiteY36" fmla="*/ 916781 h 1785937"/>
                <a:gd name="connsiteX37" fmla="*/ 228600 w 638369"/>
                <a:gd name="connsiteY37" fmla="*/ 938212 h 1785937"/>
                <a:gd name="connsiteX38" fmla="*/ 235744 w 638369"/>
                <a:gd name="connsiteY38" fmla="*/ 940593 h 1785937"/>
                <a:gd name="connsiteX39" fmla="*/ 240507 w 638369"/>
                <a:gd name="connsiteY39" fmla="*/ 947737 h 1785937"/>
                <a:gd name="connsiteX40" fmla="*/ 247650 w 638369"/>
                <a:gd name="connsiteY40" fmla="*/ 964406 h 1785937"/>
                <a:gd name="connsiteX41" fmla="*/ 245269 w 638369"/>
                <a:gd name="connsiteY41" fmla="*/ 973931 h 1785937"/>
                <a:gd name="connsiteX42" fmla="*/ 252413 w 638369"/>
                <a:gd name="connsiteY42" fmla="*/ 990600 h 1785937"/>
                <a:gd name="connsiteX43" fmla="*/ 261938 w 638369"/>
                <a:gd name="connsiteY43" fmla="*/ 1000125 h 1785937"/>
                <a:gd name="connsiteX44" fmla="*/ 264319 w 638369"/>
                <a:gd name="connsiteY44" fmla="*/ 1007268 h 1785937"/>
                <a:gd name="connsiteX45" fmla="*/ 271463 w 638369"/>
                <a:gd name="connsiteY45" fmla="*/ 1012031 h 1785937"/>
                <a:gd name="connsiteX46" fmla="*/ 276225 w 638369"/>
                <a:gd name="connsiteY46" fmla="*/ 1026318 h 1785937"/>
                <a:gd name="connsiteX47" fmla="*/ 278607 w 638369"/>
                <a:gd name="connsiteY47" fmla="*/ 1040606 h 1785937"/>
                <a:gd name="connsiteX48" fmla="*/ 285750 w 638369"/>
                <a:gd name="connsiteY48" fmla="*/ 1042987 h 1785937"/>
                <a:gd name="connsiteX49" fmla="*/ 292894 w 638369"/>
                <a:gd name="connsiteY49" fmla="*/ 1047750 h 1785937"/>
                <a:gd name="connsiteX50" fmla="*/ 300038 w 638369"/>
                <a:gd name="connsiteY50" fmla="*/ 1050131 h 1785937"/>
                <a:gd name="connsiteX51" fmla="*/ 304800 w 638369"/>
                <a:gd name="connsiteY51" fmla="*/ 1057275 h 1785937"/>
                <a:gd name="connsiteX52" fmla="*/ 309563 w 638369"/>
                <a:gd name="connsiteY52" fmla="*/ 1097756 h 1785937"/>
                <a:gd name="connsiteX53" fmla="*/ 311944 w 638369"/>
                <a:gd name="connsiteY53" fmla="*/ 1107281 h 1785937"/>
                <a:gd name="connsiteX54" fmla="*/ 316707 w 638369"/>
                <a:gd name="connsiteY54" fmla="*/ 1114425 h 1785937"/>
                <a:gd name="connsiteX55" fmla="*/ 321469 w 638369"/>
                <a:gd name="connsiteY55" fmla="*/ 1259681 h 1785937"/>
                <a:gd name="connsiteX56" fmla="*/ 328613 w 638369"/>
                <a:gd name="connsiteY56" fmla="*/ 1262062 h 1785937"/>
                <a:gd name="connsiteX57" fmla="*/ 340519 w 638369"/>
                <a:gd name="connsiteY57" fmla="*/ 1300162 h 1785937"/>
                <a:gd name="connsiteX58" fmla="*/ 347663 w 638369"/>
                <a:gd name="connsiteY58" fmla="*/ 1297781 h 1785937"/>
                <a:gd name="connsiteX59" fmla="*/ 350044 w 638369"/>
                <a:gd name="connsiteY59" fmla="*/ 1304925 h 1785937"/>
                <a:gd name="connsiteX60" fmla="*/ 350044 w 638369"/>
                <a:gd name="connsiteY60" fmla="*/ 1319212 h 1785937"/>
                <a:gd name="connsiteX61" fmla="*/ 357188 w 638369"/>
                <a:gd name="connsiteY61" fmla="*/ 1321593 h 1785937"/>
                <a:gd name="connsiteX62" fmla="*/ 357188 w 638369"/>
                <a:gd name="connsiteY62" fmla="*/ 1347787 h 1785937"/>
                <a:gd name="connsiteX63" fmla="*/ 364332 w 638369"/>
                <a:gd name="connsiteY63" fmla="*/ 1350168 h 1785937"/>
                <a:gd name="connsiteX64" fmla="*/ 383382 w 638369"/>
                <a:gd name="connsiteY64" fmla="*/ 1366837 h 1785937"/>
                <a:gd name="connsiteX65" fmla="*/ 385763 w 638369"/>
                <a:gd name="connsiteY65" fmla="*/ 1373981 h 1785937"/>
                <a:gd name="connsiteX66" fmla="*/ 388144 w 638369"/>
                <a:gd name="connsiteY66" fmla="*/ 1383506 h 1785937"/>
                <a:gd name="connsiteX67" fmla="*/ 397669 w 638369"/>
                <a:gd name="connsiteY67" fmla="*/ 1385887 h 1785937"/>
                <a:gd name="connsiteX68" fmla="*/ 416719 w 638369"/>
                <a:gd name="connsiteY68" fmla="*/ 1390650 h 1785937"/>
                <a:gd name="connsiteX69" fmla="*/ 426244 w 638369"/>
                <a:gd name="connsiteY69" fmla="*/ 1404937 h 1785937"/>
                <a:gd name="connsiteX70" fmla="*/ 433388 w 638369"/>
                <a:gd name="connsiteY70" fmla="*/ 1414462 h 1785937"/>
                <a:gd name="connsiteX71" fmla="*/ 438150 w 638369"/>
                <a:gd name="connsiteY71" fmla="*/ 1421606 h 1785937"/>
                <a:gd name="connsiteX72" fmla="*/ 445294 w 638369"/>
                <a:gd name="connsiteY72" fmla="*/ 1423987 h 1785937"/>
                <a:gd name="connsiteX73" fmla="*/ 457200 w 638369"/>
                <a:gd name="connsiteY73" fmla="*/ 1421606 h 1785937"/>
                <a:gd name="connsiteX74" fmla="*/ 464344 w 638369"/>
                <a:gd name="connsiteY74" fmla="*/ 1419225 h 1785937"/>
                <a:gd name="connsiteX75" fmla="*/ 473869 w 638369"/>
                <a:gd name="connsiteY75" fmla="*/ 1443037 h 1785937"/>
                <a:gd name="connsiteX76" fmla="*/ 476250 w 638369"/>
                <a:gd name="connsiteY76" fmla="*/ 1459706 h 1785937"/>
                <a:gd name="connsiteX77" fmla="*/ 481013 w 638369"/>
                <a:gd name="connsiteY77" fmla="*/ 1466850 h 1785937"/>
                <a:gd name="connsiteX78" fmla="*/ 476250 w 638369"/>
                <a:gd name="connsiteY78" fmla="*/ 1507331 h 1785937"/>
                <a:gd name="connsiteX79" fmla="*/ 478632 w 638369"/>
                <a:gd name="connsiteY79" fmla="*/ 1516856 h 1785937"/>
                <a:gd name="connsiteX80" fmla="*/ 488157 w 638369"/>
                <a:gd name="connsiteY80" fmla="*/ 1519237 h 1785937"/>
                <a:gd name="connsiteX81" fmla="*/ 483394 w 638369"/>
                <a:gd name="connsiteY81" fmla="*/ 1559718 h 1785937"/>
                <a:gd name="connsiteX82" fmla="*/ 485775 w 638369"/>
                <a:gd name="connsiteY82" fmla="*/ 1578768 h 1785937"/>
                <a:gd name="connsiteX83" fmla="*/ 492919 w 638369"/>
                <a:gd name="connsiteY83" fmla="*/ 1583531 h 1785937"/>
                <a:gd name="connsiteX84" fmla="*/ 502444 w 638369"/>
                <a:gd name="connsiteY84" fmla="*/ 1612106 h 1785937"/>
                <a:gd name="connsiteX85" fmla="*/ 504825 w 638369"/>
                <a:gd name="connsiteY85" fmla="*/ 1628775 h 1785937"/>
                <a:gd name="connsiteX86" fmla="*/ 507207 w 638369"/>
                <a:gd name="connsiteY86" fmla="*/ 1635918 h 1785937"/>
                <a:gd name="connsiteX87" fmla="*/ 509588 w 638369"/>
                <a:gd name="connsiteY87" fmla="*/ 1645443 h 1785937"/>
                <a:gd name="connsiteX88" fmla="*/ 526257 w 638369"/>
                <a:gd name="connsiteY88" fmla="*/ 1643062 h 1785937"/>
                <a:gd name="connsiteX89" fmla="*/ 528638 w 638369"/>
                <a:gd name="connsiteY89" fmla="*/ 1657350 h 1785937"/>
                <a:gd name="connsiteX90" fmla="*/ 538163 w 638369"/>
                <a:gd name="connsiteY90" fmla="*/ 1659731 h 1785937"/>
                <a:gd name="connsiteX91" fmla="*/ 540544 w 638369"/>
                <a:gd name="connsiteY91" fmla="*/ 1666875 h 1785937"/>
                <a:gd name="connsiteX92" fmla="*/ 557213 w 638369"/>
                <a:gd name="connsiteY92" fmla="*/ 1671637 h 1785937"/>
                <a:gd name="connsiteX93" fmla="*/ 559594 w 638369"/>
                <a:gd name="connsiteY93" fmla="*/ 1678781 h 1785937"/>
                <a:gd name="connsiteX94" fmla="*/ 573882 w 638369"/>
                <a:gd name="connsiteY94" fmla="*/ 1685925 h 1785937"/>
                <a:gd name="connsiteX95" fmla="*/ 583407 w 638369"/>
                <a:gd name="connsiteY95" fmla="*/ 1695450 h 1785937"/>
                <a:gd name="connsiteX96" fmla="*/ 588169 w 638369"/>
                <a:gd name="connsiteY96" fmla="*/ 1702593 h 1785937"/>
                <a:gd name="connsiteX97" fmla="*/ 590550 w 638369"/>
                <a:gd name="connsiteY97" fmla="*/ 1709737 h 1785937"/>
                <a:gd name="connsiteX98" fmla="*/ 616744 w 638369"/>
                <a:gd name="connsiteY98" fmla="*/ 1719262 h 1785937"/>
                <a:gd name="connsiteX99" fmla="*/ 623888 w 638369"/>
                <a:gd name="connsiteY99" fmla="*/ 1743075 h 1785937"/>
                <a:gd name="connsiteX100" fmla="*/ 626269 w 638369"/>
                <a:gd name="connsiteY100" fmla="*/ 1750218 h 1785937"/>
                <a:gd name="connsiteX101" fmla="*/ 633413 w 638369"/>
                <a:gd name="connsiteY101" fmla="*/ 1752600 h 1785937"/>
                <a:gd name="connsiteX102" fmla="*/ 635794 w 638369"/>
                <a:gd name="connsiteY102" fmla="*/ 1764506 h 1785937"/>
                <a:gd name="connsiteX103" fmla="*/ 638175 w 638369"/>
                <a:gd name="connsiteY103" fmla="*/ 1774031 h 1785937"/>
                <a:gd name="connsiteX104" fmla="*/ 638175 w 638369"/>
                <a:gd name="connsiteY104" fmla="*/ 1785937 h 178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38369" h="1785937">
                  <a:moveTo>
                    <a:pt x="0" y="0"/>
                  </a:moveTo>
                  <a:lnTo>
                    <a:pt x="0" y="0"/>
                  </a:lnTo>
                  <a:cubicBezTo>
                    <a:pt x="5556" y="3969"/>
                    <a:pt x="11841" y="7078"/>
                    <a:pt x="16669" y="11906"/>
                  </a:cubicBezTo>
                  <a:cubicBezTo>
                    <a:pt x="20716" y="15953"/>
                    <a:pt x="26194" y="26193"/>
                    <a:pt x="26194" y="26193"/>
                  </a:cubicBezTo>
                  <a:cubicBezTo>
                    <a:pt x="26988" y="28574"/>
                    <a:pt x="27007" y="31377"/>
                    <a:pt x="28575" y="33337"/>
                  </a:cubicBezTo>
                  <a:cubicBezTo>
                    <a:pt x="30363" y="35572"/>
                    <a:pt x="33695" y="36076"/>
                    <a:pt x="35719" y="38100"/>
                  </a:cubicBezTo>
                  <a:cubicBezTo>
                    <a:pt x="37743" y="40124"/>
                    <a:pt x="38894" y="42862"/>
                    <a:pt x="40482" y="45243"/>
                  </a:cubicBezTo>
                  <a:cubicBezTo>
                    <a:pt x="41276" y="47624"/>
                    <a:pt x="41644" y="50193"/>
                    <a:pt x="42863" y="52387"/>
                  </a:cubicBezTo>
                  <a:cubicBezTo>
                    <a:pt x="45643" y="57391"/>
                    <a:pt x="52388" y="66675"/>
                    <a:pt x="52388" y="66675"/>
                  </a:cubicBezTo>
                  <a:cubicBezTo>
                    <a:pt x="61074" y="92732"/>
                    <a:pt x="47219" y="53258"/>
                    <a:pt x="59532" y="80962"/>
                  </a:cubicBezTo>
                  <a:cubicBezTo>
                    <a:pt x="61571" y="85550"/>
                    <a:pt x="62707" y="90487"/>
                    <a:pt x="64294" y="95250"/>
                  </a:cubicBezTo>
                  <a:cubicBezTo>
                    <a:pt x="65088" y="97631"/>
                    <a:pt x="64294" y="101599"/>
                    <a:pt x="66675" y="102393"/>
                  </a:cubicBezTo>
                  <a:lnTo>
                    <a:pt x="80963" y="107156"/>
                  </a:lnTo>
                  <a:cubicBezTo>
                    <a:pt x="81757" y="109537"/>
                    <a:pt x="82800" y="111850"/>
                    <a:pt x="83344" y="114300"/>
                  </a:cubicBezTo>
                  <a:cubicBezTo>
                    <a:pt x="84391" y="119013"/>
                    <a:pt x="83868" y="124130"/>
                    <a:pt x="85725" y="128587"/>
                  </a:cubicBezTo>
                  <a:cubicBezTo>
                    <a:pt x="87926" y="133871"/>
                    <a:pt x="95250" y="142875"/>
                    <a:pt x="95250" y="142875"/>
                  </a:cubicBezTo>
                  <a:cubicBezTo>
                    <a:pt x="99673" y="169402"/>
                    <a:pt x="94023" y="147563"/>
                    <a:pt x="102394" y="164306"/>
                  </a:cubicBezTo>
                  <a:cubicBezTo>
                    <a:pt x="103516" y="166551"/>
                    <a:pt x="102686" y="170058"/>
                    <a:pt x="104775" y="171450"/>
                  </a:cubicBezTo>
                  <a:cubicBezTo>
                    <a:pt x="108143" y="173695"/>
                    <a:pt x="112713" y="173037"/>
                    <a:pt x="116682" y="173831"/>
                  </a:cubicBezTo>
                  <a:cubicBezTo>
                    <a:pt x="115094" y="176212"/>
                    <a:pt x="111919" y="178113"/>
                    <a:pt x="111919" y="180975"/>
                  </a:cubicBezTo>
                  <a:cubicBezTo>
                    <a:pt x="111919" y="192070"/>
                    <a:pt x="116225" y="196958"/>
                    <a:pt x="121444" y="204787"/>
                  </a:cubicBezTo>
                  <a:cubicBezTo>
                    <a:pt x="122238" y="210343"/>
                    <a:pt x="120850" y="216696"/>
                    <a:pt x="123825" y="221456"/>
                  </a:cubicBezTo>
                  <a:cubicBezTo>
                    <a:pt x="125559" y="224231"/>
                    <a:pt x="132655" y="220639"/>
                    <a:pt x="133350" y="223837"/>
                  </a:cubicBezTo>
                  <a:cubicBezTo>
                    <a:pt x="146971" y="286490"/>
                    <a:pt x="119369" y="265316"/>
                    <a:pt x="142875" y="280987"/>
                  </a:cubicBezTo>
                  <a:cubicBezTo>
                    <a:pt x="144463" y="283368"/>
                    <a:pt x="146511" y="285500"/>
                    <a:pt x="147638" y="288131"/>
                  </a:cubicBezTo>
                  <a:cubicBezTo>
                    <a:pt x="149575" y="292651"/>
                    <a:pt x="151863" y="308721"/>
                    <a:pt x="152400" y="311943"/>
                  </a:cubicBezTo>
                  <a:cubicBezTo>
                    <a:pt x="155779" y="382871"/>
                    <a:pt x="158591" y="436170"/>
                    <a:pt x="159544" y="514350"/>
                  </a:cubicBezTo>
                  <a:cubicBezTo>
                    <a:pt x="159989" y="550822"/>
                    <a:pt x="163549" y="545197"/>
                    <a:pt x="161926" y="564356"/>
                  </a:cubicBezTo>
                  <a:cubicBezTo>
                    <a:pt x="161860" y="643443"/>
                    <a:pt x="160646" y="608002"/>
                    <a:pt x="166689" y="769143"/>
                  </a:cubicBezTo>
                  <a:cubicBezTo>
                    <a:pt x="167033" y="778322"/>
                    <a:pt x="166160" y="775229"/>
                    <a:pt x="171450" y="776287"/>
                  </a:cubicBezTo>
                  <a:cubicBezTo>
                    <a:pt x="177730" y="795120"/>
                    <a:pt x="171067" y="773212"/>
                    <a:pt x="176213" y="814387"/>
                  </a:cubicBezTo>
                  <a:cubicBezTo>
                    <a:pt x="176524" y="816878"/>
                    <a:pt x="177202" y="819442"/>
                    <a:pt x="178594" y="821531"/>
                  </a:cubicBezTo>
                  <a:cubicBezTo>
                    <a:pt x="180462" y="824333"/>
                    <a:pt x="183357" y="826294"/>
                    <a:pt x="185738" y="828675"/>
                  </a:cubicBezTo>
                  <a:cubicBezTo>
                    <a:pt x="190973" y="844380"/>
                    <a:pt x="186816" y="830160"/>
                    <a:pt x="190500" y="859631"/>
                  </a:cubicBezTo>
                  <a:cubicBezTo>
                    <a:pt x="191099" y="864422"/>
                    <a:pt x="191025" y="869461"/>
                    <a:pt x="192882" y="873918"/>
                  </a:cubicBezTo>
                  <a:cubicBezTo>
                    <a:pt x="198225" y="886741"/>
                    <a:pt x="200529" y="886954"/>
                    <a:pt x="209550" y="892968"/>
                  </a:cubicBezTo>
                  <a:cubicBezTo>
                    <a:pt x="213882" y="923285"/>
                    <a:pt x="208031" y="899452"/>
                    <a:pt x="216694" y="916781"/>
                  </a:cubicBezTo>
                  <a:cubicBezTo>
                    <a:pt x="220048" y="923490"/>
                    <a:pt x="219590" y="935209"/>
                    <a:pt x="228600" y="938212"/>
                  </a:cubicBezTo>
                  <a:lnTo>
                    <a:pt x="235744" y="940593"/>
                  </a:lnTo>
                  <a:cubicBezTo>
                    <a:pt x="237332" y="942974"/>
                    <a:pt x="239380" y="945106"/>
                    <a:pt x="240507" y="947737"/>
                  </a:cubicBezTo>
                  <a:cubicBezTo>
                    <a:pt x="249736" y="969270"/>
                    <a:pt x="235692" y="946466"/>
                    <a:pt x="247650" y="964406"/>
                  </a:cubicBezTo>
                  <a:cubicBezTo>
                    <a:pt x="246856" y="967581"/>
                    <a:pt x="245269" y="970658"/>
                    <a:pt x="245269" y="973931"/>
                  </a:cubicBezTo>
                  <a:cubicBezTo>
                    <a:pt x="245269" y="981620"/>
                    <a:pt x="248524" y="984767"/>
                    <a:pt x="252413" y="990600"/>
                  </a:cubicBezTo>
                  <a:cubicBezTo>
                    <a:pt x="258762" y="1009646"/>
                    <a:pt x="249239" y="987426"/>
                    <a:pt x="261938" y="1000125"/>
                  </a:cubicBezTo>
                  <a:cubicBezTo>
                    <a:pt x="263713" y="1001900"/>
                    <a:pt x="262751" y="1005308"/>
                    <a:pt x="264319" y="1007268"/>
                  </a:cubicBezTo>
                  <a:cubicBezTo>
                    <a:pt x="266107" y="1009503"/>
                    <a:pt x="269082" y="1010443"/>
                    <a:pt x="271463" y="1012031"/>
                  </a:cubicBezTo>
                  <a:cubicBezTo>
                    <a:pt x="273050" y="1016793"/>
                    <a:pt x="275400" y="1021366"/>
                    <a:pt x="276225" y="1026318"/>
                  </a:cubicBezTo>
                  <a:cubicBezTo>
                    <a:pt x="277019" y="1031081"/>
                    <a:pt x="276211" y="1036414"/>
                    <a:pt x="278607" y="1040606"/>
                  </a:cubicBezTo>
                  <a:cubicBezTo>
                    <a:pt x="279852" y="1042785"/>
                    <a:pt x="283369" y="1042193"/>
                    <a:pt x="285750" y="1042987"/>
                  </a:cubicBezTo>
                  <a:cubicBezTo>
                    <a:pt x="288131" y="1044575"/>
                    <a:pt x="290334" y="1046470"/>
                    <a:pt x="292894" y="1047750"/>
                  </a:cubicBezTo>
                  <a:cubicBezTo>
                    <a:pt x="295139" y="1048873"/>
                    <a:pt x="298078" y="1048563"/>
                    <a:pt x="300038" y="1050131"/>
                  </a:cubicBezTo>
                  <a:cubicBezTo>
                    <a:pt x="302273" y="1051919"/>
                    <a:pt x="303213" y="1054894"/>
                    <a:pt x="304800" y="1057275"/>
                  </a:cubicBezTo>
                  <a:cubicBezTo>
                    <a:pt x="308609" y="1110586"/>
                    <a:pt x="303378" y="1076107"/>
                    <a:pt x="309563" y="1097756"/>
                  </a:cubicBezTo>
                  <a:cubicBezTo>
                    <a:pt x="310462" y="1100903"/>
                    <a:pt x="310655" y="1104273"/>
                    <a:pt x="311944" y="1107281"/>
                  </a:cubicBezTo>
                  <a:cubicBezTo>
                    <a:pt x="313071" y="1109912"/>
                    <a:pt x="315119" y="1112044"/>
                    <a:pt x="316707" y="1114425"/>
                  </a:cubicBezTo>
                  <a:cubicBezTo>
                    <a:pt x="334135" y="1166709"/>
                    <a:pt x="310120" y="1092285"/>
                    <a:pt x="321469" y="1259681"/>
                  </a:cubicBezTo>
                  <a:cubicBezTo>
                    <a:pt x="321639" y="1262185"/>
                    <a:pt x="326232" y="1261268"/>
                    <a:pt x="328613" y="1262062"/>
                  </a:cubicBezTo>
                  <a:cubicBezTo>
                    <a:pt x="330993" y="1302527"/>
                    <a:pt x="317927" y="1306616"/>
                    <a:pt x="340519" y="1300162"/>
                  </a:cubicBezTo>
                  <a:cubicBezTo>
                    <a:pt x="342933" y="1299472"/>
                    <a:pt x="345282" y="1298575"/>
                    <a:pt x="347663" y="1297781"/>
                  </a:cubicBezTo>
                  <a:cubicBezTo>
                    <a:pt x="348457" y="1300162"/>
                    <a:pt x="350044" y="1302415"/>
                    <a:pt x="350044" y="1304925"/>
                  </a:cubicBezTo>
                  <a:cubicBezTo>
                    <a:pt x="350044" y="1311274"/>
                    <a:pt x="343694" y="1312862"/>
                    <a:pt x="350044" y="1319212"/>
                  </a:cubicBezTo>
                  <a:cubicBezTo>
                    <a:pt x="351819" y="1320987"/>
                    <a:pt x="354807" y="1320799"/>
                    <a:pt x="357188" y="1321593"/>
                  </a:cubicBezTo>
                  <a:cubicBezTo>
                    <a:pt x="353940" y="1331338"/>
                    <a:pt x="351547" y="1335094"/>
                    <a:pt x="357188" y="1347787"/>
                  </a:cubicBezTo>
                  <a:cubicBezTo>
                    <a:pt x="358207" y="1350081"/>
                    <a:pt x="361951" y="1349374"/>
                    <a:pt x="364332" y="1350168"/>
                  </a:cubicBezTo>
                  <a:cubicBezTo>
                    <a:pt x="368834" y="1377181"/>
                    <a:pt x="360541" y="1355416"/>
                    <a:pt x="383382" y="1366837"/>
                  </a:cubicBezTo>
                  <a:cubicBezTo>
                    <a:pt x="385627" y="1367960"/>
                    <a:pt x="385073" y="1371567"/>
                    <a:pt x="385763" y="1373981"/>
                  </a:cubicBezTo>
                  <a:cubicBezTo>
                    <a:pt x="386662" y="1377128"/>
                    <a:pt x="385830" y="1381192"/>
                    <a:pt x="388144" y="1383506"/>
                  </a:cubicBezTo>
                  <a:cubicBezTo>
                    <a:pt x="390458" y="1385820"/>
                    <a:pt x="394522" y="1384988"/>
                    <a:pt x="397669" y="1385887"/>
                  </a:cubicBezTo>
                  <a:cubicBezTo>
                    <a:pt x="414760" y="1390770"/>
                    <a:pt x="392504" y="1385805"/>
                    <a:pt x="416719" y="1390650"/>
                  </a:cubicBezTo>
                  <a:cubicBezTo>
                    <a:pt x="420769" y="1402800"/>
                    <a:pt x="416515" y="1393586"/>
                    <a:pt x="426244" y="1404937"/>
                  </a:cubicBezTo>
                  <a:cubicBezTo>
                    <a:pt x="428827" y="1407950"/>
                    <a:pt x="431081" y="1411232"/>
                    <a:pt x="433388" y="1414462"/>
                  </a:cubicBezTo>
                  <a:cubicBezTo>
                    <a:pt x="435051" y="1416791"/>
                    <a:pt x="435915" y="1419818"/>
                    <a:pt x="438150" y="1421606"/>
                  </a:cubicBezTo>
                  <a:cubicBezTo>
                    <a:pt x="440110" y="1423174"/>
                    <a:pt x="442913" y="1423193"/>
                    <a:pt x="445294" y="1423987"/>
                  </a:cubicBezTo>
                  <a:cubicBezTo>
                    <a:pt x="449263" y="1423193"/>
                    <a:pt x="453274" y="1422588"/>
                    <a:pt x="457200" y="1421606"/>
                  </a:cubicBezTo>
                  <a:cubicBezTo>
                    <a:pt x="459635" y="1420997"/>
                    <a:pt x="463221" y="1416980"/>
                    <a:pt x="464344" y="1419225"/>
                  </a:cubicBezTo>
                  <a:cubicBezTo>
                    <a:pt x="478168" y="1446872"/>
                    <a:pt x="456007" y="1437084"/>
                    <a:pt x="473869" y="1443037"/>
                  </a:cubicBezTo>
                  <a:cubicBezTo>
                    <a:pt x="474663" y="1448593"/>
                    <a:pt x="474637" y="1454330"/>
                    <a:pt x="476250" y="1459706"/>
                  </a:cubicBezTo>
                  <a:cubicBezTo>
                    <a:pt x="477072" y="1462447"/>
                    <a:pt x="480809" y="1463995"/>
                    <a:pt x="481013" y="1466850"/>
                  </a:cubicBezTo>
                  <a:cubicBezTo>
                    <a:pt x="481718" y="1476718"/>
                    <a:pt x="478133" y="1496034"/>
                    <a:pt x="476250" y="1507331"/>
                  </a:cubicBezTo>
                  <a:cubicBezTo>
                    <a:pt x="477044" y="1510506"/>
                    <a:pt x="476318" y="1514542"/>
                    <a:pt x="478632" y="1516856"/>
                  </a:cubicBezTo>
                  <a:cubicBezTo>
                    <a:pt x="480946" y="1519170"/>
                    <a:pt x="487296" y="1516080"/>
                    <a:pt x="488157" y="1519237"/>
                  </a:cubicBezTo>
                  <a:cubicBezTo>
                    <a:pt x="488983" y="1522266"/>
                    <a:pt x="484253" y="1553704"/>
                    <a:pt x="483394" y="1559718"/>
                  </a:cubicBezTo>
                  <a:cubicBezTo>
                    <a:pt x="484188" y="1566068"/>
                    <a:pt x="483398" y="1572826"/>
                    <a:pt x="485775" y="1578768"/>
                  </a:cubicBezTo>
                  <a:cubicBezTo>
                    <a:pt x="486838" y="1581425"/>
                    <a:pt x="492077" y="1580795"/>
                    <a:pt x="492919" y="1583531"/>
                  </a:cubicBezTo>
                  <a:cubicBezTo>
                    <a:pt x="502458" y="1614535"/>
                    <a:pt x="484998" y="1606291"/>
                    <a:pt x="502444" y="1612106"/>
                  </a:cubicBezTo>
                  <a:cubicBezTo>
                    <a:pt x="503238" y="1617662"/>
                    <a:pt x="503724" y="1623271"/>
                    <a:pt x="504825" y="1628775"/>
                  </a:cubicBezTo>
                  <a:cubicBezTo>
                    <a:pt x="505317" y="1631236"/>
                    <a:pt x="506517" y="1633505"/>
                    <a:pt x="507207" y="1635918"/>
                  </a:cubicBezTo>
                  <a:cubicBezTo>
                    <a:pt x="508106" y="1639065"/>
                    <a:pt x="508794" y="1642268"/>
                    <a:pt x="509588" y="1645443"/>
                  </a:cubicBezTo>
                  <a:cubicBezTo>
                    <a:pt x="515144" y="1644649"/>
                    <a:pt x="521497" y="1640087"/>
                    <a:pt x="526257" y="1643062"/>
                  </a:cubicBezTo>
                  <a:cubicBezTo>
                    <a:pt x="530351" y="1645621"/>
                    <a:pt x="525832" y="1653421"/>
                    <a:pt x="528638" y="1657350"/>
                  </a:cubicBezTo>
                  <a:cubicBezTo>
                    <a:pt x="530540" y="1660013"/>
                    <a:pt x="534988" y="1658937"/>
                    <a:pt x="538163" y="1659731"/>
                  </a:cubicBezTo>
                  <a:cubicBezTo>
                    <a:pt x="538957" y="1662112"/>
                    <a:pt x="538769" y="1665100"/>
                    <a:pt x="540544" y="1666875"/>
                  </a:cubicBezTo>
                  <a:cubicBezTo>
                    <a:pt x="541682" y="1668013"/>
                    <a:pt x="557131" y="1671616"/>
                    <a:pt x="557213" y="1671637"/>
                  </a:cubicBezTo>
                  <a:cubicBezTo>
                    <a:pt x="558007" y="1674018"/>
                    <a:pt x="558026" y="1676821"/>
                    <a:pt x="559594" y="1678781"/>
                  </a:cubicBezTo>
                  <a:cubicBezTo>
                    <a:pt x="562950" y="1682976"/>
                    <a:pt x="569178" y="1684356"/>
                    <a:pt x="573882" y="1685925"/>
                  </a:cubicBezTo>
                  <a:cubicBezTo>
                    <a:pt x="579077" y="1701509"/>
                    <a:pt x="571862" y="1686214"/>
                    <a:pt x="583407" y="1695450"/>
                  </a:cubicBezTo>
                  <a:cubicBezTo>
                    <a:pt x="585642" y="1697238"/>
                    <a:pt x="586582" y="1700212"/>
                    <a:pt x="588169" y="1702593"/>
                  </a:cubicBezTo>
                  <a:cubicBezTo>
                    <a:pt x="588963" y="1704974"/>
                    <a:pt x="589158" y="1707648"/>
                    <a:pt x="590550" y="1709737"/>
                  </a:cubicBezTo>
                  <a:cubicBezTo>
                    <a:pt x="597976" y="1720876"/>
                    <a:pt x="602416" y="1717471"/>
                    <a:pt x="616744" y="1719262"/>
                  </a:cubicBezTo>
                  <a:cubicBezTo>
                    <a:pt x="621074" y="1749575"/>
                    <a:pt x="615224" y="1725748"/>
                    <a:pt x="623888" y="1743075"/>
                  </a:cubicBezTo>
                  <a:cubicBezTo>
                    <a:pt x="625010" y="1745320"/>
                    <a:pt x="624494" y="1748443"/>
                    <a:pt x="626269" y="1750218"/>
                  </a:cubicBezTo>
                  <a:cubicBezTo>
                    <a:pt x="628044" y="1751993"/>
                    <a:pt x="631032" y="1751806"/>
                    <a:pt x="633413" y="1752600"/>
                  </a:cubicBezTo>
                  <a:cubicBezTo>
                    <a:pt x="634207" y="1756569"/>
                    <a:pt x="634916" y="1760555"/>
                    <a:pt x="635794" y="1764506"/>
                  </a:cubicBezTo>
                  <a:cubicBezTo>
                    <a:pt x="636504" y="1767701"/>
                    <a:pt x="637814" y="1770778"/>
                    <a:pt x="638175" y="1774031"/>
                  </a:cubicBezTo>
                  <a:cubicBezTo>
                    <a:pt x="638613" y="1777975"/>
                    <a:pt x="638175" y="1781968"/>
                    <a:pt x="638175" y="1785937"/>
                  </a:cubicBezTo>
                </a:path>
              </a:pathLst>
            </a:custGeom>
            <a:noFill/>
            <a:ln w="19050">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69" name="Freeform 668"/>
            <p:cNvSpPr/>
            <p:nvPr/>
          </p:nvSpPr>
          <p:spPr>
            <a:xfrm>
              <a:off x="6096000" y="3676650"/>
              <a:ext cx="1119188" cy="739080"/>
            </a:xfrm>
            <a:custGeom>
              <a:avLst/>
              <a:gdLst>
                <a:gd name="connsiteX0" fmla="*/ 0 w 1119188"/>
                <a:gd name="connsiteY0" fmla="*/ 0 h 739080"/>
                <a:gd name="connsiteX1" fmla="*/ 0 w 1119188"/>
                <a:gd name="connsiteY1" fmla="*/ 0 h 739080"/>
                <a:gd name="connsiteX2" fmla="*/ 9525 w 1119188"/>
                <a:gd name="connsiteY2" fmla="*/ 19050 h 739080"/>
                <a:gd name="connsiteX3" fmla="*/ 16669 w 1119188"/>
                <a:gd name="connsiteY3" fmla="*/ 21431 h 739080"/>
                <a:gd name="connsiteX4" fmla="*/ 19050 w 1119188"/>
                <a:gd name="connsiteY4" fmla="*/ 38100 h 739080"/>
                <a:gd name="connsiteX5" fmla="*/ 23813 w 1119188"/>
                <a:gd name="connsiteY5" fmla="*/ 45244 h 739080"/>
                <a:gd name="connsiteX6" fmla="*/ 26194 w 1119188"/>
                <a:gd name="connsiteY6" fmla="*/ 54769 h 739080"/>
                <a:gd name="connsiteX7" fmla="*/ 33338 w 1119188"/>
                <a:gd name="connsiteY7" fmla="*/ 57150 h 739080"/>
                <a:gd name="connsiteX8" fmla="*/ 52388 w 1119188"/>
                <a:gd name="connsiteY8" fmla="*/ 59531 h 739080"/>
                <a:gd name="connsiteX9" fmla="*/ 57150 w 1119188"/>
                <a:gd name="connsiteY9" fmla="*/ 69056 h 739080"/>
                <a:gd name="connsiteX10" fmla="*/ 61913 w 1119188"/>
                <a:gd name="connsiteY10" fmla="*/ 76200 h 739080"/>
                <a:gd name="connsiteX11" fmla="*/ 69056 w 1119188"/>
                <a:gd name="connsiteY11" fmla="*/ 107156 h 739080"/>
                <a:gd name="connsiteX12" fmla="*/ 102394 w 1119188"/>
                <a:gd name="connsiteY12" fmla="*/ 114300 h 739080"/>
                <a:gd name="connsiteX13" fmla="*/ 104775 w 1119188"/>
                <a:gd name="connsiteY13" fmla="*/ 121444 h 739080"/>
                <a:gd name="connsiteX14" fmla="*/ 114300 w 1119188"/>
                <a:gd name="connsiteY14" fmla="*/ 123825 h 739080"/>
                <a:gd name="connsiteX15" fmla="*/ 128588 w 1119188"/>
                <a:gd name="connsiteY15" fmla="*/ 126206 h 739080"/>
                <a:gd name="connsiteX16" fmla="*/ 135731 w 1119188"/>
                <a:gd name="connsiteY16" fmla="*/ 130969 h 739080"/>
                <a:gd name="connsiteX17" fmla="*/ 150019 w 1119188"/>
                <a:gd name="connsiteY17" fmla="*/ 135731 h 739080"/>
                <a:gd name="connsiteX18" fmla="*/ 152400 w 1119188"/>
                <a:gd name="connsiteY18" fmla="*/ 154781 h 739080"/>
                <a:gd name="connsiteX19" fmla="*/ 154781 w 1119188"/>
                <a:gd name="connsiteY19" fmla="*/ 171450 h 739080"/>
                <a:gd name="connsiteX20" fmla="*/ 161925 w 1119188"/>
                <a:gd name="connsiteY20" fmla="*/ 176213 h 739080"/>
                <a:gd name="connsiteX21" fmla="*/ 164306 w 1119188"/>
                <a:gd name="connsiteY21" fmla="*/ 183356 h 739080"/>
                <a:gd name="connsiteX22" fmla="*/ 159544 w 1119188"/>
                <a:gd name="connsiteY22" fmla="*/ 214313 h 739080"/>
                <a:gd name="connsiteX23" fmla="*/ 171450 w 1119188"/>
                <a:gd name="connsiteY23" fmla="*/ 226219 h 739080"/>
                <a:gd name="connsiteX24" fmla="*/ 183356 w 1119188"/>
                <a:gd name="connsiteY24" fmla="*/ 238125 h 739080"/>
                <a:gd name="connsiteX25" fmla="*/ 188119 w 1119188"/>
                <a:gd name="connsiteY25" fmla="*/ 252413 h 739080"/>
                <a:gd name="connsiteX26" fmla="*/ 190500 w 1119188"/>
                <a:gd name="connsiteY26" fmla="*/ 259556 h 739080"/>
                <a:gd name="connsiteX27" fmla="*/ 192881 w 1119188"/>
                <a:gd name="connsiteY27" fmla="*/ 269081 h 739080"/>
                <a:gd name="connsiteX28" fmla="*/ 202406 w 1119188"/>
                <a:gd name="connsiteY28" fmla="*/ 271463 h 739080"/>
                <a:gd name="connsiteX29" fmla="*/ 216694 w 1119188"/>
                <a:gd name="connsiteY29" fmla="*/ 280988 h 739080"/>
                <a:gd name="connsiteX30" fmla="*/ 221456 w 1119188"/>
                <a:gd name="connsiteY30" fmla="*/ 288131 h 739080"/>
                <a:gd name="connsiteX31" fmla="*/ 230981 w 1119188"/>
                <a:gd name="connsiteY31" fmla="*/ 290513 h 739080"/>
                <a:gd name="connsiteX32" fmla="*/ 283369 w 1119188"/>
                <a:gd name="connsiteY32" fmla="*/ 292894 h 739080"/>
                <a:gd name="connsiteX33" fmla="*/ 292894 w 1119188"/>
                <a:gd name="connsiteY33" fmla="*/ 302419 h 739080"/>
                <a:gd name="connsiteX34" fmla="*/ 307181 w 1119188"/>
                <a:gd name="connsiteY34" fmla="*/ 311944 h 739080"/>
                <a:gd name="connsiteX35" fmla="*/ 316706 w 1119188"/>
                <a:gd name="connsiteY35" fmla="*/ 321469 h 739080"/>
                <a:gd name="connsiteX36" fmla="*/ 321469 w 1119188"/>
                <a:gd name="connsiteY36" fmla="*/ 328613 h 739080"/>
                <a:gd name="connsiteX37" fmla="*/ 328613 w 1119188"/>
                <a:gd name="connsiteY37" fmla="*/ 330994 h 739080"/>
                <a:gd name="connsiteX38" fmla="*/ 345281 w 1119188"/>
                <a:gd name="connsiteY38" fmla="*/ 335756 h 739080"/>
                <a:gd name="connsiteX39" fmla="*/ 347663 w 1119188"/>
                <a:gd name="connsiteY39" fmla="*/ 342900 h 739080"/>
                <a:gd name="connsiteX40" fmla="*/ 345281 w 1119188"/>
                <a:gd name="connsiteY40" fmla="*/ 361950 h 739080"/>
                <a:gd name="connsiteX41" fmla="*/ 352425 w 1119188"/>
                <a:gd name="connsiteY41" fmla="*/ 364331 h 739080"/>
                <a:gd name="connsiteX42" fmla="*/ 357188 w 1119188"/>
                <a:gd name="connsiteY42" fmla="*/ 371475 h 739080"/>
                <a:gd name="connsiteX43" fmla="*/ 364331 w 1119188"/>
                <a:gd name="connsiteY43" fmla="*/ 373856 h 739080"/>
                <a:gd name="connsiteX44" fmla="*/ 371475 w 1119188"/>
                <a:gd name="connsiteY44" fmla="*/ 378619 h 739080"/>
                <a:gd name="connsiteX45" fmla="*/ 373856 w 1119188"/>
                <a:gd name="connsiteY45" fmla="*/ 385763 h 739080"/>
                <a:gd name="connsiteX46" fmla="*/ 397669 w 1119188"/>
                <a:gd name="connsiteY46" fmla="*/ 390525 h 739080"/>
                <a:gd name="connsiteX47" fmla="*/ 411956 w 1119188"/>
                <a:gd name="connsiteY47" fmla="*/ 390525 h 739080"/>
                <a:gd name="connsiteX48" fmla="*/ 414338 w 1119188"/>
                <a:gd name="connsiteY48" fmla="*/ 400050 h 739080"/>
                <a:gd name="connsiteX49" fmla="*/ 426244 w 1119188"/>
                <a:gd name="connsiteY49" fmla="*/ 402431 h 739080"/>
                <a:gd name="connsiteX50" fmla="*/ 435769 w 1119188"/>
                <a:gd name="connsiteY50" fmla="*/ 411956 h 739080"/>
                <a:gd name="connsiteX51" fmla="*/ 438150 w 1119188"/>
                <a:gd name="connsiteY51" fmla="*/ 419100 h 739080"/>
                <a:gd name="connsiteX52" fmla="*/ 469106 w 1119188"/>
                <a:gd name="connsiteY52" fmla="*/ 421481 h 739080"/>
                <a:gd name="connsiteX53" fmla="*/ 481013 w 1119188"/>
                <a:gd name="connsiteY53" fmla="*/ 440531 h 739080"/>
                <a:gd name="connsiteX54" fmla="*/ 483394 w 1119188"/>
                <a:gd name="connsiteY54" fmla="*/ 452438 h 739080"/>
                <a:gd name="connsiteX55" fmla="*/ 490538 w 1119188"/>
                <a:gd name="connsiteY55" fmla="*/ 457200 h 739080"/>
                <a:gd name="connsiteX56" fmla="*/ 495300 w 1119188"/>
                <a:gd name="connsiteY56" fmla="*/ 471488 h 739080"/>
                <a:gd name="connsiteX57" fmla="*/ 516731 w 1119188"/>
                <a:gd name="connsiteY57" fmla="*/ 481013 h 739080"/>
                <a:gd name="connsiteX58" fmla="*/ 526256 w 1119188"/>
                <a:gd name="connsiteY58" fmla="*/ 490538 h 739080"/>
                <a:gd name="connsiteX59" fmla="*/ 533400 w 1119188"/>
                <a:gd name="connsiteY59" fmla="*/ 492919 h 739080"/>
                <a:gd name="connsiteX60" fmla="*/ 540544 w 1119188"/>
                <a:gd name="connsiteY60" fmla="*/ 497681 h 739080"/>
                <a:gd name="connsiteX61" fmla="*/ 561975 w 1119188"/>
                <a:gd name="connsiteY61" fmla="*/ 504825 h 739080"/>
                <a:gd name="connsiteX62" fmla="*/ 569119 w 1119188"/>
                <a:gd name="connsiteY62" fmla="*/ 507206 h 739080"/>
                <a:gd name="connsiteX63" fmla="*/ 576263 w 1119188"/>
                <a:gd name="connsiteY63" fmla="*/ 511969 h 739080"/>
                <a:gd name="connsiteX64" fmla="*/ 614363 w 1119188"/>
                <a:gd name="connsiteY64" fmla="*/ 516731 h 739080"/>
                <a:gd name="connsiteX65" fmla="*/ 619125 w 1119188"/>
                <a:gd name="connsiteY65" fmla="*/ 523875 h 739080"/>
                <a:gd name="connsiteX66" fmla="*/ 621506 w 1119188"/>
                <a:gd name="connsiteY66" fmla="*/ 531019 h 739080"/>
                <a:gd name="connsiteX67" fmla="*/ 628650 w 1119188"/>
                <a:gd name="connsiteY67" fmla="*/ 533400 h 739080"/>
                <a:gd name="connsiteX68" fmla="*/ 642938 w 1119188"/>
                <a:gd name="connsiteY68" fmla="*/ 535781 h 739080"/>
                <a:gd name="connsiteX69" fmla="*/ 635794 w 1119188"/>
                <a:gd name="connsiteY69" fmla="*/ 540544 h 739080"/>
                <a:gd name="connsiteX70" fmla="*/ 642938 w 1119188"/>
                <a:gd name="connsiteY70" fmla="*/ 561975 h 739080"/>
                <a:gd name="connsiteX71" fmla="*/ 652463 w 1119188"/>
                <a:gd name="connsiteY71" fmla="*/ 564356 h 739080"/>
                <a:gd name="connsiteX72" fmla="*/ 650081 w 1119188"/>
                <a:gd name="connsiteY72" fmla="*/ 588169 h 739080"/>
                <a:gd name="connsiteX73" fmla="*/ 657225 w 1119188"/>
                <a:gd name="connsiteY73" fmla="*/ 592931 h 739080"/>
                <a:gd name="connsiteX74" fmla="*/ 669131 w 1119188"/>
                <a:gd name="connsiteY74" fmla="*/ 604838 h 739080"/>
                <a:gd name="connsiteX75" fmla="*/ 678656 w 1119188"/>
                <a:gd name="connsiteY75" fmla="*/ 607219 h 739080"/>
                <a:gd name="connsiteX76" fmla="*/ 681038 w 1119188"/>
                <a:gd name="connsiteY76" fmla="*/ 614363 h 739080"/>
                <a:gd name="connsiteX77" fmla="*/ 700088 w 1119188"/>
                <a:gd name="connsiteY77" fmla="*/ 616744 h 739080"/>
                <a:gd name="connsiteX78" fmla="*/ 707231 w 1119188"/>
                <a:gd name="connsiteY78" fmla="*/ 621506 h 739080"/>
                <a:gd name="connsiteX79" fmla="*/ 723900 w 1119188"/>
                <a:gd name="connsiteY79" fmla="*/ 623888 h 739080"/>
                <a:gd name="connsiteX80" fmla="*/ 728663 w 1119188"/>
                <a:gd name="connsiteY80" fmla="*/ 631031 h 739080"/>
                <a:gd name="connsiteX81" fmla="*/ 738188 w 1119188"/>
                <a:gd name="connsiteY81" fmla="*/ 633413 h 739080"/>
                <a:gd name="connsiteX82" fmla="*/ 764381 w 1119188"/>
                <a:gd name="connsiteY82" fmla="*/ 638175 h 739080"/>
                <a:gd name="connsiteX83" fmla="*/ 766763 w 1119188"/>
                <a:gd name="connsiteY83" fmla="*/ 645319 h 739080"/>
                <a:gd name="connsiteX84" fmla="*/ 785813 w 1119188"/>
                <a:gd name="connsiteY84" fmla="*/ 652463 h 739080"/>
                <a:gd name="connsiteX85" fmla="*/ 788194 w 1119188"/>
                <a:gd name="connsiteY85" fmla="*/ 664369 h 739080"/>
                <a:gd name="connsiteX86" fmla="*/ 802481 w 1119188"/>
                <a:gd name="connsiteY86" fmla="*/ 661988 h 739080"/>
                <a:gd name="connsiteX87" fmla="*/ 828675 w 1119188"/>
                <a:gd name="connsiteY87" fmla="*/ 659606 h 739080"/>
                <a:gd name="connsiteX88" fmla="*/ 838200 w 1119188"/>
                <a:gd name="connsiteY88" fmla="*/ 673894 h 739080"/>
                <a:gd name="connsiteX89" fmla="*/ 850106 w 1119188"/>
                <a:gd name="connsiteY89" fmla="*/ 683419 h 739080"/>
                <a:gd name="connsiteX90" fmla="*/ 871538 w 1119188"/>
                <a:gd name="connsiteY90" fmla="*/ 685800 h 739080"/>
                <a:gd name="connsiteX91" fmla="*/ 888206 w 1119188"/>
                <a:gd name="connsiteY91" fmla="*/ 690563 h 739080"/>
                <a:gd name="connsiteX92" fmla="*/ 897731 w 1119188"/>
                <a:gd name="connsiteY92" fmla="*/ 692944 h 739080"/>
                <a:gd name="connsiteX93" fmla="*/ 900113 w 1119188"/>
                <a:gd name="connsiteY93" fmla="*/ 700088 h 739080"/>
                <a:gd name="connsiteX94" fmla="*/ 907256 w 1119188"/>
                <a:gd name="connsiteY94" fmla="*/ 702469 h 739080"/>
                <a:gd name="connsiteX95" fmla="*/ 938213 w 1119188"/>
                <a:gd name="connsiteY95" fmla="*/ 704850 h 739080"/>
                <a:gd name="connsiteX96" fmla="*/ 959644 w 1119188"/>
                <a:gd name="connsiteY96" fmla="*/ 711994 h 739080"/>
                <a:gd name="connsiteX97" fmla="*/ 1016794 w 1119188"/>
                <a:gd name="connsiteY97" fmla="*/ 719138 h 739080"/>
                <a:gd name="connsiteX98" fmla="*/ 1083469 w 1119188"/>
                <a:gd name="connsiteY98" fmla="*/ 721519 h 739080"/>
                <a:gd name="connsiteX99" fmla="*/ 1097756 w 1119188"/>
                <a:gd name="connsiteY99" fmla="*/ 731044 h 739080"/>
                <a:gd name="connsiteX100" fmla="*/ 1100138 w 1119188"/>
                <a:gd name="connsiteY100" fmla="*/ 738188 h 739080"/>
                <a:gd name="connsiteX101" fmla="*/ 1119188 w 1119188"/>
                <a:gd name="connsiteY101" fmla="*/ 738188 h 739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119188" h="739080">
                  <a:moveTo>
                    <a:pt x="0" y="0"/>
                  </a:moveTo>
                  <a:lnTo>
                    <a:pt x="0" y="0"/>
                  </a:lnTo>
                  <a:cubicBezTo>
                    <a:pt x="3175" y="6350"/>
                    <a:pt x="5166" y="13446"/>
                    <a:pt x="9525" y="19050"/>
                  </a:cubicBezTo>
                  <a:cubicBezTo>
                    <a:pt x="11066" y="21031"/>
                    <a:pt x="15546" y="19186"/>
                    <a:pt x="16669" y="21431"/>
                  </a:cubicBezTo>
                  <a:cubicBezTo>
                    <a:pt x="19179" y="26451"/>
                    <a:pt x="17437" y="32724"/>
                    <a:pt x="19050" y="38100"/>
                  </a:cubicBezTo>
                  <a:cubicBezTo>
                    <a:pt x="19872" y="40841"/>
                    <a:pt x="22225" y="42863"/>
                    <a:pt x="23813" y="45244"/>
                  </a:cubicBezTo>
                  <a:cubicBezTo>
                    <a:pt x="24607" y="48419"/>
                    <a:pt x="24150" y="52213"/>
                    <a:pt x="26194" y="54769"/>
                  </a:cubicBezTo>
                  <a:cubicBezTo>
                    <a:pt x="27762" y="56729"/>
                    <a:pt x="30868" y="56701"/>
                    <a:pt x="33338" y="57150"/>
                  </a:cubicBezTo>
                  <a:cubicBezTo>
                    <a:pt x="39634" y="58295"/>
                    <a:pt x="46038" y="58737"/>
                    <a:pt x="52388" y="59531"/>
                  </a:cubicBezTo>
                  <a:cubicBezTo>
                    <a:pt x="53975" y="62706"/>
                    <a:pt x="55389" y="65974"/>
                    <a:pt x="57150" y="69056"/>
                  </a:cubicBezTo>
                  <a:cubicBezTo>
                    <a:pt x="58570" y="71541"/>
                    <a:pt x="61269" y="73411"/>
                    <a:pt x="61913" y="76200"/>
                  </a:cubicBezTo>
                  <a:cubicBezTo>
                    <a:pt x="69911" y="110859"/>
                    <a:pt x="57956" y="90506"/>
                    <a:pt x="69056" y="107156"/>
                  </a:cubicBezTo>
                  <a:cubicBezTo>
                    <a:pt x="74566" y="129188"/>
                    <a:pt x="66224" y="109132"/>
                    <a:pt x="102394" y="114300"/>
                  </a:cubicBezTo>
                  <a:cubicBezTo>
                    <a:pt x="104879" y="114655"/>
                    <a:pt x="102815" y="119876"/>
                    <a:pt x="104775" y="121444"/>
                  </a:cubicBezTo>
                  <a:cubicBezTo>
                    <a:pt x="107331" y="123488"/>
                    <a:pt x="111091" y="123183"/>
                    <a:pt x="114300" y="123825"/>
                  </a:cubicBezTo>
                  <a:cubicBezTo>
                    <a:pt x="119035" y="124772"/>
                    <a:pt x="123825" y="125412"/>
                    <a:pt x="128588" y="126206"/>
                  </a:cubicBezTo>
                  <a:cubicBezTo>
                    <a:pt x="130969" y="127794"/>
                    <a:pt x="133116" y="129807"/>
                    <a:pt x="135731" y="130969"/>
                  </a:cubicBezTo>
                  <a:cubicBezTo>
                    <a:pt x="140319" y="133008"/>
                    <a:pt x="150019" y="135731"/>
                    <a:pt x="150019" y="135731"/>
                  </a:cubicBezTo>
                  <a:cubicBezTo>
                    <a:pt x="150813" y="142081"/>
                    <a:pt x="151554" y="148438"/>
                    <a:pt x="152400" y="154781"/>
                  </a:cubicBezTo>
                  <a:cubicBezTo>
                    <a:pt x="153142" y="160345"/>
                    <a:pt x="152502" y="166321"/>
                    <a:pt x="154781" y="171450"/>
                  </a:cubicBezTo>
                  <a:cubicBezTo>
                    <a:pt x="155943" y="174065"/>
                    <a:pt x="159544" y="174625"/>
                    <a:pt x="161925" y="176213"/>
                  </a:cubicBezTo>
                  <a:cubicBezTo>
                    <a:pt x="162719" y="178594"/>
                    <a:pt x="164306" y="180846"/>
                    <a:pt x="164306" y="183356"/>
                  </a:cubicBezTo>
                  <a:cubicBezTo>
                    <a:pt x="164306" y="192005"/>
                    <a:pt x="161356" y="205250"/>
                    <a:pt x="159544" y="214313"/>
                  </a:cubicBezTo>
                  <a:cubicBezTo>
                    <a:pt x="165893" y="239713"/>
                    <a:pt x="155575" y="210344"/>
                    <a:pt x="171450" y="226219"/>
                  </a:cubicBezTo>
                  <a:cubicBezTo>
                    <a:pt x="187325" y="242094"/>
                    <a:pt x="157956" y="231776"/>
                    <a:pt x="183356" y="238125"/>
                  </a:cubicBezTo>
                  <a:lnTo>
                    <a:pt x="188119" y="252413"/>
                  </a:lnTo>
                  <a:cubicBezTo>
                    <a:pt x="188913" y="254794"/>
                    <a:pt x="189891" y="257121"/>
                    <a:pt x="190500" y="259556"/>
                  </a:cubicBezTo>
                  <a:cubicBezTo>
                    <a:pt x="191294" y="262731"/>
                    <a:pt x="190567" y="266767"/>
                    <a:pt x="192881" y="269081"/>
                  </a:cubicBezTo>
                  <a:cubicBezTo>
                    <a:pt x="195195" y="271395"/>
                    <a:pt x="199231" y="270669"/>
                    <a:pt x="202406" y="271463"/>
                  </a:cubicBezTo>
                  <a:cubicBezTo>
                    <a:pt x="207169" y="274638"/>
                    <a:pt x="213519" y="276225"/>
                    <a:pt x="216694" y="280988"/>
                  </a:cubicBezTo>
                  <a:cubicBezTo>
                    <a:pt x="218281" y="283369"/>
                    <a:pt x="219075" y="286544"/>
                    <a:pt x="221456" y="288131"/>
                  </a:cubicBezTo>
                  <a:cubicBezTo>
                    <a:pt x="224179" y="289946"/>
                    <a:pt x="227718" y="290262"/>
                    <a:pt x="230981" y="290513"/>
                  </a:cubicBezTo>
                  <a:cubicBezTo>
                    <a:pt x="248410" y="291854"/>
                    <a:pt x="265906" y="292100"/>
                    <a:pt x="283369" y="292894"/>
                  </a:cubicBezTo>
                  <a:cubicBezTo>
                    <a:pt x="287410" y="305018"/>
                    <a:pt x="282503" y="296646"/>
                    <a:pt x="292894" y="302419"/>
                  </a:cubicBezTo>
                  <a:cubicBezTo>
                    <a:pt x="297897" y="305199"/>
                    <a:pt x="307181" y="311944"/>
                    <a:pt x="307181" y="311944"/>
                  </a:cubicBezTo>
                  <a:cubicBezTo>
                    <a:pt x="312378" y="327532"/>
                    <a:pt x="305160" y="312232"/>
                    <a:pt x="316706" y="321469"/>
                  </a:cubicBezTo>
                  <a:cubicBezTo>
                    <a:pt x="318941" y="323257"/>
                    <a:pt x="319234" y="326825"/>
                    <a:pt x="321469" y="328613"/>
                  </a:cubicBezTo>
                  <a:cubicBezTo>
                    <a:pt x="323429" y="330181"/>
                    <a:pt x="326199" y="330304"/>
                    <a:pt x="328613" y="330994"/>
                  </a:cubicBezTo>
                  <a:cubicBezTo>
                    <a:pt x="349534" y="336971"/>
                    <a:pt x="328161" y="330049"/>
                    <a:pt x="345281" y="335756"/>
                  </a:cubicBezTo>
                  <a:cubicBezTo>
                    <a:pt x="346075" y="338137"/>
                    <a:pt x="347663" y="340390"/>
                    <a:pt x="347663" y="342900"/>
                  </a:cubicBezTo>
                  <a:cubicBezTo>
                    <a:pt x="347663" y="349299"/>
                    <a:pt x="343893" y="355703"/>
                    <a:pt x="345281" y="361950"/>
                  </a:cubicBezTo>
                  <a:cubicBezTo>
                    <a:pt x="345825" y="364400"/>
                    <a:pt x="350044" y="363537"/>
                    <a:pt x="352425" y="364331"/>
                  </a:cubicBezTo>
                  <a:cubicBezTo>
                    <a:pt x="354013" y="366712"/>
                    <a:pt x="354953" y="369687"/>
                    <a:pt x="357188" y="371475"/>
                  </a:cubicBezTo>
                  <a:cubicBezTo>
                    <a:pt x="359148" y="373043"/>
                    <a:pt x="362086" y="372734"/>
                    <a:pt x="364331" y="373856"/>
                  </a:cubicBezTo>
                  <a:cubicBezTo>
                    <a:pt x="366891" y="375136"/>
                    <a:pt x="369094" y="377031"/>
                    <a:pt x="371475" y="378619"/>
                  </a:cubicBezTo>
                  <a:cubicBezTo>
                    <a:pt x="372269" y="381000"/>
                    <a:pt x="372733" y="383518"/>
                    <a:pt x="373856" y="385763"/>
                  </a:cubicBezTo>
                  <a:cubicBezTo>
                    <a:pt x="380212" y="398475"/>
                    <a:pt x="380155" y="392714"/>
                    <a:pt x="397669" y="390525"/>
                  </a:cubicBezTo>
                  <a:cubicBezTo>
                    <a:pt x="401679" y="389188"/>
                    <a:pt x="407946" y="385512"/>
                    <a:pt x="411956" y="390525"/>
                  </a:cubicBezTo>
                  <a:cubicBezTo>
                    <a:pt x="414001" y="393081"/>
                    <a:pt x="411824" y="397955"/>
                    <a:pt x="414338" y="400050"/>
                  </a:cubicBezTo>
                  <a:cubicBezTo>
                    <a:pt x="417447" y="402641"/>
                    <a:pt x="422275" y="401637"/>
                    <a:pt x="426244" y="402431"/>
                  </a:cubicBezTo>
                  <a:cubicBezTo>
                    <a:pt x="432593" y="421482"/>
                    <a:pt x="423069" y="399256"/>
                    <a:pt x="435769" y="411956"/>
                  </a:cubicBezTo>
                  <a:cubicBezTo>
                    <a:pt x="437544" y="413731"/>
                    <a:pt x="435736" y="418410"/>
                    <a:pt x="438150" y="419100"/>
                  </a:cubicBezTo>
                  <a:cubicBezTo>
                    <a:pt x="448101" y="421943"/>
                    <a:pt x="458787" y="420687"/>
                    <a:pt x="469106" y="421481"/>
                  </a:cubicBezTo>
                  <a:cubicBezTo>
                    <a:pt x="474774" y="438484"/>
                    <a:pt x="469692" y="432984"/>
                    <a:pt x="481013" y="440531"/>
                  </a:cubicBezTo>
                  <a:cubicBezTo>
                    <a:pt x="481807" y="444500"/>
                    <a:pt x="481386" y="448924"/>
                    <a:pt x="483394" y="452438"/>
                  </a:cubicBezTo>
                  <a:cubicBezTo>
                    <a:pt x="484814" y="454923"/>
                    <a:pt x="489021" y="454773"/>
                    <a:pt x="490538" y="457200"/>
                  </a:cubicBezTo>
                  <a:cubicBezTo>
                    <a:pt x="493199" y="461457"/>
                    <a:pt x="493713" y="466725"/>
                    <a:pt x="495300" y="471488"/>
                  </a:cubicBezTo>
                  <a:cubicBezTo>
                    <a:pt x="499704" y="484702"/>
                    <a:pt x="495192" y="478320"/>
                    <a:pt x="516731" y="481013"/>
                  </a:cubicBezTo>
                  <a:cubicBezTo>
                    <a:pt x="535782" y="487362"/>
                    <a:pt x="513556" y="477838"/>
                    <a:pt x="526256" y="490538"/>
                  </a:cubicBezTo>
                  <a:cubicBezTo>
                    <a:pt x="528031" y="492313"/>
                    <a:pt x="531155" y="491797"/>
                    <a:pt x="533400" y="492919"/>
                  </a:cubicBezTo>
                  <a:cubicBezTo>
                    <a:pt x="535960" y="494199"/>
                    <a:pt x="537929" y="496519"/>
                    <a:pt x="540544" y="497681"/>
                  </a:cubicBezTo>
                  <a:cubicBezTo>
                    <a:pt x="540558" y="497687"/>
                    <a:pt x="558396" y="503632"/>
                    <a:pt x="561975" y="504825"/>
                  </a:cubicBezTo>
                  <a:lnTo>
                    <a:pt x="569119" y="507206"/>
                  </a:lnTo>
                  <a:cubicBezTo>
                    <a:pt x="571500" y="508794"/>
                    <a:pt x="573703" y="510689"/>
                    <a:pt x="576263" y="511969"/>
                  </a:cubicBezTo>
                  <a:cubicBezTo>
                    <a:pt x="586542" y="517109"/>
                    <a:pt x="608460" y="516277"/>
                    <a:pt x="614363" y="516731"/>
                  </a:cubicBezTo>
                  <a:cubicBezTo>
                    <a:pt x="615950" y="519112"/>
                    <a:pt x="617845" y="521315"/>
                    <a:pt x="619125" y="523875"/>
                  </a:cubicBezTo>
                  <a:cubicBezTo>
                    <a:pt x="620247" y="526120"/>
                    <a:pt x="619731" y="529244"/>
                    <a:pt x="621506" y="531019"/>
                  </a:cubicBezTo>
                  <a:cubicBezTo>
                    <a:pt x="623281" y="532794"/>
                    <a:pt x="626200" y="532856"/>
                    <a:pt x="628650" y="533400"/>
                  </a:cubicBezTo>
                  <a:cubicBezTo>
                    <a:pt x="633363" y="534447"/>
                    <a:pt x="638175" y="534987"/>
                    <a:pt x="642938" y="535781"/>
                  </a:cubicBezTo>
                  <a:cubicBezTo>
                    <a:pt x="640557" y="537369"/>
                    <a:pt x="636488" y="537767"/>
                    <a:pt x="635794" y="540544"/>
                  </a:cubicBezTo>
                  <a:cubicBezTo>
                    <a:pt x="634776" y="544615"/>
                    <a:pt x="637791" y="558543"/>
                    <a:pt x="642938" y="561975"/>
                  </a:cubicBezTo>
                  <a:cubicBezTo>
                    <a:pt x="645661" y="563790"/>
                    <a:pt x="649288" y="563562"/>
                    <a:pt x="652463" y="564356"/>
                  </a:cubicBezTo>
                  <a:cubicBezTo>
                    <a:pt x="646386" y="573471"/>
                    <a:pt x="643766" y="573960"/>
                    <a:pt x="650081" y="588169"/>
                  </a:cubicBezTo>
                  <a:cubicBezTo>
                    <a:pt x="651243" y="590784"/>
                    <a:pt x="654844" y="591344"/>
                    <a:pt x="657225" y="592931"/>
                  </a:cubicBezTo>
                  <a:cubicBezTo>
                    <a:pt x="662782" y="609600"/>
                    <a:pt x="657225" y="608807"/>
                    <a:pt x="669131" y="604838"/>
                  </a:cubicBezTo>
                  <a:cubicBezTo>
                    <a:pt x="672306" y="605632"/>
                    <a:pt x="676100" y="605175"/>
                    <a:pt x="678656" y="607219"/>
                  </a:cubicBezTo>
                  <a:cubicBezTo>
                    <a:pt x="680616" y="608787"/>
                    <a:pt x="678744" y="613344"/>
                    <a:pt x="681038" y="614363"/>
                  </a:cubicBezTo>
                  <a:cubicBezTo>
                    <a:pt x="686886" y="616962"/>
                    <a:pt x="693738" y="615950"/>
                    <a:pt x="700088" y="616744"/>
                  </a:cubicBezTo>
                  <a:cubicBezTo>
                    <a:pt x="702469" y="618331"/>
                    <a:pt x="704490" y="620684"/>
                    <a:pt x="707231" y="621506"/>
                  </a:cubicBezTo>
                  <a:cubicBezTo>
                    <a:pt x="712607" y="623119"/>
                    <a:pt x="718771" y="621609"/>
                    <a:pt x="723900" y="623888"/>
                  </a:cubicBezTo>
                  <a:cubicBezTo>
                    <a:pt x="726515" y="625050"/>
                    <a:pt x="726282" y="629444"/>
                    <a:pt x="728663" y="631031"/>
                  </a:cubicBezTo>
                  <a:cubicBezTo>
                    <a:pt x="731386" y="632846"/>
                    <a:pt x="735041" y="632514"/>
                    <a:pt x="738188" y="633413"/>
                  </a:cubicBezTo>
                  <a:cubicBezTo>
                    <a:pt x="755312" y="638306"/>
                    <a:pt x="732870" y="634237"/>
                    <a:pt x="764381" y="638175"/>
                  </a:cubicBezTo>
                  <a:cubicBezTo>
                    <a:pt x="765175" y="640556"/>
                    <a:pt x="765195" y="643359"/>
                    <a:pt x="766763" y="645319"/>
                  </a:cubicBezTo>
                  <a:cubicBezTo>
                    <a:pt x="771434" y="651158"/>
                    <a:pt x="779360" y="651172"/>
                    <a:pt x="785813" y="652463"/>
                  </a:cubicBezTo>
                  <a:cubicBezTo>
                    <a:pt x="786607" y="656432"/>
                    <a:pt x="784680" y="662361"/>
                    <a:pt x="788194" y="664369"/>
                  </a:cubicBezTo>
                  <a:cubicBezTo>
                    <a:pt x="792386" y="666764"/>
                    <a:pt x="797686" y="662552"/>
                    <a:pt x="802481" y="661988"/>
                  </a:cubicBezTo>
                  <a:cubicBezTo>
                    <a:pt x="811188" y="660963"/>
                    <a:pt x="819944" y="660400"/>
                    <a:pt x="828675" y="659606"/>
                  </a:cubicBezTo>
                  <a:lnTo>
                    <a:pt x="838200" y="673894"/>
                  </a:lnTo>
                  <a:cubicBezTo>
                    <a:pt x="842949" y="681018"/>
                    <a:pt x="841481" y="681982"/>
                    <a:pt x="850106" y="683419"/>
                  </a:cubicBezTo>
                  <a:cubicBezTo>
                    <a:pt x="857196" y="684601"/>
                    <a:pt x="864394" y="685006"/>
                    <a:pt x="871538" y="685800"/>
                  </a:cubicBezTo>
                  <a:cubicBezTo>
                    <a:pt x="875930" y="698977"/>
                    <a:pt x="870512" y="690563"/>
                    <a:pt x="888206" y="690563"/>
                  </a:cubicBezTo>
                  <a:cubicBezTo>
                    <a:pt x="891479" y="690563"/>
                    <a:pt x="894556" y="692150"/>
                    <a:pt x="897731" y="692944"/>
                  </a:cubicBezTo>
                  <a:cubicBezTo>
                    <a:pt x="898525" y="695325"/>
                    <a:pt x="898338" y="698313"/>
                    <a:pt x="900113" y="700088"/>
                  </a:cubicBezTo>
                  <a:cubicBezTo>
                    <a:pt x="901888" y="701863"/>
                    <a:pt x="904766" y="702158"/>
                    <a:pt x="907256" y="702469"/>
                  </a:cubicBezTo>
                  <a:cubicBezTo>
                    <a:pt x="917526" y="703753"/>
                    <a:pt x="927894" y="704056"/>
                    <a:pt x="938213" y="704850"/>
                  </a:cubicBezTo>
                  <a:cubicBezTo>
                    <a:pt x="951401" y="713644"/>
                    <a:pt x="939112" y="706862"/>
                    <a:pt x="959644" y="711994"/>
                  </a:cubicBezTo>
                  <a:cubicBezTo>
                    <a:pt x="997768" y="721524"/>
                    <a:pt x="939667" y="715784"/>
                    <a:pt x="1016794" y="719138"/>
                  </a:cubicBezTo>
                  <a:lnTo>
                    <a:pt x="1083469" y="721519"/>
                  </a:lnTo>
                  <a:cubicBezTo>
                    <a:pt x="1088911" y="737849"/>
                    <a:pt x="1080516" y="719551"/>
                    <a:pt x="1097756" y="731044"/>
                  </a:cubicBezTo>
                  <a:cubicBezTo>
                    <a:pt x="1099845" y="732436"/>
                    <a:pt x="1097757" y="737394"/>
                    <a:pt x="1100138" y="738188"/>
                  </a:cubicBezTo>
                  <a:cubicBezTo>
                    <a:pt x="1106162" y="740196"/>
                    <a:pt x="1112838" y="738188"/>
                    <a:pt x="1119188" y="738188"/>
                  </a:cubicBezTo>
                </a:path>
              </a:pathLst>
            </a:custGeom>
            <a:noFill/>
            <a:ln w="19050">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670" name="Freeform 669"/>
            <p:cNvSpPr/>
            <p:nvPr/>
          </p:nvSpPr>
          <p:spPr>
            <a:xfrm>
              <a:off x="7210425" y="4421981"/>
              <a:ext cx="1671638" cy="83344"/>
            </a:xfrm>
            <a:custGeom>
              <a:avLst/>
              <a:gdLst>
                <a:gd name="connsiteX0" fmla="*/ 0 w 1671638"/>
                <a:gd name="connsiteY0" fmla="*/ 0 h 83344"/>
                <a:gd name="connsiteX1" fmla="*/ 50006 w 1671638"/>
                <a:gd name="connsiteY1" fmla="*/ 0 h 83344"/>
                <a:gd name="connsiteX2" fmla="*/ 85725 w 1671638"/>
                <a:gd name="connsiteY2" fmla="*/ 0 h 83344"/>
                <a:gd name="connsiteX3" fmla="*/ 85725 w 1671638"/>
                <a:gd name="connsiteY3" fmla="*/ 14288 h 83344"/>
                <a:gd name="connsiteX4" fmla="*/ 90487 w 1671638"/>
                <a:gd name="connsiteY4" fmla="*/ 19050 h 83344"/>
                <a:gd name="connsiteX5" fmla="*/ 100013 w 1671638"/>
                <a:gd name="connsiteY5" fmla="*/ 19050 h 83344"/>
                <a:gd name="connsiteX6" fmla="*/ 100013 w 1671638"/>
                <a:gd name="connsiteY6" fmla="*/ 23813 h 83344"/>
                <a:gd name="connsiteX7" fmla="*/ 102394 w 1671638"/>
                <a:gd name="connsiteY7" fmla="*/ 23813 h 83344"/>
                <a:gd name="connsiteX8" fmla="*/ 283369 w 1671638"/>
                <a:gd name="connsiteY8" fmla="*/ 23813 h 83344"/>
                <a:gd name="connsiteX9" fmla="*/ 290513 w 1671638"/>
                <a:gd name="connsiteY9" fmla="*/ 30957 h 83344"/>
                <a:gd name="connsiteX10" fmla="*/ 471488 w 1671638"/>
                <a:gd name="connsiteY10" fmla="*/ 30957 h 83344"/>
                <a:gd name="connsiteX11" fmla="*/ 471488 w 1671638"/>
                <a:gd name="connsiteY11" fmla="*/ 42863 h 83344"/>
                <a:gd name="connsiteX12" fmla="*/ 488156 w 1671638"/>
                <a:gd name="connsiteY12" fmla="*/ 42863 h 83344"/>
                <a:gd name="connsiteX13" fmla="*/ 497681 w 1671638"/>
                <a:gd name="connsiteY13" fmla="*/ 42863 h 83344"/>
                <a:gd name="connsiteX14" fmla="*/ 528638 w 1671638"/>
                <a:gd name="connsiteY14" fmla="*/ 42863 h 83344"/>
                <a:gd name="connsiteX15" fmla="*/ 528638 w 1671638"/>
                <a:gd name="connsiteY15" fmla="*/ 52388 h 83344"/>
                <a:gd name="connsiteX16" fmla="*/ 1671638 w 1671638"/>
                <a:gd name="connsiteY16" fmla="*/ 52388 h 83344"/>
                <a:gd name="connsiteX17" fmla="*/ 1671638 w 1671638"/>
                <a:gd name="connsiteY17" fmla="*/ 83344 h 8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1638" h="83344">
                  <a:moveTo>
                    <a:pt x="0" y="0"/>
                  </a:moveTo>
                  <a:lnTo>
                    <a:pt x="50006" y="0"/>
                  </a:lnTo>
                  <a:lnTo>
                    <a:pt x="85725" y="0"/>
                  </a:lnTo>
                  <a:lnTo>
                    <a:pt x="85725" y="14288"/>
                  </a:lnTo>
                  <a:lnTo>
                    <a:pt x="90487" y="19050"/>
                  </a:lnTo>
                  <a:lnTo>
                    <a:pt x="100013" y="19050"/>
                  </a:lnTo>
                  <a:lnTo>
                    <a:pt x="100013" y="23813"/>
                  </a:lnTo>
                  <a:lnTo>
                    <a:pt x="102394" y="23813"/>
                  </a:lnTo>
                  <a:lnTo>
                    <a:pt x="283369" y="23813"/>
                  </a:lnTo>
                  <a:lnTo>
                    <a:pt x="290513" y="30957"/>
                  </a:lnTo>
                  <a:lnTo>
                    <a:pt x="471488" y="30957"/>
                  </a:lnTo>
                  <a:lnTo>
                    <a:pt x="471488" y="42863"/>
                  </a:lnTo>
                  <a:lnTo>
                    <a:pt x="488156" y="42863"/>
                  </a:lnTo>
                  <a:lnTo>
                    <a:pt x="497681" y="42863"/>
                  </a:lnTo>
                  <a:lnTo>
                    <a:pt x="528638" y="42863"/>
                  </a:lnTo>
                  <a:lnTo>
                    <a:pt x="528638" y="52388"/>
                  </a:lnTo>
                  <a:lnTo>
                    <a:pt x="1671638" y="52388"/>
                  </a:lnTo>
                  <a:lnTo>
                    <a:pt x="1671638" y="83344"/>
                  </a:lnTo>
                </a:path>
              </a:pathLst>
            </a:custGeom>
            <a:noFill/>
            <a:ln w="19050">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10246" name="Group 10245"/>
          <p:cNvGrpSpPr/>
          <p:nvPr/>
        </p:nvGrpSpPr>
        <p:grpSpPr>
          <a:xfrm>
            <a:off x="5491375" y="2363913"/>
            <a:ext cx="3345653" cy="2584530"/>
            <a:chOff x="5523274" y="1890716"/>
            <a:chExt cx="3345653" cy="2584530"/>
          </a:xfrm>
        </p:grpSpPr>
        <p:cxnSp>
          <p:nvCxnSpPr>
            <p:cNvPr id="594" name="Straight Connector 593"/>
            <p:cNvCxnSpPr/>
            <p:nvPr/>
          </p:nvCxnSpPr>
          <p:spPr>
            <a:xfrm flipV="1">
              <a:off x="7068703" y="4226719"/>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4" name="Straight Connector 573"/>
            <p:cNvCxnSpPr/>
            <p:nvPr/>
          </p:nvCxnSpPr>
          <p:spPr>
            <a:xfrm flipV="1">
              <a:off x="7218721" y="4255294"/>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7" name="Straight Connector 576"/>
            <p:cNvCxnSpPr/>
            <p:nvPr/>
          </p:nvCxnSpPr>
          <p:spPr>
            <a:xfrm flipV="1">
              <a:off x="7237771" y="4271963"/>
              <a:ext cx="0" cy="4135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3" name="Straight Connector 582"/>
            <p:cNvCxnSpPr/>
            <p:nvPr/>
          </p:nvCxnSpPr>
          <p:spPr>
            <a:xfrm flipV="1">
              <a:off x="7325878" y="4302919"/>
              <a:ext cx="0" cy="4135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4" name="Straight Connector 583"/>
            <p:cNvCxnSpPr/>
            <p:nvPr/>
          </p:nvCxnSpPr>
          <p:spPr>
            <a:xfrm flipV="1">
              <a:off x="7375883" y="4317207"/>
              <a:ext cx="0" cy="4135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1" name="Straight Connector 590"/>
            <p:cNvCxnSpPr/>
            <p:nvPr/>
          </p:nvCxnSpPr>
          <p:spPr>
            <a:xfrm flipV="1">
              <a:off x="7402077" y="4331495"/>
              <a:ext cx="0" cy="4135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Straight Connector 591"/>
            <p:cNvCxnSpPr/>
            <p:nvPr/>
          </p:nvCxnSpPr>
          <p:spPr>
            <a:xfrm flipV="1">
              <a:off x="7411602" y="4331495"/>
              <a:ext cx="0" cy="4135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3" name="Straight Connector 592"/>
            <p:cNvCxnSpPr/>
            <p:nvPr/>
          </p:nvCxnSpPr>
          <p:spPr>
            <a:xfrm flipV="1">
              <a:off x="7890233" y="4431507"/>
              <a:ext cx="0" cy="4135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5" name="Straight Connector 594"/>
            <p:cNvCxnSpPr/>
            <p:nvPr/>
          </p:nvCxnSpPr>
          <p:spPr>
            <a:xfrm flipV="1">
              <a:off x="7590196" y="4412457"/>
              <a:ext cx="0" cy="4135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7" name="Straight Connector 596"/>
            <p:cNvCxnSpPr/>
            <p:nvPr/>
          </p:nvCxnSpPr>
          <p:spPr>
            <a:xfrm flipV="1">
              <a:off x="8354577" y="4431507"/>
              <a:ext cx="0" cy="4135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9" name="Straight Connector 598"/>
            <p:cNvCxnSpPr/>
            <p:nvPr/>
          </p:nvCxnSpPr>
          <p:spPr>
            <a:xfrm flipV="1">
              <a:off x="8868927" y="4431507"/>
              <a:ext cx="0" cy="4135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Straight Connector 599"/>
            <p:cNvCxnSpPr/>
            <p:nvPr/>
          </p:nvCxnSpPr>
          <p:spPr>
            <a:xfrm flipV="1">
              <a:off x="7413983" y="4407695"/>
              <a:ext cx="0" cy="4135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1" name="Straight Connector 600"/>
            <p:cNvCxnSpPr/>
            <p:nvPr/>
          </p:nvCxnSpPr>
          <p:spPr>
            <a:xfrm flipV="1">
              <a:off x="6899633" y="4293395"/>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2" name="Straight Connector 601"/>
            <p:cNvCxnSpPr/>
            <p:nvPr/>
          </p:nvCxnSpPr>
          <p:spPr>
            <a:xfrm flipV="1">
              <a:off x="6909158" y="4293395"/>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3" name="Straight Connector 602"/>
            <p:cNvCxnSpPr/>
            <p:nvPr/>
          </p:nvCxnSpPr>
          <p:spPr>
            <a:xfrm flipV="1">
              <a:off x="6768666" y="4095751"/>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4" name="Straight Connector 603"/>
            <p:cNvCxnSpPr/>
            <p:nvPr/>
          </p:nvCxnSpPr>
          <p:spPr>
            <a:xfrm flipV="1">
              <a:off x="6661510" y="4031456"/>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5" name="Straight Connector 604"/>
            <p:cNvCxnSpPr/>
            <p:nvPr/>
          </p:nvCxnSpPr>
          <p:spPr>
            <a:xfrm flipV="1">
              <a:off x="6680560" y="4036218"/>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6" name="Straight Connector 605"/>
            <p:cNvCxnSpPr/>
            <p:nvPr/>
          </p:nvCxnSpPr>
          <p:spPr>
            <a:xfrm flipV="1">
              <a:off x="6723423" y="4040981"/>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7" name="Straight Connector 606"/>
            <p:cNvCxnSpPr/>
            <p:nvPr/>
          </p:nvCxnSpPr>
          <p:spPr>
            <a:xfrm flipV="1">
              <a:off x="6732948" y="4052887"/>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Straight Connector 607"/>
            <p:cNvCxnSpPr/>
            <p:nvPr/>
          </p:nvCxnSpPr>
          <p:spPr>
            <a:xfrm flipV="1">
              <a:off x="6740092" y="4052887"/>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9" name="Straight Connector 608"/>
            <p:cNvCxnSpPr/>
            <p:nvPr/>
          </p:nvCxnSpPr>
          <p:spPr>
            <a:xfrm flipV="1">
              <a:off x="6742473" y="4052887"/>
              <a:ext cx="0" cy="4572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0" name="Straight Connector 609"/>
            <p:cNvCxnSpPr/>
            <p:nvPr/>
          </p:nvCxnSpPr>
          <p:spPr>
            <a:xfrm flipV="1">
              <a:off x="6704372" y="4157664"/>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1" name="Straight Connector 610"/>
            <p:cNvCxnSpPr/>
            <p:nvPr/>
          </p:nvCxnSpPr>
          <p:spPr>
            <a:xfrm flipV="1">
              <a:off x="6730566" y="4191001"/>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2" name="Straight Connector 611"/>
            <p:cNvCxnSpPr/>
            <p:nvPr/>
          </p:nvCxnSpPr>
          <p:spPr>
            <a:xfrm flipV="1">
              <a:off x="6744853" y="4207670"/>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3" name="Straight Connector 612"/>
            <p:cNvCxnSpPr/>
            <p:nvPr/>
          </p:nvCxnSpPr>
          <p:spPr>
            <a:xfrm flipV="1">
              <a:off x="6592453" y="4105277"/>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4" name="Straight Connector 613"/>
            <p:cNvCxnSpPr/>
            <p:nvPr/>
          </p:nvCxnSpPr>
          <p:spPr>
            <a:xfrm flipV="1">
              <a:off x="6568641" y="4069558"/>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5" name="Straight Connector 614"/>
            <p:cNvCxnSpPr/>
            <p:nvPr/>
          </p:nvCxnSpPr>
          <p:spPr>
            <a:xfrm flipV="1">
              <a:off x="6442435" y="4002883"/>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Straight Connector 615"/>
            <p:cNvCxnSpPr/>
            <p:nvPr/>
          </p:nvCxnSpPr>
          <p:spPr>
            <a:xfrm flipV="1">
              <a:off x="6423385" y="3976690"/>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7" name="Straight Connector 616"/>
            <p:cNvCxnSpPr/>
            <p:nvPr/>
          </p:nvCxnSpPr>
          <p:spPr>
            <a:xfrm flipV="1">
              <a:off x="6432910" y="3976690"/>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8" name="Straight Connector 617"/>
            <p:cNvCxnSpPr/>
            <p:nvPr/>
          </p:nvCxnSpPr>
          <p:spPr>
            <a:xfrm flipV="1">
              <a:off x="6556735" y="3945734"/>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9" name="Straight Connector 618"/>
            <p:cNvCxnSpPr/>
            <p:nvPr/>
          </p:nvCxnSpPr>
          <p:spPr>
            <a:xfrm flipV="1">
              <a:off x="6594835" y="4002884"/>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Straight Connector 619"/>
            <p:cNvCxnSpPr/>
            <p:nvPr/>
          </p:nvCxnSpPr>
          <p:spPr>
            <a:xfrm flipV="1">
              <a:off x="6585310" y="3995740"/>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1" name="Straight Connector 620"/>
            <p:cNvCxnSpPr/>
            <p:nvPr/>
          </p:nvCxnSpPr>
          <p:spPr>
            <a:xfrm flipV="1">
              <a:off x="6580548" y="3993359"/>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2" name="Straight Connector 621"/>
            <p:cNvCxnSpPr/>
            <p:nvPr/>
          </p:nvCxnSpPr>
          <p:spPr>
            <a:xfrm flipV="1">
              <a:off x="6573404" y="3971928"/>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3" name="Straight Connector 622"/>
            <p:cNvCxnSpPr/>
            <p:nvPr/>
          </p:nvCxnSpPr>
          <p:spPr>
            <a:xfrm flipV="1">
              <a:off x="6335279" y="3738565"/>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4" name="Straight Connector 623"/>
            <p:cNvCxnSpPr/>
            <p:nvPr/>
          </p:nvCxnSpPr>
          <p:spPr>
            <a:xfrm flipV="1">
              <a:off x="6249554" y="3800477"/>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5" name="Straight Connector 624"/>
            <p:cNvCxnSpPr/>
            <p:nvPr/>
          </p:nvCxnSpPr>
          <p:spPr>
            <a:xfrm flipV="1">
              <a:off x="6097154" y="3640934"/>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6" name="Straight Connector 625"/>
            <p:cNvCxnSpPr/>
            <p:nvPr/>
          </p:nvCxnSpPr>
          <p:spPr>
            <a:xfrm flipV="1">
              <a:off x="6154304" y="3517109"/>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7" name="Straight Connector 626"/>
            <p:cNvCxnSpPr/>
            <p:nvPr/>
          </p:nvCxnSpPr>
          <p:spPr>
            <a:xfrm flipV="1">
              <a:off x="6094773" y="3619503"/>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8" name="Straight Connector 627"/>
            <p:cNvCxnSpPr/>
            <p:nvPr/>
          </p:nvCxnSpPr>
          <p:spPr>
            <a:xfrm flipV="1">
              <a:off x="6273367" y="3674271"/>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9" name="Straight Connector 628"/>
            <p:cNvCxnSpPr/>
            <p:nvPr/>
          </p:nvCxnSpPr>
          <p:spPr>
            <a:xfrm flipV="1">
              <a:off x="6254317" y="3595691"/>
              <a:ext cx="0" cy="5714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0" name="Straight Connector 629"/>
            <p:cNvCxnSpPr/>
            <p:nvPr/>
          </p:nvCxnSpPr>
          <p:spPr>
            <a:xfrm flipV="1">
              <a:off x="6247173" y="3579021"/>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1" name="Straight Connector 630"/>
            <p:cNvCxnSpPr/>
            <p:nvPr/>
          </p:nvCxnSpPr>
          <p:spPr>
            <a:xfrm flipV="1">
              <a:off x="6104298" y="3400427"/>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2" name="Straight Connector 631"/>
            <p:cNvCxnSpPr/>
            <p:nvPr/>
          </p:nvCxnSpPr>
          <p:spPr>
            <a:xfrm flipV="1">
              <a:off x="6097154" y="3383759"/>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3" name="Straight Connector 632"/>
            <p:cNvCxnSpPr/>
            <p:nvPr/>
          </p:nvCxnSpPr>
          <p:spPr>
            <a:xfrm flipV="1">
              <a:off x="6085248" y="3312322"/>
              <a:ext cx="0" cy="6190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4" name="Straight Connector 633"/>
            <p:cNvCxnSpPr/>
            <p:nvPr/>
          </p:nvCxnSpPr>
          <p:spPr>
            <a:xfrm flipV="1">
              <a:off x="5939992" y="3393283"/>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5" name="Straight Connector 634"/>
            <p:cNvCxnSpPr/>
            <p:nvPr/>
          </p:nvCxnSpPr>
          <p:spPr>
            <a:xfrm flipV="1">
              <a:off x="6070962" y="3255170"/>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6" name="Straight Connector 635"/>
            <p:cNvCxnSpPr/>
            <p:nvPr/>
          </p:nvCxnSpPr>
          <p:spPr>
            <a:xfrm flipV="1">
              <a:off x="6261461" y="3638552"/>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7" name="Straight Connector 636"/>
            <p:cNvCxnSpPr/>
            <p:nvPr/>
          </p:nvCxnSpPr>
          <p:spPr>
            <a:xfrm flipV="1">
              <a:off x="5982855" y="3181352"/>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8" name="Straight Connector 637"/>
            <p:cNvCxnSpPr/>
            <p:nvPr/>
          </p:nvCxnSpPr>
          <p:spPr>
            <a:xfrm flipV="1">
              <a:off x="5966186" y="3131346"/>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9" name="Straight Connector 638"/>
            <p:cNvCxnSpPr/>
            <p:nvPr/>
          </p:nvCxnSpPr>
          <p:spPr>
            <a:xfrm flipV="1">
              <a:off x="5951899" y="3086103"/>
              <a:ext cx="0" cy="3897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0" name="Straight Connector 639"/>
            <p:cNvCxnSpPr/>
            <p:nvPr/>
          </p:nvCxnSpPr>
          <p:spPr>
            <a:xfrm flipV="1">
              <a:off x="5935230" y="3009900"/>
              <a:ext cx="0" cy="6755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1" name="Straight Connector 640"/>
            <p:cNvCxnSpPr/>
            <p:nvPr/>
          </p:nvCxnSpPr>
          <p:spPr>
            <a:xfrm flipV="1">
              <a:off x="5930467" y="2967041"/>
              <a:ext cx="0" cy="5238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2" name="Straight Connector 641"/>
            <p:cNvCxnSpPr/>
            <p:nvPr/>
          </p:nvCxnSpPr>
          <p:spPr>
            <a:xfrm flipV="1">
              <a:off x="5797118" y="3140872"/>
              <a:ext cx="0" cy="4762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3" name="Straight Connector 642"/>
            <p:cNvCxnSpPr/>
            <p:nvPr/>
          </p:nvCxnSpPr>
          <p:spPr>
            <a:xfrm flipV="1">
              <a:off x="5763780" y="2976566"/>
              <a:ext cx="0" cy="4762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4" name="Straight Connector 643"/>
            <p:cNvCxnSpPr/>
            <p:nvPr/>
          </p:nvCxnSpPr>
          <p:spPr>
            <a:xfrm flipV="1">
              <a:off x="5904274" y="2912272"/>
              <a:ext cx="0" cy="3571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Straight Connector 644"/>
            <p:cNvCxnSpPr/>
            <p:nvPr/>
          </p:nvCxnSpPr>
          <p:spPr>
            <a:xfrm flipV="1">
              <a:off x="5818549" y="2793209"/>
              <a:ext cx="0" cy="3571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6" name="Straight Connector 645"/>
            <p:cNvCxnSpPr/>
            <p:nvPr/>
          </p:nvCxnSpPr>
          <p:spPr>
            <a:xfrm flipV="1">
              <a:off x="5782830" y="2705103"/>
              <a:ext cx="0" cy="4286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7" name="Straight Connector 646"/>
            <p:cNvCxnSpPr/>
            <p:nvPr/>
          </p:nvCxnSpPr>
          <p:spPr>
            <a:xfrm flipV="1">
              <a:off x="5778067" y="2669384"/>
              <a:ext cx="0" cy="4286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8" name="Straight Connector 647"/>
            <p:cNvCxnSpPr/>
            <p:nvPr/>
          </p:nvCxnSpPr>
          <p:spPr>
            <a:xfrm flipV="1">
              <a:off x="5720917" y="2495553"/>
              <a:ext cx="0" cy="4286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9" name="Straight Connector 648"/>
            <p:cNvCxnSpPr/>
            <p:nvPr/>
          </p:nvCxnSpPr>
          <p:spPr>
            <a:xfrm flipV="1">
              <a:off x="5613761" y="2531272"/>
              <a:ext cx="0" cy="4286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1" name="Straight Connector 650"/>
            <p:cNvCxnSpPr/>
            <p:nvPr/>
          </p:nvCxnSpPr>
          <p:spPr>
            <a:xfrm flipV="1">
              <a:off x="5523274" y="1890716"/>
              <a:ext cx="0" cy="4286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2" name="Straight Connector 651"/>
            <p:cNvCxnSpPr/>
            <p:nvPr/>
          </p:nvCxnSpPr>
          <p:spPr>
            <a:xfrm flipV="1">
              <a:off x="5566136" y="2021684"/>
              <a:ext cx="0" cy="4286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3" name="Straight Connector 652"/>
            <p:cNvCxnSpPr/>
            <p:nvPr/>
          </p:nvCxnSpPr>
          <p:spPr>
            <a:xfrm flipV="1">
              <a:off x="5575661" y="1962153"/>
              <a:ext cx="0" cy="4286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4" name="Straight Connector 653"/>
            <p:cNvCxnSpPr/>
            <p:nvPr/>
          </p:nvCxnSpPr>
          <p:spPr>
            <a:xfrm flipV="1">
              <a:off x="5585186" y="1988346"/>
              <a:ext cx="0" cy="4286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5" name="Straight Connector 654"/>
            <p:cNvCxnSpPr/>
            <p:nvPr/>
          </p:nvCxnSpPr>
          <p:spPr>
            <a:xfrm flipV="1">
              <a:off x="5592330" y="1990728"/>
              <a:ext cx="0" cy="4286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6" name="Straight Connector 655"/>
            <p:cNvCxnSpPr/>
            <p:nvPr/>
          </p:nvCxnSpPr>
          <p:spPr>
            <a:xfrm flipV="1">
              <a:off x="5597092" y="2026447"/>
              <a:ext cx="0" cy="4286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7" name="Straight Connector 656"/>
            <p:cNvCxnSpPr/>
            <p:nvPr/>
          </p:nvCxnSpPr>
          <p:spPr>
            <a:xfrm flipV="1">
              <a:off x="5601854" y="2055022"/>
              <a:ext cx="0" cy="4286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8" name="Straight Connector 657"/>
            <p:cNvCxnSpPr/>
            <p:nvPr/>
          </p:nvCxnSpPr>
          <p:spPr>
            <a:xfrm flipV="1">
              <a:off x="5594711" y="2145509"/>
              <a:ext cx="0" cy="4286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9" name="Straight Connector 658"/>
            <p:cNvCxnSpPr/>
            <p:nvPr/>
          </p:nvCxnSpPr>
          <p:spPr>
            <a:xfrm flipV="1">
              <a:off x="5608999" y="2155035"/>
              <a:ext cx="0" cy="85721"/>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0" name="Straight Connector 659"/>
            <p:cNvCxnSpPr/>
            <p:nvPr/>
          </p:nvCxnSpPr>
          <p:spPr>
            <a:xfrm flipV="1">
              <a:off x="5616142" y="2264572"/>
              <a:ext cx="0" cy="4286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1" name="Straight Connector 660"/>
            <p:cNvCxnSpPr/>
            <p:nvPr/>
          </p:nvCxnSpPr>
          <p:spPr>
            <a:xfrm flipV="1">
              <a:off x="5604236" y="2238379"/>
              <a:ext cx="0" cy="4286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Straight Connector 595"/>
            <p:cNvCxnSpPr/>
            <p:nvPr/>
          </p:nvCxnSpPr>
          <p:spPr>
            <a:xfrm flipV="1">
              <a:off x="8095021" y="4433888"/>
              <a:ext cx="0" cy="4135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5" name="Round Same Side Corner Rectangle 674"/>
          <p:cNvSpPr/>
          <p:nvPr/>
        </p:nvSpPr>
        <p:spPr>
          <a:xfrm>
            <a:off x="1541354" y="2004236"/>
            <a:ext cx="3212188" cy="204483"/>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676" name="Round Same Side Corner Rectangle 675"/>
          <p:cNvSpPr/>
          <p:nvPr/>
        </p:nvSpPr>
        <p:spPr>
          <a:xfrm rot="10800000">
            <a:off x="1541354" y="2208719"/>
            <a:ext cx="3205765" cy="680438"/>
          </a:xfrm>
          <a:prstGeom prst="round2SameRect">
            <a:avLst>
              <a:gd name="adj1" fmla="val 6715"/>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aphicFrame>
        <p:nvGraphicFramePr>
          <p:cNvPr id="686" name="Table 685"/>
          <p:cNvGraphicFramePr>
            <a:graphicFrameLocks noGrp="1"/>
          </p:cNvGraphicFramePr>
          <p:nvPr>
            <p:extLst>
              <p:ext uri="{D42A27DB-BD31-4B8C-83A1-F6EECF244321}">
                <p14:modId xmlns:p14="http://schemas.microsoft.com/office/powerpoint/2010/main" val="3380147485"/>
              </p:ext>
            </p:extLst>
          </p:nvPr>
        </p:nvGraphicFramePr>
        <p:xfrm>
          <a:off x="1558458" y="1996295"/>
          <a:ext cx="3163185" cy="892362"/>
        </p:xfrm>
        <a:graphic>
          <a:graphicData uri="http://schemas.openxmlformats.org/drawingml/2006/table">
            <a:tbl>
              <a:tblPr>
                <a:tableStyleId>{5C22544A-7EE6-4342-B048-85BDC9FD1C3A}</a:tableStyleId>
              </a:tblPr>
              <a:tblGrid>
                <a:gridCol w="1334386"/>
                <a:gridCol w="1158949"/>
                <a:gridCol w="669850"/>
              </a:tblGrid>
              <a:tr h="182880">
                <a:tc>
                  <a:txBody>
                    <a:bodyPr/>
                    <a:lstStyle/>
                    <a:p>
                      <a:pPr marL="0" marR="0" algn="ctr">
                        <a:lnSpc>
                          <a:spcPct val="100000"/>
                        </a:lnSpc>
                        <a:spcBef>
                          <a:spcPts val="0"/>
                        </a:spcBef>
                        <a:spcAft>
                          <a:spcPts val="0"/>
                        </a:spcAft>
                      </a:pPr>
                      <a:r>
                        <a:rPr lang="en-US" sz="700" dirty="0">
                          <a:solidFill>
                            <a:schemeClr val="tx1">
                              <a:lumMod val="65000"/>
                              <a:lumOff val="35000"/>
                            </a:schemeClr>
                          </a:solidFill>
                          <a:effectLst/>
                          <a:latin typeface="+mj-lt"/>
                        </a:rPr>
                        <a:t> </a:t>
                      </a:r>
                      <a:endParaRPr lang="en-US" sz="700" dirty="0">
                        <a:solidFill>
                          <a:schemeClr val="tx1">
                            <a:lumMod val="65000"/>
                            <a:lumOff val="35000"/>
                          </a:schemeClr>
                        </a:solidFill>
                        <a:effectLst/>
                        <a:latin typeface="+mj-lt"/>
                        <a:ea typeface="SimSun"/>
                        <a:cs typeface="Angsana New"/>
                      </a:endParaRPr>
                    </a:p>
                  </a:txBody>
                  <a:tcPr marL="25400" marR="25400" marT="0" marB="0" anchor="b">
                    <a:lnL w="12700" cmpd="sng">
                      <a:noFill/>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1" dirty="0" smtClean="0">
                          <a:solidFill>
                            <a:schemeClr val="bg1"/>
                          </a:solidFill>
                          <a:effectLst/>
                          <a:latin typeface="+mj-lt"/>
                        </a:rPr>
                        <a:t>Median (95% CI)</a:t>
                      </a:r>
                      <a:endParaRPr lang="en-US" sz="700" b="1" dirty="0">
                        <a:solidFill>
                          <a:schemeClr val="bg1"/>
                        </a:solidFill>
                        <a:effectLst/>
                        <a:latin typeface="+mj-lt"/>
                        <a:ea typeface="SimSun"/>
                        <a:cs typeface="Angsana New"/>
                      </a:endParaRPr>
                    </a:p>
                  </a:txBody>
                  <a:tcPr marL="25400" marR="254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1" dirty="0" smtClean="0">
                          <a:solidFill>
                            <a:schemeClr val="bg1"/>
                          </a:solidFill>
                          <a:effectLst/>
                          <a:latin typeface="+mj-lt"/>
                          <a:ea typeface="SimSun"/>
                          <a:cs typeface="Times New Roman"/>
                        </a:rPr>
                        <a:t>Censoring Rate</a:t>
                      </a:r>
                      <a:endParaRPr lang="en-US" sz="700" b="1" dirty="0">
                        <a:solidFill>
                          <a:schemeClr val="bg1"/>
                        </a:solidFill>
                        <a:effectLst/>
                        <a:latin typeface="+mj-lt"/>
                        <a:ea typeface="SimSun"/>
                        <a:cs typeface="Angsana New"/>
                      </a:endParaRPr>
                    </a:p>
                  </a:txBody>
                  <a:tcPr marL="25400" marR="25400" marT="0" marB="0" anchor="ctr">
                    <a:lnL w="12700" cap="flat" cmpd="sng" algn="ctr">
                      <a:solidFill>
                        <a:schemeClr val="bg1"/>
                      </a:solid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6334">
                <a:tc>
                  <a:txBody>
                    <a:bodyPr/>
                    <a:lstStyle/>
                    <a:p>
                      <a:pPr marL="0" marR="0" algn="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Ramucirumab</a:t>
                      </a:r>
                      <a:r>
                        <a:rPr lang="en-US" sz="700" b="0" baseline="0" dirty="0" smtClean="0">
                          <a:solidFill>
                            <a:schemeClr val="tx1">
                              <a:lumMod val="65000"/>
                              <a:lumOff val="35000"/>
                            </a:schemeClr>
                          </a:solidFill>
                          <a:effectLst/>
                          <a:latin typeface="+mj-lt"/>
                          <a:ea typeface="SimSun"/>
                          <a:cs typeface="Angsana New"/>
                        </a:rPr>
                        <a:t> plus docetaxel</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10.5 mo (9.5-11.2)</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31.8%</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226334">
                <a:tc>
                  <a:txBody>
                    <a:bodyPr/>
                    <a:lstStyle/>
                    <a:p>
                      <a:pPr marL="0" marR="0" algn="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Placebo plus docetaxel</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9.1 mo (8.4-10.0)</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27.0%</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mpd="sng">
                      <a:noFill/>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226334">
                <a:tc>
                  <a:txBody>
                    <a:bodyPr/>
                    <a:lstStyle/>
                    <a:p>
                      <a:pPr marL="0" marR="0" algn="r">
                        <a:lnSpc>
                          <a:spcPct val="100000"/>
                        </a:lnSpc>
                        <a:spcBef>
                          <a:spcPts val="0"/>
                        </a:spcBef>
                        <a:spcAft>
                          <a:spcPts val="0"/>
                        </a:spcAft>
                      </a:pPr>
                      <a:r>
                        <a:rPr lang="en-US" sz="700" b="1" kern="1200" dirty="0" smtClean="0">
                          <a:solidFill>
                            <a:schemeClr val="tx1">
                              <a:lumMod val="65000"/>
                              <a:lumOff val="35000"/>
                            </a:schemeClr>
                          </a:solidFill>
                          <a:effectLst/>
                          <a:latin typeface="+mn-lt"/>
                          <a:ea typeface="SimSun"/>
                          <a:cs typeface="Angsana New"/>
                        </a:rPr>
                        <a:t>Ramucirumab</a:t>
                      </a:r>
                      <a:r>
                        <a:rPr lang="en-US" sz="700" b="1" kern="1200" baseline="0" dirty="0" smtClean="0">
                          <a:solidFill>
                            <a:schemeClr val="tx1">
                              <a:lumMod val="65000"/>
                              <a:lumOff val="35000"/>
                            </a:schemeClr>
                          </a:solidFill>
                          <a:effectLst/>
                          <a:latin typeface="+mn-lt"/>
                          <a:ea typeface="SimSun"/>
                          <a:cs typeface="Angsana New"/>
                        </a:rPr>
                        <a:t> vs placebo</a:t>
                      </a:r>
                      <a:endParaRPr lang="en-US" sz="700" b="1"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700" b="1" dirty="0" smtClean="0">
                          <a:solidFill>
                            <a:schemeClr val="tx1">
                              <a:lumMod val="65000"/>
                              <a:lumOff val="35000"/>
                            </a:schemeClr>
                          </a:solidFill>
                        </a:rPr>
                        <a:t>Stratified</a:t>
                      </a:r>
                      <a:r>
                        <a:rPr lang="en-US" sz="700" b="1" baseline="0" dirty="0" smtClean="0">
                          <a:solidFill>
                            <a:schemeClr val="tx1">
                              <a:lumMod val="65000"/>
                              <a:lumOff val="35000"/>
                            </a:schemeClr>
                          </a:solidFill>
                        </a:rPr>
                        <a:t> HR 0.86 (95% CI, 0.75-0.98) </a:t>
                      </a:r>
                      <a:r>
                        <a:rPr lang="en-US" sz="700" b="1" i="1" baseline="0" dirty="0" smtClean="0">
                          <a:solidFill>
                            <a:schemeClr val="tx1">
                              <a:lumMod val="65000"/>
                              <a:lumOff val="35000"/>
                            </a:schemeClr>
                          </a:solidFill>
                        </a:rPr>
                        <a:t>P</a:t>
                      </a:r>
                      <a:r>
                        <a:rPr lang="en-US" sz="700" b="1" baseline="0" dirty="0" smtClean="0">
                          <a:solidFill>
                            <a:schemeClr val="tx1">
                              <a:lumMod val="65000"/>
                              <a:lumOff val="35000"/>
                            </a:schemeClr>
                          </a:solidFill>
                        </a:rPr>
                        <a:t>=0.023</a:t>
                      </a:r>
                      <a:endParaRPr lang="en-US" sz="700" b="1" dirty="0" smtClean="0">
                        <a:solidFill>
                          <a:schemeClr val="tx1">
                            <a:lumMod val="65000"/>
                            <a:lumOff val="35000"/>
                          </a:schemeClr>
                        </a:solidFill>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dirty="0"/>
                    </a:p>
                  </a:txBody>
                  <a:tcPr marL="25400" marR="25400" marT="0" marB="0" anchor="ctr">
                    <a:lnL w="12700" cap="flat" cmpd="sng" algn="ctr">
                      <a:solidFill>
                        <a:schemeClr val="bg2"/>
                      </a:solidFill>
                      <a:prstDash val="solid"/>
                      <a:round/>
                      <a:headEnd type="none" w="med" len="med"/>
                      <a:tailEnd type="none" w="med" len="med"/>
                    </a:lnL>
                    <a:lnR w="12700" cmpd="sng">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687" name="Round Same Side Corner Rectangle 686"/>
          <p:cNvSpPr/>
          <p:nvPr/>
        </p:nvSpPr>
        <p:spPr>
          <a:xfrm>
            <a:off x="5835058" y="2004236"/>
            <a:ext cx="3212188" cy="204483"/>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688" name="Round Same Side Corner Rectangle 687"/>
          <p:cNvSpPr/>
          <p:nvPr/>
        </p:nvSpPr>
        <p:spPr>
          <a:xfrm rot="10800000">
            <a:off x="5835058" y="2208719"/>
            <a:ext cx="3205765" cy="680438"/>
          </a:xfrm>
          <a:prstGeom prst="round2SameRect">
            <a:avLst>
              <a:gd name="adj1" fmla="val 6715"/>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aphicFrame>
        <p:nvGraphicFramePr>
          <p:cNvPr id="689" name="Table 688"/>
          <p:cNvGraphicFramePr>
            <a:graphicFrameLocks noGrp="1"/>
          </p:cNvGraphicFramePr>
          <p:nvPr>
            <p:extLst>
              <p:ext uri="{D42A27DB-BD31-4B8C-83A1-F6EECF244321}">
                <p14:modId xmlns:p14="http://schemas.microsoft.com/office/powerpoint/2010/main" val="4097334278"/>
              </p:ext>
            </p:extLst>
          </p:nvPr>
        </p:nvGraphicFramePr>
        <p:xfrm>
          <a:off x="5852162" y="1996295"/>
          <a:ext cx="3163185" cy="892362"/>
        </p:xfrm>
        <a:graphic>
          <a:graphicData uri="http://schemas.openxmlformats.org/drawingml/2006/table">
            <a:tbl>
              <a:tblPr>
                <a:tableStyleId>{5C22544A-7EE6-4342-B048-85BDC9FD1C3A}</a:tableStyleId>
              </a:tblPr>
              <a:tblGrid>
                <a:gridCol w="1334386"/>
                <a:gridCol w="1158949"/>
                <a:gridCol w="669850"/>
              </a:tblGrid>
              <a:tr h="182880">
                <a:tc>
                  <a:txBody>
                    <a:bodyPr/>
                    <a:lstStyle/>
                    <a:p>
                      <a:pPr marL="0" marR="0" algn="ctr">
                        <a:lnSpc>
                          <a:spcPct val="100000"/>
                        </a:lnSpc>
                        <a:spcBef>
                          <a:spcPts val="0"/>
                        </a:spcBef>
                        <a:spcAft>
                          <a:spcPts val="0"/>
                        </a:spcAft>
                      </a:pPr>
                      <a:r>
                        <a:rPr lang="en-US" sz="700" dirty="0">
                          <a:solidFill>
                            <a:schemeClr val="tx1">
                              <a:lumMod val="65000"/>
                              <a:lumOff val="35000"/>
                            </a:schemeClr>
                          </a:solidFill>
                          <a:effectLst/>
                          <a:latin typeface="+mj-lt"/>
                        </a:rPr>
                        <a:t> </a:t>
                      </a:r>
                      <a:endParaRPr lang="en-US" sz="700" dirty="0">
                        <a:solidFill>
                          <a:schemeClr val="tx1">
                            <a:lumMod val="65000"/>
                            <a:lumOff val="35000"/>
                          </a:schemeClr>
                        </a:solidFill>
                        <a:effectLst/>
                        <a:latin typeface="+mj-lt"/>
                        <a:ea typeface="SimSun"/>
                        <a:cs typeface="Angsana New"/>
                      </a:endParaRPr>
                    </a:p>
                  </a:txBody>
                  <a:tcPr marL="25400" marR="25400" marT="0" marB="0" anchor="b">
                    <a:lnL w="12700" cmpd="sng">
                      <a:noFill/>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1" dirty="0" smtClean="0">
                          <a:solidFill>
                            <a:schemeClr val="bg1"/>
                          </a:solidFill>
                          <a:effectLst/>
                          <a:latin typeface="+mj-lt"/>
                        </a:rPr>
                        <a:t>Median (95% CI)</a:t>
                      </a:r>
                      <a:endParaRPr lang="en-US" sz="700" b="1" dirty="0">
                        <a:solidFill>
                          <a:schemeClr val="bg1"/>
                        </a:solidFill>
                        <a:effectLst/>
                        <a:latin typeface="+mj-lt"/>
                        <a:ea typeface="SimSun"/>
                        <a:cs typeface="Angsana New"/>
                      </a:endParaRPr>
                    </a:p>
                  </a:txBody>
                  <a:tcPr marL="25400" marR="254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1" dirty="0" smtClean="0">
                          <a:solidFill>
                            <a:schemeClr val="bg1"/>
                          </a:solidFill>
                          <a:effectLst/>
                          <a:latin typeface="+mj-lt"/>
                          <a:ea typeface="SimSun"/>
                          <a:cs typeface="Times New Roman"/>
                        </a:rPr>
                        <a:t>Censoring Rate</a:t>
                      </a:r>
                      <a:endParaRPr lang="en-US" sz="700" b="1" dirty="0">
                        <a:solidFill>
                          <a:schemeClr val="bg1"/>
                        </a:solidFill>
                        <a:effectLst/>
                        <a:latin typeface="+mj-lt"/>
                        <a:ea typeface="SimSun"/>
                        <a:cs typeface="Angsana New"/>
                      </a:endParaRPr>
                    </a:p>
                  </a:txBody>
                  <a:tcPr marL="25400" marR="25400" marT="0" marB="0" anchor="ctr">
                    <a:lnL w="12700" cap="flat" cmpd="sng" algn="ctr">
                      <a:solidFill>
                        <a:schemeClr val="bg1"/>
                      </a:solid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6334">
                <a:tc>
                  <a:txBody>
                    <a:bodyPr/>
                    <a:lstStyle/>
                    <a:p>
                      <a:pPr marL="0" marR="0" algn="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Ramucirumab</a:t>
                      </a:r>
                      <a:r>
                        <a:rPr lang="en-US" sz="700" b="0" baseline="0" dirty="0" smtClean="0">
                          <a:solidFill>
                            <a:schemeClr val="tx1">
                              <a:lumMod val="65000"/>
                              <a:lumOff val="35000"/>
                            </a:schemeClr>
                          </a:solidFill>
                          <a:effectLst/>
                          <a:latin typeface="+mj-lt"/>
                          <a:ea typeface="SimSun"/>
                          <a:cs typeface="Angsana New"/>
                        </a:rPr>
                        <a:t> plus docetaxel</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4.5 mo (4.2-5.4)</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11.1%</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226334">
                <a:tc>
                  <a:txBody>
                    <a:bodyPr/>
                    <a:lstStyle/>
                    <a:p>
                      <a:pPr marL="0" marR="0" algn="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Placebo plus docetaxel</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3.0 mo (2.8-3.9)</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6.7%</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mpd="sng">
                      <a:noFill/>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226334">
                <a:tc>
                  <a:txBody>
                    <a:bodyPr/>
                    <a:lstStyle/>
                    <a:p>
                      <a:pPr marL="0" marR="0" algn="r">
                        <a:lnSpc>
                          <a:spcPct val="100000"/>
                        </a:lnSpc>
                        <a:spcBef>
                          <a:spcPts val="0"/>
                        </a:spcBef>
                        <a:spcAft>
                          <a:spcPts val="0"/>
                        </a:spcAft>
                      </a:pPr>
                      <a:r>
                        <a:rPr lang="en-US" sz="700" b="1" kern="1200" dirty="0" smtClean="0">
                          <a:solidFill>
                            <a:schemeClr val="tx1">
                              <a:lumMod val="65000"/>
                              <a:lumOff val="35000"/>
                            </a:schemeClr>
                          </a:solidFill>
                          <a:effectLst/>
                          <a:latin typeface="+mn-lt"/>
                          <a:ea typeface="SimSun"/>
                          <a:cs typeface="Angsana New"/>
                        </a:rPr>
                        <a:t>Ramucirumab</a:t>
                      </a:r>
                      <a:r>
                        <a:rPr lang="en-US" sz="700" b="1" kern="1200" baseline="0" dirty="0" smtClean="0">
                          <a:solidFill>
                            <a:schemeClr val="tx1">
                              <a:lumMod val="65000"/>
                              <a:lumOff val="35000"/>
                            </a:schemeClr>
                          </a:solidFill>
                          <a:effectLst/>
                          <a:latin typeface="+mn-lt"/>
                          <a:ea typeface="SimSun"/>
                          <a:cs typeface="Angsana New"/>
                        </a:rPr>
                        <a:t> vs placebo</a:t>
                      </a:r>
                      <a:endParaRPr lang="en-US" sz="700" b="1"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700" b="1" dirty="0" smtClean="0">
                          <a:solidFill>
                            <a:schemeClr val="tx1">
                              <a:lumMod val="65000"/>
                              <a:lumOff val="35000"/>
                            </a:schemeClr>
                          </a:solidFill>
                        </a:rPr>
                        <a:t>Stratified</a:t>
                      </a:r>
                      <a:r>
                        <a:rPr lang="en-US" sz="700" b="1" baseline="0" dirty="0" smtClean="0">
                          <a:solidFill>
                            <a:schemeClr val="tx1">
                              <a:lumMod val="65000"/>
                              <a:lumOff val="35000"/>
                            </a:schemeClr>
                          </a:solidFill>
                        </a:rPr>
                        <a:t> HR 0.76 (95% CI, 0.68-0.86) </a:t>
                      </a:r>
                      <a:r>
                        <a:rPr lang="en-US" sz="700" b="1" i="1" baseline="0" dirty="0" smtClean="0">
                          <a:solidFill>
                            <a:schemeClr val="tx1">
                              <a:lumMod val="65000"/>
                              <a:lumOff val="35000"/>
                            </a:schemeClr>
                          </a:solidFill>
                        </a:rPr>
                        <a:t>P</a:t>
                      </a:r>
                      <a:r>
                        <a:rPr lang="en-US" sz="700" b="1" i="0" baseline="0" dirty="0" smtClean="0">
                          <a:solidFill>
                            <a:schemeClr val="tx1">
                              <a:lumMod val="65000"/>
                              <a:lumOff val="35000"/>
                            </a:schemeClr>
                          </a:solidFill>
                        </a:rPr>
                        <a:t>&lt;0.0001</a:t>
                      </a:r>
                      <a:endParaRPr lang="en-US" sz="700" b="1" i="0" dirty="0" smtClean="0">
                        <a:solidFill>
                          <a:schemeClr val="tx1">
                            <a:lumMod val="65000"/>
                            <a:lumOff val="35000"/>
                          </a:schemeClr>
                        </a:solidFill>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dirty="0"/>
                    </a:p>
                  </a:txBody>
                  <a:tcPr marL="25400" marR="25400" marT="0" marB="0" anchor="ctr">
                    <a:lnL w="12700" cap="flat" cmpd="sng" algn="ctr">
                      <a:solidFill>
                        <a:schemeClr val="bg2"/>
                      </a:solidFill>
                      <a:prstDash val="solid"/>
                      <a:round/>
                      <a:headEnd type="none" w="med" len="med"/>
                      <a:tailEnd type="none" w="med" len="med"/>
                    </a:lnL>
                    <a:lnR w="12700" cmpd="sng">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10253" name="Group 10252"/>
          <p:cNvGrpSpPr/>
          <p:nvPr/>
        </p:nvGrpSpPr>
        <p:grpSpPr>
          <a:xfrm>
            <a:off x="1057525" y="4468633"/>
            <a:ext cx="1796993" cy="461665"/>
            <a:chOff x="1057525" y="4468633"/>
            <a:chExt cx="1796993" cy="461665"/>
          </a:xfrm>
        </p:grpSpPr>
        <p:sp>
          <p:nvSpPr>
            <p:cNvPr id="10249" name="TextBox 10248"/>
            <p:cNvSpPr txBox="1"/>
            <p:nvPr/>
          </p:nvSpPr>
          <p:spPr>
            <a:xfrm>
              <a:off x="1192694" y="4468633"/>
              <a:ext cx="1661824" cy="461665"/>
            </a:xfrm>
            <a:prstGeom prst="rect">
              <a:avLst/>
            </a:prstGeom>
            <a:noFill/>
          </p:spPr>
          <p:txBody>
            <a:bodyPr wrap="square" rtlCol="0">
              <a:spAutoFit/>
            </a:bodyPr>
            <a:lstStyle/>
            <a:p>
              <a:r>
                <a:rPr lang="en-US" sz="800" dirty="0" smtClean="0">
                  <a:ea typeface="SimSun"/>
                  <a:cs typeface="Angsana New"/>
                </a:rPr>
                <a:t>Ramucirumab plus docetaxel </a:t>
              </a:r>
            </a:p>
            <a:p>
              <a:r>
                <a:rPr lang="en-US" sz="800" dirty="0" smtClean="0">
                  <a:ea typeface="SimSun"/>
                  <a:cs typeface="Angsana New"/>
                </a:rPr>
                <a:t>Placebo plus docetaxel</a:t>
              </a:r>
            </a:p>
            <a:p>
              <a:r>
                <a:rPr lang="en-US" sz="800" dirty="0" smtClean="0">
                  <a:ea typeface="SimSun"/>
                  <a:cs typeface="Angsana New"/>
                </a:rPr>
                <a:t>Censored</a:t>
              </a:r>
              <a:endParaRPr lang="en-US" dirty="0"/>
            </a:p>
          </p:txBody>
        </p:sp>
        <p:cxnSp>
          <p:nvCxnSpPr>
            <p:cNvPr id="10251" name="Straight Connector 10250"/>
            <p:cNvCxnSpPr/>
            <p:nvPr/>
          </p:nvCxnSpPr>
          <p:spPr>
            <a:xfrm>
              <a:off x="1057525" y="4583220"/>
              <a:ext cx="182880" cy="0"/>
            </a:xfrm>
            <a:prstGeom prst="line">
              <a:avLst/>
            </a:prstGeom>
            <a:ln w="19050" cap="rnd">
              <a:solidFill>
                <a:srgbClr val="3366CC"/>
              </a:solidFill>
            </a:ln>
          </p:spPr>
          <p:style>
            <a:lnRef idx="1">
              <a:schemeClr val="accent1"/>
            </a:lnRef>
            <a:fillRef idx="0">
              <a:schemeClr val="accent1"/>
            </a:fillRef>
            <a:effectRef idx="0">
              <a:schemeClr val="accent1"/>
            </a:effectRef>
            <a:fontRef idx="minor">
              <a:schemeClr val="tx1"/>
            </a:fontRef>
          </p:style>
        </p:cxnSp>
        <p:cxnSp>
          <p:nvCxnSpPr>
            <p:cNvPr id="690" name="Straight Connector 689"/>
            <p:cNvCxnSpPr/>
            <p:nvPr/>
          </p:nvCxnSpPr>
          <p:spPr>
            <a:xfrm>
              <a:off x="1057525" y="4695952"/>
              <a:ext cx="182880" cy="0"/>
            </a:xfrm>
            <a:prstGeom prst="line">
              <a:avLst/>
            </a:prstGeom>
            <a:ln w="19050" cap="rnd">
              <a:solidFill>
                <a:srgbClr val="717073"/>
              </a:solidFill>
            </a:ln>
          </p:spPr>
          <p:style>
            <a:lnRef idx="1">
              <a:schemeClr val="accent1"/>
            </a:lnRef>
            <a:fillRef idx="0">
              <a:schemeClr val="accent1"/>
            </a:fillRef>
            <a:effectRef idx="0">
              <a:schemeClr val="accent1"/>
            </a:effectRef>
            <a:fontRef idx="minor">
              <a:schemeClr val="tx1"/>
            </a:fontRef>
          </p:style>
        </p:cxnSp>
        <p:cxnSp>
          <p:nvCxnSpPr>
            <p:cNvPr id="691" name="Straight Connector 690"/>
            <p:cNvCxnSpPr/>
            <p:nvPr/>
          </p:nvCxnSpPr>
          <p:spPr>
            <a:xfrm>
              <a:off x="1153154" y="4785174"/>
              <a:ext cx="0" cy="8572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2" name="Group 691"/>
          <p:cNvGrpSpPr/>
          <p:nvPr/>
        </p:nvGrpSpPr>
        <p:grpSpPr>
          <a:xfrm>
            <a:off x="7217103" y="3318621"/>
            <a:ext cx="1796993" cy="461665"/>
            <a:chOff x="1057525" y="4468633"/>
            <a:chExt cx="1796993" cy="461665"/>
          </a:xfrm>
        </p:grpSpPr>
        <p:sp>
          <p:nvSpPr>
            <p:cNvPr id="693" name="TextBox 692"/>
            <p:cNvSpPr txBox="1"/>
            <p:nvPr/>
          </p:nvSpPr>
          <p:spPr>
            <a:xfrm>
              <a:off x="1192694" y="4468633"/>
              <a:ext cx="1661824" cy="461665"/>
            </a:xfrm>
            <a:prstGeom prst="rect">
              <a:avLst/>
            </a:prstGeom>
            <a:noFill/>
          </p:spPr>
          <p:txBody>
            <a:bodyPr wrap="square" rtlCol="0">
              <a:spAutoFit/>
            </a:bodyPr>
            <a:lstStyle/>
            <a:p>
              <a:r>
                <a:rPr lang="en-US" sz="800" dirty="0" smtClean="0">
                  <a:ea typeface="SimSun"/>
                  <a:cs typeface="Angsana New"/>
                </a:rPr>
                <a:t>Ramucirumab plus docetaxel </a:t>
              </a:r>
            </a:p>
            <a:p>
              <a:r>
                <a:rPr lang="en-US" sz="800" dirty="0" smtClean="0">
                  <a:ea typeface="SimSun"/>
                  <a:cs typeface="Angsana New"/>
                </a:rPr>
                <a:t>Placebo plus docetaxel</a:t>
              </a:r>
            </a:p>
            <a:p>
              <a:r>
                <a:rPr lang="en-US" sz="800" dirty="0" smtClean="0">
                  <a:ea typeface="SimSun"/>
                  <a:cs typeface="Angsana New"/>
                </a:rPr>
                <a:t>Censored</a:t>
              </a:r>
              <a:endParaRPr lang="en-US" dirty="0"/>
            </a:p>
          </p:txBody>
        </p:sp>
        <p:cxnSp>
          <p:nvCxnSpPr>
            <p:cNvPr id="694" name="Straight Connector 693"/>
            <p:cNvCxnSpPr/>
            <p:nvPr/>
          </p:nvCxnSpPr>
          <p:spPr>
            <a:xfrm>
              <a:off x="1057525" y="4583220"/>
              <a:ext cx="182880" cy="0"/>
            </a:xfrm>
            <a:prstGeom prst="line">
              <a:avLst/>
            </a:prstGeom>
            <a:ln w="19050" cap="rnd">
              <a:solidFill>
                <a:srgbClr val="3366CC"/>
              </a:solidFill>
            </a:ln>
          </p:spPr>
          <p:style>
            <a:lnRef idx="1">
              <a:schemeClr val="accent1"/>
            </a:lnRef>
            <a:fillRef idx="0">
              <a:schemeClr val="accent1"/>
            </a:fillRef>
            <a:effectRef idx="0">
              <a:schemeClr val="accent1"/>
            </a:effectRef>
            <a:fontRef idx="minor">
              <a:schemeClr val="tx1"/>
            </a:fontRef>
          </p:style>
        </p:cxnSp>
        <p:cxnSp>
          <p:nvCxnSpPr>
            <p:cNvPr id="695" name="Straight Connector 694"/>
            <p:cNvCxnSpPr/>
            <p:nvPr/>
          </p:nvCxnSpPr>
          <p:spPr>
            <a:xfrm>
              <a:off x="1057525" y="4695952"/>
              <a:ext cx="182880" cy="0"/>
            </a:xfrm>
            <a:prstGeom prst="line">
              <a:avLst/>
            </a:prstGeom>
            <a:ln w="19050" cap="rnd">
              <a:solidFill>
                <a:srgbClr val="717073"/>
              </a:solidFill>
            </a:ln>
          </p:spPr>
          <p:style>
            <a:lnRef idx="1">
              <a:schemeClr val="accent1"/>
            </a:lnRef>
            <a:fillRef idx="0">
              <a:schemeClr val="accent1"/>
            </a:fillRef>
            <a:effectRef idx="0">
              <a:schemeClr val="accent1"/>
            </a:effectRef>
            <a:fontRef idx="minor">
              <a:schemeClr val="tx1"/>
            </a:fontRef>
          </p:style>
        </p:cxnSp>
        <p:cxnSp>
          <p:nvCxnSpPr>
            <p:cNvPr id="696" name="Straight Connector 695"/>
            <p:cNvCxnSpPr/>
            <p:nvPr/>
          </p:nvCxnSpPr>
          <p:spPr>
            <a:xfrm>
              <a:off x="1153154" y="4785174"/>
              <a:ext cx="0" cy="8572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7775920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85059" y="1382233"/>
            <a:ext cx="9027042" cy="4688960"/>
            <a:chOff x="331470" y="1182425"/>
            <a:chExt cx="8649356" cy="4836374"/>
          </a:xfrm>
        </p:grpSpPr>
        <p:sp>
          <p:nvSpPr>
            <p:cNvPr id="12" name="Round Same Side Corner Rectangle 11"/>
            <p:cNvSpPr/>
            <p:nvPr/>
          </p:nvSpPr>
          <p:spPr>
            <a:xfrm rot="10800000">
              <a:off x="339089" y="1454774"/>
              <a:ext cx="8631556" cy="4564025"/>
            </a:xfrm>
            <a:prstGeom prst="round2SameRect">
              <a:avLst>
                <a:gd name="adj1" fmla="val 6715"/>
                <a:gd name="adj2" fmla="val 0"/>
              </a:avLst>
            </a:prstGeom>
            <a:solidFill>
              <a:schemeClr val="bg1"/>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prstClr val="white"/>
                </a:solidFill>
              </a:endParaRPr>
            </a:p>
          </p:txBody>
        </p:sp>
        <p:sp>
          <p:nvSpPr>
            <p:cNvPr id="13" name="Round Same Side Corner Rectangle 12"/>
            <p:cNvSpPr/>
            <p:nvPr/>
          </p:nvSpPr>
          <p:spPr>
            <a:xfrm>
              <a:off x="331470" y="1182425"/>
              <a:ext cx="8649356" cy="355258"/>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a:solidFill>
                  <a:prstClr val="white"/>
                </a:solidFill>
              </a:endParaRPr>
            </a:p>
          </p:txBody>
        </p:sp>
      </p:grpSp>
      <p:sp>
        <p:nvSpPr>
          <p:cNvPr id="2" name="Title 1"/>
          <p:cNvSpPr>
            <a:spLocks noGrp="1"/>
          </p:cNvSpPr>
          <p:nvPr>
            <p:ph type="title"/>
          </p:nvPr>
        </p:nvSpPr>
        <p:spPr/>
        <p:txBody>
          <a:bodyPr/>
          <a:lstStyle/>
          <a:p>
            <a:r>
              <a:rPr lang="en-US" dirty="0" smtClean="0"/>
              <a:t>REVEL: OS and PFS in SCC subgroup</a:t>
            </a:r>
            <a:endParaRPr lang="en-US" dirty="0"/>
          </a:p>
        </p:txBody>
      </p:sp>
      <p:sp>
        <p:nvSpPr>
          <p:cNvPr id="14" name="TextBox 13"/>
          <p:cNvSpPr txBox="1"/>
          <p:nvPr/>
        </p:nvSpPr>
        <p:spPr>
          <a:xfrm>
            <a:off x="2433484" y="1381352"/>
            <a:ext cx="481222" cy="338554"/>
          </a:xfrm>
          <a:prstGeom prst="rect">
            <a:avLst/>
          </a:prstGeom>
          <a:noFill/>
        </p:spPr>
        <p:txBody>
          <a:bodyPr wrap="none" rtlCol="0">
            <a:spAutoFit/>
          </a:bodyPr>
          <a:lstStyle/>
          <a:p>
            <a:r>
              <a:rPr lang="en-US" sz="1600" b="1" dirty="0" smtClean="0">
                <a:solidFill>
                  <a:schemeClr val="bg1"/>
                </a:solidFill>
              </a:rPr>
              <a:t>OS</a:t>
            </a:r>
            <a:endParaRPr lang="en-US" sz="1600" b="1" dirty="0">
              <a:solidFill>
                <a:schemeClr val="bg1"/>
              </a:solidFill>
            </a:endParaRPr>
          </a:p>
        </p:txBody>
      </p:sp>
      <p:sp>
        <p:nvSpPr>
          <p:cNvPr id="15" name="TextBox 14"/>
          <p:cNvSpPr txBox="1"/>
          <p:nvPr/>
        </p:nvSpPr>
        <p:spPr>
          <a:xfrm>
            <a:off x="6919428" y="1381352"/>
            <a:ext cx="582211" cy="338554"/>
          </a:xfrm>
          <a:prstGeom prst="rect">
            <a:avLst/>
          </a:prstGeom>
          <a:noFill/>
        </p:spPr>
        <p:txBody>
          <a:bodyPr wrap="none" rtlCol="0">
            <a:spAutoFit/>
          </a:bodyPr>
          <a:lstStyle/>
          <a:p>
            <a:r>
              <a:rPr lang="en-US" sz="1600" b="1" dirty="0" smtClean="0">
                <a:solidFill>
                  <a:schemeClr val="bg1"/>
                </a:solidFill>
              </a:rPr>
              <a:t>PFS</a:t>
            </a:r>
            <a:endParaRPr lang="en-US" sz="1600" b="1" dirty="0">
              <a:solidFill>
                <a:schemeClr val="bg1"/>
              </a:solidFill>
            </a:endParaRPr>
          </a:p>
        </p:txBody>
      </p:sp>
      <p:sp>
        <p:nvSpPr>
          <p:cNvPr id="16" name="TextBox 15"/>
          <p:cNvSpPr txBox="1"/>
          <p:nvPr/>
        </p:nvSpPr>
        <p:spPr>
          <a:xfrm>
            <a:off x="201115" y="5289273"/>
            <a:ext cx="4100541" cy="692497"/>
          </a:xfrm>
          <a:prstGeom prst="rect">
            <a:avLst/>
          </a:prstGeom>
          <a:noFill/>
        </p:spPr>
        <p:txBody>
          <a:bodyPr wrap="square" lIns="0" tIns="0" rIns="0" bIns="0" rtlCol="0" anchor="b" anchorCtr="0">
            <a:spAutoFit/>
          </a:bodyPr>
          <a:lstStyle/>
          <a:p>
            <a:pPr>
              <a:tabLst>
                <a:tab pos="971550" algn="ctr"/>
              </a:tabLst>
            </a:pPr>
            <a:r>
              <a:rPr lang="en-US" sz="800" b="1" dirty="0" smtClean="0">
                <a:cs typeface="Arial" panose="020B0604020202020204" pitchFamily="34" charset="0"/>
              </a:rPr>
              <a:t>Patients at risk </a:t>
            </a:r>
          </a:p>
          <a:p>
            <a:pPr>
              <a:tabLst>
                <a:tab pos="1087438" algn="ctr"/>
                <a:tab pos="1089025" algn="ctr"/>
                <a:tab pos="1311275" algn="ctr"/>
                <a:tab pos="1598613" algn="ctr"/>
                <a:tab pos="1828800" algn="ctr"/>
                <a:tab pos="2058988" algn="ctr"/>
                <a:tab pos="2290763" algn="ctr"/>
                <a:tab pos="2513013" algn="ctr"/>
                <a:tab pos="2743200" algn="ctr"/>
                <a:tab pos="2973388" algn="ctr"/>
                <a:tab pos="3205163" algn="ctr"/>
                <a:tab pos="3427413" algn="ctr"/>
                <a:tab pos="3657600" algn="ctr"/>
                <a:tab pos="3887788" algn="ctr"/>
                <a:tab pos="4286250" algn="ctr"/>
              </a:tabLst>
            </a:pPr>
            <a:r>
              <a:rPr lang="en-US" sz="800" dirty="0" smtClean="0">
                <a:cs typeface="Arial" panose="020B0604020202020204" pitchFamily="34" charset="0"/>
              </a:rPr>
              <a:t>Ramucirumab</a:t>
            </a:r>
            <a:r>
              <a:rPr lang="en-US" sz="800" b="1" dirty="0" smtClean="0">
                <a:cs typeface="Arial" panose="020B0604020202020204" pitchFamily="34" charset="0"/>
              </a:rPr>
              <a:t>	</a:t>
            </a:r>
            <a:r>
              <a:rPr lang="en-US" sz="800" dirty="0" smtClean="0">
                <a:cs typeface="Arial" panose="020B0604020202020204" pitchFamily="34" charset="0"/>
              </a:rPr>
              <a:t>157	  124	103	78	49	31	23	16	 6	 2	 1	  1	  0 </a:t>
            </a:r>
            <a:br>
              <a:rPr lang="en-US" sz="800" dirty="0" smtClean="0">
                <a:cs typeface="Arial" panose="020B0604020202020204" pitchFamily="34" charset="0"/>
              </a:rPr>
            </a:br>
            <a:r>
              <a:rPr lang="en-US" sz="800" dirty="0" smtClean="0">
                <a:cs typeface="Arial" panose="020B0604020202020204" pitchFamily="34" charset="0"/>
              </a:rPr>
              <a:t> plus docetaxel</a:t>
            </a:r>
          </a:p>
          <a:p>
            <a:pPr>
              <a:spcBef>
                <a:spcPts val="600"/>
              </a:spcBef>
              <a:tabLst>
                <a:tab pos="1087438" algn="ctr"/>
                <a:tab pos="1089025" algn="ctr"/>
                <a:tab pos="1311275" algn="ctr"/>
                <a:tab pos="1598613" algn="ctr"/>
                <a:tab pos="1828800" algn="ctr"/>
                <a:tab pos="2058988" algn="ctr"/>
                <a:tab pos="2290763" algn="ctr"/>
                <a:tab pos="2513013" algn="ctr"/>
                <a:tab pos="2743200" algn="ctr"/>
                <a:tab pos="2973388" algn="ctr"/>
                <a:tab pos="3205163" algn="ctr"/>
                <a:tab pos="3427413" algn="ctr"/>
                <a:tab pos="3657600" algn="ctr"/>
                <a:tab pos="3887788" algn="ctr"/>
                <a:tab pos="4286250" algn="ctr"/>
              </a:tabLst>
            </a:pPr>
            <a:r>
              <a:rPr lang="en-US" sz="800" dirty="0" smtClean="0">
                <a:cs typeface="Arial" panose="020B0604020202020204" pitchFamily="34" charset="0"/>
              </a:rPr>
              <a:t>Placebo plus	171	  132	99	75	48	31	20	14	 8	 5	 4	  0	  0</a:t>
            </a:r>
            <a:br>
              <a:rPr lang="en-US" sz="800" dirty="0" smtClean="0">
                <a:cs typeface="Arial" panose="020B0604020202020204" pitchFamily="34" charset="0"/>
              </a:rPr>
            </a:br>
            <a:r>
              <a:rPr lang="en-US" sz="800" dirty="0" smtClean="0">
                <a:cs typeface="Arial" panose="020B0604020202020204" pitchFamily="34" charset="0"/>
              </a:rPr>
              <a:t> docetaxel</a:t>
            </a:r>
            <a:endParaRPr lang="en-US" sz="800" dirty="0">
              <a:cs typeface="Arial" panose="020B0604020202020204" pitchFamily="34" charset="0"/>
            </a:endParaRPr>
          </a:p>
        </p:txBody>
      </p:sp>
      <p:sp>
        <p:nvSpPr>
          <p:cNvPr id="17" name="TextBox 16"/>
          <p:cNvSpPr txBox="1"/>
          <p:nvPr/>
        </p:nvSpPr>
        <p:spPr>
          <a:xfrm>
            <a:off x="4566383" y="5281321"/>
            <a:ext cx="3877903" cy="692497"/>
          </a:xfrm>
          <a:prstGeom prst="rect">
            <a:avLst/>
          </a:prstGeom>
          <a:noFill/>
        </p:spPr>
        <p:txBody>
          <a:bodyPr wrap="square" lIns="0" tIns="0" rIns="0" bIns="0" rtlCol="0" anchor="b" anchorCtr="0">
            <a:spAutoFit/>
          </a:bodyPr>
          <a:lstStyle/>
          <a:p>
            <a:pPr>
              <a:tabLst>
                <a:tab pos="971550" algn="ctr"/>
              </a:tabLst>
            </a:pPr>
            <a:r>
              <a:rPr lang="en-US" sz="800" b="1" dirty="0" smtClean="0">
                <a:cs typeface="Arial" panose="020B0604020202020204" pitchFamily="34" charset="0"/>
              </a:rPr>
              <a:t>Patients at risk</a:t>
            </a:r>
          </a:p>
          <a:p>
            <a:pPr>
              <a:tabLst>
                <a:tab pos="801688" algn="ctr"/>
                <a:tab pos="1144588" algn="ctr"/>
                <a:tab pos="1487488" algn="ctr"/>
                <a:tab pos="1884363" algn="ctr"/>
                <a:tab pos="2225675" algn="ctr"/>
                <a:tab pos="2568575" algn="ctr"/>
                <a:tab pos="2917825" algn="ctr"/>
                <a:tab pos="3260725" algn="ctr"/>
                <a:tab pos="3602038" algn="ctr"/>
                <a:tab pos="4000500" algn="ctr"/>
                <a:tab pos="4286250" algn="ctr"/>
              </a:tabLst>
            </a:pPr>
            <a:r>
              <a:rPr lang="en-US" sz="800" dirty="0" smtClean="0">
                <a:cs typeface="Arial" panose="020B0604020202020204" pitchFamily="34" charset="0"/>
              </a:rPr>
              <a:t>Ramucirumab</a:t>
            </a:r>
            <a:r>
              <a:rPr lang="en-US" sz="800" b="1" dirty="0" smtClean="0">
                <a:cs typeface="Arial" panose="020B0604020202020204" pitchFamily="34" charset="0"/>
              </a:rPr>
              <a:t>	</a:t>
            </a:r>
            <a:r>
              <a:rPr lang="en-US" sz="800" dirty="0" smtClean="0">
                <a:cs typeface="Arial" panose="020B0604020202020204" pitchFamily="34" charset="0"/>
              </a:rPr>
              <a:t>157	91	47	26	11	8	1	1	0 </a:t>
            </a:r>
            <a:br>
              <a:rPr lang="en-US" sz="800" dirty="0" smtClean="0">
                <a:cs typeface="Arial" panose="020B0604020202020204" pitchFamily="34" charset="0"/>
              </a:rPr>
            </a:br>
            <a:r>
              <a:rPr lang="en-US" sz="800" dirty="0" smtClean="0">
                <a:cs typeface="Arial" panose="020B0604020202020204" pitchFamily="34" charset="0"/>
              </a:rPr>
              <a:t> plus docetaxel</a:t>
            </a:r>
          </a:p>
          <a:p>
            <a:pPr>
              <a:spcBef>
                <a:spcPts val="600"/>
              </a:spcBef>
              <a:tabLst>
                <a:tab pos="801688" algn="ctr"/>
                <a:tab pos="1144588" algn="ctr"/>
                <a:tab pos="1487488" algn="ctr"/>
                <a:tab pos="1884363" algn="ctr"/>
                <a:tab pos="2225675" algn="ctr"/>
                <a:tab pos="2568575" algn="ctr"/>
                <a:tab pos="2917825" algn="ctr"/>
                <a:tab pos="3260725" algn="ctr"/>
                <a:tab pos="3602038" algn="ctr"/>
                <a:tab pos="4000500" algn="ctr"/>
                <a:tab pos="4286250" algn="ctr"/>
              </a:tabLst>
            </a:pPr>
            <a:r>
              <a:rPr lang="en-US" sz="800" dirty="0" smtClean="0">
                <a:cs typeface="Arial" panose="020B0604020202020204" pitchFamily="34" charset="0"/>
              </a:rPr>
              <a:t>Placebo plus	171	68	39	20	7	4	2	1	0	</a:t>
            </a:r>
            <a:br>
              <a:rPr lang="en-US" sz="800" dirty="0" smtClean="0">
                <a:cs typeface="Arial" panose="020B0604020202020204" pitchFamily="34" charset="0"/>
              </a:rPr>
            </a:br>
            <a:r>
              <a:rPr lang="en-US" sz="800" dirty="0" smtClean="0">
                <a:cs typeface="Arial" panose="020B0604020202020204" pitchFamily="34" charset="0"/>
              </a:rPr>
              <a:t> docetaxel</a:t>
            </a:r>
            <a:endParaRPr lang="en-US" sz="800" dirty="0">
              <a:cs typeface="Arial" panose="020B0604020202020204" pitchFamily="34" charset="0"/>
            </a:endParaRPr>
          </a:p>
        </p:txBody>
      </p:sp>
      <p:sp>
        <p:nvSpPr>
          <p:cNvPr id="18" name="Round Same Side Corner Rectangle 17"/>
          <p:cNvSpPr/>
          <p:nvPr/>
        </p:nvSpPr>
        <p:spPr>
          <a:xfrm>
            <a:off x="5787350" y="1797505"/>
            <a:ext cx="3212188" cy="204483"/>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19" name="Round Same Side Corner Rectangle 18"/>
          <p:cNvSpPr/>
          <p:nvPr/>
        </p:nvSpPr>
        <p:spPr>
          <a:xfrm rot="10800000">
            <a:off x="5787350" y="2001988"/>
            <a:ext cx="3205765" cy="680438"/>
          </a:xfrm>
          <a:prstGeom prst="round2SameRect">
            <a:avLst>
              <a:gd name="adj1" fmla="val 6715"/>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aphicFrame>
        <p:nvGraphicFramePr>
          <p:cNvPr id="20" name="Table 19"/>
          <p:cNvGraphicFramePr>
            <a:graphicFrameLocks noGrp="1"/>
          </p:cNvGraphicFramePr>
          <p:nvPr>
            <p:extLst>
              <p:ext uri="{D42A27DB-BD31-4B8C-83A1-F6EECF244321}">
                <p14:modId xmlns:p14="http://schemas.microsoft.com/office/powerpoint/2010/main" val="3185973483"/>
              </p:ext>
            </p:extLst>
          </p:nvPr>
        </p:nvGraphicFramePr>
        <p:xfrm>
          <a:off x="5804454" y="1789564"/>
          <a:ext cx="3163185" cy="892362"/>
        </p:xfrm>
        <a:graphic>
          <a:graphicData uri="http://schemas.openxmlformats.org/drawingml/2006/table">
            <a:tbl>
              <a:tblPr>
                <a:tableStyleId>{5C22544A-7EE6-4342-B048-85BDC9FD1C3A}</a:tableStyleId>
              </a:tblPr>
              <a:tblGrid>
                <a:gridCol w="1334386"/>
                <a:gridCol w="1158949"/>
                <a:gridCol w="669850"/>
              </a:tblGrid>
              <a:tr h="182880">
                <a:tc>
                  <a:txBody>
                    <a:bodyPr/>
                    <a:lstStyle/>
                    <a:p>
                      <a:pPr marL="0" marR="0" algn="ctr">
                        <a:lnSpc>
                          <a:spcPct val="100000"/>
                        </a:lnSpc>
                        <a:spcBef>
                          <a:spcPts val="0"/>
                        </a:spcBef>
                        <a:spcAft>
                          <a:spcPts val="0"/>
                        </a:spcAft>
                      </a:pPr>
                      <a:r>
                        <a:rPr lang="en-US" sz="700" dirty="0">
                          <a:solidFill>
                            <a:schemeClr val="tx1">
                              <a:lumMod val="65000"/>
                              <a:lumOff val="35000"/>
                            </a:schemeClr>
                          </a:solidFill>
                          <a:effectLst/>
                          <a:latin typeface="+mj-lt"/>
                        </a:rPr>
                        <a:t> </a:t>
                      </a:r>
                      <a:endParaRPr lang="en-US" sz="700" dirty="0">
                        <a:solidFill>
                          <a:schemeClr val="tx1">
                            <a:lumMod val="65000"/>
                            <a:lumOff val="35000"/>
                          </a:schemeClr>
                        </a:solidFill>
                        <a:effectLst/>
                        <a:latin typeface="+mj-lt"/>
                        <a:ea typeface="SimSun"/>
                        <a:cs typeface="Angsana New"/>
                      </a:endParaRPr>
                    </a:p>
                  </a:txBody>
                  <a:tcPr marL="25400" marR="25400" marT="0" marB="0" anchor="b">
                    <a:lnL w="12700" cmpd="sng">
                      <a:noFill/>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1" dirty="0" smtClean="0">
                          <a:solidFill>
                            <a:schemeClr val="bg1"/>
                          </a:solidFill>
                          <a:effectLst/>
                          <a:latin typeface="+mj-lt"/>
                        </a:rPr>
                        <a:t>Median (95% CI)</a:t>
                      </a:r>
                      <a:endParaRPr lang="en-US" sz="700" b="1" dirty="0">
                        <a:solidFill>
                          <a:schemeClr val="bg1"/>
                        </a:solidFill>
                        <a:effectLst/>
                        <a:latin typeface="+mj-lt"/>
                        <a:ea typeface="SimSun"/>
                        <a:cs typeface="Angsana New"/>
                      </a:endParaRPr>
                    </a:p>
                  </a:txBody>
                  <a:tcPr marL="25400" marR="254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1" dirty="0" smtClean="0">
                          <a:solidFill>
                            <a:schemeClr val="bg1"/>
                          </a:solidFill>
                          <a:effectLst/>
                          <a:latin typeface="+mj-lt"/>
                          <a:ea typeface="SimSun"/>
                          <a:cs typeface="Times New Roman"/>
                        </a:rPr>
                        <a:t>Censoring Rate</a:t>
                      </a:r>
                      <a:endParaRPr lang="en-US" sz="700" b="1" dirty="0">
                        <a:solidFill>
                          <a:schemeClr val="bg1"/>
                        </a:solidFill>
                        <a:effectLst/>
                        <a:latin typeface="+mj-lt"/>
                        <a:ea typeface="SimSun"/>
                        <a:cs typeface="Angsana New"/>
                      </a:endParaRPr>
                    </a:p>
                  </a:txBody>
                  <a:tcPr marL="25400" marR="25400" marT="0" marB="0" anchor="ctr">
                    <a:lnL w="12700" cap="flat" cmpd="sng" algn="ctr">
                      <a:solidFill>
                        <a:schemeClr val="bg1"/>
                      </a:solid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6334">
                <a:tc>
                  <a:txBody>
                    <a:bodyPr/>
                    <a:lstStyle/>
                    <a:p>
                      <a:pPr marL="0" marR="0" algn="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Ramucirumab</a:t>
                      </a:r>
                      <a:r>
                        <a:rPr lang="en-US" sz="700" b="0" baseline="0" dirty="0" smtClean="0">
                          <a:solidFill>
                            <a:schemeClr val="tx1">
                              <a:lumMod val="65000"/>
                              <a:lumOff val="35000"/>
                            </a:schemeClr>
                          </a:solidFill>
                          <a:effectLst/>
                          <a:latin typeface="+mj-lt"/>
                          <a:ea typeface="SimSun"/>
                          <a:cs typeface="Angsana New"/>
                        </a:rPr>
                        <a:t> plus docetaxel</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4.2 mo (3.6-</a:t>
                      </a:r>
                      <a:r>
                        <a:rPr lang="en-US" sz="700" b="0" baseline="0" dirty="0" smtClean="0">
                          <a:solidFill>
                            <a:schemeClr val="tx1">
                              <a:lumMod val="65000"/>
                              <a:lumOff val="35000"/>
                            </a:schemeClr>
                          </a:solidFill>
                          <a:effectLst/>
                          <a:latin typeface="+mj-lt"/>
                          <a:ea typeface="SimSun"/>
                          <a:cs typeface="Angsana New"/>
                        </a:rPr>
                        <a:t>5.4</a:t>
                      </a:r>
                      <a:r>
                        <a:rPr lang="en-US" sz="700" b="0" dirty="0" smtClean="0">
                          <a:solidFill>
                            <a:schemeClr val="tx1">
                              <a:lumMod val="65000"/>
                              <a:lumOff val="35000"/>
                            </a:schemeClr>
                          </a:solidFill>
                          <a:effectLst/>
                          <a:latin typeface="+mj-lt"/>
                          <a:ea typeface="SimSun"/>
                          <a:cs typeface="Angsana New"/>
                        </a:rPr>
                        <a:t>)</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10.2%</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226334">
                <a:tc>
                  <a:txBody>
                    <a:bodyPr/>
                    <a:lstStyle/>
                    <a:p>
                      <a:pPr marL="0" marR="0" algn="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Placebo plus docetaxel</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2.7 mo (2.5-2.9)</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8.2%</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mpd="sng">
                      <a:noFill/>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226334">
                <a:tc>
                  <a:txBody>
                    <a:bodyPr/>
                    <a:lstStyle/>
                    <a:p>
                      <a:pPr marL="0" marR="0" algn="r">
                        <a:lnSpc>
                          <a:spcPct val="100000"/>
                        </a:lnSpc>
                        <a:spcBef>
                          <a:spcPts val="0"/>
                        </a:spcBef>
                        <a:spcAft>
                          <a:spcPts val="0"/>
                        </a:spcAft>
                      </a:pPr>
                      <a:r>
                        <a:rPr lang="en-US" sz="700" b="0" kern="1200" dirty="0" smtClean="0">
                          <a:solidFill>
                            <a:schemeClr val="tx1">
                              <a:lumMod val="65000"/>
                              <a:lumOff val="35000"/>
                            </a:schemeClr>
                          </a:solidFill>
                          <a:effectLst/>
                          <a:latin typeface="+mn-lt"/>
                          <a:ea typeface="SimSun"/>
                          <a:cs typeface="Angsana New"/>
                        </a:rPr>
                        <a:t>Ramucirumab</a:t>
                      </a:r>
                      <a:r>
                        <a:rPr lang="en-US" sz="700" b="0" kern="1200" baseline="0" dirty="0" smtClean="0">
                          <a:solidFill>
                            <a:schemeClr val="tx1">
                              <a:lumMod val="65000"/>
                              <a:lumOff val="35000"/>
                            </a:schemeClr>
                          </a:solidFill>
                          <a:effectLst/>
                          <a:latin typeface="+mn-lt"/>
                          <a:ea typeface="SimSun"/>
                          <a:cs typeface="Angsana New"/>
                        </a:rPr>
                        <a:t> vs placebo</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700" b="0" i="0" dirty="0" smtClean="0">
                          <a:solidFill>
                            <a:schemeClr val="tx1">
                              <a:lumMod val="65000"/>
                              <a:lumOff val="35000"/>
                            </a:schemeClr>
                          </a:solidFill>
                        </a:rPr>
                        <a:t>HR (95% CI) 0.761 (0.606-0.957)</a:t>
                      </a:r>
                      <a:br>
                        <a:rPr lang="en-US" sz="700" b="0" i="0" dirty="0" smtClean="0">
                          <a:solidFill>
                            <a:schemeClr val="tx1">
                              <a:lumMod val="65000"/>
                              <a:lumOff val="35000"/>
                            </a:schemeClr>
                          </a:solidFill>
                        </a:rPr>
                      </a:br>
                      <a:r>
                        <a:rPr lang="en-US" sz="700" b="0" i="0" dirty="0" smtClean="0">
                          <a:solidFill>
                            <a:schemeClr val="tx1">
                              <a:lumMod val="65000"/>
                              <a:lumOff val="35000"/>
                            </a:schemeClr>
                          </a:solidFill>
                        </a:rPr>
                        <a:t>Log-rank</a:t>
                      </a:r>
                      <a:r>
                        <a:rPr lang="en-US" sz="700" b="0" i="0" baseline="0" dirty="0" smtClean="0">
                          <a:solidFill>
                            <a:schemeClr val="tx1">
                              <a:lumMod val="65000"/>
                              <a:lumOff val="35000"/>
                            </a:schemeClr>
                          </a:solidFill>
                        </a:rPr>
                        <a:t> </a:t>
                      </a:r>
                      <a:r>
                        <a:rPr lang="en-US" sz="700" b="0" i="1" baseline="0" dirty="0" smtClean="0">
                          <a:solidFill>
                            <a:schemeClr val="tx1">
                              <a:lumMod val="65000"/>
                              <a:lumOff val="35000"/>
                            </a:schemeClr>
                          </a:solidFill>
                        </a:rPr>
                        <a:t>P</a:t>
                      </a:r>
                      <a:r>
                        <a:rPr lang="en-US" sz="700" b="0" i="0" baseline="0" dirty="0" smtClean="0">
                          <a:solidFill>
                            <a:schemeClr val="tx1">
                              <a:lumMod val="65000"/>
                              <a:lumOff val="35000"/>
                            </a:schemeClr>
                          </a:solidFill>
                        </a:rPr>
                        <a:t> value   0.019</a:t>
                      </a:r>
                      <a:endParaRPr lang="en-US" sz="700" b="0" i="0" dirty="0" smtClean="0">
                        <a:solidFill>
                          <a:schemeClr val="tx1">
                            <a:lumMod val="65000"/>
                            <a:lumOff val="35000"/>
                          </a:schemeClr>
                        </a:solidFill>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dirty="0"/>
                    </a:p>
                  </a:txBody>
                  <a:tcPr marL="25400" marR="25400" marT="0" marB="0" anchor="ctr">
                    <a:lnL w="12700" cap="flat" cmpd="sng" algn="ctr">
                      <a:solidFill>
                        <a:schemeClr val="bg2"/>
                      </a:solidFill>
                      <a:prstDash val="solid"/>
                      <a:round/>
                      <a:headEnd type="none" w="med" len="med"/>
                      <a:tailEnd type="none" w="med" len="med"/>
                    </a:lnL>
                    <a:lnR w="12700" cmpd="sng">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1" name="Round Same Side Corner Rectangle 20"/>
          <p:cNvSpPr/>
          <p:nvPr/>
        </p:nvSpPr>
        <p:spPr>
          <a:xfrm>
            <a:off x="1724233" y="1805454"/>
            <a:ext cx="3212188" cy="204483"/>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2" name="Round Same Side Corner Rectangle 21"/>
          <p:cNvSpPr/>
          <p:nvPr/>
        </p:nvSpPr>
        <p:spPr>
          <a:xfrm rot="10800000">
            <a:off x="1724233" y="2009937"/>
            <a:ext cx="3205765" cy="680438"/>
          </a:xfrm>
          <a:prstGeom prst="round2SameRect">
            <a:avLst>
              <a:gd name="adj1" fmla="val 6715"/>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aphicFrame>
        <p:nvGraphicFramePr>
          <p:cNvPr id="23" name="Table 22"/>
          <p:cNvGraphicFramePr>
            <a:graphicFrameLocks noGrp="1"/>
          </p:cNvGraphicFramePr>
          <p:nvPr>
            <p:extLst>
              <p:ext uri="{D42A27DB-BD31-4B8C-83A1-F6EECF244321}">
                <p14:modId xmlns:p14="http://schemas.microsoft.com/office/powerpoint/2010/main" val="659646530"/>
              </p:ext>
            </p:extLst>
          </p:nvPr>
        </p:nvGraphicFramePr>
        <p:xfrm>
          <a:off x="1741337" y="1797513"/>
          <a:ext cx="3163185" cy="892362"/>
        </p:xfrm>
        <a:graphic>
          <a:graphicData uri="http://schemas.openxmlformats.org/drawingml/2006/table">
            <a:tbl>
              <a:tblPr>
                <a:tableStyleId>{5C22544A-7EE6-4342-B048-85BDC9FD1C3A}</a:tableStyleId>
              </a:tblPr>
              <a:tblGrid>
                <a:gridCol w="1334386"/>
                <a:gridCol w="1158949"/>
                <a:gridCol w="669850"/>
              </a:tblGrid>
              <a:tr h="182880">
                <a:tc>
                  <a:txBody>
                    <a:bodyPr/>
                    <a:lstStyle/>
                    <a:p>
                      <a:pPr marL="0" marR="0" algn="ctr">
                        <a:lnSpc>
                          <a:spcPct val="100000"/>
                        </a:lnSpc>
                        <a:spcBef>
                          <a:spcPts val="0"/>
                        </a:spcBef>
                        <a:spcAft>
                          <a:spcPts val="0"/>
                        </a:spcAft>
                      </a:pPr>
                      <a:r>
                        <a:rPr lang="en-US" sz="700" dirty="0">
                          <a:solidFill>
                            <a:schemeClr val="tx1">
                              <a:lumMod val="65000"/>
                              <a:lumOff val="35000"/>
                            </a:schemeClr>
                          </a:solidFill>
                          <a:effectLst/>
                          <a:latin typeface="+mj-lt"/>
                        </a:rPr>
                        <a:t> </a:t>
                      </a:r>
                      <a:endParaRPr lang="en-US" sz="700" dirty="0">
                        <a:solidFill>
                          <a:schemeClr val="tx1">
                            <a:lumMod val="65000"/>
                            <a:lumOff val="35000"/>
                          </a:schemeClr>
                        </a:solidFill>
                        <a:effectLst/>
                        <a:latin typeface="+mj-lt"/>
                        <a:ea typeface="SimSun"/>
                        <a:cs typeface="Angsana New"/>
                      </a:endParaRPr>
                    </a:p>
                  </a:txBody>
                  <a:tcPr marL="25400" marR="25400" marT="0" marB="0" anchor="b">
                    <a:lnL w="12700" cmpd="sng">
                      <a:noFill/>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1" dirty="0" smtClean="0">
                          <a:solidFill>
                            <a:schemeClr val="bg1"/>
                          </a:solidFill>
                          <a:effectLst/>
                          <a:latin typeface="+mj-lt"/>
                        </a:rPr>
                        <a:t>Median (95% CI)</a:t>
                      </a:r>
                      <a:endParaRPr lang="en-US" sz="700" b="1" dirty="0">
                        <a:solidFill>
                          <a:schemeClr val="bg1"/>
                        </a:solidFill>
                        <a:effectLst/>
                        <a:latin typeface="+mj-lt"/>
                        <a:ea typeface="SimSun"/>
                        <a:cs typeface="Angsana New"/>
                      </a:endParaRPr>
                    </a:p>
                  </a:txBody>
                  <a:tcPr marL="25400" marR="254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1" dirty="0" smtClean="0">
                          <a:solidFill>
                            <a:schemeClr val="bg1"/>
                          </a:solidFill>
                          <a:effectLst/>
                          <a:latin typeface="+mj-lt"/>
                          <a:ea typeface="SimSun"/>
                          <a:cs typeface="Times New Roman"/>
                        </a:rPr>
                        <a:t>Censoring Rate</a:t>
                      </a:r>
                      <a:endParaRPr lang="en-US" sz="700" b="1" dirty="0">
                        <a:solidFill>
                          <a:schemeClr val="bg1"/>
                        </a:solidFill>
                        <a:effectLst/>
                        <a:latin typeface="+mj-lt"/>
                        <a:ea typeface="SimSun"/>
                        <a:cs typeface="Angsana New"/>
                      </a:endParaRPr>
                    </a:p>
                  </a:txBody>
                  <a:tcPr marL="25400" marR="25400" marT="0" marB="0" anchor="ctr">
                    <a:lnL w="12700" cap="flat" cmpd="sng" algn="ctr">
                      <a:solidFill>
                        <a:schemeClr val="bg1"/>
                      </a:solid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6334">
                <a:tc>
                  <a:txBody>
                    <a:bodyPr/>
                    <a:lstStyle/>
                    <a:p>
                      <a:pPr marL="0" marR="0" algn="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Ramucirumab</a:t>
                      </a:r>
                      <a:r>
                        <a:rPr lang="en-US" sz="700" b="0" baseline="0" dirty="0" smtClean="0">
                          <a:solidFill>
                            <a:schemeClr val="tx1">
                              <a:lumMod val="65000"/>
                              <a:lumOff val="35000"/>
                            </a:schemeClr>
                          </a:solidFill>
                          <a:effectLst/>
                          <a:latin typeface="+mj-lt"/>
                          <a:ea typeface="SimSun"/>
                          <a:cs typeface="Angsana New"/>
                        </a:rPr>
                        <a:t> plus docetaxel</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9.5 mo (8.0-10.8)</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21.7%</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226334">
                <a:tc>
                  <a:txBody>
                    <a:bodyPr/>
                    <a:lstStyle/>
                    <a:p>
                      <a:pPr marL="0" marR="0" algn="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Placebo plus docetaxel</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8.2 mo (6.3-9.4)</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700" b="0" dirty="0" smtClean="0">
                          <a:solidFill>
                            <a:schemeClr val="tx1">
                              <a:lumMod val="65000"/>
                              <a:lumOff val="35000"/>
                            </a:schemeClr>
                          </a:solidFill>
                          <a:effectLst/>
                          <a:latin typeface="+mj-lt"/>
                          <a:ea typeface="SimSun"/>
                          <a:cs typeface="Angsana New"/>
                        </a:rPr>
                        <a:t>19.9%</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mpd="sng">
                      <a:noFill/>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226334">
                <a:tc>
                  <a:txBody>
                    <a:bodyPr/>
                    <a:lstStyle/>
                    <a:p>
                      <a:pPr marL="0" marR="0" algn="r">
                        <a:lnSpc>
                          <a:spcPct val="100000"/>
                        </a:lnSpc>
                        <a:spcBef>
                          <a:spcPts val="0"/>
                        </a:spcBef>
                        <a:spcAft>
                          <a:spcPts val="0"/>
                        </a:spcAft>
                      </a:pPr>
                      <a:r>
                        <a:rPr lang="en-US" sz="700" b="0" kern="1200" dirty="0" smtClean="0">
                          <a:solidFill>
                            <a:schemeClr val="tx1">
                              <a:lumMod val="65000"/>
                              <a:lumOff val="35000"/>
                            </a:schemeClr>
                          </a:solidFill>
                          <a:effectLst/>
                          <a:latin typeface="+mn-lt"/>
                          <a:ea typeface="SimSun"/>
                          <a:cs typeface="Angsana New"/>
                        </a:rPr>
                        <a:t>Ramucirumab</a:t>
                      </a:r>
                      <a:r>
                        <a:rPr lang="en-US" sz="700" b="0" kern="1200" baseline="0" dirty="0" smtClean="0">
                          <a:solidFill>
                            <a:schemeClr val="tx1">
                              <a:lumMod val="65000"/>
                              <a:lumOff val="35000"/>
                            </a:schemeClr>
                          </a:solidFill>
                          <a:effectLst/>
                          <a:latin typeface="+mn-lt"/>
                          <a:ea typeface="SimSun"/>
                          <a:cs typeface="Angsana New"/>
                        </a:rPr>
                        <a:t> vs placebo</a:t>
                      </a:r>
                      <a:endParaRPr lang="en-US" sz="700" b="0"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700" b="0" i="0" dirty="0" smtClean="0">
                          <a:solidFill>
                            <a:schemeClr val="tx1">
                              <a:lumMod val="65000"/>
                              <a:lumOff val="35000"/>
                            </a:schemeClr>
                          </a:solidFill>
                        </a:rPr>
                        <a:t>HR (95% CI) 0.883 (0.692-1.127)</a:t>
                      </a:r>
                      <a:br>
                        <a:rPr lang="en-US" sz="700" b="0" i="0" dirty="0" smtClean="0">
                          <a:solidFill>
                            <a:schemeClr val="tx1">
                              <a:lumMod val="65000"/>
                              <a:lumOff val="35000"/>
                            </a:schemeClr>
                          </a:solidFill>
                        </a:rPr>
                      </a:br>
                      <a:r>
                        <a:rPr lang="en-US" sz="700" b="0" i="0" dirty="0" smtClean="0">
                          <a:solidFill>
                            <a:schemeClr val="tx1">
                              <a:lumMod val="65000"/>
                              <a:lumOff val="35000"/>
                            </a:schemeClr>
                          </a:solidFill>
                        </a:rPr>
                        <a:t>Log-rank</a:t>
                      </a:r>
                      <a:r>
                        <a:rPr lang="en-US" sz="700" b="0" i="0" baseline="0" dirty="0" smtClean="0">
                          <a:solidFill>
                            <a:schemeClr val="tx1">
                              <a:lumMod val="65000"/>
                              <a:lumOff val="35000"/>
                            </a:schemeClr>
                          </a:solidFill>
                        </a:rPr>
                        <a:t> </a:t>
                      </a:r>
                      <a:r>
                        <a:rPr lang="en-US" sz="700" b="0" i="1" baseline="0" dirty="0" smtClean="0">
                          <a:solidFill>
                            <a:schemeClr val="tx1">
                              <a:lumMod val="65000"/>
                              <a:lumOff val="35000"/>
                            </a:schemeClr>
                          </a:solidFill>
                        </a:rPr>
                        <a:t>P</a:t>
                      </a:r>
                      <a:r>
                        <a:rPr lang="en-US" sz="700" b="0" i="0" baseline="0" dirty="0" smtClean="0">
                          <a:solidFill>
                            <a:schemeClr val="tx1">
                              <a:lumMod val="65000"/>
                              <a:lumOff val="35000"/>
                            </a:schemeClr>
                          </a:solidFill>
                        </a:rPr>
                        <a:t> value   0.319</a:t>
                      </a:r>
                      <a:endParaRPr lang="en-US" sz="700" b="0" i="0" dirty="0" smtClean="0">
                        <a:solidFill>
                          <a:schemeClr val="tx1">
                            <a:lumMod val="65000"/>
                            <a:lumOff val="35000"/>
                          </a:schemeClr>
                        </a:solidFill>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dirty="0"/>
                    </a:p>
                  </a:txBody>
                  <a:tcPr marL="25400" marR="25400" marT="0" marB="0" anchor="ctr">
                    <a:lnL w="12700" cap="flat" cmpd="sng" algn="ctr">
                      <a:solidFill>
                        <a:schemeClr val="bg2"/>
                      </a:solidFill>
                      <a:prstDash val="solid"/>
                      <a:round/>
                      <a:headEnd type="none" w="med" len="med"/>
                      <a:tailEnd type="none" w="med" len="med"/>
                    </a:lnL>
                    <a:lnR w="12700" cmpd="sng">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4" name="Freeform 23"/>
          <p:cNvSpPr/>
          <p:nvPr/>
        </p:nvSpPr>
        <p:spPr>
          <a:xfrm>
            <a:off x="1264338" y="2039815"/>
            <a:ext cx="2870560" cy="2864705"/>
          </a:xfrm>
          <a:custGeom>
            <a:avLst/>
            <a:gdLst>
              <a:gd name="connsiteX0" fmla="*/ 0 w 3496826"/>
              <a:gd name="connsiteY0" fmla="*/ 0 h 2627644"/>
              <a:gd name="connsiteX1" fmla="*/ 0 w 3496826"/>
              <a:gd name="connsiteY1" fmla="*/ 2627644 h 2627644"/>
              <a:gd name="connsiteX2" fmla="*/ 3496826 w 3496826"/>
              <a:gd name="connsiteY2" fmla="*/ 2627644 h 2627644"/>
            </a:gdLst>
            <a:ahLst/>
            <a:cxnLst>
              <a:cxn ang="0">
                <a:pos x="connsiteX0" y="connsiteY0"/>
              </a:cxn>
              <a:cxn ang="0">
                <a:pos x="connsiteX1" y="connsiteY1"/>
              </a:cxn>
              <a:cxn ang="0">
                <a:pos x="connsiteX2" y="connsiteY2"/>
              </a:cxn>
            </a:cxnLst>
            <a:rect l="l" t="t" r="r" b="b"/>
            <a:pathLst>
              <a:path w="3496826" h="2627644">
                <a:moveTo>
                  <a:pt x="0" y="0"/>
                </a:moveTo>
                <a:lnTo>
                  <a:pt x="0" y="2627644"/>
                </a:lnTo>
                <a:lnTo>
                  <a:pt x="3496826" y="2627644"/>
                </a:lnTo>
              </a:path>
            </a:pathLst>
          </a:cu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25" name="Freeform 24"/>
          <p:cNvSpPr/>
          <p:nvPr/>
        </p:nvSpPr>
        <p:spPr>
          <a:xfrm>
            <a:off x="5313824" y="2039815"/>
            <a:ext cx="2852227" cy="2864705"/>
          </a:xfrm>
          <a:custGeom>
            <a:avLst/>
            <a:gdLst>
              <a:gd name="connsiteX0" fmla="*/ 0 w 3496826"/>
              <a:gd name="connsiteY0" fmla="*/ 0 h 2627644"/>
              <a:gd name="connsiteX1" fmla="*/ 0 w 3496826"/>
              <a:gd name="connsiteY1" fmla="*/ 2627644 h 2627644"/>
              <a:gd name="connsiteX2" fmla="*/ 3496826 w 3496826"/>
              <a:gd name="connsiteY2" fmla="*/ 2627644 h 2627644"/>
            </a:gdLst>
            <a:ahLst/>
            <a:cxnLst>
              <a:cxn ang="0">
                <a:pos x="connsiteX0" y="connsiteY0"/>
              </a:cxn>
              <a:cxn ang="0">
                <a:pos x="connsiteX1" y="connsiteY1"/>
              </a:cxn>
              <a:cxn ang="0">
                <a:pos x="connsiteX2" y="connsiteY2"/>
              </a:cxn>
            </a:cxnLst>
            <a:rect l="l" t="t" r="r" b="b"/>
            <a:pathLst>
              <a:path w="3496826" h="2627644">
                <a:moveTo>
                  <a:pt x="0" y="0"/>
                </a:moveTo>
                <a:lnTo>
                  <a:pt x="0" y="2627644"/>
                </a:lnTo>
                <a:lnTo>
                  <a:pt x="3496826" y="2627644"/>
                </a:lnTo>
              </a:path>
            </a:pathLst>
          </a:cu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cxnSp>
        <p:nvCxnSpPr>
          <p:cNvPr id="26" name="Straight Connector 25"/>
          <p:cNvCxnSpPr/>
          <p:nvPr/>
        </p:nvCxnSpPr>
        <p:spPr>
          <a:xfrm rot="5400000">
            <a:off x="1278677"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rot="5400000">
            <a:off x="1518751"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5400000">
            <a:off x="1751764"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5400000">
            <a:off x="1981247"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5400000">
            <a:off x="2217790"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5400000">
            <a:off x="2454333"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5400000">
            <a:off x="2687346"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rot="5400000">
            <a:off x="2920358"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rot="5400000">
            <a:off x="3163963"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5400000">
            <a:off x="3393446"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3626459"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5400000">
            <a:off x="3866533"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5400000">
            <a:off x="4099546"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5352874"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rot="5400000">
            <a:off x="5691803"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rot="5400000">
            <a:off x="6041323"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5400000">
            <a:off x="6387312"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5400000">
            <a:off x="6736832"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5400000">
            <a:off x="7090900"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5400000">
            <a:off x="7428810"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5400000">
            <a:off x="7781860"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rot="5400000">
            <a:off x="8131379" y="493099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rot="10800000">
            <a:off x="5264608" y="4848712"/>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5264608" y="4567357"/>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5264608" y="4299039"/>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5264608" y="4023660"/>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5264608" y="3748281"/>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5264608" y="3472902"/>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rot="10800000">
            <a:off x="5264608" y="3197523"/>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rot="10800000">
            <a:off x="5264608" y="2925675"/>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5264608" y="2650295"/>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5264608" y="2378447"/>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5264608" y="2099537"/>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1218654" y="4299039"/>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1218654" y="4570888"/>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rot="10800000">
            <a:off x="1218654" y="4846267"/>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rot="10800000">
            <a:off x="1218654" y="4023660"/>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rot="10800000">
            <a:off x="1218654" y="3751811"/>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rot="10800000">
            <a:off x="1218654" y="3476430"/>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rot="10800000">
            <a:off x="1218654" y="3201051"/>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rot="10800000">
            <a:off x="1218654" y="2925672"/>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rot="10800000">
            <a:off x="1218654" y="2653823"/>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rot="10800000">
            <a:off x="1218654" y="2374913"/>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0800000">
            <a:off x="1218654" y="2103064"/>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TextBox 69"/>
          <p:cNvSpPr txBox="1"/>
          <p:nvPr/>
        </p:nvSpPr>
        <p:spPr>
          <a:xfrm>
            <a:off x="974175" y="2036417"/>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1.0</a:t>
            </a:r>
            <a:endParaRPr lang="en-US" sz="900" dirty="0">
              <a:cs typeface="Arial" panose="020B0604020202020204" pitchFamily="34" charset="0"/>
            </a:endParaRPr>
          </a:p>
        </p:txBody>
      </p:sp>
      <p:sp>
        <p:nvSpPr>
          <p:cNvPr id="71" name="TextBox 70"/>
          <p:cNvSpPr txBox="1"/>
          <p:nvPr/>
        </p:nvSpPr>
        <p:spPr>
          <a:xfrm>
            <a:off x="974175" y="2306858"/>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0.9</a:t>
            </a:r>
            <a:endParaRPr lang="en-US" sz="900" dirty="0">
              <a:cs typeface="Arial" panose="020B0604020202020204" pitchFamily="34" charset="0"/>
            </a:endParaRPr>
          </a:p>
        </p:txBody>
      </p:sp>
      <p:sp>
        <p:nvSpPr>
          <p:cNvPr id="72" name="TextBox 71"/>
          <p:cNvSpPr txBox="1"/>
          <p:nvPr/>
        </p:nvSpPr>
        <p:spPr>
          <a:xfrm>
            <a:off x="974175" y="2584600"/>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0.8</a:t>
            </a:r>
            <a:endParaRPr lang="en-US" sz="900" dirty="0">
              <a:cs typeface="Arial" panose="020B0604020202020204" pitchFamily="34" charset="0"/>
            </a:endParaRPr>
          </a:p>
        </p:txBody>
      </p:sp>
      <p:sp>
        <p:nvSpPr>
          <p:cNvPr id="73" name="TextBox 72"/>
          <p:cNvSpPr txBox="1"/>
          <p:nvPr/>
        </p:nvSpPr>
        <p:spPr>
          <a:xfrm>
            <a:off x="974175" y="2851028"/>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0.7</a:t>
            </a:r>
            <a:endParaRPr lang="en-US" sz="900" dirty="0">
              <a:cs typeface="Arial" panose="020B0604020202020204" pitchFamily="34" charset="0"/>
            </a:endParaRPr>
          </a:p>
        </p:txBody>
      </p:sp>
      <p:sp>
        <p:nvSpPr>
          <p:cNvPr id="74" name="TextBox 73"/>
          <p:cNvSpPr txBox="1"/>
          <p:nvPr/>
        </p:nvSpPr>
        <p:spPr>
          <a:xfrm>
            <a:off x="974175" y="3127564"/>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0.6</a:t>
            </a:r>
            <a:endParaRPr lang="en-US" sz="900" dirty="0">
              <a:cs typeface="Arial" panose="020B0604020202020204" pitchFamily="34" charset="0"/>
            </a:endParaRPr>
          </a:p>
        </p:txBody>
      </p:sp>
      <p:sp>
        <p:nvSpPr>
          <p:cNvPr id="75" name="TextBox 74"/>
          <p:cNvSpPr txBox="1"/>
          <p:nvPr/>
        </p:nvSpPr>
        <p:spPr>
          <a:xfrm>
            <a:off x="974175" y="3405302"/>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0.5</a:t>
            </a:r>
            <a:endParaRPr lang="en-US" sz="900" dirty="0">
              <a:cs typeface="Arial" panose="020B0604020202020204" pitchFamily="34" charset="0"/>
            </a:endParaRPr>
          </a:p>
        </p:txBody>
      </p:sp>
      <p:sp>
        <p:nvSpPr>
          <p:cNvPr id="76" name="TextBox 75"/>
          <p:cNvSpPr txBox="1"/>
          <p:nvPr/>
        </p:nvSpPr>
        <p:spPr>
          <a:xfrm>
            <a:off x="974175" y="3679031"/>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0.4</a:t>
            </a:r>
            <a:endParaRPr lang="en-US" sz="900" dirty="0">
              <a:cs typeface="Arial" panose="020B0604020202020204" pitchFamily="34" charset="0"/>
            </a:endParaRPr>
          </a:p>
        </p:txBody>
      </p:sp>
      <p:sp>
        <p:nvSpPr>
          <p:cNvPr id="77" name="TextBox 76"/>
          <p:cNvSpPr txBox="1"/>
          <p:nvPr/>
        </p:nvSpPr>
        <p:spPr>
          <a:xfrm>
            <a:off x="974175" y="3952519"/>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0.3</a:t>
            </a:r>
            <a:endParaRPr lang="en-US" sz="900" dirty="0">
              <a:cs typeface="Arial" panose="020B0604020202020204" pitchFamily="34" charset="0"/>
            </a:endParaRPr>
          </a:p>
        </p:txBody>
      </p:sp>
      <p:sp>
        <p:nvSpPr>
          <p:cNvPr id="78" name="TextBox 77"/>
          <p:cNvSpPr txBox="1"/>
          <p:nvPr/>
        </p:nvSpPr>
        <p:spPr>
          <a:xfrm>
            <a:off x="974175" y="4230258"/>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0.2</a:t>
            </a:r>
            <a:endParaRPr lang="en-US" sz="900" dirty="0">
              <a:cs typeface="Arial" panose="020B0604020202020204" pitchFamily="34" charset="0"/>
            </a:endParaRPr>
          </a:p>
        </p:txBody>
      </p:sp>
      <p:sp>
        <p:nvSpPr>
          <p:cNvPr id="79" name="TextBox 78"/>
          <p:cNvSpPr txBox="1"/>
          <p:nvPr/>
        </p:nvSpPr>
        <p:spPr>
          <a:xfrm>
            <a:off x="974175" y="4500456"/>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0.1</a:t>
            </a:r>
            <a:endParaRPr lang="en-US" sz="900" dirty="0">
              <a:cs typeface="Arial" panose="020B0604020202020204" pitchFamily="34" charset="0"/>
            </a:endParaRPr>
          </a:p>
        </p:txBody>
      </p:sp>
      <p:sp>
        <p:nvSpPr>
          <p:cNvPr id="80" name="TextBox 79"/>
          <p:cNvSpPr txBox="1"/>
          <p:nvPr/>
        </p:nvSpPr>
        <p:spPr>
          <a:xfrm>
            <a:off x="974175" y="4774669"/>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a:t>
            </a:r>
            <a:endParaRPr lang="en-US" sz="900" dirty="0">
              <a:cs typeface="Arial" panose="020B0604020202020204" pitchFamily="34" charset="0"/>
            </a:endParaRPr>
          </a:p>
        </p:txBody>
      </p:sp>
      <p:sp>
        <p:nvSpPr>
          <p:cNvPr id="81" name="TextBox 80"/>
          <p:cNvSpPr txBox="1"/>
          <p:nvPr/>
        </p:nvSpPr>
        <p:spPr>
          <a:xfrm rot="16200000">
            <a:off x="-7544" y="3410664"/>
            <a:ext cx="1651888" cy="153888"/>
          </a:xfrm>
          <a:prstGeom prst="rect">
            <a:avLst/>
          </a:prstGeom>
          <a:noFill/>
        </p:spPr>
        <p:txBody>
          <a:bodyPr wrap="square" lIns="0" tIns="0" rIns="0" bIns="0" rtlCol="0" anchor="b" anchorCtr="0">
            <a:spAutoFit/>
          </a:bodyPr>
          <a:lstStyle/>
          <a:p>
            <a:pPr algn="ctr"/>
            <a:r>
              <a:rPr lang="en-US" sz="1000" b="1" dirty="0" smtClean="0">
                <a:cs typeface="Arial" panose="020B0604020202020204" pitchFamily="34" charset="0"/>
              </a:rPr>
              <a:t>Overall Survival</a:t>
            </a:r>
            <a:endParaRPr lang="en-US" sz="1000" b="1" dirty="0">
              <a:cs typeface="Arial" panose="020B0604020202020204" pitchFamily="34" charset="0"/>
            </a:endParaRPr>
          </a:p>
        </p:txBody>
      </p:sp>
      <p:sp>
        <p:nvSpPr>
          <p:cNvPr id="82" name="TextBox 81"/>
          <p:cNvSpPr txBox="1"/>
          <p:nvPr/>
        </p:nvSpPr>
        <p:spPr>
          <a:xfrm>
            <a:off x="1243339" y="4956759"/>
            <a:ext cx="118410"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0</a:t>
            </a:r>
            <a:endParaRPr lang="en-US" sz="900" dirty="0">
              <a:cs typeface="Arial" panose="020B0604020202020204" pitchFamily="34" charset="0"/>
            </a:endParaRPr>
          </a:p>
        </p:txBody>
      </p:sp>
      <p:sp>
        <p:nvSpPr>
          <p:cNvPr id="83" name="TextBox 82"/>
          <p:cNvSpPr txBox="1"/>
          <p:nvPr/>
        </p:nvSpPr>
        <p:spPr>
          <a:xfrm>
            <a:off x="1480994" y="4956759"/>
            <a:ext cx="118410"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3</a:t>
            </a:r>
            <a:endParaRPr lang="en-US" sz="900" dirty="0">
              <a:cs typeface="Arial" panose="020B0604020202020204" pitchFamily="34" charset="0"/>
            </a:endParaRPr>
          </a:p>
        </p:txBody>
      </p:sp>
      <p:sp>
        <p:nvSpPr>
          <p:cNvPr id="84" name="TextBox 83"/>
          <p:cNvSpPr txBox="1"/>
          <p:nvPr/>
        </p:nvSpPr>
        <p:spPr>
          <a:xfrm>
            <a:off x="1716733" y="4956759"/>
            <a:ext cx="118410"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6</a:t>
            </a:r>
            <a:endParaRPr lang="en-US" sz="900" dirty="0">
              <a:cs typeface="Arial" panose="020B0604020202020204" pitchFamily="34" charset="0"/>
            </a:endParaRPr>
          </a:p>
        </p:txBody>
      </p:sp>
      <p:sp>
        <p:nvSpPr>
          <p:cNvPr id="85" name="TextBox 84"/>
          <p:cNvSpPr txBox="1"/>
          <p:nvPr/>
        </p:nvSpPr>
        <p:spPr>
          <a:xfrm>
            <a:off x="1945893" y="4956759"/>
            <a:ext cx="118410"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9</a:t>
            </a:r>
            <a:endParaRPr lang="en-US" sz="900" dirty="0">
              <a:cs typeface="Arial" panose="020B0604020202020204" pitchFamily="34" charset="0"/>
            </a:endParaRPr>
          </a:p>
        </p:txBody>
      </p:sp>
      <p:sp>
        <p:nvSpPr>
          <p:cNvPr id="86" name="TextBox 85"/>
          <p:cNvSpPr txBox="1"/>
          <p:nvPr/>
        </p:nvSpPr>
        <p:spPr>
          <a:xfrm>
            <a:off x="2150471" y="4956759"/>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12</a:t>
            </a:r>
            <a:endParaRPr lang="en-US" sz="900" dirty="0">
              <a:cs typeface="Arial" panose="020B0604020202020204" pitchFamily="34" charset="0"/>
            </a:endParaRPr>
          </a:p>
        </p:txBody>
      </p:sp>
      <p:sp>
        <p:nvSpPr>
          <p:cNvPr id="87" name="TextBox 86"/>
          <p:cNvSpPr txBox="1"/>
          <p:nvPr/>
        </p:nvSpPr>
        <p:spPr>
          <a:xfrm>
            <a:off x="2391233" y="4956759"/>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15</a:t>
            </a:r>
            <a:endParaRPr lang="en-US" sz="900" dirty="0">
              <a:cs typeface="Arial" panose="020B0604020202020204" pitchFamily="34" charset="0"/>
            </a:endParaRPr>
          </a:p>
        </p:txBody>
      </p:sp>
      <p:sp>
        <p:nvSpPr>
          <p:cNvPr id="88" name="TextBox 87"/>
          <p:cNvSpPr txBox="1"/>
          <p:nvPr/>
        </p:nvSpPr>
        <p:spPr>
          <a:xfrm>
            <a:off x="2608972" y="4956759"/>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18</a:t>
            </a:r>
            <a:endParaRPr lang="en-US" sz="900" dirty="0">
              <a:cs typeface="Arial" panose="020B0604020202020204" pitchFamily="34" charset="0"/>
            </a:endParaRPr>
          </a:p>
        </p:txBody>
      </p:sp>
      <p:sp>
        <p:nvSpPr>
          <p:cNvPr id="89" name="TextBox 88"/>
          <p:cNvSpPr txBox="1"/>
          <p:nvPr/>
        </p:nvSpPr>
        <p:spPr>
          <a:xfrm>
            <a:off x="2869652" y="4956759"/>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21</a:t>
            </a:r>
            <a:endParaRPr lang="en-US" sz="900" dirty="0">
              <a:cs typeface="Arial" panose="020B0604020202020204" pitchFamily="34" charset="0"/>
            </a:endParaRPr>
          </a:p>
        </p:txBody>
      </p:sp>
      <p:sp>
        <p:nvSpPr>
          <p:cNvPr id="90" name="TextBox 89"/>
          <p:cNvSpPr txBox="1"/>
          <p:nvPr/>
        </p:nvSpPr>
        <p:spPr>
          <a:xfrm>
            <a:off x="3097077" y="4956759"/>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24</a:t>
            </a:r>
            <a:endParaRPr lang="en-US" sz="900" dirty="0">
              <a:cs typeface="Arial" panose="020B0604020202020204" pitchFamily="34" charset="0"/>
            </a:endParaRPr>
          </a:p>
        </p:txBody>
      </p:sp>
      <p:sp>
        <p:nvSpPr>
          <p:cNvPr id="91" name="TextBox 90"/>
          <p:cNvSpPr txBox="1"/>
          <p:nvPr/>
        </p:nvSpPr>
        <p:spPr>
          <a:xfrm>
            <a:off x="3327972" y="4956759"/>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27</a:t>
            </a:r>
            <a:endParaRPr lang="en-US" sz="900" dirty="0">
              <a:cs typeface="Arial" panose="020B0604020202020204" pitchFamily="34" charset="0"/>
            </a:endParaRPr>
          </a:p>
        </p:txBody>
      </p:sp>
      <p:sp>
        <p:nvSpPr>
          <p:cNvPr id="92" name="TextBox 91"/>
          <p:cNvSpPr txBox="1"/>
          <p:nvPr/>
        </p:nvSpPr>
        <p:spPr>
          <a:xfrm>
            <a:off x="3567180" y="4956759"/>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30</a:t>
            </a:r>
            <a:endParaRPr lang="en-US" sz="900" dirty="0">
              <a:cs typeface="Arial" panose="020B0604020202020204" pitchFamily="34" charset="0"/>
            </a:endParaRPr>
          </a:p>
        </p:txBody>
      </p:sp>
      <p:sp>
        <p:nvSpPr>
          <p:cNvPr id="93" name="TextBox 92"/>
          <p:cNvSpPr txBox="1"/>
          <p:nvPr/>
        </p:nvSpPr>
        <p:spPr>
          <a:xfrm>
            <a:off x="3804474" y="4956759"/>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33</a:t>
            </a:r>
            <a:endParaRPr lang="en-US" sz="900" dirty="0">
              <a:cs typeface="Arial" panose="020B0604020202020204" pitchFamily="34" charset="0"/>
            </a:endParaRPr>
          </a:p>
        </p:txBody>
      </p:sp>
      <p:sp>
        <p:nvSpPr>
          <p:cNvPr id="94" name="TextBox 93"/>
          <p:cNvSpPr txBox="1"/>
          <p:nvPr/>
        </p:nvSpPr>
        <p:spPr>
          <a:xfrm>
            <a:off x="4025320" y="4956759"/>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36</a:t>
            </a:r>
            <a:endParaRPr lang="en-US" sz="900" dirty="0">
              <a:cs typeface="Arial" panose="020B0604020202020204" pitchFamily="34" charset="0"/>
            </a:endParaRPr>
          </a:p>
        </p:txBody>
      </p:sp>
      <p:sp>
        <p:nvSpPr>
          <p:cNvPr id="95" name="TextBox 94"/>
          <p:cNvSpPr txBox="1"/>
          <p:nvPr/>
        </p:nvSpPr>
        <p:spPr>
          <a:xfrm>
            <a:off x="5322970" y="4956759"/>
            <a:ext cx="118410"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0</a:t>
            </a:r>
            <a:endParaRPr lang="en-US" sz="900" dirty="0">
              <a:cs typeface="Arial" panose="020B0604020202020204" pitchFamily="34" charset="0"/>
            </a:endParaRPr>
          </a:p>
        </p:txBody>
      </p:sp>
      <p:sp>
        <p:nvSpPr>
          <p:cNvPr id="96" name="TextBox 95"/>
          <p:cNvSpPr txBox="1"/>
          <p:nvPr/>
        </p:nvSpPr>
        <p:spPr>
          <a:xfrm>
            <a:off x="5666132" y="4956759"/>
            <a:ext cx="118410"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3</a:t>
            </a:r>
            <a:endParaRPr lang="en-US" sz="900" dirty="0">
              <a:cs typeface="Arial" panose="020B0604020202020204" pitchFamily="34" charset="0"/>
            </a:endParaRPr>
          </a:p>
        </p:txBody>
      </p:sp>
      <p:sp>
        <p:nvSpPr>
          <p:cNvPr id="97" name="TextBox 96"/>
          <p:cNvSpPr txBox="1"/>
          <p:nvPr/>
        </p:nvSpPr>
        <p:spPr>
          <a:xfrm>
            <a:off x="6017427" y="4956759"/>
            <a:ext cx="118410"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6</a:t>
            </a:r>
            <a:endParaRPr lang="en-US" sz="900" dirty="0">
              <a:cs typeface="Arial" panose="020B0604020202020204" pitchFamily="34" charset="0"/>
            </a:endParaRPr>
          </a:p>
        </p:txBody>
      </p:sp>
      <p:sp>
        <p:nvSpPr>
          <p:cNvPr id="98" name="TextBox 97"/>
          <p:cNvSpPr txBox="1"/>
          <p:nvPr/>
        </p:nvSpPr>
        <p:spPr>
          <a:xfrm>
            <a:off x="6357119" y="4956759"/>
            <a:ext cx="118410"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9</a:t>
            </a:r>
            <a:endParaRPr lang="en-US" sz="900" dirty="0">
              <a:cs typeface="Arial" panose="020B0604020202020204" pitchFamily="34" charset="0"/>
            </a:endParaRPr>
          </a:p>
        </p:txBody>
      </p:sp>
      <p:sp>
        <p:nvSpPr>
          <p:cNvPr id="99" name="TextBox 98"/>
          <p:cNvSpPr txBox="1"/>
          <p:nvPr/>
        </p:nvSpPr>
        <p:spPr>
          <a:xfrm>
            <a:off x="6672228" y="4956759"/>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12</a:t>
            </a:r>
            <a:endParaRPr lang="en-US" sz="900" dirty="0">
              <a:cs typeface="Arial" panose="020B0604020202020204" pitchFamily="34" charset="0"/>
            </a:endParaRPr>
          </a:p>
        </p:txBody>
      </p:sp>
      <p:sp>
        <p:nvSpPr>
          <p:cNvPr id="100" name="TextBox 99"/>
          <p:cNvSpPr txBox="1"/>
          <p:nvPr/>
        </p:nvSpPr>
        <p:spPr>
          <a:xfrm>
            <a:off x="7017548" y="4956759"/>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15</a:t>
            </a:r>
            <a:endParaRPr lang="en-US" sz="900" dirty="0">
              <a:cs typeface="Arial" panose="020B0604020202020204" pitchFamily="34" charset="0"/>
            </a:endParaRPr>
          </a:p>
        </p:txBody>
      </p:sp>
      <p:sp>
        <p:nvSpPr>
          <p:cNvPr id="101" name="TextBox 100"/>
          <p:cNvSpPr txBox="1"/>
          <p:nvPr/>
        </p:nvSpPr>
        <p:spPr>
          <a:xfrm>
            <a:off x="7356818" y="4956759"/>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18</a:t>
            </a:r>
            <a:endParaRPr lang="en-US" sz="900" dirty="0">
              <a:cs typeface="Arial" panose="020B0604020202020204" pitchFamily="34" charset="0"/>
            </a:endParaRPr>
          </a:p>
        </p:txBody>
      </p:sp>
      <p:sp>
        <p:nvSpPr>
          <p:cNvPr id="102" name="TextBox 101"/>
          <p:cNvSpPr txBox="1"/>
          <p:nvPr/>
        </p:nvSpPr>
        <p:spPr>
          <a:xfrm>
            <a:off x="7728030" y="4956759"/>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21</a:t>
            </a:r>
            <a:endParaRPr lang="en-US" sz="900" dirty="0">
              <a:cs typeface="Arial" panose="020B0604020202020204" pitchFamily="34" charset="0"/>
            </a:endParaRPr>
          </a:p>
        </p:txBody>
      </p:sp>
      <p:sp>
        <p:nvSpPr>
          <p:cNvPr id="103" name="TextBox 102"/>
          <p:cNvSpPr txBox="1"/>
          <p:nvPr/>
        </p:nvSpPr>
        <p:spPr>
          <a:xfrm>
            <a:off x="8071010" y="4956759"/>
            <a:ext cx="187485" cy="138499"/>
          </a:xfrm>
          <a:prstGeom prst="rect">
            <a:avLst/>
          </a:prstGeom>
          <a:noFill/>
        </p:spPr>
        <p:txBody>
          <a:bodyPr wrap="square" lIns="0" tIns="0" rIns="0" bIns="0" rtlCol="0" anchor="b" anchorCtr="0">
            <a:spAutoFit/>
          </a:bodyPr>
          <a:lstStyle/>
          <a:p>
            <a:pPr algn="ctr"/>
            <a:r>
              <a:rPr lang="en-US" sz="900" dirty="0" smtClean="0">
                <a:cs typeface="Arial" panose="020B0604020202020204" pitchFamily="34" charset="0"/>
              </a:rPr>
              <a:t>24</a:t>
            </a:r>
            <a:endParaRPr lang="en-US" sz="900" dirty="0">
              <a:cs typeface="Arial" panose="020B0604020202020204" pitchFamily="34" charset="0"/>
            </a:endParaRPr>
          </a:p>
        </p:txBody>
      </p:sp>
      <p:cxnSp>
        <p:nvCxnSpPr>
          <p:cNvPr id="247" name="Straight Connector 246"/>
          <p:cNvCxnSpPr/>
          <p:nvPr/>
        </p:nvCxnSpPr>
        <p:spPr>
          <a:xfrm flipV="1">
            <a:off x="3930705" y="4817269"/>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6" name="Group 335"/>
          <p:cNvGrpSpPr/>
          <p:nvPr/>
        </p:nvGrpSpPr>
        <p:grpSpPr>
          <a:xfrm>
            <a:off x="1340644" y="2093119"/>
            <a:ext cx="2590800" cy="2752725"/>
            <a:chOff x="1340644" y="2093119"/>
            <a:chExt cx="2590800" cy="2752725"/>
          </a:xfrm>
        </p:grpSpPr>
        <p:sp>
          <p:nvSpPr>
            <p:cNvPr id="337" name="Freeform 336"/>
            <p:cNvSpPr/>
            <p:nvPr/>
          </p:nvSpPr>
          <p:spPr>
            <a:xfrm>
              <a:off x="1888331" y="3164681"/>
              <a:ext cx="2043113" cy="1681163"/>
            </a:xfrm>
            <a:custGeom>
              <a:avLst/>
              <a:gdLst>
                <a:gd name="connsiteX0" fmla="*/ 2043113 w 2043113"/>
                <a:gd name="connsiteY0" fmla="*/ 1681163 h 1681163"/>
                <a:gd name="connsiteX1" fmla="*/ 2043113 w 2043113"/>
                <a:gd name="connsiteY1" fmla="*/ 1395413 h 1681163"/>
                <a:gd name="connsiteX2" fmla="*/ 1254919 w 2043113"/>
                <a:gd name="connsiteY2" fmla="*/ 1395413 h 1681163"/>
                <a:gd name="connsiteX3" fmla="*/ 1254919 w 2043113"/>
                <a:gd name="connsiteY3" fmla="*/ 1352550 h 1681163"/>
                <a:gd name="connsiteX4" fmla="*/ 1181100 w 2043113"/>
                <a:gd name="connsiteY4" fmla="*/ 1352550 h 1681163"/>
                <a:gd name="connsiteX5" fmla="*/ 1181100 w 2043113"/>
                <a:gd name="connsiteY5" fmla="*/ 1316832 h 1681163"/>
                <a:gd name="connsiteX6" fmla="*/ 1145382 w 2043113"/>
                <a:gd name="connsiteY6" fmla="*/ 1316832 h 1681163"/>
                <a:gd name="connsiteX7" fmla="*/ 1145382 w 2043113"/>
                <a:gd name="connsiteY7" fmla="*/ 1283494 h 1681163"/>
                <a:gd name="connsiteX8" fmla="*/ 1104900 w 2043113"/>
                <a:gd name="connsiteY8" fmla="*/ 1283494 h 1681163"/>
                <a:gd name="connsiteX9" fmla="*/ 1104900 w 2043113"/>
                <a:gd name="connsiteY9" fmla="*/ 1219200 h 1681163"/>
                <a:gd name="connsiteX10" fmla="*/ 1081088 w 2043113"/>
                <a:gd name="connsiteY10" fmla="*/ 1219200 h 1681163"/>
                <a:gd name="connsiteX11" fmla="*/ 1081088 w 2043113"/>
                <a:gd name="connsiteY11" fmla="*/ 1183482 h 1681163"/>
                <a:gd name="connsiteX12" fmla="*/ 1026319 w 2043113"/>
                <a:gd name="connsiteY12" fmla="*/ 1183482 h 1681163"/>
                <a:gd name="connsiteX13" fmla="*/ 1026319 w 2043113"/>
                <a:gd name="connsiteY13" fmla="*/ 1162050 h 1681163"/>
                <a:gd name="connsiteX14" fmla="*/ 983457 w 2043113"/>
                <a:gd name="connsiteY14" fmla="*/ 1162050 h 1681163"/>
                <a:gd name="connsiteX15" fmla="*/ 983457 w 2043113"/>
                <a:gd name="connsiteY15" fmla="*/ 1128713 h 1681163"/>
                <a:gd name="connsiteX16" fmla="*/ 973932 w 2043113"/>
                <a:gd name="connsiteY16" fmla="*/ 1128713 h 1681163"/>
                <a:gd name="connsiteX17" fmla="*/ 973932 w 2043113"/>
                <a:gd name="connsiteY17" fmla="*/ 1102519 h 1681163"/>
                <a:gd name="connsiteX18" fmla="*/ 831057 w 2043113"/>
                <a:gd name="connsiteY18" fmla="*/ 1102519 h 1681163"/>
                <a:gd name="connsiteX19" fmla="*/ 831057 w 2043113"/>
                <a:gd name="connsiteY19" fmla="*/ 1069182 h 1681163"/>
                <a:gd name="connsiteX20" fmla="*/ 826294 w 2043113"/>
                <a:gd name="connsiteY20" fmla="*/ 1069182 h 1681163"/>
                <a:gd name="connsiteX21" fmla="*/ 826294 w 2043113"/>
                <a:gd name="connsiteY21" fmla="*/ 1038225 h 1681163"/>
                <a:gd name="connsiteX22" fmla="*/ 812007 w 2043113"/>
                <a:gd name="connsiteY22" fmla="*/ 1038225 h 1681163"/>
                <a:gd name="connsiteX23" fmla="*/ 812007 w 2043113"/>
                <a:gd name="connsiteY23" fmla="*/ 1021557 h 1681163"/>
                <a:gd name="connsiteX24" fmla="*/ 802482 w 2043113"/>
                <a:gd name="connsiteY24" fmla="*/ 1021557 h 1681163"/>
                <a:gd name="connsiteX25" fmla="*/ 802482 w 2043113"/>
                <a:gd name="connsiteY25" fmla="*/ 990600 h 1681163"/>
                <a:gd name="connsiteX26" fmla="*/ 671513 w 2043113"/>
                <a:gd name="connsiteY26" fmla="*/ 990600 h 1681163"/>
                <a:gd name="connsiteX27" fmla="*/ 671513 w 2043113"/>
                <a:gd name="connsiteY27" fmla="*/ 966788 h 1681163"/>
                <a:gd name="connsiteX28" fmla="*/ 626269 w 2043113"/>
                <a:gd name="connsiteY28" fmla="*/ 966788 h 1681163"/>
                <a:gd name="connsiteX29" fmla="*/ 626269 w 2043113"/>
                <a:gd name="connsiteY29" fmla="*/ 942975 h 1681163"/>
                <a:gd name="connsiteX30" fmla="*/ 611982 w 2043113"/>
                <a:gd name="connsiteY30" fmla="*/ 942975 h 1681163"/>
                <a:gd name="connsiteX31" fmla="*/ 611982 w 2043113"/>
                <a:gd name="connsiteY31" fmla="*/ 916782 h 1681163"/>
                <a:gd name="connsiteX32" fmla="*/ 561975 w 2043113"/>
                <a:gd name="connsiteY32" fmla="*/ 916782 h 1681163"/>
                <a:gd name="connsiteX33" fmla="*/ 561975 w 2043113"/>
                <a:gd name="connsiteY33" fmla="*/ 892969 h 1681163"/>
                <a:gd name="connsiteX34" fmla="*/ 521494 w 2043113"/>
                <a:gd name="connsiteY34" fmla="*/ 892969 h 1681163"/>
                <a:gd name="connsiteX35" fmla="*/ 521494 w 2043113"/>
                <a:gd name="connsiteY35" fmla="*/ 864394 h 1681163"/>
                <a:gd name="connsiteX36" fmla="*/ 481013 w 2043113"/>
                <a:gd name="connsiteY36" fmla="*/ 864394 h 1681163"/>
                <a:gd name="connsiteX37" fmla="*/ 481013 w 2043113"/>
                <a:gd name="connsiteY37" fmla="*/ 842963 h 1681163"/>
                <a:gd name="connsiteX38" fmla="*/ 473869 w 2043113"/>
                <a:gd name="connsiteY38" fmla="*/ 842963 h 1681163"/>
                <a:gd name="connsiteX39" fmla="*/ 473869 w 2043113"/>
                <a:gd name="connsiteY39" fmla="*/ 812007 h 1681163"/>
                <a:gd name="connsiteX40" fmla="*/ 440532 w 2043113"/>
                <a:gd name="connsiteY40" fmla="*/ 812007 h 1681163"/>
                <a:gd name="connsiteX41" fmla="*/ 440532 w 2043113"/>
                <a:gd name="connsiteY41" fmla="*/ 795338 h 1681163"/>
                <a:gd name="connsiteX42" fmla="*/ 421482 w 2043113"/>
                <a:gd name="connsiteY42" fmla="*/ 795338 h 1681163"/>
                <a:gd name="connsiteX43" fmla="*/ 421482 w 2043113"/>
                <a:gd name="connsiteY43" fmla="*/ 750094 h 1681163"/>
                <a:gd name="connsiteX44" fmla="*/ 390525 w 2043113"/>
                <a:gd name="connsiteY44" fmla="*/ 750094 h 1681163"/>
                <a:gd name="connsiteX45" fmla="*/ 390525 w 2043113"/>
                <a:gd name="connsiteY45" fmla="*/ 731044 h 1681163"/>
                <a:gd name="connsiteX46" fmla="*/ 366713 w 2043113"/>
                <a:gd name="connsiteY46" fmla="*/ 731044 h 1681163"/>
                <a:gd name="connsiteX47" fmla="*/ 366713 w 2043113"/>
                <a:gd name="connsiteY47" fmla="*/ 704850 h 1681163"/>
                <a:gd name="connsiteX48" fmla="*/ 350044 w 2043113"/>
                <a:gd name="connsiteY48" fmla="*/ 704850 h 1681163"/>
                <a:gd name="connsiteX49" fmla="*/ 350044 w 2043113"/>
                <a:gd name="connsiteY49" fmla="*/ 671513 h 1681163"/>
                <a:gd name="connsiteX50" fmla="*/ 340519 w 2043113"/>
                <a:gd name="connsiteY50" fmla="*/ 671513 h 1681163"/>
                <a:gd name="connsiteX51" fmla="*/ 340519 w 2043113"/>
                <a:gd name="connsiteY51" fmla="*/ 631032 h 1681163"/>
                <a:gd name="connsiteX52" fmla="*/ 309563 w 2043113"/>
                <a:gd name="connsiteY52" fmla="*/ 631032 h 1681163"/>
                <a:gd name="connsiteX53" fmla="*/ 309563 w 2043113"/>
                <a:gd name="connsiteY53" fmla="*/ 597694 h 1681163"/>
                <a:gd name="connsiteX54" fmla="*/ 290513 w 2043113"/>
                <a:gd name="connsiteY54" fmla="*/ 597694 h 1681163"/>
                <a:gd name="connsiteX55" fmla="*/ 290513 w 2043113"/>
                <a:gd name="connsiteY55" fmla="*/ 578644 h 1681163"/>
                <a:gd name="connsiteX56" fmla="*/ 283369 w 2043113"/>
                <a:gd name="connsiteY56" fmla="*/ 578644 h 1681163"/>
                <a:gd name="connsiteX57" fmla="*/ 283369 w 2043113"/>
                <a:gd name="connsiteY57" fmla="*/ 554832 h 1681163"/>
                <a:gd name="connsiteX58" fmla="*/ 276225 w 2043113"/>
                <a:gd name="connsiteY58" fmla="*/ 554832 h 1681163"/>
                <a:gd name="connsiteX59" fmla="*/ 276225 w 2043113"/>
                <a:gd name="connsiteY59" fmla="*/ 542925 h 1681163"/>
                <a:gd name="connsiteX60" fmla="*/ 266700 w 2043113"/>
                <a:gd name="connsiteY60" fmla="*/ 542925 h 1681163"/>
                <a:gd name="connsiteX61" fmla="*/ 266700 w 2043113"/>
                <a:gd name="connsiteY61" fmla="*/ 528638 h 1681163"/>
                <a:gd name="connsiteX62" fmla="*/ 266700 w 2043113"/>
                <a:gd name="connsiteY62" fmla="*/ 519113 h 1681163"/>
                <a:gd name="connsiteX63" fmla="*/ 266700 w 2043113"/>
                <a:gd name="connsiteY63" fmla="*/ 481013 h 1681163"/>
                <a:gd name="connsiteX64" fmla="*/ 254794 w 2043113"/>
                <a:gd name="connsiteY64" fmla="*/ 481013 h 1681163"/>
                <a:gd name="connsiteX65" fmla="*/ 254794 w 2043113"/>
                <a:gd name="connsiteY65" fmla="*/ 447675 h 1681163"/>
                <a:gd name="connsiteX66" fmla="*/ 233363 w 2043113"/>
                <a:gd name="connsiteY66" fmla="*/ 447675 h 1681163"/>
                <a:gd name="connsiteX67" fmla="*/ 233363 w 2043113"/>
                <a:gd name="connsiteY67" fmla="*/ 428625 h 1681163"/>
                <a:gd name="connsiteX68" fmla="*/ 226219 w 2043113"/>
                <a:gd name="connsiteY68" fmla="*/ 428625 h 1681163"/>
                <a:gd name="connsiteX69" fmla="*/ 226219 w 2043113"/>
                <a:gd name="connsiteY69" fmla="*/ 388144 h 1681163"/>
                <a:gd name="connsiteX70" fmla="*/ 219075 w 2043113"/>
                <a:gd name="connsiteY70" fmla="*/ 388144 h 1681163"/>
                <a:gd name="connsiteX71" fmla="*/ 219075 w 2043113"/>
                <a:gd name="connsiteY71" fmla="*/ 366713 h 1681163"/>
                <a:gd name="connsiteX72" fmla="*/ 192882 w 2043113"/>
                <a:gd name="connsiteY72" fmla="*/ 366713 h 1681163"/>
                <a:gd name="connsiteX73" fmla="*/ 192882 w 2043113"/>
                <a:gd name="connsiteY73" fmla="*/ 352425 h 1681163"/>
                <a:gd name="connsiteX74" fmla="*/ 176213 w 2043113"/>
                <a:gd name="connsiteY74" fmla="*/ 352425 h 1681163"/>
                <a:gd name="connsiteX75" fmla="*/ 176213 w 2043113"/>
                <a:gd name="connsiteY75" fmla="*/ 345282 h 1681163"/>
                <a:gd name="connsiteX76" fmla="*/ 176213 w 2043113"/>
                <a:gd name="connsiteY76" fmla="*/ 319088 h 1681163"/>
                <a:gd name="connsiteX77" fmla="*/ 159544 w 2043113"/>
                <a:gd name="connsiteY77" fmla="*/ 319088 h 1681163"/>
                <a:gd name="connsiteX78" fmla="*/ 159544 w 2043113"/>
                <a:gd name="connsiteY78" fmla="*/ 297657 h 1681163"/>
                <a:gd name="connsiteX79" fmla="*/ 147638 w 2043113"/>
                <a:gd name="connsiteY79" fmla="*/ 297657 h 1681163"/>
                <a:gd name="connsiteX80" fmla="*/ 147638 w 2043113"/>
                <a:gd name="connsiteY80" fmla="*/ 261938 h 1681163"/>
                <a:gd name="connsiteX81" fmla="*/ 140494 w 2043113"/>
                <a:gd name="connsiteY81" fmla="*/ 254794 h 1681163"/>
                <a:gd name="connsiteX82" fmla="*/ 140494 w 2043113"/>
                <a:gd name="connsiteY82" fmla="*/ 233363 h 1681163"/>
                <a:gd name="connsiteX83" fmla="*/ 114300 w 2043113"/>
                <a:gd name="connsiteY83" fmla="*/ 233363 h 1681163"/>
                <a:gd name="connsiteX84" fmla="*/ 114300 w 2043113"/>
                <a:gd name="connsiteY84" fmla="*/ 185738 h 1681163"/>
                <a:gd name="connsiteX85" fmla="*/ 109537 w 2043113"/>
                <a:gd name="connsiteY85" fmla="*/ 180975 h 1681163"/>
                <a:gd name="connsiteX86" fmla="*/ 109537 w 2043113"/>
                <a:gd name="connsiteY86" fmla="*/ 161925 h 1681163"/>
                <a:gd name="connsiteX87" fmla="*/ 80963 w 2043113"/>
                <a:gd name="connsiteY87" fmla="*/ 161925 h 1681163"/>
                <a:gd name="connsiteX88" fmla="*/ 80963 w 2043113"/>
                <a:gd name="connsiteY88" fmla="*/ 145257 h 1681163"/>
                <a:gd name="connsiteX89" fmla="*/ 66675 w 2043113"/>
                <a:gd name="connsiteY89" fmla="*/ 145257 h 1681163"/>
                <a:gd name="connsiteX90" fmla="*/ 66675 w 2043113"/>
                <a:gd name="connsiteY90" fmla="*/ 126207 h 1681163"/>
                <a:gd name="connsiteX91" fmla="*/ 50006 w 2043113"/>
                <a:gd name="connsiteY91" fmla="*/ 109538 h 1681163"/>
                <a:gd name="connsiteX92" fmla="*/ 50006 w 2043113"/>
                <a:gd name="connsiteY92" fmla="*/ 30957 h 1681163"/>
                <a:gd name="connsiteX93" fmla="*/ 26194 w 2043113"/>
                <a:gd name="connsiteY93" fmla="*/ 30957 h 1681163"/>
                <a:gd name="connsiteX94" fmla="*/ 26194 w 2043113"/>
                <a:gd name="connsiteY94" fmla="*/ 16669 h 1681163"/>
                <a:gd name="connsiteX95" fmla="*/ 0 w 2043113"/>
                <a:gd name="connsiteY95" fmla="*/ 16669 h 1681163"/>
                <a:gd name="connsiteX96" fmla="*/ 0 w 2043113"/>
                <a:gd name="connsiteY96" fmla="*/ 0 h 1681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2043113" h="1681163">
                  <a:moveTo>
                    <a:pt x="2043113" y="1681163"/>
                  </a:moveTo>
                  <a:lnTo>
                    <a:pt x="2043113" y="1395413"/>
                  </a:lnTo>
                  <a:lnTo>
                    <a:pt x="1254919" y="1395413"/>
                  </a:lnTo>
                  <a:lnTo>
                    <a:pt x="1254919" y="1352550"/>
                  </a:lnTo>
                  <a:lnTo>
                    <a:pt x="1181100" y="1352550"/>
                  </a:lnTo>
                  <a:lnTo>
                    <a:pt x="1181100" y="1316832"/>
                  </a:lnTo>
                  <a:lnTo>
                    <a:pt x="1145382" y="1316832"/>
                  </a:lnTo>
                  <a:lnTo>
                    <a:pt x="1145382" y="1283494"/>
                  </a:lnTo>
                  <a:lnTo>
                    <a:pt x="1104900" y="1283494"/>
                  </a:lnTo>
                  <a:lnTo>
                    <a:pt x="1104900" y="1219200"/>
                  </a:lnTo>
                  <a:lnTo>
                    <a:pt x="1081088" y="1219200"/>
                  </a:lnTo>
                  <a:lnTo>
                    <a:pt x="1081088" y="1183482"/>
                  </a:lnTo>
                  <a:lnTo>
                    <a:pt x="1026319" y="1183482"/>
                  </a:lnTo>
                  <a:lnTo>
                    <a:pt x="1026319" y="1162050"/>
                  </a:lnTo>
                  <a:lnTo>
                    <a:pt x="983457" y="1162050"/>
                  </a:lnTo>
                  <a:lnTo>
                    <a:pt x="983457" y="1128713"/>
                  </a:lnTo>
                  <a:lnTo>
                    <a:pt x="973932" y="1128713"/>
                  </a:lnTo>
                  <a:lnTo>
                    <a:pt x="973932" y="1102519"/>
                  </a:lnTo>
                  <a:lnTo>
                    <a:pt x="831057" y="1102519"/>
                  </a:lnTo>
                  <a:lnTo>
                    <a:pt x="831057" y="1069182"/>
                  </a:lnTo>
                  <a:lnTo>
                    <a:pt x="826294" y="1069182"/>
                  </a:lnTo>
                  <a:lnTo>
                    <a:pt x="826294" y="1038225"/>
                  </a:lnTo>
                  <a:lnTo>
                    <a:pt x="812007" y="1038225"/>
                  </a:lnTo>
                  <a:lnTo>
                    <a:pt x="812007" y="1021557"/>
                  </a:lnTo>
                  <a:lnTo>
                    <a:pt x="802482" y="1021557"/>
                  </a:lnTo>
                  <a:lnTo>
                    <a:pt x="802482" y="990600"/>
                  </a:lnTo>
                  <a:lnTo>
                    <a:pt x="671513" y="990600"/>
                  </a:lnTo>
                  <a:lnTo>
                    <a:pt x="671513" y="966788"/>
                  </a:lnTo>
                  <a:lnTo>
                    <a:pt x="626269" y="966788"/>
                  </a:lnTo>
                  <a:lnTo>
                    <a:pt x="626269" y="942975"/>
                  </a:lnTo>
                  <a:lnTo>
                    <a:pt x="611982" y="942975"/>
                  </a:lnTo>
                  <a:lnTo>
                    <a:pt x="611982" y="916782"/>
                  </a:lnTo>
                  <a:lnTo>
                    <a:pt x="561975" y="916782"/>
                  </a:lnTo>
                  <a:lnTo>
                    <a:pt x="561975" y="892969"/>
                  </a:lnTo>
                  <a:lnTo>
                    <a:pt x="521494" y="892969"/>
                  </a:lnTo>
                  <a:lnTo>
                    <a:pt x="521494" y="864394"/>
                  </a:lnTo>
                  <a:lnTo>
                    <a:pt x="481013" y="864394"/>
                  </a:lnTo>
                  <a:lnTo>
                    <a:pt x="481013" y="842963"/>
                  </a:lnTo>
                  <a:lnTo>
                    <a:pt x="473869" y="842963"/>
                  </a:lnTo>
                  <a:lnTo>
                    <a:pt x="473869" y="812007"/>
                  </a:lnTo>
                  <a:lnTo>
                    <a:pt x="440532" y="812007"/>
                  </a:lnTo>
                  <a:lnTo>
                    <a:pt x="440532" y="795338"/>
                  </a:lnTo>
                  <a:lnTo>
                    <a:pt x="421482" y="795338"/>
                  </a:lnTo>
                  <a:lnTo>
                    <a:pt x="421482" y="750094"/>
                  </a:lnTo>
                  <a:lnTo>
                    <a:pt x="390525" y="750094"/>
                  </a:lnTo>
                  <a:lnTo>
                    <a:pt x="390525" y="731044"/>
                  </a:lnTo>
                  <a:lnTo>
                    <a:pt x="366713" y="731044"/>
                  </a:lnTo>
                  <a:lnTo>
                    <a:pt x="366713" y="704850"/>
                  </a:lnTo>
                  <a:lnTo>
                    <a:pt x="350044" y="704850"/>
                  </a:lnTo>
                  <a:lnTo>
                    <a:pt x="350044" y="671513"/>
                  </a:lnTo>
                  <a:lnTo>
                    <a:pt x="340519" y="671513"/>
                  </a:lnTo>
                  <a:lnTo>
                    <a:pt x="340519" y="631032"/>
                  </a:lnTo>
                  <a:lnTo>
                    <a:pt x="309563" y="631032"/>
                  </a:lnTo>
                  <a:lnTo>
                    <a:pt x="309563" y="597694"/>
                  </a:lnTo>
                  <a:lnTo>
                    <a:pt x="290513" y="597694"/>
                  </a:lnTo>
                  <a:lnTo>
                    <a:pt x="290513" y="578644"/>
                  </a:lnTo>
                  <a:lnTo>
                    <a:pt x="283369" y="578644"/>
                  </a:lnTo>
                  <a:lnTo>
                    <a:pt x="283369" y="554832"/>
                  </a:lnTo>
                  <a:lnTo>
                    <a:pt x="276225" y="554832"/>
                  </a:lnTo>
                  <a:lnTo>
                    <a:pt x="276225" y="542925"/>
                  </a:lnTo>
                  <a:lnTo>
                    <a:pt x="266700" y="542925"/>
                  </a:lnTo>
                  <a:lnTo>
                    <a:pt x="266700" y="528638"/>
                  </a:lnTo>
                  <a:lnTo>
                    <a:pt x="266700" y="519113"/>
                  </a:lnTo>
                  <a:lnTo>
                    <a:pt x="266700" y="481013"/>
                  </a:lnTo>
                  <a:lnTo>
                    <a:pt x="254794" y="481013"/>
                  </a:lnTo>
                  <a:lnTo>
                    <a:pt x="254794" y="447675"/>
                  </a:lnTo>
                  <a:lnTo>
                    <a:pt x="233363" y="447675"/>
                  </a:lnTo>
                  <a:lnTo>
                    <a:pt x="233363" y="428625"/>
                  </a:lnTo>
                  <a:lnTo>
                    <a:pt x="226219" y="428625"/>
                  </a:lnTo>
                  <a:lnTo>
                    <a:pt x="226219" y="388144"/>
                  </a:lnTo>
                  <a:lnTo>
                    <a:pt x="219075" y="388144"/>
                  </a:lnTo>
                  <a:lnTo>
                    <a:pt x="219075" y="366713"/>
                  </a:lnTo>
                  <a:lnTo>
                    <a:pt x="192882" y="366713"/>
                  </a:lnTo>
                  <a:lnTo>
                    <a:pt x="192882" y="352425"/>
                  </a:lnTo>
                  <a:lnTo>
                    <a:pt x="176213" y="352425"/>
                  </a:lnTo>
                  <a:lnTo>
                    <a:pt x="176213" y="345282"/>
                  </a:lnTo>
                  <a:lnTo>
                    <a:pt x="176213" y="319088"/>
                  </a:lnTo>
                  <a:lnTo>
                    <a:pt x="159544" y="319088"/>
                  </a:lnTo>
                  <a:lnTo>
                    <a:pt x="159544" y="297657"/>
                  </a:lnTo>
                  <a:lnTo>
                    <a:pt x="147638" y="297657"/>
                  </a:lnTo>
                  <a:lnTo>
                    <a:pt x="147638" y="261938"/>
                  </a:lnTo>
                  <a:lnTo>
                    <a:pt x="140494" y="254794"/>
                  </a:lnTo>
                  <a:lnTo>
                    <a:pt x="140494" y="233363"/>
                  </a:lnTo>
                  <a:lnTo>
                    <a:pt x="114300" y="233363"/>
                  </a:lnTo>
                  <a:lnTo>
                    <a:pt x="114300" y="185738"/>
                  </a:lnTo>
                  <a:lnTo>
                    <a:pt x="109537" y="180975"/>
                  </a:lnTo>
                  <a:lnTo>
                    <a:pt x="109537" y="161925"/>
                  </a:lnTo>
                  <a:lnTo>
                    <a:pt x="80963" y="161925"/>
                  </a:lnTo>
                  <a:lnTo>
                    <a:pt x="80963" y="145257"/>
                  </a:lnTo>
                  <a:lnTo>
                    <a:pt x="66675" y="145257"/>
                  </a:lnTo>
                  <a:lnTo>
                    <a:pt x="66675" y="126207"/>
                  </a:lnTo>
                  <a:lnTo>
                    <a:pt x="50006" y="109538"/>
                  </a:lnTo>
                  <a:lnTo>
                    <a:pt x="50006" y="30957"/>
                  </a:lnTo>
                  <a:lnTo>
                    <a:pt x="26194" y="30957"/>
                  </a:lnTo>
                  <a:lnTo>
                    <a:pt x="26194" y="16669"/>
                  </a:lnTo>
                  <a:lnTo>
                    <a:pt x="0" y="16669"/>
                  </a:lnTo>
                  <a:lnTo>
                    <a:pt x="0" y="0"/>
                  </a:lnTo>
                </a:path>
              </a:pathLst>
            </a:custGeom>
            <a:noFill/>
            <a:ln w="19050" cap="rnd">
              <a:solidFill>
                <a:srgbClr val="3366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8" name="Freeform 337"/>
            <p:cNvSpPr/>
            <p:nvPr/>
          </p:nvSpPr>
          <p:spPr>
            <a:xfrm>
              <a:off x="1340644" y="2093119"/>
              <a:ext cx="550069" cy="1069181"/>
            </a:xfrm>
            <a:custGeom>
              <a:avLst/>
              <a:gdLst>
                <a:gd name="connsiteX0" fmla="*/ 550069 w 550069"/>
                <a:gd name="connsiteY0" fmla="*/ 1069181 h 1069181"/>
                <a:gd name="connsiteX1" fmla="*/ 550069 w 550069"/>
                <a:gd name="connsiteY1" fmla="*/ 1069181 h 1069181"/>
                <a:gd name="connsiteX2" fmla="*/ 531019 w 550069"/>
                <a:gd name="connsiteY2" fmla="*/ 1062037 h 1069181"/>
                <a:gd name="connsiteX3" fmla="*/ 528637 w 550069"/>
                <a:gd name="connsiteY3" fmla="*/ 1033462 h 1069181"/>
                <a:gd name="connsiteX4" fmla="*/ 526256 w 550069"/>
                <a:gd name="connsiteY4" fmla="*/ 992981 h 1069181"/>
                <a:gd name="connsiteX5" fmla="*/ 514350 w 550069"/>
                <a:gd name="connsiteY5" fmla="*/ 976312 h 1069181"/>
                <a:gd name="connsiteX6" fmla="*/ 509587 w 550069"/>
                <a:gd name="connsiteY6" fmla="*/ 954881 h 1069181"/>
                <a:gd name="connsiteX7" fmla="*/ 507206 w 550069"/>
                <a:gd name="connsiteY7" fmla="*/ 945356 h 1069181"/>
                <a:gd name="connsiteX8" fmla="*/ 471487 w 550069"/>
                <a:gd name="connsiteY8" fmla="*/ 942975 h 1069181"/>
                <a:gd name="connsiteX9" fmla="*/ 473869 w 550069"/>
                <a:gd name="connsiteY9" fmla="*/ 923925 h 1069181"/>
                <a:gd name="connsiteX10" fmla="*/ 471487 w 550069"/>
                <a:gd name="connsiteY10" fmla="*/ 916781 h 1069181"/>
                <a:gd name="connsiteX11" fmla="*/ 473869 w 550069"/>
                <a:gd name="connsiteY11" fmla="*/ 895350 h 1069181"/>
                <a:gd name="connsiteX12" fmla="*/ 466725 w 550069"/>
                <a:gd name="connsiteY12" fmla="*/ 892969 h 1069181"/>
                <a:gd name="connsiteX13" fmla="*/ 450056 w 550069"/>
                <a:gd name="connsiteY13" fmla="*/ 890587 h 1069181"/>
                <a:gd name="connsiteX14" fmla="*/ 454819 w 550069"/>
                <a:gd name="connsiteY14" fmla="*/ 871537 h 1069181"/>
                <a:gd name="connsiteX15" fmla="*/ 438150 w 550069"/>
                <a:gd name="connsiteY15" fmla="*/ 869156 h 1069181"/>
                <a:gd name="connsiteX16" fmla="*/ 435769 w 550069"/>
                <a:gd name="connsiteY16" fmla="*/ 859631 h 1069181"/>
                <a:gd name="connsiteX17" fmla="*/ 421481 w 550069"/>
                <a:gd name="connsiteY17" fmla="*/ 854869 h 1069181"/>
                <a:gd name="connsiteX18" fmla="*/ 414337 w 550069"/>
                <a:gd name="connsiteY18" fmla="*/ 852487 h 1069181"/>
                <a:gd name="connsiteX19" fmla="*/ 411956 w 550069"/>
                <a:gd name="connsiteY19" fmla="*/ 831056 h 1069181"/>
                <a:gd name="connsiteX20" fmla="*/ 392906 w 550069"/>
                <a:gd name="connsiteY20" fmla="*/ 814387 h 1069181"/>
                <a:gd name="connsiteX21" fmla="*/ 385762 w 550069"/>
                <a:gd name="connsiteY21" fmla="*/ 809625 h 1069181"/>
                <a:gd name="connsiteX22" fmla="*/ 378619 w 550069"/>
                <a:gd name="connsiteY22" fmla="*/ 807244 h 1069181"/>
                <a:gd name="connsiteX23" fmla="*/ 376237 w 550069"/>
                <a:gd name="connsiteY23" fmla="*/ 800100 h 1069181"/>
                <a:gd name="connsiteX24" fmla="*/ 373856 w 550069"/>
                <a:gd name="connsiteY24" fmla="*/ 745331 h 1069181"/>
                <a:gd name="connsiteX25" fmla="*/ 352425 w 550069"/>
                <a:gd name="connsiteY25" fmla="*/ 742950 h 1069181"/>
                <a:gd name="connsiteX26" fmla="*/ 330994 w 550069"/>
                <a:gd name="connsiteY26" fmla="*/ 719137 h 1069181"/>
                <a:gd name="connsiteX27" fmla="*/ 328612 w 550069"/>
                <a:gd name="connsiteY27" fmla="*/ 711994 h 1069181"/>
                <a:gd name="connsiteX28" fmla="*/ 321469 w 550069"/>
                <a:gd name="connsiteY28" fmla="*/ 704850 h 1069181"/>
                <a:gd name="connsiteX29" fmla="*/ 316706 w 550069"/>
                <a:gd name="connsiteY29" fmla="*/ 697706 h 1069181"/>
                <a:gd name="connsiteX30" fmla="*/ 314325 w 550069"/>
                <a:gd name="connsiteY30" fmla="*/ 685800 h 1069181"/>
                <a:gd name="connsiteX31" fmla="*/ 304800 w 550069"/>
                <a:gd name="connsiteY31" fmla="*/ 683419 h 1069181"/>
                <a:gd name="connsiteX32" fmla="*/ 309562 w 550069"/>
                <a:gd name="connsiteY32" fmla="*/ 669131 h 1069181"/>
                <a:gd name="connsiteX33" fmla="*/ 292894 w 550069"/>
                <a:gd name="connsiteY33" fmla="*/ 666750 h 1069181"/>
                <a:gd name="connsiteX34" fmla="*/ 295275 w 550069"/>
                <a:gd name="connsiteY34" fmla="*/ 657225 h 1069181"/>
                <a:gd name="connsiteX35" fmla="*/ 300037 w 550069"/>
                <a:gd name="connsiteY35" fmla="*/ 650081 h 1069181"/>
                <a:gd name="connsiteX36" fmla="*/ 302419 w 550069"/>
                <a:gd name="connsiteY36" fmla="*/ 642937 h 1069181"/>
                <a:gd name="connsiteX37" fmla="*/ 269081 w 550069"/>
                <a:gd name="connsiteY37" fmla="*/ 623887 h 1069181"/>
                <a:gd name="connsiteX38" fmla="*/ 266700 w 550069"/>
                <a:gd name="connsiteY38" fmla="*/ 588169 h 1069181"/>
                <a:gd name="connsiteX39" fmla="*/ 259556 w 550069"/>
                <a:gd name="connsiteY39" fmla="*/ 585787 h 1069181"/>
                <a:gd name="connsiteX40" fmla="*/ 254794 w 550069"/>
                <a:gd name="connsiteY40" fmla="*/ 578644 h 1069181"/>
                <a:gd name="connsiteX41" fmla="*/ 245269 w 550069"/>
                <a:gd name="connsiteY41" fmla="*/ 540544 h 1069181"/>
                <a:gd name="connsiteX42" fmla="*/ 228600 w 550069"/>
                <a:gd name="connsiteY42" fmla="*/ 538162 h 1069181"/>
                <a:gd name="connsiteX43" fmla="*/ 226219 w 550069"/>
                <a:gd name="connsiteY43" fmla="*/ 511969 h 1069181"/>
                <a:gd name="connsiteX44" fmla="*/ 195262 w 550069"/>
                <a:gd name="connsiteY44" fmla="*/ 509587 h 1069181"/>
                <a:gd name="connsiteX45" fmla="*/ 190500 w 550069"/>
                <a:gd name="connsiteY45" fmla="*/ 502444 h 1069181"/>
                <a:gd name="connsiteX46" fmla="*/ 195262 w 550069"/>
                <a:gd name="connsiteY46" fmla="*/ 478631 h 1069181"/>
                <a:gd name="connsiteX47" fmla="*/ 192881 w 550069"/>
                <a:gd name="connsiteY47" fmla="*/ 469106 h 1069181"/>
                <a:gd name="connsiteX48" fmla="*/ 185737 w 550069"/>
                <a:gd name="connsiteY48" fmla="*/ 466725 h 1069181"/>
                <a:gd name="connsiteX49" fmla="*/ 183356 w 550069"/>
                <a:gd name="connsiteY49" fmla="*/ 459581 h 1069181"/>
                <a:gd name="connsiteX50" fmla="*/ 180975 w 550069"/>
                <a:gd name="connsiteY50" fmla="*/ 445294 h 1069181"/>
                <a:gd name="connsiteX51" fmla="*/ 173831 w 550069"/>
                <a:gd name="connsiteY51" fmla="*/ 442912 h 1069181"/>
                <a:gd name="connsiteX52" fmla="*/ 171450 w 550069"/>
                <a:gd name="connsiteY52" fmla="*/ 414337 h 1069181"/>
                <a:gd name="connsiteX53" fmla="*/ 164306 w 550069"/>
                <a:gd name="connsiteY53" fmla="*/ 411956 h 1069181"/>
                <a:gd name="connsiteX54" fmla="*/ 161925 w 550069"/>
                <a:gd name="connsiteY54" fmla="*/ 397669 h 1069181"/>
                <a:gd name="connsiteX55" fmla="*/ 154781 w 550069"/>
                <a:gd name="connsiteY55" fmla="*/ 392906 h 1069181"/>
                <a:gd name="connsiteX56" fmla="*/ 150019 w 550069"/>
                <a:gd name="connsiteY56" fmla="*/ 385762 h 1069181"/>
                <a:gd name="connsiteX57" fmla="*/ 147637 w 550069"/>
                <a:gd name="connsiteY57" fmla="*/ 347662 h 1069181"/>
                <a:gd name="connsiteX58" fmla="*/ 138112 w 550069"/>
                <a:gd name="connsiteY58" fmla="*/ 345281 h 1069181"/>
                <a:gd name="connsiteX59" fmla="*/ 135731 w 550069"/>
                <a:gd name="connsiteY59" fmla="*/ 311944 h 1069181"/>
                <a:gd name="connsiteX60" fmla="*/ 121444 w 550069"/>
                <a:gd name="connsiteY60" fmla="*/ 307181 h 1069181"/>
                <a:gd name="connsiteX61" fmla="*/ 119062 w 550069"/>
                <a:gd name="connsiteY61" fmla="*/ 297656 h 1069181"/>
                <a:gd name="connsiteX62" fmla="*/ 114300 w 550069"/>
                <a:gd name="connsiteY62" fmla="*/ 290512 h 1069181"/>
                <a:gd name="connsiteX63" fmla="*/ 104775 w 550069"/>
                <a:gd name="connsiteY63" fmla="*/ 271462 h 1069181"/>
                <a:gd name="connsiteX64" fmla="*/ 83344 w 550069"/>
                <a:gd name="connsiteY64" fmla="*/ 254794 h 1069181"/>
                <a:gd name="connsiteX65" fmla="*/ 76200 w 550069"/>
                <a:gd name="connsiteY65" fmla="*/ 250031 h 1069181"/>
                <a:gd name="connsiteX66" fmla="*/ 73819 w 550069"/>
                <a:gd name="connsiteY66" fmla="*/ 242887 h 1069181"/>
                <a:gd name="connsiteX67" fmla="*/ 66675 w 550069"/>
                <a:gd name="connsiteY67" fmla="*/ 238125 h 1069181"/>
                <a:gd name="connsiteX68" fmla="*/ 61912 w 550069"/>
                <a:gd name="connsiteY68" fmla="*/ 230981 h 1069181"/>
                <a:gd name="connsiteX69" fmla="*/ 64294 w 550069"/>
                <a:gd name="connsiteY69" fmla="*/ 209550 h 1069181"/>
                <a:gd name="connsiteX70" fmla="*/ 61912 w 550069"/>
                <a:gd name="connsiteY70" fmla="*/ 200025 h 1069181"/>
                <a:gd name="connsiteX71" fmla="*/ 50006 w 550069"/>
                <a:gd name="connsiteY71" fmla="*/ 197644 h 1069181"/>
                <a:gd name="connsiteX72" fmla="*/ 47625 w 550069"/>
                <a:gd name="connsiteY72" fmla="*/ 188119 h 1069181"/>
                <a:gd name="connsiteX73" fmla="*/ 45244 w 550069"/>
                <a:gd name="connsiteY73" fmla="*/ 180975 h 1069181"/>
                <a:gd name="connsiteX74" fmla="*/ 38100 w 550069"/>
                <a:gd name="connsiteY74" fmla="*/ 104775 h 1069181"/>
                <a:gd name="connsiteX75" fmla="*/ 35719 w 550069"/>
                <a:gd name="connsiteY75" fmla="*/ 92869 h 1069181"/>
                <a:gd name="connsiteX76" fmla="*/ 23812 w 550069"/>
                <a:gd name="connsiteY76" fmla="*/ 90487 h 1069181"/>
                <a:gd name="connsiteX77" fmla="*/ 14287 w 550069"/>
                <a:gd name="connsiteY77" fmla="*/ 59531 h 1069181"/>
                <a:gd name="connsiteX78" fmla="*/ 9525 w 550069"/>
                <a:gd name="connsiteY78" fmla="*/ 52387 h 1069181"/>
                <a:gd name="connsiteX79" fmla="*/ 2381 w 550069"/>
                <a:gd name="connsiteY79" fmla="*/ 2381 h 1069181"/>
                <a:gd name="connsiteX80" fmla="*/ 0 w 550069"/>
                <a:gd name="connsiteY80" fmla="*/ 0 h 1069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550069" h="1069181">
                  <a:moveTo>
                    <a:pt x="550069" y="1069181"/>
                  </a:moveTo>
                  <a:lnTo>
                    <a:pt x="550069" y="1069181"/>
                  </a:lnTo>
                  <a:cubicBezTo>
                    <a:pt x="543719" y="1066800"/>
                    <a:pt x="534508" y="1067852"/>
                    <a:pt x="531019" y="1062037"/>
                  </a:cubicBezTo>
                  <a:cubicBezTo>
                    <a:pt x="526101" y="1053841"/>
                    <a:pt x="529295" y="1042997"/>
                    <a:pt x="528637" y="1033462"/>
                  </a:cubicBezTo>
                  <a:cubicBezTo>
                    <a:pt x="527707" y="1019977"/>
                    <a:pt x="527427" y="1006447"/>
                    <a:pt x="526256" y="992981"/>
                  </a:cubicBezTo>
                  <a:cubicBezTo>
                    <a:pt x="524764" y="975823"/>
                    <a:pt x="527591" y="979623"/>
                    <a:pt x="514350" y="976312"/>
                  </a:cubicBezTo>
                  <a:cubicBezTo>
                    <a:pt x="510051" y="950519"/>
                    <a:pt x="514279" y="971300"/>
                    <a:pt x="509587" y="954881"/>
                  </a:cubicBezTo>
                  <a:cubicBezTo>
                    <a:pt x="508688" y="951734"/>
                    <a:pt x="510330" y="946332"/>
                    <a:pt x="507206" y="945356"/>
                  </a:cubicBezTo>
                  <a:cubicBezTo>
                    <a:pt x="495816" y="941797"/>
                    <a:pt x="483393" y="943769"/>
                    <a:pt x="471487" y="942975"/>
                  </a:cubicBezTo>
                  <a:cubicBezTo>
                    <a:pt x="472281" y="936625"/>
                    <a:pt x="473869" y="930324"/>
                    <a:pt x="473869" y="923925"/>
                  </a:cubicBezTo>
                  <a:cubicBezTo>
                    <a:pt x="473869" y="921415"/>
                    <a:pt x="471487" y="919291"/>
                    <a:pt x="471487" y="916781"/>
                  </a:cubicBezTo>
                  <a:cubicBezTo>
                    <a:pt x="471487" y="909593"/>
                    <a:pt x="473075" y="902494"/>
                    <a:pt x="473869" y="895350"/>
                  </a:cubicBezTo>
                  <a:cubicBezTo>
                    <a:pt x="471488" y="894556"/>
                    <a:pt x="469186" y="893461"/>
                    <a:pt x="466725" y="892969"/>
                  </a:cubicBezTo>
                  <a:cubicBezTo>
                    <a:pt x="461221" y="891868"/>
                    <a:pt x="454025" y="894556"/>
                    <a:pt x="450056" y="890587"/>
                  </a:cubicBezTo>
                  <a:cubicBezTo>
                    <a:pt x="448618" y="889149"/>
                    <a:pt x="453831" y="874501"/>
                    <a:pt x="454819" y="871537"/>
                  </a:cubicBezTo>
                  <a:cubicBezTo>
                    <a:pt x="449263" y="870743"/>
                    <a:pt x="442910" y="872131"/>
                    <a:pt x="438150" y="869156"/>
                  </a:cubicBezTo>
                  <a:cubicBezTo>
                    <a:pt x="435375" y="867422"/>
                    <a:pt x="438254" y="861761"/>
                    <a:pt x="435769" y="859631"/>
                  </a:cubicBezTo>
                  <a:cubicBezTo>
                    <a:pt x="431957" y="856364"/>
                    <a:pt x="426244" y="856457"/>
                    <a:pt x="421481" y="854869"/>
                  </a:cubicBezTo>
                  <a:lnTo>
                    <a:pt x="414337" y="852487"/>
                  </a:lnTo>
                  <a:cubicBezTo>
                    <a:pt x="413543" y="845343"/>
                    <a:pt x="417038" y="836138"/>
                    <a:pt x="411956" y="831056"/>
                  </a:cubicBezTo>
                  <a:cubicBezTo>
                    <a:pt x="389057" y="808157"/>
                    <a:pt x="387106" y="849190"/>
                    <a:pt x="392906" y="814387"/>
                  </a:cubicBezTo>
                  <a:cubicBezTo>
                    <a:pt x="390525" y="812800"/>
                    <a:pt x="388322" y="810905"/>
                    <a:pt x="385762" y="809625"/>
                  </a:cubicBezTo>
                  <a:cubicBezTo>
                    <a:pt x="383517" y="808503"/>
                    <a:pt x="380394" y="809019"/>
                    <a:pt x="378619" y="807244"/>
                  </a:cubicBezTo>
                  <a:cubicBezTo>
                    <a:pt x="376844" y="805469"/>
                    <a:pt x="377031" y="802481"/>
                    <a:pt x="376237" y="800100"/>
                  </a:cubicBezTo>
                  <a:cubicBezTo>
                    <a:pt x="375443" y="781844"/>
                    <a:pt x="380884" y="762199"/>
                    <a:pt x="373856" y="745331"/>
                  </a:cubicBezTo>
                  <a:cubicBezTo>
                    <a:pt x="371092" y="738696"/>
                    <a:pt x="357507" y="748032"/>
                    <a:pt x="352425" y="742950"/>
                  </a:cubicBezTo>
                  <a:cubicBezTo>
                    <a:pt x="321103" y="711628"/>
                    <a:pt x="382314" y="725554"/>
                    <a:pt x="330994" y="719137"/>
                  </a:cubicBezTo>
                  <a:cubicBezTo>
                    <a:pt x="330200" y="716756"/>
                    <a:pt x="330004" y="714082"/>
                    <a:pt x="328612" y="711994"/>
                  </a:cubicBezTo>
                  <a:cubicBezTo>
                    <a:pt x="326744" y="709192"/>
                    <a:pt x="323625" y="707437"/>
                    <a:pt x="321469" y="704850"/>
                  </a:cubicBezTo>
                  <a:cubicBezTo>
                    <a:pt x="319637" y="702651"/>
                    <a:pt x="318294" y="700087"/>
                    <a:pt x="316706" y="697706"/>
                  </a:cubicBezTo>
                  <a:cubicBezTo>
                    <a:pt x="315912" y="693737"/>
                    <a:pt x="316916" y="688909"/>
                    <a:pt x="314325" y="685800"/>
                  </a:cubicBezTo>
                  <a:cubicBezTo>
                    <a:pt x="312230" y="683286"/>
                    <a:pt x="305699" y="686566"/>
                    <a:pt x="304800" y="683419"/>
                  </a:cubicBezTo>
                  <a:cubicBezTo>
                    <a:pt x="303421" y="678592"/>
                    <a:pt x="309562" y="669131"/>
                    <a:pt x="309562" y="669131"/>
                  </a:cubicBezTo>
                  <a:cubicBezTo>
                    <a:pt x="304006" y="668337"/>
                    <a:pt x="297206" y="670343"/>
                    <a:pt x="292894" y="666750"/>
                  </a:cubicBezTo>
                  <a:cubicBezTo>
                    <a:pt x="290380" y="664655"/>
                    <a:pt x="293986" y="660233"/>
                    <a:pt x="295275" y="657225"/>
                  </a:cubicBezTo>
                  <a:cubicBezTo>
                    <a:pt x="296402" y="654594"/>
                    <a:pt x="298757" y="652641"/>
                    <a:pt x="300037" y="650081"/>
                  </a:cubicBezTo>
                  <a:cubicBezTo>
                    <a:pt x="301160" y="647836"/>
                    <a:pt x="301625" y="645318"/>
                    <a:pt x="302419" y="642937"/>
                  </a:cubicBezTo>
                  <a:cubicBezTo>
                    <a:pt x="294964" y="590770"/>
                    <a:pt x="312288" y="673267"/>
                    <a:pt x="269081" y="623887"/>
                  </a:cubicBezTo>
                  <a:cubicBezTo>
                    <a:pt x="261224" y="614907"/>
                    <a:pt x="269594" y="599745"/>
                    <a:pt x="266700" y="588169"/>
                  </a:cubicBezTo>
                  <a:cubicBezTo>
                    <a:pt x="266091" y="585734"/>
                    <a:pt x="261937" y="586581"/>
                    <a:pt x="259556" y="585787"/>
                  </a:cubicBezTo>
                  <a:cubicBezTo>
                    <a:pt x="257969" y="583406"/>
                    <a:pt x="255291" y="581462"/>
                    <a:pt x="254794" y="578644"/>
                  </a:cubicBezTo>
                  <a:cubicBezTo>
                    <a:pt x="252560" y="565986"/>
                    <a:pt x="261591" y="545441"/>
                    <a:pt x="245269" y="540544"/>
                  </a:cubicBezTo>
                  <a:cubicBezTo>
                    <a:pt x="239893" y="538931"/>
                    <a:pt x="234156" y="538956"/>
                    <a:pt x="228600" y="538162"/>
                  </a:cubicBezTo>
                  <a:cubicBezTo>
                    <a:pt x="227806" y="529431"/>
                    <a:pt x="232875" y="517674"/>
                    <a:pt x="226219" y="511969"/>
                  </a:cubicBezTo>
                  <a:cubicBezTo>
                    <a:pt x="218361" y="505234"/>
                    <a:pt x="205262" y="512254"/>
                    <a:pt x="195262" y="509587"/>
                  </a:cubicBezTo>
                  <a:cubicBezTo>
                    <a:pt x="192497" y="508850"/>
                    <a:pt x="192087" y="504825"/>
                    <a:pt x="190500" y="502444"/>
                  </a:cubicBezTo>
                  <a:cubicBezTo>
                    <a:pt x="193432" y="493646"/>
                    <a:pt x="195262" y="489576"/>
                    <a:pt x="195262" y="478631"/>
                  </a:cubicBezTo>
                  <a:cubicBezTo>
                    <a:pt x="195262" y="475358"/>
                    <a:pt x="194925" y="471662"/>
                    <a:pt x="192881" y="469106"/>
                  </a:cubicBezTo>
                  <a:cubicBezTo>
                    <a:pt x="191313" y="467146"/>
                    <a:pt x="188118" y="467519"/>
                    <a:pt x="185737" y="466725"/>
                  </a:cubicBezTo>
                  <a:cubicBezTo>
                    <a:pt x="184943" y="464344"/>
                    <a:pt x="183900" y="462031"/>
                    <a:pt x="183356" y="459581"/>
                  </a:cubicBezTo>
                  <a:cubicBezTo>
                    <a:pt x="182309" y="454868"/>
                    <a:pt x="183370" y="449486"/>
                    <a:pt x="180975" y="445294"/>
                  </a:cubicBezTo>
                  <a:cubicBezTo>
                    <a:pt x="179730" y="443115"/>
                    <a:pt x="176212" y="443706"/>
                    <a:pt x="173831" y="442912"/>
                  </a:cubicBezTo>
                  <a:cubicBezTo>
                    <a:pt x="174958" y="432766"/>
                    <a:pt x="180824" y="421836"/>
                    <a:pt x="171450" y="414337"/>
                  </a:cubicBezTo>
                  <a:cubicBezTo>
                    <a:pt x="169490" y="412769"/>
                    <a:pt x="166687" y="412750"/>
                    <a:pt x="164306" y="411956"/>
                  </a:cubicBezTo>
                  <a:cubicBezTo>
                    <a:pt x="163512" y="407194"/>
                    <a:pt x="164084" y="401987"/>
                    <a:pt x="161925" y="397669"/>
                  </a:cubicBezTo>
                  <a:cubicBezTo>
                    <a:pt x="160645" y="395109"/>
                    <a:pt x="156805" y="394930"/>
                    <a:pt x="154781" y="392906"/>
                  </a:cubicBezTo>
                  <a:cubicBezTo>
                    <a:pt x="152757" y="390882"/>
                    <a:pt x="151606" y="388143"/>
                    <a:pt x="150019" y="385762"/>
                  </a:cubicBezTo>
                  <a:cubicBezTo>
                    <a:pt x="149225" y="373062"/>
                    <a:pt x="151228" y="359870"/>
                    <a:pt x="147637" y="347662"/>
                  </a:cubicBezTo>
                  <a:cubicBezTo>
                    <a:pt x="146713" y="344522"/>
                    <a:pt x="139147" y="348386"/>
                    <a:pt x="138112" y="345281"/>
                  </a:cubicBezTo>
                  <a:cubicBezTo>
                    <a:pt x="134589" y="334712"/>
                    <a:pt x="140196" y="322151"/>
                    <a:pt x="135731" y="311944"/>
                  </a:cubicBezTo>
                  <a:cubicBezTo>
                    <a:pt x="133719" y="307345"/>
                    <a:pt x="121444" y="307181"/>
                    <a:pt x="121444" y="307181"/>
                  </a:cubicBezTo>
                  <a:cubicBezTo>
                    <a:pt x="120650" y="304006"/>
                    <a:pt x="120351" y="300664"/>
                    <a:pt x="119062" y="297656"/>
                  </a:cubicBezTo>
                  <a:cubicBezTo>
                    <a:pt x="117935" y="295026"/>
                    <a:pt x="115122" y="293253"/>
                    <a:pt x="114300" y="290512"/>
                  </a:cubicBezTo>
                  <a:cubicBezTo>
                    <a:pt x="108220" y="270244"/>
                    <a:pt x="118739" y="276118"/>
                    <a:pt x="104775" y="271462"/>
                  </a:cubicBezTo>
                  <a:cubicBezTo>
                    <a:pt x="93583" y="260272"/>
                    <a:pt x="100433" y="266187"/>
                    <a:pt x="83344" y="254794"/>
                  </a:cubicBezTo>
                  <a:lnTo>
                    <a:pt x="76200" y="250031"/>
                  </a:lnTo>
                  <a:cubicBezTo>
                    <a:pt x="75406" y="247650"/>
                    <a:pt x="75387" y="244847"/>
                    <a:pt x="73819" y="242887"/>
                  </a:cubicBezTo>
                  <a:cubicBezTo>
                    <a:pt x="72031" y="240652"/>
                    <a:pt x="68699" y="240149"/>
                    <a:pt x="66675" y="238125"/>
                  </a:cubicBezTo>
                  <a:cubicBezTo>
                    <a:pt x="64651" y="236101"/>
                    <a:pt x="63500" y="233362"/>
                    <a:pt x="61912" y="230981"/>
                  </a:cubicBezTo>
                  <a:cubicBezTo>
                    <a:pt x="62706" y="223837"/>
                    <a:pt x="64294" y="216738"/>
                    <a:pt x="64294" y="209550"/>
                  </a:cubicBezTo>
                  <a:cubicBezTo>
                    <a:pt x="64294" y="206277"/>
                    <a:pt x="64426" y="202120"/>
                    <a:pt x="61912" y="200025"/>
                  </a:cubicBezTo>
                  <a:cubicBezTo>
                    <a:pt x="58803" y="197434"/>
                    <a:pt x="53975" y="198438"/>
                    <a:pt x="50006" y="197644"/>
                  </a:cubicBezTo>
                  <a:cubicBezTo>
                    <a:pt x="49212" y="194469"/>
                    <a:pt x="48524" y="191266"/>
                    <a:pt x="47625" y="188119"/>
                  </a:cubicBezTo>
                  <a:cubicBezTo>
                    <a:pt x="46935" y="185705"/>
                    <a:pt x="45401" y="183480"/>
                    <a:pt x="45244" y="180975"/>
                  </a:cubicBezTo>
                  <a:cubicBezTo>
                    <a:pt x="40540" y="105724"/>
                    <a:pt x="55913" y="131498"/>
                    <a:pt x="38100" y="104775"/>
                  </a:cubicBezTo>
                  <a:cubicBezTo>
                    <a:pt x="37306" y="100806"/>
                    <a:pt x="38581" y="95731"/>
                    <a:pt x="35719" y="92869"/>
                  </a:cubicBezTo>
                  <a:cubicBezTo>
                    <a:pt x="32857" y="90007"/>
                    <a:pt x="25508" y="94162"/>
                    <a:pt x="23812" y="90487"/>
                  </a:cubicBezTo>
                  <a:cubicBezTo>
                    <a:pt x="7332" y="54781"/>
                    <a:pt x="34147" y="66150"/>
                    <a:pt x="14287" y="59531"/>
                  </a:cubicBezTo>
                  <a:cubicBezTo>
                    <a:pt x="12700" y="57150"/>
                    <a:pt x="9930" y="55220"/>
                    <a:pt x="9525" y="52387"/>
                  </a:cubicBezTo>
                  <a:cubicBezTo>
                    <a:pt x="3922" y="13163"/>
                    <a:pt x="15694" y="20132"/>
                    <a:pt x="2381" y="2381"/>
                  </a:cubicBezTo>
                  <a:cubicBezTo>
                    <a:pt x="1708" y="1483"/>
                    <a:pt x="794" y="794"/>
                    <a:pt x="0" y="0"/>
                  </a:cubicBezTo>
                </a:path>
              </a:pathLst>
            </a:custGeom>
            <a:noFill/>
            <a:ln w="19050" cap="rnd">
              <a:solidFill>
                <a:srgbClr val="3366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39" name="Group 338"/>
          <p:cNvGrpSpPr/>
          <p:nvPr/>
        </p:nvGrpSpPr>
        <p:grpSpPr>
          <a:xfrm>
            <a:off x="1303774" y="2100105"/>
            <a:ext cx="2539640" cy="2493899"/>
            <a:chOff x="1303774" y="2100105"/>
            <a:chExt cx="2539640" cy="2493899"/>
          </a:xfrm>
        </p:grpSpPr>
        <p:sp>
          <p:nvSpPr>
            <p:cNvPr id="340" name="Freeform 339"/>
            <p:cNvSpPr/>
            <p:nvPr/>
          </p:nvSpPr>
          <p:spPr>
            <a:xfrm>
              <a:off x="2144195" y="3850749"/>
              <a:ext cx="1699219" cy="743255"/>
            </a:xfrm>
            <a:custGeom>
              <a:avLst/>
              <a:gdLst>
                <a:gd name="connsiteX0" fmla="*/ 1699219 w 1699219"/>
                <a:gd name="connsiteY0" fmla="*/ 738365 h 743255"/>
                <a:gd name="connsiteX1" fmla="*/ 1017086 w 1699219"/>
                <a:gd name="connsiteY1" fmla="*/ 743255 h 743255"/>
                <a:gd name="connsiteX2" fmla="*/ 1019531 w 1699219"/>
                <a:gd name="connsiteY2" fmla="*/ 672353 h 743255"/>
                <a:gd name="connsiteX3" fmla="*/ 921734 w 1699219"/>
                <a:gd name="connsiteY3" fmla="*/ 669908 h 743255"/>
                <a:gd name="connsiteX4" fmla="*/ 916845 w 1699219"/>
                <a:gd name="connsiteY4" fmla="*/ 647903 h 743255"/>
                <a:gd name="connsiteX5" fmla="*/ 880171 w 1699219"/>
                <a:gd name="connsiteY5" fmla="*/ 643014 h 743255"/>
                <a:gd name="connsiteX6" fmla="*/ 880171 w 1699219"/>
                <a:gd name="connsiteY6" fmla="*/ 616119 h 743255"/>
                <a:gd name="connsiteX7" fmla="*/ 797044 w 1699219"/>
                <a:gd name="connsiteY7" fmla="*/ 616119 h 743255"/>
                <a:gd name="connsiteX8" fmla="*/ 797044 w 1699219"/>
                <a:gd name="connsiteY8" fmla="*/ 584335 h 743255"/>
                <a:gd name="connsiteX9" fmla="*/ 770149 w 1699219"/>
                <a:gd name="connsiteY9" fmla="*/ 584335 h 743255"/>
                <a:gd name="connsiteX10" fmla="*/ 770149 w 1699219"/>
                <a:gd name="connsiteY10" fmla="*/ 559886 h 743255"/>
                <a:gd name="connsiteX11" fmla="*/ 743255 w 1699219"/>
                <a:gd name="connsiteY11" fmla="*/ 559886 h 743255"/>
                <a:gd name="connsiteX12" fmla="*/ 743255 w 1699219"/>
                <a:gd name="connsiteY12" fmla="*/ 528102 h 743255"/>
                <a:gd name="connsiteX13" fmla="*/ 540327 w 1699219"/>
                <a:gd name="connsiteY13" fmla="*/ 528102 h 743255"/>
                <a:gd name="connsiteX14" fmla="*/ 540327 w 1699219"/>
                <a:gd name="connsiteY14" fmla="*/ 506098 h 743255"/>
                <a:gd name="connsiteX15" fmla="*/ 535437 w 1699219"/>
                <a:gd name="connsiteY15" fmla="*/ 501208 h 743255"/>
                <a:gd name="connsiteX16" fmla="*/ 535437 w 1699219"/>
                <a:gd name="connsiteY16" fmla="*/ 479204 h 743255"/>
                <a:gd name="connsiteX17" fmla="*/ 518323 w 1699219"/>
                <a:gd name="connsiteY17" fmla="*/ 479204 h 743255"/>
                <a:gd name="connsiteX18" fmla="*/ 518323 w 1699219"/>
                <a:gd name="connsiteY18" fmla="*/ 464534 h 743255"/>
                <a:gd name="connsiteX19" fmla="*/ 501208 w 1699219"/>
                <a:gd name="connsiteY19" fmla="*/ 464534 h 743255"/>
                <a:gd name="connsiteX20" fmla="*/ 501208 w 1699219"/>
                <a:gd name="connsiteY20" fmla="*/ 440085 h 743255"/>
                <a:gd name="connsiteX21" fmla="*/ 449865 w 1699219"/>
                <a:gd name="connsiteY21" fmla="*/ 440085 h 743255"/>
                <a:gd name="connsiteX22" fmla="*/ 449865 w 1699219"/>
                <a:gd name="connsiteY22" fmla="*/ 386297 h 743255"/>
                <a:gd name="connsiteX23" fmla="*/ 435195 w 1699219"/>
                <a:gd name="connsiteY23" fmla="*/ 386297 h 743255"/>
                <a:gd name="connsiteX24" fmla="*/ 435195 w 1699219"/>
                <a:gd name="connsiteY24" fmla="*/ 364293 h 743255"/>
                <a:gd name="connsiteX25" fmla="*/ 405856 w 1699219"/>
                <a:gd name="connsiteY25" fmla="*/ 364293 h 743255"/>
                <a:gd name="connsiteX26" fmla="*/ 405856 w 1699219"/>
                <a:gd name="connsiteY26" fmla="*/ 349623 h 743255"/>
                <a:gd name="connsiteX27" fmla="*/ 388742 w 1699219"/>
                <a:gd name="connsiteY27" fmla="*/ 349623 h 743255"/>
                <a:gd name="connsiteX28" fmla="*/ 388742 w 1699219"/>
                <a:gd name="connsiteY28" fmla="*/ 330064 h 743255"/>
                <a:gd name="connsiteX29" fmla="*/ 330064 w 1699219"/>
                <a:gd name="connsiteY29" fmla="*/ 330064 h 743255"/>
                <a:gd name="connsiteX30" fmla="*/ 330064 w 1699219"/>
                <a:gd name="connsiteY30" fmla="*/ 303170 h 743255"/>
                <a:gd name="connsiteX31" fmla="*/ 320284 w 1699219"/>
                <a:gd name="connsiteY31" fmla="*/ 303170 h 743255"/>
                <a:gd name="connsiteX32" fmla="*/ 320284 w 1699219"/>
                <a:gd name="connsiteY32" fmla="*/ 281165 h 743255"/>
                <a:gd name="connsiteX33" fmla="*/ 317840 w 1699219"/>
                <a:gd name="connsiteY33" fmla="*/ 278721 h 743255"/>
                <a:gd name="connsiteX34" fmla="*/ 317840 w 1699219"/>
                <a:gd name="connsiteY34" fmla="*/ 261606 h 743255"/>
                <a:gd name="connsiteX35" fmla="*/ 295835 w 1699219"/>
                <a:gd name="connsiteY35" fmla="*/ 261606 h 743255"/>
                <a:gd name="connsiteX36" fmla="*/ 295835 w 1699219"/>
                <a:gd name="connsiteY36" fmla="*/ 239602 h 743255"/>
                <a:gd name="connsiteX37" fmla="*/ 283610 w 1699219"/>
                <a:gd name="connsiteY37" fmla="*/ 239602 h 743255"/>
                <a:gd name="connsiteX38" fmla="*/ 283610 w 1699219"/>
                <a:gd name="connsiteY38" fmla="*/ 215153 h 743255"/>
                <a:gd name="connsiteX39" fmla="*/ 268941 w 1699219"/>
                <a:gd name="connsiteY39" fmla="*/ 215153 h 743255"/>
                <a:gd name="connsiteX40" fmla="*/ 268941 w 1699219"/>
                <a:gd name="connsiteY40" fmla="*/ 156475 h 743255"/>
                <a:gd name="connsiteX41" fmla="*/ 234712 w 1699219"/>
                <a:gd name="connsiteY41" fmla="*/ 156475 h 743255"/>
                <a:gd name="connsiteX42" fmla="*/ 222487 w 1699219"/>
                <a:gd name="connsiteY42" fmla="*/ 144250 h 743255"/>
                <a:gd name="connsiteX43" fmla="*/ 183369 w 1699219"/>
                <a:gd name="connsiteY43" fmla="*/ 144250 h 743255"/>
                <a:gd name="connsiteX44" fmla="*/ 183369 w 1699219"/>
                <a:gd name="connsiteY44" fmla="*/ 117356 h 743255"/>
                <a:gd name="connsiteX45" fmla="*/ 56233 w 1699219"/>
                <a:gd name="connsiteY45" fmla="*/ 117356 h 743255"/>
                <a:gd name="connsiteX46" fmla="*/ 56233 w 1699219"/>
                <a:gd name="connsiteY46" fmla="*/ 100241 h 743255"/>
                <a:gd name="connsiteX47" fmla="*/ 26894 w 1699219"/>
                <a:gd name="connsiteY47" fmla="*/ 100241 h 743255"/>
                <a:gd name="connsiteX48" fmla="*/ 26894 w 1699219"/>
                <a:gd name="connsiteY48" fmla="*/ 73347 h 743255"/>
                <a:gd name="connsiteX49" fmla="*/ 19559 w 1699219"/>
                <a:gd name="connsiteY49" fmla="*/ 66012 h 743255"/>
                <a:gd name="connsiteX50" fmla="*/ 19559 w 1699219"/>
                <a:gd name="connsiteY50" fmla="*/ 46453 h 743255"/>
                <a:gd name="connsiteX51" fmla="*/ 9779 w 1699219"/>
                <a:gd name="connsiteY51" fmla="*/ 36673 h 743255"/>
                <a:gd name="connsiteX52" fmla="*/ 0 w 1699219"/>
                <a:gd name="connsiteY52" fmla="*/ 26894 h 743255"/>
                <a:gd name="connsiteX53" fmla="*/ 0 w 1699219"/>
                <a:gd name="connsiteY53" fmla="*/ 0 h 743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699219" h="743255">
                  <a:moveTo>
                    <a:pt x="1699219" y="738365"/>
                  </a:moveTo>
                  <a:lnTo>
                    <a:pt x="1017086" y="743255"/>
                  </a:lnTo>
                  <a:lnTo>
                    <a:pt x="1019531" y="672353"/>
                  </a:lnTo>
                  <a:lnTo>
                    <a:pt x="921734" y="669908"/>
                  </a:lnTo>
                  <a:lnTo>
                    <a:pt x="916845" y="647903"/>
                  </a:lnTo>
                  <a:lnTo>
                    <a:pt x="880171" y="643014"/>
                  </a:lnTo>
                  <a:lnTo>
                    <a:pt x="880171" y="616119"/>
                  </a:lnTo>
                  <a:lnTo>
                    <a:pt x="797044" y="616119"/>
                  </a:lnTo>
                  <a:lnTo>
                    <a:pt x="797044" y="584335"/>
                  </a:lnTo>
                  <a:lnTo>
                    <a:pt x="770149" y="584335"/>
                  </a:lnTo>
                  <a:lnTo>
                    <a:pt x="770149" y="559886"/>
                  </a:lnTo>
                  <a:lnTo>
                    <a:pt x="743255" y="559886"/>
                  </a:lnTo>
                  <a:lnTo>
                    <a:pt x="743255" y="528102"/>
                  </a:lnTo>
                  <a:lnTo>
                    <a:pt x="540327" y="528102"/>
                  </a:lnTo>
                  <a:lnTo>
                    <a:pt x="540327" y="506098"/>
                  </a:lnTo>
                  <a:lnTo>
                    <a:pt x="535437" y="501208"/>
                  </a:lnTo>
                  <a:lnTo>
                    <a:pt x="535437" y="479204"/>
                  </a:lnTo>
                  <a:lnTo>
                    <a:pt x="518323" y="479204"/>
                  </a:lnTo>
                  <a:lnTo>
                    <a:pt x="518323" y="464534"/>
                  </a:lnTo>
                  <a:lnTo>
                    <a:pt x="501208" y="464534"/>
                  </a:lnTo>
                  <a:lnTo>
                    <a:pt x="501208" y="440085"/>
                  </a:lnTo>
                  <a:lnTo>
                    <a:pt x="449865" y="440085"/>
                  </a:lnTo>
                  <a:lnTo>
                    <a:pt x="449865" y="386297"/>
                  </a:lnTo>
                  <a:lnTo>
                    <a:pt x="435195" y="386297"/>
                  </a:lnTo>
                  <a:lnTo>
                    <a:pt x="435195" y="364293"/>
                  </a:lnTo>
                  <a:lnTo>
                    <a:pt x="405856" y="364293"/>
                  </a:lnTo>
                  <a:lnTo>
                    <a:pt x="405856" y="349623"/>
                  </a:lnTo>
                  <a:lnTo>
                    <a:pt x="388742" y="349623"/>
                  </a:lnTo>
                  <a:lnTo>
                    <a:pt x="388742" y="330064"/>
                  </a:lnTo>
                  <a:lnTo>
                    <a:pt x="330064" y="330064"/>
                  </a:lnTo>
                  <a:lnTo>
                    <a:pt x="330064" y="303170"/>
                  </a:lnTo>
                  <a:lnTo>
                    <a:pt x="320284" y="303170"/>
                  </a:lnTo>
                  <a:lnTo>
                    <a:pt x="320284" y="281165"/>
                  </a:lnTo>
                  <a:lnTo>
                    <a:pt x="317840" y="278721"/>
                  </a:lnTo>
                  <a:lnTo>
                    <a:pt x="317840" y="261606"/>
                  </a:lnTo>
                  <a:lnTo>
                    <a:pt x="295835" y="261606"/>
                  </a:lnTo>
                  <a:lnTo>
                    <a:pt x="295835" y="239602"/>
                  </a:lnTo>
                  <a:lnTo>
                    <a:pt x="283610" y="239602"/>
                  </a:lnTo>
                  <a:lnTo>
                    <a:pt x="283610" y="215153"/>
                  </a:lnTo>
                  <a:lnTo>
                    <a:pt x="268941" y="215153"/>
                  </a:lnTo>
                  <a:lnTo>
                    <a:pt x="268941" y="156475"/>
                  </a:lnTo>
                  <a:lnTo>
                    <a:pt x="234712" y="156475"/>
                  </a:lnTo>
                  <a:lnTo>
                    <a:pt x="222487" y="144250"/>
                  </a:lnTo>
                  <a:lnTo>
                    <a:pt x="183369" y="144250"/>
                  </a:lnTo>
                  <a:lnTo>
                    <a:pt x="183369" y="117356"/>
                  </a:lnTo>
                  <a:lnTo>
                    <a:pt x="56233" y="117356"/>
                  </a:lnTo>
                  <a:lnTo>
                    <a:pt x="56233" y="100241"/>
                  </a:lnTo>
                  <a:lnTo>
                    <a:pt x="26894" y="100241"/>
                  </a:lnTo>
                  <a:lnTo>
                    <a:pt x="26894" y="73347"/>
                  </a:lnTo>
                  <a:lnTo>
                    <a:pt x="19559" y="66012"/>
                  </a:lnTo>
                  <a:lnTo>
                    <a:pt x="19559" y="46453"/>
                  </a:lnTo>
                  <a:lnTo>
                    <a:pt x="9779" y="36673"/>
                  </a:lnTo>
                  <a:lnTo>
                    <a:pt x="0" y="26894"/>
                  </a:lnTo>
                  <a:lnTo>
                    <a:pt x="0" y="0"/>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1" name="Freeform 340"/>
            <p:cNvSpPr/>
            <p:nvPr/>
          </p:nvSpPr>
          <p:spPr>
            <a:xfrm>
              <a:off x="1303774" y="2100105"/>
              <a:ext cx="236136" cy="527539"/>
            </a:xfrm>
            <a:custGeom>
              <a:avLst/>
              <a:gdLst>
                <a:gd name="connsiteX0" fmla="*/ 0 w 236136"/>
                <a:gd name="connsiteY0" fmla="*/ 0 h 527539"/>
                <a:gd name="connsiteX1" fmla="*/ 47729 w 236136"/>
                <a:gd name="connsiteY1" fmla="*/ 52754 h 527539"/>
                <a:gd name="connsiteX2" fmla="*/ 75362 w 236136"/>
                <a:gd name="connsiteY2" fmla="*/ 57779 h 527539"/>
                <a:gd name="connsiteX3" fmla="*/ 75362 w 236136"/>
                <a:gd name="connsiteY3" fmla="*/ 95460 h 527539"/>
                <a:gd name="connsiteX4" fmla="*/ 77874 w 236136"/>
                <a:gd name="connsiteY4" fmla="*/ 118069 h 527539"/>
                <a:gd name="connsiteX5" fmla="*/ 87923 w 236136"/>
                <a:gd name="connsiteY5" fmla="*/ 138165 h 527539"/>
                <a:gd name="connsiteX6" fmla="*/ 105507 w 236136"/>
                <a:gd name="connsiteY6" fmla="*/ 148214 h 527539"/>
                <a:gd name="connsiteX7" fmla="*/ 120580 w 236136"/>
                <a:gd name="connsiteY7" fmla="*/ 195943 h 527539"/>
                <a:gd name="connsiteX8" fmla="*/ 135652 w 236136"/>
                <a:gd name="connsiteY8" fmla="*/ 195943 h 527539"/>
                <a:gd name="connsiteX9" fmla="*/ 133140 w 236136"/>
                <a:gd name="connsiteY9" fmla="*/ 218552 h 527539"/>
                <a:gd name="connsiteX10" fmla="*/ 138164 w 236136"/>
                <a:gd name="connsiteY10" fmla="*/ 238649 h 527539"/>
                <a:gd name="connsiteX11" fmla="*/ 133140 w 236136"/>
                <a:gd name="connsiteY11" fmla="*/ 263770 h 527539"/>
                <a:gd name="connsiteX12" fmla="*/ 138164 w 236136"/>
                <a:gd name="connsiteY12" fmla="*/ 286379 h 527539"/>
                <a:gd name="connsiteX13" fmla="*/ 153237 w 236136"/>
                <a:gd name="connsiteY13" fmla="*/ 296427 h 527539"/>
                <a:gd name="connsiteX14" fmla="*/ 158261 w 236136"/>
                <a:gd name="connsiteY14" fmla="*/ 314011 h 527539"/>
                <a:gd name="connsiteX15" fmla="*/ 160773 w 236136"/>
                <a:gd name="connsiteY15" fmla="*/ 334108 h 527539"/>
                <a:gd name="connsiteX16" fmla="*/ 165797 w 236136"/>
                <a:gd name="connsiteY16" fmla="*/ 356717 h 527539"/>
                <a:gd name="connsiteX17" fmla="*/ 173334 w 236136"/>
                <a:gd name="connsiteY17" fmla="*/ 374302 h 527539"/>
                <a:gd name="connsiteX18" fmla="*/ 193430 w 236136"/>
                <a:gd name="connsiteY18" fmla="*/ 379326 h 527539"/>
                <a:gd name="connsiteX19" fmla="*/ 195942 w 236136"/>
                <a:gd name="connsiteY19" fmla="*/ 399422 h 527539"/>
                <a:gd name="connsiteX20" fmla="*/ 208503 w 236136"/>
                <a:gd name="connsiteY20" fmla="*/ 404447 h 527539"/>
                <a:gd name="connsiteX21" fmla="*/ 213527 w 236136"/>
                <a:gd name="connsiteY21" fmla="*/ 432080 h 527539"/>
                <a:gd name="connsiteX22" fmla="*/ 216039 w 236136"/>
                <a:gd name="connsiteY22" fmla="*/ 449664 h 527539"/>
                <a:gd name="connsiteX23" fmla="*/ 221063 w 236136"/>
                <a:gd name="connsiteY23" fmla="*/ 452176 h 527539"/>
                <a:gd name="connsiteX24" fmla="*/ 223575 w 236136"/>
                <a:gd name="connsiteY24" fmla="*/ 472273 h 527539"/>
                <a:gd name="connsiteX25" fmla="*/ 231112 w 236136"/>
                <a:gd name="connsiteY25" fmla="*/ 525027 h 527539"/>
                <a:gd name="connsiteX26" fmla="*/ 236136 w 236136"/>
                <a:gd name="connsiteY26" fmla="*/ 527539 h 527539"/>
                <a:gd name="connsiteX27" fmla="*/ 236136 w 236136"/>
                <a:gd name="connsiteY27" fmla="*/ 527539 h 52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36136" h="527539">
                  <a:moveTo>
                    <a:pt x="0" y="0"/>
                  </a:moveTo>
                  <a:lnTo>
                    <a:pt x="47729" y="52754"/>
                  </a:lnTo>
                  <a:lnTo>
                    <a:pt x="75362" y="57779"/>
                  </a:lnTo>
                  <a:lnTo>
                    <a:pt x="75362" y="95460"/>
                  </a:lnTo>
                  <a:lnTo>
                    <a:pt x="77874" y="118069"/>
                  </a:lnTo>
                  <a:lnTo>
                    <a:pt x="87923" y="138165"/>
                  </a:lnTo>
                  <a:lnTo>
                    <a:pt x="105507" y="148214"/>
                  </a:lnTo>
                  <a:lnTo>
                    <a:pt x="120580" y="195943"/>
                  </a:lnTo>
                  <a:lnTo>
                    <a:pt x="135652" y="195943"/>
                  </a:lnTo>
                  <a:lnTo>
                    <a:pt x="133140" y="218552"/>
                  </a:lnTo>
                  <a:lnTo>
                    <a:pt x="138164" y="238649"/>
                  </a:lnTo>
                  <a:lnTo>
                    <a:pt x="133140" y="263770"/>
                  </a:lnTo>
                  <a:lnTo>
                    <a:pt x="138164" y="286379"/>
                  </a:lnTo>
                  <a:lnTo>
                    <a:pt x="153237" y="296427"/>
                  </a:lnTo>
                  <a:lnTo>
                    <a:pt x="158261" y="314011"/>
                  </a:lnTo>
                  <a:lnTo>
                    <a:pt x="160773" y="334108"/>
                  </a:lnTo>
                  <a:lnTo>
                    <a:pt x="165797" y="356717"/>
                  </a:lnTo>
                  <a:lnTo>
                    <a:pt x="173334" y="374302"/>
                  </a:lnTo>
                  <a:lnTo>
                    <a:pt x="193430" y="379326"/>
                  </a:lnTo>
                  <a:lnTo>
                    <a:pt x="195942" y="399422"/>
                  </a:lnTo>
                  <a:lnTo>
                    <a:pt x="208503" y="404447"/>
                  </a:lnTo>
                  <a:lnTo>
                    <a:pt x="213527" y="432080"/>
                  </a:lnTo>
                  <a:lnTo>
                    <a:pt x="216039" y="449664"/>
                  </a:lnTo>
                  <a:lnTo>
                    <a:pt x="221063" y="452176"/>
                  </a:lnTo>
                  <a:lnTo>
                    <a:pt x="223575" y="472273"/>
                  </a:lnTo>
                  <a:lnTo>
                    <a:pt x="231112" y="525027"/>
                  </a:lnTo>
                  <a:lnTo>
                    <a:pt x="236136" y="527539"/>
                  </a:lnTo>
                  <a:lnTo>
                    <a:pt x="236136" y="527539"/>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2" name="Freeform 341"/>
            <p:cNvSpPr/>
            <p:nvPr/>
          </p:nvSpPr>
          <p:spPr>
            <a:xfrm>
              <a:off x="1533525" y="2638425"/>
              <a:ext cx="611981" cy="1212056"/>
            </a:xfrm>
            <a:custGeom>
              <a:avLst/>
              <a:gdLst>
                <a:gd name="connsiteX0" fmla="*/ 0 w 611981"/>
                <a:gd name="connsiteY0" fmla="*/ 0 h 1212056"/>
                <a:gd name="connsiteX1" fmla="*/ 16669 w 611981"/>
                <a:gd name="connsiteY1" fmla="*/ 76200 h 1212056"/>
                <a:gd name="connsiteX2" fmla="*/ 30956 w 611981"/>
                <a:gd name="connsiteY2" fmla="*/ 71438 h 1212056"/>
                <a:gd name="connsiteX3" fmla="*/ 30956 w 611981"/>
                <a:gd name="connsiteY3" fmla="*/ 109538 h 1212056"/>
                <a:gd name="connsiteX4" fmla="*/ 40481 w 611981"/>
                <a:gd name="connsiteY4" fmla="*/ 114300 h 1212056"/>
                <a:gd name="connsiteX5" fmla="*/ 40481 w 611981"/>
                <a:gd name="connsiteY5" fmla="*/ 128588 h 1212056"/>
                <a:gd name="connsiteX6" fmla="*/ 52388 w 611981"/>
                <a:gd name="connsiteY6" fmla="*/ 128588 h 1212056"/>
                <a:gd name="connsiteX7" fmla="*/ 54769 w 611981"/>
                <a:gd name="connsiteY7" fmla="*/ 145256 h 1212056"/>
                <a:gd name="connsiteX8" fmla="*/ 59531 w 611981"/>
                <a:gd name="connsiteY8" fmla="*/ 150019 h 1212056"/>
                <a:gd name="connsiteX9" fmla="*/ 57150 w 611981"/>
                <a:gd name="connsiteY9" fmla="*/ 209550 h 1212056"/>
                <a:gd name="connsiteX10" fmla="*/ 69056 w 611981"/>
                <a:gd name="connsiteY10" fmla="*/ 214313 h 1212056"/>
                <a:gd name="connsiteX11" fmla="*/ 71438 w 611981"/>
                <a:gd name="connsiteY11" fmla="*/ 230981 h 1212056"/>
                <a:gd name="connsiteX12" fmla="*/ 71438 w 611981"/>
                <a:gd name="connsiteY12" fmla="*/ 230981 h 1212056"/>
                <a:gd name="connsiteX13" fmla="*/ 85725 w 611981"/>
                <a:gd name="connsiteY13" fmla="*/ 252413 h 1212056"/>
                <a:gd name="connsiteX14" fmla="*/ 97631 w 611981"/>
                <a:gd name="connsiteY14" fmla="*/ 254794 h 1212056"/>
                <a:gd name="connsiteX15" fmla="*/ 97631 w 611981"/>
                <a:gd name="connsiteY15" fmla="*/ 266700 h 1212056"/>
                <a:gd name="connsiteX16" fmla="*/ 107156 w 611981"/>
                <a:gd name="connsiteY16" fmla="*/ 269081 h 1212056"/>
                <a:gd name="connsiteX17" fmla="*/ 107156 w 611981"/>
                <a:gd name="connsiteY17" fmla="*/ 319088 h 1212056"/>
                <a:gd name="connsiteX18" fmla="*/ 114300 w 611981"/>
                <a:gd name="connsiteY18" fmla="*/ 321469 h 1212056"/>
                <a:gd name="connsiteX19" fmla="*/ 116681 w 611981"/>
                <a:gd name="connsiteY19" fmla="*/ 340519 h 1212056"/>
                <a:gd name="connsiteX20" fmla="*/ 119063 w 611981"/>
                <a:gd name="connsiteY20" fmla="*/ 373856 h 1212056"/>
                <a:gd name="connsiteX21" fmla="*/ 169069 w 611981"/>
                <a:gd name="connsiteY21" fmla="*/ 373856 h 1212056"/>
                <a:gd name="connsiteX22" fmla="*/ 171450 w 611981"/>
                <a:gd name="connsiteY22" fmla="*/ 395288 h 1212056"/>
                <a:gd name="connsiteX23" fmla="*/ 173831 w 611981"/>
                <a:gd name="connsiteY23" fmla="*/ 397669 h 1212056"/>
                <a:gd name="connsiteX24" fmla="*/ 178594 w 611981"/>
                <a:gd name="connsiteY24" fmla="*/ 407194 h 1212056"/>
                <a:gd name="connsiteX25" fmla="*/ 190500 w 611981"/>
                <a:gd name="connsiteY25" fmla="*/ 407194 h 1212056"/>
                <a:gd name="connsiteX26" fmla="*/ 192881 w 611981"/>
                <a:gd name="connsiteY26" fmla="*/ 421481 h 1212056"/>
                <a:gd name="connsiteX27" fmla="*/ 200025 w 611981"/>
                <a:gd name="connsiteY27" fmla="*/ 423863 h 1212056"/>
                <a:gd name="connsiteX28" fmla="*/ 202406 w 611981"/>
                <a:gd name="connsiteY28" fmla="*/ 459581 h 1212056"/>
                <a:gd name="connsiteX29" fmla="*/ 211931 w 611981"/>
                <a:gd name="connsiteY29" fmla="*/ 454819 h 1212056"/>
                <a:gd name="connsiteX30" fmla="*/ 211931 w 611981"/>
                <a:gd name="connsiteY30" fmla="*/ 485775 h 1212056"/>
                <a:gd name="connsiteX31" fmla="*/ 216694 w 611981"/>
                <a:gd name="connsiteY31" fmla="*/ 490538 h 1212056"/>
                <a:gd name="connsiteX32" fmla="*/ 230981 w 611981"/>
                <a:gd name="connsiteY32" fmla="*/ 497681 h 1212056"/>
                <a:gd name="connsiteX33" fmla="*/ 238125 w 611981"/>
                <a:gd name="connsiteY33" fmla="*/ 509588 h 1212056"/>
                <a:gd name="connsiteX34" fmla="*/ 247650 w 611981"/>
                <a:gd name="connsiteY34" fmla="*/ 521494 h 1212056"/>
                <a:gd name="connsiteX35" fmla="*/ 250031 w 611981"/>
                <a:gd name="connsiteY35" fmla="*/ 540544 h 1212056"/>
                <a:gd name="connsiteX36" fmla="*/ 257175 w 611981"/>
                <a:gd name="connsiteY36" fmla="*/ 542925 h 1212056"/>
                <a:gd name="connsiteX37" fmla="*/ 259556 w 611981"/>
                <a:gd name="connsiteY37" fmla="*/ 571500 h 1212056"/>
                <a:gd name="connsiteX38" fmla="*/ 264319 w 611981"/>
                <a:gd name="connsiteY38" fmla="*/ 604838 h 1212056"/>
                <a:gd name="connsiteX39" fmla="*/ 278606 w 611981"/>
                <a:gd name="connsiteY39" fmla="*/ 635794 h 1212056"/>
                <a:gd name="connsiteX40" fmla="*/ 292894 w 611981"/>
                <a:gd name="connsiteY40" fmla="*/ 654844 h 1212056"/>
                <a:gd name="connsiteX41" fmla="*/ 295275 w 611981"/>
                <a:gd name="connsiteY41" fmla="*/ 669131 h 1212056"/>
                <a:gd name="connsiteX42" fmla="*/ 295275 w 611981"/>
                <a:gd name="connsiteY42" fmla="*/ 683419 h 1212056"/>
                <a:gd name="connsiteX43" fmla="*/ 328613 w 611981"/>
                <a:gd name="connsiteY43" fmla="*/ 683419 h 1212056"/>
                <a:gd name="connsiteX44" fmla="*/ 333375 w 611981"/>
                <a:gd name="connsiteY44" fmla="*/ 704850 h 1212056"/>
                <a:gd name="connsiteX45" fmla="*/ 345281 w 611981"/>
                <a:gd name="connsiteY45" fmla="*/ 704850 h 1212056"/>
                <a:gd name="connsiteX46" fmla="*/ 347663 w 611981"/>
                <a:gd name="connsiteY46" fmla="*/ 728663 h 1212056"/>
                <a:gd name="connsiteX47" fmla="*/ 357188 w 611981"/>
                <a:gd name="connsiteY47" fmla="*/ 731044 h 1212056"/>
                <a:gd name="connsiteX48" fmla="*/ 357188 w 611981"/>
                <a:gd name="connsiteY48" fmla="*/ 766763 h 1212056"/>
                <a:gd name="connsiteX49" fmla="*/ 364331 w 611981"/>
                <a:gd name="connsiteY49" fmla="*/ 769144 h 1212056"/>
                <a:gd name="connsiteX50" fmla="*/ 366713 w 611981"/>
                <a:gd name="connsiteY50" fmla="*/ 781050 h 1212056"/>
                <a:gd name="connsiteX51" fmla="*/ 381000 w 611981"/>
                <a:gd name="connsiteY51" fmla="*/ 783431 h 1212056"/>
                <a:gd name="connsiteX52" fmla="*/ 388144 w 611981"/>
                <a:gd name="connsiteY52" fmla="*/ 807244 h 1212056"/>
                <a:gd name="connsiteX53" fmla="*/ 395288 w 611981"/>
                <a:gd name="connsiteY53" fmla="*/ 816769 h 1212056"/>
                <a:gd name="connsiteX54" fmla="*/ 397669 w 611981"/>
                <a:gd name="connsiteY54" fmla="*/ 833438 h 1212056"/>
                <a:gd name="connsiteX55" fmla="*/ 419100 w 611981"/>
                <a:gd name="connsiteY55" fmla="*/ 838200 h 1212056"/>
                <a:gd name="connsiteX56" fmla="*/ 414338 w 611981"/>
                <a:gd name="connsiteY56" fmla="*/ 850106 h 1212056"/>
                <a:gd name="connsiteX57" fmla="*/ 438150 w 611981"/>
                <a:gd name="connsiteY57" fmla="*/ 850106 h 1212056"/>
                <a:gd name="connsiteX58" fmla="*/ 442913 w 611981"/>
                <a:gd name="connsiteY58" fmla="*/ 881063 h 1212056"/>
                <a:gd name="connsiteX59" fmla="*/ 457200 w 611981"/>
                <a:gd name="connsiteY59" fmla="*/ 881063 h 1212056"/>
                <a:gd name="connsiteX60" fmla="*/ 464344 w 611981"/>
                <a:gd name="connsiteY60" fmla="*/ 902494 h 1212056"/>
                <a:gd name="connsiteX61" fmla="*/ 471488 w 611981"/>
                <a:gd name="connsiteY61" fmla="*/ 902494 h 1212056"/>
                <a:gd name="connsiteX62" fmla="*/ 473869 w 611981"/>
                <a:gd name="connsiteY62" fmla="*/ 926306 h 1212056"/>
                <a:gd name="connsiteX63" fmla="*/ 485775 w 611981"/>
                <a:gd name="connsiteY63" fmla="*/ 931069 h 1212056"/>
                <a:gd name="connsiteX64" fmla="*/ 488156 w 611981"/>
                <a:gd name="connsiteY64" fmla="*/ 966788 h 1212056"/>
                <a:gd name="connsiteX65" fmla="*/ 495300 w 611981"/>
                <a:gd name="connsiteY65" fmla="*/ 971550 h 1212056"/>
                <a:gd name="connsiteX66" fmla="*/ 492919 w 611981"/>
                <a:gd name="connsiteY66" fmla="*/ 1038225 h 1212056"/>
                <a:gd name="connsiteX67" fmla="*/ 509588 w 611981"/>
                <a:gd name="connsiteY67" fmla="*/ 1042988 h 1212056"/>
                <a:gd name="connsiteX68" fmla="*/ 511969 w 611981"/>
                <a:gd name="connsiteY68" fmla="*/ 1054894 h 1212056"/>
                <a:gd name="connsiteX69" fmla="*/ 514350 w 611981"/>
                <a:gd name="connsiteY69" fmla="*/ 1054894 h 1212056"/>
                <a:gd name="connsiteX70" fmla="*/ 514350 w 611981"/>
                <a:gd name="connsiteY70" fmla="*/ 1071563 h 1212056"/>
                <a:gd name="connsiteX71" fmla="*/ 533400 w 611981"/>
                <a:gd name="connsiteY71" fmla="*/ 1073944 h 1212056"/>
                <a:gd name="connsiteX72" fmla="*/ 535781 w 611981"/>
                <a:gd name="connsiteY72" fmla="*/ 1085850 h 1212056"/>
                <a:gd name="connsiteX73" fmla="*/ 554831 w 611981"/>
                <a:gd name="connsiteY73" fmla="*/ 1090613 h 1212056"/>
                <a:gd name="connsiteX74" fmla="*/ 552450 w 611981"/>
                <a:gd name="connsiteY74" fmla="*/ 1104900 h 1212056"/>
                <a:gd name="connsiteX75" fmla="*/ 564356 w 611981"/>
                <a:gd name="connsiteY75" fmla="*/ 1104900 h 1212056"/>
                <a:gd name="connsiteX76" fmla="*/ 566738 w 611981"/>
                <a:gd name="connsiteY76" fmla="*/ 1126331 h 1212056"/>
                <a:gd name="connsiteX77" fmla="*/ 576263 w 611981"/>
                <a:gd name="connsiteY77" fmla="*/ 1128713 h 1212056"/>
                <a:gd name="connsiteX78" fmla="*/ 578644 w 611981"/>
                <a:gd name="connsiteY78" fmla="*/ 1143000 h 1212056"/>
                <a:gd name="connsiteX79" fmla="*/ 581025 w 611981"/>
                <a:gd name="connsiteY79" fmla="*/ 1145381 h 1212056"/>
                <a:gd name="connsiteX80" fmla="*/ 581025 w 611981"/>
                <a:gd name="connsiteY80" fmla="*/ 1150144 h 1212056"/>
                <a:gd name="connsiteX81" fmla="*/ 581025 w 611981"/>
                <a:gd name="connsiteY81" fmla="*/ 1171575 h 1212056"/>
                <a:gd name="connsiteX82" fmla="*/ 590550 w 611981"/>
                <a:gd name="connsiteY82" fmla="*/ 1181100 h 1212056"/>
                <a:gd name="connsiteX83" fmla="*/ 585788 w 611981"/>
                <a:gd name="connsiteY83" fmla="*/ 1209675 h 1212056"/>
                <a:gd name="connsiteX84" fmla="*/ 611981 w 611981"/>
                <a:gd name="connsiteY84" fmla="*/ 1212056 h 1212056"/>
                <a:gd name="connsiteX85" fmla="*/ 611981 w 611981"/>
                <a:gd name="connsiteY85" fmla="*/ 1212056 h 1212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611981" h="1212056">
                  <a:moveTo>
                    <a:pt x="0" y="0"/>
                  </a:moveTo>
                  <a:lnTo>
                    <a:pt x="16669" y="76200"/>
                  </a:lnTo>
                  <a:lnTo>
                    <a:pt x="30956" y="71438"/>
                  </a:lnTo>
                  <a:lnTo>
                    <a:pt x="30956" y="109538"/>
                  </a:lnTo>
                  <a:lnTo>
                    <a:pt x="40481" y="114300"/>
                  </a:lnTo>
                  <a:lnTo>
                    <a:pt x="40481" y="128588"/>
                  </a:lnTo>
                  <a:lnTo>
                    <a:pt x="52388" y="128588"/>
                  </a:lnTo>
                  <a:lnTo>
                    <a:pt x="54769" y="145256"/>
                  </a:lnTo>
                  <a:lnTo>
                    <a:pt x="59531" y="150019"/>
                  </a:lnTo>
                  <a:cubicBezTo>
                    <a:pt x="58737" y="169863"/>
                    <a:pt x="57944" y="189706"/>
                    <a:pt x="57150" y="209550"/>
                  </a:cubicBezTo>
                  <a:lnTo>
                    <a:pt x="69056" y="214313"/>
                  </a:lnTo>
                  <a:lnTo>
                    <a:pt x="71438" y="230981"/>
                  </a:lnTo>
                  <a:lnTo>
                    <a:pt x="71438" y="230981"/>
                  </a:lnTo>
                  <a:lnTo>
                    <a:pt x="85725" y="252413"/>
                  </a:lnTo>
                  <a:lnTo>
                    <a:pt x="97631" y="254794"/>
                  </a:lnTo>
                  <a:lnTo>
                    <a:pt x="97631" y="266700"/>
                  </a:lnTo>
                  <a:lnTo>
                    <a:pt x="107156" y="269081"/>
                  </a:lnTo>
                  <a:lnTo>
                    <a:pt x="107156" y="319088"/>
                  </a:lnTo>
                  <a:lnTo>
                    <a:pt x="114300" y="321469"/>
                  </a:lnTo>
                  <a:lnTo>
                    <a:pt x="116681" y="340519"/>
                  </a:lnTo>
                  <a:lnTo>
                    <a:pt x="119063" y="373856"/>
                  </a:lnTo>
                  <a:lnTo>
                    <a:pt x="169069" y="373856"/>
                  </a:lnTo>
                  <a:lnTo>
                    <a:pt x="171450" y="395288"/>
                  </a:lnTo>
                  <a:lnTo>
                    <a:pt x="173831" y="397669"/>
                  </a:lnTo>
                  <a:lnTo>
                    <a:pt x="178594" y="407194"/>
                  </a:lnTo>
                  <a:lnTo>
                    <a:pt x="190500" y="407194"/>
                  </a:lnTo>
                  <a:lnTo>
                    <a:pt x="192881" y="421481"/>
                  </a:lnTo>
                  <a:lnTo>
                    <a:pt x="200025" y="423863"/>
                  </a:lnTo>
                  <a:lnTo>
                    <a:pt x="202406" y="459581"/>
                  </a:lnTo>
                  <a:lnTo>
                    <a:pt x="211931" y="454819"/>
                  </a:lnTo>
                  <a:lnTo>
                    <a:pt x="211931" y="485775"/>
                  </a:lnTo>
                  <a:lnTo>
                    <a:pt x="216694" y="490538"/>
                  </a:lnTo>
                  <a:lnTo>
                    <a:pt x="230981" y="497681"/>
                  </a:lnTo>
                  <a:lnTo>
                    <a:pt x="238125" y="509588"/>
                  </a:lnTo>
                  <a:lnTo>
                    <a:pt x="247650" y="521494"/>
                  </a:lnTo>
                  <a:lnTo>
                    <a:pt x="250031" y="540544"/>
                  </a:lnTo>
                  <a:lnTo>
                    <a:pt x="257175" y="542925"/>
                  </a:lnTo>
                  <a:lnTo>
                    <a:pt x="259556" y="571500"/>
                  </a:lnTo>
                  <a:lnTo>
                    <a:pt x="264319" y="604838"/>
                  </a:lnTo>
                  <a:lnTo>
                    <a:pt x="278606" y="635794"/>
                  </a:lnTo>
                  <a:lnTo>
                    <a:pt x="292894" y="654844"/>
                  </a:lnTo>
                  <a:lnTo>
                    <a:pt x="295275" y="669131"/>
                  </a:lnTo>
                  <a:lnTo>
                    <a:pt x="295275" y="683419"/>
                  </a:lnTo>
                  <a:lnTo>
                    <a:pt x="328613" y="683419"/>
                  </a:lnTo>
                  <a:lnTo>
                    <a:pt x="333375" y="704850"/>
                  </a:lnTo>
                  <a:lnTo>
                    <a:pt x="345281" y="704850"/>
                  </a:lnTo>
                  <a:lnTo>
                    <a:pt x="347663" y="728663"/>
                  </a:lnTo>
                  <a:lnTo>
                    <a:pt x="357188" y="731044"/>
                  </a:lnTo>
                  <a:lnTo>
                    <a:pt x="357188" y="766763"/>
                  </a:lnTo>
                  <a:lnTo>
                    <a:pt x="364331" y="769144"/>
                  </a:lnTo>
                  <a:lnTo>
                    <a:pt x="366713" y="781050"/>
                  </a:lnTo>
                  <a:lnTo>
                    <a:pt x="381000" y="783431"/>
                  </a:lnTo>
                  <a:lnTo>
                    <a:pt x="388144" y="807244"/>
                  </a:lnTo>
                  <a:lnTo>
                    <a:pt x="395288" y="816769"/>
                  </a:lnTo>
                  <a:lnTo>
                    <a:pt x="397669" y="833438"/>
                  </a:lnTo>
                  <a:lnTo>
                    <a:pt x="419100" y="838200"/>
                  </a:lnTo>
                  <a:lnTo>
                    <a:pt x="414338" y="850106"/>
                  </a:lnTo>
                  <a:lnTo>
                    <a:pt x="438150" y="850106"/>
                  </a:lnTo>
                  <a:lnTo>
                    <a:pt x="442913" y="881063"/>
                  </a:lnTo>
                  <a:lnTo>
                    <a:pt x="457200" y="881063"/>
                  </a:lnTo>
                  <a:lnTo>
                    <a:pt x="464344" y="902494"/>
                  </a:lnTo>
                  <a:lnTo>
                    <a:pt x="471488" y="902494"/>
                  </a:lnTo>
                  <a:lnTo>
                    <a:pt x="473869" y="926306"/>
                  </a:lnTo>
                  <a:lnTo>
                    <a:pt x="485775" y="931069"/>
                  </a:lnTo>
                  <a:lnTo>
                    <a:pt x="488156" y="966788"/>
                  </a:lnTo>
                  <a:lnTo>
                    <a:pt x="495300" y="971550"/>
                  </a:lnTo>
                  <a:cubicBezTo>
                    <a:pt x="494506" y="993775"/>
                    <a:pt x="493713" y="1016000"/>
                    <a:pt x="492919" y="1038225"/>
                  </a:cubicBezTo>
                  <a:lnTo>
                    <a:pt x="509588" y="1042988"/>
                  </a:lnTo>
                  <a:lnTo>
                    <a:pt x="511969" y="1054894"/>
                  </a:lnTo>
                  <a:lnTo>
                    <a:pt x="514350" y="1054894"/>
                  </a:lnTo>
                  <a:lnTo>
                    <a:pt x="514350" y="1071563"/>
                  </a:lnTo>
                  <a:lnTo>
                    <a:pt x="533400" y="1073944"/>
                  </a:lnTo>
                  <a:lnTo>
                    <a:pt x="535781" y="1085850"/>
                  </a:lnTo>
                  <a:lnTo>
                    <a:pt x="554831" y="1090613"/>
                  </a:lnTo>
                  <a:lnTo>
                    <a:pt x="552450" y="1104900"/>
                  </a:lnTo>
                  <a:lnTo>
                    <a:pt x="564356" y="1104900"/>
                  </a:lnTo>
                  <a:lnTo>
                    <a:pt x="566738" y="1126331"/>
                  </a:lnTo>
                  <a:lnTo>
                    <a:pt x="576263" y="1128713"/>
                  </a:lnTo>
                  <a:lnTo>
                    <a:pt x="578644" y="1143000"/>
                  </a:lnTo>
                  <a:lnTo>
                    <a:pt x="581025" y="1145381"/>
                  </a:lnTo>
                  <a:lnTo>
                    <a:pt x="581025" y="1150144"/>
                  </a:lnTo>
                  <a:lnTo>
                    <a:pt x="581025" y="1171575"/>
                  </a:lnTo>
                  <a:lnTo>
                    <a:pt x="590550" y="1181100"/>
                  </a:lnTo>
                  <a:lnTo>
                    <a:pt x="585788" y="1209675"/>
                  </a:lnTo>
                  <a:lnTo>
                    <a:pt x="611981" y="1212056"/>
                  </a:lnTo>
                  <a:lnTo>
                    <a:pt x="611981" y="1212056"/>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130" name="Group 5129"/>
          <p:cNvGrpSpPr/>
          <p:nvPr/>
        </p:nvGrpSpPr>
        <p:grpSpPr>
          <a:xfrm>
            <a:off x="1304187" y="2067537"/>
            <a:ext cx="2540793" cy="2525894"/>
            <a:chOff x="1304187" y="2067537"/>
            <a:chExt cx="2540793" cy="2525894"/>
          </a:xfrm>
        </p:grpSpPr>
        <p:cxnSp>
          <p:nvCxnSpPr>
            <p:cNvPr id="109" name="Straight Connector 108"/>
            <p:cNvCxnSpPr/>
            <p:nvPr/>
          </p:nvCxnSpPr>
          <p:spPr>
            <a:xfrm flipV="1">
              <a:off x="1363719" y="2119925"/>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1304187" y="2067537"/>
              <a:ext cx="0" cy="3510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1397057" y="2222319"/>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flipV="1">
              <a:off x="1349432" y="2117544"/>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nvCxnSpPr>
          <p:spPr>
            <a:xfrm flipV="1">
              <a:off x="1375626" y="2148501"/>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flipV="1">
              <a:off x="1347050" y="2086588"/>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flipV="1">
              <a:off x="1344668" y="2086588"/>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flipV="1">
              <a:off x="1332762" y="2088969"/>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flipV="1">
              <a:off x="1380389" y="2205650"/>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p:nvPr/>
          </p:nvCxnSpPr>
          <p:spPr>
            <a:xfrm flipV="1">
              <a:off x="1375627" y="2179456"/>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flipV="1">
              <a:off x="1413726" y="2236607"/>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1416107" y="2312807"/>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1399438" y="2279470"/>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1392294" y="2258038"/>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1473257" y="2389007"/>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1532788" y="2527120"/>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1544694" y="2643801"/>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1547076" y="2672376"/>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1435157" y="2300901"/>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1411344" y="2288995"/>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flipV="1">
              <a:off x="1442300" y="2336620"/>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1447062" y="2362814"/>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flipV="1">
              <a:off x="1458969" y="2367576"/>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flipV="1">
              <a:off x="1478019" y="2441394"/>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flipV="1">
              <a:off x="1463731" y="2419963"/>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flipV="1">
              <a:off x="1485162" y="2417582"/>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flipV="1">
              <a:off x="1504212" y="2462826"/>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flipV="1">
              <a:off x="1511356" y="2498545"/>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flipV="1">
              <a:off x="1518499" y="2510451"/>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V="1">
              <a:off x="1537551" y="2572364"/>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V="1">
              <a:off x="1523262" y="2555695"/>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V="1">
              <a:off x="1561362" y="2584270"/>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V="1">
              <a:off x="1568506" y="2598558"/>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flipV="1">
              <a:off x="1587556" y="2629514"/>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flipV="1">
              <a:off x="1604224" y="2655708"/>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flipV="1">
              <a:off x="1611368" y="2689046"/>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flipV="1">
              <a:off x="1642324" y="2739052"/>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flipV="1">
              <a:off x="1630418" y="2715239"/>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flipV="1">
              <a:off x="1654230" y="2753340"/>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V="1">
              <a:off x="1668517" y="2784296"/>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flipV="1">
              <a:off x="1689949" y="2805727"/>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flipV="1">
              <a:off x="1708999" y="2820015"/>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flipV="1">
              <a:off x="1723286" y="2870021"/>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flipV="1">
              <a:off x="1737574" y="2891452"/>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p:nvPr/>
          </p:nvCxnSpPr>
          <p:spPr>
            <a:xfrm flipV="1">
              <a:off x="1751861" y="2912884"/>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p:cNvCxnSpPr/>
            <p:nvPr/>
          </p:nvCxnSpPr>
          <p:spPr>
            <a:xfrm flipV="1">
              <a:off x="1770911" y="2927171"/>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flipV="1">
              <a:off x="1787580" y="2946221"/>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flipV="1">
              <a:off x="1806630" y="2970034"/>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flipV="1">
              <a:off x="1811393" y="2981940"/>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flipV="1">
              <a:off x="1811393" y="2996227"/>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flipV="1">
              <a:off x="1849493" y="3022421"/>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flipV="1">
              <a:off x="1861399" y="3060521"/>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V="1">
              <a:off x="1866161" y="3089096"/>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flipV="1">
              <a:off x="1870924" y="3112909"/>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flipV="1">
              <a:off x="1878068" y="3134340"/>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1894736" y="3146246"/>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1913786" y="3167678"/>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1928074" y="3201015"/>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1928074" y="3236734"/>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1937599" y="3267690"/>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1949505" y="3277215"/>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1968555" y="3296265"/>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1997130" y="3315315"/>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2004274" y="3362940"/>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2028086" y="3389134"/>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2035230" y="3424853"/>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2051899" y="3453428"/>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2056661" y="3479622"/>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2075711" y="3498672"/>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2104286" y="3515340"/>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2109049" y="3527247"/>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2111430" y="3555822"/>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2128099" y="3574872"/>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2147149" y="3608209"/>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2149530" y="3651072"/>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2161436" y="3686790"/>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2170961" y="3708222"/>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flipV="1">
              <a:off x="2190011" y="3746322"/>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flipV="1">
              <a:off x="2201917" y="3765372"/>
              <a:ext cx="0" cy="374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flipV="1">
              <a:off x="2220968" y="3789184"/>
              <a:ext cx="0" cy="4939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flipV="1">
              <a:off x="2240018" y="3836809"/>
              <a:ext cx="0" cy="4939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flipV="1">
              <a:off x="2256687" y="3855859"/>
              <a:ext cx="0" cy="4939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flipV="1">
              <a:off x="2273355" y="3860622"/>
              <a:ext cx="0" cy="4939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V="1">
              <a:off x="2304312" y="3874909"/>
              <a:ext cx="0" cy="4939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flipV="1">
              <a:off x="2320980" y="3943965"/>
              <a:ext cx="0" cy="4939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flipV="1">
              <a:off x="2311455" y="3927298"/>
              <a:ext cx="0" cy="3748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V="1">
              <a:off x="2268593" y="3938587"/>
              <a:ext cx="0" cy="2857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V="1">
              <a:off x="2225730" y="3938587"/>
              <a:ext cx="0" cy="2857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V="1">
              <a:off x="2204299" y="3938587"/>
              <a:ext cx="0" cy="2857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V="1">
              <a:off x="2335267" y="3952875"/>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V="1">
              <a:off x="2344792" y="3952875"/>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2366223" y="3976688"/>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2373367" y="3990975"/>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2404323" y="4000500"/>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V="1">
              <a:off x="2413848" y="4024313"/>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V="1">
              <a:off x="2447186" y="4045745"/>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flipV="1">
              <a:off x="2497192" y="4071938"/>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flipV="1">
              <a:off x="2516242" y="4102894"/>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2554342" y="4126706"/>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2590060" y="4119562"/>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a:xfrm flipV="1">
              <a:off x="2687692" y="4150518"/>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2697217" y="4155281"/>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2718648" y="4205287"/>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flipV="1">
              <a:off x="2723411" y="4236243"/>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flipV="1">
              <a:off x="2749605" y="4236243"/>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flipV="1">
              <a:off x="2863905" y="4260056"/>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p:cNvCxnSpPr/>
            <p:nvPr/>
          </p:nvCxnSpPr>
          <p:spPr>
            <a:xfrm flipV="1">
              <a:off x="2873430" y="4295775"/>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p:cNvCxnSpPr/>
            <p:nvPr/>
          </p:nvCxnSpPr>
          <p:spPr>
            <a:xfrm flipV="1">
              <a:off x="2911530" y="4321968"/>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a:xfrm flipV="1">
              <a:off x="2937723" y="4317206"/>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p:cNvCxnSpPr/>
            <p:nvPr/>
          </p:nvCxnSpPr>
          <p:spPr>
            <a:xfrm flipV="1">
              <a:off x="2963917" y="4345781"/>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p:cNvCxnSpPr/>
            <p:nvPr/>
          </p:nvCxnSpPr>
          <p:spPr>
            <a:xfrm flipV="1">
              <a:off x="2992492" y="4391025"/>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985348" y="4433887"/>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p:cNvCxnSpPr/>
            <p:nvPr/>
          </p:nvCxnSpPr>
          <p:spPr>
            <a:xfrm flipV="1">
              <a:off x="3025830" y="4417218"/>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p:nvCxnSpPr>
          <p:spPr>
            <a:xfrm flipV="1">
              <a:off x="3016305" y="4464843"/>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p:cNvCxnSpPr/>
            <p:nvPr/>
          </p:nvCxnSpPr>
          <p:spPr>
            <a:xfrm flipV="1">
              <a:off x="3044880" y="4462462"/>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Straight Connector 236"/>
            <p:cNvCxnSpPr/>
            <p:nvPr/>
          </p:nvCxnSpPr>
          <p:spPr>
            <a:xfrm flipV="1">
              <a:off x="3028211" y="4450556"/>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flipV="1">
              <a:off x="3116317" y="4486275"/>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flipV="1">
              <a:off x="3166323" y="4560094"/>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flipV="1">
              <a:off x="3204423" y="4560094"/>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flipV="1">
              <a:off x="3271098" y="4560094"/>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p:cNvCxnSpPr/>
            <p:nvPr/>
          </p:nvCxnSpPr>
          <p:spPr>
            <a:xfrm flipV="1">
              <a:off x="3373492" y="4560094"/>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p:cNvCxnSpPr/>
            <p:nvPr/>
          </p:nvCxnSpPr>
          <p:spPr>
            <a:xfrm flipV="1">
              <a:off x="3473505" y="4560094"/>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p:cNvCxnSpPr/>
            <p:nvPr/>
          </p:nvCxnSpPr>
          <p:spPr>
            <a:xfrm flipV="1">
              <a:off x="3666386" y="4560094"/>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flipV="1">
              <a:off x="3792592" y="4560094"/>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flipV="1">
              <a:off x="3844980" y="4560094"/>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flipV="1">
              <a:off x="3247286" y="4526757"/>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9" name="Straight Connector 248"/>
            <p:cNvCxnSpPr/>
            <p:nvPr/>
          </p:nvCxnSpPr>
          <p:spPr>
            <a:xfrm flipV="1">
              <a:off x="3335392" y="4526757"/>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p:cNvCxnSpPr/>
            <p:nvPr/>
          </p:nvCxnSpPr>
          <p:spPr>
            <a:xfrm flipV="1">
              <a:off x="3380636" y="4526757"/>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 name="Straight Connector 250"/>
            <p:cNvCxnSpPr/>
            <p:nvPr/>
          </p:nvCxnSpPr>
          <p:spPr>
            <a:xfrm flipV="1">
              <a:off x="3433023" y="4526757"/>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V="1">
              <a:off x="2935342" y="4431506"/>
              <a:ext cx="0" cy="333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V="1">
              <a:off x="2904386" y="4407694"/>
              <a:ext cx="0" cy="285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V="1">
              <a:off x="2780561" y="4355306"/>
              <a:ext cx="0" cy="285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V="1">
              <a:off x="2766274" y="4355306"/>
              <a:ext cx="0" cy="285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V="1">
              <a:off x="2747224" y="4355306"/>
              <a:ext cx="0" cy="285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V="1">
              <a:off x="2682930" y="4355306"/>
              <a:ext cx="0" cy="285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V="1">
              <a:off x="2675786" y="4326731"/>
              <a:ext cx="0" cy="285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V="1">
              <a:off x="2663880" y="4307681"/>
              <a:ext cx="0" cy="285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V="1">
              <a:off x="2625780" y="4260056"/>
              <a:ext cx="0" cy="285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V="1">
              <a:off x="2592443" y="4260056"/>
              <a:ext cx="0" cy="285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V="1">
              <a:off x="2571012" y="4214812"/>
              <a:ext cx="0" cy="285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V="1">
              <a:off x="2547199" y="4198144"/>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V="1">
              <a:off x="2530530" y="4174331"/>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V="1">
              <a:off x="2492430" y="4143375"/>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2451949" y="4079081"/>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V="1">
              <a:off x="2435280" y="4079081"/>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Straight Connector 269"/>
            <p:cNvCxnSpPr/>
            <p:nvPr/>
          </p:nvCxnSpPr>
          <p:spPr>
            <a:xfrm flipV="1">
              <a:off x="2423374" y="4057650"/>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 name="Straight Connector 270"/>
            <p:cNvCxnSpPr/>
            <p:nvPr/>
          </p:nvCxnSpPr>
          <p:spPr>
            <a:xfrm flipV="1">
              <a:off x="2406705" y="4036219"/>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p:cNvCxnSpPr/>
            <p:nvPr/>
          </p:nvCxnSpPr>
          <p:spPr>
            <a:xfrm flipV="1">
              <a:off x="2173343" y="3919538"/>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3" name="Straight Connector 272"/>
            <p:cNvCxnSpPr/>
            <p:nvPr/>
          </p:nvCxnSpPr>
          <p:spPr>
            <a:xfrm flipV="1">
              <a:off x="2140006" y="3852863"/>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4" name="Straight Connector 273"/>
            <p:cNvCxnSpPr/>
            <p:nvPr/>
          </p:nvCxnSpPr>
          <p:spPr>
            <a:xfrm flipV="1">
              <a:off x="2113812" y="3812381"/>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 name="Straight Connector 274"/>
            <p:cNvCxnSpPr/>
            <p:nvPr/>
          </p:nvCxnSpPr>
          <p:spPr>
            <a:xfrm flipV="1">
              <a:off x="2166199" y="3893344"/>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 name="Straight Connector 275"/>
            <p:cNvCxnSpPr/>
            <p:nvPr/>
          </p:nvCxnSpPr>
          <p:spPr>
            <a:xfrm flipV="1">
              <a:off x="2154293" y="3869531"/>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 name="Straight Connector 276"/>
            <p:cNvCxnSpPr/>
            <p:nvPr/>
          </p:nvCxnSpPr>
          <p:spPr>
            <a:xfrm flipV="1">
              <a:off x="2111431" y="3774281"/>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flipV="1">
              <a:off x="2092381" y="3724275"/>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flipV="1">
              <a:off x="2101906" y="3750468"/>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Straight Connector 279"/>
            <p:cNvCxnSpPr/>
            <p:nvPr/>
          </p:nvCxnSpPr>
          <p:spPr>
            <a:xfrm flipV="1">
              <a:off x="2082856" y="3714750"/>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p:nvPr/>
          </p:nvCxnSpPr>
          <p:spPr>
            <a:xfrm flipV="1">
              <a:off x="2023325" y="3624262"/>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 name="Straight Connector 281"/>
            <p:cNvCxnSpPr/>
            <p:nvPr/>
          </p:nvCxnSpPr>
          <p:spPr>
            <a:xfrm flipV="1">
              <a:off x="2037612" y="3664743"/>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V="1">
              <a:off x="2047137" y="3681411"/>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V="1">
              <a:off x="2061424" y="3695699"/>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V="1">
              <a:off x="2016181" y="3586162"/>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V="1">
              <a:off x="2054280" y="3657599"/>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V="1">
              <a:off x="1999512" y="3524250"/>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p:cNvCxnSpPr/>
            <p:nvPr/>
          </p:nvCxnSpPr>
          <p:spPr>
            <a:xfrm flipV="1">
              <a:off x="2016180" y="3564731"/>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p:cNvCxnSpPr/>
            <p:nvPr/>
          </p:nvCxnSpPr>
          <p:spPr>
            <a:xfrm flipV="1">
              <a:off x="2004274" y="3548063"/>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p:cNvCxnSpPr/>
            <p:nvPr/>
          </p:nvCxnSpPr>
          <p:spPr>
            <a:xfrm flipV="1">
              <a:off x="1985224" y="3507581"/>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V="1">
              <a:off x="1973318" y="3493294"/>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V="1">
              <a:off x="1944743" y="3462338"/>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flipV="1">
              <a:off x="1928074" y="3438525"/>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V="1">
              <a:off x="1913787" y="3409950"/>
              <a:ext cx="0" cy="3095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V="1">
              <a:off x="1889974" y="3388518"/>
              <a:ext cx="0" cy="3572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V="1">
              <a:off x="1866161" y="3305174"/>
              <a:ext cx="0" cy="3572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V="1">
              <a:off x="1878068" y="3340893"/>
              <a:ext cx="0" cy="3572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V="1">
              <a:off x="1694711" y="2981324"/>
              <a:ext cx="0" cy="3572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 name="Straight Connector 300"/>
            <p:cNvCxnSpPr/>
            <p:nvPr/>
          </p:nvCxnSpPr>
          <p:spPr>
            <a:xfrm flipV="1">
              <a:off x="1701855" y="3000374"/>
              <a:ext cx="0" cy="3572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1649468" y="2981324"/>
              <a:ext cx="0" cy="3572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744718" y="3090862"/>
              <a:ext cx="0" cy="3572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 name="Straight Connector 303"/>
            <p:cNvCxnSpPr/>
            <p:nvPr/>
          </p:nvCxnSpPr>
          <p:spPr>
            <a:xfrm flipV="1">
              <a:off x="1732811" y="3057524"/>
              <a:ext cx="0" cy="3572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718524" y="3036092"/>
              <a:ext cx="0" cy="3572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flipV="1">
              <a:off x="1637561" y="2933698"/>
              <a:ext cx="0" cy="3572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flipV="1">
              <a:off x="1589936" y="2807492"/>
              <a:ext cx="0" cy="3572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flipV="1">
              <a:off x="1558980" y="2709861"/>
              <a:ext cx="0" cy="3572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flipV="1">
              <a:off x="1585173" y="2757486"/>
              <a:ext cx="0" cy="3572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flipV="1">
              <a:off x="1563742" y="2726530"/>
              <a:ext cx="0" cy="3572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flipV="1">
              <a:off x="1537549" y="2612230"/>
              <a:ext cx="0" cy="3572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3" name="Group 342"/>
          <p:cNvGrpSpPr/>
          <p:nvPr/>
        </p:nvGrpSpPr>
        <p:grpSpPr>
          <a:xfrm>
            <a:off x="5373510" y="2083765"/>
            <a:ext cx="2553711" cy="2743255"/>
            <a:chOff x="5386388" y="2128838"/>
            <a:chExt cx="2553711" cy="2743255"/>
          </a:xfrm>
        </p:grpSpPr>
        <p:sp>
          <p:nvSpPr>
            <p:cNvPr id="344" name="Freeform 343"/>
            <p:cNvSpPr/>
            <p:nvPr/>
          </p:nvSpPr>
          <p:spPr>
            <a:xfrm>
              <a:off x="5705291" y="3068006"/>
              <a:ext cx="2234808" cy="1804087"/>
            </a:xfrm>
            <a:custGeom>
              <a:avLst/>
              <a:gdLst>
                <a:gd name="connsiteX0" fmla="*/ 2234808 w 2234808"/>
                <a:gd name="connsiteY0" fmla="*/ 1804087 h 1804087"/>
                <a:gd name="connsiteX1" fmla="*/ 1751129 w 2234808"/>
                <a:gd name="connsiteY1" fmla="*/ 1804087 h 1804087"/>
                <a:gd name="connsiteX2" fmla="*/ 1751129 w 2234808"/>
                <a:gd name="connsiteY2" fmla="*/ 1754660 h 1804087"/>
                <a:gd name="connsiteX3" fmla="*/ 1719355 w 2234808"/>
                <a:gd name="connsiteY3" fmla="*/ 1754660 h 1804087"/>
                <a:gd name="connsiteX4" fmla="*/ 1719355 w 2234808"/>
                <a:gd name="connsiteY4" fmla="*/ 1722885 h 1804087"/>
                <a:gd name="connsiteX5" fmla="*/ 1691111 w 2234808"/>
                <a:gd name="connsiteY5" fmla="*/ 1722885 h 1804087"/>
                <a:gd name="connsiteX6" fmla="*/ 1691111 w 2234808"/>
                <a:gd name="connsiteY6" fmla="*/ 1698172 h 1804087"/>
                <a:gd name="connsiteX7" fmla="*/ 1606378 w 2234808"/>
                <a:gd name="connsiteY7" fmla="*/ 1698172 h 1804087"/>
                <a:gd name="connsiteX8" fmla="*/ 1606378 w 2234808"/>
                <a:gd name="connsiteY8" fmla="*/ 1666397 h 1804087"/>
                <a:gd name="connsiteX9" fmla="*/ 1475750 w 2234808"/>
                <a:gd name="connsiteY9" fmla="*/ 1666397 h 1804087"/>
                <a:gd name="connsiteX10" fmla="*/ 1475750 w 2234808"/>
                <a:gd name="connsiteY10" fmla="*/ 1638153 h 1804087"/>
                <a:gd name="connsiteX11" fmla="*/ 1454567 w 2234808"/>
                <a:gd name="connsiteY11" fmla="*/ 1638153 h 1804087"/>
                <a:gd name="connsiteX12" fmla="*/ 1454567 w 2234808"/>
                <a:gd name="connsiteY12" fmla="*/ 1606379 h 1804087"/>
                <a:gd name="connsiteX13" fmla="*/ 1285103 w 2234808"/>
                <a:gd name="connsiteY13" fmla="*/ 1606379 h 1804087"/>
                <a:gd name="connsiteX14" fmla="*/ 1285103 w 2234808"/>
                <a:gd name="connsiteY14" fmla="*/ 1574604 h 1804087"/>
                <a:gd name="connsiteX15" fmla="*/ 1214493 w 2234808"/>
                <a:gd name="connsiteY15" fmla="*/ 1574604 h 1804087"/>
                <a:gd name="connsiteX16" fmla="*/ 1214493 w 2234808"/>
                <a:gd name="connsiteY16" fmla="*/ 1553421 h 1804087"/>
                <a:gd name="connsiteX17" fmla="*/ 1158005 w 2234808"/>
                <a:gd name="connsiteY17" fmla="*/ 1553421 h 1804087"/>
                <a:gd name="connsiteX18" fmla="*/ 1158005 w 2234808"/>
                <a:gd name="connsiteY18" fmla="*/ 1532238 h 1804087"/>
                <a:gd name="connsiteX19" fmla="*/ 1034437 w 2234808"/>
                <a:gd name="connsiteY19" fmla="*/ 1532238 h 1804087"/>
                <a:gd name="connsiteX20" fmla="*/ 1034437 w 2234808"/>
                <a:gd name="connsiteY20" fmla="*/ 1500463 h 1804087"/>
                <a:gd name="connsiteX21" fmla="*/ 988541 w 2234808"/>
                <a:gd name="connsiteY21" fmla="*/ 1500463 h 1804087"/>
                <a:gd name="connsiteX22" fmla="*/ 988541 w 2234808"/>
                <a:gd name="connsiteY22" fmla="*/ 1454567 h 1804087"/>
                <a:gd name="connsiteX23" fmla="*/ 850851 w 2234808"/>
                <a:gd name="connsiteY23" fmla="*/ 1454567 h 1804087"/>
                <a:gd name="connsiteX24" fmla="*/ 850851 w 2234808"/>
                <a:gd name="connsiteY24" fmla="*/ 1422792 h 1804087"/>
                <a:gd name="connsiteX25" fmla="*/ 801424 w 2234808"/>
                <a:gd name="connsiteY25" fmla="*/ 1422792 h 1804087"/>
                <a:gd name="connsiteX26" fmla="*/ 801424 w 2234808"/>
                <a:gd name="connsiteY26" fmla="*/ 1412201 h 1804087"/>
                <a:gd name="connsiteX27" fmla="*/ 794363 w 2234808"/>
                <a:gd name="connsiteY27" fmla="*/ 1412201 h 1804087"/>
                <a:gd name="connsiteX28" fmla="*/ 783772 w 2234808"/>
                <a:gd name="connsiteY28" fmla="*/ 1412201 h 1804087"/>
                <a:gd name="connsiteX29" fmla="*/ 783772 w 2234808"/>
                <a:gd name="connsiteY29" fmla="*/ 1394548 h 1804087"/>
                <a:gd name="connsiteX30" fmla="*/ 751997 w 2234808"/>
                <a:gd name="connsiteY30" fmla="*/ 1394548 h 1804087"/>
                <a:gd name="connsiteX31" fmla="*/ 751997 w 2234808"/>
                <a:gd name="connsiteY31" fmla="*/ 1369835 h 1804087"/>
                <a:gd name="connsiteX32" fmla="*/ 744936 w 2234808"/>
                <a:gd name="connsiteY32" fmla="*/ 1369835 h 1804087"/>
                <a:gd name="connsiteX33" fmla="*/ 744936 w 2234808"/>
                <a:gd name="connsiteY33" fmla="*/ 1355713 h 1804087"/>
                <a:gd name="connsiteX34" fmla="*/ 741405 w 2234808"/>
                <a:gd name="connsiteY34" fmla="*/ 1352182 h 1804087"/>
                <a:gd name="connsiteX35" fmla="*/ 727284 w 2234808"/>
                <a:gd name="connsiteY35" fmla="*/ 1338061 h 1804087"/>
                <a:gd name="connsiteX36" fmla="*/ 727284 w 2234808"/>
                <a:gd name="connsiteY36" fmla="*/ 1330999 h 1804087"/>
                <a:gd name="connsiteX37" fmla="*/ 723754 w 2234808"/>
                <a:gd name="connsiteY37" fmla="*/ 1327469 h 1804087"/>
                <a:gd name="connsiteX38" fmla="*/ 723754 w 2234808"/>
                <a:gd name="connsiteY38" fmla="*/ 1309816 h 1804087"/>
                <a:gd name="connsiteX39" fmla="*/ 713162 w 2234808"/>
                <a:gd name="connsiteY39" fmla="*/ 1299224 h 1804087"/>
                <a:gd name="connsiteX40" fmla="*/ 713162 w 2234808"/>
                <a:gd name="connsiteY40" fmla="*/ 1281572 h 1804087"/>
                <a:gd name="connsiteX41" fmla="*/ 713162 w 2234808"/>
                <a:gd name="connsiteY41" fmla="*/ 1267450 h 1804087"/>
                <a:gd name="connsiteX42" fmla="*/ 702570 w 2234808"/>
                <a:gd name="connsiteY42" fmla="*/ 1267450 h 1804087"/>
                <a:gd name="connsiteX43" fmla="*/ 702570 w 2234808"/>
                <a:gd name="connsiteY43" fmla="*/ 1253328 h 1804087"/>
                <a:gd name="connsiteX44" fmla="*/ 702570 w 2234808"/>
                <a:gd name="connsiteY44" fmla="*/ 1214493 h 1804087"/>
                <a:gd name="connsiteX45" fmla="*/ 663734 w 2234808"/>
                <a:gd name="connsiteY45" fmla="*/ 1214493 h 1804087"/>
                <a:gd name="connsiteX46" fmla="*/ 663734 w 2234808"/>
                <a:gd name="connsiteY46" fmla="*/ 1200371 h 1804087"/>
                <a:gd name="connsiteX47" fmla="*/ 649612 w 2234808"/>
                <a:gd name="connsiteY47" fmla="*/ 1200371 h 1804087"/>
                <a:gd name="connsiteX48" fmla="*/ 649612 w 2234808"/>
                <a:gd name="connsiteY48" fmla="*/ 1186249 h 1804087"/>
                <a:gd name="connsiteX49" fmla="*/ 646081 w 2234808"/>
                <a:gd name="connsiteY49" fmla="*/ 1182718 h 1804087"/>
                <a:gd name="connsiteX50" fmla="*/ 646081 w 2234808"/>
                <a:gd name="connsiteY50" fmla="*/ 1158005 h 1804087"/>
                <a:gd name="connsiteX51" fmla="*/ 631960 w 2234808"/>
                <a:gd name="connsiteY51" fmla="*/ 1158005 h 1804087"/>
                <a:gd name="connsiteX52" fmla="*/ 631960 w 2234808"/>
                <a:gd name="connsiteY52" fmla="*/ 1143883 h 1804087"/>
                <a:gd name="connsiteX53" fmla="*/ 603716 w 2234808"/>
                <a:gd name="connsiteY53" fmla="*/ 1143883 h 1804087"/>
                <a:gd name="connsiteX54" fmla="*/ 603716 w 2234808"/>
                <a:gd name="connsiteY54" fmla="*/ 1122700 h 1804087"/>
                <a:gd name="connsiteX55" fmla="*/ 547228 w 2234808"/>
                <a:gd name="connsiteY55" fmla="*/ 1122700 h 1804087"/>
                <a:gd name="connsiteX56" fmla="*/ 547228 w 2234808"/>
                <a:gd name="connsiteY56" fmla="*/ 1101517 h 1804087"/>
                <a:gd name="connsiteX57" fmla="*/ 526045 w 2234808"/>
                <a:gd name="connsiteY57" fmla="*/ 1101517 h 1804087"/>
                <a:gd name="connsiteX58" fmla="*/ 526045 w 2234808"/>
                <a:gd name="connsiteY58" fmla="*/ 1087395 h 1804087"/>
                <a:gd name="connsiteX59" fmla="*/ 515453 w 2234808"/>
                <a:gd name="connsiteY59" fmla="*/ 1087395 h 1804087"/>
                <a:gd name="connsiteX60" fmla="*/ 515453 w 2234808"/>
                <a:gd name="connsiteY60" fmla="*/ 1066212 h 1804087"/>
                <a:gd name="connsiteX61" fmla="*/ 511922 w 2234808"/>
                <a:gd name="connsiteY61" fmla="*/ 1062681 h 1804087"/>
                <a:gd name="connsiteX62" fmla="*/ 501331 w 2234808"/>
                <a:gd name="connsiteY62" fmla="*/ 1062681 h 1804087"/>
                <a:gd name="connsiteX63" fmla="*/ 501331 w 2234808"/>
                <a:gd name="connsiteY63" fmla="*/ 1045029 h 1804087"/>
                <a:gd name="connsiteX64" fmla="*/ 483679 w 2234808"/>
                <a:gd name="connsiteY64" fmla="*/ 1045029 h 1804087"/>
                <a:gd name="connsiteX65" fmla="*/ 483679 w 2234808"/>
                <a:gd name="connsiteY65" fmla="*/ 1006193 h 1804087"/>
                <a:gd name="connsiteX66" fmla="*/ 469557 w 2234808"/>
                <a:gd name="connsiteY66" fmla="*/ 1006193 h 1804087"/>
                <a:gd name="connsiteX67" fmla="*/ 469557 w 2234808"/>
                <a:gd name="connsiteY67" fmla="*/ 995602 h 1804087"/>
                <a:gd name="connsiteX68" fmla="*/ 466026 w 2234808"/>
                <a:gd name="connsiteY68" fmla="*/ 992071 h 1804087"/>
                <a:gd name="connsiteX69" fmla="*/ 455435 w 2234808"/>
                <a:gd name="connsiteY69" fmla="*/ 981480 h 1804087"/>
                <a:gd name="connsiteX70" fmla="*/ 455435 w 2234808"/>
                <a:gd name="connsiteY70" fmla="*/ 963827 h 1804087"/>
                <a:gd name="connsiteX71" fmla="*/ 455435 w 2234808"/>
                <a:gd name="connsiteY71" fmla="*/ 953236 h 1804087"/>
                <a:gd name="connsiteX72" fmla="*/ 427191 w 2234808"/>
                <a:gd name="connsiteY72" fmla="*/ 953236 h 1804087"/>
                <a:gd name="connsiteX73" fmla="*/ 427191 w 2234808"/>
                <a:gd name="connsiteY73" fmla="*/ 928522 h 1804087"/>
                <a:gd name="connsiteX74" fmla="*/ 370703 w 2234808"/>
                <a:gd name="connsiteY74" fmla="*/ 928522 h 1804087"/>
                <a:gd name="connsiteX75" fmla="*/ 370703 w 2234808"/>
                <a:gd name="connsiteY75" fmla="*/ 914400 h 1804087"/>
                <a:gd name="connsiteX76" fmla="*/ 331867 w 2234808"/>
                <a:gd name="connsiteY76" fmla="*/ 914400 h 1804087"/>
                <a:gd name="connsiteX77" fmla="*/ 331867 w 2234808"/>
                <a:gd name="connsiteY77" fmla="*/ 857912 h 1804087"/>
                <a:gd name="connsiteX78" fmla="*/ 331867 w 2234808"/>
                <a:gd name="connsiteY78" fmla="*/ 854382 h 1804087"/>
                <a:gd name="connsiteX79" fmla="*/ 331867 w 2234808"/>
                <a:gd name="connsiteY79" fmla="*/ 801424 h 1804087"/>
                <a:gd name="connsiteX80" fmla="*/ 321276 w 2234808"/>
                <a:gd name="connsiteY80" fmla="*/ 801424 h 1804087"/>
                <a:gd name="connsiteX81" fmla="*/ 321276 w 2234808"/>
                <a:gd name="connsiteY81" fmla="*/ 751997 h 1804087"/>
                <a:gd name="connsiteX82" fmla="*/ 317746 w 2234808"/>
                <a:gd name="connsiteY82" fmla="*/ 748467 h 1804087"/>
                <a:gd name="connsiteX83" fmla="*/ 317746 w 2234808"/>
                <a:gd name="connsiteY83" fmla="*/ 730814 h 1804087"/>
                <a:gd name="connsiteX84" fmla="*/ 310684 w 2234808"/>
                <a:gd name="connsiteY84" fmla="*/ 730814 h 1804087"/>
                <a:gd name="connsiteX85" fmla="*/ 310684 w 2234808"/>
                <a:gd name="connsiteY85" fmla="*/ 681387 h 1804087"/>
                <a:gd name="connsiteX86" fmla="*/ 303623 w 2234808"/>
                <a:gd name="connsiteY86" fmla="*/ 674326 h 1804087"/>
                <a:gd name="connsiteX87" fmla="*/ 303623 w 2234808"/>
                <a:gd name="connsiteY87" fmla="*/ 663735 h 1804087"/>
                <a:gd name="connsiteX88" fmla="*/ 303623 w 2234808"/>
                <a:gd name="connsiteY88" fmla="*/ 617838 h 1804087"/>
                <a:gd name="connsiteX89" fmla="*/ 293032 w 2234808"/>
                <a:gd name="connsiteY89" fmla="*/ 617838 h 1804087"/>
                <a:gd name="connsiteX90" fmla="*/ 293032 w 2234808"/>
                <a:gd name="connsiteY90" fmla="*/ 596655 h 1804087"/>
                <a:gd name="connsiteX91" fmla="*/ 268318 w 2234808"/>
                <a:gd name="connsiteY91" fmla="*/ 596655 h 1804087"/>
                <a:gd name="connsiteX92" fmla="*/ 268318 w 2234808"/>
                <a:gd name="connsiteY92" fmla="*/ 582533 h 1804087"/>
                <a:gd name="connsiteX93" fmla="*/ 240074 w 2234808"/>
                <a:gd name="connsiteY93" fmla="*/ 582533 h 1804087"/>
                <a:gd name="connsiteX94" fmla="*/ 240074 w 2234808"/>
                <a:gd name="connsiteY94" fmla="*/ 554289 h 1804087"/>
                <a:gd name="connsiteX95" fmla="*/ 222422 w 2234808"/>
                <a:gd name="connsiteY95" fmla="*/ 554289 h 1804087"/>
                <a:gd name="connsiteX96" fmla="*/ 222422 w 2234808"/>
                <a:gd name="connsiteY96" fmla="*/ 543697 h 1804087"/>
                <a:gd name="connsiteX97" fmla="*/ 218891 w 2234808"/>
                <a:gd name="connsiteY97" fmla="*/ 543697 h 1804087"/>
                <a:gd name="connsiteX98" fmla="*/ 218891 w 2234808"/>
                <a:gd name="connsiteY98" fmla="*/ 522514 h 1804087"/>
                <a:gd name="connsiteX99" fmla="*/ 208300 w 2234808"/>
                <a:gd name="connsiteY99" fmla="*/ 522514 h 1804087"/>
                <a:gd name="connsiteX100" fmla="*/ 208300 w 2234808"/>
                <a:gd name="connsiteY100" fmla="*/ 511923 h 1804087"/>
                <a:gd name="connsiteX101" fmla="*/ 201239 w 2234808"/>
                <a:gd name="connsiteY101" fmla="*/ 511923 h 1804087"/>
                <a:gd name="connsiteX102" fmla="*/ 201239 w 2234808"/>
                <a:gd name="connsiteY102" fmla="*/ 501331 h 1804087"/>
                <a:gd name="connsiteX103" fmla="*/ 187117 w 2234808"/>
                <a:gd name="connsiteY103" fmla="*/ 501331 h 1804087"/>
                <a:gd name="connsiteX104" fmla="*/ 187117 w 2234808"/>
                <a:gd name="connsiteY104" fmla="*/ 487209 h 1804087"/>
                <a:gd name="connsiteX105" fmla="*/ 169464 w 2234808"/>
                <a:gd name="connsiteY105" fmla="*/ 487209 h 1804087"/>
                <a:gd name="connsiteX106" fmla="*/ 169464 w 2234808"/>
                <a:gd name="connsiteY106" fmla="*/ 444843 h 1804087"/>
                <a:gd name="connsiteX107" fmla="*/ 162403 w 2234808"/>
                <a:gd name="connsiteY107" fmla="*/ 444843 h 1804087"/>
                <a:gd name="connsiteX108" fmla="*/ 162403 w 2234808"/>
                <a:gd name="connsiteY108" fmla="*/ 388355 h 1804087"/>
                <a:gd name="connsiteX109" fmla="*/ 158873 w 2234808"/>
                <a:gd name="connsiteY109" fmla="*/ 384825 h 1804087"/>
                <a:gd name="connsiteX110" fmla="*/ 158873 w 2234808"/>
                <a:gd name="connsiteY110" fmla="*/ 363642 h 1804087"/>
                <a:gd name="connsiteX111" fmla="*/ 151812 w 2234808"/>
                <a:gd name="connsiteY111" fmla="*/ 363642 h 1804087"/>
                <a:gd name="connsiteX112" fmla="*/ 151812 w 2234808"/>
                <a:gd name="connsiteY112" fmla="*/ 353050 h 1804087"/>
                <a:gd name="connsiteX113" fmla="*/ 151812 w 2234808"/>
                <a:gd name="connsiteY113" fmla="*/ 317745 h 1804087"/>
                <a:gd name="connsiteX114" fmla="*/ 144751 w 2234808"/>
                <a:gd name="connsiteY114" fmla="*/ 317745 h 1804087"/>
                <a:gd name="connsiteX115" fmla="*/ 144751 w 2234808"/>
                <a:gd name="connsiteY115" fmla="*/ 233013 h 1804087"/>
                <a:gd name="connsiteX116" fmla="*/ 120037 w 2234808"/>
                <a:gd name="connsiteY116" fmla="*/ 233013 h 1804087"/>
                <a:gd name="connsiteX117" fmla="*/ 120037 w 2234808"/>
                <a:gd name="connsiteY117" fmla="*/ 215361 h 1804087"/>
                <a:gd name="connsiteX118" fmla="*/ 95324 w 2234808"/>
                <a:gd name="connsiteY118" fmla="*/ 215361 h 1804087"/>
                <a:gd name="connsiteX119" fmla="*/ 95324 w 2234808"/>
                <a:gd name="connsiteY119" fmla="*/ 201239 h 1804087"/>
                <a:gd name="connsiteX120" fmla="*/ 67080 w 2234808"/>
                <a:gd name="connsiteY120" fmla="*/ 201239 h 1804087"/>
                <a:gd name="connsiteX121" fmla="*/ 60019 w 2234808"/>
                <a:gd name="connsiteY121" fmla="*/ 183586 h 1804087"/>
                <a:gd name="connsiteX122" fmla="*/ 52958 w 2234808"/>
                <a:gd name="connsiteY122" fmla="*/ 176525 h 1804087"/>
                <a:gd name="connsiteX123" fmla="*/ 49427 w 2234808"/>
                <a:gd name="connsiteY123" fmla="*/ 165934 h 1804087"/>
                <a:gd name="connsiteX124" fmla="*/ 49427 w 2234808"/>
                <a:gd name="connsiteY124" fmla="*/ 151812 h 1804087"/>
                <a:gd name="connsiteX125" fmla="*/ 31775 w 2234808"/>
                <a:gd name="connsiteY125" fmla="*/ 144751 h 1804087"/>
                <a:gd name="connsiteX126" fmla="*/ 28244 w 2234808"/>
                <a:gd name="connsiteY126" fmla="*/ 116507 h 1804087"/>
                <a:gd name="connsiteX127" fmla="*/ 21183 w 2234808"/>
                <a:gd name="connsiteY127" fmla="*/ 116507 h 1804087"/>
                <a:gd name="connsiteX128" fmla="*/ 17653 w 2234808"/>
                <a:gd name="connsiteY128" fmla="*/ 56488 h 1804087"/>
                <a:gd name="connsiteX129" fmla="*/ 10592 w 2234808"/>
                <a:gd name="connsiteY129" fmla="*/ 52958 h 1804087"/>
                <a:gd name="connsiteX130" fmla="*/ 10592 w 2234808"/>
                <a:gd name="connsiteY130" fmla="*/ 14122 h 1804087"/>
                <a:gd name="connsiteX131" fmla="*/ 0 w 2234808"/>
                <a:gd name="connsiteY131" fmla="*/ 14122 h 1804087"/>
                <a:gd name="connsiteX132" fmla="*/ 0 w 2234808"/>
                <a:gd name="connsiteY132" fmla="*/ 0 h 180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234808" h="1804087">
                  <a:moveTo>
                    <a:pt x="2234808" y="1804087"/>
                  </a:moveTo>
                  <a:lnTo>
                    <a:pt x="1751129" y="1804087"/>
                  </a:lnTo>
                  <a:lnTo>
                    <a:pt x="1751129" y="1754660"/>
                  </a:lnTo>
                  <a:lnTo>
                    <a:pt x="1719355" y="1754660"/>
                  </a:lnTo>
                  <a:lnTo>
                    <a:pt x="1719355" y="1722885"/>
                  </a:lnTo>
                  <a:lnTo>
                    <a:pt x="1691111" y="1722885"/>
                  </a:lnTo>
                  <a:lnTo>
                    <a:pt x="1691111" y="1698172"/>
                  </a:lnTo>
                  <a:lnTo>
                    <a:pt x="1606378" y="1698172"/>
                  </a:lnTo>
                  <a:lnTo>
                    <a:pt x="1606378" y="1666397"/>
                  </a:lnTo>
                  <a:lnTo>
                    <a:pt x="1475750" y="1666397"/>
                  </a:lnTo>
                  <a:lnTo>
                    <a:pt x="1475750" y="1638153"/>
                  </a:lnTo>
                  <a:lnTo>
                    <a:pt x="1454567" y="1638153"/>
                  </a:lnTo>
                  <a:lnTo>
                    <a:pt x="1454567" y="1606379"/>
                  </a:lnTo>
                  <a:lnTo>
                    <a:pt x="1285103" y="1606379"/>
                  </a:lnTo>
                  <a:lnTo>
                    <a:pt x="1285103" y="1574604"/>
                  </a:lnTo>
                  <a:lnTo>
                    <a:pt x="1214493" y="1574604"/>
                  </a:lnTo>
                  <a:lnTo>
                    <a:pt x="1214493" y="1553421"/>
                  </a:lnTo>
                  <a:lnTo>
                    <a:pt x="1158005" y="1553421"/>
                  </a:lnTo>
                  <a:lnTo>
                    <a:pt x="1158005" y="1532238"/>
                  </a:lnTo>
                  <a:lnTo>
                    <a:pt x="1034437" y="1532238"/>
                  </a:lnTo>
                  <a:lnTo>
                    <a:pt x="1034437" y="1500463"/>
                  </a:lnTo>
                  <a:lnTo>
                    <a:pt x="988541" y="1500463"/>
                  </a:lnTo>
                  <a:lnTo>
                    <a:pt x="988541" y="1454567"/>
                  </a:lnTo>
                  <a:lnTo>
                    <a:pt x="850851" y="1454567"/>
                  </a:lnTo>
                  <a:lnTo>
                    <a:pt x="850851" y="1422792"/>
                  </a:lnTo>
                  <a:lnTo>
                    <a:pt x="801424" y="1422792"/>
                  </a:lnTo>
                  <a:lnTo>
                    <a:pt x="801424" y="1412201"/>
                  </a:lnTo>
                  <a:lnTo>
                    <a:pt x="794363" y="1412201"/>
                  </a:lnTo>
                  <a:lnTo>
                    <a:pt x="783772" y="1412201"/>
                  </a:lnTo>
                  <a:lnTo>
                    <a:pt x="783772" y="1394548"/>
                  </a:lnTo>
                  <a:lnTo>
                    <a:pt x="751997" y="1394548"/>
                  </a:lnTo>
                  <a:lnTo>
                    <a:pt x="751997" y="1369835"/>
                  </a:lnTo>
                  <a:lnTo>
                    <a:pt x="744936" y="1369835"/>
                  </a:lnTo>
                  <a:lnTo>
                    <a:pt x="744936" y="1355713"/>
                  </a:lnTo>
                  <a:lnTo>
                    <a:pt x="741405" y="1352182"/>
                  </a:lnTo>
                  <a:lnTo>
                    <a:pt x="727284" y="1338061"/>
                  </a:lnTo>
                  <a:lnTo>
                    <a:pt x="727284" y="1330999"/>
                  </a:lnTo>
                  <a:lnTo>
                    <a:pt x="723754" y="1327469"/>
                  </a:lnTo>
                  <a:lnTo>
                    <a:pt x="723754" y="1309816"/>
                  </a:lnTo>
                  <a:lnTo>
                    <a:pt x="713162" y="1299224"/>
                  </a:lnTo>
                  <a:lnTo>
                    <a:pt x="713162" y="1281572"/>
                  </a:lnTo>
                  <a:lnTo>
                    <a:pt x="713162" y="1267450"/>
                  </a:lnTo>
                  <a:lnTo>
                    <a:pt x="702570" y="1267450"/>
                  </a:lnTo>
                  <a:lnTo>
                    <a:pt x="702570" y="1253328"/>
                  </a:lnTo>
                  <a:lnTo>
                    <a:pt x="702570" y="1214493"/>
                  </a:lnTo>
                  <a:lnTo>
                    <a:pt x="663734" y="1214493"/>
                  </a:lnTo>
                  <a:lnTo>
                    <a:pt x="663734" y="1200371"/>
                  </a:lnTo>
                  <a:lnTo>
                    <a:pt x="649612" y="1200371"/>
                  </a:lnTo>
                  <a:lnTo>
                    <a:pt x="649612" y="1186249"/>
                  </a:lnTo>
                  <a:lnTo>
                    <a:pt x="646081" y="1182718"/>
                  </a:lnTo>
                  <a:lnTo>
                    <a:pt x="646081" y="1158005"/>
                  </a:lnTo>
                  <a:lnTo>
                    <a:pt x="631960" y="1158005"/>
                  </a:lnTo>
                  <a:lnTo>
                    <a:pt x="631960" y="1143883"/>
                  </a:lnTo>
                  <a:lnTo>
                    <a:pt x="603716" y="1143883"/>
                  </a:lnTo>
                  <a:lnTo>
                    <a:pt x="603716" y="1122700"/>
                  </a:lnTo>
                  <a:lnTo>
                    <a:pt x="547228" y="1122700"/>
                  </a:lnTo>
                  <a:lnTo>
                    <a:pt x="547228" y="1101517"/>
                  </a:lnTo>
                  <a:lnTo>
                    <a:pt x="526045" y="1101517"/>
                  </a:lnTo>
                  <a:lnTo>
                    <a:pt x="526045" y="1087395"/>
                  </a:lnTo>
                  <a:lnTo>
                    <a:pt x="515453" y="1087395"/>
                  </a:lnTo>
                  <a:lnTo>
                    <a:pt x="515453" y="1066212"/>
                  </a:lnTo>
                  <a:lnTo>
                    <a:pt x="511922" y="1062681"/>
                  </a:lnTo>
                  <a:lnTo>
                    <a:pt x="501331" y="1062681"/>
                  </a:lnTo>
                  <a:lnTo>
                    <a:pt x="501331" y="1045029"/>
                  </a:lnTo>
                  <a:lnTo>
                    <a:pt x="483679" y="1045029"/>
                  </a:lnTo>
                  <a:lnTo>
                    <a:pt x="483679" y="1006193"/>
                  </a:lnTo>
                  <a:lnTo>
                    <a:pt x="469557" y="1006193"/>
                  </a:lnTo>
                  <a:lnTo>
                    <a:pt x="469557" y="995602"/>
                  </a:lnTo>
                  <a:lnTo>
                    <a:pt x="466026" y="992071"/>
                  </a:lnTo>
                  <a:lnTo>
                    <a:pt x="455435" y="981480"/>
                  </a:lnTo>
                  <a:lnTo>
                    <a:pt x="455435" y="963827"/>
                  </a:lnTo>
                  <a:lnTo>
                    <a:pt x="455435" y="953236"/>
                  </a:lnTo>
                  <a:lnTo>
                    <a:pt x="427191" y="953236"/>
                  </a:lnTo>
                  <a:lnTo>
                    <a:pt x="427191" y="928522"/>
                  </a:lnTo>
                  <a:lnTo>
                    <a:pt x="370703" y="928522"/>
                  </a:lnTo>
                  <a:lnTo>
                    <a:pt x="370703" y="914400"/>
                  </a:lnTo>
                  <a:lnTo>
                    <a:pt x="331867" y="914400"/>
                  </a:lnTo>
                  <a:lnTo>
                    <a:pt x="331867" y="857912"/>
                  </a:lnTo>
                  <a:lnTo>
                    <a:pt x="331867" y="854382"/>
                  </a:lnTo>
                  <a:lnTo>
                    <a:pt x="331867" y="801424"/>
                  </a:lnTo>
                  <a:lnTo>
                    <a:pt x="321276" y="801424"/>
                  </a:lnTo>
                  <a:lnTo>
                    <a:pt x="321276" y="751997"/>
                  </a:lnTo>
                  <a:lnTo>
                    <a:pt x="317746" y="748467"/>
                  </a:lnTo>
                  <a:lnTo>
                    <a:pt x="317746" y="730814"/>
                  </a:lnTo>
                  <a:lnTo>
                    <a:pt x="310684" y="730814"/>
                  </a:lnTo>
                  <a:lnTo>
                    <a:pt x="310684" y="681387"/>
                  </a:lnTo>
                  <a:lnTo>
                    <a:pt x="303623" y="674326"/>
                  </a:lnTo>
                  <a:lnTo>
                    <a:pt x="303623" y="663735"/>
                  </a:lnTo>
                  <a:lnTo>
                    <a:pt x="303623" y="617838"/>
                  </a:lnTo>
                  <a:lnTo>
                    <a:pt x="293032" y="617838"/>
                  </a:lnTo>
                  <a:lnTo>
                    <a:pt x="293032" y="596655"/>
                  </a:lnTo>
                  <a:lnTo>
                    <a:pt x="268318" y="596655"/>
                  </a:lnTo>
                  <a:lnTo>
                    <a:pt x="268318" y="582533"/>
                  </a:lnTo>
                  <a:lnTo>
                    <a:pt x="240074" y="582533"/>
                  </a:lnTo>
                  <a:lnTo>
                    <a:pt x="240074" y="554289"/>
                  </a:lnTo>
                  <a:lnTo>
                    <a:pt x="222422" y="554289"/>
                  </a:lnTo>
                  <a:lnTo>
                    <a:pt x="222422" y="543697"/>
                  </a:lnTo>
                  <a:lnTo>
                    <a:pt x="218891" y="543697"/>
                  </a:lnTo>
                  <a:lnTo>
                    <a:pt x="218891" y="522514"/>
                  </a:lnTo>
                  <a:lnTo>
                    <a:pt x="208300" y="522514"/>
                  </a:lnTo>
                  <a:lnTo>
                    <a:pt x="208300" y="511923"/>
                  </a:lnTo>
                  <a:lnTo>
                    <a:pt x="201239" y="511923"/>
                  </a:lnTo>
                  <a:lnTo>
                    <a:pt x="201239" y="501331"/>
                  </a:lnTo>
                  <a:lnTo>
                    <a:pt x="187117" y="501331"/>
                  </a:lnTo>
                  <a:lnTo>
                    <a:pt x="187117" y="487209"/>
                  </a:lnTo>
                  <a:lnTo>
                    <a:pt x="169464" y="487209"/>
                  </a:lnTo>
                  <a:lnTo>
                    <a:pt x="169464" y="444843"/>
                  </a:lnTo>
                  <a:lnTo>
                    <a:pt x="162403" y="444843"/>
                  </a:lnTo>
                  <a:lnTo>
                    <a:pt x="162403" y="388355"/>
                  </a:lnTo>
                  <a:lnTo>
                    <a:pt x="158873" y="384825"/>
                  </a:lnTo>
                  <a:lnTo>
                    <a:pt x="158873" y="363642"/>
                  </a:lnTo>
                  <a:lnTo>
                    <a:pt x="151812" y="363642"/>
                  </a:lnTo>
                  <a:lnTo>
                    <a:pt x="151812" y="353050"/>
                  </a:lnTo>
                  <a:lnTo>
                    <a:pt x="151812" y="317745"/>
                  </a:lnTo>
                  <a:lnTo>
                    <a:pt x="144751" y="317745"/>
                  </a:lnTo>
                  <a:lnTo>
                    <a:pt x="144751" y="233013"/>
                  </a:lnTo>
                  <a:lnTo>
                    <a:pt x="120037" y="233013"/>
                  </a:lnTo>
                  <a:lnTo>
                    <a:pt x="120037" y="215361"/>
                  </a:lnTo>
                  <a:lnTo>
                    <a:pt x="95324" y="215361"/>
                  </a:lnTo>
                  <a:lnTo>
                    <a:pt x="95324" y="201239"/>
                  </a:lnTo>
                  <a:lnTo>
                    <a:pt x="67080" y="201239"/>
                  </a:lnTo>
                  <a:lnTo>
                    <a:pt x="60019" y="183586"/>
                  </a:lnTo>
                  <a:lnTo>
                    <a:pt x="52958" y="176525"/>
                  </a:lnTo>
                  <a:lnTo>
                    <a:pt x="49427" y="165934"/>
                  </a:lnTo>
                  <a:lnTo>
                    <a:pt x="49427" y="151812"/>
                  </a:lnTo>
                  <a:lnTo>
                    <a:pt x="31775" y="144751"/>
                  </a:lnTo>
                  <a:lnTo>
                    <a:pt x="28244" y="116507"/>
                  </a:lnTo>
                  <a:lnTo>
                    <a:pt x="21183" y="116507"/>
                  </a:lnTo>
                  <a:lnTo>
                    <a:pt x="17653" y="56488"/>
                  </a:lnTo>
                  <a:lnTo>
                    <a:pt x="10592" y="52958"/>
                  </a:lnTo>
                  <a:lnTo>
                    <a:pt x="10592" y="14122"/>
                  </a:lnTo>
                  <a:lnTo>
                    <a:pt x="0" y="14122"/>
                  </a:lnTo>
                  <a:lnTo>
                    <a:pt x="0" y="0"/>
                  </a:lnTo>
                </a:path>
              </a:pathLst>
            </a:custGeom>
            <a:noFill/>
            <a:ln w="19050" cap="rnd">
              <a:solidFill>
                <a:srgbClr val="3366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5" name="Freeform 344"/>
            <p:cNvSpPr/>
            <p:nvPr/>
          </p:nvSpPr>
          <p:spPr>
            <a:xfrm>
              <a:off x="5386388" y="2128838"/>
              <a:ext cx="321468" cy="945356"/>
            </a:xfrm>
            <a:custGeom>
              <a:avLst/>
              <a:gdLst>
                <a:gd name="connsiteX0" fmla="*/ 0 w 321468"/>
                <a:gd name="connsiteY0" fmla="*/ 0 h 945356"/>
                <a:gd name="connsiteX1" fmla="*/ 57150 w 321468"/>
                <a:gd name="connsiteY1" fmla="*/ 0 h 945356"/>
                <a:gd name="connsiteX2" fmla="*/ 57150 w 321468"/>
                <a:gd name="connsiteY2" fmla="*/ 21431 h 945356"/>
                <a:gd name="connsiteX3" fmla="*/ 66675 w 321468"/>
                <a:gd name="connsiteY3" fmla="*/ 21431 h 945356"/>
                <a:gd name="connsiteX4" fmla="*/ 66675 w 321468"/>
                <a:gd name="connsiteY4" fmla="*/ 40481 h 945356"/>
                <a:gd name="connsiteX5" fmla="*/ 69056 w 321468"/>
                <a:gd name="connsiteY5" fmla="*/ 42862 h 945356"/>
                <a:gd name="connsiteX6" fmla="*/ 69056 w 321468"/>
                <a:gd name="connsiteY6" fmla="*/ 90487 h 945356"/>
                <a:gd name="connsiteX7" fmla="*/ 69056 w 321468"/>
                <a:gd name="connsiteY7" fmla="*/ 109537 h 945356"/>
                <a:gd name="connsiteX8" fmla="*/ 92868 w 321468"/>
                <a:gd name="connsiteY8" fmla="*/ 109537 h 945356"/>
                <a:gd name="connsiteX9" fmla="*/ 92868 w 321468"/>
                <a:gd name="connsiteY9" fmla="*/ 140493 h 945356"/>
                <a:gd name="connsiteX10" fmla="*/ 109537 w 321468"/>
                <a:gd name="connsiteY10" fmla="*/ 140493 h 945356"/>
                <a:gd name="connsiteX11" fmla="*/ 109537 w 321468"/>
                <a:gd name="connsiteY11" fmla="*/ 152400 h 945356"/>
                <a:gd name="connsiteX12" fmla="*/ 109537 w 321468"/>
                <a:gd name="connsiteY12" fmla="*/ 173831 h 945356"/>
                <a:gd name="connsiteX13" fmla="*/ 123825 w 321468"/>
                <a:gd name="connsiteY13" fmla="*/ 188119 h 945356"/>
                <a:gd name="connsiteX14" fmla="*/ 123825 w 321468"/>
                <a:gd name="connsiteY14" fmla="*/ 209550 h 945356"/>
                <a:gd name="connsiteX15" fmla="*/ 133350 w 321468"/>
                <a:gd name="connsiteY15" fmla="*/ 219075 h 945356"/>
                <a:gd name="connsiteX16" fmla="*/ 138112 w 321468"/>
                <a:gd name="connsiteY16" fmla="*/ 223837 h 945356"/>
                <a:gd name="connsiteX17" fmla="*/ 138112 w 321468"/>
                <a:gd name="connsiteY17" fmla="*/ 273843 h 945356"/>
                <a:gd name="connsiteX18" fmla="*/ 150018 w 321468"/>
                <a:gd name="connsiteY18" fmla="*/ 273843 h 945356"/>
                <a:gd name="connsiteX19" fmla="*/ 150018 w 321468"/>
                <a:gd name="connsiteY19" fmla="*/ 319087 h 945356"/>
                <a:gd name="connsiteX20" fmla="*/ 154781 w 321468"/>
                <a:gd name="connsiteY20" fmla="*/ 319087 h 945356"/>
                <a:gd name="connsiteX21" fmla="*/ 154781 w 321468"/>
                <a:gd name="connsiteY21" fmla="*/ 435768 h 945356"/>
                <a:gd name="connsiteX22" fmla="*/ 161925 w 321468"/>
                <a:gd name="connsiteY22" fmla="*/ 442912 h 945356"/>
                <a:gd name="connsiteX23" fmla="*/ 161925 w 321468"/>
                <a:gd name="connsiteY23" fmla="*/ 542925 h 945356"/>
                <a:gd name="connsiteX24" fmla="*/ 169068 w 321468"/>
                <a:gd name="connsiteY24" fmla="*/ 550068 h 945356"/>
                <a:gd name="connsiteX25" fmla="*/ 169068 w 321468"/>
                <a:gd name="connsiteY25" fmla="*/ 588168 h 945356"/>
                <a:gd name="connsiteX26" fmla="*/ 180975 w 321468"/>
                <a:gd name="connsiteY26" fmla="*/ 588168 h 945356"/>
                <a:gd name="connsiteX27" fmla="*/ 180975 w 321468"/>
                <a:gd name="connsiteY27" fmla="*/ 650081 h 945356"/>
                <a:gd name="connsiteX28" fmla="*/ 192881 w 321468"/>
                <a:gd name="connsiteY28" fmla="*/ 650081 h 945356"/>
                <a:gd name="connsiteX29" fmla="*/ 192881 w 321468"/>
                <a:gd name="connsiteY29" fmla="*/ 671512 h 945356"/>
                <a:gd name="connsiteX30" fmla="*/ 197643 w 321468"/>
                <a:gd name="connsiteY30" fmla="*/ 676274 h 945356"/>
                <a:gd name="connsiteX31" fmla="*/ 197643 w 321468"/>
                <a:gd name="connsiteY31" fmla="*/ 685800 h 945356"/>
                <a:gd name="connsiteX32" fmla="*/ 216693 w 321468"/>
                <a:gd name="connsiteY32" fmla="*/ 685800 h 945356"/>
                <a:gd name="connsiteX33" fmla="*/ 216693 w 321468"/>
                <a:gd name="connsiteY33" fmla="*/ 702468 h 945356"/>
                <a:gd name="connsiteX34" fmla="*/ 230981 w 321468"/>
                <a:gd name="connsiteY34" fmla="*/ 702468 h 945356"/>
                <a:gd name="connsiteX35" fmla="*/ 230981 w 321468"/>
                <a:gd name="connsiteY35" fmla="*/ 723900 h 945356"/>
                <a:gd name="connsiteX36" fmla="*/ 250031 w 321468"/>
                <a:gd name="connsiteY36" fmla="*/ 723900 h 945356"/>
                <a:gd name="connsiteX37" fmla="*/ 250031 w 321468"/>
                <a:gd name="connsiteY37" fmla="*/ 738187 h 945356"/>
                <a:gd name="connsiteX38" fmla="*/ 259556 w 321468"/>
                <a:gd name="connsiteY38" fmla="*/ 738187 h 945356"/>
                <a:gd name="connsiteX39" fmla="*/ 259556 w 321468"/>
                <a:gd name="connsiteY39" fmla="*/ 750093 h 945356"/>
                <a:gd name="connsiteX40" fmla="*/ 266700 w 321468"/>
                <a:gd name="connsiteY40" fmla="*/ 750093 h 945356"/>
                <a:gd name="connsiteX41" fmla="*/ 266700 w 321468"/>
                <a:gd name="connsiteY41" fmla="*/ 797718 h 945356"/>
                <a:gd name="connsiteX42" fmla="*/ 266700 w 321468"/>
                <a:gd name="connsiteY42" fmla="*/ 816768 h 945356"/>
                <a:gd name="connsiteX43" fmla="*/ 285750 w 321468"/>
                <a:gd name="connsiteY43" fmla="*/ 816768 h 945356"/>
                <a:gd name="connsiteX44" fmla="*/ 285750 w 321468"/>
                <a:gd name="connsiteY44" fmla="*/ 878681 h 945356"/>
                <a:gd name="connsiteX45" fmla="*/ 309562 w 321468"/>
                <a:gd name="connsiteY45" fmla="*/ 878681 h 945356"/>
                <a:gd name="connsiteX46" fmla="*/ 309562 w 321468"/>
                <a:gd name="connsiteY46" fmla="*/ 902493 h 945356"/>
                <a:gd name="connsiteX47" fmla="*/ 321468 w 321468"/>
                <a:gd name="connsiteY47" fmla="*/ 902493 h 945356"/>
                <a:gd name="connsiteX48" fmla="*/ 321468 w 321468"/>
                <a:gd name="connsiteY48" fmla="*/ 945356 h 945356"/>
                <a:gd name="connsiteX49" fmla="*/ 316706 w 321468"/>
                <a:gd name="connsiteY49" fmla="*/ 945356 h 945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21468" h="945356">
                  <a:moveTo>
                    <a:pt x="0" y="0"/>
                  </a:moveTo>
                  <a:lnTo>
                    <a:pt x="57150" y="0"/>
                  </a:lnTo>
                  <a:lnTo>
                    <a:pt x="57150" y="21431"/>
                  </a:lnTo>
                  <a:lnTo>
                    <a:pt x="66675" y="21431"/>
                  </a:lnTo>
                  <a:lnTo>
                    <a:pt x="66675" y="40481"/>
                  </a:lnTo>
                  <a:lnTo>
                    <a:pt x="69056" y="42862"/>
                  </a:lnTo>
                  <a:lnTo>
                    <a:pt x="69056" y="90487"/>
                  </a:lnTo>
                  <a:lnTo>
                    <a:pt x="69056" y="109537"/>
                  </a:lnTo>
                  <a:lnTo>
                    <a:pt x="92868" y="109537"/>
                  </a:lnTo>
                  <a:lnTo>
                    <a:pt x="92868" y="140493"/>
                  </a:lnTo>
                  <a:lnTo>
                    <a:pt x="109537" y="140493"/>
                  </a:lnTo>
                  <a:lnTo>
                    <a:pt x="109537" y="152400"/>
                  </a:lnTo>
                  <a:lnTo>
                    <a:pt x="109537" y="173831"/>
                  </a:lnTo>
                  <a:lnTo>
                    <a:pt x="123825" y="188119"/>
                  </a:lnTo>
                  <a:lnTo>
                    <a:pt x="123825" y="209550"/>
                  </a:lnTo>
                  <a:lnTo>
                    <a:pt x="133350" y="219075"/>
                  </a:lnTo>
                  <a:lnTo>
                    <a:pt x="138112" y="223837"/>
                  </a:lnTo>
                  <a:lnTo>
                    <a:pt x="138112" y="273843"/>
                  </a:lnTo>
                  <a:lnTo>
                    <a:pt x="150018" y="273843"/>
                  </a:lnTo>
                  <a:lnTo>
                    <a:pt x="150018" y="319087"/>
                  </a:lnTo>
                  <a:lnTo>
                    <a:pt x="154781" y="319087"/>
                  </a:lnTo>
                  <a:lnTo>
                    <a:pt x="154781" y="435768"/>
                  </a:lnTo>
                  <a:lnTo>
                    <a:pt x="161925" y="442912"/>
                  </a:lnTo>
                  <a:lnTo>
                    <a:pt x="161925" y="542925"/>
                  </a:lnTo>
                  <a:lnTo>
                    <a:pt x="169068" y="550068"/>
                  </a:lnTo>
                  <a:lnTo>
                    <a:pt x="169068" y="588168"/>
                  </a:lnTo>
                  <a:lnTo>
                    <a:pt x="180975" y="588168"/>
                  </a:lnTo>
                  <a:lnTo>
                    <a:pt x="180975" y="650081"/>
                  </a:lnTo>
                  <a:lnTo>
                    <a:pt x="192881" y="650081"/>
                  </a:lnTo>
                  <a:lnTo>
                    <a:pt x="192881" y="671512"/>
                  </a:lnTo>
                  <a:lnTo>
                    <a:pt x="197643" y="676274"/>
                  </a:lnTo>
                  <a:lnTo>
                    <a:pt x="197643" y="685800"/>
                  </a:lnTo>
                  <a:lnTo>
                    <a:pt x="216693" y="685800"/>
                  </a:lnTo>
                  <a:lnTo>
                    <a:pt x="216693" y="702468"/>
                  </a:lnTo>
                  <a:lnTo>
                    <a:pt x="230981" y="702468"/>
                  </a:lnTo>
                  <a:lnTo>
                    <a:pt x="230981" y="723900"/>
                  </a:lnTo>
                  <a:lnTo>
                    <a:pt x="250031" y="723900"/>
                  </a:lnTo>
                  <a:lnTo>
                    <a:pt x="250031" y="738187"/>
                  </a:lnTo>
                  <a:lnTo>
                    <a:pt x="259556" y="738187"/>
                  </a:lnTo>
                  <a:lnTo>
                    <a:pt x="259556" y="750093"/>
                  </a:lnTo>
                  <a:lnTo>
                    <a:pt x="266700" y="750093"/>
                  </a:lnTo>
                  <a:lnTo>
                    <a:pt x="266700" y="797718"/>
                  </a:lnTo>
                  <a:lnTo>
                    <a:pt x="266700" y="816768"/>
                  </a:lnTo>
                  <a:lnTo>
                    <a:pt x="285750" y="816768"/>
                  </a:lnTo>
                  <a:lnTo>
                    <a:pt x="285750" y="878681"/>
                  </a:lnTo>
                  <a:lnTo>
                    <a:pt x="309562" y="878681"/>
                  </a:lnTo>
                  <a:lnTo>
                    <a:pt x="309562" y="902493"/>
                  </a:lnTo>
                  <a:lnTo>
                    <a:pt x="321468" y="902493"/>
                  </a:lnTo>
                  <a:lnTo>
                    <a:pt x="321468" y="945356"/>
                  </a:lnTo>
                  <a:lnTo>
                    <a:pt x="316706" y="945356"/>
                  </a:lnTo>
                </a:path>
              </a:pathLst>
            </a:custGeom>
            <a:noFill/>
            <a:ln w="19050" cap="rnd">
              <a:solidFill>
                <a:srgbClr val="3366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133" name="Group 5132"/>
          <p:cNvGrpSpPr/>
          <p:nvPr/>
        </p:nvGrpSpPr>
        <p:grpSpPr>
          <a:xfrm>
            <a:off x="5376825" y="2061836"/>
            <a:ext cx="2633661" cy="2736383"/>
            <a:chOff x="5376825" y="2061836"/>
            <a:chExt cx="2633661" cy="2736383"/>
          </a:xfrm>
        </p:grpSpPr>
        <p:cxnSp>
          <p:nvCxnSpPr>
            <p:cNvPr id="314" name="Straight Connector 313"/>
            <p:cNvCxnSpPr/>
            <p:nvPr/>
          </p:nvCxnSpPr>
          <p:spPr>
            <a:xfrm flipV="1">
              <a:off x="6657936" y="4450231"/>
              <a:ext cx="0" cy="431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flipV="1">
              <a:off x="6598405" y="4450231"/>
              <a:ext cx="0" cy="431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flipV="1">
              <a:off x="6507917" y="4426419"/>
              <a:ext cx="0" cy="431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flipV="1">
              <a:off x="6493630" y="4421656"/>
              <a:ext cx="0" cy="431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p:cNvCxnSpPr/>
            <p:nvPr/>
          </p:nvCxnSpPr>
          <p:spPr>
            <a:xfrm flipV="1">
              <a:off x="7136567" y="4600250"/>
              <a:ext cx="0" cy="431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flipV="1">
              <a:off x="7800936" y="4755031"/>
              <a:ext cx="0" cy="431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p:cNvCxnSpPr/>
            <p:nvPr/>
          </p:nvCxnSpPr>
          <p:spPr>
            <a:xfrm flipV="1">
              <a:off x="8010486" y="4755031"/>
              <a:ext cx="0" cy="431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p:cNvCxnSpPr/>
            <p:nvPr/>
          </p:nvCxnSpPr>
          <p:spPr>
            <a:xfrm flipV="1">
              <a:off x="6815099" y="4683593"/>
              <a:ext cx="0" cy="431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p:cNvCxnSpPr/>
            <p:nvPr/>
          </p:nvCxnSpPr>
          <p:spPr>
            <a:xfrm flipV="1">
              <a:off x="6624599" y="4533575"/>
              <a:ext cx="0" cy="431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p:cNvCxnSpPr/>
            <p:nvPr/>
          </p:nvCxnSpPr>
          <p:spPr>
            <a:xfrm flipV="1">
              <a:off x="6657937" y="4600250"/>
              <a:ext cx="0" cy="431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p:cNvCxnSpPr/>
            <p:nvPr/>
          </p:nvCxnSpPr>
          <p:spPr>
            <a:xfrm flipV="1">
              <a:off x="6365044" y="4431180"/>
              <a:ext cx="0" cy="431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p:cNvCxnSpPr/>
            <p:nvPr/>
          </p:nvCxnSpPr>
          <p:spPr>
            <a:xfrm flipV="1">
              <a:off x="6184069" y="4043036"/>
              <a:ext cx="0" cy="431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 name="Straight Connector 328"/>
            <p:cNvCxnSpPr/>
            <p:nvPr/>
          </p:nvCxnSpPr>
          <p:spPr>
            <a:xfrm flipV="1">
              <a:off x="5845931" y="3352474"/>
              <a:ext cx="0" cy="431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0" name="Straight Connector 329"/>
            <p:cNvCxnSpPr/>
            <p:nvPr/>
          </p:nvCxnSpPr>
          <p:spPr>
            <a:xfrm flipV="1">
              <a:off x="5722106" y="3659655"/>
              <a:ext cx="0" cy="431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1" name="Straight Connector 330"/>
            <p:cNvCxnSpPr/>
            <p:nvPr/>
          </p:nvCxnSpPr>
          <p:spPr>
            <a:xfrm flipV="1">
              <a:off x="5538750" y="2571423"/>
              <a:ext cx="0" cy="431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p:cNvCxnSpPr/>
            <p:nvPr/>
          </p:nvCxnSpPr>
          <p:spPr>
            <a:xfrm flipV="1">
              <a:off x="5483981" y="2292817"/>
              <a:ext cx="0" cy="431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p:cNvCxnSpPr/>
            <p:nvPr/>
          </p:nvCxnSpPr>
          <p:spPr>
            <a:xfrm flipV="1">
              <a:off x="5503031" y="2261861"/>
              <a:ext cx="0" cy="431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p:cNvCxnSpPr/>
            <p:nvPr/>
          </p:nvCxnSpPr>
          <p:spPr>
            <a:xfrm flipV="1">
              <a:off x="5376825" y="2061836"/>
              <a:ext cx="0" cy="4318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9" name="Group 348"/>
          <p:cNvGrpSpPr/>
          <p:nvPr/>
        </p:nvGrpSpPr>
        <p:grpSpPr>
          <a:xfrm>
            <a:off x="5372805" y="2096643"/>
            <a:ext cx="2634316" cy="2699395"/>
            <a:chOff x="5379244" y="2128838"/>
            <a:chExt cx="2634316" cy="2699395"/>
          </a:xfrm>
        </p:grpSpPr>
        <p:sp>
          <p:nvSpPr>
            <p:cNvPr id="350" name="Freeform 349"/>
            <p:cNvSpPr/>
            <p:nvPr/>
          </p:nvSpPr>
          <p:spPr>
            <a:xfrm>
              <a:off x="5682343" y="3310932"/>
              <a:ext cx="2331217" cy="1517301"/>
            </a:xfrm>
            <a:custGeom>
              <a:avLst/>
              <a:gdLst>
                <a:gd name="connsiteX0" fmla="*/ 2331217 w 2331217"/>
                <a:gd name="connsiteY0" fmla="*/ 1517301 h 1517301"/>
                <a:gd name="connsiteX1" fmla="*/ 1733341 w 2331217"/>
                <a:gd name="connsiteY1" fmla="*/ 1517301 h 1517301"/>
                <a:gd name="connsiteX2" fmla="*/ 1733341 w 2331217"/>
                <a:gd name="connsiteY2" fmla="*/ 1494692 h 1517301"/>
                <a:gd name="connsiteX3" fmla="*/ 1446962 w 2331217"/>
                <a:gd name="connsiteY3" fmla="*/ 1494692 h 1517301"/>
                <a:gd name="connsiteX4" fmla="*/ 1446962 w 2331217"/>
                <a:gd name="connsiteY4" fmla="*/ 1464547 h 1517301"/>
                <a:gd name="connsiteX5" fmla="*/ 1424354 w 2331217"/>
                <a:gd name="connsiteY5" fmla="*/ 1464547 h 1517301"/>
                <a:gd name="connsiteX6" fmla="*/ 1424354 w 2331217"/>
                <a:gd name="connsiteY6" fmla="*/ 1439426 h 1517301"/>
                <a:gd name="connsiteX7" fmla="*/ 1102806 w 2331217"/>
                <a:gd name="connsiteY7" fmla="*/ 1439426 h 1517301"/>
                <a:gd name="connsiteX8" fmla="*/ 1102806 w 2331217"/>
                <a:gd name="connsiteY8" fmla="*/ 1419330 h 1517301"/>
                <a:gd name="connsiteX9" fmla="*/ 1045028 w 2331217"/>
                <a:gd name="connsiteY9" fmla="*/ 1419330 h 1517301"/>
                <a:gd name="connsiteX10" fmla="*/ 1045028 w 2331217"/>
                <a:gd name="connsiteY10" fmla="*/ 1396721 h 1517301"/>
                <a:gd name="connsiteX11" fmla="*/ 1009859 w 2331217"/>
                <a:gd name="connsiteY11" fmla="*/ 1396721 h 1517301"/>
                <a:gd name="connsiteX12" fmla="*/ 1009859 w 2331217"/>
                <a:gd name="connsiteY12" fmla="*/ 1371600 h 1517301"/>
                <a:gd name="connsiteX13" fmla="*/ 992275 w 2331217"/>
                <a:gd name="connsiteY13" fmla="*/ 1371600 h 1517301"/>
                <a:gd name="connsiteX14" fmla="*/ 992275 w 2331217"/>
                <a:gd name="connsiteY14" fmla="*/ 1359039 h 1517301"/>
                <a:gd name="connsiteX15" fmla="*/ 987251 w 2331217"/>
                <a:gd name="connsiteY15" fmla="*/ 1354015 h 1517301"/>
                <a:gd name="connsiteX16" fmla="*/ 979715 w 2331217"/>
                <a:gd name="connsiteY16" fmla="*/ 1346479 h 1517301"/>
                <a:gd name="connsiteX17" fmla="*/ 979715 w 2331217"/>
                <a:gd name="connsiteY17" fmla="*/ 1296237 h 1517301"/>
                <a:gd name="connsiteX18" fmla="*/ 866670 w 2331217"/>
                <a:gd name="connsiteY18" fmla="*/ 1296237 h 1517301"/>
                <a:gd name="connsiteX19" fmla="*/ 866670 w 2331217"/>
                <a:gd name="connsiteY19" fmla="*/ 1278653 h 1517301"/>
                <a:gd name="connsiteX20" fmla="*/ 846573 w 2331217"/>
                <a:gd name="connsiteY20" fmla="*/ 1278653 h 1517301"/>
                <a:gd name="connsiteX21" fmla="*/ 846573 w 2331217"/>
                <a:gd name="connsiteY21" fmla="*/ 1258556 h 1517301"/>
                <a:gd name="connsiteX22" fmla="*/ 826477 w 2331217"/>
                <a:gd name="connsiteY22" fmla="*/ 1258556 h 1517301"/>
                <a:gd name="connsiteX23" fmla="*/ 826477 w 2331217"/>
                <a:gd name="connsiteY23" fmla="*/ 1240971 h 1517301"/>
                <a:gd name="connsiteX24" fmla="*/ 798844 w 2331217"/>
                <a:gd name="connsiteY24" fmla="*/ 1240971 h 1517301"/>
                <a:gd name="connsiteX25" fmla="*/ 798844 w 2331217"/>
                <a:gd name="connsiteY25" fmla="*/ 1223387 h 1517301"/>
                <a:gd name="connsiteX26" fmla="*/ 768699 w 2331217"/>
                <a:gd name="connsiteY26" fmla="*/ 1223387 h 1517301"/>
                <a:gd name="connsiteX27" fmla="*/ 768699 w 2331217"/>
                <a:gd name="connsiteY27" fmla="*/ 1208314 h 1517301"/>
                <a:gd name="connsiteX28" fmla="*/ 705897 w 2331217"/>
                <a:gd name="connsiteY28" fmla="*/ 1208314 h 1517301"/>
                <a:gd name="connsiteX29" fmla="*/ 705897 w 2331217"/>
                <a:gd name="connsiteY29" fmla="*/ 1185705 h 1517301"/>
                <a:gd name="connsiteX30" fmla="*/ 670727 w 2331217"/>
                <a:gd name="connsiteY30" fmla="*/ 1185705 h 1517301"/>
                <a:gd name="connsiteX31" fmla="*/ 670727 w 2331217"/>
                <a:gd name="connsiteY31" fmla="*/ 1175657 h 1517301"/>
                <a:gd name="connsiteX32" fmla="*/ 660679 w 2331217"/>
                <a:gd name="connsiteY32" fmla="*/ 1175657 h 1517301"/>
                <a:gd name="connsiteX33" fmla="*/ 660679 w 2331217"/>
                <a:gd name="connsiteY33" fmla="*/ 1158072 h 1517301"/>
                <a:gd name="connsiteX34" fmla="*/ 658167 w 2331217"/>
                <a:gd name="connsiteY34" fmla="*/ 1155560 h 1517301"/>
                <a:gd name="connsiteX35" fmla="*/ 658167 w 2331217"/>
                <a:gd name="connsiteY35" fmla="*/ 1137976 h 1517301"/>
                <a:gd name="connsiteX36" fmla="*/ 633046 w 2331217"/>
                <a:gd name="connsiteY36" fmla="*/ 1137976 h 1517301"/>
                <a:gd name="connsiteX37" fmla="*/ 633046 w 2331217"/>
                <a:gd name="connsiteY37" fmla="*/ 1122903 h 1517301"/>
                <a:gd name="connsiteX38" fmla="*/ 625510 w 2331217"/>
                <a:gd name="connsiteY38" fmla="*/ 1122903 h 1517301"/>
                <a:gd name="connsiteX39" fmla="*/ 625510 w 2331217"/>
                <a:gd name="connsiteY39" fmla="*/ 1102806 h 1517301"/>
                <a:gd name="connsiteX40" fmla="*/ 600389 w 2331217"/>
                <a:gd name="connsiteY40" fmla="*/ 1102806 h 1517301"/>
                <a:gd name="connsiteX41" fmla="*/ 600389 w 2331217"/>
                <a:gd name="connsiteY41" fmla="*/ 1090246 h 1517301"/>
                <a:gd name="connsiteX42" fmla="*/ 557683 w 2331217"/>
                <a:gd name="connsiteY42" fmla="*/ 1090246 h 1517301"/>
                <a:gd name="connsiteX43" fmla="*/ 557683 w 2331217"/>
                <a:gd name="connsiteY43" fmla="*/ 1070149 h 1517301"/>
                <a:gd name="connsiteX44" fmla="*/ 537587 w 2331217"/>
                <a:gd name="connsiteY44" fmla="*/ 1070149 h 1517301"/>
                <a:gd name="connsiteX45" fmla="*/ 537587 w 2331217"/>
                <a:gd name="connsiteY45" fmla="*/ 1050053 h 1517301"/>
                <a:gd name="connsiteX46" fmla="*/ 520002 w 2331217"/>
                <a:gd name="connsiteY46" fmla="*/ 1050053 h 1517301"/>
                <a:gd name="connsiteX47" fmla="*/ 520002 w 2331217"/>
                <a:gd name="connsiteY47" fmla="*/ 1029956 h 1517301"/>
                <a:gd name="connsiteX48" fmla="*/ 509954 w 2331217"/>
                <a:gd name="connsiteY48" fmla="*/ 1029956 h 1517301"/>
                <a:gd name="connsiteX49" fmla="*/ 509954 w 2331217"/>
                <a:gd name="connsiteY49" fmla="*/ 979714 h 1517301"/>
                <a:gd name="connsiteX50" fmla="*/ 499905 w 2331217"/>
                <a:gd name="connsiteY50" fmla="*/ 979714 h 1517301"/>
                <a:gd name="connsiteX51" fmla="*/ 499905 w 2331217"/>
                <a:gd name="connsiteY51" fmla="*/ 967154 h 1517301"/>
                <a:gd name="connsiteX52" fmla="*/ 494881 w 2331217"/>
                <a:gd name="connsiteY52" fmla="*/ 967154 h 1517301"/>
                <a:gd name="connsiteX53" fmla="*/ 494881 w 2331217"/>
                <a:gd name="connsiteY53" fmla="*/ 952081 h 1517301"/>
                <a:gd name="connsiteX54" fmla="*/ 444639 w 2331217"/>
                <a:gd name="connsiteY54" fmla="*/ 952081 h 1517301"/>
                <a:gd name="connsiteX55" fmla="*/ 444639 w 2331217"/>
                <a:gd name="connsiteY55" fmla="*/ 914400 h 1517301"/>
                <a:gd name="connsiteX56" fmla="*/ 399422 w 2331217"/>
                <a:gd name="connsiteY56" fmla="*/ 914400 h 1517301"/>
                <a:gd name="connsiteX57" fmla="*/ 399422 w 2331217"/>
                <a:gd name="connsiteY57" fmla="*/ 896815 h 1517301"/>
                <a:gd name="connsiteX58" fmla="*/ 389373 w 2331217"/>
                <a:gd name="connsiteY58" fmla="*/ 896815 h 1517301"/>
                <a:gd name="connsiteX59" fmla="*/ 389373 w 2331217"/>
                <a:gd name="connsiteY59" fmla="*/ 876719 h 1517301"/>
                <a:gd name="connsiteX60" fmla="*/ 374301 w 2331217"/>
                <a:gd name="connsiteY60" fmla="*/ 876719 h 1517301"/>
                <a:gd name="connsiteX61" fmla="*/ 374301 w 2331217"/>
                <a:gd name="connsiteY61" fmla="*/ 861646 h 1517301"/>
                <a:gd name="connsiteX62" fmla="*/ 351692 w 2331217"/>
                <a:gd name="connsiteY62" fmla="*/ 861646 h 1517301"/>
                <a:gd name="connsiteX63" fmla="*/ 351692 w 2331217"/>
                <a:gd name="connsiteY63" fmla="*/ 834013 h 1517301"/>
                <a:gd name="connsiteX64" fmla="*/ 349180 w 2331217"/>
                <a:gd name="connsiteY64" fmla="*/ 831501 h 1517301"/>
                <a:gd name="connsiteX65" fmla="*/ 349180 w 2331217"/>
                <a:gd name="connsiteY65" fmla="*/ 818941 h 1517301"/>
                <a:gd name="connsiteX66" fmla="*/ 339132 w 2331217"/>
                <a:gd name="connsiteY66" fmla="*/ 808893 h 1517301"/>
                <a:gd name="connsiteX67" fmla="*/ 334108 w 2331217"/>
                <a:gd name="connsiteY67" fmla="*/ 803869 h 1517301"/>
                <a:gd name="connsiteX68" fmla="*/ 334108 w 2331217"/>
                <a:gd name="connsiteY68" fmla="*/ 791308 h 1517301"/>
                <a:gd name="connsiteX69" fmla="*/ 334108 w 2331217"/>
                <a:gd name="connsiteY69" fmla="*/ 773723 h 1517301"/>
                <a:gd name="connsiteX70" fmla="*/ 301450 w 2331217"/>
                <a:gd name="connsiteY70" fmla="*/ 773723 h 1517301"/>
                <a:gd name="connsiteX71" fmla="*/ 296426 w 2331217"/>
                <a:gd name="connsiteY71" fmla="*/ 768699 h 1517301"/>
                <a:gd name="connsiteX72" fmla="*/ 296426 w 2331217"/>
                <a:gd name="connsiteY72" fmla="*/ 756138 h 1517301"/>
                <a:gd name="connsiteX73" fmla="*/ 286378 w 2331217"/>
                <a:gd name="connsiteY73" fmla="*/ 756138 h 1517301"/>
                <a:gd name="connsiteX74" fmla="*/ 286378 w 2331217"/>
                <a:gd name="connsiteY74" fmla="*/ 746090 h 1517301"/>
                <a:gd name="connsiteX75" fmla="*/ 278842 w 2331217"/>
                <a:gd name="connsiteY75" fmla="*/ 738554 h 1517301"/>
                <a:gd name="connsiteX76" fmla="*/ 261257 w 2331217"/>
                <a:gd name="connsiteY76" fmla="*/ 738554 h 1517301"/>
                <a:gd name="connsiteX77" fmla="*/ 261257 w 2331217"/>
                <a:gd name="connsiteY77" fmla="*/ 731017 h 1517301"/>
                <a:gd name="connsiteX78" fmla="*/ 261257 w 2331217"/>
                <a:gd name="connsiteY78" fmla="*/ 718457 h 1517301"/>
                <a:gd name="connsiteX79" fmla="*/ 261257 w 2331217"/>
                <a:gd name="connsiteY79" fmla="*/ 708409 h 1517301"/>
                <a:gd name="connsiteX80" fmla="*/ 205991 w 2331217"/>
                <a:gd name="connsiteY80" fmla="*/ 708409 h 1517301"/>
                <a:gd name="connsiteX81" fmla="*/ 205991 w 2331217"/>
                <a:gd name="connsiteY81" fmla="*/ 660679 h 1517301"/>
                <a:gd name="connsiteX82" fmla="*/ 195943 w 2331217"/>
                <a:gd name="connsiteY82" fmla="*/ 650631 h 1517301"/>
                <a:gd name="connsiteX83" fmla="*/ 195943 w 2331217"/>
                <a:gd name="connsiteY83" fmla="*/ 622998 h 1517301"/>
                <a:gd name="connsiteX84" fmla="*/ 188406 w 2331217"/>
                <a:gd name="connsiteY84" fmla="*/ 615461 h 1517301"/>
                <a:gd name="connsiteX85" fmla="*/ 188406 w 2331217"/>
                <a:gd name="connsiteY85" fmla="*/ 535075 h 1517301"/>
                <a:gd name="connsiteX86" fmla="*/ 168310 w 2331217"/>
                <a:gd name="connsiteY86" fmla="*/ 535075 h 1517301"/>
                <a:gd name="connsiteX87" fmla="*/ 160773 w 2331217"/>
                <a:gd name="connsiteY87" fmla="*/ 527538 h 1517301"/>
                <a:gd name="connsiteX88" fmla="*/ 143189 w 2331217"/>
                <a:gd name="connsiteY88" fmla="*/ 527538 h 1517301"/>
                <a:gd name="connsiteX89" fmla="*/ 143189 w 2331217"/>
                <a:gd name="connsiteY89" fmla="*/ 502417 h 1517301"/>
                <a:gd name="connsiteX90" fmla="*/ 90435 w 2331217"/>
                <a:gd name="connsiteY90" fmla="*/ 502417 h 1517301"/>
                <a:gd name="connsiteX91" fmla="*/ 90435 w 2331217"/>
                <a:gd name="connsiteY91" fmla="*/ 474784 h 1517301"/>
                <a:gd name="connsiteX92" fmla="*/ 80387 w 2331217"/>
                <a:gd name="connsiteY92" fmla="*/ 464736 h 1517301"/>
                <a:gd name="connsiteX93" fmla="*/ 72850 w 2331217"/>
                <a:gd name="connsiteY93" fmla="*/ 457199 h 1517301"/>
                <a:gd name="connsiteX94" fmla="*/ 57778 w 2331217"/>
                <a:gd name="connsiteY94" fmla="*/ 457199 h 1517301"/>
                <a:gd name="connsiteX95" fmla="*/ 57778 w 2331217"/>
                <a:gd name="connsiteY95" fmla="*/ 419519 h 1517301"/>
                <a:gd name="connsiteX96" fmla="*/ 42705 w 2331217"/>
                <a:gd name="connsiteY96" fmla="*/ 419519 h 1517301"/>
                <a:gd name="connsiteX97" fmla="*/ 42705 w 2331217"/>
                <a:gd name="connsiteY97" fmla="*/ 379325 h 1517301"/>
                <a:gd name="connsiteX98" fmla="*/ 37681 w 2331217"/>
                <a:gd name="connsiteY98" fmla="*/ 379325 h 1517301"/>
                <a:gd name="connsiteX99" fmla="*/ 37681 w 2331217"/>
                <a:gd name="connsiteY99" fmla="*/ 364253 h 1517301"/>
                <a:gd name="connsiteX100" fmla="*/ 32657 w 2331217"/>
                <a:gd name="connsiteY100" fmla="*/ 359229 h 1517301"/>
                <a:gd name="connsiteX101" fmla="*/ 32657 w 2331217"/>
                <a:gd name="connsiteY101" fmla="*/ 349180 h 1517301"/>
                <a:gd name="connsiteX102" fmla="*/ 32657 w 2331217"/>
                <a:gd name="connsiteY102" fmla="*/ 236136 h 1517301"/>
                <a:gd name="connsiteX103" fmla="*/ 22609 w 2331217"/>
                <a:gd name="connsiteY103" fmla="*/ 236136 h 1517301"/>
                <a:gd name="connsiteX104" fmla="*/ 22609 w 2331217"/>
                <a:gd name="connsiteY104" fmla="*/ 198455 h 1517301"/>
                <a:gd name="connsiteX105" fmla="*/ 12560 w 2331217"/>
                <a:gd name="connsiteY105" fmla="*/ 198455 h 1517301"/>
                <a:gd name="connsiteX106" fmla="*/ 12560 w 2331217"/>
                <a:gd name="connsiteY106" fmla="*/ 87923 h 1517301"/>
                <a:gd name="connsiteX107" fmla="*/ 0 w 2331217"/>
                <a:gd name="connsiteY107" fmla="*/ 87923 h 1517301"/>
                <a:gd name="connsiteX108" fmla="*/ 0 w 2331217"/>
                <a:gd name="connsiteY108" fmla="*/ 0 h 151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331217" h="1517301">
                  <a:moveTo>
                    <a:pt x="2331217" y="1517301"/>
                  </a:moveTo>
                  <a:lnTo>
                    <a:pt x="1733341" y="1517301"/>
                  </a:lnTo>
                  <a:lnTo>
                    <a:pt x="1733341" y="1494692"/>
                  </a:lnTo>
                  <a:lnTo>
                    <a:pt x="1446962" y="1494692"/>
                  </a:lnTo>
                  <a:lnTo>
                    <a:pt x="1446962" y="1464547"/>
                  </a:lnTo>
                  <a:lnTo>
                    <a:pt x="1424354" y="1464547"/>
                  </a:lnTo>
                  <a:lnTo>
                    <a:pt x="1424354" y="1439426"/>
                  </a:lnTo>
                  <a:lnTo>
                    <a:pt x="1102806" y="1439426"/>
                  </a:lnTo>
                  <a:lnTo>
                    <a:pt x="1102806" y="1419330"/>
                  </a:lnTo>
                  <a:lnTo>
                    <a:pt x="1045028" y="1419330"/>
                  </a:lnTo>
                  <a:lnTo>
                    <a:pt x="1045028" y="1396721"/>
                  </a:lnTo>
                  <a:lnTo>
                    <a:pt x="1009859" y="1396721"/>
                  </a:lnTo>
                  <a:lnTo>
                    <a:pt x="1009859" y="1371600"/>
                  </a:lnTo>
                  <a:lnTo>
                    <a:pt x="992275" y="1371600"/>
                  </a:lnTo>
                  <a:lnTo>
                    <a:pt x="992275" y="1359039"/>
                  </a:lnTo>
                  <a:lnTo>
                    <a:pt x="987251" y="1354015"/>
                  </a:lnTo>
                  <a:lnTo>
                    <a:pt x="979715" y="1346479"/>
                  </a:lnTo>
                  <a:lnTo>
                    <a:pt x="979715" y="1296237"/>
                  </a:lnTo>
                  <a:lnTo>
                    <a:pt x="866670" y="1296237"/>
                  </a:lnTo>
                  <a:lnTo>
                    <a:pt x="866670" y="1278653"/>
                  </a:lnTo>
                  <a:lnTo>
                    <a:pt x="846573" y="1278653"/>
                  </a:lnTo>
                  <a:lnTo>
                    <a:pt x="846573" y="1258556"/>
                  </a:lnTo>
                  <a:lnTo>
                    <a:pt x="826477" y="1258556"/>
                  </a:lnTo>
                  <a:lnTo>
                    <a:pt x="826477" y="1240971"/>
                  </a:lnTo>
                  <a:lnTo>
                    <a:pt x="798844" y="1240971"/>
                  </a:lnTo>
                  <a:lnTo>
                    <a:pt x="798844" y="1223387"/>
                  </a:lnTo>
                  <a:lnTo>
                    <a:pt x="768699" y="1223387"/>
                  </a:lnTo>
                  <a:lnTo>
                    <a:pt x="768699" y="1208314"/>
                  </a:lnTo>
                  <a:lnTo>
                    <a:pt x="705897" y="1208314"/>
                  </a:lnTo>
                  <a:lnTo>
                    <a:pt x="705897" y="1185705"/>
                  </a:lnTo>
                  <a:lnTo>
                    <a:pt x="670727" y="1185705"/>
                  </a:lnTo>
                  <a:lnTo>
                    <a:pt x="670727" y="1175657"/>
                  </a:lnTo>
                  <a:lnTo>
                    <a:pt x="660679" y="1175657"/>
                  </a:lnTo>
                  <a:lnTo>
                    <a:pt x="660679" y="1158072"/>
                  </a:lnTo>
                  <a:lnTo>
                    <a:pt x="658167" y="1155560"/>
                  </a:lnTo>
                  <a:lnTo>
                    <a:pt x="658167" y="1137976"/>
                  </a:lnTo>
                  <a:lnTo>
                    <a:pt x="633046" y="1137976"/>
                  </a:lnTo>
                  <a:lnTo>
                    <a:pt x="633046" y="1122903"/>
                  </a:lnTo>
                  <a:lnTo>
                    <a:pt x="625510" y="1122903"/>
                  </a:lnTo>
                  <a:lnTo>
                    <a:pt x="625510" y="1102806"/>
                  </a:lnTo>
                  <a:lnTo>
                    <a:pt x="600389" y="1102806"/>
                  </a:lnTo>
                  <a:lnTo>
                    <a:pt x="600389" y="1090246"/>
                  </a:lnTo>
                  <a:lnTo>
                    <a:pt x="557683" y="1090246"/>
                  </a:lnTo>
                  <a:lnTo>
                    <a:pt x="557683" y="1070149"/>
                  </a:lnTo>
                  <a:lnTo>
                    <a:pt x="537587" y="1070149"/>
                  </a:lnTo>
                  <a:lnTo>
                    <a:pt x="537587" y="1050053"/>
                  </a:lnTo>
                  <a:lnTo>
                    <a:pt x="520002" y="1050053"/>
                  </a:lnTo>
                  <a:lnTo>
                    <a:pt x="520002" y="1029956"/>
                  </a:lnTo>
                  <a:lnTo>
                    <a:pt x="509954" y="1029956"/>
                  </a:lnTo>
                  <a:lnTo>
                    <a:pt x="509954" y="979714"/>
                  </a:lnTo>
                  <a:lnTo>
                    <a:pt x="499905" y="979714"/>
                  </a:lnTo>
                  <a:lnTo>
                    <a:pt x="499905" y="967154"/>
                  </a:lnTo>
                  <a:lnTo>
                    <a:pt x="494881" y="967154"/>
                  </a:lnTo>
                  <a:lnTo>
                    <a:pt x="494881" y="952081"/>
                  </a:lnTo>
                  <a:lnTo>
                    <a:pt x="444639" y="952081"/>
                  </a:lnTo>
                  <a:lnTo>
                    <a:pt x="444639" y="914400"/>
                  </a:lnTo>
                  <a:lnTo>
                    <a:pt x="399422" y="914400"/>
                  </a:lnTo>
                  <a:lnTo>
                    <a:pt x="399422" y="896815"/>
                  </a:lnTo>
                  <a:lnTo>
                    <a:pt x="389373" y="896815"/>
                  </a:lnTo>
                  <a:lnTo>
                    <a:pt x="389373" y="876719"/>
                  </a:lnTo>
                  <a:lnTo>
                    <a:pt x="374301" y="876719"/>
                  </a:lnTo>
                  <a:lnTo>
                    <a:pt x="374301" y="861646"/>
                  </a:lnTo>
                  <a:lnTo>
                    <a:pt x="351692" y="861646"/>
                  </a:lnTo>
                  <a:lnTo>
                    <a:pt x="351692" y="834013"/>
                  </a:lnTo>
                  <a:lnTo>
                    <a:pt x="349180" y="831501"/>
                  </a:lnTo>
                  <a:lnTo>
                    <a:pt x="349180" y="818941"/>
                  </a:lnTo>
                  <a:lnTo>
                    <a:pt x="339132" y="808893"/>
                  </a:lnTo>
                  <a:lnTo>
                    <a:pt x="334108" y="803869"/>
                  </a:lnTo>
                  <a:lnTo>
                    <a:pt x="334108" y="791308"/>
                  </a:lnTo>
                  <a:lnTo>
                    <a:pt x="334108" y="773723"/>
                  </a:lnTo>
                  <a:lnTo>
                    <a:pt x="301450" y="773723"/>
                  </a:lnTo>
                  <a:lnTo>
                    <a:pt x="296426" y="768699"/>
                  </a:lnTo>
                  <a:lnTo>
                    <a:pt x="296426" y="756138"/>
                  </a:lnTo>
                  <a:lnTo>
                    <a:pt x="286378" y="756138"/>
                  </a:lnTo>
                  <a:lnTo>
                    <a:pt x="286378" y="746090"/>
                  </a:lnTo>
                  <a:lnTo>
                    <a:pt x="278842" y="738554"/>
                  </a:lnTo>
                  <a:lnTo>
                    <a:pt x="261257" y="738554"/>
                  </a:lnTo>
                  <a:lnTo>
                    <a:pt x="261257" y="731017"/>
                  </a:lnTo>
                  <a:lnTo>
                    <a:pt x="261257" y="718457"/>
                  </a:lnTo>
                  <a:lnTo>
                    <a:pt x="261257" y="708409"/>
                  </a:lnTo>
                  <a:lnTo>
                    <a:pt x="205991" y="708409"/>
                  </a:lnTo>
                  <a:lnTo>
                    <a:pt x="205991" y="660679"/>
                  </a:lnTo>
                  <a:lnTo>
                    <a:pt x="195943" y="650631"/>
                  </a:lnTo>
                  <a:lnTo>
                    <a:pt x="195943" y="622998"/>
                  </a:lnTo>
                  <a:lnTo>
                    <a:pt x="188406" y="615461"/>
                  </a:lnTo>
                  <a:lnTo>
                    <a:pt x="188406" y="535075"/>
                  </a:lnTo>
                  <a:lnTo>
                    <a:pt x="168310" y="535075"/>
                  </a:lnTo>
                  <a:lnTo>
                    <a:pt x="160773" y="527538"/>
                  </a:lnTo>
                  <a:lnTo>
                    <a:pt x="143189" y="527538"/>
                  </a:lnTo>
                  <a:lnTo>
                    <a:pt x="143189" y="502417"/>
                  </a:lnTo>
                  <a:lnTo>
                    <a:pt x="90435" y="502417"/>
                  </a:lnTo>
                  <a:lnTo>
                    <a:pt x="90435" y="474784"/>
                  </a:lnTo>
                  <a:lnTo>
                    <a:pt x="80387" y="464736"/>
                  </a:lnTo>
                  <a:lnTo>
                    <a:pt x="72850" y="457199"/>
                  </a:lnTo>
                  <a:lnTo>
                    <a:pt x="57778" y="457199"/>
                  </a:lnTo>
                  <a:lnTo>
                    <a:pt x="57778" y="419519"/>
                  </a:lnTo>
                  <a:lnTo>
                    <a:pt x="42705" y="419519"/>
                  </a:lnTo>
                  <a:lnTo>
                    <a:pt x="42705" y="379325"/>
                  </a:lnTo>
                  <a:lnTo>
                    <a:pt x="37681" y="379325"/>
                  </a:lnTo>
                  <a:lnTo>
                    <a:pt x="37681" y="364253"/>
                  </a:lnTo>
                  <a:lnTo>
                    <a:pt x="32657" y="359229"/>
                  </a:lnTo>
                  <a:lnTo>
                    <a:pt x="32657" y="349180"/>
                  </a:lnTo>
                  <a:lnTo>
                    <a:pt x="32657" y="236136"/>
                  </a:lnTo>
                  <a:lnTo>
                    <a:pt x="22609" y="236136"/>
                  </a:lnTo>
                  <a:lnTo>
                    <a:pt x="22609" y="198455"/>
                  </a:lnTo>
                  <a:lnTo>
                    <a:pt x="12560" y="198455"/>
                  </a:lnTo>
                  <a:lnTo>
                    <a:pt x="12560" y="87923"/>
                  </a:lnTo>
                  <a:lnTo>
                    <a:pt x="0" y="87923"/>
                  </a:lnTo>
                  <a:lnTo>
                    <a:pt x="0" y="0"/>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1" name="Freeform 350"/>
            <p:cNvSpPr/>
            <p:nvPr/>
          </p:nvSpPr>
          <p:spPr>
            <a:xfrm>
              <a:off x="5379244" y="2128838"/>
              <a:ext cx="302429" cy="1185862"/>
            </a:xfrm>
            <a:custGeom>
              <a:avLst/>
              <a:gdLst>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4781 w 302429"/>
                <a:gd name="connsiteY31" fmla="*/ 442912 h 1185862"/>
                <a:gd name="connsiteX32" fmla="*/ 147637 w 302429"/>
                <a:gd name="connsiteY32" fmla="*/ 447675 h 1185862"/>
                <a:gd name="connsiteX33" fmla="*/ 142875 w 302429"/>
                <a:gd name="connsiteY33" fmla="*/ 461962 h 1185862"/>
                <a:gd name="connsiteX34" fmla="*/ 138112 w 302429"/>
                <a:gd name="connsiteY34" fmla="*/ 478631 h 1185862"/>
                <a:gd name="connsiteX35" fmla="*/ 135731 w 302429"/>
                <a:gd name="connsiteY35" fmla="*/ 485775 h 1185862"/>
                <a:gd name="connsiteX36" fmla="*/ 145256 w 302429"/>
                <a:gd name="connsiteY36" fmla="*/ 500062 h 1185862"/>
                <a:gd name="connsiteX37" fmla="*/ 152400 w 302429"/>
                <a:gd name="connsiteY37" fmla="*/ 514350 h 1185862"/>
                <a:gd name="connsiteX38" fmla="*/ 154781 w 302429"/>
                <a:gd name="connsiteY38" fmla="*/ 523875 h 1185862"/>
                <a:gd name="connsiteX39" fmla="*/ 157162 w 302429"/>
                <a:gd name="connsiteY39" fmla="*/ 535781 h 1185862"/>
                <a:gd name="connsiteX40" fmla="*/ 159544 w 302429"/>
                <a:gd name="connsiteY40" fmla="*/ 542925 h 1185862"/>
                <a:gd name="connsiteX41" fmla="*/ 161925 w 302429"/>
                <a:gd name="connsiteY41" fmla="*/ 561975 h 1185862"/>
                <a:gd name="connsiteX42" fmla="*/ 164306 w 302429"/>
                <a:gd name="connsiteY42" fmla="*/ 569118 h 1185862"/>
                <a:gd name="connsiteX43" fmla="*/ 161925 w 302429"/>
                <a:gd name="connsiteY43" fmla="*/ 583406 h 1185862"/>
                <a:gd name="connsiteX44" fmla="*/ 157162 w 302429"/>
                <a:gd name="connsiteY44" fmla="*/ 607218 h 1185862"/>
                <a:gd name="connsiteX45" fmla="*/ 159544 w 302429"/>
                <a:gd name="connsiteY45" fmla="*/ 621506 h 1185862"/>
                <a:gd name="connsiteX46" fmla="*/ 164306 w 302429"/>
                <a:gd name="connsiteY46" fmla="*/ 631031 h 1185862"/>
                <a:gd name="connsiteX47" fmla="*/ 159544 w 302429"/>
                <a:gd name="connsiteY47" fmla="*/ 700087 h 1185862"/>
                <a:gd name="connsiteX48" fmla="*/ 161925 w 302429"/>
                <a:gd name="connsiteY48" fmla="*/ 735806 h 1185862"/>
                <a:gd name="connsiteX49" fmla="*/ 176212 w 302429"/>
                <a:gd name="connsiteY49" fmla="*/ 740568 h 1185862"/>
                <a:gd name="connsiteX50" fmla="*/ 176212 w 302429"/>
                <a:gd name="connsiteY50" fmla="*/ 807243 h 1185862"/>
                <a:gd name="connsiteX51" fmla="*/ 171450 w 302429"/>
                <a:gd name="connsiteY51" fmla="*/ 833437 h 1185862"/>
                <a:gd name="connsiteX52" fmla="*/ 166687 w 302429"/>
                <a:gd name="connsiteY52" fmla="*/ 847725 h 1185862"/>
                <a:gd name="connsiteX53" fmla="*/ 164306 w 302429"/>
                <a:gd name="connsiteY53" fmla="*/ 857250 h 1185862"/>
                <a:gd name="connsiteX54" fmla="*/ 161925 w 302429"/>
                <a:gd name="connsiteY54" fmla="*/ 895350 h 1185862"/>
                <a:gd name="connsiteX55" fmla="*/ 164306 w 302429"/>
                <a:gd name="connsiteY55" fmla="*/ 902493 h 1185862"/>
                <a:gd name="connsiteX56" fmla="*/ 173831 w 302429"/>
                <a:gd name="connsiteY56" fmla="*/ 904875 h 1185862"/>
                <a:gd name="connsiteX57" fmla="*/ 178594 w 302429"/>
                <a:gd name="connsiteY57" fmla="*/ 912018 h 1185862"/>
                <a:gd name="connsiteX58" fmla="*/ 176212 w 302429"/>
                <a:gd name="connsiteY58" fmla="*/ 921543 h 1185862"/>
                <a:gd name="connsiteX59" fmla="*/ 178594 w 302429"/>
                <a:gd name="connsiteY59" fmla="*/ 938212 h 1185862"/>
                <a:gd name="connsiteX60" fmla="*/ 180975 w 302429"/>
                <a:gd name="connsiteY60" fmla="*/ 950118 h 1185862"/>
                <a:gd name="connsiteX61" fmla="*/ 188119 w 302429"/>
                <a:gd name="connsiteY61" fmla="*/ 952500 h 1185862"/>
                <a:gd name="connsiteX62" fmla="*/ 207169 w 302429"/>
                <a:gd name="connsiteY62" fmla="*/ 954881 h 1185862"/>
                <a:gd name="connsiteX63" fmla="*/ 200025 w 302429"/>
                <a:gd name="connsiteY63" fmla="*/ 962025 h 1185862"/>
                <a:gd name="connsiteX64" fmla="*/ 200025 w 302429"/>
                <a:gd name="connsiteY64" fmla="*/ 990600 h 1185862"/>
                <a:gd name="connsiteX65" fmla="*/ 211931 w 302429"/>
                <a:gd name="connsiteY65" fmla="*/ 992981 h 1185862"/>
                <a:gd name="connsiteX66" fmla="*/ 211931 w 302429"/>
                <a:gd name="connsiteY66" fmla="*/ 1007268 h 1185862"/>
                <a:gd name="connsiteX67" fmla="*/ 214312 w 302429"/>
                <a:gd name="connsiteY67" fmla="*/ 1028700 h 1185862"/>
                <a:gd name="connsiteX68" fmla="*/ 221456 w 302429"/>
                <a:gd name="connsiteY68" fmla="*/ 1033462 h 1185862"/>
                <a:gd name="connsiteX69" fmla="*/ 219075 w 302429"/>
                <a:gd name="connsiteY69" fmla="*/ 1042987 h 1185862"/>
                <a:gd name="connsiteX70" fmla="*/ 226219 w 302429"/>
                <a:gd name="connsiteY70" fmla="*/ 1047750 h 1185862"/>
                <a:gd name="connsiteX71" fmla="*/ 230981 w 302429"/>
                <a:gd name="connsiteY71" fmla="*/ 1054893 h 1185862"/>
                <a:gd name="connsiteX72" fmla="*/ 233362 w 302429"/>
                <a:gd name="connsiteY72" fmla="*/ 1064418 h 1185862"/>
                <a:gd name="connsiteX73" fmla="*/ 230981 w 302429"/>
                <a:gd name="connsiteY73" fmla="*/ 1071562 h 1185862"/>
                <a:gd name="connsiteX74" fmla="*/ 238125 w 302429"/>
                <a:gd name="connsiteY74" fmla="*/ 1085850 h 1185862"/>
                <a:gd name="connsiteX75" fmla="*/ 235744 w 302429"/>
                <a:gd name="connsiteY75" fmla="*/ 1100137 h 1185862"/>
                <a:gd name="connsiteX76" fmla="*/ 242887 w 302429"/>
                <a:gd name="connsiteY76" fmla="*/ 1102518 h 1185862"/>
                <a:gd name="connsiteX77" fmla="*/ 278606 w 302429"/>
                <a:gd name="connsiteY77" fmla="*/ 1104900 h 1185862"/>
                <a:gd name="connsiteX78" fmla="*/ 276225 w 302429"/>
                <a:gd name="connsiteY78" fmla="*/ 1112043 h 1185862"/>
                <a:gd name="connsiteX79" fmla="*/ 278606 w 302429"/>
                <a:gd name="connsiteY79" fmla="*/ 1123950 h 1185862"/>
                <a:gd name="connsiteX80" fmla="*/ 288131 w 302429"/>
                <a:gd name="connsiteY80" fmla="*/ 1140618 h 1185862"/>
                <a:gd name="connsiteX81" fmla="*/ 290512 w 302429"/>
                <a:gd name="connsiteY81" fmla="*/ 1159668 h 1185862"/>
                <a:gd name="connsiteX82" fmla="*/ 297656 w 302429"/>
                <a:gd name="connsiteY82" fmla="*/ 1162050 h 1185862"/>
                <a:gd name="connsiteX83" fmla="*/ 300037 w 302429"/>
                <a:gd name="connsiteY83" fmla="*/ 1169193 h 1185862"/>
                <a:gd name="connsiteX84" fmla="*/ 302419 w 302429"/>
                <a:gd name="connsiteY84"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4781 w 302429"/>
                <a:gd name="connsiteY31" fmla="*/ 442912 h 1185862"/>
                <a:gd name="connsiteX32" fmla="*/ 147637 w 302429"/>
                <a:gd name="connsiteY32" fmla="*/ 447675 h 1185862"/>
                <a:gd name="connsiteX33" fmla="*/ 142875 w 302429"/>
                <a:gd name="connsiteY33" fmla="*/ 461962 h 1185862"/>
                <a:gd name="connsiteX34" fmla="*/ 138112 w 302429"/>
                <a:gd name="connsiteY34" fmla="*/ 478631 h 1185862"/>
                <a:gd name="connsiteX35" fmla="*/ 135731 w 302429"/>
                <a:gd name="connsiteY35" fmla="*/ 485775 h 1185862"/>
                <a:gd name="connsiteX36" fmla="*/ 145256 w 302429"/>
                <a:gd name="connsiteY36" fmla="*/ 500062 h 1185862"/>
                <a:gd name="connsiteX37" fmla="*/ 152400 w 302429"/>
                <a:gd name="connsiteY37" fmla="*/ 514350 h 1185862"/>
                <a:gd name="connsiteX38" fmla="*/ 154781 w 302429"/>
                <a:gd name="connsiteY38" fmla="*/ 523875 h 1185862"/>
                <a:gd name="connsiteX39" fmla="*/ 157162 w 302429"/>
                <a:gd name="connsiteY39" fmla="*/ 535781 h 1185862"/>
                <a:gd name="connsiteX40" fmla="*/ 159544 w 302429"/>
                <a:gd name="connsiteY40" fmla="*/ 542925 h 1185862"/>
                <a:gd name="connsiteX41" fmla="*/ 161925 w 302429"/>
                <a:gd name="connsiteY41" fmla="*/ 561975 h 1185862"/>
                <a:gd name="connsiteX42" fmla="*/ 164306 w 302429"/>
                <a:gd name="connsiteY42" fmla="*/ 569118 h 1185862"/>
                <a:gd name="connsiteX43" fmla="*/ 161925 w 302429"/>
                <a:gd name="connsiteY43" fmla="*/ 583406 h 1185862"/>
                <a:gd name="connsiteX44" fmla="*/ 157162 w 302429"/>
                <a:gd name="connsiteY44" fmla="*/ 607218 h 1185862"/>
                <a:gd name="connsiteX45" fmla="*/ 159544 w 302429"/>
                <a:gd name="connsiteY45" fmla="*/ 621506 h 1185862"/>
                <a:gd name="connsiteX46" fmla="*/ 164306 w 302429"/>
                <a:gd name="connsiteY46" fmla="*/ 631031 h 1185862"/>
                <a:gd name="connsiteX47" fmla="*/ 159544 w 302429"/>
                <a:gd name="connsiteY47" fmla="*/ 700087 h 1185862"/>
                <a:gd name="connsiteX48" fmla="*/ 161925 w 302429"/>
                <a:gd name="connsiteY48" fmla="*/ 735806 h 1185862"/>
                <a:gd name="connsiteX49" fmla="*/ 176212 w 302429"/>
                <a:gd name="connsiteY49" fmla="*/ 740568 h 1185862"/>
                <a:gd name="connsiteX50" fmla="*/ 176212 w 302429"/>
                <a:gd name="connsiteY50" fmla="*/ 807243 h 1185862"/>
                <a:gd name="connsiteX51" fmla="*/ 171450 w 302429"/>
                <a:gd name="connsiteY51" fmla="*/ 833437 h 1185862"/>
                <a:gd name="connsiteX52" fmla="*/ 166687 w 302429"/>
                <a:gd name="connsiteY52" fmla="*/ 847725 h 1185862"/>
                <a:gd name="connsiteX53" fmla="*/ 164306 w 302429"/>
                <a:gd name="connsiteY53" fmla="*/ 857250 h 1185862"/>
                <a:gd name="connsiteX54" fmla="*/ 161925 w 302429"/>
                <a:gd name="connsiteY54" fmla="*/ 895350 h 1185862"/>
                <a:gd name="connsiteX55" fmla="*/ 173831 w 302429"/>
                <a:gd name="connsiteY55" fmla="*/ 904875 h 1185862"/>
                <a:gd name="connsiteX56" fmla="*/ 178594 w 302429"/>
                <a:gd name="connsiteY56" fmla="*/ 912018 h 1185862"/>
                <a:gd name="connsiteX57" fmla="*/ 176212 w 302429"/>
                <a:gd name="connsiteY57" fmla="*/ 921543 h 1185862"/>
                <a:gd name="connsiteX58" fmla="*/ 178594 w 302429"/>
                <a:gd name="connsiteY58" fmla="*/ 938212 h 1185862"/>
                <a:gd name="connsiteX59" fmla="*/ 180975 w 302429"/>
                <a:gd name="connsiteY59" fmla="*/ 950118 h 1185862"/>
                <a:gd name="connsiteX60" fmla="*/ 188119 w 302429"/>
                <a:gd name="connsiteY60" fmla="*/ 952500 h 1185862"/>
                <a:gd name="connsiteX61" fmla="*/ 207169 w 302429"/>
                <a:gd name="connsiteY61" fmla="*/ 954881 h 1185862"/>
                <a:gd name="connsiteX62" fmla="*/ 200025 w 302429"/>
                <a:gd name="connsiteY62" fmla="*/ 962025 h 1185862"/>
                <a:gd name="connsiteX63" fmla="*/ 200025 w 302429"/>
                <a:gd name="connsiteY63" fmla="*/ 990600 h 1185862"/>
                <a:gd name="connsiteX64" fmla="*/ 211931 w 302429"/>
                <a:gd name="connsiteY64" fmla="*/ 992981 h 1185862"/>
                <a:gd name="connsiteX65" fmla="*/ 211931 w 302429"/>
                <a:gd name="connsiteY65" fmla="*/ 1007268 h 1185862"/>
                <a:gd name="connsiteX66" fmla="*/ 214312 w 302429"/>
                <a:gd name="connsiteY66" fmla="*/ 1028700 h 1185862"/>
                <a:gd name="connsiteX67" fmla="*/ 221456 w 302429"/>
                <a:gd name="connsiteY67" fmla="*/ 1033462 h 1185862"/>
                <a:gd name="connsiteX68" fmla="*/ 219075 w 302429"/>
                <a:gd name="connsiteY68" fmla="*/ 1042987 h 1185862"/>
                <a:gd name="connsiteX69" fmla="*/ 226219 w 302429"/>
                <a:gd name="connsiteY69" fmla="*/ 1047750 h 1185862"/>
                <a:gd name="connsiteX70" fmla="*/ 230981 w 302429"/>
                <a:gd name="connsiteY70" fmla="*/ 1054893 h 1185862"/>
                <a:gd name="connsiteX71" fmla="*/ 233362 w 302429"/>
                <a:gd name="connsiteY71" fmla="*/ 1064418 h 1185862"/>
                <a:gd name="connsiteX72" fmla="*/ 230981 w 302429"/>
                <a:gd name="connsiteY72" fmla="*/ 1071562 h 1185862"/>
                <a:gd name="connsiteX73" fmla="*/ 238125 w 302429"/>
                <a:gd name="connsiteY73" fmla="*/ 1085850 h 1185862"/>
                <a:gd name="connsiteX74" fmla="*/ 235744 w 302429"/>
                <a:gd name="connsiteY74" fmla="*/ 1100137 h 1185862"/>
                <a:gd name="connsiteX75" fmla="*/ 242887 w 302429"/>
                <a:gd name="connsiteY75" fmla="*/ 1102518 h 1185862"/>
                <a:gd name="connsiteX76" fmla="*/ 278606 w 302429"/>
                <a:gd name="connsiteY76" fmla="*/ 1104900 h 1185862"/>
                <a:gd name="connsiteX77" fmla="*/ 276225 w 302429"/>
                <a:gd name="connsiteY77" fmla="*/ 1112043 h 1185862"/>
                <a:gd name="connsiteX78" fmla="*/ 278606 w 302429"/>
                <a:gd name="connsiteY78" fmla="*/ 1123950 h 1185862"/>
                <a:gd name="connsiteX79" fmla="*/ 288131 w 302429"/>
                <a:gd name="connsiteY79" fmla="*/ 1140618 h 1185862"/>
                <a:gd name="connsiteX80" fmla="*/ 290512 w 302429"/>
                <a:gd name="connsiteY80" fmla="*/ 1159668 h 1185862"/>
                <a:gd name="connsiteX81" fmla="*/ 297656 w 302429"/>
                <a:gd name="connsiteY81" fmla="*/ 1162050 h 1185862"/>
                <a:gd name="connsiteX82" fmla="*/ 300037 w 302429"/>
                <a:gd name="connsiteY82" fmla="*/ 1169193 h 1185862"/>
                <a:gd name="connsiteX83" fmla="*/ 302419 w 302429"/>
                <a:gd name="connsiteY83"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4781 w 302429"/>
                <a:gd name="connsiteY31" fmla="*/ 442912 h 1185862"/>
                <a:gd name="connsiteX32" fmla="*/ 147637 w 302429"/>
                <a:gd name="connsiteY32" fmla="*/ 447675 h 1185862"/>
                <a:gd name="connsiteX33" fmla="*/ 142875 w 302429"/>
                <a:gd name="connsiteY33" fmla="*/ 461962 h 1185862"/>
                <a:gd name="connsiteX34" fmla="*/ 138112 w 302429"/>
                <a:gd name="connsiteY34" fmla="*/ 478631 h 1185862"/>
                <a:gd name="connsiteX35" fmla="*/ 135731 w 302429"/>
                <a:gd name="connsiteY35" fmla="*/ 485775 h 1185862"/>
                <a:gd name="connsiteX36" fmla="*/ 145256 w 302429"/>
                <a:gd name="connsiteY36" fmla="*/ 500062 h 1185862"/>
                <a:gd name="connsiteX37" fmla="*/ 152400 w 302429"/>
                <a:gd name="connsiteY37" fmla="*/ 514350 h 1185862"/>
                <a:gd name="connsiteX38" fmla="*/ 154781 w 302429"/>
                <a:gd name="connsiteY38" fmla="*/ 523875 h 1185862"/>
                <a:gd name="connsiteX39" fmla="*/ 157162 w 302429"/>
                <a:gd name="connsiteY39" fmla="*/ 535781 h 1185862"/>
                <a:gd name="connsiteX40" fmla="*/ 159544 w 302429"/>
                <a:gd name="connsiteY40" fmla="*/ 542925 h 1185862"/>
                <a:gd name="connsiteX41" fmla="*/ 161925 w 302429"/>
                <a:gd name="connsiteY41" fmla="*/ 561975 h 1185862"/>
                <a:gd name="connsiteX42" fmla="*/ 164306 w 302429"/>
                <a:gd name="connsiteY42" fmla="*/ 569118 h 1185862"/>
                <a:gd name="connsiteX43" fmla="*/ 161925 w 302429"/>
                <a:gd name="connsiteY43" fmla="*/ 583406 h 1185862"/>
                <a:gd name="connsiteX44" fmla="*/ 157162 w 302429"/>
                <a:gd name="connsiteY44" fmla="*/ 607218 h 1185862"/>
                <a:gd name="connsiteX45" fmla="*/ 159544 w 302429"/>
                <a:gd name="connsiteY45" fmla="*/ 621506 h 1185862"/>
                <a:gd name="connsiteX46" fmla="*/ 164306 w 302429"/>
                <a:gd name="connsiteY46" fmla="*/ 631031 h 1185862"/>
                <a:gd name="connsiteX47" fmla="*/ 159544 w 302429"/>
                <a:gd name="connsiteY47" fmla="*/ 700087 h 1185862"/>
                <a:gd name="connsiteX48" fmla="*/ 161925 w 302429"/>
                <a:gd name="connsiteY48" fmla="*/ 735806 h 1185862"/>
                <a:gd name="connsiteX49" fmla="*/ 176212 w 302429"/>
                <a:gd name="connsiteY49" fmla="*/ 740568 h 1185862"/>
                <a:gd name="connsiteX50" fmla="*/ 176212 w 302429"/>
                <a:gd name="connsiteY50" fmla="*/ 807243 h 1185862"/>
                <a:gd name="connsiteX51" fmla="*/ 171450 w 302429"/>
                <a:gd name="connsiteY51" fmla="*/ 833437 h 1185862"/>
                <a:gd name="connsiteX52" fmla="*/ 166687 w 302429"/>
                <a:gd name="connsiteY52" fmla="*/ 847725 h 1185862"/>
                <a:gd name="connsiteX53" fmla="*/ 161925 w 302429"/>
                <a:gd name="connsiteY53" fmla="*/ 895350 h 1185862"/>
                <a:gd name="connsiteX54" fmla="*/ 173831 w 302429"/>
                <a:gd name="connsiteY54" fmla="*/ 904875 h 1185862"/>
                <a:gd name="connsiteX55" fmla="*/ 178594 w 302429"/>
                <a:gd name="connsiteY55" fmla="*/ 912018 h 1185862"/>
                <a:gd name="connsiteX56" fmla="*/ 176212 w 302429"/>
                <a:gd name="connsiteY56" fmla="*/ 921543 h 1185862"/>
                <a:gd name="connsiteX57" fmla="*/ 178594 w 302429"/>
                <a:gd name="connsiteY57" fmla="*/ 938212 h 1185862"/>
                <a:gd name="connsiteX58" fmla="*/ 180975 w 302429"/>
                <a:gd name="connsiteY58" fmla="*/ 950118 h 1185862"/>
                <a:gd name="connsiteX59" fmla="*/ 188119 w 302429"/>
                <a:gd name="connsiteY59" fmla="*/ 952500 h 1185862"/>
                <a:gd name="connsiteX60" fmla="*/ 207169 w 302429"/>
                <a:gd name="connsiteY60" fmla="*/ 954881 h 1185862"/>
                <a:gd name="connsiteX61" fmla="*/ 200025 w 302429"/>
                <a:gd name="connsiteY61" fmla="*/ 962025 h 1185862"/>
                <a:gd name="connsiteX62" fmla="*/ 200025 w 302429"/>
                <a:gd name="connsiteY62" fmla="*/ 990600 h 1185862"/>
                <a:gd name="connsiteX63" fmla="*/ 211931 w 302429"/>
                <a:gd name="connsiteY63" fmla="*/ 992981 h 1185862"/>
                <a:gd name="connsiteX64" fmla="*/ 211931 w 302429"/>
                <a:gd name="connsiteY64" fmla="*/ 1007268 h 1185862"/>
                <a:gd name="connsiteX65" fmla="*/ 214312 w 302429"/>
                <a:gd name="connsiteY65" fmla="*/ 1028700 h 1185862"/>
                <a:gd name="connsiteX66" fmla="*/ 221456 w 302429"/>
                <a:gd name="connsiteY66" fmla="*/ 1033462 h 1185862"/>
                <a:gd name="connsiteX67" fmla="*/ 219075 w 302429"/>
                <a:gd name="connsiteY67" fmla="*/ 1042987 h 1185862"/>
                <a:gd name="connsiteX68" fmla="*/ 226219 w 302429"/>
                <a:gd name="connsiteY68" fmla="*/ 1047750 h 1185862"/>
                <a:gd name="connsiteX69" fmla="*/ 230981 w 302429"/>
                <a:gd name="connsiteY69" fmla="*/ 1054893 h 1185862"/>
                <a:gd name="connsiteX70" fmla="*/ 233362 w 302429"/>
                <a:gd name="connsiteY70" fmla="*/ 1064418 h 1185862"/>
                <a:gd name="connsiteX71" fmla="*/ 230981 w 302429"/>
                <a:gd name="connsiteY71" fmla="*/ 1071562 h 1185862"/>
                <a:gd name="connsiteX72" fmla="*/ 238125 w 302429"/>
                <a:gd name="connsiteY72" fmla="*/ 1085850 h 1185862"/>
                <a:gd name="connsiteX73" fmla="*/ 235744 w 302429"/>
                <a:gd name="connsiteY73" fmla="*/ 1100137 h 1185862"/>
                <a:gd name="connsiteX74" fmla="*/ 242887 w 302429"/>
                <a:gd name="connsiteY74" fmla="*/ 1102518 h 1185862"/>
                <a:gd name="connsiteX75" fmla="*/ 278606 w 302429"/>
                <a:gd name="connsiteY75" fmla="*/ 1104900 h 1185862"/>
                <a:gd name="connsiteX76" fmla="*/ 276225 w 302429"/>
                <a:gd name="connsiteY76" fmla="*/ 1112043 h 1185862"/>
                <a:gd name="connsiteX77" fmla="*/ 278606 w 302429"/>
                <a:gd name="connsiteY77" fmla="*/ 1123950 h 1185862"/>
                <a:gd name="connsiteX78" fmla="*/ 288131 w 302429"/>
                <a:gd name="connsiteY78" fmla="*/ 1140618 h 1185862"/>
                <a:gd name="connsiteX79" fmla="*/ 290512 w 302429"/>
                <a:gd name="connsiteY79" fmla="*/ 1159668 h 1185862"/>
                <a:gd name="connsiteX80" fmla="*/ 297656 w 302429"/>
                <a:gd name="connsiteY80" fmla="*/ 1162050 h 1185862"/>
                <a:gd name="connsiteX81" fmla="*/ 300037 w 302429"/>
                <a:gd name="connsiteY81" fmla="*/ 1169193 h 1185862"/>
                <a:gd name="connsiteX82" fmla="*/ 302419 w 302429"/>
                <a:gd name="connsiteY82"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4781 w 302429"/>
                <a:gd name="connsiteY31" fmla="*/ 442912 h 1185862"/>
                <a:gd name="connsiteX32" fmla="*/ 147637 w 302429"/>
                <a:gd name="connsiteY32" fmla="*/ 447675 h 1185862"/>
                <a:gd name="connsiteX33" fmla="*/ 142875 w 302429"/>
                <a:gd name="connsiteY33" fmla="*/ 461962 h 1185862"/>
                <a:gd name="connsiteX34" fmla="*/ 138112 w 302429"/>
                <a:gd name="connsiteY34" fmla="*/ 478631 h 1185862"/>
                <a:gd name="connsiteX35" fmla="*/ 135731 w 302429"/>
                <a:gd name="connsiteY35" fmla="*/ 485775 h 1185862"/>
                <a:gd name="connsiteX36" fmla="*/ 145256 w 302429"/>
                <a:gd name="connsiteY36" fmla="*/ 500062 h 1185862"/>
                <a:gd name="connsiteX37" fmla="*/ 152400 w 302429"/>
                <a:gd name="connsiteY37" fmla="*/ 514350 h 1185862"/>
                <a:gd name="connsiteX38" fmla="*/ 154781 w 302429"/>
                <a:gd name="connsiteY38" fmla="*/ 523875 h 1185862"/>
                <a:gd name="connsiteX39" fmla="*/ 157162 w 302429"/>
                <a:gd name="connsiteY39" fmla="*/ 535781 h 1185862"/>
                <a:gd name="connsiteX40" fmla="*/ 159544 w 302429"/>
                <a:gd name="connsiteY40" fmla="*/ 542925 h 1185862"/>
                <a:gd name="connsiteX41" fmla="*/ 161925 w 302429"/>
                <a:gd name="connsiteY41" fmla="*/ 561975 h 1185862"/>
                <a:gd name="connsiteX42" fmla="*/ 164306 w 302429"/>
                <a:gd name="connsiteY42" fmla="*/ 569118 h 1185862"/>
                <a:gd name="connsiteX43" fmla="*/ 161925 w 302429"/>
                <a:gd name="connsiteY43" fmla="*/ 583406 h 1185862"/>
                <a:gd name="connsiteX44" fmla="*/ 157162 w 302429"/>
                <a:gd name="connsiteY44" fmla="*/ 607218 h 1185862"/>
                <a:gd name="connsiteX45" fmla="*/ 159544 w 302429"/>
                <a:gd name="connsiteY45" fmla="*/ 621506 h 1185862"/>
                <a:gd name="connsiteX46" fmla="*/ 164306 w 302429"/>
                <a:gd name="connsiteY46" fmla="*/ 631031 h 1185862"/>
                <a:gd name="connsiteX47" fmla="*/ 159544 w 302429"/>
                <a:gd name="connsiteY47" fmla="*/ 700087 h 1185862"/>
                <a:gd name="connsiteX48" fmla="*/ 161925 w 302429"/>
                <a:gd name="connsiteY48" fmla="*/ 735806 h 1185862"/>
                <a:gd name="connsiteX49" fmla="*/ 176212 w 302429"/>
                <a:gd name="connsiteY49" fmla="*/ 740568 h 1185862"/>
                <a:gd name="connsiteX50" fmla="*/ 176212 w 302429"/>
                <a:gd name="connsiteY50" fmla="*/ 807243 h 1185862"/>
                <a:gd name="connsiteX51" fmla="*/ 171450 w 302429"/>
                <a:gd name="connsiteY51" fmla="*/ 833437 h 1185862"/>
                <a:gd name="connsiteX52" fmla="*/ 161925 w 302429"/>
                <a:gd name="connsiteY52" fmla="*/ 895350 h 1185862"/>
                <a:gd name="connsiteX53" fmla="*/ 173831 w 302429"/>
                <a:gd name="connsiteY53" fmla="*/ 904875 h 1185862"/>
                <a:gd name="connsiteX54" fmla="*/ 178594 w 302429"/>
                <a:gd name="connsiteY54" fmla="*/ 912018 h 1185862"/>
                <a:gd name="connsiteX55" fmla="*/ 176212 w 302429"/>
                <a:gd name="connsiteY55" fmla="*/ 921543 h 1185862"/>
                <a:gd name="connsiteX56" fmla="*/ 178594 w 302429"/>
                <a:gd name="connsiteY56" fmla="*/ 938212 h 1185862"/>
                <a:gd name="connsiteX57" fmla="*/ 180975 w 302429"/>
                <a:gd name="connsiteY57" fmla="*/ 950118 h 1185862"/>
                <a:gd name="connsiteX58" fmla="*/ 188119 w 302429"/>
                <a:gd name="connsiteY58" fmla="*/ 952500 h 1185862"/>
                <a:gd name="connsiteX59" fmla="*/ 207169 w 302429"/>
                <a:gd name="connsiteY59" fmla="*/ 954881 h 1185862"/>
                <a:gd name="connsiteX60" fmla="*/ 200025 w 302429"/>
                <a:gd name="connsiteY60" fmla="*/ 962025 h 1185862"/>
                <a:gd name="connsiteX61" fmla="*/ 200025 w 302429"/>
                <a:gd name="connsiteY61" fmla="*/ 990600 h 1185862"/>
                <a:gd name="connsiteX62" fmla="*/ 211931 w 302429"/>
                <a:gd name="connsiteY62" fmla="*/ 992981 h 1185862"/>
                <a:gd name="connsiteX63" fmla="*/ 211931 w 302429"/>
                <a:gd name="connsiteY63" fmla="*/ 1007268 h 1185862"/>
                <a:gd name="connsiteX64" fmla="*/ 214312 w 302429"/>
                <a:gd name="connsiteY64" fmla="*/ 1028700 h 1185862"/>
                <a:gd name="connsiteX65" fmla="*/ 221456 w 302429"/>
                <a:gd name="connsiteY65" fmla="*/ 1033462 h 1185862"/>
                <a:gd name="connsiteX66" fmla="*/ 219075 w 302429"/>
                <a:gd name="connsiteY66" fmla="*/ 1042987 h 1185862"/>
                <a:gd name="connsiteX67" fmla="*/ 226219 w 302429"/>
                <a:gd name="connsiteY67" fmla="*/ 1047750 h 1185862"/>
                <a:gd name="connsiteX68" fmla="*/ 230981 w 302429"/>
                <a:gd name="connsiteY68" fmla="*/ 1054893 h 1185862"/>
                <a:gd name="connsiteX69" fmla="*/ 233362 w 302429"/>
                <a:gd name="connsiteY69" fmla="*/ 1064418 h 1185862"/>
                <a:gd name="connsiteX70" fmla="*/ 230981 w 302429"/>
                <a:gd name="connsiteY70" fmla="*/ 1071562 h 1185862"/>
                <a:gd name="connsiteX71" fmla="*/ 238125 w 302429"/>
                <a:gd name="connsiteY71" fmla="*/ 1085850 h 1185862"/>
                <a:gd name="connsiteX72" fmla="*/ 235744 w 302429"/>
                <a:gd name="connsiteY72" fmla="*/ 1100137 h 1185862"/>
                <a:gd name="connsiteX73" fmla="*/ 242887 w 302429"/>
                <a:gd name="connsiteY73" fmla="*/ 1102518 h 1185862"/>
                <a:gd name="connsiteX74" fmla="*/ 278606 w 302429"/>
                <a:gd name="connsiteY74" fmla="*/ 1104900 h 1185862"/>
                <a:gd name="connsiteX75" fmla="*/ 276225 w 302429"/>
                <a:gd name="connsiteY75" fmla="*/ 1112043 h 1185862"/>
                <a:gd name="connsiteX76" fmla="*/ 278606 w 302429"/>
                <a:gd name="connsiteY76" fmla="*/ 1123950 h 1185862"/>
                <a:gd name="connsiteX77" fmla="*/ 288131 w 302429"/>
                <a:gd name="connsiteY77" fmla="*/ 1140618 h 1185862"/>
                <a:gd name="connsiteX78" fmla="*/ 290512 w 302429"/>
                <a:gd name="connsiteY78" fmla="*/ 1159668 h 1185862"/>
                <a:gd name="connsiteX79" fmla="*/ 297656 w 302429"/>
                <a:gd name="connsiteY79" fmla="*/ 1162050 h 1185862"/>
                <a:gd name="connsiteX80" fmla="*/ 300037 w 302429"/>
                <a:gd name="connsiteY80" fmla="*/ 1169193 h 1185862"/>
                <a:gd name="connsiteX81" fmla="*/ 302419 w 302429"/>
                <a:gd name="connsiteY81"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4781 w 302429"/>
                <a:gd name="connsiteY31" fmla="*/ 442912 h 1185862"/>
                <a:gd name="connsiteX32" fmla="*/ 147637 w 302429"/>
                <a:gd name="connsiteY32" fmla="*/ 447675 h 1185862"/>
                <a:gd name="connsiteX33" fmla="*/ 142875 w 302429"/>
                <a:gd name="connsiteY33" fmla="*/ 461962 h 1185862"/>
                <a:gd name="connsiteX34" fmla="*/ 138112 w 302429"/>
                <a:gd name="connsiteY34" fmla="*/ 478631 h 1185862"/>
                <a:gd name="connsiteX35" fmla="*/ 135731 w 302429"/>
                <a:gd name="connsiteY35" fmla="*/ 485775 h 1185862"/>
                <a:gd name="connsiteX36" fmla="*/ 145256 w 302429"/>
                <a:gd name="connsiteY36" fmla="*/ 500062 h 1185862"/>
                <a:gd name="connsiteX37" fmla="*/ 152400 w 302429"/>
                <a:gd name="connsiteY37" fmla="*/ 514350 h 1185862"/>
                <a:gd name="connsiteX38" fmla="*/ 154781 w 302429"/>
                <a:gd name="connsiteY38" fmla="*/ 523875 h 1185862"/>
                <a:gd name="connsiteX39" fmla="*/ 157162 w 302429"/>
                <a:gd name="connsiteY39" fmla="*/ 535781 h 1185862"/>
                <a:gd name="connsiteX40" fmla="*/ 159544 w 302429"/>
                <a:gd name="connsiteY40" fmla="*/ 542925 h 1185862"/>
                <a:gd name="connsiteX41" fmla="*/ 161925 w 302429"/>
                <a:gd name="connsiteY41" fmla="*/ 561975 h 1185862"/>
                <a:gd name="connsiteX42" fmla="*/ 164306 w 302429"/>
                <a:gd name="connsiteY42" fmla="*/ 569118 h 1185862"/>
                <a:gd name="connsiteX43" fmla="*/ 161925 w 302429"/>
                <a:gd name="connsiteY43" fmla="*/ 583406 h 1185862"/>
                <a:gd name="connsiteX44" fmla="*/ 157162 w 302429"/>
                <a:gd name="connsiteY44" fmla="*/ 607218 h 1185862"/>
                <a:gd name="connsiteX45" fmla="*/ 159544 w 302429"/>
                <a:gd name="connsiteY45" fmla="*/ 621506 h 1185862"/>
                <a:gd name="connsiteX46" fmla="*/ 164306 w 302429"/>
                <a:gd name="connsiteY46" fmla="*/ 631031 h 1185862"/>
                <a:gd name="connsiteX47" fmla="*/ 159544 w 302429"/>
                <a:gd name="connsiteY47" fmla="*/ 700087 h 1185862"/>
                <a:gd name="connsiteX48" fmla="*/ 161925 w 302429"/>
                <a:gd name="connsiteY48" fmla="*/ 735806 h 1185862"/>
                <a:gd name="connsiteX49" fmla="*/ 176212 w 302429"/>
                <a:gd name="connsiteY49" fmla="*/ 740568 h 1185862"/>
                <a:gd name="connsiteX50" fmla="*/ 176212 w 302429"/>
                <a:gd name="connsiteY50" fmla="*/ 807243 h 1185862"/>
                <a:gd name="connsiteX51" fmla="*/ 161925 w 302429"/>
                <a:gd name="connsiteY51" fmla="*/ 895350 h 1185862"/>
                <a:gd name="connsiteX52" fmla="*/ 173831 w 302429"/>
                <a:gd name="connsiteY52" fmla="*/ 904875 h 1185862"/>
                <a:gd name="connsiteX53" fmla="*/ 178594 w 302429"/>
                <a:gd name="connsiteY53" fmla="*/ 912018 h 1185862"/>
                <a:gd name="connsiteX54" fmla="*/ 176212 w 302429"/>
                <a:gd name="connsiteY54" fmla="*/ 921543 h 1185862"/>
                <a:gd name="connsiteX55" fmla="*/ 178594 w 302429"/>
                <a:gd name="connsiteY55" fmla="*/ 938212 h 1185862"/>
                <a:gd name="connsiteX56" fmla="*/ 180975 w 302429"/>
                <a:gd name="connsiteY56" fmla="*/ 950118 h 1185862"/>
                <a:gd name="connsiteX57" fmla="*/ 188119 w 302429"/>
                <a:gd name="connsiteY57" fmla="*/ 952500 h 1185862"/>
                <a:gd name="connsiteX58" fmla="*/ 207169 w 302429"/>
                <a:gd name="connsiteY58" fmla="*/ 954881 h 1185862"/>
                <a:gd name="connsiteX59" fmla="*/ 200025 w 302429"/>
                <a:gd name="connsiteY59" fmla="*/ 962025 h 1185862"/>
                <a:gd name="connsiteX60" fmla="*/ 200025 w 302429"/>
                <a:gd name="connsiteY60" fmla="*/ 990600 h 1185862"/>
                <a:gd name="connsiteX61" fmla="*/ 211931 w 302429"/>
                <a:gd name="connsiteY61" fmla="*/ 992981 h 1185862"/>
                <a:gd name="connsiteX62" fmla="*/ 211931 w 302429"/>
                <a:gd name="connsiteY62" fmla="*/ 1007268 h 1185862"/>
                <a:gd name="connsiteX63" fmla="*/ 214312 w 302429"/>
                <a:gd name="connsiteY63" fmla="*/ 1028700 h 1185862"/>
                <a:gd name="connsiteX64" fmla="*/ 221456 w 302429"/>
                <a:gd name="connsiteY64" fmla="*/ 1033462 h 1185862"/>
                <a:gd name="connsiteX65" fmla="*/ 219075 w 302429"/>
                <a:gd name="connsiteY65" fmla="*/ 1042987 h 1185862"/>
                <a:gd name="connsiteX66" fmla="*/ 226219 w 302429"/>
                <a:gd name="connsiteY66" fmla="*/ 1047750 h 1185862"/>
                <a:gd name="connsiteX67" fmla="*/ 230981 w 302429"/>
                <a:gd name="connsiteY67" fmla="*/ 1054893 h 1185862"/>
                <a:gd name="connsiteX68" fmla="*/ 233362 w 302429"/>
                <a:gd name="connsiteY68" fmla="*/ 1064418 h 1185862"/>
                <a:gd name="connsiteX69" fmla="*/ 230981 w 302429"/>
                <a:gd name="connsiteY69" fmla="*/ 1071562 h 1185862"/>
                <a:gd name="connsiteX70" fmla="*/ 238125 w 302429"/>
                <a:gd name="connsiteY70" fmla="*/ 1085850 h 1185862"/>
                <a:gd name="connsiteX71" fmla="*/ 235744 w 302429"/>
                <a:gd name="connsiteY71" fmla="*/ 1100137 h 1185862"/>
                <a:gd name="connsiteX72" fmla="*/ 242887 w 302429"/>
                <a:gd name="connsiteY72" fmla="*/ 1102518 h 1185862"/>
                <a:gd name="connsiteX73" fmla="*/ 278606 w 302429"/>
                <a:gd name="connsiteY73" fmla="*/ 1104900 h 1185862"/>
                <a:gd name="connsiteX74" fmla="*/ 276225 w 302429"/>
                <a:gd name="connsiteY74" fmla="*/ 1112043 h 1185862"/>
                <a:gd name="connsiteX75" fmla="*/ 278606 w 302429"/>
                <a:gd name="connsiteY75" fmla="*/ 1123950 h 1185862"/>
                <a:gd name="connsiteX76" fmla="*/ 288131 w 302429"/>
                <a:gd name="connsiteY76" fmla="*/ 1140618 h 1185862"/>
                <a:gd name="connsiteX77" fmla="*/ 290512 w 302429"/>
                <a:gd name="connsiteY77" fmla="*/ 1159668 h 1185862"/>
                <a:gd name="connsiteX78" fmla="*/ 297656 w 302429"/>
                <a:gd name="connsiteY78" fmla="*/ 1162050 h 1185862"/>
                <a:gd name="connsiteX79" fmla="*/ 300037 w 302429"/>
                <a:gd name="connsiteY79" fmla="*/ 1169193 h 1185862"/>
                <a:gd name="connsiteX80" fmla="*/ 302419 w 302429"/>
                <a:gd name="connsiteY80"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4781 w 302429"/>
                <a:gd name="connsiteY31" fmla="*/ 442912 h 1185862"/>
                <a:gd name="connsiteX32" fmla="*/ 147637 w 302429"/>
                <a:gd name="connsiteY32" fmla="*/ 447675 h 1185862"/>
                <a:gd name="connsiteX33" fmla="*/ 142875 w 302429"/>
                <a:gd name="connsiteY33" fmla="*/ 461962 h 1185862"/>
                <a:gd name="connsiteX34" fmla="*/ 138112 w 302429"/>
                <a:gd name="connsiteY34" fmla="*/ 478631 h 1185862"/>
                <a:gd name="connsiteX35" fmla="*/ 135731 w 302429"/>
                <a:gd name="connsiteY35" fmla="*/ 485775 h 1185862"/>
                <a:gd name="connsiteX36" fmla="*/ 145256 w 302429"/>
                <a:gd name="connsiteY36" fmla="*/ 500062 h 1185862"/>
                <a:gd name="connsiteX37" fmla="*/ 152400 w 302429"/>
                <a:gd name="connsiteY37" fmla="*/ 514350 h 1185862"/>
                <a:gd name="connsiteX38" fmla="*/ 154781 w 302429"/>
                <a:gd name="connsiteY38" fmla="*/ 523875 h 1185862"/>
                <a:gd name="connsiteX39" fmla="*/ 157162 w 302429"/>
                <a:gd name="connsiteY39" fmla="*/ 535781 h 1185862"/>
                <a:gd name="connsiteX40" fmla="*/ 159544 w 302429"/>
                <a:gd name="connsiteY40" fmla="*/ 542925 h 1185862"/>
                <a:gd name="connsiteX41" fmla="*/ 161925 w 302429"/>
                <a:gd name="connsiteY41" fmla="*/ 561975 h 1185862"/>
                <a:gd name="connsiteX42" fmla="*/ 164306 w 302429"/>
                <a:gd name="connsiteY42" fmla="*/ 569118 h 1185862"/>
                <a:gd name="connsiteX43" fmla="*/ 161925 w 302429"/>
                <a:gd name="connsiteY43" fmla="*/ 583406 h 1185862"/>
                <a:gd name="connsiteX44" fmla="*/ 157162 w 302429"/>
                <a:gd name="connsiteY44" fmla="*/ 607218 h 1185862"/>
                <a:gd name="connsiteX45" fmla="*/ 159544 w 302429"/>
                <a:gd name="connsiteY45" fmla="*/ 621506 h 1185862"/>
                <a:gd name="connsiteX46" fmla="*/ 164306 w 302429"/>
                <a:gd name="connsiteY46" fmla="*/ 631031 h 1185862"/>
                <a:gd name="connsiteX47" fmla="*/ 159544 w 302429"/>
                <a:gd name="connsiteY47" fmla="*/ 700087 h 1185862"/>
                <a:gd name="connsiteX48" fmla="*/ 161925 w 302429"/>
                <a:gd name="connsiteY48" fmla="*/ 735806 h 1185862"/>
                <a:gd name="connsiteX49" fmla="*/ 176212 w 302429"/>
                <a:gd name="connsiteY49" fmla="*/ 740568 h 1185862"/>
                <a:gd name="connsiteX50" fmla="*/ 161925 w 302429"/>
                <a:gd name="connsiteY50" fmla="*/ 895350 h 1185862"/>
                <a:gd name="connsiteX51" fmla="*/ 173831 w 302429"/>
                <a:gd name="connsiteY51" fmla="*/ 904875 h 1185862"/>
                <a:gd name="connsiteX52" fmla="*/ 178594 w 302429"/>
                <a:gd name="connsiteY52" fmla="*/ 912018 h 1185862"/>
                <a:gd name="connsiteX53" fmla="*/ 176212 w 302429"/>
                <a:gd name="connsiteY53" fmla="*/ 921543 h 1185862"/>
                <a:gd name="connsiteX54" fmla="*/ 178594 w 302429"/>
                <a:gd name="connsiteY54" fmla="*/ 938212 h 1185862"/>
                <a:gd name="connsiteX55" fmla="*/ 180975 w 302429"/>
                <a:gd name="connsiteY55" fmla="*/ 950118 h 1185862"/>
                <a:gd name="connsiteX56" fmla="*/ 188119 w 302429"/>
                <a:gd name="connsiteY56" fmla="*/ 952500 h 1185862"/>
                <a:gd name="connsiteX57" fmla="*/ 207169 w 302429"/>
                <a:gd name="connsiteY57" fmla="*/ 954881 h 1185862"/>
                <a:gd name="connsiteX58" fmla="*/ 200025 w 302429"/>
                <a:gd name="connsiteY58" fmla="*/ 962025 h 1185862"/>
                <a:gd name="connsiteX59" fmla="*/ 200025 w 302429"/>
                <a:gd name="connsiteY59" fmla="*/ 990600 h 1185862"/>
                <a:gd name="connsiteX60" fmla="*/ 211931 w 302429"/>
                <a:gd name="connsiteY60" fmla="*/ 992981 h 1185862"/>
                <a:gd name="connsiteX61" fmla="*/ 211931 w 302429"/>
                <a:gd name="connsiteY61" fmla="*/ 1007268 h 1185862"/>
                <a:gd name="connsiteX62" fmla="*/ 214312 w 302429"/>
                <a:gd name="connsiteY62" fmla="*/ 1028700 h 1185862"/>
                <a:gd name="connsiteX63" fmla="*/ 221456 w 302429"/>
                <a:gd name="connsiteY63" fmla="*/ 1033462 h 1185862"/>
                <a:gd name="connsiteX64" fmla="*/ 219075 w 302429"/>
                <a:gd name="connsiteY64" fmla="*/ 1042987 h 1185862"/>
                <a:gd name="connsiteX65" fmla="*/ 226219 w 302429"/>
                <a:gd name="connsiteY65" fmla="*/ 1047750 h 1185862"/>
                <a:gd name="connsiteX66" fmla="*/ 230981 w 302429"/>
                <a:gd name="connsiteY66" fmla="*/ 1054893 h 1185862"/>
                <a:gd name="connsiteX67" fmla="*/ 233362 w 302429"/>
                <a:gd name="connsiteY67" fmla="*/ 1064418 h 1185862"/>
                <a:gd name="connsiteX68" fmla="*/ 230981 w 302429"/>
                <a:gd name="connsiteY68" fmla="*/ 1071562 h 1185862"/>
                <a:gd name="connsiteX69" fmla="*/ 238125 w 302429"/>
                <a:gd name="connsiteY69" fmla="*/ 1085850 h 1185862"/>
                <a:gd name="connsiteX70" fmla="*/ 235744 w 302429"/>
                <a:gd name="connsiteY70" fmla="*/ 1100137 h 1185862"/>
                <a:gd name="connsiteX71" fmla="*/ 242887 w 302429"/>
                <a:gd name="connsiteY71" fmla="*/ 1102518 h 1185862"/>
                <a:gd name="connsiteX72" fmla="*/ 278606 w 302429"/>
                <a:gd name="connsiteY72" fmla="*/ 1104900 h 1185862"/>
                <a:gd name="connsiteX73" fmla="*/ 276225 w 302429"/>
                <a:gd name="connsiteY73" fmla="*/ 1112043 h 1185862"/>
                <a:gd name="connsiteX74" fmla="*/ 278606 w 302429"/>
                <a:gd name="connsiteY74" fmla="*/ 1123950 h 1185862"/>
                <a:gd name="connsiteX75" fmla="*/ 288131 w 302429"/>
                <a:gd name="connsiteY75" fmla="*/ 1140618 h 1185862"/>
                <a:gd name="connsiteX76" fmla="*/ 290512 w 302429"/>
                <a:gd name="connsiteY76" fmla="*/ 1159668 h 1185862"/>
                <a:gd name="connsiteX77" fmla="*/ 297656 w 302429"/>
                <a:gd name="connsiteY77" fmla="*/ 1162050 h 1185862"/>
                <a:gd name="connsiteX78" fmla="*/ 300037 w 302429"/>
                <a:gd name="connsiteY78" fmla="*/ 1169193 h 1185862"/>
                <a:gd name="connsiteX79" fmla="*/ 302419 w 302429"/>
                <a:gd name="connsiteY79"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4781 w 302429"/>
                <a:gd name="connsiteY31" fmla="*/ 442912 h 1185862"/>
                <a:gd name="connsiteX32" fmla="*/ 147637 w 302429"/>
                <a:gd name="connsiteY32" fmla="*/ 447675 h 1185862"/>
                <a:gd name="connsiteX33" fmla="*/ 142875 w 302429"/>
                <a:gd name="connsiteY33" fmla="*/ 461962 h 1185862"/>
                <a:gd name="connsiteX34" fmla="*/ 138112 w 302429"/>
                <a:gd name="connsiteY34" fmla="*/ 478631 h 1185862"/>
                <a:gd name="connsiteX35" fmla="*/ 135731 w 302429"/>
                <a:gd name="connsiteY35" fmla="*/ 485775 h 1185862"/>
                <a:gd name="connsiteX36" fmla="*/ 145256 w 302429"/>
                <a:gd name="connsiteY36" fmla="*/ 500062 h 1185862"/>
                <a:gd name="connsiteX37" fmla="*/ 152400 w 302429"/>
                <a:gd name="connsiteY37" fmla="*/ 514350 h 1185862"/>
                <a:gd name="connsiteX38" fmla="*/ 154781 w 302429"/>
                <a:gd name="connsiteY38" fmla="*/ 523875 h 1185862"/>
                <a:gd name="connsiteX39" fmla="*/ 157162 w 302429"/>
                <a:gd name="connsiteY39" fmla="*/ 535781 h 1185862"/>
                <a:gd name="connsiteX40" fmla="*/ 159544 w 302429"/>
                <a:gd name="connsiteY40" fmla="*/ 542925 h 1185862"/>
                <a:gd name="connsiteX41" fmla="*/ 161925 w 302429"/>
                <a:gd name="connsiteY41" fmla="*/ 561975 h 1185862"/>
                <a:gd name="connsiteX42" fmla="*/ 164306 w 302429"/>
                <a:gd name="connsiteY42" fmla="*/ 569118 h 1185862"/>
                <a:gd name="connsiteX43" fmla="*/ 161925 w 302429"/>
                <a:gd name="connsiteY43" fmla="*/ 583406 h 1185862"/>
                <a:gd name="connsiteX44" fmla="*/ 157162 w 302429"/>
                <a:gd name="connsiteY44" fmla="*/ 607218 h 1185862"/>
                <a:gd name="connsiteX45" fmla="*/ 159544 w 302429"/>
                <a:gd name="connsiteY45" fmla="*/ 621506 h 1185862"/>
                <a:gd name="connsiteX46" fmla="*/ 164306 w 302429"/>
                <a:gd name="connsiteY46" fmla="*/ 631031 h 1185862"/>
                <a:gd name="connsiteX47" fmla="*/ 159544 w 302429"/>
                <a:gd name="connsiteY47" fmla="*/ 700087 h 1185862"/>
                <a:gd name="connsiteX48" fmla="*/ 161925 w 302429"/>
                <a:gd name="connsiteY48" fmla="*/ 735806 h 1185862"/>
                <a:gd name="connsiteX49" fmla="*/ 176212 w 302429"/>
                <a:gd name="connsiteY49" fmla="*/ 740568 h 1185862"/>
                <a:gd name="connsiteX50" fmla="*/ 161925 w 302429"/>
                <a:gd name="connsiteY50" fmla="*/ 895350 h 1185862"/>
                <a:gd name="connsiteX51" fmla="*/ 180974 w 302429"/>
                <a:gd name="connsiteY51" fmla="*/ 904875 h 1185862"/>
                <a:gd name="connsiteX52" fmla="*/ 178594 w 302429"/>
                <a:gd name="connsiteY52" fmla="*/ 912018 h 1185862"/>
                <a:gd name="connsiteX53" fmla="*/ 176212 w 302429"/>
                <a:gd name="connsiteY53" fmla="*/ 921543 h 1185862"/>
                <a:gd name="connsiteX54" fmla="*/ 178594 w 302429"/>
                <a:gd name="connsiteY54" fmla="*/ 938212 h 1185862"/>
                <a:gd name="connsiteX55" fmla="*/ 180975 w 302429"/>
                <a:gd name="connsiteY55" fmla="*/ 950118 h 1185862"/>
                <a:gd name="connsiteX56" fmla="*/ 188119 w 302429"/>
                <a:gd name="connsiteY56" fmla="*/ 952500 h 1185862"/>
                <a:gd name="connsiteX57" fmla="*/ 207169 w 302429"/>
                <a:gd name="connsiteY57" fmla="*/ 954881 h 1185862"/>
                <a:gd name="connsiteX58" fmla="*/ 200025 w 302429"/>
                <a:gd name="connsiteY58" fmla="*/ 962025 h 1185862"/>
                <a:gd name="connsiteX59" fmla="*/ 200025 w 302429"/>
                <a:gd name="connsiteY59" fmla="*/ 990600 h 1185862"/>
                <a:gd name="connsiteX60" fmla="*/ 211931 w 302429"/>
                <a:gd name="connsiteY60" fmla="*/ 992981 h 1185862"/>
                <a:gd name="connsiteX61" fmla="*/ 211931 w 302429"/>
                <a:gd name="connsiteY61" fmla="*/ 1007268 h 1185862"/>
                <a:gd name="connsiteX62" fmla="*/ 214312 w 302429"/>
                <a:gd name="connsiteY62" fmla="*/ 1028700 h 1185862"/>
                <a:gd name="connsiteX63" fmla="*/ 221456 w 302429"/>
                <a:gd name="connsiteY63" fmla="*/ 1033462 h 1185862"/>
                <a:gd name="connsiteX64" fmla="*/ 219075 w 302429"/>
                <a:gd name="connsiteY64" fmla="*/ 1042987 h 1185862"/>
                <a:gd name="connsiteX65" fmla="*/ 226219 w 302429"/>
                <a:gd name="connsiteY65" fmla="*/ 1047750 h 1185862"/>
                <a:gd name="connsiteX66" fmla="*/ 230981 w 302429"/>
                <a:gd name="connsiteY66" fmla="*/ 1054893 h 1185862"/>
                <a:gd name="connsiteX67" fmla="*/ 233362 w 302429"/>
                <a:gd name="connsiteY67" fmla="*/ 1064418 h 1185862"/>
                <a:gd name="connsiteX68" fmla="*/ 230981 w 302429"/>
                <a:gd name="connsiteY68" fmla="*/ 1071562 h 1185862"/>
                <a:gd name="connsiteX69" fmla="*/ 238125 w 302429"/>
                <a:gd name="connsiteY69" fmla="*/ 1085850 h 1185862"/>
                <a:gd name="connsiteX70" fmla="*/ 235744 w 302429"/>
                <a:gd name="connsiteY70" fmla="*/ 1100137 h 1185862"/>
                <a:gd name="connsiteX71" fmla="*/ 242887 w 302429"/>
                <a:gd name="connsiteY71" fmla="*/ 1102518 h 1185862"/>
                <a:gd name="connsiteX72" fmla="*/ 278606 w 302429"/>
                <a:gd name="connsiteY72" fmla="*/ 1104900 h 1185862"/>
                <a:gd name="connsiteX73" fmla="*/ 276225 w 302429"/>
                <a:gd name="connsiteY73" fmla="*/ 1112043 h 1185862"/>
                <a:gd name="connsiteX74" fmla="*/ 278606 w 302429"/>
                <a:gd name="connsiteY74" fmla="*/ 1123950 h 1185862"/>
                <a:gd name="connsiteX75" fmla="*/ 288131 w 302429"/>
                <a:gd name="connsiteY75" fmla="*/ 1140618 h 1185862"/>
                <a:gd name="connsiteX76" fmla="*/ 290512 w 302429"/>
                <a:gd name="connsiteY76" fmla="*/ 1159668 h 1185862"/>
                <a:gd name="connsiteX77" fmla="*/ 297656 w 302429"/>
                <a:gd name="connsiteY77" fmla="*/ 1162050 h 1185862"/>
                <a:gd name="connsiteX78" fmla="*/ 300037 w 302429"/>
                <a:gd name="connsiteY78" fmla="*/ 1169193 h 1185862"/>
                <a:gd name="connsiteX79" fmla="*/ 302419 w 302429"/>
                <a:gd name="connsiteY79"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4781 w 302429"/>
                <a:gd name="connsiteY31" fmla="*/ 442912 h 1185862"/>
                <a:gd name="connsiteX32" fmla="*/ 147637 w 302429"/>
                <a:gd name="connsiteY32" fmla="*/ 447675 h 1185862"/>
                <a:gd name="connsiteX33" fmla="*/ 142875 w 302429"/>
                <a:gd name="connsiteY33" fmla="*/ 461962 h 1185862"/>
                <a:gd name="connsiteX34" fmla="*/ 138112 w 302429"/>
                <a:gd name="connsiteY34" fmla="*/ 478631 h 1185862"/>
                <a:gd name="connsiteX35" fmla="*/ 135731 w 302429"/>
                <a:gd name="connsiteY35" fmla="*/ 485775 h 1185862"/>
                <a:gd name="connsiteX36" fmla="*/ 145256 w 302429"/>
                <a:gd name="connsiteY36" fmla="*/ 500062 h 1185862"/>
                <a:gd name="connsiteX37" fmla="*/ 152400 w 302429"/>
                <a:gd name="connsiteY37" fmla="*/ 514350 h 1185862"/>
                <a:gd name="connsiteX38" fmla="*/ 154781 w 302429"/>
                <a:gd name="connsiteY38" fmla="*/ 523875 h 1185862"/>
                <a:gd name="connsiteX39" fmla="*/ 157162 w 302429"/>
                <a:gd name="connsiteY39" fmla="*/ 535781 h 1185862"/>
                <a:gd name="connsiteX40" fmla="*/ 159544 w 302429"/>
                <a:gd name="connsiteY40" fmla="*/ 542925 h 1185862"/>
                <a:gd name="connsiteX41" fmla="*/ 161925 w 302429"/>
                <a:gd name="connsiteY41" fmla="*/ 561975 h 1185862"/>
                <a:gd name="connsiteX42" fmla="*/ 164306 w 302429"/>
                <a:gd name="connsiteY42" fmla="*/ 569118 h 1185862"/>
                <a:gd name="connsiteX43" fmla="*/ 161925 w 302429"/>
                <a:gd name="connsiteY43" fmla="*/ 583406 h 1185862"/>
                <a:gd name="connsiteX44" fmla="*/ 157162 w 302429"/>
                <a:gd name="connsiteY44" fmla="*/ 607218 h 1185862"/>
                <a:gd name="connsiteX45" fmla="*/ 159544 w 302429"/>
                <a:gd name="connsiteY45" fmla="*/ 621506 h 1185862"/>
                <a:gd name="connsiteX46" fmla="*/ 164306 w 302429"/>
                <a:gd name="connsiteY46" fmla="*/ 631031 h 1185862"/>
                <a:gd name="connsiteX47" fmla="*/ 159544 w 302429"/>
                <a:gd name="connsiteY47" fmla="*/ 700087 h 1185862"/>
                <a:gd name="connsiteX48" fmla="*/ 161925 w 302429"/>
                <a:gd name="connsiteY48" fmla="*/ 735806 h 1185862"/>
                <a:gd name="connsiteX49" fmla="*/ 176212 w 302429"/>
                <a:gd name="connsiteY49" fmla="*/ 740568 h 1185862"/>
                <a:gd name="connsiteX50" fmla="*/ 161925 w 302429"/>
                <a:gd name="connsiteY50" fmla="*/ 895350 h 1185862"/>
                <a:gd name="connsiteX51" fmla="*/ 178594 w 302429"/>
                <a:gd name="connsiteY51" fmla="*/ 912018 h 1185862"/>
                <a:gd name="connsiteX52" fmla="*/ 176212 w 302429"/>
                <a:gd name="connsiteY52" fmla="*/ 921543 h 1185862"/>
                <a:gd name="connsiteX53" fmla="*/ 178594 w 302429"/>
                <a:gd name="connsiteY53" fmla="*/ 938212 h 1185862"/>
                <a:gd name="connsiteX54" fmla="*/ 180975 w 302429"/>
                <a:gd name="connsiteY54" fmla="*/ 950118 h 1185862"/>
                <a:gd name="connsiteX55" fmla="*/ 188119 w 302429"/>
                <a:gd name="connsiteY55" fmla="*/ 952500 h 1185862"/>
                <a:gd name="connsiteX56" fmla="*/ 207169 w 302429"/>
                <a:gd name="connsiteY56" fmla="*/ 954881 h 1185862"/>
                <a:gd name="connsiteX57" fmla="*/ 200025 w 302429"/>
                <a:gd name="connsiteY57" fmla="*/ 962025 h 1185862"/>
                <a:gd name="connsiteX58" fmla="*/ 200025 w 302429"/>
                <a:gd name="connsiteY58" fmla="*/ 990600 h 1185862"/>
                <a:gd name="connsiteX59" fmla="*/ 211931 w 302429"/>
                <a:gd name="connsiteY59" fmla="*/ 992981 h 1185862"/>
                <a:gd name="connsiteX60" fmla="*/ 211931 w 302429"/>
                <a:gd name="connsiteY60" fmla="*/ 1007268 h 1185862"/>
                <a:gd name="connsiteX61" fmla="*/ 214312 w 302429"/>
                <a:gd name="connsiteY61" fmla="*/ 1028700 h 1185862"/>
                <a:gd name="connsiteX62" fmla="*/ 221456 w 302429"/>
                <a:gd name="connsiteY62" fmla="*/ 1033462 h 1185862"/>
                <a:gd name="connsiteX63" fmla="*/ 219075 w 302429"/>
                <a:gd name="connsiteY63" fmla="*/ 1042987 h 1185862"/>
                <a:gd name="connsiteX64" fmla="*/ 226219 w 302429"/>
                <a:gd name="connsiteY64" fmla="*/ 1047750 h 1185862"/>
                <a:gd name="connsiteX65" fmla="*/ 230981 w 302429"/>
                <a:gd name="connsiteY65" fmla="*/ 1054893 h 1185862"/>
                <a:gd name="connsiteX66" fmla="*/ 233362 w 302429"/>
                <a:gd name="connsiteY66" fmla="*/ 1064418 h 1185862"/>
                <a:gd name="connsiteX67" fmla="*/ 230981 w 302429"/>
                <a:gd name="connsiteY67" fmla="*/ 1071562 h 1185862"/>
                <a:gd name="connsiteX68" fmla="*/ 238125 w 302429"/>
                <a:gd name="connsiteY68" fmla="*/ 1085850 h 1185862"/>
                <a:gd name="connsiteX69" fmla="*/ 235744 w 302429"/>
                <a:gd name="connsiteY69" fmla="*/ 1100137 h 1185862"/>
                <a:gd name="connsiteX70" fmla="*/ 242887 w 302429"/>
                <a:gd name="connsiteY70" fmla="*/ 1102518 h 1185862"/>
                <a:gd name="connsiteX71" fmla="*/ 278606 w 302429"/>
                <a:gd name="connsiteY71" fmla="*/ 1104900 h 1185862"/>
                <a:gd name="connsiteX72" fmla="*/ 276225 w 302429"/>
                <a:gd name="connsiteY72" fmla="*/ 1112043 h 1185862"/>
                <a:gd name="connsiteX73" fmla="*/ 278606 w 302429"/>
                <a:gd name="connsiteY73" fmla="*/ 1123950 h 1185862"/>
                <a:gd name="connsiteX74" fmla="*/ 288131 w 302429"/>
                <a:gd name="connsiteY74" fmla="*/ 1140618 h 1185862"/>
                <a:gd name="connsiteX75" fmla="*/ 290512 w 302429"/>
                <a:gd name="connsiteY75" fmla="*/ 1159668 h 1185862"/>
                <a:gd name="connsiteX76" fmla="*/ 297656 w 302429"/>
                <a:gd name="connsiteY76" fmla="*/ 1162050 h 1185862"/>
                <a:gd name="connsiteX77" fmla="*/ 300037 w 302429"/>
                <a:gd name="connsiteY77" fmla="*/ 1169193 h 1185862"/>
                <a:gd name="connsiteX78" fmla="*/ 302419 w 302429"/>
                <a:gd name="connsiteY78"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4781 w 302429"/>
                <a:gd name="connsiteY31" fmla="*/ 442912 h 1185862"/>
                <a:gd name="connsiteX32" fmla="*/ 147637 w 302429"/>
                <a:gd name="connsiteY32" fmla="*/ 447675 h 1185862"/>
                <a:gd name="connsiteX33" fmla="*/ 142875 w 302429"/>
                <a:gd name="connsiteY33" fmla="*/ 461962 h 1185862"/>
                <a:gd name="connsiteX34" fmla="*/ 138112 w 302429"/>
                <a:gd name="connsiteY34" fmla="*/ 478631 h 1185862"/>
                <a:gd name="connsiteX35" fmla="*/ 159544 w 302429"/>
                <a:gd name="connsiteY35" fmla="*/ 490538 h 1185862"/>
                <a:gd name="connsiteX36" fmla="*/ 145256 w 302429"/>
                <a:gd name="connsiteY36" fmla="*/ 500062 h 1185862"/>
                <a:gd name="connsiteX37" fmla="*/ 152400 w 302429"/>
                <a:gd name="connsiteY37" fmla="*/ 514350 h 1185862"/>
                <a:gd name="connsiteX38" fmla="*/ 154781 w 302429"/>
                <a:gd name="connsiteY38" fmla="*/ 523875 h 1185862"/>
                <a:gd name="connsiteX39" fmla="*/ 157162 w 302429"/>
                <a:gd name="connsiteY39" fmla="*/ 535781 h 1185862"/>
                <a:gd name="connsiteX40" fmla="*/ 159544 w 302429"/>
                <a:gd name="connsiteY40" fmla="*/ 542925 h 1185862"/>
                <a:gd name="connsiteX41" fmla="*/ 161925 w 302429"/>
                <a:gd name="connsiteY41" fmla="*/ 561975 h 1185862"/>
                <a:gd name="connsiteX42" fmla="*/ 164306 w 302429"/>
                <a:gd name="connsiteY42" fmla="*/ 569118 h 1185862"/>
                <a:gd name="connsiteX43" fmla="*/ 161925 w 302429"/>
                <a:gd name="connsiteY43" fmla="*/ 583406 h 1185862"/>
                <a:gd name="connsiteX44" fmla="*/ 157162 w 302429"/>
                <a:gd name="connsiteY44" fmla="*/ 607218 h 1185862"/>
                <a:gd name="connsiteX45" fmla="*/ 159544 w 302429"/>
                <a:gd name="connsiteY45" fmla="*/ 621506 h 1185862"/>
                <a:gd name="connsiteX46" fmla="*/ 164306 w 302429"/>
                <a:gd name="connsiteY46" fmla="*/ 631031 h 1185862"/>
                <a:gd name="connsiteX47" fmla="*/ 159544 w 302429"/>
                <a:gd name="connsiteY47" fmla="*/ 700087 h 1185862"/>
                <a:gd name="connsiteX48" fmla="*/ 161925 w 302429"/>
                <a:gd name="connsiteY48" fmla="*/ 735806 h 1185862"/>
                <a:gd name="connsiteX49" fmla="*/ 176212 w 302429"/>
                <a:gd name="connsiteY49" fmla="*/ 740568 h 1185862"/>
                <a:gd name="connsiteX50" fmla="*/ 161925 w 302429"/>
                <a:gd name="connsiteY50" fmla="*/ 895350 h 1185862"/>
                <a:gd name="connsiteX51" fmla="*/ 178594 w 302429"/>
                <a:gd name="connsiteY51" fmla="*/ 912018 h 1185862"/>
                <a:gd name="connsiteX52" fmla="*/ 176212 w 302429"/>
                <a:gd name="connsiteY52" fmla="*/ 921543 h 1185862"/>
                <a:gd name="connsiteX53" fmla="*/ 178594 w 302429"/>
                <a:gd name="connsiteY53" fmla="*/ 938212 h 1185862"/>
                <a:gd name="connsiteX54" fmla="*/ 180975 w 302429"/>
                <a:gd name="connsiteY54" fmla="*/ 950118 h 1185862"/>
                <a:gd name="connsiteX55" fmla="*/ 188119 w 302429"/>
                <a:gd name="connsiteY55" fmla="*/ 952500 h 1185862"/>
                <a:gd name="connsiteX56" fmla="*/ 207169 w 302429"/>
                <a:gd name="connsiteY56" fmla="*/ 954881 h 1185862"/>
                <a:gd name="connsiteX57" fmla="*/ 200025 w 302429"/>
                <a:gd name="connsiteY57" fmla="*/ 962025 h 1185862"/>
                <a:gd name="connsiteX58" fmla="*/ 200025 w 302429"/>
                <a:gd name="connsiteY58" fmla="*/ 990600 h 1185862"/>
                <a:gd name="connsiteX59" fmla="*/ 211931 w 302429"/>
                <a:gd name="connsiteY59" fmla="*/ 992981 h 1185862"/>
                <a:gd name="connsiteX60" fmla="*/ 211931 w 302429"/>
                <a:gd name="connsiteY60" fmla="*/ 1007268 h 1185862"/>
                <a:gd name="connsiteX61" fmla="*/ 214312 w 302429"/>
                <a:gd name="connsiteY61" fmla="*/ 1028700 h 1185862"/>
                <a:gd name="connsiteX62" fmla="*/ 221456 w 302429"/>
                <a:gd name="connsiteY62" fmla="*/ 1033462 h 1185862"/>
                <a:gd name="connsiteX63" fmla="*/ 219075 w 302429"/>
                <a:gd name="connsiteY63" fmla="*/ 1042987 h 1185862"/>
                <a:gd name="connsiteX64" fmla="*/ 226219 w 302429"/>
                <a:gd name="connsiteY64" fmla="*/ 1047750 h 1185862"/>
                <a:gd name="connsiteX65" fmla="*/ 230981 w 302429"/>
                <a:gd name="connsiteY65" fmla="*/ 1054893 h 1185862"/>
                <a:gd name="connsiteX66" fmla="*/ 233362 w 302429"/>
                <a:gd name="connsiteY66" fmla="*/ 1064418 h 1185862"/>
                <a:gd name="connsiteX67" fmla="*/ 230981 w 302429"/>
                <a:gd name="connsiteY67" fmla="*/ 1071562 h 1185862"/>
                <a:gd name="connsiteX68" fmla="*/ 238125 w 302429"/>
                <a:gd name="connsiteY68" fmla="*/ 1085850 h 1185862"/>
                <a:gd name="connsiteX69" fmla="*/ 235744 w 302429"/>
                <a:gd name="connsiteY69" fmla="*/ 1100137 h 1185862"/>
                <a:gd name="connsiteX70" fmla="*/ 242887 w 302429"/>
                <a:gd name="connsiteY70" fmla="*/ 1102518 h 1185862"/>
                <a:gd name="connsiteX71" fmla="*/ 278606 w 302429"/>
                <a:gd name="connsiteY71" fmla="*/ 1104900 h 1185862"/>
                <a:gd name="connsiteX72" fmla="*/ 276225 w 302429"/>
                <a:gd name="connsiteY72" fmla="*/ 1112043 h 1185862"/>
                <a:gd name="connsiteX73" fmla="*/ 278606 w 302429"/>
                <a:gd name="connsiteY73" fmla="*/ 1123950 h 1185862"/>
                <a:gd name="connsiteX74" fmla="*/ 288131 w 302429"/>
                <a:gd name="connsiteY74" fmla="*/ 1140618 h 1185862"/>
                <a:gd name="connsiteX75" fmla="*/ 290512 w 302429"/>
                <a:gd name="connsiteY75" fmla="*/ 1159668 h 1185862"/>
                <a:gd name="connsiteX76" fmla="*/ 297656 w 302429"/>
                <a:gd name="connsiteY76" fmla="*/ 1162050 h 1185862"/>
                <a:gd name="connsiteX77" fmla="*/ 300037 w 302429"/>
                <a:gd name="connsiteY77" fmla="*/ 1169193 h 1185862"/>
                <a:gd name="connsiteX78" fmla="*/ 302419 w 302429"/>
                <a:gd name="connsiteY78"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4781 w 302429"/>
                <a:gd name="connsiteY31" fmla="*/ 442912 h 1185862"/>
                <a:gd name="connsiteX32" fmla="*/ 147637 w 302429"/>
                <a:gd name="connsiteY32" fmla="*/ 447675 h 1185862"/>
                <a:gd name="connsiteX33" fmla="*/ 142875 w 302429"/>
                <a:gd name="connsiteY33" fmla="*/ 461962 h 1185862"/>
                <a:gd name="connsiteX34" fmla="*/ 159544 w 302429"/>
                <a:gd name="connsiteY34" fmla="*/ 490538 h 1185862"/>
                <a:gd name="connsiteX35" fmla="*/ 145256 w 302429"/>
                <a:gd name="connsiteY35" fmla="*/ 500062 h 1185862"/>
                <a:gd name="connsiteX36" fmla="*/ 152400 w 302429"/>
                <a:gd name="connsiteY36" fmla="*/ 514350 h 1185862"/>
                <a:gd name="connsiteX37" fmla="*/ 154781 w 302429"/>
                <a:gd name="connsiteY37" fmla="*/ 523875 h 1185862"/>
                <a:gd name="connsiteX38" fmla="*/ 157162 w 302429"/>
                <a:gd name="connsiteY38" fmla="*/ 535781 h 1185862"/>
                <a:gd name="connsiteX39" fmla="*/ 159544 w 302429"/>
                <a:gd name="connsiteY39" fmla="*/ 542925 h 1185862"/>
                <a:gd name="connsiteX40" fmla="*/ 161925 w 302429"/>
                <a:gd name="connsiteY40" fmla="*/ 561975 h 1185862"/>
                <a:gd name="connsiteX41" fmla="*/ 164306 w 302429"/>
                <a:gd name="connsiteY41" fmla="*/ 569118 h 1185862"/>
                <a:gd name="connsiteX42" fmla="*/ 161925 w 302429"/>
                <a:gd name="connsiteY42" fmla="*/ 583406 h 1185862"/>
                <a:gd name="connsiteX43" fmla="*/ 157162 w 302429"/>
                <a:gd name="connsiteY43" fmla="*/ 607218 h 1185862"/>
                <a:gd name="connsiteX44" fmla="*/ 159544 w 302429"/>
                <a:gd name="connsiteY44" fmla="*/ 621506 h 1185862"/>
                <a:gd name="connsiteX45" fmla="*/ 164306 w 302429"/>
                <a:gd name="connsiteY45" fmla="*/ 631031 h 1185862"/>
                <a:gd name="connsiteX46" fmla="*/ 159544 w 302429"/>
                <a:gd name="connsiteY46" fmla="*/ 700087 h 1185862"/>
                <a:gd name="connsiteX47" fmla="*/ 161925 w 302429"/>
                <a:gd name="connsiteY47" fmla="*/ 735806 h 1185862"/>
                <a:gd name="connsiteX48" fmla="*/ 176212 w 302429"/>
                <a:gd name="connsiteY48" fmla="*/ 740568 h 1185862"/>
                <a:gd name="connsiteX49" fmla="*/ 161925 w 302429"/>
                <a:gd name="connsiteY49" fmla="*/ 895350 h 1185862"/>
                <a:gd name="connsiteX50" fmla="*/ 178594 w 302429"/>
                <a:gd name="connsiteY50" fmla="*/ 912018 h 1185862"/>
                <a:gd name="connsiteX51" fmla="*/ 176212 w 302429"/>
                <a:gd name="connsiteY51" fmla="*/ 921543 h 1185862"/>
                <a:gd name="connsiteX52" fmla="*/ 178594 w 302429"/>
                <a:gd name="connsiteY52" fmla="*/ 938212 h 1185862"/>
                <a:gd name="connsiteX53" fmla="*/ 180975 w 302429"/>
                <a:gd name="connsiteY53" fmla="*/ 950118 h 1185862"/>
                <a:gd name="connsiteX54" fmla="*/ 188119 w 302429"/>
                <a:gd name="connsiteY54" fmla="*/ 952500 h 1185862"/>
                <a:gd name="connsiteX55" fmla="*/ 207169 w 302429"/>
                <a:gd name="connsiteY55" fmla="*/ 954881 h 1185862"/>
                <a:gd name="connsiteX56" fmla="*/ 200025 w 302429"/>
                <a:gd name="connsiteY56" fmla="*/ 962025 h 1185862"/>
                <a:gd name="connsiteX57" fmla="*/ 200025 w 302429"/>
                <a:gd name="connsiteY57" fmla="*/ 990600 h 1185862"/>
                <a:gd name="connsiteX58" fmla="*/ 211931 w 302429"/>
                <a:gd name="connsiteY58" fmla="*/ 992981 h 1185862"/>
                <a:gd name="connsiteX59" fmla="*/ 211931 w 302429"/>
                <a:gd name="connsiteY59" fmla="*/ 1007268 h 1185862"/>
                <a:gd name="connsiteX60" fmla="*/ 214312 w 302429"/>
                <a:gd name="connsiteY60" fmla="*/ 1028700 h 1185862"/>
                <a:gd name="connsiteX61" fmla="*/ 221456 w 302429"/>
                <a:gd name="connsiteY61" fmla="*/ 1033462 h 1185862"/>
                <a:gd name="connsiteX62" fmla="*/ 219075 w 302429"/>
                <a:gd name="connsiteY62" fmla="*/ 1042987 h 1185862"/>
                <a:gd name="connsiteX63" fmla="*/ 226219 w 302429"/>
                <a:gd name="connsiteY63" fmla="*/ 1047750 h 1185862"/>
                <a:gd name="connsiteX64" fmla="*/ 230981 w 302429"/>
                <a:gd name="connsiteY64" fmla="*/ 1054893 h 1185862"/>
                <a:gd name="connsiteX65" fmla="*/ 233362 w 302429"/>
                <a:gd name="connsiteY65" fmla="*/ 1064418 h 1185862"/>
                <a:gd name="connsiteX66" fmla="*/ 230981 w 302429"/>
                <a:gd name="connsiteY66" fmla="*/ 1071562 h 1185862"/>
                <a:gd name="connsiteX67" fmla="*/ 238125 w 302429"/>
                <a:gd name="connsiteY67" fmla="*/ 1085850 h 1185862"/>
                <a:gd name="connsiteX68" fmla="*/ 235744 w 302429"/>
                <a:gd name="connsiteY68" fmla="*/ 1100137 h 1185862"/>
                <a:gd name="connsiteX69" fmla="*/ 242887 w 302429"/>
                <a:gd name="connsiteY69" fmla="*/ 1102518 h 1185862"/>
                <a:gd name="connsiteX70" fmla="*/ 278606 w 302429"/>
                <a:gd name="connsiteY70" fmla="*/ 1104900 h 1185862"/>
                <a:gd name="connsiteX71" fmla="*/ 276225 w 302429"/>
                <a:gd name="connsiteY71" fmla="*/ 1112043 h 1185862"/>
                <a:gd name="connsiteX72" fmla="*/ 278606 w 302429"/>
                <a:gd name="connsiteY72" fmla="*/ 1123950 h 1185862"/>
                <a:gd name="connsiteX73" fmla="*/ 288131 w 302429"/>
                <a:gd name="connsiteY73" fmla="*/ 1140618 h 1185862"/>
                <a:gd name="connsiteX74" fmla="*/ 290512 w 302429"/>
                <a:gd name="connsiteY74" fmla="*/ 1159668 h 1185862"/>
                <a:gd name="connsiteX75" fmla="*/ 297656 w 302429"/>
                <a:gd name="connsiteY75" fmla="*/ 1162050 h 1185862"/>
                <a:gd name="connsiteX76" fmla="*/ 300037 w 302429"/>
                <a:gd name="connsiteY76" fmla="*/ 1169193 h 1185862"/>
                <a:gd name="connsiteX77" fmla="*/ 302419 w 302429"/>
                <a:gd name="connsiteY77"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4781 w 302429"/>
                <a:gd name="connsiteY31" fmla="*/ 442912 h 1185862"/>
                <a:gd name="connsiteX32" fmla="*/ 147637 w 302429"/>
                <a:gd name="connsiteY32" fmla="*/ 447675 h 1185862"/>
                <a:gd name="connsiteX33" fmla="*/ 159544 w 302429"/>
                <a:gd name="connsiteY33" fmla="*/ 490538 h 1185862"/>
                <a:gd name="connsiteX34" fmla="*/ 145256 w 302429"/>
                <a:gd name="connsiteY34" fmla="*/ 500062 h 1185862"/>
                <a:gd name="connsiteX35" fmla="*/ 152400 w 302429"/>
                <a:gd name="connsiteY35" fmla="*/ 514350 h 1185862"/>
                <a:gd name="connsiteX36" fmla="*/ 154781 w 302429"/>
                <a:gd name="connsiteY36" fmla="*/ 523875 h 1185862"/>
                <a:gd name="connsiteX37" fmla="*/ 157162 w 302429"/>
                <a:gd name="connsiteY37" fmla="*/ 535781 h 1185862"/>
                <a:gd name="connsiteX38" fmla="*/ 159544 w 302429"/>
                <a:gd name="connsiteY38" fmla="*/ 542925 h 1185862"/>
                <a:gd name="connsiteX39" fmla="*/ 161925 w 302429"/>
                <a:gd name="connsiteY39" fmla="*/ 561975 h 1185862"/>
                <a:gd name="connsiteX40" fmla="*/ 164306 w 302429"/>
                <a:gd name="connsiteY40" fmla="*/ 569118 h 1185862"/>
                <a:gd name="connsiteX41" fmla="*/ 161925 w 302429"/>
                <a:gd name="connsiteY41" fmla="*/ 583406 h 1185862"/>
                <a:gd name="connsiteX42" fmla="*/ 157162 w 302429"/>
                <a:gd name="connsiteY42" fmla="*/ 607218 h 1185862"/>
                <a:gd name="connsiteX43" fmla="*/ 159544 w 302429"/>
                <a:gd name="connsiteY43" fmla="*/ 621506 h 1185862"/>
                <a:gd name="connsiteX44" fmla="*/ 164306 w 302429"/>
                <a:gd name="connsiteY44" fmla="*/ 631031 h 1185862"/>
                <a:gd name="connsiteX45" fmla="*/ 159544 w 302429"/>
                <a:gd name="connsiteY45" fmla="*/ 700087 h 1185862"/>
                <a:gd name="connsiteX46" fmla="*/ 161925 w 302429"/>
                <a:gd name="connsiteY46" fmla="*/ 735806 h 1185862"/>
                <a:gd name="connsiteX47" fmla="*/ 176212 w 302429"/>
                <a:gd name="connsiteY47" fmla="*/ 740568 h 1185862"/>
                <a:gd name="connsiteX48" fmla="*/ 161925 w 302429"/>
                <a:gd name="connsiteY48" fmla="*/ 895350 h 1185862"/>
                <a:gd name="connsiteX49" fmla="*/ 178594 w 302429"/>
                <a:gd name="connsiteY49" fmla="*/ 912018 h 1185862"/>
                <a:gd name="connsiteX50" fmla="*/ 176212 w 302429"/>
                <a:gd name="connsiteY50" fmla="*/ 921543 h 1185862"/>
                <a:gd name="connsiteX51" fmla="*/ 178594 w 302429"/>
                <a:gd name="connsiteY51" fmla="*/ 938212 h 1185862"/>
                <a:gd name="connsiteX52" fmla="*/ 180975 w 302429"/>
                <a:gd name="connsiteY52" fmla="*/ 950118 h 1185862"/>
                <a:gd name="connsiteX53" fmla="*/ 188119 w 302429"/>
                <a:gd name="connsiteY53" fmla="*/ 952500 h 1185862"/>
                <a:gd name="connsiteX54" fmla="*/ 207169 w 302429"/>
                <a:gd name="connsiteY54" fmla="*/ 954881 h 1185862"/>
                <a:gd name="connsiteX55" fmla="*/ 200025 w 302429"/>
                <a:gd name="connsiteY55" fmla="*/ 962025 h 1185862"/>
                <a:gd name="connsiteX56" fmla="*/ 200025 w 302429"/>
                <a:gd name="connsiteY56" fmla="*/ 990600 h 1185862"/>
                <a:gd name="connsiteX57" fmla="*/ 211931 w 302429"/>
                <a:gd name="connsiteY57" fmla="*/ 992981 h 1185862"/>
                <a:gd name="connsiteX58" fmla="*/ 211931 w 302429"/>
                <a:gd name="connsiteY58" fmla="*/ 1007268 h 1185862"/>
                <a:gd name="connsiteX59" fmla="*/ 214312 w 302429"/>
                <a:gd name="connsiteY59" fmla="*/ 1028700 h 1185862"/>
                <a:gd name="connsiteX60" fmla="*/ 221456 w 302429"/>
                <a:gd name="connsiteY60" fmla="*/ 1033462 h 1185862"/>
                <a:gd name="connsiteX61" fmla="*/ 219075 w 302429"/>
                <a:gd name="connsiteY61" fmla="*/ 1042987 h 1185862"/>
                <a:gd name="connsiteX62" fmla="*/ 226219 w 302429"/>
                <a:gd name="connsiteY62" fmla="*/ 1047750 h 1185862"/>
                <a:gd name="connsiteX63" fmla="*/ 230981 w 302429"/>
                <a:gd name="connsiteY63" fmla="*/ 1054893 h 1185862"/>
                <a:gd name="connsiteX64" fmla="*/ 233362 w 302429"/>
                <a:gd name="connsiteY64" fmla="*/ 1064418 h 1185862"/>
                <a:gd name="connsiteX65" fmla="*/ 230981 w 302429"/>
                <a:gd name="connsiteY65" fmla="*/ 1071562 h 1185862"/>
                <a:gd name="connsiteX66" fmla="*/ 238125 w 302429"/>
                <a:gd name="connsiteY66" fmla="*/ 1085850 h 1185862"/>
                <a:gd name="connsiteX67" fmla="*/ 235744 w 302429"/>
                <a:gd name="connsiteY67" fmla="*/ 1100137 h 1185862"/>
                <a:gd name="connsiteX68" fmla="*/ 242887 w 302429"/>
                <a:gd name="connsiteY68" fmla="*/ 1102518 h 1185862"/>
                <a:gd name="connsiteX69" fmla="*/ 278606 w 302429"/>
                <a:gd name="connsiteY69" fmla="*/ 1104900 h 1185862"/>
                <a:gd name="connsiteX70" fmla="*/ 276225 w 302429"/>
                <a:gd name="connsiteY70" fmla="*/ 1112043 h 1185862"/>
                <a:gd name="connsiteX71" fmla="*/ 278606 w 302429"/>
                <a:gd name="connsiteY71" fmla="*/ 1123950 h 1185862"/>
                <a:gd name="connsiteX72" fmla="*/ 288131 w 302429"/>
                <a:gd name="connsiteY72" fmla="*/ 1140618 h 1185862"/>
                <a:gd name="connsiteX73" fmla="*/ 290512 w 302429"/>
                <a:gd name="connsiteY73" fmla="*/ 1159668 h 1185862"/>
                <a:gd name="connsiteX74" fmla="*/ 297656 w 302429"/>
                <a:gd name="connsiteY74" fmla="*/ 1162050 h 1185862"/>
                <a:gd name="connsiteX75" fmla="*/ 300037 w 302429"/>
                <a:gd name="connsiteY75" fmla="*/ 1169193 h 1185862"/>
                <a:gd name="connsiteX76" fmla="*/ 302419 w 302429"/>
                <a:gd name="connsiteY76"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4781 w 302429"/>
                <a:gd name="connsiteY31" fmla="*/ 442912 h 1185862"/>
                <a:gd name="connsiteX32" fmla="*/ 159544 w 302429"/>
                <a:gd name="connsiteY32" fmla="*/ 490538 h 1185862"/>
                <a:gd name="connsiteX33" fmla="*/ 145256 w 302429"/>
                <a:gd name="connsiteY33" fmla="*/ 500062 h 1185862"/>
                <a:gd name="connsiteX34" fmla="*/ 152400 w 302429"/>
                <a:gd name="connsiteY34" fmla="*/ 514350 h 1185862"/>
                <a:gd name="connsiteX35" fmla="*/ 154781 w 302429"/>
                <a:gd name="connsiteY35" fmla="*/ 523875 h 1185862"/>
                <a:gd name="connsiteX36" fmla="*/ 157162 w 302429"/>
                <a:gd name="connsiteY36" fmla="*/ 535781 h 1185862"/>
                <a:gd name="connsiteX37" fmla="*/ 159544 w 302429"/>
                <a:gd name="connsiteY37" fmla="*/ 542925 h 1185862"/>
                <a:gd name="connsiteX38" fmla="*/ 161925 w 302429"/>
                <a:gd name="connsiteY38" fmla="*/ 561975 h 1185862"/>
                <a:gd name="connsiteX39" fmla="*/ 164306 w 302429"/>
                <a:gd name="connsiteY39" fmla="*/ 569118 h 1185862"/>
                <a:gd name="connsiteX40" fmla="*/ 161925 w 302429"/>
                <a:gd name="connsiteY40" fmla="*/ 583406 h 1185862"/>
                <a:gd name="connsiteX41" fmla="*/ 157162 w 302429"/>
                <a:gd name="connsiteY41" fmla="*/ 607218 h 1185862"/>
                <a:gd name="connsiteX42" fmla="*/ 159544 w 302429"/>
                <a:gd name="connsiteY42" fmla="*/ 621506 h 1185862"/>
                <a:gd name="connsiteX43" fmla="*/ 164306 w 302429"/>
                <a:gd name="connsiteY43" fmla="*/ 631031 h 1185862"/>
                <a:gd name="connsiteX44" fmla="*/ 159544 w 302429"/>
                <a:gd name="connsiteY44" fmla="*/ 700087 h 1185862"/>
                <a:gd name="connsiteX45" fmla="*/ 161925 w 302429"/>
                <a:gd name="connsiteY45" fmla="*/ 735806 h 1185862"/>
                <a:gd name="connsiteX46" fmla="*/ 176212 w 302429"/>
                <a:gd name="connsiteY46" fmla="*/ 740568 h 1185862"/>
                <a:gd name="connsiteX47" fmla="*/ 161925 w 302429"/>
                <a:gd name="connsiteY47" fmla="*/ 895350 h 1185862"/>
                <a:gd name="connsiteX48" fmla="*/ 178594 w 302429"/>
                <a:gd name="connsiteY48" fmla="*/ 912018 h 1185862"/>
                <a:gd name="connsiteX49" fmla="*/ 176212 w 302429"/>
                <a:gd name="connsiteY49" fmla="*/ 921543 h 1185862"/>
                <a:gd name="connsiteX50" fmla="*/ 178594 w 302429"/>
                <a:gd name="connsiteY50" fmla="*/ 938212 h 1185862"/>
                <a:gd name="connsiteX51" fmla="*/ 180975 w 302429"/>
                <a:gd name="connsiteY51" fmla="*/ 950118 h 1185862"/>
                <a:gd name="connsiteX52" fmla="*/ 188119 w 302429"/>
                <a:gd name="connsiteY52" fmla="*/ 952500 h 1185862"/>
                <a:gd name="connsiteX53" fmla="*/ 207169 w 302429"/>
                <a:gd name="connsiteY53" fmla="*/ 954881 h 1185862"/>
                <a:gd name="connsiteX54" fmla="*/ 200025 w 302429"/>
                <a:gd name="connsiteY54" fmla="*/ 962025 h 1185862"/>
                <a:gd name="connsiteX55" fmla="*/ 200025 w 302429"/>
                <a:gd name="connsiteY55" fmla="*/ 990600 h 1185862"/>
                <a:gd name="connsiteX56" fmla="*/ 211931 w 302429"/>
                <a:gd name="connsiteY56" fmla="*/ 992981 h 1185862"/>
                <a:gd name="connsiteX57" fmla="*/ 211931 w 302429"/>
                <a:gd name="connsiteY57" fmla="*/ 1007268 h 1185862"/>
                <a:gd name="connsiteX58" fmla="*/ 214312 w 302429"/>
                <a:gd name="connsiteY58" fmla="*/ 1028700 h 1185862"/>
                <a:gd name="connsiteX59" fmla="*/ 221456 w 302429"/>
                <a:gd name="connsiteY59" fmla="*/ 1033462 h 1185862"/>
                <a:gd name="connsiteX60" fmla="*/ 219075 w 302429"/>
                <a:gd name="connsiteY60" fmla="*/ 1042987 h 1185862"/>
                <a:gd name="connsiteX61" fmla="*/ 226219 w 302429"/>
                <a:gd name="connsiteY61" fmla="*/ 1047750 h 1185862"/>
                <a:gd name="connsiteX62" fmla="*/ 230981 w 302429"/>
                <a:gd name="connsiteY62" fmla="*/ 1054893 h 1185862"/>
                <a:gd name="connsiteX63" fmla="*/ 233362 w 302429"/>
                <a:gd name="connsiteY63" fmla="*/ 1064418 h 1185862"/>
                <a:gd name="connsiteX64" fmla="*/ 230981 w 302429"/>
                <a:gd name="connsiteY64" fmla="*/ 1071562 h 1185862"/>
                <a:gd name="connsiteX65" fmla="*/ 238125 w 302429"/>
                <a:gd name="connsiteY65" fmla="*/ 1085850 h 1185862"/>
                <a:gd name="connsiteX66" fmla="*/ 235744 w 302429"/>
                <a:gd name="connsiteY66" fmla="*/ 1100137 h 1185862"/>
                <a:gd name="connsiteX67" fmla="*/ 242887 w 302429"/>
                <a:gd name="connsiteY67" fmla="*/ 1102518 h 1185862"/>
                <a:gd name="connsiteX68" fmla="*/ 278606 w 302429"/>
                <a:gd name="connsiteY68" fmla="*/ 1104900 h 1185862"/>
                <a:gd name="connsiteX69" fmla="*/ 276225 w 302429"/>
                <a:gd name="connsiteY69" fmla="*/ 1112043 h 1185862"/>
                <a:gd name="connsiteX70" fmla="*/ 278606 w 302429"/>
                <a:gd name="connsiteY70" fmla="*/ 1123950 h 1185862"/>
                <a:gd name="connsiteX71" fmla="*/ 288131 w 302429"/>
                <a:gd name="connsiteY71" fmla="*/ 1140618 h 1185862"/>
                <a:gd name="connsiteX72" fmla="*/ 290512 w 302429"/>
                <a:gd name="connsiteY72" fmla="*/ 1159668 h 1185862"/>
                <a:gd name="connsiteX73" fmla="*/ 297656 w 302429"/>
                <a:gd name="connsiteY73" fmla="*/ 1162050 h 1185862"/>
                <a:gd name="connsiteX74" fmla="*/ 300037 w 302429"/>
                <a:gd name="connsiteY74" fmla="*/ 1169193 h 1185862"/>
                <a:gd name="connsiteX75" fmla="*/ 302419 w 302429"/>
                <a:gd name="connsiteY75"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9544 w 302429"/>
                <a:gd name="connsiteY31" fmla="*/ 490538 h 1185862"/>
                <a:gd name="connsiteX32" fmla="*/ 145256 w 302429"/>
                <a:gd name="connsiteY32" fmla="*/ 500062 h 1185862"/>
                <a:gd name="connsiteX33" fmla="*/ 152400 w 302429"/>
                <a:gd name="connsiteY33" fmla="*/ 514350 h 1185862"/>
                <a:gd name="connsiteX34" fmla="*/ 154781 w 302429"/>
                <a:gd name="connsiteY34" fmla="*/ 523875 h 1185862"/>
                <a:gd name="connsiteX35" fmla="*/ 157162 w 302429"/>
                <a:gd name="connsiteY35" fmla="*/ 535781 h 1185862"/>
                <a:gd name="connsiteX36" fmla="*/ 159544 w 302429"/>
                <a:gd name="connsiteY36" fmla="*/ 542925 h 1185862"/>
                <a:gd name="connsiteX37" fmla="*/ 161925 w 302429"/>
                <a:gd name="connsiteY37" fmla="*/ 561975 h 1185862"/>
                <a:gd name="connsiteX38" fmla="*/ 164306 w 302429"/>
                <a:gd name="connsiteY38" fmla="*/ 569118 h 1185862"/>
                <a:gd name="connsiteX39" fmla="*/ 161925 w 302429"/>
                <a:gd name="connsiteY39" fmla="*/ 583406 h 1185862"/>
                <a:gd name="connsiteX40" fmla="*/ 157162 w 302429"/>
                <a:gd name="connsiteY40" fmla="*/ 607218 h 1185862"/>
                <a:gd name="connsiteX41" fmla="*/ 159544 w 302429"/>
                <a:gd name="connsiteY41" fmla="*/ 621506 h 1185862"/>
                <a:gd name="connsiteX42" fmla="*/ 164306 w 302429"/>
                <a:gd name="connsiteY42" fmla="*/ 631031 h 1185862"/>
                <a:gd name="connsiteX43" fmla="*/ 159544 w 302429"/>
                <a:gd name="connsiteY43" fmla="*/ 700087 h 1185862"/>
                <a:gd name="connsiteX44" fmla="*/ 161925 w 302429"/>
                <a:gd name="connsiteY44" fmla="*/ 735806 h 1185862"/>
                <a:gd name="connsiteX45" fmla="*/ 176212 w 302429"/>
                <a:gd name="connsiteY45" fmla="*/ 740568 h 1185862"/>
                <a:gd name="connsiteX46" fmla="*/ 161925 w 302429"/>
                <a:gd name="connsiteY46" fmla="*/ 895350 h 1185862"/>
                <a:gd name="connsiteX47" fmla="*/ 178594 w 302429"/>
                <a:gd name="connsiteY47" fmla="*/ 912018 h 1185862"/>
                <a:gd name="connsiteX48" fmla="*/ 176212 w 302429"/>
                <a:gd name="connsiteY48" fmla="*/ 921543 h 1185862"/>
                <a:gd name="connsiteX49" fmla="*/ 178594 w 302429"/>
                <a:gd name="connsiteY49" fmla="*/ 938212 h 1185862"/>
                <a:gd name="connsiteX50" fmla="*/ 180975 w 302429"/>
                <a:gd name="connsiteY50" fmla="*/ 950118 h 1185862"/>
                <a:gd name="connsiteX51" fmla="*/ 188119 w 302429"/>
                <a:gd name="connsiteY51" fmla="*/ 952500 h 1185862"/>
                <a:gd name="connsiteX52" fmla="*/ 207169 w 302429"/>
                <a:gd name="connsiteY52" fmla="*/ 954881 h 1185862"/>
                <a:gd name="connsiteX53" fmla="*/ 200025 w 302429"/>
                <a:gd name="connsiteY53" fmla="*/ 962025 h 1185862"/>
                <a:gd name="connsiteX54" fmla="*/ 200025 w 302429"/>
                <a:gd name="connsiteY54" fmla="*/ 990600 h 1185862"/>
                <a:gd name="connsiteX55" fmla="*/ 211931 w 302429"/>
                <a:gd name="connsiteY55" fmla="*/ 992981 h 1185862"/>
                <a:gd name="connsiteX56" fmla="*/ 211931 w 302429"/>
                <a:gd name="connsiteY56" fmla="*/ 1007268 h 1185862"/>
                <a:gd name="connsiteX57" fmla="*/ 214312 w 302429"/>
                <a:gd name="connsiteY57" fmla="*/ 1028700 h 1185862"/>
                <a:gd name="connsiteX58" fmla="*/ 221456 w 302429"/>
                <a:gd name="connsiteY58" fmla="*/ 1033462 h 1185862"/>
                <a:gd name="connsiteX59" fmla="*/ 219075 w 302429"/>
                <a:gd name="connsiteY59" fmla="*/ 1042987 h 1185862"/>
                <a:gd name="connsiteX60" fmla="*/ 226219 w 302429"/>
                <a:gd name="connsiteY60" fmla="*/ 1047750 h 1185862"/>
                <a:gd name="connsiteX61" fmla="*/ 230981 w 302429"/>
                <a:gd name="connsiteY61" fmla="*/ 1054893 h 1185862"/>
                <a:gd name="connsiteX62" fmla="*/ 233362 w 302429"/>
                <a:gd name="connsiteY62" fmla="*/ 1064418 h 1185862"/>
                <a:gd name="connsiteX63" fmla="*/ 230981 w 302429"/>
                <a:gd name="connsiteY63" fmla="*/ 1071562 h 1185862"/>
                <a:gd name="connsiteX64" fmla="*/ 238125 w 302429"/>
                <a:gd name="connsiteY64" fmla="*/ 1085850 h 1185862"/>
                <a:gd name="connsiteX65" fmla="*/ 235744 w 302429"/>
                <a:gd name="connsiteY65" fmla="*/ 1100137 h 1185862"/>
                <a:gd name="connsiteX66" fmla="*/ 242887 w 302429"/>
                <a:gd name="connsiteY66" fmla="*/ 1102518 h 1185862"/>
                <a:gd name="connsiteX67" fmla="*/ 278606 w 302429"/>
                <a:gd name="connsiteY67" fmla="*/ 1104900 h 1185862"/>
                <a:gd name="connsiteX68" fmla="*/ 276225 w 302429"/>
                <a:gd name="connsiteY68" fmla="*/ 1112043 h 1185862"/>
                <a:gd name="connsiteX69" fmla="*/ 278606 w 302429"/>
                <a:gd name="connsiteY69" fmla="*/ 1123950 h 1185862"/>
                <a:gd name="connsiteX70" fmla="*/ 288131 w 302429"/>
                <a:gd name="connsiteY70" fmla="*/ 1140618 h 1185862"/>
                <a:gd name="connsiteX71" fmla="*/ 290512 w 302429"/>
                <a:gd name="connsiteY71" fmla="*/ 1159668 h 1185862"/>
                <a:gd name="connsiteX72" fmla="*/ 297656 w 302429"/>
                <a:gd name="connsiteY72" fmla="*/ 1162050 h 1185862"/>
                <a:gd name="connsiteX73" fmla="*/ 300037 w 302429"/>
                <a:gd name="connsiteY73" fmla="*/ 1169193 h 1185862"/>
                <a:gd name="connsiteX74" fmla="*/ 302419 w 302429"/>
                <a:gd name="connsiteY74"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9544 w 302429"/>
                <a:gd name="connsiteY31" fmla="*/ 490538 h 1185862"/>
                <a:gd name="connsiteX32" fmla="*/ 145256 w 302429"/>
                <a:gd name="connsiteY32" fmla="*/ 500062 h 1185862"/>
                <a:gd name="connsiteX33" fmla="*/ 154781 w 302429"/>
                <a:gd name="connsiteY33" fmla="*/ 523875 h 1185862"/>
                <a:gd name="connsiteX34" fmla="*/ 157162 w 302429"/>
                <a:gd name="connsiteY34" fmla="*/ 535781 h 1185862"/>
                <a:gd name="connsiteX35" fmla="*/ 159544 w 302429"/>
                <a:gd name="connsiteY35" fmla="*/ 542925 h 1185862"/>
                <a:gd name="connsiteX36" fmla="*/ 161925 w 302429"/>
                <a:gd name="connsiteY36" fmla="*/ 561975 h 1185862"/>
                <a:gd name="connsiteX37" fmla="*/ 164306 w 302429"/>
                <a:gd name="connsiteY37" fmla="*/ 569118 h 1185862"/>
                <a:gd name="connsiteX38" fmla="*/ 161925 w 302429"/>
                <a:gd name="connsiteY38" fmla="*/ 583406 h 1185862"/>
                <a:gd name="connsiteX39" fmla="*/ 157162 w 302429"/>
                <a:gd name="connsiteY39" fmla="*/ 607218 h 1185862"/>
                <a:gd name="connsiteX40" fmla="*/ 159544 w 302429"/>
                <a:gd name="connsiteY40" fmla="*/ 621506 h 1185862"/>
                <a:gd name="connsiteX41" fmla="*/ 164306 w 302429"/>
                <a:gd name="connsiteY41" fmla="*/ 631031 h 1185862"/>
                <a:gd name="connsiteX42" fmla="*/ 159544 w 302429"/>
                <a:gd name="connsiteY42" fmla="*/ 700087 h 1185862"/>
                <a:gd name="connsiteX43" fmla="*/ 161925 w 302429"/>
                <a:gd name="connsiteY43" fmla="*/ 735806 h 1185862"/>
                <a:gd name="connsiteX44" fmla="*/ 176212 w 302429"/>
                <a:gd name="connsiteY44" fmla="*/ 740568 h 1185862"/>
                <a:gd name="connsiteX45" fmla="*/ 161925 w 302429"/>
                <a:gd name="connsiteY45" fmla="*/ 895350 h 1185862"/>
                <a:gd name="connsiteX46" fmla="*/ 178594 w 302429"/>
                <a:gd name="connsiteY46" fmla="*/ 912018 h 1185862"/>
                <a:gd name="connsiteX47" fmla="*/ 176212 w 302429"/>
                <a:gd name="connsiteY47" fmla="*/ 921543 h 1185862"/>
                <a:gd name="connsiteX48" fmla="*/ 178594 w 302429"/>
                <a:gd name="connsiteY48" fmla="*/ 938212 h 1185862"/>
                <a:gd name="connsiteX49" fmla="*/ 180975 w 302429"/>
                <a:gd name="connsiteY49" fmla="*/ 950118 h 1185862"/>
                <a:gd name="connsiteX50" fmla="*/ 188119 w 302429"/>
                <a:gd name="connsiteY50" fmla="*/ 952500 h 1185862"/>
                <a:gd name="connsiteX51" fmla="*/ 207169 w 302429"/>
                <a:gd name="connsiteY51" fmla="*/ 954881 h 1185862"/>
                <a:gd name="connsiteX52" fmla="*/ 200025 w 302429"/>
                <a:gd name="connsiteY52" fmla="*/ 962025 h 1185862"/>
                <a:gd name="connsiteX53" fmla="*/ 200025 w 302429"/>
                <a:gd name="connsiteY53" fmla="*/ 990600 h 1185862"/>
                <a:gd name="connsiteX54" fmla="*/ 211931 w 302429"/>
                <a:gd name="connsiteY54" fmla="*/ 992981 h 1185862"/>
                <a:gd name="connsiteX55" fmla="*/ 211931 w 302429"/>
                <a:gd name="connsiteY55" fmla="*/ 1007268 h 1185862"/>
                <a:gd name="connsiteX56" fmla="*/ 214312 w 302429"/>
                <a:gd name="connsiteY56" fmla="*/ 1028700 h 1185862"/>
                <a:gd name="connsiteX57" fmla="*/ 221456 w 302429"/>
                <a:gd name="connsiteY57" fmla="*/ 1033462 h 1185862"/>
                <a:gd name="connsiteX58" fmla="*/ 219075 w 302429"/>
                <a:gd name="connsiteY58" fmla="*/ 1042987 h 1185862"/>
                <a:gd name="connsiteX59" fmla="*/ 226219 w 302429"/>
                <a:gd name="connsiteY59" fmla="*/ 1047750 h 1185862"/>
                <a:gd name="connsiteX60" fmla="*/ 230981 w 302429"/>
                <a:gd name="connsiteY60" fmla="*/ 1054893 h 1185862"/>
                <a:gd name="connsiteX61" fmla="*/ 233362 w 302429"/>
                <a:gd name="connsiteY61" fmla="*/ 1064418 h 1185862"/>
                <a:gd name="connsiteX62" fmla="*/ 230981 w 302429"/>
                <a:gd name="connsiteY62" fmla="*/ 1071562 h 1185862"/>
                <a:gd name="connsiteX63" fmla="*/ 238125 w 302429"/>
                <a:gd name="connsiteY63" fmla="*/ 1085850 h 1185862"/>
                <a:gd name="connsiteX64" fmla="*/ 235744 w 302429"/>
                <a:gd name="connsiteY64" fmla="*/ 1100137 h 1185862"/>
                <a:gd name="connsiteX65" fmla="*/ 242887 w 302429"/>
                <a:gd name="connsiteY65" fmla="*/ 1102518 h 1185862"/>
                <a:gd name="connsiteX66" fmla="*/ 278606 w 302429"/>
                <a:gd name="connsiteY66" fmla="*/ 1104900 h 1185862"/>
                <a:gd name="connsiteX67" fmla="*/ 276225 w 302429"/>
                <a:gd name="connsiteY67" fmla="*/ 1112043 h 1185862"/>
                <a:gd name="connsiteX68" fmla="*/ 278606 w 302429"/>
                <a:gd name="connsiteY68" fmla="*/ 1123950 h 1185862"/>
                <a:gd name="connsiteX69" fmla="*/ 288131 w 302429"/>
                <a:gd name="connsiteY69" fmla="*/ 1140618 h 1185862"/>
                <a:gd name="connsiteX70" fmla="*/ 290512 w 302429"/>
                <a:gd name="connsiteY70" fmla="*/ 1159668 h 1185862"/>
                <a:gd name="connsiteX71" fmla="*/ 297656 w 302429"/>
                <a:gd name="connsiteY71" fmla="*/ 1162050 h 1185862"/>
                <a:gd name="connsiteX72" fmla="*/ 300037 w 302429"/>
                <a:gd name="connsiteY72" fmla="*/ 1169193 h 1185862"/>
                <a:gd name="connsiteX73" fmla="*/ 302419 w 302429"/>
                <a:gd name="connsiteY73"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9544 w 302429"/>
                <a:gd name="connsiteY31" fmla="*/ 490538 h 1185862"/>
                <a:gd name="connsiteX32" fmla="*/ 154781 w 302429"/>
                <a:gd name="connsiteY32" fmla="*/ 523875 h 1185862"/>
                <a:gd name="connsiteX33" fmla="*/ 157162 w 302429"/>
                <a:gd name="connsiteY33" fmla="*/ 535781 h 1185862"/>
                <a:gd name="connsiteX34" fmla="*/ 159544 w 302429"/>
                <a:gd name="connsiteY34" fmla="*/ 542925 h 1185862"/>
                <a:gd name="connsiteX35" fmla="*/ 161925 w 302429"/>
                <a:gd name="connsiteY35" fmla="*/ 561975 h 1185862"/>
                <a:gd name="connsiteX36" fmla="*/ 164306 w 302429"/>
                <a:gd name="connsiteY36" fmla="*/ 569118 h 1185862"/>
                <a:gd name="connsiteX37" fmla="*/ 161925 w 302429"/>
                <a:gd name="connsiteY37" fmla="*/ 583406 h 1185862"/>
                <a:gd name="connsiteX38" fmla="*/ 157162 w 302429"/>
                <a:gd name="connsiteY38" fmla="*/ 607218 h 1185862"/>
                <a:gd name="connsiteX39" fmla="*/ 159544 w 302429"/>
                <a:gd name="connsiteY39" fmla="*/ 621506 h 1185862"/>
                <a:gd name="connsiteX40" fmla="*/ 164306 w 302429"/>
                <a:gd name="connsiteY40" fmla="*/ 631031 h 1185862"/>
                <a:gd name="connsiteX41" fmla="*/ 159544 w 302429"/>
                <a:gd name="connsiteY41" fmla="*/ 700087 h 1185862"/>
                <a:gd name="connsiteX42" fmla="*/ 161925 w 302429"/>
                <a:gd name="connsiteY42" fmla="*/ 735806 h 1185862"/>
                <a:gd name="connsiteX43" fmla="*/ 176212 w 302429"/>
                <a:gd name="connsiteY43" fmla="*/ 740568 h 1185862"/>
                <a:gd name="connsiteX44" fmla="*/ 161925 w 302429"/>
                <a:gd name="connsiteY44" fmla="*/ 895350 h 1185862"/>
                <a:gd name="connsiteX45" fmla="*/ 178594 w 302429"/>
                <a:gd name="connsiteY45" fmla="*/ 912018 h 1185862"/>
                <a:gd name="connsiteX46" fmla="*/ 176212 w 302429"/>
                <a:gd name="connsiteY46" fmla="*/ 921543 h 1185862"/>
                <a:gd name="connsiteX47" fmla="*/ 178594 w 302429"/>
                <a:gd name="connsiteY47" fmla="*/ 938212 h 1185862"/>
                <a:gd name="connsiteX48" fmla="*/ 180975 w 302429"/>
                <a:gd name="connsiteY48" fmla="*/ 950118 h 1185862"/>
                <a:gd name="connsiteX49" fmla="*/ 188119 w 302429"/>
                <a:gd name="connsiteY49" fmla="*/ 952500 h 1185862"/>
                <a:gd name="connsiteX50" fmla="*/ 207169 w 302429"/>
                <a:gd name="connsiteY50" fmla="*/ 954881 h 1185862"/>
                <a:gd name="connsiteX51" fmla="*/ 200025 w 302429"/>
                <a:gd name="connsiteY51" fmla="*/ 962025 h 1185862"/>
                <a:gd name="connsiteX52" fmla="*/ 200025 w 302429"/>
                <a:gd name="connsiteY52" fmla="*/ 990600 h 1185862"/>
                <a:gd name="connsiteX53" fmla="*/ 211931 w 302429"/>
                <a:gd name="connsiteY53" fmla="*/ 992981 h 1185862"/>
                <a:gd name="connsiteX54" fmla="*/ 211931 w 302429"/>
                <a:gd name="connsiteY54" fmla="*/ 1007268 h 1185862"/>
                <a:gd name="connsiteX55" fmla="*/ 214312 w 302429"/>
                <a:gd name="connsiteY55" fmla="*/ 1028700 h 1185862"/>
                <a:gd name="connsiteX56" fmla="*/ 221456 w 302429"/>
                <a:gd name="connsiteY56" fmla="*/ 1033462 h 1185862"/>
                <a:gd name="connsiteX57" fmla="*/ 219075 w 302429"/>
                <a:gd name="connsiteY57" fmla="*/ 1042987 h 1185862"/>
                <a:gd name="connsiteX58" fmla="*/ 226219 w 302429"/>
                <a:gd name="connsiteY58" fmla="*/ 1047750 h 1185862"/>
                <a:gd name="connsiteX59" fmla="*/ 230981 w 302429"/>
                <a:gd name="connsiteY59" fmla="*/ 1054893 h 1185862"/>
                <a:gd name="connsiteX60" fmla="*/ 233362 w 302429"/>
                <a:gd name="connsiteY60" fmla="*/ 1064418 h 1185862"/>
                <a:gd name="connsiteX61" fmla="*/ 230981 w 302429"/>
                <a:gd name="connsiteY61" fmla="*/ 1071562 h 1185862"/>
                <a:gd name="connsiteX62" fmla="*/ 238125 w 302429"/>
                <a:gd name="connsiteY62" fmla="*/ 1085850 h 1185862"/>
                <a:gd name="connsiteX63" fmla="*/ 235744 w 302429"/>
                <a:gd name="connsiteY63" fmla="*/ 1100137 h 1185862"/>
                <a:gd name="connsiteX64" fmla="*/ 242887 w 302429"/>
                <a:gd name="connsiteY64" fmla="*/ 1102518 h 1185862"/>
                <a:gd name="connsiteX65" fmla="*/ 278606 w 302429"/>
                <a:gd name="connsiteY65" fmla="*/ 1104900 h 1185862"/>
                <a:gd name="connsiteX66" fmla="*/ 276225 w 302429"/>
                <a:gd name="connsiteY66" fmla="*/ 1112043 h 1185862"/>
                <a:gd name="connsiteX67" fmla="*/ 278606 w 302429"/>
                <a:gd name="connsiteY67" fmla="*/ 1123950 h 1185862"/>
                <a:gd name="connsiteX68" fmla="*/ 288131 w 302429"/>
                <a:gd name="connsiteY68" fmla="*/ 1140618 h 1185862"/>
                <a:gd name="connsiteX69" fmla="*/ 290512 w 302429"/>
                <a:gd name="connsiteY69" fmla="*/ 1159668 h 1185862"/>
                <a:gd name="connsiteX70" fmla="*/ 297656 w 302429"/>
                <a:gd name="connsiteY70" fmla="*/ 1162050 h 1185862"/>
                <a:gd name="connsiteX71" fmla="*/ 300037 w 302429"/>
                <a:gd name="connsiteY71" fmla="*/ 1169193 h 1185862"/>
                <a:gd name="connsiteX72" fmla="*/ 302419 w 302429"/>
                <a:gd name="connsiteY72"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9544 w 302429"/>
                <a:gd name="connsiteY31" fmla="*/ 490538 h 1185862"/>
                <a:gd name="connsiteX32" fmla="*/ 154781 w 302429"/>
                <a:gd name="connsiteY32" fmla="*/ 523875 h 1185862"/>
                <a:gd name="connsiteX33" fmla="*/ 159544 w 302429"/>
                <a:gd name="connsiteY33" fmla="*/ 542925 h 1185862"/>
                <a:gd name="connsiteX34" fmla="*/ 161925 w 302429"/>
                <a:gd name="connsiteY34" fmla="*/ 561975 h 1185862"/>
                <a:gd name="connsiteX35" fmla="*/ 164306 w 302429"/>
                <a:gd name="connsiteY35" fmla="*/ 569118 h 1185862"/>
                <a:gd name="connsiteX36" fmla="*/ 161925 w 302429"/>
                <a:gd name="connsiteY36" fmla="*/ 583406 h 1185862"/>
                <a:gd name="connsiteX37" fmla="*/ 157162 w 302429"/>
                <a:gd name="connsiteY37" fmla="*/ 607218 h 1185862"/>
                <a:gd name="connsiteX38" fmla="*/ 159544 w 302429"/>
                <a:gd name="connsiteY38" fmla="*/ 621506 h 1185862"/>
                <a:gd name="connsiteX39" fmla="*/ 164306 w 302429"/>
                <a:gd name="connsiteY39" fmla="*/ 631031 h 1185862"/>
                <a:gd name="connsiteX40" fmla="*/ 159544 w 302429"/>
                <a:gd name="connsiteY40" fmla="*/ 700087 h 1185862"/>
                <a:gd name="connsiteX41" fmla="*/ 161925 w 302429"/>
                <a:gd name="connsiteY41" fmla="*/ 735806 h 1185862"/>
                <a:gd name="connsiteX42" fmla="*/ 176212 w 302429"/>
                <a:gd name="connsiteY42" fmla="*/ 740568 h 1185862"/>
                <a:gd name="connsiteX43" fmla="*/ 161925 w 302429"/>
                <a:gd name="connsiteY43" fmla="*/ 895350 h 1185862"/>
                <a:gd name="connsiteX44" fmla="*/ 178594 w 302429"/>
                <a:gd name="connsiteY44" fmla="*/ 912018 h 1185862"/>
                <a:gd name="connsiteX45" fmla="*/ 176212 w 302429"/>
                <a:gd name="connsiteY45" fmla="*/ 921543 h 1185862"/>
                <a:gd name="connsiteX46" fmla="*/ 178594 w 302429"/>
                <a:gd name="connsiteY46" fmla="*/ 938212 h 1185862"/>
                <a:gd name="connsiteX47" fmla="*/ 180975 w 302429"/>
                <a:gd name="connsiteY47" fmla="*/ 950118 h 1185862"/>
                <a:gd name="connsiteX48" fmla="*/ 188119 w 302429"/>
                <a:gd name="connsiteY48" fmla="*/ 952500 h 1185862"/>
                <a:gd name="connsiteX49" fmla="*/ 207169 w 302429"/>
                <a:gd name="connsiteY49" fmla="*/ 954881 h 1185862"/>
                <a:gd name="connsiteX50" fmla="*/ 200025 w 302429"/>
                <a:gd name="connsiteY50" fmla="*/ 962025 h 1185862"/>
                <a:gd name="connsiteX51" fmla="*/ 200025 w 302429"/>
                <a:gd name="connsiteY51" fmla="*/ 990600 h 1185862"/>
                <a:gd name="connsiteX52" fmla="*/ 211931 w 302429"/>
                <a:gd name="connsiteY52" fmla="*/ 992981 h 1185862"/>
                <a:gd name="connsiteX53" fmla="*/ 211931 w 302429"/>
                <a:gd name="connsiteY53" fmla="*/ 1007268 h 1185862"/>
                <a:gd name="connsiteX54" fmla="*/ 214312 w 302429"/>
                <a:gd name="connsiteY54" fmla="*/ 1028700 h 1185862"/>
                <a:gd name="connsiteX55" fmla="*/ 221456 w 302429"/>
                <a:gd name="connsiteY55" fmla="*/ 1033462 h 1185862"/>
                <a:gd name="connsiteX56" fmla="*/ 219075 w 302429"/>
                <a:gd name="connsiteY56" fmla="*/ 1042987 h 1185862"/>
                <a:gd name="connsiteX57" fmla="*/ 226219 w 302429"/>
                <a:gd name="connsiteY57" fmla="*/ 1047750 h 1185862"/>
                <a:gd name="connsiteX58" fmla="*/ 230981 w 302429"/>
                <a:gd name="connsiteY58" fmla="*/ 1054893 h 1185862"/>
                <a:gd name="connsiteX59" fmla="*/ 233362 w 302429"/>
                <a:gd name="connsiteY59" fmla="*/ 1064418 h 1185862"/>
                <a:gd name="connsiteX60" fmla="*/ 230981 w 302429"/>
                <a:gd name="connsiteY60" fmla="*/ 1071562 h 1185862"/>
                <a:gd name="connsiteX61" fmla="*/ 238125 w 302429"/>
                <a:gd name="connsiteY61" fmla="*/ 1085850 h 1185862"/>
                <a:gd name="connsiteX62" fmla="*/ 235744 w 302429"/>
                <a:gd name="connsiteY62" fmla="*/ 1100137 h 1185862"/>
                <a:gd name="connsiteX63" fmla="*/ 242887 w 302429"/>
                <a:gd name="connsiteY63" fmla="*/ 1102518 h 1185862"/>
                <a:gd name="connsiteX64" fmla="*/ 278606 w 302429"/>
                <a:gd name="connsiteY64" fmla="*/ 1104900 h 1185862"/>
                <a:gd name="connsiteX65" fmla="*/ 276225 w 302429"/>
                <a:gd name="connsiteY65" fmla="*/ 1112043 h 1185862"/>
                <a:gd name="connsiteX66" fmla="*/ 278606 w 302429"/>
                <a:gd name="connsiteY66" fmla="*/ 1123950 h 1185862"/>
                <a:gd name="connsiteX67" fmla="*/ 288131 w 302429"/>
                <a:gd name="connsiteY67" fmla="*/ 1140618 h 1185862"/>
                <a:gd name="connsiteX68" fmla="*/ 290512 w 302429"/>
                <a:gd name="connsiteY68" fmla="*/ 1159668 h 1185862"/>
                <a:gd name="connsiteX69" fmla="*/ 297656 w 302429"/>
                <a:gd name="connsiteY69" fmla="*/ 1162050 h 1185862"/>
                <a:gd name="connsiteX70" fmla="*/ 300037 w 302429"/>
                <a:gd name="connsiteY70" fmla="*/ 1169193 h 1185862"/>
                <a:gd name="connsiteX71" fmla="*/ 302419 w 302429"/>
                <a:gd name="connsiteY71"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9544 w 302429"/>
                <a:gd name="connsiteY31" fmla="*/ 490538 h 1185862"/>
                <a:gd name="connsiteX32" fmla="*/ 154781 w 302429"/>
                <a:gd name="connsiteY32" fmla="*/ 523875 h 1185862"/>
                <a:gd name="connsiteX33" fmla="*/ 161925 w 302429"/>
                <a:gd name="connsiteY33" fmla="*/ 561975 h 1185862"/>
                <a:gd name="connsiteX34" fmla="*/ 164306 w 302429"/>
                <a:gd name="connsiteY34" fmla="*/ 569118 h 1185862"/>
                <a:gd name="connsiteX35" fmla="*/ 161925 w 302429"/>
                <a:gd name="connsiteY35" fmla="*/ 583406 h 1185862"/>
                <a:gd name="connsiteX36" fmla="*/ 157162 w 302429"/>
                <a:gd name="connsiteY36" fmla="*/ 607218 h 1185862"/>
                <a:gd name="connsiteX37" fmla="*/ 159544 w 302429"/>
                <a:gd name="connsiteY37" fmla="*/ 621506 h 1185862"/>
                <a:gd name="connsiteX38" fmla="*/ 164306 w 302429"/>
                <a:gd name="connsiteY38" fmla="*/ 631031 h 1185862"/>
                <a:gd name="connsiteX39" fmla="*/ 159544 w 302429"/>
                <a:gd name="connsiteY39" fmla="*/ 700087 h 1185862"/>
                <a:gd name="connsiteX40" fmla="*/ 161925 w 302429"/>
                <a:gd name="connsiteY40" fmla="*/ 735806 h 1185862"/>
                <a:gd name="connsiteX41" fmla="*/ 176212 w 302429"/>
                <a:gd name="connsiteY41" fmla="*/ 740568 h 1185862"/>
                <a:gd name="connsiteX42" fmla="*/ 161925 w 302429"/>
                <a:gd name="connsiteY42" fmla="*/ 895350 h 1185862"/>
                <a:gd name="connsiteX43" fmla="*/ 178594 w 302429"/>
                <a:gd name="connsiteY43" fmla="*/ 912018 h 1185862"/>
                <a:gd name="connsiteX44" fmla="*/ 176212 w 302429"/>
                <a:gd name="connsiteY44" fmla="*/ 921543 h 1185862"/>
                <a:gd name="connsiteX45" fmla="*/ 178594 w 302429"/>
                <a:gd name="connsiteY45" fmla="*/ 938212 h 1185862"/>
                <a:gd name="connsiteX46" fmla="*/ 180975 w 302429"/>
                <a:gd name="connsiteY46" fmla="*/ 950118 h 1185862"/>
                <a:gd name="connsiteX47" fmla="*/ 188119 w 302429"/>
                <a:gd name="connsiteY47" fmla="*/ 952500 h 1185862"/>
                <a:gd name="connsiteX48" fmla="*/ 207169 w 302429"/>
                <a:gd name="connsiteY48" fmla="*/ 954881 h 1185862"/>
                <a:gd name="connsiteX49" fmla="*/ 200025 w 302429"/>
                <a:gd name="connsiteY49" fmla="*/ 962025 h 1185862"/>
                <a:gd name="connsiteX50" fmla="*/ 200025 w 302429"/>
                <a:gd name="connsiteY50" fmla="*/ 990600 h 1185862"/>
                <a:gd name="connsiteX51" fmla="*/ 211931 w 302429"/>
                <a:gd name="connsiteY51" fmla="*/ 992981 h 1185862"/>
                <a:gd name="connsiteX52" fmla="*/ 211931 w 302429"/>
                <a:gd name="connsiteY52" fmla="*/ 1007268 h 1185862"/>
                <a:gd name="connsiteX53" fmla="*/ 214312 w 302429"/>
                <a:gd name="connsiteY53" fmla="*/ 1028700 h 1185862"/>
                <a:gd name="connsiteX54" fmla="*/ 221456 w 302429"/>
                <a:gd name="connsiteY54" fmla="*/ 1033462 h 1185862"/>
                <a:gd name="connsiteX55" fmla="*/ 219075 w 302429"/>
                <a:gd name="connsiteY55" fmla="*/ 1042987 h 1185862"/>
                <a:gd name="connsiteX56" fmla="*/ 226219 w 302429"/>
                <a:gd name="connsiteY56" fmla="*/ 1047750 h 1185862"/>
                <a:gd name="connsiteX57" fmla="*/ 230981 w 302429"/>
                <a:gd name="connsiteY57" fmla="*/ 1054893 h 1185862"/>
                <a:gd name="connsiteX58" fmla="*/ 233362 w 302429"/>
                <a:gd name="connsiteY58" fmla="*/ 1064418 h 1185862"/>
                <a:gd name="connsiteX59" fmla="*/ 230981 w 302429"/>
                <a:gd name="connsiteY59" fmla="*/ 1071562 h 1185862"/>
                <a:gd name="connsiteX60" fmla="*/ 238125 w 302429"/>
                <a:gd name="connsiteY60" fmla="*/ 1085850 h 1185862"/>
                <a:gd name="connsiteX61" fmla="*/ 235744 w 302429"/>
                <a:gd name="connsiteY61" fmla="*/ 1100137 h 1185862"/>
                <a:gd name="connsiteX62" fmla="*/ 242887 w 302429"/>
                <a:gd name="connsiteY62" fmla="*/ 1102518 h 1185862"/>
                <a:gd name="connsiteX63" fmla="*/ 278606 w 302429"/>
                <a:gd name="connsiteY63" fmla="*/ 1104900 h 1185862"/>
                <a:gd name="connsiteX64" fmla="*/ 276225 w 302429"/>
                <a:gd name="connsiteY64" fmla="*/ 1112043 h 1185862"/>
                <a:gd name="connsiteX65" fmla="*/ 278606 w 302429"/>
                <a:gd name="connsiteY65" fmla="*/ 1123950 h 1185862"/>
                <a:gd name="connsiteX66" fmla="*/ 288131 w 302429"/>
                <a:gd name="connsiteY66" fmla="*/ 1140618 h 1185862"/>
                <a:gd name="connsiteX67" fmla="*/ 290512 w 302429"/>
                <a:gd name="connsiteY67" fmla="*/ 1159668 h 1185862"/>
                <a:gd name="connsiteX68" fmla="*/ 297656 w 302429"/>
                <a:gd name="connsiteY68" fmla="*/ 1162050 h 1185862"/>
                <a:gd name="connsiteX69" fmla="*/ 300037 w 302429"/>
                <a:gd name="connsiteY69" fmla="*/ 1169193 h 1185862"/>
                <a:gd name="connsiteX70" fmla="*/ 302419 w 302429"/>
                <a:gd name="connsiteY70"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9544 w 302429"/>
                <a:gd name="connsiteY31" fmla="*/ 490538 h 1185862"/>
                <a:gd name="connsiteX32" fmla="*/ 154781 w 302429"/>
                <a:gd name="connsiteY32" fmla="*/ 523875 h 1185862"/>
                <a:gd name="connsiteX33" fmla="*/ 161925 w 302429"/>
                <a:gd name="connsiteY33" fmla="*/ 561975 h 1185862"/>
                <a:gd name="connsiteX34" fmla="*/ 164306 w 302429"/>
                <a:gd name="connsiteY34" fmla="*/ 569118 h 1185862"/>
                <a:gd name="connsiteX35" fmla="*/ 157162 w 302429"/>
                <a:gd name="connsiteY35" fmla="*/ 607218 h 1185862"/>
                <a:gd name="connsiteX36" fmla="*/ 159544 w 302429"/>
                <a:gd name="connsiteY36" fmla="*/ 621506 h 1185862"/>
                <a:gd name="connsiteX37" fmla="*/ 164306 w 302429"/>
                <a:gd name="connsiteY37" fmla="*/ 631031 h 1185862"/>
                <a:gd name="connsiteX38" fmla="*/ 159544 w 302429"/>
                <a:gd name="connsiteY38" fmla="*/ 700087 h 1185862"/>
                <a:gd name="connsiteX39" fmla="*/ 161925 w 302429"/>
                <a:gd name="connsiteY39" fmla="*/ 735806 h 1185862"/>
                <a:gd name="connsiteX40" fmla="*/ 176212 w 302429"/>
                <a:gd name="connsiteY40" fmla="*/ 740568 h 1185862"/>
                <a:gd name="connsiteX41" fmla="*/ 161925 w 302429"/>
                <a:gd name="connsiteY41" fmla="*/ 895350 h 1185862"/>
                <a:gd name="connsiteX42" fmla="*/ 178594 w 302429"/>
                <a:gd name="connsiteY42" fmla="*/ 912018 h 1185862"/>
                <a:gd name="connsiteX43" fmla="*/ 176212 w 302429"/>
                <a:gd name="connsiteY43" fmla="*/ 921543 h 1185862"/>
                <a:gd name="connsiteX44" fmla="*/ 178594 w 302429"/>
                <a:gd name="connsiteY44" fmla="*/ 938212 h 1185862"/>
                <a:gd name="connsiteX45" fmla="*/ 180975 w 302429"/>
                <a:gd name="connsiteY45" fmla="*/ 950118 h 1185862"/>
                <a:gd name="connsiteX46" fmla="*/ 188119 w 302429"/>
                <a:gd name="connsiteY46" fmla="*/ 952500 h 1185862"/>
                <a:gd name="connsiteX47" fmla="*/ 207169 w 302429"/>
                <a:gd name="connsiteY47" fmla="*/ 954881 h 1185862"/>
                <a:gd name="connsiteX48" fmla="*/ 200025 w 302429"/>
                <a:gd name="connsiteY48" fmla="*/ 962025 h 1185862"/>
                <a:gd name="connsiteX49" fmla="*/ 200025 w 302429"/>
                <a:gd name="connsiteY49" fmla="*/ 990600 h 1185862"/>
                <a:gd name="connsiteX50" fmla="*/ 211931 w 302429"/>
                <a:gd name="connsiteY50" fmla="*/ 992981 h 1185862"/>
                <a:gd name="connsiteX51" fmla="*/ 211931 w 302429"/>
                <a:gd name="connsiteY51" fmla="*/ 1007268 h 1185862"/>
                <a:gd name="connsiteX52" fmla="*/ 214312 w 302429"/>
                <a:gd name="connsiteY52" fmla="*/ 1028700 h 1185862"/>
                <a:gd name="connsiteX53" fmla="*/ 221456 w 302429"/>
                <a:gd name="connsiteY53" fmla="*/ 1033462 h 1185862"/>
                <a:gd name="connsiteX54" fmla="*/ 219075 w 302429"/>
                <a:gd name="connsiteY54" fmla="*/ 1042987 h 1185862"/>
                <a:gd name="connsiteX55" fmla="*/ 226219 w 302429"/>
                <a:gd name="connsiteY55" fmla="*/ 1047750 h 1185862"/>
                <a:gd name="connsiteX56" fmla="*/ 230981 w 302429"/>
                <a:gd name="connsiteY56" fmla="*/ 1054893 h 1185862"/>
                <a:gd name="connsiteX57" fmla="*/ 233362 w 302429"/>
                <a:gd name="connsiteY57" fmla="*/ 1064418 h 1185862"/>
                <a:gd name="connsiteX58" fmla="*/ 230981 w 302429"/>
                <a:gd name="connsiteY58" fmla="*/ 1071562 h 1185862"/>
                <a:gd name="connsiteX59" fmla="*/ 238125 w 302429"/>
                <a:gd name="connsiteY59" fmla="*/ 1085850 h 1185862"/>
                <a:gd name="connsiteX60" fmla="*/ 235744 w 302429"/>
                <a:gd name="connsiteY60" fmla="*/ 1100137 h 1185862"/>
                <a:gd name="connsiteX61" fmla="*/ 242887 w 302429"/>
                <a:gd name="connsiteY61" fmla="*/ 1102518 h 1185862"/>
                <a:gd name="connsiteX62" fmla="*/ 278606 w 302429"/>
                <a:gd name="connsiteY62" fmla="*/ 1104900 h 1185862"/>
                <a:gd name="connsiteX63" fmla="*/ 276225 w 302429"/>
                <a:gd name="connsiteY63" fmla="*/ 1112043 h 1185862"/>
                <a:gd name="connsiteX64" fmla="*/ 278606 w 302429"/>
                <a:gd name="connsiteY64" fmla="*/ 1123950 h 1185862"/>
                <a:gd name="connsiteX65" fmla="*/ 288131 w 302429"/>
                <a:gd name="connsiteY65" fmla="*/ 1140618 h 1185862"/>
                <a:gd name="connsiteX66" fmla="*/ 290512 w 302429"/>
                <a:gd name="connsiteY66" fmla="*/ 1159668 h 1185862"/>
                <a:gd name="connsiteX67" fmla="*/ 297656 w 302429"/>
                <a:gd name="connsiteY67" fmla="*/ 1162050 h 1185862"/>
                <a:gd name="connsiteX68" fmla="*/ 300037 w 302429"/>
                <a:gd name="connsiteY68" fmla="*/ 1169193 h 1185862"/>
                <a:gd name="connsiteX69" fmla="*/ 302419 w 302429"/>
                <a:gd name="connsiteY69"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9544 w 302429"/>
                <a:gd name="connsiteY31" fmla="*/ 490538 h 1185862"/>
                <a:gd name="connsiteX32" fmla="*/ 154781 w 302429"/>
                <a:gd name="connsiteY32" fmla="*/ 523875 h 1185862"/>
                <a:gd name="connsiteX33" fmla="*/ 161925 w 302429"/>
                <a:gd name="connsiteY33" fmla="*/ 561975 h 1185862"/>
                <a:gd name="connsiteX34" fmla="*/ 157162 w 302429"/>
                <a:gd name="connsiteY34" fmla="*/ 607218 h 1185862"/>
                <a:gd name="connsiteX35" fmla="*/ 159544 w 302429"/>
                <a:gd name="connsiteY35" fmla="*/ 621506 h 1185862"/>
                <a:gd name="connsiteX36" fmla="*/ 164306 w 302429"/>
                <a:gd name="connsiteY36" fmla="*/ 631031 h 1185862"/>
                <a:gd name="connsiteX37" fmla="*/ 159544 w 302429"/>
                <a:gd name="connsiteY37" fmla="*/ 700087 h 1185862"/>
                <a:gd name="connsiteX38" fmla="*/ 161925 w 302429"/>
                <a:gd name="connsiteY38" fmla="*/ 735806 h 1185862"/>
                <a:gd name="connsiteX39" fmla="*/ 176212 w 302429"/>
                <a:gd name="connsiteY39" fmla="*/ 740568 h 1185862"/>
                <a:gd name="connsiteX40" fmla="*/ 161925 w 302429"/>
                <a:gd name="connsiteY40" fmla="*/ 895350 h 1185862"/>
                <a:gd name="connsiteX41" fmla="*/ 178594 w 302429"/>
                <a:gd name="connsiteY41" fmla="*/ 912018 h 1185862"/>
                <a:gd name="connsiteX42" fmla="*/ 176212 w 302429"/>
                <a:gd name="connsiteY42" fmla="*/ 921543 h 1185862"/>
                <a:gd name="connsiteX43" fmla="*/ 178594 w 302429"/>
                <a:gd name="connsiteY43" fmla="*/ 938212 h 1185862"/>
                <a:gd name="connsiteX44" fmla="*/ 180975 w 302429"/>
                <a:gd name="connsiteY44" fmla="*/ 950118 h 1185862"/>
                <a:gd name="connsiteX45" fmla="*/ 188119 w 302429"/>
                <a:gd name="connsiteY45" fmla="*/ 952500 h 1185862"/>
                <a:gd name="connsiteX46" fmla="*/ 207169 w 302429"/>
                <a:gd name="connsiteY46" fmla="*/ 954881 h 1185862"/>
                <a:gd name="connsiteX47" fmla="*/ 200025 w 302429"/>
                <a:gd name="connsiteY47" fmla="*/ 962025 h 1185862"/>
                <a:gd name="connsiteX48" fmla="*/ 200025 w 302429"/>
                <a:gd name="connsiteY48" fmla="*/ 990600 h 1185862"/>
                <a:gd name="connsiteX49" fmla="*/ 211931 w 302429"/>
                <a:gd name="connsiteY49" fmla="*/ 992981 h 1185862"/>
                <a:gd name="connsiteX50" fmla="*/ 211931 w 302429"/>
                <a:gd name="connsiteY50" fmla="*/ 1007268 h 1185862"/>
                <a:gd name="connsiteX51" fmla="*/ 214312 w 302429"/>
                <a:gd name="connsiteY51" fmla="*/ 1028700 h 1185862"/>
                <a:gd name="connsiteX52" fmla="*/ 221456 w 302429"/>
                <a:gd name="connsiteY52" fmla="*/ 1033462 h 1185862"/>
                <a:gd name="connsiteX53" fmla="*/ 219075 w 302429"/>
                <a:gd name="connsiteY53" fmla="*/ 1042987 h 1185862"/>
                <a:gd name="connsiteX54" fmla="*/ 226219 w 302429"/>
                <a:gd name="connsiteY54" fmla="*/ 1047750 h 1185862"/>
                <a:gd name="connsiteX55" fmla="*/ 230981 w 302429"/>
                <a:gd name="connsiteY55" fmla="*/ 1054893 h 1185862"/>
                <a:gd name="connsiteX56" fmla="*/ 233362 w 302429"/>
                <a:gd name="connsiteY56" fmla="*/ 1064418 h 1185862"/>
                <a:gd name="connsiteX57" fmla="*/ 230981 w 302429"/>
                <a:gd name="connsiteY57" fmla="*/ 1071562 h 1185862"/>
                <a:gd name="connsiteX58" fmla="*/ 238125 w 302429"/>
                <a:gd name="connsiteY58" fmla="*/ 1085850 h 1185862"/>
                <a:gd name="connsiteX59" fmla="*/ 235744 w 302429"/>
                <a:gd name="connsiteY59" fmla="*/ 1100137 h 1185862"/>
                <a:gd name="connsiteX60" fmla="*/ 242887 w 302429"/>
                <a:gd name="connsiteY60" fmla="*/ 1102518 h 1185862"/>
                <a:gd name="connsiteX61" fmla="*/ 278606 w 302429"/>
                <a:gd name="connsiteY61" fmla="*/ 1104900 h 1185862"/>
                <a:gd name="connsiteX62" fmla="*/ 276225 w 302429"/>
                <a:gd name="connsiteY62" fmla="*/ 1112043 h 1185862"/>
                <a:gd name="connsiteX63" fmla="*/ 278606 w 302429"/>
                <a:gd name="connsiteY63" fmla="*/ 1123950 h 1185862"/>
                <a:gd name="connsiteX64" fmla="*/ 288131 w 302429"/>
                <a:gd name="connsiteY64" fmla="*/ 1140618 h 1185862"/>
                <a:gd name="connsiteX65" fmla="*/ 290512 w 302429"/>
                <a:gd name="connsiteY65" fmla="*/ 1159668 h 1185862"/>
                <a:gd name="connsiteX66" fmla="*/ 297656 w 302429"/>
                <a:gd name="connsiteY66" fmla="*/ 1162050 h 1185862"/>
                <a:gd name="connsiteX67" fmla="*/ 300037 w 302429"/>
                <a:gd name="connsiteY67" fmla="*/ 1169193 h 1185862"/>
                <a:gd name="connsiteX68" fmla="*/ 302419 w 302429"/>
                <a:gd name="connsiteY68"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9544 w 302429"/>
                <a:gd name="connsiteY31" fmla="*/ 490538 h 1185862"/>
                <a:gd name="connsiteX32" fmla="*/ 154781 w 302429"/>
                <a:gd name="connsiteY32" fmla="*/ 523875 h 1185862"/>
                <a:gd name="connsiteX33" fmla="*/ 161925 w 302429"/>
                <a:gd name="connsiteY33" fmla="*/ 561975 h 1185862"/>
                <a:gd name="connsiteX34" fmla="*/ 157162 w 302429"/>
                <a:gd name="connsiteY34" fmla="*/ 607218 h 1185862"/>
                <a:gd name="connsiteX35" fmla="*/ 159544 w 302429"/>
                <a:gd name="connsiteY35" fmla="*/ 621506 h 1185862"/>
                <a:gd name="connsiteX36" fmla="*/ 159544 w 302429"/>
                <a:gd name="connsiteY36" fmla="*/ 700087 h 1185862"/>
                <a:gd name="connsiteX37" fmla="*/ 161925 w 302429"/>
                <a:gd name="connsiteY37" fmla="*/ 735806 h 1185862"/>
                <a:gd name="connsiteX38" fmla="*/ 176212 w 302429"/>
                <a:gd name="connsiteY38" fmla="*/ 740568 h 1185862"/>
                <a:gd name="connsiteX39" fmla="*/ 161925 w 302429"/>
                <a:gd name="connsiteY39" fmla="*/ 895350 h 1185862"/>
                <a:gd name="connsiteX40" fmla="*/ 178594 w 302429"/>
                <a:gd name="connsiteY40" fmla="*/ 912018 h 1185862"/>
                <a:gd name="connsiteX41" fmla="*/ 176212 w 302429"/>
                <a:gd name="connsiteY41" fmla="*/ 921543 h 1185862"/>
                <a:gd name="connsiteX42" fmla="*/ 178594 w 302429"/>
                <a:gd name="connsiteY42" fmla="*/ 938212 h 1185862"/>
                <a:gd name="connsiteX43" fmla="*/ 180975 w 302429"/>
                <a:gd name="connsiteY43" fmla="*/ 950118 h 1185862"/>
                <a:gd name="connsiteX44" fmla="*/ 188119 w 302429"/>
                <a:gd name="connsiteY44" fmla="*/ 952500 h 1185862"/>
                <a:gd name="connsiteX45" fmla="*/ 207169 w 302429"/>
                <a:gd name="connsiteY45" fmla="*/ 954881 h 1185862"/>
                <a:gd name="connsiteX46" fmla="*/ 200025 w 302429"/>
                <a:gd name="connsiteY46" fmla="*/ 962025 h 1185862"/>
                <a:gd name="connsiteX47" fmla="*/ 200025 w 302429"/>
                <a:gd name="connsiteY47" fmla="*/ 990600 h 1185862"/>
                <a:gd name="connsiteX48" fmla="*/ 211931 w 302429"/>
                <a:gd name="connsiteY48" fmla="*/ 992981 h 1185862"/>
                <a:gd name="connsiteX49" fmla="*/ 211931 w 302429"/>
                <a:gd name="connsiteY49" fmla="*/ 1007268 h 1185862"/>
                <a:gd name="connsiteX50" fmla="*/ 214312 w 302429"/>
                <a:gd name="connsiteY50" fmla="*/ 1028700 h 1185862"/>
                <a:gd name="connsiteX51" fmla="*/ 221456 w 302429"/>
                <a:gd name="connsiteY51" fmla="*/ 1033462 h 1185862"/>
                <a:gd name="connsiteX52" fmla="*/ 219075 w 302429"/>
                <a:gd name="connsiteY52" fmla="*/ 1042987 h 1185862"/>
                <a:gd name="connsiteX53" fmla="*/ 226219 w 302429"/>
                <a:gd name="connsiteY53" fmla="*/ 1047750 h 1185862"/>
                <a:gd name="connsiteX54" fmla="*/ 230981 w 302429"/>
                <a:gd name="connsiteY54" fmla="*/ 1054893 h 1185862"/>
                <a:gd name="connsiteX55" fmla="*/ 233362 w 302429"/>
                <a:gd name="connsiteY55" fmla="*/ 1064418 h 1185862"/>
                <a:gd name="connsiteX56" fmla="*/ 230981 w 302429"/>
                <a:gd name="connsiteY56" fmla="*/ 1071562 h 1185862"/>
                <a:gd name="connsiteX57" fmla="*/ 238125 w 302429"/>
                <a:gd name="connsiteY57" fmla="*/ 1085850 h 1185862"/>
                <a:gd name="connsiteX58" fmla="*/ 235744 w 302429"/>
                <a:gd name="connsiteY58" fmla="*/ 1100137 h 1185862"/>
                <a:gd name="connsiteX59" fmla="*/ 242887 w 302429"/>
                <a:gd name="connsiteY59" fmla="*/ 1102518 h 1185862"/>
                <a:gd name="connsiteX60" fmla="*/ 278606 w 302429"/>
                <a:gd name="connsiteY60" fmla="*/ 1104900 h 1185862"/>
                <a:gd name="connsiteX61" fmla="*/ 276225 w 302429"/>
                <a:gd name="connsiteY61" fmla="*/ 1112043 h 1185862"/>
                <a:gd name="connsiteX62" fmla="*/ 278606 w 302429"/>
                <a:gd name="connsiteY62" fmla="*/ 1123950 h 1185862"/>
                <a:gd name="connsiteX63" fmla="*/ 288131 w 302429"/>
                <a:gd name="connsiteY63" fmla="*/ 1140618 h 1185862"/>
                <a:gd name="connsiteX64" fmla="*/ 290512 w 302429"/>
                <a:gd name="connsiteY64" fmla="*/ 1159668 h 1185862"/>
                <a:gd name="connsiteX65" fmla="*/ 297656 w 302429"/>
                <a:gd name="connsiteY65" fmla="*/ 1162050 h 1185862"/>
                <a:gd name="connsiteX66" fmla="*/ 300037 w 302429"/>
                <a:gd name="connsiteY66" fmla="*/ 1169193 h 1185862"/>
                <a:gd name="connsiteX67" fmla="*/ 302419 w 302429"/>
                <a:gd name="connsiteY67"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9544 w 302429"/>
                <a:gd name="connsiteY31" fmla="*/ 490538 h 1185862"/>
                <a:gd name="connsiteX32" fmla="*/ 154781 w 302429"/>
                <a:gd name="connsiteY32" fmla="*/ 523875 h 1185862"/>
                <a:gd name="connsiteX33" fmla="*/ 161925 w 302429"/>
                <a:gd name="connsiteY33" fmla="*/ 561975 h 1185862"/>
                <a:gd name="connsiteX34" fmla="*/ 157162 w 302429"/>
                <a:gd name="connsiteY34" fmla="*/ 607218 h 1185862"/>
                <a:gd name="connsiteX35" fmla="*/ 159544 w 302429"/>
                <a:gd name="connsiteY35" fmla="*/ 700087 h 1185862"/>
                <a:gd name="connsiteX36" fmla="*/ 161925 w 302429"/>
                <a:gd name="connsiteY36" fmla="*/ 735806 h 1185862"/>
                <a:gd name="connsiteX37" fmla="*/ 176212 w 302429"/>
                <a:gd name="connsiteY37" fmla="*/ 740568 h 1185862"/>
                <a:gd name="connsiteX38" fmla="*/ 161925 w 302429"/>
                <a:gd name="connsiteY38" fmla="*/ 895350 h 1185862"/>
                <a:gd name="connsiteX39" fmla="*/ 178594 w 302429"/>
                <a:gd name="connsiteY39" fmla="*/ 912018 h 1185862"/>
                <a:gd name="connsiteX40" fmla="*/ 176212 w 302429"/>
                <a:gd name="connsiteY40" fmla="*/ 921543 h 1185862"/>
                <a:gd name="connsiteX41" fmla="*/ 178594 w 302429"/>
                <a:gd name="connsiteY41" fmla="*/ 938212 h 1185862"/>
                <a:gd name="connsiteX42" fmla="*/ 180975 w 302429"/>
                <a:gd name="connsiteY42" fmla="*/ 950118 h 1185862"/>
                <a:gd name="connsiteX43" fmla="*/ 188119 w 302429"/>
                <a:gd name="connsiteY43" fmla="*/ 952500 h 1185862"/>
                <a:gd name="connsiteX44" fmla="*/ 207169 w 302429"/>
                <a:gd name="connsiteY44" fmla="*/ 954881 h 1185862"/>
                <a:gd name="connsiteX45" fmla="*/ 200025 w 302429"/>
                <a:gd name="connsiteY45" fmla="*/ 962025 h 1185862"/>
                <a:gd name="connsiteX46" fmla="*/ 200025 w 302429"/>
                <a:gd name="connsiteY46" fmla="*/ 990600 h 1185862"/>
                <a:gd name="connsiteX47" fmla="*/ 211931 w 302429"/>
                <a:gd name="connsiteY47" fmla="*/ 992981 h 1185862"/>
                <a:gd name="connsiteX48" fmla="*/ 211931 w 302429"/>
                <a:gd name="connsiteY48" fmla="*/ 1007268 h 1185862"/>
                <a:gd name="connsiteX49" fmla="*/ 214312 w 302429"/>
                <a:gd name="connsiteY49" fmla="*/ 1028700 h 1185862"/>
                <a:gd name="connsiteX50" fmla="*/ 221456 w 302429"/>
                <a:gd name="connsiteY50" fmla="*/ 1033462 h 1185862"/>
                <a:gd name="connsiteX51" fmla="*/ 219075 w 302429"/>
                <a:gd name="connsiteY51" fmla="*/ 1042987 h 1185862"/>
                <a:gd name="connsiteX52" fmla="*/ 226219 w 302429"/>
                <a:gd name="connsiteY52" fmla="*/ 1047750 h 1185862"/>
                <a:gd name="connsiteX53" fmla="*/ 230981 w 302429"/>
                <a:gd name="connsiteY53" fmla="*/ 1054893 h 1185862"/>
                <a:gd name="connsiteX54" fmla="*/ 233362 w 302429"/>
                <a:gd name="connsiteY54" fmla="*/ 1064418 h 1185862"/>
                <a:gd name="connsiteX55" fmla="*/ 230981 w 302429"/>
                <a:gd name="connsiteY55" fmla="*/ 1071562 h 1185862"/>
                <a:gd name="connsiteX56" fmla="*/ 238125 w 302429"/>
                <a:gd name="connsiteY56" fmla="*/ 1085850 h 1185862"/>
                <a:gd name="connsiteX57" fmla="*/ 235744 w 302429"/>
                <a:gd name="connsiteY57" fmla="*/ 1100137 h 1185862"/>
                <a:gd name="connsiteX58" fmla="*/ 242887 w 302429"/>
                <a:gd name="connsiteY58" fmla="*/ 1102518 h 1185862"/>
                <a:gd name="connsiteX59" fmla="*/ 278606 w 302429"/>
                <a:gd name="connsiteY59" fmla="*/ 1104900 h 1185862"/>
                <a:gd name="connsiteX60" fmla="*/ 276225 w 302429"/>
                <a:gd name="connsiteY60" fmla="*/ 1112043 h 1185862"/>
                <a:gd name="connsiteX61" fmla="*/ 278606 w 302429"/>
                <a:gd name="connsiteY61" fmla="*/ 1123950 h 1185862"/>
                <a:gd name="connsiteX62" fmla="*/ 288131 w 302429"/>
                <a:gd name="connsiteY62" fmla="*/ 1140618 h 1185862"/>
                <a:gd name="connsiteX63" fmla="*/ 290512 w 302429"/>
                <a:gd name="connsiteY63" fmla="*/ 1159668 h 1185862"/>
                <a:gd name="connsiteX64" fmla="*/ 297656 w 302429"/>
                <a:gd name="connsiteY64" fmla="*/ 1162050 h 1185862"/>
                <a:gd name="connsiteX65" fmla="*/ 300037 w 302429"/>
                <a:gd name="connsiteY65" fmla="*/ 1169193 h 1185862"/>
                <a:gd name="connsiteX66" fmla="*/ 302419 w 302429"/>
                <a:gd name="connsiteY66"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9544 w 302429"/>
                <a:gd name="connsiteY31" fmla="*/ 490538 h 1185862"/>
                <a:gd name="connsiteX32" fmla="*/ 154781 w 302429"/>
                <a:gd name="connsiteY32" fmla="*/ 523875 h 1185862"/>
                <a:gd name="connsiteX33" fmla="*/ 161925 w 302429"/>
                <a:gd name="connsiteY33" fmla="*/ 561975 h 1185862"/>
                <a:gd name="connsiteX34" fmla="*/ 159544 w 302429"/>
                <a:gd name="connsiteY34" fmla="*/ 700087 h 1185862"/>
                <a:gd name="connsiteX35" fmla="*/ 161925 w 302429"/>
                <a:gd name="connsiteY35" fmla="*/ 735806 h 1185862"/>
                <a:gd name="connsiteX36" fmla="*/ 176212 w 302429"/>
                <a:gd name="connsiteY36" fmla="*/ 740568 h 1185862"/>
                <a:gd name="connsiteX37" fmla="*/ 161925 w 302429"/>
                <a:gd name="connsiteY37" fmla="*/ 895350 h 1185862"/>
                <a:gd name="connsiteX38" fmla="*/ 178594 w 302429"/>
                <a:gd name="connsiteY38" fmla="*/ 912018 h 1185862"/>
                <a:gd name="connsiteX39" fmla="*/ 176212 w 302429"/>
                <a:gd name="connsiteY39" fmla="*/ 921543 h 1185862"/>
                <a:gd name="connsiteX40" fmla="*/ 178594 w 302429"/>
                <a:gd name="connsiteY40" fmla="*/ 938212 h 1185862"/>
                <a:gd name="connsiteX41" fmla="*/ 180975 w 302429"/>
                <a:gd name="connsiteY41" fmla="*/ 950118 h 1185862"/>
                <a:gd name="connsiteX42" fmla="*/ 188119 w 302429"/>
                <a:gd name="connsiteY42" fmla="*/ 952500 h 1185862"/>
                <a:gd name="connsiteX43" fmla="*/ 207169 w 302429"/>
                <a:gd name="connsiteY43" fmla="*/ 954881 h 1185862"/>
                <a:gd name="connsiteX44" fmla="*/ 200025 w 302429"/>
                <a:gd name="connsiteY44" fmla="*/ 962025 h 1185862"/>
                <a:gd name="connsiteX45" fmla="*/ 200025 w 302429"/>
                <a:gd name="connsiteY45" fmla="*/ 990600 h 1185862"/>
                <a:gd name="connsiteX46" fmla="*/ 211931 w 302429"/>
                <a:gd name="connsiteY46" fmla="*/ 992981 h 1185862"/>
                <a:gd name="connsiteX47" fmla="*/ 211931 w 302429"/>
                <a:gd name="connsiteY47" fmla="*/ 1007268 h 1185862"/>
                <a:gd name="connsiteX48" fmla="*/ 214312 w 302429"/>
                <a:gd name="connsiteY48" fmla="*/ 1028700 h 1185862"/>
                <a:gd name="connsiteX49" fmla="*/ 221456 w 302429"/>
                <a:gd name="connsiteY49" fmla="*/ 1033462 h 1185862"/>
                <a:gd name="connsiteX50" fmla="*/ 219075 w 302429"/>
                <a:gd name="connsiteY50" fmla="*/ 1042987 h 1185862"/>
                <a:gd name="connsiteX51" fmla="*/ 226219 w 302429"/>
                <a:gd name="connsiteY51" fmla="*/ 1047750 h 1185862"/>
                <a:gd name="connsiteX52" fmla="*/ 230981 w 302429"/>
                <a:gd name="connsiteY52" fmla="*/ 1054893 h 1185862"/>
                <a:gd name="connsiteX53" fmla="*/ 233362 w 302429"/>
                <a:gd name="connsiteY53" fmla="*/ 1064418 h 1185862"/>
                <a:gd name="connsiteX54" fmla="*/ 230981 w 302429"/>
                <a:gd name="connsiteY54" fmla="*/ 1071562 h 1185862"/>
                <a:gd name="connsiteX55" fmla="*/ 238125 w 302429"/>
                <a:gd name="connsiteY55" fmla="*/ 1085850 h 1185862"/>
                <a:gd name="connsiteX56" fmla="*/ 235744 w 302429"/>
                <a:gd name="connsiteY56" fmla="*/ 1100137 h 1185862"/>
                <a:gd name="connsiteX57" fmla="*/ 242887 w 302429"/>
                <a:gd name="connsiteY57" fmla="*/ 1102518 h 1185862"/>
                <a:gd name="connsiteX58" fmla="*/ 278606 w 302429"/>
                <a:gd name="connsiteY58" fmla="*/ 1104900 h 1185862"/>
                <a:gd name="connsiteX59" fmla="*/ 276225 w 302429"/>
                <a:gd name="connsiteY59" fmla="*/ 1112043 h 1185862"/>
                <a:gd name="connsiteX60" fmla="*/ 278606 w 302429"/>
                <a:gd name="connsiteY60" fmla="*/ 1123950 h 1185862"/>
                <a:gd name="connsiteX61" fmla="*/ 288131 w 302429"/>
                <a:gd name="connsiteY61" fmla="*/ 1140618 h 1185862"/>
                <a:gd name="connsiteX62" fmla="*/ 290512 w 302429"/>
                <a:gd name="connsiteY62" fmla="*/ 1159668 h 1185862"/>
                <a:gd name="connsiteX63" fmla="*/ 297656 w 302429"/>
                <a:gd name="connsiteY63" fmla="*/ 1162050 h 1185862"/>
                <a:gd name="connsiteX64" fmla="*/ 300037 w 302429"/>
                <a:gd name="connsiteY64" fmla="*/ 1169193 h 1185862"/>
                <a:gd name="connsiteX65" fmla="*/ 302419 w 302429"/>
                <a:gd name="connsiteY65"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9544 w 302429"/>
                <a:gd name="connsiteY31" fmla="*/ 490538 h 1185862"/>
                <a:gd name="connsiteX32" fmla="*/ 154781 w 302429"/>
                <a:gd name="connsiteY32" fmla="*/ 523875 h 1185862"/>
                <a:gd name="connsiteX33" fmla="*/ 161925 w 302429"/>
                <a:gd name="connsiteY33" fmla="*/ 561975 h 1185862"/>
                <a:gd name="connsiteX34" fmla="*/ 159544 w 302429"/>
                <a:gd name="connsiteY34" fmla="*/ 700087 h 1185862"/>
                <a:gd name="connsiteX35" fmla="*/ 161925 w 302429"/>
                <a:gd name="connsiteY35" fmla="*/ 735806 h 1185862"/>
                <a:gd name="connsiteX36" fmla="*/ 176212 w 302429"/>
                <a:gd name="connsiteY36" fmla="*/ 735806 h 1185862"/>
                <a:gd name="connsiteX37" fmla="*/ 161925 w 302429"/>
                <a:gd name="connsiteY37" fmla="*/ 895350 h 1185862"/>
                <a:gd name="connsiteX38" fmla="*/ 178594 w 302429"/>
                <a:gd name="connsiteY38" fmla="*/ 912018 h 1185862"/>
                <a:gd name="connsiteX39" fmla="*/ 176212 w 302429"/>
                <a:gd name="connsiteY39" fmla="*/ 921543 h 1185862"/>
                <a:gd name="connsiteX40" fmla="*/ 178594 w 302429"/>
                <a:gd name="connsiteY40" fmla="*/ 938212 h 1185862"/>
                <a:gd name="connsiteX41" fmla="*/ 180975 w 302429"/>
                <a:gd name="connsiteY41" fmla="*/ 950118 h 1185862"/>
                <a:gd name="connsiteX42" fmla="*/ 188119 w 302429"/>
                <a:gd name="connsiteY42" fmla="*/ 952500 h 1185862"/>
                <a:gd name="connsiteX43" fmla="*/ 207169 w 302429"/>
                <a:gd name="connsiteY43" fmla="*/ 954881 h 1185862"/>
                <a:gd name="connsiteX44" fmla="*/ 200025 w 302429"/>
                <a:gd name="connsiteY44" fmla="*/ 962025 h 1185862"/>
                <a:gd name="connsiteX45" fmla="*/ 200025 w 302429"/>
                <a:gd name="connsiteY45" fmla="*/ 990600 h 1185862"/>
                <a:gd name="connsiteX46" fmla="*/ 211931 w 302429"/>
                <a:gd name="connsiteY46" fmla="*/ 992981 h 1185862"/>
                <a:gd name="connsiteX47" fmla="*/ 211931 w 302429"/>
                <a:gd name="connsiteY47" fmla="*/ 1007268 h 1185862"/>
                <a:gd name="connsiteX48" fmla="*/ 214312 w 302429"/>
                <a:gd name="connsiteY48" fmla="*/ 1028700 h 1185862"/>
                <a:gd name="connsiteX49" fmla="*/ 221456 w 302429"/>
                <a:gd name="connsiteY49" fmla="*/ 1033462 h 1185862"/>
                <a:gd name="connsiteX50" fmla="*/ 219075 w 302429"/>
                <a:gd name="connsiteY50" fmla="*/ 1042987 h 1185862"/>
                <a:gd name="connsiteX51" fmla="*/ 226219 w 302429"/>
                <a:gd name="connsiteY51" fmla="*/ 1047750 h 1185862"/>
                <a:gd name="connsiteX52" fmla="*/ 230981 w 302429"/>
                <a:gd name="connsiteY52" fmla="*/ 1054893 h 1185862"/>
                <a:gd name="connsiteX53" fmla="*/ 233362 w 302429"/>
                <a:gd name="connsiteY53" fmla="*/ 1064418 h 1185862"/>
                <a:gd name="connsiteX54" fmla="*/ 230981 w 302429"/>
                <a:gd name="connsiteY54" fmla="*/ 1071562 h 1185862"/>
                <a:gd name="connsiteX55" fmla="*/ 238125 w 302429"/>
                <a:gd name="connsiteY55" fmla="*/ 1085850 h 1185862"/>
                <a:gd name="connsiteX56" fmla="*/ 235744 w 302429"/>
                <a:gd name="connsiteY56" fmla="*/ 1100137 h 1185862"/>
                <a:gd name="connsiteX57" fmla="*/ 242887 w 302429"/>
                <a:gd name="connsiteY57" fmla="*/ 1102518 h 1185862"/>
                <a:gd name="connsiteX58" fmla="*/ 278606 w 302429"/>
                <a:gd name="connsiteY58" fmla="*/ 1104900 h 1185862"/>
                <a:gd name="connsiteX59" fmla="*/ 276225 w 302429"/>
                <a:gd name="connsiteY59" fmla="*/ 1112043 h 1185862"/>
                <a:gd name="connsiteX60" fmla="*/ 278606 w 302429"/>
                <a:gd name="connsiteY60" fmla="*/ 1123950 h 1185862"/>
                <a:gd name="connsiteX61" fmla="*/ 288131 w 302429"/>
                <a:gd name="connsiteY61" fmla="*/ 1140618 h 1185862"/>
                <a:gd name="connsiteX62" fmla="*/ 290512 w 302429"/>
                <a:gd name="connsiteY62" fmla="*/ 1159668 h 1185862"/>
                <a:gd name="connsiteX63" fmla="*/ 297656 w 302429"/>
                <a:gd name="connsiteY63" fmla="*/ 1162050 h 1185862"/>
                <a:gd name="connsiteX64" fmla="*/ 300037 w 302429"/>
                <a:gd name="connsiteY64" fmla="*/ 1169193 h 1185862"/>
                <a:gd name="connsiteX65" fmla="*/ 302419 w 302429"/>
                <a:gd name="connsiteY65"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9544 w 302429"/>
                <a:gd name="connsiteY31" fmla="*/ 490538 h 1185862"/>
                <a:gd name="connsiteX32" fmla="*/ 154781 w 302429"/>
                <a:gd name="connsiteY32" fmla="*/ 523875 h 1185862"/>
                <a:gd name="connsiteX33" fmla="*/ 161925 w 302429"/>
                <a:gd name="connsiteY33" fmla="*/ 561975 h 1185862"/>
                <a:gd name="connsiteX34" fmla="*/ 159544 w 302429"/>
                <a:gd name="connsiteY34" fmla="*/ 700087 h 1185862"/>
                <a:gd name="connsiteX35" fmla="*/ 161925 w 302429"/>
                <a:gd name="connsiteY35" fmla="*/ 735806 h 1185862"/>
                <a:gd name="connsiteX36" fmla="*/ 176212 w 302429"/>
                <a:gd name="connsiteY36" fmla="*/ 735806 h 1185862"/>
                <a:gd name="connsiteX37" fmla="*/ 161925 w 302429"/>
                <a:gd name="connsiteY37" fmla="*/ 895350 h 1185862"/>
                <a:gd name="connsiteX38" fmla="*/ 178594 w 302429"/>
                <a:gd name="connsiteY38" fmla="*/ 912018 h 1185862"/>
                <a:gd name="connsiteX39" fmla="*/ 176212 w 302429"/>
                <a:gd name="connsiteY39" fmla="*/ 921543 h 1185862"/>
                <a:gd name="connsiteX40" fmla="*/ 178594 w 302429"/>
                <a:gd name="connsiteY40" fmla="*/ 938212 h 1185862"/>
                <a:gd name="connsiteX41" fmla="*/ 180975 w 302429"/>
                <a:gd name="connsiteY41" fmla="*/ 950118 h 1185862"/>
                <a:gd name="connsiteX42" fmla="*/ 188119 w 302429"/>
                <a:gd name="connsiteY42" fmla="*/ 952500 h 1185862"/>
                <a:gd name="connsiteX43" fmla="*/ 207169 w 302429"/>
                <a:gd name="connsiteY43" fmla="*/ 954881 h 1185862"/>
                <a:gd name="connsiteX44" fmla="*/ 200025 w 302429"/>
                <a:gd name="connsiteY44" fmla="*/ 962025 h 1185862"/>
                <a:gd name="connsiteX45" fmla="*/ 200025 w 302429"/>
                <a:gd name="connsiteY45" fmla="*/ 990600 h 1185862"/>
                <a:gd name="connsiteX46" fmla="*/ 211931 w 302429"/>
                <a:gd name="connsiteY46" fmla="*/ 992981 h 1185862"/>
                <a:gd name="connsiteX47" fmla="*/ 211931 w 302429"/>
                <a:gd name="connsiteY47" fmla="*/ 1007268 h 1185862"/>
                <a:gd name="connsiteX48" fmla="*/ 214312 w 302429"/>
                <a:gd name="connsiteY48" fmla="*/ 1028700 h 1185862"/>
                <a:gd name="connsiteX49" fmla="*/ 221456 w 302429"/>
                <a:gd name="connsiteY49" fmla="*/ 1033462 h 1185862"/>
                <a:gd name="connsiteX50" fmla="*/ 219075 w 302429"/>
                <a:gd name="connsiteY50" fmla="*/ 1042987 h 1185862"/>
                <a:gd name="connsiteX51" fmla="*/ 226219 w 302429"/>
                <a:gd name="connsiteY51" fmla="*/ 1047750 h 1185862"/>
                <a:gd name="connsiteX52" fmla="*/ 230981 w 302429"/>
                <a:gd name="connsiteY52" fmla="*/ 1054893 h 1185862"/>
                <a:gd name="connsiteX53" fmla="*/ 233362 w 302429"/>
                <a:gd name="connsiteY53" fmla="*/ 1064418 h 1185862"/>
                <a:gd name="connsiteX54" fmla="*/ 230981 w 302429"/>
                <a:gd name="connsiteY54" fmla="*/ 1071562 h 1185862"/>
                <a:gd name="connsiteX55" fmla="*/ 238125 w 302429"/>
                <a:gd name="connsiteY55" fmla="*/ 1085850 h 1185862"/>
                <a:gd name="connsiteX56" fmla="*/ 235744 w 302429"/>
                <a:gd name="connsiteY56" fmla="*/ 1100137 h 1185862"/>
                <a:gd name="connsiteX57" fmla="*/ 242887 w 302429"/>
                <a:gd name="connsiteY57" fmla="*/ 1102518 h 1185862"/>
                <a:gd name="connsiteX58" fmla="*/ 278606 w 302429"/>
                <a:gd name="connsiteY58" fmla="*/ 1104900 h 1185862"/>
                <a:gd name="connsiteX59" fmla="*/ 276225 w 302429"/>
                <a:gd name="connsiteY59" fmla="*/ 1112043 h 1185862"/>
                <a:gd name="connsiteX60" fmla="*/ 278606 w 302429"/>
                <a:gd name="connsiteY60" fmla="*/ 1123950 h 1185862"/>
                <a:gd name="connsiteX61" fmla="*/ 288131 w 302429"/>
                <a:gd name="connsiteY61" fmla="*/ 1140618 h 1185862"/>
                <a:gd name="connsiteX62" fmla="*/ 290512 w 302429"/>
                <a:gd name="connsiteY62" fmla="*/ 1159668 h 1185862"/>
                <a:gd name="connsiteX63" fmla="*/ 297656 w 302429"/>
                <a:gd name="connsiteY63" fmla="*/ 1162050 h 1185862"/>
                <a:gd name="connsiteX64" fmla="*/ 300037 w 302429"/>
                <a:gd name="connsiteY64" fmla="*/ 1169193 h 1185862"/>
                <a:gd name="connsiteX65" fmla="*/ 302419 w 302429"/>
                <a:gd name="connsiteY65"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9544 w 302429"/>
                <a:gd name="connsiteY31" fmla="*/ 490538 h 1185862"/>
                <a:gd name="connsiteX32" fmla="*/ 154781 w 302429"/>
                <a:gd name="connsiteY32" fmla="*/ 523875 h 1185862"/>
                <a:gd name="connsiteX33" fmla="*/ 161925 w 302429"/>
                <a:gd name="connsiteY33" fmla="*/ 561975 h 1185862"/>
                <a:gd name="connsiteX34" fmla="*/ 159544 w 302429"/>
                <a:gd name="connsiteY34" fmla="*/ 700087 h 1185862"/>
                <a:gd name="connsiteX35" fmla="*/ 161925 w 302429"/>
                <a:gd name="connsiteY35" fmla="*/ 735806 h 1185862"/>
                <a:gd name="connsiteX36" fmla="*/ 176212 w 302429"/>
                <a:gd name="connsiteY36" fmla="*/ 735806 h 1185862"/>
                <a:gd name="connsiteX37" fmla="*/ 161925 w 302429"/>
                <a:gd name="connsiteY37" fmla="*/ 895350 h 1185862"/>
                <a:gd name="connsiteX38" fmla="*/ 178594 w 302429"/>
                <a:gd name="connsiteY38" fmla="*/ 912018 h 1185862"/>
                <a:gd name="connsiteX39" fmla="*/ 176212 w 302429"/>
                <a:gd name="connsiteY39" fmla="*/ 921543 h 1185862"/>
                <a:gd name="connsiteX40" fmla="*/ 178594 w 302429"/>
                <a:gd name="connsiteY40" fmla="*/ 938212 h 1185862"/>
                <a:gd name="connsiteX41" fmla="*/ 180975 w 302429"/>
                <a:gd name="connsiteY41" fmla="*/ 950118 h 1185862"/>
                <a:gd name="connsiteX42" fmla="*/ 188119 w 302429"/>
                <a:gd name="connsiteY42" fmla="*/ 952500 h 1185862"/>
                <a:gd name="connsiteX43" fmla="*/ 207169 w 302429"/>
                <a:gd name="connsiteY43" fmla="*/ 954881 h 1185862"/>
                <a:gd name="connsiteX44" fmla="*/ 200025 w 302429"/>
                <a:gd name="connsiteY44" fmla="*/ 962025 h 1185862"/>
                <a:gd name="connsiteX45" fmla="*/ 200025 w 302429"/>
                <a:gd name="connsiteY45" fmla="*/ 990600 h 1185862"/>
                <a:gd name="connsiteX46" fmla="*/ 211931 w 302429"/>
                <a:gd name="connsiteY46" fmla="*/ 992981 h 1185862"/>
                <a:gd name="connsiteX47" fmla="*/ 211931 w 302429"/>
                <a:gd name="connsiteY47" fmla="*/ 1007268 h 1185862"/>
                <a:gd name="connsiteX48" fmla="*/ 214312 w 302429"/>
                <a:gd name="connsiteY48" fmla="*/ 1028700 h 1185862"/>
                <a:gd name="connsiteX49" fmla="*/ 221456 w 302429"/>
                <a:gd name="connsiteY49" fmla="*/ 1033462 h 1185862"/>
                <a:gd name="connsiteX50" fmla="*/ 219075 w 302429"/>
                <a:gd name="connsiteY50" fmla="*/ 1042987 h 1185862"/>
                <a:gd name="connsiteX51" fmla="*/ 226219 w 302429"/>
                <a:gd name="connsiteY51" fmla="*/ 1047750 h 1185862"/>
                <a:gd name="connsiteX52" fmla="*/ 230981 w 302429"/>
                <a:gd name="connsiteY52" fmla="*/ 1054893 h 1185862"/>
                <a:gd name="connsiteX53" fmla="*/ 233362 w 302429"/>
                <a:gd name="connsiteY53" fmla="*/ 1064418 h 1185862"/>
                <a:gd name="connsiteX54" fmla="*/ 230981 w 302429"/>
                <a:gd name="connsiteY54" fmla="*/ 1071562 h 1185862"/>
                <a:gd name="connsiteX55" fmla="*/ 238125 w 302429"/>
                <a:gd name="connsiteY55" fmla="*/ 1085850 h 1185862"/>
                <a:gd name="connsiteX56" fmla="*/ 235744 w 302429"/>
                <a:gd name="connsiteY56" fmla="*/ 1100137 h 1185862"/>
                <a:gd name="connsiteX57" fmla="*/ 242887 w 302429"/>
                <a:gd name="connsiteY57" fmla="*/ 1102518 h 1185862"/>
                <a:gd name="connsiteX58" fmla="*/ 278606 w 302429"/>
                <a:gd name="connsiteY58" fmla="*/ 1104900 h 1185862"/>
                <a:gd name="connsiteX59" fmla="*/ 276225 w 302429"/>
                <a:gd name="connsiteY59" fmla="*/ 1112043 h 1185862"/>
                <a:gd name="connsiteX60" fmla="*/ 278606 w 302429"/>
                <a:gd name="connsiteY60" fmla="*/ 1123950 h 1185862"/>
                <a:gd name="connsiteX61" fmla="*/ 288131 w 302429"/>
                <a:gd name="connsiteY61" fmla="*/ 1140618 h 1185862"/>
                <a:gd name="connsiteX62" fmla="*/ 290512 w 302429"/>
                <a:gd name="connsiteY62" fmla="*/ 1159668 h 1185862"/>
                <a:gd name="connsiteX63" fmla="*/ 297656 w 302429"/>
                <a:gd name="connsiteY63" fmla="*/ 1162050 h 1185862"/>
                <a:gd name="connsiteX64" fmla="*/ 300037 w 302429"/>
                <a:gd name="connsiteY64" fmla="*/ 1169193 h 1185862"/>
                <a:gd name="connsiteX65" fmla="*/ 302419 w 302429"/>
                <a:gd name="connsiteY65" fmla="*/ 1185862 h 1185862"/>
                <a:gd name="connsiteX0" fmla="*/ 0 w 302429"/>
                <a:gd name="connsiteY0" fmla="*/ 0 h 1185862"/>
                <a:gd name="connsiteX1" fmla="*/ 0 w 302429"/>
                <a:gd name="connsiteY1" fmla="*/ 0 h 1185862"/>
                <a:gd name="connsiteX2" fmla="*/ 23812 w 302429"/>
                <a:gd name="connsiteY2" fmla="*/ 4762 h 1185862"/>
                <a:gd name="connsiteX3" fmla="*/ 38100 w 302429"/>
                <a:gd name="connsiteY3" fmla="*/ 0 h 1185862"/>
                <a:gd name="connsiteX4" fmla="*/ 40481 w 302429"/>
                <a:gd name="connsiteY4" fmla="*/ 26193 h 1185862"/>
                <a:gd name="connsiteX5" fmla="*/ 45244 w 302429"/>
                <a:gd name="connsiteY5" fmla="*/ 33337 h 1185862"/>
                <a:gd name="connsiteX6" fmla="*/ 47625 w 302429"/>
                <a:gd name="connsiteY6" fmla="*/ 40481 h 1185862"/>
                <a:gd name="connsiteX7" fmla="*/ 52387 w 302429"/>
                <a:gd name="connsiteY7" fmla="*/ 47625 h 1185862"/>
                <a:gd name="connsiteX8" fmla="*/ 59531 w 302429"/>
                <a:gd name="connsiteY8" fmla="*/ 61912 h 1185862"/>
                <a:gd name="connsiteX9" fmla="*/ 61912 w 302429"/>
                <a:gd name="connsiteY9" fmla="*/ 76200 h 1185862"/>
                <a:gd name="connsiteX10" fmla="*/ 69056 w 302429"/>
                <a:gd name="connsiteY10" fmla="*/ 78581 h 1185862"/>
                <a:gd name="connsiteX11" fmla="*/ 80962 w 302429"/>
                <a:gd name="connsiteY11" fmla="*/ 80962 h 1185862"/>
                <a:gd name="connsiteX12" fmla="*/ 85725 w 302429"/>
                <a:gd name="connsiteY12" fmla="*/ 97631 h 1185862"/>
                <a:gd name="connsiteX13" fmla="*/ 88106 w 302429"/>
                <a:gd name="connsiteY13" fmla="*/ 104775 h 1185862"/>
                <a:gd name="connsiteX14" fmla="*/ 95250 w 302429"/>
                <a:gd name="connsiteY14" fmla="*/ 107156 h 1185862"/>
                <a:gd name="connsiteX15" fmla="*/ 109537 w 302429"/>
                <a:gd name="connsiteY15" fmla="*/ 109537 h 1185862"/>
                <a:gd name="connsiteX16" fmla="*/ 111919 w 302429"/>
                <a:gd name="connsiteY16" fmla="*/ 123825 h 1185862"/>
                <a:gd name="connsiteX17" fmla="*/ 111919 w 302429"/>
                <a:gd name="connsiteY17" fmla="*/ 190500 h 1185862"/>
                <a:gd name="connsiteX18" fmla="*/ 116681 w 302429"/>
                <a:gd name="connsiteY18" fmla="*/ 197643 h 1185862"/>
                <a:gd name="connsiteX19" fmla="*/ 119062 w 302429"/>
                <a:gd name="connsiteY19" fmla="*/ 238125 h 1185862"/>
                <a:gd name="connsiteX20" fmla="*/ 130969 w 302429"/>
                <a:gd name="connsiteY20" fmla="*/ 240506 h 1185862"/>
                <a:gd name="connsiteX21" fmla="*/ 142875 w 302429"/>
                <a:gd name="connsiteY21" fmla="*/ 254793 h 1185862"/>
                <a:gd name="connsiteX22" fmla="*/ 138112 w 302429"/>
                <a:gd name="connsiteY22" fmla="*/ 261937 h 1185862"/>
                <a:gd name="connsiteX23" fmla="*/ 133350 w 302429"/>
                <a:gd name="connsiteY23" fmla="*/ 285750 h 1185862"/>
                <a:gd name="connsiteX24" fmla="*/ 135731 w 302429"/>
                <a:gd name="connsiteY24" fmla="*/ 330993 h 1185862"/>
                <a:gd name="connsiteX25" fmla="*/ 150019 w 302429"/>
                <a:gd name="connsiteY25" fmla="*/ 335756 h 1185862"/>
                <a:gd name="connsiteX26" fmla="*/ 150019 w 302429"/>
                <a:gd name="connsiteY26" fmla="*/ 402431 h 1185862"/>
                <a:gd name="connsiteX27" fmla="*/ 157162 w 302429"/>
                <a:gd name="connsiteY27" fmla="*/ 404812 h 1185862"/>
                <a:gd name="connsiteX28" fmla="*/ 150019 w 302429"/>
                <a:gd name="connsiteY28" fmla="*/ 442912 h 1185862"/>
                <a:gd name="connsiteX29" fmla="*/ 157162 w 302429"/>
                <a:gd name="connsiteY29" fmla="*/ 445293 h 1185862"/>
                <a:gd name="connsiteX30" fmla="*/ 164306 w 302429"/>
                <a:gd name="connsiteY30" fmla="*/ 440531 h 1185862"/>
                <a:gd name="connsiteX31" fmla="*/ 159544 w 302429"/>
                <a:gd name="connsiteY31" fmla="*/ 490538 h 1185862"/>
                <a:gd name="connsiteX32" fmla="*/ 154781 w 302429"/>
                <a:gd name="connsiteY32" fmla="*/ 523875 h 1185862"/>
                <a:gd name="connsiteX33" fmla="*/ 161925 w 302429"/>
                <a:gd name="connsiteY33" fmla="*/ 561975 h 1185862"/>
                <a:gd name="connsiteX34" fmla="*/ 159544 w 302429"/>
                <a:gd name="connsiteY34" fmla="*/ 700087 h 1185862"/>
                <a:gd name="connsiteX35" fmla="*/ 161925 w 302429"/>
                <a:gd name="connsiteY35" fmla="*/ 735806 h 1185862"/>
                <a:gd name="connsiteX36" fmla="*/ 176212 w 302429"/>
                <a:gd name="connsiteY36" fmla="*/ 735806 h 1185862"/>
                <a:gd name="connsiteX37" fmla="*/ 169068 w 302429"/>
                <a:gd name="connsiteY37" fmla="*/ 900112 h 1185862"/>
                <a:gd name="connsiteX38" fmla="*/ 178594 w 302429"/>
                <a:gd name="connsiteY38" fmla="*/ 912018 h 1185862"/>
                <a:gd name="connsiteX39" fmla="*/ 176212 w 302429"/>
                <a:gd name="connsiteY39" fmla="*/ 921543 h 1185862"/>
                <a:gd name="connsiteX40" fmla="*/ 178594 w 302429"/>
                <a:gd name="connsiteY40" fmla="*/ 938212 h 1185862"/>
                <a:gd name="connsiteX41" fmla="*/ 180975 w 302429"/>
                <a:gd name="connsiteY41" fmla="*/ 950118 h 1185862"/>
                <a:gd name="connsiteX42" fmla="*/ 188119 w 302429"/>
                <a:gd name="connsiteY42" fmla="*/ 952500 h 1185862"/>
                <a:gd name="connsiteX43" fmla="*/ 207169 w 302429"/>
                <a:gd name="connsiteY43" fmla="*/ 954881 h 1185862"/>
                <a:gd name="connsiteX44" fmla="*/ 200025 w 302429"/>
                <a:gd name="connsiteY44" fmla="*/ 962025 h 1185862"/>
                <a:gd name="connsiteX45" fmla="*/ 200025 w 302429"/>
                <a:gd name="connsiteY45" fmla="*/ 990600 h 1185862"/>
                <a:gd name="connsiteX46" fmla="*/ 211931 w 302429"/>
                <a:gd name="connsiteY46" fmla="*/ 992981 h 1185862"/>
                <a:gd name="connsiteX47" fmla="*/ 211931 w 302429"/>
                <a:gd name="connsiteY47" fmla="*/ 1007268 h 1185862"/>
                <a:gd name="connsiteX48" fmla="*/ 214312 w 302429"/>
                <a:gd name="connsiteY48" fmla="*/ 1028700 h 1185862"/>
                <a:gd name="connsiteX49" fmla="*/ 221456 w 302429"/>
                <a:gd name="connsiteY49" fmla="*/ 1033462 h 1185862"/>
                <a:gd name="connsiteX50" fmla="*/ 219075 w 302429"/>
                <a:gd name="connsiteY50" fmla="*/ 1042987 h 1185862"/>
                <a:gd name="connsiteX51" fmla="*/ 226219 w 302429"/>
                <a:gd name="connsiteY51" fmla="*/ 1047750 h 1185862"/>
                <a:gd name="connsiteX52" fmla="*/ 230981 w 302429"/>
                <a:gd name="connsiteY52" fmla="*/ 1054893 h 1185862"/>
                <a:gd name="connsiteX53" fmla="*/ 233362 w 302429"/>
                <a:gd name="connsiteY53" fmla="*/ 1064418 h 1185862"/>
                <a:gd name="connsiteX54" fmla="*/ 230981 w 302429"/>
                <a:gd name="connsiteY54" fmla="*/ 1071562 h 1185862"/>
                <a:gd name="connsiteX55" fmla="*/ 238125 w 302429"/>
                <a:gd name="connsiteY55" fmla="*/ 1085850 h 1185862"/>
                <a:gd name="connsiteX56" fmla="*/ 235744 w 302429"/>
                <a:gd name="connsiteY56" fmla="*/ 1100137 h 1185862"/>
                <a:gd name="connsiteX57" fmla="*/ 242887 w 302429"/>
                <a:gd name="connsiteY57" fmla="*/ 1102518 h 1185862"/>
                <a:gd name="connsiteX58" fmla="*/ 278606 w 302429"/>
                <a:gd name="connsiteY58" fmla="*/ 1104900 h 1185862"/>
                <a:gd name="connsiteX59" fmla="*/ 276225 w 302429"/>
                <a:gd name="connsiteY59" fmla="*/ 1112043 h 1185862"/>
                <a:gd name="connsiteX60" fmla="*/ 278606 w 302429"/>
                <a:gd name="connsiteY60" fmla="*/ 1123950 h 1185862"/>
                <a:gd name="connsiteX61" fmla="*/ 288131 w 302429"/>
                <a:gd name="connsiteY61" fmla="*/ 1140618 h 1185862"/>
                <a:gd name="connsiteX62" fmla="*/ 290512 w 302429"/>
                <a:gd name="connsiteY62" fmla="*/ 1159668 h 1185862"/>
                <a:gd name="connsiteX63" fmla="*/ 297656 w 302429"/>
                <a:gd name="connsiteY63" fmla="*/ 1162050 h 1185862"/>
                <a:gd name="connsiteX64" fmla="*/ 300037 w 302429"/>
                <a:gd name="connsiteY64" fmla="*/ 1169193 h 1185862"/>
                <a:gd name="connsiteX65" fmla="*/ 302419 w 302429"/>
                <a:gd name="connsiteY65" fmla="*/ 1185862 h 1185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02429" h="1185862">
                  <a:moveTo>
                    <a:pt x="0" y="0"/>
                  </a:moveTo>
                  <a:lnTo>
                    <a:pt x="0" y="0"/>
                  </a:lnTo>
                  <a:cubicBezTo>
                    <a:pt x="7937" y="1587"/>
                    <a:pt x="15718" y="4762"/>
                    <a:pt x="23812" y="4762"/>
                  </a:cubicBezTo>
                  <a:cubicBezTo>
                    <a:pt x="28832" y="4762"/>
                    <a:pt x="38100" y="0"/>
                    <a:pt x="38100" y="0"/>
                  </a:cubicBezTo>
                  <a:cubicBezTo>
                    <a:pt x="38894" y="8731"/>
                    <a:pt x="38644" y="17621"/>
                    <a:pt x="40481" y="26193"/>
                  </a:cubicBezTo>
                  <a:cubicBezTo>
                    <a:pt x="41081" y="28992"/>
                    <a:pt x="43964" y="30777"/>
                    <a:pt x="45244" y="33337"/>
                  </a:cubicBezTo>
                  <a:cubicBezTo>
                    <a:pt x="46367" y="35582"/>
                    <a:pt x="46503" y="38236"/>
                    <a:pt x="47625" y="40481"/>
                  </a:cubicBezTo>
                  <a:cubicBezTo>
                    <a:pt x="48905" y="43041"/>
                    <a:pt x="51107" y="45065"/>
                    <a:pt x="52387" y="47625"/>
                  </a:cubicBezTo>
                  <a:cubicBezTo>
                    <a:pt x="62246" y="67342"/>
                    <a:pt x="45883" y="41438"/>
                    <a:pt x="59531" y="61912"/>
                  </a:cubicBezTo>
                  <a:cubicBezTo>
                    <a:pt x="60325" y="66675"/>
                    <a:pt x="59516" y="72008"/>
                    <a:pt x="61912" y="76200"/>
                  </a:cubicBezTo>
                  <a:cubicBezTo>
                    <a:pt x="63157" y="78379"/>
                    <a:pt x="66621" y="77972"/>
                    <a:pt x="69056" y="78581"/>
                  </a:cubicBezTo>
                  <a:cubicBezTo>
                    <a:pt x="72982" y="79563"/>
                    <a:pt x="76993" y="80168"/>
                    <a:pt x="80962" y="80962"/>
                  </a:cubicBezTo>
                  <a:cubicBezTo>
                    <a:pt x="82550" y="86518"/>
                    <a:pt x="84064" y="92096"/>
                    <a:pt x="85725" y="97631"/>
                  </a:cubicBezTo>
                  <a:cubicBezTo>
                    <a:pt x="86446" y="100035"/>
                    <a:pt x="86331" y="103000"/>
                    <a:pt x="88106" y="104775"/>
                  </a:cubicBezTo>
                  <a:cubicBezTo>
                    <a:pt x="89881" y="106550"/>
                    <a:pt x="92800" y="106612"/>
                    <a:pt x="95250" y="107156"/>
                  </a:cubicBezTo>
                  <a:cubicBezTo>
                    <a:pt x="99963" y="108203"/>
                    <a:pt x="104775" y="108743"/>
                    <a:pt x="109537" y="109537"/>
                  </a:cubicBezTo>
                  <a:cubicBezTo>
                    <a:pt x="110331" y="114300"/>
                    <a:pt x="111919" y="118997"/>
                    <a:pt x="111919" y="123825"/>
                  </a:cubicBezTo>
                  <a:cubicBezTo>
                    <a:pt x="111919" y="140908"/>
                    <a:pt x="106477" y="170548"/>
                    <a:pt x="111919" y="190500"/>
                  </a:cubicBezTo>
                  <a:cubicBezTo>
                    <a:pt x="112672" y="193261"/>
                    <a:pt x="115094" y="195262"/>
                    <a:pt x="116681" y="197643"/>
                  </a:cubicBezTo>
                  <a:cubicBezTo>
                    <a:pt x="117475" y="211137"/>
                    <a:pt x="114787" y="225301"/>
                    <a:pt x="119062" y="238125"/>
                  </a:cubicBezTo>
                  <a:cubicBezTo>
                    <a:pt x="120342" y="241965"/>
                    <a:pt x="128107" y="237644"/>
                    <a:pt x="130969" y="240506"/>
                  </a:cubicBezTo>
                  <a:cubicBezTo>
                    <a:pt x="150116" y="259652"/>
                    <a:pt x="116385" y="248171"/>
                    <a:pt x="142875" y="254793"/>
                  </a:cubicBezTo>
                  <a:cubicBezTo>
                    <a:pt x="141287" y="257174"/>
                    <a:pt x="139392" y="259377"/>
                    <a:pt x="138112" y="261937"/>
                  </a:cubicBezTo>
                  <a:cubicBezTo>
                    <a:pt x="134788" y="268586"/>
                    <a:pt x="134227" y="279610"/>
                    <a:pt x="133350" y="285750"/>
                  </a:cubicBezTo>
                  <a:cubicBezTo>
                    <a:pt x="134144" y="300831"/>
                    <a:pt x="130955" y="316666"/>
                    <a:pt x="135731" y="330993"/>
                  </a:cubicBezTo>
                  <a:cubicBezTo>
                    <a:pt x="137319" y="335756"/>
                    <a:pt x="150019" y="335756"/>
                    <a:pt x="150019" y="335756"/>
                  </a:cubicBezTo>
                  <a:cubicBezTo>
                    <a:pt x="148677" y="354543"/>
                    <a:pt x="145009" y="383644"/>
                    <a:pt x="150019" y="402431"/>
                  </a:cubicBezTo>
                  <a:cubicBezTo>
                    <a:pt x="150666" y="404856"/>
                    <a:pt x="154781" y="404018"/>
                    <a:pt x="157162" y="404812"/>
                  </a:cubicBezTo>
                  <a:cubicBezTo>
                    <a:pt x="149878" y="426668"/>
                    <a:pt x="152899" y="414105"/>
                    <a:pt x="150019" y="442912"/>
                  </a:cubicBezTo>
                  <a:cubicBezTo>
                    <a:pt x="152400" y="443706"/>
                    <a:pt x="154686" y="445706"/>
                    <a:pt x="157162" y="445293"/>
                  </a:cubicBezTo>
                  <a:cubicBezTo>
                    <a:pt x="159985" y="444823"/>
                    <a:pt x="163909" y="432990"/>
                    <a:pt x="164306" y="440531"/>
                  </a:cubicBezTo>
                  <a:cubicBezTo>
                    <a:pt x="164703" y="448072"/>
                    <a:pt x="161132" y="476647"/>
                    <a:pt x="159544" y="490538"/>
                  </a:cubicBezTo>
                  <a:cubicBezTo>
                    <a:pt x="157956" y="504429"/>
                    <a:pt x="154384" y="511969"/>
                    <a:pt x="154781" y="523875"/>
                  </a:cubicBezTo>
                  <a:cubicBezTo>
                    <a:pt x="155178" y="535781"/>
                    <a:pt x="161131" y="532606"/>
                    <a:pt x="161925" y="561975"/>
                  </a:cubicBezTo>
                  <a:cubicBezTo>
                    <a:pt x="162719" y="591344"/>
                    <a:pt x="159544" y="671115"/>
                    <a:pt x="159544" y="700087"/>
                  </a:cubicBezTo>
                  <a:cubicBezTo>
                    <a:pt x="160338" y="711993"/>
                    <a:pt x="159147" y="729853"/>
                    <a:pt x="161925" y="735806"/>
                  </a:cubicBezTo>
                  <a:cubicBezTo>
                    <a:pt x="164703" y="741759"/>
                    <a:pt x="154781" y="737790"/>
                    <a:pt x="176212" y="735806"/>
                  </a:cubicBezTo>
                  <a:cubicBezTo>
                    <a:pt x="173830" y="757635"/>
                    <a:pt x="168671" y="870743"/>
                    <a:pt x="169068" y="900112"/>
                  </a:cubicBezTo>
                  <a:cubicBezTo>
                    <a:pt x="169465" y="929481"/>
                    <a:pt x="177403" y="908446"/>
                    <a:pt x="178594" y="912018"/>
                  </a:cubicBezTo>
                  <a:cubicBezTo>
                    <a:pt x="179785" y="915590"/>
                    <a:pt x="176212" y="918270"/>
                    <a:pt x="176212" y="921543"/>
                  </a:cubicBezTo>
                  <a:cubicBezTo>
                    <a:pt x="176212" y="927156"/>
                    <a:pt x="177671" y="932676"/>
                    <a:pt x="178594" y="938212"/>
                  </a:cubicBezTo>
                  <a:cubicBezTo>
                    <a:pt x="179259" y="942204"/>
                    <a:pt x="178730" y="946750"/>
                    <a:pt x="180975" y="950118"/>
                  </a:cubicBezTo>
                  <a:cubicBezTo>
                    <a:pt x="182367" y="952207"/>
                    <a:pt x="185649" y="952051"/>
                    <a:pt x="188119" y="952500"/>
                  </a:cubicBezTo>
                  <a:cubicBezTo>
                    <a:pt x="194415" y="953645"/>
                    <a:pt x="200819" y="954087"/>
                    <a:pt x="207169" y="954881"/>
                  </a:cubicBezTo>
                  <a:cubicBezTo>
                    <a:pt x="204788" y="957262"/>
                    <a:pt x="201893" y="959223"/>
                    <a:pt x="200025" y="962025"/>
                  </a:cubicBezTo>
                  <a:cubicBezTo>
                    <a:pt x="195316" y="969088"/>
                    <a:pt x="197524" y="986432"/>
                    <a:pt x="200025" y="990600"/>
                  </a:cubicBezTo>
                  <a:cubicBezTo>
                    <a:pt x="202107" y="994071"/>
                    <a:pt x="207962" y="992187"/>
                    <a:pt x="211931" y="992981"/>
                  </a:cubicBezTo>
                  <a:cubicBezTo>
                    <a:pt x="218281" y="1012033"/>
                    <a:pt x="211931" y="988218"/>
                    <a:pt x="211931" y="1007268"/>
                  </a:cubicBezTo>
                  <a:cubicBezTo>
                    <a:pt x="211931" y="1014456"/>
                    <a:pt x="211856" y="1021945"/>
                    <a:pt x="214312" y="1028700"/>
                  </a:cubicBezTo>
                  <a:cubicBezTo>
                    <a:pt x="215290" y="1031390"/>
                    <a:pt x="219075" y="1031875"/>
                    <a:pt x="221456" y="1033462"/>
                  </a:cubicBezTo>
                  <a:cubicBezTo>
                    <a:pt x="220662" y="1036637"/>
                    <a:pt x="218040" y="1039882"/>
                    <a:pt x="219075" y="1042987"/>
                  </a:cubicBezTo>
                  <a:cubicBezTo>
                    <a:pt x="219980" y="1045702"/>
                    <a:pt x="224195" y="1045726"/>
                    <a:pt x="226219" y="1047750"/>
                  </a:cubicBezTo>
                  <a:cubicBezTo>
                    <a:pt x="228242" y="1049773"/>
                    <a:pt x="229394" y="1052512"/>
                    <a:pt x="230981" y="1054893"/>
                  </a:cubicBezTo>
                  <a:cubicBezTo>
                    <a:pt x="219474" y="1072156"/>
                    <a:pt x="228198" y="1054090"/>
                    <a:pt x="233362" y="1064418"/>
                  </a:cubicBezTo>
                  <a:cubicBezTo>
                    <a:pt x="234484" y="1066663"/>
                    <a:pt x="231775" y="1069181"/>
                    <a:pt x="230981" y="1071562"/>
                  </a:cubicBezTo>
                  <a:cubicBezTo>
                    <a:pt x="233390" y="1075175"/>
                    <a:pt x="238125" y="1080919"/>
                    <a:pt x="238125" y="1085850"/>
                  </a:cubicBezTo>
                  <a:cubicBezTo>
                    <a:pt x="238125" y="1090678"/>
                    <a:pt x="236538" y="1095375"/>
                    <a:pt x="235744" y="1100137"/>
                  </a:cubicBezTo>
                  <a:cubicBezTo>
                    <a:pt x="238125" y="1100931"/>
                    <a:pt x="240393" y="1102241"/>
                    <a:pt x="242887" y="1102518"/>
                  </a:cubicBezTo>
                  <a:cubicBezTo>
                    <a:pt x="254747" y="1103836"/>
                    <a:pt x="267132" y="1101622"/>
                    <a:pt x="278606" y="1104900"/>
                  </a:cubicBezTo>
                  <a:cubicBezTo>
                    <a:pt x="281019" y="1105589"/>
                    <a:pt x="277019" y="1109662"/>
                    <a:pt x="276225" y="1112043"/>
                  </a:cubicBezTo>
                  <a:cubicBezTo>
                    <a:pt x="277019" y="1116012"/>
                    <a:pt x="275744" y="1121088"/>
                    <a:pt x="278606" y="1123950"/>
                  </a:cubicBezTo>
                  <a:cubicBezTo>
                    <a:pt x="293344" y="1138689"/>
                    <a:pt x="293446" y="1108726"/>
                    <a:pt x="288131" y="1140618"/>
                  </a:cubicBezTo>
                  <a:cubicBezTo>
                    <a:pt x="288925" y="1146968"/>
                    <a:pt x="287913" y="1153820"/>
                    <a:pt x="290512" y="1159668"/>
                  </a:cubicBezTo>
                  <a:cubicBezTo>
                    <a:pt x="291531" y="1161962"/>
                    <a:pt x="295881" y="1160275"/>
                    <a:pt x="297656" y="1162050"/>
                  </a:cubicBezTo>
                  <a:cubicBezTo>
                    <a:pt x="299431" y="1163825"/>
                    <a:pt x="299428" y="1166758"/>
                    <a:pt x="300037" y="1169193"/>
                  </a:cubicBezTo>
                  <a:cubicBezTo>
                    <a:pt x="302730" y="1179965"/>
                    <a:pt x="302419" y="1178108"/>
                    <a:pt x="302419" y="1185862"/>
                  </a:cubicBez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35" name="TextBox 334"/>
          <p:cNvSpPr txBox="1"/>
          <p:nvPr/>
        </p:nvSpPr>
        <p:spPr>
          <a:xfrm rot="16200000">
            <a:off x="4096794" y="3442610"/>
            <a:ext cx="1651888" cy="153888"/>
          </a:xfrm>
          <a:prstGeom prst="rect">
            <a:avLst/>
          </a:prstGeom>
          <a:noFill/>
        </p:spPr>
        <p:txBody>
          <a:bodyPr wrap="square" lIns="0" tIns="0" rIns="0" bIns="0" rtlCol="0" anchor="b" anchorCtr="0">
            <a:spAutoFit/>
          </a:bodyPr>
          <a:lstStyle/>
          <a:p>
            <a:pPr algn="ctr"/>
            <a:r>
              <a:rPr lang="en-US" sz="1000" b="1" dirty="0" smtClean="0">
                <a:cs typeface="Arial" panose="020B0604020202020204" pitchFamily="34" charset="0"/>
              </a:rPr>
              <a:t>Progression-Free Survival</a:t>
            </a:r>
            <a:endParaRPr lang="en-US" sz="1000" b="1" dirty="0">
              <a:cs typeface="Arial" panose="020B0604020202020204" pitchFamily="34" charset="0"/>
            </a:endParaRPr>
          </a:p>
        </p:txBody>
      </p:sp>
      <p:sp>
        <p:nvSpPr>
          <p:cNvPr id="346" name="TextBox 345"/>
          <p:cNvSpPr txBox="1"/>
          <p:nvPr/>
        </p:nvSpPr>
        <p:spPr>
          <a:xfrm>
            <a:off x="5019721" y="2020354"/>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1.0</a:t>
            </a:r>
            <a:endParaRPr lang="en-US" sz="900" dirty="0">
              <a:cs typeface="Arial" panose="020B0604020202020204" pitchFamily="34" charset="0"/>
            </a:endParaRPr>
          </a:p>
        </p:txBody>
      </p:sp>
      <p:sp>
        <p:nvSpPr>
          <p:cNvPr id="347" name="TextBox 346"/>
          <p:cNvSpPr txBox="1"/>
          <p:nvPr/>
        </p:nvSpPr>
        <p:spPr>
          <a:xfrm>
            <a:off x="5019721" y="2304104"/>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0.9</a:t>
            </a:r>
            <a:endParaRPr lang="en-US" sz="900" dirty="0">
              <a:cs typeface="Arial" panose="020B0604020202020204" pitchFamily="34" charset="0"/>
            </a:endParaRPr>
          </a:p>
        </p:txBody>
      </p:sp>
      <p:sp>
        <p:nvSpPr>
          <p:cNvPr id="348" name="TextBox 347"/>
          <p:cNvSpPr txBox="1"/>
          <p:nvPr/>
        </p:nvSpPr>
        <p:spPr>
          <a:xfrm>
            <a:off x="5019721" y="2580929"/>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0.8</a:t>
            </a:r>
            <a:endParaRPr lang="en-US" sz="900" dirty="0">
              <a:cs typeface="Arial" panose="020B0604020202020204" pitchFamily="34" charset="0"/>
            </a:endParaRPr>
          </a:p>
        </p:txBody>
      </p:sp>
      <p:sp>
        <p:nvSpPr>
          <p:cNvPr id="352" name="TextBox 351"/>
          <p:cNvSpPr txBox="1"/>
          <p:nvPr/>
        </p:nvSpPr>
        <p:spPr>
          <a:xfrm>
            <a:off x="5019721" y="2859306"/>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0.7</a:t>
            </a:r>
            <a:endParaRPr lang="en-US" sz="900" dirty="0">
              <a:cs typeface="Arial" panose="020B0604020202020204" pitchFamily="34" charset="0"/>
            </a:endParaRPr>
          </a:p>
        </p:txBody>
      </p:sp>
      <p:sp>
        <p:nvSpPr>
          <p:cNvPr id="353" name="TextBox 352"/>
          <p:cNvSpPr txBox="1"/>
          <p:nvPr/>
        </p:nvSpPr>
        <p:spPr>
          <a:xfrm>
            <a:off x="5019721" y="3129973"/>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0.6</a:t>
            </a:r>
            <a:endParaRPr lang="en-US" sz="900" dirty="0">
              <a:cs typeface="Arial" panose="020B0604020202020204" pitchFamily="34" charset="0"/>
            </a:endParaRPr>
          </a:p>
        </p:txBody>
      </p:sp>
      <p:sp>
        <p:nvSpPr>
          <p:cNvPr id="354" name="TextBox 353"/>
          <p:cNvSpPr txBox="1"/>
          <p:nvPr/>
        </p:nvSpPr>
        <p:spPr>
          <a:xfrm>
            <a:off x="5019721" y="3418750"/>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0.5</a:t>
            </a:r>
            <a:endParaRPr lang="en-US" sz="900" dirty="0">
              <a:cs typeface="Arial" panose="020B0604020202020204" pitchFamily="34" charset="0"/>
            </a:endParaRPr>
          </a:p>
        </p:txBody>
      </p:sp>
      <p:sp>
        <p:nvSpPr>
          <p:cNvPr id="355" name="TextBox 354"/>
          <p:cNvSpPr txBox="1"/>
          <p:nvPr/>
        </p:nvSpPr>
        <p:spPr>
          <a:xfrm>
            <a:off x="5019721" y="3669935"/>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0.4</a:t>
            </a:r>
            <a:endParaRPr lang="en-US" sz="900" dirty="0">
              <a:cs typeface="Arial" panose="020B0604020202020204" pitchFamily="34" charset="0"/>
            </a:endParaRPr>
          </a:p>
        </p:txBody>
      </p:sp>
      <p:sp>
        <p:nvSpPr>
          <p:cNvPr id="356" name="TextBox 355"/>
          <p:cNvSpPr txBox="1"/>
          <p:nvPr/>
        </p:nvSpPr>
        <p:spPr>
          <a:xfrm>
            <a:off x="5019721" y="3954290"/>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0.3</a:t>
            </a:r>
            <a:endParaRPr lang="en-US" sz="900" dirty="0">
              <a:cs typeface="Arial" panose="020B0604020202020204" pitchFamily="34" charset="0"/>
            </a:endParaRPr>
          </a:p>
        </p:txBody>
      </p:sp>
      <p:sp>
        <p:nvSpPr>
          <p:cNvPr id="357" name="TextBox 356"/>
          <p:cNvSpPr txBox="1"/>
          <p:nvPr/>
        </p:nvSpPr>
        <p:spPr>
          <a:xfrm>
            <a:off x="5019721" y="4222802"/>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0.2</a:t>
            </a:r>
            <a:endParaRPr lang="en-US" sz="900" dirty="0">
              <a:cs typeface="Arial" panose="020B0604020202020204" pitchFamily="34" charset="0"/>
            </a:endParaRPr>
          </a:p>
        </p:txBody>
      </p:sp>
      <p:sp>
        <p:nvSpPr>
          <p:cNvPr id="358" name="TextBox 357"/>
          <p:cNvSpPr txBox="1"/>
          <p:nvPr/>
        </p:nvSpPr>
        <p:spPr>
          <a:xfrm>
            <a:off x="5019721" y="4491914"/>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0.1</a:t>
            </a:r>
            <a:endParaRPr lang="en-US" sz="900" dirty="0">
              <a:cs typeface="Arial" panose="020B0604020202020204" pitchFamily="34" charset="0"/>
            </a:endParaRPr>
          </a:p>
        </p:txBody>
      </p:sp>
      <p:sp>
        <p:nvSpPr>
          <p:cNvPr id="359" name="TextBox 358"/>
          <p:cNvSpPr txBox="1"/>
          <p:nvPr/>
        </p:nvSpPr>
        <p:spPr>
          <a:xfrm>
            <a:off x="5019721" y="4772376"/>
            <a:ext cx="226954" cy="138499"/>
          </a:xfrm>
          <a:prstGeom prst="rect">
            <a:avLst/>
          </a:prstGeom>
          <a:noFill/>
        </p:spPr>
        <p:txBody>
          <a:bodyPr wrap="square" lIns="0" tIns="0" rIns="0" bIns="0" rtlCol="0" anchor="b" anchorCtr="0">
            <a:spAutoFit/>
          </a:bodyPr>
          <a:lstStyle/>
          <a:p>
            <a:pPr algn="r"/>
            <a:r>
              <a:rPr lang="en-US" sz="900" dirty="0" smtClean="0">
                <a:cs typeface="Arial" panose="020B0604020202020204" pitchFamily="34" charset="0"/>
              </a:rPr>
              <a:t>0</a:t>
            </a:r>
            <a:endParaRPr lang="en-US" sz="900" dirty="0">
              <a:cs typeface="Arial" panose="020B0604020202020204" pitchFamily="34" charset="0"/>
            </a:endParaRPr>
          </a:p>
        </p:txBody>
      </p:sp>
      <p:grpSp>
        <p:nvGrpSpPr>
          <p:cNvPr id="360" name="Group 359"/>
          <p:cNvGrpSpPr/>
          <p:nvPr/>
        </p:nvGrpSpPr>
        <p:grpSpPr>
          <a:xfrm>
            <a:off x="7166611" y="2962114"/>
            <a:ext cx="1796993" cy="461665"/>
            <a:chOff x="1057525" y="4468633"/>
            <a:chExt cx="1796993" cy="461665"/>
          </a:xfrm>
        </p:grpSpPr>
        <p:sp>
          <p:nvSpPr>
            <p:cNvPr id="361" name="TextBox 360"/>
            <p:cNvSpPr txBox="1"/>
            <p:nvPr/>
          </p:nvSpPr>
          <p:spPr>
            <a:xfrm>
              <a:off x="1192694" y="4468633"/>
              <a:ext cx="1661824" cy="461665"/>
            </a:xfrm>
            <a:prstGeom prst="rect">
              <a:avLst/>
            </a:prstGeom>
            <a:noFill/>
          </p:spPr>
          <p:txBody>
            <a:bodyPr wrap="square" rtlCol="0">
              <a:spAutoFit/>
            </a:bodyPr>
            <a:lstStyle/>
            <a:p>
              <a:r>
                <a:rPr lang="en-US" sz="800" dirty="0" smtClean="0">
                  <a:ea typeface="SimSun"/>
                  <a:cs typeface="Angsana New"/>
                </a:rPr>
                <a:t>Ramucirumab plus docetaxel </a:t>
              </a:r>
            </a:p>
            <a:p>
              <a:r>
                <a:rPr lang="en-US" sz="800" dirty="0" smtClean="0">
                  <a:ea typeface="SimSun"/>
                  <a:cs typeface="Angsana New"/>
                </a:rPr>
                <a:t>Placebo plus docetaxel</a:t>
              </a:r>
            </a:p>
            <a:p>
              <a:r>
                <a:rPr lang="en-US" sz="800" dirty="0" smtClean="0">
                  <a:ea typeface="SimSun"/>
                  <a:cs typeface="Angsana New"/>
                </a:rPr>
                <a:t>Censored</a:t>
              </a:r>
              <a:endParaRPr lang="en-US" dirty="0"/>
            </a:p>
          </p:txBody>
        </p:sp>
        <p:cxnSp>
          <p:nvCxnSpPr>
            <p:cNvPr id="362" name="Straight Connector 361"/>
            <p:cNvCxnSpPr/>
            <p:nvPr/>
          </p:nvCxnSpPr>
          <p:spPr>
            <a:xfrm>
              <a:off x="1057525" y="4583220"/>
              <a:ext cx="182880" cy="0"/>
            </a:xfrm>
            <a:prstGeom prst="line">
              <a:avLst/>
            </a:prstGeom>
            <a:ln w="19050" cap="rnd">
              <a:solidFill>
                <a:srgbClr val="3366CC"/>
              </a:solidFill>
            </a:ln>
          </p:spPr>
          <p:style>
            <a:lnRef idx="1">
              <a:schemeClr val="accent1"/>
            </a:lnRef>
            <a:fillRef idx="0">
              <a:schemeClr val="accent1"/>
            </a:fillRef>
            <a:effectRef idx="0">
              <a:schemeClr val="accent1"/>
            </a:effectRef>
            <a:fontRef idx="minor">
              <a:schemeClr val="tx1"/>
            </a:fontRef>
          </p:style>
        </p:cxnSp>
        <p:cxnSp>
          <p:nvCxnSpPr>
            <p:cNvPr id="363" name="Straight Connector 362"/>
            <p:cNvCxnSpPr/>
            <p:nvPr/>
          </p:nvCxnSpPr>
          <p:spPr>
            <a:xfrm>
              <a:off x="1057525" y="4695952"/>
              <a:ext cx="182880" cy="0"/>
            </a:xfrm>
            <a:prstGeom prst="line">
              <a:avLst/>
            </a:prstGeom>
            <a:ln w="19050" cap="rnd">
              <a:solidFill>
                <a:srgbClr val="717073"/>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p:cNvCxnSpPr/>
            <p:nvPr/>
          </p:nvCxnSpPr>
          <p:spPr>
            <a:xfrm>
              <a:off x="1153154" y="4785174"/>
              <a:ext cx="0" cy="8572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5" name="Group 364"/>
          <p:cNvGrpSpPr/>
          <p:nvPr/>
        </p:nvGrpSpPr>
        <p:grpSpPr>
          <a:xfrm>
            <a:off x="2889886" y="2962114"/>
            <a:ext cx="1796993" cy="461665"/>
            <a:chOff x="1057525" y="4468633"/>
            <a:chExt cx="1796993" cy="461665"/>
          </a:xfrm>
        </p:grpSpPr>
        <p:sp>
          <p:nvSpPr>
            <p:cNvPr id="366" name="TextBox 365"/>
            <p:cNvSpPr txBox="1"/>
            <p:nvPr/>
          </p:nvSpPr>
          <p:spPr>
            <a:xfrm>
              <a:off x="1192694" y="4468633"/>
              <a:ext cx="1661824" cy="461665"/>
            </a:xfrm>
            <a:prstGeom prst="rect">
              <a:avLst/>
            </a:prstGeom>
            <a:noFill/>
          </p:spPr>
          <p:txBody>
            <a:bodyPr wrap="square" rtlCol="0">
              <a:spAutoFit/>
            </a:bodyPr>
            <a:lstStyle/>
            <a:p>
              <a:r>
                <a:rPr lang="en-US" sz="800" dirty="0" smtClean="0">
                  <a:ea typeface="SimSun"/>
                  <a:cs typeface="Angsana New"/>
                </a:rPr>
                <a:t>Ramucirumab plus docetaxel </a:t>
              </a:r>
            </a:p>
            <a:p>
              <a:r>
                <a:rPr lang="en-US" sz="800" dirty="0" smtClean="0">
                  <a:ea typeface="SimSun"/>
                  <a:cs typeface="Angsana New"/>
                </a:rPr>
                <a:t>Placebo plus docetaxel</a:t>
              </a:r>
            </a:p>
            <a:p>
              <a:r>
                <a:rPr lang="en-US" sz="800" dirty="0" smtClean="0">
                  <a:ea typeface="SimSun"/>
                  <a:cs typeface="Angsana New"/>
                </a:rPr>
                <a:t>Censored</a:t>
              </a:r>
              <a:endParaRPr lang="en-US" dirty="0"/>
            </a:p>
          </p:txBody>
        </p:sp>
        <p:cxnSp>
          <p:nvCxnSpPr>
            <p:cNvPr id="367" name="Straight Connector 366"/>
            <p:cNvCxnSpPr/>
            <p:nvPr/>
          </p:nvCxnSpPr>
          <p:spPr>
            <a:xfrm>
              <a:off x="1057525" y="4583220"/>
              <a:ext cx="182880" cy="0"/>
            </a:xfrm>
            <a:prstGeom prst="line">
              <a:avLst/>
            </a:prstGeom>
            <a:ln w="19050" cap="rnd">
              <a:solidFill>
                <a:srgbClr val="3366CC"/>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p:cNvCxnSpPr/>
            <p:nvPr/>
          </p:nvCxnSpPr>
          <p:spPr>
            <a:xfrm>
              <a:off x="1057525" y="4695952"/>
              <a:ext cx="182880" cy="0"/>
            </a:xfrm>
            <a:prstGeom prst="line">
              <a:avLst/>
            </a:prstGeom>
            <a:ln w="19050" cap="rnd">
              <a:solidFill>
                <a:srgbClr val="717073"/>
              </a:solidFill>
            </a:ln>
          </p:spPr>
          <p:style>
            <a:lnRef idx="1">
              <a:schemeClr val="accent1"/>
            </a:lnRef>
            <a:fillRef idx="0">
              <a:schemeClr val="accent1"/>
            </a:fillRef>
            <a:effectRef idx="0">
              <a:schemeClr val="accent1"/>
            </a:effectRef>
            <a:fontRef idx="minor">
              <a:schemeClr val="tx1"/>
            </a:fontRef>
          </p:style>
        </p:cxnSp>
        <p:cxnSp>
          <p:nvCxnSpPr>
            <p:cNvPr id="369" name="Straight Connector 368"/>
            <p:cNvCxnSpPr/>
            <p:nvPr/>
          </p:nvCxnSpPr>
          <p:spPr>
            <a:xfrm>
              <a:off x="1153154" y="4785174"/>
              <a:ext cx="0" cy="8572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70" name="TextBox 369"/>
          <p:cNvSpPr txBox="1"/>
          <p:nvPr/>
        </p:nvSpPr>
        <p:spPr>
          <a:xfrm>
            <a:off x="1885197" y="5128993"/>
            <a:ext cx="1651888" cy="153888"/>
          </a:xfrm>
          <a:prstGeom prst="rect">
            <a:avLst/>
          </a:prstGeom>
          <a:noFill/>
        </p:spPr>
        <p:txBody>
          <a:bodyPr wrap="square" lIns="0" tIns="0" rIns="0" bIns="0" rtlCol="0" anchor="b" anchorCtr="0">
            <a:spAutoFit/>
          </a:bodyPr>
          <a:lstStyle/>
          <a:p>
            <a:pPr algn="ctr"/>
            <a:r>
              <a:rPr lang="en-US" sz="1000" b="1" dirty="0" smtClean="0">
                <a:cs typeface="Arial" panose="020B0604020202020204" pitchFamily="34" charset="0"/>
              </a:rPr>
              <a:t>Months</a:t>
            </a:r>
            <a:endParaRPr lang="en-US" sz="1000" b="1" dirty="0">
              <a:cs typeface="Arial" panose="020B0604020202020204" pitchFamily="34" charset="0"/>
            </a:endParaRPr>
          </a:p>
        </p:txBody>
      </p:sp>
      <p:sp>
        <p:nvSpPr>
          <p:cNvPr id="371" name="TextBox 370"/>
          <p:cNvSpPr txBox="1"/>
          <p:nvPr/>
        </p:nvSpPr>
        <p:spPr>
          <a:xfrm>
            <a:off x="5944680" y="5134603"/>
            <a:ext cx="1651888" cy="153888"/>
          </a:xfrm>
          <a:prstGeom prst="rect">
            <a:avLst/>
          </a:prstGeom>
          <a:noFill/>
        </p:spPr>
        <p:txBody>
          <a:bodyPr wrap="square" lIns="0" tIns="0" rIns="0" bIns="0" rtlCol="0" anchor="b" anchorCtr="0">
            <a:spAutoFit/>
          </a:bodyPr>
          <a:lstStyle/>
          <a:p>
            <a:pPr algn="ctr"/>
            <a:r>
              <a:rPr lang="en-US" sz="1000" b="1" dirty="0" smtClean="0">
                <a:cs typeface="Arial" panose="020B0604020202020204" pitchFamily="34" charset="0"/>
              </a:rPr>
              <a:t>Months</a:t>
            </a:r>
            <a:endParaRPr lang="en-US" sz="1000" b="1" dirty="0">
              <a:cs typeface="Arial" panose="020B0604020202020204" pitchFamily="34" charset="0"/>
            </a:endParaRPr>
          </a:p>
        </p:txBody>
      </p:sp>
      <p:sp>
        <p:nvSpPr>
          <p:cNvPr id="372" name="TextBox 371"/>
          <p:cNvSpPr txBox="1"/>
          <p:nvPr/>
        </p:nvSpPr>
        <p:spPr>
          <a:xfrm>
            <a:off x="209405" y="6515677"/>
            <a:ext cx="2034211" cy="153888"/>
          </a:xfrm>
          <a:prstGeom prst="rect">
            <a:avLst/>
          </a:prstGeom>
          <a:noFill/>
        </p:spPr>
        <p:txBody>
          <a:bodyPr wrap="none" lIns="0" tIns="0" rIns="0" bIns="0" rtlCol="0" anchor="b" anchorCtr="0">
            <a:spAutoFit/>
          </a:bodyPr>
          <a:lstStyle/>
          <a:p>
            <a:r>
              <a:rPr lang="en-US" sz="1000" dirty="0" smtClean="0">
                <a:solidFill>
                  <a:srgbClr val="000000"/>
                </a:solidFill>
              </a:rPr>
              <a:t>Garon et al. </a:t>
            </a:r>
            <a:r>
              <a:rPr lang="en-US" sz="1000" i="1" dirty="0" smtClean="0">
                <a:solidFill>
                  <a:srgbClr val="000000"/>
                </a:solidFill>
              </a:rPr>
              <a:t>Lancet</a:t>
            </a:r>
            <a:r>
              <a:rPr lang="en-US" sz="1000" dirty="0" smtClean="0">
                <a:solidFill>
                  <a:srgbClr val="000000"/>
                </a:solidFill>
              </a:rPr>
              <a:t>. 2014;384:665.</a:t>
            </a:r>
            <a:endParaRPr lang="en-US" sz="1000" dirty="0">
              <a:solidFill>
                <a:srgbClr val="000000"/>
              </a:solidFill>
            </a:endParaRPr>
          </a:p>
        </p:txBody>
      </p:sp>
    </p:spTree>
    <p:extLst>
      <p:ext uri="{BB962C8B-B14F-4D97-AF65-F5344CB8AC3E}">
        <p14:creationId xmlns:p14="http://schemas.microsoft.com/office/powerpoint/2010/main" val="137610807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REVEL: Haematologic AEs by Histology</a:t>
            </a:r>
            <a:endParaRPr lang="en-US" dirty="0"/>
          </a:p>
        </p:txBody>
      </p:sp>
      <p:graphicFrame>
        <p:nvGraphicFramePr>
          <p:cNvPr id="9" name="Table 8"/>
          <p:cNvGraphicFramePr>
            <a:graphicFrameLocks noGrp="1"/>
          </p:cNvGraphicFramePr>
          <p:nvPr>
            <p:extLst>
              <p:ext uri="{D42A27DB-BD31-4B8C-83A1-F6EECF244321}">
                <p14:modId xmlns:p14="http://schemas.microsoft.com/office/powerpoint/2010/main" val="4090654843"/>
              </p:ext>
            </p:extLst>
          </p:nvPr>
        </p:nvGraphicFramePr>
        <p:xfrm>
          <a:off x="190501" y="1409697"/>
          <a:ext cx="8839204" cy="3517426"/>
        </p:xfrm>
        <a:graphic>
          <a:graphicData uri="http://schemas.openxmlformats.org/drawingml/2006/table">
            <a:tbl>
              <a:tblPr firstRow="1" bandRow="1"/>
              <a:tblGrid>
                <a:gridCol w="2863849"/>
                <a:gridCol w="787400"/>
                <a:gridCol w="1435100"/>
                <a:gridCol w="1138174"/>
                <a:gridCol w="61976"/>
                <a:gridCol w="1308100"/>
                <a:gridCol w="1244605"/>
              </a:tblGrid>
              <a:tr h="262162">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200" spc="0" dirty="0" smtClean="0">
                        <a:solidFill>
                          <a:schemeClr val="tx1"/>
                        </a:solidFill>
                        <a:latin typeface="Arial"/>
                        <a:cs typeface="Arial"/>
                      </a:endParaRPr>
                    </a:p>
                  </a:txBody>
                  <a:tcPr marL="18288" marR="18288" marT="36576" marB="36576">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algn="ctr"/>
                      <a:endParaRPr lang="en-US" sz="1200" b="1" i="1" spc="0" dirty="0">
                        <a:solidFill>
                          <a:schemeClr val="bg1"/>
                        </a:solidFill>
                        <a:latin typeface="Arial"/>
                        <a:cs typeface="Arial"/>
                      </a:endParaRPr>
                    </a:p>
                  </a:txBody>
                  <a:tcPr marL="18288" marR="18288" marT="36576" marB="36576"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1" i="0" spc="0" dirty="0" smtClean="0">
                          <a:solidFill>
                            <a:schemeClr val="bg1"/>
                          </a:solidFill>
                          <a:latin typeface="Arial"/>
                          <a:cs typeface="Arial"/>
                        </a:rPr>
                        <a:t>Nonsquamous</a:t>
                      </a:r>
                    </a:p>
                  </a:txBody>
                  <a:tcPr marL="18288" marR="18288" marT="36576" marB="36576"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100" b="0" i="0" dirty="0" smtClean="0">
                        <a:solidFill>
                          <a:schemeClr val="bg1"/>
                        </a:solidFill>
                        <a:latin typeface="Arial" panose="020B0604020202020204" pitchFamily="34" charset="0"/>
                        <a:cs typeface="Arial" panose="020B0604020202020204" pitchFamily="34" charset="0"/>
                      </a:endParaRPr>
                    </a:p>
                  </a:txBody>
                  <a:tcPr marL="18288" marR="18288" marT="18288" marB="18288"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A08264"/>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200" b="1" i="0" spc="0" dirty="0" smtClean="0">
                        <a:solidFill>
                          <a:schemeClr val="bg1"/>
                        </a:solidFill>
                        <a:latin typeface="Arial"/>
                        <a:cs typeface="Arial"/>
                      </a:endParaRPr>
                    </a:p>
                  </a:txBody>
                  <a:tcPr marL="18288" marR="18288" marT="36576" marB="36576"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1" i="0" spc="0" dirty="0" smtClean="0">
                          <a:solidFill>
                            <a:schemeClr val="bg1"/>
                          </a:solidFill>
                          <a:latin typeface="Arial"/>
                          <a:cs typeface="Arial"/>
                        </a:rPr>
                        <a:t>Squamous</a:t>
                      </a:r>
                    </a:p>
                  </a:txBody>
                  <a:tcPr marL="18288" marR="18288" marT="36576" marB="36576" anchor="b">
                    <a:lnL w="12700" cap="flat" cmpd="sng" algn="ctr">
                      <a:noFill/>
                      <a:prstDash val="solid"/>
                      <a:round/>
                      <a:headEnd type="none" w="med" len="med"/>
                      <a:tailEnd type="none" w="med" len="med"/>
                    </a:lnL>
                    <a:lnR w="12700" cmpd="sng">
                      <a:noFill/>
                    </a:lnR>
                    <a:lnT w="12700" cmpd="sng">
                      <a:noFill/>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100" b="0" i="0" dirty="0" smtClean="0">
                        <a:solidFill>
                          <a:schemeClr val="bg1"/>
                        </a:solidFill>
                        <a:latin typeface="Arial" panose="020B0604020202020204" pitchFamily="34" charset="0"/>
                        <a:cs typeface="Arial" panose="020B0604020202020204" pitchFamily="34" charset="0"/>
                      </a:endParaRPr>
                    </a:p>
                  </a:txBody>
                  <a:tcPr marL="18288" marR="18288" marT="18288" marB="18288"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A08264"/>
                    </a:solidFill>
                  </a:tcPr>
                </a:tc>
              </a:tr>
              <a:tr h="411517">
                <a:tc>
                  <a:txBody>
                    <a:bodyPr/>
                    <a:lstStyle>
                      <a:lvl1pPr marL="0" algn="l" defTabSz="914400" rtl="0" eaLnBrk="1" latinLnBrk="0" hangingPunct="1">
                        <a:defRPr sz="1800" b="1" kern="1200">
                          <a:solidFill>
                            <a:schemeClr val="lt1"/>
                          </a:solidFill>
                          <a:latin typeface="Arial"/>
                          <a:cs typeface="Arial"/>
                        </a:defRPr>
                      </a:lvl1pPr>
                      <a:lvl2pPr marL="457200" algn="l" defTabSz="914400" rtl="0" eaLnBrk="1" latinLnBrk="0" hangingPunct="1">
                        <a:defRPr sz="1800" b="1" kern="1200">
                          <a:solidFill>
                            <a:schemeClr val="lt1"/>
                          </a:solidFill>
                          <a:latin typeface="Arial"/>
                          <a:cs typeface="Arial"/>
                        </a:defRPr>
                      </a:lvl2pPr>
                      <a:lvl3pPr marL="914400" algn="l" defTabSz="914400" rtl="0" eaLnBrk="1" latinLnBrk="0" hangingPunct="1">
                        <a:defRPr sz="1800" b="1" kern="1200">
                          <a:solidFill>
                            <a:schemeClr val="lt1"/>
                          </a:solidFill>
                          <a:latin typeface="Arial"/>
                          <a:cs typeface="Arial"/>
                        </a:defRPr>
                      </a:lvl3pPr>
                      <a:lvl4pPr marL="1371600" algn="l" defTabSz="914400" rtl="0" eaLnBrk="1" latinLnBrk="0" hangingPunct="1">
                        <a:defRPr sz="1800" b="1" kern="1200">
                          <a:solidFill>
                            <a:schemeClr val="lt1"/>
                          </a:solidFill>
                          <a:latin typeface="Arial"/>
                          <a:cs typeface="Arial"/>
                        </a:defRPr>
                      </a:lvl4pPr>
                      <a:lvl5pPr marL="1828800" algn="l" defTabSz="914400" rtl="0" eaLnBrk="1" latinLnBrk="0" hangingPunct="1">
                        <a:defRPr sz="1800" b="1" kern="1200">
                          <a:solidFill>
                            <a:schemeClr val="lt1"/>
                          </a:solidFill>
                          <a:latin typeface="Arial"/>
                          <a:cs typeface="Arial"/>
                        </a:defRPr>
                      </a:lvl5pPr>
                      <a:lvl6pPr marL="2286000" algn="l" defTabSz="914400" rtl="0" eaLnBrk="1" latinLnBrk="0" hangingPunct="1">
                        <a:defRPr sz="1800" b="1" kern="1200">
                          <a:solidFill>
                            <a:schemeClr val="lt1"/>
                          </a:solidFill>
                          <a:latin typeface="Arial"/>
                          <a:cs typeface="Arial"/>
                        </a:defRPr>
                      </a:lvl6pPr>
                      <a:lvl7pPr marL="2743200" algn="l" defTabSz="914400" rtl="0" eaLnBrk="1" latinLnBrk="0" hangingPunct="1">
                        <a:defRPr sz="1800" b="1" kern="1200">
                          <a:solidFill>
                            <a:schemeClr val="lt1"/>
                          </a:solidFill>
                          <a:latin typeface="Arial"/>
                          <a:cs typeface="Arial"/>
                        </a:defRPr>
                      </a:lvl7pPr>
                      <a:lvl8pPr marL="3200400" algn="l" defTabSz="914400" rtl="0" eaLnBrk="1" latinLnBrk="0" hangingPunct="1">
                        <a:defRPr sz="1800" b="1" kern="1200">
                          <a:solidFill>
                            <a:schemeClr val="lt1"/>
                          </a:solidFill>
                          <a:latin typeface="Arial"/>
                          <a:cs typeface="Arial"/>
                        </a:defRPr>
                      </a:lvl8pPr>
                      <a:lvl9pPr marL="3657600" algn="l" defTabSz="914400" rtl="0" eaLnBrk="1" latinLnBrk="0" hangingPunct="1">
                        <a:defRPr sz="1800" b="1" kern="1200">
                          <a:solidFill>
                            <a:schemeClr val="lt1"/>
                          </a:solidFill>
                          <a:latin typeface="Arial"/>
                          <a:cs typeface="Arial"/>
                        </a:defRPr>
                      </a:lvl9pPr>
                    </a:lstStyle>
                    <a:p>
                      <a:pPr marL="57150" marR="0" indent="0" algn="l" defTabSz="914400" rtl="0" eaLnBrk="1" fontAlgn="auto" latinLnBrk="0" hangingPunct="1">
                        <a:lnSpc>
                          <a:spcPct val="100000"/>
                        </a:lnSpc>
                        <a:spcBef>
                          <a:spcPts val="0"/>
                        </a:spcBef>
                        <a:spcAft>
                          <a:spcPts val="0"/>
                        </a:spcAft>
                        <a:buClrTx/>
                        <a:buSzTx/>
                        <a:buFontTx/>
                        <a:buNone/>
                        <a:tabLst/>
                        <a:defRPr/>
                      </a:pPr>
                      <a:r>
                        <a:rPr lang="en-US" sz="1200" b="1" kern="1200" spc="0" dirty="0" smtClean="0">
                          <a:solidFill>
                            <a:schemeClr val="bg1"/>
                          </a:solidFill>
                          <a:latin typeface="Arial"/>
                          <a:ea typeface="+mn-ea"/>
                          <a:cs typeface="Arial"/>
                        </a:rPr>
                        <a:t>Treatment Emergent Adverse Events</a:t>
                      </a:r>
                    </a:p>
                  </a:txBody>
                  <a:tcPr marL="18288" marR="18288" marT="36576" marB="36576"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b="1" kern="1200">
                          <a:solidFill>
                            <a:schemeClr val="lt1"/>
                          </a:solidFill>
                          <a:latin typeface="Arial"/>
                          <a:cs typeface="Arial"/>
                        </a:defRPr>
                      </a:lvl1pPr>
                      <a:lvl2pPr marL="457200" algn="l" defTabSz="914400" rtl="0" eaLnBrk="1" latinLnBrk="0" hangingPunct="1">
                        <a:defRPr sz="1800" b="1" kern="1200">
                          <a:solidFill>
                            <a:schemeClr val="lt1"/>
                          </a:solidFill>
                          <a:latin typeface="Arial"/>
                          <a:cs typeface="Arial"/>
                        </a:defRPr>
                      </a:lvl2pPr>
                      <a:lvl3pPr marL="914400" algn="l" defTabSz="914400" rtl="0" eaLnBrk="1" latinLnBrk="0" hangingPunct="1">
                        <a:defRPr sz="1800" b="1" kern="1200">
                          <a:solidFill>
                            <a:schemeClr val="lt1"/>
                          </a:solidFill>
                          <a:latin typeface="Arial"/>
                          <a:cs typeface="Arial"/>
                        </a:defRPr>
                      </a:lvl3pPr>
                      <a:lvl4pPr marL="1371600" algn="l" defTabSz="914400" rtl="0" eaLnBrk="1" latinLnBrk="0" hangingPunct="1">
                        <a:defRPr sz="1800" b="1" kern="1200">
                          <a:solidFill>
                            <a:schemeClr val="lt1"/>
                          </a:solidFill>
                          <a:latin typeface="Arial"/>
                          <a:cs typeface="Arial"/>
                        </a:defRPr>
                      </a:lvl4pPr>
                      <a:lvl5pPr marL="1828800" algn="l" defTabSz="914400" rtl="0" eaLnBrk="1" latinLnBrk="0" hangingPunct="1">
                        <a:defRPr sz="1800" b="1" kern="1200">
                          <a:solidFill>
                            <a:schemeClr val="lt1"/>
                          </a:solidFill>
                          <a:latin typeface="Arial"/>
                          <a:cs typeface="Arial"/>
                        </a:defRPr>
                      </a:lvl5pPr>
                      <a:lvl6pPr marL="2286000" algn="l" defTabSz="914400" rtl="0" eaLnBrk="1" latinLnBrk="0" hangingPunct="1">
                        <a:defRPr sz="1800" b="1" kern="1200">
                          <a:solidFill>
                            <a:schemeClr val="lt1"/>
                          </a:solidFill>
                          <a:latin typeface="Arial"/>
                          <a:cs typeface="Arial"/>
                        </a:defRPr>
                      </a:lvl6pPr>
                      <a:lvl7pPr marL="2743200" algn="l" defTabSz="914400" rtl="0" eaLnBrk="1" latinLnBrk="0" hangingPunct="1">
                        <a:defRPr sz="1800" b="1" kern="1200">
                          <a:solidFill>
                            <a:schemeClr val="lt1"/>
                          </a:solidFill>
                          <a:latin typeface="Arial"/>
                          <a:cs typeface="Arial"/>
                        </a:defRPr>
                      </a:lvl7pPr>
                      <a:lvl8pPr marL="3200400" algn="l" defTabSz="914400" rtl="0" eaLnBrk="1" latinLnBrk="0" hangingPunct="1">
                        <a:defRPr sz="1800" b="1" kern="1200">
                          <a:solidFill>
                            <a:schemeClr val="lt1"/>
                          </a:solidFill>
                          <a:latin typeface="Arial"/>
                          <a:cs typeface="Arial"/>
                        </a:defRPr>
                      </a:lvl8pPr>
                      <a:lvl9pPr marL="3657600" algn="l" defTabSz="914400" rtl="0" eaLnBrk="1" latinLnBrk="0" hangingPunct="1">
                        <a:defRPr sz="1800" b="1" kern="1200">
                          <a:solidFill>
                            <a:schemeClr val="lt1"/>
                          </a:solidFill>
                          <a:latin typeface="Arial"/>
                          <a:cs typeface="Arial"/>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1" kern="1200" spc="0" dirty="0" smtClean="0">
                          <a:solidFill>
                            <a:schemeClr val="bg1"/>
                          </a:solidFill>
                          <a:latin typeface="Arial"/>
                          <a:ea typeface="+mn-ea"/>
                          <a:cs typeface="Arial"/>
                        </a:rPr>
                        <a:t>Grade</a:t>
                      </a:r>
                      <a:endParaRPr lang="en-US" sz="1200" b="1" kern="1200" spc="0" dirty="0">
                        <a:solidFill>
                          <a:schemeClr val="bg1"/>
                        </a:solidFill>
                        <a:latin typeface="Arial"/>
                        <a:ea typeface="+mn-ea"/>
                        <a:cs typeface="Arial"/>
                      </a:endParaRPr>
                    </a:p>
                  </a:txBody>
                  <a:tcPr marL="18288" marR="18288" marT="36576" marB="36576"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1" spc="0" dirty="0" smtClean="0">
                          <a:solidFill>
                            <a:schemeClr val="bg1"/>
                          </a:solidFill>
                          <a:latin typeface="Arial"/>
                          <a:cs typeface="Arial"/>
                        </a:rPr>
                        <a:t>Ramucirumab</a:t>
                      </a:r>
                      <a:br>
                        <a:rPr lang="en-US" sz="1200" b="1" spc="0" dirty="0" smtClean="0">
                          <a:solidFill>
                            <a:schemeClr val="bg1"/>
                          </a:solidFill>
                          <a:latin typeface="Arial"/>
                          <a:cs typeface="Arial"/>
                        </a:rPr>
                      </a:br>
                      <a:r>
                        <a:rPr lang="en-US" sz="1200" b="1" spc="0" dirty="0" smtClean="0">
                          <a:solidFill>
                            <a:schemeClr val="bg1"/>
                          </a:solidFill>
                          <a:latin typeface="Arial"/>
                          <a:cs typeface="Arial"/>
                        </a:rPr>
                        <a:t>(n=465)</a:t>
                      </a:r>
                      <a:endParaRPr lang="en-US" sz="1200" b="1" i="1" spc="0" dirty="0" smtClean="0">
                        <a:solidFill>
                          <a:schemeClr val="bg1"/>
                        </a:solidFill>
                        <a:latin typeface="Arial"/>
                        <a:cs typeface="Arial"/>
                      </a:endParaRPr>
                    </a:p>
                  </a:txBody>
                  <a:tcPr marL="18288" marR="18288" marT="36576" marB="36576"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b="1" kern="1200">
                          <a:solidFill>
                            <a:schemeClr val="lt1"/>
                          </a:solidFill>
                          <a:latin typeface="Arial"/>
                          <a:cs typeface="Arial"/>
                        </a:defRPr>
                      </a:lvl1pPr>
                      <a:lvl2pPr marL="457200" algn="l" defTabSz="914400" rtl="0" eaLnBrk="1" latinLnBrk="0" hangingPunct="1">
                        <a:defRPr sz="1800" b="1" kern="1200">
                          <a:solidFill>
                            <a:schemeClr val="lt1"/>
                          </a:solidFill>
                          <a:latin typeface="Arial"/>
                          <a:cs typeface="Arial"/>
                        </a:defRPr>
                      </a:lvl2pPr>
                      <a:lvl3pPr marL="914400" algn="l" defTabSz="914400" rtl="0" eaLnBrk="1" latinLnBrk="0" hangingPunct="1">
                        <a:defRPr sz="1800" b="1" kern="1200">
                          <a:solidFill>
                            <a:schemeClr val="lt1"/>
                          </a:solidFill>
                          <a:latin typeface="Arial"/>
                          <a:cs typeface="Arial"/>
                        </a:defRPr>
                      </a:lvl3pPr>
                      <a:lvl4pPr marL="1371600" algn="l" defTabSz="914400" rtl="0" eaLnBrk="1" latinLnBrk="0" hangingPunct="1">
                        <a:defRPr sz="1800" b="1" kern="1200">
                          <a:solidFill>
                            <a:schemeClr val="lt1"/>
                          </a:solidFill>
                          <a:latin typeface="Arial"/>
                          <a:cs typeface="Arial"/>
                        </a:defRPr>
                      </a:lvl4pPr>
                      <a:lvl5pPr marL="1828800" algn="l" defTabSz="914400" rtl="0" eaLnBrk="1" latinLnBrk="0" hangingPunct="1">
                        <a:defRPr sz="1800" b="1" kern="1200">
                          <a:solidFill>
                            <a:schemeClr val="lt1"/>
                          </a:solidFill>
                          <a:latin typeface="Arial"/>
                          <a:cs typeface="Arial"/>
                        </a:defRPr>
                      </a:lvl5pPr>
                      <a:lvl6pPr marL="2286000" algn="l" defTabSz="914400" rtl="0" eaLnBrk="1" latinLnBrk="0" hangingPunct="1">
                        <a:defRPr sz="1800" b="1" kern="1200">
                          <a:solidFill>
                            <a:schemeClr val="lt1"/>
                          </a:solidFill>
                          <a:latin typeface="Arial"/>
                          <a:cs typeface="Arial"/>
                        </a:defRPr>
                      </a:lvl6pPr>
                      <a:lvl7pPr marL="2743200" algn="l" defTabSz="914400" rtl="0" eaLnBrk="1" latinLnBrk="0" hangingPunct="1">
                        <a:defRPr sz="1800" b="1" kern="1200">
                          <a:solidFill>
                            <a:schemeClr val="lt1"/>
                          </a:solidFill>
                          <a:latin typeface="Arial"/>
                          <a:cs typeface="Arial"/>
                        </a:defRPr>
                      </a:lvl7pPr>
                      <a:lvl8pPr marL="3200400" algn="l" defTabSz="914400" rtl="0" eaLnBrk="1" latinLnBrk="0" hangingPunct="1">
                        <a:defRPr sz="1800" b="1" kern="1200">
                          <a:solidFill>
                            <a:schemeClr val="lt1"/>
                          </a:solidFill>
                          <a:latin typeface="Arial"/>
                          <a:cs typeface="Arial"/>
                        </a:defRPr>
                      </a:lvl8pPr>
                      <a:lvl9pPr marL="3657600" algn="l" defTabSz="914400" rtl="0" eaLnBrk="1" latinLnBrk="0" hangingPunct="1">
                        <a:defRPr sz="1800" b="1" kern="1200">
                          <a:solidFill>
                            <a:schemeClr val="lt1"/>
                          </a:solidFill>
                          <a:latin typeface="Arial"/>
                          <a:cs typeface="Arial"/>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spc="0" dirty="0" smtClean="0">
                          <a:solidFill>
                            <a:schemeClr val="bg1"/>
                          </a:solidFill>
                          <a:latin typeface="Arial"/>
                          <a:cs typeface="Arial"/>
                        </a:rPr>
                        <a:t>Placebo</a:t>
                      </a: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1" i="0" spc="0" dirty="0" smtClean="0">
                          <a:solidFill>
                            <a:schemeClr val="bg1"/>
                          </a:solidFill>
                          <a:latin typeface="Arial"/>
                          <a:cs typeface="Arial"/>
                        </a:rPr>
                        <a:t>(n=441)</a:t>
                      </a:r>
                      <a:endParaRPr lang="en-US" sz="1200" b="1" i="0" spc="0" dirty="0" smtClean="0">
                        <a:solidFill>
                          <a:schemeClr val="bg1"/>
                        </a:solidFill>
                        <a:latin typeface="Arial"/>
                        <a:cs typeface="Arial"/>
                      </a:endParaRPr>
                    </a:p>
                  </a:txBody>
                  <a:tcPr marL="18288" marR="18288" marT="36576" marB="36576" anchor="b">
                    <a:lnL w="12700" cmpd="sng">
                      <a:noFill/>
                    </a:lnL>
                    <a:lnR w="12700" cap="flat" cmpd="sng" algn="ctr">
                      <a:noFill/>
                      <a:prstDash val="solid"/>
                      <a:round/>
                      <a:headEnd type="none" w="med" len="med"/>
                      <a:tailEnd type="none" w="med" len="med"/>
                    </a:lnR>
                    <a:lnT w="19050" cap="flat" cmpd="sng" algn="ctr">
                      <a:solidFill>
                        <a:schemeClr val="bg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200" b="1" i="0" spc="0" dirty="0" smtClean="0">
                        <a:solidFill>
                          <a:schemeClr val="bg1"/>
                        </a:solidFill>
                        <a:latin typeface="Arial"/>
                        <a:cs typeface="Arial"/>
                      </a:endParaRPr>
                    </a:p>
                  </a:txBody>
                  <a:tcPr marL="18288" marR="18288" marT="36576" marB="36576"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b="1" kern="1200">
                          <a:solidFill>
                            <a:schemeClr val="lt1"/>
                          </a:solidFill>
                          <a:latin typeface="Arial"/>
                          <a:cs typeface="Arial"/>
                        </a:defRPr>
                      </a:lvl1pPr>
                      <a:lvl2pPr marL="457200" algn="l" defTabSz="914400" rtl="0" eaLnBrk="1" latinLnBrk="0" hangingPunct="1">
                        <a:defRPr sz="1800" b="1" kern="1200">
                          <a:solidFill>
                            <a:schemeClr val="lt1"/>
                          </a:solidFill>
                          <a:latin typeface="Arial"/>
                          <a:cs typeface="Arial"/>
                        </a:defRPr>
                      </a:lvl2pPr>
                      <a:lvl3pPr marL="914400" algn="l" defTabSz="914400" rtl="0" eaLnBrk="1" latinLnBrk="0" hangingPunct="1">
                        <a:defRPr sz="1800" b="1" kern="1200">
                          <a:solidFill>
                            <a:schemeClr val="lt1"/>
                          </a:solidFill>
                          <a:latin typeface="Arial"/>
                          <a:cs typeface="Arial"/>
                        </a:defRPr>
                      </a:lvl3pPr>
                      <a:lvl4pPr marL="1371600" algn="l" defTabSz="914400" rtl="0" eaLnBrk="1" latinLnBrk="0" hangingPunct="1">
                        <a:defRPr sz="1800" b="1" kern="1200">
                          <a:solidFill>
                            <a:schemeClr val="lt1"/>
                          </a:solidFill>
                          <a:latin typeface="Arial"/>
                          <a:cs typeface="Arial"/>
                        </a:defRPr>
                      </a:lvl4pPr>
                      <a:lvl5pPr marL="1828800" algn="l" defTabSz="914400" rtl="0" eaLnBrk="1" latinLnBrk="0" hangingPunct="1">
                        <a:defRPr sz="1800" b="1" kern="1200">
                          <a:solidFill>
                            <a:schemeClr val="lt1"/>
                          </a:solidFill>
                          <a:latin typeface="Arial"/>
                          <a:cs typeface="Arial"/>
                        </a:defRPr>
                      </a:lvl5pPr>
                      <a:lvl6pPr marL="2286000" algn="l" defTabSz="914400" rtl="0" eaLnBrk="1" latinLnBrk="0" hangingPunct="1">
                        <a:defRPr sz="1800" b="1" kern="1200">
                          <a:solidFill>
                            <a:schemeClr val="lt1"/>
                          </a:solidFill>
                          <a:latin typeface="Arial"/>
                          <a:cs typeface="Arial"/>
                        </a:defRPr>
                      </a:lvl6pPr>
                      <a:lvl7pPr marL="2743200" algn="l" defTabSz="914400" rtl="0" eaLnBrk="1" latinLnBrk="0" hangingPunct="1">
                        <a:defRPr sz="1800" b="1" kern="1200">
                          <a:solidFill>
                            <a:schemeClr val="lt1"/>
                          </a:solidFill>
                          <a:latin typeface="Arial"/>
                          <a:cs typeface="Arial"/>
                        </a:defRPr>
                      </a:lvl7pPr>
                      <a:lvl8pPr marL="3200400" algn="l" defTabSz="914400" rtl="0" eaLnBrk="1" latinLnBrk="0" hangingPunct="1">
                        <a:defRPr sz="1800" b="1" kern="1200">
                          <a:solidFill>
                            <a:schemeClr val="lt1"/>
                          </a:solidFill>
                          <a:latin typeface="Arial"/>
                          <a:cs typeface="Arial"/>
                        </a:defRPr>
                      </a:lvl8pPr>
                      <a:lvl9pPr marL="3657600" algn="l" defTabSz="914400" rtl="0" eaLnBrk="1" latinLnBrk="0" hangingPunct="1">
                        <a:defRPr sz="1800" b="1" kern="1200">
                          <a:solidFill>
                            <a:schemeClr val="lt1"/>
                          </a:solidFill>
                          <a:latin typeface="Arial"/>
                          <a:cs typeface="Arial"/>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1" spc="0" dirty="0" smtClean="0">
                          <a:solidFill>
                            <a:schemeClr val="bg1"/>
                          </a:solidFill>
                          <a:latin typeface="Arial"/>
                          <a:cs typeface="Arial"/>
                        </a:rPr>
                        <a:t>Ramucirumab</a:t>
                      </a:r>
                      <a:br>
                        <a:rPr lang="en-US" sz="1200" b="1" spc="0" dirty="0" smtClean="0">
                          <a:solidFill>
                            <a:schemeClr val="bg1"/>
                          </a:solidFill>
                          <a:latin typeface="Arial"/>
                          <a:cs typeface="Arial"/>
                        </a:rPr>
                      </a:br>
                      <a:r>
                        <a:rPr lang="en-US" sz="1200" b="1" spc="0" dirty="0" smtClean="0">
                          <a:solidFill>
                            <a:schemeClr val="bg1"/>
                          </a:solidFill>
                          <a:latin typeface="Arial"/>
                          <a:cs typeface="Arial"/>
                        </a:rPr>
                        <a:t>(n=157)</a:t>
                      </a:r>
                      <a:endParaRPr lang="en-US" sz="1200" b="1" i="1" spc="0" dirty="0" smtClean="0">
                        <a:solidFill>
                          <a:schemeClr val="bg1"/>
                        </a:solidFill>
                        <a:latin typeface="Arial"/>
                        <a:cs typeface="Arial"/>
                      </a:endParaRPr>
                    </a:p>
                  </a:txBody>
                  <a:tcPr marL="18288" marR="18288" marT="36576" marB="36576" anchor="b">
                    <a:lnL w="12700" cap="flat" cmpd="sng" algn="ctr">
                      <a:noFill/>
                      <a:prstDash val="solid"/>
                      <a:round/>
                      <a:headEnd type="none" w="med" len="med"/>
                      <a:tailEnd type="none" w="med" len="med"/>
                    </a:lnL>
                    <a:lnR w="12700" cmpd="sng">
                      <a:noFill/>
                    </a:lnR>
                    <a:lnT w="19050" cap="flat" cmpd="sng" algn="ctr">
                      <a:solidFill>
                        <a:schemeClr val="bg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spc="0" dirty="0" smtClean="0">
                          <a:solidFill>
                            <a:schemeClr val="bg1"/>
                          </a:solidFill>
                          <a:latin typeface="Arial"/>
                          <a:cs typeface="Arial"/>
                        </a:rPr>
                        <a:t>Placebo</a:t>
                      </a: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1" i="0" spc="0" dirty="0" smtClean="0">
                          <a:solidFill>
                            <a:schemeClr val="bg1"/>
                          </a:solidFill>
                          <a:latin typeface="Arial"/>
                          <a:cs typeface="Arial"/>
                        </a:rPr>
                        <a:t>(n=170)</a:t>
                      </a:r>
                      <a:endParaRPr lang="en-US" sz="1200" b="1" i="0" spc="0" dirty="0" smtClean="0">
                        <a:solidFill>
                          <a:schemeClr val="bg1"/>
                        </a:solidFill>
                        <a:latin typeface="Arial"/>
                        <a:cs typeface="Arial"/>
                      </a:endParaRPr>
                    </a:p>
                  </a:txBody>
                  <a:tcPr marL="18288" marR="18288" marT="36576" marB="36576" anchor="b">
                    <a:lnL w="12700" cmpd="sng">
                      <a:noFill/>
                    </a:lnL>
                    <a:lnR w="12700" cmpd="sng">
                      <a:noFill/>
                    </a:lnR>
                    <a:lnT w="19050" cap="flat" cmpd="sng" algn="ctr">
                      <a:solidFill>
                        <a:schemeClr val="bg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r>
              <a:tr h="240052">
                <a:tc>
                  <a:txBody>
                    <a:bodyPr/>
                    <a:lstStyle/>
                    <a:p>
                      <a:pPr marL="58738" indent="0" algn="l"/>
                      <a:r>
                        <a:rPr lang="en-US" sz="1200" b="1" spc="0" dirty="0" smtClean="0">
                          <a:solidFill>
                            <a:schemeClr val="tx1"/>
                          </a:solidFill>
                          <a:latin typeface="Arial"/>
                          <a:cs typeface="Arial"/>
                        </a:rPr>
                        <a:t>Haematologic Adverse Events</a:t>
                      </a:r>
                      <a:endParaRPr lang="en-US" sz="1200" b="1" spc="0" dirty="0">
                        <a:solidFill>
                          <a:schemeClr val="tx1"/>
                        </a:solidFill>
                        <a:latin typeface="Arial"/>
                        <a:cs typeface="Arial"/>
                      </a:endParaRPr>
                    </a:p>
                  </a:txBody>
                  <a:tcPr marL="18288" marR="18288" marT="36576" marB="36576" anchor="ctr">
                    <a:lnL w="12700" cmpd="sng">
                      <a:noFill/>
                    </a:lnL>
                    <a:lnR w="12700" cmpd="sng">
                      <a:noFill/>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spcBef>
                          <a:spcPts val="3600"/>
                        </a:spcBef>
                        <a:spcAft>
                          <a:spcPts val="0"/>
                        </a:spcAft>
                      </a:pPr>
                      <a:endParaRPr lang="en-US" sz="1200" spc="0" dirty="0">
                        <a:solidFill>
                          <a:schemeClr val="accent1"/>
                        </a:solidFill>
                        <a:effectLst/>
                        <a:latin typeface="Arial"/>
                        <a:ea typeface="Cambria"/>
                        <a:cs typeface="Arial"/>
                      </a:endParaRPr>
                    </a:p>
                  </a:txBody>
                  <a:tcPr marL="18288" marR="18288" marT="36576" marB="36576">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marL="0" marR="0" algn="l">
                        <a:spcBef>
                          <a:spcPts val="3600"/>
                        </a:spcBef>
                        <a:spcAft>
                          <a:spcPts val="0"/>
                        </a:spcAft>
                        <a:tabLst>
                          <a:tab pos="571500" algn="r"/>
                          <a:tab pos="628650" algn="l"/>
                        </a:tabLst>
                      </a:pPr>
                      <a:endParaRPr lang="en-US" sz="1200" spc="0" dirty="0">
                        <a:solidFill>
                          <a:schemeClr val="accent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accent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accent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accent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accent1"/>
                        </a:solidFill>
                        <a:effectLst/>
                        <a:latin typeface="Arial"/>
                        <a:ea typeface="Cambria"/>
                        <a:cs typeface="Arial"/>
                      </a:endParaRPr>
                    </a:p>
                  </a:txBody>
                  <a:tcPr marL="18288" marR="18288" marT="36576" marB="36576">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r>
              <a:tr h="240052">
                <a:tc rowSpan="2">
                  <a:txBody>
                    <a:bodyPr/>
                    <a:lstStyle>
                      <a:lvl1pPr marL="0" algn="l" defTabSz="914400" rtl="0" eaLnBrk="1" latinLnBrk="0" hangingPunct="1">
                        <a:defRPr sz="1800" kern="1200">
                          <a:solidFill>
                            <a:schemeClr val="dk1"/>
                          </a:solidFill>
                          <a:latin typeface="Arial"/>
                          <a:cs typeface="Arial"/>
                        </a:defRPr>
                      </a:lvl1pPr>
                      <a:lvl2pPr marL="457200" algn="l" defTabSz="914400" rtl="0" eaLnBrk="1" latinLnBrk="0" hangingPunct="1">
                        <a:defRPr sz="1800" kern="1200">
                          <a:solidFill>
                            <a:schemeClr val="dk1"/>
                          </a:solidFill>
                          <a:latin typeface="Arial"/>
                          <a:cs typeface="Arial"/>
                        </a:defRPr>
                      </a:lvl2pPr>
                      <a:lvl3pPr marL="914400" algn="l" defTabSz="914400" rtl="0" eaLnBrk="1" latinLnBrk="0" hangingPunct="1">
                        <a:defRPr sz="1800" kern="1200">
                          <a:solidFill>
                            <a:schemeClr val="dk1"/>
                          </a:solidFill>
                          <a:latin typeface="Arial"/>
                          <a:cs typeface="Arial"/>
                        </a:defRPr>
                      </a:lvl3pPr>
                      <a:lvl4pPr marL="1371600" algn="l" defTabSz="914400" rtl="0" eaLnBrk="1" latinLnBrk="0" hangingPunct="1">
                        <a:defRPr sz="1800" kern="1200">
                          <a:solidFill>
                            <a:schemeClr val="dk1"/>
                          </a:solidFill>
                          <a:latin typeface="Arial"/>
                          <a:cs typeface="Arial"/>
                        </a:defRPr>
                      </a:lvl4pPr>
                      <a:lvl5pPr marL="1828800" algn="l" defTabSz="914400" rtl="0" eaLnBrk="1" latinLnBrk="0" hangingPunct="1">
                        <a:defRPr sz="1800" kern="1200">
                          <a:solidFill>
                            <a:schemeClr val="dk1"/>
                          </a:solidFill>
                          <a:latin typeface="Arial"/>
                          <a:cs typeface="Arial"/>
                        </a:defRPr>
                      </a:lvl5pPr>
                      <a:lvl6pPr marL="2286000" algn="l" defTabSz="914400" rtl="0" eaLnBrk="1" latinLnBrk="0" hangingPunct="1">
                        <a:defRPr sz="1800" kern="1200">
                          <a:solidFill>
                            <a:schemeClr val="dk1"/>
                          </a:solidFill>
                          <a:latin typeface="Arial"/>
                          <a:cs typeface="Arial"/>
                        </a:defRPr>
                      </a:lvl6pPr>
                      <a:lvl7pPr marL="2743200" algn="l" defTabSz="914400" rtl="0" eaLnBrk="1" latinLnBrk="0" hangingPunct="1">
                        <a:defRPr sz="1800" kern="1200">
                          <a:solidFill>
                            <a:schemeClr val="dk1"/>
                          </a:solidFill>
                          <a:latin typeface="Arial"/>
                          <a:cs typeface="Arial"/>
                        </a:defRPr>
                      </a:lvl7pPr>
                      <a:lvl8pPr marL="3200400" algn="l" defTabSz="914400" rtl="0" eaLnBrk="1" latinLnBrk="0" hangingPunct="1">
                        <a:defRPr sz="1800" kern="1200">
                          <a:solidFill>
                            <a:schemeClr val="dk1"/>
                          </a:solidFill>
                          <a:latin typeface="Arial"/>
                          <a:cs typeface="Arial"/>
                        </a:defRPr>
                      </a:lvl8pPr>
                      <a:lvl9pPr marL="3657600" algn="l" defTabSz="914400" rtl="0" eaLnBrk="1" latinLnBrk="0" hangingPunct="1">
                        <a:defRPr sz="1800" kern="1200">
                          <a:solidFill>
                            <a:schemeClr val="dk1"/>
                          </a:solidFill>
                          <a:latin typeface="Arial"/>
                          <a:cs typeface="Arial"/>
                        </a:defRPr>
                      </a:lvl9pPr>
                    </a:lstStyle>
                    <a:p>
                      <a:pPr marL="174625" indent="0" algn="l"/>
                      <a:r>
                        <a:rPr lang="en-US" sz="1200" b="1" spc="0" dirty="0" smtClean="0">
                          <a:solidFill>
                            <a:schemeClr val="tx1"/>
                          </a:solidFill>
                          <a:latin typeface="Arial"/>
                          <a:cs typeface="Arial"/>
                        </a:rPr>
                        <a:t>Neutropenia</a:t>
                      </a:r>
                      <a:r>
                        <a:rPr lang="en-US" sz="1200" b="1" spc="0" baseline="30000" dirty="0" smtClean="0">
                          <a:solidFill>
                            <a:schemeClr val="tx1"/>
                          </a:solidFill>
                          <a:latin typeface="Arial"/>
                          <a:cs typeface="Arial"/>
                        </a:rPr>
                        <a:t>a</a:t>
                      </a:r>
                      <a:endParaRPr lang="en-US" sz="1200" b="1" spc="0" baseline="30000" dirty="0">
                        <a:solidFill>
                          <a:schemeClr val="tx1"/>
                        </a:solidFill>
                        <a:latin typeface="Arial"/>
                        <a:cs typeface="Arial"/>
                      </a:endParaRPr>
                    </a:p>
                  </a:txBody>
                  <a:tcPr marL="18288" marR="18288" marT="36576" marB="36576" anchor="ctr">
                    <a:lnL w="12700" cmpd="sng">
                      <a:noFill/>
                    </a:lnL>
                    <a:lnR w="12700" cmpd="sng">
                      <a:noFill/>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algn="ctr">
                        <a:spcBef>
                          <a:spcPts val="3600"/>
                        </a:spcBef>
                        <a:spcAft>
                          <a:spcPts val="0"/>
                        </a:spcAft>
                      </a:pPr>
                      <a:r>
                        <a:rPr lang="en-US" sz="1200" spc="0" dirty="0">
                          <a:solidFill>
                            <a:schemeClr val="tx1"/>
                          </a:solidFill>
                          <a:effectLst/>
                          <a:latin typeface="Arial"/>
                          <a:ea typeface="Cambria"/>
                          <a:cs typeface="Arial"/>
                        </a:rPr>
                        <a:t>Any</a:t>
                      </a:r>
                    </a:p>
                  </a:txBody>
                  <a:tcPr marL="18288" marR="18288" marT="36576" marB="36576">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a:spcBef>
                          <a:spcPts val="3600"/>
                        </a:spcBef>
                        <a:spcAft>
                          <a:spcPts val="0"/>
                        </a:spcAft>
                        <a:tabLst>
                          <a:tab pos="571500" algn="r"/>
                          <a:tab pos="628650" algn="l"/>
                        </a:tabLst>
                      </a:pPr>
                      <a:r>
                        <a:rPr lang="en-US" sz="1200" spc="0" dirty="0" smtClean="0">
                          <a:solidFill>
                            <a:schemeClr val="tx1"/>
                          </a:solidFill>
                          <a:effectLst/>
                          <a:latin typeface="Arial"/>
                          <a:ea typeface="Cambria"/>
                          <a:cs typeface="Arial"/>
                        </a:rPr>
                        <a:t>	253	(54.4)</a:t>
                      </a:r>
                      <a:r>
                        <a:rPr lang="en-US" sz="1200" spc="0" baseline="30000" dirty="0" smtClean="0"/>
                        <a:t>b</a:t>
                      </a:r>
                      <a:endParaRPr lang="en-US" sz="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457200" algn="r"/>
                          <a:tab pos="514350" algn="l"/>
                        </a:tabLst>
                      </a:pPr>
                      <a:r>
                        <a:rPr lang="en-US" sz="1200" kern="1200" spc="0" dirty="0" smtClean="0">
                          <a:solidFill>
                            <a:schemeClr val="tx1"/>
                          </a:solidFill>
                          <a:effectLst/>
                          <a:latin typeface="Arial"/>
                          <a:ea typeface="Cambria"/>
                          <a:cs typeface="Arial"/>
                        </a:rPr>
                        <a:t>	196	(44.4</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14350" algn="r"/>
                          <a:tab pos="571500" algn="l"/>
                        </a:tabLst>
                      </a:pPr>
                      <a:r>
                        <a:rPr lang="en-US" sz="1200" kern="1200" spc="0" dirty="0" smtClean="0">
                          <a:solidFill>
                            <a:schemeClr val="tx1"/>
                          </a:solidFill>
                          <a:effectLst/>
                          <a:latin typeface="Arial"/>
                          <a:ea typeface="Cambria"/>
                          <a:cs typeface="Arial"/>
                        </a:rPr>
                        <a:t>	88	(56.1</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457200" algn="r"/>
                          <a:tab pos="514350" algn="l"/>
                        </a:tabLst>
                      </a:pPr>
                      <a:r>
                        <a:rPr lang="en-US" sz="1200" kern="1200" spc="0" dirty="0" smtClean="0">
                          <a:solidFill>
                            <a:schemeClr val="tx1"/>
                          </a:solidFill>
                          <a:effectLst/>
                          <a:latin typeface="Arial"/>
                          <a:ea typeface="Cambria"/>
                          <a:cs typeface="Arial"/>
                        </a:rPr>
                        <a:t>	83	(48.8</a:t>
                      </a:r>
                      <a:r>
                        <a:rPr lang="en-US" sz="1200" kern="1200" spc="0" dirty="0">
                          <a:solidFill>
                            <a:schemeClr val="tx1"/>
                          </a:solidFill>
                          <a:effectLst/>
                          <a:latin typeface="Arial"/>
                          <a:ea typeface="Cambria"/>
                          <a:cs typeface="Arial"/>
                        </a:rPr>
                        <a:t>)</a:t>
                      </a:r>
                    </a:p>
                  </a:txBody>
                  <a:tcPr marL="18288" marR="18288" marT="36576" marB="36576">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r>
              <a:tr h="240052">
                <a:tc vMerge="1">
                  <a:txBody>
                    <a:bodyPr/>
                    <a:lstStyle>
                      <a:lvl1pPr marL="0" algn="l" defTabSz="914400" rtl="0" eaLnBrk="1" latinLnBrk="0" hangingPunct="1">
                        <a:defRPr sz="1800" kern="1200">
                          <a:solidFill>
                            <a:schemeClr val="dk1"/>
                          </a:solidFill>
                          <a:latin typeface="Arial"/>
                          <a:cs typeface="Arial"/>
                        </a:defRPr>
                      </a:lvl1pPr>
                      <a:lvl2pPr marL="457200" algn="l" defTabSz="914400" rtl="0" eaLnBrk="1" latinLnBrk="0" hangingPunct="1">
                        <a:defRPr sz="1800" kern="1200">
                          <a:solidFill>
                            <a:schemeClr val="dk1"/>
                          </a:solidFill>
                          <a:latin typeface="Arial"/>
                          <a:cs typeface="Arial"/>
                        </a:defRPr>
                      </a:lvl2pPr>
                      <a:lvl3pPr marL="914400" algn="l" defTabSz="914400" rtl="0" eaLnBrk="1" latinLnBrk="0" hangingPunct="1">
                        <a:defRPr sz="1800" kern="1200">
                          <a:solidFill>
                            <a:schemeClr val="dk1"/>
                          </a:solidFill>
                          <a:latin typeface="Arial"/>
                          <a:cs typeface="Arial"/>
                        </a:defRPr>
                      </a:lvl3pPr>
                      <a:lvl4pPr marL="1371600" algn="l" defTabSz="914400" rtl="0" eaLnBrk="1" latinLnBrk="0" hangingPunct="1">
                        <a:defRPr sz="1800" kern="1200">
                          <a:solidFill>
                            <a:schemeClr val="dk1"/>
                          </a:solidFill>
                          <a:latin typeface="Arial"/>
                          <a:cs typeface="Arial"/>
                        </a:defRPr>
                      </a:lvl4pPr>
                      <a:lvl5pPr marL="1828800" algn="l" defTabSz="914400" rtl="0" eaLnBrk="1" latinLnBrk="0" hangingPunct="1">
                        <a:defRPr sz="1800" kern="1200">
                          <a:solidFill>
                            <a:schemeClr val="dk1"/>
                          </a:solidFill>
                          <a:latin typeface="Arial"/>
                          <a:cs typeface="Arial"/>
                        </a:defRPr>
                      </a:lvl5pPr>
                      <a:lvl6pPr marL="2286000" algn="l" defTabSz="914400" rtl="0" eaLnBrk="1" latinLnBrk="0" hangingPunct="1">
                        <a:defRPr sz="1800" kern="1200">
                          <a:solidFill>
                            <a:schemeClr val="dk1"/>
                          </a:solidFill>
                          <a:latin typeface="Arial"/>
                          <a:cs typeface="Arial"/>
                        </a:defRPr>
                      </a:lvl6pPr>
                      <a:lvl7pPr marL="2743200" algn="l" defTabSz="914400" rtl="0" eaLnBrk="1" latinLnBrk="0" hangingPunct="1">
                        <a:defRPr sz="1800" kern="1200">
                          <a:solidFill>
                            <a:schemeClr val="dk1"/>
                          </a:solidFill>
                          <a:latin typeface="Arial"/>
                          <a:cs typeface="Arial"/>
                        </a:defRPr>
                      </a:lvl7pPr>
                      <a:lvl8pPr marL="3200400" algn="l" defTabSz="914400" rtl="0" eaLnBrk="1" latinLnBrk="0" hangingPunct="1">
                        <a:defRPr sz="1800" kern="1200">
                          <a:solidFill>
                            <a:schemeClr val="dk1"/>
                          </a:solidFill>
                          <a:latin typeface="Arial"/>
                          <a:cs typeface="Arial"/>
                        </a:defRPr>
                      </a:lvl8pPr>
                      <a:lvl9pPr marL="3657600" algn="l" defTabSz="914400" rtl="0" eaLnBrk="1" latinLnBrk="0" hangingPunct="1">
                        <a:defRPr sz="1800" kern="1200">
                          <a:solidFill>
                            <a:schemeClr val="dk1"/>
                          </a:solidFill>
                          <a:latin typeface="Arial"/>
                          <a:cs typeface="Arial"/>
                        </a:defRPr>
                      </a:lvl9pPr>
                    </a:lstStyle>
                    <a:p>
                      <a:pPr marL="58738" indent="0" algn="l"/>
                      <a:endParaRPr lang="en-US" sz="1200" b="1" spc="0" dirty="0">
                        <a:solidFill>
                          <a:schemeClr val="bg1"/>
                        </a:solidFill>
                        <a:latin typeface="Arial"/>
                        <a:cs typeface="Arial"/>
                      </a:endParaRPr>
                    </a:p>
                  </a:txBody>
                  <a:tcPr marL="18288" marR="18288" marT="36576" marB="36576">
                    <a:lnL w="12700" cmpd="sng">
                      <a:noFill/>
                    </a:lnL>
                    <a:lnR w="12700" cmpd="sng">
                      <a:noFill/>
                    </a:lnR>
                    <a:lnT w="12700" cap="flat" cmpd="sng" algn="ctr">
                      <a:no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algn="ctr">
                        <a:spcBef>
                          <a:spcPts val="0"/>
                        </a:spcBef>
                        <a:spcAft>
                          <a:spcPts val="0"/>
                        </a:spcAft>
                      </a:pPr>
                      <a:r>
                        <a:rPr lang="en-US" sz="1200" spc="0" dirty="0" smtClean="0">
                          <a:solidFill>
                            <a:schemeClr val="tx1"/>
                          </a:solidFill>
                          <a:effectLst/>
                          <a:latin typeface="Arial"/>
                          <a:ea typeface="Cambria"/>
                          <a:cs typeface="Arial"/>
                        </a:rPr>
                        <a:t>3/4</a:t>
                      </a:r>
                      <a:r>
                        <a:rPr lang="en-US" sz="1200" spc="0" dirty="0">
                          <a:solidFill>
                            <a:schemeClr val="tx1"/>
                          </a:solidFill>
                          <a:effectLst/>
                          <a:latin typeface="Arial"/>
                          <a:ea typeface="Cambria"/>
                          <a:cs typeface="Arial"/>
                        </a:rPr>
                        <a:t>/5</a:t>
                      </a:r>
                    </a:p>
                  </a:txBody>
                  <a:tcPr marL="18288" marR="18288" marT="36576" marB="36576">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224	(48.2)</a:t>
                      </a:r>
                      <a:r>
                        <a:rPr lang="en-US" sz="1200" kern="1200" spc="0" baseline="30000" dirty="0" smtClean="0">
                          <a:solidFill>
                            <a:schemeClr val="tx1"/>
                          </a:solidFill>
                          <a:effectLst/>
                          <a:latin typeface="Arial"/>
                          <a:ea typeface="Cambria"/>
                          <a:cs typeface="Arial"/>
                        </a:rPr>
                        <a:t>b</a:t>
                      </a:r>
                      <a:r>
                        <a:rPr lang="en-US" sz="1200" kern="1200" spc="0" dirty="0" smtClean="0">
                          <a:solidFill>
                            <a:schemeClr val="tx1"/>
                          </a:solidFill>
                          <a:effectLst/>
                          <a:latin typeface="Arial"/>
                          <a:ea typeface="Cambria"/>
                          <a:cs typeface="Arial"/>
                        </a:rPr>
                        <a:t> </a:t>
                      </a:r>
                      <a:endParaRPr lang="en-US" sz="1200" kern="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457200" algn="r"/>
                          <a:tab pos="514350" algn="l"/>
                        </a:tabLst>
                      </a:pPr>
                      <a:r>
                        <a:rPr lang="en-US" sz="1200" kern="1200" spc="0" dirty="0" smtClean="0">
                          <a:solidFill>
                            <a:schemeClr val="tx1"/>
                          </a:solidFill>
                          <a:effectLst/>
                          <a:latin typeface="Arial"/>
                          <a:ea typeface="Cambria"/>
                          <a:cs typeface="Arial"/>
                        </a:rPr>
                        <a:t>	171	(38.8</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14350" algn="r"/>
                          <a:tab pos="571500" algn="l"/>
                        </a:tabLst>
                      </a:pPr>
                      <a:r>
                        <a:rPr lang="en-US" sz="1200" kern="1200" spc="0" dirty="0" smtClean="0">
                          <a:solidFill>
                            <a:schemeClr val="tx1"/>
                          </a:solidFill>
                          <a:effectLst/>
                          <a:latin typeface="Arial"/>
                          <a:ea typeface="Cambria"/>
                          <a:cs typeface="Arial"/>
                        </a:rPr>
                        <a:t>	78	(49.7</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457200" algn="r"/>
                          <a:tab pos="514350" algn="l"/>
                        </a:tabLst>
                      </a:pPr>
                      <a:r>
                        <a:rPr lang="en-US" sz="1200" kern="1200" spc="0" dirty="0" smtClean="0">
                          <a:solidFill>
                            <a:schemeClr val="tx1"/>
                          </a:solidFill>
                          <a:effectLst/>
                          <a:latin typeface="Arial"/>
                          <a:ea typeface="Cambria"/>
                          <a:cs typeface="Arial"/>
                        </a:rPr>
                        <a:t>	70	(41.2</a:t>
                      </a:r>
                      <a:r>
                        <a:rPr lang="en-US" sz="1200" kern="1200" spc="0" dirty="0">
                          <a:solidFill>
                            <a:schemeClr val="tx1"/>
                          </a:solidFill>
                          <a:effectLst/>
                          <a:latin typeface="Arial"/>
                          <a:ea typeface="Cambria"/>
                          <a:cs typeface="Arial"/>
                        </a:rPr>
                        <a:t>)</a:t>
                      </a:r>
                    </a:p>
                  </a:txBody>
                  <a:tcPr marL="18288" marR="18288" marT="36576" marB="36576">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r>
              <a:tr h="240052">
                <a:tc rowSpan="2">
                  <a:txBody>
                    <a:bodyPr/>
                    <a:lstStyle/>
                    <a:p>
                      <a:pPr marL="174625" marR="0" indent="0" algn="l" defTabSz="914400" rtl="0" eaLnBrk="1" latinLnBrk="0" hangingPunct="1">
                        <a:spcBef>
                          <a:spcPts val="0"/>
                        </a:spcBef>
                        <a:spcAft>
                          <a:spcPts val="0"/>
                        </a:spcAft>
                      </a:pPr>
                      <a:r>
                        <a:rPr lang="en-US" sz="1200" b="1" kern="1200" spc="0" dirty="0" smtClean="0">
                          <a:solidFill>
                            <a:schemeClr val="tx1"/>
                          </a:solidFill>
                          <a:latin typeface="Arial"/>
                          <a:ea typeface="+mn-ea"/>
                          <a:cs typeface="Arial"/>
                        </a:rPr>
                        <a:t>Leukopenia</a:t>
                      </a:r>
                      <a:r>
                        <a:rPr lang="en-US" sz="1200" b="1" spc="0" baseline="30000" dirty="0" smtClean="0">
                          <a:solidFill>
                            <a:schemeClr val="tx1"/>
                          </a:solidFill>
                          <a:latin typeface="+mn-lt"/>
                          <a:cs typeface="Arial"/>
                        </a:rPr>
                        <a:t>a</a:t>
                      </a:r>
                      <a:endParaRPr lang="en-US" sz="1200" b="1" kern="1200" spc="0" dirty="0">
                        <a:solidFill>
                          <a:schemeClr val="tx1"/>
                        </a:solidFill>
                        <a:latin typeface="Arial"/>
                        <a:ea typeface="+mn-ea"/>
                        <a:cs typeface="Arial"/>
                      </a:endParaRPr>
                    </a:p>
                  </a:txBody>
                  <a:tcPr marL="18288" marR="18288" marT="36576" marB="36576"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ctr">
                        <a:spcBef>
                          <a:spcPts val="0"/>
                        </a:spcBef>
                        <a:spcAft>
                          <a:spcPts val="0"/>
                        </a:spcAft>
                      </a:pPr>
                      <a:r>
                        <a:rPr lang="en-US" sz="1200" spc="0" dirty="0">
                          <a:solidFill>
                            <a:schemeClr val="tx1"/>
                          </a:solidFill>
                          <a:effectLst/>
                          <a:latin typeface="Arial"/>
                          <a:ea typeface="Cambria"/>
                          <a:cs typeface="Arial"/>
                        </a:rPr>
                        <a:t>Any</a:t>
                      </a:r>
                    </a:p>
                  </a:txBody>
                  <a:tcPr marL="18288" marR="18288" marT="36576" marB="36576">
                    <a:lnL w="12700" cmpd="sng">
                      <a:noFill/>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93	(20.0</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spcBef>
                          <a:spcPts val="3600"/>
                        </a:spcBef>
                        <a:spcAft>
                          <a:spcPts val="0"/>
                        </a:spcAft>
                        <a:tabLst>
                          <a:tab pos="457200" algn="r"/>
                          <a:tab pos="514350" algn="l"/>
                        </a:tabLst>
                      </a:pPr>
                      <a:r>
                        <a:rPr lang="en-US" sz="1200" kern="1200" spc="0" dirty="0" smtClean="0">
                          <a:solidFill>
                            <a:schemeClr val="tx1"/>
                          </a:solidFill>
                          <a:effectLst/>
                          <a:latin typeface="Arial"/>
                          <a:ea typeface="Cambria"/>
                          <a:cs typeface="Arial"/>
                        </a:rPr>
                        <a:t>	82	(18.6</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spcBef>
                          <a:spcPts val="3600"/>
                        </a:spcBef>
                        <a:spcAft>
                          <a:spcPts val="0"/>
                        </a:spcAft>
                        <a:tabLst>
                          <a:tab pos="514350" algn="r"/>
                          <a:tab pos="571500" algn="l"/>
                        </a:tabLst>
                      </a:pPr>
                      <a:r>
                        <a:rPr lang="en-US" sz="1200" kern="1200" spc="0" dirty="0" smtClean="0">
                          <a:solidFill>
                            <a:schemeClr val="tx1"/>
                          </a:solidFill>
                          <a:effectLst/>
                          <a:latin typeface="Arial"/>
                          <a:ea typeface="Cambria"/>
                          <a:cs typeface="Arial"/>
                        </a:rPr>
                        <a:t>	40	(25.5</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spcBef>
                          <a:spcPts val="3600"/>
                        </a:spcBef>
                        <a:spcAft>
                          <a:spcPts val="0"/>
                        </a:spcAft>
                        <a:tabLst>
                          <a:tab pos="457200" algn="r"/>
                          <a:tab pos="514350" algn="l"/>
                        </a:tabLst>
                      </a:pPr>
                      <a:r>
                        <a:rPr lang="en-US" sz="1200" kern="1200" spc="0" dirty="0" smtClean="0">
                          <a:solidFill>
                            <a:schemeClr val="tx1"/>
                          </a:solidFill>
                          <a:effectLst/>
                          <a:latin typeface="Arial"/>
                          <a:ea typeface="Cambria"/>
                          <a:cs typeface="Arial"/>
                        </a:rPr>
                        <a:t>	32	(18.8)</a:t>
                      </a:r>
                      <a:endParaRPr lang="en-US" sz="1200" kern="1200" spc="0" dirty="0">
                        <a:solidFill>
                          <a:schemeClr val="tx1"/>
                        </a:solidFill>
                        <a:effectLst/>
                        <a:latin typeface="Arial"/>
                        <a:ea typeface="Cambria"/>
                        <a:cs typeface="Arial"/>
                      </a:endParaRPr>
                    </a:p>
                  </a:txBody>
                  <a:tcPr marL="18288" marR="18288" marT="36576" marB="36576">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r>
              <a:tr h="240052">
                <a:tc vMerge="1">
                  <a:txBody>
                    <a:bodyPr/>
                    <a:lstStyle/>
                    <a:p>
                      <a:pPr marL="60325" marR="0" indent="-1588" algn="l">
                        <a:spcBef>
                          <a:spcPts val="0"/>
                        </a:spcBef>
                        <a:spcAft>
                          <a:spcPts val="0"/>
                        </a:spcAft>
                      </a:pPr>
                      <a:endParaRPr lang="en-US" sz="1200" b="1" spc="0" dirty="0">
                        <a:solidFill>
                          <a:schemeClr val="bg1"/>
                        </a:solidFill>
                        <a:effectLst/>
                        <a:latin typeface="Arial"/>
                        <a:ea typeface="Cambria"/>
                        <a:cs typeface="Arial"/>
                      </a:endParaRPr>
                    </a:p>
                  </a:txBody>
                  <a:tcPr marL="18288" marR="18288" marT="36576" marB="36576">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algn="ctr">
                        <a:spcBef>
                          <a:spcPts val="0"/>
                        </a:spcBef>
                        <a:spcAft>
                          <a:spcPts val="0"/>
                        </a:spcAft>
                      </a:pPr>
                      <a:r>
                        <a:rPr lang="en-US" sz="1200" spc="0" dirty="0" smtClean="0">
                          <a:solidFill>
                            <a:schemeClr val="tx1"/>
                          </a:solidFill>
                          <a:effectLst/>
                          <a:latin typeface="Arial"/>
                          <a:ea typeface="Cambria"/>
                          <a:cs typeface="Arial"/>
                        </a:rPr>
                        <a:t>3/4</a:t>
                      </a:r>
                      <a:r>
                        <a:rPr lang="en-US" sz="1200" spc="0" dirty="0">
                          <a:solidFill>
                            <a:schemeClr val="tx1"/>
                          </a:solidFill>
                          <a:effectLst/>
                          <a:latin typeface="Arial"/>
                          <a:ea typeface="Cambria"/>
                          <a:cs typeface="Arial"/>
                        </a:rPr>
                        <a:t>/5</a:t>
                      </a: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56	(12.0</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spcBef>
                          <a:spcPts val="3600"/>
                        </a:spcBef>
                        <a:spcAft>
                          <a:spcPts val="0"/>
                        </a:spcAft>
                        <a:tabLst>
                          <a:tab pos="457200" algn="r"/>
                          <a:tab pos="514350" algn="l"/>
                        </a:tabLst>
                      </a:pPr>
                      <a:r>
                        <a:rPr lang="en-US" sz="1200" kern="1200" spc="0" dirty="0" smtClean="0">
                          <a:solidFill>
                            <a:schemeClr val="tx1"/>
                          </a:solidFill>
                          <a:effectLst/>
                          <a:latin typeface="Arial"/>
                          <a:ea typeface="Cambria"/>
                          <a:cs typeface="Arial"/>
                        </a:rPr>
                        <a:t>	52	(11.8</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spcBef>
                          <a:spcPts val="3600"/>
                        </a:spcBef>
                        <a:spcAft>
                          <a:spcPts val="0"/>
                        </a:spcAft>
                        <a:tabLst>
                          <a:tab pos="514350" algn="r"/>
                          <a:tab pos="571500" algn="l"/>
                        </a:tabLst>
                      </a:pPr>
                      <a:r>
                        <a:rPr lang="en-US" sz="1200" kern="1200" spc="0" dirty="0" smtClean="0">
                          <a:solidFill>
                            <a:schemeClr val="tx1"/>
                          </a:solidFill>
                          <a:effectLst/>
                          <a:latin typeface="Arial"/>
                          <a:ea typeface="Cambria"/>
                          <a:cs typeface="Arial"/>
                        </a:rPr>
                        <a:t>	29	(18.5</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spcBef>
                          <a:spcPts val="3600"/>
                        </a:spcBef>
                        <a:spcAft>
                          <a:spcPts val="0"/>
                        </a:spcAft>
                        <a:tabLst>
                          <a:tab pos="457200" algn="r"/>
                          <a:tab pos="514350" algn="l"/>
                        </a:tabLst>
                      </a:pPr>
                      <a:r>
                        <a:rPr lang="en-US" sz="1200" kern="1200" spc="0" dirty="0" smtClean="0">
                          <a:solidFill>
                            <a:schemeClr val="tx1"/>
                          </a:solidFill>
                          <a:effectLst/>
                          <a:latin typeface="Arial"/>
                          <a:ea typeface="Cambria"/>
                          <a:cs typeface="Arial"/>
                        </a:rPr>
                        <a:t>	23	(13.5</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r>
              <a:tr h="240052">
                <a:tc rowSpan="2">
                  <a:txBody>
                    <a:bodyPr/>
                    <a:lstStyle/>
                    <a:p>
                      <a:pPr marL="174625" marR="0" indent="0" algn="l" defTabSz="914400" rtl="0" eaLnBrk="1" latinLnBrk="0" hangingPunct="1">
                        <a:spcBef>
                          <a:spcPts val="0"/>
                        </a:spcBef>
                        <a:spcAft>
                          <a:spcPts val="0"/>
                        </a:spcAft>
                      </a:pPr>
                      <a:r>
                        <a:rPr lang="en-US" sz="1200" b="1" kern="1200" spc="0" dirty="0" smtClean="0">
                          <a:solidFill>
                            <a:schemeClr val="tx1"/>
                          </a:solidFill>
                          <a:latin typeface="Arial"/>
                          <a:ea typeface="+mn-ea"/>
                          <a:cs typeface="Arial"/>
                        </a:rPr>
                        <a:t>Anaemia</a:t>
                      </a:r>
                      <a:r>
                        <a:rPr lang="en-US" sz="1200" b="1" spc="0" baseline="30000" dirty="0" smtClean="0">
                          <a:solidFill>
                            <a:schemeClr val="tx1"/>
                          </a:solidFill>
                          <a:latin typeface="+mn-lt"/>
                          <a:cs typeface="Arial"/>
                        </a:rPr>
                        <a:t>a</a:t>
                      </a:r>
                      <a:endParaRPr lang="en-US" sz="1200" b="1" kern="1200" spc="0" dirty="0">
                        <a:solidFill>
                          <a:schemeClr val="tx1"/>
                        </a:solidFill>
                        <a:latin typeface="Arial"/>
                        <a:ea typeface="+mn-ea"/>
                        <a:cs typeface="Arial"/>
                      </a:endParaRPr>
                    </a:p>
                  </a:txBody>
                  <a:tcPr marL="18288" marR="18288" marT="36576" marB="36576" anchor="ctr">
                    <a:lnL w="12700" cmpd="sng">
                      <a:noFill/>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algn="ctr">
                        <a:spcBef>
                          <a:spcPts val="0"/>
                        </a:spcBef>
                        <a:spcAft>
                          <a:spcPts val="0"/>
                        </a:spcAft>
                      </a:pPr>
                      <a:r>
                        <a:rPr lang="en-US" sz="1200" spc="0" dirty="0">
                          <a:solidFill>
                            <a:schemeClr val="tx1"/>
                          </a:solidFill>
                          <a:effectLst/>
                          <a:latin typeface="Arial"/>
                          <a:ea typeface="Cambria"/>
                          <a:cs typeface="Arial"/>
                        </a:rPr>
                        <a:t>Any</a:t>
                      </a: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93	(20.0)</a:t>
                      </a:r>
                      <a:r>
                        <a:rPr lang="en-US" sz="1200" kern="1200" spc="0" baseline="30000" dirty="0" smtClean="0">
                          <a:solidFill>
                            <a:schemeClr val="tx1"/>
                          </a:solidFill>
                          <a:effectLst/>
                          <a:latin typeface="Arial"/>
                          <a:ea typeface="Cambria"/>
                          <a:cs typeface="Arial"/>
                        </a:rPr>
                        <a:t>b</a:t>
                      </a:r>
                      <a:endParaRPr lang="en-US" sz="1200" kern="1200" spc="0" baseline="3000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457200" algn="r"/>
                          <a:tab pos="514350" algn="l"/>
                        </a:tabLst>
                      </a:pPr>
                      <a:r>
                        <a:rPr lang="en-US" sz="1200" kern="1200" spc="0" dirty="0" smtClean="0">
                          <a:solidFill>
                            <a:schemeClr val="tx1"/>
                          </a:solidFill>
                          <a:effectLst/>
                          <a:latin typeface="Arial"/>
                          <a:ea typeface="Cambria"/>
                          <a:cs typeface="Arial"/>
                        </a:rPr>
                        <a:t>	117	(26.5</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14350" algn="r"/>
                          <a:tab pos="571500" algn="l"/>
                        </a:tabLst>
                      </a:pPr>
                      <a:r>
                        <a:rPr lang="en-US" sz="1200" kern="1200" spc="0" dirty="0" smtClean="0">
                          <a:solidFill>
                            <a:schemeClr val="tx1"/>
                          </a:solidFill>
                          <a:effectLst/>
                          <a:latin typeface="Arial"/>
                          <a:ea typeface="Cambria"/>
                          <a:cs typeface="Arial"/>
                        </a:rPr>
                        <a:t>	37	(23.6</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457200" algn="r"/>
                          <a:tab pos="514350" algn="l"/>
                        </a:tabLst>
                      </a:pPr>
                      <a:r>
                        <a:rPr lang="en-US" sz="1200" kern="1200" spc="0" dirty="0" smtClean="0">
                          <a:solidFill>
                            <a:schemeClr val="tx1"/>
                          </a:solidFill>
                          <a:effectLst/>
                          <a:latin typeface="Arial"/>
                          <a:ea typeface="Cambria"/>
                          <a:cs typeface="Arial"/>
                        </a:rPr>
                        <a:t>	53	(31.2</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r>
              <a:tr h="240052">
                <a:tc vMerge="1">
                  <a:txBody>
                    <a:bodyPr/>
                    <a:lstStyle/>
                    <a:p>
                      <a:pPr marL="60325" marR="0" indent="-1588" algn="l">
                        <a:spcBef>
                          <a:spcPts val="0"/>
                        </a:spcBef>
                        <a:spcAft>
                          <a:spcPts val="0"/>
                        </a:spcAft>
                      </a:pPr>
                      <a:endParaRPr lang="en-US" sz="1200" b="1" spc="0" dirty="0">
                        <a:solidFill>
                          <a:schemeClr val="bg1"/>
                        </a:solidFill>
                        <a:effectLst/>
                        <a:latin typeface="Arial"/>
                        <a:ea typeface="Cambria"/>
                        <a:cs typeface="Arial"/>
                      </a:endParaRPr>
                    </a:p>
                  </a:txBody>
                  <a:tcPr marL="18288" marR="18288" marT="36576" marB="36576">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algn="ctr">
                        <a:spcBef>
                          <a:spcPts val="0"/>
                        </a:spcBef>
                        <a:spcAft>
                          <a:spcPts val="0"/>
                        </a:spcAft>
                      </a:pPr>
                      <a:r>
                        <a:rPr lang="en-US" sz="1200" spc="0" dirty="0" smtClean="0">
                          <a:solidFill>
                            <a:schemeClr val="tx1"/>
                          </a:solidFill>
                          <a:effectLst/>
                          <a:latin typeface="Arial"/>
                          <a:ea typeface="Cambria"/>
                          <a:cs typeface="Arial"/>
                        </a:rPr>
                        <a:t>3/4</a:t>
                      </a:r>
                      <a:r>
                        <a:rPr lang="en-US" sz="1200" spc="0" dirty="0">
                          <a:solidFill>
                            <a:schemeClr val="tx1"/>
                          </a:solidFill>
                          <a:effectLst/>
                          <a:latin typeface="Arial"/>
                          <a:ea typeface="Cambria"/>
                          <a:cs typeface="Arial"/>
                        </a:rPr>
                        <a:t>/5</a:t>
                      </a: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14	(3.0</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457200" algn="r"/>
                          <a:tab pos="514350" algn="l"/>
                        </a:tabLst>
                      </a:pPr>
                      <a:r>
                        <a:rPr lang="en-US" sz="1200" kern="1200" spc="0" dirty="0" smtClean="0">
                          <a:solidFill>
                            <a:schemeClr val="tx1"/>
                          </a:solidFill>
                          <a:effectLst/>
                          <a:latin typeface="Arial"/>
                          <a:ea typeface="Cambria"/>
                          <a:cs typeface="Arial"/>
                        </a:rPr>
                        <a:t>	25	(5.7</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14350" algn="r"/>
                          <a:tab pos="571500" algn="l"/>
                        </a:tabLst>
                      </a:pPr>
                      <a:r>
                        <a:rPr lang="en-US" sz="1200" kern="1200" spc="0" dirty="0" smtClean="0">
                          <a:solidFill>
                            <a:schemeClr val="tx1"/>
                          </a:solidFill>
                          <a:effectLst/>
                          <a:latin typeface="Arial"/>
                          <a:ea typeface="Cambria"/>
                          <a:cs typeface="Arial"/>
                        </a:rPr>
                        <a:t>	4	(2.5</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457200" algn="r"/>
                          <a:tab pos="514350" algn="l"/>
                        </a:tabLst>
                      </a:pPr>
                      <a:r>
                        <a:rPr lang="en-US" sz="1200" kern="1200" spc="0" dirty="0" smtClean="0">
                          <a:solidFill>
                            <a:schemeClr val="tx1"/>
                          </a:solidFill>
                          <a:effectLst/>
                          <a:latin typeface="Arial"/>
                          <a:ea typeface="Cambria"/>
                          <a:cs typeface="Arial"/>
                        </a:rPr>
                        <a:t>	9	(5.3</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r>
              <a:tr h="240052">
                <a:tc rowSpan="2">
                  <a:txBody>
                    <a:bodyPr/>
                    <a:lstStyle/>
                    <a:p>
                      <a:pPr marL="174625" marR="0" indent="0" algn="l" defTabSz="914400" rtl="0" eaLnBrk="1" latinLnBrk="0" hangingPunct="1">
                        <a:spcBef>
                          <a:spcPts val="0"/>
                        </a:spcBef>
                        <a:spcAft>
                          <a:spcPts val="0"/>
                        </a:spcAft>
                      </a:pPr>
                      <a:r>
                        <a:rPr lang="en-US" sz="1200" b="1" kern="1200" spc="0" dirty="0">
                          <a:solidFill>
                            <a:schemeClr val="tx1"/>
                          </a:solidFill>
                          <a:latin typeface="Arial"/>
                          <a:ea typeface="+mn-ea"/>
                          <a:cs typeface="Arial"/>
                        </a:rPr>
                        <a:t>Febrile </a:t>
                      </a:r>
                      <a:r>
                        <a:rPr lang="en-US" sz="1200" b="1" kern="1200" spc="0" dirty="0" smtClean="0">
                          <a:solidFill>
                            <a:schemeClr val="tx1"/>
                          </a:solidFill>
                          <a:latin typeface="Arial"/>
                          <a:ea typeface="+mn-ea"/>
                          <a:cs typeface="Arial"/>
                        </a:rPr>
                        <a:t>neutropenia</a:t>
                      </a:r>
                      <a:endParaRPr lang="en-US" sz="1200" b="1" kern="1200" spc="0" dirty="0">
                        <a:solidFill>
                          <a:schemeClr val="tx1"/>
                        </a:solidFill>
                        <a:latin typeface="Arial"/>
                        <a:ea typeface="+mn-ea"/>
                        <a:cs typeface="Arial"/>
                      </a:endParaRPr>
                    </a:p>
                  </a:txBody>
                  <a:tcPr marL="18288" marR="18288" marT="36576" marB="36576" anchor="ctr">
                    <a:lnL w="12700" cmpd="sng">
                      <a:noFill/>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ctr">
                        <a:spcBef>
                          <a:spcPts val="0"/>
                        </a:spcBef>
                        <a:spcAft>
                          <a:spcPts val="0"/>
                        </a:spcAft>
                      </a:pPr>
                      <a:r>
                        <a:rPr lang="en-US" sz="1200" spc="0" dirty="0">
                          <a:solidFill>
                            <a:schemeClr val="tx1"/>
                          </a:solidFill>
                          <a:effectLst/>
                          <a:latin typeface="Arial"/>
                          <a:ea typeface="Cambria"/>
                          <a:cs typeface="Arial"/>
                        </a:rPr>
                        <a:t>Any</a:t>
                      </a: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75	(16.1)</a:t>
                      </a:r>
                      <a:r>
                        <a:rPr lang="en-US" sz="1200" kern="1200" spc="0" baseline="30000" dirty="0" smtClean="0">
                          <a:solidFill>
                            <a:schemeClr val="tx1"/>
                          </a:solidFill>
                          <a:effectLst/>
                          <a:latin typeface="Arial"/>
                          <a:ea typeface="Cambria"/>
                          <a:cs typeface="Arial"/>
                        </a:rPr>
                        <a:t>b</a:t>
                      </a:r>
                      <a:endParaRPr lang="en-US" sz="1200" kern="1200" spc="0" baseline="3000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spcBef>
                          <a:spcPts val="3600"/>
                        </a:spcBef>
                        <a:spcAft>
                          <a:spcPts val="0"/>
                        </a:spcAft>
                        <a:tabLst>
                          <a:tab pos="457200" algn="r"/>
                          <a:tab pos="514350" algn="l"/>
                        </a:tabLst>
                      </a:pPr>
                      <a:r>
                        <a:rPr lang="en-US" sz="1200" kern="1200" spc="0" dirty="0" smtClean="0">
                          <a:solidFill>
                            <a:schemeClr val="tx1"/>
                          </a:solidFill>
                          <a:effectLst/>
                          <a:latin typeface="Arial"/>
                          <a:ea typeface="Cambria"/>
                          <a:cs typeface="Arial"/>
                        </a:rPr>
                        <a:t>	42	(9.5</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spcBef>
                          <a:spcPts val="3600"/>
                        </a:spcBef>
                        <a:spcAft>
                          <a:spcPts val="0"/>
                        </a:spcAft>
                        <a:tabLst>
                          <a:tab pos="514350" algn="r"/>
                          <a:tab pos="571500" algn="l"/>
                        </a:tabLst>
                      </a:pPr>
                      <a:r>
                        <a:rPr lang="en-US" sz="1200" kern="1200" spc="0" dirty="0" smtClean="0">
                          <a:solidFill>
                            <a:schemeClr val="tx1"/>
                          </a:solidFill>
                          <a:effectLst/>
                          <a:latin typeface="Arial"/>
                          <a:ea typeface="Cambria"/>
                          <a:cs typeface="Arial"/>
                        </a:rPr>
                        <a:t>	25	(15.9</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spcBef>
                          <a:spcPts val="3600"/>
                        </a:spcBef>
                        <a:spcAft>
                          <a:spcPts val="0"/>
                        </a:spcAft>
                        <a:tabLst>
                          <a:tab pos="457200" algn="r"/>
                          <a:tab pos="514350" algn="l"/>
                        </a:tabLst>
                      </a:pPr>
                      <a:r>
                        <a:rPr lang="en-US" sz="1200" kern="1200" spc="0" dirty="0" smtClean="0">
                          <a:solidFill>
                            <a:schemeClr val="tx1"/>
                          </a:solidFill>
                          <a:effectLst/>
                          <a:latin typeface="Arial"/>
                          <a:ea typeface="Cambria"/>
                          <a:cs typeface="Arial"/>
                        </a:rPr>
                        <a:t>	20	(11.8</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r>
              <a:tr h="240052">
                <a:tc vMerge="1">
                  <a:txBody>
                    <a:bodyPr/>
                    <a:lstStyle/>
                    <a:p>
                      <a:pPr marL="60325" marR="0" indent="-1588" algn="l">
                        <a:spcBef>
                          <a:spcPts val="0"/>
                        </a:spcBef>
                        <a:spcAft>
                          <a:spcPts val="0"/>
                        </a:spcAft>
                      </a:pPr>
                      <a:endParaRPr lang="en-US" sz="1200" b="1" spc="0" dirty="0">
                        <a:solidFill>
                          <a:schemeClr val="bg1"/>
                        </a:solidFill>
                        <a:effectLst/>
                        <a:latin typeface="Arial"/>
                        <a:ea typeface="Cambria"/>
                        <a:cs typeface="Arial"/>
                      </a:endParaRPr>
                    </a:p>
                  </a:txBody>
                  <a:tcPr marL="18288" marR="18288" marT="36576" marB="36576">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algn="ctr">
                        <a:spcBef>
                          <a:spcPts val="0"/>
                        </a:spcBef>
                        <a:spcAft>
                          <a:spcPts val="0"/>
                        </a:spcAft>
                      </a:pPr>
                      <a:r>
                        <a:rPr lang="en-US" sz="1200" spc="0" dirty="0" smtClean="0">
                          <a:solidFill>
                            <a:schemeClr val="tx1"/>
                          </a:solidFill>
                          <a:effectLst/>
                          <a:latin typeface="Arial"/>
                          <a:ea typeface="Cambria"/>
                          <a:cs typeface="Arial"/>
                        </a:rPr>
                        <a:t>3/4</a:t>
                      </a:r>
                      <a:r>
                        <a:rPr lang="en-US" sz="1200" spc="0" dirty="0">
                          <a:solidFill>
                            <a:schemeClr val="tx1"/>
                          </a:solidFill>
                          <a:effectLst/>
                          <a:latin typeface="Arial"/>
                          <a:ea typeface="Cambria"/>
                          <a:cs typeface="Arial"/>
                        </a:rPr>
                        <a:t>/5</a:t>
                      </a: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75	(16.1)</a:t>
                      </a:r>
                      <a:r>
                        <a:rPr lang="en-US" sz="1200" kern="1200" spc="0" baseline="30000" dirty="0" smtClean="0">
                          <a:solidFill>
                            <a:schemeClr val="tx1"/>
                          </a:solidFill>
                          <a:effectLst/>
                          <a:latin typeface="Arial"/>
                          <a:ea typeface="Cambria"/>
                          <a:cs typeface="Arial"/>
                        </a:rPr>
                        <a:t>b</a:t>
                      </a:r>
                      <a:r>
                        <a:rPr lang="en-US" sz="1200" kern="1200" spc="0" dirty="0" smtClean="0">
                          <a:solidFill>
                            <a:schemeClr val="tx1"/>
                          </a:solidFill>
                          <a:effectLst/>
                          <a:latin typeface="Arial"/>
                          <a:ea typeface="Cambria"/>
                          <a:cs typeface="Arial"/>
                        </a:rPr>
                        <a:t> </a:t>
                      </a:r>
                      <a:endParaRPr lang="en-US" sz="1200" kern="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spcBef>
                          <a:spcPts val="3600"/>
                        </a:spcBef>
                        <a:spcAft>
                          <a:spcPts val="0"/>
                        </a:spcAft>
                        <a:tabLst>
                          <a:tab pos="457200" algn="r"/>
                          <a:tab pos="514350" algn="l"/>
                        </a:tabLst>
                      </a:pPr>
                      <a:r>
                        <a:rPr lang="en-US" sz="1200" kern="1200" spc="0" dirty="0" smtClean="0">
                          <a:solidFill>
                            <a:schemeClr val="tx1"/>
                          </a:solidFill>
                          <a:effectLst/>
                          <a:latin typeface="Arial"/>
                          <a:ea typeface="Cambria"/>
                          <a:cs typeface="Arial"/>
                        </a:rPr>
                        <a:t>	42	(9.5</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spcBef>
                          <a:spcPts val="3600"/>
                        </a:spcBef>
                        <a:spcAft>
                          <a:spcPts val="0"/>
                        </a:spcAft>
                        <a:tabLst>
                          <a:tab pos="514350" algn="r"/>
                          <a:tab pos="571500" algn="l"/>
                        </a:tabLst>
                      </a:pPr>
                      <a:r>
                        <a:rPr lang="en-US" sz="1200" kern="1200" spc="0" dirty="0" smtClean="0">
                          <a:solidFill>
                            <a:schemeClr val="tx1"/>
                          </a:solidFill>
                          <a:effectLst/>
                          <a:latin typeface="Arial"/>
                          <a:ea typeface="Cambria"/>
                          <a:cs typeface="Arial"/>
                        </a:rPr>
                        <a:t>	25	(15.9</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spcBef>
                          <a:spcPts val="3600"/>
                        </a:spcBef>
                        <a:spcAft>
                          <a:spcPts val="0"/>
                        </a:spcAft>
                        <a:tabLst>
                          <a:tab pos="457200" algn="r"/>
                          <a:tab pos="514350" algn="l"/>
                        </a:tabLst>
                      </a:pPr>
                      <a:r>
                        <a:rPr lang="en-US" sz="1200" kern="1200" spc="0" dirty="0" smtClean="0">
                          <a:solidFill>
                            <a:schemeClr val="tx1"/>
                          </a:solidFill>
                          <a:effectLst/>
                          <a:latin typeface="Arial"/>
                          <a:ea typeface="Cambria"/>
                          <a:cs typeface="Arial"/>
                        </a:rPr>
                        <a:t>	20	(11.8</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r>
              <a:tr h="240052">
                <a:tc rowSpan="2">
                  <a:txBody>
                    <a:bodyPr/>
                    <a:lstStyle/>
                    <a:p>
                      <a:pPr marL="174625" marR="0" indent="0" algn="l" defTabSz="914400" rtl="0" eaLnBrk="1" latinLnBrk="0" hangingPunct="1">
                        <a:spcBef>
                          <a:spcPts val="0"/>
                        </a:spcBef>
                        <a:spcAft>
                          <a:spcPts val="0"/>
                        </a:spcAft>
                      </a:pPr>
                      <a:r>
                        <a:rPr lang="en-US" sz="1200" b="1" kern="1200" spc="0" dirty="0" smtClean="0">
                          <a:solidFill>
                            <a:schemeClr val="tx1"/>
                          </a:solidFill>
                          <a:latin typeface="Arial"/>
                          <a:ea typeface="+mn-ea"/>
                          <a:cs typeface="Arial"/>
                        </a:rPr>
                        <a:t>Thrombocytopenia</a:t>
                      </a:r>
                      <a:r>
                        <a:rPr lang="en-US" sz="1200" b="1" spc="0" baseline="30000" dirty="0" smtClean="0">
                          <a:solidFill>
                            <a:schemeClr val="tx1"/>
                          </a:solidFill>
                          <a:latin typeface="+mn-lt"/>
                          <a:cs typeface="Arial"/>
                        </a:rPr>
                        <a:t>a</a:t>
                      </a:r>
                      <a:endParaRPr lang="en-US" sz="1200" b="1" kern="1200" spc="0" dirty="0">
                        <a:solidFill>
                          <a:schemeClr val="tx1"/>
                        </a:solidFill>
                        <a:latin typeface="Arial"/>
                        <a:ea typeface="+mn-ea"/>
                        <a:cs typeface="Arial"/>
                      </a:endParaRPr>
                    </a:p>
                  </a:txBody>
                  <a:tcPr marL="18288" marR="18288" marT="36576" marB="36576" anchor="ctr">
                    <a:lnL w="12700" cmpd="sng">
                      <a:noFill/>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algn="ctr">
                        <a:spcBef>
                          <a:spcPts val="0"/>
                        </a:spcBef>
                        <a:spcAft>
                          <a:spcPts val="0"/>
                        </a:spcAft>
                      </a:pPr>
                      <a:r>
                        <a:rPr lang="en-US" sz="1200" spc="0" dirty="0">
                          <a:solidFill>
                            <a:schemeClr val="tx1"/>
                          </a:solidFill>
                          <a:effectLst/>
                          <a:latin typeface="Arial"/>
                          <a:ea typeface="Cambria"/>
                          <a:cs typeface="Arial"/>
                        </a:rPr>
                        <a:t>Any</a:t>
                      </a: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53	(11.4)</a:t>
                      </a:r>
                      <a:r>
                        <a:rPr lang="en-US" sz="1200" kern="1200" spc="0" baseline="30000" dirty="0" smtClean="0">
                          <a:solidFill>
                            <a:schemeClr val="tx1"/>
                          </a:solidFill>
                          <a:effectLst/>
                          <a:latin typeface="Arial"/>
                          <a:ea typeface="Cambria"/>
                          <a:cs typeface="Arial"/>
                        </a:rPr>
                        <a:t>b</a:t>
                      </a:r>
                      <a:endParaRPr lang="en-US" sz="1200" kern="1200" spc="0" baseline="3000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457200" algn="r"/>
                          <a:tab pos="514350" algn="l"/>
                        </a:tabLst>
                      </a:pPr>
                      <a:r>
                        <a:rPr lang="en-US" sz="1200" kern="1200" spc="0" dirty="0" smtClean="0">
                          <a:solidFill>
                            <a:schemeClr val="tx1"/>
                          </a:solidFill>
                          <a:effectLst/>
                          <a:latin typeface="Arial"/>
                          <a:ea typeface="Cambria"/>
                          <a:cs typeface="Arial"/>
                        </a:rPr>
                        <a:t>	21	(4.8</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14350" algn="r"/>
                          <a:tab pos="571500" algn="l"/>
                        </a:tabLst>
                      </a:pPr>
                      <a:r>
                        <a:rPr lang="en-US" sz="1200" kern="1200" spc="0" dirty="0" smtClean="0">
                          <a:solidFill>
                            <a:schemeClr val="tx1"/>
                          </a:solidFill>
                          <a:effectLst/>
                          <a:latin typeface="Arial"/>
                          <a:ea typeface="Cambria"/>
                          <a:cs typeface="Arial"/>
                        </a:rPr>
                        <a:t>	31	(19.7)</a:t>
                      </a:r>
                      <a:r>
                        <a:rPr lang="en-US" sz="1200" kern="1200" spc="0" baseline="30000" dirty="0" smtClean="0">
                          <a:solidFill>
                            <a:schemeClr val="tx1"/>
                          </a:solidFill>
                          <a:effectLst/>
                          <a:latin typeface="Arial"/>
                          <a:ea typeface="Cambria"/>
                          <a:cs typeface="Arial"/>
                        </a:rPr>
                        <a:t>b</a:t>
                      </a:r>
                      <a:endParaRPr lang="en-US" sz="1200" kern="1200" spc="0" baseline="3000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457200" algn="r"/>
                          <a:tab pos="514350" algn="l"/>
                        </a:tabLst>
                      </a:pPr>
                      <a:r>
                        <a:rPr lang="en-US" sz="1200" kern="1200" spc="0" dirty="0" smtClean="0">
                          <a:solidFill>
                            <a:schemeClr val="tx1"/>
                          </a:solidFill>
                          <a:effectLst/>
                          <a:latin typeface="Arial"/>
                          <a:ea typeface="Cambria"/>
                          <a:cs typeface="Arial"/>
                        </a:rPr>
                        <a:t>	11	(6.5</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r>
              <a:tr h="240052">
                <a:tc vMerge="1">
                  <a:txBody>
                    <a:bodyPr/>
                    <a:lstStyle/>
                    <a:p>
                      <a:pPr marL="60325" marR="0" indent="-1588" algn="l" defTabSz="914400" rtl="0" eaLnBrk="1" fontAlgn="auto" latinLnBrk="0" hangingPunct="1">
                        <a:lnSpc>
                          <a:spcPct val="100000"/>
                        </a:lnSpc>
                        <a:spcBef>
                          <a:spcPts val="0"/>
                        </a:spcBef>
                        <a:spcAft>
                          <a:spcPts val="0"/>
                        </a:spcAft>
                        <a:buClrTx/>
                        <a:buSzTx/>
                        <a:buFontTx/>
                        <a:buNone/>
                        <a:tabLst/>
                        <a:defRPr/>
                      </a:pPr>
                      <a:endParaRPr lang="en-US" sz="1200" b="1" kern="1200" spc="0" dirty="0" smtClean="0">
                        <a:solidFill>
                          <a:schemeClr val="bg1"/>
                        </a:solidFill>
                        <a:latin typeface="Arial"/>
                        <a:ea typeface="+mn-ea"/>
                        <a:cs typeface="Arial"/>
                      </a:endParaRPr>
                    </a:p>
                  </a:txBody>
                  <a:tcPr marL="18288" marR="18288" marT="36576" marB="36576">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50000"/>
                      </a:schemeClr>
                    </a:solidFill>
                  </a:tcPr>
                </a:tc>
                <a:tc>
                  <a:txBody>
                    <a:bodyPr/>
                    <a:lstStyle/>
                    <a:p>
                      <a:pPr marL="0" marR="0" algn="ctr">
                        <a:spcBef>
                          <a:spcPts val="0"/>
                        </a:spcBef>
                        <a:spcAft>
                          <a:spcPts val="0"/>
                        </a:spcAft>
                      </a:pPr>
                      <a:r>
                        <a:rPr lang="en-US" sz="1200" spc="0" dirty="0">
                          <a:solidFill>
                            <a:schemeClr val="tx1"/>
                          </a:solidFill>
                          <a:effectLst/>
                          <a:latin typeface="Arial"/>
                          <a:ea typeface="Cambria"/>
                          <a:cs typeface="Arial"/>
                        </a:rPr>
                        <a:t>3/</a:t>
                      </a:r>
                      <a:r>
                        <a:rPr lang="en-US" sz="1200" spc="0" dirty="0" smtClean="0">
                          <a:solidFill>
                            <a:schemeClr val="tx1"/>
                          </a:solidFill>
                          <a:effectLst/>
                          <a:latin typeface="Arial"/>
                          <a:ea typeface="Cambria"/>
                          <a:cs typeface="Arial"/>
                        </a:rPr>
                        <a:t>4/5</a:t>
                      </a:r>
                      <a:endParaRPr lang="en-US" sz="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12	(2.6)</a:t>
                      </a:r>
                      <a:r>
                        <a:rPr lang="en-US" sz="1200" kern="1200" spc="0" baseline="30000" dirty="0" smtClean="0">
                          <a:solidFill>
                            <a:schemeClr val="tx1"/>
                          </a:solidFill>
                          <a:effectLst/>
                          <a:latin typeface="Arial"/>
                          <a:ea typeface="Cambria"/>
                          <a:cs typeface="Arial"/>
                        </a:rPr>
                        <a:t>b</a:t>
                      </a:r>
                      <a:endParaRPr lang="en-US" sz="1200" kern="1200" spc="0" baseline="3000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457200" algn="r"/>
                          <a:tab pos="514350" algn="l"/>
                        </a:tabLst>
                      </a:pPr>
                      <a:r>
                        <a:rPr lang="en-US" sz="1200" kern="1200" spc="0" dirty="0" smtClean="0">
                          <a:solidFill>
                            <a:schemeClr val="tx1"/>
                          </a:solidFill>
                          <a:effectLst/>
                          <a:latin typeface="Arial"/>
                          <a:ea typeface="Cambria"/>
                          <a:cs typeface="Arial"/>
                        </a:rPr>
                        <a:t>	3	(0.7)</a:t>
                      </a:r>
                      <a:endParaRPr lang="en-US" sz="1200" kern="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14350" algn="r"/>
                          <a:tab pos="571500" algn="l"/>
                        </a:tabLst>
                      </a:pPr>
                      <a:r>
                        <a:rPr lang="en-US" sz="1200" kern="1200" spc="0" dirty="0" smtClean="0">
                          <a:solidFill>
                            <a:schemeClr val="tx1"/>
                          </a:solidFill>
                          <a:effectLst/>
                          <a:latin typeface="Arial"/>
                          <a:ea typeface="Cambria"/>
                          <a:cs typeface="Arial"/>
                        </a:rPr>
                        <a:t>	6	(3.8</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457200" algn="r"/>
                          <a:tab pos="514350" algn="l"/>
                        </a:tabLst>
                      </a:pPr>
                      <a:r>
                        <a:rPr lang="en-US" sz="1200" kern="1200" spc="0" dirty="0" smtClean="0">
                          <a:solidFill>
                            <a:schemeClr val="tx1"/>
                          </a:solidFill>
                          <a:effectLst/>
                          <a:latin typeface="Arial"/>
                          <a:ea typeface="Cambria"/>
                          <a:cs typeface="Arial"/>
                        </a:rPr>
                        <a:t>	1	(0.6</a:t>
                      </a:r>
                      <a:r>
                        <a:rPr lang="en-US" sz="1200" kern="1200" spc="0" dirty="0">
                          <a:solidFill>
                            <a:schemeClr val="tx1"/>
                          </a:solidFill>
                          <a:effectLst/>
                          <a:latin typeface="Arial"/>
                          <a:ea typeface="Cambria"/>
                          <a:cs typeface="Arial"/>
                        </a:rPr>
                        <a:t>)</a:t>
                      </a:r>
                    </a:p>
                  </a:txBody>
                  <a:tcPr marL="18288" marR="18288" marT="36576" marB="36576">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r>
            </a:tbl>
          </a:graphicData>
        </a:graphic>
      </p:graphicFrame>
      <p:sp>
        <p:nvSpPr>
          <p:cNvPr id="10" name="TextBox 9"/>
          <p:cNvSpPr txBox="1"/>
          <p:nvPr/>
        </p:nvSpPr>
        <p:spPr>
          <a:xfrm>
            <a:off x="123825" y="6067890"/>
            <a:ext cx="6638925" cy="607218"/>
          </a:xfrm>
          <a:prstGeom prst="rect">
            <a:avLst/>
          </a:prstGeom>
          <a:noFill/>
        </p:spPr>
        <p:txBody>
          <a:bodyPr wrap="square" lIns="0" tIns="0" rIns="0" bIns="0" rtlCol="0" anchor="b" anchorCtr="0">
            <a:noAutofit/>
          </a:bodyPr>
          <a:lstStyle/>
          <a:p>
            <a:pPr marL="65088" indent="-65088"/>
            <a:r>
              <a:rPr lang="en-US" sz="1200" baseline="30000" dirty="0" smtClean="0">
                <a:solidFill>
                  <a:srgbClr val="000000"/>
                </a:solidFill>
              </a:rPr>
              <a:t>a</a:t>
            </a:r>
            <a:r>
              <a:rPr lang="en-US" sz="1200" dirty="0" smtClean="0">
                <a:solidFill>
                  <a:srgbClr val="000000"/>
                </a:solidFill>
              </a:rPr>
              <a:t>Consolidated </a:t>
            </a:r>
            <a:r>
              <a:rPr lang="en-US" sz="1200" dirty="0">
                <a:solidFill>
                  <a:srgbClr val="000000"/>
                </a:solidFill>
              </a:rPr>
              <a:t>AE category comprising synonymous MedDRA preferred terms</a:t>
            </a:r>
            <a:r>
              <a:rPr lang="en-US" sz="1200" dirty="0" smtClean="0">
                <a:solidFill>
                  <a:srgbClr val="000000"/>
                </a:solidFill>
              </a:rPr>
              <a:t>.</a:t>
            </a:r>
          </a:p>
          <a:p>
            <a:pPr marL="65088" indent="-65088"/>
            <a:r>
              <a:rPr lang="en-US" sz="1200" baseline="30000" dirty="0">
                <a:solidFill>
                  <a:srgbClr val="000000"/>
                </a:solidFill>
              </a:rPr>
              <a:t>b</a:t>
            </a:r>
            <a:r>
              <a:rPr lang="en-US" sz="1200" i="1" dirty="0">
                <a:solidFill>
                  <a:srgbClr val="000000"/>
                </a:solidFill>
              </a:rPr>
              <a:t>P</a:t>
            </a:r>
            <a:r>
              <a:rPr lang="en-US" sz="1200" dirty="0">
                <a:solidFill>
                  <a:srgbClr val="000000"/>
                </a:solidFill>
              </a:rPr>
              <a:t>&lt;0.05 for between-treatment group; comparison based on Fisher’s exact test.</a:t>
            </a:r>
          </a:p>
          <a:p>
            <a:pPr marL="65088" indent="-65088">
              <a:spcBef>
                <a:spcPts val="300"/>
              </a:spcBef>
            </a:pPr>
            <a:r>
              <a:rPr lang="en-US" sz="1000" dirty="0" smtClean="0">
                <a:solidFill>
                  <a:srgbClr val="000000"/>
                </a:solidFill>
              </a:rPr>
              <a:t>	Garon et al. </a:t>
            </a:r>
            <a:r>
              <a:rPr lang="en-US" sz="1000" i="1" dirty="0" smtClean="0">
                <a:solidFill>
                  <a:srgbClr val="000000"/>
                </a:solidFill>
              </a:rPr>
              <a:t>Lancet</a:t>
            </a:r>
            <a:r>
              <a:rPr lang="en-US" sz="1000" dirty="0" smtClean="0">
                <a:solidFill>
                  <a:srgbClr val="000000"/>
                </a:solidFill>
              </a:rPr>
              <a:t>. 2014;384:665.</a:t>
            </a:r>
            <a:endParaRPr lang="en-US" sz="1000" dirty="0">
              <a:solidFill>
                <a:srgbClr val="000000"/>
              </a:solidFill>
            </a:endParaRPr>
          </a:p>
        </p:txBody>
      </p:sp>
    </p:spTree>
    <p:extLst>
      <p:ext uri="{BB962C8B-B14F-4D97-AF65-F5344CB8AC3E}">
        <p14:creationId xmlns:p14="http://schemas.microsoft.com/office/powerpoint/2010/main" val="19925557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p:txBody>
          <a:bodyPr/>
          <a:lstStyle/>
          <a:p>
            <a:r>
              <a:rPr lang="en-US" dirty="0" smtClean="0"/>
              <a:t>REVEL: AEs of Interests by Histology</a:t>
            </a:r>
            <a:endParaRPr lang="en-US" dirty="0"/>
          </a:p>
        </p:txBody>
      </p:sp>
      <p:graphicFrame>
        <p:nvGraphicFramePr>
          <p:cNvPr id="8" name="Table 7"/>
          <p:cNvGraphicFramePr>
            <a:graphicFrameLocks noGrp="1"/>
          </p:cNvGraphicFramePr>
          <p:nvPr>
            <p:extLst>
              <p:ext uri="{D42A27DB-BD31-4B8C-83A1-F6EECF244321}">
                <p14:modId xmlns:p14="http://schemas.microsoft.com/office/powerpoint/2010/main" val="1109052789"/>
              </p:ext>
            </p:extLst>
          </p:nvPr>
        </p:nvGraphicFramePr>
        <p:xfrm>
          <a:off x="190501" y="1409697"/>
          <a:ext cx="8839204" cy="4548368"/>
        </p:xfrm>
        <a:graphic>
          <a:graphicData uri="http://schemas.openxmlformats.org/drawingml/2006/table">
            <a:tbl>
              <a:tblPr firstRow="1" bandRow="1"/>
              <a:tblGrid>
                <a:gridCol w="2863849"/>
                <a:gridCol w="787400"/>
                <a:gridCol w="1435100"/>
                <a:gridCol w="1138174"/>
                <a:gridCol w="61976"/>
                <a:gridCol w="1308100"/>
                <a:gridCol w="1244605"/>
              </a:tblGrid>
              <a:tr h="249575">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200" spc="0" dirty="0" smtClean="0">
                        <a:solidFill>
                          <a:schemeClr val="tx1"/>
                        </a:solidFill>
                        <a:latin typeface="Arial"/>
                        <a:cs typeface="Arial"/>
                      </a:endParaRPr>
                    </a:p>
                  </a:txBody>
                  <a:tcPr marL="18288" marR="18288" marT="36576" marB="36576">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algn="ctr"/>
                      <a:endParaRPr lang="en-US" sz="1200" b="1" i="1" spc="0" dirty="0">
                        <a:solidFill>
                          <a:schemeClr val="bg1"/>
                        </a:solidFill>
                        <a:latin typeface="Arial"/>
                        <a:cs typeface="Arial"/>
                      </a:endParaRPr>
                    </a:p>
                  </a:txBody>
                  <a:tcPr marL="18288" marR="18288" marT="36576" marB="36576"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1" i="0" spc="0" dirty="0" smtClean="0">
                          <a:solidFill>
                            <a:schemeClr val="bg1"/>
                          </a:solidFill>
                          <a:latin typeface="Arial"/>
                          <a:cs typeface="Arial"/>
                        </a:rPr>
                        <a:t>Nonsquamous</a:t>
                      </a:r>
                    </a:p>
                  </a:txBody>
                  <a:tcPr marL="18288" marR="18288" marT="36576" marB="36576"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100" b="0" i="0" dirty="0" smtClean="0">
                        <a:solidFill>
                          <a:schemeClr val="bg1"/>
                        </a:solidFill>
                        <a:latin typeface="Arial" panose="020B0604020202020204" pitchFamily="34" charset="0"/>
                        <a:cs typeface="Arial" panose="020B0604020202020204" pitchFamily="34" charset="0"/>
                      </a:endParaRPr>
                    </a:p>
                  </a:txBody>
                  <a:tcPr marL="18288" marR="18288" marT="18288" marB="18288"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A08264"/>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200" b="1" i="0" spc="0" dirty="0" smtClean="0">
                        <a:solidFill>
                          <a:schemeClr val="bg1"/>
                        </a:solidFill>
                        <a:latin typeface="Arial"/>
                        <a:cs typeface="Arial"/>
                      </a:endParaRPr>
                    </a:p>
                  </a:txBody>
                  <a:tcPr marL="18288" marR="18288" marT="36576" marB="36576"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1" i="0" spc="0" dirty="0" smtClean="0">
                          <a:solidFill>
                            <a:schemeClr val="bg1"/>
                          </a:solidFill>
                          <a:latin typeface="Arial"/>
                          <a:cs typeface="Arial"/>
                        </a:rPr>
                        <a:t>Squamous</a:t>
                      </a:r>
                    </a:p>
                  </a:txBody>
                  <a:tcPr marL="18288" marR="18288" marT="36576" marB="36576" anchor="b">
                    <a:lnL w="12700" cap="flat" cmpd="sng" algn="ctr">
                      <a:noFill/>
                      <a:prstDash val="solid"/>
                      <a:round/>
                      <a:headEnd type="none" w="med" len="med"/>
                      <a:tailEnd type="none" w="med" len="med"/>
                    </a:lnL>
                    <a:lnR w="12700" cmpd="sng">
                      <a:noFill/>
                    </a:lnR>
                    <a:lnT w="12700" cmpd="sng">
                      <a:noFill/>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100" b="0" i="0" dirty="0" smtClean="0">
                        <a:solidFill>
                          <a:schemeClr val="bg1"/>
                        </a:solidFill>
                        <a:latin typeface="Arial" panose="020B0604020202020204" pitchFamily="34" charset="0"/>
                        <a:cs typeface="Arial" panose="020B0604020202020204" pitchFamily="34" charset="0"/>
                      </a:endParaRPr>
                    </a:p>
                  </a:txBody>
                  <a:tcPr marL="18288" marR="18288" marT="18288" marB="18288"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A08264"/>
                    </a:solidFill>
                  </a:tcPr>
                </a:tc>
              </a:tr>
              <a:tr h="427842">
                <a:tc>
                  <a:txBody>
                    <a:bodyPr/>
                    <a:lstStyle>
                      <a:lvl1pPr marL="0" algn="l" defTabSz="914400" rtl="0" eaLnBrk="1" latinLnBrk="0" hangingPunct="1">
                        <a:defRPr sz="1800" b="1" kern="1200">
                          <a:solidFill>
                            <a:schemeClr val="lt1"/>
                          </a:solidFill>
                          <a:latin typeface="Arial"/>
                          <a:cs typeface="Arial"/>
                        </a:defRPr>
                      </a:lvl1pPr>
                      <a:lvl2pPr marL="457200" algn="l" defTabSz="914400" rtl="0" eaLnBrk="1" latinLnBrk="0" hangingPunct="1">
                        <a:defRPr sz="1800" b="1" kern="1200">
                          <a:solidFill>
                            <a:schemeClr val="lt1"/>
                          </a:solidFill>
                          <a:latin typeface="Arial"/>
                          <a:cs typeface="Arial"/>
                        </a:defRPr>
                      </a:lvl2pPr>
                      <a:lvl3pPr marL="914400" algn="l" defTabSz="914400" rtl="0" eaLnBrk="1" latinLnBrk="0" hangingPunct="1">
                        <a:defRPr sz="1800" b="1" kern="1200">
                          <a:solidFill>
                            <a:schemeClr val="lt1"/>
                          </a:solidFill>
                          <a:latin typeface="Arial"/>
                          <a:cs typeface="Arial"/>
                        </a:defRPr>
                      </a:lvl3pPr>
                      <a:lvl4pPr marL="1371600" algn="l" defTabSz="914400" rtl="0" eaLnBrk="1" latinLnBrk="0" hangingPunct="1">
                        <a:defRPr sz="1800" b="1" kern="1200">
                          <a:solidFill>
                            <a:schemeClr val="lt1"/>
                          </a:solidFill>
                          <a:latin typeface="Arial"/>
                          <a:cs typeface="Arial"/>
                        </a:defRPr>
                      </a:lvl4pPr>
                      <a:lvl5pPr marL="1828800" algn="l" defTabSz="914400" rtl="0" eaLnBrk="1" latinLnBrk="0" hangingPunct="1">
                        <a:defRPr sz="1800" b="1" kern="1200">
                          <a:solidFill>
                            <a:schemeClr val="lt1"/>
                          </a:solidFill>
                          <a:latin typeface="Arial"/>
                          <a:cs typeface="Arial"/>
                        </a:defRPr>
                      </a:lvl5pPr>
                      <a:lvl6pPr marL="2286000" algn="l" defTabSz="914400" rtl="0" eaLnBrk="1" latinLnBrk="0" hangingPunct="1">
                        <a:defRPr sz="1800" b="1" kern="1200">
                          <a:solidFill>
                            <a:schemeClr val="lt1"/>
                          </a:solidFill>
                          <a:latin typeface="Arial"/>
                          <a:cs typeface="Arial"/>
                        </a:defRPr>
                      </a:lvl6pPr>
                      <a:lvl7pPr marL="2743200" algn="l" defTabSz="914400" rtl="0" eaLnBrk="1" latinLnBrk="0" hangingPunct="1">
                        <a:defRPr sz="1800" b="1" kern="1200">
                          <a:solidFill>
                            <a:schemeClr val="lt1"/>
                          </a:solidFill>
                          <a:latin typeface="Arial"/>
                          <a:cs typeface="Arial"/>
                        </a:defRPr>
                      </a:lvl7pPr>
                      <a:lvl8pPr marL="3200400" algn="l" defTabSz="914400" rtl="0" eaLnBrk="1" latinLnBrk="0" hangingPunct="1">
                        <a:defRPr sz="1800" b="1" kern="1200">
                          <a:solidFill>
                            <a:schemeClr val="lt1"/>
                          </a:solidFill>
                          <a:latin typeface="Arial"/>
                          <a:cs typeface="Arial"/>
                        </a:defRPr>
                      </a:lvl8pPr>
                      <a:lvl9pPr marL="3657600" algn="l" defTabSz="914400" rtl="0" eaLnBrk="1" latinLnBrk="0" hangingPunct="1">
                        <a:defRPr sz="1800" b="1" kern="1200">
                          <a:solidFill>
                            <a:schemeClr val="lt1"/>
                          </a:solidFill>
                          <a:latin typeface="Arial"/>
                          <a:cs typeface="Arial"/>
                        </a:defRPr>
                      </a:lvl9pPr>
                    </a:lstStyle>
                    <a:p>
                      <a:pPr marL="57150" marR="0" indent="0" algn="l" defTabSz="914400" rtl="0" eaLnBrk="1" fontAlgn="auto" latinLnBrk="0" hangingPunct="1">
                        <a:lnSpc>
                          <a:spcPct val="100000"/>
                        </a:lnSpc>
                        <a:spcBef>
                          <a:spcPts val="0"/>
                        </a:spcBef>
                        <a:spcAft>
                          <a:spcPts val="0"/>
                        </a:spcAft>
                        <a:buClrTx/>
                        <a:buSzTx/>
                        <a:buFontTx/>
                        <a:buNone/>
                        <a:tabLst/>
                        <a:defRPr/>
                      </a:pPr>
                      <a:r>
                        <a:rPr lang="en-US" sz="1200" b="1" kern="1200" spc="0" dirty="0" smtClean="0">
                          <a:solidFill>
                            <a:schemeClr val="bg1"/>
                          </a:solidFill>
                          <a:latin typeface="Arial"/>
                          <a:ea typeface="+mn-ea"/>
                          <a:cs typeface="Arial"/>
                        </a:rPr>
                        <a:t>Treatment Emergent Adverse Events</a:t>
                      </a:r>
                    </a:p>
                  </a:txBody>
                  <a:tcPr marL="18288" marR="18288" marT="36576" marB="36576"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b="1" kern="1200">
                          <a:solidFill>
                            <a:schemeClr val="lt1"/>
                          </a:solidFill>
                          <a:latin typeface="Arial"/>
                          <a:cs typeface="Arial"/>
                        </a:defRPr>
                      </a:lvl1pPr>
                      <a:lvl2pPr marL="457200" algn="l" defTabSz="914400" rtl="0" eaLnBrk="1" latinLnBrk="0" hangingPunct="1">
                        <a:defRPr sz="1800" b="1" kern="1200">
                          <a:solidFill>
                            <a:schemeClr val="lt1"/>
                          </a:solidFill>
                          <a:latin typeface="Arial"/>
                          <a:cs typeface="Arial"/>
                        </a:defRPr>
                      </a:lvl2pPr>
                      <a:lvl3pPr marL="914400" algn="l" defTabSz="914400" rtl="0" eaLnBrk="1" latinLnBrk="0" hangingPunct="1">
                        <a:defRPr sz="1800" b="1" kern="1200">
                          <a:solidFill>
                            <a:schemeClr val="lt1"/>
                          </a:solidFill>
                          <a:latin typeface="Arial"/>
                          <a:cs typeface="Arial"/>
                        </a:defRPr>
                      </a:lvl3pPr>
                      <a:lvl4pPr marL="1371600" algn="l" defTabSz="914400" rtl="0" eaLnBrk="1" latinLnBrk="0" hangingPunct="1">
                        <a:defRPr sz="1800" b="1" kern="1200">
                          <a:solidFill>
                            <a:schemeClr val="lt1"/>
                          </a:solidFill>
                          <a:latin typeface="Arial"/>
                          <a:cs typeface="Arial"/>
                        </a:defRPr>
                      </a:lvl4pPr>
                      <a:lvl5pPr marL="1828800" algn="l" defTabSz="914400" rtl="0" eaLnBrk="1" latinLnBrk="0" hangingPunct="1">
                        <a:defRPr sz="1800" b="1" kern="1200">
                          <a:solidFill>
                            <a:schemeClr val="lt1"/>
                          </a:solidFill>
                          <a:latin typeface="Arial"/>
                          <a:cs typeface="Arial"/>
                        </a:defRPr>
                      </a:lvl5pPr>
                      <a:lvl6pPr marL="2286000" algn="l" defTabSz="914400" rtl="0" eaLnBrk="1" latinLnBrk="0" hangingPunct="1">
                        <a:defRPr sz="1800" b="1" kern="1200">
                          <a:solidFill>
                            <a:schemeClr val="lt1"/>
                          </a:solidFill>
                          <a:latin typeface="Arial"/>
                          <a:cs typeface="Arial"/>
                        </a:defRPr>
                      </a:lvl6pPr>
                      <a:lvl7pPr marL="2743200" algn="l" defTabSz="914400" rtl="0" eaLnBrk="1" latinLnBrk="0" hangingPunct="1">
                        <a:defRPr sz="1800" b="1" kern="1200">
                          <a:solidFill>
                            <a:schemeClr val="lt1"/>
                          </a:solidFill>
                          <a:latin typeface="Arial"/>
                          <a:cs typeface="Arial"/>
                        </a:defRPr>
                      </a:lvl7pPr>
                      <a:lvl8pPr marL="3200400" algn="l" defTabSz="914400" rtl="0" eaLnBrk="1" latinLnBrk="0" hangingPunct="1">
                        <a:defRPr sz="1800" b="1" kern="1200">
                          <a:solidFill>
                            <a:schemeClr val="lt1"/>
                          </a:solidFill>
                          <a:latin typeface="Arial"/>
                          <a:cs typeface="Arial"/>
                        </a:defRPr>
                      </a:lvl8pPr>
                      <a:lvl9pPr marL="3657600" algn="l" defTabSz="914400" rtl="0" eaLnBrk="1" latinLnBrk="0" hangingPunct="1">
                        <a:defRPr sz="1800" b="1" kern="1200">
                          <a:solidFill>
                            <a:schemeClr val="lt1"/>
                          </a:solidFill>
                          <a:latin typeface="Arial"/>
                          <a:cs typeface="Arial"/>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1" kern="1200" spc="0" dirty="0" smtClean="0">
                          <a:solidFill>
                            <a:schemeClr val="bg1"/>
                          </a:solidFill>
                          <a:latin typeface="Arial"/>
                          <a:ea typeface="+mn-ea"/>
                          <a:cs typeface="Arial"/>
                        </a:rPr>
                        <a:t>Grade</a:t>
                      </a:r>
                      <a:endParaRPr lang="en-US" sz="1200" b="1" kern="1200" spc="0" dirty="0">
                        <a:solidFill>
                          <a:schemeClr val="bg1"/>
                        </a:solidFill>
                        <a:latin typeface="Arial"/>
                        <a:ea typeface="+mn-ea"/>
                        <a:cs typeface="Arial"/>
                      </a:endParaRPr>
                    </a:p>
                  </a:txBody>
                  <a:tcPr marL="18288" marR="18288" marT="36576" marB="36576"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1" spc="0" dirty="0" smtClean="0">
                          <a:solidFill>
                            <a:schemeClr val="bg1"/>
                          </a:solidFill>
                          <a:latin typeface="Arial"/>
                          <a:cs typeface="Arial"/>
                        </a:rPr>
                        <a:t>Ramucirumab</a:t>
                      </a:r>
                      <a:br>
                        <a:rPr lang="en-US" sz="1200" b="1" spc="0" dirty="0" smtClean="0">
                          <a:solidFill>
                            <a:schemeClr val="bg1"/>
                          </a:solidFill>
                          <a:latin typeface="Arial"/>
                          <a:cs typeface="Arial"/>
                        </a:rPr>
                      </a:br>
                      <a:r>
                        <a:rPr lang="en-US" sz="1200" b="1" spc="0" dirty="0" smtClean="0">
                          <a:solidFill>
                            <a:schemeClr val="bg1"/>
                          </a:solidFill>
                          <a:latin typeface="Arial"/>
                          <a:cs typeface="Arial"/>
                        </a:rPr>
                        <a:t>(n=465)</a:t>
                      </a:r>
                      <a:endParaRPr lang="en-US" sz="1200" b="1" i="1" spc="0" dirty="0" smtClean="0">
                        <a:solidFill>
                          <a:schemeClr val="bg1"/>
                        </a:solidFill>
                        <a:latin typeface="Arial"/>
                        <a:cs typeface="Arial"/>
                      </a:endParaRPr>
                    </a:p>
                  </a:txBody>
                  <a:tcPr marL="18288" marR="18288" marT="36576" marB="36576"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b="1" kern="1200">
                          <a:solidFill>
                            <a:schemeClr val="lt1"/>
                          </a:solidFill>
                          <a:latin typeface="Arial"/>
                          <a:cs typeface="Arial"/>
                        </a:defRPr>
                      </a:lvl1pPr>
                      <a:lvl2pPr marL="457200" algn="l" defTabSz="914400" rtl="0" eaLnBrk="1" latinLnBrk="0" hangingPunct="1">
                        <a:defRPr sz="1800" b="1" kern="1200">
                          <a:solidFill>
                            <a:schemeClr val="lt1"/>
                          </a:solidFill>
                          <a:latin typeface="Arial"/>
                          <a:cs typeface="Arial"/>
                        </a:defRPr>
                      </a:lvl2pPr>
                      <a:lvl3pPr marL="914400" algn="l" defTabSz="914400" rtl="0" eaLnBrk="1" latinLnBrk="0" hangingPunct="1">
                        <a:defRPr sz="1800" b="1" kern="1200">
                          <a:solidFill>
                            <a:schemeClr val="lt1"/>
                          </a:solidFill>
                          <a:latin typeface="Arial"/>
                          <a:cs typeface="Arial"/>
                        </a:defRPr>
                      </a:lvl3pPr>
                      <a:lvl4pPr marL="1371600" algn="l" defTabSz="914400" rtl="0" eaLnBrk="1" latinLnBrk="0" hangingPunct="1">
                        <a:defRPr sz="1800" b="1" kern="1200">
                          <a:solidFill>
                            <a:schemeClr val="lt1"/>
                          </a:solidFill>
                          <a:latin typeface="Arial"/>
                          <a:cs typeface="Arial"/>
                        </a:defRPr>
                      </a:lvl4pPr>
                      <a:lvl5pPr marL="1828800" algn="l" defTabSz="914400" rtl="0" eaLnBrk="1" latinLnBrk="0" hangingPunct="1">
                        <a:defRPr sz="1800" b="1" kern="1200">
                          <a:solidFill>
                            <a:schemeClr val="lt1"/>
                          </a:solidFill>
                          <a:latin typeface="Arial"/>
                          <a:cs typeface="Arial"/>
                        </a:defRPr>
                      </a:lvl5pPr>
                      <a:lvl6pPr marL="2286000" algn="l" defTabSz="914400" rtl="0" eaLnBrk="1" latinLnBrk="0" hangingPunct="1">
                        <a:defRPr sz="1800" b="1" kern="1200">
                          <a:solidFill>
                            <a:schemeClr val="lt1"/>
                          </a:solidFill>
                          <a:latin typeface="Arial"/>
                          <a:cs typeface="Arial"/>
                        </a:defRPr>
                      </a:lvl6pPr>
                      <a:lvl7pPr marL="2743200" algn="l" defTabSz="914400" rtl="0" eaLnBrk="1" latinLnBrk="0" hangingPunct="1">
                        <a:defRPr sz="1800" b="1" kern="1200">
                          <a:solidFill>
                            <a:schemeClr val="lt1"/>
                          </a:solidFill>
                          <a:latin typeface="Arial"/>
                          <a:cs typeface="Arial"/>
                        </a:defRPr>
                      </a:lvl7pPr>
                      <a:lvl8pPr marL="3200400" algn="l" defTabSz="914400" rtl="0" eaLnBrk="1" latinLnBrk="0" hangingPunct="1">
                        <a:defRPr sz="1800" b="1" kern="1200">
                          <a:solidFill>
                            <a:schemeClr val="lt1"/>
                          </a:solidFill>
                          <a:latin typeface="Arial"/>
                          <a:cs typeface="Arial"/>
                        </a:defRPr>
                      </a:lvl8pPr>
                      <a:lvl9pPr marL="3657600" algn="l" defTabSz="914400" rtl="0" eaLnBrk="1" latinLnBrk="0" hangingPunct="1">
                        <a:defRPr sz="1800" b="1" kern="1200">
                          <a:solidFill>
                            <a:schemeClr val="lt1"/>
                          </a:solidFill>
                          <a:latin typeface="Arial"/>
                          <a:cs typeface="Arial"/>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spc="0" dirty="0" smtClean="0">
                          <a:solidFill>
                            <a:schemeClr val="bg1"/>
                          </a:solidFill>
                          <a:latin typeface="Arial"/>
                          <a:cs typeface="Arial"/>
                        </a:rPr>
                        <a:t>Placebo</a:t>
                      </a: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1" i="0" spc="0" dirty="0" smtClean="0">
                          <a:solidFill>
                            <a:schemeClr val="bg1"/>
                          </a:solidFill>
                          <a:latin typeface="Arial"/>
                          <a:cs typeface="Arial"/>
                        </a:rPr>
                        <a:t>(n=441)</a:t>
                      </a:r>
                      <a:endParaRPr lang="en-US" sz="1200" b="1" i="0" spc="0" dirty="0" smtClean="0">
                        <a:solidFill>
                          <a:schemeClr val="bg1"/>
                        </a:solidFill>
                        <a:latin typeface="Arial"/>
                        <a:cs typeface="Arial"/>
                      </a:endParaRPr>
                    </a:p>
                  </a:txBody>
                  <a:tcPr marL="18288" marR="18288" marT="36576" marB="36576" anchor="b">
                    <a:lnL w="12700" cmpd="sng">
                      <a:noFill/>
                    </a:lnL>
                    <a:lnR w="12700" cap="flat" cmpd="sng" algn="ctr">
                      <a:noFill/>
                      <a:prstDash val="solid"/>
                      <a:round/>
                      <a:headEnd type="none" w="med" len="med"/>
                      <a:tailEnd type="none" w="med" len="med"/>
                    </a:lnR>
                    <a:lnT w="19050" cap="flat" cmpd="sng" algn="ctr">
                      <a:solidFill>
                        <a:schemeClr val="bg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200" b="1" i="0" spc="0" dirty="0" smtClean="0">
                        <a:solidFill>
                          <a:schemeClr val="bg1"/>
                        </a:solidFill>
                        <a:latin typeface="Arial"/>
                        <a:cs typeface="Arial"/>
                      </a:endParaRPr>
                    </a:p>
                  </a:txBody>
                  <a:tcPr marL="18288" marR="18288" marT="36576" marB="36576"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b="1" kern="1200">
                          <a:solidFill>
                            <a:schemeClr val="lt1"/>
                          </a:solidFill>
                          <a:latin typeface="Arial"/>
                          <a:cs typeface="Arial"/>
                        </a:defRPr>
                      </a:lvl1pPr>
                      <a:lvl2pPr marL="457200" algn="l" defTabSz="914400" rtl="0" eaLnBrk="1" latinLnBrk="0" hangingPunct="1">
                        <a:defRPr sz="1800" b="1" kern="1200">
                          <a:solidFill>
                            <a:schemeClr val="lt1"/>
                          </a:solidFill>
                          <a:latin typeface="Arial"/>
                          <a:cs typeface="Arial"/>
                        </a:defRPr>
                      </a:lvl2pPr>
                      <a:lvl3pPr marL="914400" algn="l" defTabSz="914400" rtl="0" eaLnBrk="1" latinLnBrk="0" hangingPunct="1">
                        <a:defRPr sz="1800" b="1" kern="1200">
                          <a:solidFill>
                            <a:schemeClr val="lt1"/>
                          </a:solidFill>
                          <a:latin typeface="Arial"/>
                          <a:cs typeface="Arial"/>
                        </a:defRPr>
                      </a:lvl3pPr>
                      <a:lvl4pPr marL="1371600" algn="l" defTabSz="914400" rtl="0" eaLnBrk="1" latinLnBrk="0" hangingPunct="1">
                        <a:defRPr sz="1800" b="1" kern="1200">
                          <a:solidFill>
                            <a:schemeClr val="lt1"/>
                          </a:solidFill>
                          <a:latin typeface="Arial"/>
                          <a:cs typeface="Arial"/>
                        </a:defRPr>
                      </a:lvl4pPr>
                      <a:lvl5pPr marL="1828800" algn="l" defTabSz="914400" rtl="0" eaLnBrk="1" latinLnBrk="0" hangingPunct="1">
                        <a:defRPr sz="1800" b="1" kern="1200">
                          <a:solidFill>
                            <a:schemeClr val="lt1"/>
                          </a:solidFill>
                          <a:latin typeface="Arial"/>
                          <a:cs typeface="Arial"/>
                        </a:defRPr>
                      </a:lvl5pPr>
                      <a:lvl6pPr marL="2286000" algn="l" defTabSz="914400" rtl="0" eaLnBrk="1" latinLnBrk="0" hangingPunct="1">
                        <a:defRPr sz="1800" b="1" kern="1200">
                          <a:solidFill>
                            <a:schemeClr val="lt1"/>
                          </a:solidFill>
                          <a:latin typeface="Arial"/>
                          <a:cs typeface="Arial"/>
                        </a:defRPr>
                      </a:lvl6pPr>
                      <a:lvl7pPr marL="2743200" algn="l" defTabSz="914400" rtl="0" eaLnBrk="1" latinLnBrk="0" hangingPunct="1">
                        <a:defRPr sz="1800" b="1" kern="1200">
                          <a:solidFill>
                            <a:schemeClr val="lt1"/>
                          </a:solidFill>
                          <a:latin typeface="Arial"/>
                          <a:cs typeface="Arial"/>
                        </a:defRPr>
                      </a:lvl7pPr>
                      <a:lvl8pPr marL="3200400" algn="l" defTabSz="914400" rtl="0" eaLnBrk="1" latinLnBrk="0" hangingPunct="1">
                        <a:defRPr sz="1800" b="1" kern="1200">
                          <a:solidFill>
                            <a:schemeClr val="lt1"/>
                          </a:solidFill>
                          <a:latin typeface="Arial"/>
                          <a:cs typeface="Arial"/>
                        </a:defRPr>
                      </a:lvl8pPr>
                      <a:lvl9pPr marL="3657600" algn="l" defTabSz="914400" rtl="0" eaLnBrk="1" latinLnBrk="0" hangingPunct="1">
                        <a:defRPr sz="1800" b="1" kern="1200">
                          <a:solidFill>
                            <a:schemeClr val="lt1"/>
                          </a:solidFill>
                          <a:latin typeface="Arial"/>
                          <a:cs typeface="Arial"/>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1" spc="0" dirty="0" smtClean="0">
                          <a:solidFill>
                            <a:schemeClr val="bg1"/>
                          </a:solidFill>
                          <a:latin typeface="Arial"/>
                          <a:cs typeface="Arial"/>
                        </a:rPr>
                        <a:t>Ramucirumab</a:t>
                      </a:r>
                      <a:br>
                        <a:rPr lang="en-US" sz="1200" b="1" spc="0" dirty="0" smtClean="0">
                          <a:solidFill>
                            <a:schemeClr val="bg1"/>
                          </a:solidFill>
                          <a:latin typeface="Arial"/>
                          <a:cs typeface="Arial"/>
                        </a:rPr>
                      </a:br>
                      <a:r>
                        <a:rPr lang="en-US" sz="1200" b="1" spc="0" dirty="0" smtClean="0">
                          <a:solidFill>
                            <a:schemeClr val="bg1"/>
                          </a:solidFill>
                          <a:latin typeface="Arial"/>
                          <a:cs typeface="Arial"/>
                        </a:rPr>
                        <a:t>(n=157)</a:t>
                      </a:r>
                      <a:endParaRPr lang="en-US" sz="1200" b="1" i="1" spc="0" dirty="0" smtClean="0">
                        <a:solidFill>
                          <a:schemeClr val="bg1"/>
                        </a:solidFill>
                        <a:latin typeface="Arial"/>
                        <a:cs typeface="Arial"/>
                      </a:endParaRPr>
                    </a:p>
                  </a:txBody>
                  <a:tcPr marL="18288" marR="18288" marT="36576" marB="36576" anchor="b">
                    <a:lnL w="12700" cap="flat" cmpd="sng" algn="ctr">
                      <a:noFill/>
                      <a:prstDash val="solid"/>
                      <a:round/>
                      <a:headEnd type="none" w="med" len="med"/>
                      <a:tailEnd type="none" w="med" len="med"/>
                    </a:lnL>
                    <a:lnR w="12700" cmpd="sng">
                      <a:noFill/>
                    </a:lnR>
                    <a:lnT w="19050" cap="flat" cmpd="sng" algn="ctr">
                      <a:solidFill>
                        <a:schemeClr val="bg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spc="0" dirty="0" smtClean="0">
                          <a:solidFill>
                            <a:schemeClr val="bg1"/>
                          </a:solidFill>
                          <a:latin typeface="Arial"/>
                          <a:cs typeface="Arial"/>
                        </a:rPr>
                        <a:t>Placebo</a:t>
                      </a: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1" i="0" spc="0" dirty="0" smtClean="0">
                          <a:solidFill>
                            <a:schemeClr val="bg1"/>
                          </a:solidFill>
                          <a:latin typeface="Arial"/>
                          <a:cs typeface="Arial"/>
                        </a:rPr>
                        <a:t>(n=170)</a:t>
                      </a:r>
                      <a:endParaRPr lang="en-US" sz="1200" b="1" i="0" spc="0" dirty="0" smtClean="0">
                        <a:solidFill>
                          <a:schemeClr val="bg1"/>
                        </a:solidFill>
                        <a:latin typeface="Arial"/>
                        <a:cs typeface="Arial"/>
                      </a:endParaRPr>
                    </a:p>
                  </a:txBody>
                  <a:tcPr marL="18288" marR="18288" marT="36576" marB="36576" anchor="b">
                    <a:lnL w="12700" cmpd="sng">
                      <a:noFill/>
                    </a:lnL>
                    <a:lnR w="12700" cmpd="sng">
                      <a:noFill/>
                    </a:lnR>
                    <a:lnT w="19050" cap="flat" cmpd="sng" algn="ctr">
                      <a:solidFill>
                        <a:schemeClr val="bg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r>
              <a:tr h="249575">
                <a:tc>
                  <a:txBody>
                    <a:bodyPr/>
                    <a:lstStyle/>
                    <a:p>
                      <a:pPr marL="58738" indent="0" algn="l"/>
                      <a:r>
                        <a:rPr lang="en-US" sz="1200" b="1" spc="0" dirty="0" smtClean="0">
                          <a:solidFill>
                            <a:schemeClr val="tx1"/>
                          </a:solidFill>
                          <a:latin typeface="Arial"/>
                          <a:cs typeface="Arial"/>
                        </a:rPr>
                        <a:t>Adverse Events of Special Interest</a:t>
                      </a:r>
                      <a:endParaRPr lang="en-US" sz="1200" b="1" spc="0" dirty="0">
                        <a:solidFill>
                          <a:schemeClr val="tx1"/>
                        </a:solidFill>
                        <a:latin typeface="Arial"/>
                        <a:cs typeface="Arial"/>
                      </a:endParaRPr>
                    </a:p>
                  </a:txBody>
                  <a:tcPr marL="18288" marR="18288" marT="36576" marB="36576" anchor="ctr">
                    <a:lnL w="12700" cmpd="sng">
                      <a:noFill/>
                    </a:lnL>
                    <a:lnR w="12700" cmpd="sng">
                      <a:noFill/>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spcBef>
                          <a:spcPts val="3600"/>
                        </a:spcBef>
                        <a:spcAft>
                          <a:spcPts val="0"/>
                        </a:spcAft>
                      </a:pPr>
                      <a:endParaRPr lang="en-US" sz="1200" spc="0" dirty="0">
                        <a:solidFill>
                          <a:schemeClr val="tx1"/>
                        </a:solidFill>
                        <a:effectLst/>
                        <a:latin typeface="Arial"/>
                        <a:ea typeface="Cambria"/>
                        <a:cs typeface="Arial"/>
                      </a:endParaRPr>
                    </a:p>
                  </a:txBody>
                  <a:tcPr marL="18288" marR="18288" marT="36576" marB="36576">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marL="0" marR="0" algn="l">
                        <a:spcBef>
                          <a:spcPts val="3600"/>
                        </a:spcBef>
                        <a:spcAft>
                          <a:spcPts val="0"/>
                        </a:spcAft>
                        <a:tabLst>
                          <a:tab pos="571500" algn="r"/>
                          <a:tab pos="628650" algn="l"/>
                        </a:tabLst>
                      </a:pPr>
                      <a:endParaRPr lang="en-US" sz="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36576" marB="36576">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r>
              <a:tr h="224837">
                <a:tc rowSpan="2">
                  <a:txBody>
                    <a:bodyPr/>
                    <a:lstStyle/>
                    <a:p>
                      <a:pPr marL="60325" marR="0" indent="-1588" algn="l" defTabSz="914400" rtl="0" eaLnBrk="1" fontAlgn="auto" latinLnBrk="0" hangingPunct="1">
                        <a:lnSpc>
                          <a:spcPct val="100000"/>
                        </a:lnSpc>
                        <a:spcBef>
                          <a:spcPts val="0"/>
                        </a:spcBef>
                        <a:spcAft>
                          <a:spcPts val="0"/>
                        </a:spcAft>
                        <a:buClrTx/>
                        <a:buSzTx/>
                        <a:buFontTx/>
                        <a:buNone/>
                        <a:tabLst/>
                        <a:defRPr/>
                      </a:pPr>
                      <a:r>
                        <a:rPr lang="en-US" sz="1200" b="1" kern="0" spc="0" dirty="0" smtClean="0">
                          <a:solidFill>
                            <a:schemeClr val="tx1"/>
                          </a:solidFill>
                          <a:effectLst/>
                          <a:latin typeface="+mn-lt"/>
                          <a:ea typeface="Cambria"/>
                          <a:cs typeface="+mn-cs"/>
                        </a:rPr>
                        <a:t>Bleeding/</a:t>
                      </a:r>
                      <a:br>
                        <a:rPr lang="en-US" sz="1200" b="1" kern="0" spc="0" dirty="0" smtClean="0">
                          <a:solidFill>
                            <a:schemeClr val="tx1"/>
                          </a:solidFill>
                          <a:effectLst/>
                          <a:latin typeface="+mn-lt"/>
                          <a:ea typeface="Cambria"/>
                          <a:cs typeface="+mn-cs"/>
                        </a:rPr>
                      </a:br>
                      <a:r>
                        <a:rPr lang="en-US" sz="1200" b="1" kern="0" spc="0" dirty="0" smtClean="0">
                          <a:solidFill>
                            <a:schemeClr val="tx1"/>
                          </a:solidFill>
                          <a:effectLst/>
                          <a:latin typeface="+mn-lt"/>
                          <a:ea typeface="Cambria"/>
                          <a:cs typeface="+mn-cs"/>
                        </a:rPr>
                        <a:t>haemorrhage</a:t>
                      </a:r>
                      <a:r>
                        <a:rPr lang="en-US" sz="1200" b="1" kern="0" spc="0" baseline="30000" dirty="0" smtClean="0">
                          <a:solidFill>
                            <a:schemeClr val="tx1"/>
                          </a:solidFill>
                          <a:effectLst/>
                          <a:latin typeface="+mn-lt"/>
                          <a:ea typeface="Cambria"/>
                          <a:cs typeface="+mn-cs"/>
                        </a:rPr>
                        <a:t>a</a:t>
                      </a:r>
                      <a:endParaRPr lang="en-US" sz="1200" kern="0" spc="0" baseline="30000" dirty="0" smtClean="0">
                        <a:solidFill>
                          <a:schemeClr val="tx1"/>
                        </a:solidFill>
                        <a:effectLst/>
                        <a:latin typeface="+mn-lt"/>
                        <a:ea typeface="Cambria"/>
                        <a:cs typeface="+mn-cs"/>
                      </a:endParaRPr>
                    </a:p>
                  </a:txBody>
                  <a:tcPr marL="18288" marR="18288" marT="18288" marB="18288" anchor="ctr">
                    <a:lnL w="12700" cmpd="sng">
                      <a:noFill/>
                    </a:lnL>
                    <a:lnR w="12700" cmpd="sng">
                      <a:noFill/>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algn="ctr">
                        <a:lnSpc>
                          <a:spcPct val="100000"/>
                        </a:lnSpc>
                        <a:spcBef>
                          <a:spcPts val="0"/>
                        </a:spcBef>
                        <a:spcAft>
                          <a:spcPts val="0"/>
                        </a:spcAft>
                      </a:pPr>
                      <a:r>
                        <a:rPr lang="en-US" sz="1200" b="0" spc="0" baseline="0" dirty="0">
                          <a:solidFill>
                            <a:srgbClr val="000000"/>
                          </a:solidFill>
                          <a:effectLst/>
                          <a:latin typeface="Arial"/>
                          <a:ea typeface="Cambria"/>
                          <a:cs typeface="Times New Roman"/>
                        </a:rPr>
                        <a:t>Any</a:t>
                      </a:r>
                      <a:endParaRPr lang="en-US" sz="1200" b="0" spc="0" baseline="0" dirty="0">
                        <a:effectLst/>
                        <a:latin typeface="Cambria"/>
                        <a:ea typeface="Cambria"/>
                        <a:cs typeface="Times New Roman"/>
                      </a:endParaRPr>
                    </a:p>
                  </a:txBody>
                  <a:tcPr marL="0" marR="0" marT="18288" marB="18288"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145	(31.2)</a:t>
                      </a:r>
                      <a:r>
                        <a:rPr lang="en-US" sz="1200" kern="1200" spc="0" baseline="30000" dirty="0" smtClean="0">
                          <a:solidFill>
                            <a:schemeClr val="tx1"/>
                          </a:solidFill>
                          <a:effectLst/>
                          <a:latin typeface="Arial"/>
                          <a:ea typeface="Cambria"/>
                          <a:cs typeface="Arial"/>
                        </a:rPr>
                        <a:t>b</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60	(13.6</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11175" algn="r"/>
                          <a:tab pos="568325" algn="l"/>
                        </a:tabLst>
                      </a:pPr>
                      <a:r>
                        <a:rPr lang="en-US" sz="1200" kern="1200" spc="0" dirty="0" smtClean="0">
                          <a:solidFill>
                            <a:schemeClr val="tx1"/>
                          </a:solidFill>
                          <a:effectLst/>
                          <a:latin typeface="Arial"/>
                          <a:ea typeface="Cambria"/>
                          <a:cs typeface="Arial"/>
                        </a:rPr>
                        <a:t>	36	(22.9</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11175" algn="r"/>
                          <a:tab pos="568325" algn="l"/>
                        </a:tabLst>
                      </a:pPr>
                      <a:r>
                        <a:rPr lang="en-US" sz="1200" kern="1200" spc="0" dirty="0" smtClean="0">
                          <a:solidFill>
                            <a:schemeClr val="tx1"/>
                          </a:solidFill>
                          <a:effectLst/>
                          <a:latin typeface="Arial"/>
                          <a:ea typeface="Cambria"/>
                          <a:cs typeface="Arial"/>
                        </a:rPr>
                        <a:t>	33	(19.4</a:t>
                      </a:r>
                      <a:r>
                        <a:rPr lang="en-US" sz="1200" kern="1200" spc="0" dirty="0">
                          <a:solidFill>
                            <a:schemeClr val="tx1"/>
                          </a:solidFill>
                          <a:effectLst/>
                          <a:latin typeface="Arial"/>
                          <a:ea typeface="Cambria"/>
                          <a:cs typeface="Arial"/>
                        </a:rPr>
                        <a:t>)</a:t>
                      </a:r>
                    </a:p>
                  </a:txBody>
                  <a:tcPr marL="0" marR="0" marT="18288" marB="18288"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r>
              <a:tr h="224837">
                <a:tc vMerge="1">
                  <a:txBody>
                    <a:bodyPr/>
                    <a:lstStyle/>
                    <a:p>
                      <a:pPr marL="60325" marR="0" indent="-1588" algn="l">
                        <a:spcBef>
                          <a:spcPts val="0"/>
                        </a:spcBef>
                        <a:spcAft>
                          <a:spcPts val="0"/>
                        </a:spcAft>
                      </a:pPr>
                      <a:endParaRPr lang="en-US" sz="1200" b="1" spc="0" dirty="0">
                        <a:solidFill>
                          <a:schemeClr val="bg1"/>
                        </a:solidFill>
                        <a:effectLst/>
                        <a:latin typeface="Arial"/>
                        <a:ea typeface="Cambria"/>
                        <a:cs typeface="Arial"/>
                      </a:endParaRPr>
                    </a:p>
                  </a:txBody>
                  <a:tcPr marL="18288" marR="18288" marT="36576" marB="36576" anchor="ctr">
                    <a:lnL w="12700" cmpd="sng">
                      <a:noFill/>
                    </a:lnL>
                    <a:lnR w="12700" cmpd="sng">
                      <a:noFill/>
                    </a:lnR>
                    <a:lnT w="12700" cap="flat" cmpd="sng" algn="ctr">
                      <a:no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algn="ctr">
                        <a:lnSpc>
                          <a:spcPct val="100000"/>
                        </a:lnSpc>
                        <a:spcBef>
                          <a:spcPts val="0"/>
                        </a:spcBef>
                        <a:spcAft>
                          <a:spcPts val="0"/>
                        </a:spcAft>
                      </a:pPr>
                      <a:r>
                        <a:rPr lang="en-US" sz="1200" b="0" spc="0" baseline="0" dirty="0">
                          <a:solidFill>
                            <a:srgbClr val="1A0030"/>
                          </a:solidFill>
                          <a:effectLst/>
                          <a:latin typeface="Arial"/>
                          <a:ea typeface="Cambria"/>
                          <a:cs typeface="Times New Roman"/>
                        </a:rPr>
                        <a:t>3/4/5</a:t>
                      </a:r>
                      <a:endParaRPr lang="en-US" sz="1200" b="0" spc="0" baseline="0" dirty="0">
                        <a:effectLst/>
                        <a:latin typeface="Cambria"/>
                        <a:ea typeface="Cambria"/>
                        <a:cs typeface="Times New Roman"/>
                      </a:endParaRPr>
                    </a:p>
                  </a:txBody>
                  <a:tcPr marL="0" marR="0" marT="18288" marB="18288"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11	(2.4</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8	(1.8</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11175" algn="r"/>
                          <a:tab pos="568325" algn="l"/>
                        </a:tabLst>
                      </a:pPr>
                      <a:r>
                        <a:rPr lang="en-US" sz="1200" kern="1200" spc="0" dirty="0" smtClean="0">
                          <a:solidFill>
                            <a:schemeClr val="tx1"/>
                          </a:solidFill>
                          <a:effectLst/>
                          <a:latin typeface="Arial"/>
                          <a:ea typeface="Cambria"/>
                          <a:cs typeface="Arial"/>
                        </a:rPr>
                        <a:t>	4	(2.5</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11175" algn="r"/>
                          <a:tab pos="568325" algn="l"/>
                        </a:tabLst>
                      </a:pPr>
                      <a:r>
                        <a:rPr lang="en-US" sz="1200" kern="1200" spc="0" dirty="0" smtClean="0">
                          <a:solidFill>
                            <a:schemeClr val="tx1"/>
                          </a:solidFill>
                          <a:effectLst/>
                          <a:latin typeface="Arial"/>
                          <a:ea typeface="Cambria"/>
                          <a:cs typeface="Arial"/>
                        </a:rPr>
                        <a:t>	5	(2.9</a:t>
                      </a:r>
                      <a:r>
                        <a:rPr lang="en-US" sz="1200" kern="1200" spc="0" dirty="0">
                          <a:solidFill>
                            <a:schemeClr val="tx1"/>
                          </a:solidFill>
                          <a:effectLst/>
                          <a:latin typeface="Arial"/>
                          <a:ea typeface="Cambria"/>
                          <a:cs typeface="Arial"/>
                        </a:rPr>
                        <a:t>)</a:t>
                      </a:r>
                    </a:p>
                  </a:txBody>
                  <a:tcPr marL="0" marR="0" marT="18288" marB="18288"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r>
              <a:tr h="224837">
                <a:tc rowSpan="2">
                  <a:txBody>
                    <a:bodyPr/>
                    <a:lstStyle/>
                    <a:p>
                      <a:pPr marL="174625" marR="0" indent="-1588" algn="l" defTabSz="914400" rtl="0" eaLnBrk="1" fontAlgn="auto" latinLnBrk="0" hangingPunct="1">
                        <a:lnSpc>
                          <a:spcPct val="100000"/>
                        </a:lnSpc>
                        <a:spcBef>
                          <a:spcPts val="0"/>
                        </a:spcBef>
                        <a:spcAft>
                          <a:spcPts val="0"/>
                        </a:spcAft>
                        <a:buClrTx/>
                        <a:buSzTx/>
                        <a:buFontTx/>
                        <a:buNone/>
                        <a:tabLst/>
                        <a:defRPr/>
                      </a:pPr>
                      <a:r>
                        <a:rPr lang="en-US" sz="1200" b="1" kern="0" spc="0" dirty="0" smtClean="0">
                          <a:solidFill>
                            <a:schemeClr val="tx1"/>
                          </a:solidFill>
                          <a:effectLst/>
                          <a:latin typeface="+mn-lt"/>
                          <a:ea typeface="Cambria"/>
                          <a:cs typeface="+mn-cs"/>
                        </a:rPr>
                        <a:t>Epistaxis</a:t>
                      </a:r>
                    </a:p>
                  </a:txBody>
                  <a:tcPr marL="18288" marR="18288" marT="18288" marB="18288"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ctr">
                        <a:lnSpc>
                          <a:spcPct val="100000"/>
                        </a:lnSpc>
                        <a:spcBef>
                          <a:spcPts val="0"/>
                        </a:spcBef>
                        <a:spcAft>
                          <a:spcPts val="0"/>
                        </a:spcAft>
                      </a:pPr>
                      <a:r>
                        <a:rPr lang="en-US" sz="1200" b="0" spc="0" baseline="0" dirty="0">
                          <a:solidFill>
                            <a:srgbClr val="000000"/>
                          </a:solidFill>
                          <a:effectLst/>
                          <a:latin typeface="Arial"/>
                          <a:ea typeface="Cambria"/>
                          <a:cs typeface="Times New Roman"/>
                        </a:rPr>
                        <a:t>Any</a:t>
                      </a:r>
                      <a:endParaRPr lang="en-US" sz="1200" b="0" spc="0" baseline="0" dirty="0">
                        <a:effectLst/>
                        <a:latin typeface="Cambria"/>
                        <a:ea typeface="Cambria"/>
                        <a:cs typeface="Times New Roman"/>
                      </a:endParaRPr>
                    </a:p>
                  </a:txBody>
                  <a:tcPr marL="0" marR="0" marT="18288" marB="18288"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97	(20.9)</a:t>
                      </a:r>
                      <a:r>
                        <a:rPr lang="en-US" sz="1200" kern="1200" spc="0" baseline="30000" dirty="0" smtClean="0">
                          <a:solidFill>
                            <a:schemeClr val="tx1"/>
                          </a:solidFill>
                          <a:effectLst/>
                          <a:latin typeface="Arial"/>
                          <a:ea typeface="Cambria"/>
                          <a:cs typeface="Arial"/>
                        </a:rPr>
                        <a:t>b</a:t>
                      </a:r>
                      <a:r>
                        <a:rPr lang="en-US" sz="1200" kern="1200" spc="0" dirty="0" smtClean="0">
                          <a:solidFill>
                            <a:schemeClr val="tx1"/>
                          </a:solidFill>
                          <a:effectLst/>
                          <a:latin typeface="Arial"/>
                          <a:ea typeface="Cambria"/>
                          <a:cs typeface="Arial"/>
                        </a:rPr>
                        <a:t> </a:t>
                      </a:r>
                      <a:endParaRPr lang="en-US" sz="1200" kern="1200" spc="0" dirty="0">
                        <a:solidFill>
                          <a:schemeClr val="tx1"/>
                        </a:solidFill>
                        <a:effectLst/>
                        <a:latin typeface="Arial"/>
                        <a:ea typeface="Cambria"/>
                        <a:cs typeface="Arial"/>
                      </a:endParaRP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30	(6.8</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19	(12.1)</a:t>
                      </a:r>
                      <a:r>
                        <a:rPr lang="en-US" sz="1200" kern="1200" spc="0" baseline="30000" dirty="0" smtClean="0">
                          <a:solidFill>
                            <a:schemeClr val="tx1"/>
                          </a:solidFill>
                          <a:effectLst/>
                          <a:latin typeface="Arial"/>
                          <a:ea typeface="Cambria"/>
                          <a:cs typeface="Arial"/>
                        </a:rPr>
                        <a:t>b</a:t>
                      </a:r>
                    </a:p>
                  </a:txBody>
                  <a:tcPr marL="0" marR="0" marT="18288" marB="18288"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9	(5.3</a:t>
                      </a:r>
                      <a:r>
                        <a:rPr lang="en-US" sz="1200" kern="1200" spc="0" dirty="0">
                          <a:solidFill>
                            <a:schemeClr val="tx1"/>
                          </a:solidFill>
                          <a:effectLst/>
                          <a:latin typeface="Arial"/>
                          <a:ea typeface="Cambria"/>
                          <a:cs typeface="Arial"/>
                        </a:rPr>
                        <a:t>)</a:t>
                      </a:r>
                    </a:p>
                  </a:txBody>
                  <a:tcPr marL="0" marR="0" marT="18288" marB="18288"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r>
              <a:tr h="224837">
                <a:tc vMerge="1">
                  <a:txBody>
                    <a:bodyPr/>
                    <a:lstStyle/>
                    <a:p>
                      <a:pPr marL="60325" marR="0" indent="-1588" algn="l" defTabSz="914400" rtl="0" eaLnBrk="1" fontAlgn="auto" latinLnBrk="0" hangingPunct="1">
                        <a:lnSpc>
                          <a:spcPct val="100000"/>
                        </a:lnSpc>
                        <a:spcBef>
                          <a:spcPts val="0"/>
                        </a:spcBef>
                        <a:spcAft>
                          <a:spcPts val="0"/>
                        </a:spcAft>
                        <a:buClrTx/>
                        <a:buSzTx/>
                        <a:buFontTx/>
                        <a:buNone/>
                        <a:tabLst/>
                        <a:defRPr/>
                      </a:pPr>
                      <a:endParaRPr lang="en-US" sz="1200" kern="0" spc="0" dirty="0" smtClean="0">
                        <a:solidFill>
                          <a:srgbClr val="FFFFFF"/>
                        </a:solidFill>
                        <a:effectLst/>
                        <a:latin typeface="+mn-lt"/>
                        <a:ea typeface="Cambria"/>
                        <a:cs typeface="+mn-cs"/>
                      </a:endParaRPr>
                    </a:p>
                  </a:txBody>
                  <a:tcPr marL="18288" marR="18288" marT="36576" marB="36576" anchor="ctr">
                    <a:lnL w="12700" cmpd="sng">
                      <a:noFill/>
                    </a:lnL>
                    <a:lnR w="12700" cmpd="sng">
                      <a:noFill/>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algn="ctr">
                        <a:lnSpc>
                          <a:spcPct val="100000"/>
                        </a:lnSpc>
                        <a:spcBef>
                          <a:spcPts val="0"/>
                        </a:spcBef>
                        <a:spcAft>
                          <a:spcPts val="0"/>
                        </a:spcAft>
                      </a:pPr>
                      <a:r>
                        <a:rPr lang="en-US" sz="1200" b="0" spc="0" baseline="0" dirty="0" smtClean="0">
                          <a:solidFill>
                            <a:srgbClr val="1A0030"/>
                          </a:solidFill>
                          <a:effectLst/>
                          <a:latin typeface="Arial"/>
                          <a:ea typeface="Cambria"/>
                          <a:cs typeface="Times New Roman"/>
                        </a:rPr>
                        <a:t>3/4/5</a:t>
                      </a:r>
                      <a:endParaRPr lang="en-US" sz="1200" b="0" spc="0" baseline="0" dirty="0">
                        <a:effectLst/>
                        <a:latin typeface="Cambria"/>
                        <a:ea typeface="Cambria"/>
                        <a:cs typeface="Times New Roman"/>
                      </a:endParaRPr>
                    </a:p>
                  </a:txBody>
                  <a:tcPr marL="0" marR="0" marT="18288" marB="18288"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2	(0.4</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0	(0.0</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0	(0.0</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0	(0.0</a:t>
                      </a:r>
                      <a:r>
                        <a:rPr lang="en-US" sz="1200" kern="1200" spc="0" dirty="0">
                          <a:solidFill>
                            <a:schemeClr val="tx1"/>
                          </a:solidFill>
                          <a:effectLst/>
                          <a:latin typeface="Arial"/>
                          <a:ea typeface="Cambria"/>
                          <a:cs typeface="Arial"/>
                        </a:rPr>
                        <a:t>)</a:t>
                      </a:r>
                    </a:p>
                  </a:txBody>
                  <a:tcPr marL="0" marR="0" marT="18288" marB="18288"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r>
              <a:tr h="224837">
                <a:tc rowSpan="2">
                  <a:txBody>
                    <a:bodyPr/>
                    <a:lstStyle/>
                    <a:p>
                      <a:pPr marL="174625" marR="0" indent="-1588" algn="l" defTabSz="914400" rtl="0" eaLnBrk="1" fontAlgn="auto" latinLnBrk="0" hangingPunct="1">
                        <a:lnSpc>
                          <a:spcPct val="100000"/>
                        </a:lnSpc>
                        <a:spcBef>
                          <a:spcPts val="0"/>
                        </a:spcBef>
                        <a:spcAft>
                          <a:spcPts val="0"/>
                        </a:spcAft>
                        <a:buClrTx/>
                        <a:buSzTx/>
                        <a:buFontTx/>
                        <a:buNone/>
                        <a:tabLst/>
                        <a:defRPr/>
                      </a:pPr>
                      <a:r>
                        <a:rPr lang="en-US" sz="1200" b="1" kern="0" spc="0" dirty="0" smtClean="0">
                          <a:solidFill>
                            <a:schemeClr val="tx1"/>
                          </a:solidFill>
                          <a:effectLst/>
                          <a:latin typeface="+mn-lt"/>
                          <a:ea typeface="Cambria"/>
                          <a:cs typeface="+mn-cs"/>
                        </a:rPr>
                        <a:t>Gastrointestinal haemorrhage</a:t>
                      </a:r>
                      <a:r>
                        <a:rPr lang="en-US" sz="1200" b="1" kern="0" spc="0" baseline="30000" dirty="0" smtClean="0">
                          <a:solidFill>
                            <a:schemeClr val="tx1"/>
                          </a:solidFill>
                          <a:effectLst/>
                          <a:latin typeface="+mn-lt"/>
                          <a:ea typeface="Cambria"/>
                          <a:cs typeface="+mn-cs"/>
                        </a:rPr>
                        <a:t>a</a:t>
                      </a:r>
                      <a:endParaRPr lang="en-US" sz="1200" b="1" kern="0" spc="0" dirty="0">
                        <a:solidFill>
                          <a:schemeClr val="tx1"/>
                        </a:solidFill>
                        <a:effectLst/>
                        <a:latin typeface="+mn-lt"/>
                        <a:ea typeface="Cambria"/>
                        <a:cs typeface="+mn-cs"/>
                      </a:endParaRPr>
                    </a:p>
                  </a:txBody>
                  <a:tcPr marL="18288" marR="18288" marT="18288" marB="18288"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algn="ctr">
                        <a:lnSpc>
                          <a:spcPct val="100000"/>
                        </a:lnSpc>
                        <a:spcBef>
                          <a:spcPts val="0"/>
                        </a:spcBef>
                        <a:spcAft>
                          <a:spcPts val="0"/>
                        </a:spcAft>
                      </a:pPr>
                      <a:r>
                        <a:rPr lang="en-US" sz="1200" b="0" spc="0" baseline="0" dirty="0">
                          <a:solidFill>
                            <a:srgbClr val="411969"/>
                          </a:solidFill>
                          <a:effectLst/>
                          <a:latin typeface="Arial"/>
                          <a:ea typeface="Cambria"/>
                          <a:cs typeface="Times New Roman"/>
                        </a:rPr>
                        <a:t>Any</a:t>
                      </a:r>
                      <a:endParaRPr lang="en-US" sz="1200" b="0" spc="0" baseline="0" dirty="0">
                        <a:effectLst/>
                        <a:latin typeface="Cambria"/>
                        <a:ea typeface="Cambria"/>
                        <a:cs typeface="Times New Roman"/>
                      </a:endParaRPr>
                    </a:p>
                  </a:txBody>
                  <a:tcPr marL="0" marR="0" marT="18288" marB="18288"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14	(3.0</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7	(1.6</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3	(1.9</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3	(1.8</a:t>
                      </a:r>
                      <a:r>
                        <a:rPr lang="en-US" sz="1200" kern="1200" spc="0" dirty="0">
                          <a:solidFill>
                            <a:schemeClr val="tx1"/>
                          </a:solidFill>
                          <a:effectLst/>
                          <a:latin typeface="Arial"/>
                          <a:ea typeface="Cambria"/>
                          <a:cs typeface="Arial"/>
                        </a:rPr>
                        <a:t>)</a:t>
                      </a:r>
                    </a:p>
                  </a:txBody>
                  <a:tcPr marL="0" marR="0" marT="18288" marB="18288"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r>
              <a:tr h="224837">
                <a:tc vMerge="1">
                  <a:txBody>
                    <a:bodyPr/>
                    <a:lstStyle/>
                    <a:p>
                      <a:pPr marL="60325" marR="0" indent="-1588" algn="l">
                        <a:spcBef>
                          <a:spcPts val="0"/>
                        </a:spcBef>
                        <a:spcAft>
                          <a:spcPts val="0"/>
                        </a:spcAft>
                      </a:pPr>
                      <a:endParaRPr lang="en-US" sz="1200" b="1" spc="0" dirty="0">
                        <a:solidFill>
                          <a:schemeClr val="bg1"/>
                        </a:solidFill>
                        <a:effectLst/>
                        <a:latin typeface="Arial"/>
                        <a:ea typeface="Cambria"/>
                        <a:cs typeface="Arial"/>
                      </a:endParaRPr>
                    </a:p>
                  </a:txBody>
                  <a:tcPr marL="18288" marR="18288" marT="36576" marB="36576">
                    <a:lnL w="12700" cmpd="sng">
                      <a:noFill/>
                    </a:lnL>
                    <a:lnR w="12700" cmpd="sng">
                      <a:noFill/>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algn="ctr">
                        <a:lnSpc>
                          <a:spcPct val="100000"/>
                        </a:lnSpc>
                        <a:spcBef>
                          <a:spcPts val="0"/>
                        </a:spcBef>
                        <a:spcAft>
                          <a:spcPts val="0"/>
                        </a:spcAft>
                      </a:pPr>
                      <a:r>
                        <a:rPr lang="en-US" sz="1200" b="0" spc="0" baseline="0" dirty="0" smtClean="0">
                          <a:solidFill>
                            <a:srgbClr val="1A0030"/>
                          </a:solidFill>
                          <a:effectLst/>
                          <a:latin typeface="Arial"/>
                          <a:ea typeface="Cambria"/>
                          <a:cs typeface="Times New Roman"/>
                        </a:rPr>
                        <a:t>3/4/5</a:t>
                      </a:r>
                      <a:endParaRPr lang="en-US" sz="1200" b="0" spc="0" baseline="0" dirty="0">
                        <a:effectLst/>
                        <a:latin typeface="Cambria"/>
                        <a:ea typeface="Cambria"/>
                        <a:cs typeface="Times New Roman"/>
                      </a:endParaRPr>
                    </a:p>
                  </a:txBody>
                  <a:tcPr marL="0" marR="0" marT="18288" marB="18288"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3	(0.6</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1	(0.2</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1	(0.6</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1	(0.6</a:t>
                      </a:r>
                      <a:r>
                        <a:rPr lang="en-US" sz="1200" kern="1200" spc="0" dirty="0">
                          <a:solidFill>
                            <a:schemeClr val="tx1"/>
                          </a:solidFill>
                          <a:effectLst/>
                          <a:latin typeface="Arial"/>
                          <a:ea typeface="Cambria"/>
                          <a:cs typeface="Arial"/>
                        </a:rPr>
                        <a:t>)</a:t>
                      </a:r>
                    </a:p>
                  </a:txBody>
                  <a:tcPr marL="0" marR="0" marT="18288" marB="18288"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r>
              <a:tr h="224837">
                <a:tc rowSpan="2">
                  <a:txBody>
                    <a:bodyPr/>
                    <a:lstStyle/>
                    <a:p>
                      <a:pPr marL="174625" marR="0" indent="-1588" algn="l" defTabSz="914400" rtl="0" eaLnBrk="1" fontAlgn="auto" latinLnBrk="0" hangingPunct="1">
                        <a:lnSpc>
                          <a:spcPct val="100000"/>
                        </a:lnSpc>
                        <a:spcBef>
                          <a:spcPts val="0"/>
                        </a:spcBef>
                        <a:spcAft>
                          <a:spcPts val="0"/>
                        </a:spcAft>
                        <a:buClrTx/>
                        <a:buSzTx/>
                        <a:buFontTx/>
                        <a:buNone/>
                        <a:tabLst/>
                        <a:defRPr/>
                      </a:pPr>
                      <a:r>
                        <a:rPr lang="en-US" sz="1200" b="1" kern="0" spc="0" dirty="0" smtClean="0">
                          <a:solidFill>
                            <a:schemeClr val="tx1"/>
                          </a:solidFill>
                          <a:effectLst/>
                          <a:latin typeface="+mn-lt"/>
                          <a:ea typeface="Cambria"/>
                          <a:cs typeface="+mn-cs"/>
                        </a:rPr>
                        <a:t>Pulmonary haemorrhage</a:t>
                      </a:r>
                      <a:r>
                        <a:rPr lang="en-US" sz="1200" b="1" kern="0" spc="0" baseline="30000" dirty="0" smtClean="0">
                          <a:solidFill>
                            <a:schemeClr val="tx1"/>
                          </a:solidFill>
                          <a:effectLst/>
                          <a:latin typeface="+mn-lt"/>
                          <a:ea typeface="Cambria"/>
                          <a:cs typeface="+mn-cs"/>
                        </a:rPr>
                        <a:t>a</a:t>
                      </a:r>
                      <a:endParaRPr lang="en-US" sz="1200" b="1" kern="0" spc="0" dirty="0">
                        <a:solidFill>
                          <a:schemeClr val="tx1"/>
                        </a:solidFill>
                        <a:effectLst/>
                        <a:latin typeface="+mn-lt"/>
                        <a:ea typeface="Cambria"/>
                        <a:cs typeface="+mn-cs"/>
                      </a:endParaRPr>
                    </a:p>
                  </a:txBody>
                  <a:tcPr marL="18288" marR="18288" marT="18288" marB="18288"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ctr">
                        <a:lnSpc>
                          <a:spcPct val="100000"/>
                        </a:lnSpc>
                        <a:spcBef>
                          <a:spcPts val="0"/>
                        </a:spcBef>
                        <a:spcAft>
                          <a:spcPts val="0"/>
                        </a:spcAft>
                      </a:pPr>
                      <a:r>
                        <a:rPr lang="en-US" sz="1200" b="0" spc="0" baseline="0" dirty="0">
                          <a:solidFill>
                            <a:srgbClr val="000000"/>
                          </a:solidFill>
                          <a:effectLst/>
                          <a:latin typeface="Arial"/>
                          <a:ea typeface="Cambria"/>
                          <a:cs typeface="Times New Roman"/>
                        </a:rPr>
                        <a:t>Any</a:t>
                      </a:r>
                      <a:endParaRPr lang="en-US" sz="1200" b="0" spc="0" baseline="0" dirty="0">
                        <a:effectLst/>
                        <a:latin typeface="Cambria"/>
                        <a:ea typeface="Cambria"/>
                        <a:cs typeface="Times New Roman"/>
                      </a:endParaRPr>
                    </a:p>
                  </a:txBody>
                  <a:tcPr marL="0" marR="0" marT="18288" marB="18288"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34	(7.3</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25	(5.7</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15	(9.6</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21	(12.4</a:t>
                      </a:r>
                      <a:r>
                        <a:rPr lang="en-US" sz="1200" kern="1200" spc="0" dirty="0">
                          <a:solidFill>
                            <a:schemeClr val="tx1"/>
                          </a:solidFill>
                          <a:effectLst/>
                          <a:latin typeface="Arial"/>
                          <a:ea typeface="Cambria"/>
                          <a:cs typeface="Arial"/>
                        </a:rPr>
                        <a:t>)</a:t>
                      </a:r>
                    </a:p>
                  </a:txBody>
                  <a:tcPr marL="0" marR="0" marT="18288" marB="18288"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r>
              <a:tr h="224837">
                <a:tc vMerge="1">
                  <a:txBody>
                    <a:bodyPr/>
                    <a:lstStyle/>
                    <a:p>
                      <a:pPr marL="60325" marR="0" indent="-1588" algn="l">
                        <a:spcBef>
                          <a:spcPts val="0"/>
                        </a:spcBef>
                        <a:spcAft>
                          <a:spcPts val="0"/>
                        </a:spcAft>
                      </a:pPr>
                      <a:endParaRPr lang="en-US" sz="1200" b="1" spc="0" dirty="0">
                        <a:solidFill>
                          <a:schemeClr val="bg1"/>
                        </a:solidFill>
                        <a:effectLst/>
                        <a:latin typeface="Arial"/>
                        <a:ea typeface="Cambria"/>
                        <a:cs typeface="Arial"/>
                      </a:endParaRPr>
                    </a:p>
                  </a:txBody>
                  <a:tcPr marL="18288" marR="18288" marT="36576" marB="36576">
                    <a:lnL w="12700" cmpd="sng">
                      <a:noFill/>
                    </a:lnL>
                    <a:lnR w="12700" cmpd="sng">
                      <a:noFill/>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algn="ctr">
                        <a:lnSpc>
                          <a:spcPct val="100000"/>
                        </a:lnSpc>
                        <a:spcBef>
                          <a:spcPts val="0"/>
                        </a:spcBef>
                        <a:spcAft>
                          <a:spcPts val="0"/>
                        </a:spcAft>
                      </a:pPr>
                      <a:r>
                        <a:rPr lang="en-US" sz="1200" b="0" spc="0" baseline="0" dirty="0">
                          <a:solidFill>
                            <a:srgbClr val="000000"/>
                          </a:solidFill>
                          <a:effectLst/>
                          <a:latin typeface="Arial"/>
                          <a:ea typeface="Cambria"/>
                          <a:cs typeface="Times New Roman"/>
                        </a:rPr>
                        <a:t>3/4/5</a:t>
                      </a:r>
                      <a:endParaRPr lang="en-US" sz="1200" b="0" spc="0" baseline="0" dirty="0">
                        <a:effectLst/>
                        <a:latin typeface="Cambria"/>
                        <a:ea typeface="Cambria"/>
                        <a:cs typeface="Times New Roman"/>
                      </a:endParaRPr>
                    </a:p>
                  </a:txBody>
                  <a:tcPr marL="0" marR="0" marT="18288" marB="18288"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5	(1.1</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4	(0.9</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3	(1.9</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4	(2.4</a:t>
                      </a:r>
                      <a:r>
                        <a:rPr lang="en-US" sz="1200" kern="1200" spc="0" dirty="0">
                          <a:solidFill>
                            <a:schemeClr val="tx1"/>
                          </a:solidFill>
                          <a:effectLst/>
                          <a:latin typeface="Arial"/>
                          <a:ea typeface="Cambria"/>
                          <a:cs typeface="Arial"/>
                        </a:rPr>
                        <a:t>)</a:t>
                      </a:r>
                    </a:p>
                  </a:txBody>
                  <a:tcPr marL="0" marR="0" marT="18288" marB="18288"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r>
              <a:tr h="224837">
                <a:tc rowSpan="2">
                  <a:txBody>
                    <a:bodyPr/>
                    <a:lstStyle/>
                    <a:p>
                      <a:pPr marL="171450" marR="0" indent="-1588" algn="l" defTabSz="914400" rtl="0" eaLnBrk="1" fontAlgn="auto" latinLnBrk="0" hangingPunct="1">
                        <a:lnSpc>
                          <a:spcPct val="100000"/>
                        </a:lnSpc>
                        <a:spcBef>
                          <a:spcPts val="0"/>
                        </a:spcBef>
                        <a:spcAft>
                          <a:spcPts val="0"/>
                        </a:spcAft>
                        <a:buClrTx/>
                        <a:buSzTx/>
                        <a:buFontTx/>
                        <a:buNone/>
                        <a:tabLst/>
                        <a:defRPr/>
                      </a:pPr>
                      <a:r>
                        <a:rPr lang="en-US" sz="1200" b="1" kern="0" spc="0" dirty="0" smtClean="0">
                          <a:solidFill>
                            <a:schemeClr val="tx1"/>
                          </a:solidFill>
                          <a:effectLst/>
                          <a:latin typeface="+mn-lt"/>
                          <a:ea typeface="Cambria"/>
                          <a:cs typeface="+mn-cs"/>
                        </a:rPr>
                        <a:t>Haemoptysis</a:t>
                      </a:r>
                      <a:endParaRPr lang="en-US" sz="1200" kern="0" spc="0" dirty="0" smtClean="0">
                        <a:solidFill>
                          <a:schemeClr val="tx1"/>
                        </a:solidFill>
                        <a:effectLst/>
                        <a:latin typeface="+mn-lt"/>
                        <a:ea typeface="Cambria"/>
                        <a:cs typeface="+mn-cs"/>
                      </a:endParaRPr>
                    </a:p>
                  </a:txBody>
                  <a:tcPr marL="18288" marR="18288" marT="18288" marB="18288"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algn="ctr">
                        <a:lnSpc>
                          <a:spcPct val="100000"/>
                        </a:lnSpc>
                        <a:spcBef>
                          <a:spcPts val="0"/>
                        </a:spcBef>
                        <a:spcAft>
                          <a:spcPts val="0"/>
                        </a:spcAft>
                      </a:pPr>
                      <a:r>
                        <a:rPr lang="en-US" sz="1200" b="0" spc="0" baseline="0" dirty="0">
                          <a:solidFill>
                            <a:srgbClr val="000000"/>
                          </a:solidFill>
                          <a:effectLst/>
                          <a:latin typeface="Arial"/>
                          <a:ea typeface="Cambria"/>
                          <a:cs typeface="Times New Roman"/>
                        </a:rPr>
                        <a:t>Any</a:t>
                      </a:r>
                      <a:endParaRPr lang="en-US" sz="1200" b="0" spc="0" baseline="0" dirty="0">
                        <a:effectLst/>
                        <a:latin typeface="Cambria"/>
                        <a:ea typeface="Cambria"/>
                        <a:cs typeface="Times New Roman"/>
                      </a:endParaRPr>
                    </a:p>
                  </a:txBody>
                  <a:tcPr marL="0" marR="0" marT="18288" marB="18288" anchor="ctr">
                    <a:lnL w="12700" cmpd="sng">
                      <a:noFill/>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25	(5.4</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16	(3.6</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11	(7.0</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16	(9.4</a:t>
                      </a:r>
                      <a:r>
                        <a:rPr lang="en-US" sz="1200" kern="1200" spc="0" dirty="0">
                          <a:solidFill>
                            <a:schemeClr val="tx1"/>
                          </a:solidFill>
                          <a:effectLst/>
                          <a:latin typeface="Arial"/>
                          <a:ea typeface="Cambria"/>
                          <a:cs typeface="Arial"/>
                        </a:rPr>
                        <a:t>)</a:t>
                      </a:r>
                    </a:p>
                  </a:txBody>
                  <a:tcPr marL="0" marR="0" marT="18288" marB="18288"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r>
              <a:tr h="224837">
                <a:tc vMerge="1">
                  <a:txBody>
                    <a:bodyPr/>
                    <a:lstStyle/>
                    <a:p>
                      <a:pPr marL="60325" marR="0" indent="-1588" algn="l" defTabSz="914400" rtl="0" eaLnBrk="1" fontAlgn="auto" latinLnBrk="0" hangingPunct="1">
                        <a:lnSpc>
                          <a:spcPct val="100000"/>
                        </a:lnSpc>
                        <a:spcBef>
                          <a:spcPts val="0"/>
                        </a:spcBef>
                        <a:spcAft>
                          <a:spcPts val="0"/>
                        </a:spcAft>
                        <a:buClrTx/>
                        <a:buSzTx/>
                        <a:buFontTx/>
                        <a:buNone/>
                        <a:tabLst/>
                        <a:defRPr/>
                      </a:pPr>
                      <a:endParaRPr lang="en-US" sz="1200" b="1" kern="1200" spc="0" dirty="0" smtClean="0">
                        <a:solidFill>
                          <a:schemeClr val="bg1"/>
                        </a:solidFill>
                        <a:latin typeface="Arial"/>
                        <a:ea typeface="+mn-ea"/>
                        <a:cs typeface="Arial"/>
                      </a:endParaRPr>
                    </a:p>
                  </a:txBody>
                  <a:tcPr marL="18288" marR="18288" marT="36576" marB="36576">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algn="ctr">
                        <a:lnSpc>
                          <a:spcPct val="100000"/>
                        </a:lnSpc>
                        <a:spcBef>
                          <a:spcPts val="0"/>
                        </a:spcBef>
                        <a:spcAft>
                          <a:spcPts val="0"/>
                        </a:spcAft>
                      </a:pPr>
                      <a:r>
                        <a:rPr lang="en-US" sz="1200" b="0" spc="0" baseline="0" dirty="0" smtClean="0">
                          <a:solidFill>
                            <a:srgbClr val="1A0030"/>
                          </a:solidFill>
                          <a:effectLst/>
                          <a:latin typeface="Arial"/>
                          <a:ea typeface="Cambria"/>
                          <a:cs typeface="Times New Roman"/>
                        </a:rPr>
                        <a:t>3/4/5</a:t>
                      </a:r>
                      <a:endParaRPr lang="en-US" sz="1200" b="0" spc="0" baseline="0" dirty="0">
                        <a:effectLst/>
                        <a:latin typeface="Cambria"/>
                        <a:ea typeface="Cambria"/>
                        <a:cs typeface="Times New Roman"/>
                      </a:endParaRP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3	(0.6</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2	(0.5</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1	(0.6</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2	(1.2</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r>
              <a:tr h="224837">
                <a:tc rowSpan="2">
                  <a:txBody>
                    <a:bodyPr/>
                    <a:lstStyle/>
                    <a:p>
                      <a:pPr marL="60325" marR="0" indent="-1588" algn="l" defTabSz="914400" rtl="0" eaLnBrk="1" fontAlgn="auto" latinLnBrk="0" hangingPunct="1">
                        <a:lnSpc>
                          <a:spcPct val="100000"/>
                        </a:lnSpc>
                        <a:spcBef>
                          <a:spcPts val="0"/>
                        </a:spcBef>
                        <a:spcAft>
                          <a:spcPts val="0"/>
                        </a:spcAft>
                        <a:buClrTx/>
                        <a:buSzTx/>
                        <a:buFontTx/>
                        <a:buNone/>
                        <a:tabLst/>
                        <a:defRPr/>
                      </a:pPr>
                      <a:r>
                        <a:rPr lang="en-US" sz="1200" b="1" kern="0" spc="0" dirty="0" smtClean="0">
                          <a:solidFill>
                            <a:schemeClr val="tx1"/>
                          </a:solidFill>
                          <a:effectLst/>
                          <a:latin typeface="+mn-lt"/>
                          <a:ea typeface="Cambria"/>
                          <a:cs typeface="+mn-cs"/>
                        </a:rPr>
                        <a:t>Hypertension</a:t>
                      </a:r>
                      <a:r>
                        <a:rPr lang="en-US" sz="1200" b="1" kern="0" spc="0" baseline="30000" dirty="0" smtClean="0">
                          <a:solidFill>
                            <a:schemeClr val="tx1"/>
                          </a:solidFill>
                          <a:effectLst/>
                          <a:latin typeface="+mn-lt"/>
                          <a:ea typeface="Cambria"/>
                          <a:cs typeface="+mn-cs"/>
                        </a:rPr>
                        <a:t>a</a:t>
                      </a:r>
                      <a:endParaRPr lang="en-US" sz="1200" b="1" kern="0" spc="0" dirty="0">
                        <a:solidFill>
                          <a:schemeClr val="tx1"/>
                        </a:solidFill>
                        <a:effectLst/>
                        <a:latin typeface="+mn-lt"/>
                        <a:ea typeface="Cambria"/>
                        <a:cs typeface="+mn-cs"/>
                      </a:endParaRPr>
                    </a:p>
                  </a:txBody>
                  <a:tcPr marL="18288" marR="18288" marT="18288" marB="18288" anchor="ctr">
                    <a:lnL w="12700" cmpd="sng">
                      <a:noFill/>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ctr">
                        <a:lnSpc>
                          <a:spcPct val="100000"/>
                        </a:lnSpc>
                        <a:spcBef>
                          <a:spcPts val="0"/>
                        </a:spcBef>
                        <a:spcAft>
                          <a:spcPts val="0"/>
                        </a:spcAft>
                      </a:pPr>
                      <a:r>
                        <a:rPr lang="en-US" sz="1200" b="0" spc="0" baseline="0" dirty="0">
                          <a:solidFill>
                            <a:srgbClr val="000000"/>
                          </a:solidFill>
                          <a:effectLst/>
                          <a:latin typeface="Arial"/>
                          <a:ea typeface="Cambria"/>
                          <a:cs typeface="Times New Roman"/>
                        </a:rPr>
                        <a:t>Any</a:t>
                      </a:r>
                      <a:endParaRPr lang="en-US" sz="1200" b="0" spc="0" baseline="0" dirty="0">
                        <a:effectLst/>
                        <a:latin typeface="Cambria"/>
                        <a:ea typeface="Cambria"/>
                        <a:cs typeface="Times New Roman"/>
                      </a:endParaRP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54	(11.6)</a:t>
                      </a:r>
                      <a:r>
                        <a:rPr lang="en-US" sz="1200" kern="1200" spc="0" baseline="30000" dirty="0" smtClean="0">
                          <a:solidFill>
                            <a:schemeClr val="tx1"/>
                          </a:solidFill>
                          <a:effectLst/>
                          <a:latin typeface="Arial"/>
                          <a:ea typeface="Cambria"/>
                          <a:cs typeface="Arial"/>
                        </a:rPr>
                        <a:t>b</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23	(5.2</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14	(8.9</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6	(3.5</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r>
              <a:tr h="224837">
                <a:tc vMerge="1">
                  <a:txBody>
                    <a:bodyPr/>
                    <a:lstStyle/>
                    <a:p>
                      <a:pPr marL="60325" marR="0" indent="-1588" algn="l">
                        <a:spcBef>
                          <a:spcPts val="0"/>
                        </a:spcBef>
                        <a:spcAft>
                          <a:spcPts val="0"/>
                        </a:spcAft>
                      </a:pPr>
                      <a:endParaRPr lang="en-US" sz="1200" b="1" spc="0" dirty="0">
                        <a:solidFill>
                          <a:schemeClr val="bg1"/>
                        </a:solidFill>
                        <a:effectLst/>
                        <a:latin typeface="Arial"/>
                        <a:ea typeface="Cambria"/>
                        <a:cs typeface="Arial"/>
                      </a:endParaRPr>
                    </a:p>
                  </a:txBody>
                  <a:tcPr marL="18288" marR="18288" marT="36576" marB="36576"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algn="ctr">
                        <a:lnSpc>
                          <a:spcPct val="100000"/>
                        </a:lnSpc>
                        <a:spcBef>
                          <a:spcPts val="0"/>
                        </a:spcBef>
                        <a:spcAft>
                          <a:spcPts val="0"/>
                        </a:spcAft>
                      </a:pPr>
                      <a:r>
                        <a:rPr lang="en-US" sz="1200" b="0" spc="0" baseline="0" dirty="0" smtClean="0">
                          <a:solidFill>
                            <a:srgbClr val="1A0030"/>
                          </a:solidFill>
                          <a:effectLst/>
                          <a:latin typeface="Arial"/>
                          <a:ea typeface="Cambria"/>
                          <a:cs typeface="Times New Roman"/>
                        </a:rPr>
                        <a:t>3/4/5</a:t>
                      </a:r>
                      <a:endParaRPr lang="en-US" sz="1200" b="0" spc="0" baseline="0" dirty="0">
                        <a:effectLst/>
                        <a:latin typeface="Cambria"/>
                        <a:ea typeface="Cambria"/>
                        <a:cs typeface="Times New Roman"/>
                      </a:endParaRP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27	(5.8)</a:t>
                      </a:r>
                      <a:r>
                        <a:rPr lang="en-US" sz="1200" kern="1200" spc="0" baseline="30000" dirty="0" smtClean="0">
                          <a:solidFill>
                            <a:schemeClr val="tx1"/>
                          </a:solidFill>
                          <a:effectLst/>
                          <a:latin typeface="Arial"/>
                          <a:ea typeface="Cambria"/>
                          <a:cs typeface="Arial"/>
                        </a:rPr>
                        <a:t>b</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13	(2.9</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8	(5.1)</a:t>
                      </a:r>
                      <a:r>
                        <a:rPr lang="en-US" sz="1200" kern="1200" spc="0" baseline="30000" dirty="0" smtClean="0">
                          <a:solidFill>
                            <a:schemeClr val="tx1"/>
                          </a:solidFill>
                          <a:effectLst/>
                          <a:latin typeface="Arial"/>
                          <a:ea typeface="Cambria"/>
                          <a:cs typeface="Arial"/>
                        </a:rPr>
                        <a:t>b</a:t>
                      </a:r>
                      <a:endParaRPr lang="en-US" sz="1200" kern="1200" spc="0" baseline="30000" dirty="0">
                        <a:solidFill>
                          <a:schemeClr val="tx1"/>
                        </a:solidFill>
                        <a:effectLst/>
                        <a:latin typeface="Arial"/>
                        <a:ea typeface="Cambria"/>
                        <a:cs typeface="Arial"/>
                      </a:endParaRPr>
                    </a:p>
                  </a:txBody>
                  <a:tcPr marL="0" marR="0" marT="18288" marB="18288"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0	(0.0</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r>
              <a:tr h="224837">
                <a:tc rowSpan="2">
                  <a:txBody>
                    <a:bodyPr/>
                    <a:lstStyle/>
                    <a:p>
                      <a:pPr marL="60325" marR="0" indent="-1588" algn="l" defTabSz="914400" rtl="0" eaLnBrk="1" fontAlgn="auto" latinLnBrk="0" hangingPunct="1">
                        <a:lnSpc>
                          <a:spcPct val="100000"/>
                        </a:lnSpc>
                        <a:spcBef>
                          <a:spcPts val="0"/>
                        </a:spcBef>
                        <a:spcAft>
                          <a:spcPts val="0"/>
                        </a:spcAft>
                        <a:buClrTx/>
                        <a:buSzTx/>
                        <a:buFontTx/>
                        <a:buNone/>
                        <a:tabLst/>
                        <a:defRPr/>
                      </a:pPr>
                      <a:r>
                        <a:rPr lang="en-US" sz="1200" b="1" kern="0" spc="0" dirty="0" smtClean="0">
                          <a:solidFill>
                            <a:schemeClr val="tx1"/>
                          </a:solidFill>
                          <a:effectLst/>
                          <a:latin typeface="+mn-lt"/>
                          <a:ea typeface="Cambria"/>
                          <a:cs typeface="+mn-cs"/>
                        </a:rPr>
                        <a:t>Infusion-related reaction</a:t>
                      </a:r>
                      <a:r>
                        <a:rPr lang="en-US" sz="1200" b="1" kern="0" spc="0" baseline="30000" dirty="0" smtClean="0">
                          <a:solidFill>
                            <a:schemeClr val="tx1"/>
                          </a:solidFill>
                          <a:effectLst/>
                          <a:latin typeface="+mn-lt"/>
                          <a:ea typeface="Cambria"/>
                          <a:cs typeface="+mn-cs"/>
                        </a:rPr>
                        <a:t>a</a:t>
                      </a:r>
                      <a:endParaRPr lang="en-US" sz="1200" b="1" kern="0" spc="0" dirty="0" smtClean="0">
                        <a:solidFill>
                          <a:schemeClr val="tx1"/>
                        </a:solidFill>
                        <a:effectLst/>
                        <a:latin typeface="+mn-lt"/>
                        <a:ea typeface="Cambria"/>
                        <a:cs typeface="+mn-cs"/>
                      </a:endParaRPr>
                    </a:p>
                  </a:txBody>
                  <a:tcPr marL="18288" marR="18288" marT="18288" marB="18288" anchor="ctr">
                    <a:lnL w="12700" cmpd="sng">
                      <a:noFill/>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algn="ctr">
                        <a:lnSpc>
                          <a:spcPct val="100000"/>
                        </a:lnSpc>
                        <a:spcBef>
                          <a:spcPts val="0"/>
                        </a:spcBef>
                        <a:spcAft>
                          <a:spcPts val="0"/>
                        </a:spcAft>
                      </a:pPr>
                      <a:r>
                        <a:rPr lang="en-US" sz="1200" b="0" spc="0" baseline="0" dirty="0" smtClean="0">
                          <a:solidFill>
                            <a:srgbClr val="000000"/>
                          </a:solidFill>
                          <a:effectLst/>
                          <a:latin typeface="Arial"/>
                          <a:ea typeface="Cambria"/>
                          <a:cs typeface="Times New Roman"/>
                        </a:rPr>
                        <a:t>Any</a:t>
                      </a:r>
                      <a:endParaRPr lang="en-US" sz="1200" b="0" spc="0" baseline="0" dirty="0">
                        <a:effectLst/>
                        <a:latin typeface="Cambria"/>
                        <a:ea typeface="Cambria"/>
                        <a:cs typeface="Times New Roman"/>
                      </a:endParaRP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18	(3.9</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20	(4.5</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5	(3.2</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8	(4.7</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r>
              <a:tr h="224837">
                <a:tc vMerge="1">
                  <a:txBody>
                    <a:bodyPr/>
                    <a:lstStyle/>
                    <a:p>
                      <a:pPr marL="60325" marR="0" indent="-1588" algn="l" defTabSz="914400" rtl="0" eaLnBrk="1" fontAlgn="auto" latinLnBrk="0" hangingPunct="1">
                        <a:lnSpc>
                          <a:spcPct val="100000"/>
                        </a:lnSpc>
                        <a:spcBef>
                          <a:spcPts val="0"/>
                        </a:spcBef>
                        <a:spcAft>
                          <a:spcPts val="0"/>
                        </a:spcAft>
                        <a:buClrTx/>
                        <a:buSzTx/>
                        <a:buFontTx/>
                        <a:buNone/>
                        <a:tabLst/>
                        <a:defRPr/>
                      </a:pPr>
                      <a:endParaRPr lang="en-US" sz="1200" kern="0" spc="0" dirty="0" smtClean="0">
                        <a:solidFill>
                          <a:srgbClr val="FFFFFF"/>
                        </a:solidFill>
                        <a:effectLst/>
                        <a:latin typeface="+mn-lt"/>
                        <a:ea typeface="Cambria"/>
                        <a:cs typeface="+mn-cs"/>
                      </a:endParaRPr>
                    </a:p>
                  </a:txBody>
                  <a:tcPr marL="18288" marR="18288" marT="36576" marB="36576"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algn="ctr">
                        <a:lnSpc>
                          <a:spcPct val="100000"/>
                        </a:lnSpc>
                        <a:spcBef>
                          <a:spcPts val="0"/>
                        </a:spcBef>
                        <a:spcAft>
                          <a:spcPts val="0"/>
                        </a:spcAft>
                      </a:pPr>
                      <a:r>
                        <a:rPr lang="en-US" sz="1200" b="0" spc="0" baseline="0" dirty="0" smtClean="0">
                          <a:solidFill>
                            <a:srgbClr val="1A0030"/>
                          </a:solidFill>
                          <a:effectLst/>
                          <a:latin typeface="Arial"/>
                          <a:ea typeface="Cambria"/>
                          <a:cs typeface="Times New Roman"/>
                        </a:rPr>
                        <a:t>3/4/5</a:t>
                      </a:r>
                      <a:endParaRPr lang="en-US" sz="1200" b="0" spc="0" baseline="0" dirty="0">
                        <a:effectLst/>
                        <a:latin typeface="Cambria"/>
                        <a:ea typeface="Cambria"/>
                        <a:cs typeface="Times New Roman"/>
                      </a:endParaRP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4	(0.9</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3	(0.7</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1	(0.6</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1	(0.6</a:t>
                      </a:r>
                      <a:r>
                        <a:rPr lang="en-US" sz="1200" kern="1200" spc="0" dirty="0">
                          <a:solidFill>
                            <a:schemeClr val="tx1"/>
                          </a:solidFill>
                          <a:effectLst/>
                          <a:latin typeface="Arial"/>
                          <a:ea typeface="Cambria"/>
                          <a:cs typeface="Arial"/>
                        </a:rPr>
                        <a:t>)</a:t>
                      </a:r>
                    </a:p>
                  </a:txBody>
                  <a:tcPr marL="0" marR="0" marT="18288" marB="18288"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r>
              <a:tr h="224837">
                <a:tc rowSpan="2">
                  <a:txBody>
                    <a:bodyPr/>
                    <a:lstStyle/>
                    <a:p>
                      <a:pPr marL="60325" marR="0" indent="-1588" algn="l" defTabSz="914400" rtl="0" eaLnBrk="1" fontAlgn="auto" latinLnBrk="0" hangingPunct="1">
                        <a:lnSpc>
                          <a:spcPct val="100000"/>
                        </a:lnSpc>
                        <a:spcBef>
                          <a:spcPts val="0"/>
                        </a:spcBef>
                        <a:spcAft>
                          <a:spcPts val="0"/>
                        </a:spcAft>
                        <a:buClrTx/>
                        <a:buSzTx/>
                        <a:buFontTx/>
                        <a:buNone/>
                        <a:tabLst/>
                        <a:defRPr/>
                      </a:pPr>
                      <a:r>
                        <a:rPr lang="en-US" sz="1200" b="1" kern="0" spc="0" dirty="0" smtClean="0">
                          <a:solidFill>
                            <a:schemeClr val="tx1"/>
                          </a:solidFill>
                          <a:effectLst/>
                          <a:latin typeface="+mn-lt"/>
                          <a:ea typeface="Cambria"/>
                          <a:cs typeface="+mn-cs"/>
                        </a:rPr>
                        <a:t>Proteinuria</a:t>
                      </a:r>
                    </a:p>
                  </a:txBody>
                  <a:tcPr marL="18288" marR="18288" marT="18288" marB="18288" anchor="ctr">
                    <a:lnL w="12700" cmpd="sng">
                      <a:noFill/>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ctr">
                        <a:lnSpc>
                          <a:spcPct val="100000"/>
                        </a:lnSpc>
                        <a:spcBef>
                          <a:spcPts val="0"/>
                        </a:spcBef>
                        <a:spcAft>
                          <a:spcPts val="0"/>
                        </a:spcAft>
                      </a:pPr>
                      <a:r>
                        <a:rPr lang="en-US" sz="1200" b="0" spc="0" baseline="0" dirty="0" smtClean="0">
                          <a:solidFill>
                            <a:srgbClr val="000000"/>
                          </a:solidFill>
                          <a:effectLst/>
                          <a:latin typeface="Arial"/>
                          <a:ea typeface="Cambria"/>
                          <a:cs typeface="Times New Roman"/>
                        </a:rPr>
                        <a:t>Any</a:t>
                      </a:r>
                      <a:endParaRPr lang="en-US" sz="1200" b="0" spc="0" baseline="0" dirty="0">
                        <a:effectLst/>
                        <a:latin typeface="Cambria"/>
                        <a:ea typeface="Cambria"/>
                        <a:cs typeface="Times New Roman"/>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15	(3.2)</a:t>
                      </a:r>
                      <a:r>
                        <a:rPr lang="en-US" sz="1200" kern="1200" spc="0" baseline="30000" dirty="0" smtClean="0">
                          <a:solidFill>
                            <a:schemeClr val="tx1"/>
                          </a:solidFill>
                          <a:effectLst/>
                          <a:latin typeface="Arial"/>
                          <a:ea typeface="Cambria"/>
                          <a:cs typeface="Arial"/>
                        </a:rPr>
                        <a:t>b</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5	(1.1</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6	(3.8)</a:t>
                      </a:r>
                      <a:r>
                        <a:rPr lang="en-US" sz="1200" kern="1200" spc="0" baseline="30000" dirty="0" smtClean="0">
                          <a:solidFill>
                            <a:schemeClr val="tx1"/>
                          </a:solidFill>
                          <a:effectLst/>
                          <a:latin typeface="Arial"/>
                          <a:ea typeface="Cambria"/>
                          <a:cs typeface="Arial"/>
                        </a:rPr>
                        <a:t>b</a:t>
                      </a:r>
                      <a:endParaRPr lang="en-US" sz="1200" kern="1200" spc="0" baseline="30000" dirty="0">
                        <a:solidFill>
                          <a:schemeClr val="tx1"/>
                        </a:solidFill>
                        <a:effectLst/>
                        <a:latin typeface="Arial"/>
                        <a:ea typeface="Cambria"/>
                        <a:cs typeface="Arial"/>
                      </a:endParaRPr>
                    </a:p>
                  </a:txBody>
                  <a:tcPr marL="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0	(0.0</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r>
              <a:tr h="224837">
                <a:tc vMerge="1">
                  <a:txBody>
                    <a:bodyPr/>
                    <a:lstStyle/>
                    <a:p>
                      <a:pPr marL="60325" marR="0" indent="-1588" algn="l" defTabSz="914400" rtl="0" eaLnBrk="1" fontAlgn="auto" latinLnBrk="0" hangingPunct="1">
                        <a:lnSpc>
                          <a:spcPct val="100000"/>
                        </a:lnSpc>
                        <a:spcBef>
                          <a:spcPts val="0"/>
                        </a:spcBef>
                        <a:spcAft>
                          <a:spcPts val="0"/>
                        </a:spcAft>
                        <a:buClrTx/>
                        <a:buSzTx/>
                        <a:buFontTx/>
                        <a:buNone/>
                        <a:tabLst/>
                        <a:defRPr/>
                      </a:pPr>
                      <a:endParaRPr lang="en-US" sz="1200" kern="0" spc="0" dirty="0" smtClean="0">
                        <a:solidFill>
                          <a:srgbClr val="FFFFFF"/>
                        </a:solidFill>
                        <a:effectLst/>
                        <a:latin typeface="+mn-lt"/>
                        <a:ea typeface="Cambria"/>
                        <a:cs typeface="+mn-cs"/>
                      </a:endParaRPr>
                    </a:p>
                  </a:txBody>
                  <a:tcPr marL="18288" marR="18288" marT="18288" marB="18288"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50000"/>
                      </a:schemeClr>
                    </a:solidFill>
                  </a:tcPr>
                </a:tc>
                <a:tc>
                  <a:txBody>
                    <a:bodyPr/>
                    <a:lstStyle/>
                    <a:p>
                      <a:pPr marL="0" marR="0" algn="ctr">
                        <a:lnSpc>
                          <a:spcPct val="100000"/>
                        </a:lnSpc>
                        <a:spcBef>
                          <a:spcPts val="0"/>
                        </a:spcBef>
                        <a:spcAft>
                          <a:spcPts val="0"/>
                        </a:spcAft>
                      </a:pPr>
                      <a:r>
                        <a:rPr lang="en-US" sz="1200" b="0" spc="0" baseline="0" dirty="0">
                          <a:solidFill>
                            <a:srgbClr val="000000"/>
                          </a:solidFill>
                          <a:effectLst/>
                          <a:latin typeface="Arial"/>
                          <a:ea typeface="Cambria"/>
                          <a:cs typeface="Times New Roman"/>
                        </a:rPr>
                        <a:t>3/4/5</a:t>
                      </a:r>
                      <a:endParaRPr lang="en-US" sz="1200" b="0" spc="0" baseline="0" dirty="0">
                        <a:effectLst/>
                        <a:latin typeface="Cambria"/>
                        <a:ea typeface="Cambria"/>
                        <a:cs typeface="Times New Roman"/>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1	(0.2) </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0	(0.0</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0	(0.0</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11175" algn="r"/>
                          <a:tab pos="568325" algn="l"/>
                        </a:tabLst>
                        <a:defRPr/>
                      </a:pPr>
                      <a:r>
                        <a:rPr lang="en-US" sz="1200" kern="1200" spc="0" dirty="0" smtClean="0">
                          <a:solidFill>
                            <a:schemeClr val="tx1"/>
                          </a:solidFill>
                          <a:effectLst/>
                          <a:latin typeface="Arial"/>
                          <a:ea typeface="Cambria"/>
                          <a:cs typeface="Arial"/>
                        </a:rPr>
                        <a:t>	0	(0.0</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r>
            </a:tbl>
          </a:graphicData>
        </a:graphic>
      </p:graphicFrame>
      <p:sp>
        <p:nvSpPr>
          <p:cNvPr id="6" name="TextBox 5"/>
          <p:cNvSpPr txBox="1"/>
          <p:nvPr/>
        </p:nvSpPr>
        <p:spPr>
          <a:xfrm>
            <a:off x="123825" y="6067890"/>
            <a:ext cx="6638925" cy="607218"/>
          </a:xfrm>
          <a:prstGeom prst="rect">
            <a:avLst/>
          </a:prstGeom>
          <a:noFill/>
        </p:spPr>
        <p:txBody>
          <a:bodyPr wrap="square" lIns="0" tIns="0" rIns="0" bIns="0" rtlCol="0" anchor="b" anchorCtr="0">
            <a:noAutofit/>
          </a:bodyPr>
          <a:lstStyle/>
          <a:p>
            <a:pPr marL="65088" indent="-65088"/>
            <a:r>
              <a:rPr lang="en-US" sz="1200" baseline="30000" dirty="0" smtClean="0">
                <a:solidFill>
                  <a:srgbClr val="000000"/>
                </a:solidFill>
              </a:rPr>
              <a:t>a</a:t>
            </a:r>
            <a:r>
              <a:rPr lang="en-US" sz="1200" dirty="0" smtClean="0">
                <a:solidFill>
                  <a:srgbClr val="000000"/>
                </a:solidFill>
              </a:rPr>
              <a:t>Consolidated </a:t>
            </a:r>
            <a:r>
              <a:rPr lang="en-US" sz="1200" dirty="0">
                <a:solidFill>
                  <a:srgbClr val="000000"/>
                </a:solidFill>
              </a:rPr>
              <a:t>AE category comprising synonymous MedDRA preferred terms</a:t>
            </a:r>
            <a:r>
              <a:rPr lang="en-US" sz="1200" dirty="0" smtClean="0">
                <a:solidFill>
                  <a:srgbClr val="000000"/>
                </a:solidFill>
              </a:rPr>
              <a:t>.</a:t>
            </a:r>
          </a:p>
          <a:p>
            <a:pPr marL="65088" indent="-65088"/>
            <a:r>
              <a:rPr lang="en-US" sz="1200" baseline="30000" dirty="0">
                <a:solidFill>
                  <a:srgbClr val="000000"/>
                </a:solidFill>
              </a:rPr>
              <a:t>b</a:t>
            </a:r>
            <a:r>
              <a:rPr lang="en-US" sz="1200" i="1" dirty="0">
                <a:solidFill>
                  <a:srgbClr val="000000"/>
                </a:solidFill>
              </a:rPr>
              <a:t>P</a:t>
            </a:r>
            <a:r>
              <a:rPr lang="en-US" sz="1200" dirty="0">
                <a:solidFill>
                  <a:srgbClr val="000000"/>
                </a:solidFill>
              </a:rPr>
              <a:t>&lt;0.05 for between-treatment group; comparison based on Fisher’s exact test.</a:t>
            </a:r>
          </a:p>
          <a:p>
            <a:pPr marL="65088" indent="-65088">
              <a:spcBef>
                <a:spcPts val="300"/>
              </a:spcBef>
            </a:pPr>
            <a:r>
              <a:rPr lang="en-US" sz="1000" dirty="0" smtClean="0">
                <a:solidFill>
                  <a:srgbClr val="000000"/>
                </a:solidFill>
              </a:rPr>
              <a:t>	Garon et al. </a:t>
            </a:r>
            <a:r>
              <a:rPr lang="en-US" sz="1000" i="1" dirty="0" smtClean="0">
                <a:solidFill>
                  <a:srgbClr val="000000"/>
                </a:solidFill>
              </a:rPr>
              <a:t>Lancet</a:t>
            </a:r>
            <a:r>
              <a:rPr lang="en-US" sz="1000" dirty="0" smtClean="0">
                <a:solidFill>
                  <a:srgbClr val="000000"/>
                </a:solidFill>
              </a:rPr>
              <a:t>. 2014;384:665.</a:t>
            </a:r>
            <a:endParaRPr lang="en-US" sz="1000" dirty="0">
              <a:solidFill>
                <a:srgbClr val="000000"/>
              </a:solidFill>
            </a:endParaRPr>
          </a:p>
        </p:txBody>
      </p:sp>
    </p:spTree>
    <p:extLst>
      <p:ext uri="{BB962C8B-B14F-4D97-AF65-F5344CB8AC3E}">
        <p14:creationId xmlns:p14="http://schemas.microsoft.com/office/powerpoint/2010/main" val="9691570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p:txBody>
          <a:bodyPr/>
          <a:lstStyle/>
          <a:p>
            <a:r>
              <a:rPr lang="en-US" dirty="0" smtClean="0"/>
              <a:t>REVEL: AEs of Interests by Histology (cont’d)</a:t>
            </a:r>
            <a:endParaRPr lang="en-US" dirty="0"/>
          </a:p>
        </p:txBody>
      </p:sp>
      <p:graphicFrame>
        <p:nvGraphicFramePr>
          <p:cNvPr id="6" name="Table 5"/>
          <p:cNvGraphicFramePr>
            <a:graphicFrameLocks noGrp="1"/>
          </p:cNvGraphicFramePr>
          <p:nvPr>
            <p:extLst>
              <p:ext uri="{D42A27DB-BD31-4B8C-83A1-F6EECF244321}">
                <p14:modId xmlns:p14="http://schemas.microsoft.com/office/powerpoint/2010/main" val="389410194"/>
              </p:ext>
            </p:extLst>
          </p:nvPr>
        </p:nvGraphicFramePr>
        <p:xfrm>
          <a:off x="190500" y="1409697"/>
          <a:ext cx="8839199" cy="3357626"/>
        </p:xfrm>
        <a:graphic>
          <a:graphicData uri="http://schemas.openxmlformats.org/drawingml/2006/table">
            <a:tbl>
              <a:tblPr firstRow="1" bandRow="1"/>
              <a:tblGrid>
                <a:gridCol w="2879363"/>
                <a:gridCol w="791665"/>
                <a:gridCol w="1442874"/>
                <a:gridCol w="1144340"/>
                <a:gridCol w="62312"/>
                <a:gridCol w="1315186"/>
                <a:gridCol w="1203459"/>
              </a:tblGrid>
              <a:tr h="262162">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200" spc="0" dirty="0" smtClean="0">
                        <a:solidFill>
                          <a:schemeClr val="tx1"/>
                        </a:solidFill>
                        <a:latin typeface="Arial"/>
                        <a:cs typeface="Arial"/>
                      </a:endParaRPr>
                    </a:p>
                  </a:txBody>
                  <a:tcPr marL="18288" marR="18288" marT="36576" marB="36576">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algn="ctr"/>
                      <a:endParaRPr lang="en-US" sz="1200" b="1" i="1" spc="0" dirty="0">
                        <a:solidFill>
                          <a:schemeClr val="bg1"/>
                        </a:solidFill>
                        <a:latin typeface="Arial"/>
                        <a:cs typeface="Arial"/>
                      </a:endParaRPr>
                    </a:p>
                  </a:txBody>
                  <a:tcPr marL="18288" marR="18288" marT="36576" marB="36576"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1" i="0" spc="0" dirty="0" smtClean="0">
                          <a:solidFill>
                            <a:schemeClr val="bg1"/>
                          </a:solidFill>
                          <a:latin typeface="Arial"/>
                          <a:cs typeface="Arial"/>
                        </a:rPr>
                        <a:t>Nonsquamous</a:t>
                      </a:r>
                    </a:p>
                  </a:txBody>
                  <a:tcPr marL="18288" marR="18288" marT="36576" marB="36576"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100" b="0" i="0" dirty="0" smtClean="0">
                        <a:solidFill>
                          <a:schemeClr val="bg1"/>
                        </a:solidFill>
                        <a:latin typeface="Arial" panose="020B0604020202020204" pitchFamily="34" charset="0"/>
                        <a:cs typeface="Arial" panose="020B0604020202020204" pitchFamily="34" charset="0"/>
                      </a:endParaRPr>
                    </a:p>
                  </a:txBody>
                  <a:tcPr marL="18288" marR="18288" marT="18288" marB="18288"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A08264"/>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200" b="1" i="0" spc="0" dirty="0" smtClean="0">
                        <a:solidFill>
                          <a:schemeClr val="bg1"/>
                        </a:solidFill>
                        <a:latin typeface="Arial"/>
                        <a:cs typeface="Arial"/>
                      </a:endParaRPr>
                    </a:p>
                  </a:txBody>
                  <a:tcPr marL="18288" marR="18288" marT="36576" marB="36576"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1" i="0" spc="0" dirty="0" smtClean="0">
                          <a:solidFill>
                            <a:schemeClr val="bg1"/>
                          </a:solidFill>
                          <a:latin typeface="Arial"/>
                          <a:cs typeface="Arial"/>
                        </a:rPr>
                        <a:t>Squamous</a:t>
                      </a:r>
                    </a:p>
                  </a:txBody>
                  <a:tcPr marL="18288" marR="18288" marT="36576" marB="36576" anchor="b">
                    <a:lnL w="12700" cap="flat" cmpd="sng" algn="ctr">
                      <a:noFill/>
                      <a:prstDash val="solid"/>
                      <a:round/>
                      <a:headEnd type="none" w="med" len="med"/>
                      <a:tailEnd type="none" w="med" len="med"/>
                    </a:lnL>
                    <a:lnR w="12700" cmpd="sng">
                      <a:noFill/>
                    </a:lnR>
                    <a:lnT w="12700" cmpd="sng">
                      <a:noFill/>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100" b="0" i="0" dirty="0" smtClean="0">
                        <a:solidFill>
                          <a:schemeClr val="bg1"/>
                        </a:solidFill>
                        <a:latin typeface="Arial" panose="020B0604020202020204" pitchFamily="34" charset="0"/>
                        <a:cs typeface="Arial" panose="020B0604020202020204" pitchFamily="34" charset="0"/>
                      </a:endParaRPr>
                    </a:p>
                  </a:txBody>
                  <a:tcPr marL="18288" marR="18288" marT="18288" marB="18288"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A08264"/>
                    </a:solidFill>
                  </a:tcPr>
                </a:tc>
              </a:tr>
              <a:tr h="411517">
                <a:tc>
                  <a:txBody>
                    <a:bodyPr/>
                    <a:lstStyle>
                      <a:lvl1pPr marL="0" algn="l" defTabSz="914400" rtl="0" eaLnBrk="1" latinLnBrk="0" hangingPunct="1">
                        <a:defRPr sz="1800" b="1" kern="1200">
                          <a:solidFill>
                            <a:schemeClr val="lt1"/>
                          </a:solidFill>
                          <a:latin typeface="Arial"/>
                          <a:cs typeface="Arial"/>
                        </a:defRPr>
                      </a:lvl1pPr>
                      <a:lvl2pPr marL="457200" algn="l" defTabSz="914400" rtl="0" eaLnBrk="1" latinLnBrk="0" hangingPunct="1">
                        <a:defRPr sz="1800" b="1" kern="1200">
                          <a:solidFill>
                            <a:schemeClr val="lt1"/>
                          </a:solidFill>
                          <a:latin typeface="Arial"/>
                          <a:cs typeface="Arial"/>
                        </a:defRPr>
                      </a:lvl2pPr>
                      <a:lvl3pPr marL="914400" algn="l" defTabSz="914400" rtl="0" eaLnBrk="1" latinLnBrk="0" hangingPunct="1">
                        <a:defRPr sz="1800" b="1" kern="1200">
                          <a:solidFill>
                            <a:schemeClr val="lt1"/>
                          </a:solidFill>
                          <a:latin typeface="Arial"/>
                          <a:cs typeface="Arial"/>
                        </a:defRPr>
                      </a:lvl3pPr>
                      <a:lvl4pPr marL="1371600" algn="l" defTabSz="914400" rtl="0" eaLnBrk="1" latinLnBrk="0" hangingPunct="1">
                        <a:defRPr sz="1800" b="1" kern="1200">
                          <a:solidFill>
                            <a:schemeClr val="lt1"/>
                          </a:solidFill>
                          <a:latin typeface="Arial"/>
                          <a:cs typeface="Arial"/>
                        </a:defRPr>
                      </a:lvl4pPr>
                      <a:lvl5pPr marL="1828800" algn="l" defTabSz="914400" rtl="0" eaLnBrk="1" latinLnBrk="0" hangingPunct="1">
                        <a:defRPr sz="1800" b="1" kern="1200">
                          <a:solidFill>
                            <a:schemeClr val="lt1"/>
                          </a:solidFill>
                          <a:latin typeface="Arial"/>
                          <a:cs typeface="Arial"/>
                        </a:defRPr>
                      </a:lvl5pPr>
                      <a:lvl6pPr marL="2286000" algn="l" defTabSz="914400" rtl="0" eaLnBrk="1" latinLnBrk="0" hangingPunct="1">
                        <a:defRPr sz="1800" b="1" kern="1200">
                          <a:solidFill>
                            <a:schemeClr val="lt1"/>
                          </a:solidFill>
                          <a:latin typeface="Arial"/>
                          <a:cs typeface="Arial"/>
                        </a:defRPr>
                      </a:lvl6pPr>
                      <a:lvl7pPr marL="2743200" algn="l" defTabSz="914400" rtl="0" eaLnBrk="1" latinLnBrk="0" hangingPunct="1">
                        <a:defRPr sz="1800" b="1" kern="1200">
                          <a:solidFill>
                            <a:schemeClr val="lt1"/>
                          </a:solidFill>
                          <a:latin typeface="Arial"/>
                          <a:cs typeface="Arial"/>
                        </a:defRPr>
                      </a:lvl7pPr>
                      <a:lvl8pPr marL="3200400" algn="l" defTabSz="914400" rtl="0" eaLnBrk="1" latinLnBrk="0" hangingPunct="1">
                        <a:defRPr sz="1800" b="1" kern="1200">
                          <a:solidFill>
                            <a:schemeClr val="lt1"/>
                          </a:solidFill>
                          <a:latin typeface="Arial"/>
                          <a:cs typeface="Arial"/>
                        </a:defRPr>
                      </a:lvl8pPr>
                      <a:lvl9pPr marL="3657600" algn="l" defTabSz="914400" rtl="0" eaLnBrk="1" latinLnBrk="0" hangingPunct="1">
                        <a:defRPr sz="1800" b="1" kern="1200">
                          <a:solidFill>
                            <a:schemeClr val="lt1"/>
                          </a:solidFill>
                          <a:latin typeface="Arial"/>
                          <a:cs typeface="Arial"/>
                        </a:defRPr>
                      </a:lvl9pPr>
                    </a:lstStyle>
                    <a:p>
                      <a:pPr marL="57150" marR="0" indent="0" algn="l" defTabSz="914400" rtl="0" eaLnBrk="1" fontAlgn="auto" latinLnBrk="0" hangingPunct="1">
                        <a:lnSpc>
                          <a:spcPct val="100000"/>
                        </a:lnSpc>
                        <a:spcBef>
                          <a:spcPts val="0"/>
                        </a:spcBef>
                        <a:spcAft>
                          <a:spcPts val="0"/>
                        </a:spcAft>
                        <a:buClrTx/>
                        <a:buSzTx/>
                        <a:buFontTx/>
                        <a:buNone/>
                        <a:tabLst/>
                        <a:defRPr/>
                      </a:pPr>
                      <a:r>
                        <a:rPr lang="en-US" sz="1200" b="1" kern="1200" spc="0" dirty="0" smtClean="0">
                          <a:solidFill>
                            <a:schemeClr val="bg1"/>
                          </a:solidFill>
                          <a:latin typeface="Arial"/>
                          <a:ea typeface="+mn-ea"/>
                          <a:cs typeface="Arial"/>
                        </a:rPr>
                        <a:t>Treatment Emergent Adverse Events</a:t>
                      </a:r>
                    </a:p>
                  </a:txBody>
                  <a:tcPr marL="18288" marR="18288" marT="36576" marB="36576"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b="1" kern="1200">
                          <a:solidFill>
                            <a:schemeClr val="lt1"/>
                          </a:solidFill>
                          <a:latin typeface="Arial"/>
                          <a:cs typeface="Arial"/>
                        </a:defRPr>
                      </a:lvl1pPr>
                      <a:lvl2pPr marL="457200" algn="l" defTabSz="914400" rtl="0" eaLnBrk="1" latinLnBrk="0" hangingPunct="1">
                        <a:defRPr sz="1800" b="1" kern="1200">
                          <a:solidFill>
                            <a:schemeClr val="lt1"/>
                          </a:solidFill>
                          <a:latin typeface="Arial"/>
                          <a:cs typeface="Arial"/>
                        </a:defRPr>
                      </a:lvl2pPr>
                      <a:lvl3pPr marL="914400" algn="l" defTabSz="914400" rtl="0" eaLnBrk="1" latinLnBrk="0" hangingPunct="1">
                        <a:defRPr sz="1800" b="1" kern="1200">
                          <a:solidFill>
                            <a:schemeClr val="lt1"/>
                          </a:solidFill>
                          <a:latin typeface="Arial"/>
                          <a:cs typeface="Arial"/>
                        </a:defRPr>
                      </a:lvl3pPr>
                      <a:lvl4pPr marL="1371600" algn="l" defTabSz="914400" rtl="0" eaLnBrk="1" latinLnBrk="0" hangingPunct="1">
                        <a:defRPr sz="1800" b="1" kern="1200">
                          <a:solidFill>
                            <a:schemeClr val="lt1"/>
                          </a:solidFill>
                          <a:latin typeface="Arial"/>
                          <a:cs typeface="Arial"/>
                        </a:defRPr>
                      </a:lvl4pPr>
                      <a:lvl5pPr marL="1828800" algn="l" defTabSz="914400" rtl="0" eaLnBrk="1" latinLnBrk="0" hangingPunct="1">
                        <a:defRPr sz="1800" b="1" kern="1200">
                          <a:solidFill>
                            <a:schemeClr val="lt1"/>
                          </a:solidFill>
                          <a:latin typeface="Arial"/>
                          <a:cs typeface="Arial"/>
                        </a:defRPr>
                      </a:lvl5pPr>
                      <a:lvl6pPr marL="2286000" algn="l" defTabSz="914400" rtl="0" eaLnBrk="1" latinLnBrk="0" hangingPunct="1">
                        <a:defRPr sz="1800" b="1" kern="1200">
                          <a:solidFill>
                            <a:schemeClr val="lt1"/>
                          </a:solidFill>
                          <a:latin typeface="Arial"/>
                          <a:cs typeface="Arial"/>
                        </a:defRPr>
                      </a:lvl6pPr>
                      <a:lvl7pPr marL="2743200" algn="l" defTabSz="914400" rtl="0" eaLnBrk="1" latinLnBrk="0" hangingPunct="1">
                        <a:defRPr sz="1800" b="1" kern="1200">
                          <a:solidFill>
                            <a:schemeClr val="lt1"/>
                          </a:solidFill>
                          <a:latin typeface="Arial"/>
                          <a:cs typeface="Arial"/>
                        </a:defRPr>
                      </a:lvl7pPr>
                      <a:lvl8pPr marL="3200400" algn="l" defTabSz="914400" rtl="0" eaLnBrk="1" latinLnBrk="0" hangingPunct="1">
                        <a:defRPr sz="1800" b="1" kern="1200">
                          <a:solidFill>
                            <a:schemeClr val="lt1"/>
                          </a:solidFill>
                          <a:latin typeface="Arial"/>
                          <a:cs typeface="Arial"/>
                        </a:defRPr>
                      </a:lvl8pPr>
                      <a:lvl9pPr marL="3657600" algn="l" defTabSz="914400" rtl="0" eaLnBrk="1" latinLnBrk="0" hangingPunct="1">
                        <a:defRPr sz="1800" b="1" kern="1200">
                          <a:solidFill>
                            <a:schemeClr val="lt1"/>
                          </a:solidFill>
                          <a:latin typeface="Arial"/>
                          <a:cs typeface="Arial"/>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1" kern="1200" spc="0" dirty="0" smtClean="0">
                          <a:solidFill>
                            <a:schemeClr val="bg1"/>
                          </a:solidFill>
                          <a:latin typeface="Arial"/>
                          <a:ea typeface="+mn-ea"/>
                          <a:cs typeface="Arial"/>
                        </a:rPr>
                        <a:t>Grade</a:t>
                      </a:r>
                      <a:endParaRPr lang="en-US" sz="1200" b="1" kern="1200" spc="0" dirty="0">
                        <a:solidFill>
                          <a:schemeClr val="bg1"/>
                        </a:solidFill>
                        <a:latin typeface="Arial"/>
                        <a:ea typeface="+mn-ea"/>
                        <a:cs typeface="Arial"/>
                      </a:endParaRPr>
                    </a:p>
                  </a:txBody>
                  <a:tcPr marL="18288" marR="18288" marT="36576" marB="36576"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1" spc="0" dirty="0" smtClean="0">
                          <a:solidFill>
                            <a:schemeClr val="bg1"/>
                          </a:solidFill>
                          <a:latin typeface="Arial"/>
                          <a:cs typeface="Arial"/>
                        </a:rPr>
                        <a:t>Ramucirumab</a:t>
                      </a:r>
                      <a:br>
                        <a:rPr lang="en-US" sz="1200" b="1" spc="0" dirty="0" smtClean="0">
                          <a:solidFill>
                            <a:schemeClr val="bg1"/>
                          </a:solidFill>
                          <a:latin typeface="Arial"/>
                          <a:cs typeface="Arial"/>
                        </a:rPr>
                      </a:br>
                      <a:r>
                        <a:rPr lang="en-US" sz="1200" b="1" spc="0" dirty="0" smtClean="0">
                          <a:solidFill>
                            <a:schemeClr val="bg1"/>
                          </a:solidFill>
                          <a:latin typeface="Arial"/>
                          <a:cs typeface="Arial"/>
                        </a:rPr>
                        <a:t>(n=465)</a:t>
                      </a:r>
                      <a:endParaRPr lang="en-US" sz="1200" b="1" i="1" spc="0" dirty="0" smtClean="0">
                        <a:solidFill>
                          <a:schemeClr val="bg1"/>
                        </a:solidFill>
                        <a:latin typeface="Arial"/>
                        <a:cs typeface="Arial"/>
                      </a:endParaRPr>
                    </a:p>
                  </a:txBody>
                  <a:tcPr marL="18288" marR="18288" marT="36576" marB="36576"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chemeClr val="bg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b="1" kern="1200">
                          <a:solidFill>
                            <a:schemeClr val="lt1"/>
                          </a:solidFill>
                          <a:latin typeface="Arial"/>
                          <a:cs typeface="Arial"/>
                        </a:defRPr>
                      </a:lvl1pPr>
                      <a:lvl2pPr marL="457200" algn="l" defTabSz="914400" rtl="0" eaLnBrk="1" latinLnBrk="0" hangingPunct="1">
                        <a:defRPr sz="1800" b="1" kern="1200">
                          <a:solidFill>
                            <a:schemeClr val="lt1"/>
                          </a:solidFill>
                          <a:latin typeface="Arial"/>
                          <a:cs typeface="Arial"/>
                        </a:defRPr>
                      </a:lvl2pPr>
                      <a:lvl3pPr marL="914400" algn="l" defTabSz="914400" rtl="0" eaLnBrk="1" latinLnBrk="0" hangingPunct="1">
                        <a:defRPr sz="1800" b="1" kern="1200">
                          <a:solidFill>
                            <a:schemeClr val="lt1"/>
                          </a:solidFill>
                          <a:latin typeface="Arial"/>
                          <a:cs typeface="Arial"/>
                        </a:defRPr>
                      </a:lvl3pPr>
                      <a:lvl4pPr marL="1371600" algn="l" defTabSz="914400" rtl="0" eaLnBrk="1" latinLnBrk="0" hangingPunct="1">
                        <a:defRPr sz="1800" b="1" kern="1200">
                          <a:solidFill>
                            <a:schemeClr val="lt1"/>
                          </a:solidFill>
                          <a:latin typeface="Arial"/>
                          <a:cs typeface="Arial"/>
                        </a:defRPr>
                      </a:lvl4pPr>
                      <a:lvl5pPr marL="1828800" algn="l" defTabSz="914400" rtl="0" eaLnBrk="1" latinLnBrk="0" hangingPunct="1">
                        <a:defRPr sz="1800" b="1" kern="1200">
                          <a:solidFill>
                            <a:schemeClr val="lt1"/>
                          </a:solidFill>
                          <a:latin typeface="Arial"/>
                          <a:cs typeface="Arial"/>
                        </a:defRPr>
                      </a:lvl5pPr>
                      <a:lvl6pPr marL="2286000" algn="l" defTabSz="914400" rtl="0" eaLnBrk="1" latinLnBrk="0" hangingPunct="1">
                        <a:defRPr sz="1800" b="1" kern="1200">
                          <a:solidFill>
                            <a:schemeClr val="lt1"/>
                          </a:solidFill>
                          <a:latin typeface="Arial"/>
                          <a:cs typeface="Arial"/>
                        </a:defRPr>
                      </a:lvl6pPr>
                      <a:lvl7pPr marL="2743200" algn="l" defTabSz="914400" rtl="0" eaLnBrk="1" latinLnBrk="0" hangingPunct="1">
                        <a:defRPr sz="1800" b="1" kern="1200">
                          <a:solidFill>
                            <a:schemeClr val="lt1"/>
                          </a:solidFill>
                          <a:latin typeface="Arial"/>
                          <a:cs typeface="Arial"/>
                        </a:defRPr>
                      </a:lvl7pPr>
                      <a:lvl8pPr marL="3200400" algn="l" defTabSz="914400" rtl="0" eaLnBrk="1" latinLnBrk="0" hangingPunct="1">
                        <a:defRPr sz="1800" b="1" kern="1200">
                          <a:solidFill>
                            <a:schemeClr val="lt1"/>
                          </a:solidFill>
                          <a:latin typeface="Arial"/>
                          <a:cs typeface="Arial"/>
                        </a:defRPr>
                      </a:lvl8pPr>
                      <a:lvl9pPr marL="3657600" algn="l" defTabSz="914400" rtl="0" eaLnBrk="1" latinLnBrk="0" hangingPunct="1">
                        <a:defRPr sz="1800" b="1" kern="1200">
                          <a:solidFill>
                            <a:schemeClr val="lt1"/>
                          </a:solidFill>
                          <a:latin typeface="Arial"/>
                          <a:cs typeface="Arial"/>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spc="0" dirty="0" smtClean="0">
                          <a:solidFill>
                            <a:schemeClr val="bg1"/>
                          </a:solidFill>
                          <a:latin typeface="Arial"/>
                          <a:cs typeface="Arial"/>
                        </a:rPr>
                        <a:t>Placebo</a:t>
                      </a: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1" i="0" spc="0" dirty="0" smtClean="0">
                          <a:solidFill>
                            <a:schemeClr val="bg1"/>
                          </a:solidFill>
                          <a:latin typeface="Arial"/>
                          <a:cs typeface="Arial"/>
                        </a:rPr>
                        <a:t>(n=441)</a:t>
                      </a:r>
                      <a:endParaRPr lang="en-US" sz="1200" b="1" i="0" spc="0" dirty="0" smtClean="0">
                        <a:solidFill>
                          <a:schemeClr val="bg1"/>
                        </a:solidFill>
                        <a:latin typeface="Arial"/>
                        <a:cs typeface="Arial"/>
                      </a:endParaRPr>
                    </a:p>
                  </a:txBody>
                  <a:tcPr marL="18288" marR="18288" marT="36576" marB="36576" anchor="b">
                    <a:lnL w="12700" cmpd="sng">
                      <a:noFill/>
                    </a:lnL>
                    <a:lnR w="12700" cap="flat" cmpd="sng" algn="ctr">
                      <a:noFill/>
                      <a:prstDash val="solid"/>
                      <a:round/>
                      <a:headEnd type="none" w="med" len="med"/>
                      <a:tailEnd type="none" w="med" len="med"/>
                    </a:lnR>
                    <a:lnT w="19050" cap="flat" cmpd="sng" algn="ctr">
                      <a:solidFill>
                        <a:schemeClr val="bg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200" b="1" i="0" spc="0" dirty="0" smtClean="0">
                        <a:solidFill>
                          <a:schemeClr val="bg1"/>
                        </a:solidFill>
                        <a:latin typeface="Arial"/>
                        <a:cs typeface="Arial"/>
                      </a:endParaRPr>
                    </a:p>
                  </a:txBody>
                  <a:tcPr marL="18288" marR="18288" marT="36576" marB="36576"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b="1" kern="1200">
                          <a:solidFill>
                            <a:schemeClr val="lt1"/>
                          </a:solidFill>
                          <a:latin typeface="Arial"/>
                          <a:cs typeface="Arial"/>
                        </a:defRPr>
                      </a:lvl1pPr>
                      <a:lvl2pPr marL="457200" algn="l" defTabSz="914400" rtl="0" eaLnBrk="1" latinLnBrk="0" hangingPunct="1">
                        <a:defRPr sz="1800" b="1" kern="1200">
                          <a:solidFill>
                            <a:schemeClr val="lt1"/>
                          </a:solidFill>
                          <a:latin typeface="Arial"/>
                          <a:cs typeface="Arial"/>
                        </a:defRPr>
                      </a:lvl2pPr>
                      <a:lvl3pPr marL="914400" algn="l" defTabSz="914400" rtl="0" eaLnBrk="1" latinLnBrk="0" hangingPunct="1">
                        <a:defRPr sz="1800" b="1" kern="1200">
                          <a:solidFill>
                            <a:schemeClr val="lt1"/>
                          </a:solidFill>
                          <a:latin typeface="Arial"/>
                          <a:cs typeface="Arial"/>
                        </a:defRPr>
                      </a:lvl3pPr>
                      <a:lvl4pPr marL="1371600" algn="l" defTabSz="914400" rtl="0" eaLnBrk="1" latinLnBrk="0" hangingPunct="1">
                        <a:defRPr sz="1800" b="1" kern="1200">
                          <a:solidFill>
                            <a:schemeClr val="lt1"/>
                          </a:solidFill>
                          <a:latin typeface="Arial"/>
                          <a:cs typeface="Arial"/>
                        </a:defRPr>
                      </a:lvl4pPr>
                      <a:lvl5pPr marL="1828800" algn="l" defTabSz="914400" rtl="0" eaLnBrk="1" latinLnBrk="0" hangingPunct="1">
                        <a:defRPr sz="1800" b="1" kern="1200">
                          <a:solidFill>
                            <a:schemeClr val="lt1"/>
                          </a:solidFill>
                          <a:latin typeface="Arial"/>
                          <a:cs typeface="Arial"/>
                        </a:defRPr>
                      </a:lvl5pPr>
                      <a:lvl6pPr marL="2286000" algn="l" defTabSz="914400" rtl="0" eaLnBrk="1" latinLnBrk="0" hangingPunct="1">
                        <a:defRPr sz="1800" b="1" kern="1200">
                          <a:solidFill>
                            <a:schemeClr val="lt1"/>
                          </a:solidFill>
                          <a:latin typeface="Arial"/>
                          <a:cs typeface="Arial"/>
                        </a:defRPr>
                      </a:lvl6pPr>
                      <a:lvl7pPr marL="2743200" algn="l" defTabSz="914400" rtl="0" eaLnBrk="1" latinLnBrk="0" hangingPunct="1">
                        <a:defRPr sz="1800" b="1" kern="1200">
                          <a:solidFill>
                            <a:schemeClr val="lt1"/>
                          </a:solidFill>
                          <a:latin typeface="Arial"/>
                          <a:cs typeface="Arial"/>
                        </a:defRPr>
                      </a:lvl7pPr>
                      <a:lvl8pPr marL="3200400" algn="l" defTabSz="914400" rtl="0" eaLnBrk="1" latinLnBrk="0" hangingPunct="1">
                        <a:defRPr sz="1800" b="1" kern="1200">
                          <a:solidFill>
                            <a:schemeClr val="lt1"/>
                          </a:solidFill>
                          <a:latin typeface="Arial"/>
                          <a:cs typeface="Arial"/>
                        </a:defRPr>
                      </a:lvl8pPr>
                      <a:lvl9pPr marL="3657600" algn="l" defTabSz="914400" rtl="0" eaLnBrk="1" latinLnBrk="0" hangingPunct="1">
                        <a:defRPr sz="1800" b="1" kern="1200">
                          <a:solidFill>
                            <a:schemeClr val="lt1"/>
                          </a:solidFill>
                          <a:latin typeface="Arial"/>
                          <a:cs typeface="Arial"/>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1" spc="0" dirty="0" smtClean="0">
                          <a:solidFill>
                            <a:schemeClr val="bg1"/>
                          </a:solidFill>
                          <a:latin typeface="Arial"/>
                          <a:cs typeface="Arial"/>
                        </a:rPr>
                        <a:t>Ramucirumab</a:t>
                      </a:r>
                      <a:br>
                        <a:rPr lang="en-US" sz="1200" b="1" spc="0" dirty="0" smtClean="0">
                          <a:solidFill>
                            <a:schemeClr val="bg1"/>
                          </a:solidFill>
                          <a:latin typeface="Arial"/>
                          <a:cs typeface="Arial"/>
                        </a:rPr>
                      </a:br>
                      <a:r>
                        <a:rPr lang="en-US" sz="1200" b="1" spc="0" dirty="0" smtClean="0">
                          <a:solidFill>
                            <a:schemeClr val="bg1"/>
                          </a:solidFill>
                          <a:latin typeface="Arial"/>
                          <a:cs typeface="Arial"/>
                        </a:rPr>
                        <a:t>(n=157)</a:t>
                      </a:r>
                      <a:endParaRPr lang="en-US" sz="1200" b="1" i="1" spc="0" dirty="0" smtClean="0">
                        <a:solidFill>
                          <a:schemeClr val="bg1"/>
                        </a:solidFill>
                        <a:latin typeface="Arial"/>
                        <a:cs typeface="Arial"/>
                      </a:endParaRPr>
                    </a:p>
                  </a:txBody>
                  <a:tcPr marL="18288" marR="18288" marT="36576" marB="36576" anchor="b">
                    <a:lnL w="12700" cap="flat" cmpd="sng" algn="ctr">
                      <a:noFill/>
                      <a:prstDash val="solid"/>
                      <a:round/>
                      <a:headEnd type="none" w="med" len="med"/>
                      <a:tailEnd type="none" w="med" len="med"/>
                    </a:lnL>
                    <a:lnR w="12700" cmpd="sng">
                      <a:noFill/>
                    </a:lnR>
                    <a:lnT w="19050" cap="flat" cmpd="sng" algn="ctr">
                      <a:solidFill>
                        <a:schemeClr val="bg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spc="0" dirty="0" smtClean="0">
                          <a:solidFill>
                            <a:schemeClr val="bg1"/>
                          </a:solidFill>
                          <a:latin typeface="Arial"/>
                          <a:cs typeface="Arial"/>
                        </a:rPr>
                        <a:t>Placebo</a:t>
                      </a: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1" i="0" spc="0" dirty="0" smtClean="0">
                          <a:solidFill>
                            <a:schemeClr val="bg1"/>
                          </a:solidFill>
                          <a:latin typeface="Arial"/>
                          <a:cs typeface="Arial"/>
                        </a:rPr>
                        <a:t>(n=170)</a:t>
                      </a:r>
                      <a:endParaRPr lang="en-US" sz="1200" b="1" i="0" spc="0" dirty="0" smtClean="0">
                        <a:solidFill>
                          <a:schemeClr val="bg1"/>
                        </a:solidFill>
                        <a:latin typeface="Arial"/>
                        <a:cs typeface="Arial"/>
                      </a:endParaRPr>
                    </a:p>
                  </a:txBody>
                  <a:tcPr marL="18288" marR="18288" marT="36576" marB="36576" anchor="b">
                    <a:lnL w="12700" cmpd="sng">
                      <a:noFill/>
                    </a:lnL>
                    <a:lnR w="12700" cmpd="sng">
                      <a:noFill/>
                    </a:lnR>
                    <a:lnT w="19050" cap="flat" cmpd="sng" algn="ctr">
                      <a:solidFill>
                        <a:schemeClr val="bg1"/>
                      </a:solid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1"/>
                    </a:solidFill>
                  </a:tcPr>
                </a:tc>
              </a:tr>
              <a:tr h="240052">
                <a:tc>
                  <a:txBody>
                    <a:bodyPr/>
                    <a:lstStyle/>
                    <a:p>
                      <a:pPr marL="58738" indent="0" algn="l"/>
                      <a:r>
                        <a:rPr lang="en-US" sz="1200" b="1" spc="0" dirty="0" smtClean="0">
                          <a:solidFill>
                            <a:schemeClr val="tx1"/>
                          </a:solidFill>
                          <a:latin typeface="+mn-lt"/>
                          <a:cs typeface="+mn-cs"/>
                        </a:rPr>
                        <a:t>Adverse Events of Special Interest</a:t>
                      </a:r>
                      <a:endParaRPr lang="en-US" sz="1200" b="1" spc="0" dirty="0">
                        <a:solidFill>
                          <a:schemeClr val="tx1"/>
                        </a:solidFill>
                        <a:latin typeface="+mn-lt"/>
                        <a:cs typeface="+mn-cs"/>
                      </a:endParaRPr>
                    </a:p>
                  </a:txBody>
                  <a:tcPr marL="18288" marR="18288" marT="36576" marB="36576" anchor="ctr">
                    <a:lnL w="12700" cmpd="sng">
                      <a:noFill/>
                    </a:lnL>
                    <a:lnR w="12700" cmpd="sng">
                      <a:noFill/>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ctr">
                        <a:spcBef>
                          <a:spcPts val="3600"/>
                        </a:spcBef>
                        <a:spcAft>
                          <a:spcPts val="0"/>
                        </a:spcAft>
                      </a:pPr>
                      <a:endParaRPr lang="en-US" sz="1200" spc="0" dirty="0">
                        <a:solidFill>
                          <a:schemeClr val="tx1"/>
                        </a:solidFill>
                        <a:effectLst/>
                        <a:latin typeface="Arial"/>
                        <a:ea typeface="Cambria"/>
                        <a:cs typeface="Arial"/>
                      </a:endParaRPr>
                    </a:p>
                  </a:txBody>
                  <a:tcPr marL="18288" marR="18288" marT="36576" marB="36576">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marL="0" marR="0" algn="l">
                        <a:spcBef>
                          <a:spcPts val="3600"/>
                        </a:spcBef>
                        <a:spcAft>
                          <a:spcPts val="0"/>
                        </a:spcAft>
                        <a:tabLst>
                          <a:tab pos="571500" algn="r"/>
                          <a:tab pos="628650" algn="l"/>
                        </a:tabLst>
                      </a:pPr>
                      <a:endParaRPr lang="en-US" sz="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36576" marB="36576">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36576" marB="36576">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r>
              <a:tr h="240052">
                <a:tc rowSpan="2">
                  <a:txBody>
                    <a:bodyPr/>
                    <a:lstStyle/>
                    <a:p>
                      <a:pPr marL="57150" marR="0" indent="0">
                        <a:lnSpc>
                          <a:spcPct val="90000"/>
                        </a:lnSpc>
                        <a:spcBef>
                          <a:spcPts val="0"/>
                        </a:spcBef>
                        <a:spcAft>
                          <a:spcPts val="0"/>
                        </a:spcAft>
                      </a:pPr>
                      <a:r>
                        <a:rPr lang="en-US" sz="1200" b="1" kern="0" spc="0" dirty="0" smtClean="0">
                          <a:solidFill>
                            <a:schemeClr val="tx1"/>
                          </a:solidFill>
                          <a:effectLst/>
                          <a:latin typeface="+mn-lt"/>
                          <a:ea typeface="Cambria"/>
                          <a:cs typeface="+mn-cs"/>
                        </a:rPr>
                        <a:t>Venous thromboembolic</a:t>
                      </a:r>
                      <a:r>
                        <a:rPr lang="en-US" sz="1200" b="1" kern="0" spc="0" baseline="30000" dirty="0" smtClean="0">
                          <a:solidFill>
                            <a:schemeClr val="tx1"/>
                          </a:solidFill>
                          <a:effectLst/>
                          <a:latin typeface="+mn-lt"/>
                          <a:ea typeface="Cambria"/>
                          <a:cs typeface="+mn-cs"/>
                        </a:rPr>
                        <a:t>a</a:t>
                      </a:r>
                      <a:endParaRPr lang="en-US" sz="1200" kern="0" spc="0" baseline="30000" dirty="0">
                        <a:solidFill>
                          <a:schemeClr val="tx1"/>
                        </a:solidFill>
                        <a:effectLst/>
                        <a:latin typeface="+mn-lt"/>
                        <a:ea typeface="Cambria"/>
                        <a:cs typeface="+mn-cs"/>
                      </a:endParaRPr>
                    </a:p>
                  </a:txBody>
                  <a:tcPr marL="18288" marR="18288" marT="18288" marB="18288" anchor="ctr">
                    <a:lnL w="12700" cmpd="sng">
                      <a:noFill/>
                    </a:lnL>
                    <a:lnR w="12700" cmpd="sng">
                      <a:noFill/>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algn="ctr">
                        <a:lnSpc>
                          <a:spcPct val="100000"/>
                        </a:lnSpc>
                        <a:spcBef>
                          <a:spcPts val="0"/>
                        </a:spcBef>
                        <a:spcAft>
                          <a:spcPts val="0"/>
                        </a:spcAft>
                      </a:pPr>
                      <a:r>
                        <a:rPr lang="en-US" sz="1200" b="0" spc="0" baseline="0" dirty="0" smtClean="0">
                          <a:solidFill>
                            <a:srgbClr val="000000"/>
                          </a:solidFill>
                          <a:effectLst/>
                          <a:latin typeface="Arial"/>
                          <a:ea typeface="Cambria"/>
                          <a:cs typeface="Times New Roman"/>
                        </a:rPr>
                        <a:t>Any</a:t>
                      </a:r>
                      <a:endParaRPr lang="en-US" sz="1200" b="0" spc="0" baseline="0" dirty="0">
                        <a:effectLst/>
                        <a:latin typeface="Cambria"/>
                        <a:ea typeface="Cambria"/>
                        <a:cs typeface="Times New Roman"/>
                      </a:endParaRPr>
                    </a:p>
                  </a:txBody>
                  <a:tcPr marL="0" marR="0" marT="0" marB="0"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r>
                        <a:rPr lang="en-US" sz="1200" kern="1200" spc="0" dirty="0" smtClean="0">
                          <a:solidFill>
                            <a:schemeClr val="tx1"/>
                          </a:solidFill>
                          <a:effectLst/>
                          <a:latin typeface="Arial"/>
                          <a:ea typeface="Cambria"/>
                          <a:cs typeface="Arial"/>
                        </a:rPr>
                        <a:t>	9	(1.9)</a:t>
                      </a:r>
                      <a:r>
                        <a:rPr lang="en-US" sz="1200" kern="1200" spc="0" baseline="30000" dirty="0" smtClean="0">
                          <a:solidFill>
                            <a:schemeClr val="tx1"/>
                          </a:solidFill>
                          <a:effectLst/>
                          <a:latin typeface="Arial"/>
                          <a:ea typeface="Cambria"/>
                          <a:cs typeface="Arial"/>
                        </a:rPr>
                        <a:t>b</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457200" algn="r"/>
                          <a:tab pos="517525" algn="l"/>
                        </a:tabLst>
                      </a:pPr>
                      <a:r>
                        <a:rPr lang="en-US" sz="1200" kern="1200" spc="0" dirty="0" smtClean="0">
                          <a:solidFill>
                            <a:schemeClr val="tx1"/>
                          </a:solidFill>
                          <a:effectLst/>
                          <a:latin typeface="Arial"/>
                          <a:ea typeface="Cambria"/>
                          <a:cs typeface="Arial"/>
                        </a:rPr>
                        <a:t>	27	(6.1</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17525" algn="r"/>
                          <a:tab pos="571500" algn="l"/>
                        </a:tabLst>
                      </a:pPr>
                      <a:r>
                        <a:rPr lang="en-US" sz="1200" kern="1200" spc="0" dirty="0" smtClean="0">
                          <a:solidFill>
                            <a:schemeClr val="tx1"/>
                          </a:solidFill>
                          <a:effectLst/>
                          <a:latin typeface="Arial"/>
                          <a:ea typeface="Cambria"/>
                          <a:cs typeface="Arial"/>
                        </a:rPr>
                        <a:t>	7	(4.5</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17525" algn="r"/>
                          <a:tab pos="571500" algn="l"/>
                        </a:tabLst>
                      </a:pPr>
                      <a:r>
                        <a:rPr lang="en-US" sz="1200" kern="1200" spc="0" dirty="0" smtClean="0">
                          <a:solidFill>
                            <a:schemeClr val="tx1"/>
                          </a:solidFill>
                          <a:effectLst/>
                          <a:latin typeface="Arial"/>
                          <a:ea typeface="Cambria"/>
                          <a:cs typeface="Arial"/>
                        </a:rPr>
                        <a:t>	8	(4.7</a:t>
                      </a:r>
                      <a:r>
                        <a:rPr lang="en-US" sz="1200" kern="1200" spc="0" dirty="0">
                          <a:solidFill>
                            <a:schemeClr val="tx1"/>
                          </a:solidFill>
                          <a:effectLst/>
                          <a:latin typeface="Arial"/>
                          <a:ea typeface="Cambria"/>
                          <a:cs typeface="Arial"/>
                        </a:rPr>
                        <a:t>)</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r>
              <a:tr h="240052">
                <a:tc vMerge="1">
                  <a:txBody>
                    <a:bodyPr/>
                    <a:lstStyle/>
                    <a:p>
                      <a:pPr marL="60325" marR="0" indent="-1588" algn="l">
                        <a:spcBef>
                          <a:spcPts val="0"/>
                        </a:spcBef>
                        <a:spcAft>
                          <a:spcPts val="0"/>
                        </a:spcAft>
                      </a:pPr>
                      <a:endParaRPr lang="en-US" sz="1200" b="1" spc="0" dirty="0">
                        <a:solidFill>
                          <a:schemeClr val="bg1"/>
                        </a:solidFill>
                        <a:effectLst/>
                        <a:latin typeface="Arial"/>
                        <a:ea typeface="Cambria"/>
                        <a:cs typeface="Arial"/>
                      </a:endParaRPr>
                    </a:p>
                  </a:txBody>
                  <a:tcPr marL="18288" marR="18288" marT="36576" marB="36576" anchor="ctr">
                    <a:lnL w="12700" cmpd="sng">
                      <a:noFill/>
                    </a:lnL>
                    <a:lnR w="12700" cmpd="sng">
                      <a:noFill/>
                    </a:lnR>
                    <a:lnT w="12700" cap="flat" cmpd="sng" algn="ctr">
                      <a:no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algn="ctr">
                        <a:lnSpc>
                          <a:spcPct val="100000"/>
                        </a:lnSpc>
                        <a:spcBef>
                          <a:spcPts val="0"/>
                        </a:spcBef>
                        <a:spcAft>
                          <a:spcPts val="0"/>
                        </a:spcAft>
                      </a:pPr>
                      <a:r>
                        <a:rPr lang="en-US" sz="1200" b="0" spc="0" baseline="0" dirty="0" smtClean="0">
                          <a:solidFill>
                            <a:srgbClr val="1A0030"/>
                          </a:solidFill>
                          <a:effectLst/>
                          <a:latin typeface="Arial"/>
                          <a:ea typeface="Cambria"/>
                          <a:cs typeface="Times New Roman"/>
                        </a:rPr>
                        <a:t>3/4/5</a:t>
                      </a:r>
                      <a:endParaRPr lang="en-US" sz="1200" b="0" spc="0" baseline="0" dirty="0">
                        <a:effectLst/>
                        <a:latin typeface="Cambria"/>
                        <a:ea typeface="Cambria"/>
                        <a:cs typeface="Times New Roman"/>
                      </a:endParaRPr>
                    </a:p>
                  </a:txBody>
                  <a:tcPr marL="0" marR="0" marT="0" marB="0"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7	(1.5</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457200" algn="r"/>
                          <a:tab pos="517525" algn="l"/>
                        </a:tabLst>
                      </a:pPr>
                      <a:r>
                        <a:rPr lang="en-US" sz="1200" kern="1200" spc="0" dirty="0" smtClean="0">
                          <a:solidFill>
                            <a:schemeClr val="tx1"/>
                          </a:solidFill>
                          <a:effectLst/>
                          <a:latin typeface="Arial"/>
                          <a:ea typeface="Cambria"/>
                          <a:cs typeface="Arial"/>
                        </a:rPr>
                        <a:t>	15	(3.4</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spcBef>
                          <a:spcPts val="3600"/>
                        </a:spcBef>
                        <a:spcAft>
                          <a:spcPts val="0"/>
                        </a:spcAft>
                        <a:tabLst>
                          <a:tab pos="571500" algn="r"/>
                          <a:tab pos="628650" algn="l"/>
                        </a:tabLst>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17525" algn="r"/>
                          <a:tab pos="571500" algn="l"/>
                        </a:tabLst>
                      </a:pPr>
                      <a:r>
                        <a:rPr lang="en-US" sz="1200" kern="1200" spc="0" dirty="0" smtClean="0">
                          <a:solidFill>
                            <a:schemeClr val="tx1"/>
                          </a:solidFill>
                          <a:effectLst/>
                          <a:latin typeface="Arial"/>
                          <a:ea typeface="Cambria"/>
                          <a:cs typeface="Arial"/>
                        </a:rPr>
                        <a:t>	4	(2.5</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17525" algn="r"/>
                          <a:tab pos="571500" algn="l"/>
                        </a:tabLst>
                      </a:pPr>
                      <a:r>
                        <a:rPr lang="en-US" sz="1200" kern="1200" spc="0" dirty="0" smtClean="0">
                          <a:solidFill>
                            <a:schemeClr val="tx1"/>
                          </a:solidFill>
                          <a:effectLst/>
                          <a:latin typeface="Arial"/>
                          <a:ea typeface="Cambria"/>
                          <a:cs typeface="Arial"/>
                        </a:rPr>
                        <a:t>	3	(1.8</a:t>
                      </a:r>
                      <a:r>
                        <a:rPr lang="en-US" sz="1200" kern="1200" spc="0" dirty="0">
                          <a:solidFill>
                            <a:schemeClr val="tx1"/>
                          </a:solidFill>
                          <a:effectLst/>
                          <a:latin typeface="Arial"/>
                          <a:ea typeface="Cambria"/>
                          <a:cs typeface="Arial"/>
                        </a:rPr>
                        <a:t>)</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r>
              <a:tr h="240052">
                <a:tc rowSpan="2">
                  <a:txBody>
                    <a:bodyPr/>
                    <a:lstStyle/>
                    <a:p>
                      <a:pPr marL="57150" marR="0" indent="0">
                        <a:lnSpc>
                          <a:spcPct val="90000"/>
                        </a:lnSpc>
                        <a:spcBef>
                          <a:spcPts val="0"/>
                        </a:spcBef>
                        <a:spcAft>
                          <a:spcPts val="0"/>
                        </a:spcAft>
                      </a:pPr>
                      <a:r>
                        <a:rPr lang="en-US" sz="1200" b="1" kern="0" spc="0" dirty="0" smtClean="0">
                          <a:solidFill>
                            <a:schemeClr val="tx1"/>
                          </a:solidFill>
                          <a:effectLst/>
                          <a:latin typeface="+mn-lt"/>
                          <a:ea typeface="Cambria"/>
                          <a:cs typeface="+mn-cs"/>
                        </a:rPr>
                        <a:t>Renal failure</a:t>
                      </a:r>
                      <a:r>
                        <a:rPr lang="en-US" sz="1200" b="1" kern="0" spc="0" baseline="30000" dirty="0" smtClean="0">
                          <a:solidFill>
                            <a:schemeClr val="tx1"/>
                          </a:solidFill>
                          <a:effectLst/>
                          <a:latin typeface="+mn-lt"/>
                          <a:ea typeface="Cambria"/>
                          <a:cs typeface="+mn-cs"/>
                        </a:rPr>
                        <a:t>a</a:t>
                      </a:r>
                      <a:endParaRPr lang="en-US" sz="1200" kern="0" spc="0" dirty="0">
                        <a:solidFill>
                          <a:schemeClr val="tx1"/>
                        </a:solidFill>
                        <a:effectLst/>
                        <a:latin typeface="+mn-lt"/>
                        <a:ea typeface="Cambria"/>
                        <a:cs typeface="+mn-cs"/>
                      </a:endParaRPr>
                    </a:p>
                  </a:txBody>
                  <a:tcPr marL="18288" marR="18288" marT="18288" marB="18288" anchor="ctr">
                    <a:lnL w="12700" cmpd="sng">
                      <a:noFill/>
                    </a:lnL>
                    <a:lnR w="12700" cmpd="sng">
                      <a:noFill/>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ctr">
                        <a:lnSpc>
                          <a:spcPct val="100000"/>
                        </a:lnSpc>
                        <a:spcBef>
                          <a:spcPts val="0"/>
                        </a:spcBef>
                        <a:spcAft>
                          <a:spcPts val="0"/>
                        </a:spcAft>
                      </a:pPr>
                      <a:r>
                        <a:rPr lang="en-US" sz="1200" b="0" spc="0" baseline="0" dirty="0">
                          <a:solidFill>
                            <a:srgbClr val="000000"/>
                          </a:solidFill>
                          <a:effectLst/>
                          <a:latin typeface="Arial"/>
                          <a:ea typeface="Cambria"/>
                          <a:cs typeface="Times New Roman"/>
                        </a:rPr>
                        <a:t>Any</a:t>
                      </a:r>
                      <a:endParaRPr lang="en-US" sz="1200" b="0" spc="0" baseline="0" dirty="0">
                        <a:effectLst/>
                        <a:latin typeface="Cambria"/>
                        <a:ea typeface="Cambria"/>
                        <a:cs typeface="Times New Roman"/>
                      </a:endParaRPr>
                    </a:p>
                  </a:txBody>
                  <a:tcPr marL="0" marR="0" marT="0" marB="0" anchor="ctr">
                    <a:lnL w="12700" cmpd="sng">
                      <a:noFill/>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lnSpc>
                          <a:spcPct val="100000"/>
                        </a:lnSpc>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11	(2.4</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lnSpc>
                          <a:spcPct val="100000"/>
                        </a:lnSpc>
                        <a:spcBef>
                          <a:spcPts val="3600"/>
                        </a:spcBef>
                        <a:spcAft>
                          <a:spcPts val="0"/>
                        </a:spcAft>
                        <a:tabLst>
                          <a:tab pos="457200" algn="r"/>
                          <a:tab pos="517525" algn="l"/>
                        </a:tabLst>
                      </a:pPr>
                      <a:r>
                        <a:rPr lang="en-US" sz="1200" kern="1200" spc="0" dirty="0" smtClean="0">
                          <a:solidFill>
                            <a:schemeClr val="tx1"/>
                          </a:solidFill>
                          <a:effectLst/>
                          <a:latin typeface="Arial"/>
                          <a:ea typeface="Cambria"/>
                          <a:cs typeface="Arial"/>
                        </a:rPr>
                        <a:t>	11	(2.5</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lnSpc>
                          <a:spcPct val="100000"/>
                        </a:lnSpc>
                        <a:spcBef>
                          <a:spcPts val="3600"/>
                        </a:spcBef>
                        <a:spcAft>
                          <a:spcPts val="0"/>
                        </a:spcAft>
                        <a:tabLst>
                          <a:tab pos="517525" algn="r"/>
                          <a:tab pos="571500" algn="l"/>
                        </a:tabLst>
                      </a:pPr>
                      <a:r>
                        <a:rPr lang="en-US" sz="1200" kern="1200" spc="0" dirty="0" smtClean="0">
                          <a:solidFill>
                            <a:schemeClr val="tx1"/>
                          </a:solidFill>
                          <a:effectLst/>
                          <a:latin typeface="Arial"/>
                          <a:ea typeface="Cambria"/>
                          <a:cs typeface="Arial"/>
                        </a:rPr>
                        <a:t>	3	(1.9</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lnSpc>
                          <a:spcPct val="100000"/>
                        </a:lnSpc>
                        <a:spcBef>
                          <a:spcPts val="3600"/>
                        </a:spcBef>
                        <a:spcAft>
                          <a:spcPts val="0"/>
                        </a:spcAft>
                        <a:tabLst>
                          <a:tab pos="517525" algn="r"/>
                          <a:tab pos="571500" algn="l"/>
                        </a:tabLst>
                      </a:pPr>
                      <a:r>
                        <a:rPr lang="en-US" sz="1200" kern="1200" spc="0" dirty="0" smtClean="0">
                          <a:solidFill>
                            <a:schemeClr val="tx1"/>
                          </a:solidFill>
                          <a:effectLst/>
                          <a:latin typeface="Arial"/>
                          <a:ea typeface="Cambria"/>
                          <a:cs typeface="Arial"/>
                        </a:rPr>
                        <a:t>	3	(1.8</a:t>
                      </a:r>
                      <a:r>
                        <a:rPr lang="en-US" sz="1200" kern="1200" spc="0" dirty="0">
                          <a:solidFill>
                            <a:schemeClr val="tx1"/>
                          </a:solidFill>
                          <a:effectLst/>
                          <a:latin typeface="Arial"/>
                          <a:ea typeface="Cambria"/>
                          <a:cs typeface="Arial"/>
                        </a:rPr>
                        <a:t>)</a:t>
                      </a:r>
                    </a:p>
                  </a:txBody>
                  <a:tcPr marL="0" marR="0"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r>
              <a:tr h="240052">
                <a:tc vMerge="1">
                  <a:txBody>
                    <a:bodyPr/>
                    <a:lstStyle/>
                    <a:p>
                      <a:pPr marL="60325" marR="0" indent="-1588" algn="l" defTabSz="914400" rtl="0" eaLnBrk="1" fontAlgn="auto" latinLnBrk="0" hangingPunct="1">
                        <a:lnSpc>
                          <a:spcPct val="100000"/>
                        </a:lnSpc>
                        <a:spcBef>
                          <a:spcPts val="0"/>
                        </a:spcBef>
                        <a:spcAft>
                          <a:spcPts val="0"/>
                        </a:spcAft>
                        <a:buClrTx/>
                        <a:buSzTx/>
                        <a:buFontTx/>
                        <a:buNone/>
                        <a:tabLst/>
                        <a:defRPr/>
                      </a:pPr>
                      <a:endParaRPr lang="en-US" sz="1200" kern="0" spc="0" dirty="0" smtClean="0">
                        <a:solidFill>
                          <a:srgbClr val="FFFFFF"/>
                        </a:solidFill>
                        <a:effectLst/>
                        <a:latin typeface="+mn-lt"/>
                        <a:ea typeface="Cambria"/>
                        <a:cs typeface="+mn-cs"/>
                      </a:endParaRPr>
                    </a:p>
                  </a:txBody>
                  <a:tcPr marL="18288" marR="18288" marT="36576" marB="36576"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algn="ctr">
                        <a:lnSpc>
                          <a:spcPct val="100000"/>
                        </a:lnSpc>
                        <a:spcBef>
                          <a:spcPts val="0"/>
                        </a:spcBef>
                        <a:spcAft>
                          <a:spcPts val="0"/>
                        </a:spcAft>
                      </a:pPr>
                      <a:r>
                        <a:rPr lang="en-US" sz="1200" b="0" spc="0" baseline="0" dirty="0" smtClean="0">
                          <a:solidFill>
                            <a:srgbClr val="1A0030"/>
                          </a:solidFill>
                          <a:effectLst/>
                          <a:latin typeface="Arial"/>
                          <a:ea typeface="Cambria"/>
                          <a:cs typeface="Times New Roman"/>
                        </a:rPr>
                        <a:t>3/4/5</a:t>
                      </a:r>
                      <a:endParaRPr lang="en-US" sz="1200" b="0" spc="0" baseline="0" dirty="0">
                        <a:effectLst/>
                        <a:latin typeface="Cambria"/>
                        <a:ea typeface="Cambria"/>
                        <a:cs typeface="Times New Roman"/>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lnSpc>
                          <a:spcPct val="100000"/>
                        </a:lnSpc>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2	(0.4</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lnSpc>
                          <a:spcPct val="100000"/>
                        </a:lnSpc>
                        <a:spcBef>
                          <a:spcPts val="3600"/>
                        </a:spcBef>
                        <a:spcAft>
                          <a:spcPts val="0"/>
                        </a:spcAft>
                        <a:tabLst>
                          <a:tab pos="457200" algn="r"/>
                          <a:tab pos="517525" algn="l"/>
                        </a:tabLst>
                      </a:pPr>
                      <a:r>
                        <a:rPr lang="en-US" sz="1200" kern="1200" spc="0" dirty="0" smtClean="0">
                          <a:solidFill>
                            <a:schemeClr val="tx1"/>
                          </a:solidFill>
                          <a:effectLst/>
                          <a:latin typeface="Arial"/>
                          <a:ea typeface="Cambria"/>
                          <a:cs typeface="Arial"/>
                        </a:rPr>
                        <a:t>	1	(0.2</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lnSpc>
                          <a:spcPct val="100000"/>
                        </a:lnSpc>
                        <a:spcBef>
                          <a:spcPts val="3600"/>
                        </a:spcBef>
                        <a:spcAft>
                          <a:spcPts val="0"/>
                        </a:spcAft>
                        <a:tabLst>
                          <a:tab pos="517525" algn="r"/>
                          <a:tab pos="571500" algn="l"/>
                        </a:tabLst>
                      </a:pPr>
                      <a:r>
                        <a:rPr lang="en-US" sz="1200" kern="1200" spc="0" dirty="0" smtClean="0">
                          <a:solidFill>
                            <a:schemeClr val="tx1"/>
                          </a:solidFill>
                          <a:effectLst/>
                          <a:latin typeface="Arial"/>
                          <a:ea typeface="Cambria"/>
                          <a:cs typeface="Arial"/>
                        </a:rPr>
                        <a:t>	1	(0.6</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lnSpc>
                          <a:spcPct val="100000"/>
                        </a:lnSpc>
                        <a:spcBef>
                          <a:spcPts val="3600"/>
                        </a:spcBef>
                        <a:spcAft>
                          <a:spcPts val="0"/>
                        </a:spcAft>
                        <a:tabLst>
                          <a:tab pos="517525" algn="r"/>
                          <a:tab pos="571500" algn="l"/>
                        </a:tabLst>
                      </a:pPr>
                      <a:r>
                        <a:rPr lang="en-US" sz="1200" kern="1200" spc="0" dirty="0" smtClean="0">
                          <a:solidFill>
                            <a:schemeClr val="tx1"/>
                          </a:solidFill>
                          <a:effectLst/>
                          <a:latin typeface="Arial"/>
                          <a:ea typeface="Cambria"/>
                          <a:cs typeface="Arial"/>
                        </a:rPr>
                        <a:t>	1	(0.6</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r>
              <a:tr h="240052">
                <a:tc rowSpan="2">
                  <a:txBody>
                    <a:bodyPr/>
                    <a:lstStyle/>
                    <a:p>
                      <a:pPr marL="57150" marR="0" indent="0">
                        <a:lnSpc>
                          <a:spcPct val="90000"/>
                        </a:lnSpc>
                        <a:spcBef>
                          <a:spcPts val="0"/>
                        </a:spcBef>
                        <a:spcAft>
                          <a:spcPts val="0"/>
                        </a:spcAft>
                      </a:pPr>
                      <a:r>
                        <a:rPr lang="en-US" sz="1200" b="1" kern="0" spc="0" dirty="0" smtClean="0">
                          <a:solidFill>
                            <a:schemeClr val="tx1"/>
                          </a:solidFill>
                          <a:effectLst/>
                          <a:latin typeface="+mn-lt"/>
                          <a:ea typeface="Cambria"/>
                          <a:cs typeface="+mn-cs"/>
                        </a:rPr>
                        <a:t>Arterial thromboembolic</a:t>
                      </a:r>
                      <a:r>
                        <a:rPr lang="en-US" sz="1200" b="1" kern="0" spc="0" baseline="30000" dirty="0" smtClean="0">
                          <a:solidFill>
                            <a:schemeClr val="tx1"/>
                          </a:solidFill>
                          <a:effectLst/>
                          <a:latin typeface="+mn-lt"/>
                          <a:ea typeface="Cambria"/>
                          <a:cs typeface="+mn-cs"/>
                        </a:rPr>
                        <a:t>a</a:t>
                      </a:r>
                      <a:endParaRPr lang="en-US" sz="1200" kern="0" spc="0" dirty="0">
                        <a:solidFill>
                          <a:schemeClr val="tx1"/>
                        </a:solidFill>
                        <a:effectLst/>
                        <a:latin typeface="+mn-lt"/>
                        <a:ea typeface="Cambria"/>
                        <a:cs typeface="+mn-cs"/>
                      </a:endParaRPr>
                    </a:p>
                  </a:txBody>
                  <a:tcPr marL="18288" marR="18288" marT="18288" marB="18288" anchor="ctr">
                    <a:lnL w="12700" cmpd="sng">
                      <a:noFill/>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algn="ctr">
                        <a:lnSpc>
                          <a:spcPct val="100000"/>
                        </a:lnSpc>
                        <a:spcBef>
                          <a:spcPts val="0"/>
                        </a:spcBef>
                        <a:spcAft>
                          <a:spcPts val="0"/>
                        </a:spcAft>
                      </a:pPr>
                      <a:r>
                        <a:rPr lang="en-US" sz="1200" b="0" spc="0" baseline="0" dirty="0">
                          <a:solidFill>
                            <a:srgbClr val="000000"/>
                          </a:solidFill>
                          <a:effectLst/>
                          <a:latin typeface="Arial"/>
                          <a:ea typeface="Cambria"/>
                          <a:cs typeface="Times New Roman"/>
                        </a:rPr>
                        <a:t>Any</a:t>
                      </a:r>
                      <a:endParaRPr lang="en-US" sz="1200" b="0" spc="0" baseline="0" dirty="0">
                        <a:effectLst/>
                        <a:latin typeface="Cambria"/>
                        <a:ea typeface="Cambria"/>
                        <a:cs typeface="Times New Roman"/>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6	(1.3</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457200" algn="r"/>
                          <a:tab pos="517525" algn="l"/>
                        </a:tabLst>
                      </a:pPr>
                      <a:r>
                        <a:rPr lang="en-US" sz="1200" kern="1200" spc="0" dirty="0" smtClean="0">
                          <a:solidFill>
                            <a:schemeClr val="tx1"/>
                          </a:solidFill>
                          <a:effectLst/>
                          <a:latin typeface="Arial"/>
                          <a:ea typeface="Cambria"/>
                          <a:cs typeface="Arial"/>
                        </a:rPr>
                        <a:t>	10	(2.3</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17525" algn="r"/>
                          <a:tab pos="571500" algn="l"/>
                        </a:tabLst>
                      </a:pPr>
                      <a:r>
                        <a:rPr lang="en-US" sz="1200" kern="1200" spc="0" dirty="0" smtClean="0">
                          <a:solidFill>
                            <a:schemeClr val="tx1"/>
                          </a:solidFill>
                          <a:effectLst/>
                          <a:latin typeface="Arial"/>
                          <a:ea typeface="Cambria"/>
                          <a:cs typeface="Arial"/>
                        </a:rPr>
                        <a:t>	4	(2.5</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17525" algn="r"/>
                          <a:tab pos="571500" algn="l"/>
                        </a:tabLst>
                      </a:pPr>
                      <a:r>
                        <a:rPr lang="en-US" sz="1200" kern="1200" spc="0" dirty="0" smtClean="0">
                          <a:solidFill>
                            <a:schemeClr val="tx1"/>
                          </a:solidFill>
                          <a:effectLst/>
                          <a:latin typeface="Arial"/>
                          <a:ea typeface="Cambria"/>
                          <a:cs typeface="Arial"/>
                        </a:rPr>
                        <a:t>	2	(1.2</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r>
              <a:tr h="240052">
                <a:tc vMerge="1">
                  <a:txBody>
                    <a:bodyPr/>
                    <a:lstStyle/>
                    <a:p>
                      <a:pPr marL="60325" marR="0" indent="-1588" algn="l">
                        <a:spcBef>
                          <a:spcPts val="0"/>
                        </a:spcBef>
                        <a:spcAft>
                          <a:spcPts val="0"/>
                        </a:spcAft>
                      </a:pPr>
                      <a:endParaRPr lang="en-US" sz="1200" b="1" spc="0" dirty="0">
                        <a:solidFill>
                          <a:schemeClr val="bg1"/>
                        </a:solidFill>
                        <a:effectLst/>
                        <a:latin typeface="Arial"/>
                        <a:ea typeface="Cambria"/>
                        <a:cs typeface="Arial"/>
                      </a:endParaRPr>
                    </a:p>
                  </a:txBody>
                  <a:tcPr marL="18288" marR="18288" marT="36576" marB="36576">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algn="ctr">
                        <a:lnSpc>
                          <a:spcPct val="100000"/>
                        </a:lnSpc>
                        <a:spcBef>
                          <a:spcPts val="0"/>
                        </a:spcBef>
                        <a:spcAft>
                          <a:spcPts val="0"/>
                        </a:spcAft>
                      </a:pPr>
                      <a:r>
                        <a:rPr lang="en-US" sz="1200" b="0" spc="0" baseline="0" dirty="0" smtClean="0">
                          <a:solidFill>
                            <a:srgbClr val="1A0030"/>
                          </a:solidFill>
                          <a:effectLst/>
                          <a:latin typeface="Arial"/>
                          <a:ea typeface="Cambria"/>
                          <a:cs typeface="Times New Roman"/>
                        </a:rPr>
                        <a:t>3/4/5</a:t>
                      </a:r>
                      <a:endParaRPr lang="en-US" sz="1200" b="0" spc="0" baseline="0" dirty="0">
                        <a:effectLst/>
                        <a:latin typeface="Cambria"/>
                        <a:ea typeface="Cambria"/>
                        <a:cs typeface="Times New Roman"/>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3	(0.6</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457200" algn="r"/>
                          <a:tab pos="517525" algn="l"/>
                        </a:tabLst>
                      </a:pPr>
                      <a:r>
                        <a:rPr lang="en-US" sz="1200" kern="1200" spc="0" dirty="0" smtClean="0">
                          <a:solidFill>
                            <a:schemeClr val="tx1"/>
                          </a:solidFill>
                          <a:effectLst/>
                          <a:latin typeface="Arial"/>
                          <a:ea typeface="Cambria"/>
                          <a:cs typeface="Arial"/>
                        </a:rPr>
                        <a:t>	7	(1.6</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17525" algn="r"/>
                          <a:tab pos="571500" algn="l"/>
                        </a:tabLst>
                      </a:pPr>
                      <a:r>
                        <a:rPr lang="en-US" sz="1200" kern="1200" spc="0" dirty="0" smtClean="0">
                          <a:solidFill>
                            <a:schemeClr val="tx1"/>
                          </a:solidFill>
                          <a:effectLst/>
                          <a:latin typeface="Arial"/>
                          <a:ea typeface="Cambria"/>
                          <a:cs typeface="Arial"/>
                        </a:rPr>
                        <a:t>	3	(1.9</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17525" algn="r"/>
                          <a:tab pos="571500" algn="l"/>
                        </a:tabLst>
                      </a:pPr>
                      <a:r>
                        <a:rPr lang="en-US" sz="1200" kern="1200" spc="0" dirty="0" smtClean="0">
                          <a:solidFill>
                            <a:schemeClr val="tx1"/>
                          </a:solidFill>
                          <a:effectLst/>
                          <a:latin typeface="Arial"/>
                          <a:ea typeface="Cambria"/>
                          <a:cs typeface="Arial"/>
                        </a:rPr>
                        <a:t>	0	(0.0</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r>
              <a:tr h="240052">
                <a:tc rowSpan="2">
                  <a:txBody>
                    <a:bodyPr/>
                    <a:lstStyle/>
                    <a:p>
                      <a:pPr marL="57150" marR="0" indent="0">
                        <a:lnSpc>
                          <a:spcPct val="90000"/>
                        </a:lnSpc>
                        <a:spcBef>
                          <a:spcPts val="0"/>
                        </a:spcBef>
                        <a:spcAft>
                          <a:spcPts val="0"/>
                        </a:spcAft>
                      </a:pPr>
                      <a:r>
                        <a:rPr lang="en-US" sz="1200" b="1" kern="0" spc="0" dirty="0" smtClean="0">
                          <a:solidFill>
                            <a:schemeClr val="tx1"/>
                          </a:solidFill>
                          <a:effectLst/>
                          <a:latin typeface="+mn-lt"/>
                          <a:ea typeface="Cambria"/>
                          <a:cs typeface="+mn-cs"/>
                        </a:rPr>
                        <a:t>Congestive heart failure</a:t>
                      </a:r>
                      <a:r>
                        <a:rPr lang="en-US" sz="1200" b="1" kern="0" spc="0" baseline="30000" dirty="0" smtClean="0">
                          <a:solidFill>
                            <a:schemeClr val="tx1"/>
                          </a:solidFill>
                          <a:effectLst/>
                          <a:latin typeface="+mn-lt"/>
                          <a:ea typeface="Cambria"/>
                          <a:cs typeface="+mn-cs"/>
                        </a:rPr>
                        <a:t>a</a:t>
                      </a:r>
                      <a:endParaRPr lang="en-US" sz="1200" kern="0" spc="0" dirty="0">
                        <a:solidFill>
                          <a:schemeClr val="tx1"/>
                        </a:solidFill>
                        <a:effectLst/>
                        <a:latin typeface="+mn-lt"/>
                        <a:ea typeface="Cambria"/>
                        <a:cs typeface="+mn-cs"/>
                      </a:endParaRPr>
                    </a:p>
                  </a:txBody>
                  <a:tcPr marL="18288" marR="18288" marT="18288" marB="18288" anchor="ctr">
                    <a:lnL w="12700" cmpd="sng">
                      <a:noFill/>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marL="0" marR="0" algn="ctr">
                        <a:lnSpc>
                          <a:spcPct val="100000"/>
                        </a:lnSpc>
                        <a:spcBef>
                          <a:spcPts val="0"/>
                        </a:spcBef>
                        <a:spcAft>
                          <a:spcPts val="0"/>
                        </a:spcAft>
                      </a:pPr>
                      <a:r>
                        <a:rPr lang="en-US" sz="1200" b="0" spc="0" baseline="0" dirty="0">
                          <a:solidFill>
                            <a:srgbClr val="000000"/>
                          </a:solidFill>
                          <a:effectLst/>
                          <a:latin typeface="Arial"/>
                          <a:ea typeface="Cambria"/>
                          <a:cs typeface="Times New Roman"/>
                        </a:rPr>
                        <a:t>Any</a:t>
                      </a:r>
                      <a:endParaRPr lang="en-US" sz="1200" b="0" spc="0" baseline="0" dirty="0">
                        <a:effectLst/>
                        <a:latin typeface="Cambria"/>
                        <a:ea typeface="Cambria"/>
                        <a:cs typeface="Times New Roman"/>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lnSpc>
                          <a:spcPct val="100000"/>
                        </a:lnSpc>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6	(1.3</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lnSpc>
                          <a:spcPct val="100000"/>
                        </a:lnSpc>
                        <a:spcBef>
                          <a:spcPts val="3600"/>
                        </a:spcBef>
                        <a:spcAft>
                          <a:spcPts val="0"/>
                        </a:spcAft>
                        <a:tabLst>
                          <a:tab pos="457200" algn="r"/>
                          <a:tab pos="517525" algn="l"/>
                        </a:tabLst>
                      </a:pPr>
                      <a:r>
                        <a:rPr lang="en-US" sz="1200" kern="1200" spc="0" dirty="0" smtClean="0">
                          <a:solidFill>
                            <a:schemeClr val="tx1"/>
                          </a:solidFill>
                          <a:effectLst/>
                          <a:latin typeface="Arial"/>
                          <a:ea typeface="Cambria"/>
                          <a:cs typeface="Arial"/>
                        </a:rPr>
                        <a:t>	3	(0.7</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lnSpc>
                          <a:spcPct val="100000"/>
                        </a:lnSpc>
                        <a:spcBef>
                          <a:spcPts val="3600"/>
                        </a:spcBef>
                        <a:spcAft>
                          <a:spcPts val="0"/>
                        </a:spcAft>
                        <a:tabLst>
                          <a:tab pos="517525" algn="r"/>
                          <a:tab pos="571500" algn="l"/>
                        </a:tabLst>
                      </a:pPr>
                      <a:r>
                        <a:rPr lang="en-US" sz="1200" kern="1200" spc="0" dirty="0" smtClean="0">
                          <a:solidFill>
                            <a:schemeClr val="tx1"/>
                          </a:solidFill>
                          <a:effectLst/>
                          <a:latin typeface="Arial"/>
                          <a:ea typeface="Cambria"/>
                          <a:cs typeface="Arial"/>
                        </a:rPr>
                        <a:t>	0	(0.0</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lnSpc>
                          <a:spcPct val="100000"/>
                        </a:lnSpc>
                        <a:spcBef>
                          <a:spcPts val="3600"/>
                        </a:spcBef>
                        <a:spcAft>
                          <a:spcPts val="0"/>
                        </a:spcAft>
                        <a:tabLst>
                          <a:tab pos="517525" algn="r"/>
                          <a:tab pos="571500" algn="l"/>
                        </a:tabLst>
                      </a:pPr>
                      <a:r>
                        <a:rPr lang="en-US" sz="1200" kern="1200" spc="0" dirty="0" smtClean="0">
                          <a:solidFill>
                            <a:schemeClr val="tx1"/>
                          </a:solidFill>
                          <a:effectLst/>
                          <a:latin typeface="Arial"/>
                          <a:ea typeface="Cambria"/>
                          <a:cs typeface="Arial"/>
                        </a:rPr>
                        <a:t>	1	(0.6</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r>
              <a:tr h="240052">
                <a:tc vMerge="1">
                  <a:txBody>
                    <a:bodyPr/>
                    <a:lstStyle/>
                    <a:p>
                      <a:pPr marL="60325" marR="0" indent="-1588" algn="l">
                        <a:spcBef>
                          <a:spcPts val="0"/>
                        </a:spcBef>
                        <a:spcAft>
                          <a:spcPts val="0"/>
                        </a:spcAft>
                      </a:pPr>
                      <a:endParaRPr lang="en-US" sz="1200" b="1" spc="0" dirty="0">
                        <a:solidFill>
                          <a:schemeClr val="bg1"/>
                        </a:solidFill>
                        <a:effectLst/>
                        <a:latin typeface="Arial"/>
                        <a:ea typeface="Cambria"/>
                        <a:cs typeface="Arial"/>
                      </a:endParaRPr>
                    </a:p>
                  </a:txBody>
                  <a:tcPr marL="18288" marR="18288" marT="36576" marB="36576">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algn="ctr">
                        <a:lnSpc>
                          <a:spcPct val="100000"/>
                        </a:lnSpc>
                        <a:spcBef>
                          <a:spcPts val="0"/>
                        </a:spcBef>
                        <a:spcAft>
                          <a:spcPts val="0"/>
                        </a:spcAft>
                      </a:pPr>
                      <a:r>
                        <a:rPr lang="en-US" sz="1200" b="0" spc="0" baseline="0" dirty="0" smtClean="0">
                          <a:solidFill>
                            <a:srgbClr val="1A0030"/>
                          </a:solidFill>
                          <a:effectLst/>
                          <a:latin typeface="Arial"/>
                          <a:ea typeface="Cambria"/>
                          <a:cs typeface="Times New Roman"/>
                        </a:rPr>
                        <a:t>3/4/5</a:t>
                      </a:r>
                      <a:endParaRPr lang="en-US" sz="1200" b="0" spc="0" baseline="0" dirty="0">
                        <a:effectLst/>
                        <a:latin typeface="Cambria"/>
                        <a:ea typeface="Cambria"/>
                        <a:cs typeface="Times New Roman"/>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lnSpc>
                          <a:spcPct val="100000"/>
                        </a:lnSpc>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5	(1.1</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lnSpc>
                          <a:spcPct val="100000"/>
                        </a:lnSpc>
                        <a:spcBef>
                          <a:spcPts val="3600"/>
                        </a:spcBef>
                        <a:spcAft>
                          <a:spcPts val="0"/>
                        </a:spcAft>
                        <a:tabLst>
                          <a:tab pos="457200" algn="r"/>
                          <a:tab pos="517525" algn="l"/>
                        </a:tabLst>
                      </a:pPr>
                      <a:r>
                        <a:rPr lang="en-US" sz="1200" kern="1200" spc="0" dirty="0" smtClean="0">
                          <a:solidFill>
                            <a:schemeClr val="tx1"/>
                          </a:solidFill>
                          <a:effectLst/>
                          <a:latin typeface="Arial"/>
                          <a:ea typeface="Cambria"/>
                          <a:cs typeface="Arial"/>
                        </a:rPr>
                        <a:t>	0	(0.0</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lnSpc>
                          <a:spcPct val="100000"/>
                        </a:lnSpc>
                        <a:spcBef>
                          <a:spcPts val="3600"/>
                        </a:spcBef>
                        <a:spcAft>
                          <a:spcPts val="0"/>
                        </a:spcAft>
                        <a:tabLst>
                          <a:tab pos="517525" algn="r"/>
                          <a:tab pos="571500" algn="l"/>
                        </a:tabLst>
                      </a:pPr>
                      <a:r>
                        <a:rPr lang="en-US" sz="1200" kern="1200" spc="0" dirty="0" smtClean="0">
                          <a:solidFill>
                            <a:schemeClr val="tx1"/>
                          </a:solidFill>
                          <a:effectLst/>
                          <a:latin typeface="Arial"/>
                          <a:ea typeface="Cambria"/>
                          <a:cs typeface="Arial"/>
                        </a:rPr>
                        <a:t>	0	(0.0</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c>
                  <a:txBody>
                    <a:bodyPr/>
                    <a:lstStyle/>
                    <a:p>
                      <a:pPr marL="0" marR="0" algn="l" defTabSz="914400" rtl="0" eaLnBrk="1" latinLnBrk="0" hangingPunct="1">
                        <a:lnSpc>
                          <a:spcPct val="100000"/>
                        </a:lnSpc>
                        <a:spcBef>
                          <a:spcPts val="3600"/>
                        </a:spcBef>
                        <a:spcAft>
                          <a:spcPts val="0"/>
                        </a:spcAft>
                        <a:tabLst>
                          <a:tab pos="517525" algn="r"/>
                          <a:tab pos="571500" algn="l"/>
                        </a:tabLst>
                      </a:pPr>
                      <a:r>
                        <a:rPr lang="en-US" sz="1200" kern="1200" spc="0" dirty="0" smtClean="0">
                          <a:solidFill>
                            <a:schemeClr val="tx1"/>
                          </a:solidFill>
                          <a:effectLst/>
                          <a:latin typeface="Arial"/>
                          <a:ea typeface="Cambria"/>
                          <a:cs typeface="Arial"/>
                        </a:rPr>
                        <a:t>	1	(0.6</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E7F4F6"/>
                    </a:solidFill>
                  </a:tcPr>
                </a:tc>
              </a:tr>
              <a:tr h="240052">
                <a:tc rowSpan="2">
                  <a:txBody>
                    <a:bodyPr/>
                    <a:lstStyle/>
                    <a:p>
                      <a:pPr marL="57150" marR="0" indent="0">
                        <a:lnSpc>
                          <a:spcPct val="90000"/>
                        </a:lnSpc>
                        <a:spcBef>
                          <a:spcPts val="0"/>
                        </a:spcBef>
                        <a:spcAft>
                          <a:spcPts val="0"/>
                        </a:spcAft>
                      </a:pPr>
                      <a:r>
                        <a:rPr lang="en-US" sz="1200" b="1" kern="0" spc="0" dirty="0" smtClean="0">
                          <a:solidFill>
                            <a:schemeClr val="tx1"/>
                          </a:solidFill>
                          <a:effectLst/>
                          <a:latin typeface="+mn-lt"/>
                          <a:ea typeface="Cambria"/>
                          <a:cs typeface="+mn-cs"/>
                        </a:rPr>
                        <a:t>Gastrointestinal perforation</a:t>
                      </a:r>
                      <a:r>
                        <a:rPr lang="en-US" sz="1200" b="1" kern="0" spc="0" baseline="30000" dirty="0" smtClean="0">
                          <a:solidFill>
                            <a:schemeClr val="tx1"/>
                          </a:solidFill>
                          <a:effectLst/>
                          <a:latin typeface="+mn-lt"/>
                          <a:ea typeface="Cambria"/>
                          <a:cs typeface="+mn-cs"/>
                        </a:rPr>
                        <a:t>a</a:t>
                      </a:r>
                      <a:endParaRPr lang="en-US" sz="1200" kern="0" spc="0" dirty="0">
                        <a:solidFill>
                          <a:schemeClr val="tx1"/>
                        </a:solidFill>
                        <a:effectLst/>
                        <a:latin typeface="+mn-lt"/>
                        <a:ea typeface="Cambria"/>
                        <a:cs typeface="+mn-cs"/>
                      </a:endParaRPr>
                    </a:p>
                  </a:txBody>
                  <a:tcPr marL="18288" marR="18288" marT="18288" marB="18288" anchor="ctr">
                    <a:lnL w="12700" cmpd="sng">
                      <a:noFill/>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marL="0" marR="0" algn="ctr">
                        <a:lnSpc>
                          <a:spcPct val="100000"/>
                        </a:lnSpc>
                        <a:spcBef>
                          <a:spcPts val="0"/>
                        </a:spcBef>
                        <a:spcAft>
                          <a:spcPts val="0"/>
                        </a:spcAft>
                      </a:pPr>
                      <a:r>
                        <a:rPr lang="en-US" sz="1200" b="0" spc="0" baseline="0" dirty="0" smtClean="0">
                          <a:solidFill>
                            <a:srgbClr val="1A0030"/>
                          </a:solidFill>
                          <a:effectLst/>
                          <a:latin typeface="Arial"/>
                          <a:ea typeface="Cambria"/>
                          <a:cs typeface="Times New Roman"/>
                        </a:rPr>
                        <a:t>Any</a:t>
                      </a:r>
                      <a:endParaRPr lang="en-US" sz="1200" b="0" spc="0" baseline="0" dirty="0">
                        <a:effectLst/>
                        <a:latin typeface="Cambria"/>
                        <a:ea typeface="Cambria"/>
                        <a:cs typeface="Times New Roman"/>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5	(1.1</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457200" algn="r"/>
                          <a:tab pos="517525" algn="l"/>
                        </a:tabLst>
                      </a:pPr>
                      <a:r>
                        <a:rPr lang="en-US" sz="1200" kern="1200" spc="0" dirty="0" smtClean="0">
                          <a:solidFill>
                            <a:schemeClr val="tx1"/>
                          </a:solidFill>
                          <a:effectLst/>
                          <a:latin typeface="Arial"/>
                          <a:ea typeface="Cambria"/>
                          <a:cs typeface="Arial"/>
                        </a:rPr>
                        <a:t>	1	(0.2</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17525" algn="r"/>
                          <a:tab pos="571500" algn="l"/>
                        </a:tabLst>
                      </a:pPr>
                      <a:r>
                        <a:rPr lang="en-US" sz="1200" kern="1200" spc="0" dirty="0" smtClean="0">
                          <a:solidFill>
                            <a:schemeClr val="tx1"/>
                          </a:solidFill>
                          <a:effectLst/>
                          <a:latin typeface="Arial"/>
                          <a:ea typeface="Cambria"/>
                          <a:cs typeface="Arial"/>
                        </a:rPr>
                        <a:t>	1	(0.6</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17525" algn="r"/>
                          <a:tab pos="571500" algn="l"/>
                        </a:tabLst>
                      </a:pPr>
                      <a:r>
                        <a:rPr lang="en-US" sz="1200" kern="1200" spc="0" dirty="0" smtClean="0">
                          <a:solidFill>
                            <a:schemeClr val="tx1"/>
                          </a:solidFill>
                          <a:effectLst/>
                          <a:latin typeface="Arial"/>
                          <a:ea typeface="Cambria"/>
                          <a:cs typeface="Arial"/>
                        </a:rPr>
                        <a:t>	1	(0.6</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r>
              <a:tr h="240052">
                <a:tc vMerge="1">
                  <a:txBody>
                    <a:bodyPr/>
                    <a:lstStyle/>
                    <a:p>
                      <a:pPr marL="60325" marR="0" indent="-1588" algn="l" defTabSz="914400" rtl="0" eaLnBrk="1" fontAlgn="auto" latinLnBrk="0" hangingPunct="1">
                        <a:lnSpc>
                          <a:spcPct val="100000"/>
                        </a:lnSpc>
                        <a:spcBef>
                          <a:spcPts val="0"/>
                        </a:spcBef>
                        <a:spcAft>
                          <a:spcPts val="0"/>
                        </a:spcAft>
                        <a:buClrTx/>
                        <a:buSzTx/>
                        <a:buFontTx/>
                        <a:buNone/>
                        <a:tabLst/>
                        <a:defRPr/>
                      </a:pPr>
                      <a:endParaRPr lang="en-US" sz="1200" b="1" kern="1200" spc="0" dirty="0" smtClean="0">
                        <a:solidFill>
                          <a:schemeClr val="bg1"/>
                        </a:solidFill>
                        <a:latin typeface="Arial"/>
                        <a:ea typeface="+mn-ea"/>
                        <a:cs typeface="Arial"/>
                      </a:endParaRPr>
                    </a:p>
                  </a:txBody>
                  <a:tcPr marL="18288" marR="18288" marT="36576" marB="36576">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50000"/>
                      </a:schemeClr>
                    </a:solidFill>
                  </a:tcPr>
                </a:tc>
                <a:tc>
                  <a:txBody>
                    <a:bodyPr/>
                    <a:lstStyle/>
                    <a:p>
                      <a:pPr marL="0" marR="0" algn="ctr">
                        <a:lnSpc>
                          <a:spcPct val="100000"/>
                        </a:lnSpc>
                        <a:spcBef>
                          <a:spcPts val="0"/>
                        </a:spcBef>
                        <a:spcAft>
                          <a:spcPts val="0"/>
                        </a:spcAft>
                      </a:pPr>
                      <a:r>
                        <a:rPr lang="en-US" sz="1200" b="0" spc="0" baseline="0" dirty="0" smtClean="0">
                          <a:solidFill>
                            <a:srgbClr val="1A0030"/>
                          </a:solidFill>
                          <a:effectLst/>
                          <a:latin typeface="Arial"/>
                          <a:ea typeface="Cambria"/>
                          <a:cs typeface="Times New Roman"/>
                        </a:rPr>
                        <a:t>3/4/5</a:t>
                      </a:r>
                      <a:endParaRPr lang="en-US" sz="1200" b="0" spc="0" baseline="0" dirty="0">
                        <a:effectLst/>
                        <a:latin typeface="Cambria"/>
                        <a:ea typeface="Cambria"/>
                        <a:cs typeface="Times New Roman"/>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71500" algn="r"/>
                          <a:tab pos="628650" algn="l"/>
                        </a:tabLst>
                      </a:pPr>
                      <a:r>
                        <a:rPr lang="en-US" sz="1200" kern="1200" spc="0" dirty="0" smtClean="0">
                          <a:solidFill>
                            <a:schemeClr val="tx1"/>
                          </a:solidFill>
                          <a:effectLst/>
                          <a:latin typeface="Arial"/>
                          <a:ea typeface="Cambria"/>
                          <a:cs typeface="Arial"/>
                        </a:rPr>
                        <a:t>	4	(0.9</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457200" algn="r"/>
                          <a:tab pos="517525" algn="l"/>
                        </a:tabLst>
                      </a:pPr>
                      <a:r>
                        <a:rPr lang="en-US" sz="1200" kern="1200" spc="0" dirty="0" smtClean="0">
                          <a:solidFill>
                            <a:schemeClr val="tx1"/>
                          </a:solidFill>
                          <a:effectLst/>
                          <a:latin typeface="Arial"/>
                          <a:ea typeface="Cambria"/>
                          <a:cs typeface="Arial"/>
                        </a:rPr>
                        <a:t>	1	(0.2</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indent="0" algn="l" defTabSz="914400" rtl="0" eaLnBrk="1" fontAlgn="auto" latinLnBrk="0" hangingPunct="1">
                        <a:lnSpc>
                          <a:spcPct val="100000"/>
                        </a:lnSpc>
                        <a:spcBef>
                          <a:spcPts val="3600"/>
                        </a:spcBef>
                        <a:spcAft>
                          <a:spcPts val="0"/>
                        </a:spcAft>
                        <a:buClrTx/>
                        <a:buSzTx/>
                        <a:buFontTx/>
                        <a:buNone/>
                        <a:tabLst>
                          <a:tab pos="571500" algn="r"/>
                          <a:tab pos="628650" algn="l"/>
                        </a:tabLst>
                        <a:defRPr/>
                      </a:pPr>
                      <a:endParaRPr lang="en-US" sz="1200" kern="1200" spc="0" dirty="0">
                        <a:solidFill>
                          <a:schemeClr val="tx1"/>
                        </a:solidFill>
                        <a:effectLst/>
                        <a:latin typeface="Arial"/>
                        <a:ea typeface="Cambria"/>
                        <a:cs typeface="Arial"/>
                      </a:endParaRPr>
                    </a:p>
                  </a:txBody>
                  <a:tcPr marL="18288" marR="18288"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17525" algn="r"/>
                          <a:tab pos="571500" algn="l"/>
                        </a:tabLst>
                      </a:pPr>
                      <a:r>
                        <a:rPr lang="en-US" sz="1200" kern="1200" spc="0" dirty="0" smtClean="0">
                          <a:solidFill>
                            <a:schemeClr val="tx1"/>
                          </a:solidFill>
                          <a:effectLst/>
                          <a:latin typeface="Arial"/>
                          <a:ea typeface="Cambria"/>
                          <a:cs typeface="Arial"/>
                        </a:rPr>
                        <a:t>	1	(0.6</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c>
                  <a:txBody>
                    <a:bodyPr/>
                    <a:lstStyle/>
                    <a:p>
                      <a:pPr marL="0" marR="0" algn="l" defTabSz="914400" rtl="0" eaLnBrk="1" latinLnBrk="0" hangingPunct="1">
                        <a:lnSpc>
                          <a:spcPct val="100000"/>
                        </a:lnSpc>
                        <a:spcBef>
                          <a:spcPts val="3600"/>
                        </a:spcBef>
                        <a:spcAft>
                          <a:spcPts val="0"/>
                        </a:spcAft>
                        <a:tabLst>
                          <a:tab pos="517525" algn="r"/>
                          <a:tab pos="571500" algn="l"/>
                        </a:tabLst>
                      </a:pPr>
                      <a:r>
                        <a:rPr lang="en-US" sz="1200" kern="1200" spc="0" dirty="0" smtClean="0">
                          <a:solidFill>
                            <a:schemeClr val="tx1"/>
                          </a:solidFill>
                          <a:effectLst/>
                          <a:latin typeface="Arial"/>
                          <a:ea typeface="Cambria"/>
                          <a:cs typeface="Arial"/>
                        </a:rPr>
                        <a:t>	1	(0.6</a:t>
                      </a:r>
                      <a:r>
                        <a:rPr lang="en-US" sz="1200" kern="1200" spc="0" dirty="0">
                          <a:solidFill>
                            <a:schemeClr val="tx1"/>
                          </a:solidFill>
                          <a:effectLst/>
                          <a:latin typeface="Arial"/>
                          <a:ea typeface="Cambria"/>
                          <a:cs typeface="Arial"/>
                        </a:rPr>
                        <a:t>)</a:t>
                      </a:r>
                    </a:p>
                  </a:txBody>
                  <a:tcPr marL="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CE8EC"/>
                    </a:solidFill>
                  </a:tcPr>
                </a:tc>
              </a:tr>
            </a:tbl>
          </a:graphicData>
        </a:graphic>
      </p:graphicFrame>
      <p:sp>
        <p:nvSpPr>
          <p:cNvPr id="7" name="TextBox 6"/>
          <p:cNvSpPr txBox="1"/>
          <p:nvPr/>
        </p:nvSpPr>
        <p:spPr>
          <a:xfrm>
            <a:off x="123825" y="6067890"/>
            <a:ext cx="6638925" cy="607218"/>
          </a:xfrm>
          <a:prstGeom prst="rect">
            <a:avLst/>
          </a:prstGeom>
          <a:noFill/>
        </p:spPr>
        <p:txBody>
          <a:bodyPr wrap="square" lIns="0" tIns="0" rIns="0" bIns="0" rtlCol="0" anchor="b" anchorCtr="0">
            <a:noAutofit/>
          </a:bodyPr>
          <a:lstStyle/>
          <a:p>
            <a:pPr marL="65088" indent="-65088"/>
            <a:r>
              <a:rPr lang="en-US" sz="1200" baseline="30000" dirty="0" smtClean="0">
                <a:solidFill>
                  <a:srgbClr val="000000"/>
                </a:solidFill>
              </a:rPr>
              <a:t>a</a:t>
            </a:r>
            <a:r>
              <a:rPr lang="en-US" sz="1200" dirty="0" smtClean="0">
                <a:solidFill>
                  <a:srgbClr val="000000"/>
                </a:solidFill>
              </a:rPr>
              <a:t>Consolidated </a:t>
            </a:r>
            <a:r>
              <a:rPr lang="en-US" sz="1200" dirty="0">
                <a:solidFill>
                  <a:srgbClr val="000000"/>
                </a:solidFill>
              </a:rPr>
              <a:t>AE category comprising synonymous MedDRA preferred terms</a:t>
            </a:r>
            <a:r>
              <a:rPr lang="en-US" sz="1200" dirty="0" smtClean="0">
                <a:solidFill>
                  <a:srgbClr val="000000"/>
                </a:solidFill>
              </a:rPr>
              <a:t>.</a:t>
            </a:r>
          </a:p>
          <a:p>
            <a:pPr marL="65088" indent="-65088"/>
            <a:r>
              <a:rPr lang="en-US" sz="1200" baseline="30000" dirty="0">
                <a:solidFill>
                  <a:srgbClr val="000000"/>
                </a:solidFill>
              </a:rPr>
              <a:t>b</a:t>
            </a:r>
            <a:r>
              <a:rPr lang="en-US" sz="1200" i="1" dirty="0">
                <a:solidFill>
                  <a:srgbClr val="000000"/>
                </a:solidFill>
              </a:rPr>
              <a:t>P</a:t>
            </a:r>
            <a:r>
              <a:rPr lang="en-US" sz="1200" dirty="0">
                <a:solidFill>
                  <a:srgbClr val="000000"/>
                </a:solidFill>
              </a:rPr>
              <a:t>&lt;0.05 for between-treatment group; comparison based on Fisher’s exact test.</a:t>
            </a:r>
          </a:p>
          <a:p>
            <a:pPr marL="65088" indent="-65088">
              <a:spcBef>
                <a:spcPts val="300"/>
              </a:spcBef>
            </a:pPr>
            <a:r>
              <a:rPr lang="en-US" sz="1000" dirty="0" smtClean="0">
                <a:solidFill>
                  <a:srgbClr val="000000"/>
                </a:solidFill>
              </a:rPr>
              <a:t>	Garon et al. </a:t>
            </a:r>
            <a:r>
              <a:rPr lang="en-US" sz="1000" i="1" dirty="0" smtClean="0">
                <a:solidFill>
                  <a:srgbClr val="000000"/>
                </a:solidFill>
              </a:rPr>
              <a:t>Lancet</a:t>
            </a:r>
            <a:r>
              <a:rPr lang="en-US" sz="1000" dirty="0" smtClean="0">
                <a:solidFill>
                  <a:srgbClr val="000000"/>
                </a:solidFill>
              </a:rPr>
              <a:t>. 2014;384:665.</a:t>
            </a:r>
            <a:endParaRPr lang="en-US" sz="1000" dirty="0">
              <a:solidFill>
                <a:srgbClr val="000000"/>
              </a:solidFill>
            </a:endParaRPr>
          </a:p>
        </p:txBody>
      </p:sp>
    </p:spTree>
    <p:extLst>
      <p:ext uri="{BB962C8B-B14F-4D97-AF65-F5344CB8AC3E}">
        <p14:creationId xmlns:p14="http://schemas.microsoft.com/office/powerpoint/2010/main" val="28281232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ctrTitle"/>
          </p:nvPr>
        </p:nvSpPr>
        <p:spPr/>
        <p:txBody>
          <a:bodyPr/>
          <a:lstStyle/>
          <a:p>
            <a:r>
              <a:rPr lang="en-US" dirty="0" smtClean="0"/>
              <a:t>Immunotherapy in the Treatment of SCC Lung</a:t>
            </a:r>
            <a:endParaRPr lang="en-US" dirty="0"/>
          </a:p>
        </p:txBody>
      </p:sp>
      <p:sp>
        <p:nvSpPr>
          <p:cNvPr id="3" name="Subtitle 2"/>
          <p:cNvSpPr>
            <a:spLocks noGrp="1"/>
          </p:cNvSpPr>
          <p:nvPr>
            <p:ph type="subTitle" idx="1"/>
          </p:nvPr>
        </p:nvSpPr>
        <p:spPr/>
        <p:txBody>
          <a:bodyPr/>
          <a:lstStyle/>
          <a:p>
            <a:endParaRPr lang="en-US" dirty="0"/>
          </a:p>
        </p:txBody>
      </p:sp>
    </p:spTree>
    <p:extLst>
      <p:ext uri="{BB962C8B-B14F-4D97-AF65-F5344CB8AC3E}">
        <p14:creationId xmlns:p14="http://schemas.microsoft.com/office/powerpoint/2010/main" val="23582528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Immunotherapy in the Treatment of NSCLC:</a:t>
            </a:r>
            <a:br>
              <a:rPr lang="en-US" dirty="0" smtClean="0"/>
            </a:br>
            <a:r>
              <a:rPr lang="en-US" dirty="0" smtClean="0"/>
              <a:t>Immune Checkpoint Inhibitors</a:t>
            </a:r>
            <a:endParaRPr lang="en-US" dirty="0"/>
          </a:p>
        </p:txBody>
      </p:sp>
      <p:pic>
        <p:nvPicPr>
          <p:cNvPr id="23555" name="Picture 3"/>
          <p:cNvPicPr>
            <a:picLocks noChangeAspect="1" noChangeArrowheads="1"/>
          </p:cNvPicPr>
          <p:nvPr/>
        </p:nvPicPr>
        <p:blipFill rotWithShape="1">
          <a:blip r:embed="rId2">
            <a:extLst>
              <a:ext uri="{BEBA8EAE-BF5A-486C-A8C5-ECC9F3942E4B}">
                <a14:imgProps xmlns:a14="http://schemas.microsoft.com/office/drawing/2010/main">
                  <a14:imgLayer r:embed="rId3">
                    <a14:imgEffect>
                      <a14:sharpenSoften amount="25000"/>
                    </a14:imgEffect>
                  </a14:imgLayer>
                </a14:imgProps>
              </a:ext>
              <a:ext uri="{28A0092B-C50C-407E-A947-70E740481C1C}">
                <a14:useLocalDpi xmlns:a14="http://schemas.microsoft.com/office/drawing/2010/main" val="0"/>
              </a:ext>
            </a:extLst>
          </a:blip>
          <a:srcRect l="1891" t="1168" r="978" b="3066"/>
          <a:stretch/>
        </p:blipFill>
        <p:spPr bwMode="auto">
          <a:xfrm>
            <a:off x="76200" y="1495224"/>
            <a:ext cx="8991600" cy="3917326"/>
          </a:xfrm>
          <a:prstGeom prst="rect">
            <a:avLst/>
          </a:prstGeom>
          <a:noFill/>
          <a:ln w="9525">
            <a:solidFill>
              <a:schemeClr val="tx1"/>
            </a:solidFill>
            <a:miter lim="800000"/>
            <a:headEnd/>
            <a:tailEnd/>
          </a:ln>
          <a:extLst>
            <a:ext uri="{909E8E84-426E-40DD-AFC4-6F175D3DCCD1}">
              <a14:hiddenFill xmlns:a14="http://schemas.microsoft.com/office/drawing/2010/main">
                <a:solidFill>
                  <a:schemeClr val="accent1"/>
                </a:solidFill>
              </a14:hiddenFill>
            </a:ext>
          </a:extLst>
        </p:spPr>
      </p:pic>
      <p:sp>
        <p:nvSpPr>
          <p:cNvPr id="5" name="TextBox 4"/>
          <p:cNvSpPr txBox="1"/>
          <p:nvPr/>
        </p:nvSpPr>
        <p:spPr>
          <a:xfrm>
            <a:off x="201613" y="6513612"/>
            <a:ext cx="2186496" cy="153888"/>
          </a:xfrm>
          <a:prstGeom prst="rect">
            <a:avLst/>
          </a:prstGeom>
          <a:noFill/>
        </p:spPr>
        <p:txBody>
          <a:bodyPr wrap="none" lIns="0" tIns="0" rIns="0" bIns="0" rtlCol="0" anchor="b" anchorCtr="0">
            <a:spAutoFit/>
          </a:bodyPr>
          <a:lstStyle/>
          <a:p>
            <a:r>
              <a:rPr lang="en-US" sz="1000" dirty="0" smtClean="0">
                <a:solidFill>
                  <a:srgbClr val="000000"/>
                </a:solidFill>
              </a:rPr>
              <a:t>Ribas. </a:t>
            </a:r>
            <a:r>
              <a:rPr lang="en-US" sz="1000" i="1" dirty="0" smtClean="0">
                <a:solidFill>
                  <a:srgbClr val="000000"/>
                </a:solidFill>
              </a:rPr>
              <a:t>N Engl J Med. </a:t>
            </a:r>
            <a:r>
              <a:rPr lang="en-US" sz="1000" dirty="0" smtClean="0">
                <a:solidFill>
                  <a:srgbClr val="000000"/>
                </a:solidFill>
              </a:rPr>
              <a:t>2012;366:2517.</a:t>
            </a:r>
            <a:endParaRPr lang="en-US" sz="1000" dirty="0">
              <a:solidFill>
                <a:srgbClr val="000000"/>
              </a:solidFill>
            </a:endParaRPr>
          </a:p>
        </p:txBody>
      </p:sp>
      <p:sp>
        <p:nvSpPr>
          <p:cNvPr id="6" name="TextBox 5"/>
          <p:cNvSpPr txBox="1"/>
          <p:nvPr/>
        </p:nvSpPr>
        <p:spPr>
          <a:xfrm>
            <a:off x="5105400" y="5533001"/>
            <a:ext cx="1524000" cy="523220"/>
          </a:xfrm>
          <a:prstGeom prst="rect">
            <a:avLst/>
          </a:prstGeom>
          <a:noFill/>
        </p:spPr>
        <p:txBody>
          <a:bodyPr wrap="square" rtlCol="0">
            <a:spAutoFit/>
          </a:bodyPr>
          <a:lstStyle/>
          <a:p>
            <a:r>
              <a:rPr lang="en-US" sz="1400" b="1" u="sng" dirty="0" smtClean="0">
                <a:solidFill>
                  <a:srgbClr val="000000"/>
                </a:solidFill>
              </a:rPr>
              <a:t>Nivolumab</a:t>
            </a:r>
          </a:p>
          <a:p>
            <a:r>
              <a:rPr lang="en-US" sz="1400" b="1" dirty="0" smtClean="0">
                <a:solidFill>
                  <a:srgbClr val="000000"/>
                </a:solidFill>
              </a:rPr>
              <a:t>Pembrolizumab</a:t>
            </a:r>
            <a:endParaRPr lang="en-US" sz="1400" b="1" dirty="0">
              <a:solidFill>
                <a:srgbClr val="000000"/>
              </a:solidFill>
            </a:endParaRPr>
          </a:p>
        </p:txBody>
      </p:sp>
      <p:sp>
        <p:nvSpPr>
          <p:cNvPr id="9" name="TextBox 8"/>
          <p:cNvSpPr txBox="1"/>
          <p:nvPr/>
        </p:nvSpPr>
        <p:spPr>
          <a:xfrm>
            <a:off x="7195331" y="5542456"/>
            <a:ext cx="1524000" cy="523220"/>
          </a:xfrm>
          <a:prstGeom prst="rect">
            <a:avLst/>
          </a:prstGeom>
          <a:noFill/>
        </p:spPr>
        <p:txBody>
          <a:bodyPr wrap="square" rtlCol="0">
            <a:spAutoFit/>
          </a:bodyPr>
          <a:lstStyle/>
          <a:p>
            <a:pPr algn="ctr"/>
            <a:r>
              <a:rPr lang="en-US" sz="1400" b="1" dirty="0" smtClean="0">
                <a:solidFill>
                  <a:srgbClr val="000000"/>
                </a:solidFill>
              </a:rPr>
              <a:t>MPDL3280A</a:t>
            </a:r>
          </a:p>
          <a:p>
            <a:pPr algn="ctr"/>
            <a:r>
              <a:rPr lang="en-US" sz="1400" b="1" dirty="0">
                <a:solidFill>
                  <a:srgbClr val="000000"/>
                </a:solidFill>
              </a:rPr>
              <a:t>MEDI4736</a:t>
            </a:r>
          </a:p>
        </p:txBody>
      </p:sp>
      <p:cxnSp>
        <p:nvCxnSpPr>
          <p:cNvPr id="8" name="Straight Arrow Connector 7"/>
          <p:cNvCxnSpPr/>
          <p:nvPr/>
        </p:nvCxnSpPr>
        <p:spPr bwMode="auto">
          <a:xfrm flipV="1">
            <a:off x="5954485" y="5043251"/>
            <a:ext cx="533400" cy="568127"/>
          </a:xfrm>
          <a:prstGeom prst="straightConnector1">
            <a:avLst/>
          </a:prstGeom>
          <a:solidFill>
            <a:schemeClr val="accent1"/>
          </a:solidFill>
          <a:ln w="28575" cap="flat" cmpd="sng" algn="ctr">
            <a:solidFill>
              <a:srgbClr val="FF0000"/>
            </a:solidFill>
            <a:prstDash val="solid"/>
            <a:round/>
            <a:headEnd type="none" w="med" len="med"/>
            <a:tailEnd type="arrow"/>
          </a:ln>
          <a:effectLst/>
        </p:spPr>
      </p:cxnSp>
      <p:cxnSp>
        <p:nvCxnSpPr>
          <p:cNvPr id="11" name="Straight Arrow Connector 10"/>
          <p:cNvCxnSpPr/>
          <p:nvPr/>
        </p:nvCxnSpPr>
        <p:spPr bwMode="auto">
          <a:xfrm flipH="1" flipV="1">
            <a:off x="7692934" y="5194858"/>
            <a:ext cx="190500" cy="410734"/>
          </a:xfrm>
          <a:prstGeom prst="straightConnector1">
            <a:avLst/>
          </a:prstGeom>
          <a:solidFill>
            <a:schemeClr val="accent1"/>
          </a:solidFill>
          <a:ln w="28575" cap="flat" cmpd="sng" algn="ctr">
            <a:solidFill>
              <a:srgbClr val="FF0000"/>
            </a:solidFill>
            <a:prstDash val="solid"/>
            <a:round/>
            <a:headEnd type="none" w="med" len="med"/>
            <a:tailEnd type="arrow"/>
          </a:ln>
          <a:effectLst/>
        </p:spPr>
      </p:cxnSp>
      <p:sp>
        <p:nvSpPr>
          <p:cNvPr id="17" name="TextBox 16"/>
          <p:cNvSpPr txBox="1"/>
          <p:nvPr/>
        </p:nvSpPr>
        <p:spPr>
          <a:xfrm>
            <a:off x="1285832" y="5431099"/>
            <a:ext cx="1219200" cy="307777"/>
          </a:xfrm>
          <a:prstGeom prst="rect">
            <a:avLst/>
          </a:prstGeom>
          <a:noFill/>
        </p:spPr>
        <p:txBody>
          <a:bodyPr wrap="square" rtlCol="0">
            <a:spAutoFit/>
          </a:bodyPr>
          <a:lstStyle/>
          <a:p>
            <a:pPr algn="ctr"/>
            <a:r>
              <a:rPr lang="en-US" sz="1400" b="1" dirty="0" smtClean="0">
                <a:solidFill>
                  <a:srgbClr val="000000"/>
                </a:solidFill>
              </a:rPr>
              <a:t>Ipilimumab</a:t>
            </a:r>
            <a:endParaRPr lang="en-US" sz="1400" b="1" dirty="0">
              <a:solidFill>
                <a:srgbClr val="000000"/>
              </a:solidFill>
            </a:endParaRPr>
          </a:p>
        </p:txBody>
      </p:sp>
      <p:cxnSp>
        <p:nvCxnSpPr>
          <p:cNvPr id="18" name="Straight Arrow Connector 17"/>
          <p:cNvCxnSpPr/>
          <p:nvPr/>
        </p:nvCxnSpPr>
        <p:spPr bwMode="auto">
          <a:xfrm flipV="1">
            <a:off x="1838752" y="5091543"/>
            <a:ext cx="326021" cy="357338"/>
          </a:xfrm>
          <a:prstGeom prst="straightConnector1">
            <a:avLst/>
          </a:prstGeom>
          <a:solidFill>
            <a:schemeClr val="accent1"/>
          </a:solidFill>
          <a:ln w="28575" cap="flat" cmpd="sng" algn="ctr">
            <a:solidFill>
              <a:srgbClr val="FF0000"/>
            </a:solidFill>
            <a:prstDash val="solid"/>
            <a:round/>
            <a:headEnd type="none" w="med" len="med"/>
            <a:tailEnd type="arrow"/>
          </a:ln>
          <a:effectLst/>
        </p:spPr>
      </p:cxnSp>
    </p:spTree>
    <p:extLst>
      <p:ext uri="{BB962C8B-B14F-4D97-AF65-F5344CB8AC3E}">
        <p14:creationId xmlns:p14="http://schemas.microsoft.com/office/powerpoint/2010/main" val="8335583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31"/>
          <p:cNvSpPr/>
          <p:nvPr/>
        </p:nvSpPr>
        <p:spPr>
          <a:xfrm>
            <a:off x="201613" y="1394698"/>
            <a:ext cx="8828087" cy="4503182"/>
          </a:xfrm>
          <a:prstGeom prst="rect">
            <a:avLst/>
          </a:prstGeom>
          <a:gradFill>
            <a:gsLst>
              <a:gs pos="100000">
                <a:schemeClr val="bg1">
                  <a:lumMod val="95000"/>
                  <a:alpha val="61000"/>
                </a:schemeClr>
              </a:gs>
              <a:gs pos="0">
                <a:schemeClr val="bg1">
                  <a:lumMod val="95000"/>
                  <a:alpha val="53000"/>
                </a:schemeClr>
              </a:gs>
            </a:gsLst>
            <a:lin ang="0" scaled="1"/>
          </a:gra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Title 1"/>
          <p:cNvSpPr>
            <a:spLocks noGrp="1"/>
          </p:cNvSpPr>
          <p:nvPr>
            <p:ph type="title"/>
          </p:nvPr>
        </p:nvSpPr>
        <p:spPr/>
        <p:txBody>
          <a:bodyPr/>
          <a:lstStyle/>
          <a:p>
            <a:r>
              <a:rPr lang="en-US" dirty="0" smtClean="0"/>
              <a:t>Nivolumab Lung Cancer Development Programme</a:t>
            </a:r>
            <a:endParaRPr lang="en-US" dirty="0"/>
          </a:p>
        </p:txBody>
      </p:sp>
      <p:sp>
        <p:nvSpPr>
          <p:cNvPr id="8" name="TextBox 7"/>
          <p:cNvSpPr txBox="1"/>
          <p:nvPr/>
        </p:nvSpPr>
        <p:spPr>
          <a:xfrm>
            <a:off x="165620" y="6303298"/>
            <a:ext cx="1659109" cy="364202"/>
          </a:xfrm>
          <a:prstGeom prst="rect">
            <a:avLst/>
          </a:prstGeom>
          <a:noFill/>
        </p:spPr>
        <p:txBody>
          <a:bodyPr wrap="none" lIns="0" tIns="0" rIns="0" bIns="0" rtlCol="0" anchor="b" anchorCtr="0">
            <a:spAutoFit/>
          </a:bodyPr>
          <a:lstStyle/>
          <a:p>
            <a:r>
              <a:rPr lang="en-US" sz="1200" baseline="30000" dirty="0"/>
              <a:t>a</a:t>
            </a:r>
            <a:r>
              <a:rPr lang="en-US" sz="1200" dirty="0"/>
              <a:t>Includes collaborations</a:t>
            </a:r>
            <a:r>
              <a:rPr lang="en-US" sz="1200" dirty="0" smtClean="0"/>
              <a:t>.</a:t>
            </a:r>
            <a:endParaRPr lang="en-US" sz="1200" dirty="0" smtClean="0">
              <a:solidFill>
                <a:srgbClr val="000000"/>
              </a:solidFill>
            </a:endParaRPr>
          </a:p>
          <a:p>
            <a:pPr marL="60325">
              <a:spcBef>
                <a:spcPts val="200"/>
              </a:spcBef>
            </a:pPr>
            <a:r>
              <a:rPr lang="en-US" sz="1000" dirty="0" smtClean="0">
                <a:solidFill>
                  <a:srgbClr val="000000"/>
                </a:solidFill>
              </a:rPr>
              <a:t>Ramalingam. CMSTO 2014</a:t>
            </a:r>
            <a:r>
              <a:rPr lang="en-US" sz="1000" i="1" dirty="0" smtClean="0">
                <a:solidFill>
                  <a:srgbClr val="000000"/>
                </a:solidFill>
              </a:rPr>
              <a:t>.</a:t>
            </a:r>
            <a:endParaRPr lang="en-US" sz="1000" dirty="0">
              <a:solidFill>
                <a:srgbClr val="000000"/>
              </a:solidFill>
            </a:endParaRPr>
          </a:p>
        </p:txBody>
      </p:sp>
      <p:sp>
        <p:nvSpPr>
          <p:cNvPr id="11" name="Rounded Rectangle 10"/>
          <p:cNvSpPr/>
          <p:nvPr/>
        </p:nvSpPr>
        <p:spPr>
          <a:xfrm>
            <a:off x="832360" y="2067981"/>
            <a:ext cx="838200" cy="338328"/>
          </a:xfrm>
          <a:prstGeom prst="roundRect">
            <a:avLst/>
          </a:prstGeom>
          <a:solidFill>
            <a:srgbClr val="0070C0"/>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000" dirty="0" smtClean="0">
                <a:solidFill>
                  <a:schemeClr val="bg1"/>
                </a:solidFill>
              </a:rPr>
              <a:t>Nivo </a:t>
            </a:r>
          </a:p>
          <a:p>
            <a:r>
              <a:rPr lang="en-US" sz="1000" dirty="0" smtClean="0">
                <a:solidFill>
                  <a:schemeClr val="bg1"/>
                </a:solidFill>
              </a:rPr>
              <a:t>Mono Tx</a:t>
            </a:r>
            <a:endParaRPr lang="en-US" sz="1000" dirty="0">
              <a:solidFill>
                <a:schemeClr val="bg1"/>
              </a:solidFill>
            </a:endParaRPr>
          </a:p>
        </p:txBody>
      </p:sp>
      <p:sp>
        <p:nvSpPr>
          <p:cNvPr id="12" name="Rounded Rectangle 11"/>
          <p:cNvSpPr/>
          <p:nvPr/>
        </p:nvSpPr>
        <p:spPr>
          <a:xfrm>
            <a:off x="832360" y="2421464"/>
            <a:ext cx="838200" cy="338328"/>
          </a:xfrm>
          <a:prstGeom prst="roundRect">
            <a:avLst/>
          </a:prstGeom>
          <a:solidFill>
            <a:srgbClr val="00B050"/>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000" dirty="0" smtClean="0">
                <a:solidFill>
                  <a:schemeClr val="bg1"/>
                </a:solidFill>
              </a:rPr>
              <a:t>Comb Tx</a:t>
            </a:r>
            <a:endParaRPr lang="en-US" sz="1000" dirty="0">
              <a:solidFill>
                <a:schemeClr val="bg1"/>
              </a:solidFill>
            </a:endParaRPr>
          </a:p>
        </p:txBody>
      </p:sp>
      <p:sp>
        <p:nvSpPr>
          <p:cNvPr id="13" name="Rounded Rectangle 12"/>
          <p:cNvSpPr/>
          <p:nvPr/>
        </p:nvSpPr>
        <p:spPr>
          <a:xfrm>
            <a:off x="832360" y="2774948"/>
            <a:ext cx="838200" cy="338328"/>
          </a:xfrm>
          <a:prstGeom prst="roundRect">
            <a:avLst/>
          </a:prstGeom>
          <a:solidFill>
            <a:srgbClr val="FFCC00"/>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000" dirty="0" smtClean="0">
                <a:solidFill>
                  <a:schemeClr val="tx1"/>
                </a:solidFill>
              </a:rPr>
              <a:t>Mono + Comb</a:t>
            </a:r>
            <a:endParaRPr lang="en-US" sz="1000" dirty="0">
              <a:solidFill>
                <a:schemeClr val="tx1"/>
              </a:solidFill>
            </a:endParaRPr>
          </a:p>
        </p:txBody>
      </p:sp>
      <p:sp>
        <p:nvSpPr>
          <p:cNvPr id="14" name="Rounded Rectangle 13"/>
          <p:cNvSpPr/>
          <p:nvPr/>
        </p:nvSpPr>
        <p:spPr>
          <a:xfrm>
            <a:off x="2736778" y="2114549"/>
            <a:ext cx="1790083" cy="447676"/>
          </a:xfrm>
          <a:prstGeom prst="roundRect">
            <a:avLst/>
          </a:prstGeom>
          <a:solidFill>
            <a:srgbClr val="FFCC00"/>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solidFill>
                  <a:schemeClr val="tx1"/>
                </a:solidFill>
              </a:rPr>
              <a:t>Nivolumab NSCLC </a:t>
            </a:r>
          </a:p>
          <a:p>
            <a:pPr algn="ctr"/>
            <a:r>
              <a:rPr lang="en-US" sz="1100" dirty="0" smtClean="0">
                <a:solidFill>
                  <a:schemeClr val="tx1"/>
                </a:solidFill>
              </a:rPr>
              <a:t>(-012)</a:t>
            </a:r>
            <a:endParaRPr lang="en-US" sz="1100" dirty="0">
              <a:solidFill>
                <a:schemeClr val="tx1"/>
              </a:solidFill>
            </a:endParaRPr>
          </a:p>
        </p:txBody>
      </p:sp>
      <p:sp>
        <p:nvSpPr>
          <p:cNvPr id="16" name="Rounded Rectangle 15"/>
          <p:cNvSpPr/>
          <p:nvPr/>
        </p:nvSpPr>
        <p:spPr>
          <a:xfrm>
            <a:off x="2734502" y="4691062"/>
            <a:ext cx="1794635" cy="447676"/>
          </a:xfrm>
          <a:prstGeom prst="roundRect">
            <a:avLst/>
          </a:prstGeom>
          <a:solidFill>
            <a:srgbClr val="0070C0"/>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solidFill>
                  <a:schemeClr val="bg1"/>
                </a:solidFill>
              </a:rPr>
              <a:t>Nivolumab NSCLC </a:t>
            </a:r>
          </a:p>
          <a:p>
            <a:pPr algn="ctr"/>
            <a:r>
              <a:rPr lang="en-US" sz="1100" dirty="0" smtClean="0">
                <a:solidFill>
                  <a:schemeClr val="bg1"/>
                </a:solidFill>
              </a:rPr>
              <a:t>(-003)</a:t>
            </a:r>
            <a:endParaRPr lang="en-US" sz="1100" dirty="0">
              <a:solidFill>
                <a:schemeClr val="bg1"/>
              </a:solidFill>
            </a:endParaRPr>
          </a:p>
        </p:txBody>
      </p:sp>
      <p:sp>
        <p:nvSpPr>
          <p:cNvPr id="17" name="Rounded Rectangle 16"/>
          <p:cNvSpPr/>
          <p:nvPr/>
        </p:nvSpPr>
        <p:spPr>
          <a:xfrm>
            <a:off x="2734502" y="5248275"/>
            <a:ext cx="1794635" cy="447676"/>
          </a:xfrm>
          <a:prstGeom prst="roundRect">
            <a:avLst/>
          </a:prstGeom>
          <a:solidFill>
            <a:srgbClr val="FFCC00"/>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solidFill>
                  <a:schemeClr val="tx1"/>
                </a:solidFill>
              </a:rPr>
              <a:t>Nivolumab SCLC </a:t>
            </a:r>
          </a:p>
          <a:p>
            <a:pPr algn="ctr"/>
            <a:r>
              <a:rPr lang="en-US" sz="1100" dirty="0" smtClean="0">
                <a:solidFill>
                  <a:schemeClr val="tx1"/>
                </a:solidFill>
              </a:rPr>
              <a:t>(-032)</a:t>
            </a:r>
            <a:endParaRPr lang="en-US" sz="1100" dirty="0">
              <a:solidFill>
                <a:schemeClr val="tx1"/>
              </a:solidFill>
            </a:endParaRPr>
          </a:p>
        </p:txBody>
      </p:sp>
      <p:sp>
        <p:nvSpPr>
          <p:cNvPr id="18" name="Rounded Rectangle 17"/>
          <p:cNvSpPr/>
          <p:nvPr/>
        </p:nvSpPr>
        <p:spPr>
          <a:xfrm>
            <a:off x="4604858" y="4157662"/>
            <a:ext cx="1792224" cy="447676"/>
          </a:xfrm>
          <a:prstGeom prst="roundRect">
            <a:avLst/>
          </a:prstGeom>
          <a:solidFill>
            <a:srgbClr val="0070C0"/>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solidFill>
                  <a:schemeClr val="bg1"/>
                </a:solidFill>
              </a:rPr>
              <a:t>Nivolumab NSCLC Squamous (-063)</a:t>
            </a:r>
            <a:endParaRPr lang="en-US" sz="1100" dirty="0">
              <a:solidFill>
                <a:schemeClr val="bg1"/>
              </a:solidFill>
            </a:endParaRPr>
          </a:p>
        </p:txBody>
      </p:sp>
      <p:sp>
        <p:nvSpPr>
          <p:cNvPr id="21" name="Rounded Rectangle 20"/>
          <p:cNvSpPr/>
          <p:nvPr/>
        </p:nvSpPr>
        <p:spPr>
          <a:xfrm>
            <a:off x="6488430" y="2997281"/>
            <a:ext cx="1792224" cy="378429"/>
          </a:xfrm>
          <a:prstGeom prst="roundRect">
            <a:avLst/>
          </a:prstGeom>
          <a:solidFill>
            <a:srgbClr val="0070C0"/>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solidFill>
                  <a:schemeClr val="bg1"/>
                </a:solidFill>
              </a:rPr>
              <a:t>Nivolumab NSCLC </a:t>
            </a:r>
            <a:br>
              <a:rPr lang="en-US" sz="1100" dirty="0" smtClean="0">
                <a:solidFill>
                  <a:schemeClr val="bg1"/>
                </a:solidFill>
              </a:rPr>
            </a:br>
            <a:r>
              <a:rPr lang="en-US" sz="1100" dirty="0" smtClean="0">
                <a:solidFill>
                  <a:schemeClr val="bg1"/>
                </a:solidFill>
              </a:rPr>
              <a:t>PD-L1+ (-026)</a:t>
            </a:r>
            <a:endParaRPr lang="en-US" sz="1100" dirty="0">
              <a:solidFill>
                <a:schemeClr val="bg1"/>
              </a:solidFill>
            </a:endParaRPr>
          </a:p>
        </p:txBody>
      </p:sp>
      <p:sp>
        <p:nvSpPr>
          <p:cNvPr id="22" name="Rounded Rectangle 21"/>
          <p:cNvSpPr/>
          <p:nvPr/>
        </p:nvSpPr>
        <p:spPr>
          <a:xfrm>
            <a:off x="6488430" y="3550130"/>
            <a:ext cx="1792224" cy="378429"/>
          </a:xfrm>
          <a:prstGeom prst="roundRect">
            <a:avLst/>
          </a:prstGeom>
          <a:solidFill>
            <a:srgbClr val="00B050"/>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solidFill>
                  <a:schemeClr val="bg1"/>
                </a:solidFill>
              </a:rPr>
              <a:t>Nivolumab</a:t>
            </a:r>
            <a:r>
              <a:rPr lang="en-US" sz="1100" dirty="0">
                <a:solidFill>
                  <a:schemeClr val="bg1"/>
                </a:solidFill>
              </a:rPr>
              <a:t> </a:t>
            </a:r>
            <a:r>
              <a:rPr lang="en-US" sz="1100" dirty="0" smtClean="0">
                <a:solidFill>
                  <a:schemeClr val="bg1"/>
                </a:solidFill>
              </a:rPr>
              <a:t>+ Yervoy</a:t>
            </a:r>
            <a:br>
              <a:rPr lang="en-US" sz="1100" dirty="0" smtClean="0">
                <a:solidFill>
                  <a:schemeClr val="bg1"/>
                </a:solidFill>
              </a:rPr>
            </a:br>
            <a:r>
              <a:rPr lang="en-US" sz="1100" dirty="0" smtClean="0">
                <a:solidFill>
                  <a:schemeClr val="bg1"/>
                </a:solidFill>
              </a:rPr>
              <a:t>(planned)</a:t>
            </a:r>
            <a:endParaRPr lang="en-US" sz="1100" dirty="0">
              <a:solidFill>
                <a:schemeClr val="bg1"/>
              </a:solidFill>
            </a:endParaRPr>
          </a:p>
        </p:txBody>
      </p:sp>
      <p:sp>
        <p:nvSpPr>
          <p:cNvPr id="23" name="Rounded Rectangle 22"/>
          <p:cNvSpPr/>
          <p:nvPr/>
        </p:nvSpPr>
        <p:spPr>
          <a:xfrm>
            <a:off x="6488430" y="4781929"/>
            <a:ext cx="1792224" cy="378429"/>
          </a:xfrm>
          <a:prstGeom prst="roundRect">
            <a:avLst/>
          </a:prstGeom>
          <a:solidFill>
            <a:srgbClr val="0070C0"/>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bg1"/>
                </a:solidFill>
              </a:rPr>
              <a:t>Nivolumab NSCLC Squamous (-</a:t>
            </a:r>
            <a:r>
              <a:rPr lang="en-US" sz="1100" dirty="0" smtClean="0">
                <a:solidFill>
                  <a:schemeClr val="bg1"/>
                </a:solidFill>
              </a:rPr>
              <a:t>017)</a:t>
            </a:r>
            <a:endParaRPr lang="en-US" sz="1100" dirty="0">
              <a:solidFill>
                <a:schemeClr val="bg1"/>
              </a:solidFill>
            </a:endParaRPr>
          </a:p>
        </p:txBody>
      </p:sp>
      <p:sp>
        <p:nvSpPr>
          <p:cNvPr id="24" name="Rounded Rectangle 23"/>
          <p:cNvSpPr/>
          <p:nvPr/>
        </p:nvSpPr>
        <p:spPr>
          <a:xfrm>
            <a:off x="6488430" y="5274658"/>
            <a:ext cx="1792224" cy="421293"/>
          </a:xfrm>
          <a:prstGeom prst="roundRect">
            <a:avLst/>
          </a:prstGeom>
          <a:solidFill>
            <a:srgbClr val="0070C0"/>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bg1"/>
                </a:solidFill>
              </a:rPr>
              <a:t>Nivolumab NSCLC </a:t>
            </a:r>
            <a:r>
              <a:rPr lang="en-US" sz="1100" dirty="0" smtClean="0">
                <a:solidFill>
                  <a:schemeClr val="bg1"/>
                </a:solidFill>
              </a:rPr>
              <a:t>nonsquamous </a:t>
            </a:r>
            <a:r>
              <a:rPr lang="en-US" sz="1100" dirty="0">
                <a:solidFill>
                  <a:schemeClr val="bg1"/>
                </a:solidFill>
              </a:rPr>
              <a:t>(-</a:t>
            </a:r>
            <a:r>
              <a:rPr lang="en-US" sz="1100" dirty="0" smtClean="0">
                <a:solidFill>
                  <a:schemeClr val="bg1"/>
                </a:solidFill>
              </a:rPr>
              <a:t>057)</a:t>
            </a:r>
            <a:endParaRPr lang="en-US" sz="1100" dirty="0">
              <a:solidFill>
                <a:schemeClr val="bg1"/>
              </a:solidFill>
            </a:endParaRPr>
          </a:p>
        </p:txBody>
      </p:sp>
      <p:sp>
        <p:nvSpPr>
          <p:cNvPr id="10" name="Chevron 9"/>
          <p:cNvSpPr/>
          <p:nvPr/>
        </p:nvSpPr>
        <p:spPr>
          <a:xfrm>
            <a:off x="2684396" y="1543050"/>
            <a:ext cx="1983328" cy="366712"/>
          </a:xfrm>
          <a:prstGeom prst="chevron">
            <a:avLst/>
          </a:prstGeom>
          <a:solidFill>
            <a:schemeClr val="bg1"/>
          </a:solidFill>
          <a:ln w="28575"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Phase 1</a:t>
            </a:r>
            <a:endParaRPr lang="en-US" dirty="0">
              <a:solidFill>
                <a:schemeClr val="tx1"/>
              </a:solidFill>
            </a:endParaRPr>
          </a:p>
        </p:txBody>
      </p:sp>
      <p:sp>
        <p:nvSpPr>
          <p:cNvPr id="26" name="Chevron 25"/>
          <p:cNvSpPr/>
          <p:nvPr/>
        </p:nvSpPr>
        <p:spPr>
          <a:xfrm>
            <a:off x="4580698" y="1543050"/>
            <a:ext cx="1983328" cy="366712"/>
          </a:xfrm>
          <a:prstGeom prst="chevron">
            <a:avLst/>
          </a:prstGeom>
          <a:solidFill>
            <a:schemeClr val="bg1"/>
          </a:solidFill>
          <a:ln w="28575"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Phase 2</a:t>
            </a:r>
            <a:endParaRPr lang="en-US" dirty="0">
              <a:solidFill>
                <a:schemeClr val="tx1"/>
              </a:solidFill>
            </a:endParaRPr>
          </a:p>
        </p:txBody>
      </p:sp>
      <p:sp>
        <p:nvSpPr>
          <p:cNvPr id="27" name="Chevron 26"/>
          <p:cNvSpPr/>
          <p:nvPr/>
        </p:nvSpPr>
        <p:spPr>
          <a:xfrm>
            <a:off x="6477000" y="1543050"/>
            <a:ext cx="1983328" cy="366712"/>
          </a:xfrm>
          <a:prstGeom prst="chevron">
            <a:avLst/>
          </a:prstGeom>
          <a:solidFill>
            <a:schemeClr val="bg1"/>
          </a:solidFill>
          <a:ln w="28575"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Phase 3</a:t>
            </a:r>
            <a:endParaRPr lang="en-US" dirty="0">
              <a:solidFill>
                <a:schemeClr val="tx1"/>
              </a:solidFill>
            </a:endParaRPr>
          </a:p>
        </p:txBody>
      </p:sp>
      <p:sp>
        <p:nvSpPr>
          <p:cNvPr id="25" name="TextBox 24"/>
          <p:cNvSpPr txBox="1"/>
          <p:nvPr/>
        </p:nvSpPr>
        <p:spPr>
          <a:xfrm>
            <a:off x="1810674" y="2853124"/>
            <a:ext cx="915635" cy="369332"/>
          </a:xfrm>
          <a:prstGeom prst="rect">
            <a:avLst/>
          </a:prstGeom>
          <a:noFill/>
        </p:spPr>
        <p:txBody>
          <a:bodyPr wrap="none" rtlCol="0">
            <a:spAutoFit/>
          </a:bodyPr>
          <a:lstStyle/>
          <a:p>
            <a:r>
              <a:rPr lang="en-US" dirty="0" smtClean="0"/>
              <a:t>1st line</a:t>
            </a:r>
            <a:endParaRPr lang="en-US" dirty="0"/>
          </a:p>
        </p:txBody>
      </p:sp>
      <p:sp>
        <p:nvSpPr>
          <p:cNvPr id="29" name="TextBox 28"/>
          <p:cNvSpPr txBox="1"/>
          <p:nvPr/>
        </p:nvSpPr>
        <p:spPr>
          <a:xfrm>
            <a:off x="1570224" y="4703980"/>
            <a:ext cx="1119217" cy="369332"/>
          </a:xfrm>
          <a:prstGeom prst="rect">
            <a:avLst/>
          </a:prstGeom>
          <a:noFill/>
        </p:spPr>
        <p:txBody>
          <a:bodyPr wrap="none" rtlCol="0">
            <a:spAutoFit/>
          </a:bodyPr>
          <a:lstStyle/>
          <a:p>
            <a:r>
              <a:rPr lang="en-US" dirty="0" smtClean="0"/>
              <a:t>≥2nd line</a:t>
            </a:r>
            <a:endParaRPr lang="en-US" dirty="0"/>
          </a:p>
        </p:txBody>
      </p:sp>
      <p:sp>
        <p:nvSpPr>
          <p:cNvPr id="28" name="Freeform 27"/>
          <p:cNvSpPr/>
          <p:nvPr/>
        </p:nvSpPr>
        <p:spPr>
          <a:xfrm>
            <a:off x="2674620" y="1958340"/>
            <a:ext cx="0" cy="3939540"/>
          </a:xfrm>
          <a:custGeom>
            <a:avLst/>
            <a:gdLst>
              <a:gd name="connsiteX0" fmla="*/ 0 w 0"/>
              <a:gd name="connsiteY0" fmla="*/ 0 h 3939540"/>
              <a:gd name="connsiteX1" fmla="*/ 0 w 0"/>
              <a:gd name="connsiteY1" fmla="*/ 3939540 h 3939540"/>
            </a:gdLst>
            <a:ahLst/>
            <a:cxnLst>
              <a:cxn ang="0">
                <a:pos x="connsiteX0" y="connsiteY0"/>
              </a:cxn>
              <a:cxn ang="0">
                <a:pos x="connsiteX1" y="connsiteY1"/>
              </a:cxn>
            </a:cxnLst>
            <a:rect l="l" t="t" r="r" b="b"/>
            <a:pathLst>
              <a:path h="3939540">
                <a:moveTo>
                  <a:pt x="0" y="0"/>
                </a:moveTo>
                <a:lnTo>
                  <a:pt x="0" y="3939540"/>
                </a:lnTo>
              </a:path>
            </a:pathLst>
          </a:custGeom>
          <a:noFill/>
          <a:ln w="28575" cap="rnd">
            <a:solidFill>
              <a:srgbClr val="0070C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Freeform 32"/>
          <p:cNvSpPr/>
          <p:nvPr/>
        </p:nvSpPr>
        <p:spPr>
          <a:xfrm>
            <a:off x="4553075" y="1958340"/>
            <a:ext cx="0" cy="3939540"/>
          </a:xfrm>
          <a:custGeom>
            <a:avLst/>
            <a:gdLst>
              <a:gd name="connsiteX0" fmla="*/ 0 w 0"/>
              <a:gd name="connsiteY0" fmla="*/ 0 h 3939540"/>
              <a:gd name="connsiteX1" fmla="*/ 0 w 0"/>
              <a:gd name="connsiteY1" fmla="*/ 3939540 h 3939540"/>
            </a:gdLst>
            <a:ahLst/>
            <a:cxnLst>
              <a:cxn ang="0">
                <a:pos x="connsiteX0" y="connsiteY0"/>
              </a:cxn>
              <a:cxn ang="0">
                <a:pos x="connsiteX1" y="connsiteY1"/>
              </a:cxn>
            </a:cxnLst>
            <a:rect l="l" t="t" r="r" b="b"/>
            <a:pathLst>
              <a:path h="3939540">
                <a:moveTo>
                  <a:pt x="0" y="0"/>
                </a:moveTo>
                <a:lnTo>
                  <a:pt x="0" y="3939540"/>
                </a:lnTo>
              </a:path>
            </a:pathLst>
          </a:custGeom>
          <a:noFill/>
          <a:ln w="28575" cap="rnd">
            <a:solidFill>
              <a:srgbClr val="0070C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Freeform 33"/>
          <p:cNvSpPr/>
          <p:nvPr/>
        </p:nvSpPr>
        <p:spPr>
          <a:xfrm>
            <a:off x="6419942" y="1958340"/>
            <a:ext cx="0" cy="3939540"/>
          </a:xfrm>
          <a:custGeom>
            <a:avLst/>
            <a:gdLst>
              <a:gd name="connsiteX0" fmla="*/ 0 w 0"/>
              <a:gd name="connsiteY0" fmla="*/ 0 h 3939540"/>
              <a:gd name="connsiteX1" fmla="*/ 0 w 0"/>
              <a:gd name="connsiteY1" fmla="*/ 3939540 h 3939540"/>
            </a:gdLst>
            <a:ahLst/>
            <a:cxnLst>
              <a:cxn ang="0">
                <a:pos x="connsiteX0" y="connsiteY0"/>
              </a:cxn>
              <a:cxn ang="0">
                <a:pos x="connsiteX1" y="connsiteY1"/>
              </a:cxn>
            </a:cxnLst>
            <a:rect l="l" t="t" r="r" b="b"/>
            <a:pathLst>
              <a:path h="3939540">
                <a:moveTo>
                  <a:pt x="0" y="0"/>
                </a:moveTo>
                <a:lnTo>
                  <a:pt x="0" y="3939540"/>
                </a:lnTo>
              </a:path>
            </a:pathLst>
          </a:custGeom>
          <a:noFill/>
          <a:ln w="28575" cap="rnd">
            <a:solidFill>
              <a:srgbClr val="0070C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Freeform 34"/>
          <p:cNvSpPr/>
          <p:nvPr/>
        </p:nvSpPr>
        <p:spPr>
          <a:xfrm>
            <a:off x="8315036" y="1958340"/>
            <a:ext cx="0" cy="3939540"/>
          </a:xfrm>
          <a:custGeom>
            <a:avLst/>
            <a:gdLst>
              <a:gd name="connsiteX0" fmla="*/ 0 w 0"/>
              <a:gd name="connsiteY0" fmla="*/ 0 h 3939540"/>
              <a:gd name="connsiteX1" fmla="*/ 0 w 0"/>
              <a:gd name="connsiteY1" fmla="*/ 3939540 h 3939540"/>
            </a:gdLst>
            <a:ahLst/>
            <a:cxnLst>
              <a:cxn ang="0">
                <a:pos x="connsiteX0" y="connsiteY0"/>
              </a:cxn>
              <a:cxn ang="0">
                <a:pos x="connsiteX1" y="connsiteY1"/>
              </a:cxn>
            </a:cxnLst>
            <a:rect l="l" t="t" r="r" b="b"/>
            <a:pathLst>
              <a:path h="3939540">
                <a:moveTo>
                  <a:pt x="0" y="0"/>
                </a:moveTo>
                <a:lnTo>
                  <a:pt x="0" y="3939540"/>
                </a:lnTo>
              </a:path>
            </a:pathLst>
          </a:custGeom>
          <a:noFill/>
          <a:ln w="28575" cap="rnd">
            <a:solidFill>
              <a:srgbClr val="0070C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8" name="Straight Connector 37"/>
          <p:cNvCxnSpPr/>
          <p:nvPr/>
        </p:nvCxnSpPr>
        <p:spPr>
          <a:xfrm>
            <a:off x="1570224" y="3976687"/>
            <a:ext cx="6744812" cy="0"/>
          </a:xfrm>
          <a:prstGeom prst="line">
            <a:avLst/>
          </a:prstGeom>
          <a:ln w="28575" cap="rnd">
            <a:solidFill>
              <a:srgbClr val="0070C0"/>
            </a:solidFill>
            <a:prstDash val="sysDot"/>
          </a:ln>
        </p:spPr>
        <p:style>
          <a:lnRef idx="1">
            <a:schemeClr val="accent1"/>
          </a:lnRef>
          <a:fillRef idx="0">
            <a:schemeClr val="accent1"/>
          </a:fillRef>
          <a:effectRef idx="0">
            <a:schemeClr val="accent1"/>
          </a:effectRef>
          <a:fontRef idx="minor">
            <a:schemeClr val="tx1"/>
          </a:fontRef>
        </p:style>
      </p:cxnSp>
      <p:sp>
        <p:nvSpPr>
          <p:cNvPr id="41" name="Rounded Rectangle 40"/>
          <p:cNvSpPr/>
          <p:nvPr/>
        </p:nvSpPr>
        <p:spPr>
          <a:xfrm>
            <a:off x="794260" y="1958340"/>
            <a:ext cx="914400" cy="1240051"/>
          </a:xfrm>
          <a:prstGeom prst="roundRect">
            <a:avLst/>
          </a:prstGeom>
          <a:no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ounded Rectangle 14"/>
          <p:cNvSpPr/>
          <p:nvPr/>
        </p:nvSpPr>
        <p:spPr>
          <a:xfrm>
            <a:off x="2734502" y="3586162"/>
            <a:ext cx="1794635" cy="985838"/>
          </a:xfrm>
          <a:prstGeom prst="roundRect">
            <a:avLst/>
          </a:prstGeom>
          <a:solidFill>
            <a:srgbClr val="00B050"/>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solidFill>
                  <a:schemeClr val="bg1"/>
                </a:solidFill>
              </a:rPr>
              <a:t>New Nivolumab Combination Regimens</a:t>
            </a:r>
            <a:r>
              <a:rPr lang="en-US" sz="1100" baseline="30000" dirty="0" smtClean="0">
                <a:solidFill>
                  <a:schemeClr val="bg1"/>
                </a:solidFill>
              </a:rPr>
              <a:t>a</a:t>
            </a:r>
          </a:p>
          <a:p>
            <a:pPr algn="ctr"/>
            <a:r>
              <a:rPr lang="en-US" sz="1100" dirty="0" smtClean="0">
                <a:solidFill>
                  <a:schemeClr val="bg1"/>
                </a:solidFill>
              </a:rPr>
              <a:t>(&gt;5)</a:t>
            </a:r>
            <a:endParaRPr lang="en-US" sz="1100" dirty="0">
              <a:solidFill>
                <a:schemeClr val="bg1"/>
              </a:solidFill>
            </a:endParaRPr>
          </a:p>
        </p:txBody>
      </p:sp>
    </p:spTree>
    <p:extLst>
      <p:ext uri="{BB962C8B-B14F-4D97-AF65-F5344CB8AC3E}">
        <p14:creationId xmlns:p14="http://schemas.microsoft.com/office/powerpoint/2010/main" val="781286840"/>
      </p:ext>
    </p:extLst>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3" name="Straight Arrow Connector 12"/>
          <p:cNvCxnSpPr/>
          <p:nvPr/>
        </p:nvCxnSpPr>
        <p:spPr>
          <a:xfrm>
            <a:off x="4749800" y="3594100"/>
            <a:ext cx="622300" cy="496"/>
          </a:xfrm>
          <a:prstGeom prst="straightConnector1">
            <a:avLst/>
          </a:prstGeom>
          <a:ln w="38100">
            <a:solidFill>
              <a:schemeClr val="bg1">
                <a:lumMod val="50000"/>
              </a:schemeClr>
            </a:solidFill>
            <a:tailEnd type="arrow"/>
          </a:ln>
        </p:spPr>
        <p:style>
          <a:lnRef idx="1">
            <a:schemeClr val="accent1"/>
          </a:lnRef>
          <a:fillRef idx="0">
            <a:schemeClr val="accent1"/>
          </a:fillRef>
          <a:effectRef idx="0">
            <a:schemeClr val="accent1"/>
          </a:effectRef>
          <a:fontRef idx="minor">
            <a:schemeClr val="tx1"/>
          </a:fontRef>
        </p:style>
      </p:cxnSp>
      <p:sp>
        <p:nvSpPr>
          <p:cNvPr id="9" name="Rounded Rectangle 8"/>
          <p:cNvSpPr/>
          <p:nvPr/>
        </p:nvSpPr>
        <p:spPr>
          <a:xfrm>
            <a:off x="2882900" y="2540000"/>
            <a:ext cx="1905000" cy="2108200"/>
          </a:xfrm>
          <a:prstGeom prst="roundRect">
            <a:avLst/>
          </a:prstGeom>
          <a:solidFill>
            <a:srgbClr val="0070C0"/>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400"/>
              </a:spcBef>
              <a:buClr>
                <a:schemeClr val="accent1"/>
              </a:buClr>
            </a:pPr>
            <a:r>
              <a:rPr lang="en-US" sz="1400" dirty="0">
                <a:solidFill>
                  <a:schemeClr val="bg1"/>
                </a:solidFill>
              </a:rPr>
              <a:t>Nivolumab 3 mg/kg IV </a:t>
            </a:r>
            <a:r>
              <a:rPr lang="en-US" sz="1400" dirty="0" smtClean="0">
                <a:solidFill>
                  <a:schemeClr val="bg1"/>
                </a:solidFill>
              </a:rPr>
              <a:t>q2wk</a:t>
            </a:r>
          </a:p>
          <a:p>
            <a:pPr algn="ctr">
              <a:spcBef>
                <a:spcPts val="400"/>
              </a:spcBef>
              <a:buClr>
                <a:schemeClr val="accent1"/>
              </a:buClr>
            </a:pPr>
            <a:endParaRPr lang="en-US" sz="1400" dirty="0">
              <a:solidFill>
                <a:schemeClr val="bg1"/>
              </a:solidFill>
            </a:endParaRPr>
          </a:p>
          <a:p>
            <a:pPr algn="ctr">
              <a:spcBef>
                <a:spcPts val="400"/>
              </a:spcBef>
            </a:pPr>
            <a:r>
              <a:rPr lang="en-US" sz="1600" dirty="0" smtClean="0">
                <a:solidFill>
                  <a:schemeClr val="bg1"/>
                </a:solidFill>
              </a:rPr>
              <a:t>Treat until progression or intolerable toxicity</a:t>
            </a:r>
            <a:endParaRPr lang="en-US" sz="1600" dirty="0">
              <a:solidFill>
                <a:schemeClr val="bg1"/>
              </a:solidFill>
            </a:endParaRPr>
          </a:p>
        </p:txBody>
      </p:sp>
      <p:sp>
        <p:nvSpPr>
          <p:cNvPr id="6" name="Title 1"/>
          <p:cNvSpPr>
            <a:spLocks noGrp="1"/>
          </p:cNvSpPr>
          <p:nvPr>
            <p:ph type="title"/>
          </p:nvPr>
        </p:nvSpPr>
        <p:spPr/>
        <p:txBody>
          <a:bodyPr/>
          <a:lstStyle/>
          <a:p>
            <a:r>
              <a:rPr lang="en-US" dirty="0" smtClean="0"/>
              <a:t>CheckMate-063: Trial Design</a:t>
            </a:r>
            <a:endParaRPr lang="en-US" dirty="0"/>
          </a:p>
        </p:txBody>
      </p:sp>
      <p:sp>
        <p:nvSpPr>
          <p:cNvPr id="2" name="Rounded Rectangle 1"/>
          <p:cNvSpPr/>
          <p:nvPr/>
        </p:nvSpPr>
        <p:spPr>
          <a:xfrm>
            <a:off x="685800" y="2387600"/>
            <a:ext cx="1574800" cy="2362200"/>
          </a:xfrm>
          <a:prstGeom prst="roundRect">
            <a:avLst/>
          </a:prstGeom>
          <a:solidFill>
            <a:schemeClr val="bg2"/>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174625" indent="-174625">
              <a:spcBef>
                <a:spcPts val="400"/>
              </a:spcBef>
              <a:buClr>
                <a:schemeClr val="accent1"/>
              </a:buClr>
              <a:buFont typeface="Arial" panose="020B0604020202020204" pitchFamily="34" charset="0"/>
              <a:buChar char="•"/>
            </a:pPr>
            <a:r>
              <a:rPr lang="en-US" sz="1600" dirty="0" smtClean="0">
                <a:solidFill>
                  <a:schemeClr val="tx1"/>
                </a:solidFill>
              </a:rPr>
              <a:t>Stage lllB/IV</a:t>
            </a:r>
          </a:p>
          <a:p>
            <a:pPr marL="174625">
              <a:spcBef>
                <a:spcPts val="400"/>
              </a:spcBef>
              <a:buClr>
                <a:schemeClr val="accent1"/>
              </a:buClr>
            </a:pPr>
            <a:r>
              <a:rPr lang="en-US" sz="1600" dirty="0" smtClean="0">
                <a:solidFill>
                  <a:schemeClr val="tx1"/>
                </a:solidFill>
              </a:rPr>
              <a:t>SQ NSCLC</a:t>
            </a:r>
          </a:p>
          <a:p>
            <a:pPr marL="174625" indent="-174625">
              <a:spcBef>
                <a:spcPts val="400"/>
              </a:spcBef>
              <a:buClr>
                <a:schemeClr val="accent1"/>
              </a:buClr>
              <a:buFont typeface="Arial" panose="020B0604020202020204" pitchFamily="34" charset="0"/>
              <a:buChar char="•"/>
            </a:pPr>
            <a:r>
              <a:rPr lang="en-US" sz="1600" dirty="0" smtClean="0">
                <a:solidFill>
                  <a:schemeClr val="tx1"/>
                </a:solidFill>
              </a:rPr>
              <a:t>≥2 lines of prior systemic therapies</a:t>
            </a:r>
            <a:endParaRPr lang="en-US" sz="1600" dirty="0">
              <a:solidFill>
                <a:schemeClr val="tx1"/>
              </a:solidFill>
            </a:endParaRPr>
          </a:p>
        </p:txBody>
      </p:sp>
      <p:sp>
        <p:nvSpPr>
          <p:cNvPr id="10" name="Rounded Rectangle 9"/>
          <p:cNvSpPr/>
          <p:nvPr/>
        </p:nvSpPr>
        <p:spPr>
          <a:xfrm>
            <a:off x="5372100" y="2159000"/>
            <a:ext cx="2628900" cy="2882900"/>
          </a:xfrm>
          <a:prstGeom prst="roundRect">
            <a:avLst/>
          </a:prstGeom>
          <a:solidFill>
            <a:schemeClr val="bg2"/>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400"/>
              </a:spcBef>
            </a:pPr>
            <a:r>
              <a:rPr lang="en-US" sz="1200" dirty="0" smtClean="0">
                <a:solidFill>
                  <a:schemeClr val="tx1"/>
                </a:solidFill>
              </a:rPr>
              <a:t>endpoints</a:t>
            </a:r>
          </a:p>
          <a:p>
            <a:pPr>
              <a:spcBef>
                <a:spcPts val="400"/>
              </a:spcBef>
            </a:pPr>
            <a:r>
              <a:rPr lang="en-US" sz="1200" u="sng" dirty="0" smtClean="0">
                <a:solidFill>
                  <a:schemeClr val="tx1"/>
                </a:solidFill>
              </a:rPr>
              <a:t>Primary:</a:t>
            </a:r>
          </a:p>
          <a:p>
            <a:pPr marL="171450" indent="-171450">
              <a:spcBef>
                <a:spcPts val="400"/>
              </a:spcBef>
              <a:buClr>
                <a:schemeClr val="accent1"/>
              </a:buClr>
              <a:buFont typeface="Arial" panose="020B0604020202020204" pitchFamily="34" charset="0"/>
              <a:buChar char="•"/>
            </a:pPr>
            <a:r>
              <a:rPr lang="en-US" sz="1200" dirty="0" smtClean="0">
                <a:solidFill>
                  <a:schemeClr val="tx1"/>
                </a:solidFill>
              </a:rPr>
              <a:t>Confirmed ORR (IRC assessed)</a:t>
            </a:r>
          </a:p>
          <a:p>
            <a:pPr>
              <a:spcBef>
                <a:spcPts val="400"/>
              </a:spcBef>
            </a:pPr>
            <a:r>
              <a:rPr lang="en-US" sz="1200" u="sng" dirty="0" smtClean="0">
                <a:solidFill>
                  <a:schemeClr val="tx1"/>
                </a:solidFill>
              </a:rPr>
              <a:t>Secondary:</a:t>
            </a:r>
          </a:p>
          <a:p>
            <a:pPr marL="171450" indent="-171450">
              <a:spcBef>
                <a:spcPts val="400"/>
              </a:spcBef>
              <a:buClr>
                <a:schemeClr val="accent1"/>
              </a:buClr>
              <a:buFont typeface="Arial" panose="020B0604020202020204" pitchFamily="34" charset="0"/>
              <a:buChar char="•"/>
            </a:pPr>
            <a:r>
              <a:rPr lang="en-US" sz="1200" dirty="0">
                <a:solidFill>
                  <a:schemeClr val="tx1"/>
                </a:solidFill>
              </a:rPr>
              <a:t>Confirmed </a:t>
            </a:r>
            <a:r>
              <a:rPr lang="en-US" sz="1200" dirty="0" smtClean="0">
                <a:solidFill>
                  <a:schemeClr val="tx1"/>
                </a:solidFill>
              </a:rPr>
              <a:t>ORR (investigator </a:t>
            </a:r>
            <a:r>
              <a:rPr lang="en-US" sz="1200" dirty="0">
                <a:solidFill>
                  <a:schemeClr val="tx1"/>
                </a:solidFill>
              </a:rPr>
              <a:t>assessed)</a:t>
            </a:r>
          </a:p>
          <a:p>
            <a:pPr>
              <a:spcBef>
                <a:spcPts val="400"/>
              </a:spcBef>
            </a:pPr>
            <a:r>
              <a:rPr lang="en-US" sz="1200" u="sng" dirty="0" smtClean="0">
                <a:solidFill>
                  <a:schemeClr val="tx1"/>
                </a:solidFill>
              </a:rPr>
              <a:t>Exploratory:</a:t>
            </a:r>
          </a:p>
          <a:p>
            <a:pPr marL="171450" indent="-171450">
              <a:spcBef>
                <a:spcPts val="400"/>
              </a:spcBef>
              <a:buClr>
                <a:schemeClr val="accent1"/>
              </a:buClr>
              <a:buFont typeface="Arial" panose="020B0604020202020204" pitchFamily="34" charset="0"/>
              <a:buChar char="•"/>
            </a:pPr>
            <a:r>
              <a:rPr lang="en-US" sz="1200" dirty="0">
                <a:solidFill>
                  <a:schemeClr val="tx1"/>
                </a:solidFill>
              </a:rPr>
              <a:t>Safety and tolerability</a:t>
            </a:r>
          </a:p>
          <a:p>
            <a:pPr marL="171450" indent="-171450">
              <a:spcBef>
                <a:spcPts val="400"/>
              </a:spcBef>
              <a:buClr>
                <a:schemeClr val="accent1"/>
              </a:buClr>
              <a:buFont typeface="Arial" panose="020B0604020202020204" pitchFamily="34" charset="0"/>
              <a:buChar char="•"/>
            </a:pPr>
            <a:r>
              <a:rPr lang="en-US" sz="1200" dirty="0">
                <a:solidFill>
                  <a:schemeClr val="tx1"/>
                </a:solidFill>
              </a:rPr>
              <a:t>PFS/OS</a:t>
            </a:r>
          </a:p>
          <a:p>
            <a:pPr marL="171450" indent="-171450">
              <a:spcBef>
                <a:spcPts val="400"/>
              </a:spcBef>
              <a:buClr>
                <a:schemeClr val="accent1"/>
              </a:buClr>
              <a:buFont typeface="Arial" panose="020B0604020202020204" pitchFamily="34" charset="0"/>
              <a:buChar char="•"/>
            </a:pPr>
            <a:r>
              <a:rPr lang="en-US" sz="1200" dirty="0">
                <a:solidFill>
                  <a:schemeClr val="tx1"/>
                </a:solidFill>
              </a:rPr>
              <a:t>PD-L1 expression and efficacy</a:t>
            </a:r>
          </a:p>
        </p:txBody>
      </p:sp>
      <p:cxnSp>
        <p:nvCxnSpPr>
          <p:cNvPr id="11" name="Straight Arrow Connector 10"/>
          <p:cNvCxnSpPr/>
          <p:nvPr/>
        </p:nvCxnSpPr>
        <p:spPr>
          <a:xfrm>
            <a:off x="2260600" y="3594100"/>
            <a:ext cx="622300" cy="496"/>
          </a:xfrm>
          <a:prstGeom prst="straightConnector1">
            <a:avLst/>
          </a:prstGeom>
          <a:ln w="38100">
            <a:solidFill>
              <a:schemeClr val="bg1">
                <a:lumMod val="50000"/>
              </a:schemeClr>
            </a:solidFill>
            <a:tailEnd type="arrow"/>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685800" y="1391537"/>
            <a:ext cx="7945508" cy="369332"/>
          </a:xfrm>
          <a:prstGeom prst="rect">
            <a:avLst/>
          </a:prstGeom>
          <a:noFill/>
        </p:spPr>
        <p:txBody>
          <a:bodyPr wrap="none" rtlCol="0">
            <a:spAutoFit/>
          </a:bodyPr>
          <a:lstStyle/>
          <a:p>
            <a:r>
              <a:rPr lang="en-US" dirty="0" smtClean="0"/>
              <a:t>Phase 2 Nivolumab in Advanced, Third-Line + Squamous Cell Lung Cancer</a:t>
            </a:r>
            <a:endParaRPr lang="en-US" dirty="0"/>
          </a:p>
        </p:txBody>
      </p:sp>
      <p:sp>
        <p:nvSpPr>
          <p:cNvPr id="15" name="TextBox 14"/>
          <p:cNvSpPr txBox="1"/>
          <p:nvPr/>
        </p:nvSpPr>
        <p:spPr>
          <a:xfrm>
            <a:off x="209165" y="6303298"/>
            <a:ext cx="1659109" cy="364202"/>
          </a:xfrm>
          <a:prstGeom prst="rect">
            <a:avLst/>
          </a:prstGeom>
          <a:noFill/>
        </p:spPr>
        <p:txBody>
          <a:bodyPr wrap="none" lIns="0" tIns="0" rIns="0" bIns="0" rtlCol="0" anchor="b" anchorCtr="0">
            <a:spAutoFit/>
          </a:bodyPr>
          <a:lstStyle/>
          <a:p>
            <a:endParaRPr lang="en-US" sz="1200" dirty="0" smtClean="0">
              <a:solidFill>
                <a:srgbClr val="000000"/>
              </a:solidFill>
            </a:endParaRPr>
          </a:p>
          <a:p>
            <a:pPr>
              <a:spcBef>
                <a:spcPts val="200"/>
              </a:spcBef>
            </a:pPr>
            <a:r>
              <a:rPr lang="en-US" sz="1000" dirty="0" smtClean="0">
                <a:solidFill>
                  <a:srgbClr val="000000"/>
                </a:solidFill>
              </a:rPr>
              <a:t>Ramalingam. CMSTO 2014</a:t>
            </a:r>
            <a:r>
              <a:rPr lang="en-US" sz="1000" i="1" dirty="0" smtClean="0">
                <a:solidFill>
                  <a:srgbClr val="000000"/>
                </a:solidFill>
              </a:rPr>
              <a:t>.</a:t>
            </a:r>
            <a:endParaRPr lang="en-US" sz="1000" dirty="0">
              <a:solidFill>
                <a:srgbClr val="000000"/>
              </a:solidFill>
            </a:endParaRPr>
          </a:p>
        </p:txBody>
      </p:sp>
      <p:sp>
        <p:nvSpPr>
          <p:cNvPr id="17" name="Content Placeholder 2"/>
          <p:cNvSpPr txBox="1">
            <a:spLocks/>
          </p:cNvSpPr>
          <p:nvPr/>
        </p:nvSpPr>
        <p:spPr>
          <a:xfrm>
            <a:off x="430824" y="5186739"/>
            <a:ext cx="7911988" cy="1179234"/>
          </a:xfrm>
          <a:prstGeom prst="rect">
            <a:avLst/>
          </a:prstGeom>
        </p:spPr>
        <p:txBody>
          <a:bodyPr/>
          <a:lst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spcBef>
                <a:spcPts val="600"/>
              </a:spcBef>
            </a:pPr>
            <a:r>
              <a:rPr lang="en-US" sz="1600" dirty="0" smtClean="0">
                <a:solidFill>
                  <a:schemeClr val="tx1"/>
                </a:solidFill>
              </a:rPr>
              <a:t>Tumour assessments (per RECIST v1.1) performed at week 8 and every 6 weeks </a:t>
            </a:r>
          </a:p>
          <a:p>
            <a:pPr>
              <a:spcBef>
                <a:spcPts val="600"/>
              </a:spcBef>
            </a:pPr>
            <a:r>
              <a:rPr lang="en-US" sz="1600" dirty="0" smtClean="0">
                <a:solidFill>
                  <a:schemeClr val="tx1"/>
                </a:solidFill>
              </a:rPr>
              <a:t>Minimum of 11 months of follow-up for response</a:t>
            </a:r>
          </a:p>
          <a:p>
            <a:pPr>
              <a:spcBef>
                <a:spcPts val="600"/>
              </a:spcBef>
            </a:pPr>
            <a:r>
              <a:rPr lang="en-US" sz="1600" dirty="0" smtClean="0">
                <a:solidFill>
                  <a:schemeClr val="tx1"/>
                </a:solidFill>
              </a:rPr>
              <a:t>Median OS fellow-up was 8 months (range, 0-17.3)</a:t>
            </a:r>
            <a:endParaRPr lang="en-US" sz="1600" dirty="0">
              <a:solidFill>
                <a:schemeClr val="tx1"/>
              </a:solidFill>
            </a:endParaRPr>
          </a:p>
        </p:txBody>
      </p:sp>
    </p:spTree>
    <p:extLst>
      <p:ext uri="{BB962C8B-B14F-4D97-AF65-F5344CB8AC3E}">
        <p14:creationId xmlns:p14="http://schemas.microsoft.com/office/powerpoint/2010/main" val="1778293777"/>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336" name="Table 14335"/>
          <p:cNvGraphicFramePr>
            <a:graphicFrameLocks noGrp="1"/>
          </p:cNvGraphicFramePr>
          <p:nvPr>
            <p:extLst>
              <p:ext uri="{D42A27DB-BD31-4B8C-83A1-F6EECF244321}">
                <p14:modId xmlns:p14="http://schemas.microsoft.com/office/powerpoint/2010/main" val="2142959865"/>
              </p:ext>
            </p:extLst>
          </p:nvPr>
        </p:nvGraphicFramePr>
        <p:xfrm>
          <a:off x="374469" y="4730055"/>
          <a:ext cx="7442110" cy="741680"/>
        </p:xfrm>
        <a:graphic>
          <a:graphicData uri="http://schemas.openxmlformats.org/drawingml/2006/table">
            <a:tbl>
              <a:tblPr firstRow="1" bandRow="1">
                <a:tableStyleId>{5C22544A-7EE6-4342-B048-85BDC9FD1C3A}</a:tableStyleId>
              </a:tblPr>
              <a:tblGrid>
                <a:gridCol w="1219200"/>
                <a:gridCol w="523995"/>
                <a:gridCol w="1254232"/>
                <a:gridCol w="572243"/>
                <a:gridCol w="927711"/>
                <a:gridCol w="992831"/>
                <a:gridCol w="966663"/>
                <a:gridCol w="985235"/>
              </a:tblGrid>
              <a:tr h="370840">
                <a:tc gridSpan="8">
                  <a:txBody>
                    <a:bodyPr/>
                    <a:lstStyle/>
                    <a:p>
                      <a:r>
                        <a:rPr lang="en-US" sz="1000" dirty="0" smtClean="0">
                          <a:solidFill>
                            <a:schemeClr val="tx1"/>
                          </a:solidFill>
                        </a:rPr>
                        <a:t>Number of Patients at Risk</a:t>
                      </a:r>
                      <a:endParaRPr lang="en-US" sz="10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370840">
                <a:tc>
                  <a:txBody>
                    <a:bodyPr/>
                    <a:lstStyle/>
                    <a:p>
                      <a:r>
                        <a:rPr lang="en-US" sz="1000" dirty="0" smtClean="0">
                          <a:solidFill>
                            <a:schemeClr val="tx1"/>
                          </a:solidFill>
                        </a:rPr>
                        <a:t>Nivolumab 3 mg/kg</a:t>
                      </a:r>
                      <a:endParaRPr lang="en-US" sz="1000" dirty="0">
                        <a:solidFill>
                          <a:schemeClr val="tx1"/>
                        </a:solidFill>
                      </a:endParaRPr>
                    </a:p>
                  </a:txBody>
                  <a:tcPr marR="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117</a:t>
                      </a:r>
                      <a:endParaRPr lang="en-US" sz="10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smtClean="0">
                          <a:solidFill>
                            <a:schemeClr val="tx1"/>
                          </a:solidFill>
                        </a:rPr>
                        <a:t>93</a:t>
                      </a:r>
                      <a:endParaRPr lang="en-US" sz="10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000" dirty="0" smtClean="0">
                          <a:solidFill>
                            <a:schemeClr val="tx1"/>
                          </a:solidFill>
                        </a:rPr>
                        <a:t>68</a:t>
                      </a:r>
                      <a:endParaRPr lang="en-US" sz="10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000" dirty="0" smtClean="0">
                          <a:solidFill>
                            <a:schemeClr val="tx1"/>
                          </a:solidFill>
                        </a:rPr>
                        <a:t>51</a:t>
                      </a:r>
                      <a:endParaRPr lang="en-US" sz="10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000" dirty="0" smtClean="0">
                          <a:solidFill>
                            <a:schemeClr val="tx1"/>
                          </a:solidFill>
                        </a:rPr>
                        <a:t>28</a:t>
                      </a:r>
                      <a:endParaRPr lang="en-US" sz="10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000" dirty="0" smtClean="0">
                          <a:solidFill>
                            <a:schemeClr val="tx1"/>
                          </a:solidFill>
                        </a:rPr>
                        <a:t>5</a:t>
                      </a:r>
                      <a:endParaRPr lang="en-US" sz="10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sz="1000" dirty="0" smtClean="0">
                          <a:solidFill>
                            <a:schemeClr val="tx1"/>
                          </a:solidFill>
                        </a:rPr>
                        <a:t>0</a:t>
                      </a:r>
                      <a:endParaRPr lang="en-US" sz="10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7" name="Title 1"/>
          <p:cNvSpPr>
            <a:spLocks noGrp="1"/>
          </p:cNvSpPr>
          <p:nvPr>
            <p:ph type="title"/>
          </p:nvPr>
        </p:nvSpPr>
        <p:spPr/>
        <p:txBody>
          <a:bodyPr/>
          <a:lstStyle/>
          <a:p>
            <a:r>
              <a:rPr lang="en-US" dirty="0" smtClean="0"/>
              <a:t>CheckMate-063: Overall Survival</a:t>
            </a:r>
            <a:endParaRPr lang="en-US" dirty="0"/>
          </a:p>
        </p:txBody>
      </p:sp>
      <p:sp>
        <p:nvSpPr>
          <p:cNvPr id="6" name="TextBox 5"/>
          <p:cNvSpPr txBox="1"/>
          <p:nvPr/>
        </p:nvSpPr>
        <p:spPr>
          <a:xfrm>
            <a:off x="130160" y="6296658"/>
            <a:ext cx="3331040" cy="377026"/>
          </a:xfrm>
          <a:prstGeom prst="rect">
            <a:avLst/>
          </a:prstGeom>
          <a:noFill/>
        </p:spPr>
        <p:txBody>
          <a:bodyPr wrap="none" lIns="0" tIns="0" rIns="0" bIns="0" rtlCol="0" anchor="b">
            <a:spAutoFit/>
          </a:bodyPr>
          <a:lstStyle/>
          <a:p>
            <a:pPr marL="63500"/>
            <a:r>
              <a:rPr lang="en-US" sz="1200" dirty="0" smtClean="0"/>
              <a:t>Green circles </a:t>
            </a:r>
            <a:r>
              <a:rPr lang="en-US" sz="1200" dirty="0"/>
              <a:t>represent censored observations. </a:t>
            </a:r>
            <a:endParaRPr lang="en-US" sz="1200" dirty="0" smtClean="0">
              <a:solidFill>
                <a:srgbClr val="000000"/>
              </a:solidFill>
            </a:endParaRPr>
          </a:p>
          <a:p>
            <a:pPr marL="63500">
              <a:spcBef>
                <a:spcPts val="300"/>
              </a:spcBef>
            </a:pPr>
            <a:r>
              <a:rPr lang="en-US" sz="1000" dirty="0" smtClean="0">
                <a:solidFill>
                  <a:srgbClr val="000000"/>
                </a:solidFill>
              </a:rPr>
              <a:t>Ramalingam. CMSTO 2014.</a:t>
            </a:r>
            <a:endParaRPr lang="en-US" sz="1000" dirty="0">
              <a:solidFill>
                <a:srgbClr val="000000"/>
              </a:solidFill>
            </a:endParaRPr>
          </a:p>
        </p:txBody>
      </p:sp>
      <p:sp>
        <p:nvSpPr>
          <p:cNvPr id="16" name="Freeform 15"/>
          <p:cNvSpPr/>
          <p:nvPr/>
        </p:nvSpPr>
        <p:spPr>
          <a:xfrm>
            <a:off x="1757494" y="1699826"/>
            <a:ext cx="6059085" cy="2748056"/>
          </a:xfrm>
          <a:custGeom>
            <a:avLst/>
            <a:gdLst>
              <a:gd name="connsiteX0" fmla="*/ 0 w 3048000"/>
              <a:gd name="connsiteY0" fmla="*/ 0 h 2216150"/>
              <a:gd name="connsiteX1" fmla="*/ 0 w 3048000"/>
              <a:gd name="connsiteY1" fmla="*/ 2216150 h 2216150"/>
              <a:gd name="connsiteX2" fmla="*/ 3048000 w 3048000"/>
              <a:gd name="connsiteY2" fmla="*/ 2216150 h 2216150"/>
            </a:gdLst>
            <a:ahLst/>
            <a:cxnLst>
              <a:cxn ang="0">
                <a:pos x="connsiteX0" y="connsiteY0"/>
              </a:cxn>
              <a:cxn ang="0">
                <a:pos x="connsiteX1" y="connsiteY1"/>
              </a:cxn>
              <a:cxn ang="0">
                <a:pos x="connsiteX2" y="connsiteY2"/>
              </a:cxn>
            </a:cxnLst>
            <a:rect l="l" t="t" r="r" b="b"/>
            <a:pathLst>
              <a:path w="3048000" h="2216150">
                <a:moveTo>
                  <a:pt x="0" y="0"/>
                </a:moveTo>
                <a:lnTo>
                  <a:pt x="0" y="2216150"/>
                </a:lnTo>
                <a:lnTo>
                  <a:pt x="3048000" y="2216150"/>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Freeform 16"/>
          <p:cNvSpPr/>
          <p:nvPr/>
        </p:nvSpPr>
        <p:spPr>
          <a:xfrm>
            <a:off x="1699767" y="1819190"/>
            <a:ext cx="46900"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Freeform 17"/>
          <p:cNvSpPr/>
          <p:nvPr/>
        </p:nvSpPr>
        <p:spPr>
          <a:xfrm>
            <a:off x="1699767" y="2077797"/>
            <a:ext cx="46900"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Freeform 18"/>
          <p:cNvSpPr/>
          <p:nvPr/>
        </p:nvSpPr>
        <p:spPr>
          <a:xfrm>
            <a:off x="1699767" y="2334592"/>
            <a:ext cx="46900"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reeform 19"/>
          <p:cNvSpPr/>
          <p:nvPr/>
        </p:nvSpPr>
        <p:spPr>
          <a:xfrm>
            <a:off x="1699767" y="2600010"/>
            <a:ext cx="46900"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Freeform 20"/>
          <p:cNvSpPr/>
          <p:nvPr/>
        </p:nvSpPr>
        <p:spPr>
          <a:xfrm>
            <a:off x="1699767" y="2851823"/>
            <a:ext cx="46900"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Freeform 21"/>
          <p:cNvSpPr/>
          <p:nvPr/>
        </p:nvSpPr>
        <p:spPr>
          <a:xfrm>
            <a:off x="1699767" y="3104521"/>
            <a:ext cx="46900"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Freeform 22"/>
          <p:cNvSpPr/>
          <p:nvPr/>
        </p:nvSpPr>
        <p:spPr>
          <a:xfrm>
            <a:off x="1699767" y="3362685"/>
            <a:ext cx="46900"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TextBox 23"/>
          <p:cNvSpPr txBox="1"/>
          <p:nvPr/>
        </p:nvSpPr>
        <p:spPr>
          <a:xfrm>
            <a:off x="1376927" y="1707406"/>
            <a:ext cx="248466" cy="215444"/>
          </a:xfrm>
          <a:prstGeom prst="rect">
            <a:avLst/>
          </a:prstGeom>
          <a:noFill/>
        </p:spPr>
        <p:txBody>
          <a:bodyPr wrap="none" lIns="0" tIns="0" rIns="0" bIns="0" rtlCol="0" anchor="b" anchorCtr="0">
            <a:spAutoFit/>
          </a:bodyPr>
          <a:lstStyle/>
          <a:p>
            <a:r>
              <a:rPr lang="en-US" sz="1400" dirty="0" smtClean="0"/>
              <a:t>1.0</a:t>
            </a:r>
            <a:endParaRPr lang="en-US" sz="1400" dirty="0"/>
          </a:p>
        </p:txBody>
      </p:sp>
      <p:sp>
        <p:nvSpPr>
          <p:cNvPr id="25" name="TextBox 24"/>
          <p:cNvSpPr txBox="1"/>
          <p:nvPr/>
        </p:nvSpPr>
        <p:spPr>
          <a:xfrm>
            <a:off x="1376920" y="1970765"/>
            <a:ext cx="248466" cy="215444"/>
          </a:xfrm>
          <a:prstGeom prst="rect">
            <a:avLst/>
          </a:prstGeom>
          <a:noFill/>
        </p:spPr>
        <p:txBody>
          <a:bodyPr wrap="none" lIns="0" tIns="0" rIns="0" bIns="0" rtlCol="0" anchor="b" anchorCtr="0">
            <a:spAutoFit/>
          </a:bodyPr>
          <a:lstStyle/>
          <a:p>
            <a:r>
              <a:rPr lang="en-US" sz="1400" dirty="0" smtClean="0"/>
              <a:t>0.9</a:t>
            </a:r>
            <a:endParaRPr lang="en-US" sz="1400" dirty="0"/>
          </a:p>
        </p:txBody>
      </p:sp>
      <p:sp>
        <p:nvSpPr>
          <p:cNvPr id="26" name="TextBox 25"/>
          <p:cNvSpPr txBox="1"/>
          <p:nvPr/>
        </p:nvSpPr>
        <p:spPr>
          <a:xfrm>
            <a:off x="1376920" y="2242832"/>
            <a:ext cx="248466" cy="215444"/>
          </a:xfrm>
          <a:prstGeom prst="rect">
            <a:avLst/>
          </a:prstGeom>
          <a:noFill/>
        </p:spPr>
        <p:txBody>
          <a:bodyPr wrap="none" lIns="0" tIns="0" rIns="0" bIns="0" rtlCol="0" anchor="b" anchorCtr="0">
            <a:spAutoFit/>
          </a:bodyPr>
          <a:lstStyle/>
          <a:p>
            <a:r>
              <a:rPr lang="en-US" sz="1400" dirty="0" smtClean="0"/>
              <a:t>0.8</a:t>
            </a:r>
            <a:endParaRPr lang="en-US" sz="1400" dirty="0"/>
          </a:p>
        </p:txBody>
      </p:sp>
      <p:sp>
        <p:nvSpPr>
          <p:cNvPr id="27" name="TextBox 26"/>
          <p:cNvSpPr txBox="1"/>
          <p:nvPr/>
        </p:nvSpPr>
        <p:spPr>
          <a:xfrm>
            <a:off x="1376920" y="2506191"/>
            <a:ext cx="248466" cy="215444"/>
          </a:xfrm>
          <a:prstGeom prst="rect">
            <a:avLst/>
          </a:prstGeom>
          <a:noFill/>
        </p:spPr>
        <p:txBody>
          <a:bodyPr wrap="none" lIns="0" tIns="0" rIns="0" bIns="0" rtlCol="0" anchor="b" anchorCtr="0">
            <a:spAutoFit/>
          </a:bodyPr>
          <a:lstStyle/>
          <a:p>
            <a:r>
              <a:rPr lang="en-US" sz="1400" dirty="0" smtClean="0"/>
              <a:t>0.7</a:t>
            </a:r>
            <a:endParaRPr lang="en-US" sz="1400" dirty="0"/>
          </a:p>
        </p:txBody>
      </p:sp>
      <p:sp>
        <p:nvSpPr>
          <p:cNvPr id="28" name="TextBox 27"/>
          <p:cNvSpPr txBox="1"/>
          <p:nvPr/>
        </p:nvSpPr>
        <p:spPr>
          <a:xfrm>
            <a:off x="1376920" y="2743424"/>
            <a:ext cx="248466" cy="215444"/>
          </a:xfrm>
          <a:prstGeom prst="rect">
            <a:avLst/>
          </a:prstGeom>
          <a:noFill/>
        </p:spPr>
        <p:txBody>
          <a:bodyPr wrap="none" lIns="0" tIns="0" rIns="0" bIns="0" rtlCol="0" anchor="b" anchorCtr="0">
            <a:spAutoFit/>
          </a:bodyPr>
          <a:lstStyle/>
          <a:p>
            <a:r>
              <a:rPr lang="en-US" sz="1400" dirty="0" smtClean="0"/>
              <a:t>0.6</a:t>
            </a:r>
            <a:endParaRPr lang="en-US" sz="1400" dirty="0"/>
          </a:p>
        </p:txBody>
      </p:sp>
      <p:sp>
        <p:nvSpPr>
          <p:cNvPr id="29" name="TextBox 28"/>
          <p:cNvSpPr txBox="1"/>
          <p:nvPr/>
        </p:nvSpPr>
        <p:spPr>
          <a:xfrm>
            <a:off x="1376920" y="2980656"/>
            <a:ext cx="248466" cy="215444"/>
          </a:xfrm>
          <a:prstGeom prst="rect">
            <a:avLst/>
          </a:prstGeom>
          <a:noFill/>
        </p:spPr>
        <p:txBody>
          <a:bodyPr wrap="none" lIns="0" tIns="0" rIns="0" bIns="0" rtlCol="0" anchor="b" anchorCtr="0">
            <a:spAutoFit/>
          </a:bodyPr>
          <a:lstStyle/>
          <a:p>
            <a:r>
              <a:rPr lang="en-US" sz="1400" dirty="0" smtClean="0"/>
              <a:t>0.5</a:t>
            </a:r>
            <a:endParaRPr lang="en-US" sz="1400" dirty="0"/>
          </a:p>
        </p:txBody>
      </p:sp>
      <p:sp>
        <p:nvSpPr>
          <p:cNvPr id="30" name="TextBox 29"/>
          <p:cNvSpPr txBox="1"/>
          <p:nvPr/>
        </p:nvSpPr>
        <p:spPr>
          <a:xfrm>
            <a:off x="1376920" y="3252724"/>
            <a:ext cx="248466" cy="215444"/>
          </a:xfrm>
          <a:prstGeom prst="rect">
            <a:avLst/>
          </a:prstGeom>
          <a:noFill/>
        </p:spPr>
        <p:txBody>
          <a:bodyPr wrap="none" lIns="0" tIns="0" rIns="0" bIns="0" rtlCol="0" anchor="b" anchorCtr="0">
            <a:spAutoFit/>
          </a:bodyPr>
          <a:lstStyle/>
          <a:p>
            <a:r>
              <a:rPr lang="en-US" sz="1400" dirty="0" smtClean="0"/>
              <a:t>0.4</a:t>
            </a:r>
            <a:endParaRPr lang="en-US" sz="1400" dirty="0"/>
          </a:p>
        </p:txBody>
      </p:sp>
      <p:sp>
        <p:nvSpPr>
          <p:cNvPr id="31" name="TextBox 30"/>
          <p:cNvSpPr txBox="1"/>
          <p:nvPr/>
        </p:nvSpPr>
        <p:spPr>
          <a:xfrm>
            <a:off x="1376920" y="3498665"/>
            <a:ext cx="248466" cy="215444"/>
          </a:xfrm>
          <a:prstGeom prst="rect">
            <a:avLst/>
          </a:prstGeom>
          <a:noFill/>
        </p:spPr>
        <p:txBody>
          <a:bodyPr wrap="none" lIns="0" tIns="0" rIns="0" bIns="0" rtlCol="0" anchor="b" anchorCtr="0">
            <a:spAutoFit/>
          </a:bodyPr>
          <a:lstStyle/>
          <a:p>
            <a:r>
              <a:rPr lang="en-US" sz="1400" dirty="0" smtClean="0"/>
              <a:t>0.3</a:t>
            </a:r>
            <a:endParaRPr lang="en-US" sz="1400" dirty="0"/>
          </a:p>
        </p:txBody>
      </p:sp>
      <p:sp>
        <p:nvSpPr>
          <p:cNvPr id="32" name="TextBox 31"/>
          <p:cNvSpPr txBox="1"/>
          <p:nvPr/>
        </p:nvSpPr>
        <p:spPr>
          <a:xfrm>
            <a:off x="1376920" y="3770733"/>
            <a:ext cx="248466" cy="215444"/>
          </a:xfrm>
          <a:prstGeom prst="rect">
            <a:avLst/>
          </a:prstGeom>
          <a:noFill/>
        </p:spPr>
        <p:txBody>
          <a:bodyPr wrap="none" lIns="0" tIns="0" rIns="0" bIns="0" rtlCol="0" anchor="b" anchorCtr="0">
            <a:spAutoFit/>
          </a:bodyPr>
          <a:lstStyle/>
          <a:p>
            <a:r>
              <a:rPr lang="en-US" sz="1400" dirty="0" smtClean="0"/>
              <a:t>0.2</a:t>
            </a:r>
            <a:endParaRPr lang="en-US" sz="1400" dirty="0"/>
          </a:p>
        </p:txBody>
      </p:sp>
      <p:sp>
        <p:nvSpPr>
          <p:cNvPr id="33" name="TextBox 32"/>
          <p:cNvSpPr txBox="1"/>
          <p:nvPr/>
        </p:nvSpPr>
        <p:spPr>
          <a:xfrm>
            <a:off x="1376920" y="4034092"/>
            <a:ext cx="248466" cy="215444"/>
          </a:xfrm>
          <a:prstGeom prst="rect">
            <a:avLst/>
          </a:prstGeom>
          <a:noFill/>
        </p:spPr>
        <p:txBody>
          <a:bodyPr wrap="none" lIns="0" tIns="0" rIns="0" bIns="0" rtlCol="0" anchor="b" anchorCtr="0">
            <a:spAutoFit/>
          </a:bodyPr>
          <a:lstStyle/>
          <a:p>
            <a:r>
              <a:rPr lang="en-US" sz="1400" dirty="0" smtClean="0"/>
              <a:t>0.1</a:t>
            </a:r>
            <a:endParaRPr lang="en-US" sz="1400" dirty="0"/>
          </a:p>
        </p:txBody>
      </p:sp>
      <p:sp>
        <p:nvSpPr>
          <p:cNvPr id="34" name="TextBox 33"/>
          <p:cNvSpPr txBox="1"/>
          <p:nvPr/>
        </p:nvSpPr>
        <p:spPr>
          <a:xfrm>
            <a:off x="1524970" y="4280032"/>
            <a:ext cx="99386" cy="215444"/>
          </a:xfrm>
          <a:prstGeom prst="rect">
            <a:avLst/>
          </a:prstGeom>
          <a:noFill/>
        </p:spPr>
        <p:txBody>
          <a:bodyPr wrap="none" lIns="0" tIns="0" rIns="0" bIns="0" rtlCol="0" anchor="b" anchorCtr="0">
            <a:spAutoFit/>
          </a:bodyPr>
          <a:lstStyle/>
          <a:p>
            <a:r>
              <a:rPr lang="en-US" sz="1400" dirty="0" smtClean="0"/>
              <a:t>0</a:t>
            </a:r>
            <a:endParaRPr lang="en-US" sz="1400" dirty="0"/>
          </a:p>
        </p:txBody>
      </p:sp>
      <p:sp>
        <p:nvSpPr>
          <p:cNvPr id="35" name="Freeform 34"/>
          <p:cNvSpPr/>
          <p:nvPr/>
        </p:nvSpPr>
        <p:spPr>
          <a:xfrm>
            <a:off x="2786025" y="4450934"/>
            <a:ext cx="0" cy="50908"/>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Freeform 35"/>
          <p:cNvSpPr/>
          <p:nvPr/>
        </p:nvSpPr>
        <p:spPr>
          <a:xfrm>
            <a:off x="3758446" y="4455697"/>
            <a:ext cx="0" cy="50908"/>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Freeform 36"/>
          <p:cNvSpPr/>
          <p:nvPr/>
        </p:nvSpPr>
        <p:spPr>
          <a:xfrm>
            <a:off x="4725458" y="4455697"/>
            <a:ext cx="0" cy="50908"/>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Freeform 37"/>
          <p:cNvSpPr/>
          <p:nvPr/>
        </p:nvSpPr>
        <p:spPr>
          <a:xfrm>
            <a:off x="5698427" y="4455697"/>
            <a:ext cx="0" cy="50908"/>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Freeform 38"/>
          <p:cNvSpPr/>
          <p:nvPr/>
        </p:nvSpPr>
        <p:spPr>
          <a:xfrm>
            <a:off x="6673376" y="4453442"/>
            <a:ext cx="42880" cy="55418"/>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Freeform 39"/>
          <p:cNvSpPr/>
          <p:nvPr/>
        </p:nvSpPr>
        <p:spPr>
          <a:xfrm>
            <a:off x="1800126" y="4455697"/>
            <a:ext cx="0" cy="50908"/>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Freeform 40"/>
          <p:cNvSpPr/>
          <p:nvPr/>
        </p:nvSpPr>
        <p:spPr>
          <a:xfrm>
            <a:off x="7640996" y="4453442"/>
            <a:ext cx="42880" cy="55418"/>
          </a:xfrm>
          <a:custGeom>
            <a:avLst/>
            <a:gdLst>
              <a:gd name="connsiteX0" fmla="*/ 0 w 0"/>
              <a:gd name="connsiteY0" fmla="*/ 0 h 80963"/>
              <a:gd name="connsiteX1" fmla="*/ 0 w 0"/>
              <a:gd name="connsiteY1" fmla="*/ 80963 h 80963"/>
            </a:gdLst>
            <a:ahLst/>
            <a:cxnLst>
              <a:cxn ang="0">
                <a:pos x="connsiteX0" y="connsiteY0"/>
              </a:cxn>
              <a:cxn ang="0">
                <a:pos x="connsiteX1" y="connsiteY1"/>
              </a:cxn>
            </a:cxnLst>
            <a:rect l="l" t="t" r="r" b="b"/>
            <a:pathLst>
              <a:path h="80963">
                <a:moveTo>
                  <a:pt x="0" y="0"/>
                </a:moveTo>
                <a:lnTo>
                  <a:pt x="0" y="80963"/>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Freeform 42"/>
          <p:cNvSpPr/>
          <p:nvPr/>
        </p:nvSpPr>
        <p:spPr>
          <a:xfrm>
            <a:off x="1699767" y="3616459"/>
            <a:ext cx="46900"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Freeform 43"/>
          <p:cNvSpPr/>
          <p:nvPr/>
        </p:nvSpPr>
        <p:spPr>
          <a:xfrm>
            <a:off x="1699767" y="3876584"/>
            <a:ext cx="46900"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Freeform 44"/>
          <p:cNvSpPr/>
          <p:nvPr/>
        </p:nvSpPr>
        <p:spPr>
          <a:xfrm>
            <a:off x="1699767" y="4137468"/>
            <a:ext cx="46900"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Freeform 45"/>
          <p:cNvSpPr/>
          <p:nvPr/>
        </p:nvSpPr>
        <p:spPr>
          <a:xfrm>
            <a:off x="1699767" y="4390621"/>
            <a:ext cx="46900" cy="0"/>
          </a:xfrm>
          <a:custGeom>
            <a:avLst/>
            <a:gdLst>
              <a:gd name="connsiteX0" fmla="*/ 0 w 50006"/>
              <a:gd name="connsiteY0" fmla="*/ 0 h 0"/>
              <a:gd name="connsiteX1" fmla="*/ 50006 w 50006"/>
              <a:gd name="connsiteY1" fmla="*/ 0 h 0"/>
            </a:gdLst>
            <a:ahLst/>
            <a:cxnLst>
              <a:cxn ang="0">
                <a:pos x="connsiteX0" y="connsiteY0"/>
              </a:cxn>
              <a:cxn ang="0">
                <a:pos x="connsiteX1" y="connsiteY1"/>
              </a:cxn>
            </a:cxnLst>
            <a:rect l="l" t="t" r="r" b="b"/>
            <a:pathLst>
              <a:path w="50006">
                <a:moveTo>
                  <a:pt x="0" y="0"/>
                </a:moveTo>
                <a:lnTo>
                  <a:pt x="50006" y="0"/>
                </a:lnTo>
              </a:path>
            </a:pathLst>
          </a:custGeom>
          <a:noFill/>
          <a:ln w="19050" cap="rnd">
            <a:solidFill>
              <a:srgbClr val="71707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TextBox 46"/>
          <p:cNvSpPr txBox="1"/>
          <p:nvPr/>
        </p:nvSpPr>
        <p:spPr>
          <a:xfrm rot="16200000">
            <a:off x="-78501" y="2940344"/>
            <a:ext cx="2353529" cy="338554"/>
          </a:xfrm>
          <a:prstGeom prst="rect">
            <a:avLst/>
          </a:prstGeom>
          <a:noFill/>
        </p:spPr>
        <p:txBody>
          <a:bodyPr wrap="none" rtlCol="0">
            <a:spAutoFit/>
          </a:bodyPr>
          <a:lstStyle/>
          <a:p>
            <a:r>
              <a:rPr lang="en-US" sz="1600" b="1" dirty="0" smtClean="0"/>
              <a:t>Probability of Survival</a:t>
            </a:r>
            <a:endParaRPr lang="en-US" sz="1600" b="1" dirty="0"/>
          </a:p>
        </p:txBody>
      </p:sp>
      <p:sp>
        <p:nvSpPr>
          <p:cNvPr id="48" name="TextBox 47"/>
          <p:cNvSpPr txBox="1"/>
          <p:nvPr/>
        </p:nvSpPr>
        <p:spPr>
          <a:xfrm>
            <a:off x="1664494" y="4479440"/>
            <a:ext cx="266407" cy="234162"/>
          </a:xfrm>
          <a:prstGeom prst="rect">
            <a:avLst/>
          </a:prstGeom>
          <a:noFill/>
        </p:spPr>
        <p:txBody>
          <a:bodyPr wrap="none" rtlCol="0">
            <a:spAutoFit/>
          </a:bodyPr>
          <a:lstStyle/>
          <a:p>
            <a:r>
              <a:rPr lang="en-US" sz="1400" dirty="0"/>
              <a:t>0</a:t>
            </a:r>
          </a:p>
        </p:txBody>
      </p:sp>
      <p:sp>
        <p:nvSpPr>
          <p:cNvPr id="49" name="TextBox 48"/>
          <p:cNvSpPr txBox="1"/>
          <p:nvPr/>
        </p:nvSpPr>
        <p:spPr>
          <a:xfrm>
            <a:off x="2637560" y="4479440"/>
            <a:ext cx="266407" cy="234162"/>
          </a:xfrm>
          <a:prstGeom prst="rect">
            <a:avLst/>
          </a:prstGeom>
          <a:noFill/>
        </p:spPr>
        <p:txBody>
          <a:bodyPr wrap="none" rtlCol="0">
            <a:spAutoFit/>
          </a:bodyPr>
          <a:lstStyle/>
          <a:p>
            <a:r>
              <a:rPr lang="en-US" sz="1400" dirty="0" smtClean="0"/>
              <a:t>3</a:t>
            </a:r>
            <a:endParaRPr lang="en-US" sz="1400" dirty="0"/>
          </a:p>
        </p:txBody>
      </p:sp>
      <p:sp>
        <p:nvSpPr>
          <p:cNvPr id="50" name="TextBox 49"/>
          <p:cNvSpPr txBox="1"/>
          <p:nvPr/>
        </p:nvSpPr>
        <p:spPr>
          <a:xfrm>
            <a:off x="3623755" y="4479440"/>
            <a:ext cx="266407" cy="234162"/>
          </a:xfrm>
          <a:prstGeom prst="rect">
            <a:avLst/>
          </a:prstGeom>
          <a:noFill/>
        </p:spPr>
        <p:txBody>
          <a:bodyPr wrap="none" rtlCol="0">
            <a:spAutoFit/>
          </a:bodyPr>
          <a:lstStyle/>
          <a:p>
            <a:r>
              <a:rPr lang="en-US" sz="1400" dirty="0"/>
              <a:t>6</a:t>
            </a:r>
          </a:p>
        </p:txBody>
      </p:sp>
      <p:sp>
        <p:nvSpPr>
          <p:cNvPr id="51" name="TextBox 50"/>
          <p:cNvSpPr txBox="1"/>
          <p:nvPr/>
        </p:nvSpPr>
        <p:spPr>
          <a:xfrm>
            <a:off x="4575805" y="4479440"/>
            <a:ext cx="266407" cy="234162"/>
          </a:xfrm>
          <a:prstGeom prst="rect">
            <a:avLst/>
          </a:prstGeom>
          <a:noFill/>
        </p:spPr>
        <p:txBody>
          <a:bodyPr wrap="none" rtlCol="0">
            <a:spAutoFit/>
          </a:bodyPr>
          <a:lstStyle/>
          <a:p>
            <a:r>
              <a:rPr lang="en-US" sz="1400" dirty="0" smtClean="0"/>
              <a:t>9</a:t>
            </a:r>
            <a:endParaRPr lang="en-US" sz="1400" dirty="0"/>
          </a:p>
        </p:txBody>
      </p:sp>
      <p:sp>
        <p:nvSpPr>
          <p:cNvPr id="52" name="TextBox 51"/>
          <p:cNvSpPr txBox="1"/>
          <p:nvPr/>
        </p:nvSpPr>
        <p:spPr>
          <a:xfrm>
            <a:off x="5510744" y="4479440"/>
            <a:ext cx="359619" cy="234162"/>
          </a:xfrm>
          <a:prstGeom prst="rect">
            <a:avLst/>
          </a:prstGeom>
          <a:noFill/>
        </p:spPr>
        <p:txBody>
          <a:bodyPr wrap="none" rtlCol="0">
            <a:spAutoFit/>
          </a:bodyPr>
          <a:lstStyle/>
          <a:p>
            <a:r>
              <a:rPr lang="en-US" sz="1400" dirty="0" smtClean="0"/>
              <a:t>12</a:t>
            </a:r>
            <a:endParaRPr lang="en-US" sz="1400" dirty="0"/>
          </a:p>
        </p:txBody>
      </p:sp>
      <p:sp>
        <p:nvSpPr>
          <p:cNvPr id="53" name="TextBox 52"/>
          <p:cNvSpPr txBox="1"/>
          <p:nvPr/>
        </p:nvSpPr>
        <p:spPr>
          <a:xfrm>
            <a:off x="6484798" y="4479440"/>
            <a:ext cx="359619" cy="234162"/>
          </a:xfrm>
          <a:prstGeom prst="rect">
            <a:avLst/>
          </a:prstGeom>
          <a:noFill/>
        </p:spPr>
        <p:txBody>
          <a:bodyPr wrap="none" rtlCol="0">
            <a:spAutoFit/>
          </a:bodyPr>
          <a:lstStyle/>
          <a:p>
            <a:r>
              <a:rPr lang="en-US" sz="1400" dirty="0" smtClean="0"/>
              <a:t>15</a:t>
            </a:r>
            <a:endParaRPr lang="en-US" sz="1400" dirty="0"/>
          </a:p>
        </p:txBody>
      </p:sp>
      <p:sp>
        <p:nvSpPr>
          <p:cNvPr id="54" name="TextBox 53"/>
          <p:cNvSpPr txBox="1"/>
          <p:nvPr/>
        </p:nvSpPr>
        <p:spPr>
          <a:xfrm>
            <a:off x="7445946" y="4479440"/>
            <a:ext cx="359619" cy="234162"/>
          </a:xfrm>
          <a:prstGeom prst="rect">
            <a:avLst/>
          </a:prstGeom>
          <a:noFill/>
        </p:spPr>
        <p:txBody>
          <a:bodyPr wrap="none" rtlCol="0">
            <a:spAutoFit/>
          </a:bodyPr>
          <a:lstStyle/>
          <a:p>
            <a:r>
              <a:rPr lang="en-US" sz="1400" dirty="0" smtClean="0"/>
              <a:t>18</a:t>
            </a:r>
            <a:endParaRPr lang="en-US" sz="1400" dirty="0"/>
          </a:p>
        </p:txBody>
      </p:sp>
      <p:sp>
        <p:nvSpPr>
          <p:cNvPr id="56" name="TextBox 55"/>
          <p:cNvSpPr txBox="1"/>
          <p:nvPr/>
        </p:nvSpPr>
        <p:spPr>
          <a:xfrm>
            <a:off x="4272607" y="4692569"/>
            <a:ext cx="925253" cy="338554"/>
          </a:xfrm>
          <a:prstGeom prst="rect">
            <a:avLst/>
          </a:prstGeom>
          <a:noFill/>
        </p:spPr>
        <p:txBody>
          <a:bodyPr wrap="none" rtlCol="0">
            <a:spAutoFit/>
          </a:bodyPr>
          <a:lstStyle/>
          <a:p>
            <a:r>
              <a:rPr lang="en-US" sz="1600" b="1" dirty="0" smtClean="0"/>
              <a:t>Months</a:t>
            </a:r>
            <a:endParaRPr lang="en-US" sz="1600" b="1" dirty="0"/>
          </a:p>
        </p:txBody>
      </p:sp>
      <p:sp>
        <p:nvSpPr>
          <p:cNvPr id="63" name="TextBox 62"/>
          <p:cNvSpPr txBox="1"/>
          <p:nvPr/>
        </p:nvSpPr>
        <p:spPr>
          <a:xfrm>
            <a:off x="4336292" y="2518259"/>
            <a:ext cx="2462534" cy="338554"/>
          </a:xfrm>
          <a:prstGeom prst="rect">
            <a:avLst/>
          </a:prstGeom>
          <a:noFill/>
        </p:spPr>
        <p:txBody>
          <a:bodyPr wrap="none" rtlCol="0">
            <a:spAutoFit/>
          </a:bodyPr>
          <a:lstStyle/>
          <a:p>
            <a:r>
              <a:rPr lang="en-US" sz="1600" dirty="0" smtClean="0"/>
              <a:t>Median OS = 8.2 months</a:t>
            </a:r>
            <a:endParaRPr lang="en-US" sz="1600" dirty="0"/>
          </a:p>
        </p:txBody>
      </p:sp>
      <p:sp>
        <p:nvSpPr>
          <p:cNvPr id="64" name="TextBox 63"/>
          <p:cNvSpPr txBox="1"/>
          <p:nvPr/>
        </p:nvSpPr>
        <p:spPr>
          <a:xfrm>
            <a:off x="5390552" y="2809601"/>
            <a:ext cx="1766830" cy="338554"/>
          </a:xfrm>
          <a:prstGeom prst="rect">
            <a:avLst/>
          </a:prstGeom>
          <a:noFill/>
        </p:spPr>
        <p:txBody>
          <a:bodyPr wrap="none" rtlCol="0">
            <a:spAutoFit/>
          </a:bodyPr>
          <a:lstStyle/>
          <a:p>
            <a:r>
              <a:rPr lang="en-US" sz="1600" dirty="0" smtClean="0"/>
              <a:t>1-year OS = 41%</a:t>
            </a:r>
            <a:endParaRPr lang="en-US" sz="1600" dirty="0"/>
          </a:p>
        </p:txBody>
      </p:sp>
      <p:sp>
        <p:nvSpPr>
          <p:cNvPr id="66" name="TextBox 65"/>
          <p:cNvSpPr txBox="1"/>
          <p:nvPr/>
        </p:nvSpPr>
        <p:spPr>
          <a:xfrm>
            <a:off x="2156503" y="5766186"/>
            <a:ext cx="4022255" cy="307777"/>
          </a:xfrm>
          <a:prstGeom prst="rect">
            <a:avLst/>
          </a:prstGeom>
          <a:noFill/>
        </p:spPr>
        <p:txBody>
          <a:bodyPr wrap="none" rtlCol="0">
            <a:spAutoFit/>
          </a:bodyPr>
          <a:lstStyle/>
          <a:p>
            <a:r>
              <a:rPr lang="en-US" sz="1400" dirty="0" smtClean="0"/>
              <a:t>Median follow-up for OS: 8 months (range, 0-17)</a:t>
            </a:r>
            <a:endParaRPr lang="en-US" sz="1400" dirty="0"/>
          </a:p>
        </p:txBody>
      </p:sp>
      <p:sp>
        <p:nvSpPr>
          <p:cNvPr id="14337" name="Diamond 14336"/>
          <p:cNvSpPr/>
          <p:nvPr/>
        </p:nvSpPr>
        <p:spPr>
          <a:xfrm>
            <a:off x="2099779" y="5877062"/>
            <a:ext cx="116504" cy="116504"/>
          </a:xfrm>
          <a:prstGeom prst="diamond">
            <a:avLst/>
          </a:prstGeom>
          <a:solidFill>
            <a:srgbClr val="0070C0"/>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339" name="Freeform 14338"/>
          <p:cNvSpPr/>
          <p:nvPr/>
        </p:nvSpPr>
        <p:spPr>
          <a:xfrm>
            <a:off x="1771650" y="3111500"/>
            <a:ext cx="2698750" cy="1320800"/>
          </a:xfrm>
          <a:custGeom>
            <a:avLst/>
            <a:gdLst>
              <a:gd name="connsiteX0" fmla="*/ 0 w 2698750"/>
              <a:gd name="connsiteY0" fmla="*/ 0 h 1320800"/>
              <a:gd name="connsiteX1" fmla="*/ 2698750 w 2698750"/>
              <a:gd name="connsiteY1" fmla="*/ 0 h 1320800"/>
              <a:gd name="connsiteX2" fmla="*/ 2698750 w 2698750"/>
              <a:gd name="connsiteY2" fmla="*/ 1320800 h 1320800"/>
            </a:gdLst>
            <a:ahLst/>
            <a:cxnLst>
              <a:cxn ang="0">
                <a:pos x="connsiteX0" y="connsiteY0"/>
              </a:cxn>
              <a:cxn ang="0">
                <a:pos x="connsiteX1" y="connsiteY1"/>
              </a:cxn>
              <a:cxn ang="0">
                <a:pos x="connsiteX2" y="connsiteY2"/>
              </a:cxn>
            </a:cxnLst>
            <a:rect l="l" t="t" r="r" b="b"/>
            <a:pathLst>
              <a:path w="2698750" h="1320800">
                <a:moveTo>
                  <a:pt x="0" y="0"/>
                </a:moveTo>
                <a:lnTo>
                  <a:pt x="2698750" y="0"/>
                </a:lnTo>
                <a:lnTo>
                  <a:pt x="2698750" y="1320800"/>
                </a:lnTo>
              </a:path>
            </a:pathLst>
          </a:custGeom>
          <a:noFill/>
          <a:ln w="19050" cap="rnd">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340" name="Freeform 14339"/>
          <p:cNvSpPr/>
          <p:nvPr/>
        </p:nvSpPr>
        <p:spPr>
          <a:xfrm>
            <a:off x="1784350" y="3359150"/>
            <a:ext cx="3917950" cy="1079500"/>
          </a:xfrm>
          <a:custGeom>
            <a:avLst/>
            <a:gdLst>
              <a:gd name="connsiteX0" fmla="*/ 0 w 3917950"/>
              <a:gd name="connsiteY0" fmla="*/ 0 h 1079500"/>
              <a:gd name="connsiteX1" fmla="*/ 3917950 w 3917950"/>
              <a:gd name="connsiteY1" fmla="*/ 0 h 1079500"/>
              <a:gd name="connsiteX2" fmla="*/ 3917950 w 3917950"/>
              <a:gd name="connsiteY2" fmla="*/ 1079500 h 1079500"/>
            </a:gdLst>
            <a:ahLst/>
            <a:cxnLst>
              <a:cxn ang="0">
                <a:pos x="connsiteX0" y="connsiteY0"/>
              </a:cxn>
              <a:cxn ang="0">
                <a:pos x="connsiteX1" y="connsiteY1"/>
              </a:cxn>
              <a:cxn ang="0">
                <a:pos x="connsiteX2" y="connsiteY2"/>
              </a:cxn>
            </a:cxnLst>
            <a:rect l="l" t="t" r="r" b="b"/>
            <a:pathLst>
              <a:path w="3917950" h="1079500">
                <a:moveTo>
                  <a:pt x="0" y="0"/>
                </a:moveTo>
                <a:lnTo>
                  <a:pt x="3917950" y="0"/>
                </a:lnTo>
                <a:lnTo>
                  <a:pt x="3917950" y="1079500"/>
                </a:lnTo>
              </a:path>
            </a:pathLst>
          </a:custGeom>
          <a:noFill/>
          <a:ln w="19050" cap="rnd">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aphicFrame>
        <p:nvGraphicFramePr>
          <p:cNvPr id="71" name="Table 70"/>
          <p:cNvGraphicFramePr>
            <a:graphicFrameLocks noGrp="1"/>
          </p:cNvGraphicFramePr>
          <p:nvPr>
            <p:extLst>
              <p:ext uri="{D42A27DB-BD31-4B8C-83A1-F6EECF244321}">
                <p14:modId xmlns:p14="http://schemas.microsoft.com/office/powerpoint/2010/main" val="2254906726"/>
              </p:ext>
            </p:extLst>
          </p:nvPr>
        </p:nvGraphicFramePr>
        <p:xfrm>
          <a:off x="4606834" y="1643695"/>
          <a:ext cx="4425646" cy="772434"/>
        </p:xfrm>
        <a:graphic>
          <a:graphicData uri="http://schemas.openxmlformats.org/drawingml/2006/table">
            <a:tbl>
              <a:tblPr firstRow="1" bandRow="1">
                <a:tableStyleId>{5C22544A-7EE6-4342-B048-85BDC9FD1C3A}</a:tableStyleId>
              </a:tblPr>
              <a:tblGrid>
                <a:gridCol w="3026666"/>
                <a:gridCol w="1398980"/>
              </a:tblGrid>
              <a:tr h="263193">
                <a:tc>
                  <a:txBody>
                    <a:bodyPr/>
                    <a:lstStyle/>
                    <a:p>
                      <a:r>
                        <a:rPr lang="en-US" sz="1000" dirty="0" smtClean="0">
                          <a:solidFill>
                            <a:schemeClr val="tx1"/>
                          </a:solidFill>
                        </a:rPr>
                        <a:t>Median OS,</a:t>
                      </a:r>
                      <a:r>
                        <a:rPr lang="en-US" sz="1000" baseline="0" dirty="0" smtClean="0">
                          <a:solidFill>
                            <a:schemeClr val="tx1"/>
                          </a:solidFill>
                        </a:rPr>
                        <a:t> mo (95% CI)</a:t>
                      </a:r>
                      <a:endParaRPr lang="en-US" sz="1000" dirty="0">
                        <a:solidFill>
                          <a:schemeClr val="tx1"/>
                        </a:solidFill>
                      </a:endParaRPr>
                    </a:p>
                  </a:txBody>
                  <a:tcPr anchor="b">
                    <a:lnL w="12700" cap="flat" cmpd="sng" algn="ctr">
                      <a:solidFill>
                        <a:schemeClr val="tx1"/>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8.2 (6.1-11)</a:t>
                      </a:r>
                      <a:endParaRPr lang="en-US" sz="1000" dirty="0">
                        <a:solidFill>
                          <a:schemeClr val="tx1"/>
                        </a:solidFill>
                      </a:endParaRPr>
                    </a:p>
                  </a:txBody>
                  <a:tcPr anchor="b">
                    <a:lnL w="12700" cap="flat" cmpd="sng" algn="ctr">
                      <a:solidFill>
                        <a:schemeClr val="accent2"/>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tr>
              <a:tr h="263828">
                <a:tc>
                  <a:txBody>
                    <a:bodyPr/>
                    <a:lstStyle/>
                    <a:p>
                      <a:r>
                        <a:rPr lang="en-US" sz="1000" dirty="0" smtClean="0">
                          <a:solidFill>
                            <a:schemeClr val="tx1"/>
                          </a:solidFill>
                        </a:rPr>
                        <a:t>1-year OS rate, % (95% CI)</a:t>
                      </a:r>
                      <a:endParaRPr lang="en-US" sz="1000" dirty="0">
                        <a:solidFill>
                          <a:schemeClr val="tx1"/>
                        </a:solidFill>
                      </a:endParaRPr>
                    </a:p>
                  </a:txBody>
                  <a:tcPr anchor="b">
                    <a:lnL w="12700" cap="flat" cmpd="sng" algn="ctr">
                      <a:solidFill>
                        <a:schemeClr val="tx1"/>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t>41 (32-50)</a:t>
                      </a:r>
                      <a:endParaRPr lang="en-US" sz="1000" dirty="0"/>
                    </a:p>
                  </a:txBody>
                  <a:tcPr anchor="b">
                    <a:lnL w="12700" cap="flat" cmpd="sng" algn="ctr">
                      <a:solidFill>
                        <a:schemeClr val="accent2"/>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tr>
              <a:tr h="245413">
                <a:tc>
                  <a:txBody>
                    <a:bodyPr/>
                    <a:lstStyle/>
                    <a:p>
                      <a:r>
                        <a:rPr lang="en-US" sz="1000" dirty="0" smtClean="0">
                          <a:solidFill>
                            <a:schemeClr val="tx1"/>
                          </a:solidFill>
                        </a:rPr>
                        <a:t>Number of events</a:t>
                      </a:r>
                      <a:endParaRPr lang="en-US" sz="1000" dirty="0">
                        <a:solidFill>
                          <a:schemeClr val="tx1"/>
                        </a:solidFill>
                      </a:endParaRPr>
                    </a:p>
                  </a:txBody>
                  <a:tcPr anchor="b">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t>72/117</a:t>
                      </a:r>
                      <a:endParaRPr lang="en-US" sz="1000" dirty="0"/>
                    </a:p>
                  </a:txBody>
                  <a:tcPr anchor="b">
                    <a:lnL w="12700" cap="flat" cmpd="sng" algn="ctr">
                      <a:solidFill>
                        <a:schemeClr val="accent2"/>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76" name="Round Same Side Corner Rectangle 75"/>
          <p:cNvSpPr/>
          <p:nvPr/>
        </p:nvSpPr>
        <p:spPr>
          <a:xfrm>
            <a:off x="4588919" y="1263116"/>
            <a:ext cx="4452464" cy="378123"/>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78" name="Round Same Side Corner Rectangle 77"/>
          <p:cNvSpPr/>
          <p:nvPr/>
        </p:nvSpPr>
        <p:spPr>
          <a:xfrm rot="10800000">
            <a:off x="4602479" y="1641238"/>
            <a:ext cx="4430000" cy="787402"/>
          </a:xfrm>
          <a:prstGeom prst="round2SameRect">
            <a:avLst>
              <a:gd name="adj1" fmla="val 6715"/>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14346" name="Oval 14345"/>
          <p:cNvSpPr/>
          <p:nvPr/>
        </p:nvSpPr>
        <p:spPr>
          <a:xfrm>
            <a:off x="1764633" y="1749863"/>
            <a:ext cx="91953" cy="91953"/>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2" name="Oval 81"/>
          <p:cNvSpPr/>
          <p:nvPr/>
        </p:nvSpPr>
        <p:spPr>
          <a:xfrm>
            <a:off x="2962402" y="2414731"/>
            <a:ext cx="91953" cy="91953"/>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 name="Oval 82"/>
          <p:cNvSpPr/>
          <p:nvPr/>
        </p:nvSpPr>
        <p:spPr>
          <a:xfrm>
            <a:off x="3267880" y="2563124"/>
            <a:ext cx="91953" cy="91953"/>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 name="Oval 83"/>
          <p:cNvSpPr/>
          <p:nvPr/>
        </p:nvSpPr>
        <p:spPr>
          <a:xfrm>
            <a:off x="4633505" y="3125854"/>
            <a:ext cx="91953" cy="91953"/>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5" name="Oval 84"/>
          <p:cNvSpPr/>
          <p:nvPr/>
        </p:nvSpPr>
        <p:spPr>
          <a:xfrm>
            <a:off x="4693225" y="3118039"/>
            <a:ext cx="91953" cy="91953"/>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6" name="Oval 85"/>
          <p:cNvSpPr/>
          <p:nvPr/>
        </p:nvSpPr>
        <p:spPr>
          <a:xfrm>
            <a:off x="5043541" y="3249971"/>
            <a:ext cx="91953" cy="91953"/>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7" name="Oval 86"/>
          <p:cNvSpPr/>
          <p:nvPr/>
        </p:nvSpPr>
        <p:spPr>
          <a:xfrm>
            <a:off x="5125093" y="3248683"/>
            <a:ext cx="91953" cy="91953"/>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8" name="Oval 87"/>
          <p:cNvSpPr/>
          <p:nvPr/>
        </p:nvSpPr>
        <p:spPr>
          <a:xfrm>
            <a:off x="5397019" y="3306652"/>
            <a:ext cx="75993" cy="75993"/>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9" name="Oval 88"/>
          <p:cNvSpPr/>
          <p:nvPr/>
        </p:nvSpPr>
        <p:spPr>
          <a:xfrm>
            <a:off x="5442200" y="3306652"/>
            <a:ext cx="75993" cy="75993"/>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347" name="Group 14346"/>
          <p:cNvGrpSpPr/>
          <p:nvPr/>
        </p:nvGrpSpPr>
        <p:grpSpPr>
          <a:xfrm>
            <a:off x="5524660" y="3306989"/>
            <a:ext cx="201082" cy="73399"/>
            <a:chOff x="5574969" y="3449828"/>
            <a:chExt cx="251913" cy="91953"/>
          </a:xfrm>
          <a:solidFill>
            <a:srgbClr val="0070C0"/>
          </a:solidFill>
        </p:grpSpPr>
        <p:sp>
          <p:nvSpPr>
            <p:cNvPr id="90" name="Oval 89"/>
            <p:cNvSpPr/>
            <p:nvPr/>
          </p:nvSpPr>
          <p:spPr>
            <a:xfrm>
              <a:off x="5574969" y="3449828"/>
              <a:ext cx="91953" cy="91953"/>
            </a:xfrm>
            <a:prstGeom prst="ellipse">
              <a:avLst/>
            </a:prstGeom>
            <a:grp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Oval 90"/>
            <p:cNvSpPr/>
            <p:nvPr/>
          </p:nvSpPr>
          <p:spPr>
            <a:xfrm>
              <a:off x="5620150" y="3449828"/>
              <a:ext cx="91953" cy="91953"/>
            </a:xfrm>
            <a:prstGeom prst="ellipse">
              <a:avLst/>
            </a:prstGeom>
            <a:grp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 name="Oval 94"/>
            <p:cNvSpPr/>
            <p:nvPr/>
          </p:nvSpPr>
          <p:spPr>
            <a:xfrm>
              <a:off x="5689748" y="3449828"/>
              <a:ext cx="91953" cy="91953"/>
            </a:xfrm>
            <a:prstGeom prst="ellipse">
              <a:avLst/>
            </a:prstGeom>
            <a:grp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 name="Oval 95"/>
            <p:cNvSpPr/>
            <p:nvPr/>
          </p:nvSpPr>
          <p:spPr>
            <a:xfrm>
              <a:off x="5734929" y="3449828"/>
              <a:ext cx="91953" cy="91953"/>
            </a:xfrm>
            <a:prstGeom prst="ellipse">
              <a:avLst/>
            </a:prstGeom>
            <a:grp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8" name="Group 97"/>
          <p:cNvGrpSpPr/>
          <p:nvPr/>
        </p:nvGrpSpPr>
        <p:grpSpPr>
          <a:xfrm>
            <a:off x="5734916" y="3314001"/>
            <a:ext cx="201082" cy="73399"/>
            <a:chOff x="5574969" y="3449828"/>
            <a:chExt cx="251913" cy="91953"/>
          </a:xfrm>
          <a:solidFill>
            <a:srgbClr val="0070C0"/>
          </a:solidFill>
        </p:grpSpPr>
        <p:sp>
          <p:nvSpPr>
            <p:cNvPr id="99" name="Oval 98"/>
            <p:cNvSpPr/>
            <p:nvPr/>
          </p:nvSpPr>
          <p:spPr>
            <a:xfrm>
              <a:off x="5574969" y="3449828"/>
              <a:ext cx="91953" cy="91953"/>
            </a:xfrm>
            <a:prstGeom prst="ellipse">
              <a:avLst/>
            </a:prstGeom>
            <a:grp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Oval 99"/>
            <p:cNvSpPr/>
            <p:nvPr/>
          </p:nvSpPr>
          <p:spPr>
            <a:xfrm>
              <a:off x="5620150" y="3449828"/>
              <a:ext cx="91953" cy="91953"/>
            </a:xfrm>
            <a:prstGeom prst="ellipse">
              <a:avLst/>
            </a:prstGeom>
            <a:grp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1" name="Oval 100"/>
            <p:cNvSpPr/>
            <p:nvPr/>
          </p:nvSpPr>
          <p:spPr>
            <a:xfrm>
              <a:off x="5689748" y="3449828"/>
              <a:ext cx="91953" cy="91953"/>
            </a:xfrm>
            <a:prstGeom prst="ellipse">
              <a:avLst/>
            </a:prstGeom>
            <a:grp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 name="Oval 101"/>
            <p:cNvSpPr/>
            <p:nvPr/>
          </p:nvSpPr>
          <p:spPr>
            <a:xfrm>
              <a:off x="5734929" y="3449828"/>
              <a:ext cx="91953" cy="91953"/>
            </a:xfrm>
            <a:prstGeom prst="ellipse">
              <a:avLst/>
            </a:prstGeom>
            <a:grp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03" name="Oval 102"/>
          <p:cNvSpPr/>
          <p:nvPr/>
        </p:nvSpPr>
        <p:spPr>
          <a:xfrm>
            <a:off x="5970501" y="3369322"/>
            <a:ext cx="69835" cy="69835"/>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Oval 103"/>
          <p:cNvSpPr/>
          <p:nvPr/>
        </p:nvSpPr>
        <p:spPr>
          <a:xfrm>
            <a:off x="6021100" y="3368034"/>
            <a:ext cx="69835" cy="69835"/>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Oval 104"/>
          <p:cNvSpPr/>
          <p:nvPr/>
        </p:nvSpPr>
        <p:spPr>
          <a:xfrm>
            <a:off x="6141882" y="3426914"/>
            <a:ext cx="69835" cy="69835"/>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Oval 105"/>
          <p:cNvSpPr/>
          <p:nvPr/>
        </p:nvSpPr>
        <p:spPr>
          <a:xfrm>
            <a:off x="6192481" y="3425626"/>
            <a:ext cx="69835" cy="69835"/>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7" name="Oval 106"/>
          <p:cNvSpPr/>
          <p:nvPr/>
        </p:nvSpPr>
        <p:spPr>
          <a:xfrm>
            <a:off x="6262152" y="3505793"/>
            <a:ext cx="69835" cy="69835"/>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8" name="Oval 107"/>
          <p:cNvSpPr/>
          <p:nvPr/>
        </p:nvSpPr>
        <p:spPr>
          <a:xfrm>
            <a:off x="6312751" y="3504505"/>
            <a:ext cx="69835" cy="69835"/>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Oval 108"/>
          <p:cNvSpPr/>
          <p:nvPr/>
        </p:nvSpPr>
        <p:spPr>
          <a:xfrm>
            <a:off x="6355529" y="3504505"/>
            <a:ext cx="69835" cy="69835"/>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0" name="Oval 109"/>
          <p:cNvSpPr/>
          <p:nvPr/>
        </p:nvSpPr>
        <p:spPr>
          <a:xfrm>
            <a:off x="6390446" y="3617965"/>
            <a:ext cx="69835" cy="69835"/>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1" name="Oval 110"/>
          <p:cNvSpPr/>
          <p:nvPr/>
        </p:nvSpPr>
        <p:spPr>
          <a:xfrm>
            <a:off x="6689604" y="3617965"/>
            <a:ext cx="69835" cy="69835"/>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2" name="Oval 111"/>
          <p:cNvSpPr/>
          <p:nvPr/>
        </p:nvSpPr>
        <p:spPr>
          <a:xfrm>
            <a:off x="6903917" y="3805232"/>
            <a:ext cx="69835" cy="69835"/>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3" name="Oval 112"/>
          <p:cNvSpPr/>
          <p:nvPr/>
        </p:nvSpPr>
        <p:spPr>
          <a:xfrm>
            <a:off x="7005776" y="3805231"/>
            <a:ext cx="69835" cy="69835"/>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4" name="Oval 113"/>
          <p:cNvSpPr/>
          <p:nvPr/>
        </p:nvSpPr>
        <p:spPr>
          <a:xfrm>
            <a:off x="7394005" y="3802320"/>
            <a:ext cx="69835" cy="69835"/>
          </a:xfrm>
          <a:prstGeom prst="ellipse">
            <a:avLst/>
          </a:prstGeom>
          <a:solidFill>
            <a:srgbClr val="0070C0"/>
          </a:solidFill>
          <a:ln w="190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345" name="Freeform 14344"/>
          <p:cNvSpPr/>
          <p:nvPr/>
        </p:nvSpPr>
        <p:spPr>
          <a:xfrm>
            <a:off x="1775460" y="1786890"/>
            <a:ext cx="5654040" cy="2057400"/>
          </a:xfrm>
          <a:custGeom>
            <a:avLst/>
            <a:gdLst>
              <a:gd name="connsiteX0" fmla="*/ 0 w 5654040"/>
              <a:gd name="connsiteY0" fmla="*/ 0 h 2057400"/>
              <a:gd name="connsiteX1" fmla="*/ 182880 w 5654040"/>
              <a:gd name="connsiteY1" fmla="*/ 15240 h 2057400"/>
              <a:gd name="connsiteX2" fmla="*/ 171450 w 5654040"/>
              <a:gd name="connsiteY2" fmla="*/ 38100 h 2057400"/>
              <a:gd name="connsiteX3" fmla="*/ 198120 w 5654040"/>
              <a:gd name="connsiteY3" fmla="*/ 38100 h 2057400"/>
              <a:gd name="connsiteX4" fmla="*/ 198120 w 5654040"/>
              <a:gd name="connsiteY4" fmla="*/ 60960 h 2057400"/>
              <a:gd name="connsiteX5" fmla="*/ 297180 w 5654040"/>
              <a:gd name="connsiteY5" fmla="*/ 49530 h 2057400"/>
              <a:gd name="connsiteX6" fmla="*/ 289560 w 5654040"/>
              <a:gd name="connsiteY6" fmla="*/ 80010 h 2057400"/>
              <a:gd name="connsiteX7" fmla="*/ 365760 w 5654040"/>
              <a:gd name="connsiteY7" fmla="*/ 68580 h 2057400"/>
              <a:gd name="connsiteX8" fmla="*/ 369570 w 5654040"/>
              <a:gd name="connsiteY8" fmla="*/ 118110 h 2057400"/>
              <a:gd name="connsiteX9" fmla="*/ 407670 w 5654040"/>
              <a:gd name="connsiteY9" fmla="*/ 118110 h 2057400"/>
              <a:gd name="connsiteX10" fmla="*/ 407670 w 5654040"/>
              <a:gd name="connsiteY10" fmla="*/ 140970 h 2057400"/>
              <a:gd name="connsiteX11" fmla="*/ 434340 w 5654040"/>
              <a:gd name="connsiteY11" fmla="*/ 144780 h 2057400"/>
              <a:gd name="connsiteX12" fmla="*/ 426720 w 5654040"/>
              <a:gd name="connsiteY12" fmla="*/ 163830 h 2057400"/>
              <a:gd name="connsiteX13" fmla="*/ 461010 w 5654040"/>
              <a:gd name="connsiteY13" fmla="*/ 160020 h 2057400"/>
              <a:gd name="connsiteX14" fmla="*/ 457200 w 5654040"/>
              <a:gd name="connsiteY14" fmla="*/ 190500 h 2057400"/>
              <a:gd name="connsiteX15" fmla="*/ 476250 w 5654040"/>
              <a:gd name="connsiteY15" fmla="*/ 186690 h 2057400"/>
              <a:gd name="connsiteX16" fmla="*/ 468630 w 5654040"/>
              <a:gd name="connsiteY16" fmla="*/ 205740 h 2057400"/>
              <a:gd name="connsiteX17" fmla="*/ 487680 w 5654040"/>
              <a:gd name="connsiteY17" fmla="*/ 205740 h 2057400"/>
              <a:gd name="connsiteX18" fmla="*/ 483870 w 5654040"/>
              <a:gd name="connsiteY18" fmla="*/ 243840 h 2057400"/>
              <a:gd name="connsiteX19" fmla="*/ 525780 w 5654040"/>
              <a:gd name="connsiteY19" fmla="*/ 236220 h 2057400"/>
              <a:gd name="connsiteX20" fmla="*/ 518160 w 5654040"/>
              <a:gd name="connsiteY20" fmla="*/ 259080 h 2057400"/>
              <a:gd name="connsiteX21" fmla="*/ 544830 w 5654040"/>
              <a:gd name="connsiteY21" fmla="*/ 255270 h 2057400"/>
              <a:gd name="connsiteX22" fmla="*/ 541020 w 5654040"/>
              <a:gd name="connsiteY22" fmla="*/ 293370 h 2057400"/>
              <a:gd name="connsiteX23" fmla="*/ 582930 w 5654040"/>
              <a:gd name="connsiteY23" fmla="*/ 293370 h 2057400"/>
              <a:gd name="connsiteX24" fmla="*/ 575310 w 5654040"/>
              <a:gd name="connsiteY24" fmla="*/ 339090 h 2057400"/>
              <a:gd name="connsiteX25" fmla="*/ 617220 w 5654040"/>
              <a:gd name="connsiteY25" fmla="*/ 331470 h 2057400"/>
              <a:gd name="connsiteX26" fmla="*/ 617220 w 5654040"/>
              <a:gd name="connsiteY26" fmla="*/ 350520 h 2057400"/>
              <a:gd name="connsiteX27" fmla="*/ 693420 w 5654040"/>
              <a:gd name="connsiteY27" fmla="*/ 342900 h 2057400"/>
              <a:gd name="connsiteX28" fmla="*/ 693420 w 5654040"/>
              <a:gd name="connsiteY28" fmla="*/ 369570 h 2057400"/>
              <a:gd name="connsiteX29" fmla="*/ 765810 w 5654040"/>
              <a:gd name="connsiteY29" fmla="*/ 369570 h 2057400"/>
              <a:gd name="connsiteX30" fmla="*/ 754380 w 5654040"/>
              <a:gd name="connsiteY30" fmla="*/ 392430 h 2057400"/>
              <a:gd name="connsiteX31" fmla="*/ 788670 w 5654040"/>
              <a:gd name="connsiteY31" fmla="*/ 392430 h 2057400"/>
              <a:gd name="connsiteX32" fmla="*/ 788670 w 5654040"/>
              <a:gd name="connsiteY32" fmla="*/ 419100 h 2057400"/>
              <a:gd name="connsiteX33" fmla="*/ 880110 w 5654040"/>
              <a:gd name="connsiteY33" fmla="*/ 415290 h 2057400"/>
              <a:gd name="connsiteX34" fmla="*/ 876300 w 5654040"/>
              <a:gd name="connsiteY34" fmla="*/ 434340 h 2057400"/>
              <a:gd name="connsiteX35" fmla="*/ 918210 w 5654040"/>
              <a:gd name="connsiteY35" fmla="*/ 434340 h 2057400"/>
              <a:gd name="connsiteX36" fmla="*/ 910590 w 5654040"/>
              <a:gd name="connsiteY36" fmla="*/ 461010 h 2057400"/>
              <a:gd name="connsiteX37" fmla="*/ 986790 w 5654040"/>
              <a:gd name="connsiteY37" fmla="*/ 464820 h 2057400"/>
              <a:gd name="connsiteX38" fmla="*/ 982980 w 5654040"/>
              <a:gd name="connsiteY38" fmla="*/ 502920 h 2057400"/>
              <a:gd name="connsiteX39" fmla="*/ 1005840 w 5654040"/>
              <a:gd name="connsiteY39" fmla="*/ 502920 h 2057400"/>
              <a:gd name="connsiteX40" fmla="*/ 1009650 w 5654040"/>
              <a:gd name="connsiteY40" fmla="*/ 533400 h 2057400"/>
              <a:gd name="connsiteX41" fmla="*/ 1055370 w 5654040"/>
              <a:gd name="connsiteY41" fmla="*/ 544830 h 2057400"/>
              <a:gd name="connsiteX42" fmla="*/ 1059180 w 5654040"/>
              <a:gd name="connsiteY42" fmla="*/ 575310 h 2057400"/>
              <a:gd name="connsiteX43" fmla="*/ 1112520 w 5654040"/>
              <a:gd name="connsiteY43" fmla="*/ 567690 h 2057400"/>
              <a:gd name="connsiteX44" fmla="*/ 1108710 w 5654040"/>
              <a:gd name="connsiteY44" fmla="*/ 598170 h 2057400"/>
              <a:gd name="connsiteX45" fmla="*/ 1169670 w 5654040"/>
              <a:gd name="connsiteY45" fmla="*/ 598170 h 2057400"/>
              <a:gd name="connsiteX46" fmla="*/ 1169670 w 5654040"/>
              <a:gd name="connsiteY46" fmla="*/ 624840 h 2057400"/>
              <a:gd name="connsiteX47" fmla="*/ 1230630 w 5654040"/>
              <a:gd name="connsiteY47" fmla="*/ 632460 h 2057400"/>
              <a:gd name="connsiteX48" fmla="*/ 1230630 w 5654040"/>
              <a:gd name="connsiteY48" fmla="*/ 674370 h 2057400"/>
              <a:gd name="connsiteX49" fmla="*/ 1276350 w 5654040"/>
              <a:gd name="connsiteY49" fmla="*/ 670560 h 2057400"/>
              <a:gd name="connsiteX50" fmla="*/ 1283970 w 5654040"/>
              <a:gd name="connsiteY50" fmla="*/ 689610 h 2057400"/>
              <a:gd name="connsiteX51" fmla="*/ 1318260 w 5654040"/>
              <a:gd name="connsiteY51" fmla="*/ 685800 h 2057400"/>
              <a:gd name="connsiteX52" fmla="*/ 1329690 w 5654040"/>
              <a:gd name="connsiteY52" fmla="*/ 716280 h 2057400"/>
              <a:gd name="connsiteX53" fmla="*/ 1413510 w 5654040"/>
              <a:gd name="connsiteY53" fmla="*/ 708660 h 2057400"/>
              <a:gd name="connsiteX54" fmla="*/ 1409700 w 5654040"/>
              <a:gd name="connsiteY54" fmla="*/ 731520 h 2057400"/>
              <a:gd name="connsiteX55" fmla="*/ 1432560 w 5654040"/>
              <a:gd name="connsiteY55" fmla="*/ 723900 h 2057400"/>
              <a:gd name="connsiteX56" fmla="*/ 1436370 w 5654040"/>
              <a:gd name="connsiteY56" fmla="*/ 765810 h 2057400"/>
              <a:gd name="connsiteX57" fmla="*/ 1497330 w 5654040"/>
              <a:gd name="connsiteY57" fmla="*/ 754380 h 2057400"/>
              <a:gd name="connsiteX58" fmla="*/ 1493520 w 5654040"/>
              <a:gd name="connsiteY58" fmla="*/ 781050 h 2057400"/>
              <a:gd name="connsiteX59" fmla="*/ 1527810 w 5654040"/>
              <a:gd name="connsiteY59" fmla="*/ 777240 h 2057400"/>
              <a:gd name="connsiteX60" fmla="*/ 1527810 w 5654040"/>
              <a:gd name="connsiteY60" fmla="*/ 777240 h 2057400"/>
              <a:gd name="connsiteX61" fmla="*/ 1550670 w 5654040"/>
              <a:gd name="connsiteY61" fmla="*/ 803910 h 2057400"/>
              <a:gd name="connsiteX62" fmla="*/ 1543050 w 5654040"/>
              <a:gd name="connsiteY62" fmla="*/ 845820 h 2057400"/>
              <a:gd name="connsiteX63" fmla="*/ 1661160 w 5654040"/>
              <a:gd name="connsiteY63" fmla="*/ 853440 h 2057400"/>
              <a:gd name="connsiteX64" fmla="*/ 1657350 w 5654040"/>
              <a:gd name="connsiteY64" fmla="*/ 891540 h 2057400"/>
              <a:gd name="connsiteX65" fmla="*/ 1680210 w 5654040"/>
              <a:gd name="connsiteY65" fmla="*/ 891540 h 2057400"/>
              <a:gd name="connsiteX66" fmla="*/ 1676400 w 5654040"/>
              <a:gd name="connsiteY66" fmla="*/ 914400 h 2057400"/>
              <a:gd name="connsiteX67" fmla="*/ 1714500 w 5654040"/>
              <a:gd name="connsiteY67" fmla="*/ 918210 h 2057400"/>
              <a:gd name="connsiteX68" fmla="*/ 1706880 w 5654040"/>
              <a:gd name="connsiteY68" fmla="*/ 960120 h 2057400"/>
              <a:gd name="connsiteX69" fmla="*/ 1764030 w 5654040"/>
              <a:gd name="connsiteY69" fmla="*/ 952500 h 2057400"/>
              <a:gd name="connsiteX70" fmla="*/ 1760220 w 5654040"/>
              <a:gd name="connsiteY70" fmla="*/ 986790 h 2057400"/>
              <a:gd name="connsiteX71" fmla="*/ 1798320 w 5654040"/>
              <a:gd name="connsiteY71" fmla="*/ 982980 h 2057400"/>
              <a:gd name="connsiteX72" fmla="*/ 1798320 w 5654040"/>
              <a:gd name="connsiteY72" fmla="*/ 982980 h 2057400"/>
              <a:gd name="connsiteX73" fmla="*/ 1840230 w 5654040"/>
              <a:gd name="connsiteY73" fmla="*/ 998220 h 2057400"/>
              <a:gd name="connsiteX74" fmla="*/ 1847850 w 5654040"/>
              <a:gd name="connsiteY74" fmla="*/ 1036320 h 2057400"/>
              <a:gd name="connsiteX75" fmla="*/ 1939290 w 5654040"/>
              <a:gd name="connsiteY75" fmla="*/ 1028700 h 2057400"/>
              <a:gd name="connsiteX76" fmla="*/ 1946910 w 5654040"/>
              <a:gd name="connsiteY76" fmla="*/ 1059180 h 2057400"/>
              <a:gd name="connsiteX77" fmla="*/ 1996440 w 5654040"/>
              <a:gd name="connsiteY77" fmla="*/ 1047750 h 2057400"/>
              <a:gd name="connsiteX78" fmla="*/ 1988820 w 5654040"/>
              <a:gd name="connsiteY78" fmla="*/ 1085850 h 2057400"/>
              <a:gd name="connsiteX79" fmla="*/ 2026920 w 5654040"/>
              <a:gd name="connsiteY79" fmla="*/ 1085850 h 2057400"/>
              <a:gd name="connsiteX80" fmla="*/ 2030730 w 5654040"/>
              <a:gd name="connsiteY80" fmla="*/ 1112520 h 2057400"/>
              <a:gd name="connsiteX81" fmla="*/ 2125980 w 5654040"/>
              <a:gd name="connsiteY81" fmla="*/ 1108710 h 2057400"/>
              <a:gd name="connsiteX82" fmla="*/ 2129790 w 5654040"/>
              <a:gd name="connsiteY82" fmla="*/ 1135380 h 2057400"/>
              <a:gd name="connsiteX83" fmla="*/ 2179320 w 5654040"/>
              <a:gd name="connsiteY83" fmla="*/ 1131570 h 2057400"/>
              <a:gd name="connsiteX84" fmla="*/ 2183130 w 5654040"/>
              <a:gd name="connsiteY84" fmla="*/ 1162050 h 2057400"/>
              <a:gd name="connsiteX85" fmla="*/ 2293620 w 5654040"/>
              <a:gd name="connsiteY85" fmla="*/ 1165860 h 2057400"/>
              <a:gd name="connsiteX86" fmla="*/ 2289810 w 5654040"/>
              <a:gd name="connsiteY86" fmla="*/ 1196340 h 2057400"/>
              <a:gd name="connsiteX87" fmla="*/ 2381250 w 5654040"/>
              <a:gd name="connsiteY87" fmla="*/ 1188720 h 2057400"/>
              <a:gd name="connsiteX88" fmla="*/ 2392680 w 5654040"/>
              <a:gd name="connsiteY88" fmla="*/ 1223010 h 2057400"/>
              <a:gd name="connsiteX89" fmla="*/ 2503170 w 5654040"/>
              <a:gd name="connsiteY89" fmla="*/ 1223010 h 2057400"/>
              <a:gd name="connsiteX90" fmla="*/ 2506980 w 5654040"/>
              <a:gd name="connsiteY90" fmla="*/ 1249680 h 2057400"/>
              <a:gd name="connsiteX91" fmla="*/ 2632710 w 5654040"/>
              <a:gd name="connsiteY91" fmla="*/ 1245870 h 2057400"/>
              <a:gd name="connsiteX92" fmla="*/ 2640330 w 5654040"/>
              <a:gd name="connsiteY92" fmla="*/ 1299210 h 2057400"/>
              <a:gd name="connsiteX93" fmla="*/ 2708910 w 5654040"/>
              <a:gd name="connsiteY93" fmla="*/ 1314450 h 2057400"/>
              <a:gd name="connsiteX94" fmla="*/ 2697480 w 5654040"/>
              <a:gd name="connsiteY94" fmla="*/ 1341120 h 2057400"/>
              <a:gd name="connsiteX95" fmla="*/ 2743200 w 5654040"/>
              <a:gd name="connsiteY95" fmla="*/ 1333500 h 2057400"/>
              <a:gd name="connsiteX96" fmla="*/ 2750820 w 5654040"/>
              <a:gd name="connsiteY96" fmla="*/ 1352550 h 2057400"/>
              <a:gd name="connsiteX97" fmla="*/ 2815590 w 5654040"/>
              <a:gd name="connsiteY97" fmla="*/ 1352550 h 2057400"/>
              <a:gd name="connsiteX98" fmla="*/ 2815590 w 5654040"/>
              <a:gd name="connsiteY98" fmla="*/ 1352550 h 2057400"/>
              <a:gd name="connsiteX99" fmla="*/ 2819400 w 5654040"/>
              <a:gd name="connsiteY99" fmla="*/ 1394460 h 2057400"/>
              <a:gd name="connsiteX100" fmla="*/ 2998470 w 5654040"/>
              <a:gd name="connsiteY100" fmla="*/ 1375410 h 2057400"/>
              <a:gd name="connsiteX101" fmla="*/ 3006090 w 5654040"/>
              <a:gd name="connsiteY101" fmla="*/ 1402080 h 2057400"/>
              <a:gd name="connsiteX102" fmla="*/ 3074670 w 5654040"/>
              <a:gd name="connsiteY102" fmla="*/ 1398270 h 2057400"/>
              <a:gd name="connsiteX103" fmla="*/ 3086100 w 5654040"/>
              <a:gd name="connsiteY103" fmla="*/ 1432560 h 2057400"/>
              <a:gd name="connsiteX104" fmla="*/ 3246120 w 5654040"/>
              <a:gd name="connsiteY104" fmla="*/ 1428750 h 2057400"/>
              <a:gd name="connsiteX105" fmla="*/ 3242310 w 5654040"/>
              <a:gd name="connsiteY105" fmla="*/ 1463040 h 2057400"/>
              <a:gd name="connsiteX106" fmla="*/ 3265170 w 5654040"/>
              <a:gd name="connsiteY106" fmla="*/ 1459230 h 2057400"/>
              <a:gd name="connsiteX107" fmla="*/ 3268980 w 5654040"/>
              <a:gd name="connsiteY107" fmla="*/ 1493520 h 2057400"/>
              <a:gd name="connsiteX108" fmla="*/ 3318510 w 5654040"/>
              <a:gd name="connsiteY108" fmla="*/ 1482090 h 2057400"/>
              <a:gd name="connsiteX109" fmla="*/ 3318510 w 5654040"/>
              <a:gd name="connsiteY109" fmla="*/ 1501140 h 2057400"/>
              <a:gd name="connsiteX110" fmla="*/ 3577590 w 5654040"/>
              <a:gd name="connsiteY110" fmla="*/ 1504950 h 2057400"/>
              <a:gd name="connsiteX111" fmla="*/ 3573780 w 5654040"/>
              <a:gd name="connsiteY111" fmla="*/ 1554480 h 2057400"/>
              <a:gd name="connsiteX112" fmla="*/ 4149090 w 5654040"/>
              <a:gd name="connsiteY112" fmla="*/ 1550670 h 2057400"/>
              <a:gd name="connsiteX113" fmla="*/ 4168140 w 5654040"/>
              <a:gd name="connsiteY113" fmla="*/ 1611630 h 2057400"/>
              <a:gd name="connsiteX114" fmla="*/ 4347210 w 5654040"/>
              <a:gd name="connsiteY114" fmla="*/ 1604010 h 2057400"/>
              <a:gd name="connsiteX115" fmla="*/ 4358640 w 5654040"/>
              <a:gd name="connsiteY115" fmla="*/ 1680210 h 2057400"/>
              <a:gd name="connsiteX116" fmla="*/ 4461510 w 5654040"/>
              <a:gd name="connsiteY116" fmla="*/ 1680210 h 2057400"/>
              <a:gd name="connsiteX117" fmla="*/ 4453890 w 5654040"/>
              <a:gd name="connsiteY117" fmla="*/ 1756410 h 2057400"/>
              <a:gd name="connsiteX118" fmla="*/ 4659630 w 5654040"/>
              <a:gd name="connsiteY118" fmla="*/ 1748790 h 2057400"/>
              <a:gd name="connsiteX119" fmla="*/ 4663440 w 5654040"/>
              <a:gd name="connsiteY119" fmla="*/ 1866900 h 2057400"/>
              <a:gd name="connsiteX120" fmla="*/ 5128260 w 5654040"/>
              <a:gd name="connsiteY120" fmla="*/ 1863090 h 2057400"/>
              <a:gd name="connsiteX121" fmla="*/ 5135880 w 5654040"/>
              <a:gd name="connsiteY121" fmla="*/ 2057400 h 2057400"/>
              <a:gd name="connsiteX122" fmla="*/ 5654040 w 5654040"/>
              <a:gd name="connsiteY122" fmla="*/ 2053590 h 2057400"/>
              <a:gd name="connsiteX0" fmla="*/ 0 w 5654040"/>
              <a:gd name="connsiteY0" fmla="*/ 0 h 2057400"/>
              <a:gd name="connsiteX1" fmla="*/ 182880 w 5654040"/>
              <a:gd name="connsiteY1" fmla="*/ 15240 h 2057400"/>
              <a:gd name="connsiteX2" fmla="*/ 171450 w 5654040"/>
              <a:gd name="connsiteY2" fmla="*/ 38100 h 2057400"/>
              <a:gd name="connsiteX3" fmla="*/ 198120 w 5654040"/>
              <a:gd name="connsiteY3" fmla="*/ 38100 h 2057400"/>
              <a:gd name="connsiteX4" fmla="*/ 198120 w 5654040"/>
              <a:gd name="connsiteY4" fmla="*/ 60960 h 2057400"/>
              <a:gd name="connsiteX5" fmla="*/ 297180 w 5654040"/>
              <a:gd name="connsiteY5" fmla="*/ 49530 h 2057400"/>
              <a:gd name="connsiteX6" fmla="*/ 289560 w 5654040"/>
              <a:gd name="connsiteY6" fmla="*/ 80010 h 2057400"/>
              <a:gd name="connsiteX7" fmla="*/ 365760 w 5654040"/>
              <a:gd name="connsiteY7" fmla="*/ 68580 h 2057400"/>
              <a:gd name="connsiteX8" fmla="*/ 369570 w 5654040"/>
              <a:gd name="connsiteY8" fmla="*/ 118110 h 2057400"/>
              <a:gd name="connsiteX9" fmla="*/ 407670 w 5654040"/>
              <a:gd name="connsiteY9" fmla="*/ 118110 h 2057400"/>
              <a:gd name="connsiteX10" fmla="*/ 407670 w 5654040"/>
              <a:gd name="connsiteY10" fmla="*/ 140970 h 2057400"/>
              <a:gd name="connsiteX11" fmla="*/ 434340 w 5654040"/>
              <a:gd name="connsiteY11" fmla="*/ 144780 h 2057400"/>
              <a:gd name="connsiteX12" fmla="*/ 426720 w 5654040"/>
              <a:gd name="connsiteY12" fmla="*/ 163830 h 2057400"/>
              <a:gd name="connsiteX13" fmla="*/ 461010 w 5654040"/>
              <a:gd name="connsiteY13" fmla="*/ 160020 h 2057400"/>
              <a:gd name="connsiteX14" fmla="*/ 457200 w 5654040"/>
              <a:gd name="connsiteY14" fmla="*/ 190500 h 2057400"/>
              <a:gd name="connsiteX15" fmla="*/ 476250 w 5654040"/>
              <a:gd name="connsiteY15" fmla="*/ 186690 h 2057400"/>
              <a:gd name="connsiteX16" fmla="*/ 468630 w 5654040"/>
              <a:gd name="connsiteY16" fmla="*/ 205740 h 2057400"/>
              <a:gd name="connsiteX17" fmla="*/ 487680 w 5654040"/>
              <a:gd name="connsiteY17" fmla="*/ 205740 h 2057400"/>
              <a:gd name="connsiteX18" fmla="*/ 483870 w 5654040"/>
              <a:gd name="connsiteY18" fmla="*/ 243840 h 2057400"/>
              <a:gd name="connsiteX19" fmla="*/ 525780 w 5654040"/>
              <a:gd name="connsiteY19" fmla="*/ 236220 h 2057400"/>
              <a:gd name="connsiteX20" fmla="*/ 518160 w 5654040"/>
              <a:gd name="connsiteY20" fmla="*/ 259080 h 2057400"/>
              <a:gd name="connsiteX21" fmla="*/ 544830 w 5654040"/>
              <a:gd name="connsiteY21" fmla="*/ 255270 h 2057400"/>
              <a:gd name="connsiteX22" fmla="*/ 541020 w 5654040"/>
              <a:gd name="connsiteY22" fmla="*/ 293370 h 2057400"/>
              <a:gd name="connsiteX23" fmla="*/ 582930 w 5654040"/>
              <a:gd name="connsiteY23" fmla="*/ 293370 h 2057400"/>
              <a:gd name="connsiteX24" fmla="*/ 575310 w 5654040"/>
              <a:gd name="connsiteY24" fmla="*/ 339090 h 2057400"/>
              <a:gd name="connsiteX25" fmla="*/ 617220 w 5654040"/>
              <a:gd name="connsiteY25" fmla="*/ 331470 h 2057400"/>
              <a:gd name="connsiteX26" fmla="*/ 617220 w 5654040"/>
              <a:gd name="connsiteY26" fmla="*/ 350520 h 2057400"/>
              <a:gd name="connsiteX27" fmla="*/ 693420 w 5654040"/>
              <a:gd name="connsiteY27" fmla="*/ 342900 h 2057400"/>
              <a:gd name="connsiteX28" fmla="*/ 693420 w 5654040"/>
              <a:gd name="connsiteY28" fmla="*/ 369570 h 2057400"/>
              <a:gd name="connsiteX29" fmla="*/ 765810 w 5654040"/>
              <a:gd name="connsiteY29" fmla="*/ 369570 h 2057400"/>
              <a:gd name="connsiteX30" fmla="*/ 754380 w 5654040"/>
              <a:gd name="connsiteY30" fmla="*/ 392430 h 2057400"/>
              <a:gd name="connsiteX31" fmla="*/ 788670 w 5654040"/>
              <a:gd name="connsiteY31" fmla="*/ 392430 h 2057400"/>
              <a:gd name="connsiteX32" fmla="*/ 788670 w 5654040"/>
              <a:gd name="connsiteY32" fmla="*/ 419100 h 2057400"/>
              <a:gd name="connsiteX33" fmla="*/ 880110 w 5654040"/>
              <a:gd name="connsiteY33" fmla="*/ 415290 h 2057400"/>
              <a:gd name="connsiteX34" fmla="*/ 876300 w 5654040"/>
              <a:gd name="connsiteY34" fmla="*/ 434340 h 2057400"/>
              <a:gd name="connsiteX35" fmla="*/ 918210 w 5654040"/>
              <a:gd name="connsiteY35" fmla="*/ 434340 h 2057400"/>
              <a:gd name="connsiteX36" fmla="*/ 910590 w 5654040"/>
              <a:gd name="connsiteY36" fmla="*/ 461010 h 2057400"/>
              <a:gd name="connsiteX37" fmla="*/ 986790 w 5654040"/>
              <a:gd name="connsiteY37" fmla="*/ 464820 h 2057400"/>
              <a:gd name="connsiteX38" fmla="*/ 982980 w 5654040"/>
              <a:gd name="connsiteY38" fmla="*/ 502920 h 2057400"/>
              <a:gd name="connsiteX39" fmla="*/ 1005840 w 5654040"/>
              <a:gd name="connsiteY39" fmla="*/ 502920 h 2057400"/>
              <a:gd name="connsiteX40" fmla="*/ 1009650 w 5654040"/>
              <a:gd name="connsiteY40" fmla="*/ 533400 h 2057400"/>
              <a:gd name="connsiteX41" fmla="*/ 1055370 w 5654040"/>
              <a:gd name="connsiteY41" fmla="*/ 544830 h 2057400"/>
              <a:gd name="connsiteX42" fmla="*/ 1059180 w 5654040"/>
              <a:gd name="connsiteY42" fmla="*/ 575310 h 2057400"/>
              <a:gd name="connsiteX43" fmla="*/ 1112520 w 5654040"/>
              <a:gd name="connsiteY43" fmla="*/ 567690 h 2057400"/>
              <a:gd name="connsiteX44" fmla="*/ 1108710 w 5654040"/>
              <a:gd name="connsiteY44" fmla="*/ 598170 h 2057400"/>
              <a:gd name="connsiteX45" fmla="*/ 1169670 w 5654040"/>
              <a:gd name="connsiteY45" fmla="*/ 598170 h 2057400"/>
              <a:gd name="connsiteX46" fmla="*/ 1169670 w 5654040"/>
              <a:gd name="connsiteY46" fmla="*/ 624840 h 2057400"/>
              <a:gd name="connsiteX47" fmla="*/ 1230630 w 5654040"/>
              <a:gd name="connsiteY47" fmla="*/ 632460 h 2057400"/>
              <a:gd name="connsiteX48" fmla="*/ 1230630 w 5654040"/>
              <a:gd name="connsiteY48" fmla="*/ 674370 h 2057400"/>
              <a:gd name="connsiteX49" fmla="*/ 1276350 w 5654040"/>
              <a:gd name="connsiteY49" fmla="*/ 670560 h 2057400"/>
              <a:gd name="connsiteX50" fmla="*/ 1283970 w 5654040"/>
              <a:gd name="connsiteY50" fmla="*/ 689610 h 2057400"/>
              <a:gd name="connsiteX51" fmla="*/ 1318260 w 5654040"/>
              <a:gd name="connsiteY51" fmla="*/ 685800 h 2057400"/>
              <a:gd name="connsiteX52" fmla="*/ 1329690 w 5654040"/>
              <a:gd name="connsiteY52" fmla="*/ 716280 h 2057400"/>
              <a:gd name="connsiteX53" fmla="*/ 1413510 w 5654040"/>
              <a:gd name="connsiteY53" fmla="*/ 708660 h 2057400"/>
              <a:gd name="connsiteX54" fmla="*/ 1409700 w 5654040"/>
              <a:gd name="connsiteY54" fmla="*/ 731520 h 2057400"/>
              <a:gd name="connsiteX55" fmla="*/ 1432560 w 5654040"/>
              <a:gd name="connsiteY55" fmla="*/ 723900 h 2057400"/>
              <a:gd name="connsiteX56" fmla="*/ 1436370 w 5654040"/>
              <a:gd name="connsiteY56" fmla="*/ 765810 h 2057400"/>
              <a:gd name="connsiteX57" fmla="*/ 1497330 w 5654040"/>
              <a:gd name="connsiteY57" fmla="*/ 754380 h 2057400"/>
              <a:gd name="connsiteX58" fmla="*/ 1493520 w 5654040"/>
              <a:gd name="connsiteY58" fmla="*/ 781050 h 2057400"/>
              <a:gd name="connsiteX59" fmla="*/ 1527810 w 5654040"/>
              <a:gd name="connsiteY59" fmla="*/ 777240 h 2057400"/>
              <a:gd name="connsiteX60" fmla="*/ 1527810 w 5654040"/>
              <a:gd name="connsiteY60" fmla="*/ 777240 h 2057400"/>
              <a:gd name="connsiteX61" fmla="*/ 1550670 w 5654040"/>
              <a:gd name="connsiteY61" fmla="*/ 803910 h 2057400"/>
              <a:gd name="connsiteX62" fmla="*/ 1543050 w 5654040"/>
              <a:gd name="connsiteY62" fmla="*/ 845820 h 2057400"/>
              <a:gd name="connsiteX63" fmla="*/ 1663541 w 5654040"/>
              <a:gd name="connsiteY63" fmla="*/ 834390 h 2057400"/>
              <a:gd name="connsiteX64" fmla="*/ 1657350 w 5654040"/>
              <a:gd name="connsiteY64" fmla="*/ 891540 h 2057400"/>
              <a:gd name="connsiteX65" fmla="*/ 1680210 w 5654040"/>
              <a:gd name="connsiteY65" fmla="*/ 891540 h 2057400"/>
              <a:gd name="connsiteX66" fmla="*/ 1676400 w 5654040"/>
              <a:gd name="connsiteY66" fmla="*/ 914400 h 2057400"/>
              <a:gd name="connsiteX67" fmla="*/ 1714500 w 5654040"/>
              <a:gd name="connsiteY67" fmla="*/ 918210 h 2057400"/>
              <a:gd name="connsiteX68" fmla="*/ 1706880 w 5654040"/>
              <a:gd name="connsiteY68" fmla="*/ 960120 h 2057400"/>
              <a:gd name="connsiteX69" fmla="*/ 1764030 w 5654040"/>
              <a:gd name="connsiteY69" fmla="*/ 952500 h 2057400"/>
              <a:gd name="connsiteX70" fmla="*/ 1760220 w 5654040"/>
              <a:gd name="connsiteY70" fmla="*/ 986790 h 2057400"/>
              <a:gd name="connsiteX71" fmla="*/ 1798320 w 5654040"/>
              <a:gd name="connsiteY71" fmla="*/ 982980 h 2057400"/>
              <a:gd name="connsiteX72" fmla="*/ 1798320 w 5654040"/>
              <a:gd name="connsiteY72" fmla="*/ 982980 h 2057400"/>
              <a:gd name="connsiteX73" fmla="*/ 1840230 w 5654040"/>
              <a:gd name="connsiteY73" fmla="*/ 998220 h 2057400"/>
              <a:gd name="connsiteX74" fmla="*/ 1847850 w 5654040"/>
              <a:gd name="connsiteY74" fmla="*/ 1036320 h 2057400"/>
              <a:gd name="connsiteX75" fmla="*/ 1939290 w 5654040"/>
              <a:gd name="connsiteY75" fmla="*/ 1028700 h 2057400"/>
              <a:gd name="connsiteX76" fmla="*/ 1946910 w 5654040"/>
              <a:gd name="connsiteY76" fmla="*/ 1059180 h 2057400"/>
              <a:gd name="connsiteX77" fmla="*/ 1996440 w 5654040"/>
              <a:gd name="connsiteY77" fmla="*/ 1047750 h 2057400"/>
              <a:gd name="connsiteX78" fmla="*/ 1988820 w 5654040"/>
              <a:gd name="connsiteY78" fmla="*/ 1085850 h 2057400"/>
              <a:gd name="connsiteX79" fmla="*/ 2026920 w 5654040"/>
              <a:gd name="connsiteY79" fmla="*/ 1085850 h 2057400"/>
              <a:gd name="connsiteX80" fmla="*/ 2030730 w 5654040"/>
              <a:gd name="connsiteY80" fmla="*/ 1112520 h 2057400"/>
              <a:gd name="connsiteX81" fmla="*/ 2125980 w 5654040"/>
              <a:gd name="connsiteY81" fmla="*/ 1108710 h 2057400"/>
              <a:gd name="connsiteX82" fmla="*/ 2129790 w 5654040"/>
              <a:gd name="connsiteY82" fmla="*/ 1135380 h 2057400"/>
              <a:gd name="connsiteX83" fmla="*/ 2179320 w 5654040"/>
              <a:gd name="connsiteY83" fmla="*/ 1131570 h 2057400"/>
              <a:gd name="connsiteX84" fmla="*/ 2183130 w 5654040"/>
              <a:gd name="connsiteY84" fmla="*/ 1162050 h 2057400"/>
              <a:gd name="connsiteX85" fmla="*/ 2293620 w 5654040"/>
              <a:gd name="connsiteY85" fmla="*/ 1165860 h 2057400"/>
              <a:gd name="connsiteX86" fmla="*/ 2289810 w 5654040"/>
              <a:gd name="connsiteY86" fmla="*/ 1196340 h 2057400"/>
              <a:gd name="connsiteX87" fmla="*/ 2381250 w 5654040"/>
              <a:gd name="connsiteY87" fmla="*/ 1188720 h 2057400"/>
              <a:gd name="connsiteX88" fmla="*/ 2392680 w 5654040"/>
              <a:gd name="connsiteY88" fmla="*/ 1223010 h 2057400"/>
              <a:gd name="connsiteX89" fmla="*/ 2503170 w 5654040"/>
              <a:gd name="connsiteY89" fmla="*/ 1223010 h 2057400"/>
              <a:gd name="connsiteX90" fmla="*/ 2506980 w 5654040"/>
              <a:gd name="connsiteY90" fmla="*/ 1249680 h 2057400"/>
              <a:gd name="connsiteX91" fmla="*/ 2632710 w 5654040"/>
              <a:gd name="connsiteY91" fmla="*/ 1245870 h 2057400"/>
              <a:gd name="connsiteX92" fmla="*/ 2640330 w 5654040"/>
              <a:gd name="connsiteY92" fmla="*/ 1299210 h 2057400"/>
              <a:gd name="connsiteX93" fmla="*/ 2708910 w 5654040"/>
              <a:gd name="connsiteY93" fmla="*/ 1314450 h 2057400"/>
              <a:gd name="connsiteX94" fmla="*/ 2697480 w 5654040"/>
              <a:gd name="connsiteY94" fmla="*/ 1341120 h 2057400"/>
              <a:gd name="connsiteX95" fmla="*/ 2743200 w 5654040"/>
              <a:gd name="connsiteY95" fmla="*/ 1333500 h 2057400"/>
              <a:gd name="connsiteX96" fmla="*/ 2750820 w 5654040"/>
              <a:gd name="connsiteY96" fmla="*/ 1352550 h 2057400"/>
              <a:gd name="connsiteX97" fmla="*/ 2815590 w 5654040"/>
              <a:gd name="connsiteY97" fmla="*/ 1352550 h 2057400"/>
              <a:gd name="connsiteX98" fmla="*/ 2815590 w 5654040"/>
              <a:gd name="connsiteY98" fmla="*/ 1352550 h 2057400"/>
              <a:gd name="connsiteX99" fmla="*/ 2819400 w 5654040"/>
              <a:gd name="connsiteY99" fmla="*/ 1394460 h 2057400"/>
              <a:gd name="connsiteX100" fmla="*/ 2998470 w 5654040"/>
              <a:gd name="connsiteY100" fmla="*/ 1375410 h 2057400"/>
              <a:gd name="connsiteX101" fmla="*/ 3006090 w 5654040"/>
              <a:gd name="connsiteY101" fmla="*/ 1402080 h 2057400"/>
              <a:gd name="connsiteX102" fmla="*/ 3074670 w 5654040"/>
              <a:gd name="connsiteY102" fmla="*/ 1398270 h 2057400"/>
              <a:gd name="connsiteX103" fmla="*/ 3086100 w 5654040"/>
              <a:gd name="connsiteY103" fmla="*/ 1432560 h 2057400"/>
              <a:gd name="connsiteX104" fmla="*/ 3246120 w 5654040"/>
              <a:gd name="connsiteY104" fmla="*/ 1428750 h 2057400"/>
              <a:gd name="connsiteX105" fmla="*/ 3242310 w 5654040"/>
              <a:gd name="connsiteY105" fmla="*/ 1463040 h 2057400"/>
              <a:gd name="connsiteX106" fmla="*/ 3265170 w 5654040"/>
              <a:gd name="connsiteY106" fmla="*/ 1459230 h 2057400"/>
              <a:gd name="connsiteX107" fmla="*/ 3268980 w 5654040"/>
              <a:gd name="connsiteY107" fmla="*/ 1493520 h 2057400"/>
              <a:gd name="connsiteX108" fmla="*/ 3318510 w 5654040"/>
              <a:gd name="connsiteY108" fmla="*/ 1482090 h 2057400"/>
              <a:gd name="connsiteX109" fmla="*/ 3318510 w 5654040"/>
              <a:gd name="connsiteY109" fmla="*/ 1501140 h 2057400"/>
              <a:gd name="connsiteX110" fmla="*/ 3577590 w 5654040"/>
              <a:gd name="connsiteY110" fmla="*/ 1504950 h 2057400"/>
              <a:gd name="connsiteX111" fmla="*/ 3573780 w 5654040"/>
              <a:gd name="connsiteY111" fmla="*/ 1554480 h 2057400"/>
              <a:gd name="connsiteX112" fmla="*/ 4149090 w 5654040"/>
              <a:gd name="connsiteY112" fmla="*/ 1550670 h 2057400"/>
              <a:gd name="connsiteX113" fmla="*/ 4168140 w 5654040"/>
              <a:gd name="connsiteY113" fmla="*/ 1611630 h 2057400"/>
              <a:gd name="connsiteX114" fmla="*/ 4347210 w 5654040"/>
              <a:gd name="connsiteY114" fmla="*/ 1604010 h 2057400"/>
              <a:gd name="connsiteX115" fmla="*/ 4358640 w 5654040"/>
              <a:gd name="connsiteY115" fmla="*/ 1680210 h 2057400"/>
              <a:gd name="connsiteX116" fmla="*/ 4461510 w 5654040"/>
              <a:gd name="connsiteY116" fmla="*/ 1680210 h 2057400"/>
              <a:gd name="connsiteX117" fmla="*/ 4453890 w 5654040"/>
              <a:gd name="connsiteY117" fmla="*/ 1756410 h 2057400"/>
              <a:gd name="connsiteX118" fmla="*/ 4659630 w 5654040"/>
              <a:gd name="connsiteY118" fmla="*/ 1748790 h 2057400"/>
              <a:gd name="connsiteX119" fmla="*/ 4663440 w 5654040"/>
              <a:gd name="connsiteY119" fmla="*/ 1866900 h 2057400"/>
              <a:gd name="connsiteX120" fmla="*/ 5128260 w 5654040"/>
              <a:gd name="connsiteY120" fmla="*/ 1863090 h 2057400"/>
              <a:gd name="connsiteX121" fmla="*/ 5135880 w 5654040"/>
              <a:gd name="connsiteY121" fmla="*/ 2057400 h 2057400"/>
              <a:gd name="connsiteX122" fmla="*/ 5654040 w 5654040"/>
              <a:gd name="connsiteY122" fmla="*/ 2053590 h 2057400"/>
              <a:gd name="connsiteX0" fmla="*/ 0 w 5654040"/>
              <a:gd name="connsiteY0" fmla="*/ 0 h 2057400"/>
              <a:gd name="connsiteX1" fmla="*/ 182880 w 5654040"/>
              <a:gd name="connsiteY1" fmla="*/ 15240 h 2057400"/>
              <a:gd name="connsiteX2" fmla="*/ 171450 w 5654040"/>
              <a:gd name="connsiteY2" fmla="*/ 38100 h 2057400"/>
              <a:gd name="connsiteX3" fmla="*/ 198120 w 5654040"/>
              <a:gd name="connsiteY3" fmla="*/ 38100 h 2057400"/>
              <a:gd name="connsiteX4" fmla="*/ 198120 w 5654040"/>
              <a:gd name="connsiteY4" fmla="*/ 60960 h 2057400"/>
              <a:gd name="connsiteX5" fmla="*/ 297180 w 5654040"/>
              <a:gd name="connsiteY5" fmla="*/ 49530 h 2057400"/>
              <a:gd name="connsiteX6" fmla="*/ 289560 w 5654040"/>
              <a:gd name="connsiteY6" fmla="*/ 80010 h 2057400"/>
              <a:gd name="connsiteX7" fmla="*/ 365760 w 5654040"/>
              <a:gd name="connsiteY7" fmla="*/ 68580 h 2057400"/>
              <a:gd name="connsiteX8" fmla="*/ 369570 w 5654040"/>
              <a:gd name="connsiteY8" fmla="*/ 118110 h 2057400"/>
              <a:gd name="connsiteX9" fmla="*/ 407670 w 5654040"/>
              <a:gd name="connsiteY9" fmla="*/ 118110 h 2057400"/>
              <a:gd name="connsiteX10" fmla="*/ 407670 w 5654040"/>
              <a:gd name="connsiteY10" fmla="*/ 140970 h 2057400"/>
              <a:gd name="connsiteX11" fmla="*/ 434340 w 5654040"/>
              <a:gd name="connsiteY11" fmla="*/ 144780 h 2057400"/>
              <a:gd name="connsiteX12" fmla="*/ 426720 w 5654040"/>
              <a:gd name="connsiteY12" fmla="*/ 163830 h 2057400"/>
              <a:gd name="connsiteX13" fmla="*/ 461010 w 5654040"/>
              <a:gd name="connsiteY13" fmla="*/ 160020 h 2057400"/>
              <a:gd name="connsiteX14" fmla="*/ 457200 w 5654040"/>
              <a:gd name="connsiteY14" fmla="*/ 190500 h 2057400"/>
              <a:gd name="connsiteX15" fmla="*/ 476250 w 5654040"/>
              <a:gd name="connsiteY15" fmla="*/ 186690 h 2057400"/>
              <a:gd name="connsiteX16" fmla="*/ 468630 w 5654040"/>
              <a:gd name="connsiteY16" fmla="*/ 205740 h 2057400"/>
              <a:gd name="connsiteX17" fmla="*/ 487680 w 5654040"/>
              <a:gd name="connsiteY17" fmla="*/ 205740 h 2057400"/>
              <a:gd name="connsiteX18" fmla="*/ 483870 w 5654040"/>
              <a:gd name="connsiteY18" fmla="*/ 243840 h 2057400"/>
              <a:gd name="connsiteX19" fmla="*/ 525780 w 5654040"/>
              <a:gd name="connsiteY19" fmla="*/ 236220 h 2057400"/>
              <a:gd name="connsiteX20" fmla="*/ 518160 w 5654040"/>
              <a:gd name="connsiteY20" fmla="*/ 259080 h 2057400"/>
              <a:gd name="connsiteX21" fmla="*/ 544830 w 5654040"/>
              <a:gd name="connsiteY21" fmla="*/ 255270 h 2057400"/>
              <a:gd name="connsiteX22" fmla="*/ 541020 w 5654040"/>
              <a:gd name="connsiteY22" fmla="*/ 293370 h 2057400"/>
              <a:gd name="connsiteX23" fmla="*/ 582930 w 5654040"/>
              <a:gd name="connsiteY23" fmla="*/ 293370 h 2057400"/>
              <a:gd name="connsiteX24" fmla="*/ 575310 w 5654040"/>
              <a:gd name="connsiteY24" fmla="*/ 339090 h 2057400"/>
              <a:gd name="connsiteX25" fmla="*/ 617220 w 5654040"/>
              <a:gd name="connsiteY25" fmla="*/ 331470 h 2057400"/>
              <a:gd name="connsiteX26" fmla="*/ 617220 w 5654040"/>
              <a:gd name="connsiteY26" fmla="*/ 350520 h 2057400"/>
              <a:gd name="connsiteX27" fmla="*/ 693420 w 5654040"/>
              <a:gd name="connsiteY27" fmla="*/ 342900 h 2057400"/>
              <a:gd name="connsiteX28" fmla="*/ 693420 w 5654040"/>
              <a:gd name="connsiteY28" fmla="*/ 369570 h 2057400"/>
              <a:gd name="connsiteX29" fmla="*/ 765810 w 5654040"/>
              <a:gd name="connsiteY29" fmla="*/ 369570 h 2057400"/>
              <a:gd name="connsiteX30" fmla="*/ 754380 w 5654040"/>
              <a:gd name="connsiteY30" fmla="*/ 392430 h 2057400"/>
              <a:gd name="connsiteX31" fmla="*/ 788670 w 5654040"/>
              <a:gd name="connsiteY31" fmla="*/ 392430 h 2057400"/>
              <a:gd name="connsiteX32" fmla="*/ 788670 w 5654040"/>
              <a:gd name="connsiteY32" fmla="*/ 419100 h 2057400"/>
              <a:gd name="connsiteX33" fmla="*/ 880110 w 5654040"/>
              <a:gd name="connsiteY33" fmla="*/ 415290 h 2057400"/>
              <a:gd name="connsiteX34" fmla="*/ 876300 w 5654040"/>
              <a:gd name="connsiteY34" fmla="*/ 434340 h 2057400"/>
              <a:gd name="connsiteX35" fmla="*/ 918210 w 5654040"/>
              <a:gd name="connsiteY35" fmla="*/ 434340 h 2057400"/>
              <a:gd name="connsiteX36" fmla="*/ 910590 w 5654040"/>
              <a:gd name="connsiteY36" fmla="*/ 461010 h 2057400"/>
              <a:gd name="connsiteX37" fmla="*/ 986790 w 5654040"/>
              <a:gd name="connsiteY37" fmla="*/ 464820 h 2057400"/>
              <a:gd name="connsiteX38" fmla="*/ 982980 w 5654040"/>
              <a:gd name="connsiteY38" fmla="*/ 502920 h 2057400"/>
              <a:gd name="connsiteX39" fmla="*/ 1005840 w 5654040"/>
              <a:gd name="connsiteY39" fmla="*/ 502920 h 2057400"/>
              <a:gd name="connsiteX40" fmla="*/ 1009650 w 5654040"/>
              <a:gd name="connsiteY40" fmla="*/ 533400 h 2057400"/>
              <a:gd name="connsiteX41" fmla="*/ 1055370 w 5654040"/>
              <a:gd name="connsiteY41" fmla="*/ 544830 h 2057400"/>
              <a:gd name="connsiteX42" fmla="*/ 1059180 w 5654040"/>
              <a:gd name="connsiteY42" fmla="*/ 575310 h 2057400"/>
              <a:gd name="connsiteX43" fmla="*/ 1112520 w 5654040"/>
              <a:gd name="connsiteY43" fmla="*/ 567690 h 2057400"/>
              <a:gd name="connsiteX44" fmla="*/ 1108710 w 5654040"/>
              <a:gd name="connsiteY44" fmla="*/ 598170 h 2057400"/>
              <a:gd name="connsiteX45" fmla="*/ 1169670 w 5654040"/>
              <a:gd name="connsiteY45" fmla="*/ 598170 h 2057400"/>
              <a:gd name="connsiteX46" fmla="*/ 1169670 w 5654040"/>
              <a:gd name="connsiteY46" fmla="*/ 624840 h 2057400"/>
              <a:gd name="connsiteX47" fmla="*/ 1230630 w 5654040"/>
              <a:gd name="connsiteY47" fmla="*/ 632460 h 2057400"/>
              <a:gd name="connsiteX48" fmla="*/ 1230630 w 5654040"/>
              <a:gd name="connsiteY48" fmla="*/ 674370 h 2057400"/>
              <a:gd name="connsiteX49" fmla="*/ 1276350 w 5654040"/>
              <a:gd name="connsiteY49" fmla="*/ 670560 h 2057400"/>
              <a:gd name="connsiteX50" fmla="*/ 1283970 w 5654040"/>
              <a:gd name="connsiteY50" fmla="*/ 689610 h 2057400"/>
              <a:gd name="connsiteX51" fmla="*/ 1318260 w 5654040"/>
              <a:gd name="connsiteY51" fmla="*/ 685800 h 2057400"/>
              <a:gd name="connsiteX52" fmla="*/ 1329690 w 5654040"/>
              <a:gd name="connsiteY52" fmla="*/ 716280 h 2057400"/>
              <a:gd name="connsiteX53" fmla="*/ 1413510 w 5654040"/>
              <a:gd name="connsiteY53" fmla="*/ 708660 h 2057400"/>
              <a:gd name="connsiteX54" fmla="*/ 1409700 w 5654040"/>
              <a:gd name="connsiteY54" fmla="*/ 731520 h 2057400"/>
              <a:gd name="connsiteX55" fmla="*/ 1432560 w 5654040"/>
              <a:gd name="connsiteY55" fmla="*/ 723900 h 2057400"/>
              <a:gd name="connsiteX56" fmla="*/ 1436370 w 5654040"/>
              <a:gd name="connsiteY56" fmla="*/ 765810 h 2057400"/>
              <a:gd name="connsiteX57" fmla="*/ 1497330 w 5654040"/>
              <a:gd name="connsiteY57" fmla="*/ 754380 h 2057400"/>
              <a:gd name="connsiteX58" fmla="*/ 1493520 w 5654040"/>
              <a:gd name="connsiteY58" fmla="*/ 781050 h 2057400"/>
              <a:gd name="connsiteX59" fmla="*/ 1527810 w 5654040"/>
              <a:gd name="connsiteY59" fmla="*/ 777240 h 2057400"/>
              <a:gd name="connsiteX60" fmla="*/ 1527810 w 5654040"/>
              <a:gd name="connsiteY60" fmla="*/ 777240 h 2057400"/>
              <a:gd name="connsiteX61" fmla="*/ 1550670 w 5654040"/>
              <a:gd name="connsiteY61" fmla="*/ 803910 h 2057400"/>
              <a:gd name="connsiteX62" fmla="*/ 1545431 w 5654040"/>
              <a:gd name="connsiteY62" fmla="*/ 833913 h 2057400"/>
              <a:gd name="connsiteX63" fmla="*/ 1663541 w 5654040"/>
              <a:gd name="connsiteY63" fmla="*/ 834390 h 2057400"/>
              <a:gd name="connsiteX64" fmla="*/ 1657350 w 5654040"/>
              <a:gd name="connsiteY64" fmla="*/ 891540 h 2057400"/>
              <a:gd name="connsiteX65" fmla="*/ 1680210 w 5654040"/>
              <a:gd name="connsiteY65" fmla="*/ 891540 h 2057400"/>
              <a:gd name="connsiteX66" fmla="*/ 1676400 w 5654040"/>
              <a:gd name="connsiteY66" fmla="*/ 914400 h 2057400"/>
              <a:gd name="connsiteX67" fmla="*/ 1714500 w 5654040"/>
              <a:gd name="connsiteY67" fmla="*/ 918210 h 2057400"/>
              <a:gd name="connsiteX68" fmla="*/ 1706880 w 5654040"/>
              <a:gd name="connsiteY68" fmla="*/ 960120 h 2057400"/>
              <a:gd name="connsiteX69" fmla="*/ 1764030 w 5654040"/>
              <a:gd name="connsiteY69" fmla="*/ 952500 h 2057400"/>
              <a:gd name="connsiteX70" fmla="*/ 1760220 w 5654040"/>
              <a:gd name="connsiteY70" fmla="*/ 986790 h 2057400"/>
              <a:gd name="connsiteX71" fmla="*/ 1798320 w 5654040"/>
              <a:gd name="connsiteY71" fmla="*/ 982980 h 2057400"/>
              <a:gd name="connsiteX72" fmla="*/ 1798320 w 5654040"/>
              <a:gd name="connsiteY72" fmla="*/ 982980 h 2057400"/>
              <a:gd name="connsiteX73" fmla="*/ 1840230 w 5654040"/>
              <a:gd name="connsiteY73" fmla="*/ 998220 h 2057400"/>
              <a:gd name="connsiteX74" fmla="*/ 1847850 w 5654040"/>
              <a:gd name="connsiteY74" fmla="*/ 1036320 h 2057400"/>
              <a:gd name="connsiteX75" fmla="*/ 1939290 w 5654040"/>
              <a:gd name="connsiteY75" fmla="*/ 1028700 h 2057400"/>
              <a:gd name="connsiteX76" fmla="*/ 1946910 w 5654040"/>
              <a:gd name="connsiteY76" fmla="*/ 1059180 h 2057400"/>
              <a:gd name="connsiteX77" fmla="*/ 1996440 w 5654040"/>
              <a:gd name="connsiteY77" fmla="*/ 1047750 h 2057400"/>
              <a:gd name="connsiteX78" fmla="*/ 1988820 w 5654040"/>
              <a:gd name="connsiteY78" fmla="*/ 1085850 h 2057400"/>
              <a:gd name="connsiteX79" fmla="*/ 2026920 w 5654040"/>
              <a:gd name="connsiteY79" fmla="*/ 1085850 h 2057400"/>
              <a:gd name="connsiteX80" fmla="*/ 2030730 w 5654040"/>
              <a:gd name="connsiteY80" fmla="*/ 1112520 h 2057400"/>
              <a:gd name="connsiteX81" fmla="*/ 2125980 w 5654040"/>
              <a:gd name="connsiteY81" fmla="*/ 1108710 h 2057400"/>
              <a:gd name="connsiteX82" fmla="*/ 2129790 w 5654040"/>
              <a:gd name="connsiteY82" fmla="*/ 1135380 h 2057400"/>
              <a:gd name="connsiteX83" fmla="*/ 2179320 w 5654040"/>
              <a:gd name="connsiteY83" fmla="*/ 1131570 h 2057400"/>
              <a:gd name="connsiteX84" fmla="*/ 2183130 w 5654040"/>
              <a:gd name="connsiteY84" fmla="*/ 1162050 h 2057400"/>
              <a:gd name="connsiteX85" fmla="*/ 2293620 w 5654040"/>
              <a:gd name="connsiteY85" fmla="*/ 1165860 h 2057400"/>
              <a:gd name="connsiteX86" fmla="*/ 2289810 w 5654040"/>
              <a:gd name="connsiteY86" fmla="*/ 1196340 h 2057400"/>
              <a:gd name="connsiteX87" fmla="*/ 2381250 w 5654040"/>
              <a:gd name="connsiteY87" fmla="*/ 1188720 h 2057400"/>
              <a:gd name="connsiteX88" fmla="*/ 2392680 w 5654040"/>
              <a:gd name="connsiteY88" fmla="*/ 1223010 h 2057400"/>
              <a:gd name="connsiteX89" fmla="*/ 2503170 w 5654040"/>
              <a:gd name="connsiteY89" fmla="*/ 1223010 h 2057400"/>
              <a:gd name="connsiteX90" fmla="*/ 2506980 w 5654040"/>
              <a:gd name="connsiteY90" fmla="*/ 1249680 h 2057400"/>
              <a:gd name="connsiteX91" fmla="*/ 2632710 w 5654040"/>
              <a:gd name="connsiteY91" fmla="*/ 1245870 h 2057400"/>
              <a:gd name="connsiteX92" fmla="*/ 2640330 w 5654040"/>
              <a:gd name="connsiteY92" fmla="*/ 1299210 h 2057400"/>
              <a:gd name="connsiteX93" fmla="*/ 2708910 w 5654040"/>
              <a:gd name="connsiteY93" fmla="*/ 1314450 h 2057400"/>
              <a:gd name="connsiteX94" fmla="*/ 2697480 w 5654040"/>
              <a:gd name="connsiteY94" fmla="*/ 1341120 h 2057400"/>
              <a:gd name="connsiteX95" fmla="*/ 2743200 w 5654040"/>
              <a:gd name="connsiteY95" fmla="*/ 1333500 h 2057400"/>
              <a:gd name="connsiteX96" fmla="*/ 2750820 w 5654040"/>
              <a:gd name="connsiteY96" fmla="*/ 1352550 h 2057400"/>
              <a:gd name="connsiteX97" fmla="*/ 2815590 w 5654040"/>
              <a:gd name="connsiteY97" fmla="*/ 1352550 h 2057400"/>
              <a:gd name="connsiteX98" fmla="*/ 2815590 w 5654040"/>
              <a:gd name="connsiteY98" fmla="*/ 1352550 h 2057400"/>
              <a:gd name="connsiteX99" fmla="*/ 2819400 w 5654040"/>
              <a:gd name="connsiteY99" fmla="*/ 1394460 h 2057400"/>
              <a:gd name="connsiteX100" fmla="*/ 2998470 w 5654040"/>
              <a:gd name="connsiteY100" fmla="*/ 1375410 h 2057400"/>
              <a:gd name="connsiteX101" fmla="*/ 3006090 w 5654040"/>
              <a:gd name="connsiteY101" fmla="*/ 1402080 h 2057400"/>
              <a:gd name="connsiteX102" fmla="*/ 3074670 w 5654040"/>
              <a:gd name="connsiteY102" fmla="*/ 1398270 h 2057400"/>
              <a:gd name="connsiteX103" fmla="*/ 3086100 w 5654040"/>
              <a:gd name="connsiteY103" fmla="*/ 1432560 h 2057400"/>
              <a:gd name="connsiteX104" fmla="*/ 3246120 w 5654040"/>
              <a:gd name="connsiteY104" fmla="*/ 1428750 h 2057400"/>
              <a:gd name="connsiteX105" fmla="*/ 3242310 w 5654040"/>
              <a:gd name="connsiteY105" fmla="*/ 1463040 h 2057400"/>
              <a:gd name="connsiteX106" fmla="*/ 3265170 w 5654040"/>
              <a:gd name="connsiteY106" fmla="*/ 1459230 h 2057400"/>
              <a:gd name="connsiteX107" fmla="*/ 3268980 w 5654040"/>
              <a:gd name="connsiteY107" fmla="*/ 1493520 h 2057400"/>
              <a:gd name="connsiteX108" fmla="*/ 3318510 w 5654040"/>
              <a:gd name="connsiteY108" fmla="*/ 1482090 h 2057400"/>
              <a:gd name="connsiteX109" fmla="*/ 3318510 w 5654040"/>
              <a:gd name="connsiteY109" fmla="*/ 1501140 h 2057400"/>
              <a:gd name="connsiteX110" fmla="*/ 3577590 w 5654040"/>
              <a:gd name="connsiteY110" fmla="*/ 1504950 h 2057400"/>
              <a:gd name="connsiteX111" fmla="*/ 3573780 w 5654040"/>
              <a:gd name="connsiteY111" fmla="*/ 1554480 h 2057400"/>
              <a:gd name="connsiteX112" fmla="*/ 4149090 w 5654040"/>
              <a:gd name="connsiteY112" fmla="*/ 1550670 h 2057400"/>
              <a:gd name="connsiteX113" fmla="*/ 4168140 w 5654040"/>
              <a:gd name="connsiteY113" fmla="*/ 1611630 h 2057400"/>
              <a:gd name="connsiteX114" fmla="*/ 4347210 w 5654040"/>
              <a:gd name="connsiteY114" fmla="*/ 1604010 h 2057400"/>
              <a:gd name="connsiteX115" fmla="*/ 4358640 w 5654040"/>
              <a:gd name="connsiteY115" fmla="*/ 1680210 h 2057400"/>
              <a:gd name="connsiteX116" fmla="*/ 4461510 w 5654040"/>
              <a:gd name="connsiteY116" fmla="*/ 1680210 h 2057400"/>
              <a:gd name="connsiteX117" fmla="*/ 4453890 w 5654040"/>
              <a:gd name="connsiteY117" fmla="*/ 1756410 h 2057400"/>
              <a:gd name="connsiteX118" fmla="*/ 4659630 w 5654040"/>
              <a:gd name="connsiteY118" fmla="*/ 1748790 h 2057400"/>
              <a:gd name="connsiteX119" fmla="*/ 4663440 w 5654040"/>
              <a:gd name="connsiteY119" fmla="*/ 1866900 h 2057400"/>
              <a:gd name="connsiteX120" fmla="*/ 5128260 w 5654040"/>
              <a:gd name="connsiteY120" fmla="*/ 1863090 h 2057400"/>
              <a:gd name="connsiteX121" fmla="*/ 5135880 w 5654040"/>
              <a:gd name="connsiteY121" fmla="*/ 2057400 h 2057400"/>
              <a:gd name="connsiteX122" fmla="*/ 5654040 w 5654040"/>
              <a:gd name="connsiteY122" fmla="*/ 2053590 h 2057400"/>
              <a:gd name="connsiteX0" fmla="*/ 0 w 5654040"/>
              <a:gd name="connsiteY0" fmla="*/ 0 h 2057400"/>
              <a:gd name="connsiteX1" fmla="*/ 182880 w 5654040"/>
              <a:gd name="connsiteY1" fmla="*/ 15240 h 2057400"/>
              <a:gd name="connsiteX2" fmla="*/ 171450 w 5654040"/>
              <a:gd name="connsiteY2" fmla="*/ 38100 h 2057400"/>
              <a:gd name="connsiteX3" fmla="*/ 198120 w 5654040"/>
              <a:gd name="connsiteY3" fmla="*/ 38100 h 2057400"/>
              <a:gd name="connsiteX4" fmla="*/ 198120 w 5654040"/>
              <a:gd name="connsiteY4" fmla="*/ 60960 h 2057400"/>
              <a:gd name="connsiteX5" fmla="*/ 297180 w 5654040"/>
              <a:gd name="connsiteY5" fmla="*/ 49530 h 2057400"/>
              <a:gd name="connsiteX6" fmla="*/ 289560 w 5654040"/>
              <a:gd name="connsiteY6" fmla="*/ 80010 h 2057400"/>
              <a:gd name="connsiteX7" fmla="*/ 365760 w 5654040"/>
              <a:gd name="connsiteY7" fmla="*/ 68580 h 2057400"/>
              <a:gd name="connsiteX8" fmla="*/ 369570 w 5654040"/>
              <a:gd name="connsiteY8" fmla="*/ 118110 h 2057400"/>
              <a:gd name="connsiteX9" fmla="*/ 407670 w 5654040"/>
              <a:gd name="connsiteY9" fmla="*/ 118110 h 2057400"/>
              <a:gd name="connsiteX10" fmla="*/ 407670 w 5654040"/>
              <a:gd name="connsiteY10" fmla="*/ 140970 h 2057400"/>
              <a:gd name="connsiteX11" fmla="*/ 434340 w 5654040"/>
              <a:gd name="connsiteY11" fmla="*/ 144780 h 2057400"/>
              <a:gd name="connsiteX12" fmla="*/ 426720 w 5654040"/>
              <a:gd name="connsiteY12" fmla="*/ 163830 h 2057400"/>
              <a:gd name="connsiteX13" fmla="*/ 461010 w 5654040"/>
              <a:gd name="connsiteY13" fmla="*/ 160020 h 2057400"/>
              <a:gd name="connsiteX14" fmla="*/ 457200 w 5654040"/>
              <a:gd name="connsiteY14" fmla="*/ 190500 h 2057400"/>
              <a:gd name="connsiteX15" fmla="*/ 476250 w 5654040"/>
              <a:gd name="connsiteY15" fmla="*/ 186690 h 2057400"/>
              <a:gd name="connsiteX16" fmla="*/ 468630 w 5654040"/>
              <a:gd name="connsiteY16" fmla="*/ 205740 h 2057400"/>
              <a:gd name="connsiteX17" fmla="*/ 487680 w 5654040"/>
              <a:gd name="connsiteY17" fmla="*/ 205740 h 2057400"/>
              <a:gd name="connsiteX18" fmla="*/ 483870 w 5654040"/>
              <a:gd name="connsiteY18" fmla="*/ 243840 h 2057400"/>
              <a:gd name="connsiteX19" fmla="*/ 525780 w 5654040"/>
              <a:gd name="connsiteY19" fmla="*/ 236220 h 2057400"/>
              <a:gd name="connsiteX20" fmla="*/ 518160 w 5654040"/>
              <a:gd name="connsiteY20" fmla="*/ 259080 h 2057400"/>
              <a:gd name="connsiteX21" fmla="*/ 544830 w 5654040"/>
              <a:gd name="connsiteY21" fmla="*/ 255270 h 2057400"/>
              <a:gd name="connsiteX22" fmla="*/ 541020 w 5654040"/>
              <a:gd name="connsiteY22" fmla="*/ 293370 h 2057400"/>
              <a:gd name="connsiteX23" fmla="*/ 582930 w 5654040"/>
              <a:gd name="connsiteY23" fmla="*/ 293370 h 2057400"/>
              <a:gd name="connsiteX24" fmla="*/ 575310 w 5654040"/>
              <a:gd name="connsiteY24" fmla="*/ 339090 h 2057400"/>
              <a:gd name="connsiteX25" fmla="*/ 617220 w 5654040"/>
              <a:gd name="connsiteY25" fmla="*/ 331470 h 2057400"/>
              <a:gd name="connsiteX26" fmla="*/ 617220 w 5654040"/>
              <a:gd name="connsiteY26" fmla="*/ 350520 h 2057400"/>
              <a:gd name="connsiteX27" fmla="*/ 693420 w 5654040"/>
              <a:gd name="connsiteY27" fmla="*/ 342900 h 2057400"/>
              <a:gd name="connsiteX28" fmla="*/ 693420 w 5654040"/>
              <a:gd name="connsiteY28" fmla="*/ 369570 h 2057400"/>
              <a:gd name="connsiteX29" fmla="*/ 765810 w 5654040"/>
              <a:gd name="connsiteY29" fmla="*/ 369570 h 2057400"/>
              <a:gd name="connsiteX30" fmla="*/ 754380 w 5654040"/>
              <a:gd name="connsiteY30" fmla="*/ 392430 h 2057400"/>
              <a:gd name="connsiteX31" fmla="*/ 788670 w 5654040"/>
              <a:gd name="connsiteY31" fmla="*/ 392430 h 2057400"/>
              <a:gd name="connsiteX32" fmla="*/ 788670 w 5654040"/>
              <a:gd name="connsiteY32" fmla="*/ 419100 h 2057400"/>
              <a:gd name="connsiteX33" fmla="*/ 880110 w 5654040"/>
              <a:gd name="connsiteY33" fmla="*/ 415290 h 2057400"/>
              <a:gd name="connsiteX34" fmla="*/ 876300 w 5654040"/>
              <a:gd name="connsiteY34" fmla="*/ 434340 h 2057400"/>
              <a:gd name="connsiteX35" fmla="*/ 918210 w 5654040"/>
              <a:gd name="connsiteY35" fmla="*/ 434340 h 2057400"/>
              <a:gd name="connsiteX36" fmla="*/ 910590 w 5654040"/>
              <a:gd name="connsiteY36" fmla="*/ 461010 h 2057400"/>
              <a:gd name="connsiteX37" fmla="*/ 986790 w 5654040"/>
              <a:gd name="connsiteY37" fmla="*/ 464820 h 2057400"/>
              <a:gd name="connsiteX38" fmla="*/ 982980 w 5654040"/>
              <a:gd name="connsiteY38" fmla="*/ 502920 h 2057400"/>
              <a:gd name="connsiteX39" fmla="*/ 1005840 w 5654040"/>
              <a:gd name="connsiteY39" fmla="*/ 502920 h 2057400"/>
              <a:gd name="connsiteX40" fmla="*/ 1009650 w 5654040"/>
              <a:gd name="connsiteY40" fmla="*/ 533400 h 2057400"/>
              <a:gd name="connsiteX41" fmla="*/ 1055370 w 5654040"/>
              <a:gd name="connsiteY41" fmla="*/ 544830 h 2057400"/>
              <a:gd name="connsiteX42" fmla="*/ 1059180 w 5654040"/>
              <a:gd name="connsiteY42" fmla="*/ 575310 h 2057400"/>
              <a:gd name="connsiteX43" fmla="*/ 1112520 w 5654040"/>
              <a:gd name="connsiteY43" fmla="*/ 567690 h 2057400"/>
              <a:gd name="connsiteX44" fmla="*/ 1108710 w 5654040"/>
              <a:gd name="connsiteY44" fmla="*/ 598170 h 2057400"/>
              <a:gd name="connsiteX45" fmla="*/ 1169670 w 5654040"/>
              <a:gd name="connsiteY45" fmla="*/ 598170 h 2057400"/>
              <a:gd name="connsiteX46" fmla="*/ 1169670 w 5654040"/>
              <a:gd name="connsiteY46" fmla="*/ 624840 h 2057400"/>
              <a:gd name="connsiteX47" fmla="*/ 1230630 w 5654040"/>
              <a:gd name="connsiteY47" fmla="*/ 632460 h 2057400"/>
              <a:gd name="connsiteX48" fmla="*/ 1230630 w 5654040"/>
              <a:gd name="connsiteY48" fmla="*/ 674370 h 2057400"/>
              <a:gd name="connsiteX49" fmla="*/ 1276350 w 5654040"/>
              <a:gd name="connsiteY49" fmla="*/ 670560 h 2057400"/>
              <a:gd name="connsiteX50" fmla="*/ 1283970 w 5654040"/>
              <a:gd name="connsiteY50" fmla="*/ 689610 h 2057400"/>
              <a:gd name="connsiteX51" fmla="*/ 1318260 w 5654040"/>
              <a:gd name="connsiteY51" fmla="*/ 685800 h 2057400"/>
              <a:gd name="connsiteX52" fmla="*/ 1329690 w 5654040"/>
              <a:gd name="connsiteY52" fmla="*/ 716280 h 2057400"/>
              <a:gd name="connsiteX53" fmla="*/ 1413510 w 5654040"/>
              <a:gd name="connsiteY53" fmla="*/ 708660 h 2057400"/>
              <a:gd name="connsiteX54" fmla="*/ 1409700 w 5654040"/>
              <a:gd name="connsiteY54" fmla="*/ 731520 h 2057400"/>
              <a:gd name="connsiteX55" fmla="*/ 1432560 w 5654040"/>
              <a:gd name="connsiteY55" fmla="*/ 723900 h 2057400"/>
              <a:gd name="connsiteX56" fmla="*/ 1436370 w 5654040"/>
              <a:gd name="connsiteY56" fmla="*/ 765810 h 2057400"/>
              <a:gd name="connsiteX57" fmla="*/ 1497330 w 5654040"/>
              <a:gd name="connsiteY57" fmla="*/ 754380 h 2057400"/>
              <a:gd name="connsiteX58" fmla="*/ 1493520 w 5654040"/>
              <a:gd name="connsiteY58" fmla="*/ 781050 h 2057400"/>
              <a:gd name="connsiteX59" fmla="*/ 1527810 w 5654040"/>
              <a:gd name="connsiteY59" fmla="*/ 777240 h 2057400"/>
              <a:gd name="connsiteX60" fmla="*/ 1527810 w 5654040"/>
              <a:gd name="connsiteY60" fmla="*/ 777240 h 2057400"/>
              <a:gd name="connsiteX61" fmla="*/ 1550670 w 5654040"/>
              <a:gd name="connsiteY61" fmla="*/ 803910 h 2057400"/>
              <a:gd name="connsiteX62" fmla="*/ 1557337 w 5654040"/>
              <a:gd name="connsiteY62" fmla="*/ 855344 h 2057400"/>
              <a:gd name="connsiteX63" fmla="*/ 1663541 w 5654040"/>
              <a:gd name="connsiteY63" fmla="*/ 834390 h 2057400"/>
              <a:gd name="connsiteX64" fmla="*/ 1657350 w 5654040"/>
              <a:gd name="connsiteY64" fmla="*/ 891540 h 2057400"/>
              <a:gd name="connsiteX65" fmla="*/ 1680210 w 5654040"/>
              <a:gd name="connsiteY65" fmla="*/ 891540 h 2057400"/>
              <a:gd name="connsiteX66" fmla="*/ 1676400 w 5654040"/>
              <a:gd name="connsiteY66" fmla="*/ 914400 h 2057400"/>
              <a:gd name="connsiteX67" fmla="*/ 1714500 w 5654040"/>
              <a:gd name="connsiteY67" fmla="*/ 918210 h 2057400"/>
              <a:gd name="connsiteX68" fmla="*/ 1706880 w 5654040"/>
              <a:gd name="connsiteY68" fmla="*/ 960120 h 2057400"/>
              <a:gd name="connsiteX69" fmla="*/ 1764030 w 5654040"/>
              <a:gd name="connsiteY69" fmla="*/ 952500 h 2057400"/>
              <a:gd name="connsiteX70" fmla="*/ 1760220 w 5654040"/>
              <a:gd name="connsiteY70" fmla="*/ 986790 h 2057400"/>
              <a:gd name="connsiteX71" fmla="*/ 1798320 w 5654040"/>
              <a:gd name="connsiteY71" fmla="*/ 982980 h 2057400"/>
              <a:gd name="connsiteX72" fmla="*/ 1798320 w 5654040"/>
              <a:gd name="connsiteY72" fmla="*/ 982980 h 2057400"/>
              <a:gd name="connsiteX73" fmla="*/ 1840230 w 5654040"/>
              <a:gd name="connsiteY73" fmla="*/ 998220 h 2057400"/>
              <a:gd name="connsiteX74" fmla="*/ 1847850 w 5654040"/>
              <a:gd name="connsiteY74" fmla="*/ 1036320 h 2057400"/>
              <a:gd name="connsiteX75" fmla="*/ 1939290 w 5654040"/>
              <a:gd name="connsiteY75" fmla="*/ 1028700 h 2057400"/>
              <a:gd name="connsiteX76" fmla="*/ 1946910 w 5654040"/>
              <a:gd name="connsiteY76" fmla="*/ 1059180 h 2057400"/>
              <a:gd name="connsiteX77" fmla="*/ 1996440 w 5654040"/>
              <a:gd name="connsiteY77" fmla="*/ 1047750 h 2057400"/>
              <a:gd name="connsiteX78" fmla="*/ 1988820 w 5654040"/>
              <a:gd name="connsiteY78" fmla="*/ 1085850 h 2057400"/>
              <a:gd name="connsiteX79" fmla="*/ 2026920 w 5654040"/>
              <a:gd name="connsiteY79" fmla="*/ 1085850 h 2057400"/>
              <a:gd name="connsiteX80" fmla="*/ 2030730 w 5654040"/>
              <a:gd name="connsiteY80" fmla="*/ 1112520 h 2057400"/>
              <a:gd name="connsiteX81" fmla="*/ 2125980 w 5654040"/>
              <a:gd name="connsiteY81" fmla="*/ 1108710 h 2057400"/>
              <a:gd name="connsiteX82" fmla="*/ 2129790 w 5654040"/>
              <a:gd name="connsiteY82" fmla="*/ 1135380 h 2057400"/>
              <a:gd name="connsiteX83" fmla="*/ 2179320 w 5654040"/>
              <a:gd name="connsiteY83" fmla="*/ 1131570 h 2057400"/>
              <a:gd name="connsiteX84" fmla="*/ 2183130 w 5654040"/>
              <a:gd name="connsiteY84" fmla="*/ 1162050 h 2057400"/>
              <a:gd name="connsiteX85" fmla="*/ 2293620 w 5654040"/>
              <a:gd name="connsiteY85" fmla="*/ 1165860 h 2057400"/>
              <a:gd name="connsiteX86" fmla="*/ 2289810 w 5654040"/>
              <a:gd name="connsiteY86" fmla="*/ 1196340 h 2057400"/>
              <a:gd name="connsiteX87" fmla="*/ 2381250 w 5654040"/>
              <a:gd name="connsiteY87" fmla="*/ 1188720 h 2057400"/>
              <a:gd name="connsiteX88" fmla="*/ 2392680 w 5654040"/>
              <a:gd name="connsiteY88" fmla="*/ 1223010 h 2057400"/>
              <a:gd name="connsiteX89" fmla="*/ 2503170 w 5654040"/>
              <a:gd name="connsiteY89" fmla="*/ 1223010 h 2057400"/>
              <a:gd name="connsiteX90" fmla="*/ 2506980 w 5654040"/>
              <a:gd name="connsiteY90" fmla="*/ 1249680 h 2057400"/>
              <a:gd name="connsiteX91" fmla="*/ 2632710 w 5654040"/>
              <a:gd name="connsiteY91" fmla="*/ 1245870 h 2057400"/>
              <a:gd name="connsiteX92" fmla="*/ 2640330 w 5654040"/>
              <a:gd name="connsiteY92" fmla="*/ 1299210 h 2057400"/>
              <a:gd name="connsiteX93" fmla="*/ 2708910 w 5654040"/>
              <a:gd name="connsiteY93" fmla="*/ 1314450 h 2057400"/>
              <a:gd name="connsiteX94" fmla="*/ 2697480 w 5654040"/>
              <a:gd name="connsiteY94" fmla="*/ 1341120 h 2057400"/>
              <a:gd name="connsiteX95" fmla="*/ 2743200 w 5654040"/>
              <a:gd name="connsiteY95" fmla="*/ 1333500 h 2057400"/>
              <a:gd name="connsiteX96" fmla="*/ 2750820 w 5654040"/>
              <a:gd name="connsiteY96" fmla="*/ 1352550 h 2057400"/>
              <a:gd name="connsiteX97" fmla="*/ 2815590 w 5654040"/>
              <a:gd name="connsiteY97" fmla="*/ 1352550 h 2057400"/>
              <a:gd name="connsiteX98" fmla="*/ 2815590 w 5654040"/>
              <a:gd name="connsiteY98" fmla="*/ 1352550 h 2057400"/>
              <a:gd name="connsiteX99" fmla="*/ 2819400 w 5654040"/>
              <a:gd name="connsiteY99" fmla="*/ 1394460 h 2057400"/>
              <a:gd name="connsiteX100" fmla="*/ 2998470 w 5654040"/>
              <a:gd name="connsiteY100" fmla="*/ 1375410 h 2057400"/>
              <a:gd name="connsiteX101" fmla="*/ 3006090 w 5654040"/>
              <a:gd name="connsiteY101" fmla="*/ 1402080 h 2057400"/>
              <a:gd name="connsiteX102" fmla="*/ 3074670 w 5654040"/>
              <a:gd name="connsiteY102" fmla="*/ 1398270 h 2057400"/>
              <a:gd name="connsiteX103" fmla="*/ 3086100 w 5654040"/>
              <a:gd name="connsiteY103" fmla="*/ 1432560 h 2057400"/>
              <a:gd name="connsiteX104" fmla="*/ 3246120 w 5654040"/>
              <a:gd name="connsiteY104" fmla="*/ 1428750 h 2057400"/>
              <a:gd name="connsiteX105" fmla="*/ 3242310 w 5654040"/>
              <a:gd name="connsiteY105" fmla="*/ 1463040 h 2057400"/>
              <a:gd name="connsiteX106" fmla="*/ 3265170 w 5654040"/>
              <a:gd name="connsiteY106" fmla="*/ 1459230 h 2057400"/>
              <a:gd name="connsiteX107" fmla="*/ 3268980 w 5654040"/>
              <a:gd name="connsiteY107" fmla="*/ 1493520 h 2057400"/>
              <a:gd name="connsiteX108" fmla="*/ 3318510 w 5654040"/>
              <a:gd name="connsiteY108" fmla="*/ 1482090 h 2057400"/>
              <a:gd name="connsiteX109" fmla="*/ 3318510 w 5654040"/>
              <a:gd name="connsiteY109" fmla="*/ 1501140 h 2057400"/>
              <a:gd name="connsiteX110" fmla="*/ 3577590 w 5654040"/>
              <a:gd name="connsiteY110" fmla="*/ 1504950 h 2057400"/>
              <a:gd name="connsiteX111" fmla="*/ 3573780 w 5654040"/>
              <a:gd name="connsiteY111" fmla="*/ 1554480 h 2057400"/>
              <a:gd name="connsiteX112" fmla="*/ 4149090 w 5654040"/>
              <a:gd name="connsiteY112" fmla="*/ 1550670 h 2057400"/>
              <a:gd name="connsiteX113" fmla="*/ 4168140 w 5654040"/>
              <a:gd name="connsiteY113" fmla="*/ 1611630 h 2057400"/>
              <a:gd name="connsiteX114" fmla="*/ 4347210 w 5654040"/>
              <a:gd name="connsiteY114" fmla="*/ 1604010 h 2057400"/>
              <a:gd name="connsiteX115" fmla="*/ 4358640 w 5654040"/>
              <a:gd name="connsiteY115" fmla="*/ 1680210 h 2057400"/>
              <a:gd name="connsiteX116" fmla="*/ 4461510 w 5654040"/>
              <a:gd name="connsiteY116" fmla="*/ 1680210 h 2057400"/>
              <a:gd name="connsiteX117" fmla="*/ 4453890 w 5654040"/>
              <a:gd name="connsiteY117" fmla="*/ 1756410 h 2057400"/>
              <a:gd name="connsiteX118" fmla="*/ 4659630 w 5654040"/>
              <a:gd name="connsiteY118" fmla="*/ 1748790 h 2057400"/>
              <a:gd name="connsiteX119" fmla="*/ 4663440 w 5654040"/>
              <a:gd name="connsiteY119" fmla="*/ 1866900 h 2057400"/>
              <a:gd name="connsiteX120" fmla="*/ 5128260 w 5654040"/>
              <a:gd name="connsiteY120" fmla="*/ 1863090 h 2057400"/>
              <a:gd name="connsiteX121" fmla="*/ 5135880 w 5654040"/>
              <a:gd name="connsiteY121" fmla="*/ 2057400 h 2057400"/>
              <a:gd name="connsiteX122" fmla="*/ 5654040 w 5654040"/>
              <a:gd name="connsiteY122" fmla="*/ 2053590 h 2057400"/>
              <a:gd name="connsiteX0" fmla="*/ 0 w 5654040"/>
              <a:gd name="connsiteY0" fmla="*/ 0 h 2057400"/>
              <a:gd name="connsiteX1" fmla="*/ 182880 w 5654040"/>
              <a:gd name="connsiteY1" fmla="*/ 15240 h 2057400"/>
              <a:gd name="connsiteX2" fmla="*/ 171450 w 5654040"/>
              <a:gd name="connsiteY2" fmla="*/ 38100 h 2057400"/>
              <a:gd name="connsiteX3" fmla="*/ 198120 w 5654040"/>
              <a:gd name="connsiteY3" fmla="*/ 38100 h 2057400"/>
              <a:gd name="connsiteX4" fmla="*/ 198120 w 5654040"/>
              <a:gd name="connsiteY4" fmla="*/ 60960 h 2057400"/>
              <a:gd name="connsiteX5" fmla="*/ 297180 w 5654040"/>
              <a:gd name="connsiteY5" fmla="*/ 49530 h 2057400"/>
              <a:gd name="connsiteX6" fmla="*/ 289560 w 5654040"/>
              <a:gd name="connsiteY6" fmla="*/ 80010 h 2057400"/>
              <a:gd name="connsiteX7" fmla="*/ 365760 w 5654040"/>
              <a:gd name="connsiteY7" fmla="*/ 68580 h 2057400"/>
              <a:gd name="connsiteX8" fmla="*/ 369570 w 5654040"/>
              <a:gd name="connsiteY8" fmla="*/ 118110 h 2057400"/>
              <a:gd name="connsiteX9" fmla="*/ 407670 w 5654040"/>
              <a:gd name="connsiteY9" fmla="*/ 118110 h 2057400"/>
              <a:gd name="connsiteX10" fmla="*/ 407670 w 5654040"/>
              <a:gd name="connsiteY10" fmla="*/ 140970 h 2057400"/>
              <a:gd name="connsiteX11" fmla="*/ 434340 w 5654040"/>
              <a:gd name="connsiteY11" fmla="*/ 144780 h 2057400"/>
              <a:gd name="connsiteX12" fmla="*/ 426720 w 5654040"/>
              <a:gd name="connsiteY12" fmla="*/ 163830 h 2057400"/>
              <a:gd name="connsiteX13" fmla="*/ 461010 w 5654040"/>
              <a:gd name="connsiteY13" fmla="*/ 160020 h 2057400"/>
              <a:gd name="connsiteX14" fmla="*/ 457200 w 5654040"/>
              <a:gd name="connsiteY14" fmla="*/ 190500 h 2057400"/>
              <a:gd name="connsiteX15" fmla="*/ 476250 w 5654040"/>
              <a:gd name="connsiteY15" fmla="*/ 186690 h 2057400"/>
              <a:gd name="connsiteX16" fmla="*/ 468630 w 5654040"/>
              <a:gd name="connsiteY16" fmla="*/ 205740 h 2057400"/>
              <a:gd name="connsiteX17" fmla="*/ 487680 w 5654040"/>
              <a:gd name="connsiteY17" fmla="*/ 205740 h 2057400"/>
              <a:gd name="connsiteX18" fmla="*/ 483870 w 5654040"/>
              <a:gd name="connsiteY18" fmla="*/ 243840 h 2057400"/>
              <a:gd name="connsiteX19" fmla="*/ 525780 w 5654040"/>
              <a:gd name="connsiteY19" fmla="*/ 236220 h 2057400"/>
              <a:gd name="connsiteX20" fmla="*/ 518160 w 5654040"/>
              <a:gd name="connsiteY20" fmla="*/ 259080 h 2057400"/>
              <a:gd name="connsiteX21" fmla="*/ 544830 w 5654040"/>
              <a:gd name="connsiteY21" fmla="*/ 255270 h 2057400"/>
              <a:gd name="connsiteX22" fmla="*/ 541020 w 5654040"/>
              <a:gd name="connsiteY22" fmla="*/ 293370 h 2057400"/>
              <a:gd name="connsiteX23" fmla="*/ 582930 w 5654040"/>
              <a:gd name="connsiteY23" fmla="*/ 293370 h 2057400"/>
              <a:gd name="connsiteX24" fmla="*/ 575310 w 5654040"/>
              <a:gd name="connsiteY24" fmla="*/ 339090 h 2057400"/>
              <a:gd name="connsiteX25" fmla="*/ 617220 w 5654040"/>
              <a:gd name="connsiteY25" fmla="*/ 331470 h 2057400"/>
              <a:gd name="connsiteX26" fmla="*/ 617220 w 5654040"/>
              <a:gd name="connsiteY26" fmla="*/ 350520 h 2057400"/>
              <a:gd name="connsiteX27" fmla="*/ 693420 w 5654040"/>
              <a:gd name="connsiteY27" fmla="*/ 342900 h 2057400"/>
              <a:gd name="connsiteX28" fmla="*/ 693420 w 5654040"/>
              <a:gd name="connsiteY28" fmla="*/ 369570 h 2057400"/>
              <a:gd name="connsiteX29" fmla="*/ 765810 w 5654040"/>
              <a:gd name="connsiteY29" fmla="*/ 369570 h 2057400"/>
              <a:gd name="connsiteX30" fmla="*/ 754380 w 5654040"/>
              <a:gd name="connsiteY30" fmla="*/ 392430 h 2057400"/>
              <a:gd name="connsiteX31" fmla="*/ 788670 w 5654040"/>
              <a:gd name="connsiteY31" fmla="*/ 392430 h 2057400"/>
              <a:gd name="connsiteX32" fmla="*/ 788670 w 5654040"/>
              <a:gd name="connsiteY32" fmla="*/ 419100 h 2057400"/>
              <a:gd name="connsiteX33" fmla="*/ 880110 w 5654040"/>
              <a:gd name="connsiteY33" fmla="*/ 415290 h 2057400"/>
              <a:gd name="connsiteX34" fmla="*/ 876300 w 5654040"/>
              <a:gd name="connsiteY34" fmla="*/ 434340 h 2057400"/>
              <a:gd name="connsiteX35" fmla="*/ 918210 w 5654040"/>
              <a:gd name="connsiteY35" fmla="*/ 434340 h 2057400"/>
              <a:gd name="connsiteX36" fmla="*/ 910590 w 5654040"/>
              <a:gd name="connsiteY36" fmla="*/ 461010 h 2057400"/>
              <a:gd name="connsiteX37" fmla="*/ 986790 w 5654040"/>
              <a:gd name="connsiteY37" fmla="*/ 464820 h 2057400"/>
              <a:gd name="connsiteX38" fmla="*/ 982980 w 5654040"/>
              <a:gd name="connsiteY38" fmla="*/ 502920 h 2057400"/>
              <a:gd name="connsiteX39" fmla="*/ 1005840 w 5654040"/>
              <a:gd name="connsiteY39" fmla="*/ 502920 h 2057400"/>
              <a:gd name="connsiteX40" fmla="*/ 1009650 w 5654040"/>
              <a:gd name="connsiteY40" fmla="*/ 533400 h 2057400"/>
              <a:gd name="connsiteX41" fmla="*/ 1055370 w 5654040"/>
              <a:gd name="connsiteY41" fmla="*/ 544830 h 2057400"/>
              <a:gd name="connsiteX42" fmla="*/ 1059180 w 5654040"/>
              <a:gd name="connsiteY42" fmla="*/ 575310 h 2057400"/>
              <a:gd name="connsiteX43" fmla="*/ 1112520 w 5654040"/>
              <a:gd name="connsiteY43" fmla="*/ 567690 h 2057400"/>
              <a:gd name="connsiteX44" fmla="*/ 1108710 w 5654040"/>
              <a:gd name="connsiteY44" fmla="*/ 598170 h 2057400"/>
              <a:gd name="connsiteX45" fmla="*/ 1169670 w 5654040"/>
              <a:gd name="connsiteY45" fmla="*/ 598170 h 2057400"/>
              <a:gd name="connsiteX46" fmla="*/ 1169670 w 5654040"/>
              <a:gd name="connsiteY46" fmla="*/ 624840 h 2057400"/>
              <a:gd name="connsiteX47" fmla="*/ 1230630 w 5654040"/>
              <a:gd name="connsiteY47" fmla="*/ 632460 h 2057400"/>
              <a:gd name="connsiteX48" fmla="*/ 1230630 w 5654040"/>
              <a:gd name="connsiteY48" fmla="*/ 674370 h 2057400"/>
              <a:gd name="connsiteX49" fmla="*/ 1276350 w 5654040"/>
              <a:gd name="connsiteY49" fmla="*/ 670560 h 2057400"/>
              <a:gd name="connsiteX50" fmla="*/ 1283970 w 5654040"/>
              <a:gd name="connsiteY50" fmla="*/ 689610 h 2057400"/>
              <a:gd name="connsiteX51" fmla="*/ 1318260 w 5654040"/>
              <a:gd name="connsiteY51" fmla="*/ 685800 h 2057400"/>
              <a:gd name="connsiteX52" fmla="*/ 1329690 w 5654040"/>
              <a:gd name="connsiteY52" fmla="*/ 716280 h 2057400"/>
              <a:gd name="connsiteX53" fmla="*/ 1413510 w 5654040"/>
              <a:gd name="connsiteY53" fmla="*/ 708660 h 2057400"/>
              <a:gd name="connsiteX54" fmla="*/ 1409700 w 5654040"/>
              <a:gd name="connsiteY54" fmla="*/ 731520 h 2057400"/>
              <a:gd name="connsiteX55" fmla="*/ 1432560 w 5654040"/>
              <a:gd name="connsiteY55" fmla="*/ 723900 h 2057400"/>
              <a:gd name="connsiteX56" fmla="*/ 1436370 w 5654040"/>
              <a:gd name="connsiteY56" fmla="*/ 765810 h 2057400"/>
              <a:gd name="connsiteX57" fmla="*/ 1497330 w 5654040"/>
              <a:gd name="connsiteY57" fmla="*/ 754380 h 2057400"/>
              <a:gd name="connsiteX58" fmla="*/ 1493520 w 5654040"/>
              <a:gd name="connsiteY58" fmla="*/ 781050 h 2057400"/>
              <a:gd name="connsiteX59" fmla="*/ 1527810 w 5654040"/>
              <a:gd name="connsiteY59" fmla="*/ 777240 h 2057400"/>
              <a:gd name="connsiteX60" fmla="*/ 1527810 w 5654040"/>
              <a:gd name="connsiteY60" fmla="*/ 777240 h 2057400"/>
              <a:gd name="connsiteX61" fmla="*/ 1550670 w 5654040"/>
              <a:gd name="connsiteY61" fmla="*/ 803910 h 2057400"/>
              <a:gd name="connsiteX62" fmla="*/ 1557337 w 5654040"/>
              <a:gd name="connsiteY62" fmla="*/ 850581 h 2057400"/>
              <a:gd name="connsiteX63" fmla="*/ 1663541 w 5654040"/>
              <a:gd name="connsiteY63" fmla="*/ 834390 h 2057400"/>
              <a:gd name="connsiteX64" fmla="*/ 1657350 w 5654040"/>
              <a:gd name="connsiteY64" fmla="*/ 891540 h 2057400"/>
              <a:gd name="connsiteX65" fmla="*/ 1680210 w 5654040"/>
              <a:gd name="connsiteY65" fmla="*/ 891540 h 2057400"/>
              <a:gd name="connsiteX66" fmla="*/ 1676400 w 5654040"/>
              <a:gd name="connsiteY66" fmla="*/ 914400 h 2057400"/>
              <a:gd name="connsiteX67" fmla="*/ 1714500 w 5654040"/>
              <a:gd name="connsiteY67" fmla="*/ 918210 h 2057400"/>
              <a:gd name="connsiteX68" fmla="*/ 1706880 w 5654040"/>
              <a:gd name="connsiteY68" fmla="*/ 960120 h 2057400"/>
              <a:gd name="connsiteX69" fmla="*/ 1764030 w 5654040"/>
              <a:gd name="connsiteY69" fmla="*/ 952500 h 2057400"/>
              <a:gd name="connsiteX70" fmla="*/ 1760220 w 5654040"/>
              <a:gd name="connsiteY70" fmla="*/ 986790 h 2057400"/>
              <a:gd name="connsiteX71" fmla="*/ 1798320 w 5654040"/>
              <a:gd name="connsiteY71" fmla="*/ 982980 h 2057400"/>
              <a:gd name="connsiteX72" fmla="*/ 1798320 w 5654040"/>
              <a:gd name="connsiteY72" fmla="*/ 982980 h 2057400"/>
              <a:gd name="connsiteX73" fmla="*/ 1840230 w 5654040"/>
              <a:gd name="connsiteY73" fmla="*/ 998220 h 2057400"/>
              <a:gd name="connsiteX74" fmla="*/ 1847850 w 5654040"/>
              <a:gd name="connsiteY74" fmla="*/ 1036320 h 2057400"/>
              <a:gd name="connsiteX75" fmla="*/ 1939290 w 5654040"/>
              <a:gd name="connsiteY75" fmla="*/ 1028700 h 2057400"/>
              <a:gd name="connsiteX76" fmla="*/ 1946910 w 5654040"/>
              <a:gd name="connsiteY76" fmla="*/ 1059180 h 2057400"/>
              <a:gd name="connsiteX77" fmla="*/ 1996440 w 5654040"/>
              <a:gd name="connsiteY77" fmla="*/ 1047750 h 2057400"/>
              <a:gd name="connsiteX78" fmla="*/ 1988820 w 5654040"/>
              <a:gd name="connsiteY78" fmla="*/ 1085850 h 2057400"/>
              <a:gd name="connsiteX79" fmla="*/ 2026920 w 5654040"/>
              <a:gd name="connsiteY79" fmla="*/ 1085850 h 2057400"/>
              <a:gd name="connsiteX80" fmla="*/ 2030730 w 5654040"/>
              <a:gd name="connsiteY80" fmla="*/ 1112520 h 2057400"/>
              <a:gd name="connsiteX81" fmla="*/ 2125980 w 5654040"/>
              <a:gd name="connsiteY81" fmla="*/ 1108710 h 2057400"/>
              <a:gd name="connsiteX82" fmla="*/ 2129790 w 5654040"/>
              <a:gd name="connsiteY82" fmla="*/ 1135380 h 2057400"/>
              <a:gd name="connsiteX83" fmla="*/ 2179320 w 5654040"/>
              <a:gd name="connsiteY83" fmla="*/ 1131570 h 2057400"/>
              <a:gd name="connsiteX84" fmla="*/ 2183130 w 5654040"/>
              <a:gd name="connsiteY84" fmla="*/ 1162050 h 2057400"/>
              <a:gd name="connsiteX85" fmla="*/ 2293620 w 5654040"/>
              <a:gd name="connsiteY85" fmla="*/ 1165860 h 2057400"/>
              <a:gd name="connsiteX86" fmla="*/ 2289810 w 5654040"/>
              <a:gd name="connsiteY86" fmla="*/ 1196340 h 2057400"/>
              <a:gd name="connsiteX87" fmla="*/ 2381250 w 5654040"/>
              <a:gd name="connsiteY87" fmla="*/ 1188720 h 2057400"/>
              <a:gd name="connsiteX88" fmla="*/ 2392680 w 5654040"/>
              <a:gd name="connsiteY88" fmla="*/ 1223010 h 2057400"/>
              <a:gd name="connsiteX89" fmla="*/ 2503170 w 5654040"/>
              <a:gd name="connsiteY89" fmla="*/ 1223010 h 2057400"/>
              <a:gd name="connsiteX90" fmla="*/ 2506980 w 5654040"/>
              <a:gd name="connsiteY90" fmla="*/ 1249680 h 2057400"/>
              <a:gd name="connsiteX91" fmla="*/ 2632710 w 5654040"/>
              <a:gd name="connsiteY91" fmla="*/ 1245870 h 2057400"/>
              <a:gd name="connsiteX92" fmla="*/ 2640330 w 5654040"/>
              <a:gd name="connsiteY92" fmla="*/ 1299210 h 2057400"/>
              <a:gd name="connsiteX93" fmla="*/ 2708910 w 5654040"/>
              <a:gd name="connsiteY93" fmla="*/ 1314450 h 2057400"/>
              <a:gd name="connsiteX94" fmla="*/ 2697480 w 5654040"/>
              <a:gd name="connsiteY94" fmla="*/ 1341120 h 2057400"/>
              <a:gd name="connsiteX95" fmla="*/ 2743200 w 5654040"/>
              <a:gd name="connsiteY95" fmla="*/ 1333500 h 2057400"/>
              <a:gd name="connsiteX96" fmla="*/ 2750820 w 5654040"/>
              <a:gd name="connsiteY96" fmla="*/ 1352550 h 2057400"/>
              <a:gd name="connsiteX97" fmla="*/ 2815590 w 5654040"/>
              <a:gd name="connsiteY97" fmla="*/ 1352550 h 2057400"/>
              <a:gd name="connsiteX98" fmla="*/ 2815590 w 5654040"/>
              <a:gd name="connsiteY98" fmla="*/ 1352550 h 2057400"/>
              <a:gd name="connsiteX99" fmla="*/ 2819400 w 5654040"/>
              <a:gd name="connsiteY99" fmla="*/ 1394460 h 2057400"/>
              <a:gd name="connsiteX100" fmla="*/ 2998470 w 5654040"/>
              <a:gd name="connsiteY100" fmla="*/ 1375410 h 2057400"/>
              <a:gd name="connsiteX101" fmla="*/ 3006090 w 5654040"/>
              <a:gd name="connsiteY101" fmla="*/ 1402080 h 2057400"/>
              <a:gd name="connsiteX102" fmla="*/ 3074670 w 5654040"/>
              <a:gd name="connsiteY102" fmla="*/ 1398270 h 2057400"/>
              <a:gd name="connsiteX103" fmla="*/ 3086100 w 5654040"/>
              <a:gd name="connsiteY103" fmla="*/ 1432560 h 2057400"/>
              <a:gd name="connsiteX104" fmla="*/ 3246120 w 5654040"/>
              <a:gd name="connsiteY104" fmla="*/ 1428750 h 2057400"/>
              <a:gd name="connsiteX105" fmla="*/ 3242310 w 5654040"/>
              <a:gd name="connsiteY105" fmla="*/ 1463040 h 2057400"/>
              <a:gd name="connsiteX106" fmla="*/ 3265170 w 5654040"/>
              <a:gd name="connsiteY106" fmla="*/ 1459230 h 2057400"/>
              <a:gd name="connsiteX107" fmla="*/ 3268980 w 5654040"/>
              <a:gd name="connsiteY107" fmla="*/ 1493520 h 2057400"/>
              <a:gd name="connsiteX108" fmla="*/ 3318510 w 5654040"/>
              <a:gd name="connsiteY108" fmla="*/ 1482090 h 2057400"/>
              <a:gd name="connsiteX109" fmla="*/ 3318510 w 5654040"/>
              <a:gd name="connsiteY109" fmla="*/ 1501140 h 2057400"/>
              <a:gd name="connsiteX110" fmla="*/ 3577590 w 5654040"/>
              <a:gd name="connsiteY110" fmla="*/ 1504950 h 2057400"/>
              <a:gd name="connsiteX111" fmla="*/ 3573780 w 5654040"/>
              <a:gd name="connsiteY111" fmla="*/ 1554480 h 2057400"/>
              <a:gd name="connsiteX112" fmla="*/ 4149090 w 5654040"/>
              <a:gd name="connsiteY112" fmla="*/ 1550670 h 2057400"/>
              <a:gd name="connsiteX113" fmla="*/ 4168140 w 5654040"/>
              <a:gd name="connsiteY113" fmla="*/ 1611630 h 2057400"/>
              <a:gd name="connsiteX114" fmla="*/ 4347210 w 5654040"/>
              <a:gd name="connsiteY114" fmla="*/ 1604010 h 2057400"/>
              <a:gd name="connsiteX115" fmla="*/ 4358640 w 5654040"/>
              <a:gd name="connsiteY115" fmla="*/ 1680210 h 2057400"/>
              <a:gd name="connsiteX116" fmla="*/ 4461510 w 5654040"/>
              <a:gd name="connsiteY116" fmla="*/ 1680210 h 2057400"/>
              <a:gd name="connsiteX117" fmla="*/ 4453890 w 5654040"/>
              <a:gd name="connsiteY117" fmla="*/ 1756410 h 2057400"/>
              <a:gd name="connsiteX118" fmla="*/ 4659630 w 5654040"/>
              <a:gd name="connsiteY118" fmla="*/ 1748790 h 2057400"/>
              <a:gd name="connsiteX119" fmla="*/ 4663440 w 5654040"/>
              <a:gd name="connsiteY119" fmla="*/ 1866900 h 2057400"/>
              <a:gd name="connsiteX120" fmla="*/ 5128260 w 5654040"/>
              <a:gd name="connsiteY120" fmla="*/ 1863090 h 2057400"/>
              <a:gd name="connsiteX121" fmla="*/ 5135880 w 5654040"/>
              <a:gd name="connsiteY121" fmla="*/ 2057400 h 2057400"/>
              <a:gd name="connsiteX122" fmla="*/ 5654040 w 5654040"/>
              <a:gd name="connsiteY122" fmla="*/ 2053590 h 2057400"/>
              <a:gd name="connsiteX0" fmla="*/ 0 w 5654040"/>
              <a:gd name="connsiteY0" fmla="*/ 0 h 2057400"/>
              <a:gd name="connsiteX1" fmla="*/ 182880 w 5654040"/>
              <a:gd name="connsiteY1" fmla="*/ 15240 h 2057400"/>
              <a:gd name="connsiteX2" fmla="*/ 171450 w 5654040"/>
              <a:gd name="connsiteY2" fmla="*/ 38100 h 2057400"/>
              <a:gd name="connsiteX3" fmla="*/ 198120 w 5654040"/>
              <a:gd name="connsiteY3" fmla="*/ 38100 h 2057400"/>
              <a:gd name="connsiteX4" fmla="*/ 198120 w 5654040"/>
              <a:gd name="connsiteY4" fmla="*/ 60960 h 2057400"/>
              <a:gd name="connsiteX5" fmla="*/ 297180 w 5654040"/>
              <a:gd name="connsiteY5" fmla="*/ 49530 h 2057400"/>
              <a:gd name="connsiteX6" fmla="*/ 289560 w 5654040"/>
              <a:gd name="connsiteY6" fmla="*/ 80010 h 2057400"/>
              <a:gd name="connsiteX7" fmla="*/ 365760 w 5654040"/>
              <a:gd name="connsiteY7" fmla="*/ 68580 h 2057400"/>
              <a:gd name="connsiteX8" fmla="*/ 369570 w 5654040"/>
              <a:gd name="connsiteY8" fmla="*/ 118110 h 2057400"/>
              <a:gd name="connsiteX9" fmla="*/ 407670 w 5654040"/>
              <a:gd name="connsiteY9" fmla="*/ 118110 h 2057400"/>
              <a:gd name="connsiteX10" fmla="*/ 407670 w 5654040"/>
              <a:gd name="connsiteY10" fmla="*/ 140970 h 2057400"/>
              <a:gd name="connsiteX11" fmla="*/ 434340 w 5654040"/>
              <a:gd name="connsiteY11" fmla="*/ 144780 h 2057400"/>
              <a:gd name="connsiteX12" fmla="*/ 426720 w 5654040"/>
              <a:gd name="connsiteY12" fmla="*/ 163830 h 2057400"/>
              <a:gd name="connsiteX13" fmla="*/ 461010 w 5654040"/>
              <a:gd name="connsiteY13" fmla="*/ 160020 h 2057400"/>
              <a:gd name="connsiteX14" fmla="*/ 457200 w 5654040"/>
              <a:gd name="connsiteY14" fmla="*/ 190500 h 2057400"/>
              <a:gd name="connsiteX15" fmla="*/ 476250 w 5654040"/>
              <a:gd name="connsiteY15" fmla="*/ 186690 h 2057400"/>
              <a:gd name="connsiteX16" fmla="*/ 468630 w 5654040"/>
              <a:gd name="connsiteY16" fmla="*/ 205740 h 2057400"/>
              <a:gd name="connsiteX17" fmla="*/ 487680 w 5654040"/>
              <a:gd name="connsiteY17" fmla="*/ 205740 h 2057400"/>
              <a:gd name="connsiteX18" fmla="*/ 483870 w 5654040"/>
              <a:gd name="connsiteY18" fmla="*/ 243840 h 2057400"/>
              <a:gd name="connsiteX19" fmla="*/ 525780 w 5654040"/>
              <a:gd name="connsiteY19" fmla="*/ 236220 h 2057400"/>
              <a:gd name="connsiteX20" fmla="*/ 518160 w 5654040"/>
              <a:gd name="connsiteY20" fmla="*/ 259080 h 2057400"/>
              <a:gd name="connsiteX21" fmla="*/ 544830 w 5654040"/>
              <a:gd name="connsiteY21" fmla="*/ 255270 h 2057400"/>
              <a:gd name="connsiteX22" fmla="*/ 541020 w 5654040"/>
              <a:gd name="connsiteY22" fmla="*/ 293370 h 2057400"/>
              <a:gd name="connsiteX23" fmla="*/ 582930 w 5654040"/>
              <a:gd name="connsiteY23" fmla="*/ 293370 h 2057400"/>
              <a:gd name="connsiteX24" fmla="*/ 575310 w 5654040"/>
              <a:gd name="connsiteY24" fmla="*/ 339090 h 2057400"/>
              <a:gd name="connsiteX25" fmla="*/ 617220 w 5654040"/>
              <a:gd name="connsiteY25" fmla="*/ 331470 h 2057400"/>
              <a:gd name="connsiteX26" fmla="*/ 617220 w 5654040"/>
              <a:gd name="connsiteY26" fmla="*/ 350520 h 2057400"/>
              <a:gd name="connsiteX27" fmla="*/ 693420 w 5654040"/>
              <a:gd name="connsiteY27" fmla="*/ 342900 h 2057400"/>
              <a:gd name="connsiteX28" fmla="*/ 693420 w 5654040"/>
              <a:gd name="connsiteY28" fmla="*/ 369570 h 2057400"/>
              <a:gd name="connsiteX29" fmla="*/ 765810 w 5654040"/>
              <a:gd name="connsiteY29" fmla="*/ 369570 h 2057400"/>
              <a:gd name="connsiteX30" fmla="*/ 754380 w 5654040"/>
              <a:gd name="connsiteY30" fmla="*/ 392430 h 2057400"/>
              <a:gd name="connsiteX31" fmla="*/ 788670 w 5654040"/>
              <a:gd name="connsiteY31" fmla="*/ 392430 h 2057400"/>
              <a:gd name="connsiteX32" fmla="*/ 788670 w 5654040"/>
              <a:gd name="connsiteY32" fmla="*/ 419100 h 2057400"/>
              <a:gd name="connsiteX33" fmla="*/ 880110 w 5654040"/>
              <a:gd name="connsiteY33" fmla="*/ 415290 h 2057400"/>
              <a:gd name="connsiteX34" fmla="*/ 876300 w 5654040"/>
              <a:gd name="connsiteY34" fmla="*/ 434340 h 2057400"/>
              <a:gd name="connsiteX35" fmla="*/ 918210 w 5654040"/>
              <a:gd name="connsiteY35" fmla="*/ 434340 h 2057400"/>
              <a:gd name="connsiteX36" fmla="*/ 910590 w 5654040"/>
              <a:gd name="connsiteY36" fmla="*/ 461010 h 2057400"/>
              <a:gd name="connsiteX37" fmla="*/ 986790 w 5654040"/>
              <a:gd name="connsiteY37" fmla="*/ 464820 h 2057400"/>
              <a:gd name="connsiteX38" fmla="*/ 982980 w 5654040"/>
              <a:gd name="connsiteY38" fmla="*/ 502920 h 2057400"/>
              <a:gd name="connsiteX39" fmla="*/ 1005840 w 5654040"/>
              <a:gd name="connsiteY39" fmla="*/ 502920 h 2057400"/>
              <a:gd name="connsiteX40" fmla="*/ 1009650 w 5654040"/>
              <a:gd name="connsiteY40" fmla="*/ 533400 h 2057400"/>
              <a:gd name="connsiteX41" fmla="*/ 1055370 w 5654040"/>
              <a:gd name="connsiteY41" fmla="*/ 544830 h 2057400"/>
              <a:gd name="connsiteX42" fmla="*/ 1059180 w 5654040"/>
              <a:gd name="connsiteY42" fmla="*/ 575310 h 2057400"/>
              <a:gd name="connsiteX43" fmla="*/ 1112520 w 5654040"/>
              <a:gd name="connsiteY43" fmla="*/ 567690 h 2057400"/>
              <a:gd name="connsiteX44" fmla="*/ 1108710 w 5654040"/>
              <a:gd name="connsiteY44" fmla="*/ 598170 h 2057400"/>
              <a:gd name="connsiteX45" fmla="*/ 1169670 w 5654040"/>
              <a:gd name="connsiteY45" fmla="*/ 598170 h 2057400"/>
              <a:gd name="connsiteX46" fmla="*/ 1169670 w 5654040"/>
              <a:gd name="connsiteY46" fmla="*/ 624840 h 2057400"/>
              <a:gd name="connsiteX47" fmla="*/ 1230630 w 5654040"/>
              <a:gd name="connsiteY47" fmla="*/ 632460 h 2057400"/>
              <a:gd name="connsiteX48" fmla="*/ 1230630 w 5654040"/>
              <a:gd name="connsiteY48" fmla="*/ 674370 h 2057400"/>
              <a:gd name="connsiteX49" fmla="*/ 1276350 w 5654040"/>
              <a:gd name="connsiteY49" fmla="*/ 670560 h 2057400"/>
              <a:gd name="connsiteX50" fmla="*/ 1283970 w 5654040"/>
              <a:gd name="connsiteY50" fmla="*/ 689610 h 2057400"/>
              <a:gd name="connsiteX51" fmla="*/ 1318260 w 5654040"/>
              <a:gd name="connsiteY51" fmla="*/ 685800 h 2057400"/>
              <a:gd name="connsiteX52" fmla="*/ 1329690 w 5654040"/>
              <a:gd name="connsiteY52" fmla="*/ 716280 h 2057400"/>
              <a:gd name="connsiteX53" fmla="*/ 1413510 w 5654040"/>
              <a:gd name="connsiteY53" fmla="*/ 708660 h 2057400"/>
              <a:gd name="connsiteX54" fmla="*/ 1409700 w 5654040"/>
              <a:gd name="connsiteY54" fmla="*/ 731520 h 2057400"/>
              <a:gd name="connsiteX55" fmla="*/ 1432560 w 5654040"/>
              <a:gd name="connsiteY55" fmla="*/ 723900 h 2057400"/>
              <a:gd name="connsiteX56" fmla="*/ 1436370 w 5654040"/>
              <a:gd name="connsiteY56" fmla="*/ 765810 h 2057400"/>
              <a:gd name="connsiteX57" fmla="*/ 1497330 w 5654040"/>
              <a:gd name="connsiteY57" fmla="*/ 754380 h 2057400"/>
              <a:gd name="connsiteX58" fmla="*/ 1493520 w 5654040"/>
              <a:gd name="connsiteY58" fmla="*/ 781050 h 2057400"/>
              <a:gd name="connsiteX59" fmla="*/ 1527810 w 5654040"/>
              <a:gd name="connsiteY59" fmla="*/ 777240 h 2057400"/>
              <a:gd name="connsiteX60" fmla="*/ 1527810 w 5654040"/>
              <a:gd name="connsiteY60" fmla="*/ 777240 h 2057400"/>
              <a:gd name="connsiteX61" fmla="*/ 1550670 w 5654040"/>
              <a:gd name="connsiteY61" fmla="*/ 803910 h 2057400"/>
              <a:gd name="connsiteX62" fmla="*/ 1557337 w 5654040"/>
              <a:gd name="connsiteY62" fmla="*/ 850581 h 2057400"/>
              <a:gd name="connsiteX63" fmla="*/ 1665923 w 5654040"/>
              <a:gd name="connsiteY63" fmla="*/ 853440 h 2057400"/>
              <a:gd name="connsiteX64" fmla="*/ 1657350 w 5654040"/>
              <a:gd name="connsiteY64" fmla="*/ 891540 h 2057400"/>
              <a:gd name="connsiteX65" fmla="*/ 1680210 w 5654040"/>
              <a:gd name="connsiteY65" fmla="*/ 891540 h 2057400"/>
              <a:gd name="connsiteX66" fmla="*/ 1676400 w 5654040"/>
              <a:gd name="connsiteY66" fmla="*/ 914400 h 2057400"/>
              <a:gd name="connsiteX67" fmla="*/ 1714500 w 5654040"/>
              <a:gd name="connsiteY67" fmla="*/ 918210 h 2057400"/>
              <a:gd name="connsiteX68" fmla="*/ 1706880 w 5654040"/>
              <a:gd name="connsiteY68" fmla="*/ 960120 h 2057400"/>
              <a:gd name="connsiteX69" fmla="*/ 1764030 w 5654040"/>
              <a:gd name="connsiteY69" fmla="*/ 952500 h 2057400"/>
              <a:gd name="connsiteX70" fmla="*/ 1760220 w 5654040"/>
              <a:gd name="connsiteY70" fmla="*/ 986790 h 2057400"/>
              <a:gd name="connsiteX71" fmla="*/ 1798320 w 5654040"/>
              <a:gd name="connsiteY71" fmla="*/ 982980 h 2057400"/>
              <a:gd name="connsiteX72" fmla="*/ 1798320 w 5654040"/>
              <a:gd name="connsiteY72" fmla="*/ 982980 h 2057400"/>
              <a:gd name="connsiteX73" fmla="*/ 1840230 w 5654040"/>
              <a:gd name="connsiteY73" fmla="*/ 998220 h 2057400"/>
              <a:gd name="connsiteX74" fmla="*/ 1847850 w 5654040"/>
              <a:gd name="connsiteY74" fmla="*/ 1036320 h 2057400"/>
              <a:gd name="connsiteX75" fmla="*/ 1939290 w 5654040"/>
              <a:gd name="connsiteY75" fmla="*/ 1028700 h 2057400"/>
              <a:gd name="connsiteX76" fmla="*/ 1946910 w 5654040"/>
              <a:gd name="connsiteY76" fmla="*/ 1059180 h 2057400"/>
              <a:gd name="connsiteX77" fmla="*/ 1996440 w 5654040"/>
              <a:gd name="connsiteY77" fmla="*/ 1047750 h 2057400"/>
              <a:gd name="connsiteX78" fmla="*/ 1988820 w 5654040"/>
              <a:gd name="connsiteY78" fmla="*/ 1085850 h 2057400"/>
              <a:gd name="connsiteX79" fmla="*/ 2026920 w 5654040"/>
              <a:gd name="connsiteY79" fmla="*/ 1085850 h 2057400"/>
              <a:gd name="connsiteX80" fmla="*/ 2030730 w 5654040"/>
              <a:gd name="connsiteY80" fmla="*/ 1112520 h 2057400"/>
              <a:gd name="connsiteX81" fmla="*/ 2125980 w 5654040"/>
              <a:gd name="connsiteY81" fmla="*/ 1108710 h 2057400"/>
              <a:gd name="connsiteX82" fmla="*/ 2129790 w 5654040"/>
              <a:gd name="connsiteY82" fmla="*/ 1135380 h 2057400"/>
              <a:gd name="connsiteX83" fmla="*/ 2179320 w 5654040"/>
              <a:gd name="connsiteY83" fmla="*/ 1131570 h 2057400"/>
              <a:gd name="connsiteX84" fmla="*/ 2183130 w 5654040"/>
              <a:gd name="connsiteY84" fmla="*/ 1162050 h 2057400"/>
              <a:gd name="connsiteX85" fmla="*/ 2293620 w 5654040"/>
              <a:gd name="connsiteY85" fmla="*/ 1165860 h 2057400"/>
              <a:gd name="connsiteX86" fmla="*/ 2289810 w 5654040"/>
              <a:gd name="connsiteY86" fmla="*/ 1196340 h 2057400"/>
              <a:gd name="connsiteX87" fmla="*/ 2381250 w 5654040"/>
              <a:gd name="connsiteY87" fmla="*/ 1188720 h 2057400"/>
              <a:gd name="connsiteX88" fmla="*/ 2392680 w 5654040"/>
              <a:gd name="connsiteY88" fmla="*/ 1223010 h 2057400"/>
              <a:gd name="connsiteX89" fmla="*/ 2503170 w 5654040"/>
              <a:gd name="connsiteY89" fmla="*/ 1223010 h 2057400"/>
              <a:gd name="connsiteX90" fmla="*/ 2506980 w 5654040"/>
              <a:gd name="connsiteY90" fmla="*/ 1249680 h 2057400"/>
              <a:gd name="connsiteX91" fmla="*/ 2632710 w 5654040"/>
              <a:gd name="connsiteY91" fmla="*/ 1245870 h 2057400"/>
              <a:gd name="connsiteX92" fmla="*/ 2640330 w 5654040"/>
              <a:gd name="connsiteY92" fmla="*/ 1299210 h 2057400"/>
              <a:gd name="connsiteX93" fmla="*/ 2708910 w 5654040"/>
              <a:gd name="connsiteY93" fmla="*/ 1314450 h 2057400"/>
              <a:gd name="connsiteX94" fmla="*/ 2697480 w 5654040"/>
              <a:gd name="connsiteY94" fmla="*/ 1341120 h 2057400"/>
              <a:gd name="connsiteX95" fmla="*/ 2743200 w 5654040"/>
              <a:gd name="connsiteY95" fmla="*/ 1333500 h 2057400"/>
              <a:gd name="connsiteX96" fmla="*/ 2750820 w 5654040"/>
              <a:gd name="connsiteY96" fmla="*/ 1352550 h 2057400"/>
              <a:gd name="connsiteX97" fmla="*/ 2815590 w 5654040"/>
              <a:gd name="connsiteY97" fmla="*/ 1352550 h 2057400"/>
              <a:gd name="connsiteX98" fmla="*/ 2815590 w 5654040"/>
              <a:gd name="connsiteY98" fmla="*/ 1352550 h 2057400"/>
              <a:gd name="connsiteX99" fmla="*/ 2819400 w 5654040"/>
              <a:gd name="connsiteY99" fmla="*/ 1394460 h 2057400"/>
              <a:gd name="connsiteX100" fmla="*/ 2998470 w 5654040"/>
              <a:gd name="connsiteY100" fmla="*/ 1375410 h 2057400"/>
              <a:gd name="connsiteX101" fmla="*/ 3006090 w 5654040"/>
              <a:gd name="connsiteY101" fmla="*/ 1402080 h 2057400"/>
              <a:gd name="connsiteX102" fmla="*/ 3074670 w 5654040"/>
              <a:gd name="connsiteY102" fmla="*/ 1398270 h 2057400"/>
              <a:gd name="connsiteX103" fmla="*/ 3086100 w 5654040"/>
              <a:gd name="connsiteY103" fmla="*/ 1432560 h 2057400"/>
              <a:gd name="connsiteX104" fmla="*/ 3246120 w 5654040"/>
              <a:gd name="connsiteY104" fmla="*/ 1428750 h 2057400"/>
              <a:gd name="connsiteX105" fmla="*/ 3242310 w 5654040"/>
              <a:gd name="connsiteY105" fmla="*/ 1463040 h 2057400"/>
              <a:gd name="connsiteX106" fmla="*/ 3265170 w 5654040"/>
              <a:gd name="connsiteY106" fmla="*/ 1459230 h 2057400"/>
              <a:gd name="connsiteX107" fmla="*/ 3268980 w 5654040"/>
              <a:gd name="connsiteY107" fmla="*/ 1493520 h 2057400"/>
              <a:gd name="connsiteX108" fmla="*/ 3318510 w 5654040"/>
              <a:gd name="connsiteY108" fmla="*/ 1482090 h 2057400"/>
              <a:gd name="connsiteX109" fmla="*/ 3318510 w 5654040"/>
              <a:gd name="connsiteY109" fmla="*/ 1501140 h 2057400"/>
              <a:gd name="connsiteX110" fmla="*/ 3577590 w 5654040"/>
              <a:gd name="connsiteY110" fmla="*/ 1504950 h 2057400"/>
              <a:gd name="connsiteX111" fmla="*/ 3573780 w 5654040"/>
              <a:gd name="connsiteY111" fmla="*/ 1554480 h 2057400"/>
              <a:gd name="connsiteX112" fmla="*/ 4149090 w 5654040"/>
              <a:gd name="connsiteY112" fmla="*/ 1550670 h 2057400"/>
              <a:gd name="connsiteX113" fmla="*/ 4168140 w 5654040"/>
              <a:gd name="connsiteY113" fmla="*/ 1611630 h 2057400"/>
              <a:gd name="connsiteX114" fmla="*/ 4347210 w 5654040"/>
              <a:gd name="connsiteY114" fmla="*/ 1604010 h 2057400"/>
              <a:gd name="connsiteX115" fmla="*/ 4358640 w 5654040"/>
              <a:gd name="connsiteY115" fmla="*/ 1680210 h 2057400"/>
              <a:gd name="connsiteX116" fmla="*/ 4461510 w 5654040"/>
              <a:gd name="connsiteY116" fmla="*/ 1680210 h 2057400"/>
              <a:gd name="connsiteX117" fmla="*/ 4453890 w 5654040"/>
              <a:gd name="connsiteY117" fmla="*/ 1756410 h 2057400"/>
              <a:gd name="connsiteX118" fmla="*/ 4659630 w 5654040"/>
              <a:gd name="connsiteY118" fmla="*/ 1748790 h 2057400"/>
              <a:gd name="connsiteX119" fmla="*/ 4663440 w 5654040"/>
              <a:gd name="connsiteY119" fmla="*/ 1866900 h 2057400"/>
              <a:gd name="connsiteX120" fmla="*/ 5128260 w 5654040"/>
              <a:gd name="connsiteY120" fmla="*/ 1863090 h 2057400"/>
              <a:gd name="connsiteX121" fmla="*/ 5135880 w 5654040"/>
              <a:gd name="connsiteY121" fmla="*/ 2057400 h 2057400"/>
              <a:gd name="connsiteX122" fmla="*/ 5654040 w 5654040"/>
              <a:gd name="connsiteY122" fmla="*/ 2053590 h 2057400"/>
              <a:gd name="connsiteX0" fmla="*/ 0 w 5654040"/>
              <a:gd name="connsiteY0" fmla="*/ 0 h 2057400"/>
              <a:gd name="connsiteX1" fmla="*/ 182880 w 5654040"/>
              <a:gd name="connsiteY1" fmla="*/ 15240 h 2057400"/>
              <a:gd name="connsiteX2" fmla="*/ 171450 w 5654040"/>
              <a:gd name="connsiteY2" fmla="*/ 38100 h 2057400"/>
              <a:gd name="connsiteX3" fmla="*/ 198120 w 5654040"/>
              <a:gd name="connsiteY3" fmla="*/ 38100 h 2057400"/>
              <a:gd name="connsiteX4" fmla="*/ 198120 w 5654040"/>
              <a:gd name="connsiteY4" fmla="*/ 60960 h 2057400"/>
              <a:gd name="connsiteX5" fmla="*/ 297180 w 5654040"/>
              <a:gd name="connsiteY5" fmla="*/ 49530 h 2057400"/>
              <a:gd name="connsiteX6" fmla="*/ 289560 w 5654040"/>
              <a:gd name="connsiteY6" fmla="*/ 80010 h 2057400"/>
              <a:gd name="connsiteX7" fmla="*/ 365760 w 5654040"/>
              <a:gd name="connsiteY7" fmla="*/ 68580 h 2057400"/>
              <a:gd name="connsiteX8" fmla="*/ 369570 w 5654040"/>
              <a:gd name="connsiteY8" fmla="*/ 118110 h 2057400"/>
              <a:gd name="connsiteX9" fmla="*/ 407670 w 5654040"/>
              <a:gd name="connsiteY9" fmla="*/ 118110 h 2057400"/>
              <a:gd name="connsiteX10" fmla="*/ 407670 w 5654040"/>
              <a:gd name="connsiteY10" fmla="*/ 140970 h 2057400"/>
              <a:gd name="connsiteX11" fmla="*/ 434340 w 5654040"/>
              <a:gd name="connsiteY11" fmla="*/ 144780 h 2057400"/>
              <a:gd name="connsiteX12" fmla="*/ 426720 w 5654040"/>
              <a:gd name="connsiteY12" fmla="*/ 163830 h 2057400"/>
              <a:gd name="connsiteX13" fmla="*/ 461010 w 5654040"/>
              <a:gd name="connsiteY13" fmla="*/ 160020 h 2057400"/>
              <a:gd name="connsiteX14" fmla="*/ 457200 w 5654040"/>
              <a:gd name="connsiteY14" fmla="*/ 190500 h 2057400"/>
              <a:gd name="connsiteX15" fmla="*/ 476250 w 5654040"/>
              <a:gd name="connsiteY15" fmla="*/ 186690 h 2057400"/>
              <a:gd name="connsiteX16" fmla="*/ 468630 w 5654040"/>
              <a:gd name="connsiteY16" fmla="*/ 205740 h 2057400"/>
              <a:gd name="connsiteX17" fmla="*/ 487680 w 5654040"/>
              <a:gd name="connsiteY17" fmla="*/ 205740 h 2057400"/>
              <a:gd name="connsiteX18" fmla="*/ 483870 w 5654040"/>
              <a:gd name="connsiteY18" fmla="*/ 243840 h 2057400"/>
              <a:gd name="connsiteX19" fmla="*/ 525780 w 5654040"/>
              <a:gd name="connsiteY19" fmla="*/ 236220 h 2057400"/>
              <a:gd name="connsiteX20" fmla="*/ 518160 w 5654040"/>
              <a:gd name="connsiteY20" fmla="*/ 259080 h 2057400"/>
              <a:gd name="connsiteX21" fmla="*/ 544830 w 5654040"/>
              <a:gd name="connsiteY21" fmla="*/ 255270 h 2057400"/>
              <a:gd name="connsiteX22" fmla="*/ 541020 w 5654040"/>
              <a:gd name="connsiteY22" fmla="*/ 293370 h 2057400"/>
              <a:gd name="connsiteX23" fmla="*/ 582930 w 5654040"/>
              <a:gd name="connsiteY23" fmla="*/ 293370 h 2057400"/>
              <a:gd name="connsiteX24" fmla="*/ 575310 w 5654040"/>
              <a:gd name="connsiteY24" fmla="*/ 339090 h 2057400"/>
              <a:gd name="connsiteX25" fmla="*/ 617220 w 5654040"/>
              <a:gd name="connsiteY25" fmla="*/ 331470 h 2057400"/>
              <a:gd name="connsiteX26" fmla="*/ 617220 w 5654040"/>
              <a:gd name="connsiteY26" fmla="*/ 350520 h 2057400"/>
              <a:gd name="connsiteX27" fmla="*/ 693420 w 5654040"/>
              <a:gd name="connsiteY27" fmla="*/ 342900 h 2057400"/>
              <a:gd name="connsiteX28" fmla="*/ 693420 w 5654040"/>
              <a:gd name="connsiteY28" fmla="*/ 369570 h 2057400"/>
              <a:gd name="connsiteX29" fmla="*/ 765810 w 5654040"/>
              <a:gd name="connsiteY29" fmla="*/ 369570 h 2057400"/>
              <a:gd name="connsiteX30" fmla="*/ 754380 w 5654040"/>
              <a:gd name="connsiteY30" fmla="*/ 392430 h 2057400"/>
              <a:gd name="connsiteX31" fmla="*/ 788670 w 5654040"/>
              <a:gd name="connsiteY31" fmla="*/ 392430 h 2057400"/>
              <a:gd name="connsiteX32" fmla="*/ 788670 w 5654040"/>
              <a:gd name="connsiteY32" fmla="*/ 419100 h 2057400"/>
              <a:gd name="connsiteX33" fmla="*/ 880110 w 5654040"/>
              <a:gd name="connsiteY33" fmla="*/ 415290 h 2057400"/>
              <a:gd name="connsiteX34" fmla="*/ 876300 w 5654040"/>
              <a:gd name="connsiteY34" fmla="*/ 434340 h 2057400"/>
              <a:gd name="connsiteX35" fmla="*/ 918210 w 5654040"/>
              <a:gd name="connsiteY35" fmla="*/ 434340 h 2057400"/>
              <a:gd name="connsiteX36" fmla="*/ 910590 w 5654040"/>
              <a:gd name="connsiteY36" fmla="*/ 461010 h 2057400"/>
              <a:gd name="connsiteX37" fmla="*/ 986790 w 5654040"/>
              <a:gd name="connsiteY37" fmla="*/ 464820 h 2057400"/>
              <a:gd name="connsiteX38" fmla="*/ 982980 w 5654040"/>
              <a:gd name="connsiteY38" fmla="*/ 502920 h 2057400"/>
              <a:gd name="connsiteX39" fmla="*/ 1005840 w 5654040"/>
              <a:gd name="connsiteY39" fmla="*/ 502920 h 2057400"/>
              <a:gd name="connsiteX40" fmla="*/ 1009650 w 5654040"/>
              <a:gd name="connsiteY40" fmla="*/ 533400 h 2057400"/>
              <a:gd name="connsiteX41" fmla="*/ 1055370 w 5654040"/>
              <a:gd name="connsiteY41" fmla="*/ 544830 h 2057400"/>
              <a:gd name="connsiteX42" fmla="*/ 1059180 w 5654040"/>
              <a:gd name="connsiteY42" fmla="*/ 575310 h 2057400"/>
              <a:gd name="connsiteX43" fmla="*/ 1112520 w 5654040"/>
              <a:gd name="connsiteY43" fmla="*/ 567690 h 2057400"/>
              <a:gd name="connsiteX44" fmla="*/ 1108710 w 5654040"/>
              <a:gd name="connsiteY44" fmla="*/ 598170 h 2057400"/>
              <a:gd name="connsiteX45" fmla="*/ 1169670 w 5654040"/>
              <a:gd name="connsiteY45" fmla="*/ 598170 h 2057400"/>
              <a:gd name="connsiteX46" fmla="*/ 1169670 w 5654040"/>
              <a:gd name="connsiteY46" fmla="*/ 624840 h 2057400"/>
              <a:gd name="connsiteX47" fmla="*/ 1230630 w 5654040"/>
              <a:gd name="connsiteY47" fmla="*/ 632460 h 2057400"/>
              <a:gd name="connsiteX48" fmla="*/ 1230630 w 5654040"/>
              <a:gd name="connsiteY48" fmla="*/ 674370 h 2057400"/>
              <a:gd name="connsiteX49" fmla="*/ 1276350 w 5654040"/>
              <a:gd name="connsiteY49" fmla="*/ 670560 h 2057400"/>
              <a:gd name="connsiteX50" fmla="*/ 1283970 w 5654040"/>
              <a:gd name="connsiteY50" fmla="*/ 689610 h 2057400"/>
              <a:gd name="connsiteX51" fmla="*/ 1318260 w 5654040"/>
              <a:gd name="connsiteY51" fmla="*/ 685800 h 2057400"/>
              <a:gd name="connsiteX52" fmla="*/ 1329690 w 5654040"/>
              <a:gd name="connsiteY52" fmla="*/ 716280 h 2057400"/>
              <a:gd name="connsiteX53" fmla="*/ 1413510 w 5654040"/>
              <a:gd name="connsiteY53" fmla="*/ 708660 h 2057400"/>
              <a:gd name="connsiteX54" fmla="*/ 1409700 w 5654040"/>
              <a:gd name="connsiteY54" fmla="*/ 731520 h 2057400"/>
              <a:gd name="connsiteX55" fmla="*/ 1432560 w 5654040"/>
              <a:gd name="connsiteY55" fmla="*/ 723900 h 2057400"/>
              <a:gd name="connsiteX56" fmla="*/ 1436370 w 5654040"/>
              <a:gd name="connsiteY56" fmla="*/ 765810 h 2057400"/>
              <a:gd name="connsiteX57" fmla="*/ 1497330 w 5654040"/>
              <a:gd name="connsiteY57" fmla="*/ 754380 h 2057400"/>
              <a:gd name="connsiteX58" fmla="*/ 1493520 w 5654040"/>
              <a:gd name="connsiteY58" fmla="*/ 781050 h 2057400"/>
              <a:gd name="connsiteX59" fmla="*/ 1527810 w 5654040"/>
              <a:gd name="connsiteY59" fmla="*/ 777240 h 2057400"/>
              <a:gd name="connsiteX60" fmla="*/ 1527810 w 5654040"/>
              <a:gd name="connsiteY60" fmla="*/ 777240 h 2057400"/>
              <a:gd name="connsiteX61" fmla="*/ 1550670 w 5654040"/>
              <a:gd name="connsiteY61" fmla="*/ 803910 h 2057400"/>
              <a:gd name="connsiteX62" fmla="*/ 1557337 w 5654040"/>
              <a:gd name="connsiteY62" fmla="*/ 850581 h 2057400"/>
              <a:gd name="connsiteX63" fmla="*/ 1656398 w 5654040"/>
              <a:gd name="connsiteY63" fmla="*/ 843915 h 2057400"/>
              <a:gd name="connsiteX64" fmla="*/ 1657350 w 5654040"/>
              <a:gd name="connsiteY64" fmla="*/ 891540 h 2057400"/>
              <a:gd name="connsiteX65" fmla="*/ 1680210 w 5654040"/>
              <a:gd name="connsiteY65" fmla="*/ 891540 h 2057400"/>
              <a:gd name="connsiteX66" fmla="*/ 1676400 w 5654040"/>
              <a:gd name="connsiteY66" fmla="*/ 914400 h 2057400"/>
              <a:gd name="connsiteX67" fmla="*/ 1714500 w 5654040"/>
              <a:gd name="connsiteY67" fmla="*/ 918210 h 2057400"/>
              <a:gd name="connsiteX68" fmla="*/ 1706880 w 5654040"/>
              <a:gd name="connsiteY68" fmla="*/ 960120 h 2057400"/>
              <a:gd name="connsiteX69" fmla="*/ 1764030 w 5654040"/>
              <a:gd name="connsiteY69" fmla="*/ 952500 h 2057400"/>
              <a:gd name="connsiteX70" fmla="*/ 1760220 w 5654040"/>
              <a:gd name="connsiteY70" fmla="*/ 986790 h 2057400"/>
              <a:gd name="connsiteX71" fmla="*/ 1798320 w 5654040"/>
              <a:gd name="connsiteY71" fmla="*/ 982980 h 2057400"/>
              <a:gd name="connsiteX72" fmla="*/ 1798320 w 5654040"/>
              <a:gd name="connsiteY72" fmla="*/ 982980 h 2057400"/>
              <a:gd name="connsiteX73" fmla="*/ 1840230 w 5654040"/>
              <a:gd name="connsiteY73" fmla="*/ 998220 h 2057400"/>
              <a:gd name="connsiteX74" fmla="*/ 1847850 w 5654040"/>
              <a:gd name="connsiteY74" fmla="*/ 1036320 h 2057400"/>
              <a:gd name="connsiteX75" fmla="*/ 1939290 w 5654040"/>
              <a:gd name="connsiteY75" fmla="*/ 1028700 h 2057400"/>
              <a:gd name="connsiteX76" fmla="*/ 1946910 w 5654040"/>
              <a:gd name="connsiteY76" fmla="*/ 1059180 h 2057400"/>
              <a:gd name="connsiteX77" fmla="*/ 1996440 w 5654040"/>
              <a:gd name="connsiteY77" fmla="*/ 1047750 h 2057400"/>
              <a:gd name="connsiteX78" fmla="*/ 1988820 w 5654040"/>
              <a:gd name="connsiteY78" fmla="*/ 1085850 h 2057400"/>
              <a:gd name="connsiteX79" fmla="*/ 2026920 w 5654040"/>
              <a:gd name="connsiteY79" fmla="*/ 1085850 h 2057400"/>
              <a:gd name="connsiteX80" fmla="*/ 2030730 w 5654040"/>
              <a:gd name="connsiteY80" fmla="*/ 1112520 h 2057400"/>
              <a:gd name="connsiteX81" fmla="*/ 2125980 w 5654040"/>
              <a:gd name="connsiteY81" fmla="*/ 1108710 h 2057400"/>
              <a:gd name="connsiteX82" fmla="*/ 2129790 w 5654040"/>
              <a:gd name="connsiteY82" fmla="*/ 1135380 h 2057400"/>
              <a:gd name="connsiteX83" fmla="*/ 2179320 w 5654040"/>
              <a:gd name="connsiteY83" fmla="*/ 1131570 h 2057400"/>
              <a:gd name="connsiteX84" fmla="*/ 2183130 w 5654040"/>
              <a:gd name="connsiteY84" fmla="*/ 1162050 h 2057400"/>
              <a:gd name="connsiteX85" fmla="*/ 2293620 w 5654040"/>
              <a:gd name="connsiteY85" fmla="*/ 1165860 h 2057400"/>
              <a:gd name="connsiteX86" fmla="*/ 2289810 w 5654040"/>
              <a:gd name="connsiteY86" fmla="*/ 1196340 h 2057400"/>
              <a:gd name="connsiteX87" fmla="*/ 2381250 w 5654040"/>
              <a:gd name="connsiteY87" fmla="*/ 1188720 h 2057400"/>
              <a:gd name="connsiteX88" fmla="*/ 2392680 w 5654040"/>
              <a:gd name="connsiteY88" fmla="*/ 1223010 h 2057400"/>
              <a:gd name="connsiteX89" fmla="*/ 2503170 w 5654040"/>
              <a:gd name="connsiteY89" fmla="*/ 1223010 h 2057400"/>
              <a:gd name="connsiteX90" fmla="*/ 2506980 w 5654040"/>
              <a:gd name="connsiteY90" fmla="*/ 1249680 h 2057400"/>
              <a:gd name="connsiteX91" fmla="*/ 2632710 w 5654040"/>
              <a:gd name="connsiteY91" fmla="*/ 1245870 h 2057400"/>
              <a:gd name="connsiteX92" fmla="*/ 2640330 w 5654040"/>
              <a:gd name="connsiteY92" fmla="*/ 1299210 h 2057400"/>
              <a:gd name="connsiteX93" fmla="*/ 2708910 w 5654040"/>
              <a:gd name="connsiteY93" fmla="*/ 1314450 h 2057400"/>
              <a:gd name="connsiteX94" fmla="*/ 2697480 w 5654040"/>
              <a:gd name="connsiteY94" fmla="*/ 1341120 h 2057400"/>
              <a:gd name="connsiteX95" fmla="*/ 2743200 w 5654040"/>
              <a:gd name="connsiteY95" fmla="*/ 1333500 h 2057400"/>
              <a:gd name="connsiteX96" fmla="*/ 2750820 w 5654040"/>
              <a:gd name="connsiteY96" fmla="*/ 1352550 h 2057400"/>
              <a:gd name="connsiteX97" fmla="*/ 2815590 w 5654040"/>
              <a:gd name="connsiteY97" fmla="*/ 1352550 h 2057400"/>
              <a:gd name="connsiteX98" fmla="*/ 2815590 w 5654040"/>
              <a:gd name="connsiteY98" fmla="*/ 1352550 h 2057400"/>
              <a:gd name="connsiteX99" fmla="*/ 2819400 w 5654040"/>
              <a:gd name="connsiteY99" fmla="*/ 1394460 h 2057400"/>
              <a:gd name="connsiteX100" fmla="*/ 2998470 w 5654040"/>
              <a:gd name="connsiteY100" fmla="*/ 1375410 h 2057400"/>
              <a:gd name="connsiteX101" fmla="*/ 3006090 w 5654040"/>
              <a:gd name="connsiteY101" fmla="*/ 1402080 h 2057400"/>
              <a:gd name="connsiteX102" fmla="*/ 3074670 w 5654040"/>
              <a:gd name="connsiteY102" fmla="*/ 1398270 h 2057400"/>
              <a:gd name="connsiteX103" fmla="*/ 3086100 w 5654040"/>
              <a:gd name="connsiteY103" fmla="*/ 1432560 h 2057400"/>
              <a:gd name="connsiteX104" fmla="*/ 3246120 w 5654040"/>
              <a:gd name="connsiteY104" fmla="*/ 1428750 h 2057400"/>
              <a:gd name="connsiteX105" fmla="*/ 3242310 w 5654040"/>
              <a:gd name="connsiteY105" fmla="*/ 1463040 h 2057400"/>
              <a:gd name="connsiteX106" fmla="*/ 3265170 w 5654040"/>
              <a:gd name="connsiteY106" fmla="*/ 1459230 h 2057400"/>
              <a:gd name="connsiteX107" fmla="*/ 3268980 w 5654040"/>
              <a:gd name="connsiteY107" fmla="*/ 1493520 h 2057400"/>
              <a:gd name="connsiteX108" fmla="*/ 3318510 w 5654040"/>
              <a:gd name="connsiteY108" fmla="*/ 1482090 h 2057400"/>
              <a:gd name="connsiteX109" fmla="*/ 3318510 w 5654040"/>
              <a:gd name="connsiteY109" fmla="*/ 1501140 h 2057400"/>
              <a:gd name="connsiteX110" fmla="*/ 3577590 w 5654040"/>
              <a:gd name="connsiteY110" fmla="*/ 1504950 h 2057400"/>
              <a:gd name="connsiteX111" fmla="*/ 3573780 w 5654040"/>
              <a:gd name="connsiteY111" fmla="*/ 1554480 h 2057400"/>
              <a:gd name="connsiteX112" fmla="*/ 4149090 w 5654040"/>
              <a:gd name="connsiteY112" fmla="*/ 1550670 h 2057400"/>
              <a:gd name="connsiteX113" fmla="*/ 4168140 w 5654040"/>
              <a:gd name="connsiteY113" fmla="*/ 1611630 h 2057400"/>
              <a:gd name="connsiteX114" fmla="*/ 4347210 w 5654040"/>
              <a:gd name="connsiteY114" fmla="*/ 1604010 h 2057400"/>
              <a:gd name="connsiteX115" fmla="*/ 4358640 w 5654040"/>
              <a:gd name="connsiteY115" fmla="*/ 1680210 h 2057400"/>
              <a:gd name="connsiteX116" fmla="*/ 4461510 w 5654040"/>
              <a:gd name="connsiteY116" fmla="*/ 1680210 h 2057400"/>
              <a:gd name="connsiteX117" fmla="*/ 4453890 w 5654040"/>
              <a:gd name="connsiteY117" fmla="*/ 1756410 h 2057400"/>
              <a:gd name="connsiteX118" fmla="*/ 4659630 w 5654040"/>
              <a:gd name="connsiteY118" fmla="*/ 1748790 h 2057400"/>
              <a:gd name="connsiteX119" fmla="*/ 4663440 w 5654040"/>
              <a:gd name="connsiteY119" fmla="*/ 1866900 h 2057400"/>
              <a:gd name="connsiteX120" fmla="*/ 5128260 w 5654040"/>
              <a:gd name="connsiteY120" fmla="*/ 1863090 h 2057400"/>
              <a:gd name="connsiteX121" fmla="*/ 5135880 w 5654040"/>
              <a:gd name="connsiteY121" fmla="*/ 2057400 h 2057400"/>
              <a:gd name="connsiteX122" fmla="*/ 5654040 w 5654040"/>
              <a:gd name="connsiteY122" fmla="*/ 2053590 h 2057400"/>
              <a:gd name="connsiteX0" fmla="*/ 0 w 5654040"/>
              <a:gd name="connsiteY0" fmla="*/ 0 h 2057400"/>
              <a:gd name="connsiteX1" fmla="*/ 182880 w 5654040"/>
              <a:gd name="connsiteY1" fmla="*/ 15240 h 2057400"/>
              <a:gd name="connsiteX2" fmla="*/ 171450 w 5654040"/>
              <a:gd name="connsiteY2" fmla="*/ 38100 h 2057400"/>
              <a:gd name="connsiteX3" fmla="*/ 198120 w 5654040"/>
              <a:gd name="connsiteY3" fmla="*/ 38100 h 2057400"/>
              <a:gd name="connsiteX4" fmla="*/ 198120 w 5654040"/>
              <a:gd name="connsiteY4" fmla="*/ 60960 h 2057400"/>
              <a:gd name="connsiteX5" fmla="*/ 297180 w 5654040"/>
              <a:gd name="connsiteY5" fmla="*/ 49530 h 2057400"/>
              <a:gd name="connsiteX6" fmla="*/ 289560 w 5654040"/>
              <a:gd name="connsiteY6" fmla="*/ 80010 h 2057400"/>
              <a:gd name="connsiteX7" fmla="*/ 365760 w 5654040"/>
              <a:gd name="connsiteY7" fmla="*/ 68580 h 2057400"/>
              <a:gd name="connsiteX8" fmla="*/ 369570 w 5654040"/>
              <a:gd name="connsiteY8" fmla="*/ 118110 h 2057400"/>
              <a:gd name="connsiteX9" fmla="*/ 407670 w 5654040"/>
              <a:gd name="connsiteY9" fmla="*/ 118110 h 2057400"/>
              <a:gd name="connsiteX10" fmla="*/ 407670 w 5654040"/>
              <a:gd name="connsiteY10" fmla="*/ 140970 h 2057400"/>
              <a:gd name="connsiteX11" fmla="*/ 434340 w 5654040"/>
              <a:gd name="connsiteY11" fmla="*/ 144780 h 2057400"/>
              <a:gd name="connsiteX12" fmla="*/ 426720 w 5654040"/>
              <a:gd name="connsiteY12" fmla="*/ 163830 h 2057400"/>
              <a:gd name="connsiteX13" fmla="*/ 461010 w 5654040"/>
              <a:gd name="connsiteY13" fmla="*/ 160020 h 2057400"/>
              <a:gd name="connsiteX14" fmla="*/ 457200 w 5654040"/>
              <a:gd name="connsiteY14" fmla="*/ 190500 h 2057400"/>
              <a:gd name="connsiteX15" fmla="*/ 476250 w 5654040"/>
              <a:gd name="connsiteY15" fmla="*/ 186690 h 2057400"/>
              <a:gd name="connsiteX16" fmla="*/ 468630 w 5654040"/>
              <a:gd name="connsiteY16" fmla="*/ 205740 h 2057400"/>
              <a:gd name="connsiteX17" fmla="*/ 487680 w 5654040"/>
              <a:gd name="connsiteY17" fmla="*/ 205740 h 2057400"/>
              <a:gd name="connsiteX18" fmla="*/ 483870 w 5654040"/>
              <a:gd name="connsiteY18" fmla="*/ 243840 h 2057400"/>
              <a:gd name="connsiteX19" fmla="*/ 525780 w 5654040"/>
              <a:gd name="connsiteY19" fmla="*/ 236220 h 2057400"/>
              <a:gd name="connsiteX20" fmla="*/ 518160 w 5654040"/>
              <a:gd name="connsiteY20" fmla="*/ 259080 h 2057400"/>
              <a:gd name="connsiteX21" fmla="*/ 544830 w 5654040"/>
              <a:gd name="connsiteY21" fmla="*/ 255270 h 2057400"/>
              <a:gd name="connsiteX22" fmla="*/ 541020 w 5654040"/>
              <a:gd name="connsiteY22" fmla="*/ 293370 h 2057400"/>
              <a:gd name="connsiteX23" fmla="*/ 582930 w 5654040"/>
              <a:gd name="connsiteY23" fmla="*/ 293370 h 2057400"/>
              <a:gd name="connsiteX24" fmla="*/ 575310 w 5654040"/>
              <a:gd name="connsiteY24" fmla="*/ 339090 h 2057400"/>
              <a:gd name="connsiteX25" fmla="*/ 617220 w 5654040"/>
              <a:gd name="connsiteY25" fmla="*/ 331470 h 2057400"/>
              <a:gd name="connsiteX26" fmla="*/ 617220 w 5654040"/>
              <a:gd name="connsiteY26" fmla="*/ 350520 h 2057400"/>
              <a:gd name="connsiteX27" fmla="*/ 693420 w 5654040"/>
              <a:gd name="connsiteY27" fmla="*/ 342900 h 2057400"/>
              <a:gd name="connsiteX28" fmla="*/ 693420 w 5654040"/>
              <a:gd name="connsiteY28" fmla="*/ 369570 h 2057400"/>
              <a:gd name="connsiteX29" fmla="*/ 765810 w 5654040"/>
              <a:gd name="connsiteY29" fmla="*/ 369570 h 2057400"/>
              <a:gd name="connsiteX30" fmla="*/ 754380 w 5654040"/>
              <a:gd name="connsiteY30" fmla="*/ 392430 h 2057400"/>
              <a:gd name="connsiteX31" fmla="*/ 788670 w 5654040"/>
              <a:gd name="connsiteY31" fmla="*/ 392430 h 2057400"/>
              <a:gd name="connsiteX32" fmla="*/ 788670 w 5654040"/>
              <a:gd name="connsiteY32" fmla="*/ 419100 h 2057400"/>
              <a:gd name="connsiteX33" fmla="*/ 880110 w 5654040"/>
              <a:gd name="connsiteY33" fmla="*/ 415290 h 2057400"/>
              <a:gd name="connsiteX34" fmla="*/ 876300 w 5654040"/>
              <a:gd name="connsiteY34" fmla="*/ 434340 h 2057400"/>
              <a:gd name="connsiteX35" fmla="*/ 918210 w 5654040"/>
              <a:gd name="connsiteY35" fmla="*/ 434340 h 2057400"/>
              <a:gd name="connsiteX36" fmla="*/ 910590 w 5654040"/>
              <a:gd name="connsiteY36" fmla="*/ 461010 h 2057400"/>
              <a:gd name="connsiteX37" fmla="*/ 986790 w 5654040"/>
              <a:gd name="connsiteY37" fmla="*/ 464820 h 2057400"/>
              <a:gd name="connsiteX38" fmla="*/ 982980 w 5654040"/>
              <a:gd name="connsiteY38" fmla="*/ 502920 h 2057400"/>
              <a:gd name="connsiteX39" fmla="*/ 1005840 w 5654040"/>
              <a:gd name="connsiteY39" fmla="*/ 502920 h 2057400"/>
              <a:gd name="connsiteX40" fmla="*/ 1009650 w 5654040"/>
              <a:gd name="connsiteY40" fmla="*/ 533400 h 2057400"/>
              <a:gd name="connsiteX41" fmla="*/ 1055370 w 5654040"/>
              <a:gd name="connsiteY41" fmla="*/ 544830 h 2057400"/>
              <a:gd name="connsiteX42" fmla="*/ 1059180 w 5654040"/>
              <a:gd name="connsiteY42" fmla="*/ 575310 h 2057400"/>
              <a:gd name="connsiteX43" fmla="*/ 1112520 w 5654040"/>
              <a:gd name="connsiteY43" fmla="*/ 567690 h 2057400"/>
              <a:gd name="connsiteX44" fmla="*/ 1108710 w 5654040"/>
              <a:gd name="connsiteY44" fmla="*/ 598170 h 2057400"/>
              <a:gd name="connsiteX45" fmla="*/ 1169670 w 5654040"/>
              <a:gd name="connsiteY45" fmla="*/ 598170 h 2057400"/>
              <a:gd name="connsiteX46" fmla="*/ 1169670 w 5654040"/>
              <a:gd name="connsiteY46" fmla="*/ 624840 h 2057400"/>
              <a:gd name="connsiteX47" fmla="*/ 1230630 w 5654040"/>
              <a:gd name="connsiteY47" fmla="*/ 632460 h 2057400"/>
              <a:gd name="connsiteX48" fmla="*/ 1230630 w 5654040"/>
              <a:gd name="connsiteY48" fmla="*/ 674370 h 2057400"/>
              <a:gd name="connsiteX49" fmla="*/ 1276350 w 5654040"/>
              <a:gd name="connsiteY49" fmla="*/ 670560 h 2057400"/>
              <a:gd name="connsiteX50" fmla="*/ 1283970 w 5654040"/>
              <a:gd name="connsiteY50" fmla="*/ 689610 h 2057400"/>
              <a:gd name="connsiteX51" fmla="*/ 1318260 w 5654040"/>
              <a:gd name="connsiteY51" fmla="*/ 685800 h 2057400"/>
              <a:gd name="connsiteX52" fmla="*/ 1329690 w 5654040"/>
              <a:gd name="connsiteY52" fmla="*/ 716280 h 2057400"/>
              <a:gd name="connsiteX53" fmla="*/ 1413510 w 5654040"/>
              <a:gd name="connsiteY53" fmla="*/ 708660 h 2057400"/>
              <a:gd name="connsiteX54" fmla="*/ 1409700 w 5654040"/>
              <a:gd name="connsiteY54" fmla="*/ 731520 h 2057400"/>
              <a:gd name="connsiteX55" fmla="*/ 1432560 w 5654040"/>
              <a:gd name="connsiteY55" fmla="*/ 723900 h 2057400"/>
              <a:gd name="connsiteX56" fmla="*/ 1436370 w 5654040"/>
              <a:gd name="connsiteY56" fmla="*/ 765810 h 2057400"/>
              <a:gd name="connsiteX57" fmla="*/ 1497330 w 5654040"/>
              <a:gd name="connsiteY57" fmla="*/ 754380 h 2057400"/>
              <a:gd name="connsiteX58" fmla="*/ 1493520 w 5654040"/>
              <a:gd name="connsiteY58" fmla="*/ 781050 h 2057400"/>
              <a:gd name="connsiteX59" fmla="*/ 1527810 w 5654040"/>
              <a:gd name="connsiteY59" fmla="*/ 777240 h 2057400"/>
              <a:gd name="connsiteX60" fmla="*/ 1527810 w 5654040"/>
              <a:gd name="connsiteY60" fmla="*/ 777240 h 2057400"/>
              <a:gd name="connsiteX61" fmla="*/ 1550670 w 5654040"/>
              <a:gd name="connsiteY61" fmla="*/ 803910 h 2057400"/>
              <a:gd name="connsiteX62" fmla="*/ 1557337 w 5654040"/>
              <a:gd name="connsiteY62" fmla="*/ 850581 h 2057400"/>
              <a:gd name="connsiteX63" fmla="*/ 1656398 w 5654040"/>
              <a:gd name="connsiteY63" fmla="*/ 843915 h 2057400"/>
              <a:gd name="connsiteX64" fmla="*/ 1657350 w 5654040"/>
              <a:gd name="connsiteY64" fmla="*/ 891540 h 2057400"/>
              <a:gd name="connsiteX65" fmla="*/ 1680210 w 5654040"/>
              <a:gd name="connsiteY65" fmla="*/ 891540 h 2057400"/>
              <a:gd name="connsiteX66" fmla="*/ 1676400 w 5654040"/>
              <a:gd name="connsiteY66" fmla="*/ 914400 h 2057400"/>
              <a:gd name="connsiteX67" fmla="*/ 1714500 w 5654040"/>
              <a:gd name="connsiteY67" fmla="*/ 918210 h 2057400"/>
              <a:gd name="connsiteX68" fmla="*/ 1706880 w 5654040"/>
              <a:gd name="connsiteY68" fmla="*/ 960120 h 2057400"/>
              <a:gd name="connsiteX69" fmla="*/ 1764030 w 5654040"/>
              <a:gd name="connsiteY69" fmla="*/ 952500 h 2057400"/>
              <a:gd name="connsiteX70" fmla="*/ 1760220 w 5654040"/>
              <a:gd name="connsiteY70" fmla="*/ 986790 h 2057400"/>
              <a:gd name="connsiteX71" fmla="*/ 1798320 w 5654040"/>
              <a:gd name="connsiteY71" fmla="*/ 982980 h 2057400"/>
              <a:gd name="connsiteX72" fmla="*/ 1798320 w 5654040"/>
              <a:gd name="connsiteY72" fmla="*/ 982980 h 2057400"/>
              <a:gd name="connsiteX73" fmla="*/ 1840230 w 5654040"/>
              <a:gd name="connsiteY73" fmla="*/ 998220 h 2057400"/>
              <a:gd name="connsiteX74" fmla="*/ 1847850 w 5654040"/>
              <a:gd name="connsiteY74" fmla="*/ 1036320 h 2057400"/>
              <a:gd name="connsiteX75" fmla="*/ 1939290 w 5654040"/>
              <a:gd name="connsiteY75" fmla="*/ 1028700 h 2057400"/>
              <a:gd name="connsiteX76" fmla="*/ 1946910 w 5654040"/>
              <a:gd name="connsiteY76" fmla="*/ 1059180 h 2057400"/>
              <a:gd name="connsiteX77" fmla="*/ 1996440 w 5654040"/>
              <a:gd name="connsiteY77" fmla="*/ 1047750 h 2057400"/>
              <a:gd name="connsiteX78" fmla="*/ 1988820 w 5654040"/>
              <a:gd name="connsiteY78" fmla="*/ 1085850 h 2057400"/>
              <a:gd name="connsiteX79" fmla="*/ 2026920 w 5654040"/>
              <a:gd name="connsiteY79" fmla="*/ 1085850 h 2057400"/>
              <a:gd name="connsiteX80" fmla="*/ 2030730 w 5654040"/>
              <a:gd name="connsiteY80" fmla="*/ 1112520 h 2057400"/>
              <a:gd name="connsiteX81" fmla="*/ 2125980 w 5654040"/>
              <a:gd name="connsiteY81" fmla="*/ 1108710 h 2057400"/>
              <a:gd name="connsiteX82" fmla="*/ 2129790 w 5654040"/>
              <a:gd name="connsiteY82" fmla="*/ 1135380 h 2057400"/>
              <a:gd name="connsiteX83" fmla="*/ 2179320 w 5654040"/>
              <a:gd name="connsiteY83" fmla="*/ 1131570 h 2057400"/>
              <a:gd name="connsiteX84" fmla="*/ 2183130 w 5654040"/>
              <a:gd name="connsiteY84" fmla="*/ 1162050 h 2057400"/>
              <a:gd name="connsiteX85" fmla="*/ 2293620 w 5654040"/>
              <a:gd name="connsiteY85" fmla="*/ 1165860 h 2057400"/>
              <a:gd name="connsiteX86" fmla="*/ 2289810 w 5654040"/>
              <a:gd name="connsiteY86" fmla="*/ 1196340 h 2057400"/>
              <a:gd name="connsiteX87" fmla="*/ 2381250 w 5654040"/>
              <a:gd name="connsiteY87" fmla="*/ 1188720 h 2057400"/>
              <a:gd name="connsiteX88" fmla="*/ 2392680 w 5654040"/>
              <a:gd name="connsiteY88" fmla="*/ 1223010 h 2057400"/>
              <a:gd name="connsiteX89" fmla="*/ 2503170 w 5654040"/>
              <a:gd name="connsiteY89" fmla="*/ 1223010 h 2057400"/>
              <a:gd name="connsiteX90" fmla="*/ 2506980 w 5654040"/>
              <a:gd name="connsiteY90" fmla="*/ 1249680 h 2057400"/>
              <a:gd name="connsiteX91" fmla="*/ 2632710 w 5654040"/>
              <a:gd name="connsiteY91" fmla="*/ 1245870 h 2057400"/>
              <a:gd name="connsiteX92" fmla="*/ 2640330 w 5654040"/>
              <a:gd name="connsiteY92" fmla="*/ 1299210 h 2057400"/>
              <a:gd name="connsiteX93" fmla="*/ 2708910 w 5654040"/>
              <a:gd name="connsiteY93" fmla="*/ 1314450 h 2057400"/>
              <a:gd name="connsiteX94" fmla="*/ 2697480 w 5654040"/>
              <a:gd name="connsiteY94" fmla="*/ 1341120 h 2057400"/>
              <a:gd name="connsiteX95" fmla="*/ 2743200 w 5654040"/>
              <a:gd name="connsiteY95" fmla="*/ 1333500 h 2057400"/>
              <a:gd name="connsiteX96" fmla="*/ 2750820 w 5654040"/>
              <a:gd name="connsiteY96" fmla="*/ 1352550 h 2057400"/>
              <a:gd name="connsiteX97" fmla="*/ 2815590 w 5654040"/>
              <a:gd name="connsiteY97" fmla="*/ 1352550 h 2057400"/>
              <a:gd name="connsiteX98" fmla="*/ 2815590 w 5654040"/>
              <a:gd name="connsiteY98" fmla="*/ 1352550 h 2057400"/>
              <a:gd name="connsiteX99" fmla="*/ 2814637 w 5654040"/>
              <a:gd name="connsiteY99" fmla="*/ 1382554 h 2057400"/>
              <a:gd name="connsiteX100" fmla="*/ 2998470 w 5654040"/>
              <a:gd name="connsiteY100" fmla="*/ 1375410 h 2057400"/>
              <a:gd name="connsiteX101" fmla="*/ 3006090 w 5654040"/>
              <a:gd name="connsiteY101" fmla="*/ 1402080 h 2057400"/>
              <a:gd name="connsiteX102" fmla="*/ 3074670 w 5654040"/>
              <a:gd name="connsiteY102" fmla="*/ 1398270 h 2057400"/>
              <a:gd name="connsiteX103" fmla="*/ 3086100 w 5654040"/>
              <a:gd name="connsiteY103" fmla="*/ 1432560 h 2057400"/>
              <a:gd name="connsiteX104" fmla="*/ 3246120 w 5654040"/>
              <a:gd name="connsiteY104" fmla="*/ 1428750 h 2057400"/>
              <a:gd name="connsiteX105" fmla="*/ 3242310 w 5654040"/>
              <a:gd name="connsiteY105" fmla="*/ 1463040 h 2057400"/>
              <a:gd name="connsiteX106" fmla="*/ 3265170 w 5654040"/>
              <a:gd name="connsiteY106" fmla="*/ 1459230 h 2057400"/>
              <a:gd name="connsiteX107" fmla="*/ 3268980 w 5654040"/>
              <a:gd name="connsiteY107" fmla="*/ 1493520 h 2057400"/>
              <a:gd name="connsiteX108" fmla="*/ 3318510 w 5654040"/>
              <a:gd name="connsiteY108" fmla="*/ 1482090 h 2057400"/>
              <a:gd name="connsiteX109" fmla="*/ 3318510 w 5654040"/>
              <a:gd name="connsiteY109" fmla="*/ 1501140 h 2057400"/>
              <a:gd name="connsiteX110" fmla="*/ 3577590 w 5654040"/>
              <a:gd name="connsiteY110" fmla="*/ 1504950 h 2057400"/>
              <a:gd name="connsiteX111" fmla="*/ 3573780 w 5654040"/>
              <a:gd name="connsiteY111" fmla="*/ 1554480 h 2057400"/>
              <a:gd name="connsiteX112" fmla="*/ 4149090 w 5654040"/>
              <a:gd name="connsiteY112" fmla="*/ 1550670 h 2057400"/>
              <a:gd name="connsiteX113" fmla="*/ 4168140 w 5654040"/>
              <a:gd name="connsiteY113" fmla="*/ 1611630 h 2057400"/>
              <a:gd name="connsiteX114" fmla="*/ 4347210 w 5654040"/>
              <a:gd name="connsiteY114" fmla="*/ 1604010 h 2057400"/>
              <a:gd name="connsiteX115" fmla="*/ 4358640 w 5654040"/>
              <a:gd name="connsiteY115" fmla="*/ 1680210 h 2057400"/>
              <a:gd name="connsiteX116" fmla="*/ 4461510 w 5654040"/>
              <a:gd name="connsiteY116" fmla="*/ 1680210 h 2057400"/>
              <a:gd name="connsiteX117" fmla="*/ 4453890 w 5654040"/>
              <a:gd name="connsiteY117" fmla="*/ 1756410 h 2057400"/>
              <a:gd name="connsiteX118" fmla="*/ 4659630 w 5654040"/>
              <a:gd name="connsiteY118" fmla="*/ 1748790 h 2057400"/>
              <a:gd name="connsiteX119" fmla="*/ 4663440 w 5654040"/>
              <a:gd name="connsiteY119" fmla="*/ 1866900 h 2057400"/>
              <a:gd name="connsiteX120" fmla="*/ 5128260 w 5654040"/>
              <a:gd name="connsiteY120" fmla="*/ 1863090 h 2057400"/>
              <a:gd name="connsiteX121" fmla="*/ 5135880 w 5654040"/>
              <a:gd name="connsiteY121" fmla="*/ 2057400 h 2057400"/>
              <a:gd name="connsiteX122" fmla="*/ 5654040 w 5654040"/>
              <a:gd name="connsiteY122" fmla="*/ 2053590 h 2057400"/>
              <a:gd name="connsiteX0" fmla="*/ 0 w 5654040"/>
              <a:gd name="connsiteY0" fmla="*/ 0 h 2057400"/>
              <a:gd name="connsiteX1" fmla="*/ 182880 w 5654040"/>
              <a:gd name="connsiteY1" fmla="*/ 15240 h 2057400"/>
              <a:gd name="connsiteX2" fmla="*/ 171450 w 5654040"/>
              <a:gd name="connsiteY2" fmla="*/ 38100 h 2057400"/>
              <a:gd name="connsiteX3" fmla="*/ 198120 w 5654040"/>
              <a:gd name="connsiteY3" fmla="*/ 38100 h 2057400"/>
              <a:gd name="connsiteX4" fmla="*/ 198120 w 5654040"/>
              <a:gd name="connsiteY4" fmla="*/ 60960 h 2057400"/>
              <a:gd name="connsiteX5" fmla="*/ 297180 w 5654040"/>
              <a:gd name="connsiteY5" fmla="*/ 49530 h 2057400"/>
              <a:gd name="connsiteX6" fmla="*/ 289560 w 5654040"/>
              <a:gd name="connsiteY6" fmla="*/ 80010 h 2057400"/>
              <a:gd name="connsiteX7" fmla="*/ 365760 w 5654040"/>
              <a:gd name="connsiteY7" fmla="*/ 68580 h 2057400"/>
              <a:gd name="connsiteX8" fmla="*/ 369570 w 5654040"/>
              <a:gd name="connsiteY8" fmla="*/ 118110 h 2057400"/>
              <a:gd name="connsiteX9" fmla="*/ 407670 w 5654040"/>
              <a:gd name="connsiteY9" fmla="*/ 118110 h 2057400"/>
              <a:gd name="connsiteX10" fmla="*/ 407670 w 5654040"/>
              <a:gd name="connsiteY10" fmla="*/ 140970 h 2057400"/>
              <a:gd name="connsiteX11" fmla="*/ 434340 w 5654040"/>
              <a:gd name="connsiteY11" fmla="*/ 144780 h 2057400"/>
              <a:gd name="connsiteX12" fmla="*/ 426720 w 5654040"/>
              <a:gd name="connsiteY12" fmla="*/ 163830 h 2057400"/>
              <a:gd name="connsiteX13" fmla="*/ 461010 w 5654040"/>
              <a:gd name="connsiteY13" fmla="*/ 160020 h 2057400"/>
              <a:gd name="connsiteX14" fmla="*/ 457200 w 5654040"/>
              <a:gd name="connsiteY14" fmla="*/ 190500 h 2057400"/>
              <a:gd name="connsiteX15" fmla="*/ 476250 w 5654040"/>
              <a:gd name="connsiteY15" fmla="*/ 186690 h 2057400"/>
              <a:gd name="connsiteX16" fmla="*/ 468630 w 5654040"/>
              <a:gd name="connsiteY16" fmla="*/ 205740 h 2057400"/>
              <a:gd name="connsiteX17" fmla="*/ 487680 w 5654040"/>
              <a:gd name="connsiteY17" fmla="*/ 205740 h 2057400"/>
              <a:gd name="connsiteX18" fmla="*/ 483870 w 5654040"/>
              <a:gd name="connsiteY18" fmla="*/ 243840 h 2057400"/>
              <a:gd name="connsiteX19" fmla="*/ 525780 w 5654040"/>
              <a:gd name="connsiteY19" fmla="*/ 236220 h 2057400"/>
              <a:gd name="connsiteX20" fmla="*/ 518160 w 5654040"/>
              <a:gd name="connsiteY20" fmla="*/ 259080 h 2057400"/>
              <a:gd name="connsiteX21" fmla="*/ 544830 w 5654040"/>
              <a:gd name="connsiteY21" fmla="*/ 255270 h 2057400"/>
              <a:gd name="connsiteX22" fmla="*/ 541020 w 5654040"/>
              <a:gd name="connsiteY22" fmla="*/ 293370 h 2057400"/>
              <a:gd name="connsiteX23" fmla="*/ 582930 w 5654040"/>
              <a:gd name="connsiteY23" fmla="*/ 293370 h 2057400"/>
              <a:gd name="connsiteX24" fmla="*/ 575310 w 5654040"/>
              <a:gd name="connsiteY24" fmla="*/ 339090 h 2057400"/>
              <a:gd name="connsiteX25" fmla="*/ 617220 w 5654040"/>
              <a:gd name="connsiteY25" fmla="*/ 331470 h 2057400"/>
              <a:gd name="connsiteX26" fmla="*/ 617220 w 5654040"/>
              <a:gd name="connsiteY26" fmla="*/ 350520 h 2057400"/>
              <a:gd name="connsiteX27" fmla="*/ 693420 w 5654040"/>
              <a:gd name="connsiteY27" fmla="*/ 342900 h 2057400"/>
              <a:gd name="connsiteX28" fmla="*/ 693420 w 5654040"/>
              <a:gd name="connsiteY28" fmla="*/ 369570 h 2057400"/>
              <a:gd name="connsiteX29" fmla="*/ 765810 w 5654040"/>
              <a:gd name="connsiteY29" fmla="*/ 369570 h 2057400"/>
              <a:gd name="connsiteX30" fmla="*/ 754380 w 5654040"/>
              <a:gd name="connsiteY30" fmla="*/ 392430 h 2057400"/>
              <a:gd name="connsiteX31" fmla="*/ 788670 w 5654040"/>
              <a:gd name="connsiteY31" fmla="*/ 392430 h 2057400"/>
              <a:gd name="connsiteX32" fmla="*/ 788670 w 5654040"/>
              <a:gd name="connsiteY32" fmla="*/ 419100 h 2057400"/>
              <a:gd name="connsiteX33" fmla="*/ 880110 w 5654040"/>
              <a:gd name="connsiteY33" fmla="*/ 415290 h 2057400"/>
              <a:gd name="connsiteX34" fmla="*/ 876300 w 5654040"/>
              <a:gd name="connsiteY34" fmla="*/ 434340 h 2057400"/>
              <a:gd name="connsiteX35" fmla="*/ 918210 w 5654040"/>
              <a:gd name="connsiteY35" fmla="*/ 434340 h 2057400"/>
              <a:gd name="connsiteX36" fmla="*/ 910590 w 5654040"/>
              <a:gd name="connsiteY36" fmla="*/ 461010 h 2057400"/>
              <a:gd name="connsiteX37" fmla="*/ 986790 w 5654040"/>
              <a:gd name="connsiteY37" fmla="*/ 464820 h 2057400"/>
              <a:gd name="connsiteX38" fmla="*/ 982980 w 5654040"/>
              <a:gd name="connsiteY38" fmla="*/ 502920 h 2057400"/>
              <a:gd name="connsiteX39" fmla="*/ 1005840 w 5654040"/>
              <a:gd name="connsiteY39" fmla="*/ 502920 h 2057400"/>
              <a:gd name="connsiteX40" fmla="*/ 1009650 w 5654040"/>
              <a:gd name="connsiteY40" fmla="*/ 533400 h 2057400"/>
              <a:gd name="connsiteX41" fmla="*/ 1055370 w 5654040"/>
              <a:gd name="connsiteY41" fmla="*/ 544830 h 2057400"/>
              <a:gd name="connsiteX42" fmla="*/ 1059180 w 5654040"/>
              <a:gd name="connsiteY42" fmla="*/ 575310 h 2057400"/>
              <a:gd name="connsiteX43" fmla="*/ 1112520 w 5654040"/>
              <a:gd name="connsiteY43" fmla="*/ 567690 h 2057400"/>
              <a:gd name="connsiteX44" fmla="*/ 1108710 w 5654040"/>
              <a:gd name="connsiteY44" fmla="*/ 598170 h 2057400"/>
              <a:gd name="connsiteX45" fmla="*/ 1169670 w 5654040"/>
              <a:gd name="connsiteY45" fmla="*/ 598170 h 2057400"/>
              <a:gd name="connsiteX46" fmla="*/ 1169670 w 5654040"/>
              <a:gd name="connsiteY46" fmla="*/ 624840 h 2057400"/>
              <a:gd name="connsiteX47" fmla="*/ 1230630 w 5654040"/>
              <a:gd name="connsiteY47" fmla="*/ 632460 h 2057400"/>
              <a:gd name="connsiteX48" fmla="*/ 1230630 w 5654040"/>
              <a:gd name="connsiteY48" fmla="*/ 674370 h 2057400"/>
              <a:gd name="connsiteX49" fmla="*/ 1276350 w 5654040"/>
              <a:gd name="connsiteY49" fmla="*/ 670560 h 2057400"/>
              <a:gd name="connsiteX50" fmla="*/ 1283970 w 5654040"/>
              <a:gd name="connsiteY50" fmla="*/ 689610 h 2057400"/>
              <a:gd name="connsiteX51" fmla="*/ 1318260 w 5654040"/>
              <a:gd name="connsiteY51" fmla="*/ 685800 h 2057400"/>
              <a:gd name="connsiteX52" fmla="*/ 1329690 w 5654040"/>
              <a:gd name="connsiteY52" fmla="*/ 716280 h 2057400"/>
              <a:gd name="connsiteX53" fmla="*/ 1413510 w 5654040"/>
              <a:gd name="connsiteY53" fmla="*/ 708660 h 2057400"/>
              <a:gd name="connsiteX54" fmla="*/ 1409700 w 5654040"/>
              <a:gd name="connsiteY54" fmla="*/ 731520 h 2057400"/>
              <a:gd name="connsiteX55" fmla="*/ 1432560 w 5654040"/>
              <a:gd name="connsiteY55" fmla="*/ 723900 h 2057400"/>
              <a:gd name="connsiteX56" fmla="*/ 1436370 w 5654040"/>
              <a:gd name="connsiteY56" fmla="*/ 765810 h 2057400"/>
              <a:gd name="connsiteX57" fmla="*/ 1497330 w 5654040"/>
              <a:gd name="connsiteY57" fmla="*/ 754380 h 2057400"/>
              <a:gd name="connsiteX58" fmla="*/ 1493520 w 5654040"/>
              <a:gd name="connsiteY58" fmla="*/ 781050 h 2057400"/>
              <a:gd name="connsiteX59" fmla="*/ 1527810 w 5654040"/>
              <a:gd name="connsiteY59" fmla="*/ 777240 h 2057400"/>
              <a:gd name="connsiteX60" fmla="*/ 1527810 w 5654040"/>
              <a:gd name="connsiteY60" fmla="*/ 777240 h 2057400"/>
              <a:gd name="connsiteX61" fmla="*/ 1550670 w 5654040"/>
              <a:gd name="connsiteY61" fmla="*/ 803910 h 2057400"/>
              <a:gd name="connsiteX62" fmla="*/ 1557337 w 5654040"/>
              <a:gd name="connsiteY62" fmla="*/ 850581 h 2057400"/>
              <a:gd name="connsiteX63" fmla="*/ 1656398 w 5654040"/>
              <a:gd name="connsiteY63" fmla="*/ 843915 h 2057400"/>
              <a:gd name="connsiteX64" fmla="*/ 1657350 w 5654040"/>
              <a:gd name="connsiteY64" fmla="*/ 891540 h 2057400"/>
              <a:gd name="connsiteX65" fmla="*/ 1680210 w 5654040"/>
              <a:gd name="connsiteY65" fmla="*/ 891540 h 2057400"/>
              <a:gd name="connsiteX66" fmla="*/ 1676400 w 5654040"/>
              <a:gd name="connsiteY66" fmla="*/ 914400 h 2057400"/>
              <a:gd name="connsiteX67" fmla="*/ 1714500 w 5654040"/>
              <a:gd name="connsiteY67" fmla="*/ 918210 h 2057400"/>
              <a:gd name="connsiteX68" fmla="*/ 1706880 w 5654040"/>
              <a:gd name="connsiteY68" fmla="*/ 960120 h 2057400"/>
              <a:gd name="connsiteX69" fmla="*/ 1764030 w 5654040"/>
              <a:gd name="connsiteY69" fmla="*/ 952500 h 2057400"/>
              <a:gd name="connsiteX70" fmla="*/ 1760220 w 5654040"/>
              <a:gd name="connsiteY70" fmla="*/ 986790 h 2057400"/>
              <a:gd name="connsiteX71" fmla="*/ 1798320 w 5654040"/>
              <a:gd name="connsiteY71" fmla="*/ 982980 h 2057400"/>
              <a:gd name="connsiteX72" fmla="*/ 1798320 w 5654040"/>
              <a:gd name="connsiteY72" fmla="*/ 982980 h 2057400"/>
              <a:gd name="connsiteX73" fmla="*/ 1840230 w 5654040"/>
              <a:gd name="connsiteY73" fmla="*/ 998220 h 2057400"/>
              <a:gd name="connsiteX74" fmla="*/ 1847850 w 5654040"/>
              <a:gd name="connsiteY74" fmla="*/ 1036320 h 2057400"/>
              <a:gd name="connsiteX75" fmla="*/ 1939290 w 5654040"/>
              <a:gd name="connsiteY75" fmla="*/ 1028700 h 2057400"/>
              <a:gd name="connsiteX76" fmla="*/ 1946910 w 5654040"/>
              <a:gd name="connsiteY76" fmla="*/ 1059180 h 2057400"/>
              <a:gd name="connsiteX77" fmla="*/ 1996440 w 5654040"/>
              <a:gd name="connsiteY77" fmla="*/ 1047750 h 2057400"/>
              <a:gd name="connsiteX78" fmla="*/ 1988820 w 5654040"/>
              <a:gd name="connsiteY78" fmla="*/ 1085850 h 2057400"/>
              <a:gd name="connsiteX79" fmla="*/ 2026920 w 5654040"/>
              <a:gd name="connsiteY79" fmla="*/ 1085850 h 2057400"/>
              <a:gd name="connsiteX80" fmla="*/ 2030730 w 5654040"/>
              <a:gd name="connsiteY80" fmla="*/ 1112520 h 2057400"/>
              <a:gd name="connsiteX81" fmla="*/ 2125980 w 5654040"/>
              <a:gd name="connsiteY81" fmla="*/ 1108710 h 2057400"/>
              <a:gd name="connsiteX82" fmla="*/ 2129790 w 5654040"/>
              <a:gd name="connsiteY82" fmla="*/ 1135380 h 2057400"/>
              <a:gd name="connsiteX83" fmla="*/ 2179320 w 5654040"/>
              <a:gd name="connsiteY83" fmla="*/ 1131570 h 2057400"/>
              <a:gd name="connsiteX84" fmla="*/ 2183130 w 5654040"/>
              <a:gd name="connsiteY84" fmla="*/ 1162050 h 2057400"/>
              <a:gd name="connsiteX85" fmla="*/ 2293620 w 5654040"/>
              <a:gd name="connsiteY85" fmla="*/ 1165860 h 2057400"/>
              <a:gd name="connsiteX86" fmla="*/ 2289810 w 5654040"/>
              <a:gd name="connsiteY86" fmla="*/ 1196340 h 2057400"/>
              <a:gd name="connsiteX87" fmla="*/ 2381250 w 5654040"/>
              <a:gd name="connsiteY87" fmla="*/ 1188720 h 2057400"/>
              <a:gd name="connsiteX88" fmla="*/ 2392680 w 5654040"/>
              <a:gd name="connsiteY88" fmla="*/ 1223010 h 2057400"/>
              <a:gd name="connsiteX89" fmla="*/ 2503170 w 5654040"/>
              <a:gd name="connsiteY89" fmla="*/ 1223010 h 2057400"/>
              <a:gd name="connsiteX90" fmla="*/ 2506980 w 5654040"/>
              <a:gd name="connsiteY90" fmla="*/ 1249680 h 2057400"/>
              <a:gd name="connsiteX91" fmla="*/ 2632710 w 5654040"/>
              <a:gd name="connsiteY91" fmla="*/ 1245870 h 2057400"/>
              <a:gd name="connsiteX92" fmla="*/ 2640330 w 5654040"/>
              <a:gd name="connsiteY92" fmla="*/ 1299210 h 2057400"/>
              <a:gd name="connsiteX93" fmla="*/ 2708910 w 5654040"/>
              <a:gd name="connsiteY93" fmla="*/ 1314450 h 2057400"/>
              <a:gd name="connsiteX94" fmla="*/ 2697480 w 5654040"/>
              <a:gd name="connsiteY94" fmla="*/ 1341120 h 2057400"/>
              <a:gd name="connsiteX95" fmla="*/ 2743200 w 5654040"/>
              <a:gd name="connsiteY95" fmla="*/ 1333500 h 2057400"/>
              <a:gd name="connsiteX96" fmla="*/ 2750820 w 5654040"/>
              <a:gd name="connsiteY96" fmla="*/ 1352550 h 2057400"/>
              <a:gd name="connsiteX97" fmla="*/ 2815590 w 5654040"/>
              <a:gd name="connsiteY97" fmla="*/ 1352550 h 2057400"/>
              <a:gd name="connsiteX98" fmla="*/ 2815590 w 5654040"/>
              <a:gd name="connsiteY98" fmla="*/ 1352550 h 2057400"/>
              <a:gd name="connsiteX99" fmla="*/ 2814637 w 5654040"/>
              <a:gd name="connsiteY99" fmla="*/ 1382554 h 2057400"/>
              <a:gd name="connsiteX100" fmla="*/ 2998470 w 5654040"/>
              <a:gd name="connsiteY100" fmla="*/ 1375410 h 2057400"/>
              <a:gd name="connsiteX101" fmla="*/ 3006090 w 5654040"/>
              <a:gd name="connsiteY101" fmla="*/ 1402080 h 2057400"/>
              <a:gd name="connsiteX102" fmla="*/ 3074670 w 5654040"/>
              <a:gd name="connsiteY102" fmla="*/ 1398270 h 2057400"/>
              <a:gd name="connsiteX103" fmla="*/ 3086100 w 5654040"/>
              <a:gd name="connsiteY103" fmla="*/ 1432560 h 2057400"/>
              <a:gd name="connsiteX104" fmla="*/ 3246120 w 5654040"/>
              <a:gd name="connsiteY104" fmla="*/ 1428750 h 2057400"/>
              <a:gd name="connsiteX105" fmla="*/ 3242310 w 5654040"/>
              <a:gd name="connsiteY105" fmla="*/ 1463040 h 2057400"/>
              <a:gd name="connsiteX106" fmla="*/ 3265170 w 5654040"/>
              <a:gd name="connsiteY106" fmla="*/ 1459230 h 2057400"/>
              <a:gd name="connsiteX107" fmla="*/ 3268980 w 5654040"/>
              <a:gd name="connsiteY107" fmla="*/ 1493520 h 2057400"/>
              <a:gd name="connsiteX108" fmla="*/ 3318510 w 5654040"/>
              <a:gd name="connsiteY108" fmla="*/ 1482090 h 2057400"/>
              <a:gd name="connsiteX109" fmla="*/ 3318510 w 5654040"/>
              <a:gd name="connsiteY109" fmla="*/ 1508284 h 2057400"/>
              <a:gd name="connsiteX110" fmla="*/ 3577590 w 5654040"/>
              <a:gd name="connsiteY110" fmla="*/ 1504950 h 2057400"/>
              <a:gd name="connsiteX111" fmla="*/ 3573780 w 5654040"/>
              <a:gd name="connsiteY111" fmla="*/ 1554480 h 2057400"/>
              <a:gd name="connsiteX112" fmla="*/ 4149090 w 5654040"/>
              <a:gd name="connsiteY112" fmla="*/ 1550670 h 2057400"/>
              <a:gd name="connsiteX113" fmla="*/ 4168140 w 5654040"/>
              <a:gd name="connsiteY113" fmla="*/ 1611630 h 2057400"/>
              <a:gd name="connsiteX114" fmla="*/ 4347210 w 5654040"/>
              <a:gd name="connsiteY114" fmla="*/ 1604010 h 2057400"/>
              <a:gd name="connsiteX115" fmla="*/ 4358640 w 5654040"/>
              <a:gd name="connsiteY115" fmla="*/ 1680210 h 2057400"/>
              <a:gd name="connsiteX116" fmla="*/ 4461510 w 5654040"/>
              <a:gd name="connsiteY116" fmla="*/ 1680210 h 2057400"/>
              <a:gd name="connsiteX117" fmla="*/ 4453890 w 5654040"/>
              <a:gd name="connsiteY117" fmla="*/ 1756410 h 2057400"/>
              <a:gd name="connsiteX118" fmla="*/ 4659630 w 5654040"/>
              <a:gd name="connsiteY118" fmla="*/ 1748790 h 2057400"/>
              <a:gd name="connsiteX119" fmla="*/ 4663440 w 5654040"/>
              <a:gd name="connsiteY119" fmla="*/ 1866900 h 2057400"/>
              <a:gd name="connsiteX120" fmla="*/ 5128260 w 5654040"/>
              <a:gd name="connsiteY120" fmla="*/ 1863090 h 2057400"/>
              <a:gd name="connsiteX121" fmla="*/ 5135880 w 5654040"/>
              <a:gd name="connsiteY121" fmla="*/ 2057400 h 2057400"/>
              <a:gd name="connsiteX122" fmla="*/ 5654040 w 5654040"/>
              <a:gd name="connsiteY122" fmla="*/ 2053590 h 2057400"/>
              <a:gd name="connsiteX0" fmla="*/ 0 w 5654040"/>
              <a:gd name="connsiteY0" fmla="*/ 0 h 2057400"/>
              <a:gd name="connsiteX1" fmla="*/ 182880 w 5654040"/>
              <a:gd name="connsiteY1" fmla="*/ 15240 h 2057400"/>
              <a:gd name="connsiteX2" fmla="*/ 171450 w 5654040"/>
              <a:gd name="connsiteY2" fmla="*/ 38100 h 2057400"/>
              <a:gd name="connsiteX3" fmla="*/ 198120 w 5654040"/>
              <a:gd name="connsiteY3" fmla="*/ 38100 h 2057400"/>
              <a:gd name="connsiteX4" fmla="*/ 198120 w 5654040"/>
              <a:gd name="connsiteY4" fmla="*/ 60960 h 2057400"/>
              <a:gd name="connsiteX5" fmla="*/ 297180 w 5654040"/>
              <a:gd name="connsiteY5" fmla="*/ 49530 h 2057400"/>
              <a:gd name="connsiteX6" fmla="*/ 289560 w 5654040"/>
              <a:gd name="connsiteY6" fmla="*/ 80010 h 2057400"/>
              <a:gd name="connsiteX7" fmla="*/ 365760 w 5654040"/>
              <a:gd name="connsiteY7" fmla="*/ 68580 h 2057400"/>
              <a:gd name="connsiteX8" fmla="*/ 369570 w 5654040"/>
              <a:gd name="connsiteY8" fmla="*/ 118110 h 2057400"/>
              <a:gd name="connsiteX9" fmla="*/ 407670 w 5654040"/>
              <a:gd name="connsiteY9" fmla="*/ 118110 h 2057400"/>
              <a:gd name="connsiteX10" fmla="*/ 407670 w 5654040"/>
              <a:gd name="connsiteY10" fmla="*/ 140970 h 2057400"/>
              <a:gd name="connsiteX11" fmla="*/ 434340 w 5654040"/>
              <a:gd name="connsiteY11" fmla="*/ 144780 h 2057400"/>
              <a:gd name="connsiteX12" fmla="*/ 426720 w 5654040"/>
              <a:gd name="connsiteY12" fmla="*/ 163830 h 2057400"/>
              <a:gd name="connsiteX13" fmla="*/ 461010 w 5654040"/>
              <a:gd name="connsiteY13" fmla="*/ 160020 h 2057400"/>
              <a:gd name="connsiteX14" fmla="*/ 457200 w 5654040"/>
              <a:gd name="connsiteY14" fmla="*/ 190500 h 2057400"/>
              <a:gd name="connsiteX15" fmla="*/ 476250 w 5654040"/>
              <a:gd name="connsiteY15" fmla="*/ 186690 h 2057400"/>
              <a:gd name="connsiteX16" fmla="*/ 468630 w 5654040"/>
              <a:gd name="connsiteY16" fmla="*/ 205740 h 2057400"/>
              <a:gd name="connsiteX17" fmla="*/ 487680 w 5654040"/>
              <a:gd name="connsiteY17" fmla="*/ 205740 h 2057400"/>
              <a:gd name="connsiteX18" fmla="*/ 483870 w 5654040"/>
              <a:gd name="connsiteY18" fmla="*/ 243840 h 2057400"/>
              <a:gd name="connsiteX19" fmla="*/ 525780 w 5654040"/>
              <a:gd name="connsiteY19" fmla="*/ 236220 h 2057400"/>
              <a:gd name="connsiteX20" fmla="*/ 518160 w 5654040"/>
              <a:gd name="connsiteY20" fmla="*/ 259080 h 2057400"/>
              <a:gd name="connsiteX21" fmla="*/ 544830 w 5654040"/>
              <a:gd name="connsiteY21" fmla="*/ 255270 h 2057400"/>
              <a:gd name="connsiteX22" fmla="*/ 541020 w 5654040"/>
              <a:gd name="connsiteY22" fmla="*/ 293370 h 2057400"/>
              <a:gd name="connsiteX23" fmla="*/ 582930 w 5654040"/>
              <a:gd name="connsiteY23" fmla="*/ 293370 h 2057400"/>
              <a:gd name="connsiteX24" fmla="*/ 575310 w 5654040"/>
              <a:gd name="connsiteY24" fmla="*/ 339090 h 2057400"/>
              <a:gd name="connsiteX25" fmla="*/ 617220 w 5654040"/>
              <a:gd name="connsiteY25" fmla="*/ 331470 h 2057400"/>
              <a:gd name="connsiteX26" fmla="*/ 617220 w 5654040"/>
              <a:gd name="connsiteY26" fmla="*/ 350520 h 2057400"/>
              <a:gd name="connsiteX27" fmla="*/ 693420 w 5654040"/>
              <a:gd name="connsiteY27" fmla="*/ 342900 h 2057400"/>
              <a:gd name="connsiteX28" fmla="*/ 693420 w 5654040"/>
              <a:gd name="connsiteY28" fmla="*/ 369570 h 2057400"/>
              <a:gd name="connsiteX29" fmla="*/ 765810 w 5654040"/>
              <a:gd name="connsiteY29" fmla="*/ 369570 h 2057400"/>
              <a:gd name="connsiteX30" fmla="*/ 754380 w 5654040"/>
              <a:gd name="connsiteY30" fmla="*/ 392430 h 2057400"/>
              <a:gd name="connsiteX31" fmla="*/ 788670 w 5654040"/>
              <a:gd name="connsiteY31" fmla="*/ 392430 h 2057400"/>
              <a:gd name="connsiteX32" fmla="*/ 788670 w 5654040"/>
              <a:gd name="connsiteY32" fmla="*/ 419100 h 2057400"/>
              <a:gd name="connsiteX33" fmla="*/ 880110 w 5654040"/>
              <a:gd name="connsiteY33" fmla="*/ 415290 h 2057400"/>
              <a:gd name="connsiteX34" fmla="*/ 876300 w 5654040"/>
              <a:gd name="connsiteY34" fmla="*/ 434340 h 2057400"/>
              <a:gd name="connsiteX35" fmla="*/ 918210 w 5654040"/>
              <a:gd name="connsiteY35" fmla="*/ 434340 h 2057400"/>
              <a:gd name="connsiteX36" fmla="*/ 910590 w 5654040"/>
              <a:gd name="connsiteY36" fmla="*/ 461010 h 2057400"/>
              <a:gd name="connsiteX37" fmla="*/ 986790 w 5654040"/>
              <a:gd name="connsiteY37" fmla="*/ 464820 h 2057400"/>
              <a:gd name="connsiteX38" fmla="*/ 982980 w 5654040"/>
              <a:gd name="connsiteY38" fmla="*/ 502920 h 2057400"/>
              <a:gd name="connsiteX39" fmla="*/ 1005840 w 5654040"/>
              <a:gd name="connsiteY39" fmla="*/ 502920 h 2057400"/>
              <a:gd name="connsiteX40" fmla="*/ 1009650 w 5654040"/>
              <a:gd name="connsiteY40" fmla="*/ 533400 h 2057400"/>
              <a:gd name="connsiteX41" fmla="*/ 1055370 w 5654040"/>
              <a:gd name="connsiteY41" fmla="*/ 544830 h 2057400"/>
              <a:gd name="connsiteX42" fmla="*/ 1059180 w 5654040"/>
              <a:gd name="connsiteY42" fmla="*/ 575310 h 2057400"/>
              <a:gd name="connsiteX43" fmla="*/ 1112520 w 5654040"/>
              <a:gd name="connsiteY43" fmla="*/ 567690 h 2057400"/>
              <a:gd name="connsiteX44" fmla="*/ 1108710 w 5654040"/>
              <a:gd name="connsiteY44" fmla="*/ 598170 h 2057400"/>
              <a:gd name="connsiteX45" fmla="*/ 1169670 w 5654040"/>
              <a:gd name="connsiteY45" fmla="*/ 598170 h 2057400"/>
              <a:gd name="connsiteX46" fmla="*/ 1169670 w 5654040"/>
              <a:gd name="connsiteY46" fmla="*/ 624840 h 2057400"/>
              <a:gd name="connsiteX47" fmla="*/ 1230630 w 5654040"/>
              <a:gd name="connsiteY47" fmla="*/ 632460 h 2057400"/>
              <a:gd name="connsiteX48" fmla="*/ 1230630 w 5654040"/>
              <a:gd name="connsiteY48" fmla="*/ 674370 h 2057400"/>
              <a:gd name="connsiteX49" fmla="*/ 1276350 w 5654040"/>
              <a:gd name="connsiteY49" fmla="*/ 670560 h 2057400"/>
              <a:gd name="connsiteX50" fmla="*/ 1283970 w 5654040"/>
              <a:gd name="connsiteY50" fmla="*/ 689610 h 2057400"/>
              <a:gd name="connsiteX51" fmla="*/ 1318260 w 5654040"/>
              <a:gd name="connsiteY51" fmla="*/ 685800 h 2057400"/>
              <a:gd name="connsiteX52" fmla="*/ 1329690 w 5654040"/>
              <a:gd name="connsiteY52" fmla="*/ 716280 h 2057400"/>
              <a:gd name="connsiteX53" fmla="*/ 1413510 w 5654040"/>
              <a:gd name="connsiteY53" fmla="*/ 708660 h 2057400"/>
              <a:gd name="connsiteX54" fmla="*/ 1409700 w 5654040"/>
              <a:gd name="connsiteY54" fmla="*/ 731520 h 2057400"/>
              <a:gd name="connsiteX55" fmla="*/ 1432560 w 5654040"/>
              <a:gd name="connsiteY55" fmla="*/ 723900 h 2057400"/>
              <a:gd name="connsiteX56" fmla="*/ 1436370 w 5654040"/>
              <a:gd name="connsiteY56" fmla="*/ 765810 h 2057400"/>
              <a:gd name="connsiteX57" fmla="*/ 1497330 w 5654040"/>
              <a:gd name="connsiteY57" fmla="*/ 754380 h 2057400"/>
              <a:gd name="connsiteX58" fmla="*/ 1493520 w 5654040"/>
              <a:gd name="connsiteY58" fmla="*/ 781050 h 2057400"/>
              <a:gd name="connsiteX59" fmla="*/ 1527810 w 5654040"/>
              <a:gd name="connsiteY59" fmla="*/ 777240 h 2057400"/>
              <a:gd name="connsiteX60" fmla="*/ 1527810 w 5654040"/>
              <a:gd name="connsiteY60" fmla="*/ 777240 h 2057400"/>
              <a:gd name="connsiteX61" fmla="*/ 1550670 w 5654040"/>
              <a:gd name="connsiteY61" fmla="*/ 803910 h 2057400"/>
              <a:gd name="connsiteX62" fmla="*/ 1557337 w 5654040"/>
              <a:gd name="connsiteY62" fmla="*/ 850581 h 2057400"/>
              <a:gd name="connsiteX63" fmla="*/ 1656398 w 5654040"/>
              <a:gd name="connsiteY63" fmla="*/ 843915 h 2057400"/>
              <a:gd name="connsiteX64" fmla="*/ 1657350 w 5654040"/>
              <a:gd name="connsiteY64" fmla="*/ 891540 h 2057400"/>
              <a:gd name="connsiteX65" fmla="*/ 1680210 w 5654040"/>
              <a:gd name="connsiteY65" fmla="*/ 891540 h 2057400"/>
              <a:gd name="connsiteX66" fmla="*/ 1676400 w 5654040"/>
              <a:gd name="connsiteY66" fmla="*/ 914400 h 2057400"/>
              <a:gd name="connsiteX67" fmla="*/ 1714500 w 5654040"/>
              <a:gd name="connsiteY67" fmla="*/ 918210 h 2057400"/>
              <a:gd name="connsiteX68" fmla="*/ 1706880 w 5654040"/>
              <a:gd name="connsiteY68" fmla="*/ 960120 h 2057400"/>
              <a:gd name="connsiteX69" fmla="*/ 1764030 w 5654040"/>
              <a:gd name="connsiteY69" fmla="*/ 952500 h 2057400"/>
              <a:gd name="connsiteX70" fmla="*/ 1760220 w 5654040"/>
              <a:gd name="connsiteY70" fmla="*/ 986790 h 2057400"/>
              <a:gd name="connsiteX71" fmla="*/ 1798320 w 5654040"/>
              <a:gd name="connsiteY71" fmla="*/ 982980 h 2057400"/>
              <a:gd name="connsiteX72" fmla="*/ 1798320 w 5654040"/>
              <a:gd name="connsiteY72" fmla="*/ 982980 h 2057400"/>
              <a:gd name="connsiteX73" fmla="*/ 1840230 w 5654040"/>
              <a:gd name="connsiteY73" fmla="*/ 998220 h 2057400"/>
              <a:gd name="connsiteX74" fmla="*/ 1847850 w 5654040"/>
              <a:gd name="connsiteY74" fmla="*/ 1036320 h 2057400"/>
              <a:gd name="connsiteX75" fmla="*/ 1939290 w 5654040"/>
              <a:gd name="connsiteY75" fmla="*/ 1028700 h 2057400"/>
              <a:gd name="connsiteX76" fmla="*/ 1946910 w 5654040"/>
              <a:gd name="connsiteY76" fmla="*/ 1059180 h 2057400"/>
              <a:gd name="connsiteX77" fmla="*/ 1996440 w 5654040"/>
              <a:gd name="connsiteY77" fmla="*/ 1047750 h 2057400"/>
              <a:gd name="connsiteX78" fmla="*/ 1988820 w 5654040"/>
              <a:gd name="connsiteY78" fmla="*/ 1085850 h 2057400"/>
              <a:gd name="connsiteX79" fmla="*/ 2026920 w 5654040"/>
              <a:gd name="connsiteY79" fmla="*/ 1085850 h 2057400"/>
              <a:gd name="connsiteX80" fmla="*/ 2030730 w 5654040"/>
              <a:gd name="connsiteY80" fmla="*/ 1112520 h 2057400"/>
              <a:gd name="connsiteX81" fmla="*/ 2125980 w 5654040"/>
              <a:gd name="connsiteY81" fmla="*/ 1108710 h 2057400"/>
              <a:gd name="connsiteX82" fmla="*/ 2129790 w 5654040"/>
              <a:gd name="connsiteY82" fmla="*/ 1135380 h 2057400"/>
              <a:gd name="connsiteX83" fmla="*/ 2179320 w 5654040"/>
              <a:gd name="connsiteY83" fmla="*/ 1131570 h 2057400"/>
              <a:gd name="connsiteX84" fmla="*/ 2183130 w 5654040"/>
              <a:gd name="connsiteY84" fmla="*/ 1162050 h 2057400"/>
              <a:gd name="connsiteX85" fmla="*/ 2293620 w 5654040"/>
              <a:gd name="connsiteY85" fmla="*/ 1165860 h 2057400"/>
              <a:gd name="connsiteX86" fmla="*/ 2289810 w 5654040"/>
              <a:gd name="connsiteY86" fmla="*/ 1196340 h 2057400"/>
              <a:gd name="connsiteX87" fmla="*/ 2381250 w 5654040"/>
              <a:gd name="connsiteY87" fmla="*/ 1188720 h 2057400"/>
              <a:gd name="connsiteX88" fmla="*/ 2392680 w 5654040"/>
              <a:gd name="connsiteY88" fmla="*/ 1223010 h 2057400"/>
              <a:gd name="connsiteX89" fmla="*/ 2503170 w 5654040"/>
              <a:gd name="connsiteY89" fmla="*/ 1223010 h 2057400"/>
              <a:gd name="connsiteX90" fmla="*/ 2506980 w 5654040"/>
              <a:gd name="connsiteY90" fmla="*/ 1249680 h 2057400"/>
              <a:gd name="connsiteX91" fmla="*/ 2632710 w 5654040"/>
              <a:gd name="connsiteY91" fmla="*/ 1245870 h 2057400"/>
              <a:gd name="connsiteX92" fmla="*/ 2640330 w 5654040"/>
              <a:gd name="connsiteY92" fmla="*/ 1299210 h 2057400"/>
              <a:gd name="connsiteX93" fmla="*/ 2708910 w 5654040"/>
              <a:gd name="connsiteY93" fmla="*/ 1314450 h 2057400"/>
              <a:gd name="connsiteX94" fmla="*/ 2697480 w 5654040"/>
              <a:gd name="connsiteY94" fmla="*/ 1341120 h 2057400"/>
              <a:gd name="connsiteX95" fmla="*/ 2743200 w 5654040"/>
              <a:gd name="connsiteY95" fmla="*/ 1333500 h 2057400"/>
              <a:gd name="connsiteX96" fmla="*/ 2750820 w 5654040"/>
              <a:gd name="connsiteY96" fmla="*/ 1352550 h 2057400"/>
              <a:gd name="connsiteX97" fmla="*/ 2815590 w 5654040"/>
              <a:gd name="connsiteY97" fmla="*/ 1352550 h 2057400"/>
              <a:gd name="connsiteX98" fmla="*/ 2815590 w 5654040"/>
              <a:gd name="connsiteY98" fmla="*/ 1352550 h 2057400"/>
              <a:gd name="connsiteX99" fmla="*/ 2814637 w 5654040"/>
              <a:gd name="connsiteY99" fmla="*/ 1382554 h 2057400"/>
              <a:gd name="connsiteX100" fmla="*/ 2998470 w 5654040"/>
              <a:gd name="connsiteY100" fmla="*/ 1375410 h 2057400"/>
              <a:gd name="connsiteX101" fmla="*/ 3006090 w 5654040"/>
              <a:gd name="connsiteY101" fmla="*/ 1402080 h 2057400"/>
              <a:gd name="connsiteX102" fmla="*/ 3074670 w 5654040"/>
              <a:gd name="connsiteY102" fmla="*/ 1398270 h 2057400"/>
              <a:gd name="connsiteX103" fmla="*/ 3086100 w 5654040"/>
              <a:gd name="connsiteY103" fmla="*/ 1432560 h 2057400"/>
              <a:gd name="connsiteX104" fmla="*/ 3246120 w 5654040"/>
              <a:gd name="connsiteY104" fmla="*/ 1428750 h 2057400"/>
              <a:gd name="connsiteX105" fmla="*/ 3242310 w 5654040"/>
              <a:gd name="connsiteY105" fmla="*/ 1463040 h 2057400"/>
              <a:gd name="connsiteX106" fmla="*/ 3265170 w 5654040"/>
              <a:gd name="connsiteY106" fmla="*/ 1459230 h 2057400"/>
              <a:gd name="connsiteX107" fmla="*/ 3268980 w 5654040"/>
              <a:gd name="connsiteY107" fmla="*/ 1493520 h 2057400"/>
              <a:gd name="connsiteX108" fmla="*/ 3318510 w 5654040"/>
              <a:gd name="connsiteY108" fmla="*/ 1482090 h 2057400"/>
              <a:gd name="connsiteX109" fmla="*/ 3318510 w 5654040"/>
              <a:gd name="connsiteY109" fmla="*/ 1508284 h 2057400"/>
              <a:gd name="connsiteX110" fmla="*/ 3577590 w 5654040"/>
              <a:gd name="connsiteY110" fmla="*/ 1504950 h 2057400"/>
              <a:gd name="connsiteX111" fmla="*/ 3573780 w 5654040"/>
              <a:gd name="connsiteY111" fmla="*/ 1554480 h 2057400"/>
              <a:gd name="connsiteX112" fmla="*/ 4149090 w 5654040"/>
              <a:gd name="connsiteY112" fmla="*/ 1550670 h 2057400"/>
              <a:gd name="connsiteX113" fmla="*/ 4168140 w 5654040"/>
              <a:gd name="connsiteY113" fmla="*/ 1611630 h 2057400"/>
              <a:gd name="connsiteX114" fmla="*/ 4347210 w 5654040"/>
              <a:gd name="connsiteY114" fmla="*/ 1604010 h 2057400"/>
              <a:gd name="connsiteX115" fmla="*/ 4332447 w 5654040"/>
              <a:gd name="connsiteY115" fmla="*/ 1677829 h 2057400"/>
              <a:gd name="connsiteX116" fmla="*/ 4461510 w 5654040"/>
              <a:gd name="connsiteY116" fmla="*/ 1680210 h 2057400"/>
              <a:gd name="connsiteX117" fmla="*/ 4453890 w 5654040"/>
              <a:gd name="connsiteY117" fmla="*/ 1756410 h 2057400"/>
              <a:gd name="connsiteX118" fmla="*/ 4659630 w 5654040"/>
              <a:gd name="connsiteY118" fmla="*/ 1748790 h 2057400"/>
              <a:gd name="connsiteX119" fmla="*/ 4663440 w 5654040"/>
              <a:gd name="connsiteY119" fmla="*/ 1866900 h 2057400"/>
              <a:gd name="connsiteX120" fmla="*/ 5128260 w 5654040"/>
              <a:gd name="connsiteY120" fmla="*/ 1863090 h 2057400"/>
              <a:gd name="connsiteX121" fmla="*/ 5135880 w 5654040"/>
              <a:gd name="connsiteY121" fmla="*/ 2057400 h 2057400"/>
              <a:gd name="connsiteX122" fmla="*/ 5654040 w 5654040"/>
              <a:gd name="connsiteY122" fmla="*/ 2053590 h 2057400"/>
              <a:gd name="connsiteX0" fmla="*/ 0 w 5654040"/>
              <a:gd name="connsiteY0" fmla="*/ 0 h 2057400"/>
              <a:gd name="connsiteX1" fmla="*/ 182880 w 5654040"/>
              <a:gd name="connsiteY1" fmla="*/ 15240 h 2057400"/>
              <a:gd name="connsiteX2" fmla="*/ 171450 w 5654040"/>
              <a:gd name="connsiteY2" fmla="*/ 38100 h 2057400"/>
              <a:gd name="connsiteX3" fmla="*/ 198120 w 5654040"/>
              <a:gd name="connsiteY3" fmla="*/ 38100 h 2057400"/>
              <a:gd name="connsiteX4" fmla="*/ 198120 w 5654040"/>
              <a:gd name="connsiteY4" fmla="*/ 60960 h 2057400"/>
              <a:gd name="connsiteX5" fmla="*/ 297180 w 5654040"/>
              <a:gd name="connsiteY5" fmla="*/ 49530 h 2057400"/>
              <a:gd name="connsiteX6" fmla="*/ 289560 w 5654040"/>
              <a:gd name="connsiteY6" fmla="*/ 80010 h 2057400"/>
              <a:gd name="connsiteX7" fmla="*/ 365760 w 5654040"/>
              <a:gd name="connsiteY7" fmla="*/ 68580 h 2057400"/>
              <a:gd name="connsiteX8" fmla="*/ 369570 w 5654040"/>
              <a:gd name="connsiteY8" fmla="*/ 118110 h 2057400"/>
              <a:gd name="connsiteX9" fmla="*/ 407670 w 5654040"/>
              <a:gd name="connsiteY9" fmla="*/ 118110 h 2057400"/>
              <a:gd name="connsiteX10" fmla="*/ 407670 w 5654040"/>
              <a:gd name="connsiteY10" fmla="*/ 140970 h 2057400"/>
              <a:gd name="connsiteX11" fmla="*/ 434340 w 5654040"/>
              <a:gd name="connsiteY11" fmla="*/ 144780 h 2057400"/>
              <a:gd name="connsiteX12" fmla="*/ 426720 w 5654040"/>
              <a:gd name="connsiteY12" fmla="*/ 163830 h 2057400"/>
              <a:gd name="connsiteX13" fmla="*/ 461010 w 5654040"/>
              <a:gd name="connsiteY13" fmla="*/ 160020 h 2057400"/>
              <a:gd name="connsiteX14" fmla="*/ 457200 w 5654040"/>
              <a:gd name="connsiteY14" fmla="*/ 190500 h 2057400"/>
              <a:gd name="connsiteX15" fmla="*/ 476250 w 5654040"/>
              <a:gd name="connsiteY15" fmla="*/ 186690 h 2057400"/>
              <a:gd name="connsiteX16" fmla="*/ 468630 w 5654040"/>
              <a:gd name="connsiteY16" fmla="*/ 205740 h 2057400"/>
              <a:gd name="connsiteX17" fmla="*/ 487680 w 5654040"/>
              <a:gd name="connsiteY17" fmla="*/ 205740 h 2057400"/>
              <a:gd name="connsiteX18" fmla="*/ 483870 w 5654040"/>
              <a:gd name="connsiteY18" fmla="*/ 243840 h 2057400"/>
              <a:gd name="connsiteX19" fmla="*/ 525780 w 5654040"/>
              <a:gd name="connsiteY19" fmla="*/ 236220 h 2057400"/>
              <a:gd name="connsiteX20" fmla="*/ 518160 w 5654040"/>
              <a:gd name="connsiteY20" fmla="*/ 259080 h 2057400"/>
              <a:gd name="connsiteX21" fmla="*/ 544830 w 5654040"/>
              <a:gd name="connsiteY21" fmla="*/ 255270 h 2057400"/>
              <a:gd name="connsiteX22" fmla="*/ 541020 w 5654040"/>
              <a:gd name="connsiteY22" fmla="*/ 293370 h 2057400"/>
              <a:gd name="connsiteX23" fmla="*/ 582930 w 5654040"/>
              <a:gd name="connsiteY23" fmla="*/ 293370 h 2057400"/>
              <a:gd name="connsiteX24" fmla="*/ 575310 w 5654040"/>
              <a:gd name="connsiteY24" fmla="*/ 339090 h 2057400"/>
              <a:gd name="connsiteX25" fmla="*/ 617220 w 5654040"/>
              <a:gd name="connsiteY25" fmla="*/ 331470 h 2057400"/>
              <a:gd name="connsiteX26" fmla="*/ 617220 w 5654040"/>
              <a:gd name="connsiteY26" fmla="*/ 350520 h 2057400"/>
              <a:gd name="connsiteX27" fmla="*/ 693420 w 5654040"/>
              <a:gd name="connsiteY27" fmla="*/ 342900 h 2057400"/>
              <a:gd name="connsiteX28" fmla="*/ 693420 w 5654040"/>
              <a:gd name="connsiteY28" fmla="*/ 369570 h 2057400"/>
              <a:gd name="connsiteX29" fmla="*/ 765810 w 5654040"/>
              <a:gd name="connsiteY29" fmla="*/ 369570 h 2057400"/>
              <a:gd name="connsiteX30" fmla="*/ 754380 w 5654040"/>
              <a:gd name="connsiteY30" fmla="*/ 392430 h 2057400"/>
              <a:gd name="connsiteX31" fmla="*/ 788670 w 5654040"/>
              <a:gd name="connsiteY31" fmla="*/ 392430 h 2057400"/>
              <a:gd name="connsiteX32" fmla="*/ 788670 w 5654040"/>
              <a:gd name="connsiteY32" fmla="*/ 419100 h 2057400"/>
              <a:gd name="connsiteX33" fmla="*/ 880110 w 5654040"/>
              <a:gd name="connsiteY33" fmla="*/ 415290 h 2057400"/>
              <a:gd name="connsiteX34" fmla="*/ 876300 w 5654040"/>
              <a:gd name="connsiteY34" fmla="*/ 434340 h 2057400"/>
              <a:gd name="connsiteX35" fmla="*/ 918210 w 5654040"/>
              <a:gd name="connsiteY35" fmla="*/ 434340 h 2057400"/>
              <a:gd name="connsiteX36" fmla="*/ 910590 w 5654040"/>
              <a:gd name="connsiteY36" fmla="*/ 461010 h 2057400"/>
              <a:gd name="connsiteX37" fmla="*/ 986790 w 5654040"/>
              <a:gd name="connsiteY37" fmla="*/ 464820 h 2057400"/>
              <a:gd name="connsiteX38" fmla="*/ 982980 w 5654040"/>
              <a:gd name="connsiteY38" fmla="*/ 502920 h 2057400"/>
              <a:gd name="connsiteX39" fmla="*/ 1005840 w 5654040"/>
              <a:gd name="connsiteY39" fmla="*/ 502920 h 2057400"/>
              <a:gd name="connsiteX40" fmla="*/ 1009650 w 5654040"/>
              <a:gd name="connsiteY40" fmla="*/ 533400 h 2057400"/>
              <a:gd name="connsiteX41" fmla="*/ 1055370 w 5654040"/>
              <a:gd name="connsiteY41" fmla="*/ 544830 h 2057400"/>
              <a:gd name="connsiteX42" fmla="*/ 1059180 w 5654040"/>
              <a:gd name="connsiteY42" fmla="*/ 575310 h 2057400"/>
              <a:gd name="connsiteX43" fmla="*/ 1112520 w 5654040"/>
              <a:gd name="connsiteY43" fmla="*/ 567690 h 2057400"/>
              <a:gd name="connsiteX44" fmla="*/ 1108710 w 5654040"/>
              <a:gd name="connsiteY44" fmla="*/ 598170 h 2057400"/>
              <a:gd name="connsiteX45" fmla="*/ 1169670 w 5654040"/>
              <a:gd name="connsiteY45" fmla="*/ 598170 h 2057400"/>
              <a:gd name="connsiteX46" fmla="*/ 1169670 w 5654040"/>
              <a:gd name="connsiteY46" fmla="*/ 624840 h 2057400"/>
              <a:gd name="connsiteX47" fmla="*/ 1230630 w 5654040"/>
              <a:gd name="connsiteY47" fmla="*/ 632460 h 2057400"/>
              <a:gd name="connsiteX48" fmla="*/ 1230630 w 5654040"/>
              <a:gd name="connsiteY48" fmla="*/ 674370 h 2057400"/>
              <a:gd name="connsiteX49" fmla="*/ 1276350 w 5654040"/>
              <a:gd name="connsiteY49" fmla="*/ 670560 h 2057400"/>
              <a:gd name="connsiteX50" fmla="*/ 1283970 w 5654040"/>
              <a:gd name="connsiteY50" fmla="*/ 689610 h 2057400"/>
              <a:gd name="connsiteX51" fmla="*/ 1318260 w 5654040"/>
              <a:gd name="connsiteY51" fmla="*/ 685800 h 2057400"/>
              <a:gd name="connsiteX52" fmla="*/ 1329690 w 5654040"/>
              <a:gd name="connsiteY52" fmla="*/ 716280 h 2057400"/>
              <a:gd name="connsiteX53" fmla="*/ 1413510 w 5654040"/>
              <a:gd name="connsiteY53" fmla="*/ 708660 h 2057400"/>
              <a:gd name="connsiteX54" fmla="*/ 1409700 w 5654040"/>
              <a:gd name="connsiteY54" fmla="*/ 731520 h 2057400"/>
              <a:gd name="connsiteX55" fmla="*/ 1432560 w 5654040"/>
              <a:gd name="connsiteY55" fmla="*/ 723900 h 2057400"/>
              <a:gd name="connsiteX56" fmla="*/ 1436370 w 5654040"/>
              <a:gd name="connsiteY56" fmla="*/ 765810 h 2057400"/>
              <a:gd name="connsiteX57" fmla="*/ 1497330 w 5654040"/>
              <a:gd name="connsiteY57" fmla="*/ 754380 h 2057400"/>
              <a:gd name="connsiteX58" fmla="*/ 1493520 w 5654040"/>
              <a:gd name="connsiteY58" fmla="*/ 781050 h 2057400"/>
              <a:gd name="connsiteX59" fmla="*/ 1527810 w 5654040"/>
              <a:gd name="connsiteY59" fmla="*/ 777240 h 2057400"/>
              <a:gd name="connsiteX60" fmla="*/ 1527810 w 5654040"/>
              <a:gd name="connsiteY60" fmla="*/ 777240 h 2057400"/>
              <a:gd name="connsiteX61" fmla="*/ 1550670 w 5654040"/>
              <a:gd name="connsiteY61" fmla="*/ 803910 h 2057400"/>
              <a:gd name="connsiteX62" fmla="*/ 1557337 w 5654040"/>
              <a:gd name="connsiteY62" fmla="*/ 850581 h 2057400"/>
              <a:gd name="connsiteX63" fmla="*/ 1656398 w 5654040"/>
              <a:gd name="connsiteY63" fmla="*/ 843915 h 2057400"/>
              <a:gd name="connsiteX64" fmla="*/ 1657350 w 5654040"/>
              <a:gd name="connsiteY64" fmla="*/ 891540 h 2057400"/>
              <a:gd name="connsiteX65" fmla="*/ 1680210 w 5654040"/>
              <a:gd name="connsiteY65" fmla="*/ 891540 h 2057400"/>
              <a:gd name="connsiteX66" fmla="*/ 1676400 w 5654040"/>
              <a:gd name="connsiteY66" fmla="*/ 914400 h 2057400"/>
              <a:gd name="connsiteX67" fmla="*/ 1714500 w 5654040"/>
              <a:gd name="connsiteY67" fmla="*/ 918210 h 2057400"/>
              <a:gd name="connsiteX68" fmla="*/ 1706880 w 5654040"/>
              <a:gd name="connsiteY68" fmla="*/ 960120 h 2057400"/>
              <a:gd name="connsiteX69" fmla="*/ 1764030 w 5654040"/>
              <a:gd name="connsiteY69" fmla="*/ 952500 h 2057400"/>
              <a:gd name="connsiteX70" fmla="*/ 1760220 w 5654040"/>
              <a:gd name="connsiteY70" fmla="*/ 986790 h 2057400"/>
              <a:gd name="connsiteX71" fmla="*/ 1798320 w 5654040"/>
              <a:gd name="connsiteY71" fmla="*/ 982980 h 2057400"/>
              <a:gd name="connsiteX72" fmla="*/ 1798320 w 5654040"/>
              <a:gd name="connsiteY72" fmla="*/ 982980 h 2057400"/>
              <a:gd name="connsiteX73" fmla="*/ 1840230 w 5654040"/>
              <a:gd name="connsiteY73" fmla="*/ 998220 h 2057400"/>
              <a:gd name="connsiteX74" fmla="*/ 1847850 w 5654040"/>
              <a:gd name="connsiteY74" fmla="*/ 1036320 h 2057400"/>
              <a:gd name="connsiteX75" fmla="*/ 1939290 w 5654040"/>
              <a:gd name="connsiteY75" fmla="*/ 1028700 h 2057400"/>
              <a:gd name="connsiteX76" fmla="*/ 1946910 w 5654040"/>
              <a:gd name="connsiteY76" fmla="*/ 1059180 h 2057400"/>
              <a:gd name="connsiteX77" fmla="*/ 1996440 w 5654040"/>
              <a:gd name="connsiteY77" fmla="*/ 1047750 h 2057400"/>
              <a:gd name="connsiteX78" fmla="*/ 1988820 w 5654040"/>
              <a:gd name="connsiteY78" fmla="*/ 1085850 h 2057400"/>
              <a:gd name="connsiteX79" fmla="*/ 2026920 w 5654040"/>
              <a:gd name="connsiteY79" fmla="*/ 1085850 h 2057400"/>
              <a:gd name="connsiteX80" fmla="*/ 2030730 w 5654040"/>
              <a:gd name="connsiteY80" fmla="*/ 1112520 h 2057400"/>
              <a:gd name="connsiteX81" fmla="*/ 2125980 w 5654040"/>
              <a:gd name="connsiteY81" fmla="*/ 1108710 h 2057400"/>
              <a:gd name="connsiteX82" fmla="*/ 2129790 w 5654040"/>
              <a:gd name="connsiteY82" fmla="*/ 1135380 h 2057400"/>
              <a:gd name="connsiteX83" fmla="*/ 2179320 w 5654040"/>
              <a:gd name="connsiteY83" fmla="*/ 1131570 h 2057400"/>
              <a:gd name="connsiteX84" fmla="*/ 2183130 w 5654040"/>
              <a:gd name="connsiteY84" fmla="*/ 1162050 h 2057400"/>
              <a:gd name="connsiteX85" fmla="*/ 2293620 w 5654040"/>
              <a:gd name="connsiteY85" fmla="*/ 1165860 h 2057400"/>
              <a:gd name="connsiteX86" fmla="*/ 2289810 w 5654040"/>
              <a:gd name="connsiteY86" fmla="*/ 1196340 h 2057400"/>
              <a:gd name="connsiteX87" fmla="*/ 2381250 w 5654040"/>
              <a:gd name="connsiteY87" fmla="*/ 1188720 h 2057400"/>
              <a:gd name="connsiteX88" fmla="*/ 2392680 w 5654040"/>
              <a:gd name="connsiteY88" fmla="*/ 1223010 h 2057400"/>
              <a:gd name="connsiteX89" fmla="*/ 2503170 w 5654040"/>
              <a:gd name="connsiteY89" fmla="*/ 1223010 h 2057400"/>
              <a:gd name="connsiteX90" fmla="*/ 2506980 w 5654040"/>
              <a:gd name="connsiteY90" fmla="*/ 1249680 h 2057400"/>
              <a:gd name="connsiteX91" fmla="*/ 2632710 w 5654040"/>
              <a:gd name="connsiteY91" fmla="*/ 1245870 h 2057400"/>
              <a:gd name="connsiteX92" fmla="*/ 2640330 w 5654040"/>
              <a:gd name="connsiteY92" fmla="*/ 1299210 h 2057400"/>
              <a:gd name="connsiteX93" fmla="*/ 2708910 w 5654040"/>
              <a:gd name="connsiteY93" fmla="*/ 1314450 h 2057400"/>
              <a:gd name="connsiteX94" fmla="*/ 2697480 w 5654040"/>
              <a:gd name="connsiteY94" fmla="*/ 1341120 h 2057400"/>
              <a:gd name="connsiteX95" fmla="*/ 2743200 w 5654040"/>
              <a:gd name="connsiteY95" fmla="*/ 1333500 h 2057400"/>
              <a:gd name="connsiteX96" fmla="*/ 2750820 w 5654040"/>
              <a:gd name="connsiteY96" fmla="*/ 1352550 h 2057400"/>
              <a:gd name="connsiteX97" fmla="*/ 2815590 w 5654040"/>
              <a:gd name="connsiteY97" fmla="*/ 1352550 h 2057400"/>
              <a:gd name="connsiteX98" fmla="*/ 2815590 w 5654040"/>
              <a:gd name="connsiteY98" fmla="*/ 1352550 h 2057400"/>
              <a:gd name="connsiteX99" fmla="*/ 2814637 w 5654040"/>
              <a:gd name="connsiteY99" fmla="*/ 1382554 h 2057400"/>
              <a:gd name="connsiteX100" fmla="*/ 2998470 w 5654040"/>
              <a:gd name="connsiteY100" fmla="*/ 1375410 h 2057400"/>
              <a:gd name="connsiteX101" fmla="*/ 3006090 w 5654040"/>
              <a:gd name="connsiteY101" fmla="*/ 1402080 h 2057400"/>
              <a:gd name="connsiteX102" fmla="*/ 3074670 w 5654040"/>
              <a:gd name="connsiteY102" fmla="*/ 1398270 h 2057400"/>
              <a:gd name="connsiteX103" fmla="*/ 3086100 w 5654040"/>
              <a:gd name="connsiteY103" fmla="*/ 1432560 h 2057400"/>
              <a:gd name="connsiteX104" fmla="*/ 3246120 w 5654040"/>
              <a:gd name="connsiteY104" fmla="*/ 1428750 h 2057400"/>
              <a:gd name="connsiteX105" fmla="*/ 3242310 w 5654040"/>
              <a:gd name="connsiteY105" fmla="*/ 1463040 h 2057400"/>
              <a:gd name="connsiteX106" fmla="*/ 3265170 w 5654040"/>
              <a:gd name="connsiteY106" fmla="*/ 1459230 h 2057400"/>
              <a:gd name="connsiteX107" fmla="*/ 3268980 w 5654040"/>
              <a:gd name="connsiteY107" fmla="*/ 1493520 h 2057400"/>
              <a:gd name="connsiteX108" fmla="*/ 3318510 w 5654040"/>
              <a:gd name="connsiteY108" fmla="*/ 1482090 h 2057400"/>
              <a:gd name="connsiteX109" fmla="*/ 3318510 w 5654040"/>
              <a:gd name="connsiteY109" fmla="*/ 1508284 h 2057400"/>
              <a:gd name="connsiteX110" fmla="*/ 3577590 w 5654040"/>
              <a:gd name="connsiteY110" fmla="*/ 1504950 h 2057400"/>
              <a:gd name="connsiteX111" fmla="*/ 3573780 w 5654040"/>
              <a:gd name="connsiteY111" fmla="*/ 1554480 h 2057400"/>
              <a:gd name="connsiteX112" fmla="*/ 4149090 w 5654040"/>
              <a:gd name="connsiteY112" fmla="*/ 1550670 h 2057400"/>
              <a:gd name="connsiteX113" fmla="*/ 4156234 w 5654040"/>
              <a:gd name="connsiteY113" fmla="*/ 1611630 h 2057400"/>
              <a:gd name="connsiteX114" fmla="*/ 4347210 w 5654040"/>
              <a:gd name="connsiteY114" fmla="*/ 1604010 h 2057400"/>
              <a:gd name="connsiteX115" fmla="*/ 4332447 w 5654040"/>
              <a:gd name="connsiteY115" fmla="*/ 1677829 h 2057400"/>
              <a:gd name="connsiteX116" fmla="*/ 4461510 w 5654040"/>
              <a:gd name="connsiteY116" fmla="*/ 1680210 h 2057400"/>
              <a:gd name="connsiteX117" fmla="*/ 4453890 w 5654040"/>
              <a:gd name="connsiteY117" fmla="*/ 1756410 h 2057400"/>
              <a:gd name="connsiteX118" fmla="*/ 4659630 w 5654040"/>
              <a:gd name="connsiteY118" fmla="*/ 1748790 h 2057400"/>
              <a:gd name="connsiteX119" fmla="*/ 4663440 w 5654040"/>
              <a:gd name="connsiteY119" fmla="*/ 1866900 h 2057400"/>
              <a:gd name="connsiteX120" fmla="*/ 5128260 w 5654040"/>
              <a:gd name="connsiteY120" fmla="*/ 1863090 h 2057400"/>
              <a:gd name="connsiteX121" fmla="*/ 5135880 w 5654040"/>
              <a:gd name="connsiteY121" fmla="*/ 2057400 h 2057400"/>
              <a:gd name="connsiteX122" fmla="*/ 5654040 w 5654040"/>
              <a:gd name="connsiteY122" fmla="*/ 2053590 h 2057400"/>
              <a:gd name="connsiteX0" fmla="*/ 0 w 5654040"/>
              <a:gd name="connsiteY0" fmla="*/ 0 h 2057400"/>
              <a:gd name="connsiteX1" fmla="*/ 182880 w 5654040"/>
              <a:gd name="connsiteY1" fmla="*/ 15240 h 2057400"/>
              <a:gd name="connsiteX2" fmla="*/ 171450 w 5654040"/>
              <a:gd name="connsiteY2" fmla="*/ 38100 h 2057400"/>
              <a:gd name="connsiteX3" fmla="*/ 198120 w 5654040"/>
              <a:gd name="connsiteY3" fmla="*/ 38100 h 2057400"/>
              <a:gd name="connsiteX4" fmla="*/ 198120 w 5654040"/>
              <a:gd name="connsiteY4" fmla="*/ 60960 h 2057400"/>
              <a:gd name="connsiteX5" fmla="*/ 297180 w 5654040"/>
              <a:gd name="connsiteY5" fmla="*/ 49530 h 2057400"/>
              <a:gd name="connsiteX6" fmla="*/ 289560 w 5654040"/>
              <a:gd name="connsiteY6" fmla="*/ 80010 h 2057400"/>
              <a:gd name="connsiteX7" fmla="*/ 365760 w 5654040"/>
              <a:gd name="connsiteY7" fmla="*/ 68580 h 2057400"/>
              <a:gd name="connsiteX8" fmla="*/ 369570 w 5654040"/>
              <a:gd name="connsiteY8" fmla="*/ 118110 h 2057400"/>
              <a:gd name="connsiteX9" fmla="*/ 407670 w 5654040"/>
              <a:gd name="connsiteY9" fmla="*/ 118110 h 2057400"/>
              <a:gd name="connsiteX10" fmla="*/ 407670 w 5654040"/>
              <a:gd name="connsiteY10" fmla="*/ 140970 h 2057400"/>
              <a:gd name="connsiteX11" fmla="*/ 434340 w 5654040"/>
              <a:gd name="connsiteY11" fmla="*/ 144780 h 2057400"/>
              <a:gd name="connsiteX12" fmla="*/ 426720 w 5654040"/>
              <a:gd name="connsiteY12" fmla="*/ 163830 h 2057400"/>
              <a:gd name="connsiteX13" fmla="*/ 461010 w 5654040"/>
              <a:gd name="connsiteY13" fmla="*/ 160020 h 2057400"/>
              <a:gd name="connsiteX14" fmla="*/ 457200 w 5654040"/>
              <a:gd name="connsiteY14" fmla="*/ 190500 h 2057400"/>
              <a:gd name="connsiteX15" fmla="*/ 476250 w 5654040"/>
              <a:gd name="connsiteY15" fmla="*/ 186690 h 2057400"/>
              <a:gd name="connsiteX16" fmla="*/ 468630 w 5654040"/>
              <a:gd name="connsiteY16" fmla="*/ 205740 h 2057400"/>
              <a:gd name="connsiteX17" fmla="*/ 487680 w 5654040"/>
              <a:gd name="connsiteY17" fmla="*/ 205740 h 2057400"/>
              <a:gd name="connsiteX18" fmla="*/ 483870 w 5654040"/>
              <a:gd name="connsiteY18" fmla="*/ 243840 h 2057400"/>
              <a:gd name="connsiteX19" fmla="*/ 525780 w 5654040"/>
              <a:gd name="connsiteY19" fmla="*/ 236220 h 2057400"/>
              <a:gd name="connsiteX20" fmla="*/ 518160 w 5654040"/>
              <a:gd name="connsiteY20" fmla="*/ 259080 h 2057400"/>
              <a:gd name="connsiteX21" fmla="*/ 544830 w 5654040"/>
              <a:gd name="connsiteY21" fmla="*/ 255270 h 2057400"/>
              <a:gd name="connsiteX22" fmla="*/ 541020 w 5654040"/>
              <a:gd name="connsiteY22" fmla="*/ 293370 h 2057400"/>
              <a:gd name="connsiteX23" fmla="*/ 582930 w 5654040"/>
              <a:gd name="connsiteY23" fmla="*/ 293370 h 2057400"/>
              <a:gd name="connsiteX24" fmla="*/ 575310 w 5654040"/>
              <a:gd name="connsiteY24" fmla="*/ 339090 h 2057400"/>
              <a:gd name="connsiteX25" fmla="*/ 617220 w 5654040"/>
              <a:gd name="connsiteY25" fmla="*/ 331470 h 2057400"/>
              <a:gd name="connsiteX26" fmla="*/ 617220 w 5654040"/>
              <a:gd name="connsiteY26" fmla="*/ 350520 h 2057400"/>
              <a:gd name="connsiteX27" fmla="*/ 693420 w 5654040"/>
              <a:gd name="connsiteY27" fmla="*/ 342900 h 2057400"/>
              <a:gd name="connsiteX28" fmla="*/ 693420 w 5654040"/>
              <a:gd name="connsiteY28" fmla="*/ 369570 h 2057400"/>
              <a:gd name="connsiteX29" fmla="*/ 765810 w 5654040"/>
              <a:gd name="connsiteY29" fmla="*/ 369570 h 2057400"/>
              <a:gd name="connsiteX30" fmla="*/ 754380 w 5654040"/>
              <a:gd name="connsiteY30" fmla="*/ 392430 h 2057400"/>
              <a:gd name="connsiteX31" fmla="*/ 788670 w 5654040"/>
              <a:gd name="connsiteY31" fmla="*/ 392430 h 2057400"/>
              <a:gd name="connsiteX32" fmla="*/ 788670 w 5654040"/>
              <a:gd name="connsiteY32" fmla="*/ 419100 h 2057400"/>
              <a:gd name="connsiteX33" fmla="*/ 880110 w 5654040"/>
              <a:gd name="connsiteY33" fmla="*/ 415290 h 2057400"/>
              <a:gd name="connsiteX34" fmla="*/ 876300 w 5654040"/>
              <a:gd name="connsiteY34" fmla="*/ 434340 h 2057400"/>
              <a:gd name="connsiteX35" fmla="*/ 918210 w 5654040"/>
              <a:gd name="connsiteY35" fmla="*/ 434340 h 2057400"/>
              <a:gd name="connsiteX36" fmla="*/ 910590 w 5654040"/>
              <a:gd name="connsiteY36" fmla="*/ 461010 h 2057400"/>
              <a:gd name="connsiteX37" fmla="*/ 986790 w 5654040"/>
              <a:gd name="connsiteY37" fmla="*/ 464820 h 2057400"/>
              <a:gd name="connsiteX38" fmla="*/ 982980 w 5654040"/>
              <a:gd name="connsiteY38" fmla="*/ 502920 h 2057400"/>
              <a:gd name="connsiteX39" fmla="*/ 1005840 w 5654040"/>
              <a:gd name="connsiteY39" fmla="*/ 502920 h 2057400"/>
              <a:gd name="connsiteX40" fmla="*/ 1009650 w 5654040"/>
              <a:gd name="connsiteY40" fmla="*/ 533400 h 2057400"/>
              <a:gd name="connsiteX41" fmla="*/ 1055370 w 5654040"/>
              <a:gd name="connsiteY41" fmla="*/ 544830 h 2057400"/>
              <a:gd name="connsiteX42" fmla="*/ 1059180 w 5654040"/>
              <a:gd name="connsiteY42" fmla="*/ 575310 h 2057400"/>
              <a:gd name="connsiteX43" fmla="*/ 1112520 w 5654040"/>
              <a:gd name="connsiteY43" fmla="*/ 567690 h 2057400"/>
              <a:gd name="connsiteX44" fmla="*/ 1108710 w 5654040"/>
              <a:gd name="connsiteY44" fmla="*/ 598170 h 2057400"/>
              <a:gd name="connsiteX45" fmla="*/ 1169670 w 5654040"/>
              <a:gd name="connsiteY45" fmla="*/ 598170 h 2057400"/>
              <a:gd name="connsiteX46" fmla="*/ 1169670 w 5654040"/>
              <a:gd name="connsiteY46" fmla="*/ 624840 h 2057400"/>
              <a:gd name="connsiteX47" fmla="*/ 1230630 w 5654040"/>
              <a:gd name="connsiteY47" fmla="*/ 632460 h 2057400"/>
              <a:gd name="connsiteX48" fmla="*/ 1230630 w 5654040"/>
              <a:gd name="connsiteY48" fmla="*/ 674370 h 2057400"/>
              <a:gd name="connsiteX49" fmla="*/ 1276350 w 5654040"/>
              <a:gd name="connsiteY49" fmla="*/ 670560 h 2057400"/>
              <a:gd name="connsiteX50" fmla="*/ 1283970 w 5654040"/>
              <a:gd name="connsiteY50" fmla="*/ 689610 h 2057400"/>
              <a:gd name="connsiteX51" fmla="*/ 1318260 w 5654040"/>
              <a:gd name="connsiteY51" fmla="*/ 685800 h 2057400"/>
              <a:gd name="connsiteX52" fmla="*/ 1329690 w 5654040"/>
              <a:gd name="connsiteY52" fmla="*/ 716280 h 2057400"/>
              <a:gd name="connsiteX53" fmla="*/ 1413510 w 5654040"/>
              <a:gd name="connsiteY53" fmla="*/ 708660 h 2057400"/>
              <a:gd name="connsiteX54" fmla="*/ 1409700 w 5654040"/>
              <a:gd name="connsiteY54" fmla="*/ 731520 h 2057400"/>
              <a:gd name="connsiteX55" fmla="*/ 1432560 w 5654040"/>
              <a:gd name="connsiteY55" fmla="*/ 723900 h 2057400"/>
              <a:gd name="connsiteX56" fmla="*/ 1436370 w 5654040"/>
              <a:gd name="connsiteY56" fmla="*/ 765810 h 2057400"/>
              <a:gd name="connsiteX57" fmla="*/ 1497330 w 5654040"/>
              <a:gd name="connsiteY57" fmla="*/ 754380 h 2057400"/>
              <a:gd name="connsiteX58" fmla="*/ 1493520 w 5654040"/>
              <a:gd name="connsiteY58" fmla="*/ 781050 h 2057400"/>
              <a:gd name="connsiteX59" fmla="*/ 1527810 w 5654040"/>
              <a:gd name="connsiteY59" fmla="*/ 777240 h 2057400"/>
              <a:gd name="connsiteX60" fmla="*/ 1527810 w 5654040"/>
              <a:gd name="connsiteY60" fmla="*/ 777240 h 2057400"/>
              <a:gd name="connsiteX61" fmla="*/ 1550670 w 5654040"/>
              <a:gd name="connsiteY61" fmla="*/ 803910 h 2057400"/>
              <a:gd name="connsiteX62" fmla="*/ 1557337 w 5654040"/>
              <a:gd name="connsiteY62" fmla="*/ 850581 h 2057400"/>
              <a:gd name="connsiteX63" fmla="*/ 1656398 w 5654040"/>
              <a:gd name="connsiteY63" fmla="*/ 843915 h 2057400"/>
              <a:gd name="connsiteX64" fmla="*/ 1657350 w 5654040"/>
              <a:gd name="connsiteY64" fmla="*/ 891540 h 2057400"/>
              <a:gd name="connsiteX65" fmla="*/ 1680210 w 5654040"/>
              <a:gd name="connsiteY65" fmla="*/ 891540 h 2057400"/>
              <a:gd name="connsiteX66" fmla="*/ 1676400 w 5654040"/>
              <a:gd name="connsiteY66" fmla="*/ 914400 h 2057400"/>
              <a:gd name="connsiteX67" fmla="*/ 1714500 w 5654040"/>
              <a:gd name="connsiteY67" fmla="*/ 918210 h 2057400"/>
              <a:gd name="connsiteX68" fmla="*/ 1706880 w 5654040"/>
              <a:gd name="connsiteY68" fmla="*/ 960120 h 2057400"/>
              <a:gd name="connsiteX69" fmla="*/ 1764030 w 5654040"/>
              <a:gd name="connsiteY69" fmla="*/ 952500 h 2057400"/>
              <a:gd name="connsiteX70" fmla="*/ 1760220 w 5654040"/>
              <a:gd name="connsiteY70" fmla="*/ 986790 h 2057400"/>
              <a:gd name="connsiteX71" fmla="*/ 1798320 w 5654040"/>
              <a:gd name="connsiteY71" fmla="*/ 982980 h 2057400"/>
              <a:gd name="connsiteX72" fmla="*/ 1798320 w 5654040"/>
              <a:gd name="connsiteY72" fmla="*/ 982980 h 2057400"/>
              <a:gd name="connsiteX73" fmla="*/ 1840230 w 5654040"/>
              <a:gd name="connsiteY73" fmla="*/ 998220 h 2057400"/>
              <a:gd name="connsiteX74" fmla="*/ 1847850 w 5654040"/>
              <a:gd name="connsiteY74" fmla="*/ 1036320 h 2057400"/>
              <a:gd name="connsiteX75" fmla="*/ 1939290 w 5654040"/>
              <a:gd name="connsiteY75" fmla="*/ 1028700 h 2057400"/>
              <a:gd name="connsiteX76" fmla="*/ 1946910 w 5654040"/>
              <a:gd name="connsiteY76" fmla="*/ 1059180 h 2057400"/>
              <a:gd name="connsiteX77" fmla="*/ 1996440 w 5654040"/>
              <a:gd name="connsiteY77" fmla="*/ 1047750 h 2057400"/>
              <a:gd name="connsiteX78" fmla="*/ 1988820 w 5654040"/>
              <a:gd name="connsiteY78" fmla="*/ 1085850 h 2057400"/>
              <a:gd name="connsiteX79" fmla="*/ 2026920 w 5654040"/>
              <a:gd name="connsiteY79" fmla="*/ 1085850 h 2057400"/>
              <a:gd name="connsiteX80" fmla="*/ 2030730 w 5654040"/>
              <a:gd name="connsiteY80" fmla="*/ 1112520 h 2057400"/>
              <a:gd name="connsiteX81" fmla="*/ 2125980 w 5654040"/>
              <a:gd name="connsiteY81" fmla="*/ 1108710 h 2057400"/>
              <a:gd name="connsiteX82" fmla="*/ 2129790 w 5654040"/>
              <a:gd name="connsiteY82" fmla="*/ 1135380 h 2057400"/>
              <a:gd name="connsiteX83" fmla="*/ 2179320 w 5654040"/>
              <a:gd name="connsiteY83" fmla="*/ 1131570 h 2057400"/>
              <a:gd name="connsiteX84" fmla="*/ 2183130 w 5654040"/>
              <a:gd name="connsiteY84" fmla="*/ 1162050 h 2057400"/>
              <a:gd name="connsiteX85" fmla="*/ 2293620 w 5654040"/>
              <a:gd name="connsiteY85" fmla="*/ 1165860 h 2057400"/>
              <a:gd name="connsiteX86" fmla="*/ 2289810 w 5654040"/>
              <a:gd name="connsiteY86" fmla="*/ 1196340 h 2057400"/>
              <a:gd name="connsiteX87" fmla="*/ 2381250 w 5654040"/>
              <a:gd name="connsiteY87" fmla="*/ 1188720 h 2057400"/>
              <a:gd name="connsiteX88" fmla="*/ 2392680 w 5654040"/>
              <a:gd name="connsiteY88" fmla="*/ 1223010 h 2057400"/>
              <a:gd name="connsiteX89" fmla="*/ 2503170 w 5654040"/>
              <a:gd name="connsiteY89" fmla="*/ 1223010 h 2057400"/>
              <a:gd name="connsiteX90" fmla="*/ 2506980 w 5654040"/>
              <a:gd name="connsiteY90" fmla="*/ 1249680 h 2057400"/>
              <a:gd name="connsiteX91" fmla="*/ 2632710 w 5654040"/>
              <a:gd name="connsiteY91" fmla="*/ 1245870 h 2057400"/>
              <a:gd name="connsiteX92" fmla="*/ 2640330 w 5654040"/>
              <a:gd name="connsiteY92" fmla="*/ 1299210 h 2057400"/>
              <a:gd name="connsiteX93" fmla="*/ 2708910 w 5654040"/>
              <a:gd name="connsiteY93" fmla="*/ 1314450 h 2057400"/>
              <a:gd name="connsiteX94" fmla="*/ 2697480 w 5654040"/>
              <a:gd name="connsiteY94" fmla="*/ 1341120 h 2057400"/>
              <a:gd name="connsiteX95" fmla="*/ 2743200 w 5654040"/>
              <a:gd name="connsiteY95" fmla="*/ 1333500 h 2057400"/>
              <a:gd name="connsiteX96" fmla="*/ 2750820 w 5654040"/>
              <a:gd name="connsiteY96" fmla="*/ 1352550 h 2057400"/>
              <a:gd name="connsiteX97" fmla="*/ 2815590 w 5654040"/>
              <a:gd name="connsiteY97" fmla="*/ 1352550 h 2057400"/>
              <a:gd name="connsiteX98" fmla="*/ 2815590 w 5654040"/>
              <a:gd name="connsiteY98" fmla="*/ 1352550 h 2057400"/>
              <a:gd name="connsiteX99" fmla="*/ 2814637 w 5654040"/>
              <a:gd name="connsiteY99" fmla="*/ 1382554 h 2057400"/>
              <a:gd name="connsiteX100" fmla="*/ 2998470 w 5654040"/>
              <a:gd name="connsiteY100" fmla="*/ 1375410 h 2057400"/>
              <a:gd name="connsiteX101" fmla="*/ 3006090 w 5654040"/>
              <a:gd name="connsiteY101" fmla="*/ 1402080 h 2057400"/>
              <a:gd name="connsiteX102" fmla="*/ 3074670 w 5654040"/>
              <a:gd name="connsiteY102" fmla="*/ 1398270 h 2057400"/>
              <a:gd name="connsiteX103" fmla="*/ 3086100 w 5654040"/>
              <a:gd name="connsiteY103" fmla="*/ 1432560 h 2057400"/>
              <a:gd name="connsiteX104" fmla="*/ 3246120 w 5654040"/>
              <a:gd name="connsiteY104" fmla="*/ 1428750 h 2057400"/>
              <a:gd name="connsiteX105" fmla="*/ 3242310 w 5654040"/>
              <a:gd name="connsiteY105" fmla="*/ 1463040 h 2057400"/>
              <a:gd name="connsiteX106" fmla="*/ 3265170 w 5654040"/>
              <a:gd name="connsiteY106" fmla="*/ 1459230 h 2057400"/>
              <a:gd name="connsiteX107" fmla="*/ 3268980 w 5654040"/>
              <a:gd name="connsiteY107" fmla="*/ 1493520 h 2057400"/>
              <a:gd name="connsiteX108" fmla="*/ 3318510 w 5654040"/>
              <a:gd name="connsiteY108" fmla="*/ 1482090 h 2057400"/>
              <a:gd name="connsiteX109" fmla="*/ 3318510 w 5654040"/>
              <a:gd name="connsiteY109" fmla="*/ 1508284 h 2057400"/>
              <a:gd name="connsiteX110" fmla="*/ 3577590 w 5654040"/>
              <a:gd name="connsiteY110" fmla="*/ 1504950 h 2057400"/>
              <a:gd name="connsiteX111" fmla="*/ 3573780 w 5654040"/>
              <a:gd name="connsiteY111" fmla="*/ 1554480 h 2057400"/>
              <a:gd name="connsiteX112" fmla="*/ 4149090 w 5654040"/>
              <a:gd name="connsiteY112" fmla="*/ 1550670 h 2057400"/>
              <a:gd name="connsiteX113" fmla="*/ 4156234 w 5654040"/>
              <a:gd name="connsiteY113" fmla="*/ 1611630 h 2057400"/>
              <a:gd name="connsiteX114" fmla="*/ 4347210 w 5654040"/>
              <a:gd name="connsiteY114" fmla="*/ 1604010 h 2057400"/>
              <a:gd name="connsiteX115" fmla="*/ 4332447 w 5654040"/>
              <a:gd name="connsiteY115" fmla="*/ 1677829 h 2057400"/>
              <a:gd name="connsiteX116" fmla="*/ 4461510 w 5654040"/>
              <a:gd name="connsiteY116" fmla="*/ 1680210 h 2057400"/>
              <a:gd name="connsiteX117" fmla="*/ 4453890 w 5654040"/>
              <a:gd name="connsiteY117" fmla="*/ 1756410 h 2057400"/>
              <a:gd name="connsiteX118" fmla="*/ 4659630 w 5654040"/>
              <a:gd name="connsiteY118" fmla="*/ 1748790 h 2057400"/>
              <a:gd name="connsiteX119" fmla="*/ 4663440 w 5654040"/>
              <a:gd name="connsiteY119" fmla="*/ 1866900 h 2057400"/>
              <a:gd name="connsiteX120" fmla="*/ 5128260 w 5654040"/>
              <a:gd name="connsiteY120" fmla="*/ 1863090 h 2057400"/>
              <a:gd name="connsiteX121" fmla="*/ 5126355 w 5654040"/>
              <a:gd name="connsiteY121" fmla="*/ 2057400 h 2057400"/>
              <a:gd name="connsiteX122" fmla="*/ 5654040 w 5654040"/>
              <a:gd name="connsiteY122" fmla="*/ 2053590 h 2057400"/>
              <a:gd name="connsiteX0" fmla="*/ 0 w 5654040"/>
              <a:gd name="connsiteY0" fmla="*/ 0 h 2057400"/>
              <a:gd name="connsiteX1" fmla="*/ 182880 w 5654040"/>
              <a:gd name="connsiteY1" fmla="*/ 15240 h 2057400"/>
              <a:gd name="connsiteX2" fmla="*/ 171450 w 5654040"/>
              <a:gd name="connsiteY2" fmla="*/ 38100 h 2057400"/>
              <a:gd name="connsiteX3" fmla="*/ 198120 w 5654040"/>
              <a:gd name="connsiteY3" fmla="*/ 38100 h 2057400"/>
              <a:gd name="connsiteX4" fmla="*/ 198120 w 5654040"/>
              <a:gd name="connsiteY4" fmla="*/ 60960 h 2057400"/>
              <a:gd name="connsiteX5" fmla="*/ 297180 w 5654040"/>
              <a:gd name="connsiteY5" fmla="*/ 49530 h 2057400"/>
              <a:gd name="connsiteX6" fmla="*/ 289560 w 5654040"/>
              <a:gd name="connsiteY6" fmla="*/ 80010 h 2057400"/>
              <a:gd name="connsiteX7" fmla="*/ 365760 w 5654040"/>
              <a:gd name="connsiteY7" fmla="*/ 68580 h 2057400"/>
              <a:gd name="connsiteX8" fmla="*/ 369570 w 5654040"/>
              <a:gd name="connsiteY8" fmla="*/ 118110 h 2057400"/>
              <a:gd name="connsiteX9" fmla="*/ 407670 w 5654040"/>
              <a:gd name="connsiteY9" fmla="*/ 118110 h 2057400"/>
              <a:gd name="connsiteX10" fmla="*/ 407670 w 5654040"/>
              <a:gd name="connsiteY10" fmla="*/ 140970 h 2057400"/>
              <a:gd name="connsiteX11" fmla="*/ 434340 w 5654040"/>
              <a:gd name="connsiteY11" fmla="*/ 144780 h 2057400"/>
              <a:gd name="connsiteX12" fmla="*/ 426720 w 5654040"/>
              <a:gd name="connsiteY12" fmla="*/ 163830 h 2057400"/>
              <a:gd name="connsiteX13" fmla="*/ 461010 w 5654040"/>
              <a:gd name="connsiteY13" fmla="*/ 160020 h 2057400"/>
              <a:gd name="connsiteX14" fmla="*/ 457200 w 5654040"/>
              <a:gd name="connsiteY14" fmla="*/ 190500 h 2057400"/>
              <a:gd name="connsiteX15" fmla="*/ 476250 w 5654040"/>
              <a:gd name="connsiteY15" fmla="*/ 186690 h 2057400"/>
              <a:gd name="connsiteX16" fmla="*/ 468630 w 5654040"/>
              <a:gd name="connsiteY16" fmla="*/ 205740 h 2057400"/>
              <a:gd name="connsiteX17" fmla="*/ 487680 w 5654040"/>
              <a:gd name="connsiteY17" fmla="*/ 205740 h 2057400"/>
              <a:gd name="connsiteX18" fmla="*/ 483870 w 5654040"/>
              <a:gd name="connsiteY18" fmla="*/ 243840 h 2057400"/>
              <a:gd name="connsiteX19" fmla="*/ 525780 w 5654040"/>
              <a:gd name="connsiteY19" fmla="*/ 236220 h 2057400"/>
              <a:gd name="connsiteX20" fmla="*/ 518160 w 5654040"/>
              <a:gd name="connsiteY20" fmla="*/ 259080 h 2057400"/>
              <a:gd name="connsiteX21" fmla="*/ 544830 w 5654040"/>
              <a:gd name="connsiteY21" fmla="*/ 255270 h 2057400"/>
              <a:gd name="connsiteX22" fmla="*/ 541020 w 5654040"/>
              <a:gd name="connsiteY22" fmla="*/ 293370 h 2057400"/>
              <a:gd name="connsiteX23" fmla="*/ 582930 w 5654040"/>
              <a:gd name="connsiteY23" fmla="*/ 293370 h 2057400"/>
              <a:gd name="connsiteX24" fmla="*/ 575310 w 5654040"/>
              <a:gd name="connsiteY24" fmla="*/ 339090 h 2057400"/>
              <a:gd name="connsiteX25" fmla="*/ 617220 w 5654040"/>
              <a:gd name="connsiteY25" fmla="*/ 331470 h 2057400"/>
              <a:gd name="connsiteX26" fmla="*/ 617220 w 5654040"/>
              <a:gd name="connsiteY26" fmla="*/ 350520 h 2057400"/>
              <a:gd name="connsiteX27" fmla="*/ 693420 w 5654040"/>
              <a:gd name="connsiteY27" fmla="*/ 342900 h 2057400"/>
              <a:gd name="connsiteX28" fmla="*/ 693420 w 5654040"/>
              <a:gd name="connsiteY28" fmla="*/ 369570 h 2057400"/>
              <a:gd name="connsiteX29" fmla="*/ 765810 w 5654040"/>
              <a:gd name="connsiteY29" fmla="*/ 369570 h 2057400"/>
              <a:gd name="connsiteX30" fmla="*/ 754380 w 5654040"/>
              <a:gd name="connsiteY30" fmla="*/ 392430 h 2057400"/>
              <a:gd name="connsiteX31" fmla="*/ 788670 w 5654040"/>
              <a:gd name="connsiteY31" fmla="*/ 392430 h 2057400"/>
              <a:gd name="connsiteX32" fmla="*/ 788670 w 5654040"/>
              <a:gd name="connsiteY32" fmla="*/ 419100 h 2057400"/>
              <a:gd name="connsiteX33" fmla="*/ 880110 w 5654040"/>
              <a:gd name="connsiteY33" fmla="*/ 415290 h 2057400"/>
              <a:gd name="connsiteX34" fmla="*/ 876300 w 5654040"/>
              <a:gd name="connsiteY34" fmla="*/ 434340 h 2057400"/>
              <a:gd name="connsiteX35" fmla="*/ 918210 w 5654040"/>
              <a:gd name="connsiteY35" fmla="*/ 434340 h 2057400"/>
              <a:gd name="connsiteX36" fmla="*/ 910590 w 5654040"/>
              <a:gd name="connsiteY36" fmla="*/ 461010 h 2057400"/>
              <a:gd name="connsiteX37" fmla="*/ 986790 w 5654040"/>
              <a:gd name="connsiteY37" fmla="*/ 464820 h 2057400"/>
              <a:gd name="connsiteX38" fmla="*/ 982980 w 5654040"/>
              <a:gd name="connsiteY38" fmla="*/ 502920 h 2057400"/>
              <a:gd name="connsiteX39" fmla="*/ 1005840 w 5654040"/>
              <a:gd name="connsiteY39" fmla="*/ 502920 h 2057400"/>
              <a:gd name="connsiteX40" fmla="*/ 1009650 w 5654040"/>
              <a:gd name="connsiteY40" fmla="*/ 533400 h 2057400"/>
              <a:gd name="connsiteX41" fmla="*/ 1055370 w 5654040"/>
              <a:gd name="connsiteY41" fmla="*/ 544830 h 2057400"/>
              <a:gd name="connsiteX42" fmla="*/ 1059180 w 5654040"/>
              <a:gd name="connsiteY42" fmla="*/ 575310 h 2057400"/>
              <a:gd name="connsiteX43" fmla="*/ 1112520 w 5654040"/>
              <a:gd name="connsiteY43" fmla="*/ 567690 h 2057400"/>
              <a:gd name="connsiteX44" fmla="*/ 1108710 w 5654040"/>
              <a:gd name="connsiteY44" fmla="*/ 598170 h 2057400"/>
              <a:gd name="connsiteX45" fmla="*/ 1169670 w 5654040"/>
              <a:gd name="connsiteY45" fmla="*/ 598170 h 2057400"/>
              <a:gd name="connsiteX46" fmla="*/ 1169670 w 5654040"/>
              <a:gd name="connsiteY46" fmla="*/ 624840 h 2057400"/>
              <a:gd name="connsiteX47" fmla="*/ 1230630 w 5654040"/>
              <a:gd name="connsiteY47" fmla="*/ 632460 h 2057400"/>
              <a:gd name="connsiteX48" fmla="*/ 1230630 w 5654040"/>
              <a:gd name="connsiteY48" fmla="*/ 674370 h 2057400"/>
              <a:gd name="connsiteX49" fmla="*/ 1276350 w 5654040"/>
              <a:gd name="connsiteY49" fmla="*/ 670560 h 2057400"/>
              <a:gd name="connsiteX50" fmla="*/ 1283970 w 5654040"/>
              <a:gd name="connsiteY50" fmla="*/ 689610 h 2057400"/>
              <a:gd name="connsiteX51" fmla="*/ 1318260 w 5654040"/>
              <a:gd name="connsiteY51" fmla="*/ 685800 h 2057400"/>
              <a:gd name="connsiteX52" fmla="*/ 1329690 w 5654040"/>
              <a:gd name="connsiteY52" fmla="*/ 716280 h 2057400"/>
              <a:gd name="connsiteX53" fmla="*/ 1413510 w 5654040"/>
              <a:gd name="connsiteY53" fmla="*/ 708660 h 2057400"/>
              <a:gd name="connsiteX54" fmla="*/ 1409700 w 5654040"/>
              <a:gd name="connsiteY54" fmla="*/ 731520 h 2057400"/>
              <a:gd name="connsiteX55" fmla="*/ 1432560 w 5654040"/>
              <a:gd name="connsiteY55" fmla="*/ 723900 h 2057400"/>
              <a:gd name="connsiteX56" fmla="*/ 1436370 w 5654040"/>
              <a:gd name="connsiteY56" fmla="*/ 765810 h 2057400"/>
              <a:gd name="connsiteX57" fmla="*/ 1497330 w 5654040"/>
              <a:gd name="connsiteY57" fmla="*/ 754380 h 2057400"/>
              <a:gd name="connsiteX58" fmla="*/ 1493520 w 5654040"/>
              <a:gd name="connsiteY58" fmla="*/ 781050 h 2057400"/>
              <a:gd name="connsiteX59" fmla="*/ 1527810 w 5654040"/>
              <a:gd name="connsiteY59" fmla="*/ 777240 h 2057400"/>
              <a:gd name="connsiteX60" fmla="*/ 1527810 w 5654040"/>
              <a:gd name="connsiteY60" fmla="*/ 777240 h 2057400"/>
              <a:gd name="connsiteX61" fmla="*/ 1550670 w 5654040"/>
              <a:gd name="connsiteY61" fmla="*/ 803910 h 2057400"/>
              <a:gd name="connsiteX62" fmla="*/ 1557337 w 5654040"/>
              <a:gd name="connsiteY62" fmla="*/ 850581 h 2057400"/>
              <a:gd name="connsiteX63" fmla="*/ 1656398 w 5654040"/>
              <a:gd name="connsiteY63" fmla="*/ 843915 h 2057400"/>
              <a:gd name="connsiteX64" fmla="*/ 1657350 w 5654040"/>
              <a:gd name="connsiteY64" fmla="*/ 891540 h 2057400"/>
              <a:gd name="connsiteX65" fmla="*/ 1680210 w 5654040"/>
              <a:gd name="connsiteY65" fmla="*/ 891540 h 2057400"/>
              <a:gd name="connsiteX66" fmla="*/ 1676400 w 5654040"/>
              <a:gd name="connsiteY66" fmla="*/ 914400 h 2057400"/>
              <a:gd name="connsiteX67" fmla="*/ 1714500 w 5654040"/>
              <a:gd name="connsiteY67" fmla="*/ 918210 h 2057400"/>
              <a:gd name="connsiteX68" fmla="*/ 1706880 w 5654040"/>
              <a:gd name="connsiteY68" fmla="*/ 960120 h 2057400"/>
              <a:gd name="connsiteX69" fmla="*/ 1764030 w 5654040"/>
              <a:gd name="connsiteY69" fmla="*/ 952500 h 2057400"/>
              <a:gd name="connsiteX70" fmla="*/ 1760220 w 5654040"/>
              <a:gd name="connsiteY70" fmla="*/ 986790 h 2057400"/>
              <a:gd name="connsiteX71" fmla="*/ 1798320 w 5654040"/>
              <a:gd name="connsiteY71" fmla="*/ 982980 h 2057400"/>
              <a:gd name="connsiteX72" fmla="*/ 1798320 w 5654040"/>
              <a:gd name="connsiteY72" fmla="*/ 982980 h 2057400"/>
              <a:gd name="connsiteX73" fmla="*/ 1840230 w 5654040"/>
              <a:gd name="connsiteY73" fmla="*/ 998220 h 2057400"/>
              <a:gd name="connsiteX74" fmla="*/ 1847850 w 5654040"/>
              <a:gd name="connsiteY74" fmla="*/ 1036320 h 2057400"/>
              <a:gd name="connsiteX75" fmla="*/ 1939290 w 5654040"/>
              <a:gd name="connsiteY75" fmla="*/ 1028700 h 2057400"/>
              <a:gd name="connsiteX76" fmla="*/ 1946910 w 5654040"/>
              <a:gd name="connsiteY76" fmla="*/ 1059180 h 2057400"/>
              <a:gd name="connsiteX77" fmla="*/ 1996440 w 5654040"/>
              <a:gd name="connsiteY77" fmla="*/ 1047750 h 2057400"/>
              <a:gd name="connsiteX78" fmla="*/ 1988820 w 5654040"/>
              <a:gd name="connsiteY78" fmla="*/ 1085850 h 2057400"/>
              <a:gd name="connsiteX79" fmla="*/ 2026920 w 5654040"/>
              <a:gd name="connsiteY79" fmla="*/ 1085850 h 2057400"/>
              <a:gd name="connsiteX80" fmla="*/ 2030730 w 5654040"/>
              <a:gd name="connsiteY80" fmla="*/ 1112520 h 2057400"/>
              <a:gd name="connsiteX81" fmla="*/ 2125980 w 5654040"/>
              <a:gd name="connsiteY81" fmla="*/ 1108710 h 2057400"/>
              <a:gd name="connsiteX82" fmla="*/ 2129790 w 5654040"/>
              <a:gd name="connsiteY82" fmla="*/ 1135380 h 2057400"/>
              <a:gd name="connsiteX83" fmla="*/ 2179320 w 5654040"/>
              <a:gd name="connsiteY83" fmla="*/ 1131570 h 2057400"/>
              <a:gd name="connsiteX84" fmla="*/ 2183130 w 5654040"/>
              <a:gd name="connsiteY84" fmla="*/ 1162050 h 2057400"/>
              <a:gd name="connsiteX85" fmla="*/ 2293620 w 5654040"/>
              <a:gd name="connsiteY85" fmla="*/ 1165860 h 2057400"/>
              <a:gd name="connsiteX86" fmla="*/ 2289810 w 5654040"/>
              <a:gd name="connsiteY86" fmla="*/ 1196340 h 2057400"/>
              <a:gd name="connsiteX87" fmla="*/ 2381250 w 5654040"/>
              <a:gd name="connsiteY87" fmla="*/ 1188720 h 2057400"/>
              <a:gd name="connsiteX88" fmla="*/ 2392680 w 5654040"/>
              <a:gd name="connsiteY88" fmla="*/ 1223010 h 2057400"/>
              <a:gd name="connsiteX89" fmla="*/ 2503170 w 5654040"/>
              <a:gd name="connsiteY89" fmla="*/ 1223010 h 2057400"/>
              <a:gd name="connsiteX90" fmla="*/ 2506980 w 5654040"/>
              <a:gd name="connsiteY90" fmla="*/ 1249680 h 2057400"/>
              <a:gd name="connsiteX91" fmla="*/ 2632710 w 5654040"/>
              <a:gd name="connsiteY91" fmla="*/ 1245870 h 2057400"/>
              <a:gd name="connsiteX92" fmla="*/ 2640330 w 5654040"/>
              <a:gd name="connsiteY92" fmla="*/ 1299210 h 2057400"/>
              <a:gd name="connsiteX93" fmla="*/ 2708910 w 5654040"/>
              <a:gd name="connsiteY93" fmla="*/ 1314450 h 2057400"/>
              <a:gd name="connsiteX94" fmla="*/ 2697480 w 5654040"/>
              <a:gd name="connsiteY94" fmla="*/ 1341120 h 2057400"/>
              <a:gd name="connsiteX95" fmla="*/ 2743200 w 5654040"/>
              <a:gd name="connsiteY95" fmla="*/ 1333500 h 2057400"/>
              <a:gd name="connsiteX96" fmla="*/ 2750820 w 5654040"/>
              <a:gd name="connsiteY96" fmla="*/ 1352550 h 2057400"/>
              <a:gd name="connsiteX97" fmla="*/ 2815590 w 5654040"/>
              <a:gd name="connsiteY97" fmla="*/ 1352550 h 2057400"/>
              <a:gd name="connsiteX98" fmla="*/ 2815590 w 5654040"/>
              <a:gd name="connsiteY98" fmla="*/ 1352550 h 2057400"/>
              <a:gd name="connsiteX99" fmla="*/ 2814637 w 5654040"/>
              <a:gd name="connsiteY99" fmla="*/ 1382554 h 2057400"/>
              <a:gd name="connsiteX100" fmla="*/ 2998470 w 5654040"/>
              <a:gd name="connsiteY100" fmla="*/ 1375410 h 2057400"/>
              <a:gd name="connsiteX101" fmla="*/ 3006090 w 5654040"/>
              <a:gd name="connsiteY101" fmla="*/ 1402080 h 2057400"/>
              <a:gd name="connsiteX102" fmla="*/ 3074670 w 5654040"/>
              <a:gd name="connsiteY102" fmla="*/ 1398270 h 2057400"/>
              <a:gd name="connsiteX103" fmla="*/ 3086100 w 5654040"/>
              <a:gd name="connsiteY103" fmla="*/ 1432560 h 2057400"/>
              <a:gd name="connsiteX104" fmla="*/ 3246120 w 5654040"/>
              <a:gd name="connsiteY104" fmla="*/ 1428750 h 2057400"/>
              <a:gd name="connsiteX105" fmla="*/ 3242310 w 5654040"/>
              <a:gd name="connsiteY105" fmla="*/ 1463040 h 2057400"/>
              <a:gd name="connsiteX106" fmla="*/ 3265170 w 5654040"/>
              <a:gd name="connsiteY106" fmla="*/ 1459230 h 2057400"/>
              <a:gd name="connsiteX107" fmla="*/ 3268980 w 5654040"/>
              <a:gd name="connsiteY107" fmla="*/ 1493520 h 2057400"/>
              <a:gd name="connsiteX108" fmla="*/ 3318510 w 5654040"/>
              <a:gd name="connsiteY108" fmla="*/ 1482090 h 2057400"/>
              <a:gd name="connsiteX109" fmla="*/ 3318510 w 5654040"/>
              <a:gd name="connsiteY109" fmla="*/ 1508284 h 2057400"/>
              <a:gd name="connsiteX110" fmla="*/ 3577590 w 5654040"/>
              <a:gd name="connsiteY110" fmla="*/ 1504950 h 2057400"/>
              <a:gd name="connsiteX111" fmla="*/ 3573780 w 5654040"/>
              <a:gd name="connsiteY111" fmla="*/ 1554480 h 2057400"/>
              <a:gd name="connsiteX112" fmla="*/ 4149090 w 5654040"/>
              <a:gd name="connsiteY112" fmla="*/ 1550670 h 2057400"/>
              <a:gd name="connsiteX113" fmla="*/ 4156234 w 5654040"/>
              <a:gd name="connsiteY113" fmla="*/ 1611630 h 2057400"/>
              <a:gd name="connsiteX114" fmla="*/ 4347210 w 5654040"/>
              <a:gd name="connsiteY114" fmla="*/ 1604010 h 2057400"/>
              <a:gd name="connsiteX115" fmla="*/ 4341972 w 5654040"/>
              <a:gd name="connsiteY115" fmla="*/ 1677829 h 2057400"/>
              <a:gd name="connsiteX116" fmla="*/ 4461510 w 5654040"/>
              <a:gd name="connsiteY116" fmla="*/ 1680210 h 2057400"/>
              <a:gd name="connsiteX117" fmla="*/ 4453890 w 5654040"/>
              <a:gd name="connsiteY117" fmla="*/ 1756410 h 2057400"/>
              <a:gd name="connsiteX118" fmla="*/ 4659630 w 5654040"/>
              <a:gd name="connsiteY118" fmla="*/ 1748790 h 2057400"/>
              <a:gd name="connsiteX119" fmla="*/ 4663440 w 5654040"/>
              <a:gd name="connsiteY119" fmla="*/ 1866900 h 2057400"/>
              <a:gd name="connsiteX120" fmla="*/ 5128260 w 5654040"/>
              <a:gd name="connsiteY120" fmla="*/ 1863090 h 2057400"/>
              <a:gd name="connsiteX121" fmla="*/ 5126355 w 5654040"/>
              <a:gd name="connsiteY121" fmla="*/ 2057400 h 2057400"/>
              <a:gd name="connsiteX122" fmla="*/ 5654040 w 5654040"/>
              <a:gd name="connsiteY122" fmla="*/ 2053590 h 205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654040" h="2057400">
                <a:moveTo>
                  <a:pt x="0" y="0"/>
                </a:moveTo>
                <a:lnTo>
                  <a:pt x="182880" y="15240"/>
                </a:lnTo>
                <a:lnTo>
                  <a:pt x="171450" y="38100"/>
                </a:lnTo>
                <a:lnTo>
                  <a:pt x="198120" y="38100"/>
                </a:lnTo>
                <a:lnTo>
                  <a:pt x="198120" y="60960"/>
                </a:lnTo>
                <a:lnTo>
                  <a:pt x="297180" y="49530"/>
                </a:lnTo>
                <a:lnTo>
                  <a:pt x="289560" y="80010"/>
                </a:lnTo>
                <a:lnTo>
                  <a:pt x="365760" y="68580"/>
                </a:lnTo>
                <a:lnTo>
                  <a:pt x="369570" y="118110"/>
                </a:lnTo>
                <a:lnTo>
                  <a:pt x="407670" y="118110"/>
                </a:lnTo>
                <a:lnTo>
                  <a:pt x="407670" y="140970"/>
                </a:lnTo>
                <a:lnTo>
                  <a:pt x="434340" y="144780"/>
                </a:lnTo>
                <a:lnTo>
                  <a:pt x="426720" y="163830"/>
                </a:lnTo>
                <a:lnTo>
                  <a:pt x="461010" y="160020"/>
                </a:lnTo>
                <a:lnTo>
                  <a:pt x="457200" y="190500"/>
                </a:lnTo>
                <a:lnTo>
                  <a:pt x="476250" y="186690"/>
                </a:lnTo>
                <a:lnTo>
                  <a:pt x="468630" y="205740"/>
                </a:lnTo>
                <a:lnTo>
                  <a:pt x="487680" y="205740"/>
                </a:lnTo>
                <a:lnTo>
                  <a:pt x="483870" y="243840"/>
                </a:lnTo>
                <a:lnTo>
                  <a:pt x="525780" y="236220"/>
                </a:lnTo>
                <a:lnTo>
                  <a:pt x="518160" y="259080"/>
                </a:lnTo>
                <a:lnTo>
                  <a:pt x="544830" y="255270"/>
                </a:lnTo>
                <a:lnTo>
                  <a:pt x="541020" y="293370"/>
                </a:lnTo>
                <a:lnTo>
                  <a:pt x="582930" y="293370"/>
                </a:lnTo>
                <a:lnTo>
                  <a:pt x="575310" y="339090"/>
                </a:lnTo>
                <a:lnTo>
                  <a:pt x="617220" y="331470"/>
                </a:lnTo>
                <a:lnTo>
                  <a:pt x="617220" y="350520"/>
                </a:lnTo>
                <a:lnTo>
                  <a:pt x="693420" y="342900"/>
                </a:lnTo>
                <a:lnTo>
                  <a:pt x="693420" y="369570"/>
                </a:lnTo>
                <a:lnTo>
                  <a:pt x="765810" y="369570"/>
                </a:lnTo>
                <a:lnTo>
                  <a:pt x="754380" y="392430"/>
                </a:lnTo>
                <a:lnTo>
                  <a:pt x="788670" y="392430"/>
                </a:lnTo>
                <a:lnTo>
                  <a:pt x="788670" y="419100"/>
                </a:lnTo>
                <a:lnTo>
                  <a:pt x="880110" y="415290"/>
                </a:lnTo>
                <a:lnTo>
                  <a:pt x="876300" y="434340"/>
                </a:lnTo>
                <a:lnTo>
                  <a:pt x="918210" y="434340"/>
                </a:lnTo>
                <a:lnTo>
                  <a:pt x="910590" y="461010"/>
                </a:lnTo>
                <a:lnTo>
                  <a:pt x="986790" y="464820"/>
                </a:lnTo>
                <a:lnTo>
                  <a:pt x="982980" y="502920"/>
                </a:lnTo>
                <a:lnTo>
                  <a:pt x="1005840" y="502920"/>
                </a:lnTo>
                <a:lnTo>
                  <a:pt x="1009650" y="533400"/>
                </a:lnTo>
                <a:lnTo>
                  <a:pt x="1055370" y="544830"/>
                </a:lnTo>
                <a:lnTo>
                  <a:pt x="1059180" y="575310"/>
                </a:lnTo>
                <a:lnTo>
                  <a:pt x="1112520" y="567690"/>
                </a:lnTo>
                <a:lnTo>
                  <a:pt x="1108710" y="598170"/>
                </a:lnTo>
                <a:lnTo>
                  <a:pt x="1169670" y="598170"/>
                </a:lnTo>
                <a:lnTo>
                  <a:pt x="1169670" y="624840"/>
                </a:lnTo>
                <a:lnTo>
                  <a:pt x="1230630" y="632460"/>
                </a:lnTo>
                <a:lnTo>
                  <a:pt x="1230630" y="674370"/>
                </a:lnTo>
                <a:lnTo>
                  <a:pt x="1276350" y="670560"/>
                </a:lnTo>
                <a:lnTo>
                  <a:pt x="1283970" y="689610"/>
                </a:lnTo>
                <a:lnTo>
                  <a:pt x="1318260" y="685800"/>
                </a:lnTo>
                <a:lnTo>
                  <a:pt x="1329690" y="716280"/>
                </a:lnTo>
                <a:lnTo>
                  <a:pt x="1413510" y="708660"/>
                </a:lnTo>
                <a:lnTo>
                  <a:pt x="1409700" y="731520"/>
                </a:lnTo>
                <a:lnTo>
                  <a:pt x="1432560" y="723900"/>
                </a:lnTo>
                <a:lnTo>
                  <a:pt x="1436370" y="765810"/>
                </a:lnTo>
                <a:lnTo>
                  <a:pt x="1497330" y="754380"/>
                </a:lnTo>
                <a:lnTo>
                  <a:pt x="1493520" y="781050"/>
                </a:lnTo>
                <a:lnTo>
                  <a:pt x="1527810" y="777240"/>
                </a:lnTo>
                <a:lnTo>
                  <a:pt x="1527810" y="777240"/>
                </a:lnTo>
                <a:lnTo>
                  <a:pt x="1550670" y="803910"/>
                </a:lnTo>
                <a:lnTo>
                  <a:pt x="1557337" y="850581"/>
                </a:lnTo>
                <a:lnTo>
                  <a:pt x="1656398" y="843915"/>
                </a:lnTo>
                <a:cubicBezTo>
                  <a:pt x="1656715" y="859790"/>
                  <a:pt x="1657033" y="875665"/>
                  <a:pt x="1657350" y="891540"/>
                </a:cubicBezTo>
                <a:lnTo>
                  <a:pt x="1680210" y="891540"/>
                </a:lnTo>
                <a:lnTo>
                  <a:pt x="1676400" y="914400"/>
                </a:lnTo>
                <a:lnTo>
                  <a:pt x="1714500" y="918210"/>
                </a:lnTo>
                <a:lnTo>
                  <a:pt x="1706880" y="960120"/>
                </a:lnTo>
                <a:lnTo>
                  <a:pt x="1764030" y="952500"/>
                </a:lnTo>
                <a:lnTo>
                  <a:pt x="1760220" y="986790"/>
                </a:lnTo>
                <a:lnTo>
                  <a:pt x="1798320" y="982980"/>
                </a:lnTo>
                <a:lnTo>
                  <a:pt x="1798320" y="982980"/>
                </a:lnTo>
                <a:lnTo>
                  <a:pt x="1840230" y="998220"/>
                </a:lnTo>
                <a:lnTo>
                  <a:pt x="1847850" y="1036320"/>
                </a:lnTo>
                <a:lnTo>
                  <a:pt x="1939290" y="1028700"/>
                </a:lnTo>
                <a:lnTo>
                  <a:pt x="1946910" y="1059180"/>
                </a:lnTo>
                <a:lnTo>
                  <a:pt x="1996440" y="1047750"/>
                </a:lnTo>
                <a:lnTo>
                  <a:pt x="1988820" y="1085850"/>
                </a:lnTo>
                <a:lnTo>
                  <a:pt x="2026920" y="1085850"/>
                </a:lnTo>
                <a:lnTo>
                  <a:pt x="2030730" y="1112520"/>
                </a:lnTo>
                <a:lnTo>
                  <a:pt x="2125980" y="1108710"/>
                </a:lnTo>
                <a:lnTo>
                  <a:pt x="2129790" y="1135380"/>
                </a:lnTo>
                <a:lnTo>
                  <a:pt x="2179320" y="1131570"/>
                </a:lnTo>
                <a:lnTo>
                  <a:pt x="2183130" y="1162050"/>
                </a:lnTo>
                <a:lnTo>
                  <a:pt x="2293620" y="1165860"/>
                </a:lnTo>
                <a:lnTo>
                  <a:pt x="2289810" y="1196340"/>
                </a:lnTo>
                <a:lnTo>
                  <a:pt x="2381250" y="1188720"/>
                </a:lnTo>
                <a:lnTo>
                  <a:pt x="2392680" y="1223010"/>
                </a:lnTo>
                <a:lnTo>
                  <a:pt x="2503170" y="1223010"/>
                </a:lnTo>
                <a:lnTo>
                  <a:pt x="2506980" y="1249680"/>
                </a:lnTo>
                <a:lnTo>
                  <a:pt x="2632710" y="1245870"/>
                </a:lnTo>
                <a:lnTo>
                  <a:pt x="2640330" y="1299210"/>
                </a:lnTo>
                <a:lnTo>
                  <a:pt x="2708910" y="1314450"/>
                </a:lnTo>
                <a:lnTo>
                  <a:pt x="2697480" y="1341120"/>
                </a:lnTo>
                <a:lnTo>
                  <a:pt x="2743200" y="1333500"/>
                </a:lnTo>
                <a:lnTo>
                  <a:pt x="2750820" y="1352550"/>
                </a:lnTo>
                <a:lnTo>
                  <a:pt x="2815590" y="1352550"/>
                </a:lnTo>
                <a:lnTo>
                  <a:pt x="2815590" y="1352550"/>
                </a:lnTo>
                <a:cubicBezTo>
                  <a:pt x="2815431" y="1357551"/>
                  <a:pt x="2814955" y="1372553"/>
                  <a:pt x="2814637" y="1382554"/>
                </a:cubicBezTo>
                <a:lnTo>
                  <a:pt x="2998470" y="1375410"/>
                </a:lnTo>
                <a:lnTo>
                  <a:pt x="3006090" y="1402080"/>
                </a:lnTo>
                <a:lnTo>
                  <a:pt x="3074670" y="1398270"/>
                </a:lnTo>
                <a:lnTo>
                  <a:pt x="3086100" y="1432560"/>
                </a:lnTo>
                <a:lnTo>
                  <a:pt x="3246120" y="1428750"/>
                </a:lnTo>
                <a:lnTo>
                  <a:pt x="3242310" y="1463040"/>
                </a:lnTo>
                <a:lnTo>
                  <a:pt x="3265170" y="1459230"/>
                </a:lnTo>
                <a:lnTo>
                  <a:pt x="3268980" y="1493520"/>
                </a:lnTo>
                <a:lnTo>
                  <a:pt x="3318510" y="1482090"/>
                </a:lnTo>
                <a:lnTo>
                  <a:pt x="3318510" y="1508284"/>
                </a:lnTo>
                <a:lnTo>
                  <a:pt x="3577590" y="1504950"/>
                </a:lnTo>
                <a:lnTo>
                  <a:pt x="3573780" y="1554480"/>
                </a:lnTo>
                <a:lnTo>
                  <a:pt x="4149090" y="1550670"/>
                </a:lnTo>
                <a:lnTo>
                  <a:pt x="4156234" y="1611630"/>
                </a:lnTo>
                <a:lnTo>
                  <a:pt x="4347210" y="1604010"/>
                </a:lnTo>
                <a:lnTo>
                  <a:pt x="4341972" y="1677829"/>
                </a:lnTo>
                <a:lnTo>
                  <a:pt x="4461510" y="1680210"/>
                </a:lnTo>
                <a:lnTo>
                  <a:pt x="4453890" y="1756410"/>
                </a:lnTo>
                <a:lnTo>
                  <a:pt x="4659630" y="1748790"/>
                </a:lnTo>
                <a:lnTo>
                  <a:pt x="4663440" y="1866900"/>
                </a:lnTo>
                <a:lnTo>
                  <a:pt x="5128260" y="1863090"/>
                </a:lnTo>
                <a:lnTo>
                  <a:pt x="5126355" y="2057400"/>
                </a:lnTo>
                <a:lnTo>
                  <a:pt x="5654040" y="2053590"/>
                </a:lnTo>
              </a:path>
            </a:pathLst>
          </a:custGeom>
          <a:noFill/>
          <a:ln w="28575"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49937291"/>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a:spLocks noGrp="1"/>
          </p:cNvSpPr>
          <p:nvPr>
            <p:ph type="title"/>
          </p:nvPr>
        </p:nvSpPr>
        <p:spPr/>
        <p:txBody>
          <a:bodyPr/>
          <a:lstStyle/>
          <a:p>
            <a:r>
              <a:rPr lang="en-US" dirty="0" smtClean="0"/>
              <a:t>CheckMate-063: Other Endpoints</a:t>
            </a:r>
            <a:endParaRPr lang="en-US" dirty="0"/>
          </a:p>
        </p:txBody>
      </p:sp>
      <p:sp>
        <p:nvSpPr>
          <p:cNvPr id="9" name="Content Placeholder 2"/>
          <p:cNvSpPr>
            <a:spLocks noGrp="1"/>
          </p:cNvSpPr>
          <p:nvPr>
            <p:ph idx="1"/>
          </p:nvPr>
        </p:nvSpPr>
        <p:spPr>
          <a:xfrm>
            <a:off x="430823" y="3875313"/>
            <a:ext cx="8466825" cy="1777996"/>
          </a:xfrm>
        </p:spPr>
        <p:txBody>
          <a:bodyPr anchor="b"/>
          <a:lstStyle/>
          <a:p>
            <a:pPr marL="0" indent="0">
              <a:spcBef>
                <a:spcPts val="400"/>
              </a:spcBef>
              <a:buNone/>
            </a:pPr>
            <a:r>
              <a:rPr lang="en-US" sz="1400" b="1" dirty="0" smtClean="0">
                <a:solidFill>
                  <a:schemeClr val="tx1"/>
                </a:solidFill>
              </a:rPr>
              <a:t>Safety:</a:t>
            </a:r>
          </a:p>
          <a:p>
            <a:pPr>
              <a:spcBef>
                <a:spcPts val="400"/>
              </a:spcBef>
            </a:pPr>
            <a:r>
              <a:rPr lang="en-US" sz="1400" dirty="0" smtClean="0">
                <a:solidFill>
                  <a:schemeClr val="tx1"/>
                </a:solidFill>
              </a:rPr>
              <a:t>Discontinued due to adverse reactions: 27%</a:t>
            </a:r>
          </a:p>
          <a:p>
            <a:pPr>
              <a:spcBef>
                <a:spcPts val="400"/>
              </a:spcBef>
            </a:pPr>
            <a:r>
              <a:rPr lang="en-US" sz="1400" dirty="0" smtClean="0">
                <a:solidFill>
                  <a:schemeClr val="tx1"/>
                </a:solidFill>
              </a:rPr>
              <a:t>Drug delay for an adverse reaction: 29%</a:t>
            </a:r>
          </a:p>
          <a:p>
            <a:pPr>
              <a:spcBef>
                <a:spcPts val="400"/>
              </a:spcBef>
            </a:pPr>
            <a:r>
              <a:rPr lang="en-US" sz="1400" dirty="0" smtClean="0">
                <a:solidFill>
                  <a:schemeClr val="tx1"/>
                </a:solidFill>
              </a:rPr>
              <a:t>Serious adverse reactions: 59%</a:t>
            </a:r>
          </a:p>
          <a:p>
            <a:pPr>
              <a:spcBef>
                <a:spcPts val="400"/>
              </a:spcBef>
            </a:pPr>
            <a:r>
              <a:rPr lang="en-US" sz="1400" dirty="0" smtClean="0">
                <a:solidFill>
                  <a:schemeClr val="tx1"/>
                </a:solidFill>
              </a:rPr>
              <a:t>Most frequent serious adverse reactions reported in at least 2% of patients were:</a:t>
            </a:r>
          </a:p>
          <a:p>
            <a:pPr lvl="1"/>
            <a:r>
              <a:rPr lang="en-US" sz="1100" dirty="0" smtClean="0">
                <a:solidFill>
                  <a:schemeClr val="tx1"/>
                </a:solidFill>
              </a:rPr>
              <a:t>Dyspnoea, pneumonia, chronic obstructive pulmonary disease exacerbation, pneumonitis, hypercalcemia, pleural effusion, hemoptysis, and pain</a:t>
            </a:r>
            <a:endParaRPr lang="en-US" sz="1100" dirty="0">
              <a:solidFill>
                <a:schemeClr val="tx1"/>
              </a:solidFill>
            </a:endParaRPr>
          </a:p>
        </p:txBody>
      </p:sp>
      <p:sp>
        <p:nvSpPr>
          <p:cNvPr id="10" name="Rectangle 22"/>
          <p:cNvSpPr>
            <a:spLocks noChangeArrowheads="1"/>
          </p:cNvSpPr>
          <p:nvPr/>
        </p:nvSpPr>
        <p:spPr bwMode="auto">
          <a:xfrm>
            <a:off x="140650" y="5773867"/>
            <a:ext cx="8422877" cy="900246"/>
          </a:xfrm>
          <a:prstGeom prst="rect">
            <a:avLst/>
          </a:prstGeom>
          <a:noFill/>
          <a:ln w="9525">
            <a:noFill/>
            <a:miter lim="800000"/>
            <a:headEnd/>
            <a:tailEnd/>
          </a:ln>
        </p:spPr>
        <p:txBody>
          <a:bodyPr wrap="square" lIns="0" tIns="0" rIns="0" bIns="0">
            <a:spAutoFit/>
          </a:bodyPr>
          <a:lstStyle/>
          <a:p>
            <a:pPr eaLnBrk="0" hangingPunct="0"/>
            <a:r>
              <a:rPr lang="en-US" sz="1200" baseline="30000" dirty="0">
                <a:solidFill>
                  <a:srgbClr val="000000"/>
                </a:solidFill>
              </a:rPr>
              <a:t>a</a:t>
            </a:r>
            <a:r>
              <a:rPr lang="en-US" sz="1200" dirty="0">
                <a:solidFill>
                  <a:srgbClr val="000000"/>
                </a:solidFill>
              </a:rPr>
              <a:t>July 2014 DBL</a:t>
            </a:r>
            <a:r>
              <a:rPr lang="en-US" sz="1200" dirty="0" smtClean="0">
                <a:solidFill>
                  <a:srgbClr val="000000"/>
                </a:solidFill>
              </a:rPr>
              <a:t>.</a:t>
            </a:r>
          </a:p>
          <a:p>
            <a:pPr eaLnBrk="0" hangingPunct="0"/>
            <a:r>
              <a:rPr lang="en-US" sz="1200" baseline="30000" dirty="0">
                <a:solidFill>
                  <a:srgbClr val="000000"/>
                </a:solidFill>
              </a:rPr>
              <a:t>b</a:t>
            </a:r>
            <a:r>
              <a:rPr lang="en-US" sz="1200" dirty="0">
                <a:solidFill>
                  <a:srgbClr val="000000"/>
                </a:solidFill>
              </a:rPr>
              <a:t>No quantifiable PD-L1 </a:t>
            </a:r>
            <a:r>
              <a:rPr lang="en-US" sz="1200" dirty="0" smtClean="0">
                <a:solidFill>
                  <a:srgbClr val="000000"/>
                </a:solidFill>
              </a:rPr>
              <a:t>expression.</a:t>
            </a:r>
            <a:endParaRPr lang="en-US" sz="1200" dirty="0">
              <a:solidFill>
                <a:srgbClr val="000000"/>
              </a:solidFill>
            </a:endParaRPr>
          </a:p>
          <a:p>
            <a:pPr marL="60325" eaLnBrk="0" hangingPunct="0"/>
            <a:r>
              <a:rPr lang="en-US" sz="1200" dirty="0">
                <a:solidFill>
                  <a:srgbClr val="000000"/>
                </a:solidFill>
              </a:rPr>
              <a:t>NR = not reached; DOR = duration of response</a:t>
            </a:r>
            <a:r>
              <a:rPr lang="en-US" sz="1200" dirty="0" smtClean="0">
                <a:solidFill>
                  <a:srgbClr val="000000"/>
                </a:solidFill>
              </a:rPr>
              <a:t>; </a:t>
            </a:r>
            <a:r>
              <a:rPr lang="en-US" sz="1200" dirty="0">
                <a:solidFill>
                  <a:srgbClr val="000000"/>
                </a:solidFill>
              </a:rPr>
              <a:t>NE = not </a:t>
            </a:r>
            <a:r>
              <a:rPr lang="en-US" sz="1200" dirty="0" smtClean="0">
                <a:solidFill>
                  <a:srgbClr val="000000"/>
                </a:solidFill>
              </a:rPr>
              <a:t>evaluable</a:t>
            </a:r>
            <a:r>
              <a:rPr lang="en-GB" sz="1200" dirty="0" smtClean="0">
                <a:solidFill>
                  <a:srgbClr val="000000"/>
                </a:solidFill>
              </a:rPr>
              <a:t>.</a:t>
            </a:r>
            <a:r>
              <a:rPr lang="en-US" sz="1200" dirty="0" smtClean="0">
                <a:solidFill>
                  <a:srgbClr val="000000"/>
                </a:solidFill>
              </a:rPr>
              <a:t> </a:t>
            </a:r>
            <a:endParaRPr lang="en-GB" sz="1200" dirty="0" smtClean="0">
              <a:solidFill>
                <a:srgbClr val="000000"/>
              </a:solidFill>
            </a:endParaRPr>
          </a:p>
          <a:p>
            <a:pPr marL="60325" eaLnBrk="0" hangingPunct="0">
              <a:spcBef>
                <a:spcPts val="300"/>
              </a:spcBef>
            </a:pPr>
            <a:r>
              <a:rPr lang="en-GB" sz="1000" dirty="0" smtClean="0">
                <a:solidFill>
                  <a:srgbClr val="000000"/>
                </a:solidFill>
              </a:rPr>
              <a:t>Opdivo (nivolumab) prescribing information.  </a:t>
            </a:r>
            <a:endParaRPr lang="en-US" sz="1000" dirty="0" smtClean="0">
              <a:solidFill>
                <a:srgbClr val="000000"/>
              </a:solidFill>
            </a:endParaRPr>
          </a:p>
          <a:p>
            <a:pPr marL="60325" eaLnBrk="0" hangingPunct="0"/>
            <a:r>
              <a:rPr lang="en-US" sz="1000" dirty="0" smtClean="0">
                <a:solidFill>
                  <a:srgbClr val="000000"/>
                </a:solidFill>
              </a:rPr>
              <a:t>Rizvi et al. </a:t>
            </a:r>
            <a:r>
              <a:rPr lang="en-US" sz="1000" i="1" dirty="0" smtClean="0">
                <a:solidFill>
                  <a:srgbClr val="000000"/>
                </a:solidFill>
              </a:rPr>
              <a:t>Lancet Oncol. </a:t>
            </a:r>
            <a:r>
              <a:rPr lang="en-US" sz="1000" dirty="0" smtClean="0">
                <a:solidFill>
                  <a:srgbClr val="000000"/>
                </a:solidFill>
              </a:rPr>
              <a:t>2015;16:257.</a:t>
            </a:r>
            <a:r>
              <a:rPr lang="en-GB" sz="1000" dirty="0" smtClean="0">
                <a:solidFill>
                  <a:srgbClr val="000000"/>
                </a:solidFill>
              </a:rPr>
              <a:t> </a:t>
            </a:r>
            <a:endParaRPr lang="en-GB" sz="1000" dirty="0">
              <a:solidFill>
                <a:srgbClr val="000000"/>
              </a:solidFill>
            </a:endParaRPr>
          </a:p>
        </p:txBody>
      </p:sp>
      <p:graphicFrame>
        <p:nvGraphicFramePr>
          <p:cNvPr id="2" name="Table 1"/>
          <p:cNvGraphicFramePr>
            <a:graphicFrameLocks noGrp="1"/>
          </p:cNvGraphicFramePr>
          <p:nvPr>
            <p:extLst>
              <p:ext uri="{D42A27DB-BD31-4B8C-83A1-F6EECF244321}">
                <p14:modId xmlns:p14="http://schemas.microsoft.com/office/powerpoint/2010/main" val="3332791795"/>
              </p:ext>
            </p:extLst>
          </p:nvPr>
        </p:nvGraphicFramePr>
        <p:xfrm>
          <a:off x="445593" y="1516289"/>
          <a:ext cx="4328368" cy="2223770"/>
        </p:xfrm>
        <a:graphic>
          <a:graphicData uri="http://schemas.openxmlformats.org/drawingml/2006/table">
            <a:tbl>
              <a:tblPr firstRow="1" bandRow="1">
                <a:tableStyleId>{5C22544A-7EE6-4342-B048-85BDC9FD1C3A}</a:tableStyleId>
              </a:tblPr>
              <a:tblGrid>
                <a:gridCol w="2164184"/>
                <a:gridCol w="2164184"/>
              </a:tblGrid>
              <a:tr h="370840">
                <a:tc>
                  <a:txBody>
                    <a:bodyPr/>
                    <a:lstStyle/>
                    <a:p>
                      <a:endParaRPr lang="en-US" sz="9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900" dirty="0" smtClean="0">
                          <a:solidFill>
                            <a:schemeClr val="tx1"/>
                          </a:solidFill>
                        </a:rPr>
                        <a:t>IRC Assessed</a:t>
                      </a:r>
                      <a:r>
                        <a:rPr lang="en-US" sz="900" baseline="0" dirty="0" smtClean="0">
                          <a:solidFill>
                            <a:schemeClr val="tx1"/>
                          </a:solidFill>
                        </a:rPr>
                        <a:t> (per RECIST 1.1)</a:t>
                      </a:r>
                      <a:r>
                        <a:rPr lang="en-US" sz="900" baseline="30000" dirty="0" smtClean="0">
                          <a:solidFill>
                            <a:schemeClr val="tx1"/>
                          </a:solidFill>
                        </a:rPr>
                        <a:t>a</a:t>
                      </a:r>
                      <a:endParaRPr lang="en-US" sz="900" baseline="300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r>
              <a:tr h="370840">
                <a:tc>
                  <a:txBody>
                    <a:bodyPr/>
                    <a:lstStyle/>
                    <a:p>
                      <a:r>
                        <a:rPr lang="en-US" sz="900" dirty="0" smtClean="0">
                          <a:solidFill>
                            <a:schemeClr val="tx1"/>
                          </a:solidFill>
                        </a:rPr>
                        <a:t>ORR, % (n)</a:t>
                      </a:r>
                    </a:p>
                    <a:p>
                      <a:r>
                        <a:rPr lang="en-US" sz="900" dirty="0" smtClean="0">
                          <a:solidFill>
                            <a:schemeClr val="tx1"/>
                          </a:solidFill>
                        </a:rPr>
                        <a:t>[95%</a:t>
                      </a:r>
                      <a:r>
                        <a:rPr lang="en-US" sz="900" baseline="0" dirty="0" smtClean="0">
                          <a:solidFill>
                            <a:schemeClr val="tx1"/>
                          </a:solidFill>
                        </a:rPr>
                        <a:t> CI]</a:t>
                      </a:r>
                      <a:endParaRPr lang="en-US" sz="900" dirty="0" smtClean="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algn="ctr"/>
                      <a:r>
                        <a:rPr lang="en-US" sz="900" dirty="0" smtClean="0">
                          <a:solidFill>
                            <a:schemeClr val="tx1"/>
                          </a:solidFill>
                        </a:rPr>
                        <a:t>15 (17)</a:t>
                      </a:r>
                    </a:p>
                    <a:p>
                      <a:pPr algn="ctr"/>
                      <a:r>
                        <a:rPr lang="en-US" sz="900" dirty="0" smtClean="0">
                          <a:solidFill>
                            <a:schemeClr val="tx1"/>
                          </a:solidFill>
                        </a:rPr>
                        <a:t>[9-22]</a:t>
                      </a:r>
                      <a:endParaRPr lang="en-US" sz="9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r>
              <a:tr h="247650">
                <a:tc>
                  <a:txBody>
                    <a:bodyPr/>
                    <a:lstStyle/>
                    <a:p>
                      <a:r>
                        <a:rPr lang="en-US" sz="900" dirty="0" smtClean="0">
                          <a:solidFill>
                            <a:schemeClr val="tx1"/>
                          </a:solidFill>
                        </a:rPr>
                        <a:t>Disease</a:t>
                      </a:r>
                      <a:r>
                        <a:rPr lang="en-US" sz="900" baseline="0" dirty="0" smtClean="0">
                          <a:solidFill>
                            <a:schemeClr val="tx1"/>
                          </a:solidFill>
                        </a:rPr>
                        <a:t> control rate, % (n)</a:t>
                      </a:r>
                      <a:endParaRPr lang="en-US" sz="9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algn="ctr"/>
                      <a:r>
                        <a:rPr lang="en-US" sz="900" dirty="0" smtClean="0">
                          <a:solidFill>
                            <a:schemeClr val="tx1"/>
                          </a:solidFill>
                        </a:rPr>
                        <a:t>40 (47)</a:t>
                      </a:r>
                      <a:endParaRPr lang="en-US" sz="9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r>
              <a:tr h="246888">
                <a:tc>
                  <a:txBody>
                    <a:bodyPr/>
                    <a:lstStyle/>
                    <a:p>
                      <a:r>
                        <a:rPr lang="en-US" sz="900" dirty="0" smtClean="0">
                          <a:solidFill>
                            <a:schemeClr val="tx1"/>
                          </a:solidFill>
                        </a:rPr>
                        <a:t>Median DOR, mo (range)</a:t>
                      </a:r>
                      <a:endParaRPr lang="en-US" sz="9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algn="ctr"/>
                      <a:r>
                        <a:rPr lang="en-US" sz="900" dirty="0" smtClean="0">
                          <a:solidFill>
                            <a:schemeClr val="tx1"/>
                          </a:solidFill>
                        </a:rPr>
                        <a:t>NR (2+ to 12+)</a:t>
                      </a:r>
                      <a:endParaRPr lang="en-US" sz="9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r>
              <a:tr h="246888">
                <a:tc>
                  <a:txBody>
                    <a:bodyPr/>
                    <a:lstStyle/>
                    <a:p>
                      <a:r>
                        <a:rPr lang="en-US" sz="900" dirty="0" smtClean="0">
                          <a:solidFill>
                            <a:schemeClr val="tx1"/>
                          </a:solidFill>
                        </a:rPr>
                        <a:t>Ongoing responders, % (n)</a:t>
                      </a:r>
                      <a:endParaRPr lang="en-US" sz="9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algn="ctr"/>
                      <a:r>
                        <a:rPr lang="en-US" sz="900" dirty="0" smtClean="0">
                          <a:solidFill>
                            <a:schemeClr val="tx1"/>
                          </a:solidFill>
                        </a:rPr>
                        <a:t>76</a:t>
                      </a:r>
                      <a:r>
                        <a:rPr lang="en-US" sz="900" baseline="0" dirty="0" smtClean="0">
                          <a:solidFill>
                            <a:schemeClr val="tx1"/>
                          </a:solidFill>
                        </a:rPr>
                        <a:t> (13)</a:t>
                      </a:r>
                      <a:endParaRPr lang="en-US" sz="9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r>
              <a:tr h="246888">
                <a:tc>
                  <a:txBody>
                    <a:bodyPr/>
                    <a:lstStyle/>
                    <a:p>
                      <a:r>
                        <a:rPr lang="en-US" sz="900" dirty="0" smtClean="0">
                          <a:solidFill>
                            <a:schemeClr val="tx1"/>
                          </a:solidFill>
                        </a:rPr>
                        <a:t>Median time to response, mo (range)</a:t>
                      </a:r>
                      <a:endParaRPr lang="en-US" sz="9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algn="ctr"/>
                      <a:r>
                        <a:rPr lang="en-US" sz="900" dirty="0" smtClean="0">
                          <a:solidFill>
                            <a:schemeClr val="tx1"/>
                          </a:solidFill>
                        </a:rPr>
                        <a:t>3 (2-9)</a:t>
                      </a:r>
                      <a:endParaRPr lang="en-US" sz="9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r>
              <a:tr h="246888">
                <a:tc>
                  <a:txBody>
                    <a:bodyPr/>
                    <a:lstStyle/>
                    <a:p>
                      <a:r>
                        <a:rPr lang="en-US" sz="900" dirty="0" smtClean="0">
                          <a:solidFill>
                            <a:schemeClr val="tx1"/>
                          </a:solidFill>
                        </a:rPr>
                        <a:t>Median PFS, mo (95% CI)</a:t>
                      </a:r>
                      <a:endParaRPr lang="en-US" sz="9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algn="ctr"/>
                      <a:r>
                        <a:rPr lang="en-US" sz="900" dirty="0" smtClean="0">
                          <a:solidFill>
                            <a:schemeClr val="tx1"/>
                          </a:solidFill>
                        </a:rPr>
                        <a:t>2 (2-3)</a:t>
                      </a:r>
                      <a:endParaRPr lang="en-US" sz="9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r>
              <a:tr h="246888">
                <a:tc>
                  <a:txBody>
                    <a:bodyPr/>
                    <a:lstStyle/>
                    <a:p>
                      <a:r>
                        <a:rPr lang="en-US" sz="900" dirty="0" smtClean="0">
                          <a:solidFill>
                            <a:schemeClr val="tx1"/>
                          </a:solidFill>
                        </a:rPr>
                        <a:t>PFS</a:t>
                      </a:r>
                      <a:r>
                        <a:rPr lang="en-US" sz="900" baseline="0" dirty="0" smtClean="0">
                          <a:solidFill>
                            <a:schemeClr val="tx1"/>
                          </a:solidFill>
                        </a:rPr>
                        <a:t> rate at 1-year, % (95% CI)</a:t>
                      </a:r>
                      <a:endParaRPr lang="en-US" sz="9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algn="ctr"/>
                      <a:r>
                        <a:rPr lang="en-US" sz="900" dirty="0" smtClean="0">
                          <a:solidFill>
                            <a:schemeClr val="tx1"/>
                          </a:solidFill>
                        </a:rPr>
                        <a:t>20 (13-29)</a:t>
                      </a:r>
                      <a:endParaRPr lang="en-US" sz="900" dirty="0">
                        <a:solidFill>
                          <a:schemeClr val="tx1"/>
                        </a:solidFill>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r>
            </a:tbl>
          </a:graphicData>
        </a:graphic>
      </p:graphicFrame>
      <p:sp>
        <p:nvSpPr>
          <p:cNvPr id="3" name="Rectangle 2"/>
          <p:cNvSpPr/>
          <p:nvPr/>
        </p:nvSpPr>
        <p:spPr>
          <a:xfrm>
            <a:off x="445593" y="1891571"/>
            <a:ext cx="4315668" cy="842055"/>
          </a:xfrm>
          <a:prstGeom prst="rect">
            <a:avLst/>
          </a:prstGeom>
          <a:no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aphicFrame>
        <p:nvGraphicFramePr>
          <p:cNvPr id="12" name="Table 11"/>
          <p:cNvGraphicFramePr>
            <a:graphicFrameLocks noGrp="1"/>
          </p:cNvGraphicFramePr>
          <p:nvPr>
            <p:extLst>
              <p:ext uri="{D42A27DB-BD31-4B8C-83A1-F6EECF244321}">
                <p14:modId xmlns:p14="http://schemas.microsoft.com/office/powerpoint/2010/main" val="344264446"/>
              </p:ext>
            </p:extLst>
          </p:nvPr>
        </p:nvGraphicFramePr>
        <p:xfrm>
          <a:off x="5368171" y="1750539"/>
          <a:ext cx="3339478" cy="2082319"/>
        </p:xfrm>
        <a:graphic>
          <a:graphicData uri="http://schemas.openxmlformats.org/drawingml/2006/table">
            <a:tbl>
              <a:tblPr firstRow="1" bandRow="1">
                <a:tableStyleId>{5C22544A-7EE6-4342-B048-85BDC9FD1C3A}</a:tableStyleId>
              </a:tblPr>
              <a:tblGrid>
                <a:gridCol w="738701"/>
                <a:gridCol w="1369022"/>
                <a:gridCol w="1231755"/>
              </a:tblGrid>
              <a:tr h="500570">
                <a:tc gridSpan="2">
                  <a:txBody>
                    <a:bodyPr/>
                    <a:lstStyle/>
                    <a:p>
                      <a:r>
                        <a:rPr lang="en-US" sz="900" dirty="0" smtClean="0">
                          <a:solidFill>
                            <a:schemeClr val="tx1"/>
                          </a:solidFill>
                        </a:rPr>
                        <a:t>Subgroups </a:t>
                      </a:r>
                      <a:endParaRPr lang="en-US" sz="9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endParaRPr lang="en-US"/>
                    </a:p>
                  </a:txBody>
                  <a:tcPr/>
                </a:tc>
                <a:tc>
                  <a:txBody>
                    <a:bodyPr/>
                    <a:lstStyle/>
                    <a:p>
                      <a:pPr algn="ctr"/>
                      <a:r>
                        <a:rPr lang="en-US" sz="900" dirty="0" smtClean="0">
                          <a:solidFill>
                            <a:schemeClr val="tx1"/>
                          </a:solidFill>
                        </a:rPr>
                        <a:t>ORR, % (n/N)</a:t>
                      </a:r>
                      <a:endParaRPr lang="en-US" sz="900" baseline="300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r>
              <a:tr h="270605">
                <a:tc gridSpan="2">
                  <a:txBody>
                    <a:bodyPr/>
                    <a:lstStyle/>
                    <a:p>
                      <a:r>
                        <a:rPr lang="en-US" sz="900" dirty="0" smtClean="0">
                          <a:solidFill>
                            <a:schemeClr val="tx1"/>
                          </a:solidFill>
                        </a:rPr>
                        <a:t>Overall</a:t>
                      </a:r>
                      <a:r>
                        <a:rPr lang="en-US" sz="900" baseline="0" dirty="0" smtClean="0">
                          <a:solidFill>
                            <a:schemeClr val="tx1"/>
                          </a:solidFill>
                        </a:rPr>
                        <a:t> </a:t>
                      </a:r>
                      <a:endParaRPr lang="en-US" sz="900" dirty="0" smtClean="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hMerge="1">
                  <a:txBody>
                    <a:bodyPr/>
                    <a:lstStyle/>
                    <a:p>
                      <a:endParaRPr lang="en-US"/>
                    </a:p>
                  </a:txBody>
                  <a:tcPr/>
                </a:tc>
                <a:tc>
                  <a:txBody>
                    <a:bodyPr/>
                    <a:lstStyle/>
                    <a:p>
                      <a:pPr algn="ctr"/>
                      <a:r>
                        <a:rPr lang="en-US" sz="900" dirty="0" smtClean="0">
                          <a:solidFill>
                            <a:schemeClr val="tx1"/>
                          </a:solidFill>
                        </a:rPr>
                        <a:t>15 (17/117)</a:t>
                      </a:r>
                      <a:endParaRPr lang="en-US" sz="9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r>
              <a:tr h="262876">
                <a:tc rowSpan="5">
                  <a:txBody>
                    <a:bodyPr/>
                    <a:lstStyle/>
                    <a:p>
                      <a:pPr algn="ctr"/>
                      <a:r>
                        <a:rPr lang="en-US" sz="900" b="1" dirty="0" smtClean="0">
                          <a:solidFill>
                            <a:schemeClr val="tx1"/>
                          </a:solidFill>
                        </a:rPr>
                        <a:t>PD-L1</a:t>
                      </a:r>
                      <a:endParaRPr lang="en-US" sz="900" b="1" dirty="0">
                        <a:solidFill>
                          <a:schemeClr val="tx1"/>
                        </a:solidFill>
                      </a:endParaRPr>
                    </a:p>
                  </a:txBody>
                  <a:tcPr marL="18288" marR="18288" marT="18288" marB="18288" anchor="ctr">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r>
                        <a:rPr lang="en-US" sz="900" dirty="0" smtClean="0">
                          <a:solidFill>
                            <a:schemeClr val="tx1"/>
                          </a:solidFill>
                        </a:rPr>
                        <a:t>≥1%</a:t>
                      </a:r>
                      <a:endParaRPr lang="en-US" sz="900" dirty="0">
                        <a:solidFill>
                          <a:schemeClr val="tx1"/>
                        </a:solidFill>
                      </a:endParaRPr>
                    </a:p>
                  </a:txBody>
                  <a:tcPr marL="18288" marR="18288" marT="18288" marB="18288" anchor="b">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algn="ctr"/>
                      <a:r>
                        <a:rPr lang="en-US" sz="900" dirty="0" smtClean="0">
                          <a:solidFill>
                            <a:schemeClr val="tx1"/>
                          </a:solidFill>
                        </a:rPr>
                        <a:t>20 (9/45)</a:t>
                      </a:r>
                      <a:endParaRPr lang="en-US" sz="9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r>
              <a:tr h="262067">
                <a:tc vMerge="1">
                  <a:txBody>
                    <a:bodyPr/>
                    <a:lstStyle/>
                    <a:p>
                      <a:endParaRPr lang="en-US" sz="900" dirty="0">
                        <a:solidFill>
                          <a:schemeClr val="tx1"/>
                        </a:solidFill>
                      </a:endParaRPr>
                    </a:p>
                  </a:txBody>
                  <a:tcPr anchor="b">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r>
                        <a:rPr lang="en-US" sz="900" dirty="0" smtClean="0">
                          <a:solidFill>
                            <a:schemeClr val="tx1"/>
                          </a:solidFill>
                        </a:rPr>
                        <a:t>&lt;1%</a:t>
                      </a:r>
                      <a:endParaRPr lang="en-US" sz="900" dirty="0">
                        <a:solidFill>
                          <a:schemeClr val="tx1"/>
                        </a:solidFill>
                      </a:endParaRPr>
                    </a:p>
                  </a:txBody>
                  <a:tcPr marL="18288" marR="18288" marT="18288" marB="18288" anchor="b">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algn="ctr"/>
                      <a:r>
                        <a:rPr lang="en-US" sz="900" dirty="0" smtClean="0">
                          <a:solidFill>
                            <a:schemeClr val="tx1"/>
                          </a:solidFill>
                        </a:rPr>
                        <a:t>13 (4/31)</a:t>
                      </a:r>
                      <a:endParaRPr lang="en-US" sz="9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r>
              <a:tr h="262067">
                <a:tc vMerge="1">
                  <a:txBody>
                    <a:bodyPr/>
                    <a:lstStyle/>
                    <a:p>
                      <a:endParaRPr lang="en-US" sz="900" dirty="0">
                        <a:solidFill>
                          <a:schemeClr val="tx1"/>
                        </a:solidFill>
                      </a:endParaRPr>
                    </a:p>
                  </a:txBody>
                  <a:tcPr anchor="b">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r>
                        <a:rPr lang="en-US" sz="900" dirty="0" smtClean="0">
                          <a:solidFill>
                            <a:schemeClr val="tx1"/>
                          </a:solidFill>
                        </a:rPr>
                        <a:t>≥5%</a:t>
                      </a:r>
                      <a:endParaRPr lang="en-US" sz="900" dirty="0">
                        <a:solidFill>
                          <a:schemeClr val="tx1"/>
                        </a:solidFill>
                      </a:endParaRPr>
                    </a:p>
                  </a:txBody>
                  <a:tcPr marL="18288" marR="18288" marT="18288" marB="18288" anchor="b">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algn="ctr"/>
                      <a:r>
                        <a:rPr lang="en-US" sz="900" dirty="0" smtClean="0">
                          <a:solidFill>
                            <a:schemeClr val="tx1"/>
                          </a:solidFill>
                        </a:rPr>
                        <a:t>24 (6/25)</a:t>
                      </a:r>
                      <a:endParaRPr lang="en-US" sz="9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r>
              <a:tr h="262067">
                <a:tc vMerge="1">
                  <a:txBody>
                    <a:bodyPr/>
                    <a:lstStyle/>
                    <a:p>
                      <a:endParaRPr lang="en-US" sz="900" dirty="0">
                        <a:solidFill>
                          <a:schemeClr val="tx1"/>
                        </a:solidFill>
                      </a:endParaRPr>
                    </a:p>
                  </a:txBody>
                  <a:tcPr anchor="b">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r>
                        <a:rPr lang="en-US" sz="900" dirty="0" smtClean="0">
                          <a:solidFill>
                            <a:schemeClr val="tx1"/>
                          </a:solidFill>
                        </a:rPr>
                        <a:t>&lt;5%</a:t>
                      </a:r>
                      <a:endParaRPr lang="en-US" sz="900" dirty="0">
                        <a:solidFill>
                          <a:schemeClr val="tx1"/>
                        </a:solidFill>
                      </a:endParaRPr>
                    </a:p>
                  </a:txBody>
                  <a:tcPr marL="18288" marR="18288" marT="18288" marB="18288" anchor="b">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c>
                  <a:txBody>
                    <a:bodyPr/>
                    <a:lstStyle/>
                    <a:p>
                      <a:pPr algn="ctr"/>
                      <a:r>
                        <a:rPr lang="en-US" sz="900" dirty="0" smtClean="0">
                          <a:solidFill>
                            <a:schemeClr val="tx1"/>
                          </a:solidFill>
                        </a:rPr>
                        <a:t>14 (7/51)</a:t>
                      </a:r>
                      <a:endParaRPr lang="en-US" sz="900" i="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8EC"/>
                    </a:solidFill>
                  </a:tcPr>
                </a:tc>
              </a:tr>
              <a:tr h="262067">
                <a:tc vMerge="1">
                  <a:txBody>
                    <a:bodyPr/>
                    <a:lstStyle/>
                    <a:p>
                      <a:endParaRPr lang="en-US" sz="900" dirty="0">
                        <a:solidFill>
                          <a:schemeClr val="tx1"/>
                        </a:solidFill>
                      </a:endParaRPr>
                    </a:p>
                  </a:txBody>
                  <a:tcPr anchor="b">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r>
                        <a:rPr lang="en-US" sz="900" dirty="0" smtClean="0">
                          <a:solidFill>
                            <a:schemeClr val="tx1"/>
                          </a:solidFill>
                        </a:rPr>
                        <a:t>Indeterminate/NE</a:t>
                      </a:r>
                      <a:r>
                        <a:rPr lang="en-US" sz="900" baseline="30000" dirty="0" smtClean="0">
                          <a:solidFill>
                            <a:schemeClr val="tx1"/>
                          </a:solidFill>
                        </a:rPr>
                        <a:t>b</a:t>
                      </a:r>
                      <a:endParaRPr lang="en-US" sz="900" baseline="30000" dirty="0">
                        <a:solidFill>
                          <a:schemeClr val="tx1"/>
                        </a:solidFill>
                      </a:endParaRPr>
                    </a:p>
                  </a:txBody>
                  <a:tcPr marL="18288" marR="18288" marT="18288" marB="18288" anchor="b">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c>
                  <a:txBody>
                    <a:bodyPr/>
                    <a:lstStyle/>
                    <a:p>
                      <a:pPr algn="ctr"/>
                      <a:r>
                        <a:rPr lang="en-US" sz="900" dirty="0" smtClean="0">
                          <a:solidFill>
                            <a:schemeClr val="tx1"/>
                          </a:solidFill>
                        </a:rPr>
                        <a:t>30 (3/10)</a:t>
                      </a:r>
                      <a:endParaRPr lang="en-US" sz="900" dirty="0">
                        <a:solidFill>
                          <a:schemeClr val="tx1"/>
                        </a:solidFill>
                      </a:endParaRPr>
                    </a:p>
                  </a:txBody>
                  <a:tcPr marL="18288" marR="18288" marT="18288" marB="18288"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7F4F6"/>
                    </a:solidFill>
                  </a:tcPr>
                </a:tc>
              </a:tr>
            </a:tbl>
          </a:graphicData>
        </a:graphic>
      </p:graphicFrame>
      <p:sp>
        <p:nvSpPr>
          <p:cNvPr id="13" name="Rectangle 12"/>
          <p:cNvSpPr/>
          <p:nvPr/>
        </p:nvSpPr>
        <p:spPr>
          <a:xfrm>
            <a:off x="7686674" y="2524837"/>
            <a:ext cx="1015366" cy="1308024"/>
          </a:xfrm>
          <a:prstGeom prst="rect">
            <a:avLst/>
          </a:prstGeom>
          <a:no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22"/>
          <p:cNvSpPr>
            <a:spLocks noChangeArrowheads="1"/>
          </p:cNvSpPr>
          <p:nvPr/>
        </p:nvSpPr>
        <p:spPr bwMode="auto">
          <a:xfrm>
            <a:off x="5360012" y="1498148"/>
            <a:ext cx="3542257" cy="246221"/>
          </a:xfrm>
          <a:prstGeom prst="rect">
            <a:avLst/>
          </a:prstGeom>
          <a:noFill/>
          <a:ln w="9525">
            <a:noFill/>
            <a:miter lim="800000"/>
            <a:headEnd/>
            <a:tailEnd/>
          </a:ln>
        </p:spPr>
        <p:txBody>
          <a:bodyPr wrap="square" lIns="0" tIns="0" rIns="0" bIns="0">
            <a:spAutoFit/>
          </a:bodyPr>
          <a:lstStyle/>
          <a:p>
            <a:pPr eaLnBrk="0" hangingPunct="0"/>
            <a:r>
              <a:rPr lang="en-US" sz="1600" dirty="0" smtClean="0">
                <a:solidFill>
                  <a:srgbClr val="000000"/>
                </a:solidFill>
              </a:rPr>
              <a:t>76 evaluable samples</a:t>
            </a:r>
            <a:r>
              <a:rPr lang="en-US" sz="1600" baseline="30000" dirty="0" smtClean="0">
                <a:solidFill>
                  <a:srgbClr val="000000"/>
                </a:solidFill>
              </a:rPr>
              <a:t>a</a:t>
            </a:r>
            <a:endParaRPr lang="en-GB" sz="1600" baseline="30000" dirty="0">
              <a:solidFill>
                <a:srgbClr val="000000"/>
              </a:solidFill>
            </a:endParaRPr>
          </a:p>
        </p:txBody>
      </p:sp>
      <p:sp>
        <p:nvSpPr>
          <p:cNvPr id="18" name="Rectangle 22"/>
          <p:cNvSpPr>
            <a:spLocks noChangeArrowheads="1"/>
          </p:cNvSpPr>
          <p:nvPr/>
        </p:nvSpPr>
        <p:spPr bwMode="auto">
          <a:xfrm>
            <a:off x="4669295" y="1160013"/>
            <a:ext cx="4673600" cy="246221"/>
          </a:xfrm>
          <a:prstGeom prst="rect">
            <a:avLst/>
          </a:prstGeom>
          <a:noFill/>
          <a:ln w="9525">
            <a:noFill/>
            <a:miter lim="800000"/>
            <a:headEnd/>
            <a:tailEnd/>
          </a:ln>
        </p:spPr>
        <p:txBody>
          <a:bodyPr wrap="square" lIns="0" tIns="0" rIns="0" bIns="0">
            <a:spAutoFit/>
          </a:bodyPr>
          <a:lstStyle/>
          <a:p>
            <a:pPr algn="ctr" eaLnBrk="0" hangingPunct="0"/>
            <a:r>
              <a:rPr lang="en-US" sz="1600" b="1" dirty="0" smtClean="0">
                <a:solidFill>
                  <a:srgbClr val="000000"/>
                </a:solidFill>
              </a:rPr>
              <a:t>ORR by PD-L1 Expression (IRC Assessed)</a:t>
            </a:r>
            <a:endParaRPr lang="en-GB" sz="1600" b="1" baseline="30000" dirty="0">
              <a:solidFill>
                <a:srgbClr val="000000"/>
              </a:solidFill>
            </a:endParaRPr>
          </a:p>
        </p:txBody>
      </p:sp>
    </p:spTree>
    <p:extLst>
      <p:ext uri="{BB962C8B-B14F-4D97-AF65-F5344CB8AC3E}">
        <p14:creationId xmlns:p14="http://schemas.microsoft.com/office/powerpoint/2010/main" val="1436579614"/>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p:cNvSpPr txBox="1"/>
          <p:nvPr/>
        </p:nvSpPr>
        <p:spPr>
          <a:xfrm>
            <a:off x="210322" y="6359723"/>
            <a:ext cx="3165931" cy="307777"/>
          </a:xfrm>
          <a:prstGeom prst="rect">
            <a:avLst/>
          </a:prstGeom>
          <a:noFill/>
        </p:spPr>
        <p:txBody>
          <a:bodyPr wrap="none" lIns="0" tIns="0" rIns="0" bIns="0" rtlCol="0" anchor="b" anchorCtr="0">
            <a:spAutoFit/>
          </a:bodyPr>
          <a:lstStyle/>
          <a:p>
            <a:r>
              <a:rPr lang="en-GB" sz="1000" dirty="0" err="1">
                <a:solidFill>
                  <a:srgbClr val="000000"/>
                </a:solidFill>
              </a:rPr>
              <a:t>Spigel</a:t>
            </a:r>
            <a:r>
              <a:rPr lang="en-GB" sz="1000" dirty="0">
                <a:solidFill>
                  <a:srgbClr val="000000"/>
                </a:solidFill>
              </a:rPr>
              <a:t> et al. ASCO 2015 </a:t>
            </a:r>
            <a:r>
              <a:rPr lang="en-GB" sz="1000" dirty="0" smtClean="0">
                <a:solidFill>
                  <a:srgbClr val="000000"/>
                </a:solidFill>
              </a:rPr>
              <a:t>Abstract 8009</a:t>
            </a:r>
            <a:endParaRPr lang="en-GB" sz="1000" dirty="0">
              <a:solidFill>
                <a:srgbClr val="000000"/>
              </a:solidFill>
            </a:endParaRPr>
          </a:p>
          <a:p>
            <a:r>
              <a:rPr lang="de-DE" sz="1000" dirty="0" err="1" smtClean="0"/>
              <a:t>Brahmer</a:t>
            </a:r>
            <a:r>
              <a:rPr lang="de-DE" sz="1000" dirty="0" smtClean="0"/>
              <a:t> </a:t>
            </a:r>
            <a:r>
              <a:rPr lang="de-DE" sz="1000" dirty="0"/>
              <a:t>et al</a:t>
            </a:r>
            <a:r>
              <a:rPr lang="en-US" sz="1000" dirty="0"/>
              <a:t>. </a:t>
            </a:r>
            <a:r>
              <a:rPr lang="de-DE" sz="1000" dirty="0"/>
              <a:t>N Engl J Med </a:t>
            </a:r>
            <a:r>
              <a:rPr lang="de-DE" sz="1000" dirty="0" err="1"/>
              <a:t>published</a:t>
            </a:r>
            <a:r>
              <a:rPr lang="de-DE" sz="1000" dirty="0"/>
              <a:t> on May 31, </a:t>
            </a:r>
            <a:r>
              <a:rPr lang="de-DE" sz="1000" dirty="0" smtClean="0"/>
              <a:t>2015</a:t>
            </a:r>
            <a:endParaRPr lang="en-US" sz="1000" dirty="0" smtClean="0"/>
          </a:p>
        </p:txBody>
      </p:sp>
      <p:sp>
        <p:nvSpPr>
          <p:cNvPr id="28" name="Rounded Rectangle 27"/>
          <p:cNvSpPr/>
          <p:nvPr/>
        </p:nvSpPr>
        <p:spPr bwMode="auto">
          <a:xfrm>
            <a:off x="1009650" y="4507925"/>
            <a:ext cx="3333750" cy="773533"/>
          </a:xfrm>
          <a:prstGeom prst="roundRect">
            <a:avLst/>
          </a:prstGeom>
          <a:solidFill>
            <a:srgbClr val="0070C0"/>
          </a:solidFill>
          <a:ln w="6350" cap="flat" cmpd="sng" algn="ctr">
            <a:noFill/>
            <a:prstDash val="solid"/>
            <a:round/>
            <a:headEnd type="none" w="med" len="med"/>
            <a:tailEnd type="none" w="med" len="med"/>
          </a:ln>
          <a:effectLst/>
        </p:spPr>
        <p:txBody>
          <a:bodyPr anchor="ctr"/>
          <a:lstStyle/>
          <a:p>
            <a:pPr algn="ctr" eaLnBrk="0" hangingPunct="0"/>
            <a:r>
              <a:rPr lang="en-US" sz="1600" dirty="0" smtClean="0">
                <a:solidFill>
                  <a:schemeClr val="bg1"/>
                </a:solidFill>
              </a:rPr>
              <a:t>Nivolumab </a:t>
            </a:r>
            <a:r>
              <a:rPr lang="en-US" sz="1600" dirty="0">
                <a:solidFill>
                  <a:schemeClr val="bg1"/>
                </a:solidFill>
              </a:rPr>
              <a:t>(3 mg/kg)</a:t>
            </a:r>
            <a:br>
              <a:rPr lang="en-US" sz="1600" dirty="0">
                <a:solidFill>
                  <a:schemeClr val="bg1"/>
                </a:solidFill>
              </a:rPr>
            </a:br>
            <a:r>
              <a:rPr lang="en-US" sz="1600" dirty="0">
                <a:solidFill>
                  <a:schemeClr val="bg1"/>
                </a:solidFill>
              </a:rPr>
              <a:t> </a:t>
            </a:r>
            <a:r>
              <a:rPr lang="en-US" sz="1600" dirty="0" smtClean="0">
                <a:solidFill>
                  <a:schemeClr val="bg1"/>
                </a:solidFill>
              </a:rPr>
              <a:t>IV q2wk</a:t>
            </a:r>
            <a:endParaRPr lang="en-US" sz="1600" dirty="0">
              <a:solidFill>
                <a:schemeClr val="bg1"/>
              </a:solidFill>
            </a:endParaRPr>
          </a:p>
          <a:p>
            <a:pPr algn="ctr" eaLnBrk="0" hangingPunct="0"/>
            <a:r>
              <a:rPr lang="en-US" sz="1600" dirty="0">
                <a:solidFill>
                  <a:schemeClr val="bg1"/>
                </a:solidFill>
              </a:rPr>
              <a:t>(</a:t>
            </a:r>
            <a:r>
              <a:rPr lang="en-US" sz="1600" dirty="0" smtClean="0">
                <a:solidFill>
                  <a:schemeClr val="bg1"/>
                </a:solidFill>
              </a:rPr>
              <a:t>n=135)</a:t>
            </a:r>
            <a:endParaRPr lang="en-US" sz="1600" dirty="0">
              <a:solidFill>
                <a:schemeClr val="bg1"/>
              </a:solidFill>
            </a:endParaRPr>
          </a:p>
        </p:txBody>
      </p:sp>
      <p:sp>
        <p:nvSpPr>
          <p:cNvPr id="30" name="Rounded Rectangle 29"/>
          <p:cNvSpPr/>
          <p:nvPr/>
        </p:nvSpPr>
        <p:spPr bwMode="auto">
          <a:xfrm>
            <a:off x="5029200" y="4507925"/>
            <a:ext cx="3333750" cy="773533"/>
          </a:xfrm>
          <a:prstGeom prst="roundRect">
            <a:avLst/>
          </a:prstGeom>
          <a:solidFill>
            <a:srgbClr val="92D050"/>
          </a:solidFill>
          <a:ln w="6350" cap="flat" cmpd="sng" algn="ctr">
            <a:noFill/>
            <a:prstDash val="solid"/>
            <a:round/>
            <a:headEnd type="none" w="med" len="med"/>
            <a:tailEnd type="none" w="med" len="med"/>
          </a:ln>
          <a:effectLst/>
        </p:spPr>
        <p:txBody>
          <a:bodyPr anchor="ctr"/>
          <a:lstStyle/>
          <a:p>
            <a:pPr algn="ctr" eaLnBrk="0" hangingPunct="0"/>
            <a:r>
              <a:rPr lang="en-US" sz="1600" dirty="0" smtClean="0"/>
              <a:t>Docetaxel (75 mg/m</a:t>
            </a:r>
            <a:r>
              <a:rPr lang="en-US" sz="1600" baseline="30000" dirty="0" smtClean="0"/>
              <a:t>2</a:t>
            </a:r>
            <a:r>
              <a:rPr lang="en-US" sz="1600" dirty="0" smtClean="0"/>
              <a:t>) </a:t>
            </a:r>
            <a:br>
              <a:rPr lang="en-US" sz="1600" dirty="0" smtClean="0"/>
            </a:br>
            <a:r>
              <a:rPr lang="en-US" sz="1600" dirty="0" smtClean="0"/>
              <a:t>IV q3wk</a:t>
            </a:r>
            <a:endParaRPr lang="en-US" sz="1600" dirty="0"/>
          </a:p>
          <a:p>
            <a:pPr algn="ctr" eaLnBrk="0" hangingPunct="0"/>
            <a:r>
              <a:rPr lang="en-US" sz="1600" dirty="0"/>
              <a:t>(</a:t>
            </a:r>
            <a:r>
              <a:rPr lang="en-US" sz="1600" dirty="0" smtClean="0"/>
              <a:t>n=137)</a:t>
            </a:r>
            <a:endParaRPr lang="en-US" sz="1600" dirty="0"/>
          </a:p>
        </p:txBody>
      </p:sp>
      <p:sp>
        <p:nvSpPr>
          <p:cNvPr id="29" name="Rounded Rectangle 28"/>
          <p:cNvSpPr/>
          <p:nvPr/>
        </p:nvSpPr>
        <p:spPr bwMode="auto">
          <a:xfrm>
            <a:off x="1015666" y="5402097"/>
            <a:ext cx="7353300" cy="761176"/>
          </a:xfrm>
          <a:prstGeom prst="roundRect">
            <a:avLst/>
          </a:prstGeom>
          <a:noFill/>
          <a:ln w="6350" cap="flat" cmpd="sng" algn="ctr">
            <a:solidFill>
              <a:schemeClr val="accent2"/>
            </a:solidFill>
            <a:prstDash val="solid"/>
            <a:round/>
            <a:headEnd type="none" w="med" len="med"/>
            <a:tailEnd type="none" w="med" len="med"/>
          </a:ln>
          <a:effectLst/>
        </p:spPr>
        <p:txBody>
          <a:bodyPr anchor="ctr"/>
          <a:lstStyle/>
          <a:p>
            <a:pPr algn="ctr" eaLnBrk="0" hangingPunct="0"/>
            <a:r>
              <a:rPr lang="en-US" sz="1600" dirty="0" smtClean="0"/>
              <a:t>Primary endpoints: OS</a:t>
            </a:r>
          </a:p>
          <a:p>
            <a:pPr algn="ctr" eaLnBrk="0" hangingPunct="0"/>
            <a:r>
              <a:rPr lang="en-US" sz="1600" dirty="0" smtClean="0"/>
              <a:t>Secondary endpoints: ORR, PFS (by IRR), correlation between PD-L1 expression and efficacy, </a:t>
            </a:r>
            <a:r>
              <a:rPr lang="en-US" sz="1600" dirty="0" err="1" smtClean="0"/>
              <a:t>QoL</a:t>
            </a:r>
            <a:r>
              <a:rPr lang="en-US" sz="1600" dirty="0" smtClean="0"/>
              <a:t> (LCSS) </a:t>
            </a:r>
            <a:endParaRPr lang="en-US" sz="1600" dirty="0"/>
          </a:p>
        </p:txBody>
      </p:sp>
      <p:sp>
        <p:nvSpPr>
          <p:cNvPr id="21" name="Freeform 20"/>
          <p:cNvSpPr/>
          <p:nvPr/>
        </p:nvSpPr>
        <p:spPr>
          <a:xfrm>
            <a:off x="2314574" y="4251161"/>
            <a:ext cx="4410075" cy="294184"/>
          </a:xfrm>
          <a:custGeom>
            <a:avLst/>
            <a:gdLst>
              <a:gd name="connsiteX0" fmla="*/ 0 w 4815840"/>
              <a:gd name="connsiteY0" fmla="*/ 167640 h 182880"/>
              <a:gd name="connsiteX1" fmla="*/ 0 w 4815840"/>
              <a:gd name="connsiteY1" fmla="*/ 0 h 182880"/>
              <a:gd name="connsiteX2" fmla="*/ 4815840 w 4815840"/>
              <a:gd name="connsiteY2" fmla="*/ 0 h 182880"/>
              <a:gd name="connsiteX3" fmla="*/ 4815840 w 4815840"/>
              <a:gd name="connsiteY3" fmla="*/ 182880 h 182880"/>
            </a:gdLst>
            <a:ahLst/>
            <a:cxnLst>
              <a:cxn ang="0">
                <a:pos x="connsiteX0" y="connsiteY0"/>
              </a:cxn>
              <a:cxn ang="0">
                <a:pos x="connsiteX1" y="connsiteY1"/>
              </a:cxn>
              <a:cxn ang="0">
                <a:pos x="connsiteX2" y="connsiteY2"/>
              </a:cxn>
              <a:cxn ang="0">
                <a:pos x="connsiteX3" y="connsiteY3"/>
              </a:cxn>
            </a:cxnLst>
            <a:rect l="l" t="t" r="r" b="b"/>
            <a:pathLst>
              <a:path w="4815840" h="182880">
                <a:moveTo>
                  <a:pt x="0" y="167640"/>
                </a:moveTo>
                <a:lnTo>
                  <a:pt x="0" y="0"/>
                </a:lnTo>
                <a:lnTo>
                  <a:pt x="4815840" y="0"/>
                </a:lnTo>
                <a:lnTo>
                  <a:pt x="4815840" y="182880"/>
                </a:lnTo>
              </a:path>
            </a:pathLst>
          </a:custGeom>
          <a:noFill/>
          <a:ln w="38100" cap="rnd">
            <a:solidFill>
              <a:srgbClr val="717073"/>
            </a:solidFill>
            <a:headEnd type="arrow"/>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Freeform 23"/>
          <p:cNvSpPr/>
          <p:nvPr/>
        </p:nvSpPr>
        <p:spPr>
          <a:xfrm flipH="1">
            <a:off x="4523558" y="1753235"/>
            <a:ext cx="175193" cy="2323124"/>
          </a:xfrm>
          <a:custGeom>
            <a:avLst/>
            <a:gdLst>
              <a:gd name="connsiteX0" fmla="*/ 0 w 0"/>
              <a:gd name="connsiteY0" fmla="*/ 0 h 175260"/>
              <a:gd name="connsiteX1" fmla="*/ 0 w 0"/>
              <a:gd name="connsiteY1" fmla="*/ 175260 h 175260"/>
            </a:gdLst>
            <a:ahLst/>
            <a:cxnLst>
              <a:cxn ang="0">
                <a:pos x="connsiteX0" y="connsiteY0"/>
              </a:cxn>
              <a:cxn ang="0">
                <a:pos x="connsiteX1" y="connsiteY1"/>
              </a:cxn>
            </a:cxnLst>
            <a:rect l="l" t="t" r="r" b="b"/>
            <a:pathLst>
              <a:path h="175260">
                <a:moveTo>
                  <a:pt x="0" y="0"/>
                </a:moveTo>
                <a:lnTo>
                  <a:pt x="0" y="175260"/>
                </a:lnTo>
              </a:path>
            </a:pathLst>
          </a:custGeom>
          <a:noFill/>
          <a:ln w="38100" cap="rnd">
            <a:solidFill>
              <a:srgbClr val="717073"/>
            </a:solidFill>
            <a:headEnd type="none"/>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ounded Rectangle 22"/>
          <p:cNvSpPr/>
          <p:nvPr/>
        </p:nvSpPr>
        <p:spPr bwMode="auto">
          <a:xfrm>
            <a:off x="3602250" y="3587760"/>
            <a:ext cx="2188950" cy="335132"/>
          </a:xfrm>
          <a:prstGeom prst="roundRect">
            <a:avLst/>
          </a:prstGeom>
          <a:solidFill>
            <a:schemeClr val="bg1">
              <a:lumMod val="85000"/>
            </a:schemeClr>
          </a:solidFill>
          <a:ln w="6350" cap="flat" cmpd="sng" algn="ctr">
            <a:noFill/>
            <a:prstDash val="solid"/>
            <a:round/>
            <a:headEnd type="none" w="med" len="med"/>
            <a:tailEnd type="none" w="med" len="med"/>
          </a:ln>
          <a:effectLst/>
        </p:spPr>
        <p:txBody>
          <a:bodyPr anchor="ctr"/>
          <a:lstStyle/>
          <a:p>
            <a:pPr algn="ctr" eaLnBrk="0" hangingPunct="0"/>
            <a:r>
              <a:rPr lang="en-US" sz="1600" dirty="0" err="1" smtClean="0"/>
              <a:t>Randomise</a:t>
            </a:r>
            <a:endParaRPr lang="en-US" sz="1600" dirty="0"/>
          </a:p>
        </p:txBody>
      </p:sp>
      <p:sp>
        <p:nvSpPr>
          <p:cNvPr id="32" name="Rounded Rectangle 31"/>
          <p:cNvSpPr/>
          <p:nvPr/>
        </p:nvSpPr>
        <p:spPr bwMode="auto">
          <a:xfrm>
            <a:off x="4363452" y="4175803"/>
            <a:ext cx="647700" cy="335132"/>
          </a:xfrm>
          <a:prstGeom prst="roundRect">
            <a:avLst/>
          </a:prstGeom>
          <a:solidFill>
            <a:schemeClr val="bg1">
              <a:lumMod val="85000"/>
            </a:schemeClr>
          </a:solidFill>
          <a:ln w="6350" cap="flat" cmpd="sng" algn="ctr">
            <a:noFill/>
            <a:prstDash val="solid"/>
            <a:round/>
            <a:headEnd type="none" w="med" len="med"/>
            <a:tailEnd type="none" w="med" len="med"/>
          </a:ln>
          <a:effectLst/>
        </p:spPr>
        <p:txBody>
          <a:bodyPr anchor="ctr"/>
          <a:lstStyle/>
          <a:p>
            <a:pPr algn="ctr" eaLnBrk="0" hangingPunct="0"/>
            <a:r>
              <a:rPr lang="en-US" sz="1600" dirty="0" smtClean="0"/>
              <a:t>1:1</a:t>
            </a:r>
            <a:endParaRPr lang="en-US" sz="1600" dirty="0"/>
          </a:p>
        </p:txBody>
      </p:sp>
      <p:sp>
        <p:nvSpPr>
          <p:cNvPr id="27" name="Rounded Rectangle 26"/>
          <p:cNvSpPr/>
          <p:nvPr/>
        </p:nvSpPr>
        <p:spPr bwMode="auto">
          <a:xfrm>
            <a:off x="1009651" y="1850859"/>
            <a:ext cx="7353300" cy="1571625"/>
          </a:xfrm>
          <a:prstGeom prst="roundRect">
            <a:avLst/>
          </a:prstGeom>
          <a:solidFill>
            <a:schemeClr val="bg1"/>
          </a:solidFill>
          <a:ln w="6350" cap="flat" cmpd="sng" algn="ctr">
            <a:solidFill>
              <a:schemeClr val="accent1"/>
            </a:solidFill>
            <a:prstDash val="solid"/>
            <a:round/>
            <a:headEnd type="none" w="med" len="med"/>
            <a:tailEnd type="none" w="med" len="med"/>
          </a:ln>
          <a:effectLst/>
        </p:spPr>
        <p:txBody>
          <a:bodyPr anchor="ctr"/>
          <a:lstStyle/>
          <a:p>
            <a:pPr>
              <a:buClr>
                <a:schemeClr val="accent1"/>
              </a:buClr>
              <a:defRPr/>
            </a:pPr>
            <a:r>
              <a:rPr lang="en-US" sz="1100" dirty="0" smtClean="0"/>
              <a:t>Patients with:</a:t>
            </a:r>
          </a:p>
          <a:p>
            <a:pPr marL="285750" indent="-285750">
              <a:buClr>
                <a:schemeClr val="accent1"/>
              </a:buClr>
              <a:buFont typeface="Arial" panose="020B0604020202020204" pitchFamily="34" charset="0"/>
              <a:buChar char="•"/>
              <a:defRPr/>
            </a:pPr>
            <a:r>
              <a:rPr lang="en-US" sz="1100" dirty="0" smtClean="0"/>
              <a:t>Confirmed squamous cell NSCLC </a:t>
            </a:r>
          </a:p>
          <a:p>
            <a:pPr marL="285750" indent="-285750">
              <a:buClr>
                <a:schemeClr val="accent1"/>
              </a:buClr>
              <a:buFont typeface="Arial" panose="020B0604020202020204" pitchFamily="34" charset="0"/>
              <a:buChar char="•"/>
              <a:defRPr/>
            </a:pPr>
            <a:r>
              <a:rPr lang="en-US" sz="1100" dirty="0" smtClean="0"/>
              <a:t>Stage IIIB/IV disease or recurrent or progressive disease following multimodal therapy (radiation therapy, surgical resection, or chemoradiation therapy for locally advanced disease)</a:t>
            </a:r>
          </a:p>
          <a:p>
            <a:pPr marL="285750" indent="-285750">
              <a:buClr>
                <a:schemeClr val="accent1"/>
              </a:buClr>
              <a:buFont typeface="Arial" panose="020B0604020202020204" pitchFamily="34" charset="0"/>
              <a:buChar char="•"/>
              <a:defRPr/>
            </a:pPr>
            <a:r>
              <a:rPr lang="en-US" sz="1100" dirty="0" smtClean="0"/>
              <a:t>Disease recurrence or progression after 1 prior platinum doublet-based CT regimen for advanced or metastatic disease</a:t>
            </a:r>
          </a:p>
          <a:p>
            <a:pPr marL="285750" indent="-285750">
              <a:buClr>
                <a:schemeClr val="accent1"/>
              </a:buClr>
              <a:buFont typeface="Arial" panose="020B0604020202020204" pitchFamily="34" charset="0"/>
              <a:buChar char="•"/>
              <a:defRPr/>
            </a:pPr>
            <a:r>
              <a:rPr lang="en-US" sz="1100" dirty="0" smtClean="0"/>
              <a:t>No prior treatment with anti-PD-1, anti-PD-L1, anti-PD-L2, anti-CD137, or anti-CTLA-4 antibody, or docetaxel</a:t>
            </a:r>
          </a:p>
          <a:p>
            <a:pPr marL="285750" indent="-285750">
              <a:buClr>
                <a:schemeClr val="accent1"/>
              </a:buClr>
              <a:buFont typeface="Arial" panose="020B0604020202020204" pitchFamily="34" charset="0"/>
              <a:buChar char="•"/>
              <a:defRPr/>
            </a:pPr>
            <a:r>
              <a:rPr lang="en-US" sz="1100" dirty="0" smtClean="0"/>
              <a:t>ECOG PS 0-1</a:t>
            </a:r>
          </a:p>
          <a:p>
            <a:pPr marL="285750" indent="-285750">
              <a:buClr>
                <a:schemeClr val="accent1"/>
              </a:buClr>
              <a:buFont typeface="Arial" panose="020B0604020202020204" pitchFamily="34" charset="0"/>
              <a:buChar char="•"/>
              <a:defRPr/>
            </a:pPr>
            <a:r>
              <a:rPr lang="en-US" sz="1100" dirty="0" smtClean="0"/>
              <a:t>Pre-treatment (archival or fresh) tumor samples required for PD-L1 analysis</a:t>
            </a:r>
          </a:p>
        </p:txBody>
      </p:sp>
      <p:sp>
        <p:nvSpPr>
          <p:cNvPr id="26" name="Rounded Rectangle 25"/>
          <p:cNvSpPr/>
          <p:nvPr/>
        </p:nvSpPr>
        <p:spPr bwMode="auto">
          <a:xfrm>
            <a:off x="1009650" y="1205257"/>
            <a:ext cx="7353300" cy="547978"/>
          </a:xfrm>
          <a:prstGeom prst="roundRect">
            <a:avLst/>
          </a:prstGeom>
          <a:solidFill>
            <a:schemeClr val="bg1"/>
          </a:solidFill>
          <a:ln w="6350" cap="flat" cmpd="sng" algn="ctr">
            <a:solidFill>
              <a:schemeClr val="accent2"/>
            </a:solidFill>
            <a:prstDash val="solid"/>
            <a:round/>
            <a:headEnd type="none" w="med" len="med"/>
            <a:tailEnd type="none" w="med" len="med"/>
          </a:ln>
          <a:effectLst/>
        </p:spPr>
        <p:txBody>
          <a:bodyPr anchor="ctr"/>
          <a:lstStyle/>
          <a:p>
            <a:pPr algn="ctr" eaLnBrk="0" hangingPunct="0"/>
            <a:r>
              <a:rPr lang="en-US" sz="1600" dirty="0"/>
              <a:t>An open-label </a:t>
            </a:r>
            <a:r>
              <a:rPr lang="en-US" sz="1600" dirty="0" smtClean="0"/>
              <a:t>randomised </a:t>
            </a:r>
            <a:r>
              <a:rPr lang="en-US" sz="1600" dirty="0"/>
              <a:t>phase </a:t>
            </a:r>
            <a:r>
              <a:rPr lang="en-US" sz="1600" dirty="0" smtClean="0"/>
              <a:t>3 </a:t>
            </a:r>
            <a:r>
              <a:rPr lang="en-US" sz="1600" dirty="0"/>
              <a:t>trial of BMS-936558 </a:t>
            </a:r>
            <a:r>
              <a:rPr lang="en-US" sz="1600" dirty="0" smtClean="0"/>
              <a:t>(nivolumab</a:t>
            </a:r>
            <a:r>
              <a:rPr lang="en-US" sz="1600" dirty="0"/>
              <a:t>) </a:t>
            </a:r>
            <a:r>
              <a:rPr lang="en-US" sz="1600" dirty="0" smtClean="0"/>
              <a:t>vs </a:t>
            </a:r>
            <a:r>
              <a:rPr lang="en-US" sz="1600" dirty="0"/>
              <a:t>docetaxel in previously </a:t>
            </a:r>
            <a:r>
              <a:rPr lang="en-US" sz="1600" dirty="0" smtClean="0"/>
              <a:t>treated advanced </a:t>
            </a:r>
            <a:r>
              <a:rPr lang="en-US" sz="1600" dirty="0"/>
              <a:t>or metastatic squamous cell </a:t>
            </a:r>
            <a:r>
              <a:rPr lang="en-US" sz="1600" dirty="0" smtClean="0"/>
              <a:t>NSCLC</a:t>
            </a:r>
            <a:endParaRPr lang="en-US" sz="1600" dirty="0"/>
          </a:p>
        </p:txBody>
      </p:sp>
      <p:sp>
        <p:nvSpPr>
          <p:cNvPr id="14" name="Title 1"/>
          <p:cNvSpPr>
            <a:spLocks noGrp="1"/>
          </p:cNvSpPr>
          <p:nvPr>
            <p:ph type="title"/>
          </p:nvPr>
        </p:nvSpPr>
        <p:spPr>
          <a:xfrm>
            <a:off x="430823" y="346209"/>
            <a:ext cx="8550003" cy="720591"/>
          </a:xfrm>
        </p:spPr>
        <p:txBody>
          <a:bodyPr/>
          <a:lstStyle/>
          <a:p>
            <a:r>
              <a:rPr lang="en-US" dirty="0" smtClean="0"/>
              <a:t>CheckMate-017: Trial Design</a:t>
            </a:r>
            <a:endParaRPr lang="en-US" dirty="0"/>
          </a:p>
        </p:txBody>
      </p:sp>
      <p:sp>
        <p:nvSpPr>
          <p:cNvPr id="2" name="TextBox 1"/>
          <p:cNvSpPr txBox="1"/>
          <p:nvPr/>
        </p:nvSpPr>
        <p:spPr>
          <a:xfrm>
            <a:off x="5851398" y="3539882"/>
            <a:ext cx="2517568" cy="430887"/>
          </a:xfrm>
          <a:prstGeom prst="rect">
            <a:avLst/>
          </a:prstGeom>
          <a:noFill/>
        </p:spPr>
        <p:txBody>
          <a:bodyPr wrap="square" rtlCol="0">
            <a:spAutoFit/>
          </a:bodyPr>
          <a:lstStyle/>
          <a:p>
            <a:r>
              <a:rPr lang="de-DE" sz="1050" dirty="0" err="1" smtClean="0"/>
              <a:t>Stratification</a:t>
            </a:r>
            <a:r>
              <a:rPr lang="de-DE" sz="1050" dirty="0" smtClean="0"/>
              <a:t> </a:t>
            </a:r>
            <a:r>
              <a:rPr lang="de-DE" sz="1050" dirty="0" err="1" smtClean="0"/>
              <a:t>by</a:t>
            </a:r>
            <a:r>
              <a:rPr lang="de-DE" sz="1050" dirty="0" smtClean="0"/>
              <a:t> </a:t>
            </a:r>
            <a:r>
              <a:rPr lang="de-DE" sz="1050" dirty="0" err="1" smtClean="0"/>
              <a:t>region</a:t>
            </a:r>
            <a:r>
              <a:rPr lang="de-DE" sz="1050" dirty="0" smtClean="0"/>
              <a:t> </a:t>
            </a:r>
            <a:r>
              <a:rPr lang="de-DE" sz="1050" dirty="0" err="1" smtClean="0"/>
              <a:t>and</a:t>
            </a:r>
            <a:r>
              <a:rPr lang="de-DE" sz="1050" dirty="0" smtClean="0"/>
              <a:t> </a:t>
            </a:r>
            <a:r>
              <a:rPr lang="de-DE" sz="1050" dirty="0" err="1" smtClean="0"/>
              <a:t>prior</a:t>
            </a:r>
            <a:r>
              <a:rPr lang="de-DE" sz="1050" dirty="0" smtClean="0"/>
              <a:t> </a:t>
            </a:r>
            <a:r>
              <a:rPr lang="de-DE" sz="1050" dirty="0" err="1" smtClean="0"/>
              <a:t>paclitaxel</a:t>
            </a:r>
            <a:r>
              <a:rPr lang="de-DE" sz="1050" dirty="0" smtClean="0"/>
              <a:t> </a:t>
            </a:r>
            <a:r>
              <a:rPr lang="de-DE" sz="1050" dirty="0" err="1" smtClean="0"/>
              <a:t>use</a:t>
            </a:r>
            <a:endParaRPr lang="de-DE" sz="1050" dirty="0"/>
          </a:p>
        </p:txBody>
      </p:sp>
    </p:spTree>
    <p:extLst>
      <p:ext uri="{BB962C8B-B14F-4D97-AF65-F5344CB8AC3E}">
        <p14:creationId xmlns:p14="http://schemas.microsoft.com/office/powerpoint/2010/main" val="3219229115"/>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
          <p:cNvSpPr>
            <a:spLocks noGrp="1"/>
          </p:cNvSpPr>
          <p:nvPr>
            <p:ph type="title"/>
          </p:nvPr>
        </p:nvSpPr>
        <p:spPr>
          <a:xfrm>
            <a:off x="430823" y="346209"/>
            <a:ext cx="8550003" cy="720591"/>
          </a:xfrm>
        </p:spPr>
        <p:txBody>
          <a:bodyPr/>
          <a:lstStyle/>
          <a:p>
            <a:r>
              <a:rPr lang="en-US" dirty="0" smtClean="0"/>
              <a:t>CheckMate-017: Baseline Characteristics</a:t>
            </a:r>
            <a:endParaRPr lang="en-US" dirty="0"/>
          </a:p>
        </p:txBody>
      </p:sp>
      <p:pic>
        <p:nvPicPr>
          <p:cNvPr id="15" name="Picture 14"/>
          <p:cNvPicPr>
            <a:picLocks noChangeAspect="1" noChangeArrowheads="1"/>
          </p:cNvPicPr>
          <p:nvPr/>
        </p:nvPicPr>
        <p:blipFill rotWithShape="1">
          <a:blip r:embed="rId2">
            <a:extLst>
              <a:ext uri="{28A0092B-C50C-407E-A947-70E740481C1C}">
                <a14:useLocalDpi xmlns:a14="http://schemas.microsoft.com/office/drawing/2010/main" val="0"/>
              </a:ext>
            </a:extLst>
          </a:blip>
          <a:srcRect b="51167"/>
          <a:stretch/>
        </p:blipFill>
        <p:spPr bwMode="auto">
          <a:xfrm>
            <a:off x="-3940" y="1963771"/>
            <a:ext cx="4715061" cy="36045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 name="Picture 15"/>
          <p:cNvPicPr>
            <a:picLocks noChangeAspect="1" noChangeArrowheads="1"/>
          </p:cNvPicPr>
          <p:nvPr/>
        </p:nvPicPr>
        <p:blipFill rotWithShape="1">
          <a:blip r:embed="rId2">
            <a:extLst>
              <a:ext uri="{28A0092B-C50C-407E-A947-70E740481C1C}">
                <a14:useLocalDpi xmlns:a14="http://schemas.microsoft.com/office/drawing/2010/main" val="0"/>
              </a:ext>
            </a:extLst>
          </a:blip>
          <a:srcRect t="49019"/>
          <a:stretch/>
        </p:blipFill>
        <p:spPr bwMode="auto">
          <a:xfrm>
            <a:off x="4670176" y="1993415"/>
            <a:ext cx="4479215" cy="35748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TextBox 7"/>
          <p:cNvSpPr txBox="1"/>
          <p:nvPr/>
        </p:nvSpPr>
        <p:spPr>
          <a:xfrm>
            <a:off x="210322" y="6359723"/>
            <a:ext cx="3165931" cy="307777"/>
          </a:xfrm>
          <a:prstGeom prst="rect">
            <a:avLst/>
          </a:prstGeom>
          <a:noFill/>
        </p:spPr>
        <p:txBody>
          <a:bodyPr wrap="none" lIns="0" tIns="0" rIns="0" bIns="0" rtlCol="0" anchor="b" anchorCtr="0">
            <a:spAutoFit/>
          </a:bodyPr>
          <a:lstStyle/>
          <a:p>
            <a:r>
              <a:rPr lang="en-GB" sz="1000" dirty="0" err="1">
                <a:solidFill>
                  <a:srgbClr val="000000"/>
                </a:solidFill>
              </a:rPr>
              <a:t>Spigel</a:t>
            </a:r>
            <a:r>
              <a:rPr lang="en-GB" sz="1000" dirty="0">
                <a:solidFill>
                  <a:srgbClr val="000000"/>
                </a:solidFill>
              </a:rPr>
              <a:t> et al. ASCO 2015 </a:t>
            </a:r>
            <a:r>
              <a:rPr lang="en-GB" sz="1000" dirty="0" smtClean="0">
                <a:solidFill>
                  <a:srgbClr val="000000"/>
                </a:solidFill>
              </a:rPr>
              <a:t>Abstract </a:t>
            </a:r>
            <a:r>
              <a:rPr lang="en-GB" sz="1000" dirty="0">
                <a:solidFill>
                  <a:srgbClr val="000000"/>
                </a:solidFill>
              </a:rPr>
              <a:t>8009</a:t>
            </a:r>
          </a:p>
          <a:p>
            <a:r>
              <a:rPr lang="de-DE" sz="1000" dirty="0" err="1" smtClean="0"/>
              <a:t>Brahmer</a:t>
            </a:r>
            <a:r>
              <a:rPr lang="de-DE" sz="1000" dirty="0" smtClean="0"/>
              <a:t> </a:t>
            </a:r>
            <a:r>
              <a:rPr lang="de-DE" sz="1000" dirty="0"/>
              <a:t>et al</a:t>
            </a:r>
            <a:r>
              <a:rPr lang="en-US" sz="1000" dirty="0"/>
              <a:t>. </a:t>
            </a:r>
            <a:r>
              <a:rPr lang="de-DE" sz="1000" dirty="0"/>
              <a:t>N Engl J Med </a:t>
            </a:r>
            <a:r>
              <a:rPr lang="de-DE" sz="1000" dirty="0" err="1"/>
              <a:t>published</a:t>
            </a:r>
            <a:r>
              <a:rPr lang="de-DE" sz="1000" dirty="0"/>
              <a:t> on May 31, </a:t>
            </a:r>
            <a:r>
              <a:rPr lang="de-DE" sz="1000" dirty="0" smtClean="0"/>
              <a:t>2015</a:t>
            </a:r>
            <a:endParaRPr lang="en-US" sz="1000" dirty="0" smtClean="0"/>
          </a:p>
        </p:txBody>
      </p:sp>
    </p:spTree>
    <p:extLst>
      <p:ext uri="{BB962C8B-B14F-4D97-AF65-F5344CB8AC3E}">
        <p14:creationId xmlns:p14="http://schemas.microsoft.com/office/powerpoint/2010/main" val="1487591280"/>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24978" y="6125231"/>
            <a:ext cx="8617157" cy="246221"/>
          </a:xfrm>
          <a:prstGeom prst="rect">
            <a:avLst/>
          </a:prstGeom>
          <a:noFill/>
        </p:spPr>
        <p:txBody>
          <a:bodyPr wrap="square" rtlCol="0">
            <a:spAutoFit/>
          </a:bodyPr>
          <a:lstStyle/>
          <a:p>
            <a:r>
              <a:rPr lang="en-US" sz="1000" dirty="0" smtClean="0">
                <a:solidFill>
                  <a:srgbClr val="000000"/>
                </a:solidFill>
              </a:rPr>
              <a:t>At time of DBL (Dec 15, 2014), 199 deaths were reported (86% of deaths required for final analysis)</a:t>
            </a:r>
            <a:endParaRPr lang="en-US" sz="1000" dirty="0">
              <a:solidFill>
                <a:srgbClr val="000000"/>
              </a:solidFill>
            </a:endParaRPr>
          </a:p>
        </p:txBody>
      </p:sp>
      <p:sp>
        <p:nvSpPr>
          <p:cNvPr id="17" name="Title 16"/>
          <p:cNvSpPr>
            <a:spLocks noGrp="1"/>
          </p:cNvSpPr>
          <p:nvPr>
            <p:ph type="title"/>
          </p:nvPr>
        </p:nvSpPr>
        <p:spPr/>
        <p:txBody>
          <a:bodyPr/>
          <a:lstStyle/>
          <a:p>
            <a:r>
              <a:rPr lang="en-US" dirty="0" smtClean="0"/>
              <a:t>CheckMate-017: Overall Survival</a:t>
            </a:r>
            <a:endParaRPr lang="en-US" dirty="0"/>
          </a:p>
        </p:txBody>
      </p:sp>
      <p:pic>
        <p:nvPicPr>
          <p:cNvPr id="8194"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b="15674"/>
          <a:stretch/>
        </p:blipFill>
        <p:spPr bwMode="auto">
          <a:xfrm>
            <a:off x="884815" y="1364779"/>
            <a:ext cx="7396032" cy="42444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0" name="TextBox 129"/>
          <p:cNvSpPr txBox="1"/>
          <p:nvPr/>
        </p:nvSpPr>
        <p:spPr>
          <a:xfrm>
            <a:off x="210322" y="6359723"/>
            <a:ext cx="3165931" cy="307777"/>
          </a:xfrm>
          <a:prstGeom prst="rect">
            <a:avLst/>
          </a:prstGeom>
          <a:noFill/>
        </p:spPr>
        <p:txBody>
          <a:bodyPr wrap="none" lIns="0" tIns="0" rIns="0" bIns="0" rtlCol="0" anchor="b" anchorCtr="0">
            <a:spAutoFit/>
          </a:bodyPr>
          <a:lstStyle/>
          <a:p>
            <a:r>
              <a:rPr lang="en-GB" sz="1000" dirty="0" err="1">
                <a:solidFill>
                  <a:srgbClr val="000000"/>
                </a:solidFill>
              </a:rPr>
              <a:t>Spigel</a:t>
            </a:r>
            <a:r>
              <a:rPr lang="en-GB" sz="1000" dirty="0">
                <a:solidFill>
                  <a:srgbClr val="000000"/>
                </a:solidFill>
              </a:rPr>
              <a:t> et al. ASCO 2015 </a:t>
            </a:r>
            <a:r>
              <a:rPr lang="en-GB" sz="1000" dirty="0" smtClean="0">
                <a:solidFill>
                  <a:srgbClr val="000000"/>
                </a:solidFill>
              </a:rPr>
              <a:t>Abstract </a:t>
            </a:r>
            <a:r>
              <a:rPr lang="en-GB" sz="1000" dirty="0">
                <a:solidFill>
                  <a:srgbClr val="000000"/>
                </a:solidFill>
              </a:rPr>
              <a:t>8009</a:t>
            </a:r>
          </a:p>
          <a:p>
            <a:r>
              <a:rPr lang="de-DE" sz="1000" dirty="0" err="1" smtClean="0"/>
              <a:t>Brahmer</a:t>
            </a:r>
            <a:r>
              <a:rPr lang="de-DE" sz="1000" dirty="0" smtClean="0"/>
              <a:t> </a:t>
            </a:r>
            <a:r>
              <a:rPr lang="de-DE" sz="1000" dirty="0"/>
              <a:t>et al</a:t>
            </a:r>
            <a:r>
              <a:rPr lang="en-US" sz="1000" dirty="0"/>
              <a:t>. </a:t>
            </a:r>
            <a:r>
              <a:rPr lang="de-DE" sz="1000" dirty="0"/>
              <a:t>N Engl J Med </a:t>
            </a:r>
            <a:r>
              <a:rPr lang="de-DE" sz="1000" dirty="0" err="1"/>
              <a:t>published</a:t>
            </a:r>
            <a:r>
              <a:rPr lang="de-DE" sz="1000" dirty="0"/>
              <a:t> on May 31, </a:t>
            </a:r>
            <a:r>
              <a:rPr lang="de-DE" sz="1000" dirty="0" smtClean="0"/>
              <a:t>2015</a:t>
            </a:r>
            <a:endParaRPr lang="en-US" sz="1000" dirty="0" smtClean="0"/>
          </a:p>
        </p:txBody>
      </p:sp>
    </p:spTree>
    <p:extLst>
      <p:ext uri="{BB962C8B-B14F-4D97-AF65-F5344CB8AC3E}">
        <p14:creationId xmlns:p14="http://schemas.microsoft.com/office/powerpoint/2010/main" val="16331757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914254" y="5391008"/>
            <a:ext cx="7465471" cy="646331"/>
          </a:xfrm>
          <a:prstGeom prst="rect">
            <a:avLst/>
          </a:prstGeom>
          <a:noFill/>
        </p:spPr>
        <p:txBody>
          <a:bodyPr wrap="square" rtlCol="0">
            <a:spAutoFit/>
          </a:bodyPr>
          <a:lstStyle/>
          <a:p>
            <a:r>
              <a:rPr lang="en-US" sz="1200" dirty="0" smtClean="0">
                <a:solidFill>
                  <a:srgbClr val="000000"/>
                </a:solidFill>
              </a:rPr>
              <a:t>PFS defined as the time from randomization to the date of the first documented event of tumor progression, death or last tumor assessment that could be evaluated (data-censoring date).</a:t>
            </a:r>
          </a:p>
          <a:p>
            <a:r>
              <a:rPr lang="en-US" sz="1200" dirty="0" smtClean="0">
                <a:solidFill>
                  <a:srgbClr val="000000"/>
                </a:solidFill>
              </a:rPr>
              <a:t>The analysis included all the patients who underwent randomization.</a:t>
            </a:r>
            <a:endParaRPr lang="en-US" sz="1200" dirty="0">
              <a:solidFill>
                <a:srgbClr val="000000"/>
              </a:solidFill>
            </a:endParaRPr>
          </a:p>
        </p:txBody>
      </p:sp>
      <p:sp>
        <p:nvSpPr>
          <p:cNvPr id="17" name="Title 16"/>
          <p:cNvSpPr>
            <a:spLocks noGrp="1"/>
          </p:cNvSpPr>
          <p:nvPr>
            <p:ph type="title"/>
          </p:nvPr>
        </p:nvSpPr>
        <p:spPr/>
        <p:txBody>
          <a:bodyPr/>
          <a:lstStyle/>
          <a:p>
            <a:r>
              <a:rPr lang="en-US" dirty="0" smtClean="0"/>
              <a:t>CheckMate-017: Progression Free Survival</a:t>
            </a:r>
            <a:endParaRPr lang="en-US" dirty="0"/>
          </a:p>
        </p:txBody>
      </p:sp>
      <p:sp>
        <p:nvSpPr>
          <p:cNvPr id="9" name="TextBox 8"/>
          <p:cNvSpPr txBox="1"/>
          <p:nvPr/>
        </p:nvSpPr>
        <p:spPr>
          <a:xfrm>
            <a:off x="210322" y="6359723"/>
            <a:ext cx="3165931" cy="307777"/>
          </a:xfrm>
          <a:prstGeom prst="rect">
            <a:avLst/>
          </a:prstGeom>
          <a:noFill/>
        </p:spPr>
        <p:txBody>
          <a:bodyPr wrap="none" lIns="0" tIns="0" rIns="0" bIns="0" rtlCol="0" anchor="b" anchorCtr="0">
            <a:spAutoFit/>
          </a:bodyPr>
          <a:lstStyle/>
          <a:p>
            <a:r>
              <a:rPr lang="en-GB" sz="1000" dirty="0" err="1">
                <a:solidFill>
                  <a:srgbClr val="000000"/>
                </a:solidFill>
              </a:rPr>
              <a:t>Spigel</a:t>
            </a:r>
            <a:r>
              <a:rPr lang="en-GB" sz="1000" dirty="0">
                <a:solidFill>
                  <a:srgbClr val="000000"/>
                </a:solidFill>
              </a:rPr>
              <a:t> et al. ASCO 2015 </a:t>
            </a:r>
            <a:r>
              <a:rPr lang="en-GB" sz="1000" dirty="0" smtClean="0">
                <a:solidFill>
                  <a:srgbClr val="000000"/>
                </a:solidFill>
              </a:rPr>
              <a:t>Abstract </a:t>
            </a:r>
            <a:r>
              <a:rPr lang="en-GB" sz="1000" dirty="0">
                <a:solidFill>
                  <a:srgbClr val="000000"/>
                </a:solidFill>
              </a:rPr>
              <a:t>8009</a:t>
            </a:r>
          </a:p>
          <a:p>
            <a:r>
              <a:rPr lang="de-DE" sz="1000" dirty="0" err="1" smtClean="0"/>
              <a:t>Brahmer</a:t>
            </a:r>
            <a:r>
              <a:rPr lang="de-DE" sz="1000" dirty="0" smtClean="0"/>
              <a:t> </a:t>
            </a:r>
            <a:r>
              <a:rPr lang="de-DE" sz="1000" dirty="0"/>
              <a:t>et al</a:t>
            </a:r>
            <a:r>
              <a:rPr lang="en-US" sz="1000" dirty="0"/>
              <a:t>. </a:t>
            </a:r>
            <a:r>
              <a:rPr lang="de-DE" sz="1000" dirty="0"/>
              <a:t>N Engl J Med </a:t>
            </a:r>
            <a:r>
              <a:rPr lang="de-DE" sz="1000" dirty="0" err="1"/>
              <a:t>published</a:t>
            </a:r>
            <a:r>
              <a:rPr lang="de-DE" sz="1000" dirty="0"/>
              <a:t> on May 31, </a:t>
            </a:r>
            <a:r>
              <a:rPr lang="de-DE" sz="1000" dirty="0" smtClean="0"/>
              <a:t>2015</a:t>
            </a:r>
            <a:endParaRPr lang="en-US" sz="1000" dirty="0" smtClean="0"/>
          </a:p>
        </p:txBody>
      </p:sp>
      <p:grpSp>
        <p:nvGrpSpPr>
          <p:cNvPr id="3" name="Group 2"/>
          <p:cNvGrpSpPr/>
          <p:nvPr/>
        </p:nvGrpSpPr>
        <p:grpSpPr>
          <a:xfrm>
            <a:off x="914253" y="1310185"/>
            <a:ext cx="7366594" cy="4080823"/>
            <a:chOff x="914253" y="1310185"/>
            <a:chExt cx="7366594" cy="4080823"/>
          </a:xfrm>
        </p:grpSpPr>
        <p:pic>
          <p:nvPicPr>
            <p:cNvPr id="921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4253" y="1310185"/>
              <a:ext cx="7366594" cy="40808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 name="Rectangle 9"/>
            <p:cNvSpPr/>
            <p:nvPr/>
          </p:nvSpPr>
          <p:spPr>
            <a:xfrm>
              <a:off x="1023582" y="1392071"/>
              <a:ext cx="177421" cy="150125"/>
            </a:xfrm>
            <a:prstGeom prst="rect">
              <a:avLst/>
            </a:prstGeom>
            <a:solidFill>
              <a:schemeClr val="bg1"/>
            </a:solidFill>
            <a:ln w="190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grpSp>
    </p:spTree>
    <p:extLst>
      <p:ext uri="{BB962C8B-B14F-4D97-AF65-F5344CB8AC3E}">
        <p14:creationId xmlns:p14="http://schemas.microsoft.com/office/powerpoint/2010/main" val="10358792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t="9087"/>
          <a:stretch/>
        </p:blipFill>
        <p:spPr bwMode="auto">
          <a:xfrm>
            <a:off x="3376253" y="1177114"/>
            <a:ext cx="5514478" cy="54903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Title 16"/>
          <p:cNvSpPr>
            <a:spLocks noGrp="1"/>
          </p:cNvSpPr>
          <p:nvPr>
            <p:ph type="title"/>
          </p:nvPr>
        </p:nvSpPr>
        <p:spPr>
          <a:xfrm>
            <a:off x="430823" y="346209"/>
            <a:ext cx="8550003" cy="720591"/>
          </a:xfrm>
        </p:spPr>
        <p:txBody>
          <a:bodyPr/>
          <a:lstStyle/>
          <a:p>
            <a:r>
              <a:rPr lang="en-US" dirty="0" smtClean="0"/>
              <a:t>CheckMate-017: Objective Response Rate</a:t>
            </a:r>
            <a:endParaRPr lang="en-US" dirty="0"/>
          </a:p>
        </p:txBody>
      </p:sp>
      <p:sp>
        <p:nvSpPr>
          <p:cNvPr id="6" name="TextBox 5"/>
          <p:cNvSpPr txBox="1"/>
          <p:nvPr/>
        </p:nvSpPr>
        <p:spPr>
          <a:xfrm>
            <a:off x="335572" y="1815152"/>
            <a:ext cx="3040681" cy="1815882"/>
          </a:xfrm>
          <a:prstGeom prst="rect">
            <a:avLst/>
          </a:prstGeom>
          <a:noFill/>
        </p:spPr>
        <p:txBody>
          <a:bodyPr wrap="square" rtlCol="0">
            <a:spAutoFit/>
          </a:bodyPr>
          <a:lstStyle/>
          <a:p>
            <a:r>
              <a:rPr lang="de-DE" sz="1600" dirty="0" smtClean="0"/>
              <a:t>28 </a:t>
            </a:r>
            <a:r>
              <a:rPr lang="de-DE" sz="1600" dirty="0" err="1" smtClean="0"/>
              <a:t>pts</a:t>
            </a:r>
            <a:r>
              <a:rPr lang="de-DE" sz="1600" dirty="0" smtClean="0"/>
              <a:t> in </a:t>
            </a:r>
            <a:r>
              <a:rPr lang="de-DE" sz="1600" dirty="0" err="1" smtClean="0"/>
              <a:t>the</a:t>
            </a:r>
            <a:r>
              <a:rPr lang="de-DE" sz="1600" dirty="0" smtClean="0"/>
              <a:t> </a:t>
            </a:r>
            <a:r>
              <a:rPr lang="de-DE" sz="1600" dirty="0" err="1" smtClean="0"/>
              <a:t>nivolumab</a:t>
            </a:r>
            <a:r>
              <a:rPr lang="de-DE" sz="1600" dirty="0" smtClean="0"/>
              <a:t> arm </a:t>
            </a:r>
            <a:r>
              <a:rPr lang="de-DE" sz="1600" dirty="0" err="1" smtClean="0"/>
              <a:t>were</a:t>
            </a:r>
            <a:r>
              <a:rPr lang="de-DE" sz="1600" dirty="0" smtClean="0"/>
              <a:t> </a:t>
            </a:r>
            <a:r>
              <a:rPr lang="de-DE" sz="1600" dirty="0" err="1" smtClean="0"/>
              <a:t>treated</a:t>
            </a:r>
            <a:r>
              <a:rPr lang="de-DE" sz="1600" dirty="0" smtClean="0"/>
              <a:t> </a:t>
            </a:r>
            <a:r>
              <a:rPr lang="de-DE" sz="1600" dirty="0" err="1" smtClean="0"/>
              <a:t>beyond</a:t>
            </a:r>
            <a:r>
              <a:rPr lang="de-DE" sz="1600" dirty="0" smtClean="0"/>
              <a:t> RECIST v1.1-defined </a:t>
            </a:r>
            <a:r>
              <a:rPr lang="de-DE" sz="1600" dirty="0" err="1" smtClean="0"/>
              <a:t>progression</a:t>
            </a:r>
            <a:endParaRPr lang="de-DE" sz="1600" dirty="0" smtClean="0"/>
          </a:p>
          <a:p>
            <a:endParaRPr lang="de-DE" sz="1600" dirty="0"/>
          </a:p>
          <a:p>
            <a:r>
              <a:rPr lang="de-DE" sz="1600" dirty="0" smtClean="0"/>
              <a:t>Non-</a:t>
            </a:r>
            <a:r>
              <a:rPr lang="de-DE" sz="1600" dirty="0" err="1" smtClean="0"/>
              <a:t>conventional</a:t>
            </a:r>
            <a:r>
              <a:rPr lang="de-DE" sz="1600" dirty="0" smtClean="0"/>
              <a:t> </a:t>
            </a:r>
            <a:r>
              <a:rPr lang="de-DE" sz="1600" dirty="0" err="1" smtClean="0"/>
              <a:t>benefit</a:t>
            </a:r>
            <a:r>
              <a:rPr lang="de-DE" sz="1600" dirty="0" smtClean="0"/>
              <a:t> was </a:t>
            </a:r>
            <a:r>
              <a:rPr lang="de-DE" sz="1600" dirty="0" err="1" smtClean="0"/>
              <a:t>observed</a:t>
            </a:r>
            <a:r>
              <a:rPr lang="de-DE" sz="1600" dirty="0" smtClean="0"/>
              <a:t> in 9 </a:t>
            </a:r>
            <a:r>
              <a:rPr lang="de-DE" sz="1600" dirty="0" err="1" smtClean="0"/>
              <a:t>pts</a:t>
            </a:r>
            <a:r>
              <a:rPr lang="de-DE" sz="1600" dirty="0" smtClean="0"/>
              <a:t> (not </a:t>
            </a:r>
            <a:r>
              <a:rPr lang="de-DE" sz="1600" dirty="0" err="1" smtClean="0"/>
              <a:t>included</a:t>
            </a:r>
            <a:r>
              <a:rPr lang="de-DE" sz="1600" dirty="0" smtClean="0"/>
              <a:t> in ORR)</a:t>
            </a:r>
            <a:endParaRPr lang="de-DE" sz="1600" dirty="0"/>
          </a:p>
        </p:txBody>
      </p:sp>
      <p:sp>
        <p:nvSpPr>
          <p:cNvPr id="7" name="TextBox 6"/>
          <p:cNvSpPr txBox="1"/>
          <p:nvPr/>
        </p:nvSpPr>
        <p:spPr>
          <a:xfrm>
            <a:off x="210322" y="6359723"/>
            <a:ext cx="3165931" cy="307777"/>
          </a:xfrm>
          <a:prstGeom prst="rect">
            <a:avLst/>
          </a:prstGeom>
          <a:noFill/>
        </p:spPr>
        <p:txBody>
          <a:bodyPr wrap="none" lIns="0" tIns="0" rIns="0" bIns="0" rtlCol="0" anchor="b" anchorCtr="0">
            <a:spAutoFit/>
          </a:bodyPr>
          <a:lstStyle/>
          <a:p>
            <a:r>
              <a:rPr lang="en-GB" sz="1000" dirty="0" err="1">
                <a:solidFill>
                  <a:srgbClr val="000000"/>
                </a:solidFill>
              </a:rPr>
              <a:t>Spigel</a:t>
            </a:r>
            <a:r>
              <a:rPr lang="en-GB" sz="1000" dirty="0">
                <a:solidFill>
                  <a:srgbClr val="000000"/>
                </a:solidFill>
              </a:rPr>
              <a:t> et al. ASCO 2015 </a:t>
            </a:r>
            <a:r>
              <a:rPr lang="en-GB" sz="1000" dirty="0" smtClean="0">
                <a:solidFill>
                  <a:srgbClr val="000000"/>
                </a:solidFill>
              </a:rPr>
              <a:t>Abstract </a:t>
            </a:r>
            <a:r>
              <a:rPr lang="en-GB" sz="1000" dirty="0">
                <a:solidFill>
                  <a:srgbClr val="000000"/>
                </a:solidFill>
              </a:rPr>
              <a:t>8009</a:t>
            </a:r>
          </a:p>
          <a:p>
            <a:r>
              <a:rPr lang="de-DE" sz="1000" dirty="0" err="1" smtClean="0"/>
              <a:t>Brahmer</a:t>
            </a:r>
            <a:r>
              <a:rPr lang="de-DE" sz="1000" dirty="0" smtClean="0"/>
              <a:t> </a:t>
            </a:r>
            <a:r>
              <a:rPr lang="de-DE" sz="1000" dirty="0"/>
              <a:t>et al</a:t>
            </a:r>
            <a:r>
              <a:rPr lang="en-US" sz="1000" dirty="0"/>
              <a:t>. </a:t>
            </a:r>
            <a:r>
              <a:rPr lang="de-DE" sz="1000" dirty="0"/>
              <a:t>N Engl J Med </a:t>
            </a:r>
            <a:r>
              <a:rPr lang="de-DE" sz="1000" dirty="0" err="1"/>
              <a:t>published</a:t>
            </a:r>
            <a:r>
              <a:rPr lang="de-DE" sz="1000" dirty="0"/>
              <a:t> on May 31, </a:t>
            </a:r>
            <a:r>
              <a:rPr lang="de-DE" sz="1000" dirty="0" smtClean="0"/>
              <a:t>2015</a:t>
            </a:r>
            <a:endParaRPr lang="en-US" sz="1000" dirty="0" smtClean="0"/>
          </a:p>
        </p:txBody>
      </p:sp>
    </p:spTree>
    <p:extLst>
      <p:ext uri="{BB962C8B-B14F-4D97-AF65-F5344CB8AC3E}">
        <p14:creationId xmlns:p14="http://schemas.microsoft.com/office/powerpoint/2010/main" val="508045241"/>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6"/>
          <p:cNvSpPr>
            <a:spLocks noGrp="1"/>
          </p:cNvSpPr>
          <p:nvPr>
            <p:ph type="title"/>
          </p:nvPr>
        </p:nvSpPr>
        <p:spPr>
          <a:xfrm>
            <a:off x="430823" y="346209"/>
            <a:ext cx="8550003" cy="720591"/>
          </a:xfrm>
        </p:spPr>
        <p:txBody>
          <a:bodyPr/>
          <a:lstStyle/>
          <a:p>
            <a:r>
              <a:rPr lang="en-US" dirty="0" smtClean="0"/>
              <a:t>CheckMate-017: </a:t>
            </a:r>
            <a:r>
              <a:rPr lang="en-US" dirty="0"/>
              <a:t>OS, PFS and </a:t>
            </a:r>
            <a:r>
              <a:rPr lang="en-US" dirty="0" smtClean="0"/>
              <a:t>ORR </a:t>
            </a:r>
            <a:r>
              <a:rPr lang="en-US" dirty="0"/>
              <a:t>by PD-L1 Expression Level</a:t>
            </a:r>
          </a:p>
        </p:txBody>
      </p:sp>
      <p:graphicFrame>
        <p:nvGraphicFramePr>
          <p:cNvPr id="2" name="Table 1"/>
          <p:cNvGraphicFramePr>
            <a:graphicFrameLocks noGrp="1"/>
          </p:cNvGraphicFramePr>
          <p:nvPr>
            <p:extLst>
              <p:ext uri="{D42A27DB-BD31-4B8C-83A1-F6EECF244321}">
                <p14:modId xmlns:p14="http://schemas.microsoft.com/office/powerpoint/2010/main" val="3545024341"/>
              </p:ext>
            </p:extLst>
          </p:nvPr>
        </p:nvGraphicFramePr>
        <p:xfrm>
          <a:off x="2866029" y="4839720"/>
          <a:ext cx="6236208" cy="1577340"/>
        </p:xfrm>
        <a:graphic>
          <a:graphicData uri="http://schemas.openxmlformats.org/drawingml/2006/table">
            <a:tbl>
              <a:tblPr firstRow="1" bandRow="1">
                <a:tableStyleId>{5C22544A-7EE6-4342-B048-85BDC9FD1C3A}</a:tableStyleId>
              </a:tblPr>
              <a:tblGrid>
                <a:gridCol w="1371600"/>
                <a:gridCol w="694944"/>
                <a:gridCol w="694944"/>
                <a:gridCol w="694944"/>
                <a:gridCol w="694944"/>
                <a:gridCol w="694944"/>
                <a:gridCol w="694944"/>
                <a:gridCol w="694944"/>
              </a:tblGrid>
              <a:tr h="191068">
                <a:tc gridSpan="8">
                  <a:txBody>
                    <a:bodyPr/>
                    <a:lstStyle/>
                    <a:p>
                      <a:pPr algn="ctr"/>
                      <a:r>
                        <a:rPr lang="de-DE" sz="1050" dirty="0" smtClean="0">
                          <a:solidFill>
                            <a:schemeClr val="tx1"/>
                          </a:solidFill>
                        </a:rPr>
                        <a:t>ORR </a:t>
                      </a:r>
                      <a:r>
                        <a:rPr lang="de-DE" sz="1050" dirty="0" err="1" smtClean="0">
                          <a:solidFill>
                            <a:schemeClr val="tx1"/>
                          </a:solidFill>
                        </a:rPr>
                        <a:t>by</a:t>
                      </a:r>
                      <a:r>
                        <a:rPr lang="de-DE" sz="1050" dirty="0" smtClean="0">
                          <a:solidFill>
                            <a:schemeClr val="tx1"/>
                          </a:solidFill>
                        </a:rPr>
                        <a:t> PD-L1 Expression Level</a:t>
                      </a:r>
                      <a:endParaRPr lang="de-DE" sz="1050" dirty="0">
                        <a:solidFill>
                          <a:schemeClr val="tx1"/>
                        </a:solidFill>
                      </a:endParaRPr>
                    </a:p>
                  </a:txBody>
                  <a:tcPr>
                    <a:solidFill>
                      <a:schemeClr val="bg1">
                        <a:lumMod val="85000"/>
                      </a:schemeClr>
                    </a:solidFill>
                  </a:tcPr>
                </a:tc>
                <a:tc hMerge="1">
                  <a:txBody>
                    <a:bodyPr/>
                    <a:lstStyle/>
                    <a:p>
                      <a:endParaRPr lang="de-DE" sz="1200" dirty="0"/>
                    </a:p>
                  </a:txBody>
                  <a:tcPr/>
                </a:tc>
                <a:tc hMerge="1">
                  <a:txBody>
                    <a:bodyPr/>
                    <a:lstStyle/>
                    <a:p>
                      <a:endParaRPr lang="de-DE" sz="1200"/>
                    </a:p>
                  </a:txBody>
                  <a:tcPr/>
                </a:tc>
                <a:tc hMerge="1">
                  <a:txBody>
                    <a:bodyPr/>
                    <a:lstStyle/>
                    <a:p>
                      <a:endParaRPr lang="de-DE" sz="1200"/>
                    </a:p>
                  </a:txBody>
                  <a:tcPr/>
                </a:tc>
                <a:tc hMerge="1">
                  <a:txBody>
                    <a:bodyPr/>
                    <a:lstStyle/>
                    <a:p>
                      <a:endParaRPr lang="de-DE" sz="1200"/>
                    </a:p>
                  </a:txBody>
                  <a:tcPr/>
                </a:tc>
                <a:tc hMerge="1">
                  <a:txBody>
                    <a:bodyPr/>
                    <a:lstStyle/>
                    <a:p>
                      <a:endParaRPr lang="de-DE" sz="1200"/>
                    </a:p>
                  </a:txBody>
                  <a:tcPr/>
                </a:tc>
                <a:tc hMerge="1">
                  <a:txBody>
                    <a:bodyPr/>
                    <a:lstStyle/>
                    <a:p>
                      <a:endParaRPr lang="de-DE" sz="1200"/>
                    </a:p>
                  </a:txBody>
                  <a:tcPr/>
                </a:tc>
                <a:tc hMerge="1">
                  <a:txBody>
                    <a:bodyPr/>
                    <a:lstStyle/>
                    <a:p>
                      <a:endParaRPr lang="de-DE" sz="1200" dirty="0"/>
                    </a:p>
                  </a:txBody>
                  <a:tcPr/>
                </a:tc>
              </a:tr>
              <a:tr h="226553">
                <a:tc>
                  <a:txBody>
                    <a:bodyPr/>
                    <a:lstStyle/>
                    <a:p>
                      <a:endParaRPr lang="de-DE" sz="1050" dirty="0">
                        <a:solidFill>
                          <a:schemeClr val="tx1"/>
                        </a:solidFill>
                      </a:endParaRPr>
                    </a:p>
                  </a:txBody>
                  <a:tcPr>
                    <a:solidFill>
                      <a:schemeClr val="bg1">
                        <a:lumMod val="85000"/>
                      </a:schemeClr>
                    </a:solidFill>
                  </a:tcPr>
                </a:tc>
                <a:tc>
                  <a:txBody>
                    <a:bodyPr/>
                    <a:lstStyle/>
                    <a:p>
                      <a:pPr algn="ctr"/>
                      <a:r>
                        <a:rPr lang="de-DE" sz="1050" dirty="0" smtClean="0">
                          <a:solidFill>
                            <a:schemeClr val="tx1"/>
                          </a:solidFill>
                          <a:latin typeface="Calibri"/>
                          <a:cs typeface="Calibri"/>
                        </a:rPr>
                        <a:t>≥1%</a:t>
                      </a:r>
                      <a:endParaRPr lang="de-DE" sz="1050" dirty="0">
                        <a:solidFill>
                          <a:schemeClr val="tx1"/>
                        </a:solidFill>
                      </a:endParaRPr>
                    </a:p>
                  </a:txBody>
                  <a:tcPr>
                    <a:solidFill>
                      <a:schemeClr val="bg1">
                        <a:lumMod val="85000"/>
                      </a:schemeClr>
                    </a:solidFill>
                  </a:tcPr>
                </a:tc>
                <a:tc>
                  <a:txBody>
                    <a:bodyPr/>
                    <a:lstStyle/>
                    <a:p>
                      <a:pPr algn="ctr"/>
                      <a:r>
                        <a:rPr lang="de-DE" sz="1050" dirty="0" smtClean="0">
                          <a:solidFill>
                            <a:schemeClr val="tx1"/>
                          </a:solidFill>
                        </a:rPr>
                        <a:t>&lt;1%</a:t>
                      </a:r>
                      <a:endParaRPr lang="de-DE" sz="1050" dirty="0">
                        <a:solidFill>
                          <a:schemeClr val="tx1"/>
                        </a:solidFill>
                      </a:endParaRPr>
                    </a:p>
                  </a:txBody>
                  <a:tcPr>
                    <a:solidFill>
                      <a:schemeClr val="bg1">
                        <a:lumMod val="85000"/>
                      </a:schemeClr>
                    </a:solidFill>
                  </a:tcPr>
                </a:tc>
                <a:tc>
                  <a:txBody>
                    <a:bodyPr/>
                    <a:lstStyle/>
                    <a:p>
                      <a:pPr algn="ctr"/>
                      <a:r>
                        <a:rPr lang="de-DE" sz="1050" dirty="0" smtClean="0">
                          <a:solidFill>
                            <a:schemeClr val="tx1"/>
                          </a:solidFill>
                          <a:latin typeface="Calibri"/>
                          <a:cs typeface="Calibri"/>
                        </a:rPr>
                        <a:t>≥5%</a:t>
                      </a:r>
                      <a:endParaRPr lang="de-DE" sz="1050" dirty="0">
                        <a:solidFill>
                          <a:schemeClr val="tx1"/>
                        </a:solidFill>
                      </a:endParaRPr>
                    </a:p>
                  </a:txBody>
                  <a:tcPr>
                    <a:solidFill>
                      <a:schemeClr val="bg1">
                        <a:lumMod val="85000"/>
                      </a:schemeClr>
                    </a:solidFill>
                  </a:tcPr>
                </a:tc>
                <a:tc>
                  <a:txBody>
                    <a:bodyPr/>
                    <a:lstStyle/>
                    <a:p>
                      <a:pPr algn="ctr"/>
                      <a:r>
                        <a:rPr lang="de-DE" sz="1050" dirty="0" smtClean="0">
                          <a:solidFill>
                            <a:schemeClr val="tx1"/>
                          </a:solidFill>
                        </a:rPr>
                        <a:t>&lt;5%</a:t>
                      </a:r>
                      <a:endParaRPr lang="de-DE" sz="1050" dirty="0">
                        <a:solidFill>
                          <a:schemeClr val="tx1"/>
                        </a:solidFill>
                      </a:endParaRPr>
                    </a:p>
                  </a:txBody>
                  <a:tcPr>
                    <a:solidFill>
                      <a:schemeClr val="bg1">
                        <a:lumMod val="85000"/>
                      </a:schemeClr>
                    </a:solidFill>
                  </a:tcPr>
                </a:tc>
                <a:tc>
                  <a:txBody>
                    <a:bodyPr/>
                    <a:lstStyle/>
                    <a:p>
                      <a:pPr algn="ctr"/>
                      <a:r>
                        <a:rPr lang="de-DE" sz="1050" dirty="0" smtClean="0">
                          <a:solidFill>
                            <a:schemeClr val="tx1"/>
                          </a:solidFill>
                          <a:latin typeface="Calibri"/>
                          <a:cs typeface="Calibri"/>
                        </a:rPr>
                        <a:t>≥10%</a:t>
                      </a:r>
                      <a:endParaRPr lang="de-DE" sz="1050" dirty="0">
                        <a:solidFill>
                          <a:schemeClr val="tx1"/>
                        </a:solidFill>
                      </a:endParaRPr>
                    </a:p>
                  </a:txBody>
                  <a:tcPr>
                    <a:solidFill>
                      <a:schemeClr val="bg1">
                        <a:lumMod val="85000"/>
                      </a:schemeClr>
                    </a:solidFill>
                  </a:tcPr>
                </a:tc>
                <a:tc>
                  <a:txBody>
                    <a:bodyPr/>
                    <a:lstStyle/>
                    <a:p>
                      <a:pPr algn="ctr"/>
                      <a:r>
                        <a:rPr lang="de-DE" sz="1050" dirty="0" smtClean="0">
                          <a:solidFill>
                            <a:schemeClr val="tx1"/>
                          </a:solidFill>
                        </a:rPr>
                        <a:t>&lt;10%</a:t>
                      </a:r>
                      <a:endParaRPr lang="de-DE" sz="1050" dirty="0">
                        <a:solidFill>
                          <a:schemeClr val="tx1"/>
                        </a:solidFill>
                      </a:endParaRPr>
                    </a:p>
                  </a:txBody>
                  <a:tcPr>
                    <a:solidFill>
                      <a:schemeClr val="bg1">
                        <a:lumMod val="85000"/>
                      </a:schemeClr>
                    </a:solidFill>
                  </a:tcPr>
                </a:tc>
                <a:tc>
                  <a:txBody>
                    <a:bodyPr/>
                    <a:lstStyle/>
                    <a:p>
                      <a:pPr algn="ctr"/>
                      <a:r>
                        <a:rPr lang="de-DE" sz="1050" dirty="0" smtClean="0">
                          <a:solidFill>
                            <a:schemeClr val="tx1"/>
                          </a:solidFill>
                        </a:rPr>
                        <a:t>NA</a:t>
                      </a:r>
                      <a:endParaRPr lang="de-DE" sz="1050" dirty="0">
                        <a:solidFill>
                          <a:schemeClr val="tx1"/>
                        </a:solidFill>
                      </a:endParaRPr>
                    </a:p>
                  </a:txBody>
                  <a:tcPr>
                    <a:solidFill>
                      <a:schemeClr val="bg1">
                        <a:lumMod val="85000"/>
                      </a:schemeClr>
                    </a:solidFill>
                  </a:tcPr>
                </a:tc>
              </a:tr>
              <a:tr h="0">
                <a:tc>
                  <a:txBody>
                    <a:bodyPr/>
                    <a:lstStyle/>
                    <a:p>
                      <a:r>
                        <a:rPr lang="de-DE" sz="1050" dirty="0" err="1" smtClean="0"/>
                        <a:t>Nivolumab</a:t>
                      </a:r>
                      <a:endParaRPr lang="de-DE" sz="1050" dirty="0" smtClean="0"/>
                    </a:p>
                    <a:p>
                      <a:r>
                        <a:rPr lang="de-DE" sz="1050" dirty="0" smtClean="0"/>
                        <a:t>ORR,</a:t>
                      </a:r>
                      <a:r>
                        <a:rPr lang="de-DE" sz="1050" baseline="0" dirty="0" smtClean="0"/>
                        <a:t> % (n/N)</a:t>
                      </a:r>
                      <a:endParaRPr lang="de-DE" sz="1050" dirty="0"/>
                    </a:p>
                  </a:txBody>
                  <a:tcPr>
                    <a:solidFill>
                      <a:schemeClr val="bg1"/>
                    </a:solidFill>
                  </a:tcPr>
                </a:tc>
                <a:tc>
                  <a:txBody>
                    <a:bodyPr/>
                    <a:lstStyle/>
                    <a:p>
                      <a:pPr algn="ctr"/>
                      <a:r>
                        <a:rPr lang="de-DE" sz="1050" b="1" dirty="0" smtClean="0"/>
                        <a:t>18</a:t>
                      </a:r>
                      <a:r>
                        <a:rPr lang="de-DE" sz="1050" dirty="0" smtClean="0"/>
                        <a:t> (11/63)</a:t>
                      </a:r>
                      <a:endParaRPr lang="de-DE" sz="1050" dirty="0"/>
                    </a:p>
                  </a:txBody>
                  <a:tcPr>
                    <a:solidFill>
                      <a:schemeClr val="bg1"/>
                    </a:solidFill>
                  </a:tcPr>
                </a:tc>
                <a:tc>
                  <a:txBody>
                    <a:bodyPr/>
                    <a:lstStyle/>
                    <a:p>
                      <a:pPr algn="ctr"/>
                      <a:r>
                        <a:rPr lang="de-DE" sz="1050" b="1" dirty="0" smtClean="0"/>
                        <a:t>17</a:t>
                      </a:r>
                    </a:p>
                    <a:p>
                      <a:pPr algn="ctr"/>
                      <a:r>
                        <a:rPr lang="de-DE" sz="1050" dirty="0" smtClean="0"/>
                        <a:t>(9/54)</a:t>
                      </a:r>
                      <a:endParaRPr lang="de-DE" sz="1050" dirty="0"/>
                    </a:p>
                  </a:txBody>
                  <a:tcPr>
                    <a:solidFill>
                      <a:schemeClr val="bg1"/>
                    </a:solidFill>
                  </a:tcPr>
                </a:tc>
                <a:tc>
                  <a:txBody>
                    <a:bodyPr/>
                    <a:lstStyle/>
                    <a:p>
                      <a:pPr algn="ctr"/>
                      <a:r>
                        <a:rPr lang="de-DE" sz="1050" b="1" dirty="0" smtClean="0"/>
                        <a:t>21</a:t>
                      </a:r>
                    </a:p>
                    <a:p>
                      <a:pPr algn="ctr"/>
                      <a:r>
                        <a:rPr lang="de-DE" sz="1050" dirty="0" smtClean="0"/>
                        <a:t>(9/42)</a:t>
                      </a:r>
                      <a:endParaRPr lang="de-DE" sz="1050" dirty="0"/>
                    </a:p>
                  </a:txBody>
                  <a:tcPr>
                    <a:solidFill>
                      <a:schemeClr val="bg1"/>
                    </a:solidFill>
                  </a:tcPr>
                </a:tc>
                <a:tc>
                  <a:txBody>
                    <a:bodyPr/>
                    <a:lstStyle/>
                    <a:p>
                      <a:pPr algn="ctr"/>
                      <a:r>
                        <a:rPr lang="de-DE" sz="1050" b="1" dirty="0" smtClean="0"/>
                        <a:t>15</a:t>
                      </a:r>
                    </a:p>
                    <a:p>
                      <a:pPr algn="ctr"/>
                      <a:r>
                        <a:rPr lang="de-DE" sz="1050" dirty="0" smtClean="0"/>
                        <a:t>(11/75)</a:t>
                      </a:r>
                      <a:endParaRPr lang="de-DE" sz="1050" dirty="0"/>
                    </a:p>
                  </a:txBody>
                  <a:tcPr>
                    <a:solidFill>
                      <a:schemeClr val="bg1"/>
                    </a:solidFill>
                  </a:tcPr>
                </a:tc>
                <a:tc>
                  <a:txBody>
                    <a:bodyPr/>
                    <a:lstStyle/>
                    <a:p>
                      <a:pPr algn="ctr"/>
                      <a:r>
                        <a:rPr lang="de-DE" sz="1050" b="1" dirty="0" smtClean="0"/>
                        <a:t>19</a:t>
                      </a:r>
                    </a:p>
                    <a:p>
                      <a:pPr algn="ctr"/>
                      <a:r>
                        <a:rPr lang="de-DE" sz="1050" dirty="0" smtClean="0"/>
                        <a:t>(7/36)</a:t>
                      </a:r>
                      <a:endParaRPr lang="de-DE" sz="1050" dirty="0"/>
                    </a:p>
                  </a:txBody>
                  <a:tcPr>
                    <a:solidFill>
                      <a:schemeClr val="bg1"/>
                    </a:solidFill>
                  </a:tcPr>
                </a:tc>
                <a:tc>
                  <a:txBody>
                    <a:bodyPr/>
                    <a:lstStyle/>
                    <a:p>
                      <a:pPr algn="ctr"/>
                      <a:r>
                        <a:rPr lang="de-DE" sz="1050" b="1" dirty="0" smtClean="0"/>
                        <a:t>16</a:t>
                      </a:r>
                    </a:p>
                    <a:p>
                      <a:pPr algn="ctr"/>
                      <a:r>
                        <a:rPr lang="de-DE" sz="1050" dirty="0" smtClean="0"/>
                        <a:t>/13/81)</a:t>
                      </a:r>
                      <a:endParaRPr lang="de-DE" sz="1050" dirty="0"/>
                    </a:p>
                  </a:txBody>
                  <a:tcPr>
                    <a:solidFill>
                      <a:schemeClr val="bg1"/>
                    </a:solidFill>
                  </a:tcPr>
                </a:tc>
                <a:tc>
                  <a:txBody>
                    <a:bodyPr/>
                    <a:lstStyle/>
                    <a:p>
                      <a:pPr algn="ctr"/>
                      <a:r>
                        <a:rPr lang="de-DE" sz="1050" b="1" dirty="0" smtClean="0"/>
                        <a:t>39</a:t>
                      </a:r>
                    </a:p>
                    <a:p>
                      <a:pPr algn="ctr"/>
                      <a:r>
                        <a:rPr lang="de-DE" sz="1050" dirty="0" smtClean="0"/>
                        <a:t>(7/18)</a:t>
                      </a:r>
                      <a:endParaRPr lang="de-DE" sz="1050" dirty="0"/>
                    </a:p>
                  </a:txBody>
                  <a:tcPr>
                    <a:solidFill>
                      <a:schemeClr val="bg1"/>
                    </a:solidFill>
                  </a:tcPr>
                </a:tc>
              </a:tr>
              <a:tr h="186975">
                <a:tc>
                  <a:txBody>
                    <a:bodyPr/>
                    <a:lstStyle/>
                    <a:p>
                      <a:r>
                        <a:rPr lang="de-DE" sz="1050" dirty="0" smtClean="0"/>
                        <a:t>Docetaxel</a:t>
                      </a:r>
                    </a:p>
                    <a:p>
                      <a:r>
                        <a:rPr lang="de-DE" sz="1050" dirty="0" smtClean="0"/>
                        <a:t>ORR, % (n/N)</a:t>
                      </a:r>
                      <a:endParaRPr lang="de-DE" sz="1050" dirty="0"/>
                    </a:p>
                  </a:txBody>
                  <a:tcPr>
                    <a:solidFill>
                      <a:schemeClr val="bg1">
                        <a:lumMod val="95000"/>
                      </a:schemeClr>
                    </a:solidFill>
                  </a:tcPr>
                </a:tc>
                <a:tc>
                  <a:txBody>
                    <a:bodyPr/>
                    <a:lstStyle/>
                    <a:p>
                      <a:pPr algn="ctr"/>
                      <a:r>
                        <a:rPr lang="de-DE" sz="1050" b="1" dirty="0" smtClean="0"/>
                        <a:t>11</a:t>
                      </a:r>
                    </a:p>
                    <a:p>
                      <a:pPr algn="ctr"/>
                      <a:r>
                        <a:rPr lang="de-DE" sz="1050" dirty="0" smtClean="0"/>
                        <a:t>(6/56)</a:t>
                      </a:r>
                      <a:endParaRPr lang="de-DE" sz="1050" dirty="0"/>
                    </a:p>
                  </a:txBody>
                  <a:tcPr>
                    <a:solidFill>
                      <a:schemeClr val="bg1">
                        <a:lumMod val="95000"/>
                      </a:schemeClr>
                    </a:solidFill>
                  </a:tcPr>
                </a:tc>
                <a:tc>
                  <a:txBody>
                    <a:bodyPr/>
                    <a:lstStyle/>
                    <a:p>
                      <a:pPr algn="ctr"/>
                      <a:r>
                        <a:rPr lang="de-DE" sz="1050" b="1" dirty="0" smtClean="0"/>
                        <a:t>10</a:t>
                      </a:r>
                    </a:p>
                    <a:p>
                      <a:pPr algn="ctr"/>
                      <a:r>
                        <a:rPr lang="de-DE" sz="1050" dirty="0" smtClean="0"/>
                        <a:t>(5/52)</a:t>
                      </a:r>
                      <a:endParaRPr lang="de-DE" sz="1050" dirty="0"/>
                    </a:p>
                  </a:txBody>
                  <a:tcPr>
                    <a:solidFill>
                      <a:schemeClr val="bg1">
                        <a:lumMod val="95000"/>
                      </a:schemeClr>
                    </a:solidFill>
                  </a:tcPr>
                </a:tc>
                <a:tc>
                  <a:txBody>
                    <a:bodyPr/>
                    <a:lstStyle/>
                    <a:p>
                      <a:pPr algn="ctr"/>
                      <a:r>
                        <a:rPr lang="de-DE" sz="1050" b="1" dirty="0" smtClean="0"/>
                        <a:t>8</a:t>
                      </a:r>
                    </a:p>
                    <a:p>
                      <a:pPr algn="ctr"/>
                      <a:r>
                        <a:rPr lang="de-DE" sz="1050" dirty="0" smtClean="0"/>
                        <a:t>(3/39)</a:t>
                      </a:r>
                      <a:endParaRPr lang="de-DE" sz="1050" dirty="0"/>
                    </a:p>
                  </a:txBody>
                  <a:tcPr>
                    <a:solidFill>
                      <a:schemeClr val="bg1">
                        <a:lumMod val="95000"/>
                      </a:schemeClr>
                    </a:solidFill>
                  </a:tcPr>
                </a:tc>
                <a:tc>
                  <a:txBody>
                    <a:bodyPr/>
                    <a:lstStyle/>
                    <a:p>
                      <a:pPr algn="ctr"/>
                      <a:r>
                        <a:rPr lang="de-DE" sz="1050" b="1" dirty="0" smtClean="0"/>
                        <a:t>12</a:t>
                      </a:r>
                    </a:p>
                    <a:p>
                      <a:pPr algn="ctr"/>
                      <a:r>
                        <a:rPr lang="de-DE" sz="1050" dirty="0" smtClean="0"/>
                        <a:t>(8/69)</a:t>
                      </a:r>
                      <a:endParaRPr lang="de-DE" sz="1050" dirty="0"/>
                    </a:p>
                  </a:txBody>
                  <a:tcPr>
                    <a:solidFill>
                      <a:schemeClr val="bg1">
                        <a:lumMod val="95000"/>
                      </a:schemeClr>
                    </a:solidFill>
                  </a:tcPr>
                </a:tc>
                <a:tc>
                  <a:txBody>
                    <a:bodyPr/>
                    <a:lstStyle/>
                    <a:p>
                      <a:pPr algn="ctr"/>
                      <a:r>
                        <a:rPr lang="de-DE" sz="1050" b="1" dirty="0" smtClean="0"/>
                        <a:t>9</a:t>
                      </a:r>
                    </a:p>
                    <a:p>
                      <a:pPr algn="ctr"/>
                      <a:r>
                        <a:rPr lang="de-DE" sz="1050" dirty="0" smtClean="0"/>
                        <a:t>(3/33)</a:t>
                      </a:r>
                      <a:endParaRPr lang="de-DE" sz="1050" dirty="0"/>
                    </a:p>
                  </a:txBody>
                  <a:tcPr>
                    <a:solidFill>
                      <a:schemeClr val="bg1">
                        <a:lumMod val="95000"/>
                      </a:schemeClr>
                    </a:solidFill>
                  </a:tcPr>
                </a:tc>
                <a:tc>
                  <a:txBody>
                    <a:bodyPr/>
                    <a:lstStyle/>
                    <a:p>
                      <a:pPr algn="ctr"/>
                      <a:r>
                        <a:rPr lang="de-DE" sz="1050" b="1" dirty="0" smtClean="0"/>
                        <a:t>11</a:t>
                      </a:r>
                    </a:p>
                    <a:p>
                      <a:pPr algn="ctr"/>
                      <a:r>
                        <a:rPr lang="de-DE" sz="1050" dirty="0" smtClean="0"/>
                        <a:t>(8/75)</a:t>
                      </a:r>
                      <a:endParaRPr lang="de-DE" sz="1050" dirty="0"/>
                    </a:p>
                  </a:txBody>
                  <a:tcPr>
                    <a:solidFill>
                      <a:schemeClr val="bg1">
                        <a:lumMod val="95000"/>
                      </a:schemeClr>
                    </a:solidFill>
                  </a:tcPr>
                </a:tc>
                <a:tc>
                  <a:txBody>
                    <a:bodyPr/>
                    <a:lstStyle/>
                    <a:p>
                      <a:pPr algn="ctr"/>
                      <a:r>
                        <a:rPr lang="de-DE" sz="1050" b="1" dirty="0" smtClean="0"/>
                        <a:t>3</a:t>
                      </a:r>
                    </a:p>
                    <a:p>
                      <a:pPr algn="ctr"/>
                      <a:r>
                        <a:rPr lang="de-DE" sz="1050" dirty="0" smtClean="0"/>
                        <a:t>(1/29)</a:t>
                      </a:r>
                      <a:endParaRPr lang="de-DE" sz="1050" dirty="0"/>
                    </a:p>
                  </a:txBody>
                  <a:tcPr>
                    <a:solidFill>
                      <a:schemeClr val="bg1">
                        <a:lumMod val="95000"/>
                      </a:schemeClr>
                    </a:solidFill>
                  </a:tcPr>
                </a:tc>
              </a:tr>
              <a:tr h="144667">
                <a:tc>
                  <a:txBody>
                    <a:bodyPr/>
                    <a:lstStyle/>
                    <a:p>
                      <a:r>
                        <a:rPr lang="de-DE" sz="1050" dirty="0" smtClean="0"/>
                        <a:t>Interaction p-</a:t>
                      </a:r>
                      <a:r>
                        <a:rPr lang="de-DE" sz="1050" dirty="0" err="1" smtClean="0"/>
                        <a:t>value</a:t>
                      </a:r>
                      <a:endParaRPr lang="de-DE" sz="1050" dirty="0"/>
                    </a:p>
                  </a:txBody>
                  <a:tcPr>
                    <a:solidFill>
                      <a:schemeClr val="bg1"/>
                    </a:solidFill>
                  </a:tcPr>
                </a:tc>
                <a:tc gridSpan="2">
                  <a:txBody>
                    <a:bodyPr/>
                    <a:lstStyle/>
                    <a:p>
                      <a:pPr algn="ctr"/>
                      <a:r>
                        <a:rPr lang="de-DE" sz="1050" dirty="0" smtClean="0"/>
                        <a:t>0.94</a:t>
                      </a:r>
                      <a:endParaRPr lang="de-DE" sz="1050" dirty="0"/>
                    </a:p>
                  </a:txBody>
                  <a:tcPr>
                    <a:solidFill>
                      <a:schemeClr val="bg1"/>
                    </a:solidFill>
                  </a:tcPr>
                </a:tc>
                <a:tc hMerge="1">
                  <a:txBody>
                    <a:bodyPr/>
                    <a:lstStyle/>
                    <a:p>
                      <a:endParaRPr lang="de-DE" sz="1100" dirty="0"/>
                    </a:p>
                  </a:txBody>
                  <a:tcPr/>
                </a:tc>
                <a:tc gridSpan="2">
                  <a:txBody>
                    <a:bodyPr/>
                    <a:lstStyle/>
                    <a:p>
                      <a:pPr algn="ctr"/>
                      <a:r>
                        <a:rPr lang="de-DE" sz="1050" dirty="0" smtClean="0"/>
                        <a:t>0.29</a:t>
                      </a:r>
                      <a:endParaRPr lang="de-DE" sz="1050" dirty="0"/>
                    </a:p>
                  </a:txBody>
                  <a:tcPr>
                    <a:solidFill>
                      <a:schemeClr val="bg1"/>
                    </a:solidFill>
                  </a:tcPr>
                </a:tc>
                <a:tc hMerge="1">
                  <a:txBody>
                    <a:bodyPr/>
                    <a:lstStyle/>
                    <a:p>
                      <a:endParaRPr lang="de-DE" sz="1100" dirty="0"/>
                    </a:p>
                  </a:txBody>
                  <a:tcPr/>
                </a:tc>
                <a:tc gridSpan="2">
                  <a:txBody>
                    <a:bodyPr/>
                    <a:lstStyle/>
                    <a:p>
                      <a:pPr algn="ctr"/>
                      <a:r>
                        <a:rPr lang="de-DE" sz="1050" dirty="0" smtClean="0"/>
                        <a:t>0.64</a:t>
                      </a:r>
                      <a:endParaRPr lang="de-DE" sz="1050" dirty="0"/>
                    </a:p>
                  </a:txBody>
                  <a:tcPr>
                    <a:solidFill>
                      <a:schemeClr val="bg1"/>
                    </a:solidFill>
                  </a:tcPr>
                </a:tc>
                <a:tc hMerge="1">
                  <a:txBody>
                    <a:bodyPr/>
                    <a:lstStyle/>
                    <a:p>
                      <a:endParaRPr lang="de-DE" sz="1100" dirty="0"/>
                    </a:p>
                  </a:txBody>
                  <a:tcPr/>
                </a:tc>
                <a:tc>
                  <a:txBody>
                    <a:bodyPr/>
                    <a:lstStyle/>
                    <a:p>
                      <a:endParaRPr lang="de-DE" sz="1050" dirty="0"/>
                    </a:p>
                  </a:txBody>
                  <a:tcPr>
                    <a:solidFill>
                      <a:schemeClr val="bg1"/>
                    </a:solidFill>
                  </a:tcPr>
                </a:tc>
              </a:tr>
            </a:tbl>
          </a:graphicData>
        </a:graphic>
      </p:graphicFrame>
      <p:grpSp>
        <p:nvGrpSpPr>
          <p:cNvPr id="11" name="Group 10"/>
          <p:cNvGrpSpPr/>
          <p:nvPr/>
        </p:nvGrpSpPr>
        <p:grpSpPr>
          <a:xfrm>
            <a:off x="641445" y="1160059"/>
            <a:ext cx="7438030" cy="3643952"/>
            <a:chOff x="641445" y="1187355"/>
            <a:chExt cx="7438030" cy="3643952"/>
          </a:xfrm>
        </p:grpSpPr>
        <p:pic>
          <p:nvPicPr>
            <p:cNvPr id="9" name="Picture 3"/>
            <p:cNvPicPr>
              <a:picLocks noChangeAspect="1" noChangeArrowheads="1"/>
            </p:cNvPicPr>
            <p:nvPr/>
          </p:nvPicPr>
          <p:blipFill rotWithShape="1">
            <a:blip r:embed="rId2">
              <a:extLst>
                <a:ext uri="{28A0092B-C50C-407E-A947-70E740481C1C}">
                  <a14:useLocalDpi xmlns:a14="http://schemas.microsoft.com/office/drawing/2010/main" val="0"/>
                </a:ext>
              </a:extLst>
            </a:blip>
            <a:srcRect l="1674" t="2629" r="1247" b="3407"/>
            <a:stretch/>
          </p:blipFill>
          <p:spPr bwMode="auto">
            <a:xfrm>
              <a:off x="641445" y="1187355"/>
              <a:ext cx="7438030" cy="36439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 name="Rectangle 9"/>
            <p:cNvSpPr/>
            <p:nvPr/>
          </p:nvSpPr>
          <p:spPr>
            <a:xfrm>
              <a:off x="641445" y="1201003"/>
              <a:ext cx="177421" cy="150125"/>
            </a:xfrm>
            <a:prstGeom prst="rect">
              <a:avLst/>
            </a:prstGeom>
            <a:solidFill>
              <a:schemeClr val="bg1"/>
            </a:solidFill>
            <a:ln w="1905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grpSp>
      <p:sp>
        <p:nvSpPr>
          <p:cNvPr id="12" name="TextBox 11"/>
          <p:cNvSpPr txBox="1"/>
          <p:nvPr/>
        </p:nvSpPr>
        <p:spPr>
          <a:xfrm>
            <a:off x="210322" y="6359723"/>
            <a:ext cx="3165931" cy="307777"/>
          </a:xfrm>
          <a:prstGeom prst="rect">
            <a:avLst/>
          </a:prstGeom>
          <a:noFill/>
        </p:spPr>
        <p:txBody>
          <a:bodyPr wrap="none" lIns="0" tIns="0" rIns="0" bIns="0" rtlCol="0" anchor="b" anchorCtr="0">
            <a:spAutoFit/>
          </a:bodyPr>
          <a:lstStyle/>
          <a:p>
            <a:r>
              <a:rPr lang="en-GB" sz="1000" dirty="0" err="1">
                <a:solidFill>
                  <a:srgbClr val="000000"/>
                </a:solidFill>
              </a:rPr>
              <a:t>Spigel</a:t>
            </a:r>
            <a:r>
              <a:rPr lang="en-GB" sz="1000" dirty="0">
                <a:solidFill>
                  <a:srgbClr val="000000"/>
                </a:solidFill>
              </a:rPr>
              <a:t> et al. ASCO 2015 </a:t>
            </a:r>
            <a:r>
              <a:rPr lang="en-GB" sz="1000" dirty="0" smtClean="0">
                <a:solidFill>
                  <a:srgbClr val="000000"/>
                </a:solidFill>
              </a:rPr>
              <a:t>Abstract </a:t>
            </a:r>
            <a:r>
              <a:rPr lang="en-GB" sz="1000" dirty="0">
                <a:solidFill>
                  <a:srgbClr val="000000"/>
                </a:solidFill>
              </a:rPr>
              <a:t>8009</a:t>
            </a:r>
          </a:p>
          <a:p>
            <a:r>
              <a:rPr lang="de-DE" sz="1000" dirty="0" err="1" smtClean="0"/>
              <a:t>Brahmer</a:t>
            </a:r>
            <a:r>
              <a:rPr lang="de-DE" sz="1000" dirty="0" smtClean="0"/>
              <a:t> </a:t>
            </a:r>
            <a:r>
              <a:rPr lang="de-DE" sz="1000" dirty="0"/>
              <a:t>et al</a:t>
            </a:r>
            <a:r>
              <a:rPr lang="en-US" sz="1000" dirty="0"/>
              <a:t>. </a:t>
            </a:r>
            <a:r>
              <a:rPr lang="de-DE" sz="1000" dirty="0"/>
              <a:t>N Engl J Med </a:t>
            </a:r>
            <a:r>
              <a:rPr lang="de-DE" sz="1000" dirty="0" err="1"/>
              <a:t>published</a:t>
            </a:r>
            <a:r>
              <a:rPr lang="de-DE" sz="1000" dirty="0"/>
              <a:t> on May 31, </a:t>
            </a:r>
            <a:r>
              <a:rPr lang="de-DE" sz="1000" dirty="0" smtClean="0"/>
              <a:t>2015</a:t>
            </a:r>
            <a:endParaRPr lang="en-US" sz="1000" dirty="0" smtClean="0"/>
          </a:p>
        </p:txBody>
      </p:sp>
    </p:spTree>
    <p:extLst>
      <p:ext uri="{BB962C8B-B14F-4D97-AF65-F5344CB8AC3E}">
        <p14:creationId xmlns:p14="http://schemas.microsoft.com/office/powerpoint/2010/main" val="3015722783"/>
      </p:ext>
    </p:extLst>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a:spLocks noGrp="1"/>
          </p:cNvSpPr>
          <p:nvPr>
            <p:ph type="title"/>
          </p:nvPr>
        </p:nvSpPr>
        <p:spPr/>
        <p:txBody>
          <a:bodyPr/>
          <a:lstStyle/>
          <a:p>
            <a:r>
              <a:rPr lang="en-US" dirty="0" smtClean="0"/>
              <a:t>CheckMate-017: Treatment and Safety Summary</a:t>
            </a:r>
            <a:endParaRPr lang="en-US" dirty="0"/>
          </a:p>
        </p:txBody>
      </p:sp>
      <p:graphicFrame>
        <p:nvGraphicFramePr>
          <p:cNvPr id="2" name="Table 1"/>
          <p:cNvGraphicFramePr>
            <a:graphicFrameLocks noGrp="1"/>
          </p:cNvGraphicFramePr>
          <p:nvPr>
            <p:extLst>
              <p:ext uri="{D42A27DB-BD31-4B8C-83A1-F6EECF244321}">
                <p14:modId xmlns:p14="http://schemas.microsoft.com/office/powerpoint/2010/main" val="961651516"/>
              </p:ext>
            </p:extLst>
          </p:nvPr>
        </p:nvGraphicFramePr>
        <p:xfrm>
          <a:off x="499602" y="1876685"/>
          <a:ext cx="8209685" cy="2148840"/>
        </p:xfrm>
        <a:graphic>
          <a:graphicData uri="http://schemas.openxmlformats.org/drawingml/2006/table">
            <a:tbl>
              <a:tblPr firstRow="1" bandRow="1">
                <a:tableStyleId>{5C22544A-7EE6-4342-B048-85BDC9FD1C3A}</a:tableStyleId>
              </a:tblPr>
              <a:tblGrid>
                <a:gridCol w="2528412"/>
                <a:gridCol w="1424066"/>
                <a:gridCol w="1469036"/>
                <a:gridCol w="1364105"/>
                <a:gridCol w="1424066"/>
              </a:tblGrid>
              <a:tr h="370840">
                <a:tc>
                  <a:txBody>
                    <a:bodyPr/>
                    <a:lstStyle/>
                    <a:p>
                      <a:endParaRPr lang="en-US" dirty="0"/>
                    </a:p>
                  </a:txBody>
                  <a:tcPr/>
                </a:tc>
                <a:tc gridSpan="2">
                  <a:txBody>
                    <a:bodyPr/>
                    <a:lstStyle/>
                    <a:p>
                      <a:pPr algn="ctr"/>
                      <a:r>
                        <a:rPr lang="en-US" sz="1400" dirty="0" err="1" smtClean="0"/>
                        <a:t>Nivolumab</a:t>
                      </a:r>
                      <a:endParaRPr lang="en-US" sz="1400" dirty="0" smtClean="0"/>
                    </a:p>
                    <a:p>
                      <a:pPr algn="ctr"/>
                      <a:r>
                        <a:rPr lang="en-US" sz="1400" dirty="0" smtClean="0"/>
                        <a:t>N=131</a:t>
                      </a:r>
                      <a:endParaRPr lang="en-US" sz="1400" dirty="0"/>
                    </a:p>
                  </a:txBody>
                  <a:tcPr/>
                </a:tc>
                <a:tc hMerge="1">
                  <a:txBody>
                    <a:bodyPr/>
                    <a:lstStyle/>
                    <a:p>
                      <a:endParaRPr lang="en-US"/>
                    </a:p>
                  </a:txBody>
                  <a:tcPr/>
                </a:tc>
                <a:tc gridSpan="2">
                  <a:txBody>
                    <a:bodyPr/>
                    <a:lstStyle/>
                    <a:p>
                      <a:pPr algn="ctr"/>
                      <a:r>
                        <a:rPr lang="en-US" sz="1400" dirty="0" err="1" smtClean="0"/>
                        <a:t>Docetaxel</a:t>
                      </a:r>
                      <a:endParaRPr lang="en-US" sz="1400" dirty="0" smtClean="0"/>
                    </a:p>
                    <a:p>
                      <a:pPr algn="ctr"/>
                      <a:r>
                        <a:rPr lang="en-US" sz="1400" dirty="0" smtClean="0"/>
                        <a:t>n-=129</a:t>
                      </a:r>
                      <a:endParaRPr lang="en-US" sz="1400" dirty="0"/>
                    </a:p>
                  </a:txBody>
                  <a:tcPr/>
                </a:tc>
                <a:tc hMerge="1">
                  <a:txBody>
                    <a:bodyPr/>
                    <a:lstStyle/>
                    <a:p>
                      <a:endParaRPr lang="en-US" dirty="0"/>
                    </a:p>
                  </a:txBody>
                  <a:tcPr/>
                </a:tc>
              </a:tr>
              <a:tr h="370840">
                <a:tc>
                  <a:txBody>
                    <a:bodyPr/>
                    <a:lstStyle/>
                    <a:p>
                      <a:endParaRPr lang="en-US" dirty="0"/>
                    </a:p>
                  </a:txBody>
                  <a:tcPr/>
                </a:tc>
                <a:tc>
                  <a:txBody>
                    <a:bodyPr/>
                    <a:lstStyle/>
                    <a:p>
                      <a:pPr algn="ctr"/>
                      <a:r>
                        <a:rPr lang="en-US" sz="1400" dirty="0" smtClean="0"/>
                        <a:t>Any Grade</a:t>
                      </a:r>
                      <a:endParaRPr lang="en-US" sz="1400" dirty="0">
                        <a:solidFill>
                          <a:schemeClr val="bg1"/>
                        </a:solidFill>
                      </a:endParaRPr>
                    </a:p>
                  </a:txBody>
                  <a:tcPr/>
                </a:tc>
                <a:tc>
                  <a:txBody>
                    <a:bodyPr/>
                    <a:lstStyle/>
                    <a:p>
                      <a:pPr algn="ctr"/>
                      <a:r>
                        <a:rPr lang="en-US" sz="1400" dirty="0" smtClean="0"/>
                        <a:t>Grade 3-5</a:t>
                      </a:r>
                      <a:r>
                        <a:rPr lang="en-US" sz="1400" baseline="30000" dirty="0" smtClean="0"/>
                        <a:t>a</a:t>
                      </a:r>
                      <a:endParaRPr lang="en-US" sz="1400" baseline="30000" dirty="0">
                        <a:solidFill>
                          <a:schemeClr val="bg1"/>
                        </a:solidFill>
                      </a:endParaRPr>
                    </a:p>
                  </a:txBody>
                  <a:tcPr/>
                </a:tc>
                <a:tc>
                  <a:txBody>
                    <a:bodyPr/>
                    <a:lstStyle/>
                    <a:p>
                      <a:pPr algn="ctr"/>
                      <a:r>
                        <a:rPr lang="en-US" sz="1400" dirty="0" smtClean="0"/>
                        <a:t>Any Grade</a:t>
                      </a:r>
                      <a:endParaRPr lang="en-US" sz="1400" dirty="0">
                        <a:solidFill>
                          <a:schemeClr val="bg1"/>
                        </a:solidFill>
                      </a:endParaRPr>
                    </a:p>
                  </a:txBody>
                  <a:tcPr/>
                </a:tc>
                <a:tc>
                  <a:txBody>
                    <a:bodyPr/>
                    <a:lstStyle/>
                    <a:p>
                      <a:pPr algn="ctr"/>
                      <a:r>
                        <a:rPr lang="en-US" sz="1400" dirty="0" smtClean="0"/>
                        <a:t>Grade 3-5</a:t>
                      </a:r>
                      <a:endParaRPr lang="en-US" sz="1400" dirty="0">
                        <a:solidFill>
                          <a:schemeClr val="bg1"/>
                        </a:solidFill>
                      </a:endParaRPr>
                    </a:p>
                  </a:txBody>
                  <a:tcPr/>
                </a:tc>
              </a:tr>
              <a:tr h="370840">
                <a:tc>
                  <a:txBody>
                    <a:bodyPr/>
                    <a:lstStyle/>
                    <a:p>
                      <a:r>
                        <a:rPr lang="en-US" sz="1400" dirty="0" smtClean="0"/>
                        <a:t>Treatment-related AEs,</a:t>
                      </a:r>
                      <a:r>
                        <a:rPr lang="en-US" sz="1400" baseline="0" dirty="0" smtClean="0"/>
                        <a:t> %</a:t>
                      </a:r>
                      <a:endParaRPr lang="en-US" sz="1400" dirty="0"/>
                    </a:p>
                  </a:txBody>
                  <a:tcPr/>
                </a:tc>
                <a:tc>
                  <a:txBody>
                    <a:bodyPr/>
                    <a:lstStyle/>
                    <a:p>
                      <a:pPr algn="ctr"/>
                      <a:r>
                        <a:rPr lang="en-US" dirty="0" smtClean="0"/>
                        <a:t>58</a:t>
                      </a:r>
                      <a:endParaRPr lang="en-US" dirty="0"/>
                    </a:p>
                  </a:txBody>
                  <a:tcPr/>
                </a:tc>
                <a:tc>
                  <a:txBody>
                    <a:bodyPr/>
                    <a:lstStyle/>
                    <a:p>
                      <a:pPr algn="ctr"/>
                      <a:r>
                        <a:rPr lang="en-US" dirty="0" smtClean="0"/>
                        <a:t>7</a:t>
                      </a:r>
                      <a:endParaRPr lang="en-US" dirty="0"/>
                    </a:p>
                  </a:txBody>
                  <a:tcPr/>
                </a:tc>
                <a:tc>
                  <a:txBody>
                    <a:bodyPr/>
                    <a:lstStyle/>
                    <a:p>
                      <a:pPr algn="ctr"/>
                      <a:r>
                        <a:rPr lang="en-US" dirty="0" smtClean="0"/>
                        <a:t>86</a:t>
                      </a:r>
                      <a:endParaRPr lang="en-US" dirty="0"/>
                    </a:p>
                  </a:txBody>
                  <a:tcPr/>
                </a:tc>
                <a:tc>
                  <a:txBody>
                    <a:bodyPr/>
                    <a:lstStyle/>
                    <a:p>
                      <a:pPr algn="ctr"/>
                      <a:r>
                        <a:rPr lang="en-US" dirty="0" smtClean="0"/>
                        <a:t>57</a:t>
                      </a:r>
                      <a:endParaRPr lang="en-US" dirty="0"/>
                    </a:p>
                  </a:txBody>
                  <a:tcPr/>
                </a:tc>
              </a:tr>
              <a:tr h="370840">
                <a:tc>
                  <a:txBody>
                    <a:bodyPr/>
                    <a:lstStyle/>
                    <a:p>
                      <a:r>
                        <a:rPr lang="en-US" sz="1400" dirty="0" smtClean="0"/>
                        <a:t>Treatment-related</a:t>
                      </a:r>
                      <a:r>
                        <a:rPr lang="en-US" sz="1400" baseline="0" dirty="0" smtClean="0"/>
                        <a:t> AEs leading to discontinuation, %</a:t>
                      </a:r>
                      <a:endParaRPr lang="en-US" sz="1400" dirty="0"/>
                    </a:p>
                  </a:txBody>
                  <a:tcPr/>
                </a:tc>
                <a:tc>
                  <a:txBody>
                    <a:bodyPr/>
                    <a:lstStyle/>
                    <a:p>
                      <a:pPr algn="ctr"/>
                      <a:r>
                        <a:rPr lang="en-US" dirty="0" smtClean="0"/>
                        <a:t>3</a:t>
                      </a:r>
                      <a:r>
                        <a:rPr lang="en-US" baseline="30000" dirty="0" smtClean="0"/>
                        <a:t>b</a:t>
                      </a:r>
                      <a:endParaRPr lang="en-US" baseline="30000" dirty="0"/>
                    </a:p>
                  </a:txBody>
                  <a:tcPr/>
                </a:tc>
                <a:tc>
                  <a:txBody>
                    <a:bodyPr/>
                    <a:lstStyle/>
                    <a:p>
                      <a:pPr algn="ctr"/>
                      <a:r>
                        <a:rPr lang="en-US" dirty="0" smtClean="0"/>
                        <a:t>2</a:t>
                      </a:r>
                      <a:endParaRPr lang="en-US" dirty="0"/>
                    </a:p>
                  </a:txBody>
                  <a:tcPr/>
                </a:tc>
                <a:tc>
                  <a:txBody>
                    <a:bodyPr/>
                    <a:lstStyle/>
                    <a:p>
                      <a:pPr algn="ctr"/>
                      <a:r>
                        <a:rPr lang="en-US" dirty="0" smtClean="0"/>
                        <a:t>10</a:t>
                      </a:r>
                      <a:r>
                        <a:rPr lang="en-US" baseline="30000" dirty="0" smtClean="0"/>
                        <a:t>c</a:t>
                      </a:r>
                      <a:endParaRPr lang="en-US" baseline="30000" dirty="0"/>
                    </a:p>
                  </a:txBody>
                  <a:tcPr/>
                </a:tc>
                <a:tc>
                  <a:txBody>
                    <a:bodyPr/>
                    <a:lstStyle/>
                    <a:p>
                      <a:pPr algn="ctr"/>
                      <a:r>
                        <a:rPr lang="en-US" dirty="0" smtClean="0"/>
                        <a:t>7</a:t>
                      </a:r>
                      <a:endParaRPr lang="en-US" dirty="0"/>
                    </a:p>
                  </a:txBody>
                  <a:tcPr/>
                </a:tc>
              </a:tr>
              <a:tr h="370840">
                <a:tc>
                  <a:txBody>
                    <a:bodyPr/>
                    <a:lstStyle/>
                    <a:p>
                      <a:r>
                        <a:rPr lang="en-US" sz="1400" dirty="0" smtClean="0"/>
                        <a:t>Treatment</a:t>
                      </a:r>
                      <a:r>
                        <a:rPr lang="en-US" sz="1400" baseline="0" dirty="0" smtClean="0"/>
                        <a:t>-related deaths, %</a:t>
                      </a:r>
                      <a:endParaRPr lang="en-US" sz="1400" dirty="0"/>
                    </a:p>
                  </a:txBody>
                  <a:tcPr/>
                </a:tc>
                <a:tc gridSpan="2">
                  <a:txBody>
                    <a:bodyPr/>
                    <a:lstStyle/>
                    <a:p>
                      <a:pPr algn="ctr"/>
                      <a:r>
                        <a:rPr lang="en-US" dirty="0" smtClean="0"/>
                        <a:t>0</a:t>
                      </a:r>
                      <a:endParaRPr lang="en-US" dirty="0"/>
                    </a:p>
                  </a:txBody>
                  <a:tcPr/>
                </a:tc>
                <a:tc hMerge="1">
                  <a:txBody>
                    <a:bodyPr/>
                    <a:lstStyle/>
                    <a:p>
                      <a:endParaRPr lang="en-US" dirty="0"/>
                    </a:p>
                  </a:txBody>
                  <a:tcPr/>
                </a:tc>
                <a:tc gridSpan="2">
                  <a:txBody>
                    <a:bodyPr/>
                    <a:lstStyle/>
                    <a:p>
                      <a:pPr algn="ctr"/>
                      <a:r>
                        <a:rPr lang="en-US" dirty="0" smtClean="0"/>
                        <a:t>2</a:t>
                      </a:r>
                      <a:r>
                        <a:rPr lang="en-US" baseline="30000" dirty="0" smtClean="0"/>
                        <a:t>d</a:t>
                      </a:r>
                      <a:endParaRPr lang="en-US" baseline="30000" dirty="0"/>
                    </a:p>
                  </a:txBody>
                  <a:tcPr/>
                </a:tc>
                <a:tc hMerge="1">
                  <a:txBody>
                    <a:bodyPr/>
                    <a:lstStyle/>
                    <a:p>
                      <a:endParaRPr lang="en-US" dirty="0"/>
                    </a:p>
                  </a:txBody>
                  <a:tcPr/>
                </a:tc>
              </a:tr>
            </a:tbl>
          </a:graphicData>
        </a:graphic>
      </p:graphicFrame>
      <p:sp>
        <p:nvSpPr>
          <p:cNvPr id="3" name="TextBox 2"/>
          <p:cNvSpPr txBox="1"/>
          <p:nvPr/>
        </p:nvSpPr>
        <p:spPr>
          <a:xfrm>
            <a:off x="499602" y="4306960"/>
            <a:ext cx="7818166" cy="307777"/>
          </a:xfrm>
          <a:prstGeom prst="rect">
            <a:avLst/>
          </a:prstGeom>
          <a:noFill/>
        </p:spPr>
        <p:txBody>
          <a:bodyPr wrap="none" rtlCol="0">
            <a:spAutoFit/>
          </a:bodyPr>
          <a:lstStyle/>
          <a:p>
            <a:pPr marL="285750" indent="-285750">
              <a:buFont typeface="Arial" panose="020B0604020202020204" pitchFamily="34" charset="0"/>
              <a:buChar char="•"/>
            </a:pPr>
            <a:r>
              <a:rPr lang="en-US" sz="1400" dirty="0" smtClean="0"/>
              <a:t>Median number of doses was 8 (range, 1-48) for </a:t>
            </a:r>
            <a:r>
              <a:rPr lang="en-US" sz="1400" dirty="0" err="1" smtClean="0"/>
              <a:t>nivolumab</a:t>
            </a:r>
            <a:r>
              <a:rPr lang="en-US" sz="1400" dirty="0" smtClean="0"/>
              <a:t> and 3 (range, 1-29) for </a:t>
            </a:r>
            <a:r>
              <a:rPr lang="en-US" sz="1400" dirty="0" err="1" smtClean="0"/>
              <a:t>docetaxel</a:t>
            </a:r>
            <a:endParaRPr lang="en-US" sz="1400" dirty="0"/>
          </a:p>
        </p:txBody>
      </p:sp>
      <p:sp>
        <p:nvSpPr>
          <p:cNvPr id="4" name="TextBox 3"/>
          <p:cNvSpPr txBox="1"/>
          <p:nvPr/>
        </p:nvSpPr>
        <p:spPr>
          <a:xfrm>
            <a:off x="499603" y="5231567"/>
            <a:ext cx="8359586" cy="600164"/>
          </a:xfrm>
          <a:prstGeom prst="rect">
            <a:avLst/>
          </a:prstGeom>
          <a:noFill/>
        </p:spPr>
        <p:txBody>
          <a:bodyPr wrap="square" rtlCol="0">
            <a:spAutoFit/>
          </a:bodyPr>
          <a:lstStyle/>
          <a:p>
            <a:r>
              <a:rPr lang="en-US" sz="1100" baseline="30000" dirty="0" smtClean="0"/>
              <a:t>a</a:t>
            </a:r>
            <a:r>
              <a:rPr lang="en-US" sz="1100" dirty="0" smtClean="0"/>
              <a:t> No grade 5 events were reported with </a:t>
            </a:r>
            <a:r>
              <a:rPr lang="en-US" sz="1100" dirty="0" err="1" smtClean="0"/>
              <a:t>nivolumab</a:t>
            </a:r>
            <a:r>
              <a:rPr lang="en-US" sz="1100" dirty="0" smtClean="0"/>
              <a:t>. </a:t>
            </a:r>
            <a:r>
              <a:rPr lang="en-US" sz="1100" baseline="30000" dirty="0" smtClean="0"/>
              <a:t>b</a:t>
            </a:r>
            <a:r>
              <a:rPr lang="en-US" sz="1100" dirty="0" smtClean="0"/>
              <a:t> 1% patients had increased ALT/AST, increased lipase, </a:t>
            </a:r>
            <a:r>
              <a:rPr lang="en-US" sz="1100" dirty="0" err="1" smtClean="0"/>
              <a:t>myasthenic</a:t>
            </a:r>
            <a:r>
              <a:rPr lang="en-US" sz="1100" dirty="0" smtClean="0"/>
              <a:t> syndrome, or rash, and 2% patients had pneumonitis. </a:t>
            </a:r>
            <a:r>
              <a:rPr lang="en-US" sz="1100" baseline="30000" dirty="0" smtClean="0"/>
              <a:t>c</a:t>
            </a:r>
            <a:r>
              <a:rPr lang="en-US" sz="1100" dirty="0" smtClean="0"/>
              <a:t> Peripheral neuropathy (3%) and fatigue (2%). </a:t>
            </a:r>
            <a:r>
              <a:rPr lang="en-US" sz="1100" baseline="30000" dirty="0" smtClean="0"/>
              <a:t>d</a:t>
            </a:r>
            <a:r>
              <a:rPr lang="en-US" sz="1100" dirty="0" smtClean="0"/>
              <a:t> Interstitial lung disease, pulmonary hemorrhage, and sepsis (1 patient each).</a:t>
            </a:r>
            <a:endParaRPr lang="en-US" sz="1100" dirty="0"/>
          </a:p>
        </p:txBody>
      </p:sp>
      <p:sp>
        <p:nvSpPr>
          <p:cNvPr id="11" name="TextBox 10"/>
          <p:cNvSpPr txBox="1"/>
          <p:nvPr/>
        </p:nvSpPr>
        <p:spPr>
          <a:xfrm>
            <a:off x="210322" y="6359723"/>
            <a:ext cx="3165931" cy="307777"/>
          </a:xfrm>
          <a:prstGeom prst="rect">
            <a:avLst/>
          </a:prstGeom>
          <a:noFill/>
        </p:spPr>
        <p:txBody>
          <a:bodyPr wrap="none" lIns="0" tIns="0" rIns="0" bIns="0" rtlCol="0" anchor="b" anchorCtr="0">
            <a:spAutoFit/>
          </a:bodyPr>
          <a:lstStyle/>
          <a:p>
            <a:r>
              <a:rPr lang="en-GB" sz="1000" dirty="0" err="1">
                <a:solidFill>
                  <a:srgbClr val="000000"/>
                </a:solidFill>
              </a:rPr>
              <a:t>Spigel</a:t>
            </a:r>
            <a:r>
              <a:rPr lang="en-GB" sz="1000" dirty="0">
                <a:solidFill>
                  <a:srgbClr val="000000"/>
                </a:solidFill>
              </a:rPr>
              <a:t> et al. ASCO 2015 </a:t>
            </a:r>
            <a:r>
              <a:rPr lang="en-GB" sz="1000" dirty="0" smtClean="0">
                <a:solidFill>
                  <a:srgbClr val="000000"/>
                </a:solidFill>
              </a:rPr>
              <a:t>Abstract </a:t>
            </a:r>
            <a:r>
              <a:rPr lang="en-GB" sz="1000" dirty="0">
                <a:solidFill>
                  <a:srgbClr val="000000"/>
                </a:solidFill>
              </a:rPr>
              <a:t>8009</a:t>
            </a:r>
          </a:p>
          <a:p>
            <a:r>
              <a:rPr lang="de-DE" sz="1000" dirty="0" err="1" smtClean="0"/>
              <a:t>Brahmer</a:t>
            </a:r>
            <a:r>
              <a:rPr lang="de-DE" sz="1000" dirty="0" smtClean="0"/>
              <a:t> </a:t>
            </a:r>
            <a:r>
              <a:rPr lang="de-DE" sz="1000" dirty="0"/>
              <a:t>et al</a:t>
            </a:r>
            <a:r>
              <a:rPr lang="en-US" sz="1000" dirty="0"/>
              <a:t>. </a:t>
            </a:r>
            <a:r>
              <a:rPr lang="de-DE" sz="1000" dirty="0"/>
              <a:t>N Engl J Med </a:t>
            </a:r>
            <a:r>
              <a:rPr lang="de-DE" sz="1000" dirty="0" err="1"/>
              <a:t>published</a:t>
            </a:r>
            <a:r>
              <a:rPr lang="de-DE" sz="1000" dirty="0"/>
              <a:t> on May 31, </a:t>
            </a:r>
            <a:r>
              <a:rPr lang="de-DE" sz="1000" dirty="0" smtClean="0"/>
              <a:t>2015</a:t>
            </a:r>
            <a:endParaRPr lang="en-US" sz="1000" dirty="0" smtClean="0"/>
          </a:p>
        </p:txBody>
      </p:sp>
    </p:spTree>
    <p:extLst>
      <p:ext uri="{BB962C8B-B14F-4D97-AF65-F5344CB8AC3E}">
        <p14:creationId xmlns:p14="http://schemas.microsoft.com/office/powerpoint/2010/main" val="742995647"/>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t="6348"/>
          <a:stretch/>
        </p:blipFill>
        <p:spPr bwMode="auto">
          <a:xfrm>
            <a:off x="1175560" y="1173707"/>
            <a:ext cx="6821938" cy="51860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TextBox 3"/>
          <p:cNvSpPr txBox="1"/>
          <p:nvPr/>
        </p:nvSpPr>
        <p:spPr>
          <a:xfrm>
            <a:off x="210322" y="6359723"/>
            <a:ext cx="3165931" cy="307777"/>
          </a:xfrm>
          <a:prstGeom prst="rect">
            <a:avLst/>
          </a:prstGeom>
          <a:noFill/>
        </p:spPr>
        <p:txBody>
          <a:bodyPr wrap="none" lIns="0" tIns="0" rIns="0" bIns="0" rtlCol="0" anchor="b" anchorCtr="0">
            <a:spAutoFit/>
          </a:bodyPr>
          <a:lstStyle/>
          <a:p>
            <a:r>
              <a:rPr lang="en-GB" sz="1000" dirty="0" err="1">
                <a:solidFill>
                  <a:srgbClr val="000000"/>
                </a:solidFill>
              </a:rPr>
              <a:t>Spigel</a:t>
            </a:r>
            <a:r>
              <a:rPr lang="en-GB" sz="1000" dirty="0">
                <a:solidFill>
                  <a:srgbClr val="000000"/>
                </a:solidFill>
              </a:rPr>
              <a:t> et al. ASCO 2015 </a:t>
            </a:r>
            <a:r>
              <a:rPr lang="en-GB" sz="1000" dirty="0" smtClean="0">
                <a:solidFill>
                  <a:srgbClr val="000000"/>
                </a:solidFill>
              </a:rPr>
              <a:t>Abstract </a:t>
            </a:r>
            <a:r>
              <a:rPr lang="en-GB" sz="1000" dirty="0">
                <a:solidFill>
                  <a:srgbClr val="000000"/>
                </a:solidFill>
              </a:rPr>
              <a:t>8009</a:t>
            </a:r>
          </a:p>
          <a:p>
            <a:r>
              <a:rPr lang="de-DE" sz="1000" dirty="0" err="1" smtClean="0"/>
              <a:t>Brahmer</a:t>
            </a:r>
            <a:r>
              <a:rPr lang="de-DE" sz="1000" dirty="0" smtClean="0"/>
              <a:t> </a:t>
            </a:r>
            <a:r>
              <a:rPr lang="de-DE" sz="1000" dirty="0"/>
              <a:t>et al</a:t>
            </a:r>
            <a:r>
              <a:rPr lang="en-US" sz="1000" dirty="0"/>
              <a:t>. </a:t>
            </a:r>
            <a:r>
              <a:rPr lang="de-DE" sz="1000" dirty="0"/>
              <a:t>N Engl J Med </a:t>
            </a:r>
            <a:r>
              <a:rPr lang="de-DE" sz="1000" dirty="0" err="1"/>
              <a:t>published</a:t>
            </a:r>
            <a:r>
              <a:rPr lang="de-DE" sz="1000" dirty="0"/>
              <a:t> on May 31, </a:t>
            </a:r>
            <a:r>
              <a:rPr lang="de-DE" sz="1000" dirty="0" smtClean="0"/>
              <a:t>2015</a:t>
            </a:r>
            <a:endParaRPr lang="en-US" sz="1000" dirty="0" smtClean="0"/>
          </a:p>
        </p:txBody>
      </p:sp>
      <p:sp>
        <p:nvSpPr>
          <p:cNvPr id="5" name="Title 1"/>
          <p:cNvSpPr>
            <a:spLocks noGrp="1"/>
          </p:cNvSpPr>
          <p:nvPr>
            <p:ph type="title"/>
          </p:nvPr>
        </p:nvSpPr>
        <p:spPr>
          <a:xfrm>
            <a:off x="430823" y="346209"/>
            <a:ext cx="8550003" cy="720591"/>
          </a:xfrm>
        </p:spPr>
        <p:txBody>
          <a:bodyPr/>
          <a:lstStyle/>
          <a:p>
            <a:r>
              <a:rPr lang="en-US" dirty="0" smtClean="0"/>
              <a:t>CheckMate-017: Treatment-related AEs </a:t>
            </a:r>
            <a:br>
              <a:rPr lang="en-US" dirty="0" smtClean="0"/>
            </a:br>
            <a:r>
              <a:rPr lang="en-US" dirty="0" smtClean="0"/>
              <a:t>(</a:t>
            </a:r>
            <a:r>
              <a:rPr lang="en-US" dirty="0" smtClean="0">
                <a:latin typeface="Calibri"/>
                <a:cs typeface="Calibri"/>
              </a:rPr>
              <a:t>≥5% of patients)</a:t>
            </a:r>
            <a:r>
              <a:rPr lang="en-US" dirty="0" smtClean="0"/>
              <a:t> </a:t>
            </a:r>
            <a:endParaRPr lang="en-US" dirty="0"/>
          </a:p>
        </p:txBody>
      </p:sp>
    </p:spTree>
    <p:extLst>
      <p:ext uri="{BB962C8B-B14F-4D97-AF65-F5344CB8AC3E}">
        <p14:creationId xmlns:p14="http://schemas.microsoft.com/office/powerpoint/2010/main" val="747487681"/>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210322" y="6513612"/>
            <a:ext cx="2271456" cy="153888"/>
          </a:xfrm>
          <a:prstGeom prst="rect">
            <a:avLst/>
          </a:prstGeom>
          <a:noFill/>
        </p:spPr>
        <p:txBody>
          <a:bodyPr wrap="none" lIns="0" tIns="0" rIns="0" bIns="0" rtlCol="0" anchor="b" anchorCtr="0">
            <a:spAutoFit/>
          </a:bodyPr>
          <a:lstStyle/>
          <a:p>
            <a:r>
              <a:rPr lang="en-GB" sz="1000" dirty="0" err="1">
                <a:solidFill>
                  <a:srgbClr val="000000"/>
                </a:solidFill>
              </a:rPr>
              <a:t>Spigel</a:t>
            </a:r>
            <a:r>
              <a:rPr lang="en-GB" sz="1000" dirty="0">
                <a:solidFill>
                  <a:srgbClr val="000000"/>
                </a:solidFill>
              </a:rPr>
              <a:t> et al. ASCO 2015 </a:t>
            </a:r>
            <a:r>
              <a:rPr lang="en-GB" sz="1000" dirty="0" smtClean="0">
                <a:solidFill>
                  <a:srgbClr val="000000"/>
                </a:solidFill>
              </a:rPr>
              <a:t>Abstract 8009</a:t>
            </a:r>
            <a:endParaRPr lang="en-GB" sz="1000" dirty="0">
              <a:solidFill>
                <a:srgbClr val="000000"/>
              </a:solidFill>
            </a:endParaRPr>
          </a:p>
        </p:txBody>
      </p:sp>
      <p:sp>
        <p:nvSpPr>
          <p:cNvPr id="5" name="Title 1"/>
          <p:cNvSpPr>
            <a:spLocks noGrp="1"/>
          </p:cNvSpPr>
          <p:nvPr>
            <p:ph type="title"/>
          </p:nvPr>
        </p:nvSpPr>
        <p:spPr>
          <a:xfrm>
            <a:off x="430823" y="346209"/>
            <a:ext cx="8550003" cy="720591"/>
          </a:xfrm>
        </p:spPr>
        <p:txBody>
          <a:bodyPr/>
          <a:lstStyle/>
          <a:p>
            <a:r>
              <a:rPr lang="en-US" dirty="0" smtClean="0"/>
              <a:t>CheckMate-017: Summary</a:t>
            </a:r>
            <a:endParaRPr lang="en-US" dirty="0"/>
          </a:p>
        </p:txBody>
      </p:sp>
      <p:sp>
        <p:nvSpPr>
          <p:cNvPr id="7" name="Content Placeholder 5"/>
          <p:cNvSpPr txBox="1">
            <a:spLocks/>
          </p:cNvSpPr>
          <p:nvPr/>
        </p:nvSpPr>
        <p:spPr>
          <a:xfrm>
            <a:off x="430823" y="1337542"/>
            <a:ext cx="8466825" cy="4707657"/>
          </a:xfrm>
          <a:prstGeom prst="rect">
            <a:avLst/>
          </a:prstGeom>
        </p:spPr>
        <p:txBody>
          <a:bodyPr/>
          <a:lst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r>
              <a:rPr lang="en-GB" sz="1800" dirty="0" smtClean="0">
                <a:solidFill>
                  <a:schemeClr val="tx1"/>
                </a:solidFill>
              </a:rPr>
              <a:t>Nivolumab is the first PD-1 inhibitor to demonstrate a survival benefit versus standard-of-care docetaxel in previously-treated patients with advanced SQ NSCLC</a:t>
            </a:r>
          </a:p>
          <a:p>
            <a:pPr lvl="1">
              <a:buFont typeface="Symbol" panose="05050102010706020507" pitchFamily="18" charset="2"/>
              <a:buChar char="-"/>
            </a:pPr>
            <a:r>
              <a:rPr lang="en-GB" sz="1600" dirty="0" smtClean="0">
                <a:solidFill>
                  <a:schemeClr val="tx1"/>
                </a:solidFill>
              </a:rPr>
              <a:t>41% reduction in risk of death (HR 0.59; </a:t>
            </a:r>
            <a:r>
              <a:rPr lang="en-GB" sz="1600" i="1" dirty="0" smtClean="0">
                <a:solidFill>
                  <a:schemeClr val="tx1"/>
                </a:solidFill>
              </a:rPr>
              <a:t>P</a:t>
            </a:r>
            <a:r>
              <a:rPr lang="en-GB" sz="1600" dirty="0" smtClean="0">
                <a:solidFill>
                  <a:schemeClr val="tx1"/>
                </a:solidFill>
              </a:rPr>
              <a:t>=0.00025)</a:t>
            </a:r>
          </a:p>
          <a:p>
            <a:pPr lvl="1">
              <a:buFont typeface="Symbol" panose="05050102010706020507" pitchFamily="18" charset="2"/>
              <a:buChar char="-"/>
            </a:pPr>
            <a:r>
              <a:rPr lang="en-GB" sz="1600" dirty="0" smtClean="0">
                <a:solidFill>
                  <a:schemeClr val="tx1"/>
                </a:solidFill>
              </a:rPr>
              <a:t>1-yr OS: 42% vs 24%</a:t>
            </a:r>
          </a:p>
          <a:p>
            <a:pPr lvl="1">
              <a:buFont typeface="Symbol" panose="05050102010706020507" pitchFamily="18" charset="2"/>
              <a:buChar char="-"/>
            </a:pPr>
            <a:r>
              <a:rPr lang="en-GB" sz="1600" dirty="0" smtClean="0">
                <a:solidFill>
                  <a:schemeClr val="tx1"/>
                </a:solidFill>
              </a:rPr>
              <a:t>mOS: 9.2m vs 6.0m</a:t>
            </a:r>
          </a:p>
          <a:p>
            <a:r>
              <a:rPr lang="en-GB" sz="1800" dirty="0" smtClean="0">
                <a:solidFill>
                  <a:schemeClr val="tx1"/>
                </a:solidFill>
              </a:rPr>
              <a:t>Nivolumab demonstrated superiority over docetaxel across all secondary efficacy endpoints</a:t>
            </a:r>
          </a:p>
          <a:p>
            <a:pPr lvl="1"/>
            <a:r>
              <a:rPr lang="en-GB" sz="1400" dirty="0" smtClean="0">
                <a:solidFill>
                  <a:schemeClr val="tx1"/>
                </a:solidFill>
              </a:rPr>
              <a:t>ORR: 20% vs 9% (P=0.0083)</a:t>
            </a:r>
          </a:p>
          <a:p>
            <a:r>
              <a:rPr lang="en-GB" sz="1800" dirty="0" smtClean="0">
                <a:solidFill>
                  <a:schemeClr val="tx1"/>
                </a:solidFill>
              </a:rPr>
              <a:t>Nivolumab benefit was independent of PD-L1 expression</a:t>
            </a:r>
          </a:p>
          <a:p>
            <a:r>
              <a:rPr lang="en-GB" sz="1800" dirty="0" smtClean="0">
                <a:solidFill>
                  <a:schemeClr val="tx1"/>
                </a:solidFill>
              </a:rPr>
              <a:t>The safety profile of nivolumab was favourable versus docetaxel and consistent with prior studies</a:t>
            </a:r>
          </a:p>
          <a:p>
            <a:r>
              <a:rPr lang="en-GB" sz="1800" dirty="0" smtClean="0">
                <a:solidFill>
                  <a:schemeClr val="tx1"/>
                </a:solidFill>
              </a:rPr>
              <a:t>Nivolumab received FDA approval in the US on March 4, 2015 for metastatic SQ-NSCLC with progression on or after platinum-based chemotherapy</a:t>
            </a:r>
          </a:p>
        </p:txBody>
      </p:sp>
    </p:spTree>
    <p:extLst>
      <p:ext uri="{BB962C8B-B14F-4D97-AF65-F5344CB8AC3E}">
        <p14:creationId xmlns:p14="http://schemas.microsoft.com/office/powerpoint/2010/main" val="3418069222"/>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ctrTitle"/>
          </p:nvPr>
        </p:nvSpPr>
        <p:spPr/>
        <p:txBody>
          <a:bodyPr/>
          <a:lstStyle/>
          <a:p>
            <a:r>
              <a:rPr lang="en-US" dirty="0" smtClean="0"/>
              <a:t>Targeting EGFR in the Treatment of SCC Lung</a:t>
            </a:r>
            <a:endParaRPr lang="en-US" dirty="0"/>
          </a:p>
        </p:txBody>
      </p:sp>
      <p:sp>
        <p:nvSpPr>
          <p:cNvPr id="3" name="Subtitle 2"/>
          <p:cNvSpPr>
            <a:spLocks noGrp="1"/>
          </p:cNvSpPr>
          <p:nvPr>
            <p:ph type="subTitle" idx="1"/>
          </p:nvPr>
        </p:nvSpPr>
        <p:spPr/>
        <p:txBody>
          <a:bodyPr/>
          <a:lstStyle/>
          <a:p>
            <a:endParaRPr lang="en-US" dirty="0"/>
          </a:p>
        </p:txBody>
      </p:sp>
    </p:spTree>
    <p:extLst>
      <p:ext uri="{BB962C8B-B14F-4D97-AF65-F5344CB8AC3E}">
        <p14:creationId xmlns:p14="http://schemas.microsoft.com/office/powerpoint/2010/main" val="33034487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FLEX: </a:t>
            </a:r>
            <a:r>
              <a:rPr lang="en-US" dirty="0" err="1" smtClean="0"/>
              <a:t>Cetuximab</a:t>
            </a:r>
            <a:r>
              <a:rPr lang="en-US" dirty="0" smtClean="0"/>
              <a:t> Plus Chemotherapy in First-Line NSCLC</a:t>
            </a:r>
            <a:endParaRPr lang="en-US" dirty="0"/>
          </a:p>
        </p:txBody>
      </p:sp>
      <p:sp>
        <p:nvSpPr>
          <p:cNvPr id="3" name="Content Placeholder 2"/>
          <p:cNvSpPr>
            <a:spLocks noGrp="1"/>
          </p:cNvSpPr>
          <p:nvPr>
            <p:ph idx="1"/>
          </p:nvPr>
        </p:nvSpPr>
        <p:spPr>
          <a:xfrm>
            <a:off x="430823" y="1378486"/>
            <a:ext cx="8466825" cy="4707657"/>
          </a:xfrm>
        </p:spPr>
        <p:txBody>
          <a:bodyPr anchor="b"/>
          <a:lstStyle/>
          <a:p>
            <a:r>
              <a:rPr lang="en-US" sz="2000" dirty="0" smtClean="0">
                <a:solidFill>
                  <a:schemeClr val="tx1"/>
                </a:solidFill>
              </a:rPr>
              <a:t>Primary endpoint: OS</a:t>
            </a:r>
          </a:p>
          <a:p>
            <a:r>
              <a:rPr lang="en-US" sz="2000" dirty="0" smtClean="0">
                <a:solidFill>
                  <a:schemeClr val="tx1"/>
                </a:solidFill>
              </a:rPr>
              <a:t>Secondary endpoints: PFS, ORR, QoL, and safety</a:t>
            </a:r>
            <a:endParaRPr lang="en-US" sz="2000" dirty="0">
              <a:solidFill>
                <a:schemeClr val="tx1"/>
              </a:solidFill>
            </a:endParaRPr>
          </a:p>
        </p:txBody>
      </p:sp>
      <p:sp>
        <p:nvSpPr>
          <p:cNvPr id="6" name="AutoShape 20"/>
          <p:cNvSpPr>
            <a:spLocks noChangeArrowheads="1"/>
          </p:cNvSpPr>
          <p:nvPr/>
        </p:nvSpPr>
        <p:spPr bwMode="blackGray">
          <a:xfrm>
            <a:off x="4637672" y="1624273"/>
            <a:ext cx="4327164" cy="1756778"/>
          </a:xfrm>
          <a:prstGeom prst="roundRect">
            <a:avLst>
              <a:gd name="adj" fmla="val 16667"/>
            </a:avLst>
          </a:prstGeom>
          <a:solidFill>
            <a:schemeClr val="accent1"/>
          </a:solidFill>
          <a:ln>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algn="ctr" eaLnBrk="0" hangingPunct="0"/>
            <a:r>
              <a:rPr lang="en-US" sz="1600" b="1" dirty="0" smtClean="0">
                <a:solidFill>
                  <a:prstClr val="white"/>
                </a:solidFill>
              </a:rPr>
              <a:t>Cetuximab</a:t>
            </a:r>
            <a:r>
              <a:rPr lang="en-US" sz="1600" b="1" dirty="0">
                <a:solidFill>
                  <a:prstClr val="white"/>
                </a:solidFill>
              </a:rPr>
              <a:t> </a:t>
            </a:r>
            <a:r>
              <a:rPr lang="en-US" sz="1600" b="1" dirty="0" smtClean="0">
                <a:solidFill>
                  <a:prstClr val="white"/>
                </a:solidFill>
              </a:rPr>
              <a:t/>
            </a:r>
            <a:br>
              <a:rPr lang="en-US" sz="1600" b="1" dirty="0" smtClean="0">
                <a:solidFill>
                  <a:prstClr val="white"/>
                </a:solidFill>
              </a:rPr>
            </a:br>
            <a:r>
              <a:rPr lang="en-US" sz="1600" b="1" dirty="0" smtClean="0">
                <a:solidFill>
                  <a:prstClr val="white"/>
                </a:solidFill>
              </a:rPr>
              <a:t>(starting 400 mg d1, then 250 mg/m</a:t>
            </a:r>
            <a:r>
              <a:rPr lang="en-US" sz="1600" b="1" baseline="30000" dirty="0" smtClean="0">
                <a:solidFill>
                  <a:prstClr val="white"/>
                </a:solidFill>
              </a:rPr>
              <a:t>2</a:t>
            </a:r>
            <a:r>
              <a:rPr lang="en-US" sz="1600" b="1" dirty="0" smtClean="0">
                <a:solidFill>
                  <a:prstClr val="white"/>
                </a:solidFill>
              </a:rPr>
              <a:t>/wk)</a:t>
            </a:r>
            <a:br>
              <a:rPr lang="en-US" sz="1600" b="1" dirty="0" smtClean="0">
                <a:solidFill>
                  <a:prstClr val="white"/>
                </a:solidFill>
              </a:rPr>
            </a:br>
            <a:r>
              <a:rPr lang="en-US" sz="1600" b="1" dirty="0" smtClean="0">
                <a:solidFill>
                  <a:prstClr val="white"/>
                </a:solidFill>
              </a:rPr>
              <a:t>+ </a:t>
            </a:r>
            <a:br>
              <a:rPr lang="en-US" sz="1600" b="1" dirty="0" smtClean="0">
                <a:solidFill>
                  <a:prstClr val="white"/>
                </a:solidFill>
              </a:rPr>
            </a:br>
            <a:r>
              <a:rPr lang="en-US" sz="1600" b="1" dirty="0" smtClean="0">
                <a:solidFill>
                  <a:prstClr val="white"/>
                </a:solidFill>
              </a:rPr>
              <a:t>Cisplatin (80 mg/m</a:t>
            </a:r>
            <a:r>
              <a:rPr lang="en-US" sz="1600" b="1" baseline="30000" dirty="0" smtClean="0">
                <a:solidFill>
                  <a:prstClr val="white"/>
                </a:solidFill>
              </a:rPr>
              <a:t>2</a:t>
            </a:r>
            <a:r>
              <a:rPr lang="en-US" sz="1600" b="1" dirty="0" smtClean="0">
                <a:solidFill>
                  <a:prstClr val="white"/>
                </a:solidFill>
              </a:rPr>
              <a:t>) d1</a:t>
            </a:r>
            <a:br>
              <a:rPr lang="en-US" sz="1600" b="1" dirty="0" smtClean="0">
                <a:solidFill>
                  <a:prstClr val="white"/>
                </a:solidFill>
              </a:rPr>
            </a:br>
            <a:r>
              <a:rPr lang="en-US" sz="1600" b="1" dirty="0" smtClean="0">
                <a:solidFill>
                  <a:prstClr val="white"/>
                </a:solidFill>
              </a:rPr>
              <a:t>+</a:t>
            </a:r>
            <a:r>
              <a:rPr lang="en-US" sz="1600" b="1" dirty="0">
                <a:solidFill>
                  <a:prstClr val="white"/>
                </a:solidFill>
              </a:rPr>
              <a:t/>
            </a:r>
            <a:br>
              <a:rPr lang="en-US" sz="1600" b="1" dirty="0">
                <a:solidFill>
                  <a:prstClr val="white"/>
                </a:solidFill>
              </a:rPr>
            </a:br>
            <a:r>
              <a:rPr lang="en-US" sz="1600" b="1" dirty="0" smtClean="0">
                <a:solidFill>
                  <a:prstClr val="white"/>
                </a:solidFill>
              </a:rPr>
              <a:t>Vinorelbine  (25 mg/m</a:t>
            </a:r>
            <a:r>
              <a:rPr lang="en-US" sz="1600" b="1" baseline="30000" dirty="0" smtClean="0">
                <a:solidFill>
                  <a:prstClr val="white"/>
                </a:solidFill>
              </a:rPr>
              <a:t>2</a:t>
            </a:r>
            <a:r>
              <a:rPr lang="en-US" sz="1600" b="1" dirty="0" smtClean="0">
                <a:solidFill>
                  <a:prstClr val="white"/>
                </a:solidFill>
              </a:rPr>
              <a:t>) d1, 8 up to 6 cycles</a:t>
            </a:r>
          </a:p>
          <a:p>
            <a:pPr algn="ctr" eaLnBrk="0" hangingPunct="0"/>
            <a:r>
              <a:rPr lang="en-US" sz="1600" b="1" dirty="0" smtClean="0">
                <a:solidFill>
                  <a:prstClr val="white"/>
                </a:solidFill>
              </a:rPr>
              <a:t>n=557</a:t>
            </a:r>
            <a:endParaRPr lang="en-US" sz="1600" b="1" dirty="0">
              <a:solidFill>
                <a:prstClr val="white"/>
              </a:solidFill>
            </a:endParaRPr>
          </a:p>
        </p:txBody>
      </p:sp>
      <p:sp>
        <p:nvSpPr>
          <p:cNvPr id="7" name="AutoShape 21"/>
          <p:cNvSpPr>
            <a:spLocks noChangeArrowheads="1"/>
          </p:cNvSpPr>
          <p:nvPr/>
        </p:nvSpPr>
        <p:spPr bwMode="blackGray">
          <a:xfrm>
            <a:off x="4637672" y="3542007"/>
            <a:ext cx="4327164" cy="1763652"/>
          </a:xfrm>
          <a:prstGeom prst="roundRect">
            <a:avLst>
              <a:gd name="adj" fmla="val 10435"/>
            </a:avLst>
          </a:prstGeom>
          <a:solidFill>
            <a:schemeClr val="bg1">
              <a:lumMod val="50000"/>
            </a:schemeClr>
          </a:solidFill>
          <a:ln>
            <a:no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p>
            <a:pPr algn="ctr">
              <a:defRPr/>
            </a:pPr>
            <a:r>
              <a:rPr lang="en-US" sz="1600" b="1" dirty="0">
                <a:solidFill>
                  <a:prstClr val="white"/>
                </a:solidFill>
              </a:rPr>
              <a:t>Cisplatin (80 mg/m</a:t>
            </a:r>
            <a:r>
              <a:rPr lang="en-US" sz="1600" b="1" baseline="30000" dirty="0">
                <a:solidFill>
                  <a:prstClr val="white"/>
                </a:solidFill>
              </a:rPr>
              <a:t>2</a:t>
            </a:r>
            <a:r>
              <a:rPr lang="en-US" sz="1600" b="1" dirty="0">
                <a:solidFill>
                  <a:prstClr val="white"/>
                </a:solidFill>
              </a:rPr>
              <a:t>) d1</a:t>
            </a:r>
            <a:br>
              <a:rPr lang="en-US" sz="1600" b="1" dirty="0">
                <a:solidFill>
                  <a:prstClr val="white"/>
                </a:solidFill>
              </a:rPr>
            </a:br>
            <a:r>
              <a:rPr lang="en-US" sz="1600" b="1" dirty="0">
                <a:solidFill>
                  <a:prstClr val="white"/>
                </a:solidFill>
              </a:rPr>
              <a:t>+</a:t>
            </a:r>
            <a:br>
              <a:rPr lang="en-US" sz="1600" b="1" dirty="0">
                <a:solidFill>
                  <a:prstClr val="white"/>
                </a:solidFill>
              </a:rPr>
            </a:br>
            <a:r>
              <a:rPr lang="en-US" sz="1600" b="1" dirty="0">
                <a:solidFill>
                  <a:prstClr val="white"/>
                </a:solidFill>
              </a:rPr>
              <a:t>Vinorelbine  d1</a:t>
            </a:r>
            <a:r>
              <a:rPr lang="en-US" sz="1600" b="1" dirty="0" smtClean="0">
                <a:solidFill>
                  <a:prstClr val="white"/>
                </a:solidFill>
              </a:rPr>
              <a:t>, 8 </a:t>
            </a:r>
            <a:r>
              <a:rPr lang="en-US" sz="1600" b="1" dirty="0">
                <a:solidFill>
                  <a:prstClr val="white"/>
                </a:solidFill>
              </a:rPr>
              <a:t>up to 6 </a:t>
            </a:r>
            <a:r>
              <a:rPr lang="en-US" sz="1600" b="1" dirty="0" smtClean="0">
                <a:solidFill>
                  <a:prstClr val="white"/>
                </a:solidFill>
              </a:rPr>
              <a:t>cycles</a:t>
            </a:r>
          </a:p>
          <a:p>
            <a:pPr algn="ctr">
              <a:defRPr/>
            </a:pPr>
            <a:r>
              <a:rPr lang="en-US" sz="1600" b="1" dirty="0" smtClean="0">
                <a:solidFill>
                  <a:prstClr val="white"/>
                </a:solidFill>
              </a:rPr>
              <a:t>n=568</a:t>
            </a:r>
            <a:endParaRPr lang="en-US" sz="1600" b="1" dirty="0">
              <a:solidFill>
                <a:prstClr val="white"/>
              </a:solidFill>
            </a:endParaRPr>
          </a:p>
        </p:txBody>
      </p:sp>
      <p:cxnSp>
        <p:nvCxnSpPr>
          <p:cNvPr id="8" name="AutoShape 22"/>
          <p:cNvCxnSpPr>
            <a:cxnSpLocks noChangeShapeType="1"/>
          </p:cNvCxnSpPr>
          <p:nvPr/>
        </p:nvCxnSpPr>
        <p:spPr bwMode="auto">
          <a:xfrm flipV="1">
            <a:off x="3946248" y="3047057"/>
            <a:ext cx="691424" cy="514062"/>
          </a:xfrm>
          <a:prstGeom prst="bentConnector3">
            <a:avLst>
              <a:gd name="adj1" fmla="val 50000"/>
            </a:avLst>
          </a:prstGeom>
          <a:noFill/>
          <a:ln w="38100">
            <a:solidFill>
              <a:srgbClr val="717073"/>
            </a:solidFill>
            <a:miter lim="800000"/>
            <a:headEnd type="none" w="med" len="med"/>
            <a:tailEnd type="triangle" w="med" len="med"/>
          </a:ln>
          <a:effectLst/>
          <a:extLst/>
        </p:spPr>
      </p:cxnSp>
      <p:cxnSp>
        <p:nvCxnSpPr>
          <p:cNvPr id="9" name="AutoShape 23"/>
          <p:cNvCxnSpPr>
            <a:cxnSpLocks noChangeShapeType="1"/>
          </p:cNvCxnSpPr>
          <p:nvPr/>
        </p:nvCxnSpPr>
        <p:spPr bwMode="auto">
          <a:xfrm>
            <a:off x="3946248" y="3568467"/>
            <a:ext cx="691424" cy="651773"/>
          </a:xfrm>
          <a:prstGeom prst="bentConnector3">
            <a:avLst>
              <a:gd name="adj1" fmla="val 50000"/>
            </a:avLst>
          </a:prstGeom>
          <a:noFill/>
          <a:ln w="38100">
            <a:solidFill>
              <a:srgbClr val="717073"/>
            </a:solidFill>
            <a:miter lim="800000"/>
            <a:headEnd type="none" w="med" len="med"/>
            <a:tailEnd type="triangle" w="med" len="med"/>
          </a:ln>
          <a:effectLst/>
          <a:extLst/>
        </p:spPr>
      </p:cxnSp>
      <p:cxnSp>
        <p:nvCxnSpPr>
          <p:cNvPr id="11" name="Straight Arrow Connector 10"/>
          <p:cNvCxnSpPr/>
          <p:nvPr/>
        </p:nvCxnSpPr>
        <p:spPr bwMode="auto">
          <a:xfrm>
            <a:off x="3153634" y="3584448"/>
            <a:ext cx="411480" cy="0"/>
          </a:xfrm>
          <a:prstGeom prst="straightConnector1">
            <a:avLst/>
          </a:prstGeom>
          <a:noFill/>
          <a:ln w="38100">
            <a:solidFill>
              <a:srgbClr val="717073"/>
            </a:solidFill>
            <a:miter lim="800000"/>
            <a:headEnd type="none" w="med" len="med"/>
            <a:tailEnd type="triangle" w="med" len="med"/>
          </a:ln>
          <a:effectLst/>
        </p:spPr>
      </p:cxnSp>
      <p:sp>
        <p:nvSpPr>
          <p:cNvPr id="12" name="AutoShape 18"/>
          <p:cNvSpPr>
            <a:spLocks noChangeArrowheads="1"/>
          </p:cNvSpPr>
          <p:nvPr/>
        </p:nvSpPr>
        <p:spPr bwMode="blackWhite">
          <a:xfrm>
            <a:off x="3610832" y="2458743"/>
            <a:ext cx="390525" cy="2142125"/>
          </a:xfrm>
          <a:prstGeom prst="roundRect">
            <a:avLst>
              <a:gd name="adj" fmla="val 0"/>
            </a:avLst>
          </a:prstGeom>
          <a:solidFill>
            <a:schemeClr val="bg1"/>
          </a:solidFill>
          <a:ln w="38100" algn="ctr">
            <a:solidFill>
              <a:schemeClr val="accent2">
                <a:lumMod val="75000"/>
              </a:schemeClr>
            </a:solidFill>
            <a:round/>
            <a:headEnd/>
            <a:tailEnd/>
          </a:ln>
        </p:spPr>
        <p:txBody>
          <a:bodyPr tIns="91440" bIns="109728" anchor="ctr">
            <a:spAutoFit/>
          </a:bodyPr>
          <a:lstStyle/>
          <a:p>
            <a:pPr algn="ctr">
              <a:defRPr/>
            </a:pPr>
            <a:r>
              <a:rPr lang="en-US" sz="1400" b="1" dirty="0">
                <a:solidFill>
                  <a:srgbClr val="000000"/>
                </a:solidFill>
              </a:rPr>
              <a:t>R</a:t>
            </a:r>
            <a:br>
              <a:rPr lang="en-US" sz="1400" b="1" dirty="0">
                <a:solidFill>
                  <a:srgbClr val="000000"/>
                </a:solidFill>
              </a:rPr>
            </a:br>
            <a:r>
              <a:rPr lang="en-US" sz="1400" b="1" dirty="0">
                <a:solidFill>
                  <a:srgbClr val="000000"/>
                </a:solidFill>
              </a:rPr>
              <a:t>A</a:t>
            </a:r>
            <a:br>
              <a:rPr lang="en-US" sz="1400" b="1" dirty="0">
                <a:solidFill>
                  <a:srgbClr val="000000"/>
                </a:solidFill>
              </a:rPr>
            </a:br>
            <a:r>
              <a:rPr lang="en-US" sz="1400" b="1" dirty="0">
                <a:solidFill>
                  <a:srgbClr val="000000"/>
                </a:solidFill>
              </a:rPr>
              <a:t>N</a:t>
            </a:r>
            <a:br>
              <a:rPr lang="en-US" sz="1400" b="1" dirty="0">
                <a:solidFill>
                  <a:srgbClr val="000000"/>
                </a:solidFill>
              </a:rPr>
            </a:br>
            <a:r>
              <a:rPr lang="en-US" sz="1400" b="1" dirty="0">
                <a:solidFill>
                  <a:srgbClr val="000000"/>
                </a:solidFill>
              </a:rPr>
              <a:t>D</a:t>
            </a:r>
            <a:br>
              <a:rPr lang="en-US" sz="1400" b="1" dirty="0">
                <a:solidFill>
                  <a:srgbClr val="000000"/>
                </a:solidFill>
              </a:rPr>
            </a:br>
            <a:r>
              <a:rPr lang="en-US" sz="1400" b="1" dirty="0">
                <a:solidFill>
                  <a:srgbClr val="000000"/>
                </a:solidFill>
              </a:rPr>
              <a:t>O</a:t>
            </a:r>
            <a:br>
              <a:rPr lang="en-US" sz="1400" b="1" dirty="0">
                <a:solidFill>
                  <a:srgbClr val="000000"/>
                </a:solidFill>
              </a:rPr>
            </a:br>
            <a:r>
              <a:rPr lang="en-US" sz="1400" b="1" dirty="0">
                <a:solidFill>
                  <a:srgbClr val="000000"/>
                </a:solidFill>
              </a:rPr>
              <a:t>M</a:t>
            </a:r>
          </a:p>
          <a:p>
            <a:pPr algn="ctr">
              <a:defRPr/>
            </a:pPr>
            <a:r>
              <a:rPr lang="en-US" sz="1400" b="1" dirty="0">
                <a:solidFill>
                  <a:srgbClr val="000000"/>
                </a:solidFill>
              </a:rPr>
              <a:t>I</a:t>
            </a:r>
            <a:br>
              <a:rPr lang="en-US" sz="1400" b="1" dirty="0">
                <a:solidFill>
                  <a:srgbClr val="000000"/>
                </a:solidFill>
              </a:rPr>
            </a:br>
            <a:r>
              <a:rPr lang="en-US" sz="1400" b="1" dirty="0">
                <a:solidFill>
                  <a:srgbClr val="000000"/>
                </a:solidFill>
              </a:rPr>
              <a:t>S</a:t>
            </a:r>
            <a:br>
              <a:rPr lang="en-US" sz="1400" b="1" dirty="0">
                <a:solidFill>
                  <a:srgbClr val="000000"/>
                </a:solidFill>
              </a:rPr>
            </a:br>
            <a:r>
              <a:rPr lang="en-US" sz="1400" b="1" dirty="0">
                <a:solidFill>
                  <a:srgbClr val="000000"/>
                </a:solidFill>
              </a:rPr>
              <a:t>E</a:t>
            </a:r>
          </a:p>
        </p:txBody>
      </p:sp>
      <p:sp>
        <p:nvSpPr>
          <p:cNvPr id="13" name="TextBox 10"/>
          <p:cNvSpPr txBox="1">
            <a:spLocks noChangeArrowheads="1"/>
          </p:cNvSpPr>
          <p:nvPr/>
        </p:nvSpPr>
        <p:spPr bwMode="auto">
          <a:xfrm>
            <a:off x="4292616" y="3391305"/>
            <a:ext cx="4058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r>
              <a:rPr lang="en-US" sz="1200" b="1" dirty="0" smtClean="0">
                <a:solidFill>
                  <a:srgbClr val="000000"/>
                </a:solidFill>
                <a:latin typeface="Arial"/>
              </a:rPr>
              <a:t>1:1</a:t>
            </a:r>
            <a:endParaRPr lang="en-US" sz="1200" b="1" dirty="0">
              <a:solidFill>
                <a:srgbClr val="000000"/>
              </a:solidFill>
              <a:latin typeface="Arial"/>
            </a:endParaRPr>
          </a:p>
        </p:txBody>
      </p:sp>
      <p:sp>
        <p:nvSpPr>
          <p:cNvPr id="14" name="TextBox 13"/>
          <p:cNvSpPr txBox="1"/>
          <p:nvPr/>
        </p:nvSpPr>
        <p:spPr>
          <a:xfrm>
            <a:off x="5637909" y="1315679"/>
            <a:ext cx="2480166" cy="369332"/>
          </a:xfrm>
          <a:prstGeom prst="rect">
            <a:avLst/>
          </a:prstGeom>
          <a:noFill/>
        </p:spPr>
        <p:txBody>
          <a:bodyPr wrap="none" rtlCol="0">
            <a:spAutoFit/>
          </a:bodyPr>
          <a:lstStyle/>
          <a:p>
            <a:r>
              <a:rPr lang="en-US" dirty="0" smtClean="0">
                <a:solidFill>
                  <a:srgbClr val="C00000"/>
                </a:solidFill>
              </a:rPr>
              <a:t>Squamous: 190 (34%)</a:t>
            </a:r>
            <a:endParaRPr lang="en-US" dirty="0">
              <a:solidFill>
                <a:srgbClr val="C00000"/>
              </a:solidFill>
            </a:endParaRPr>
          </a:p>
        </p:txBody>
      </p:sp>
      <p:sp>
        <p:nvSpPr>
          <p:cNvPr id="15" name="TextBox 14"/>
          <p:cNvSpPr txBox="1"/>
          <p:nvPr/>
        </p:nvSpPr>
        <p:spPr>
          <a:xfrm>
            <a:off x="5637909" y="5305658"/>
            <a:ext cx="2480166" cy="369332"/>
          </a:xfrm>
          <a:prstGeom prst="rect">
            <a:avLst/>
          </a:prstGeom>
          <a:noFill/>
        </p:spPr>
        <p:txBody>
          <a:bodyPr wrap="none" rtlCol="0">
            <a:spAutoFit/>
          </a:bodyPr>
          <a:lstStyle/>
          <a:p>
            <a:r>
              <a:rPr lang="en-US" dirty="0" smtClean="0">
                <a:solidFill>
                  <a:srgbClr val="C00000"/>
                </a:solidFill>
              </a:rPr>
              <a:t>Squamous: 187 (33%)</a:t>
            </a:r>
            <a:endParaRPr lang="en-US" dirty="0">
              <a:solidFill>
                <a:srgbClr val="C00000"/>
              </a:solidFill>
            </a:endParaRPr>
          </a:p>
        </p:txBody>
      </p:sp>
      <p:sp>
        <p:nvSpPr>
          <p:cNvPr id="16" name="TextBox 15"/>
          <p:cNvSpPr txBox="1"/>
          <p:nvPr/>
        </p:nvSpPr>
        <p:spPr>
          <a:xfrm>
            <a:off x="104257" y="6496866"/>
            <a:ext cx="2270173" cy="246221"/>
          </a:xfrm>
          <a:prstGeom prst="rect">
            <a:avLst/>
          </a:prstGeom>
          <a:noFill/>
        </p:spPr>
        <p:txBody>
          <a:bodyPr wrap="none" rtlCol="0">
            <a:spAutoFit/>
          </a:bodyPr>
          <a:lstStyle/>
          <a:p>
            <a:r>
              <a:rPr lang="en-US" sz="1000" dirty="0" smtClean="0">
                <a:solidFill>
                  <a:srgbClr val="000000"/>
                </a:solidFill>
              </a:rPr>
              <a:t>Pirker et al. </a:t>
            </a:r>
            <a:r>
              <a:rPr lang="en-US" sz="1000" i="1" dirty="0" smtClean="0">
                <a:solidFill>
                  <a:srgbClr val="000000"/>
                </a:solidFill>
              </a:rPr>
              <a:t>Lancet</a:t>
            </a:r>
            <a:r>
              <a:rPr lang="en-US" sz="1000" dirty="0" smtClean="0">
                <a:solidFill>
                  <a:srgbClr val="000000"/>
                </a:solidFill>
              </a:rPr>
              <a:t>. 2009;373:1525.</a:t>
            </a:r>
            <a:endParaRPr lang="en-US" sz="1000" dirty="0">
              <a:solidFill>
                <a:srgbClr val="000000"/>
              </a:solidFill>
            </a:endParaRPr>
          </a:p>
        </p:txBody>
      </p:sp>
      <p:sp>
        <p:nvSpPr>
          <p:cNvPr id="10" name="AutoShape 17"/>
          <p:cNvSpPr>
            <a:spLocks noChangeArrowheads="1"/>
          </p:cNvSpPr>
          <p:nvPr/>
        </p:nvSpPr>
        <p:spPr bwMode="blackWhite">
          <a:xfrm>
            <a:off x="210874" y="2408197"/>
            <a:ext cx="2971798" cy="2363433"/>
          </a:xfrm>
          <a:prstGeom prst="roundRect">
            <a:avLst>
              <a:gd name="adj" fmla="val 11509"/>
            </a:avLst>
          </a:prstGeom>
          <a:solidFill>
            <a:srgbClr val="DFD8D3"/>
          </a:solidFill>
          <a:ln w="38100" algn="ctr">
            <a:noFill/>
            <a:round/>
            <a:headEnd/>
            <a:tailEnd/>
          </a:ln>
        </p:spPr>
        <p:txBody>
          <a:bodyPr wrap="square" lIns="9144" tIns="91440" rIns="9144" bIns="109728" anchor="ctr">
            <a:noAutofit/>
          </a:bodyPr>
          <a:lstStyle/>
          <a:p>
            <a:pPr marL="285750" indent="-285750">
              <a:buClr>
                <a:schemeClr val="accent1"/>
              </a:buClr>
              <a:buFont typeface="Arial" panose="020B0604020202020204" pitchFamily="34" charset="0"/>
              <a:buChar char="•"/>
              <a:defRPr/>
            </a:pPr>
            <a:r>
              <a:rPr lang="en-US" dirty="0" smtClean="0">
                <a:solidFill>
                  <a:srgbClr val="000000"/>
                </a:solidFill>
              </a:rPr>
              <a:t>Stage IIIB (wet) or IV </a:t>
            </a:r>
            <a:br>
              <a:rPr lang="en-US" dirty="0" smtClean="0">
                <a:solidFill>
                  <a:srgbClr val="000000"/>
                </a:solidFill>
              </a:rPr>
            </a:br>
            <a:r>
              <a:rPr lang="en-US" dirty="0" smtClean="0">
                <a:solidFill>
                  <a:srgbClr val="000000"/>
                </a:solidFill>
              </a:rPr>
              <a:t>chemo-naive NSCLC </a:t>
            </a:r>
          </a:p>
          <a:p>
            <a:pPr marL="285750" indent="-285750">
              <a:buClr>
                <a:schemeClr val="accent1"/>
              </a:buClr>
              <a:buFont typeface="Arial" panose="020B0604020202020204" pitchFamily="34" charset="0"/>
              <a:buChar char="•"/>
              <a:defRPr/>
            </a:pPr>
            <a:r>
              <a:rPr lang="en-US" dirty="0" smtClean="0">
                <a:solidFill>
                  <a:srgbClr val="000000"/>
                </a:solidFill>
              </a:rPr>
              <a:t>EGFR+ by IHC</a:t>
            </a:r>
          </a:p>
          <a:p>
            <a:pPr marL="285750" indent="-285750">
              <a:buClr>
                <a:schemeClr val="accent1"/>
              </a:buClr>
              <a:buFont typeface="Arial" panose="020B0604020202020204" pitchFamily="34" charset="0"/>
              <a:buChar char="•"/>
              <a:defRPr/>
            </a:pPr>
            <a:r>
              <a:rPr lang="en-US" dirty="0" smtClean="0">
                <a:solidFill>
                  <a:srgbClr val="000000"/>
                </a:solidFill>
              </a:rPr>
              <a:t>No brain mets</a:t>
            </a:r>
          </a:p>
          <a:p>
            <a:pPr marL="287338">
              <a:buClr>
                <a:schemeClr val="accent1"/>
              </a:buClr>
              <a:defRPr/>
            </a:pPr>
            <a:r>
              <a:rPr lang="en-US" dirty="0" smtClean="0">
                <a:solidFill>
                  <a:srgbClr val="000000"/>
                </a:solidFill>
              </a:rPr>
              <a:t/>
            </a:r>
            <a:br>
              <a:rPr lang="en-US" dirty="0" smtClean="0">
                <a:solidFill>
                  <a:srgbClr val="000000"/>
                </a:solidFill>
              </a:rPr>
            </a:br>
            <a:r>
              <a:rPr lang="en-US" dirty="0" smtClean="0">
                <a:solidFill>
                  <a:srgbClr val="000000"/>
                </a:solidFill>
              </a:rPr>
              <a:t>N=1125</a:t>
            </a:r>
            <a:endParaRPr lang="en-US" dirty="0">
              <a:solidFill>
                <a:srgbClr val="000000"/>
              </a:solidFill>
            </a:endParaRPr>
          </a:p>
        </p:txBody>
      </p:sp>
    </p:spTree>
    <p:extLst>
      <p:ext uri="{BB962C8B-B14F-4D97-AF65-F5344CB8AC3E}">
        <p14:creationId xmlns:p14="http://schemas.microsoft.com/office/powerpoint/2010/main" val="21968470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p:nvPr/>
        </p:nvGrpSpPr>
        <p:grpSpPr>
          <a:xfrm>
            <a:off x="83712" y="1464351"/>
            <a:ext cx="9024192" cy="4479249"/>
            <a:chOff x="331470" y="1182425"/>
            <a:chExt cx="8649356" cy="4836370"/>
          </a:xfrm>
        </p:grpSpPr>
        <p:sp>
          <p:nvSpPr>
            <p:cNvPr id="20" name="Round Same Side Corner Rectangle 19"/>
            <p:cNvSpPr/>
            <p:nvPr/>
          </p:nvSpPr>
          <p:spPr>
            <a:xfrm rot="10800000">
              <a:off x="339089" y="1454773"/>
              <a:ext cx="8631556" cy="4564022"/>
            </a:xfrm>
            <a:prstGeom prst="round2SameRect">
              <a:avLst>
                <a:gd name="adj1" fmla="val 6715"/>
                <a:gd name="adj2" fmla="val 0"/>
              </a:avLst>
            </a:prstGeom>
            <a:solidFill>
              <a:schemeClr val="bg1"/>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prstClr val="white"/>
                </a:solidFill>
              </a:endParaRPr>
            </a:p>
          </p:txBody>
        </p:sp>
        <p:sp>
          <p:nvSpPr>
            <p:cNvPr id="21" name="Round Same Side Corner Rectangle 20"/>
            <p:cNvSpPr/>
            <p:nvPr/>
          </p:nvSpPr>
          <p:spPr>
            <a:xfrm>
              <a:off x="331470" y="1182425"/>
              <a:ext cx="8649356" cy="355258"/>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a:solidFill>
                  <a:prstClr val="white"/>
                </a:solidFill>
              </a:endParaRPr>
            </a:p>
          </p:txBody>
        </p:sp>
      </p:grpSp>
      <p:sp>
        <p:nvSpPr>
          <p:cNvPr id="2" name="Title 1"/>
          <p:cNvSpPr>
            <a:spLocks noGrp="1"/>
          </p:cNvSpPr>
          <p:nvPr>
            <p:ph type="title"/>
          </p:nvPr>
        </p:nvSpPr>
        <p:spPr/>
        <p:txBody>
          <a:bodyPr/>
          <a:lstStyle/>
          <a:p>
            <a:r>
              <a:rPr lang="en-US" dirty="0" smtClean="0"/>
              <a:t>FLEX: OS (ITT) and in High EGFR-Expressing SCC</a:t>
            </a:r>
            <a:endParaRPr lang="en-US" dirty="0"/>
          </a:p>
        </p:txBody>
      </p:sp>
      <p:sp>
        <p:nvSpPr>
          <p:cNvPr id="5" name="TextBox 4"/>
          <p:cNvSpPr txBox="1"/>
          <p:nvPr/>
        </p:nvSpPr>
        <p:spPr>
          <a:xfrm>
            <a:off x="368439" y="6231239"/>
            <a:ext cx="227948" cy="276999"/>
          </a:xfrm>
          <a:prstGeom prst="rect">
            <a:avLst/>
          </a:prstGeom>
          <a:noFill/>
        </p:spPr>
        <p:txBody>
          <a:bodyPr wrap="none" rtlCol="0">
            <a:spAutoFit/>
          </a:bodyPr>
          <a:lstStyle/>
          <a:p>
            <a:r>
              <a:rPr lang="en-US" sz="1200" dirty="0" smtClean="0">
                <a:solidFill>
                  <a:srgbClr val="000000"/>
                </a:solidFill>
              </a:rPr>
              <a:t>.</a:t>
            </a:r>
            <a:endParaRPr lang="en-US" sz="1200" dirty="0">
              <a:solidFill>
                <a:srgbClr val="000000"/>
              </a:solidFill>
            </a:endParaRPr>
          </a:p>
        </p:txBody>
      </p:sp>
      <p:sp>
        <p:nvSpPr>
          <p:cNvPr id="6" name="TextBox 5"/>
          <p:cNvSpPr txBox="1"/>
          <p:nvPr/>
        </p:nvSpPr>
        <p:spPr>
          <a:xfrm>
            <a:off x="2330656" y="1465562"/>
            <a:ext cx="530915" cy="369332"/>
          </a:xfrm>
          <a:prstGeom prst="rect">
            <a:avLst/>
          </a:prstGeom>
          <a:noFill/>
        </p:spPr>
        <p:txBody>
          <a:bodyPr wrap="none" rtlCol="0">
            <a:spAutoFit/>
          </a:bodyPr>
          <a:lstStyle/>
          <a:p>
            <a:r>
              <a:rPr lang="en-US" b="1" dirty="0" smtClean="0">
                <a:solidFill>
                  <a:schemeClr val="bg1"/>
                </a:solidFill>
              </a:rPr>
              <a:t>ITT</a:t>
            </a:r>
            <a:endParaRPr lang="en-US" b="1" dirty="0">
              <a:solidFill>
                <a:schemeClr val="bg1"/>
              </a:solidFill>
            </a:endParaRPr>
          </a:p>
        </p:txBody>
      </p:sp>
      <p:sp>
        <p:nvSpPr>
          <p:cNvPr id="16" name="TextBox 15"/>
          <p:cNvSpPr txBox="1"/>
          <p:nvPr/>
        </p:nvSpPr>
        <p:spPr>
          <a:xfrm>
            <a:off x="5565510" y="1437853"/>
            <a:ext cx="3249608" cy="369332"/>
          </a:xfrm>
          <a:prstGeom prst="rect">
            <a:avLst/>
          </a:prstGeom>
          <a:noFill/>
        </p:spPr>
        <p:txBody>
          <a:bodyPr wrap="none" rtlCol="0">
            <a:spAutoFit/>
          </a:bodyPr>
          <a:lstStyle/>
          <a:p>
            <a:r>
              <a:rPr lang="en-US" b="1" dirty="0" smtClean="0">
                <a:solidFill>
                  <a:schemeClr val="bg1"/>
                </a:solidFill>
              </a:rPr>
              <a:t>High EGFR-expressing SCC</a:t>
            </a:r>
            <a:endParaRPr lang="en-US" b="1" dirty="0">
              <a:solidFill>
                <a:schemeClr val="bg1"/>
              </a:solidFill>
            </a:endParaRPr>
          </a:p>
        </p:txBody>
      </p:sp>
      <p:sp>
        <p:nvSpPr>
          <p:cNvPr id="18" name="TextBox 17"/>
          <p:cNvSpPr txBox="1"/>
          <p:nvPr/>
        </p:nvSpPr>
        <p:spPr>
          <a:xfrm>
            <a:off x="200696" y="6366707"/>
            <a:ext cx="2207336" cy="307777"/>
          </a:xfrm>
          <a:prstGeom prst="rect">
            <a:avLst/>
          </a:prstGeom>
          <a:noFill/>
        </p:spPr>
        <p:txBody>
          <a:bodyPr wrap="none" lIns="0" tIns="0" rIns="0" bIns="0" rtlCol="0" anchor="b" anchorCtr="0">
            <a:spAutoFit/>
          </a:bodyPr>
          <a:lstStyle/>
          <a:p>
            <a:r>
              <a:rPr lang="en-US" sz="1000" dirty="0">
                <a:solidFill>
                  <a:srgbClr val="000000"/>
                </a:solidFill>
              </a:rPr>
              <a:t>Pirker </a:t>
            </a:r>
            <a:r>
              <a:rPr lang="en-US" sz="1000" dirty="0" smtClean="0">
                <a:solidFill>
                  <a:srgbClr val="000000"/>
                </a:solidFill>
              </a:rPr>
              <a:t>et </a:t>
            </a:r>
            <a:r>
              <a:rPr lang="en-US" sz="1000" dirty="0">
                <a:solidFill>
                  <a:srgbClr val="000000"/>
                </a:solidFill>
              </a:rPr>
              <a:t>al. </a:t>
            </a:r>
            <a:r>
              <a:rPr lang="en-US" sz="1000" i="1" dirty="0">
                <a:solidFill>
                  <a:srgbClr val="000000"/>
                </a:solidFill>
              </a:rPr>
              <a:t>Lancet</a:t>
            </a:r>
            <a:r>
              <a:rPr lang="en-US" sz="1000" dirty="0">
                <a:solidFill>
                  <a:srgbClr val="000000"/>
                </a:solidFill>
              </a:rPr>
              <a:t>. </a:t>
            </a:r>
            <a:r>
              <a:rPr lang="en-US" sz="1000" dirty="0" smtClean="0">
                <a:solidFill>
                  <a:srgbClr val="000000"/>
                </a:solidFill>
              </a:rPr>
              <a:t>2009;373:1525.</a:t>
            </a:r>
          </a:p>
          <a:p>
            <a:r>
              <a:rPr lang="en-US" sz="1000" dirty="0" smtClean="0">
                <a:solidFill>
                  <a:srgbClr val="000000"/>
                </a:solidFill>
              </a:rPr>
              <a:t>Pirker et </a:t>
            </a:r>
            <a:r>
              <a:rPr lang="en-US" sz="1000" dirty="0">
                <a:solidFill>
                  <a:srgbClr val="000000"/>
                </a:solidFill>
              </a:rPr>
              <a:t>al. </a:t>
            </a:r>
            <a:r>
              <a:rPr lang="en-US" sz="1000" i="1" dirty="0">
                <a:solidFill>
                  <a:srgbClr val="000000"/>
                </a:solidFill>
              </a:rPr>
              <a:t>Lancet Oncol</a:t>
            </a:r>
            <a:r>
              <a:rPr lang="en-US" sz="1000" dirty="0">
                <a:solidFill>
                  <a:srgbClr val="000000"/>
                </a:solidFill>
              </a:rPr>
              <a:t>. </a:t>
            </a:r>
            <a:r>
              <a:rPr lang="en-US" sz="1000" dirty="0" smtClean="0">
                <a:solidFill>
                  <a:srgbClr val="000000"/>
                </a:solidFill>
              </a:rPr>
              <a:t>2012;13:33.</a:t>
            </a:r>
            <a:endParaRPr lang="en-US" sz="1000" dirty="0">
              <a:solidFill>
                <a:srgbClr val="000000"/>
              </a:solidFill>
            </a:endParaRPr>
          </a:p>
        </p:txBody>
      </p:sp>
      <p:sp>
        <p:nvSpPr>
          <p:cNvPr id="22" name="Round Same Side Corner Rectangle 21"/>
          <p:cNvSpPr/>
          <p:nvPr/>
        </p:nvSpPr>
        <p:spPr>
          <a:xfrm>
            <a:off x="1802388" y="1938113"/>
            <a:ext cx="2538097" cy="204483"/>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3" name="Round Same Side Corner Rectangle 22"/>
          <p:cNvSpPr/>
          <p:nvPr/>
        </p:nvSpPr>
        <p:spPr>
          <a:xfrm rot="10800000">
            <a:off x="1802388" y="2142596"/>
            <a:ext cx="2533022" cy="680438"/>
          </a:xfrm>
          <a:prstGeom prst="round2SameRect">
            <a:avLst>
              <a:gd name="adj1" fmla="val 6715"/>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aphicFrame>
        <p:nvGraphicFramePr>
          <p:cNvPr id="24" name="Table 23"/>
          <p:cNvGraphicFramePr>
            <a:graphicFrameLocks noGrp="1"/>
          </p:cNvGraphicFramePr>
          <p:nvPr>
            <p:extLst>
              <p:ext uri="{D42A27DB-BD31-4B8C-83A1-F6EECF244321}">
                <p14:modId xmlns:p14="http://schemas.microsoft.com/office/powerpoint/2010/main" val="798215647"/>
              </p:ext>
            </p:extLst>
          </p:nvPr>
        </p:nvGraphicFramePr>
        <p:xfrm>
          <a:off x="1820065" y="1937545"/>
          <a:ext cx="2511303" cy="861882"/>
        </p:xfrm>
        <a:graphic>
          <a:graphicData uri="http://schemas.openxmlformats.org/drawingml/2006/table">
            <a:tbl>
              <a:tblPr>
                <a:tableStyleId>{5C22544A-7EE6-4342-B048-85BDC9FD1C3A}</a:tableStyleId>
              </a:tblPr>
              <a:tblGrid>
                <a:gridCol w="2511303"/>
              </a:tblGrid>
              <a:tr h="182880">
                <a:tc>
                  <a:txBody>
                    <a:bodyPr/>
                    <a:lstStyle/>
                    <a:p>
                      <a:pPr marL="0" marR="0" algn="ctr">
                        <a:lnSpc>
                          <a:spcPct val="100000"/>
                        </a:lnSpc>
                        <a:spcBef>
                          <a:spcPts val="0"/>
                        </a:spcBef>
                        <a:spcAft>
                          <a:spcPts val="0"/>
                        </a:spcAft>
                      </a:pPr>
                      <a:r>
                        <a:rPr lang="en-US" sz="900" b="1" dirty="0" smtClean="0">
                          <a:solidFill>
                            <a:schemeClr val="bg1"/>
                          </a:solidFill>
                          <a:effectLst/>
                          <a:latin typeface="+mj-lt"/>
                          <a:ea typeface="SimSun"/>
                          <a:cs typeface="Angsana New"/>
                        </a:rPr>
                        <a:t>Median OS (mo)</a:t>
                      </a:r>
                      <a:endParaRPr lang="en-US" sz="900" b="1" dirty="0">
                        <a:solidFill>
                          <a:schemeClr val="bg1"/>
                        </a:solidFill>
                        <a:effectLst/>
                        <a:latin typeface="+mj-lt"/>
                        <a:ea typeface="SimSun"/>
                        <a:cs typeface="Angsana New"/>
                      </a:endParaRPr>
                    </a:p>
                  </a:txBody>
                  <a:tcPr marL="25400" marR="254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6334">
                <a:tc>
                  <a:txBody>
                    <a:bodyPr/>
                    <a:lstStyle/>
                    <a:p>
                      <a:pPr marL="231775" marR="0" indent="0" algn="l">
                        <a:lnSpc>
                          <a:spcPct val="100000"/>
                        </a:lnSpc>
                        <a:spcBef>
                          <a:spcPts val="0"/>
                        </a:spcBef>
                        <a:spcAft>
                          <a:spcPts val="0"/>
                        </a:spcAft>
                      </a:pPr>
                      <a:r>
                        <a:rPr lang="en-US" sz="900" b="0" dirty="0" smtClean="0">
                          <a:solidFill>
                            <a:schemeClr val="tx1">
                              <a:lumMod val="65000"/>
                              <a:lumOff val="35000"/>
                            </a:schemeClr>
                          </a:solidFill>
                          <a:effectLst/>
                          <a:latin typeface="+mj-lt"/>
                          <a:ea typeface="SimSun"/>
                          <a:cs typeface="Angsana New"/>
                        </a:rPr>
                        <a:t>Cetuximab + chemo: 11.3</a:t>
                      </a:r>
                    </a:p>
                  </a:txBody>
                  <a:tcPr marL="25400" marR="254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226334">
                <a:tc>
                  <a:txBody>
                    <a:bodyPr/>
                    <a:lstStyle/>
                    <a:p>
                      <a:pPr marL="231775" marR="0" indent="0" algn="l">
                        <a:lnSpc>
                          <a:spcPct val="100000"/>
                        </a:lnSpc>
                        <a:spcBef>
                          <a:spcPts val="0"/>
                        </a:spcBef>
                        <a:spcAft>
                          <a:spcPts val="0"/>
                        </a:spcAft>
                      </a:pPr>
                      <a:r>
                        <a:rPr lang="en-US" sz="900" b="0" dirty="0" smtClean="0">
                          <a:solidFill>
                            <a:schemeClr val="tx1">
                              <a:lumMod val="65000"/>
                              <a:lumOff val="35000"/>
                            </a:schemeClr>
                          </a:solidFill>
                          <a:effectLst/>
                          <a:latin typeface="+mj-lt"/>
                          <a:ea typeface="SimSun"/>
                          <a:cs typeface="Angsana New"/>
                        </a:rPr>
                        <a:t>Chemo: 10.1</a:t>
                      </a:r>
                    </a:p>
                  </a:txBody>
                  <a:tcPr marL="25400" marR="254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226334">
                <a:tc>
                  <a:txBody>
                    <a:bodyPr/>
                    <a:lstStyle/>
                    <a:p>
                      <a:pPr marL="57150" indent="0" algn="l"/>
                      <a:r>
                        <a:rPr lang="en-US" sz="900" b="0" i="0" dirty="0" smtClean="0">
                          <a:solidFill>
                            <a:schemeClr val="tx1">
                              <a:lumMod val="65000"/>
                              <a:lumOff val="35000"/>
                            </a:schemeClr>
                          </a:solidFill>
                        </a:rPr>
                        <a:t>HR 0.871 (95% CI, 0.762-0.996; </a:t>
                      </a:r>
                      <a:r>
                        <a:rPr lang="en-US" sz="900" b="0" i="1" dirty="0" smtClean="0">
                          <a:solidFill>
                            <a:schemeClr val="tx1">
                              <a:lumMod val="65000"/>
                              <a:lumOff val="35000"/>
                            </a:schemeClr>
                          </a:solidFill>
                        </a:rPr>
                        <a:t>P</a:t>
                      </a:r>
                      <a:r>
                        <a:rPr lang="en-US" sz="900" b="0" i="0" dirty="0" smtClean="0">
                          <a:solidFill>
                            <a:schemeClr val="tx1">
                              <a:lumMod val="65000"/>
                              <a:lumOff val="35000"/>
                            </a:schemeClr>
                          </a:solidFill>
                        </a:rPr>
                        <a:t>=0.044)</a:t>
                      </a:r>
                    </a:p>
                  </a:txBody>
                  <a:tcPr marL="25400" marR="254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9" name="Round Same Side Corner Rectangle 28"/>
          <p:cNvSpPr/>
          <p:nvPr/>
        </p:nvSpPr>
        <p:spPr>
          <a:xfrm>
            <a:off x="6386419" y="1921569"/>
            <a:ext cx="2678717" cy="204483"/>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30" name="Round Same Side Corner Rectangle 29"/>
          <p:cNvSpPr/>
          <p:nvPr/>
        </p:nvSpPr>
        <p:spPr>
          <a:xfrm rot="10800000">
            <a:off x="6386417" y="2126050"/>
            <a:ext cx="2673361" cy="933987"/>
          </a:xfrm>
          <a:prstGeom prst="round2SameRect">
            <a:avLst>
              <a:gd name="adj1" fmla="val 6715"/>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aphicFrame>
        <p:nvGraphicFramePr>
          <p:cNvPr id="31" name="Table 30"/>
          <p:cNvGraphicFramePr>
            <a:graphicFrameLocks noGrp="1"/>
          </p:cNvGraphicFramePr>
          <p:nvPr>
            <p:extLst>
              <p:ext uri="{D42A27DB-BD31-4B8C-83A1-F6EECF244321}">
                <p14:modId xmlns:p14="http://schemas.microsoft.com/office/powerpoint/2010/main" val="1794807970"/>
              </p:ext>
            </p:extLst>
          </p:nvPr>
        </p:nvGraphicFramePr>
        <p:xfrm>
          <a:off x="6404096" y="1921001"/>
          <a:ext cx="2655683" cy="1149879"/>
        </p:xfrm>
        <a:graphic>
          <a:graphicData uri="http://schemas.openxmlformats.org/drawingml/2006/table">
            <a:tbl>
              <a:tblPr>
                <a:tableStyleId>{5C22544A-7EE6-4342-B048-85BDC9FD1C3A}</a:tableStyleId>
              </a:tblPr>
              <a:tblGrid>
                <a:gridCol w="1657062"/>
                <a:gridCol w="505173"/>
                <a:gridCol w="493448"/>
              </a:tblGrid>
              <a:tr h="196557">
                <a:tc gridSpan="3">
                  <a:txBody>
                    <a:bodyPr/>
                    <a:lstStyle/>
                    <a:p>
                      <a:pPr marL="0" marR="0" algn="ctr">
                        <a:lnSpc>
                          <a:spcPct val="100000"/>
                        </a:lnSpc>
                        <a:spcBef>
                          <a:spcPts val="0"/>
                        </a:spcBef>
                        <a:spcAft>
                          <a:spcPts val="0"/>
                        </a:spcAft>
                      </a:pPr>
                      <a:r>
                        <a:rPr lang="en-US" sz="900" b="1" dirty="0" smtClean="0">
                          <a:solidFill>
                            <a:schemeClr val="bg1"/>
                          </a:solidFill>
                          <a:effectLst/>
                          <a:latin typeface="+mj-lt"/>
                          <a:ea typeface="SimSun"/>
                          <a:cs typeface="Angsana New"/>
                        </a:rPr>
                        <a:t>OS (mo)</a:t>
                      </a:r>
                      <a:endParaRPr lang="en-US" sz="900" b="1" dirty="0">
                        <a:solidFill>
                          <a:schemeClr val="bg1"/>
                        </a:solidFill>
                        <a:effectLst/>
                        <a:latin typeface="+mj-lt"/>
                        <a:ea typeface="SimSun"/>
                        <a:cs typeface="Angsana New"/>
                      </a:endParaRPr>
                    </a:p>
                  </a:txBody>
                  <a:tcPr marL="25400" marR="254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algn="ctr">
                        <a:lnSpc>
                          <a:spcPct val="100000"/>
                        </a:lnSpc>
                        <a:spcBef>
                          <a:spcPts val="0"/>
                        </a:spcBef>
                        <a:spcAft>
                          <a:spcPts val="0"/>
                        </a:spcAft>
                      </a:pPr>
                      <a:endParaRPr lang="en-US" sz="900" b="1" dirty="0">
                        <a:solidFill>
                          <a:schemeClr val="bg1"/>
                        </a:solidFill>
                        <a:effectLst/>
                        <a:latin typeface="+mj-lt"/>
                        <a:ea typeface="SimSun"/>
                        <a:cs typeface="Angsana New"/>
                      </a:endParaRPr>
                    </a:p>
                  </a:txBody>
                  <a:tcPr marL="25400" marR="254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algn="ctr">
                        <a:lnSpc>
                          <a:spcPct val="100000"/>
                        </a:lnSpc>
                        <a:spcBef>
                          <a:spcPts val="0"/>
                        </a:spcBef>
                        <a:spcAft>
                          <a:spcPts val="0"/>
                        </a:spcAft>
                      </a:pPr>
                      <a:endParaRPr lang="en-US" sz="1000" b="1" dirty="0">
                        <a:solidFill>
                          <a:schemeClr val="bg1"/>
                        </a:solidFill>
                        <a:effectLst/>
                        <a:latin typeface="+mj-lt"/>
                        <a:ea typeface="SimSun"/>
                        <a:cs typeface="Angsana New"/>
                      </a:endParaRPr>
                    </a:p>
                  </a:txBody>
                  <a:tcPr marL="25400" marR="254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6334">
                <a:tc>
                  <a:txBody>
                    <a:bodyPr/>
                    <a:lstStyle/>
                    <a:p>
                      <a:pPr marL="57150" marR="0" indent="0" algn="l">
                        <a:lnSpc>
                          <a:spcPct val="100000"/>
                        </a:lnSpc>
                        <a:spcBef>
                          <a:spcPts val="0"/>
                        </a:spcBef>
                        <a:spcAft>
                          <a:spcPts val="0"/>
                        </a:spcAft>
                      </a:pPr>
                      <a:endParaRPr lang="en-US" sz="900" b="0" dirty="0" smtClean="0">
                        <a:solidFill>
                          <a:schemeClr val="tx1">
                            <a:lumMod val="65000"/>
                            <a:lumOff val="35000"/>
                          </a:schemeClr>
                        </a:solidFill>
                        <a:effectLst/>
                        <a:latin typeface="+mj-lt"/>
                        <a:ea typeface="SimSun"/>
                        <a:cs typeface="Angsana New"/>
                      </a:endParaRPr>
                    </a:p>
                  </a:txBody>
                  <a:tcPr marL="25400" marR="254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 marR="0" indent="0" algn="ctr">
                        <a:lnSpc>
                          <a:spcPct val="100000"/>
                        </a:lnSpc>
                        <a:spcBef>
                          <a:spcPts val="0"/>
                        </a:spcBef>
                        <a:spcAft>
                          <a:spcPts val="0"/>
                        </a:spcAft>
                      </a:pPr>
                      <a:r>
                        <a:rPr lang="en-US" sz="900" b="0" dirty="0" smtClean="0">
                          <a:solidFill>
                            <a:schemeClr val="tx1">
                              <a:lumMod val="65000"/>
                              <a:lumOff val="35000"/>
                            </a:schemeClr>
                          </a:solidFill>
                          <a:effectLst/>
                          <a:latin typeface="+mj-lt"/>
                          <a:ea typeface="SimSun"/>
                          <a:cs typeface="Angsana New"/>
                        </a:rPr>
                        <a:t>Median</a:t>
                      </a:r>
                    </a:p>
                  </a:txBody>
                  <a:tcPr marL="25400" marR="254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 marR="0" indent="0" algn="ctr">
                        <a:lnSpc>
                          <a:spcPct val="100000"/>
                        </a:lnSpc>
                        <a:spcBef>
                          <a:spcPts val="0"/>
                        </a:spcBef>
                        <a:spcAft>
                          <a:spcPts val="0"/>
                        </a:spcAft>
                      </a:pPr>
                      <a:r>
                        <a:rPr lang="en-US" sz="900" b="0" dirty="0" smtClean="0">
                          <a:solidFill>
                            <a:schemeClr val="tx1">
                              <a:lumMod val="65000"/>
                              <a:lumOff val="35000"/>
                            </a:schemeClr>
                          </a:solidFill>
                          <a:effectLst/>
                          <a:latin typeface="+mj-lt"/>
                          <a:ea typeface="SimSun"/>
                          <a:cs typeface="Angsana New"/>
                        </a:rPr>
                        <a:t>1 Year</a:t>
                      </a:r>
                    </a:p>
                  </a:txBody>
                  <a:tcPr marL="25400" marR="254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226334">
                <a:tc>
                  <a:txBody>
                    <a:bodyPr/>
                    <a:lstStyle/>
                    <a:p>
                      <a:pPr marL="168275" marR="0" indent="0" algn="l" defTabSz="914400" rtl="0" eaLnBrk="1" fontAlgn="auto" latinLnBrk="0" hangingPunct="1">
                        <a:lnSpc>
                          <a:spcPct val="100000"/>
                        </a:lnSpc>
                        <a:spcBef>
                          <a:spcPts val="0"/>
                        </a:spcBef>
                        <a:spcAft>
                          <a:spcPts val="0"/>
                        </a:spcAft>
                        <a:buClrTx/>
                        <a:buSzTx/>
                        <a:buFontTx/>
                        <a:buNone/>
                        <a:tabLst/>
                        <a:defRPr/>
                      </a:pPr>
                      <a:r>
                        <a:rPr lang="en-US" sz="900" b="0" i="0" baseline="0" dirty="0" smtClean="0">
                          <a:solidFill>
                            <a:schemeClr val="tx1">
                              <a:lumMod val="65000"/>
                              <a:lumOff val="35000"/>
                            </a:schemeClr>
                          </a:solidFill>
                        </a:rPr>
                        <a:t>Cetuximab + </a:t>
                      </a:r>
                      <a:r>
                        <a:rPr lang="en-US" sz="900" b="0" i="0" dirty="0" smtClean="0">
                          <a:solidFill>
                            <a:schemeClr val="tx1">
                              <a:lumMod val="65000"/>
                              <a:lumOff val="35000"/>
                            </a:schemeClr>
                          </a:solidFill>
                        </a:rPr>
                        <a:t>chemo</a:t>
                      </a:r>
                      <a:r>
                        <a:rPr lang="en-US" sz="900" b="0" i="0" baseline="0" dirty="0" smtClean="0">
                          <a:solidFill>
                            <a:schemeClr val="tx1">
                              <a:lumMod val="65000"/>
                              <a:lumOff val="35000"/>
                            </a:schemeClr>
                          </a:solidFill>
                        </a:rPr>
                        <a:t> </a:t>
                      </a:r>
                      <a:endParaRPr lang="en-US" sz="900" b="0" i="0" dirty="0" smtClean="0">
                        <a:solidFill>
                          <a:schemeClr val="tx1">
                            <a:lumMod val="65000"/>
                            <a:lumOff val="35000"/>
                          </a:schemeClr>
                        </a:solidFill>
                      </a:endParaRPr>
                    </a:p>
                  </a:txBody>
                  <a:tcPr marL="25400" marR="254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 marR="0" indent="0" algn="ctr">
                        <a:lnSpc>
                          <a:spcPct val="100000"/>
                        </a:lnSpc>
                        <a:spcBef>
                          <a:spcPts val="0"/>
                        </a:spcBef>
                        <a:spcAft>
                          <a:spcPts val="0"/>
                        </a:spcAft>
                      </a:pPr>
                      <a:r>
                        <a:rPr lang="en-US" sz="900" b="0" dirty="0" smtClean="0">
                          <a:solidFill>
                            <a:schemeClr val="tx1">
                              <a:lumMod val="65000"/>
                              <a:lumOff val="35000"/>
                            </a:schemeClr>
                          </a:solidFill>
                          <a:effectLst/>
                          <a:latin typeface="+mj-lt"/>
                          <a:ea typeface="SimSun"/>
                          <a:cs typeface="Angsana New"/>
                        </a:rPr>
                        <a:t>11.2</a:t>
                      </a:r>
                    </a:p>
                  </a:txBody>
                  <a:tcPr marL="25400" marR="254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 marR="0" indent="0" algn="ctr">
                        <a:lnSpc>
                          <a:spcPct val="100000"/>
                        </a:lnSpc>
                        <a:spcBef>
                          <a:spcPts val="0"/>
                        </a:spcBef>
                        <a:spcAft>
                          <a:spcPts val="0"/>
                        </a:spcAft>
                      </a:pPr>
                      <a:r>
                        <a:rPr lang="en-US" sz="900" b="0" dirty="0" smtClean="0">
                          <a:solidFill>
                            <a:schemeClr val="tx1">
                              <a:lumMod val="65000"/>
                              <a:lumOff val="35000"/>
                            </a:schemeClr>
                          </a:solidFill>
                          <a:effectLst/>
                          <a:latin typeface="+mj-lt"/>
                          <a:ea typeface="SimSun"/>
                          <a:cs typeface="Angsana New"/>
                        </a:rPr>
                        <a:t>44%</a:t>
                      </a:r>
                    </a:p>
                  </a:txBody>
                  <a:tcPr marL="25400" marR="254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226334">
                <a:tc>
                  <a:txBody>
                    <a:bodyPr/>
                    <a:lstStyle/>
                    <a:p>
                      <a:pPr marL="168275" indent="0" algn="l"/>
                      <a:r>
                        <a:rPr lang="en-US" sz="900" b="0" i="0" dirty="0" smtClean="0">
                          <a:solidFill>
                            <a:schemeClr val="tx1">
                              <a:lumMod val="65000"/>
                              <a:lumOff val="35000"/>
                            </a:schemeClr>
                          </a:solidFill>
                        </a:rPr>
                        <a:t>Chemo</a:t>
                      </a:r>
                      <a:r>
                        <a:rPr lang="en-US" sz="900" b="0" i="0" baseline="0" dirty="0" smtClean="0">
                          <a:solidFill>
                            <a:schemeClr val="tx1">
                              <a:lumMod val="65000"/>
                              <a:lumOff val="35000"/>
                            </a:schemeClr>
                          </a:solidFill>
                        </a:rPr>
                        <a:t> </a:t>
                      </a:r>
                      <a:endParaRPr lang="en-US" sz="900" b="0" i="0" dirty="0" smtClean="0">
                        <a:solidFill>
                          <a:schemeClr val="tx1">
                            <a:lumMod val="65000"/>
                            <a:lumOff val="35000"/>
                          </a:schemeClr>
                        </a:solidFill>
                      </a:endParaRPr>
                    </a:p>
                  </a:txBody>
                  <a:tcPr marL="25400" marR="254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 indent="0" algn="ctr"/>
                      <a:r>
                        <a:rPr lang="en-US" sz="900" b="0" i="0" dirty="0" smtClean="0">
                          <a:solidFill>
                            <a:schemeClr val="tx1">
                              <a:lumMod val="65000"/>
                              <a:lumOff val="35000"/>
                            </a:schemeClr>
                          </a:solidFill>
                        </a:rPr>
                        <a:t>8.9</a:t>
                      </a:r>
                    </a:p>
                  </a:txBody>
                  <a:tcPr marL="25400" marR="254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7150" marR="0" indent="0" algn="ctr" defTabSz="914400" rtl="0" eaLnBrk="1" fontAlgn="auto" latinLnBrk="0" hangingPunct="1">
                        <a:lnSpc>
                          <a:spcPct val="100000"/>
                        </a:lnSpc>
                        <a:spcBef>
                          <a:spcPts val="0"/>
                        </a:spcBef>
                        <a:spcAft>
                          <a:spcPts val="0"/>
                        </a:spcAft>
                        <a:buClrTx/>
                        <a:buSzTx/>
                        <a:buFontTx/>
                        <a:buNone/>
                        <a:tabLst/>
                        <a:defRPr/>
                      </a:pPr>
                      <a:r>
                        <a:rPr lang="en-US" sz="900" b="0" dirty="0" smtClean="0">
                          <a:solidFill>
                            <a:schemeClr val="tx1">
                              <a:lumMod val="65000"/>
                              <a:lumOff val="35000"/>
                            </a:schemeClr>
                          </a:solidFill>
                          <a:effectLst/>
                          <a:latin typeface="+mj-lt"/>
                          <a:ea typeface="SimSun"/>
                          <a:cs typeface="Angsana New"/>
                        </a:rPr>
                        <a:t>25%</a:t>
                      </a:r>
                    </a:p>
                    <a:p>
                      <a:pPr marL="57150" indent="0" algn="ctr"/>
                      <a:endParaRPr lang="en-US" sz="900" b="0" i="0" dirty="0" smtClean="0">
                        <a:solidFill>
                          <a:schemeClr val="tx1">
                            <a:lumMod val="65000"/>
                            <a:lumOff val="35000"/>
                          </a:schemeClr>
                        </a:solidFill>
                      </a:endParaRPr>
                    </a:p>
                  </a:txBody>
                  <a:tcPr marL="25400" marR="254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226334">
                <a:tc gridSpan="3">
                  <a:txBody>
                    <a:bodyPr/>
                    <a:lstStyle/>
                    <a:p>
                      <a:pPr marL="57150" indent="0" algn="ctr"/>
                      <a:r>
                        <a:rPr lang="en-US" sz="900" b="0" i="0" dirty="0" smtClean="0">
                          <a:solidFill>
                            <a:schemeClr val="tx1">
                              <a:lumMod val="65000"/>
                              <a:lumOff val="35000"/>
                            </a:schemeClr>
                          </a:solidFill>
                        </a:rPr>
                        <a:t>HR </a:t>
                      </a:r>
                      <a:r>
                        <a:rPr lang="en-US" sz="900" b="0" i="0" baseline="0" dirty="0" smtClean="0">
                          <a:solidFill>
                            <a:schemeClr val="tx1">
                              <a:lumMod val="65000"/>
                              <a:lumOff val="35000"/>
                            </a:schemeClr>
                          </a:solidFill>
                        </a:rPr>
                        <a:t>0.62 (95% CI, 0.43-0.88)</a:t>
                      </a:r>
                      <a:endParaRPr lang="en-US" sz="900" b="0" i="0" dirty="0" smtClean="0">
                        <a:solidFill>
                          <a:schemeClr val="tx1">
                            <a:lumMod val="65000"/>
                            <a:lumOff val="35000"/>
                          </a:schemeClr>
                        </a:solidFill>
                      </a:endParaRPr>
                    </a:p>
                  </a:txBody>
                  <a:tcPr marL="25400" marR="254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57150" indent="0" algn="ctr"/>
                      <a:endParaRPr lang="en-US" sz="1000" b="0" i="0" dirty="0" smtClean="0">
                        <a:solidFill>
                          <a:schemeClr val="tx1">
                            <a:lumMod val="65000"/>
                            <a:lumOff val="35000"/>
                          </a:schemeClr>
                        </a:solidFill>
                      </a:endParaRPr>
                    </a:p>
                  </a:txBody>
                  <a:tcPr marL="25400" marR="254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57150" indent="0" algn="ctr"/>
                      <a:endParaRPr lang="en-US" sz="1000" b="0" i="0" dirty="0" smtClean="0">
                        <a:solidFill>
                          <a:schemeClr val="tx1">
                            <a:lumMod val="65000"/>
                            <a:lumOff val="35000"/>
                          </a:schemeClr>
                        </a:solidFill>
                      </a:endParaRPr>
                    </a:p>
                  </a:txBody>
                  <a:tcPr marL="25400" marR="254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11" name="Group 10"/>
          <p:cNvGrpSpPr/>
          <p:nvPr/>
        </p:nvGrpSpPr>
        <p:grpSpPr>
          <a:xfrm>
            <a:off x="565753" y="2184914"/>
            <a:ext cx="4012293" cy="3141794"/>
            <a:chOff x="500569" y="1968338"/>
            <a:chExt cx="4012293" cy="3141794"/>
          </a:xfrm>
        </p:grpSpPr>
        <p:sp>
          <p:nvSpPr>
            <p:cNvPr id="32" name="Freeform 31"/>
            <p:cNvSpPr/>
            <p:nvPr/>
          </p:nvSpPr>
          <p:spPr>
            <a:xfrm>
              <a:off x="1019033" y="2043939"/>
              <a:ext cx="3410091" cy="2636960"/>
            </a:xfrm>
            <a:custGeom>
              <a:avLst/>
              <a:gdLst>
                <a:gd name="connsiteX0" fmla="*/ 0 w 3496826"/>
                <a:gd name="connsiteY0" fmla="*/ 0 h 2627644"/>
                <a:gd name="connsiteX1" fmla="*/ 0 w 3496826"/>
                <a:gd name="connsiteY1" fmla="*/ 2627644 h 2627644"/>
                <a:gd name="connsiteX2" fmla="*/ 3496826 w 3496826"/>
                <a:gd name="connsiteY2" fmla="*/ 2627644 h 2627644"/>
              </a:gdLst>
              <a:ahLst/>
              <a:cxnLst>
                <a:cxn ang="0">
                  <a:pos x="connsiteX0" y="connsiteY0"/>
                </a:cxn>
                <a:cxn ang="0">
                  <a:pos x="connsiteX1" y="connsiteY1"/>
                </a:cxn>
                <a:cxn ang="0">
                  <a:pos x="connsiteX2" y="connsiteY2"/>
                </a:cxn>
              </a:cxnLst>
              <a:rect l="l" t="t" r="r" b="b"/>
              <a:pathLst>
                <a:path w="3496826" h="2627644">
                  <a:moveTo>
                    <a:pt x="0" y="0"/>
                  </a:moveTo>
                  <a:lnTo>
                    <a:pt x="0" y="2627644"/>
                  </a:lnTo>
                  <a:lnTo>
                    <a:pt x="3496826" y="2627644"/>
                  </a:lnTo>
                </a:path>
              </a:pathLst>
            </a:cu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4" name="TextBox 33"/>
            <p:cNvSpPr txBox="1"/>
            <p:nvPr/>
          </p:nvSpPr>
          <p:spPr>
            <a:xfrm>
              <a:off x="675563" y="1968338"/>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100</a:t>
              </a:r>
              <a:endParaRPr lang="en-US" sz="1000" dirty="0">
                <a:cs typeface="Arial" panose="020B0604020202020204" pitchFamily="34" charset="0"/>
              </a:endParaRPr>
            </a:p>
          </p:txBody>
        </p:sp>
        <p:sp>
          <p:nvSpPr>
            <p:cNvPr id="35" name="TextBox 34"/>
            <p:cNvSpPr txBox="1"/>
            <p:nvPr/>
          </p:nvSpPr>
          <p:spPr>
            <a:xfrm rot="16200000">
              <a:off x="-546954" y="3283482"/>
              <a:ext cx="2279711" cy="184666"/>
            </a:xfrm>
            <a:prstGeom prst="rect">
              <a:avLst/>
            </a:prstGeom>
            <a:noFill/>
          </p:spPr>
          <p:txBody>
            <a:bodyPr wrap="square" lIns="0" tIns="0" rIns="0" bIns="0" rtlCol="0" anchor="b" anchorCtr="0">
              <a:spAutoFit/>
            </a:bodyPr>
            <a:lstStyle/>
            <a:p>
              <a:pPr algn="ctr"/>
              <a:r>
                <a:rPr lang="en-US" sz="1200" b="1" dirty="0" smtClean="0">
                  <a:cs typeface="Arial" panose="020B0604020202020204" pitchFamily="34" charset="0"/>
                </a:rPr>
                <a:t>Overall Survival (%)</a:t>
              </a:r>
              <a:endParaRPr lang="en-US" sz="1200" b="1" dirty="0">
                <a:cs typeface="Arial" panose="020B0604020202020204" pitchFamily="34" charset="0"/>
              </a:endParaRPr>
            </a:p>
          </p:txBody>
        </p:sp>
        <p:cxnSp>
          <p:nvCxnSpPr>
            <p:cNvPr id="36" name="Straight Connector 35"/>
            <p:cNvCxnSpPr/>
            <p:nvPr/>
          </p:nvCxnSpPr>
          <p:spPr>
            <a:xfrm rot="10800000">
              <a:off x="959695" y="2046722"/>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959695" y="2306029"/>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959695" y="2569885"/>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959695" y="2833742"/>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rot="10800000">
              <a:off x="959695" y="3097599"/>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rot="10800000">
              <a:off x="959695" y="3356907"/>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959695" y="3625312"/>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959695" y="3884620"/>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959695" y="4153026"/>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959695" y="4403235"/>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973343" y="4680740"/>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rot="16200000">
              <a:off x="2356316" y="4712586"/>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rot="16200000">
              <a:off x="991540" y="4712586"/>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6200000">
              <a:off x="1671761" y="4712586"/>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6200000">
              <a:off x="3034155" y="4712586"/>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6200000">
              <a:off x="3711994" y="4712586"/>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6200000">
              <a:off x="4398931" y="4712586"/>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p:cNvSpPr txBox="1"/>
            <p:nvPr/>
          </p:nvSpPr>
          <p:spPr>
            <a:xfrm>
              <a:off x="675563" y="2218548"/>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90</a:t>
              </a:r>
              <a:endParaRPr lang="en-US" sz="1000" dirty="0">
                <a:cs typeface="Arial" panose="020B0604020202020204" pitchFamily="34" charset="0"/>
              </a:endParaRPr>
            </a:p>
          </p:txBody>
        </p:sp>
        <p:sp>
          <p:nvSpPr>
            <p:cNvPr id="54" name="TextBox 53"/>
            <p:cNvSpPr txBox="1"/>
            <p:nvPr/>
          </p:nvSpPr>
          <p:spPr>
            <a:xfrm>
              <a:off x="675563" y="2486954"/>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80</a:t>
              </a:r>
              <a:endParaRPr lang="en-US" sz="1000" dirty="0">
                <a:cs typeface="Arial" panose="020B0604020202020204" pitchFamily="34" charset="0"/>
              </a:endParaRPr>
            </a:p>
          </p:txBody>
        </p:sp>
        <p:sp>
          <p:nvSpPr>
            <p:cNvPr id="55" name="TextBox 54"/>
            <p:cNvSpPr txBox="1"/>
            <p:nvPr/>
          </p:nvSpPr>
          <p:spPr>
            <a:xfrm>
              <a:off x="675563" y="2755360"/>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70</a:t>
              </a:r>
              <a:endParaRPr lang="en-US" sz="1000" dirty="0">
                <a:cs typeface="Arial" panose="020B0604020202020204" pitchFamily="34" charset="0"/>
              </a:endParaRPr>
            </a:p>
          </p:txBody>
        </p:sp>
        <p:sp>
          <p:nvSpPr>
            <p:cNvPr id="56" name="TextBox 55"/>
            <p:cNvSpPr txBox="1"/>
            <p:nvPr/>
          </p:nvSpPr>
          <p:spPr>
            <a:xfrm>
              <a:off x="675563" y="3023766"/>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60</a:t>
              </a:r>
              <a:endParaRPr lang="en-US" sz="1000" dirty="0">
                <a:cs typeface="Arial" panose="020B0604020202020204" pitchFamily="34" charset="0"/>
              </a:endParaRPr>
            </a:p>
          </p:txBody>
        </p:sp>
        <p:sp>
          <p:nvSpPr>
            <p:cNvPr id="57" name="TextBox 56"/>
            <p:cNvSpPr txBox="1"/>
            <p:nvPr/>
          </p:nvSpPr>
          <p:spPr>
            <a:xfrm>
              <a:off x="675563" y="3283073"/>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50</a:t>
              </a:r>
              <a:endParaRPr lang="en-US" sz="1000" dirty="0">
                <a:cs typeface="Arial" panose="020B0604020202020204" pitchFamily="34" charset="0"/>
              </a:endParaRPr>
            </a:p>
          </p:txBody>
        </p:sp>
        <p:sp>
          <p:nvSpPr>
            <p:cNvPr id="58" name="TextBox 57"/>
            <p:cNvSpPr txBox="1"/>
            <p:nvPr/>
          </p:nvSpPr>
          <p:spPr>
            <a:xfrm>
              <a:off x="675563" y="3542380"/>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40</a:t>
              </a:r>
              <a:endParaRPr lang="en-US" sz="1000" dirty="0">
                <a:cs typeface="Arial" panose="020B0604020202020204" pitchFamily="34" charset="0"/>
              </a:endParaRPr>
            </a:p>
          </p:txBody>
        </p:sp>
        <p:sp>
          <p:nvSpPr>
            <p:cNvPr id="59" name="TextBox 58"/>
            <p:cNvSpPr txBox="1"/>
            <p:nvPr/>
          </p:nvSpPr>
          <p:spPr>
            <a:xfrm>
              <a:off x="675563" y="3801687"/>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30</a:t>
              </a:r>
              <a:endParaRPr lang="en-US" sz="1000" dirty="0">
                <a:cs typeface="Arial" panose="020B0604020202020204" pitchFamily="34" charset="0"/>
              </a:endParaRPr>
            </a:p>
          </p:txBody>
        </p:sp>
        <p:sp>
          <p:nvSpPr>
            <p:cNvPr id="60" name="TextBox 59"/>
            <p:cNvSpPr txBox="1"/>
            <p:nvPr/>
          </p:nvSpPr>
          <p:spPr>
            <a:xfrm>
              <a:off x="675563" y="4070093"/>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20</a:t>
              </a:r>
              <a:endParaRPr lang="en-US" sz="1000" dirty="0">
                <a:cs typeface="Arial" panose="020B0604020202020204" pitchFamily="34" charset="0"/>
              </a:endParaRPr>
            </a:p>
          </p:txBody>
        </p:sp>
        <p:sp>
          <p:nvSpPr>
            <p:cNvPr id="61" name="TextBox 60"/>
            <p:cNvSpPr txBox="1"/>
            <p:nvPr/>
          </p:nvSpPr>
          <p:spPr>
            <a:xfrm>
              <a:off x="675563" y="4338499"/>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10</a:t>
              </a:r>
              <a:endParaRPr lang="en-US" sz="1000" dirty="0">
                <a:cs typeface="Arial" panose="020B0604020202020204" pitchFamily="34" charset="0"/>
              </a:endParaRPr>
            </a:p>
          </p:txBody>
        </p:sp>
        <p:sp>
          <p:nvSpPr>
            <p:cNvPr id="62" name="TextBox 61"/>
            <p:cNvSpPr txBox="1"/>
            <p:nvPr/>
          </p:nvSpPr>
          <p:spPr>
            <a:xfrm>
              <a:off x="689211" y="4597806"/>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0</a:t>
              </a:r>
              <a:endParaRPr lang="en-US" sz="1000" dirty="0">
                <a:cs typeface="Arial" panose="020B0604020202020204" pitchFamily="34" charset="0"/>
              </a:endParaRPr>
            </a:p>
          </p:txBody>
        </p:sp>
        <p:sp>
          <p:nvSpPr>
            <p:cNvPr id="63" name="TextBox 62"/>
            <p:cNvSpPr txBox="1"/>
            <p:nvPr/>
          </p:nvSpPr>
          <p:spPr>
            <a:xfrm>
              <a:off x="934871" y="4766129"/>
              <a:ext cx="175148" cy="153888"/>
            </a:xfrm>
            <a:prstGeom prst="rect">
              <a:avLst/>
            </a:prstGeom>
            <a:noFill/>
          </p:spPr>
          <p:txBody>
            <a:bodyPr wrap="square" lIns="0" tIns="0" rIns="0" bIns="0" rtlCol="0" anchor="b" anchorCtr="0">
              <a:spAutoFit/>
            </a:bodyPr>
            <a:lstStyle/>
            <a:p>
              <a:pPr algn="ctr"/>
              <a:r>
                <a:rPr lang="en-US" sz="1000" dirty="0" smtClean="0">
                  <a:cs typeface="Arial" panose="020B0604020202020204" pitchFamily="34" charset="0"/>
                </a:rPr>
                <a:t>0</a:t>
              </a:r>
              <a:endParaRPr lang="en-US" sz="1000" dirty="0">
                <a:cs typeface="Arial" panose="020B0604020202020204" pitchFamily="34" charset="0"/>
              </a:endParaRPr>
            </a:p>
          </p:txBody>
        </p:sp>
        <p:sp>
          <p:nvSpPr>
            <p:cNvPr id="64" name="TextBox 63"/>
            <p:cNvSpPr txBox="1"/>
            <p:nvPr/>
          </p:nvSpPr>
          <p:spPr>
            <a:xfrm>
              <a:off x="1612710" y="4766129"/>
              <a:ext cx="175148" cy="153888"/>
            </a:xfrm>
            <a:prstGeom prst="rect">
              <a:avLst/>
            </a:prstGeom>
            <a:noFill/>
          </p:spPr>
          <p:txBody>
            <a:bodyPr wrap="square" lIns="0" tIns="0" rIns="0" bIns="0" rtlCol="0" anchor="b" anchorCtr="0">
              <a:spAutoFit/>
            </a:bodyPr>
            <a:lstStyle/>
            <a:p>
              <a:pPr algn="ctr"/>
              <a:r>
                <a:rPr lang="en-US" sz="1000" dirty="0" smtClean="0">
                  <a:cs typeface="Arial" panose="020B0604020202020204" pitchFamily="34" charset="0"/>
                </a:rPr>
                <a:t>6</a:t>
              </a:r>
              <a:endParaRPr lang="en-US" sz="1000" dirty="0">
                <a:cs typeface="Arial" panose="020B0604020202020204" pitchFamily="34" charset="0"/>
              </a:endParaRPr>
            </a:p>
          </p:txBody>
        </p:sp>
        <p:sp>
          <p:nvSpPr>
            <p:cNvPr id="65" name="TextBox 64"/>
            <p:cNvSpPr txBox="1"/>
            <p:nvPr/>
          </p:nvSpPr>
          <p:spPr>
            <a:xfrm>
              <a:off x="2281451" y="4766129"/>
              <a:ext cx="175148" cy="153888"/>
            </a:xfrm>
            <a:prstGeom prst="rect">
              <a:avLst/>
            </a:prstGeom>
            <a:noFill/>
          </p:spPr>
          <p:txBody>
            <a:bodyPr wrap="square" lIns="0" tIns="0" rIns="0" bIns="0" rtlCol="0" anchor="b" anchorCtr="0">
              <a:spAutoFit/>
            </a:bodyPr>
            <a:lstStyle/>
            <a:p>
              <a:pPr algn="ctr"/>
              <a:r>
                <a:rPr lang="en-US" sz="1000" dirty="0" smtClean="0">
                  <a:cs typeface="Arial" panose="020B0604020202020204" pitchFamily="34" charset="0"/>
                </a:rPr>
                <a:t>12</a:t>
              </a:r>
              <a:endParaRPr lang="en-US" sz="1000" dirty="0">
                <a:cs typeface="Arial" panose="020B0604020202020204" pitchFamily="34" charset="0"/>
              </a:endParaRPr>
            </a:p>
          </p:txBody>
        </p:sp>
        <p:sp>
          <p:nvSpPr>
            <p:cNvPr id="66" name="TextBox 65"/>
            <p:cNvSpPr txBox="1"/>
            <p:nvPr/>
          </p:nvSpPr>
          <p:spPr>
            <a:xfrm>
              <a:off x="2972937" y="4766129"/>
              <a:ext cx="175148" cy="153888"/>
            </a:xfrm>
            <a:prstGeom prst="rect">
              <a:avLst/>
            </a:prstGeom>
            <a:noFill/>
          </p:spPr>
          <p:txBody>
            <a:bodyPr wrap="square" lIns="0" tIns="0" rIns="0" bIns="0" rtlCol="0" anchor="b" anchorCtr="0">
              <a:spAutoFit/>
            </a:bodyPr>
            <a:lstStyle/>
            <a:p>
              <a:pPr algn="ctr"/>
              <a:r>
                <a:rPr lang="en-US" sz="1000" dirty="0" smtClean="0">
                  <a:cs typeface="Arial" panose="020B0604020202020204" pitchFamily="34" charset="0"/>
                </a:rPr>
                <a:t>18</a:t>
              </a:r>
              <a:endParaRPr lang="en-US" sz="1000" dirty="0">
                <a:cs typeface="Arial" panose="020B0604020202020204" pitchFamily="34" charset="0"/>
              </a:endParaRPr>
            </a:p>
          </p:txBody>
        </p:sp>
        <p:sp>
          <p:nvSpPr>
            <p:cNvPr id="67" name="TextBox 66"/>
            <p:cNvSpPr txBox="1"/>
            <p:nvPr/>
          </p:nvSpPr>
          <p:spPr>
            <a:xfrm>
              <a:off x="3650776" y="4766129"/>
              <a:ext cx="175148" cy="153888"/>
            </a:xfrm>
            <a:prstGeom prst="rect">
              <a:avLst/>
            </a:prstGeom>
            <a:noFill/>
          </p:spPr>
          <p:txBody>
            <a:bodyPr wrap="square" lIns="0" tIns="0" rIns="0" bIns="0" rtlCol="0" anchor="b" anchorCtr="0">
              <a:spAutoFit/>
            </a:bodyPr>
            <a:lstStyle/>
            <a:p>
              <a:pPr algn="ctr"/>
              <a:r>
                <a:rPr lang="en-US" sz="1000" dirty="0" smtClean="0">
                  <a:cs typeface="Arial" panose="020B0604020202020204" pitchFamily="34" charset="0"/>
                </a:rPr>
                <a:t>24</a:t>
              </a:r>
              <a:endParaRPr lang="en-US" sz="1000" dirty="0">
                <a:cs typeface="Arial" panose="020B0604020202020204" pitchFamily="34" charset="0"/>
              </a:endParaRPr>
            </a:p>
          </p:txBody>
        </p:sp>
        <p:sp>
          <p:nvSpPr>
            <p:cNvPr id="68" name="TextBox 67"/>
            <p:cNvSpPr txBox="1"/>
            <p:nvPr/>
          </p:nvSpPr>
          <p:spPr>
            <a:xfrm>
              <a:off x="4337714" y="4766129"/>
              <a:ext cx="175148" cy="153888"/>
            </a:xfrm>
            <a:prstGeom prst="rect">
              <a:avLst/>
            </a:prstGeom>
            <a:noFill/>
          </p:spPr>
          <p:txBody>
            <a:bodyPr wrap="square" lIns="0" tIns="0" rIns="0" bIns="0" rtlCol="0" anchor="b" anchorCtr="0">
              <a:spAutoFit/>
            </a:bodyPr>
            <a:lstStyle/>
            <a:p>
              <a:pPr algn="ctr"/>
              <a:r>
                <a:rPr lang="en-US" sz="1000" dirty="0" smtClean="0">
                  <a:cs typeface="Arial" panose="020B0604020202020204" pitchFamily="34" charset="0"/>
                </a:rPr>
                <a:t>30</a:t>
              </a:r>
              <a:endParaRPr lang="en-US" sz="1000" dirty="0">
                <a:cs typeface="Arial" panose="020B0604020202020204" pitchFamily="34" charset="0"/>
              </a:endParaRPr>
            </a:p>
          </p:txBody>
        </p:sp>
        <p:sp>
          <p:nvSpPr>
            <p:cNvPr id="69" name="TextBox 68"/>
            <p:cNvSpPr txBox="1"/>
            <p:nvPr/>
          </p:nvSpPr>
          <p:spPr>
            <a:xfrm>
              <a:off x="1613943" y="4925466"/>
              <a:ext cx="2279711" cy="184666"/>
            </a:xfrm>
            <a:prstGeom prst="rect">
              <a:avLst/>
            </a:prstGeom>
            <a:noFill/>
          </p:spPr>
          <p:txBody>
            <a:bodyPr wrap="square" lIns="0" tIns="0" rIns="0" bIns="0" rtlCol="0" anchor="b" anchorCtr="0">
              <a:spAutoFit/>
            </a:bodyPr>
            <a:lstStyle/>
            <a:p>
              <a:pPr algn="ctr"/>
              <a:r>
                <a:rPr lang="en-US" sz="1200" b="1" dirty="0" smtClean="0">
                  <a:cs typeface="Arial" panose="020B0604020202020204" pitchFamily="34" charset="0"/>
                </a:rPr>
                <a:t>Months</a:t>
              </a:r>
              <a:endParaRPr lang="en-US" sz="1200" b="1" dirty="0">
                <a:cs typeface="Arial" panose="020B0604020202020204" pitchFamily="34" charset="0"/>
              </a:endParaRPr>
            </a:p>
          </p:txBody>
        </p:sp>
        <p:grpSp>
          <p:nvGrpSpPr>
            <p:cNvPr id="9" name="Group 8"/>
            <p:cNvGrpSpPr/>
            <p:nvPr/>
          </p:nvGrpSpPr>
          <p:grpSpPr>
            <a:xfrm>
              <a:off x="1023938" y="2043113"/>
              <a:ext cx="3400425" cy="2243137"/>
              <a:chOff x="1023938" y="2043113"/>
              <a:chExt cx="3400425" cy="2243137"/>
            </a:xfrm>
          </p:grpSpPr>
          <p:sp>
            <p:nvSpPr>
              <p:cNvPr id="3" name="Freeform 2"/>
              <p:cNvSpPr/>
              <p:nvPr/>
            </p:nvSpPr>
            <p:spPr>
              <a:xfrm>
                <a:off x="1726406" y="2826544"/>
                <a:ext cx="2697957" cy="1459706"/>
              </a:xfrm>
              <a:custGeom>
                <a:avLst/>
                <a:gdLst>
                  <a:gd name="connsiteX0" fmla="*/ 2697957 w 2697957"/>
                  <a:gd name="connsiteY0" fmla="*/ 1459706 h 1459706"/>
                  <a:gd name="connsiteX1" fmla="*/ 2478882 w 2697957"/>
                  <a:gd name="connsiteY1" fmla="*/ 1459706 h 1459706"/>
                  <a:gd name="connsiteX2" fmla="*/ 2478882 w 2697957"/>
                  <a:gd name="connsiteY2" fmla="*/ 1431131 h 1459706"/>
                  <a:gd name="connsiteX3" fmla="*/ 2476501 w 2697957"/>
                  <a:gd name="connsiteY3" fmla="*/ 1428750 h 1459706"/>
                  <a:gd name="connsiteX4" fmla="*/ 2476501 w 2697957"/>
                  <a:gd name="connsiteY4" fmla="*/ 1395412 h 1459706"/>
                  <a:gd name="connsiteX5" fmla="*/ 2412207 w 2697957"/>
                  <a:gd name="connsiteY5" fmla="*/ 1395412 h 1459706"/>
                  <a:gd name="connsiteX6" fmla="*/ 2412207 w 2697957"/>
                  <a:gd name="connsiteY6" fmla="*/ 1376362 h 1459706"/>
                  <a:gd name="connsiteX7" fmla="*/ 2300288 w 2697957"/>
                  <a:gd name="connsiteY7" fmla="*/ 1376362 h 1459706"/>
                  <a:gd name="connsiteX8" fmla="*/ 2300288 w 2697957"/>
                  <a:gd name="connsiteY8" fmla="*/ 1357312 h 1459706"/>
                  <a:gd name="connsiteX9" fmla="*/ 2157413 w 2697957"/>
                  <a:gd name="connsiteY9" fmla="*/ 1357312 h 1459706"/>
                  <a:gd name="connsiteX10" fmla="*/ 2157413 w 2697957"/>
                  <a:gd name="connsiteY10" fmla="*/ 1340644 h 1459706"/>
                  <a:gd name="connsiteX11" fmla="*/ 2100263 w 2697957"/>
                  <a:gd name="connsiteY11" fmla="*/ 1340644 h 1459706"/>
                  <a:gd name="connsiteX12" fmla="*/ 2093119 w 2697957"/>
                  <a:gd name="connsiteY12" fmla="*/ 1340644 h 1459706"/>
                  <a:gd name="connsiteX13" fmla="*/ 2093119 w 2697957"/>
                  <a:gd name="connsiteY13" fmla="*/ 1331119 h 1459706"/>
                  <a:gd name="connsiteX14" fmla="*/ 2093119 w 2697957"/>
                  <a:gd name="connsiteY14" fmla="*/ 1316831 h 1459706"/>
                  <a:gd name="connsiteX15" fmla="*/ 1990725 w 2697957"/>
                  <a:gd name="connsiteY15" fmla="*/ 1316831 h 1459706"/>
                  <a:gd name="connsiteX16" fmla="*/ 1990725 w 2697957"/>
                  <a:gd name="connsiteY16" fmla="*/ 1297781 h 1459706"/>
                  <a:gd name="connsiteX17" fmla="*/ 1952625 w 2697957"/>
                  <a:gd name="connsiteY17" fmla="*/ 1297781 h 1459706"/>
                  <a:gd name="connsiteX18" fmla="*/ 1952625 w 2697957"/>
                  <a:gd name="connsiteY18" fmla="*/ 1293019 h 1459706"/>
                  <a:gd name="connsiteX19" fmla="*/ 1933575 w 2697957"/>
                  <a:gd name="connsiteY19" fmla="*/ 1293019 h 1459706"/>
                  <a:gd name="connsiteX20" fmla="*/ 1928813 w 2697957"/>
                  <a:gd name="connsiteY20" fmla="*/ 1288257 h 1459706"/>
                  <a:gd name="connsiteX21" fmla="*/ 1912144 w 2697957"/>
                  <a:gd name="connsiteY21" fmla="*/ 1288257 h 1459706"/>
                  <a:gd name="connsiteX22" fmla="*/ 1912144 w 2697957"/>
                  <a:gd name="connsiteY22" fmla="*/ 1278731 h 1459706"/>
                  <a:gd name="connsiteX23" fmla="*/ 1866900 w 2697957"/>
                  <a:gd name="connsiteY23" fmla="*/ 1278731 h 1459706"/>
                  <a:gd name="connsiteX24" fmla="*/ 1862138 w 2697957"/>
                  <a:gd name="connsiteY24" fmla="*/ 1273969 h 1459706"/>
                  <a:gd name="connsiteX25" fmla="*/ 1840707 w 2697957"/>
                  <a:gd name="connsiteY25" fmla="*/ 1273969 h 1459706"/>
                  <a:gd name="connsiteX26" fmla="*/ 1840707 w 2697957"/>
                  <a:gd name="connsiteY26" fmla="*/ 1245394 h 1459706"/>
                  <a:gd name="connsiteX27" fmla="*/ 1809750 w 2697957"/>
                  <a:gd name="connsiteY27" fmla="*/ 1245394 h 1459706"/>
                  <a:gd name="connsiteX28" fmla="*/ 1802607 w 2697957"/>
                  <a:gd name="connsiteY28" fmla="*/ 1238251 h 1459706"/>
                  <a:gd name="connsiteX29" fmla="*/ 1776413 w 2697957"/>
                  <a:gd name="connsiteY29" fmla="*/ 1238251 h 1459706"/>
                  <a:gd name="connsiteX30" fmla="*/ 1776413 w 2697957"/>
                  <a:gd name="connsiteY30" fmla="*/ 1228725 h 1459706"/>
                  <a:gd name="connsiteX31" fmla="*/ 1754982 w 2697957"/>
                  <a:gd name="connsiteY31" fmla="*/ 1228725 h 1459706"/>
                  <a:gd name="connsiteX32" fmla="*/ 1738313 w 2697957"/>
                  <a:gd name="connsiteY32" fmla="*/ 1228725 h 1459706"/>
                  <a:gd name="connsiteX33" fmla="*/ 1731169 w 2697957"/>
                  <a:gd name="connsiteY33" fmla="*/ 1221581 h 1459706"/>
                  <a:gd name="connsiteX34" fmla="*/ 1724025 w 2697957"/>
                  <a:gd name="connsiteY34" fmla="*/ 1214437 h 1459706"/>
                  <a:gd name="connsiteX35" fmla="*/ 1724025 w 2697957"/>
                  <a:gd name="connsiteY35" fmla="*/ 1209675 h 1459706"/>
                  <a:gd name="connsiteX36" fmla="*/ 1724025 w 2697957"/>
                  <a:gd name="connsiteY36" fmla="*/ 1197769 h 1459706"/>
                  <a:gd name="connsiteX37" fmla="*/ 1685925 w 2697957"/>
                  <a:gd name="connsiteY37" fmla="*/ 1197769 h 1459706"/>
                  <a:gd name="connsiteX38" fmla="*/ 1678781 w 2697957"/>
                  <a:gd name="connsiteY38" fmla="*/ 1190625 h 1459706"/>
                  <a:gd name="connsiteX39" fmla="*/ 1678781 w 2697957"/>
                  <a:gd name="connsiteY39" fmla="*/ 1173956 h 1459706"/>
                  <a:gd name="connsiteX40" fmla="*/ 1643063 w 2697957"/>
                  <a:gd name="connsiteY40" fmla="*/ 1173956 h 1459706"/>
                  <a:gd name="connsiteX41" fmla="*/ 1643063 w 2697957"/>
                  <a:gd name="connsiteY41" fmla="*/ 1164431 h 1459706"/>
                  <a:gd name="connsiteX42" fmla="*/ 1624013 w 2697957"/>
                  <a:gd name="connsiteY42" fmla="*/ 1164431 h 1459706"/>
                  <a:gd name="connsiteX43" fmla="*/ 1624013 w 2697957"/>
                  <a:gd name="connsiteY43" fmla="*/ 1157287 h 1459706"/>
                  <a:gd name="connsiteX44" fmla="*/ 1602582 w 2697957"/>
                  <a:gd name="connsiteY44" fmla="*/ 1157287 h 1459706"/>
                  <a:gd name="connsiteX45" fmla="*/ 1593057 w 2697957"/>
                  <a:gd name="connsiteY45" fmla="*/ 1147762 h 1459706"/>
                  <a:gd name="connsiteX46" fmla="*/ 1588294 w 2697957"/>
                  <a:gd name="connsiteY46" fmla="*/ 1142999 h 1459706"/>
                  <a:gd name="connsiteX47" fmla="*/ 1576388 w 2697957"/>
                  <a:gd name="connsiteY47" fmla="*/ 1142999 h 1459706"/>
                  <a:gd name="connsiteX48" fmla="*/ 1576388 w 2697957"/>
                  <a:gd name="connsiteY48" fmla="*/ 1131094 h 1459706"/>
                  <a:gd name="connsiteX49" fmla="*/ 1571625 w 2697957"/>
                  <a:gd name="connsiteY49" fmla="*/ 1131094 h 1459706"/>
                  <a:gd name="connsiteX50" fmla="*/ 1569243 w 2697957"/>
                  <a:gd name="connsiteY50" fmla="*/ 1128712 h 1459706"/>
                  <a:gd name="connsiteX51" fmla="*/ 1526382 w 2697957"/>
                  <a:gd name="connsiteY51" fmla="*/ 1128712 h 1459706"/>
                  <a:gd name="connsiteX52" fmla="*/ 1526382 w 2697957"/>
                  <a:gd name="connsiteY52" fmla="*/ 1112044 h 1459706"/>
                  <a:gd name="connsiteX53" fmla="*/ 1500188 w 2697957"/>
                  <a:gd name="connsiteY53" fmla="*/ 1112044 h 1459706"/>
                  <a:gd name="connsiteX54" fmla="*/ 1500188 w 2697957"/>
                  <a:gd name="connsiteY54" fmla="*/ 1095375 h 1459706"/>
                  <a:gd name="connsiteX55" fmla="*/ 1459707 w 2697957"/>
                  <a:gd name="connsiteY55" fmla="*/ 1095375 h 1459706"/>
                  <a:gd name="connsiteX56" fmla="*/ 1454944 w 2697957"/>
                  <a:gd name="connsiteY56" fmla="*/ 1090612 h 1459706"/>
                  <a:gd name="connsiteX57" fmla="*/ 1404938 w 2697957"/>
                  <a:gd name="connsiteY57" fmla="*/ 1090612 h 1459706"/>
                  <a:gd name="connsiteX58" fmla="*/ 1402557 w 2697957"/>
                  <a:gd name="connsiteY58" fmla="*/ 1076325 h 1459706"/>
                  <a:gd name="connsiteX59" fmla="*/ 1385888 w 2697957"/>
                  <a:gd name="connsiteY59" fmla="*/ 1052512 h 1459706"/>
                  <a:gd name="connsiteX60" fmla="*/ 1378744 w 2697957"/>
                  <a:gd name="connsiteY60" fmla="*/ 1047750 h 1459706"/>
                  <a:gd name="connsiteX61" fmla="*/ 1359694 w 2697957"/>
                  <a:gd name="connsiteY61" fmla="*/ 1047750 h 1459706"/>
                  <a:gd name="connsiteX62" fmla="*/ 1359694 w 2697957"/>
                  <a:gd name="connsiteY62" fmla="*/ 1026319 h 1459706"/>
                  <a:gd name="connsiteX63" fmla="*/ 1335882 w 2697957"/>
                  <a:gd name="connsiteY63" fmla="*/ 1026319 h 1459706"/>
                  <a:gd name="connsiteX64" fmla="*/ 1331119 w 2697957"/>
                  <a:gd name="connsiteY64" fmla="*/ 1021556 h 1459706"/>
                  <a:gd name="connsiteX65" fmla="*/ 1321594 w 2697957"/>
                  <a:gd name="connsiteY65" fmla="*/ 1021556 h 1459706"/>
                  <a:gd name="connsiteX66" fmla="*/ 1316832 w 2697957"/>
                  <a:gd name="connsiteY66" fmla="*/ 1016794 h 1459706"/>
                  <a:gd name="connsiteX67" fmla="*/ 1314450 w 2697957"/>
                  <a:gd name="connsiteY67" fmla="*/ 1014412 h 1459706"/>
                  <a:gd name="connsiteX68" fmla="*/ 1314450 w 2697957"/>
                  <a:gd name="connsiteY68" fmla="*/ 1004887 h 1459706"/>
                  <a:gd name="connsiteX69" fmla="*/ 1300163 w 2697957"/>
                  <a:gd name="connsiteY69" fmla="*/ 1004887 h 1459706"/>
                  <a:gd name="connsiteX70" fmla="*/ 1300163 w 2697957"/>
                  <a:gd name="connsiteY70" fmla="*/ 995362 h 1459706"/>
                  <a:gd name="connsiteX71" fmla="*/ 1288257 w 2697957"/>
                  <a:gd name="connsiteY71" fmla="*/ 995362 h 1459706"/>
                  <a:gd name="connsiteX72" fmla="*/ 1283494 w 2697957"/>
                  <a:gd name="connsiteY72" fmla="*/ 990599 h 1459706"/>
                  <a:gd name="connsiteX73" fmla="*/ 1269207 w 2697957"/>
                  <a:gd name="connsiteY73" fmla="*/ 990599 h 1459706"/>
                  <a:gd name="connsiteX74" fmla="*/ 1254919 w 2697957"/>
                  <a:gd name="connsiteY74" fmla="*/ 976311 h 1459706"/>
                  <a:gd name="connsiteX75" fmla="*/ 1235869 w 2697957"/>
                  <a:gd name="connsiteY75" fmla="*/ 976311 h 1459706"/>
                  <a:gd name="connsiteX76" fmla="*/ 1235869 w 2697957"/>
                  <a:gd name="connsiteY76" fmla="*/ 966787 h 1459706"/>
                  <a:gd name="connsiteX77" fmla="*/ 1202532 w 2697957"/>
                  <a:gd name="connsiteY77" fmla="*/ 966787 h 1459706"/>
                  <a:gd name="connsiteX78" fmla="*/ 1202532 w 2697957"/>
                  <a:gd name="connsiteY78" fmla="*/ 950119 h 1459706"/>
                  <a:gd name="connsiteX79" fmla="*/ 1171575 w 2697957"/>
                  <a:gd name="connsiteY79" fmla="*/ 950119 h 1459706"/>
                  <a:gd name="connsiteX80" fmla="*/ 1128713 w 2697957"/>
                  <a:gd name="connsiteY80" fmla="*/ 883444 h 1459706"/>
                  <a:gd name="connsiteX81" fmla="*/ 1121569 w 2697957"/>
                  <a:gd name="connsiteY81" fmla="*/ 883444 h 1459706"/>
                  <a:gd name="connsiteX82" fmla="*/ 1126332 w 2697957"/>
                  <a:gd name="connsiteY82" fmla="*/ 866775 h 1459706"/>
                  <a:gd name="connsiteX83" fmla="*/ 1097757 w 2697957"/>
                  <a:gd name="connsiteY83" fmla="*/ 866775 h 1459706"/>
                  <a:gd name="connsiteX84" fmla="*/ 1097757 w 2697957"/>
                  <a:gd name="connsiteY84" fmla="*/ 850106 h 1459706"/>
                  <a:gd name="connsiteX85" fmla="*/ 1066800 w 2697957"/>
                  <a:gd name="connsiteY85" fmla="*/ 850106 h 1459706"/>
                  <a:gd name="connsiteX86" fmla="*/ 1054894 w 2697957"/>
                  <a:gd name="connsiteY86" fmla="*/ 838200 h 1459706"/>
                  <a:gd name="connsiteX87" fmla="*/ 1023938 w 2697957"/>
                  <a:gd name="connsiteY87" fmla="*/ 838200 h 1459706"/>
                  <a:gd name="connsiteX88" fmla="*/ 1023938 w 2697957"/>
                  <a:gd name="connsiteY88" fmla="*/ 816769 h 1459706"/>
                  <a:gd name="connsiteX89" fmla="*/ 1004888 w 2697957"/>
                  <a:gd name="connsiteY89" fmla="*/ 816769 h 1459706"/>
                  <a:gd name="connsiteX90" fmla="*/ 1000125 w 2697957"/>
                  <a:gd name="connsiteY90" fmla="*/ 812006 h 1459706"/>
                  <a:gd name="connsiteX91" fmla="*/ 1000125 w 2697957"/>
                  <a:gd name="connsiteY91" fmla="*/ 802481 h 1459706"/>
                  <a:gd name="connsiteX92" fmla="*/ 981075 w 2697957"/>
                  <a:gd name="connsiteY92" fmla="*/ 802481 h 1459706"/>
                  <a:gd name="connsiteX93" fmla="*/ 976313 w 2697957"/>
                  <a:gd name="connsiteY93" fmla="*/ 797719 h 1459706"/>
                  <a:gd name="connsiteX94" fmla="*/ 969169 w 2697957"/>
                  <a:gd name="connsiteY94" fmla="*/ 797719 h 1459706"/>
                  <a:gd name="connsiteX95" fmla="*/ 959644 w 2697957"/>
                  <a:gd name="connsiteY95" fmla="*/ 788194 h 1459706"/>
                  <a:gd name="connsiteX96" fmla="*/ 935832 w 2697957"/>
                  <a:gd name="connsiteY96" fmla="*/ 788194 h 1459706"/>
                  <a:gd name="connsiteX97" fmla="*/ 935832 w 2697957"/>
                  <a:gd name="connsiteY97" fmla="*/ 771525 h 1459706"/>
                  <a:gd name="connsiteX98" fmla="*/ 888207 w 2697957"/>
                  <a:gd name="connsiteY98" fmla="*/ 771525 h 1459706"/>
                  <a:gd name="connsiteX99" fmla="*/ 888207 w 2697957"/>
                  <a:gd name="connsiteY99" fmla="*/ 759619 h 1459706"/>
                  <a:gd name="connsiteX100" fmla="*/ 883444 w 2697957"/>
                  <a:gd name="connsiteY100" fmla="*/ 754856 h 1459706"/>
                  <a:gd name="connsiteX101" fmla="*/ 878682 w 2697957"/>
                  <a:gd name="connsiteY101" fmla="*/ 754856 h 1459706"/>
                  <a:gd name="connsiteX102" fmla="*/ 857250 w 2697957"/>
                  <a:gd name="connsiteY102" fmla="*/ 754856 h 1459706"/>
                  <a:gd name="connsiteX103" fmla="*/ 857250 w 2697957"/>
                  <a:gd name="connsiteY103" fmla="*/ 742950 h 1459706"/>
                  <a:gd name="connsiteX104" fmla="*/ 850107 w 2697957"/>
                  <a:gd name="connsiteY104" fmla="*/ 742950 h 1459706"/>
                  <a:gd name="connsiteX105" fmla="*/ 850107 w 2697957"/>
                  <a:gd name="connsiteY105" fmla="*/ 733425 h 1459706"/>
                  <a:gd name="connsiteX106" fmla="*/ 833438 w 2697957"/>
                  <a:gd name="connsiteY106" fmla="*/ 733425 h 1459706"/>
                  <a:gd name="connsiteX107" fmla="*/ 828675 w 2697957"/>
                  <a:gd name="connsiteY107" fmla="*/ 728662 h 1459706"/>
                  <a:gd name="connsiteX108" fmla="*/ 816769 w 2697957"/>
                  <a:gd name="connsiteY108" fmla="*/ 728662 h 1459706"/>
                  <a:gd name="connsiteX109" fmla="*/ 804863 w 2697957"/>
                  <a:gd name="connsiteY109" fmla="*/ 716756 h 1459706"/>
                  <a:gd name="connsiteX110" fmla="*/ 804863 w 2697957"/>
                  <a:gd name="connsiteY110" fmla="*/ 700087 h 1459706"/>
                  <a:gd name="connsiteX111" fmla="*/ 788194 w 2697957"/>
                  <a:gd name="connsiteY111" fmla="*/ 700087 h 1459706"/>
                  <a:gd name="connsiteX112" fmla="*/ 788194 w 2697957"/>
                  <a:gd name="connsiteY112" fmla="*/ 690562 h 1459706"/>
                  <a:gd name="connsiteX113" fmla="*/ 766763 w 2697957"/>
                  <a:gd name="connsiteY113" fmla="*/ 690562 h 1459706"/>
                  <a:gd name="connsiteX114" fmla="*/ 766763 w 2697957"/>
                  <a:gd name="connsiteY114" fmla="*/ 683419 h 1459706"/>
                  <a:gd name="connsiteX115" fmla="*/ 750094 w 2697957"/>
                  <a:gd name="connsiteY115" fmla="*/ 683419 h 1459706"/>
                  <a:gd name="connsiteX116" fmla="*/ 750094 w 2697957"/>
                  <a:gd name="connsiteY116" fmla="*/ 676275 h 1459706"/>
                  <a:gd name="connsiteX117" fmla="*/ 731044 w 2697957"/>
                  <a:gd name="connsiteY117" fmla="*/ 676275 h 1459706"/>
                  <a:gd name="connsiteX118" fmla="*/ 731044 w 2697957"/>
                  <a:gd name="connsiteY118" fmla="*/ 664369 h 1459706"/>
                  <a:gd name="connsiteX119" fmla="*/ 721519 w 2697957"/>
                  <a:gd name="connsiteY119" fmla="*/ 664369 h 1459706"/>
                  <a:gd name="connsiteX120" fmla="*/ 721519 w 2697957"/>
                  <a:gd name="connsiteY120" fmla="*/ 654844 h 1459706"/>
                  <a:gd name="connsiteX121" fmla="*/ 709613 w 2697957"/>
                  <a:gd name="connsiteY121" fmla="*/ 654844 h 1459706"/>
                  <a:gd name="connsiteX122" fmla="*/ 709613 w 2697957"/>
                  <a:gd name="connsiteY122" fmla="*/ 647700 h 1459706"/>
                  <a:gd name="connsiteX123" fmla="*/ 702469 w 2697957"/>
                  <a:gd name="connsiteY123" fmla="*/ 647700 h 1459706"/>
                  <a:gd name="connsiteX124" fmla="*/ 692944 w 2697957"/>
                  <a:gd name="connsiteY124" fmla="*/ 638175 h 1459706"/>
                  <a:gd name="connsiteX125" fmla="*/ 692944 w 2697957"/>
                  <a:gd name="connsiteY125" fmla="*/ 623887 h 1459706"/>
                  <a:gd name="connsiteX126" fmla="*/ 673894 w 2697957"/>
                  <a:gd name="connsiteY126" fmla="*/ 623887 h 1459706"/>
                  <a:gd name="connsiteX127" fmla="*/ 673894 w 2697957"/>
                  <a:gd name="connsiteY127" fmla="*/ 619125 h 1459706"/>
                  <a:gd name="connsiteX128" fmla="*/ 652463 w 2697957"/>
                  <a:gd name="connsiteY128" fmla="*/ 619125 h 1459706"/>
                  <a:gd name="connsiteX129" fmla="*/ 652463 w 2697957"/>
                  <a:gd name="connsiteY129" fmla="*/ 609600 h 1459706"/>
                  <a:gd name="connsiteX130" fmla="*/ 650082 w 2697957"/>
                  <a:gd name="connsiteY130" fmla="*/ 607219 h 1459706"/>
                  <a:gd name="connsiteX131" fmla="*/ 650082 w 2697957"/>
                  <a:gd name="connsiteY131" fmla="*/ 595312 h 1459706"/>
                  <a:gd name="connsiteX132" fmla="*/ 631032 w 2697957"/>
                  <a:gd name="connsiteY132" fmla="*/ 595312 h 1459706"/>
                  <a:gd name="connsiteX133" fmla="*/ 621507 w 2697957"/>
                  <a:gd name="connsiteY133" fmla="*/ 595312 h 1459706"/>
                  <a:gd name="connsiteX134" fmla="*/ 621507 w 2697957"/>
                  <a:gd name="connsiteY134" fmla="*/ 583406 h 1459706"/>
                  <a:gd name="connsiteX135" fmla="*/ 611982 w 2697957"/>
                  <a:gd name="connsiteY135" fmla="*/ 573881 h 1459706"/>
                  <a:gd name="connsiteX136" fmla="*/ 600075 w 2697957"/>
                  <a:gd name="connsiteY136" fmla="*/ 569119 h 1459706"/>
                  <a:gd name="connsiteX137" fmla="*/ 592932 w 2697957"/>
                  <a:gd name="connsiteY137" fmla="*/ 550069 h 1459706"/>
                  <a:gd name="connsiteX138" fmla="*/ 571500 w 2697957"/>
                  <a:gd name="connsiteY138" fmla="*/ 547687 h 1459706"/>
                  <a:gd name="connsiteX139" fmla="*/ 571500 w 2697957"/>
                  <a:gd name="connsiteY139" fmla="*/ 523875 h 1459706"/>
                  <a:gd name="connsiteX140" fmla="*/ 561975 w 2697957"/>
                  <a:gd name="connsiteY140" fmla="*/ 521494 h 1459706"/>
                  <a:gd name="connsiteX141" fmla="*/ 554832 w 2697957"/>
                  <a:gd name="connsiteY141" fmla="*/ 516731 h 1459706"/>
                  <a:gd name="connsiteX142" fmla="*/ 528638 w 2697957"/>
                  <a:gd name="connsiteY142" fmla="*/ 519112 h 1459706"/>
                  <a:gd name="connsiteX143" fmla="*/ 526257 w 2697957"/>
                  <a:gd name="connsiteY143" fmla="*/ 507206 h 1459706"/>
                  <a:gd name="connsiteX144" fmla="*/ 507207 w 2697957"/>
                  <a:gd name="connsiteY144" fmla="*/ 504825 h 1459706"/>
                  <a:gd name="connsiteX145" fmla="*/ 504825 w 2697957"/>
                  <a:gd name="connsiteY145" fmla="*/ 500062 h 1459706"/>
                  <a:gd name="connsiteX146" fmla="*/ 502444 w 2697957"/>
                  <a:gd name="connsiteY146" fmla="*/ 497681 h 1459706"/>
                  <a:gd name="connsiteX147" fmla="*/ 497682 w 2697957"/>
                  <a:gd name="connsiteY147" fmla="*/ 495300 h 1459706"/>
                  <a:gd name="connsiteX148" fmla="*/ 483394 w 2697957"/>
                  <a:gd name="connsiteY148" fmla="*/ 495300 h 1459706"/>
                  <a:gd name="connsiteX149" fmla="*/ 476250 w 2697957"/>
                  <a:gd name="connsiteY149" fmla="*/ 483394 h 1459706"/>
                  <a:gd name="connsiteX150" fmla="*/ 454819 w 2697957"/>
                  <a:gd name="connsiteY150" fmla="*/ 483394 h 1459706"/>
                  <a:gd name="connsiteX151" fmla="*/ 450057 w 2697957"/>
                  <a:gd name="connsiteY151" fmla="*/ 476250 h 1459706"/>
                  <a:gd name="connsiteX152" fmla="*/ 433388 w 2697957"/>
                  <a:gd name="connsiteY152" fmla="*/ 473869 h 1459706"/>
                  <a:gd name="connsiteX153" fmla="*/ 431007 w 2697957"/>
                  <a:gd name="connsiteY153" fmla="*/ 469106 h 1459706"/>
                  <a:gd name="connsiteX154" fmla="*/ 411957 w 2697957"/>
                  <a:gd name="connsiteY154" fmla="*/ 466725 h 1459706"/>
                  <a:gd name="connsiteX155" fmla="*/ 411957 w 2697957"/>
                  <a:gd name="connsiteY155" fmla="*/ 452437 h 1459706"/>
                  <a:gd name="connsiteX156" fmla="*/ 402432 w 2697957"/>
                  <a:gd name="connsiteY156" fmla="*/ 450056 h 1459706"/>
                  <a:gd name="connsiteX157" fmla="*/ 388144 w 2697957"/>
                  <a:gd name="connsiteY157" fmla="*/ 433387 h 1459706"/>
                  <a:gd name="connsiteX158" fmla="*/ 378619 w 2697957"/>
                  <a:gd name="connsiteY158" fmla="*/ 433387 h 1459706"/>
                  <a:gd name="connsiteX159" fmla="*/ 357188 w 2697957"/>
                  <a:gd name="connsiteY159" fmla="*/ 402431 h 1459706"/>
                  <a:gd name="connsiteX160" fmla="*/ 350044 w 2697957"/>
                  <a:gd name="connsiteY160" fmla="*/ 400050 h 1459706"/>
                  <a:gd name="connsiteX161" fmla="*/ 311944 w 2697957"/>
                  <a:gd name="connsiteY161" fmla="*/ 342900 h 1459706"/>
                  <a:gd name="connsiteX162" fmla="*/ 311944 w 2697957"/>
                  <a:gd name="connsiteY162" fmla="*/ 328612 h 1459706"/>
                  <a:gd name="connsiteX163" fmla="*/ 302419 w 2697957"/>
                  <a:gd name="connsiteY163" fmla="*/ 326231 h 1459706"/>
                  <a:gd name="connsiteX164" fmla="*/ 300038 w 2697957"/>
                  <a:gd name="connsiteY164" fmla="*/ 307181 h 1459706"/>
                  <a:gd name="connsiteX165" fmla="*/ 295275 w 2697957"/>
                  <a:gd name="connsiteY165" fmla="*/ 288131 h 1459706"/>
                  <a:gd name="connsiteX166" fmla="*/ 290513 w 2697957"/>
                  <a:gd name="connsiteY166" fmla="*/ 288131 h 1459706"/>
                  <a:gd name="connsiteX167" fmla="*/ 288132 w 2697957"/>
                  <a:gd name="connsiteY167" fmla="*/ 280987 h 1459706"/>
                  <a:gd name="connsiteX168" fmla="*/ 273844 w 2697957"/>
                  <a:gd name="connsiteY168" fmla="*/ 280987 h 1459706"/>
                  <a:gd name="connsiteX169" fmla="*/ 269082 w 2697957"/>
                  <a:gd name="connsiteY169" fmla="*/ 276225 h 1459706"/>
                  <a:gd name="connsiteX170" fmla="*/ 257175 w 2697957"/>
                  <a:gd name="connsiteY170" fmla="*/ 273844 h 1459706"/>
                  <a:gd name="connsiteX171" fmla="*/ 257175 w 2697957"/>
                  <a:gd name="connsiteY171" fmla="*/ 266700 h 1459706"/>
                  <a:gd name="connsiteX172" fmla="*/ 230982 w 2697957"/>
                  <a:gd name="connsiteY172" fmla="*/ 264319 h 1459706"/>
                  <a:gd name="connsiteX173" fmla="*/ 228600 w 2697957"/>
                  <a:gd name="connsiteY173" fmla="*/ 254794 h 1459706"/>
                  <a:gd name="connsiteX174" fmla="*/ 221457 w 2697957"/>
                  <a:gd name="connsiteY174" fmla="*/ 240506 h 1459706"/>
                  <a:gd name="connsiteX175" fmla="*/ 207169 w 2697957"/>
                  <a:gd name="connsiteY175" fmla="*/ 226219 h 1459706"/>
                  <a:gd name="connsiteX176" fmla="*/ 204788 w 2697957"/>
                  <a:gd name="connsiteY176" fmla="*/ 221456 h 1459706"/>
                  <a:gd name="connsiteX177" fmla="*/ 197644 w 2697957"/>
                  <a:gd name="connsiteY177" fmla="*/ 207169 h 1459706"/>
                  <a:gd name="connsiteX178" fmla="*/ 188119 w 2697957"/>
                  <a:gd name="connsiteY178" fmla="*/ 200025 h 1459706"/>
                  <a:gd name="connsiteX179" fmla="*/ 188119 w 2697957"/>
                  <a:gd name="connsiteY179" fmla="*/ 192881 h 1459706"/>
                  <a:gd name="connsiteX180" fmla="*/ 171450 w 2697957"/>
                  <a:gd name="connsiteY180" fmla="*/ 190500 h 1459706"/>
                  <a:gd name="connsiteX181" fmla="*/ 169069 w 2697957"/>
                  <a:gd name="connsiteY181" fmla="*/ 180975 h 1459706"/>
                  <a:gd name="connsiteX182" fmla="*/ 161925 w 2697957"/>
                  <a:gd name="connsiteY182" fmla="*/ 161925 h 1459706"/>
                  <a:gd name="connsiteX183" fmla="*/ 142875 w 2697957"/>
                  <a:gd name="connsiteY183" fmla="*/ 161925 h 1459706"/>
                  <a:gd name="connsiteX184" fmla="*/ 130969 w 2697957"/>
                  <a:gd name="connsiteY184" fmla="*/ 145256 h 1459706"/>
                  <a:gd name="connsiteX185" fmla="*/ 128588 w 2697957"/>
                  <a:gd name="connsiteY185" fmla="*/ 135731 h 1459706"/>
                  <a:gd name="connsiteX186" fmla="*/ 109538 w 2697957"/>
                  <a:gd name="connsiteY186" fmla="*/ 135731 h 1459706"/>
                  <a:gd name="connsiteX187" fmla="*/ 104775 w 2697957"/>
                  <a:gd name="connsiteY187" fmla="*/ 116681 h 1459706"/>
                  <a:gd name="connsiteX188" fmla="*/ 102394 w 2697957"/>
                  <a:gd name="connsiteY188" fmla="*/ 109537 h 1459706"/>
                  <a:gd name="connsiteX189" fmla="*/ 90488 w 2697957"/>
                  <a:gd name="connsiteY189" fmla="*/ 109537 h 1459706"/>
                  <a:gd name="connsiteX190" fmla="*/ 90488 w 2697957"/>
                  <a:gd name="connsiteY190" fmla="*/ 104775 h 1459706"/>
                  <a:gd name="connsiteX191" fmla="*/ 83344 w 2697957"/>
                  <a:gd name="connsiteY191" fmla="*/ 90487 h 1459706"/>
                  <a:gd name="connsiteX192" fmla="*/ 78582 w 2697957"/>
                  <a:gd name="connsiteY192" fmla="*/ 83344 h 1459706"/>
                  <a:gd name="connsiteX193" fmla="*/ 50007 w 2697957"/>
                  <a:gd name="connsiteY193" fmla="*/ 71437 h 1459706"/>
                  <a:gd name="connsiteX194" fmla="*/ 50007 w 2697957"/>
                  <a:gd name="connsiteY194" fmla="*/ 52387 h 1459706"/>
                  <a:gd name="connsiteX195" fmla="*/ 26194 w 2697957"/>
                  <a:gd name="connsiteY195" fmla="*/ 57150 h 1459706"/>
                  <a:gd name="connsiteX196" fmla="*/ 23813 w 2697957"/>
                  <a:gd name="connsiteY196" fmla="*/ 30956 h 1459706"/>
                  <a:gd name="connsiteX197" fmla="*/ 19050 w 2697957"/>
                  <a:gd name="connsiteY197" fmla="*/ 28575 h 1459706"/>
                  <a:gd name="connsiteX198" fmla="*/ 14288 w 2697957"/>
                  <a:gd name="connsiteY198" fmla="*/ 9525 h 1459706"/>
                  <a:gd name="connsiteX199" fmla="*/ 0 w 2697957"/>
                  <a:gd name="connsiteY199" fmla="*/ 7144 h 1459706"/>
                  <a:gd name="connsiteX200" fmla="*/ 0 w 2697957"/>
                  <a:gd name="connsiteY200" fmla="*/ 0 h 1459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2697957" h="1459706">
                    <a:moveTo>
                      <a:pt x="2697957" y="1459706"/>
                    </a:moveTo>
                    <a:lnTo>
                      <a:pt x="2478882" y="1459706"/>
                    </a:lnTo>
                    <a:lnTo>
                      <a:pt x="2478882" y="1431131"/>
                    </a:lnTo>
                    <a:lnTo>
                      <a:pt x="2476501" y="1428750"/>
                    </a:lnTo>
                    <a:lnTo>
                      <a:pt x="2476501" y="1395412"/>
                    </a:lnTo>
                    <a:lnTo>
                      <a:pt x="2412207" y="1395412"/>
                    </a:lnTo>
                    <a:lnTo>
                      <a:pt x="2412207" y="1376362"/>
                    </a:lnTo>
                    <a:lnTo>
                      <a:pt x="2300288" y="1376362"/>
                    </a:lnTo>
                    <a:lnTo>
                      <a:pt x="2300288" y="1357312"/>
                    </a:lnTo>
                    <a:lnTo>
                      <a:pt x="2157413" y="1357312"/>
                    </a:lnTo>
                    <a:lnTo>
                      <a:pt x="2157413" y="1340644"/>
                    </a:lnTo>
                    <a:lnTo>
                      <a:pt x="2100263" y="1340644"/>
                    </a:lnTo>
                    <a:lnTo>
                      <a:pt x="2093119" y="1340644"/>
                    </a:lnTo>
                    <a:lnTo>
                      <a:pt x="2093119" y="1331119"/>
                    </a:lnTo>
                    <a:lnTo>
                      <a:pt x="2093119" y="1316831"/>
                    </a:lnTo>
                    <a:lnTo>
                      <a:pt x="1990725" y="1316831"/>
                    </a:lnTo>
                    <a:lnTo>
                      <a:pt x="1990725" y="1297781"/>
                    </a:lnTo>
                    <a:lnTo>
                      <a:pt x="1952625" y="1297781"/>
                    </a:lnTo>
                    <a:lnTo>
                      <a:pt x="1952625" y="1293019"/>
                    </a:lnTo>
                    <a:lnTo>
                      <a:pt x="1933575" y="1293019"/>
                    </a:lnTo>
                    <a:lnTo>
                      <a:pt x="1928813" y="1288257"/>
                    </a:lnTo>
                    <a:lnTo>
                      <a:pt x="1912144" y="1288257"/>
                    </a:lnTo>
                    <a:lnTo>
                      <a:pt x="1912144" y="1278731"/>
                    </a:lnTo>
                    <a:lnTo>
                      <a:pt x="1866900" y="1278731"/>
                    </a:lnTo>
                    <a:lnTo>
                      <a:pt x="1862138" y="1273969"/>
                    </a:lnTo>
                    <a:lnTo>
                      <a:pt x="1840707" y="1273969"/>
                    </a:lnTo>
                    <a:lnTo>
                      <a:pt x="1840707" y="1245394"/>
                    </a:lnTo>
                    <a:lnTo>
                      <a:pt x="1809750" y="1245394"/>
                    </a:lnTo>
                    <a:lnTo>
                      <a:pt x="1802607" y="1238251"/>
                    </a:lnTo>
                    <a:lnTo>
                      <a:pt x="1776413" y="1238251"/>
                    </a:lnTo>
                    <a:lnTo>
                      <a:pt x="1776413" y="1228725"/>
                    </a:lnTo>
                    <a:lnTo>
                      <a:pt x="1754982" y="1228725"/>
                    </a:lnTo>
                    <a:lnTo>
                      <a:pt x="1738313" y="1228725"/>
                    </a:lnTo>
                    <a:lnTo>
                      <a:pt x="1731169" y="1221581"/>
                    </a:lnTo>
                    <a:lnTo>
                      <a:pt x="1724025" y="1214437"/>
                    </a:lnTo>
                    <a:lnTo>
                      <a:pt x="1724025" y="1209675"/>
                    </a:lnTo>
                    <a:lnTo>
                      <a:pt x="1724025" y="1197769"/>
                    </a:lnTo>
                    <a:lnTo>
                      <a:pt x="1685925" y="1197769"/>
                    </a:lnTo>
                    <a:lnTo>
                      <a:pt x="1678781" y="1190625"/>
                    </a:lnTo>
                    <a:lnTo>
                      <a:pt x="1678781" y="1173956"/>
                    </a:lnTo>
                    <a:lnTo>
                      <a:pt x="1643063" y="1173956"/>
                    </a:lnTo>
                    <a:lnTo>
                      <a:pt x="1643063" y="1164431"/>
                    </a:lnTo>
                    <a:lnTo>
                      <a:pt x="1624013" y="1164431"/>
                    </a:lnTo>
                    <a:lnTo>
                      <a:pt x="1624013" y="1157287"/>
                    </a:lnTo>
                    <a:lnTo>
                      <a:pt x="1602582" y="1157287"/>
                    </a:lnTo>
                    <a:lnTo>
                      <a:pt x="1593057" y="1147762"/>
                    </a:lnTo>
                    <a:lnTo>
                      <a:pt x="1588294" y="1142999"/>
                    </a:lnTo>
                    <a:lnTo>
                      <a:pt x="1576388" y="1142999"/>
                    </a:lnTo>
                    <a:lnTo>
                      <a:pt x="1576388" y="1131094"/>
                    </a:lnTo>
                    <a:lnTo>
                      <a:pt x="1571625" y="1131094"/>
                    </a:lnTo>
                    <a:lnTo>
                      <a:pt x="1569243" y="1128712"/>
                    </a:lnTo>
                    <a:lnTo>
                      <a:pt x="1526382" y="1128712"/>
                    </a:lnTo>
                    <a:lnTo>
                      <a:pt x="1526382" y="1112044"/>
                    </a:lnTo>
                    <a:lnTo>
                      <a:pt x="1500188" y="1112044"/>
                    </a:lnTo>
                    <a:lnTo>
                      <a:pt x="1500188" y="1095375"/>
                    </a:lnTo>
                    <a:lnTo>
                      <a:pt x="1459707" y="1095375"/>
                    </a:lnTo>
                    <a:lnTo>
                      <a:pt x="1454944" y="1090612"/>
                    </a:lnTo>
                    <a:lnTo>
                      <a:pt x="1404938" y="1090612"/>
                    </a:lnTo>
                    <a:lnTo>
                      <a:pt x="1402557" y="1076325"/>
                    </a:lnTo>
                    <a:cubicBezTo>
                      <a:pt x="1397001" y="1068387"/>
                      <a:pt x="1393950" y="1057886"/>
                      <a:pt x="1385888" y="1052512"/>
                    </a:cubicBezTo>
                    <a:lnTo>
                      <a:pt x="1378744" y="1047750"/>
                    </a:lnTo>
                    <a:lnTo>
                      <a:pt x="1359694" y="1047750"/>
                    </a:lnTo>
                    <a:lnTo>
                      <a:pt x="1359694" y="1026319"/>
                    </a:lnTo>
                    <a:lnTo>
                      <a:pt x="1335882" y="1026319"/>
                    </a:lnTo>
                    <a:lnTo>
                      <a:pt x="1331119" y="1021556"/>
                    </a:lnTo>
                    <a:lnTo>
                      <a:pt x="1321594" y="1021556"/>
                    </a:lnTo>
                    <a:lnTo>
                      <a:pt x="1316832" y="1016794"/>
                    </a:lnTo>
                    <a:lnTo>
                      <a:pt x="1314450" y="1014412"/>
                    </a:lnTo>
                    <a:lnTo>
                      <a:pt x="1314450" y="1004887"/>
                    </a:lnTo>
                    <a:lnTo>
                      <a:pt x="1300163" y="1004887"/>
                    </a:lnTo>
                    <a:lnTo>
                      <a:pt x="1300163" y="995362"/>
                    </a:lnTo>
                    <a:lnTo>
                      <a:pt x="1288257" y="995362"/>
                    </a:lnTo>
                    <a:lnTo>
                      <a:pt x="1283494" y="990599"/>
                    </a:lnTo>
                    <a:lnTo>
                      <a:pt x="1269207" y="990599"/>
                    </a:lnTo>
                    <a:lnTo>
                      <a:pt x="1254919" y="976311"/>
                    </a:lnTo>
                    <a:lnTo>
                      <a:pt x="1235869" y="976311"/>
                    </a:lnTo>
                    <a:lnTo>
                      <a:pt x="1235869" y="966787"/>
                    </a:lnTo>
                    <a:lnTo>
                      <a:pt x="1202532" y="966787"/>
                    </a:lnTo>
                    <a:lnTo>
                      <a:pt x="1202532" y="950119"/>
                    </a:lnTo>
                    <a:lnTo>
                      <a:pt x="1171575" y="950119"/>
                    </a:lnTo>
                    <a:lnTo>
                      <a:pt x="1128713" y="883444"/>
                    </a:lnTo>
                    <a:lnTo>
                      <a:pt x="1121569" y="883444"/>
                    </a:lnTo>
                    <a:lnTo>
                      <a:pt x="1126332" y="866775"/>
                    </a:lnTo>
                    <a:lnTo>
                      <a:pt x="1097757" y="866775"/>
                    </a:lnTo>
                    <a:lnTo>
                      <a:pt x="1097757" y="850106"/>
                    </a:lnTo>
                    <a:lnTo>
                      <a:pt x="1066800" y="850106"/>
                    </a:lnTo>
                    <a:lnTo>
                      <a:pt x="1054894" y="838200"/>
                    </a:lnTo>
                    <a:lnTo>
                      <a:pt x="1023938" y="838200"/>
                    </a:lnTo>
                    <a:lnTo>
                      <a:pt x="1023938" y="816769"/>
                    </a:lnTo>
                    <a:lnTo>
                      <a:pt x="1004888" y="816769"/>
                    </a:lnTo>
                    <a:lnTo>
                      <a:pt x="1000125" y="812006"/>
                    </a:lnTo>
                    <a:lnTo>
                      <a:pt x="1000125" y="802481"/>
                    </a:lnTo>
                    <a:lnTo>
                      <a:pt x="981075" y="802481"/>
                    </a:lnTo>
                    <a:lnTo>
                      <a:pt x="976313" y="797719"/>
                    </a:lnTo>
                    <a:lnTo>
                      <a:pt x="969169" y="797719"/>
                    </a:lnTo>
                    <a:lnTo>
                      <a:pt x="959644" y="788194"/>
                    </a:lnTo>
                    <a:lnTo>
                      <a:pt x="935832" y="788194"/>
                    </a:lnTo>
                    <a:lnTo>
                      <a:pt x="935832" y="771525"/>
                    </a:lnTo>
                    <a:lnTo>
                      <a:pt x="888207" y="771525"/>
                    </a:lnTo>
                    <a:lnTo>
                      <a:pt x="888207" y="759619"/>
                    </a:lnTo>
                    <a:lnTo>
                      <a:pt x="883444" y="754856"/>
                    </a:lnTo>
                    <a:lnTo>
                      <a:pt x="878682" y="754856"/>
                    </a:lnTo>
                    <a:lnTo>
                      <a:pt x="857250" y="754856"/>
                    </a:lnTo>
                    <a:lnTo>
                      <a:pt x="857250" y="742950"/>
                    </a:lnTo>
                    <a:lnTo>
                      <a:pt x="850107" y="742950"/>
                    </a:lnTo>
                    <a:lnTo>
                      <a:pt x="850107" y="733425"/>
                    </a:lnTo>
                    <a:lnTo>
                      <a:pt x="833438" y="733425"/>
                    </a:lnTo>
                    <a:lnTo>
                      <a:pt x="828675" y="728662"/>
                    </a:lnTo>
                    <a:lnTo>
                      <a:pt x="816769" y="728662"/>
                    </a:lnTo>
                    <a:lnTo>
                      <a:pt x="804863" y="716756"/>
                    </a:lnTo>
                    <a:lnTo>
                      <a:pt x="804863" y="700087"/>
                    </a:lnTo>
                    <a:lnTo>
                      <a:pt x="788194" y="700087"/>
                    </a:lnTo>
                    <a:lnTo>
                      <a:pt x="788194" y="690562"/>
                    </a:lnTo>
                    <a:lnTo>
                      <a:pt x="766763" y="690562"/>
                    </a:lnTo>
                    <a:lnTo>
                      <a:pt x="766763" y="683419"/>
                    </a:lnTo>
                    <a:lnTo>
                      <a:pt x="750094" y="683419"/>
                    </a:lnTo>
                    <a:lnTo>
                      <a:pt x="750094" y="676275"/>
                    </a:lnTo>
                    <a:lnTo>
                      <a:pt x="731044" y="676275"/>
                    </a:lnTo>
                    <a:lnTo>
                      <a:pt x="731044" y="664369"/>
                    </a:lnTo>
                    <a:lnTo>
                      <a:pt x="721519" y="664369"/>
                    </a:lnTo>
                    <a:lnTo>
                      <a:pt x="721519" y="654844"/>
                    </a:lnTo>
                    <a:lnTo>
                      <a:pt x="709613" y="654844"/>
                    </a:lnTo>
                    <a:lnTo>
                      <a:pt x="709613" y="647700"/>
                    </a:lnTo>
                    <a:lnTo>
                      <a:pt x="702469" y="647700"/>
                    </a:lnTo>
                    <a:lnTo>
                      <a:pt x="692944" y="638175"/>
                    </a:lnTo>
                    <a:lnTo>
                      <a:pt x="692944" y="623887"/>
                    </a:lnTo>
                    <a:lnTo>
                      <a:pt x="673894" y="623887"/>
                    </a:lnTo>
                    <a:lnTo>
                      <a:pt x="673894" y="619125"/>
                    </a:lnTo>
                    <a:lnTo>
                      <a:pt x="652463" y="619125"/>
                    </a:lnTo>
                    <a:lnTo>
                      <a:pt x="652463" y="609600"/>
                    </a:lnTo>
                    <a:lnTo>
                      <a:pt x="650082" y="607219"/>
                    </a:lnTo>
                    <a:lnTo>
                      <a:pt x="650082" y="595312"/>
                    </a:lnTo>
                    <a:lnTo>
                      <a:pt x="631032" y="595312"/>
                    </a:lnTo>
                    <a:lnTo>
                      <a:pt x="621507" y="595312"/>
                    </a:lnTo>
                    <a:lnTo>
                      <a:pt x="621507" y="583406"/>
                    </a:lnTo>
                    <a:lnTo>
                      <a:pt x="611982" y="573881"/>
                    </a:lnTo>
                    <a:lnTo>
                      <a:pt x="600075" y="569119"/>
                    </a:lnTo>
                    <a:lnTo>
                      <a:pt x="592932" y="550069"/>
                    </a:lnTo>
                    <a:lnTo>
                      <a:pt x="571500" y="547687"/>
                    </a:lnTo>
                    <a:lnTo>
                      <a:pt x="571500" y="523875"/>
                    </a:lnTo>
                    <a:lnTo>
                      <a:pt x="561975" y="521494"/>
                    </a:lnTo>
                    <a:lnTo>
                      <a:pt x="554832" y="516731"/>
                    </a:lnTo>
                    <a:lnTo>
                      <a:pt x="528638" y="519112"/>
                    </a:lnTo>
                    <a:lnTo>
                      <a:pt x="526257" y="507206"/>
                    </a:lnTo>
                    <a:lnTo>
                      <a:pt x="507207" y="504825"/>
                    </a:lnTo>
                    <a:lnTo>
                      <a:pt x="504825" y="500062"/>
                    </a:lnTo>
                    <a:lnTo>
                      <a:pt x="502444" y="497681"/>
                    </a:lnTo>
                    <a:lnTo>
                      <a:pt x="497682" y="495300"/>
                    </a:lnTo>
                    <a:lnTo>
                      <a:pt x="483394" y="495300"/>
                    </a:lnTo>
                    <a:lnTo>
                      <a:pt x="476250" y="483394"/>
                    </a:lnTo>
                    <a:lnTo>
                      <a:pt x="454819" y="483394"/>
                    </a:lnTo>
                    <a:lnTo>
                      <a:pt x="450057" y="476250"/>
                    </a:lnTo>
                    <a:lnTo>
                      <a:pt x="433388" y="473869"/>
                    </a:lnTo>
                    <a:lnTo>
                      <a:pt x="431007" y="469106"/>
                    </a:lnTo>
                    <a:lnTo>
                      <a:pt x="411957" y="466725"/>
                    </a:lnTo>
                    <a:lnTo>
                      <a:pt x="411957" y="452437"/>
                    </a:lnTo>
                    <a:lnTo>
                      <a:pt x="402432" y="450056"/>
                    </a:lnTo>
                    <a:lnTo>
                      <a:pt x="388144" y="433387"/>
                    </a:lnTo>
                    <a:lnTo>
                      <a:pt x="378619" y="433387"/>
                    </a:lnTo>
                    <a:lnTo>
                      <a:pt x="357188" y="402431"/>
                    </a:lnTo>
                    <a:lnTo>
                      <a:pt x="350044" y="400050"/>
                    </a:lnTo>
                    <a:lnTo>
                      <a:pt x="311944" y="342900"/>
                    </a:lnTo>
                    <a:lnTo>
                      <a:pt x="311944" y="328612"/>
                    </a:lnTo>
                    <a:lnTo>
                      <a:pt x="302419" y="326231"/>
                    </a:lnTo>
                    <a:lnTo>
                      <a:pt x="300038" y="307181"/>
                    </a:lnTo>
                    <a:lnTo>
                      <a:pt x="295275" y="288131"/>
                    </a:lnTo>
                    <a:lnTo>
                      <a:pt x="290513" y="288131"/>
                    </a:lnTo>
                    <a:lnTo>
                      <a:pt x="288132" y="280987"/>
                    </a:lnTo>
                    <a:lnTo>
                      <a:pt x="273844" y="280987"/>
                    </a:lnTo>
                    <a:lnTo>
                      <a:pt x="269082" y="276225"/>
                    </a:lnTo>
                    <a:lnTo>
                      <a:pt x="257175" y="273844"/>
                    </a:lnTo>
                    <a:lnTo>
                      <a:pt x="257175" y="266700"/>
                    </a:lnTo>
                    <a:lnTo>
                      <a:pt x="230982" y="264319"/>
                    </a:lnTo>
                    <a:lnTo>
                      <a:pt x="228600" y="254794"/>
                    </a:lnTo>
                    <a:lnTo>
                      <a:pt x="221457" y="240506"/>
                    </a:lnTo>
                    <a:lnTo>
                      <a:pt x="207169" y="226219"/>
                    </a:lnTo>
                    <a:lnTo>
                      <a:pt x="204788" y="221456"/>
                    </a:lnTo>
                    <a:lnTo>
                      <a:pt x="197644" y="207169"/>
                    </a:lnTo>
                    <a:lnTo>
                      <a:pt x="188119" y="200025"/>
                    </a:lnTo>
                    <a:lnTo>
                      <a:pt x="188119" y="192881"/>
                    </a:lnTo>
                    <a:lnTo>
                      <a:pt x="171450" y="190500"/>
                    </a:lnTo>
                    <a:lnTo>
                      <a:pt x="169069" y="180975"/>
                    </a:lnTo>
                    <a:lnTo>
                      <a:pt x="161925" y="161925"/>
                    </a:lnTo>
                    <a:lnTo>
                      <a:pt x="142875" y="161925"/>
                    </a:lnTo>
                    <a:lnTo>
                      <a:pt x="130969" y="145256"/>
                    </a:lnTo>
                    <a:lnTo>
                      <a:pt x="128588" y="135731"/>
                    </a:lnTo>
                    <a:lnTo>
                      <a:pt x="109538" y="135731"/>
                    </a:lnTo>
                    <a:lnTo>
                      <a:pt x="104775" y="116681"/>
                    </a:lnTo>
                    <a:lnTo>
                      <a:pt x="102394" y="109537"/>
                    </a:lnTo>
                    <a:lnTo>
                      <a:pt x="90488" y="109537"/>
                    </a:lnTo>
                    <a:lnTo>
                      <a:pt x="90488" y="104775"/>
                    </a:lnTo>
                    <a:lnTo>
                      <a:pt x="83344" y="90487"/>
                    </a:lnTo>
                    <a:lnTo>
                      <a:pt x="78582" y="83344"/>
                    </a:lnTo>
                    <a:lnTo>
                      <a:pt x="50007" y="71437"/>
                    </a:lnTo>
                    <a:lnTo>
                      <a:pt x="50007" y="52387"/>
                    </a:lnTo>
                    <a:lnTo>
                      <a:pt x="26194" y="57150"/>
                    </a:lnTo>
                    <a:lnTo>
                      <a:pt x="23813" y="30956"/>
                    </a:lnTo>
                    <a:lnTo>
                      <a:pt x="19050" y="28575"/>
                    </a:lnTo>
                    <a:lnTo>
                      <a:pt x="14288" y="9525"/>
                    </a:lnTo>
                    <a:lnTo>
                      <a:pt x="0" y="7144"/>
                    </a:lnTo>
                    <a:lnTo>
                      <a:pt x="0" y="0"/>
                    </a:lnTo>
                  </a:path>
                </a:pathLst>
              </a:custGeom>
              <a:noFill/>
              <a:ln w="19050" cap="rnd">
                <a:solidFill>
                  <a:srgbClr val="3366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Freeform 7"/>
              <p:cNvSpPr/>
              <p:nvPr/>
            </p:nvSpPr>
            <p:spPr>
              <a:xfrm>
                <a:off x="1023938" y="2043113"/>
                <a:ext cx="707231" cy="793137"/>
              </a:xfrm>
              <a:custGeom>
                <a:avLst/>
                <a:gdLst>
                  <a:gd name="connsiteX0" fmla="*/ 0 w 707231"/>
                  <a:gd name="connsiteY0" fmla="*/ 0 h 793137"/>
                  <a:gd name="connsiteX1" fmla="*/ 0 w 707231"/>
                  <a:gd name="connsiteY1" fmla="*/ 0 h 793137"/>
                  <a:gd name="connsiteX2" fmla="*/ 19050 w 707231"/>
                  <a:gd name="connsiteY2" fmla="*/ 9525 h 793137"/>
                  <a:gd name="connsiteX3" fmla="*/ 33337 w 707231"/>
                  <a:gd name="connsiteY3" fmla="*/ 26193 h 793137"/>
                  <a:gd name="connsiteX4" fmla="*/ 38100 w 707231"/>
                  <a:gd name="connsiteY4" fmla="*/ 33337 h 793137"/>
                  <a:gd name="connsiteX5" fmla="*/ 50006 w 707231"/>
                  <a:gd name="connsiteY5" fmla="*/ 45243 h 793137"/>
                  <a:gd name="connsiteX6" fmla="*/ 52387 w 707231"/>
                  <a:gd name="connsiteY6" fmla="*/ 54768 h 793137"/>
                  <a:gd name="connsiteX7" fmla="*/ 57150 w 707231"/>
                  <a:gd name="connsiteY7" fmla="*/ 97631 h 793137"/>
                  <a:gd name="connsiteX8" fmla="*/ 61912 w 707231"/>
                  <a:gd name="connsiteY8" fmla="*/ 104775 h 793137"/>
                  <a:gd name="connsiteX9" fmla="*/ 64293 w 707231"/>
                  <a:gd name="connsiteY9" fmla="*/ 133350 h 793137"/>
                  <a:gd name="connsiteX10" fmla="*/ 76200 w 707231"/>
                  <a:gd name="connsiteY10" fmla="*/ 135731 h 793137"/>
                  <a:gd name="connsiteX11" fmla="*/ 78581 w 707231"/>
                  <a:gd name="connsiteY11" fmla="*/ 150018 h 793137"/>
                  <a:gd name="connsiteX12" fmla="*/ 80962 w 707231"/>
                  <a:gd name="connsiteY12" fmla="*/ 157162 h 793137"/>
                  <a:gd name="connsiteX13" fmla="*/ 97631 w 707231"/>
                  <a:gd name="connsiteY13" fmla="*/ 159543 h 793137"/>
                  <a:gd name="connsiteX14" fmla="*/ 104775 w 707231"/>
                  <a:gd name="connsiteY14" fmla="*/ 190500 h 793137"/>
                  <a:gd name="connsiteX15" fmla="*/ 119062 w 707231"/>
                  <a:gd name="connsiteY15" fmla="*/ 200025 h 793137"/>
                  <a:gd name="connsiteX16" fmla="*/ 133350 w 707231"/>
                  <a:gd name="connsiteY16" fmla="*/ 204787 h 793137"/>
                  <a:gd name="connsiteX17" fmla="*/ 128587 w 707231"/>
                  <a:gd name="connsiteY17" fmla="*/ 211931 h 793137"/>
                  <a:gd name="connsiteX18" fmla="*/ 145256 w 707231"/>
                  <a:gd name="connsiteY18" fmla="*/ 219075 h 793137"/>
                  <a:gd name="connsiteX19" fmla="*/ 142875 w 707231"/>
                  <a:gd name="connsiteY19" fmla="*/ 242887 h 793137"/>
                  <a:gd name="connsiteX20" fmla="*/ 150018 w 707231"/>
                  <a:gd name="connsiteY20" fmla="*/ 245268 h 793137"/>
                  <a:gd name="connsiteX21" fmla="*/ 157162 w 707231"/>
                  <a:gd name="connsiteY21" fmla="*/ 252412 h 793137"/>
                  <a:gd name="connsiteX22" fmla="*/ 164306 w 707231"/>
                  <a:gd name="connsiteY22" fmla="*/ 254793 h 793137"/>
                  <a:gd name="connsiteX23" fmla="*/ 171450 w 707231"/>
                  <a:gd name="connsiteY23" fmla="*/ 259556 h 793137"/>
                  <a:gd name="connsiteX24" fmla="*/ 173831 w 707231"/>
                  <a:gd name="connsiteY24" fmla="*/ 266700 h 793137"/>
                  <a:gd name="connsiteX25" fmla="*/ 195262 w 707231"/>
                  <a:gd name="connsiteY25" fmla="*/ 273843 h 793137"/>
                  <a:gd name="connsiteX26" fmla="*/ 197643 w 707231"/>
                  <a:gd name="connsiteY26" fmla="*/ 280987 h 793137"/>
                  <a:gd name="connsiteX27" fmla="*/ 200025 w 707231"/>
                  <a:gd name="connsiteY27" fmla="*/ 292893 h 793137"/>
                  <a:gd name="connsiteX28" fmla="*/ 207168 w 707231"/>
                  <a:gd name="connsiteY28" fmla="*/ 295275 h 793137"/>
                  <a:gd name="connsiteX29" fmla="*/ 211931 w 707231"/>
                  <a:gd name="connsiteY29" fmla="*/ 302418 h 793137"/>
                  <a:gd name="connsiteX30" fmla="*/ 216693 w 707231"/>
                  <a:gd name="connsiteY30" fmla="*/ 319087 h 793137"/>
                  <a:gd name="connsiteX31" fmla="*/ 228600 w 707231"/>
                  <a:gd name="connsiteY31" fmla="*/ 321468 h 793137"/>
                  <a:gd name="connsiteX32" fmla="*/ 250031 w 707231"/>
                  <a:gd name="connsiteY32" fmla="*/ 359568 h 793137"/>
                  <a:gd name="connsiteX33" fmla="*/ 257175 w 707231"/>
                  <a:gd name="connsiteY33" fmla="*/ 361950 h 793137"/>
                  <a:gd name="connsiteX34" fmla="*/ 261937 w 707231"/>
                  <a:gd name="connsiteY34" fmla="*/ 369093 h 793137"/>
                  <a:gd name="connsiteX35" fmla="*/ 264318 w 707231"/>
                  <a:gd name="connsiteY35" fmla="*/ 381000 h 793137"/>
                  <a:gd name="connsiteX36" fmla="*/ 271462 w 707231"/>
                  <a:gd name="connsiteY36" fmla="*/ 383381 h 793137"/>
                  <a:gd name="connsiteX37" fmla="*/ 276225 w 707231"/>
                  <a:gd name="connsiteY37" fmla="*/ 390525 h 793137"/>
                  <a:gd name="connsiteX38" fmla="*/ 278606 w 707231"/>
                  <a:gd name="connsiteY38" fmla="*/ 400050 h 793137"/>
                  <a:gd name="connsiteX39" fmla="*/ 302418 w 707231"/>
                  <a:gd name="connsiteY39" fmla="*/ 402431 h 793137"/>
                  <a:gd name="connsiteX40" fmla="*/ 304800 w 707231"/>
                  <a:gd name="connsiteY40" fmla="*/ 409575 h 793137"/>
                  <a:gd name="connsiteX41" fmla="*/ 314325 w 707231"/>
                  <a:gd name="connsiteY41" fmla="*/ 423862 h 793137"/>
                  <a:gd name="connsiteX42" fmla="*/ 316706 w 707231"/>
                  <a:gd name="connsiteY42" fmla="*/ 433387 h 793137"/>
                  <a:gd name="connsiteX43" fmla="*/ 330993 w 707231"/>
                  <a:gd name="connsiteY43" fmla="*/ 442912 h 793137"/>
                  <a:gd name="connsiteX44" fmla="*/ 333375 w 707231"/>
                  <a:gd name="connsiteY44" fmla="*/ 454818 h 793137"/>
                  <a:gd name="connsiteX45" fmla="*/ 347662 w 707231"/>
                  <a:gd name="connsiteY45" fmla="*/ 461962 h 793137"/>
                  <a:gd name="connsiteX46" fmla="*/ 350043 w 707231"/>
                  <a:gd name="connsiteY46" fmla="*/ 469106 h 793137"/>
                  <a:gd name="connsiteX47" fmla="*/ 378618 w 707231"/>
                  <a:gd name="connsiteY47" fmla="*/ 476250 h 793137"/>
                  <a:gd name="connsiteX48" fmla="*/ 390525 w 707231"/>
                  <a:gd name="connsiteY48" fmla="*/ 500062 h 793137"/>
                  <a:gd name="connsiteX49" fmla="*/ 395287 w 707231"/>
                  <a:gd name="connsiteY49" fmla="*/ 507206 h 793137"/>
                  <a:gd name="connsiteX50" fmla="*/ 402431 w 707231"/>
                  <a:gd name="connsiteY50" fmla="*/ 523875 h 793137"/>
                  <a:gd name="connsiteX51" fmla="*/ 409575 w 707231"/>
                  <a:gd name="connsiteY51" fmla="*/ 526256 h 793137"/>
                  <a:gd name="connsiteX52" fmla="*/ 414337 w 707231"/>
                  <a:gd name="connsiteY52" fmla="*/ 533400 h 793137"/>
                  <a:gd name="connsiteX53" fmla="*/ 416718 w 707231"/>
                  <a:gd name="connsiteY53" fmla="*/ 540543 h 793137"/>
                  <a:gd name="connsiteX54" fmla="*/ 431006 w 707231"/>
                  <a:gd name="connsiteY54" fmla="*/ 545306 h 793137"/>
                  <a:gd name="connsiteX55" fmla="*/ 442912 w 707231"/>
                  <a:gd name="connsiteY55" fmla="*/ 540543 h 793137"/>
                  <a:gd name="connsiteX56" fmla="*/ 438150 w 707231"/>
                  <a:gd name="connsiteY56" fmla="*/ 554831 h 793137"/>
                  <a:gd name="connsiteX57" fmla="*/ 457200 w 707231"/>
                  <a:gd name="connsiteY57" fmla="*/ 559593 h 793137"/>
                  <a:gd name="connsiteX58" fmla="*/ 464343 w 707231"/>
                  <a:gd name="connsiteY58" fmla="*/ 564356 h 793137"/>
                  <a:gd name="connsiteX59" fmla="*/ 476250 w 707231"/>
                  <a:gd name="connsiteY59" fmla="*/ 566737 h 793137"/>
                  <a:gd name="connsiteX60" fmla="*/ 481012 w 707231"/>
                  <a:gd name="connsiteY60" fmla="*/ 585787 h 793137"/>
                  <a:gd name="connsiteX61" fmla="*/ 483393 w 707231"/>
                  <a:gd name="connsiteY61" fmla="*/ 595312 h 793137"/>
                  <a:gd name="connsiteX62" fmla="*/ 504825 w 707231"/>
                  <a:gd name="connsiteY62" fmla="*/ 607218 h 793137"/>
                  <a:gd name="connsiteX63" fmla="*/ 533400 w 707231"/>
                  <a:gd name="connsiteY63" fmla="*/ 609600 h 793137"/>
                  <a:gd name="connsiteX64" fmla="*/ 533400 w 707231"/>
                  <a:gd name="connsiteY64" fmla="*/ 642937 h 793137"/>
                  <a:gd name="connsiteX65" fmla="*/ 538162 w 707231"/>
                  <a:gd name="connsiteY65" fmla="*/ 652462 h 793137"/>
                  <a:gd name="connsiteX66" fmla="*/ 540543 w 707231"/>
                  <a:gd name="connsiteY66" fmla="*/ 664368 h 793137"/>
                  <a:gd name="connsiteX67" fmla="*/ 547687 w 707231"/>
                  <a:gd name="connsiteY67" fmla="*/ 666750 h 793137"/>
                  <a:gd name="connsiteX68" fmla="*/ 569118 w 707231"/>
                  <a:gd name="connsiteY68" fmla="*/ 669131 h 793137"/>
                  <a:gd name="connsiteX69" fmla="*/ 600075 w 707231"/>
                  <a:gd name="connsiteY69" fmla="*/ 676275 h 793137"/>
                  <a:gd name="connsiteX70" fmla="*/ 607218 w 707231"/>
                  <a:gd name="connsiteY70" fmla="*/ 681037 h 793137"/>
                  <a:gd name="connsiteX71" fmla="*/ 609600 w 707231"/>
                  <a:gd name="connsiteY71" fmla="*/ 688181 h 793137"/>
                  <a:gd name="connsiteX72" fmla="*/ 614362 w 707231"/>
                  <a:gd name="connsiteY72" fmla="*/ 695325 h 793137"/>
                  <a:gd name="connsiteX73" fmla="*/ 616743 w 707231"/>
                  <a:gd name="connsiteY73" fmla="*/ 702468 h 793137"/>
                  <a:gd name="connsiteX74" fmla="*/ 623887 w 707231"/>
                  <a:gd name="connsiteY74" fmla="*/ 707231 h 793137"/>
                  <a:gd name="connsiteX75" fmla="*/ 640556 w 707231"/>
                  <a:gd name="connsiteY75" fmla="*/ 716756 h 793137"/>
                  <a:gd name="connsiteX76" fmla="*/ 647700 w 707231"/>
                  <a:gd name="connsiteY76" fmla="*/ 731043 h 793137"/>
                  <a:gd name="connsiteX77" fmla="*/ 661987 w 707231"/>
                  <a:gd name="connsiteY77" fmla="*/ 738187 h 793137"/>
                  <a:gd name="connsiteX78" fmla="*/ 666750 w 707231"/>
                  <a:gd name="connsiteY78" fmla="*/ 752475 h 793137"/>
                  <a:gd name="connsiteX79" fmla="*/ 669131 w 707231"/>
                  <a:gd name="connsiteY79" fmla="*/ 759618 h 793137"/>
                  <a:gd name="connsiteX80" fmla="*/ 685800 w 707231"/>
                  <a:gd name="connsiteY80" fmla="*/ 764381 h 793137"/>
                  <a:gd name="connsiteX81" fmla="*/ 688181 w 707231"/>
                  <a:gd name="connsiteY81" fmla="*/ 781050 h 793137"/>
                  <a:gd name="connsiteX82" fmla="*/ 695325 w 707231"/>
                  <a:gd name="connsiteY82" fmla="*/ 785812 h 793137"/>
                  <a:gd name="connsiteX83" fmla="*/ 707231 w 707231"/>
                  <a:gd name="connsiteY83" fmla="*/ 792956 h 79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707231" h="793137">
                    <a:moveTo>
                      <a:pt x="0" y="0"/>
                    </a:moveTo>
                    <a:lnTo>
                      <a:pt x="0" y="0"/>
                    </a:lnTo>
                    <a:cubicBezTo>
                      <a:pt x="6350" y="3175"/>
                      <a:pt x="14030" y="4505"/>
                      <a:pt x="19050" y="9525"/>
                    </a:cubicBezTo>
                    <a:cubicBezTo>
                      <a:pt x="40306" y="30781"/>
                      <a:pt x="8863" y="20075"/>
                      <a:pt x="33337" y="26193"/>
                    </a:cubicBezTo>
                    <a:cubicBezTo>
                      <a:pt x="34925" y="28574"/>
                      <a:pt x="36076" y="31313"/>
                      <a:pt x="38100" y="33337"/>
                    </a:cubicBezTo>
                    <a:cubicBezTo>
                      <a:pt x="53977" y="49216"/>
                      <a:pt x="37302" y="26191"/>
                      <a:pt x="50006" y="45243"/>
                    </a:cubicBezTo>
                    <a:cubicBezTo>
                      <a:pt x="50800" y="48418"/>
                      <a:pt x="52044" y="51513"/>
                      <a:pt x="52387" y="54768"/>
                    </a:cubicBezTo>
                    <a:cubicBezTo>
                      <a:pt x="52905" y="59691"/>
                      <a:pt x="51421" y="86172"/>
                      <a:pt x="57150" y="97631"/>
                    </a:cubicBezTo>
                    <a:cubicBezTo>
                      <a:pt x="58430" y="100191"/>
                      <a:pt x="60325" y="102394"/>
                      <a:pt x="61912" y="104775"/>
                    </a:cubicBezTo>
                    <a:cubicBezTo>
                      <a:pt x="62706" y="114300"/>
                      <a:pt x="60287" y="124672"/>
                      <a:pt x="64293" y="133350"/>
                    </a:cubicBezTo>
                    <a:cubicBezTo>
                      <a:pt x="65989" y="137025"/>
                      <a:pt x="73566" y="132658"/>
                      <a:pt x="76200" y="135731"/>
                    </a:cubicBezTo>
                    <a:cubicBezTo>
                      <a:pt x="79342" y="139397"/>
                      <a:pt x="77534" y="145305"/>
                      <a:pt x="78581" y="150018"/>
                    </a:cubicBezTo>
                    <a:cubicBezTo>
                      <a:pt x="79125" y="152468"/>
                      <a:pt x="78717" y="156039"/>
                      <a:pt x="80962" y="157162"/>
                    </a:cubicBezTo>
                    <a:cubicBezTo>
                      <a:pt x="85982" y="159672"/>
                      <a:pt x="92075" y="158749"/>
                      <a:pt x="97631" y="159543"/>
                    </a:cubicBezTo>
                    <a:cubicBezTo>
                      <a:pt x="98030" y="162333"/>
                      <a:pt x="100645" y="187747"/>
                      <a:pt x="104775" y="190500"/>
                    </a:cubicBezTo>
                    <a:cubicBezTo>
                      <a:pt x="109537" y="193675"/>
                      <a:pt x="113632" y="198215"/>
                      <a:pt x="119062" y="200025"/>
                    </a:cubicBezTo>
                    <a:lnTo>
                      <a:pt x="133350" y="204787"/>
                    </a:lnTo>
                    <a:cubicBezTo>
                      <a:pt x="131762" y="207168"/>
                      <a:pt x="128026" y="209125"/>
                      <a:pt x="128587" y="211931"/>
                    </a:cubicBezTo>
                    <a:cubicBezTo>
                      <a:pt x="129452" y="216257"/>
                      <a:pt x="143249" y="218573"/>
                      <a:pt x="145256" y="219075"/>
                    </a:cubicBezTo>
                    <a:cubicBezTo>
                      <a:pt x="143030" y="225753"/>
                      <a:pt x="136947" y="235477"/>
                      <a:pt x="142875" y="242887"/>
                    </a:cubicBezTo>
                    <a:cubicBezTo>
                      <a:pt x="144443" y="244847"/>
                      <a:pt x="147637" y="244474"/>
                      <a:pt x="150018" y="245268"/>
                    </a:cubicBezTo>
                    <a:cubicBezTo>
                      <a:pt x="152399" y="247649"/>
                      <a:pt x="154360" y="250544"/>
                      <a:pt x="157162" y="252412"/>
                    </a:cubicBezTo>
                    <a:cubicBezTo>
                      <a:pt x="159251" y="253804"/>
                      <a:pt x="162061" y="253670"/>
                      <a:pt x="164306" y="254793"/>
                    </a:cubicBezTo>
                    <a:cubicBezTo>
                      <a:pt x="166866" y="256073"/>
                      <a:pt x="169069" y="257968"/>
                      <a:pt x="171450" y="259556"/>
                    </a:cubicBezTo>
                    <a:cubicBezTo>
                      <a:pt x="172244" y="261937"/>
                      <a:pt x="172263" y="264740"/>
                      <a:pt x="173831" y="266700"/>
                    </a:cubicBezTo>
                    <a:cubicBezTo>
                      <a:pt x="178982" y="273138"/>
                      <a:pt x="188292" y="272681"/>
                      <a:pt x="195262" y="273843"/>
                    </a:cubicBezTo>
                    <a:cubicBezTo>
                      <a:pt x="196056" y="276224"/>
                      <a:pt x="197034" y="278552"/>
                      <a:pt x="197643" y="280987"/>
                    </a:cubicBezTo>
                    <a:cubicBezTo>
                      <a:pt x="198625" y="284913"/>
                      <a:pt x="197780" y="289525"/>
                      <a:pt x="200025" y="292893"/>
                    </a:cubicBezTo>
                    <a:cubicBezTo>
                      <a:pt x="201417" y="294981"/>
                      <a:pt x="204787" y="294481"/>
                      <a:pt x="207168" y="295275"/>
                    </a:cubicBezTo>
                    <a:cubicBezTo>
                      <a:pt x="208756" y="297656"/>
                      <a:pt x="210868" y="299761"/>
                      <a:pt x="211931" y="302418"/>
                    </a:cubicBezTo>
                    <a:cubicBezTo>
                      <a:pt x="214077" y="307783"/>
                      <a:pt x="212888" y="314738"/>
                      <a:pt x="216693" y="319087"/>
                    </a:cubicBezTo>
                    <a:cubicBezTo>
                      <a:pt x="219358" y="322133"/>
                      <a:pt x="224631" y="320674"/>
                      <a:pt x="228600" y="321468"/>
                    </a:cubicBezTo>
                    <a:cubicBezTo>
                      <a:pt x="231628" y="366887"/>
                      <a:pt x="219022" y="353929"/>
                      <a:pt x="250031" y="359568"/>
                    </a:cubicBezTo>
                    <a:cubicBezTo>
                      <a:pt x="252501" y="360017"/>
                      <a:pt x="254794" y="361156"/>
                      <a:pt x="257175" y="361950"/>
                    </a:cubicBezTo>
                    <a:cubicBezTo>
                      <a:pt x="258762" y="364331"/>
                      <a:pt x="260932" y="366414"/>
                      <a:pt x="261937" y="369093"/>
                    </a:cubicBezTo>
                    <a:cubicBezTo>
                      <a:pt x="263358" y="372883"/>
                      <a:pt x="262073" y="377632"/>
                      <a:pt x="264318" y="381000"/>
                    </a:cubicBezTo>
                    <a:cubicBezTo>
                      <a:pt x="265710" y="383089"/>
                      <a:pt x="269081" y="382587"/>
                      <a:pt x="271462" y="383381"/>
                    </a:cubicBezTo>
                    <a:cubicBezTo>
                      <a:pt x="273050" y="385762"/>
                      <a:pt x="275098" y="387894"/>
                      <a:pt x="276225" y="390525"/>
                    </a:cubicBezTo>
                    <a:cubicBezTo>
                      <a:pt x="277514" y="393533"/>
                      <a:pt x="275627" y="398696"/>
                      <a:pt x="278606" y="400050"/>
                    </a:cubicBezTo>
                    <a:cubicBezTo>
                      <a:pt x="285868" y="403351"/>
                      <a:pt x="294481" y="401637"/>
                      <a:pt x="302418" y="402431"/>
                    </a:cubicBezTo>
                    <a:cubicBezTo>
                      <a:pt x="303212" y="404812"/>
                      <a:pt x="303581" y="407381"/>
                      <a:pt x="304800" y="409575"/>
                    </a:cubicBezTo>
                    <a:cubicBezTo>
                      <a:pt x="307580" y="414578"/>
                      <a:pt x="314325" y="423862"/>
                      <a:pt x="314325" y="423862"/>
                    </a:cubicBezTo>
                    <a:cubicBezTo>
                      <a:pt x="315119" y="427037"/>
                      <a:pt x="314551" y="430924"/>
                      <a:pt x="316706" y="433387"/>
                    </a:cubicBezTo>
                    <a:cubicBezTo>
                      <a:pt x="320475" y="437695"/>
                      <a:pt x="330993" y="442912"/>
                      <a:pt x="330993" y="442912"/>
                    </a:cubicBezTo>
                    <a:cubicBezTo>
                      <a:pt x="331787" y="446881"/>
                      <a:pt x="331367" y="451304"/>
                      <a:pt x="333375" y="454818"/>
                    </a:cubicBezTo>
                    <a:cubicBezTo>
                      <a:pt x="335548" y="458621"/>
                      <a:pt x="343994" y="460739"/>
                      <a:pt x="347662" y="461962"/>
                    </a:cubicBezTo>
                    <a:cubicBezTo>
                      <a:pt x="348456" y="464343"/>
                      <a:pt x="348475" y="467146"/>
                      <a:pt x="350043" y="469106"/>
                    </a:cubicBezTo>
                    <a:cubicBezTo>
                      <a:pt x="356444" y="477107"/>
                      <a:pt x="371229" y="475429"/>
                      <a:pt x="378618" y="476250"/>
                    </a:cubicBezTo>
                    <a:cubicBezTo>
                      <a:pt x="384075" y="498076"/>
                      <a:pt x="377935" y="491670"/>
                      <a:pt x="390525" y="500062"/>
                    </a:cubicBezTo>
                    <a:cubicBezTo>
                      <a:pt x="392112" y="502443"/>
                      <a:pt x="394160" y="504575"/>
                      <a:pt x="395287" y="507206"/>
                    </a:cubicBezTo>
                    <a:cubicBezTo>
                      <a:pt x="398271" y="514170"/>
                      <a:pt x="395932" y="518676"/>
                      <a:pt x="402431" y="523875"/>
                    </a:cubicBezTo>
                    <a:cubicBezTo>
                      <a:pt x="404391" y="525443"/>
                      <a:pt x="407194" y="525462"/>
                      <a:pt x="409575" y="526256"/>
                    </a:cubicBezTo>
                    <a:cubicBezTo>
                      <a:pt x="411162" y="528637"/>
                      <a:pt x="413057" y="530840"/>
                      <a:pt x="414337" y="533400"/>
                    </a:cubicBezTo>
                    <a:cubicBezTo>
                      <a:pt x="415459" y="535645"/>
                      <a:pt x="414676" y="539084"/>
                      <a:pt x="416718" y="540543"/>
                    </a:cubicBezTo>
                    <a:cubicBezTo>
                      <a:pt x="420803" y="543461"/>
                      <a:pt x="431006" y="545306"/>
                      <a:pt x="431006" y="545306"/>
                    </a:cubicBezTo>
                    <a:cubicBezTo>
                      <a:pt x="434975" y="543718"/>
                      <a:pt x="440347" y="537123"/>
                      <a:pt x="442912" y="540543"/>
                    </a:cubicBezTo>
                    <a:cubicBezTo>
                      <a:pt x="445924" y="544559"/>
                      <a:pt x="438150" y="554831"/>
                      <a:pt x="438150" y="554831"/>
                    </a:cubicBezTo>
                    <a:cubicBezTo>
                      <a:pt x="443023" y="569452"/>
                      <a:pt x="436442" y="557517"/>
                      <a:pt x="457200" y="559593"/>
                    </a:cubicBezTo>
                    <a:cubicBezTo>
                      <a:pt x="460048" y="559878"/>
                      <a:pt x="461663" y="563351"/>
                      <a:pt x="464343" y="564356"/>
                    </a:cubicBezTo>
                    <a:cubicBezTo>
                      <a:pt x="468133" y="565777"/>
                      <a:pt x="472281" y="565943"/>
                      <a:pt x="476250" y="566737"/>
                    </a:cubicBezTo>
                    <a:cubicBezTo>
                      <a:pt x="481091" y="590943"/>
                      <a:pt x="476131" y="568702"/>
                      <a:pt x="481012" y="585787"/>
                    </a:cubicBezTo>
                    <a:cubicBezTo>
                      <a:pt x="481911" y="588934"/>
                      <a:pt x="481238" y="592849"/>
                      <a:pt x="483393" y="595312"/>
                    </a:cubicBezTo>
                    <a:cubicBezTo>
                      <a:pt x="486365" y="598709"/>
                      <a:pt x="498129" y="606325"/>
                      <a:pt x="504825" y="607218"/>
                    </a:cubicBezTo>
                    <a:cubicBezTo>
                      <a:pt x="514299" y="608481"/>
                      <a:pt x="523875" y="608806"/>
                      <a:pt x="533400" y="609600"/>
                    </a:cubicBezTo>
                    <a:cubicBezTo>
                      <a:pt x="531216" y="624882"/>
                      <a:pt x="529232" y="627654"/>
                      <a:pt x="533400" y="642937"/>
                    </a:cubicBezTo>
                    <a:cubicBezTo>
                      <a:pt x="534334" y="646362"/>
                      <a:pt x="536575" y="649287"/>
                      <a:pt x="538162" y="652462"/>
                    </a:cubicBezTo>
                    <a:cubicBezTo>
                      <a:pt x="538956" y="656431"/>
                      <a:pt x="538298" y="661000"/>
                      <a:pt x="540543" y="664368"/>
                    </a:cubicBezTo>
                    <a:cubicBezTo>
                      <a:pt x="541935" y="666457"/>
                      <a:pt x="545211" y="666337"/>
                      <a:pt x="547687" y="666750"/>
                    </a:cubicBezTo>
                    <a:cubicBezTo>
                      <a:pt x="554777" y="667932"/>
                      <a:pt x="561974" y="668337"/>
                      <a:pt x="569118" y="669131"/>
                    </a:cubicBezTo>
                    <a:cubicBezTo>
                      <a:pt x="588731" y="675668"/>
                      <a:pt x="578436" y="673183"/>
                      <a:pt x="600075" y="676275"/>
                    </a:cubicBezTo>
                    <a:cubicBezTo>
                      <a:pt x="602456" y="677862"/>
                      <a:pt x="605430" y="678802"/>
                      <a:pt x="607218" y="681037"/>
                    </a:cubicBezTo>
                    <a:cubicBezTo>
                      <a:pt x="608786" y="682997"/>
                      <a:pt x="608477" y="685936"/>
                      <a:pt x="609600" y="688181"/>
                    </a:cubicBezTo>
                    <a:cubicBezTo>
                      <a:pt x="610880" y="690741"/>
                      <a:pt x="613082" y="692765"/>
                      <a:pt x="614362" y="695325"/>
                    </a:cubicBezTo>
                    <a:cubicBezTo>
                      <a:pt x="615484" y="697570"/>
                      <a:pt x="615175" y="700508"/>
                      <a:pt x="616743" y="702468"/>
                    </a:cubicBezTo>
                    <a:cubicBezTo>
                      <a:pt x="618531" y="704703"/>
                      <a:pt x="621506" y="705643"/>
                      <a:pt x="623887" y="707231"/>
                    </a:cubicBezTo>
                    <a:cubicBezTo>
                      <a:pt x="628957" y="722442"/>
                      <a:pt x="621557" y="707257"/>
                      <a:pt x="640556" y="716756"/>
                    </a:cubicBezTo>
                    <a:cubicBezTo>
                      <a:pt x="647243" y="720099"/>
                      <a:pt x="643945" y="726350"/>
                      <a:pt x="647700" y="731043"/>
                    </a:cubicBezTo>
                    <a:cubicBezTo>
                      <a:pt x="651059" y="735241"/>
                      <a:pt x="657279" y="736618"/>
                      <a:pt x="661987" y="738187"/>
                    </a:cubicBezTo>
                    <a:lnTo>
                      <a:pt x="666750" y="752475"/>
                    </a:lnTo>
                    <a:cubicBezTo>
                      <a:pt x="667544" y="754856"/>
                      <a:pt x="666750" y="758824"/>
                      <a:pt x="669131" y="759618"/>
                    </a:cubicBezTo>
                    <a:cubicBezTo>
                      <a:pt x="679380" y="763035"/>
                      <a:pt x="673840" y="761391"/>
                      <a:pt x="685800" y="764381"/>
                    </a:cubicBezTo>
                    <a:cubicBezTo>
                      <a:pt x="686594" y="769937"/>
                      <a:pt x="685901" y="775921"/>
                      <a:pt x="688181" y="781050"/>
                    </a:cubicBezTo>
                    <a:cubicBezTo>
                      <a:pt x="689343" y="783665"/>
                      <a:pt x="693301" y="783788"/>
                      <a:pt x="695325" y="785812"/>
                    </a:cubicBezTo>
                    <a:cubicBezTo>
                      <a:pt x="704450" y="794937"/>
                      <a:pt x="694693" y="792956"/>
                      <a:pt x="707231" y="792956"/>
                    </a:cubicBezTo>
                  </a:path>
                </a:pathLst>
              </a:custGeom>
              <a:noFill/>
              <a:ln w="12700" cap="rnd">
                <a:solidFill>
                  <a:srgbClr val="3366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108" name="Group 107"/>
            <p:cNvGrpSpPr/>
            <p:nvPr/>
          </p:nvGrpSpPr>
          <p:grpSpPr>
            <a:xfrm>
              <a:off x="1023938" y="2040731"/>
              <a:ext cx="3386137" cy="2300288"/>
              <a:chOff x="1023938" y="2040731"/>
              <a:chExt cx="3386137" cy="2300288"/>
            </a:xfrm>
          </p:grpSpPr>
          <p:sp>
            <p:nvSpPr>
              <p:cNvPr id="109" name="Freeform 108"/>
              <p:cNvSpPr/>
              <p:nvPr/>
            </p:nvSpPr>
            <p:spPr>
              <a:xfrm>
                <a:off x="3807619" y="4219575"/>
                <a:ext cx="602456" cy="121444"/>
              </a:xfrm>
              <a:custGeom>
                <a:avLst/>
                <a:gdLst>
                  <a:gd name="connsiteX0" fmla="*/ 602456 w 602456"/>
                  <a:gd name="connsiteY0" fmla="*/ 116681 h 121444"/>
                  <a:gd name="connsiteX1" fmla="*/ 426244 w 602456"/>
                  <a:gd name="connsiteY1" fmla="*/ 121444 h 121444"/>
                  <a:gd name="connsiteX2" fmla="*/ 428625 w 602456"/>
                  <a:gd name="connsiteY2" fmla="*/ 78581 h 121444"/>
                  <a:gd name="connsiteX3" fmla="*/ 164306 w 602456"/>
                  <a:gd name="connsiteY3" fmla="*/ 78581 h 121444"/>
                  <a:gd name="connsiteX4" fmla="*/ 161925 w 602456"/>
                  <a:gd name="connsiteY4" fmla="*/ 59531 h 121444"/>
                  <a:gd name="connsiteX5" fmla="*/ 133350 w 602456"/>
                  <a:gd name="connsiteY5" fmla="*/ 59531 h 121444"/>
                  <a:gd name="connsiteX6" fmla="*/ 123825 w 602456"/>
                  <a:gd name="connsiteY6" fmla="*/ 47625 h 121444"/>
                  <a:gd name="connsiteX7" fmla="*/ 80962 w 602456"/>
                  <a:gd name="connsiteY7" fmla="*/ 45244 h 121444"/>
                  <a:gd name="connsiteX8" fmla="*/ 61912 w 602456"/>
                  <a:gd name="connsiteY8" fmla="*/ 14288 h 121444"/>
                  <a:gd name="connsiteX9" fmla="*/ 4762 w 602456"/>
                  <a:gd name="connsiteY9" fmla="*/ 9525 h 121444"/>
                  <a:gd name="connsiteX10" fmla="*/ 0 w 602456"/>
                  <a:gd name="connsiteY10" fmla="*/ 0 h 121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2456" h="121444">
                    <a:moveTo>
                      <a:pt x="602456" y="116681"/>
                    </a:moveTo>
                    <a:lnTo>
                      <a:pt x="426244" y="121444"/>
                    </a:lnTo>
                    <a:lnTo>
                      <a:pt x="428625" y="78581"/>
                    </a:lnTo>
                    <a:lnTo>
                      <a:pt x="164306" y="78581"/>
                    </a:lnTo>
                    <a:lnTo>
                      <a:pt x="161925" y="59531"/>
                    </a:lnTo>
                    <a:lnTo>
                      <a:pt x="133350" y="59531"/>
                    </a:lnTo>
                    <a:lnTo>
                      <a:pt x="123825" y="47625"/>
                    </a:lnTo>
                    <a:lnTo>
                      <a:pt x="80962" y="45244"/>
                    </a:lnTo>
                    <a:lnTo>
                      <a:pt x="61912" y="14288"/>
                    </a:lnTo>
                    <a:lnTo>
                      <a:pt x="4762" y="9525"/>
                    </a:lnTo>
                    <a:lnTo>
                      <a:pt x="0" y="0"/>
                    </a:lnTo>
                  </a:path>
                </a:pathLst>
              </a:custGeom>
              <a:no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0" name="Freeform 109"/>
              <p:cNvSpPr/>
              <p:nvPr/>
            </p:nvSpPr>
            <p:spPr>
              <a:xfrm>
                <a:off x="3369469" y="4148138"/>
                <a:ext cx="433387" cy="69056"/>
              </a:xfrm>
              <a:custGeom>
                <a:avLst/>
                <a:gdLst>
                  <a:gd name="connsiteX0" fmla="*/ 433387 w 433387"/>
                  <a:gd name="connsiteY0" fmla="*/ 69056 h 69056"/>
                  <a:gd name="connsiteX1" fmla="*/ 364331 w 433387"/>
                  <a:gd name="connsiteY1" fmla="*/ 69056 h 69056"/>
                  <a:gd name="connsiteX2" fmla="*/ 359569 w 433387"/>
                  <a:gd name="connsiteY2" fmla="*/ 57150 h 69056"/>
                  <a:gd name="connsiteX3" fmla="*/ 354806 w 433387"/>
                  <a:gd name="connsiteY3" fmla="*/ 54768 h 69056"/>
                  <a:gd name="connsiteX4" fmla="*/ 347662 w 433387"/>
                  <a:gd name="connsiteY4" fmla="*/ 33337 h 69056"/>
                  <a:gd name="connsiteX5" fmla="*/ 142875 w 433387"/>
                  <a:gd name="connsiteY5" fmla="*/ 40481 h 69056"/>
                  <a:gd name="connsiteX6" fmla="*/ 140494 w 433387"/>
                  <a:gd name="connsiteY6" fmla="*/ 23812 h 69056"/>
                  <a:gd name="connsiteX7" fmla="*/ 121444 w 433387"/>
                  <a:gd name="connsiteY7" fmla="*/ 23812 h 69056"/>
                  <a:gd name="connsiteX8" fmla="*/ 119062 w 433387"/>
                  <a:gd name="connsiteY8" fmla="*/ 14287 h 69056"/>
                  <a:gd name="connsiteX9" fmla="*/ 66675 w 433387"/>
                  <a:gd name="connsiteY9" fmla="*/ 9525 h 69056"/>
                  <a:gd name="connsiteX10" fmla="*/ 59531 w 433387"/>
                  <a:gd name="connsiteY10" fmla="*/ 7143 h 69056"/>
                  <a:gd name="connsiteX11" fmla="*/ 19050 w 433387"/>
                  <a:gd name="connsiteY11" fmla="*/ 7143 h 69056"/>
                  <a:gd name="connsiteX12" fmla="*/ 14287 w 433387"/>
                  <a:gd name="connsiteY12" fmla="*/ 0 h 69056"/>
                  <a:gd name="connsiteX13" fmla="*/ 0 w 433387"/>
                  <a:gd name="connsiteY13" fmla="*/ 0 h 6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3387" h="69056">
                    <a:moveTo>
                      <a:pt x="433387" y="69056"/>
                    </a:moveTo>
                    <a:lnTo>
                      <a:pt x="364331" y="69056"/>
                    </a:lnTo>
                    <a:lnTo>
                      <a:pt x="359569" y="57150"/>
                    </a:lnTo>
                    <a:lnTo>
                      <a:pt x="354806" y="54768"/>
                    </a:lnTo>
                    <a:lnTo>
                      <a:pt x="347662" y="33337"/>
                    </a:lnTo>
                    <a:lnTo>
                      <a:pt x="142875" y="40481"/>
                    </a:lnTo>
                    <a:lnTo>
                      <a:pt x="140494" y="23812"/>
                    </a:lnTo>
                    <a:lnTo>
                      <a:pt x="121444" y="23812"/>
                    </a:lnTo>
                    <a:lnTo>
                      <a:pt x="119062" y="14287"/>
                    </a:lnTo>
                    <a:lnTo>
                      <a:pt x="66675" y="9525"/>
                    </a:lnTo>
                    <a:lnTo>
                      <a:pt x="59531" y="7143"/>
                    </a:lnTo>
                    <a:lnTo>
                      <a:pt x="19050" y="7143"/>
                    </a:lnTo>
                    <a:lnTo>
                      <a:pt x="14287" y="0"/>
                    </a:lnTo>
                    <a:lnTo>
                      <a:pt x="0" y="0"/>
                    </a:lnTo>
                  </a:path>
                </a:pathLst>
              </a:custGeom>
              <a:no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1" name="Freeform 110"/>
              <p:cNvSpPr/>
              <p:nvPr/>
            </p:nvSpPr>
            <p:spPr>
              <a:xfrm>
                <a:off x="1023938" y="2040731"/>
                <a:ext cx="1190625" cy="1390656"/>
              </a:xfrm>
              <a:custGeom>
                <a:avLst/>
                <a:gdLst>
                  <a:gd name="connsiteX0" fmla="*/ 0 w 1190625"/>
                  <a:gd name="connsiteY0" fmla="*/ 0 h 1390656"/>
                  <a:gd name="connsiteX1" fmla="*/ 0 w 1190625"/>
                  <a:gd name="connsiteY1" fmla="*/ 0 h 1390656"/>
                  <a:gd name="connsiteX2" fmla="*/ 19050 w 1190625"/>
                  <a:gd name="connsiteY2" fmla="*/ 7144 h 1390656"/>
                  <a:gd name="connsiteX3" fmla="*/ 30956 w 1190625"/>
                  <a:gd name="connsiteY3" fmla="*/ 30957 h 1390656"/>
                  <a:gd name="connsiteX4" fmla="*/ 38100 w 1190625"/>
                  <a:gd name="connsiteY4" fmla="*/ 33338 h 1390656"/>
                  <a:gd name="connsiteX5" fmla="*/ 45243 w 1190625"/>
                  <a:gd name="connsiteY5" fmla="*/ 30957 h 1390656"/>
                  <a:gd name="connsiteX6" fmla="*/ 52387 w 1190625"/>
                  <a:gd name="connsiteY6" fmla="*/ 35719 h 1390656"/>
                  <a:gd name="connsiteX7" fmla="*/ 54768 w 1190625"/>
                  <a:gd name="connsiteY7" fmla="*/ 78582 h 1390656"/>
                  <a:gd name="connsiteX8" fmla="*/ 69056 w 1190625"/>
                  <a:gd name="connsiteY8" fmla="*/ 83344 h 1390656"/>
                  <a:gd name="connsiteX9" fmla="*/ 76200 w 1190625"/>
                  <a:gd name="connsiteY9" fmla="*/ 85725 h 1390656"/>
                  <a:gd name="connsiteX10" fmla="*/ 76200 w 1190625"/>
                  <a:gd name="connsiteY10" fmla="*/ 102394 h 1390656"/>
                  <a:gd name="connsiteX11" fmla="*/ 78581 w 1190625"/>
                  <a:gd name="connsiteY11" fmla="*/ 116682 h 1390656"/>
                  <a:gd name="connsiteX12" fmla="*/ 100012 w 1190625"/>
                  <a:gd name="connsiteY12" fmla="*/ 133350 h 1390656"/>
                  <a:gd name="connsiteX13" fmla="*/ 111918 w 1190625"/>
                  <a:gd name="connsiteY13" fmla="*/ 152400 h 1390656"/>
                  <a:gd name="connsiteX14" fmla="*/ 121443 w 1190625"/>
                  <a:gd name="connsiteY14" fmla="*/ 161925 h 1390656"/>
                  <a:gd name="connsiteX15" fmla="*/ 126206 w 1190625"/>
                  <a:gd name="connsiteY15" fmla="*/ 169069 h 1390656"/>
                  <a:gd name="connsiteX16" fmla="*/ 130968 w 1190625"/>
                  <a:gd name="connsiteY16" fmla="*/ 188119 h 1390656"/>
                  <a:gd name="connsiteX17" fmla="*/ 133350 w 1190625"/>
                  <a:gd name="connsiteY17" fmla="*/ 209550 h 1390656"/>
                  <a:gd name="connsiteX18" fmla="*/ 135731 w 1190625"/>
                  <a:gd name="connsiteY18" fmla="*/ 219075 h 1390656"/>
                  <a:gd name="connsiteX19" fmla="*/ 142875 w 1190625"/>
                  <a:gd name="connsiteY19" fmla="*/ 223838 h 1390656"/>
                  <a:gd name="connsiteX20" fmla="*/ 142875 w 1190625"/>
                  <a:gd name="connsiteY20" fmla="*/ 252413 h 1390656"/>
                  <a:gd name="connsiteX21" fmla="*/ 152400 w 1190625"/>
                  <a:gd name="connsiteY21" fmla="*/ 259557 h 1390656"/>
                  <a:gd name="connsiteX22" fmla="*/ 157162 w 1190625"/>
                  <a:gd name="connsiteY22" fmla="*/ 273844 h 1390656"/>
                  <a:gd name="connsiteX23" fmla="*/ 173831 w 1190625"/>
                  <a:gd name="connsiteY23" fmla="*/ 288132 h 1390656"/>
                  <a:gd name="connsiteX24" fmla="*/ 202406 w 1190625"/>
                  <a:gd name="connsiteY24" fmla="*/ 295275 h 1390656"/>
                  <a:gd name="connsiteX25" fmla="*/ 211931 w 1190625"/>
                  <a:gd name="connsiteY25" fmla="*/ 316707 h 1390656"/>
                  <a:gd name="connsiteX26" fmla="*/ 214312 w 1190625"/>
                  <a:gd name="connsiteY26" fmla="*/ 323850 h 1390656"/>
                  <a:gd name="connsiteX27" fmla="*/ 221456 w 1190625"/>
                  <a:gd name="connsiteY27" fmla="*/ 330994 h 1390656"/>
                  <a:gd name="connsiteX28" fmla="*/ 223837 w 1190625"/>
                  <a:gd name="connsiteY28" fmla="*/ 342900 h 1390656"/>
                  <a:gd name="connsiteX29" fmla="*/ 238125 w 1190625"/>
                  <a:gd name="connsiteY29" fmla="*/ 352425 h 1390656"/>
                  <a:gd name="connsiteX30" fmla="*/ 240506 w 1190625"/>
                  <a:gd name="connsiteY30" fmla="*/ 361950 h 1390656"/>
                  <a:gd name="connsiteX31" fmla="*/ 247650 w 1190625"/>
                  <a:gd name="connsiteY31" fmla="*/ 364332 h 1390656"/>
                  <a:gd name="connsiteX32" fmla="*/ 254793 w 1190625"/>
                  <a:gd name="connsiteY32" fmla="*/ 369094 h 1390656"/>
                  <a:gd name="connsiteX33" fmla="*/ 261937 w 1190625"/>
                  <a:gd name="connsiteY33" fmla="*/ 383382 h 1390656"/>
                  <a:gd name="connsiteX34" fmla="*/ 276225 w 1190625"/>
                  <a:gd name="connsiteY34" fmla="*/ 388144 h 1390656"/>
                  <a:gd name="connsiteX35" fmla="*/ 283368 w 1190625"/>
                  <a:gd name="connsiteY35" fmla="*/ 390525 h 1390656"/>
                  <a:gd name="connsiteX36" fmla="*/ 288131 w 1190625"/>
                  <a:gd name="connsiteY36" fmla="*/ 414338 h 1390656"/>
                  <a:gd name="connsiteX37" fmla="*/ 290512 w 1190625"/>
                  <a:gd name="connsiteY37" fmla="*/ 426244 h 1390656"/>
                  <a:gd name="connsiteX38" fmla="*/ 304800 w 1190625"/>
                  <a:gd name="connsiteY38" fmla="*/ 433388 h 1390656"/>
                  <a:gd name="connsiteX39" fmla="*/ 328612 w 1190625"/>
                  <a:gd name="connsiteY39" fmla="*/ 435769 h 1390656"/>
                  <a:gd name="connsiteX40" fmla="*/ 335756 w 1190625"/>
                  <a:gd name="connsiteY40" fmla="*/ 452438 h 1390656"/>
                  <a:gd name="connsiteX41" fmla="*/ 338137 w 1190625"/>
                  <a:gd name="connsiteY41" fmla="*/ 459582 h 1390656"/>
                  <a:gd name="connsiteX42" fmla="*/ 350043 w 1190625"/>
                  <a:gd name="connsiteY42" fmla="*/ 473869 h 1390656"/>
                  <a:gd name="connsiteX43" fmla="*/ 364331 w 1190625"/>
                  <a:gd name="connsiteY43" fmla="*/ 478632 h 1390656"/>
                  <a:gd name="connsiteX44" fmla="*/ 369093 w 1190625"/>
                  <a:gd name="connsiteY44" fmla="*/ 485775 h 1390656"/>
                  <a:gd name="connsiteX45" fmla="*/ 385762 w 1190625"/>
                  <a:gd name="connsiteY45" fmla="*/ 488157 h 1390656"/>
                  <a:gd name="connsiteX46" fmla="*/ 397668 w 1190625"/>
                  <a:gd name="connsiteY46" fmla="*/ 507207 h 1390656"/>
                  <a:gd name="connsiteX47" fmla="*/ 409575 w 1190625"/>
                  <a:gd name="connsiteY47" fmla="*/ 509588 h 1390656"/>
                  <a:gd name="connsiteX48" fmla="*/ 414337 w 1190625"/>
                  <a:gd name="connsiteY48" fmla="*/ 523875 h 1390656"/>
                  <a:gd name="connsiteX49" fmla="*/ 416718 w 1190625"/>
                  <a:gd name="connsiteY49" fmla="*/ 531019 h 1390656"/>
                  <a:gd name="connsiteX50" fmla="*/ 423862 w 1190625"/>
                  <a:gd name="connsiteY50" fmla="*/ 533400 h 1390656"/>
                  <a:gd name="connsiteX51" fmla="*/ 435768 w 1190625"/>
                  <a:gd name="connsiteY51" fmla="*/ 535782 h 1390656"/>
                  <a:gd name="connsiteX52" fmla="*/ 442912 w 1190625"/>
                  <a:gd name="connsiteY52" fmla="*/ 538163 h 1390656"/>
                  <a:gd name="connsiteX53" fmla="*/ 447675 w 1190625"/>
                  <a:gd name="connsiteY53" fmla="*/ 545307 h 1390656"/>
                  <a:gd name="connsiteX54" fmla="*/ 461962 w 1190625"/>
                  <a:gd name="connsiteY54" fmla="*/ 550069 h 1390656"/>
                  <a:gd name="connsiteX55" fmla="*/ 469106 w 1190625"/>
                  <a:gd name="connsiteY55" fmla="*/ 554832 h 1390656"/>
                  <a:gd name="connsiteX56" fmla="*/ 485775 w 1190625"/>
                  <a:gd name="connsiteY56" fmla="*/ 564357 h 1390656"/>
                  <a:gd name="connsiteX57" fmla="*/ 490537 w 1190625"/>
                  <a:gd name="connsiteY57" fmla="*/ 571500 h 1390656"/>
                  <a:gd name="connsiteX58" fmla="*/ 495300 w 1190625"/>
                  <a:gd name="connsiteY58" fmla="*/ 585788 h 1390656"/>
                  <a:gd name="connsiteX59" fmla="*/ 497681 w 1190625"/>
                  <a:gd name="connsiteY59" fmla="*/ 604838 h 1390656"/>
                  <a:gd name="connsiteX60" fmla="*/ 507206 w 1190625"/>
                  <a:gd name="connsiteY60" fmla="*/ 611982 h 1390656"/>
                  <a:gd name="connsiteX61" fmla="*/ 531018 w 1190625"/>
                  <a:gd name="connsiteY61" fmla="*/ 619125 h 1390656"/>
                  <a:gd name="connsiteX62" fmla="*/ 533400 w 1190625"/>
                  <a:gd name="connsiteY62" fmla="*/ 638175 h 1390656"/>
                  <a:gd name="connsiteX63" fmla="*/ 545306 w 1190625"/>
                  <a:gd name="connsiteY63" fmla="*/ 647700 h 1390656"/>
                  <a:gd name="connsiteX64" fmla="*/ 554831 w 1190625"/>
                  <a:gd name="connsiteY64" fmla="*/ 650082 h 1390656"/>
                  <a:gd name="connsiteX65" fmla="*/ 566737 w 1190625"/>
                  <a:gd name="connsiteY65" fmla="*/ 666750 h 1390656"/>
                  <a:gd name="connsiteX66" fmla="*/ 571500 w 1190625"/>
                  <a:gd name="connsiteY66" fmla="*/ 673894 h 1390656"/>
                  <a:gd name="connsiteX67" fmla="*/ 576262 w 1190625"/>
                  <a:gd name="connsiteY67" fmla="*/ 688182 h 1390656"/>
                  <a:gd name="connsiteX68" fmla="*/ 590550 w 1190625"/>
                  <a:gd name="connsiteY68" fmla="*/ 697707 h 1390656"/>
                  <a:gd name="connsiteX69" fmla="*/ 592931 w 1190625"/>
                  <a:gd name="connsiteY69" fmla="*/ 707232 h 1390656"/>
                  <a:gd name="connsiteX70" fmla="*/ 600075 w 1190625"/>
                  <a:gd name="connsiteY70" fmla="*/ 709613 h 1390656"/>
                  <a:gd name="connsiteX71" fmla="*/ 616743 w 1190625"/>
                  <a:gd name="connsiteY71" fmla="*/ 711994 h 1390656"/>
                  <a:gd name="connsiteX72" fmla="*/ 623887 w 1190625"/>
                  <a:gd name="connsiteY72" fmla="*/ 735807 h 1390656"/>
                  <a:gd name="connsiteX73" fmla="*/ 626268 w 1190625"/>
                  <a:gd name="connsiteY73" fmla="*/ 742950 h 1390656"/>
                  <a:gd name="connsiteX74" fmla="*/ 647700 w 1190625"/>
                  <a:gd name="connsiteY74" fmla="*/ 745332 h 1390656"/>
                  <a:gd name="connsiteX75" fmla="*/ 650081 w 1190625"/>
                  <a:gd name="connsiteY75" fmla="*/ 752475 h 1390656"/>
                  <a:gd name="connsiteX76" fmla="*/ 671512 w 1190625"/>
                  <a:gd name="connsiteY76" fmla="*/ 759619 h 1390656"/>
                  <a:gd name="connsiteX77" fmla="*/ 676275 w 1190625"/>
                  <a:gd name="connsiteY77" fmla="*/ 766763 h 1390656"/>
                  <a:gd name="connsiteX78" fmla="*/ 685800 w 1190625"/>
                  <a:gd name="connsiteY78" fmla="*/ 788194 h 1390656"/>
                  <a:gd name="connsiteX79" fmla="*/ 690562 w 1190625"/>
                  <a:gd name="connsiteY79" fmla="*/ 802482 h 1390656"/>
                  <a:gd name="connsiteX80" fmla="*/ 692943 w 1190625"/>
                  <a:gd name="connsiteY80" fmla="*/ 809625 h 1390656"/>
                  <a:gd name="connsiteX81" fmla="*/ 697706 w 1190625"/>
                  <a:gd name="connsiteY81" fmla="*/ 816769 h 1390656"/>
                  <a:gd name="connsiteX82" fmla="*/ 704850 w 1190625"/>
                  <a:gd name="connsiteY82" fmla="*/ 831057 h 1390656"/>
                  <a:gd name="connsiteX83" fmla="*/ 716756 w 1190625"/>
                  <a:gd name="connsiteY83" fmla="*/ 852488 h 1390656"/>
                  <a:gd name="connsiteX84" fmla="*/ 731043 w 1190625"/>
                  <a:gd name="connsiteY84" fmla="*/ 854869 h 1390656"/>
                  <a:gd name="connsiteX85" fmla="*/ 738187 w 1190625"/>
                  <a:gd name="connsiteY85" fmla="*/ 857250 h 1390656"/>
                  <a:gd name="connsiteX86" fmla="*/ 745331 w 1190625"/>
                  <a:gd name="connsiteY86" fmla="*/ 862013 h 1390656"/>
                  <a:gd name="connsiteX87" fmla="*/ 776287 w 1190625"/>
                  <a:gd name="connsiteY87" fmla="*/ 869157 h 1390656"/>
                  <a:gd name="connsiteX88" fmla="*/ 778668 w 1190625"/>
                  <a:gd name="connsiteY88" fmla="*/ 878682 h 1390656"/>
                  <a:gd name="connsiteX89" fmla="*/ 785812 w 1190625"/>
                  <a:gd name="connsiteY89" fmla="*/ 881063 h 1390656"/>
                  <a:gd name="connsiteX90" fmla="*/ 802481 w 1190625"/>
                  <a:gd name="connsiteY90" fmla="*/ 883444 h 1390656"/>
                  <a:gd name="connsiteX91" fmla="*/ 807243 w 1190625"/>
                  <a:gd name="connsiteY91" fmla="*/ 890588 h 1390656"/>
                  <a:gd name="connsiteX92" fmla="*/ 816768 w 1190625"/>
                  <a:gd name="connsiteY92" fmla="*/ 912019 h 1390656"/>
                  <a:gd name="connsiteX93" fmla="*/ 823912 w 1190625"/>
                  <a:gd name="connsiteY93" fmla="*/ 916782 h 1390656"/>
                  <a:gd name="connsiteX94" fmla="*/ 833437 w 1190625"/>
                  <a:gd name="connsiteY94" fmla="*/ 928688 h 1390656"/>
                  <a:gd name="connsiteX95" fmla="*/ 847725 w 1190625"/>
                  <a:gd name="connsiteY95" fmla="*/ 942975 h 1390656"/>
                  <a:gd name="connsiteX96" fmla="*/ 850106 w 1190625"/>
                  <a:gd name="connsiteY96" fmla="*/ 952500 h 1390656"/>
                  <a:gd name="connsiteX97" fmla="*/ 864393 w 1190625"/>
                  <a:gd name="connsiteY97" fmla="*/ 962025 h 1390656"/>
                  <a:gd name="connsiteX98" fmla="*/ 869156 w 1190625"/>
                  <a:gd name="connsiteY98" fmla="*/ 976313 h 1390656"/>
                  <a:gd name="connsiteX99" fmla="*/ 871537 w 1190625"/>
                  <a:gd name="connsiteY99" fmla="*/ 983457 h 1390656"/>
                  <a:gd name="connsiteX100" fmla="*/ 873918 w 1190625"/>
                  <a:gd name="connsiteY100" fmla="*/ 1000125 h 1390656"/>
                  <a:gd name="connsiteX101" fmla="*/ 881062 w 1190625"/>
                  <a:gd name="connsiteY101" fmla="*/ 1007269 h 1390656"/>
                  <a:gd name="connsiteX102" fmla="*/ 885825 w 1190625"/>
                  <a:gd name="connsiteY102" fmla="*/ 1014413 h 1390656"/>
                  <a:gd name="connsiteX103" fmla="*/ 892968 w 1190625"/>
                  <a:gd name="connsiteY103" fmla="*/ 1033463 h 1390656"/>
                  <a:gd name="connsiteX104" fmla="*/ 900112 w 1190625"/>
                  <a:gd name="connsiteY104" fmla="*/ 1050132 h 1390656"/>
                  <a:gd name="connsiteX105" fmla="*/ 902493 w 1190625"/>
                  <a:gd name="connsiteY105" fmla="*/ 1064419 h 1390656"/>
                  <a:gd name="connsiteX106" fmla="*/ 909637 w 1190625"/>
                  <a:gd name="connsiteY106" fmla="*/ 1069182 h 1390656"/>
                  <a:gd name="connsiteX107" fmla="*/ 926306 w 1190625"/>
                  <a:gd name="connsiteY107" fmla="*/ 1073944 h 1390656"/>
                  <a:gd name="connsiteX108" fmla="*/ 928687 w 1190625"/>
                  <a:gd name="connsiteY108" fmla="*/ 1083469 h 1390656"/>
                  <a:gd name="connsiteX109" fmla="*/ 935831 w 1190625"/>
                  <a:gd name="connsiteY109" fmla="*/ 1085850 h 1390656"/>
                  <a:gd name="connsiteX110" fmla="*/ 940593 w 1190625"/>
                  <a:gd name="connsiteY110" fmla="*/ 1100138 h 1390656"/>
                  <a:gd name="connsiteX111" fmla="*/ 942975 w 1190625"/>
                  <a:gd name="connsiteY111" fmla="*/ 1107282 h 1390656"/>
                  <a:gd name="connsiteX112" fmla="*/ 969168 w 1190625"/>
                  <a:gd name="connsiteY112" fmla="*/ 1116807 h 1390656"/>
                  <a:gd name="connsiteX113" fmla="*/ 969168 w 1190625"/>
                  <a:gd name="connsiteY113" fmla="*/ 1140619 h 1390656"/>
                  <a:gd name="connsiteX114" fmla="*/ 983456 w 1190625"/>
                  <a:gd name="connsiteY114" fmla="*/ 1135857 h 1390656"/>
                  <a:gd name="connsiteX115" fmla="*/ 1007268 w 1190625"/>
                  <a:gd name="connsiteY115" fmla="*/ 1171575 h 1390656"/>
                  <a:gd name="connsiteX116" fmla="*/ 1016793 w 1190625"/>
                  <a:gd name="connsiteY116" fmla="*/ 1185863 h 1390656"/>
                  <a:gd name="connsiteX117" fmla="*/ 1023937 w 1190625"/>
                  <a:gd name="connsiteY117" fmla="*/ 1200150 h 1390656"/>
                  <a:gd name="connsiteX118" fmla="*/ 1031081 w 1190625"/>
                  <a:gd name="connsiteY118" fmla="*/ 1216819 h 1390656"/>
                  <a:gd name="connsiteX119" fmla="*/ 1038225 w 1190625"/>
                  <a:gd name="connsiteY119" fmla="*/ 1221582 h 1390656"/>
                  <a:gd name="connsiteX120" fmla="*/ 1045368 w 1190625"/>
                  <a:gd name="connsiteY120" fmla="*/ 1231107 h 1390656"/>
                  <a:gd name="connsiteX121" fmla="*/ 1059656 w 1190625"/>
                  <a:gd name="connsiteY121" fmla="*/ 1240632 h 1390656"/>
                  <a:gd name="connsiteX122" fmla="*/ 1062037 w 1190625"/>
                  <a:gd name="connsiteY122" fmla="*/ 1247775 h 1390656"/>
                  <a:gd name="connsiteX123" fmla="*/ 1078706 w 1190625"/>
                  <a:gd name="connsiteY123" fmla="*/ 1254919 h 1390656"/>
                  <a:gd name="connsiteX124" fmla="*/ 1081087 w 1190625"/>
                  <a:gd name="connsiteY124" fmla="*/ 1271588 h 1390656"/>
                  <a:gd name="connsiteX125" fmla="*/ 1121568 w 1190625"/>
                  <a:gd name="connsiteY125" fmla="*/ 1281113 h 1390656"/>
                  <a:gd name="connsiteX126" fmla="*/ 1123950 w 1190625"/>
                  <a:gd name="connsiteY126" fmla="*/ 1300163 h 1390656"/>
                  <a:gd name="connsiteX127" fmla="*/ 1131093 w 1190625"/>
                  <a:gd name="connsiteY127" fmla="*/ 1302544 h 1390656"/>
                  <a:gd name="connsiteX128" fmla="*/ 1135856 w 1190625"/>
                  <a:gd name="connsiteY128" fmla="*/ 1309688 h 1390656"/>
                  <a:gd name="connsiteX129" fmla="*/ 1140618 w 1190625"/>
                  <a:gd name="connsiteY129" fmla="*/ 1323975 h 1390656"/>
                  <a:gd name="connsiteX130" fmla="*/ 1150143 w 1190625"/>
                  <a:gd name="connsiteY130" fmla="*/ 1338263 h 1390656"/>
                  <a:gd name="connsiteX131" fmla="*/ 1162050 w 1190625"/>
                  <a:gd name="connsiteY131" fmla="*/ 1354932 h 1390656"/>
                  <a:gd name="connsiteX132" fmla="*/ 1166812 w 1190625"/>
                  <a:gd name="connsiteY132" fmla="*/ 1362075 h 1390656"/>
                  <a:gd name="connsiteX133" fmla="*/ 1169193 w 1190625"/>
                  <a:gd name="connsiteY133" fmla="*/ 1385888 h 1390656"/>
                  <a:gd name="connsiteX134" fmla="*/ 1181100 w 1190625"/>
                  <a:gd name="connsiteY134" fmla="*/ 1388269 h 1390656"/>
                  <a:gd name="connsiteX135" fmla="*/ 1190625 w 1190625"/>
                  <a:gd name="connsiteY135" fmla="*/ 1390650 h 1390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1190625" h="1390656">
                    <a:moveTo>
                      <a:pt x="0" y="0"/>
                    </a:moveTo>
                    <a:lnTo>
                      <a:pt x="0" y="0"/>
                    </a:lnTo>
                    <a:cubicBezTo>
                      <a:pt x="6350" y="2381"/>
                      <a:pt x="14488" y="2126"/>
                      <a:pt x="19050" y="7144"/>
                    </a:cubicBezTo>
                    <a:cubicBezTo>
                      <a:pt x="42879" y="33357"/>
                      <a:pt x="10332" y="20645"/>
                      <a:pt x="30956" y="30957"/>
                    </a:cubicBezTo>
                    <a:cubicBezTo>
                      <a:pt x="33201" y="32080"/>
                      <a:pt x="35719" y="32544"/>
                      <a:pt x="38100" y="33338"/>
                    </a:cubicBezTo>
                    <a:cubicBezTo>
                      <a:pt x="40481" y="32544"/>
                      <a:pt x="42767" y="30544"/>
                      <a:pt x="45243" y="30957"/>
                    </a:cubicBezTo>
                    <a:cubicBezTo>
                      <a:pt x="48066" y="31427"/>
                      <a:pt x="51826" y="32913"/>
                      <a:pt x="52387" y="35719"/>
                    </a:cubicBezTo>
                    <a:cubicBezTo>
                      <a:pt x="55193" y="49751"/>
                      <a:pt x="50041" y="65076"/>
                      <a:pt x="54768" y="78582"/>
                    </a:cubicBezTo>
                    <a:cubicBezTo>
                      <a:pt x="56426" y="83320"/>
                      <a:pt x="64293" y="81757"/>
                      <a:pt x="69056" y="83344"/>
                    </a:cubicBezTo>
                    <a:lnTo>
                      <a:pt x="76200" y="85725"/>
                    </a:lnTo>
                    <a:cubicBezTo>
                      <a:pt x="72496" y="96835"/>
                      <a:pt x="73583" y="89311"/>
                      <a:pt x="76200" y="102394"/>
                    </a:cubicBezTo>
                    <a:cubicBezTo>
                      <a:pt x="77147" y="107129"/>
                      <a:pt x="76148" y="112511"/>
                      <a:pt x="78581" y="116682"/>
                    </a:cubicBezTo>
                    <a:cubicBezTo>
                      <a:pt x="86335" y="129975"/>
                      <a:pt x="89575" y="129871"/>
                      <a:pt x="100012" y="133350"/>
                    </a:cubicBezTo>
                    <a:cubicBezTo>
                      <a:pt x="105680" y="150353"/>
                      <a:pt x="100598" y="144853"/>
                      <a:pt x="111918" y="152400"/>
                    </a:cubicBezTo>
                    <a:cubicBezTo>
                      <a:pt x="117115" y="167988"/>
                      <a:pt x="109897" y="152688"/>
                      <a:pt x="121443" y="161925"/>
                    </a:cubicBezTo>
                    <a:cubicBezTo>
                      <a:pt x="123678" y="163713"/>
                      <a:pt x="124618" y="166688"/>
                      <a:pt x="126206" y="169069"/>
                    </a:cubicBezTo>
                    <a:cubicBezTo>
                      <a:pt x="128976" y="177380"/>
                      <a:pt x="129531" y="178061"/>
                      <a:pt x="130968" y="188119"/>
                    </a:cubicBezTo>
                    <a:cubicBezTo>
                      <a:pt x="131985" y="195234"/>
                      <a:pt x="132257" y="202446"/>
                      <a:pt x="133350" y="209550"/>
                    </a:cubicBezTo>
                    <a:cubicBezTo>
                      <a:pt x="133848" y="212785"/>
                      <a:pt x="133916" y="216352"/>
                      <a:pt x="135731" y="219075"/>
                    </a:cubicBezTo>
                    <a:cubicBezTo>
                      <a:pt x="137319" y="221456"/>
                      <a:pt x="140494" y="222250"/>
                      <a:pt x="142875" y="223838"/>
                    </a:cubicBezTo>
                    <a:cubicBezTo>
                      <a:pt x="141409" y="232632"/>
                      <a:pt x="137989" y="243619"/>
                      <a:pt x="142875" y="252413"/>
                    </a:cubicBezTo>
                    <a:cubicBezTo>
                      <a:pt x="144802" y="255882"/>
                      <a:pt x="149225" y="257176"/>
                      <a:pt x="152400" y="259557"/>
                    </a:cubicBezTo>
                    <a:cubicBezTo>
                      <a:pt x="153987" y="264319"/>
                      <a:pt x="153612" y="270294"/>
                      <a:pt x="157162" y="273844"/>
                    </a:cubicBezTo>
                    <a:cubicBezTo>
                      <a:pt x="161928" y="278610"/>
                      <a:pt x="167722" y="285078"/>
                      <a:pt x="173831" y="288132"/>
                    </a:cubicBezTo>
                    <a:cubicBezTo>
                      <a:pt x="183264" y="292849"/>
                      <a:pt x="192241" y="293581"/>
                      <a:pt x="202406" y="295275"/>
                    </a:cubicBezTo>
                    <a:cubicBezTo>
                      <a:pt x="209952" y="306596"/>
                      <a:pt x="206263" y="299704"/>
                      <a:pt x="211931" y="316707"/>
                    </a:cubicBezTo>
                    <a:cubicBezTo>
                      <a:pt x="212725" y="319088"/>
                      <a:pt x="212537" y="322075"/>
                      <a:pt x="214312" y="323850"/>
                    </a:cubicBezTo>
                    <a:lnTo>
                      <a:pt x="221456" y="330994"/>
                    </a:lnTo>
                    <a:cubicBezTo>
                      <a:pt x="222250" y="334963"/>
                      <a:pt x="221352" y="339705"/>
                      <a:pt x="223837" y="342900"/>
                    </a:cubicBezTo>
                    <a:cubicBezTo>
                      <a:pt x="227351" y="347418"/>
                      <a:pt x="238125" y="352425"/>
                      <a:pt x="238125" y="352425"/>
                    </a:cubicBezTo>
                    <a:cubicBezTo>
                      <a:pt x="238919" y="355600"/>
                      <a:pt x="238462" y="359394"/>
                      <a:pt x="240506" y="361950"/>
                    </a:cubicBezTo>
                    <a:cubicBezTo>
                      <a:pt x="242074" y="363910"/>
                      <a:pt x="245405" y="363209"/>
                      <a:pt x="247650" y="364332"/>
                    </a:cubicBezTo>
                    <a:cubicBezTo>
                      <a:pt x="250209" y="365612"/>
                      <a:pt x="252412" y="367507"/>
                      <a:pt x="254793" y="369094"/>
                    </a:cubicBezTo>
                    <a:cubicBezTo>
                      <a:pt x="256090" y="372985"/>
                      <a:pt x="258051" y="380954"/>
                      <a:pt x="261937" y="383382"/>
                    </a:cubicBezTo>
                    <a:cubicBezTo>
                      <a:pt x="266194" y="386043"/>
                      <a:pt x="271462" y="386557"/>
                      <a:pt x="276225" y="388144"/>
                    </a:cubicBezTo>
                    <a:lnTo>
                      <a:pt x="283368" y="390525"/>
                    </a:lnTo>
                    <a:cubicBezTo>
                      <a:pt x="287933" y="404216"/>
                      <a:pt x="284483" y="392450"/>
                      <a:pt x="288131" y="414338"/>
                    </a:cubicBezTo>
                    <a:cubicBezTo>
                      <a:pt x="288796" y="418330"/>
                      <a:pt x="288504" y="422730"/>
                      <a:pt x="290512" y="426244"/>
                    </a:cubicBezTo>
                    <a:cubicBezTo>
                      <a:pt x="292215" y="429224"/>
                      <a:pt x="301545" y="432887"/>
                      <a:pt x="304800" y="433388"/>
                    </a:cubicBezTo>
                    <a:cubicBezTo>
                      <a:pt x="312684" y="434601"/>
                      <a:pt x="320675" y="434975"/>
                      <a:pt x="328612" y="435769"/>
                    </a:cubicBezTo>
                    <a:cubicBezTo>
                      <a:pt x="333568" y="455594"/>
                      <a:pt x="327533" y="435992"/>
                      <a:pt x="335756" y="452438"/>
                    </a:cubicBezTo>
                    <a:cubicBezTo>
                      <a:pt x="336879" y="454683"/>
                      <a:pt x="337014" y="457337"/>
                      <a:pt x="338137" y="459582"/>
                    </a:cubicBezTo>
                    <a:cubicBezTo>
                      <a:pt x="340074" y="463456"/>
                      <a:pt x="346400" y="471845"/>
                      <a:pt x="350043" y="473869"/>
                    </a:cubicBezTo>
                    <a:cubicBezTo>
                      <a:pt x="354431" y="476307"/>
                      <a:pt x="364331" y="478632"/>
                      <a:pt x="364331" y="478632"/>
                    </a:cubicBezTo>
                    <a:cubicBezTo>
                      <a:pt x="365918" y="481013"/>
                      <a:pt x="366478" y="484613"/>
                      <a:pt x="369093" y="485775"/>
                    </a:cubicBezTo>
                    <a:cubicBezTo>
                      <a:pt x="374222" y="488055"/>
                      <a:pt x="381332" y="484711"/>
                      <a:pt x="385762" y="488157"/>
                    </a:cubicBezTo>
                    <a:cubicBezTo>
                      <a:pt x="408313" y="505696"/>
                      <a:pt x="376724" y="499353"/>
                      <a:pt x="397668" y="507207"/>
                    </a:cubicBezTo>
                    <a:cubicBezTo>
                      <a:pt x="401458" y="508628"/>
                      <a:pt x="405606" y="508794"/>
                      <a:pt x="409575" y="509588"/>
                    </a:cubicBezTo>
                    <a:lnTo>
                      <a:pt x="414337" y="523875"/>
                    </a:lnTo>
                    <a:cubicBezTo>
                      <a:pt x="415131" y="526256"/>
                      <a:pt x="414337" y="530225"/>
                      <a:pt x="416718" y="531019"/>
                    </a:cubicBezTo>
                    <a:cubicBezTo>
                      <a:pt x="419099" y="531813"/>
                      <a:pt x="421427" y="532791"/>
                      <a:pt x="423862" y="533400"/>
                    </a:cubicBezTo>
                    <a:cubicBezTo>
                      <a:pt x="427788" y="534382"/>
                      <a:pt x="431842" y="534800"/>
                      <a:pt x="435768" y="535782"/>
                    </a:cubicBezTo>
                    <a:cubicBezTo>
                      <a:pt x="438203" y="536391"/>
                      <a:pt x="440531" y="537369"/>
                      <a:pt x="442912" y="538163"/>
                    </a:cubicBezTo>
                    <a:cubicBezTo>
                      <a:pt x="444500" y="540544"/>
                      <a:pt x="445248" y="543790"/>
                      <a:pt x="447675" y="545307"/>
                    </a:cubicBezTo>
                    <a:cubicBezTo>
                      <a:pt x="451932" y="547968"/>
                      <a:pt x="461962" y="550069"/>
                      <a:pt x="461962" y="550069"/>
                    </a:cubicBezTo>
                    <a:cubicBezTo>
                      <a:pt x="464343" y="551657"/>
                      <a:pt x="466546" y="553552"/>
                      <a:pt x="469106" y="554832"/>
                    </a:cubicBezTo>
                    <a:cubicBezTo>
                      <a:pt x="480006" y="560282"/>
                      <a:pt x="474257" y="552839"/>
                      <a:pt x="485775" y="564357"/>
                    </a:cubicBezTo>
                    <a:cubicBezTo>
                      <a:pt x="487798" y="566380"/>
                      <a:pt x="488950" y="569119"/>
                      <a:pt x="490537" y="571500"/>
                    </a:cubicBezTo>
                    <a:cubicBezTo>
                      <a:pt x="492125" y="576263"/>
                      <a:pt x="494677" y="580806"/>
                      <a:pt x="495300" y="585788"/>
                    </a:cubicBezTo>
                    <a:cubicBezTo>
                      <a:pt x="496094" y="592138"/>
                      <a:pt x="495033" y="599012"/>
                      <a:pt x="497681" y="604838"/>
                    </a:cubicBezTo>
                    <a:cubicBezTo>
                      <a:pt x="499323" y="608451"/>
                      <a:pt x="503976" y="609675"/>
                      <a:pt x="507206" y="611982"/>
                    </a:cubicBezTo>
                    <a:cubicBezTo>
                      <a:pt x="518034" y="619716"/>
                      <a:pt x="513450" y="616615"/>
                      <a:pt x="531018" y="619125"/>
                    </a:cubicBezTo>
                    <a:cubicBezTo>
                      <a:pt x="531812" y="625475"/>
                      <a:pt x="531716" y="632001"/>
                      <a:pt x="533400" y="638175"/>
                    </a:cubicBezTo>
                    <a:cubicBezTo>
                      <a:pt x="535453" y="645701"/>
                      <a:pt x="539044" y="645911"/>
                      <a:pt x="545306" y="647700"/>
                    </a:cubicBezTo>
                    <a:cubicBezTo>
                      <a:pt x="548453" y="648599"/>
                      <a:pt x="551656" y="649288"/>
                      <a:pt x="554831" y="650082"/>
                    </a:cubicBezTo>
                    <a:cubicBezTo>
                      <a:pt x="560387" y="666750"/>
                      <a:pt x="554831" y="662782"/>
                      <a:pt x="566737" y="666750"/>
                    </a:cubicBezTo>
                    <a:cubicBezTo>
                      <a:pt x="568325" y="669131"/>
                      <a:pt x="570338" y="671279"/>
                      <a:pt x="571500" y="673894"/>
                    </a:cubicBezTo>
                    <a:cubicBezTo>
                      <a:pt x="573539" y="678482"/>
                      <a:pt x="572085" y="685397"/>
                      <a:pt x="576262" y="688182"/>
                    </a:cubicBezTo>
                    <a:lnTo>
                      <a:pt x="590550" y="697707"/>
                    </a:lnTo>
                    <a:cubicBezTo>
                      <a:pt x="591344" y="700882"/>
                      <a:pt x="590887" y="704676"/>
                      <a:pt x="592931" y="707232"/>
                    </a:cubicBezTo>
                    <a:cubicBezTo>
                      <a:pt x="594499" y="709192"/>
                      <a:pt x="597614" y="709121"/>
                      <a:pt x="600075" y="709613"/>
                    </a:cubicBezTo>
                    <a:cubicBezTo>
                      <a:pt x="605578" y="710714"/>
                      <a:pt x="611187" y="711200"/>
                      <a:pt x="616743" y="711994"/>
                    </a:cubicBezTo>
                    <a:cubicBezTo>
                      <a:pt x="628059" y="745939"/>
                      <a:pt x="616692" y="710621"/>
                      <a:pt x="623887" y="735807"/>
                    </a:cubicBezTo>
                    <a:cubicBezTo>
                      <a:pt x="624576" y="738220"/>
                      <a:pt x="623938" y="742018"/>
                      <a:pt x="626268" y="742950"/>
                    </a:cubicBezTo>
                    <a:cubicBezTo>
                      <a:pt x="632942" y="745620"/>
                      <a:pt x="640556" y="744538"/>
                      <a:pt x="647700" y="745332"/>
                    </a:cubicBezTo>
                    <a:cubicBezTo>
                      <a:pt x="648494" y="747713"/>
                      <a:pt x="648513" y="750515"/>
                      <a:pt x="650081" y="752475"/>
                    </a:cubicBezTo>
                    <a:cubicBezTo>
                      <a:pt x="655233" y="758915"/>
                      <a:pt x="664539" y="758457"/>
                      <a:pt x="671512" y="759619"/>
                    </a:cubicBezTo>
                    <a:cubicBezTo>
                      <a:pt x="673100" y="762000"/>
                      <a:pt x="675522" y="764002"/>
                      <a:pt x="676275" y="766763"/>
                    </a:cubicBezTo>
                    <a:cubicBezTo>
                      <a:pt x="682468" y="789471"/>
                      <a:pt x="671212" y="783332"/>
                      <a:pt x="685800" y="788194"/>
                    </a:cubicBezTo>
                    <a:lnTo>
                      <a:pt x="690562" y="802482"/>
                    </a:lnTo>
                    <a:cubicBezTo>
                      <a:pt x="691356" y="804863"/>
                      <a:pt x="691551" y="807537"/>
                      <a:pt x="692943" y="809625"/>
                    </a:cubicBezTo>
                    <a:lnTo>
                      <a:pt x="697706" y="816769"/>
                    </a:lnTo>
                    <a:cubicBezTo>
                      <a:pt x="706388" y="842818"/>
                      <a:pt x="692542" y="803365"/>
                      <a:pt x="704850" y="831057"/>
                    </a:cubicBezTo>
                    <a:cubicBezTo>
                      <a:pt x="708193" y="838580"/>
                      <a:pt x="707728" y="848476"/>
                      <a:pt x="716756" y="852488"/>
                    </a:cubicBezTo>
                    <a:cubicBezTo>
                      <a:pt x="721168" y="854449"/>
                      <a:pt x="726330" y="853822"/>
                      <a:pt x="731043" y="854869"/>
                    </a:cubicBezTo>
                    <a:cubicBezTo>
                      <a:pt x="733493" y="855413"/>
                      <a:pt x="735806" y="856456"/>
                      <a:pt x="738187" y="857250"/>
                    </a:cubicBezTo>
                    <a:cubicBezTo>
                      <a:pt x="740568" y="858838"/>
                      <a:pt x="742716" y="860851"/>
                      <a:pt x="745331" y="862013"/>
                    </a:cubicBezTo>
                    <a:cubicBezTo>
                      <a:pt x="757715" y="867517"/>
                      <a:pt x="762730" y="867220"/>
                      <a:pt x="776287" y="869157"/>
                    </a:cubicBezTo>
                    <a:cubicBezTo>
                      <a:pt x="777081" y="872332"/>
                      <a:pt x="776624" y="876126"/>
                      <a:pt x="778668" y="878682"/>
                    </a:cubicBezTo>
                    <a:cubicBezTo>
                      <a:pt x="780236" y="880642"/>
                      <a:pt x="783351" y="880571"/>
                      <a:pt x="785812" y="881063"/>
                    </a:cubicBezTo>
                    <a:cubicBezTo>
                      <a:pt x="791316" y="882164"/>
                      <a:pt x="796925" y="882650"/>
                      <a:pt x="802481" y="883444"/>
                    </a:cubicBezTo>
                    <a:cubicBezTo>
                      <a:pt x="804068" y="885825"/>
                      <a:pt x="806490" y="887827"/>
                      <a:pt x="807243" y="890588"/>
                    </a:cubicBezTo>
                    <a:cubicBezTo>
                      <a:pt x="813436" y="913295"/>
                      <a:pt x="802181" y="907157"/>
                      <a:pt x="816768" y="912019"/>
                    </a:cubicBezTo>
                    <a:cubicBezTo>
                      <a:pt x="819149" y="913607"/>
                      <a:pt x="822324" y="914401"/>
                      <a:pt x="823912" y="916782"/>
                    </a:cubicBezTo>
                    <a:cubicBezTo>
                      <a:pt x="833309" y="930878"/>
                      <a:pt x="818274" y="923634"/>
                      <a:pt x="833437" y="928688"/>
                    </a:cubicBezTo>
                    <a:cubicBezTo>
                      <a:pt x="838200" y="933450"/>
                      <a:pt x="846092" y="936441"/>
                      <a:pt x="847725" y="942975"/>
                    </a:cubicBezTo>
                    <a:cubicBezTo>
                      <a:pt x="848519" y="946150"/>
                      <a:pt x="847951" y="950037"/>
                      <a:pt x="850106" y="952500"/>
                    </a:cubicBezTo>
                    <a:cubicBezTo>
                      <a:pt x="853875" y="956808"/>
                      <a:pt x="864393" y="962025"/>
                      <a:pt x="864393" y="962025"/>
                    </a:cubicBezTo>
                    <a:lnTo>
                      <a:pt x="869156" y="976313"/>
                    </a:lnTo>
                    <a:lnTo>
                      <a:pt x="871537" y="983457"/>
                    </a:lnTo>
                    <a:cubicBezTo>
                      <a:pt x="872331" y="989013"/>
                      <a:pt x="871834" y="994914"/>
                      <a:pt x="873918" y="1000125"/>
                    </a:cubicBezTo>
                    <a:cubicBezTo>
                      <a:pt x="875169" y="1003252"/>
                      <a:pt x="878906" y="1004682"/>
                      <a:pt x="881062" y="1007269"/>
                    </a:cubicBezTo>
                    <a:cubicBezTo>
                      <a:pt x="882894" y="1009468"/>
                      <a:pt x="884237" y="1012032"/>
                      <a:pt x="885825" y="1014413"/>
                    </a:cubicBezTo>
                    <a:cubicBezTo>
                      <a:pt x="891862" y="1044602"/>
                      <a:pt x="883773" y="1012008"/>
                      <a:pt x="892968" y="1033463"/>
                    </a:cubicBezTo>
                    <a:cubicBezTo>
                      <a:pt x="902194" y="1054991"/>
                      <a:pt x="888157" y="1032197"/>
                      <a:pt x="900112" y="1050132"/>
                    </a:cubicBezTo>
                    <a:cubicBezTo>
                      <a:pt x="900906" y="1054894"/>
                      <a:pt x="900334" y="1060101"/>
                      <a:pt x="902493" y="1064419"/>
                    </a:cubicBezTo>
                    <a:cubicBezTo>
                      <a:pt x="903773" y="1066979"/>
                      <a:pt x="907077" y="1067902"/>
                      <a:pt x="909637" y="1069182"/>
                    </a:cubicBezTo>
                    <a:cubicBezTo>
                      <a:pt x="913052" y="1070890"/>
                      <a:pt x="923256" y="1073181"/>
                      <a:pt x="926306" y="1073944"/>
                    </a:cubicBezTo>
                    <a:cubicBezTo>
                      <a:pt x="927100" y="1077119"/>
                      <a:pt x="926643" y="1080913"/>
                      <a:pt x="928687" y="1083469"/>
                    </a:cubicBezTo>
                    <a:cubicBezTo>
                      <a:pt x="930255" y="1085429"/>
                      <a:pt x="934372" y="1083807"/>
                      <a:pt x="935831" y="1085850"/>
                    </a:cubicBezTo>
                    <a:cubicBezTo>
                      <a:pt x="938749" y="1089935"/>
                      <a:pt x="939005" y="1095375"/>
                      <a:pt x="940593" y="1100138"/>
                    </a:cubicBezTo>
                    <a:lnTo>
                      <a:pt x="942975" y="1107282"/>
                    </a:lnTo>
                    <a:cubicBezTo>
                      <a:pt x="947879" y="1121993"/>
                      <a:pt x="942856" y="1114175"/>
                      <a:pt x="969168" y="1116807"/>
                    </a:cubicBezTo>
                    <a:cubicBezTo>
                      <a:pt x="967083" y="1123063"/>
                      <a:pt x="961802" y="1135357"/>
                      <a:pt x="969168" y="1140619"/>
                    </a:cubicBezTo>
                    <a:cubicBezTo>
                      <a:pt x="973253" y="1143537"/>
                      <a:pt x="983456" y="1135857"/>
                      <a:pt x="983456" y="1135857"/>
                    </a:cubicBezTo>
                    <a:lnTo>
                      <a:pt x="1007268" y="1171575"/>
                    </a:lnTo>
                    <a:lnTo>
                      <a:pt x="1016793" y="1185863"/>
                    </a:lnTo>
                    <a:cubicBezTo>
                      <a:pt x="1020080" y="1195722"/>
                      <a:pt x="1017783" y="1190918"/>
                      <a:pt x="1023937" y="1200150"/>
                    </a:cubicBezTo>
                    <a:cubicBezTo>
                      <a:pt x="1025592" y="1205115"/>
                      <a:pt x="1027810" y="1212894"/>
                      <a:pt x="1031081" y="1216819"/>
                    </a:cubicBezTo>
                    <a:cubicBezTo>
                      <a:pt x="1032913" y="1219018"/>
                      <a:pt x="1035844" y="1219994"/>
                      <a:pt x="1038225" y="1221582"/>
                    </a:cubicBezTo>
                    <a:cubicBezTo>
                      <a:pt x="1040606" y="1224757"/>
                      <a:pt x="1042402" y="1228470"/>
                      <a:pt x="1045368" y="1231107"/>
                    </a:cubicBezTo>
                    <a:cubicBezTo>
                      <a:pt x="1049646" y="1234910"/>
                      <a:pt x="1059656" y="1240632"/>
                      <a:pt x="1059656" y="1240632"/>
                    </a:cubicBezTo>
                    <a:cubicBezTo>
                      <a:pt x="1060450" y="1243013"/>
                      <a:pt x="1060469" y="1245815"/>
                      <a:pt x="1062037" y="1247775"/>
                    </a:cubicBezTo>
                    <a:cubicBezTo>
                      <a:pt x="1066149" y="1252915"/>
                      <a:pt x="1072985" y="1253489"/>
                      <a:pt x="1078706" y="1254919"/>
                    </a:cubicBezTo>
                    <a:cubicBezTo>
                      <a:pt x="1079500" y="1260475"/>
                      <a:pt x="1079003" y="1266377"/>
                      <a:pt x="1081087" y="1271588"/>
                    </a:cubicBezTo>
                    <a:cubicBezTo>
                      <a:pt x="1086830" y="1285947"/>
                      <a:pt x="1115565" y="1280684"/>
                      <a:pt x="1121568" y="1281113"/>
                    </a:cubicBezTo>
                    <a:cubicBezTo>
                      <a:pt x="1122362" y="1287463"/>
                      <a:pt x="1121351" y="1294315"/>
                      <a:pt x="1123950" y="1300163"/>
                    </a:cubicBezTo>
                    <a:cubicBezTo>
                      <a:pt x="1124969" y="1302456"/>
                      <a:pt x="1129133" y="1300976"/>
                      <a:pt x="1131093" y="1302544"/>
                    </a:cubicBezTo>
                    <a:cubicBezTo>
                      <a:pt x="1133328" y="1304332"/>
                      <a:pt x="1134268" y="1307307"/>
                      <a:pt x="1135856" y="1309688"/>
                    </a:cubicBezTo>
                    <a:cubicBezTo>
                      <a:pt x="1137443" y="1314450"/>
                      <a:pt x="1137834" y="1319798"/>
                      <a:pt x="1140618" y="1323975"/>
                    </a:cubicBezTo>
                    <a:cubicBezTo>
                      <a:pt x="1143793" y="1328738"/>
                      <a:pt x="1148333" y="1332833"/>
                      <a:pt x="1150143" y="1338263"/>
                    </a:cubicBezTo>
                    <a:cubicBezTo>
                      <a:pt x="1155700" y="1354931"/>
                      <a:pt x="1150144" y="1350962"/>
                      <a:pt x="1162050" y="1354932"/>
                    </a:cubicBezTo>
                    <a:cubicBezTo>
                      <a:pt x="1163637" y="1357313"/>
                      <a:pt x="1166169" y="1359287"/>
                      <a:pt x="1166812" y="1362075"/>
                    </a:cubicBezTo>
                    <a:cubicBezTo>
                      <a:pt x="1168606" y="1369848"/>
                      <a:pt x="1165373" y="1378885"/>
                      <a:pt x="1169193" y="1385888"/>
                    </a:cubicBezTo>
                    <a:cubicBezTo>
                      <a:pt x="1171131" y="1389441"/>
                      <a:pt x="1177173" y="1387287"/>
                      <a:pt x="1181100" y="1388269"/>
                    </a:cubicBezTo>
                    <a:cubicBezTo>
                      <a:pt x="1191629" y="1390901"/>
                      <a:pt x="1184900" y="1390650"/>
                      <a:pt x="1190625" y="1390650"/>
                    </a:cubicBezTo>
                  </a:path>
                </a:pathLst>
              </a:custGeom>
              <a:no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2" name="Freeform 111"/>
              <p:cNvSpPr/>
              <p:nvPr/>
            </p:nvSpPr>
            <p:spPr>
              <a:xfrm>
                <a:off x="2216944" y="3433763"/>
                <a:ext cx="1169194" cy="710202"/>
              </a:xfrm>
              <a:custGeom>
                <a:avLst/>
                <a:gdLst>
                  <a:gd name="connsiteX0" fmla="*/ 0 w 1169194"/>
                  <a:gd name="connsiteY0" fmla="*/ 0 h 710202"/>
                  <a:gd name="connsiteX1" fmla="*/ 0 w 1169194"/>
                  <a:gd name="connsiteY1" fmla="*/ 0 h 710202"/>
                  <a:gd name="connsiteX2" fmla="*/ 7144 w 1169194"/>
                  <a:gd name="connsiteY2" fmla="*/ 19050 h 710202"/>
                  <a:gd name="connsiteX3" fmla="*/ 14287 w 1169194"/>
                  <a:gd name="connsiteY3" fmla="*/ 21431 h 710202"/>
                  <a:gd name="connsiteX4" fmla="*/ 23812 w 1169194"/>
                  <a:gd name="connsiteY4" fmla="*/ 23812 h 710202"/>
                  <a:gd name="connsiteX5" fmla="*/ 30956 w 1169194"/>
                  <a:gd name="connsiteY5" fmla="*/ 28575 h 710202"/>
                  <a:gd name="connsiteX6" fmla="*/ 42862 w 1169194"/>
                  <a:gd name="connsiteY6" fmla="*/ 47625 h 710202"/>
                  <a:gd name="connsiteX7" fmla="*/ 54769 w 1169194"/>
                  <a:gd name="connsiteY7" fmla="*/ 50006 h 710202"/>
                  <a:gd name="connsiteX8" fmla="*/ 66675 w 1169194"/>
                  <a:gd name="connsiteY8" fmla="*/ 69056 h 710202"/>
                  <a:gd name="connsiteX9" fmla="*/ 71437 w 1169194"/>
                  <a:gd name="connsiteY9" fmla="*/ 76200 h 710202"/>
                  <a:gd name="connsiteX10" fmla="*/ 73819 w 1169194"/>
                  <a:gd name="connsiteY10" fmla="*/ 83343 h 710202"/>
                  <a:gd name="connsiteX11" fmla="*/ 80962 w 1169194"/>
                  <a:gd name="connsiteY11" fmla="*/ 85725 h 710202"/>
                  <a:gd name="connsiteX12" fmla="*/ 92869 w 1169194"/>
                  <a:gd name="connsiteY12" fmla="*/ 102393 h 710202"/>
                  <a:gd name="connsiteX13" fmla="*/ 102394 w 1169194"/>
                  <a:gd name="connsiteY13" fmla="*/ 104775 h 710202"/>
                  <a:gd name="connsiteX14" fmla="*/ 111919 w 1169194"/>
                  <a:gd name="connsiteY14" fmla="*/ 121443 h 710202"/>
                  <a:gd name="connsiteX15" fmla="*/ 119062 w 1169194"/>
                  <a:gd name="connsiteY15" fmla="*/ 126206 h 710202"/>
                  <a:gd name="connsiteX16" fmla="*/ 147637 w 1169194"/>
                  <a:gd name="connsiteY16" fmla="*/ 130968 h 710202"/>
                  <a:gd name="connsiteX17" fmla="*/ 159544 w 1169194"/>
                  <a:gd name="connsiteY17" fmla="*/ 147637 h 710202"/>
                  <a:gd name="connsiteX18" fmla="*/ 178594 w 1169194"/>
                  <a:gd name="connsiteY18" fmla="*/ 150018 h 710202"/>
                  <a:gd name="connsiteX19" fmla="*/ 192881 w 1169194"/>
                  <a:gd name="connsiteY19" fmla="*/ 157162 h 710202"/>
                  <a:gd name="connsiteX20" fmla="*/ 202406 w 1169194"/>
                  <a:gd name="connsiteY20" fmla="*/ 171450 h 710202"/>
                  <a:gd name="connsiteX21" fmla="*/ 207169 w 1169194"/>
                  <a:gd name="connsiteY21" fmla="*/ 178593 h 710202"/>
                  <a:gd name="connsiteX22" fmla="*/ 209550 w 1169194"/>
                  <a:gd name="connsiteY22" fmla="*/ 185737 h 710202"/>
                  <a:gd name="connsiteX23" fmla="*/ 223837 w 1169194"/>
                  <a:gd name="connsiteY23" fmla="*/ 197643 h 710202"/>
                  <a:gd name="connsiteX24" fmla="*/ 245269 w 1169194"/>
                  <a:gd name="connsiteY24" fmla="*/ 207168 h 710202"/>
                  <a:gd name="connsiteX25" fmla="*/ 259556 w 1169194"/>
                  <a:gd name="connsiteY25" fmla="*/ 216693 h 710202"/>
                  <a:gd name="connsiteX26" fmla="*/ 269081 w 1169194"/>
                  <a:gd name="connsiteY26" fmla="*/ 230981 h 710202"/>
                  <a:gd name="connsiteX27" fmla="*/ 273844 w 1169194"/>
                  <a:gd name="connsiteY27" fmla="*/ 238125 h 710202"/>
                  <a:gd name="connsiteX28" fmla="*/ 290512 w 1169194"/>
                  <a:gd name="connsiteY28" fmla="*/ 254793 h 710202"/>
                  <a:gd name="connsiteX29" fmla="*/ 304800 w 1169194"/>
                  <a:gd name="connsiteY29" fmla="*/ 259556 h 710202"/>
                  <a:gd name="connsiteX30" fmla="*/ 311944 w 1169194"/>
                  <a:gd name="connsiteY30" fmla="*/ 261937 h 710202"/>
                  <a:gd name="connsiteX31" fmla="*/ 326231 w 1169194"/>
                  <a:gd name="connsiteY31" fmla="*/ 259556 h 710202"/>
                  <a:gd name="connsiteX32" fmla="*/ 333375 w 1169194"/>
                  <a:gd name="connsiteY32" fmla="*/ 261937 h 710202"/>
                  <a:gd name="connsiteX33" fmla="*/ 338137 w 1169194"/>
                  <a:gd name="connsiteY33" fmla="*/ 278606 h 710202"/>
                  <a:gd name="connsiteX34" fmla="*/ 345281 w 1169194"/>
                  <a:gd name="connsiteY34" fmla="*/ 283368 h 710202"/>
                  <a:gd name="connsiteX35" fmla="*/ 361950 w 1169194"/>
                  <a:gd name="connsiteY35" fmla="*/ 290512 h 710202"/>
                  <a:gd name="connsiteX36" fmla="*/ 376237 w 1169194"/>
                  <a:gd name="connsiteY36" fmla="*/ 300037 h 710202"/>
                  <a:gd name="connsiteX37" fmla="*/ 390525 w 1169194"/>
                  <a:gd name="connsiteY37" fmla="*/ 328612 h 710202"/>
                  <a:gd name="connsiteX38" fmla="*/ 416719 w 1169194"/>
                  <a:gd name="connsiteY38" fmla="*/ 330993 h 710202"/>
                  <a:gd name="connsiteX39" fmla="*/ 421481 w 1169194"/>
                  <a:gd name="connsiteY39" fmla="*/ 338137 h 710202"/>
                  <a:gd name="connsiteX40" fmla="*/ 423862 w 1169194"/>
                  <a:gd name="connsiteY40" fmla="*/ 345281 h 710202"/>
                  <a:gd name="connsiteX41" fmla="*/ 431006 w 1169194"/>
                  <a:gd name="connsiteY41" fmla="*/ 350043 h 710202"/>
                  <a:gd name="connsiteX42" fmla="*/ 476250 w 1169194"/>
                  <a:gd name="connsiteY42" fmla="*/ 354806 h 710202"/>
                  <a:gd name="connsiteX43" fmla="*/ 483394 w 1169194"/>
                  <a:gd name="connsiteY43" fmla="*/ 359568 h 710202"/>
                  <a:gd name="connsiteX44" fmla="*/ 507206 w 1169194"/>
                  <a:gd name="connsiteY44" fmla="*/ 364331 h 710202"/>
                  <a:gd name="connsiteX45" fmla="*/ 509587 w 1169194"/>
                  <a:gd name="connsiteY45" fmla="*/ 371475 h 710202"/>
                  <a:gd name="connsiteX46" fmla="*/ 519112 w 1169194"/>
                  <a:gd name="connsiteY46" fmla="*/ 385762 h 710202"/>
                  <a:gd name="connsiteX47" fmla="*/ 521494 w 1169194"/>
                  <a:gd name="connsiteY47" fmla="*/ 392906 h 710202"/>
                  <a:gd name="connsiteX48" fmla="*/ 535781 w 1169194"/>
                  <a:gd name="connsiteY48" fmla="*/ 397668 h 710202"/>
                  <a:gd name="connsiteX49" fmla="*/ 564356 w 1169194"/>
                  <a:gd name="connsiteY49" fmla="*/ 402431 h 710202"/>
                  <a:gd name="connsiteX50" fmla="*/ 571500 w 1169194"/>
                  <a:gd name="connsiteY50" fmla="*/ 407193 h 710202"/>
                  <a:gd name="connsiteX51" fmla="*/ 590550 w 1169194"/>
                  <a:gd name="connsiteY51" fmla="*/ 409575 h 710202"/>
                  <a:gd name="connsiteX52" fmla="*/ 595312 w 1169194"/>
                  <a:gd name="connsiteY52" fmla="*/ 416718 h 710202"/>
                  <a:gd name="connsiteX53" fmla="*/ 597694 w 1169194"/>
                  <a:gd name="connsiteY53" fmla="*/ 431006 h 710202"/>
                  <a:gd name="connsiteX54" fmla="*/ 611981 w 1169194"/>
                  <a:gd name="connsiteY54" fmla="*/ 438150 h 710202"/>
                  <a:gd name="connsiteX55" fmla="*/ 619125 w 1169194"/>
                  <a:gd name="connsiteY55" fmla="*/ 442912 h 710202"/>
                  <a:gd name="connsiteX56" fmla="*/ 640556 w 1169194"/>
                  <a:gd name="connsiteY56" fmla="*/ 450056 h 710202"/>
                  <a:gd name="connsiteX57" fmla="*/ 647700 w 1169194"/>
                  <a:gd name="connsiteY57" fmla="*/ 452437 h 710202"/>
                  <a:gd name="connsiteX58" fmla="*/ 666750 w 1169194"/>
                  <a:gd name="connsiteY58" fmla="*/ 469106 h 710202"/>
                  <a:gd name="connsiteX59" fmla="*/ 702469 w 1169194"/>
                  <a:gd name="connsiteY59" fmla="*/ 485775 h 710202"/>
                  <a:gd name="connsiteX60" fmla="*/ 704850 w 1169194"/>
                  <a:gd name="connsiteY60" fmla="*/ 500062 h 710202"/>
                  <a:gd name="connsiteX61" fmla="*/ 711994 w 1169194"/>
                  <a:gd name="connsiteY61" fmla="*/ 504825 h 710202"/>
                  <a:gd name="connsiteX62" fmla="*/ 716756 w 1169194"/>
                  <a:gd name="connsiteY62" fmla="*/ 511968 h 710202"/>
                  <a:gd name="connsiteX63" fmla="*/ 719137 w 1169194"/>
                  <a:gd name="connsiteY63" fmla="*/ 519112 h 710202"/>
                  <a:gd name="connsiteX64" fmla="*/ 740569 w 1169194"/>
                  <a:gd name="connsiteY64" fmla="*/ 521493 h 710202"/>
                  <a:gd name="connsiteX65" fmla="*/ 759619 w 1169194"/>
                  <a:gd name="connsiteY65" fmla="*/ 523875 h 710202"/>
                  <a:gd name="connsiteX66" fmla="*/ 766762 w 1169194"/>
                  <a:gd name="connsiteY66" fmla="*/ 528637 h 710202"/>
                  <a:gd name="connsiteX67" fmla="*/ 821531 w 1169194"/>
                  <a:gd name="connsiteY67" fmla="*/ 531018 h 710202"/>
                  <a:gd name="connsiteX68" fmla="*/ 826294 w 1169194"/>
                  <a:gd name="connsiteY68" fmla="*/ 547687 h 710202"/>
                  <a:gd name="connsiteX69" fmla="*/ 840581 w 1169194"/>
                  <a:gd name="connsiteY69" fmla="*/ 554831 h 710202"/>
                  <a:gd name="connsiteX70" fmla="*/ 847725 w 1169194"/>
                  <a:gd name="connsiteY70" fmla="*/ 559593 h 710202"/>
                  <a:gd name="connsiteX71" fmla="*/ 881062 w 1169194"/>
                  <a:gd name="connsiteY71" fmla="*/ 564356 h 710202"/>
                  <a:gd name="connsiteX72" fmla="*/ 895350 w 1169194"/>
                  <a:gd name="connsiteY72" fmla="*/ 566737 h 710202"/>
                  <a:gd name="connsiteX73" fmla="*/ 900112 w 1169194"/>
                  <a:gd name="connsiteY73" fmla="*/ 573881 h 710202"/>
                  <a:gd name="connsiteX74" fmla="*/ 907256 w 1169194"/>
                  <a:gd name="connsiteY74" fmla="*/ 576262 h 710202"/>
                  <a:gd name="connsiteX75" fmla="*/ 931069 w 1169194"/>
                  <a:gd name="connsiteY75" fmla="*/ 578643 h 710202"/>
                  <a:gd name="connsiteX76" fmla="*/ 945356 w 1169194"/>
                  <a:gd name="connsiteY76" fmla="*/ 595312 h 710202"/>
                  <a:gd name="connsiteX77" fmla="*/ 952500 w 1169194"/>
                  <a:gd name="connsiteY77" fmla="*/ 597693 h 710202"/>
                  <a:gd name="connsiteX78" fmla="*/ 971550 w 1169194"/>
                  <a:gd name="connsiteY78" fmla="*/ 600075 h 710202"/>
                  <a:gd name="connsiteX79" fmla="*/ 973931 w 1169194"/>
                  <a:gd name="connsiteY79" fmla="*/ 607218 h 710202"/>
                  <a:gd name="connsiteX80" fmla="*/ 981075 w 1169194"/>
                  <a:gd name="connsiteY80" fmla="*/ 611981 h 710202"/>
                  <a:gd name="connsiteX81" fmla="*/ 1002506 w 1169194"/>
                  <a:gd name="connsiteY81" fmla="*/ 616743 h 710202"/>
                  <a:gd name="connsiteX82" fmla="*/ 1012031 w 1169194"/>
                  <a:gd name="connsiteY82" fmla="*/ 619125 h 710202"/>
                  <a:gd name="connsiteX83" fmla="*/ 1014412 w 1169194"/>
                  <a:gd name="connsiteY83" fmla="*/ 626268 h 710202"/>
                  <a:gd name="connsiteX84" fmla="*/ 1021556 w 1169194"/>
                  <a:gd name="connsiteY84" fmla="*/ 628650 h 710202"/>
                  <a:gd name="connsiteX85" fmla="*/ 1040606 w 1169194"/>
                  <a:gd name="connsiteY85" fmla="*/ 635793 h 710202"/>
                  <a:gd name="connsiteX86" fmla="*/ 1054894 w 1169194"/>
                  <a:gd name="connsiteY86" fmla="*/ 647700 h 710202"/>
                  <a:gd name="connsiteX87" fmla="*/ 1062037 w 1169194"/>
                  <a:gd name="connsiteY87" fmla="*/ 661987 h 710202"/>
                  <a:gd name="connsiteX88" fmla="*/ 1083469 w 1169194"/>
                  <a:gd name="connsiteY88" fmla="*/ 664368 h 710202"/>
                  <a:gd name="connsiteX89" fmla="*/ 1097756 w 1169194"/>
                  <a:gd name="connsiteY89" fmla="*/ 666750 h 710202"/>
                  <a:gd name="connsiteX90" fmla="*/ 1104900 w 1169194"/>
                  <a:gd name="connsiteY90" fmla="*/ 671512 h 710202"/>
                  <a:gd name="connsiteX91" fmla="*/ 1107281 w 1169194"/>
                  <a:gd name="connsiteY91" fmla="*/ 685800 h 710202"/>
                  <a:gd name="connsiteX92" fmla="*/ 1121569 w 1169194"/>
                  <a:gd name="connsiteY92" fmla="*/ 690562 h 710202"/>
                  <a:gd name="connsiteX93" fmla="*/ 1123950 w 1169194"/>
                  <a:gd name="connsiteY93" fmla="*/ 704850 h 710202"/>
                  <a:gd name="connsiteX94" fmla="*/ 1131094 w 1169194"/>
                  <a:gd name="connsiteY94" fmla="*/ 709612 h 710202"/>
                  <a:gd name="connsiteX95" fmla="*/ 1169194 w 1169194"/>
                  <a:gd name="connsiteY95" fmla="*/ 709612 h 710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169194" h="710202">
                    <a:moveTo>
                      <a:pt x="0" y="0"/>
                    </a:moveTo>
                    <a:lnTo>
                      <a:pt x="0" y="0"/>
                    </a:lnTo>
                    <a:cubicBezTo>
                      <a:pt x="2381" y="6350"/>
                      <a:pt x="3382" y="13407"/>
                      <a:pt x="7144" y="19050"/>
                    </a:cubicBezTo>
                    <a:cubicBezTo>
                      <a:pt x="8536" y="21138"/>
                      <a:pt x="11874" y="20742"/>
                      <a:pt x="14287" y="21431"/>
                    </a:cubicBezTo>
                    <a:cubicBezTo>
                      <a:pt x="17434" y="22330"/>
                      <a:pt x="20637" y="23018"/>
                      <a:pt x="23812" y="23812"/>
                    </a:cubicBezTo>
                    <a:cubicBezTo>
                      <a:pt x="26193" y="25400"/>
                      <a:pt x="29439" y="26148"/>
                      <a:pt x="30956" y="28575"/>
                    </a:cubicBezTo>
                    <a:cubicBezTo>
                      <a:pt x="38371" y="40438"/>
                      <a:pt x="30547" y="43007"/>
                      <a:pt x="42862" y="47625"/>
                    </a:cubicBezTo>
                    <a:cubicBezTo>
                      <a:pt x="46652" y="49046"/>
                      <a:pt x="50800" y="49212"/>
                      <a:pt x="54769" y="50006"/>
                    </a:cubicBezTo>
                    <a:cubicBezTo>
                      <a:pt x="60436" y="67008"/>
                      <a:pt x="55354" y="61508"/>
                      <a:pt x="66675" y="69056"/>
                    </a:cubicBezTo>
                    <a:cubicBezTo>
                      <a:pt x="68262" y="71437"/>
                      <a:pt x="70157" y="73640"/>
                      <a:pt x="71437" y="76200"/>
                    </a:cubicBezTo>
                    <a:cubicBezTo>
                      <a:pt x="72560" y="78445"/>
                      <a:pt x="72044" y="81568"/>
                      <a:pt x="73819" y="83343"/>
                    </a:cubicBezTo>
                    <a:cubicBezTo>
                      <a:pt x="75594" y="85118"/>
                      <a:pt x="78581" y="84931"/>
                      <a:pt x="80962" y="85725"/>
                    </a:cubicBezTo>
                    <a:cubicBezTo>
                      <a:pt x="86102" y="101142"/>
                      <a:pt x="81171" y="99050"/>
                      <a:pt x="92869" y="102393"/>
                    </a:cubicBezTo>
                    <a:cubicBezTo>
                      <a:pt x="96016" y="103292"/>
                      <a:pt x="99219" y="103981"/>
                      <a:pt x="102394" y="104775"/>
                    </a:cubicBezTo>
                    <a:cubicBezTo>
                      <a:pt x="128297" y="130678"/>
                      <a:pt x="92736" y="92667"/>
                      <a:pt x="111919" y="121443"/>
                    </a:cubicBezTo>
                    <a:cubicBezTo>
                      <a:pt x="113506" y="123824"/>
                      <a:pt x="116502" y="124926"/>
                      <a:pt x="119062" y="126206"/>
                    </a:cubicBezTo>
                    <a:cubicBezTo>
                      <a:pt x="127039" y="130195"/>
                      <a:pt x="140853" y="130214"/>
                      <a:pt x="147637" y="130968"/>
                    </a:cubicBezTo>
                    <a:cubicBezTo>
                      <a:pt x="151914" y="143797"/>
                      <a:pt x="148277" y="145589"/>
                      <a:pt x="159544" y="147637"/>
                    </a:cubicBezTo>
                    <a:cubicBezTo>
                      <a:pt x="165840" y="148782"/>
                      <a:pt x="172244" y="149224"/>
                      <a:pt x="178594" y="150018"/>
                    </a:cubicBezTo>
                    <a:cubicBezTo>
                      <a:pt x="182259" y="151240"/>
                      <a:pt x="190710" y="153363"/>
                      <a:pt x="192881" y="157162"/>
                    </a:cubicBezTo>
                    <a:cubicBezTo>
                      <a:pt x="202348" y="173728"/>
                      <a:pt x="187333" y="166424"/>
                      <a:pt x="202406" y="171450"/>
                    </a:cubicBezTo>
                    <a:cubicBezTo>
                      <a:pt x="203994" y="173831"/>
                      <a:pt x="205889" y="176033"/>
                      <a:pt x="207169" y="178593"/>
                    </a:cubicBezTo>
                    <a:cubicBezTo>
                      <a:pt x="208292" y="180838"/>
                      <a:pt x="208158" y="183648"/>
                      <a:pt x="209550" y="185737"/>
                    </a:cubicBezTo>
                    <a:cubicBezTo>
                      <a:pt x="213217" y="191237"/>
                      <a:pt x="218566" y="194129"/>
                      <a:pt x="223837" y="197643"/>
                    </a:cubicBezTo>
                    <a:cubicBezTo>
                      <a:pt x="228986" y="213085"/>
                      <a:pt x="221835" y="198799"/>
                      <a:pt x="245269" y="207168"/>
                    </a:cubicBezTo>
                    <a:cubicBezTo>
                      <a:pt x="250659" y="209093"/>
                      <a:pt x="259556" y="216693"/>
                      <a:pt x="259556" y="216693"/>
                    </a:cubicBezTo>
                    <a:lnTo>
                      <a:pt x="269081" y="230981"/>
                    </a:lnTo>
                    <a:lnTo>
                      <a:pt x="273844" y="238125"/>
                    </a:lnTo>
                    <a:cubicBezTo>
                      <a:pt x="277137" y="248005"/>
                      <a:pt x="276184" y="250017"/>
                      <a:pt x="290512" y="254793"/>
                    </a:cubicBezTo>
                    <a:lnTo>
                      <a:pt x="304800" y="259556"/>
                    </a:lnTo>
                    <a:lnTo>
                      <a:pt x="311944" y="261937"/>
                    </a:lnTo>
                    <a:cubicBezTo>
                      <a:pt x="316706" y="261143"/>
                      <a:pt x="321403" y="259556"/>
                      <a:pt x="326231" y="259556"/>
                    </a:cubicBezTo>
                    <a:cubicBezTo>
                      <a:pt x="328741" y="259556"/>
                      <a:pt x="331600" y="260162"/>
                      <a:pt x="333375" y="261937"/>
                    </a:cubicBezTo>
                    <a:cubicBezTo>
                      <a:pt x="334592" y="263154"/>
                      <a:pt x="338014" y="278421"/>
                      <a:pt x="338137" y="278606"/>
                    </a:cubicBezTo>
                    <a:cubicBezTo>
                      <a:pt x="339725" y="280987"/>
                      <a:pt x="342721" y="282088"/>
                      <a:pt x="345281" y="283368"/>
                    </a:cubicBezTo>
                    <a:cubicBezTo>
                      <a:pt x="364975" y="293215"/>
                      <a:pt x="337194" y="275659"/>
                      <a:pt x="361950" y="290512"/>
                    </a:cubicBezTo>
                    <a:cubicBezTo>
                      <a:pt x="366858" y="293457"/>
                      <a:pt x="376237" y="300037"/>
                      <a:pt x="376237" y="300037"/>
                    </a:cubicBezTo>
                    <a:cubicBezTo>
                      <a:pt x="377580" y="304066"/>
                      <a:pt x="384178" y="328035"/>
                      <a:pt x="390525" y="328612"/>
                    </a:cubicBezTo>
                    <a:lnTo>
                      <a:pt x="416719" y="330993"/>
                    </a:lnTo>
                    <a:cubicBezTo>
                      <a:pt x="418306" y="333374"/>
                      <a:pt x="420201" y="335577"/>
                      <a:pt x="421481" y="338137"/>
                    </a:cubicBezTo>
                    <a:cubicBezTo>
                      <a:pt x="422603" y="340382"/>
                      <a:pt x="422294" y="343321"/>
                      <a:pt x="423862" y="345281"/>
                    </a:cubicBezTo>
                    <a:cubicBezTo>
                      <a:pt x="425650" y="347516"/>
                      <a:pt x="428326" y="349038"/>
                      <a:pt x="431006" y="350043"/>
                    </a:cubicBezTo>
                    <a:cubicBezTo>
                      <a:pt x="440680" y="353671"/>
                      <a:pt x="475090" y="354723"/>
                      <a:pt x="476250" y="354806"/>
                    </a:cubicBezTo>
                    <a:cubicBezTo>
                      <a:pt x="478631" y="356393"/>
                      <a:pt x="480834" y="358288"/>
                      <a:pt x="483394" y="359568"/>
                    </a:cubicBezTo>
                    <a:cubicBezTo>
                      <a:pt x="490048" y="362895"/>
                      <a:pt x="501053" y="363452"/>
                      <a:pt x="507206" y="364331"/>
                    </a:cubicBezTo>
                    <a:cubicBezTo>
                      <a:pt x="508000" y="366712"/>
                      <a:pt x="508368" y="369281"/>
                      <a:pt x="509587" y="371475"/>
                    </a:cubicBezTo>
                    <a:cubicBezTo>
                      <a:pt x="512367" y="376478"/>
                      <a:pt x="517302" y="380332"/>
                      <a:pt x="519112" y="385762"/>
                    </a:cubicBezTo>
                    <a:cubicBezTo>
                      <a:pt x="519906" y="388143"/>
                      <a:pt x="519451" y="391447"/>
                      <a:pt x="521494" y="392906"/>
                    </a:cubicBezTo>
                    <a:cubicBezTo>
                      <a:pt x="525579" y="395824"/>
                      <a:pt x="530859" y="396683"/>
                      <a:pt x="535781" y="397668"/>
                    </a:cubicBezTo>
                    <a:cubicBezTo>
                      <a:pt x="553191" y="401151"/>
                      <a:pt x="543680" y="399478"/>
                      <a:pt x="564356" y="402431"/>
                    </a:cubicBezTo>
                    <a:cubicBezTo>
                      <a:pt x="566737" y="404018"/>
                      <a:pt x="568739" y="406440"/>
                      <a:pt x="571500" y="407193"/>
                    </a:cubicBezTo>
                    <a:cubicBezTo>
                      <a:pt x="577674" y="408877"/>
                      <a:pt x="584608" y="407198"/>
                      <a:pt x="590550" y="409575"/>
                    </a:cubicBezTo>
                    <a:cubicBezTo>
                      <a:pt x="593207" y="410638"/>
                      <a:pt x="593725" y="414337"/>
                      <a:pt x="595312" y="416718"/>
                    </a:cubicBezTo>
                    <a:cubicBezTo>
                      <a:pt x="596106" y="421481"/>
                      <a:pt x="595535" y="426687"/>
                      <a:pt x="597694" y="431006"/>
                    </a:cubicBezTo>
                    <a:cubicBezTo>
                      <a:pt x="599968" y="435554"/>
                      <a:pt x="608226" y="436272"/>
                      <a:pt x="611981" y="438150"/>
                    </a:cubicBezTo>
                    <a:cubicBezTo>
                      <a:pt x="614541" y="439430"/>
                      <a:pt x="616510" y="441750"/>
                      <a:pt x="619125" y="442912"/>
                    </a:cubicBezTo>
                    <a:cubicBezTo>
                      <a:pt x="619139" y="442918"/>
                      <a:pt x="636977" y="448863"/>
                      <a:pt x="640556" y="450056"/>
                    </a:cubicBezTo>
                    <a:lnTo>
                      <a:pt x="647700" y="452437"/>
                    </a:lnTo>
                    <a:cubicBezTo>
                      <a:pt x="653989" y="471306"/>
                      <a:pt x="647510" y="465900"/>
                      <a:pt x="666750" y="469106"/>
                    </a:cubicBezTo>
                    <a:cubicBezTo>
                      <a:pt x="681138" y="490688"/>
                      <a:pt x="670575" y="482875"/>
                      <a:pt x="702469" y="485775"/>
                    </a:cubicBezTo>
                    <a:cubicBezTo>
                      <a:pt x="703263" y="490537"/>
                      <a:pt x="702691" y="495744"/>
                      <a:pt x="704850" y="500062"/>
                    </a:cubicBezTo>
                    <a:cubicBezTo>
                      <a:pt x="706130" y="502622"/>
                      <a:pt x="709970" y="502801"/>
                      <a:pt x="711994" y="504825"/>
                    </a:cubicBezTo>
                    <a:cubicBezTo>
                      <a:pt x="714017" y="506848"/>
                      <a:pt x="715169" y="509587"/>
                      <a:pt x="716756" y="511968"/>
                    </a:cubicBezTo>
                    <a:cubicBezTo>
                      <a:pt x="717550" y="514349"/>
                      <a:pt x="717569" y="517152"/>
                      <a:pt x="719137" y="519112"/>
                    </a:cubicBezTo>
                    <a:cubicBezTo>
                      <a:pt x="725703" y="527320"/>
                      <a:pt x="731211" y="523053"/>
                      <a:pt x="740569" y="521493"/>
                    </a:cubicBezTo>
                    <a:cubicBezTo>
                      <a:pt x="746919" y="522287"/>
                      <a:pt x="753445" y="522191"/>
                      <a:pt x="759619" y="523875"/>
                    </a:cubicBezTo>
                    <a:cubicBezTo>
                      <a:pt x="762380" y="524628"/>
                      <a:pt x="763919" y="528309"/>
                      <a:pt x="766762" y="528637"/>
                    </a:cubicBezTo>
                    <a:cubicBezTo>
                      <a:pt x="784915" y="530731"/>
                      <a:pt x="803275" y="530224"/>
                      <a:pt x="821531" y="531018"/>
                    </a:cubicBezTo>
                    <a:cubicBezTo>
                      <a:pt x="821688" y="531644"/>
                      <a:pt x="825050" y="546132"/>
                      <a:pt x="826294" y="547687"/>
                    </a:cubicBezTo>
                    <a:cubicBezTo>
                      <a:pt x="830845" y="553376"/>
                      <a:pt x="834828" y="551955"/>
                      <a:pt x="840581" y="554831"/>
                    </a:cubicBezTo>
                    <a:cubicBezTo>
                      <a:pt x="843141" y="556111"/>
                      <a:pt x="845095" y="558466"/>
                      <a:pt x="847725" y="559593"/>
                    </a:cubicBezTo>
                    <a:cubicBezTo>
                      <a:pt x="855753" y="563033"/>
                      <a:pt x="876505" y="563786"/>
                      <a:pt x="881062" y="564356"/>
                    </a:cubicBezTo>
                    <a:cubicBezTo>
                      <a:pt x="885853" y="564955"/>
                      <a:pt x="890587" y="565943"/>
                      <a:pt x="895350" y="566737"/>
                    </a:cubicBezTo>
                    <a:cubicBezTo>
                      <a:pt x="896937" y="569118"/>
                      <a:pt x="897877" y="572093"/>
                      <a:pt x="900112" y="573881"/>
                    </a:cubicBezTo>
                    <a:cubicBezTo>
                      <a:pt x="902072" y="575449"/>
                      <a:pt x="904775" y="575880"/>
                      <a:pt x="907256" y="576262"/>
                    </a:cubicBezTo>
                    <a:cubicBezTo>
                      <a:pt x="915141" y="577475"/>
                      <a:pt x="923131" y="577849"/>
                      <a:pt x="931069" y="578643"/>
                    </a:cubicBezTo>
                    <a:cubicBezTo>
                      <a:pt x="954713" y="583373"/>
                      <a:pt x="933955" y="575361"/>
                      <a:pt x="945356" y="595312"/>
                    </a:cubicBezTo>
                    <a:cubicBezTo>
                      <a:pt x="946601" y="597491"/>
                      <a:pt x="950030" y="597244"/>
                      <a:pt x="952500" y="597693"/>
                    </a:cubicBezTo>
                    <a:cubicBezTo>
                      <a:pt x="958796" y="598838"/>
                      <a:pt x="965200" y="599281"/>
                      <a:pt x="971550" y="600075"/>
                    </a:cubicBezTo>
                    <a:cubicBezTo>
                      <a:pt x="972344" y="602456"/>
                      <a:pt x="972363" y="605258"/>
                      <a:pt x="973931" y="607218"/>
                    </a:cubicBezTo>
                    <a:cubicBezTo>
                      <a:pt x="975719" y="609453"/>
                      <a:pt x="978515" y="610701"/>
                      <a:pt x="981075" y="611981"/>
                    </a:cubicBezTo>
                    <a:cubicBezTo>
                      <a:pt x="987253" y="615070"/>
                      <a:pt x="996411" y="615524"/>
                      <a:pt x="1002506" y="616743"/>
                    </a:cubicBezTo>
                    <a:cubicBezTo>
                      <a:pt x="1005715" y="617385"/>
                      <a:pt x="1008856" y="618331"/>
                      <a:pt x="1012031" y="619125"/>
                    </a:cubicBezTo>
                    <a:cubicBezTo>
                      <a:pt x="1012825" y="621506"/>
                      <a:pt x="1012637" y="624493"/>
                      <a:pt x="1014412" y="626268"/>
                    </a:cubicBezTo>
                    <a:cubicBezTo>
                      <a:pt x="1016187" y="628043"/>
                      <a:pt x="1019311" y="627527"/>
                      <a:pt x="1021556" y="628650"/>
                    </a:cubicBezTo>
                    <a:cubicBezTo>
                      <a:pt x="1037904" y="636824"/>
                      <a:pt x="1017640" y="631200"/>
                      <a:pt x="1040606" y="635793"/>
                    </a:cubicBezTo>
                    <a:cubicBezTo>
                      <a:pt x="1045877" y="639307"/>
                      <a:pt x="1051227" y="642200"/>
                      <a:pt x="1054894" y="647700"/>
                    </a:cubicBezTo>
                    <a:cubicBezTo>
                      <a:pt x="1057120" y="651038"/>
                      <a:pt x="1057092" y="660189"/>
                      <a:pt x="1062037" y="661987"/>
                    </a:cubicBezTo>
                    <a:cubicBezTo>
                      <a:pt x="1068792" y="664443"/>
                      <a:pt x="1076344" y="663418"/>
                      <a:pt x="1083469" y="664368"/>
                    </a:cubicBezTo>
                    <a:cubicBezTo>
                      <a:pt x="1088255" y="665006"/>
                      <a:pt x="1092994" y="665956"/>
                      <a:pt x="1097756" y="666750"/>
                    </a:cubicBezTo>
                    <a:cubicBezTo>
                      <a:pt x="1100137" y="668337"/>
                      <a:pt x="1103620" y="668952"/>
                      <a:pt x="1104900" y="671512"/>
                    </a:cubicBezTo>
                    <a:cubicBezTo>
                      <a:pt x="1107059" y="675831"/>
                      <a:pt x="1104101" y="682166"/>
                      <a:pt x="1107281" y="685800"/>
                    </a:cubicBezTo>
                    <a:cubicBezTo>
                      <a:pt x="1110587" y="689578"/>
                      <a:pt x="1121569" y="690562"/>
                      <a:pt x="1121569" y="690562"/>
                    </a:cubicBezTo>
                    <a:cubicBezTo>
                      <a:pt x="1122363" y="695325"/>
                      <a:pt x="1121791" y="700531"/>
                      <a:pt x="1123950" y="704850"/>
                    </a:cubicBezTo>
                    <a:cubicBezTo>
                      <a:pt x="1125230" y="707410"/>
                      <a:pt x="1128248" y="709312"/>
                      <a:pt x="1131094" y="709612"/>
                    </a:cubicBezTo>
                    <a:cubicBezTo>
                      <a:pt x="1143724" y="710941"/>
                      <a:pt x="1156494" y="709612"/>
                      <a:pt x="1169194" y="709612"/>
                    </a:cubicBezTo>
                  </a:path>
                </a:pathLst>
              </a:custGeom>
              <a:no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grpSp>
        <p:nvGrpSpPr>
          <p:cNvPr id="124" name="Group 123"/>
          <p:cNvGrpSpPr/>
          <p:nvPr/>
        </p:nvGrpSpPr>
        <p:grpSpPr>
          <a:xfrm>
            <a:off x="4955157" y="2184914"/>
            <a:ext cx="4038297" cy="3141794"/>
            <a:chOff x="4882069" y="1968338"/>
            <a:chExt cx="4038297" cy="3141794"/>
          </a:xfrm>
        </p:grpSpPr>
        <p:sp>
          <p:nvSpPr>
            <p:cNvPr id="33" name="Freeform 32"/>
            <p:cNvSpPr/>
            <p:nvPr/>
          </p:nvSpPr>
          <p:spPr>
            <a:xfrm>
              <a:off x="5408776" y="2043939"/>
              <a:ext cx="3427535" cy="2636960"/>
            </a:xfrm>
            <a:custGeom>
              <a:avLst/>
              <a:gdLst>
                <a:gd name="connsiteX0" fmla="*/ 0 w 3496826"/>
                <a:gd name="connsiteY0" fmla="*/ 0 h 2627644"/>
                <a:gd name="connsiteX1" fmla="*/ 0 w 3496826"/>
                <a:gd name="connsiteY1" fmla="*/ 2627644 h 2627644"/>
                <a:gd name="connsiteX2" fmla="*/ 3496826 w 3496826"/>
                <a:gd name="connsiteY2" fmla="*/ 2627644 h 2627644"/>
              </a:gdLst>
              <a:ahLst/>
              <a:cxnLst>
                <a:cxn ang="0">
                  <a:pos x="connsiteX0" y="connsiteY0"/>
                </a:cxn>
                <a:cxn ang="0">
                  <a:pos x="connsiteX1" y="connsiteY1"/>
                </a:cxn>
                <a:cxn ang="0">
                  <a:pos x="connsiteX2" y="connsiteY2"/>
                </a:cxn>
              </a:cxnLst>
              <a:rect l="l" t="t" r="r" b="b"/>
              <a:pathLst>
                <a:path w="3496826" h="2627644">
                  <a:moveTo>
                    <a:pt x="0" y="0"/>
                  </a:moveTo>
                  <a:lnTo>
                    <a:pt x="0" y="2627644"/>
                  </a:lnTo>
                  <a:lnTo>
                    <a:pt x="3496826" y="2627644"/>
                  </a:lnTo>
                </a:path>
              </a:pathLst>
            </a:cu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72" name="TextBox 71"/>
            <p:cNvSpPr txBox="1"/>
            <p:nvPr/>
          </p:nvSpPr>
          <p:spPr>
            <a:xfrm>
              <a:off x="5083713" y="1968338"/>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100</a:t>
              </a:r>
              <a:endParaRPr lang="en-US" sz="1000" dirty="0">
                <a:cs typeface="Arial" panose="020B0604020202020204" pitchFamily="34" charset="0"/>
              </a:endParaRPr>
            </a:p>
          </p:txBody>
        </p:sp>
        <p:sp>
          <p:nvSpPr>
            <p:cNvPr id="73" name="TextBox 72"/>
            <p:cNvSpPr txBox="1"/>
            <p:nvPr/>
          </p:nvSpPr>
          <p:spPr>
            <a:xfrm rot="16200000">
              <a:off x="3834546" y="3283482"/>
              <a:ext cx="2279711" cy="184666"/>
            </a:xfrm>
            <a:prstGeom prst="rect">
              <a:avLst/>
            </a:prstGeom>
            <a:noFill/>
          </p:spPr>
          <p:txBody>
            <a:bodyPr wrap="square" lIns="0" tIns="0" rIns="0" bIns="0" rtlCol="0" anchor="b" anchorCtr="0">
              <a:spAutoFit/>
            </a:bodyPr>
            <a:lstStyle/>
            <a:p>
              <a:pPr algn="ctr"/>
              <a:r>
                <a:rPr lang="en-US" sz="1200" b="1" dirty="0" smtClean="0">
                  <a:cs typeface="Arial" panose="020B0604020202020204" pitchFamily="34" charset="0"/>
                </a:rPr>
                <a:t>Overall Survival (%)</a:t>
              </a:r>
              <a:endParaRPr lang="en-US" sz="1200" b="1" dirty="0">
                <a:cs typeface="Arial" panose="020B0604020202020204" pitchFamily="34" charset="0"/>
              </a:endParaRPr>
            </a:p>
          </p:txBody>
        </p:sp>
        <p:cxnSp>
          <p:nvCxnSpPr>
            <p:cNvPr id="74" name="Straight Connector 73"/>
            <p:cNvCxnSpPr/>
            <p:nvPr/>
          </p:nvCxnSpPr>
          <p:spPr>
            <a:xfrm rot="10800000">
              <a:off x="5354197" y="2046722"/>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rot="10800000">
              <a:off x="5354197" y="2306029"/>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rot="10800000">
              <a:off x="5354197" y="2569885"/>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rot="10800000">
              <a:off x="5354197" y="2833742"/>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rot="10800000">
              <a:off x="5354197" y="3097599"/>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rot="10800000">
              <a:off x="5354197" y="3356907"/>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rot="10800000">
              <a:off x="5354197" y="3625312"/>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rot="10800000">
              <a:off x="5354197" y="3884620"/>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rot="10800000">
              <a:off x="5354197" y="4153026"/>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rot="10800000">
              <a:off x="5354197" y="4403235"/>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rot="10800000">
              <a:off x="5354197" y="4641734"/>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rot="16200000">
              <a:off x="6763820" y="4712586"/>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rot="16200000">
              <a:off x="5403378" y="4712586"/>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rot="16200000">
              <a:off x="6076884" y="4712586"/>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rot="16200000">
              <a:off x="7441659" y="4712586"/>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rot="16200000">
              <a:off x="8119498" y="4712586"/>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rot="16200000">
              <a:off x="8806435" y="4712586"/>
              <a:ext cx="520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Box 90"/>
            <p:cNvSpPr txBox="1"/>
            <p:nvPr/>
          </p:nvSpPr>
          <p:spPr>
            <a:xfrm>
              <a:off x="5083713" y="2218548"/>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90</a:t>
              </a:r>
              <a:endParaRPr lang="en-US" sz="1000" dirty="0">
                <a:cs typeface="Arial" panose="020B0604020202020204" pitchFamily="34" charset="0"/>
              </a:endParaRPr>
            </a:p>
          </p:txBody>
        </p:sp>
        <p:sp>
          <p:nvSpPr>
            <p:cNvPr id="92" name="TextBox 91"/>
            <p:cNvSpPr txBox="1"/>
            <p:nvPr/>
          </p:nvSpPr>
          <p:spPr>
            <a:xfrm>
              <a:off x="5083713" y="2486954"/>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80</a:t>
              </a:r>
              <a:endParaRPr lang="en-US" sz="1000" dirty="0">
                <a:cs typeface="Arial" panose="020B0604020202020204" pitchFamily="34" charset="0"/>
              </a:endParaRPr>
            </a:p>
          </p:txBody>
        </p:sp>
        <p:sp>
          <p:nvSpPr>
            <p:cNvPr id="93" name="TextBox 92"/>
            <p:cNvSpPr txBox="1"/>
            <p:nvPr/>
          </p:nvSpPr>
          <p:spPr>
            <a:xfrm>
              <a:off x="5083713" y="2755360"/>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70</a:t>
              </a:r>
              <a:endParaRPr lang="en-US" sz="1000" dirty="0">
                <a:cs typeface="Arial" panose="020B0604020202020204" pitchFamily="34" charset="0"/>
              </a:endParaRPr>
            </a:p>
          </p:txBody>
        </p:sp>
        <p:sp>
          <p:nvSpPr>
            <p:cNvPr id="94" name="TextBox 93"/>
            <p:cNvSpPr txBox="1"/>
            <p:nvPr/>
          </p:nvSpPr>
          <p:spPr>
            <a:xfrm>
              <a:off x="5083713" y="3023766"/>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60</a:t>
              </a:r>
              <a:endParaRPr lang="en-US" sz="1000" dirty="0">
                <a:cs typeface="Arial" panose="020B0604020202020204" pitchFamily="34" charset="0"/>
              </a:endParaRPr>
            </a:p>
          </p:txBody>
        </p:sp>
        <p:sp>
          <p:nvSpPr>
            <p:cNvPr id="95" name="TextBox 94"/>
            <p:cNvSpPr txBox="1"/>
            <p:nvPr/>
          </p:nvSpPr>
          <p:spPr>
            <a:xfrm>
              <a:off x="5083713" y="3283073"/>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50</a:t>
              </a:r>
              <a:endParaRPr lang="en-US" sz="1000" dirty="0">
                <a:cs typeface="Arial" panose="020B0604020202020204" pitchFamily="34" charset="0"/>
              </a:endParaRPr>
            </a:p>
          </p:txBody>
        </p:sp>
        <p:sp>
          <p:nvSpPr>
            <p:cNvPr id="96" name="TextBox 95"/>
            <p:cNvSpPr txBox="1"/>
            <p:nvPr/>
          </p:nvSpPr>
          <p:spPr>
            <a:xfrm>
              <a:off x="5083713" y="3542380"/>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40</a:t>
              </a:r>
              <a:endParaRPr lang="en-US" sz="1000" dirty="0">
                <a:cs typeface="Arial" panose="020B0604020202020204" pitchFamily="34" charset="0"/>
              </a:endParaRPr>
            </a:p>
          </p:txBody>
        </p:sp>
        <p:sp>
          <p:nvSpPr>
            <p:cNvPr id="97" name="TextBox 96"/>
            <p:cNvSpPr txBox="1"/>
            <p:nvPr/>
          </p:nvSpPr>
          <p:spPr>
            <a:xfrm>
              <a:off x="5083713" y="3801687"/>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30</a:t>
              </a:r>
              <a:endParaRPr lang="en-US" sz="1000" dirty="0">
                <a:cs typeface="Arial" panose="020B0604020202020204" pitchFamily="34" charset="0"/>
              </a:endParaRPr>
            </a:p>
          </p:txBody>
        </p:sp>
        <p:sp>
          <p:nvSpPr>
            <p:cNvPr id="98" name="TextBox 97"/>
            <p:cNvSpPr txBox="1"/>
            <p:nvPr/>
          </p:nvSpPr>
          <p:spPr>
            <a:xfrm>
              <a:off x="5083713" y="4070093"/>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20</a:t>
              </a:r>
              <a:endParaRPr lang="en-US" sz="1000" dirty="0">
                <a:cs typeface="Arial" panose="020B0604020202020204" pitchFamily="34" charset="0"/>
              </a:endParaRPr>
            </a:p>
          </p:txBody>
        </p:sp>
        <p:sp>
          <p:nvSpPr>
            <p:cNvPr id="99" name="TextBox 98"/>
            <p:cNvSpPr txBox="1"/>
            <p:nvPr/>
          </p:nvSpPr>
          <p:spPr>
            <a:xfrm>
              <a:off x="5083713" y="4338499"/>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10</a:t>
              </a:r>
              <a:endParaRPr lang="en-US" sz="1000" dirty="0">
                <a:cs typeface="Arial" panose="020B0604020202020204" pitchFamily="34" charset="0"/>
              </a:endParaRPr>
            </a:p>
          </p:txBody>
        </p:sp>
        <p:sp>
          <p:nvSpPr>
            <p:cNvPr id="100" name="TextBox 99"/>
            <p:cNvSpPr txBox="1"/>
            <p:nvPr/>
          </p:nvSpPr>
          <p:spPr>
            <a:xfrm>
              <a:off x="5083713" y="4571802"/>
              <a:ext cx="252483"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0</a:t>
              </a:r>
              <a:endParaRPr lang="en-US" sz="1000" dirty="0">
                <a:cs typeface="Arial" panose="020B0604020202020204" pitchFamily="34" charset="0"/>
              </a:endParaRPr>
            </a:p>
          </p:txBody>
        </p:sp>
        <p:sp>
          <p:nvSpPr>
            <p:cNvPr id="101" name="TextBox 100"/>
            <p:cNvSpPr txBox="1"/>
            <p:nvPr/>
          </p:nvSpPr>
          <p:spPr>
            <a:xfrm>
              <a:off x="5346709" y="4766129"/>
              <a:ext cx="175148" cy="153888"/>
            </a:xfrm>
            <a:prstGeom prst="rect">
              <a:avLst/>
            </a:prstGeom>
            <a:noFill/>
          </p:spPr>
          <p:txBody>
            <a:bodyPr wrap="square" lIns="0" tIns="0" rIns="0" bIns="0" rtlCol="0" anchor="b" anchorCtr="0">
              <a:spAutoFit/>
            </a:bodyPr>
            <a:lstStyle/>
            <a:p>
              <a:pPr algn="ctr"/>
              <a:r>
                <a:rPr lang="en-US" sz="1000" dirty="0" smtClean="0">
                  <a:cs typeface="Arial" panose="020B0604020202020204" pitchFamily="34" charset="0"/>
                </a:rPr>
                <a:t>0</a:t>
              </a:r>
              <a:endParaRPr lang="en-US" sz="1000" dirty="0">
                <a:cs typeface="Arial" panose="020B0604020202020204" pitchFamily="34" charset="0"/>
              </a:endParaRPr>
            </a:p>
          </p:txBody>
        </p:sp>
        <p:sp>
          <p:nvSpPr>
            <p:cNvPr id="102" name="TextBox 101"/>
            <p:cNvSpPr txBox="1"/>
            <p:nvPr/>
          </p:nvSpPr>
          <p:spPr>
            <a:xfrm>
              <a:off x="6020214" y="4766129"/>
              <a:ext cx="175148" cy="153888"/>
            </a:xfrm>
            <a:prstGeom prst="rect">
              <a:avLst/>
            </a:prstGeom>
            <a:noFill/>
          </p:spPr>
          <p:txBody>
            <a:bodyPr wrap="square" lIns="0" tIns="0" rIns="0" bIns="0" rtlCol="0" anchor="b" anchorCtr="0">
              <a:spAutoFit/>
            </a:bodyPr>
            <a:lstStyle/>
            <a:p>
              <a:pPr algn="ctr"/>
              <a:r>
                <a:rPr lang="en-US" sz="1000" dirty="0" smtClean="0">
                  <a:cs typeface="Arial" panose="020B0604020202020204" pitchFamily="34" charset="0"/>
                </a:rPr>
                <a:t>6</a:t>
              </a:r>
              <a:endParaRPr lang="en-US" sz="1000" dirty="0">
                <a:cs typeface="Arial" panose="020B0604020202020204" pitchFamily="34" charset="0"/>
              </a:endParaRPr>
            </a:p>
          </p:txBody>
        </p:sp>
        <p:sp>
          <p:nvSpPr>
            <p:cNvPr id="103" name="TextBox 102"/>
            <p:cNvSpPr txBox="1"/>
            <p:nvPr/>
          </p:nvSpPr>
          <p:spPr>
            <a:xfrm>
              <a:off x="6688955" y="4766129"/>
              <a:ext cx="175148" cy="153888"/>
            </a:xfrm>
            <a:prstGeom prst="rect">
              <a:avLst/>
            </a:prstGeom>
            <a:noFill/>
          </p:spPr>
          <p:txBody>
            <a:bodyPr wrap="square" lIns="0" tIns="0" rIns="0" bIns="0" rtlCol="0" anchor="b" anchorCtr="0">
              <a:spAutoFit/>
            </a:bodyPr>
            <a:lstStyle/>
            <a:p>
              <a:pPr algn="ctr"/>
              <a:r>
                <a:rPr lang="en-US" sz="1000" dirty="0" smtClean="0">
                  <a:cs typeface="Arial" panose="020B0604020202020204" pitchFamily="34" charset="0"/>
                </a:rPr>
                <a:t>12</a:t>
              </a:r>
              <a:endParaRPr lang="en-US" sz="1000" dirty="0">
                <a:cs typeface="Arial" panose="020B0604020202020204" pitchFamily="34" charset="0"/>
              </a:endParaRPr>
            </a:p>
          </p:txBody>
        </p:sp>
        <p:sp>
          <p:nvSpPr>
            <p:cNvPr id="104" name="TextBox 103"/>
            <p:cNvSpPr txBox="1"/>
            <p:nvPr/>
          </p:nvSpPr>
          <p:spPr>
            <a:xfrm>
              <a:off x="7380441" y="4766129"/>
              <a:ext cx="175148" cy="153888"/>
            </a:xfrm>
            <a:prstGeom prst="rect">
              <a:avLst/>
            </a:prstGeom>
            <a:noFill/>
          </p:spPr>
          <p:txBody>
            <a:bodyPr wrap="square" lIns="0" tIns="0" rIns="0" bIns="0" rtlCol="0" anchor="b" anchorCtr="0">
              <a:spAutoFit/>
            </a:bodyPr>
            <a:lstStyle/>
            <a:p>
              <a:pPr algn="ctr"/>
              <a:r>
                <a:rPr lang="en-US" sz="1000" dirty="0" smtClean="0">
                  <a:cs typeface="Arial" panose="020B0604020202020204" pitchFamily="34" charset="0"/>
                </a:rPr>
                <a:t>18</a:t>
              </a:r>
              <a:endParaRPr lang="en-US" sz="1000" dirty="0">
                <a:cs typeface="Arial" panose="020B0604020202020204" pitchFamily="34" charset="0"/>
              </a:endParaRPr>
            </a:p>
          </p:txBody>
        </p:sp>
        <p:sp>
          <p:nvSpPr>
            <p:cNvPr id="105" name="TextBox 104"/>
            <p:cNvSpPr txBox="1"/>
            <p:nvPr/>
          </p:nvSpPr>
          <p:spPr>
            <a:xfrm>
              <a:off x="8058280" y="4766129"/>
              <a:ext cx="175148" cy="153888"/>
            </a:xfrm>
            <a:prstGeom prst="rect">
              <a:avLst/>
            </a:prstGeom>
            <a:noFill/>
          </p:spPr>
          <p:txBody>
            <a:bodyPr wrap="square" lIns="0" tIns="0" rIns="0" bIns="0" rtlCol="0" anchor="b" anchorCtr="0">
              <a:spAutoFit/>
            </a:bodyPr>
            <a:lstStyle/>
            <a:p>
              <a:pPr algn="ctr"/>
              <a:r>
                <a:rPr lang="en-US" sz="1000" dirty="0" smtClean="0">
                  <a:cs typeface="Arial" panose="020B0604020202020204" pitchFamily="34" charset="0"/>
                </a:rPr>
                <a:t>24</a:t>
              </a:r>
              <a:endParaRPr lang="en-US" sz="1000" dirty="0">
                <a:cs typeface="Arial" panose="020B0604020202020204" pitchFamily="34" charset="0"/>
              </a:endParaRPr>
            </a:p>
          </p:txBody>
        </p:sp>
        <p:sp>
          <p:nvSpPr>
            <p:cNvPr id="106" name="TextBox 105"/>
            <p:cNvSpPr txBox="1"/>
            <p:nvPr/>
          </p:nvSpPr>
          <p:spPr>
            <a:xfrm>
              <a:off x="8745218" y="4766129"/>
              <a:ext cx="175148" cy="153888"/>
            </a:xfrm>
            <a:prstGeom prst="rect">
              <a:avLst/>
            </a:prstGeom>
            <a:noFill/>
          </p:spPr>
          <p:txBody>
            <a:bodyPr wrap="square" lIns="0" tIns="0" rIns="0" bIns="0" rtlCol="0" anchor="b" anchorCtr="0">
              <a:spAutoFit/>
            </a:bodyPr>
            <a:lstStyle/>
            <a:p>
              <a:pPr algn="ctr"/>
              <a:r>
                <a:rPr lang="en-US" sz="1000" dirty="0" smtClean="0">
                  <a:cs typeface="Arial" panose="020B0604020202020204" pitchFamily="34" charset="0"/>
                </a:rPr>
                <a:t>30</a:t>
              </a:r>
              <a:endParaRPr lang="en-US" sz="1000" dirty="0">
                <a:cs typeface="Arial" panose="020B0604020202020204" pitchFamily="34" charset="0"/>
              </a:endParaRPr>
            </a:p>
          </p:txBody>
        </p:sp>
        <p:sp>
          <p:nvSpPr>
            <p:cNvPr id="107" name="TextBox 106"/>
            <p:cNvSpPr txBox="1"/>
            <p:nvPr/>
          </p:nvSpPr>
          <p:spPr>
            <a:xfrm>
              <a:off x="5995443" y="4925466"/>
              <a:ext cx="2279711" cy="184666"/>
            </a:xfrm>
            <a:prstGeom prst="rect">
              <a:avLst/>
            </a:prstGeom>
            <a:noFill/>
          </p:spPr>
          <p:txBody>
            <a:bodyPr wrap="square" lIns="0" tIns="0" rIns="0" bIns="0" rtlCol="0" anchor="b" anchorCtr="0">
              <a:spAutoFit/>
            </a:bodyPr>
            <a:lstStyle/>
            <a:p>
              <a:pPr algn="ctr"/>
              <a:r>
                <a:rPr lang="en-US" sz="1200" b="1" dirty="0">
                  <a:cs typeface="Arial" panose="020B0604020202020204" pitchFamily="34" charset="0"/>
                </a:rPr>
                <a:t>Months</a:t>
              </a:r>
            </a:p>
          </p:txBody>
        </p:sp>
        <p:grpSp>
          <p:nvGrpSpPr>
            <p:cNvPr id="113" name="Group 112"/>
            <p:cNvGrpSpPr/>
            <p:nvPr/>
          </p:nvGrpSpPr>
          <p:grpSpPr>
            <a:xfrm>
              <a:off x="5429912" y="2047691"/>
              <a:ext cx="3261506" cy="2471970"/>
              <a:chOff x="5429912" y="2047691"/>
              <a:chExt cx="3261506" cy="2471970"/>
            </a:xfrm>
          </p:grpSpPr>
          <p:sp>
            <p:nvSpPr>
              <p:cNvPr id="114" name="Freeform 113"/>
              <p:cNvSpPr/>
              <p:nvPr/>
            </p:nvSpPr>
            <p:spPr>
              <a:xfrm>
                <a:off x="5429912" y="2047691"/>
                <a:ext cx="720222" cy="780241"/>
              </a:xfrm>
              <a:custGeom>
                <a:avLst/>
                <a:gdLst>
                  <a:gd name="connsiteX0" fmla="*/ 0 w 720222"/>
                  <a:gd name="connsiteY0" fmla="*/ 0 h 780241"/>
                  <a:gd name="connsiteX1" fmla="*/ 0 w 720222"/>
                  <a:gd name="connsiteY1" fmla="*/ 74141 h 780241"/>
                  <a:gd name="connsiteX2" fmla="*/ 52957 w 720222"/>
                  <a:gd name="connsiteY2" fmla="*/ 74141 h 780241"/>
                  <a:gd name="connsiteX3" fmla="*/ 52957 w 720222"/>
                  <a:gd name="connsiteY3" fmla="*/ 109446 h 780241"/>
                  <a:gd name="connsiteX4" fmla="*/ 74141 w 720222"/>
                  <a:gd name="connsiteY4" fmla="*/ 109446 h 780241"/>
                  <a:gd name="connsiteX5" fmla="*/ 74141 w 720222"/>
                  <a:gd name="connsiteY5" fmla="*/ 141220 h 780241"/>
                  <a:gd name="connsiteX6" fmla="*/ 134159 w 720222"/>
                  <a:gd name="connsiteY6" fmla="*/ 141220 h 780241"/>
                  <a:gd name="connsiteX7" fmla="*/ 134159 w 720222"/>
                  <a:gd name="connsiteY7" fmla="*/ 169464 h 780241"/>
                  <a:gd name="connsiteX8" fmla="*/ 169464 w 720222"/>
                  <a:gd name="connsiteY8" fmla="*/ 169464 h 780241"/>
                  <a:gd name="connsiteX9" fmla="*/ 169464 w 720222"/>
                  <a:gd name="connsiteY9" fmla="*/ 211830 h 780241"/>
                  <a:gd name="connsiteX10" fmla="*/ 176525 w 720222"/>
                  <a:gd name="connsiteY10" fmla="*/ 204769 h 780241"/>
                  <a:gd name="connsiteX11" fmla="*/ 176525 w 720222"/>
                  <a:gd name="connsiteY11" fmla="*/ 243605 h 780241"/>
                  <a:gd name="connsiteX12" fmla="*/ 208300 w 720222"/>
                  <a:gd name="connsiteY12" fmla="*/ 243605 h 780241"/>
                  <a:gd name="connsiteX13" fmla="*/ 208300 w 720222"/>
                  <a:gd name="connsiteY13" fmla="*/ 275379 h 780241"/>
                  <a:gd name="connsiteX14" fmla="*/ 236544 w 720222"/>
                  <a:gd name="connsiteY14" fmla="*/ 275379 h 780241"/>
                  <a:gd name="connsiteX15" fmla="*/ 236544 w 720222"/>
                  <a:gd name="connsiteY15" fmla="*/ 321276 h 780241"/>
                  <a:gd name="connsiteX16" fmla="*/ 278910 w 720222"/>
                  <a:gd name="connsiteY16" fmla="*/ 321276 h 780241"/>
                  <a:gd name="connsiteX17" fmla="*/ 278910 w 720222"/>
                  <a:gd name="connsiteY17" fmla="*/ 381294 h 780241"/>
                  <a:gd name="connsiteX18" fmla="*/ 289501 w 720222"/>
                  <a:gd name="connsiteY18" fmla="*/ 381294 h 780241"/>
                  <a:gd name="connsiteX19" fmla="*/ 289501 w 720222"/>
                  <a:gd name="connsiteY19" fmla="*/ 420130 h 780241"/>
                  <a:gd name="connsiteX20" fmla="*/ 335398 w 720222"/>
                  <a:gd name="connsiteY20" fmla="*/ 420130 h 780241"/>
                  <a:gd name="connsiteX21" fmla="*/ 335398 w 720222"/>
                  <a:gd name="connsiteY21" fmla="*/ 458965 h 780241"/>
                  <a:gd name="connsiteX22" fmla="*/ 377764 w 720222"/>
                  <a:gd name="connsiteY22" fmla="*/ 458965 h 780241"/>
                  <a:gd name="connsiteX23" fmla="*/ 377764 w 720222"/>
                  <a:gd name="connsiteY23" fmla="*/ 490740 h 780241"/>
                  <a:gd name="connsiteX24" fmla="*/ 473087 w 720222"/>
                  <a:gd name="connsiteY24" fmla="*/ 490740 h 780241"/>
                  <a:gd name="connsiteX25" fmla="*/ 473087 w 720222"/>
                  <a:gd name="connsiteY25" fmla="*/ 561350 h 780241"/>
                  <a:gd name="connsiteX26" fmla="*/ 473087 w 720222"/>
                  <a:gd name="connsiteY26" fmla="*/ 575472 h 780241"/>
                  <a:gd name="connsiteX27" fmla="*/ 473087 w 720222"/>
                  <a:gd name="connsiteY27" fmla="*/ 600185 h 780241"/>
                  <a:gd name="connsiteX28" fmla="*/ 518984 w 720222"/>
                  <a:gd name="connsiteY28" fmla="*/ 600185 h 780241"/>
                  <a:gd name="connsiteX29" fmla="*/ 518984 w 720222"/>
                  <a:gd name="connsiteY29" fmla="*/ 628429 h 780241"/>
                  <a:gd name="connsiteX30" fmla="*/ 526045 w 720222"/>
                  <a:gd name="connsiteY30" fmla="*/ 635490 h 780241"/>
                  <a:gd name="connsiteX31" fmla="*/ 526045 w 720222"/>
                  <a:gd name="connsiteY31" fmla="*/ 667265 h 780241"/>
                  <a:gd name="connsiteX32" fmla="*/ 663734 w 720222"/>
                  <a:gd name="connsiteY32" fmla="*/ 667265 h 780241"/>
                  <a:gd name="connsiteX33" fmla="*/ 663734 w 720222"/>
                  <a:gd name="connsiteY33" fmla="*/ 699040 h 780241"/>
                  <a:gd name="connsiteX34" fmla="*/ 667264 w 720222"/>
                  <a:gd name="connsiteY34" fmla="*/ 702570 h 780241"/>
                  <a:gd name="connsiteX35" fmla="*/ 667264 w 720222"/>
                  <a:gd name="connsiteY35" fmla="*/ 741406 h 780241"/>
                  <a:gd name="connsiteX36" fmla="*/ 720222 w 720222"/>
                  <a:gd name="connsiteY36" fmla="*/ 741406 h 780241"/>
                  <a:gd name="connsiteX37" fmla="*/ 720222 w 720222"/>
                  <a:gd name="connsiteY37" fmla="*/ 780241 h 780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20222" h="780241">
                    <a:moveTo>
                      <a:pt x="0" y="0"/>
                    </a:moveTo>
                    <a:lnTo>
                      <a:pt x="0" y="74141"/>
                    </a:lnTo>
                    <a:lnTo>
                      <a:pt x="52957" y="74141"/>
                    </a:lnTo>
                    <a:lnTo>
                      <a:pt x="52957" y="109446"/>
                    </a:lnTo>
                    <a:lnTo>
                      <a:pt x="74141" y="109446"/>
                    </a:lnTo>
                    <a:lnTo>
                      <a:pt x="74141" y="141220"/>
                    </a:lnTo>
                    <a:lnTo>
                      <a:pt x="134159" y="141220"/>
                    </a:lnTo>
                    <a:lnTo>
                      <a:pt x="134159" y="169464"/>
                    </a:lnTo>
                    <a:lnTo>
                      <a:pt x="169464" y="169464"/>
                    </a:lnTo>
                    <a:lnTo>
                      <a:pt x="169464" y="211830"/>
                    </a:lnTo>
                    <a:lnTo>
                      <a:pt x="176525" y="204769"/>
                    </a:lnTo>
                    <a:lnTo>
                      <a:pt x="176525" y="243605"/>
                    </a:lnTo>
                    <a:lnTo>
                      <a:pt x="208300" y="243605"/>
                    </a:lnTo>
                    <a:lnTo>
                      <a:pt x="208300" y="275379"/>
                    </a:lnTo>
                    <a:lnTo>
                      <a:pt x="236544" y="275379"/>
                    </a:lnTo>
                    <a:lnTo>
                      <a:pt x="236544" y="321276"/>
                    </a:lnTo>
                    <a:lnTo>
                      <a:pt x="278910" y="321276"/>
                    </a:lnTo>
                    <a:lnTo>
                      <a:pt x="278910" y="381294"/>
                    </a:lnTo>
                    <a:lnTo>
                      <a:pt x="289501" y="381294"/>
                    </a:lnTo>
                    <a:lnTo>
                      <a:pt x="289501" y="420130"/>
                    </a:lnTo>
                    <a:lnTo>
                      <a:pt x="335398" y="420130"/>
                    </a:lnTo>
                    <a:lnTo>
                      <a:pt x="335398" y="458965"/>
                    </a:lnTo>
                    <a:lnTo>
                      <a:pt x="377764" y="458965"/>
                    </a:lnTo>
                    <a:lnTo>
                      <a:pt x="377764" y="490740"/>
                    </a:lnTo>
                    <a:lnTo>
                      <a:pt x="473087" y="490740"/>
                    </a:lnTo>
                    <a:lnTo>
                      <a:pt x="473087" y="561350"/>
                    </a:lnTo>
                    <a:lnTo>
                      <a:pt x="473087" y="575472"/>
                    </a:lnTo>
                    <a:lnTo>
                      <a:pt x="473087" y="600185"/>
                    </a:lnTo>
                    <a:lnTo>
                      <a:pt x="518984" y="600185"/>
                    </a:lnTo>
                    <a:lnTo>
                      <a:pt x="518984" y="628429"/>
                    </a:lnTo>
                    <a:lnTo>
                      <a:pt x="526045" y="635490"/>
                    </a:lnTo>
                    <a:lnTo>
                      <a:pt x="526045" y="667265"/>
                    </a:lnTo>
                    <a:lnTo>
                      <a:pt x="663734" y="667265"/>
                    </a:lnTo>
                    <a:lnTo>
                      <a:pt x="663734" y="699040"/>
                    </a:lnTo>
                    <a:lnTo>
                      <a:pt x="667264" y="702570"/>
                    </a:lnTo>
                    <a:lnTo>
                      <a:pt x="667264" y="741406"/>
                    </a:lnTo>
                    <a:lnTo>
                      <a:pt x="720222" y="741406"/>
                    </a:lnTo>
                    <a:lnTo>
                      <a:pt x="720222" y="780241"/>
                    </a:lnTo>
                  </a:path>
                </a:pathLst>
              </a:custGeom>
              <a:noFill/>
              <a:ln w="19050" cap="rnd">
                <a:solidFill>
                  <a:srgbClr val="3366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5" name="Freeform 114"/>
              <p:cNvSpPr/>
              <p:nvPr/>
            </p:nvSpPr>
            <p:spPr>
              <a:xfrm>
                <a:off x="6148339" y="2823248"/>
                <a:ext cx="701964" cy="714279"/>
              </a:xfrm>
              <a:custGeom>
                <a:avLst/>
                <a:gdLst>
                  <a:gd name="connsiteX0" fmla="*/ 0 w 701964"/>
                  <a:gd name="connsiteY0" fmla="*/ 0 h 714279"/>
                  <a:gd name="connsiteX1" fmla="*/ 64655 w 701964"/>
                  <a:gd name="connsiteY1" fmla="*/ 0 h 714279"/>
                  <a:gd name="connsiteX2" fmla="*/ 64655 w 701964"/>
                  <a:gd name="connsiteY2" fmla="*/ 27710 h 714279"/>
                  <a:gd name="connsiteX3" fmla="*/ 73891 w 701964"/>
                  <a:gd name="connsiteY3" fmla="*/ 36946 h 714279"/>
                  <a:gd name="connsiteX4" fmla="*/ 73891 w 701964"/>
                  <a:gd name="connsiteY4" fmla="*/ 70813 h 714279"/>
                  <a:gd name="connsiteX5" fmla="*/ 160097 w 701964"/>
                  <a:gd name="connsiteY5" fmla="*/ 70813 h 714279"/>
                  <a:gd name="connsiteX6" fmla="*/ 160097 w 701964"/>
                  <a:gd name="connsiteY6" fmla="*/ 110837 h 714279"/>
                  <a:gd name="connsiteX7" fmla="*/ 187806 w 701964"/>
                  <a:gd name="connsiteY7" fmla="*/ 110837 h 714279"/>
                  <a:gd name="connsiteX8" fmla="*/ 187806 w 701964"/>
                  <a:gd name="connsiteY8" fmla="*/ 144704 h 714279"/>
                  <a:gd name="connsiteX9" fmla="*/ 240146 w 701964"/>
                  <a:gd name="connsiteY9" fmla="*/ 144704 h 714279"/>
                  <a:gd name="connsiteX10" fmla="*/ 240146 w 701964"/>
                  <a:gd name="connsiteY10" fmla="*/ 175491 h 714279"/>
                  <a:gd name="connsiteX11" fmla="*/ 240146 w 701964"/>
                  <a:gd name="connsiteY11" fmla="*/ 184728 h 714279"/>
                  <a:gd name="connsiteX12" fmla="*/ 240146 w 701964"/>
                  <a:gd name="connsiteY12" fmla="*/ 215516 h 714279"/>
                  <a:gd name="connsiteX13" fmla="*/ 280170 w 701964"/>
                  <a:gd name="connsiteY13" fmla="*/ 215516 h 714279"/>
                  <a:gd name="connsiteX14" fmla="*/ 280170 w 701964"/>
                  <a:gd name="connsiteY14" fmla="*/ 252461 h 714279"/>
                  <a:gd name="connsiteX15" fmla="*/ 347903 w 701964"/>
                  <a:gd name="connsiteY15" fmla="*/ 252461 h 714279"/>
                  <a:gd name="connsiteX16" fmla="*/ 347903 w 701964"/>
                  <a:gd name="connsiteY16" fmla="*/ 286328 h 714279"/>
                  <a:gd name="connsiteX17" fmla="*/ 366376 w 701964"/>
                  <a:gd name="connsiteY17" fmla="*/ 286328 h 714279"/>
                  <a:gd name="connsiteX18" fmla="*/ 366376 w 701964"/>
                  <a:gd name="connsiteY18" fmla="*/ 323273 h 714279"/>
                  <a:gd name="connsiteX19" fmla="*/ 391006 w 701964"/>
                  <a:gd name="connsiteY19" fmla="*/ 323273 h 714279"/>
                  <a:gd name="connsiteX20" fmla="*/ 391006 w 701964"/>
                  <a:gd name="connsiteY20" fmla="*/ 354061 h 714279"/>
                  <a:gd name="connsiteX21" fmla="*/ 412558 w 701964"/>
                  <a:gd name="connsiteY21" fmla="*/ 354061 h 714279"/>
                  <a:gd name="connsiteX22" fmla="*/ 412558 w 701964"/>
                  <a:gd name="connsiteY22" fmla="*/ 394085 h 714279"/>
                  <a:gd name="connsiteX23" fmla="*/ 431031 w 701964"/>
                  <a:gd name="connsiteY23" fmla="*/ 394085 h 714279"/>
                  <a:gd name="connsiteX24" fmla="*/ 431031 w 701964"/>
                  <a:gd name="connsiteY24" fmla="*/ 427952 h 714279"/>
                  <a:gd name="connsiteX25" fmla="*/ 467976 w 701964"/>
                  <a:gd name="connsiteY25" fmla="*/ 427952 h 714279"/>
                  <a:gd name="connsiteX26" fmla="*/ 467976 w 701964"/>
                  <a:gd name="connsiteY26" fmla="*/ 464897 h 714279"/>
                  <a:gd name="connsiteX27" fmla="*/ 486449 w 701964"/>
                  <a:gd name="connsiteY27" fmla="*/ 464897 h 714279"/>
                  <a:gd name="connsiteX28" fmla="*/ 486449 w 701964"/>
                  <a:gd name="connsiteY28" fmla="*/ 489528 h 714279"/>
                  <a:gd name="connsiteX29" fmla="*/ 554182 w 701964"/>
                  <a:gd name="connsiteY29" fmla="*/ 489528 h 714279"/>
                  <a:gd name="connsiteX30" fmla="*/ 554182 w 701964"/>
                  <a:gd name="connsiteY30" fmla="*/ 541867 h 714279"/>
                  <a:gd name="connsiteX31" fmla="*/ 560340 w 701964"/>
                  <a:gd name="connsiteY31" fmla="*/ 541867 h 714279"/>
                  <a:gd name="connsiteX32" fmla="*/ 560340 w 701964"/>
                  <a:gd name="connsiteY32" fmla="*/ 606522 h 714279"/>
                  <a:gd name="connsiteX33" fmla="*/ 572655 w 701964"/>
                  <a:gd name="connsiteY33" fmla="*/ 606522 h 714279"/>
                  <a:gd name="connsiteX34" fmla="*/ 572655 w 701964"/>
                  <a:gd name="connsiteY34" fmla="*/ 640388 h 714279"/>
                  <a:gd name="connsiteX35" fmla="*/ 640388 w 701964"/>
                  <a:gd name="connsiteY35" fmla="*/ 640388 h 714279"/>
                  <a:gd name="connsiteX36" fmla="*/ 640388 w 701964"/>
                  <a:gd name="connsiteY36" fmla="*/ 677334 h 714279"/>
                  <a:gd name="connsiteX37" fmla="*/ 701964 w 701964"/>
                  <a:gd name="connsiteY37" fmla="*/ 677334 h 714279"/>
                  <a:gd name="connsiteX38" fmla="*/ 701964 w 701964"/>
                  <a:gd name="connsiteY38" fmla="*/ 714279 h 71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01964" h="714279">
                    <a:moveTo>
                      <a:pt x="0" y="0"/>
                    </a:moveTo>
                    <a:lnTo>
                      <a:pt x="64655" y="0"/>
                    </a:lnTo>
                    <a:lnTo>
                      <a:pt x="64655" y="27710"/>
                    </a:lnTo>
                    <a:lnTo>
                      <a:pt x="73891" y="36946"/>
                    </a:lnTo>
                    <a:lnTo>
                      <a:pt x="73891" y="70813"/>
                    </a:lnTo>
                    <a:lnTo>
                      <a:pt x="160097" y="70813"/>
                    </a:lnTo>
                    <a:lnTo>
                      <a:pt x="160097" y="110837"/>
                    </a:lnTo>
                    <a:lnTo>
                      <a:pt x="187806" y="110837"/>
                    </a:lnTo>
                    <a:lnTo>
                      <a:pt x="187806" y="144704"/>
                    </a:lnTo>
                    <a:lnTo>
                      <a:pt x="240146" y="144704"/>
                    </a:lnTo>
                    <a:lnTo>
                      <a:pt x="240146" y="175491"/>
                    </a:lnTo>
                    <a:lnTo>
                      <a:pt x="240146" y="184728"/>
                    </a:lnTo>
                    <a:lnTo>
                      <a:pt x="240146" y="215516"/>
                    </a:lnTo>
                    <a:lnTo>
                      <a:pt x="280170" y="215516"/>
                    </a:lnTo>
                    <a:lnTo>
                      <a:pt x="280170" y="252461"/>
                    </a:lnTo>
                    <a:lnTo>
                      <a:pt x="347903" y="252461"/>
                    </a:lnTo>
                    <a:lnTo>
                      <a:pt x="347903" y="286328"/>
                    </a:lnTo>
                    <a:lnTo>
                      <a:pt x="366376" y="286328"/>
                    </a:lnTo>
                    <a:lnTo>
                      <a:pt x="366376" y="323273"/>
                    </a:lnTo>
                    <a:lnTo>
                      <a:pt x="391006" y="323273"/>
                    </a:lnTo>
                    <a:lnTo>
                      <a:pt x="391006" y="354061"/>
                    </a:lnTo>
                    <a:lnTo>
                      <a:pt x="412558" y="354061"/>
                    </a:lnTo>
                    <a:lnTo>
                      <a:pt x="412558" y="394085"/>
                    </a:lnTo>
                    <a:lnTo>
                      <a:pt x="431031" y="394085"/>
                    </a:lnTo>
                    <a:lnTo>
                      <a:pt x="431031" y="427952"/>
                    </a:lnTo>
                    <a:lnTo>
                      <a:pt x="467976" y="427952"/>
                    </a:lnTo>
                    <a:lnTo>
                      <a:pt x="467976" y="464897"/>
                    </a:lnTo>
                    <a:lnTo>
                      <a:pt x="486449" y="464897"/>
                    </a:lnTo>
                    <a:lnTo>
                      <a:pt x="486449" y="489528"/>
                    </a:lnTo>
                    <a:lnTo>
                      <a:pt x="554182" y="489528"/>
                    </a:lnTo>
                    <a:lnTo>
                      <a:pt x="554182" y="541867"/>
                    </a:lnTo>
                    <a:lnTo>
                      <a:pt x="560340" y="541867"/>
                    </a:lnTo>
                    <a:lnTo>
                      <a:pt x="560340" y="606522"/>
                    </a:lnTo>
                    <a:lnTo>
                      <a:pt x="572655" y="606522"/>
                    </a:lnTo>
                    <a:lnTo>
                      <a:pt x="572655" y="640388"/>
                    </a:lnTo>
                    <a:lnTo>
                      <a:pt x="640388" y="640388"/>
                    </a:lnTo>
                    <a:lnTo>
                      <a:pt x="640388" y="677334"/>
                    </a:lnTo>
                    <a:lnTo>
                      <a:pt x="701964" y="677334"/>
                    </a:lnTo>
                    <a:lnTo>
                      <a:pt x="701964" y="714279"/>
                    </a:lnTo>
                  </a:path>
                </a:pathLst>
              </a:custGeom>
              <a:noFill/>
              <a:ln w="19050" cap="rnd">
                <a:solidFill>
                  <a:srgbClr val="3366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6" name="Freeform 115"/>
              <p:cNvSpPr/>
              <p:nvPr/>
            </p:nvSpPr>
            <p:spPr>
              <a:xfrm>
                <a:off x="7272097" y="3817697"/>
                <a:ext cx="1419321" cy="701964"/>
              </a:xfrm>
              <a:custGeom>
                <a:avLst/>
                <a:gdLst>
                  <a:gd name="connsiteX0" fmla="*/ 1419321 w 1419321"/>
                  <a:gd name="connsiteY0" fmla="*/ 701964 h 701964"/>
                  <a:gd name="connsiteX1" fmla="*/ 1345430 w 1419321"/>
                  <a:gd name="connsiteY1" fmla="*/ 701964 h 701964"/>
                  <a:gd name="connsiteX2" fmla="*/ 1345430 w 1419321"/>
                  <a:gd name="connsiteY2" fmla="*/ 588048 h 701964"/>
                  <a:gd name="connsiteX3" fmla="*/ 1268461 w 1419321"/>
                  <a:gd name="connsiteY3" fmla="*/ 588048 h 701964"/>
                  <a:gd name="connsiteX4" fmla="*/ 1268461 w 1419321"/>
                  <a:gd name="connsiteY4" fmla="*/ 464897 h 701964"/>
                  <a:gd name="connsiteX5" fmla="*/ 1160703 w 1419321"/>
                  <a:gd name="connsiteY5" fmla="*/ 464897 h 701964"/>
                  <a:gd name="connsiteX6" fmla="*/ 1160703 w 1419321"/>
                  <a:gd name="connsiteY6" fmla="*/ 375612 h 701964"/>
                  <a:gd name="connsiteX7" fmla="*/ 1028315 w 1419321"/>
                  <a:gd name="connsiteY7" fmla="*/ 375612 h 701964"/>
                  <a:gd name="connsiteX8" fmla="*/ 1028315 w 1419321"/>
                  <a:gd name="connsiteY8" fmla="*/ 314036 h 701964"/>
                  <a:gd name="connsiteX9" fmla="*/ 584970 w 1419321"/>
                  <a:gd name="connsiteY9" fmla="*/ 314036 h 701964"/>
                  <a:gd name="connsiteX10" fmla="*/ 584970 w 1419321"/>
                  <a:gd name="connsiteY10" fmla="*/ 270933 h 701964"/>
                  <a:gd name="connsiteX11" fmla="*/ 440267 w 1419321"/>
                  <a:gd name="connsiteY11" fmla="*/ 270933 h 701964"/>
                  <a:gd name="connsiteX12" fmla="*/ 440267 w 1419321"/>
                  <a:gd name="connsiteY12" fmla="*/ 224751 h 701964"/>
                  <a:gd name="connsiteX13" fmla="*/ 387927 w 1419321"/>
                  <a:gd name="connsiteY13" fmla="*/ 224751 h 701964"/>
                  <a:gd name="connsiteX14" fmla="*/ 387927 w 1419321"/>
                  <a:gd name="connsiteY14" fmla="*/ 187806 h 701964"/>
                  <a:gd name="connsiteX15" fmla="*/ 344824 w 1419321"/>
                  <a:gd name="connsiteY15" fmla="*/ 187806 h 701964"/>
                  <a:gd name="connsiteX16" fmla="*/ 344824 w 1419321"/>
                  <a:gd name="connsiteY16" fmla="*/ 147782 h 701964"/>
                  <a:gd name="connsiteX17" fmla="*/ 258618 w 1419321"/>
                  <a:gd name="connsiteY17" fmla="*/ 147782 h 701964"/>
                  <a:gd name="connsiteX18" fmla="*/ 258618 w 1419321"/>
                  <a:gd name="connsiteY18" fmla="*/ 110836 h 701964"/>
                  <a:gd name="connsiteX19" fmla="*/ 190885 w 1419321"/>
                  <a:gd name="connsiteY19" fmla="*/ 110836 h 701964"/>
                  <a:gd name="connsiteX20" fmla="*/ 190885 w 1419321"/>
                  <a:gd name="connsiteY20" fmla="*/ 70812 h 701964"/>
                  <a:gd name="connsiteX21" fmla="*/ 9236 w 1419321"/>
                  <a:gd name="connsiteY21" fmla="*/ 70812 h 701964"/>
                  <a:gd name="connsiteX22" fmla="*/ 9236 w 1419321"/>
                  <a:gd name="connsiteY22" fmla="*/ 40024 h 701964"/>
                  <a:gd name="connsiteX23" fmla="*/ 0 w 1419321"/>
                  <a:gd name="connsiteY23" fmla="*/ 40024 h 701964"/>
                  <a:gd name="connsiteX24" fmla="*/ 0 w 1419321"/>
                  <a:gd name="connsiteY24" fmla="*/ 0 h 701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19321" h="701964">
                    <a:moveTo>
                      <a:pt x="1419321" y="701964"/>
                    </a:moveTo>
                    <a:lnTo>
                      <a:pt x="1345430" y="701964"/>
                    </a:lnTo>
                    <a:lnTo>
                      <a:pt x="1345430" y="588048"/>
                    </a:lnTo>
                    <a:lnTo>
                      <a:pt x="1268461" y="588048"/>
                    </a:lnTo>
                    <a:lnTo>
                      <a:pt x="1268461" y="464897"/>
                    </a:lnTo>
                    <a:lnTo>
                      <a:pt x="1160703" y="464897"/>
                    </a:lnTo>
                    <a:lnTo>
                      <a:pt x="1160703" y="375612"/>
                    </a:lnTo>
                    <a:lnTo>
                      <a:pt x="1028315" y="375612"/>
                    </a:lnTo>
                    <a:lnTo>
                      <a:pt x="1028315" y="314036"/>
                    </a:lnTo>
                    <a:lnTo>
                      <a:pt x="584970" y="314036"/>
                    </a:lnTo>
                    <a:lnTo>
                      <a:pt x="584970" y="270933"/>
                    </a:lnTo>
                    <a:lnTo>
                      <a:pt x="440267" y="270933"/>
                    </a:lnTo>
                    <a:lnTo>
                      <a:pt x="440267" y="224751"/>
                    </a:lnTo>
                    <a:lnTo>
                      <a:pt x="387927" y="224751"/>
                    </a:lnTo>
                    <a:lnTo>
                      <a:pt x="387927" y="187806"/>
                    </a:lnTo>
                    <a:lnTo>
                      <a:pt x="344824" y="187806"/>
                    </a:lnTo>
                    <a:lnTo>
                      <a:pt x="344824" y="147782"/>
                    </a:lnTo>
                    <a:lnTo>
                      <a:pt x="258618" y="147782"/>
                    </a:lnTo>
                    <a:lnTo>
                      <a:pt x="258618" y="110836"/>
                    </a:lnTo>
                    <a:lnTo>
                      <a:pt x="190885" y="110836"/>
                    </a:lnTo>
                    <a:lnTo>
                      <a:pt x="190885" y="70812"/>
                    </a:lnTo>
                    <a:lnTo>
                      <a:pt x="9236" y="70812"/>
                    </a:lnTo>
                    <a:lnTo>
                      <a:pt x="9236" y="40024"/>
                    </a:lnTo>
                    <a:lnTo>
                      <a:pt x="0" y="40024"/>
                    </a:lnTo>
                    <a:lnTo>
                      <a:pt x="0" y="0"/>
                    </a:lnTo>
                  </a:path>
                </a:pathLst>
              </a:custGeom>
              <a:noFill/>
              <a:ln w="19050" cap="rnd">
                <a:solidFill>
                  <a:srgbClr val="3366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7" name="Freeform 116"/>
              <p:cNvSpPr/>
              <p:nvPr/>
            </p:nvSpPr>
            <p:spPr>
              <a:xfrm>
                <a:off x="6853382" y="3534448"/>
                <a:ext cx="418715" cy="292485"/>
              </a:xfrm>
              <a:custGeom>
                <a:avLst/>
                <a:gdLst>
                  <a:gd name="connsiteX0" fmla="*/ 0 w 418715"/>
                  <a:gd name="connsiteY0" fmla="*/ 0 h 292485"/>
                  <a:gd name="connsiteX1" fmla="*/ 24630 w 418715"/>
                  <a:gd name="connsiteY1" fmla="*/ 24630 h 292485"/>
                  <a:gd name="connsiteX2" fmla="*/ 24630 w 418715"/>
                  <a:gd name="connsiteY2" fmla="*/ 73891 h 292485"/>
                  <a:gd name="connsiteX3" fmla="*/ 70812 w 418715"/>
                  <a:gd name="connsiteY3" fmla="*/ 73891 h 292485"/>
                  <a:gd name="connsiteX4" fmla="*/ 70812 w 418715"/>
                  <a:gd name="connsiteY4" fmla="*/ 110837 h 292485"/>
                  <a:gd name="connsiteX5" fmla="*/ 86206 w 418715"/>
                  <a:gd name="connsiteY5" fmla="*/ 110837 h 292485"/>
                  <a:gd name="connsiteX6" fmla="*/ 86206 w 418715"/>
                  <a:gd name="connsiteY6" fmla="*/ 141625 h 292485"/>
                  <a:gd name="connsiteX7" fmla="*/ 280170 w 418715"/>
                  <a:gd name="connsiteY7" fmla="*/ 141625 h 292485"/>
                  <a:gd name="connsiteX8" fmla="*/ 280170 w 418715"/>
                  <a:gd name="connsiteY8" fmla="*/ 178570 h 292485"/>
                  <a:gd name="connsiteX9" fmla="*/ 295563 w 418715"/>
                  <a:gd name="connsiteY9" fmla="*/ 178570 h 292485"/>
                  <a:gd name="connsiteX10" fmla="*/ 295563 w 418715"/>
                  <a:gd name="connsiteY10" fmla="*/ 212437 h 292485"/>
                  <a:gd name="connsiteX11" fmla="*/ 378691 w 418715"/>
                  <a:gd name="connsiteY11" fmla="*/ 212437 h 292485"/>
                  <a:gd name="connsiteX12" fmla="*/ 378691 w 418715"/>
                  <a:gd name="connsiteY12" fmla="*/ 255540 h 292485"/>
                  <a:gd name="connsiteX13" fmla="*/ 403321 w 418715"/>
                  <a:gd name="connsiteY13" fmla="*/ 255540 h 292485"/>
                  <a:gd name="connsiteX14" fmla="*/ 403321 w 418715"/>
                  <a:gd name="connsiteY14" fmla="*/ 292485 h 292485"/>
                  <a:gd name="connsiteX15" fmla="*/ 418715 w 418715"/>
                  <a:gd name="connsiteY15" fmla="*/ 292485 h 292485"/>
                  <a:gd name="connsiteX16" fmla="*/ 418715 w 418715"/>
                  <a:gd name="connsiteY16" fmla="*/ 289407 h 29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8715" h="292485">
                    <a:moveTo>
                      <a:pt x="0" y="0"/>
                    </a:moveTo>
                    <a:lnTo>
                      <a:pt x="24630" y="24630"/>
                    </a:lnTo>
                    <a:lnTo>
                      <a:pt x="24630" y="73891"/>
                    </a:lnTo>
                    <a:lnTo>
                      <a:pt x="70812" y="73891"/>
                    </a:lnTo>
                    <a:lnTo>
                      <a:pt x="70812" y="110837"/>
                    </a:lnTo>
                    <a:lnTo>
                      <a:pt x="86206" y="110837"/>
                    </a:lnTo>
                    <a:lnTo>
                      <a:pt x="86206" y="141625"/>
                    </a:lnTo>
                    <a:lnTo>
                      <a:pt x="280170" y="141625"/>
                    </a:lnTo>
                    <a:lnTo>
                      <a:pt x="280170" y="178570"/>
                    </a:lnTo>
                    <a:lnTo>
                      <a:pt x="295563" y="178570"/>
                    </a:lnTo>
                    <a:lnTo>
                      <a:pt x="295563" y="212437"/>
                    </a:lnTo>
                    <a:lnTo>
                      <a:pt x="378691" y="212437"/>
                    </a:lnTo>
                    <a:lnTo>
                      <a:pt x="378691" y="255540"/>
                    </a:lnTo>
                    <a:lnTo>
                      <a:pt x="403321" y="255540"/>
                    </a:lnTo>
                    <a:lnTo>
                      <a:pt x="403321" y="292485"/>
                    </a:lnTo>
                    <a:lnTo>
                      <a:pt x="418715" y="292485"/>
                    </a:lnTo>
                    <a:lnTo>
                      <a:pt x="418715" y="289407"/>
                    </a:lnTo>
                  </a:path>
                </a:pathLst>
              </a:custGeom>
              <a:noFill/>
              <a:ln w="19050" cap="rnd">
                <a:solidFill>
                  <a:srgbClr val="3366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nvGrpSpPr>
            <p:cNvPr id="118" name="Group 117"/>
            <p:cNvGrpSpPr/>
            <p:nvPr/>
          </p:nvGrpSpPr>
          <p:grpSpPr>
            <a:xfrm>
              <a:off x="5433060" y="2045970"/>
              <a:ext cx="3124200" cy="2506980"/>
              <a:chOff x="5433060" y="2045970"/>
              <a:chExt cx="3124200" cy="2506980"/>
            </a:xfrm>
          </p:grpSpPr>
          <p:sp>
            <p:nvSpPr>
              <p:cNvPr id="119" name="Freeform 118"/>
              <p:cNvSpPr/>
              <p:nvPr/>
            </p:nvSpPr>
            <p:spPr>
              <a:xfrm>
                <a:off x="5433060" y="2045970"/>
                <a:ext cx="525780" cy="716280"/>
              </a:xfrm>
              <a:custGeom>
                <a:avLst/>
                <a:gdLst>
                  <a:gd name="connsiteX0" fmla="*/ 0 w 525780"/>
                  <a:gd name="connsiteY0" fmla="*/ 0 h 716280"/>
                  <a:gd name="connsiteX1" fmla="*/ 30480 w 525780"/>
                  <a:gd name="connsiteY1" fmla="*/ 30480 h 716280"/>
                  <a:gd name="connsiteX2" fmla="*/ 30480 w 525780"/>
                  <a:gd name="connsiteY2" fmla="*/ 76200 h 716280"/>
                  <a:gd name="connsiteX3" fmla="*/ 49530 w 525780"/>
                  <a:gd name="connsiteY3" fmla="*/ 76200 h 716280"/>
                  <a:gd name="connsiteX4" fmla="*/ 49530 w 525780"/>
                  <a:gd name="connsiteY4" fmla="*/ 148590 h 716280"/>
                  <a:gd name="connsiteX5" fmla="*/ 64770 w 525780"/>
                  <a:gd name="connsiteY5" fmla="*/ 148590 h 716280"/>
                  <a:gd name="connsiteX6" fmla="*/ 64770 w 525780"/>
                  <a:gd name="connsiteY6" fmla="*/ 182880 h 716280"/>
                  <a:gd name="connsiteX7" fmla="*/ 72390 w 525780"/>
                  <a:gd name="connsiteY7" fmla="*/ 182880 h 716280"/>
                  <a:gd name="connsiteX8" fmla="*/ 72390 w 525780"/>
                  <a:gd name="connsiteY8" fmla="*/ 228600 h 716280"/>
                  <a:gd name="connsiteX9" fmla="*/ 95250 w 525780"/>
                  <a:gd name="connsiteY9" fmla="*/ 228600 h 716280"/>
                  <a:gd name="connsiteX10" fmla="*/ 95250 w 525780"/>
                  <a:gd name="connsiteY10" fmla="*/ 255270 h 716280"/>
                  <a:gd name="connsiteX11" fmla="*/ 99060 w 525780"/>
                  <a:gd name="connsiteY11" fmla="*/ 255270 h 716280"/>
                  <a:gd name="connsiteX12" fmla="*/ 99060 w 525780"/>
                  <a:gd name="connsiteY12" fmla="*/ 293370 h 716280"/>
                  <a:gd name="connsiteX13" fmla="*/ 129540 w 525780"/>
                  <a:gd name="connsiteY13" fmla="*/ 293370 h 716280"/>
                  <a:gd name="connsiteX14" fmla="*/ 129540 w 525780"/>
                  <a:gd name="connsiteY14" fmla="*/ 381000 h 716280"/>
                  <a:gd name="connsiteX15" fmla="*/ 137160 w 525780"/>
                  <a:gd name="connsiteY15" fmla="*/ 388620 h 716280"/>
                  <a:gd name="connsiteX16" fmla="*/ 137160 w 525780"/>
                  <a:gd name="connsiteY16" fmla="*/ 411480 h 716280"/>
                  <a:gd name="connsiteX17" fmla="*/ 144780 w 525780"/>
                  <a:gd name="connsiteY17" fmla="*/ 411480 h 716280"/>
                  <a:gd name="connsiteX18" fmla="*/ 144780 w 525780"/>
                  <a:gd name="connsiteY18" fmla="*/ 445770 h 716280"/>
                  <a:gd name="connsiteX19" fmla="*/ 152400 w 525780"/>
                  <a:gd name="connsiteY19" fmla="*/ 445770 h 716280"/>
                  <a:gd name="connsiteX20" fmla="*/ 152400 w 525780"/>
                  <a:gd name="connsiteY20" fmla="*/ 487680 h 716280"/>
                  <a:gd name="connsiteX21" fmla="*/ 205740 w 525780"/>
                  <a:gd name="connsiteY21" fmla="*/ 487680 h 716280"/>
                  <a:gd name="connsiteX22" fmla="*/ 205740 w 525780"/>
                  <a:gd name="connsiteY22" fmla="*/ 514350 h 716280"/>
                  <a:gd name="connsiteX23" fmla="*/ 270510 w 525780"/>
                  <a:gd name="connsiteY23" fmla="*/ 514350 h 716280"/>
                  <a:gd name="connsiteX24" fmla="*/ 270510 w 525780"/>
                  <a:gd name="connsiteY24" fmla="*/ 640080 h 716280"/>
                  <a:gd name="connsiteX25" fmla="*/ 384810 w 525780"/>
                  <a:gd name="connsiteY25" fmla="*/ 640080 h 716280"/>
                  <a:gd name="connsiteX26" fmla="*/ 384810 w 525780"/>
                  <a:gd name="connsiteY26" fmla="*/ 716280 h 716280"/>
                  <a:gd name="connsiteX27" fmla="*/ 525780 w 525780"/>
                  <a:gd name="connsiteY27" fmla="*/ 716280 h 716280"/>
                  <a:gd name="connsiteX0" fmla="*/ 0 w 525780"/>
                  <a:gd name="connsiteY0" fmla="*/ 0 h 716280"/>
                  <a:gd name="connsiteX1" fmla="*/ 30480 w 525780"/>
                  <a:gd name="connsiteY1" fmla="*/ 30480 h 716280"/>
                  <a:gd name="connsiteX2" fmla="*/ 30480 w 525780"/>
                  <a:gd name="connsiteY2" fmla="*/ 76200 h 716280"/>
                  <a:gd name="connsiteX3" fmla="*/ 49530 w 525780"/>
                  <a:gd name="connsiteY3" fmla="*/ 76200 h 716280"/>
                  <a:gd name="connsiteX4" fmla="*/ 49530 w 525780"/>
                  <a:gd name="connsiteY4" fmla="*/ 148590 h 716280"/>
                  <a:gd name="connsiteX5" fmla="*/ 64770 w 525780"/>
                  <a:gd name="connsiteY5" fmla="*/ 148590 h 716280"/>
                  <a:gd name="connsiteX6" fmla="*/ 64770 w 525780"/>
                  <a:gd name="connsiteY6" fmla="*/ 182880 h 716280"/>
                  <a:gd name="connsiteX7" fmla="*/ 72390 w 525780"/>
                  <a:gd name="connsiteY7" fmla="*/ 182880 h 716280"/>
                  <a:gd name="connsiteX8" fmla="*/ 72390 w 525780"/>
                  <a:gd name="connsiteY8" fmla="*/ 228600 h 716280"/>
                  <a:gd name="connsiteX9" fmla="*/ 95250 w 525780"/>
                  <a:gd name="connsiteY9" fmla="*/ 228600 h 716280"/>
                  <a:gd name="connsiteX10" fmla="*/ 95250 w 525780"/>
                  <a:gd name="connsiteY10" fmla="*/ 255270 h 716280"/>
                  <a:gd name="connsiteX11" fmla="*/ 99060 w 525780"/>
                  <a:gd name="connsiteY11" fmla="*/ 255270 h 716280"/>
                  <a:gd name="connsiteX12" fmla="*/ 99060 w 525780"/>
                  <a:gd name="connsiteY12" fmla="*/ 293370 h 716280"/>
                  <a:gd name="connsiteX13" fmla="*/ 129540 w 525780"/>
                  <a:gd name="connsiteY13" fmla="*/ 293370 h 716280"/>
                  <a:gd name="connsiteX14" fmla="*/ 129540 w 525780"/>
                  <a:gd name="connsiteY14" fmla="*/ 381000 h 716280"/>
                  <a:gd name="connsiteX15" fmla="*/ 137160 w 525780"/>
                  <a:gd name="connsiteY15" fmla="*/ 388620 h 716280"/>
                  <a:gd name="connsiteX16" fmla="*/ 137160 w 525780"/>
                  <a:gd name="connsiteY16" fmla="*/ 411480 h 716280"/>
                  <a:gd name="connsiteX17" fmla="*/ 144780 w 525780"/>
                  <a:gd name="connsiteY17" fmla="*/ 411480 h 716280"/>
                  <a:gd name="connsiteX18" fmla="*/ 144780 w 525780"/>
                  <a:gd name="connsiteY18" fmla="*/ 445770 h 716280"/>
                  <a:gd name="connsiteX19" fmla="*/ 152400 w 525780"/>
                  <a:gd name="connsiteY19" fmla="*/ 445770 h 716280"/>
                  <a:gd name="connsiteX20" fmla="*/ 152400 w 525780"/>
                  <a:gd name="connsiteY20" fmla="*/ 487680 h 716280"/>
                  <a:gd name="connsiteX21" fmla="*/ 205740 w 525780"/>
                  <a:gd name="connsiteY21" fmla="*/ 487680 h 716280"/>
                  <a:gd name="connsiteX22" fmla="*/ 205740 w 525780"/>
                  <a:gd name="connsiteY22" fmla="*/ 521970 h 716280"/>
                  <a:gd name="connsiteX23" fmla="*/ 270510 w 525780"/>
                  <a:gd name="connsiteY23" fmla="*/ 514350 h 716280"/>
                  <a:gd name="connsiteX24" fmla="*/ 270510 w 525780"/>
                  <a:gd name="connsiteY24" fmla="*/ 640080 h 716280"/>
                  <a:gd name="connsiteX25" fmla="*/ 384810 w 525780"/>
                  <a:gd name="connsiteY25" fmla="*/ 640080 h 716280"/>
                  <a:gd name="connsiteX26" fmla="*/ 384810 w 525780"/>
                  <a:gd name="connsiteY26" fmla="*/ 716280 h 716280"/>
                  <a:gd name="connsiteX27" fmla="*/ 525780 w 525780"/>
                  <a:gd name="connsiteY27" fmla="*/ 716280 h 716280"/>
                  <a:gd name="connsiteX0" fmla="*/ 0 w 525780"/>
                  <a:gd name="connsiteY0" fmla="*/ 0 h 716280"/>
                  <a:gd name="connsiteX1" fmla="*/ 30480 w 525780"/>
                  <a:gd name="connsiteY1" fmla="*/ 30480 h 716280"/>
                  <a:gd name="connsiteX2" fmla="*/ 30480 w 525780"/>
                  <a:gd name="connsiteY2" fmla="*/ 76200 h 716280"/>
                  <a:gd name="connsiteX3" fmla="*/ 49530 w 525780"/>
                  <a:gd name="connsiteY3" fmla="*/ 76200 h 716280"/>
                  <a:gd name="connsiteX4" fmla="*/ 49530 w 525780"/>
                  <a:gd name="connsiteY4" fmla="*/ 148590 h 716280"/>
                  <a:gd name="connsiteX5" fmla="*/ 64770 w 525780"/>
                  <a:gd name="connsiteY5" fmla="*/ 148590 h 716280"/>
                  <a:gd name="connsiteX6" fmla="*/ 64770 w 525780"/>
                  <a:gd name="connsiteY6" fmla="*/ 182880 h 716280"/>
                  <a:gd name="connsiteX7" fmla="*/ 72390 w 525780"/>
                  <a:gd name="connsiteY7" fmla="*/ 182880 h 716280"/>
                  <a:gd name="connsiteX8" fmla="*/ 72390 w 525780"/>
                  <a:gd name="connsiteY8" fmla="*/ 228600 h 716280"/>
                  <a:gd name="connsiteX9" fmla="*/ 95250 w 525780"/>
                  <a:gd name="connsiteY9" fmla="*/ 228600 h 716280"/>
                  <a:gd name="connsiteX10" fmla="*/ 95250 w 525780"/>
                  <a:gd name="connsiteY10" fmla="*/ 255270 h 716280"/>
                  <a:gd name="connsiteX11" fmla="*/ 99060 w 525780"/>
                  <a:gd name="connsiteY11" fmla="*/ 255270 h 716280"/>
                  <a:gd name="connsiteX12" fmla="*/ 99060 w 525780"/>
                  <a:gd name="connsiteY12" fmla="*/ 293370 h 716280"/>
                  <a:gd name="connsiteX13" fmla="*/ 129540 w 525780"/>
                  <a:gd name="connsiteY13" fmla="*/ 293370 h 716280"/>
                  <a:gd name="connsiteX14" fmla="*/ 129540 w 525780"/>
                  <a:gd name="connsiteY14" fmla="*/ 381000 h 716280"/>
                  <a:gd name="connsiteX15" fmla="*/ 137160 w 525780"/>
                  <a:gd name="connsiteY15" fmla="*/ 388620 h 716280"/>
                  <a:gd name="connsiteX16" fmla="*/ 137160 w 525780"/>
                  <a:gd name="connsiteY16" fmla="*/ 411480 h 716280"/>
                  <a:gd name="connsiteX17" fmla="*/ 144780 w 525780"/>
                  <a:gd name="connsiteY17" fmla="*/ 411480 h 716280"/>
                  <a:gd name="connsiteX18" fmla="*/ 144780 w 525780"/>
                  <a:gd name="connsiteY18" fmla="*/ 445770 h 716280"/>
                  <a:gd name="connsiteX19" fmla="*/ 152400 w 525780"/>
                  <a:gd name="connsiteY19" fmla="*/ 445770 h 716280"/>
                  <a:gd name="connsiteX20" fmla="*/ 152400 w 525780"/>
                  <a:gd name="connsiteY20" fmla="*/ 487680 h 716280"/>
                  <a:gd name="connsiteX21" fmla="*/ 205740 w 525780"/>
                  <a:gd name="connsiteY21" fmla="*/ 487680 h 716280"/>
                  <a:gd name="connsiteX22" fmla="*/ 205740 w 525780"/>
                  <a:gd name="connsiteY22" fmla="*/ 521970 h 716280"/>
                  <a:gd name="connsiteX23" fmla="*/ 266700 w 525780"/>
                  <a:gd name="connsiteY23" fmla="*/ 518160 h 716280"/>
                  <a:gd name="connsiteX24" fmla="*/ 270510 w 525780"/>
                  <a:gd name="connsiteY24" fmla="*/ 640080 h 716280"/>
                  <a:gd name="connsiteX25" fmla="*/ 384810 w 525780"/>
                  <a:gd name="connsiteY25" fmla="*/ 640080 h 716280"/>
                  <a:gd name="connsiteX26" fmla="*/ 384810 w 525780"/>
                  <a:gd name="connsiteY26" fmla="*/ 716280 h 716280"/>
                  <a:gd name="connsiteX27" fmla="*/ 525780 w 525780"/>
                  <a:gd name="connsiteY27" fmla="*/ 716280 h 71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25780" h="716280">
                    <a:moveTo>
                      <a:pt x="0" y="0"/>
                    </a:moveTo>
                    <a:lnTo>
                      <a:pt x="30480" y="30480"/>
                    </a:lnTo>
                    <a:lnTo>
                      <a:pt x="30480" y="76200"/>
                    </a:lnTo>
                    <a:lnTo>
                      <a:pt x="49530" y="76200"/>
                    </a:lnTo>
                    <a:lnTo>
                      <a:pt x="49530" y="148590"/>
                    </a:lnTo>
                    <a:lnTo>
                      <a:pt x="64770" y="148590"/>
                    </a:lnTo>
                    <a:lnTo>
                      <a:pt x="64770" y="182880"/>
                    </a:lnTo>
                    <a:lnTo>
                      <a:pt x="72390" y="182880"/>
                    </a:lnTo>
                    <a:lnTo>
                      <a:pt x="72390" y="228600"/>
                    </a:lnTo>
                    <a:lnTo>
                      <a:pt x="95250" y="228600"/>
                    </a:lnTo>
                    <a:lnTo>
                      <a:pt x="95250" y="255270"/>
                    </a:lnTo>
                    <a:lnTo>
                      <a:pt x="99060" y="255270"/>
                    </a:lnTo>
                    <a:lnTo>
                      <a:pt x="99060" y="293370"/>
                    </a:lnTo>
                    <a:lnTo>
                      <a:pt x="129540" y="293370"/>
                    </a:lnTo>
                    <a:lnTo>
                      <a:pt x="129540" y="381000"/>
                    </a:lnTo>
                    <a:lnTo>
                      <a:pt x="137160" y="388620"/>
                    </a:lnTo>
                    <a:lnTo>
                      <a:pt x="137160" y="411480"/>
                    </a:lnTo>
                    <a:lnTo>
                      <a:pt x="144780" y="411480"/>
                    </a:lnTo>
                    <a:lnTo>
                      <a:pt x="144780" y="445770"/>
                    </a:lnTo>
                    <a:lnTo>
                      <a:pt x="152400" y="445770"/>
                    </a:lnTo>
                    <a:lnTo>
                      <a:pt x="152400" y="487680"/>
                    </a:lnTo>
                    <a:lnTo>
                      <a:pt x="205740" y="487680"/>
                    </a:lnTo>
                    <a:lnTo>
                      <a:pt x="205740" y="521970"/>
                    </a:lnTo>
                    <a:lnTo>
                      <a:pt x="266700" y="518160"/>
                    </a:lnTo>
                    <a:lnTo>
                      <a:pt x="270510" y="640080"/>
                    </a:lnTo>
                    <a:lnTo>
                      <a:pt x="384810" y="640080"/>
                    </a:lnTo>
                    <a:lnTo>
                      <a:pt x="384810" y="716280"/>
                    </a:lnTo>
                    <a:lnTo>
                      <a:pt x="525780" y="716280"/>
                    </a:lnTo>
                  </a:path>
                </a:pathLst>
              </a:custGeom>
              <a:no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0" name="Freeform 119"/>
              <p:cNvSpPr/>
              <p:nvPr/>
            </p:nvSpPr>
            <p:spPr>
              <a:xfrm>
                <a:off x="7109460" y="4221480"/>
                <a:ext cx="1447800" cy="331470"/>
              </a:xfrm>
              <a:custGeom>
                <a:avLst/>
                <a:gdLst>
                  <a:gd name="connsiteX0" fmla="*/ 1447800 w 1447800"/>
                  <a:gd name="connsiteY0" fmla="*/ 331470 h 331470"/>
                  <a:gd name="connsiteX1" fmla="*/ 1238250 w 1447800"/>
                  <a:gd name="connsiteY1" fmla="*/ 331470 h 331470"/>
                  <a:gd name="connsiteX2" fmla="*/ 1238250 w 1447800"/>
                  <a:gd name="connsiteY2" fmla="*/ 251460 h 331470"/>
                  <a:gd name="connsiteX3" fmla="*/ 727710 w 1447800"/>
                  <a:gd name="connsiteY3" fmla="*/ 251460 h 331470"/>
                  <a:gd name="connsiteX4" fmla="*/ 727710 w 1447800"/>
                  <a:gd name="connsiteY4" fmla="*/ 190500 h 331470"/>
                  <a:gd name="connsiteX5" fmla="*/ 487680 w 1447800"/>
                  <a:gd name="connsiteY5" fmla="*/ 190500 h 331470"/>
                  <a:gd name="connsiteX6" fmla="*/ 487680 w 1447800"/>
                  <a:gd name="connsiteY6" fmla="*/ 152400 h 331470"/>
                  <a:gd name="connsiteX7" fmla="*/ 270510 w 1447800"/>
                  <a:gd name="connsiteY7" fmla="*/ 152400 h 331470"/>
                  <a:gd name="connsiteX8" fmla="*/ 270510 w 1447800"/>
                  <a:gd name="connsiteY8" fmla="*/ 114300 h 331470"/>
                  <a:gd name="connsiteX9" fmla="*/ 217170 w 1447800"/>
                  <a:gd name="connsiteY9" fmla="*/ 114300 h 331470"/>
                  <a:gd name="connsiteX10" fmla="*/ 217170 w 1447800"/>
                  <a:gd name="connsiteY10" fmla="*/ 76200 h 331470"/>
                  <a:gd name="connsiteX11" fmla="*/ 160020 w 1447800"/>
                  <a:gd name="connsiteY11" fmla="*/ 76200 h 331470"/>
                  <a:gd name="connsiteX12" fmla="*/ 160020 w 1447800"/>
                  <a:gd name="connsiteY12" fmla="*/ 38100 h 331470"/>
                  <a:gd name="connsiteX13" fmla="*/ 22860 w 1447800"/>
                  <a:gd name="connsiteY13" fmla="*/ 38100 h 331470"/>
                  <a:gd name="connsiteX14" fmla="*/ 22860 w 1447800"/>
                  <a:gd name="connsiteY14" fmla="*/ 0 h 331470"/>
                  <a:gd name="connsiteX15" fmla="*/ 0 w 1447800"/>
                  <a:gd name="connsiteY15" fmla="*/ 0 h 33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7800" h="331470">
                    <a:moveTo>
                      <a:pt x="1447800" y="331470"/>
                    </a:moveTo>
                    <a:lnTo>
                      <a:pt x="1238250" y="331470"/>
                    </a:lnTo>
                    <a:lnTo>
                      <a:pt x="1238250" y="251460"/>
                    </a:lnTo>
                    <a:lnTo>
                      <a:pt x="727710" y="251460"/>
                    </a:lnTo>
                    <a:lnTo>
                      <a:pt x="727710" y="190500"/>
                    </a:lnTo>
                    <a:lnTo>
                      <a:pt x="487680" y="190500"/>
                    </a:lnTo>
                    <a:lnTo>
                      <a:pt x="487680" y="152400"/>
                    </a:lnTo>
                    <a:lnTo>
                      <a:pt x="270510" y="152400"/>
                    </a:lnTo>
                    <a:lnTo>
                      <a:pt x="270510" y="114300"/>
                    </a:lnTo>
                    <a:lnTo>
                      <a:pt x="217170" y="114300"/>
                    </a:lnTo>
                    <a:lnTo>
                      <a:pt x="217170" y="76200"/>
                    </a:lnTo>
                    <a:lnTo>
                      <a:pt x="160020" y="76200"/>
                    </a:lnTo>
                    <a:lnTo>
                      <a:pt x="160020" y="38100"/>
                    </a:lnTo>
                    <a:lnTo>
                      <a:pt x="22860" y="38100"/>
                    </a:lnTo>
                    <a:lnTo>
                      <a:pt x="22860" y="0"/>
                    </a:lnTo>
                    <a:lnTo>
                      <a:pt x="0" y="0"/>
                    </a:lnTo>
                  </a:path>
                </a:pathLst>
              </a:custGeom>
              <a:no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1" name="Freeform 120"/>
              <p:cNvSpPr/>
              <p:nvPr/>
            </p:nvSpPr>
            <p:spPr>
              <a:xfrm>
                <a:off x="5960828" y="2759103"/>
                <a:ext cx="1025718" cy="1346420"/>
              </a:xfrm>
              <a:custGeom>
                <a:avLst/>
                <a:gdLst>
                  <a:gd name="connsiteX0" fmla="*/ 0 w 1041621"/>
                  <a:gd name="connsiteY0" fmla="*/ 0 h 1346420"/>
                  <a:gd name="connsiteX1" fmla="*/ 0 w 1041621"/>
                  <a:gd name="connsiteY1" fmla="*/ 82163 h 1346420"/>
                  <a:gd name="connsiteX2" fmla="*/ 31805 w 1041621"/>
                  <a:gd name="connsiteY2" fmla="*/ 82163 h 1346420"/>
                  <a:gd name="connsiteX3" fmla="*/ 31805 w 1041621"/>
                  <a:gd name="connsiteY3" fmla="*/ 113968 h 1346420"/>
                  <a:gd name="connsiteX4" fmla="*/ 34456 w 1041621"/>
                  <a:gd name="connsiteY4" fmla="*/ 116619 h 1346420"/>
                  <a:gd name="connsiteX5" fmla="*/ 34456 w 1041621"/>
                  <a:gd name="connsiteY5" fmla="*/ 159026 h 1346420"/>
                  <a:gd name="connsiteX6" fmla="*/ 95415 w 1041621"/>
                  <a:gd name="connsiteY6" fmla="*/ 159026 h 1346420"/>
                  <a:gd name="connsiteX7" fmla="*/ 95415 w 1041621"/>
                  <a:gd name="connsiteY7" fmla="*/ 193481 h 1346420"/>
                  <a:gd name="connsiteX8" fmla="*/ 108668 w 1041621"/>
                  <a:gd name="connsiteY8" fmla="*/ 193481 h 1346420"/>
                  <a:gd name="connsiteX9" fmla="*/ 108668 w 1041621"/>
                  <a:gd name="connsiteY9" fmla="*/ 230587 h 1346420"/>
                  <a:gd name="connsiteX10" fmla="*/ 140473 w 1041621"/>
                  <a:gd name="connsiteY10" fmla="*/ 230587 h 1346420"/>
                  <a:gd name="connsiteX11" fmla="*/ 140473 w 1041621"/>
                  <a:gd name="connsiteY11" fmla="*/ 272994 h 1346420"/>
                  <a:gd name="connsiteX12" fmla="*/ 161676 w 1041621"/>
                  <a:gd name="connsiteY12" fmla="*/ 272994 h 1346420"/>
                  <a:gd name="connsiteX13" fmla="*/ 161676 w 1041621"/>
                  <a:gd name="connsiteY13" fmla="*/ 304800 h 1346420"/>
                  <a:gd name="connsiteX14" fmla="*/ 196132 w 1041621"/>
                  <a:gd name="connsiteY14" fmla="*/ 304800 h 1346420"/>
                  <a:gd name="connsiteX15" fmla="*/ 196132 w 1041621"/>
                  <a:gd name="connsiteY15" fmla="*/ 344556 h 1346420"/>
                  <a:gd name="connsiteX16" fmla="*/ 320702 w 1041621"/>
                  <a:gd name="connsiteY16" fmla="*/ 344556 h 1346420"/>
                  <a:gd name="connsiteX17" fmla="*/ 320702 w 1041621"/>
                  <a:gd name="connsiteY17" fmla="*/ 386963 h 1346420"/>
                  <a:gd name="connsiteX18" fmla="*/ 333955 w 1041621"/>
                  <a:gd name="connsiteY18" fmla="*/ 386963 h 1346420"/>
                  <a:gd name="connsiteX19" fmla="*/ 333955 w 1041621"/>
                  <a:gd name="connsiteY19" fmla="*/ 421419 h 1346420"/>
                  <a:gd name="connsiteX20" fmla="*/ 339255 w 1041621"/>
                  <a:gd name="connsiteY20" fmla="*/ 426719 h 1346420"/>
                  <a:gd name="connsiteX21" fmla="*/ 339255 w 1041621"/>
                  <a:gd name="connsiteY21" fmla="*/ 461175 h 1346420"/>
                  <a:gd name="connsiteX22" fmla="*/ 352508 w 1041621"/>
                  <a:gd name="connsiteY22" fmla="*/ 461175 h 1346420"/>
                  <a:gd name="connsiteX23" fmla="*/ 352508 w 1041621"/>
                  <a:gd name="connsiteY23" fmla="*/ 492980 h 1346420"/>
                  <a:gd name="connsiteX24" fmla="*/ 439972 w 1041621"/>
                  <a:gd name="connsiteY24" fmla="*/ 492980 h 1346420"/>
                  <a:gd name="connsiteX25" fmla="*/ 439972 w 1041621"/>
                  <a:gd name="connsiteY25" fmla="*/ 548640 h 1346420"/>
                  <a:gd name="connsiteX26" fmla="*/ 479729 w 1041621"/>
                  <a:gd name="connsiteY26" fmla="*/ 548640 h 1346420"/>
                  <a:gd name="connsiteX27" fmla="*/ 479729 w 1041621"/>
                  <a:gd name="connsiteY27" fmla="*/ 572494 h 1346420"/>
                  <a:gd name="connsiteX28" fmla="*/ 479729 w 1041621"/>
                  <a:gd name="connsiteY28" fmla="*/ 577794 h 1346420"/>
                  <a:gd name="connsiteX29" fmla="*/ 479729 w 1041621"/>
                  <a:gd name="connsiteY29" fmla="*/ 617551 h 1346420"/>
                  <a:gd name="connsiteX30" fmla="*/ 553941 w 1041621"/>
                  <a:gd name="connsiteY30" fmla="*/ 617551 h 1346420"/>
                  <a:gd name="connsiteX31" fmla="*/ 553941 w 1041621"/>
                  <a:gd name="connsiteY31" fmla="*/ 731520 h 1346420"/>
                  <a:gd name="connsiteX32" fmla="*/ 593697 w 1041621"/>
                  <a:gd name="connsiteY32" fmla="*/ 731520 h 1346420"/>
                  <a:gd name="connsiteX33" fmla="*/ 593697 w 1041621"/>
                  <a:gd name="connsiteY33" fmla="*/ 768626 h 1346420"/>
                  <a:gd name="connsiteX34" fmla="*/ 617551 w 1041621"/>
                  <a:gd name="connsiteY34" fmla="*/ 768626 h 1346420"/>
                  <a:gd name="connsiteX35" fmla="*/ 617551 w 1041621"/>
                  <a:gd name="connsiteY35" fmla="*/ 811033 h 1346420"/>
                  <a:gd name="connsiteX36" fmla="*/ 630803 w 1041621"/>
                  <a:gd name="connsiteY36" fmla="*/ 811033 h 1346420"/>
                  <a:gd name="connsiteX37" fmla="*/ 630803 w 1041621"/>
                  <a:gd name="connsiteY37" fmla="*/ 885245 h 1346420"/>
                  <a:gd name="connsiteX38" fmla="*/ 641405 w 1041621"/>
                  <a:gd name="connsiteY38" fmla="*/ 885245 h 1346420"/>
                  <a:gd name="connsiteX39" fmla="*/ 641405 w 1041621"/>
                  <a:gd name="connsiteY39" fmla="*/ 922351 h 1346420"/>
                  <a:gd name="connsiteX40" fmla="*/ 667909 w 1041621"/>
                  <a:gd name="connsiteY40" fmla="*/ 922351 h 1346420"/>
                  <a:gd name="connsiteX41" fmla="*/ 667909 w 1041621"/>
                  <a:gd name="connsiteY41" fmla="*/ 1038970 h 1346420"/>
                  <a:gd name="connsiteX42" fmla="*/ 694414 w 1041621"/>
                  <a:gd name="connsiteY42" fmla="*/ 1038970 h 1346420"/>
                  <a:gd name="connsiteX43" fmla="*/ 694414 w 1041621"/>
                  <a:gd name="connsiteY43" fmla="*/ 1078727 h 1346420"/>
                  <a:gd name="connsiteX44" fmla="*/ 710316 w 1041621"/>
                  <a:gd name="connsiteY44" fmla="*/ 1078727 h 1346420"/>
                  <a:gd name="connsiteX45" fmla="*/ 710316 w 1041621"/>
                  <a:gd name="connsiteY45" fmla="*/ 1115833 h 1346420"/>
                  <a:gd name="connsiteX46" fmla="*/ 728869 w 1041621"/>
                  <a:gd name="connsiteY46" fmla="*/ 1115833 h 1346420"/>
                  <a:gd name="connsiteX47" fmla="*/ 728869 w 1041621"/>
                  <a:gd name="connsiteY47" fmla="*/ 1147638 h 1346420"/>
                  <a:gd name="connsiteX48" fmla="*/ 734170 w 1041621"/>
                  <a:gd name="connsiteY48" fmla="*/ 1152939 h 1346420"/>
                  <a:gd name="connsiteX49" fmla="*/ 734170 w 1041621"/>
                  <a:gd name="connsiteY49" fmla="*/ 1190045 h 1346420"/>
                  <a:gd name="connsiteX50" fmla="*/ 818984 w 1041621"/>
                  <a:gd name="connsiteY50" fmla="*/ 1190045 h 1346420"/>
                  <a:gd name="connsiteX51" fmla="*/ 818984 w 1041621"/>
                  <a:gd name="connsiteY51" fmla="*/ 1232452 h 1346420"/>
                  <a:gd name="connsiteX52" fmla="*/ 864042 w 1041621"/>
                  <a:gd name="connsiteY52" fmla="*/ 1232452 h 1346420"/>
                  <a:gd name="connsiteX53" fmla="*/ 864042 w 1041621"/>
                  <a:gd name="connsiteY53" fmla="*/ 1272208 h 1346420"/>
                  <a:gd name="connsiteX54" fmla="*/ 901148 w 1041621"/>
                  <a:gd name="connsiteY54" fmla="*/ 1272208 h 1346420"/>
                  <a:gd name="connsiteX55" fmla="*/ 901148 w 1041621"/>
                  <a:gd name="connsiteY55" fmla="*/ 1306664 h 1346420"/>
                  <a:gd name="connsiteX56" fmla="*/ 1025718 w 1041621"/>
                  <a:gd name="connsiteY56" fmla="*/ 1306664 h 1346420"/>
                  <a:gd name="connsiteX57" fmla="*/ 1025718 w 1041621"/>
                  <a:gd name="connsiteY57" fmla="*/ 1346420 h 1346420"/>
                  <a:gd name="connsiteX58" fmla="*/ 1041621 w 1041621"/>
                  <a:gd name="connsiteY58" fmla="*/ 1346420 h 1346420"/>
                  <a:gd name="connsiteX0" fmla="*/ 0 w 1025718"/>
                  <a:gd name="connsiteY0" fmla="*/ 0 h 1346420"/>
                  <a:gd name="connsiteX1" fmla="*/ 0 w 1025718"/>
                  <a:gd name="connsiteY1" fmla="*/ 82163 h 1346420"/>
                  <a:gd name="connsiteX2" fmla="*/ 31805 w 1025718"/>
                  <a:gd name="connsiteY2" fmla="*/ 82163 h 1346420"/>
                  <a:gd name="connsiteX3" fmla="*/ 31805 w 1025718"/>
                  <a:gd name="connsiteY3" fmla="*/ 113968 h 1346420"/>
                  <a:gd name="connsiteX4" fmla="*/ 34456 w 1025718"/>
                  <a:gd name="connsiteY4" fmla="*/ 116619 h 1346420"/>
                  <a:gd name="connsiteX5" fmla="*/ 34456 w 1025718"/>
                  <a:gd name="connsiteY5" fmla="*/ 159026 h 1346420"/>
                  <a:gd name="connsiteX6" fmla="*/ 95415 w 1025718"/>
                  <a:gd name="connsiteY6" fmla="*/ 159026 h 1346420"/>
                  <a:gd name="connsiteX7" fmla="*/ 95415 w 1025718"/>
                  <a:gd name="connsiteY7" fmla="*/ 193481 h 1346420"/>
                  <a:gd name="connsiteX8" fmla="*/ 108668 w 1025718"/>
                  <a:gd name="connsiteY8" fmla="*/ 193481 h 1346420"/>
                  <a:gd name="connsiteX9" fmla="*/ 108668 w 1025718"/>
                  <a:gd name="connsiteY9" fmla="*/ 230587 h 1346420"/>
                  <a:gd name="connsiteX10" fmla="*/ 140473 w 1025718"/>
                  <a:gd name="connsiteY10" fmla="*/ 230587 h 1346420"/>
                  <a:gd name="connsiteX11" fmla="*/ 140473 w 1025718"/>
                  <a:gd name="connsiteY11" fmla="*/ 272994 h 1346420"/>
                  <a:gd name="connsiteX12" fmla="*/ 161676 w 1025718"/>
                  <a:gd name="connsiteY12" fmla="*/ 272994 h 1346420"/>
                  <a:gd name="connsiteX13" fmla="*/ 161676 w 1025718"/>
                  <a:gd name="connsiteY13" fmla="*/ 304800 h 1346420"/>
                  <a:gd name="connsiteX14" fmla="*/ 196132 w 1025718"/>
                  <a:gd name="connsiteY14" fmla="*/ 304800 h 1346420"/>
                  <a:gd name="connsiteX15" fmla="*/ 196132 w 1025718"/>
                  <a:gd name="connsiteY15" fmla="*/ 344556 h 1346420"/>
                  <a:gd name="connsiteX16" fmla="*/ 320702 w 1025718"/>
                  <a:gd name="connsiteY16" fmla="*/ 344556 h 1346420"/>
                  <a:gd name="connsiteX17" fmla="*/ 320702 w 1025718"/>
                  <a:gd name="connsiteY17" fmla="*/ 386963 h 1346420"/>
                  <a:gd name="connsiteX18" fmla="*/ 333955 w 1025718"/>
                  <a:gd name="connsiteY18" fmla="*/ 386963 h 1346420"/>
                  <a:gd name="connsiteX19" fmla="*/ 333955 w 1025718"/>
                  <a:gd name="connsiteY19" fmla="*/ 421419 h 1346420"/>
                  <a:gd name="connsiteX20" fmla="*/ 339255 w 1025718"/>
                  <a:gd name="connsiteY20" fmla="*/ 426719 h 1346420"/>
                  <a:gd name="connsiteX21" fmla="*/ 339255 w 1025718"/>
                  <a:gd name="connsiteY21" fmla="*/ 461175 h 1346420"/>
                  <a:gd name="connsiteX22" fmla="*/ 352508 w 1025718"/>
                  <a:gd name="connsiteY22" fmla="*/ 461175 h 1346420"/>
                  <a:gd name="connsiteX23" fmla="*/ 352508 w 1025718"/>
                  <a:gd name="connsiteY23" fmla="*/ 492980 h 1346420"/>
                  <a:gd name="connsiteX24" fmla="*/ 439972 w 1025718"/>
                  <a:gd name="connsiteY24" fmla="*/ 492980 h 1346420"/>
                  <a:gd name="connsiteX25" fmla="*/ 439972 w 1025718"/>
                  <a:gd name="connsiteY25" fmla="*/ 548640 h 1346420"/>
                  <a:gd name="connsiteX26" fmla="*/ 479729 w 1025718"/>
                  <a:gd name="connsiteY26" fmla="*/ 548640 h 1346420"/>
                  <a:gd name="connsiteX27" fmla="*/ 479729 w 1025718"/>
                  <a:gd name="connsiteY27" fmla="*/ 572494 h 1346420"/>
                  <a:gd name="connsiteX28" fmla="*/ 479729 w 1025718"/>
                  <a:gd name="connsiteY28" fmla="*/ 577794 h 1346420"/>
                  <a:gd name="connsiteX29" fmla="*/ 479729 w 1025718"/>
                  <a:gd name="connsiteY29" fmla="*/ 617551 h 1346420"/>
                  <a:gd name="connsiteX30" fmla="*/ 553941 w 1025718"/>
                  <a:gd name="connsiteY30" fmla="*/ 617551 h 1346420"/>
                  <a:gd name="connsiteX31" fmla="*/ 553941 w 1025718"/>
                  <a:gd name="connsiteY31" fmla="*/ 731520 h 1346420"/>
                  <a:gd name="connsiteX32" fmla="*/ 593697 w 1025718"/>
                  <a:gd name="connsiteY32" fmla="*/ 731520 h 1346420"/>
                  <a:gd name="connsiteX33" fmla="*/ 593697 w 1025718"/>
                  <a:gd name="connsiteY33" fmla="*/ 768626 h 1346420"/>
                  <a:gd name="connsiteX34" fmla="*/ 617551 w 1025718"/>
                  <a:gd name="connsiteY34" fmla="*/ 768626 h 1346420"/>
                  <a:gd name="connsiteX35" fmla="*/ 617551 w 1025718"/>
                  <a:gd name="connsiteY35" fmla="*/ 811033 h 1346420"/>
                  <a:gd name="connsiteX36" fmla="*/ 630803 w 1025718"/>
                  <a:gd name="connsiteY36" fmla="*/ 811033 h 1346420"/>
                  <a:gd name="connsiteX37" fmla="*/ 630803 w 1025718"/>
                  <a:gd name="connsiteY37" fmla="*/ 885245 h 1346420"/>
                  <a:gd name="connsiteX38" fmla="*/ 641405 w 1025718"/>
                  <a:gd name="connsiteY38" fmla="*/ 885245 h 1346420"/>
                  <a:gd name="connsiteX39" fmla="*/ 641405 w 1025718"/>
                  <a:gd name="connsiteY39" fmla="*/ 922351 h 1346420"/>
                  <a:gd name="connsiteX40" fmla="*/ 667909 w 1025718"/>
                  <a:gd name="connsiteY40" fmla="*/ 922351 h 1346420"/>
                  <a:gd name="connsiteX41" fmla="*/ 667909 w 1025718"/>
                  <a:gd name="connsiteY41" fmla="*/ 1038970 h 1346420"/>
                  <a:gd name="connsiteX42" fmla="*/ 694414 w 1025718"/>
                  <a:gd name="connsiteY42" fmla="*/ 1038970 h 1346420"/>
                  <a:gd name="connsiteX43" fmla="*/ 694414 w 1025718"/>
                  <a:gd name="connsiteY43" fmla="*/ 1078727 h 1346420"/>
                  <a:gd name="connsiteX44" fmla="*/ 710316 w 1025718"/>
                  <a:gd name="connsiteY44" fmla="*/ 1078727 h 1346420"/>
                  <a:gd name="connsiteX45" fmla="*/ 710316 w 1025718"/>
                  <a:gd name="connsiteY45" fmla="*/ 1115833 h 1346420"/>
                  <a:gd name="connsiteX46" fmla="*/ 728869 w 1025718"/>
                  <a:gd name="connsiteY46" fmla="*/ 1115833 h 1346420"/>
                  <a:gd name="connsiteX47" fmla="*/ 728869 w 1025718"/>
                  <a:gd name="connsiteY47" fmla="*/ 1147638 h 1346420"/>
                  <a:gd name="connsiteX48" fmla="*/ 734170 w 1025718"/>
                  <a:gd name="connsiteY48" fmla="*/ 1152939 h 1346420"/>
                  <a:gd name="connsiteX49" fmla="*/ 734170 w 1025718"/>
                  <a:gd name="connsiteY49" fmla="*/ 1190045 h 1346420"/>
                  <a:gd name="connsiteX50" fmla="*/ 818984 w 1025718"/>
                  <a:gd name="connsiteY50" fmla="*/ 1190045 h 1346420"/>
                  <a:gd name="connsiteX51" fmla="*/ 818984 w 1025718"/>
                  <a:gd name="connsiteY51" fmla="*/ 1232452 h 1346420"/>
                  <a:gd name="connsiteX52" fmla="*/ 864042 w 1025718"/>
                  <a:gd name="connsiteY52" fmla="*/ 1232452 h 1346420"/>
                  <a:gd name="connsiteX53" fmla="*/ 864042 w 1025718"/>
                  <a:gd name="connsiteY53" fmla="*/ 1272208 h 1346420"/>
                  <a:gd name="connsiteX54" fmla="*/ 901148 w 1025718"/>
                  <a:gd name="connsiteY54" fmla="*/ 1272208 h 1346420"/>
                  <a:gd name="connsiteX55" fmla="*/ 901148 w 1025718"/>
                  <a:gd name="connsiteY55" fmla="*/ 1306664 h 1346420"/>
                  <a:gd name="connsiteX56" fmla="*/ 1025718 w 1025718"/>
                  <a:gd name="connsiteY56" fmla="*/ 1306664 h 1346420"/>
                  <a:gd name="connsiteX57" fmla="*/ 1025718 w 1025718"/>
                  <a:gd name="connsiteY57" fmla="*/ 1346420 h 1346420"/>
                  <a:gd name="connsiteX0" fmla="*/ 0 w 1025718"/>
                  <a:gd name="connsiteY0" fmla="*/ 0 h 1346420"/>
                  <a:gd name="connsiteX1" fmla="*/ 0 w 1025718"/>
                  <a:gd name="connsiteY1" fmla="*/ 82163 h 1346420"/>
                  <a:gd name="connsiteX2" fmla="*/ 31805 w 1025718"/>
                  <a:gd name="connsiteY2" fmla="*/ 82163 h 1346420"/>
                  <a:gd name="connsiteX3" fmla="*/ 31805 w 1025718"/>
                  <a:gd name="connsiteY3" fmla="*/ 113968 h 1346420"/>
                  <a:gd name="connsiteX4" fmla="*/ 34456 w 1025718"/>
                  <a:gd name="connsiteY4" fmla="*/ 116619 h 1346420"/>
                  <a:gd name="connsiteX5" fmla="*/ 34456 w 1025718"/>
                  <a:gd name="connsiteY5" fmla="*/ 159026 h 1346420"/>
                  <a:gd name="connsiteX6" fmla="*/ 95415 w 1025718"/>
                  <a:gd name="connsiteY6" fmla="*/ 159026 h 1346420"/>
                  <a:gd name="connsiteX7" fmla="*/ 95415 w 1025718"/>
                  <a:gd name="connsiteY7" fmla="*/ 193481 h 1346420"/>
                  <a:gd name="connsiteX8" fmla="*/ 108668 w 1025718"/>
                  <a:gd name="connsiteY8" fmla="*/ 193481 h 1346420"/>
                  <a:gd name="connsiteX9" fmla="*/ 108668 w 1025718"/>
                  <a:gd name="connsiteY9" fmla="*/ 230587 h 1346420"/>
                  <a:gd name="connsiteX10" fmla="*/ 140473 w 1025718"/>
                  <a:gd name="connsiteY10" fmla="*/ 230587 h 1346420"/>
                  <a:gd name="connsiteX11" fmla="*/ 140473 w 1025718"/>
                  <a:gd name="connsiteY11" fmla="*/ 272994 h 1346420"/>
                  <a:gd name="connsiteX12" fmla="*/ 161676 w 1025718"/>
                  <a:gd name="connsiteY12" fmla="*/ 272994 h 1346420"/>
                  <a:gd name="connsiteX13" fmla="*/ 161676 w 1025718"/>
                  <a:gd name="connsiteY13" fmla="*/ 304800 h 1346420"/>
                  <a:gd name="connsiteX14" fmla="*/ 196132 w 1025718"/>
                  <a:gd name="connsiteY14" fmla="*/ 304800 h 1346420"/>
                  <a:gd name="connsiteX15" fmla="*/ 196132 w 1025718"/>
                  <a:gd name="connsiteY15" fmla="*/ 344556 h 1346420"/>
                  <a:gd name="connsiteX16" fmla="*/ 320702 w 1025718"/>
                  <a:gd name="connsiteY16" fmla="*/ 344556 h 1346420"/>
                  <a:gd name="connsiteX17" fmla="*/ 320702 w 1025718"/>
                  <a:gd name="connsiteY17" fmla="*/ 386963 h 1346420"/>
                  <a:gd name="connsiteX18" fmla="*/ 333955 w 1025718"/>
                  <a:gd name="connsiteY18" fmla="*/ 386963 h 1346420"/>
                  <a:gd name="connsiteX19" fmla="*/ 333955 w 1025718"/>
                  <a:gd name="connsiteY19" fmla="*/ 421419 h 1346420"/>
                  <a:gd name="connsiteX20" fmla="*/ 339255 w 1025718"/>
                  <a:gd name="connsiteY20" fmla="*/ 426719 h 1346420"/>
                  <a:gd name="connsiteX21" fmla="*/ 339255 w 1025718"/>
                  <a:gd name="connsiteY21" fmla="*/ 461175 h 1346420"/>
                  <a:gd name="connsiteX22" fmla="*/ 352508 w 1025718"/>
                  <a:gd name="connsiteY22" fmla="*/ 461175 h 1346420"/>
                  <a:gd name="connsiteX23" fmla="*/ 346158 w 1025718"/>
                  <a:gd name="connsiteY23" fmla="*/ 499330 h 1346420"/>
                  <a:gd name="connsiteX24" fmla="*/ 439972 w 1025718"/>
                  <a:gd name="connsiteY24" fmla="*/ 492980 h 1346420"/>
                  <a:gd name="connsiteX25" fmla="*/ 439972 w 1025718"/>
                  <a:gd name="connsiteY25" fmla="*/ 548640 h 1346420"/>
                  <a:gd name="connsiteX26" fmla="*/ 479729 w 1025718"/>
                  <a:gd name="connsiteY26" fmla="*/ 548640 h 1346420"/>
                  <a:gd name="connsiteX27" fmla="*/ 479729 w 1025718"/>
                  <a:gd name="connsiteY27" fmla="*/ 572494 h 1346420"/>
                  <a:gd name="connsiteX28" fmla="*/ 479729 w 1025718"/>
                  <a:gd name="connsiteY28" fmla="*/ 577794 h 1346420"/>
                  <a:gd name="connsiteX29" fmla="*/ 479729 w 1025718"/>
                  <a:gd name="connsiteY29" fmla="*/ 617551 h 1346420"/>
                  <a:gd name="connsiteX30" fmla="*/ 553941 w 1025718"/>
                  <a:gd name="connsiteY30" fmla="*/ 617551 h 1346420"/>
                  <a:gd name="connsiteX31" fmla="*/ 553941 w 1025718"/>
                  <a:gd name="connsiteY31" fmla="*/ 731520 h 1346420"/>
                  <a:gd name="connsiteX32" fmla="*/ 593697 w 1025718"/>
                  <a:gd name="connsiteY32" fmla="*/ 731520 h 1346420"/>
                  <a:gd name="connsiteX33" fmla="*/ 593697 w 1025718"/>
                  <a:gd name="connsiteY33" fmla="*/ 768626 h 1346420"/>
                  <a:gd name="connsiteX34" fmla="*/ 617551 w 1025718"/>
                  <a:gd name="connsiteY34" fmla="*/ 768626 h 1346420"/>
                  <a:gd name="connsiteX35" fmla="*/ 617551 w 1025718"/>
                  <a:gd name="connsiteY35" fmla="*/ 811033 h 1346420"/>
                  <a:gd name="connsiteX36" fmla="*/ 630803 w 1025718"/>
                  <a:gd name="connsiteY36" fmla="*/ 811033 h 1346420"/>
                  <a:gd name="connsiteX37" fmla="*/ 630803 w 1025718"/>
                  <a:gd name="connsiteY37" fmla="*/ 885245 h 1346420"/>
                  <a:gd name="connsiteX38" fmla="*/ 641405 w 1025718"/>
                  <a:gd name="connsiteY38" fmla="*/ 885245 h 1346420"/>
                  <a:gd name="connsiteX39" fmla="*/ 641405 w 1025718"/>
                  <a:gd name="connsiteY39" fmla="*/ 922351 h 1346420"/>
                  <a:gd name="connsiteX40" fmla="*/ 667909 w 1025718"/>
                  <a:gd name="connsiteY40" fmla="*/ 922351 h 1346420"/>
                  <a:gd name="connsiteX41" fmla="*/ 667909 w 1025718"/>
                  <a:gd name="connsiteY41" fmla="*/ 1038970 h 1346420"/>
                  <a:gd name="connsiteX42" fmla="*/ 694414 w 1025718"/>
                  <a:gd name="connsiteY42" fmla="*/ 1038970 h 1346420"/>
                  <a:gd name="connsiteX43" fmla="*/ 694414 w 1025718"/>
                  <a:gd name="connsiteY43" fmla="*/ 1078727 h 1346420"/>
                  <a:gd name="connsiteX44" fmla="*/ 710316 w 1025718"/>
                  <a:gd name="connsiteY44" fmla="*/ 1078727 h 1346420"/>
                  <a:gd name="connsiteX45" fmla="*/ 710316 w 1025718"/>
                  <a:gd name="connsiteY45" fmla="*/ 1115833 h 1346420"/>
                  <a:gd name="connsiteX46" fmla="*/ 728869 w 1025718"/>
                  <a:gd name="connsiteY46" fmla="*/ 1115833 h 1346420"/>
                  <a:gd name="connsiteX47" fmla="*/ 728869 w 1025718"/>
                  <a:gd name="connsiteY47" fmla="*/ 1147638 h 1346420"/>
                  <a:gd name="connsiteX48" fmla="*/ 734170 w 1025718"/>
                  <a:gd name="connsiteY48" fmla="*/ 1152939 h 1346420"/>
                  <a:gd name="connsiteX49" fmla="*/ 734170 w 1025718"/>
                  <a:gd name="connsiteY49" fmla="*/ 1190045 h 1346420"/>
                  <a:gd name="connsiteX50" fmla="*/ 818984 w 1025718"/>
                  <a:gd name="connsiteY50" fmla="*/ 1190045 h 1346420"/>
                  <a:gd name="connsiteX51" fmla="*/ 818984 w 1025718"/>
                  <a:gd name="connsiteY51" fmla="*/ 1232452 h 1346420"/>
                  <a:gd name="connsiteX52" fmla="*/ 864042 w 1025718"/>
                  <a:gd name="connsiteY52" fmla="*/ 1232452 h 1346420"/>
                  <a:gd name="connsiteX53" fmla="*/ 864042 w 1025718"/>
                  <a:gd name="connsiteY53" fmla="*/ 1272208 h 1346420"/>
                  <a:gd name="connsiteX54" fmla="*/ 901148 w 1025718"/>
                  <a:gd name="connsiteY54" fmla="*/ 1272208 h 1346420"/>
                  <a:gd name="connsiteX55" fmla="*/ 901148 w 1025718"/>
                  <a:gd name="connsiteY55" fmla="*/ 1306664 h 1346420"/>
                  <a:gd name="connsiteX56" fmla="*/ 1025718 w 1025718"/>
                  <a:gd name="connsiteY56" fmla="*/ 1306664 h 1346420"/>
                  <a:gd name="connsiteX57" fmla="*/ 1025718 w 1025718"/>
                  <a:gd name="connsiteY57" fmla="*/ 1346420 h 1346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025718" h="1346420">
                    <a:moveTo>
                      <a:pt x="0" y="0"/>
                    </a:moveTo>
                    <a:lnTo>
                      <a:pt x="0" y="82163"/>
                    </a:lnTo>
                    <a:lnTo>
                      <a:pt x="31805" y="82163"/>
                    </a:lnTo>
                    <a:lnTo>
                      <a:pt x="31805" y="113968"/>
                    </a:lnTo>
                    <a:lnTo>
                      <a:pt x="34456" y="116619"/>
                    </a:lnTo>
                    <a:lnTo>
                      <a:pt x="34456" y="159026"/>
                    </a:lnTo>
                    <a:lnTo>
                      <a:pt x="95415" y="159026"/>
                    </a:lnTo>
                    <a:lnTo>
                      <a:pt x="95415" y="193481"/>
                    </a:lnTo>
                    <a:lnTo>
                      <a:pt x="108668" y="193481"/>
                    </a:lnTo>
                    <a:lnTo>
                      <a:pt x="108668" y="230587"/>
                    </a:lnTo>
                    <a:lnTo>
                      <a:pt x="140473" y="230587"/>
                    </a:lnTo>
                    <a:lnTo>
                      <a:pt x="140473" y="272994"/>
                    </a:lnTo>
                    <a:lnTo>
                      <a:pt x="161676" y="272994"/>
                    </a:lnTo>
                    <a:lnTo>
                      <a:pt x="161676" y="304800"/>
                    </a:lnTo>
                    <a:lnTo>
                      <a:pt x="196132" y="304800"/>
                    </a:lnTo>
                    <a:lnTo>
                      <a:pt x="196132" y="344556"/>
                    </a:lnTo>
                    <a:lnTo>
                      <a:pt x="320702" y="344556"/>
                    </a:lnTo>
                    <a:lnTo>
                      <a:pt x="320702" y="386963"/>
                    </a:lnTo>
                    <a:lnTo>
                      <a:pt x="333955" y="386963"/>
                    </a:lnTo>
                    <a:lnTo>
                      <a:pt x="333955" y="421419"/>
                    </a:lnTo>
                    <a:lnTo>
                      <a:pt x="339255" y="426719"/>
                    </a:lnTo>
                    <a:lnTo>
                      <a:pt x="339255" y="461175"/>
                    </a:lnTo>
                    <a:lnTo>
                      <a:pt x="352508" y="461175"/>
                    </a:lnTo>
                    <a:lnTo>
                      <a:pt x="346158" y="499330"/>
                    </a:lnTo>
                    <a:lnTo>
                      <a:pt x="439972" y="492980"/>
                    </a:lnTo>
                    <a:lnTo>
                      <a:pt x="439972" y="548640"/>
                    </a:lnTo>
                    <a:lnTo>
                      <a:pt x="479729" y="548640"/>
                    </a:lnTo>
                    <a:lnTo>
                      <a:pt x="479729" y="572494"/>
                    </a:lnTo>
                    <a:lnTo>
                      <a:pt x="479729" y="577794"/>
                    </a:lnTo>
                    <a:lnTo>
                      <a:pt x="479729" y="617551"/>
                    </a:lnTo>
                    <a:lnTo>
                      <a:pt x="553941" y="617551"/>
                    </a:lnTo>
                    <a:lnTo>
                      <a:pt x="553941" y="731520"/>
                    </a:lnTo>
                    <a:lnTo>
                      <a:pt x="593697" y="731520"/>
                    </a:lnTo>
                    <a:lnTo>
                      <a:pt x="593697" y="768626"/>
                    </a:lnTo>
                    <a:lnTo>
                      <a:pt x="617551" y="768626"/>
                    </a:lnTo>
                    <a:lnTo>
                      <a:pt x="617551" y="811033"/>
                    </a:lnTo>
                    <a:lnTo>
                      <a:pt x="630803" y="811033"/>
                    </a:lnTo>
                    <a:lnTo>
                      <a:pt x="630803" y="885245"/>
                    </a:lnTo>
                    <a:lnTo>
                      <a:pt x="641405" y="885245"/>
                    </a:lnTo>
                    <a:lnTo>
                      <a:pt x="641405" y="922351"/>
                    </a:lnTo>
                    <a:lnTo>
                      <a:pt x="667909" y="922351"/>
                    </a:lnTo>
                    <a:lnTo>
                      <a:pt x="667909" y="1038970"/>
                    </a:lnTo>
                    <a:lnTo>
                      <a:pt x="694414" y="1038970"/>
                    </a:lnTo>
                    <a:lnTo>
                      <a:pt x="694414" y="1078727"/>
                    </a:lnTo>
                    <a:lnTo>
                      <a:pt x="710316" y="1078727"/>
                    </a:lnTo>
                    <a:lnTo>
                      <a:pt x="710316" y="1115833"/>
                    </a:lnTo>
                    <a:lnTo>
                      <a:pt x="728869" y="1115833"/>
                    </a:lnTo>
                    <a:lnTo>
                      <a:pt x="728869" y="1147638"/>
                    </a:lnTo>
                    <a:lnTo>
                      <a:pt x="734170" y="1152939"/>
                    </a:lnTo>
                    <a:lnTo>
                      <a:pt x="734170" y="1190045"/>
                    </a:lnTo>
                    <a:lnTo>
                      <a:pt x="818984" y="1190045"/>
                    </a:lnTo>
                    <a:lnTo>
                      <a:pt x="818984" y="1232452"/>
                    </a:lnTo>
                    <a:lnTo>
                      <a:pt x="864042" y="1232452"/>
                    </a:lnTo>
                    <a:lnTo>
                      <a:pt x="864042" y="1272208"/>
                    </a:lnTo>
                    <a:lnTo>
                      <a:pt x="901148" y="1272208"/>
                    </a:lnTo>
                    <a:lnTo>
                      <a:pt x="901148" y="1306664"/>
                    </a:lnTo>
                    <a:lnTo>
                      <a:pt x="1025718" y="1306664"/>
                    </a:lnTo>
                    <a:lnTo>
                      <a:pt x="1025718" y="1346420"/>
                    </a:lnTo>
                  </a:path>
                </a:pathLst>
              </a:custGeom>
              <a:no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2" name="Freeform 121"/>
              <p:cNvSpPr/>
              <p:nvPr/>
            </p:nvSpPr>
            <p:spPr>
              <a:xfrm>
                <a:off x="6989197" y="4102873"/>
                <a:ext cx="111318" cy="119270"/>
              </a:xfrm>
              <a:custGeom>
                <a:avLst/>
                <a:gdLst>
                  <a:gd name="connsiteX0" fmla="*/ 111318 w 111318"/>
                  <a:gd name="connsiteY0" fmla="*/ 119270 h 119270"/>
                  <a:gd name="connsiteX1" fmla="*/ 111318 w 111318"/>
                  <a:gd name="connsiteY1" fmla="*/ 34456 h 119270"/>
                  <a:gd name="connsiteX2" fmla="*/ 10601 w 111318"/>
                  <a:gd name="connsiteY2" fmla="*/ 34456 h 119270"/>
                  <a:gd name="connsiteX3" fmla="*/ 10601 w 111318"/>
                  <a:gd name="connsiteY3" fmla="*/ 0 h 119270"/>
                  <a:gd name="connsiteX4" fmla="*/ 0 w 111318"/>
                  <a:gd name="connsiteY4" fmla="*/ 0 h 119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318" h="119270">
                    <a:moveTo>
                      <a:pt x="111318" y="119270"/>
                    </a:moveTo>
                    <a:lnTo>
                      <a:pt x="111318" y="34456"/>
                    </a:lnTo>
                    <a:lnTo>
                      <a:pt x="10601" y="34456"/>
                    </a:lnTo>
                    <a:lnTo>
                      <a:pt x="10601" y="0"/>
                    </a:lnTo>
                    <a:lnTo>
                      <a:pt x="0" y="0"/>
                    </a:lnTo>
                  </a:path>
                </a:pathLst>
              </a:custGeom>
              <a:no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pSp>
      <p:sp>
        <p:nvSpPr>
          <p:cNvPr id="123" name="TextBox 122"/>
          <p:cNvSpPr txBox="1"/>
          <p:nvPr/>
        </p:nvSpPr>
        <p:spPr>
          <a:xfrm>
            <a:off x="139988" y="5221290"/>
            <a:ext cx="4606373" cy="569387"/>
          </a:xfrm>
          <a:prstGeom prst="rect">
            <a:avLst/>
          </a:prstGeom>
          <a:noFill/>
        </p:spPr>
        <p:txBody>
          <a:bodyPr wrap="square" lIns="0" tIns="0" rIns="0" bIns="0" rtlCol="0" anchor="b" anchorCtr="0">
            <a:spAutoFit/>
          </a:bodyPr>
          <a:lstStyle/>
          <a:p>
            <a:pPr>
              <a:tabLst>
                <a:tab pos="971550" algn="ctr"/>
              </a:tabLst>
            </a:pPr>
            <a:r>
              <a:rPr lang="en-US" sz="800" b="1" dirty="0" smtClean="0">
                <a:cs typeface="Arial" panose="020B0604020202020204" pitchFamily="34" charset="0"/>
              </a:rPr>
              <a:t>Number at risk </a:t>
            </a:r>
          </a:p>
          <a:p>
            <a:pPr>
              <a:spcBef>
                <a:spcPts val="300"/>
              </a:spcBef>
              <a:tabLst>
                <a:tab pos="914400" algn="ctr"/>
                <a:tab pos="1603375" algn="ctr"/>
                <a:tab pos="2286000" algn="ctr"/>
                <a:tab pos="2974975" algn="ctr"/>
                <a:tab pos="3657600" algn="ctr"/>
                <a:tab pos="4346575" algn="ctr"/>
                <a:tab pos="4743450" algn="ctr"/>
                <a:tab pos="5314950" algn="ctr"/>
                <a:tab pos="5886450" algn="ctr"/>
              </a:tabLst>
            </a:pPr>
            <a:r>
              <a:rPr lang="en-US" sz="800" dirty="0" smtClean="0">
                <a:cs typeface="Arial" panose="020B0604020202020204" pitchFamily="34" charset="0"/>
              </a:rPr>
              <a:t>Chemotherapy</a:t>
            </a:r>
            <a:r>
              <a:rPr lang="en-US" sz="800" b="1" dirty="0" smtClean="0">
                <a:cs typeface="Arial" panose="020B0604020202020204" pitchFamily="34" charset="0"/>
              </a:rPr>
              <a:t>	</a:t>
            </a:r>
            <a:r>
              <a:rPr lang="en-US" sz="800" dirty="0" smtClean="0">
                <a:cs typeface="Arial" panose="020B0604020202020204" pitchFamily="34" charset="0"/>
              </a:rPr>
              <a:t>557	383	251	155	53	3</a:t>
            </a:r>
            <a:br>
              <a:rPr lang="en-US" sz="800" dirty="0" smtClean="0">
                <a:cs typeface="Arial" panose="020B0604020202020204" pitchFamily="34" charset="0"/>
              </a:rPr>
            </a:br>
            <a:r>
              <a:rPr lang="en-US" sz="800" dirty="0" smtClean="0">
                <a:cs typeface="Arial" panose="020B0604020202020204" pitchFamily="34" charset="0"/>
              </a:rPr>
              <a:t>  plus cetuximab</a:t>
            </a:r>
          </a:p>
          <a:p>
            <a:pPr>
              <a:spcBef>
                <a:spcPts val="300"/>
              </a:spcBef>
              <a:tabLst>
                <a:tab pos="914400" algn="ctr"/>
                <a:tab pos="1603375" algn="ctr"/>
                <a:tab pos="2286000" algn="ctr"/>
                <a:tab pos="2974975" algn="ctr"/>
                <a:tab pos="3657600" algn="ctr"/>
                <a:tab pos="4346575" algn="ctr"/>
                <a:tab pos="4743450" algn="ctr"/>
                <a:tab pos="5314950" algn="ctr"/>
                <a:tab pos="5886450" algn="ctr"/>
              </a:tabLst>
            </a:pPr>
            <a:r>
              <a:rPr lang="en-US" sz="800" dirty="0" smtClean="0">
                <a:cs typeface="Arial" panose="020B0604020202020204" pitchFamily="34" charset="0"/>
              </a:rPr>
              <a:t>Chemotherapy	568	383	225	134	48	0	</a:t>
            </a:r>
            <a:endParaRPr lang="en-US" sz="800" dirty="0">
              <a:cs typeface="Arial" panose="020B0604020202020204" pitchFamily="34" charset="0"/>
            </a:endParaRPr>
          </a:p>
        </p:txBody>
      </p:sp>
      <p:sp>
        <p:nvSpPr>
          <p:cNvPr id="126" name="TextBox 125"/>
          <p:cNvSpPr txBox="1"/>
          <p:nvPr/>
        </p:nvSpPr>
        <p:spPr>
          <a:xfrm>
            <a:off x="4562945" y="5221290"/>
            <a:ext cx="4685558" cy="569387"/>
          </a:xfrm>
          <a:prstGeom prst="rect">
            <a:avLst/>
          </a:prstGeom>
          <a:noFill/>
        </p:spPr>
        <p:txBody>
          <a:bodyPr wrap="square" lIns="0" tIns="0" rIns="0" bIns="0" rtlCol="0" anchor="b" anchorCtr="0">
            <a:spAutoFit/>
          </a:bodyPr>
          <a:lstStyle/>
          <a:p>
            <a:pPr>
              <a:spcBef>
                <a:spcPts val="300"/>
              </a:spcBef>
              <a:tabLst>
                <a:tab pos="971550" algn="ctr"/>
              </a:tabLst>
            </a:pPr>
            <a:r>
              <a:rPr lang="en-US" sz="800" b="1" dirty="0" smtClean="0">
                <a:cs typeface="Arial" panose="020B0604020202020204" pitchFamily="34" charset="0"/>
              </a:rPr>
              <a:t>Number at risk</a:t>
            </a:r>
          </a:p>
          <a:p>
            <a:pPr>
              <a:spcBef>
                <a:spcPts val="300"/>
              </a:spcBef>
              <a:tabLst>
                <a:tab pos="914400" algn="ctr"/>
                <a:tab pos="1603375" algn="ctr"/>
                <a:tab pos="2286000" algn="ctr"/>
                <a:tab pos="2974975" algn="ctr"/>
                <a:tab pos="3657600" algn="ctr"/>
                <a:tab pos="4346575" algn="ctr"/>
                <a:tab pos="4743450" algn="ctr"/>
                <a:tab pos="5314950" algn="ctr"/>
                <a:tab pos="5886450" algn="ctr"/>
              </a:tabLst>
            </a:pPr>
            <a:r>
              <a:rPr lang="en-US" sz="800" dirty="0" smtClean="0">
                <a:cs typeface="Arial" panose="020B0604020202020204" pitchFamily="34" charset="0"/>
              </a:rPr>
              <a:t>Chemotherapy	75	52	32	19	10	</a:t>
            </a:r>
            <a:r>
              <a:rPr lang="en-US" sz="800" dirty="0">
                <a:cs typeface="Arial" panose="020B0604020202020204" pitchFamily="34" charset="0"/>
              </a:rPr>
              <a:t>0</a:t>
            </a:r>
            <a:br>
              <a:rPr lang="en-US" sz="800" dirty="0">
                <a:cs typeface="Arial" panose="020B0604020202020204" pitchFamily="34" charset="0"/>
              </a:rPr>
            </a:br>
            <a:r>
              <a:rPr lang="en-US" sz="800" dirty="0">
                <a:cs typeface="Arial" panose="020B0604020202020204" pitchFamily="34" charset="0"/>
              </a:rPr>
              <a:t> plus </a:t>
            </a:r>
            <a:r>
              <a:rPr lang="en-US" sz="800" dirty="0" smtClean="0">
                <a:cs typeface="Arial" panose="020B0604020202020204" pitchFamily="34" charset="0"/>
              </a:rPr>
              <a:t>cetuximab	</a:t>
            </a:r>
          </a:p>
          <a:p>
            <a:pPr>
              <a:spcBef>
                <a:spcPts val="300"/>
              </a:spcBef>
              <a:tabLst>
                <a:tab pos="914400" algn="ctr"/>
                <a:tab pos="1603375" algn="ctr"/>
                <a:tab pos="2286000" algn="ctr"/>
                <a:tab pos="2974975" algn="ctr"/>
                <a:tab pos="3657600" algn="ctr"/>
                <a:tab pos="4346575" algn="ctr"/>
                <a:tab pos="4743450" algn="ctr"/>
                <a:tab pos="5314950" algn="ctr"/>
                <a:tab pos="5886450" algn="ctr"/>
              </a:tabLst>
            </a:pPr>
            <a:r>
              <a:rPr lang="en-US" sz="800" dirty="0">
                <a:cs typeface="Arial" panose="020B0604020202020204" pitchFamily="34" charset="0"/>
              </a:rPr>
              <a:t>Chemotherapy	69	42	17	7	2	</a:t>
            </a:r>
            <a:r>
              <a:rPr lang="en-US" sz="800" dirty="0" smtClean="0">
                <a:cs typeface="Arial" panose="020B0604020202020204" pitchFamily="34" charset="0"/>
              </a:rPr>
              <a:t>0</a:t>
            </a:r>
            <a:endParaRPr lang="en-US" sz="800" dirty="0">
              <a:cs typeface="Arial" panose="020B0604020202020204" pitchFamily="34" charset="0"/>
            </a:endParaRPr>
          </a:p>
        </p:txBody>
      </p:sp>
      <p:cxnSp>
        <p:nvCxnSpPr>
          <p:cNvPr id="129" name="Straight Connector 128"/>
          <p:cNvCxnSpPr/>
          <p:nvPr/>
        </p:nvCxnSpPr>
        <p:spPr>
          <a:xfrm>
            <a:off x="1891787" y="2241780"/>
            <a:ext cx="121450" cy="0"/>
          </a:xfrm>
          <a:prstGeom prst="line">
            <a:avLst/>
          </a:prstGeom>
          <a:ln w="19050" cap="rnd">
            <a:solidFill>
              <a:srgbClr val="3366CC"/>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1891787" y="2458949"/>
            <a:ext cx="121450" cy="0"/>
          </a:xfrm>
          <a:prstGeom prst="line">
            <a:avLst/>
          </a:prstGeom>
          <a:ln w="19050" cap="rnd">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6432698" y="2664785"/>
            <a:ext cx="132223" cy="0"/>
          </a:xfrm>
          <a:prstGeom prst="line">
            <a:avLst/>
          </a:prstGeom>
          <a:ln w="19050" cap="rnd">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6432698" y="2450622"/>
            <a:ext cx="132223" cy="0"/>
          </a:xfrm>
          <a:prstGeom prst="line">
            <a:avLst/>
          </a:prstGeom>
          <a:ln w="19050" cap="rnd">
            <a:solidFill>
              <a:srgbClr val="3366CC"/>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048461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SQUIRE: </a:t>
            </a:r>
            <a:r>
              <a:rPr lang="en-US" dirty="0" err="1" smtClean="0"/>
              <a:t>Necitumumab</a:t>
            </a:r>
            <a:r>
              <a:rPr lang="en-US" dirty="0" smtClean="0"/>
              <a:t> plus Gemcitabine-</a:t>
            </a:r>
            <a:r>
              <a:rPr lang="en-US" dirty="0" err="1" smtClean="0"/>
              <a:t>Cisplatin</a:t>
            </a:r>
            <a:r>
              <a:rPr lang="en-US" dirty="0" smtClean="0"/>
              <a:t> </a:t>
            </a:r>
            <a:br>
              <a:rPr lang="en-US" dirty="0" smtClean="0"/>
            </a:br>
            <a:r>
              <a:rPr lang="en-US" dirty="0" smtClean="0"/>
              <a:t>in First-Line in SCC of the Lung</a:t>
            </a:r>
            <a:endParaRPr lang="en-US" dirty="0"/>
          </a:p>
        </p:txBody>
      </p:sp>
      <p:sp>
        <p:nvSpPr>
          <p:cNvPr id="8" name="TextBox 7"/>
          <p:cNvSpPr txBox="1"/>
          <p:nvPr/>
        </p:nvSpPr>
        <p:spPr>
          <a:xfrm>
            <a:off x="199149" y="6513612"/>
            <a:ext cx="2420534" cy="153888"/>
          </a:xfrm>
          <a:prstGeom prst="rect">
            <a:avLst/>
          </a:prstGeom>
          <a:noFill/>
        </p:spPr>
        <p:txBody>
          <a:bodyPr wrap="none" lIns="0" tIns="0" rIns="0" bIns="0" rtlCol="0" anchor="b" anchorCtr="0">
            <a:spAutoFit/>
          </a:bodyPr>
          <a:lstStyle/>
          <a:p>
            <a:r>
              <a:rPr lang="en-US" sz="1000" dirty="0" smtClean="0">
                <a:solidFill>
                  <a:srgbClr val="000000"/>
                </a:solidFill>
              </a:rPr>
              <a:t>Thatcher et al. ASCO 2014. Abstract 8008.</a:t>
            </a:r>
            <a:endParaRPr lang="en-US" sz="1000" dirty="0">
              <a:solidFill>
                <a:srgbClr val="000000"/>
              </a:solidFill>
            </a:endParaRPr>
          </a:p>
        </p:txBody>
      </p:sp>
      <p:sp>
        <p:nvSpPr>
          <p:cNvPr id="9" name="Rounded Rectangle 8"/>
          <p:cNvSpPr/>
          <p:nvPr/>
        </p:nvSpPr>
        <p:spPr>
          <a:xfrm>
            <a:off x="2685492" y="1567543"/>
            <a:ext cx="3308908" cy="986972"/>
          </a:xfrm>
          <a:prstGeom prst="roundRect">
            <a:avLst/>
          </a:prstGeom>
          <a:solidFill>
            <a:schemeClr val="accent2">
              <a:lumMod val="7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400"/>
              </a:spcBef>
            </a:pPr>
            <a:r>
              <a:rPr lang="en-US" sz="1300" u="sng" dirty="0" smtClean="0"/>
              <a:t>Gem-Cis + Neci q2w (n=545)</a:t>
            </a:r>
          </a:p>
          <a:p>
            <a:pPr>
              <a:spcBef>
                <a:spcPts val="200"/>
              </a:spcBef>
            </a:pPr>
            <a:r>
              <a:rPr lang="en-US" sz="1300" dirty="0" smtClean="0"/>
              <a:t>Necitumumab (800 mg d1, d8)</a:t>
            </a:r>
          </a:p>
          <a:p>
            <a:pPr>
              <a:spcBef>
                <a:spcPts val="200"/>
              </a:spcBef>
            </a:pPr>
            <a:r>
              <a:rPr lang="en-US" sz="1300" dirty="0" smtClean="0"/>
              <a:t>Gemcitabine   (1250 mg/m</a:t>
            </a:r>
            <a:r>
              <a:rPr lang="en-US" sz="1300" baseline="30000" dirty="0" smtClean="0"/>
              <a:t>2</a:t>
            </a:r>
            <a:r>
              <a:rPr lang="en-US" sz="1300" dirty="0" smtClean="0"/>
              <a:t> d1, d8)</a:t>
            </a:r>
          </a:p>
          <a:p>
            <a:pPr>
              <a:spcBef>
                <a:spcPts val="200"/>
              </a:spcBef>
            </a:pPr>
            <a:r>
              <a:rPr lang="en-US" sz="1300" dirty="0" smtClean="0"/>
              <a:t>Cisplatin 	   (75 mg/m</a:t>
            </a:r>
            <a:r>
              <a:rPr lang="en-US" sz="1300" baseline="30000" dirty="0" smtClean="0"/>
              <a:t>2</a:t>
            </a:r>
            <a:r>
              <a:rPr lang="en-US" sz="1300" dirty="0" smtClean="0"/>
              <a:t> d1)</a:t>
            </a:r>
            <a:endParaRPr lang="en-US" sz="1300" dirty="0"/>
          </a:p>
        </p:txBody>
      </p:sp>
      <p:cxnSp>
        <p:nvCxnSpPr>
          <p:cNvPr id="14" name="Straight Arrow Connector 13"/>
          <p:cNvCxnSpPr/>
          <p:nvPr/>
        </p:nvCxnSpPr>
        <p:spPr>
          <a:xfrm flipV="1">
            <a:off x="2197465" y="2119036"/>
            <a:ext cx="488027" cy="390148"/>
          </a:xfrm>
          <a:prstGeom prst="straightConnector1">
            <a:avLst/>
          </a:prstGeom>
          <a:ln w="38100" cap="rnd">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endCxn id="21" idx="1"/>
          </p:cNvCxnSpPr>
          <p:nvPr/>
        </p:nvCxnSpPr>
        <p:spPr>
          <a:xfrm>
            <a:off x="2143125" y="2863708"/>
            <a:ext cx="643617" cy="390059"/>
          </a:xfrm>
          <a:prstGeom prst="straightConnector1">
            <a:avLst/>
          </a:prstGeom>
          <a:ln w="38100" cap="rnd">
            <a:solidFill>
              <a:srgbClr val="0070C0"/>
            </a:solidFill>
            <a:tailEnd type="arrow"/>
          </a:ln>
        </p:spPr>
        <p:style>
          <a:lnRef idx="1">
            <a:schemeClr val="accent1"/>
          </a:lnRef>
          <a:fillRef idx="0">
            <a:schemeClr val="accent1"/>
          </a:fillRef>
          <a:effectRef idx="0">
            <a:schemeClr val="accent1"/>
          </a:effectRef>
          <a:fontRef idx="minor">
            <a:schemeClr val="tx1"/>
          </a:fontRef>
        </p:style>
      </p:cxnSp>
      <p:sp>
        <p:nvSpPr>
          <p:cNvPr id="21" name="Rounded Rectangle 20"/>
          <p:cNvSpPr/>
          <p:nvPr/>
        </p:nvSpPr>
        <p:spPr>
          <a:xfrm>
            <a:off x="2786742" y="2843583"/>
            <a:ext cx="3193143" cy="820368"/>
          </a:xfrm>
          <a:prstGeom prst="roundRect">
            <a:avLst/>
          </a:prstGeom>
          <a:solidFill>
            <a:srgbClr val="0070C0"/>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400"/>
              </a:spcBef>
            </a:pPr>
            <a:r>
              <a:rPr lang="en-US" sz="1300" u="sng" dirty="0" smtClean="0"/>
              <a:t>Gem-Cis q3w (n=548)</a:t>
            </a:r>
          </a:p>
          <a:p>
            <a:pPr>
              <a:spcBef>
                <a:spcPts val="400"/>
              </a:spcBef>
            </a:pPr>
            <a:r>
              <a:rPr lang="en-US" sz="1300" dirty="0" smtClean="0">
                <a:solidFill>
                  <a:schemeClr val="bg1"/>
                </a:solidFill>
              </a:rPr>
              <a:t>Gemcitabine (1250 mg/m</a:t>
            </a:r>
            <a:r>
              <a:rPr lang="en-US" sz="1300" baseline="30000" dirty="0" smtClean="0">
                <a:solidFill>
                  <a:schemeClr val="bg1"/>
                </a:solidFill>
              </a:rPr>
              <a:t>2</a:t>
            </a:r>
            <a:r>
              <a:rPr lang="en-US" sz="1300" dirty="0" smtClean="0">
                <a:solidFill>
                  <a:schemeClr val="bg1"/>
                </a:solidFill>
              </a:rPr>
              <a:t> d1, d8)</a:t>
            </a:r>
          </a:p>
          <a:p>
            <a:pPr>
              <a:spcBef>
                <a:spcPts val="400"/>
              </a:spcBef>
            </a:pPr>
            <a:r>
              <a:rPr lang="en-US" sz="1300" dirty="0" smtClean="0">
                <a:solidFill>
                  <a:schemeClr val="bg1"/>
                </a:solidFill>
              </a:rPr>
              <a:t>Cisplatin 	 (75 mg/m</a:t>
            </a:r>
            <a:r>
              <a:rPr lang="en-US" sz="1300" baseline="30000" dirty="0" smtClean="0">
                <a:solidFill>
                  <a:schemeClr val="bg1"/>
                </a:solidFill>
              </a:rPr>
              <a:t>2 </a:t>
            </a:r>
            <a:r>
              <a:rPr lang="en-US" sz="1300" dirty="0" smtClean="0">
                <a:solidFill>
                  <a:schemeClr val="bg1"/>
                </a:solidFill>
              </a:rPr>
              <a:t>d1)</a:t>
            </a:r>
            <a:endParaRPr lang="en-US" sz="1300" dirty="0">
              <a:solidFill>
                <a:schemeClr val="bg1"/>
              </a:solidFill>
            </a:endParaRPr>
          </a:p>
        </p:txBody>
      </p:sp>
      <p:sp>
        <p:nvSpPr>
          <p:cNvPr id="22" name="Rounded Rectangle 21"/>
          <p:cNvSpPr/>
          <p:nvPr/>
        </p:nvSpPr>
        <p:spPr>
          <a:xfrm>
            <a:off x="6959497" y="1589776"/>
            <a:ext cx="1494621" cy="616396"/>
          </a:xfrm>
          <a:prstGeom prst="roundRect">
            <a:avLst/>
          </a:prstGeom>
          <a:solidFill>
            <a:schemeClr val="accent2">
              <a:lumMod val="7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200"/>
              </a:spcBef>
            </a:pPr>
            <a:r>
              <a:rPr lang="en-US" sz="1300" u="sng" dirty="0" smtClean="0"/>
              <a:t>Neci q3w</a:t>
            </a:r>
          </a:p>
          <a:p>
            <a:pPr algn="ctr">
              <a:spcBef>
                <a:spcPts val="200"/>
              </a:spcBef>
            </a:pPr>
            <a:r>
              <a:rPr lang="en-US" sz="1300" u="sng" dirty="0" smtClean="0"/>
              <a:t>(800 mg d1, d8)</a:t>
            </a:r>
            <a:endParaRPr lang="en-US" sz="1300" u="sng" dirty="0"/>
          </a:p>
        </p:txBody>
      </p:sp>
      <p:cxnSp>
        <p:nvCxnSpPr>
          <p:cNvPr id="26" name="Straight Arrow Connector 25"/>
          <p:cNvCxnSpPr>
            <a:endCxn id="13" idx="2"/>
          </p:cNvCxnSpPr>
          <p:nvPr/>
        </p:nvCxnSpPr>
        <p:spPr>
          <a:xfrm flipV="1">
            <a:off x="1518886" y="2674703"/>
            <a:ext cx="212106" cy="2194"/>
          </a:xfrm>
          <a:prstGeom prst="straightConnector1">
            <a:avLst/>
          </a:prstGeom>
          <a:ln w="38100" cap="rnd">
            <a:solidFill>
              <a:srgbClr val="717073"/>
            </a:solidFill>
            <a:tailEnd type="arrow"/>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1730992" y="2397200"/>
            <a:ext cx="555006" cy="555006"/>
          </a:xfrm>
          <a:prstGeom prst="ellipse">
            <a:avLst/>
          </a:prstGeom>
          <a:solidFill>
            <a:schemeClr val="bg1"/>
          </a:solid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dirty="0" smtClean="0">
                <a:solidFill>
                  <a:schemeClr val="tx1"/>
                </a:solidFill>
              </a:rPr>
              <a:t>R</a:t>
            </a:r>
            <a:br>
              <a:rPr lang="en-US" dirty="0" smtClean="0">
                <a:solidFill>
                  <a:schemeClr val="tx1"/>
                </a:solidFill>
              </a:rPr>
            </a:br>
            <a:r>
              <a:rPr lang="en-US" sz="1400" dirty="0" smtClean="0">
                <a:solidFill>
                  <a:schemeClr val="tx1"/>
                </a:solidFill>
              </a:rPr>
              <a:t>1:1</a:t>
            </a:r>
            <a:endParaRPr lang="en-US" sz="1400" dirty="0">
              <a:solidFill>
                <a:schemeClr val="tx1"/>
              </a:solidFill>
            </a:endParaRPr>
          </a:p>
        </p:txBody>
      </p:sp>
      <p:sp>
        <p:nvSpPr>
          <p:cNvPr id="33" name="Rounded Rectangle 32"/>
          <p:cNvSpPr/>
          <p:nvPr/>
        </p:nvSpPr>
        <p:spPr>
          <a:xfrm>
            <a:off x="351239" y="2071251"/>
            <a:ext cx="1155177" cy="1243449"/>
          </a:xfrm>
          <a:prstGeom prst="roundRect">
            <a:avLst/>
          </a:prstGeom>
          <a:noFill/>
          <a:ln w="19050" cap="rnd">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Bef>
                <a:spcPts val="200"/>
              </a:spcBef>
            </a:pPr>
            <a:r>
              <a:rPr lang="en-US" sz="1050" b="1" dirty="0" smtClean="0">
                <a:solidFill>
                  <a:schemeClr val="tx1"/>
                </a:solidFill>
              </a:rPr>
              <a:t>Screening</a:t>
            </a:r>
          </a:p>
          <a:p>
            <a:pPr algn="ctr">
              <a:spcBef>
                <a:spcPts val="200"/>
              </a:spcBef>
            </a:pPr>
            <a:r>
              <a:rPr lang="en-US" sz="1050" dirty="0" smtClean="0">
                <a:solidFill>
                  <a:schemeClr val="tx1"/>
                </a:solidFill>
              </a:rPr>
              <a:t>Entry criteria:</a:t>
            </a:r>
          </a:p>
          <a:p>
            <a:pPr algn="ctr">
              <a:spcBef>
                <a:spcPts val="200"/>
              </a:spcBef>
            </a:pPr>
            <a:r>
              <a:rPr lang="en-US" sz="1050" dirty="0" smtClean="0">
                <a:solidFill>
                  <a:schemeClr val="tx1"/>
                </a:solidFill>
              </a:rPr>
              <a:t>Stage IV squamous</a:t>
            </a:r>
          </a:p>
          <a:p>
            <a:pPr algn="ctr">
              <a:spcBef>
                <a:spcPts val="200"/>
              </a:spcBef>
            </a:pPr>
            <a:r>
              <a:rPr lang="en-US" sz="1050" dirty="0" smtClean="0">
                <a:solidFill>
                  <a:schemeClr val="tx1"/>
                </a:solidFill>
              </a:rPr>
              <a:t>NSCLC</a:t>
            </a:r>
            <a:endParaRPr lang="en-US" sz="1050" baseline="30000" dirty="0" smtClean="0">
              <a:solidFill>
                <a:schemeClr val="tx1"/>
              </a:solidFill>
            </a:endParaRPr>
          </a:p>
          <a:p>
            <a:pPr algn="ctr">
              <a:spcBef>
                <a:spcPts val="200"/>
              </a:spcBef>
            </a:pPr>
            <a:r>
              <a:rPr lang="en-US" sz="1050" dirty="0" smtClean="0">
                <a:solidFill>
                  <a:schemeClr val="tx1"/>
                </a:solidFill>
              </a:rPr>
              <a:t>ECOG PS 0-2</a:t>
            </a:r>
            <a:endParaRPr lang="en-US" sz="1050" dirty="0">
              <a:solidFill>
                <a:schemeClr val="tx1"/>
              </a:solidFill>
            </a:endParaRPr>
          </a:p>
        </p:txBody>
      </p:sp>
      <p:sp>
        <p:nvSpPr>
          <p:cNvPr id="34" name="TextBox 33"/>
          <p:cNvSpPr txBox="1"/>
          <p:nvPr/>
        </p:nvSpPr>
        <p:spPr>
          <a:xfrm>
            <a:off x="6345323" y="1522534"/>
            <a:ext cx="282404" cy="275943"/>
          </a:xfrm>
          <a:prstGeom prst="rect">
            <a:avLst/>
          </a:prstGeom>
          <a:noFill/>
        </p:spPr>
        <p:txBody>
          <a:bodyPr wrap="none" lIns="0" tIns="0" rIns="0" bIns="0" rtlCol="0" anchor="b" anchorCtr="0">
            <a:noAutofit/>
          </a:bodyPr>
          <a:lstStyle/>
          <a:p>
            <a:pPr>
              <a:buClr>
                <a:schemeClr val="accent1"/>
              </a:buClr>
            </a:pPr>
            <a:r>
              <a:rPr lang="en-US" sz="1400" b="1" dirty="0" smtClean="0"/>
              <a:t>PR</a:t>
            </a:r>
            <a:endParaRPr lang="en-US" sz="1400" b="1" dirty="0"/>
          </a:p>
        </p:txBody>
      </p:sp>
      <p:sp>
        <p:nvSpPr>
          <p:cNvPr id="35" name="TextBox 34"/>
          <p:cNvSpPr txBox="1"/>
          <p:nvPr/>
        </p:nvSpPr>
        <p:spPr>
          <a:xfrm>
            <a:off x="6345323" y="1724200"/>
            <a:ext cx="282404" cy="275943"/>
          </a:xfrm>
          <a:prstGeom prst="rect">
            <a:avLst/>
          </a:prstGeom>
          <a:noFill/>
        </p:spPr>
        <p:txBody>
          <a:bodyPr wrap="none" lIns="0" tIns="0" rIns="0" bIns="0" rtlCol="0" anchor="b" anchorCtr="0">
            <a:noAutofit/>
          </a:bodyPr>
          <a:lstStyle/>
          <a:p>
            <a:pPr>
              <a:buClr>
                <a:schemeClr val="accent1"/>
              </a:buClr>
            </a:pPr>
            <a:r>
              <a:rPr lang="en-US" sz="1400" b="1" dirty="0" smtClean="0"/>
              <a:t>CR</a:t>
            </a:r>
            <a:endParaRPr lang="en-US" sz="1400" b="1" dirty="0"/>
          </a:p>
        </p:txBody>
      </p:sp>
      <p:sp>
        <p:nvSpPr>
          <p:cNvPr id="36" name="TextBox 35"/>
          <p:cNvSpPr txBox="1"/>
          <p:nvPr/>
        </p:nvSpPr>
        <p:spPr>
          <a:xfrm>
            <a:off x="6345323" y="1923160"/>
            <a:ext cx="282404" cy="275943"/>
          </a:xfrm>
          <a:prstGeom prst="rect">
            <a:avLst/>
          </a:prstGeom>
          <a:noFill/>
        </p:spPr>
        <p:txBody>
          <a:bodyPr wrap="none" lIns="0" tIns="0" rIns="0" bIns="0" rtlCol="0" anchor="b" anchorCtr="0">
            <a:noAutofit/>
          </a:bodyPr>
          <a:lstStyle/>
          <a:p>
            <a:pPr>
              <a:buClr>
                <a:schemeClr val="accent1"/>
              </a:buClr>
            </a:pPr>
            <a:r>
              <a:rPr lang="en-US" sz="1400" b="1" dirty="0" smtClean="0"/>
              <a:t>SD</a:t>
            </a:r>
            <a:endParaRPr lang="en-US" sz="1400" b="1" dirty="0"/>
          </a:p>
        </p:txBody>
      </p:sp>
      <p:sp>
        <p:nvSpPr>
          <p:cNvPr id="37" name="TextBox 36"/>
          <p:cNvSpPr txBox="1"/>
          <p:nvPr/>
        </p:nvSpPr>
        <p:spPr>
          <a:xfrm>
            <a:off x="6324600" y="2310322"/>
            <a:ext cx="314189" cy="318578"/>
          </a:xfrm>
          <a:prstGeom prst="rect">
            <a:avLst/>
          </a:prstGeom>
          <a:noFill/>
          <a:ln w="19050">
            <a:noFill/>
          </a:ln>
        </p:spPr>
        <p:txBody>
          <a:bodyPr wrap="none" lIns="0" tIns="0" rIns="0" bIns="0" rtlCol="0" anchor="ctr" anchorCtr="1">
            <a:noAutofit/>
          </a:bodyPr>
          <a:lstStyle/>
          <a:p>
            <a:pPr>
              <a:buClr>
                <a:schemeClr val="accent1"/>
              </a:buClr>
            </a:pPr>
            <a:r>
              <a:rPr lang="en-US" sz="1400" b="1" dirty="0"/>
              <a:t>P</a:t>
            </a:r>
            <a:r>
              <a:rPr lang="en-US" sz="1400" b="1" dirty="0" smtClean="0"/>
              <a:t>D</a:t>
            </a:r>
            <a:endParaRPr lang="en-US" sz="1400" b="1" dirty="0"/>
          </a:p>
        </p:txBody>
      </p:sp>
      <p:sp>
        <p:nvSpPr>
          <p:cNvPr id="38" name="TextBox 37"/>
          <p:cNvSpPr txBox="1"/>
          <p:nvPr/>
        </p:nvSpPr>
        <p:spPr>
          <a:xfrm>
            <a:off x="8735054" y="1753751"/>
            <a:ext cx="282404" cy="275943"/>
          </a:xfrm>
          <a:prstGeom prst="rect">
            <a:avLst/>
          </a:prstGeom>
          <a:noFill/>
          <a:ln w="19050">
            <a:noFill/>
          </a:ln>
        </p:spPr>
        <p:txBody>
          <a:bodyPr wrap="none" lIns="0" tIns="0" rIns="0" bIns="0" rtlCol="0" anchor="ctr" anchorCtr="1">
            <a:noAutofit/>
          </a:bodyPr>
          <a:lstStyle/>
          <a:p>
            <a:pPr>
              <a:buClr>
                <a:schemeClr val="accent1"/>
              </a:buClr>
            </a:pPr>
            <a:r>
              <a:rPr lang="en-US" sz="1400" b="1" dirty="0"/>
              <a:t>P</a:t>
            </a:r>
            <a:r>
              <a:rPr lang="en-US" sz="1400" b="1" dirty="0" smtClean="0"/>
              <a:t>D</a:t>
            </a:r>
            <a:endParaRPr lang="en-US" sz="1400" b="1" dirty="0"/>
          </a:p>
        </p:txBody>
      </p:sp>
      <p:cxnSp>
        <p:nvCxnSpPr>
          <p:cNvPr id="42" name="Straight Arrow Connector 41"/>
          <p:cNvCxnSpPr/>
          <p:nvPr/>
        </p:nvCxnSpPr>
        <p:spPr>
          <a:xfrm flipV="1">
            <a:off x="5975132" y="3237619"/>
            <a:ext cx="2654518" cy="15195"/>
          </a:xfrm>
          <a:prstGeom prst="straightConnector1">
            <a:avLst/>
          </a:prstGeom>
          <a:ln w="38100" cap="rnd">
            <a:solidFill>
              <a:srgbClr val="0070C0"/>
            </a:solidFill>
            <a:tailEnd type="arrow"/>
          </a:ln>
        </p:spPr>
        <p:style>
          <a:lnRef idx="1">
            <a:schemeClr val="accent1"/>
          </a:lnRef>
          <a:fillRef idx="0">
            <a:schemeClr val="accent1"/>
          </a:fillRef>
          <a:effectRef idx="0">
            <a:schemeClr val="accent1"/>
          </a:effectRef>
          <a:fontRef idx="minor">
            <a:schemeClr val="tx1"/>
          </a:fontRef>
        </p:style>
      </p:cxnSp>
      <p:cxnSp>
        <p:nvCxnSpPr>
          <p:cNvPr id="44" name="Straight Arrow Connector 43"/>
          <p:cNvCxnSpPr/>
          <p:nvPr/>
        </p:nvCxnSpPr>
        <p:spPr>
          <a:xfrm flipV="1">
            <a:off x="5998690" y="1767772"/>
            <a:ext cx="238546" cy="173452"/>
          </a:xfrm>
          <a:prstGeom prst="straightConnector1">
            <a:avLst/>
          </a:prstGeom>
          <a:ln w="38100" cap="rnd">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47" name="Straight Arrow Connector 46"/>
          <p:cNvCxnSpPr/>
          <p:nvPr/>
        </p:nvCxnSpPr>
        <p:spPr>
          <a:xfrm>
            <a:off x="5994400" y="2146793"/>
            <a:ext cx="251420" cy="189348"/>
          </a:xfrm>
          <a:prstGeom prst="straightConnector1">
            <a:avLst/>
          </a:prstGeom>
          <a:ln w="38100" cap="rnd">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49" name="Straight Arrow Connector 48"/>
          <p:cNvCxnSpPr/>
          <p:nvPr/>
        </p:nvCxnSpPr>
        <p:spPr>
          <a:xfrm>
            <a:off x="6725310" y="1897496"/>
            <a:ext cx="242061" cy="478"/>
          </a:xfrm>
          <a:prstGeom prst="straightConnector1">
            <a:avLst/>
          </a:prstGeom>
          <a:ln w="38100" cap="rnd">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51" name="Straight Arrow Connector 50"/>
          <p:cNvCxnSpPr/>
          <p:nvPr/>
        </p:nvCxnSpPr>
        <p:spPr>
          <a:xfrm>
            <a:off x="8457867" y="1916545"/>
            <a:ext cx="238954" cy="6615"/>
          </a:xfrm>
          <a:prstGeom prst="straightConnector1">
            <a:avLst/>
          </a:prstGeom>
          <a:ln w="38100" cap="rnd">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53" name="TextBox 52"/>
          <p:cNvSpPr txBox="1"/>
          <p:nvPr/>
        </p:nvSpPr>
        <p:spPr>
          <a:xfrm>
            <a:off x="1869922" y="3671340"/>
            <a:ext cx="6977026" cy="566763"/>
          </a:xfrm>
          <a:prstGeom prst="rect">
            <a:avLst/>
          </a:prstGeom>
          <a:noFill/>
        </p:spPr>
        <p:txBody>
          <a:bodyPr wrap="none" lIns="0" tIns="0" rIns="0" bIns="0" rtlCol="0" anchor="b" anchorCtr="0">
            <a:noAutofit/>
          </a:bodyPr>
          <a:lstStyle/>
          <a:p>
            <a:pPr>
              <a:buClr>
                <a:schemeClr val="accent1"/>
              </a:buClr>
            </a:pPr>
            <a:r>
              <a:rPr lang="en-US" sz="1100" b="1" dirty="0" smtClean="0"/>
              <a:t>Randomisation (R) stratified by:</a:t>
            </a:r>
            <a:r>
              <a:rPr lang="en-US" sz="1100" dirty="0" smtClean="0"/>
              <a:t> ECOG PS (0-1 vs 2) and geographic region </a:t>
            </a:r>
          </a:p>
          <a:p>
            <a:pPr>
              <a:buClr>
                <a:schemeClr val="accent1"/>
              </a:buClr>
            </a:pPr>
            <a:r>
              <a:rPr lang="en-US" sz="1100" dirty="0" smtClean="0"/>
              <a:t>(North America, Europe, and Australia vs South America, South America, South Africa, </a:t>
            </a:r>
          </a:p>
          <a:p>
            <a:pPr>
              <a:buClr>
                <a:schemeClr val="accent1"/>
              </a:buClr>
            </a:pPr>
            <a:r>
              <a:rPr lang="en-US" sz="1100" dirty="0" smtClean="0"/>
              <a:t>and India vs East Asia)</a:t>
            </a:r>
            <a:endParaRPr lang="en-US" sz="1100" dirty="0"/>
          </a:p>
        </p:txBody>
      </p:sp>
      <p:sp>
        <p:nvSpPr>
          <p:cNvPr id="54" name="TextBox 53"/>
          <p:cNvSpPr txBox="1"/>
          <p:nvPr/>
        </p:nvSpPr>
        <p:spPr>
          <a:xfrm>
            <a:off x="3508341" y="2608683"/>
            <a:ext cx="1393245" cy="194989"/>
          </a:xfrm>
          <a:prstGeom prst="rect">
            <a:avLst/>
          </a:prstGeom>
          <a:noFill/>
        </p:spPr>
        <p:txBody>
          <a:bodyPr wrap="none" lIns="0" tIns="0" rIns="0" bIns="0" rtlCol="0" anchor="b" anchorCtr="0">
            <a:noAutofit/>
          </a:bodyPr>
          <a:lstStyle/>
          <a:p>
            <a:pPr>
              <a:buClr>
                <a:schemeClr val="accent1"/>
              </a:buClr>
            </a:pPr>
            <a:r>
              <a:rPr lang="en-US" sz="1400" b="1" u="sng" dirty="0" smtClean="0"/>
              <a:t>Maximum of 6 cycles</a:t>
            </a:r>
            <a:endParaRPr lang="en-US" sz="1400" b="1" u="sng" dirty="0"/>
          </a:p>
        </p:txBody>
      </p:sp>
      <p:sp>
        <p:nvSpPr>
          <p:cNvPr id="55" name="TextBox 54"/>
          <p:cNvSpPr txBox="1"/>
          <p:nvPr/>
        </p:nvSpPr>
        <p:spPr>
          <a:xfrm>
            <a:off x="430823" y="5459380"/>
            <a:ext cx="6977026" cy="646904"/>
          </a:xfrm>
          <a:prstGeom prst="rect">
            <a:avLst/>
          </a:prstGeom>
          <a:noFill/>
        </p:spPr>
        <p:txBody>
          <a:bodyPr wrap="none" lIns="0" tIns="0" rIns="0" bIns="0" rtlCol="0" anchor="b" anchorCtr="0">
            <a:noAutofit/>
          </a:bodyPr>
          <a:lstStyle/>
          <a:p>
            <a:pPr marL="174625" indent="-174625">
              <a:buClr>
                <a:schemeClr val="accent1"/>
              </a:buClr>
              <a:buFont typeface="Arial" panose="020B0604020202020204" pitchFamily="34" charset="0"/>
              <a:buChar char="•"/>
            </a:pPr>
            <a:r>
              <a:rPr lang="en-US" sz="1600" dirty="0" smtClean="0"/>
              <a:t>Patient selection not based on EGFR protein expression</a:t>
            </a:r>
          </a:p>
          <a:p>
            <a:pPr marL="174625" indent="-174625">
              <a:buClr>
                <a:schemeClr val="accent1"/>
              </a:buClr>
              <a:buFont typeface="Arial" panose="020B0604020202020204" pitchFamily="34" charset="0"/>
              <a:buChar char="•"/>
            </a:pPr>
            <a:r>
              <a:rPr lang="en-US" sz="1600" dirty="0" smtClean="0"/>
              <a:t>Radiographic tumour assessment (investigator read): at baseline and every 6 weeks until PD</a:t>
            </a:r>
          </a:p>
          <a:p>
            <a:pPr marL="174625" indent="-174625">
              <a:buClr>
                <a:schemeClr val="accent1"/>
              </a:buClr>
              <a:buFont typeface="Arial" panose="020B0604020202020204" pitchFamily="34" charset="0"/>
              <a:buChar char="•"/>
            </a:pPr>
            <a:r>
              <a:rPr lang="en-US" sz="1600" dirty="0" smtClean="0"/>
              <a:t>Mandatory tissue collection </a:t>
            </a:r>
          </a:p>
          <a:p>
            <a:pPr marL="174625" indent="-174625">
              <a:buClr>
                <a:schemeClr val="accent1"/>
              </a:buClr>
              <a:buFont typeface="Arial" panose="020B0604020202020204" pitchFamily="34" charset="0"/>
              <a:buChar char="•"/>
            </a:pPr>
            <a:r>
              <a:rPr lang="en-US" sz="1600" dirty="0"/>
              <a:t>Primary endpoint: OS</a:t>
            </a:r>
          </a:p>
          <a:p>
            <a:pPr marL="174625" indent="-174625">
              <a:buClr>
                <a:schemeClr val="accent1"/>
              </a:buClr>
              <a:buFont typeface="Arial" panose="020B0604020202020204" pitchFamily="34" charset="0"/>
              <a:buChar char="•"/>
            </a:pPr>
            <a:r>
              <a:rPr lang="en-US" sz="1600" dirty="0"/>
              <a:t>Secondary endpoints: PFS, ORR, and </a:t>
            </a:r>
            <a:r>
              <a:rPr lang="en-US" sz="1600" dirty="0" smtClean="0"/>
              <a:t>safety</a:t>
            </a:r>
          </a:p>
          <a:p>
            <a:pPr>
              <a:buClr>
                <a:schemeClr val="accent1"/>
              </a:buClr>
            </a:pPr>
            <a:endParaRPr lang="en-US" sz="1600" dirty="0"/>
          </a:p>
        </p:txBody>
      </p:sp>
      <p:sp>
        <p:nvSpPr>
          <p:cNvPr id="7" name="Rectangle 6"/>
          <p:cNvSpPr/>
          <p:nvPr/>
        </p:nvSpPr>
        <p:spPr>
          <a:xfrm>
            <a:off x="6267450" y="1533525"/>
            <a:ext cx="438150" cy="685800"/>
          </a:xfrm>
          <a:prstGeom prst="rect">
            <a:avLst/>
          </a:prstGeom>
          <a:no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TextBox 39"/>
          <p:cNvSpPr txBox="1"/>
          <p:nvPr/>
        </p:nvSpPr>
        <p:spPr>
          <a:xfrm>
            <a:off x="8735054" y="3073161"/>
            <a:ext cx="282404" cy="275943"/>
          </a:xfrm>
          <a:prstGeom prst="rect">
            <a:avLst/>
          </a:prstGeom>
          <a:noFill/>
          <a:ln w="19050">
            <a:noFill/>
          </a:ln>
        </p:spPr>
        <p:txBody>
          <a:bodyPr wrap="none" lIns="0" tIns="0" rIns="0" bIns="0" rtlCol="0" anchor="ctr" anchorCtr="1">
            <a:noAutofit/>
          </a:bodyPr>
          <a:lstStyle/>
          <a:p>
            <a:pPr>
              <a:buClr>
                <a:schemeClr val="accent1"/>
              </a:buClr>
            </a:pPr>
            <a:r>
              <a:rPr lang="en-US" sz="1400" b="1" dirty="0"/>
              <a:t>P</a:t>
            </a:r>
            <a:r>
              <a:rPr lang="en-US" sz="1400" b="1" dirty="0" smtClean="0"/>
              <a:t>D</a:t>
            </a:r>
            <a:endParaRPr lang="en-US" sz="1400" b="1" dirty="0"/>
          </a:p>
        </p:txBody>
      </p:sp>
    </p:spTree>
    <p:extLst>
      <p:ext uri="{BB962C8B-B14F-4D97-AF65-F5344CB8AC3E}">
        <p14:creationId xmlns:p14="http://schemas.microsoft.com/office/powerpoint/2010/main" val="92756451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Round Same Side Corner Rectangle 71"/>
          <p:cNvSpPr/>
          <p:nvPr/>
        </p:nvSpPr>
        <p:spPr>
          <a:xfrm rot="10800000">
            <a:off x="160020" y="1707714"/>
            <a:ext cx="8865549" cy="4485366"/>
          </a:xfrm>
          <a:prstGeom prst="round2SameRect">
            <a:avLst>
              <a:gd name="adj1" fmla="val 6715"/>
              <a:gd name="adj2" fmla="val 0"/>
            </a:avLst>
          </a:prstGeom>
          <a:solidFill>
            <a:schemeClr val="bg1"/>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prstClr val="white"/>
              </a:solidFill>
            </a:endParaRPr>
          </a:p>
        </p:txBody>
      </p:sp>
      <p:sp>
        <p:nvSpPr>
          <p:cNvPr id="2" name="Title 1"/>
          <p:cNvSpPr>
            <a:spLocks noGrp="1"/>
          </p:cNvSpPr>
          <p:nvPr>
            <p:ph type="title"/>
          </p:nvPr>
        </p:nvSpPr>
        <p:spPr/>
        <p:txBody>
          <a:bodyPr/>
          <a:lstStyle/>
          <a:p>
            <a:r>
              <a:rPr lang="en-US" dirty="0" smtClean="0"/>
              <a:t>SQUIRE: OS (ITT)</a:t>
            </a:r>
            <a:endParaRPr lang="en-US" dirty="0"/>
          </a:p>
        </p:txBody>
      </p:sp>
      <p:sp>
        <p:nvSpPr>
          <p:cNvPr id="5" name="TextBox 4"/>
          <p:cNvSpPr txBox="1"/>
          <p:nvPr/>
        </p:nvSpPr>
        <p:spPr>
          <a:xfrm>
            <a:off x="152400" y="6136585"/>
            <a:ext cx="2478243" cy="530915"/>
          </a:xfrm>
          <a:prstGeom prst="rect">
            <a:avLst/>
          </a:prstGeom>
          <a:noFill/>
        </p:spPr>
        <p:txBody>
          <a:bodyPr wrap="none" lIns="0" tIns="0" rIns="0" bIns="0" rtlCol="0" anchor="b" anchorCtr="0">
            <a:spAutoFit/>
          </a:bodyPr>
          <a:lstStyle/>
          <a:p>
            <a:endParaRPr lang="en-US" sz="1000" dirty="0" smtClean="0">
              <a:solidFill>
                <a:srgbClr val="000000"/>
              </a:solidFill>
            </a:endParaRPr>
          </a:p>
          <a:p>
            <a:r>
              <a:rPr lang="en-US" sz="1200" baseline="30000" dirty="0" smtClean="0">
                <a:solidFill>
                  <a:prstClr val="black"/>
                </a:solidFill>
                <a:ea typeface="MS PGothic" pitchFamily="34" charset="-128"/>
              </a:rPr>
              <a:t>a</a:t>
            </a:r>
            <a:r>
              <a:rPr lang="en-US" sz="1200" dirty="0" smtClean="0">
                <a:solidFill>
                  <a:prstClr val="black"/>
                </a:solidFill>
                <a:ea typeface="MS PGothic" pitchFamily="34" charset="-128"/>
              </a:rPr>
              <a:t>Log-rank </a:t>
            </a:r>
            <a:r>
              <a:rPr lang="en-US" sz="1200" dirty="0">
                <a:solidFill>
                  <a:prstClr val="black"/>
                </a:solidFill>
                <a:ea typeface="MS PGothic" pitchFamily="34" charset="-128"/>
              </a:rPr>
              <a:t>test (stratified</a:t>
            </a:r>
            <a:r>
              <a:rPr lang="en-US" sz="1200" dirty="0" smtClean="0">
                <a:solidFill>
                  <a:prstClr val="black"/>
                </a:solidFill>
                <a:ea typeface="MS PGothic" pitchFamily="34" charset="-128"/>
              </a:rPr>
              <a:t>).</a:t>
            </a:r>
            <a:endParaRPr lang="en-US" sz="1000" dirty="0">
              <a:solidFill>
                <a:srgbClr val="000000"/>
              </a:solidFill>
            </a:endParaRPr>
          </a:p>
          <a:p>
            <a:pPr marL="57150">
              <a:spcBef>
                <a:spcPts val="300"/>
              </a:spcBef>
            </a:pPr>
            <a:r>
              <a:rPr lang="en-US" sz="1000" dirty="0">
                <a:solidFill>
                  <a:srgbClr val="000000"/>
                </a:solidFill>
              </a:rPr>
              <a:t>Thatcher et al. </a:t>
            </a:r>
            <a:r>
              <a:rPr lang="en-US" sz="1000" dirty="0" smtClean="0">
                <a:solidFill>
                  <a:srgbClr val="000000"/>
                </a:solidFill>
              </a:rPr>
              <a:t>ASCO 2014. Abstract </a:t>
            </a:r>
            <a:r>
              <a:rPr lang="en-US" sz="1000" dirty="0">
                <a:solidFill>
                  <a:srgbClr val="000000"/>
                </a:solidFill>
              </a:rPr>
              <a:t>8008</a:t>
            </a:r>
            <a:r>
              <a:rPr lang="en-US" sz="1000" dirty="0" smtClean="0">
                <a:solidFill>
                  <a:srgbClr val="000000"/>
                </a:solidFill>
              </a:rPr>
              <a:t>.</a:t>
            </a:r>
            <a:endParaRPr lang="en-US" sz="1000" dirty="0">
              <a:solidFill>
                <a:srgbClr val="000000"/>
              </a:solidFill>
            </a:endParaRPr>
          </a:p>
        </p:txBody>
      </p:sp>
      <p:sp>
        <p:nvSpPr>
          <p:cNvPr id="9" name="Round Same Side Corner Rectangle 8"/>
          <p:cNvSpPr/>
          <p:nvPr/>
        </p:nvSpPr>
        <p:spPr>
          <a:xfrm>
            <a:off x="145582" y="1333119"/>
            <a:ext cx="8884118" cy="355258"/>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a:solidFill>
                <a:prstClr val="white"/>
              </a:solidFill>
            </a:endParaRPr>
          </a:p>
        </p:txBody>
      </p:sp>
      <p:sp>
        <p:nvSpPr>
          <p:cNvPr id="269" name="TextBox 268"/>
          <p:cNvSpPr txBox="1"/>
          <p:nvPr/>
        </p:nvSpPr>
        <p:spPr bwMode="auto">
          <a:xfrm>
            <a:off x="1419225" y="5272378"/>
            <a:ext cx="7038975" cy="301252"/>
          </a:xfrm>
          <a:prstGeom prst="rect">
            <a:avLst/>
          </a:prstGeom>
          <a:noFill/>
          <a:ln w="9525">
            <a:noFill/>
            <a:miter lim="800000"/>
            <a:headEnd/>
            <a:tailEnd/>
          </a:ln>
          <a:effectLst/>
        </p:spPr>
        <p:txBody>
          <a:bodyPr wrap="square" lIns="72000" tIns="72000" rIns="72000" bIns="72000" rtlCol="0" anchor="ctr">
            <a:noAutofit/>
          </a:bodyPr>
          <a:lstStyle/>
          <a:p>
            <a:pPr algn="ctr" defTabSz="457200" fontAlgn="base">
              <a:spcBef>
                <a:spcPct val="0"/>
              </a:spcBef>
              <a:spcAft>
                <a:spcPct val="0"/>
              </a:spcAft>
            </a:pPr>
            <a:r>
              <a:rPr lang="en-GB" sz="1400" b="1" kern="0" dirty="0" smtClean="0">
                <a:solidFill>
                  <a:prstClr val="black"/>
                </a:solidFill>
              </a:rPr>
              <a:t>Months Since Randomisation</a:t>
            </a:r>
          </a:p>
        </p:txBody>
      </p:sp>
      <p:sp>
        <p:nvSpPr>
          <p:cNvPr id="291" name="TextBox 290"/>
          <p:cNvSpPr txBox="1"/>
          <p:nvPr/>
        </p:nvSpPr>
        <p:spPr>
          <a:xfrm>
            <a:off x="254614" y="5465331"/>
            <a:ext cx="8775086" cy="446276"/>
          </a:xfrm>
          <a:prstGeom prst="rect">
            <a:avLst/>
          </a:prstGeom>
          <a:noFill/>
        </p:spPr>
        <p:txBody>
          <a:bodyPr wrap="square" lIns="0" tIns="0" rIns="0" bIns="0" rtlCol="0">
            <a:spAutoFit/>
          </a:bodyPr>
          <a:lstStyle/>
          <a:p>
            <a:pPr defTabSz="457200" fontAlgn="base">
              <a:spcBef>
                <a:spcPct val="0"/>
              </a:spcBef>
              <a:spcAft>
                <a:spcPts val="600"/>
              </a:spcAft>
              <a:tabLst>
                <a:tab pos="647700" algn="ctr"/>
                <a:tab pos="1158875" algn="ctr"/>
                <a:tab pos="1668463" algn="ctr"/>
                <a:tab pos="2179638" algn="ctr"/>
                <a:tab pos="2697163" algn="ctr"/>
                <a:tab pos="3208338" algn="ctr"/>
                <a:tab pos="3717925" algn="ctr"/>
                <a:tab pos="4229100" algn="ctr"/>
                <a:tab pos="4746625" algn="ctr"/>
                <a:tab pos="5257800" algn="ctr"/>
                <a:tab pos="5768975" algn="ctr"/>
                <a:tab pos="6294438" algn="ctr"/>
                <a:tab pos="6797675" algn="ctr"/>
                <a:tab pos="7315200" algn="ctr"/>
                <a:tab pos="7818438" algn="ctr"/>
                <a:tab pos="8335963" algn="ctr"/>
              </a:tabLst>
            </a:pPr>
            <a:r>
              <a:rPr lang="en-GB" sz="800" b="1" dirty="0">
                <a:solidFill>
                  <a:prstClr val="black"/>
                </a:solidFill>
              </a:rPr>
              <a:t>No. </a:t>
            </a:r>
            <a:r>
              <a:rPr lang="en-GB" sz="800" b="1" dirty="0" smtClean="0">
                <a:solidFill>
                  <a:prstClr val="black"/>
                </a:solidFill>
              </a:rPr>
              <a:t>at risk</a:t>
            </a:r>
            <a:endParaRPr lang="en-GB" sz="800" b="1" dirty="0">
              <a:solidFill>
                <a:prstClr val="black"/>
              </a:solidFill>
            </a:endParaRPr>
          </a:p>
          <a:p>
            <a:pPr defTabSz="457200" fontAlgn="base">
              <a:spcBef>
                <a:spcPct val="0"/>
              </a:spcBef>
              <a:spcAft>
                <a:spcPct val="0"/>
              </a:spcAft>
              <a:tabLst>
                <a:tab pos="1316038" algn="ctr"/>
                <a:tab pos="1654175" algn="ctr"/>
                <a:tab pos="2001838" algn="ctr"/>
                <a:tab pos="2339975" algn="ctr"/>
                <a:tab pos="2687638" algn="ctr"/>
                <a:tab pos="3025775" algn="ctr"/>
                <a:tab pos="3373438" algn="ctr"/>
                <a:tab pos="3711575" algn="ctr"/>
                <a:tab pos="4059238" algn="ctr"/>
                <a:tab pos="4397375" algn="ctr"/>
                <a:tab pos="4689475" algn="ctr"/>
                <a:tab pos="5029200" algn="ctr"/>
                <a:tab pos="5375275" algn="ctr"/>
                <a:tab pos="5715000" algn="ctr"/>
                <a:tab pos="6061075" algn="ctr"/>
                <a:tab pos="6400800" algn="ctr"/>
                <a:tab pos="6746875" algn="ctr"/>
                <a:tab pos="7086600" algn="ctr"/>
                <a:tab pos="7372350" algn="ctr"/>
                <a:tab pos="7715250" algn="ctr"/>
                <a:tab pos="8058150" algn="ctr"/>
              </a:tabLst>
            </a:pPr>
            <a:r>
              <a:rPr lang="en-GB" sz="800" b="1" dirty="0" smtClean="0">
                <a:solidFill>
                  <a:schemeClr val="accent2">
                    <a:lumMod val="75000"/>
                  </a:schemeClr>
                </a:solidFill>
              </a:rPr>
              <a:t>Gem-Cis + Neci</a:t>
            </a:r>
            <a:r>
              <a:rPr lang="en-GB" sz="800" b="1" dirty="0" smtClean="0">
                <a:solidFill>
                  <a:srgbClr val="1CBECA"/>
                </a:solidFill>
              </a:rPr>
              <a:t>	</a:t>
            </a:r>
            <a:r>
              <a:rPr lang="en-GB" sz="800" b="1" dirty="0" smtClean="0">
                <a:solidFill>
                  <a:schemeClr val="accent2">
                    <a:lumMod val="75000"/>
                  </a:schemeClr>
                </a:solidFill>
              </a:rPr>
              <a:t>545	496	450	407	358	291	243	208	176	130	101	84	61	42	32	20	11	3	3	0	0</a:t>
            </a:r>
          </a:p>
          <a:p>
            <a:pPr defTabSz="457200" fontAlgn="base">
              <a:spcBef>
                <a:spcPct val="0"/>
              </a:spcBef>
              <a:spcAft>
                <a:spcPct val="0"/>
              </a:spcAft>
              <a:tabLst>
                <a:tab pos="1316038" algn="ctr"/>
                <a:tab pos="1654175" algn="ctr"/>
                <a:tab pos="2001838" algn="ctr"/>
                <a:tab pos="2339975" algn="ctr"/>
                <a:tab pos="2687638" algn="ctr"/>
                <a:tab pos="3025775" algn="ctr"/>
                <a:tab pos="3373438" algn="ctr"/>
                <a:tab pos="3711575" algn="ctr"/>
                <a:tab pos="4059238" algn="ctr"/>
                <a:tab pos="4397375" algn="ctr"/>
                <a:tab pos="4689475" algn="ctr"/>
                <a:tab pos="5029200" algn="ctr"/>
                <a:tab pos="5375275" algn="ctr"/>
                <a:tab pos="5715000" algn="ctr"/>
                <a:tab pos="6061075" algn="ctr"/>
                <a:tab pos="6400800" algn="ctr"/>
                <a:tab pos="6746875" algn="ctr"/>
                <a:tab pos="7086600" algn="ctr"/>
                <a:tab pos="7372350" algn="ctr"/>
                <a:tab pos="7715250" algn="ctr"/>
                <a:tab pos="8058150" algn="ctr"/>
              </a:tabLst>
            </a:pPr>
            <a:r>
              <a:rPr lang="en-GB" sz="800" b="1" dirty="0" smtClean="0">
                <a:solidFill>
                  <a:schemeClr val="tx2">
                    <a:lumMod val="40000"/>
                    <a:lumOff val="60000"/>
                  </a:schemeClr>
                </a:solidFill>
              </a:rPr>
              <a:t>Gem-Cis	548	494	435	379	308	254	219	182	153	115	80	63	49	33	27	19	9	7	3	1  	0</a:t>
            </a:r>
            <a:endParaRPr lang="en-GB" sz="800" b="1" dirty="0">
              <a:solidFill>
                <a:schemeClr val="tx2">
                  <a:lumMod val="40000"/>
                  <a:lumOff val="60000"/>
                </a:schemeClr>
              </a:solidFill>
            </a:endParaRPr>
          </a:p>
        </p:txBody>
      </p:sp>
      <p:sp>
        <p:nvSpPr>
          <p:cNvPr id="316" name="Round Same Side Corner Rectangle 315"/>
          <p:cNvSpPr/>
          <p:nvPr/>
        </p:nvSpPr>
        <p:spPr>
          <a:xfrm>
            <a:off x="3873358" y="1828800"/>
            <a:ext cx="4842018" cy="357670"/>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318" name="Round Same Side Corner Rectangle 317"/>
          <p:cNvSpPr/>
          <p:nvPr/>
        </p:nvSpPr>
        <p:spPr>
          <a:xfrm rot="10800000">
            <a:off x="3873352" y="2190748"/>
            <a:ext cx="4842019" cy="838201"/>
          </a:xfrm>
          <a:prstGeom prst="round2SameRect">
            <a:avLst>
              <a:gd name="adj1" fmla="val 6715"/>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nvGrpSpPr>
          <p:cNvPr id="3" name="Group 2"/>
          <p:cNvGrpSpPr/>
          <p:nvPr/>
        </p:nvGrpSpPr>
        <p:grpSpPr>
          <a:xfrm>
            <a:off x="658308" y="1862321"/>
            <a:ext cx="7812592" cy="3325520"/>
            <a:chOff x="-10464562" y="1856559"/>
            <a:chExt cx="8681284" cy="3553706"/>
          </a:xfrm>
        </p:grpSpPr>
        <p:sp>
          <p:nvSpPr>
            <p:cNvPr id="267" name="TextBox 338"/>
            <p:cNvSpPr txBox="1">
              <a:spLocks noChangeArrowheads="1"/>
            </p:cNvSpPr>
            <p:nvPr/>
          </p:nvSpPr>
          <p:spPr bwMode="auto">
            <a:xfrm rot="16200000">
              <a:off x="-11901701" y="3341812"/>
              <a:ext cx="3216277" cy="341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ヒラギノ角ゴ Pro W3"/>
                  <a:cs typeface="ヒラギノ角ゴ Pro W3"/>
                </a:defRPr>
              </a:lvl1pPr>
              <a:lvl2pPr marL="742950" indent="-285750" eaLnBrk="0" hangingPunct="0">
                <a:defRPr>
                  <a:solidFill>
                    <a:schemeClr val="tx1"/>
                  </a:solidFill>
                  <a:latin typeface="Arial" pitchFamily="34" charset="0"/>
                  <a:ea typeface="ヒラギノ角ゴ Pro W3"/>
                  <a:cs typeface="ヒラギノ角ゴ Pro W3"/>
                </a:defRPr>
              </a:lvl2pPr>
              <a:lvl3pPr marL="1143000" indent="-228600" eaLnBrk="0" hangingPunct="0">
                <a:defRPr>
                  <a:solidFill>
                    <a:schemeClr val="tx1"/>
                  </a:solidFill>
                  <a:latin typeface="Arial" pitchFamily="34" charset="0"/>
                  <a:ea typeface="ヒラギノ角ゴ Pro W3"/>
                  <a:cs typeface="ヒラギノ角ゴ Pro W3"/>
                </a:defRPr>
              </a:lvl3pPr>
              <a:lvl4pPr marL="1600200" indent="-228600" eaLnBrk="0" hangingPunct="0">
                <a:defRPr>
                  <a:solidFill>
                    <a:schemeClr val="tx1"/>
                  </a:solidFill>
                  <a:latin typeface="Arial" pitchFamily="34" charset="0"/>
                  <a:ea typeface="ヒラギノ角ゴ Pro W3"/>
                  <a:cs typeface="ヒラギノ角ゴ Pro W3"/>
                </a:defRPr>
              </a:lvl4pPr>
              <a:lvl5pPr marL="2057400" indent="-228600" eaLnBrk="0" hangingPunct="0">
                <a:defRPr>
                  <a:solidFill>
                    <a:schemeClr val="tx1"/>
                  </a:solidFill>
                  <a:latin typeface="Arial" pitchFamily="34" charset="0"/>
                  <a:ea typeface="ヒラギノ角ゴ Pro W3"/>
                  <a:cs typeface="ヒラギノ角ゴ Pro W3"/>
                </a:defRPr>
              </a:lvl5pPr>
              <a:lvl6pPr marL="25146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6pPr>
              <a:lvl7pPr marL="29718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7pPr>
              <a:lvl8pPr marL="34290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8pPr>
              <a:lvl9pPr marL="3886200" indent="-228600" eaLnBrk="0" fontAlgn="base" hangingPunct="0">
                <a:spcBef>
                  <a:spcPct val="0"/>
                </a:spcBef>
                <a:spcAft>
                  <a:spcPct val="0"/>
                </a:spcAft>
                <a:defRPr>
                  <a:solidFill>
                    <a:schemeClr val="tx1"/>
                  </a:solidFill>
                  <a:latin typeface="Arial" pitchFamily="34" charset="0"/>
                  <a:ea typeface="ヒラギノ角ゴ Pro W3"/>
                  <a:cs typeface="ヒラギノ角ゴ Pro W3"/>
                </a:defRPr>
              </a:lvl9pPr>
            </a:lstStyle>
            <a:p>
              <a:pPr algn="ctr" defTabSz="457200" eaLnBrk="1" fontAlgn="base" hangingPunct="1">
                <a:spcBef>
                  <a:spcPct val="0"/>
                </a:spcBef>
                <a:spcAft>
                  <a:spcPct val="0"/>
                </a:spcAft>
              </a:pPr>
              <a:r>
                <a:rPr lang="en-US" sz="1400" b="1" dirty="0" smtClean="0">
                  <a:solidFill>
                    <a:prstClr val="black"/>
                  </a:solidFill>
                  <a:ea typeface="MS PGothic" pitchFamily="34" charset="-128"/>
                </a:rPr>
                <a:t>Overall Survival (%)</a:t>
              </a:r>
              <a:endParaRPr lang="en-US" sz="1400" b="1" dirty="0">
                <a:solidFill>
                  <a:prstClr val="black"/>
                </a:solidFill>
                <a:ea typeface="MS PGothic" pitchFamily="34" charset="-128"/>
              </a:endParaRPr>
            </a:p>
          </p:txBody>
        </p:sp>
        <p:sp>
          <p:nvSpPr>
            <p:cNvPr id="268" name="TextBox 267"/>
            <p:cNvSpPr txBox="1"/>
            <p:nvPr/>
          </p:nvSpPr>
          <p:spPr bwMode="auto">
            <a:xfrm>
              <a:off x="-9605327"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smtClean="0">
                  <a:solidFill>
                    <a:prstClr val="black"/>
                  </a:solidFill>
                </a:rPr>
                <a:t>0</a:t>
              </a:r>
            </a:p>
          </p:txBody>
        </p:sp>
        <p:sp>
          <p:nvSpPr>
            <p:cNvPr id="270" name="TextBox 269"/>
            <p:cNvSpPr txBox="1"/>
            <p:nvPr/>
          </p:nvSpPr>
          <p:spPr bwMode="auto">
            <a:xfrm>
              <a:off x="-10106701" y="3705305"/>
              <a:ext cx="463379" cy="301252"/>
            </a:xfrm>
            <a:prstGeom prst="rect">
              <a:avLst/>
            </a:prstGeom>
            <a:noFill/>
            <a:ln w="9525">
              <a:noFill/>
              <a:miter lim="800000"/>
              <a:headEnd/>
              <a:tailEnd/>
            </a:ln>
            <a:effectLst/>
          </p:spPr>
          <p:txBody>
            <a:bodyPr wrap="square" lIns="72000" tIns="72000" rIns="72000" bIns="72000" rtlCol="0" anchor="ctr">
              <a:noAutofit/>
            </a:bodyPr>
            <a:lstStyle/>
            <a:p>
              <a:pPr algn="r" defTabSz="457200" fontAlgn="base">
                <a:spcBef>
                  <a:spcPct val="0"/>
                </a:spcBef>
                <a:spcAft>
                  <a:spcPct val="0"/>
                </a:spcAft>
              </a:pPr>
              <a:r>
                <a:rPr lang="en-GB" sz="1200" kern="0" dirty="0" smtClean="0">
                  <a:solidFill>
                    <a:prstClr val="black"/>
                  </a:solidFill>
                </a:rPr>
                <a:t>40</a:t>
              </a:r>
            </a:p>
          </p:txBody>
        </p:sp>
        <p:sp>
          <p:nvSpPr>
            <p:cNvPr id="271" name="TextBox 270"/>
            <p:cNvSpPr txBox="1"/>
            <p:nvPr/>
          </p:nvSpPr>
          <p:spPr bwMode="auto">
            <a:xfrm>
              <a:off x="-10106701" y="2469423"/>
              <a:ext cx="463379" cy="301252"/>
            </a:xfrm>
            <a:prstGeom prst="rect">
              <a:avLst/>
            </a:prstGeom>
            <a:noFill/>
            <a:ln w="9525">
              <a:noFill/>
              <a:miter lim="800000"/>
              <a:headEnd/>
              <a:tailEnd/>
            </a:ln>
            <a:effectLst/>
          </p:spPr>
          <p:txBody>
            <a:bodyPr wrap="square" lIns="72000" tIns="72000" rIns="72000" bIns="72000" rtlCol="0" anchor="ctr">
              <a:noAutofit/>
            </a:bodyPr>
            <a:lstStyle/>
            <a:p>
              <a:pPr algn="r" defTabSz="457200" fontAlgn="base">
                <a:spcBef>
                  <a:spcPct val="0"/>
                </a:spcBef>
                <a:spcAft>
                  <a:spcPct val="0"/>
                </a:spcAft>
              </a:pPr>
              <a:r>
                <a:rPr lang="en-GB" sz="1200" kern="0" dirty="0" smtClean="0">
                  <a:solidFill>
                    <a:prstClr val="black"/>
                  </a:solidFill>
                </a:rPr>
                <a:t>80</a:t>
              </a:r>
            </a:p>
          </p:txBody>
        </p:sp>
        <p:sp>
          <p:nvSpPr>
            <p:cNvPr id="272" name="TextBox 271"/>
            <p:cNvSpPr txBox="1"/>
            <p:nvPr/>
          </p:nvSpPr>
          <p:spPr bwMode="auto">
            <a:xfrm>
              <a:off x="-10157854" y="1856559"/>
              <a:ext cx="514533" cy="301252"/>
            </a:xfrm>
            <a:prstGeom prst="rect">
              <a:avLst/>
            </a:prstGeom>
            <a:noFill/>
            <a:ln w="9525">
              <a:noFill/>
              <a:miter lim="800000"/>
              <a:headEnd/>
              <a:tailEnd/>
            </a:ln>
            <a:effectLst/>
          </p:spPr>
          <p:txBody>
            <a:bodyPr wrap="square" lIns="72000" tIns="72000" rIns="72000" bIns="72000" rtlCol="0" anchor="ctr">
              <a:noAutofit/>
            </a:bodyPr>
            <a:lstStyle/>
            <a:p>
              <a:pPr algn="r" defTabSz="457200" fontAlgn="base">
                <a:spcBef>
                  <a:spcPct val="0"/>
                </a:spcBef>
                <a:spcAft>
                  <a:spcPct val="0"/>
                </a:spcAft>
              </a:pPr>
              <a:r>
                <a:rPr lang="en-GB" sz="1200" kern="0" dirty="0" smtClean="0">
                  <a:solidFill>
                    <a:prstClr val="black"/>
                  </a:solidFill>
                </a:rPr>
                <a:t>100</a:t>
              </a:r>
            </a:p>
          </p:txBody>
        </p:sp>
        <p:sp>
          <p:nvSpPr>
            <p:cNvPr id="273" name="TextBox 272"/>
            <p:cNvSpPr txBox="1"/>
            <p:nvPr/>
          </p:nvSpPr>
          <p:spPr bwMode="auto">
            <a:xfrm>
              <a:off x="-10106701" y="3080579"/>
              <a:ext cx="463379" cy="301252"/>
            </a:xfrm>
            <a:prstGeom prst="rect">
              <a:avLst/>
            </a:prstGeom>
            <a:noFill/>
            <a:ln w="9525">
              <a:noFill/>
              <a:miter lim="800000"/>
              <a:headEnd/>
              <a:tailEnd/>
            </a:ln>
            <a:effectLst/>
          </p:spPr>
          <p:txBody>
            <a:bodyPr wrap="square" lIns="72000" tIns="72000" rIns="72000" bIns="72000" rtlCol="0" anchor="ctr">
              <a:noAutofit/>
            </a:bodyPr>
            <a:lstStyle/>
            <a:p>
              <a:pPr algn="r" defTabSz="457200" fontAlgn="base">
                <a:spcBef>
                  <a:spcPct val="0"/>
                </a:spcBef>
                <a:spcAft>
                  <a:spcPct val="0"/>
                </a:spcAft>
              </a:pPr>
              <a:r>
                <a:rPr lang="en-GB" sz="1200" kern="0" dirty="0" smtClean="0">
                  <a:solidFill>
                    <a:prstClr val="black"/>
                  </a:solidFill>
                </a:rPr>
                <a:t>60</a:t>
              </a:r>
            </a:p>
          </p:txBody>
        </p:sp>
        <p:sp>
          <p:nvSpPr>
            <p:cNvPr id="274" name="TextBox 273"/>
            <p:cNvSpPr txBox="1"/>
            <p:nvPr/>
          </p:nvSpPr>
          <p:spPr bwMode="auto">
            <a:xfrm>
              <a:off x="-10106701" y="4289318"/>
              <a:ext cx="463379" cy="301252"/>
            </a:xfrm>
            <a:prstGeom prst="rect">
              <a:avLst/>
            </a:prstGeom>
            <a:noFill/>
            <a:ln w="9525">
              <a:noFill/>
              <a:miter lim="800000"/>
              <a:headEnd/>
              <a:tailEnd/>
            </a:ln>
            <a:effectLst/>
          </p:spPr>
          <p:txBody>
            <a:bodyPr wrap="square" lIns="72000" tIns="72000" rIns="72000" bIns="72000" rtlCol="0" anchor="ctr">
              <a:noAutofit/>
            </a:bodyPr>
            <a:lstStyle/>
            <a:p>
              <a:pPr algn="r" defTabSz="457200" fontAlgn="base">
                <a:spcBef>
                  <a:spcPct val="0"/>
                </a:spcBef>
                <a:spcAft>
                  <a:spcPct val="0"/>
                </a:spcAft>
              </a:pPr>
              <a:r>
                <a:rPr lang="en-GB" sz="1200" kern="0" dirty="0" smtClean="0">
                  <a:solidFill>
                    <a:prstClr val="black"/>
                  </a:solidFill>
                </a:rPr>
                <a:t>20</a:t>
              </a:r>
            </a:p>
          </p:txBody>
        </p:sp>
        <p:sp>
          <p:nvSpPr>
            <p:cNvPr id="275" name="TextBox 274"/>
            <p:cNvSpPr txBox="1"/>
            <p:nvPr/>
          </p:nvSpPr>
          <p:spPr bwMode="auto">
            <a:xfrm>
              <a:off x="-10106701" y="4900470"/>
              <a:ext cx="463379" cy="301252"/>
            </a:xfrm>
            <a:prstGeom prst="rect">
              <a:avLst/>
            </a:prstGeom>
            <a:noFill/>
            <a:ln w="9525">
              <a:noFill/>
              <a:miter lim="800000"/>
              <a:headEnd/>
              <a:tailEnd/>
            </a:ln>
            <a:effectLst/>
          </p:spPr>
          <p:txBody>
            <a:bodyPr wrap="square" lIns="72000" tIns="72000" rIns="72000" bIns="72000" rtlCol="0" anchor="ctr">
              <a:noAutofit/>
            </a:bodyPr>
            <a:lstStyle/>
            <a:p>
              <a:pPr algn="r" defTabSz="457200" fontAlgn="base">
                <a:spcBef>
                  <a:spcPct val="0"/>
                </a:spcBef>
                <a:spcAft>
                  <a:spcPct val="0"/>
                </a:spcAft>
              </a:pPr>
              <a:r>
                <a:rPr lang="en-GB" sz="1200" kern="0" dirty="0" smtClean="0">
                  <a:solidFill>
                    <a:prstClr val="black"/>
                  </a:solidFill>
                </a:rPr>
                <a:t>0</a:t>
              </a:r>
            </a:p>
          </p:txBody>
        </p:sp>
        <p:sp>
          <p:nvSpPr>
            <p:cNvPr id="276" name="TextBox 275"/>
            <p:cNvSpPr txBox="1"/>
            <p:nvPr/>
          </p:nvSpPr>
          <p:spPr bwMode="auto">
            <a:xfrm>
              <a:off x="-9230238"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a:solidFill>
                    <a:prstClr val="black"/>
                  </a:solidFill>
                </a:rPr>
                <a:t>2</a:t>
              </a:r>
              <a:endParaRPr lang="en-GB" sz="1200" kern="0" dirty="0" smtClean="0">
                <a:solidFill>
                  <a:prstClr val="black"/>
                </a:solidFill>
              </a:endParaRPr>
            </a:p>
          </p:txBody>
        </p:sp>
        <p:sp>
          <p:nvSpPr>
            <p:cNvPr id="277" name="TextBox 276"/>
            <p:cNvSpPr txBox="1"/>
            <p:nvPr/>
          </p:nvSpPr>
          <p:spPr bwMode="auto">
            <a:xfrm>
              <a:off x="-8855150"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a:solidFill>
                    <a:prstClr val="black"/>
                  </a:solidFill>
                </a:rPr>
                <a:t>4</a:t>
              </a:r>
              <a:endParaRPr lang="en-GB" sz="1200" kern="0" dirty="0" smtClean="0">
                <a:solidFill>
                  <a:prstClr val="black"/>
                </a:solidFill>
              </a:endParaRPr>
            </a:p>
          </p:txBody>
        </p:sp>
        <p:sp>
          <p:nvSpPr>
            <p:cNvPr id="278" name="TextBox 277"/>
            <p:cNvSpPr txBox="1"/>
            <p:nvPr/>
          </p:nvSpPr>
          <p:spPr bwMode="auto">
            <a:xfrm>
              <a:off x="-8480062"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a:solidFill>
                    <a:prstClr val="black"/>
                  </a:solidFill>
                </a:rPr>
                <a:t>6</a:t>
              </a:r>
              <a:endParaRPr lang="en-GB" sz="1200" kern="0" dirty="0" smtClean="0">
                <a:solidFill>
                  <a:prstClr val="black"/>
                </a:solidFill>
              </a:endParaRPr>
            </a:p>
          </p:txBody>
        </p:sp>
        <p:sp>
          <p:nvSpPr>
            <p:cNvPr id="279" name="TextBox 278"/>
            <p:cNvSpPr txBox="1"/>
            <p:nvPr/>
          </p:nvSpPr>
          <p:spPr bwMode="auto">
            <a:xfrm>
              <a:off x="-7729886"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smtClean="0">
                  <a:solidFill>
                    <a:prstClr val="black"/>
                  </a:solidFill>
                </a:rPr>
                <a:t>10</a:t>
              </a:r>
            </a:p>
          </p:txBody>
        </p:sp>
        <p:sp>
          <p:nvSpPr>
            <p:cNvPr id="280" name="TextBox 279"/>
            <p:cNvSpPr txBox="1"/>
            <p:nvPr/>
          </p:nvSpPr>
          <p:spPr bwMode="auto">
            <a:xfrm>
              <a:off x="-7354798"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smtClean="0">
                  <a:solidFill>
                    <a:prstClr val="black"/>
                  </a:solidFill>
                </a:rPr>
                <a:t>12</a:t>
              </a:r>
            </a:p>
          </p:txBody>
        </p:sp>
        <p:sp>
          <p:nvSpPr>
            <p:cNvPr id="281" name="TextBox 280"/>
            <p:cNvSpPr txBox="1"/>
            <p:nvPr/>
          </p:nvSpPr>
          <p:spPr bwMode="auto">
            <a:xfrm>
              <a:off x="-6604621"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smtClean="0">
                  <a:solidFill>
                    <a:prstClr val="black"/>
                  </a:solidFill>
                </a:rPr>
                <a:t>16</a:t>
              </a:r>
            </a:p>
          </p:txBody>
        </p:sp>
        <p:sp>
          <p:nvSpPr>
            <p:cNvPr id="282" name="TextBox 281"/>
            <p:cNvSpPr txBox="1"/>
            <p:nvPr/>
          </p:nvSpPr>
          <p:spPr bwMode="auto">
            <a:xfrm>
              <a:off x="-6229533"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smtClean="0">
                  <a:solidFill>
                    <a:prstClr val="black"/>
                  </a:solidFill>
                </a:rPr>
                <a:t>18</a:t>
              </a:r>
            </a:p>
          </p:txBody>
        </p:sp>
        <p:sp>
          <p:nvSpPr>
            <p:cNvPr id="283" name="TextBox 282"/>
            <p:cNvSpPr txBox="1"/>
            <p:nvPr/>
          </p:nvSpPr>
          <p:spPr bwMode="auto">
            <a:xfrm>
              <a:off x="-5854445"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smtClean="0">
                  <a:solidFill>
                    <a:prstClr val="black"/>
                  </a:solidFill>
                </a:rPr>
                <a:t>20</a:t>
              </a:r>
            </a:p>
          </p:txBody>
        </p:sp>
        <p:sp>
          <p:nvSpPr>
            <p:cNvPr id="284" name="TextBox 283"/>
            <p:cNvSpPr txBox="1"/>
            <p:nvPr/>
          </p:nvSpPr>
          <p:spPr bwMode="auto">
            <a:xfrm>
              <a:off x="-5104269"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smtClean="0">
                  <a:solidFill>
                    <a:prstClr val="black"/>
                  </a:solidFill>
                </a:rPr>
                <a:t>24</a:t>
              </a:r>
            </a:p>
          </p:txBody>
        </p:sp>
        <p:sp>
          <p:nvSpPr>
            <p:cNvPr id="285" name="TextBox 284"/>
            <p:cNvSpPr txBox="1"/>
            <p:nvPr/>
          </p:nvSpPr>
          <p:spPr bwMode="auto">
            <a:xfrm>
              <a:off x="-4729180"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smtClean="0">
                  <a:solidFill>
                    <a:prstClr val="black"/>
                  </a:solidFill>
                </a:rPr>
                <a:t>26</a:t>
              </a:r>
            </a:p>
          </p:txBody>
        </p:sp>
        <p:sp>
          <p:nvSpPr>
            <p:cNvPr id="286" name="TextBox 285"/>
            <p:cNvSpPr txBox="1"/>
            <p:nvPr/>
          </p:nvSpPr>
          <p:spPr bwMode="auto">
            <a:xfrm>
              <a:off x="-4354092"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smtClean="0">
                  <a:solidFill>
                    <a:prstClr val="black"/>
                  </a:solidFill>
                </a:rPr>
                <a:t>28</a:t>
              </a:r>
            </a:p>
          </p:txBody>
        </p:sp>
        <p:sp>
          <p:nvSpPr>
            <p:cNvPr id="287" name="TextBox 286"/>
            <p:cNvSpPr txBox="1"/>
            <p:nvPr/>
          </p:nvSpPr>
          <p:spPr bwMode="auto">
            <a:xfrm>
              <a:off x="-3603916"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smtClean="0">
                  <a:solidFill>
                    <a:prstClr val="black"/>
                  </a:solidFill>
                </a:rPr>
                <a:t>32</a:t>
              </a:r>
            </a:p>
          </p:txBody>
        </p:sp>
        <p:sp>
          <p:nvSpPr>
            <p:cNvPr id="288" name="TextBox 287"/>
            <p:cNvSpPr txBox="1"/>
            <p:nvPr/>
          </p:nvSpPr>
          <p:spPr bwMode="auto">
            <a:xfrm>
              <a:off x="-3228828"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smtClean="0">
                  <a:solidFill>
                    <a:prstClr val="black"/>
                  </a:solidFill>
                </a:rPr>
                <a:t>34</a:t>
              </a:r>
            </a:p>
          </p:txBody>
        </p:sp>
        <p:sp>
          <p:nvSpPr>
            <p:cNvPr id="289" name="TextBox 288"/>
            <p:cNvSpPr txBox="1"/>
            <p:nvPr/>
          </p:nvSpPr>
          <p:spPr bwMode="auto">
            <a:xfrm>
              <a:off x="-2478651"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smtClean="0">
                  <a:solidFill>
                    <a:prstClr val="black"/>
                  </a:solidFill>
                </a:rPr>
                <a:t>38</a:t>
              </a:r>
            </a:p>
          </p:txBody>
        </p:sp>
        <p:sp>
          <p:nvSpPr>
            <p:cNvPr id="290" name="TextBox 289"/>
            <p:cNvSpPr txBox="1"/>
            <p:nvPr/>
          </p:nvSpPr>
          <p:spPr bwMode="auto">
            <a:xfrm>
              <a:off x="-2103557"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smtClean="0">
                  <a:solidFill>
                    <a:prstClr val="black"/>
                  </a:solidFill>
                </a:rPr>
                <a:t>40</a:t>
              </a:r>
            </a:p>
          </p:txBody>
        </p:sp>
        <p:sp>
          <p:nvSpPr>
            <p:cNvPr id="292" name="Line 6"/>
            <p:cNvSpPr>
              <a:spLocks noChangeShapeType="1"/>
            </p:cNvSpPr>
            <p:nvPr/>
          </p:nvSpPr>
          <p:spPr bwMode="auto">
            <a:xfrm flipH="1">
              <a:off x="-9638347" y="5119934"/>
              <a:ext cx="7708656" cy="1"/>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dirty="0">
                <a:solidFill>
                  <a:prstClr val="black"/>
                </a:solidFill>
              </a:endParaRPr>
            </a:p>
          </p:txBody>
        </p:sp>
        <p:sp>
          <p:nvSpPr>
            <p:cNvPr id="293" name="Line 7"/>
            <p:cNvSpPr>
              <a:spLocks noChangeShapeType="1"/>
            </p:cNvSpPr>
            <p:nvPr/>
          </p:nvSpPr>
          <p:spPr bwMode="auto">
            <a:xfrm flipV="1">
              <a:off x="-9638347" y="1929059"/>
              <a:ext cx="0" cy="31908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dirty="0">
                <a:solidFill>
                  <a:prstClr val="black"/>
                </a:solidFill>
              </a:endParaRPr>
            </a:p>
          </p:txBody>
        </p:sp>
        <p:sp>
          <p:nvSpPr>
            <p:cNvPr id="294" name="Line 8"/>
            <p:cNvSpPr>
              <a:spLocks noChangeShapeType="1"/>
            </p:cNvSpPr>
            <p:nvPr/>
          </p:nvSpPr>
          <p:spPr bwMode="auto">
            <a:xfrm>
              <a:off x="-9708197" y="2023212"/>
              <a:ext cx="69849"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295" name="Line 10"/>
            <p:cNvSpPr>
              <a:spLocks noChangeShapeType="1"/>
            </p:cNvSpPr>
            <p:nvPr/>
          </p:nvSpPr>
          <p:spPr bwMode="auto">
            <a:xfrm>
              <a:off x="-9708197" y="2635938"/>
              <a:ext cx="69849"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296" name="Line 12"/>
            <p:cNvSpPr>
              <a:spLocks noChangeShapeType="1"/>
            </p:cNvSpPr>
            <p:nvPr/>
          </p:nvSpPr>
          <p:spPr bwMode="auto">
            <a:xfrm>
              <a:off x="-9708197" y="3248671"/>
              <a:ext cx="69849"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297" name="Line 14"/>
            <p:cNvSpPr>
              <a:spLocks noChangeShapeType="1"/>
            </p:cNvSpPr>
            <p:nvPr/>
          </p:nvSpPr>
          <p:spPr bwMode="auto">
            <a:xfrm>
              <a:off x="-9708197" y="3843585"/>
              <a:ext cx="69850"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298" name="Line 16"/>
            <p:cNvSpPr>
              <a:spLocks noChangeShapeType="1"/>
            </p:cNvSpPr>
            <p:nvPr/>
          </p:nvSpPr>
          <p:spPr bwMode="auto">
            <a:xfrm>
              <a:off x="-9708197" y="4456315"/>
              <a:ext cx="69849"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299" name="Line 18"/>
            <p:cNvSpPr>
              <a:spLocks noChangeShapeType="1"/>
            </p:cNvSpPr>
            <p:nvPr/>
          </p:nvSpPr>
          <p:spPr bwMode="auto">
            <a:xfrm>
              <a:off x="-9708197" y="5066498"/>
              <a:ext cx="69849" cy="0"/>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00" name="Line 19"/>
            <p:cNvSpPr>
              <a:spLocks noChangeShapeType="1"/>
            </p:cNvSpPr>
            <p:nvPr/>
          </p:nvSpPr>
          <p:spPr bwMode="auto">
            <a:xfrm>
              <a:off x="-9442541" y="5119935"/>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01" name="Line 20"/>
            <p:cNvSpPr>
              <a:spLocks noChangeShapeType="1"/>
            </p:cNvSpPr>
            <p:nvPr/>
          </p:nvSpPr>
          <p:spPr bwMode="auto">
            <a:xfrm>
              <a:off x="-9068429" y="5119935"/>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02" name="Line 21"/>
            <p:cNvSpPr>
              <a:spLocks noChangeShapeType="1"/>
            </p:cNvSpPr>
            <p:nvPr/>
          </p:nvSpPr>
          <p:spPr bwMode="auto">
            <a:xfrm>
              <a:off x="-8686912" y="5119935"/>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03" name="Line 22"/>
            <p:cNvSpPr>
              <a:spLocks noChangeShapeType="1"/>
            </p:cNvSpPr>
            <p:nvPr/>
          </p:nvSpPr>
          <p:spPr bwMode="auto">
            <a:xfrm>
              <a:off x="-8313333" y="5119935"/>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04" name="Line 23"/>
            <p:cNvSpPr>
              <a:spLocks noChangeShapeType="1"/>
            </p:cNvSpPr>
            <p:nvPr/>
          </p:nvSpPr>
          <p:spPr bwMode="auto">
            <a:xfrm>
              <a:off x="-7565072" y="5119935"/>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05" name="Line 24"/>
            <p:cNvSpPr>
              <a:spLocks noChangeShapeType="1"/>
            </p:cNvSpPr>
            <p:nvPr/>
          </p:nvSpPr>
          <p:spPr bwMode="auto">
            <a:xfrm>
              <a:off x="-7188843" y="5119935"/>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06" name="Line 25"/>
            <p:cNvSpPr>
              <a:spLocks noChangeShapeType="1"/>
            </p:cNvSpPr>
            <p:nvPr/>
          </p:nvSpPr>
          <p:spPr bwMode="auto">
            <a:xfrm>
              <a:off x="-6817381" y="5119935"/>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07" name="Line 26"/>
            <p:cNvSpPr>
              <a:spLocks noChangeShapeType="1"/>
            </p:cNvSpPr>
            <p:nvPr/>
          </p:nvSpPr>
          <p:spPr bwMode="auto">
            <a:xfrm>
              <a:off x="-6065413" y="5119935"/>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08" name="Line 27"/>
            <p:cNvSpPr>
              <a:spLocks noChangeShapeType="1"/>
            </p:cNvSpPr>
            <p:nvPr/>
          </p:nvSpPr>
          <p:spPr bwMode="auto">
            <a:xfrm>
              <a:off x="-5691303" y="5119935"/>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09" name="Line 28"/>
            <p:cNvSpPr>
              <a:spLocks noChangeShapeType="1"/>
            </p:cNvSpPr>
            <p:nvPr/>
          </p:nvSpPr>
          <p:spPr bwMode="auto">
            <a:xfrm>
              <a:off x="-4934048" y="5119935"/>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10" name="Line 29"/>
            <p:cNvSpPr>
              <a:spLocks noChangeShapeType="1"/>
            </p:cNvSpPr>
            <p:nvPr/>
          </p:nvSpPr>
          <p:spPr bwMode="auto">
            <a:xfrm>
              <a:off x="-4565761" y="5119935"/>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11" name="Line 30"/>
            <p:cNvSpPr>
              <a:spLocks noChangeShapeType="1"/>
            </p:cNvSpPr>
            <p:nvPr/>
          </p:nvSpPr>
          <p:spPr bwMode="auto">
            <a:xfrm>
              <a:off x="-4189002" y="5119935"/>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12" name="Line 31"/>
            <p:cNvSpPr>
              <a:spLocks noChangeShapeType="1"/>
            </p:cNvSpPr>
            <p:nvPr/>
          </p:nvSpPr>
          <p:spPr bwMode="auto">
            <a:xfrm>
              <a:off x="-3434392" y="5119935"/>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13" name="Line 32"/>
            <p:cNvSpPr>
              <a:spLocks noChangeShapeType="1"/>
            </p:cNvSpPr>
            <p:nvPr/>
          </p:nvSpPr>
          <p:spPr bwMode="auto">
            <a:xfrm>
              <a:off x="-3064517" y="5119935"/>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14" name="Line 33"/>
            <p:cNvSpPr>
              <a:spLocks noChangeShapeType="1"/>
            </p:cNvSpPr>
            <p:nvPr/>
          </p:nvSpPr>
          <p:spPr bwMode="auto">
            <a:xfrm>
              <a:off x="-2301755" y="5129423"/>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15" name="Line 34"/>
            <p:cNvSpPr>
              <a:spLocks noChangeShapeType="1"/>
            </p:cNvSpPr>
            <p:nvPr/>
          </p:nvSpPr>
          <p:spPr bwMode="auto">
            <a:xfrm>
              <a:off x="-1935798" y="5119935"/>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25" name="Line 22"/>
            <p:cNvSpPr>
              <a:spLocks noChangeShapeType="1"/>
            </p:cNvSpPr>
            <p:nvPr/>
          </p:nvSpPr>
          <p:spPr bwMode="auto">
            <a:xfrm>
              <a:off x="-7940874" y="5119935"/>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26" name="Line 25"/>
            <p:cNvSpPr>
              <a:spLocks noChangeShapeType="1"/>
            </p:cNvSpPr>
            <p:nvPr/>
          </p:nvSpPr>
          <p:spPr bwMode="auto">
            <a:xfrm>
              <a:off x="-6443810" y="5119935"/>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27" name="Line 27"/>
            <p:cNvSpPr>
              <a:spLocks noChangeShapeType="1"/>
            </p:cNvSpPr>
            <p:nvPr/>
          </p:nvSpPr>
          <p:spPr bwMode="auto">
            <a:xfrm>
              <a:off x="-5310276" y="5119935"/>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28" name="Line 31"/>
            <p:cNvSpPr>
              <a:spLocks noChangeShapeType="1"/>
            </p:cNvSpPr>
            <p:nvPr/>
          </p:nvSpPr>
          <p:spPr bwMode="auto">
            <a:xfrm>
              <a:off x="-3812773" y="5119935"/>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30" name="Line 33"/>
            <p:cNvSpPr>
              <a:spLocks noChangeShapeType="1"/>
            </p:cNvSpPr>
            <p:nvPr/>
          </p:nvSpPr>
          <p:spPr bwMode="auto">
            <a:xfrm>
              <a:off x="-2685641" y="5119935"/>
              <a:ext cx="0" cy="66675"/>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fontAlgn="base">
                <a:spcBef>
                  <a:spcPct val="0"/>
                </a:spcBef>
                <a:spcAft>
                  <a:spcPct val="0"/>
                </a:spcAft>
              </a:pPr>
              <a:endParaRPr lang="en-GB" b="1" dirty="0">
                <a:solidFill>
                  <a:prstClr val="black"/>
                </a:solidFill>
              </a:endParaRPr>
            </a:p>
          </p:txBody>
        </p:sp>
        <p:sp>
          <p:nvSpPr>
            <p:cNvPr id="331" name="TextBox 330"/>
            <p:cNvSpPr txBox="1"/>
            <p:nvPr/>
          </p:nvSpPr>
          <p:spPr bwMode="auto">
            <a:xfrm>
              <a:off x="-8104974"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a:solidFill>
                    <a:prstClr val="black"/>
                  </a:solidFill>
                </a:rPr>
                <a:t>8</a:t>
              </a:r>
              <a:endParaRPr lang="en-GB" sz="1200" kern="0" dirty="0" smtClean="0">
                <a:solidFill>
                  <a:prstClr val="black"/>
                </a:solidFill>
              </a:endParaRPr>
            </a:p>
          </p:txBody>
        </p:sp>
        <p:sp>
          <p:nvSpPr>
            <p:cNvPr id="332" name="TextBox 331"/>
            <p:cNvSpPr txBox="1"/>
            <p:nvPr/>
          </p:nvSpPr>
          <p:spPr bwMode="auto">
            <a:xfrm>
              <a:off x="-6979709"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smtClean="0">
                  <a:solidFill>
                    <a:prstClr val="black"/>
                  </a:solidFill>
                </a:rPr>
                <a:t>14</a:t>
              </a:r>
            </a:p>
          </p:txBody>
        </p:sp>
        <p:sp>
          <p:nvSpPr>
            <p:cNvPr id="333" name="TextBox 332"/>
            <p:cNvSpPr txBox="1"/>
            <p:nvPr/>
          </p:nvSpPr>
          <p:spPr bwMode="auto">
            <a:xfrm>
              <a:off x="-5479357"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smtClean="0">
                  <a:solidFill>
                    <a:prstClr val="black"/>
                  </a:solidFill>
                </a:rPr>
                <a:t>22</a:t>
              </a:r>
            </a:p>
          </p:txBody>
        </p:sp>
        <p:sp>
          <p:nvSpPr>
            <p:cNvPr id="334" name="TextBox 333"/>
            <p:cNvSpPr txBox="1"/>
            <p:nvPr/>
          </p:nvSpPr>
          <p:spPr bwMode="auto">
            <a:xfrm>
              <a:off x="-3979004"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smtClean="0">
                  <a:solidFill>
                    <a:prstClr val="black"/>
                  </a:solidFill>
                </a:rPr>
                <a:t>30</a:t>
              </a:r>
            </a:p>
          </p:txBody>
        </p:sp>
        <p:sp>
          <p:nvSpPr>
            <p:cNvPr id="335" name="TextBox 334"/>
            <p:cNvSpPr txBox="1"/>
            <p:nvPr/>
          </p:nvSpPr>
          <p:spPr bwMode="auto">
            <a:xfrm>
              <a:off x="-2853740" y="5212928"/>
              <a:ext cx="320279" cy="197337"/>
            </a:xfrm>
            <a:prstGeom prst="rect">
              <a:avLst/>
            </a:prstGeom>
            <a:noFill/>
            <a:ln w="9525">
              <a:noFill/>
              <a:miter lim="800000"/>
              <a:headEnd/>
              <a:tailEnd/>
            </a:ln>
            <a:effectLst/>
          </p:spPr>
          <p:txBody>
            <a:bodyPr wrap="square" lIns="0" tIns="0" rIns="0" bIns="0" rtlCol="0" anchor="ctr">
              <a:spAutoFit/>
            </a:bodyPr>
            <a:lstStyle/>
            <a:p>
              <a:pPr algn="ctr" defTabSz="457200" fontAlgn="base">
                <a:spcBef>
                  <a:spcPct val="0"/>
                </a:spcBef>
                <a:spcAft>
                  <a:spcPct val="0"/>
                </a:spcAft>
              </a:pPr>
              <a:r>
                <a:rPr lang="en-GB" sz="1200" kern="0" dirty="0" smtClean="0">
                  <a:solidFill>
                    <a:prstClr val="black"/>
                  </a:solidFill>
                </a:rPr>
                <a:t>36</a:t>
              </a:r>
            </a:p>
          </p:txBody>
        </p:sp>
      </p:grpSp>
      <p:sp>
        <p:nvSpPr>
          <p:cNvPr id="337" name="Freeform 336"/>
          <p:cNvSpPr/>
          <p:nvPr/>
        </p:nvSpPr>
        <p:spPr>
          <a:xfrm>
            <a:off x="1583575" y="2008216"/>
            <a:ext cx="6234545" cy="2568633"/>
          </a:xfrm>
          <a:custGeom>
            <a:avLst/>
            <a:gdLst>
              <a:gd name="connsiteX0" fmla="*/ 0 w 6234545"/>
              <a:gd name="connsiteY0" fmla="*/ 0 h 2568633"/>
              <a:gd name="connsiteX1" fmla="*/ 116378 w 6234545"/>
              <a:gd name="connsiteY1" fmla="*/ 87284 h 2568633"/>
              <a:gd name="connsiteX2" fmla="*/ 145472 w 6234545"/>
              <a:gd name="connsiteY2" fmla="*/ 83128 h 2568633"/>
              <a:gd name="connsiteX3" fmla="*/ 224443 w 6234545"/>
              <a:gd name="connsiteY3" fmla="*/ 141317 h 2568633"/>
              <a:gd name="connsiteX4" fmla="*/ 249381 w 6234545"/>
              <a:gd name="connsiteY4" fmla="*/ 141317 h 2568633"/>
              <a:gd name="connsiteX5" fmla="*/ 340821 w 6234545"/>
              <a:gd name="connsiteY5" fmla="*/ 203662 h 2568633"/>
              <a:gd name="connsiteX6" fmla="*/ 390698 w 6234545"/>
              <a:gd name="connsiteY6" fmla="*/ 203662 h 2568633"/>
              <a:gd name="connsiteX7" fmla="*/ 523701 w 6234545"/>
              <a:gd name="connsiteY7" fmla="*/ 328353 h 2568633"/>
              <a:gd name="connsiteX8" fmla="*/ 573578 w 6234545"/>
              <a:gd name="connsiteY8" fmla="*/ 332509 h 2568633"/>
              <a:gd name="connsiteX9" fmla="*/ 685800 w 6234545"/>
              <a:gd name="connsiteY9" fmla="*/ 411480 h 2568633"/>
              <a:gd name="connsiteX10" fmla="*/ 739832 w 6234545"/>
              <a:gd name="connsiteY10" fmla="*/ 411480 h 2568633"/>
              <a:gd name="connsiteX11" fmla="*/ 839585 w 6234545"/>
              <a:gd name="connsiteY11" fmla="*/ 486295 h 2568633"/>
              <a:gd name="connsiteX12" fmla="*/ 881149 w 6234545"/>
              <a:gd name="connsiteY12" fmla="*/ 502920 h 2568633"/>
              <a:gd name="connsiteX13" fmla="*/ 926869 w 6234545"/>
              <a:gd name="connsiteY13" fmla="*/ 540328 h 2568633"/>
              <a:gd name="connsiteX14" fmla="*/ 1176250 w 6234545"/>
              <a:gd name="connsiteY14" fmla="*/ 752302 h 2568633"/>
              <a:gd name="connsiteX15" fmla="*/ 1242752 w 6234545"/>
              <a:gd name="connsiteY15" fmla="*/ 785553 h 2568633"/>
              <a:gd name="connsiteX16" fmla="*/ 1483821 w 6234545"/>
              <a:gd name="connsiteY16" fmla="*/ 1001684 h 2568633"/>
              <a:gd name="connsiteX17" fmla="*/ 1521229 w 6234545"/>
              <a:gd name="connsiteY17" fmla="*/ 1018309 h 2568633"/>
              <a:gd name="connsiteX18" fmla="*/ 1562792 w 6234545"/>
              <a:gd name="connsiteY18" fmla="*/ 1097280 h 2568633"/>
              <a:gd name="connsiteX19" fmla="*/ 1587730 w 6234545"/>
              <a:gd name="connsiteY19" fmla="*/ 1097280 h 2568633"/>
              <a:gd name="connsiteX20" fmla="*/ 1587730 w 6234545"/>
              <a:gd name="connsiteY20" fmla="*/ 1097280 h 2568633"/>
              <a:gd name="connsiteX21" fmla="*/ 1637607 w 6234545"/>
              <a:gd name="connsiteY21" fmla="*/ 1184564 h 2568633"/>
              <a:gd name="connsiteX22" fmla="*/ 1645920 w 6234545"/>
              <a:gd name="connsiteY22" fmla="*/ 1213659 h 2568633"/>
              <a:gd name="connsiteX23" fmla="*/ 1666701 w 6234545"/>
              <a:gd name="connsiteY23" fmla="*/ 1213659 h 2568633"/>
              <a:gd name="connsiteX24" fmla="*/ 1675014 w 6234545"/>
              <a:gd name="connsiteY24" fmla="*/ 1242753 h 2568633"/>
              <a:gd name="connsiteX25" fmla="*/ 1799705 w 6234545"/>
              <a:gd name="connsiteY25" fmla="*/ 1330037 h 2568633"/>
              <a:gd name="connsiteX26" fmla="*/ 1837112 w 6234545"/>
              <a:gd name="connsiteY26" fmla="*/ 1342506 h 2568633"/>
              <a:gd name="connsiteX27" fmla="*/ 1986741 w 6234545"/>
              <a:gd name="connsiteY27" fmla="*/ 1487979 h 2568633"/>
              <a:gd name="connsiteX28" fmla="*/ 2015836 w 6234545"/>
              <a:gd name="connsiteY28" fmla="*/ 1487979 h 2568633"/>
              <a:gd name="connsiteX29" fmla="*/ 2078181 w 6234545"/>
              <a:gd name="connsiteY29" fmla="*/ 1508760 h 2568633"/>
              <a:gd name="connsiteX30" fmla="*/ 2198716 w 6234545"/>
              <a:gd name="connsiteY30" fmla="*/ 1612669 h 2568633"/>
              <a:gd name="connsiteX31" fmla="*/ 2298469 w 6234545"/>
              <a:gd name="connsiteY31" fmla="*/ 1629295 h 2568633"/>
              <a:gd name="connsiteX32" fmla="*/ 2281843 w 6234545"/>
              <a:gd name="connsiteY32" fmla="*/ 1654233 h 2568633"/>
              <a:gd name="connsiteX33" fmla="*/ 2344189 w 6234545"/>
              <a:gd name="connsiteY33" fmla="*/ 1650077 h 2568633"/>
              <a:gd name="connsiteX34" fmla="*/ 2443941 w 6234545"/>
              <a:gd name="connsiteY34" fmla="*/ 1729048 h 2568633"/>
              <a:gd name="connsiteX35" fmla="*/ 2506287 w 6234545"/>
              <a:gd name="connsiteY35" fmla="*/ 1729048 h 2568633"/>
              <a:gd name="connsiteX36" fmla="*/ 3017520 w 6234545"/>
              <a:gd name="connsiteY36" fmla="*/ 2024149 h 2568633"/>
              <a:gd name="connsiteX37" fmla="*/ 3046614 w 6234545"/>
              <a:gd name="connsiteY37" fmla="*/ 2028306 h 2568633"/>
              <a:gd name="connsiteX38" fmla="*/ 3113116 w 6234545"/>
              <a:gd name="connsiteY38" fmla="*/ 2069869 h 2568633"/>
              <a:gd name="connsiteX39" fmla="*/ 3225338 w 6234545"/>
              <a:gd name="connsiteY39" fmla="*/ 2086495 h 2568633"/>
              <a:gd name="connsiteX40" fmla="*/ 3316778 w 6234545"/>
              <a:gd name="connsiteY40" fmla="*/ 2111433 h 2568633"/>
              <a:gd name="connsiteX41" fmla="*/ 3416530 w 6234545"/>
              <a:gd name="connsiteY41" fmla="*/ 2123902 h 2568633"/>
              <a:gd name="connsiteX42" fmla="*/ 3532909 w 6234545"/>
              <a:gd name="connsiteY42" fmla="*/ 2177935 h 2568633"/>
              <a:gd name="connsiteX43" fmla="*/ 3703320 w 6234545"/>
              <a:gd name="connsiteY43" fmla="*/ 2194560 h 2568633"/>
              <a:gd name="connsiteX44" fmla="*/ 3786447 w 6234545"/>
              <a:gd name="connsiteY44" fmla="*/ 2240280 h 2568633"/>
              <a:gd name="connsiteX45" fmla="*/ 3852949 w 6234545"/>
              <a:gd name="connsiteY45" fmla="*/ 2231968 h 2568633"/>
              <a:gd name="connsiteX46" fmla="*/ 3981796 w 6234545"/>
              <a:gd name="connsiteY46" fmla="*/ 2281844 h 2568633"/>
              <a:gd name="connsiteX47" fmla="*/ 4077392 w 6234545"/>
              <a:gd name="connsiteY47" fmla="*/ 2281844 h 2568633"/>
              <a:gd name="connsiteX48" fmla="*/ 4110643 w 6234545"/>
              <a:gd name="connsiteY48" fmla="*/ 2302626 h 2568633"/>
              <a:gd name="connsiteX49" fmla="*/ 4181301 w 6234545"/>
              <a:gd name="connsiteY49" fmla="*/ 2294313 h 2568633"/>
              <a:gd name="connsiteX50" fmla="*/ 4210396 w 6234545"/>
              <a:gd name="connsiteY50" fmla="*/ 2327564 h 2568633"/>
              <a:gd name="connsiteX51" fmla="*/ 4347556 w 6234545"/>
              <a:gd name="connsiteY51" fmla="*/ 2331720 h 2568633"/>
              <a:gd name="connsiteX52" fmla="*/ 4397432 w 6234545"/>
              <a:gd name="connsiteY52" fmla="*/ 2369128 h 2568633"/>
              <a:gd name="connsiteX53" fmla="*/ 4501341 w 6234545"/>
              <a:gd name="connsiteY53" fmla="*/ 2364971 h 2568633"/>
              <a:gd name="connsiteX54" fmla="*/ 4513810 w 6234545"/>
              <a:gd name="connsiteY54" fmla="*/ 2381597 h 2568633"/>
              <a:gd name="connsiteX55" fmla="*/ 4642658 w 6234545"/>
              <a:gd name="connsiteY55" fmla="*/ 2377440 h 2568633"/>
              <a:gd name="connsiteX56" fmla="*/ 4650970 w 6234545"/>
              <a:gd name="connsiteY56" fmla="*/ 2394066 h 2568633"/>
              <a:gd name="connsiteX57" fmla="*/ 4729941 w 6234545"/>
              <a:gd name="connsiteY57" fmla="*/ 2389909 h 2568633"/>
              <a:gd name="connsiteX58" fmla="*/ 4763192 w 6234545"/>
              <a:gd name="connsiteY58" fmla="*/ 2443942 h 2568633"/>
              <a:gd name="connsiteX59" fmla="*/ 4817225 w 6234545"/>
              <a:gd name="connsiteY59" fmla="*/ 2443942 h 2568633"/>
              <a:gd name="connsiteX60" fmla="*/ 4813069 w 6234545"/>
              <a:gd name="connsiteY60" fmla="*/ 2464724 h 2568633"/>
              <a:gd name="connsiteX61" fmla="*/ 4871258 w 6234545"/>
              <a:gd name="connsiteY61" fmla="*/ 2464724 h 2568633"/>
              <a:gd name="connsiteX62" fmla="*/ 4875414 w 6234545"/>
              <a:gd name="connsiteY62" fmla="*/ 2485506 h 2568633"/>
              <a:gd name="connsiteX63" fmla="*/ 5303520 w 6234545"/>
              <a:gd name="connsiteY63" fmla="*/ 2481349 h 2568633"/>
              <a:gd name="connsiteX64" fmla="*/ 5320145 w 6234545"/>
              <a:gd name="connsiteY64" fmla="*/ 2514600 h 2568633"/>
              <a:gd name="connsiteX65" fmla="*/ 5399116 w 6234545"/>
              <a:gd name="connsiteY65" fmla="*/ 2510444 h 2568633"/>
              <a:gd name="connsiteX66" fmla="*/ 5394960 w 6234545"/>
              <a:gd name="connsiteY66" fmla="*/ 2535382 h 2568633"/>
              <a:gd name="connsiteX67" fmla="*/ 5415741 w 6234545"/>
              <a:gd name="connsiteY67" fmla="*/ 2539539 h 2568633"/>
              <a:gd name="connsiteX68" fmla="*/ 5419898 w 6234545"/>
              <a:gd name="connsiteY68" fmla="*/ 2564477 h 2568633"/>
              <a:gd name="connsiteX69" fmla="*/ 6234545 w 6234545"/>
              <a:gd name="connsiteY69" fmla="*/ 2568633 h 2568633"/>
              <a:gd name="connsiteX0" fmla="*/ 0 w 6234545"/>
              <a:gd name="connsiteY0" fmla="*/ 0 h 2568633"/>
              <a:gd name="connsiteX1" fmla="*/ 116378 w 6234545"/>
              <a:gd name="connsiteY1" fmla="*/ 87284 h 2568633"/>
              <a:gd name="connsiteX2" fmla="*/ 145472 w 6234545"/>
              <a:gd name="connsiteY2" fmla="*/ 83128 h 2568633"/>
              <a:gd name="connsiteX3" fmla="*/ 224443 w 6234545"/>
              <a:gd name="connsiteY3" fmla="*/ 141317 h 2568633"/>
              <a:gd name="connsiteX4" fmla="*/ 249381 w 6234545"/>
              <a:gd name="connsiteY4" fmla="*/ 141317 h 2568633"/>
              <a:gd name="connsiteX5" fmla="*/ 340821 w 6234545"/>
              <a:gd name="connsiteY5" fmla="*/ 203662 h 2568633"/>
              <a:gd name="connsiteX6" fmla="*/ 390698 w 6234545"/>
              <a:gd name="connsiteY6" fmla="*/ 203662 h 2568633"/>
              <a:gd name="connsiteX7" fmla="*/ 523701 w 6234545"/>
              <a:gd name="connsiteY7" fmla="*/ 328353 h 2568633"/>
              <a:gd name="connsiteX8" fmla="*/ 583358 w 6234545"/>
              <a:gd name="connsiteY8" fmla="*/ 330064 h 2568633"/>
              <a:gd name="connsiteX9" fmla="*/ 685800 w 6234545"/>
              <a:gd name="connsiteY9" fmla="*/ 411480 h 2568633"/>
              <a:gd name="connsiteX10" fmla="*/ 739832 w 6234545"/>
              <a:gd name="connsiteY10" fmla="*/ 411480 h 2568633"/>
              <a:gd name="connsiteX11" fmla="*/ 839585 w 6234545"/>
              <a:gd name="connsiteY11" fmla="*/ 486295 h 2568633"/>
              <a:gd name="connsiteX12" fmla="*/ 881149 w 6234545"/>
              <a:gd name="connsiteY12" fmla="*/ 502920 h 2568633"/>
              <a:gd name="connsiteX13" fmla="*/ 926869 w 6234545"/>
              <a:gd name="connsiteY13" fmla="*/ 540328 h 2568633"/>
              <a:gd name="connsiteX14" fmla="*/ 1176250 w 6234545"/>
              <a:gd name="connsiteY14" fmla="*/ 752302 h 2568633"/>
              <a:gd name="connsiteX15" fmla="*/ 1242752 w 6234545"/>
              <a:gd name="connsiteY15" fmla="*/ 785553 h 2568633"/>
              <a:gd name="connsiteX16" fmla="*/ 1483821 w 6234545"/>
              <a:gd name="connsiteY16" fmla="*/ 1001684 h 2568633"/>
              <a:gd name="connsiteX17" fmla="*/ 1521229 w 6234545"/>
              <a:gd name="connsiteY17" fmla="*/ 1018309 h 2568633"/>
              <a:gd name="connsiteX18" fmla="*/ 1562792 w 6234545"/>
              <a:gd name="connsiteY18" fmla="*/ 1097280 h 2568633"/>
              <a:gd name="connsiteX19" fmla="*/ 1587730 w 6234545"/>
              <a:gd name="connsiteY19" fmla="*/ 1097280 h 2568633"/>
              <a:gd name="connsiteX20" fmla="*/ 1587730 w 6234545"/>
              <a:gd name="connsiteY20" fmla="*/ 1097280 h 2568633"/>
              <a:gd name="connsiteX21" fmla="*/ 1637607 w 6234545"/>
              <a:gd name="connsiteY21" fmla="*/ 1184564 h 2568633"/>
              <a:gd name="connsiteX22" fmla="*/ 1645920 w 6234545"/>
              <a:gd name="connsiteY22" fmla="*/ 1213659 h 2568633"/>
              <a:gd name="connsiteX23" fmla="*/ 1666701 w 6234545"/>
              <a:gd name="connsiteY23" fmla="*/ 1213659 h 2568633"/>
              <a:gd name="connsiteX24" fmla="*/ 1675014 w 6234545"/>
              <a:gd name="connsiteY24" fmla="*/ 1242753 h 2568633"/>
              <a:gd name="connsiteX25" fmla="*/ 1799705 w 6234545"/>
              <a:gd name="connsiteY25" fmla="*/ 1330037 h 2568633"/>
              <a:gd name="connsiteX26" fmla="*/ 1837112 w 6234545"/>
              <a:gd name="connsiteY26" fmla="*/ 1342506 h 2568633"/>
              <a:gd name="connsiteX27" fmla="*/ 1986741 w 6234545"/>
              <a:gd name="connsiteY27" fmla="*/ 1487979 h 2568633"/>
              <a:gd name="connsiteX28" fmla="*/ 2015836 w 6234545"/>
              <a:gd name="connsiteY28" fmla="*/ 1487979 h 2568633"/>
              <a:gd name="connsiteX29" fmla="*/ 2078181 w 6234545"/>
              <a:gd name="connsiteY29" fmla="*/ 1508760 h 2568633"/>
              <a:gd name="connsiteX30" fmla="*/ 2198716 w 6234545"/>
              <a:gd name="connsiteY30" fmla="*/ 1612669 h 2568633"/>
              <a:gd name="connsiteX31" fmla="*/ 2298469 w 6234545"/>
              <a:gd name="connsiteY31" fmla="*/ 1629295 h 2568633"/>
              <a:gd name="connsiteX32" fmla="*/ 2281843 w 6234545"/>
              <a:gd name="connsiteY32" fmla="*/ 1654233 h 2568633"/>
              <a:gd name="connsiteX33" fmla="*/ 2344189 w 6234545"/>
              <a:gd name="connsiteY33" fmla="*/ 1650077 h 2568633"/>
              <a:gd name="connsiteX34" fmla="*/ 2443941 w 6234545"/>
              <a:gd name="connsiteY34" fmla="*/ 1729048 h 2568633"/>
              <a:gd name="connsiteX35" fmla="*/ 2506287 w 6234545"/>
              <a:gd name="connsiteY35" fmla="*/ 1729048 h 2568633"/>
              <a:gd name="connsiteX36" fmla="*/ 3017520 w 6234545"/>
              <a:gd name="connsiteY36" fmla="*/ 2024149 h 2568633"/>
              <a:gd name="connsiteX37" fmla="*/ 3046614 w 6234545"/>
              <a:gd name="connsiteY37" fmla="*/ 2028306 h 2568633"/>
              <a:gd name="connsiteX38" fmla="*/ 3113116 w 6234545"/>
              <a:gd name="connsiteY38" fmla="*/ 2069869 h 2568633"/>
              <a:gd name="connsiteX39" fmla="*/ 3225338 w 6234545"/>
              <a:gd name="connsiteY39" fmla="*/ 2086495 h 2568633"/>
              <a:gd name="connsiteX40" fmla="*/ 3316778 w 6234545"/>
              <a:gd name="connsiteY40" fmla="*/ 2111433 h 2568633"/>
              <a:gd name="connsiteX41" fmla="*/ 3416530 w 6234545"/>
              <a:gd name="connsiteY41" fmla="*/ 2123902 h 2568633"/>
              <a:gd name="connsiteX42" fmla="*/ 3532909 w 6234545"/>
              <a:gd name="connsiteY42" fmla="*/ 2177935 h 2568633"/>
              <a:gd name="connsiteX43" fmla="*/ 3703320 w 6234545"/>
              <a:gd name="connsiteY43" fmla="*/ 2194560 h 2568633"/>
              <a:gd name="connsiteX44" fmla="*/ 3786447 w 6234545"/>
              <a:gd name="connsiteY44" fmla="*/ 2240280 h 2568633"/>
              <a:gd name="connsiteX45" fmla="*/ 3852949 w 6234545"/>
              <a:gd name="connsiteY45" fmla="*/ 2231968 h 2568633"/>
              <a:gd name="connsiteX46" fmla="*/ 3981796 w 6234545"/>
              <a:gd name="connsiteY46" fmla="*/ 2281844 h 2568633"/>
              <a:gd name="connsiteX47" fmla="*/ 4077392 w 6234545"/>
              <a:gd name="connsiteY47" fmla="*/ 2281844 h 2568633"/>
              <a:gd name="connsiteX48" fmla="*/ 4110643 w 6234545"/>
              <a:gd name="connsiteY48" fmla="*/ 2302626 h 2568633"/>
              <a:gd name="connsiteX49" fmla="*/ 4181301 w 6234545"/>
              <a:gd name="connsiteY49" fmla="*/ 2294313 h 2568633"/>
              <a:gd name="connsiteX50" fmla="*/ 4210396 w 6234545"/>
              <a:gd name="connsiteY50" fmla="*/ 2327564 h 2568633"/>
              <a:gd name="connsiteX51" fmla="*/ 4347556 w 6234545"/>
              <a:gd name="connsiteY51" fmla="*/ 2331720 h 2568633"/>
              <a:gd name="connsiteX52" fmla="*/ 4397432 w 6234545"/>
              <a:gd name="connsiteY52" fmla="*/ 2369128 h 2568633"/>
              <a:gd name="connsiteX53" fmla="*/ 4501341 w 6234545"/>
              <a:gd name="connsiteY53" fmla="*/ 2364971 h 2568633"/>
              <a:gd name="connsiteX54" fmla="*/ 4513810 w 6234545"/>
              <a:gd name="connsiteY54" fmla="*/ 2381597 h 2568633"/>
              <a:gd name="connsiteX55" fmla="*/ 4642658 w 6234545"/>
              <a:gd name="connsiteY55" fmla="*/ 2377440 h 2568633"/>
              <a:gd name="connsiteX56" fmla="*/ 4650970 w 6234545"/>
              <a:gd name="connsiteY56" fmla="*/ 2394066 h 2568633"/>
              <a:gd name="connsiteX57" fmla="*/ 4729941 w 6234545"/>
              <a:gd name="connsiteY57" fmla="*/ 2389909 h 2568633"/>
              <a:gd name="connsiteX58" fmla="*/ 4763192 w 6234545"/>
              <a:gd name="connsiteY58" fmla="*/ 2443942 h 2568633"/>
              <a:gd name="connsiteX59" fmla="*/ 4817225 w 6234545"/>
              <a:gd name="connsiteY59" fmla="*/ 2443942 h 2568633"/>
              <a:gd name="connsiteX60" fmla="*/ 4813069 w 6234545"/>
              <a:gd name="connsiteY60" fmla="*/ 2464724 h 2568633"/>
              <a:gd name="connsiteX61" fmla="*/ 4871258 w 6234545"/>
              <a:gd name="connsiteY61" fmla="*/ 2464724 h 2568633"/>
              <a:gd name="connsiteX62" fmla="*/ 4875414 w 6234545"/>
              <a:gd name="connsiteY62" fmla="*/ 2485506 h 2568633"/>
              <a:gd name="connsiteX63" fmla="*/ 5303520 w 6234545"/>
              <a:gd name="connsiteY63" fmla="*/ 2481349 h 2568633"/>
              <a:gd name="connsiteX64" fmla="*/ 5320145 w 6234545"/>
              <a:gd name="connsiteY64" fmla="*/ 2514600 h 2568633"/>
              <a:gd name="connsiteX65" fmla="*/ 5399116 w 6234545"/>
              <a:gd name="connsiteY65" fmla="*/ 2510444 h 2568633"/>
              <a:gd name="connsiteX66" fmla="*/ 5394960 w 6234545"/>
              <a:gd name="connsiteY66" fmla="*/ 2535382 h 2568633"/>
              <a:gd name="connsiteX67" fmla="*/ 5415741 w 6234545"/>
              <a:gd name="connsiteY67" fmla="*/ 2539539 h 2568633"/>
              <a:gd name="connsiteX68" fmla="*/ 5419898 w 6234545"/>
              <a:gd name="connsiteY68" fmla="*/ 2564477 h 2568633"/>
              <a:gd name="connsiteX69" fmla="*/ 6234545 w 6234545"/>
              <a:gd name="connsiteY69" fmla="*/ 2568633 h 2568633"/>
              <a:gd name="connsiteX0" fmla="*/ 0 w 6234545"/>
              <a:gd name="connsiteY0" fmla="*/ 0 h 2568633"/>
              <a:gd name="connsiteX1" fmla="*/ 116378 w 6234545"/>
              <a:gd name="connsiteY1" fmla="*/ 87284 h 2568633"/>
              <a:gd name="connsiteX2" fmla="*/ 145472 w 6234545"/>
              <a:gd name="connsiteY2" fmla="*/ 83128 h 2568633"/>
              <a:gd name="connsiteX3" fmla="*/ 224443 w 6234545"/>
              <a:gd name="connsiteY3" fmla="*/ 141317 h 2568633"/>
              <a:gd name="connsiteX4" fmla="*/ 249381 w 6234545"/>
              <a:gd name="connsiteY4" fmla="*/ 141317 h 2568633"/>
              <a:gd name="connsiteX5" fmla="*/ 340821 w 6234545"/>
              <a:gd name="connsiteY5" fmla="*/ 203662 h 2568633"/>
              <a:gd name="connsiteX6" fmla="*/ 390698 w 6234545"/>
              <a:gd name="connsiteY6" fmla="*/ 203662 h 2568633"/>
              <a:gd name="connsiteX7" fmla="*/ 523701 w 6234545"/>
              <a:gd name="connsiteY7" fmla="*/ 328353 h 2568633"/>
              <a:gd name="connsiteX8" fmla="*/ 583358 w 6234545"/>
              <a:gd name="connsiteY8" fmla="*/ 330064 h 2568633"/>
              <a:gd name="connsiteX9" fmla="*/ 685800 w 6234545"/>
              <a:gd name="connsiteY9" fmla="*/ 411480 h 2568633"/>
              <a:gd name="connsiteX10" fmla="*/ 739832 w 6234545"/>
              <a:gd name="connsiteY10" fmla="*/ 411480 h 2568633"/>
              <a:gd name="connsiteX11" fmla="*/ 820026 w 6234545"/>
              <a:gd name="connsiteY11" fmla="*/ 486295 h 2568633"/>
              <a:gd name="connsiteX12" fmla="*/ 881149 w 6234545"/>
              <a:gd name="connsiteY12" fmla="*/ 502920 h 2568633"/>
              <a:gd name="connsiteX13" fmla="*/ 926869 w 6234545"/>
              <a:gd name="connsiteY13" fmla="*/ 540328 h 2568633"/>
              <a:gd name="connsiteX14" fmla="*/ 1176250 w 6234545"/>
              <a:gd name="connsiteY14" fmla="*/ 752302 h 2568633"/>
              <a:gd name="connsiteX15" fmla="*/ 1242752 w 6234545"/>
              <a:gd name="connsiteY15" fmla="*/ 785553 h 2568633"/>
              <a:gd name="connsiteX16" fmla="*/ 1483821 w 6234545"/>
              <a:gd name="connsiteY16" fmla="*/ 1001684 h 2568633"/>
              <a:gd name="connsiteX17" fmla="*/ 1521229 w 6234545"/>
              <a:gd name="connsiteY17" fmla="*/ 1018309 h 2568633"/>
              <a:gd name="connsiteX18" fmla="*/ 1562792 w 6234545"/>
              <a:gd name="connsiteY18" fmla="*/ 1097280 h 2568633"/>
              <a:gd name="connsiteX19" fmla="*/ 1587730 w 6234545"/>
              <a:gd name="connsiteY19" fmla="*/ 1097280 h 2568633"/>
              <a:gd name="connsiteX20" fmla="*/ 1587730 w 6234545"/>
              <a:gd name="connsiteY20" fmla="*/ 1097280 h 2568633"/>
              <a:gd name="connsiteX21" fmla="*/ 1637607 w 6234545"/>
              <a:gd name="connsiteY21" fmla="*/ 1184564 h 2568633"/>
              <a:gd name="connsiteX22" fmla="*/ 1645920 w 6234545"/>
              <a:gd name="connsiteY22" fmla="*/ 1213659 h 2568633"/>
              <a:gd name="connsiteX23" fmla="*/ 1666701 w 6234545"/>
              <a:gd name="connsiteY23" fmla="*/ 1213659 h 2568633"/>
              <a:gd name="connsiteX24" fmla="*/ 1675014 w 6234545"/>
              <a:gd name="connsiteY24" fmla="*/ 1242753 h 2568633"/>
              <a:gd name="connsiteX25" fmla="*/ 1799705 w 6234545"/>
              <a:gd name="connsiteY25" fmla="*/ 1330037 h 2568633"/>
              <a:gd name="connsiteX26" fmla="*/ 1837112 w 6234545"/>
              <a:gd name="connsiteY26" fmla="*/ 1342506 h 2568633"/>
              <a:gd name="connsiteX27" fmla="*/ 1986741 w 6234545"/>
              <a:gd name="connsiteY27" fmla="*/ 1487979 h 2568633"/>
              <a:gd name="connsiteX28" fmla="*/ 2015836 w 6234545"/>
              <a:gd name="connsiteY28" fmla="*/ 1487979 h 2568633"/>
              <a:gd name="connsiteX29" fmla="*/ 2078181 w 6234545"/>
              <a:gd name="connsiteY29" fmla="*/ 1508760 h 2568633"/>
              <a:gd name="connsiteX30" fmla="*/ 2198716 w 6234545"/>
              <a:gd name="connsiteY30" fmla="*/ 1612669 h 2568633"/>
              <a:gd name="connsiteX31" fmla="*/ 2298469 w 6234545"/>
              <a:gd name="connsiteY31" fmla="*/ 1629295 h 2568633"/>
              <a:gd name="connsiteX32" fmla="*/ 2281843 w 6234545"/>
              <a:gd name="connsiteY32" fmla="*/ 1654233 h 2568633"/>
              <a:gd name="connsiteX33" fmla="*/ 2344189 w 6234545"/>
              <a:gd name="connsiteY33" fmla="*/ 1650077 h 2568633"/>
              <a:gd name="connsiteX34" fmla="*/ 2443941 w 6234545"/>
              <a:gd name="connsiteY34" fmla="*/ 1729048 h 2568633"/>
              <a:gd name="connsiteX35" fmla="*/ 2506287 w 6234545"/>
              <a:gd name="connsiteY35" fmla="*/ 1729048 h 2568633"/>
              <a:gd name="connsiteX36" fmla="*/ 3017520 w 6234545"/>
              <a:gd name="connsiteY36" fmla="*/ 2024149 h 2568633"/>
              <a:gd name="connsiteX37" fmla="*/ 3046614 w 6234545"/>
              <a:gd name="connsiteY37" fmla="*/ 2028306 h 2568633"/>
              <a:gd name="connsiteX38" fmla="*/ 3113116 w 6234545"/>
              <a:gd name="connsiteY38" fmla="*/ 2069869 h 2568633"/>
              <a:gd name="connsiteX39" fmla="*/ 3225338 w 6234545"/>
              <a:gd name="connsiteY39" fmla="*/ 2086495 h 2568633"/>
              <a:gd name="connsiteX40" fmla="*/ 3316778 w 6234545"/>
              <a:gd name="connsiteY40" fmla="*/ 2111433 h 2568633"/>
              <a:gd name="connsiteX41" fmla="*/ 3416530 w 6234545"/>
              <a:gd name="connsiteY41" fmla="*/ 2123902 h 2568633"/>
              <a:gd name="connsiteX42" fmla="*/ 3532909 w 6234545"/>
              <a:gd name="connsiteY42" fmla="*/ 2177935 h 2568633"/>
              <a:gd name="connsiteX43" fmla="*/ 3703320 w 6234545"/>
              <a:gd name="connsiteY43" fmla="*/ 2194560 h 2568633"/>
              <a:gd name="connsiteX44" fmla="*/ 3786447 w 6234545"/>
              <a:gd name="connsiteY44" fmla="*/ 2240280 h 2568633"/>
              <a:gd name="connsiteX45" fmla="*/ 3852949 w 6234545"/>
              <a:gd name="connsiteY45" fmla="*/ 2231968 h 2568633"/>
              <a:gd name="connsiteX46" fmla="*/ 3981796 w 6234545"/>
              <a:gd name="connsiteY46" fmla="*/ 2281844 h 2568633"/>
              <a:gd name="connsiteX47" fmla="*/ 4077392 w 6234545"/>
              <a:gd name="connsiteY47" fmla="*/ 2281844 h 2568633"/>
              <a:gd name="connsiteX48" fmla="*/ 4110643 w 6234545"/>
              <a:gd name="connsiteY48" fmla="*/ 2302626 h 2568633"/>
              <a:gd name="connsiteX49" fmla="*/ 4181301 w 6234545"/>
              <a:gd name="connsiteY49" fmla="*/ 2294313 h 2568633"/>
              <a:gd name="connsiteX50" fmla="*/ 4210396 w 6234545"/>
              <a:gd name="connsiteY50" fmla="*/ 2327564 h 2568633"/>
              <a:gd name="connsiteX51" fmla="*/ 4347556 w 6234545"/>
              <a:gd name="connsiteY51" fmla="*/ 2331720 h 2568633"/>
              <a:gd name="connsiteX52" fmla="*/ 4397432 w 6234545"/>
              <a:gd name="connsiteY52" fmla="*/ 2369128 h 2568633"/>
              <a:gd name="connsiteX53" fmla="*/ 4501341 w 6234545"/>
              <a:gd name="connsiteY53" fmla="*/ 2364971 h 2568633"/>
              <a:gd name="connsiteX54" fmla="*/ 4513810 w 6234545"/>
              <a:gd name="connsiteY54" fmla="*/ 2381597 h 2568633"/>
              <a:gd name="connsiteX55" fmla="*/ 4642658 w 6234545"/>
              <a:gd name="connsiteY55" fmla="*/ 2377440 h 2568633"/>
              <a:gd name="connsiteX56" fmla="*/ 4650970 w 6234545"/>
              <a:gd name="connsiteY56" fmla="*/ 2394066 h 2568633"/>
              <a:gd name="connsiteX57" fmla="*/ 4729941 w 6234545"/>
              <a:gd name="connsiteY57" fmla="*/ 2389909 h 2568633"/>
              <a:gd name="connsiteX58" fmla="*/ 4763192 w 6234545"/>
              <a:gd name="connsiteY58" fmla="*/ 2443942 h 2568633"/>
              <a:gd name="connsiteX59" fmla="*/ 4817225 w 6234545"/>
              <a:gd name="connsiteY59" fmla="*/ 2443942 h 2568633"/>
              <a:gd name="connsiteX60" fmla="*/ 4813069 w 6234545"/>
              <a:gd name="connsiteY60" fmla="*/ 2464724 h 2568633"/>
              <a:gd name="connsiteX61" fmla="*/ 4871258 w 6234545"/>
              <a:gd name="connsiteY61" fmla="*/ 2464724 h 2568633"/>
              <a:gd name="connsiteX62" fmla="*/ 4875414 w 6234545"/>
              <a:gd name="connsiteY62" fmla="*/ 2485506 h 2568633"/>
              <a:gd name="connsiteX63" fmla="*/ 5303520 w 6234545"/>
              <a:gd name="connsiteY63" fmla="*/ 2481349 h 2568633"/>
              <a:gd name="connsiteX64" fmla="*/ 5320145 w 6234545"/>
              <a:gd name="connsiteY64" fmla="*/ 2514600 h 2568633"/>
              <a:gd name="connsiteX65" fmla="*/ 5399116 w 6234545"/>
              <a:gd name="connsiteY65" fmla="*/ 2510444 h 2568633"/>
              <a:gd name="connsiteX66" fmla="*/ 5394960 w 6234545"/>
              <a:gd name="connsiteY66" fmla="*/ 2535382 h 2568633"/>
              <a:gd name="connsiteX67" fmla="*/ 5415741 w 6234545"/>
              <a:gd name="connsiteY67" fmla="*/ 2539539 h 2568633"/>
              <a:gd name="connsiteX68" fmla="*/ 5419898 w 6234545"/>
              <a:gd name="connsiteY68" fmla="*/ 2564477 h 2568633"/>
              <a:gd name="connsiteX69" fmla="*/ 6234545 w 6234545"/>
              <a:gd name="connsiteY69" fmla="*/ 2568633 h 2568633"/>
              <a:gd name="connsiteX0" fmla="*/ 0 w 6234545"/>
              <a:gd name="connsiteY0" fmla="*/ 0 h 2568633"/>
              <a:gd name="connsiteX1" fmla="*/ 116378 w 6234545"/>
              <a:gd name="connsiteY1" fmla="*/ 87284 h 2568633"/>
              <a:gd name="connsiteX2" fmla="*/ 145472 w 6234545"/>
              <a:gd name="connsiteY2" fmla="*/ 83128 h 2568633"/>
              <a:gd name="connsiteX3" fmla="*/ 224443 w 6234545"/>
              <a:gd name="connsiteY3" fmla="*/ 141317 h 2568633"/>
              <a:gd name="connsiteX4" fmla="*/ 249381 w 6234545"/>
              <a:gd name="connsiteY4" fmla="*/ 141317 h 2568633"/>
              <a:gd name="connsiteX5" fmla="*/ 340821 w 6234545"/>
              <a:gd name="connsiteY5" fmla="*/ 203662 h 2568633"/>
              <a:gd name="connsiteX6" fmla="*/ 390698 w 6234545"/>
              <a:gd name="connsiteY6" fmla="*/ 203662 h 2568633"/>
              <a:gd name="connsiteX7" fmla="*/ 523701 w 6234545"/>
              <a:gd name="connsiteY7" fmla="*/ 328353 h 2568633"/>
              <a:gd name="connsiteX8" fmla="*/ 583358 w 6234545"/>
              <a:gd name="connsiteY8" fmla="*/ 330064 h 2568633"/>
              <a:gd name="connsiteX9" fmla="*/ 685800 w 6234545"/>
              <a:gd name="connsiteY9" fmla="*/ 411480 h 2568633"/>
              <a:gd name="connsiteX10" fmla="*/ 739832 w 6234545"/>
              <a:gd name="connsiteY10" fmla="*/ 411480 h 2568633"/>
              <a:gd name="connsiteX11" fmla="*/ 820026 w 6234545"/>
              <a:gd name="connsiteY11" fmla="*/ 486295 h 2568633"/>
              <a:gd name="connsiteX12" fmla="*/ 881149 w 6234545"/>
              <a:gd name="connsiteY12" fmla="*/ 502920 h 2568633"/>
              <a:gd name="connsiteX13" fmla="*/ 926869 w 6234545"/>
              <a:gd name="connsiteY13" fmla="*/ 550108 h 2568633"/>
              <a:gd name="connsiteX14" fmla="*/ 1176250 w 6234545"/>
              <a:gd name="connsiteY14" fmla="*/ 752302 h 2568633"/>
              <a:gd name="connsiteX15" fmla="*/ 1242752 w 6234545"/>
              <a:gd name="connsiteY15" fmla="*/ 785553 h 2568633"/>
              <a:gd name="connsiteX16" fmla="*/ 1483821 w 6234545"/>
              <a:gd name="connsiteY16" fmla="*/ 1001684 h 2568633"/>
              <a:gd name="connsiteX17" fmla="*/ 1521229 w 6234545"/>
              <a:gd name="connsiteY17" fmla="*/ 1018309 h 2568633"/>
              <a:gd name="connsiteX18" fmla="*/ 1562792 w 6234545"/>
              <a:gd name="connsiteY18" fmla="*/ 1097280 h 2568633"/>
              <a:gd name="connsiteX19" fmla="*/ 1587730 w 6234545"/>
              <a:gd name="connsiteY19" fmla="*/ 1097280 h 2568633"/>
              <a:gd name="connsiteX20" fmla="*/ 1587730 w 6234545"/>
              <a:gd name="connsiteY20" fmla="*/ 1097280 h 2568633"/>
              <a:gd name="connsiteX21" fmla="*/ 1637607 w 6234545"/>
              <a:gd name="connsiteY21" fmla="*/ 1184564 h 2568633"/>
              <a:gd name="connsiteX22" fmla="*/ 1645920 w 6234545"/>
              <a:gd name="connsiteY22" fmla="*/ 1213659 h 2568633"/>
              <a:gd name="connsiteX23" fmla="*/ 1666701 w 6234545"/>
              <a:gd name="connsiteY23" fmla="*/ 1213659 h 2568633"/>
              <a:gd name="connsiteX24" fmla="*/ 1675014 w 6234545"/>
              <a:gd name="connsiteY24" fmla="*/ 1242753 h 2568633"/>
              <a:gd name="connsiteX25" fmla="*/ 1799705 w 6234545"/>
              <a:gd name="connsiteY25" fmla="*/ 1330037 h 2568633"/>
              <a:gd name="connsiteX26" fmla="*/ 1837112 w 6234545"/>
              <a:gd name="connsiteY26" fmla="*/ 1342506 h 2568633"/>
              <a:gd name="connsiteX27" fmla="*/ 1986741 w 6234545"/>
              <a:gd name="connsiteY27" fmla="*/ 1487979 h 2568633"/>
              <a:gd name="connsiteX28" fmla="*/ 2015836 w 6234545"/>
              <a:gd name="connsiteY28" fmla="*/ 1487979 h 2568633"/>
              <a:gd name="connsiteX29" fmla="*/ 2078181 w 6234545"/>
              <a:gd name="connsiteY29" fmla="*/ 1508760 h 2568633"/>
              <a:gd name="connsiteX30" fmla="*/ 2198716 w 6234545"/>
              <a:gd name="connsiteY30" fmla="*/ 1612669 h 2568633"/>
              <a:gd name="connsiteX31" fmla="*/ 2298469 w 6234545"/>
              <a:gd name="connsiteY31" fmla="*/ 1629295 h 2568633"/>
              <a:gd name="connsiteX32" fmla="*/ 2281843 w 6234545"/>
              <a:gd name="connsiteY32" fmla="*/ 1654233 h 2568633"/>
              <a:gd name="connsiteX33" fmla="*/ 2344189 w 6234545"/>
              <a:gd name="connsiteY33" fmla="*/ 1650077 h 2568633"/>
              <a:gd name="connsiteX34" fmla="*/ 2443941 w 6234545"/>
              <a:gd name="connsiteY34" fmla="*/ 1729048 h 2568633"/>
              <a:gd name="connsiteX35" fmla="*/ 2506287 w 6234545"/>
              <a:gd name="connsiteY35" fmla="*/ 1729048 h 2568633"/>
              <a:gd name="connsiteX36" fmla="*/ 3017520 w 6234545"/>
              <a:gd name="connsiteY36" fmla="*/ 2024149 h 2568633"/>
              <a:gd name="connsiteX37" fmla="*/ 3046614 w 6234545"/>
              <a:gd name="connsiteY37" fmla="*/ 2028306 h 2568633"/>
              <a:gd name="connsiteX38" fmla="*/ 3113116 w 6234545"/>
              <a:gd name="connsiteY38" fmla="*/ 2069869 h 2568633"/>
              <a:gd name="connsiteX39" fmla="*/ 3225338 w 6234545"/>
              <a:gd name="connsiteY39" fmla="*/ 2086495 h 2568633"/>
              <a:gd name="connsiteX40" fmla="*/ 3316778 w 6234545"/>
              <a:gd name="connsiteY40" fmla="*/ 2111433 h 2568633"/>
              <a:gd name="connsiteX41" fmla="*/ 3416530 w 6234545"/>
              <a:gd name="connsiteY41" fmla="*/ 2123902 h 2568633"/>
              <a:gd name="connsiteX42" fmla="*/ 3532909 w 6234545"/>
              <a:gd name="connsiteY42" fmla="*/ 2177935 h 2568633"/>
              <a:gd name="connsiteX43" fmla="*/ 3703320 w 6234545"/>
              <a:gd name="connsiteY43" fmla="*/ 2194560 h 2568633"/>
              <a:gd name="connsiteX44" fmla="*/ 3786447 w 6234545"/>
              <a:gd name="connsiteY44" fmla="*/ 2240280 h 2568633"/>
              <a:gd name="connsiteX45" fmla="*/ 3852949 w 6234545"/>
              <a:gd name="connsiteY45" fmla="*/ 2231968 h 2568633"/>
              <a:gd name="connsiteX46" fmla="*/ 3981796 w 6234545"/>
              <a:gd name="connsiteY46" fmla="*/ 2281844 h 2568633"/>
              <a:gd name="connsiteX47" fmla="*/ 4077392 w 6234545"/>
              <a:gd name="connsiteY47" fmla="*/ 2281844 h 2568633"/>
              <a:gd name="connsiteX48" fmla="*/ 4110643 w 6234545"/>
              <a:gd name="connsiteY48" fmla="*/ 2302626 h 2568633"/>
              <a:gd name="connsiteX49" fmla="*/ 4181301 w 6234545"/>
              <a:gd name="connsiteY49" fmla="*/ 2294313 h 2568633"/>
              <a:gd name="connsiteX50" fmla="*/ 4210396 w 6234545"/>
              <a:gd name="connsiteY50" fmla="*/ 2327564 h 2568633"/>
              <a:gd name="connsiteX51" fmla="*/ 4347556 w 6234545"/>
              <a:gd name="connsiteY51" fmla="*/ 2331720 h 2568633"/>
              <a:gd name="connsiteX52" fmla="*/ 4397432 w 6234545"/>
              <a:gd name="connsiteY52" fmla="*/ 2369128 h 2568633"/>
              <a:gd name="connsiteX53" fmla="*/ 4501341 w 6234545"/>
              <a:gd name="connsiteY53" fmla="*/ 2364971 h 2568633"/>
              <a:gd name="connsiteX54" fmla="*/ 4513810 w 6234545"/>
              <a:gd name="connsiteY54" fmla="*/ 2381597 h 2568633"/>
              <a:gd name="connsiteX55" fmla="*/ 4642658 w 6234545"/>
              <a:gd name="connsiteY55" fmla="*/ 2377440 h 2568633"/>
              <a:gd name="connsiteX56" fmla="*/ 4650970 w 6234545"/>
              <a:gd name="connsiteY56" fmla="*/ 2394066 h 2568633"/>
              <a:gd name="connsiteX57" fmla="*/ 4729941 w 6234545"/>
              <a:gd name="connsiteY57" fmla="*/ 2389909 h 2568633"/>
              <a:gd name="connsiteX58" fmla="*/ 4763192 w 6234545"/>
              <a:gd name="connsiteY58" fmla="*/ 2443942 h 2568633"/>
              <a:gd name="connsiteX59" fmla="*/ 4817225 w 6234545"/>
              <a:gd name="connsiteY59" fmla="*/ 2443942 h 2568633"/>
              <a:gd name="connsiteX60" fmla="*/ 4813069 w 6234545"/>
              <a:gd name="connsiteY60" fmla="*/ 2464724 h 2568633"/>
              <a:gd name="connsiteX61" fmla="*/ 4871258 w 6234545"/>
              <a:gd name="connsiteY61" fmla="*/ 2464724 h 2568633"/>
              <a:gd name="connsiteX62" fmla="*/ 4875414 w 6234545"/>
              <a:gd name="connsiteY62" fmla="*/ 2485506 h 2568633"/>
              <a:gd name="connsiteX63" fmla="*/ 5303520 w 6234545"/>
              <a:gd name="connsiteY63" fmla="*/ 2481349 h 2568633"/>
              <a:gd name="connsiteX64" fmla="*/ 5320145 w 6234545"/>
              <a:gd name="connsiteY64" fmla="*/ 2514600 h 2568633"/>
              <a:gd name="connsiteX65" fmla="*/ 5399116 w 6234545"/>
              <a:gd name="connsiteY65" fmla="*/ 2510444 h 2568633"/>
              <a:gd name="connsiteX66" fmla="*/ 5394960 w 6234545"/>
              <a:gd name="connsiteY66" fmla="*/ 2535382 h 2568633"/>
              <a:gd name="connsiteX67" fmla="*/ 5415741 w 6234545"/>
              <a:gd name="connsiteY67" fmla="*/ 2539539 h 2568633"/>
              <a:gd name="connsiteX68" fmla="*/ 5419898 w 6234545"/>
              <a:gd name="connsiteY68" fmla="*/ 2564477 h 2568633"/>
              <a:gd name="connsiteX69" fmla="*/ 6234545 w 6234545"/>
              <a:gd name="connsiteY69" fmla="*/ 2568633 h 2568633"/>
              <a:gd name="connsiteX0" fmla="*/ 0 w 6234545"/>
              <a:gd name="connsiteY0" fmla="*/ 0 h 2568633"/>
              <a:gd name="connsiteX1" fmla="*/ 116378 w 6234545"/>
              <a:gd name="connsiteY1" fmla="*/ 87284 h 2568633"/>
              <a:gd name="connsiteX2" fmla="*/ 145472 w 6234545"/>
              <a:gd name="connsiteY2" fmla="*/ 83128 h 2568633"/>
              <a:gd name="connsiteX3" fmla="*/ 224443 w 6234545"/>
              <a:gd name="connsiteY3" fmla="*/ 141317 h 2568633"/>
              <a:gd name="connsiteX4" fmla="*/ 249381 w 6234545"/>
              <a:gd name="connsiteY4" fmla="*/ 141317 h 2568633"/>
              <a:gd name="connsiteX5" fmla="*/ 340821 w 6234545"/>
              <a:gd name="connsiteY5" fmla="*/ 203662 h 2568633"/>
              <a:gd name="connsiteX6" fmla="*/ 390698 w 6234545"/>
              <a:gd name="connsiteY6" fmla="*/ 203662 h 2568633"/>
              <a:gd name="connsiteX7" fmla="*/ 523701 w 6234545"/>
              <a:gd name="connsiteY7" fmla="*/ 328353 h 2568633"/>
              <a:gd name="connsiteX8" fmla="*/ 583358 w 6234545"/>
              <a:gd name="connsiteY8" fmla="*/ 330064 h 2568633"/>
              <a:gd name="connsiteX9" fmla="*/ 685800 w 6234545"/>
              <a:gd name="connsiteY9" fmla="*/ 411480 h 2568633"/>
              <a:gd name="connsiteX10" fmla="*/ 739832 w 6234545"/>
              <a:gd name="connsiteY10" fmla="*/ 411480 h 2568633"/>
              <a:gd name="connsiteX11" fmla="*/ 820026 w 6234545"/>
              <a:gd name="connsiteY11" fmla="*/ 486295 h 2568633"/>
              <a:gd name="connsiteX12" fmla="*/ 881149 w 6234545"/>
              <a:gd name="connsiteY12" fmla="*/ 502920 h 2568633"/>
              <a:gd name="connsiteX13" fmla="*/ 926869 w 6234545"/>
              <a:gd name="connsiteY13" fmla="*/ 550108 h 2568633"/>
              <a:gd name="connsiteX14" fmla="*/ 1176250 w 6234545"/>
              <a:gd name="connsiteY14" fmla="*/ 752302 h 2568633"/>
              <a:gd name="connsiteX15" fmla="*/ 1254976 w 6234545"/>
              <a:gd name="connsiteY15" fmla="*/ 790443 h 2568633"/>
              <a:gd name="connsiteX16" fmla="*/ 1483821 w 6234545"/>
              <a:gd name="connsiteY16" fmla="*/ 1001684 h 2568633"/>
              <a:gd name="connsiteX17" fmla="*/ 1521229 w 6234545"/>
              <a:gd name="connsiteY17" fmla="*/ 1018309 h 2568633"/>
              <a:gd name="connsiteX18" fmla="*/ 1562792 w 6234545"/>
              <a:gd name="connsiteY18" fmla="*/ 1097280 h 2568633"/>
              <a:gd name="connsiteX19" fmla="*/ 1587730 w 6234545"/>
              <a:gd name="connsiteY19" fmla="*/ 1097280 h 2568633"/>
              <a:gd name="connsiteX20" fmla="*/ 1587730 w 6234545"/>
              <a:gd name="connsiteY20" fmla="*/ 1097280 h 2568633"/>
              <a:gd name="connsiteX21" fmla="*/ 1637607 w 6234545"/>
              <a:gd name="connsiteY21" fmla="*/ 1184564 h 2568633"/>
              <a:gd name="connsiteX22" fmla="*/ 1645920 w 6234545"/>
              <a:gd name="connsiteY22" fmla="*/ 1213659 h 2568633"/>
              <a:gd name="connsiteX23" fmla="*/ 1666701 w 6234545"/>
              <a:gd name="connsiteY23" fmla="*/ 1213659 h 2568633"/>
              <a:gd name="connsiteX24" fmla="*/ 1675014 w 6234545"/>
              <a:gd name="connsiteY24" fmla="*/ 1242753 h 2568633"/>
              <a:gd name="connsiteX25" fmla="*/ 1799705 w 6234545"/>
              <a:gd name="connsiteY25" fmla="*/ 1330037 h 2568633"/>
              <a:gd name="connsiteX26" fmla="*/ 1837112 w 6234545"/>
              <a:gd name="connsiteY26" fmla="*/ 1342506 h 2568633"/>
              <a:gd name="connsiteX27" fmla="*/ 1986741 w 6234545"/>
              <a:gd name="connsiteY27" fmla="*/ 1487979 h 2568633"/>
              <a:gd name="connsiteX28" fmla="*/ 2015836 w 6234545"/>
              <a:gd name="connsiteY28" fmla="*/ 1487979 h 2568633"/>
              <a:gd name="connsiteX29" fmla="*/ 2078181 w 6234545"/>
              <a:gd name="connsiteY29" fmla="*/ 1508760 h 2568633"/>
              <a:gd name="connsiteX30" fmla="*/ 2198716 w 6234545"/>
              <a:gd name="connsiteY30" fmla="*/ 1612669 h 2568633"/>
              <a:gd name="connsiteX31" fmla="*/ 2298469 w 6234545"/>
              <a:gd name="connsiteY31" fmla="*/ 1629295 h 2568633"/>
              <a:gd name="connsiteX32" fmla="*/ 2281843 w 6234545"/>
              <a:gd name="connsiteY32" fmla="*/ 1654233 h 2568633"/>
              <a:gd name="connsiteX33" fmla="*/ 2344189 w 6234545"/>
              <a:gd name="connsiteY33" fmla="*/ 1650077 h 2568633"/>
              <a:gd name="connsiteX34" fmla="*/ 2443941 w 6234545"/>
              <a:gd name="connsiteY34" fmla="*/ 1729048 h 2568633"/>
              <a:gd name="connsiteX35" fmla="*/ 2506287 w 6234545"/>
              <a:gd name="connsiteY35" fmla="*/ 1729048 h 2568633"/>
              <a:gd name="connsiteX36" fmla="*/ 3017520 w 6234545"/>
              <a:gd name="connsiteY36" fmla="*/ 2024149 h 2568633"/>
              <a:gd name="connsiteX37" fmla="*/ 3046614 w 6234545"/>
              <a:gd name="connsiteY37" fmla="*/ 2028306 h 2568633"/>
              <a:gd name="connsiteX38" fmla="*/ 3113116 w 6234545"/>
              <a:gd name="connsiteY38" fmla="*/ 2069869 h 2568633"/>
              <a:gd name="connsiteX39" fmla="*/ 3225338 w 6234545"/>
              <a:gd name="connsiteY39" fmla="*/ 2086495 h 2568633"/>
              <a:gd name="connsiteX40" fmla="*/ 3316778 w 6234545"/>
              <a:gd name="connsiteY40" fmla="*/ 2111433 h 2568633"/>
              <a:gd name="connsiteX41" fmla="*/ 3416530 w 6234545"/>
              <a:gd name="connsiteY41" fmla="*/ 2123902 h 2568633"/>
              <a:gd name="connsiteX42" fmla="*/ 3532909 w 6234545"/>
              <a:gd name="connsiteY42" fmla="*/ 2177935 h 2568633"/>
              <a:gd name="connsiteX43" fmla="*/ 3703320 w 6234545"/>
              <a:gd name="connsiteY43" fmla="*/ 2194560 h 2568633"/>
              <a:gd name="connsiteX44" fmla="*/ 3786447 w 6234545"/>
              <a:gd name="connsiteY44" fmla="*/ 2240280 h 2568633"/>
              <a:gd name="connsiteX45" fmla="*/ 3852949 w 6234545"/>
              <a:gd name="connsiteY45" fmla="*/ 2231968 h 2568633"/>
              <a:gd name="connsiteX46" fmla="*/ 3981796 w 6234545"/>
              <a:gd name="connsiteY46" fmla="*/ 2281844 h 2568633"/>
              <a:gd name="connsiteX47" fmla="*/ 4077392 w 6234545"/>
              <a:gd name="connsiteY47" fmla="*/ 2281844 h 2568633"/>
              <a:gd name="connsiteX48" fmla="*/ 4110643 w 6234545"/>
              <a:gd name="connsiteY48" fmla="*/ 2302626 h 2568633"/>
              <a:gd name="connsiteX49" fmla="*/ 4181301 w 6234545"/>
              <a:gd name="connsiteY49" fmla="*/ 2294313 h 2568633"/>
              <a:gd name="connsiteX50" fmla="*/ 4210396 w 6234545"/>
              <a:gd name="connsiteY50" fmla="*/ 2327564 h 2568633"/>
              <a:gd name="connsiteX51" fmla="*/ 4347556 w 6234545"/>
              <a:gd name="connsiteY51" fmla="*/ 2331720 h 2568633"/>
              <a:gd name="connsiteX52" fmla="*/ 4397432 w 6234545"/>
              <a:gd name="connsiteY52" fmla="*/ 2369128 h 2568633"/>
              <a:gd name="connsiteX53" fmla="*/ 4501341 w 6234545"/>
              <a:gd name="connsiteY53" fmla="*/ 2364971 h 2568633"/>
              <a:gd name="connsiteX54" fmla="*/ 4513810 w 6234545"/>
              <a:gd name="connsiteY54" fmla="*/ 2381597 h 2568633"/>
              <a:gd name="connsiteX55" fmla="*/ 4642658 w 6234545"/>
              <a:gd name="connsiteY55" fmla="*/ 2377440 h 2568633"/>
              <a:gd name="connsiteX56" fmla="*/ 4650970 w 6234545"/>
              <a:gd name="connsiteY56" fmla="*/ 2394066 h 2568633"/>
              <a:gd name="connsiteX57" fmla="*/ 4729941 w 6234545"/>
              <a:gd name="connsiteY57" fmla="*/ 2389909 h 2568633"/>
              <a:gd name="connsiteX58" fmla="*/ 4763192 w 6234545"/>
              <a:gd name="connsiteY58" fmla="*/ 2443942 h 2568633"/>
              <a:gd name="connsiteX59" fmla="*/ 4817225 w 6234545"/>
              <a:gd name="connsiteY59" fmla="*/ 2443942 h 2568633"/>
              <a:gd name="connsiteX60" fmla="*/ 4813069 w 6234545"/>
              <a:gd name="connsiteY60" fmla="*/ 2464724 h 2568633"/>
              <a:gd name="connsiteX61" fmla="*/ 4871258 w 6234545"/>
              <a:gd name="connsiteY61" fmla="*/ 2464724 h 2568633"/>
              <a:gd name="connsiteX62" fmla="*/ 4875414 w 6234545"/>
              <a:gd name="connsiteY62" fmla="*/ 2485506 h 2568633"/>
              <a:gd name="connsiteX63" fmla="*/ 5303520 w 6234545"/>
              <a:gd name="connsiteY63" fmla="*/ 2481349 h 2568633"/>
              <a:gd name="connsiteX64" fmla="*/ 5320145 w 6234545"/>
              <a:gd name="connsiteY64" fmla="*/ 2514600 h 2568633"/>
              <a:gd name="connsiteX65" fmla="*/ 5399116 w 6234545"/>
              <a:gd name="connsiteY65" fmla="*/ 2510444 h 2568633"/>
              <a:gd name="connsiteX66" fmla="*/ 5394960 w 6234545"/>
              <a:gd name="connsiteY66" fmla="*/ 2535382 h 2568633"/>
              <a:gd name="connsiteX67" fmla="*/ 5415741 w 6234545"/>
              <a:gd name="connsiteY67" fmla="*/ 2539539 h 2568633"/>
              <a:gd name="connsiteX68" fmla="*/ 5419898 w 6234545"/>
              <a:gd name="connsiteY68" fmla="*/ 2564477 h 2568633"/>
              <a:gd name="connsiteX69" fmla="*/ 6234545 w 6234545"/>
              <a:gd name="connsiteY69" fmla="*/ 2568633 h 2568633"/>
              <a:gd name="connsiteX0" fmla="*/ 0 w 6234545"/>
              <a:gd name="connsiteY0" fmla="*/ 0 h 2568633"/>
              <a:gd name="connsiteX1" fmla="*/ 116378 w 6234545"/>
              <a:gd name="connsiteY1" fmla="*/ 87284 h 2568633"/>
              <a:gd name="connsiteX2" fmla="*/ 145472 w 6234545"/>
              <a:gd name="connsiteY2" fmla="*/ 83128 h 2568633"/>
              <a:gd name="connsiteX3" fmla="*/ 224443 w 6234545"/>
              <a:gd name="connsiteY3" fmla="*/ 141317 h 2568633"/>
              <a:gd name="connsiteX4" fmla="*/ 249381 w 6234545"/>
              <a:gd name="connsiteY4" fmla="*/ 141317 h 2568633"/>
              <a:gd name="connsiteX5" fmla="*/ 340821 w 6234545"/>
              <a:gd name="connsiteY5" fmla="*/ 203662 h 2568633"/>
              <a:gd name="connsiteX6" fmla="*/ 390698 w 6234545"/>
              <a:gd name="connsiteY6" fmla="*/ 203662 h 2568633"/>
              <a:gd name="connsiteX7" fmla="*/ 523701 w 6234545"/>
              <a:gd name="connsiteY7" fmla="*/ 328353 h 2568633"/>
              <a:gd name="connsiteX8" fmla="*/ 583358 w 6234545"/>
              <a:gd name="connsiteY8" fmla="*/ 330064 h 2568633"/>
              <a:gd name="connsiteX9" fmla="*/ 685800 w 6234545"/>
              <a:gd name="connsiteY9" fmla="*/ 411480 h 2568633"/>
              <a:gd name="connsiteX10" fmla="*/ 739832 w 6234545"/>
              <a:gd name="connsiteY10" fmla="*/ 411480 h 2568633"/>
              <a:gd name="connsiteX11" fmla="*/ 820026 w 6234545"/>
              <a:gd name="connsiteY11" fmla="*/ 486295 h 2568633"/>
              <a:gd name="connsiteX12" fmla="*/ 881149 w 6234545"/>
              <a:gd name="connsiteY12" fmla="*/ 502920 h 2568633"/>
              <a:gd name="connsiteX13" fmla="*/ 926869 w 6234545"/>
              <a:gd name="connsiteY13" fmla="*/ 550108 h 2568633"/>
              <a:gd name="connsiteX14" fmla="*/ 1176250 w 6234545"/>
              <a:gd name="connsiteY14" fmla="*/ 752302 h 2568633"/>
              <a:gd name="connsiteX15" fmla="*/ 1254976 w 6234545"/>
              <a:gd name="connsiteY15" fmla="*/ 790443 h 2568633"/>
              <a:gd name="connsiteX16" fmla="*/ 1483821 w 6234545"/>
              <a:gd name="connsiteY16" fmla="*/ 1001684 h 2568633"/>
              <a:gd name="connsiteX17" fmla="*/ 1521229 w 6234545"/>
              <a:gd name="connsiteY17" fmla="*/ 1018309 h 2568633"/>
              <a:gd name="connsiteX18" fmla="*/ 1562792 w 6234545"/>
              <a:gd name="connsiteY18" fmla="*/ 1097280 h 2568633"/>
              <a:gd name="connsiteX19" fmla="*/ 1587730 w 6234545"/>
              <a:gd name="connsiteY19" fmla="*/ 1097280 h 2568633"/>
              <a:gd name="connsiteX20" fmla="*/ 1590175 w 6234545"/>
              <a:gd name="connsiteY20" fmla="*/ 1107060 h 2568633"/>
              <a:gd name="connsiteX21" fmla="*/ 1637607 w 6234545"/>
              <a:gd name="connsiteY21" fmla="*/ 1184564 h 2568633"/>
              <a:gd name="connsiteX22" fmla="*/ 1645920 w 6234545"/>
              <a:gd name="connsiteY22" fmla="*/ 1213659 h 2568633"/>
              <a:gd name="connsiteX23" fmla="*/ 1666701 w 6234545"/>
              <a:gd name="connsiteY23" fmla="*/ 1213659 h 2568633"/>
              <a:gd name="connsiteX24" fmla="*/ 1675014 w 6234545"/>
              <a:gd name="connsiteY24" fmla="*/ 1242753 h 2568633"/>
              <a:gd name="connsiteX25" fmla="*/ 1799705 w 6234545"/>
              <a:gd name="connsiteY25" fmla="*/ 1330037 h 2568633"/>
              <a:gd name="connsiteX26" fmla="*/ 1837112 w 6234545"/>
              <a:gd name="connsiteY26" fmla="*/ 1342506 h 2568633"/>
              <a:gd name="connsiteX27" fmla="*/ 1986741 w 6234545"/>
              <a:gd name="connsiteY27" fmla="*/ 1487979 h 2568633"/>
              <a:gd name="connsiteX28" fmla="*/ 2015836 w 6234545"/>
              <a:gd name="connsiteY28" fmla="*/ 1487979 h 2568633"/>
              <a:gd name="connsiteX29" fmla="*/ 2078181 w 6234545"/>
              <a:gd name="connsiteY29" fmla="*/ 1508760 h 2568633"/>
              <a:gd name="connsiteX30" fmla="*/ 2198716 w 6234545"/>
              <a:gd name="connsiteY30" fmla="*/ 1612669 h 2568633"/>
              <a:gd name="connsiteX31" fmla="*/ 2298469 w 6234545"/>
              <a:gd name="connsiteY31" fmla="*/ 1629295 h 2568633"/>
              <a:gd name="connsiteX32" fmla="*/ 2281843 w 6234545"/>
              <a:gd name="connsiteY32" fmla="*/ 1654233 h 2568633"/>
              <a:gd name="connsiteX33" fmla="*/ 2344189 w 6234545"/>
              <a:gd name="connsiteY33" fmla="*/ 1650077 h 2568633"/>
              <a:gd name="connsiteX34" fmla="*/ 2443941 w 6234545"/>
              <a:gd name="connsiteY34" fmla="*/ 1729048 h 2568633"/>
              <a:gd name="connsiteX35" fmla="*/ 2506287 w 6234545"/>
              <a:gd name="connsiteY35" fmla="*/ 1729048 h 2568633"/>
              <a:gd name="connsiteX36" fmla="*/ 3017520 w 6234545"/>
              <a:gd name="connsiteY36" fmla="*/ 2024149 h 2568633"/>
              <a:gd name="connsiteX37" fmla="*/ 3046614 w 6234545"/>
              <a:gd name="connsiteY37" fmla="*/ 2028306 h 2568633"/>
              <a:gd name="connsiteX38" fmla="*/ 3113116 w 6234545"/>
              <a:gd name="connsiteY38" fmla="*/ 2069869 h 2568633"/>
              <a:gd name="connsiteX39" fmla="*/ 3225338 w 6234545"/>
              <a:gd name="connsiteY39" fmla="*/ 2086495 h 2568633"/>
              <a:gd name="connsiteX40" fmla="*/ 3316778 w 6234545"/>
              <a:gd name="connsiteY40" fmla="*/ 2111433 h 2568633"/>
              <a:gd name="connsiteX41" fmla="*/ 3416530 w 6234545"/>
              <a:gd name="connsiteY41" fmla="*/ 2123902 h 2568633"/>
              <a:gd name="connsiteX42" fmla="*/ 3532909 w 6234545"/>
              <a:gd name="connsiteY42" fmla="*/ 2177935 h 2568633"/>
              <a:gd name="connsiteX43" fmla="*/ 3703320 w 6234545"/>
              <a:gd name="connsiteY43" fmla="*/ 2194560 h 2568633"/>
              <a:gd name="connsiteX44" fmla="*/ 3786447 w 6234545"/>
              <a:gd name="connsiteY44" fmla="*/ 2240280 h 2568633"/>
              <a:gd name="connsiteX45" fmla="*/ 3852949 w 6234545"/>
              <a:gd name="connsiteY45" fmla="*/ 2231968 h 2568633"/>
              <a:gd name="connsiteX46" fmla="*/ 3981796 w 6234545"/>
              <a:gd name="connsiteY46" fmla="*/ 2281844 h 2568633"/>
              <a:gd name="connsiteX47" fmla="*/ 4077392 w 6234545"/>
              <a:gd name="connsiteY47" fmla="*/ 2281844 h 2568633"/>
              <a:gd name="connsiteX48" fmla="*/ 4110643 w 6234545"/>
              <a:gd name="connsiteY48" fmla="*/ 2302626 h 2568633"/>
              <a:gd name="connsiteX49" fmla="*/ 4181301 w 6234545"/>
              <a:gd name="connsiteY49" fmla="*/ 2294313 h 2568633"/>
              <a:gd name="connsiteX50" fmla="*/ 4210396 w 6234545"/>
              <a:gd name="connsiteY50" fmla="*/ 2327564 h 2568633"/>
              <a:gd name="connsiteX51" fmla="*/ 4347556 w 6234545"/>
              <a:gd name="connsiteY51" fmla="*/ 2331720 h 2568633"/>
              <a:gd name="connsiteX52" fmla="*/ 4397432 w 6234545"/>
              <a:gd name="connsiteY52" fmla="*/ 2369128 h 2568633"/>
              <a:gd name="connsiteX53" fmla="*/ 4501341 w 6234545"/>
              <a:gd name="connsiteY53" fmla="*/ 2364971 h 2568633"/>
              <a:gd name="connsiteX54" fmla="*/ 4513810 w 6234545"/>
              <a:gd name="connsiteY54" fmla="*/ 2381597 h 2568633"/>
              <a:gd name="connsiteX55" fmla="*/ 4642658 w 6234545"/>
              <a:gd name="connsiteY55" fmla="*/ 2377440 h 2568633"/>
              <a:gd name="connsiteX56" fmla="*/ 4650970 w 6234545"/>
              <a:gd name="connsiteY56" fmla="*/ 2394066 h 2568633"/>
              <a:gd name="connsiteX57" fmla="*/ 4729941 w 6234545"/>
              <a:gd name="connsiteY57" fmla="*/ 2389909 h 2568633"/>
              <a:gd name="connsiteX58" fmla="*/ 4763192 w 6234545"/>
              <a:gd name="connsiteY58" fmla="*/ 2443942 h 2568633"/>
              <a:gd name="connsiteX59" fmla="*/ 4817225 w 6234545"/>
              <a:gd name="connsiteY59" fmla="*/ 2443942 h 2568633"/>
              <a:gd name="connsiteX60" fmla="*/ 4813069 w 6234545"/>
              <a:gd name="connsiteY60" fmla="*/ 2464724 h 2568633"/>
              <a:gd name="connsiteX61" fmla="*/ 4871258 w 6234545"/>
              <a:gd name="connsiteY61" fmla="*/ 2464724 h 2568633"/>
              <a:gd name="connsiteX62" fmla="*/ 4875414 w 6234545"/>
              <a:gd name="connsiteY62" fmla="*/ 2485506 h 2568633"/>
              <a:gd name="connsiteX63" fmla="*/ 5303520 w 6234545"/>
              <a:gd name="connsiteY63" fmla="*/ 2481349 h 2568633"/>
              <a:gd name="connsiteX64" fmla="*/ 5320145 w 6234545"/>
              <a:gd name="connsiteY64" fmla="*/ 2514600 h 2568633"/>
              <a:gd name="connsiteX65" fmla="*/ 5399116 w 6234545"/>
              <a:gd name="connsiteY65" fmla="*/ 2510444 h 2568633"/>
              <a:gd name="connsiteX66" fmla="*/ 5394960 w 6234545"/>
              <a:gd name="connsiteY66" fmla="*/ 2535382 h 2568633"/>
              <a:gd name="connsiteX67" fmla="*/ 5415741 w 6234545"/>
              <a:gd name="connsiteY67" fmla="*/ 2539539 h 2568633"/>
              <a:gd name="connsiteX68" fmla="*/ 5419898 w 6234545"/>
              <a:gd name="connsiteY68" fmla="*/ 2564477 h 2568633"/>
              <a:gd name="connsiteX69" fmla="*/ 6234545 w 6234545"/>
              <a:gd name="connsiteY69" fmla="*/ 2568633 h 2568633"/>
              <a:gd name="connsiteX0" fmla="*/ 0 w 6234545"/>
              <a:gd name="connsiteY0" fmla="*/ 0 h 2568633"/>
              <a:gd name="connsiteX1" fmla="*/ 116378 w 6234545"/>
              <a:gd name="connsiteY1" fmla="*/ 87284 h 2568633"/>
              <a:gd name="connsiteX2" fmla="*/ 145472 w 6234545"/>
              <a:gd name="connsiteY2" fmla="*/ 83128 h 2568633"/>
              <a:gd name="connsiteX3" fmla="*/ 224443 w 6234545"/>
              <a:gd name="connsiteY3" fmla="*/ 141317 h 2568633"/>
              <a:gd name="connsiteX4" fmla="*/ 249381 w 6234545"/>
              <a:gd name="connsiteY4" fmla="*/ 141317 h 2568633"/>
              <a:gd name="connsiteX5" fmla="*/ 340821 w 6234545"/>
              <a:gd name="connsiteY5" fmla="*/ 203662 h 2568633"/>
              <a:gd name="connsiteX6" fmla="*/ 390698 w 6234545"/>
              <a:gd name="connsiteY6" fmla="*/ 203662 h 2568633"/>
              <a:gd name="connsiteX7" fmla="*/ 523701 w 6234545"/>
              <a:gd name="connsiteY7" fmla="*/ 328353 h 2568633"/>
              <a:gd name="connsiteX8" fmla="*/ 583358 w 6234545"/>
              <a:gd name="connsiteY8" fmla="*/ 330064 h 2568633"/>
              <a:gd name="connsiteX9" fmla="*/ 685800 w 6234545"/>
              <a:gd name="connsiteY9" fmla="*/ 411480 h 2568633"/>
              <a:gd name="connsiteX10" fmla="*/ 739832 w 6234545"/>
              <a:gd name="connsiteY10" fmla="*/ 411480 h 2568633"/>
              <a:gd name="connsiteX11" fmla="*/ 820026 w 6234545"/>
              <a:gd name="connsiteY11" fmla="*/ 486295 h 2568633"/>
              <a:gd name="connsiteX12" fmla="*/ 881149 w 6234545"/>
              <a:gd name="connsiteY12" fmla="*/ 502920 h 2568633"/>
              <a:gd name="connsiteX13" fmla="*/ 926869 w 6234545"/>
              <a:gd name="connsiteY13" fmla="*/ 550108 h 2568633"/>
              <a:gd name="connsiteX14" fmla="*/ 1176250 w 6234545"/>
              <a:gd name="connsiteY14" fmla="*/ 752302 h 2568633"/>
              <a:gd name="connsiteX15" fmla="*/ 1254976 w 6234545"/>
              <a:gd name="connsiteY15" fmla="*/ 790443 h 2568633"/>
              <a:gd name="connsiteX16" fmla="*/ 1483821 w 6234545"/>
              <a:gd name="connsiteY16" fmla="*/ 1001684 h 2568633"/>
              <a:gd name="connsiteX17" fmla="*/ 1521229 w 6234545"/>
              <a:gd name="connsiteY17" fmla="*/ 1018309 h 2568633"/>
              <a:gd name="connsiteX18" fmla="*/ 1562792 w 6234545"/>
              <a:gd name="connsiteY18" fmla="*/ 1097280 h 2568633"/>
              <a:gd name="connsiteX19" fmla="*/ 1587730 w 6234545"/>
              <a:gd name="connsiteY19" fmla="*/ 1097280 h 2568633"/>
              <a:gd name="connsiteX20" fmla="*/ 1597509 w 6234545"/>
              <a:gd name="connsiteY20" fmla="*/ 1119284 h 2568633"/>
              <a:gd name="connsiteX21" fmla="*/ 1637607 w 6234545"/>
              <a:gd name="connsiteY21" fmla="*/ 1184564 h 2568633"/>
              <a:gd name="connsiteX22" fmla="*/ 1645920 w 6234545"/>
              <a:gd name="connsiteY22" fmla="*/ 1213659 h 2568633"/>
              <a:gd name="connsiteX23" fmla="*/ 1666701 w 6234545"/>
              <a:gd name="connsiteY23" fmla="*/ 1213659 h 2568633"/>
              <a:gd name="connsiteX24" fmla="*/ 1675014 w 6234545"/>
              <a:gd name="connsiteY24" fmla="*/ 1242753 h 2568633"/>
              <a:gd name="connsiteX25" fmla="*/ 1799705 w 6234545"/>
              <a:gd name="connsiteY25" fmla="*/ 1330037 h 2568633"/>
              <a:gd name="connsiteX26" fmla="*/ 1837112 w 6234545"/>
              <a:gd name="connsiteY26" fmla="*/ 1342506 h 2568633"/>
              <a:gd name="connsiteX27" fmla="*/ 1986741 w 6234545"/>
              <a:gd name="connsiteY27" fmla="*/ 1487979 h 2568633"/>
              <a:gd name="connsiteX28" fmla="*/ 2015836 w 6234545"/>
              <a:gd name="connsiteY28" fmla="*/ 1487979 h 2568633"/>
              <a:gd name="connsiteX29" fmla="*/ 2078181 w 6234545"/>
              <a:gd name="connsiteY29" fmla="*/ 1508760 h 2568633"/>
              <a:gd name="connsiteX30" fmla="*/ 2198716 w 6234545"/>
              <a:gd name="connsiteY30" fmla="*/ 1612669 h 2568633"/>
              <a:gd name="connsiteX31" fmla="*/ 2298469 w 6234545"/>
              <a:gd name="connsiteY31" fmla="*/ 1629295 h 2568633"/>
              <a:gd name="connsiteX32" fmla="*/ 2281843 w 6234545"/>
              <a:gd name="connsiteY32" fmla="*/ 1654233 h 2568633"/>
              <a:gd name="connsiteX33" fmla="*/ 2344189 w 6234545"/>
              <a:gd name="connsiteY33" fmla="*/ 1650077 h 2568633"/>
              <a:gd name="connsiteX34" fmla="*/ 2443941 w 6234545"/>
              <a:gd name="connsiteY34" fmla="*/ 1729048 h 2568633"/>
              <a:gd name="connsiteX35" fmla="*/ 2506287 w 6234545"/>
              <a:gd name="connsiteY35" fmla="*/ 1729048 h 2568633"/>
              <a:gd name="connsiteX36" fmla="*/ 3017520 w 6234545"/>
              <a:gd name="connsiteY36" fmla="*/ 2024149 h 2568633"/>
              <a:gd name="connsiteX37" fmla="*/ 3046614 w 6234545"/>
              <a:gd name="connsiteY37" fmla="*/ 2028306 h 2568633"/>
              <a:gd name="connsiteX38" fmla="*/ 3113116 w 6234545"/>
              <a:gd name="connsiteY38" fmla="*/ 2069869 h 2568633"/>
              <a:gd name="connsiteX39" fmla="*/ 3225338 w 6234545"/>
              <a:gd name="connsiteY39" fmla="*/ 2086495 h 2568633"/>
              <a:gd name="connsiteX40" fmla="*/ 3316778 w 6234545"/>
              <a:gd name="connsiteY40" fmla="*/ 2111433 h 2568633"/>
              <a:gd name="connsiteX41" fmla="*/ 3416530 w 6234545"/>
              <a:gd name="connsiteY41" fmla="*/ 2123902 h 2568633"/>
              <a:gd name="connsiteX42" fmla="*/ 3532909 w 6234545"/>
              <a:gd name="connsiteY42" fmla="*/ 2177935 h 2568633"/>
              <a:gd name="connsiteX43" fmla="*/ 3703320 w 6234545"/>
              <a:gd name="connsiteY43" fmla="*/ 2194560 h 2568633"/>
              <a:gd name="connsiteX44" fmla="*/ 3786447 w 6234545"/>
              <a:gd name="connsiteY44" fmla="*/ 2240280 h 2568633"/>
              <a:gd name="connsiteX45" fmla="*/ 3852949 w 6234545"/>
              <a:gd name="connsiteY45" fmla="*/ 2231968 h 2568633"/>
              <a:gd name="connsiteX46" fmla="*/ 3981796 w 6234545"/>
              <a:gd name="connsiteY46" fmla="*/ 2281844 h 2568633"/>
              <a:gd name="connsiteX47" fmla="*/ 4077392 w 6234545"/>
              <a:gd name="connsiteY47" fmla="*/ 2281844 h 2568633"/>
              <a:gd name="connsiteX48" fmla="*/ 4110643 w 6234545"/>
              <a:gd name="connsiteY48" fmla="*/ 2302626 h 2568633"/>
              <a:gd name="connsiteX49" fmla="*/ 4181301 w 6234545"/>
              <a:gd name="connsiteY49" fmla="*/ 2294313 h 2568633"/>
              <a:gd name="connsiteX50" fmla="*/ 4210396 w 6234545"/>
              <a:gd name="connsiteY50" fmla="*/ 2327564 h 2568633"/>
              <a:gd name="connsiteX51" fmla="*/ 4347556 w 6234545"/>
              <a:gd name="connsiteY51" fmla="*/ 2331720 h 2568633"/>
              <a:gd name="connsiteX52" fmla="*/ 4397432 w 6234545"/>
              <a:gd name="connsiteY52" fmla="*/ 2369128 h 2568633"/>
              <a:gd name="connsiteX53" fmla="*/ 4501341 w 6234545"/>
              <a:gd name="connsiteY53" fmla="*/ 2364971 h 2568633"/>
              <a:gd name="connsiteX54" fmla="*/ 4513810 w 6234545"/>
              <a:gd name="connsiteY54" fmla="*/ 2381597 h 2568633"/>
              <a:gd name="connsiteX55" fmla="*/ 4642658 w 6234545"/>
              <a:gd name="connsiteY55" fmla="*/ 2377440 h 2568633"/>
              <a:gd name="connsiteX56" fmla="*/ 4650970 w 6234545"/>
              <a:gd name="connsiteY56" fmla="*/ 2394066 h 2568633"/>
              <a:gd name="connsiteX57" fmla="*/ 4729941 w 6234545"/>
              <a:gd name="connsiteY57" fmla="*/ 2389909 h 2568633"/>
              <a:gd name="connsiteX58" fmla="*/ 4763192 w 6234545"/>
              <a:gd name="connsiteY58" fmla="*/ 2443942 h 2568633"/>
              <a:gd name="connsiteX59" fmla="*/ 4817225 w 6234545"/>
              <a:gd name="connsiteY59" fmla="*/ 2443942 h 2568633"/>
              <a:gd name="connsiteX60" fmla="*/ 4813069 w 6234545"/>
              <a:gd name="connsiteY60" fmla="*/ 2464724 h 2568633"/>
              <a:gd name="connsiteX61" fmla="*/ 4871258 w 6234545"/>
              <a:gd name="connsiteY61" fmla="*/ 2464724 h 2568633"/>
              <a:gd name="connsiteX62" fmla="*/ 4875414 w 6234545"/>
              <a:gd name="connsiteY62" fmla="*/ 2485506 h 2568633"/>
              <a:gd name="connsiteX63" fmla="*/ 5303520 w 6234545"/>
              <a:gd name="connsiteY63" fmla="*/ 2481349 h 2568633"/>
              <a:gd name="connsiteX64" fmla="*/ 5320145 w 6234545"/>
              <a:gd name="connsiteY64" fmla="*/ 2514600 h 2568633"/>
              <a:gd name="connsiteX65" fmla="*/ 5399116 w 6234545"/>
              <a:gd name="connsiteY65" fmla="*/ 2510444 h 2568633"/>
              <a:gd name="connsiteX66" fmla="*/ 5394960 w 6234545"/>
              <a:gd name="connsiteY66" fmla="*/ 2535382 h 2568633"/>
              <a:gd name="connsiteX67" fmla="*/ 5415741 w 6234545"/>
              <a:gd name="connsiteY67" fmla="*/ 2539539 h 2568633"/>
              <a:gd name="connsiteX68" fmla="*/ 5419898 w 6234545"/>
              <a:gd name="connsiteY68" fmla="*/ 2564477 h 2568633"/>
              <a:gd name="connsiteX69" fmla="*/ 6234545 w 6234545"/>
              <a:gd name="connsiteY69" fmla="*/ 2568633 h 2568633"/>
              <a:gd name="connsiteX0" fmla="*/ 0 w 6234545"/>
              <a:gd name="connsiteY0" fmla="*/ 0 h 2568633"/>
              <a:gd name="connsiteX1" fmla="*/ 116378 w 6234545"/>
              <a:gd name="connsiteY1" fmla="*/ 87284 h 2568633"/>
              <a:gd name="connsiteX2" fmla="*/ 145472 w 6234545"/>
              <a:gd name="connsiteY2" fmla="*/ 83128 h 2568633"/>
              <a:gd name="connsiteX3" fmla="*/ 224443 w 6234545"/>
              <a:gd name="connsiteY3" fmla="*/ 141317 h 2568633"/>
              <a:gd name="connsiteX4" fmla="*/ 249381 w 6234545"/>
              <a:gd name="connsiteY4" fmla="*/ 141317 h 2568633"/>
              <a:gd name="connsiteX5" fmla="*/ 340821 w 6234545"/>
              <a:gd name="connsiteY5" fmla="*/ 203662 h 2568633"/>
              <a:gd name="connsiteX6" fmla="*/ 390698 w 6234545"/>
              <a:gd name="connsiteY6" fmla="*/ 203662 h 2568633"/>
              <a:gd name="connsiteX7" fmla="*/ 523701 w 6234545"/>
              <a:gd name="connsiteY7" fmla="*/ 328353 h 2568633"/>
              <a:gd name="connsiteX8" fmla="*/ 583358 w 6234545"/>
              <a:gd name="connsiteY8" fmla="*/ 330064 h 2568633"/>
              <a:gd name="connsiteX9" fmla="*/ 685800 w 6234545"/>
              <a:gd name="connsiteY9" fmla="*/ 411480 h 2568633"/>
              <a:gd name="connsiteX10" fmla="*/ 739832 w 6234545"/>
              <a:gd name="connsiteY10" fmla="*/ 411480 h 2568633"/>
              <a:gd name="connsiteX11" fmla="*/ 820026 w 6234545"/>
              <a:gd name="connsiteY11" fmla="*/ 486295 h 2568633"/>
              <a:gd name="connsiteX12" fmla="*/ 881149 w 6234545"/>
              <a:gd name="connsiteY12" fmla="*/ 502920 h 2568633"/>
              <a:gd name="connsiteX13" fmla="*/ 926869 w 6234545"/>
              <a:gd name="connsiteY13" fmla="*/ 550108 h 2568633"/>
              <a:gd name="connsiteX14" fmla="*/ 1176250 w 6234545"/>
              <a:gd name="connsiteY14" fmla="*/ 752302 h 2568633"/>
              <a:gd name="connsiteX15" fmla="*/ 1254976 w 6234545"/>
              <a:gd name="connsiteY15" fmla="*/ 790443 h 2568633"/>
              <a:gd name="connsiteX16" fmla="*/ 1483821 w 6234545"/>
              <a:gd name="connsiteY16" fmla="*/ 1001684 h 2568633"/>
              <a:gd name="connsiteX17" fmla="*/ 1521229 w 6234545"/>
              <a:gd name="connsiteY17" fmla="*/ 1018309 h 2568633"/>
              <a:gd name="connsiteX18" fmla="*/ 1562792 w 6234545"/>
              <a:gd name="connsiteY18" fmla="*/ 1097280 h 2568633"/>
              <a:gd name="connsiteX19" fmla="*/ 1587730 w 6234545"/>
              <a:gd name="connsiteY19" fmla="*/ 1097280 h 2568633"/>
              <a:gd name="connsiteX20" fmla="*/ 1597509 w 6234545"/>
              <a:gd name="connsiteY20" fmla="*/ 1119284 h 2568633"/>
              <a:gd name="connsiteX21" fmla="*/ 1637607 w 6234545"/>
              <a:gd name="connsiteY21" fmla="*/ 1184564 h 2568633"/>
              <a:gd name="connsiteX22" fmla="*/ 1645920 w 6234545"/>
              <a:gd name="connsiteY22" fmla="*/ 1213659 h 2568633"/>
              <a:gd name="connsiteX23" fmla="*/ 1666701 w 6234545"/>
              <a:gd name="connsiteY23" fmla="*/ 1213659 h 2568633"/>
              <a:gd name="connsiteX24" fmla="*/ 1675014 w 6234545"/>
              <a:gd name="connsiteY24" fmla="*/ 1242753 h 2568633"/>
              <a:gd name="connsiteX25" fmla="*/ 1799705 w 6234545"/>
              <a:gd name="connsiteY25" fmla="*/ 1330037 h 2568633"/>
              <a:gd name="connsiteX26" fmla="*/ 1837112 w 6234545"/>
              <a:gd name="connsiteY26" fmla="*/ 1342506 h 2568633"/>
              <a:gd name="connsiteX27" fmla="*/ 1986741 w 6234545"/>
              <a:gd name="connsiteY27" fmla="*/ 1487979 h 2568633"/>
              <a:gd name="connsiteX28" fmla="*/ 2015836 w 6234545"/>
              <a:gd name="connsiteY28" fmla="*/ 1487979 h 2568633"/>
              <a:gd name="connsiteX29" fmla="*/ 2078181 w 6234545"/>
              <a:gd name="connsiteY29" fmla="*/ 1508760 h 2568633"/>
              <a:gd name="connsiteX30" fmla="*/ 2198716 w 6234545"/>
              <a:gd name="connsiteY30" fmla="*/ 1612669 h 2568633"/>
              <a:gd name="connsiteX31" fmla="*/ 2298469 w 6234545"/>
              <a:gd name="connsiteY31" fmla="*/ 1629295 h 2568633"/>
              <a:gd name="connsiteX32" fmla="*/ 2281843 w 6234545"/>
              <a:gd name="connsiteY32" fmla="*/ 1654233 h 2568633"/>
              <a:gd name="connsiteX33" fmla="*/ 2344189 w 6234545"/>
              <a:gd name="connsiteY33" fmla="*/ 1650077 h 2568633"/>
              <a:gd name="connsiteX34" fmla="*/ 2443941 w 6234545"/>
              <a:gd name="connsiteY34" fmla="*/ 1729048 h 2568633"/>
              <a:gd name="connsiteX35" fmla="*/ 2506287 w 6234545"/>
              <a:gd name="connsiteY35" fmla="*/ 1729048 h 2568633"/>
              <a:gd name="connsiteX36" fmla="*/ 3017520 w 6234545"/>
              <a:gd name="connsiteY36" fmla="*/ 2024149 h 2568633"/>
              <a:gd name="connsiteX37" fmla="*/ 3046614 w 6234545"/>
              <a:gd name="connsiteY37" fmla="*/ 2028306 h 2568633"/>
              <a:gd name="connsiteX38" fmla="*/ 3113116 w 6234545"/>
              <a:gd name="connsiteY38" fmla="*/ 2069869 h 2568633"/>
              <a:gd name="connsiteX39" fmla="*/ 3225338 w 6234545"/>
              <a:gd name="connsiteY39" fmla="*/ 2086495 h 2568633"/>
              <a:gd name="connsiteX40" fmla="*/ 3316778 w 6234545"/>
              <a:gd name="connsiteY40" fmla="*/ 2111433 h 2568633"/>
              <a:gd name="connsiteX41" fmla="*/ 3416530 w 6234545"/>
              <a:gd name="connsiteY41" fmla="*/ 2123902 h 2568633"/>
              <a:gd name="connsiteX42" fmla="*/ 3532909 w 6234545"/>
              <a:gd name="connsiteY42" fmla="*/ 2177935 h 2568633"/>
              <a:gd name="connsiteX43" fmla="*/ 3703320 w 6234545"/>
              <a:gd name="connsiteY43" fmla="*/ 2194560 h 2568633"/>
              <a:gd name="connsiteX44" fmla="*/ 3786447 w 6234545"/>
              <a:gd name="connsiteY44" fmla="*/ 2240280 h 2568633"/>
              <a:gd name="connsiteX45" fmla="*/ 3852949 w 6234545"/>
              <a:gd name="connsiteY45" fmla="*/ 2231968 h 2568633"/>
              <a:gd name="connsiteX46" fmla="*/ 3981796 w 6234545"/>
              <a:gd name="connsiteY46" fmla="*/ 2281844 h 2568633"/>
              <a:gd name="connsiteX47" fmla="*/ 4077392 w 6234545"/>
              <a:gd name="connsiteY47" fmla="*/ 2281844 h 2568633"/>
              <a:gd name="connsiteX48" fmla="*/ 4110643 w 6234545"/>
              <a:gd name="connsiteY48" fmla="*/ 2302626 h 2568633"/>
              <a:gd name="connsiteX49" fmla="*/ 4181301 w 6234545"/>
              <a:gd name="connsiteY49" fmla="*/ 2294313 h 2568633"/>
              <a:gd name="connsiteX50" fmla="*/ 4210396 w 6234545"/>
              <a:gd name="connsiteY50" fmla="*/ 2327564 h 2568633"/>
              <a:gd name="connsiteX51" fmla="*/ 4347556 w 6234545"/>
              <a:gd name="connsiteY51" fmla="*/ 2331720 h 2568633"/>
              <a:gd name="connsiteX52" fmla="*/ 4397432 w 6234545"/>
              <a:gd name="connsiteY52" fmla="*/ 2369128 h 2568633"/>
              <a:gd name="connsiteX53" fmla="*/ 4501341 w 6234545"/>
              <a:gd name="connsiteY53" fmla="*/ 2364971 h 2568633"/>
              <a:gd name="connsiteX54" fmla="*/ 4513810 w 6234545"/>
              <a:gd name="connsiteY54" fmla="*/ 2381597 h 2568633"/>
              <a:gd name="connsiteX55" fmla="*/ 4642658 w 6234545"/>
              <a:gd name="connsiteY55" fmla="*/ 2377440 h 2568633"/>
              <a:gd name="connsiteX56" fmla="*/ 4650970 w 6234545"/>
              <a:gd name="connsiteY56" fmla="*/ 2394066 h 2568633"/>
              <a:gd name="connsiteX57" fmla="*/ 4729941 w 6234545"/>
              <a:gd name="connsiteY57" fmla="*/ 2389909 h 2568633"/>
              <a:gd name="connsiteX58" fmla="*/ 4763192 w 6234545"/>
              <a:gd name="connsiteY58" fmla="*/ 2443942 h 2568633"/>
              <a:gd name="connsiteX59" fmla="*/ 4817225 w 6234545"/>
              <a:gd name="connsiteY59" fmla="*/ 2443942 h 2568633"/>
              <a:gd name="connsiteX60" fmla="*/ 4813069 w 6234545"/>
              <a:gd name="connsiteY60" fmla="*/ 2464724 h 2568633"/>
              <a:gd name="connsiteX61" fmla="*/ 4871258 w 6234545"/>
              <a:gd name="connsiteY61" fmla="*/ 2464724 h 2568633"/>
              <a:gd name="connsiteX62" fmla="*/ 4875414 w 6234545"/>
              <a:gd name="connsiteY62" fmla="*/ 2485506 h 2568633"/>
              <a:gd name="connsiteX63" fmla="*/ 5303520 w 6234545"/>
              <a:gd name="connsiteY63" fmla="*/ 2481349 h 2568633"/>
              <a:gd name="connsiteX64" fmla="*/ 5320145 w 6234545"/>
              <a:gd name="connsiteY64" fmla="*/ 2514600 h 2568633"/>
              <a:gd name="connsiteX65" fmla="*/ 5399116 w 6234545"/>
              <a:gd name="connsiteY65" fmla="*/ 2510444 h 2568633"/>
              <a:gd name="connsiteX66" fmla="*/ 5394960 w 6234545"/>
              <a:gd name="connsiteY66" fmla="*/ 2535382 h 2568633"/>
              <a:gd name="connsiteX67" fmla="*/ 5415741 w 6234545"/>
              <a:gd name="connsiteY67" fmla="*/ 2539539 h 2568633"/>
              <a:gd name="connsiteX68" fmla="*/ 5419898 w 6234545"/>
              <a:gd name="connsiteY68" fmla="*/ 2564477 h 2568633"/>
              <a:gd name="connsiteX69" fmla="*/ 6234545 w 6234545"/>
              <a:gd name="connsiteY69" fmla="*/ 2568633 h 2568633"/>
              <a:gd name="connsiteX0" fmla="*/ 0 w 6234545"/>
              <a:gd name="connsiteY0" fmla="*/ 0 h 2568633"/>
              <a:gd name="connsiteX1" fmla="*/ 116378 w 6234545"/>
              <a:gd name="connsiteY1" fmla="*/ 87284 h 2568633"/>
              <a:gd name="connsiteX2" fmla="*/ 145472 w 6234545"/>
              <a:gd name="connsiteY2" fmla="*/ 83128 h 2568633"/>
              <a:gd name="connsiteX3" fmla="*/ 224443 w 6234545"/>
              <a:gd name="connsiteY3" fmla="*/ 141317 h 2568633"/>
              <a:gd name="connsiteX4" fmla="*/ 249381 w 6234545"/>
              <a:gd name="connsiteY4" fmla="*/ 141317 h 2568633"/>
              <a:gd name="connsiteX5" fmla="*/ 340821 w 6234545"/>
              <a:gd name="connsiteY5" fmla="*/ 203662 h 2568633"/>
              <a:gd name="connsiteX6" fmla="*/ 390698 w 6234545"/>
              <a:gd name="connsiteY6" fmla="*/ 203662 h 2568633"/>
              <a:gd name="connsiteX7" fmla="*/ 523701 w 6234545"/>
              <a:gd name="connsiteY7" fmla="*/ 328353 h 2568633"/>
              <a:gd name="connsiteX8" fmla="*/ 583358 w 6234545"/>
              <a:gd name="connsiteY8" fmla="*/ 330064 h 2568633"/>
              <a:gd name="connsiteX9" fmla="*/ 685800 w 6234545"/>
              <a:gd name="connsiteY9" fmla="*/ 411480 h 2568633"/>
              <a:gd name="connsiteX10" fmla="*/ 739832 w 6234545"/>
              <a:gd name="connsiteY10" fmla="*/ 411480 h 2568633"/>
              <a:gd name="connsiteX11" fmla="*/ 820026 w 6234545"/>
              <a:gd name="connsiteY11" fmla="*/ 486295 h 2568633"/>
              <a:gd name="connsiteX12" fmla="*/ 881149 w 6234545"/>
              <a:gd name="connsiteY12" fmla="*/ 502920 h 2568633"/>
              <a:gd name="connsiteX13" fmla="*/ 926869 w 6234545"/>
              <a:gd name="connsiteY13" fmla="*/ 550108 h 2568633"/>
              <a:gd name="connsiteX14" fmla="*/ 1176250 w 6234545"/>
              <a:gd name="connsiteY14" fmla="*/ 752302 h 2568633"/>
              <a:gd name="connsiteX15" fmla="*/ 1254976 w 6234545"/>
              <a:gd name="connsiteY15" fmla="*/ 790443 h 2568633"/>
              <a:gd name="connsiteX16" fmla="*/ 1483821 w 6234545"/>
              <a:gd name="connsiteY16" fmla="*/ 1001684 h 2568633"/>
              <a:gd name="connsiteX17" fmla="*/ 1521229 w 6234545"/>
              <a:gd name="connsiteY17" fmla="*/ 1018309 h 2568633"/>
              <a:gd name="connsiteX18" fmla="*/ 1562792 w 6234545"/>
              <a:gd name="connsiteY18" fmla="*/ 1097280 h 2568633"/>
              <a:gd name="connsiteX19" fmla="*/ 1587730 w 6234545"/>
              <a:gd name="connsiteY19" fmla="*/ 1097280 h 2568633"/>
              <a:gd name="connsiteX20" fmla="*/ 1597509 w 6234545"/>
              <a:gd name="connsiteY20" fmla="*/ 1119284 h 2568633"/>
              <a:gd name="connsiteX21" fmla="*/ 1637607 w 6234545"/>
              <a:gd name="connsiteY21" fmla="*/ 1184564 h 2568633"/>
              <a:gd name="connsiteX22" fmla="*/ 1645920 w 6234545"/>
              <a:gd name="connsiteY22" fmla="*/ 1213659 h 2568633"/>
              <a:gd name="connsiteX23" fmla="*/ 1666701 w 6234545"/>
              <a:gd name="connsiteY23" fmla="*/ 1213659 h 2568633"/>
              <a:gd name="connsiteX24" fmla="*/ 1675014 w 6234545"/>
              <a:gd name="connsiteY24" fmla="*/ 1242753 h 2568633"/>
              <a:gd name="connsiteX25" fmla="*/ 1797260 w 6234545"/>
              <a:gd name="connsiteY25" fmla="*/ 1342262 h 2568633"/>
              <a:gd name="connsiteX26" fmla="*/ 1837112 w 6234545"/>
              <a:gd name="connsiteY26" fmla="*/ 1342506 h 2568633"/>
              <a:gd name="connsiteX27" fmla="*/ 1986741 w 6234545"/>
              <a:gd name="connsiteY27" fmla="*/ 1487979 h 2568633"/>
              <a:gd name="connsiteX28" fmla="*/ 2015836 w 6234545"/>
              <a:gd name="connsiteY28" fmla="*/ 1487979 h 2568633"/>
              <a:gd name="connsiteX29" fmla="*/ 2078181 w 6234545"/>
              <a:gd name="connsiteY29" fmla="*/ 1508760 h 2568633"/>
              <a:gd name="connsiteX30" fmla="*/ 2198716 w 6234545"/>
              <a:gd name="connsiteY30" fmla="*/ 1612669 h 2568633"/>
              <a:gd name="connsiteX31" fmla="*/ 2298469 w 6234545"/>
              <a:gd name="connsiteY31" fmla="*/ 1629295 h 2568633"/>
              <a:gd name="connsiteX32" fmla="*/ 2281843 w 6234545"/>
              <a:gd name="connsiteY32" fmla="*/ 1654233 h 2568633"/>
              <a:gd name="connsiteX33" fmla="*/ 2344189 w 6234545"/>
              <a:gd name="connsiteY33" fmla="*/ 1650077 h 2568633"/>
              <a:gd name="connsiteX34" fmla="*/ 2443941 w 6234545"/>
              <a:gd name="connsiteY34" fmla="*/ 1729048 h 2568633"/>
              <a:gd name="connsiteX35" fmla="*/ 2506287 w 6234545"/>
              <a:gd name="connsiteY35" fmla="*/ 1729048 h 2568633"/>
              <a:gd name="connsiteX36" fmla="*/ 3017520 w 6234545"/>
              <a:gd name="connsiteY36" fmla="*/ 2024149 h 2568633"/>
              <a:gd name="connsiteX37" fmla="*/ 3046614 w 6234545"/>
              <a:gd name="connsiteY37" fmla="*/ 2028306 h 2568633"/>
              <a:gd name="connsiteX38" fmla="*/ 3113116 w 6234545"/>
              <a:gd name="connsiteY38" fmla="*/ 2069869 h 2568633"/>
              <a:gd name="connsiteX39" fmla="*/ 3225338 w 6234545"/>
              <a:gd name="connsiteY39" fmla="*/ 2086495 h 2568633"/>
              <a:gd name="connsiteX40" fmla="*/ 3316778 w 6234545"/>
              <a:gd name="connsiteY40" fmla="*/ 2111433 h 2568633"/>
              <a:gd name="connsiteX41" fmla="*/ 3416530 w 6234545"/>
              <a:gd name="connsiteY41" fmla="*/ 2123902 h 2568633"/>
              <a:gd name="connsiteX42" fmla="*/ 3532909 w 6234545"/>
              <a:gd name="connsiteY42" fmla="*/ 2177935 h 2568633"/>
              <a:gd name="connsiteX43" fmla="*/ 3703320 w 6234545"/>
              <a:gd name="connsiteY43" fmla="*/ 2194560 h 2568633"/>
              <a:gd name="connsiteX44" fmla="*/ 3786447 w 6234545"/>
              <a:gd name="connsiteY44" fmla="*/ 2240280 h 2568633"/>
              <a:gd name="connsiteX45" fmla="*/ 3852949 w 6234545"/>
              <a:gd name="connsiteY45" fmla="*/ 2231968 h 2568633"/>
              <a:gd name="connsiteX46" fmla="*/ 3981796 w 6234545"/>
              <a:gd name="connsiteY46" fmla="*/ 2281844 h 2568633"/>
              <a:gd name="connsiteX47" fmla="*/ 4077392 w 6234545"/>
              <a:gd name="connsiteY47" fmla="*/ 2281844 h 2568633"/>
              <a:gd name="connsiteX48" fmla="*/ 4110643 w 6234545"/>
              <a:gd name="connsiteY48" fmla="*/ 2302626 h 2568633"/>
              <a:gd name="connsiteX49" fmla="*/ 4181301 w 6234545"/>
              <a:gd name="connsiteY49" fmla="*/ 2294313 h 2568633"/>
              <a:gd name="connsiteX50" fmla="*/ 4210396 w 6234545"/>
              <a:gd name="connsiteY50" fmla="*/ 2327564 h 2568633"/>
              <a:gd name="connsiteX51" fmla="*/ 4347556 w 6234545"/>
              <a:gd name="connsiteY51" fmla="*/ 2331720 h 2568633"/>
              <a:gd name="connsiteX52" fmla="*/ 4397432 w 6234545"/>
              <a:gd name="connsiteY52" fmla="*/ 2369128 h 2568633"/>
              <a:gd name="connsiteX53" fmla="*/ 4501341 w 6234545"/>
              <a:gd name="connsiteY53" fmla="*/ 2364971 h 2568633"/>
              <a:gd name="connsiteX54" fmla="*/ 4513810 w 6234545"/>
              <a:gd name="connsiteY54" fmla="*/ 2381597 h 2568633"/>
              <a:gd name="connsiteX55" fmla="*/ 4642658 w 6234545"/>
              <a:gd name="connsiteY55" fmla="*/ 2377440 h 2568633"/>
              <a:gd name="connsiteX56" fmla="*/ 4650970 w 6234545"/>
              <a:gd name="connsiteY56" fmla="*/ 2394066 h 2568633"/>
              <a:gd name="connsiteX57" fmla="*/ 4729941 w 6234545"/>
              <a:gd name="connsiteY57" fmla="*/ 2389909 h 2568633"/>
              <a:gd name="connsiteX58" fmla="*/ 4763192 w 6234545"/>
              <a:gd name="connsiteY58" fmla="*/ 2443942 h 2568633"/>
              <a:gd name="connsiteX59" fmla="*/ 4817225 w 6234545"/>
              <a:gd name="connsiteY59" fmla="*/ 2443942 h 2568633"/>
              <a:gd name="connsiteX60" fmla="*/ 4813069 w 6234545"/>
              <a:gd name="connsiteY60" fmla="*/ 2464724 h 2568633"/>
              <a:gd name="connsiteX61" fmla="*/ 4871258 w 6234545"/>
              <a:gd name="connsiteY61" fmla="*/ 2464724 h 2568633"/>
              <a:gd name="connsiteX62" fmla="*/ 4875414 w 6234545"/>
              <a:gd name="connsiteY62" fmla="*/ 2485506 h 2568633"/>
              <a:gd name="connsiteX63" fmla="*/ 5303520 w 6234545"/>
              <a:gd name="connsiteY63" fmla="*/ 2481349 h 2568633"/>
              <a:gd name="connsiteX64" fmla="*/ 5320145 w 6234545"/>
              <a:gd name="connsiteY64" fmla="*/ 2514600 h 2568633"/>
              <a:gd name="connsiteX65" fmla="*/ 5399116 w 6234545"/>
              <a:gd name="connsiteY65" fmla="*/ 2510444 h 2568633"/>
              <a:gd name="connsiteX66" fmla="*/ 5394960 w 6234545"/>
              <a:gd name="connsiteY66" fmla="*/ 2535382 h 2568633"/>
              <a:gd name="connsiteX67" fmla="*/ 5415741 w 6234545"/>
              <a:gd name="connsiteY67" fmla="*/ 2539539 h 2568633"/>
              <a:gd name="connsiteX68" fmla="*/ 5419898 w 6234545"/>
              <a:gd name="connsiteY68" fmla="*/ 2564477 h 2568633"/>
              <a:gd name="connsiteX69" fmla="*/ 6234545 w 6234545"/>
              <a:gd name="connsiteY69" fmla="*/ 2568633 h 2568633"/>
              <a:gd name="connsiteX0" fmla="*/ 0 w 6234545"/>
              <a:gd name="connsiteY0" fmla="*/ 0 h 2568633"/>
              <a:gd name="connsiteX1" fmla="*/ 116378 w 6234545"/>
              <a:gd name="connsiteY1" fmla="*/ 87284 h 2568633"/>
              <a:gd name="connsiteX2" fmla="*/ 145472 w 6234545"/>
              <a:gd name="connsiteY2" fmla="*/ 83128 h 2568633"/>
              <a:gd name="connsiteX3" fmla="*/ 224443 w 6234545"/>
              <a:gd name="connsiteY3" fmla="*/ 141317 h 2568633"/>
              <a:gd name="connsiteX4" fmla="*/ 249381 w 6234545"/>
              <a:gd name="connsiteY4" fmla="*/ 141317 h 2568633"/>
              <a:gd name="connsiteX5" fmla="*/ 340821 w 6234545"/>
              <a:gd name="connsiteY5" fmla="*/ 203662 h 2568633"/>
              <a:gd name="connsiteX6" fmla="*/ 390698 w 6234545"/>
              <a:gd name="connsiteY6" fmla="*/ 203662 h 2568633"/>
              <a:gd name="connsiteX7" fmla="*/ 523701 w 6234545"/>
              <a:gd name="connsiteY7" fmla="*/ 328353 h 2568633"/>
              <a:gd name="connsiteX8" fmla="*/ 583358 w 6234545"/>
              <a:gd name="connsiteY8" fmla="*/ 330064 h 2568633"/>
              <a:gd name="connsiteX9" fmla="*/ 685800 w 6234545"/>
              <a:gd name="connsiteY9" fmla="*/ 411480 h 2568633"/>
              <a:gd name="connsiteX10" fmla="*/ 739832 w 6234545"/>
              <a:gd name="connsiteY10" fmla="*/ 411480 h 2568633"/>
              <a:gd name="connsiteX11" fmla="*/ 820026 w 6234545"/>
              <a:gd name="connsiteY11" fmla="*/ 486295 h 2568633"/>
              <a:gd name="connsiteX12" fmla="*/ 881149 w 6234545"/>
              <a:gd name="connsiteY12" fmla="*/ 502920 h 2568633"/>
              <a:gd name="connsiteX13" fmla="*/ 926869 w 6234545"/>
              <a:gd name="connsiteY13" fmla="*/ 550108 h 2568633"/>
              <a:gd name="connsiteX14" fmla="*/ 1176250 w 6234545"/>
              <a:gd name="connsiteY14" fmla="*/ 752302 h 2568633"/>
              <a:gd name="connsiteX15" fmla="*/ 1254976 w 6234545"/>
              <a:gd name="connsiteY15" fmla="*/ 790443 h 2568633"/>
              <a:gd name="connsiteX16" fmla="*/ 1483821 w 6234545"/>
              <a:gd name="connsiteY16" fmla="*/ 1001684 h 2568633"/>
              <a:gd name="connsiteX17" fmla="*/ 1521229 w 6234545"/>
              <a:gd name="connsiteY17" fmla="*/ 1018309 h 2568633"/>
              <a:gd name="connsiteX18" fmla="*/ 1562792 w 6234545"/>
              <a:gd name="connsiteY18" fmla="*/ 1097280 h 2568633"/>
              <a:gd name="connsiteX19" fmla="*/ 1587730 w 6234545"/>
              <a:gd name="connsiteY19" fmla="*/ 1097280 h 2568633"/>
              <a:gd name="connsiteX20" fmla="*/ 1597509 w 6234545"/>
              <a:gd name="connsiteY20" fmla="*/ 1119284 h 2568633"/>
              <a:gd name="connsiteX21" fmla="*/ 1637607 w 6234545"/>
              <a:gd name="connsiteY21" fmla="*/ 1184564 h 2568633"/>
              <a:gd name="connsiteX22" fmla="*/ 1645920 w 6234545"/>
              <a:gd name="connsiteY22" fmla="*/ 1213659 h 2568633"/>
              <a:gd name="connsiteX23" fmla="*/ 1666701 w 6234545"/>
              <a:gd name="connsiteY23" fmla="*/ 1213659 h 2568633"/>
              <a:gd name="connsiteX24" fmla="*/ 1675014 w 6234545"/>
              <a:gd name="connsiteY24" fmla="*/ 1242753 h 2568633"/>
              <a:gd name="connsiteX25" fmla="*/ 1797260 w 6234545"/>
              <a:gd name="connsiteY25" fmla="*/ 1342262 h 2568633"/>
              <a:gd name="connsiteX26" fmla="*/ 1837112 w 6234545"/>
              <a:gd name="connsiteY26" fmla="*/ 1342506 h 2568633"/>
              <a:gd name="connsiteX27" fmla="*/ 1986741 w 6234545"/>
              <a:gd name="connsiteY27" fmla="*/ 1487979 h 2568633"/>
              <a:gd name="connsiteX28" fmla="*/ 2015836 w 6234545"/>
              <a:gd name="connsiteY28" fmla="*/ 1487979 h 2568633"/>
              <a:gd name="connsiteX29" fmla="*/ 2078181 w 6234545"/>
              <a:gd name="connsiteY29" fmla="*/ 1508760 h 2568633"/>
              <a:gd name="connsiteX30" fmla="*/ 2191381 w 6234545"/>
              <a:gd name="connsiteY30" fmla="*/ 1610224 h 2568633"/>
              <a:gd name="connsiteX31" fmla="*/ 2298469 w 6234545"/>
              <a:gd name="connsiteY31" fmla="*/ 1629295 h 2568633"/>
              <a:gd name="connsiteX32" fmla="*/ 2281843 w 6234545"/>
              <a:gd name="connsiteY32" fmla="*/ 1654233 h 2568633"/>
              <a:gd name="connsiteX33" fmla="*/ 2344189 w 6234545"/>
              <a:gd name="connsiteY33" fmla="*/ 1650077 h 2568633"/>
              <a:gd name="connsiteX34" fmla="*/ 2443941 w 6234545"/>
              <a:gd name="connsiteY34" fmla="*/ 1729048 h 2568633"/>
              <a:gd name="connsiteX35" fmla="*/ 2506287 w 6234545"/>
              <a:gd name="connsiteY35" fmla="*/ 1729048 h 2568633"/>
              <a:gd name="connsiteX36" fmla="*/ 3017520 w 6234545"/>
              <a:gd name="connsiteY36" fmla="*/ 2024149 h 2568633"/>
              <a:gd name="connsiteX37" fmla="*/ 3046614 w 6234545"/>
              <a:gd name="connsiteY37" fmla="*/ 2028306 h 2568633"/>
              <a:gd name="connsiteX38" fmla="*/ 3113116 w 6234545"/>
              <a:gd name="connsiteY38" fmla="*/ 2069869 h 2568633"/>
              <a:gd name="connsiteX39" fmla="*/ 3225338 w 6234545"/>
              <a:gd name="connsiteY39" fmla="*/ 2086495 h 2568633"/>
              <a:gd name="connsiteX40" fmla="*/ 3316778 w 6234545"/>
              <a:gd name="connsiteY40" fmla="*/ 2111433 h 2568633"/>
              <a:gd name="connsiteX41" fmla="*/ 3416530 w 6234545"/>
              <a:gd name="connsiteY41" fmla="*/ 2123902 h 2568633"/>
              <a:gd name="connsiteX42" fmla="*/ 3532909 w 6234545"/>
              <a:gd name="connsiteY42" fmla="*/ 2177935 h 2568633"/>
              <a:gd name="connsiteX43" fmla="*/ 3703320 w 6234545"/>
              <a:gd name="connsiteY43" fmla="*/ 2194560 h 2568633"/>
              <a:gd name="connsiteX44" fmla="*/ 3786447 w 6234545"/>
              <a:gd name="connsiteY44" fmla="*/ 2240280 h 2568633"/>
              <a:gd name="connsiteX45" fmla="*/ 3852949 w 6234545"/>
              <a:gd name="connsiteY45" fmla="*/ 2231968 h 2568633"/>
              <a:gd name="connsiteX46" fmla="*/ 3981796 w 6234545"/>
              <a:gd name="connsiteY46" fmla="*/ 2281844 h 2568633"/>
              <a:gd name="connsiteX47" fmla="*/ 4077392 w 6234545"/>
              <a:gd name="connsiteY47" fmla="*/ 2281844 h 2568633"/>
              <a:gd name="connsiteX48" fmla="*/ 4110643 w 6234545"/>
              <a:gd name="connsiteY48" fmla="*/ 2302626 h 2568633"/>
              <a:gd name="connsiteX49" fmla="*/ 4181301 w 6234545"/>
              <a:gd name="connsiteY49" fmla="*/ 2294313 h 2568633"/>
              <a:gd name="connsiteX50" fmla="*/ 4210396 w 6234545"/>
              <a:gd name="connsiteY50" fmla="*/ 2327564 h 2568633"/>
              <a:gd name="connsiteX51" fmla="*/ 4347556 w 6234545"/>
              <a:gd name="connsiteY51" fmla="*/ 2331720 h 2568633"/>
              <a:gd name="connsiteX52" fmla="*/ 4397432 w 6234545"/>
              <a:gd name="connsiteY52" fmla="*/ 2369128 h 2568633"/>
              <a:gd name="connsiteX53" fmla="*/ 4501341 w 6234545"/>
              <a:gd name="connsiteY53" fmla="*/ 2364971 h 2568633"/>
              <a:gd name="connsiteX54" fmla="*/ 4513810 w 6234545"/>
              <a:gd name="connsiteY54" fmla="*/ 2381597 h 2568633"/>
              <a:gd name="connsiteX55" fmla="*/ 4642658 w 6234545"/>
              <a:gd name="connsiteY55" fmla="*/ 2377440 h 2568633"/>
              <a:gd name="connsiteX56" fmla="*/ 4650970 w 6234545"/>
              <a:gd name="connsiteY56" fmla="*/ 2394066 h 2568633"/>
              <a:gd name="connsiteX57" fmla="*/ 4729941 w 6234545"/>
              <a:gd name="connsiteY57" fmla="*/ 2389909 h 2568633"/>
              <a:gd name="connsiteX58" fmla="*/ 4763192 w 6234545"/>
              <a:gd name="connsiteY58" fmla="*/ 2443942 h 2568633"/>
              <a:gd name="connsiteX59" fmla="*/ 4817225 w 6234545"/>
              <a:gd name="connsiteY59" fmla="*/ 2443942 h 2568633"/>
              <a:gd name="connsiteX60" fmla="*/ 4813069 w 6234545"/>
              <a:gd name="connsiteY60" fmla="*/ 2464724 h 2568633"/>
              <a:gd name="connsiteX61" fmla="*/ 4871258 w 6234545"/>
              <a:gd name="connsiteY61" fmla="*/ 2464724 h 2568633"/>
              <a:gd name="connsiteX62" fmla="*/ 4875414 w 6234545"/>
              <a:gd name="connsiteY62" fmla="*/ 2485506 h 2568633"/>
              <a:gd name="connsiteX63" fmla="*/ 5303520 w 6234545"/>
              <a:gd name="connsiteY63" fmla="*/ 2481349 h 2568633"/>
              <a:gd name="connsiteX64" fmla="*/ 5320145 w 6234545"/>
              <a:gd name="connsiteY64" fmla="*/ 2514600 h 2568633"/>
              <a:gd name="connsiteX65" fmla="*/ 5399116 w 6234545"/>
              <a:gd name="connsiteY65" fmla="*/ 2510444 h 2568633"/>
              <a:gd name="connsiteX66" fmla="*/ 5394960 w 6234545"/>
              <a:gd name="connsiteY66" fmla="*/ 2535382 h 2568633"/>
              <a:gd name="connsiteX67" fmla="*/ 5415741 w 6234545"/>
              <a:gd name="connsiteY67" fmla="*/ 2539539 h 2568633"/>
              <a:gd name="connsiteX68" fmla="*/ 5419898 w 6234545"/>
              <a:gd name="connsiteY68" fmla="*/ 2564477 h 2568633"/>
              <a:gd name="connsiteX69" fmla="*/ 6234545 w 6234545"/>
              <a:gd name="connsiteY69" fmla="*/ 2568633 h 2568633"/>
              <a:gd name="connsiteX0" fmla="*/ 0 w 6234545"/>
              <a:gd name="connsiteY0" fmla="*/ 0 h 2568633"/>
              <a:gd name="connsiteX1" fmla="*/ 116378 w 6234545"/>
              <a:gd name="connsiteY1" fmla="*/ 87284 h 2568633"/>
              <a:gd name="connsiteX2" fmla="*/ 145472 w 6234545"/>
              <a:gd name="connsiteY2" fmla="*/ 83128 h 2568633"/>
              <a:gd name="connsiteX3" fmla="*/ 224443 w 6234545"/>
              <a:gd name="connsiteY3" fmla="*/ 141317 h 2568633"/>
              <a:gd name="connsiteX4" fmla="*/ 249381 w 6234545"/>
              <a:gd name="connsiteY4" fmla="*/ 141317 h 2568633"/>
              <a:gd name="connsiteX5" fmla="*/ 340821 w 6234545"/>
              <a:gd name="connsiteY5" fmla="*/ 203662 h 2568633"/>
              <a:gd name="connsiteX6" fmla="*/ 390698 w 6234545"/>
              <a:gd name="connsiteY6" fmla="*/ 203662 h 2568633"/>
              <a:gd name="connsiteX7" fmla="*/ 523701 w 6234545"/>
              <a:gd name="connsiteY7" fmla="*/ 328353 h 2568633"/>
              <a:gd name="connsiteX8" fmla="*/ 583358 w 6234545"/>
              <a:gd name="connsiteY8" fmla="*/ 330064 h 2568633"/>
              <a:gd name="connsiteX9" fmla="*/ 685800 w 6234545"/>
              <a:gd name="connsiteY9" fmla="*/ 411480 h 2568633"/>
              <a:gd name="connsiteX10" fmla="*/ 739832 w 6234545"/>
              <a:gd name="connsiteY10" fmla="*/ 411480 h 2568633"/>
              <a:gd name="connsiteX11" fmla="*/ 820026 w 6234545"/>
              <a:gd name="connsiteY11" fmla="*/ 486295 h 2568633"/>
              <a:gd name="connsiteX12" fmla="*/ 881149 w 6234545"/>
              <a:gd name="connsiteY12" fmla="*/ 502920 h 2568633"/>
              <a:gd name="connsiteX13" fmla="*/ 926869 w 6234545"/>
              <a:gd name="connsiteY13" fmla="*/ 550108 h 2568633"/>
              <a:gd name="connsiteX14" fmla="*/ 1176250 w 6234545"/>
              <a:gd name="connsiteY14" fmla="*/ 752302 h 2568633"/>
              <a:gd name="connsiteX15" fmla="*/ 1254976 w 6234545"/>
              <a:gd name="connsiteY15" fmla="*/ 790443 h 2568633"/>
              <a:gd name="connsiteX16" fmla="*/ 1483821 w 6234545"/>
              <a:gd name="connsiteY16" fmla="*/ 1001684 h 2568633"/>
              <a:gd name="connsiteX17" fmla="*/ 1521229 w 6234545"/>
              <a:gd name="connsiteY17" fmla="*/ 1018309 h 2568633"/>
              <a:gd name="connsiteX18" fmla="*/ 1562792 w 6234545"/>
              <a:gd name="connsiteY18" fmla="*/ 1097280 h 2568633"/>
              <a:gd name="connsiteX19" fmla="*/ 1587730 w 6234545"/>
              <a:gd name="connsiteY19" fmla="*/ 1097280 h 2568633"/>
              <a:gd name="connsiteX20" fmla="*/ 1597509 w 6234545"/>
              <a:gd name="connsiteY20" fmla="*/ 1119284 h 2568633"/>
              <a:gd name="connsiteX21" fmla="*/ 1637607 w 6234545"/>
              <a:gd name="connsiteY21" fmla="*/ 1184564 h 2568633"/>
              <a:gd name="connsiteX22" fmla="*/ 1645920 w 6234545"/>
              <a:gd name="connsiteY22" fmla="*/ 1213659 h 2568633"/>
              <a:gd name="connsiteX23" fmla="*/ 1666701 w 6234545"/>
              <a:gd name="connsiteY23" fmla="*/ 1213659 h 2568633"/>
              <a:gd name="connsiteX24" fmla="*/ 1675014 w 6234545"/>
              <a:gd name="connsiteY24" fmla="*/ 1242753 h 2568633"/>
              <a:gd name="connsiteX25" fmla="*/ 1797260 w 6234545"/>
              <a:gd name="connsiteY25" fmla="*/ 1342262 h 2568633"/>
              <a:gd name="connsiteX26" fmla="*/ 1837112 w 6234545"/>
              <a:gd name="connsiteY26" fmla="*/ 1342506 h 2568633"/>
              <a:gd name="connsiteX27" fmla="*/ 1986741 w 6234545"/>
              <a:gd name="connsiteY27" fmla="*/ 1487979 h 2568633"/>
              <a:gd name="connsiteX28" fmla="*/ 2015836 w 6234545"/>
              <a:gd name="connsiteY28" fmla="*/ 1487979 h 2568633"/>
              <a:gd name="connsiteX29" fmla="*/ 2078181 w 6234545"/>
              <a:gd name="connsiteY29" fmla="*/ 1508760 h 2568633"/>
              <a:gd name="connsiteX30" fmla="*/ 2191381 w 6234545"/>
              <a:gd name="connsiteY30" fmla="*/ 1610224 h 2568633"/>
              <a:gd name="connsiteX31" fmla="*/ 2298469 w 6234545"/>
              <a:gd name="connsiteY31" fmla="*/ 1629295 h 2568633"/>
              <a:gd name="connsiteX32" fmla="*/ 2281843 w 6234545"/>
              <a:gd name="connsiteY32" fmla="*/ 1654233 h 2568633"/>
              <a:gd name="connsiteX33" fmla="*/ 2344189 w 6234545"/>
              <a:gd name="connsiteY33" fmla="*/ 1650077 h 2568633"/>
              <a:gd name="connsiteX34" fmla="*/ 2443941 w 6234545"/>
              <a:gd name="connsiteY34" fmla="*/ 1729048 h 2568633"/>
              <a:gd name="connsiteX35" fmla="*/ 2506287 w 6234545"/>
              <a:gd name="connsiteY35" fmla="*/ 1729048 h 2568633"/>
              <a:gd name="connsiteX36" fmla="*/ 3017520 w 6234545"/>
              <a:gd name="connsiteY36" fmla="*/ 2024149 h 2568633"/>
              <a:gd name="connsiteX37" fmla="*/ 3046614 w 6234545"/>
              <a:gd name="connsiteY37" fmla="*/ 2028306 h 2568633"/>
              <a:gd name="connsiteX38" fmla="*/ 3096001 w 6234545"/>
              <a:gd name="connsiteY38" fmla="*/ 2072314 h 2568633"/>
              <a:gd name="connsiteX39" fmla="*/ 3225338 w 6234545"/>
              <a:gd name="connsiteY39" fmla="*/ 2086495 h 2568633"/>
              <a:gd name="connsiteX40" fmla="*/ 3316778 w 6234545"/>
              <a:gd name="connsiteY40" fmla="*/ 2111433 h 2568633"/>
              <a:gd name="connsiteX41" fmla="*/ 3416530 w 6234545"/>
              <a:gd name="connsiteY41" fmla="*/ 2123902 h 2568633"/>
              <a:gd name="connsiteX42" fmla="*/ 3532909 w 6234545"/>
              <a:gd name="connsiteY42" fmla="*/ 2177935 h 2568633"/>
              <a:gd name="connsiteX43" fmla="*/ 3703320 w 6234545"/>
              <a:gd name="connsiteY43" fmla="*/ 2194560 h 2568633"/>
              <a:gd name="connsiteX44" fmla="*/ 3786447 w 6234545"/>
              <a:gd name="connsiteY44" fmla="*/ 2240280 h 2568633"/>
              <a:gd name="connsiteX45" fmla="*/ 3852949 w 6234545"/>
              <a:gd name="connsiteY45" fmla="*/ 2231968 h 2568633"/>
              <a:gd name="connsiteX46" fmla="*/ 3981796 w 6234545"/>
              <a:gd name="connsiteY46" fmla="*/ 2281844 h 2568633"/>
              <a:gd name="connsiteX47" fmla="*/ 4077392 w 6234545"/>
              <a:gd name="connsiteY47" fmla="*/ 2281844 h 2568633"/>
              <a:gd name="connsiteX48" fmla="*/ 4110643 w 6234545"/>
              <a:gd name="connsiteY48" fmla="*/ 2302626 h 2568633"/>
              <a:gd name="connsiteX49" fmla="*/ 4181301 w 6234545"/>
              <a:gd name="connsiteY49" fmla="*/ 2294313 h 2568633"/>
              <a:gd name="connsiteX50" fmla="*/ 4210396 w 6234545"/>
              <a:gd name="connsiteY50" fmla="*/ 2327564 h 2568633"/>
              <a:gd name="connsiteX51" fmla="*/ 4347556 w 6234545"/>
              <a:gd name="connsiteY51" fmla="*/ 2331720 h 2568633"/>
              <a:gd name="connsiteX52" fmla="*/ 4397432 w 6234545"/>
              <a:gd name="connsiteY52" fmla="*/ 2369128 h 2568633"/>
              <a:gd name="connsiteX53" fmla="*/ 4501341 w 6234545"/>
              <a:gd name="connsiteY53" fmla="*/ 2364971 h 2568633"/>
              <a:gd name="connsiteX54" fmla="*/ 4513810 w 6234545"/>
              <a:gd name="connsiteY54" fmla="*/ 2381597 h 2568633"/>
              <a:gd name="connsiteX55" fmla="*/ 4642658 w 6234545"/>
              <a:gd name="connsiteY55" fmla="*/ 2377440 h 2568633"/>
              <a:gd name="connsiteX56" fmla="*/ 4650970 w 6234545"/>
              <a:gd name="connsiteY56" fmla="*/ 2394066 h 2568633"/>
              <a:gd name="connsiteX57" fmla="*/ 4729941 w 6234545"/>
              <a:gd name="connsiteY57" fmla="*/ 2389909 h 2568633"/>
              <a:gd name="connsiteX58" fmla="*/ 4763192 w 6234545"/>
              <a:gd name="connsiteY58" fmla="*/ 2443942 h 2568633"/>
              <a:gd name="connsiteX59" fmla="*/ 4817225 w 6234545"/>
              <a:gd name="connsiteY59" fmla="*/ 2443942 h 2568633"/>
              <a:gd name="connsiteX60" fmla="*/ 4813069 w 6234545"/>
              <a:gd name="connsiteY60" fmla="*/ 2464724 h 2568633"/>
              <a:gd name="connsiteX61" fmla="*/ 4871258 w 6234545"/>
              <a:gd name="connsiteY61" fmla="*/ 2464724 h 2568633"/>
              <a:gd name="connsiteX62" fmla="*/ 4875414 w 6234545"/>
              <a:gd name="connsiteY62" fmla="*/ 2485506 h 2568633"/>
              <a:gd name="connsiteX63" fmla="*/ 5303520 w 6234545"/>
              <a:gd name="connsiteY63" fmla="*/ 2481349 h 2568633"/>
              <a:gd name="connsiteX64" fmla="*/ 5320145 w 6234545"/>
              <a:gd name="connsiteY64" fmla="*/ 2514600 h 2568633"/>
              <a:gd name="connsiteX65" fmla="*/ 5399116 w 6234545"/>
              <a:gd name="connsiteY65" fmla="*/ 2510444 h 2568633"/>
              <a:gd name="connsiteX66" fmla="*/ 5394960 w 6234545"/>
              <a:gd name="connsiteY66" fmla="*/ 2535382 h 2568633"/>
              <a:gd name="connsiteX67" fmla="*/ 5415741 w 6234545"/>
              <a:gd name="connsiteY67" fmla="*/ 2539539 h 2568633"/>
              <a:gd name="connsiteX68" fmla="*/ 5419898 w 6234545"/>
              <a:gd name="connsiteY68" fmla="*/ 2564477 h 2568633"/>
              <a:gd name="connsiteX69" fmla="*/ 6234545 w 6234545"/>
              <a:gd name="connsiteY69" fmla="*/ 2568633 h 2568633"/>
              <a:gd name="connsiteX0" fmla="*/ 0 w 6234545"/>
              <a:gd name="connsiteY0" fmla="*/ 0 h 2568633"/>
              <a:gd name="connsiteX1" fmla="*/ 116378 w 6234545"/>
              <a:gd name="connsiteY1" fmla="*/ 87284 h 2568633"/>
              <a:gd name="connsiteX2" fmla="*/ 145472 w 6234545"/>
              <a:gd name="connsiteY2" fmla="*/ 83128 h 2568633"/>
              <a:gd name="connsiteX3" fmla="*/ 224443 w 6234545"/>
              <a:gd name="connsiteY3" fmla="*/ 141317 h 2568633"/>
              <a:gd name="connsiteX4" fmla="*/ 249381 w 6234545"/>
              <a:gd name="connsiteY4" fmla="*/ 141317 h 2568633"/>
              <a:gd name="connsiteX5" fmla="*/ 340821 w 6234545"/>
              <a:gd name="connsiteY5" fmla="*/ 203662 h 2568633"/>
              <a:gd name="connsiteX6" fmla="*/ 390698 w 6234545"/>
              <a:gd name="connsiteY6" fmla="*/ 203662 h 2568633"/>
              <a:gd name="connsiteX7" fmla="*/ 523701 w 6234545"/>
              <a:gd name="connsiteY7" fmla="*/ 328353 h 2568633"/>
              <a:gd name="connsiteX8" fmla="*/ 583358 w 6234545"/>
              <a:gd name="connsiteY8" fmla="*/ 330064 h 2568633"/>
              <a:gd name="connsiteX9" fmla="*/ 685800 w 6234545"/>
              <a:gd name="connsiteY9" fmla="*/ 411480 h 2568633"/>
              <a:gd name="connsiteX10" fmla="*/ 739832 w 6234545"/>
              <a:gd name="connsiteY10" fmla="*/ 411480 h 2568633"/>
              <a:gd name="connsiteX11" fmla="*/ 820026 w 6234545"/>
              <a:gd name="connsiteY11" fmla="*/ 486295 h 2568633"/>
              <a:gd name="connsiteX12" fmla="*/ 881149 w 6234545"/>
              <a:gd name="connsiteY12" fmla="*/ 502920 h 2568633"/>
              <a:gd name="connsiteX13" fmla="*/ 926869 w 6234545"/>
              <a:gd name="connsiteY13" fmla="*/ 550108 h 2568633"/>
              <a:gd name="connsiteX14" fmla="*/ 1176250 w 6234545"/>
              <a:gd name="connsiteY14" fmla="*/ 752302 h 2568633"/>
              <a:gd name="connsiteX15" fmla="*/ 1254976 w 6234545"/>
              <a:gd name="connsiteY15" fmla="*/ 790443 h 2568633"/>
              <a:gd name="connsiteX16" fmla="*/ 1483821 w 6234545"/>
              <a:gd name="connsiteY16" fmla="*/ 1001684 h 2568633"/>
              <a:gd name="connsiteX17" fmla="*/ 1521229 w 6234545"/>
              <a:gd name="connsiteY17" fmla="*/ 1018309 h 2568633"/>
              <a:gd name="connsiteX18" fmla="*/ 1562792 w 6234545"/>
              <a:gd name="connsiteY18" fmla="*/ 1097280 h 2568633"/>
              <a:gd name="connsiteX19" fmla="*/ 1587730 w 6234545"/>
              <a:gd name="connsiteY19" fmla="*/ 1097280 h 2568633"/>
              <a:gd name="connsiteX20" fmla="*/ 1597509 w 6234545"/>
              <a:gd name="connsiteY20" fmla="*/ 1119284 h 2568633"/>
              <a:gd name="connsiteX21" fmla="*/ 1637607 w 6234545"/>
              <a:gd name="connsiteY21" fmla="*/ 1184564 h 2568633"/>
              <a:gd name="connsiteX22" fmla="*/ 1645920 w 6234545"/>
              <a:gd name="connsiteY22" fmla="*/ 1213659 h 2568633"/>
              <a:gd name="connsiteX23" fmla="*/ 1666701 w 6234545"/>
              <a:gd name="connsiteY23" fmla="*/ 1213659 h 2568633"/>
              <a:gd name="connsiteX24" fmla="*/ 1675014 w 6234545"/>
              <a:gd name="connsiteY24" fmla="*/ 1242753 h 2568633"/>
              <a:gd name="connsiteX25" fmla="*/ 1797260 w 6234545"/>
              <a:gd name="connsiteY25" fmla="*/ 1342262 h 2568633"/>
              <a:gd name="connsiteX26" fmla="*/ 1837112 w 6234545"/>
              <a:gd name="connsiteY26" fmla="*/ 1342506 h 2568633"/>
              <a:gd name="connsiteX27" fmla="*/ 1986741 w 6234545"/>
              <a:gd name="connsiteY27" fmla="*/ 1487979 h 2568633"/>
              <a:gd name="connsiteX28" fmla="*/ 2015836 w 6234545"/>
              <a:gd name="connsiteY28" fmla="*/ 1487979 h 2568633"/>
              <a:gd name="connsiteX29" fmla="*/ 2078181 w 6234545"/>
              <a:gd name="connsiteY29" fmla="*/ 1508760 h 2568633"/>
              <a:gd name="connsiteX30" fmla="*/ 2191381 w 6234545"/>
              <a:gd name="connsiteY30" fmla="*/ 1610224 h 2568633"/>
              <a:gd name="connsiteX31" fmla="*/ 2298469 w 6234545"/>
              <a:gd name="connsiteY31" fmla="*/ 1629295 h 2568633"/>
              <a:gd name="connsiteX32" fmla="*/ 2281843 w 6234545"/>
              <a:gd name="connsiteY32" fmla="*/ 1654233 h 2568633"/>
              <a:gd name="connsiteX33" fmla="*/ 2344189 w 6234545"/>
              <a:gd name="connsiteY33" fmla="*/ 1650077 h 2568633"/>
              <a:gd name="connsiteX34" fmla="*/ 2443941 w 6234545"/>
              <a:gd name="connsiteY34" fmla="*/ 1729048 h 2568633"/>
              <a:gd name="connsiteX35" fmla="*/ 2506287 w 6234545"/>
              <a:gd name="connsiteY35" fmla="*/ 1729048 h 2568633"/>
              <a:gd name="connsiteX36" fmla="*/ 3017520 w 6234545"/>
              <a:gd name="connsiteY36" fmla="*/ 2024149 h 2568633"/>
              <a:gd name="connsiteX37" fmla="*/ 3046614 w 6234545"/>
              <a:gd name="connsiteY37" fmla="*/ 2028306 h 2568633"/>
              <a:gd name="connsiteX38" fmla="*/ 3096001 w 6234545"/>
              <a:gd name="connsiteY38" fmla="*/ 2072314 h 2568633"/>
              <a:gd name="connsiteX39" fmla="*/ 3225338 w 6234545"/>
              <a:gd name="connsiteY39" fmla="*/ 2086495 h 2568633"/>
              <a:gd name="connsiteX40" fmla="*/ 3316778 w 6234545"/>
              <a:gd name="connsiteY40" fmla="*/ 2111433 h 2568633"/>
              <a:gd name="connsiteX41" fmla="*/ 3416530 w 6234545"/>
              <a:gd name="connsiteY41" fmla="*/ 2133682 h 2568633"/>
              <a:gd name="connsiteX42" fmla="*/ 3532909 w 6234545"/>
              <a:gd name="connsiteY42" fmla="*/ 2177935 h 2568633"/>
              <a:gd name="connsiteX43" fmla="*/ 3703320 w 6234545"/>
              <a:gd name="connsiteY43" fmla="*/ 2194560 h 2568633"/>
              <a:gd name="connsiteX44" fmla="*/ 3786447 w 6234545"/>
              <a:gd name="connsiteY44" fmla="*/ 2240280 h 2568633"/>
              <a:gd name="connsiteX45" fmla="*/ 3852949 w 6234545"/>
              <a:gd name="connsiteY45" fmla="*/ 2231968 h 2568633"/>
              <a:gd name="connsiteX46" fmla="*/ 3981796 w 6234545"/>
              <a:gd name="connsiteY46" fmla="*/ 2281844 h 2568633"/>
              <a:gd name="connsiteX47" fmla="*/ 4077392 w 6234545"/>
              <a:gd name="connsiteY47" fmla="*/ 2281844 h 2568633"/>
              <a:gd name="connsiteX48" fmla="*/ 4110643 w 6234545"/>
              <a:gd name="connsiteY48" fmla="*/ 2302626 h 2568633"/>
              <a:gd name="connsiteX49" fmla="*/ 4181301 w 6234545"/>
              <a:gd name="connsiteY49" fmla="*/ 2294313 h 2568633"/>
              <a:gd name="connsiteX50" fmla="*/ 4210396 w 6234545"/>
              <a:gd name="connsiteY50" fmla="*/ 2327564 h 2568633"/>
              <a:gd name="connsiteX51" fmla="*/ 4347556 w 6234545"/>
              <a:gd name="connsiteY51" fmla="*/ 2331720 h 2568633"/>
              <a:gd name="connsiteX52" fmla="*/ 4397432 w 6234545"/>
              <a:gd name="connsiteY52" fmla="*/ 2369128 h 2568633"/>
              <a:gd name="connsiteX53" fmla="*/ 4501341 w 6234545"/>
              <a:gd name="connsiteY53" fmla="*/ 2364971 h 2568633"/>
              <a:gd name="connsiteX54" fmla="*/ 4513810 w 6234545"/>
              <a:gd name="connsiteY54" fmla="*/ 2381597 h 2568633"/>
              <a:gd name="connsiteX55" fmla="*/ 4642658 w 6234545"/>
              <a:gd name="connsiteY55" fmla="*/ 2377440 h 2568633"/>
              <a:gd name="connsiteX56" fmla="*/ 4650970 w 6234545"/>
              <a:gd name="connsiteY56" fmla="*/ 2394066 h 2568633"/>
              <a:gd name="connsiteX57" fmla="*/ 4729941 w 6234545"/>
              <a:gd name="connsiteY57" fmla="*/ 2389909 h 2568633"/>
              <a:gd name="connsiteX58" fmla="*/ 4763192 w 6234545"/>
              <a:gd name="connsiteY58" fmla="*/ 2443942 h 2568633"/>
              <a:gd name="connsiteX59" fmla="*/ 4817225 w 6234545"/>
              <a:gd name="connsiteY59" fmla="*/ 2443942 h 2568633"/>
              <a:gd name="connsiteX60" fmla="*/ 4813069 w 6234545"/>
              <a:gd name="connsiteY60" fmla="*/ 2464724 h 2568633"/>
              <a:gd name="connsiteX61" fmla="*/ 4871258 w 6234545"/>
              <a:gd name="connsiteY61" fmla="*/ 2464724 h 2568633"/>
              <a:gd name="connsiteX62" fmla="*/ 4875414 w 6234545"/>
              <a:gd name="connsiteY62" fmla="*/ 2485506 h 2568633"/>
              <a:gd name="connsiteX63" fmla="*/ 5303520 w 6234545"/>
              <a:gd name="connsiteY63" fmla="*/ 2481349 h 2568633"/>
              <a:gd name="connsiteX64" fmla="*/ 5320145 w 6234545"/>
              <a:gd name="connsiteY64" fmla="*/ 2514600 h 2568633"/>
              <a:gd name="connsiteX65" fmla="*/ 5399116 w 6234545"/>
              <a:gd name="connsiteY65" fmla="*/ 2510444 h 2568633"/>
              <a:gd name="connsiteX66" fmla="*/ 5394960 w 6234545"/>
              <a:gd name="connsiteY66" fmla="*/ 2535382 h 2568633"/>
              <a:gd name="connsiteX67" fmla="*/ 5415741 w 6234545"/>
              <a:gd name="connsiteY67" fmla="*/ 2539539 h 2568633"/>
              <a:gd name="connsiteX68" fmla="*/ 5419898 w 6234545"/>
              <a:gd name="connsiteY68" fmla="*/ 2564477 h 2568633"/>
              <a:gd name="connsiteX69" fmla="*/ 6234545 w 6234545"/>
              <a:gd name="connsiteY69" fmla="*/ 2568633 h 2568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6234545" h="2568633">
                <a:moveTo>
                  <a:pt x="0" y="0"/>
                </a:moveTo>
                <a:lnTo>
                  <a:pt x="116378" y="87284"/>
                </a:lnTo>
                <a:lnTo>
                  <a:pt x="145472" y="83128"/>
                </a:lnTo>
                <a:lnTo>
                  <a:pt x="224443" y="141317"/>
                </a:lnTo>
                <a:lnTo>
                  <a:pt x="249381" y="141317"/>
                </a:lnTo>
                <a:lnTo>
                  <a:pt x="340821" y="203662"/>
                </a:lnTo>
                <a:lnTo>
                  <a:pt x="390698" y="203662"/>
                </a:lnTo>
                <a:lnTo>
                  <a:pt x="523701" y="328353"/>
                </a:lnTo>
                <a:lnTo>
                  <a:pt x="583358" y="330064"/>
                </a:lnTo>
                <a:lnTo>
                  <a:pt x="685800" y="411480"/>
                </a:lnTo>
                <a:lnTo>
                  <a:pt x="739832" y="411480"/>
                </a:lnTo>
                <a:lnTo>
                  <a:pt x="820026" y="486295"/>
                </a:lnTo>
                <a:lnTo>
                  <a:pt x="881149" y="502920"/>
                </a:lnTo>
                <a:lnTo>
                  <a:pt x="926869" y="550108"/>
                </a:lnTo>
                <a:lnTo>
                  <a:pt x="1176250" y="752302"/>
                </a:lnTo>
                <a:lnTo>
                  <a:pt x="1254976" y="790443"/>
                </a:lnTo>
                <a:lnTo>
                  <a:pt x="1483821" y="1001684"/>
                </a:lnTo>
                <a:lnTo>
                  <a:pt x="1521229" y="1018309"/>
                </a:lnTo>
                <a:lnTo>
                  <a:pt x="1562792" y="1097280"/>
                </a:lnTo>
                <a:cubicBezTo>
                  <a:pt x="1571105" y="1097280"/>
                  <a:pt x="1581944" y="1093613"/>
                  <a:pt x="1587730" y="1097280"/>
                </a:cubicBezTo>
                <a:cubicBezTo>
                  <a:pt x="1593516" y="1100947"/>
                  <a:pt x="1589196" y="1104737"/>
                  <a:pt x="1597509" y="1119284"/>
                </a:cubicBezTo>
                <a:cubicBezTo>
                  <a:pt x="1605822" y="1133831"/>
                  <a:pt x="1624241" y="1162804"/>
                  <a:pt x="1637607" y="1184564"/>
                </a:cubicBezTo>
                <a:lnTo>
                  <a:pt x="1645920" y="1213659"/>
                </a:lnTo>
                <a:lnTo>
                  <a:pt x="1666701" y="1213659"/>
                </a:lnTo>
                <a:lnTo>
                  <a:pt x="1675014" y="1242753"/>
                </a:lnTo>
                <a:lnTo>
                  <a:pt x="1797260" y="1342262"/>
                </a:lnTo>
                <a:lnTo>
                  <a:pt x="1837112" y="1342506"/>
                </a:lnTo>
                <a:lnTo>
                  <a:pt x="1986741" y="1487979"/>
                </a:lnTo>
                <a:lnTo>
                  <a:pt x="2015836" y="1487979"/>
                </a:lnTo>
                <a:lnTo>
                  <a:pt x="2078181" y="1508760"/>
                </a:lnTo>
                <a:lnTo>
                  <a:pt x="2191381" y="1610224"/>
                </a:lnTo>
                <a:lnTo>
                  <a:pt x="2298469" y="1629295"/>
                </a:lnTo>
                <a:lnTo>
                  <a:pt x="2281843" y="1654233"/>
                </a:lnTo>
                <a:lnTo>
                  <a:pt x="2344189" y="1650077"/>
                </a:lnTo>
                <a:lnTo>
                  <a:pt x="2443941" y="1729048"/>
                </a:lnTo>
                <a:lnTo>
                  <a:pt x="2506287" y="1729048"/>
                </a:lnTo>
                <a:lnTo>
                  <a:pt x="3017520" y="2024149"/>
                </a:lnTo>
                <a:lnTo>
                  <a:pt x="3046614" y="2028306"/>
                </a:lnTo>
                <a:lnTo>
                  <a:pt x="3096001" y="2072314"/>
                </a:lnTo>
                <a:lnTo>
                  <a:pt x="3225338" y="2086495"/>
                </a:lnTo>
                <a:lnTo>
                  <a:pt x="3316778" y="2111433"/>
                </a:lnTo>
                <a:lnTo>
                  <a:pt x="3416530" y="2133682"/>
                </a:lnTo>
                <a:lnTo>
                  <a:pt x="3532909" y="2177935"/>
                </a:lnTo>
                <a:lnTo>
                  <a:pt x="3703320" y="2194560"/>
                </a:lnTo>
                <a:lnTo>
                  <a:pt x="3786447" y="2240280"/>
                </a:lnTo>
                <a:lnTo>
                  <a:pt x="3852949" y="2231968"/>
                </a:lnTo>
                <a:lnTo>
                  <a:pt x="3981796" y="2281844"/>
                </a:lnTo>
                <a:lnTo>
                  <a:pt x="4077392" y="2281844"/>
                </a:lnTo>
                <a:lnTo>
                  <a:pt x="4110643" y="2302626"/>
                </a:lnTo>
                <a:lnTo>
                  <a:pt x="4181301" y="2294313"/>
                </a:lnTo>
                <a:lnTo>
                  <a:pt x="4210396" y="2327564"/>
                </a:lnTo>
                <a:lnTo>
                  <a:pt x="4347556" y="2331720"/>
                </a:lnTo>
                <a:lnTo>
                  <a:pt x="4397432" y="2369128"/>
                </a:lnTo>
                <a:lnTo>
                  <a:pt x="4501341" y="2364971"/>
                </a:lnTo>
                <a:lnTo>
                  <a:pt x="4513810" y="2381597"/>
                </a:lnTo>
                <a:lnTo>
                  <a:pt x="4642658" y="2377440"/>
                </a:lnTo>
                <a:lnTo>
                  <a:pt x="4650970" y="2394066"/>
                </a:lnTo>
                <a:lnTo>
                  <a:pt x="4729941" y="2389909"/>
                </a:lnTo>
                <a:lnTo>
                  <a:pt x="4763192" y="2443942"/>
                </a:lnTo>
                <a:lnTo>
                  <a:pt x="4817225" y="2443942"/>
                </a:lnTo>
                <a:lnTo>
                  <a:pt x="4813069" y="2464724"/>
                </a:lnTo>
                <a:lnTo>
                  <a:pt x="4871258" y="2464724"/>
                </a:lnTo>
                <a:lnTo>
                  <a:pt x="4875414" y="2485506"/>
                </a:lnTo>
                <a:lnTo>
                  <a:pt x="5303520" y="2481349"/>
                </a:lnTo>
                <a:lnTo>
                  <a:pt x="5320145" y="2514600"/>
                </a:lnTo>
                <a:lnTo>
                  <a:pt x="5399116" y="2510444"/>
                </a:lnTo>
                <a:lnTo>
                  <a:pt x="5394960" y="2535382"/>
                </a:lnTo>
                <a:lnTo>
                  <a:pt x="5415741" y="2539539"/>
                </a:lnTo>
                <a:lnTo>
                  <a:pt x="5419898" y="2564477"/>
                </a:lnTo>
                <a:lnTo>
                  <a:pt x="6234545" y="2568633"/>
                </a:lnTo>
              </a:path>
            </a:pathLst>
          </a:custGeom>
          <a:noFill/>
          <a:ln w="28575" cap="rnd">
            <a:solidFill>
              <a:schemeClr val="accent2">
                <a:lumMod val="75000"/>
              </a:schemeClr>
            </a:solidFill>
            <a:beve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8" name="Freeform 337"/>
          <p:cNvSpPr/>
          <p:nvPr/>
        </p:nvSpPr>
        <p:spPr>
          <a:xfrm>
            <a:off x="1584960" y="2011680"/>
            <a:ext cx="6507480" cy="2682240"/>
          </a:xfrm>
          <a:custGeom>
            <a:avLst/>
            <a:gdLst>
              <a:gd name="connsiteX0" fmla="*/ 0 w 6507480"/>
              <a:gd name="connsiteY0" fmla="*/ 0 h 2682240"/>
              <a:gd name="connsiteX1" fmla="*/ 114300 w 6507480"/>
              <a:gd name="connsiteY1" fmla="*/ 87630 h 2682240"/>
              <a:gd name="connsiteX2" fmla="*/ 156210 w 6507480"/>
              <a:gd name="connsiteY2" fmla="*/ 80010 h 2682240"/>
              <a:gd name="connsiteX3" fmla="*/ 179070 w 6507480"/>
              <a:gd name="connsiteY3" fmla="*/ 129540 h 2682240"/>
              <a:gd name="connsiteX4" fmla="*/ 209550 w 6507480"/>
              <a:gd name="connsiteY4" fmla="*/ 121920 h 2682240"/>
              <a:gd name="connsiteX5" fmla="*/ 220980 w 6507480"/>
              <a:gd name="connsiteY5" fmla="*/ 152400 h 2682240"/>
              <a:gd name="connsiteX6" fmla="*/ 342900 w 6507480"/>
              <a:gd name="connsiteY6" fmla="*/ 224790 h 2682240"/>
              <a:gd name="connsiteX7" fmla="*/ 377190 w 6507480"/>
              <a:gd name="connsiteY7" fmla="*/ 220980 h 2682240"/>
              <a:gd name="connsiteX8" fmla="*/ 422910 w 6507480"/>
              <a:gd name="connsiteY8" fmla="*/ 289560 h 2682240"/>
              <a:gd name="connsiteX9" fmla="*/ 453390 w 6507480"/>
              <a:gd name="connsiteY9" fmla="*/ 293370 h 2682240"/>
              <a:gd name="connsiteX10" fmla="*/ 476250 w 6507480"/>
              <a:gd name="connsiteY10" fmla="*/ 320040 h 2682240"/>
              <a:gd name="connsiteX11" fmla="*/ 487680 w 6507480"/>
              <a:gd name="connsiteY11" fmla="*/ 320040 h 2682240"/>
              <a:gd name="connsiteX12" fmla="*/ 537210 w 6507480"/>
              <a:gd name="connsiteY12" fmla="*/ 365760 h 2682240"/>
              <a:gd name="connsiteX13" fmla="*/ 567690 w 6507480"/>
              <a:gd name="connsiteY13" fmla="*/ 365760 h 2682240"/>
              <a:gd name="connsiteX14" fmla="*/ 586740 w 6507480"/>
              <a:gd name="connsiteY14" fmla="*/ 415290 h 2682240"/>
              <a:gd name="connsiteX15" fmla="*/ 723900 w 6507480"/>
              <a:gd name="connsiteY15" fmla="*/ 541020 h 2682240"/>
              <a:gd name="connsiteX16" fmla="*/ 788670 w 6507480"/>
              <a:gd name="connsiteY16" fmla="*/ 541020 h 2682240"/>
              <a:gd name="connsiteX17" fmla="*/ 807720 w 6507480"/>
              <a:gd name="connsiteY17" fmla="*/ 571500 h 2682240"/>
              <a:gd name="connsiteX18" fmla="*/ 834390 w 6507480"/>
              <a:gd name="connsiteY18" fmla="*/ 560070 h 2682240"/>
              <a:gd name="connsiteX19" fmla="*/ 899160 w 6507480"/>
              <a:gd name="connsiteY19" fmla="*/ 655320 h 2682240"/>
              <a:gd name="connsiteX20" fmla="*/ 922020 w 6507480"/>
              <a:gd name="connsiteY20" fmla="*/ 655320 h 2682240"/>
              <a:gd name="connsiteX21" fmla="*/ 929640 w 6507480"/>
              <a:gd name="connsiteY21" fmla="*/ 708660 h 2682240"/>
              <a:gd name="connsiteX22" fmla="*/ 990600 w 6507480"/>
              <a:gd name="connsiteY22" fmla="*/ 754380 h 2682240"/>
              <a:gd name="connsiteX23" fmla="*/ 986790 w 6507480"/>
              <a:gd name="connsiteY23" fmla="*/ 784860 h 2682240"/>
              <a:gd name="connsiteX24" fmla="*/ 1017270 w 6507480"/>
              <a:gd name="connsiteY24" fmla="*/ 792480 h 2682240"/>
              <a:gd name="connsiteX25" fmla="*/ 1211580 w 6507480"/>
              <a:gd name="connsiteY25" fmla="*/ 1036320 h 2682240"/>
              <a:gd name="connsiteX26" fmla="*/ 1283970 w 6507480"/>
              <a:gd name="connsiteY26" fmla="*/ 1116330 h 2682240"/>
              <a:gd name="connsiteX27" fmla="*/ 1447800 w 6507480"/>
              <a:gd name="connsiteY27" fmla="*/ 1272540 h 2682240"/>
              <a:gd name="connsiteX28" fmla="*/ 1482090 w 6507480"/>
              <a:gd name="connsiteY28" fmla="*/ 1283970 h 2682240"/>
              <a:gd name="connsiteX29" fmla="*/ 1512570 w 6507480"/>
              <a:gd name="connsiteY29" fmla="*/ 1329690 h 2682240"/>
              <a:gd name="connsiteX30" fmla="*/ 1546860 w 6507480"/>
              <a:gd name="connsiteY30" fmla="*/ 1348740 h 2682240"/>
              <a:gd name="connsiteX31" fmla="*/ 1558290 w 6507480"/>
              <a:gd name="connsiteY31" fmla="*/ 1371600 h 2682240"/>
              <a:gd name="connsiteX32" fmla="*/ 1604010 w 6507480"/>
              <a:gd name="connsiteY32" fmla="*/ 1371600 h 2682240"/>
              <a:gd name="connsiteX33" fmla="*/ 1710690 w 6507480"/>
              <a:gd name="connsiteY33" fmla="*/ 1463040 h 2682240"/>
              <a:gd name="connsiteX34" fmla="*/ 2038350 w 6507480"/>
              <a:gd name="connsiteY34" fmla="*/ 1638300 h 2682240"/>
              <a:gd name="connsiteX35" fmla="*/ 2076450 w 6507480"/>
              <a:gd name="connsiteY35" fmla="*/ 1676400 h 2682240"/>
              <a:gd name="connsiteX36" fmla="*/ 2106930 w 6507480"/>
              <a:gd name="connsiteY36" fmla="*/ 1680210 h 2682240"/>
              <a:gd name="connsiteX37" fmla="*/ 2141220 w 6507480"/>
              <a:gd name="connsiteY37" fmla="*/ 1737360 h 2682240"/>
              <a:gd name="connsiteX38" fmla="*/ 2175510 w 6507480"/>
              <a:gd name="connsiteY38" fmla="*/ 1737360 h 2682240"/>
              <a:gd name="connsiteX39" fmla="*/ 2209800 w 6507480"/>
              <a:gd name="connsiteY39" fmla="*/ 1783080 h 2682240"/>
              <a:gd name="connsiteX40" fmla="*/ 2442210 w 6507480"/>
              <a:gd name="connsiteY40" fmla="*/ 1844040 h 2682240"/>
              <a:gd name="connsiteX41" fmla="*/ 2594610 w 6507480"/>
              <a:gd name="connsiteY41" fmla="*/ 1889760 h 2682240"/>
              <a:gd name="connsiteX42" fmla="*/ 2609850 w 6507480"/>
              <a:gd name="connsiteY42" fmla="*/ 1950720 h 2682240"/>
              <a:gd name="connsiteX43" fmla="*/ 2705100 w 6507480"/>
              <a:gd name="connsiteY43" fmla="*/ 1969770 h 2682240"/>
              <a:gd name="connsiteX44" fmla="*/ 2788920 w 6507480"/>
              <a:gd name="connsiteY44" fmla="*/ 2065020 h 2682240"/>
              <a:gd name="connsiteX45" fmla="*/ 2849880 w 6507480"/>
              <a:gd name="connsiteY45" fmla="*/ 2065020 h 2682240"/>
              <a:gd name="connsiteX46" fmla="*/ 2956560 w 6507480"/>
              <a:gd name="connsiteY46" fmla="*/ 2118360 h 2682240"/>
              <a:gd name="connsiteX47" fmla="*/ 3063240 w 6507480"/>
              <a:gd name="connsiteY47" fmla="*/ 2164080 h 2682240"/>
              <a:gd name="connsiteX48" fmla="*/ 3181350 w 6507480"/>
              <a:gd name="connsiteY48" fmla="*/ 2194560 h 2682240"/>
              <a:gd name="connsiteX49" fmla="*/ 3337560 w 6507480"/>
              <a:gd name="connsiteY49" fmla="*/ 2228850 h 2682240"/>
              <a:gd name="connsiteX50" fmla="*/ 3394710 w 6507480"/>
              <a:gd name="connsiteY50" fmla="*/ 2270760 h 2682240"/>
              <a:gd name="connsiteX51" fmla="*/ 3577590 w 6507480"/>
              <a:gd name="connsiteY51" fmla="*/ 2293620 h 2682240"/>
              <a:gd name="connsiteX52" fmla="*/ 3707130 w 6507480"/>
              <a:gd name="connsiteY52" fmla="*/ 2308860 h 2682240"/>
              <a:gd name="connsiteX53" fmla="*/ 3760470 w 6507480"/>
              <a:gd name="connsiteY53" fmla="*/ 2339340 h 2682240"/>
              <a:gd name="connsiteX54" fmla="*/ 3798570 w 6507480"/>
              <a:gd name="connsiteY54" fmla="*/ 2339340 h 2682240"/>
              <a:gd name="connsiteX55" fmla="*/ 3844290 w 6507480"/>
              <a:gd name="connsiteY55" fmla="*/ 2358390 h 2682240"/>
              <a:gd name="connsiteX56" fmla="*/ 3897630 w 6507480"/>
              <a:gd name="connsiteY56" fmla="*/ 2362200 h 2682240"/>
              <a:gd name="connsiteX57" fmla="*/ 3920490 w 6507480"/>
              <a:gd name="connsiteY57" fmla="*/ 2373630 h 2682240"/>
              <a:gd name="connsiteX58" fmla="*/ 4114800 w 6507480"/>
              <a:gd name="connsiteY58" fmla="*/ 2366010 h 2682240"/>
              <a:gd name="connsiteX59" fmla="*/ 4141470 w 6507480"/>
              <a:gd name="connsiteY59" fmla="*/ 2392680 h 2682240"/>
              <a:gd name="connsiteX60" fmla="*/ 4175760 w 6507480"/>
              <a:gd name="connsiteY60" fmla="*/ 2388870 h 2682240"/>
              <a:gd name="connsiteX61" fmla="*/ 4206240 w 6507480"/>
              <a:gd name="connsiteY61" fmla="*/ 2415540 h 2682240"/>
              <a:gd name="connsiteX62" fmla="*/ 4213860 w 6507480"/>
              <a:gd name="connsiteY62" fmla="*/ 2430780 h 2682240"/>
              <a:gd name="connsiteX63" fmla="*/ 4240530 w 6507480"/>
              <a:gd name="connsiteY63" fmla="*/ 2426970 h 2682240"/>
              <a:gd name="connsiteX64" fmla="*/ 4229100 w 6507480"/>
              <a:gd name="connsiteY64" fmla="*/ 2453640 h 2682240"/>
              <a:gd name="connsiteX65" fmla="*/ 4324350 w 6507480"/>
              <a:gd name="connsiteY65" fmla="*/ 2449830 h 2682240"/>
              <a:gd name="connsiteX66" fmla="*/ 4366260 w 6507480"/>
              <a:gd name="connsiteY66" fmla="*/ 2480310 h 2682240"/>
              <a:gd name="connsiteX67" fmla="*/ 4453890 w 6507480"/>
              <a:gd name="connsiteY67" fmla="*/ 2472690 h 2682240"/>
              <a:gd name="connsiteX68" fmla="*/ 4476750 w 6507480"/>
              <a:gd name="connsiteY68" fmla="*/ 2499360 h 2682240"/>
              <a:gd name="connsiteX69" fmla="*/ 4564380 w 6507480"/>
              <a:gd name="connsiteY69" fmla="*/ 2495550 h 2682240"/>
              <a:gd name="connsiteX70" fmla="*/ 4587240 w 6507480"/>
              <a:gd name="connsiteY70" fmla="*/ 2514600 h 2682240"/>
              <a:gd name="connsiteX71" fmla="*/ 4850130 w 6507480"/>
              <a:gd name="connsiteY71" fmla="*/ 2506980 h 2682240"/>
              <a:gd name="connsiteX72" fmla="*/ 4876800 w 6507480"/>
              <a:gd name="connsiteY72" fmla="*/ 2529840 h 2682240"/>
              <a:gd name="connsiteX73" fmla="*/ 4979670 w 6507480"/>
              <a:gd name="connsiteY73" fmla="*/ 2526030 h 2682240"/>
              <a:gd name="connsiteX74" fmla="*/ 4994910 w 6507480"/>
              <a:gd name="connsiteY74" fmla="*/ 2548890 h 2682240"/>
              <a:gd name="connsiteX75" fmla="*/ 5132070 w 6507480"/>
              <a:gd name="connsiteY75" fmla="*/ 2537460 h 2682240"/>
              <a:gd name="connsiteX76" fmla="*/ 5132070 w 6507480"/>
              <a:gd name="connsiteY76" fmla="*/ 2556510 h 2682240"/>
              <a:gd name="connsiteX77" fmla="*/ 5238750 w 6507480"/>
              <a:gd name="connsiteY77" fmla="*/ 2556510 h 2682240"/>
              <a:gd name="connsiteX78" fmla="*/ 5242560 w 6507480"/>
              <a:gd name="connsiteY78" fmla="*/ 2583180 h 2682240"/>
              <a:gd name="connsiteX79" fmla="*/ 5928360 w 6507480"/>
              <a:gd name="connsiteY79" fmla="*/ 2583180 h 2682240"/>
              <a:gd name="connsiteX80" fmla="*/ 5920740 w 6507480"/>
              <a:gd name="connsiteY80" fmla="*/ 2628900 h 2682240"/>
              <a:gd name="connsiteX81" fmla="*/ 5939790 w 6507480"/>
              <a:gd name="connsiteY81" fmla="*/ 2632710 h 2682240"/>
              <a:gd name="connsiteX82" fmla="*/ 5951220 w 6507480"/>
              <a:gd name="connsiteY82" fmla="*/ 2682240 h 2682240"/>
              <a:gd name="connsiteX83" fmla="*/ 6507480 w 6507480"/>
              <a:gd name="connsiteY83" fmla="*/ 2674620 h 2682240"/>
              <a:gd name="connsiteX0" fmla="*/ 0 w 6507480"/>
              <a:gd name="connsiteY0" fmla="*/ 0 h 2682240"/>
              <a:gd name="connsiteX1" fmla="*/ 114300 w 6507480"/>
              <a:gd name="connsiteY1" fmla="*/ 87630 h 2682240"/>
              <a:gd name="connsiteX2" fmla="*/ 156210 w 6507480"/>
              <a:gd name="connsiteY2" fmla="*/ 80010 h 2682240"/>
              <a:gd name="connsiteX3" fmla="*/ 179070 w 6507480"/>
              <a:gd name="connsiteY3" fmla="*/ 129540 h 2682240"/>
              <a:gd name="connsiteX4" fmla="*/ 209550 w 6507480"/>
              <a:gd name="connsiteY4" fmla="*/ 121920 h 2682240"/>
              <a:gd name="connsiteX5" fmla="*/ 220980 w 6507480"/>
              <a:gd name="connsiteY5" fmla="*/ 152400 h 2682240"/>
              <a:gd name="connsiteX6" fmla="*/ 342900 w 6507480"/>
              <a:gd name="connsiteY6" fmla="*/ 224790 h 2682240"/>
              <a:gd name="connsiteX7" fmla="*/ 377190 w 6507480"/>
              <a:gd name="connsiteY7" fmla="*/ 220980 h 2682240"/>
              <a:gd name="connsiteX8" fmla="*/ 422910 w 6507480"/>
              <a:gd name="connsiteY8" fmla="*/ 289560 h 2682240"/>
              <a:gd name="connsiteX9" fmla="*/ 453390 w 6507480"/>
              <a:gd name="connsiteY9" fmla="*/ 293370 h 2682240"/>
              <a:gd name="connsiteX10" fmla="*/ 476250 w 6507480"/>
              <a:gd name="connsiteY10" fmla="*/ 320040 h 2682240"/>
              <a:gd name="connsiteX11" fmla="*/ 487680 w 6507480"/>
              <a:gd name="connsiteY11" fmla="*/ 320040 h 2682240"/>
              <a:gd name="connsiteX12" fmla="*/ 537210 w 6507480"/>
              <a:gd name="connsiteY12" fmla="*/ 365760 h 2682240"/>
              <a:gd name="connsiteX13" fmla="*/ 567690 w 6507480"/>
              <a:gd name="connsiteY13" fmla="*/ 365760 h 2682240"/>
              <a:gd name="connsiteX14" fmla="*/ 579405 w 6507480"/>
              <a:gd name="connsiteY14" fmla="*/ 415290 h 2682240"/>
              <a:gd name="connsiteX15" fmla="*/ 723900 w 6507480"/>
              <a:gd name="connsiteY15" fmla="*/ 541020 h 2682240"/>
              <a:gd name="connsiteX16" fmla="*/ 788670 w 6507480"/>
              <a:gd name="connsiteY16" fmla="*/ 541020 h 2682240"/>
              <a:gd name="connsiteX17" fmla="*/ 807720 w 6507480"/>
              <a:gd name="connsiteY17" fmla="*/ 571500 h 2682240"/>
              <a:gd name="connsiteX18" fmla="*/ 834390 w 6507480"/>
              <a:gd name="connsiteY18" fmla="*/ 560070 h 2682240"/>
              <a:gd name="connsiteX19" fmla="*/ 899160 w 6507480"/>
              <a:gd name="connsiteY19" fmla="*/ 655320 h 2682240"/>
              <a:gd name="connsiteX20" fmla="*/ 922020 w 6507480"/>
              <a:gd name="connsiteY20" fmla="*/ 655320 h 2682240"/>
              <a:gd name="connsiteX21" fmla="*/ 929640 w 6507480"/>
              <a:gd name="connsiteY21" fmla="*/ 708660 h 2682240"/>
              <a:gd name="connsiteX22" fmla="*/ 990600 w 6507480"/>
              <a:gd name="connsiteY22" fmla="*/ 754380 h 2682240"/>
              <a:gd name="connsiteX23" fmla="*/ 986790 w 6507480"/>
              <a:gd name="connsiteY23" fmla="*/ 784860 h 2682240"/>
              <a:gd name="connsiteX24" fmla="*/ 1017270 w 6507480"/>
              <a:gd name="connsiteY24" fmla="*/ 792480 h 2682240"/>
              <a:gd name="connsiteX25" fmla="*/ 1211580 w 6507480"/>
              <a:gd name="connsiteY25" fmla="*/ 1036320 h 2682240"/>
              <a:gd name="connsiteX26" fmla="*/ 1283970 w 6507480"/>
              <a:gd name="connsiteY26" fmla="*/ 1116330 h 2682240"/>
              <a:gd name="connsiteX27" fmla="*/ 1447800 w 6507480"/>
              <a:gd name="connsiteY27" fmla="*/ 1272540 h 2682240"/>
              <a:gd name="connsiteX28" fmla="*/ 1482090 w 6507480"/>
              <a:gd name="connsiteY28" fmla="*/ 1283970 h 2682240"/>
              <a:gd name="connsiteX29" fmla="*/ 1512570 w 6507480"/>
              <a:gd name="connsiteY29" fmla="*/ 1329690 h 2682240"/>
              <a:gd name="connsiteX30" fmla="*/ 1546860 w 6507480"/>
              <a:gd name="connsiteY30" fmla="*/ 1348740 h 2682240"/>
              <a:gd name="connsiteX31" fmla="*/ 1558290 w 6507480"/>
              <a:gd name="connsiteY31" fmla="*/ 1371600 h 2682240"/>
              <a:gd name="connsiteX32" fmla="*/ 1604010 w 6507480"/>
              <a:gd name="connsiteY32" fmla="*/ 1371600 h 2682240"/>
              <a:gd name="connsiteX33" fmla="*/ 1710690 w 6507480"/>
              <a:gd name="connsiteY33" fmla="*/ 1463040 h 2682240"/>
              <a:gd name="connsiteX34" fmla="*/ 2038350 w 6507480"/>
              <a:gd name="connsiteY34" fmla="*/ 1638300 h 2682240"/>
              <a:gd name="connsiteX35" fmla="*/ 2076450 w 6507480"/>
              <a:gd name="connsiteY35" fmla="*/ 1676400 h 2682240"/>
              <a:gd name="connsiteX36" fmla="*/ 2106930 w 6507480"/>
              <a:gd name="connsiteY36" fmla="*/ 1680210 h 2682240"/>
              <a:gd name="connsiteX37" fmla="*/ 2141220 w 6507480"/>
              <a:gd name="connsiteY37" fmla="*/ 1737360 h 2682240"/>
              <a:gd name="connsiteX38" fmla="*/ 2175510 w 6507480"/>
              <a:gd name="connsiteY38" fmla="*/ 1737360 h 2682240"/>
              <a:gd name="connsiteX39" fmla="*/ 2209800 w 6507480"/>
              <a:gd name="connsiteY39" fmla="*/ 1783080 h 2682240"/>
              <a:gd name="connsiteX40" fmla="*/ 2442210 w 6507480"/>
              <a:gd name="connsiteY40" fmla="*/ 1844040 h 2682240"/>
              <a:gd name="connsiteX41" fmla="*/ 2594610 w 6507480"/>
              <a:gd name="connsiteY41" fmla="*/ 1889760 h 2682240"/>
              <a:gd name="connsiteX42" fmla="*/ 2609850 w 6507480"/>
              <a:gd name="connsiteY42" fmla="*/ 1950720 h 2682240"/>
              <a:gd name="connsiteX43" fmla="*/ 2705100 w 6507480"/>
              <a:gd name="connsiteY43" fmla="*/ 1969770 h 2682240"/>
              <a:gd name="connsiteX44" fmla="*/ 2788920 w 6507480"/>
              <a:gd name="connsiteY44" fmla="*/ 2065020 h 2682240"/>
              <a:gd name="connsiteX45" fmla="*/ 2849880 w 6507480"/>
              <a:gd name="connsiteY45" fmla="*/ 2065020 h 2682240"/>
              <a:gd name="connsiteX46" fmla="*/ 2956560 w 6507480"/>
              <a:gd name="connsiteY46" fmla="*/ 2118360 h 2682240"/>
              <a:gd name="connsiteX47" fmla="*/ 3063240 w 6507480"/>
              <a:gd name="connsiteY47" fmla="*/ 2164080 h 2682240"/>
              <a:gd name="connsiteX48" fmla="*/ 3181350 w 6507480"/>
              <a:gd name="connsiteY48" fmla="*/ 2194560 h 2682240"/>
              <a:gd name="connsiteX49" fmla="*/ 3337560 w 6507480"/>
              <a:gd name="connsiteY49" fmla="*/ 2228850 h 2682240"/>
              <a:gd name="connsiteX50" fmla="*/ 3394710 w 6507480"/>
              <a:gd name="connsiteY50" fmla="*/ 2270760 h 2682240"/>
              <a:gd name="connsiteX51" fmla="*/ 3577590 w 6507480"/>
              <a:gd name="connsiteY51" fmla="*/ 2293620 h 2682240"/>
              <a:gd name="connsiteX52" fmla="*/ 3707130 w 6507480"/>
              <a:gd name="connsiteY52" fmla="*/ 2308860 h 2682240"/>
              <a:gd name="connsiteX53" fmla="*/ 3760470 w 6507480"/>
              <a:gd name="connsiteY53" fmla="*/ 2339340 h 2682240"/>
              <a:gd name="connsiteX54" fmla="*/ 3798570 w 6507480"/>
              <a:gd name="connsiteY54" fmla="*/ 2339340 h 2682240"/>
              <a:gd name="connsiteX55" fmla="*/ 3844290 w 6507480"/>
              <a:gd name="connsiteY55" fmla="*/ 2358390 h 2682240"/>
              <a:gd name="connsiteX56" fmla="*/ 3897630 w 6507480"/>
              <a:gd name="connsiteY56" fmla="*/ 2362200 h 2682240"/>
              <a:gd name="connsiteX57" fmla="*/ 3920490 w 6507480"/>
              <a:gd name="connsiteY57" fmla="*/ 2373630 h 2682240"/>
              <a:gd name="connsiteX58" fmla="*/ 4114800 w 6507480"/>
              <a:gd name="connsiteY58" fmla="*/ 2366010 h 2682240"/>
              <a:gd name="connsiteX59" fmla="*/ 4141470 w 6507480"/>
              <a:gd name="connsiteY59" fmla="*/ 2392680 h 2682240"/>
              <a:gd name="connsiteX60" fmla="*/ 4175760 w 6507480"/>
              <a:gd name="connsiteY60" fmla="*/ 2388870 h 2682240"/>
              <a:gd name="connsiteX61" fmla="*/ 4206240 w 6507480"/>
              <a:gd name="connsiteY61" fmla="*/ 2415540 h 2682240"/>
              <a:gd name="connsiteX62" fmla="*/ 4213860 w 6507480"/>
              <a:gd name="connsiteY62" fmla="*/ 2430780 h 2682240"/>
              <a:gd name="connsiteX63" fmla="*/ 4240530 w 6507480"/>
              <a:gd name="connsiteY63" fmla="*/ 2426970 h 2682240"/>
              <a:gd name="connsiteX64" fmla="*/ 4229100 w 6507480"/>
              <a:gd name="connsiteY64" fmla="*/ 2453640 h 2682240"/>
              <a:gd name="connsiteX65" fmla="*/ 4324350 w 6507480"/>
              <a:gd name="connsiteY65" fmla="*/ 2449830 h 2682240"/>
              <a:gd name="connsiteX66" fmla="*/ 4366260 w 6507480"/>
              <a:gd name="connsiteY66" fmla="*/ 2480310 h 2682240"/>
              <a:gd name="connsiteX67" fmla="*/ 4453890 w 6507480"/>
              <a:gd name="connsiteY67" fmla="*/ 2472690 h 2682240"/>
              <a:gd name="connsiteX68" fmla="*/ 4476750 w 6507480"/>
              <a:gd name="connsiteY68" fmla="*/ 2499360 h 2682240"/>
              <a:gd name="connsiteX69" fmla="*/ 4564380 w 6507480"/>
              <a:gd name="connsiteY69" fmla="*/ 2495550 h 2682240"/>
              <a:gd name="connsiteX70" fmla="*/ 4587240 w 6507480"/>
              <a:gd name="connsiteY70" fmla="*/ 2514600 h 2682240"/>
              <a:gd name="connsiteX71" fmla="*/ 4850130 w 6507480"/>
              <a:gd name="connsiteY71" fmla="*/ 2506980 h 2682240"/>
              <a:gd name="connsiteX72" fmla="*/ 4876800 w 6507480"/>
              <a:gd name="connsiteY72" fmla="*/ 2529840 h 2682240"/>
              <a:gd name="connsiteX73" fmla="*/ 4979670 w 6507480"/>
              <a:gd name="connsiteY73" fmla="*/ 2526030 h 2682240"/>
              <a:gd name="connsiteX74" fmla="*/ 4994910 w 6507480"/>
              <a:gd name="connsiteY74" fmla="*/ 2548890 h 2682240"/>
              <a:gd name="connsiteX75" fmla="*/ 5132070 w 6507480"/>
              <a:gd name="connsiteY75" fmla="*/ 2537460 h 2682240"/>
              <a:gd name="connsiteX76" fmla="*/ 5132070 w 6507480"/>
              <a:gd name="connsiteY76" fmla="*/ 2556510 h 2682240"/>
              <a:gd name="connsiteX77" fmla="*/ 5238750 w 6507480"/>
              <a:gd name="connsiteY77" fmla="*/ 2556510 h 2682240"/>
              <a:gd name="connsiteX78" fmla="*/ 5242560 w 6507480"/>
              <a:gd name="connsiteY78" fmla="*/ 2583180 h 2682240"/>
              <a:gd name="connsiteX79" fmla="*/ 5928360 w 6507480"/>
              <a:gd name="connsiteY79" fmla="*/ 2583180 h 2682240"/>
              <a:gd name="connsiteX80" fmla="*/ 5920740 w 6507480"/>
              <a:gd name="connsiteY80" fmla="*/ 2628900 h 2682240"/>
              <a:gd name="connsiteX81" fmla="*/ 5939790 w 6507480"/>
              <a:gd name="connsiteY81" fmla="*/ 2632710 h 2682240"/>
              <a:gd name="connsiteX82" fmla="*/ 5951220 w 6507480"/>
              <a:gd name="connsiteY82" fmla="*/ 2682240 h 2682240"/>
              <a:gd name="connsiteX83" fmla="*/ 6507480 w 6507480"/>
              <a:gd name="connsiteY83" fmla="*/ 2674620 h 2682240"/>
              <a:gd name="connsiteX0" fmla="*/ 0 w 6507480"/>
              <a:gd name="connsiteY0" fmla="*/ 0 h 2682240"/>
              <a:gd name="connsiteX1" fmla="*/ 114300 w 6507480"/>
              <a:gd name="connsiteY1" fmla="*/ 87630 h 2682240"/>
              <a:gd name="connsiteX2" fmla="*/ 156210 w 6507480"/>
              <a:gd name="connsiteY2" fmla="*/ 80010 h 2682240"/>
              <a:gd name="connsiteX3" fmla="*/ 179070 w 6507480"/>
              <a:gd name="connsiteY3" fmla="*/ 129540 h 2682240"/>
              <a:gd name="connsiteX4" fmla="*/ 209550 w 6507480"/>
              <a:gd name="connsiteY4" fmla="*/ 121920 h 2682240"/>
              <a:gd name="connsiteX5" fmla="*/ 220980 w 6507480"/>
              <a:gd name="connsiteY5" fmla="*/ 152400 h 2682240"/>
              <a:gd name="connsiteX6" fmla="*/ 342900 w 6507480"/>
              <a:gd name="connsiteY6" fmla="*/ 224790 h 2682240"/>
              <a:gd name="connsiteX7" fmla="*/ 377190 w 6507480"/>
              <a:gd name="connsiteY7" fmla="*/ 220980 h 2682240"/>
              <a:gd name="connsiteX8" fmla="*/ 422910 w 6507480"/>
              <a:gd name="connsiteY8" fmla="*/ 289560 h 2682240"/>
              <a:gd name="connsiteX9" fmla="*/ 453390 w 6507480"/>
              <a:gd name="connsiteY9" fmla="*/ 293370 h 2682240"/>
              <a:gd name="connsiteX10" fmla="*/ 476250 w 6507480"/>
              <a:gd name="connsiteY10" fmla="*/ 320040 h 2682240"/>
              <a:gd name="connsiteX11" fmla="*/ 487680 w 6507480"/>
              <a:gd name="connsiteY11" fmla="*/ 320040 h 2682240"/>
              <a:gd name="connsiteX12" fmla="*/ 537210 w 6507480"/>
              <a:gd name="connsiteY12" fmla="*/ 365760 h 2682240"/>
              <a:gd name="connsiteX13" fmla="*/ 567690 w 6507480"/>
              <a:gd name="connsiteY13" fmla="*/ 365760 h 2682240"/>
              <a:gd name="connsiteX14" fmla="*/ 579405 w 6507480"/>
              <a:gd name="connsiteY14" fmla="*/ 420180 h 2682240"/>
              <a:gd name="connsiteX15" fmla="*/ 723900 w 6507480"/>
              <a:gd name="connsiteY15" fmla="*/ 541020 h 2682240"/>
              <a:gd name="connsiteX16" fmla="*/ 788670 w 6507480"/>
              <a:gd name="connsiteY16" fmla="*/ 541020 h 2682240"/>
              <a:gd name="connsiteX17" fmla="*/ 807720 w 6507480"/>
              <a:gd name="connsiteY17" fmla="*/ 571500 h 2682240"/>
              <a:gd name="connsiteX18" fmla="*/ 834390 w 6507480"/>
              <a:gd name="connsiteY18" fmla="*/ 560070 h 2682240"/>
              <a:gd name="connsiteX19" fmla="*/ 899160 w 6507480"/>
              <a:gd name="connsiteY19" fmla="*/ 655320 h 2682240"/>
              <a:gd name="connsiteX20" fmla="*/ 922020 w 6507480"/>
              <a:gd name="connsiteY20" fmla="*/ 655320 h 2682240"/>
              <a:gd name="connsiteX21" fmla="*/ 929640 w 6507480"/>
              <a:gd name="connsiteY21" fmla="*/ 708660 h 2682240"/>
              <a:gd name="connsiteX22" fmla="*/ 990600 w 6507480"/>
              <a:gd name="connsiteY22" fmla="*/ 754380 h 2682240"/>
              <a:gd name="connsiteX23" fmla="*/ 986790 w 6507480"/>
              <a:gd name="connsiteY23" fmla="*/ 784860 h 2682240"/>
              <a:gd name="connsiteX24" fmla="*/ 1017270 w 6507480"/>
              <a:gd name="connsiteY24" fmla="*/ 792480 h 2682240"/>
              <a:gd name="connsiteX25" fmla="*/ 1211580 w 6507480"/>
              <a:gd name="connsiteY25" fmla="*/ 1036320 h 2682240"/>
              <a:gd name="connsiteX26" fmla="*/ 1283970 w 6507480"/>
              <a:gd name="connsiteY26" fmla="*/ 1116330 h 2682240"/>
              <a:gd name="connsiteX27" fmla="*/ 1447800 w 6507480"/>
              <a:gd name="connsiteY27" fmla="*/ 1272540 h 2682240"/>
              <a:gd name="connsiteX28" fmla="*/ 1482090 w 6507480"/>
              <a:gd name="connsiteY28" fmla="*/ 1283970 h 2682240"/>
              <a:gd name="connsiteX29" fmla="*/ 1512570 w 6507480"/>
              <a:gd name="connsiteY29" fmla="*/ 1329690 h 2682240"/>
              <a:gd name="connsiteX30" fmla="*/ 1546860 w 6507480"/>
              <a:gd name="connsiteY30" fmla="*/ 1348740 h 2682240"/>
              <a:gd name="connsiteX31" fmla="*/ 1558290 w 6507480"/>
              <a:gd name="connsiteY31" fmla="*/ 1371600 h 2682240"/>
              <a:gd name="connsiteX32" fmla="*/ 1604010 w 6507480"/>
              <a:gd name="connsiteY32" fmla="*/ 1371600 h 2682240"/>
              <a:gd name="connsiteX33" fmla="*/ 1710690 w 6507480"/>
              <a:gd name="connsiteY33" fmla="*/ 1463040 h 2682240"/>
              <a:gd name="connsiteX34" fmla="*/ 2038350 w 6507480"/>
              <a:gd name="connsiteY34" fmla="*/ 1638300 h 2682240"/>
              <a:gd name="connsiteX35" fmla="*/ 2076450 w 6507480"/>
              <a:gd name="connsiteY35" fmla="*/ 1676400 h 2682240"/>
              <a:gd name="connsiteX36" fmla="*/ 2106930 w 6507480"/>
              <a:gd name="connsiteY36" fmla="*/ 1680210 h 2682240"/>
              <a:gd name="connsiteX37" fmla="*/ 2141220 w 6507480"/>
              <a:gd name="connsiteY37" fmla="*/ 1737360 h 2682240"/>
              <a:gd name="connsiteX38" fmla="*/ 2175510 w 6507480"/>
              <a:gd name="connsiteY38" fmla="*/ 1737360 h 2682240"/>
              <a:gd name="connsiteX39" fmla="*/ 2209800 w 6507480"/>
              <a:gd name="connsiteY39" fmla="*/ 1783080 h 2682240"/>
              <a:gd name="connsiteX40" fmla="*/ 2442210 w 6507480"/>
              <a:gd name="connsiteY40" fmla="*/ 1844040 h 2682240"/>
              <a:gd name="connsiteX41" fmla="*/ 2594610 w 6507480"/>
              <a:gd name="connsiteY41" fmla="*/ 1889760 h 2682240"/>
              <a:gd name="connsiteX42" fmla="*/ 2609850 w 6507480"/>
              <a:gd name="connsiteY42" fmla="*/ 1950720 h 2682240"/>
              <a:gd name="connsiteX43" fmla="*/ 2705100 w 6507480"/>
              <a:gd name="connsiteY43" fmla="*/ 1969770 h 2682240"/>
              <a:gd name="connsiteX44" fmla="*/ 2788920 w 6507480"/>
              <a:gd name="connsiteY44" fmla="*/ 2065020 h 2682240"/>
              <a:gd name="connsiteX45" fmla="*/ 2849880 w 6507480"/>
              <a:gd name="connsiteY45" fmla="*/ 2065020 h 2682240"/>
              <a:gd name="connsiteX46" fmla="*/ 2956560 w 6507480"/>
              <a:gd name="connsiteY46" fmla="*/ 2118360 h 2682240"/>
              <a:gd name="connsiteX47" fmla="*/ 3063240 w 6507480"/>
              <a:gd name="connsiteY47" fmla="*/ 2164080 h 2682240"/>
              <a:gd name="connsiteX48" fmla="*/ 3181350 w 6507480"/>
              <a:gd name="connsiteY48" fmla="*/ 2194560 h 2682240"/>
              <a:gd name="connsiteX49" fmla="*/ 3337560 w 6507480"/>
              <a:gd name="connsiteY49" fmla="*/ 2228850 h 2682240"/>
              <a:gd name="connsiteX50" fmla="*/ 3394710 w 6507480"/>
              <a:gd name="connsiteY50" fmla="*/ 2270760 h 2682240"/>
              <a:gd name="connsiteX51" fmla="*/ 3577590 w 6507480"/>
              <a:gd name="connsiteY51" fmla="*/ 2293620 h 2682240"/>
              <a:gd name="connsiteX52" fmla="*/ 3707130 w 6507480"/>
              <a:gd name="connsiteY52" fmla="*/ 2308860 h 2682240"/>
              <a:gd name="connsiteX53" fmla="*/ 3760470 w 6507480"/>
              <a:gd name="connsiteY53" fmla="*/ 2339340 h 2682240"/>
              <a:gd name="connsiteX54" fmla="*/ 3798570 w 6507480"/>
              <a:gd name="connsiteY54" fmla="*/ 2339340 h 2682240"/>
              <a:gd name="connsiteX55" fmla="*/ 3844290 w 6507480"/>
              <a:gd name="connsiteY55" fmla="*/ 2358390 h 2682240"/>
              <a:gd name="connsiteX56" fmla="*/ 3897630 w 6507480"/>
              <a:gd name="connsiteY56" fmla="*/ 2362200 h 2682240"/>
              <a:gd name="connsiteX57" fmla="*/ 3920490 w 6507480"/>
              <a:gd name="connsiteY57" fmla="*/ 2373630 h 2682240"/>
              <a:gd name="connsiteX58" fmla="*/ 4114800 w 6507480"/>
              <a:gd name="connsiteY58" fmla="*/ 2366010 h 2682240"/>
              <a:gd name="connsiteX59" fmla="*/ 4141470 w 6507480"/>
              <a:gd name="connsiteY59" fmla="*/ 2392680 h 2682240"/>
              <a:gd name="connsiteX60" fmla="*/ 4175760 w 6507480"/>
              <a:gd name="connsiteY60" fmla="*/ 2388870 h 2682240"/>
              <a:gd name="connsiteX61" fmla="*/ 4206240 w 6507480"/>
              <a:gd name="connsiteY61" fmla="*/ 2415540 h 2682240"/>
              <a:gd name="connsiteX62" fmla="*/ 4213860 w 6507480"/>
              <a:gd name="connsiteY62" fmla="*/ 2430780 h 2682240"/>
              <a:gd name="connsiteX63" fmla="*/ 4240530 w 6507480"/>
              <a:gd name="connsiteY63" fmla="*/ 2426970 h 2682240"/>
              <a:gd name="connsiteX64" fmla="*/ 4229100 w 6507480"/>
              <a:gd name="connsiteY64" fmla="*/ 2453640 h 2682240"/>
              <a:gd name="connsiteX65" fmla="*/ 4324350 w 6507480"/>
              <a:gd name="connsiteY65" fmla="*/ 2449830 h 2682240"/>
              <a:gd name="connsiteX66" fmla="*/ 4366260 w 6507480"/>
              <a:gd name="connsiteY66" fmla="*/ 2480310 h 2682240"/>
              <a:gd name="connsiteX67" fmla="*/ 4453890 w 6507480"/>
              <a:gd name="connsiteY67" fmla="*/ 2472690 h 2682240"/>
              <a:gd name="connsiteX68" fmla="*/ 4476750 w 6507480"/>
              <a:gd name="connsiteY68" fmla="*/ 2499360 h 2682240"/>
              <a:gd name="connsiteX69" fmla="*/ 4564380 w 6507480"/>
              <a:gd name="connsiteY69" fmla="*/ 2495550 h 2682240"/>
              <a:gd name="connsiteX70" fmla="*/ 4587240 w 6507480"/>
              <a:gd name="connsiteY70" fmla="*/ 2514600 h 2682240"/>
              <a:gd name="connsiteX71" fmla="*/ 4850130 w 6507480"/>
              <a:gd name="connsiteY71" fmla="*/ 2506980 h 2682240"/>
              <a:gd name="connsiteX72" fmla="*/ 4876800 w 6507480"/>
              <a:gd name="connsiteY72" fmla="*/ 2529840 h 2682240"/>
              <a:gd name="connsiteX73" fmla="*/ 4979670 w 6507480"/>
              <a:gd name="connsiteY73" fmla="*/ 2526030 h 2682240"/>
              <a:gd name="connsiteX74" fmla="*/ 4994910 w 6507480"/>
              <a:gd name="connsiteY74" fmla="*/ 2548890 h 2682240"/>
              <a:gd name="connsiteX75" fmla="*/ 5132070 w 6507480"/>
              <a:gd name="connsiteY75" fmla="*/ 2537460 h 2682240"/>
              <a:gd name="connsiteX76" fmla="*/ 5132070 w 6507480"/>
              <a:gd name="connsiteY76" fmla="*/ 2556510 h 2682240"/>
              <a:gd name="connsiteX77" fmla="*/ 5238750 w 6507480"/>
              <a:gd name="connsiteY77" fmla="*/ 2556510 h 2682240"/>
              <a:gd name="connsiteX78" fmla="*/ 5242560 w 6507480"/>
              <a:gd name="connsiteY78" fmla="*/ 2583180 h 2682240"/>
              <a:gd name="connsiteX79" fmla="*/ 5928360 w 6507480"/>
              <a:gd name="connsiteY79" fmla="*/ 2583180 h 2682240"/>
              <a:gd name="connsiteX80" fmla="*/ 5920740 w 6507480"/>
              <a:gd name="connsiteY80" fmla="*/ 2628900 h 2682240"/>
              <a:gd name="connsiteX81" fmla="*/ 5939790 w 6507480"/>
              <a:gd name="connsiteY81" fmla="*/ 2632710 h 2682240"/>
              <a:gd name="connsiteX82" fmla="*/ 5951220 w 6507480"/>
              <a:gd name="connsiteY82" fmla="*/ 2682240 h 2682240"/>
              <a:gd name="connsiteX83" fmla="*/ 6507480 w 6507480"/>
              <a:gd name="connsiteY83" fmla="*/ 2674620 h 2682240"/>
              <a:gd name="connsiteX0" fmla="*/ 0 w 6507480"/>
              <a:gd name="connsiteY0" fmla="*/ 0 h 2682240"/>
              <a:gd name="connsiteX1" fmla="*/ 114300 w 6507480"/>
              <a:gd name="connsiteY1" fmla="*/ 87630 h 2682240"/>
              <a:gd name="connsiteX2" fmla="*/ 156210 w 6507480"/>
              <a:gd name="connsiteY2" fmla="*/ 80010 h 2682240"/>
              <a:gd name="connsiteX3" fmla="*/ 179070 w 6507480"/>
              <a:gd name="connsiteY3" fmla="*/ 129540 h 2682240"/>
              <a:gd name="connsiteX4" fmla="*/ 209550 w 6507480"/>
              <a:gd name="connsiteY4" fmla="*/ 121920 h 2682240"/>
              <a:gd name="connsiteX5" fmla="*/ 220980 w 6507480"/>
              <a:gd name="connsiteY5" fmla="*/ 152400 h 2682240"/>
              <a:gd name="connsiteX6" fmla="*/ 342900 w 6507480"/>
              <a:gd name="connsiteY6" fmla="*/ 224790 h 2682240"/>
              <a:gd name="connsiteX7" fmla="*/ 377190 w 6507480"/>
              <a:gd name="connsiteY7" fmla="*/ 220980 h 2682240"/>
              <a:gd name="connsiteX8" fmla="*/ 422910 w 6507480"/>
              <a:gd name="connsiteY8" fmla="*/ 289560 h 2682240"/>
              <a:gd name="connsiteX9" fmla="*/ 453390 w 6507480"/>
              <a:gd name="connsiteY9" fmla="*/ 293370 h 2682240"/>
              <a:gd name="connsiteX10" fmla="*/ 476250 w 6507480"/>
              <a:gd name="connsiteY10" fmla="*/ 320040 h 2682240"/>
              <a:gd name="connsiteX11" fmla="*/ 487680 w 6507480"/>
              <a:gd name="connsiteY11" fmla="*/ 320040 h 2682240"/>
              <a:gd name="connsiteX12" fmla="*/ 537210 w 6507480"/>
              <a:gd name="connsiteY12" fmla="*/ 365760 h 2682240"/>
              <a:gd name="connsiteX13" fmla="*/ 567690 w 6507480"/>
              <a:gd name="connsiteY13" fmla="*/ 365760 h 2682240"/>
              <a:gd name="connsiteX14" fmla="*/ 579405 w 6507480"/>
              <a:gd name="connsiteY14" fmla="*/ 420180 h 2682240"/>
              <a:gd name="connsiteX15" fmla="*/ 723900 w 6507480"/>
              <a:gd name="connsiteY15" fmla="*/ 541020 h 2682240"/>
              <a:gd name="connsiteX16" fmla="*/ 788670 w 6507480"/>
              <a:gd name="connsiteY16" fmla="*/ 541020 h 2682240"/>
              <a:gd name="connsiteX17" fmla="*/ 807720 w 6507480"/>
              <a:gd name="connsiteY17" fmla="*/ 571500 h 2682240"/>
              <a:gd name="connsiteX18" fmla="*/ 839280 w 6507480"/>
              <a:gd name="connsiteY18" fmla="*/ 572295 h 2682240"/>
              <a:gd name="connsiteX19" fmla="*/ 899160 w 6507480"/>
              <a:gd name="connsiteY19" fmla="*/ 655320 h 2682240"/>
              <a:gd name="connsiteX20" fmla="*/ 922020 w 6507480"/>
              <a:gd name="connsiteY20" fmla="*/ 655320 h 2682240"/>
              <a:gd name="connsiteX21" fmla="*/ 929640 w 6507480"/>
              <a:gd name="connsiteY21" fmla="*/ 708660 h 2682240"/>
              <a:gd name="connsiteX22" fmla="*/ 990600 w 6507480"/>
              <a:gd name="connsiteY22" fmla="*/ 754380 h 2682240"/>
              <a:gd name="connsiteX23" fmla="*/ 986790 w 6507480"/>
              <a:gd name="connsiteY23" fmla="*/ 784860 h 2682240"/>
              <a:gd name="connsiteX24" fmla="*/ 1017270 w 6507480"/>
              <a:gd name="connsiteY24" fmla="*/ 792480 h 2682240"/>
              <a:gd name="connsiteX25" fmla="*/ 1211580 w 6507480"/>
              <a:gd name="connsiteY25" fmla="*/ 1036320 h 2682240"/>
              <a:gd name="connsiteX26" fmla="*/ 1283970 w 6507480"/>
              <a:gd name="connsiteY26" fmla="*/ 1116330 h 2682240"/>
              <a:gd name="connsiteX27" fmla="*/ 1447800 w 6507480"/>
              <a:gd name="connsiteY27" fmla="*/ 1272540 h 2682240"/>
              <a:gd name="connsiteX28" fmla="*/ 1482090 w 6507480"/>
              <a:gd name="connsiteY28" fmla="*/ 1283970 h 2682240"/>
              <a:gd name="connsiteX29" fmla="*/ 1512570 w 6507480"/>
              <a:gd name="connsiteY29" fmla="*/ 1329690 h 2682240"/>
              <a:gd name="connsiteX30" fmla="*/ 1546860 w 6507480"/>
              <a:gd name="connsiteY30" fmla="*/ 1348740 h 2682240"/>
              <a:gd name="connsiteX31" fmla="*/ 1558290 w 6507480"/>
              <a:gd name="connsiteY31" fmla="*/ 1371600 h 2682240"/>
              <a:gd name="connsiteX32" fmla="*/ 1604010 w 6507480"/>
              <a:gd name="connsiteY32" fmla="*/ 1371600 h 2682240"/>
              <a:gd name="connsiteX33" fmla="*/ 1710690 w 6507480"/>
              <a:gd name="connsiteY33" fmla="*/ 1463040 h 2682240"/>
              <a:gd name="connsiteX34" fmla="*/ 2038350 w 6507480"/>
              <a:gd name="connsiteY34" fmla="*/ 1638300 h 2682240"/>
              <a:gd name="connsiteX35" fmla="*/ 2076450 w 6507480"/>
              <a:gd name="connsiteY35" fmla="*/ 1676400 h 2682240"/>
              <a:gd name="connsiteX36" fmla="*/ 2106930 w 6507480"/>
              <a:gd name="connsiteY36" fmla="*/ 1680210 h 2682240"/>
              <a:gd name="connsiteX37" fmla="*/ 2141220 w 6507480"/>
              <a:gd name="connsiteY37" fmla="*/ 1737360 h 2682240"/>
              <a:gd name="connsiteX38" fmla="*/ 2175510 w 6507480"/>
              <a:gd name="connsiteY38" fmla="*/ 1737360 h 2682240"/>
              <a:gd name="connsiteX39" fmla="*/ 2209800 w 6507480"/>
              <a:gd name="connsiteY39" fmla="*/ 1783080 h 2682240"/>
              <a:gd name="connsiteX40" fmla="*/ 2442210 w 6507480"/>
              <a:gd name="connsiteY40" fmla="*/ 1844040 h 2682240"/>
              <a:gd name="connsiteX41" fmla="*/ 2594610 w 6507480"/>
              <a:gd name="connsiteY41" fmla="*/ 1889760 h 2682240"/>
              <a:gd name="connsiteX42" fmla="*/ 2609850 w 6507480"/>
              <a:gd name="connsiteY42" fmla="*/ 1950720 h 2682240"/>
              <a:gd name="connsiteX43" fmla="*/ 2705100 w 6507480"/>
              <a:gd name="connsiteY43" fmla="*/ 1969770 h 2682240"/>
              <a:gd name="connsiteX44" fmla="*/ 2788920 w 6507480"/>
              <a:gd name="connsiteY44" fmla="*/ 2065020 h 2682240"/>
              <a:gd name="connsiteX45" fmla="*/ 2849880 w 6507480"/>
              <a:gd name="connsiteY45" fmla="*/ 2065020 h 2682240"/>
              <a:gd name="connsiteX46" fmla="*/ 2956560 w 6507480"/>
              <a:gd name="connsiteY46" fmla="*/ 2118360 h 2682240"/>
              <a:gd name="connsiteX47" fmla="*/ 3063240 w 6507480"/>
              <a:gd name="connsiteY47" fmla="*/ 2164080 h 2682240"/>
              <a:gd name="connsiteX48" fmla="*/ 3181350 w 6507480"/>
              <a:gd name="connsiteY48" fmla="*/ 2194560 h 2682240"/>
              <a:gd name="connsiteX49" fmla="*/ 3337560 w 6507480"/>
              <a:gd name="connsiteY49" fmla="*/ 2228850 h 2682240"/>
              <a:gd name="connsiteX50" fmla="*/ 3394710 w 6507480"/>
              <a:gd name="connsiteY50" fmla="*/ 2270760 h 2682240"/>
              <a:gd name="connsiteX51" fmla="*/ 3577590 w 6507480"/>
              <a:gd name="connsiteY51" fmla="*/ 2293620 h 2682240"/>
              <a:gd name="connsiteX52" fmla="*/ 3707130 w 6507480"/>
              <a:gd name="connsiteY52" fmla="*/ 2308860 h 2682240"/>
              <a:gd name="connsiteX53" fmla="*/ 3760470 w 6507480"/>
              <a:gd name="connsiteY53" fmla="*/ 2339340 h 2682240"/>
              <a:gd name="connsiteX54" fmla="*/ 3798570 w 6507480"/>
              <a:gd name="connsiteY54" fmla="*/ 2339340 h 2682240"/>
              <a:gd name="connsiteX55" fmla="*/ 3844290 w 6507480"/>
              <a:gd name="connsiteY55" fmla="*/ 2358390 h 2682240"/>
              <a:gd name="connsiteX56" fmla="*/ 3897630 w 6507480"/>
              <a:gd name="connsiteY56" fmla="*/ 2362200 h 2682240"/>
              <a:gd name="connsiteX57" fmla="*/ 3920490 w 6507480"/>
              <a:gd name="connsiteY57" fmla="*/ 2373630 h 2682240"/>
              <a:gd name="connsiteX58" fmla="*/ 4114800 w 6507480"/>
              <a:gd name="connsiteY58" fmla="*/ 2366010 h 2682240"/>
              <a:gd name="connsiteX59" fmla="*/ 4141470 w 6507480"/>
              <a:gd name="connsiteY59" fmla="*/ 2392680 h 2682240"/>
              <a:gd name="connsiteX60" fmla="*/ 4175760 w 6507480"/>
              <a:gd name="connsiteY60" fmla="*/ 2388870 h 2682240"/>
              <a:gd name="connsiteX61" fmla="*/ 4206240 w 6507480"/>
              <a:gd name="connsiteY61" fmla="*/ 2415540 h 2682240"/>
              <a:gd name="connsiteX62" fmla="*/ 4213860 w 6507480"/>
              <a:gd name="connsiteY62" fmla="*/ 2430780 h 2682240"/>
              <a:gd name="connsiteX63" fmla="*/ 4240530 w 6507480"/>
              <a:gd name="connsiteY63" fmla="*/ 2426970 h 2682240"/>
              <a:gd name="connsiteX64" fmla="*/ 4229100 w 6507480"/>
              <a:gd name="connsiteY64" fmla="*/ 2453640 h 2682240"/>
              <a:gd name="connsiteX65" fmla="*/ 4324350 w 6507480"/>
              <a:gd name="connsiteY65" fmla="*/ 2449830 h 2682240"/>
              <a:gd name="connsiteX66" fmla="*/ 4366260 w 6507480"/>
              <a:gd name="connsiteY66" fmla="*/ 2480310 h 2682240"/>
              <a:gd name="connsiteX67" fmla="*/ 4453890 w 6507480"/>
              <a:gd name="connsiteY67" fmla="*/ 2472690 h 2682240"/>
              <a:gd name="connsiteX68" fmla="*/ 4476750 w 6507480"/>
              <a:gd name="connsiteY68" fmla="*/ 2499360 h 2682240"/>
              <a:gd name="connsiteX69" fmla="*/ 4564380 w 6507480"/>
              <a:gd name="connsiteY69" fmla="*/ 2495550 h 2682240"/>
              <a:gd name="connsiteX70" fmla="*/ 4587240 w 6507480"/>
              <a:gd name="connsiteY70" fmla="*/ 2514600 h 2682240"/>
              <a:gd name="connsiteX71" fmla="*/ 4850130 w 6507480"/>
              <a:gd name="connsiteY71" fmla="*/ 2506980 h 2682240"/>
              <a:gd name="connsiteX72" fmla="*/ 4876800 w 6507480"/>
              <a:gd name="connsiteY72" fmla="*/ 2529840 h 2682240"/>
              <a:gd name="connsiteX73" fmla="*/ 4979670 w 6507480"/>
              <a:gd name="connsiteY73" fmla="*/ 2526030 h 2682240"/>
              <a:gd name="connsiteX74" fmla="*/ 4994910 w 6507480"/>
              <a:gd name="connsiteY74" fmla="*/ 2548890 h 2682240"/>
              <a:gd name="connsiteX75" fmla="*/ 5132070 w 6507480"/>
              <a:gd name="connsiteY75" fmla="*/ 2537460 h 2682240"/>
              <a:gd name="connsiteX76" fmla="*/ 5132070 w 6507480"/>
              <a:gd name="connsiteY76" fmla="*/ 2556510 h 2682240"/>
              <a:gd name="connsiteX77" fmla="*/ 5238750 w 6507480"/>
              <a:gd name="connsiteY77" fmla="*/ 2556510 h 2682240"/>
              <a:gd name="connsiteX78" fmla="*/ 5242560 w 6507480"/>
              <a:gd name="connsiteY78" fmla="*/ 2583180 h 2682240"/>
              <a:gd name="connsiteX79" fmla="*/ 5928360 w 6507480"/>
              <a:gd name="connsiteY79" fmla="*/ 2583180 h 2682240"/>
              <a:gd name="connsiteX80" fmla="*/ 5920740 w 6507480"/>
              <a:gd name="connsiteY80" fmla="*/ 2628900 h 2682240"/>
              <a:gd name="connsiteX81" fmla="*/ 5939790 w 6507480"/>
              <a:gd name="connsiteY81" fmla="*/ 2632710 h 2682240"/>
              <a:gd name="connsiteX82" fmla="*/ 5951220 w 6507480"/>
              <a:gd name="connsiteY82" fmla="*/ 2682240 h 2682240"/>
              <a:gd name="connsiteX83" fmla="*/ 6507480 w 6507480"/>
              <a:gd name="connsiteY83" fmla="*/ 2674620 h 2682240"/>
              <a:gd name="connsiteX0" fmla="*/ 0 w 6507480"/>
              <a:gd name="connsiteY0" fmla="*/ 0 h 2682240"/>
              <a:gd name="connsiteX1" fmla="*/ 114300 w 6507480"/>
              <a:gd name="connsiteY1" fmla="*/ 87630 h 2682240"/>
              <a:gd name="connsiteX2" fmla="*/ 156210 w 6507480"/>
              <a:gd name="connsiteY2" fmla="*/ 80010 h 2682240"/>
              <a:gd name="connsiteX3" fmla="*/ 179070 w 6507480"/>
              <a:gd name="connsiteY3" fmla="*/ 129540 h 2682240"/>
              <a:gd name="connsiteX4" fmla="*/ 209550 w 6507480"/>
              <a:gd name="connsiteY4" fmla="*/ 121920 h 2682240"/>
              <a:gd name="connsiteX5" fmla="*/ 220980 w 6507480"/>
              <a:gd name="connsiteY5" fmla="*/ 152400 h 2682240"/>
              <a:gd name="connsiteX6" fmla="*/ 342900 w 6507480"/>
              <a:gd name="connsiteY6" fmla="*/ 224790 h 2682240"/>
              <a:gd name="connsiteX7" fmla="*/ 377190 w 6507480"/>
              <a:gd name="connsiteY7" fmla="*/ 220980 h 2682240"/>
              <a:gd name="connsiteX8" fmla="*/ 422910 w 6507480"/>
              <a:gd name="connsiteY8" fmla="*/ 289560 h 2682240"/>
              <a:gd name="connsiteX9" fmla="*/ 453390 w 6507480"/>
              <a:gd name="connsiteY9" fmla="*/ 293370 h 2682240"/>
              <a:gd name="connsiteX10" fmla="*/ 476250 w 6507480"/>
              <a:gd name="connsiteY10" fmla="*/ 320040 h 2682240"/>
              <a:gd name="connsiteX11" fmla="*/ 487680 w 6507480"/>
              <a:gd name="connsiteY11" fmla="*/ 320040 h 2682240"/>
              <a:gd name="connsiteX12" fmla="*/ 537210 w 6507480"/>
              <a:gd name="connsiteY12" fmla="*/ 365760 h 2682240"/>
              <a:gd name="connsiteX13" fmla="*/ 567690 w 6507480"/>
              <a:gd name="connsiteY13" fmla="*/ 365760 h 2682240"/>
              <a:gd name="connsiteX14" fmla="*/ 579405 w 6507480"/>
              <a:gd name="connsiteY14" fmla="*/ 420180 h 2682240"/>
              <a:gd name="connsiteX15" fmla="*/ 723900 w 6507480"/>
              <a:gd name="connsiteY15" fmla="*/ 541020 h 2682240"/>
              <a:gd name="connsiteX16" fmla="*/ 788670 w 6507480"/>
              <a:gd name="connsiteY16" fmla="*/ 541020 h 2682240"/>
              <a:gd name="connsiteX17" fmla="*/ 807720 w 6507480"/>
              <a:gd name="connsiteY17" fmla="*/ 571500 h 2682240"/>
              <a:gd name="connsiteX18" fmla="*/ 839280 w 6507480"/>
              <a:gd name="connsiteY18" fmla="*/ 572295 h 2682240"/>
              <a:gd name="connsiteX19" fmla="*/ 899160 w 6507480"/>
              <a:gd name="connsiteY19" fmla="*/ 655320 h 2682240"/>
              <a:gd name="connsiteX20" fmla="*/ 922020 w 6507480"/>
              <a:gd name="connsiteY20" fmla="*/ 655320 h 2682240"/>
              <a:gd name="connsiteX21" fmla="*/ 929640 w 6507480"/>
              <a:gd name="connsiteY21" fmla="*/ 708660 h 2682240"/>
              <a:gd name="connsiteX22" fmla="*/ 990600 w 6507480"/>
              <a:gd name="connsiteY22" fmla="*/ 754380 h 2682240"/>
              <a:gd name="connsiteX23" fmla="*/ 986790 w 6507480"/>
              <a:gd name="connsiteY23" fmla="*/ 784860 h 2682240"/>
              <a:gd name="connsiteX24" fmla="*/ 1017270 w 6507480"/>
              <a:gd name="connsiteY24" fmla="*/ 792480 h 2682240"/>
              <a:gd name="connsiteX25" fmla="*/ 1211580 w 6507480"/>
              <a:gd name="connsiteY25" fmla="*/ 1036320 h 2682240"/>
              <a:gd name="connsiteX26" fmla="*/ 1291305 w 6507480"/>
              <a:gd name="connsiteY26" fmla="*/ 1113885 h 2682240"/>
              <a:gd name="connsiteX27" fmla="*/ 1447800 w 6507480"/>
              <a:gd name="connsiteY27" fmla="*/ 1272540 h 2682240"/>
              <a:gd name="connsiteX28" fmla="*/ 1482090 w 6507480"/>
              <a:gd name="connsiteY28" fmla="*/ 1283970 h 2682240"/>
              <a:gd name="connsiteX29" fmla="*/ 1512570 w 6507480"/>
              <a:gd name="connsiteY29" fmla="*/ 1329690 h 2682240"/>
              <a:gd name="connsiteX30" fmla="*/ 1546860 w 6507480"/>
              <a:gd name="connsiteY30" fmla="*/ 1348740 h 2682240"/>
              <a:gd name="connsiteX31" fmla="*/ 1558290 w 6507480"/>
              <a:gd name="connsiteY31" fmla="*/ 1371600 h 2682240"/>
              <a:gd name="connsiteX32" fmla="*/ 1604010 w 6507480"/>
              <a:gd name="connsiteY32" fmla="*/ 1371600 h 2682240"/>
              <a:gd name="connsiteX33" fmla="*/ 1710690 w 6507480"/>
              <a:gd name="connsiteY33" fmla="*/ 1463040 h 2682240"/>
              <a:gd name="connsiteX34" fmla="*/ 2038350 w 6507480"/>
              <a:gd name="connsiteY34" fmla="*/ 1638300 h 2682240"/>
              <a:gd name="connsiteX35" fmla="*/ 2076450 w 6507480"/>
              <a:gd name="connsiteY35" fmla="*/ 1676400 h 2682240"/>
              <a:gd name="connsiteX36" fmla="*/ 2106930 w 6507480"/>
              <a:gd name="connsiteY36" fmla="*/ 1680210 h 2682240"/>
              <a:gd name="connsiteX37" fmla="*/ 2141220 w 6507480"/>
              <a:gd name="connsiteY37" fmla="*/ 1737360 h 2682240"/>
              <a:gd name="connsiteX38" fmla="*/ 2175510 w 6507480"/>
              <a:gd name="connsiteY38" fmla="*/ 1737360 h 2682240"/>
              <a:gd name="connsiteX39" fmla="*/ 2209800 w 6507480"/>
              <a:gd name="connsiteY39" fmla="*/ 1783080 h 2682240"/>
              <a:gd name="connsiteX40" fmla="*/ 2442210 w 6507480"/>
              <a:gd name="connsiteY40" fmla="*/ 1844040 h 2682240"/>
              <a:gd name="connsiteX41" fmla="*/ 2594610 w 6507480"/>
              <a:gd name="connsiteY41" fmla="*/ 1889760 h 2682240"/>
              <a:gd name="connsiteX42" fmla="*/ 2609850 w 6507480"/>
              <a:gd name="connsiteY42" fmla="*/ 1950720 h 2682240"/>
              <a:gd name="connsiteX43" fmla="*/ 2705100 w 6507480"/>
              <a:gd name="connsiteY43" fmla="*/ 1969770 h 2682240"/>
              <a:gd name="connsiteX44" fmla="*/ 2788920 w 6507480"/>
              <a:gd name="connsiteY44" fmla="*/ 2065020 h 2682240"/>
              <a:gd name="connsiteX45" fmla="*/ 2849880 w 6507480"/>
              <a:gd name="connsiteY45" fmla="*/ 2065020 h 2682240"/>
              <a:gd name="connsiteX46" fmla="*/ 2956560 w 6507480"/>
              <a:gd name="connsiteY46" fmla="*/ 2118360 h 2682240"/>
              <a:gd name="connsiteX47" fmla="*/ 3063240 w 6507480"/>
              <a:gd name="connsiteY47" fmla="*/ 2164080 h 2682240"/>
              <a:gd name="connsiteX48" fmla="*/ 3181350 w 6507480"/>
              <a:gd name="connsiteY48" fmla="*/ 2194560 h 2682240"/>
              <a:gd name="connsiteX49" fmla="*/ 3337560 w 6507480"/>
              <a:gd name="connsiteY49" fmla="*/ 2228850 h 2682240"/>
              <a:gd name="connsiteX50" fmla="*/ 3394710 w 6507480"/>
              <a:gd name="connsiteY50" fmla="*/ 2270760 h 2682240"/>
              <a:gd name="connsiteX51" fmla="*/ 3577590 w 6507480"/>
              <a:gd name="connsiteY51" fmla="*/ 2293620 h 2682240"/>
              <a:gd name="connsiteX52" fmla="*/ 3707130 w 6507480"/>
              <a:gd name="connsiteY52" fmla="*/ 2308860 h 2682240"/>
              <a:gd name="connsiteX53" fmla="*/ 3760470 w 6507480"/>
              <a:gd name="connsiteY53" fmla="*/ 2339340 h 2682240"/>
              <a:gd name="connsiteX54" fmla="*/ 3798570 w 6507480"/>
              <a:gd name="connsiteY54" fmla="*/ 2339340 h 2682240"/>
              <a:gd name="connsiteX55" fmla="*/ 3844290 w 6507480"/>
              <a:gd name="connsiteY55" fmla="*/ 2358390 h 2682240"/>
              <a:gd name="connsiteX56" fmla="*/ 3897630 w 6507480"/>
              <a:gd name="connsiteY56" fmla="*/ 2362200 h 2682240"/>
              <a:gd name="connsiteX57" fmla="*/ 3920490 w 6507480"/>
              <a:gd name="connsiteY57" fmla="*/ 2373630 h 2682240"/>
              <a:gd name="connsiteX58" fmla="*/ 4114800 w 6507480"/>
              <a:gd name="connsiteY58" fmla="*/ 2366010 h 2682240"/>
              <a:gd name="connsiteX59" fmla="*/ 4141470 w 6507480"/>
              <a:gd name="connsiteY59" fmla="*/ 2392680 h 2682240"/>
              <a:gd name="connsiteX60" fmla="*/ 4175760 w 6507480"/>
              <a:gd name="connsiteY60" fmla="*/ 2388870 h 2682240"/>
              <a:gd name="connsiteX61" fmla="*/ 4206240 w 6507480"/>
              <a:gd name="connsiteY61" fmla="*/ 2415540 h 2682240"/>
              <a:gd name="connsiteX62" fmla="*/ 4213860 w 6507480"/>
              <a:gd name="connsiteY62" fmla="*/ 2430780 h 2682240"/>
              <a:gd name="connsiteX63" fmla="*/ 4240530 w 6507480"/>
              <a:gd name="connsiteY63" fmla="*/ 2426970 h 2682240"/>
              <a:gd name="connsiteX64" fmla="*/ 4229100 w 6507480"/>
              <a:gd name="connsiteY64" fmla="*/ 2453640 h 2682240"/>
              <a:gd name="connsiteX65" fmla="*/ 4324350 w 6507480"/>
              <a:gd name="connsiteY65" fmla="*/ 2449830 h 2682240"/>
              <a:gd name="connsiteX66" fmla="*/ 4366260 w 6507480"/>
              <a:gd name="connsiteY66" fmla="*/ 2480310 h 2682240"/>
              <a:gd name="connsiteX67" fmla="*/ 4453890 w 6507480"/>
              <a:gd name="connsiteY67" fmla="*/ 2472690 h 2682240"/>
              <a:gd name="connsiteX68" fmla="*/ 4476750 w 6507480"/>
              <a:gd name="connsiteY68" fmla="*/ 2499360 h 2682240"/>
              <a:gd name="connsiteX69" fmla="*/ 4564380 w 6507480"/>
              <a:gd name="connsiteY69" fmla="*/ 2495550 h 2682240"/>
              <a:gd name="connsiteX70" fmla="*/ 4587240 w 6507480"/>
              <a:gd name="connsiteY70" fmla="*/ 2514600 h 2682240"/>
              <a:gd name="connsiteX71" fmla="*/ 4850130 w 6507480"/>
              <a:gd name="connsiteY71" fmla="*/ 2506980 h 2682240"/>
              <a:gd name="connsiteX72" fmla="*/ 4876800 w 6507480"/>
              <a:gd name="connsiteY72" fmla="*/ 2529840 h 2682240"/>
              <a:gd name="connsiteX73" fmla="*/ 4979670 w 6507480"/>
              <a:gd name="connsiteY73" fmla="*/ 2526030 h 2682240"/>
              <a:gd name="connsiteX74" fmla="*/ 4994910 w 6507480"/>
              <a:gd name="connsiteY74" fmla="*/ 2548890 h 2682240"/>
              <a:gd name="connsiteX75" fmla="*/ 5132070 w 6507480"/>
              <a:gd name="connsiteY75" fmla="*/ 2537460 h 2682240"/>
              <a:gd name="connsiteX76" fmla="*/ 5132070 w 6507480"/>
              <a:gd name="connsiteY76" fmla="*/ 2556510 h 2682240"/>
              <a:gd name="connsiteX77" fmla="*/ 5238750 w 6507480"/>
              <a:gd name="connsiteY77" fmla="*/ 2556510 h 2682240"/>
              <a:gd name="connsiteX78" fmla="*/ 5242560 w 6507480"/>
              <a:gd name="connsiteY78" fmla="*/ 2583180 h 2682240"/>
              <a:gd name="connsiteX79" fmla="*/ 5928360 w 6507480"/>
              <a:gd name="connsiteY79" fmla="*/ 2583180 h 2682240"/>
              <a:gd name="connsiteX80" fmla="*/ 5920740 w 6507480"/>
              <a:gd name="connsiteY80" fmla="*/ 2628900 h 2682240"/>
              <a:gd name="connsiteX81" fmla="*/ 5939790 w 6507480"/>
              <a:gd name="connsiteY81" fmla="*/ 2632710 h 2682240"/>
              <a:gd name="connsiteX82" fmla="*/ 5951220 w 6507480"/>
              <a:gd name="connsiteY82" fmla="*/ 2682240 h 2682240"/>
              <a:gd name="connsiteX83" fmla="*/ 6507480 w 6507480"/>
              <a:gd name="connsiteY83" fmla="*/ 2674620 h 2682240"/>
              <a:gd name="connsiteX0" fmla="*/ 0 w 6507480"/>
              <a:gd name="connsiteY0" fmla="*/ 0 h 2682240"/>
              <a:gd name="connsiteX1" fmla="*/ 114300 w 6507480"/>
              <a:gd name="connsiteY1" fmla="*/ 87630 h 2682240"/>
              <a:gd name="connsiteX2" fmla="*/ 156210 w 6507480"/>
              <a:gd name="connsiteY2" fmla="*/ 80010 h 2682240"/>
              <a:gd name="connsiteX3" fmla="*/ 179070 w 6507480"/>
              <a:gd name="connsiteY3" fmla="*/ 129540 h 2682240"/>
              <a:gd name="connsiteX4" fmla="*/ 209550 w 6507480"/>
              <a:gd name="connsiteY4" fmla="*/ 121920 h 2682240"/>
              <a:gd name="connsiteX5" fmla="*/ 220980 w 6507480"/>
              <a:gd name="connsiteY5" fmla="*/ 152400 h 2682240"/>
              <a:gd name="connsiteX6" fmla="*/ 342900 w 6507480"/>
              <a:gd name="connsiteY6" fmla="*/ 224790 h 2682240"/>
              <a:gd name="connsiteX7" fmla="*/ 377190 w 6507480"/>
              <a:gd name="connsiteY7" fmla="*/ 220980 h 2682240"/>
              <a:gd name="connsiteX8" fmla="*/ 422910 w 6507480"/>
              <a:gd name="connsiteY8" fmla="*/ 289560 h 2682240"/>
              <a:gd name="connsiteX9" fmla="*/ 453390 w 6507480"/>
              <a:gd name="connsiteY9" fmla="*/ 293370 h 2682240"/>
              <a:gd name="connsiteX10" fmla="*/ 476250 w 6507480"/>
              <a:gd name="connsiteY10" fmla="*/ 320040 h 2682240"/>
              <a:gd name="connsiteX11" fmla="*/ 487680 w 6507480"/>
              <a:gd name="connsiteY11" fmla="*/ 320040 h 2682240"/>
              <a:gd name="connsiteX12" fmla="*/ 537210 w 6507480"/>
              <a:gd name="connsiteY12" fmla="*/ 365760 h 2682240"/>
              <a:gd name="connsiteX13" fmla="*/ 567690 w 6507480"/>
              <a:gd name="connsiteY13" fmla="*/ 365760 h 2682240"/>
              <a:gd name="connsiteX14" fmla="*/ 579405 w 6507480"/>
              <a:gd name="connsiteY14" fmla="*/ 420180 h 2682240"/>
              <a:gd name="connsiteX15" fmla="*/ 723900 w 6507480"/>
              <a:gd name="connsiteY15" fmla="*/ 541020 h 2682240"/>
              <a:gd name="connsiteX16" fmla="*/ 788670 w 6507480"/>
              <a:gd name="connsiteY16" fmla="*/ 541020 h 2682240"/>
              <a:gd name="connsiteX17" fmla="*/ 807720 w 6507480"/>
              <a:gd name="connsiteY17" fmla="*/ 571500 h 2682240"/>
              <a:gd name="connsiteX18" fmla="*/ 839280 w 6507480"/>
              <a:gd name="connsiteY18" fmla="*/ 572295 h 2682240"/>
              <a:gd name="connsiteX19" fmla="*/ 899160 w 6507480"/>
              <a:gd name="connsiteY19" fmla="*/ 655320 h 2682240"/>
              <a:gd name="connsiteX20" fmla="*/ 922020 w 6507480"/>
              <a:gd name="connsiteY20" fmla="*/ 655320 h 2682240"/>
              <a:gd name="connsiteX21" fmla="*/ 929640 w 6507480"/>
              <a:gd name="connsiteY21" fmla="*/ 708660 h 2682240"/>
              <a:gd name="connsiteX22" fmla="*/ 990600 w 6507480"/>
              <a:gd name="connsiteY22" fmla="*/ 754380 h 2682240"/>
              <a:gd name="connsiteX23" fmla="*/ 986790 w 6507480"/>
              <a:gd name="connsiteY23" fmla="*/ 784860 h 2682240"/>
              <a:gd name="connsiteX24" fmla="*/ 1017270 w 6507480"/>
              <a:gd name="connsiteY24" fmla="*/ 792480 h 2682240"/>
              <a:gd name="connsiteX25" fmla="*/ 1211580 w 6507480"/>
              <a:gd name="connsiteY25" fmla="*/ 1036320 h 2682240"/>
              <a:gd name="connsiteX26" fmla="*/ 1286415 w 6507480"/>
              <a:gd name="connsiteY26" fmla="*/ 1113885 h 2682240"/>
              <a:gd name="connsiteX27" fmla="*/ 1447800 w 6507480"/>
              <a:gd name="connsiteY27" fmla="*/ 1272540 h 2682240"/>
              <a:gd name="connsiteX28" fmla="*/ 1482090 w 6507480"/>
              <a:gd name="connsiteY28" fmla="*/ 1283970 h 2682240"/>
              <a:gd name="connsiteX29" fmla="*/ 1512570 w 6507480"/>
              <a:gd name="connsiteY29" fmla="*/ 1329690 h 2682240"/>
              <a:gd name="connsiteX30" fmla="*/ 1546860 w 6507480"/>
              <a:gd name="connsiteY30" fmla="*/ 1348740 h 2682240"/>
              <a:gd name="connsiteX31" fmla="*/ 1558290 w 6507480"/>
              <a:gd name="connsiteY31" fmla="*/ 1371600 h 2682240"/>
              <a:gd name="connsiteX32" fmla="*/ 1604010 w 6507480"/>
              <a:gd name="connsiteY32" fmla="*/ 1371600 h 2682240"/>
              <a:gd name="connsiteX33" fmla="*/ 1710690 w 6507480"/>
              <a:gd name="connsiteY33" fmla="*/ 1463040 h 2682240"/>
              <a:gd name="connsiteX34" fmla="*/ 2038350 w 6507480"/>
              <a:gd name="connsiteY34" fmla="*/ 1638300 h 2682240"/>
              <a:gd name="connsiteX35" fmla="*/ 2076450 w 6507480"/>
              <a:gd name="connsiteY35" fmla="*/ 1676400 h 2682240"/>
              <a:gd name="connsiteX36" fmla="*/ 2106930 w 6507480"/>
              <a:gd name="connsiteY36" fmla="*/ 1680210 h 2682240"/>
              <a:gd name="connsiteX37" fmla="*/ 2141220 w 6507480"/>
              <a:gd name="connsiteY37" fmla="*/ 1737360 h 2682240"/>
              <a:gd name="connsiteX38" fmla="*/ 2175510 w 6507480"/>
              <a:gd name="connsiteY38" fmla="*/ 1737360 h 2682240"/>
              <a:gd name="connsiteX39" fmla="*/ 2209800 w 6507480"/>
              <a:gd name="connsiteY39" fmla="*/ 1783080 h 2682240"/>
              <a:gd name="connsiteX40" fmla="*/ 2442210 w 6507480"/>
              <a:gd name="connsiteY40" fmla="*/ 1844040 h 2682240"/>
              <a:gd name="connsiteX41" fmla="*/ 2594610 w 6507480"/>
              <a:gd name="connsiteY41" fmla="*/ 1889760 h 2682240"/>
              <a:gd name="connsiteX42" fmla="*/ 2609850 w 6507480"/>
              <a:gd name="connsiteY42" fmla="*/ 1950720 h 2682240"/>
              <a:gd name="connsiteX43" fmla="*/ 2705100 w 6507480"/>
              <a:gd name="connsiteY43" fmla="*/ 1969770 h 2682240"/>
              <a:gd name="connsiteX44" fmla="*/ 2788920 w 6507480"/>
              <a:gd name="connsiteY44" fmla="*/ 2065020 h 2682240"/>
              <a:gd name="connsiteX45" fmla="*/ 2849880 w 6507480"/>
              <a:gd name="connsiteY45" fmla="*/ 2065020 h 2682240"/>
              <a:gd name="connsiteX46" fmla="*/ 2956560 w 6507480"/>
              <a:gd name="connsiteY46" fmla="*/ 2118360 h 2682240"/>
              <a:gd name="connsiteX47" fmla="*/ 3063240 w 6507480"/>
              <a:gd name="connsiteY47" fmla="*/ 2164080 h 2682240"/>
              <a:gd name="connsiteX48" fmla="*/ 3181350 w 6507480"/>
              <a:gd name="connsiteY48" fmla="*/ 2194560 h 2682240"/>
              <a:gd name="connsiteX49" fmla="*/ 3337560 w 6507480"/>
              <a:gd name="connsiteY49" fmla="*/ 2228850 h 2682240"/>
              <a:gd name="connsiteX50" fmla="*/ 3394710 w 6507480"/>
              <a:gd name="connsiteY50" fmla="*/ 2270760 h 2682240"/>
              <a:gd name="connsiteX51" fmla="*/ 3577590 w 6507480"/>
              <a:gd name="connsiteY51" fmla="*/ 2293620 h 2682240"/>
              <a:gd name="connsiteX52" fmla="*/ 3707130 w 6507480"/>
              <a:gd name="connsiteY52" fmla="*/ 2308860 h 2682240"/>
              <a:gd name="connsiteX53" fmla="*/ 3760470 w 6507480"/>
              <a:gd name="connsiteY53" fmla="*/ 2339340 h 2682240"/>
              <a:gd name="connsiteX54" fmla="*/ 3798570 w 6507480"/>
              <a:gd name="connsiteY54" fmla="*/ 2339340 h 2682240"/>
              <a:gd name="connsiteX55" fmla="*/ 3844290 w 6507480"/>
              <a:gd name="connsiteY55" fmla="*/ 2358390 h 2682240"/>
              <a:gd name="connsiteX56" fmla="*/ 3897630 w 6507480"/>
              <a:gd name="connsiteY56" fmla="*/ 2362200 h 2682240"/>
              <a:gd name="connsiteX57" fmla="*/ 3920490 w 6507480"/>
              <a:gd name="connsiteY57" fmla="*/ 2373630 h 2682240"/>
              <a:gd name="connsiteX58" fmla="*/ 4114800 w 6507480"/>
              <a:gd name="connsiteY58" fmla="*/ 2366010 h 2682240"/>
              <a:gd name="connsiteX59" fmla="*/ 4141470 w 6507480"/>
              <a:gd name="connsiteY59" fmla="*/ 2392680 h 2682240"/>
              <a:gd name="connsiteX60" fmla="*/ 4175760 w 6507480"/>
              <a:gd name="connsiteY60" fmla="*/ 2388870 h 2682240"/>
              <a:gd name="connsiteX61" fmla="*/ 4206240 w 6507480"/>
              <a:gd name="connsiteY61" fmla="*/ 2415540 h 2682240"/>
              <a:gd name="connsiteX62" fmla="*/ 4213860 w 6507480"/>
              <a:gd name="connsiteY62" fmla="*/ 2430780 h 2682240"/>
              <a:gd name="connsiteX63" fmla="*/ 4240530 w 6507480"/>
              <a:gd name="connsiteY63" fmla="*/ 2426970 h 2682240"/>
              <a:gd name="connsiteX64" fmla="*/ 4229100 w 6507480"/>
              <a:gd name="connsiteY64" fmla="*/ 2453640 h 2682240"/>
              <a:gd name="connsiteX65" fmla="*/ 4324350 w 6507480"/>
              <a:gd name="connsiteY65" fmla="*/ 2449830 h 2682240"/>
              <a:gd name="connsiteX66" fmla="*/ 4366260 w 6507480"/>
              <a:gd name="connsiteY66" fmla="*/ 2480310 h 2682240"/>
              <a:gd name="connsiteX67" fmla="*/ 4453890 w 6507480"/>
              <a:gd name="connsiteY67" fmla="*/ 2472690 h 2682240"/>
              <a:gd name="connsiteX68" fmla="*/ 4476750 w 6507480"/>
              <a:gd name="connsiteY68" fmla="*/ 2499360 h 2682240"/>
              <a:gd name="connsiteX69" fmla="*/ 4564380 w 6507480"/>
              <a:gd name="connsiteY69" fmla="*/ 2495550 h 2682240"/>
              <a:gd name="connsiteX70" fmla="*/ 4587240 w 6507480"/>
              <a:gd name="connsiteY70" fmla="*/ 2514600 h 2682240"/>
              <a:gd name="connsiteX71" fmla="*/ 4850130 w 6507480"/>
              <a:gd name="connsiteY71" fmla="*/ 2506980 h 2682240"/>
              <a:gd name="connsiteX72" fmla="*/ 4876800 w 6507480"/>
              <a:gd name="connsiteY72" fmla="*/ 2529840 h 2682240"/>
              <a:gd name="connsiteX73" fmla="*/ 4979670 w 6507480"/>
              <a:gd name="connsiteY73" fmla="*/ 2526030 h 2682240"/>
              <a:gd name="connsiteX74" fmla="*/ 4994910 w 6507480"/>
              <a:gd name="connsiteY74" fmla="*/ 2548890 h 2682240"/>
              <a:gd name="connsiteX75" fmla="*/ 5132070 w 6507480"/>
              <a:gd name="connsiteY75" fmla="*/ 2537460 h 2682240"/>
              <a:gd name="connsiteX76" fmla="*/ 5132070 w 6507480"/>
              <a:gd name="connsiteY76" fmla="*/ 2556510 h 2682240"/>
              <a:gd name="connsiteX77" fmla="*/ 5238750 w 6507480"/>
              <a:gd name="connsiteY77" fmla="*/ 2556510 h 2682240"/>
              <a:gd name="connsiteX78" fmla="*/ 5242560 w 6507480"/>
              <a:gd name="connsiteY78" fmla="*/ 2583180 h 2682240"/>
              <a:gd name="connsiteX79" fmla="*/ 5928360 w 6507480"/>
              <a:gd name="connsiteY79" fmla="*/ 2583180 h 2682240"/>
              <a:gd name="connsiteX80" fmla="*/ 5920740 w 6507480"/>
              <a:gd name="connsiteY80" fmla="*/ 2628900 h 2682240"/>
              <a:gd name="connsiteX81" fmla="*/ 5939790 w 6507480"/>
              <a:gd name="connsiteY81" fmla="*/ 2632710 h 2682240"/>
              <a:gd name="connsiteX82" fmla="*/ 5951220 w 6507480"/>
              <a:gd name="connsiteY82" fmla="*/ 2682240 h 2682240"/>
              <a:gd name="connsiteX83" fmla="*/ 6507480 w 6507480"/>
              <a:gd name="connsiteY83" fmla="*/ 2674620 h 2682240"/>
              <a:gd name="connsiteX0" fmla="*/ 0 w 6507480"/>
              <a:gd name="connsiteY0" fmla="*/ 0 h 2682240"/>
              <a:gd name="connsiteX1" fmla="*/ 114300 w 6507480"/>
              <a:gd name="connsiteY1" fmla="*/ 87630 h 2682240"/>
              <a:gd name="connsiteX2" fmla="*/ 156210 w 6507480"/>
              <a:gd name="connsiteY2" fmla="*/ 80010 h 2682240"/>
              <a:gd name="connsiteX3" fmla="*/ 179070 w 6507480"/>
              <a:gd name="connsiteY3" fmla="*/ 129540 h 2682240"/>
              <a:gd name="connsiteX4" fmla="*/ 209550 w 6507480"/>
              <a:gd name="connsiteY4" fmla="*/ 121920 h 2682240"/>
              <a:gd name="connsiteX5" fmla="*/ 220980 w 6507480"/>
              <a:gd name="connsiteY5" fmla="*/ 152400 h 2682240"/>
              <a:gd name="connsiteX6" fmla="*/ 342900 w 6507480"/>
              <a:gd name="connsiteY6" fmla="*/ 224790 h 2682240"/>
              <a:gd name="connsiteX7" fmla="*/ 377190 w 6507480"/>
              <a:gd name="connsiteY7" fmla="*/ 220980 h 2682240"/>
              <a:gd name="connsiteX8" fmla="*/ 422910 w 6507480"/>
              <a:gd name="connsiteY8" fmla="*/ 289560 h 2682240"/>
              <a:gd name="connsiteX9" fmla="*/ 453390 w 6507480"/>
              <a:gd name="connsiteY9" fmla="*/ 293370 h 2682240"/>
              <a:gd name="connsiteX10" fmla="*/ 476250 w 6507480"/>
              <a:gd name="connsiteY10" fmla="*/ 320040 h 2682240"/>
              <a:gd name="connsiteX11" fmla="*/ 487680 w 6507480"/>
              <a:gd name="connsiteY11" fmla="*/ 320040 h 2682240"/>
              <a:gd name="connsiteX12" fmla="*/ 537210 w 6507480"/>
              <a:gd name="connsiteY12" fmla="*/ 365760 h 2682240"/>
              <a:gd name="connsiteX13" fmla="*/ 567690 w 6507480"/>
              <a:gd name="connsiteY13" fmla="*/ 365760 h 2682240"/>
              <a:gd name="connsiteX14" fmla="*/ 579405 w 6507480"/>
              <a:gd name="connsiteY14" fmla="*/ 420180 h 2682240"/>
              <a:gd name="connsiteX15" fmla="*/ 723900 w 6507480"/>
              <a:gd name="connsiteY15" fmla="*/ 541020 h 2682240"/>
              <a:gd name="connsiteX16" fmla="*/ 788670 w 6507480"/>
              <a:gd name="connsiteY16" fmla="*/ 541020 h 2682240"/>
              <a:gd name="connsiteX17" fmla="*/ 807720 w 6507480"/>
              <a:gd name="connsiteY17" fmla="*/ 571500 h 2682240"/>
              <a:gd name="connsiteX18" fmla="*/ 839280 w 6507480"/>
              <a:gd name="connsiteY18" fmla="*/ 572295 h 2682240"/>
              <a:gd name="connsiteX19" fmla="*/ 899160 w 6507480"/>
              <a:gd name="connsiteY19" fmla="*/ 655320 h 2682240"/>
              <a:gd name="connsiteX20" fmla="*/ 922020 w 6507480"/>
              <a:gd name="connsiteY20" fmla="*/ 655320 h 2682240"/>
              <a:gd name="connsiteX21" fmla="*/ 929640 w 6507480"/>
              <a:gd name="connsiteY21" fmla="*/ 708660 h 2682240"/>
              <a:gd name="connsiteX22" fmla="*/ 990600 w 6507480"/>
              <a:gd name="connsiteY22" fmla="*/ 754380 h 2682240"/>
              <a:gd name="connsiteX23" fmla="*/ 986790 w 6507480"/>
              <a:gd name="connsiteY23" fmla="*/ 784860 h 2682240"/>
              <a:gd name="connsiteX24" fmla="*/ 1017270 w 6507480"/>
              <a:gd name="connsiteY24" fmla="*/ 792480 h 2682240"/>
              <a:gd name="connsiteX25" fmla="*/ 1216470 w 6507480"/>
              <a:gd name="connsiteY25" fmla="*/ 1033875 h 2682240"/>
              <a:gd name="connsiteX26" fmla="*/ 1286415 w 6507480"/>
              <a:gd name="connsiteY26" fmla="*/ 1113885 h 2682240"/>
              <a:gd name="connsiteX27" fmla="*/ 1447800 w 6507480"/>
              <a:gd name="connsiteY27" fmla="*/ 1272540 h 2682240"/>
              <a:gd name="connsiteX28" fmla="*/ 1482090 w 6507480"/>
              <a:gd name="connsiteY28" fmla="*/ 1283970 h 2682240"/>
              <a:gd name="connsiteX29" fmla="*/ 1512570 w 6507480"/>
              <a:gd name="connsiteY29" fmla="*/ 1329690 h 2682240"/>
              <a:gd name="connsiteX30" fmla="*/ 1546860 w 6507480"/>
              <a:gd name="connsiteY30" fmla="*/ 1348740 h 2682240"/>
              <a:gd name="connsiteX31" fmla="*/ 1558290 w 6507480"/>
              <a:gd name="connsiteY31" fmla="*/ 1371600 h 2682240"/>
              <a:gd name="connsiteX32" fmla="*/ 1604010 w 6507480"/>
              <a:gd name="connsiteY32" fmla="*/ 1371600 h 2682240"/>
              <a:gd name="connsiteX33" fmla="*/ 1710690 w 6507480"/>
              <a:gd name="connsiteY33" fmla="*/ 1463040 h 2682240"/>
              <a:gd name="connsiteX34" fmla="*/ 2038350 w 6507480"/>
              <a:gd name="connsiteY34" fmla="*/ 1638300 h 2682240"/>
              <a:gd name="connsiteX35" fmla="*/ 2076450 w 6507480"/>
              <a:gd name="connsiteY35" fmla="*/ 1676400 h 2682240"/>
              <a:gd name="connsiteX36" fmla="*/ 2106930 w 6507480"/>
              <a:gd name="connsiteY36" fmla="*/ 1680210 h 2682240"/>
              <a:gd name="connsiteX37" fmla="*/ 2141220 w 6507480"/>
              <a:gd name="connsiteY37" fmla="*/ 1737360 h 2682240"/>
              <a:gd name="connsiteX38" fmla="*/ 2175510 w 6507480"/>
              <a:gd name="connsiteY38" fmla="*/ 1737360 h 2682240"/>
              <a:gd name="connsiteX39" fmla="*/ 2209800 w 6507480"/>
              <a:gd name="connsiteY39" fmla="*/ 1783080 h 2682240"/>
              <a:gd name="connsiteX40" fmla="*/ 2442210 w 6507480"/>
              <a:gd name="connsiteY40" fmla="*/ 1844040 h 2682240"/>
              <a:gd name="connsiteX41" fmla="*/ 2594610 w 6507480"/>
              <a:gd name="connsiteY41" fmla="*/ 1889760 h 2682240"/>
              <a:gd name="connsiteX42" fmla="*/ 2609850 w 6507480"/>
              <a:gd name="connsiteY42" fmla="*/ 1950720 h 2682240"/>
              <a:gd name="connsiteX43" fmla="*/ 2705100 w 6507480"/>
              <a:gd name="connsiteY43" fmla="*/ 1969770 h 2682240"/>
              <a:gd name="connsiteX44" fmla="*/ 2788920 w 6507480"/>
              <a:gd name="connsiteY44" fmla="*/ 2065020 h 2682240"/>
              <a:gd name="connsiteX45" fmla="*/ 2849880 w 6507480"/>
              <a:gd name="connsiteY45" fmla="*/ 2065020 h 2682240"/>
              <a:gd name="connsiteX46" fmla="*/ 2956560 w 6507480"/>
              <a:gd name="connsiteY46" fmla="*/ 2118360 h 2682240"/>
              <a:gd name="connsiteX47" fmla="*/ 3063240 w 6507480"/>
              <a:gd name="connsiteY47" fmla="*/ 2164080 h 2682240"/>
              <a:gd name="connsiteX48" fmla="*/ 3181350 w 6507480"/>
              <a:gd name="connsiteY48" fmla="*/ 2194560 h 2682240"/>
              <a:gd name="connsiteX49" fmla="*/ 3337560 w 6507480"/>
              <a:gd name="connsiteY49" fmla="*/ 2228850 h 2682240"/>
              <a:gd name="connsiteX50" fmla="*/ 3394710 w 6507480"/>
              <a:gd name="connsiteY50" fmla="*/ 2270760 h 2682240"/>
              <a:gd name="connsiteX51" fmla="*/ 3577590 w 6507480"/>
              <a:gd name="connsiteY51" fmla="*/ 2293620 h 2682240"/>
              <a:gd name="connsiteX52" fmla="*/ 3707130 w 6507480"/>
              <a:gd name="connsiteY52" fmla="*/ 2308860 h 2682240"/>
              <a:gd name="connsiteX53" fmla="*/ 3760470 w 6507480"/>
              <a:gd name="connsiteY53" fmla="*/ 2339340 h 2682240"/>
              <a:gd name="connsiteX54" fmla="*/ 3798570 w 6507480"/>
              <a:gd name="connsiteY54" fmla="*/ 2339340 h 2682240"/>
              <a:gd name="connsiteX55" fmla="*/ 3844290 w 6507480"/>
              <a:gd name="connsiteY55" fmla="*/ 2358390 h 2682240"/>
              <a:gd name="connsiteX56" fmla="*/ 3897630 w 6507480"/>
              <a:gd name="connsiteY56" fmla="*/ 2362200 h 2682240"/>
              <a:gd name="connsiteX57" fmla="*/ 3920490 w 6507480"/>
              <a:gd name="connsiteY57" fmla="*/ 2373630 h 2682240"/>
              <a:gd name="connsiteX58" fmla="*/ 4114800 w 6507480"/>
              <a:gd name="connsiteY58" fmla="*/ 2366010 h 2682240"/>
              <a:gd name="connsiteX59" fmla="*/ 4141470 w 6507480"/>
              <a:gd name="connsiteY59" fmla="*/ 2392680 h 2682240"/>
              <a:gd name="connsiteX60" fmla="*/ 4175760 w 6507480"/>
              <a:gd name="connsiteY60" fmla="*/ 2388870 h 2682240"/>
              <a:gd name="connsiteX61" fmla="*/ 4206240 w 6507480"/>
              <a:gd name="connsiteY61" fmla="*/ 2415540 h 2682240"/>
              <a:gd name="connsiteX62" fmla="*/ 4213860 w 6507480"/>
              <a:gd name="connsiteY62" fmla="*/ 2430780 h 2682240"/>
              <a:gd name="connsiteX63" fmla="*/ 4240530 w 6507480"/>
              <a:gd name="connsiteY63" fmla="*/ 2426970 h 2682240"/>
              <a:gd name="connsiteX64" fmla="*/ 4229100 w 6507480"/>
              <a:gd name="connsiteY64" fmla="*/ 2453640 h 2682240"/>
              <a:gd name="connsiteX65" fmla="*/ 4324350 w 6507480"/>
              <a:gd name="connsiteY65" fmla="*/ 2449830 h 2682240"/>
              <a:gd name="connsiteX66" fmla="*/ 4366260 w 6507480"/>
              <a:gd name="connsiteY66" fmla="*/ 2480310 h 2682240"/>
              <a:gd name="connsiteX67" fmla="*/ 4453890 w 6507480"/>
              <a:gd name="connsiteY67" fmla="*/ 2472690 h 2682240"/>
              <a:gd name="connsiteX68" fmla="*/ 4476750 w 6507480"/>
              <a:gd name="connsiteY68" fmla="*/ 2499360 h 2682240"/>
              <a:gd name="connsiteX69" fmla="*/ 4564380 w 6507480"/>
              <a:gd name="connsiteY69" fmla="*/ 2495550 h 2682240"/>
              <a:gd name="connsiteX70" fmla="*/ 4587240 w 6507480"/>
              <a:gd name="connsiteY70" fmla="*/ 2514600 h 2682240"/>
              <a:gd name="connsiteX71" fmla="*/ 4850130 w 6507480"/>
              <a:gd name="connsiteY71" fmla="*/ 2506980 h 2682240"/>
              <a:gd name="connsiteX72" fmla="*/ 4876800 w 6507480"/>
              <a:gd name="connsiteY72" fmla="*/ 2529840 h 2682240"/>
              <a:gd name="connsiteX73" fmla="*/ 4979670 w 6507480"/>
              <a:gd name="connsiteY73" fmla="*/ 2526030 h 2682240"/>
              <a:gd name="connsiteX74" fmla="*/ 4994910 w 6507480"/>
              <a:gd name="connsiteY74" fmla="*/ 2548890 h 2682240"/>
              <a:gd name="connsiteX75" fmla="*/ 5132070 w 6507480"/>
              <a:gd name="connsiteY75" fmla="*/ 2537460 h 2682240"/>
              <a:gd name="connsiteX76" fmla="*/ 5132070 w 6507480"/>
              <a:gd name="connsiteY76" fmla="*/ 2556510 h 2682240"/>
              <a:gd name="connsiteX77" fmla="*/ 5238750 w 6507480"/>
              <a:gd name="connsiteY77" fmla="*/ 2556510 h 2682240"/>
              <a:gd name="connsiteX78" fmla="*/ 5242560 w 6507480"/>
              <a:gd name="connsiteY78" fmla="*/ 2583180 h 2682240"/>
              <a:gd name="connsiteX79" fmla="*/ 5928360 w 6507480"/>
              <a:gd name="connsiteY79" fmla="*/ 2583180 h 2682240"/>
              <a:gd name="connsiteX80" fmla="*/ 5920740 w 6507480"/>
              <a:gd name="connsiteY80" fmla="*/ 2628900 h 2682240"/>
              <a:gd name="connsiteX81" fmla="*/ 5939790 w 6507480"/>
              <a:gd name="connsiteY81" fmla="*/ 2632710 h 2682240"/>
              <a:gd name="connsiteX82" fmla="*/ 5951220 w 6507480"/>
              <a:gd name="connsiteY82" fmla="*/ 2682240 h 2682240"/>
              <a:gd name="connsiteX83" fmla="*/ 6507480 w 6507480"/>
              <a:gd name="connsiteY83" fmla="*/ 2674620 h 2682240"/>
              <a:gd name="connsiteX0" fmla="*/ 0 w 6507480"/>
              <a:gd name="connsiteY0" fmla="*/ 0 h 2682240"/>
              <a:gd name="connsiteX1" fmla="*/ 114300 w 6507480"/>
              <a:gd name="connsiteY1" fmla="*/ 87630 h 2682240"/>
              <a:gd name="connsiteX2" fmla="*/ 156210 w 6507480"/>
              <a:gd name="connsiteY2" fmla="*/ 80010 h 2682240"/>
              <a:gd name="connsiteX3" fmla="*/ 179070 w 6507480"/>
              <a:gd name="connsiteY3" fmla="*/ 129540 h 2682240"/>
              <a:gd name="connsiteX4" fmla="*/ 209550 w 6507480"/>
              <a:gd name="connsiteY4" fmla="*/ 121920 h 2682240"/>
              <a:gd name="connsiteX5" fmla="*/ 220980 w 6507480"/>
              <a:gd name="connsiteY5" fmla="*/ 152400 h 2682240"/>
              <a:gd name="connsiteX6" fmla="*/ 342900 w 6507480"/>
              <a:gd name="connsiteY6" fmla="*/ 224790 h 2682240"/>
              <a:gd name="connsiteX7" fmla="*/ 377190 w 6507480"/>
              <a:gd name="connsiteY7" fmla="*/ 220980 h 2682240"/>
              <a:gd name="connsiteX8" fmla="*/ 422910 w 6507480"/>
              <a:gd name="connsiteY8" fmla="*/ 289560 h 2682240"/>
              <a:gd name="connsiteX9" fmla="*/ 453390 w 6507480"/>
              <a:gd name="connsiteY9" fmla="*/ 293370 h 2682240"/>
              <a:gd name="connsiteX10" fmla="*/ 476250 w 6507480"/>
              <a:gd name="connsiteY10" fmla="*/ 320040 h 2682240"/>
              <a:gd name="connsiteX11" fmla="*/ 487680 w 6507480"/>
              <a:gd name="connsiteY11" fmla="*/ 320040 h 2682240"/>
              <a:gd name="connsiteX12" fmla="*/ 537210 w 6507480"/>
              <a:gd name="connsiteY12" fmla="*/ 365760 h 2682240"/>
              <a:gd name="connsiteX13" fmla="*/ 567690 w 6507480"/>
              <a:gd name="connsiteY13" fmla="*/ 365760 h 2682240"/>
              <a:gd name="connsiteX14" fmla="*/ 579405 w 6507480"/>
              <a:gd name="connsiteY14" fmla="*/ 420180 h 2682240"/>
              <a:gd name="connsiteX15" fmla="*/ 723900 w 6507480"/>
              <a:gd name="connsiteY15" fmla="*/ 541020 h 2682240"/>
              <a:gd name="connsiteX16" fmla="*/ 788670 w 6507480"/>
              <a:gd name="connsiteY16" fmla="*/ 541020 h 2682240"/>
              <a:gd name="connsiteX17" fmla="*/ 807720 w 6507480"/>
              <a:gd name="connsiteY17" fmla="*/ 571500 h 2682240"/>
              <a:gd name="connsiteX18" fmla="*/ 839280 w 6507480"/>
              <a:gd name="connsiteY18" fmla="*/ 572295 h 2682240"/>
              <a:gd name="connsiteX19" fmla="*/ 899160 w 6507480"/>
              <a:gd name="connsiteY19" fmla="*/ 655320 h 2682240"/>
              <a:gd name="connsiteX20" fmla="*/ 922020 w 6507480"/>
              <a:gd name="connsiteY20" fmla="*/ 655320 h 2682240"/>
              <a:gd name="connsiteX21" fmla="*/ 929640 w 6507480"/>
              <a:gd name="connsiteY21" fmla="*/ 708660 h 2682240"/>
              <a:gd name="connsiteX22" fmla="*/ 990600 w 6507480"/>
              <a:gd name="connsiteY22" fmla="*/ 754380 h 2682240"/>
              <a:gd name="connsiteX23" fmla="*/ 986790 w 6507480"/>
              <a:gd name="connsiteY23" fmla="*/ 784860 h 2682240"/>
              <a:gd name="connsiteX24" fmla="*/ 1017270 w 6507480"/>
              <a:gd name="connsiteY24" fmla="*/ 792480 h 2682240"/>
              <a:gd name="connsiteX25" fmla="*/ 1216470 w 6507480"/>
              <a:gd name="connsiteY25" fmla="*/ 1033875 h 2682240"/>
              <a:gd name="connsiteX26" fmla="*/ 1286415 w 6507480"/>
              <a:gd name="connsiteY26" fmla="*/ 1113885 h 2682240"/>
              <a:gd name="connsiteX27" fmla="*/ 1447800 w 6507480"/>
              <a:gd name="connsiteY27" fmla="*/ 1272540 h 2682240"/>
              <a:gd name="connsiteX28" fmla="*/ 1482090 w 6507480"/>
              <a:gd name="connsiteY28" fmla="*/ 1283970 h 2682240"/>
              <a:gd name="connsiteX29" fmla="*/ 1512570 w 6507480"/>
              <a:gd name="connsiteY29" fmla="*/ 1329690 h 2682240"/>
              <a:gd name="connsiteX30" fmla="*/ 1546860 w 6507480"/>
              <a:gd name="connsiteY30" fmla="*/ 1348740 h 2682240"/>
              <a:gd name="connsiteX31" fmla="*/ 1558290 w 6507480"/>
              <a:gd name="connsiteY31" fmla="*/ 1371600 h 2682240"/>
              <a:gd name="connsiteX32" fmla="*/ 1604010 w 6507480"/>
              <a:gd name="connsiteY32" fmla="*/ 1371600 h 2682240"/>
              <a:gd name="connsiteX33" fmla="*/ 1710690 w 6507480"/>
              <a:gd name="connsiteY33" fmla="*/ 1463040 h 2682240"/>
              <a:gd name="connsiteX34" fmla="*/ 2038350 w 6507480"/>
              <a:gd name="connsiteY34" fmla="*/ 1638300 h 2682240"/>
              <a:gd name="connsiteX35" fmla="*/ 2076450 w 6507480"/>
              <a:gd name="connsiteY35" fmla="*/ 1676400 h 2682240"/>
              <a:gd name="connsiteX36" fmla="*/ 2106930 w 6507480"/>
              <a:gd name="connsiteY36" fmla="*/ 1680210 h 2682240"/>
              <a:gd name="connsiteX37" fmla="*/ 2141220 w 6507480"/>
              <a:gd name="connsiteY37" fmla="*/ 1737360 h 2682240"/>
              <a:gd name="connsiteX38" fmla="*/ 2175510 w 6507480"/>
              <a:gd name="connsiteY38" fmla="*/ 1737360 h 2682240"/>
              <a:gd name="connsiteX39" fmla="*/ 2209800 w 6507480"/>
              <a:gd name="connsiteY39" fmla="*/ 1783080 h 2682240"/>
              <a:gd name="connsiteX40" fmla="*/ 2442210 w 6507480"/>
              <a:gd name="connsiteY40" fmla="*/ 1844040 h 2682240"/>
              <a:gd name="connsiteX41" fmla="*/ 2594610 w 6507480"/>
              <a:gd name="connsiteY41" fmla="*/ 1889760 h 2682240"/>
              <a:gd name="connsiteX42" fmla="*/ 2609850 w 6507480"/>
              <a:gd name="connsiteY42" fmla="*/ 1950720 h 2682240"/>
              <a:gd name="connsiteX43" fmla="*/ 2702655 w 6507480"/>
              <a:gd name="connsiteY43" fmla="*/ 1974660 h 2682240"/>
              <a:gd name="connsiteX44" fmla="*/ 2788920 w 6507480"/>
              <a:gd name="connsiteY44" fmla="*/ 2065020 h 2682240"/>
              <a:gd name="connsiteX45" fmla="*/ 2849880 w 6507480"/>
              <a:gd name="connsiteY45" fmla="*/ 2065020 h 2682240"/>
              <a:gd name="connsiteX46" fmla="*/ 2956560 w 6507480"/>
              <a:gd name="connsiteY46" fmla="*/ 2118360 h 2682240"/>
              <a:gd name="connsiteX47" fmla="*/ 3063240 w 6507480"/>
              <a:gd name="connsiteY47" fmla="*/ 2164080 h 2682240"/>
              <a:gd name="connsiteX48" fmla="*/ 3181350 w 6507480"/>
              <a:gd name="connsiteY48" fmla="*/ 2194560 h 2682240"/>
              <a:gd name="connsiteX49" fmla="*/ 3337560 w 6507480"/>
              <a:gd name="connsiteY49" fmla="*/ 2228850 h 2682240"/>
              <a:gd name="connsiteX50" fmla="*/ 3394710 w 6507480"/>
              <a:gd name="connsiteY50" fmla="*/ 2270760 h 2682240"/>
              <a:gd name="connsiteX51" fmla="*/ 3577590 w 6507480"/>
              <a:gd name="connsiteY51" fmla="*/ 2293620 h 2682240"/>
              <a:gd name="connsiteX52" fmla="*/ 3707130 w 6507480"/>
              <a:gd name="connsiteY52" fmla="*/ 2308860 h 2682240"/>
              <a:gd name="connsiteX53" fmla="*/ 3760470 w 6507480"/>
              <a:gd name="connsiteY53" fmla="*/ 2339340 h 2682240"/>
              <a:gd name="connsiteX54" fmla="*/ 3798570 w 6507480"/>
              <a:gd name="connsiteY54" fmla="*/ 2339340 h 2682240"/>
              <a:gd name="connsiteX55" fmla="*/ 3844290 w 6507480"/>
              <a:gd name="connsiteY55" fmla="*/ 2358390 h 2682240"/>
              <a:gd name="connsiteX56" fmla="*/ 3897630 w 6507480"/>
              <a:gd name="connsiteY56" fmla="*/ 2362200 h 2682240"/>
              <a:gd name="connsiteX57" fmla="*/ 3920490 w 6507480"/>
              <a:gd name="connsiteY57" fmla="*/ 2373630 h 2682240"/>
              <a:gd name="connsiteX58" fmla="*/ 4114800 w 6507480"/>
              <a:gd name="connsiteY58" fmla="*/ 2366010 h 2682240"/>
              <a:gd name="connsiteX59" fmla="*/ 4141470 w 6507480"/>
              <a:gd name="connsiteY59" fmla="*/ 2392680 h 2682240"/>
              <a:gd name="connsiteX60" fmla="*/ 4175760 w 6507480"/>
              <a:gd name="connsiteY60" fmla="*/ 2388870 h 2682240"/>
              <a:gd name="connsiteX61" fmla="*/ 4206240 w 6507480"/>
              <a:gd name="connsiteY61" fmla="*/ 2415540 h 2682240"/>
              <a:gd name="connsiteX62" fmla="*/ 4213860 w 6507480"/>
              <a:gd name="connsiteY62" fmla="*/ 2430780 h 2682240"/>
              <a:gd name="connsiteX63" fmla="*/ 4240530 w 6507480"/>
              <a:gd name="connsiteY63" fmla="*/ 2426970 h 2682240"/>
              <a:gd name="connsiteX64" fmla="*/ 4229100 w 6507480"/>
              <a:gd name="connsiteY64" fmla="*/ 2453640 h 2682240"/>
              <a:gd name="connsiteX65" fmla="*/ 4324350 w 6507480"/>
              <a:gd name="connsiteY65" fmla="*/ 2449830 h 2682240"/>
              <a:gd name="connsiteX66" fmla="*/ 4366260 w 6507480"/>
              <a:gd name="connsiteY66" fmla="*/ 2480310 h 2682240"/>
              <a:gd name="connsiteX67" fmla="*/ 4453890 w 6507480"/>
              <a:gd name="connsiteY67" fmla="*/ 2472690 h 2682240"/>
              <a:gd name="connsiteX68" fmla="*/ 4476750 w 6507480"/>
              <a:gd name="connsiteY68" fmla="*/ 2499360 h 2682240"/>
              <a:gd name="connsiteX69" fmla="*/ 4564380 w 6507480"/>
              <a:gd name="connsiteY69" fmla="*/ 2495550 h 2682240"/>
              <a:gd name="connsiteX70" fmla="*/ 4587240 w 6507480"/>
              <a:gd name="connsiteY70" fmla="*/ 2514600 h 2682240"/>
              <a:gd name="connsiteX71" fmla="*/ 4850130 w 6507480"/>
              <a:gd name="connsiteY71" fmla="*/ 2506980 h 2682240"/>
              <a:gd name="connsiteX72" fmla="*/ 4876800 w 6507480"/>
              <a:gd name="connsiteY72" fmla="*/ 2529840 h 2682240"/>
              <a:gd name="connsiteX73" fmla="*/ 4979670 w 6507480"/>
              <a:gd name="connsiteY73" fmla="*/ 2526030 h 2682240"/>
              <a:gd name="connsiteX74" fmla="*/ 4994910 w 6507480"/>
              <a:gd name="connsiteY74" fmla="*/ 2548890 h 2682240"/>
              <a:gd name="connsiteX75" fmla="*/ 5132070 w 6507480"/>
              <a:gd name="connsiteY75" fmla="*/ 2537460 h 2682240"/>
              <a:gd name="connsiteX76" fmla="*/ 5132070 w 6507480"/>
              <a:gd name="connsiteY76" fmla="*/ 2556510 h 2682240"/>
              <a:gd name="connsiteX77" fmla="*/ 5238750 w 6507480"/>
              <a:gd name="connsiteY77" fmla="*/ 2556510 h 2682240"/>
              <a:gd name="connsiteX78" fmla="*/ 5242560 w 6507480"/>
              <a:gd name="connsiteY78" fmla="*/ 2583180 h 2682240"/>
              <a:gd name="connsiteX79" fmla="*/ 5928360 w 6507480"/>
              <a:gd name="connsiteY79" fmla="*/ 2583180 h 2682240"/>
              <a:gd name="connsiteX80" fmla="*/ 5920740 w 6507480"/>
              <a:gd name="connsiteY80" fmla="*/ 2628900 h 2682240"/>
              <a:gd name="connsiteX81" fmla="*/ 5939790 w 6507480"/>
              <a:gd name="connsiteY81" fmla="*/ 2632710 h 2682240"/>
              <a:gd name="connsiteX82" fmla="*/ 5951220 w 6507480"/>
              <a:gd name="connsiteY82" fmla="*/ 2682240 h 2682240"/>
              <a:gd name="connsiteX83" fmla="*/ 6507480 w 6507480"/>
              <a:gd name="connsiteY83" fmla="*/ 2674620 h 2682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6507480" h="2682240">
                <a:moveTo>
                  <a:pt x="0" y="0"/>
                </a:moveTo>
                <a:lnTo>
                  <a:pt x="114300" y="87630"/>
                </a:lnTo>
                <a:lnTo>
                  <a:pt x="156210" y="80010"/>
                </a:lnTo>
                <a:lnTo>
                  <a:pt x="179070" y="129540"/>
                </a:lnTo>
                <a:lnTo>
                  <a:pt x="209550" y="121920"/>
                </a:lnTo>
                <a:lnTo>
                  <a:pt x="220980" y="152400"/>
                </a:lnTo>
                <a:lnTo>
                  <a:pt x="342900" y="224790"/>
                </a:lnTo>
                <a:lnTo>
                  <a:pt x="377190" y="220980"/>
                </a:lnTo>
                <a:lnTo>
                  <a:pt x="422910" y="289560"/>
                </a:lnTo>
                <a:lnTo>
                  <a:pt x="453390" y="293370"/>
                </a:lnTo>
                <a:lnTo>
                  <a:pt x="476250" y="320040"/>
                </a:lnTo>
                <a:lnTo>
                  <a:pt x="487680" y="320040"/>
                </a:lnTo>
                <a:lnTo>
                  <a:pt x="537210" y="365760"/>
                </a:lnTo>
                <a:lnTo>
                  <a:pt x="567690" y="365760"/>
                </a:lnTo>
                <a:lnTo>
                  <a:pt x="579405" y="420180"/>
                </a:lnTo>
                <a:lnTo>
                  <a:pt x="723900" y="541020"/>
                </a:lnTo>
                <a:lnTo>
                  <a:pt x="788670" y="541020"/>
                </a:lnTo>
                <a:lnTo>
                  <a:pt x="807720" y="571500"/>
                </a:lnTo>
                <a:lnTo>
                  <a:pt x="839280" y="572295"/>
                </a:lnTo>
                <a:lnTo>
                  <a:pt x="899160" y="655320"/>
                </a:lnTo>
                <a:lnTo>
                  <a:pt x="922020" y="655320"/>
                </a:lnTo>
                <a:lnTo>
                  <a:pt x="929640" y="708660"/>
                </a:lnTo>
                <a:lnTo>
                  <a:pt x="990600" y="754380"/>
                </a:lnTo>
                <a:lnTo>
                  <a:pt x="986790" y="784860"/>
                </a:lnTo>
                <a:lnTo>
                  <a:pt x="1017270" y="792480"/>
                </a:lnTo>
                <a:lnTo>
                  <a:pt x="1216470" y="1033875"/>
                </a:lnTo>
                <a:lnTo>
                  <a:pt x="1286415" y="1113885"/>
                </a:lnTo>
                <a:lnTo>
                  <a:pt x="1447800" y="1272540"/>
                </a:lnTo>
                <a:lnTo>
                  <a:pt x="1482090" y="1283970"/>
                </a:lnTo>
                <a:lnTo>
                  <a:pt x="1512570" y="1329690"/>
                </a:lnTo>
                <a:lnTo>
                  <a:pt x="1546860" y="1348740"/>
                </a:lnTo>
                <a:lnTo>
                  <a:pt x="1558290" y="1371600"/>
                </a:lnTo>
                <a:lnTo>
                  <a:pt x="1604010" y="1371600"/>
                </a:lnTo>
                <a:lnTo>
                  <a:pt x="1710690" y="1463040"/>
                </a:lnTo>
                <a:lnTo>
                  <a:pt x="2038350" y="1638300"/>
                </a:lnTo>
                <a:lnTo>
                  <a:pt x="2076450" y="1676400"/>
                </a:lnTo>
                <a:lnTo>
                  <a:pt x="2106930" y="1680210"/>
                </a:lnTo>
                <a:lnTo>
                  <a:pt x="2141220" y="1737360"/>
                </a:lnTo>
                <a:lnTo>
                  <a:pt x="2175510" y="1737360"/>
                </a:lnTo>
                <a:lnTo>
                  <a:pt x="2209800" y="1783080"/>
                </a:lnTo>
                <a:lnTo>
                  <a:pt x="2442210" y="1844040"/>
                </a:lnTo>
                <a:lnTo>
                  <a:pt x="2594610" y="1889760"/>
                </a:lnTo>
                <a:lnTo>
                  <a:pt x="2609850" y="1950720"/>
                </a:lnTo>
                <a:lnTo>
                  <a:pt x="2702655" y="1974660"/>
                </a:lnTo>
                <a:lnTo>
                  <a:pt x="2788920" y="2065020"/>
                </a:lnTo>
                <a:lnTo>
                  <a:pt x="2849880" y="2065020"/>
                </a:lnTo>
                <a:lnTo>
                  <a:pt x="2956560" y="2118360"/>
                </a:lnTo>
                <a:lnTo>
                  <a:pt x="3063240" y="2164080"/>
                </a:lnTo>
                <a:lnTo>
                  <a:pt x="3181350" y="2194560"/>
                </a:lnTo>
                <a:lnTo>
                  <a:pt x="3337560" y="2228850"/>
                </a:lnTo>
                <a:lnTo>
                  <a:pt x="3394710" y="2270760"/>
                </a:lnTo>
                <a:lnTo>
                  <a:pt x="3577590" y="2293620"/>
                </a:lnTo>
                <a:lnTo>
                  <a:pt x="3707130" y="2308860"/>
                </a:lnTo>
                <a:lnTo>
                  <a:pt x="3760470" y="2339340"/>
                </a:lnTo>
                <a:lnTo>
                  <a:pt x="3798570" y="2339340"/>
                </a:lnTo>
                <a:lnTo>
                  <a:pt x="3844290" y="2358390"/>
                </a:lnTo>
                <a:lnTo>
                  <a:pt x="3897630" y="2362200"/>
                </a:lnTo>
                <a:lnTo>
                  <a:pt x="3920490" y="2373630"/>
                </a:lnTo>
                <a:lnTo>
                  <a:pt x="4114800" y="2366010"/>
                </a:lnTo>
                <a:lnTo>
                  <a:pt x="4141470" y="2392680"/>
                </a:lnTo>
                <a:lnTo>
                  <a:pt x="4175760" y="2388870"/>
                </a:lnTo>
                <a:lnTo>
                  <a:pt x="4206240" y="2415540"/>
                </a:lnTo>
                <a:lnTo>
                  <a:pt x="4213860" y="2430780"/>
                </a:lnTo>
                <a:lnTo>
                  <a:pt x="4240530" y="2426970"/>
                </a:lnTo>
                <a:lnTo>
                  <a:pt x="4229100" y="2453640"/>
                </a:lnTo>
                <a:lnTo>
                  <a:pt x="4324350" y="2449830"/>
                </a:lnTo>
                <a:lnTo>
                  <a:pt x="4366260" y="2480310"/>
                </a:lnTo>
                <a:lnTo>
                  <a:pt x="4453890" y="2472690"/>
                </a:lnTo>
                <a:lnTo>
                  <a:pt x="4476750" y="2499360"/>
                </a:lnTo>
                <a:lnTo>
                  <a:pt x="4564380" y="2495550"/>
                </a:lnTo>
                <a:lnTo>
                  <a:pt x="4587240" y="2514600"/>
                </a:lnTo>
                <a:lnTo>
                  <a:pt x="4850130" y="2506980"/>
                </a:lnTo>
                <a:lnTo>
                  <a:pt x="4876800" y="2529840"/>
                </a:lnTo>
                <a:lnTo>
                  <a:pt x="4979670" y="2526030"/>
                </a:lnTo>
                <a:lnTo>
                  <a:pt x="4994910" y="2548890"/>
                </a:lnTo>
                <a:lnTo>
                  <a:pt x="5132070" y="2537460"/>
                </a:lnTo>
                <a:lnTo>
                  <a:pt x="5132070" y="2556510"/>
                </a:lnTo>
                <a:lnTo>
                  <a:pt x="5238750" y="2556510"/>
                </a:lnTo>
                <a:lnTo>
                  <a:pt x="5242560" y="2583180"/>
                </a:lnTo>
                <a:lnTo>
                  <a:pt x="5928360" y="2583180"/>
                </a:lnTo>
                <a:lnTo>
                  <a:pt x="5920740" y="2628900"/>
                </a:lnTo>
                <a:lnTo>
                  <a:pt x="5939790" y="2632710"/>
                </a:lnTo>
                <a:lnTo>
                  <a:pt x="5951220" y="2682240"/>
                </a:lnTo>
                <a:lnTo>
                  <a:pt x="6507480" y="2674620"/>
                </a:lnTo>
              </a:path>
            </a:pathLst>
          </a:custGeom>
          <a:noFill/>
          <a:ln w="28575" cap="rnd">
            <a:solidFill>
              <a:schemeClr val="tx2">
                <a:lumMod val="40000"/>
                <a:lumOff val="60000"/>
              </a:schemeClr>
            </a:solidFill>
            <a:beve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aphicFrame>
        <p:nvGraphicFramePr>
          <p:cNvPr id="75" name="Table 74"/>
          <p:cNvGraphicFramePr>
            <a:graphicFrameLocks noGrp="1"/>
          </p:cNvGraphicFramePr>
          <p:nvPr>
            <p:extLst>
              <p:ext uri="{D42A27DB-BD31-4B8C-83A1-F6EECF244321}">
                <p14:modId xmlns:p14="http://schemas.microsoft.com/office/powerpoint/2010/main" val="276067600"/>
              </p:ext>
            </p:extLst>
          </p:nvPr>
        </p:nvGraphicFramePr>
        <p:xfrm>
          <a:off x="3869959" y="1829763"/>
          <a:ext cx="4826365" cy="1210712"/>
        </p:xfrm>
        <a:graphic>
          <a:graphicData uri="http://schemas.openxmlformats.org/drawingml/2006/table">
            <a:tbl>
              <a:tblPr>
                <a:tableStyleId>{5C22544A-7EE6-4342-B048-85BDC9FD1C3A}</a:tableStyleId>
              </a:tblPr>
              <a:tblGrid>
                <a:gridCol w="2136379"/>
                <a:gridCol w="896662"/>
                <a:gridCol w="896662"/>
                <a:gridCol w="896662"/>
              </a:tblGrid>
              <a:tr h="353029">
                <a:tc>
                  <a:txBody>
                    <a:bodyPr/>
                    <a:lstStyle/>
                    <a:p>
                      <a:pPr marL="0" marR="0" algn="ctr">
                        <a:lnSpc>
                          <a:spcPct val="100000"/>
                        </a:lnSpc>
                        <a:spcBef>
                          <a:spcPts val="0"/>
                        </a:spcBef>
                        <a:spcAft>
                          <a:spcPts val="0"/>
                        </a:spcAft>
                      </a:pPr>
                      <a:endParaRPr lang="en-US" sz="1200" b="1" dirty="0">
                        <a:solidFill>
                          <a:schemeClr val="bg1"/>
                        </a:solidFill>
                        <a:effectLst/>
                        <a:latin typeface="+mj-lt"/>
                        <a:ea typeface="SimSun"/>
                        <a:cs typeface="Angsana New"/>
                      </a:endParaRPr>
                    </a:p>
                  </a:txBody>
                  <a:tcPr marL="25400" marR="25400" marT="0" marB="0" anchor="b">
                    <a:lnL w="12700" cmpd="sng">
                      <a:noFill/>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100" b="1" dirty="0" smtClean="0">
                          <a:solidFill>
                            <a:schemeClr val="bg1"/>
                          </a:solidFill>
                          <a:effectLst/>
                          <a:latin typeface="+mj-lt"/>
                          <a:ea typeface="+mn-ea"/>
                          <a:cs typeface="+mn-cs"/>
                        </a:rPr>
                        <a:t>Patients</a:t>
                      </a:r>
                      <a:endParaRPr lang="en-US" sz="1200" b="1" dirty="0">
                        <a:solidFill>
                          <a:schemeClr val="bg1"/>
                        </a:solidFill>
                        <a:effectLst/>
                        <a:latin typeface="+mj-lt"/>
                        <a:ea typeface="SimSun"/>
                        <a:cs typeface="Angsana New"/>
                      </a:endParaRPr>
                    </a:p>
                  </a:txBody>
                  <a:tcPr marL="25400" marR="25400" marT="0"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b="1" dirty="0" smtClean="0">
                          <a:solidFill>
                            <a:schemeClr val="bg1"/>
                          </a:solidFill>
                          <a:effectLst/>
                          <a:latin typeface="+mj-lt"/>
                          <a:ea typeface="SimSun"/>
                          <a:cs typeface="Times New Roman"/>
                        </a:rPr>
                        <a:t>Events</a:t>
                      </a:r>
                      <a:endParaRPr lang="en-US" sz="1200" b="1" dirty="0">
                        <a:solidFill>
                          <a:schemeClr val="bg1"/>
                        </a:solidFill>
                        <a:effectLst/>
                        <a:latin typeface="+mj-lt"/>
                        <a:ea typeface="SimSun"/>
                        <a:cs typeface="Angsana New"/>
                      </a:endParaRPr>
                    </a:p>
                  </a:txBody>
                  <a:tcPr marL="25400" marR="25400" marT="0"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1" kern="1200" dirty="0" smtClean="0">
                          <a:solidFill>
                            <a:schemeClr val="bg1"/>
                          </a:solidFill>
                          <a:effectLst/>
                          <a:latin typeface="+mn-lt"/>
                          <a:ea typeface="SimSun"/>
                          <a:cs typeface="Angsana New"/>
                        </a:rPr>
                        <a:t>Median OS (mo)</a:t>
                      </a:r>
                      <a:endParaRPr lang="en-US" sz="1200" b="1" dirty="0">
                        <a:solidFill>
                          <a:schemeClr val="bg1"/>
                        </a:solidFill>
                        <a:effectLst/>
                        <a:latin typeface="+mj-lt"/>
                        <a:ea typeface="SimSun"/>
                        <a:cs typeface="Angsana New"/>
                      </a:endParaRPr>
                    </a:p>
                  </a:txBody>
                  <a:tcPr marL="25400" marR="25400" marT="0" marB="0" anchor="b">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28669">
                <a:tc>
                  <a:txBody>
                    <a:bodyPr/>
                    <a:lstStyle/>
                    <a:p>
                      <a:pPr marL="0" marR="0" algn="r">
                        <a:lnSpc>
                          <a:spcPct val="100000"/>
                        </a:lnSpc>
                        <a:spcBef>
                          <a:spcPts val="0"/>
                        </a:spcBef>
                        <a:spcAft>
                          <a:spcPts val="0"/>
                        </a:spcAft>
                      </a:pPr>
                      <a:r>
                        <a:rPr lang="en-US" sz="1200" b="1" kern="1200" dirty="0" smtClean="0">
                          <a:solidFill>
                            <a:schemeClr val="tx1">
                              <a:lumMod val="65000"/>
                              <a:lumOff val="35000"/>
                            </a:schemeClr>
                          </a:solidFill>
                          <a:effectLst/>
                          <a:latin typeface="+mn-lt"/>
                          <a:ea typeface="+mn-ea"/>
                          <a:cs typeface="+mn-cs"/>
                        </a:rPr>
                        <a:t>Gem-Cis</a:t>
                      </a:r>
                      <a:r>
                        <a:rPr lang="en-US" sz="1200" b="1" kern="1200" baseline="0" dirty="0" smtClean="0">
                          <a:solidFill>
                            <a:schemeClr val="tx1">
                              <a:lumMod val="65000"/>
                              <a:lumOff val="35000"/>
                            </a:schemeClr>
                          </a:solidFill>
                          <a:effectLst/>
                          <a:latin typeface="+mn-lt"/>
                          <a:ea typeface="+mn-ea"/>
                          <a:cs typeface="+mn-cs"/>
                        </a:rPr>
                        <a:t> + Neci </a:t>
                      </a:r>
                      <a:endParaRPr lang="en-US" sz="1200" b="1" kern="1200" dirty="0">
                        <a:solidFill>
                          <a:schemeClr val="tx1">
                            <a:lumMod val="65000"/>
                            <a:lumOff val="35000"/>
                          </a:schemeClr>
                        </a:solidFill>
                        <a:effectLst/>
                        <a:latin typeface="+mn-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dirty="0" smtClean="0">
                          <a:solidFill>
                            <a:schemeClr val="tx1">
                              <a:lumMod val="65000"/>
                              <a:lumOff val="35000"/>
                            </a:schemeClr>
                          </a:solidFill>
                          <a:effectLst/>
                          <a:latin typeface="+mj-lt"/>
                          <a:ea typeface="SimSun"/>
                          <a:cs typeface="Angsana New"/>
                        </a:rPr>
                        <a:t>545</a:t>
                      </a:r>
                      <a:endParaRPr lang="en-US" sz="120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dirty="0" smtClean="0">
                          <a:solidFill>
                            <a:schemeClr val="tx1">
                              <a:lumMod val="65000"/>
                              <a:lumOff val="35000"/>
                            </a:schemeClr>
                          </a:solidFill>
                          <a:effectLst/>
                          <a:latin typeface="+mj-lt"/>
                          <a:ea typeface="SimSun"/>
                          <a:cs typeface="Angsana New"/>
                        </a:rPr>
                        <a:t>418</a:t>
                      </a:r>
                      <a:endParaRPr lang="en-US" sz="120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dirty="0" smtClean="0">
                          <a:solidFill>
                            <a:schemeClr val="tx1">
                              <a:lumMod val="65000"/>
                              <a:lumOff val="35000"/>
                            </a:schemeClr>
                          </a:solidFill>
                          <a:effectLst/>
                          <a:latin typeface="+mj-lt"/>
                          <a:ea typeface="SimSun"/>
                          <a:cs typeface="Angsana New"/>
                        </a:rPr>
                        <a:t>11.5</a:t>
                      </a:r>
                      <a:endParaRPr lang="en-US" sz="120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228669">
                <a:tc>
                  <a:txBody>
                    <a:bodyPr/>
                    <a:lstStyle/>
                    <a:p>
                      <a:pPr marL="0" marR="0" algn="r">
                        <a:lnSpc>
                          <a:spcPct val="100000"/>
                        </a:lnSpc>
                        <a:spcBef>
                          <a:spcPts val="0"/>
                        </a:spcBef>
                        <a:spcAft>
                          <a:spcPts val="0"/>
                        </a:spcAft>
                      </a:pPr>
                      <a:r>
                        <a:rPr lang="en-US" sz="1200" b="1" dirty="0" smtClean="0">
                          <a:solidFill>
                            <a:schemeClr val="tx1">
                              <a:lumMod val="65000"/>
                              <a:lumOff val="35000"/>
                            </a:schemeClr>
                          </a:solidFill>
                          <a:effectLst/>
                          <a:latin typeface="+mj-lt"/>
                        </a:rPr>
                        <a:t>Gem-Cis </a:t>
                      </a:r>
                      <a:endParaRPr lang="en-US" sz="1200" b="1"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b="1" dirty="0" smtClean="0">
                          <a:solidFill>
                            <a:schemeClr val="tx1">
                              <a:lumMod val="65000"/>
                              <a:lumOff val="35000"/>
                            </a:schemeClr>
                          </a:solidFill>
                          <a:effectLst/>
                          <a:latin typeface="+mj-lt"/>
                          <a:ea typeface="SimSun"/>
                          <a:cs typeface="Angsana New"/>
                        </a:rPr>
                        <a:t>548</a:t>
                      </a:r>
                      <a:endParaRPr lang="en-US" sz="1200" b="1"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b="1" dirty="0" smtClean="0">
                          <a:solidFill>
                            <a:schemeClr val="tx1">
                              <a:lumMod val="65000"/>
                              <a:lumOff val="35000"/>
                            </a:schemeClr>
                          </a:solidFill>
                          <a:effectLst/>
                          <a:latin typeface="+mj-lt"/>
                          <a:ea typeface="SimSun"/>
                          <a:cs typeface="Angsana New"/>
                        </a:rPr>
                        <a:t>442</a:t>
                      </a:r>
                      <a:endParaRPr lang="en-US" sz="1200" b="1"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b="1" dirty="0" smtClean="0">
                          <a:solidFill>
                            <a:schemeClr val="tx1">
                              <a:lumMod val="65000"/>
                              <a:lumOff val="35000"/>
                            </a:schemeClr>
                          </a:solidFill>
                          <a:effectLst/>
                          <a:latin typeface="+mj-lt"/>
                          <a:ea typeface="SimSun"/>
                          <a:cs typeface="Angsana New"/>
                        </a:rPr>
                        <a:t>9.9</a:t>
                      </a:r>
                      <a:endParaRPr lang="en-US" sz="1200" b="1"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mpd="sng">
                      <a:noFill/>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387614">
                <a:tc>
                  <a:txBody>
                    <a:bodyPr/>
                    <a:lstStyle/>
                    <a:p>
                      <a:pPr marL="0" marR="0" algn="r">
                        <a:lnSpc>
                          <a:spcPct val="100000"/>
                        </a:lnSpc>
                        <a:spcBef>
                          <a:spcPts val="0"/>
                        </a:spcBef>
                        <a:spcAft>
                          <a:spcPts val="0"/>
                        </a:spcAft>
                      </a:pPr>
                      <a:r>
                        <a:rPr lang="en-US" sz="1200" b="1" kern="1200" dirty="0" smtClean="0">
                          <a:solidFill>
                            <a:schemeClr val="tx1">
                              <a:lumMod val="65000"/>
                              <a:lumOff val="35000"/>
                            </a:schemeClr>
                          </a:solidFill>
                          <a:effectLst/>
                          <a:latin typeface="+mn-lt"/>
                          <a:ea typeface="+mn-ea"/>
                          <a:cs typeface="+mn-cs"/>
                        </a:rPr>
                        <a:t>HR </a:t>
                      </a:r>
                      <a:r>
                        <a:rPr lang="en-US" sz="1200" b="0" kern="1200" dirty="0" smtClean="0">
                          <a:solidFill>
                            <a:schemeClr val="tx1">
                              <a:lumMod val="65000"/>
                              <a:lumOff val="35000"/>
                            </a:schemeClr>
                          </a:solidFill>
                          <a:effectLst/>
                          <a:latin typeface="+mn-lt"/>
                          <a:ea typeface="+mn-ea"/>
                          <a:cs typeface="+mn-cs"/>
                        </a:rPr>
                        <a:t>(95% CI)</a:t>
                      </a:r>
                    </a:p>
                    <a:p>
                      <a:pPr marL="0" marR="0" algn="r">
                        <a:lnSpc>
                          <a:spcPct val="100000"/>
                        </a:lnSpc>
                        <a:spcBef>
                          <a:spcPts val="0"/>
                        </a:spcBef>
                        <a:spcAft>
                          <a:spcPts val="0"/>
                        </a:spcAft>
                      </a:pPr>
                      <a:r>
                        <a:rPr lang="en-US" sz="1200" b="1" i="1" kern="1200" dirty="0" smtClean="0">
                          <a:solidFill>
                            <a:schemeClr val="tx1">
                              <a:lumMod val="65000"/>
                              <a:lumOff val="35000"/>
                            </a:schemeClr>
                          </a:solidFill>
                          <a:effectLst/>
                          <a:latin typeface="+mn-lt"/>
                          <a:ea typeface="+mn-ea"/>
                          <a:cs typeface="+mn-cs"/>
                        </a:rPr>
                        <a:t>P</a:t>
                      </a:r>
                      <a:r>
                        <a:rPr lang="en-US" sz="1200" b="0" kern="1200" dirty="0" smtClean="0">
                          <a:solidFill>
                            <a:schemeClr val="tx1">
                              <a:lumMod val="65000"/>
                              <a:lumOff val="35000"/>
                            </a:schemeClr>
                          </a:solidFill>
                          <a:effectLst/>
                          <a:latin typeface="+mn-lt"/>
                          <a:ea typeface="+mn-ea"/>
                          <a:cs typeface="+mn-cs"/>
                        </a:rPr>
                        <a:t> value</a:t>
                      </a:r>
                      <a:endParaRPr lang="en-US" sz="1200" b="0"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a:r>
                        <a:rPr lang="en-US" sz="1200" b="1" dirty="0" smtClean="0">
                          <a:solidFill>
                            <a:schemeClr val="tx1">
                              <a:lumMod val="65000"/>
                              <a:lumOff val="35000"/>
                            </a:schemeClr>
                          </a:solidFill>
                        </a:rPr>
                        <a:t>0.84</a:t>
                      </a:r>
                      <a:r>
                        <a:rPr lang="en-US" sz="1200" dirty="0" smtClean="0">
                          <a:solidFill>
                            <a:schemeClr val="tx1">
                              <a:lumMod val="65000"/>
                              <a:lumOff val="35000"/>
                            </a:schemeClr>
                          </a:solidFill>
                        </a:rPr>
                        <a:t> </a:t>
                      </a:r>
                      <a:r>
                        <a:rPr lang="en-US" sz="1200" kern="1200" dirty="0" smtClean="0">
                          <a:solidFill>
                            <a:schemeClr val="tx1">
                              <a:lumMod val="65000"/>
                              <a:lumOff val="35000"/>
                            </a:schemeClr>
                          </a:solidFill>
                          <a:effectLst/>
                          <a:latin typeface="+mn-lt"/>
                          <a:ea typeface="+mn-ea"/>
                          <a:cs typeface="+mn-cs"/>
                        </a:rPr>
                        <a:t>(0.74-0.96)</a:t>
                      </a:r>
                    </a:p>
                    <a:p>
                      <a:pPr algn="ctr"/>
                      <a:r>
                        <a:rPr lang="en-US" sz="1200" b="1" i="1" kern="1200" dirty="0" smtClean="0">
                          <a:solidFill>
                            <a:schemeClr val="tx1">
                              <a:lumMod val="65000"/>
                              <a:lumOff val="35000"/>
                            </a:schemeClr>
                          </a:solidFill>
                          <a:effectLst/>
                          <a:latin typeface="+mn-lt"/>
                          <a:ea typeface="+mn-ea"/>
                          <a:cs typeface="+mn-cs"/>
                        </a:rPr>
                        <a:t>P</a:t>
                      </a:r>
                      <a:r>
                        <a:rPr lang="en-US" sz="1200" b="1" kern="1200" dirty="0" smtClean="0">
                          <a:solidFill>
                            <a:schemeClr val="tx1">
                              <a:lumMod val="65000"/>
                              <a:lumOff val="35000"/>
                            </a:schemeClr>
                          </a:solidFill>
                          <a:effectLst/>
                          <a:latin typeface="+mn-lt"/>
                          <a:ea typeface="+mn-ea"/>
                          <a:cs typeface="+mn-cs"/>
                        </a:rPr>
                        <a:t>=0.012</a:t>
                      </a:r>
                      <a:r>
                        <a:rPr lang="en-US" sz="1200" b="1" kern="1200" baseline="30000" dirty="0" smtClean="0">
                          <a:solidFill>
                            <a:schemeClr val="tx1">
                              <a:lumMod val="65000"/>
                              <a:lumOff val="35000"/>
                            </a:schemeClr>
                          </a:solidFill>
                          <a:effectLst/>
                          <a:latin typeface="+mn-lt"/>
                          <a:ea typeface="+mn-ea"/>
                          <a:cs typeface="+mn-cs"/>
                        </a:rPr>
                        <a:t>a</a:t>
                      </a:r>
                      <a:endParaRPr lang="en-US" sz="1200" baseline="30000" dirty="0" smtClean="0">
                        <a:solidFill>
                          <a:schemeClr val="tx1">
                            <a:lumMod val="65000"/>
                            <a:lumOff val="35000"/>
                          </a:schemeClr>
                        </a:solidFill>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dirty="0"/>
                    </a:p>
                  </a:txBody>
                  <a:tcPr marL="25400" marR="25400" marT="0" marB="0" anchor="ctr">
                    <a:lnL w="12700" cap="flat" cmpd="sng" algn="ctr">
                      <a:solidFill>
                        <a:schemeClr val="bg2"/>
                      </a:solidFill>
                      <a:prstDash val="solid"/>
                      <a:round/>
                      <a:headEnd type="none" w="med" len="med"/>
                      <a:tailEnd type="none" w="med" len="med"/>
                    </a:lnL>
                    <a:lnR w="12700" cmpd="sng">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1200" dirty="0" smtClean="0">
                        <a:solidFill>
                          <a:schemeClr val="tx1">
                            <a:lumMod val="65000"/>
                            <a:lumOff val="35000"/>
                          </a:schemeClr>
                        </a:solidFill>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cxnSp>
        <p:nvCxnSpPr>
          <p:cNvPr id="8" name="Straight Connector 7"/>
          <p:cNvCxnSpPr/>
          <p:nvPr/>
        </p:nvCxnSpPr>
        <p:spPr>
          <a:xfrm>
            <a:off x="4419600" y="2314575"/>
            <a:ext cx="342900" cy="0"/>
          </a:xfrm>
          <a:prstGeom prst="line">
            <a:avLst/>
          </a:prstGeom>
          <a:ln w="19050" cap="rnd">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4419600" y="2552700"/>
            <a:ext cx="342900" cy="0"/>
          </a:xfrm>
          <a:prstGeom prst="line">
            <a:avLst/>
          </a:prstGeom>
          <a:ln w="19050" cap="rnd">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454728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 name="Round Same Side Corner Rectangle 179"/>
          <p:cNvSpPr/>
          <p:nvPr/>
        </p:nvSpPr>
        <p:spPr>
          <a:xfrm rot="10800000">
            <a:off x="148870" y="1609142"/>
            <a:ext cx="8865549" cy="4485366"/>
          </a:xfrm>
          <a:prstGeom prst="round2SameRect">
            <a:avLst>
              <a:gd name="adj1" fmla="val 6715"/>
              <a:gd name="adj2" fmla="val 0"/>
            </a:avLst>
          </a:prstGeom>
          <a:solidFill>
            <a:schemeClr val="bg1"/>
          </a:solidFill>
          <a:ln w="1905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prstClr val="white"/>
              </a:solidFill>
            </a:endParaRPr>
          </a:p>
        </p:txBody>
      </p:sp>
      <p:sp>
        <p:nvSpPr>
          <p:cNvPr id="181" name="Round Same Side Corner Rectangle 180"/>
          <p:cNvSpPr/>
          <p:nvPr/>
        </p:nvSpPr>
        <p:spPr>
          <a:xfrm>
            <a:off x="134007" y="1333119"/>
            <a:ext cx="8884118" cy="355258"/>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a:solidFill>
                <a:prstClr val="white"/>
              </a:solidFill>
            </a:endParaRPr>
          </a:p>
        </p:txBody>
      </p:sp>
      <p:sp>
        <p:nvSpPr>
          <p:cNvPr id="5" name="Title 1"/>
          <p:cNvSpPr>
            <a:spLocks noGrp="1"/>
          </p:cNvSpPr>
          <p:nvPr>
            <p:ph type="title"/>
          </p:nvPr>
        </p:nvSpPr>
        <p:spPr/>
        <p:txBody>
          <a:bodyPr/>
          <a:lstStyle/>
          <a:p>
            <a:r>
              <a:rPr lang="en-US" dirty="0" smtClean="0"/>
              <a:t>SQUIRE: PFS by Investigator (ITT)</a:t>
            </a:r>
            <a:endParaRPr lang="en-US" dirty="0"/>
          </a:p>
        </p:txBody>
      </p:sp>
      <p:sp>
        <p:nvSpPr>
          <p:cNvPr id="12" name="Freeform 11"/>
          <p:cNvSpPr/>
          <p:nvPr/>
        </p:nvSpPr>
        <p:spPr>
          <a:xfrm>
            <a:off x="698141" y="2318129"/>
            <a:ext cx="3764101" cy="2772864"/>
          </a:xfrm>
          <a:custGeom>
            <a:avLst/>
            <a:gdLst>
              <a:gd name="connsiteX0" fmla="*/ 0 w 3496826"/>
              <a:gd name="connsiteY0" fmla="*/ 0 h 2627644"/>
              <a:gd name="connsiteX1" fmla="*/ 0 w 3496826"/>
              <a:gd name="connsiteY1" fmla="*/ 2627644 h 2627644"/>
              <a:gd name="connsiteX2" fmla="*/ 3496826 w 3496826"/>
              <a:gd name="connsiteY2" fmla="*/ 2627644 h 2627644"/>
            </a:gdLst>
            <a:ahLst/>
            <a:cxnLst>
              <a:cxn ang="0">
                <a:pos x="connsiteX0" y="connsiteY0"/>
              </a:cxn>
              <a:cxn ang="0">
                <a:pos x="connsiteX1" y="connsiteY1"/>
              </a:cxn>
              <a:cxn ang="0">
                <a:pos x="connsiteX2" y="connsiteY2"/>
              </a:cxn>
            </a:cxnLst>
            <a:rect l="l" t="t" r="r" b="b"/>
            <a:pathLst>
              <a:path w="3496826" h="2627644">
                <a:moveTo>
                  <a:pt x="0" y="0"/>
                </a:moveTo>
                <a:lnTo>
                  <a:pt x="0" y="2627644"/>
                </a:lnTo>
                <a:lnTo>
                  <a:pt x="3496826" y="2627644"/>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3" name="TextBox 12"/>
          <p:cNvSpPr txBox="1"/>
          <p:nvPr/>
        </p:nvSpPr>
        <p:spPr>
          <a:xfrm>
            <a:off x="337583" y="2287042"/>
            <a:ext cx="280802"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100</a:t>
            </a:r>
            <a:endParaRPr lang="en-US" sz="1000" dirty="0">
              <a:cs typeface="Arial" panose="020B0604020202020204" pitchFamily="34" charset="0"/>
            </a:endParaRPr>
          </a:p>
        </p:txBody>
      </p:sp>
      <p:sp>
        <p:nvSpPr>
          <p:cNvPr id="14" name="TextBox 13"/>
          <p:cNvSpPr txBox="1"/>
          <p:nvPr/>
        </p:nvSpPr>
        <p:spPr>
          <a:xfrm rot="16200000">
            <a:off x="-927739" y="3698471"/>
            <a:ext cx="2397203" cy="138499"/>
          </a:xfrm>
          <a:prstGeom prst="rect">
            <a:avLst/>
          </a:prstGeom>
          <a:noFill/>
        </p:spPr>
        <p:txBody>
          <a:bodyPr wrap="square" lIns="0" tIns="0" rIns="0" bIns="0" rtlCol="0" anchor="b" anchorCtr="0">
            <a:spAutoFit/>
          </a:bodyPr>
          <a:lstStyle/>
          <a:p>
            <a:pPr algn="ctr"/>
            <a:r>
              <a:rPr lang="en-US" sz="900" b="1" dirty="0" smtClean="0">
                <a:cs typeface="Arial" panose="020B0604020202020204" pitchFamily="34" charset="0"/>
              </a:rPr>
              <a:t>Progression-Free Survival (%)</a:t>
            </a:r>
            <a:endParaRPr lang="en-US" sz="900" b="1" dirty="0">
              <a:cs typeface="Arial" panose="020B0604020202020204" pitchFamily="34" charset="0"/>
            </a:endParaRPr>
          </a:p>
        </p:txBody>
      </p:sp>
      <p:cxnSp>
        <p:nvCxnSpPr>
          <p:cNvPr id="15" name="Straight Connector 14"/>
          <p:cNvCxnSpPr/>
          <p:nvPr/>
        </p:nvCxnSpPr>
        <p:spPr>
          <a:xfrm rot="10800000">
            <a:off x="632147" y="2375829"/>
            <a:ext cx="578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rot="10800000">
            <a:off x="632147" y="2906900"/>
            <a:ext cx="578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rot="10800000">
            <a:off x="632147" y="3437997"/>
            <a:ext cx="578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rot="10800000">
            <a:off x="632147" y="3981003"/>
            <a:ext cx="578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rot="10800000">
            <a:off x="632147" y="4507342"/>
            <a:ext cx="578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rot="10800000">
            <a:off x="647326" y="5040821"/>
            <a:ext cx="578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rot="16200000">
            <a:off x="2070049" y="5118335"/>
            <a:ext cx="5468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rot="16200000">
            <a:off x="771535" y="5124313"/>
            <a:ext cx="5468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6200000">
            <a:off x="1425656" y="5124313"/>
            <a:ext cx="5468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6200000">
            <a:off x="2928953" y="5124313"/>
            <a:ext cx="5468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6200000">
            <a:off x="3578045" y="5118335"/>
            <a:ext cx="5468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6200000">
            <a:off x="4425377" y="5112408"/>
            <a:ext cx="5468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325671" y="2827628"/>
            <a:ext cx="280802"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80</a:t>
            </a:r>
            <a:endParaRPr lang="en-US" sz="1000" dirty="0">
              <a:cs typeface="Arial" panose="020B0604020202020204" pitchFamily="34" charset="0"/>
            </a:endParaRPr>
          </a:p>
        </p:txBody>
      </p:sp>
      <p:sp>
        <p:nvSpPr>
          <p:cNvPr id="35" name="TextBox 34"/>
          <p:cNvSpPr txBox="1"/>
          <p:nvPr/>
        </p:nvSpPr>
        <p:spPr>
          <a:xfrm>
            <a:off x="337577" y="3356385"/>
            <a:ext cx="280802"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60</a:t>
            </a:r>
            <a:endParaRPr lang="en-US" sz="1000" dirty="0">
              <a:cs typeface="Arial" panose="020B0604020202020204" pitchFamily="34" charset="0"/>
            </a:endParaRPr>
          </a:p>
        </p:txBody>
      </p:sp>
      <p:sp>
        <p:nvSpPr>
          <p:cNvPr id="37" name="TextBox 36"/>
          <p:cNvSpPr txBox="1"/>
          <p:nvPr/>
        </p:nvSpPr>
        <p:spPr>
          <a:xfrm>
            <a:off x="335196" y="3889822"/>
            <a:ext cx="280802"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40</a:t>
            </a:r>
            <a:endParaRPr lang="en-US" sz="1000" dirty="0">
              <a:cs typeface="Arial" panose="020B0604020202020204" pitchFamily="34" charset="0"/>
            </a:endParaRPr>
          </a:p>
        </p:txBody>
      </p:sp>
      <p:sp>
        <p:nvSpPr>
          <p:cNvPr id="39" name="TextBox 38"/>
          <p:cNvSpPr txBox="1"/>
          <p:nvPr/>
        </p:nvSpPr>
        <p:spPr>
          <a:xfrm>
            <a:off x="332815" y="4413774"/>
            <a:ext cx="280802"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20</a:t>
            </a:r>
            <a:endParaRPr lang="en-US" sz="1000" dirty="0">
              <a:cs typeface="Arial" panose="020B0604020202020204" pitchFamily="34" charset="0"/>
            </a:endParaRPr>
          </a:p>
        </p:txBody>
      </p:sp>
      <p:sp>
        <p:nvSpPr>
          <p:cNvPr id="41" name="TextBox 40"/>
          <p:cNvSpPr txBox="1"/>
          <p:nvPr/>
        </p:nvSpPr>
        <p:spPr>
          <a:xfrm>
            <a:off x="355135" y="4890101"/>
            <a:ext cx="280802" cy="153888"/>
          </a:xfrm>
          <a:prstGeom prst="rect">
            <a:avLst/>
          </a:prstGeom>
          <a:noFill/>
        </p:spPr>
        <p:txBody>
          <a:bodyPr wrap="square" lIns="0" tIns="0" rIns="0" bIns="0" rtlCol="0" anchor="b" anchorCtr="0">
            <a:spAutoFit/>
          </a:bodyPr>
          <a:lstStyle/>
          <a:p>
            <a:pPr algn="r"/>
            <a:r>
              <a:rPr lang="en-US" sz="1000" dirty="0" smtClean="0">
                <a:cs typeface="Arial" panose="020B0604020202020204" pitchFamily="34" charset="0"/>
              </a:rPr>
              <a:t>0</a:t>
            </a:r>
            <a:endParaRPr lang="en-US" sz="1000" dirty="0">
              <a:cs typeface="Arial" panose="020B0604020202020204" pitchFamily="34" charset="0"/>
            </a:endParaRPr>
          </a:p>
        </p:txBody>
      </p:sp>
      <p:sp>
        <p:nvSpPr>
          <p:cNvPr id="42" name="TextBox 41"/>
          <p:cNvSpPr txBox="1"/>
          <p:nvPr/>
        </p:nvSpPr>
        <p:spPr>
          <a:xfrm>
            <a:off x="695032" y="5193309"/>
            <a:ext cx="194793" cy="153888"/>
          </a:xfrm>
          <a:prstGeom prst="rect">
            <a:avLst/>
          </a:prstGeom>
          <a:noFill/>
        </p:spPr>
        <p:txBody>
          <a:bodyPr wrap="square" lIns="0" tIns="0" rIns="0" bIns="0" rtlCol="0" anchor="b" anchorCtr="0">
            <a:spAutoFit/>
          </a:bodyPr>
          <a:lstStyle/>
          <a:p>
            <a:pPr algn="ctr"/>
            <a:r>
              <a:rPr lang="en-US" sz="1000" dirty="0" smtClean="0">
                <a:cs typeface="Arial" panose="020B0604020202020204" pitchFamily="34" charset="0"/>
              </a:rPr>
              <a:t>0</a:t>
            </a:r>
            <a:endParaRPr lang="en-US" sz="1000" dirty="0">
              <a:cs typeface="Arial" panose="020B0604020202020204" pitchFamily="34" charset="0"/>
            </a:endParaRPr>
          </a:p>
        </p:txBody>
      </p:sp>
      <p:sp>
        <p:nvSpPr>
          <p:cNvPr id="43" name="TextBox 42"/>
          <p:cNvSpPr txBox="1"/>
          <p:nvPr/>
        </p:nvSpPr>
        <p:spPr>
          <a:xfrm>
            <a:off x="1554281" y="5188547"/>
            <a:ext cx="194793" cy="153888"/>
          </a:xfrm>
          <a:prstGeom prst="rect">
            <a:avLst/>
          </a:prstGeom>
          <a:noFill/>
        </p:spPr>
        <p:txBody>
          <a:bodyPr wrap="square" lIns="0" tIns="0" rIns="0" bIns="0" rtlCol="0" anchor="b" anchorCtr="0">
            <a:spAutoFit/>
          </a:bodyPr>
          <a:lstStyle/>
          <a:p>
            <a:pPr algn="ctr"/>
            <a:r>
              <a:rPr lang="en-US" sz="1000" dirty="0">
                <a:cs typeface="Arial" panose="020B0604020202020204" pitchFamily="34" charset="0"/>
              </a:rPr>
              <a:t>8</a:t>
            </a:r>
          </a:p>
        </p:txBody>
      </p:sp>
      <p:sp>
        <p:nvSpPr>
          <p:cNvPr id="44" name="TextBox 43"/>
          <p:cNvSpPr txBox="1"/>
          <p:nvPr/>
        </p:nvSpPr>
        <p:spPr>
          <a:xfrm>
            <a:off x="1991712" y="5188547"/>
            <a:ext cx="194793" cy="153888"/>
          </a:xfrm>
          <a:prstGeom prst="rect">
            <a:avLst/>
          </a:prstGeom>
          <a:noFill/>
        </p:spPr>
        <p:txBody>
          <a:bodyPr wrap="square" lIns="0" tIns="0" rIns="0" bIns="0" rtlCol="0" anchor="b" anchorCtr="0">
            <a:spAutoFit/>
          </a:bodyPr>
          <a:lstStyle/>
          <a:p>
            <a:pPr algn="ctr"/>
            <a:r>
              <a:rPr lang="en-US" sz="1000" dirty="0" smtClean="0">
                <a:cs typeface="Arial" panose="020B0604020202020204" pitchFamily="34" charset="0"/>
              </a:rPr>
              <a:t>12</a:t>
            </a:r>
            <a:endParaRPr lang="en-US" sz="1000" dirty="0">
              <a:cs typeface="Arial" panose="020B0604020202020204" pitchFamily="34" charset="0"/>
            </a:endParaRPr>
          </a:p>
        </p:txBody>
      </p:sp>
      <p:sp>
        <p:nvSpPr>
          <p:cNvPr id="45" name="TextBox 44"/>
          <p:cNvSpPr txBox="1"/>
          <p:nvPr/>
        </p:nvSpPr>
        <p:spPr>
          <a:xfrm>
            <a:off x="2859293" y="5190928"/>
            <a:ext cx="194793" cy="153888"/>
          </a:xfrm>
          <a:prstGeom prst="rect">
            <a:avLst/>
          </a:prstGeom>
          <a:noFill/>
        </p:spPr>
        <p:txBody>
          <a:bodyPr wrap="square" lIns="0" tIns="0" rIns="0" bIns="0" rtlCol="0" anchor="b" anchorCtr="0">
            <a:spAutoFit/>
          </a:bodyPr>
          <a:lstStyle/>
          <a:p>
            <a:pPr algn="ctr"/>
            <a:r>
              <a:rPr lang="en-US" sz="1000" dirty="0" smtClean="0">
                <a:cs typeface="Arial" panose="020B0604020202020204" pitchFamily="34" charset="0"/>
              </a:rPr>
              <a:t>20</a:t>
            </a:r>
            <a:endParaRPr lang="en-US" sz="1000" dirty="0">
              <a:cs typeface="Arial" panose="020B0604020202020204" pitchFamily="34" charset="0"/>
            </a:endParaRPr>
          </a:p>
        </p:txBody>
      </p:sp>
      <p:sp>
        <p:nvSpPr>
          <p:cNvPr id="46" name="TextBox 45"/>
          <p:cNvSpPr txBox="1"/>
          <p:nvPr/>
        </p:nvSpPr>
        <p:spPr>
          <a:xfrm>
            <a:off x="3728682" y="5193309"/>
            <a:ext cx="194793" cy="153888"/>
          </a:xfrm>
          <a:prstGeom prst="rect">
            <a:avLst/>
          </a:prstGeom>
          <a:noFill/>
        </p:spPr>
        <p:txBody>
          <a:bodyPr wrap="square" lIns="0" tIns="0" rIns="0" bIns="0" rtlCol="0" anchor="b" anchorCtr="0">
            <a:spAutoFit/>
          </a:bodyPr>
          <a:lstStyle/>
          <a:p>
            <a:pPr algn="ctr"/>
            <a:r>
              <a:rPr lang="en-US" sz="1000" dirty="0" smtClean="0">
                <a:cs typeface="Arial" panose="020B0604020202020204" pitchFamily="34" charset="0"/>
              </a:rPr>
              <a:t>28</a:t>
            </a:r>
            <a:endParaRPr lang="en-US" sz="1000" dirty="0">
              <a:cs typeface="Arial" panose="020B0604020202020204" pitchFamily="34" charset="0"/>
            </a:endParaRPr>
          </a:p>
        </p:txBody>
      </p:sp>
      <p:sp>
        <p:nvSpPr>
          <p:cNvPr id="47" name="TextBox 46"/>
          <p:cNvSpPr txBox="1"/>
          <p:nvPr/>
        </p:nvSpPr>
        <p:spPr>
          <a:xfrm>
            <a:off x="4146560" y="5193309"/>
            <a:ext cx="194793" cy="153888"/>
          </a:xfrm>
          <a:prstGeom prst="rect">
            <a:avLst/>
          </a:prstGeom>
          <a:noFill/>
        </p:spPr>
        <p:txBody>
          <a:bodyPr wrap="square" lIns="0" tIns="0" rIns="0" bIns="0" rtlCol="0" anchor="b" anchorCtr="0">
            <a:spAutoFit/>
          </a:bodyPr>
          <a:lstStyle/>
          <a:p>
            <a:pPr algn="ctr"/>
            <a:r>
              <a:rPr lang="en-US" sz="1000" dirty="0" smtClean="0">
                <a:cs typeface="Arial" panose="020B0604020202020204" pitchFamily="34" charset="0"/>
              </a:rPr>
              <a:t>32</a:t>
            </a:r>
            <a:endParaRPr lang="en-US" sz="1000" dirty="0">
              <a:cs typeface="Arial" panose="020B0604020202020204" pitchFamily="34" charset="0"/>
            </a:endParaRPr>
          </a:p>
        </p:txBody>
      </p:sp>
      <p:sp>
        <p:nvSpPr>
          <p:cNvPr id="48" name="TextBox 47"/>
          <p:cNvSpPr txBox="1"/>
          <p:nvPr/>
        </p:nvSpPr>
        <p:spPr>
          <a:xfrm>
            <a:off x="1352246" y="5447804"/>
            <a:ext cx="2827190" cy="161583"/>
          </a:xfrm>
          <a:prstGeom prst="rect">
            <a:avLst/>
          </a:prstGeom>
          <a:noFill/>
        </p:spPr>
        <p:txBody>
          <a:bodyPr wrap="square" lIns="0" tIns="0" rIns="0" bIns="0" rtlCol="0" anchor="b" anchorCtr="0">
            <a:spAutoFit/>
          </a:bodyPr>
          <a:lstStyle/>
          <a:p>
            <a:pPr algn="ctr"/>
            <a:r>
              <a:rPr lang="en-US" sz="1050" b="1" dirty="0" smtClean="0">
                <a:cs typeface="Arial" panose="020B0604020202020204" pitchFamily="34" charset="0"/>
              </a:rPr>
              <a:t>Months Since </a:t>
            </a:r>
            <a:r>
              <a:rPr lang="en-US" sz="1050" b="1" dirty="0" err="1" smtClean="0">
                <a:cs typeface="Arial" panose="020B0604020202020204" pitchFamily="34" charset="0"/>
              </a:rPr>
              <a:t>Randomisation</a:t>
            </a:r>
            <a:endParaRPr lang="en-US" sz="1050" b="1" dirty="0">
              <a:cs typeface="Arial" panose="020B0604020202020204" pitchFamily="34" charset="0"/>
            </a:endParaRPr>
          </a:p>
        </p:txBody>
      </p:sp>
      <p:cxnSp>
        <p:nvCxnSpPr>
          <p:cNvPr id="61" name="Straight Connector 60"/>
          <p:cNvCxnSpPr/>
          <p:nvPr/>
        </p:nvCxnSpPr>
        <p:spPr>
          <a:xfrm rot="16200000">
            <a:off x="992992" y="5124313"/>
            <a:ext cx="5468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rot="16200000">
            <a:off x="1202542" y="5124313"/>
            <a:ext cx="5468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rot="16200000">
            <a:off x="1851901" y="5124313"/>
            <a:ext cx="5468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rot="16200000">
            <a:off x="1635930" y="5124313"/>
            <a:ext cx="5468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rot="16200000">
            <a:off x="2281083" y="5118335"/>
            <a:ext cx="5468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rot="16200000">
            <a:off x="2500158" y="5118335"/>
            <a:ext cx="5468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rot="16200000">
            <a:off x="2714470" y="5118335"/>
            <a:ext cx="5468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rot="16200000">
            <a:off x="3140714" y="5118335"/>
            <a:ext cx="5468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59790" y="5118335"/>
            <a:ext cx="5468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rot="16200000">
            <a:off x="3790371" y="5118335"/>
            <a:ext cx="5468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rot="16200000">
            <a:off x="4009447" y="5118335"/>
            <a:ext cx="5468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rot="16200000">
            <a:off x="4216616" y="5118335"/>
            <a:ext cx="5468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TextBox 72"/>
          <p:cNvSpPr txBox="1"/>
          <p:nvPr/>
        </p:nvSpPr>
        <p:spPr>
          <a:xfrm>
            <a:off x="3298775" y="5193309"/>
            <a:ext cx="194793" cy="153888"/>
          </a:xfrm>
          <a:prstGeom prst="rect">
            <a:avLst/>
          </a:prstGeom>
          <a:noFill/>
        </p:spPr>
        <p:txBody>
          <a:bodyPr wrap="square" lIns="0" tIns="0" rIns="0" bIns="0" rtlCol="0" anchor="b" anchorCtr="0">
            <a:spAutoFit/>
          </a:bodyPr>
          <a:lstStyle/>
          <a:p>
            <a:pPr algn="ctr"/>
            <a:r>
              <a:rPr lang="en-US" sz="1000" dirty="0" smtClean="0">
                <a:cs typeface="Arial" panose="020B0604020202020204" pitchFamily="34" charset="0"/>
              </a:rPr>
              <a:t>24</a:t>
            </a:r>
            <a:endParaRPr lang="en-US" sz="1000" dirty="0">
              <a:cs typeface="Arial" panose="020B0604020202020204" pitchFamily="34" charset="0"/>
            </a:endParaRPr>
          </a:p>
        </p:txBody>
      </p:sp>
      <p:sp>
        <p:nvSpPr>
          <p:cNvPr id="75" name="TextBox 74"/>
          <p:cNvSpPr txBox="1"/>
          <p:nvPr/>
        </p:nvSpPr>
        <p:spPr>
          <a:xfrm>
            <a:off x="2423913" y="5190928"/>
            <a:ext cx="194793" cy="153888"/>
          </a:xfrm>
          <a:prstGeom prst="rect">
            <a:avLst/>
          </a:prstGeom>
          <a:noFill/>
        </p:spPr>
        <p:txBody>
          <a:bodyPr wrap="square" lIns="0" tIns="0" rIns="0" bIns="0" rtlCol="0" anchor="b" anchorCtr="0">
            <a:spAutoFit/>
          </a:bodyPr>
          <a:lstStyle/>
          <a:p>
            <a:pPr algn="ctr"/>
            <a:r>
              <a:rPr lang="en-US" sz="1000" dirty="0" smtClean="0">
                <a:cs typeface="Arial" panose="020B0604020202020204" pitchFamily="34" charset="0"/>
              </a:rPr>
              <a:t>16</a:t>
            </a:r>
            <a:endParaRPr lang="en-US" sz="1000" dirty="0">
              <a:cs typeface="Arial" panose="020B0604020202020204" pitchFamily="34" charset="0"/>
            </a:endParaRPr>
          </a:p>
        </p:txBody>
      </p:sp>
      <p:sp>
        <p:nvSpPr>
          <p:cNvPr id="76" name="TextBox 75"/>
          <p:cNvSpPr txBox="1"/>
          <p:nvPr/>
        </p:nvSpPr>
        <p:spPr>
          <a:xfrm>
            <a:off x="1136692" y="5188547"/>
            <a:ext cx="194793" cy="153888"/>
          </a:xfrm>
          <a:prstGeom prst="rect">
            <a:avLst/>
          </a:prstGeom>
          <a:noFill/>
        </p:spPr>
        <p:txBody>
          <a:bodyPr wrap="square" lIns="0" tIns="0" rIns="0" bIns="0" rtlCol="0" anchor="b" anchorCtr="0">
            <a:spAutoFit/>
          </a:bodyPr>
          <a:lstStyle/>
          <a:p>
            <a:pPr algn="ctr"/>
            <a:r>
              <a:rPr lang="en-US" sz="1000" dirty="0" smtClean="0">
                <a:cs typeface="Arial" panose="020B0604020202020204" pitchFamily="34" charset="0"/>
              </a:rPr>
              <a:t>4</a:t>
            </a:r>
            <a:endParaRPr lang="en-US" sz="1000" dirty="0">
              <a:cs typeface="Arial" panose="020B0604020202020204" pitchFamily="34" charset="0"/>
            </a:endParaRPr>
          </a:p>
        </p:txBody>
      </p:sp>
      <p:sp>
        <p:nvSpPr>
          <p:cNvPr id="78" name="Freeform 77"/>
          <p:cNvSpPr/>
          <p:nvPr/>
        </p:nvSpPr>
        <p:spPr>
          <a:xfrm>
            <a:off x="807678" y="2369244"/>
            <a:ext cx="3584812" cy="2634017"/>
          </a:xfrm>
          <a:custGeom>
            <a:avLst/>
            <a:gdLst>
              <a:gd name="connsiteX0" fmla="*/ 0 w 3584812"/>
              <a:gd name="connsiteY0" fmla="*/ 0 h 2634017"/>
              <a:gd name="connsiteX1" fmla="*/ 68239 w 3584812"/>
              <a:gd name="connsiteY1" fmla="*/ 90985 h 2634017"/>
              <a:gd name="connsiteX2" fmla="*/ 104633 w 3584812"/>
              <a:gd name="connsiteY2" fmla="*/ 141026 h 2634017"/>
              <a:gd name="connsiteX3" fmla="*/ 145576 w 3584812"/>
              <a:gd name="connsiteY3" fmla="*/ 191068 h 2634017"/>
              <a:gd name="connsiteX4" fmla="*/ 145576 w 3584812"/>
              <a:gd name="connsiteY4" fmla="*/ 250208 h 2634017"/>
              <a:gd name="connsiteX5" fmla="*/ 163773 w 3584812"/>
              <a:gd name="connsiteY5" fmla="*/ 309349 h 2634017"/>
              <a:gd name="connsiteX6" fmla="*/ 268406 w 3584812"/>
              <a:gd name="connsiteY6" fmla="*/ 386686 h 2634017"/>
              <a:gd name="connsiteX7" fmla="*/ 291152 w 3584812"/>
              <a:gd name="connsiteY7" fmla="*/ 432179 h 2634017"/>
              <a:gd name="connsiteX8" fmla="*/ 304800 w 3584812"/>
              <a:gd name="connsiteY8" fmla="*/ 523164 h 2634017"/>
              <a:gd name="connsiteX9" fmla="*/ 341194 w 3584812"/>
              <a:gd name="connsiteY9" fmla="*/ 595952 h 2634017"/>
              <a:gd name="connsiteX10" fmla="*/ 427630 w 3584812"/>
              <a:gd name="connsiteY10" fmla="*/ 673289 h 2634017"/>
              <a:gd name="connsiteX11" fmla="*/ 450376 w 3584812"/>
              <a:gd name="connsiteY11" fmla="*/ 750626 h 2634017"/>
              <a:gd name="connsiteX12" fmla="*/ 459475 w 3584812"/>
              <a:gd name="connsiteY12" fmla="*/ 900752 h 2634017"/>
              <a:gd name="connsiteX13" fmla="*/ 509516 w 3584812"/>
              <a:gd name="connsiteY13" fmla="*/ 959892 h 2634017"/>
              <a:gd name="connsiteX14" fmla="*/ 509516 w 3584812"/>
              <a:gd name="connsiteY14" fmla="*/ 982638 h 2634017"/>
              <a:gd name="connsiteX15" fmla="*/ 568657 w 3584812"/>
              <a:gd name="connsiteY15" fmla="*/ 1041779 h 2634017"/>
              <a:gd name="connsiteX16" fmla="*/ 591403 w 3584812"/>
              <a:gd name="connsiteY16" fmla="*/ 1141862 h 2634017"/>
              <a:gd name="connsiteX17" fmla="*/ 591403 w 3584812"/>
              <a:gd name="connsiteY17" fmla="*/ 1278340 h 2634017"/>
              <a:gd name="connsiteX18" fmla="*/ 609600 w 3584812"/>
              <a:gd name="connsiteY18" fmla="*/ 1296537 h 2634017"/>
              <a:gd name="connsiteX19" fmla="*/ 605051 w 3584812"/>
              <a:gd name="connsiteY19" fmla="*/ 1378423 h 2634017"/>
              <a:gd name="connsiteX20" fmla="*/ 614149 w 3584812"/>
              <a:gd name="connsiteY20" fmla="*/ 1387522 h 2634017"/>
              <a:gd name="connsiteX21" fmla="*/ 614149 w 3584812"/>
              <a:gd name="connsiteY21" fmla="*/ 1387522 h 2634017"/>
              <a:gd name="connsiteX22" fmla="*/ 709684 w 3584812"/>
              <a:gd name="connsiteY22" fmla="*/ 1583140 h 2634017"/>
              <a:gd name="connsiteX23" fmla="*/ 723331 w 3584812"/>
              <a:gd name="connsiteY23" fmla="*/ 1583140 h 2634017"/>
              <a:gd name="connsiteX24" fmla="*/ 736979 w 3584812"/>
              <a:gd name="connsiteY24" fmla="*/ 1614985 h 2634017"/>
              <a:gd name="connsiteX25" fmla="*/ 773373 w 3584812"/>
              <a:gd name="connsiteY25" fmla="*/ 1833349 h 2634017"/>
              <a:gd name="connsiteX26" fmla="*/ 864358 w 3584812"/>
              <a:gd name="connsiteY26" fmla="*/ 1878841 h 2634017"/>
              <a:gd name="connsiteX27" fmla="*/ 878006 w 3584812"/>
              <a:gd name="connsiteY27" fmla="*/ 1897038 h 2634017"/>
              <a:gd name="connsiteX28" fmla="*/ 878006 w 3584812"/>
              <a:gd name="connsiteY28" fmla="*/ 1897038 h 2634017"/>
              <a:gd name="connsiteX29" fmla="*/ 891654 w 3584812"/>
              <a:gd name="connsiteY29" fmla="*/ 2006220 h 2634017"/>
              <a:gd name="connsiteX30" fmla="*/ 941696 w 3584812"/>
              <a:gd name="connsiteY30" fmla="*/ 2065361 h 2634017"/>
              <a:gd name="connsiteX31" fmla="*/ 1041779 w 3584812"/>
              <a:gd name="connsiteY31" fmla="*/ 2110853 h 2634017"/>
              <a:gd name="connsiteX32" fmla="*/ 1073624 w 3584812"/>
              <a:gd name="connsiteY32" fmla="*/ 2238232 h 2634017"/>
              <a:gd name="connsiteX33" fmla="*/ 1164609 w 3584812"/>
              <a:gd name="connsiteY33" fmla="*/ 2260979 h 2634017"/>
              <a:gd name="connsiteX34" fmla="*/ 1219200 w 3584812"/>
              <a:gd name="connsiteY34" fmla="*/ 2361062 h 2634017"/>
              <a:gd name="connsiteX35" fmla="*/ 1337481 w 3584812"/>
              <a:gd name="connsiteY35" fmla="*/ 2361062 h 2634017"/>
              <a:gd name="connsiteX36" fmla="*/ 1373875 w 3584812"/>
              <a:gd name="connsiteY36" fmla="*/ 2392907 h 2634017"/>
              <a:gd name="connsiteX37" fmla="*/ 1473958 w 3584812"/>
              <a:gd name="connsiteY37" fmla="*/ 2406555 h 2634017"/>
              <a:gd name="connsiteX38" fmla="*/ 1533099 w 3584812"/>
              <a:gd name="connsiteY38" fmla="*/ 2433850 h 2634017"/>
              <a:gd name="connsiteX39" fmla="*/ 1624084 w 3584812"/>
              <a:gd name="connsiteY39" fmla="*/ 2433850 h 2634017"/>
              <a:gd name="connsiteX40" fmla="*/ 1637731 w 3584812"/>
              <a:gd name="connsiteY40" fmla="*/ 2461146 h 2634017"/>
              <a:gd name="connsiteX41" fmla="*/ 1715069 w 3584812"/>
              <a:gd name="connsiteY41" fmla="*/ 2456597 h 2634017"/>
              <a:gd name="connsiteX42" fmla="*/ 1742364 w 3584812"/>
              <a:gd name="connsiteY42" fmla="*/ 2488441 h 2634017"/>
              <a:gd name="connsiteX43" fmla="*/ 1787857 w 3584812"/>
              <a:gd name="connsiteY43" fmla="*/ 2479343 h 2634017"/>
              <a:gd name="connsiteX44" fmla="*/ 1819702 w 3584812"/>
              <a:gd name="connsiteY44" fmla="*/ 2497540 h 2634017"/>
              <a:gd name="connsiteX45" fmla="*/ 1937982 w 3584812"/>
              <a:gd name="connsiteY45" fmla="*/ 2492991 h 2634017"/>
              <a:gd name="connsiteX46" fmla="*/ 1937982 w 3584812"/>
              <a:gd name="connsiteY46" fmla="*/ 2502089 h 2634017"/>
              <a:gd name="connsiteX47" fmla="*/ 2006221 w 3584812"/>
              <a:gd name="connsiteY47" fmla="*/ 2502089 h 2634017"/>
              <a:gd name="connsiteX48" fmla="*/ 2074460 w 3584812"/>
              <a:gd name="connsiteY48" fmla="*/ 2538483 h 2634017"/>
              <a:gd name="connsiteX49" fmla="*/ 2210937 w 3584812"/>
              <a:gd name="connsiteY49" fmla="*/ 2529385 h 2634017"/>
              <a:gd name="connsiteX50" fmla="*/ 2247331 w 3584812"/>
              <a:gd name="connsiteY50" fmla="*/ 2547582 h 2634017"/>
              <a:gd name="connsiteX51" fmla="*/ 2383809 w 3584812"/>
              <a:gd name="connsiteY51" fmla="*/ 2543032 h 2634017"/>
              <a:gd name="connsiteX52" fmla="*/ 2406555 w 3584812"/>
              <a:gd name="connsiteY52" fmla="*/ 2561229 h 2634017"/>
              <a:gd name="connsiteX53" fmla="*/ 2597624 w 3584812"/>
              <a:gd name="connsiteY53" fmla="*/ 2556680 h 2634017"/>
              <a:gd name="connsiteX54" fmla="*/ 2615821 w 3584812"/>
              <a:gd name="connsiteY54" fmla="*/ 2570328 h 2634017"/>
              <a:gd name="connsiteX55" fmla="*/ 2811439 w 3584812"/>
              <a:gd name="connsiteY55" fmla="*/ 2565779 h 2634017"/>
              <a:gd name="connsiteX56" fmla="*/ 2834185 w 3584812"/>
              <a:gd name="connsiteY56" fmla="*/ 2588525 h 2634017"/>
              <a:gd name="connsiteX57" fmla="*/ 2961564 w 3584812"/>
              <a:gd name="connsiteY57" fmla="*/ 2593074 h 2634017"/>
              <a:gd name="connsiteX58" fmla="*/ 2970663 w 3584812"/>
              <a:gd name="connsiteY58" fmla="*/ 2634017 h 2634017"/>
              <a:gd name="connsiteX59" fmla="*/ 3584812 w 3584812"/>
              <a:gd name="connsiteY59" fmla="*/ 2620370 h 2634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584812" h="2634017">
                <a:moveTo>
                  <a:pt x="0" y="0"/>
                </a:moveTo>
                <a:lnTo>
                  <a:pt x="68239" y="90985"/>
                </a:lnTo>
                <a:lnTo>
                  <a:pt x="104633" y="141026"/>
                </a:lnTo>
                <a:lnTo>
                  <a:pt x="145576" y="191068"/>
                </a:lnTo>
                <a:lnTo>
                  <a:pt x="145576" y="250208"/>
                </a:lnTo>
                <a:lnTo>
                  <a:pt x="163773" y="309349"/>
                </a:lnTo>
                <a:lnTo>
                  <a:pt x="268406" y="386686"/>
                </a:lnTo>
                <a:lnTo>
                  <a:pt x="291152" y="432179"/>
                </a:lnTo>
                <a:lnTo>
                  <a:pt x="304800" y="523164"/>
                </a:lnTo>
                <a:lnTo>
                  <a:pt x="341194" y="595952"/>
                </a:lnTo>
                <a:lnTo>
                  <a:pt x="427630" y="673289"/>
                </a:lnTo>
                <a:lnTo>
                  <a:pt x="450376" y="750626"/>
                </a:lnTo>
                <a:lnTo>
                  <a:pt x="459475" y="900752"/>
                </a:lnTo>
                <a:lnTo>
                  <a:pt x="509516" y="959892"/>
                </a:lnTo>
                <a:lnTo>
                  <a:pt x="509516" y="982638"/>
                </a:lnTo>
                <a:lnTo>
                  <a:pt x="568657" y="1041779"/>
                </a:lnTo>
                <a:lnTo>
                  <a:pt x="591403" y="1141862"/>
                </a:lnTo>
                <a:lnTo>
                  <a:pt x="591403" y="1278340"/>
                </a:lnTo>
                <a:lnTo>
                  <a:pt x="609600" y="1296537"/>
                </a:lnTo>
                <a:lnTo>
                  <a:pt x="605051" y="1378423"/>
                </a:lnTo>
                <a:lnTo>
                  <a:pt x="614149" y="1387522"/>
                </a:lnTo>
                <a:lnTo>
                  <a:pt x="614149" y="1387522"/>
                </a:lnTo>
                <a:lnTo>
                  <a:pt x="709684" y="1583140"/>
                </a:lnTo>
                <a:lnTo>
                  <a:pt x="723331" y="1583140"/>
                </a:lnTo>
                <a:lnTo>
                  <a:pt x="736979" y="1614985"/>
                </a:lnTo>
                <a:lnTo>
                  <a:pt x="773373" y="1833349"/>
                </a:lnTo>
                <a:lnTo>
                  <a:pt x="864358" y="1878841"/>
                </a:lnTo>
                <a:lnTo>
                  <a:pt x="878006" y="1897038"/>
                </a:lnTo>
                <a:lnTo>
                  <a:pt x="878006" y="1897038"/>
                </a:lnTo>
                <a:lnTo>
                  <a:pt x="891654" y="2006220"/>
                </a:lnTo>
                <a:lnTo>
                  <a:pt x="941696" y="2065361"/>
                </a:lnTo>
                <a:lnTo>
                  <a:pt x="1041779" y="2110853"/>
                </a:lnTo>
                <a:lnTo>
                  <a:pt x="1073624" y="2238232"/>
                </a:lnTo>
                <a:lnTo>
                  <a:pt x="1164609" y="2260979"/>
                </a:lnTo>
                <a:lnTo>
                  <a:pt x="1219200" y="2361062"/>
                </a:lnTo>
                <a:lnTo>
                  <a:pt x="1337481" y="2361062"/>
                </a:lnTo>
                <a:lnTo>
                  <a:pt x="1373875" y="2392907"/>
                </a:lnTo>
                <a:lnTo>
                  <a:pt x="1473958" y="2406555"/>
                </a:lnTo>
                <a:lnTo>
                  <a:pt x="1533099" y="2433850"/>
                </a:lnTo>
                <a:lnTo>
                  <a:pt x="1624084" y="2433850"/>
                </a:lnTo>
                <a:lnTo>
                  <a:pt x="1637731" y="2461146"/>
                </a:lnTo>
                <a:lnTo>
                  <a:pt x="1715069" y="2456597"/>
                </a:lnTo>
                <a:lnTo>
                  <a:pt x="1742364" y="2488441"/>
                </a:lnTo>
                <a:lnTo>
                  <a:pt x="1787857" y="2479343"/>
                </a:lnTo>
                <a:lnTo>
                  <a:pt x="1819702" y="2497540"/>
                </a:lnTo>
                <a:lnTo>
                  <a:pt x="1937982" y="2492991"/>
                </a:lnTo>
                <a:lnTo>
                  <a:pt x="1937982" y="2502089"/>
                </a:lnTo>
                <a:lnTo>
                  <a:pt x="2006221" y="2502089"/>
                </a:lnTo>
                <a:lnTo>
                  <a:pt x="2074460" y="2538483"/>
                </a:lnTo>
                <a:lnTo>
                  <a:pt x="2210937" y="2529385"/>
                </a:lnTo>
                <a:lnTo>
                  <a:pt x="2247331" y="2547582"/>
                </a:lnTo>
                <a:lnTo>
                  <a:pt x="2383809" y="2543032"/>
                </a:lnTo>
                <a:lnTo>
                  <a:pt x="2406555" y="2561229"/>
                </a:lnTo>
                <a:lnTo>
                  <a:pt x="2597624" y="2556680"/>
                </a:lnTo>
                <a:lnTo>
                  <a:pt x="2615821" y="2570328"/>
                </a:lnTo>
                <a:lnTo>
                  <a:pt x="2811439" y="2565779"/>
                </a:lnTo>
                <a:lnTo>
                  <a:pt x="2834185" y="2588525"/>
                </a:lnTo>
                <a:lnTo>
                  <a:pt x="2961564" y="2593074"/>
                </a:lnTo>
                <a:lnTo>
                  <a:pt x="2970663" y="2634017"/>
                </a:lnTo>
                <a:lnTo>
                  <a:pt x="3584812" y="2620370"/>
                </a:lnTo>
              </a:path>
            </a:pathLst>
          </a:custGeom>
          <a:noFill/>
          <a:ln w="19050" cap="rnd">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 name="Freeform 78"/>
          <p:cNvSpPr/>
          <p:nvPr/>
        </p:nvSpPr>
        <p:spPr>
          <a:xfrm>
            <a:off x="807678" y="2378342"/>
            <a:ext cx="3189027" cy="2602173"/>
          </a:xfrm>
          <a:custGeom>
            <a:avLst/>
            <a:gdLst>
              <a:gd name="connsiteX0" fmla="*/ 0 w 3189027"/>
              <a:gd name="connsiteY0" fmla="*/ 0 h 2602173"/>
              <a:gd name="connsiteX1" fmla="*/ 104633 w 3189027"/>
              <a:gd name="connsiteY1" fmla="*/ 95534 h 2602173"/>
              <a:gd name="connsiteX2" fmla="*/ 141027 w 3189027"/>
              <a:gd name="connsiteY2" fmla="*/ 195618 h 2602173"/>
              <a:gd name="connsiteX3" fmla="*/ 159224 w 3189027"/>
              <a:gd name="connsiteY3" fmla="*/ 341194 h 2602173"/>
              <a:gd name="connsiteX4" fmla="*/ 218364 w 3189027"/>
              <a:gd name="connsiteY4" fmla="*/ 459475 h 2602173"/>
              <a:gd name="connsiteX5" fmla="*/ 263857 w 3189027"/>
              <a:gd name="connsiteY5" fmla="*/ 495869 h 2602173"/>
              <a:gd name="connsiteX6" fmla="*/ 295702 w 3189027"/>
              <a:gd name="connsiteY6" fmla="*/ 577755 h 2602173"/>
              <a:gd name="connsiteX7" fmla="*/ 309349 w 3189027"/>
              <a:gd name="connsiteY7" fmla="*/ 686937 h 2602173"/>
              <a:gd name="connsiteX8" fmla="*/ 386687 w 3189027"/>
              <a:gd name="connsiteY8" fmla="*/ 827964 h 2602173"/>
              <a:gd name="connsiteX9" fmla="*/ 436728 w 3189027"/>
              <a:gd name="connsiteY9" fmla="*/ 837063 h 2602173"/>
              <a:gd name="connsiteX10" fmla="*/ 486770 w 3189027"/>
              <a:gd name="connsiteY10" fmla="*/ 1160060 h 2602173"/>
              <a:gd name="connsiteX11" fmla="*/ 591403 w 3189027"/>
              <a:gd name="connsiteY11" fmla="*/ 1323833 h 2602173"/>
              <a:gd name="connsiteX12" fmla="*/ 600502 w 3189027"/>
              <a:gd name="connsiteY12" fmla="*/ 1601337 h 2602173"/>
              <a:gd name="connsiteX13" fmla="*/ 655093 w 3189027"/>
              <a:gd name="connsiteY13" fmla="*/ 1692322 h 2602173"/>
              <a:gd name="connsiteX14" fmla="*/ 655093 w 3189027"/>
              <a:gd name="connsiteY14" fmla="*/ 1733266 h 2602173"/>
              <a:gd name="connsiteX15" fmla="*/ 741528 w 3189027"/>
              <a:gd name="connsiteY15" fmla="*/ 1860645 h 2602173"/>
              <a:gd name="connsiteX16" fmla="*/ 741528 w 3189027"/>
              <a:gd name="connsiteY16" fmla="*/ 1910687 h 2602173"/>
              <a:gd name="connsiteX17" fmla="*/ 782472 w 3189027"/>
              <a:gd name="connsiteY17" fmla="*/ 2001672 h 2602173"/>
              <a:gd name="connsiteX18" fmla="*/ 777922 w 3189027"/>
              <a:gd name="connsiteY18" fmla="*/ 2038066 h 2602173"/>
              <a:gd name="connsiteX19" fmla="*/ 891654 w 3189027"/>
              <a:gd name="connsiteY19" fmla="*/ 2124502 h 2602173"/>
              <a:gd name="connsiteX20" fmla="*/ 891654 w 3189027"/>
              <a:gd name="connsiteY20" fmla="*/ 2174543 h 2602173"/>
              <a:gd name="connsiteX21" fmla="*/ 918949 w 3189027"/>
              <a:gd name="connsiteY21" fmla="*/ 2206388 h 2602173"/>
              <a:gd name="connsiteX22" fmla="*/ 918949 w 3189027"/>
              <a:gd name="connsiteY22" fmla="*/ 2220036 h 2602173"/>
              <a:gd name="connsiteX23" fmla="*/ 941696 w 3189027"/>
              <a:gd name="connsiteY23" fmla="*/ 2215487 h 2602173"/>
              <a:gd name="connsiteX24" fmla="*/ 968991 w 3189027"/>
              <a:gd name="connsiteY24" fmla="*/ 2251881 h 2602173"/>
              <a:gd name="connsiteX25" fmla="*/ 1046328 w 3189027"/>
              <a:gd name="connsiteY25" fmla="*/ 2247331 h 2602173"/>
              <a:gd name="connsiteX26" fmla="*/ 1114567 w 3189027"/>
              <a:gd name="connsiteY26" fmla="*/ 2315570 h 2602173"/>
              <a:gd name="connsiteX27" fmla="*/ 1191905 w 3189027"/>
              <a:gd name="connsiteY27" fmla="*/ 2329218 h 2602173"/>
              <a:gd name="connsiteX28" fmla="*/ 1232848 w 3189027"/>
              <a:gd name="connsiteY28" fmla="*/ 2356513 h 2602173"/>
              <a:gd name="connsiteX29" fmla="*/ 1346579 w 3189027"/>
              <a:gd name="connsiteY29" fmla="*/ 2356513 h 2602173"/>
              <a:gd name="connsiteX30" fmla="*/ 1378424 w 3189027"/>
              <a:gd name="connsiteY30" fmla="*/ 2379260 h 2602173"/>
              <a:gd name="connsiteX31" fmla="*/ 1469409 w 3189027"/>
              <a:gd name="connsiteY31" fmla="*/ 2392907 h 2602173"/>
              <a:gd name="connsiteX32" fmla="*/ 1514902 w 3189027"/>
              <a:gd name="connsiteY32" fmla="*/ 2447499 h 2602173"/>
              <a:gd name="connsiteX33" fmla="*/ 2006221 w 3189027"/>
              <a:gd name="connsiteY33" fmla="*/ 2515737 h 2602173"/>
              <a:gd name="connsiteX34" fmla="*/ 2097206 w 3189027"/>
              <a:gd name="connsiteY34" fmla="*/ 2515737 h 2602173"/>
              <a:gd name="connsiteX35" fmla="*/ 2142699 w 3189027"/>
              <a:gd name="connsiteY35" fmla="*/ 2547582 h 2602173"/>
              <a:gd name="connsiteX36" fmla="*/ 2197290 w 3189027"/>
              <a:gd name="connsiteY36" fmla="*/ 2543033 h 2602173"/>
              <a:gd name="connsiteX37" fmla="*/ 2215487 w 3189027"/>
              <a:gd name="connsiteY37" fmla="*/ 2565779 h 2602173"/>
              <a:gd name="connsiteX38" fmla="*/ 2265528 w 3189027"/>
              <a:gd name="connsiteY38" fmla="*/ 2556681 h 2602173"/>
              <a:gd name="connsiteX39" fmla="*/ 2283725 w 3189027"/>
              <a:gd name="connsiteY39" fmla="*/ 2583976 h 2602173"/>
              <a:gd name="connsiteX40" fmla="*/ 3048000 w 3189027"/>
              <a:gd name="connsiteY40" fmla="*/ 2574878 h 2602173"/>
              <a:gd name="connsiteX41" fmla="*/ 3066197 w 3189027"/>
              <a:gd name="connsiteY41" fmla="*/ 2602173 h 2602173"/>
              <a:gd name="connsiteX42" fmla="*/ 3189027 w 3189027"/>
              <a:gd name="connsiteY42" fmla="*/ 2597624 h 260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189027" h="2602173">
                <a:moveTo>
                  <a:pt x="0" y="0"/>
                </a:moveTo>
                <a:lnTo>
                  <a:pt x="104633" y="95534"/>
                </a:lnTo>
                <a:lnTo>
                  <a:pt x="141027" y="195618"/>
                </a:lnTo>
                <a:lnTo>
                  <a:pt x="159224" y="341194"/>
                </a:lnTo>
                <a:lnTo>
                  <a:pt x="218364" y="459475"/>
                </a:lnTo>
                <a:lnTo>
                  <a:pt x="263857" y="495869"/>
                </a:lnTo>
                <a:lnTo>
                  <a:pt x="295702" y="577755"/>
                </a:lnTo>
                <a:lnTo>
                  <a:pt x="309349" y="686937"/>
                </a:lnTo>
                <a:lnTo>
                  <a:pt x="386687" y="827964"/>
                </a:lnTo>
                <a:lnTo>
                  <a:pt x="436728" y="837063"/>
                </a:lnTo>
                <a:lnTo>
                  <a:pt x="486770" y="1160060"/>
                </a:lnTo>
                <a:lnTo>
                  <a:pt x="591403" y="1323833"/>
                </a:lnTo>
                <a:lnTo>
                  <a:pt x="600502" y="1601337"/>
                </a:lnTo>
                <a:lnTo>
                  <a:pt x="655093" y="1692322"/>
                </a:lnTo>
                <a:lnTo>
                  <a:pt x="655093" y="1733266"/>
                </a:lnTo>
                <a:lnTo>
                  <a:pt x="741528" y="1860645"/>
                </a:lnTo>
                <a:lnTo>
                  <a:pt x="741528" y="1910687"/>
                </a:lnTo>
                <a:lnTo>
                  <a:pt x="782472" y="2001672"/>
                </a:lnTo>
                <a:lnTo>
                  <a:pt x="777922" y="2038066"/>
                </a:lnTo>
                <a:lnTo>
                  <a:pt x="891654" y="2124502"/>
                </a:lnTo>
                <a:lnTo>
                  <a:pt x="891654" y="2174543"/>
                </a:lnTo>
                <a:lnTo>
                  <a:pt x="918949" y="2206388"/>
                </a:lnTo>
                <a:lnTo>
                  <a:pt x="918949" y="2220036"/>
                </a:lnTo>
                <a:lnTo>
                  <a:pt x="941696" y="2215487"/>
                </a:lnTo>
                <a:lnTo>
                  <a:pt x="968991" y="2251881"/>
                </a:lnTo>
                <a:lnTo>
                  <a:pt x="1046328" y="2247331"/>
                </a:lnTo>
                <a:lnTo>
                  <a:pt x="1114567" y="2315570"/>
                </a:lnTo>
                <a:lnTo>
                  <a:pt x="1191905" y="2329218"/>
                </a:lnTo>
                <a:lnTo>
                  <a:pt x="1232848" y="2356513"/>
                </a:lnTo>
                <a:lnTo>
                  <a:pt x="1346579" y="2356513"/>
                </a:lnTo>
                <a:lnTo>
                  <a:pt x="1378424" y="2379260"/>
                </a:lnTo>
                <a:lnTo>
                  <a:pt x="1469409" y="2392907"/>
                </a:lnTo>
                <a:lnTo>
                  <a:pt x="1514902" y="2447499"/>
                </a:lnTo>
                <a:lnTo>
                  <a:pt x="2006221" y="2515737"/>
                </a:lnTo>
                <a:lnTo>
                  <a:pt x="2097206" y="2515737"/>
                </a:lnTo>
                <a:lnTo>
                  <a:pt x="2142699" y="2547582"/>
                </a:lnTo>
                <a:lnTo>
                  <a:pt x="2197290" y="2543033"/>
                </a:lnTo>
                <a:lnTo>
                  <a:pt x="2215487" y="2565779"/>
                </a:lnTo>
                <a:lnTo>
                  <a:pt x="2265528" y="2556681"/>
                </a:lnTo>
                <a:lnTo>
                  <a:pt x="2283725" y="2583976"/>
                </a:lnTo>
                <a:lnTo>
                  <a:pt x="3048000" y="2574878"/>
                </a:lnTo>
                <a:lnTo>
                  <a:pt x="3066197" y="2602173"/>
                </a:lnTo>
                <a:lnTo>
                  <a:pt x="3189027" y="2597624"/>
                </a:lnTo>
              </a:path>
            </a:pathLst>
          </a:custGeom>
          <a:noFill/>
          <a:ln w="19050" cap="rnd">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Freeform 79"/>
          <p:cNvSpPr/>
          <p:nvPr/>
        </p:nvSpPr>
        <p:spPr>
          <a:xfrm>
            <a:off x="5787671" y="2099061"/>
            <a:ext cx="143167" cy="3003625"/>
          </a:xfrm>
          <a:custGeom>
            <a:avLst/>
            <a:gdLst>
              <a:gd name="connsiteX0" fmla="*/ 0 w 0"/>
              <a:gd name="connsiteY0" fmla="*/ 0 h 2165684"/>
              <a:gd name="connsiteX1" fmla="*/ 0 w 0"/>
              <a:gd name="connsiteY1" fmla="*/ 2165684 h 2165684"/>
            </a:gdLst>
            <a:ahLst/>
            <a:cxnLst>
              <a:cxn ang="0">
                <a:pos x="connsiteX0" y="connsiteY0"/>
              </a:cxn>
              <a:cxn ang="0">
                <a:pos x="connsiteX1" y="connsiteY1"/>
              </a:cxn>
            </a:cxnLst>
            <a:rect l="l" t="t" r="r" b="b"/>
            <a:pathLst>
              <a:path h="2165684">
                <a:moveTo>
                  <a:pt x="0" y="0"/>
                </a:moveTo>
                <a:lnTo>
                  <a:pt x="0" y="2165684"/>
                </a:lnTo>
              </a:path>
            </a:pathLst>
          </a:cu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1" name="Freeform 80"/>
          <p:cNvSpPr/>
          <p:nvPr/>
        </p:nvSpPr>
        <p:spPr>
          <a:xfrm flipV="1">
            <a:off x="4610513" y="5026014"/>
            <a:ext cx="2008976" cy="77880"/>
          </a:xfrm>
          <a:custGeom>
            <a:avLst/>
            <a:gdLst>
              <a:gd name="connsiteX0" fmla="*/ 0 w 2454442"/>
              <a:gd name="connsiteY0" fmla="*/ 0 h 0"/>
              <a:gd name="connsiteX1" fmla="*/ 2454442 w 2454442"/>
              <a:gd name="connsiteY1" fmla="*/ 0 h 0"/>
            </a:gdLst>
            <a:ahLst/>
            <a:cxnLst>
              <a:cxn ang="0">
                <a:pos x="connsiteX0" y="connsiteY0"/>
              </a:cxn>
              <a:cxn ang="0">
                <a:pos x="connsiteX1" y="connsiteY1"/>
              </a:cxn>
            </a:cxnLst>
            <a:rect l="l" t="t" r="r" b="b"/>
            <a:pathLst>
              <a:path w="2454442">
                <a:moveTo>
                  <a:pt x="0" y="0"/>
                </a:moveTo>
                <a:lnTo>
                  <a:pt x="2454442"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82" name="Straight Arrow Connector 81"/>
          <p:cNvCxnSpPr/>
          <p:nvPr/>
        </p:nvCxnSpPr>
        <p:spPr>
          <a:xfrm>
            <a:off x="5933219" y="5412920"/>
            <a:ext cx="368845" cy="0"/>
          </a:xfrm>
          <a:prstGeom prst="straightConnector1">
            <a:avLst/>
          </a:prstGeom>
          <a:ln w="19050" cap="rnd">
            <a:solidFill>
              <a:schemeClr val="accent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83" name="Straight Arrow Connector 82"/>
          <p:cNvCxnSpPr/>
          <p:nvPr/>
        </p:nvCxnSpPr>
        <p:spPr>
          <a:xfrm flipH="1" flipV="1">
            <a:off x="5227066" y="5416993"/>
            <a:ext cx="404887" cy="3898"/>
          </a:xfrm>
          <a:prstGeom prst="straightConnector1">
            <a:avLst/>
          </a:prstGeom>
          <a:ln w="19050" cap="rnd">
            <a:solidFill>
              <a:schemeClr val="accent2">
                <a:lumMod val="75000"/>
              </a:schemeClr>
            </a:solidFill>
            <a:tailEnd type="arrow" w="lg" len="med"/>
          </a:ln>
        </p:spPr>
        <p:style>
          <a:lnRef idx="1">
            <a:schemeClr val="accent1"/>
          </a:lnRef>
          <a:fillRef idx="0">
            <a:schemeClr val="accent1"/>
          </a:fillRef>
          <a:effectRef idx="0">
            <a:schemeClr val="accent1"/>
          </a:effectRef>
          <a:fontRef idx="minor">
            <a:schemeClr val="tx1"/>
          </a:fontRef>
        </p:style>
      </p:cxnSp>
      <p:sp>
        <p:nvSpPr>
          <p:cNvPr id="84" name="TextBox 83"/>
          <p:cNvSpPr txBox="1"/>
          <p:nvPr/>
        </p:nvSpPr>
        <p:spPr>
          <a:xfrm>
            <a:off x="4585996" y="5152810"/>
            <a:ext cx="445562" cy="276832"/>
          </a:xfrm>
          <a:prstGeom prst="rect">
            <a:avLst/>
          </a:prstGeom>
          <a:noFill/>
        </p:spPr>
        <p:txBody>
          <a:bodyPr wrap="square" lIns="0" tIns="0" rIns="0" bIns="0" rtlCol="0" anchor="ctr" anchorCtr="0">
            <a:noAutofit/>
          </a:bodyPr>
          <a:lstStyle/>
          <a:p>
            <a:pPr algn="ctr"/>
            <a:r>
              <a:rPr lang="de-DE" sz="1200" dirty="0" smtClean="0">
                <a:solidFill>
                  <a:prstClr val="black"/>
                </a:solidFill>
              </a:rPr>
              <a:t>0.5</a:t>
            </a:r>
            <a:endParaRPr lang="de-DE" sz="1200" dirty="0">
              <a:solidFill>
                <a:prstClr val="black"/>
              </a:solidFill>
            </a:endParaRPr>
          </a:p>
        </p:txBody>
      </p:sp>
      <p:sp>
        <p:nvSpPr>
          <p:cNvPr id="87" name="TextBox 86"/>
          <p:cNvSpPr txBox="1"/>
          <p:nvPr/>
        </p:nvSpPr>
        <p:spPr>
          <a:xfrm>
            <a:off x="5569437" y="5155169"/>
            <a:ext cx="445562" cy="276832"/>
          </a:xfrm>
          <a:prstGeom prst="rect">
            <a:avLst/>
          </a:prstGeom>
          <a:noFill/>
        </p:spPr>
        <p:txBody>
          <a:bodyPr wrap="square" lIns="0" tIns="0" rIns="0" bIns="0" rtlCol="0" anchor="ctr" anchorCtr="0">
            <a:noAutofit/>
          </a:bodyPr>
          <a:lstStyle/>
          <a:p>
            <a:pPr algn="ctr"/>
            <a:r>
              <a:rPr lang="de-DE" sz="1200" dirty="0" smtClean="0">
                <a:solidFill>
                  <a:prstClr val="black"/>
                </a:solidFill>
              </a:rPr>
              <a:t>1.0</a:t>
            </a:r>
            <a:endParaRPr lang="de-DE" sz="1200" dirty="0">
              <a:solidFill>
                <a:prstClr val="black"/>
              </a:solidFill>
            </a:endParaRPr>
          </a:p>
        </p:txBody>
      </p:sp>
      <p:sp>
        <p:nvSpPr>
          <p:cNvPr id="88" name="TextBox 87"/>
          <p:cNvSpPr txBox="1"/>
          <p:nvPr/>
        </p:nvSpPr>
        <p:spPr>
          <a:xfrm>
            <a:off x="6166775" y="5161431"/>
            <a:ext cx="445562" cy="276832"/>
          </a:xfrm>
          <a:prstGeom prst="rect">
            <a:avLst/>
          </a:prstGeom>
          <a:noFill/>
        </p:spPr>
        <p:txBody>
          <a:bodyPr wrap="square" lIns="0" tIns="0" rIns="0" bIns="0" rtlCol="0" anchor="ctr" anchorCtr="0">
            <a:noAutofit/>
          </a:bodyPr>
          <a:lstStyle/>
          <a:p>
            <a:pPr algn="ctr"/>
            <a:r>
              <a:rPr lang="de-DE" sz="1200" dirty="0" smtClean="0">
                <a:solidFill>
                  <a:prstClr val="black"/>
                </a:solidFill>
              </a:rPr>
              <a:t>1.5</a:t>
            </a:r>
            <a:endParaRPr lang="de-DE" sz="1200" dirty="0">
              <a:solidFill>
                <a:prstClr val="black"/>
              </a:solidFill>
            </a:endParaRPr>
          </a:p>
        </p:txBody>
      </p:sp>
      <p:sp>
        <p:nvSpPr>
          <p:cNvPr id="89" name="TextBox 88"/>
          <p:cNvSpPr txBox="1"/>
          <p:nvPr/>
        </p:nvSpPr>
        <p:spPr>
          <a:xfrm>
            <a:off x="4759437" y="5524787"/>
            <a:ext cx="1162344" cy="276832"/>
          </a:xfrm>
          <a:prstGeom prst="rect">
            <a:avLst/>
          </a:prstGeom>
          <a:noFill/>
        </p:spPr>
        <p:txBody>
          <a:bodyPr wrap="square" lIns="0" tIns="0" rIns="0" bIns="0" rtlCol="0" anchor="ctr" anchorCtr="0">
            <a:noAutofit/>
          </a:bodyPr>
          <a:lstStyle/>
          <a:p>
            <a:pPr algn="ctr"/>
            <a:r>
              <a:rPr lang="de-DE" sz="1000" dirty="0" smtClean="0">
                <a:solidFill>
                  <a:prstClr val="black"/>
                </a:solidFill>
              </a:rPr>
              <a:t>Favours </a:t>
            </a:r>
          </a:p>
          <a:p>
            <a:pPr algn="ctr"/>
            <a:r>
              <a:rPr lang="de-DE" sz="1000" dirty="0" smtClean="0">
                <a:solidFill>
                  <a:prstClr val="black"/>
                </a:solidFill>
              </a:rPr>
              <a:t>Gem-Cis + Neci</a:t>
            </a:r>
            <a:endParaRPr lang="de-DE" sz="1000" dirty="0">
              <a:solidFill>
                <a:prstClr val="black"/>
              </a:solidFill>
            </a:endParaRPr>
          </a:p>
        </p:txBody>
      </p:sp>
      <p:sp>
        <p:nvSpPr>
          <p:cNvPr id="90" name="TextBox 89"/>
          <p:cNvSpPr txBox="1"/>
          <p:nvPr/>
        </p:nvSpPr>
        <p:spPr>
          <a:xfrm>
            <a:off x="5938683" y="5524787"/>
            <a:ext cx="666067" cy="276832"/>
          </a:xfrm>
          <a:prstGeom prst="rect">
            <a:avLst/>
          </a:prstGeom>
          <a:noFill/>
        </p:spPr>
        <p:txBody>
          <a:bodyPr wrap="square" lIns="0" tIns="0" rIns="0" bIns="0" rtlCol="0" anchor="ctr" anchorCtr="0">
            <a:noAutofit/>
          </a:bodyPr>
          <a:lstStyle/>
          <a:p>
            <a:pPr algn="ctr"/>
            <a:r>
              <a:rPr lang="de-DE" sz="1000" dirty="0" smtClean="0">
                <a:solidFill>
                  <a:prstClr val="black"/>
                </a:solidFill>
              </a:rPr>
              <a:t>Favours Gem-Cis</a:t>
            </a:r>
            <a:endParaRPr lang="de-DE" sz="1000" dirty="0">
              <a:solidFill>
                <a:prstClr val="black"/>
              </a:solidFill>
            </a:endParaRPr>
          </a:p>
        </p:txBody>
      </p:sp>
      <p:cxnSp>
        <p:nvCxnSpPr>
          <p:cNvPr id="102" name="Straight Connector 101"/>
          <p:cNvCxnSpPr/>
          <p:nvPr/>
        </p:nvCxnSpPr>
        <p:spPr>
          <a:xfrm flipV="1">
            <a:off x="4817049" y="5104890"/>
            <a:ext cx="0" cy="6736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5786420" y="5104890"/>
            <a:ext cx="0" cy="6736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6376970" y="5104890"/>
            <a:ext cx="0" cy="6736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4" name="Freeform 113"/>
          <p:cNvSpPr/>
          <p:nvPr/>
        </p:nvSpPr>
        <p:spPr>
          <a:xfrm>
            <a:off x="5056712" y="4924846"/>
            <a:ext cx="970169" cy="45719"/>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15" name="Straight Connector 114"/>
          <p:cNvCxnSpPr/>
          <p:nvPr/>
        </p:nvCxnSpPr>
        <p:spPr>
          <a:xfrm flipV="1">
            <a:off x="5045844" y="4886932"/>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flipV="1">
            <a:off x="6029283" y="4882170"/>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Group 118"/>
          <p:cNvGrpSpPr/>
          <p:nvPr/>
        </p:nvGrpSpPr>
        <p:grpSpPr>
          <a:xfrm>
            <a:off x="5455075" y="4697939"/>
            <a:ext cx="371804" cy="70090"/>
            <a:chOff x="5652782" y="4489591"/>
            <a:chExt cx="371804" cy="70090"/>
          </a:xfrm>
        </p:grpSpPr>
        <p:sp>
          <p:nvSpPr>
            <p:cNvPr id="113" name="Freeform 112"/>
            <p:cNvSpPr/>
            <p:nvPr/>
          </p:nvSpPr>
          <p:spPr>
            <a:xfrm>
              <a:off x="5657922" y="4525999"/>
              <a:ext cx="362922" cy="0"/>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17" name="Straight Connector 116"/>
            <p:cNvCxnSpPr/>
            <p:nvPr/>
          </p:nvCxnSpPr>
          <p:spPr>
            <a:xfrm flipV="1">
              <a:off x="5652782" y="4492317"/>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flipV="1">
              <a:off x="6024586" y="4489591"/>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0" name="Group 119"/>
          <p:cNvGrpSpPr/>
          <p:nvPr/>
        </p:nvGrpSpPr>
        <p:grpSpPr>
          <a:xfrm>
            <a:off x="5342620" y="4504813"/>
            <a:ext cx="544357" cy="70090"/>
            <a:chOff x="5652782" y="4489591"/>
            <a:chExt cx="371804" cy="70090"/>
          </a:xfrm>
        </p:grpSpPr>
        <p:sp>
          <p:nvSpPr>
            <p:cNvPr id="121" name="Freeform 120"/>
            <p:cNvSpPr/>
            <p:nvPr/>
          </p:nvSpPr>
          <p:spPr>
            <a:xfrm>
              <a:off x="5657922" y="4525999"/>
              <a:ext cx="362922" cy="0"/>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22" name="Straight Connector 121"/>
            <p:cNvCxnSpPr/>
            <p:nvPr/>
          </p:nvCxnSpPr>
          <p:spPr>
            <a:xfrm flipV="1">
              <a:off x="5652782" y="4492317"/>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flipV="1">
              <a:off x="6024586" y="4489591"/>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 name="Group 123"/>
          <p:cNvGrpSpPr/>
          <p:nvPr/>
        </p:nvGrpSpPr>
        <p:grpSpPr>
          <a:xfrm>
            <a:off x="5465911" y="4211759"/>
            <a:ext cx="307276" cy="70090"/>
            <a:chOff x="5652782" y="4489591"/>
            <a:chExt cx="371804" cy="70090"/>
          </a:xfrm>
        </p:grpSpPr>
        <p:sp>
          <p:nvSpPr>
            <p:cNvPr id="125" name="Freeform 124"/>
            <p:cNvSpPr/>
            <p:nvPr/>
          </p:nvSpPr>
          <p:spPr>
            <a:xfrm>
              <a:off x="5657922" y="4525999"/>
              <a:ext cx="362922" cy="0"/>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26" name="Straight Connector 125"/>
            <p:cNvCxnSpPr/>
            <p:nvPr/>
          </p:nvCxnSpPr>
          <p:spPr>
            <a:xfrm flipV="1">
              <a:off x="5652782" y="4492317"/>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6024586" y="4489591"/>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 name="Group 127"/>
          <p:cNvGrpSpPr/>
          <p:nvPr/>
        </p:nvGrpSpPr>
        <p:grpSpPr>
          <a:xfrm>
            <a:off x="5158813" y="4018855"/>
            <a:ext cx="1003082" cy="70090"/>
            <a:chOff x="5652782" y="4489591"/>
            <a:chExt cx="370000" cy="70090"/>
          </a:xfrm>
        </p:grpSpPr>
        <p:sp>
          <p:nvSpPr>
            <p:cNvPr id="129" name="Freeform 128"/>
            <p:cNvSpPr/>
            <p:nvPr/>
          </p:nvSpPr>
          <p:spPr>
            <a:xfrm>
              <a:off x="5657922" y="4525999"/>
              <a:ext cx="362922" cy="0"/>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0" name="Straight Connector 129"/>
            <p:cNvCxnSpPr/>
            <p:nvPr/>
          </p:nvCxnSpPr>
          <p:spPr>
            <a:xfrm flipV="1">
              <a:off x="5652782" y="4492317"/>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6022782" y="4489591"/>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 name="Group 134"/>
          <p:cNvGrpSpPr/>
          <p:nvPr/>
        </p:nvGrpSpPr>
        <p:grpSpPr>
          <a:xfrm>
            <a:off x="5054024" y="3727749"/>
            <a:ext cx="727506" cy="70090"/>
            <a:chOff x="5652782" y="4489591"/>
            <a:chExt cx="370000" cy="70090"/>
          </a:xfrm>
        </p:grpSpPr>
        <p:sp>
          <p:nvSpPr>
            <p:cNvPr id="136" name="Freeform 135"/>
            <p:cNvSpPr/>
            <p:nvPr/>
          </p:nvSpPr>
          <p:spPr>
            <a:xfrm>
              <a:off x="5657922" y="4525999"/>
              <a:ext cx="362922" cy="0"/>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7" name="Straight Connector 136"/>
            <p:cNvCxnSpPr/>
            <p:nvPr/>
          </p:nvCxnSpPr>
          <p:spPr>
            <a:xfrm flipV="1">
              <a:off x="5652782" y="4492317"/>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flipV="1">
              <a:off x="6022782" y="4489591"/>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 name="Group 138"/>
          <p:cNvGrpSpPr/>
          <p:nvPr/>
        </p:nvGrpSpPr>
        <p:grpSpPr>
          <a:xfrm>
            <a:off x="5501833" y="3529677"/>
            <a:ext cx="321304" cy="70090"/>
            <a:chOff x="5652782" y="4489591"/>
            <a:chExt cx="370000" cy="70090"/>
          </a:xfrm>
        </p:grpSpPr>
        <p:sp>
          <p:nvSpPr>
            <p:cNvPr id="140" name="Freeform 139"/>
            <p:cNvSpPr/>
            <p:nvPr/>
          </p:nvSpPr>
          <p:spPr>
            <a:xfrm>
              <a:off x="5657922" y="4525999"/>
              <a:ext cx="362922" cy="0"/>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41" name="Straight Connector 140"/>
            <p:cNvCxnSpPr/>
            <p:nvPr/>
          </p:nvCxnSpPr>
          <p:spPr>
            <a:xfrm flipV="1">
              <a:off x="5652782" y="4492317"/>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flipV="1">
              <a:off x="6022782" y="4489591"/>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 name="Group 142"/>
          <p:cNvGrpSpPr/>
          <p:nvPr/>
        </p:nvGrpSpPr>
        <p:grpSpPr>
          <a:xfrm>
            <a:off x="4929166" y="3053131"/>
            <a:ext cx="736046" cy="70090"/>
            <a:chOff x="5652782" y="4489591"/>
            <a:chExt cx="370000" cy="70090"/>
          </a:xfrm>
        </p:grpSpPr>
        <p:sp>
          <p:nvSpPr>
            <p:cNvPr id="144" name="Freeform 143"/>
            <p:cNvSpPr/>
            <p:nvPr/>
          </p:nvSpPr>
          <p:spPr>
            <a:xfrm>
              <a:off x="5657922" y="4525999"/>
              <a:ext cx="362922" cy="0"/>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45" name="Straight Connector 144"/>
            <p:cNvCxnSpPr/>
            <p:nvPr/>
          </p:nvCxnSpPr>
          <p:spPr>
            <a:xfrm flipV="1">
              <a:off x="5652782" y="4492317"/>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V="1">
              <a:off x="6022782" y="4489591"/>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 name="Group 146"/>
          <p:cNvGrpSpPr/>
          <p:nvPr/>
        </p:nvGrpSpPr>
        <p:grpSpPr>
          <a:xfrm>
            <a:off x="5513625" y="2755204"/>
            <a:ext cx="711472" cy="70090"/>
            <a:chOff x="5652782" y="4489591"/>
            <a:chExt cx="370000" cy="70090"/>
          </a:xfrm>
        </p:grpSpPr>
        <p:sp>
          <p:nvSpPr>
            <p:cNvPr id="148" name="Freeform 147"/>
            <p:cNvSpPr/>
            <p:nvPr/>
          </p:nvSpPr>
          <p:spPr>
            <a:xfrm>
              <a:off x="5657922" y="4525999"/>
              <a:ext cx="362922" cy="0"/>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49" name="Straight Connector 148"/>
            <p:cNvCxnSpPr/>
            <p:nvPr/>
          </p:nvCxnSpPr>
          <p:spPr>
            <a:xfrm flipV="1">
              <a:off x="5652782" y="4492317"/>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flipV="1">
              <a:off x="6022782" y="4489591"/>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1" name="Group 150"/>
          <p:cNvGrpSpPr/>
          <p:nvPr/>
        </p:nvGrpSpPr>
        <p:grpSpPr>
          <a:xfrm>
            <a:off x="5412456" y="2560967"/>
            <a:ext cx="331906" cy="70090"/>
            <a:chOff x="5652782" y="4489591"/>
            <a:chExt cx="370000" cy="70090"/>
          </a:xfrm>
        </p:grpSpPr>
        <p:sp>
          <p:nvSpPr>
            <p:cNvPr id="152" name="Freeform 151"/>
            <p:cNvSpPr/>
            <p:nvPr/>
          </p:nvSpPr>
          <p:spPr>
            <a:xfrm>
              <a:off x="5657922" y="4525999"/>
              <a:ext cx="362922" cy="0"/>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53" name="Straight Connector 152"/>
            <p:cNvCxnSpPr/>
            <p:nvPr/>
          </p:nvCxnSpPr>
          <p:spPr>
            <a:xfrm flipV="1">
              <a:off x="5652782" y="4492317"/>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flipV="1">
              <a:off x="6022782" y="4489591"/>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 name="Group 154"/>
          <p:cNvGrpSpPr/>
          <p:nvPr/>
        </p:nvGrpSpPr>
        <p:grpSpPr>
          <a:xfrm>
            <a:off x="5471553" y="2267523"/>
            <a:ext cx="301733" cy="70090"/>
            <a:chOff x="5652782" y="4489591"/>
            <a:chExt cx="370000" cy="70090"/>
          </a:xfrm>
        </p:grpSpPr>
        <p:sp>
          <p:nvSpPr>
            <p:cNvPr id="156" name="Freeform 155"/>
            <p:cNvSpPr/>
            <p:nvPr/>
          </p:nvSpPr>
          <p:spPr>
            <a:xfrm>
              <a:off x="5657922" y="4525999"/>
              <a:ext cx="362922" cy="0"/>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57" name="Straight Connector 156"/>
            <p:cNvCxnSpPr/>
            <p:nvPr/>
          </p:nvCxnSpPr>
          <p:spPr>
            <a:xfrm flipV="1">
              <a:off x="5652782" y="4492317"/>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flipV="1">
              <a:off x="6022782" y="4489591"/>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9" name="Oval 158"/>
          <p:cNvSpPr/>
          <p:nvPr/>
        </p:nvSpPr>
        <p:spPr>
          <a:xfrm>
            <a:off x="5579633" y="2262632"/>
            <a:ext cx="83389" cy="83389"/>
          </a:xfrm>
          <a:prstGeom prst="ellipse">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0" name="Oval 159"/>
          <p:cNvSpPr/>
          <p:nvPr/>
        </p:nvSpPr>
        <p:spPr>
          <a:xfrm>
            <a:off x="5538068" y="2558414"/>
            <a:ext cx="83389" cy="83389"/>
          </a:xfrm>
          <a:prstGeom prst="ellipse">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1" name="Oval 160"/>
          <p:cNvSpPr/>
          <p:nvPr/>
        </p:nvSpPr>
        <p:spPr>
          <a:xfrm>
            <a:off x="5826575" y="2748589"/>
            <a:ext cx="83389" cy="83389"/>
          </a:xfrm>
          <a:prstGeom prst="ellipse">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2" name="Oval 161"/>
          <p:cNvSpPr/>
          <p:nvPr/>
        </p:nvSpPr>
        <p:spPr>
          <a:xfrm>
            <a:off x="5254685" y="3041808"/>
            <a:ext cx="83389" cy="83389"/>
          </a:xfrm>
          <a:prstGeom prst="ellipse">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63" name="Group 162"/>
          <p:cNvGrpSpPr/>
          <p:nvPr/>
        </p:nvGrpSpPr>
        <p:grpSpPr>
          <a:xfrm>
            <a:off x="5526283" y="3236948"/>
            <a:ext cx="321304" cy="70090"/>
            <a:chOff x="5652782" y="4489591"/>
            <a:chExt cx="370000" cy="70090"/>
          </a:xfrm>
        </p:grpSpPr>
        <p:sp>
          <p:nvSpPr>
            <p:cNvPr id="164" name="Freeform 163"/>
            <p:cNvSpPr/>
            <p:nvPr/>
          </p:nvSpPr>
          <p:spPr>
            <a:xfrm>
              <a:off x="5657922" y="4525999"/>
              <a:ext cx="362922" cy="0"/>
            </a:xfrm>
            <a:custGeom>
              <a:avLst/>
              <a:gdLst>
                <a:gd name="connsiteX0" fmla="*/ 0 w 642937"/>
                <a:gd name="connsiteY0" fmla="*/ 0 h 0"/>
                <a:gd name="connsiteX1" fmla="*/ 642937 w 642937"/>
                <a:gd name="connsiteY1" fmla="*/ 0 h 0"/>
              </a:gdLst>
              <a:ahLst/>
              <a:cxnLst>
                <a:cxn ang="0">
                  <a:pos x="connsiteX0" y="connsiteY0"/>
                </a:cxn>
                <a:cxn ang="0">
                  <a:pos x="connsiteX1" y="connsiteY1"/>
                </a:cxn>
              </a:cxnLst>
              <a:rect l="l" t="t" r="r" b="b"/>
              <a:pathLst>
                <a:path w="642937">
                  <a:moveTo>
                    <a:pt x="0" y="0"/>
                  </a:moveTo>
                  <a:lnTo>
                    <a:pt x="642937" y="0"/>
                  </a:lnTo>
                </a:path>
              </a:pathLst>
            </a:custGeom>
            <a:noFill/>
            <a:ln w="1905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65" name="Straight Connector 164"/>
            <p:cNvCxnSpPr/>
            <p:nvPr/>
          </p:nvCxnSpPr>
          <p:spPr>
            <a:xfrm flipV="1">
              <a:off x="5652782" y="4492317"/>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flipV="1">
              <a:off x="6022782" y="4489591"/>
              <a:ext cx="0" cy="67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7" name="Oval 166"/>
          <p:cNvSpPr/>
          <p:nvPr/>
        </p:nvSpPr>
        <p:spPr>
          <a:xfrm>
            <a:off x="5650803" y="3229285"/>
            <a:ext cx="83389" cy="83389"/>
          </a:xfrm>
          <a:prstGeom prst="ellipse">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8" name="Oval 167"/>
          <p:cNvSpPr/>
          <p:nvPr/>
        </p:nvSpPr>
        <p:spPr>
          <a:xfrm>
            <a:off x="5626353" y="3530471"/>
            <a:ext cx="83389" cy="83389"/>
          </a:xfrm>
          <a:prstGeom prst="ellipse">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9" name="Oval 168"/>
          <p:cNvSpPr/>
          <p:nvPr/>
        </p:nvSpPr>
        <p:spPr>
          <a:xfrm>
            <a:off x="5371686" y="3720675"/>
            <a:ext cx="83389" cy="83389"/>
          </a:xfrm>
          <a:prstGeom prst="ellipse">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0" name="Oval 169"/>
          <p:cNvSpPr/>
          <p:nvPr/>
        </p:nvSpPr>
        <p:spPr>
          <a:xfrm>
            <a:off x="5613896" y="4014251"/>
            <a:ext cx="83389" cy="83389"/>
          </a:xfrm>
          <a:prstGeom prst="ellipse">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1" name="Oval 170"/>
          <p:cNvSpPr/>
          <p:nvPr/>
        </p:nvSpPr>
        <p:spPr>
          <a:xfrm>
            <a:off x="5585097" y="4202412"/>
            <a:ext cx="83389" cy="83389"/>
          </a:xfrm>
          <a:prstGeom prst="ellipse">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2" name="Oval 171"/>
          <p:cNvSpPr/>
          <p:nvPr/>
        </p:nvSpPr>
        <p:spPr>
          <a:xfrm>
            <a:off x="5563092" y="4499154"/>
            <a:ext cx="83389" cy="83389"/>
          </a:xfrm>
          <a:prstGeom prst="ellipse">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3" name="Oval 172"/>
          <p:cNvSpPr/>
          <p:nvPr/>
        </p:nvSpPr>
        <p:spPr>
          <a:xfrm>
            <a:off x="5597322" y="4688419"/>
            <a:ext cx="83389" cy="83389"/>
          </a:xfrm>
          <a:prstGeom prst="ellipse">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4" name="Oval 173"/>
          <p:cNvSpPr/>
          <p:nvPr/>
        </p:nvSpPr>
        <p:spPr>
          <a:xfrm>
            <a:off x="5497077" y="4883855"/>
            <a:ext cx="83389" cy="83389"/>
          </a:xfrm>
          <a:prstGeom prst="ellipse">
            <a:avLst/>
          </a:prstGeom>
          <a:solidFill>
            <a:schemeClr val="tx1"/>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6" name="TextBox 175"/>
          <p:cNvSpPr txBox="1"/>
          <p:nvPr/>
        </p:nvSpPr>
        <p:spPr>
          <a:xfrm>
            <a:off x="4579117" y="1809534"/>
            <a:ext cx="2397204" cy="215444"/>
          </a:xfrm>
          <a:prstGeom prst="rect">
            <a:avLst/>
          </a:prstGeom>
          <a:noFill/>
        </p:spPr>
        <p:txBody>
          <a:bodyPr wrap="square" lIns="0" tIns="0" rIns="0" bIns="0" rtlCol="0" anchor="b" anchorCtr="0">
            <a:spAutoFit/>
          </a:bodyPr>
          <a:lstStyle/>
          <a:p>
            <a:pPr algn="ctr"/>
            <a:r>
              <a:rPr lang="en-US" sz="1400" b="1" dirty="0" smtClean="0">
                <a:cs typeface="Arial" panose="020B0604020202020204" pitchFamily="34" charset="0"/>
              </a:rPr>
              <a:t>Hazard ratio</a:t>
            </a:r>
            <a:endParaRPr lang="en-US" sz="1400" b="1" dirty="0">
              <a:cs typeface="Arial" panose="020B0604020202020204" pitchFamily="34" charset="0"/>
            </a:endParaRPr>
          </a:p>
        </p:txBody>
      </p:sp>
      <p:graphicFrame>
        <p:nvGraphicFramePr>
          <p:cNvPr id="184" name="Table 183"/>
          <p:cNvGraphicFramePr>
            <a:graphicFrameLocks noGrp="1"/>
          </p:cNvGraphicFramePr>
          <p:nvPr>
            <p:extLst>
              <p:ext uri="{D42A27DB-BD31-4B8C-83A1-F6EECF244321}">
                <p14:modId xmlns:p14="http://schemas.microsoft.com/office/powerpoint/2010/main" val="3377160528"/>
              </p:ext>
            </p:extLst>
          </p:nvPr>
        </p:nvGraphicFramePr>
        <p:xfrm>
          <a:off x="5817256" y="2128965"/>
          <a:ext cx="3205772" cy="2866898"/>
        </p:xfrm>
        <a:graphic>
          <a:graphicData uri="http://schemas.openxmlformats.org/drawingml/2006/table">
            <a:tbl>
              <a:tblPr firstRow="1" bandRow="1">
                <a:tableStyleId>{5C22544A-7EE6-4342-B048-85BDC9FD1C3A}</a:tableStyleId>
              </a:tblPr>
              <a:tblGrid>
                <a:gridCol w="812144"/>
                <a:gridCol w="2393628"/>
              </a:tblGrid>
              <a:tr h="230179">
                <a:tc>
                  <a:txBody>
                    <a:bodyPr/>
                    <a:lstStyle/>
                    <a:p>
                      <a:pPr algn="r"/>
                      <a:r>
                        <a:rPr lang="en-US" sz="1000" b="0" dirty="0" smtClean="0">
                          <a:solidFill>
                            <a:schemeClr val="tx1"/>
                          </a:solidFill>
                        </a:rPr>
                        <a:t>0.85</a:t>
                      </a:r>
                      <a:endParaRPr lang="en-US" sz="1000" b="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b="0" dirty="0" smtClean="0">
                          <a:solidFill>
                            <a:schemeClr val="tx1"/>
                          </a:solidFill>
                        </a:rPr>
                        <a:t>ITT</a:t>
                      </a:r>
                      <a:r>
                        <a:rPr lang="en-US" sz="1000" b="0" baseline="0" dirty="0" smtClean="0">
                          <a:solidFill>
                            <a:schemeClr val="tx1"/>
                          </a:solidFill>
                        </a:rPr>
                        <a:t> population (N=1093)</a:t>
                      </a:r>
                      <a:endParaRPr lang="en-US" sz="1000" b="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300236">
                <a:tc>
                  <a:txBody>
                    <a:bodyPr/>
                    <a:lstStyle/>
                    <a:p>
                      <a:pPr algn="r"/>
                      <a:r>
                        <a:rPr lang="en-US" sz="1000" dirty="0" smtClean="0">
                          <a:solidFill>
                            <a:schemeClr val="tx1"/>
                          </a:solidFill>
                        </a:rPr>
                        <a:t>0.82</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&lt;70 y (n=888)</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64612">
                <a:tc>
                  <a:txBody>
                    <a:bodyPr/>
                    <a:lstStyle/>
                    <a:p>
                      <a:pPr algn="r"/>
                      <a:r>
                        <a:rPr lang="en-US" sz="1000" dirty="0" smtClean="0">
                          <a:solidFill>
                            <a:schemeClr val="tx1"/>
                          </a:solidFill>
                        </a:rPr>
                        <a:t>1.07</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≥70</a:t>
                      </a:r>
                      <a:r>
                        <a:rPr lang="en-US" sz="1000" baseline="0" dirty="0" smtClean="0">
                          <a:solidFill>
                            <a:schemeClr val="tx1"/>
                          </a:solidFill>
                        </a:rPr>
                        <a:t> y (n=205)</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321386">
                <a:tc>
                  <a:txBody>
                    <a:bodyPr/>
                    <a:lstStyle/>
                    <a:p>
                      <a:pPr algn="r"/>
                      <a:r>
                        <a:rPr lang="en-US" sz="1000" dirty="0" smtClean="0">
                          <a:solidFill>
                            <a:schemeClr val="tx1"/>
                          </a:solidFill>
                        </a:rPr>
                        <a:t>0.63</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Female (n=185)</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64612">
                <a:tc>
                  <a:txBody>
                    <a:bodyPr/>
                    <a:lstStyle/>
                    <a:p>
                      <a:pPr algn="r"/>
                      <a:r>
                        <a:rPr lang="en-US" sz="1000" dirty="0" smtClean="0">
                          <a:solidFill>
                            <a:schemeClr val="tx1"/>
                          </a:solidFill>
                        </a:rPr>
                        <a:t>0.90</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Male</a:t>
                      </a:r>
                      <a:r>
                        <a:rPr lang="en-US" sz="1000" baseline="0" dirty="0" smtClean="0">
                          <a:solidFill>
                            <a:schemeClr val="tx1"/>
                          </a:solidFill>
                        </a:rPr>
                        <a:t> (n=908)</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360579">
                <a:tc>
                  <a:txBody>
                    <a:bodyPr/>
                    <a:lstStyle/>
                    <a:p>
                      <a:pPr algn="r"/>
                      <a:r>
                        <a:rPr lang="en-US" sz="1000" dirty="0" smtClean="0">
                          <a:solidFill>
                            <a:schemeClr val="tx1"/>
                          </a:solidFill>
                        </a:rPr>
                        <a:t>0.88</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Caucasian</a:t>
                      </a:r>
                      <a:r>
                        <a:rPr lang="en-US" sz="1000" baseline="0" dirty="0" smtClean="0">
                          <a:solidFill>
                            <a:schemeClr val="tx1"/>
                          </a:solidFill>
                        </a:rPr>
                        <a:t> (</a:t>
                      </a:r>
                      <a:r>
                        <a:rPr lang="en-US" sz="1000" dirty="0" smtClean="0">
                          <a:solidFill>
                            <a:schemeClr val="tx1"/>
                          </a:solidFill>
                        </a:rPr>
                        <a:t>n=913)</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64612">
                <a:tc>
                  <a:txBody>
                    <a:bodyPr/>
                    <a:lstStyle/>
                    <a:p>
                      <a:pPr algn="r"/>
                      <a:r>
                        <a:rPr lang="en-US" sz="1000" dirty="0" smtClean="0">
                          <a:solidFill>
                            <a:schemeClr val="tx1"/>
                          </a:solidFill>
                        </a:rPr>
                        <a:t>0.70</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Non-Caucasian</a:t>
                      </a:r>
                      <a:r>
                        <a:rPr lang="en-US" sz="1000" baseline="0" dirty="0" smtClean="0">
                          <a:solidFill>
                            <a:schemeClr val="tx1"/>
                          </a:solidFill>
                        </a:rPr>
                        <a:t> (n=913)</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321386">
                <a:tc>
                  <a:txBody>
                    <a:bodyPr/>
                    <a:lstStyle/>
                    <a:p>
                      <a:pPr algn="r"/>
                      <a:r>
                        <a:rPr lang="en-US" sz="1000" dirty="0" smtClean="0">
                          <a:solidFill>
                            <a:schemeClr val="tx1"/>
                          </a:solidFill>
                        </a:rPr>
                        <a:t>0.88</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Ex-light</a:t>
                      </a:r>
                      <a:r>
                        <a:rPr lang="en-US" sz="1000" baseline="0" dirty="0" smtClean="0">
                          <a:solidFill>
                            <a:schemeClr val="tx1"/>
                          </a:solidFill>
                        </a:rPr>
                        <a:t> &amp; non-smoker (n=97)</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26066">
                <a:tc>
                  <a:txBody>
                    <a:bodyPr/>
                    <a:lstStyle/>
                    <a:p>
                      <a:pPr algn="r"/>
                      <a:r>
                        <a:rPr lang="en-US" sz="1000" dirty="0" smtClean="0">
                          <a:solidFill>
                            <a:schemeClr val="tx1"/>
                          </a:solidFill>
                        </a:rPr>
                        <a:t>0.85</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Smoker (n=995)</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305896">
                <a:tc>
                  <a:txBody>
                    <a:bodyPr/>
                    <a:lstStyle/>
                    <a:p>
                      <a:pPr algn="r"/>
                      <a:r>
                        <a:rPr lang="en-US" sz="1000" dirty="0" smtClean="0">
                          <a:solidFill>
                            <a:schemeClr val="tx1"/>
                          </a:solidFill>
                        </a:rPr>
                        <a:t>0.84</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PS 0 (n=344)</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80677">
                <a:tc>
                  <a:txBody>
                    <a:bodyPr/>
                    <a:lstStyle/>
                    <a:p>
                      <a:pPr algn="r"/>
                      <a:r>
                        <a:rPr lang="en-US" sz="1000" dirty="0" smtClean="0">
                          <a:solidFill>
                            <a:schemeClr val="tx1"/>
                          </a:solidFill>
                        </a:rPr>
                        <a:t>0.86</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PS 1(n=652)</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00323">
                <a:tc>
                  <a:txBody>
                    <a:bodyPr/>
                    <a:lstStyle/>
                    <a:p>
                      <a:pPr algn="r"/>
                      <a:r>
                        <a:rPr lang="en-US" sz="1000" dirty="0" smtClean="0">
                          <a:solidFill>
                            <a:schemeClr val="tx1"/>
                          </a:solidFill>
                        </a:rPr>
                        <a:t>0.79</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smtClean="0">
                          <a:solidFill>
                            <a:schemeClr val="tx1"/>
                          </a:solidFill>
                        </a:rPr>
                        <a:t>PS 2 (n=96)</a:t>
                      </a:r>
                      <a:endParaRPr lang="en-US" sz="1000" dirty="0">
                        <a:solidFill>
                          <a:schemeClr val="tx1"/>
                        </a:solidFill>
                      </a:endParaRPr>
                    </a:p>
                  </a:txBody>
                  <a:tcPr marL="45720" marR="4572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92" name="Round Same Side Corner Rectangle 191"/>
          <p:cNvSpPr/>
          <p:nvPr/>
        </p:nvSpPr>
        <p:spPr>
          <a:xfrm>
            <a:off x="1489523" y="1745006"/>
            <a:ext cx="3264522" cy="378123"/>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193" name="Round Same Side Corner Rectangle 192"/>
          <p:cNvSpPr/>
          <p:nvPr/>
        </p:nvSpPr>
        <p:spPr>
          <a:xfrm rot="10800000">
            <a:off x="1489520" y="2123127"/>
            <a:ext cx="3264523" cy="858921"/>
          </a:xfrm>
          <a:prstGeom prst="round2SameRect">
            <a:avLst>
              <a:gd name="adj1" fmla="val 6715"/>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aphicFrame>
        <p:nvGraphicFramePr>
          <p:cNvPr id="196" name="Table 195"/>
          <p:cNvGraphicFramePr>
            <a:graphicFrameLocks noGrp="1"/>
          </p:cNvGraphicFramePr>
          <p:nvPr>
            <p:extLst>
              <p:ext uri="{D42A27DB-BD31-4B8C-83A1-F6EECF244321}">
                <p14:modId xmlns:p14="http://schemas.microsoft.com/office/powerpoint/2010/main" val="819583226"/>
              </p:ext>
            </p:extLst>
          </p:nvPr>
        </p:nvGraphicFramePr>
        <p:xfrm>
          <a:off x="1517270" y="1767184"/>
          <a:ext cx="3211593" cy="1197981"/>
        </p:xfrm>
        <a:graphic>
          <a:graphicData uri="http://schemas.openxmlformats.org/drawingml/2006/table">
            <a:tbl>
              <a:tblPr>
                <a:tableStyleId>{5C22544A-7EE6-4342-B048-85BDC9FD1C3A}</a:tableStyleId>
              </a:tblPr>
              <a:tblGrid>
                <a:gridCol w="1771546"/>
                <a:gridCol w="1440047"/>
              </a:tblGrid>
              <a:tr h="353029">
                <a:tc gridSpan="2">
                  <a:txBody>
                    <a:bodyPr/>
                    <a:lstStyle/>
                    <a:p>
                      <a:pPr marL="0" marR="0" algn="ctr">
                        <a:lnSpc>
                          <a:spcPct val="100000"/>
                        </a:lnSpc>
                        <a:spcBef>
                          <a:spcPts val="0"/>
                        </a:spcBef>
                        <a:spcAft>
                          <a:spcPts val="0"/>
                        </a:spcAft>
                      </a:pPr>
                      <a:r>
                        <a:rPr lang="en-US" sz="1400" b="1" dirty="0" smtClean="0">
                          <a:solidFill>
                            <a:schemeClr val="bg1"/>
                          </a:solidFill>
                          <a:effectLst/>
                          <a:latin typeface="+mj-lt"/>
                          <a:ea typeface="SimSun"/>
                          <a:cs typeface="Angsana New"/>
                        </a:rPr>
                        <a:t>Median PFS, mo (95%</a:t>
                      </a:r>
                      <a:r>
                        <a:rPr lang="en-US" sz="1400" b="1" baseline="0" dirty="0" smtClean="0">
                          <a:solidFill>
                            <a:schemeClr val="bg1"/>
                          </a:solidFill>
                          <a:effectLst/>
                          <a:latin typeface="+mj-lt"/>
                          <a:ea typeface="SimSun"/>
                          <a:cs typeface="Angsana New"/>
                        </a:rPr>
                        <a:t> CI)</a:t>
                      </a:r>
                      <a:endParaRPr lang="en-US" sz="1400" b="1" dirty="0">
                        <a:solidFill>
                          <a:schemeClr val="bg1"/>
                        </a:solidFill>
                        <a:effectLst/>
                        <a:latin typeface="+mj-lt"/>
                        <a:ea typeface="SimSun"/>
                        <a:cs typeface="Angsana New"/>
                      </a:endParaRPr>
                    </a:p>
                  </a:txBody>
                  <a:tcPr marL="25400" marR="25400" marT="0" marB="0" anchor="b">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algn="ctr">
                        <a:lnSpc>
                          <a:spcPct val="100000"/>
                        </a:lnSpc>
                        <a:spcBef>
                          <a:spcPts val="0"/>
                        </a:spcBef>
                        <a:spcAft>
                          <a:spcPts val="0"/>
                        </a:spcAft>
                      </a:pPr>
                      <a:endParaRPr lang="en-US" sz="1200" b="1" dirty="0">
                        <a:solidFill>
                          <a:schemeClr val="bg1"/>
                        </a:solidFill>
                        <a:effectLst/>
                        <a:latin typeface="+mj-lt"/>
                        <a:ea typeface="SimSun"/>
                        <a:cs typeface="Angsana New"/>
                      </a:endParaRPr>
                    </a:p>
                  </a:txBody>
                  <a:tcPr marL="25400" marR="25400" marT="0"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28669">
                <a:tc>
                  <a:txBody>
                    <a:bodyPr/>
                    <a:lstStyle/>
                    <a:p>
                      <a:pPr marL="0" marR="0" algn="r">
                        <a:lnSpc>
                          <a:spcPct val="100000"/>
                        </a:lnSpc>
                        <a:spcBef>
                          <a:spcPts val="0"/>
                        </a:spcBef>
                        <a:spcAft>
                          <a:spcPts val="0"/>
                        </a:spcAft>
                      </a:pPr>
                      <a:r>
                        <a:rPr lang="en-US" sz="1200" b="1" kern="1200" dirty="0" smtClean="0">
                          <a:solidFill>
                            <a:schemeClr val="tx1">
                              <a:lumMod val="65000"/>
                              <a:lumOff val="35000"/>
                            </a:schemeClr>
                          </a:solidFill>
                          <a:effectLst/>
                          <a:latin typeface="+mn-lt"/>
                          <a:ea typeface="+mn-ea"/>
                          <a:cs typeface="+mn-cs"/>
                        </a:rPr>
                        <a:t>Gem-Cis</a:t>
                      </a:r>
                      <a:r>
                        <a:rPr lang="en-US" sz="1200" b="1" kern="1200" baseline="0" dirty="0" smtClean="0">
                          <a:solidFill>
                            <a:schemeClr val="tx1">
                              <a:lumMod val="65000"/>
                              <a:lumOff val="35000"/>
                            </a:schemeClr>
                          </a:solidFill>
                          <a:effectLst/>
                          <a:latin typeface="+mn-lt"/>
                          <a:ea typeface="+mn-ea"/>
                          <a:cs typeface="+mn-cs"/>
                        </a:rPr>
                        <a:t> + Neci </a:t>
                      </a:r>
                      <a:endParaRPr lang="en-US" sz="1200" b="1" kern="1200" dirty="0">
                        <a:solidFill>
                          <a:schemeClr val="tx1">
                            <a:lumMod val="65000"/>
                            <a:lumOff val="35000"/>
                          </a:schemeClr>
                        </a:solidFill>
                        <a:effectLst/>
                        <a:latin typeface="+mn-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dirty="0" smtClean="0">
                          <a:solidFill>
                            <a:schemeClr val="tx1">
                              <a:lumMod val="65000"/>
                              <a:lumOff val="35000"/>
                            </a:schemeClr>
                          </a:solidFill>
                          <a:effectLst/>
                          <a:latin typeface="+mj-lt"/>
                          <a:ea typeface="SimSun"/>
                          <a:cs typeface="Angsana New"/>
                        </a:rPr>
                        <a:t>5.7 (5.6-6.0)</a:t>
                      </a:r>
                      <a:endParaRPr lang="en-US" sz="120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228669">
                <a:tc>
                  <a:txBody>
                    <a:bodyPr/>
                    <a:lstStyle/>
                    <a:p>
                      <a:pPr marL="0" marR="0" algn="r">
                        <a:lnSpc>
                          <a:spcPct val="100000"/>
                        </a:lnSpc>
                        <a:spcBef>
                          <a:spcPts val="0"/>
                        </a:spcBef>
                        <a:spcAft>
                          <a:spcPts val="0"/>
                        </a:spcAft>
                      </a:pPr>
                      <a:r>
                        <a:rPr lang="en-US" sz="1200" b="1" dirty="0" smtClean="0">
                          <a:solidFill>
                            <a:schemeClr val="tx1">
                              <a:lumMod val="65000"/>
                              <a:lumOff val="35000"/>
                            </a:schemeClr>
                          </a:solidFill>
                          <a:effectLst/>
                          <a:latin typeface="+mj-lt"/>
                        </a:rPr>
                        <a:t>Gem-Cis </a:t>
                      </a:r>
                      <a:endParaRPr lang="en-US" sz="1200" b="1"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00000"/>
                        </a:lnSpc>
                        <a:spcBef>
                          <a:spcPts val="0"/>
                        </a:spcBef>
                        <a:spcAft>
                          <a:spcPts val="0"/>
                        </a:spcAft>
                      </a:pPr>
                      <a:r>
                        <a:rPr lang="en-US" sz="1200" b="0" dirty="0" smtClean="0">
                          <a:solidFill>
                            <a:schemeClr val="tx1">
                              <a:lumMod val="65000"/>
                              <a:lumOff val="35000"/>
                            </a:schemeClr>
                          </a:solidFill>
                          <a:effectLst/>
                          <a:latin typeface="+mj-lt"/>
                          <a:ea typeface="SimSun"/>
                          <a:cs typeface="Angsana New"/>
                        </a:rPr>
                        <a:t>5.5 (4.8-5.6)</a:t>
                      </a:r>
                      <a:endParaRPr lang="en-US" sz="1200" b="0" dirty="0">
                        <a:solidFill>
                          <a:schemeClr val="tx1">
                            <a:lumMod val="65000"/>
                            <a:lumOff val="35000"/>
                          </a:schemeClr>
                        </a:solidFill>
                        <a:effectLst/>
                        <a:latin typeface="+mj-lt"/>
                        <a:ea typeface="SimSun"/>
                        <a:cs typeface="Angsana New"/>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387614">
                <a:tc>
                  <a:txBody>
                    <a:bodyPr/>
                    <a:lstStyle/>
                    <a:p>
                      <a:pPr marL="0" marR="0" algn="r">
                        <a:lnSpc>
                          <a:spcPct val="100000"/>
                        </a:lnSpc>
                        <a:spcBef>
                          <a:spcPts val="0"/>
                        </a:spcBef>
                        <a:spcAft>
                          <a:spcPts val="0"/>
                        </a:spcAft>
                      </a:pPr>
                      <a:r>
                        <a:rPr lang="en-US" sz="1200" b="1" kern="1200" dirty="0" smtClean="0">
                          <a:solidFill>
                            <a:schemeClr val="tx1">
                              <a:lumMod val="65000"/>
                              <a:lumOff val="35000"/>
                            </a:schemeClr>
                          </a:solidFill>
                          <a:effectLst/>
                          <a:latin typeface="+mn-lt"/>
                          <a:ea typeface="+mn-ea"/>
                          <a:cs typeface="+mn-cs"/>
                        </a:rPr>
                        <a:t>HR </a:t>
                      </a:r>
                      <a:r>
                        <a:rPr lang="en-US" sz="1200" b="0" kern="1200" dirty="0" smtClean="0">
                          <a:solidFill>
                            <a:schemeClr val="tx1">
                              <a:lumMod val="65000"/>
                              <a:lumOff val="35000"/>
                            </a:schemeClr>
                          </a:solidFill>
                          <a:effectLst/>
                          <a:latin typeface="+mn-lt"/>
                          <a:ea typeface="+mn-ea"/>
                          <a:cs typeface="+mn-cs"/>
                        </a:rPr>
                        <a:t>(95% CI)</a:t>
                      </a:r>
                    </a:p>
                    <a:p>
                      <a:pPr marL="0" marR="0" algn="r">
                        <a:lnSpc>
                          <a:spcPct val="100000"/>
                        </a:lnSpc>
                        <a:spcBef>
                          <a:spcPts val="0"/>
                        </a:spcBef>
                        <a:spcAft>
                          <a:spcPts val="0"/>
                        </a:spcAft>
                      </a:pPr>
                      <a:r>
                        <a:rPr lang="en-US" sz="1200" b="1" i="1" kern="1200" dirty="0" smtClean="0">
                          <a:solidFill>
                            <a:schemeClr val="tx1">
                              <a:lumMod val="65000"/>
                              <a:lumOff val="35000"/>
                            </a:schemeClr>
                          </a:solidFill>
                          <a:effectLst/>
                          <a:latin typeface="+mn-lt"/>
                          <a:ea typeface="+mn-ea"/>
                          <a:cs typeface="+mn-cs"/>
                        </a:rPr>
                        <a:t>P</a:t>
                      </a:r>
                      <a:r>
                        <a:rPr lang="en-US" sz="1200" b="0" kern="1200" dirty="0" smtClean="0">
                          <a:solidFill>
                            <a:schemeClr val="tx1">
                              <a:lumMod val="65000"/>
                              <a:lumOff val="35000"/>
                            </a:schemeClr>
                          </a:solidFill>
                          <a:effectLst/>
                          <a:latin typeface="+mn-lt"/>
                          <a:ea typeface="+mn-ea"/>
                          <a:cs typeface="+mn-cs"/>
                        </a:rPr>
                        <a:t> value</a:t>
                      </a:r>
                      <a:endParaRPr lang="en-US" sz="1200" b="0" dirty="0">
                        <a:solidFill>
                          <a:schemeClr val="tx1">
                            <a:lumMod val="65000"/>
                            <a:lumOff val="35000"/>
                          </a:schemeClr>
                        </a:solidFill>
                        <a:effectLst/>
                        <a:latin typeface="+mj-lt"/>
                        <a:ea typeface="SimSun"/>
                        <a:cs typeface="Angsana New"/>
                      </a:endParaRPr>
                    </a:p>
                  </a:txBody>
                  <a:tcPr marL="25400" marR="25400" marT="0" marB="0" anchor="ctr">
                    <a:lnL w="12700" cmpd="sng">
                      <a:noFill/>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dirty="0" smtClean="0">
                          <a:solidFill>
                            <a:schemeClr val="tx1">
                              <a:lumMod val="65000"/>
                              <a:lumOff val="35000"/>
                            </a:schemeClr>
                          </a:solidFill>
                        </a:rPr>
                        <a:t>0.85</a:t>
                      </a:r>
                      <a:r>
                        <a:rPr lang="en-US" sz="1200" dirty="0" smtClean="0">
                          <a:solidFill>
                            <a:schemeClr val="tx1">
                              <a:lumMod val="65000"/>
                              <a:lumOff val="35000"/>
                            </a:schemeClr>
                          </a:solidFill>
                        </a:rPr>
                        <a:t> </a:t>
                      </a:r>
                      <a:r>
                        <a:rPr lang="en-US" sz="1200" kern="1200" dirty="0" smtClean="0">
                          <a:solidFill>
                            <a:schemeClr val="tx1">
                              <a:lumMod val="65000"/>
                              <a:lumOff val="35000"/>
                            </a:schemeClr>
                          </a:solidFill>
                          <a:effectLst/>
                          <a:latin typeface="+mn-lt"/>
                          <a:ea typeface="+mn-ea"/>
                          <a:cs typeface="+mn-cs"/>
                        </a:rPr>
                        <a:t>(0.74-0.98)</a:t>
                      </a:r>
                    </a:p>
                    <a:p>
                      <a:pPr algn="ctr"/>
                      <a:r>
                        <a:rPr lang="en-US" sz="1200" b="1" i="1" kern="1200" dirty="0" smtClean="0">
                          <a:solidFill>
                            <a:schemeClr val="tx1">
                              <a:lumMod val="65000"/>
                              <a:lumOff val="35000"/>
                            </a:schemeClr>
                          </a:solidFill>
                          <a:effectLst/>
                          <a:latin typeface="+mn-lt"/>
                          <a:ea typeface="+mn-ea"/>
                          <a:cs typeface="+mn-cs"/>
                        </a:rPr>
                        <a:t>P</a:t>
                      </a:r>
                      <a:r>
                        <a:rPr lang="en-US" sz="1200" b="1" kern="1200" dirty="0" smtClean="0">
                          <a:solidFill>
                            <a:schemeClr val="tx1">
                              <a:lumMod val="65000"/>
                              <a:lumOff val="35000"/>
                            </a:schemeClr>
                          </a:solidFill>
                          <a:effectLst/>
                          <a:latin typeface="+mn-lt"/>
                          <a:ea typeface="+mn-ea"/>
                          <a:cs typeface="+mn-cs"/>
                        </a:rPr>
                        <a:t>=0.020</a:t>
                      </a:r>
                      <a:r>
                        <a:rPr lang="en-US" sz="1200" b="1" kern="1200" baseline="30000" dirty="0" smtClean="0">
                          <a:solidFill>
                            <a:schemeClr val="tx1">
                              <a:lumMod val="65000"/>
                              <a:lumOff val="35000"/>
                            </a:schemeClr>
                          </a:solidFill>
                          <a:effectLst/>
                          <a:latin typeface="+mn-lt"/>
                          <a:ea typeface="+mn-ea"/>
                          <a:cs typeface="+mn-cs"/>
                        </a:rPr>
                        <a:t>a</a:t>
                      </a:r>
                      <a:endParaRPr lang="en-US" sz="1200" baseline="30000" dirty="0" smtClean="0">
                        <a:solidFill>
                          <a:schemeClr val="tx1">
                            <a:lumMod val="65000"/>
                            <a:lumOff val="35000"/>
                          </a:schemeClr>
                        </a:solidFill>
                      </a:endParaRPr>
                    </a:p>
                  </a:txBody>
                  <a:tcPr marL="25400" marR="25400" marT="0" marB="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33" name="TextBox 132"/>
          <p:cNvSpPr txBox="1"/>
          <p:nvPr/>
        </p:nvSpPr>
        <p:spPr>
          <a:xfrm>
            <a:off x="152400" y="6136585"/>
            <a:ext cx="2478243" cy="530915"/>
          </a:xfrm>
          <a:prstGeom prst="rect">
            <a:avLst/>
          </a:prstGeom>
          <a:noFill/>
        </p:spPr>
        <p:txBody>
          <a:bodyPr wrap="none" lIns="0" tIns="0" rIns="0" bIns="0" rtlCol="0" anchor="b" anchorCtr="0">
            <a:spAutoFit/>
          </a:bodyPr>
          <a:lstStyle/>
          <a:p>
            <a:endParaRPr lang="en-US" sz="1000" dirty="0" smtClean="0">
              <a:solidFill>
                <a:srgbClr val="000000"/>
              </a:solidFill>
            </a:endParaRPr>
          </a:p>
          <a:p>
            <a:r>
              <a:rPr lang="en-US" sz="1200" baseline="30000" dirty="0" smtClean="0">
                <a:solidFill>
                  <a:prstClr val="black"/>
                </a:solidFill>
                <a:ea typeface="MS PGothic" pitchFamily="34" charset="-128"/>
              </a:rPr>
              <a:t>a</a:t>
            </a:r>
            <a:r>
              <a:rPr lang="en-US" sz="1200" dirty="0" smtClean="0">
                <a:solidFill>
                  <a:prstClr val="black"/>
                </a:solidFill>
                <a:ea typeface="MS PGothic" pitchFamily="34" charset="-128"/>
              </a:rPr>
              <a:t>Log-rank </a:t>
            </a:r>
            <a:r>
              <a:rPr lang="en-US" sz="1200" dirty="0">
                <a:solidFill>
                  <a:prstClr val="black"/>
                </a:solidFill>
                <a:ea typeface="MS PGothic" pitchFamily="34" charset="-128"/>
              </a:rPr>
              <a:t>test (stratified</a:t>
            </a:r>
            <a:r>
              <a:rPr lang="en-US" sz="1200" dirty="0" smtClean="0">
                <a:solidFill>
                  <a:prstClr val="black"/>
                </a:solidFill>
                <a:ea typeface="MS PGothic" pitchFamily="34" charset="-128"/>
              </a:rPr>
              <a:t>).</a:t>
            </a:r>
            <a:endParaRPr lang="en-US" sz="1000" dirty="0">
              <a:solidFill>
                <a:srgbClr val="000000"/>
              </a:solidFill>
            </a:endParaRPr>
          </a:p>
          <a:p>
            <a:pPr marL="57150">
              <a:spcBef>
                <a:spcPts val="300"/>
              </a:spcBef>
            </a:pPr>
            <a:r>
              <a:rPr lang="en-US" sz="1000" dirty="0">
                <a:solidFill>
                  <a:srgbClr val="000000"/>
                </a:solidFill>
              </a:rPr>
              <a:t>Thatcher et al. </a:t>
            </a:r>
            <a:r>
              <a:rPr lang="en-US" sz="1000" dirty="0" smtClean="0">
                <a:solidFill>
                  <a:srgbClr val="000000"/>
                </a:solidFill>
              </a:rPr>
              <a:t>ASCO 2014. Abstract </a:t>
            </a:r>
            <a:r>
              <a:rPr lang="en-US" sz="1000" dirty="0">
                <a:solidFill>
                  <a:srgbClr val="000000"/>
                </a:solidFill>
              </a:rPr>
              <a:t>8008</a:t>
            </a:r>
            <a:r>
              <a:rPr lang="en-US" sz="1000" dirty="0" smtClean="0">
                <a:solidFill>
                  <a:srgbClr val="000000"/>
                </a:solidFill>
              </a:rPr>
              <a:t>.</a:t>
            </a:r>
            <a:endParaRPr lang="en-US" sz="1000" dirty="0">
              <a:solidFill>
                <a:srgbClr val="000000"/>
              </a:solidFill>
            </a:endParaRPr>
          </a:p>
        </p:txBody>
      </p:sp>
      <p:cxnSp>
        <p:nvCxnSpPr>
          <p:cNvPr id="134" name="Straight Connector 133"/>
          <p:cNvCxnSpPr/>
          <p:nvPr/>
        </p:nvCxnSpPr>
        <p:spPr>
          <a:xfrm>
            <a:off x="1676400" y="2227488"/>
            <a:ext cx="342900" cy="0"/>
          </a:xfrm>
          <a:prstGeom prst="line">
            <a:avLst/>
          </a:prstGeom>
          <a:ln w="19050" cap="rnd">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a:off x="1676400" y="2465613"/>
            <a:ext cx="342900" cy="0"/>
          </a:xfrm>
          <a:prstGeom prst="line">
            <a:avLst/>
          </a:prstGeom>
          <a:ln w="19050" cap="rnd">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507822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SQUIRE: Adverse Events</a:t>
            </a:r>
            <a:endParaRPr lang="en-US" dirty="0"/>
          </a:p>
        </p:txBody>
      </p:sp>
      <p:graphicFrame>
        <p:nvGraphicFramePr>
          <p:cNvPr id="6" name="Table 5"/>
          <p:cNvGraphicFramePr>
            <a:graphicFrameLocks noGrp="1"/>
          </p:cNvGraphicFramePr>
          <p:nvPr>
            <p:extLst>
              <p:ext uri="{D42A27DB-BD31-4B8C-83A1-F6EECF244321}">
                <p14:modId xmlns:p14="http://schemas.microsoft.com/office/powerpoint/2010/main" val="4046035729"/>
              </p:ext>
            </p:extLst>
          </p:nvPr>
        </p:nvGraphicFramePr>
        <p:xfrm>
          <a:off x="203202" y="1277259"/>
          <a:ext cx="8777627" cy="4747338"/>
        </p:xfrm>
        <a:graphic>
          <a:graphicData uri="http://schemas.openxmlformats.org/drawingml/2006/table">
            <a:tbl>
              <a:tblPr firstRow="1" bandRow="1">
                <a:tableStyleId>{5C22544A-7EE6-4342-B048-85BDC9FD1C3A}</a:tableStyleId>
              </a:tblPr>
              <a:tblGrid>
                <a:gridCol w="3004455"/>
                <a:gridCol w="1443293"/>
                <a:gridCol w="1443293"/>
                <a:gridCol w="1443293"/>
                <a:gridCol w="1443293"/>
              </a:tblGrid>
              <a:tr h="325538">
                <a:tc>
                  <a:txBody>
                    <a:bodyPr/>
                    <a:lstStyle/>
                    <a:p>
                      <a:endParaRPr lang="en-US"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a:r>
                        <a:rPr lang="en-US" sz="1400" dirty="0" smtClean="0">
                          <a:solidFill>
                            <a:schemeClr val="tx1"/>
                          </a:solidFill>
                        </a:rPr>
                        <a:t>% of Patients</a:t>
                      </a:r>
                      <a:endParaRPr lang="en-US" sz="14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400" dirty="0" smtClean="0">
                        <a:solidFill>
                          <a:schemeClr val="tx2">
                            <a:lumMod val="40000"/>
                            <a:lumOff val="60000"/>
                          </a:schemeClr>
                        </a:solidFill>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r>
              <a:tr h="325538">
                <a:tc>
                  <a:txBody>
                    <a:bodyPr/>
                    <a:lstStyle/>
                    <a:p>
                      <a:endParaRPr lang="en-US"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400" b="1" dirty="0" smtClean="0">
                          <a:solidFill>
                            <a:schemeClr val="accent2">
                              <a:lumMod val="75000"/>
                            </a:schemeClr>
                          </a:solidFill>
                        </a:rPr>
                        <a:t>Gem-Cis + Neci (n=538)</a:t>
                      </a:r>
                      <a:endParaRPr lang="en-US" sz="1400" b="1" dirty="0">
                        <a:solidFill>
                          <a:schemeClr val="accent2">
                            <a:lumMod val="75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noFill/>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b="1" dirty="0" smtClean="0">
                          <a:solidFill>
                            <a:schemeClr val="tx2">
                              <a:lumMod val="60000"/>
                              <a:lumOff val="40000"/>
                            </a:schemeClr>
                          </a:solidFill>
                        </a:rPr>
                        <a:t>Gem-Cis (n=541)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noFill/>
                  </a:tcPr>
                </a:tc>
              </a:tr>
              <a:tr h="258930">
                <a:tc>
                  <a:txBody>
                    <a:bodyPr/>
                    <a:lstStyle/>
                    <a:p>
                      <a:r>
                        <a:rPr lang="en-US" sz="1200" b="1" dirty="0" smtClean="0">
                          <a:solidFill>
                            <a:schemeClr val="tx1"/>
                          </a:solidFill>
                        </a:rPr>
                        <a:t>Event Category</a:t>
                      </a:r>
                      <a:r>
                        <a:rPr lang="en-US" sz="1200" b="1" baseline="30000" dirty="0" smtClean="0">
                          <a:solidFill>
                            <a:schemeClr val="tx1"/>
                          </a:solidFill>
                        </a:rPr>
                        <a:t>a</a:t>
                      </a:r>
                      <a:endParaRPr lang="en-US" sz="1200" b="1" baseline="300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dirty="0" smtClean="0">
                          <a:solidFill>
                            <a:schemeClr val="tx1"/>
                          </a:solidFill>
                        </a:rPr>
                        <a:t>Any</a:t>
                      </a:r>
                      <a:r>
                        <a:rPr lang="en-US" sz="1200" b="1" baseline="0" dirty="0" smtClean="0">
                          <a:solidFill>
                            <a:schemeClr val="tx1"/>
                          </a:solidFill>
                        </a:rPr>
                        <a:t> Grade</a:t>
                      </a:r>
                      <a:endParaRPr lang="en-US" sz="1200" b="1"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dirty="0" smtClean="0">
                          <a:solidFill>
                            <a:schemeClr val="accent2">
                              <a:lumMod val="75000"/>
                            </a:schemeClr>
                          </a:solidFill>
                        </a:rPr>
                        <a:t>Grade ≥3</a:t>
                      </a:r>
                      <a:endParaRPr lang="en-US" sz="1200" b="1" dirty="0">
                        <a:solidFill>
                          <a:schemeClr val="accent2">
                            <a:lumMod val="75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dirty="0" smtClean="0">
                          <a:solidFill>
                            <a:schemeClr val="tx1"/>
                          </a:solidFill>
                        </a:rPr>
                        <a:t>Any Grade</a:t>
                      </a:r>
                      <a:endParaRPr lang="en-US" sz="1200" b="1"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dirty="0" smtClean="0">
                          <a:solidFill>
                            <a:schemeClr val="tx2">
                              <a:lumMod val="60000"/>
                              <a:lumOff val="40000"/>
                            </a:schemeClr>
                          </a:solidFill>
                        </a:rPr>
                        <a:t>Grade ≥3</a:t>
                      </a:r>
                      <a:endParaRPr lang="en-US" sz="1200" b="1" dirty="0">
                        <a:solidFill>
                          <a:schemeClr val="tx2">
                            <a:lumMod val="60000"/>
                            <a:lumOff val="40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258930">
                <a:tc>
                  <a:txBody>
                    <a:bodyPr/>
                    <a:lstStyle/>
                    <a:p>
                      <a:r>
                        <a:rPr lang="en-US" sz="1200" dirty="0" smtClean="0">
                          <a:solidFill>
                            <a:schemeClr val="tx1"/>
                          </a:solidFill>
                        </a:rPr>
                        <a:t>Neutropenia</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43.7</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accent2">
                              <a:lumMod val="75000"/>
                            </a:schemeClr>
                          </a:solidFill>
                        </a:rPr>
                        <a:t>24.3</a:t>
                      </a:r>
                      <a:endParaRPr lang="en-US" sz="1200" dirty="0">
                        <a:solidFill>
                          <a:schemeClr val="accent2">
                            <a:lumMod val="75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45.8</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2">
                              <a:lumMod val="60000"/>
                              <a:lumOff val="40000"/>
                            </a:schemeClr>
                          </a:solidFill>
                        </a:rPr>
                        <a:t>27.5</a:t>
                      </a:r>
                      <a:endParaRPr lang="en-US" sz="1200" dirty="0">
                        <a:solidFill>
                          <a:schemeClr val="tx2">
                            <a:lumMod val="60000"/>
                            <a:lumOff val="40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58930">
                <a:tc>
                  <a:txBody>
                    <a:bodyPr/>
                    <a:lstStyle/>
                    <a:p>
                      <a:r>
                        <a:rPr lang="en-US" sz="1200" dirty="0" smtClean="0">
                          <a:solidFill>
                            <a:schemeClr val="tx1"/>
                          </a:solidFill>
                        </a:rPr>
                        <a:t>Febrile neutropenia</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1.1</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accent2">
                              <a:lumMod val="75000"/>
                            </a:schemeClr>
                          </a:solidFill>
                        </a:rPr>
                        <a:t>0.7</a:t>
                      </a:r>
                      <a:endParaRPr lang="en-US" sz="1200" dirty="0">
                        <a:solidFill>
                          <a:schemeClr val="accent2">
                            <a:lumMod val="75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1.5</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2">
                              <a:lumMod val="60000"/>
                              <a:lumOff val="40000"/>
                            </a:schemeClr>
                          </a:solidFill>
                        </a:rPr>
                        <a:t>1.3</a:t>
                      </a:r>
                      <a:endParaRPr lang="en-US" sz="1200" dirty="0">
                        <a:solidFill>
                          <a:schemeClr val="tx2">
                            <a:lumMod val="60000"/>
                            <a:lumOff val="40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58930">
                <a:tc>
                  <a:txBody>
                    <a:bodyPr/>
                    <a:lstStyle/>
                    <a:p>
                      <a:r>
                        <a:rPr lang="en-US" sz="1200" dirty="0" smtClean="0">
                          <a:solidFill>
                            <a:schemeClr val="tx1"/>
                          </a:solidFill>
                        </a:rPr>
                        <a:t>Anaemia</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41.8</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accent2">
                              <a:lumMod val="75000"/>
                            </a:schemeClr>
                          </a:solidFill>
                        </a:rPr>
                        <a:t>10.6</a:t>
                      </a:r>
                      <a:endParaRPr lang="en-US" sz="1200" dirty="0">
                        <a:solidFill>
                          <a:schemeClr val="accent2">
                            <a:lumMod val="75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45.8</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2">
                              <a:lumMod val="60000"/>
                              <a:lumOff val="40000"/>
                            </a:schemeClr>
                          </a:solidFill>
                        </a:rPr>
                        <a:t>10.9</a:t>
                      </a:r>
                      <a:endParaRPr lang="en-US" sz="1200" dirty="0">
                        <a:solidFill>
                          <a:schemeClr val="tx2">
                            <a:lumMod val="60000"/>
                            <a:lumOff val="40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58930">
                <a:tc>
                  <a:txBody>
                    <a:bodyPr/>
                    <a:lstStyle/>
                    <a:p>
                      <a:r>
                        <a:rPr lang="en-US" sz="1200" dirty="0" smtClean="0">
                          <a:solidFill>
                            <a:schemeClr val="tx1"/>
                          </a:solidFill>
                        </a:rPr>
                        <a:t>Thrombocytopenia</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21.7</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accent2">
                              <a:lumMod val="75000"/>
                            </a:schemeClr>
                          </a:solidFill>
                        </a:rPr>
                        <a:t>10.2</a:t>
                      </a:r>
                      <a:endParaRPr lang="en-US" sz="1200" dirty="0">
                        <a:solidFill>
                          <a:schemeClr val="accent2">
                            <a:lumMod val="75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27.0</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2">
                              <a:lumMod val="60000"/>
                              <a:lumOff val="40000"/>
                            </a:schemeClr>
                          </a:solidFill>
                        </a:rPr>
                        <a:t>10.7</a:t>
                      </a:r>
                      <a:endParaRPr lang="en-US" sz="1200" dirty="0">
                        <a:solidFill>
                          <a:schemeClr val="tx2">
                            <a:lumMod val="60000"/>
                            <a:lumOff val="40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58930">
                <a:tc>
                  <a:txBody>
                    <a:bodyPr/>
                    <a:lstStyle/>
                    <a:p>
                      <a:r>
                        <a:rPr lang="en-US" sz="1200" dirty="0" smtClean="0">
                          <a:solidFill>
                            <a:schemeClr val="tx1"/>
                          </a:solidFill>
                        </a:rPr>
                        <a:t>Fatigue</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42.6</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accent2">
                              <a:lumMod val="75000"/>
                            </a:schemeClr>
                          </a:solidFill>
                        </a:rPr>
                        <a:t>7.2</a:t>
                      </a:r>
                      <a:endParaRPr lang="en-US" sz="1200" dirty="0">
                        <a:solidFill>
                          <a:schemeClr val="accent2">
                            <a:lumMod val="75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42.5</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2">
                              <a:lumMod val="60000"/>
                              <a:lumOff val="40000"/>
                            </a:schemeClr>
                          </a:solidFill>
                        </a:rPr>
                        <a:t>7.0</a:t>
                      </a:r>
                      <a:endParaRPr lang="en-US" sz="1200" dirty="0">
                        <a:solidFill>
                          <a:schemeClr val="tx2">
                            <a:lumMod val="60000"/>
                            <a:lumOff val="40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58930">
                <a:tc>
                  <a:txBody>
                    <a:bodyPr/>
                    <a:lstStyle/>
                    <a:p>
                      <a:r>
                        <a:rPr lang="en-US" sz="1200" dirty="0" smtClean="0">
                          <a:solidFill>
                            <a:schemeClr val="tx1"/>
                          </a:solidFill>
                        </a:rPr>
                        <a:t>Hypomagnesaemia</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31.2</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accent2">
                              <a:lumMod val="75000"/>
                            </a:schemeClr>
                          </a:solidFill>
                        </a:rPr>
                        <a:t>9.3</a:t>
                      </a:r>
                      <a:endParaRPr lang="en-US" sz="1200" dirty="0">
                        <a:solidFill>
                          <a:schemeClr val="accent2">
                            <a:lumMod val="75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15.7</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2">
                              <a:lumMod val="60000"/>
                              <a:lumOff val="40000"/>
                            </a:schemeClr>
                          </a:solidFill>
                        </a:rPr>
                        <a:t>1.1</a:t>
                      </a:r>
                      <a:endParaRPr lang="en-US" sz="1200" dirty="0">
                        <a:solidFill>
                          <a:schemeClr val="tx2">
                            <a:lumMod val="60000"/>
                            <a:lumOff val="40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58930">
                <a:tc>
                  <a:txBody>
                    <a:bodyPr/>
                    <a:lstStyle/>
                    <a:p>
                      <a:r>
                        <a:rPr lang="en-US" sz="1200" dirty="0" smtClean="0">
                          <a:solidFill>
                            <a:schemeClr val="tx1"/>
                          </a:solidFill>
                        </a:rPr>
                        <a:t>Skin</a:t>
                      </a:r>
                      <a:r>
                        <a:rPr lang="en-US" sz="1200" baseline="0" dirty="0" smtClean="0">
                          <a:solidFill>
                            <a:schemeClr val="tx1"/>
                          </a:solidFill>
                        </a:rPr>
                        <a:t> rash</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76.2</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accent2">
                              <a:lumMod val="75000"/>
                            </a:schemeClr>
                          </a:solidFill>
                        </a:rPr>
                        <a:t>7.1</a:t>
                      </a:r>
                      <a:endParaRPr lang="en-US" sz="1200" dirty="0">
                        <a:solidFill>
                          <a:schemeClr val="accent2">
                            <a:lumMod val="75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10.2</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2">
                              <a:lumMod val="60000"/>
                              <a:lumOff val="40000"/>
                            </a:schemeClr>
                          </a:solidFill>
                        </a:rPr>
                        <a:t>0.4</a:t>
                      </a:r>
                      <a:endParaRPr lang="en-US" sz="1200" dirty="0">
                        <a:solidFill>
                          <a:schemeClr val="tx2">
                            <a:lumMod val="60000"/>
                            <a:lumOff val="40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342926">
                <a:tc>
                  <a:txBody>
                    <a:bodyPr/>
                    <a:lstStyle/>
                    <a:p>
                      <a:r>
                        <a:rPr lang="en-US" sz="1200" dirty="0" smtClean="0">
                          <a:solidFill>
                            <a:schemeClr val="tx1"/>
                          </a:solidFill>
                        </a:rPr>
                        <a:t>Hypersensitivity/</a:t>
                      </a:r>
                      <a:r>
                        <a:rPr lang="en-US" sz="1200" baseline="0" dirty="0" smtClean="0">
                          <a:solidFill>
                            <a:schemeClr val="tx1"/>
                          </a:solidFill>
                        </a:rPr>
                        <a:t>infusion-related reaction</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1.5</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accent2">
                              <a:lumMod val="75000"/>
                            </a:schemeClr>
                          </a:solidFill>
                        </a:rPr>
                        <a:t>0.4</a:t>
                      </a:r>
                      <a:endParaRPr lang="en-US" sz="1200" dirty="0">
                        <a:solidFill>
                          <a:schemeClr val="accent2">
                            <a:lumMod val="75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2.0</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2">
                              <a:lumMod val="60000"/>
                              <a:lumOff val="40000"/>
                            </a:schemeClr>
                          </a:solidFill>
                        </a:rPr>
                        <a:t>0</a:t>
                      </a:r>
                      <a:endParaRPr lang="en-US" sz="1200" dirty="0">
                        <a:solidFill>
                          <a:schemeClr val="tx2">
                            <a:lumMod val="60000"/>
                            <a:lumOff val="40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58930">
                <a:tc>
                  <a:txBody>
                    <a:bodyPr/>
                    <a:lstStyle/>
                    <a:p>
                      <a:r>
                        <a:rPr lang="en-US" sz="1200" dirty="0" smtClean="0">
                          <a:solidFill>
                            <a:schemeClr val="tx1"/>
                          </a:solidFill>
                        </a:rPr>
                        <a:t>Conjunctivitis</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7.4</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accent2">
                              <a:lumMod val="75000"/>
                            </a:schemeClr>
                          </a:solidFill>
                        </a:rPr>
                        <a:t>0.4</a:t>
                      </a:r>
                      <a:endParaRPr lang="en-US" sz="1200" dirty="0">
                        <a:solidFill>
                          <a:schemeClr val="accent2">
                            <a:lumMod val="75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2.2</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2">
                              <a:lumMod val="60000"/>
                              <a:lumOff val="40000"/>
                            </a:schemeClr>
                          </a:solidFill>
                        </a:rPr>
                        <a:t>0</a:t>
                      </a:r>
                      <a:endParaRPr lang="en-US" sz="1200" dirty="0">
                        <a:solidFill>
                          <a:schemeClr val="tx2">
                            <a:lumMod val="60000"/>
                            <a:lumOff val="40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342926">
                <a:tc>
                  <a:txBody>
                    <a:bodyPr/>
                    <a:lstStyle/>
                    <a:p>
                      <a:r>
                        <a:rPr lang="en-US" sz="1200" dirty="0" smtClean="0">
                          <a:solidFill>
                            <a:schemeClr val="tx1"/>
                          </a:solidFill>
                        </a:rPr>
                        <a:t>Interstitial</a:t>
                      </a:r>
                      <a:r>
                        <a:rPr lang="en-US" sz="1200" baseline="0" dirty="0" smtClean="0">
                          <a:solidFill>
                            <a:schemeClr val="tx1"/>
                          </a:solidFill>
                        </a:rPr>
                        <a:t> lung disease (pneumonitis)</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0.9</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accent2">
                              <a:lumMod val="75000"/>
                            </a:schemeClr>
                          </a:solidFill>
                        </a:rPr>
                        <a:t>0.4</a:t>
                      </a:r>
                      <a:r>
                        <a:rPr lang="en-US" sz="1200" baseline="30000" dirty="0" smtClean="0">
                          <a:solidFill>
                            <a:schemeClr val="accent2">
                              <a:lumMod val="75000"/>
                            </a:schemeClr>
                          </a:solidFill>
                        </a:rPr>
                        <a:t>b</a:t>
                      </a:r>
                      <a:endParaRPr lang="en-US" sz="1200" baseline="30000" dirty="0">
                        <a:solidFill>
                          <a:schemeClr val="accent2">
                            <a:lumMod val="75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0.7</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2">
                              <a:lumMod val="60000"/>
                              <a:lumOff val="40000"/>
                            </a:schemeClr>
                          </a:solidFill>
                        </a:rPr>
                        <a:t>0.6</a:t>
                      </a:r>
                      <a:endParaRPr lang="en-US" sz="1200" dirty="0">
                        <a:solidFill>
                          <a:schemeClr val="tx2">
                            <a:lumMod val="60000"/>
                            <a:lumOff val="40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342926">
                <a:tc>
                  <a:txBody>
                    <a:bodyPr/>
                    <a:lstStyle/>
                    <a:p>
                      <a:r>
                        <a:rPr lang="en-US" sz="1200" dirty="0" smtClean="0">
                          <a:solidFill>
                            <a:schemeClr val="tx1"/>
                          </a:solidFill>
                        </a:rPr>
                        <a:t>Arterial thromboembolic events</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5.4</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aseline="0" dirty="0" smtClean="0">
                          <a:solidFill>
                            <a:schemeClr val="accent2">
                              <a:lumMod val="75000"/>
                            </a:schemeClr>
                          </a:solidFill>
                        </a:rPr>
                        <a:t>3.9</a:t>
                      </a:r>
                      <a:r>
                        <a:rPr lang="en-US" sz="1200" baseline="30000" dirty="0" smtClean="0">
                          <a:solidFill>
                            <a:schemeClr val="accent2">
                              <a:lumMod val="75000"/>
                            </a:schemeClr>
                          </a:solidFill>
                        </a:rPr>
                        <a:t>c</a:t>
                      </a:r>
                      <a:endParaRPr lang="en-US" sz="1200" baseline="30000" dirty="0">
                        <a:solidFill>
                          <a:schemeClr val="accent2">
                            <a:lumMod val="75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3.9</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2">
                              <a:lumMod val="60000"/>
                              <a:lumOff val="40000"/>
                            </a:schemeClr>
                          </a:solidFill>
                        </a:rPr>
                        <a:t>2.0</a:t>
                      </a:r>
                      <a:r>
                        <a:rPr lang="en-US" sz="1200" baseline="30000" dirty="0" smtClean="0">
                          <a:solidFill>
                            <a:schemeClr val="tx2">
                              <a:lumMod val="60000"/>
                              <a:lumOff val="40000"/>
                            </a:schemeClr>
                          </a:solidFill>
                        </a:rPr>
                        <a:t>c</a:t>
                      </a:r>
                      <a:endParaRPr lang="en-US" sz="1200" baseline="30000" dirty="0">
                        <a:solidFill>
                          <a:schemeClr val="tx2">
                            <a:lumMod val="60000"/>
                            <a:lumOff val="40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1702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dirty="0" smtClean="0">
                          <a:solidFill>
                            <a:schemeClr val="tx1"/>
                          </a:solidFill>
                        </a:rPr>
                        <a:t>Venous thromboembolic events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dirty="0" smtClean="0">
                          <a:solidFill>
                            <a:schemeClr val="tx1"/>
                          </a:solidFill>
                        </a:rPr>
                        <a:t>9.1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aseline="0" dirty="0" smtClean="0">
                          <a:solidFill>
                            <a:schemeClr val="accent2">
                              <a:lumMod val="75000"/>
                            </a:schemeClr>
                          </a:solidFill>
                        </a:rPr>
                        <a:t>5.0</a:t>
                      </a:r>
                      <a:r>
                        <a:rPr lang="en-US" sz="1200" baseline="30000" dirty="0" smtClean="0">
                          <a:solidFill>
                            <a:schemeClr val="accent2">
                              <a:lumMod val="75000"/>
                            </a:schemeClr>
                          </a:solidFill>
                        </a:rPr>
                        <a:t>d</a:t>
                      </a:r>
                      <a:endParaRPr lang="en-US" sz="1200" baseline="30000" dirty="0">
                        <a:solidFill>
                          <a:schemeClr val="accent2">
                            <a:lumMod val="75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1"/>
                          </a:solidFill>
                        </a:rPr>
                        <a:t>5.4</a:t>
                      </a:r>
                      <a:endParaRPr lang="en-US" sz="12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dirty="0" smtClean="0">
                          <a:solidFill>
                            <a:schemeClr val="tx2">
                              <a:lumMod val="60000"/>
                              <a:lumOff val="40000"/>
                            </a:schemeClr>
                          </a:solidFill>
                        </a:rPr>
                        <a:t>2.6</a:t>
                      </a:r>
                      <a:r>
                        <a:rPr lang="en-US" sz="1200" baseline="30000" dirty="0" smtClean="0">
                          <a:solidFill>
                            <a:schemeClr val="tx2">
                              <a:lumMod val="60000"/>
                              <a:lumOff val="40000"/>
                            </a:schemeClr>
                          </a:solidFill>
                        </a:rPr>
                        <a:t>d</a:t>
                      </a:r>
                      <a:endParaRPr lang="en-US" sz="1200" baseline="30000" dirty="0">
                        <a:solidFill>
                          <a:schemeClr val="tx2">
                            <a:lumMod val="60000"/>
                            <a:lumOff val="40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21702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000" dirty="0" smtClean="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000" dirty="0" smtClean="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aseline="30000" dirty="0">
                        <a:solidFill>
                          <a:schemeClr val="accent2"/>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aseline="3000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9" name="TextBox 8"/>
          <p:cNvSpPr txBox="1"/>
          <p:nvPr/>
        </p:nvSpPr>
        <p:spPr>
          <a:xfrm>
            <a:off x="140970" y="5859587"/>
            <a:ext cx="5100755" cy="807913"/>
          </a:xfrm>
          <a:prstGeom prst="rect">
            <a:avLst/>
          </a:prstGeom>
          <a:noFill/>
        </p:spPr>
        <p:txBody>
          <a:bodyPr wrap="none" lIns="0" tIns="0" rIns="0" bIns="0" rtlCol="0" anchor="b" anchorCtr="0">
            <a:spAutoFit/>
          </a:bodyPr>
          <a:lstStyle/>
          <a:p>
            <a:r>
              <a:rPr lang="en-US" sz="1000" baseline="30000" dirty="0" smtClean="0">
                <a:solidFill>
                  <a:srgbClr val="000000"/>
                </a:solidFill>
              </a:rPr>
              <a:t>a</a:t>
            </a:r>
            <a:r>
              <a:rPr lang="en-US" sz="1000" dirty="0" smtClean="0">
                <a:solidFill>
                  <a:srgbClr val="000000"/>
                </a:solidFill>
              </a:rPr>
              <a:t>Adverse events grouped by medical concept, selected according to treatment relevance.</a:t>
            </a:r>
          </a:p>
          <a:p>
            <a:r>
              <a:rPr lang="en-US" sz="1000" baseline="30000" dirty="0" smtClean="0">
                <a:solidFill>
                  <a:srgbClr val="000000"/>
                </a:solidFill>
              </a:rPr>
              <a:t>b</a:t>
            </a:r>
            <a:r>
              <a:rPr lang="en-US" sz="1000" dirty="0" smtClean="0">
                <a:solidFill>
                  <a:srgbClr val="000000"/>
                </a:solidFill>
              </a:rPr>
              <a:t>Includes 1 fatal event of pneumonitis (0.2%).</a:t>
            </a:r>
          </a:p>
          <a:p>
            <a:r>
              <a:rPr lang="en-US" sz="1000" baseline="30000" dirty="0" smtClean="0">
                <a:solidFill>
                  <a:srgbClr val="000000"/>
                </a:solidFill>
              </a:rPr>
              <a:t>c</a:t>
            </a:r>
            <a:r>
              <a:rPr lang="en-US" sz="1000" dirty="0" smtClean="0">
                <a:solidFill>
                  <a:srgbClr val="000000"/>
                </a:solidFill>
              </a:rPr>
              <a:t>Fatal arterial thromboembolic events, n(%): Gem-Cis + Neci 3 (0.6%), Gem-Cis 1 (0.2%).</a:t>
            </a:r>
          </a:p>
          <a:p>
            <a:r>
              <a:rPr lang="en-US" sz="1000" baseline="30000" dirty="0" smtClean="0">
                <a:solidFill>
                  <a:srgbClr val="000000"/>
                </a:solidFill>
              </a:rPr>
              <a:t>d</a:t>
            </a:r>
            <a:r>
              <a:rPr lang="en-US" sz="1000" dirty="0" smtClean="0">
                <a:solidFill>
                  <a:srgbClr val="000000"/>
                </a:solidFill>
              </a:rPr>
              <a:t>Fatal venous thromboembolic events, n(%): Gem-Cis + Neci 1 (0.2%), Gem-Cis 1 (0.2%).</a:t>
            </a:r>
          </a:p>
          <a:p>
            <a:pPr marL="57150" lvl="0">
              <a:spcBef>
                <a:spcPts val="300"/>
              </a:spcBef>
            </a:pPr>
            <a:r>
              <a:rPr lang="en-US" sz="1000" dirty="0">
                <a:solidFill>
                  <a:srgbClr val="000000"/>
                </a:solidFill>
              </a:rPr>
              <a:t>Thatcher et al. </a:t>
            </a:r>
            <a:r>
              <a:rPr lang="en-US" sz="1000" dirty="0" smtClean="0">
                <a:solidFill>
                  <a:srgbClr val="000000"/>
                </a:solidFill>
              </a:rPr>
              <a:t>ASCO 2014. Abstract </a:t>
            </a:r>
            <a:r>
              <a:rPr lang="en-US" sz="1000" dirty="0">
                <a:solidFill>
                  <a:srgbClr val="000000"/>
                </a:solidFill>
              </a:rPr>
              <a:t>8008</a:t>
            </a:r>
            <a:r>
              <a:rPr lang="en-US" sz="1000" dirty="0" smtClean="0">
                <a:solidFill>
                  <a:srgbClr val="000000"/>
                </a:solidFill>
              </a:rPr>
              <a:t>.</a:t>
            </a:r>
            <a:endParaRPr lang="en-US" sz="1000" dirty="0">
              <a:solidFill>
                <a:srgbClr val="000000"/>
              </a:solidFill>
            </a:endParaRPr>
          </a:p>
        </p:txBody>
      </p:sp>
    </p:spTree>
    <p:extLst>
      <p:ext uri="{BB962C8B-B14F-4D97-AF65-F5344CB8AC3E}">
        <p14:creationId xmlns:p14="http://schemas.microsoft.com/office/powerpoint/2010/main" val="7766014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ctrTitle"/>
          </p:nvPr>
        </p:nvSpPr>
        <p:spPr/>
        <p:txBody>
          <a:bodyPr/>
          <a:lstStyle/>
          <a:p>
            <a:r>
              <a:rPr lang="en-US" dirty="0" smtClean="0"/>
              <a:t>Other Potentially Targetable Mutations in the Treatment of SCC</a:t>
            </a:r>
            <a:endParaRPr lang="en-US" dirty="0"/>
          </a:p>
        </p:txBody>
      </p:sp>
      <p:sp>
        <p:nvSpPr>
          <p:cNvPr id="3" name="Subtitle 2"/>
          <p:cNvSpPr>
            <a:spLocks noGrp="1"/>
          </p:cNvSpPr>
          <p:nvPr>
            <p:ph type="subTitle" idx="1"/>
          </p:nvPr>
        </p:nvSpPr>
        <p:spPr/>
        <p:txBody>
          <a:bodyPr/>
          <a:lstStyle/>
          <a:p>
            <a:endParaRPr lang="en-US" dirty="0"/>
          </a:p>
        </p:txBody>
      </p:sp>
    </p:spTree>
    <p:extLst>
      <p:ext uri="{BB962C8B-B14F-4D97-AF65-F5344CB8AC3E}">
        <p14:creationId xmlns:p14="http://schemas.microsoft.com/office/powerpoint/2010/main" val="264297089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smtClean="0"/>
              <a:t>Frequency of Other Potentially Targetable Mutations in SCC of the Lung</a:t>
            </a:r>
            <a:endParaRPr lang="en-US" dirty="0"/>
          </a:p>
        </p:txBody>
      </p:sp>
      <p:sp>
        <p:nvSpPr>
          <p:cNvPr id="8" name="TextBox 7"/>
          <p:cNvSpPr txBox="1"/>
          <p:nvPr/>
        </p:nvSpPr>
        <p:spPr>
          <a:xfrm>
            <a:off x="196850" y="6511945"/>
            <a:ext cx="2968761" cy="153888"/>
          </a:xfrm>
          <a:prstGeom prst="rect">
            <a:avLst/>
          </a:prstGeom>
          <a:noFill/>
        </p:spPr>
        <p:txBody>
          <a:bodyPr wrap="none" lIns="0" tIns="0" rIns="0" bIns="0" rtlCol="0" anchor="b" anchorCtr="0">
            <a:spAutoFit/>
          </a:bodyPr>
          <a:lstStyle/>
          <a:p>
            <a:r>
              <a:rPr lang="en-US" sz="1000" dirty="0" smtClean="0">
                <a:solidFill>
                  <a:srgbClr val="000000"/>
                </a:solidFill>
              </a:rPr>
              <a:t>Perez-Moreno et al. </a:t>
            </a:r>
            <a:r>
              <a:rPr lang="en-US" sz="1000" i="1" dirty="0" smtClean="0">
                <a:solidFill>
                  <a:srgbClr val="000000"/>
                </a:solidFill>
              </a:rPr>
              <a:t>Clin Cancer Res</a:t>
            </a:r>
            <a:r>
              <a:rPr lang="en-US" sz="1000" dirty="0" smtClean="0">
                <a:solidFill>
                  <a:srgbClr val="000000"/>
                </a:solidFill>
              </a:rPr>
              <a:t>. 2012;18:2443.</a:t>
            </a:r>
            <a:endParaRPr lang="en-US" sz="1000" dirty="0">
              <a:solidFill>
                <a:srgbClr val="000000"/>
              </a:solidFill>
            </a:endParaRPr>
          </a:p>
        </p:txBody>
      </p:sp>
      <p:graphicFrame>
        <p:nvGraphicFramePr>
          <p:cNvPr id="18" name="Content Placeholder 17"/>
          <p:cNvGraphicFramePr>
            <a:graphicFrameLocks noGrp="1"/>
          </p:cNvGraphicFramePr>
          <p:nvPr>
            <p:ph idx="1"/>
            <p:extLst>
              <p:ext uri="{D42A27DB-BD31-4B8C-83A1-F6EECF244321}">
                <p14:modId xmlns:p14="http://schemas.microsoft.com/office/powerpoint/2010/main" val="4009349651"/>
              </p:ext>
            </p:extLst>
          </p:nvPr>
        </p:nvGraphicFramePr>
        <p:xfrm>
          <a:off x="101600" y="1371600"/>
          <a:ext cx="8467725" cy="4706937"/>
        </p:xfrm>
        <a:graphic>
          <a:graphicData uri="http://schemas.openxmlformats.org/drawingml/2006/chart">
            <c:chart xmlns:c="http://schemas.openxmlformats.org/drawingml/2006/chart" xmlns:r="http://schemas.openxmlformats.org/officeDocument/2006/relationships" r:id="rId2"/>
          </a:graphicData>
        </a:graphic>
      </p:graphicFrame>
      <p:sp>
        <p:nvSpPr>
          <p:cNvPr id="2" name="TextBox 1"/>
          <p:cNvSpPr txBox="1"/>
          <p:nvPr/>
        </p:nvSpPr>
        <p:spPr>
          <a:xfrm>
            <a:off x="4145280" y="2290355"/>
            <a:ext cx="531223" cy="276999"/>
          </a:xfrm>
          <a:prstGeom prst="rect">
            <a:avLst/>
          </a:prstGeom>
          <a:noFill/>
        </p:spPr>
        <p:txBody>
          <a:bodyPr wrap="square" rtlCol="0">
            <a:spAutoFit/>
          </a:bodyPr>
          <a:lstStyle/>
          <a:p>
            <a:pPr algn="ctr"/>
            <a:r>
              <a:rPr lang="en-US" sz="1200" dirty="0" smtClean="0">
                <a:solidFill>
                  <a:srgbClr val="404040"/>
                </a:solidFill>
              </a:rPr>
              <a:t>22%</a:t>
            </a:r>
            <a:endParaRPr lang="en-US" sz="1200" dirty="0">
              <a:solidFill>
                <a:srgbClr val="404040"/>
              </a:solidFill>
            </a:endParaRPr>
          </a:p>
        </p:txBody>
      </p:sp>
      <p:sp>
        <p:nvSpPr>
          <p:cNvPr id="9" name="TextBox 8"/>
          <p:cNvSpPr txBox="1"/>
          <p:nvPr/>
        </p:nvSpPr>
        <p:spPr>
          <a:xfrm>
            <a:off x="6200501" y="1994262"/>
            <a:ext cx="531223" cy="276999"/>
          </a:xfrm>
          <a:prstGeom prst="rect">
            <a:avLst/>
          </a:prstGeom>
          <a:noFill/>
        </p:spPr>
        <p:txBody>
          <a:bodyPr wrap="square" rtlCol="0">
            <a:spAutoFit/>
          </a:bodyPr>
          <a:lstStyle/>
          <a:p>
            <a:pPr algn="ctr"/>
            <a:r>
              <a:rPr lang="en-US" sz="1200" dirty="0" smtClean="0">
                <a:solidFill>
                  <a:srgbClr val="404040"/>
                </a:solidFill>
              </a:rPr>
              <a:t>4%</a:t>
            </a:r>
            <a:endParaRPr lang="en-US" sz="1200" dirty="0">
              <a:solidFill>
                <a:srgbClr val="404040"/>
              </a:solidFill>
            </a:endParaRPr>
          </a:p>
        </p:txBody>
      </p:sp>
      <p:sp>
        <p:nvSpPr>
          <p:cNvPr id="10" name="TextBox 9"/>
          <p:cNvSpPr txBox="1"/>
          <p:nvPr/>
        </p:nvSpPr>
        <p:spPr>
          <a:xfrm>
            <a:off x="6183084" y="3065416"/>
            <a:ext cx="531223" cy="276999"/>
          </a:xfrm>
          <a:prstGeom prst="rect">
            <a:avLst/>
          </a:prstGeom>
          <a:noFill/>
        </p:spPr>
        <p:txBody>
          <a:bodyPr wrap="square" rtlCol="0">
            <a:spAutoFit/>
          </a:bodyPr>
          <a:lstStyle/>
          <a:p>
            <a:pPr algn="ctr"/>
            <a:r>
              <a:rPr lang="en-US" sz="1200" dirty="0" smtClean="0">
                <a:solidFill>
                  <a:srgbClr val="404040"/>
                </a:solidFill>
              </a:rPr>
              <a:t>33%</a:t>
            </a:r>
            <a:endParaRPr lang="en-US" sz="1200" dirty="0">
              <a:solidFill>
                <a:srgbClr val="404040"/>
              </a:solidFill>
            </a:endParaRPr>
          </a:p>
        </p:txBody>
      </p:sp>
      <p:sp>
        <p:nvSpPr>
          <p:cNvPr id="11" name="TextBox 10"/>
          <p:cNvSpPr txBox="1"/>
          <p:nvPr/>
        </p:nvSpPr>
        <p:spPr>
          <a:xfrm>
            <a:off x="6670763" y="5364475"/>
            <a:ext cx="531223" cy="276999"/>
          </a:xfrm>
          <a:prstGeom prst="rect">
            <a:avLst/>
          </a:prstGeom>
          <a:noFill/>
        </p:spPr>
        <p:txBody>
          <a:bodyPr wrap="square" rtlCol="0">
            <a:spAutoFit/>
          </a:bodyPr>
          <a:lstStyle/>
          <a:p>
            <a:pPr algn="ctr"/>
            <a:r>
              <a:rPr lang="en-US" sz="1200" dirty="0" smtClean="0">
                <a:solidFill>
                  <a:srgbClr val="404040"/>
                </a:solidFill>
              </a:rPr>
              <a:t>2%</a:t>
            </a:r>
            <a:endParaRPr lang="en-US" sz="1200" dirty="0">
              <a:solidFill>
                <a:srgbClr val="404040"/>
              </a:solidFill>
            </a:endParaRPr>
          </a:p>
        </p:txBody>
      </p:sp>
      <p:sp>
        <p:nvSpPr>
          <p:cNvPr id="12" name="TextBox 11"/>
          <p:cNvSpPr txBox="1"/>
          <p:nvPr/>
        </p:nvSpPr>
        <p:spPr>
          <a:xfrm>
            <a:off x="7210694" y="4789708"/>
            <a:ext cx="531223" cy="276999"/>
          </a:xfrm>
          <a:prstGeom prst="rect">
            <a:avLst/>
          </a:prstGeom>
          <a:noFill/>
        </p:spPr>
        <p:txBody>
          <a:bodyPr wrap="square" rtlCol="0">
            <a:spAutoFit/>
          </a:bodyPr>
          <a:lstStyle/>
          <a:p>
            <a:pPr algn="ctr"/>
            <a:r>
              <a:rPr lang="en-US" sz="1200" dirty="0" smtClean="0">
                <a:solidFill>
                  <a:srgbClr val="404040"/>
                </a:solidFill>
              </a:rPr>
              <a:t>5%</a:t>
            </a:r>
            <a:endParaRPr lang="en-US" sz="1200" dirty="0">
              <a:solidFill>
                <a:srgbClr val="404040"/>
              </a:solidFill>
            </a:endParaRPr>
          </a:p>
        </p:txBody>
      </p:sp>
      <p:sp>
        <p:nvSpPr>
          <p:cNvPr id="13" name="TextBox 12"/>
          <p:cNvSpPr txBox="1"/>
          <p:nvPr/>
        </p:nvSpPr>
        <p:spPr>
          <a:xfrm>
            <a:off x="6723017" y="5050965"/>
            <a:ext cx="531223" cy="276999"/>
          </a:xfrm>
          <a:prstGeom prst="rect">
            <a:avLst/>
          </a:prstGeom>
          <a:noFill/>
        </p:spPr>
        <p:txBody>
          <a:bodyPr wrap="square" rtlCol="0">
            <a:spAutoFit/>
          </a:bodyPr>
          <a:lstStyle/>
          <a:p>
            <a:pPr algn="ctr"/>
            <a:r>
              <a:rPr lang="en-US" sz="1200" dirty="0" smtClean="0">
                <a:solidFill>
                  <a:srgbClr val="404040"/>
                </a:solidFill>
              </a:rPr>
              <a:t>1%</a:t>
            </a:r>
            <a:endParaRPr lang="en-US" sz="1200" dirty="0">
              <a:solidFill>
                <a:srgbClr val="404040"/>
              </a:solidFill>
            </a:endParaRPr>
          </a:p>
        </p:txBody>
      </p:sp>
    </p:spTree>
    <p:extLst>
      <p:ext uri="{BB962C8B-B14F-4D97-AF65-F5344CB8AC3E}">
        <p14:creationId xmlns:p14="http://schemas.microsoft.com/office/powerpoint/2010/main" val="12907056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smtClean="0"/>
              <a:t>FGFR Inhibition: BGJ398</a:t>
            </a:r>
            <a:endParaRPr lang="en-US" dirty="0"/>
          </a:p>
        </p:txBody>
      </p:sp>
      <p:sp>
        <p:nvSpPr>
          <p:cNvPr id="3" name="Content Placeholder 2"/>
          <p:cNvSpPr>
            <a:spLocks noGrp="1"/>
          </p:cNvSpPr>
          <p:nvPr>
            <p:ph idx="1"/>
          </p:nvPr>
        </p:nvSpPr>
        <p:spPr/>
        <p:txBody>
          <a:bodyPr/>
          <a:lstStyle/>
          <a:p>
            <a:r>
              <a:rPr lang="en-US" sz="1800" dirty="0" smtClean="0">
                <a:solidFill>
                  <a:schemeClr val="tx1"/>
                </a:solidFill>
              </a:rPr>
              <a:t>Phase 1 dose-escalation study enrolled patients ≥18 years of age with any </a:t>
            </a:r>
            <a:r>
              <a:rPr lang="en-US" sz="1800" i="1" dirty="0" smtClean="0">
                <a:solidFill>
                  <a:schemeClr val="tx1"/>
                </a:solidFill>
              </a:rPr>
              <a:t>FGFR</a:t>
            </a:r>
            <a:r>
              <a:rPr lang="en-US" sz="1800" dirty="0" smtClean="0">
                <a:solidFill>
                  <a:schemeClr val="tx1"/>
                </a:solidFill>
              </a:rPr>
              <a:t> genetically altered tumour, progressed after at least 1 line of therapy, including platinum (SCC cohort: N=21)</a:t>
            </a:r>
          </a:p>
          <a:p>
            <a:pPr lvl="1"/>
            <a:r>
              <a:rPr lang="en-US" sz="1400" dirty="0" smtClean="0">
                <a:solidFill>
                  <a:schemeClr val="tx1"/>
                </a:solidFill>
              </a:rPr>
              <a:t>FGFR 1-amplified tumours were identified by FISH/CISH</a:t>
            </a:r>
          </a:p>
          <a:p>
            <a:r>
              <a:rPr lang="en-US" sz="1800" dirty="0" smtClean="0">
                <a:solidFill>
                  <a:schemeClr val="tx1"/>
                </a:solidFill>
              </a:rPr>
              <a:t>BGJ398: 100-150 mg once daily in 28-day cycles</a:t>
            </a:r>
          </a:p>
          <a:p>
            <a:r>
              <a:rPr lang="en-US" sz="1800" dirty="0" smtClean="0">
                <a:solidFill>
                  <a:schemeClr val="tx1"/>
                </a:solidFill>
              </a:rPr>
              <a:t>Results: 17 evaluable patients</a:t>
            </a:r>
          </a:p>
          <a:p>
            <a:pPr lvl="1"/>
            <a:r>
              <a:rPr lang="en-US" sz="1400" dirty="0" smtClean="0">
                <a:solidFill>
                  <a:schemeClr val="tx1"/>
                </a:solidFill>
              </a:rPr>
              <a:t>2 PR, lasting about 8 and 3 months</a:t>
            </a:r>
          </a:p>
          <a:p>
            <a:pPr lvl="1"/>
            <a:r>
              <a:rPr lang="en-US" sz="1400" dirty="0" smtClean="0">
                <a:solidFill>
                  <a:schemeClr val="tx1"/>
                </a:solidFill>
              </a:rPr>
              <a:t>2 additional PRs after the data cutoff date</a:t>
            </a:r>
          </a:p>
          <a:p>
            <a:pPr lvl="1"/>
            <a:r>
              <a:rPr lang="en-US" sz="1400" dirty="0" smtClean="0">
                <a:solidFill>
                  <a:schemeClr val="tx1"/>
                </a:solidFill>
              </a:rPr>
              <a:t>3 additional patients had SD with tumour regression (up to 11% reduction)</a:t>
            </a:r>
          </a:p>
          <a:p>
            <a:r>
              <a:rPr lang="en-US" sz="1800" dirty="0" smtClean="0">
                <a:solidFill>
                  <a:schemeClr val="tx1"/>
                </a:solidFill>
              </a:rPr>
              <a:t>Safety </a:t>
            </a:r>
          </a:p>
          <a:p>
            <a:pPr lvl="1"/>
            <a:r>
              <a:rPr lang="en-US" sz="1400" dirty="0" smtClean="0">
                <a:solidFill>
                  <a:schemeClr val="tx1"/>
                </a:solidFill>
              </a:rPr>
              <a:t>Manageable and reversible hyperphosphatemia, stomatitis, alopecia, decreased appetite, and fatigue</a:t>
            </a:r>
          </a:p>
          <a:p>
            <a:r>
              <a:rPr lang="en-US" sz="1800" dirty="0" smtClean="0">
                <a:solidFill>
                  <a:schemeClr val="tx1"/>
                </a:solidFill>
              </a:rPr>
              <a:t>Conclusion </a:t>
            </a:r>
          </a:p>
          <a:p>
            <a:pPr lvl="1"/>
            <a:r>
              <a:rPr lang="en-US" sz="1400" dirty="0" smtClean="0">
                <a:solidFill>
                  <a:schemeClr val="tx1"/>
                </a:solidFill>
              </a:rPr>
              <a:t>These data encourage further development of BGJ398 in FGFR1-amplified SCC and efforts to optimise predictive biomarkers for FGFR inhibitor sensitivity</a:t>
            </a:r>
            <a:endParaRPr lang="en-US" sz="1400" dirty="0">
              <a:solidFill>
                <a:schemeClr val="tx1"/>
              </a:solidFill>
            </a:endParaRPr>
          </a:p>
        </p:txBody>
      </p:sp>
      <p:sp>
        <p:nvSpPr>
          <p:cNvPr id="6" name="TextBox 5"/>
          <p:cNvSpPr txBox="1"/>
          <p:nvPr/>
        </p:nvSpPr>
        <p:spPr>
          <a:xfrm>
            <a:off x="200025" y="6290474"/>
            <a:ext cx="5463034" cy="377026"/>
          </a:xfrm>
          <a:prstGeom prst="rect">
            <a:avLst/>
          </a:prstGeom>
          <a:noFill/>
        </p:spPr>
        <p:txBody>
          <a:bodyPr wrap="none" lIns="0" tIns="0" rIns="0" bIns="0" rtlCol="0" anchor="b" anchorCtr="0">
            <a:spAutoFit/>
          </a:bodyPr>
          <a:lstStyle/>
          <a:p>
            <a:r>
              <a:rPr lang="en-US" sz="1200" dirty="0" smtClean="0">
                <a:solidFill>
                  <a:srgbClr val="000000"/>
                </a:solidFill>
              </a:rPr>
              <a:t>FISH/CISH = fluorescence in situ hybridisation/chromogenic in situ hybridisation.</a:t>
            </a:r>
          </a:p>
          <a:p>
            <a:pPr>
              <a:spcBef>
                <a:spcPts val="300"/>
              </a:spcBef>
            </a:pPr>
            <a:r>
              <a:rPr lang="en-US" sz="1000" dirty="0" smtClean="0">
                <a:solidFill>
                  <a:srgbClr val="000000"/>
                </a:solidFill>
              </a:rPr>
              <a:t>Nogova et </a:t>
            </a:r>
            <a:r>
              <a:rPr lang="en-US" sz="1000" dirty="0">
                <a:solidFill>
                  <a:srgbClr val="000000"/>
                </a:solidFill>
              </a:rPr>
              <a:t>al. </a:t>
            </a:r>
            <a:r>
              <a:rPr lang="en-US" sz="1000" dirty="0" smtClean="0">
                <a:solidFill>
                  <a:srgbClr val="000000"/>
                </a:solidFill>
              </a:rPr>
              <a:t>ASCO 2014. Abstract 8034.</a:t>
            </a:r>
            <a:endParaRPr lang="en-US" sz="1000" dirty="0">
              <a:solidFill>
                <a:srgbClr val="000000"/>
              </a:solidFill>
            </a:endParaRPr>
          </a:p>
        </p:txBody>
      </p:sp>
    </p:spTree>
    <p:extLst>
      <p:ext uri="{BB962C8B-B14F-4D97-AF65-F5344CB8AC3E}">
        <p14:creationId xmlns:p14="http://schemas.microsoft.com/office/powerpoint/2010/main" val="28047192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FGFR Inhibition: AZD4547</a:t>
            </a:r>
            <a:endParaRPr lang="en-US" dirty="0"/>
          </a:p>
        </p:txBody>
      </p:sp>
      <p:sp>
        <p:nvSpPr>
          <p:cNvPr id="3" name="Content Placeholder 2"/>
          <p:cNvSpPr>
            <a:spLocks noGrp="1"/>
          </p:cNvSpPr>
          <p:nvPr>
            <p:ph idx="1"/>
          </p:nvPr>
        </p:nvSpPr>
        <p:spPr/>
        <p:txBody>
          <a:bodyPr/>
          <a:lstStyle/>
          <a:p>
            <a:r>
              <a:rPr lang="en-US" sz="1800" dirty="0" smtClean="0">
                <a:solidFill>
                  <a:schemeClr val="tx1"/>
                </a:solidFill>
              </a:rPr>
              <a:t>A multicentre phase 1 expansion of AZD4547 in patients with previously treated stage IV FGFR1-amplified SCC</a:t>
            </a:r>
          </a:p>
          <a:p>
            <a:pPr lvl="1"/>
            <a:r>
              <a:rPr lang="en-US" sz="1400" dirty="0" smtClean="0">
                <a:solidFill>
                  <a:schemeClr val="tx1"/>
                </a:solidFill>
              </a:rPr>
              <a:t>FGFR1 amplification was confirmed through central FISH (n=13) or review of local results (n=2)</a:t>
            </a:r>
          </a:p>
          <a:p>
            <a:r>
              <a:rPr lang="en-US" sz="1800" dirty="0" smtClean="0">
                <a:solidFill>
                  <a:schemeClr val="tx1"/>
                </a:solidFill>
              </a:rPr>
              <a:t>AZD4547 80 mg PO twice daily continuously in a q3wk cycle</a:t>
            </a:r>
          </a:p>
          <a:p>
            <a:r>
              <a:rPr lang="en-US" sz="1800" dirty="0" smtClean="0">
                <a:solidFill>
                  <a:schemeClr val="tx1"/>
                </a:solidFill>
              </a:rPr>
              <a:t>Results</a:t>
            </a:r>
          </a:p>
          <a:p>
            <a:pPr lvl="1"/>
            <a:r>
              <a:rPr lang="en-US" sz="1400" dirty="0" smtClean="0">
                <a:solidFill>
                  <a:schemeClr val="tx1"/>
                </a:solidFill>
              </a:rPr>
              <a:t>15 patients were treated. 1 PR, 4 SD, 9 PD (7 progressions and 2 deaths)</a:t>
            </a:r>
          </a:p>
          <a:p>
            <a:pPr lvl="2"/>
            <a:r>
              <a:rPr lang="en-US" sz="1200" dirty="0" smtClean="0">
                <a:solidFill>
                  <a:schemeClr val="tx1"/>
                </a:solidFill>
              </a:rPr>
              <a:t>The 1 PR was observed in a patient with high FGFR1 amplification</a:t>
            </a:r>
          </a:p>
          <a:p>
            <a:r>
              <a:rPr lang="en-US" sz="1800" dirty="0" smtClean="0">
                <a:solidFill>
                  <a:schemeClr val="tx1"/>
                </a:solidFill>
              </a:rPr>
              <a:t>Safety</a:t>
            </a:r>
          </a:p>
          <a:p>
            <a:pPr lvl="1"/>
            <a:r>
              <a:rPr lang="en-US" sz="1400" dirty="0" smtClean="0">
                <a:solidFill>
                  <a:schemeClr val="tx1"/>
                </a:solidFill>
              </a:rPr>
              <a:t>The most common related AEs were gastrointestinal and dermatologic</a:t>
            </a:r>
          </a:p>
          <a:p>
            <a:pPr lvl="1"/>
            <a:r>
              <a:rPr lang="en-US" sz="1400" dirty="0" smtClean="0">
                <a:solidFill>
                  <a:schemeClr val="tx1"/>
                </a:solidFill>
              </a:rPr>
              <a:t>Grade ≥3 related AEs occurred in 3 patients (20%) (central serous retinopathy, hyponatremia, dehydration)</a:t>
            </a:r>
          </a:p>
          <a:p>
            <a:r>
              <a:rPr lang="en-US" sz="1800" dirty="0" smtClean="0">
                <a:solidFill>
                  <a:schemeClr val="tx1"/>
                </a:solidFill>
              </a:rPr>
              <a:t>Conclusions </a:t>
            </a:r>
          </a:p>
          <a:p>
            <a:pPr lvl="1"/>
            <a:r>
              <a:rPr lang="en-US" sz="1400" dirty="0" smtClean="0">
                <a:solidFill>
                  <a:schemeClr val="tx1"/>
                </a:solidFill>
              </a:rPr>
              <a:t>AZD4547 was well tolerated in patients with FGFR1-amplified squamous cell lung cancer but did not meet its prespecified efficacy endpoint in terms of ORR for continuation</a:t>
            </a:r>
            <a:endParaRPr lang="en-US" sz="1400" dirty="0">
              <a:solidFill>
                <a:schemeClr val="tx1"/>
              </a:solidFill>
            </a:endParaRPr>
          </a:p>
        </p:txBody>
      </p:sp>
      <p:sp>
        <p:nvSpPr>
          <p:cNvPr id="5" name="TextBox 4"/>
          <p:cNvSpPr txBox="1"/>
          <p:nvPr/>
        </p:nvSpPr>
        <p:spPr>
          <a:xfrm>
            <a:off x="197297" y="6513491"/>
            <a:ext cx="2165657" cy="153888"/>
          </a:xfrm>
          <a:prstGeom prst="rect">
            <a:avLst/>
          </a:prstGeom>
          <a:noFill/>
        </p:spPr>
        <p:txBody>
          <a:bodyPr wrap="none" lIns="0" tIns="0" rIns="0" bIns="0" rtlCol="0" anchor="b" anchorCtr="0">
            <a:spAutoFit/>
          </a:bodyPr>
          <a:lstStyle/>
          <a:p>
            <a:r>
              <a:rPr lang="en-US" sz="1000" dirty="0" smtClean="0">
                <a:solidFill>
                  <a:srgbClr val="000000"/>
                </a:solidFill>
              </a:rPr>
              <a:t>Paik et al. ASCO 2014. Abstract 8035</a:t>
            </a:r>
            <a:r>
              <a:rPr lang="en-US" sz="1000" dirty="0">
                <a:solidFill>
                  <a:srgbClr val="000000"/>
                </a:solidFill>
              </a:rPr>
              <a:t>.</a:t>
            </a:r>
          </a:p>
        </p:txBody>
      </p:sp>
    </p:spTree>
    <p:extLst>
      <p:ext uri="{BB962C8B-B14F-4D97-AF65-F5344CB8AC3E}">
        <p14:creationId xmlns:p14="http://schemas.microsoft.com/office/powerpoint/2010/main" val="4531607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c-Met Inhibition: Crizotinib </a:t>
            </a:r>
            <a:endParaRPr lang="en-US" dirty="0"/>
          </a:p>
        </p:txBody>
      </p:sp>
      <p:sp>
        <p:nvSpPr>
          <p:cNvPr id="10" name="Content Placeholder 2"/>
          <p:cNvSpPr>
            <a:spLocks noGrp="1"/>
          </p:cNvSpPr>
          <p:nvPr>
            <p:ph idx="1"/>
          </p:nvPr>
        </p:nvSpPr>
        <p:spPr>
          <a:xfrm>
            <a:off x="430823" y="1289774"/>
            <a:ext cx="8466825" cy="4707657"/>
          </a:xfrm>
        </p:spPr>
        <p:txBody>
          <a:bodyPr anchor="b"/>
          <a:lstStyle/>
          <a:p>
            <a:r>
              <a:rPr lang="en-US" sz="1400" dirty="0" smtClean="0">
                <a:solidFill>
                  <a:schemeClr val="tx1"/>
                </a:solidFill>
              </a:rPr>
              <a:t>Tumour biopsy</a:t>
            </a:r>
            <a:r>
              <a:rPr lang="en-US" sz="1400" baseline="30000" dirty="0" smtClean="0">
                <a:solidFill>
                  <a:schemeClr val="tx1"/>
                </a:solidFill>
              </a:rPr>
              <a:t>1</a:t>
            </a:r>
          </a:p>
          <a:p>
            <a:pPr lvl="1"/>
            <a:r>
              <a:rPr lang="en-US" sz="1100" dirty="0" smtClean="0">
                <a:solidFill>
                  <a:schemeClr val="tx1"/>
                </a:solidFill>
              </a:rPr>
              <a:t>Wild-type EGFR, KRAS, PIK3CA, and no ALK or ROS1 rearrangement</a:t>
            </a:r>
          </a:p>
          <a:p>
            <a:pPr lvl="1"/>
            <a:r>
              <a:rPr lang="en-US" sz="1100" dirty="0" smtClean="0">
                <a:solidFill>
                  <a:schemeClr val="tx1"/>
                </a:solidFill>
              </a:rPr>
              <a:t>c-Met amplified shown by FISH</a:t>
            </a:r>
          </a:p>
          <a:p>
            <a:pPr>
              <a:spcBef>
                <a:spcPts val="400"/>
              </a:spcBef>
            </a:pPr>
            <a:r>
              <a:rPr lang="en-US" sz="1400" dirty="0" smtClean="0">
                <a:solidFill>
                  <a:schemeClr val="tx1"/>
                </a:solidFill>
              </a:rPr>
              <a:t>Rationale for c-Met inhibition</a:t>
            </a:r>
            <a:r>
              <a:rPr lang="en-US" sz="1400" baseline="30000" dirty="0" smtClean="0">
                <a:solidFill>
                  <a:schemeClr val="tx1"/>
                </a:solidFill>
              </a:rPr>
              <a:t>1</a:t>
            </a:r>
          </a:p>
          <a:p>
            <a:pPr lvl="1"/>
            <a:r>
              <a:rPr lang="en-US" sz="1100" dirty="0" smtClean="0">
                <a:solidFill>
                  <a:schemeClr val="tx1"/>
                </a:solidFill>
              </a:rPr>
              <a:t>c-Met amplification: 3.9-21% of SCC cases; high copy number associated with worse prognosis and shorter OS</a:t>
            </a:r>
          </a:p>
          <a:p>
            <a:pPr lvl="1"/>
            <a:r>
              <a:rPr lang="en-US" sz="1100" dirty="0" smtClean="0">
                <a:solidFill>
                  <a:schemeClr val="tx1"/>
                </a:solidFill>
              </a:rPr>
              <a:t>Secondary c-Met amplification as a potential resistant mechanism to EGFR-targeted TKIs</a:t>
            </a:r>
          </a:p>
          <a:p>
            <a:pPr>
              <a:spcBef>
                <a:spcPts val="400"/>
              </a:spcBef>
            </a:pPr>
            <a:r>
              <a:rPr lang="en-US" sz="1400" dirty="0" smtClean="0">
                <a:solidFill>
                  <a:schemeClr val="tx1"/>
                </a:solidFill>
              </a:rPr>
              <a:t>Treatment: Crizotinib monotherapy at standard dose </a:t>
            </a:r>
            <a:r>
              <a:rPr lang="en-US" sz="1400" dirty="0">
                <a:solidFill>
                  <a:schemeClr val="tx1"/>
                </a:solidFill>
              </a:rPr>
              <a:t>(250 </a:t>
            </a:r>
            <a:r>
              <a:rPr lang="en-US" sz="1400" dirty="0" smtClean="0">
                <a:solidFill>
                  <a:schemeClr val="tx1"/>
                </a:solidFill>
              </a:rPr>
              <a:t>mg 2× per day)</a:t>
            </a:r>
            <a:r>
              <a:rPr lang="en-US" sz="1400" baseline="30000" dirty="0" smtClean="0">
                <a:solidFill>
                  <a:schemeClr val="tx1"/>
                </a:solidFill>
              </a:rPr>
              <a:t>1</a:t>
            </a:r>
          </a:p>
          <a:p>
            <a:pPr>
              <a:spcBef>
                <a:spcPts val="400"/>
              </a:spcBef>
            </a:pPr>
            <a:r>
              <a:rPr lang="en-US" sz="1400" dirty="0" smtClean="0">
                <a:solidFill>
                  <a:schemeClr val="tx1"/>
                </a:solidFill>
              </a:rPr>
              <a:t>Result: PR (confirmed by chest and PET/CT after 8 weeks)</a:t>
            </a:r>
            <a:r>
              <a:rPr lang="en-US" sz="1400" baseline="30000" dirty="0" smtClean="0">
                <a:solidFill>
                  <a:schemeClr val="tx1"/>
                </a:solidFill>
              </a:rPr>
              <a:t>1</a:t>
            </a:r>
          </a:p>
          <a:p>
            <a:pPr lvl="1"/>
            <a:r>
              <a:rPr lang="en-US" sz="1100" dirty="0" smtClean="0">
                <a:solidFill>
                  <a:schemeClr val="tx1"/>
                </a:solidFill>
              </a:rPr>
              <a:t>c-Met inhibitors might be an effective treatment option for SCC patients </a:t>
            </a:r>
          </a:p>
          <a:p>
            <a:pPr>
              <a:spcBef>
                <a:spcPts val="400"/>
              </a:spcBef>
            </a:pPr>
            <a:r>
              <a:rPr lang="en-US" sz="1400" dirty="0" smtClean="0">
                <a:solidFill>
                  <a:schemeClr val="tx1"/>
                </a:solidFill>
              </a:rPr>
              <a:t>Development of c-Met inhibitor in SCC: Phase 1 combination trial of crizotinib and dacomitinib in patients with NSCLC including SCC was terminated</a:t>
            </a:r>
            <a:r>
              <a:rPr lang="en-US" sz="1400" baseline="30000" dirty="0" smtClean="0">
                <a:solidFill>
                  <a:schemeClr val="tx1"/>
                </a:solidFill>
              </a:rPr>
              <a:t>2</a:t>
            </a:r>
          </a:p>
        </p:txBody>
      </p:sp>
      <p:pic>
        <p:nvPicPr>
          <p:cNvPr id="88066" name="Picture 2"/>
          <p:cNvPicPr>
            <a:picLocks noChangeAspect="1" noChangeArrowheads="1"/>
          </p:cNvPicPr>
          <p:nvPr/>
        </p:nvPicPr>
        <p:blipFill rotWithShape="1">
          <a:blip r:embed="rId2">
            <a:extLst>
              <a:ext uri="{BEBA8EAE-BF5A-486C-A8C5-ECC9F3942E4B}">
                <a14:imgProps xmlns:a14="http://schemas.microsoft.com/office/drawing/2010/main">
                  <a14:imgLayer r:embed="rId3">
                    <a14:imgEffect>
                      <a14:sharpenSoften amount="25000"/>
                    </a14:imgEffect>
                  </a14:imgLayer>
                </a14:imgProps>
              </a:ext>
              <a:ext uri="{28A0092B-C50C-407E-A947-70E740481C1C}">
                <a14:useLocalDpi xmlns:a14="http://schemas.microsoft.com/office/drawing/2010/main" val="0"/>
              </a:ext>
            </a:extLst>
          </a:blip>
          <a:srcRect r="737" b="15958"/>
          <a:stretch/>
        </p:blipFill>
        <p:spPr bwMode="auto">
          <a:xfrm>
            <a:off x="2172272" y="1711284"/>
            <a:ext cx="5097779" cy="17635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 name="TextBox 3"/>
          <p:cNvSpPr txBox="1"/>
          <p:nvPr/>
        </p:nvSpPr>
        <p:spPr>
          <a:xfrm>
            <a:off x="1928432" y="1480599"/>
            <a:ext cx="1066800" cy="307777"/>
          </a:xfrm>
          <a:prstGeom prst="rect">
            <a:avLst/>
          </a:prstGeom>
          <a:noFill/>
        </p:spPr>
        <p:txBody>
          <a:bodyPr wrap="square" rtlCol="0">
            <a:spAutoFit/>
          </a:bodyPr>
          <a:lstStyle/>
          <a:p>
            <a:pPr algn="ctr"/>
            <a:r>
              <a:rPr lang="en-US" sz="1400" dirty="0" smtClean="0">
                <a:solidFill>
                  <a:srgbClr val="000000"/>
                </a:solidFill>
              </a:rPr>
              <a:t>Before</a:t>
            </a:r>
            <a:endParaRPr lang="en-US" sz="1400" dirty="0">
              <a:solidFill>
                <a:srgbClr val="000000"/>
              </a:solidFill>
            </a:endParaRPr>
          </a:p>
        </p:txBody>
      </p:sp>
      <p:sp>
        <p:nvSpPr>
          <p:cNvPr id="6" name="TextBox 5"/>
          <p:cNvSpPr txBox="1"/>
          <p:nvPr/>
        </p:nvSpPr>
        <p:spPr>
          <a:xfrm>
            <a:off x="6439472" y="1465359"/>
            <a:ext cx="1066800" cy="307777"/>
          </a:xfrm>
          <a:prstGeom prst="rect">
            <a:avLst/>
          </a:prstGeom>
          <a:noFill/>
        </p:spPr>
        <p:txBody>
          <a:bodyPr wrap="square" rtlCol="0">
            <a:spAutoFit/>
          </a:bodyPr>
          <a:lstStyle/>
          <a:p>
            <a:pPr algn="ctr"/>
            <a:r>
              <a:rPr lang="en-US" sz="1400" dirty="0" smtClean="0">
                <a:solidFill>
                  <a:srgbClr val="000000"/>
                </a:solidFill>
              </a:rPr>
              <a:t>After</a:t>
            </a:r>
            <a:endParaRPr lang="en-US" sz="1400" dirty="0">
              <a:solidFill>
                <a:srgbClr val="000000"/>
              </a:solidFill>
            </a:endParaRPr>
          </a:p>
        </p:txBody>
      </p:sp>
      <p:sp>
        <p:nvSpPr>
          <p:cNvPr id="8" name="TextBox 7"/>
          <p:cNvSpPr txBox="1"/>
          <p:nvPr/>
        </p:nvSpPr>
        <p:spPr>
          <a:xfrm>
            <a:off x="197324" y="5982697"/>
            <a:ext cx="6339877" cy="684803"/>
          </a:xfrm>
          <a:prstGeom prst="rect">
            <a:avLst/>
          </a:prstGeom>
          <a:noFill/>
        </p:spPr>
        <p:txBody>
          <a:bodyPr wrap="none" lIns="0" tIns="0" rIns="0" bIns="0" rtlCol="0" anchor="b" anchorCtr="0">
            <a:spAutoFit/>
          </a:bodyPr>
          <a:lstStyle/>
          <a:p>
            <a:r>
              <a:rPr lang="en-US" sz="1200" dirty="0" smtClean="0">
                <a:solidFill>
                  <a:srgbClr val="000000"/>
                </a:solidFill>
              </a:rPr>
              <a:t>PET/CT = positron emission tomography/computed tomography.</a:t>
            </a:r>
          </a:p>
          <a:p>
            <a:pPr>
              <a:spcBef>
                <a:spcPts val="300"/>
              </a:spcBef>
            </a:pPr>
            <a:r>
              <a:rPr lang="en-US" sz="1000" dirty="0" smtClean="0">
                <a:solidFill>
                  <a:srgbClr val="000000"/>
                </a:solidFill>
              </a:rPr>
              <a:t>1. Schwab et al. </a:t>
            </a:r>
            <a:r>
              <a:rPr lang="en-US" sz="1000" i="1" dirty="0" smtClean="0">
                <a:solidFill>
                  <a:srgbClr val="000000"/>
                </a:solidFill>
              </a:rPr>
              <a:t>Lung Cancer. </a:t>
            </a:r>
            <a:r>
              <a:rPr lang="en-US" sz="1000" dirty="0" smtClean="0">
                <a:solidFill>
                  <a:srgbClr val="000000"/>
                </a:solidFill>
              </a:rPr>
              <a:t>2014;83:109.</a:t>
            </a:r>
          </a:p>
          <a:p>
            <a:pPr marL="114300" indent="-114300"/>
            <a:r>
              <a:rPr lang="en-US" sz="1000" dirty="0" smtClean="0">
                <a:solidFill>
                  <a:srgbClr val="000000"/>
                </a:solidFill>
              </a:rPr>
              <a:t>2. https</a:t>
            </a:r>
            <a:r>
              <a:rPr lang="en-US" sz="1000" dirty="0">
                <a:solidFill>
                  <a:srgbClr val="000000"/>
                </a:solidFill>
              </a:rPr>
              <a:t>://</a:t>
            </a:r>
            <a:r>
              <a:rPr lang="en-US" sz="1000" dirty="0" smtClean="0">
                <a:solidFill>
                  <a:srgbClr val="000000"/>
                </a:solidFill>
              </a:rPr>
              <a:t>www.clinicaltrials.gov/ct2/show/NCT01441128?term=c-Met&amp;cond=Squamous+Cell+Non-small+Cell+</a:t>
            </a:r>
            <a:br>
              <a:rPr lang="en-US" sz="1000" dirty="0" smtClean="0">
                <a:solidFill>
                  <a:srgbClr val="000000"/>
                </a:solidFill>
              </a:rPr>
            </a:br>
            <a:r>
              <a:rPr lang="en-US" sz="1000" dirty="0" smtClean="0">
                <a:solidFill>
                  <a:srgbClr val="000000"/>
                </a:solidFill>
              </a:rPr>
              <a:t> Lung+Cancer &amp; rank=1.  Accessed May 2015.</a:t>
            </a:r>
            <a:endParaRPr lang="en-US" sz="1000" dirty="0">
              <a:solidFill>
                <a:srgbClr val="000000"/>
              </a:solidFill>
            </a:endParaRPr>
          </a:p>
        </p:txBody>
      </p:sp>
      <p:sp>
        <p:nvSpPr>
          <p:cNvPr id="7" name="TextBox 6"/>
          <p:cNvSpPr txBox="1"/>
          <p:nvPr/>
        </p:nvSpPr>
        <p:spPr>
          <a:xfrm>
            <a:off x="3807289" y="1487926"/>
            <a:ext cx="1827744" cy="307777"/>
          </a:xfrm>
          <a:prstGeom prst="rect">
            <a:avLst/>
          </a:prstGeom>
          <a:noFill/>
        </p:spPr>
        <p:txBody>
          <a:bodyPr wrap="none" rtlCol="0">
            <a:spAutoFit/>
          </a:bodyPr>
          <a:lstStyle/>
          <a:p>
            <a:r>
              <a:rPr lang="en-US" sz="1400" dirty="0" smtClean="0">
                <a:solidFill>
                  <a:srgbClr val="000000"/>
                </a:solidFill>
              </a:rPr>
              <a:t>c-Met amplified SCC</a:t>
            </a:r>
            <a:endParaRPr lang="en-US" sz="1400" dirty="0">
              <a:solidFill>
                <a:srgbClr val="000000"/>
              </a:solidFill>
            </a:endParaRPr>
          </a:p>
        </p:txBody>
      </p:sp>
      <p:sp>
        <p:nvSpPr>
          <p:cNvPr id="3" name="TextBox 2"/>
          <p:cNvSpPr txBox="1"/>
          <p:nvPr/>
        </p:nvSpPr>
        <p:spPr>
          <a:xfrm>
            <a:off x="1981200" y="1140558"/>
            <a:ext cx="5942524" cy="338554"/>
          </a:xfrm>
          <a:prstGeom prst="rect">
            <a:avLst/>
          </a:prstGeom>
          <a:noFill/>
        </p:spPr>
        <p:txBody>
          <a:bodyPr wrap="none" rtlCol="0">
            <a:spAutoFit/>
          </a:bodyPr>
          <a:lstStyle/>
          <a:p>
            <a:r>
              <a:rPr lang="en-US" sz="1600" dirty="0"/>
              <a:t>Case report of </a:t>
            </a:r>
            <a:r>
              <a:rPr lang="en-US" sz="1600" dirty="0" smtClean="0"/>
              <a:t>73-year-old </a:t>
            </a:r>
            <a:r>
              <a:rPr lang="en-US" sz="1600" dirty="0"/>
              <a:t>Caucasian male with advanced </a:t>
            </a:r>
            <a:r>
              <a:rPr lang="en-US" sz="1600" dirty="0" smtClean="0"/>
              <a:t>SCC</a:t>
            </a:r>
            <a:endParaRPr lang="en-US" sz="1600" dirty="0"/>
          </a:p>
        </p:txBody>
      </p:sp>
    </p:spTree>
    <p:extLst>
      <p:ext uri="{BB962C8B-B14F-4D97-AF65-F5344CB8AC3E}">
        <p14:creationId xmlns:p14="http://schemas.microsoft.com/office/powerpoint/2010/main" val="7189628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DDR2 Inhibition: Dasatinib</a:t>
            </a:r>
            <a:endParaRPr lang="en-US" dirty="0"/>
          </a:p>
        </p:txBody>
      </p:sp>
      <p:sp>
        <p:nvSpPr>
          <p:cNvPr id="3" name="Content Placeholder 2"/>
          <p:cNvSpPr>
            <a:spLocks noGrp="1"/>
          </p:cNvSpPr>
          <p:nvPr>
            <p:ph idx="1"/>
          </p:nvPr>
        </p:nvSpPr>
        <p:spPr/>
        <p:txBody>
          <a:bodyPr/>
          <a:lstStyle/>
          <a:p>
            <a:r>
              <a:rPr lang="en-US" sz="2000" dirty="0" smtClean="0">
                <a:solidFill>
                  <a:schemeClr val="tx1"/>
                </a:solidFill>
              </a:rPr>
              <a:t>An open-label, phase 2 study of dasatinib in patients with advanced stage lung SCC who had failed standard chemotherapy </a:t>
            </a:r>
          </a:p>
          <a:p>
            <a:r>
              <a:rPr lang="en-US" sz="2000" dirty="0" smtClean="0">
                <a:solidFill>
                  <a:schemeClr val="tx1"/>
                </a:solidFill>
              </a:rPr>
              <a:t>Dasatinib 140 mg daily in 28-day cycles</a:t>
            </a:r>
          </a:p>
          <a:p>
            <a:r>
              <a:rPr lang="en-US" sz="2000" dirty="0" smtClean="0">
                <a:solidFill>
                  <a:schemeClr val="tx1"/>
                </a:solidFill>
              </a:rPr>
              <a:t>Results</a:t>
            </a:r>
          </a:p>
          <a:p>
            <a:pPr lvl="1"/>
            <a:r>
              <a:rPr lang="en-US" sz="1600" dirty="0" smtClean="0">
                <a:solidFill>
                  <a:schemeClr val="tx1"/>
                </a:solidFill>
              </a:rPr>
              <a:t>The study was halted after enrolling 5 patients, all of whom were discontinued from the trial due to excess toxicity</a:t>
            </a:r>
          </a:p>
          <a:p>
            <a:r>
              <a:rPr lang="en-US" sz="2000" dirty="0" smtClean="0">
                <a:solidFill>
                  <a:schemeClr val="tx1"/>
                </a:solidFill>
              </a:rPr>
              <a:t>Safety</a:t>
            </a:r>
          </a:p>
          <a:p>
            <a:pPr lvl="1"/>
            <a:r>
              <a:rPr lang="en-US" sz="1600" dirty="0" smtClean="0">
                <a:solidFill>
                  <a:schemeClr val="tx1"/>
                </a:solidFill>
              </a:rPr>
              <a:t>3 of 5 (60%) patients experienced </a:t>
            </a:r>
            <a:r>
              <a:rPr lang="en-US" sz="1600" dirty="0">
                <a:solidFill>
                  <a:schemeClr val="tx1"/>
                </a:solidFill>
              </a:rPr>
              <a:t>grade </a:t>
            </a:r>
            <a:r>
              <a:rPr lang="en-US" sz="1600" dirty="0" smtClean="0">
                <a:solidFill>
                  <a:schemeClr val="tx1"/>
                </a:solidFill>
              </a:rPr>
              <a:t>≥3 toxicities (dyspnoea, fatigue, AST elevation, anorexia, nausea)</a:t>
            </a:r>
          </a:p>
          <a:p>
            <a:pPr lvl="1"/>
            <a:r>
              <a:rPr lang="en-US" sz="1600" dirty="0" smtClean="0">
                <a:solidFill>
                  <a:schemeClr val="tx1"/>
                </a:solidFill>
              </a:rPr>
              <a:t>Intolerable grade 2 pleural effusions were noted in 2 of 5 patients</a:t>
            </a:r>
          </a:p>
          <a:p>
            <a:r>
              <a:rPr lang="en-US" sz="2000" dirty="0" smtClean="0">
                <a:solidFill>
                  <a:schemeClr val="tx1"/>
                </a:solidFill>
              </a:rPr>
              <a:t>Conclusions</a:t>
            </a:r>
          </a:p>
          <a:p>
            <a:pPr lvl="1"/>
            <a:r>
              <a:rPr lang="en-US" sz="1600" dirty="0" smtClean="0">
                <a:solidFill>
                  <a:schemeClr val="tx1"/>
                </a:solidFill>
              </a:rPr>
              <a:t>Dasatinib administered at 140 mg/d for the treatment of advanced SCC is associated with excess AEs, similar to other studies, so is not recommended in unselected patients</a:t>
            </a:r>
            <a:endParaRPr lang="en-US" sz="1600" dirty="0">
              <a:solidFill>
                <a:schemeClr val="tx1"/>
              </a:solidFill>
            </a:endParaRPr>
          </a:p>
        </p:txBody>
      </p:sp>
      <p:sp>
        <p:nvSpPr>
          <p:cNvPr id="6" name="TextBox 5"/>
          <p:cNvSpPr txBox="1"/>
          <p:nvPr/>
        </p:nvSpPr>
        <p:spPr>
          <a:xfrm>
            <a:off x="196451" y="6290474"/>
            <a:ext cx="5995231" cy="377026"/>
          </a:xfrm>
          <a:prstGeom prst="rect">
            <a:avLst/>
          </a:prstGeom>
          <a:noFill/>
        </p:spPr>
        <p:txBody>
          <a:bodyPr wrap="none" lIns="0" tIns="0" rIns="0" bIns="0" rtlCol="0" anchor="b" anchorCtr="0">
            <a:spAutoFit/>
          </a:bodyPr>
          <a:lstStyle/>
          <a:p>
            <a:r>
              <a:rPr lang="en-US" sz="1200" dirty="0" smtClean="0">
                <a:solidFill>
                  <a:srgbClr val="000000"/>
                </a:solidFill>
              </a:rPr>
              <a:t>DDR2 = discoidin domain receptor tyrosine </a:t>
            </a:r>
            <a:r>
              <a:rPr lang="en-US" sz="1200" dirty="0">
                <a:solidFill>
                  <a:srgbClr val="000000"/>
                </a:solidFill>
              </a:rPr>
              <a:t>kinase </a:t>
            </a:r>
            <a:r>
              <a:rPr lang="en-US" sz="1200" dirty="0" smtClean="0">
                <a:solidFill>
                  <a:srgbClr val="000000"/>
                </a:solidFill>
              </a:rPr>
              <a:t>2; AST = aspartate aminotransferase.</a:t>
            </a:r>
          </a:p>
          <a:p>
            <a:pPr>
              <a:spcBef>
                <a:spcPts val="300"/>
              </a:spcBef>
            </a:pPr>
            <a:r>
              <a:rPr lang="en-US" sz="1000" dirty="0" smtClean="0">
                <a:solidFill>
                  <a:srgbClr val="000000"/>
                </a:solidFill>
              </a:rPr>
              <a:t>Brunner et al. </a:t>
            </a:r>
            <a:r>
              <a:rPr lang="en-US" sz="1000" i="1" dirty="0" smtClean="0">
                <a:solidFill>
                  <a:srgbClr val="000000"/>
                </a:solidFill>
              </a:rPr>
              <a:t>J Thorac Oncol</a:t>
            </a:r>
            <a:r>
              <a:rPr lang="en-US" sz="1000" dirty="0" smtClean="0">
                <a:solidFill>
                  <a:srgbClr val="000000"/>
                </a:solidFill>
              </a:rPr>
              <a:t>. 2013;8:1434.</a:t>
            </a:r>
            <a:endParaRPr lang="en-US" sz="1000" dirty="0">
              <a:solidFill>
                <a:srgbClr val="000000"/>
              </a:solidFill>
            </a:endParaRPr>
          </a:p>
        </p:txBody>
      </p:sp>
    </p:spTree>
    <p:extLst>
      <p:ext uri="{BB962C8B-B14F-4D97-AF65-F5344CB8AC3E}">
        <p14:creationId xmlns:p14="http://schemas.microsoft.com/office/powerpoint/2010/main" val="37677427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ctrTitle"/>
          </p:nvPr>
        </p:nvSpPr>
        <p:spPr>
          <a:xfrm>
            <a:off x="1626568" y="2117130"/>
            <a:ext cx="6930578" cy="1243417"/>
          </a:xfrm>
        </p:spPr>
        <p:txBody>
          <a:bodyPr/>
          <a:lstStyle/>
          <a:p>
            <a:r>
              <a:rPr lang="en-US" dirty="0" smtClean="0"/>
              <a:t>Overview of Key Competitors Timelines</a:t>
            </a:r>
            <a:endParaRPr lang="en-US" dirty="0"/>
          </a:p>
        </p:txBody>
      </p:sp>
      <p:sp>
        <p:nvSpPr>
          <p:cNvPr id="3" name="Subtitle 2"/>
          <p:cNvSpPr>
            <a:spLocks noGrp="1"/>
          </p:cNvSpPr>
          <p:nvPr>
            <p:ph type="subTitle" idx="1"/>
          </p:nvPr>
        </p:nvSpPr>
        <p:spPr/>
        <p:txBody>
          <a:bodyPr/>
          <a:lstStyle/>
          <a:p>
            <a:endParaRPr lang="en-US" dirty="0"/>
          </a:p>
        </p:txBody>
      </p:sp>
    </p:spTree>
    <p:extLst>
      <p:ext uri="{BB962C8B-B14F-4D97-AF65-F5344CB8AC3E}">
        <p14:creationId xmlns:p14="http://schemas.microsoft.com/office/powerpoint/2010/main" val="15166863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 name="Object 19" hidden="1"/>
          <p:cNvGraphicFramePr>
            <a:graphicFrameLocks noChangeAspect="1"/>
          </p:cNvGraphicFramePr>
          <p:nvPr>
            <p:custDataLst>
              <p:tags r:id="rId2"/>
            </p:custDataLst>
            <p:extLst>
              <p:ext uri="{D42A27DB-BD31-4B8C-83A1-F6EECF244321}">
                <p14:modId xmlns:p14="http://schemas.microsoft.com/office/powerpoint/2010/main" val="2859805013"/>
              </p:ext>
            </p:extLst>
          </p:nvPr>
        </p:nvGraphicFramePr>
        <p:xfrm>
          <a:off x="1489" y="1599"/>
          <a:ext cx="1465" cy="1587"/>
        </p:xfrm>
        <a:graphic>
          <a:graphicData uri="http://schemas.openxmlformats.org/presentationml/2006/ole">
            <mc:AlternateContent xmlns:mc="http://schemas.openxmlformats.org/markup-compatibility/2006">
              <mc:Choice xmlns:v="urn:schemas-microsoft-com:vml" Requires="v">
                <p:oleObj spid="_x0000_s7216" name="think-cell Folie" r:id="rId4" imgW="270" imgH="270" progId="TCLayout.ActiveDocument.1">
                  <p:embed/>
                </p:oleObj>
              </mc:Choice>
              <mc:Fallback>
                <p:oleObj name="think-cell Folie" r:id="rId4" imgW="270" imgH="270" progId="TCLayout.ActiveDocument.1">
                  <p:embed/>
                  <p:pic>
                    <p:nvPicPr>
                      <p:cNvPr id="0" name=""/>
                      <p:cNvPicPr/>
                      <p:nvPr/>
                    </p:nvPicPr>
                    <p:blipFill>
                      <a:blip r:embed="rId5"/>
                      <a:stretch>
                        <a:fillRect/>
                      </a:stretch>
                    </p:blipFill>
                    <p:spPr>
                      <a:xfrm>
                        <a:off x="1489" y="1599"/>
                        <a:ext cx="1465" cy="1587"/>
                      </a:xfrm>
                      <a:prstGeom prst="rect">
                        <a:avLst/>
                      </a:prstGeom>
                    </p:spPr>
                  </p:pic>
                </p:oleObj>
              </mc:Fallback>
            </mc:AlternateContent>
          </a:graphicData>
        </a:graphic>
      </p:graphicFrame>
      <p:sp>
        <p:nvSpPr>
          <p:cNvPr id="2" name="Title 1"/>
          <p:cNvSpPr>
            <a:spLocks noGrp="1"/>
          </p:cNvSpPr>
          <p:nvPr>
            <p:ph type="title"/>
          </p:nvPr>
        </p:nvSpPr>
        <p:spPr>
          <a:xfrm>
            <a:off x="430823" y="277059"/>
            <a:ext cx="8550003" cy="680956"/>
          </a:xfrm>
        </p:spPr>
        <p:txBody>
          <a:bodyPr/>
          <a:lstStyle/>
          <a:p>
            <a:r>
              <a:rPr lang="en-US" dirty="0" smtClean="0"/>
              <a:t>Key Competitors - Timelines</a:t>
            </a:r>
            <a:endParaRPr lang="en-US" dirty="0"/>
          </a:p>
        </p:txBody>
      </p:sp>
      <p:sp>
        <p:nvSpPr>
          <p:cNvPr id="23" name="Rectangle 111"/>
          <p:cNvSpPr>
            <a:spLocks noChangeArrowheads="1"/>
          </p:cNvSpPr>
          <p:nvPr/>
        </p:nvSpPr>
        <p:spPr bwMode="auto">
          <a:xfrm>
            <a:off x="101005" y="5413987"/>
            <a:ext cx="8784677" cy="965872"/>
          </a:xfrm>
          <a:prstGeom prst="rect">
            <a:avLst/>
          </a:prstGeom>
          <a:solidFill>
            <a:srgbClr val="FFFFFF"/>
          </a:solidFill>
          <a:ln w="6350" cap="rnd" algn="ctr">
            <a:noFill/>
            <a:prstDash val="solid"/>
            <a:miter lim="800000"/>
            <a:headEnd/>
            <a:tailEnd/>
          </a:ln>
          <a:effectLst/>
        </p:spPr>
        <p:txBody>
          <a:bodyPr lIns="72000" tIns="72000" rIns="0" bIns="72000" anchor="ctr">
            <a:noAutofit/>
          </a:bodyPr>
          <a:lstStyle/>
          <a:p>
            <a:pPr marL="172800" lvl="1" indent="-172800" eaLnBrk="0" hangingPunct="0">
              <a:spcBef>
                <a:spcPts val="0"/>
              </a:spcBef>
              <a:buSzPct val="65000"/>
              <a:buFont typeface="Arial" panose="020B0604020202020204" pitchFamily="34" charset="0"/>
              <a:buChar char="•"/>
              <a:defRPr/>
            </a:pPr>
            <a:r>
              <a:rPr lang="en-US" sz="1100" b="0" kern="0" dirty="0" err="1" smtClean="0">
                <a:latin typeface="+mn-lt"/>
                <a:cs typeface="Arial" charset="0"/>
              </a:rPr>
              <a:t>Nivolumab</a:t>
            </a:r>
            <a:r>
              <a:rPr lang="en-US" sz="1100" b="0" kern="0" dirty="0" smtClean="0">
                <a:latin typeface="+mn-lt"/>
                <a:cs typeface="Arial" charset="0"/>
              </a:rPr>
              <a:t> had an early launch in 2L/3L SCC; PD1 </a:t>
            </a:r>
            <a:r>
              <a:rPr lang="en-US" sz="1100" b="0" kern="0" dirty="0">
                <a:latin typeface="+mn-lt"/>
                <a:cs typeface="Arial" charset="0"/>
              </a:rPr>
              <a:t>inhibitors </a:t>
            </a:r>
            <a:r>
              <a:rPr lang="en-US" sz="1100" b="0" kern="0" dirty="0" smtClean="0">
                <a:latin typeface="+mn-lt"/>
                <a:cs typeface="Arial" charset="0"/>
              </a:rPr>
              <a:t>are anticipated to have </a:t>
            </a:r>
            <a:r>
              <a:rPr lang="en-US" sz="1100" b="0" kern="0" dirty="0">
                <a:latin typeface="+mn-lt"/>
                <a:cs typeface="Arial" charset="0"/>
              </a:rPr>
              <a:t>a major impact on treatment </a:t>
            </a:r>
            <a:r>
              <a:rPr lang="en-US" sz="1100" b="0" kern="0" dirty="0" smtClean="0">
                <a:latin typeface="+mn-lt"/>
                <a:cs typeface="Arial" charset="0"/>
              </a:rPr>
              <a:t>algorithm</a:t>
            </a:r>
          </a:p>
          <a:p>
            <a:pPr marL="172800" lvl="1" indent="-172800" eaLnBrk="0" hangingPunct="0">
              <a:spcBef>
                <a:spcPts val="0"/>
              </a:spcBef>
              <a:buSzPct val="65000"/>
              <a:buFont typeface="Arial" panose="020B0604020202020204" pitchFamily="34" charset="0"/>
              <a:buChar char="•"/>
              <a:defRPr/>
            </a:pPr>
            <a:r>
              <a:rPr lang="en-US" sz="1100" b="0" kern="0" dirty="0" err="1" smtClean="0">
                <a:latin typeface="+mn-lt"/>
                <a:cs typeface="Arial" charset="0"/>
              </a:rPr>
              <a:t>Necitumumab</a:t>
            </a:r>
            <a:r>
              <a:rPr lang="en-US" sz="1100" b="0" kern="0" dirty="0" smtClean="0">
                <a:latin typeface="+mn-lt"/>
                <a:cs typeface="Arial" charset="0"/>
              </a:rPr>
              <a:t> </a:t>
            </a:r>
            <a:r>
              <a:rPr lang="en-US" sz="1100" b="0" kern="0" dirty="0">
                <a:latin typeface="+mn-lt"/>
                <a:cs typeface="Arial" charset="0"/>
              </a:rPr>
              <a:t>U.S. launch is expected </a:t>
            </a:r>
            <a:r>
              <a:rPr lang="en-US" sz="1100" b="0" kern="0" dirty="0" smtClean="0">
                <a:latin typeface="+mn-lt"/>
                <a:cs typeface="Arial" charset="0"/>
              </a:rPr>
              <a:t>mid 2015; it may </a:t>
            </a:r>
            <a:r>
              <a:rPr lang="en-US" sz="1100" b="0" kern="0" dirty="0">
                <a:latin typeface="+mn-lt"/>
                <a:cs typeface="Arial" charset="0"/>
              </a:rPr>
              <a:t>have a positive effect on the relevance of </a:t>
            </a:r>
            <a:r>
              <a:rPr lang="en-US" sz="1100" b="0" kern="0" dirty="0" err="1">
                <a:latin typeface="+mn-lt"/>
                <a:cs typeface="Arial" charset="0"/>
              </a:rPr>
              <a:t>ErbB</a:t>
            </a:r>
            <a:r>
              <a:rPr lang="en-US" sz="1100" b="0" kern="0" dirty="0">
                <a:latin typeface="+mn-lt"/>
                <a:cs typeface="Arial" charset="0"/>
              </a:rPr>
              <a:t> inhibition in this disease. Acceptance of subsequent </a:t>
            </a:r>
            <a:r>
              <a:rPr lang="en-US" sz="1100" b="0" kern="0" dirty="0" err="1">
                <a:latin typeface="+mn-lt"/>
                <a:cs typeface="Arial" charset="0"/>
              </a:rPr>
              <a:t>ErbB</a:t>
            </a:r>
            <a:r>
              <a:rPr lang="en-US" sz="1100" b="0" kern="0" dirty="0">
                <a:latin typeface="+mn-lt"/>
                <a:cs typeface="Arial" charset="0"/>
              </a:rPr>
              <a:t> inhibition needs to be ascertained</a:t>
            </a:r>
          </a:p>
          <a:p>
            <a:pPr marL="172800" lvl="1" indent="-172800" eaLnBrk="0" fontAlgn="base" hangingPunct="0">
              <a:spcBef>
                <a:spcPts val="0"/>
              </a:spcBef>
              <a:spcAft>
                <a:spcPct val="0"/>
              </a:spcAft>
              <a:buSzPct val="65000"/>
              <a:buFont typeface="Arial" panose="020B0604020202020204" pitchFamily="34" charset="0"/>
              <a:buChar char="•"/>
              <a:defRPr/>
            </a:pPr>
            <a:r>
              <a:rPr lang="en-US" sz="1100" b="0" kern="0" dirty="0">
                <a:latin typeface="+mn-lt"/>
                <a:cs typeface="Arial" charset="0"/>
              </a:rPr>
              <a:t>Several combination trials of above compounds have been either already  initiated or are planned to begin in 2015.</a:t>
            </a:r>
          </a:p>
        </p:txBody>
      </p:sp>
      <p:graphicFrame>
        <p:nvGraphicFramePr>
          <p:cNvPr id="65" name="Inhaltsplatzhalter 5"/>
          <p:cNvGraphicFramePr>
            <a:graphicFrameLocks/>
          </p:cNvGraphicFramePr>
          <p:nvPr>
            <p:extLst>
              <p:ext uri="{D42A27DB-BD31-4B8C-83A1-F6EECF244321}">
                <p14:modId xmlns:p14="http://schemas.microsoft.com/office/powerpoint/2010/main" val="1482652408"/>
              </p:ext>
            </p:extLst>
          </p:nvPr>
        </p:nvGraphicFramePr>
        <p:xfrm>
          <a:off x="107980" y="1227555"/>
          <a:ext cx="8774870" cy="4196226"/>
        </p:xfrm>
        <a:graphic>
          <a:graphicData uri="http://schemas.openxmlformats.org/drawingml/2006/table">
            <a:tbl>
              <a:tblPr firstRow="1" bandRow="1"/>
              <a:tblGrid>
                <a:gridCol w="372161"/>
                <a:gridCol w="2801451"/>
                <a:gridCol w="311181"/>
                <a:gridCol w="311181"/>
                <a:gridCol w="311181"/>
                <a:gridCol w="311181"/>
                <a:gridCol w="311181"/>
                <a:gridCol w="311181"/>
                <a:gridCol w="311181"/>
                <a:gridCol w="311181"/>
                <a:gridCol w="311181"/>
                <a:gridCol w="311181"/>
                <a:gridCol w="311181"/>
                <a:gridCol w="311181"/>
                <a:gridCol w="311181"/>
                <a:gridCol w="311181"/>
                <a:gridCol w="311181"/>
                <a:gridCol w="311181"/>
                <a:gridCol w="311181"/>
                <a:gridCol w="311181"/>
              </a:tblGrid>
              <a:tr h="410190">
                <a:tc gridSpan="2">
                  <a:txBody>
                    <a:bodyPr/>
                    <a:lstStyle/>
                    <a:p>
                      <a:pPr marL="0" marR="0" lvl="0" indent="0" algn="ctr" defTabSz="684213" rtl="0" eaLnBrk="1" fontAlgn="base" latinLnBrk="0" hangingPunct="1">
                        <a:lnSpc>
                          <a:spcPct val="95000"/>
                        </a:lnSpc>
                        <a:spcBef>
                          <a:spcPct val="50000"/>
                        </a:spcBef>
                        <a:spcAft>
                          <a:spcPct val="0"/>
                        </a:spcAft>
                        <a:buClr>
                          <a:schemeClr val="accent1"/>
                        </a:buClr>
                        <a:buSzTx/>
                        <a:buFontTx/>
                        <a:buNone/>
                        <a:tabLst/>
                        <a:defRPr/>
                      </a:pPr>
                      <a:r>
                        <a:rPr kumimoji="0" lang="en-US" sz="1400" b="1" i="0" u="none" strike="noStrike" cap="none" normalizeH="0" baseline="0" dirty="0" smtClean="0">
                          <a:ln>
                            <a:noFill/>
                          </a:ln>
                          <a:solidFill>
                            <a:schemeClr val="bg1"/>
                          </a:solidFill>
                          <a:effectLst/>
                          <a:latin typeface="BISans"/>
                          <a:cs typeface="Arial" pitchFamily="34" charset="0"/>
                        </a:rPr>
                        <a:t>Events for Key Competitors</a:t>
                      </a:r>
                    </a:p>
                  </a:txBody>
                  <a:tcPr marL="80668" marR="80668" marT="45817" marB="45817" anchor="ctr">
                    <a:lnL w="12700" cap="flat" cmpd="sng" algn="ctr">
                      <a:noFill/>
                      <a:prstDash val="solid"/>
                      <a:round/>
                      <a:headEnd type="none" w="med" len="med"/>
                      <a:tailEnd type="none" w="med" len="med"/>
                    </a:lnL>
                    <a:lnR w="12700" cap="flat" cmpd="sng" algn="ctr">
                      <a:solidFill>
                        <a:schemeClr val="accent4"/>
                      </a:solidFill>
                      <a:prstDash val="sysDot"/>
                      <a:round/>
                      <a:headEnd type="none" w="med" len="med"/>
                      <a:tailEnd type="none" w="med" len="med"/>
                    </a:lnR>
                    <a:lnT w="12700" cap="flat" cmpd="sng" algn="ctr">
                      <a:noFill/>
                      <a:prstDash val="solid"/>
                      <a:round/>
                      <a:headEnd type="none" w="med" len="med"/>
                      <a:tailEnd type="none" w="med" len="med"/>
                    </a:lnT>
                    <a:lnB w="9525"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en-US"/>
                    </a:p>
                  </a:txBody>
                  <a:tcPr/>
                </a:tc>
                <a:tc gridSpan="4">
                  <a:txBody>
                    <a:bodyPr/>
                    <a:lstStyle>
                      <a:defPPr>
                        <a:defRPr lang="de-DE"/>
                      </a:defPPr>
                      <a:lvl1pPr marL="0" algn="l" defTabSz="914400" rtl="0" eaLnBrk="1" latinLnBrk="0" hangingPunct="1">
                        <a:defRPr sz="1800" b="1" kern="1200">
                          <a:solidFill>
                            <a:schemeClr val="lt1"/>
                          </a:solidFill>
                          <a:latin typeface="BISansCond"/>
                        </a:defRPr>
                      </a:lvl1pPr>
                      <a:lvl2pPr marL="457200" algn="l" defTabSz="914400" rtl="0" eaLnBrk="1" latinLnBrk="0" hangingPunct="1">
                        <a:defRPr sz="1800" b="1" kern="1200">
                          <a:solidFill>
                            <a:schemeClr val="lt1"/>
                          </a:solidFill>
                          <a:latin typeface="BISansCond"/>
                        </a:defRPr>
                      </a:lvl2pPr>
                      <a:lvl3pPr marL="914400" algn="l" defTabSz="914400" rtl="0" eaLnBrk="1" latinLnBrk="0" hangingPunct="1">
                        <a:defRPr sz="1800" b="1" kern="1200">
                          <a:solidFill>
                            <a:schemeClr val="lt1"/>
                          </a:solidFill>
                          <a:latin typeface="BISansCond"/>
                        </a:defRPr>
                      </a:lvl3pPr>
                      <a:lvl4pPr marL="1371600" algn="l" defTabSz="914400" rtl="0" eaLnBrk="1" latinLnBrk="0" hangingPunct="1">
                        <a:defRPr sz="1800" b="1" kern="1200">
                          <a:solidFill>
                            <a:schemeClr val="lt1"/>
                          </a:solidFill>
                          <a:latin typeface="BISansCond"/>
                        </a:defRPr>
                      </a:lvl4pPr>
                      <a:lvl5pPr marL="1828800" algn="l" defTabSz="914400" rtl="0" eaLnBrk="1" latinLnBrk="0" hangingPunct="1">
                        <a:defRPr sz="1800" b="1" kern="1200">
                          <a:solidFill>
                            <a:schemeClr val="lt1"/>
                          </a:solidFill>
                          <a:latin typeface="BISansCond"/>
                        </a:defRPr>
                      </a:lvl5pPr>
                      <a:lvl6pPr marL="2286000" algn="l" defTabSz="914400" rtl="0" eaLnBrk="1" latinLnBrk="0" hangingPunct="1">
                        <a:defRPr sz="1800" b="1" kern="1200">
                          <a:solidFill>
                            <a:schemeClr val="lt1"/>
                          </a:solidFill>
                          <a:latin typeface="BISansCond"/>
                        </a:defRPr>
                      </a:lvl6pPr>
                      <a:lvl7pPr marL="2743200" algn="l" defTabSz="914400" rtl="0" eaLnBrk="1" latinLnBrk="0" hangingPunct="1">
                        <a:defRPr sz="1800" b="1" kern="1200">
                          <a:solidFill>
                            <a:schemeClr val="lt1"/>
                          </a:solidFill>
                          <a:latin typeface="BISansCond"/>
                        </a:defRPr>
                      </a:lvl7pPr>
                      <a:lvl8pPr marL="3200400" algn="l" defTabSz="914400" rtl="0" eaLnBrk="1" latinLnBrk="0" hangingPunct="1">
                        <a:defRPr sz="1800" b="1" kern="1200">
                          <a:solidFill>
                            <a:schemeClr val="lt1"/>
                          </a:solidFill>
                          <a:latin typeface="BISansCond"/>
                        </a:defRPr>
                      </a:lvl8pPr>
                      <a:lvl9pPr marL="3657600" algn="l" defTabSz="914400" rtl="0" eaLnBrk="1" latinLnBrk="0" hangingPunct="1">
                        <a:defRPr sz="1800" b="1" kern="1200">
                          <a:solidFill>
                            <a:schemeClr val="lt1"/>
                          </a:solidFill>
                          <a:latin typeface="BISansCond"/>
                        </a:defRPr>
                      </a:lvl9pPr>
                    </a:lstStyle>
                    <a:p>
                      <a:pPr algn="ctr"/>
                      <a:r>
                        <a:rPr lang="en-US" sz="1400" dirty="0" smtClean="0">
                          <a:solidFill>
                            <a:schemeClr val="bg1"/>
                          </a:solidFill>
                          <a:latin typeface="BISans"/>
                          <a:cs typeface="Arial"/>
                        </a:rPr>
                        <a:t>2015</a:t>
                      </a:r>
                      <a:endParaRPr lang="en-US" sz="1400" dirty="0">
                        <a:solidFill>
                          <a:schemeClr val="bg1"/>
                        </a:solidFill>
                        <a:latin typeface="BISans"/>
                        <a:cs typeface="Arial"/>
                      </a:endParaRPr>
                    </a:p>
                  </a:txBody>
                  <a:tcPr marL="0" marR="0" marT="45817" marB="45817" anchor="ctr">
                    <a:lnL w="12700" cap="flat" cmpd="sng" algn="ctr">
                      <a:solidFill>
                        <a:schemeClr val="accent4"/>
                      </a:solidFill>
                      <a:prstDash val="sysDot"/>
                      <a:round/>
                      <a:headEnd type="none" w="med" len="med"/>
                      <a:tailEnd type="none" w="med" len="med"/>
                    </a:lnL>
                    <a:lnR w="12700" cap="flat" cmpd="sng" algn="ctr">
                      <a:solidFill>
                        <a:schemeClr val="accent4"/>
                      </a:solidFill>
                      <a:prstDash val="sysDot"/>
                      <a:round/>
                      <a:headEnd type="none" w="med" len="med"/>
                      <a:tailEnd type="none" w="med" len="med"/>
                    </a:lnR>
                    <a:lnT w="12700" cap="flat" cmpd="sng" algn="ctr">
                      <a:noFill/>
                      <a:prstDash val="solid"/>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de-DE" dirty="0"/>
                    </a:p>
                  </a:txBody>
                  <a:tcPr/>
                </a:tc>
                <a:tc hMerge="1">
                  <a:txBody>
                    <a:bodyPr/>
                    <a:lstStyle/>
                    <a:p>
                      <a:endParaRPr lang="de-DE" dirty="0"/>
                    </a:p>
                  </a:txBody>
                  <a:tcPr/>
                </a:tc>
                <a:tc hMerge="1">
                  <a:txBody>
                    <a:bodyPr/>
                    <a:lstStyle/>
                    <a:p>
                      <a:endParaRPr lang="de-DE" dirty="0"/>
                    </a:p>
                  </a:txBody>
                  <a:tcPr/>
                </a:tc>
                <a:tc gridSpan="4">
                  <a:txBody>
                    <a:bodyPr/>
                    <a:lstStyle/>
                    <a:p>
                      <a:pPr algn="ctr"/>
                      <a:r>
                        <a:rPr lang="en-US" sz="1400" b="1" kern="1200" dirty="0" smtClean="0">
                          <a:solidFill>
                            <a:schemeClr val="bg1"/>
                          </a:solidFill>
                          <a:latin typeface="BISans"/>
                          <a:ea typeface="+mn-ea"/>
                          <a:cs typeface="Arial"/>
                        </a:rPr>
                        <a:t>2016</a:t>
                      </a:r>
                      <a:endParaRPr lang="en-US" sz="1400" b="1" kern="1200" dirty="0">
                        <a:solidFill>
                          <a:schemeClr val="bg1"/>
                        </a:solidFill>
                        <a:latin typeface="BISans"/>
                        <a:ea typeface="+mn-ea"/>
                        <a:cs typeface="Arial"/>
                      </a:endParaRPr>
                    </a:p>
                  </a:txBody>
                  <a:tcPr marL="0" marR="0" marT="45817" marB="45817" anchor="ctr">
                    <a:lnL w="12700" cap="flat" cmpd="sng" algn="ctr">
                      <a:solidFill>
                        <a:schemeClr val="accent4"/>
                      </a:solidFill>
                      <a:prstDash val="sysDot"/>
                      <a:round/>
                      <a:headEnd type="none" w="med" len="med"/>
                      <a:tailEnd type="none" w="med" len="med"/>
                    </a:lnL>
                    <a:lnR w="12700" cap="flat" cmpd="sng" algn="ctr">
                      <a:solidFill>
                        <a:schemeClr val="accent4"/>
                      </a:solidFill>
                      <a:prstDash val="sysDot"/>
                      <a:round/>
                      <a:headEnd type="none" w="med" len="med"/>
                      <a:tailEnd type="none" w="med" len="med"/>
                    </a:lnR>
                    <a:lnT w="12700" cap="flat" cmpd="sng" algn="ctr">
                      <a:noFill/>
                      <a:prstDash val="solid"/>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algn="ctr"/>
                      <a:endParaRPr lang="en-US" sz="1400" dirty="0">
                        <a:solidFill>
                          <a:schemeClr val="bg1"/>
                        </a:solidFill>
                        <a:latin typeface="BISans"/>
                        <a:cs typeface="Arial"/>
                      </a:endParaRPr>
                    </a:p>
                  </a:txBody>
                  <a:tcPr marL="0" marR="0" marT="45817" marB="45817" anchor="ctr">
                    <a:lnL w="12700" cap="flat" cmpd="sng" algn="ctr">
                      <a:solidFill>
                        <a:schemeClr val="accent4"/>
                      </a:solidFill>
                      <a:prstDash val="sysDot"/>
                      <a:round/>
                      <a:headEnd type="none" w="med" len="med"/>
                      <a:tailEnd type="none" w="med" len="med"/>
                    </a:lnL>
                    <a:lnR w="12700" cap="flat" cmpd="sng" algn="ctr">
                      <a:solidFill>
                        <a:schemeClr val="accent4"/>
                      </a:solidFill>
                      <a:prstDash val="sysDot"/>
                      <a:round/>
                      <a:headEnd type="none" w="med" len="med"/>
                      <a:tailEnd type="none" w="med" len="med"/>
                    </a:lnR>
                    <a:lnT w="12700" cap="flat" cmpd="sng" algn="ctr">
                      <a:noFill/>
                      <a:prstDash val="solid"/>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algn="ctr"/>
                      <a:endParaRPr lang="en-US" sz="1400" dirty="0">
                        <a:solidFill>
                          <a:schemeClr val="bg1"/>
                        </a:solidFill>
                        <a:latin typeface="BISans"/>
                        <a:cs typeface="Arial"/>
                      </a:endParaRPr>
                    </a:p>
                  </a:txBody>
                  <a:tcPr marL="0" marR="0" marT="45817" marB="45817" anchor="ctr">
                    <a:lnL w="12700" cap="flat" cmpd="sng" algn="ctr">
                      <a:solidFill>
                        <a:schemeClr val="accent4"/>
                      </a:solidFill>
                      <a:prstDash val="sysDot"/>
                      <a:round/>
                      <a:headEnd type="none" w="med" len="med"/>
                      <a:tailEnd type="none" w="med" len="med"/>
                    </a:lnL>
                    <a:lnR w="12700" cap="flat" cmpd="sng" algn="ctr">
                      <a:solidFill>
                        <a:schemeClr val="accent4"/>
                      </a:solidFill>
                      <a:prstDash val="sysDot"/>
                      <a:round/>
                      <a:headEnd type="none" w="med" len="med"/>
                      <a:tailEnd type="none" w="med" len="med"/>
                    </a:lnR>
                    <a:lnT w="12700" cap="flat" cmpd="sng" algn="ctr">
                      <a:noFill/>
                      <a:prstDash val="solid"/>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algn="ctr"/>
                      <a:endParaRPr lang="en-US" sz="1400" dirty="0">
                        <a:solidFill>
                          <a:schemeClr val="bg1"/>
                        </a:solidFill>
                        <a:latin typeface="BISans"/>
                        <a:cs typeface="Arial"/>
                      </a:endParaRPr>
                    </a:p>
                  </a:txBody>
                  <a:tcPr marL="0" marR="0" marT="45817" marB="45817" anchor="ctr">
                    <a:lnL w="12700" cap="flat" cmpd="sng" algn="ctr">
                      <a:solidFill>
                        <a:schemeClr val="accent4"/>
                      </a:solidFill>
                      <a:prstDash val="sysDot"/>
                      <a:round/>
                      <a:headEnd type="none" w="med" len="med"/>
                      <a:tailEnd type="none" w="med" len="med"/>
                    </a:lnL>
                    <a:lnR w="12700" cap="flat" cmpd="sng" algn="ctr">
                      <a:solidFill>
                        <a:schemeClr val="accent4"/>
                      </a:solidFill>
                      <a:prstDash val="sysDot"/>
                      <a:round/>
                      <a:headEnd type="none" w="med" len="med"/>
                      <a:tailEnd type="none" w="med" len="med"/>
                    </a:lnR>
                    <a:lnT w="12700" cap="flat" cmpd="sng" algn="ctr">
                      <a:noFill/>
                      <a:prstDash val="solid"/>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4">
                  <a:txBody>
                    <a:bodyPr/>
                    <a:lstStyle>
                      <a:defPPr>
                        <a:defRPr lang="de-DE"/>
                      </a:defPPr>
                      <a:lvl1pPr marL="0" algn="l" defTabSz="914400" rtl="0" eaLnBrk="1" latinLnBrk="0" hangingPunct="1">
                        <a:defRPr sz="1800" b="1" kern="1200">
                          <a:solidFill>
                            <a:schemeClr val="lt1"/>
                          </a:solidFill>
                          <a:latin typeface="BISansCond"/>
                        </a:defRPr>
                      </a:lvl1pPr>
                      <a:lvl2pPr marL="457200" algn="l" defTabSz="914400" rtl="0" eaLnBrk="1" latinLnBrk="0" hangingPunct="1">
                        <a:defRPr sz="1800" b="1" kern="1200">
                          <a:solidFill>
                            <a:schemeClr val="lt1"/>
                          </a:solidFill>
                          <a:latin typeface="BISansCond"/>
                        </a:defRPr>
                      </a:lvl2pPr>
                      <a:lvl3pPr marL="914400" algn="l" defTabSz="914400" rtl="0" eaLnBrk="1" latinLnBrk="0" hangingPunct="1">
                        <a:defRPr sz="1800" b="1" kern="1200">
                          <a:solidFill>
                            <a:schemeClr val="lt1"/>
                          </a:solidFill>
                          <a:latin typeface="BISansCond"/>
                        </a:defRPr>
                      </a:lvl3pPr>
                      <a:lvl4pPr marL="1371600" algn="l" defTabSz="914400" rtl="0" eaLnBrk="1" latinLnBrk="0" hangingPunct="1">
                        <a:defRPr sz="1800" b="1" kern="1200">
                          <a:solidFill>
                            <a:schemeClr val="lt1"/>
                          </a:solidFill>
                          <a:latin typeface="BISansCond"/>
                        </a:defRPr>
                      </a:lvl4pPr>
                      <a:lvl5pPr marL="1828800" algn="l" defTabSz="914400" rtl="0" eaLnBrk="1" latinLnBrk="0" hangingPunct="1">
                        <a:defRPr sz="1800" b="1" kern="1200">
                          <a:solidFill>
                            <a:schemeClr val="lt1"/>
                          </a:solidFill>
                          <a:latin typeface="BISansCond"/>
                        </a:defRPr>
                      </a:lvl5pPr>
                      <a:lvl6pPr marL="2286000" algn="l" defTabSz="914400" rtl="0" eaLnBrk="1" latinLnBrk="0" hangingPunct="1">
                        <a:defRPr sz="1800" b="1" kern="1200">
                          <a:solidFill>
                            <a:schemeClr val="lt1"/>
                          </a:solidFill>
                          <a:latin typeface="BISansCond"/>
                        </a:defRPr>
                      </a:lvl6pPr>
                      <a:lvl7pPr marL="2743200" algn="l" defTabSz="914400" rtl="0" eaLnBrk="1" latinLnBrk="0" hangingPunct="1">
                        <a:defRPr sz="1800" b="1" kern="1200">
                          <a:solidFill>
                            <a:schemeClr val="lt1"/>
                          </a:solidFill>
                          <a:latin typeface="BISansCond"/>
                        </a:defRPr>
                      </a:lvl7pPr>
                      <a:lvl8pPr marL="3200400" algn="l" defTabSz="914400" rtl="0" eaLnBrk="1" latinLnBrk="0" hangingPunct="1">
                        <a:defRPr sz="1800" b="1" kern="1200">
                          <a:solidFill>
                            <a:schemeClr val="lt1"/>
                          </a:solidFill>
                          <a:latin typeface="BISansCond"/>
                        </a:defRPr>
                      </a:lvl8pPr>
                      <a:lvl9pPr marL="3657600" algn="l" defTabSz="914400" rtl="0" eaLnBrk="1" latinLnBrk="0" hangingPunct="1">
                        <a:defRPr sz="1800" b="1" kern="1200">
                          <a:solidFill>
                            <a:schemeClr val="lt1"/>
                          </a:solidFill>
                          <a:latin typeface="BISansCond"/>
                        </a:defRPr>
                      </a:lvl9pPr>
                    </a:lstStyle>
                    <a:p>
                      <a:pPr algn="ctr"/>
                      <a:r>
                        <a:rPr lang="en-US" sz="1400" dirty="0" smtClean="0">
                          <a:solidFill>
                            <a:schemeClr val="bg1"/>
                          </a:solidFill>
                          <a:latin typeface="BISans"/>
                          <a:cs typeface="Arial"/>
                        </a:rPr>
                        <a:t>2017</a:t>
                      </a:r>
                      <a:endParaRPr lang="en-US" sz="1400" dirty="0">
                        <a:solidFill>
                          <a:schemeClr val="bg1"/>
                        </a:solidFill>
                        <a:latin typeface="BISans"/>
                        <a:cs typeface="Arial"/>
                      </a:endParaRPr>
                    </a:p>
                  </a:txBody>
                  <a:tcPr marL="0" marR="0" marT="45817" marB="45817" anchor="ctr">
                    <a:lnL w="12700" cap="flat" cmpd="sng" algn="ctr">
                      <a:solidFill>
                        <a:schemeClr val="accent4"/>
                      </a:solidFill>
                      <a:prstDash val="sysDot"/>
                      <a:round/>
                      <a:headEnd type="none" w="med" len="med"/>
                      <a:tailEnd type="none" w="med" len="med"/>
                    </a:lnL>
                    <a:lnR w="12700" cap="flat" cmpd="sng" algn="ctr">
                      <a:solidFill>
                        <a:schemeClr val="accent4"/>
                      </a:solidFill>
                      <a:prstDash val="sysDot"/>
                      <a:round/>
                      <a:headEnd type="none" w="med" len="med"/>
                      <a:tailEnd type="none" w="med" len="med"/>
                    </a:lnR>
                    <a:lnT w="12700" cap="flat" cmpd="sng" algn="ctr">
                      <a:noFill/>
                      <a:prstDash val="solid"/>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algn="ctr"/>
                      <a:endParaRPr lang="de-DE" dirty="0"/>
                    </a:p>
                  </a:txBody>
                  <a:tcPr/>
                </a:tc>
                <a:tc hMerge="1">
                  <a:txBody>
                    <a:bodyPr/>
                    <a:lstStyle/>
                    <a:p>
                      <a:pPr algn="ctr"/>
                      <a:endParaRPr lang="de-DE" dirty="0"/>
                    </a:p>
                  </a:txBody>
                  <a:tcPr/>
                </a:tc>
                <a:tc hMerge="1">
                  <a:txBody>
                    <a:bodyPr/>
                    <a:lstStyle/>
                    <a:p>
                      <a:pPr algn="ctr"/>
                      <a:endParaRPr lang="de-DE" dirty="0"/>
                    </a:p>
                  </a:txBody>
                  <a:tcPr/>
                </a:tc>
                <a:tc gridSpan="2">
                  <a:txBody>
                    <a:bodyPr/>
                    <a:lstStyle>
                      <a:defPPr>
                        <a:defRPr lang="de-DE"/>
                      </a:defPPr>
                      <a:lvl1pPr marL="0" algn="l" defTabSz="914400" rtl="0" eaLnBrk="1" latinLnBrk="0" hangingPunct="1">
                        <a:defRPr sz="1800" b="1" kern="1200">
                          <a:solidFill>
                            <a:schemeClr val="lt1"/>
                          </a:solidFill>
                          <a:latin typeface="BISansCond"/>
                        </a:defRPr>
                      </a:lvl1pPr>
                      <a:lvl2pPr marL="457200" algn="l" defTabSz="914400" rtl="0" eaLnBrk="1" latinLnBrk="0" hangingPunct="1">
                        <a:defRPr sz="1800" b="1" kern="1200">
                          <a:solidFill>
                            <a:schemeClr val="lt1"/>
                          </a:solidFill>
                          <a:latin typeface="BISansCond"/>
                        </a:defRPr>
                      </a:lvl2pPr>
                      <a:lvl3pPr marL="914400" algn="l" defTabSz="914400" rtl="0" eaLnBrk="1" latinLnBrk="0" hangingPunct="1">
                        <a:defRPr sz="1800" b="1" kern="1200">
                          <a:solidFill>
                            <a:schemeClr val="lt1"/>
                          </a:solidFill>
                          <a:latin typeface="BISansCond"/>
                        </a:defRPr>
                      </a:lvl3pPr>
                      <a:lvl4pPr marL="1371600" algn="l" defTabSz="914400" rtl="0" eaLnBrk="1" latinLnBrk="0" hangingPunct="1">
                        <a:defRPr sz="1800" b="1" kern="1200">
                          <a:solidFill>
                            <a:schemeClr val="lt1"/>
                          </a:solidFill>
                          <a:latin typeface="BISansCond"/>
                        </a:defRPr>
                      </a:lvl4pPr>
                      <a:lvl5pPr marL="1828800" algn="l" defTabSz="914400" rtl="0" eaLnBrk="1" latinLnBrk="0" hangingPunct="1">
                        <a:defRPr sz="1800" b="1" kern="1200">
                          <a:solidFill>
                            <a:schemeClr val="lt1"/>
                          </a:solidFill>
                          <a:latin typeface="BISansCond"/>
                        </a:defRPr>
                      </a:lvl5pPr>
                      <a:lvl6pPr marL="2286000" algn="l" defTabSz="914400" rtl="0" eaLnBrk="1" latinLnBrk="0" hangingPunct="1">
                        <a:defRPr sz="1800" b="1" kern="1200">
                          <a:solidFill>
                            <a:schemeClr val="lt1"/>
                          </a:solidFill>
                          <a:latin typeface="BISansCond"/>
                        </a:defRPr>
                      </a:lvl6pPr>
                      <a:lvl7pPr marL="2743200" algn="l" defTabSz="914400" rtl="0" eaLnBrk="1" latinLnBrk="0" hangingPunct="1">
                        <a:defRPr sz="1800" b="1" kern="1200">
                          <a:solidFill>
                            <a:schemeClr val="lt1"/>
                          </a:solidFill>
                          <a:latin typeface="BISansCond"/>
                        </a:defRPr>
                      </a:lvl7pPr>
                      <a:lvl8pPr marL="3200400" algn="l" defTabSz="914400" rtl="0" eaLnBrk="1" latinLnBrk="0" hangingPunct="1">
                        <a:defRPr sz="1800" b="1" kern="1200">
                          <a:solidFill>
                            <a:schemeClr val="lt1"/>
                          </a:solidFill>
                          <a:latin typeface="BISansCond"/>
                        </a:defRPr>
                      </a:lvl8pPr>
                      <a:lvl9pPr marL="3657600" algn="l" defTabSz="914400" rtl="0" eaLnBrk="1" latinLnBrk="0" hangingPunct="1">
                        <a:defRPr sz="1800" b="1" kern="1200">
                          <a:solidFill>
                            <a:schemeClr val="lt1"/>
                          </a:solidFill>
                          <a:latin typeface="BISansCond"/>
                        </a:defRPr>
                      </a:lvl9pPr>
                    </a:lstStyle>
                    <a:p>
                      <a:pPr algn="ctr"/>
                      <a:r>
                        <a:rPr lang="en-US" sz="1400" dirty="0" smtClean="0">
                          <a:solidFill>
                            <a:schemeClr val="bg1"/>
                          </a:solidFill>
                          <a:latin typeface="BISans"/>
                          <a:cs typeface="Arial"/>
                        </a:rPr>
                        <a:t>2018</a:t>
                      </a:r>
                      <a:endParaRPr lang="en-US" sz="1400" dirty="0">
                        <a:solidFill>
                          <a:schemeClr val="bg1"/>
                        </a:solidFill>
                        <a:latin typeface="BISans"/>
                        <a:cs typeface="Arial"/>
                      </a:endParaRPr>
                    </a:p>
                  </a:txBody>
                  <a:tcPr marL="0" marR="0" marT="45817" marB="45817" anchor="ctr">
                    <a:lnL w="12700" cap="flat" cmpd="sng" algn="ctr">
                      <a:solidFill>
                        <a:schemeClr val="accent4"/>
                      </a:solidFill>
                      <a:prstDash val="sysDot"/>
                      <a:round/>
                      <a:headEnd type="none" w="med" len="med"/>
                      <a:tailEnd type="none" w="med" len="med"/>
                    </a:lnL>
                    <a:lnR w="12700" cap="flat" cmpd="sng" algn="ctr">
                      <a:solidFill>
                        <a:schemeClr val="accent4"/>
                      </a:solidFill>
                      <a:prstDash val="sysDot"/>
                      <a:round/>
                      <a:headEnd type="none" w="med" len="med"/>
                      <a:tailEnd type="none" w="med" len="med"/>
                    </a:lnR>
                    <a:lnT w="12700" cap="flat" cmpd="sng" algn="ctr">
                      <a:noFill/>
                      <a:prstDash val="solid"/>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de-DE" dirty="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004F59"/>
                    </a:solidFill>
                  </a:tcPr>
                </a:tc>
                <a:tc gridSpan="2">
                  <a:txBody>
                    <a:bodyPr/>
                    <a:lstStyle>
                      <a:defPPr>
                        <a:defRPr lang="de-DE"/>
                      </a:defPPr>
                      <a:lvl1pPr marL="0" algn="l" defTabSz="914400" rtl="0" eaLnBrk="1" latinLnBrk="0" hangingPunct="1">
                        <a:defRPr sz="1800" b="1" kern="1200">
                          <a:solidFill>
                            <a:schemeClr val="lt1"/>
                          </a:solidFill>
                          <a:latin typeface="BISansCond"/>
                        </a:defRPr>
                      </a:lvl1pPr>
                      <a:lvl2pPr marL="457200" algn="l" defTabSz="914400" rtl="0" eaLnBrk="1" latinLnBrk="0" hangingPunct="1">
                        <a:defRPr sz="1800" b="1" kern="1200">
                          <a:solidFill>
                            <a:schemeClr val="lt1"/>
                          </a:solidFill>
                          <a:latin typeface="BISansCond"/>
                        </a:defRPr>
                      </a:lvl2pPr>
                      <a:lvl3pPr marL="914400" algn="l" defTabSz="914400" rtl="0" eaLnBrk="1" latinLnBrk="0" hangingPunct="1">
                        <a:defRPr sz="1800" b="1" kern="1200">
                          <a:solidFill>
                            <a:schemeClr val="lt1"/>
                          </a:solidFill>
                          <a:latin typeface="BISansCond"/>
                        </a:defRPr>
                      </a:lvl3pPr>
                      <a:lvl4pPr marL="1371600" algn="l" defTabSz="914400" rtl="0" eaLnBrk="1" latinLnBrk="0" hangingPunct="1">
                        <a:defRPr sz="1800" b="1" kern="1200">
                          <a:solidFill>
                            <a:schemeClr val="lt1"/>
                          </a:solidFill>
                          <a:latin typeface="BISansCond"/>
                        </a:defRPr>
                      </a:lvl4pPr>
                      <a:lvl5pPr marL="1828800" algn="l" defTabSz="914400" rtl="0" eaLnBrk="1" latinLnBrk="0" hangingPunct="1">
                        <a:defRPr sz="1800" b="1" kern="1200">
                          <a:solidFill>
                            <a:schemeClr val="lt1"/>
                          </a:solidFill>
                          <a:latin typeface="BISansCond"/>
                        </a:defRPr>
                      </a:lvl5pPr>
                      <a:lvl6pPr marL="2286000" algn="l" defTabSz="914400" rtl="0" eaLnBrk="1" latinLnBrk="0" hangingPunct="1">
                        <a:defRPr sz="1800" b="1" kern="1200">
                          <a:solidFill>
                            <a:schemeClr val="lt1"/>
                          </a:solidFill>
                          <a:latin typeface="BISansCond"/>
                        </a:defRPr>
                      </a:lvl6pPr>
                      <a:lvl7pPr marL="2743200" algn="l" defTabSz="914400" rtl="0" eaLnBrk="1" latinLnBrk="0" hangingPunct="1">
                        <a:defRPr sz="1800" b="1" kern="1200">
                          <a:solidFill>
                            <a:schemeClr val="lt1"/>
                          </a:solidFill>
                          <a:latin typeface="BISansCond"/>
                        </a:defRPr>
                      </a:lvl7pPr>
                      <a:lvl8pPr marL="3200400" algn="l" defTabSz="914400" rtl="0" eaLnBrk="1" latinLnBrk="0" hangingPunct="1">
                        <a:defRPr sz="1800" b="1" kern="1200">
                          <a:solidFill>
                            <a:schemeClr val="lt1"/>
                          </a:solidFill>
                          <a:latin typeface="BISansCond"/>
                        </a:defRPr>
                      </a:lvl8pPr>
                      <a:lvl9pPr marL="3657600" algn="l" defTabSz="914400" rtl="0" eaLnBrk="1" latinLnBrk="0" hangingPunct="1">
                        <a:defRPr sz="1800" b="1" kern="1200">
                          <a:solidFill>
                            <a:schemeClr val="lt1"/>
                          </a:solidFill>
                          <a:latin typeface="BISansCond"/>
                        </a:defRPr>
                      </a:lvl9pPr>
                    </a:lstStyle>
                    <a:p>
                      <a:pPr algn="ctr"/>
                      <a:r>
                        <a:rPr lang="en-US" sz="1400" dirty="0" smtClean="0">
                          <a:solidFill>
                            <a:schemeClr val="bg1"/>
                          </a:solidFill>
                          <a:latin typeface="BISans"/>
                          <a:cs typeface="Arial"/>
                        </a:rPr>
                        <a:t>2019</a:t>
                      </a:r>
                      <a:endParaRPr lang="en-US" sz="1400" dirty="0">
                        <a:solidFill>
                          <a:schemeClr val="bg1"/>
                        </a:solidFill>
                        <a:latin typeface="BISans"/>
                        <a:cs typeface="Arial"/>
                      </a:endParaRPr>
                    </a:p>
                  </a:txBody>
                  <a:tcPr marL="0" marR="0" marT="45817" marB="45817" anchor="ctr">
                    <a:lnL w="12700" cap="flat" cmpd="sng" algn="ctr">
                      <a:solidFill>
                        <a:schemeClr val="accent4"/>
                      </a:solidFill>
                      <a:prstDash val="sysDot"/>
                      <a:round/>
                      <a:headEnd type="none" w="med" len="med"/>
                      <a:tailEnd type="none" w="med" len="med"/>
                    </a:lnL>
                    <a:lnR w="12700" cap="flat" cmpd="sng" algn="ctr">
                      <a:solidFill>
                        <a:schemeClr val="accent4"/>
                      </a:solidFill>
                      <a:prstDash val="sysDot"/>
                      <a:round/>
                      <a:headEnd type="none" w="med" len="med"/>
                      <a:tailEnd type="none" w="med" len="med"/>
                    </a:lnR>
                    <a:lnT w="12700" cap="flat" cmpd="sng" algn="ctr">
                      <a:noFill/>
                      <a:prstDash val="solid"/>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endParaRPr lang="de-DE" dirty="0"/>
                    </a:p>
                  </a:txBody>
                  <a:tcPr>
                    <a:lnL w="12700" cap="flat" cmpd="sng" algn="ctr">
                      <a:solidFill>
                        <a:schemeClr val="accent4"/>
                      </a:solidFill>
                      <a:prstDash val="sysDot"/>
                      <a:round/>
                      <a:headEnd type="none" w="med" len="med"/>
                      <a:tailEnd type="none" w="med" len="med"/>
                    </a:lnL>
                    <a:lnR w="12700" cap="flat" cmpd="sng" algn="ctr">
                      <a:solidFill>
                        <a:schemeClr val="accent4"/>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chemeClr val="accent4"/>
                      </a:solidFill>
                      <a:prstDash val="sysDot"/>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gridSpan="2">
                  <a:txBody>
                    <a:bodyPr/>
                    <a:lstStyle/>
                    <a:p>
                      <a:pPr algn="ctr"/>
                      <a:r>
                        <a:rPr lang="en-US" sz="1400" b="1" dirty="0" smtClean="0">
                          <a:solidFill>
                            <a:schemeClr val="bg1"/>
                          </a:solidFill>
                          <a:latin typeface="BISans"/>
                          <a:cs typeface="Arial"/>
                        </a:rPr>
                        <a:t>2020</a:t>
                      </a:r>
                      <a:endParaRPr lang="en-US" sz="1400" b="1" dirty="0">
                        <a:solidFill>
                          <a:schemeClr val="bg1"/>
                        </a:solidFill>
                        <a:latin typeface="BISans"/>
                        <a:cs typeface="Arial"/>
                      </a:endParaRPr>
                    </a:p>
                  </a:txBody>
                  <a:tcPr marL="0" marR="0" marT="45817" marB="45817" anchor="ctr">
                    <a:lnL w="12700" cap="flat" cmpd="sng" algn="ctr">
                      <a:solidFill>
                        <a:schemeClr val="accent4"/>
                      </a:solidFill>
                      <a:prstDash val="sysDot"/>
                      <a:round/>
                      <a:headEnd type="none" w="med" len="med"/>
                      <a:tailEnd type="none" w="med" len="med"/>
                    </a:lnL>
                    <a:lnR w="12700" cap="flat" cmpd="sng" algn="ctr">
                      <a:noFill/>
                      <a:prstDash val="sysDot"/>
                      <a:round/>
                      <a:headEnd type="none" w="med" len="med"/>
                      <a:tailEnd type="none" w="med" len="med"/>
                    </a:lnR>
                    <a:lnT w="12700" cap="flat" cmpd="sng" algn="ctr">
                      <a:noFill/>
                      <a:prstDash val="solid"/>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hMerge="1">
                  <a:txBody>
                    <a:bodyPr/>
                    <a:lstStyle/>
                    <a:p>
                      <a:pPr algn="ctr"/>
                      <a:endParaRPr lang="en-US" sz="1400" dirty="0">
                        <a:solidFill>
                          <a:schemeClr val="tx1"/>
                        </a:solidFill>
                        <a:latin typeface="BISans"/>
                        <a:cs typeface="Arial"/>
                      </a:endParaRPr>
                    </a:p>
                  </a:txBody>
                  <a:tcPr marL="0" marR="0" marT="45817" marB="45817" anchor="ctr">
                    <a:lnL w="12700" cap="flat" cmpd="sng" algn="ctr">
                      <a:solidFill>
                        <a:schemeClr val="accent4"/>
                      </a:solidFill>
                      <a:prstDash val="sysDot"/>
                      <a:round/>
                      <a:headEnd type="none" w="med" len="med"/>
                      <a:tailEnd type="none" w="med" len="med"/>
                    </a:lnL>
                    <a:lnR w="12700" cap="flat" cmpd="sng" algn="ctr">
                      <a:solidFill>
                        <a:schemeClr val="accent4"/>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chemeClr val="accent4"/>
                      </a:solidFill>
                      <a:prstDash val="sysDot"/>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r>
              <a:tr h="477658">
                <a:tc>
                  <a:txBody>
                    <a:bodyPr/>
                    <a:lstStyle/>
                    <a:p>
                      <a:pPr algn="ctr"/>
                      <a:r>
                        <a:rPr lang="en-US" sz="900" dirty="0" err="1" smtClean="0"/>
                        <a:t>ErbB</a:t>
                      </a:r>
                      <a:endParaRPr lang="en-US" sz="900" dirty="0"/>
                    </a:p>
                  </a:txBody>
                  <a:tcPr marL="80668" marR="80668" marT="45817" marB="45817" vert="vert270" anchor="ctr">
                    <a:lnL w="9525" cap="flat" cmpd="sng" algn="ctr">
                      <a:solidFill>
                        <a:schemeClr val="accent2">
                          <a:lumMod val="75000"/>
                        </a:schemeClr>
                      </a:solidFill>
                      <a:prstDash val="solid"/>
                      <a:round/>
                      <a:headEnd type="none" w="med" len="med"/>
                      <a:tailEnd type="none" w="med" len="med"/>
                    </a:lnL>
                    <a:lnR w="12700" cap="flat" cmpd="sng" algn="ctr">
                      <a:solidFill>
                        <a:schemeClr val="accent2">
                          <a:lumMod val="75000"/>
                        </a:schemeClr>
                      </a:solidFill>
                      <a:prstDash val="sysDot"/>
                      <a:round/>
                      <a:headEnd type="none" w="med" len="med"/>
                      <a:tailEnd type="none" w="med" len="med"/>
                    </a:lnR>
                    <a:lnT w="9525" cap="flat" cmpd="sng" algn="ctr">
                      <a:solidFill>
                        <a:schemeClr val="accent2">
                          <a:lumMod val="75000"/>
                        </a:schemeClr>
                      </a:solidFill>
                      <a:prstDash val="solid"/>
                      <a:round/>
                      <a:headEnd type="none" w="med" len="med"/>
                      <a:tailEnd type="none" w="med" len="med"/>
                    </a:lnT>
                    <a:lnB w="9525"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l" defTabSz="914400" rtl="0" eaLnBrk="1" latinLnBrk="0" hangingPunct="1"/>
                      <a:r>
                        <a:rPr lang="en-US" sz="1100" b="0" kern="1200" dirty="0" smtClean="0">
                          <a:solidFill>
                            <a:schemeClr val="tx1"/>
                          </a:solidFill>
                          <a:latin typeface="+mn-lt"/>
                          <a:ea typeface="+mn-ea"/>
                          <a:cs typeface="Arial"/>
                        </a:rPr>
                        <a:t>GIOTRIF approved in SCC indication</a:t>
                      </a:r>
                    </a:p>
                  </a:txBody>
                  <a:tcPr marL="80668" marR="80668" marT="45817" marB="45817" anchor="ctr">
                    <a:lnL w="12700" cap="flat" cmpd="sng" algn="ctr">
                      <a:solidFill>
                        <a:schemeClr val="accent2">
                          <a:lumMod val="75000"/>
                        </a:schemeClr>
                      </a:solidFill>
                      <a:prstDash val="sysDot"/>
                      <a:round/>
                      <a:headEnd type="none" w="med" len="med"/>
                      <a:tailEnd type="none" w="med" len="med"/>
                    </a:lnL>
                    <a:lnR w="12700" cap="flat" cmpd="sng" algn="ctr">
                      <a:solidFill>
                        <a:schemeClr val="accent2">
                          <a:lumMod val="75000"/>
                        </a:schemeClr>
                      </a:solidFill>
                      <a:prstDash val="sysDot"/>
                      <a:round/>
                      <a:headEnd type="none" w="med" len="med"/>
                      <a:tailEnd type="none" w="med" len="med"/>
                    </a:lnR>
                    <a:lnT w="9525" cap="flat" cmpd="sng" algn="ctr">
                      <a:solidFill>
                        <a:schemeClr val="accent2">
                          <a:lumMod val="75000"/>
                        </a:schemeClr>
                      </a:solidFill>
                      <a:prstDash val="solid"/>
                      <a:round/>
                      <a:headEnd type="none" w="med" len="med"/>
                      <a:tailEnd type="none" w="med" len="med"/>
                    </a:lnT>
                    <a:lnB w="9525"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270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r>
              <a:tr h="489941">
                <a:tc>
                  <a:txBody>
                    <a:bodyPr/>
                    <a:lstStyle/>
                    <a:p>
                      <a:pPr algn="ctr"/>
                      <a:r>
                        <a:rPr lang="en-US" sz="900" dirty="0" smtClean="0"/>
                        <a:t>VEGF R2</a:t>
                      </a:r>
                    </a:p>
                    <a:p>
                      <a:pPr algn="ctr"/>
                      <a:r>
                        <a:rPr lang="en-US" sz="900" dirty="0" smtClean="0"/>
                        <a:t>Ab</a:t>
                      </a:r>
                      <a:endParaRPr lang="en-US" sz="900" dirty="0"/>
                    </a:p>
                  </a:txBody>
                  <a:tcPr marL="80668" marR="80668" marT="45817" marB="45817" vert="vert270" anchor="ctr">
                    <a:lnL w="9525" cap="flat" cmpd="sng" algn="ctr">
                      <a:solidFill>
                        <a:schemeClr val="accent2">
                          <a:lumMod val="75000"/>
                        </a:schemeClr>
                      </a:solidFill>
                      <a:prstDash val="solid"/>
                      <a:round/>
                      <a:headEnd type="none" w="med" len="med"/>
                      <a:tailEnd type="none" w="med" len="med"/>
                    </a:lnL>
                    <a:lnR w="12700" cap="flat" cmpd="sng" algn="ctr">
                      <a:solidFill>
                        <a:schemeClr val="accent2">
                          <a:lumMod val="75000"/>
                        </a:schemeClr>
                      </a:solidFill>
                      <a:prstDash val="sysDot"/>
                      <a:round/>
                      <a:headEnd type="none" w="med" len="med"/>
                      <a:tailEnd type="none" w="med" len="med"/>
                    </a:lnR>
                    <a:lnT w="9525" cap="flat" cmpd="sng" algn="ctr">
                      <a:solidFill>
                        <a:schemeClr val="accent2">
                          <a:lumMod val="75000"/>
                        </a:schemeClr>
                      </a:solidFill>
                      <a:prstDash val="solid"/>
                      <a:round/>
                      <a:headEnd type="none" w="med" len="med"/>
                      <a:tailEnd type="none" w="med" len="med"/>
                    </a:lnT>
                    <a:lnB w="9525"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60000"/>
                        <a:lumOff val="4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100" b="0" kern="1200" dirty="0" err="1" smtClean="0">
                          <a:solidFill>
                            <a:schemeClr val="tx1"/>
                          </a:solidFill>
                          <a:latin typeface="+mn-lt"/>
                          <a:ea typeface="+mn-ea"/>
                          <a:cs typeface="Arial"/>
                        </a:rPr>
                        <a:t>Ramucirumab</a:t>
                      </a:r>
                      <a:r>
                        <a:rPr lang="en-US" sz="1100" b="0" kern="1200" dirty="0" smtClean="0">
                          <a:solidFill>
                            <a:schemeClr val="tx1"/>
                          </a:solidFill>
                          <a:latin typeface="+mn-lt"/>
                          <a:ea typeface="+mn-ea"/>
                          <a:cs typeface="Arial"/>
                        </a:rPr>
                        <a:t> + docetaxel</a:t>
                      </a:r>
                      <a:r>
                        <a:rPr lang="en-US" sz="1100" b="0" kern="1200" baseline="0" dirty="0" smtClean="0">
                          <a:solidFill>
                            <a:schemeClr val="tx1"/>
                          </a:solidFill>
                          <a:latin typeface="+mn-lt"/>
                          <a:ea typeface="+mn-ea"/>
                          <a:cs typeface="Arial"/>
                        </a:rPr>
                        <a:t> approval in </a:t>
                      </a:r>
                    </a:p>
                    <a:p>
                      <a:pPr marL="0" marR="0" indent="0" algn="l" defTabSz="914400" rtl="0" eaLnBrk="1" fontAlgn="auto" latinLnBrk="0" hangingPunct="1">
                        <a:lnSpc>
                          <a:spcPct val="100000"/>
                        </a:lnSpc>
                        <a:spcBef>
                          <a:spcPts val="0"/>
                        </a:spcBef>
                        <a:spcAft>
                          <a:spcPts val="0"/>
                        </a:spcAft>
                        <a:buClrTx/>
                        <a:buSzTx/>
                        <a:buFontTx/>
                        <a:buNone/>
                        <a:tabLst/>
                        <a:defRPr/>
                      </a:pPr>
                      <a:r>
                        <a:rPr lang="en-US" sz="1100" b="0" kern="1200" baseline="0" dirty="0" smtClean="0">
                          <a:solidFill>
                            <a:schemeClr val="tx1"/>
                          </a:solidFill>
                          <a:latin typeface="+mn-lt"/>
                          <a:ea typeface="+mn-ea"/>
                          <a:cs typeface="Arial"/>
                        </a:rPr>
                        <a:t>2L NSCLC</a:t>
                      </a:r>
                    </a:p>
                  </a:txBody>
                  <a:tcPr marL="80668" marR="80668" marT="45817" marB="45817" anchor="ctr">
                    <a:lnL w="12700" cap="flat" cmpd="sng" algn="ctr">
                      <a:solidFill>
                        <a:schemeClr val="accent2">
                          <a:lumMod val="75000"/>
                        </a:schemeClr>
                      </a:solidFill>
                      <a:prstDash val="sysDot"/>
                      <a:round/>
                      <a:headEnd type="none" w="med" len="med"/>
                      <a:tailEnd type="none" w="med" len="med"/>
                    </a:lnL>
                    <a:lnR w="12700" cap="flat" cmpd="sng" algn="ctr">
                      <a:solidFill>
                        <a:schemeClr val="accent2">
                          <a:lumMod val="75000"/>
                        </a:schemeClr>
                      </a:solidFill>
                      <a:prstDash val="sysDot"/>
                      <a:round/>
                      <a:headEnd type="none" w="med" len="med"/>
                      <a:tailEnd type="none" w="med" len="med"/>
                    </a:lnR>
                    <a:lnT w="9525" cap="flat" cmpd="sng" algn="ctr">
                      <a:solidFill>
                        <a:schemeClr val="accent2">
                          <a:lumMod val="75000"/>
                        </a:schemeClr>
                      </a:solidFill>
                      <a:prstDash val="solid"/>
                      <a:round/>
                      <a:headEnd type="none" w="med" len="med"/>
                      <a:tailEnd type="none" w="med" len="med"/>
                    </a:lnT>
                    <a:lnB w="9525"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rgbClr val="F0EDEA"/>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270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r>
              <a:tr h="519993">
                <a:tc>
                  <a:txBody>
                    <a:bodyPr/>
                    <a:lstStyle/>
                    <a:p>
                      <a:pPr algn="ctr"/>
                      <a:r>
                        <a:rPr lang="en-US" sz="900" dirty="0" smtClean="0"/>
                        <a:t>EGFR Ab</a:t>
                      </a:r>
                      <a:endParaRPr lang="en-US" sz="900" dirty="0"/>
                    </a:p>
                  </a:txBody>
                  <a:tcPr marL="80668" marR="80668" marT="45817" marB="45817" vert="vert270" anchor="ctr">
                    <a:lnL w="9525" cap="flat" cmpd="sng" algn="ctr">
                      <a:solidFill>
                        <a:schemeClr val="accent2">
                          <a:lumMod val="75000"/>
                        </a:schemeClr>
                      </a:solidFill>
                      <a:prstDash val="solid"/>
                      <a:round/>
                      <a:headEnd type="none" w="med" len="med"/>
                      <a:tailEnd type="none" w="med" len="med"/>
                    </a:lnL>
                    <a:lnR w="12700" cap="flat" cmpd="sng" algn="ctr">
                      <a:solidFill>
                        <a:schemeClr val="accent2">
                          <a:lumMod val="75000"/>
                        </a:schemeClr>
                      </a:solidFill>
                      <a:prstDash val="sysDot"/>
                      <a:round/>
                      <a:headEnd type="none" w="med" len="med"/>
                      <a:tailEnd type="none" w="med" len="med"/>
                    </a:lnR>
                    <a:lnT w="9525" cap="flat" cmpd="sng" algn="ctr">
                      <a:solidFill>
                        <a:schemeClr val="accent2">
                          <a:lumMod val="75000"/>
                        </a:schemeClr>
                      </a:solidFill>
                      <a:prstDash val="solid"/>
                      <a:round/>
                      <a:headEnd type="none" w="med" len="med"/>
                      <a:tailEnd type="none" w="med" len="med"/>
                    </a:lnT>
                    <a:lnB w="9525"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5">
                        <a:lumMod val="40000"/>
                        <a:lumOff val="60000"/>
                      </a:schemeClr>
                    </a:solidFill>
                  </a:tcPr>
                </a:tc>
                <a:tc>
                  <a:txBody>
                    <a:bodyPr/>
                    <a:lstStyle/>
                    <a:p>
                      <a:r>
                        <a:rPr lang="de-DE" sz="1100" b="0" kern="1200" dirty="0" err="1" smtClean="0">
                          <a:solidFill>
                            <a:schemeClr val="tx1"/>
                          </a:solidFill>
                          <a:latin typeface="+mn-lt"/>
                          <a:ea typeface="+mn-ea"/>
                          <a:cs typeface="Arial"/>
                        </a:rPr>
                        <a:t>Necitumumab</a:t>
                      </a:r>
                      <a:r>
                        <a:rPr lang="de-DE" sz="1100" b="0" kern="1200" dirty="0" smtClean="0">
                          <a:solidFill>
                            <a:schemeClr val="tx1"/>
                          </a:solidFill>
                          <a:latin typeface="+mn-lt"/>
                          <a:ea typeface="+mn-ea"/>
                          <a:cs typeface="Arial"/>
                        </a:rPr>
                        <a:t> </a:t>
                      </a:r>
                      <a:r>
                        <a:rPr lang="de-DE" sz="1100" b="0" dirty="0" smtClean="0">
                          <a:solidFill>
                            <a:schemeClr val="tx1"/>
                          </a:solidFill>
                          <a:latin typeface="+mn-lt"/>
                        </a:rPr>
                        <a:t>(+</a:t>
                      </a:r>
                      <a:r>
                        <a:rPr lang="de-DE" sz="1100" b="0" dirty="0" err="1" smtClean="0">
                          <a:solidFill>
                            <a:schemeClr val="tx1"/>
                          </a:solidFill>
                          <a:latin typeface="+mn-lt"/>
                        </a:rPr>
                        <a:t>gemcitabine+cisplatin</a:t>
                      </a:r>
                      <a:r>
                        <a:rPr lang="de-DE" sz="1100" b="0" dirty="0" smtClean="0">
                          <a:solidFill>
                            <a:schemeClr val="tx1"/>
                          </a:solidFill>
                          <a:latin typeface="+mn-lt"/>
                        </a:rPr>
                        <a:t>) </a:t>
                      </a:r>
                      <a:r>
                        <a:rPr lang="de-DE" sz="1100" b="0" dirty="0" err="1" smtClean="0">
                          <a:solidFill>
                            <a:schemeClr val="tx1"/>
                          </a:solidFill>
                          <a:latin typeface="+mn-lt"/>
                        </a:rPr>
                        <a:t>approval</a:t>
                      </a:r>
                      <a:r>
                        <a:rPr lang="de-DE" sz="1100" b="0" dirty="0" smtClean="0">
                          <a:solidFill>
                            <a:schemeClr val="tx1"/>
                          </a:solidFill>
                          <a:latin typeface="+mn-lt"/>
                        </a:rPr>
                        <a:t> in 1L SCC</a:t>
                      </a:r>
                      <a:endParaRPr lang="de-DE" sz="1100" b="0" kern="1200" dirty="0">
                        <a:solidFill>
                          <a:schemeClr val="tx1"/>
                        </a:solidFill>
                        <a:latin typeface="+mn-lt"/>
                        <a:ea typeface="+mn-ea"/>
                        <a:cs typeface="Arial"/>
                      </a:endParaRPr>
                    </a:p>
                  </a:txBody>
                  <a:tcPr marL="80668" marR="80668" marT="45817" marB="45817" anchor="ctr">
                    <a:lnL w="12700" cap="flat" cmpd="sng" algn="ctr">
                      <a:solidFill>
                        <a:schemeClr val="accent2">
                          <a:lumMod val="75000"/>
                        </a:schemeClr>
                      </a:solidFill>
                      <a:prstDash val="sysDot"/>
                      <a:round/>
                      <a:headEnd type="none" w="med" len="med"/>
                      <a:tailEnd type="none" w="med" len="med"/>
                    </a:lnL>
                    <a:lnR w="12700" cap="flat" cmpd="sng" algn="ctr">
                      <a:solidFill>
                        <a:schemeClr val="accent2">
                          <a:lumMod val="75000"/>
                        </a:schemeClr>
                      </a:solidFill>
                      <a:prstDash val="sysDot"/>
                      <a:round/>
                      <a:headEnd type="none" w="med" len="med"/>
                      <a:tailEnd type="none" w="med" len="med"/>
                    </a:lnR>
                    <a:lnT w="9525" cap="flat" cmpd="sng" algn="ctr">
                      <a:solidFill>
                        <a:schemeClr val="accent2">
                          <a:lumMod val="75000"/>
                        </a:schemeClr>
                      </a:solidFill>
                      <a:prstDash val="solid"/>
                      <a:round/>
                      <a:headEnd type="none" w="med" len="med"/>
                      <a:tailEnd type="none" w="med" len="med"/>
                    </a:lnT>
                    <a:lnB w="9525"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rgbClr val="F0EDEA"/>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270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r>
              <a:tr h="453389">
                <a:tc rowSpan="3">
                  <a:txBody>
                    <a:bodyPr/>
                    <a:lstStyle/>
                    <a:p>
                      <a:pPr algn="ctr"/>
                      <a:r>
                        <a:rPr lang="en-US" sz="900" dirty="0" smtClean="0"/>
                        <a:t>PD-1 Ab</a:t>
                      </a:r>
                      <a:endParaRPr lang="en-US" sz="900" dirty="0"/>
                    </a:p>
                  </a:txBody>
                  <a:tcPr marL="80668" marR="80668" marT="45817" marB="45817" vert="vert270" anchor="ctr">
                    <a:lnL w="9525" cap="flat" cmpd="sng" algn="ctr">
                      <a:solidFill>
                        <a:schemeClr val="accent2">
                          <a:lumMod val="75000"/>
                        </a:schemeClr>
                      </a:solidFill>
                      <a:prstDash val="solid"/>
                      <a:round/>
                      <a:headEnd type="none" w="med" len="med"/>
                      <a:tailEnd type="none" w="med" len="med"/>
                    </a:lnL>
                    <a:lnR w="12700" cap="flat" cmpd="sng" algn="ctr">
                      <a:solidFill>
                        <a:schemeClr val="accent2">
                          <a:lumMod val="75000"/>
                        </a:schemeClr>
                      </a:solidFill>
                      <a:prstDash val="sysDot"/>
                      <a:round/>
                      <a:headEnd type="none" w="med" len="med"/>
                      <a:tailEnd type="none" w="med" len="med"/>
                    </a:lnR>
                    <a:lnT w="9525"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marL="0" algn="l" defTabSz="914400" rtl="0" eaLnBrk="1" latinLnBrk="0" hangingPunct="1"/>
                      <a:r>
                        <a:rPr lang="en-US" sz="1100" b="0" kern="1200" dirty="0" err="1" smtClean="0">
                          <a:solidFill>
                            <a:schemeClr val="tx1"/>
                          </a:solidFill>
                          <a:latin typeface="+mn-lt"/>
                          <a:ea typeface="+mn-ea"/>
                          <a:cs typeface="Arial"/>
                        </a:rPr>
                        <a:t>Nivolumab</a:t>
                      </a:r>
                      <a:r>
                        <a:rPr lang="en-US" sz="1100" b="0" kern="1200" baseline="0" dirty="0" smtClean="0">
                          <a:solidFill>
                            <a:schemeClr val="tx1"/>
                          </a:solidFill>
                          <a:latin typeface="+mn-lt"/>
                          <a:ea typeface="+mn-ea"/>
                          <a:cs typeface="Arial"/>
                        </a:rPr>
                        <a:t> approval in </a:t>
                      </a:r>
                      <a:r>
                        <a:rPr lang="de-DE" sz="1100" b="0" dirty="0" smtClean="0">
                          <a:solidFill>
                            <a:schemeClr val="tx1"/>
                          </a:solidFill>
                          <a:latin typeface="+mn-lt"/>
                          <a:cs typeface="Calibri"/>
                        </a:rPr>
                        <a:t>≥</a:t>
                      </a:r>
                      <a:r>
                        <a:rPr lang="de-DE" sz="1100" b="0" dirty="0" smtClean="0">
                          <a:solidFill>
                            <a:schemeClr val="tx1"/>
                          </a:solidFill>
                          <a:latin typeface="+mn-lt"/>
                        </a:rPr>
                        <a:t>2L </a:t>
                      </a:r>
                      <a:r>
                        <a:rPr lang="en-US" sz="1100" b="0" kern="1200" baseline="0" dirty="0" smtClean="0">
                          <a:solidFill>
                            <a:schemeClr val="tx1"/>
                          </a:solidFill>
                          <a:latin typeface="+mn-lt"/>
                          <a:ea typeface="+mn-ea"/>
                          <a:cs typeface="Arial"/>
                        </a:rPr>
                        <a:t> SCC</a:t>
                      </a:r>
                    </a:p>
                  </a:txBody>
                  <a:tcPr marL="80668" marR="80668" marT="45817" marB="45817" anchor="ctr">
                    <a:lnL w="12700" cap="flat" cmpd="sng" algn="ctr">
                      <a:solidFill>
                        <a:schemeClr val="accent2">
                          <a:lumMod val="75000"/>
                        </a:schemeClr>
                      </a:solidFill>
                      <a:prstDash val="sysDot"/>
                      <a:round/>
                      <a:headEnd type="none" w="med" len="med"/>
                      <a:tailEnd type="none" w="med" len="med"/>
                    </a:lnL>
                    <a:lnR w="12700" cap="flat" cmpd="sng" algn="ctr">
                      <a:solidFill>
                        <a:schemeClr val="accent2">
                          <a:lumMod val="75000"/>
                        </a:schemeClr>
                      </a:solidFill>
                      <a:prstDash val="sysDot"/>
                      <a:round/>
                      <a:headEnd type="none" w="med" len="med"/>
                      <a:tailEnd type="none" w="med" len="med"/>
                    </a:lnR>
                    <a:lnT w="9525"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rgbClr val="F0EDEA"/>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270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r>
              <a:tr h="488307">
                <a:tc vMerge="1">
                  <a:txBody>
                    <a:bodyPr/>
                    <a:lstStyle/>
                    <a:p>
                      <a:endParaRPr lang="de-DE"/>
                    </a:p>
                  </a:txBody>
                  <a:tcPr/>
                </a:tc>
                <a:tc>
                  <a:txBody>
                    <a:bodyPr/>
                    <a:lstStyle/>
                    <a:p>
                      <a:pPr marL="0" indent="0" algn="l" defTabSz="914400" rtl="0" eaLnBrk="1" latinLnBrk="0" hangingPunct="1">
                        <a:buFontTx/>
                        <a:buNone/>
                      </a:pPr>
                      <a:r>
                        <a:rPr lang="en-US" sz="1100" b="0" kern="1200" baseline="0" dirty="0" err="1" smtClean="0">
                          <a:solidFill>
                            <a:schemeClr val="tx1"/>
                          </a:solidFill>
                          <a:latin typeface="+mn-lt"/>
                          <a:ea typeface="+mn-ea"/>
                          <a:cs typeface="+mn-cs"/>
                        </a:rPr>
                        <a:t>Nivolumab</a:t>
                      </a:r>
                      <a:r>
                        <a:rPr lang="en-US" sz="1100" b="0" kern="1200" baseline="0" dirty="0" smtClean="0">
                          <a:solidFill>
                            <a:schemeClr val="tx1"/>
                          </a:solidFill>
                          <a:latin typeface="+mn-lt"/>
                          <a:ea typeface="+mn-ea"/>
                          <a:cs typeface="+mn-cs"/>
                        </a:rPr>
                        <a:t> approval in 1L NSCLC in PDL1+ patients (CHECKMATE-026)</a:t>
                      </a:r>
                    </a:p>
                  </a:txBody>
                  <a:tcPr marL="80668" marR="80668" marT="45817" marB="45817" anchor="ctr">
                    <a:lnL w="12700" cap="flat" cmpd="sng" algn="ctr">
                      <a:solidFill>
                        <a:schemeClr val="accent2">
                          <a:lumMod val="75000"/>
                        </a:schemeClr>
                      </a:solidFill>
                      <a:prstDash val="sysDot"/>
                      <a:round/>
                      <a:headEnd type="none" w="med" len="med"/>
                      <a:tailEnd type="none" w="med" len="med"/>
                    </a:lnL>
                    <a:lnR w="12700" cap="flat" cmpd="sng" algn="ctr">
                      <a:solidFill>
                        <a:schemeClr val="accent2">
                          <a:lumMod val="75000"/>
                        </a:schemeClr>
                      </a:solidFill>
                      <a:prstDash val="sysDot"/>
                      <a:round/>
                      <a:headEnd type="none" w="med" len="med"/>
                      <a:tailEnd type="none" w="med" len="med"/>
                    </a:lnR>
                    <a:lnT w="12700" cap="flat" cmpd="sng" algn="ctr">
                      <a:solidFill>
                        <a:schemeClr val="accent2">
                          <a:lumMod val="75000"/>
                        </a:schemeClr>
                      </a:solidFill>
                      <a:prstDash val="sysDot"/>
                      <a:round/>
                      <a:headEnd type="none" w="med" len="med"/>
                      <a:tailEnd type="none" w="med" len="med"/>
                    </a:lnT>
                    <a:lnB w="1270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rgbClr val="F0EDEA"/>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270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r>
              <a:tr h="184044">
                <a:tc vMerge="1">
                  <a:txBody>
                    <a:bodyPr/>
                    <a:lstStyle/>
                    <a:p>
                      <a:endParaRPr lang="en-US" sz="900" dirty="0"/>
                    </a:p>
                  </a:txBody>
                  <a:tcPr marL="87390" marR="87390" marT="45817" marB="45817" vert="vert270" anchor="ctr">
                    <a:lnL w="9525" cap="flat" cmpd="sng" algn="ctr">
                      <a:solidFill>
                        <a:schemeClr val="accent2">
                          <a:lumMod val="75000"/>
                        </a:schemeClr>
                      </a:solidFill>
                      <a:prstDash val="solid"/>
                      <a:round/>
                      <a:headEnd type="none" w="med" len="med"/>
                      <a:tailEnd type="none" w="med" len="med"/>
                    </a:lnL>
                    <a:lnR w="12700" cap="flat" cmpd="sng" algn="ctr">
                      <a:solidFill>
                        <a:schemeClr val="accent2">
                          <a:lumMod val="75000"/>
                        </a:schemeClr>
                      </a:solidFill>
                      <a:prstDash val="sysDot"/>
                      <a:round/>
                      <a:headEnd type="none" w="med" len="med"/>
                      <a:tailEnd type="none" w="med" len="med"/>
                    </a:lnR>
                    <a:lnT w="12700" cap="flat" cmpd="sng" algn="ctr">
                      <a:solidFill>
                        <a:schemeClr val="accent2">
                          <a:lumMod val="75000"/>
                        </a:schemeClr>
                      </a:solidFill>
                      <a:prstDash val="sysDot"/>
                      <a:round/>
                      <a:headEnd type="none" w="med" len="med"/>
                      <a:tailEnd type="none" w="med" len="med"/>
                    </a:lnT>
                    <a:lnB w="1270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100" b="0" kern="1200" dirty="0" err="1" smtClean="0">
                          <a:solidFill>
                            <a:schemeClr val="tx1"/>
                          </a:solidFill>
                          <a:latin typeface="+mn-lt"/>
                          <a:ea typeface="+mn-ea"/>
                          <a:cs typeface="Arial"/>
                        </a:rPr>
                        <a:t>Pembrolizumab</a:t>
                      </a:r>
                      <a:r>
                        <a:rPr lang="en-US" sz="1100" b="0" kern="1200" baseline="0" dirty="0" smtClean="0">
                          <a:solidFill>
                            <a:schemeClr val="tx1"/>
                          </a:solidFill>
                          <a:latin typeface="+mn-lt"/>
                          <a:ea typeface="+mn-ea"/>
                          <a:cs typeface="Arial"/>
                        </a:rPr>
                        <a:t> approved in:</a:t>
                      </a:r>
                      <a:endParaRPr lang="en-US" sz="1100" b="0" kern="1200" baseline="0" dirty="0" smtClean="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100" b="0" kern="1200" baseline="0" dirty="0" smtClean="0">
                          <a:solidFill>
                            <a:schemeClr val="tx1"/>
                          </a:solidFill>
                          <a:latin typeface="+mn-lt"/>
                          <a:ea typeface="+mn-ea"/>
                          <a:cs typeface="Arial"/>
                        </a:rPr>
                        <a:t>- 2L N</a:t>
                      </a:r>
                      <a:r>
                        <a:rPr lang="en-US" sz="1100" b="0" kern="1200" baseline="0" dirty="0" smtClean="0">
                          <a:solidFill>
                            <a:schemeClr val="tx1"/>
                          </a:solidFill>
                          <a:latin typeface="+mn-lt"/>
                          <a:ea typeface="+mn-ea"/>
                          <a:cs typeface="+mn-cs"/>
                        </a:rPr>
                        <a:t>SCLC PDL1+ </a:t>
                      </a:r>
                      <a:r>
                        <a:rPr lang="en-US" sz="1100" b="0" kern="1200" baseline="0" dirty="0" smtClean="0">
                          <a:solidFill>
                            <a:schemeClr val="tx1"/>
                          </a:solidFill>
                          <a:latin typeface="+mn-lt"/>
                          <a:ea typeface="+mn-ea"/>
                          <a:cs typeface="Arial"/>
                        </a:rPr>
                        <a:t>(KEYNOTE 10) </a:t>
                      </a:r>
                    </a:p>
                    <a:p>
                      <a:pPr marL="0" marR="0" indent="0" algn="l" defTabSz="914400" rtl="0" eaLnBrk="1" fontAlgn="auto" latinLnBrk="0" hangingPunct="1">
                        <a:lnSpc>
                          <a:spcPct val="100000"/>
                        </a:lnSpc>
                        <a:spcBef>
                          <a:spcPts val="0"/>
                        </a:spcBef>
                        <a:spcAft>
                          <a:spcPts val="0"/>
                        </a:spcAft>
                        <a:buClrTx/>
                        <a:buSzTx/>
                        <a:buFontTx/>
                        <a:buNone/>
                        <a:tabLst/>
                        <a:defRPr/>
                      </a:pPr>
                      <a:r>
                        <a:rPr lang="en-US" sz="1100" b="0" kern="1200" baseline="0" dirty="0" smtClean="0">
                          <a:solidFill>
                            <a:schemeClr val="tx1"/>
                          </a:solidFill>
                          <a:latin typeface="+mn-lt"/>
                          <a:ea typeface="+mn-ea"/>
                          <a:cs typeface="Arial"/>
                        </a:rPr>
                        <a:t>- 1L NSCLC PDL1+ (KEYNOTE 24)</a:t>
                      </a:r>
                      <a:endParaRPr lang="en-US" sz="1100" b="0" kern="1200" dirty="0">
                        <a:solidFill>
                          <a:schemeClr val="tx1"/>
                        </a:solidFill>
                        <a:latin typeface="+mn-lt"/>
                        <a:ea typeface="+mn-ea"/>
                        <a:cs typeface="Arial"/>
                      </a:endParaRPr>
                    </a:p>
                  </a:txBody>
                  <a:tcPr marL="80668" marR="80668" marT="45817" marB="45817" anchor="ctr">
                    <a:lnL w="12700" cap="flat" cmpd="sng" algn="ctr">
                      <a:solidFill>
                        <a:schemeClr val="accent2">
                          <a:lumMod val="75000"/>
                        </a:schemeClr>
                      </a:solidFill>
                      <a:prstDash val="sysDot"/>
                      <a:round/>
                      <a:headEnd type="none" w="med" len="med"/>
                      <a:tailEnd type="none" w="med" len="med"/>
                    </a:lnL>
                    <a:lnR w="12700" cap="flat" cmpd="sng" algn="ctr">
                      <a:solidFill>
                        <a:schemeClr val="accent2">
                          <a:lumMod val="75000"/>
                        </a:schemeClr>
                      </a:solidFill>
                      <a:prstDash val="sysDot"/>
                      <a:round/>
                      <a:headEnd type="none" w="med" len="med"/>
                      <a:tailEnd type="none" w="med" len="med"/>
                    </a:lnR>
                    <a:lnT w="12700" cap="flat" cmpd="sng" algn="ctr">
                      <a:solidFill>
                        <a:schemeClr val="accent2">
                          <a:lumMod val="75000"/>
                        </a:schemeClr>
                      </a:solidFill>
                      <a:prstDash val="sysDot"/>
                      <a:round/>
                      <a:headEnd type="none" w="med" len="med"/>
                      <a:tailEnd type="none" w="med" len="med"/>
                    </a:lnT>
                    <a:lnB w="1270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rgbClr val="F0EDEA"/>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1270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r>
              <a:tr h="184044">
                <a:tc>
                  <a:txBody>
                    <a:bodyPr/>
                    <a:lstStyle/>
                    <a:p>
                      <a:pPr algn="ctr"/>
                      <a:r>
                        <a:rPr lang="en-US" sz="900" dirty="0" smtClean="0"/>
                        <a:t>PDL-1 Ab</a:t>
                      </a:r>
                      <a:endParaRPr lang="en-US" sz="900" dirty="0"/>
                    </a:p>
                  </a:txBody>
                  <a:tcPr marL="80668" marR="80668" marT="45817" marB="45817" vert="vert270" anchor="ctr">
                    <a:lnL w="9525" cap="flat" cmpd="sng" algn="ctr">
                      <a:solidFill>
                        <a:schemeClr val="accent2">
                          <a:lumMod val="75000"/>
                        </a:schemeClr>
                      </a:solidFill>
                      <a:prstDash val="solid"/>
                      <a:round/>
                      <a:headEnd type="none" w="med" len="med"/>
                      <a:tailEnd type="none" w="med" len="med"/>
                    </a:lnL>
                    <a:lnR w="12700" cap="flat" cmpd="sng" algn="ctr">
                      <a:solidFill>
                        <a:schemeClr val="accent2">
                          <a:lumMod val="75000"/>
                        </a:schemeClr>
                      </a:solidFill>
                      <a:prstDash val="sysDot"/>
                      <a:round/>
                      <a:headEnd type="none" w="med" len="med"/>
                      <a:tailEnd type="none" w="med" len="med"/>
                    </a:lnR>
                    <a:lnT w="12700" cap="flat" cmpd="sng" algn="ctr">
                      <a:solidFill>
                        <a:schemeClr val="accent2">
                          <a:lumMod val="75000"/>
                        </a:schemeClr>
                      </a:solidFill>
                      <a:prstDash val="sysDot"/>
                      <a:round/>
                      <a:headEnd type="none" w="med" len="med"/>
                      <a:tailEnd type="none" w="med" len="med"/>
                    </a:lnT>
                    <a:lnB w="1270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de-DE" sz="1100" b="0" dirty="0" smtClean="0">
                          <a:solidFill>
                            <a:schemeClr val="tx1"/>
                          </a:solidFill>
                          <a:latin typeface="+mn-lt"/>
                        </a:rPr>
                        <a:t>MPDL-3280A </a:t>
                      </a:r>
                      <a:r>
                        <a:rPr lang="de-DE" sz="1100" b="0" dirty="0" err="1" smtClean="0">
                          <a:solidFill>
                            <a:schemeClr val="tx1"/>
                          </a:solidFill>
                          <a:latin typeface="+mn-lt"/>
                        </a:rPr>
                        <a:t>approval</a:t>
                      </a:r>
                      <a:r>
                        <a:rPr lang="de-DE" sz="1100" b="0" baseline="0" dirty="0" smtClean="0">
                          <a:solidFill>
                            <a:schemeClr val="tx1"/>
                          </a:solidFill>
                          <a:latin typeface="+mn-lt"/>
                        </a:rPr>
                        <a:t> in:</a:t>
                      </a:r>
                      <a:endParaRPr lang="de-DE" sz="1100" b="0" dirty="0" smtClean="0">
                        <a:solidFill>
                          <a:schemeClr val="tx1"/>
                        </a:solidFill>
                        <a:latin typeface="+mn-lt"/>
                      </a:endParaRPr>
                    </a:p>
                    <a:p>
                      <a:pPr marL="0" marR="0" indent="0" algn="l" defTabSz="914400" rtl="0" eaLnBrk="1" fontAlgn="auto" latinLnBrk="0" hangingPunct="1">
                        <a:lnSpc>
                          <a:spcPct val="100000"/>
                        </a:lnSpc>
                        <a:spcBef>
                          <a:spcPts val="0"/>
                        </a:spcBef>
                        <a:spcAft>
                          <a:spcPts val="0"/>
                        </a:spcAft>
                        <a:buClrTx/>
                        <a:buSzTx/>
                        <a:buFontTx/>
                        <a:buNone/>
                        <a:tabLst/>
                        <a:defRPr/>
                      </a:pPr>
                      <a:r>
                        <a:rPr lang="de-DE" sz="1100" b="0" dirty="0" smtClean="0">
                          <a:solidFill>
                            <a:schemeClr val="tx1"/>
                          </a:solidFill>
                          <a:latin typeface="+mn-lt"/>
                          <a:cs typeface="Calibri"/>
                        </a:rPr>
                        <a:t> -</a:t>
                      </a:r>
                      <a:r>
                        <a:rPr lang="de-DE" sz="1100" b="0" baseline="0" dirty="0" smtClean="0">
                          <a:solidFill>
                            <a:schemeClr val="tx1"/>
                          </a:solidFill>
                          <a:latin typeface="+mn-lt"/>
                          <a:cs typeface="Calibri"/>
                        </a:rPr>
                        <a:t> </a:t>
                      </a:r>
                      <a:r>
                        <a:rPr lang="de-DE" sz="1100" b="0" dirty="0" smtClean="0">
                          <a:solidFill>
                            <a:schemeClr val="tx1"/>
                          </a:solidFill>
                          <a:latin typeface="+mn-lt"/>
                          <a:cs typeface="Calibri"/>
                        </a:rPr>
                        <a:t> ≥</a:t>
                      </a:r>
                      <a:r>
                        <a:rPr lang="de-DE" sz="1100" b="0" dirty="0" smtClean="0">
                          <a:solidFill>
                            <a:schemeClr val="tx1"/>
                          </a:solidFill>
                          <a:latin typeface="+mn-lt"/>
                        </a:rPr>
                        <a:t>2L NSCLC</a:t>
                      </a:r>
                      <a:endParaRPr lang="de-DE" sz="1100" b="0" strike="sngStrike" dirty="0" smtClean="0">
                        <a:solidFill>
                          <a:schemeClr val="tx1"/>
                        </a:solidFill>
                        <a:latin typeface="+mn-lt"/>
                      </a:endParaRPr>
                    </a:p>
                    <a:p>
                      <a:pPr marL="0" marR="0" indent="0" algn="l" defTabSz="914400" rtl="0" eaLnBrk="1" fontAlgn="auto" latinLnBrk="0" hangingPunct="1">
                        <a:lnSpc>
                          <a:spcPct val="100000"/>
                        </a:lnSpc>
                        <a:spcBef>
                          <a:spcPts val="0"/>
                        </a:spcBef>
                        <a:spcAft>
                          <a:spcPts val="0"/>
                        </a:spcAft>
                        <a:buClrTx/>
                        <a:buSzTx/>
                        <a:buFontTx/>
                        <a:buNone/>
                        <a:tabLst/>
                        <a:defRPr/>
                      </a:pPr>
                      <a:r>
                        <a:rPr lang="de-DE" sz="1100" b="0" baseline="0" dirty="0" smtClean="0">
                          <a:solidFill>
                            <a:schemeClr val="tx1"/>
                          </a:solidFill>
                          <a:latin typeface="+mn-lt"/>
                        </a:rPr>
                        <a:t> - 2L NSCLC (</a:t>
                      </a:r>
                      <a:r>
                        <a:rPr lang="de-DE" sz="1100" b="0" baseline="0" dirty="0" err="1" smtClean="0">
                          <a:solidFill>
                            <a:schemeClr val="tx1"/>
                          </a:solidFill>
                          <a:latin typeface="+mn-lt"/>
                        </a:rPr>
                        <a:t>PhIII</a:t>
                      </a:r>
                      <a:r>
                        <a:rPr lang="de-DE" sz="1100" b="0" baseline="0" dirty="0" smtClean="0">
                          <a:solidFill>
                            <a:schemeClr val="tx1"/>
                          </a:solidFill>
                          <a:latin typeface="+mn-lt"/>
                        </a:rPr>
                        <a:t>): “</a:t>
                      </a:r>
                      <a:r>
                        <a:rPr lang="de-DE" sz="1100" b="0" baseline="0" dirty="0" err="1" smtClean="0">
                          <a:solidFill>
                            <a:schemeClr val="tx1"/>
                          </a:solidFill>
                          <a:latin typeface="+mn-lt"/>
                        </a:rPr>
                        <a:t>Oak</a:t>
                      </a:r>
                      <a:r>
                        <a:rPr lang="de-DE" sz="1100" b="0" baseline="0" dirty="0" smtClean="0">
                          <a:solidFill>
                            <a:schemeClr val="tx1"/>
                          </a:solidFill>
                          <a:latin typeface="+mn-lt"/>
                        </a:rPr>
                        <a:t>“</a:t>
                      </a:r>
                    </a:p>
                    <a:p>
                      <a:pPr marL="0" marR="0" indent="0" algn="l" defTabSz="914400" rtl="0" eaLnBrk="1" fontAlgn="auto" latinLnBrk="0" hangingPunct="1">
                        <a:lnSpc>
                          <a:spcPct val="100000"/>
                        </a:lnSpc>
                        <a:spcBef>
                          <a:spcPts val="0"/>
                        </a:spcBef>
                        <a:spcAft>
                          <a:spcPts val="0"/>
                        </a:spcAft>
                        <a:buClrTx/>
                        <a:buSzTx/>
                        <a:buFontTx/>
                        <a:buNone/>
                        <a:tabLst/>
                        <a:defRPr/>
                      </a:pPr>
                      <a:r>
                        <a:rPr lang="de-DE" sz="1100" b="0" baseline="0" dirty="0" smtClean="0">
                          <a:solidFill>
                            <a:schemeClr val="tx1"/>
                          </a:solidFill>
                          <a:latin typeface="+mn-lt"/>
                        </a:rPr>
                        <a:t> - All Lines PDL1+ (</a:t>
                      </a:r>
                      <a:r>
                        <a:rPr lang="de-DE" sz="1100" b="0" baseline="0" dirty="0" err="1" smtClean="0">
                          <a:solidFill>
                            <a:schemeClr val="tx1"/>
                          </a:solidFill>
                          <a:latin typeface="+mn-lt"/>
                        </a:rPr>
                        <a:t>phII</a:t>
                      </a:r>
                      <a:r>
                        <a:rPr lang="de-DE" sz="1100" b="0" baseline="0" dirty="0" smtClean="0">
                          <a:solidFill>
                            <a:schemeClr val="tx1"/>
                          </a:solidFill>
                          <a:latin typeface="+mn-lt"/>
                        </a:rPr>
                        <a:t>): “</a:t>
                      </a:r>
                      <a:r>
                        <a:rPr lang="de-DE" sz="1100" b="0" baseline="0" dirty="0" err="1" smtClean="0">
                          <a:solidFill>
                            <a:schemeClr val="tx1"/>
                          </a:solidFill>
                          <a:latin typeface="+mn-lt"/>
                        </a:rPr>
                        <a:t>Birch</a:t>
                      </a:r>
                      <a:r>
                        <a:rPr lang="de-DE" sz="1100" b="0" baseline="0" dirty="0" smtClean="0">
                          <a:solidFill>
                            <a:schemeClr val="tx1"/>
                          </a:solidFill>
                          <a:latin typeface="+mn-lt"/>
                        </a:rPr>
                        <a:t>“</a:t>
                      </a:r>
                      <a:endParaRPr lang="de-DE" sz="1100" b="0" dirty="0" smtClean="0">
                        <a:solidFill>
                          <a:schemeClr val="tx1"/>
                        </a:solidFill>
                        <a:latin typeface="+mn-lt"/>
                      </a:endParaRPr>
                    </a:p>
                  </a:txBody>
                  <a:tcPr marL="80668" marR="80668" marT="45817" marB="45817" anchor="ctr">
                    <a:lnL w="12700" cap="flat" cmpd="sng" algn="ctr">
                      <a:solidFill>
                        <a:schemeClr val="accent2">
                          <a:lumMod val="75000"/>
                        </a:schemeClr>
                      </a:solidFill>
                      <a:prstDash val="sysDot"/>
                      <a:round/>
                      <a:headEnd type="none" w="med" len="med"/>
                      <a:tailEnd type="none" w="med" len="med"/>
                    </a:lnL>
                    <a:lnR w="12700" cap="flat" cmpd="sng" algn="ctr">
                      <a:solidFill>
                        <a:schemeClr val="accent2">
                          <a:lumMod val="75000"/>
                        </a:schemeClr>
                      </a:solidFill>
                      <a:prstDash val="sysDot"/>
                      <a:round/>
                      <a:headEnd type="none" w="med" len="med"/>
                      <a:tailEnd type="none" w="med" len="med"/>
                    </a:lnR>
                    <a:lnT w="12700" cap="flat" cmpd="sng" algn="ctr">
                      <a:solidFill>
                        <a:schemeClr val="accent2">
                          <a:lumMod val="75000"/>
                        </a:schemeClr>
                      </a:solidFill>
                      <a:prstDash val="sysDot"/>
                      <a:round/>
                      <a:headEnd type="none" w="med" len="med"/>
                      <a:tailEnd type="none" w="med" len="med"/>
                    </a:lnT>
                    <a:lnB w="1270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rgbClr val="F0EDEA"/>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1270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a:solidFill>
                          <a:schemeClr val="tx1"/>
                        </a:solidFill>
                        <a:latin typeface="BISans"/>
                        <a:ea typeface="+mn-ea"/>
                        <a:cs typeface="Arial"/>
                      </a:endParaRPr>
                    </a:p>
                  </a:txBody>
                  <a:tcPr marL="0" marR="0" marT="0" marB="0" anchor="ctr">
                    <a:lnL w="19050" cap="flat" cmpd="sng" algn="ctr">
                      <a:solidFill>
                        <a:schemeClr val="accent2">
                          <a:lumMod val="75000"/>
                        </a:schemeClr>
                      </a:solidFill>
                      <a:prstDash val="sysDot"/>
                      <a:round/>
                      <a:headEnd type="none" w="med" len="med"/>
                      <a:tailEnd type="none" w="med" len="med"/>
                    </a:lnL>
                    <a:lnR w="9525"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endParaRPr lang="en-US" sz="500" b="1" kern="1200" dirty="0">
                        <a:solidFill>
                          <a:schemeClr val="tx1"/>
                        </a:solidFill>
                        <a:latin typeface="BISans"/>
                        <a:ea typeface="+mn-ea"/>
                        <a:cs typeface="Arial"/>
                      </a:endParaRPr>
                    </a:p>
                  </a:txBody>
                  <a:tcPr marL="0" marR="0" marT="0" marB="0" anchor="ctr">
                    <a:lnL w="9525" cap="flat" cmpd="sng" algn="ctr">
                      <a:solidFill>
                        <a:schemeClr val="accent2">
                          <a:lumMod val="75000"/>
                        </a:schemeClr>
                      </a:solidFill>
                      <a:prstDash val="sysDot"/>
                      <a:round/>
                      <a:headEnd type="none" w="med" len="med"/>
                      <a:tailEnd type="none" w="med" len="med"/>
                    </a:lnL>
                    <a:lnR w="19050" cap="flat" cmpd="sng" algn="ctr">
                      <a:solidFill>
                        <a:schemeClr val="accent2">
                          <a:lumMod val="75000"/>
                        </a:schemeClr>
                      </a:solidFill>
                      <a:prstDash val="sysDot"/>
                      <a:round/>
                      <a:headEnd type="none" w="med" len="med"/>
                      <a:tailEnd type="none" w="med" len="med"/>
                    </a:lnR>
                    <a:lnT w="19050" cap="flat" cmpd="sng" algn="ctr">
                      <a:solidFill>
                        <a:schemeClr val="accent2">
                          <a:lumMod val="75000"/>
                        </a:schemeClr>
                      </a:solidFill>
                      <a:prstDash val="sysDot"/>
                      <a:round/>
                      <a:headEnd type="none" w="med" len="med"/>
                      <a:tailEnd type="none" w="med" len="med"/>
                    </a:lnT>
                    <a:lnB w="19050" cap="flat" cmpd="sng" algn="ctr">
                      <a:solidFill>
                        <a:schemeClr val="accent2">
                          <a:lumMod val="75000"/>
                        </a:schemeClr>
                      </a:solidFill>
                      <a:prstDash val="sysDot"/>
                      <a:round/>
                      <a:headEnd type="none" w="med" len="med"/>
                      <a:tailEnd type="none" w="med" len="med"/>
                    </a:lnB>
                    <a:lnTlToBr w="12700" cmpd="sng">
                      <a:noFill/>
                      <a:prstDash val="solid"/>
                    </a:lnTlToBr>
                    <a:lnBlToTr w="12700" cmpd="sng">
                      <a:noFill/>
                      <a:prstDash val="solid"/>
                    </a:lnBlToTr>
                    <a:solidFill>
                      <a:schemeClr val="bg1"/>
                    </a:solidFill>
                  </a:tcPr>
                </a:tc>
              </a:tr>
            </a:tbl>
          </a:graphicData>
        </a:graphic>
      </p:graphicFrame>
      <p:cxnSp>
        <p:nvCxnSpPr>
          <p:cNvPr id="107" name="Straight Arrow Connector 106"/>
          <p:cNvCxnSpPr/>
          <p:nvPr/>
        </p:nvCxnSpPr>
        <p:spPr bwMode="auto">
          <a:xfrm flipV="1">
            <a:off x="7013333" y="5238820"/>
            <a:ext cx="332308" cy="2"/>
          </a:xfrm>
          <a:prstGeom prst="straightConnector1">
            <a:avLst/>
          </a:prstGeom>
          <a:solidFill>
            <a:schemeClr val="accent1"/>
          </a:solidFill>
          <a:ln w="25400" cap="flat" cmpd="sng" algn="ctr">
            <a:solidFill>
              <a:schemeClr val="tx1">
                <a:lumMod val="50000"/>
                <a:lumOff val="50000"/>
              </a:schemeClr>
            </a:solidFill>
            <a:prstDash val="dash"/>
            <a:round/>
            <a:headEnd type="triangle" w="med" len="med"/>
            <a:tailEnd type="triangle" w="med" len="med"/>
          </a:ln>
          <a:effectLst/>
        </p:spPr>
      </p:cxnSp>
      <p:sp>
        <p:nvSpPr>
          <p:cNvPr id="126" name="TextBox 125"/>
          <p:cNvSpPr txBox="1"/>
          <p:nvPr/>
        </p:nvSpPr>
        <p:spPr>
          <a:xfrm>
            <a:off x="5174688" y="4700387"/>
            <a:ext cx="2409634" cy="215444"/>
          </a:xfrm>
          <a:prstGeom prst="rect">
            <a:avLst/>
          </a:prstGeom>
          <a:noFill/>
        </p:spPr>
        <p:txBody>
          <a:bodyPr wrap="none" rtlCol="0">
            <a:spAutoFit/>
          </a:bodyPr>
          <a:lstStyle/>
          <a:p>
            <a:r>
              <a:rPr lang="en-US" sz="800" b="0" i="1" dirty="0" smtClean="0"/>
              <a:t>Based on Roche Press release on 29</a:t>
            </a:r>
            <a:r>
              <a:rPr lang="en-US" sz="800" b="0" i="1" baseline="30000" dirty="0" smtClean="0"/>
              <a:t>th</a:t>
            </a:r>
            <a:r>
              <a:rPr lang="en-US" sz="800" b="0" i="1" dirty="0" smtClean="0"/>
              <a:t> Jan 2015</a:t>
            </a:r>
            <a:endParaRPr lang="en-US" sz="800" b="0" i="1" dirty="0"/>
          </a:p>
        </p:txBody>
      </p:sp>
      <p:sp>
        <p:nvSpPr>
          <p:cNvPr id="127" name="TextBox 126"/>
          <p:cNvSpPr txBox="1"/>
          <p:nvPr/>
        </p:nvSpPr>
        <p:spPr>
          <a:xfrm>
            <a:off x="7584322" y="4896280"/>
            <a:ext cx="1466880" cy="461665"/>
          </a:xfrm>
          <a:prstGeom prst="rect">
            <a:avLst/>
          </a:prstGeom>
          <a:noFill/>
        </p:spPr>
        <p:txBody>
          <a:bodyPr wrap="square" rtlCol="0">
            <a:spAutoFit/>
          </a:bodyPr>
          <a:lstStyle/>
          <a:p>
            <a:r>
              <a:rPr lang="en-US" sz="800" b="0" i="1" dirty="0" smtClean="0"/>
              <a:t>Anticipated launch scenario based on early termination of BIRCH trial</a:t>
            </a:r>
            <a:endParaRPr lang="en-US" sz="800" b="0" i="1" dirty="0"/>
          </a:p>
        </p:txBody>
      </p:sp>
      <p:sp>
        <p:nvSpPr>
          <p:cNvPr id="58" name="Diamond 30"/>
          <p:cNvSpPr/>
          <p:nvPr/>
        </p:nvSpPr>
        <p:spPr>
          <a:xfrm>
            <a:off x="5170499" y="1720850"/>
            <a:ext cx="257526" cy="258379"/>
          </a:xfrm>
          <a:prstGeom prst="diamond">
            <a:avLst/>
          </a:prstGeom>
          <a:solidFill>
            <a:srgbClr val="C0000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sz="800" dirty="0" smtClean="0">
                <a:solidFill>
                  <a:schemeClr val="bg1"/>
                </a:solidFill>
                <a:latin typeface="BISans"/>
              </a:rPr>
              <a:t>US</a:t>
            </a:r>
            <a:endParaRPr lang="en-US" sz="800" dirty="0">
              <a:solidFill>
                <a:schemeClr val="bg1"/>
              </a:solidFill>
              <a:latin typeface="BISans"/>
            </a:endParaRPr>
          </a:p>
        </p:txBody>
      </p:sp>
      <p:sp>
        <p:nvSpPr>
          <p:cNvPr id="59" name="Diamond 30"/>
          <p:cNvSpPr/>
          <p:nvPr/>
        </p:nvSpPr>
        <p:spPr>
          <a:xfrm>
            <a:off x="4854767" y="1720850"/>
            <a:ext cx="256351" cy="258379"/>
          </a:xfrm>
          <a:prstGeom prst="diamond">
            <a:avLst/>
          </a:prstGeom>
          <a:solidFill>
            <a:srgbClr val="C0000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sz="800" dirty="0" smtClean="0">
                <a:solidFill>
                  <a:schemeClr val="bg1"/>
                </a:solidFill>
                <a:latin typeface="BISans"/>
              </a:rPr>
              <a:t>EU</a:t>
            </a:r>
            <a:endParaRPr lang="en-US" sz="800" dirty="0">
              <a:solidFill>
                <a:schemeClr val="bg1"/>
              </a:solidFill>
              <a:latin typeface="BISans"/>
            </a:endParaRPr>
          </a:p>
        </p:txBody>
      </p:sp>
      <p:sp>
        <p:nvSpPr>
          <p:cNvPr id="63" name="Diamond 33"/>
          <p:cNvSpPr/>
          <p:nvPr/>
        </p:nvSpPr>
        <p:spPr>
          <a:xfrm>
            <a:off x="3291721" y="6553522"/>
            <a:ext cx="297107" cy="271463"/>
          </a:xfrm>
          <a:prstGeom prst="diamond">
            <a:avLst/>
          </a:prstGeom>
          <a:solidFill>
            <a:srgbClr val="00006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sz="800" dirty="0">
                <a:solidFill>
                  <a:schemeClr val="bg1"/>
                </a:solidFill>
                <a:latin typeface="BISans"/>
              </a:rPr>
              <a:t>D</a:t>
            </a:r>
          </a:p>
        </p:txBody>
      </p:sp>
      <p:sp>
        <p:nvSpPr>
          <p:cNvPr id="64" name="Textfeld 63"/>
          <p:cNvSpPr txBox="1"/>
          <p:nvPr/>
        </p:nvSpPr>
        <p:spPr>
          <a:xfrm>
            <a:off x="3592239" y="6550979"/>
            <a:ext cx="470000" cy="253916"/>
          </a:xfrm>
          <a:prstGeom prst="rect">
            <a:avLst/>
          </a:prstGeom>
          <a:noFill/>
        </p:spPr>
        <p:txBody>
          <a:bodyPr wrap="none" rtlCol="0">
            <a:spAutoFit/>
          </a:bodyPr>
          <a:lstStyle/>
          <a:p>
            <a:r>
              <a:rPr lang="de-DE" sz="1050" b="0" dirty="0" smtClean="0"/>
              <a:t>Data</a:t>
            </a:r>
            <a:endParaRPr lang="en-GB" sz="1050" b="0" dirty="0"/>
          </a:p>
        </p:txBody>
      </p:sp>
      <p:sp>
        <p:nvSpPr>
          <p:cNvPr id="67" name="Diamond 33"/>
          <p:cNvSpPr/>
          <p:nvPr/>
        </p:nvSpPr>
        <p:spPr>
          <a:xfrm>
            <a:off x="4027287" y="6557869"/>
            <a:ext cx="297107" cy="271463"/>
          </a:xfrm>
          <a:prstGeom prst="diamond">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sz="800" dirty="0">
                <a:solidFill>
                  <a:schemeClr val="bg1"/>
                </a:solidFill>
                <a:latin typeface="BISans"/>
              </a:rPr>
              <a:t>L</a:t>
            </a:r>
          </a:p>
        </p:txBody>
      </p:sp>
      <p:sp>
        <p:nvSpPr>
          <p:cNvPr id="68" name="Textfeld 67"/>
          <p:cNvSpPr txBox="1"/>
          <p:nvPr/>
        </p:nvSpPr>
        <p:spPr>
          <a:xfrm>
            <a:off x="4327808" y="6555326"/>
            <a:ext cx="628698" cy="253916"/>
          </a:xfrm>
          <a:prstGeom prst="rect">
            <a:avLst/>
          </a:prstGeom>
          <a:noFill/>
        </p:spPr>
        <p:txBody>
          <a:bodyPr wrap="none" rtlCol="0">
            <a:spAutoFit/>
          </a:bodyPr>
          <a:lstStyle/>
          <a:p>
            <a:r>
              <a:rPr lang="de-DE" sz="1050" b="0" dirty="0" smtClean="0"/>
              <a:t>Launch</a:t>
            </a:r>
            <a:endParaRPr lang="en-GB" sz="1050" b="0" dirty="0"/>
          </a:p>
        </p:txBody>
      </p:sp>
      <p:sp>
        <p:nvSpPr>
          <p:cNvPr id="82" name="Diamond 30"/>
          <p:cNvSpPr/>
          <p:nvPr/>
        </p:nvSpPr>
        <p:spPr>
          <a:xfrm>
            <a:off x="5174688" y="4185930"/>
            <a:ext cx="274320" cy="258379"/>
          </a:xfrm>
          <a:prstGeom prst="diamond">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sz="800" dirty="0" smtClean="0">
                <a:solidFill>
                  <a:schemeClr val="bg1"/>
                </a:solidFill>
                <a:latin typeface="BISans"/>
              </a:rPr>
              <a:t>US</a:t>
            </a:r>
            <a:endParaRPr lang="en-US" sz="800" dirty="0">
              <a:solidFill>
                <a:schemeClr val="bg1"/>
              </a:solidFill>
              <a:latin typeface="BISans"/>
            </a:endParaRPr>
          </a:p>
        </p:txBody>
      </p:sp>
      <p:sp>
        <p:nvSpPr>
          <p:cNvPr id="83" name="Diamond 30"/>
          <p:cNvSpPr/>
          <p:nvPr/>
        </p:nvSpPr>
        <p:spPr>
          <a:xfrm>
            <a:off x="6232872" y="4332824"/>
            <a:ext cx="274320" cy="258379"/>
          </a:xfrm>
          <a:prstGeom prst="diamond">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sz="800" dirty="0" smtClean="0">
                <a:solidFill>
                  <a:schemeClr val="bg1"/>
                </a:solidFill>
                <a:latin typeface="BISans"/>
              </a:rPr>
              <a:t>US</a:t>
            </a:r>
            <a:endParaRPr lang="en-US" sz="800" dirty="0">
              <a:solidFill>
                <a:schemeClr val="bg1"/>
              </a:solidFill>
              <a:latin typeface="BISans"/>
            </a:endParaRPr>
          </a:p>
        </p:txBody>
      </p:sp>
      <p:sp>
        <p:nvSpPr>
          <p:cNvPr id="84" name="Diamond 30"/>
          <p:cNvSpPr/>
          <p:nvPr/>
        </p:nvSpPr>
        <p:spPr>
          <a:xfrm>
            <a:off x="6759149" y="3674249"/>
            <a:ext cx="274819" cy="258379"/>
          </a:xfrm>
          <a:prstGeom prst="diamond">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sz="800" dirty="0" smtClean="0">
                <a:solidFill>
                  <a:schemeClr val="bg1"/>
                </a:solidFill>
                <a:latin typeface="BISans"/>
              </a:rPr>
              <a:t>US</a:t>
            </a:r>
            <a:endParaRPr lang="en-US" sz="800" dirty="0">
              <a:solidFill>
                <a:schemeClr val="bg1"/>
              </a:solidFill>
              <a:latin typeface="BISans"/>
            </a:endParaRPr>
          </a:p>
        </p:txBody>
      </p:sp>
      <p:sp>
        <p:nvSpPr>
          <p:cNvPr id="129" name="Diamond 30"/>
          <p:cNvSpPr/>
          <p:nvPr/>
        </p:nvSpPr>
        <p:spPr>
          <a:xfrm>
            <a:off x="3041834" y="2245936"/>
            <a:ext cx="247721" cy="258379"/>
          </a:xfrm>
          <a:prstGeom prst="diamond">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sz="800" dirty="0" smtClean="0">
                <a:solidFill>
                  <a:schemeClr val="bg1"/>
                </a:solidFill>
                <a:latin typeface="BISans"/>
              </a:rPr>
              <a:t>US</a:t>
            </a:r>
            <a:endParaRPr lang="en-US" sz="800" dirty="0">
              <a:solidFill>
                <a:schemeClr val="bg1"/>
              </a:solidFill>
              <a:latin typeface="BISans"/>
            </a:endParaRPr>
          </a:p>
        </p:txBody>
      </p:sp>
      <p:sp>
        <p:nvSpPr>
          <p:cNvPr id="130" name="Diamond 30"/>
          <p:cNvSpPr/>
          <p:nvPr/>
        </p:nvSpPr>
        <p:spPr>
          <a:xfrm>
            <a:off x="4960310" y="4855085"/>
            <a:ext cx="274320" cy="258379"/>
          </a:xfrm>
          <a:prstGeom prst="diamond">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sz="800" dirty="0" smtClean="0">
                <a:solidFill>
                  <a:schemeClr val="bg1"/>
                </a:solidFill>
                <a:latin typeface="BISans"/>
              </a:rPr>
              <a:t>EU</a:t>
            </a:r>
            <a:endParaRPr lang="en-US" sz="800" dirty="0">
              <a:solidFill>
                <a:schemeClr val="bg1"/>
              </a:solidFill>
              <a:latin typeface="BISans"/>
            </a:endParaRPr>
          </a:p>
        </p:txBody>
      </p:sp>
      <p:sp>
        <p:nvSpPr>
          <p:cNvPr id="131" name="Diamond 30"/>
          <p:cNvSpPr/>
          <p:nvPr/>
        </p:nvSpPr>
        <p:spPr>
          <a:xfrm>
            <a:off x="4781863" y="4835331"/>
            <a:ext cx="274320" cy="258379"/>
          </a:xfrm>
          <a:prstGeom prst="diamond">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sz="800" dirty="0" smtClean="0">
                <a:solidFill>
                  <a:schemeClr val="bg1"/>
                </a:solidFill>
                <a:latin typeface="BISans"/>
              </a:rPr>
              <a:t>US</a:t>
            </a:r>
            <a:endParaRPr lang="en-US" sz="800" dirty="0">
              <a:solidFill>
                <a:schemeClr val="bg1"/>
              </a:solidFill>
              <a:latin typeface="BISans"/>
            </a:endParaRPr>
          </a:p>
        </p:txBody>
      </p:sp>
      <p:sp>
        <p:nvSpPr>
          <p:cNvPr id="134" name="Diamond 30"/>
          <p:cNvSpPr/>
          <p:nvPr/>
        </p:nvSpPr>
        <p:spPr>
          <a:xfrm>
            <a:off x="6242345" y="5093547"/>
            <a:ext cx="274320" cy="258379"/>
          </a:xfrm>
          <a:prstGeom prst="diamond">
            <a:avLst/>
          </a:prstGeom>
          <a:solidFill>
            <a:srgbClr val="00006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sz="800" dirty="0" smtClean="0">
                <a:solidFill>
                  <a:schemeClr val="bg1"/>
                </a:solidFill>
                <a:latin typeface="BISans"/>
              </a:rPr>
              <a:t>D</a:t>
            </a:r>
            <a:endParaRPr lang="en-US" sz="800" dirty="0">
              <a:solidFill>
                <a:schemeClr val="bg1"/>
              </a:solidFill>
              <a:latin typeface="BISans"/>
            </a:endParaRPr>
          </a:p>
        </p:txBody>
      </p:sp>
      <p:sp>
        <p:nvSpPr>
          <p:cNvPr id="135" name="Diamond 30"/>
          <p:cNvSpPr/>
          <p:nvPr/>
        </p:nvSpPr>
        <p:spPr>
          <a:xfrm>
            <a:off x="6722644" y="5093547"/>
            <a:ext cx="274320" cy="258379"/>
          </a:xfrm>
          <a:prstGeom prst="diamond">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sz="800" dirty="0" smtClean="0">
                <a:solidFill>
                  <a:schemeClr val="bg1"/>
                </a:solidFill>
                <a:latin typeface="BISans"/>
              </a:rPr>
              <a:t>US</a:t>
            </a:r>
            <a:endParaRPr lang="en-US" sz="800" dirty="0">
              <a:solidFill>
                <a:schemeClr val="bg1"/>
              </a:solidFill>
              <a:latin typeface="BISans"/>
            </a:endParaRPr>
          </a:p>
        </p:txBody>
      </p:sp>
      <p:sp>
        <p:nvSpPr>
          <p:cNvPr id="136" name="Diamond 30"/>
          <p:cNvSpPr/>
          <p:nvPr/>
        </p:nvSpPr>
        <p:spPr>
          <a:xfrm>
            <a:off x="7359010" y="5101021"/>
            <a:ext cx="274320" cy="258379"/>
          </a:xfrm>
          <a:prstGeom prst="diamond">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sz="800" dirty="0" smtClean="0">
                <a:solidFill>
                  <a:schemeClr val="bg1"/>
                </a:solidFill>
                <a:latin typeface="BISans"/>
              </a:rPr>
              <a:t>US</a:t>
            </a:r>
            <a:endParaRPr lang="en-US" sz="800" dirty="0">
              <a:solidFill>
                <a:schemeClr val="bg1"/>
              </a:solidFill>
              <a:latin typeface="BISans"/>
            </a:endParaRPr>
          </a:p>
        </p:txBody>
      </p:sp>
      <p:sp>
        <p:nvSpPr>
          <p:cNvPr id="39" name="Diamond 30"/>
          <p:cNvSpPr/>
          <p:nvPr/>
        </p:nvSpPr>
        <p:spPr>
          <a:xfrm>
            <a:off x="4219024" y="3247836"/>
            <a:ext cx="274320" cy="258379"/>
          </a:xfrm>
          <a:prstGeom prst="diamond">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sz="800" dirty="0" smtClean="0">
                <a:solidFill>
                  <a:schemeClr val="bg1"/>
                </a:solidFill>
                <a:latin typeface="BISans"/>
              </a:rPr>
              <a:t>EU</a:t>
            </a:r>
            <a:endParaRPr lang="en-US" sz="800" dirty="0">
              <a:solidFill>
                <a:schemeClr val="bg1"/>
              </a:solidFill>
              <a:latin typeface="BISans"/>
            </a:endParaRPr>
          </a:p>
        </p:txBody>
      </p:sp>
      <p:sp>
        <p:nvSpPr>
          <p:cNvPr id="40" name="Diamond 30"/>
          <p:cNvSpPr/>
          <p:nvPr/>
        </p:nvSpPr>
        <p:spPr>
          <a:xfrm>
            <a:off x="5794393" y="3674250"/>
            <a:ext cx="246920" cy="258379"/>
          </a:xfrm>
          <a:prstGeom prst="diamond">
            <a:avLst/>
          </a:prstGeom>
          <a:solidFill>
            <a:srgbClr val="00006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sz="800" dirty="0" smtClean="0">
                <a:solidFill>
                  <a:schemeClr val="bg1"/>
                </a:solidFill>
                <a:latin typeface="BISans"/>
              </a:rPr>
              <a:t>D</a:t>
            </a:r>
            <a:endParaRPr lang="en-US" sz="800" dirty="0">
              <a:solidFill>
                <a:schemeClr val="bg1"/>
              </a:solidFill>
              <a:latin typeface="BISans"/>
            </a:endParaRPr>
          </a:p>
        </p:txBody>
      </p:sp>
      <p:sp>
        <p:nvSpPr>
          <p:cNvPr id="41" name="Diamond 30"/>
          <p:cNvSpPr/>
          <p:nvPr/>
        </p:nvSpPr>
        <p:spPr>
          <a:xfrm>
            <a:off x="3606217" y="4185930"/>
            <a:ext cx="274320" cy="258379"/>
          </a:xfrm>
          <a:prstGeom prst="diamond">
            <a:avLst/>
          </a:prstGeom>
          <a:solidFill>
            <a:srgbClr val="00006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sz="800" dirty="0" smtClean="0">
                <a:solidFill>
                  <a:schemeClr val="bg1"/>
                </a:solidFill>
                <a:latin typeface="BISans"/>
              </a:rPr>
              <a:t>D</a:t>
            </a:r>
            <a:endParaRPr lang="en-US" sz="800" dirty="0">
              <a:solidFill>
                <a:schemeClr val="bg1"/>
              </a:solidFill>
              <a:latin typeface="BISans"/>
            </a:endParaRPr>
          </a:p>
        </p:txBody>
      </p:sp>
      <p:sp>
        <p:nvSpPr>
          <p:cNvPr id="44" name="Diamond 30"/>
          <p:cNvSpPr/>
          <p:nvPr/>
        </p:nvSpPr>
        <p:spPr>
          <a:xfrm>
            <a:off x="4150198" y="2738362"/>
            <a:ext cx="270430" cy="258379"/>
          </a:xfrm>
          <a:prstGeom prst="diamond">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sz="800" dirty="0" smtClean="0">
                <a:solidFill>
                  <a:schemeClr val="bg1"/>
                </a:solidFill>
                <a:latin typeface="BISans"/>
              </a:rPr>
              <a:t>US</a:t>
            </a:r>
            <a:endParaRPr lang="en-US" sz="800" dirty="0">
              <a:solidFill>
                <a:schemeClr val="bg1"/>
              </a:solidFill>
              <a:latin typeface="BISans"/>
            </a:endParaRPr>
          </a:p>
        </p:txBody>
      </p:sp>
      <p:sp>
        <p:nvSpPr>
          <p:cNvPr id="46" name="Diamond 30"/>
          <p:cNvSpPr/>
          <p:nvPr/>
        </p:nvSpPr>
        <p:spPr>
          <a:xfrm>
            <a:off x="4244176" y="2245936"/>
            <a:ext cx="246920" cy="258379"/>
          </a:xfrm>
          <a:prstGeom prst="diamond">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sz="800" dirty="0" smtClean="0">
                <a:solidFill>
                  <a:schemeClr val="bg1"/>
                </a:solidFill>
                <a:latin typeface="BISans"/>
              </a:rPr>
              <a:t>EU</a:t>
            </a:r>
            <a:endParaRPr lang="en-US" sz="800" dirty="0">
              <a:solidFill>
                <a:schemeClr val="bg1"/>
              </a:solidFill>
              <a:latin typeface="BISans"/>
            </a:endParaRPr>
          </a:p>
        </p:txBody>
      </p:sp>
      <p:sp>
        <p:nvSpPr>
          <p:cNvPr id="47" name="Diamond 30"/>
          <p:cNvSpPr/>
          <p:nvPr/>
        </p:nvSpPr>
        <p:spPr>
          <a:xfrm>
            <a:off x="4420628" y="2738361"/>
            <a:ext cx="274320" cy="258379"/>
          </a:xfrm>
          <a:prstGeom prst="diamond">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sz="800" dirty="0" smtClean="0">
                <a:solidFill>
                  <a:schemeClr val="bg1"/>
                </a:solidFill>
                <a:latin typeface="BISans"/>
              </a:rPr>
              <a:t>EU</a:t>
            </a:r>
            <a:endParaRPr lang="en-US" sz="800" dirty="0">
              <a:solidFill>
                <a:schemeClr val="bg1"/>
              </a:solidFill>
              <a:latin typeface="BISans"/>
            </a:endParaRPr>
          </a:p>
        </p:txBody>
      </p:sp>
      <p:sp>
        <p:nvSpPr>
          <p:cNvPr id="48" name="Diamond 30"/>
          <p:cNvSpPr/>
          <p:nvPr/>
        </p:nvSpPr>
        <p:spPr>
          <a:xfrm>
            <a:off x="3303115" y="3247836"/>
            <a:ext cx="274320" cy="258379"/>
          </a:xfrm>
          <a:prstGeom prst="diamond">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a:defRPr/>
            </a:pPr>
            <a:r>
              <a:rPr lang="en-US" sz="800" dirty="0" smtClean="0">
                <a:solidFill>
                  <a:schemeClr val="bg1"/>
                </a:solidFill>
                <a:latin typeface="BISans"/>
              </a:rPr>
              <a:t>US</a:t>
            </a:r>
            <a:endParaRPr lang="en-US" sz="800" dirty="0">
              <a:solidFill>
                <a:schemeClr val="bg1"/>
              </a:solidFill>
              <a:latin typeface="BISans"/>
            </a:endParaRPr>
          </a:p>
        </p:txBody>
      </p:sp>
    </p:spTree>
    <p:extLst>
      <p:ext uri="{BB962C8B-B14F-4D97-AF65-F5344CB8AC3E}">
        <p14:creationId xmlns:p14="http://schemas.microsoft.com/office/powerpoint/2010/main" val="173317939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ctrTitle"/>
          </p:nvPr>
        </p:nvSpPr>
        <p:spPr>
          <a:xfrm>
            <a:off x="1626568" y="2117130"/>
            <a:ext cx="6930578" cy="1243417"/>
          </a:xfrm>
        </p:spPr>
        <p:txBody>
          <a:bodyPr/>
          <a:lstStyle/>
          <a:p>
            <a:r>
              <a:rPr lang="en-US" dirty="0" smtClean="0"/>
              <a:t>Overview of Trials in Second Line Treatment</a:t>
            </a:r>
            <a:endParaRPr lang="en-US" dirty="0"/>
          </a:p>
        </p:txBody>
      </p:sp>
      <p:sp>
        <p:nvSpPr>
          <p:cNvPr id="3" name="Subtitle 2"/>
          <p:cNvSpPr>
            <a:spLocks noGrp="1"/>
          </p:cNvSpPr>
          <p:nvPr>
            <p:ph type="subTitle" idx="1"/>
          </p:nvPr>
        </p:nvSpPr>
        <p:spPr/>
        <p:txBody>
          <a:bodyPr/>
          <a:lstStyle/>
          <a:p>
            <a:endParaRPr lang="en-US" dirty="0"/>
          </a:p>
        </p:txBody>
      </p:sp>
      <p:sp>
        <p:nvSpPr>
          <p:cNvPr id="5" name="AutoShape 207">
            <a:hlinkClick r:id="rId3" action="ppaction://hlinksldjump" highlightClick="1"/>
          </p:cNvPr>
          <p:cNvSpPr>
            <a:spLocks noChangeArrowheads="1"/>
          </p:cNvSpPr>
          <p:nvPr/>
        </p:nvSpPr>
        <p:spPr bwMode="auto">
          <a:xfrm>
            <a:off x="323944" y="614568"/>
            <a:ext cx="328057" cy="271389"/>
          </a:xfrm>
          <a:prstGeom prst="actionButtonHome">
            <a:avLst/>
          </a:prstGeom>
          <a:solidFill>
            <a:schemeClr val="accent1"/>
          </a:solidFill>
          <a:ln w="12700">
            <a:noFill/>
            <a:miter lim="800000"/>
            <a:headEnd/>
            <a:tailEnd/>
          </a:ln>
        </p:spPr>
        <p:txBody>
          <a:bodyPr wrap="none" anchor="ctr"/>
          <a:lstStyle/>
          <a:p>
            <a:pPr>
              <a:defRPr/>
            </a:pPr>
            <a:endParaRPr lang="en-IN" sz="900" kern="0" dirty="0">
              <a:solidFill>
                <a:srgbClr val="000000"/>
              </a:solidFill>
              <a:latin typeface="BISansCond" pitchFamily="2" charset="0"/>
            </a:endParaRPr>
          </a:p>
        </p:txBody>
      </p:sp>
    </p:spTree>
    <p:extLst>
      <p:ext uri="{BB962C8B-B14F-4D97-AF65-F5344CB8AC3E}">
        <p14:creationId xmlns:p14="http://schemas.microsoft.com/office/powerpoint/2010/main" val="42264754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ound Same Side Corner Rectangle 13"/>
          <p:cNvSpPr/>
          <p:nvPr/>
        </p:nvSpPr>
        <p:spPr>
          <a:xfrm>
            <a:off x="272954" y="1366368"/>
            <a:ext cx="8488909" cy="407184"/>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5" name="Content Placeholder 8"/>
          <p:cNvGraphicFramePr>
            <a:graphicFrameLocks/>
          </p:cNvGraphicFramePr>
          <p:nvPr>
            <p:extLst>
              <p:ext uri="{D42A27DB-BD31-4B8C-83A1-F6EECF244321}">
                <p14:modId xmlns:p14="http://schemas.microsoft.com/office/powerpoint/2010/main" val="2992824429"/>
              </p:ext>
            </p:extLst>
          </p:nvPr>
        </p:nvGraphicFramePr>
        <p:xfrm>
          <a:off x="272956" y="1366368"/>
          <a:ext cx="8496604" cy="3324960"/>
        </p:xfrm>
        <a:graphic>
          <a:graphicData uri="http://schemas.openxmlformats.org/drawingml/2006/table">
            <a:tbl>
              <a:tblPr>
                <a:tableStyleId>{7DF18680-E054-41AD-8BC1-D1AEF772440D}</a:tableStyleId>
              </a:tblPr>
              <a:tblGrid>
                <a:gridCol w="1181404"/>
                <a:gridCol w="1828800"/>
                <a:gridCol w="879493"/>
                <a:gridCol w="664336"/>
                <a:gridCol w="1059622"/>
                <a:gridCol w="655092"/>
                <a:gridCol w="1081445"/>
                <a:gridCol w="1146412"/>
              </a:tblGrid>
              <a:tr h="374244">
                <a:tc>
                  <a:txBody>
                    <a:bodyPr/>
                    <a:lstStyle/>
                    <a:p>
                      <a:pPr algn="ctr"/>
                      <a:r>
                        <a:rPr lang="en-GB" sz="1200" b="1" noProof="0" dirty="0" smtClean="0">
                          <a:solidFill>
                            <a:schemeClr val="bg1"/>
                          </a:solidFill>
                        </a:rPr>
                        <a:t>Trial</a:t>
                      </a:r>
                      <a:endParaRPr lang="en-GB" sz="1200" b="1" noProof="0" dirty="0">
                        <a:solidFill>
                          <a:schemeClr val="bg1"/>
                        </a:solidFill>
                      </a:endParaRPr>
                    </a:p>
                  </a:txBody>
                  <a:tcPr marT="18000" marB="18000" anchor="ctr">
                    <a:lnL w="12700" cap="flat" cmpd="sng" algn="ctr">
                      <a:noFill/>
                      <a:prstDash val="solid"/>
                      <a:round/>
                      <a:headEnd type="none" w="med" len="med"/>
                      <a:tailEnd type="none" w="med" len="med"/>
                    </a:lnL>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l"/>
                      <a:r>
                        <a:rPr lang="en-GB" sz="1200" b="1" noProof="0" dirty="0" smtClean="0">
                          <a:solidFill>
                            <a:schemeClr val="bg1"/>
                          </a:solidFill>
                        </a:rPr>
                        <a:t>Treatment</a:t>
                      </a:r>
                      <a:endParaRPr lang="en-GB" sz="1200" b="1" noProof="0" dirty="0">
                        <a:solidFill>
                          <a:schemeClr val="bg1"/>
                        </a:solidFill>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solidFill>
                            <a:schemeClr val="bg1"/>
                          </a:solidFill>
                        </a:rPr>
                        <a:t>Median PFS (mo)</a:t>
                      </a:r>
                      <a:endParaRPr lang="en-GB" sz="1200" b="1" noProof="0" dirty="0">
                        <a:solidFill>
                          <a:schemeClr val="bg1"/>
                        </a:solidFill>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t"/>
                      <a:r>
                        <a:rPr lang="en-GB" sz="1200" b="1" kern="1200" noProof="0" dirty="0" smtClean="0">
                          <a:solidFill>
                            <a:schemeClr val="bg1"/>
                          </a:solidFill>
                          <a:latin typeface="+mn-lt"/>
                          <a:ea typeface="+mn-ea"/>
                          <a:cs typeface="+mn-cs"/>
                        </a:rPr>
                        <a:t>HR for PFS</a:t>
                      </a:r>
                      <a:endParaRPr lang="en-GB" sz="1200" b="1" kern="1200" noProof="0" dirty="0">
                        <a:solidFill>
                          <a:schemeClr val="bg1"/>
                        </a:solidFill>
                        <a:latin typeface="+mn-lt"/>
                        <a:ea typeface="+mn-ea"/>
                        <a:cs typeface="+mn-cs"/>
                      </a:endParaRPr>
                    </a:p>
                  </a:txBody>
                  <a:tcPr marT="18000" marB="18000" anchor="b">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a:r>
                        <a:rPr lang="en-GB" sz="1200" b="1" kern="1200" noProof="0" dirty="0" smtClean="0">
                          <a:solidFill>
                            <a:schemeClr val="bg1"/>
                          </a:solidFill>
                          <a:latin typeface="+mn-lt"/>
                          <a:ea typeface="+mn-ea"/>
                          <a:cs typeface="+mn-cs"/>
                        </a:rPr>
                        <a:t>Median OS (mo)</a:t>
                      </a:r>
                      <a:endParaRPr lang="en-GB" sz="1200" b="1" kern="1200" noProof="0" dirty="0">
                        <a:solidFill>
                          <a:schemeClr val="bg1"/>
                        </a:solidFill>
                        <a:latin typeface="+mn-lt"/>
                        <a:ea typeface="+mn-ea"/>
                        <a:cs typeface="+mn-cs"/>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a:r>
                        <a:rPr lang="en-GB" sz="1200" b="1" kern="1200" noProof="0" dirty="0" smtClean="0">
                          <a:solidFill>
                            <a:schemeClr val="bg1"/>
                          </a:solidFill>
                          <a:latin typeface="+mn-lt"/>
                          <a:ea typeface="+mn-ea"/>
                          <a:cs typeface="+mn-cs"/>
                        </a:rPr>
                        <a:t>HR for OS</a:t>
                      </a:r>
                      <a:endParaRPr lang="en-GB" sz="1200" b="1" kern="1200" noProof="0" dirty="0">
                        <a:solidFill>
                          <a:schemeClr val="bg1"/>
                        </a:solidFill>
                        <a:latin typeface="+mn-lt"/>
                        <a:ea typeface="+mn-ea"/>
                        <a:cs typeface="+mn-cs"/>
                      </a:endParaRPr>
                    </a:p>
                  </a:txBody>
                  <a:tcPr marT="18000" marB="18000" anchor="b">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a:r>
                        <a:rPr lang="de-DE" sz="1200" b="1" kern="1200" noProof="0" dirty="0" smtClean="0">
                          <a:solidFill>
                            <a:schemeClr val="bg1"/>
                          </a:solidFill>
                          <a:latin typeface="+mn-lt"/>
                          <a:ea typeface="+mn-ea"/>
                          <a:cs typeface="+mn-cs"/>
                        </a:rPr>
                        <a:t>ORR</a:t>
                      </a:r>
                    </a:p>
                    <a:p>
                      <a:pPr algn="ctr"/>
                      <a:r>
                        <a:rPr lang="de-DE" sz="1200" b="1" kern="1200" noProof="0" dirty="0" smtClean="0">
                          <a:solidFill>
                            <a:schemeClr val="bg1"/>
                          </a:solidFill>
                          <a:latin typeface="+mn-lt"/>
                          <a:ea typeface="+mn-ea"/>
                          <a:cs typeface="+mn-cs"/>
                        </a:rPr>
                        <a:t>(%)</a:t>
                      </a:r>
                      <a:endParaRPr lang="en-GB" sz="1200" b="1" kern="1200" noProof="0" dirty="0">
                        <a:solidFill>
                          <a:schemeClr val="bg1"/>
                        </a:solidFill>
                        <a:latin typeface="+mn-lt"/>
                        <a:ea typeface="+mn-ea"/>
                        <a:cs typeface="+mn-cs"/>
                      </a:endParaRPr>
                    </a:p>
                  </a:txBody>
                  <a:tcPr marT="18000" marB="18000" anchor="b">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a:r>
                        <a:rPr lang="de-DE" sz="1200" b="1" kern="1200" noProof="0" dirty="0" err="1" smtClean="0">
                          <a:solidFill>
                            <a:schemeClr val="bg1"/>
                          </a:solidFill>
                          <a:latin typeface="+mn-lt"/>
                          <a:ea typeface="+mn-ea"/>
                          <a:cs typeface="+mn-cs"/>
                        </a:rPr>
                        <a:t>Safety</a:t>
                      </a:r>
                      <a:r>
                        <a:rPr lang="de-DE" sz="1200" b="1" kern="1200" noProof="0" dirty="0" smtClean="0">
                          <a:solidFill>
                            <a:schemeClr val="bg1"/>
                          </a:solidFill>
                          <a:latin typeface="+mn-lt"/>
                          <a:ea typeface="+mn-ea"/>
                          <a:cs typeface="+mn-cs"/>
                        </a:rPr>
                        <a:t> </a:t>
                      </a:r>
                      <a:r>
                        <a:rPr lang="de-DE" sz="1200" b="1" kern="1200" noProof="0" dirty="0" err="1" smtClean="0">
                          <a:solidFill>
                            <a:schemeClr val="bg1"/>
                          </a:solidFill>
                          <a:latin typeface="+mn-lt"/>
                          <a:ea typeface="+mn-ea"/>
                          <a:cs typeface="+mn-cs"/>
                        </a:rPr>
                        <a:t>profile</a:t>
                      </a:r>
                      <a:endParaRPr lang="en-GB" sz="1200" b="1" kern="1200" noProof="0" dirty="0">
                        <a:solidFill>
                          <a:schemeClr val="bg1"/>
                        </a:solidFill>
                        <a:latin typeface="+mn-lt"/>
                        <a:ea typeface="+mn-ea"/>
                        <a:cs typeface="+mn-cs"/>
                      </a:endParaRPr>
                    </a:p>
                  </a:txBody>
                  <a:tcPr marT="18000" marB="18000"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r>
              <a:tr h="280715">
                <a:tc>
                  <a:txBody>
                    <a:bodyPr/>
                    <a:lstStyle/>
                    <a:p>
                      <a:pPr algn="ctr"/>
                      <a:r>
                        <a:rPr lang="en-GB" sz="1200" b="1" noProof="0" dirty="0" smtClean="0"/>
                        <a:t>JMEI</a:t>
                      </a:r>
                      <a:r>
                        <a:rPr lang="en-GB" sz="1200" b="0" baseline="0" noProof="0" dirty="0" smtClean="0"/>
                        <a:t> </a:t>
                      </a:r>
                    </a:p>
                  </a:txBody>
                  <a:tcPr marT="18000" marB="18000" anchor="ctr">
                    <a:lnL w="12700" cap="flat" cmpd="sng" algn="ctr">
                      <a:no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algn="l" defTabSz="914400" rtl="0" eaLnBrk="1" latinLnBrk="0" hangingPunct="1"/>
                      <a:r>
                        <a:rPr lang="en-GB" sz="1200" b="1" noProof="0" dirty="0" smtClean="0"/>
                        <a:t>Pemetrexed</a:t>
                      </a:r>
                      <a:r>
                        <a:rPr lang="en-GB" sz="1200" b="1" baseline="0" noProof="0" dirty="0" smtClean="0"/>
                        <a:t> </a:t>
                      </a:r>
                      <a:r>
                        <a:rPr lang="en-GB" sz="1200" b="1" noProof="0" dirty="0" smtClean="0"/>
                        <a:t>vs </a:t>
                      </a:r>
                      <a:r>
                        <a:rPr lang="en-GB" sz="1200" b="1" noProof="0" dirty="0" err="1" smtClean="0"/>
                        <a:t>doce</a:t>
                      </a:r>
                      <a:r>
                        <a:rPr lang="en-GB" sz="1200" b="1" baseline="0" noProof="0" dirty="0" smtClean="0"/>
                        <a:t> </a:t>
                      </a:r>
                      <a:r>
                        <a:rPr lang="en-GB" sz="1200" b="1" noProof="0" dirty="0" smtClean="0"/>
                        <a:t>(n=571)</a:t>
                      </a:r>
                      <a:r>
                        <a:rPr lang="en-GB" sz="1200" noProof="0" dirty="0" smtClean="0"/>
                        <a:t/>
                      </a:r>
                      <a:br>
                        <a:rPr lang="en-GB" sz="1200" noProof="0" dirty="0" smtClean="0"/>
                      </a:br>
                      <a:r>
                        <a:rPr lang="en-GB" sz="1200" i="0" kern="1200" noProof="0" dirty="0" smtClean="0">
                          <a:solidFill>
                            <a:srgbClr val="FF0000"/>
                          </a:solidFill>
                          <a:latin typeface="+mn-lt"/>
                          <a:ea typeface="+mn-ea"/>
                          <a:cs typeface="+mn-cs"/>
                        </a:rPr>
                        <a:t>Squamous </a:t>
                      </a:r>
                      <a:r>
                        <a:rPr lang="en-GB" sz="1200" i="1" kern="1200" noProof="0" dirty="0" smtClean="0">
                          <a:solidFill>
                            <a:srgbClr val="FF0000"/>
                          </a:solidFill>
                          <a:latin typeface="+mn-lt"/>
                          <a:ea typeface="+mn-ea"/>
                          <a:cs typeface="+mn-cs"/>
                        </a:rPr>
                        <a:t>(n=172)</a:t>
                      </a:r>
                      <a:endParaRPr lang="en-GB" sz="1200" i="1" kern="1200" noProof="0" dirty="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1" noProof="0" dirty="0" smtClean="0"/>
                        <a:t>2.9 vs</a:t>
                      </a:r>
                      <a:r>
                        <a:rPr lang="en-GB" sz="1200" b="1" baseline="0" noProof="0" dirty="0" smtClean="0"/>
                        <a:t> </a:t>
                      </a:r>
                      <a:r>
                        <a:rPr lang="en-GB" sz="1200" b="1" noProof="0" dirty="0" smtClean="0"/>
                        <a:t>2.9</a:t>
                      </a:r>
                    </a:p>
                    <a:p>
                      <a:pPr algn="ctr"/>
                      <a:endParaRPr lang="en-GB" sz="1200" noProof="0" dirty="0" smtClean="0">
                        <a:solidFill>
                          <a:srgbClr val="FF0000"/>
                        </a:solidFill>
                      </a:endParaRPr>
                    </a:p>
                    <a:p>
                      <a:pPr algn="ctr"/>
                      <a:r>
                        <a:rPr lang="en-GB" sz="1200" noProof="0" dirty="0" smtClean="0">
                          <a:solidFill>
                            <a:srgbClr val="FF0000"/>
                          </a:solidFill>
                        </a:rPr>
                        <a:t>2.3</a:t>
                      </a:r>
                      <a:r>
                        <a:rPr lang="en-GB" sz="1200" baseline="0" noProof="0" dirty="0" smtClean="0">
                          <a:solidFill>
                            <a:srgbClr val="FF0000"/>
                          </a:solidFill>
                        </a:rPr>
                        <a:t> vs 2.7</a:t>
                      </a:r>
                      <a:endParaRPr lang="en-GB" sz="1200" noProof="0" dirty="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1" noProof="0" dirty="0" smtClean="0"/>
                        <a:t>0.97</a:t>
                      </a:r>
                      <a:br>
                        <a:rPr lang="en-GB" sz="1200" b="1" noProof="0" dirty="0" smtClean="0"/>
                      </a:br>
                      <a:endParaRPr lang="en-GB" sz="1200" b="1" noProof="0" dirty="0" smtClean="0"/>
                    </a:p>
                    <a:p>
                      <a:pPr algn="ctr"/>
                      <a:r>
                        <a:rPr lang="en-GB" sz="1200" noProof="0" dirty="0" smtClean="0">
                          <a:solidFill>
                            <a:srgbClr val="FF0000"/>
                          </a:solidFill>
                        </a:rPr>
                        <a:t>1.4*</a:t>
                      </a:r>
                      <a:endParaRPr lang="en-GB" sz="1200" noProof="0" dirty="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t>8.3 vs 7.9</a:t>
                      </a:r>
                      <a:r>
                        <a:rPr lang="en-GB" sz="1200" noProof="0" dirty="0" smtClean="0"/>
                        <a:t/>
                      </a:r>
                      <a:br>
                        <a:rPr lang="en-GB" sz="1200" noProof="0" dirty="0" smtClean="0"/>
                      </a:br>
                      <a:endParaRPr lang="en-GB" sz="1200" noProof="0" dirty="0" smtClean="0"/>
                    </a:p>
                    <a:p>
                      <a:pPr marL="0" marR="0" indent="0" algn="ctr" defTabSz="914400" rtl="0" eaLnBrk="1" fontAlgn="auto" latinLnBrk="0" hangingPunct="1">
                        <a:lnSpc>
                          <a:spcPct val="100000"/>
                        </a:lnSpc>
                        <a:spcBef>
                          <a:spcPts val="0"/>
                        </a:spcBef>
                        <a:spcAft>
                          <a:spcPts val="0"/>
                        </a:spcAft>
                        <a:buClrTx/>
                        <a:buSzTx/>
                        <a:buFontTx/>
                        <a:buNone/>
                        <a:tabLst/>
                        <a:defRPr/>
                      </a:pPr>
                      <a:r>
                        <a:rPr lang="en-GB" sz="1200" noProof="0" dirty="0" smtClean="0">
                          <a:solidFill>
                            <a:srgbClr val="FF0000"/>
                          </a:solidFill>
                        </a:rPr>
                        <a:t>6.2 vs 7.4</a:t>
                      </a:r>
                      <a:endParaRPr lang="en-GB" sz="1200" noProof="0" dirty="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1" noProof="0" dirty="0" smtClean="0"/>
                        <a:t>0.99</a:t>
                      </a:r>
                      <a:br>
                        <a:rPr lang="en-GB" sz="1200" b="1" noProof="0" dirty="0" smtClean="0"/>
                      </a:br>
                      <a:endParaRPr lang="en-GB" sz="1200" b="1" noProof="0" dirty="0" smtClean="0"/>
                    </a:p>
                    <a:p>
                      <a:pPr algn="ctr"/>
                      <a:r>
                        <a:rPr lang="en-GB" sz="1200" b="0" noProof="0" dirty="0" smtClean="0">
                          <a:solidFill>
                            <a:srgbClr val="FF0000"/>
                          </a:solidFill>
                        </a:rPr>
                        <a:t>1.56*</a:t>
                      </a:r>
                      <a:endParaRPr lang="en-GB" sz="1200" b="0" noProof="0" dirty="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de-DE" sz="1200" b="1" kern="1200" noProof="0" dirty="0" smtClean="0">
                          <a:solidFill>
                            <a:schemeClr val="dk1"/>
                          </a:solidFill>
                          <a:latin typeface="+mn-lt"/>
                          <a:ea typeface="+mn-ea"/>
                          <a:cs typeface="+mn-cs"/>
                        </a:rPr>
                        <a:t>9.1 </a:t>
                      </a:r>
                      <a:r>
                        <a:rPr lang="de-DE" sz="1200" b="1" kern="1200" noProof="0" dirty="0" err="1" smtClean="0">
                          <a:solidFill>
                            <a:schemeClr val="dk1"/>
                          </a:solidFill>
                          <a:latin typeface="+mn-lt"/>
                          <a:ea typeface="+mn-ea"/>
                          <a:cs typeface="+mn-cs"/>
                        </a:rPr>
                        <a:t>vs</a:t>
                      </a:r>
                      <a:r>
                        <a:rPr lang="de-DE" sz="1200" b="1" kern="1200" noProof="0" dirty="0" smtClean="0">
                          <a:solidFill>
                            <a:schemeClr val="dk1"/>
                          </a:solidFill>
                          <a:latin typeface="+mn-lt"/>
                          <a:ea typeface="+mn-ea"/>
                          <a:cs typeface="+mn-cs"/>
                        </a:rPr>
                        <a:t> 8.8</a:t>
                      </a:r>
                    </a:p>
                    <a:p>
                      <a:pPr algn="ctr"/>
                      <a:endParaRPr lang="de-DE" sz="1200" b="0" noProof="0" dirty="0" smtClean="0">
                        <a:solidFill>
                          <a:srgbClr val="FF0000"/>
                        </a:solidFill>
                      </a:endParaRPr>
                    </a:p>
                    <a:p>
                      <a:pPr algn="ctr"/>
                      <a:r>
                        <a:rPr lang="de-DE" sz="1200" b="0" noProof="0" dirty="0" smtClean="0">
                          <a:solidFill>
                            <a:srgbClr val="FF0000"/>
                          </a:solidFill>
                        </a:rPr>
                        <a:t>2.8 vs. 8.1</a:t>
                      </a:r>
                      <a:endParaRPr lang="en-GB" sz="1200" b="0" noProof="0" dirty="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de-DE" sz="1200" b="0" noProof="0" dirty="0" smtClean="0">
                          <a:solidFill>
                            <a:schemeClr val="tx1"/>
                          </a:solidFill>
                        </a:rPr>
                        <a:t>13% FN; 24% </a:t>
                      </a:r>
                      <a:r>
                        <a:rPr lang="de-DE" sz="1200" b="0" noProof="0" dirty="0" err="1" smtClean="0">
                          <a:solidFill>
                            <a:schemeClr val="tx1"/>
                          </a:solidFill>
                        </a:rPr>
                        <a:t>hospitalization</a:t>
                      </a:r>
                      <a:endParaRPr lang="en-GB" sz="1200" b="0" noProof="0" dirty="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r>
              <a:tr h="280715">
                <a:tc>
                  <a:txBody>
                    <a:bodyPr/>
                    <a:lstStyle/>
                    <a:p>
                      <a:pPr algn="ctr"/>
                      <a:r>
                        <a:rPr lang="en-GB" sz="1200" b="1" noProof="0" dirty="0" smtClean="0"/>
                        <a:t>ZODIAC</a:t>
                      </a:r>
                      <a:r>
                        <a:rPr lang="en-GB" sz="1200" baseline="0" noProof="0" dirty="0" smtClean="0"/>
                        <a:t> </a:t>
                      </a:r>
                    </a:p>
                  </a:txBody>
                  <a:tcPr marT="18000" marB="18000" anchor="ctr">
                    <a:lnL w="12700" cap="flat" cmpd="sng" algn="ctr">
                      <a:no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GB" sz="1200" b="1" noProof="0" dirty="0" err="1" smtClean="0"/>
                        <a:t>Vandetanib</a:t>
                      </a:r>
                      <a:r>
                        <a:rPr lang="en-GB" sz="1200" b="1" noProof="0" dirty="0" smtClean="0"/>
                        <a:t> + </a:t>
                      </a:r>
                      <a:r>
                        <a:rPr lang="en-GB" sz="1200" b="1" noProof="0" dirty="0" err="1" smtClean="0"/>
                        <a:t>doce</a:t>
                      </a:r>
                      <a:r>
                        <a:rPr lang="en-GB" sz="1200" b="1" noProof="0" dirty="0" smtClean="0"/>
                        <a:t> vs </a:t>
                      </a:r>
                      <a:r>
                        <a:rPr lang="en-GB" sz="1200" b="1" noProof="0" dirty="0" err="1" smtClean="0"/>
                        <a:t>doce</a:t>
                      </a:r>
                      <a:r>
                        <a:rPr lang="en-GB" sz="1200" b="1" noProof="0" dirty="0" smtClean="0"/>
                        <a:t> (n=727)</a:t>
                      </a:r>
                      <a:r>
                        <a:rPr lang="en-GB" sz="1200" noProof="0" dirty="0" smtClean="0"/>
                        <a:t/>
                      </a:r>
                      <a:br>
                        <a:rPr lang="en-GB" sz="1200" noProof="0" dirty="0" smtClean="0"/>
                      </a:br>
                      <a:r>
                        <a:rPr lang="en-GB" sz="1200" i="0" kern="1200" noProof="0" dirty="0" smtClean="0">
                          <a:solidFill>
                            <a:srgbClr val="FF0000"/>
                          </a:solidFill>
                          <a:latin typeface="+mn-lt"/>
                          <a:ea typeface="+mn-ea"/>
                          <a:cs typeface="+mn-cs"/>
                        </a:rPr>
                        <a:t>Squamous </a:t>
                      </a:r>
                      <a:r>
                        <a:rPr lang="en-GB" sz="1200" i="1" kern="1200" noProof="0" dirty="0" smtClean="0">
                          <a:solidFill>
                            <a:srgbClr val="FF0000"/>
                          </a:solidFill>
                          <a:latin typeface="+mn-lt"/>
                          <a:ea typeface="+mn-ea"/>
                          <a:cs typeface="+mn-cs"/>
                        </a:rPr>
                        <a:t>(n=344)</a:t>
                      </a: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1" noProof="0" dirty="0" smtClean="0"/>
                        <a:t>4.0 vs 3.2</a:t>
                      </a:r>
                      <a:endParaRPr lang="en-GB" sz="1200" b="1" noProof="0" dirty="0">
                        <a:solidFill>
                          <a:schemeClr val="bg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1" noProof="0" dirty="0" smtClean="0"/>
                        <a:t>0.79</a:t>
                      </a:r>
                      <a:r>
                        <a:rPr lang="en-GB" sz="1200" noProof="0" dirty="0" smtClean="0"/>
                        <a:t/>
                      </a:r>
                      <a:br>
                        <a:rPr lang="en-GB" sz="1200" noProof="0" dirty="0" smtClean="0"/>
                      </a:br>
                      <a:endParaRPr lang="en-GB" sz="1200" noProof="0" dirty="0" smtClean="0"/>
                    </a:p>
                    <a:p>
                      <a:pPr algn="ctr"/>
                      <a:r>
                        <a:rPr lang="en-GB" sz="1200" noProof="0" dirty="0" smtClean="0">
                          <a:solidFill>
                            <a:srgbClr val="FF0000"/>
                          </a:solidFill>
                        </a:rPr>
                        <a:t>0.79</a:t>
                      </a:r>
                      <a:endParaRPr lang="en-GB" sz="1200" noProof="0" dirty="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t>10.6</a:t>
                      </a:r>
                      <a:r>
                        <a:rPr lang="en-GB" sz="1200" b="1" baseline="0" noProof="0" dirty="0" smtClean="0"/>
                        <a:t> vs 10.0</a:t>
                      </a:r>
                      <a:endParaRPr lang="en-GB" sz="1200" b="1" noProof="0" dirty="0" smtClean="0">
                        <a:solidFill>
                          <a:schemeClr val="bg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t>0.91</a:t>
                      </a:r>
                      <a:r>
                        <a:rPr lang="en-GB" sz="1200" noProof="0" dirty="0" smtClean="0"/>
                        <a:t/>
                      </a:r>
                      <a:br>
                        <a:rPr lang="en-GB" sz="1200" noProof="0" dirty="0" smtClean="0"/>
                      </a:br>
                      <a:endParaRPr lang="en-GB" sz="1200" noProof="0" dirty="0" smtClean="0"/>
                    </a:p>
                    <a:p>
                      <a:pPr marL="0" marR="0" indent="0" algn="ctr" defTabSz="914400" rtl="0" eaLnBrk="1" fontAlgn="auto" latinLnBrk="0" hangingPunct="1">
                        <a:lnSpc>
                          <a:spcPct val="100000"/>
                        </a:lnSpc>
                        <a:spcBef>
                          <a:spcPts val="0"/>
                        </a:spcBef>
                        <a:spcAft>
                          <a:spcPts val="0"/>
                        </a:spcAft>
                        <a:buClrTx/>
                        <a:buSzTx/>
                        <a:buFontTx/>
                        <a:buNone/>
                        <a:tabLst/>
                        <a:defRPr/>
                      </a:pPr>
                      <a:r>
                        <a:rPr lang="en-GB" sz="1200" noProof="0" dirty="0" smtClean="0">
                          <a:solidFill>
                            <a:srgbClr val="FF0000"/>
                          </a:solidFill>
                        </a:rPr>
                        <a:t>0.98</a:t>
                      </a: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kern="1200" noProof="0" dirty="0" smtClean="0">
                          <a:solidFill>
                            <a:schemeClr val="dk1"/>
                          </a:solidFill>
                          <a:latin typeface="+mn-lt"/>
                          <a:ea typeface="+mn-ea"/>
                          <a:cs typeface="+mn-cs"/>
                        </a:rPr>
                        <a:t>17 </a:t>
                      </a:r>
                      <a:r>
                        <a:rPr lang="de-DE" sz="1200" b="1" kern="1200" noProof="0" dirty="0" err="1" smtClean="0">
                          <a:solidFill>
                            <a:schemeClr val="dk1"/>
                          </a:solidFill>
                          <a:latin typeface="+mn-lt"/>
                          <a:ea typeface="+mn-ea"/>
                          <a:cs typeface="+mn-cs"/>
                        </a:rPr>
                        <a:t>vs</a:t>
                      </a:r>
                      <a:r>
                        <a:rPr lang="de-DE" sz="1200" b="1" kern="1200" noProof="0" dirty="0" smtClean="0">
                          <a:solidFill>
                            <a:schemeClr val="dk1"/>
                          </a:solidFill>
                          <a:latin typeface="+mn-lt"/>
                          <a:ea typeface="+mn-ea"/>
                          <a:cs typeface="+mn-cs"/>
                        </a:rPr>
                        <a:t> 10</a:t>
                      </a:r>
                      <a:endParaRPr lang="en-GB" sz="1200" b="1" kern="1200" noProof="0" dirty="0" smtClean="0">
                        <a:solidFill>
                          <a:schemeClr val="dk1"/>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noProof="0" dirty="0" smtClean="0">
                          <a:solidFill>
                            <a:schemeClr val="tx1"/>
                          </a:solidFill>
                        </a:rPr>
                        <a:t>9% FN</a:t>
                      </a:r>
                      <a:endParaRPr lang="en-GB" sz="1200" noProof="0" dirty="0" smtClean="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r>
              <a:tr h="280715">
                <a:tc>
                  <a:txBody>
                    <a:bodyPr/>
                    <a:lstStyle/>
                    <a:p>
                      <a:pPr algn="ctr"/>
                      <a:r>
                        <a:rPr lang="en-GB" sz="1200" b="1" noProof="0" dirty="0" smtClean="0"/>
                        <a:t>ZEAL</a:t>
                      </a:r>
                      <a:r>
                        <a:rPr lang="en-GB" sz="1200" baseline="0" noProof="0" dirty="0" smtClean="0"/>
                        <a:t> </a:t>
                      </a:r>
                    </a:p>
                  </a:txBody>
                  <a:tcPr marT="18000" marB="18000" anchor="ctr">
                    <a:lnL w="12700" cap="flat" cmpd="sng" algn="ctr">
                      <a:no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algn="l" defTabSz="914400" rtl="0" eaLnBrk="1" latinLnBrk="0" hangingPunct="1"/>
                      <a:r>
                        <a:rPr lang="en-GB" sz="1200" b="1" noProof="0" dirty="0" err="1" smtClean="0"/>
                        <a:t>Vandetanib</a:t>
                      </a:r>
                      <a:r>
                        <a:rPr lang="en-GB" sz="1200" b="1" noProof="0" dirty="0" smtClean="0"/>
                        <a:t> + </a:t>
                      </a:r>
                      <a:r>
                        <a:rPr lang="en-GB" sz="1200" b="1" noProof="0" dirty="0" err="1" smtClean="0"/>
                        <a:t>pem</a:t>
                      </a:r>
                      <a:r>
                        <a:rPr lang="en-GB" sz="1200" b="1" noProof="0" dirty="0" smtClean="0"/>
                        <a:t> vs </a:t>
                      </a:r>
                      <a:r>
                        <a:rPr lang="en-GB" sz="1200" b="1" noProof="0" dirty="0" err="1" smtClean="0"/>
                        <a:t>pem</a:t>
                      </a:r>
                      <a:r>
                        <a:rPr lang="en-GB" sz="1200" b="1" noProof="0" dirty="0" smtClean="0"/>
                        <a:t> (n=1391)</a:t>
                      </a:r>
                      <a:r>
                        <a:rPr lang="en-GB" sz="1200" noProof="0" dirty="0" smtClean="0"/>
                        <a:t/>
                      </a:r>
                      <a:br>
                        <a:rPr lang="en-GB" sz="1200" noProof="0" dirty="0" smtClean="0"/>
                      </a:br>
                      <a:r>
                        <a:rPr lang="en-GB" sz="1200" i="0" kern="1200" noProof="0" dirty="0" smtClean="0">
                          <a:solidFill>
                            <a:srgbClr val="FF0000"/>
                          </a:solidFill>
                          <a:latin typeface="+mn-lt"/>
                          <a:ea typeface="+mn-ea"/>
                          <a:cs typeface="+mn-cs"/>
                        </a:rPr>
                        <a:t>Squamous </a:t>
                      </a:r>
                      <a:r>
                        <a:rPr lang="en-GB" sz="1200" i="1" kern="1200" noProof="0" dirty="0" smtClean="0">
                          <a:solidFill>
                            <a:srgbClr val="FF0000"/>
                          </a:solidFill>
                          <a:latin typeface="+mn-lt"/>
                          <a:ea typeface="+mn-ea"/>
                          <a:cs typeface="+mn-cs"/>
                        </a:rPr>
                        <a:t>(n=114)</a:t>
                      </a:r>
                      <a:endParaRPr lang="en-GB" sz="1200" i="1" kern="1200" noProof="0" dirty="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1" noProof="0" dirty="0" smtClean="0"/>
                        <a:t>4.1 vs 2.8</a:t>
                      </a:r>
                      <a:endParaRPr lang="en-GB" sz="1200" b="1" noProof="0" dirty="0">
                        <a:solidFill>
                          <a:schemeClr val="bg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t>0.86</a:t>
                      </a:r>
                      <a:r>
                        <a:rPr lang="en-GB" sz="1200" noProof="0" dirty="0" smtClean="0"/>
                        <a:t/>
                      </a:r>
                      <a:br>
                        <a:rPr lang="en-GB" sz="1200" noProof="0" dirty="0" smtClean="0"/>
                      </a:br>
                      <a:endParaRPr lang="en-GB" sz="1200" noProof="0" dirty="0" smtClean="0"/>
                    </a:p>
                    <a:p>
                      <a:pPr marL="0" marR="0" indent="0" algn="ctr" defTabSz="914400" rtl="0" eaLnBrk="1" fontAlgn="auto" latinLnBrk="0" hangingPunct="1">
                        <a:lnSpc>
                          <a:spcPct val="100000"/>
                        </a:lnSpc>
                        <a:spcBef>
                          <a:spcPts val="0"/>
                        </a:spcBef>
                        <a:spcAft>
                          <a:spcPts val="0"/>
                        </a:spcAft>
                        <a:buClrTx/>
                        <a:buSzTx/>
                        <a:buFontTx/>
                        <a:buNone/>
                        <a:tabLst/>
                        <a:defRPr/>
                      </a:pPr>
                      <a:r>
                        <a:rPr lang="en-GB" sz="1200" noProof="0" dirty="0" smtClean="0">
                          <a:solidFill>
                            <a:srgbClr val="FF0000"/>
                          </a:solidFill>
                        </a:rPr>
                        <a:t>1.04</a:t>
                      </a: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t>10.5 </a:t>
                      </a:r>
                      <a:r>
                        <a:rPr lang="en-GB" sz="1200" b="1" noProof="0" dirty="0" err="1" smtClean="0"/>
                        <a:t>vs</a:t>
                      </a:r>
                      <a:r>
                        <a:rPr lang="en-GB" sz="1200" b="1" noProof="0" dirty="0" smtClean="0"/>
                        <a:t> 9.2</a:t>
                      </a:r>
                      <a:endParaRPr lang="en-GB" sz="1200" b="1" noProof="0" dirty="0" smtClean="0">
                        <a:solidFill>
                          <a:schemeClr val="bg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t>0.86</a:t>
                      </a:r>
                      <a:r>
                        <a:rPr lang="en-GB" sz="1200" noProof="0" dirty="0" smtClean="0"/>
                        <a:t/>
                      </a:r>
                      <a:br>
                        <a:rPr lang="en-GB" sz="1200" noProof="0" dirty="0" smtClean="0"/>
                      </a:br>
                      <a:endParaRPr lang="en-GB" sz="1200" noProof="0" dirty="0" smtClean="0"/>
                    </a:p>
                    <a:p>
                      <a:pPr marL="0" marR="0" indent="0" algn="ctr" defTabSz="914400" rtl="0" eaLnBrk="1" fontAlgn="auto" latinLnBrk="0" hangingPunct="1">
                        <a:lnSpc>
                          <a:spcPct val="100000"/>
                        </a:lnSpc>
                        <a:spcBef>
                          <a:spcPts val="0"/>
                        </a:spcBef>
                        <a:spcAft>
                          <a:spcPts val="0"/>
                        </a:spcAft>
                        <a:buClrTx/>
                        <a:buSzTx/>
                        <a:buFontTx/>
                        <a:buNone/>
                        <a:tabLst/>
                        <a:defRPr/>
                      </a:pPr>
                      <a:r>
                        <a:rPr lang="en-GB" sz="1200" noProof="0" dirty="0" smtClean="0">
                          <a:solidFill>
                            <a:srgbClr val="FF0000"/>
                          </a:solidFill>
                        </a:rPr>
                        <a:t>1.08</a:t>
                      </a: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kern="1200" noProof="0" dirty="0" smtClean="0">
                          <a:solidFill>
                            <a:schemeClr val="dk1"/>
                          </a:solidFill>
                          <a:latin typeface="+mn-lt"/>
                          <a:ea typeface="+mn-ea"/>
                          <a:cs typeface="+mn-cs"/>
                        </a:rPr>
                        <a:t>19 </a:t>
                      </a:r>
                      <a:r>
                        <a:rPr lang="de-DE" sz="1200" b="1" kern="1200" noProof="0" dirty="0" err="1" smtClean="0">
                          <a:solidFill>
                            <a:schemeClr val="dk1"/>
                          </a:solidFill>
                          <a:latin typeface="+mn-lt"/>
                          <a:ea typeface="+mn-ea"/>
                          <a:cs typeface="+mn-cs"/>
                        </a:rPr>
                        <a:t>vs</a:t>
                      </a:r>
                      <a:r>
                        <a:rPr lang="de-DE" sz="1200" b="1" kern="1200" noProof="0" dirty="0" smtClean="0">
                          <a:solidFill>
                            <a:schemeClr val="dk1"/>
                          </a:solidFill>
                          <a:latin typeface="+mn-lt"/>
                          <a:ea typeface="+mn-ea"/>
                          <a:cs typeface="+mn-cs"/>
                        </a:rPr>
                        <a:t> 8</a:t>
                      </a:r>
                      <a:endParaRPr lang="en-GB" sz="1200" b="1" kern="1200" noProof="0" dirty="0" smtClean="0">
                        <a:solidFill>
                          <a:schemeClr val="dk1"/>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0" kern="1200" noProof="0" dirty="0" smtClean="0">
                          <a:solidFill>
                            <a:schemeClr val="dk1"/>
                          </a:solidFill>
                          <a:latin typeface="+mn-lt"/>
                          <a:ea typeface="+mn-ea"/>
                          <a:cs typeface="+mn-cs"/>
                        </a:rPr>
                        <a:t>52% grade ≥ 3 AEs</a:t>
                      </a:r>
                      <a:endParaRPr lang="en-GB" sz="1200" b="1" kern="1200" noProof="0" dirty="0" smtClean="0">
                        <a:solidFill>
                          <a:schemeClr val="dk1"/>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r>
              <a:tr h="348038">
                <a:tc>
                  <a:txBody>
                    <a:bodyPr/>
                    <a:lstStyle/>
                    <a:p>
                      <a:pPr algn="ctr"/>
                      <a:r>
                        <a:rPr lang="de-DE" sz="1200" b="1" baseline="0" noProof="0" dirty="0" smtClean="0"/>
                        <a:t>LUME-Lung 1</a:t>
                      </a:r>
                      <a:endParaRPr lang="en-GB" sz="1200" b="1" baseline="0" noProof="0" dirty="0" smtClean="0"/>
                    </a:p>
                  </a:txBody>
                  <a:tcPr marT="18000" marB="18000" anchor="ctr">
                    <a:lnL w="12700" cap="flat" cmpd="sng" algn="ctr">
                      <a:no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de-DE" sz="1200" b="1" kern="1200" noProof="0" dirty="0" smtClean="0">
                          <a:solidFill>
                            <a:schemeClr val="dk1"/>
                          </a:solidFill>
                          <a:latin typeface="+mn-lt"/>
                          <a:ea typeface="+mn-ea"/>
                          <a:cs typeface="+mn-cs"/>
                        </a:rPr>
                        <a:t>Nintedanib + </a:t>
                      </a:r>
                      <a:r>
                        <a:rPr lang="de-DE" sz="1200" b="1" kern="1200" noProof="0" dirty="0" err="1" smtClean="0">
                          <a:solidFill>
                            <a:schemeClr val="dk1"/>
                          </a:solidFill>
                          <a:latin typeface="+mn-lt"/>
                          <a:ea typeface="+mn-ea"/>
                          <a:cs typeface="+mn-cs"/>
                        </a:rPr>
                        <a:t>doce</a:t>
                      </a:r>
                      <a:r>
                        <a:rPr lang="de-DE" sz="1200" b="1" kern="1200" noProof="0" dirty="0" smtClean="0">
                          <a:solidFill>
                            <a:schemeClr val="dk1"/>
                          </a:solidFill>
                          <a:latin typeface="+mn-lt"/>
                          <a:ea typeface="+mn-ea"/>
                          <a:cs typeface="+mn-cs"/>
                        </a:rPr>
                        <a:t> </a:t>
                      </a:r>
                      <a:r>
                        <a:rPr lang="de-DE" sz="1200" b="1" kern="1200" noProof="0" dirty="0" err="1" smtClean="0">
                          <a:solidFill>
                            <a:schemeClr val="dk1"/>
                          </a:solidFill>
                          <a:latin typeface="+mn-lt"/>
                          <a:ea typeface="+mn-ea"/>
                          <a:cs typeface="+mn-cs"/>
                        </a:rPr>
                        <a:t>vs</a:t>
                      </a:r>
                      <a:r>
                        <a:rPr lang="de-DE" sz="1200" b="1" kern="1200" noProof="0" dirty="0" smtClean="0">
                          <a:solidFill>
                            <a:schemeClr val="dk1"/>
                          </a:solidFill>
                          <a:latin typeface="+mn-lt"/>
                          <a:ea typeface="+mn-ea"/>
                          <a:cs typeface="+mn-cs"/>
                        </a:rPr>
                        <a:t> </a:t>
                      </a:r>
                      <a:r>
                        <a:rPr lang="de-DE" sz="1200" b="1" kern="1200" noProof="0" dirty="0" err="1" smtClean="0">
                          <a:solidFill>
                            <a:schemeClr val="dk1"/>
                          </a:solidFill>
                          <a:latin typeface="+mn-lt"/>
                          <a:ea typeface="+mn-ea"/>
                          <a:cs typeface="+mn-cs"/>
                        </a:rPr>
                        <a:t>doce</a:t>
                      </a:r>
                      <a:r>
                        <a:rPr lang="de-DE" sz="1200" b="1" kern="1200" baseline="0" noProof="0" dirty="0" smtClean="0">
                          <a:solidFill>
                            <a:schemeClr val="dk1"/>
                          </a:solidFill>
                          <a:latin typeface="+mn-lt"/>
                          <a:ea typeface="+mn-ea"/>
                          <a:cs typeface="+mn-cs"/>
                        </a:rPr>
                        <a:t> </a:t>
                      </a:r>
                      <a:r>
                        <a:rPr lang="de-DE" sz="1200" b="1" kern="1200" noProof="0" dirty="0" smtClean="0">
                          <a:solidFill>
                            <a:schemeClr val="dk1"/>
                          </a:solidFill>
                          <a:latin typeface="+mn-lt"/>
                          <a:ea typeface="+mn-ea"/>
                          <a:cs typeface="+mn-cs"/>
                        </a:rPr>
                        <a:t>(n=1314)</a:t>
                      </a:r>
                    </a:p>
                    <a:p>
                      <a:pPr marL="0" marR="0" indent="0" algn="l" defTabSz="914400" rtl="0" eaLnBrk="1" fontAlgn="auto" latinLnBrk="0" hangingPunct="1">
                        <a:lnSpc>
                          <a:spcPct val="100000"/>
                        </a:lnSpc>
                        <a:spcBef>
                          <a:spcPts val="0"/>
                        </a:spcBef>
                        <a:spcAft>
                          <a:spcPts val="0"/>
                        </a:spcAft>
                        <a:buClrTx/>
                        <a:buSzTx/>
                        <a:buFontTx/>
                        <a:buNone/>
                        <a:tabLst/>
                        <a:defRPr/>
                      </a:pPr>
                      <a:r>
                        <a:rPr lang="de-DE" sz="1200" b="0" i="1" kern="1200" noProof="0" dirty="0" err="1" smtClean="0">
                          <a:solidFill>
                            <a:srgbClr val="FF0000"/>
                          </a:solidFill>
                          <a:latin typeface="+mn-lt"/>
                          <a:ea typeface="+mn-ea"/>
                          <a:cs typeface="+mn-cs"/>
                        </a:rPr>
                        <a:t>Squamous</a:t>
                      </a:r>
                      <a:r>
                        <a:rPr lang="de-DE" sz="1200" b="0" i="1" kern="1200" noProof="0" dirty="0" smtClean="0">
                          <a:solidFill>
                            <a:srgbClr val="FF0000"/>
                          </a:solidFill>
                          <a:latin typeface="+mn-lt"/>
                          <a:ea typeface="+mn-ea"/>
                          <a:cs typeface="+mn-cs"/>
                        </a:rPr>
                        <a:t> (n=487)</a:t>
                      </a:r>
                      <a:endParaRPr lang="en-GB" sz="1200" b="1" kern="1200" noProof="0" dirty="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kern="1200" noProof="0" dirty="0" smtClean="0">
                          <a:solidFill>
                            <a:schemeClr val="dk1"/>
                          </a:solidFill>
                          <a:latin typeface="+mn-lt"/>
                          <a:ea typeface="+mn-ea"/>
                          <a:cs typeface="+mn-cs"/>
                        </a:rPr>
                        <a:t>3.4 </a:t>
                      </a:r>
                      <a:r>
                        <a:rPr lang="de-DE" sz="1200" b="1" kern="1200" noProof="0" dirty="0" err="1" smtClean="0">
                          <a:solidFill>
                            <a:schemeClr val="dk1"/>
                          </a:solidFill>
                          <a:latin typeface="+mn-lt"/>
                          <a:ea typeface="+mn-ea"/>
                          <a:cs typeface="+mn-cs"/>
                        </a:rPr>
                        <a:t>vs</a:t>
                      </a:r>
                      <a:r>
                        <a:rPr lang="de-DE" sz="1200" b="1" kern="1200" noProof="0" dirty="0" smtClean="0">
                          <a:solidFill>
                            <a:schemeClr val="dk1"/>
                          </a:solidFill>
                          <a:latin typeface="+mn-lt"/>
                          <a:ea typeface="+mn-ea"/>
                          <a:cs typeface="+mn-cs"/>
                        </a:rPr>
                        <a:t> 2.7</a:t>
                      </a:r>
                    </a:p>
                    <a:p>
                      <a:pPr marL="0" marR="0" indent="0" algn="ctr" defTabSz="914400" rtl="0" eaLnBrk="1" fontAlgn="auto" latinLnBrk="0" hangingPunct="1">
                        <a:lnSpc>
                          <a:spcPct val="100000"/>
                        </a:lnSpc>
                        <a:spcBef>
                          <a:spcPts val="0"/>
                        </a:spcBef>
                        <a:spcAft>
                          <a:spcPts val="0"/>
                        </a:spcAft>
                        <a:buClrTx/>
                        <a:buSzTx/>
                        <a:buFontTx/>
                        <a:buNone/>
                        <a:tabLst/>
                        <a:defRPr/>
                      </a:pPr>
                      <a:endParaRPr lang="de-DE" sz="1200" b="0" kern="1200" noProof="0" dirty="0" smtClean="0">
                        <a:solidFill>
                          <a:srgbClr val="FF0000"/>
                        </a:solidFill>
                        <a:latin typeface="+mn-lt"/>
                        <a:ea typeface="+mn-ea"/>
                        <a:cs typeface="+mn-cs"/>
                      </a:endParaRP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0" kern="1200" noProof="0" dirty="0" smtClean="0">
                          <a:solidFill>
                            <a:srgbClr val="FF0000"/>
                          </a:solidFill>
                          <a:latin typeface="+mn-lt"/>
                          <a:ea typeface="+mn-ea"/>
                          <a:cs typeface="+mn-cs"/>
                        </a:rPr>
                        <a:t>2.9 </a:t>
                      </a:r>
                      <a:r>
                        <a:rPr lang="de-DE" sz="1200" b="0" kern="1200" noProof="0" dirty="0" err="1" smtClean="0">
                          <a:solidFill>
                            <a:srgbClr val="FF0000"/>
                          </a:solidFill>
                          <a:latin typeface="+mn-lt"/>
                          <a:ea typeface="+mn-ea"/>
                          <a:cs typeface="+mn-cs"/>
                        </a:rPr>
                        <a:t>vs</a:t>
                      </a:r>
                      <a:r>
                        <a:rPr lang="de-DE" sz="1200" b="0" kern="1200" noProof="0" dirty="0" smtClean="0">
                          <a:solidFill>
                            <a:srgbClr val="FF0000"/>
                          </a:solidFill>
                          <a:latin typeface="+mn-lt"/>
                          <a:ea typeface="+mn-ea"/>
                          <a:cs typeface="+mn-cs"/>
                        </a:rPr>
                        <a:t> 2.6</a:t>
                      </a:r>
                      <a:endParaRPr lang="en-GB" sz="1200" b="0" kern="1200" noProof="0" dirty="0" smtClean="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kern="1200" noProof="0" dirty="0" smtClean="0">
                          <a:solidFill>
                            <a:schemeClr val="dk1"/>
                          </a:solidFill>
                          <a:latin typeface="+mn-lt"/>
                          <a:ea typeface="+mn-ea"/>
                          <a:cs typeface="+mn-cs"/>
                        </a:rPr>
                        <a:t>0.79</a:t>
                      </a:r>
                    </a:p>
                    <a:p>
                      <a:pPr marL="0" marR="0" indent="0" algn="ctr" defTabSz="914400" rtl="0" eaLnBrk="1" fontAlgn="auto" latinLnBrk="0" hangingPunct="1">
                        <a:lnSpc>
                          <a:spcPct val="100000"/>
                        </a:lnSpc>
                        <a:spcBef>
                          <a:spcPts val="0"/>
                        </a:spcBef>
                        <a:spcAft>
                          <a:spcPts val="0"/>
                        </a:spcAft>
                        <a:buClrTx/>
                        <a:buSzTx/>
                        <a:buFontTx/>
                        <a:buNone/>
                        <a:tabLst/>
                        <a:defRPr/>
                      </a:pPr>
                      <a:endParaRPr lang="de-DE" sz="1200" b="0" kern="1200" noProof="0" dirty="0" smtClean="0">
                        <a:solidFill>
                          <a:srgbClr val="FF0000"/>
                        </a:solidFill>
                        <a:latin typeface="+mn-lt"/>
                        <a:ea typeface="+mn-ea"/>
                        <a:cs typeface="+mn-cs"/>
                      </a:endParaRP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0" kern="1200" noProof="0" dirty="0" smtClean="0">
                          <a:solidFill>
                            <a:srgbClr val="FF0000"/>
                          </a:solidFill>
                          <a:latin typeface="+mn-lt"/>
                          <a:ea typeface="+mn-ea"/>
                          <a:cs typeface="+mn-cs"/>
                        </a:rPr>
                        <a:t>0.77*</a:t>
                      </a:r>
                      <a:endParaRPr lang="en-GB" sz="1200" b="0" kern="1200" noProof="0" dirty="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kern="1200" noProof="0" dirty="0" smtClean="0">
                          <a:solidFill>
                            <a:schemeClr val="dk1"/>
                          </a:solidFill>
                          <a:latin typeface="+mn-lt"/>
                          <a:ea typeface="+mn-ea"/>
                          <a:cs typeface="+mn-cs"/>
                        </a:rPr>
                        <a:t>10.1 </a:t>
                      </a:r>
                      <a:r>
                        <a:rPr lang="de-DE" sz="1200" b="1" kern="1200" noProof="0" dirty="0" err="1" smtClean="0">
                          <a:solidFill>
                            <a:schemeClr val="dk1"/>
                          </a:solidFill>
                          <a:latin typeface="+mn-lt"/>
                          <a:ea typeface="+mn-ea"/>
                          <a:cs typeface="+mn-cs"/>
                        </a:rPr>
                        <a:t>vs</a:t>
                      </a:r>
                      <a:r>
                        <a:rPr lang="de-DE" sz="1200" b="1" kern="1200" noProof="0" dirty="0" smtClean="0">
                          <a:solidFill>
                            <a:schemeClr val="dk1"/>
                          </a:solidFill>
                          <a:latin typeface="+mn-lt"/>
                          <a:ea typeface="+mn-ea"/>
                          <a:cs typeface="+mn-cs"/>
                        </a:rPr>
                        <a:t> 9.1</a:t>
                      </a:r>
                    </a:p>
                    <a:p>
                      <a:pPr marL="0" marR="0" indent="0" algn="ctr" defTabSz="914400" rtl="0" eaLnBrk="1" fontAlgn="auto" latinLnBrk="0" hangingPunct="1">
                        <a:lnSpc>
                          <a:spcPct val="100000"/>
                        </a:lnSpc>
                        <a:spcBef>
                          <a:spcPts val="0"/>
                        </a:spcBef>
                        <a:spcAft>
                          <a:spcPts val="0"/>
                        </a:spcAft>
                        <a:buClrTx/>
                        <a:buSzTx/>
                        <a:buFontTx/>
                        <a:buNone/>
                        <a:tabLst/>
                        <a:defRPr/>
                      </a:pPr>
                      <a:endParaRPr lang="de-DE" sz="1200" b="0" kern="1200" noProof="0" dirty="0" smtClean="0">
                        <a:solidFill>
                          <a:srgbClr val="FF0000"/>
                        </a:solidFill>
                        <a:latin typeface="+mn-lt"/>
                        <a:ea typeface="+mn-ea"/>
                        <a:cs typeface="+mn-cs"/>
                      </a:endParaRP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0" kern="1200" noProof="0" dirty="0" smtClean="0">
                          <a:solidFill>
                            <a:srgbClr val="FF0000"/>
                          </a:solidFill>
                          <a:latin typeface="+mn-lt"/>
                          <a:ea typeface="+mn-ea"/>
                          <a:cs typeface="+mn-cs"/>
                        </a:rPr>
                        <a:t>8.6 </a:t>
                      </a:r>
                      <a:r>
                        <a:rPr lang="de-DE" sz="1200" b="0" kern="1200" noProof="0" dirty="0" err="1" smtClean="0">
                          <a:solidFill>
                            <a:srgbClr val="FF0000"/>
                          </a:solidFill>
                          <a:latin typeface="+mn-lt"/>
                          <a:ea typeface="+mn-ea"/>
                          <a:cs typeface="+mn-cs"/>
                        </a:rPr>
                        <a:t>vs</a:t>
                      </a:r>
                      <a:r>
                        <a:rPr lang="de-DE" sz="1200" b="0" kern="1200" noProof="0" dirty="0" smtClean="0">
                          <a:solidFill>
                            <a:srgbClr val="FF0000"/>
                          </a:solidFill>
                          <a:latin typeface="+mn-lt"/>
                          <a:ea typeface="+mn-ea"/>
                          <a:cs typeface="+mn-cs"/>
                        </a:rPr>
                        <a:t> 8.7</a:t>
                      </a:r>
                      <a:endParaRPr lang="en-GB" sz="1200" b="0" kern="1200" noProof="0" dirty="0" smtClean="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kern="1200" noProof="0" dirty="0" smtClean="0">
                          <a:solidFill>
                            <a:schemeClr val="dk1"/>
                          </a:solidFill>
                          <a:latin typeface="+mn-lt"/>
                          <a:ea typeface="+mn-ea"/>
                          <a:cs typeface="+mn-cs"/>
                        </a:rPr>
                        <a:t>0.94</a:t>
                      </a:r>
                    </a:p>
                    <a:p>
                      <a:pPr marL="0" marR="0" indent="0" algn="ctr" defTabSz="914400" rtl="0" eaLnBrk="1" fontAlgn="auto" latinLnBrk="0" hangingPunct="1">
                        <a:lnSpc>
                          <a:spcPct val="100000"/>
                        </a:lnSpc>
                        <a:spcBef>
                          <a:spcPts val="0"/>
                        </a:spcBef>
                        <a:spcAft>
                          <a:spcPts val="0"/>
                        </a:spcAft>
                        <a:buClrTx/>
                        <a:buSzTx/>
                        <a:buFontTx/>
                        <a:buNone/>
                        <a:tabLst/>
                        <a:defRPr/>
                      </a:pPr>
                      <a:endParaRPr lang="de-DE" sz="1200" b="0" kern="1200" noProof="0" dirty="0" smtClean="0">
                        <a:solidFill>
                          <a:schemeClr val="dk1"/>
                        </a:solidFill>
                        <a:latin typeface="+mn-lt"/>
                        <a:ea typeface="+mn-ea"/>
                        <a:cs typeface="+mn-cs"/>
                      </a:endParaRP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0" kern="1200" noProof="0" dirty="0" smtClean="0">
                          <a:solidFill>
                            <a:srgbClr val="FF0000"/>
                          </a:solidFill>
                          <a:latin typeface="+mn-lt"/>
                          <a:ea typeface="+mn-ea"/>
                          <a:cs typeface="+mn-cs"/>
                        </a:rPr>
                        <a:t>1.01</a:t>
                      </a:r>
                      <a:endParaRPr lang="en-GB" sz="1200" b="0" kern="1200" noProof="0" dirty="0" smtClean="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kern="1200" noProof="0" dirty="0" smtClean="0">
                          <a:solidFill>
                            <a:schemeClr val="dk1"/>
                          </a:solidFill>
                          <a:latin typeface="+mn-lt"/>
                          <a:ea typeface="+mn-ea"/>
                          <a:cs typeface="+mn-cs"/>
                        </a:rPr>
                        <a:t>4.4 vs. 3.3</a:t>
                      </a:r>
                    </a:p>
                    <a:p>
                      <a:pPr marL="0" marR="0" indent="0" algn="ctr" defTabSz="914400" rtl="0" eaLnBrk="1" fontAlgn="auto" latinLnBrk="0" hangingPunct="1">
                        <a:lnSpc>
                          <a:spcPct val="100000"/>
                        </a:lnSpc>
                        <a:spcBef>
                          <a:spcPts val="0"/>
                        </a:spcBef>
                        <a:spcAft>
                          <a:spcPts val="0"/>
                        </a:spcAft>
                        <a:buClrTx/>
                        <a:buSzTx/>
                        <a:buFontTx/>
                        <a:buNone/>
                        <a:tabLst/>
                        <a:defRPr/>
                      </a:pPr>
                      <a:endParaRPr lang="de-DE" sz="1200" b="0" kern="1200" noProof="0" dirty="0" smtClean="0">
                        <a:solidFill>
                          <a:schemeClr val="dk1"/>
                        </a:solidFill>
                        <a:latin typeface="+mn-lt"/>
                        <a:ea typeface="+mn-ea"/>
                        <a:cs typeface="+mn-cs"/>
                      </a:endParaRP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0" kern="1200" noProof="0" dirty="0" smtClean="0">
                          <a:solidFill>
                            <a:srgbClr val="FF0000"/>
                          </a:solidFill>
                          <a:latin typeface="+mn-lt"/>
                          <a:ea typeface="+mn-ea"/>
                          <a:cs typeface="+mn-cs"/>
                        </a:rPr>
                        <a:t>4.7 vs. 2.2</a:t>
                      </a:r>
                      <a:endParaRPr lang="en-GB" sz="1200" b="0" kern="1200" noProof="0" dirty="0" smtClean="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0" kern="1200" noProof="0" dirty="0" smtClean="0">
                          <a:solidFill>
                            <a:schemeClr val="dk1"/>
                          </a:solidFill>
                          <a:latin typeface="+mn-lt"/>
                          <a:ea typeface="+mn-ea"/>
                          <a:cs typeface="+mn-cs"/>
                        </a:rPr>
                        <a:t>&gt;70% grade ≥ 3 AEs; 7% FN</a:t>
                      </a:r>
                      <a:endParaRPr lang="en-GB" sz="1200" b="0" kern="1200" noProof="0" dirty="0" smtClean="0">
                        <a:solidFill>
                          <a:schemeClr val="dk1"/>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r>
              <a:tr h="387617">
                <a:tc>
                  <a:txBody>
                    <a:bodyPr/>
                    <a:lstStyle/>
                    <a:p>
                      <a:pPr algn="ctr"/>
                      <a:r>
                        <a:rPr lang="de-DE" sz="1200" b="1" baseline="0" noProof="0" dirty="0" smtClean="0"/>
                        <a:t>REVEL</a:t>
                      </a:r>
                      <a:endParaRPr lang="en-GB" sz="1200" b="1" baseline="0" noProof="0" dirty="0" smtClean="0"/>
                    </a:p>
                  </a:txBody>
                  <a:tcPr marT="18000" marB="18000" anchor="ctr">
                    <a:lnL w="12700" cap="flat" cmpd="sng" algn="ctr">
                      <a:no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de-DE" sz="1200" b="1" kern="1200" noProof="0" dirty="0" err="1" smtClean="0">
                          <a:solidFill>
                            <a:schemeClr val="tx1"/>
                          </a:solidFill>
                          <a:latin typeface="+mn-lt"/>
                          <a:ea typeface="+mn-ea"/>
                          <a:cs typeface="+mn-cs"/>
                        </a:rPr>
                        <a:t>Ramucimurab</a:t>
                      </a:r>
                      <a:r>
                        <a:rPr lang="de-DE" sz="1200" b="1" kern="1200" noProof="0" dirty="0" smtClean="0">
                          <a:solidFill>
                            <a:schemeClr val="tx1"/>
                          </a:solidFill>
                          <a:latin typeface="+mn-lt"/>
                          <a:ea typeface="+mn-ea"/>
                          <a:cs typeface="+mn-cs"/>
                        </a:rPr>
                        <a:t> + </a:t>
                      </a:r>
                      <a:r>
                        <a:rPr lang="de-DE" sz="1200" b="1" kern="1200" noProof="0" dirty="0" err="1" smtClean="0">
                          <a:solidFill>
                            <a:schemeClr val="tx1"/>
                          </a:solidFill>
                          <a:latin typeface="+mn-lt"/>
                          <a:ea typeface="+mn-ea"/>
                          <a:cs typeface="+mn-cs"/>
                        </a:rPr>
                        <a:t>doce</a:t>
                      </a:r>
                      <a:r>
                        <a:rPr lang="de-DE" sz="1200" b="1" kern="1200" noProof="0" dirty="0" smtClean="0">
                          <a:solidFill>
                            <a:schemeClr val="tx1"/>
                          </a:solidFill>
                          <a:latin typeface="+mn-lt"/>
                          <a:ea typeface="+mn-ea"/>
                          <a:cs typeface="+mn-cs"/>
                        </a:rPr>
                        <a:t> </a:t>
                      </a:r>
                      <a:r>
                        <a:rPr lang="de-DE" sz="1200" b="1" kern="1200" noProof="0" dirty="0" err="1" smtClean="0">
                          <a:solidFill>
                            <a:schemeClr val="tx1"/>
                          </a:solidFill>
                          <a:latin typeface="+mn-lt"/>
                          <a:ea typeface="+mn-ea"/>
                          <a:cs typeface="+mn-cs"/>
                        </a:rPr>
                        <a:t>vs</a:t>
                      </a:r>
                      <a:r>
                        <a:rPr lang="de-DE" sz="1200" b="1" kern="1200" noProof="0" dirty="0" smtClean="0">
                          <a:solidFill>
                            <a:schemeClr val="tx1"/>
                          </a:solidFill>
                          <a:latin typeface="+mn-lt"/>
                          <a:ea typeface="+mn-ea"/>
                          <a:cs typeface="+mn-cs"/>
                        </a:rPr>
                        <a:t> </a:t>
                      </a:r>
                      <a:r>
                        <a:rPr lang="de-DE" sz="1200" b="1" kern="1200" noProof="0" dirty="0" err="1" smtClean="0">
                          <a:solidFill>
                            <a:schemeClr val="tx1"/>
                          </a:solidFill>
                          <a:latin typeface="+mn-lt"/>
                          <a:ea typeface="+mn-ea"/>
                          <a:cs typeface="+mn-cs"/>
                        </a:rPr>
                        <a:t>doce</a:t>
                      </a:r>
                      <a:r>
                        <a:rPr lang="de-DE" sz="1200" b="1" kern="1200" noProof="0" dirty="0" smtClean="0">
                          <a:solidFill>
                            <a:schemeClr val="tx1"/>
                          </a:solidFill>
                          <a:latin typeface="+mn-lt"/>
                          <a:ea typeface="+mn-ea"/>
                          <a:cs typeface="+mn-cs"/>
                        </a:rPr>
                        <a:t> (n=1253)</a:t>
                      </a:r>
                    </a:p>
                    <a:p>
                      <a:pPr marL="0" marR="0" indent="0" algn="l" defTabSz="914400" rtl="0" eaLnBrk="1" fontAlgn="auto" latinLnBrk="0" hangingPunct="1">
                        <a:lnSpc>
                          <a:spcPct val="100000"/>
                        </a:lnSpc>
                        <a:spcBef>
                          <a:spcPts val="0"/>
                        </a:spcBef>
                        <a:spcAft>
                          <a:spcPts val="0"/>
                        </a:spcAft>
                        <a:buClrTx/>
                        <a:buSzTx/>
                        <a:buFontTx/>
                        <a:buNone/>
                        <a:tabLst/>
                        <a:defRPr/>
                      </a:pPr>
                      <a:r>
                        <a:rPr lang="de-DE" sz="1200" b="0" i="1" kern="1200" noProof="0" dirty="0" err="1" smtClean="0">
                          <a:solidFill>
                            <a:srgbClr val="FF0000"/>
                          </a:solidFill>
                          <a:latin typeface="+mn-lt"/>
                          <a:ea typeface="+mn-ea"/>
                          <a:cs typeface="+mn-cs"/>
                        </a:rPr>
                        <a:t>Squamous</a:t>
                      </a:r>
                      <a:r>
                        <a:rPr lang="de-DE" sz="1200" b="0" i="1" kern="1200" noProof="0" dirty="0" smtClean="0">
                          <a:solidFill>
                            <a:srgbClr val="FF0000"/>
                          </a:solidFill>
                          <a:latin typeface="+mn-lt"/>
                          <a:ea typeface="+mn-ea"/>
                          <a:cs typeface="+mn-cs"/>
                        </a:rPr>
                        <a:t> (n=328)</a:t>
                      </a:r>
                      <a:endParaRPr lang="en-GB" sz="1200" b="0" i="1" kern="1200" noProof="0" dirty="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kern="1200" noProof="0" dirty="0" smtClean="0">
                          <a:solidFill>
                            <a:schemeClr val="tx1"/>
                          </a:solidFill>
                          <a:latin typeface="+mn-lt"/>
                          <a:ea typeface="+mn-ea"/>
                          <a:cs typeface="+mn-cs"/>
                        </a:rPr>
                        <a:t>4.5 </a:t>
                      </a:r>
                      <a:r>
                        <a:rPr lang="de-DE" sz="1200" b="1" kern="1200" noProof="0" dirty="0" err="1" smtClean="0">
                          <a:solidFill>
                            <a:schemeClr val="tx1"/>
                          </a:solidFill>
                          <a:latin typeface="+mn-lt"/>
                          <a:ea typeface="+mn-ea"/>
                          <a:cs typeface="+mn-cs"/>
                        </a:rPr>
                        <a:t>vs</a:t>
                      </a:r>
                      <a:r>
                        <a:rPr lang="de-DE" sz="1200" b="1" kern="1200" noProof="0" dirty="0" smtClean="0">
                          <a:solidFill>
                            <a:schemeClr val="tx1"/>
                          </a:solidFill>
                          <a:latin typeface="+mn-lt"/>
                          <a:ea typeface="+mn-ea"/>
                          <a:cs typeface="+mn-cs"/>
                        </a:rPr>
                        <a:t> 3.0</a:t>
                      </a:r>
                    </a:p>
                    <a:p>
                      <a:pPr marL="0" marR="0" indent="0" algn="ctr" defTabSz="914400" rtl="0" eaLnBrk="1" fontAlgn="auto" latinLnBrk="0" hangingPunct="1">
                        <a:lnSpc>
                          <a:spcPct val="100000"/>
                        </a:lnSpc>
                        <a:spcBef>
                          <a:spcPts val="0"/>
                        </a:spcBef>
                        <a:spcAft>
                          <a:spcPts val="0"/>
                        </a:spcAft>
                        <a:buClrTx/>
                        <a:buSzTx/>
                        <a:buFontTx/>
                        <a:buNone/>
                        <a:tabLst/>
                        <a:defRPr/>
                      </a:pPr>
                      <a:endParaRPr lang="de-DE" sz="1200" b="0" kern="1200" noProof="0" dirty="0" smtClean="0">
                        <a:solidFill>
                          <a:srgbClr val="FF0000"/>
                        </a:solidFill>
                        <a:latin typeface="+mn-lt"/>
                        <a:ea typeface="+mn-ea"/>
                        <a:cs typeface="+mn-cs"/>
                      </a:endParaRP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0" kern="1200" noProof="0" dirty="0" smtClean="0">
                          <a:solidFill>
                            <a:srgbClr val="FF0000"/>
                          </a:solidFill>
                          <a:latin typeface="+mn-lt"/>
                          <a:ea typeface="+mn-ea"/>
                          <a:cs typeface="+mn-cs"/>
                        </a:rPr>
                        <a:t>4.2 </a:t>
                      </a:r>
                      <a:r>
                        <a:rPr lang="de-DE" sz="1200" b="0" kern="1200" noProof="0" dirty="0" err="1" smtClean="0">
                          <a:solidFill>
                            <a:srgbClr val="FF0000"/>
                          </a:solidFill>
                          <a:latin typeface="+mn-lt"/>
                          <a:ea typeface="+mn-ea"/>
                          <a:cs typeface="+mn-cs"/>
                        </a:rPr>
                        <a:t>vs</a:t>
                      </a:r>
                      <a:r>
                        <a:rPr lang="de-DE" sz="1200" b="0" kern="1200" noProof="0" dirty="0" smtClean="0">
                          <a:solidFill>
                            <a:srgbClr val="FF0000"/>
                          </a:solidFill>
                          <a:latin typeface="+mn-lt"/>
                          <a:ea typeface="+mn-ea"/>
                          <a:cs typeface="+mn-cs"/>
                        </a:rPr>
                        <a:t> 2.7</a:t>
                      </a:r>
                      <a:endParaRPr lang="en-GB" sz="1200" b="0" kern="1200" noProof="0" dirty="0" smtClean="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kern="1200" noProof="0" dirty="0" smtClean="0">
                          <a:solidFill>
                            <a:schemeClr val="dk1"/>
                          </a:solidFill>
                          <a:latin typeface="+mn-lt"/>
                          <a:ea typeface="+mn-ea"/>
                          <a:cs typeface="+mn-cs"/>
                        </a:rPr>
                        <a:t>0.76</a:t>
                      </a:r>
                    </a:p>
                    <a:p>
                      <a:pPr marL="0" marR="0" indent="0" algn="ctr" defTabSz="914400" rtl="0" eaLnBrk="1" fontAlgn="auto" latinLnBrk="0" hangingPunct="1">
                        <a:lnSpc>
                          <a:spcPct val="100000"/>
                        </a:lnSpc>
                        <a:spcBef>
                          <a:spcPts val="0"/>
                        </a:spcBef>
                        <a:spcAft>
                          <a:spcPts val="0"/>
                        </a:spcAft>
                        <a:buClrTx/>
                        <a:buSzTx/>
                        <a:buFontTx/>
                        <a:buNone/>
                        <a:tabLst/>
                        <a:defRPr/>
                      </a:pPr>
                      <a:endParaRPr lang="de-DE" sz="1200" b="0" kern="1200" noProof="0" dirty="0" smtClean="0">
                        <a:solidFill>
                          <a:srgbClr val="FF0000"/>
                        </a:solidFill>
                        <a:latin typeface="+mn-lt"/>
                        <a:ea typeface="+mn-ea"/>
                        <a:cs typeface="+mn-cs"/>
                      </a:endParaRP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0" kern="1200" noProof="0" dirty="0" smtClean="0">
                          <a:solidFill>
                            <a:srgbClr val="FF0000"/>
                          </a:solidFill>
                          <a:latin typeface="+mn-lt"/>
                          <a:ea typeface="+mn-ea"/>
                          <a:cs typeface="+mn-cs"/>
                        </a:rPr>
                        <a:t>0.76*</a:t>
                      </a:r>
                      <a:endParaRPr lang="en-GB" sz="1200" b="0" kern="1200" noProof="0" dirty="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kern="1200" noProof="0" dirty="0" smtClean="0">
                          <a:solidFill>
                            <a:schemeClr val="tx1"/>
                          </a:solidFill>
                          <a:latin typeface="+mn-lt"/>
                          <a:ea typeface="+mn-ea"/>
                          <a:cs typeface="+mn-cs"/>
                        </a:rPr>
                        <a:t>10.5 </a:t>
                      </a:r>
                      <a:r>
                        <a:rPr lang="de-DE" sz="1200" b="1" kern="1200" noProof="0" dirty="0" err="1" smtClean="0">
                          <a:solidFill>
                            <a:schemeClr val="tx1"/>
                          </a:solidFill>
                          <a:latin typeface="+mn-lt"/>
                          <a:ea typeface="+mn-ea"/>
                          <a:cs typeface="+mn-cs"/>
                        </a:rPr>
                        <a:t>vs</a:t>
                      </a:r>
                      <a:r>
                        <a:rPr lang="de-DE" sz="1200" b="1" kern="1200" noProof="0" dirty="0" smtClean="0">
                          <a:solidFill>
                            <a:schemeClr val="tx1"/>
                          </a:solidFill>
                          <a:latin typeface="+mn-lt"/>
                          <a:ea typeface="+mn-ea"/>
                          <a:cs typeface="+mn-cs"/>
                        </a:rPr>
                        <a:t> 9.1</a:t>
                      </a:r>
                    </a:p>
                    <a:p>
                      <a:pPr marL="0" marR="0" indent="0" algn="ctr" defTabSz="914400" rtl="0" eaLnBrk="1" fontAlgn="auto" latinLnBrk="0" hangingPunct="1">
                        <a:lnSpc>
                          <a:spcPct val="100000"/>
                        </a:lnSpc>
                        <a:spcBef>
                          <a:spcPts val="0"/>
                        </a:spcBef>
                        <a:spcAft>
                          <a:spcPts val="0"/>
                        </a:spcAft>
                        <a:buClrTx/>
                        <a:buSzTx/>
                        <a:buFontTx/>
                        <a:buNone/>
                        <a:tabLst/>
                        <a:defRPr/>
                      </a:pPr>
                      <a:endParaRPr lang="de-DE" sz="1200" b="0" kern="1200" noProof="0" dirty="0" smtClean="0">
                        <a:solidFill>
                          <a:srgbClr val="FF0000"/>
                        </a:solidFill>
                        <a:latin typeface="+mn-lt"/>
                        <a:ea typeface="+mn-ea"/>
                        <a:cs typeface="+mn-cs"/>
                      </a:endParaRP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0" kern="1200" noProof="0" dirty="0" smtClean="0">
                          <a:solidFill>
                            <a:srgbClr val="FF0000"/>
                          </a:solidFill>
                          <a:latin typeface="+mn-lt"/>
                          <a:ea typeface="+mn-ea"/>
                          <a:cs typeface="+mn-cs"/>
                        </a:rPr>
                        <a:t>9.5</a:t>
                      </a:r>
                      <a:r>
                        <a:rPr lang="de-DE" sz="1200" b="0" kern="1200" baseline="0" noProof="0" dirty="0" smtClean="0">
                          <a:solidFill>
                            <a:srgbClr val="FF0000"/>
                          </a:solidFill>
                          <a:latin typeface="+mn-lt"/>
                          <a:ea typeface="+mn-ea"/>
                          <a:cs typeface="+mn-cs"/>
                        </a:rPr>
                        <a:t> </a:t>
                      </a:r>
                      <a:r>
                        <a:rPr lang="de-DE" sz="1200" b="0" kern="1200" baseline="0" noProof="0" dirty="0" err="1" smtClean="0">
                          <a:solidFill>
                            <a:srgbClr val="FF0000"/>
                          </a:solidFill>
                          <a:latin typeface="+mn-lt"/>
                          <a:ea typeface="+mn-ea"/>
                          <a:cs typeface="+mn-cs"/>
                        </a:rPr>
                        <a:t>vs</a:t>
                      </a:r>
                      <a:r>
                        <a:rPr lang="de-DE" sz="1200" b="0" kern="1200" baseline="0" noProof="0" dirty="0" smtClean="0">
                          <a:solidFill>
                            <a:srgbClr val="FF0000"/>
                          </a:solidFill>
                          <a:latin typeface="+mn-lt"/>
                          <a:ea typeface="+mn-ea"/>
                          <a:cs typeface="+mn-cs"/>
                        </a:rPr>
                        <a:t> 8.2</a:t>
                      </a:r>
                      <a:endParaRPr lang="en-GB" sz="1200" b="0" kern="1200" noProof="0" dirty="0" smtClean="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kern="1200" noProof="0" dirty="0" smtClean="0">
                          <a:solidFill>
                            <a:schemeClr val="dk1"/>
                          </a:solidFill>
                          <a:latin typeface="+mn-lt"/>
                          <a:ea typeface="+mn-ea"/>
                          <a:cs typeface="+mn-cs"/>
                        </a:rPr>
                        <a:t>0.86</a:t>
                      </a:r>
                    </a:p>
                    <a:p>
                      <a:pPr marL="0" marR="0" indent="0" algn="ctr" defTabSz="914400" rtl="0" eaLnBrk="1" fontAlgn="auto" latinLnBrk="0" hangingPunct="1">
                        <a:lnSpc>
                          <a:spcPct val="100000"/>
                        </a:lnSpc>
                        <a:spcBef>
                          <a:spcPts val="0"/>
                        </a:spcBef>
                        <a:spcAft>
                          <a:spcPts val="0"/>
                        </a:spcAft>
                        <a:buClrTx/>
                        <a:buSzTx/>
                        <a:buFontTx/>
                        <a:buNone/>
                        <a:tabLst/>
                        <a:defRPr/>
                      </a:pPr>
                      <a:endParaRPr lang="de-DE" sz="1200" b="0" kern="1200" noProof="0" dirty="0" smtClean="0">
                        <a:solidFill>
                          <a:schemeClr val="dk1"/>
                        </a:solidFill>
                        <a:latin typeface="+mn-lt"/>
                        <a:ea typeface="+mn-ea"/>
                        <a:cs typeface="+mn-cs"/>
                      </a:endParaRP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0" kern="1200" noProof="0" dirty="0" smtClean="0">
                          <a:solidFill>
                            <a:srgbClr val="FF0000"/>
                          </a:solidFill>
                          <a:latin typeface="+mn-lt"/>
                          <a:ea typeface="+mn-ea"/>
                          <a:cs typeface="+mn-cs"/>
                        </a:rPr>
                        <a:t>0.88</a:t>
                      </a:r>
                      <a:endParaRPr lang="en-GB" sz="1200" b="0" kern="1200" noProof="0" dirty="0" smtClean="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kern="1200" noProof="0" dirty="0" smtClean="0">
                          <a:solidFill>
                            <a:schemeClr val="dk1"/>
                          </a:solidFill>
                          <a:latin typeface="+mn-lt"/>
                          <a:ea typeface="+mn-ea"/>
                          <a:cs typeface="+mn-cs"/>
                        </a:rPr>
                        <a:t>23.0 </a:t>
                      </a:r>
                      <a:r>
                        <a:rPr lang="de-DE" sz="1200" b="1" kern="1200" noProof="0" dirty="0" err="1" smtClean="0">
                          <a:solidFill>
                            <a:schemeClr val="dk1"/>
                          </a:solidFill>
                          <a:latin typeface="+mn-lt"/>
                          <a:ea typeface="+mn-ea"/>
                          <a:cs typeface="+mn-cs"/>
                        </a:rPr>
                        <a:t>vs</a:t>
                      </a:r>
                      <a:r>
                        <a:rPr lang="de-DE" sz="1200" b="1" kern="1200" noProof="0" dirty="0" smtClean="0">
                          <a:solidFill>
                            <a:schemeClr val="dk1"/>
                          </a:solidFill>
                          <a:latin typeface="+mn-lt"/>
                          <a:ea typeface="+mn-ea"/>
                          <a:cs typeface="+mn-cs"/>
                        </a:rPr>
                        <a:t> 13.6</a:t>
                      </a:r>
                    </a:p>
                    <a:p>
                      <a:pPr marL="0" marR="0" indent="0" algn="ctr" defTabSz="914400" rtl="0" eaLnBrk="1" fontAlgn="auto" latinLnBrk="0" hangingPunct="1">
                        <a:lnSpc>
                          <a:spcPct val="100000"/>
                        </a:lnSpc>
                        <a:spcBef>
                          <a:spcPts val="0"/>
                        </a:spcBef>
                        <a:spcAft>
                          <a:spcPts val="0"/>
                        </a:spcAft>
                        <a:buClrTx/>
                        <a:buSzTx/>
                        <a:buFontTx/>
                        <a:buNone/>
                        <a:tabLst/>
                        <a:defRPr/>
                      </a:pPr>
                      <a:endParaRPr lang="de-DE" sz="1200" b="1" kern="1200" noProof="0" dirty="0" smtClean="0">
                        <a:solidFill>
                          <a:schemeClr val="dk1"/>
                        </a:solidFill>
                        <a:latin typeface="+mn-lt"/>
                        <a:ea typeface="+mn-ea"/>
                        <a:cs typeface="+mn-cs"/>
                      </a:endParaRP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0" kern="1200" noProof="0" dirty="0" smtClean="0">
                          <a:solidFill>
                            <a:srgbClr val="FF0000"/>
                          </a:solidFill>
                          <a:latin typeface="+mn-lt"/>
                          <a:ea typeface="+mn-ea"/>
                          <a:cs typeface="+mn-cs"/>
                        </a:rPr>
                        <a:t>26.7 </a:t>
                      </a:r>
                      <a:r>
                        <a:rPr lang="de-DE" sz="1200" b="0" kern="1200" noProof="0" dirty="0" err="1" smtClean="0">
                          <a:solidFill>
                            <a:srgbClr val="FF0000"/>
                          </a:solidFill>
                          <a:latin typeface="+mn-lt"/>
                          <a:ea typeface="+mn-ea"/>
                          <a:cs typeface="+mn-cs"/>
                        </a:rPr>
                        <a:t>vs</a:t>
                      </a:r>
                      <a:r>
                        <a:rPr lang="de-DE" sz="1200" b="0" kern="1200" noProof="0" dirty="0" smtClean="0">
                          <a:solidFill>
                            <a:srgbClr val="FF0000"/>
                          </a:solidFill>
                          <a:latin typeface="+mn-lt"/>
                          <a:ea typeface="+mn-ea"/>
                          <a:cs typeface="+mn-cs"/>
                        </a:rPr>
                        <a:t> 10.5</a:t>
                      </a:r>
                      <a:endParaRPr lang="en-GB" sz="1200" b="0" kern="1200" noProof="0" dirty="0" smtClean="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0" kern="1200" noProof="0" dirty="0" smtClean="0">
                          <a:solidFill>
                            <a:schemeClr val="dk1"/>
                          </a:solidFill>
                          <a:latin typeface="+mn-lt"/>
                          <a:ea typeface="+mn-ea"/>
                          <a:cs typeface="+mn-cs"/>
                        </a:rPr>
                        <a:t>&gt;70% grade ≥ 3 AEs; </a:t>
                      </a: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0" kern="1200" noProof="0" dirty="0" smtClean="0">
                          <a:solidFill>
                            <a:schemeClr val="dk1"/>
                          </a:solidFill>
                          <a:latin typeface="+mn-lt"/>
                          <a:ea typeface="+mn-ea"/>
                          <a:cs typeface="+mn-cs"/>
                        </a:rPr>
                        <a:t>16% FN; </a:t>
                      </a:r>
                      <a:endParaRPr lang="en-GB" sz="1200" b="0" kern="1200" noProof="0" dirty="0" smtClean="0">
                        <a:solidFill>
                          <a:schemeClr val="dk1"/>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r>
            </a:tbl>
          </a:graphicData>
        </a:graphic>
      </p:graphicFrame>
      <p:sp>
        <p:nvSpPr>
          <p:cNvPr id="7" name="Title 1"/>
          <p:cNvSpPr>
            <a:spLocks noGrp="1"/>
          </p:cNvSpPr>
          <p:nvPr>
            <p:ph type="title"/>
          </p:nvPr>
        </p:nvSpPr>
        <p:spPr>
          <a:xfrm>
            <a:off x="657224" y="350838"/>
            <a:ext cx="8163247" cy="576262"/>
          </a:xfrm>
        </p:spPr>
        <p:txBody>
          <a:bodyPr>
            <a:noAutofit/>
          </a:bodyPr>
          <a:lstStyle/>
          <a:p>
            <a:r>
              <a:rPr lang="en-US" dirty="0" smtClean="0"/>
              <a:t>Trials in Second Line Treatment </a:t>
            </a:r>
            <a:br>
              <a:rPr lang="en-US" dirty="0" smtClean="0"/>
            </a:br>
            <a:r>
              <a:rPr lang="en-US" dirty="0" smtClean="0"/>
              <a:t>Chemo/chemo-backbone</a:t>
            </a:r>
            <a:endParaRPr lang="en-US" dirty="0"/>
          </a:p>
        </p:txBody>
      </p:sp>
      <p:sp>
        <p:nvSpPr>
          <p:cNvPr id="12" name="Round Same Side Corner Rectangle 11"/>
          <p:cNvSpPr/>
          <p:nvPr/>
        </p:nvSpPr>
        <p:spPr>
          <a:xfrm rot="10800000">
            <a:off x="272955" y="1773550"/>
            <a:ext cx="8488907" cy="2948573"/>
          </a:xfrm>
          <a:prstGeom prst="round2SameRect">
            <a:avLst>
              <a:gd name="adj1" fmla="val 5349"/>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p:cNvSpPr txBox="1"/>
          <p:nvPr/>
        </p:nvSpPr>
        <p:spPr>
          <a:xfrm>
            <a:off x="272954" y="6150114"/>
            <a:ext cx="8883746" cy="707886"/>
          </a:xfrm>
          <a:prstGeom prst="rect">
            <a:avLst/>
          </a:prstGeom>
          <a:solidFill>
            <a:schemeClr val="bg1"/>
          </a:solidFill>
        </p:spPr>
        <p:txBody>
          <a:bodyPr wrap="square" rtlCol="0">
            <a:spAutoFit/>
          </a:bodyPr>
          <a:lstStyle/>
          <a:p>
            <a:endParaRPr lang="de-DE" sz="1000" dirty="0" smtClean="0"/>
          </a:p>
          <a:p>
            <a:r>
              <a:rPr lang="de-DE" sz="1000" dirty="0" smtClean="0"/>
              <a:t>Hanna </a:t>
            </a:r>
            <a:r>
              <a:rPr lang="de-DE" sz="1000" dirty="0"/>
              <a:t>N et al. </a:t>
            </a:r>
            <a:r>
              <a:rPr lang="en-US" sz="1000" i="1" dirty="0"/>
              <a:t>J </a:t>
            </a:r>
            <a:r>
              <a:rPr lang="en-US" sz="1000" i="1" dirty="0" err="1"/>
              <a:t>Clin</a:t>
            </a:r>
            <a:r>
              <a:rPr lang="en-US" sz="1000" i="1" dirty="0"/>
              <a:t> </a:t>
            </a:r>
            <a:r>
              <a:rPr lang="en-US" sz="1000" i="1" dirty="0" err="1"/>
              <a:t>Oncol</a:t>
            </a:r>
            <a:r>
              <a:rPr lang="en-US" sz="1000" i="1" dirty="0"/>
              <a:t>. </a:t>
            </a:r>
            <a:r>
              <a:rPr lang="en-US" sz="1000" i="1" dirty="0" smtClean="0"/>
              <a:t>(2004)</a:t>
            </a:r>
            <a:r>
              <a:rPr lang="en-US" sz="1000" dirty="0" smtClean="0"/>
              <a:t> </a:t>
            </a:r>
            <a:r>
              <a:rPr lang="en-US" sz="1000" dirty="0"/>
              <a:t>1;22(9):1589-97</a:t>
            </a:r>
            <a:r>
              <a:rPr lang="en-US" sz="1000" dirty="0" smtClean="0"/>
              <a:t>.; </a:t>
            </a:r>
            <a:r>
              <a:rPr lang="en-US" sz="1000" dirty="0" err="1" smtClean="0"/>
              <a:t>Scagliotti</a:t>
            </a:r>
            <a:r>
              <a:rPr lang="en-US" sz="1000" dirty="0" smtClean="0"/>
              <a:t> </a:t>
            </a:r>
            <a:r>
              <a:rPr lang="en-US" sz="1000" dirty="0"/>
              <a:t>G et al. </a:t>
            </a:r>
            <a:r>
              <a:rPr lang="en-US" sz="1000" i="1" dirty="0"/>
              <a:t>The Oncologist </a:t>
            </a:r>
            <a:r>
              <a:rPr lang="en-US" sz="1000" i="1" dirty="0" smtClean="0"/>
              <a:t>(2009); </a:t>
            </a:r>
            <a:r>
              <a:rPr lang="en-US" sz="1000" dirty="0"/>
              <a:t>14(3):253-263.</a:t>
            </a:r>
          </a:p>
          <a:p>
            <a:r>
              <a:rPr lang="de-DE" sz="1000" dirty="0"/>
              <a:t>Herbst RS et al. </a:t>
            </a:r>
            <a:r>
              <a:rPr lang="de-DE" sz="1000" i="1" dirty="0"/>
              <a:t>The Lancet Oncology </a:t>
            </a:r>
            <a:r>
              <a:rPr lang="de-DE" sz="1000" i="1" dirty="0" smtClean="0"/>
              <a:t>(2010)</a:t>
            </a:r>
            <a:r>
              <a:rPr lang="de-DE" sz="1000" dirty="0" smtClean="0"/>
              <a:t>; </a:t>
            </a:r>
            <a:r>
              <a:rPr lang="de-DE" sz="1000" dirty="0"/>
              <a:t>11(7):</a:t>
            </a:r>
            <a:r>
              <a:rPr lang="de-DE" sz="1000" dirty="0" smtClean="0"/>
              <a:t>619-626; De </a:t>
            </a:r>
            <a:r>
              <a:rPr lang="de-DE" sz="1000" dirty="0"/>
              <a:t>Boer RH et al</a:t>
            </a:r>
            <a:r>
              <a:rPr lang="de-DE" sz="1000" i="1" dirty="0"/>
              <a:t>. J </a:t>
            </a:r>
            <a:r>
              <a:rPr lang="de-DE" sz="1000" i="1" dirty="0" err="1"/>
              <a:t>Clin</a:t>
            </a:r>
            <a:r>
              <a:rPr lang="de-DE" sz="1000" i="1" dirty="0"/>
              <a:t> </a:t>
            </a:r>
            <a:r>
              <a:rPr lang="de-DE" sz="1000" i="1" dirty="0" err="1"/>
              <a:t>Oncol</a:t>
            </a:r>
            <a:r>
              <a:rPr lang="de-DE" sz="1000" i="1" dirty="0"/>
              <a:t>. </a:t>
            </a:r>
            <a:r>
              <a:rPr lang="de-DE" sz="1000" i="1" dirty="0" smtClean="0"/>
              <a:t>(2011</a:t>
            </a:r>
            <a:r>
              <a:rPr lang="de-DE" sz="1000" dirty="0" smtClean="0"/>
              <a:t>);29(8</a:t>
            </a:r>
            <a:r>
              <a:rPr lang="de-DE" sz="1000" dirty="0"/>
              <a:t>):1067-74</a:t>
            </a:r>
            <a:endParaRPr lang="de-DE" sz="1000" dirty="0" smtClean="0"/>
          </a:p>
          <a:p>
            <a:r>
              <a:rPr lang="en-US" sz="1000" dirty="0" smtClean="0"/>
              <a:t>Reck M et al. </a:t>
            </a:r>
            <a:r>
              <a:rPr lang="en-US" sz="1000" i="1" dirty="0" smtClean="0"/>
              <a:t>Lancet Oncology (2014): </a:t>
            </a:r>
            <a:r>
              <a:rPr lang="en-GB" sz="1000" dirty="0" smtClean="0"/>
              <a:t>143-155; </a:t>
            </a:r>
            <a:r>
              <a:rPr lang="de-DE" sz="1000" dirty="0" err="1" smtClean="0"/>
              <a:t>Garon</a:t>
            </a:r>
            <a:r>
              <a:rPr lang="de-DE" sz="1000" dirty="0" smtClean="0"/>
              <a:t> E et al Lancet Oncology (2014):</a:t>
            </a:r>
            <a:r>
              <a:rPr lang="de-DE" sz="1000" dirty="0" err="1" smtClean="0"/>
              <a:t>epub</a:t>
            </a:r>
            <a:endParaRPr lang="en-GB" sz="1200" dirty="0"/>
          </a:p>
        </p:txBody>
      </p:sp>
      <p:sp>
        <p:nvSpPr>
          <p:cNvPr id="3" name="TextBox 2"/>
          <p:cNvSpPr txBox="1"/>
          <p:nvPr/>
        </p:nvSpPr>
        <p:spPr>
          <a:xfrm>
            <a:off x="272954" y="5842337"/>
            <a:ext cx="2004075" cy="307777"/>
          </a:xfrm>
          <a:prstGeom prst="rect">
            <a:avLst/>
          </a:prstGeom>
          <a:noFill/>
        </p:spPr>
        <p:txBody>
          <a:bodyPr wrap="none" rtlCol="0">
            <a:spAutoFit/>
          </a:bodyPr>
          <a:lstStyle/>
          <a:p>
            <a:r>
              <a:rPr lang="de-DE" sz="1400" dirty="0" smtClean="0"/>
              <a:t>FN: febrile </a:t>
            </a:r>
            <a:r>
              <a:rPr lang="de-DE" sz="1400" dirty="0" err="1" smtClean="0"/>
              <a:t>neutropenia</a:t>
            </a:r>
            <a:endParaRPr lang="en-GB" sz="1400" dirty="0"/>
          </a:p>
        </p:txBody>
      </p:sp>
    </p:spTree>
    <p:extLst>
      <p:ext uri="{BB962C8B-B14F-4D97-AF65-F5344CB8AC3E}">
        <p14:creationId xmlns:p14="http://schemas.microsoft.com/office/powerpoint/2010/main" val="18983310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ound Same Side Corner Rectangle 13"/>
          <p:cNvSpPr/>
          <p:nvPr/>
        </p:nvSpPr>
        <p:spPr>
          <a:xfrm>
            <a:off x="286602" y="1229880"/>
            <a:ext cx="8476397" cy="408642"/>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itle 1"/>
          <p:cNvSpPr>
            <a:spLocks noGrp="1"/>
          </p:cNvSpPr>
          <p:nvPr>
            <p:ph type="title"/>
          </p:nvPr>
        </p:nvSpPr>
        <p:spPr>
          <a:xfrm>
            <a:off x="657224" y="350838"/>
            <a:ext cx="8163247" cy="576262"/>
          </a:xfrm>
        </p:spPr>
        <p:txBody>
          <a:bodyPr>
            <a:noAutofit/>
          </a:bodyPr>
          <a:lstStyle/>
          <a:p>
            <a:r>
              <a:rPr lang="en-US" dirty="0"/>
              <a:t>Trials in Second Line Treatment </a:t>
            </a:r>
            <a:br>
              <a:rPr lang="en-US" dirty="0"/>
            </a:br>
            <a:r>
              <a:rPr lang="en-US" dirty="0"/>
              <a:t>EGFR </a:t>
            </a:r>
            <a:r>
              <a:rPr lang="en-US" dirty="0" smtClean="0"/>
              <a:t>TKI</a:t>
            </a:r>
            <a:endParaRPr lang="en-US" dirty="0"/>
          </a:p>
        </p:txBody>
      </p:sp>
      <p:sp>
        <p:nvSpPr>
          <p:cNvPr id="12" name="Round Same Side Corner Rectangle 11"/>
          <p:cNvSpPr/>
          <p:nvPr/>
        </p:nvSpPr>
        <p:spPr>
          <a:xfrm rot="10800000">
            <a:off x="286602" y="1637062"/>
            <a:ext cx="8476397" cy="4490781"/>
          </a:xfrm>
          <a:prstGeom prst="round2SameRect">
            <a:avLst>
              <a:gd name="adj1" fmla="val 5349"/>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p:cNvSpPr txBox="1"/>
          <p:nvPr/>
        </p:nvSpPr>
        <p:spPr>
          <a:xfrm>
            <a:off x="614144" y="6165050"/>
            <a:ext cx="4107975" cy="723275"/>
          </a:xfrm>
          <a:prstGeom prst="rect">
            <a:avLst/>
          </a:prstGeom>
          <a:noFill/>
        </p:spPr>
        <p:txBody>
          <a:bodyPr wrap="square" rtlCol="0">
            <a:spAutoFit/>
          </a:bodyPr>
          <a:lstStyle/>
          <a:p>
            <a:r>
              <a:rPr lang="de-DE" sz="1000" dirty="0"/>
              <a:t>Shepherd FA et al. </a:t>
            </a:r>
            <a:r>
              <a:rPr lang="de-DE" sz="1000" i="1" dirty="0"/>
              <a:t>N Engl J Med </a:t>
            </a:r>
            <a:r>
              <a:rPr lang="de-DE" sz="1000" i="1" dirty="0" smtClean="0"/>
              <a:t>(2005); </a:t>
            </a:r>
            <a:r>
              <a:rPr lang="de-DE" sz="1000" dirty="0"/>
              <a:t>353(2):</a:t>
            </a:r>
            <a:r>
              <a:rPr lang="de-DE" sz="1000" dirty="0" smtClean="0"/>
              <a:t>123-132</a:t>
            </a:r>
          </a:p>
          <a:p>
            <a:r>
              <a:rPr lang="de-DE" sz="1000" dirty="0"/>
              <a:t>Natale RB et al. </a:t>
            </a:r>
            <a:r>
              <a:rPr lang="de-DE" sz="1000" i="1" dirty="0"/>
              <a:t>J </a:t>
            </a:r>
            <a:r>
              <a:rPr lang="de-DE" sz="1000" i="1" dirty="0" err="1"/>
              <a:t>Clin</a:t>
            </a:r>
            <a:r>
              <a:rPr lang="de-DE" sz="1000" i="1" dirty="0"/>
              <a:t> </a:t>
            </a:r>
            <a:r>
              <a:rPr lang="de-DE" sz="1000" i="1" dirty="0" err="1"/>
              <a:t>Oncol</a:t>
            </a:r>
            <a:r>
              <a:rPr lang="de-DE" sz="1000" i="1" dirty="0"/>
              <a:t>. </a:t>
            </a:r>
            <a:r>
              <a:rPr lang="de-DE" sz="1000" i="1" dirty="0" smtClean="0"/>
              <a:t>(2011) </a:t>
            </a:r>
            <a:r>
              <a:rPr lang="de-DE" sz="1000" dirty="0"/>
              <a:t>Mar 10;29(8):</a:t>
            </a:r>
            <a:r>
              <a:rPr lang="de-DE" sz="1000" dirty="0" smtClean="0"/>
              <a:t>1059-66</a:t>
            </a:r>
          </a:p>
          <a:p>
            <a:r>
              <a:rPr lang="de-DE" sz="1000" dirty="0"/>
              <a:t>Herbst RS et al. </a:t>
            </a:r>
            <a:r>
              <a:rPr lang="en-US" sz="1000" i="1" dirty="0"/>
              <a:t>Lancet. </a:t>
            </a:r>
            <a:r>
              <a:rPr lang="en-US" sz="1000" i="1" dirty="0" smtClean="0"/>
              <a:t>(2011)</a:t>
            </a:r>
            <a:r>
              <a:rPr lang="en-US" sz="1000" dirty="0" smtClean="0"/>
              <a:t>;377(9780</a:t>
            </a:r>
            <a:r>
              <a:rPr lang="en-US" sz="1000" dirty="0"/>
              <a:t>):1846-54</a:t>
            </a:r>
            <a:r>
              <a:rPr lang="de-DE" sz="1100" dirty="0" smtClean="0"/>
              <a:t>.</a:t>
            </a:r>
          </a:p>
          <a:p>
            <a:r>
              <a:rPr lang="it-IT" sz="1000" dirty="0" err="1"/>
              <a:t>Ciuleanu</a:t>
            </a:r>
            <a:r>
              <a:rPr lang="it-IT" sz="1000" dirty="0"/>
              <a:t> T et al. </a:t>
            </a:r>
            <a:r>
              <a:rPr lang="it-IT" sz="1000" i="1" dirty="0"/>
              <a:t>Lancet </a:t>
            </a:r>
            <a:r>
              <a:rPr lang="it-IT" sz="1000" i="1" dirty="0" err="1"/>
              <a:t>Oncol</a:t>
            </a:r>
            <a:r>
              <a:rPr lang="it-IT" sz="1000" i="1" dirty="0"/>
              <a:t>. </a:t>
            </a:r>
            <a:r>
              <a:rPr lang="it-IT" sz="1000" i="1" dirty="0" smtClean="0"/>
              <a:t>(2012): </a:t>
            </a:r>
            <a:r>
              <a:rPr lang="it-IT" sz="1000" dirty="0" smtClean="0"/>
              <a:t>(3</a:t>
            </a:r>
            <a:r>
              <a:rPr lang="it-IT" sz="1000" dirty="0"/>
              <a:t>):</a:t>
            </a:r>
            <a:r>
              <a:rPr lang="it-IT" sz="1000" dirty="0" smtClean="0"/>
              <a:t>300-8</a:t>
            </a:r>
          </a:p>
        </p:txBody>
      </p:sp>
      <p:sp>
        <p:nvSpPr>
          <p:cNvPr id="9" name="TextBox 8"/>
          <p:cNvSpPr txBox="1"/>
          <p:nvPr/>
        </p:nvSpPr>
        <p:spPr>
          <a:xfrm>
            <a:off x="4359071" y="6165051"/>
            <a:ext cx="4632529" cy="707886"/>
          </a:xfrm>
          <a:prstGeom prst="rect">
            <a:avLst/>
          </a:prstGeom>
          <a:solidFill>
            <a:schemeClr val="bg1"/>
          </a:solidFill>
        </p:spPr>
        <p:txBody>
          <a:bodyPr wrap="square" rtlCol="0">
            <a:spAutoFit/>
          </a:bodyPr>
          <a:lstStyle/>
          <a:p>
            <a:r>
              <a:rPr lang="de-DE" sz="1000" dirty="0" err="1" smtClean="0"/>
              <a:t>Scagliotti</a:t>
            </a:r>
            <a:r>
              <a:rPr lang="de-DE" sz="1000" dirty="0" smtClean="0"/>
              <a:t> </a:t>
            </a:r>
            <a:r>
              <a:rPr lang="de-DE" sz="1000" dirty="0"/>
              <a:t>GV, at </a:t>
            </a:r>
            <a:r>
              <a:rPr lang="de-DE" sz="1000" dirty="0" err="1"/>
              <a:t>el</a:t>
            </a:r>
            <a:r>
              <a:rPr lang="de-DE" sz="1000" i="1" dirty="0"/>
              <a:t>. J </a:t>
            </a:r>
            <a:r>
              <a:rPr lang="de-DE" sz="1000" i="1" dirty="0" err="1"/>
              <a:t>Clin</a:t>
            </a:r>
            <a:r>
              <a:rPr lang="de-DE" sz="1000" i="1" dirty="0"/>
              <a:t> </a:t>
            </a:r>
            <a:r>
              <a:rPr lang="de-DE" sz="1000" i="1" dirty="0" err="1"/>
              <a:t>Oncol</a:t>
            </a:r>
            <a:r>
              <a:rPr lang="de-DE" sz="1000" i="1" dirty="0"/>
              <a:t>. </a:t>
            </a:r>
            <a:r>
              <a:rPr lang="de-DE" sz="1000" i="1" dirty="0" smtClean="0"/>
              <a:t>(2012</a:t>
            </a:r>
            <a:r>
              <a:rPr lang="de-DE" sz="1000" dirty="0" smtClean="0"/>
              <a:t>);30(17</a:t>
            </a:r>
            <a:r>
              <a:rPr lang="de-DE" sz="1000" dirty="0"/>
              <a:t>):</a:t>
            </a:r>
            <a:r>
              <a:rPr lang="de-DE" sz="1000" dirty="0" smtClean="0"/>
              <a:t>2070-8</a:t>
            </a:r>
          </a:p>
          <a:p>
            <a:r>
              <a:rPr lang="de-DE" sz="1000" dirty="0" err="1" smtClean="0"/>
              <a:t>Garrassino</a:t>
            </a:r>
            <a:r>
              <a:rPr lang="de-DE" sz="1000" dirty="0" smtClean="0"/>
              <a:t> et al </a:t>
            </a:r>
            <a:r>
              <a:rPr lang="de-DE" sz="1000" i="1" dirty="0" smtClean="0"/>
              <a:t>Lancet </a:t>
            </a:r>
            <a:r>
              <a:rPr lang="de-DE" sz="1000" i="1" dirty="0" err="1" smtClean="0"/>
              <a:t>Oncol</a:t>
            </a:r>
            <a:r>
              <a:rPr lang="de-DE" sz="1000" i="1" dirty="0" smtClean="0"/>
              <a:t> </a:t>
            </a:r>
            <a:r>
              <a:rPr lang="de-DE" sz="1000" dirty="0" smtClean="0"/>
              <a:t>(2013)</a:t>
            </a:r>
          </a:p>
          <a:p>
            <a:r>
              <a:rPr lang="de-DE" sz="1000" dirty="0" err="1" smtClean="0"/>
              <a:t>Kawaguchi</a:t>
            </a:r>
            <a:r>
              <a:rPr lang="de-DE" sz="1000" dirty="0" smtClean="0"/>
              <a:t> T et al. </a:t>
            </a:r>
            <a:r>
              <a:rPr lang="de-DE" sz="1000" i="1" dirty="0" smtClean="0"/>
              <a:t>J </a:t>
            </a:r>
            <a:r>
              <a:rPr lang="de-DE" sz="1000" i="1" dirty="0" err="1" smtClean="0"/>
              <a:t>Clin</a:t>
            </a:r>
            <a:r>
              <a:rPr lang="de-DE" sz="1000" i="1" dirty="0" smtClean="0"/>
              <a:t> </a:t>
            </a:r>
            <a:r>
              <a:rPr lang="de-DE" sz="1000" i="1" dirty="0" err="1" smtClean="0"/>
              <a:t>Oncol</a:t>
            </a:r>
            <a:r>
              <a:rPr lang="de-DE" sz="1000" i="1" dirty="0" smtClean="0"/>
              <a:t> </a:t>
            </a:r>
            <a:r>
              <a:rPr lang="de-DE" sz="1000" dirty="0" smtClean="0"/>
              <a:t>(2014); 32; 1902-1908</a:t>
            </a:r>
          </a:p>
          <a:p>
            <a:r>
              <a:rPr lang="de-DE" sz="1000" dirty="0" smtClean="0"/>
              <a:t>Ramalingam S et al. </a:t>
            </a:r>
            <a:r>
              <a:rPr lang="en-GB" sz="1000" i="1" dirty="0" smtClean="0"/>
              <a:t>J </a:t>
            </a:r>
            <a:r>
              <a:rPr lang="en-GB" sz="1000" i="1" dirty="0" err="1"/>
              <a:t>Clin</a:t>
            </a:r>
            <a:r>
              <a:rPr lang="en-GB" sz="1000" i="1" dirty="0"/>
              <a:t> </a:t>
            </a:r>
            <a:r>
              <a:rPr lang="en-GB" sz="1000" i="1" dirty="0" err="1"/>
              <a:t>Oncol</a:t>
            </a:r>
            <a:r>
              <a:rPr lang="en-GB" sz="1000" i="1" dirty="0"/>
              <a:t> </a:t>
            </a:r>
            <a:r>
              <a:rPr lang="en-GB" sz="1000" dirty="0"/>
              <a:t>32:5s, 2014 (</a:t>
            </a:r>
            <a:r>
              <a:rPr lang="en-GB" sz="1000" dirty="0" err="1"/>
              <a:t>suppl</a:t>
            </a:r>
            <a:r>
              <a:rPr lang="en-GB" sz="1000" dirty="0"/>
              <a:t>; </a:t>
            </a:r>
            <a:r>
              <a:rPr lang="en-GB" sz="1000" dirty="0" err="1"/>
              <a:t>abstr</a:t>
            </a:r>
            <a:r>
              <a:rPr lang="en-GB" sz="1000" dirty="0"/>
              <a:t> 8018)</a:t>
            </a:r>
          </a:p>
        </p:txBody>
      </p:sp>
      <p:graphicFrame>
        <p:nvGraphicFramePr>
          <p:cNvPr id="15" name="Content Placeholder 8"/>
          <p:cNvGraphicFramePr>
            <a:graphicFrameLocks/>
          </p:cNvGraphicFramePr>
          <p:nvPr>
            <p:extLst>
              <p:ext uri="{D42A27DB-BD31-4B8C-83A1-F6EECF244321}">
                <p14:modId xmlns:p14="http://schemas.microsoft.com/office/powerpoint/2010/main" val="2619126414"/>
              </p:ext>
            </p:extLst>
          </p:nvPr>
        </p:nvGraphicFramePr>
        <p:xfrm>
          <a:off x="286603" y="1246115"/>
          <a:ext cx="8476397" cy="4896000"/>
        </p:xfrm>
        <a:graphic>
          <a:graphicData uri="http://schemas.openxmlformats.org/drawingml/2006/table">
            <a:tbl>
              <a:tblPr>
                <a:tableStyleId>{7DF18680-E054-41AD-8BC1-D1AEF772440D}</a:tableStyleId>
              </a:tblPr>
              <a:tblGrid>
                <a:gridCol w="1282868"/>
                <a:gridCol w="1937981"/>
                <a:gridCol w="900754"/>
                <a:gridCol w="709683"/>
                <a:gridCol w="1064526"/>
                <a:gridCol w="750626"/>
                <a:gridCol w="736980"/>
                <a:gridCol w="1092979"/>
              </a:tblGrid>
              <a:tr h="357156">
                <a:tc>
                  <a:txBody>
                    <a:bodyPr/>
                    <a:lstStyle/>
                    <a:p>
                      <a:pPr algn="ctr"/>
                      <a:r>
                        <a:rPr lang="en-GB" sz="1200" b="1" noProof="0" dirty="0" smtClean="0">
                          <a:solidFill>
                            <a:schemeClr val="bg1"/>
                          </a:solidFill>
                        </a:rPr>
                        <a:t>Trial</a:t>
                      </a:r>
                      <a:endParaRPr lang="en-GB" sz="1200" b="1" noProof="0" dirty="0">
                        <a:solidFill>
                          <a:schemeClr val="bg1"/>
                        </a:solidFill>
                      </a:endParaRPr>
                    </a:p>
                  </a:txBody>
                  <a:tcPr marT="18000" marB="18000" anchor="ctr">
                    <a:lnL w="12700" cap="flat" cmpd="sng" algn="ctr">
                      <a:noFill/>
                      <a:prstDash val="solid"/>
                      <a:round/>
                      <a:headEnd type="none" w="med" len="med"/>
                      <a:tailEnd type="none" w="med" len="med"/>
                    </a:lnL>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l"/>
                      <a:r>
                        <a:rPr lang="en-GB" sz="1200" b="1" noProof="0" dirty="0" smtClean="0">
                          <a:solidFill>
                            <a:schemeClr val="bg1"/>
                          </a:solidFill>
                        </a:rPr>
                        <a:t>Treatment</a:t>
                      </a:r>
                      <a:endParaRPr lang="en-GB" sz="1200" b="1" noProof="0" dirty="0">
                        <a:solidFill>
                          <a:schemeClr val="bg1"/>
                        </a:solidFill>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solidFill>
                            <a:schemeClr val="bg1"/>
                          </a:solidFill>
                        </a:rPr>
                        <a:t>Median PFS (mo)</a:t>
                      </a:r>
                      <a:endParaRPr lang="en-GB" sz="1200" b="1" noProof="0" dirty="0">
                        <a:solidFill>
                          <a:schemeClr val="bg1"/>
                        </a:solidFill>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t"/>
                      <a:r>
                        <a:rPr lang="en-GB" sz="1200" b="1" kern="1200" noProof="0" dirty="0" smtClean="0">
                          <a:solidFill>
                            <a:schemeClr val="bg1"/>
                          </a:solidFill>
                          <a:latin typeface="+mn-lt"/>
                          <a:ea typeface="+mn-ea"/>
                          <a:cs typeface="+mn-cs"/>
                        </a:rPr>
                        <a:t>HR for PFS</a:t>
                      </a:r>
                      <a:endParaRPr lang="en-GB" sz="1200" b="1" kern="1200" noProof="0" dirty="0">
                        <a:solidFill>
                          <a:schemeClr val="bg1"/>
                        </a:solidFill>
                        <a:latin typeface="+mn-lt"/>
                        <a:ea typeface="+mn-ea"/>
                        <a:cs typeface="+mn-cs"/>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a:r>
                        <a:rPr lang="en-GB" sz="1200" b="1" kern="1200" noProof="0" dirty="0" smtClean="0">
                          <a:solidFill>
                            <a:schemeClr val="bg1"/>
                          </a:solidFill>
                          <a:latin typeface="+mn-lt"/>
                          <a:ea typeface="+mn-ea"/>
                          <a:cs typeface="+mn-cs"/>
                        </a:rPr>
                        <a:t>Median OS (mo)</a:t>
                      </a:r>
                      <a:endParaRPr lang="en-GB" sz="1200" b="1" kern="1200" noProof="0" dirty="0">
                        <a:solidFill>
                          <a:schemeClr val="bg1"/>
                        </a:solidFill>
                        <a:latin typeface="+mn-lt"/>
                        <a:ea typeface="+mn-ea"/>
                        <a:cs typeface="+mn-cs"/>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a:r>
                        <a:rPr lang="en-GB" sz="1200" b="1" kern="1200" noProof="0" dirty="0" smtClean="0">
                          <a:solidFill>
                            <a:schemeClr val="bg1"/>
                          </a:solidFill>
                          <a:latin typeface="+mn-lt"/>
                          <a:ea typeface="+mn-ea"/>
                          <a:cs typeface="+mn-cs"/>
                        </a:rPr>
                        <a:t>HR for OS</a:t>
                      </a:r>
                      <a:endParaRPr lang="en-GB" sz="1200" b="1" kern="1200" noProof="0" dirty="0">
                        <a:solidFill>
                          <a:schemeClr val="bg1"/>
                        </a:solidFill>
                        <a:latin typeface="+mn-lt"/>
                        <a:ea typeface="+mn-ea"/>
                        <a:cs typeface="+mn-cs"/>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a:r>
                        <a:rPr lang="de-DE" sz="1200" b="1" kern="1200" noProof="0" dirty="0" smtClean="0">
                          <a:solidFill>
                            <a:schemeClr val="bg1"/>
                          </a:solidFill>
                          <a:latin typeface="+mn-lt"/>
                          <a:ea typeface="+mn-ea"/>
                          <a:cs typeface="+mn-cs"/>
                        </a:rPr>
                        <a:t>ORR</a:t>
                      </a:r>
                    </a:p>
                    <a:p>
                      <a:pPr algn="ctr"/>
                      <a:r>
                        <a:rPr lang="de-DE" sz="1200" b="1" kern="1200" noProof="0" dirty="0" smtClean="0">
                          <a:solidFill>
                            <a:schemeClr val="bg1"/>
                          </a:solidFill>
                          <a:latin typeface="+mn-lt"/>
                          <a:ea typeface="+mn-ea"/>
                          <a:cs typeface="+mn-cs"/>
                        </a:rPr>
                        <a:t>(%)</a:t>
                      </a:r>
                      <a:endParaRPr lang="en-GB" sz="1200" b="1" kern="1200" noProof="0" dirty="0">
                        <a:solidFill>
                          <a:schemeClr val="bg1"/>
                        </a:solidFill>
                        <a:latin typeface="+mn-lt"/>
                        <a:ea typeface="+mn-ea"/>
                        <a:cs typeface="+mn-cs"/>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a:r>
                        <a:rPr lang="de-DE" sz="1200" b="1" kern="1200" noProof="0" dirty="0" err="1" smtClean="0">
                          <a:solidFill>
                            <a:schemeClr val="bg1"/>
                          </a:solidFill>
                          <a:latin typeface="+mn-lt"/>
                          <a:ea typeface="+mn-ea"/>
                          <a:cs typeface="+mn-cs"/>
                        </a:rPr>
                        <a:t>Safety</a:t>
                      </a:r>
                      <a:r>
                        <a:rPr lang="de-DE" sz="1200" b="1" kern="1200" noProof="0" dirty="0" smtClean="0">
                          <a:solidFill>
                            <a:schemeClr val="bg1"/>
                          </a:solidFill>
                          <a:latin typeface="+mn-lt"/>
                          <a:ea typeface="+mn-ea"/>
                          <a:cs typeface="+mn-cs"/>
                        </a:rPr>
                        <a:t> </a:t>
                      </a:r>
                      <a:r>
                        <a:rPr lang="de-DE" sz="1200" b="1" kern="1200" noProof="0" dirty="0" err="1" smtClean="0">
                          <a:solidFill>
                            <a:schemeClr val="bg1"/>
                          </a:solidFill>
                          <a:latin typeface="+mn-lt"/>
                          <a:ea typeface="+mn-ea"/>
                          <a:cs typeface="+mn-cs"/>
                        </a:rPr>
                        <a:t>profile</a:t>
                      </a:r>
                      <a:endParaRPr lang="en-GB" sz="1200" b="1" kern="1200" noProof="0" dirty="0">
                        <a:solidFill>
                          <a:schemeClr val="bg1"/>
                        </a:solidFill>
                        <a:latin typeface="+mn-lt"/>
                        <a:ea typeface="+mn-ea"/>
                        <a:cs typeface="+mn-cs"/>
                      </a:endParaRPr>
                    </a:p>
                  </a:txBody>
                  <a:tcPr marT="18000" marB="18000"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r>
              <a:tr h="519733">
                <a:tc>
                  <a:txBody>
                    <a:bodyPr/>
                    <a:lstStyle/>
                    <a:p>
                      <a:pPr algn="ctr"/>
                      <a:r>
                        <a:rPr lang="en-GB" sz="1200" b="1" noProof="0" dirty="0" smtClean="0"/>
                        <a:t>BR.21</a:t>
                      </a:r>
                      <a:r>
                        <a:rPr lang="en-GB" sz="1200" b="0" baseline="0" noProof="0" dirty="0" smtClean="0"/>
                        <a:t> </a:t>
                      </a:r>
                    </a:p>
                  </a:txBody>
                  <a:tcPr marT="18000" marB="18000" anchor="ctr">
                    <a:lnL w="12700" cap="flat" cmpd="sng" algn="ctr">
                      <a:no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algn="l" defTabSz="914400" rtl="0" eaLnBrk="1" latinLnBrk="0" hangingPunct="1"/>
                      <a:r>
                        <a:rPr lang="en-GB" sz="1200" b="1" noProof="0" dirty="0" smtClean="0"/>
                        <a:t>Erlotinib vs</a:t>
                      </a:r>
                      <a:r>
                        <a:rPr lang="en-GB" sz="1200" b="1" baseline="0" noProof="0" dirty="0" smtClean="0"/>
                        <a:t> placebo (n=727)</a:t>
                      </a:r>
                      <a:r>
                        <a:rPr lang="en-GB" sz="1200" baseline="0" noProof="0" dirty="0" smtClean="0"/>
                        <a:t/>
                      </a:r>
                      <a:br>
                        <a:rPr lang="en-GB" sz="1200" baseline="0" noProof="0" dirty="0" smtClean="0"/>
                      </a:br>
                      <a:r>
                        <a:rPr lang="en-GB" sz="1200" i="0" kern="1200" noProof="0" dirty="0" smtClean="0">
                          <a:solidFill>
                            <a:srgbClr val="FF0000"/>
                          </a:solidFill>
                          <a:latin typeface="+mn-lt"/>
                          <a:ea typeface="+mn-ea"/>
                          <a:cs typeface="+mn-cs"/>
                        </a:rPr>
                        <a:t>Squamous </a:t>
                      </a:r>
                      <a:r>
                        <a:rPr lang="en-GB" sz="1200" i="1" kern="1200" noProof="0" dirty="0" smtClean="0">
                          <a:solidFill>
                            <a:srgbClr val="FF0000"/>
                          </a:solidFill>
                          <a:latin typeface="+mn-lt"/>
                          <a:ea typeface="+mn-ea"/>
                          <a:cs typeface="+mn-cs"/>
                        </a:rPr>
                        <a:t>(n=222)</a:t>
                      </a:r>
                      <a:endParaRPr lang="en-GB" sz="1200" i="1" kern="1200" noProof="0" dirty="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1" noProof="0" dirty="0" smtClean="0"/>
                        <a:t>2.2 vs</a:t>
                      </a:r>
                      <a:r>
                        <a:rPr lang="en-GB" sz="1200" b="1" baseline="0" noProof="0" dirty="0" smtClean="0"/>
                        <a:t> 1.8</a:t>
                      </a:r>
                      <a:endParaRPr lang="en-GB" sz="1200" b="1" noProof="0" dirty="0">
                        <a:solidFill>
                          <a:schemeClr val="bg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1" noProof="0" dirty="0" smtClean="0"/>
                        <a:t>0.61</a:t>
                      </a:r>
                      <a:endParaRPr lang="en-GB" sz="1200" b="1" noProof="0" dirty="0">
                        <a:solidFill>
                          <a:schemeClr val="bg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1" noProof="0" dirty="0" smtClean="0"/>
                        <a:t>6.7 vs 4.7</a:t>
                      </a:r>
                    </a:p>
                    <a:p>
                      <a:pPr marL="0" algn="ctr" defTabSz="914400" rtl="0" eaLnBrk="1" latinLnBrk="0" hangingPunct="1"/>
                      <a:endParaRPr lang="de-DE" sz="1200" kern="1200" baseline="0" noProof="0" dirty="0" smtClean="0">
                        <a:solidFill>
                          <a:srgbClr val="FF0000"/>
                        </a:solidFill>
                        <a:latin typeface="+mn-lt"/>
                        <a:ea typeface="+mn-ea"/>
                        <a:cs typeface="+mn-cs"/>
                      </a:endParaRPr>
                    </a:p>
                    <a:p>
                      <a:pPr marL="0" algn="ctr" defTabSz="914400" rtl="0" eaLnBrk="1" latinLnBrk="0" hangingPunct="1"/>
                      <a:r>
                        <a:rPr lang="de-DE" sz="1200" kern="1200" baseline="0" noProof="0" dirty="0" smtClean="0">
                          <a:solidFill>
                            <a:srgbClr val="FF0000"/>
                          </a:solidFill>
                          <a:latin typeface="+mn-lt"/>
                          <a:ea typeface="+mn-ea"/>
                          <a:cs typeface="+mn-cs"/>
                        </a:rPr>
                        <a:t>5.6 vs. 3.6</a:t>
                      </a:r>
                      <a:endParaRPr lang="en-GB" sz="1200" kern="1200" baseline="0" noProof="0" dirty="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1" noProof="0" dirty="0" smtClean="0"/>
                        <a:t>0.70</a:t>
                      </a:r>
                      <a:r>
                        <a:rPr lang="en-GB" sz="1200" noProof="0" dirty="0" smtClean="0"/>
                        <a:t/>
                      </a:r>
                      <a:br>
                        <a:rPr lang="en-GB" sz="1200" noProof="0" dirty="0" smtClean="0"/>
                      </a:br>
                      <a:endParaRPr lang="en-GB" sz="1200" noProof="0" dirty="0" smtClean="0"/>
                    </a:p>
                    <a:p>
                      <a:pPr algn="ctr"/>
                      <a:r>
                        <a:rPr lang="en-GB" sz="1200" baseline="0" noProof="0" dirty="0" smtClean="0">
                          <a:solidFill>
                            <a:srgbClr val="FF0000"/>
                          </a:solidFill>
                        </a:rPr>
                        <a:t>0.67*</a:t>
                      </a:r>
                      <a:endParaRPr lang="en-GB" sz="1200" noProof="0" dirty="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de-DE" sz="1200" noProof="0" dirty="0" smtClean="0">
                          <a:solidFill>
                            <a:schemeClr val="tx1"/>
                          </a:solidFill>
                        </a:rPr>
                        <a:t>9 </a:t>
                      </a:r>
                      <a:r>
                        <a:rPr lang="de-DE" sz="1200" noProof="0" dirty="0" err="1" smtClean="0">
                          <a:solidFill>
                            <a:schemeClr val="tx1"/>
                          </a:solidFill>
                        </a:rPr>
                        <a:t>vs</a:t>
                      </a:r>
                      <a:r>
                        <a:rPr lang="de-DE" sz="1200" noProof="0" dirty="0" smtClean="0">
                          <a:solidFill>
                            <a:schemeClr val="tx1"/>
                          </a:solidFill>
                        </a:rPr>
                        <a:t> 1</a:t>
                      </a:r>
                    </a:p>
                    <a:p>
                      <a:pPr algn="ctr"/>
                      <a:endParaRPr lang="de-DE" sz="1200" noProof="0" dirty="0" smtClean="0">
                        <a:solidFill>
                          <a:schemeClr val="tx1"/>
                        </a:solidFill>
                      </a:endParaRPr>
                    </a:p>
                    <a:p>
                      <a:pPr algn="ctr"/>
                      <a:r>
                        <a:rPr lang="de-DE" sz="1200" noProof="0" dirty="0" smtClean="0">
                          <a:solidFill>
                            <a:srgbClr val="FF0000"/>
                          </a:solidFill>
                        </a:rPr>
                        <a:t>4 </a:t>
                      </a:r>
                      <a:r>
                        <a:rPr lang="de-DE" sz="1200" noProof="0" dirty="0" err="1" smtClean="0">
                          <a:solidFill>
                            <a:srgbClr val="FF0000"/>
                          </a:solidFill>
                        </a:rPr>
                        <a:t>vs</a:t>
                      </a:r>
                      <a:r>
                        <a:rPr lang="de-DE" sz="1200" noProof="0" dirty="0" smtClean="0">
                          <a:solidFill>
                            <a:srgbClr val="FF0000"/>
                          </a:solidFill>
                        </a:rPr>
                        <a:t> ?</a:t>
                      </a:r>
                      <a:endParaRPr lang="en-GB" sz="1200" noProof="0" dirty="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endParaRPr lang="en-GB" sz="1200" noProof="0" dirty="0">
                        <a:solidFill>
                          <a:schemeClr val="bg1"/>
                        </a:solidFill>
                      </a:endParaRPr>
                    </a:p>
                  </a:txBody>
                  <a:tcPr marT="18000" marB="18000">
                    <a:lnL w="12700" cap="flat" cmpd="sng" algn="ctr">
                      <a:solidFill>
                        <a:srgbClr val="717073"/>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r>
              <a:tr h="519733">
                <a:tc>
                  <a:txBody>
                    <a:bodyPr/>
                    <a:lstStyle/>
                    <a:p>
                      <a:pPr algn="ctr"/>
                      <a:r>
                        <a:rPr lang="en-GB" sz="1200" b="1" noProof="0" dirty="0" smtClean="0"/>
                        <a:t>ZEST</a:t>
                      </a:r>
                      <a:r>
                        <a:rPr lang="en-GB" sz="1200" baseline="0" noProof="0" dirty="0" smtClean="0"/>
                        <a:t> </a:t>
                      </a:r>
                    </a:p>
                  </a:txBody>
                  <a:tcPr marT="18000" marB="18000" anchor="ctr">
                    <a:lnL w="12700" cap="flat" cmpd="sng" algn="ctr">
                      <a:no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GB" sz="1200" b="1" noProof="0" dirty="0" err="1" smtClean="0"/>
                        <a:t>Vandetanib</a:t>
                      </a:r>
                      <a:r>
                        <a:rPr lang="en-GB" sz="1200" b="1" noProof="0" dirty="0" smtClean="0"/>
                        <a:t> vs </a:t>
                      </a:r>
                      <a:r>
                        <a:rPr lang="en-GB" sz="1200" b="1" noProof="0" dirty="0" err="1" smtClean="0"/>
                        <a:t>erlotinib</a:t>
                      </a:r>
                      <a:r>
                        <a:rPr lang="en-GB" sz="1200" b="1" noProof="0" dirty="0" smtClean="0"/>
                        <a:t> (n=1240)</a:t>
                      </a:r>
                      <a:r>
                        <a:rPr lang="en-GB" sz="1200" noProof="0" dirty="0" smtClean="0"/>
                        <a:t/>
                      </a:r>
                      <a:br>
                        <a:rPr lang="en-GB" sz="1200" noProof="0" dirty="0" smtClean="0"/>
                      </a:br>
                      <a:r>
                        <a:rPr lang="en-GB" sz="1200" i="0" kern="1200" noProof="0" dirty="0" smtClean="0">
                          <a:solidFill>
                            <a:srgbClr val="FF0000"/>
                          </a:solidFill>
                          <a:latin typeface="+mn-lt"/>
                          <a:ea typeface="+mn-ea"/>
                          <a:cs typeface="+mn-cs"/>
                        </a:rPr>
                        <a:t>Squamous </a:t>
                      </a:r>
                      <a:r>
                        <a:rPr lang="en-GB" sz="1200" i="1" kern="1200" noProof="0" dirty="0" smtClean="0">
                          <a:solidFill>
                            <a:srgbClr val="FF0000"/>
                          </a:solidFill>
                          <a:latin typeface="+mn-lt"/>
                          <a:ea typeface="+mn-ea"/>
                          <a:cs typeface="+mn-cs"/>
                        </a:rPr>
                        <a:t>(n=272)</a:t>
                      </a: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1" noProof="0" dirty="0" smtClean="0"/>
                        <a:t>2.6</a:t>
                      </a:r>
                      <a:r>
                        <a:rPr lang="en-GB" sz="1200" b="1" baseline="0" noProof="0" dirty="0" smtClean="0"/>
                        <a:t> </a:t>
                      </a:r>
                      <a:r>
                        <a:rPr lang="en-GB" sz="1200" b="1" baseline="0" noProof="0" dirty="0" err="1" smtClean="0"/>
                        <a:t>vs</a:t>
                      </a:r>
                      <a:r>
                        <a:rPr lang="en-GB" sz="1200" b="1" baseline="0" noProof="0" dirty="0" smtClean="0"/>
                        <a:t> 2.0</a:t>
                      </a:r>
                      <a:endParaRPr lang="en-GB" sz="1200" b="1" noProof="0" dirty="0">
                        <a:solidFill>
                          <a:schemeClr val="bg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1" noProof="0" dirty="0" smtClean="0"/>
                        <a:t>0.98</a:t>
                      </a:r>
                      <a:r>
                        <a:rPr lang="en-GB" sz="1200" baseline="0" noProof="0" dirty="0" smtClean="0"/>
                        <a:t/>
                      </a:r>
                      <a:br>
                        <a:rPr lang="en-GB" sz="1200" baseline="0" noProof="0" dirty="0" smtClean="0"/>
                      </a:br>
                      <a:endParaRPr lang="en-GB" sz="1200" baseline="0" noProof="0" dirty="0" smtClean="0"/>
                    </a:p>
                    <a:p>
                      <a:pPr algn="ctr"/>
                      <a:r>
                        <a:rPr lang="en-GB" sz="1200" baseline="0" noProof="0" dirty="0" smtClean="0">
                          <a:solidFill>
                            <a:srgbClr val="FF0000"/>
                          </a:solidFill>
                        </a:rPr>
                        <a:t>1</a:t>
                      </a:r>
                      <a:r>
                        <a:rPr lang="en-GB" sz="1200" noProof="0" dirty="0" smtClean="0">
                          <a:solidFill>
                            <a:srgbClr val="FF0000"/>
                          </a:solidFill>
                        </a:rPr>
                        <a:t>.09</a:t>
                      </a:r>
                      <a:endParaRPr lang="en-GB" sz="1200" noProof="0" dirty="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t>6.9 vs 7.8</a:t>
                      </a:r>
                      <a:endParaRPr lang="en-GB" sz="1200" b="1" noProof="0" dirty="0" smtClean="0">
                        <a:solidFill>
                          <a:schemeClr val="bg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t>1.01</a:t>
                      </a:r>
                      <a:r>
                        <a:rPr lang="en-GB" sz="1200" baseline="0" noProof="0" dirty="0" smtClean="0"/>
                        <a:t/>
                      </a:r>
                      <a:br>
                        <a:rPr lang="en-GB" sz="1200" baseline="0" noProof="0" dirty="0" smtClean="0"/>
                      </a:br>
                      <a:endParaRPr lang="en-GB" sz="1200" baseline="0" noProof="0" dirty="0" smtClean="0"/>
                    </a:p>
                    <a:p>
                      <a:pPr marL="0" marR="0" indent="0" algn="ctr" defTabSz="914400" rtl="0" eaLnBrk="1" fontAlgn="auto" latinLnBrk="0" hangingPunct="1">
                        <a:lnSpc>
                          <a:spcPct val="100000"/>
                        </a:lnSpc>
                        <a:spcBef>
                          <a:spcPts val="0"/>
                        </a:spcBef>
                        <a:spcAft>
                          <a:spcPts val="0"/>
                        </a:spcAft>
                        <a:buClrTx/>
                        <a:buSzTx/>
                        <a:buFontTx/>
                        <a:buNone/>
                        <a:tabLst/>
                        <a:defRPr/>
                      </a:pPr>
                      <a:r>
                        <a:rPr lang="en-GB" sz="1200" noProof="0" dirty="0" smtClean="0">
                          <a:solidFill>
                            <a:srgbClr val="FF0000"/>
                          </a:solidFill>
                        </a:rPr>
                        <a:t>1.25</a:t>
                      </a: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noProof="0" dirty="0" smtClean="0">
                          <a:solidFill>
                            <a:schemeClr val="tx1"/>
                          </a:solidFill>
                        </a:rPr>
                        <a:t>12vs12</a:t>
                      </a:r>
                      <a:endParaRPr lang="en-GB" sz="1200" noProof="0" dirty="0" smtClean="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0" kern="1200" noProof="0" dirty="0" smtClean="0">
                          <a:solidFill>
                            <a:schemeClr val="dk1"/>
                          </a:solidFill>
                          <a:latin typeface="+mn-lt"/>
                          <a:ea typeface="+mn-ea"/>
                          <a:cs typeface="+mn-cs"/>
                        </a:rPr>
                        <a:t>50% grade ≥ 3</a:t>
                      </a:r>
                      <a:endParaRPr lang="en-GB" sz="1200" noProof="0" dirty="0" smtClean="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r>
              <a:tr h="519733">
                <a:tc>
                  <a:txBody>
                    <a:bodyPr/>
                    <a:lstStyle/>
                    <a:p>
                      <a:pPr algn="ctr"/>
                      <a:r>
                        <a:rPr lang="en-GB" sz="1200" b="1" noProof="0" dirty="0" smtClean="0"/>
                        <a:t>BETA</a:t>
                      </a:r>
                      <a:r>
                        <a:rPr lang="en-GB" sz="1200" baseline="0" noProof="0" dirty="0" smtClean="0"/>
                        <a:t> </a:t>
                      </a:r>
                    </a:p>
                  </a:txBody>
                  <a:tcPr marT="18000" marB="18000" anchor="ctr">
                    <a:lnL w="12700" cap="flat" cmpd="sng" algn="ctr">
                      <a:no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GB" sz="1200" b="1" noProof="0" dirty="0" smtClean="0"/>
                        <a:t>Erlotinib + </a:t>
                      </a:r>
                      <a:r>
                        <a:rPr lang="en-GB" sz="1200" b="1" noProof="0" dirty="0" err="1" smtClean="0"/>
                        <a:t>bev</a:t>
                      </a:r>
                      <a:r>
                        <a:rPr lang="en-GB" sz="1200" b="1" baseline="0" noProof="0" dirty="0" smtClean="0"/>
                        <a:t> vs erlotinib (n=636)</a:t>
                      </a:r>
                      <a:r>
                        <a:rPr lang="en-GB" sz="1200" baseline="0" noProof="0" dirty="0" smtClean="0"/>
                        <a:t/>
                      </a:r>
                      <a:br>
                        <a:rPr lang="en-GB" sz="1200" baseline="0" noProof="0" dirty="0" smtClean="0"/>
                      </a:br>
                      <a:r>
                        <a:rPr lang="en-GB" sz="1200" i="0" kern="1200" noProof="0" dirty="0" smtClean="0">
                          <a:solidFill>
                            <a:srgbClr val="FF0000"/>
                          </a:solidFill>
                          <a:latin typeface="+mn-lt"/>
                          <a:ea typeface="+mn-ea"/>
                          <a:cs typeface="+mn-cs"/>
                        </a:rPr>
                        <a:t>Squamous </a:t>
                      </a:r>
                      <a:r>
                        <a:rPr lang="en-GB" sz="1200" i="1" kern="1200" noProof="0" dirty="0" smtClean="0">
                          <a:solidFill>
                            <a:srgbClr val="FF0000"/>
                          </a:solidFill>
                          <a:latin typeface="+mn-lt"/>
                          <a:ea typeface="+mn-ea"/>
                          <a:cs typeface="+mn-cs"/>
                        </a:rPr>
                        <a:t>(n=28)</a:t>
                      </a: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1" noProof="0" dirty="0" smtClean="0"/>
                        <a:t>3.4 </a:t>
                      </a:r>
                      <a:r>
                        <a:rPr lang="en-GB" sz="1200" b="1" noProof="0" dirty="0" err="1" smtClean="0"/>
                        <a:t>vs</a:t>
                      </a:r>
                      <a:r>
                        <a:rPr lang="en-GB" sz="1200" b="1" noProof="0" dirty="0" smtClean="0"/>
                        <a:t> 1.7</a:t>
                      </a:r>
                      <a:endParaRPr lang="en-GB" sz="1200" b="1" noProof="0" dirty="0">
                        <a:solidFill>
                          <a:schemeClr val="bg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1" noProof="0" dirty="0" smtClean="0"/>
                        <a:t>0.62</a:t>
                      </a:r>
                      <a:endParaRPr lang="en-GB" sz="1200" b="1" noProof="0" dirty="0">
                        <a:solidFill>
                          <a:schemeClr val="bg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t>9.3 vs 9.2</a:t>
                      </a:r>
                      <a:endParaRPr lang="en-GB" sz="1200" b="1" noProof="0" dirty="0" smtClean="0">
                        <a:solidFill>
                          <a:schemeClr val="bg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t>0.97</a:t>
                      </a:r>
                      <a:r>
                        <a:rPr lang="en-GB" sz="1200" baseline="0" noProof="0" dirty="0" smtClean="0"/>
                        <a:t/>
                      </a:r>
                      <a:br>
                        <a:rPr lang="en-GB" sz="1200" baseline="0" noProof="0" dirty="0" smtClean="0"/>
                      </a:br>
                      <a:endParaRPr lang="en-GB" sz="1200" baseline="0" noProof="0" dirty="0" smtClean="0"/>
                    </a:p>
                    <a:p>
                      <a:pPr marL="0" marR="0" indent="0" algn="ctr" defTabSz="914400" rtl="0" eaLnBrk="1" fontAlgn="auto" latinLnBrk="0" hangingPunct="1">
                        <a:lnSpc>
                          <a:spcPct val="100000"/>
                        </a:lnSpc>
                        <a:spcBef>
                          <a:spcPts val="0"/>
                        </a:spcBef>
                        <a:spcAft>
                          <a:spcPts val="0"/>
                        </a:spcAft>
                        <a:buClrTx/>
                        <a:buSzTx/>
                        <a:buFontTx/>
                        <a:buNone/>
                        <a:tabLst/>
                        <a:defRPr/>
                      </a:pPr>
                      <a:r>
                        <a:rPr lang="en-GB" sz="1200" baseline="0" noProof="0" dirty="0" smtClean="0">
                          <a:solidFill>
                            <a:srgbClr val="FF0000"/>
                          </a:solidFill>
                        </a:rPr>
                        <a:t>0.91</a:t>
                      </a:r>
                      <a:endParaRPr lang="en-GB" sz="1200" noProof="0" dirty="0" smtClean="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noProof="0" dirty="0" smtClean="0">
                          <a:solidFill>
                            <a:schemeClr val="tx1"/>
                          </a:solidFill>
                        </a:rPr>
                        <a:t>13 </a:t>
                      </a:r>
                      <a:r>
                        <a:rPr lang="de-DE" sz="1200" noProof="0" dirty="0" err="1" smtClean="0">
                          <a:solidFill>
                            <a:schemeClr val="tx1"/>
                          </a:solidFill>
                        </a:rPr>
                        <a:t>vs</a:t>
                      </a:r>
                      <a:r>
                        <a:rPr lang="de-DE" sz="1200" noProof="0" dirty="0" smtClean="0">
                          <a:solidFill>
                            <a:schemeClr val="tx1"/>
                          </a:solidFill>
                        </a:rPr>
                        <a:t> 6</a:t>
                      </a:r>
                      <a:endParaRPr lang="en-GB" sz="1200" noProof="0" dirty="0" smtClean="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0" kern="1200" noProof="0" dirty="0" smtClean="0">
                          <a:solidFill>
                            <a:schemeClr val="dk1"/>
                          </a:solidFill>
                          <a:latin typeface="+mn-lt"/>
                          <a:ea typeface="+mn-ea"/>
                          <a:cs typeface="+mn-cs"/>
                        </a:rPr>
                        <a:t>60% grade ≥ 3</a:t>
                      </a:r>
                      <a:endParaRPr lang="en-GB" sz="1200" noProof="0" dirty="0" smtClean="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r>
              <a:tr h="519733">
                <a:tc>
                  <a:txBody>
                    <a:bodyPr/>
                    <a:lstStyle/>
                    <a:p>
                      <a:pPr algn="ctr"/>
                      <a:r>
                        <a:rPr lang="en-GB" sz="1200" b="1" noProof="0" dirty="0" smtClean="0"/>
                        <a:t>TITAN</a:t>
                      </a:r>
                      <a:r>
                        <a:rPr lang="en-GB" sz="1200" b="1" baseline="0" noProof="0" dirty="0" smtClean="0"/>
                        <a:t> </a:t>
                      </a:r>
                    </a:p>
                  </a:txBody>
                  <a:tcPr marT="18000" marB="18000" anchor="ctr">
                    <a:lnL w="12700" cap="flat" cmpd="sng" algn="ctr">
                      <a:no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GB" sz="1200" b="1" baseline="0" noProof="0" dirty="0" err="1" smtClean="0"/>
                        <a:t>Doce</a:t>
                      </a:r>
                      <a:r>
                        <a:rPr lang="en-GB" sz="1200" b="1" baseline="0" noProof="0" dirty="0" smtClean="0"/>
                        <a:t>/</a:t>
                      </a:r>
                      <a:r>
                        <a:rPr lang="en-GB" sz="1200" b="1" baseline="0" noProof="0" dirty="0" err="1" smtClean="0"/>
                        <a:t>pem</a:t>
                      </a:r>
                      <a:r>
                        <a:rPr lang="en-GB" sz="1200" b="1" baseline="0" noProof="0" dirty="0" smtClean="0"/>
                        <a:t> vs erlotinib,  fast PD (n=304)</a:t>
                      </a:r>
                      <a:r>
                        <a:rPr lang="en-GB" sz="1200" baseline="0" noProof="0" dirty="0" smtClean="0"/>
                        <a:t/>
                      </a:r>
                      <a:br>
                        <a:rPr lang="en-GB" sz="1200" baseline="0" noProof="0" dirty="0" smtClean="0"/>
                      </a:br>
                      <a:r>
                        <a:rPr lang="en-GB" sz="1200" i="0" kern="1200" noProof="0" dirty="0" smtClean="0">
                          <a:solidFill>
                            <a:srgbClr val="FF0000"/>
                          </a:solidFill>
                          <a:latin typeface="+mn-lt"/>
                          <a:ea typeface="+mn-ea"/>
                          <a:cs typeface="+mn-cs"/>
                        </a:rPr>
                        <a:t>Squamous</a:t>
                      </a:r>
                      <a:r>
                        <a:rPr lang="en-GB" sz="1200" i="1" kern="1200" noProof="0" dirty="0" smtClean="0">
                          <a:solidFill>
                            <a:srgbClr val="FF0000"/>
                          </a:solidFill>
                          <a:latin typeface="+mn-lt"/>
                          <a:ea typeface="+mn-ea"/>
                          <a:cs typeface="+mn-cs"/>
                        </a:rPr>
                        <a:t> (n=154)</a:t>
                      </a:r>
                      <a:endParaRPr lang="en-GB" sz="1200" i="1" kern="1200" noProof="0" dirty="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t>2.2 vs</a:t>
                      </a:r>
                      <a:r>
                        <a:rPr lang="en-GB" sz="1200" b="1" baseline="0" noProof="0" dirty="0" smtClean="0"/>
                        <a:t> 1.6</a:t>
                      </a:r>
                      <a:endParaRPr lang="en-GB" sz="1200" b="1" noProof="0" dirty="0" smtClean="0"/>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t>1.19</a:t>
                      </a: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t>5.5 vs 5.3</a:t>
                      </a:r>
                      <a:endParaRPr lang="en-GB" sz="1200" b="1" noProof="0" dirty="0" smtClean="0">
                        <a:solidFill>
                          <a:schemeClr val="bg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t>0.96</a:t>
                      </a:r>
                      <a:r>
                        <a:rPr lang="en-GB" sz="1200" noProof="0" dirty="0" smtClean="0"/>
                        <a:t/>
                      </a:r>
                      <a:br>
                        <a:rPr lang="en-GB" sz="1200" noProof="0" dirty="0" smtClean="0"/>
                      </a:br>
                      <a:endParaRPr lang="en-GB" sz="1200" noProof="0" dirty="0" smtClean="0"/>
                    </a:p>
                    <a:p>
                      <a:pPr marL="0" marR="0" indent="0" algn="ctr" defTabSz="914400" rtl="0" eaLnBrk="1" fontAlgn="auto" latinLnBrk="0" hangingPunct="1">
                        <a:lnSpc>
                          <a:spcPct val="100000"/>
                        </a:lnSpc>
                        <a:spcBef>
                          <a:spcPts val="0"/>
                        </a:spcBef>
                        <a:spcAft>
                          <a:spcPts val="0"/>
                        </a:spcAft>
                        <a:buClrTx/>
                        <a:buSzTx/>
                        <a:buFontTx/>
                        <a:buNone/>
                        <a:tabLst/>
                        <a:defRPr/>
                      </a:pPr>
                      <a:r>
                        <a:rPr lang="en-GB" sz="1200" baseline="0" noProof="0" dirty="0" smtClean="0">
                          <a:solidFill>
                            <a:srgbClr val="FF0000"/>
                          </a:solidFill>
                        </a:rPr>
                        <a:t>0.86</a:t>
                      </a:r>
                      <a:endParaRPr lang="en-GB" sz="1200" noProof="0" dirty="0" smtClean="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noProof="0" dirty="0" smtClean="0">
                          <a:solidFill>
                            <a:schemeClr val="tx1"/>
                          </a:solidFill>
                        </a:rPr>
                        <a:t>8 </a:t>
                      </a:r>
                      <a:r>
                        <a:rPr lang="de-DE" sz="1200" noProof="0" dirty="0" err="1" smtClean="0">
                          <a:solidFill>
                            <a:schemeClr val="tx1"/>
                          </a:solidFill>
                        </a:rPr>
                        <a:t>vs</a:t>
                      </a:r>
                      <a:r>
                        <a:rPr lang="de-DE" sz="1200" noProof="0" dirty="0" smtClean="0">
                          <a:solidFill>
                            <a:schemeClr val="tx1"/>
                          </a:solidFill>
                        </a:rPr>
                        <a:t> 6</a:t>
                      </a:r>
                      <a:endParaRPr lang="en-GB" sz="1200" noProof="0" dirty="0" smtClean="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0" kern="1200" noProof="0" dirty="0" smtClean="0">
                          <a:solidFill>
                            <a:schemeClr val="dk1"/>
                          </a:solidFill>
                          <a:latin typeface="+mn-lt"/>
                          <a:ea typeface="+mn-ea"/>
                          <a:cs typeface="+mn-cs"/>
                        </a:rPr>
                        <a:t>31% grade ≥ 3</a:t>
                      </a:r>
                      <a:endParaRPr lang="en-GB" sz="1200" noProof="0" dirty="0" smtClean="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r>
              <a:tr h="519733">
                <a:tc>
                  <a:txBody>
                    <a:bodyPr/>
                    <a:lstStyle/>
                    <a:p>
                      <a:pPr algn="ctr"/>
                      <a:r>
                        <a:rPr lang="en-GB" sz="1200" b="1" noProof="0" dirty="0" smtClean="0">
                          <a:solidFill>
                            <a:schemeClr val="tx1"/>
                          </a:solidFill>
                        </a:rPr>
                        <a:t>SUN1087</a:t>
                      </a:r>
                      <a:endParaRPr lang="en-GB" sz="1200" noProof="0" dirty="0">
                        <a:solidFill>
                          <a:schemeClr val="tx1"/>
                        </a:solidFill>
                      </a:endParaRPr>
                    </a:p>
                  </a:txBody>
                  <a:tcPr marT="18000" marB="18000" anchor="ctr">
                    <a:lnL w="12700" cap="flat" cmpd="sng" algn="ctr">
                      <a:no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pt-BR" sz="1200" b="1" noProof="0" dirty="0" smtClean="0">
                          <a:solidFill>
                            <a:schemeClr val="tx1"/>
                          </a:solidFill>
                        </a:rPr>
                        <a:t>Sunitinib + erlotinib vs erlotinib (n=960)</a:t>
                      </a:r>
                      <a:r>
                        <a:rPr lang="en-GB" sz="1200" noProof="0" dirty="0" smtClean="0">
                          <a:solidFill>
                            <a:schemeClr val="tx1"/>
                          </a:solidFill>
                        </a:rPr>
                        <a:t/>
                      </a:r>
                      <a:br>
                        <a:rPr lang="en-GB" sz="1200" noProof="0" dirty="0" smtClean="0">
                          <a:solidFill>
                            <a:schemeClr val="tx1"/>
                          </a:solidFill>
                        </a:rPr>
                      </a:br>
                      <a:r>
                        <a:rPr lang="en-GB" sz="1200" noProof="0" dirty="0" smtClean="0">
                          <a:solidFill>
                            <a:srgbClr val="FF0000"/>
                          </a:solidFill>
                        </a:rPr>
                        <a:t>Squamous </a:t>
                      </a:r>
                      <a:r>
                        <a:rPr lang="en-GB" sz="1200" i="1" kern="1200" noProof="0" dirty="0" smtClean="0">
                          <a:solidFill>
                            <a:srgbClr val="FF0000"/>
                          </a:solidFill>
                          <a:latin typeface="+mn-lt"/>
                          <a:ea typeface="+mn-ea"/>
                          <a:cs typeface="+mn-cs"/>
                        </a:rPr>
                        <a:t>(n=270)</a:t>
                      </a: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solidFill>
                            <a:schemeClr val="tx1"/>
                          </a:solidFill>
                        </a:rPr>
                        <a:t>3.6 vs 2.0</a:t>
                      </a: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1" noProof="0" dirty="0" smtClean="0">
                          <a:solidFill>
                            <a:schemeClr val="tx1"/>
                          </a:solidFill>
                        </a:rPr>
                        <a:t>0.81</a:t>
                      </a:r>
                      <a:endParaRPr lang="en-GB" sz="1200" b="1" baseline="0" noProof="0" dirty="0" smtClean="0">
                        <a:solidFill>
                          <a:schemeClr val="tx1"/>
                        </a:solidFill>
                      </a:endParaRPr>
                    </a:p>
                    <a:p>
                      <a:pPr algn="ctr"/>
                      <a:endParaRPr lang="en-GB" sz="1200" noProof="0" dirty="0" smtClean="0">
                        <a:solidFill>
                          <a:srgbClr val="FF0000"/>
                        </a:solidFill>
                      </a:endParaRPr>
                    </a:p>
                    <a:p>
                      <a:pPr algn="ctr"/>
                      <a:r>
                        <a:rPr lang="en-GB" sz="1200" noProof="0" dirty="0" smtClean="0">
                          <a:solidFill>
                            <a:srgbClr val="FF0000"/>
                          </a:solidFill>
                        </a:rPr>
                        <a:t>0.8</a:t>
                      </a:r>
                      <a:endParaRPr lang="en-GB" sz="1200" noProof="0" dirty="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solidFill>
                            <a:schemeClr val="tx1"/>
                          </a:solidFill>
                        </a:rPr>
                        <a:t>9.0 vs 8.5</a:t>
                      </a: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solidFill>
                            <a:schemeClr val="tx1"/>
                          </a:solidFill>
                        </a:rPr>
                        <a:t>0.92</a:t>
                      </a:r>
                    </a:p>
                    <a:p>
                      <a:pPr marL="0" marR="0" indent="0" algn="ctr" defTabSz="914400" rtl="0" eaLnBrk="1" fontAlgn="auto" latinLnBrk="0" hangingPunct="1">
                        <a:lnSpc>
                          <a:spcPct val="100000"/>
                        </a:lnSpc>
                        <a:spcBef>
                          <a:spcPts val="0"/>
                        </a:spcBef>
                        <a:spcAft>
                          <a:spcPts val="0"/>
                        </a:spcAft>
                        <a:buClrTx/>
                        <a:buSzTx/>
                        <a:buFontTx/>
                        <a:buNone/>
                        <a:tabLst/>
                        <a:defRPr/>
                      </a:pPr>
                      <a:endParaRPr lang="en-GB" sz="1200" baseline="0" noProof="0" dirty="0" smtClean="0">
                        <a:solidFill>
                          <a:srgbClr val="FF0000"/>
                        </a:solidFill>
                      </a:endParaRPr>
                    </a:p>
                    <a:p>
                      <a:pPr marL="0" marR="0" indent="0" algn="ctr" defTabSz="914400" rtl="0" eaLnBrk="1" fontAlgn="auto" latinLnBrk="0" hangingPunct="1">
                        <a:lnSpc>
                          <a:spcPct val="100000"/>
                        </a:lnSpc>
                        <a:spcBef>
                          <a:spcPts val="0"/>
                        </a:spcBef>
                        <a:spcAft>
                          <a:spcPts val="0"/>
                        </a:spcAft>
                        <a:buClrTx/>
                        <a:buSzTx/>
                        <a:buFontTx/>
                        <a:buNone/>
                        <a:tabLst/>
                        <a:defRPr/>
                      </a:pPr>
                      <a:r>
                        <a:rPr lang="en-GB" sz="1200" baseline="0" noProof="0" dirty="0" smtClean="0">
                          <a:solidFill>
                            <a:srgbClr val="FF0000"/>
                          </a:solidFill>
                        </a:rPr>
                        <a:t>0.94</a:t>
                      </a:r>
                      <a:endParaRPr lang="en-GB" sz="1200" noProof="0" dirty="0" smtClean="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noProof="0" dirty="0" smtClean="0">
                          <a:solidFill>
                            <a:schemeClr val="tx1"/>
                          </a:solidFill>
                        </a:rPr>
                        <a:t>11 </a:t>
                      </a:r>
                      <a:r>
                        <a:rPr lang="de-DE" sz="1200" noProof="0" dirty="0" err="1" smtClean="0">
                          <a:solidFill>
                            <a:schemeClr val="tx1"/>
                          </a:solidFill>
                        </a:rPr>
                        <a:t>vs</a:t>
                      </a:r>
                      <a:r>
                        <a:rPr lang="de-DE" sz="1200" noProof="0" dirty="0" smtClean="0">
                          <a:solidFill>
                            <a:schemeClr val="tx1"/>
                          </a:solidFill>
                        </a:rPr>
                        <a:t> 7</a:t>
                      </a:r>
                      <a:endParaRPr lang="en-GB" sz="1200" noProof="0" dirty="0" smtClean="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GB" sz="1200" noProof="0" dirty="0" smtClean="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r>
              <a:tr h="519733">
                <a:tc>
                  <a:txBody>
                    <a:bodyPr/>
                    <a:lstStyle/>
                    <a:p>
                      <a:pPr algn="ctr"/>
                      <a:r>
                        <a:rPr lang="de-DE" sz="1200" b="1" baseline="0" noProof="0" dirty="0" smtClean="0"/>
                        <a:t>TAILOR</a:t>
                      </a:r>
                      <a:endParaRPr lang="en-GB" sz="1200" b="1" baseline="0" noProof="0" dirty="0" smtClean="0"/>
                    </a:p>
                  </a:txBody>
                  <a:tcPr marT="18000" marB="18000" anchor="ctr">
                    <a:lnL w="12700" cap="flat" cmpd="sng" algn="ctr">
                      <a:no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GB" sz="1200" b="1" baseline="0" noProof="0" dirty="0" err="1" smtClean="0"/>
                        <a:t>Doce</a:t>
                      </a:r>
                      <a:r>
                        <a:rPr lang="en-GB" sz="1200" b="1" baseline="0" noProof="0" dirty="0" smtClean="0"/>
                        <a:t> vs erlotinib, </a:t>
                      </a:r>
                    </a:p>
                    <a:p>
                      <a:pPr marL="0" marR="0" indent="0" algn="l" defTabSz="914400" rtl="0" eaLnBrk="1" fontAlgn="auto" latinLnBrk="0" hangingPunct="1">
                        <a:lnSpc>
                          <a:spcPct val="100000"/>
                        </a:lnSpc>
                        <a:spcBef>
                          <a:spcPts val="0"/>
                        </a:spcBef>
                        <a:spcAft>
                          <a:spcPts val="0"/>
                        </a:spcAft>
                        <a:buClrTx/>
                        <a:buSzTx/>
                        <a:buFontTx/>
                        <a:buNone/>
                        <a:tabLst/>
                        <a:defRPr/>
                      </a:pPr>
                      <a:r>
                        <a:rPr lang="en-GB" sz="1200" b="1" baseline="0" noProof="0" dirty="0" smtClean="0"/>
                        <a:t>EGFR </a:t>
                      </a:r>
                      <a:r>
                        <a:rPr lang="en-GB" sz="1200" b="1" baseline="0" noProof="0" dirty="0" err="1" smtClean="0"/>
                        <a:t>wt</a:t>
                      </a:r>
                      <a:r>
                        <a:rPr lang="en-GB" sz="1200" b="1" baseline="0" noProof="0" dirty="0" smtClean="0"/>
                        <a:t> (n=222)</a:t>
                      </a:r>
                    </a:p>
                    <a:p>
                      <a:pPr marL="0" marR="0" indent="0" algn="l" defTabSz="914400" rtl="0" eaLnBrk="1" fontAlgn="auto" latinLnBrk="0" hangingPunct="1">
                        <a:lnSpc>
                          <a:spcPct val="100000"/>
                        </a:lnSpc>
                        <a:spcBef>
                          <a:spcPts val="0"/>
                        </a:spcBef>
                        <a:spcAft>
                          <a:spcPts val="0"/>
                        </a:spcAft>
                        <a:buClrTx/>
                        <a:buSzTx/>
                        <a:buFontTx/>
                        <a:buNone/>
                        <a:tabLst/>
                        <a:defRPr/>
                      </a:pPr>
                      <a:r>
                        <a:rPr lang="de-DE" sz="1200" i="0" kern="1200" noProof="0" dirty="0" err="1" smtClean="0">
                          <a:solidFill>
                            <a:srgbClr val="FF0000"/>
                          </a:solidFill>
                          <a:latin typeface="+mn-lt"/>
                          <a:ea typeface="+mn-ea"/>
                          <a:cs typeface="+mn-cs"/>
                        </a:rPr>
                        <a:t>Squamous</a:t>
                      </a:r>
                      <a:r>
                        <a:rPr lang="de-DE" sz="1200" i="0" kern="1200" noProof="0" dirty="0" smtClean="0">
                          <a:solidFill>
                            <a:srgbClr val="FF0000"/>
                          </a:solidFill>
                          <a:latin typeface="+mn-lt"/>
                          <a:ea typeface="+mn-ea"/>
                          <a:cs typeface="+mn-cs"/>
                        </a:rPr>
                        <a:t> </a:t>
                      </a:r>
                      <a:r>
                        <a:rPr lang="de-DE" sz="1200" i="1" kern="1200" noProof="0" dirty="0" smtClean="0">
                          <a:solidFill>
                            <a:srgbClr val="FF0000"/>
                          </a:solidFill>
                          <a:latin typeface="+mn-lt"/>
                          <a:ea typeface="+mn-ea"/>
                          <a:cs typeface="+mn-cs"/>
                        </a:rPr>
                        <a:t>(n=54)</a:t>
                      </a:r>
                      <a:endParaRPr lang="en-GB" sz="1200" i="1" kern="1200" noProof="0" dirty="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t>2.9 vs 2.4</a:t>
                      </a: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1" noProof="0" dirty="0" smtClean="0"/>
                        <a:t>0.72*</a:t>
                      </a:r>
                    </a:p>
                    <a:p>
                      <a:pPr marL="0" marR="0" indent="0" algn="ctr" defTabSz="914400" rtl="0" eaLnBrk="1" fontAlgn="auto" latinLnBrk="0" hangingPunct="1">
                        <a:lnSpc>
                          <a:spcPct val="100000"/>
                        </a:lnSpc>
                        <a:spcBef>
                          <a:spcPts val="0"/>
                        </a:spcBef>
                        <a:spcAft>
                          <a:spcPts val="0"/>
                        </a:spcAft>
                        <a:buClrTx/>
                        <a:buSzTx/>
                        <a:buFontTx/>
                        <a:buNone/>
                        <a:tabLst/>
                        <a:defRPr/>
                      </a:pPr>
                      <a:endParaRPr lang="de-DE" sz="1200" b="0" kern="1200" noProof="0" dirty="0" smtClean="0">
                        <a:solidFill>
                          <a:srgbClr val="FF0000"/>
                        </a:solidFill>
                        <a:latin typeface="+mn-lt"/>
                        <a:ea typeface="+mn-ea"/>
                        <a:cs typeface="+mn-cs"/>
                      </a:endParaRP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0" kern="1200" noProof="0" dirty="0" smtClean="0">
                          <a:solidFill>
                            <a:srgbClr val="FF0000"/>
                          </a:solidFill>
                          <a:latin typeface="+mn-lt"/>
                          <a:ea typeface="+mn-ea"/>
                          <a:cs typeface="+mn-cs"/>
                        </a:rPr>
                        <a:t>0.57</a:t>
                      </a:r>
                      <a:endParaRPr lang="en-GB" sz="1200" b="0" kern="1200" noProof="0" dirty="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t>8.2 </a:t>
                      </a:r>
                      <a:r>
                        <a:rPr lang="en-GB" sz="1200" b="1" noProof="0" dirty="0" err="1" smtClean="0"/>
                        <a:t>vs</a:t>
                      </a:r>
                      <a:r>
                        <a:rPr lang="en-GB" sz="1200" b="1" noProof="0" dirty="0" smtClean="0"/>
                        <a:t> 5.4</a:t>
                      </a: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solidFill>
                            <a:schemeClr val="tx1"/>
                          </a:solidFill>
                        </a:rPr>
                        <a:t>0.78</a:t>
                      </a:r>
                    </a:p>
                    <a:p>
                      <a:pPr marL="0" marR="0" indent="0" algn="ctr" defTabSz="914400" rtl="0" eaLnBrk="1" fontAlgn="auto" latinLnBrk="0" hangingPunct="1">
                        <a:lnSpc>
                          <a:spcPct val="100000"/>
                        </a:lnSpc>
                        <a:spcBef>
                          <a:spcPts val="0"/>
                        </a:spcBef>
                        <a:spcAft>
                          <a:spcPts val="0"/>
                        </a:spcAft>
                        <a:buClrTx/>
                        <a:buSzTx/>
                        <a:buFontTx/>
                        <a:buNone/>
                        <a:tabLst/>
                        <a:defRPr/>
                      </a:pPr>
                      <a:endParaRPr lang="de-DE" sz="1200" b="0" noProof="0" dirty="0" smtClean="0">
                        <a:solidFill>
                          <a:srgbClr val="FF0000"/>
                        </a:solidFill>
                      </a:endParaRP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0" noProof="0" dirty="0" smtClean="0">
                          <a:solidFill>
                            <a:srgbClr val="FF0000"/>
                          </a:solidFill>
                        </a:rPr>
                        <a:t>0.90</a:t>
                      </a:r>
                      <a:endParaRPr lang="en-GB" sz="1200" b="0" noProof="0" dirty="0" smtClean="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0" noProof="0" dirty="0" smtClean="0">
                          <a:solidFill>
                            <a:schemeClr val="tx1"/>
                          </a:solidFill>
                        </a:rPr>
                        <a:t>15 </a:t>
                      </a:r>
                      <a:r>
                        <a:rPr lang="de-DE" sz="1200" b="0" noProof="0" dirty="0" err="1" smtClean="0">
                          <a:solidFill>
                            <a:schemeClr val="tx1"/>
                          </a:solidFill>
                        </a:rPr>
                        <a:t>vs</a:t>
                      </a:r>
                      <a:r>
                        <a:rPr lang="de-DE" sz="1200" b="0" noProof="0" dirty="0" smtClean="0">
                          <a:solidFill>
                            <a:schemeClr val="tx1"/>
                          </a:solidFill>
                        </a:rPr>
                        <a:t> 3</a:t>
                      </a:r>
                      <a:endParaRPr lang="en-GB" sz="1200" b="0" noProof="0" dirty="0" smtClean="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0" noProof="0" dirty="0" smtClean="0">
                          <a:solidFill>
                            <a:schemeClr val="tx1"/>
                          </a:solidFill>
                        </a:rPr>
                        <a:t>5% FN</a:t>
                      </a:r>
                      <a:endParaRPr lang="en-GB" sz="1200" b="0" noProof="0" dirty="0" smtClean="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r>
              <a:tr h="519733">
                <a:tc>
                  <a:txBody>
                    <a:bodyPr/>
                    <a:lstStyle/>
                    <a:p>
                      <a:pPr algn="ctr"/>
                      <a:r>
                        <a:rPr lang="de-DE" sz="1200" b="1" baseline="0" noProof="0" dirty="0" smtClean="0"/>
                        <a:t>DELTA</a:t>
                      </a:r>
                      <a:endParaRPr lang="en-GB" sz="1200" b="1" baseline="0" noProof="0" dirty="0" smtClean="0"/>
                    </a:p>
                  </a:txBody>
                  <a:tcPr marT="18000" marB="18000" anchor="ctr">
                    <a:lnL w="12700" cap="flat" cmpd="sng" algn="ctr">
                      <a:no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de-DE" sz="1200" b="1" kern="1200" noProof="0" dirty="0" err="1" smtClean="0">
                          <a:solidFill>
                            <a:schemeClr val="dk1"/>
                          </a:solidFill>
                          <a:latin typeface="+mn-lt"/>
                          <a:ea typeface="+mn-ea"/>
                          <a:cs typeface="+mn-cs"/>
                        </a:rPr>
                        <a:t>Erlotinib</a:t>
                      </a:r>
                      <a:r>
                        <a:rPr lang="de-DE" sz="1200" b="1" kern="1200" noProof="0" dirty="0" smtClean="0">
                          <a:solidFill>
                            <a:schemeClr val="dk1"/>
                          </a:solidFill>
                          <a:latin typeface="+mn-lt"/>
                          <a:ea typeface="+mn-ea"/>
                          <a:cs typeface="+mn-cs"/>
                        </a:rPr>
                        <a:t> </a:t>
                      </a:r>
                      <a:r>
                        <a:rPr lang="de-DE" sz="1200" b="1" kern="1200" noProof="0" dirty="0" err="1" smtClean="0">
                          <a:solidFill>
                            <a:schemeClr val="dk1"/>
                          </a:solidFill>
                          <a:latin typeface="+mn-lt"/>
                          <a:ea typeface="+mn-ea"/>
                          <a:cs typeface="+mn-cs"/>
                        </a:rPr>
                        <a:t>vs</a:t>
                      </a:r>
                      <a:r>
                        <a:rPr lang="de-DE" sz="1200" b="1" kern="1200" noProof="0" dirty="0" smtClean="0">
                          <a:solidFill>
                            <a:schemeClr val="dk1"/>
                          </a:solidFill>
                          <a:latin typeface="+mn-lt"/>
                          <a:ea typeface="+mn-ea"/>
                          <a:cs typeface="+mn-cs"/>
                        </a:rPr>
                        <a:t> </a:t>
                      </a:r>
                      <a:r>
                        <a:rPr lang="de-DE" sz="1200" b="1" kern="1200" noProof="0" dirty="0" err="1" smtClean="0">
                          <a:solidFill>
                            <a:schemeClr val="dk1"/>
                          </a:solidFill>
                          <a:latin typeface="+mn-lt"/>
                          <a:ea typeface="+mn-ea"/>
                          <a:cs typeface="+mn-cs"/>
                        </a:rPr>
                        <a:t>doce</a:t>
                      </a:r>
                      <a:r>
                        <a:rPr lang="de-DE" sz="1200" b="1" kern="1200" noProof="0" dirty="0" smtClean="0">
                          <a:solidFill>
                            <a:schemeClr val="dk1"/>
                          </a:solidFill>
                          <a:latin typeface="+mn-lt"/>
                          <a:ea typeface="+mn-ea"/>
                          <a:cs typeface="+mn-cs"/>
                        </a:rPr>
                        <a:t> (n=301)</a:t>
                      </a:r>
                    </a:p>
                    <a:p>
                      <a:pPr marL="0" marR="0" indent="0" algn="l" defTabSz="914400" rtl="0" eaLnBrk="1" fontAlgn="auto" latinLnBrk="0" hangingPunct="1">
                        <a:lnSpc>
                          <a:spcPct val="100000"/>
                        </a:lnSpc>
                        <a:spcBef>
                          <a:spcPts val="0"/>
                        </a:spcBef>
                        <a:spcAft>
                          <a:spcPts val="0"/>
                        </a:spcAft>
                        <a:buClrTx/>
                        <a:buSzTx/>
                        <a:buFontTx/>
                        <a:buNone/>
                        <a:tabLst/>
                        <a:defRPr/>
                      </a:pPr>
                      <a:r>
                        <a:rPr lang="de-DE" sz="1200" i="0" kern="1200" noProof="0" dirty="0" err="1" smtClean="0">
                          <a:solidFill>
                            <a:srgbClr val="FF0000"/>
                          </a:solidFill>
                          <a:latin typeface="+mn-lt"/>
                          <a:ea typeface="+mn-ea"/>
                          <a:cs typeface="+mn-cs"/>
                        </a:rPr>
                        <a:t>Squamous</a:t>
                      </a:r>
                      <a:r>
                        <a:rPr lang="de-DE" sz="1200" i="0" kern="1200" noProof="0" dirty="0" smtClean="0">
                          <a:solidFill>
                            <a:srgbClr val="FF0000"/>
                          </a:solidFill>
                          <a:latin typeface="+mn-lt"/>
                          <a:ea typeface="+mn-ea"/>
                          <a:cs typeface="+mn-cs"/>
                        </a:rPr>
                        <a:t> </a:t>
                      </a:r>
                      <a:r>
                        <a:rPr lang="de-DE" sz="1200" i="1" kern="1200" noProof="0" dirty="0" smtClean="0">
                          <a:solidFill>
                            <a:srgbClr val="FF0000"/>
                          </a:solidFill>
                          <a:latin typeface="+mn-lt"/>
                          <a:ea typeface="+mn-ea"/>
                          <a:cs typeface="+mn-cs"/>
                        </a:rPr>
                        <a:t>(n=61)</a:t>
                      </a:r>
                      <a:endParaRPr lang="en-GB" sz="1200" b="1" noProof="0" dirty="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noProof="0" dirty="0" smtClean="0"/>
                        <a:t>2.0 </a:t>
                      </a:r>
                      <a:r>
                        <a:rPr lang="de-DE" sz="1200" b="1" noProof="0" dirty="0" err="1" smtClean="0"/>
                        <a:t>vs</a:t>
                      </a:r>
                      <a:r>
                        <a:rPr lang="de-DE" sz="1200" b="1" noProof="0" dirty="0" smtClean="0"/>
                        <a:t> 3.2</a:t>
                      </a:r>
                      <a:endParaRPr lang="en-GB" sz="1200" b="1" noProof="0" dirty="0" smtClean="0"/>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kern="1200" noProof="0" dirty="0" smtClean="0">
                          <a:solidFill>
                            <a:schemeClr val="dk1"/>
                          </a:solidFill>
                          <a:latin typeface="+mn-lt"/>
                          <a:ea typeface="+mn-ea"/>
                          <a:cs typeface="+mn-cs"/>
                        </a:rPr>
                        <a:t>1.22</a:t>
                      </a:r>
                    </a:p>
                    <a:p>
                      <a:pPr marL="0" marR="0" indent="0" algn="ctr" defTabSz="914400" rtl="0" eaLnBrk="1" fontAlgn="auto" latinLnBrk="0" hangingPunct="1">
                        <a:lnSpc>
                          <a:spcPct val="100000"/>
                        </a:lnSpc>
                        <a:spcBef>
                          <a:spcPts val="0"/>
                        </a:spcBef>
                        <a:spcAft>
                          <a:spcPts val="0"/>
                        </a:spcAft>
                        <a:buClrTx/>
                        <a:buSzTx/>
                        <a:buFontTx/>
                        <a:buNone/>
                        <a:tabLst/>
                        <a:defRPr/>
                      </a:pPr>
                      <a:endParaRPr lang="de-DE" sz="1200" b="1" kern="1200" noProof="0" dirty="0" smtClean="0">
                        <a:solidFill>
                          <a:schemeClr val="dk1"/>
                        </a:solidFill>
                        <a:latin typeface="+mn-lt"/>
                        <a:ea typeface="+mn-ea"/>
                        <a:cs typeface="+mn-cs"/>
                      </a:endParaRP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0" kern="1200" noProof="0" dirty="0" smtClean="0">
                          <a:solidFill>
                            <a:srgbClr val="FF0000"/>
                          </a:solidFill>
                          <a:latin typeface="+mn-lt"/>
                          <a:ea typeface="+mn-ea"/>
                          <a:cs typeface="+mn-cs"/>
                        </a:rPr>
                        <a:t>1.60*</a:t>
                      </a:r>
                      <a:endParaRPr lang="en-GB" sz="1200" b="0" kern="1200" noProof="0" dirty="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noProof="0" dirty="0" smtClean="0"/>
                        <a:t>14.8 </a:t>
                      </a:r>
                      <a:r>
                        <a:rPr lang="de-DE" sz="1200" b="1" noProof="0" dirty="0" err="1" smtClean="0"/>
                        <a:t>vs</a:t>
                      </a:r>
                      <a:r>
                        <a:rPr lang="de-DE" sz="1200" b="1" noProof="0" dirty="0" smtClean="0"/>
                        <a:t> 12.2</a:t>
                      </a:r>
                      <a:endParaRPr lang="en-GB" sz="1200" b="1" noProof="0" dirty="0" smtClean="0"/>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noProof="0" dirty="0" smtClean="0">
                          <a:solidFill>
                            <a:schemeClr val="tx1"/>
                          </a:solidFill>
                        </a:rPr>
                        <a:t>0.91</a:t>
                      </a:r>
                      <a:endParaRPr lang="en-GB" sz="1200" b="1" noProof="0" dirty="0" smtClean="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0" noProof="0" dirty="0" smtClean="0">
                          <a:solidFill>
                            <a:schemeClr val="tx1"/>
                          </a:solidFill>
                        </a:rPr>
                        <a:t>17 vs18</a:t>
                      </a:r>
                      <a:endParaRPr lang="en-GB" sz="1200" b="0" noProof="0" dirty="0" smtClean="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0" noProof="0" dirty="0" smtClean="0">
                          <a:solidFill>
                            <a:schemeClr val="tx1"/>
                          </a:solidFill>
                        </a:rPr>
                        <a:t>15% FN</a:t>
                      </a:r>
                      <a:endParaRPr lang="en-GB" sz="1200" b="0" noProof="0" dirty="0" smtClean="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r>
              <a:tr h="194580">
                <a:tc>
                  <a:txBody>
                    <a:bodyPr/>
                    <a:lstStyle/>
                    <a:p>
                      <a:pPr algn="ctr"/>
                      <a:r>
                        <a:rPr lang="de-DE" sz="1200" b="1" baseline="0" noProof="0" dirty="0" smtClean="0"/>
                        <a:t>ARCHER 1009</a:t>
                      </a:r>
                      <a:endParaRPr lang="en-GB" sz="1200" b="1" baseline="0" noProof="0" dirty="0" smtClean="0"/>
                    </a:p>
                  </a:txBody>
                  <a:tcPr marT="18000" marB="18000" anchor="ctr">
                    <a:lnL w="12700" cap="flat" cmpd="sng" algn="ctr">
                      <a:no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de-DE" sz="1200" b="1" noProof="0" dirty="0" err="1" smtClean="0">
                          <a:solidFill>
                            <a:schemeClr val="tx1"/>
                          </a:solidFill>
                        </a:rPr>
                        <a:t>Dacomitinib</a:t>
                      </a:r>
                      <a:r>
                        <a:rPr lang="de-DE" sz="1200" b="1" noProof="0" dirty="0" smtClean="0">
                          <a:solidFill>
                            <a:schemeClr val="tx1"/>
                          </a:solidFill>
                        </a:rPr>
                        <a:t> </a:t>
                      </a:r>
                      <a:r>
                        <a:rPr lang="de-DE" sz="1200" b="1" noProof="0" dirty="0" err="1" smtClean="0">
                          <a:solidFill>
                            <a:schemeClr val="tx1"/>
                          </a:solidFill>
                        </a:rPr>
                        <a:t>vs</a:t>
                      </a:r>
                      <a:r>
                        <a:rPr lang="de-DE" sz="1200" b="1" noProof="0" dirty="0" smtClean="0">
                          <a:solidFill>
                            <a:schemeClr val="tx1"/>
                          </a:solidFill>
                        </a:rPr>
                        <a:t> </a:t>
                      </a:r>
                      <a:r>
                        <a:rPr lang="de-DE" sz="1200" b="1" noProof="0" dirty="0" err="1" smtClean="0">
                          <a:solidFill>
                            <a:schemeClr val="tx1"/>
                          </a:solidFill>
                        </a:rPr>
                        <a:t>erlotinib</a:t>
                      </a:r>
                      <a:endParaRPr lang="de-DE" sz="1200" b="1" noProof="0" dirty="0" smtClean="0">
                        <a:solidFill>
                          <a:schemeClr val="tx1"/>
                        </a:solidFill>
                      </a:endParaRPr>
                    </a:p>
                    <a:p>
                      <a:pPr marL="0" marR="0" indent="0" algn="l" defTabSz="914400" rtl="0" eaLnBrk="1" fontAlgn="auto" latinLnBrk="0" hangingPunct="1">
                        <a:lnSpc>
                          <a:spcPct val="100000"/>
                        </a:lnSpc>
                        <a:spcBef>
                          <a:spcPts val="0"/>
                        </a:spcBef>
                        <a:spcAft>
                          <a:spcPts val="0"/>
                        </a:spcAft>
                        <a:buClrTx/>
                        <a:buSzTx/>
                        <a:buFontTx/>
                        <a:buNone/>
                        <a:tabLst/>
                        <a:defRPr/>
                      </a:pPr>
                      <a:r>
                        <a:rPr lang="de-DE" sz="1200" b="1" noProof="0" dirty="0" smtClean="0">
                          <a:solidFill>
                            <a:schemeClr val="tx1"/>
                          </a:solidFill>
                        </a:rPr>
                        <a:t>(n=878)</a:t>
                      </a:r>
                      <a:endParaRPr lang="en-GB" sz="1200" b="1" noProof="0" dirty="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noProof="0" dirty="0" smtClean="0"/>
                        <a:t>2.6 </a:t>
                      </a:r>
                      <a:r>
                        <a:rPr lang="de-DE" sz="1200" b="1" noProof="0" dirty="0" err="1" smtClean="0"/>
                        <a:t>vs</a:t>
                      </a:r>
                      <a:r>
                        <a:rPr lang="de-DE" sz="1200" b="1" noProof="0" dirty="0" smtClean="0"/>
                        <a:t> 2.6</a:t>
                      </a:r>
                      <a:endParaRPr lang="en-GB" sz="1200" b="1" noProof="0" dirty="0" smtClean="0"/>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kern="1200" noProof="0" dirty="0" smtClean="0">
                          <a:solidFill>
                            <a:schemeClr val="dk1"/>
                          </a:solidFill>
                          <a:latin typeface="+mn-lt"/>
                          <a:ea typeface="+mn-ea"/>
                          <a:cs typeface="+mn-cs"/>
                        </a:rPr>
                        <a:t>0.94</a:t>
                      </a:r>
                      <a:endParaRPr lang="en-GB" sz="1200" b="1" kern="1200" noProof="0" dirty="0">
                        <a:solidFill>
                          <a:schemeClr val="dk1"/>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noProof="0" dirty="0" smtClean="0"/>
                        <a:t>7.9 </a:t>
                      </a:r>
                      <a:r>
                        <a:rPr lang="de-DE" sz="1200" b="1" noProof="0" dirty="0" err="1" smtClean="0"/>
                        <a:t>vs</a:t>
                      </a:r>
                      <a:r>
                        <a:rPr lang="de-DE" sz="1200" b="1" noProof="0" dirty="0" smtClean="0"/>
                        <a:t> 8.4</a:t>
                      </a:r>
                      <a:endParaRPr lang="en-GB" sz="1200" b="1" noProof="0" dirty="0" smtClean="0"/>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1" noProof="0" dirty="0" smtClean="0">
                          <a:solidFill>
                            <a:schemeClr val="tx1"/>
                          </a:solidFill>
                        </a:rPr>
                        <a:t>1.08</a:t>
                      </a:r>
                      <a:endParaRPr lang="en-GB" sz="1200" b="1" noProof="0" dirty="0" smtClean="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0" noProof="0" dirty="0" smtClean="0">
                          <a:solidFill>
                            <a:schemeClr val="tx1"/>
                          </a:solidFill>
                        </a:rPr>
                        <a:t>11 </a:t>
                      </a:r>
                      <a:r>
                        <a:rPr lang="de-DE" sz="1200" b="0" noProof="0" dirty="0" err="1" smtClean="0">
                          <a:solidFill>
                            <a:schemeClr val="tx1"/>
                          </a:solidFill>
                        </a:rPr>
                        <a:t>vs</a:t>
                      </a:r>
                      <a:r>
                        <a:rPr lang="de-DE" sz="1200" b="0" noProof="0" dirty="0" smtClean="0">
                          <a:solidFill>
                            <a:schemeClr val="tx1"/>
                          </a:solidFill>
                        </a:rPr>
                        <a:t> 8</a:t>
                      </a:r>
                      <a:endParaRPr lang="en-GB" sz="1200" b="0" noProof="0" dirty="0" smtClean="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0" noProof="0" dirty="0" smtClean="0">
                          <a:solidFill>
                            <a:schemeClr val="tx1"/>
                          </a:solidFill>
                        </a:rPr>
                        <a:t>11%</a:t>
                      </a:r>
                      <a:r>
                        <a:rPr lang="de-DE" sz="1200" b="0" baseline="0" noProof="0" dirty="0" smtClean="0">
                          <a:solidFill>
                            <a:schemeClr val="tx1"/>
                          </a:solidFill>
                        </a:rPr>
                        <a:t> G3 </a:t>
                      </a:r>
                      <a:r>
                        <a:rPr lang="de-DE" sz="1200" b="0" baseline="0" noProof="0" dirty="0" err="1" smtClean="0">
                          <a:solidFill>
                            <a:schemeClr val="tx1"/>
                          </a:solidFill>
                        </a:rPr>
                        <a:t>diarrhoea</a:t>
                      </a:r>
                      <a:endParaRPr lang="en-GB" sz="1200" b="0" noProof="0" dirty="0" smtClean="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r>
            </a:tbl>
          </a:graphicData>
        </a:graphic>
      </p:graphicFrame>
    </p:spTree>
    <p:extLst>
      <p:ext uri="{BB962C8B-B14F-4D97-AF65-F5344CB8AC3E}">
        <p14:creationId xmlns:p14="http://schemas.microsoft.com/office/powerpoint/2010/main" val="15351829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ound Same Side Corner Rectangle 13"/>
          <p:cNvSpPr/>
          <p:nvPr/>
        </p:nvSpPr>
        <p:spPr>
          <a:xfrm>
            <a:off x="284812" y="1229880"/>
            <a:ext cx="8559383" cy="408642"/>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5" name="Content Placeholder 8"/>
          <p:cNvGraphicFramePr>
            <a:graphicFrameLocks/>
          </p:cNvGraphicFramePr>
          <p:nvPr>
            <p:extLst>
              <p:ext uri="{D42A27DB-BD31-4B8C-83A1-F6EECF244321}">
                <p14:modId xmlns:p14="http://schemas.microsoft.com/office/powerpoint/2010/main" val="2728191529"/>
              </p:ext>
            </p:extLst>
          </p:nvPr>
        </p:nvGraphicFramePr>
        <p:xfrm>
          <a:off x="299804" y="1246115"/>
          <a:ext cx="8571241" cy="1506133"/>
        </p:xfrm>
        <a:graphic>
          <a:graphicData uri="http://schemas.openxmlformats.org/drawingml/2006/table">
            <a:tbl>
              <a:tblPr>
                <a:tableStyleId>{7DF18680-E054-41AD-8BC1-D1AEF772440D}</a:tableStyleId>
              </a:tblPr>
              <a:tblGrid>
                <a:gridCol w="1269668"/>
                <a:gridCol w="1937981"/>
                <a:gridCol w="900754"/>
                <a:gridCol w="709683"/>
                <a:gridCol w="1064526"/>
                <a:gridCol w="750626"/>
                <a:gridCol w="736980"/>
                <a:gridCol w="1201023"/>
              </a:tblGrid>
              <a:tr h="357156">
                <a:tc>
                  <a:txBody>
                    <a:bodyPr/>
                    <a:lstStyle/>
                    <a:p>
                      <a:pPr algn="ctr"/>
                      <a:r>
                        <a:rPr lang="en-GB" sz="1200" b="1" noProof="0" dirty="0" smtClean="0">
                          <a:solidFill>
                            <a:schemeClr val="bg1"/>
                          </a:solidFill>
                        </a:rPr>
                        <a:t>Trial</a:t>
                      </a:r>
                      <a:endParaRPr lang="en-GB" sz="1200" b="1" noProof="0" dirty="0">
                        <a:solidFill>
                          <a:schemeClr val="bg1"/>
                        </a:solidFill>
                      </a:endParaRPr>
                    </a:p>
                  </a:txBody>
                  <a:tcPr marT="18000" marB="18000" anchor="ctr">
                    <a:lnL w="12700" cap="flat" cmpd="sng" algn="ctr">
                      <a:noFill/>
                      <a:prstDash val="solid"/>
                      <a:round/>
                      <a:headEnd type="none" w="med" len="med"/>
                      <a:tailEnd type="none" w="med" len="med"/>
                    </a:lnL>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l"/>
                      <a:r>
                        <a:rPr lang="en-GB" sz="1200" b="1" noProof="0" dirty="0" smtClean="0">
                          <a:solidFill>
                            <a:schemeClr val="bg1"/>
                          </a:solidFill>
                        </a:rPr>
                        <a:t>Treatment</a:t>
                      </a:r>
                      <a:endParaRPr lang="en-GB" sz="1200" b="1" noProof="0" dirty="0">
                        <a:solidFill>
                          <a:schemeClr val="bg1"/>
                        </a:solidFill>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solidFill>
                            <a:schemeClr val="bg1"/>
                          </a:solidFill>
                        </a:rPr>
                        <a:t>Median PFS (mo)</a:t>
                      </a:r>
                      <a:endParaRPr lang="en-GB" sz="1200" b="1" noProof="0" dirty="0">
                        <a:solidFill>
                          <a:schemeClr val="bg1"/>
                        </a:solidFill>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t"/>
                      <a:r>
                        <a:rPr lang="en-GB" sz="1200" b="1" kern="1200" noProof="0" dirty="0" smtClean="0">
                          <a:solidFill>
                            <a:schemeClr val="bg1"/>
                          </a:solidFill>
                          <a:latin typeface="+mn-lt"/>
                          <a:ea typeface="+mn-ea"/>
                          <a:cs typeface="+mn-cs"/>
                        </a:rPr>
                        <a:t>HR for PFS</a:t>
                      </a:r>
                      <a:endParaRPr lang="en-GB" sz="1200" b="1" kern="1200" noProof="0" dirty="0">
                        <a:solidFill>
                          <a:schemeClr val="bg1"/>
                        </a:solidFill>
                        <a:latin typeface="+mn-lt"/>
                        <a:ea typeface="+mn-ea"/>
                        <a:cs typeface="+mn-cs"/>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a:r>
                        <a:rPr lang="en-GB" sz="1200" b="1" kern="1200" noProof="0" dirty="0" smtClean="0">
                          <a:solidFill>
                            <a:schemeClr val="bg1"/>
                          </a:solidFill>
                          <a:latin typeface="+mn-lt"/>
                          <a:ea typeface="+mn-ea"/>
                          <a:cs typeface="+mn-cs"/>
                        </a:rPr>
                        <a:t>Median OS (mo)</a:t>
                      </a:r>
                      <a:endParaRPr lang="en-GB" sz="1200" b="1" kern="1200" noProof="0" dirty="0">
                        <a:solidFill>
                          <a:schemeClr val="bg1"/>
                        </a:solidFill>
                        <a:latin typeface="+mn-lt"/>
                        <a:ea typeface="+mn-ea"/>
                        <a:cs typeface="+mn-cs"/>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a:r>
                        <a:rPr lang="en-GB" sz="1200" b="1" kern="1200" noProof="0" dirty="0" smtClean="0">
                          <a:solidFill>
                            <a:schemeClr val="bg1"/>
                          </a:solidFill>
                          <a:latin typeface="+mn-lt"/>
                          <a:ea typeface="+mn-ea"/>
                          <a:cs typeface="+mn-cs"/>
                        </a:rPr>
                        <a:t>HR for OS</a:t>
                      </a:r>
                      <a:endParaRPr lang="en-GB" sz="1200" b="1" kern="1200" noProof="0" dirty="0">
                        <a:solidFill>
                          <a:schemeClr val="bg1"/>
                        </a:solidFill>
                        <a:latin typeface="+mn-lt"/>
                        <a:ea typeface="+mn-ea"/>
                        <a:cs typeface="+mn-cs"/>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a:r>
                        <a:rPr lang="de-DE" sz="1200" b="1" kern="1200" noProof="0" dirty="0" smtClean="0">
                          <a:solidFill>
                            <a:schemeClr val="bg1"/>
                          </a:solidFill>
                          <a:latin typeface="+mn-lt"/>
                          <a:ea typeface="+mn-ea"/>
                          <a:cs typeface="+mn-cs"/>
                        </a:rPr>
                        <a:t>ORR</a:t>
                      </a:r>
                    </a:p>
                    <a:p>
                      <a:pPr algn="ctr"/>
                      <a:r>
                        <a:rPr lang="de-DE" sz="1200" b="1" kern="1200" noProof="0" dirty="0" smtClean="0">
                          <a:solidFill>
                            <a:schemeClr val="bg1"/>
                          </a:solidFill>
                          <a:latin typeface="+mn-lt"/>
                          <a:ea typeface="+mn-ea"/>
                          <a:cs typeface="+mn-cs"/>
                        </a:rPr>
                        <a:t>(%)</a:t>
                      </a:r>
                      <a:endParaRPr lang="en-GB" sz="1200" b="1" kern="1200" noProof="0" dirty="0">
                        <a:solidFill>
                          <a:schemeClr val="bg1"/>
                        </a:solidFill>
                        <a:latin typeface="+mn-lt"/>
                        <a:ea typeface="+mn-ea"/>
                        <a:cs typeface="+mn-cs"/>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a:r>
                        <a:rPr lang="de-DE" sz="1200" b="1" kern="1200" noProof="0" dirty="0" err="1" smtClean="0">
                          <a:solidFill>
                            <a:schemeClr val="bg1"/>
                          </a:solidFill>
                          <a:latin typeface="+mn-lt"/>
                          <a:ea typeface="+mn-ea"/>
                          <a:cs typeface="+mn-cs"/>
                        </a:rPr>
                        <a:t>Safety</a:t>
                      </a:r>
                      <a:r>
                        <a:rPr lang="de-DE" sz="1200" b="1" kern="1200" noProof="0" dirty="0" smtClean="0">
                          <a:solidFill>
                            <a:schemeClr val="bg1"/>
                          </a:solidFill>
                          <a:latin typeface="+mn-lt"/>
                          <a:ea typeface="+mn-ea"/>
                          <a:cs typeface="+mn-cs"/>
                        </a:rPr>
                        <a:t> </a:t>
                      </a:r>
                      <a:r>
                        <a:rPr lang="de-DE" sz="1200" b="1" kern="1200" noProof="0" dirty="0" err="1" smtClean="0">
                          <a:solidFill>
                            <a:schemeClr val="bg1"/>
                          </a:solidFill>
                          <a:latin typeface="+mn-lt"/>
                          <a:ea typeface="+mn-ea"/>
                          <a:cs typeface="+mn-cs"/>
                        </a:rPr>
                        <a:t>profile</a:t>
                      </a:r>
                      <a:endParaRPr lang="en-GB" sz="1200" b="1" kern="1200" noProof="0" dirty="0">
                        <a:solidFill>
                          <a:schemeClr val="bg1"/>
                        </a:solidFill>
                        <a:latin typeface="+mn-lt"/>
                        <a:ea typeface="+mn-ea"/>
                        <a:cs typeface="+mn-cs"/>
                      </a:endParaRPr>
                    </a:p>
                  </a:txBody>
                  <a:tcPr marT="18000" marB="18000"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r>
              <a:tr h="519733">
                <a:tc>
                  <a:txBody>
                    <a:bodyPr/>
                    <a:lstStyle/>
                    <a:p>
                      <a:pPr algn="ctr"/>
                      <a:r>
                        <a:rPr lang="en-GB" sz="1200" b="0" baseline="0" noProof="0" dirty="0" smtClean="0"/>
                        <a:t>CHECKMATE-063 (</a:t>
                      </a:r>
                      <a:r>
                        <a:rPr lang="en-GB" sz="1200" b="0" baseline="0" noProof="0" dirty="0" err="1" smtClean="0"/>
                        <a:t>phII</a:t>
                      </a:r>
                      <a:r>
                        <a:rPr lang="en-GB" sz="1200" b="0" baseline="0" noProof="0" dirty="0" smtClean="0"/>
                        <a:t>)</a:t>
                      </a:r>
                    </a:p>
                  </a:txBody>
                  <a:tcPr marT="18000" marB="18000" anchor="ctr">
                    <a:lnL w="12700" cap="flat" cmpd="sng" algn="ctr">
                      <a:no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marL="0" algn="l" defTabSz="914400" rtl="0" eaLnBrk="1" latinLnBrk="0" hangingPunct="1"/>
                      <a:r>
                        <a:rPr lang="en-GB" sz="1200" i="0" kern="1200" noProof="0" dirty="0" smtClean="0">
                          <a:solidFill>
                            <a:schemeClr val="tx1"/>
                          </a:solidFill>
                          <a:latin typeface="+mn-lt"/>
                          <a:ea typeface="+mn-ea"/>
                          <a:cs typeface="+mn-cs"/>
                        </a:rPr>
                        <a:t>Nivolumab</a:t>
                      </a:r>
                      <a:r>
                        <a:rPr lang="en-GB" sz="1200" i="0" kern="1200" baseline="0" noProof="0" dirty="0" smtClean="0">
                          <a:solidFill>
                            <a:schemeClr val="tx1"/>
                          </a:solidFill>
                          <a:latin typeface="+mn-lt"/>
                          <a:ea typeface="+mn-ea"/>
                          <a:cs typeface="+mn-cs"/>
                        </a:rPr>
                        <a:t> (single arm)</a:t>
                      </a:r>
                    </a:p>
                    <a:p>
                      <a:pPr marL="0" algn="l" defTabSz="914400" rtl="0" eaLnBrk="1" latinLnBrk="0" hangingPunct="1"/>
                      <a:r>
                        <a:rPr lang="en-GB" sz="1200" i="0" kern="1200" baseline="0" noProof="0" dirty="0" smtClean="0">
                          <a:solidFill>
                            <a:schemeClr val="tx1"/>
                          </a:solidFill>
                          <a:latin typeface="+mn-lt"/>
                          <a:ea typeface="+mn-ea"/>
                          <a:cs typeface="+mn-cs"/>
                        </a:rPr>
                        <a:t>All squamous; </a:t>
                      </a:r>
                      <a:r>
                        <a:rPr lang="en-GB" sz="1200" i="0" kern="1200" baseline="0" noProof="0" dirty="0" smtClean="0">
                          <a:solidFill>
                            <a:schemeClr val="tx1"/>
                          </a:solidFill>
                          <a:latin typeface="Calibri"/>
                          <a:ea typeface="+mn-ea"/>
                          <a:cs typeface="Calibri"/>
                        </a:rPr>
                        <a:t>≥</a:t>
                      </a:r>
                      <a:r>
                        <a:rPr lang="en-GB" sz="1200" i="0" kern="1200" baseline="0" noProof="0" dirty="0" smtClean="0">
                          <a:solidFill>
                            <a:schemeClr val="tx1"/>
                          </a:solidFill>
                          <a:latin typeface="+mn-lt"/>
                          <a:ea typeface="+mn-ea"/>
                          <a:cs typeface="+mn-cs"/>
                        </a:rPr>
                        <a:t>3L</a:t>
                      </a:r>
                    </a:p>
                    <a:p>
                      <a:pPr marL="0" algn="l" defTabSz="914400" rtl="0" eaLnBrk="1" latinLnBrk="0" hangingPunct="1"/>
                      <a:r>
                        <a:rPr lang="en-GB" sz="1200" i="0" kern="1200" baseline="0" noProof="0" dirty="0" smtClean="0">
                          <a:solidFill>
                            <a:schemeClr val="tx1"/>
                          </a:solidFill>
                          <a:latin typeface="+mn-lt"/>
                          <a:ea typeface="+mn-ea"/>
                          <a:cs typeface="+mn-cs"/>
                        </a:rPr>
                        <a:t>(n=117)</a:t>
                      </a:r>
                      <a:endParaRPr lang="en-GB" sz="1200" i="0" kern="1200" noProof="0" dirty="0">
                        <a:solidFill>
                          <a:schemeClr val="tx1"/>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0" noProof="0" dirty="0" smtClean="0">
                          <a:solidFill>
                            <a:schemeClr val="tx1"/>
                          </a:solidFill>
                        </a:rPr>
                        <a:t>2.0</a:t>
                      </a:r>
                      <a:endParaRPr lang="en-GB" sz="1200" b="0" noProof="0" dirty="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0" noProof="0" dirty="0" smtClean="0">
                          <a:solidFill>
                            <a:schemeClr val="tx1"/>
                          </a:solidFill>
                        </a:rPr>
                        <a:t>-</a:t>
                      </a:r>
                      <a:endParaRPr lang="en-GB" sz="1200" b="0" noProof="0" dirty="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0" kern="1200" baseline="0" noProof="0" dirty="0" smtClean="0">
                          <a:solidFill>
                            <a:schemeClr val="tx1"/>
                          </a:solidFill>
                          <a:latin typeface="+mn-lt"/>
                          <a:ea typeface="+mn-ea"/>
                          <a:cs typeface="+mn-cs"/>
                        </a:rPr>
                        <a:t>8.2</a:t>
                      </a:r>
                    </a:p>
                    <a:p>
                      <a:pPr algn="ctr"/>
                      <a:r>
                        <a:rPr lang="en-GB" sz="1200" b="0" kern="1200" baseline="0" noProof="0" dirty="0" smtClean="0">
                          <a:solidFill>
                            <a:schemeClr val="tx1"/>
                          </a:solidFill>
                          <a:latin typeface="+mn-lt"/>
                          <a:ea typeface="+mn-ea"/>
                          <a:cs typeface="+mn-cs"/>
                        </a:rPr>
                        <a:t>(1yr OS=41%)</a:t>
                      </a:r>
                      <a:endParaRPr lang="en-GB" sz="1200" b="0" kern="1200" baseline="0" noProof="0" dirty="0">
                        <a:solidFill>
                          <a:schemeClr val="tx1"/>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0" noProof="0" dirty="0" smtClean="0">
                          <a:solidFill>
                            <a:schemeClr val="tx1"/>
                          </a:solidFill>
                        </a:rPr>
                        <a:t>-</a:t>
                      </a:r>
                      <a:endParaRPr lang="en-GB" sz="1200" b="0" noProof="0" dirty="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0" noProof="0" dirty="0" smtClean="0">
                          <a:solidFill>
                            <a:schemeClr val="tx1"/>
                          </a:solidFill>
                        </a:rPr>
                        <a:t>15%</a:t>
                      </a:r>
                      <a:endParaRPr lang="en-GB" sz="1200" b="0" noProof="0" dirty="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c>
                  <a:txBody>
                    <a:bodyPr/>
                    <a:lstStyle/>
                    <a:p>
                      <a:pPr algn="ctr"/>
                      <a:r>
                        <a:rPr lang="en-GB" sz="1200" b="0" noProof="0" dirty="0" smtClean="0">
                          <a:solidFill>
                            <a:schemeClr val="tx1"/>
                          </a:solidFill>
                        </a:rPr>
                        <a:t>17% Grade</a:t>
                      </a:r>
                      <a:r>
                        <a:rPr lang="en-GB" sz="1200" b="0" noProof="0" dirty="0" smtClean="0">
                          <a:solidFill>
                            <a:schemeClr val="tx1"/>
                          </a:solidFill>
                          <a:latin typeface="Calibri"/>
                          <a:cs typeface="Calibri"/>
                        </a:rPr>
                        <a:t>≥3</a:t>
                      </a:r>
                    </a:p>
                  </a:txBody>
                  <a:tcPr marT="18000" marB="18000">
                    <a:lnL w="12700" cap="flat" cmpd="sng" algn="ctr">
                      <a:solidFill>
                        <a:srgbClr val="717073"/>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rgbClr val="717073"/>
                      </a:solidFill>
                      <a:prstDash val="solid"/>
                      <a:round/>
                      <a:headEnd type="none" w="med" len="med"/>
                      <a:tailEnd type="none" w="med" len="med"/>
                    </a:lnB>
                    <a:noFill/>
                  </a:tcPr>
                </a:tc>
              </a:tr>
              <a:tr h="519733">
                <a:tc>
                  <a:txBody>
                    <a:bodyPr/>
                    <a:lstStyle/>
                    <a:p>
                      <a:pPr algn="ctr"/>
                      <a:r>
                        <a:rPr lang="en-GB" sz="1200" baseline="0" noProof="0" dirty="0" smtClean="0"/>
                        <a:t>CHECKMATE-017 (</a:t>
                      </a:r>
                      <a:r>
                        <a:rPr lang="en-GB" sz="1200" baseline="0" noProof="0" dirty="0" err="1" smtClean="0"/>
                        <a:t>phIII</a:t>
                      </a:r>
                      <a:r>
                        <a:rPr lang="en-GB" sz="1200" baseline="0" noProof="0" dirty="0" smtClean="0"/>
                        <a:t>)</a:t>
                      </a:r>
                    </a:p>
                  </a:txBody>
                  <a:tcPr marT="18000" marB="18000" anchor="ctr">
                    <a:lnL w="12700" cap="flat" cmpd="sng" algn="ctr">
                      <a:no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algn="l" defTabSz="914400" rtl="0" eaLnBrk="1" latinLnBrk="0" hangingPunct="1"/>
                      <a:r>
                        <a:rPr lang="en-GB" sz="1200" i="0" kern="1200" noProof="0" dirty="0" smtClean="0">
                          <a:solidFill>
                            <a:schemeClr val="tx1"/>
                          </a:solidFill>
                          <a:latin typeface="+mn-lt"/>
                          <a:ea typeface="+mn-ea"/>
                          <a:cs typeface="+mn-cs"/>
                        </a:rPr>
                        <a:t>Nivolumab</a:t>
                      </a:r>
                      <a:r>
                        <a:rPr lang="en-GB" sz="1200" i="0" kern="1200" baseline="0" noProof="0" dirty="0" smtClean="0">
                          <a:solidFill>
                            <a:schemeClr val="tx1"/>
                          </a:solidFill>
                          <a:latin typeface="+mn-lt"/>
                          <a:ea typeface="+mn-ea"/>
                          <a:cs typeface="+mn-cs"/>
                        </a:rPr>
                        <a:t> vs </a:t>
                      </a:r>
                      <a:r>
                        <a:rPr lang="en-GB" sz="1200" i="0" kern="1200" baseline="0" noProof="0" dirty="0" err="1" smtClean="0">
                          <a:solidFill>
                            <a:schemeClr val="tx1"/>
                          </a:solidFill>
                          <a:latin typeface="+mn-lt"/>
                          <a:ea typeface="+mn-ea"/>
                          <a:cs typeface="+mn-cs"/>
                        </a:rPr>
                        <a:t>doce</a:t>
                      </a:r>
                      <a:endParaRPr lang="en-GB" sz="1200" i="0" kern="1200" baseline="0" noProof="0" dirty="0" smtClean="0">
                        <a:solidFill>
                          <a:schemeClr val="tx1"/>
                        </a:solidFill>
                        <a:latin typeface="+mn-lt"/>
                        <a:ea typeface="+mn-ea"/>
                        <a:cs typeface="+mn-cs"/>
                      </a:endParaRPr>
                    </a:p>
                    <a:p>
                      <a:pPr marL="0" algn="l" defTabSz="914400" rtl="0" eaLnBrk="1" latinLnBrk="0" hangingPunct="1"/>
                      <a:r>
                        <a:rPr lang="en-GB" sz="1200" i="0" kern="1200" baseline="0" noProof="0" dirty="0" smtClean="0">
                          <a:solidFill>
                            <a:srgbClr val="FF0000"/>
                          </a:solidFill>
                          <a:latin typeface="+mn-lt"/>
                          <a:ea typeface="+mn-ea"/>
                          <a:cs typeface="+mn-cs"/>
                        </a:rPr>
                        <a:t>All squamous (n=272)</a:t>
                      </a:r>
                      <a:endParaRPr lang="en-GB" sz="1200" i="0" kern="1200" noProof="0" dirty="0" smtClean="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GB" sz="1200" b="0" noProof="0" dirty="0" smtClean="0">
                          <a:solidFill>
                            <a:srgbClr val="FF0000"/>
                          </a:solidFill>
                        </a:rPr>
                        <a:t>3.5 vs 2.8</a:t>
                      </a:r>
                      <a:endParaRPr lang="en-GB" sz="1200" b="0" noProof="0" dirty="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GB" sz="1200" b="0" noProof="0" dirty="0" smtClean="0">
                          <a:solidFill>
                            <a:srgbClr val="FF0000"/>
                          </a:solidFill>
                        </a:rPr>
                        <a:t>0.62</a:t>
                      </a:r>
                      <a:endParaRPr lang="en-GB" sz="1200" b="0" noProof="0" dirty="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0" noProof="0" dirty="0" smtClean="0">
                          <a:solidFill>
                            <a:srgbClr val="FF0000"/>
                          </a:solidFill>
                        </a:rPr>
                        <a:t>9.2 vs 6.0</a:t>
                      </a: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0" noProof="0" dirty="0" smtClean="0">
                          <a:solidFill>
                            <a:srgbClr val="FF0000"/>
                          </a:solidFill>
                        </a:rPr>
                        <a:t>0.59</a:t>
                      </a: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GB" sz="1200" b="0" noProof="0" dirty="0" smtClean="0">
                          <a:solidFill>
                            <a:srgbClr val="FF0000"/>
                          </a:solidFill>
                        </a:rPr>
                        <a:t>20</a:t>
                      </a:r>
                      <a:r>
                        <a:rPr lang="en-GB" sz="1200" b="0" baseline="0" noProof="0" dirty="0" smtClean="0">
                          <a:solidFill>
                            <a:srgbClr val="FF0000"/>
                          </a:solidFill>
                        </a:rPr>
                        <a:t> vs 9</a:t>
                      </a:r>
                      <a:endParaRPr lang="en-GB" sz="1200" b="0" noProof="0" dirty="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0" noProof="0" dirty="0" smtClean="0">
                          <a:solidFill>
                            <a:srgbClr val="FF0000"/>
                          </a:solidFill>
                        </a:rPr>
                        <a:t>7% Grade</a:t>
                      </a:r>
                      <a:r>
                        <a:rPr lang="en-GB" sz="1200" b="0" noProof="0" dirty="0" smtClean="0">
                          <a:solidFill>
                            <a:srgbClr val="FF0000"/>
                          </a:solidFill>
                          <a:latin typeface="Calibri"/>
                          <a:cs typeface="Calibri"/>
                        </a:rPr>
                        <a:t>≥3</a:t>
                      </a:r>
                      <a:endParaRPr lang="en-GB" sz="1200" b="0" noProof="0" dirty="0" smtClean="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717073"/>
                      </a:solidFill>
                      <a:prstDash val="solid"/>
                      <a:round/>
                      <a:headEnd type="none" w="med" len="med"/>
                      <a:tailEnd type="none" w="med" len="med"/>
                    </a:lnT>
                    <a:lnB w="12700" cap="flat" cmpd="sng" algn="ctr">
                      <a:noFill/>
                      <a:prstDash val="solid"/>
                      <a:round/>
                      <a:headEnd type="none" w="med" len="med"/>
                      <a:tailEnd type="none" w="med" len="med"/>
                    </a:lnB>
                    <a:noFill/>
                  </a:tcPr>
                </a:tc>
              </a:tr>
            </a:tbl>
          </a:graphicData>
        </a:graphic>
      </p:graphicFrame>
      <p:sp>
        <p:nvSpPr>
          <p:cNvPr id="7" name="Title 1"/>
          <p:cNvSpPr>
            <a:spLocks noGrp="1"/>
          </p:cNvSpPr>
          <p:nvPr>
            <p:ph type="title"/>
          </p:nvPr>
        </p:nvSpPr>
        <p:spPr>
          <a:xfrm>
            <a:off x="657224" y="350838"/>
            <a:ext cx="8163247" cy="576262"/>
          </a:xfrm>
        </p:spPr>
        <p:txBody>
          <a:bodyPr>
            <a:noAutofit/>
          </a:bodyPr>
          <a:lstStyle/>
          <a:p>
            <a:r>
              <a:rPr lang="en-US" dirty="0"/>
              <a:t>Clinical </a:t>
            </a:r>
            <a:r>
              <a:rPr lang="en-US" dirty="0" smtClean="0"/>
              <a:t>Trials in NSCLC </a:t>
            </a:r>
            <a:br>
              <a:rPr lang="en-US" dirty="0" smtClean="0"/>
            </a:br>
            <a:r>
              <a:rPr lang="en-US" dirty="0" smtClean="0"/>
              <a:t>Immunotherapies</a:t>
            </a:r>
            <a:endParaRPr lang="en-US" dirty="0"/>
          </a:p>
        </p:txBody>
      </p:sp>
      <p:sp>
        <p:nvSpPr>
          <p:cNvPr id="12" name="Round Same Side Corner Rectangle 11"/>
          <p:cNvSpPr/>
          <p:nvPr/>
        </p:nvSpPr>
        <p:spPr>
          <a:xfrm rot="10800000">
            <a:off x="284812" y="1637056"/>
            <a:ext cx="8559384" cy="1201677"/>
          </a:xfrm>
          <a:prstGeom prst="round2SameRect">
            <a:avLst>
              <a:gd name="adj1" fmla="val 5349"/>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p:cNvSpPr txBox="1"/>
          <p:nvPr/>
        </p:nvSpPr>
        <p:spPr>
          <a:xfrm>
            <a:off x="210322" y="6359723"/>
            <a:ext cx="3165931" cy="307777"/>
          </a:xfrm>
          <a:prstGeom prst="rect">
            <a:avLst/>
          </a:prstGeom>
          <a:noFill/>
        </p:spPr>
        <p:txBody>
          <a:bodyPr wrap="none" lIns="0" tIns="0" rIns="0" bIns="0" rtlCol="0" anchor="b" anchorCtr="0">
            <a:spAutoFit/>
          </a:bodyPr>
          <a:lstStyle/>
          <a:p>
            <a:pPr marL="63500" indent="-63500">
              <a:spcBef>
                <a:spcPts val="300"/>
              </a:spcBef>
            </a:pPr>
            <a:r>
              <a:rPr lang="en-US" sz="1000" dirty="0">
                <a:solidFill>
                  <a:srgbClr val="000000"/>
                </a:solidFill>
              </a:rPr>
              <a:t>Ramalingam. CMSTO 2014.</a:t>
            </a:r>
          </a:p>
          <a:p>
            <a:r>
              <a:rPr lang="de-DE" sz="1000" dirty="0" err="1" smtClean="0"/>
              <a:t>Brahmer</a:t>
            </a:r>
            <a:r>
              <a:rPr lang="de-DE" sz="1000" dirty="0" smtClean="0"/>
              <a:t> </a:t>
            </a:r>
            <a:r>
              <a:rPr lang="de-DE" sz="1000" dirty="0"/>
              <a:t>et al</a:t>
            </a:r>
            <a:r>
              <a:rPr lang="en-US" sz="1000" dirty="0"/>
              <a:t>. </a:t>
            </a:r>
            <a:r>
              <a:rPr lang="de-DE" sz="1000" dirty="0"/>
              <a:t>N Engl J Med </a:t>
            </a:r>
            <a:r>
              <a:rPr lang="de-DE" sz="1000" dirty="0" err="1"/>
              <a:t>published</a:t>
            </a:r>
            <a:r>
              <a:rPr lang="de-DE" sz="1000" dirty="0"/>
              <a:t> on May 31, </a:t>
            </a:r>
            <a:r>
              <a:rPr lang="de-DE" sz="1000" dirty="0" smtClean="0"/>
              <a:t>2015</a:t>
            </a:r>
            <a:endParaRPr lang="en-US" sz="1000" dirty="0" smtClean="0"/>
          </a:p>
        </p:txBody>
      </p:sp>
    </p:spTree>
    <p:extLst>
      <p:ext uri="{BB962C8B-B14F-4D97-AF65-F5344CB8AC3E}">
        <p14:creationId xmlns:p14="http://schemas.microsoft.com/office/powerpoint/2010/main" val="27431035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p:cNvSpPr>
            <a:spLocks noGrp="1"/>
          </p:cNvSpPr>
          <p:nvPr>
            <p:ph type="title"/>
          </p:nvPr>
        </p:nvSpPr>
        <p:spPr>
          <a:xfrm>
            <a:off x="657224" y="350838"/>
            <a:ext cx="8163247" cy="576262"/>
          </a:xfrm>
        </p:spPr>
        <p:txBody>
          <a:bodyPr>
            <a:normAutofit/>
          </a:bodyPr>
          <a:lstStyle/>
          <a:p>
            <a:r>
              <a:rPr lang="en-US" dirty="0" smtClean="0"/>
              <a:t>JMEI Trial</a:t>
            </a:r>
            <a:endParaRPr lang="en-US" dirty="0"/>
          </a:p>
        </p:txBody>
      </p:sp>
      <p:sp>
        <p:nvSpPr>
          <p:cNvPr id="12" name="Round Same Side Corner Rectangle 11"/>
          <p:cNvSpPr/>
          <p:nvPr/>
        </p:nvSpPr>
        <p:spPr>
          <a:xfrm rot="10800000">
            <a:off x="664962" y="1773550"/>
            <a:ext cx="8096900" cy="564915"/>
          </a:xfrm>
          <a:prstGeom prst="round2SameRect">
            <a:avLst>
              <a:gd name="adj1" fmla="val 5349"/>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 Same Side Corner Rectangle 13"/>
          <p:cNvSpPr/>
          <p:nvPr/>
        </p:nvSpPr>
        <p:spPr>
          <a:xfrm>
            <a:off x="664970" y="1366368"/>
            <a:ext cx="8096893" cy="407184"/>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5" name="Content Placeholder 8"/>
          <p:cNvGraphicFramePr>
            <a:graphicFrameLocks/>
          </p:cNvGraphicFramePr>
          <p:nvPr>
            <p:extLst>
              <p:ext uri="{D42A27DB-BD31-4B8C-83A1-F6EECF244321}">
                <p14:modId xmlns:p14="http://schemas.microsoft.com/office/powerpoint/2010/main" val="1413383116"/>
              </p:ext>
            </p:extLst>
          </p:nvPr>
        </p:nvGraphicFramePr>
        <p:xfrm>
          <a:off x="686314" y="1366368"/>
          <a:ext cx="8082932" cy="986400"/>
        </p:xfrm>
        <a:graphic>
          <a:graphicData uri="http://schemas.openxmlformats.org/drawingml/2006/table">
            <a:tbl>
              <a:tblPr>
                <a:tableStyleId>{7DF18680-E054-41AD-8BC1-D1AEF772440D}</a:tableStyleId>
              </a:tblPr>
              <a:tblGrid>
                <a:gridCol w="768045"/>
                <a:gridCol w="1828800"/>
                <a:gridCol w="879493"/>
                <a:gridCol w="664336"/>
                <a:gridCol w="1059622"/>
                <a:gridCol w="655092"/>
                <a:gridCol w="1081445"/>
                <a:gridCol w="1146099"/>
              </a:tblGrid>
              <a:tr h="374244">
                <a:tc>
                  <a:txBody>
                    <a:bodyPr/>
                    <a:lstStyle/>
                    <a:p>
                      <a:pPr algn="ctr"/>
                      <a:r>
                        <a:rPr lang="en-GB" sz="1200" b="1" noProof="0" dirty="0" smtClean="0">
                          <a:solidFill>
                            <a:schemeClr val="bg1"/>
                          </a:solidFill>
                        </a:rPr>
                        <a:t>Trial</a:t>
                      </a:r>
                      <a:endParaRPr lang="en-GB" sz="1200" b="1" noProof="0" dirty="0">
                        <a:solidFill>
                          <a:schemeClr val="bg1"/>
                        </a:solidFill>
                      </a:endParaRPr>
                    </a:p>
                  </a:txBody>
                  <a:tcPr marT="18000" marB="18000" anchor="ctr">
                    <a:lnL w="12700" cap="flat" cmpd="sng" algn="ctr">
                      <a:noFill/>
                      <a:prstDash val="solid"/>
                      <a:round/>
                      <a:headEnd type="none" w="med" len="med"/>
                      <a:tailEnd type="none" w="med" len="med"/>
                    </a:lnL>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l"/>
                      <a:r>
                        <a:rPr lang="en-GB" sz="1200" b="1" noProof="0" dirty="0" smtClean="0">
                          <a:solidFill>
                            <a:schemeClr val="bg1"/>
                          </a:solidFill>
                        </a:rPr>
                        <a:t>Treatment</a:t>
                      </a:r>
                      <a:endParaRPr lang="en-GB" sz="1200" b="1" noProof="0" dirty="0">
                        <a:solidFill>
                          <a:schemeClr val="bg1"/>
                        </a:solidFill>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solidFill>
                            <a:schemeClr val="bg1"/>
                          </a:solidFill>
                        </a:rPr>
                        <a:t>Median PFS (mo)</a:t>
                      </a:r>
                      <a:endParaRPr lang="en-GB" sz="1200" b="1" noProof="0" dirty="0">
                        <a:solidFill>
                          <a:schemeClr val="bg1"/>
                        </a:solidFill>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t"/>
                      <a:r>
                        <a:rPr lang="en-GB" sz="1200" b="1" kern="1200" noProof="0" dirty="0" smtClean="0">
                          <a:solidFill>
                            <a:schemeClr val="bg1"/>
                          </a:solidFill>
                          <a:latin typeface="+mn-lt"/>
                          <a:ea typeface="+mn-ea"/>
                          <a:cs typeface="+mn-cs"/>
                        </a:rPr>
                        <a:t>HR for PFS</a:t>
                      </a:r>
                      <a:endParaRPr lang="en-GB" sz="1200" b="1" kern="1200" noProof="0" dirty="0">
                        <a:solidFill>
                          <a:schemeClr val="bg1"/>
                        </a:solidFill>
                        <a:latin typeface="+mn-lt"/>
                        <a:ea typeface="+mn-ea"/>
                        <a:cs typeface="+mn-cs"/>
                      </a:endParaRPr>
                    </a:p>
                  </a:txBody>
                  <a:tcPr marT="18000" marB="18000" anchor="b">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a:r>
                        <a:rPr lang="en-GB" sz="1200" b="1" kern="1200" noProof="0" dirty="0" smtClean="0">
                          <a:solidFill>
                            <a:schemeClr val="bg1"/>
                          </a:solidFill>
                          <a:latin typeface="+mn-lt"/>
                          <a:ea typeface="+mn-ea"/>
                          <a:cs typeface="+mn-cs"/>
                        </a:rPr>
                        <a:t>Median OS (mo)</a:t>
                      </a:r>
                      <a:endParaRPr lang="en-GB" sz="1200" b="1" kern="1200" noProof="0" dirty="0">
                        <a:solidFill>
                          <a:schemeClr val="bg1"/>
                        </a:solidFill>
                        <a:latin typeface="+mn-lt"/>
                        <a:ea typeface="+mn-ea"/>
                        <a:cs typeface="+mn-cs"/>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a:r>
                        <a:rPr lang="en-GB" sz="1200" b="1" kern="1200" noProof="0" dirty="0" smtClean="0">
                          <a:solidFill>
                            <a:schemeClr val="bg1"/>
                          </a:solidFill>
                          <a:latin typeface="+mn-lt"/>
                          <a:ea typeface="+mn-ea"/>
                          <a:cs typeface="+mn-cs"/>
                        </a:rPr>
                        <a:t>HR for OS</a:t>
                      </a:r>
                      <a:endParaRPr lang="en-GB" sz="1200" b="1" kern="1200" noProof="0" dirty="0">
                        <a:solidFill>
                          <a:schemeClr val="bg1"/>
                        </a:solidFill>
                        <a:latin typeface="+mn-lt"/>
                        <a:ea typeface="+mn-ea"/>
                        <a:cs typeface="+mn-cs"/>
                      </a:endParaRPr>
                    </a:p>
                  </a:txBody>
                  <a:tcPr marT="18000" marB="18000" anchor="b">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a:r>
                        <a:rPr lang="de-DE" sz="1200" b="1" kern="1200" noProof="0" dirty="0" smtClean="0">
                          <a:solidFill>
                            <a:schemeClr val="bg1"/>
                          </a:solidFill>
                          <a:latin typeface="+mn-lt"/>
                          <a:ea typeface="+mn-ea"/>
                          <a:cs typeface="+mn-cs"/>
                        </a:rPr>
                        <a:t>ORR</a:t>
                      </a:r>
                    </a:p>
                    <a:p>
                      <a:pPr algn="ctr"/>
                      <a:r>
                        <a:rPr lang="de-DE" sz="1200" b="1" kern="1200" noProof="0" dirty="0" smtClean="0">
                          <a:solidFill>
                            <a:schemeClr val="bg1"/>
                          </a:solidFill>
                          <a:latin typeface="+mn-lt"/>
                          <a:ea typeface="+mn-ea"/>
                          <a:cs typeface="+mn-cs"/>
                        </a:rPr>
                        <a:t>(%)</a:t>
                      </a:r>
                      <a:endParaRPr lang="en-GB" sz="1200" b="1" kern="1200" noProof="0" dirty="0">
                        <a:solidFill>
                          <a:schemeClr val="bg1"/>
                        </a:solidFill>
                        <a:latin typeface="+mn-lt"/>
                        <a:ea typeface="+mn-ea"/>
                        <a:cs typeface="+mn-cs"/>
                      </a:endParaRPr>
                    </a:p>
                  </a:txBody>
                  <a:tcPr marT="18000" marB="18000" anchor="b">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a:r>
                        <a:rPr lang="de-DE" sz="1200" b="1" kern="1200" noProof="0" dirty="0" err="1" smtClean="0">
                          <a:solidFill>
                            <a:schemeClr val="bg1"/>
                          </a:solidFill>
                          <a:latin typeface="+mn-lt"/>
                          <a:ea typeface="+mn-ea"/>
                          <a:cs typeface="+mn-cs"/>
                        </a:rPr>
                        <a:t>Safety</a:t>
                      </a:r>
                      <a:r>
                        <a:rPr lang="de-DE" sz="1200" b="1" kern="1200" noProof="0" dirty="0" smtClean="0">
                          <a:solidFill>
                            <a:schemeClr val="bg1"/>
                          </a:solidFill>
                          <a:latin typeface="+mn-lt"/>
                          <a:ea typeface="+mn-ea"/>
                          <a:cs typeface="+mn-cs"/>
                        </a:rPr>
                        <a:t> </a:t>
                      </a:r>
                      <a:r>
                        <a:rPr lang="de-DE" sz="1200" b="1" kern="1200" noProof="0" dirty="0" err="1" smtClean="0">
                          <a:solidFill>
                            <a:schemeClr val="bg1"/>
                          </a:solidFill>
                          <a:latin typeface="+mn-lt"/>
                          <a:ea typeface="+mn-ea"/>
                          <a:cs typeface="+mn-cs"/>
                        </a:rPr>
                        <a:t>profile</a:t>
                      </a:r>
                      <a:endParaRPr lang="en-GB" sz="1200" b="1" kern="1200" noProof="0" dirty="0">
                        <a:solidFill>
                          <a:schemeClr val="bg1"/>
                        </a:solidFill>
                        <a:latin typeface="+mn-lt"/>
                        <a:ea typeface="+mn-ea"/>
                        <a:cs typeface="+mn-cs"/>
                      </a:endParaRPr>
                    </a:p>
                  </a:txBody>
                  <a:tcPr marT="18000" marB="18000"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r>
              <a:tr h="280715">
                <a:tc>
                  <a:txBody>
                    <a:bodyPr/>
                    <a:lstStyle/>
                    <a:p>
                      <a:pPr algn="ctr"/>
                      <a:r>
                        <a:rPr lang="en-GB" sz="1200" b="1" noProof="0" dirty="0" smtClean="0"/>
                        <a:t>JMEI</a:t>
                      </a:r>
                      <a:r>
                        <a:rPr lang="en-GB" sz="1200" b="0" baseline="0" noProof="0" dirty="0" smtClean="0"/>
                        <a:t> </a:t>
                      </a:r>
                    </a:p>
                  </a:txBody>
                  <a:tcPr marT="18000" marB="18000" anchor="ctr">
                    <a:lnL w="12700" cap="flat" cmpd="sng" algn="ctr">
                      <a:no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algn="l" defTabSz="914400" rtl="0" eaLnBrk="1" latinLnBrk="0" hangingPunct="1"/>
                      <a:r>
                        <a:rPr lang="en-GB" sz="1200" b="1" noProof="0" dirty="0" smtClean="0"/>
                        <a:t>Pemetrexed</a:t>
                      </a:r>
                      <a:r>
                        <a:rPr lang="en-GB" sz="1200" b="1" baseline="0" noProof="0" dirty="0" smtClean="0"/>
                        <a:t> </a:t>
                      </a:r>
                      <a:r>
                        <a:rPr lang="en-GB" sz="1200" b="1" noProof="0" dirty="0" smtClean="0"/>
                        <a:t>vs </a:t>
                      </a:r>
                      <a:r>
                        <a:rPr lang="en-GB" sz="1200" b="1" noProof="0" dirty="0" err="1" smtClean="0"/>
                        <a:t>doce</a:t>
                      </a:r>
                      <a:r>
                        <a:rPr lang="en-GB" sz="1200" b="1" baseline="0" noProof="0" dirty="0" smtClean="0"/>
                        <a:t> </a:t>
                      </a:r>
                      <a:r>
                        <a:rPr lang="en-GB" sz="1200" b="1" noProof="0" dirty="0" smtClean="0"/>
                        <a:t>(n=571)</a:t>
                      </a:r>
                      <a:r>
                        <a:rPr lang="en-GB" sz="1200" noProof="0" dirty="0" smtClean="0"/>
                        <a:t/>
                      </a:r>
                      <a:br>
                        <a:rPr lang="en-GB" sz="1200" noProof="0" dirty="0" smtClean="0"/>
                      </a:br>
                      <a:r>
                        <a:rPr lang="en-GB" sz="1200" i="0" kern="1200" noProof="0" dirty="0" smtClean="0">
                          <a:solidFill>
                            <a:srgbClr val="FF0000"/>
                          </a:solidFill>
                          <a:latin typeface="+mn-lt"/>
                          <a:ea typeface="+mn-ea"/>
                          <a:cs typeface="+mn-cs"/>
                        </a:rPr>
                        <a:t>Squamous </a:t>
                      </a:r>
                      <a:r>
                        <a:rPr lang="en-GB" sz="1200" i="1" kern="1200" noProof="0" dirty="0" smtClean="0">
                          <a:solidFill>
                            <a:srgbClr val="FF0000"/>
                          </a:solidFill>
                          <a:latin typeface="+mn-lt"/>
                          <a:ea typeface="+mn-ea"/>
                          <a:cs typeface="+mn-cs"/>
                        </a:rPr>
                        <a:t>(n=172)</a:t>
                      </a:r>
                      <a:endParaRPr lang="en-GB" sz="1200" i="1" kern="1200" noProof="0" dirty="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GB" sz="1200" b="1" noProof="0" dirty="0" smtClean="0"/>
                        <a:t>2.9 vs</a:t>
                      </a:r>
                      <a:r>
                        <a:rPr lang="en-GB" sz="1200" b="1" baseline="0" noProof="0" dirty="0" smtClean="0"/>
                        <a:t> </a:t>
                      </a:r>
                      <a:r>
                        <a:rPr lang="en-GB" sz="1200" b="1" noProof="0" dirty="0" smtClean="0"/>
                        <a:t>2.9</a:t>
                      </a:r>
                    </a:p>
                    <a:p>
                      <a:pPr algn="ctr"/>
                      <a:endParaRPr lang="en-GB" sz="1200" noProof="0" dirty="0" smtClean="0">
                        <a:solidFill>
                          <a:srgbClr val="FF0000"/>
                        </a:solidFill>
                      </a:endParaRPr>
                    </a:p>
                    <a:p>
                      <a:pPr algn="ctr"/>
                      <a:r>
                        <a:rPr lang="en-GB" sz="1200" noProof="0" dirty="0" smtClean="0">
                          <a:solidFill>
                            <a:srgbClr val="FF0000"/>
                          </a:solidFill>
                        </a:rPr>
                        <a:t>2.3</a:t>
                      </a:r>
                      <a:r>
                        <a:rPr lang="en-GB" sz="1200" baseline="0" noProof="0" dirty="0" smtClean="0">
                          <a:solidFill>
                            <a:srgbClr val="FF0000"/>
                          </a:solidFill>
                        </a:rPr>
                        <a:t> vs 2.7</a:t>
                      </a:r>
                      <a:endParaRPr lang="en-GB" sz="1200" noProof="0" dirty="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GB" sz="1200" b="1" noProof="0" dirty="0" smtClean="0"/>
                        <a:t>0.97</a:t>
                      </a:r>
                      <a:br>
                        <a:rPr lang="en-GB" sz="1200" b="1" noProof="0" dirty="0" smtClean="0"/>
                      </a:br>
                      <a:endParaRPr lang="en-GB" sz="1200" b="1" noProof="0" dirty="0" smtClean="0"/>
                    </a:p>
                    <a:p>
                      <a:pPr algn="ctr"/>
                      <a:r>
                        <a:rPr lang="en-GB" sz="1200" noProof="0" dirty="0" smtClean="0">
                          <a:solidFill>
                            <a:srgbClr val="FF0000"/>
                          </a:solidFill>
                        </a:rPr>
                        <a:t>1.4*</a:t>
                      </a:r>
                      <a:endParaRPr lang="en-GB" sz="1200" noProof="0" dirty="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t>8.3 vs 7.9</a:t>
                      </a:r>
                      <a:r>
                        <a:rPr lang="en-GB" sz="1200" noProof="0" dirty="0" smtClean="0"/>
                        <a:t/>
                      </a:r>
                      <a:br>
                        <a:rPr lang="en-GB" sz="1200" noProof="0" dirty="0" smtClean="0"/>
                      </a:br>
                      <a:endParaRPr lang="en-GB" sz="1200" noProof="0" dirty="0" smtClean="0"/>
                    </a:p>
                    <a:p>
                      <a:pPr marL="0" marR="0" indent="0" algn="ctr" defTabSz="914400" rtl="0" eaLnBrk="1" fontAlgn="auto" latinLnBrk="0" hangingPunct="1">
                        <a:lnSpc>
                          <a:spcPct val="100000"/>
                        </a:lnSpc>
                        <a:spcBef>
                          <a:spcPts val="0"/>
                        </a:spcBef>
                        <a:spcAft>
                          <a:spcPts val="0"/>
                        </a:spcAft>
                        <a:buClrTx/>
                        <a:buSzTx/>
                        <a:buFontTx/>
                        <a:buNone/>
                        <a:tabLst/>
                        <a:defRPr/>
                      </a:pPr>
                      <a:r>
                        <a:rPr lang="en-GB" sz="1200" noProof="0" dirty="0" smtClean="0">
                          <a:solidFill>
                            <a:srgbClr val="FF0000"/>
                          </a:solidFill>
                        </a:rPr>
                        <a:t>6.2 vs 7.4</a:t>
                      </a:r>
                      <a:endParaRPr lang="en-GB" sz="1200" noProof="0" dirty="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GB" sz="1200" b="1" noProof="0" dirty="0" smtClean="0"/>
                        <a:t>0.99</a:t>
                      </a:r>
                      <a:br>
                        <a:rPr lang="en-GB" sz="1200" b="1" noProof="0" dirty="0" smtClean="0"/>
                      </a:br>
                      <a:endParaRPr lang="en-GB" sz="1200" b="1" noProof="0" dirty="0" smtClean="0"/>
                    </a:p>
                    <a:p>
                      <a:pPr algn="ctr"/>
                      <a:r>
                        <a:rPr lang="en-GB" sz="1200" b="0" noProof="0" dirty="0" smtClean="0">
                          <a:solidFill>
                            <a:srgbClr val="FF0000"/>
                          </a:solidFill>
                        </a:rPr>
                        <a:t>1.56*</a:t>
                      </a:r>
                      <a:endParaRPr lang="en-GB" sz="1200" b="0" noProof="0" dirty="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de-DE" sz="1200" b="1" kern="1200" noProof="0" dirty="0" smtClean="0">
                          <a:solidFill>
                            <a:schemeClr val="dk1"/>
                          </a:solidFill>
                          <a:latin typeface="+mn-lt"/>
                          <a:ea typeface="+mn-ea"/>
                          <a:cs typeface="+mn-cs"/>
                        </a:rPr>
                        <a:t>9.1 </a:t>
                      </a:r>
                      <a:r>
                        <a:rPr lang="de-DE" sz="1200" b="1" kern="1200" noProof="0" dirty="0" err="1" smtClean="0">
                          <a:solidFill>
                            <a:schemeClr val="dk1"/>
                          </a:solidFill>
                          <a:latin typeface="+mn-lt"/>
                          <a:ea typeface="+mn-ea"/>
                          <a:cs typeface="+mn-cs"/>
                        </a:rPr>
                        <a:t>vs</a:t>
                      </a:r>
                      <a:r>
                        <a:rPr lang="de-DE" sz="1200" b="1" kern="1200" noProof="0" dirty="0" smtClean="0">
                          <a:solidFill>
                            <a:schemeClr val="dk1"/>
                          </a:solidFill>
                          <a:latin typeface="+mn-lt"/>
                          <a:ea typeface="+mn-ea"/>
                          <a:cs typeface="+mn-cs"/>
                        </a:rPr>
                        <a:t> 8.8</a:t>
                      </a:r>
                    </a:p>
                    <a:p>
                      <a:pPr algn="ctr"/>
                      <a:endParaRPr lang="de-DE" sz="1200" b="0" noProof="0" dirty="0" smtClean="0">
                        <a:solidFill>
                          <a:srgbClr val="FF0000"/>
                        </a:solidFill>
                      </a:endParaRPr>
                    </a:p>
                    <a:p>
                      <a:pPr algn="ctr"/>
                      <a:r>
                        <a:rPr lang="de-DE" sz="1200" b="0" noProof="0" dirty="0" smtClean="0">
                          <a:solidFill>
                            <a:srgbClr val="FF0000"/>
                          </a:solidFill>
                        </a:rPr>
                        <a:t>2.8 vs. 8.1</a:t>
                      </a:r>
                      <a:endParaRPr lang="en-GB" sz="1200" b="0" noProof="0" dirty="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de-DE" sz="1200" b="0" noProof="0" dirty="0" smtClean="0">
                          <a:solidFill>
                            <a:schemeClr val="tx1"/>
                          </a:solidFill>
                        </a:rPr>
                        <a:t>See </a:t>
                      </a:r>
                      <a:r>
                        <a:rPr lang="de-DE" sz="1200" b="0" noProof="0" dirty="0" err="1" smtClean="0">
                          <a:solidFill>
                            <a:schemeClr val="tx1"/>
                          </a:solidFill>
                        </a:rPr>
                        <a:t>below</a:t>
                      </a:r>
                      <a:r>
                        <a:rPr lang="de-DE" sz="1200" b="0" noProof="0" dirty="0" smtClean="0">
                          <a:solidFill>
                            <a:schemeClr val="tx1"/>
                          </a:solidFill>
                        </a:rPr>
                        <a:t> additional </a:t>
                      </a:r>
                      <a:r>
                        <a:rPr lang="de-DE" sz="1200" b="0" noProof="0" dirty="0" err="1" smtClean="0">
                          <a:solidFill>
                            <a:schemeClr val="tx1"/>
                          </a:solidFill>
                        </a:rPr>
                        <a:t>information</a:t>
                      </a:r>
                      <a:endParaRPr lang="en-GB" sz="1200" b="0" noProof="0" dirty="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noFill/>
                      <a:prstDash val="solid"/>
                      <a:round/>
                      <a:headEnd type="none" w="med" len="med"/>
                      <a:tailEnd type="none" w="med" len="med"/>
                    </a:lnB>
                    <a:noFill/>
                  </a:tcPr>
                </a:tc>
              </a:tr>
            </a:tbl>
          </a:graphicData>
        </a:graphic>
      </p:graphicFrame>
      <p:sp>
        <p:nvSpPr>
          <p:cNvPr id="2" name="TextBox 1"/>
          <p:cNvSpPr txBox="1"/>
          <p:nvPr/>
        </p:nvSpPr>
        <p:spPr>
          <a:xfrm>
            <a:off x="536186" y="6520043"/>
            <a:ext cx="3741730" cy="553998"/>
          </a:xfrm>
          <a:prstGeom prst="rect">
            <a:avLst/>
          </a:prstGeom>
          <a:noFill/>
        </p:spPr>
        <p:txBody>
          <a:bodyPr wrap="none" rtlCol="0">
            <a:spAutoFit/>
          </a:bodyPr>
          <a:lstStyle/>
          <a:p>
            <a:r>
              <a:rPr lang="de-DE" sz="1200" dirty="0"/>
              <a:t>Hanna N et al. </a:t>
            </a:r>
            <a:r>
              <a:rPr lang="en-US" sz="1200" i="1" dirty="0"/>
              <a:t>J </a:t>
            </a:r>
            <a:r>
              <a:rPr lang="en-US" sz="1200" i="1" dirty="0" err="1"/>
              <a:t>Clin</a:t>
            </a:r>
            <a:r>
              <a:rPr lang="en-US" sz="1200" i="1" dirty="0"/>
              <a:t> </a:t>
            </a:r>
            <a:r>
              <a:rPr lang="en-US" sz="1200" i="1" dirty="0" err="1"/>
              <a:t>Oncol</a:t>
            </a:r>
            <a:r>
              <a:rPr lang="en-US" sz="1200" i="1" dirty="0"/>
              <a:t>. </a:t>
            </a:r>
            <a:r>
              <a:rPr lang="en-US" sz="1200" i="1" dirty="0" smtClean="0"/>
              <a:t>(2004)</a:t>
            </a:r>
            <a:r>
              <a:rPr lang="en-US" sz="1200" dirty="0" smtClean="0"/>
              <a:t> </a:t>
            </a:r>
            <a:r>
              <a:rPr lang="en-US" sz="1200" dirty="0"/>
              <a:t>1;22(9):1589-97</a:t>
            </a:r>
            <a:r>
              <a:rPr lang="en-US" sz="1200" dirty="0" smtClean="0"/>
              <a:t>.</a:t>
            </a:r>
            <a:endParaRPr lang="en-US" sz="1200" dirty="0"/>
          </a:p>
          <a:p>
            <a:endParaRPr lang="en-GB" dirty="0"/>
          </a:p>
        </p:txBody>
      </p:sp>
      <p:sp>
        <p:nvSpPr>
          <p:cNvPr id="4" name="TextBox 3"/>
          <p:cNvSpPr txBox="1"/>
          <p:nvPr/>
        </p:nvSpPr>
        <p:spPr>
          <a:xfrm>
            <a:off x="681881" y="2518349"/>
            <a:ext cx="8079982" cy="3600986"/>
          </a:xfrm>
          <a:prstGeom prst="rect">
            <a:avLst/>
          </a:prstGeom>
          <a:noFill/>
        </p:spPr>
        <p:txBody>
          <a:bodyPr wrap="square" rtlCol="0">
            <a:spAutoFit/>
          </a:bodyPr>
          <a:lstStyle/>
          <a:p>
            <a:r>
              <a:rPr lang="en-US" sz="1200" dirty="0" smtClean="0"/>
              <a:t>Trial Population:</a:t>
            </a:r>
          </a:p>
          <a:p>
            <a:r>
              <a:rPr lang="en-US" sz="1200" dirty="0"/>
              <a:t>Patients </a:t>
            </a:r>
            <a:r>
              <a:rPr lang="en-US" sz="1200" dirty="0" smtClean="0"/>
              <a:t>with stage </a:t>
            </a:r>
            <a:r>
              <a:rPr lang="en-US" sz="1200" dirty="0"/>
              <a:t>III or IV disease not amenable to curative </a:t>
            </a:r>
            <a:r>
              <a:rPr lang="en-US" sz="1200" dirty="0" smtClean="0"/>
              <a:t>therapy</a:t>
            </a:r>
          </a:p>
          <a:p>
            <a:r>
              <a:rPr lang="en-US" sz="1200" dirty="0" smtClean="0"/>
              <a:t>PS 0 </a:t>
            </a:r>
            <a:r>
              <a:rPr lang="en-US" sz="1200" dirty="0"/>
              <a:t>to </a:t>
            </a:r>
            <a:r>
              <a:rPr lang="en-US" sz="1200" dirty="0" smtClean="0"/>
              <a:t>2 </a:t>
            </a:r>
          </a:p>
          <a:p>
            <a:r>
              <a:rPr lang="en-US" sz="1200" dirty="0" smtClean="0"/>
              <a:t>Previous </a:t>
            </a:r>
            <a:r>
              <a:rPr lang="en-US" sz="1200" dirty="0"/>
              <a:t>treatment with one prior </a:t>
            </a:r>
            <a:r>
              <a:rPr lang="en-US" sz="1200" dirty="0" smtClean="0"/>
              <a:t>chemotherapy regimen </a:t>
            </a:r>
            <a:r>
              <a:rPr lang="en-US" sz="1200" dirty="0"/>
              <a:t>for advanced </a:t>
            </a:r>
            <a:r>
              <a:rPr lang="en-US" sz="1200" dirty="0" smtClean="0"/>
              <a:t>NSCLC</a:t>
            </a:r>
          </a:p>
          <a:p>
            <a:r>
              <a:rPr lang="en-US" sz="1200" dirty="0" smtClean="0"/>
              <a:t>Patients </a:t>
            </a:r>
            <a:r>
              <a:rPr lang="en-US" sz="1200" dirty="0"/>
              <a:t>received </a:t>
            </a:r>
            <a:r>
              <a:rPr lang="en-US" sz="1200" dirty="0" err="1"/>
              <a:t>pemetrexed</a:t>
            </a:r>
            <a:r>
              <a:rPr lang="en-US" sz="1200" dirty="0"/>
              <a:t> 500 </a:t>
            </a:r>
            <a:r>
              <a:rPr lang="en-US" sz="1200" dirty="0" smtClean="0"/>
              <a:t>mg/m2 IV day </a:t>
            </a:r>
            <a:r>
              <a:rPr lang="en-US" sz="1200" dirty="0"/>
              <a:t>1 </a:t>
            </a:r>
            <a:r>
              <a:rPr lang="en-US" sz="1200" dirty="0" smtClean="0"/>
              <a:t>or </a:t>
            </a:r>
            <a:r>
              <a:rPr lang="en-US" sz="1200" dirty="0" err="1"/>
              <a:t>docetaxel</a:t>
            </a:r>
            <a:r>
              <a:rPr lang="en-US" sz="1200" dirty="0"/>
              <a:t> 75 mg/m2 IV </a:t>
            </a:r>
            <a:r>
              <a:rPr lang="en-US" sz="1200" dirty="0" smtClean="0"/>
              <a:t>day 1</a:t>
            </a:r>
          </a:p>
          <a:p>
            <a:endParaRPr lang="en-US" sz="1200" dirty="0"/>
          </a:p>
          <a:p>
            <a:r>
              <a:rPr lang="en-US" sz="1200" dirty="0"/>
              <a:t>Patient </a:t>
            </a:r>
            <a:r>
              <a:rPr lang="en-US" sz="1200" dirty="0" smtClean="0"/>
              <a:t>stratification:</a:t>
            </a:r>
            <a:endParaRPr lang="en-US" sz="1200" dirty="0"/>
          </a:p>
          <a:p>
            <a:r>
              <a:rPr lang="en-US" sz="1200" dirty="0"/>
              <a:t>PS (0 or 1 </a:t>
            </a:r>
            <a:r>
              <a:rPr lang="en-US" sz="1200" i="1" dirty="0"/>
              <a:t>v </a:t>
            </a:r>
            <a:r>
              <a:rPr lang="en-US" sz="1200" dirty="0"/>
              <a:t>2), prior platinum or paclitaxel use, number of </a:t>
            </a:r>
            <a:r>
              <a:rPr lang="en-US" sz="1200" dirty="0" smtClean="0"/>
              <a:t>prior CT regimens </a:t>
            </a:r>
            <a:r>
              <a:rPr lang="en-US" sz="1200" dirty="0"/>
              <a:t>(1 or 2), time since last chemotherapy</a:t>
            </a:r>
          </a:p>
          <a:p>
            <a:r>
              <a:rPr lang="en-US" sz="1200" dirty="0" smtClean="0"/>
              <a:t>(&lt;3 </a:t>
            </a:r>
            <a:r>
              <a:rPr lang="en-US" sz="1200" i="1" dirty="0" smtClean="0"/>
              <a:t>v ≥ </a:t>
            </a:r>
            <a:r>
              <a:rPr lang="en-US" sz="1200" dirty="0" smtClean="0"/>
              <a:t>3 </a:t>
            </a:r>
            <a:r>
              <a:rPr lang="en-US" sz="1200" dirty="0"/>
              <a:t>months), best response to last chemotherapy </a:t>
            </a:r>
            <a:r>
              <a:rPr lang="en-US" sz="1200" dirty="0" smtClean="0"/>
              <a:t>(DCR versus PD/unknown), stage </a:t>
            </a:r>
            <a:r>
              <a:rPr lang="en-US" sz="1200" dirty="0"/>
              <a:t>(III </a:t>
            </a:r>
            <a:r>
              <a:rPr lang="en-US" sz="1200" i="1" dirty="0"/>
              <a:t>v </a:t>
            </a:r>
            <a:r>
              <a:rPr lang="en-US" sz="1200" dirty="0"/>
              <a:t>IV</a:t>
            </a:r>
            <a:r>
              <a:rPr lang="en-US" sz="1200" dirty="0" smtClean="0"/>
              <a:t>), …</a:t>
            </a:r>
          </a:p>
          <a:p>
            <a:endParaRPr lang="en-US" sz="1200" dirty="0" smtClean="0"/>
          </a:p>
          <a:p>
            <a:r>
              <a:rPr lang="en-US" sz="1200" dirty="0"/>
              <a:t>P</a:t>
            </a:r>
            <a:r>
              <a:rPr lang="en-US" sz="1200" dirty="0" smtClean="0"/>
              <a:t>rimary endpoint : OS</a:t>
            </a:r>
          </a:p>
          <a:p>
            <a:endParaRPr lang="en-US" sz="1200" dirty="0"/>
          </a:p>
          <a:p>
            <a:r>
              <a:rPr lang="en-US" sz="1200" dirty="0" smtClean="0"/>
              <a:t>Results:</a:t>
            </a:r>
          </a:p>
          <a:p>
            <a:r>
              <a:rPr lang="en-US" sz="1200" dirty="0" smtClean="0"/>
              <a:t>571 patients randomized; 28% in </a:t>
            </a:r>
            <a:r>
              <a:rPr lang="en-US" sz="1200" dirty="0" err="1" smtClean="0"/>
              <a:t>pemetrexed</a:t>
            </a:r>
            <a:r>
              <a:rPr lang="en-US" sz="1200" dirty="0" smtClean="0"/>
              <a:t> and 32% in </a:t>
            </a:r>
            <a:r>
              <a:rPr lang="en-US" sz="1200" dirty="0" err="1" smtClean="0"/>
              <a:t>docetaxel</a:t>
            </a:r>
            <a:r>
              <a:rPr lang="en-US" sz="1200" dirty="0" smtClean="0"/>
              <a:t> were SCC</a:t>
            </a:r>
          </a:p>
          <a:p>
            <a:r>
              <a:rPr lang="en-US" sz="1200" dirty="0" smtClean="0"/>
              <a:t>1 year survival rate for each arm was 29.7%</a:t>
            </a:r>
          </a:p>
          <a:p>
            <a:r>
              <a:rPr lang="en-US" sz="1200" dirty="0" smtClean="0"/>
              <a:t>Safety: </a:t>
            </a:r>
            <a:r>
              <a:rPr lang="en-US" sz="1200" dirty="0" err="1" smtClean="0"/>
              <a:t>docetaxel</a:t>
            </a:r>
            <a:r>
              <a:rPr lang="en-US" sz="1200" dirty="0" smtClean="0"/>
              <a:t> arm with higher </a:t>
            </a:r>
            <a:r>
              <a:rPr lang="en-US" sz="1200" dirty="0" err="1" smtClean="0"/>
              <a:t>frequence</a:t>
            </a:r>
            <a:r>
              <a:rPr lang="en-US" sz="1200" dirty="0" smtClean="0"/>
              <a:t> of grade </a:t>
            </a:r>
            <a:r>
              <a:rPr lang="en-US" sz="1200" dirty="0"/>
              <a:t>3 or 4 neutropenia (40.2% </a:t>
            </a:r>
            <a:r>
              <a:rPr lang="en-US" sz="1200" i="1" dirty="0"/>
              <a:t>v </a:t>
            </a:r>
            <a:r>
              <a:rPr lang="en-US" sz="1200" dirty="0"/>
              <a:t>5.3</a:t>
            </a:r>
            <a:r>
              <a:rPr lang="en-US" sz="1200" dirty="0" smtClean="0"/>
              <a:t>%; </a:t>
            </a:r>
            <a:r>
              <a:rPr lang="en-US" sz="1200" i="1" dirty="0" smtClean="0"/>
              <a:t>P </a:t>
            </a:r>
            <a:r>
              <a:rPr lang="en-US" sz="1200" dirty="0" smtClean="0"/>
              <a:t> </a:t>
            </a:r>
            <a:r>
              <a:rPr lang="en-US" sz="1200" dirty="0"/>
              <a:t>.001), </a:t>
            </a:r>
            <a:r>
              <a:rPr lang="en-US" sz="1200" dirty="0" smtClean="0"/>
              <a:t>FN (</a:t>
            </a:r>
            <a:r>
              <a:rPr lang="en-US" sz="1200" dirty="0"/>
              <a:t>12.7% </a:t>
            </a:r>
            <a:r>
              <a:rPr lang="en-US" sz="1200" i="1" dirty="0"/>
              <a:t>v </a:t>
            </a:r>
            <a:r>
              <a:rPr lang="en-US" sz="1200" dirty="0"/>
              <a:t>1.9%; </a:t>
            </a:r>
            <a:r>
              <a:rPr lang="en-US" sz="1200" i="1" dirty="0"/>
              <a:t>P </a:t>
            </a:r>
            <a:r>
              <a:rPr lang="en-US" sz="1200" dirty="0"/>
              <a:t> .001), neutropenia with infections (3.3% </a:t>
            </a:r>
            <a:r>
              <a:rPr lang="en-US" sz="1200" i="1" dirty="0"/>
              <a:t>v </a:t>
            </a:r>
            <a:r>
              <a:rPr lang="en-US" sz="1200" dirty="0"/>
              <a:t>0.0</a:t>
            </a:r>
            <a:r>
              <a:rPr lang="en-US" sz="1200" dirty="0" smtClean="0"/>
              <a:t>%; </a:t>
            </a:r>
            <a:r>
              <a:rPr lang="en-US" sz="1200" i="1" dirty="0" smtClean="0"/>
              <a:t>P </a:t>
            </a:r>
            <a:r>
              <a:rPr lang="en-US" sz="1200" dirty="0" smtClean="0"/>
              <a:t> </a:t>
            </a:r>
            <a:r>
              <a:rPr lang="en-US" sz="1200" dirty="0"/>
              <a:t>.004), hospitalizations for </a:t>
            </a:r>
            <a:r>
              <a:rPr lang="en-US" sz="1200" dirty="0" err="1"/>
              <a:t>neutropenic</a:t>
            </a:r>
            <a:r>
              <a:rPr lang="en-US" sz="1200" dirty="0"/>
              <a:t> fever (13.4% </a:t>
            </a:r>
            <a:r>
              <a:rPr lang="en-US" sz="1200" i="1" dirty="0"/>
              <a:t>v </a:t>
            </a:r>
            <a:r>
              <a:rPr lang="en-US" sz="1200" dirty="0"/>
              <a:t>1.5%; </a:t>
            </a:r>
            <a:r>
              <a:rPr lang="en-US" sz="1200" i="1" dirty="0"/>
              <a:t>P </a:t>
            </a:r>
            <a:r>
              <a:rPr lang="en-US" sz="1200" dirty="0"/>
              <a:t> .001), hospitalizations due to </a:t>
            </a:r>
            <a:r>
              <a:rPr lang="en-US" sz="1200" dirty="0" smtClean="0"/>
              <a:t>other DRAE (10.5</a:t>
            </a:r>
            <a:r>
              <a:rPr lang="en-US" sz="1200" dirty="0"/>
              <a:t>% </a:t>
            </a:r>
            <a:r>
              <a:rPr lang="en-US" sz="1200" i="1" dirty="0"/>
              <a:t>v </a:t>
            </a:r>
            <a:r>
              <a:rPr lang="en-US" sz="1200" dirty="0"/>
              <a:t>6.4%; </a:t>
            </a:r>
            <a:r>
              <a:rPr lang="en-US" sz="1200" i="1" dirty="0"/>
              <a:t>P </a:t>
            </a:r>
            <a:r>
              <a:rPr lang="en-US" sz="1200" dirty="0"/>
              <a:t> .092), use of granulocyte colony-stimulating </a:t>
            </a:r>
            <a:r>
              <a:rPr lang="en-US" sz="1200" dirty="0" smtClean="0"/>
              <a:t>factor support </a:t>
            </a:r>
            <a:r>
              <a:rPr lang="en-US" sz="1200" dirty="0"/>
              <a:t>(19.2% </a:t>
            </a:r>
            <a:r>
              <a:rPr lang="en-US" sz="1200" i="1" dirty="0"/>
              <a:t>v </a:t>
            </a:r>
            <a:r>
              <a:rPr lang="en-US" sz="1200" dirty="0"/>
              <a:t>2.6%, </a:t>
            </a:r>
            <a:r>
              <a:rPr lang="en-US" sz="1200" i="1" dirty="0"/>
              <a:t>P </a:t>
            </a:r>
            <a:r>
              <a:rPr lang="en-US" sz="1200" dirty="0"/>
              <a:t> .001) and all grade alopecia (37.7% </a:t>
            </a:r>
            <a:r>
              <a:rPr lang="en-US" sz="1200" i="1" dirty="0"/>
              <a:t>v </a:t>
            </a:r>
            <a:r>
              <a:rPr lang="en-US" sz="1200" dirty="0"/>
              <a:t>6.4%; </a:t>
            </a:r>
            <a:r>
              <a:rPr lang="en-US" sz="1200" i="1" dirty="0"/>
              <a:t>P </a:t>
            </a:r>
            <a:r>
              <a:rPr lang="en-US" sz="1200" dirty="0"/>
              <a:t> .001) compared </a:t>
            </a:r>
            <a:r>
              <a:rPr lang="en-US" sz="1200" dirty="0" smtClean="0"/>
              <a:t>with </a:t>
            </a:r>
            <a:r>
              <a:rPr lang="en-US" sz="1200" dirty="0" err="1" smtClean="0"/>
              <a:t>pemetrexed</a:t>
            </a:r>
            <a:r>
              <a:rPr lang="en-US" sz="1200" dirty="0" smtClean="0"/>
              <a:t> arm</a:t>
            </a:r>
            <a:r>
              <a:rPr lang="de-DE" sz="1200" dirty="0" smtClean="0"/>
              <a:t>.</a:t>
            </a:r>
            <a:endParaRPr lang="de-DE" sz="1200" dirty="0"/>
          </a:p>
        </p:txBody>
      </p:sp>
    </p:spTree>
    <p:extLst>
      <p:ext uri="{BB962C8B-B14F-4D97-AF65-F5344CB8AC3E}">
        <p14:creationId xmlns:p14="http://schemas.microsoft.com/office/powerpoint/2010/main" val="34617832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de-DE" dirty="0" smtClean="0"/>
              <a:t>TAILOR (</a:t>
            </a:r>
            <a:r>
              <a:rPr lang="de-DE" dirty="0" err="1" smtClean="0"/>
              <a:t>Italian</a:t>
            </a:r>
            <a:r>
              <a:rPr lang="de-DE" dirty="0" smtClean="0"/>
              <a:t> </a:t>
            </a:r>
            <a:r>
              <a:rPr lang="de-DE" dirty="0" err="1" smtClean="0"/>
              <a:t>trial</a:t>
            </a:r>
            <a:r>
              <a:rPr lang="de-DE" dirty="0" smtClean="0"/>
              <a:t>)</a:t>
            </a:r>
            <a:endParaRPr lang="de-DE" dirty="0"/>
          </a:p>
        </p:txBody>
      </p:sp>
      <p:sp>
        <p:nvSpPr>
          <p:cNvPr id="5" name="Round Same Side Corner Rectangle 4"/>
          <p:cNvSpPr/>
          <p:nvPr/>
        </p:nvSpPr>
        <p:spPr>
          <a:xfrm rot="10800000">
            <a:off x="664962" y="1773550"/>
            <a:ext cx="8096900" cy="564915"/>
          </a:xfrm>
          <a:prstGeom prst="round2SameRect">
            <a:avLst>
              <a:gd name="adj1" fmla="val 5349"/>
              <a:gd name="adj2" fmla="val 0"/>
            </a:avLst>
          </a:prstGeom>
          <a:no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ound Same Side Corner Rectangle 5"/>
          <p:cNvSpPr/>
          <p:nvPr/>
        </p:nvSpPr>
        <p:spPr>
          <a:xfrm>
            <a:off x="664970" y="1366368"/>
            <a:ext cx="8096893" cy="407184"/>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7" name="Content Placeholder 8"/>
          <p:cNvGraphicFramePr>
            <a:graphicFrameLocks/>
          </p:cNvGraphicFramePr>
          <p:nvPr>
            <p:extLst>
              <p:ext uri="{D42A27DB-BD31-4B8C-83A1-F6EECF244321}">
                <p14:modId xmlns:p14="http://schemas.microsoft.com/office/powerpoint/2010/main" val="1363777697"/>
              </p:ext>
            </p:extLst>
          </p:nvPr>
        </p:nvGraphicFramePr>
        <p:xfrm>
          <a:off x="686314" y="1366368"/>
          <a:ext cx="8037961" cy="986400"/>
        </p:xfrm>
        <a:graphic>
          <a:graphicData uri="http://schemas.openxmlformats.org/drawingml/2006/table">
            <a:tbl>
              <a:tblPr>
                <a:tableStyleId>{7DF18680-E054-41AD-8BC1-D1AEF772440D}</a:tableStyleId>
              </a:tblPr>
              <a:tblGrid>
                <a:gridCol w="768045"/>
                <a:gridCol w="1828800"/>
                <a:gridCol w="879493"/>
                <a:gridCol w="664336"/>
                <a:gridCol w="1059622"/>
                <a:gridCol w="655092"/>
                <a:gridCol w="1081445"/>
                <a:gridCol w="1101128"/>
              </a:tblGrid>
              <a:tr h="374244">
                <a:tc>
                  <a:txBody>
                    <a:bodyPr/>
                    <a:lstStyle/>
                    <a:p>
                      <a:pPr algn="ctr"/>
                      <a:r>
                        <a:rPr lang="en-GB" sz="1200" b="1" noProof="0" dirty="0" smtClean="0">
                          <a:solidFill>
                            <a:schemeClr val="bg1"/>
                          </a:solidFill>
                        </a:rPr>
                        <a:t>Trial</a:t>
                      </a:r>
                      <a:endParaRPr lang="en-GB" sz="1200" b="1" noProof="0" dirty="0">
                        <a:solidFill>
                          <a:schemeClr val="bg1"/>
                        </a:solidFill>
                      </a:endParaRPr>
                    </a:p>
                  </a:txBody>
                  <a:tcPr marT="18000" marB="18000" anchor="ctr">
                    <a:lnL w="12700" cap="flat" cmpd="sng" algn="ctr">
                      <a:noFill/>
                      <a:prstDash val="solid"/>
                      <a:round/>
                      <a:headEnd type="none" w="med" len="med"/>
                      <a:tailEnd type="none" w="med" len="med"/>
                    </a:lnL>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l"/>
                      <a:r>
                        <a:rPr lang="en-GB" sz="1200" b="1" noProof="0" dirty="0" smtClean="0">
                          <a:solidFill>
                            <a:schemeClr val="bg1"/>
                          </a:solidFill>
                        </a:rPr>
                        <a:t>Treatment</a:t>
                      </a:r>
                      <a:endParaRPr lang="en-GB" sz="1200" b="1" noProof="0" dirty="0">
                        <a:solidFill>
                          <a:schemeClr val="bg1"/>
                        </a:solidFill>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solidFill>
                            <a:schemeClr val="bg1"/>
                          </a:solidFill>
                        </a:rPr>
                        <a:t>Median PFS (mo)</a:t>
                      </a:r>
                      <a:endParaRPr lang="en-GB" sz="1200" b="1" noProof="0" dirty="0">
                        <a:solidFill>
                          <a:schemeClr val="bg1"/>
                        </a:solidFill>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t"/>
                      <a:r>
                        <a:rPr lang="en-GB" sz="1200" b="1" kern="1200" noProof="0" dirty="0" smtClean="0">
                          <a:solidFill>
                            <a:schemeClr val="bg1"/>
                          </a:solidFill>
                          <a:latin typeface="+mn-lt"/>
                          <a:ea typeface="+mn-ea"/>
                          <a:cs typeface="+mn-cs"/>
                        </a:rPr>
                        <a:t>HR for PFS</a:t>
                      </a:r>
                      <a:endParaRPr lang="en-GB" sz="1200" b="1" kern="1200" noProof="0" dirty="0">
                        <a:solidFill>
                          <a:schemeClr val="bg1"/>
                        </a:solidFill>
                        <a:latin typeface="+mn-lt"/>
                        <a:ea typeface="+mn-ea"/>
                        <a:cs typeface="+mn-cs"/>
                      </a:endParaRPr>
                    </a:p>
                  </a:txBody>
                  <a:tcPr marT="18000" marB="18000" anchor="b">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a:r>
                        <a:rPr lang="en-GB" sz="1200" b="1" kern="1200" noProof="0" dirty="0" smtClean="0">
                          <a:solidFill>
                            <a:schemeClr val="bg1"/>
                          </a:solidFill>
                          <a:latin typeface="+mn-lt"/>
                          <a:ea typeface="+mn-ea"/>
                          <a:cs typeface="+mn-cs"/>
                        </a:rPr>
                        <a:t>Median OS (mo)</a:t>
                      </a:r>
                      <a:endParaRPr lang="en-GB" sz="1200" b="1" kern="1200" noProof="0" dirty="0">
                        <a:solidFill>
                          <a:schemeClr val="bg1"/>
                        </a:solidFill>
                        <a:latin typeface="+mn-lt"/>
                        <a:ea typeface="+mn-ea"/>
                        <a:cs typeface="+mn-cs"/>
                      </a:endParaRPr>
                    </a:p>
                  </a:txBody>
                  <a:tcPr marT="18000" marB="18000" anchor="ct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a:r>
                        <a:rPr lang="en-GB" sz="1200" b="1" kern="1200" noProof="0" dirty="0" smtClean="0">
                          <a:solidFill>
                            <a:schemeClr val="bg1"/>
                          </a:solidFill>
                          <a:latin typeface="+mn-lt"/>
                          <a:ea typeface="+mn-ea"/>
                          <a:cs typeface="+mn-cs"/>
                        </a:rPr>
                        <a:t>HR for OS</a:t>
                      </a:r>
                      <a:endParaRPr lang="en-GB" sz="1200" b="1" kern="1200" noProof="0" dirty="0">
                        <a:solidFill>
                          <a:schemeClr val="bg1"/>
                        </a:solidFill>
                        <a:latin typeface="+mn-lt"/>
                        <a:ea typeface="+mn-ea"/>
                        <a:cs typeface="+mn-cs"/>
                      </a:endParaRPr>
                    </a:p>
                  </a:txBody>
                  <a:tcPr marT="18000" marB="18000" anchor="b">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a:r>
                        <a:rPr lang="de-DE" sz="1200" b="1" kern="1200" noProof="0" dirty="0" smtClean="0">
                          <a:solidFill>
                            <a:schemeClr val="bg1"/>
                          </a:solidFill>
                          <a:latin typeface="+mn-lt"/>
                          <a:ea typeface="+mn-ea"/>
                          <a:cs typeface="+mn-cs"/>
                        </a:rPr>
                        <a:t>ORR</a:t>
                      </a:r>
                    </a:p>
                    <a:p>
                      <a:pPr algn="ctr"/>
                      <a:r>
                        <a:rPr lang="de-DE" sz="1200" b="1" kern="1200" noProof="0" dirty="0" smtClean="0">
                          <a:solidFill>
                            <a:schemeClr val="bg1"/>
                          </a:solidFill>
                          <a:latin typeface="+mn-lt"/>
                          <a:ea typeface="+mn-ea"/>
                          <a:cs typeface="+mn-cs"/>
                        </a:rPr>
                        <a:t>(%)</a:t>
                      </a:r>
                      <a:endParaRPr lang="en-GB" sz="1200" b="1" kern="1200" noProof="0" dirty="0">
                        <a:solidFill>
                          <a:schemeClr val="bg1"/>
                        </a:solidFill>
                        <a:latin typeface="+mn-lt"/>
                        <a:ea typeface="+mn-ea"/>
                        <a:cs typeface="+mn-cs"/>
                      </a:endParaRPr>
                    </a:p>
                  </a:txBody>
                  <a:tcPr marT="18000" marB="18000" anchor="b">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a:r>
                        <a:rPr lang="de-DE" sz="1200" b="1" kern="1200" noProof="0" dirty="0" err="1" smtClean="0">
                          <a:solidFill>
                            <a:schemeClr val="bg1"/>
                          </a:solidFill>
                          <a:latin typeface="+mn-lt"/>
                          <a:ea typeface="+mn-ea"/>
                          <a:cs typeface="+mn-cs"/>
                        </a:rPr>
                        <a:t>Safety</a:t>
                      </a:r>
                      <a:r>
                        <a:rPr lang="de-DE" sz="1200" b="1" kern="1200" noProof="0" dirty="0" smtClean="0">
                          <a:solidFill>
                            <a:schemeClr val="bg1"/>
                          </a:solidFill>
                          <a:latin typeface="+mn-lt"/>
                          <a:ea typeface="+mn-ea"/>
                          <a:cs typeface="+mn-cs"/>
                        </a:rPr>
                        <a:t> </a:t>
                      </a:r>
                      <a:r>
                        <a:rPr lang="de-DE" sz="1200" b="1" kern="1200" noProof="0" dirty="0" err="1" smtClean="0">
                          <a:solidFill>
                            <a:schemeClr val="bg1"/>
                          </a:solidFill>
                          <a:latin typeface="+mn-lt"/>
                          <a:ea typeface="+mn-ea"/>
                          <a:cs typeface="+mn-cs"/>
                        </a:rPr>
                        <a:t>profile</a:t>
                      </a:r>
                      <a:endParaRPr lang="en-GB" sz="1200" b="1" kern="1200" noProof="0" dirty="0">
                        <a:solidFill>
                          <a:schemeClr val="bg1"/>
                        </a:solidFill>
                        <a:latin typeface="+mn-lt"/>
                        <a:ea typeface="+mn-ea"/>
                        <a:cs typeface="+mn-cs"/>
                      </a:endParaRPr>
                    </a:p>
                  </a:txBody>
                  <a:tcPr marT="18000" marB="18000"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r>
              <a:tr h="280715">
                <a:tc>
                  <a:txBody>
                    <a:bodyPr/>
                    <a:lstStyle/>
                    <a:p>
                      <a:pPr algn="ctr"/>
                      <a:r>
                        <a:rPr lang="de-DE" sz="1200" b="1" baseline="0" noProof="0" dirty="0" smtClean="0"/>
                        <a:t>TAILOR</a:t>
                      </a:r>
                      <a:endParaRPr lang="en-GB" sz="1200" b="1" baseline="0" noProof="0" dirty="0" smtClean="0"/>
                    </a:p>
                  </a:txBody>
                  <a:tcPr marT="18000" marB="18000" anchor="ctr">
                    <a:lnL w="12700" cap="flat" cmpd="sng" algn="ctr">
                      <a:no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GB" sz="1200" b="1" baseline="0" noProof="0" dirty="0" err="1" smtClean="0"/>
                        <a:t>Doce</a:t>
                      </a:r>
                      <a:r>
                        <a:rPr lang="en-GB" sz="1200" b="1" baseline="0" noProof="0" dirty="0" smtClean="0"/>
                        <a:t> vs erlotinib, EGFR </a:t>
                      </a:r>
                      <a:r>
                        <a:rPr lang="en-GB" sz="1200" b="1" baseline="0" noProof="0" dirty="0" err="1" smtClean="0"/>
                        <a:t>wt</a:t>
                      </a:r>
                      <a:r>
                        <a:rPr lang="en-GB" sz="1200" b="1" baseline="0" noProof="0" dirty="0" smtClean="0"/>
                        <a:t> (n=222)</a:t>
                      </a:r>
                    </a:p>
                    <a:p>
                      <a:pPr marL="0" marR="0" indent="0" algn="l" defTabSz="914400" rtl="0" eaLnBrk="1" fontAlgn="auto" latinLnBrk="0" hangingPunct="1">
                        <a:lnSpc>
                          <a:spcPct val="100000"/>
                        </a:lnSpc>
                        <a:spcBef>
                          <a:spcPts val="0"/>
                        </a:spcBef>
                        <a:spcAft>
                          <a:spcPts val="0"/>
                        </a:spcAft>
                        <a:buClrTx/>
                        <a:buSzTx/>
                        <a:buFontTx/>
                        <a:buNone/>
                        <a:tabLst/>
                        <a:defRPr/>
                      </a:pPr>
                      <a:r>
                        <a:rPr lang="de-DE" sz="1200" i="0" kern="1200" noProof="0" dirty="0" err="1" smtClean="0">
                          <a:solidFill>
                            <a:srgbClr val="FF0000"/>
                          </a:solidFill>
                          <a:latin typeface="+mn-lt"/>
                          <a:ea typeface="+mn-ea"/>
                          <a:cs typeface="+mn-cs"/>
                        </a:rPr>
                        <a:t>Squamous</a:t>
                      </a:r>
                      <a:r>
                        <a:rPr lang="de-DE" sz="1200" i="0" kern="1200" noProof="0" dirty="0" smtClean="0">
                          <a:solidFill>
                            <a:srgbClr val="FF0000"/>
                          </a:solidFill>
                          <a:latin typeface="+mn-lt"/>
                          <a:ea typeface="+mn-ea"/>
                          <a:cs typeface="+mn-cs"/>
                        </a:rPr>
                        <a:t> </a:t>
                      </a:r>
                      <a:r>
                        <a:rPr lang="de-DE" sz="1200" i="1" kern="1200" noProof="0" dirty="0" smtClean="0">
                          <a:solidFill>
                            <a:srgbClr val="FF0000"/>
                          </a:solidFill>
                          <a:latin typeface="+mn-lt"/>
                          <a:ea typeface="+mn-ea"/>
                          <a:cs typeface="+mn-cs"/>
                        </a:rPr>
                        <a:t>(n=54)</a:t>
                      </a:r>
                      <a:endParaRPr lang="en-GB" sz="1200" i="1" kern="1200" noProof="0" dirty="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t>2.9 vs 2.4</a:t>
                      </a: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GB" sz="1200" b="1" noProof="0" dirty="0" smtClean="0"/>
                        <a:t>0.72*</a:t>
                      </a:r>
                    </a:p>
                    <a:p>
                      <a:pPr marL="0" marR="0" indent="0" algn="ctr" defTabSz="914400" rtl="0" eaLnBrk="1" fontAlgn="auto" latinLnBrk="0" hangingPunct="1">
                        <a:lnSpc>
                          <a:spcPct val="100000"/>
                        </a:lnSpc>
                        <a:spcBef>
                          <a:spcPts val="0"/>
                        </a:spcBef>
                        <a:spcAft>
                          <a:spcPts val="0"/>
                        </a:spcAft>
                        <a:buClrTx/>
                        <a:buSzTx/>
                        <a:buFontTx/>
                        <a:buNone/>
                        <a:tabLst/>
                        <a:defRPr/>
                      </a:pPr>
                      <a:endParaRPr lang="de-DE" sz="1200" b="0" kern="1200" noProof="0" dirty="0" smtClean="0">
                        <a:solidFill>
                          <a:srgbClr val="FF0000"/>
                        </a:solidFill>
                        <a:latin typeface="+mn-lt"/>
                        <a:ea typeface="+mn-ea"/>
                        <a:cs typeface="+mn-cs"/>
                      </a:endParaRP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0" kern="1200" noProof="0" dirty="0" smtClean="0">
                          <a:solidFill>
                            <a:srgbClr val="FF0000"/>
                          </a:solidFill>
                          <a:latin typeface="+mn-lt"/>
                          <a:ea typeface="+mn-ea"/>
                          <a:cs typeface="+mn-cs"/>
                        </a:rPr>
                        <a:t>0.57</a:t>
                      </a:r>
                      <a:endParaRPr lang="en-GB" sz="1200" b="0" kern="1200" noProof="0" dirty="0">
                        <a:solidFill>
                          <a:srgbClr val="FF0000"/>
                        </a:solidFill>
                        <a:latin typeface="+mn-lt"/>
                        <a:ea typeface="+mn-ea"/>
                        <a:cs typeface="+mn-cs"/>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t>8.2 </a:t>
                      </a:r>
                      <a:r>
                        <a:rPr lang="en-GB" sz="1200" b="1" noProof="0" dirty="0" err="1" smtClean="0"/>
                        <a:t>vs</a:t>
                      </a:r>
                      <a:r>
                        <a:rPr lang="en-GB" sz="1200" b="1" noProof="0" dirty="0" smtClean="0"/>
                        <a:t> 5.4</a:t>
                      </a: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200" b="1" noProof="0" dirty="0" smtClean="0">
                          <a:solidFill>
                            <a:schemeClr val="tx1"/>
                          </a:solidFill>
                        </a:rPr>
                        <a:t>0.78</a:t>
                      </a:r>
                    </a:p>
                    <a:p>
                      <a:pPr marL="0" marR="0" indent="0" algn="ctr" defTabSz="914400" rtl="0" eaLnBrk="1" fontAlgn="auto" latinLnBrk="0" hangingPunct="1">
                        <a:lnSpc>
                          <a:spcPct val="100000"/>
                        </a:lnSpc>
                        <a:spcBef>
                          <a:spcPts val="0"/>
                        </a:spcBef>
                        <a:spcAft>
                          <a:spcPts val="0"/>
                        </a:spcAft>
                        <a:buClrTx/>
                        <a:buSzTx/>
                        <a:buFontTx/>
                        <a:buNone/>
                        <a:tabLst/>
                        <a:defRPr/>
                      </a:pPr>
                      <a:endParaRPr lang="de-DE" sz="1200" b="0" noProof="0" dirty="0" smtClean="0">
                        <a:solidFill>
                          <a:srgbClr val="FF0000"/>
                        </a:solidFill>
                      </a:endParaRPr>
                    </a:p>
                    <a:p>
                      <a:pPr marL="0" marR="0" indent="0" algn="ctr" defTabSz="914400" rtl="0" eaLnBrk="1" fontAlgn="auto" latinLnBrk="0" hangingPunct="1">
                        <a:lnSpc>
                          <a:spcPct val="100000"/>
                        </a:lnSpc>
                        <a:spcBef>
                          <a:spcPts val="0"/>
                        </a:spcBef>
                        <a:spcAft>
                          <a:spcPts val="0"/>
                        </a:spcAft>
                        <a:buClrTx/>
                        <a:buSzTx/>
                        <a:buFontTx/>
                        <a:buNone/>
                        <a:tabLst/>
                        <a:defRPr/>
                      </a:pPr>
                      <a:r>
                        <a:rPr lang="de-DE" sz="1200" b="0" noProof="0" dirty="0" smtClean="0">
                          <a:solidFill>
                            <a:srgbClr val="FF0000"/>
                          </a:solidFill>
                        </a:rPr>
                        <a:t>0.90</a:t>
                      </a:r>
                      <a:endParaRPr lang="en-GB" sz="1200" b="0" noProof="0" dirty="0" smtClean="0">
                        <a:solidFill>
                          <a:srgbClr val="FF0000"/>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0" noProof="0" dirty="0" smtClean="0">
                          <a:solidFill>
                            <a:schemeClr val="tx1"/>
                          </a:solidFill>
                        </a:rPr>
                        <a:t>15 </a:t>
                      </a:r>
                      <a:r>
                        <a:rPr lang="de-DE" sz="1200" b="0" noProof="0" dirty="0" err="1" smtClean="0">
                          <a:solidFill>
                            <a:schemeClr val="tx1"/>
                          </a:solidFill>
                        </a:rPr>
                        <a:t>vs</a:t>
                      </a:r>
                      <a:r>
                        <a:rPr lang="de-DE" sz="1200" b="0" noProof="0" dirty="0" smtClean="0">
                          <a:solidFill>
                            <a:schemeClr val="tx1"/>
                          </a:solidFill>
                        </a:rPr>
                        <a:t> 3</a:t>
                      </a:r>
                      <a:endParaRPr lang="en-GB" sz="1200" b="0" noProof="0" dirty="0" smtClean="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solidFill>
                        <a:srgbClr val="717073"/>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de-DE" sz="1200" b="0" noProof="0" dirty="0" smtClean="0">
                          <a:solidFill>
                            <a:schemeClr val="tx1"/>
                          </a:solidFill>
                        </a:rPr>
                        <a:t>5% FN</a:t>
                      </a:r>
                      <a:endParaRPr lang="en-GB" sz="1200" b="0" noProof="0" dirty="0" smtClean="0">
                        <a:solidFill>
                          <a:schemeClr val="tx1"/>
                        </a:solidFill>
                      </a:endParaRPr>
                    </a:p>
                  </a:txBody>
                  <a:tcPr marT="18000" marB="18000">
                    <a:lnL w="12700" cap="flat" cmpd="sng" algn="ctr">
                      <a:solidFill>
                        <a:srgbClr val="717073"/>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noFill/>
                      <a:prstDash val="solid"/>
                      <a:round/>
                      <a:headEnd type="none" w="med" len="med"/>
                      <a:tailEnd type="none" w="med" len="med"/>
                    </a:lnB>
                    <a:noFill/>
                  </a:tcPr>
                </a:tc>
              </a:tr>
            </a:tbl>
          </a:graphicData>
        </a:graphic>
      </p:graphicFrame>
      <p:sp>
        <p:nvSpPr>
          <p:cNvPr id="8" name="TextBox 7"/>
          <p:cNvSpPr txBox="1"/>
          <p:nvPr/>
        </p:nvSpPr>
        <p:spPr>
          <a:xfrm>
            <a:off x="681881" y="2518349"/>
            <a:ext cx="8079982" cy="3046988"/>
          </a:xfrm>
          <a:prstGeom prst="rect">
            <a:avLst/>
          </a:prstGeom>
          <a:noFill/>
        </p:spPr>
        <p:txBody>
          <a:bodyPr wrap="square" rtlCol="0">
            <a:spAutoFit/>
          </a:bodyPr>
          <a:lstStyle/>
          <a:p>
            <a:r>
              <a:rPr lang="en-US" sz="1200" dirty="0" smtClean="0"/>
              <a:t>Trial Population:</a:t>
            </a:r>
          </a:p>
          <a:p>
            <a:r>
              <a:rPr lang="en-US" sz="1200" dirty="0"/>
              <a:t>Patients </a:t>
            </a:r>
            <a:r>
              <a:rPr lang="en-US" sz="1200" dirty="0" smtClean="0"/>
              <a:t>with advanced NSCLC, wild-type EGFR, with prior platinum-based chemotherapy</a:t>
            </a:r>
          </a:p>
          <a:p>
            <a:r>
              <a:rPr lang="en-US" sz="1200" dirty="0" smtClean="0"/>
              <a:t>PS 0 </a:t>
            </a:r>
            <a:r>
              <a:rPr lang="en-US" sz="1200" dirty="0"/>
              <a:t>to </a:t>
            </a:r>
            <a:r>
              <a:rPr lang="en-US" sz="1200" dirty="0" smtClean="0"/>
              <a:t>2 </a:t>
            </a:r>
          </a:p>
          <a:p>
            <a:endParaRPr lang="en-US" sz="1200" dirty="0"/>
          </a:p>
          <a:p>
            <a:r>
              <a:rPr lang="en-US" sz="1200" dirty="0"/>
              <a:t>Patient </a:t>
            </a:r>
            <a:r>
              <a:rPr lang="en-US" sz="1200" dirty="0" smtClean="0"/>
              <a:t>stratification:</a:t>
            </a:r>
            <a:endParaRPr lang="en-US" sz="1200" dirty="0"/>
          </a:p>
          <a:p>
            <a:r>
              <a:rPr lang="en-US" sz="1200" dirty="0"/>
              <a:t>PS (0 or 1 </a:t>
            </a:r>
            <a:r>
              <a:rPr lang="en-US" sz="1200" i="1" dirty="0"/>
              <a:t>v </a:t>
            </a:r>
            <a:r>
              <a:rPr lang="en-US" sz="1200" dirty="0"/>
              <a:t>2), </a:t>
            </a:r>
            <a:r>
              <a:rPr lang="en-US" sz="1200" dirty="0" err="1" smtClean="0"/>
              <a:t>centre</a:t>
            </a:r>
            <a:r>
              <a:rPr lang="en-US" sz="1200" dirty="0" smtClean="0"/>
              <a:t>, stage, type of 1L (</a:t>
            </a:r>
            <a:r>
              <a:rPr lang="en-US" sz="1200" dirty="0" err="1" smtClean="0"/>
              <a:t>pemetrexed</a:t>
            </a:r>
            <a:r>
              <a:rPr lang="en-US" sz="1200" dirty="0"/>
              <a:t> </a:t>
            </a:r>
            <a:r>
              <a:rPr lang="en-US" sz="1200" dirty="0" smtClean="0"/>
              <a:t>vs gemcitabine vs </a:t>
            </a:r>
            <a:r>
              <a:rPr lang="en-US" sz="1200" dirty="0" err="1" smtClean="0"/>
              <a:t>vinorelbine</a:t>
            </a:r>
            <a:r>
              <a:rPr lang="en-US" sz="1200" dirty="0" smtClean="0"/>
              <a:t>)</a:t>
            </a:r>
          </a:p>
          <a:p>
            <a:endParaRPr lang="en-US" sz="1200" dirty="0" smtClean="0"/>
          </a:p>
          <a:p>
            <a:r>
              <a:rPr lang="en-US" sz="1200" dirty="0"/>
              <a:t>P</a:t>
            </a:r>
            <a:r>
              <a:rPr lang="en-US" sz="1200" dirty="0" smtClean="0"/>
              <a:t>rimary endpoint: OS</a:t>
            </a:r>
          </a:p>
          <a:p>
            <a:endParaRPr lang="en-US" sz="1200" dirty="0"/>
          </a:p>
          <a:p>
            <a:r>
              <a:rPr lang="en-US" sz="1200" dirty="0" smtClean="0"/>
              <a:t>Results/Comments </a:t>
            </a:r>
            <a:r>
              <a:rPr lang="en-US" sz="1200" dirty="0" err="1" smtClean="0"/>
              <a:t>docetaxel</a:t>
            </a:r>
            <a:r>
              <a:rPr lang="en-US" sz="1200" dirty="0" smtClean="0"/>
              <a:t>/</a:t>
            </a:r>
            <a:r>
              <a:rPr lang="en-US" sz="1200" dirty="0" err="1" smtClean="0"/>
              <a:t>erlotinib</a:t>
            </a:r>
            <a:r>
              <a:rPr lang="en-US" sz="1200" dirty="0" smtClean="0"/>
              <a:t>:</a:t>
            </a:r>
          </a:p>
          <a:p>
            <a:r>
              <a:rPr lang="en-US" sz="1200" dirty="0" smtClean="0"/>
              <a:t>48% PS0, 44-45% PS1 and 6-8% PS2; 21-28% Squamous histology; 27-17% never smokers</a:t>
            </a:r>
          </a:p>
          <a:p>
            <a:r>
              <a:rPr lang="en-US" sz="1200" dirty="0" smtClean="0"/>
              <a:t>In erlotinib group grade 3-4 skin </a:t>
            </a:r>
            <a:r>
              <a:rPr lang="en-US" sz="1200" dirty="0" err="1" smtClean="0"/>
              <a:t>Aes</a:t>
            </a:r>
            <a:r>
              <a:rPr lang="en-US" sz="1200" dirty="0" smtClean="0"/>
              <a:t> were not associated with OS, PFS or RR (the low number of events might also have reduced the size of the association)</a:t>
            </a:r>
          </a:p>
          <a:p>
            <a:r>
              <a:rPr lang="en-US" sz="1200" dirty="0" smtClean="0"/>
              <a:t>Docetaxel was better than erlotinib in never smokers (HR 0.50, </a:t>
            </a:r>
            <a:r>
              <a:rPr lang="en-US" sz="1200" dirty="0" err="1" smtClean="0"/>
              <a:t>ss</a:t>
            </a:r>
            <a:r>
              <a:rPr lang="en-US" sz="1200" dirty="0" smtClean="0"/>
              <a:t>) and adenocarcinoma (HR </a:t>
            </a:r>
          </a:p>
          <a:p>
            <a:endParaRPr lang="en-US" sz="1200" dirty="0" smtClean="0"/>
          </a:p>
          <a:p>
            <a:endParaRPr lang="en-US" sz="1200" dirty="0"/>
          </a:p>
        </p:txBody>
      </p:sp>
    </p:spTree>
    <p:extLst>
      <p:ext uri="{BB962C8B-B14F-4D97-AF65-F5344CB8AC3E}">
        <p14:creationId xmlns:p14="http://schemas.microsoft.com/office/powerpoint/2010/main" val="187054328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ctrTitle"/>
          </p:nvPr>
        </p:nvSpPr>
        <p:spPr/>
        <p:txBody>
          <a:bodyPr/>
          <a:lstStyle/>
          <a:p>
            <a:r>
              <a:rPr lang="en-US" dirty="0" smtClean="0"/>
              <a:t>Scientific Response Points (SRPs)</a:t>
            </a:r>
            <a:endParaRPr lang="en-US" dirty="0"/>
          </a:p>
        </p:txBody>
      </p:sp>
      <p:sp>
        <p:nvSpPr>
          <p:cNvPr id="3" name="Subtitle 2"/>
          <p:cNvSpPr>
            <a:spLocks noGrp="1"/>
          </p:cNvSpPr>
          <p:nvPr>
            <p:ph type="subTitle" idx="1"/>
          </p:nvPr>
        </p:nvSpPr>
        <p:spPr/>
        <p:txBody>
          <a:bodyPr/>
          <a:lstStyle/>
          <a:p>
            <a:endParaRPr lang="en-US" dirty="0"/>
          </a:p>
        </p:txBody>
      </p:sp>
    </p:spTree>
    <p:extLst>
      <p:ext uri="{BB962C8B-B14F-4D97-AF65-F5344CB8AC3E}">
        <p14:creationId xmlns:p14="http://schemas.microsoft.com/office/powerpoint/2010/main" val="19424551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smtClean="0"/>
              <a:t>Scientific Response Points</a:t>
            </a:r>
            <a:endParaRPr lang="en-US" dirty="0"/>
          </a:p>
        </p:txBody>
      </p:sp>
      <p:sp>
        <p:nvSpPr>
          <p:cNvPr id="6" name="Content Placeholder 5"/>
          <p:cNvSpPr>
            <a:spLocks noGrp="1"/>
          </p:cNvSpPr>
          <p:nvPr>
            <p:ph idx="1"/>
          </p:nvPr>
        </p:nvSpPr>
        <p:spPr>
          <a:xfrm>
            <a:off x="396240" y="1286877"/>
            <a:ext cx="8633460" cy="5222968"/>
          </a:xfrm>
        </p:spPr>
        <p:txBody>
          <a:bodyPr/>
          <a:lstStyle/>
          <a:p>
            <a:pPr marL="0" indent="0">
              <a:spcBef>
                <a:spcPts val="600"/>
              </a:spcBef>
              <a:buNone/>
            </a:pPr>
            <a:r>
              <a:rPr lang="en-US" sz="1200" b="1" dirty="0" smtClean="0">
                <a:solidFill>
                  <a:schemeClr val="tx1"/>
                </a:solidFill>
              </a:rPr>
              <a:t>Trial Design and Baseline Characteristics</a:t>
            </a:r>
          </a:p>
          <a:p>
            <a:pPr marL="228600" indent="-228600">
              <a:spcBef>
                <a:spcPts val="600"/>
              </a:spcBef>
              <a:buFont typeface="+mj-lt"/>
              <a:buAutoNum type="arabicPeriod"/>
            </a:pPr>
            <a:r>
              <a:rPr lang="en-GB" sz="1200" dirty="0" smtClean="0">
                <a:solidFill>
                  <a:schemeClr val="tx1"/>
                </a:solidFill>
              </a:rPr>
              <a:t>What is the rationale for studying EGFR TKIs in SCC of the lung? Does SCC have a low incidence of EGFR mutations</a:t>
            </a:r>
            <a:r>
              <a:rPr lang="en-US" sz="1200" dirty="0" smtClean="0">
                <a:solidFill>
                  <a:schemeClr val="tx1"/>
                </a:solidFill>
              </a:rPr>
              <a:t>?</a:t>
            </a:r>
          </a:p>
          <a:p>
            <a:pPr marL="228600" indent="-228600">
              <a:spcBef>
                <a:spcPts val="600"/>
              </a:spcBef>
              <a:buFont typeface="+mj-lt"/>
              <a:buAutoNum type="arabicPeriod"/>
            </a:pPr>
            <a:r>
              <a:rPr lang="en-US" sz="1200" dirty="0" smtClean="0">
                <a:solidFill>
                  <a:schemeClr val="tx1"/>
                </a:solidFill>
              </a:rPr>
              <a:t>Why </a:t>
            </a:r>
            <a:r>
              <a:rPr lang="en-US" sz="1200" dirty="0">
                <a:solidFill>
                  <a:schemeClr val="tx1"/>
                </a:solidFill>
              </a:rPr>
              <a:t>was erlotinib chosen </a:t>
            </a:r>
            <a:r>
              <a:rPr lang="en-US" sz="1200" dirty="0" smtClean="0">
                <a:solidFill>
                  <a:schemeClr val="tx1"/>
                </a:solidFill>
              </a:rPr>
              <a:t>as the control arm, since it is not </a:t>
            </a:r>
            <a:r>
              <a:rPr lang="en-US" sz="1200" dirty="0">
                <a:solidFill>
                  <a:schemeClr val="tx1"/>
                </a:solidFill>
              </a:rPr>
              <a:t>used that </a:t>
            </a:r>
            <a:r>
              <a:rPr lang="en-US" sz="1200" dirty="0" smtClean="0">
                <a:solidFill>
                  <a:schemeClr val="tx1"/>
                </a:solidFill>
              </a:rPr>
              <a:t>much in this setting?</a:t>
            </a:r>
          </a:p>
          <a:p>
            <a:pPr marL="228600" indent="-228600">
              <a:spcBef>
                <a:spcPts val="600"/>
              </a:spcBef>
              <a:buFont typeface="+mj-lt"/>
              <a:buAutoNum type="arabicPeriod"/>
            </a:pPr>
            <a:r>
              <a:rPr lang="en-GB" sz="1200" dirty="0" smtClean="0">
                <a:solidFill>
                  <a:schemeClr val="tx1"/>
                </a:solidFill>
              </a:rPr>
              <a:t>Why is the total patient population different in the primary analysis than in the overall survival analysis?</a:t>
            </a:r>
            <a:endParaRPr lang="en-US" sz="1200" dirty="0">
              <a:solidFill>
                <a:schemeClr val="tx1"/>
              </a:solidFill>
            </a:endParaRPr>
          </a:p>
          <a:p>
            <a:pPr marL="228600" indent="-228600">
              <a:spcBef>
                <a:spcPts val="600"/>
              </a:spcBef>
              <a:buFont typeface="+mj-lt"/>
              <a:buAutoNum type="arabicPeriod"/>
            </a:pPr>
            <a:r>
              <a:rPr lang="en-GB" sz="1200" dirty="0" smtClean="0">
                <a:solidFill>
                  <a:schemeClr val="tx1"/>
                </a:solidFill>
              </a:rPr>
              <a:t>Why was the randomisation stratified by East Asian vs non-East Asian patients?</a:t>
            </a:r>
          </a:p>
          <a:p>
            <a:pPr marL="228600" indent="-228600">
              <a:spcBef>
                <a:spcPts val="600"/>
              </a:spcBef>
              <a:buFont typeface="+mj-lt"/>
              <a:buAutoNum type="arabicPeriod"/>
            </a:pPr>
            <a:endParaRPr lang="en-GB" sz="1200" dirty="0">
              <a:solidFill>
                <a:schemeClr val="tx1"/>
              </a:solidFill>
            </a:endParaRPr>
          </a:p>
          <a:p>
            <a:pPr marL="0" indent="0">
              <a:spcBef>
                <a:spcPts val="600"/>
              </a:spcBef>
              <a:buNone/>
            </a:pPr>
            <a:r>
              <a:rPr lang="en-US" sz="1200" b="1" dirty="0">
                <a:solidFill>
                  <a:schemeClr val="tx1"/>
                </a:solidFill>
              </a:rPr>
              <a:t>Efficacy</a:t>
            </a:r>
          </a:p>
          <a:p>
            <a:pPr marL="228600" indent="-228600">
              <a:spcBef>
                <a:spcPts val="600"/>
              </a:spcBef>
              <a:buFont typeface="+mj-lt"/>
              <a:buAutoNum type="arabicPeriod" startAt="5"/>
            </a:pPr>
            <a:r>
              <a:rPr lang="en-US" sz="1200" dirty="0">
                <a:solidFill>
                  <a:schemeClr val="tx1"/>
                </a:solidFill>
              </a:rPr>
              <a:t>I believe that these data are mainly driven by the imbalances in never-smokers (probably those with </a:t>
            </a:r>
            <a:r>
              <a:rPr lang="en-US" sz="1200" i="1" dirty="0">
                <a:solidFill>
                  <a:schemeClr val="tx1"/>
                </a:solidFill>
              </a:rPr>
              <a:t>EGFR</a:t>
            </a:r>
            <a:r>
              <a:rPr lang="en-US" sz="1200" dirty="0">
                <a:solidFill>
                  <a:schemeClr val="tx1"/>
                </a:solidFill>
              </a:rPr>
              <a:t> mutations).</a:t>
            </a:r>
          </a:p>
          <a:p>
            <a:pPr marL="228600" indent="-228600">
              <a:spcBef>
                <a:spcPts val="600"/>
              </a:spcBef>
              <a:buFont typeface="+mj-lt"/>
              <a:buAutoNum type="arabicPeriod" startAt="5"/>
            </a:pPr>
            <a:r>
              <a:rPr lang="en-US" sz="1200" dirty="0">
                <a:solidFill>
                  <a:schemeClr val="tx1"/>
                </a:solidFill>
              </a:rPr>
              <a:t>I think erlotinib is underdosed, as plasma levels are lower in heavy smokers.</a:t>
            </a:r>
          </a:p>
          <a:p>
            <a:pPr marL="228600" indent="-228600">
              <a:spcBef>
                <a:spcPts val="600"/>
              </a:spcBef>
              <a:buFont typeface="+mj-lt"/>
              <a:buAutoNum type="arabicPeriod" startAt="5"/>
            </a:pPr>
            <a:r>
              <a:rPr lang="en-US" sz="1200" dirty="0">
                <a:solidFill>
                  <a:schemeClr val="tx1"/>
                </a:solidFill>
              </a:rPr>
              <a:t>PFS and OS differences are marginal. Data are not clinically meaningful.</a:t>
            </a:r>
          </a:p>
          <a:p>
            <a:pPr marL="0" indent="0">
              <a:spcBef>
                <a:spcPts val="600"/>
              </a:spcBef>
              <a:buNone/>
            </a:pPr>
            <a:endParaRPr lang="en-US" sz="1200" dirty="0">
              <a:solidFill>
                <a:srgbClr val="FF0000"/>
              </a:solidFill>
            </a:endParaRPr>
          </a:p>
          <a:p>
            <a:pPr marL="228600" indent="-228600">
              <a:spcBef>
                <a:spcPts val="600"/>
              </a:spcBef>
              <a:buFont typeface="+mj-lt"/>
              <a:buAutoNum type="arabicPeriod" startAt="13"/>
            </a:pPr>
            <a:endParaRPr lang="en-US" sz="1200" b="1" dirty="0">
              <a:solidFill>
                <a:schemeClr val="tx1"/>
              </a:solidFill>
            </a:endParaRPr>
          </a:p>
          <a:p>
            <a:pPr marL="0" indent="0">
              <a:spcBef>
                <a:spcPts val="600"/>
              </a:spcBef>
              <a:buNone/>
            </a:pPr>
            <a:r>
              <a:rPr lang="en-US" sz="1200" b="1" dirty="0">
                <a:solidFill>
                  <a:schemeClr val="tx1"/>
                </a:solidFill>
              </a:rPr>
              <a:t>Safety</a:t>
            </a:r>
          </a:p>
          <a:p>
            <a:pPr marL="228600" indent="-228600">
              <a:spcBef>
                <a:spcPts val="600"/>
              </a:spcBef>
              <a:buFont typeface="+mj-lt"/>
              <a:buAutoNum type="arabicPeriod" startAt="8"/>
            </a:pPr>
            <a:r>
              <a:rPr lang="en-US" sz="1200" dirty="0">
                <a:solidFill>
                  <a:schemeClr val="tx1"/>
                </a:solidFill>
              </a:rPr>
              <a:t>Safety profile is not that comparable, since the nature of the AEs is quite different.</a:t>
            </a:r>
          </a:p>
          <a:p>
            <a:pPr marL="228600" indent="-228600">
              <a:spcBef>
                <a:spcPts val="600"/>
              </a:spcBef>
              <a:buFont typeface="+mj-lt"/>
              <a:buAutoNum type="arabicPeriod" startAt="8"/>
            </a:pPr>
            <a:r>
              <a:rPr lang="en-US" sz="1200" dirty="0">
                <a:solidFill>
                  <a:schemeClr val="tx1"/>
                </a:solidFill>
              </a:rPr>
              <a:t>The trial just confirmed what we already know: afatinib is a little better but more toxic.</a:t>
            </a:r>
          </a:p>
          <a:p>
            <a:pPr marL="228600" indent="-228600">
              <a:spcBef>
                <a:spcPts val="600"/>
              </a:spcBef>
              <a:buFont typeface="+mj-lt"/>
              <a:buAutoNum type="arabicPeriod" startAt="8"/>
            </a:pPr>
            <a:r>
              <a:rPr lang="en-US" sz="1200" dirty="0">
                <a:solidFill>
                  <a:schemeClr val="tx1"/>
                </a:solidFill>
              </a:rPr>
              <a:t>How many patients escalated to 50 mg? Was the safety profile different from the overall population?</a:t>
            </a:r>
          </a:p>
          <a:p>
            <a:pPr marL="228600" indent="-228600">
              <a:spcBef>
                <a:spcPts val="600"/>
              </a:spcBef>
              <a:buFont typeface="+mj-lt"/>
              <a:buAutoNum type="arabicPeriod" startAt="8"/>
            </a:pPr>
            <a:r>
              <a:rPr lang="en-US" sz="1200" dirty="0">
                <a:solidFill>
                  <a:schemeClr val="tx1"/>
                </a:solidFill>
              </a:rPr>
              <a:t>What was the starting dose? Why did you allow an increase to 50 mg?</a:t>
            </a:r>
          </a:p>
          <a:p>
            <a:pPr marL="228600" indent="-228600">
              <a:spcBef>
                <a:spcPts val="600"/>
              </a:spcBef>
              <a:buFont typeface="+mj-lt"/>
              <a:buAutoNum type="arabicPeriod" startAt="8"/>
            </a:pPr>
            <a:r>
              <a:rPr lang="en-GB" sz="1200" dirty="0">
                <a:solidFill>
                  <a:schemeClr val="tx1"/>
                </a:solidFill>
              </a:rPr>
              <a:t>Afatinib is more toxic; more patients needed a dose reduction than with erlotinib.</a:t>
            </a:r>
          </a:p>
          <a:p>
            <a:pPr marL="0" indent="0">
              <a:spcBef>
                <a:spcPts val="600"/>
              </a:spcBef>
              <a:buNone/>
            </a:pPr>
            <a:endParaRPr lang="en-GB" sz="1200" dirty="0" smtClean="0">
              <a:solidFill>
                <a:schemeClr val="tx1"/>
              </a:solidFill>
            </a:endParaRPr>
          </a:p>
        </p:txBody>
      </p:sp>
    </p:spTree>
    <p:extLst>
      <p:ext uri="{BB962C8B-B14F-4D97-AF65-F5344CB8AC3E}">
        <p14:creationId xmlns:p14="http://schemas.microsoft.com/office/powerpoint/2010/main" val="2962223630"/>
      </p:ext>
    </p:extLst>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smtClean="0"/>
              <a:t>Scientific Response Points (cont’d)</a:t>
            </a:r>
            <a:endParaRPr lang="en-US" dirty="0"/>
          </a:p>
        </p:txBody>
      </p:sp>
      <p:sp>
        <p:nvSpPr>
          <p:cNvPr id="6" name="Content Placeholder 5"/>
          <p:cNvSpPr>
            <a:spLocks noGrp="1"/>
          </p:cNvSpPr>
          <p:nvPr>
            <p:ph idx="1"/>
          </p:nvPr>
        </p:nvSpPr>
        <p:spPr>
          <a:xfrm>
            <a:off x="400343" y="1292860"/>
            <a:ext cx="7696199" cy="4604337"/>
          </a:xfrm>
        </p:spPr>
        <p:txBody>
          <a:bodyPr/>
          <a:lstStyle/>
          <a:p>
            <a:pPr marL="0" indent="0">
              <a:spcBef>
                <a:spcPts val="600"/>
              </a:spcBef>
              <a:buNone/>
            </a:pPr>
            <a:r>
              <a:rPr lang="en-US" sz="1200" b="1" dirty="0">
                <a:solidFill>
                  <a:schemeClr val="tx1"/>
                </a:solidFill>
              </a:rPr>
              <a:t>Biomarkers and </a:t>
            </a:r>
            <a:r>
              <a:rPr lang="en-US" sz="1200" b="1" dirty="0" smtClean="0">
                <a:solidFill>
                  <a:schemeClr val="tx1"/>
                </a:solidFill>
              </a:rPr>
              <a:t>subgroups</a:t>
            </a:r>
            <a:endParaRPr lang="en-US" sz="1200" b="1" dirty="0">
              <a:solidFill>
                <a:schemeClr val="tx1"/>
              </a:solidFill>
            </a:endParaRPr>
          </a:p>
          <a:p>
            <a:pPr>
              <a:spcBef>
                <a:spcPts val="600"/>
              </a:spcBef>
              <a:buFont typeface="+mj-lt"/>
              <a:buAutoNum type="arabicPeriod" startAt="13"/>
            </a:pPr>
            <a:r>
              <a:rPr lang="en-US" sz="1200" dirty="0" smtClean="0">
                <a:solidFill>
                  <a:schemeClr val="tx1"/>
                </a:solidFill>
              </a:rPr>
              <a:t>Is the effect on OS/PFS primarily driven by patients with EGFR mutation positive tumours?</a:t>
            </a:r>
            <a:endParaRPr lang="en-US" sz="1200" dirty="0">
              <a:solidFill>
                <a:schemeClr val="tx1"/>
              </a:solidFill>
            </a:endParaRPr>
          </a:p>
          <a:p>
            <a:pPr marL="228600" indent="-228600">
              <a:spcBef>
                <a:spcPts val="600"/>
              </a:spcBef>
              <a:buFont typeface="+mj-lt"/>
              <a:buAutoNum type="arabicPeriod" startAt="13"/>
            </a:pPr>
            <a:r>
              <a:rPr lang="en-US" sz="1200" dirty="0">
                <a:solidFill>
                  <a:schemeClr val="tx1"/>
                </a:solidFill>
              </a:rPr>
              <a:t>Is there a different clinical/molecular feature </a:t>
            </a:r>
            <a:r>
              <a:rPr lang="en-US" sz="1200" dirty="0" smtClean="0">
                <a:solidFill>
                  <a:schemeClr val="tx1"/>
                </a:solidFill>
              </a:rPr>
              <a:t>in </a:t>
            </a:r>
            <a:r>
              <a:rPr lang="en-US" sz="1200" dirty="0">
                <a:solidFill>
                  <a:schemeClr val="tx1"/>
                </a:solidFill>
              </a:rPr>
              <a:t>the </a:t>
            </a:r>
            <a:r>
              <a:rPr lang="en-US" sz="1200" dirty="0" smtClean="0">
                <a:solidFill>
                  <a:schemeClr val="tx1"/>
                </a:solidFill>
              </a:rPr>
              <a:t>early vs late </a:t>
            </a:r>
            <a:r>
              <a:rPr lang="en-US" sz="1200" dirty="0">
                <a:solidFill>
                  <a:schemeClr val="tx1"/>
                </a:solidFill>
              </a:rPr>
              <a:t>progressing population?</a:t>
            </a:r>
          </a:p>
          <a:p>
            <a:pPr marL="228600" indent="-228600">
              <a:spcBef>
                <a:spcPts val="600"/>
              </a:spcBef>
              <a:buFont typeface="+mj-lt"/>
              <a:buAutoNum type="arabicPeriod" startAt="13"/>
            </a:pPr>
            <a:r>
              <a:rPr lang="en-US" sz="1200" dirty="0">
                <a:solidFill>
                  <a:schemeClr val="tx1"/>
                </a:solidFill>
              </a:rPr>
              <a:t>Patients with SD as best response to </a:t>
            </a:r>
            <a:r>
              <a:rPr lang="en-US" sz="1200" dirty="0" smtClean="0">
                <a:solidFill>
                  <a:schemeClr val="tx1"/>
                </a:solidFill>
              </a:rPr>
              <a:t>first line </a:t>
            </a:r>
            <a:r>
              <a:rPr lang="en-US" sz="1200" dirty="0">
                <a:solidFill>
                  <a:schemeClr val="tx1"/>
                </a:solidFill>
              </a:rPr>
              <a:t>had a more pronounced OS benefit. Can you explain</a:t>
            </a:r>
            <a:r>
              <a:rPr lang="en-US" sz="1200" dirty="0" smtClean="0">
                <a:solidFill>
                  <a:schemeClr val="tx1"/>
                </a:solidFill>
              </a:rPr>
              <a:t>?</a:t>
            </a:r>
          </a:p>
          <a:p>
            <a:pPr marL="0" indent="0">
              <a:spcBef>
                <a:spcPts val="600"/>
              </a:spcBef>
              <a:buNone/>
            </a:pPr>
            <a:endParaRPr lang="en-US" sz="1200" b="1" dirty="0" smtClean="0">
              <a:solidFill>
                <a:schemeClr val="tx1"/>
              </a:solidFill>
            </a:endParaRPr>
          </a:p>
          <a:p>
            <a:pPr marL="0" indent="0">
              <a:spcBef>
                <a:spcPts val="600"/>
              </a:spcBef>
              <a:buNone/>
            </a:pPr>
            <a:r>
              <a:rPr lang="en-US" sz="1200" b="1" dirty="0" smtClean="0">
                <a:solidFill>
                  <a:schemeClr val="tx1"/>
                </a:solidFill>
              </a:rPr>
              <a:t>Trials/Competitors comparison</a:t>
            </a:r>
          </a:p>
          <a:p>
            <a:pPr marL="228600" indent="-228600">
              <a:spcBef>
                <a:spcPts val="600"/>
              </a:spcBef>
              <a:buFont typeface="+mj-lt"/>
              <a:buAutoNum type="arabicPeriod" startAt="16"/>
            </a:pPr>
            <a:r>
              <a:rPr lang="en-GB" sz="1200" dirty="0" smtClean="0">
                <a:solidFill>
                  <a:schemeClr val="tx1"/>
                </a:solidFill>
              </a:rPr>
              <a:t>Docetaxel </a:t>
            </a:r>
            <a:r>
              <a:rPr lang="en-GB" sz="1200" dirty="0">
                <a:solidFill>
                  <a:schemeClr val="tx1"/>
                </a:solidFill>
              </a:rPr>
              <a:t>is more efficacious than erlotinib, so I will continue using </a:t>
            </a:r>
            <a:r>
              <a:rPr lang="en-GB" sz="1200" dirty="0" smtClean="0">
                <a:solidFill>
                  <a:schemeClr val="tx1"/>
                </a:solidFill>
              </a:rPr>
              <a:t>reserve </a:t>
            </a:r>
            <a:r>
              <a:rPr lang="en-GB" sz="1200" dirty="0">
                <a:solidFill>
                  <a:schemeClr val="tx1"/>
                </a:solidFill>
              </a:rPr>
              <a:t>a TKI </a:t>
            </a:r>
            <a:r>
              <a:rPr lang="en-GB" sz="1200" dirty="0" smtClean="0">
                <a:solidFill>
                  <a:schemeClr val="tx1"/>
                </a:solidFill>
              </a:rPr>
              <a:t>for </a:t>
            </a:r>
            <a:r>
              <a:rPr lang="en-GB" sz="1200" dirty="0">
                <a:solidFill>
                  <a:schemeClr val="tx1"/>
                </a:solidFill>
              </a:rPr>
              <a:t>later </a:t>
            </a:r>
            <a:r>
              <a:rPr lang="en-GB" sz="1200" dirty="0" smtClean="0">
                <a:solidFill>
                  <a:schemeClr val="tx1"/>
                </a:solidFill>
              </a:rPr>
              <a:t>lines.</a:t>
            </a:r>
            <a:endParaRPr lang="en-US" sz="1200" dirty="0">
              <a:solidFill>
                <a:schemeClr val="tx1"/>
              </a:solidFill>
            </a:endParaRPr>
          </a:p>
          <a:p>
            <a:pPr marL="228600" indent="-228600">
              <a:spcBef>
                <a:spcPts val="600"/>
              </a:spcBef>
              <a:buFont typeface="+mj-lt"/>
              <a:buAutoNum type="arabicPeriod" startAt="16"/>
            </a:pPr>
            <a:r>
              <a:rPr lang="en-US" sz="1200" dirty="0">
                <a:solidFill>
                  <a:schemeClr val="tx1"/>
                </a:solidFill>
              </a:rPr>
              <a:t>How relevant are these data in light of </a:t>
            </a:r>
            <a:r>
              <a:rPr lang="en-US" sz="1200" dirty="0" smtClean="0">
                <a:solidFill>
                  <a:schemeClr val="tx1"/>
                </a:solidFill>
              </a:rPr>
              <a:t>the TAILOR/DELTA </a:t>
            </a:r>
            <a:r>
              <a:rPr lang="en-US" sz="1200" dirty="0">
                <a:solidFill>
                  <a:schemeClr val="tx1"/>
                </a:solidFill>
              </a:rPr>
              <a:t>trials?</a:t>
            </a:r>
          </a:p>
          <a:p>
            <a:pPr marL="228600" indent="-228600">
              <a:spcBef>
                <a:spcPts val="600"/>
              </a:spcBef>
              <a:buFont typeface="+mj-lt"/>
              <a:buAutoNum type="arabicPeriod" startAt="16"/>
            </a:pPr>
            <a:r>
              <a:rPr lang="en-US" sz="1200" dirty="0" smtClean="0">
                <a:solidFill>
                  <a:schemeClr val="tx1"/>
                </a:solidFill>
              </a:rPr>
              <a:t>Nivolumab is/will be available, so TKIs are relegated to third or fourth line as a last option</a:t>
            </a:r>
            <a:r>
              <a:rPr lang="en-US" sz="1200" dirty="0">
                <a:solidFill>
                  <a:schemeClr val="tx1"/>
                </a:solidFill>
              </a:rPr>
              <a:t>. </a:t>
            </a:r>
            <a:endParaRPr lang="en-US" sz="1200" dirty="0" smtClean="0">
              <a:solidFill>
                <a:schemeClr val="tx1"/>
              </a:solidFill>
            </a:endParaRPr>
          </a:p>
          <a:p>
            <a:pPr marL="228600" indent="-228600">
              <a:spcBef>
                <a:spcPts val="600"/>
              </a:spcBef>
              <a:buFont typeface="+mj-lt"/>
              <a:buAutoNum type="arabicPeriod" startAt="19"/>
            </a:pPr>
            <a:r>
              <a:rPr lang="en-GB" sz="1200" dirty="0" err="1" smtClean="0">
                <a:solidFill>
                  <a:schemeClr val="tx1"/>
                </a:solidFill>
              </a:rPr>
              <a:t>Ramucirumab</a:t>
            </a:r>
            <a:r>
              <a:rPr lang="en-GB" sz="1200" dirty="0" smtClean="0">
                <a:solidFill>
                  <a:schemeClr val="tx1"/>
                </a:solidFill>
              </a:rPr>
              <a:t> plus </a:t>
            </a:r>
            <a:r>
              <a:rPr lang="en-GB" sz="1200" dirty="0">
                <a:solidFill>
                  <a:schemeClr val="tx1"/>
                </a:solidFill>
              </a:rPr>
              <a:t>docetaxel showed even better data in the subgroup of patients with squamous </a:t>
            </a:r>
            <a:r>
              <a:rPr lang="en-GB" sz="1200" dirty="0" smtClean="0">
                <a:solidFill>
                  <a:schemeClr val="tx1"/>
                </a:solidFill>
              </a:rPr>
              <a:t>histology.</a:t>
            </a:r>
          </a:p>
          <a:p>
            <a:pPr marL="0" indent="0">
              <a:spcBef>
                <a:spcPts val="600"/>
              </a:spcBef>
              <a:buNone/>
            </a:pPr>
            <a:endParaRPr lang="en-GB" sz="1200" dirty="0">
              <a:solidFill>
                <a:schemeClr val="tx1"/>
              </a:solidFill>
            </a:endParaRPr>
          </a:p>
          <a:p>
            <a:pPr marL="0" indent="0">
              <a:spcBef>
                <a:spcPts val="600"/>
              </a:spcBef>
              <a:buNone/>
            </a:pPr>
            <a:r>
              <a:rPr lang="en-GB" sz="1200" b="1" dirty="0" smtClean="0">
                <a:solidFill>
                  <a:schemeClr val="tx1"/>
                </a:solidFill>
              </a:rPr>
              <a:t>Efficacy of afatinib in other SCC</a:t>
            </a:r>
            <a:endParaRPr lang="en-US" sz="1200" b="1" dirty="0">
              <a:solidFill>
                <a:schemeClr val="tx1"/>
              </a:solidFill>
            </a:endParaRPr>
          </a:p>
          <a:p>
            <a:pPr marL="228600" indent="-228600">
              <a:spcBef>
                <a:spcPts val="600"/>
              </a:spcBef>
              <a:buFont typeface="+mj-lt"/>
              <a:buAutoNum type="arabicPeriod" startAt="20"/>
            </a:pPr>
            <a:r>
              <a:rPr lang="en-GB" sz="1200" dirty="0" smtClean="0">
                <a:solidFill>
                  <a:schemeClr val="tx1"/>
                </a:solidFill>
              </a:rPr>
              <a:t>Are there afatinib </a:t>
            </a:r>
            <a:r>
              <a:rPr lang="en-GB" sz="1200" dirty="0">
                <a:solidFill>
                  <a:schemeClr val="tx1"/>
                </a:solidFill>
              </a:rPr>
              <a:t>data in other squamous cell </a:t>
            </a:r>
            <a:r>
              <a:rPr lang="en-GB" sz="1200" dirty="0" smtClean="0">
                <a:solidFill>
                  <a:schemeClr val="tx1"/>
                </a:solidFill>
              </a:rPr>
              <a:t>carcinomas?</a:t>
            </a:r>
            <a:endParaRPr lang="en-US" sz="1200" dirty="0" smtClean="0">
              <a:solidFill>
                <a:schemeClr val="tx1"/>
              </a:solidFill>
            </a:endParaRPr>
          </a:p>
          <a:p>
            <a:pPr marL="0" indent="0">
              <a:spcBef>
                <a:spcPts val="600"/>
              </a:spcBef>
              <a:buNone/>
            </a:pPr>
            <a:endParaRPr lang="en-US" sz="1200" dirty="0">
              <a:solidFill>
                <a:schemeClr val="tx1"/>
              </a:solidFill>
            </a:endParaRPr>
          </a:p>
        </p:txBody>
      </p:sp>
    </p:spTree>
    <p:extLst>
      <p:ext uri="{BB962C8B-B14F-4D97-AF65-F5344CB8AC3E}">
        <p14:creationId xmlns:p14="http://schemas.microsoft.com/office/powerpoint/2010/main" val="2806212487"/>
      </p:ext>
    </p:extLst>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ound Same Side Corner Rectangle 12"/>
          <p:cNvSpPr/>
          <p:nvPr/>
        </p:nvSpPr>
        <p:spPr>
          <a:xfrm rot="10800000">
            <a:off x="196411" y="1879088"/>
            <a:ext cx="8831766" cy="3805432"/>
          </a:xfrm>
          <a:prstGeom prst="round2SameRect">
            <a:avLst>
              <a:gd name="adj1" fmla="val 5346"/>
              <a:gd name="adj2" fmla="val 0"/>
            </a:avLst>
          </a:prstGeom>
          <a:solidFill>
            <a:schemeClr val="bg1">
              <a:lumMod val="95000"/>
            </a:schemeClr>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aphicFrame>
        <p:nvGraphicFramePr>
          <p:cNvPr id="5" name="Table 4"/>
          <p:cNvGraphicFramePr>
            <a:graphicFrameLocks noGrp="1"/>
          </p:cNvGraphicFramePr>
          <p:nvPr>
            <p:extLst>
              <p:ext uri="{D42A27DB-BD31-4B8C-83A1-F6EECF244321}">
                <p14:modId xmlns:p14="http://schemas.microsoft.com/office/powerpoint/2010/main" val="2670497126"/>
              </p:ext>
            </p:extLst>
          </p:nvPr>
        </p:nvGraphicFramePr>
        <p:xfrm>
          <a:off x="195072" y="1863738"/>
          <a:ext cx="8834628" cy="3883152"/>
        </p:xfrm>
        <a:graphic>
          <a:graphicData uri="http://schemas.openxmlformats.org/drawingml/2006/table">
            <a:tbl>
              <a:tblPr firstRow="1" bandRow="1">
                <a:tableStyleId>{5C22544A-7EE6-4342-B048-85BDC9FD1C3A}</a:tableStyleId>
              </a:tblPr>
              <a:tblGrid>
                <a:gridCol w="8834628"/>
              </a:tblGrid>
              <a:tr h="3883152">
                <a:tc>
                  <a:txBody>
                    <a:bodyPr/>
                    <a:lstStyle/>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en-US" sz="1700" b="0" i="0" kern="1200" baseline="0" dirty="0" smtClean="0">
                          <a:solidFill>
                            <a:schemeClr val="tx1"/>
                          </a:solidFill>
                          <a:latin typeface="+mn-lt"/>
                          <a:ea typeface="+mn-ea"/>
                          <a:cs typeface="+mn-cs"/>
                        </a:rPr>
                        <a:t>SCC of the lung is known to have high EGFR overexpression and gene amplification, aberrations of other ErbB receptors (including </a:t>
                      </a:r>
                      <a:r>
                        <a:rPr lang="en-US" sz="1700" b="0" i="1" kern="1200" baseline="0" dirty="0" smtClean="0">
                          <a:solidFill>
                            <a:schemeClr val="tx1"/>
                          </a:solidFill>
                          <a:latin typeface="+mn-lt"/>
                          <a:ea typeface="+mn-ea"/>
                          <a:cs typeface="+mn-cs"/>
                        </a:rPr>
                        <a:t>ErbB3</a:t>
                      </a:r>
                      <a:r>
                        <a:rPr lang="en-US" sz="1700" b="0" i="0" kern="1200" baseline="0" dirty="0" smtClean="0">
                          <a:solidFill>
                            <a:schemeClr val="tx1"/>
                          </a:solidFill>
                          <a:latin typeface="+mn-lt"/>
                          <a:ea typeface="+mn-ea"/>
                          <a:cs typeface="+mn-cs"/>
                        </a:rPr>
                        <a:t> overexpression in 30%), and dysregulation of downstream pathway has been implicated in pathobiology of SCC</a:t>
                      </a:r>
                      <a:r>
                        <a:rPr lang="en-US" sz="1700" b="0" i="0" kern="1200" baseline="30000" dirty="0" smtClean="0">
                          <a:solidFill>
                            <a:schemeClr val="tx1"/>
                          </a:solidFill>
                          <a:latin typeface="+mn-lt"/>
                          <a:ea typeface="+mn-ea"/>
                          <a:cs typeface="+mn-cs"/>
                        </a:rPr>
                        <a:t>1,2</a:t>
                      </a:r>
                      <a:endParaRPr lang="en-US" sz="1700" b="0" i="0" kern="1200" baseline="0" dirty="0" smtClean="0">
                        <a:solidFill>
                          <a:schemeClr val="tx1"/>
                        </a:solidFill>
                        <a:latin typeface="+mn-lt"/>
                        <a:ea typeface="+mn-ea"/>
                        <a:cs typeface="+mn-cs"/>
                      </a:endParaRPr>
                    </a:p>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en-US" sz="1700" b="0" i="0" kern="1200" baseline="0" dirty="0" smtClean="0">
                          <a:solidFill>
                            <a:schemeClr val="tx1"/>
                          </a:solidFill>
                          <a:latin typeface="+mn-lt"/>
                          <a:ea typeface="+mn-ea"/>
                          <a:cs typeface="+mn-cs"/>
                        </a:rPr>
                        <a:t>These findings likely account for the benefits these patients derive from erlotinib</a:t>
                      </a:r>
                      <a:r>
                        <a:rPr lang="en-US" sz="1700" b="0" i="0" kern="1200" baseline="30000" dirty="0" smtClean="0">
                          <a:solidFill>
                            <a:schemeClr val="tx1"/>
                          </a:solidFill>
                          <a:latin typeface="+mn-lt"/>
                          <a:ea typeface="+mn-ea"/>
                          <a:cs typeface="+mn-cs"/>
                        </a:rPr>
                        <a:t>3-5</a:t>
                      </a:r>
                      <a:r>
                        <a:rPr lang="en-US" sz="1700" b="0" i="0" kern="1200" baseline="0" dirty="0" smtClean="0">
                          <a:solidFill>
                            <a:schemeClr val="tx1"/>
                          </a:solidFill>
                          <a:latin typeface="+mn-lt"/>
                          <a:ea typeface="+mn-ea"/>
                          <a:cs typeface="+mn-cs"/>
                        </a:rPr>
                        <a:t> and other EGFR-directed therapies</a:t>
                      </a:r>
                      <a:r>
                        <a:rPr lang="en-US" sz="1700" b="0" i="0" kern="1200" baseline="30000" dirty="0" smtClean="0">
                          <a:solidFill>
                            <a:schemeClr val="tx1"/>
                          </a:solidFill>
                          <a:latin typeface="+mn-lt"/>
                          <a:ea typeface="+mn-ea"/>
                          <a:cs typeface="+mn-cs"/>
                        </a:rPr>
                        <a:t>a</a:t>
                      </a:r>
                      <a:r>
                        <a:rPr lang="en-US" sz="1700" b="0" i="0" kern="1200" baseline="0" dirty="0" smtClean="0">
                          <a:solidFill>
                            <a:schemeClr val="tx1"/>
                          </a:solidFill>
                          <a:latin typeface="+mn-lt"/>
                          <a:ea typeface="+mn-ea"/>
                          <a:cs typeface="+mn-cs"/>
                        </a:rPr>
                        <a:t> in various treatment settings, despite the low frequency</a:t>
                      </a:r>
                      <a:br>
                        <a:rPr lang="en-US" sz="1700" b="0" i="0" kern="1200" baseline="0" dirty="0" smtClean="0">
                          <a:solidFill>
                            <a:schemeClr val="tx1"/>
                          </a:solidFill>
                          <a:latin typeface="+mn-lt"/>
                          <a:ea typeface="+mn-ea"/>
                          <a:cs typeface="+mn-cs"/>
                        </a:rPr>
                      </a:br>
                      <a:r>
                        <a:rPr lang="en-US" sz="1700" b="0" i="0" kern="1200" baseline="0" dirty="0" smtClean="0">
                          <a:solidFill>
                            <a:schemeClr val="tx1"/>
                          </a:solidFill>
                          <a:latin typeface="+mn-lt"/>
                          <a:ea typeface="+mn-ea"/>
                          <a:cs typeface="+mn-cs"/>
                        </a:rPr>
                        <a:t>of EGFR-activating mutations</a:t>
                      </a:r>
                      <a:r>
                        <a:rPr lang="en-US" sz="1700" b="0" i="0" kern="1200" baseline="30000" dirty="0" smtClean="0">
                          <a:solidFill>
                            <a:schemeClr val="tx1"/>
                          </a:solidFill>
                          <a:latin typeface="+mn-lt"/>
                          <a:ea typeface="+mn-ea"/>
                          <a:cs typeface="+mn-cs"/>
                        </a:rPr>
                        <a:t>6</a:t>
                      </a:r>
                      <a:endParaRPr lang="en-US" sz="1700" b="0" i="0" kern="1200" baseline="0" dirty="0" smtClean="0">
                        <a:solidFill>
                          <a:schemeClr val="tx1"/>
                        </a:solidFill>
                        <a:latin typeface="+mn-lt"/>
                        <a:ea typeface="+mn-ea"/>
                        <a:cs typeface="+mn-cs"/>
                      </a:endParaRPr>
                    </a:p>
                    <a:p>
                      <a:pPr marL="0" marR="0" lvl="0" indent="0"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endParaRPr lang="en-US" sz="1600" b="0" i="1" kern="1200" baseline="0" dirty="0" smtClean="0">
                        <a:solidFill>
                          <a:schemeClr val="tx1">
                            <a:lumMod val="75000"/>
                            <a:lumOff val="25000"/>
                          </a:schemeClr>
                        </a:solidFill>
                        <a:latin typeface="+mn-lt"/>
                        <a:ea typeface="+mn-ea"/>
                        <a:cs typeface="+mn-cs"/>
                      </a:endParaRPr>
                    </a:p>
                    <a:p>
                      <a:pPr marL="0" marR="0" lvl="0" indent="0"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None/>
                        <a:tabLst/>
                        <a:defRPr/>
                      </a:pPr>
                      <a:endParaRPr lang="en-US" sz="1200" b="0" i="1" kern="1200" baseline="0" dirty="0" smtClean="0">
                        <a:solidFill>
                          <a:schemeClr val="tx1"/>
                        </a:solidFill>
                        <a:latin typeface="+mn-lt"/>
                        <a:ea typeface="+mn-ea"/>
                        <a:cs typeface="+mn-cs"/>
                      </a:endParaRPr>
                    </a:p>
                    <a:p>
                      <a:pPr marL="0" marR="0" lvl="0" indent="0"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None/>
                        <a:tabLst/>
                        <a:defRPr/>
                      </a:pPr>
                      <a:r>
                        <a:rPr lang="en-US" sz="1200" b="0" i="1" kern="1200" baseline="0" dirty="0" smtClean="0">
                          <a:solidFill>
                            <a:schemeClr val="tx1"/>
                          </a:solidFill>
                          <a:latin typeface="+mn-lt"/>
                          <a:ea typeface="+mn-ea"/>
                          <a:cs typeface="+mn-cs"/>
                        </a:rPr>
                        <a:t>Supportive evidence:</a:t>
                      </a:r>
                    </a:p>
                    <a:p>
                      <a:pPr marL="0" lvl="0" indent="0">
                        <a:spcAft>
                          <a:spcPts val="600"/>
                        </a:spcAft>
                        <a:buClr>
                          <a:schemeClr val="accent1"/>
                        </a:buClr>
                        <a:buFont typeface="Arial" panose="020B0604020202020204" pitchFamily="34" charset="0"/>
                        <a:buNone/>
                      </a:pPr>
                      <a:r>
                        <a:rPr lang="en-GB" sz="1200" b="0" i="1" kern="1200" dirty="0" smtClean="0">
                          <a:solidFill>
                            <a:schemeClr val="tx1"/>
                          </a:solidFill>
                          <a:latin typeface="+mn-lt"/>
                          <a:ea typeface="+mn-ea"/>
                          <a:cs typeface="+mn-cs"/>
                        </a:rPr>
                        <a:t>1) The incidence of ErbB alterations in SCC of the lung</a:t>
                      </a:r>
                      <a:r>
                        <a:rPr lang="en-GB" sz="1200" b="0" i="1" kern="1200" baseline="30000" dirty="0" smtClean="0">
                          <a:solidFill>
                            <a:schemeClr val="tx1"/>
                          </a:solidFill>
                          <a:latin typeface="+mn-lt"/>
                          <a:ea typeface="+mn-ea"/>
                          <a:cs typeface="+mn-cs"/>
                        </a:rPr>
                        <a:t>1-12</a:t>
                      </a:r>
                      <a:r>
                        <a:rPr lang="en-GB" sz="1200" b="0" i="1" kern="1200" baseline="0" dirty="0" smtClean="0">
                          <a:solidFill>
                            <a:schemeClr val="tx1"/>
                          </a:solidFill>
                          <a:latin typeface="+mn-lt"/>
                          <a:ea typeface="+mn-ea"/>
                          <a:cs typeface="+mn-cs"/>
                        </a:rPr>
                        <a:t>: </a:t>
                      </a:r>
                      <a:r>
                        <a:rPr lang="en-GB" sz="1200" b="0" i="1" kern="1200" dirty="0" smtClean="0">
                          <a:solidFill>
                            <a:schemeClr val="tx1"/>
                          </a:solidFill>
                          <a:latin typeface="+mn-lt"/>
                          <a:ea typeface="+mn-ea"/>
                          <a:cs typeface="+mn-cs"/>
                        </a:rPr>
                        <a:t>High EGFR gene copy-number and protein overexpression, EGFR mutations = 1%–5%; EGFRvIII mutants = 5%–8% , ErbB4 mutations = ≈2%–3%, ErbB3 mutations = ≈1%</a:t>
                      </a:r>
                    </a:p>
                    <a:p>
                      <a:pPr marL="0" marR="0" lvl="0" indent="0"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None/>
                        <a:tabLst/>
                        <a:defRPr/>
                      </a:pPr>
                      <a:r>
                        <a:rPr lang="en-US" sz="1200" b="0" i="1" kern="1200" baseline="0" dirty="0" smtClean="0">
                          <a:solidFill>
                            <a:schemeClr val="tx1"/>
                          </a:solidFill>
                          <a:latin typeface="+mn-lt"/>
                          <a:ea typeface="+mn-ea"/>
                          <a:cs typeface="+mn-cs"/>
                        </a:rPr>
                        <a:t>2) Other EGFR-targeted agents provided OS benefit: </a:t>
                      </a:r>
                      <a:r>
                        <a:rPr lang="en-US" sz="1200" b="0" i="1" kern="1200" baseline="30000" dirty="0" smtClean="0">
                          <a:solidFill>
                            <a:schemeClr val="tx1"/>
                          </a:solidFill>
                          <a:latin typeface="+mn-lt"/>
                          <a:ea typeface="+mn-ea"/>
                          <a:cs typeface="+mn-cs"/>
                        </a:rPr>
                        <a:t>a</a:t>
                      </a:r>
                      <a:r>
                        <a:rPr lang="en-US" sz="1200" b="0" i="1" kern="1200" baseline="0" dirty="0" smtClean="0">
                          <a:solidFill>
                            <a:schemeClr val="tx1"/>
                          </a:solidFill>
                          <a:latin typeface="+mn-lt"/>
                          <a:ea typeface="+mn-ea"/>
                          <a:cs typeface="+mn-cs"/>
                        </a:rPr>
                        <a:t>cetuximab</a:t>
                      </a:r>
                      <a:r>
                        <a:rPr lang="en-US" sz="1200" b="0" i="1" kern="1200" baseline="30000" dirty="0" smtClean="0">
                          <a:solidFill>
                            <a:schemeClr val="tx1"/>
                          </a:solidFill>
                          <a:latin typeface="+mn-lt"/>
                          <a:ea typeface="+mn-ea"/>
                          <a:cs typeface="+mn-cs"/>
                        </a:rPr>
                        <a:t>13,14</a:t>
                      </a:r>
                      <a:r>
                        <a:rPr lang="en-US" sz="1200" b="0" i="1" kern="1200" baseline="0" dirty="0" smtClean="0">
                          <a:solidFill>
                            <a:schemeClr val="tx1"/>
                          </a:solidFill>
                          <a:latin typeface="+mn-lt"/>
                          <a:ea typeface="+mn-ea"/>
                          <a:cs typeface="+mn-cs"/>
                        </a:rPr>
                        <a:t> or </a:t>
                      </a:r>
                      <a:r>
                        <a:rPr lang="en-US" sz="1200" b="0" i="1" kern="1200" baseline="30000" dirty="0" smtClean="0">
                          <a:solidFill>
                            <a:schemeClr val="tx1"/>
                          </a:solidFill>
                          <a:latin typeface="+mn-lt"/>
                          <a:ea typeface="+mn-ea"/>
                          <a:cs typeface="+mn-cs"/>
                        </a:rPr>
                        <a:t>a</a:t>
                      </a:r>
                      <a:r>
                        <a:rPr lang="en-US" sz="1200" b="0" i="1" kern="1200" baseline="0" dirty="0" smtClean="0">
                          <a:solidFill>
                            <a:schemeClr val="tx1"/>
                          </a:solidFill>
                          <a:latin typeface="+mn-lt"/>
                          <a:ea typeface="+mn-ea"/>
                          <a:cs typeface="+mn-cs"/>
                        </a:rPr>
                        <a:t>necitumumab</a:t>
                      </a:r>
                      <a:r>
                        <a:rPr lang="en-US" sz="1200" b="0" i="1" kern="1200" baseline="30000" dirty="0" smtClean="0">
                          <a:solidFill>
                            <a:schemeClr val="tx1"/>
                          </a:solidFill>
                          <a:latin typeface="+mn-lt"/>
                          <a:ea typeface="+mn-ea"/>
                          <a:cs typeface="+mn-cs"/>
                        </a:rPr>
                        <a:t>15</a:t>
                      </a:r>
                      <a:r>
                        <a:rPr lang="en-US" sz="1200" b="0" i="1" kern="1200" baseline="0" dirty="0" smtClean="0">
                          <a:solidFill>
                            <a:schemeClr val="tx1"/>
                          </a:solidFill>
                          <a:latin typeface="+mn-lt"/>
                          <a:ea typeface="+mn-ea"/>
                          <a:cs typeface="+mn-cs"/>
                        </a:rPr>
                        <a:t> when added to first-line platinum doublet chemotherapy vs doublet chemotherapy only.</a:t>
                      </a: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bl>
          </a:graphicData>
        </a:graphic>
      </p:graphicFrame>
      <p:sp>
        <p:nvSpPr>
          <p:cNvPr id="4" name="Title 3"/>
          <p:cNvSpPr>
            <a:spLocks noGrp="1"/>
          </p:cNvSpPr>
          <p:nvPr>
            <p:ph type="title"/>
          </p:nvPr>
        </p:nvSpPr>
        <p:spPr/>
        <p:txBody>
          <a:bodyPr/>
          <a:lstStyle/>
          <a:p>
            <a:pPr lvl="0"/>
            <a:r>
              <a:rPr lang="en-GB" sz="2200" dirty="0" smtClean="0"/>
              <a:t>SRP 1: What is the rationale for studying EGFR TKIs in SCC of the lung? Does SCC have a low incidence of EGFR mutations?</a:t>
            </a:r>
            <a:endParaRPr lang="en-GB" sz="2200" dirty="0"/>
          </a:p>
        </p:txBody>
      </p:sp>
      <p:sp>
        <p:nvSpPr>
          <p:cNvPr id="3" name="TextBox 2"/>
          <p:cNvSpPr txBox="1"/>
          <p:nvPr/>
        </p:nvSpPr>
        <p:spPr>
          <a:xfrm>
            <a:off x="195391" y="5898706"/>
            <a:ext cx="8832788" cy="769441"/>
          </a:xfrm>
          <a:prstGeom prst="rect">
            <a:avLst/>
          </a:prstGeom>
          <a:noFill/>
        </p:spPr>
        <p:txBody>
          <a:bodyPr wrap="square" lIns="0" tIns="0" rIns="0" bIns="0" rtlCol="0" anchor="b" anchorCtr="0">
            <a:spAutoFit/>
          </a:bodyPr>
          <a:lstStyle/>
          <a:p>
            <a:r>
              <a:rPr lang="de-DE" sz="1000" dirty="0" smtClean="0"/>
              <a:t>1. Hirsch </a:t>
            </a:r>
            <a:r>
              <a:rPr lang="en-GB" sz="1000" dirty="0">
                <a:solidFill>
                  <a:schemeClr val="tx1">
                    <a:lumMod val="85000"/>
                    <a:lumOff val="15000"/>
                  </a:schemeClr>
                </a:solidFill>
              </a:rPr>
              <a:t>et al. </a:t>
            </a:r>
            <a:r>
              <a:rPr lang="en-GB" sz="1000" i="1" dirty="0" smtClean="0">
                <a:solidFill>
                  <a:schemeClr val="tx1">
                    <a:lumMod val="85000"/>
                    <a:lumOff val="15000"/>
                  </a:schemeClr>
                </a:solidFill>
              </a:rPr>
              <a:t>J Clin Oncol</a:t>
            </a:r>
            <a:r>
              <a:rPr lang="en-GB" sz="1000" dirty="0" smtClean="0">
                <a:solidFill>
                  <a:schemeClr val="tx1">
                    <a:lumMod val="85000"/>
                    <a:lumOff val="15000"/>
                  </a:schemeClr>
                </a:solidFill>
              </a:rPr>
              <a:t>. 2003;21:3798; 2. Lopez-Malpartida </a:t>
            </a:r>
            <a:r>
              <a:rPr lang="en-GB" sz="1000" dirty="0">
                <a:solidFill>
                  <a:schemeClr val="tx1">
                    <a:lumMod val="85000"/>
                    <a:lumOff val="15000"/>
                  </a:schemeClr>
                </a:solidFill>
              </a:rPr>
              <a:t>et al. </a:t>
            </a:r>
            <a:r>
              <a:rPr lang="en-GB" sz="1000" i="1" dirty="0">
                <a:solidFill>
                  <a:schemeClr val="tx1">
                    <a:lumMod val="85000"/>
                    <a:lumOff val="15000"/>
                  </a:schemeClr>
                </a:solidFill>
              </a:rPr>
              <a:t>Lung </a:t>
            </a:r>
            <a:r>
              <a:rPr lang="en-GB" sz="1000" i="1" dirty="0" smtClean="0">
                <a:solidFill>
                  <a:schemeClr val="tx1">
                    <a:lumMod val="85000"/>
                    <a:lumOff val="15000"/>
                  </a:schemeClr>
                </a:solidFill>
              </a:rPr>
              <a:t>Cancer</a:t>
            </a:r>
            <a:r>
              <a:rPr lang="en-GB" sz="1000" dirty="0" smtClean="0">
                <a:solidFill>
                  <a:schemeClr val="tx1">
                    <a:lumMod val="85000"/>
                    <a:lumOff val="15000"/>
                  </a:schemeClr>
                </a:solidFill>
              </a:rPr>
              <a:t>. 2009;65:25; 3. </a:t>
            </a:r>
            <a:r>
              <a:rPr lang="en-US" sz="1000" dirty="0" smtClean="0">
                <a:solidFill>
                  <a:srgbClr val="000000"/>
                </a:solidFill>
              </a:rPr>
              <a:t>Shepherd </a:t>
            </a:r>
            <a:r>
              <a:rPr lang="en-US" sz="1000" dirty="0">
                <a:solidFill>
                  <a:srgbClr val="000000"/>
                </a:solidFill>
              </a:rPr>
              <a:t>et </a:t>
            </a:r>
            <a:r>
              <a:rPr lang="en-US" sz="1000" dirty="0" smtClean="0">
                <a:solidFill>
                  <a:srgbClr val="000000"/>
                </a:solidFill>
              </a:rPr>
              <a:t>al. </a:t>
            </a:r>
            <a:r>
              <a:rPr lang="en-US" sz="1000" i="1" dirty="0">
                <a:solidFill>
                  <a:srgbClr val="000000"/>
                </a:solidFill>
              </a:rPr>
              <a:t>N Engl J Med</a:t>
            </a:r>
            <a:r>
              <a:rPr lang="en-US" sz="1000" dirty="0">
                <a:solidFill>
                  <a:srgbClr val="000000"/>
                </a:solidFill>
              </a:rPr>
              <a:t>. </a:t>
            </a:r>
            <a:r>
              <a:rPr lang="en-US" sz="1000" dirty="0" smtClean="0">
                <a:solidFill>
                  <a:srgbClr val="000000"/>
                </a:solidFill>
              </a:rPr>
              <a:t>2005;352:123; </a:t>
            </a:r>
          </a:p>
          <a:p>
            <a:r>
              <a:rPr lang="de-DE" sz="1000" dirty="0" smtClean="0">
                <a:solidFill>
                  <a:schemeClr val="tx1">
                    <a:lumMod val="85000"/>
                    <a:lumOff val="15000"/>
                  </a:schemeClr>
                </a:solidFill>
              </a:rPr>
              <a:t>4. Clark </a:t>
            </a:r>
            <a:r>
              <a:rPr lang="de-DE" sz="1000" dirty="0">
                <a:solidFill>
                  <a:schemeClr val="tx1">
                    <a:lumMod val="85000"/>
                    <a:lumOff val="15000"/>
                  </a:schemeClr>
                </a:solidFill>
              </a:rPr>
              <a:t>et al. </a:t>
            </a:r>
            <a:r>
              <a:rPr lang="de-DE" sz="1000" i="1" dirty="0">
                <a:solidFill>
                  <a:schemeClr val="tx1">
                    <a:lumMod val="85000"/>
                    <a:lumOff val="15000"/>
                  </a:schemeClr>
                </a:solidFill>
              </a:rPr>
              <a:t>Clin Lung </a:t>
            </a:r>
            <a:r>
              <a:rPr lang="de-DE" sz="1000" i="1" dirty="0" smtClean="0">
                <a:solidFill>
                  <a:schemeClr val="tx1">
                    <a:lumMod val="85000"/>
                    <a:lumOff val="15000"/>
                  </a:schemeClr>
                </a:solidFill>
              </a:rPr>
              <a:t>Cancer</a:t>
            </a:r>
            <a:r>
              <a:rPr lang="de-DE" sz="1000" dirty="0" smtClean="0">
                <a:solidFill>
                  <a:schemeClr val="tx1">
                    <a:lumMod val="85000"/>
                    <a:lumOff val="15000"/>
                  </a:schemeClr>
                </a:solidFill>
              </a:rPr>
              <a:t>. 2006;7:389; 5. </a:t>
            </a:r>
            <a:r>
              <a:rPr lang="en-GB" sz="1000" dirty="0" smtClean="0">
                <a:solidFill>
                  <a:schemeClr val="tx1">
                    <a:lumMod val="85000"/>
                    <a:lumOff val="15000"/>
                  </a:schemeClr>
                </a:solidFill>
              </a:rPr>
              <a:t>Leon </a:t>
            </a:r>
            <a:r>
              <a:rPr lang="en-GB" sz="1000" dirty="0">
                <a:solidFill>
                  <a:schemeClr val="tx1">
                    <a:lumMod val="85000"/>
                    <a:lumOff val="15000"/>
                  </a:schemeClr>
                </a:solidFill>
              </a:rPr>
              <a:t>et al. ESMO </a:t>
            </a:r>
            <a:r>
              <a:rPr lang="en-GB" sz="1000" dirty="0" smtClean="0">
                <a:solidFill>
                  <a:schemeClr val="tx1">
                    <a:lumMod val="85000"/>
                    <a:lumOff val="15000"/>
                  </a:schemeClr>
                </a:solidFill>
              </a:rPr>
              <a:t>2008. 1277P; 6. Dearden </a:t>
            </a:r>
            <a:r>
              <a:rPr lang="en-GB" sz="1000" dirty="0">
                <a:solidFill>
                  <a:schemeClr val="tx1">
                    <a:lumMod val="85000"/>
                    <a:lumOff val="15000"/>
                  </a:schemeClr>
                </a:solidFill>
              </a:rPr>
              <a:t>et al. </a:t>
            </a:r>
            <a:r>
              <a:rPr lang="en-GB" sz="1000" i="1" dirty="0">
                <a:solidFill>
                  <a:schemeClr val="tx1">
                    <a:lumMod val="85000"/>
                    <a:lumOff val="15000"/>
                  </a:schemeClr>
                </a:solidFill>
              </a:rPr>
              <a:t>Ann </a:t>
            </a:r>
            <a:r>
              <a:rPr lang="en-GB" sz="1000" i="1" dirty="0" smtClean="0">
                <a:solidFill>
                  <a:schemeClr val="tx1">
                    <a:lumMod val="85000"/>
                    <a:lumOff val="15000"/>
                  </a:schemeClr>
                </a:solidFill>
              </a:rPr>
              <a:t>Oncol</a:t>
            </a:r>
            <a:r>
              <a:rPr lang="en-GB" sz="1000" dirty="0" smtClean="0">
                <a:solidFill>
                  <a:schemeClr val="tx1">
                    <a:lumMod val="85000"/>
                    <a:lumOff val="15000"/>
                  </a:schemeClr>
                </a:solidFill>
              </a:rPr>
              <a:t>. 2013;24:2371; </a:t>
            </a:r>
          </a:p>
          <a:p>
            <a:r>
              <a:rPr lang="en-GB" sz="1000" dirty="0" smtClean="0">
                <a:solidFill>
                  <a:srgbClr val="000000"/>
                </a:solidFill>
              </a:rPr>
              <a:t>7. D’Arcangelo </a:t>
            </a:r>
            <a:r>
              <a:rPr lang="en-GB" sz="1000" dirty="0">
                <a:solidFill>
                  <a:srgbClr val="000000"/>
                </a:solidFill>
              </a:rPr>
              <a:t>et al.</a:t>
            </a:r>
            <a:r>
              <a:rPr lang="it-IT" sz="1000" dirty="0">
                <a:solidFill>
                  <a:srgbClr val="000000"/>
                </a:solidFill>
              </a:rPr>
              <a:t> </a:t>
            </a:r>
            <a:r>
              <a:rPr lang="en-US" sz="1000" i="1" dirty="0">
                <a:solidFill>
                  <a:srgbClr val="000000"/>
                </a:solidFill>
              </a:rPr>
              <a:t>Future Oncol. </a:t>
            </a:r>
            <a:r>
              <a:rPr lang="en-US" sz="1000" dirty="0">
                <a:solidFill>
                  <a:srgbClr val="000000"/>
                </a:solidFill>
              </a:rPr>
              <a:t>2013;9:699</a:t>
            </a:r>
            <a:r>
              <a:rPr lang="it-IT" sz="1000" dirty="0">
                <a:solidFill>
                  <a:srgbClr val="000000"/>
                </a:solidFill>
              </a:rPr>
              <a:t>; </a:t>
            </a:r>
            <a:r>
              <a:rPr lang="it-IT" sz="1000" dirty="0" smtClean="0">
                <a:solidFill>
                  <a:srgbClr val="000000"/>
                </a:solidFill>
              </a:rPr>
              <a:t>8. </a:t>
            </a:r>
            <a:r>
              <a:rPr lang="it-IT" sz="1000" dirty="0" err="1" smtClean="0">
                <a:solidFill>
                  <a:srgbClr val="000000"/>
                </a:solidFill>
              </a:rPr>
              <a:t>Jaiswal</a:t>
            </a:r>
            <a:r>
              <a:rPr lang="it-IT" sz="1000" dirty="0" smtClean="0">
                <a:solidFill>
                  <a:srgbClr val="000000"/>
                </a:solidFill>
              </a:rPr>
              <a:t> </a:t>
            </a:r>
            <a:r>
              <a:rPr lang="en-GB" sz="1000" dirty="0">
                <a:solidFill>
                  <a:srgbClr val="000000"/>
                </a:solidFill>
              </a:rPr>
              <a:t>et al. </a:t>
            </a:r>
            <a:r>
              <a:rPr lang="en-US" sz="1000" i="1" dirty="0">
                <a:solidFill>
                  <a:srgbClr val="000000"/>
                </a:solidFill>
              </a:rPr>
              <a:t>Cancer Cell. </a:t>
            </a:r>
            <a:r>
              <a:rPr lang="en-US" sz="1000" dirty="0" smtClean="0">
                <a:solidFill>
                  <a:srgbClr val="000000"/>
                </a:solidFill>
              </a:rPr>
              <a:t>2013;23:603</a:t>
            </a:r>
            <a:r>
              <a:rPr lang="en-US" sz="1000" dirty="0">
                <a:solidFill>
                  <a:srgbClr val="000000"/>
                </a:solidFill>
              </a:rPr>
              <a:t>; </a:t>
            </a:r>
            <a:r>
              <a:rPr lang="en-US" sz="1000" dirty="0" smtClean="0">
                <a:solidFill>
                  <a:srgbClr val="000000"/>
                </a:solidFill>
              </a:rPr>
              <a:t>9. </a:t>
            </a:r>
            <a:r>
              <a:rPr lang="de-DE" sz="1000" dirty="0" smtClean="0">
                <a:solidFill>
                  <a:srgbClr val="000000"/>
                </a:solidFill>
              </a:rPr>
              <a:t>Kan </a:t>
            </a:r>
            <a:r>
              <a:rPr lang="de-DE" sz="1000" dirty="0">
                <a:solidFill>
                  <a:srgbClr val="000000"/>
                </a:solidFill>
              </a:rPr>
              <a:t>et al. </a:t>
            </a:r>
            <a:r>
              <a:rPr lang="de-DE" sz="1000" i="1" dirty="0">
                <a:solidFill>
                  <a:srgbClr val="000000"/>
                </a:solidFill>
              </a:rPr>
              <a:t>Nature. </a:t>
            </a:r>
            <a:r>
              <a:rPr lang="de-DE" sz="1000" dirty="0">
                <a:solidFill>
                  <a:srgbClr val="000000"/>
                </a:solidFill>
              </a:rPr>
              <a:t>2010;</a:t>
            </a:r>
            <a:r>
              <a:rPr lang="en-GB" sz="1000" dirty="0">
                <a:solidFill>
                  <a:srgbClr val="000000"/>
                </a:solidFill>
              </a:rPr>
              <a:t>466:869</a:t>
            </a:r>
            <a:r>
              <a:rPr lang="en-GB" sz="1000" dirty="0" smtClean="0">
                <a:solidFill>
                  <a:srgbClr val="000000"/>
                </a:solidFill>
              </a:rPr>
              <a:t>; </a:t>
            </a:r>
          </a:p>
          <a:p>
            <a:r>
              <a:rPr lang="en-US" sz="1000" dirty="0" smtClean="0">
                <a:solidFill>
                  <a:srgbClr val="000000"/>
                </a:solidFill>
              </a:rPr>
              <a:t>10. Dacic </a:t>
            </a:r>
            <a:r>
              <a:rPr lang="en-US" sz="1000" dirty="0">
                <a:solidFill>
                  <a:srgbClr val="000000"/>
                </a:solidFill>
              </a:rPr>
              <a:t>et al. </a:t>
            </a:r>
            <a:r>
              <a:rPr lang="en-US" sz="1000" i="1" dirty="0">
                <a:solidFill>
                  <a:srgbClr val="000000"/>
                </a:solidFill>
              </a:rPr>
              <a:t>Am J Clin Pathol</a:t>
            </a:r>
            <a:r>
              <a:rPr lang="en-US" sz="1000" dirty="0">
                <a:solidFill>
                  <a:srgbClr val="000000"/>
                </a:solidFill>
              </a:rPr>
              <a:t>. 2006;125:860; </a:t>
            </a:r>
            <a:r>
              <a:rPr lang="en-US" sz="1000" dirty="0" smtClean="0">
                <a:solidFill>
                  <a:srgbClr val="000000"/>
                </a:solidFill>
              </a:rPr>
              <a:t>11. </a:t>
            </a:r>
            <a:r>
              <a:rPr lang="sv-SE" sz="1000" dirty="0" smtClean="0">
                <a:solidFill>
                  <a:srgbClr val="000000"/>
                </a:solidFill>
              </a:rPr>
              <a:t>Lee </a:t>
            </a:r>
            <a:r>
              <a:rPr lang="sv-SE" sz="1000" dirty="0">
                <a:solidFill>
                  <a:srgbClr val="000000"/>
                </a:solidFill>
              </a:rPr>
              <a:t>et al. </a:t>
            </a:r>
            <a:r>
              <a:rPr lang="en-US" sz="1000" i="1" dirty="0">
                <a:solidFill>
                  <a:srgbClr val="000000"/>
                </a:solidFill>
              </a:rPr>
              <a:t>Lung Cancer. </a:t>
            </a:r>
            <a:r>
              <a:rPr lang="en-US" sz="1000" dirty="0" smtClean="0">
                <a:solidFill>
                  <a:srgbClr val="000000"/>
                </a:solidFill>
              </a:rPr>
              <a:t>2010;68:375</a:t>
            </a:r>
            <a:r>
              <a:rPr lang="en-US" sz="1000" dirty="0">
                <a:solidFill>
                  <a:srgbClr val="000000"/>
                </a:solidFill>
              </a:rPr>
              <a:t>; </a:t>
            </a:r>
            <a:r>
              <a:rPr lang="en-US" sz="1000" dirty="0" smtClean="0">
                <a:solidFill>
                  <a:srgbClr val="000000"/>
                </a:solidFill>
              </a:rPr>
              <a:t>12. Gately et al. </a:t>
            </a:r>
            <a:r>
              <a:rPr lang="en-US" sz="1000" i="1" dirty="0" err="1" smtClean="0">
                <a:solidFill>
                  <a:srgbClr val="000000"/>
                </a:solidFill>
              </a:rPr>
              <a:t>Clin</a:t>
            </a:r>
            <a:r>
              <a:rPr lang="en-US" sz="1000" i="1" dirty="0" smtClean="0">
                <a:solidFill>
                  <a:srgbClr val="000000"/>
                </a:solidFill>
              </a:rPr>
              <a:t> </a:t>
            </a:r>
            <a:r>
              <a:rPr lang="en-US" sz="1000" i="1" dirty="0">
                <a:solidFill>
                  <a:srgbClr val="000000"/>
                </a:solidFill>
              </a:rPr>
              <a:t>Lung </a:t>
            </a:r>
            <a:r>
              <a:rPr lang="en-US" sz="1000" i="1" dirty="0" smtClean="0">
                <a:solidFill>
                  <a:srgbClr val="000000"/>
                </a:solidFill>
              </a:rPr>
              <a:t>Cancer</a:t>
            </a:r>
            <a:r>
              <a:rPr lang="en-US" sz="1000" dirty="0" smtClean="0">
                <a:solidFill>
                  <a:srgbClr val="000000"/>
                </a:solidFill>
              </a:rPr>
              <a:t>. 2014;15:58</a:t>
            </a:r>
            <a:r>
              <a:rPr lang="en-GB" sz="1000" dirty="0">
                <a:solidFill>
                  <a:srgbClr val="000000"/>
                </a:solidFill>
              </a:rPr>
              <a:t>; </a:t>
            </a:r>
            <a:endParaRPr lang="en-GB" sz="1000" dirty="0" smtClean="0">
              <a:solidFill>
                <a:srgbClr val="000000"/>
              </a:solidFill>
            </a:endParaRPr>
          </a:p>
          <a:p>
            <a:r>
              <a:rPr lang="en-US" sz="1000" dirty="0" smtClean="0">
                <a:solidFill>
                  <a:srgbClr val="000000"/>
                </a:solidFill>
              </a:rPr>
              <a:t>13. Pirker et </a:t>
            </a:r>
            <a:r>
              <a:rPr lang="en-US" sz="1000" dirty="0">
                <a:solidFill>
                  <a:srgbClr val="000000"/>
                </a:solidFill>
              </a:rPr>
              <a:t>al. </a:t>
            </a:r>
            <a:r>
              <a:rPr lang="en-US" sz="1000" i="1" dirty="0">
                <a:solidFill>
                  <a:srgbClr val="000000"/>
                </a:solidFill>
              </a:rPr>
              <a:t>Lancet</a:t>
            </a:r>
            <a:r>
              <a:rPr lang="en-US" sz="1000" dirty="0">
                <a:solidFill>
                  <a:srgbClr val="000000"/>
                </a:solidFill>
              </a:rPr>
              <a:t>. 2009;373:1525-31; </a:t>
            </a:r>
            <a:r>
              <a:rPr lang="en-US" sz="1000" dirty="0" smtClean="0">
                <a:solidFill>
                  <a:srgbClr val="000000"/>
                </a:solidFill>
              </a:rPr>
              <a:t>14. Pirker et </a:t>
            </a:r>
            <a:r>
              <a:rPr lang="en-US" sz="1000" dirty="0">
                <a:solidFill>
                  <a:srgbClr val="000000"/>
                </a:solidFill>
              </a:rPr>
              <a:t>al. </a:t>
            </a:r>
            <a:r>
              <a:rPr lang="en-US" sz="1000" i="1" dirty="0" smtClean="0">
                <a:solidFill>
                  <a:srgbClr val="000000"/>
                </a:solidFill>
              </a:rPr>
              <a:t>Lancet </a:t>
            </a:r>
            <a:r>
              <a:rPr lang="en-US" sz="1000" i="1" dirty="0">
                <a:solidFill>
                  <a:srgbClr val="000000"/>
                </a:solidFill>
              </a:rPr>
              <a:t>Oncol</a:t>
            </a:r>
            <a:r>
              <a:rPr lang="en-US" sz="1000" dirty="0">
                <a:solidFill>
                  <a:srgbClr val="000000"/>
                </a:solidFill>
              </a:rPr>
              <a:t>. </a:t>
            </a:r>
            <a:r>
              <a:rPr lang="en-US" sz="1000" dirty="0" smtClean="0">
                <a:solidFill>
                  <a:srgbClr val="000000"/>
                </a:solidFill>
              </a:rPr>
              <a:t>2012;13:33; 15. Thatcher et </a:t>
            </a:r>
            <a:r>
              <a:rPr lang="en-US" sz="1000" dirty="0">
                <a:solidFill>
                  <a:srgbClr val="000000"/>
                </a:solidFill>
              </a:rPr>
              <a:t>al. </a:t>
            </a:r>
            <a:r>
              <a:rPr lang="en-US" sz="1000" dirty="0" smtClean="0">
                <a:solidFill>
                  <a:srgbClr val="000000"/>
                </a:solidFill>
              </a:rPr>
              <a:t>ASCO 2014. Abstract 8008.</a:t>
            </a:r>
            <a:endParaRPr lang="de-DE" sz="1000" dirty="0"/>
          </a:p>
        </p:txBody>
      </p:sp>
      <p:sp>
        <p:nvSpPr>
          <p:cNvPr id="8" name="Round Same Side Corner Rectangle 7"/>
          <p:cNvSpPr/>
          <p:nvPr/>
        </p:nvSpPr>
        <p:spPr>
          <a:xfrm>
            <a:off x="201612" y="1371601"/>
            <a:ext cx="8826567" cy="501776"/>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Tree>
    <p:extLst>
      <p:ext uri="{BB962C8B-B14F-4D97-AF65-F5344CB8AC3E}">
        <p14:creationId xmlns:p14="http://schemas.microsoft.com/office/powerpoint/2010/main" val="416028714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ound Same Side Corner Rectangle 12"/>
          <p:cNvSpPr/>
          <p:nvPr/>
        </p:nvSpPr>
        <p:spPr>
          <a:xfrm rot="10800000">
            <a:off x="201612" y="1886121"/>
            <a:ext cx="8826565" cy="4142146"/>
          </a:xfrm>
          <a:prstGeom prst="round2SameRect">
            <a:avLst>
              <a:gd name="adj1" fmla="val 5346"/>
              <a:gd name="adj2" fmla="val 0"/>
            </a:avLst>
          </a:prstGeom>
          <a:solidFill>
            <a:schemeClr val="bg1">
              <a:lumMod val="95000"/>
            </a:schemeClr>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aphicFrame>
        <p:nvGraphicFramePr>
          <p:cNvPr id="5" name="Table 4"/>
          <p:cNvGraphicFramePr>
            <a:graphicFrameLocks noGrp="1"/>
          </p:cNvGraphicFramePr>
          <p:nvPr>
            <p:extLst>
              <p:ext uri="{D42A27DB-BD31-4B8C-83A1-F6EECF244321}">
                <p14:modId xmlns:p14="http://schemas.microsoft.com/office/powerpoint/2010/main" val="346377443"/>
              </p:ext>
            </p:extLst>
          </p:nvPr>
        </p:nvGraphicFramePr>
        <p:xfrm>
          <a:off x="200274" y="1884601"/>
          <a:ext cx="8829425" cy="4099560"/>
        </p:xfrm>
        <a:graphic>
          <a:graphicData uri="http://schemas.openxmlformats.org/drawingml/2006/table">
            <a:tbl>
              <a:tblPr firstRow="1" bandRow="1">
                <a:tableStyleId>{5C22544A-7EE6-4342-B048-85BDC9FD1C3A}</a:tableStyleId>
              </a:tblPr>
              <a:tblGrid>
                <a:gridCol w="8829425"/>
              </a:tblGrid>
              <a:tr h="370840">
                <a:tc>
                  <a:txBody>
                    <a:bodyPr/>
                    <a:lstStyle/>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en-US" sz="1700" b="0" i="0" kern="1200" baseline="0" dirty="0" smtClean="0">
                          <a:solidFill>
                            <a:schemeClr val="tx1"/>
                          </a:solidFill>
                          <a:latin typeface="+mn-lt"/>
                          <a:ea typeface="+mn-ea"/>
                          <a:cs typeface="+mn-cs"/>
                        </a:rPr>
                        <a:t>At the time of study design (2011), erlotinib and docetaxel were the only approved treatment options for patients who had progressed after platinum-based CT, on the basis of placebo-controlled trials (incl. all histologies), and both showed OS benefit</a:t>
                      </a:r>
                      <a:r>
                        <a:rPr lang="en-US" sz="1700" b="0" i="0" kern="1200" baseline="30000" dirty="0" smtClean="0">
                          <a:solidFill>
                            <a:schemeClr val="tx1"/>
                          </a:solidFill>
                          <a:latin typeface="+mn-lt"/>
                          <a:ea typeface="+mn-ea"/>
                          <a:cs typeface="+mn-cs"/>
                        </a:rPr>
                        <a:t>1-3</a:t>
                      </a:r>
                    </a:p>
                    <a:p>
                      <a:pPr marL="801688" marR="0" lvl="0" indent="-285750" algn="l" defTabSz="914400" rtl="0" eaLnBrk="1" fontAlgn="auto" latinLnBrk="0" hangingPunct="1">
                        <a:lnSpc>
                          <a:spcPct val="100000"/>
                        </a:lnSpc>
                        <a:spcBef>
                          <a:spcPts val="0"/>
                        </a:spcBef>
                        <a:spcAft>
                          <a:spcPts val="600"/>
                        </a:spcAft>
                        <a:buClr>
                          <a:schemeClr val="accent1"/>
                        </a:buClr>
                        <a:buSzTx/>
                        <a:buFont typeface="Symbol" panose="05050102010706020507" pitchFamily="18" charset="2"/>
                        <a:buChar char="-"/>
                        <a:tabLst/>
                        <a:defRPr/>
                      </a:pPr>
                      <a:r>
                        <a:rPr lang="en-US" sz="1600" b="0" kern="1200" dirty="0" smtClean="0">
                          <a:solidFill>
                            <a:schemeClr val="tx1">
                              <a:lumMod val="65000"/>
                              <a:lumOff val="35000"/>
                            </a:schemeClr>
                          </a:solidFill>
                          <a:latin typeface="+mn-lt"/>
                          <a:ea typeface="+mn-ea"/>
                          <a:cs typeface="+mn-cs"/>
                        </a:rPr>
                        <a:t>Also, erlotinib and docetaxel are in international guidelines for second-line SCC</a:t>
                      </a:r>
                      <a:r>
                        <a:rPr lang="en-US" sz="1600" b="0" kern="1200" baseline="30000" dirty="0" smtClean="0">
                          <a:solidFill>
                            <a:schemeClr val="tx1">
                              <a:lumMod val="65000"/>
                              <a:lumOff val="35000"/>
                            </a:schemeClr>
                          </a:solidFill>
                          <a:latin typeface="+mn-lt"/>
                          <a:ea typeface="+mn-ea"/>
                          <a:cs typeface="+mn-cs"/>
                        </a:rPr>
                        <a:t>4</a:t>
                      </a:r>
                    </a:p>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en-US" sz="1700" b="0" i="0" kern="1200" baseline="0" dirty="0" smtClean="0">
                          <a:solidFill>
                            <a:schemeClr val="tx1"/>
                          </a:solidFill>
                          <a:latin typeface="+mn-lt"/>
                          <a:ea typeface="+mn-ea"/>
                          <a:cs typeface="+mn-cs"/>
                        </a:rPr>
                        <a:t>Owing to similar efficacy but improved tolerability compared with docetaxel, the EGFR inhibitory mode of action and oral posology made erlotinib the obvious choice for comparing with afatinib in LUX-Lung 8</a:t>
                      </a:r>
                    </a:p>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en-US" sz="1700" b="0" i="0" kern="1200" baseline="0" dirty="0" smtClean="0">
                          <a:solidFill>
                            <a:schemeClr val="tx1"/>
                          </a:solidFill>
                          <a:latin typeface="+mn-lt"/>
                          <a:ea typeface="+mn-ea"/>
                          <a:cs typeface="+mn-cs"/>
                        </a:rPr>
                        <a:t>Based on the above, BI decided to start the first head-to-head trial comparing afatinib </a:t>
                      </a:r>
                      <a:br>
                        <a:rPr lang="en-US" sz="1700" b="0" i="0" kern="1200" baseline="0" dirty="0" smtClean="0">
                          <a:solidFill>
                            <a:schemeClr val="tx1"/>
                          </a:solidFill>
                          <a:latin typeface="+mn-lt"/>
                          <a:ea typeface="+mn-ea"/>
                          <a:cs typeface="+mn-cs"/>
                        </a:rPr>
                      </a:br>
                      <a:r>
                        <a:rPr lang="en-US" sz="1700" b="0" i="0" kern="1200" baseline="0" dirty="0" smtClean="0">
                          <a:solidFill>
                            <a:schemeClr val="tx1"/>
                          </a:solidFill>
                          <a:latin typeface="+mn-lt"/>
                          <a:ea typeface="+mn-ea"/>
                          <a:cs typeface="+mn-cs"/>
                        </a:rPr>
                        <a:t>with erlotinib as second-line treatment in advanced SCC</a:t>
                      </a:r>
                    </a:p>
                    <a:p>
                      <a:pPr marL="0" marR="0" lvl="0" indent="0"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None/>
                        <a:tabLst/>
                        <a:defRPr/>
                      </a:pPr>
                      <a:r>
                        <a:rPr lang="en-US" sz="1200" b="0" i="0" u="none" strike="noStrike" kern="1200" baseline="0" dirty="0" smtClean="0">
                          <a:solidFill>
                            <a:srgbClr val="0070C0"/>
                          </a:solidFill>
                          <a:latin typeface="+mn-lt"/>
                          <a:ea typeface="+mn-ea"/>
                          <a:cs typeface="+mn-cs"/>
                        </a:rPr>
                        <a:t>If needed, it could be added:</a:t>
                      </a:r>
                    </a:p>
                    <a:p>
                      <a:pPr marL="0" marR="0" lvl="0" indent="0"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None/>
                        <a:tabLst/>
                        <a:defRPr/>
                      </a:pPr>
                      <a:r>
                        <a:rPr lang="en-US" sz="1200" b="0" i="0" u="none" strike="noStrike" kern="1200" baseline="0" dirty="0" smtClean="0">
                          <a:solidFill>
                            <a:schemeClr val="tx1"/>
                          </a:solidFill>
                          <a:latin typeface="+mn-lt"/>
                          <a:ea typeface="+mn-ea"/>
                          <a:cs typeface="+mn-cs"/>
                        </a:rPr>
                        <a:t>While the trial was running, additional data became available, confirming that erlotinib could be considered comparable with chemotherapy in second-line squamous histology:</a:t>
                      </a:r>
                    </a:p>
                    <a:p>
                      <a:pPr marL="635000" marR="0" lvl="0" indent="-168275" algn="l" defTabSz="914400" rtl="0" eaLnBrk="1" fontAlgn="auto" latinLnBrk="0" hangingPunct="1">
                        <a:lnSpc>
                          <a:spcPct val="100000"/>
                        </a:lnSpc>
                        <a:spcBef>
                          <a:spcPts val="0"/>
                        </a:spcBef>
                        <a:spcAft>
                          <a:spcPts val="600"/>
                        </a:spcAft>
                        <a:buClr>
                          <a:schemeClr val="accent1"/>
                        </a:buClr>
                        <a:buSzTx/>
                        <a:buFont typeface="Symbol" panose="05050102010706020507" pitchFamily="18" charset="2"/>
                        <a:buChar char="-"/>
                        <a:tabLst/>
                        <a:defRPr/>
                      </a:pPr>
                      <a:r>
                        <a:rPr lang="en-US" sz="1200" b="0" i="1" u="none" strike="noStrike" kern="1200" baseline="0" dirty="0" smtClean="0">
                          <a:solidFill>
                            <a:schemeClr val="tx1"/>
                          </a:solidFill>
                          <a:latin typeface="+mn-lt"/>
                          <a:ea typeface="+mn-ea"/>
                          <a:cs typeface="+mn-cs"/>
                        </a:rPr>
                        <a:t>TAILOR trial (2012): OS in patients with SCC did not differ between erlotinib and docetaxel</a:t>
                      </a:r>
                      <a:r>
                        <a:rPr lang="en-US" sz="1200" b="0" i="1" u="none" strike="noStrike" kern="1200" baseline="30000" dirty="0" smtClean="0">
                          <a:solidFill>
                            <a:schemeClr val="tx1"/>
                          </a:solidFill>
                          <a:latin typeface="+mn-lt"/>
                          <a:ea typeface="+mn-ea"/>
                          <a:cs typeface="+mn-cs"/>
                        </a:rPr>
                        <a:t>5</a:t>
                      </a:r>
                      <a:endParaRPr lang="de-DE" sz="1200" b="0" i="1" u="none" strike="noStrike" kern="1200" baseline="0" dirty="0" smtClean="0">
                        <a:solidFill>
                          <a:schemeClr val="tx1"/>
                        </a:solidFill>
                        <a:latin typeface="+mn-lt"/>
                        <a:ea typeface="+mn-ea"/>
                        <a:cs typeface="+mn-cs"/>
                      </a:endParaRPr>
                    </a:p>
                    <a:p>
                      <a:pPr marL="635000" marR="0" lvl="0" indent="-168275" algn="l" defTabSz="914400" rtl="0" eaLnBrk="1" fontAlgn="auto" latinLnBrk="0" hangingPunct="1">
                        <a:lnSpc>
                          <a:spcPct val="100000"/>
                        </a:lnSpc>
                        <a:spcBef>
                          <a:spcPts val="0"/>
                        </a:spcBef>
                        <a:spcAft>
                          <a:spcPts val="600"/>
                        </a:spcAft>
                        <a:buClr>
                          <a:schemeClr val="accent1"/>
                        </a:buClr>
                        <a:buSzTx/>
                        <a:buFont typeface="Symbol" panose="05050102010706020507" pitchFamily="18" charset="2"/>
                        <a:buChar char="-"/>
                        <a:tabLst/>
                        <a:defRPr/>
                      </a:pPr>
                      <a:r>
                        <a:rPr lang="en-US" sz="1200" b="0" i="1" u="none" strike="noStrike" kern="1200" baseline="0" dirty="0" smtClean="0">
                          <a:solidFill>
                            <a:schemeClr val="tx1"/>
                          </a:solidFill>
                          <a:latin typeface="+mn-lt"/>
                          <a:ea typeface="+mn-ea"/>
                          <a:cs typeface="+mn-cs"/>
                        </a:rPr>
                        <a:t>A meta-analysis (2014) assessed second-line EGFR TKIs vs CT and confirmed comparable OS between groups with better tolerability in the EGFR TKI group, both in unselected NSCLC patients and in the EGFR wt population</a:t>
                      </a:r>
                      <a:r>
                        <a:rPr lang="en-US" sz="1200" b="0" i="1" u="none" strike="noStrike" kern="1200" baseline="30000" dirty="0" smtClean="0">
                          <a:solidFill>
                            <a:schemeClr val="tx1"/>
                          </a:solidFill>
                          <a:latin typeface="+mn-lt"/>
                          <a:ea typeface="+mn-ea"/>
                          <a:cs typeface="+mn-cs"/>
                        </a:rPr>
                        <a:t>6</a:t>
                      </a:r>
                      <a:endParaRPr lang="en-US" sz="1200" b="0" i="1" u="none" strike="noStrike" kern="1200" baseline="0" dirty="0" smtClean="0">
                        <a:solidFill>
                          <a:schemeClr val="tx1"/>
                        </a:solidFill>
                        <a:latin typeface="+mn-lt"/>
                        <a:ea typeface="+mn-ea"/>
                        <a:cs typeface="+mn-cs"/>
                      </a:endParaRP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bl>
          </a:graphicData>
        </a:graphic>
      </p:graphicFrame>
      <p:sp>
        <p:nvSpPr>
          <p:cNvPr id="14" name="Round Same Side Corner Rectangle 13"/>
          <p:cNvSpPr/>
          <p:nvPr/>
        </p:nvSpPr>
        <p:spPr>
          <a:xfrm>
            <a:off x="201612" y="1371601"/>
            <a:ext cx="8826567" cy="501776"/>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 name="Title 3"/>
          <p:cNvSpPr>
            <a:spLocks noGrp="1"/>
          </p:cNvSpPr>
          <p:nvPr>
            <p:ph type="title"/>
          </p:nvPr>
        </p:nvSpPr>
        <p:spPr>
          <a:xfrm>
            <a:off x="430823" y="174929"/>
            <a:ext cx="8550003" cy="891871"/>
          </a:xfrm>
        </p:spPr>
        <p:txBody>
          <a:bodyPr/>
          <a:lstStyle/>
          <a:p>
            <a:pPr lvl="0"/>
            <a:r>
              <a:rPr lang="en-GB" sz="2200" dirty="0" smtClean="0"/>
              <a:t>SRP 2: </a:t>
            </a:r>
            <a:r>
              <a:rPr lang="en-GB" sz="2200" dirty="0"/>
              <a:t>Why was erlotinib </a:t>
            </a:r>
            <a:r>
              <a:rPr lang="en-GB" sz="2200" dirty="0" smtClean="0"/>
              <a:t>chosen as the control arm, since it is not </a:t>
            </a:r>
            <a:r>
              <a:rPr lang="en-GB" sz="2200" dirty="0"/>
              <a:t>used that </a:t>
            </a:r>
            <a:r>
              <a:rPr lang="en-GB" sz="2200" dirty="0" smtClean="0"/>
              <a:t>much in this setting?</a:t>
            </a:r>
            <a:endParaRPr lang="en-GB" sz="2200" dirty="0"/>
          </a:p>
        </p:txBody>
      </p:sp>
      <p:sp>
        <p:nvSpPr>
          <p:cNvPr id="2" name="TextBox 1"/>
          <p:cNvSpPr txBox="1"/>
          <p:nvPr/>
        </p:nvSpPr>
        <p:spPr>
          <a:xfrm>
            <a:off x="111245" y="6177929"/>
            <a:ext cx="8916931" cy="400110"/>
          </a:xfrm>
          <a:prstGeom prst="rect">
            <a:avLst/>
          </a:prstGeom>
          <a:noFill/>
        </p:spPr>
        <p:txBody>
          <a:bodyPr wrap="square" rtlCol="0">
            <a:spAutoFit/>
          </a:bodyPr>
          <a:lstStyle/>
          <a:p>
            <a:r>
              <a:rPr lang="en-GB" sz="1000" dirty="0" smtClean="0"/>
              <a:t>1. Shepherd </a:t>
            </a:r>
            <a:r>
              <a:rPr lang="en-GB" sz="1000" dirty="0"/>
              <a:t>et al. </a:t>
            </a:r>
            <a:r>
              <a:rPr lang="en-GB" sz="1000" i="1" dirty="0"/>
              <a:t>J Clin </a:t>
            </a:r>
            <a:r>
              <a:rPr lang="en-GB" sz="1000" i="1" dirty="0" smtClean="0"/>
              <a:t>Oncol</a:t>
            </a:r>
            <a:r>
              <a:rPr lang="en-GB" sz="1000" dirty="0" smtClean="0"/>
              <a:t>. 2000;18:2095; </a:t>
            </a:r>
            <a:r>
              <a:rPr lang="en-US" sz="1000" dirty="0" smtClean="0"/>
              <a:t>2</a:t>
            </a:r>
            <a:r>
              <a:rPr lang="en-US" sz="1000" dirty="0"/>
              <a:t>. Shepherd et </a:t>
            </a:r>
            <a:r>
              <a:rPr lang="en-US" sz="1000" dirty="0" smtClean="0"/>
              <a:t>al. </a:t>
            </a:r>
            <a:r>
              <a:rPr lang="en-US" sz="1000" i="1" dirty="0"/>
              <a:t>N Engl J Med</a:t>
            </a:r>
            <a:r>
              <a:rPr lang="en-US" sz="1000" dirty="0"/>
              <a:t>. </a:t>
            </a:r>
            <a:r>
              <a:rPr lang="en-US" sz="1000" dirty="0" smtClean="0"/>
              <a:t>2005;352:123; </a:t>
            </a:r>
            <a:r>
              <a:rPr lang="de-DE" sz="1000" dirty="0" smtClean="0"/>
              <a:t>3</a:t>
            </a:r>
            <a:r>
              <a:rPr lang="de-DE" sz="1000" dirty="0"/>
              <a:t>. Clark et al. </a:t>
            </a:r>
            <a:r>
              <a:rPr lang="de-DE" sz="1000" i="1" dirty="0"/>
              <a:t>Clin </a:t>
            </a:r>
            <a:r>
              <a:rPr lang="de-DE" sz="1000" i="1" dirty="0" smtClean="0"/>
              <a:t>Lung Cancer</a:t>
            </a:r>
            <a:r>
              <a:rPr lang="de-DE" sz="1000" dirty="0" smtClean="0"/>
              <a:t>. 2006;7:389; </a:t>
            </a:r>
          </a:p>
          <a:p>
            <a:r>
              <a:rPr lang="de-DE" sz="1000" dirty="0" smtClean="0"/>
              <a:t>4. Reck </a:t>
            </a:r>
            <a:r>
              <a:rPr lang="de-DE" sz="1000" dirty="0"/>
              <a:t>et al. </a:t>
            </a:r>
            <a:r>
              <a:rPr lang="de-DE" sz="1000" i="1" dirty="0"/>
              <a:t>Ann </a:t>
            </a:r>
            <a:r>
              <a:rPr lang="de-DE" sz="1000" i="1" dirty="0" smtClean="0"/>
              <a:t>Oncol</a:t>
            </a:r>
            <a:r>
              <a:rPr lang="de-DE" sz="1000" dirty="0" smtClean="0"/>
              <a:t>. </a:t>
            </a:r>
            <a:r>
              <a:rPr lang="de-DE" sz="1000" dirty="0"/>
              <a:t>2014;25(suppl 3):</a:t>
            </a:r>
            <a:r>
              <a:rPr lang="de-DE" sz="1000" dirty="0" smtClean="0"/>
              <a:t>iii27; </a:t>
            </a:r>
            <a:r>
              <a:rPr lang="en-GB" sz="1000" dirty="0" smtClean="0"/>
              <a:t>5</a:t>
            </a:r>
            <a:r>
              <a:rPr lang="en-GB" sz="1000" dirty="0"/>
              <a:t>. Garassino et al. </a:t>
            </a:r>
            <a:r>
              <a:rPr lang="en-GB" sz="1000" i="1" dirty="0" smtClean="0"/>
              <a:t>Lancet Oncol</a:t>
            </a:r>
            <a:r>
              <a:rPr lang="en-GB" sz="1000" dirty="0" smtClean="0"/>
              <a:t>. 2013;14:981</a:t>
            </a:r>
            <a:r>
              <a:rPr lang="de-DE" sz="1000" dirty="0" smtClean="0"/>
              <a:t>; 6</a:t>
            </a:r>
            <a:r>
              <a:rPr lang="de-DE" sz="1000" dirty="0"/>
              <a:t>. Li et al. </a:t>
            </a:r>
            <a:r>
              <a:rPr lang="de-DE" sz="1000" i="1" dirty="0"/>
              <a:t>PLoS </a:t>
            </a:r>
            <a:r>
              <a:rPr lang="de-DE" sz="1000" i="1" dirty="0" smtClean="0"/>
              <a:t>One</a:t>
            </a:r>
            <a:r>
              <a:rPr lang="de-DE" sz="1000" dirty="0" smtClean="0"/>
              <a:t>. 2014;9:e102777.</a:t>
            </a:r>
            <a:endParaRPr lang="en-US" sz="1000" dirty="0"/>
          </a:p>
        </p:txBody>
      </p:sp>
    </p:spTree>
    <p:extLst>
      <p:ext uri="{BB962C8B-B14F-4D97-AF65-F5344CB8AC3E}">
        <p14:creationId xmlns:p14="http://schemas.microsoft.com/office/powerpoint/2010/main" val="40685791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ound Same Side Corner Rectangle 12"/>
          <p:cNvSpPr/>
          <p:nvPr/>
        </p:nvSpPr>
        <p:spPr>
          <a:xfrm rot="10800000">
            <a:off x="201614" y="1886120"/>
            <a:ext cx="8828086" cy="3790780"/>
          </a:xfrm>
          <a:prstGeom prst="round2SameRect">
            <a:avLst>
              <a:gd name="adj1" fmla="val 5346"/>
              <a:gd name="adj2" fmla="val 0"/>
            </a:avLst>
          </a:prstGeom>
          <a:solidFill>
            <a:schemeClr val="bg1">
              <a:lumMod val="95000"/>
            </a:schemeClr>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aphicFrame>
        <p:nvGraphicFramePr>
          <p:cNvPr id="5" name="Table 4"/>
          <p:cNvGraphicFramePr>
            <a:graphicFrameLocks noGrp="1"/>
          </p:cNvGraphicFramePr>
          <p:nvPr>
            <p:extLst>
              <p:ext uri="{D42A27DB-BD31-4B8C-83A1-F6EECF244321}">
                <p14:modId xmlns:p14="http://schemas.microsoft.com/office/powerpoint/2010/main" val="769737132"/>
              </p:ext>
            </p:extLst>
          </p:nvPr>
        </p:nvGraphicFramePr>
        <p:xfrm>
          <a:off x="200274" y="1884601"/>
          <a:ext cx="8830947" cy="1588420"/>
        </p:xfrm>
        <a:graphic>
          <a:graphicData uri="http://schemas.openxmlformats.org/drawingml/2006/table">
            <a:tbl>
              <a:tblPr firstRow="1" bandRow="1">
                <a:tableStyleId>{5C22544A-7EE6-4342-B048-85BDC9FD1C3A}</a:tableStyleId>
              </a:tblPr>
              <a:tblGrid>
                <a:gridCol w="8830947"/>
              </a:tblGrid>
              <a:tr h="1588420">
                <a:tc>
                  <a:txBody>
                    <a:bodyPr/>
                    <a:lstStyle/>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en-US" sz="1700" b="0" i="0" kern="1200" baseline="0" dirty="0" smtClean="0">
                          <a:solidFill>
                            <a:schemeClr val="tx1"/>
                          </a:solidFill>
                          <a:latin typeface="+mn-lt"/>
                          <a:ea typeface="+mn-ea"/>
                          <a:cs typeface="+mn-cs"/>
                        </a:rPr>
                        <a:t>The trial was design to be powered to detect difference in OS, which required 632 deaths and approximately 800 patients</a:t>
                      </a:r>
                    </a:p>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en-US" sz="1700" b="0" i="0" kern="1200" baseline="0" dirty="0" smtClean="0">
                          <a:solidFill>
                            <a:schemeClr val="tx1"/>
                          </a:solidFill>
                          <a:latin typeface="+mn-lt"/>
                          <a:ea typeface="+mn-ea"/>
                          <a:cs typeface="+mn-cs"/>
                        </a:rPr>
                        <a:t>However, the primary endpoint of PFS required 372 PFS events by independent review, and this number was reached while the trial had recruited 669 patients and recruitment continued</a:t>
                      </a: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bl>
          </a:graphicData>
        </a:graphic>
      </p:graphicFrame>
      <p:sp>
        <p:nvSpPr>
          <p:cNvPr id="4" name="Title 3"/>
          <p:cNvSpPr>
            <a:spLocks noGrp="1"/>
          </p:cNvSpPr>
          <p:nvPr>
            <p:ph type="title"/>
          </p:nvPr>
        </p:nvSpPr>
        <p:spPr/>
        <p:txBody>
          <a:bodyPr/>
          <a:lstStyle/>
          <a:p>
            <a:pPr lvl="0"/>
            <a:r>
              <a:rPr lang="en-GB" sz="2200" dirty="0" smtClean="0"/>
              <a:t>SRP 3: Why is the total patient population different in the primary analysis than in the overall survival analysis?</a:t>
            </a:r>
            <a:endParaRPr lang="en-GB" sz="2200" dirty="0"/>
          </a:p>
        </p:txBody>
      </p:sp>
      <p:sp>
        <p:nvSpPr>
          <p:cNvPr id="7" name="Round Same Side Corner Rectangle 6"/>
          <p:cNvSpPr/>
          <p:nvPr/>
        </p:nvSpPr>
        <p:spPr>
          <a:xfrm>
            <a:off x="201612" y="1371601"/>
            <a:ext cx="8826567" cy="501776"/>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Tree>
    <p:extLst>
      <p:ext uri="{BB962C8B-B14F-4D97-AF65-F5344CB8AC3E}">
        <p14:creationId xmlns:p14="http://schemas.microsoft.com/office/powerpoint/2010/main" val="136700915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ound Same Side Corner Rectangle 12"/>
          <p:cNvSpPr/>
          <p:nvPr/>
        </p:nvSpPr>
        <p:spPr>
          <a:xfrm rot="10800000">
            <a:off x="202952" y="1886121"/>
            <a:ext cx="8826748" cy="3790779"/>
          </a:xfrm>
          <a:prstGeom prst="round2SameRect">
            <a:avLst>
              <a:gd name="adj1" fmla="val 5346"/>
              <a:gd name="adj2" fmla="val 0"/>
            </a:avLst>
          </a:prstGeom>
          <a:solidFill>
            <a:schemeClr val="bg1">
              <a:lumMod val="95000"/>
            </a:schemeClr>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aphicFrame>
        <p:nvGraphicFramePr>
          <p:cNvPr id="5" name="Table 4"/>
          <p:cNvGraphicFramePr>
            <a:graphicFrameLocks noGrp="1"/>
          </p:cNvGraphicFramePr>
          <p:nvPr>
            <p:extLst>
              <p:ext uri="{D42A27DB-BD31-4B8C-83A1-F6EECF244321}">
                <p14:modId xmlns:p14="http://schemas.microsoft.com/office/powerpoint/2010/main" val="1893098517"/>
              </p:ext>
            </p:extLst>
          </p:nvPr>
        </p:nvGraphicFramePr>
        <p:xfrm>
          <a:off x="201612" y="1883244"/>
          <a:ext cx="8829609" cy="1702999"/>
        </p:xfrm>
        <a:graphic>
          <a:graphicData uri="http://schemas.openxmlformats.org/drawingml/2006/table">
            <a:tbl>
              <a:tblPr firstRow="1" bandRow="1">
                <a:tableStyleId>{5C22544A-7EE6-4342-B048-85BDC9FD1C3A}</a:tableStyleId>
              </a:tblPr>
              <a:tblGrid>
                <a:gridCol w="8829609"/>
              </a:tblGrid>
              <a:tr h="1702999">
                <a:tc>
                  <a:txBody>
                    <a:bodyPr/>
                    <a:lstStyle/>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de-DE" sz="1700" b="0" i="0" kern="1200" baseline="0" dirty="0" smtClean="0">
                          <a:solidFill>
                            <a:schemeClr val="tx1"/>
                          </a:solidFill>
                          <a:latin typeface="+mn-lt"/>
                          <a:ea typeface="+mn-ea"/>
                          <a:cs typeface="+mn-cs"/>
                        </a:rPr>
                        <a:t>Since the overall incidence of </a:t>
                      </a:r>
                      <a:r>
                        <a:rPr lang="de-DE" sz="1700" b="0" i="1" kern="1200" baseline="0" dirty="0" smtClean="0">
                          <a:solidFill>
                            <a:schemeClr val="tx1"/>
                          </a:solidFill>
                          <a:latin typeface="+mn-lt"/>
                          <a:ea typeface="+mn-ea"/>
                          <a:cs typeface="+mn-cs"/>
                        </a:rPr>
                        <a:t>EGFR</a:t>
                      </a:r>
                      <a:r>
                        <a:rPr lang="de-DE" sz="1700" b="0" i="0" kern="1200" baseline="0" dirty="0" smtClean="0">
                          <a:solidFill>
                            <a:schemeClr val="tx1"/>
                          </a:solidFill>
                          <a:latin typeface="+mn-lt"/>
                          <a:ea typeface="+mn-ea"/>
                          <a:cs typeface="+mn-cs"/>
                        </a:rPr>
                        <a:t> mutations (in particular in adenocarcinoma) in East Asians is higher than in Caucasians,</a:t>
                      </a:r>
                      <a:r>
                        <a:rPr lang="de-DE" sz="1700" b="0" i="0" kern="1200" baseline="30000" dirty="0" smtClean="0">
                          <a:solidFill>
                            <a:schemeClr val="tx1"/>
                          </a:solidFill>
                          <a:latin typeface="+mn-lt"/>
                          <a:ea typeface="+mn-ea"/>
                          <a:cs typeface="+mn-cs"/>
                        </a:rPr>
                        <a:t>1</a:t>
                      </a:r>
                      <a:r>
                        <a:rPr lang="de-DE" sz="1700" b="0" i="0" kern="1200" baseline="0" dirty="0" smtClean="0">
                          <a:solidFill>
                            <a:schemeClr val="tx1"/>
                          </a:solidFill>
                          <a:latin typeface="+mn-lt"/>
                          <a:ea typeface="+mn-ea"/>
                          <a:cs typeface="+mn-cs"/>
                        </a:rPr>
                        <a:t> randomisation was stratified by race (East Asian vs non-East Asian) to eliminate any potential bias in EGFR mutation frequency across groups</a:t>
                      </a: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bl>
          </a:graphicData>
        </a:graphic>
      </p:graphicFrame>
      <p:sp>
        <p:nvSpPr>
          <p:cNvPr id="4" name="Title 3"/>
          <p:cNvSpPr>
            <a:spLocks noGrp="1"/>
          </p:cNvSpPr>
          <p:nvPr>
            <p:ph type="title"/>
          </p:nvPr>
        </p:nvSpPr>
        <p:spPr/>
        <p:txBody>
          <a:bodyPr/>
          <a:lstStyle/>
          <a:p>
            <a:pPr lvl="0"/>
            <a:r>
              <a:rPr lang="en-GB" sz="2200" dirty="0" smtClean="0"/>
              <a:t>SRP 4: Why was the randomisation stratified by </a:t>
            </a:r>
            <a:br>
              <a:rPr lang="en-GB" sz="2200" dirty="0" smtClean="0"/>
            </a:br>
            <a:r>
              <a:rPr lang="en-GB" sz="2200" dirty="0" smtClean="0"/>
              <a:t>East Asian vs non-East Asian patients?</a:t>
            </a:r>
            <a:endParaRPr lang="en-GB" sz="2200" dirty="0"/>
          </a:p>
        </p:txBody>
      </p:sp>
      <p:sp>
        <p:nvSpPr>
          <p:cNvPr id="2" name="TextBox 1"/>
          <p:cNvSpPr txBox="1"/>
          <p:nvPr/>
        </p:nvSpPr>
        <p:spPr>
          <a:xfrm>
            <a:off x="194775" y="6513612"/>
            <a:ext cx="9144000" cy="153888"/>
          </a:xfrm>
          <a:prstGeom prst="rect">
            <a:avLst/>
          </a:prstGeom>
          <a:noFill/>
        </p:spPr>
        <p:txBody>
          <a:bodyPr wrap="square" lIns="0" tIns="0" rIns="0" bIns="0" rtlCol="0" anchor="b" anchorCtr="0">
            <a:spAutoFit/>
          </a:bodyPr>
          <a:lstStyle/>
          <a:p>
            <a:r>
              <a:rPr lang="en-US" sz="1000" dirty="0"/>
              <a:t>1. Dearden et al. </a:t>
            </a:r>
            <a:r>
              <a:rPr lang="en-US" sz="1000" i="1" dirty="0"/>
              <a:t>Ann </a:t>
            </a:r>
            <a:r>
              <a:rPr lang="en-US" sz="1000" i="1" dirty="0" smtClean="0"/>
              <a:t>Oncol</a:t>
            </a:r>
            <a:r>
              <a:rPr lang="en-US" sz="1000" dirty="0" smtClean="0"/>
              <a:t>. 2013;24:2371.</a:t>
            </a:r>
            <a:endParaRPr lang="en-US" sz="1000" dirty="0"/>
          </a:p>
        </p:txBody>
      </p:sp>
      <p:sp>
        <p:nvSpPr>
          <p:cNvPr id="9" name="Round Same Side Corner Rectangle 8"/>
          <p:cNvSpPr/>
          <p:nvPr/>
        </p:nvSpPr>
        <p:spPr>
          <a:xfrm>
            <a:off x="201612" y="1371601"/>
            <a:ext cx="8826567" cy="501776"/>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Tree>
    <p:extLst>
      <p:ext uri="{BB962C8B-B14F-4D97-AF65-F5344CB8AC3E}">
        <p14:creationId xmlns:p14="http://schemas.microsoft.com/office/powerpoint/2010/main" val="34993770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ound Same Side Corner Rectangle 7"/>
          <p:cNvSpPr/>
          <p:nvPr/>
        </p:nvSpPr>
        <p:spPr>
          <a:xfrm rot="10800000">
            <a:off x="202952" y="1886121"/>
            <a:ext cx="8826748" cy="3790779"/>
          </a:xfrm>
          <a:prstGeom prst="round2SameRect">
            <a:avLst>
              <a:gd name="adj1" fmla="val 5346"/>
              <a:gd name="adj2" fmla="val 0"/>
            </a:avLst>
          </a:prstGeom>
          <a:solidFill>
            <a:schemeClr val="bg1">
              <a:lumMod val="95000"/>
            </a:schemeClr>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aphicFrame>
        <p:nvGraphicFramePr>
          <p:cNvPr id="5" name="Table 4"/>
          <p:cNvGraphicFramePr>
            <a:graphicFrameLocks noGrp="1"/>
          </p:cNvGraphicFramePr>
          <p:nvPr>
            <p:extLst>
              <p:ext uri="{D42A27DB-BD31-4B8C-83A1-F6EECF244321}">
                <p14:modId xmlns:p14="http://schemas.microsoft.com/office/powerpoint/2010/main" val="3589758400"/>
              </p:ext>
            </p:extLst>
          </p:nvPr>
        </p:nvGraphicFramePr>
        <p:xfrm>
          <a:off x="201612" y="1884666"/>
          <a:ext cx="8828088" cy="2748280"/>
        </p:xfrm>
        <a:graphic>
          <a:graphicData uri="http://schemas.openxmlformats.org/drawingml/2006/table">
            <a:tbl>
              <a:tblPr firstRow="1" bandRow="1">
                <a:tableStyleId>{5C22544A-7EE6-4342-B048-85BDC9FD1C3A}</a:tableStyleId>
              </a:tblPr>
              <a:tblGrid>
                <a:gridCol w="8828088"/>
              </a:tblGrid>
              <a:tr h="370840">
                <a:tc>
                  <a:txBody>
                    <a:bodyPr/>
                    <a:lstStyle/>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de-DE" sz="1700" b="0" i="0" kern="1200" baseline="0" dirty="0" smtClean="0">
                          <a:solidFill>
                            <a:schemeClr val="tx1"/>
                          </a:solidFill>
                          <a:latin typeface="+mn-lt"/>
                          <a:ea typeface="+mn-ea"/>
                          <a:cs typeface="+mn-cs"/>
                        </a:rPr>
                        <a:t>The numbers of never-smoker patients are small (26 [6.5%] in afatinib and 18 [4.5%] in erlotinib) and it is rather unlikely that they had a major impact on the outcome</a:t>
                      </a:r>
                    </a:p>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de-DE" sz="1700" b="0" i="0" kern="1200" baseline="0" dirty="0" smtClean="0">
                          <a:solidFill>
                            <a:schemeClr val="tx1"/>
                          </a:solidFill>
                          <a:latin typeface="+mn-lt"/>
                          <a:ea typeface="+mn-ea"/>
                          <a:cs typeface="+mn-cs"/>
                        </a:rPr>
                        <a:t>In </a:t>
                      </a:r>
                      <a:r>
                        <a:rPr lang="de-DE" sz="1700" b="0" i="0" kern="1200" baseline="0" dirty="0" err="1" smtClean="0">
                          <a:solidFill>
                            <a:schemeClr val="tx1"/>
                          </a:solidFill>
                          <a:latin typeface="+mn-lt"/>
                          <a:ea typeface="+mn-ea"/>
                          <a:cs typeface="+mn-cs"/>
                        </a:rPr>
                        <a:t>addition</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the</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biomarker</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analysis</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reports</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low</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incidence</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of</a:t>
                      </a:r>
                      <a:r>
                        <a:rPr lang="de-DE" sz="1700" b="0" i="0" kern="1200" baseline="0" dirty="0" smtClean="0">
                          <a:solidFill>
                            <a:schemeClr val="tx1"/>
                          </a:solidFill>
                          <a:latin typeface="+mn-lt"/>
                          <a:ea typeface="+mn-ea"/>
                          <a:cs typeface="+mn-cs"/>
                        </a:rPr>
                        <a:t> </a:t>
                      </a:r>
                      <a:r>
                        <a:rPr lang="de-DE" sz="1700" b="0" i="1" kern="1200" baseline="0" dirty="0" smtClean="0">
                          <a:solidFill>
                            <a:schemeClr val="tx1"/>
                          </a:solidFill>
                          <a:latin typeface="+mn-lt"/>
                          <a:ea typeface="+mn-ea"/>
                          <a:cs typeface="+mn-cs"/>
                        </a:rPr>
                        <a:t>EGFR</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mutations</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and</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amplification</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suggesting</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that</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the</a:t>
                      </a:r>
                      <a:r>
                        <a:rPr lang="de-DE" sz="1700" b="0" i="0" kern="1200" baseline="0" dirty="0" smtClean="0">
                          <a:solidFill>
                            <a:schemeClr val="tx1"/>
                          </a:solidFill>
                          <a:latin typeface="+mn-lt"/>
                          <a:ea typeface="+mn-ea"/>
                          <a:cs typeface="+mn-cs"/>
                        </a:rPr>
                        <a:t> PFS </a:t>
                      </a:r>
                      <a:r>
                        <a:rPr lang="de-DE" sz="1700" b="0" i="0" kern="1200" baseline="0" dirty="0" err="1" smtClean="0">
                          <a:solidFill>
                            <a:schemeClr val="tx1"/>
                          </a:solidFill>
                          <a:latin typeface="+mn-lt"/>
                          <a:ea typeface="+mn-ea"/>
                          <a:cs typeface="+mn-cs"/>
                        </a:rPr>
                        <a:t>and</a:t>
                      </a:r>
                      <a:r>
                        <a:rPr lang="de-DE" sz="1700" b="0" i="0" kern="1200" baseline="0" dirty="0" smtClean="0">
                          <a:solidFill>
                            <a:schemeClr val="tx1"/>
                          </a:solidFill>
                          <a:latin typeface="+mn-lt"/>
                          <a:ea typeface="+mn-ea"/>
                          <a:cs typeface="+mn-cs"/>
                        </a:rPr>
                        <a:t> OS </a:t>
                      </a:r>
                      <a:r>
                        <a:rPr lang="de-DE" sz="1700" b="0" i="0" kern="1200" baseline="0" dirty="0" err="1" smtClean="0">
                          <a:solidFill>
                            <a:schemeClr val="tx1"/>
                          </a:solidFill>
                          <a:latin typeface="+mn-lt"/>
                          <a:ea typeface="+mn-ea"/>
                          <a:cs typeface="+mn-cs"/>
                        </a:rPr>
                        <a:t>benefit</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is</a:t>
                      </a:r>
                      <a:r>
                        <a:rPr lang="de-DE" sz="1700" b="0" i="0" kern="1200" baseline="0" dirty="0" smtClean="0">
                          <a:solidFill>
                            <a:schemeClr val="tx1"/>
                          </a:solidFill>
                          <a:latin typeface="+mn-lt"/>
                          <a:ea typeface="+mn-ea"/>
                          <a:cs typeface="+mn-cs"/>
                        </a:rPr>
                        <a:t> not </a:t>
                      </a:r>
                      <a:r>
                        <a:rPr lang="de-DE" sz="1700" b="0" i="0" kern="1200" baseline="0" dirty="0" err="1" smtClean="0">
                          <a:solidFill>
                            <a:schemeClr val="tx1"/>
                          </a:solidFill>
                          <a:latin typeface="+mn-lt"/>
                          <a:ea typeface="+mn-ea"/>
                          <a:cs typeface="+mn-cs"/>
                        </a:rPr>
                        <a:t>driven</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by</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these</a:t>
                      </a:r>
                      <a:r>
                        <a:rPr lang="de-DE" sz="1700" b="0" i="0" kern="1200" baseline="0" dirty="0" smtClean="0">
                          <a:solidFill>
                            <a:schemeClr val="tx1"/>
                          </a:solidFill>
                          <a:latin typeface="+mn-lt"/>
                          <a:ea typeface="+mn-ea"/>
                          <a:cs typeface="+mn-cs"/>
                        </a:rPr>
                        <a:t> </a:t>
                      </a:r>
                      <a:r>
                        <a:rPr lang="de-DE" sz="1700" b="0" i="1" kern="1200" baseline="0" dirty="0" smtClean="0">
                          <a:solidFill>
                            <a:schemeClr val="tx1"/>
                          </a:solidFill>
                          <a:latin typeface="+mn-lt"/>
                          <a:ea typeface="+mn-ea"/>
                          <a:cs typeface="+mn-cs"/>
                        </a:rPr>
                        <a:t>EGFR</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aberrations</a:t>
                      </a:r>
                      <a:endParaRPr lang="de-DE" sz="1700" b="0" i="0" kern="1200" baseline="0" dirty="0" smtClean="0">
                        <a:solidFill>
                          <a:schemeClr val="tx1"/>
                        </a:solidFill>
                        <a:latin typeface="+mn-lt"/>
                        <a:ea typeface="+mn-ea"/>
                        <a:cs typeface="+mn-cs"/>
                      </a:endParaRPr>
                    </a:p>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en-US" sz="1700" b="0" i="0" kern="1200" baseline="0" dirty="0" smtClean="0">
                          <a:solidFill>
                            <a:schemeClr val="tx1"/>
                          </a:solidFill>
                          <a:latin typeface="+mn-lt"/>
                          <a:ea typeface="+mn-ea"/>
                          <a:cs typeface="+mn-cs"/>
                        </a:rPr>
                        <a:t>The superiority of afatinib over erlotinib in patients with SCC of the lung could reflect its higher potency and the relevance of broader irreversible ErbB blockade in this setting compared with </a:t>
                      </a:r>
                      <a:r>
                        <a:rPr lang="en-US" sz="1700" b="0" i="1" kern="1200" baseline="0" dirty="0" smtClean="0">
                          <a:solidFill>
                            <a:schemeClr val="tx1"/>
                          </a:solidFill>
                          <a:latin typeface="+mn-lt"/>
                          <a:ea typeface="+mn-ea"/>
                          <a:cs typeface="+mn-cs"/>
                        </a:rPr>
                        <a:t>EGFR</a:t>
                      </a:r>
                      <a:r>
                        <a:rPr lang="en-US" sz="1700" b="0" i="0" kern="1200" baseline="0" dirty="0" smtClean="0">
                          <a:solidFill>
                            <a:schemeClr val="tx1"/>
                          </a:solidFill>
                          <a:latin typeface="+mn-lt"/>
                          <a:ea typeface="+mn-ea"/>
                          <a:cs typeface="+mn-cs"/>
                        </a:rPr>
                        <a:t> inhibition only.</a:t>
                      </a:r>
                      <a:endParaRPr lang="de-DE" sz="1700" b="0" i="0" kern="1200" baseline="0" dirty="0" smtClean="0">
                        <a:solidFill>
                          <a:schemeClr val="tx1"/>
                        </a:solidFill>
                        <a:latin typeface="+mn-lt"/>
                        <a:ea typeface="+mn-ea"/>
                        <a:cs typeface="+mn-cs"/>
                      </a:endParaRP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r h="370840">
                <a:tc>
                  <a:txBody>
                    <a:bodyPr/>
                    <a:lstStyle/>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endParaRPr lang="de-DE" sz="1700" b="0" i="0" kern="1200" baseline="0" dirty="0" smtClean="0">
                        <a:solidFill>
                          <a:schemeClr val="tx1"/>
                        </a:solidFill>
                        <a:latin typeface="+mn-lt"/>
                        <a:ea typeface="+mn-ea"/>
                        <a:cs typeface="+mn-cs"/>
                      </a:endParaRP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bl>
          </a:graphicData>
        </a:graphic>
      </p:graphicFrame>
      <p:sp>
        <p:nvSpPr>
          <p:cNvPr id="4" name="Title 3"/>
          <p:cNvSpPr>
            <a:spLocks noGrp="1"/>
          </p:cNvSpPr>
          <p:nvPr>
            <p:ph type="title"/>
          </p:nvPr>
        </p:nvSpPr>
        <p:spPr>
          <a:xfrm>
            <a:off x="430823" y="257438"/>
            <a:ext cx="8550003" cy="720197"/>
          </a:xfrm>
        </p:spPr>
        <p:txBody>
          <a:bodyPr/>
          <a:lstStyle/>
          <a:p>
            <a:r>
              <a:rPr lang="en-GB" sz="2200" dirty="0"/>
              <a:t>SRP </a:t>
            </a:r>
            <a:r>
              <a:rPr lang="en-GB" sz="2200" dirty="0" smtClean="0"/>
              <a:t>5: I believe that these data are mainly driven by the imbalances in never-smokers (probably those with </a:t>
            </a:r>
            <a:r>
              <a:rPr lang="en-GB" sz="2200" i="1" dirty="0" smtClean="0"/>
              <a:t>EGFR</a:t>
            </a:r>
            <a:r>
              <a:rPr lang="en-GB" sz="2200" dirty="0" smtClean="0"/>
              <a:t> mutations)</a:t>
            </a:r>
            <a:endParaRPr lang="en-GB" sz="2200" dirty="0"/>
          </a:p>
        </p:txBody>
      </p:sp>
      <p:sp>
        <p:nvSpPr>
          <p:cNvPr id="6" name="Round Same Side Corner Rectangle 5"/>
          <p:cNvSpPr/>
          <p:nvPr/>
        </p:nvSpPr>
        <p:spPr>
          <a:xfrm>
            <a:off x="201612" y="1371601"/>
            <a:ext cx="8826567" cy="501776"/>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Tree>
    <p:extLst>
      <p:ext uri="{BB962C8B-B14F-4D97-AF65-F5344CB8AC3E}">
        <p14:creationId xmlns:p14="http://schemas.microsoft.com/office/powerpoint/2010/main" val="31651680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ound Same Side Corner Rectangle 7"/>
          <p:cNvSpPr/>
          <p:nvPr/>
        </p:nvSpPr>
        <p:spPr>
          <a:xfrm rot="10800000">
            <a:off x="201613" y="1886121"/>
            <a:ext cx="8824447" cy="4002958"/>
          </a:xfrm>
          <a:prstGeom prst="round2SameRect">
            <a:avLst>
              <a:gd name="adj1" fmla="val 5346"/>
              <a:gd name="adj2" fmla="val 0"/>
            </a:avLst>
          </a:prstGeom>
          <a:solidFill>
            <a:schemeClr val="bg1">
              <a:lumMod val="95000"/>
            </a:schemeClr>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aphicFrame>
        <p:nvGraphicFramePr>
          <p:cNvPr id="5" name="Table 4"/>
          <p:cNvGraphicFramePr>
            <a:graphicFrameLocks noGrp="1"/>
          </p:cNvGraphicFramePr>
          <p:nvPr>
            <p:extLst>
              <p:ext uri="{D42A27DB-BD31-4B8C-83A1-F6EECF244321}">
                <p14:modId xmlns:p14="http://schemas.microsoft.com/office/powerpoint/2010/main" val="685219213"/>
              </p:ext>
            </p:extLst>
          </p:nvPr>
        </p:nvGraphicFramePr>
        <p:xfrm>
          <a:off x="202392" y="1884601"/>
          <a:ext cx="8827307" cy="2377440"/>
        </p:xfrm>
        <a:graphic>
          <a:graphicData uri="http://schemas.openxmlformats.org/drawingml/2006/table">
            <a:tbl>
              <a:tblPr firstRow="1" bandRow="1">
                <a:tableStyleId>{5C22544A-7EE6-4342-B048-85BDC9FD1C3A}</a:tableStyleId>
              </a:tblPr>
              <a:tblGrid>
                <a:gridCol w="8827307"/>
              </a:tblGrid>
              <a:tr h="370840">
                <a:tc>
                  <a:txBody>
                    <a:bodyPr/>
                    <a:lstStyle/>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de-DE" sz="1700" b="0" i="0" kern="1200" baseline="0" dirty="0" smtClean="0">
                          <a:solidFill>
                            <a:schemeClr val="tx1"/>
                          </a:solidFill>
                          <a:latin typeface="+mn-lt"/>
                          <a:ea typeface="+mn-ea"/>
                          <a:cs typeface="+mn-cs"/>
                        </a:rPr>
                        <a:t>This global trial was fully adhering to the Tarceva US PI,</a:t>
                      </a:r>
                      <a:r>
                        <a:rPr lang="de-DE" sz="1700" b="0" i="0" kern="1200" baseline="30000" dirty="0" smtClean="0">
                          <a:solidFill>
                            <a:schemeClr val="tx1"/>
                          </a:solidFill>
                          <a:latin typeface="+mn-lt"/>
                          <a:ea typeface="+mn-ea"/>
                          <a:cs typeface="+mn-cs"/>
                        </a:rPr>
                        <a:t>1</a:t>
                      </a:r>
                      <a:r>
                        <a:rPr lang="de-DE" sz="1700" b="0" i="0" kern="1200" baseline="0" dirty="0" smtClean="0">
                          <a:solidFill>
                            <a:schemeClr val="tx1"/>
                          </a:solidFill>
                          <a:latin typeface="+mn-lt"/>
                          <a:ea typeface="+mn-ea"/>
                          <a:cs typeface="+mn-cs"/>
                        </a:rPr>
                        <a:t> and the recommended dosing regimen</a:t>
                      </a:r>
                    </a:p>
                    <a:p>
                      <a:pPr marL="801688" marR="0" lvl="0" indent="-285750" algn="l" defTabSz="914400" rtl="0" eaLnBrk="1" fontAlgn="auto" latinLnBrk="0" hangingPunct="1">
                        <a:lnSpc>
                          <a:spcPct val="100000"/>
                        </a:lnSpc>
                        <a:spcBef>
                          <a:spcPts val="0"/>
                        </a:spcBef>
                        <a:spcAft>
                          <a:spcPts val="600"/>
                        </a:spcAft>
                        <a:buClr>
                          <a:schemeClr val="accent1"/>
                        </a:buClr>
                        <a:buSzTx/>
                        <a:buFont typeface="Symbol" panose="05050102010706020507" pitchFamily="18" charset="2"/>
                        <a:buChar char="-"/>
                        <a:tabLst/>
                        <a:defRPr/>
                      </a:pPr>
                      <a:r>
                        <a:rPr lang="de-DE" sz="1400" b="0" kern="1200" dirty="0" smtClean="0">
                          <a:solidFill>
                            <a:schemeClr val="tx1"/>
                          </a:solidFill>
                          <a:latin typeface="+mn-lt"/>
                          <a:ea typeface="+mn-ea"/>
                          <a:cs typeface="+mn-cs"/>
                        </a:rPr>
                        <a:t>The </a:t>
                      </a:r>
                      <a:r>
                        <a:rPr lang="en-GB" sz="1400" b="0" kern="1200" dirty="0" smtClean="0">
                          <a:solidFill>
                            <a:schemeClr val="tx1"/>
                          </a:solidFill>
                          <a:latin typeface="+mn-lt"/>
                          <a:ea typeface="+mn-ea"/>
                          <a:cs typeface="+mn-cs"/>
                        </a:rPr>
                        <a:t>efficacy and long-term safety of a dose higher than the recommended starting </a:t>
                      </a:r>
                      <a:br>
                        <a:rPr lang="en-GB" sz="1400" b="0" kern="1200" dirty="0" smtClean="0">
                          <a:solidFill>
                            <a:schemeClr val="tx1"/>
                          </a:solidFill>
                          <a:latin typeface="+mn-lt"/>
                          <a:ea typeface="+mn-ea"/>
                          <a:cs typeface="+mn-cs"/>
                        </a:rPr>
                      </a:br>
                      <a:r>
                        <a:rPr lang="en-GB" sz="1400" b="0" kern="1200" dirty="0" smtClean="0">
                          <a:solidFill>
                            <a:schemeClr val="tx1"/>
                          </a:solidFill>
                          <a:latin typeface="+mn-lt"/>
                          <a:ea typeface="+mn-ea"/>
                          <a:cs typeface="+mn-cs"/>
                        </a:rPr>
                        <a:t>doses have not been established in patients who continue to smoke cigarettes. Therefore, current smokers should be advised to stop smoking, as plasma concentrations of erlotinib in smokers as compared with nonsmokers are reduced</a:t>
                      </a:r>
                      <a:endParaRPr lang="de-DE" sz="1400" b="0" kern="1200" dirty="0" smtClean="0">
                        <a:solidFill>
                          <a:schemeClr val="tx1"/>
                        </a:solidFill>
                        <a:latin typeface="+mn-lt"/>
                        <a:ea typeface="+mn-ea"/>
                        <a:cs typeface="+mn-cs"/>
                      </a:endParaRPr>
                    </a:p>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de-DE" sz="1700" b="0" i="0" kern="1200" baseline="0" dirty="0" smtClean="0">
                          <a:solidFill>
                            <a:schemeClr val="tx1"/>
                          </a:solidFill>
                          <a:latin typeface="+mn-lt"/>
                          <a:ea typeface="+mn-ea"/>
                          <a:cs typeface="+mn-cs"/>
                        </a:rPr>
                        <a:t>The double-blind CurrentS trial compared erlotinib 300 mg qd with erlotinib 150 mg qd </a:t>
                      </a:r>
                      <a:br>
                        <a:rPr lang="de-DE" sz="1700" b="0" i="0" kern="1200" baseline="0" dirty="0" smtClean="0">
                          <a:solidFill>
                            <a:schemeClr val="tx1"/>
                          </a:solidFill>
                          <a:latin typeface="+mn-lt"/>
                          <a:ea typeface="+mn-ea"/>
                          <a:cs typeface="+mn-cs"/>
                        </a:rPr>
                      </a:br>
                      <a:r>
                        <a:rPr lang="de-DE" sz="1700" b="0" i="0" kern="1200" baseline="0" dirty="0" smtClean="0">
                          <a:solidFill>
                            <a:schemeClr val="tx1"/>
                          </a:solidFill>
                          <a:latin typeface="+mn-lt"/>
                          <a:ea typeface="+mn-ea"/>
                          <a:cs typeface="+mn-cs"/>
                        </a:rPr>
                        <a:t>in heavy smokers in second line. No difference in PFS was observed, nor in OS</a:t>
                      </a:r>
                      <a:r>
                        <a:rPr lang="de-DE" sz="1700" b="0" i="0" kern="1200" baseline="30000" dirty="0" smtClean="0">
                          <a:solidFill>
                            <a:schemeClr val="tx1"/>
                          </a:solidFill>
                          <a:latin typeface="+mn-lt"/>
                          <a:ea typeface="+mn-ea"/>
                          <a:cs typeface="+mn-cs"/>
                        </a:rPr>
                        <a:t>2</a:t>
                      </a:r>
                      <a:r>
                        <a:rPr lang="de-DE" sz="1700" b="0" i="0" kern="1200" baseline="0" dirty="0" smtClean="0">
                          <a:solidFill>
                            <a:schemeClr val="tx1"/>
                          </a:solidFill>
                          <a:latin typeface="+mn-lt"/>
                          <a:ea typeface="+mn-ea"/>
                          <a:cs typeface="+mn-cs"/>
                        </a:rPr>
                        <a:t> (see more details on next slide)</a:t>
                      </a:r>
                      <a:endParaRPr lang="en-GB" sz="1700" b="0" i="0" kern="1200" baseline="0" dirty="0" smtClean="0">
                        <a:solidFill>
                          <a:schemeClr val="tx1"/>
                        </a:solidFill>
                        <a:latin typeface="+mn-lt"/>
                        <a:ea typeface="+mn-ea"/>
                        <a:cs typeface="+mn-cs"/>
                      </a:endParaRP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bl>
          </a:graphicData>
        </a:graphic>
      </p:graphicFrame>
      <p:sp>
        <p:nvSpPr>
          <p:cNvPr id="4" name="Title 3"/>
          <p:cNvSpPr>
            <a:spLocks noGrp="1"/>
          </p:cNvSpPr>
          <p:nvPr>
            <p:ph type="title"/>
          </p:nvPr>
        </p:nvSpPr>
        <p:spPr>
          <a:xfrm>
            <a:off x="430823" y="257438"/>
            <a:ext cx="8550003" cy="720197"/>
          </a:xfrm>
        </p:spPr>
        <p:txBody>
          <a:bodyPr/>
          <a:lstStyle/>
          <a:p>
            <a:r>
              <a:rPr lang="en-GB" sz="2200" dirty="0"/>
              <a:t>SRP </a:t>
            </a:r>
            <a:r>
              <a:rPr lang="en-GB" sz="2200" dirty="0" smtClean="0"/>
              <a:t>6: I think that erlotinib is underdosed, as plasma levels are lower in heavy smokers</a:t>
            </a:r>
            <a:endParaRPr lang="en-GB" sz="2200" dirty="0"/>
          </a:p>
        </p:txBody>
      </p:sp>
      <p:sp>
        <p:nvSpPr>
          <p:cNvPr id="2" name="TextBox 1"/>
          <p:cNvSpPr txBox="1"/>
          <p:nvPr/>
        </p:nvSpPr>
        <p:spPr>
          <a:xfrm>
            <a:off x="195493" y="6361323"/>
            <a:ext cx="9144000" cy="307777"/>
          </a:xfrm>
          <a:prstGeom prst="rect">
            <a:avLst/>
          </a:prstGeom>
          <a:noFill/>
        </p:spPr>
        <p:txBody>
          <a:bodyPr wrap="square" lIns="0" tIns="0" rIns="0" bIns="0" rtlCol="0" anchor="b" anchorCtr="0">
            <a:spAutoFit/>
          </a:bodyPr>
          <a:lstStyle/>
          <a:p>
            <a:pPr>
              <a:defRPr/>
            </a:pPr>
            <a:r>
              <a:rPr lang="en-US" sz="1000" dirty="0">
                <a:solidFill>
                  <a:srgbClr val="000000"/>
                </a:solidFill>
              </a:rPr>
              <a:t>1. Tarceva (erlotinib) </a:t>
            </a:r>
            <a:r>
              <a:rPr lang="en-US" sz="1000" dirty="0" smtClean="0">
                <a:solidFill>
                  <a:srgbClr val="000000"/>
                </a:solidFill>
              </a:rPr>
              <a:t>Prescribing Information.</a:t>
            </a:r>
            <a:endParaRPr lang="en-US" sz="1000" dirty="0">
              <a:solidFill>
                <a:srgbClr val="000000"/>
              </a:solidFill>
            </a:endParaRPr>
          </a:p>
          <a:p>
            <a:pPr>
              <a:defRPr/>
            </a:pPr>
            <a:r>
              <a:rPr lang="en-US" sz="1000" dirty="0">
                <a:solidFill>
                  <a:srgbClr val="000000"/>
                </a:solidFill>
              </a:rPr>
              <a:t>2. Smit et </a:t>
            </a:r>
            <a:r>
              <a:rPr lang="en-US" sz="1000" dirty="0" smtClean="0">
                <a:solidFill>
                  <a:srgbClr val="000000"/>
                </a:solidFill>
              </a:rPr>
              <a:t>al. ASCO 2014. Abstract 8046</a:t>
            </a:r>
            <a:r>
              <a:rPr lang="en-US" sz="1000" dirty="0">
                <a:solidFill>
                  <a:srgbClr val="000000"/>
                </a:solidFill>
              </a:rPr>
              <a:t>.</a:t>
            </a:r>
          </a:p>
        </p:txBody>
      </p:sp>
      <p:sp>
        <p:nvSpPr>
          <p:cNvPr id="7" name="Round Same Side Corner Rectangle 6"/>
          <p:cNvSpPr/>
          <p:nvPr/>
        </p:nvSpPr>
        <p:spPr>
          <a:xfrm>
            <a:off x="201612" y="1371601"/>
            <a:ext cx="8826567" cy="501776"/>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Tree>
    <p:extLst>
      <p:ext uri="{BB962C8B-B14F-4D97-AF65-F5344CB8AC3E}">
        <p14:creationId xmlns:p14="http://schemas.microsoft.com/office/powerpoint/2010/main" val="152055899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GB" sz="2200" dirty="0" smtClean="0"/>
              <a:t>SRP 6: Supporting Evidence: CurrentS Trial </a:t>
            </a:r>
            <a:endParaRPr lang="en-US" sz="2200" dirty="0"/>
          </a:p>
        </p:txBody>
      </p:sp>
      <p:sp>
        <p:nvSpPr>
          <p:cNvPr id="17" name="Content Placeholder 15"/>
          <p:cNvSpPr txBox="1">
            <a:spLocks/>
          </p:cNvSpPr>
          <p:nvPr/>
        </p:nvSpPr>
        <p:spPr>
          <a:xfrm>
            <a:off x="-3769702" y="1337542"/>
            <a:ext cx="8466825" cy="4707657"/>
          </a:xfrm>
          <a:prstGeom prst="rect">
            <a:avLst/>
          </a:prstGeom>
        </p:spPr>
        <p:txBody>
          <a:bodyPr/>
          <a:lstStyle>
            <a:lvl1pPr marL="233363" indent="-233363" algn="l" defTabSz="914400" rtl="0" eaLnBrk="1" latinLnBrk="0" hangingPunct="1">
              <a:lnSpc>
                <a:spcPct val="100000"/>
              </a:lnSpc>
              <a:spcBef>
                <a:spcPts val="1400"/>
              </a:spcBef>
              <a:buClr>
                <a:srgbClr val="1CBECA"/>
              </a:buClr>
              <a:buFont typeface="Arial" pitchFamily="34" charset="0"/>
              <a:buChar char="•"/>
              <a:defRPr sz="2200" kern="1200">
                <a:solidFill>
                  <a:schemeClr val="tx1">
                    <a:lumMod val="65000"/>
                    <a:lumOff val="35000"/>
                  </a:schemeClr>
                </a:solidFill>
                <a:latin typeface="+mn-lt"/>
                <a:ea typeface="+mn-ea"/>
                <a:cs typeface="+mn-cs"/>
              </a:defRPr>
            </a:lvl1pPr>
            <a:lvl2pPr marL="573088" indent="-231775" algn="l" defTabSz="914400" rtl="0" eaLnBrk="1" latinLnBrk="0" hangingPunct="1">
              <a:lnSpc>
                <a:spcPct val="100000"/>
              </a:lnSpc>
              <a:spcBef>
                <a:spcPts val="400"/>
              </a:spcBef>
              <a:buClr>
                <a:schemeClr val="accent1"/>
              </a:buClr>
              <a:buFont typeface="Arial" pitchFamily="34" charset="0"/>
              <a:buChar char="‒"/>
              <a:defRPr sz="1800" kern="1200">
                <a:solidFill>
                  <a:schemeClr val="tx1">
                    <a:lumMod val="65000"/>
                    <a:lumOff val="35000"/>
                  </a:schemeClr>
                </a:solidFill>
                <a:latin typeface="+mn-lt"/>
                <a:ea typeface="+mn-ea"/>
                <a:cs typeface="+mn-cs"/>
              </a:defRPr>
            </a:lvl2pPr>
            <a:lvl3pPr marL="914400" indent="-223838" algn="l" defTabSz="914400" rtl="0" eaLnBrk="1" latinLnBrk="0" hangingPunct="1">
              <a:lnSpc>
                <a:spcPct val="100000"/>
              </a:lnSpc>
              <a:spcBef>
                <a:spcPts val="400"/>
              </a:spcBef>
              <a:buClr>
                <a:srgbClr val="1CBECA"/>
              </a:buClr>
              <a:buFont typeface="Wingdings" pitchFamily="2" charset="2"/>
              <a:buChar char="§"/>
              <a:defRPr sz="1600" kern="1200">
                <a:solidFill>
                  <a:schemeClr val="tx1">
                    <a:lumMod val="65000"/>
                    <a:lumOff val="35000"/>
                  </a:schemeClr>
                </a:solidFill>
                <a:latin typeface="+mn-lt"/>
                <a:ea typeface="+mn-ea"/>
                <a:cs typeface="+mn-cs"/>
              </a:defRPr>
            </a:lvl3pPr>
            <a:lvl4pPr marL="1255713" indent="-225425" algn="l" defTabSz="914400" rtl="0" eaLnBrk="1" latinLnBrk="0" hangingPunct="1">
              <a:lnSpc>
                <a:spcPct val="100000"/>
              </a:lnSpc>
              <a:spcBef>
                <a:spcPts val="400"/>
              </a:spcBef>
              <a:buClr>
                <a:srgbClr val="1CBECA"/>
              </a:buClr>
              <a:buFont typeface="Arial" pitchFamily="34" charset="0"/>
              <a:buChar char="»"/>
              <a:defRPr sz="1400" kern="1200">
                <a:solidFill>
                  <a:schemeClr val="tx1">
                    <a:lumMod val="65000"/>
                    <a:lumOff val="35000"/>
                  </a:schemeClr>
                </a:solidFill>
                <a:latin typeface="+mn-lt"/>
                <a:ea typeface="+mn-ea"/>
                <a:cs typeface="+mn-cs"/>
              </a:defRPr>
            </a:lvl4pPr>
            <a:lvl5pPr marL="1604963" indent="-233363" algn="l" defTabSz="914400" rtl="0" eaLnBrk="1" latinLnBrk="0" hangingPunct="1">
              <a:lnSpc>
                <a:spcPct val="100000"/>
              </a:lnSpc>
              <a:spcBef>
                <a:spcPts val="400"/>
              </a:spcBef>
              <a:buClr>
                <a:srgbClr val="1CBECA"/>
              </a:buClr>
              <a:buFont typeface="Wingdings" pitchFamily="2" charset="2"/>
              <a:buChar char="Ø"/>
              <a:defRPr sz="1200"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944938" indent="0">
              <a:buFont typeface="Arial" pitchFamily="34" charset="0"/>
              <a:buNone/>
            </a:pPr>
            <a:r>
              <a:rPr lang="en-US" sz="1600" dirty="0" smtClean="0">
                <a:solidFill>
                  <a:schemeClr val="tx1"/>
                </a:solidFill>
              </a:rPr>
              <a:t>Double blind, randomised phase 3 trial of second-line erlotinib (150 vs 300 mg) in </a:t>
            </a:r>
            <a:br>
              <a:rPr lang="en-US" sz="1600" dirty="0" smtClean="0">
                <a:solidFill>
                  <a:schemeClr val="tx1"/>
                </a:solidFill>
              </a:rPr>
            </a:br>
            <a:r>
              <a:rPr lang="en-US" sz="1600" dirty="0" smtClean="0">
                <a:solidFill>
                  <a:schemeClr val="tx1"/>
                </a:solidFill>
              </a:rPr>
              <a:t>current smokers with advanced NSCLC</a:t>
            </a:r>
          </a:p>
          <a:p>
            <a:pPr marL="4456113" indent="-231775" algn="just">
              <a:spcBef>
                <a:spcPts val="1000"/>
              </a:spcBef>
            </a:pPr>
            <a:r>
              <a:rPr lang="en-US" sz="1200" dirty="0" smtClean="0">
                <a:solidFill>
                  <a:srgbClr val="000000"/>
                </a:solidFill>
              </a:rPr>
              <a:t>Primary endpoint: PFS </a:t>
            </a:r>
          </a:p>
          <a:p>
            <a:pPr marL="4456113" indent="-231775" algn="just">
              <a:spcBef>
                <a:spcPts val="1000"/>
              </a:spcBef>
            </a:pPr>
            <a:r>
              <a:rPr lang="en-US" sz="1200" dirty="0" smtClean="0">
                <a:solidFill>
                  <a:srgbClr val="000000"/>
                </a:solidFill>
              </a:rPr>
              <a:t>Secondary endpoints: OS, DCR, safety</a:t>
            </a:r>
          </a:p>
          <a:p>
            <a:pPr marL="4456113" indent="-231775" algn="just">
              <a:spcBef>
                <a:spcPts val="1000"/>
              </a:spcBef>
            </a:pPr>
            <a:r>
              <a:rPr lang="en-US" sz="1200" dirty="0" smtClean="0">
                <a:solidFill>
                  <a:srgbClr val="000000"/>
                </a:solidFill>
              </a:rPr>
              <a:t>Sample size/assumption: </a:t>
            </a:r>
          </a:p>
          <a:p>
            <a:pPr marL="4800600" indent="-231775" algn="just">
              <a:spcBef>
                <a:spcPts val="1000"/>
              </a:spcBef>
              <a:buFont typeface="Arial" panose="020B0604020202020204" pitchFamily="34" charset="0"/>
              <a:buChar char="̶"/>
            </a:pPr>
            <a:r>
              <a:rPr lang="en-US" sz="1200" dirty="0" smtClean="0">
                <a:solidFill>
                  <a:srgbClr val="000000"/>
                </a:solidFill>
              </a:rPr>
              <a:t>300 randomised pts</a:t>
            </a:r>
          </a:p>
          <a:p>
            <a:pPr marL="4800600" indent="-231775" algn="just">
              <a:spcBef>
                <a:spcPts val="1000"/>
              </a:spcBef>
              <a:buFont typeface="Arial" panose="020B0604020202020204" pitchFamily="34" charset="0"/>
              <a:buChar char="̶"/>
            </a:pPr>
            <a:r>
              <a:rPr lang="en-US" sz="1200" dirty="0" smtClean="0">
                <a:solidFill>
                  <a:srgbClr val="000000"/>
                </a:solidFill>
              </a:rPr>
              <a:t>277 PFS events, HR 0.714 </a:t>
            </a:r>
          </a:p>
          <a:p>
            <a:pPr marL="4800600" indent="-231775" algn="just">
              <a:spcBef>
                <a:spcPts val="1000"/>
              </a:spcBef>
              <a:buFont typeface="Arial" panose="020B0604020202020204" pitchFamily="34" charset="0"/>
              <a:buChar char="̶"/>
            </a:pPr>
            <a:r>
              <a:rPr lang="en-US" sz="1200" dirty="0" smtClean="0">
                <a:solidFill>
                  <a:srgbClr val="000000"/>
                </a:solidFill>
              </a:rPr>
              <a:t>mPFS 10 vs 14 wk</a:t>
            </a:r>
          </a:p>
          <a:p>
            <a:pPr marL="4800600" indent="-231775" algn="just">
              <a:spcBef>
                <a:spcPts val="1000"/>
              </a:spcBef>
              <a:buFont typeface="Arial" panose="020B0604020202020204" pitchFamily="34" charset="0"/>
              <a:buChar char="̶"/>
            </a:pPr>
            <a:r>
              <a:rPr lang="en-US" sz="1200" dirty="0" smtClean="0">
                <a:solidFill>
                  <a:srgbClr val="000000"/>
                </a:solidFill>
              </a:rPr>
              <a:t>80% power; 5% 2-sided </a:t>
            </a:r>
            <a:r>
              <a:rPr lang="el-GR" sz="1200" dirty="0" smtClean="0">
                <a:solidFill>
                  <a:srgbClr val="000000"/>
                </a:solidFill>
              </a:rPr>
              <a:t>α</a:t>
            </a:r>
            <a:endParaRPr lang="en-US" sz="1200" dirty="0" smtClean="0">
              <a:solidFill>
                <a:srgbClr val="000000"/>
              </a:solidFill>
            </a:endParaRPr>
          </a:p>
          <a:p>
            <a:pPr marL="4456113" indent="-231775" algn="just">
              <a:spcBef>
                <a:spcPts val="1000"/>
              </a:spcBef>
              <a:buFont typeface="Arial" pitchFamily="34" charset="0"/>
              <a:buNone/>
            </a:pPr>
            <a:r>
              <a:rPr lang="en-US" sz="1200" b="1" dirty="0" smtClean="0">
                <a:solidFill>
                  <a:srgbClr val="000000"/>
                </a:solidFill>
              </a:rPr>
              <a:t>Conclusions: </a:t>
            </a:r>
          </a:p>
          <a:p>
            <a:pPr marL="4456113" indent="-231775" algn="just">
              <a:spcBef>
                <a:spcPts val="1000"/>
              </a:spcBef>
            </a:pPr>
            <a:r>
              <a:rPr lang="en-US" sz="1200" dirty="0" smtClean="0">
                <a:solidFill>
                  <a:srgbClr val="000000"/>
                </a:solidFill>
              </a:rPr>
              <a:t>First and largest trial in active smokers with NSCLC</a:t>
            </a:r>
          </a:p>
          <a:p>
            <a:pPr marL="4456113" indent="-231775">
              <a:spcBef>
                <a:spcPts val="1000"/>
              </a:spcBef>
            </a:pPr>
            <a:r>
              <a:rPr lang="en-US" sz="1200" dirty="0" smtClean="0">
                <a:solidFill>
                  <a:srgbClr val="000000"/>
                </a:solidFill>
              </a:rPr>
              <a:t>No statistically significant increase in PFS with </a:t>
            </a:r>
            <a:br>
              <a:rPr lang="en-US" sz="1200" dirty="0" smtClean="0">
                <a:solidFill>
                  <a:srgbClr val="000000"/>
                </a:solidFill>
              </a:rPr>
            </a:br>
            <a:r>
              <a:rPr lang="en-US" sz="1200" dirty="0" smtClean="0">
                <a:solidFill>
                  <a:srgbClr val="000000"/>
                </a:solidFill>
              </a:rPr>
              <a:t>erlotinib 300 mg vs 150 mg </a:t>
            </a:r>
          </a:p>
          <a:p>
            <a:pPr marL="4456113" indent="-231775" algn="just">
              <a:spcBef>
                <a:spcPts val="1000"/>
              </a:spcBef>
            </a:pPr>
            <a:r>
              <a:rPr lang="en-US" sz="1200" dirty="0" smtClean="0">
                <a:solidFill>
                  <a:srgbClr val="000000"/>
                </a:solidFill>
              </a:rPr>
              <a:t>OS: no difference between the arms</a:t>
            </a:r>
          </a:p>
          <a:p>
            <a:pPr marL="4456113" indent="-231775" algn="just">
              <a:spcBef>
                <a:spcPts val="1000"/>
              </a:spcBef>
            </a:pPr>
            <a:r>
              <a:rPr lang="en-US" sz="1200" dirty="0" smtClean="0">
                <a:solidFill>
                  <a:srgbClr val="000000"/>
                </a:solidFill>
              </a:rPr>
              <a:t>Numeric increase in AESIs with 300-mg dose</a:t>
            </a:r>
            <a:endParaRPr lang="en-US" sz="1200" dirty="0">
              <a:solidFill>
                <a:srgbClr val="000000"/>
              </a:solidFill>
            </a:endParaRPr>
          </a:p>
        </p:txBody>
      </p:sp>
      <p:graphicFrame>
        <p:nvGraphicFramePr>
          <p:cNvPr id="18" name="Table 17"/>
          <p:cNvGraphicFramePr>
            <a:graphicFrameLocks noGrp="1"/>
          </p:cNvGraphicFramePr>
          <p:nvPr>
            <p:extLst>
              <p:ext uri="{D42A27DB-BD31-4B8C-83A1-F6EECF244321}">
                <p14:modId xmlns:p14="http://schemas.microsoft.com/office/powerpoint/2010/main" val="18071699"/>
              </p:ext>
            </p:extLst>
          </p:nvPr>
        </p:nvGraphicFramePr>
        <p:xfrm>
          <a:off x="4682461" y="1049349"/>
          <a:ext cx="4347239" cy="5117518"/>
        </p:xfrm>
        <a:graphic>
          <a:graphicData uri="http://schemas.openxmlformats.org/drawingml/2006/table">
            <a:tbl>
              <a:tblPr firstRow="1" bandRow="1">
                <a:tableStyleId>{5C22544A-7EE6-4342-B048-85BDC9FD1C3A}</a:tableStyleId>
              </a:tblPr>
              <a:tblGrid>
                <a:gridCol w="1089644"/>
                <a:gridCol w="1265377"/>
                <a:gridCol w="906353"/>
                <a:gridCol w="1085865"/>
              </a:tblGrid>
              <a:tr h="199697">
                <a:tc>
                  <a:txBody>
                    <a:bodyPr/>
                    <a:lstStyle/>
                    <a:p>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E150</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E300</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199697">
                <a:tc>
                  <a:txBody>
                    <a:bodyPr/>
                    <a:lstStyle/>
                    <a:p>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ITT Population</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n=154</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n=159</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199697">
                <a:tc>
                  <a:txBody>
                    <a:bodyPr/>
                    <a:lstStyle/>
                    <a:p>
                      <a:r>
                        <a:rPr lang="en-US" sz="500" dirty="0" smtClean="0">
                          <a:solidFill>
                            <a:schemeClr val="tx1"/>
                          </a:solidFill>
                        </a:rPr>
                        <a:t>Ethnicity n (%)</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Caucasian</a:t>
                      </a: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97 (63.0)</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99 (62.3)</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9697">
                <a:tc>
                  <a:txBody>
                    <a:bodyPr/>
                    <a:lstStyle/>
                    <a:p>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Asian</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46 (29.9)</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49 (30.8)</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9697">
                <a:tc>
                  <a:txBody>
                    <a:bodyPr/>
                    <a:lstStyle/>
                    <a:p>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Other/not reported</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11</a:t>
                      </a:r>
                      <a:r>
                        <a:rPr lang="en-US" sz="500" baseline="0" dirty="0" smtClean="0">
                          <a:solidFill>
                            <a:schemeClr val="tx1"/>
                          </a:solidFill>
                        </a:rPr>
                        <a:t> (7.1)</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11 (6.9)</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9697">
                <a:tc>
                  <a:txBody>
                    <a:bodyPr/>
                    <a:lstStyle/>
                    <a:p>
                      <a:r>
                        <a:rPr lang="en-US" sz="500" dirty="0" smtClean="0">
                          <a:solidFill>
                            <a:schemeClr val="tx1"/>
                          </a:solidFill>
                        </a:rPr>
                        <a:t>Histology, n (%)</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Adenocarcinoma</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100 (64.9)</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96 (60.4)</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9697">
                <a:tc>
                  <a:txBody>
                    <a:bodyPr/>
                    <a:lstStyle/>
                    <a:p>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Squamous cell carcinoma </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42 (27.3) </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48 (30.2)</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9697">
                <a:tc>
                  <a:txBody>
                    <a:bodyPr/>
                    <a:lstStyle/>
                    <a:p>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Large cell carcinoma</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6 (3.9)</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7 (4.4)</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9697">
                <a:tc>
                  <a:txBody>
                    <a:bodyPr/>
                    <a:lstStyle/>
                    <a:p>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Other </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6 (3.9)</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8 (5.0)</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9697">
                <a:tc>
                  <a:txBody>
                    <a:bodyPr/>
                    <a:lstStyle/>
                    <a:p>
                      <a:r>
                        <a:rPr lang="en-US" sz="500" dirty="0" smtClean="0">
                          <a:solidFill>
                            <a:schemeClr val="tx1"/>
                          </a:solidFill>
                        </a:rPr>
                        <a:t>ECOG PS,</a:t>
                      </a:r>
                      <a:r>
                        <a:rPr lang="en-US" sz="500" baseline="0" dirty="0" smtClean="0">
                          <a:solidFill>
                            <a:schemeClr val="tx1"/>
                          </a:solidFill>
                        </a:rPr>
                        <a:t> n (%)</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0-1</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145 (94.2)</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148 (93.1)</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9697">
                <a:tc>
                  <a:txBody>
                    <a:bodyPr/>
                    <a:lstStyle/>
                    <a:p>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2</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9 (5.8)</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11 (6.9)</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9697">
                <a:tc>
                  <a:txBody>
                    <a:bodyPr/>
                    <a:lstStyle/>
                    <a:p>
                      <a:r>
                        <a:rPr lang="en-US" sz="500" dirty="0" smtClean="0">
                          <a:solidFill>
                            <a:schemeClr val="tx1"/>
                          </a:solidFill>
                        </a:rPr>
                        <a:t>Smoking status</a:t>
                      </a: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Median pack yrs</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31.3</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30.0</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9697">
                <a:tc>
                  <a:txBody>
                    <a:bodyPr/>
                    <a:lstStyle/>
                    <a:p>
                      <a:r>
                        <a:rPr lang="en-US" sz="500" dirty="0" smtClean="0">
                          <a:solidFill>
                            <a:schemeClr val="tx1"/>
                          </a:solidFill>
                        </a:rPr>
                        <a:t>PFS</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Events, n (%)</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143 (92.9)</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140 (88.1)</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9697">
                <a:tc>
                  <a:txBody>
                    <a:bodyPr/>
                    <a:lstStyle/>
                    <a:p>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Median, wks</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6.9</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7.0</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9697">
                <a:tc>
                  <a:txBody>
                    <a:bodyPr/>
                    <a:lstStyle/>
                    <a:p>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baseline="30000" dirty="0" smtClean="0">
                          <a:solidFill>
                            <a:schemeClr val="tx1"/>
                          </a:solidFill>
                        </a:rPr>
                        <a:t>a</a:t>
                      </a:r>
                      <a:r>
                        <a:rPr lang="en-US" sz="500" dirty="0" smtClean="0">
                          <a:solidFill>
                            <a:schemeClr val="tx1"/>
                          </a:solidFill>
                        </a:rPr>
                        <a:t>HR (95% CI)</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400050" indent="0" algn="l">
                        <a:tabLst>
                          <a:tab pos="342900" algn="l"/>
                        </a:tabLst>
                      </a:pPr>
                      <a:r>
                        <a:rPr lang="en-US" sz="500" dirty="0" smtClean="0">
                          <a:solidFill>
                            <a:schemeClr val="tx1"/>
                          </a:solidFill>
                        </a:rPr>
                        <a:t>1.05 (0.83-1.33)</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sz="1000" dirty="0">
                        <a:solidFill>
                          <a:schemeClr val="tx1"/>
                        </a:solidFill>
                      </a:endParaRPr>
                    </a:p>
                  </a:txBody>
                  <a:tcP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r>
              <a:tr h="199697">
                <a:tc>
                  <a:txBody>
                    <a:bodyPr/>
                    <a:lstStyle/>
                    <a:p>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baseline="30000" dirty="0" smtClean="0">
                          <a:solidFill>
                            <a:schemeClr val="tx1"/>
                          </a:solidFill>
                        </a:rPr>
                        <a:t>a</a:t>
                      </a:r>
                      <a:r>
                        <a:rPr lang="en-US" sz="500" dirty="0" smtClean="0">
                          <a:solidFill>
                            <a:schemeClr val="tx1"/>
                          </a:solidFill>
                        </a:rPr>
                        <a:t>Log-rank</a:t>
                      </a:r>
                      <a:r>
                        <a:rPr lang="en-US" sz="500" baseline="0" dirty="0" smtClean="0">
                          <a:solidFill>
                            <a:schemeClr val="tx1"/>
                          </a:solidFill>
                        </a:rPr>
                        <a:t> </a:t>
                      </a:r>
                      <a:r>
                        <a:rPr lang="en-US" sz="500" i="1" baseline="0" dirty="0" smtClean="0">
                          <a:solidFill>
                            <a:schemeClr val="tx1"/>
                          </a:solidFill>
                        </a:rPr>
                        <a:t>P</a:t>
                      </a:r>
                      <a:endParaRPr lang="en-US" sz="500" i="1"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515938" indent="0" algn="l"/>
                      <a:r>
                        <a:rPr lang="en-US" sz="500" dirty="0" smtClean="0">
                          <a:solidFill>
                            <a:schemeClr val="tx1"/>
                          </a:solidFill>
                        </a:rPr>
                        <a:t>0.671</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1000" dirty="0">
                        <a:solidFill>
                          <a:schemeClr val="tx1"/>
                        </a:solidFill>
                      </a:endParaRPr>
                    </a:p>
                  </a:txBody>
                  <a:tcP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r>
              <a:tr h="199697">
                <a:tc>
                  <a:txBody>
                    <a:bodyPr/>
                    <a:lstStyle/>
                    <a:p>
                      <a:r>
                        <a:rPr lang="en-US" sz="500" dirty="0" smtClean="0">
                          <a:solidFill>
                            <a:schemeClr val="tx1"/>
                          </a:solidFill>
                        </a:rPr>
                        <a:t>OS</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Events, n (%)</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500" dirty="0" smtClean="0">
                          <a:solidFill>
                            <a:schemeClr val="tx1"/>
                          </a:solidFill>
                        </a:rPr>
                        <a:t>122 (79.2)</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500" dirty="0" smtClean="0">
                          <a:solidFill>
                            <a:schemeClr val="tx1"/>
                          </a:solidFill>
                        </a:rPr>
                        <a:t>123 (77.4)</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9697">
                <a:tc>
                  <a:txBody>
                    <a:bodyPr/>
                    <a:lstStyle/>
                    <a:p>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dirty="0" smtClean="0">
                          <a:solidFill>
                            <a:schemeClr val="tx1"/>
                          </a:solidFill>
                        </a:rPr>
                        <a:t>Median, mo</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17475" indent="0" algn="l"/>
                      <a:r>
                        <a:rPr lang="en-US" sz="500" dirty="0" smtClean="0">
                          <a:solidFill>
                            <a:schemeClr val="tx1"/>
                          </a:solidFill>
                        </a:rPr>
                        <a:t>6.8</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17475" indent="0" algn="l"/>
                      <a:r>
                        <a:rPr lang="en-US" sz="500" dirty="0" smtClean="0">
                          <a:solidFill>
                            <a:schemeClr val="tx1"/>
                          </a:solidFill>
                        </a:rPr>
                        <a:t>6.8</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9697">
                <a:tc>
                  <a:txBody>
                    <a:bodyPr/>
                    <a:lstStyle/>
                    <a:p>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baseline="30000" dirty="0" smtClean="0">
                          <a:solidFill>
                            <a:schemeClr val="tx1"/>
                          </a:solidFill>
                        </a:rPr>
                        <a:t>a</a:t>
                      </a:r>
                      <a:r>
                        <a:rPr lang="en-US" sz="500" dirty="0" smtClean="0">
                          <a:solidFill>
                            <a:schemeClr val="tx1"/>
                          </a:solidFill>
                        </a:rPr>
                        <a:t>HR (95%CI)</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400050" indent="0" algn="l"/>
                      <a:r>
                        <a:rPr lang="en-US" sz="500" dirty="0" smtClean="0">
                          <a:solidFill>
                            <a:schemeClr val="tx1"/>
                          </a:solidFill>
                        </a:rPr>
                        <a:t>1.03 (0.80-1.32)</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1000" dirty="0">
                        <a:solidFill>
                          <a:schemeClr val="tx1"/>
                        </a:solidFill>
                      </a:endParaRPr>
                    </a:p>
                  </a:txBody>
                  <a:tcP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r>
              <a:tr h="199697">
                <a:tc>
                  <a:txBody>
                    <a:bodyPr/>
                    <a:lstStyle/>
                    <a:p>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500" baseline="30000" dirty="0" smtClean="0">
                          <a:solidFill>
                            <a:schemeClr val="tx1"/>
                          </a:solidFill>
                        </a:rPr>
                        <a:t>a</a:t>
                      </a:r>
                      <a:r>
                        <a:rPr lang="en-US" sz="500" dirty="0" smtClean="0">
                          <a:solidFill>
                            <a:schemeClr val="tx1"/>
                          </a:solidFill>
                        </a:rPr>
                        <a:t>Log-rank</a:t>
                      </a:r>
                      <a:r>
                        <a:rPr lang="en-US" sz="500" baseline="0" dirty="0" smtClean="0">
                          <a:solidFill>
                            <a:schemeClr val="tx1"/>
                          </a:solidFill>
                        </a:rPr>
                        <a:t> </a:t>
                      </a:r>
                      <a:r>
                        <a:rPr lang="en-US" sz="500" i="1" baseline="0" dirty="0" smtClean="0">
                          <a:solidFill>
                            <a:schemeClr val="tx1"/>
                          </a:solidFill>
                        </a:rPr>
                        <a:t>P</a:t>
                      </a:r>
                      <a:endParaRPr lang="en-US" sz="500" i="1"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515938" indent="0" algn="l"/>
                      <a:r>
                        <a:rPr lang="en-US" sz="500" dirty="0" smtClean="0">
                          <a:solidFill>
                            <a:schemeClr val="tx1"/>
                          </a:solidFill>
                        </a:rPr>
                        <a:t>0.846</a:t>
                      </a:r>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r>
              <a:tr h="199697">
                <a:tc>
                  <a:txBody>
                    <a:bodyPr/>
                    <a:lstStyle/>
                    <a:p>
                      <a:r>
                        <a:rPr lang="en-US" sz="500" dirty="0" smtClean="0">
                          <a:solidFill>
                            <a:schemeClr val="tx1"/>
                          </a:solidFill>
                        </a:rPr>
                        <a:t>DCR, % (95% CI)</a:t>
                      </a:r>
                      <a:endParaRPr lang="en-US" sz="500" dirty="0">
                        <a:solidFill>
                          <a:schemeClr val="tx1"/>
                        </a:solidFill>
                      </a:endParaRPr>
                    </a:p>
                  </a:txBody>
                  <a:tcPr marL="9144" marR="914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l"/>
                      <a:r>
                        <a:rPr lang="en-US" sz="500" dirty="0" smtClean="0"/>
                        <a:t>                                                                        40.3 (32.4-48.5)                         36.5 (29.0-44.5)</a:t>
                      </a:r>
                      <a:endParaRPr lang="en-US" sz="500" dirty="0"/>
                    </a:p>
                  </a:txBody>
                  <a:tcPr marL="9144" marR="914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endParaRPr lang="en-US"/>
                    </a:p>
                  </a:txBody>
                  <a:tcPr/>
                </a:tc>
              </a:tr>
              <a:tr h="199697">
                <a:tc>
                  <a:txBody>
                    <a:bodyPr/>
                    <a:lstStyle/>
                    <a:p>
                      <a:endParaRPr lang="en-US" sz="500" dirty="0">
                        <a:solidFill>
                          <a:schemeClr val="tx1"/>
                        </a:solidFill>
                      </a:endParaRPr>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500" dirty="0" smtClean="0"/>
                        <a:t>Safety population</a:t>
                      </a:r>
                      <a:endParaRPr lang="en-US" sz="500" dirty="0"/>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500" dirty="0" smtClean="0"/>
                        <a:t>n=154</a:t>
                      </a:r>
                      <a:endParaRPr lang="en-US" sz="500" dirty="0"/>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500" dirty="0" smtClean="0"/>
                        <a:t>n=158</a:t>
                      </a:r>
                      <a:endParaRPr lang="en-US" sz="500" dirty="0"/>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181940">
                <a:tc>
                  <a:txBody>
                    <a:bodyPr/>
                    <a:lstStyle/>
                    <a:p>
                      <a:r>
                        <a:rPr lang="en-US" sz="500" dirty="0" smtClean="0">
                          <a:solidFill>
                            <a:schemeClr val="tx1"/>
                          </a:solidFill>
                        </a:rPr>
                        <a:t>Relative dose intensity</a:t>
                      </a:r>
                      <a:r>
                        <a:rPr lang="en-US" sz="500" baseline="0" dirty="0" smtClean="0">
                          <a:solidFill>
                            <a:schemeClr val="tx1"/>
                          </a:solidFill>
                        </a:rPr>
                        <a:t> (% of planned: mean SD)</a:t>
                      </a:r>
                      <a:endParaRPr lang="en-US" sz="500" dirty="0">
                        <a:solidFill>
                          <a:schemeClr val="tx1"/>
                        </a:solidFill>
                      </a:endParaRPr>
                    </a:p>
                  </a:txBody>
                  <a:tcPr marL="9144" marR="9144"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500" dirty="0"/>
                    </a:p>
                  </a:txBody>
                  <a:tcPr marL="9144" marR="9144"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500" dirty="0" smtClean="0"/>
                        <a:t>98.6</a:t>
                      </a:r>
                      <a:r>
                        <a:rPr lang="en-US" sz="500" baseline="0" dirty="0" smtClean="0"/>
                        <a:t> (5.9)</a:t>
                      </a:r>
                      <a:endParaRPr lang="en-US" sz="500" dirty="0"/>
                    </a:p>
                  </a:txBody>
                  <a:tcPr marL="9144" marR="9144"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500" dirty="0" smtClean="0"/>
                        <a:t>97.1</a:t>
                      </a:r>
                      <a:r>
                        <a:rPr lang="en-US" sz="500" baseline="0" dirty="0" smtClean="0"/>
                        <a:t> (8.4)</a:t>
                      </a:r>
                      <a:endParaRPr lang="en-US" sz="500" dirty="0"/>
                    </a:p>
                  </a:txBody>
                  <a:tcPr marL="9144" marR="9144"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27408">
                <a:tc rowSpan="2">
                  <a:txBody>
                    <a:bodyPr/>
                    <a:lstStyle/>
                    <a:p>
                      <a:r>
                        <a:rPr lang="en-US" sz="500" dirty="0" smtClean="0">
                          <a:solidFill>
                            <a:schemeClr val="tx1"/>
                          </a:solidFill>
                        </a:rPr>
                        <a:t>AEs</a:t>
                      </a:r>
                      <a:r>
                        <a:rPr lang="en-US" sz="500" baseline="0" dirty="0" smtClean="0">
                          <a:solidFill>
                            <a:schemeClr val="tx1"/>
                          </a:solidFill>
                        </a:rPr>
                        <a:t> of special interest (AESI; all grades), n (%)</a:t>
                      </a:r>
                      <a:endParaRPr lang="en-US" sz="500" dirty="0">
                        <a:solidFill>
                          <a:schemeClr val="tx1"/>
                        </a:solidFill>
                      </a:endParaRPr>
                    </a:p>
                  </a:txBody>
                  <a:tcPr marL="9144" marR="9144"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500" dirty="0" smtClean="0"/>
                        <a:t>Rash</a:t>
                      </a:r>
                      <a:endParaRPr lang="en-US" sz="500" dirty="0"/>
                    </a:p>
                  </a:txBody>
                  <a:tcPr marL="9144" marR="9144"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500" dirty="0" smtClean="0"/>
                        <a:t>63 (40.9)</a:t>
                      </a:r>
                      <a:endParaRPr lang="en-US" sz="500" dirty="0"/>
                    </a:p>
                  </a:txBody>
                  <a:tcPr marL="9144" marR="9144"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500" dirty="0" smtClean="0"/>
                        <a:t>97 (61.4)</a:t>
                      </a:r>
                      <a:endParaRPr lang="en-US" sz="500" dirty="0"/>
                    </a:p>
                  </a:txBody>
                  <a:tcPr marL="9144" marR="9144"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27408">
                <a:tc vMerge="1">
                  <a:txBody>
                    <a:bodyPr/>
                    <a:lstStyle/>
                    <a:p>
                      <a:endParaRPr lang="en-US"/>
                    </a:p>
                  </a:txBody>
                  <a:tcPr/>
                </a:tc>
                <a:tc>
                  <a:txBody>
                    <a:bodyPr/>
                    <a:lstStyle/>
                    <a:p>
                      <a:pPr algn="l"/>
                      <a:r>
                        <a:rPr lang="en-US" sz="500" dirty="0" smtClean="0"/>
                        <a:t>Diarrhoea</a:t>
                      </a:r>
                      <a:endParaRPr lang="en-US" sz="500" dirty="0"/>
                    </a:p>
                  </a:txBody>
                  <a:tcPr marL="9144" marR="9144"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500" dirty="0" smtClean="0"/>
                        <a:t>30 (19.5)</a:t>
                      </a:r>
                      <a:endParaRPr lang="en-US" sz="500" dirty="0"/>
                    </a:p>
                  </a:txBody>
                  <a:tcPr marL="9144" marR="9144"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500" dirty="0" smtClean="0"/>
                        <a:t>47 (29.7)</a:t>
                      </a:r>
                      <a:endParaRPr lang="en-US" sz="500" dirty="0"/>
                    </a:p>
                  </a:txBody>
                  <a:tcPr marL="9144" marR="9144"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27408">
                <a:tc>
                  <a:txBody>
                    <a:bodyPr/>
                    <a:lstStyle/>
                    <a:p>
                      <a:endParaRPr lang="en-US" sz="500" dirty="0">
                        <a:solidFill>
                          <a:schemeClr val="tx1"/>
                        </a:solidFill>
                      </a:endParaRPr>
                    </a:p>
                  </a:txBody>
                  <a:tcPr marL="9144" marR="9144"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500" dirty="0" smtClean="0"/>
                        <a:t>Interstitial lung</a:t>
                      </a:r>
                      <a:r>
                        <a:rPr lang="en-US" sz="500" baseline="0" dirty="0" smtClean="0"/>
                        <a:t> disease</a:t>
                      </a:r>
                      <a:endParaRPr lang="en-US" sz="500" dirty="0"/>
                    </a:p>
                  </a:txBody>
                  <a:tcPr marL="9144" marR="9144"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500" dirty="0" smtClean="0"/>
                        <a:t>0 (0.0)</a:t>
                      </a:r>
                      <a:endParaRPr lang="en-US" sz="500" dirty="0"/>
                    </a:p>
                  </a:txBody>
                  <a:tcPr marL="9144" marR="9144"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500" dirty="0" smtClean="0"/>
                        <a:t>2</a:t>
                      </a:r>
                      <a:r>
                        <a:rPr lang="en-US" sz="500" baseline="0" dirty="0" smtClean="0"/>
                        <a:t> (1.3)</a:t>
                      </a:r>
                      <a:endParaRPr lang="en-US" sz="500" dirty="0"/>
                    </a:p>
                  </a:txBody>
                  <a:tcPr marL="9144" marR="9144"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tr>
              <a:tr h="156385">
                <a:tc>
                  <a:txBody>
                    <a:bodyPr/>
                    <a:lstStyle/>
                    <a:p>
                      <a:r>
                        <a:rPr lang="en-US" sz="500" baseline="30000" dirty="0" smtClean="0">
                          <a:solidFill>
                            <a:schemeClr val="tx1"/>
                          </a:solidFill>
                        </a:rPr>
                        <a:t>a</a:t>
                      </a:r>
                      <a:r>
                        <a:rPr lang="en-US" sz="500" dirty="0" smtClean="0">
                          <a:solidFill>
                            <a:schemeClr val="tx1"/>
                          </a:solidFill>
                        </a:rPr>
                        <a:t>Unstratified.</a:t>
                      </a:r>
                      <a:endParaRPr lang="en-US" sz="500" dirty="0">
                        <a:solidFill>
                          <a:schemeClr val="tx1"/>
                        </a:solidFill>
                      </a:endParaRPr>
                    </a:p>
                  </a:txBody>
                  <a:tcPr marL="9144" marR="9144"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500" dirty="0"/>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050" dirty="0"/>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500" dirty="0"/>
                    </a:p>
                  </a:txBody>
                  <a:tcPr marL="9144" marR="9144"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3" name="Rectangle 12"/>
          <p:cNvSpPr/>
          <p:nvPr/>
        </p:nvSpPr>
        <p:spPr>
          <a:xfrm>
            <a:off x="182540" y="6501937"/>
            <a:ext cx="3505200" cy="161583"/>
          </a:xfrm>
          <a:prstGeom prst="rect">
            <a:avLst/>
          </a:prstGeom>
        </p:spPr>
        <p:txBody>
          <a:bodyPr wrap="square" lIns="0" tIns="0" rIns="0" bIns="0" anchor="b" anchorCtr="0">
            <a:spAutoFit/>
          </a:bodyPr>
          <a:lstStyle/>
          <a:p>
            <a:r>
              <a:rPr lang="en-US" sz="1050" dirty="0">
                <a:solidFill>
                  <a:srgbClr val="000000"/>
                </a:solidFill>
              </a:rPr>
              <a:t>Smit et al. ASCO 2014. Abstract 8046.</a:t>
            </a:r>
          </a:p>
        </p:txBody>
      </p:sp>
    </p:spTree>
    <p:extLst>
      <p:ext uri="{BB962C8B-B14F-4D97-AF65-F5344CB8AC3E}">
        <p14:creationId xmlns:p14="http://schemas.microsoft.com/office/powerpoint/2010/main" val="20363547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ound Same Side Corner Rectangle 7"/>
          <p:cNvSpPr/>
          <p:nvPr/>
        </p:nvSpPr>
        <p:spPr>
          <a:xfrm rot="10800000">
            <a:off x="214471" y="1896584"/>
            <a:ext cx="8811594" cy="4002958"/>
          </a:xfrm>
          <a:prstGeom prst="round2SameRect">
            <a:avLst>
              <a:gd name="adj1" fmla="val 5346"/>
              <a:gd name="adj2" fmla="val 0"/>
            </a:avLst>
          </a:prstGeom>
          <a:solidFill>
            <a:schemeClr val="bg1">
              <a:lumMod val="95000"/>
            </a:schemeClr>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aphicFrame>
        <p:nvGraphicFramePr>
          <p:cNvPr id="5" name="Table 4"/>
          <p:cNvGraphicFramePr>
            <a:graphicFrameLocks noGrp="1"/>
          </p:cNvGraphicFramePr>
          <p:nvPr>
            <p:extLst>
              <p:ext uri="{D42A27DB-BD31-4B8C-83A1-F6EECF244321}">
                <p14:modId xmlns:p14="http://schemas.microsoft.com/office/powerpoint/2010/main" val="2145149697"/>
              </p:ext>
            </p:extLst>
          </p:nvPr>
        </p:nvGraphicFramePr>
        <p:xfrm>
          <a:off x="215250" y="1895064"/>
          <a:ext cx="8814450" cy="2392680"/>
        </p:xfrm>
        <a:graphic>
          <a:graphicData uri="http://schemas.openxmlformats.org/drawingml/2006/table">
            <a:tbl>
              <a:tblPr firstRow="1" bandRow="1">
                <a:tableStyleId>{5C22544A-7EE6-4342-B048-85BDC9FD1C3A}</a:tableStyleId>
              </a:tblPr>
              <a:tblGrid>
                <a:gridCol w="8814450"/>
              </a:tblGrid>
              <a:tr h="370840">
                <a:tc>
                  <a:txBody>
                    <a:bodyPr/>
                    <a:lstStyle/>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en-US" sz="1700" b="0" i="0" kern="1200" baseline="0" dirty="0" smtClean="0">
                          <a:solidFill>
                            <a:schemeClr val="tx1"/>
                          </a:solidFill>
                          <a:latin typeface="+mn-lt"/>
                          <a:ea typeface="+mn-ea"/>
                          <a:cs typeface="+mn-cs"/>
                        </a:rPr>
                        <a:t>Up until recently, erlotinib and docetaxel were the only approved treatment options in </a:t>
                      </a:r>
                      <a:br>
                        <a:rPr lang="en-US" sz="1700" b="0" i="0" kern="1200" baseline="0" dirty="0" smtClean="0">
                          <a:solidFill>
                            <a:schemeClr val="tx1"/>
                          </a:solidFill>
                          <a:latin typeface="+mn-lt"/>
                          <a:ea typeface="+mn-ea"/>
                          <a:cs typeface="+mn-cs"/>
                        </a:rPr>
                      </a:br>
                      <a:r>
                        <a:rPr lang="en-US" sz="1700" b="0" i="0" kern="1200" baseline="0" dirty="0" smtClean="0">
                          <a:solidFill>
                            <a:schemeClr val="tx1"/>
                          </a:solidFill>
                          <a:latin typeface="+mn-lt"/>
                          <a:ea typeface="+mn-ea"/>
                          <a:cs typeface="+mn-cs"/>
                        </a:rPr>
                        <a:t>the second-line setting.</a:t>
                      </a:r>
                      <a:r>
                        <a:rPr lang="en-US" sz="1700" b="0" i="0" kern="1200" baseline="30000" dirty="0" smtClean="0">
                          <a:solidFill>
                            <a:schemeClr val="tx1"/>
                          </a:solidFill>
                          <a:latin typeface="+mn-lt"/>
                          <a:ea typeface="+mn-ea"/>
                          <a:cs typeface="+mn-cs"/>
                        </a:rPr>
                        <a:t>1</a:t>
                      </a:r>
                    </a:p>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en-US" sz="1700" b="0" i="0" kern="1200" baseline="0" dirty="0" smtClean="0">
                          <a:solidFill>
                            <a:schemeClr val="tx1"/>
                          </a:solidFill>
                          <a:latin typeface="+mn-lt"/>
                          <a:ea typeface="+mn-ea"/>
                          <a:cs typeface="+mn-cs"/>
                        </a:rPr>
                        <a:t>Afatinib reduced the risk of death by 19% in this difficult-to-treat population </a:t>
                      </a:r>
                    </a:p>
                    <a:p>
                      <a:pPr marL="801688" marR="0" lvl="0" indent="-285750" algn="l" defTabSz="914400" rtl="0" eaLnBrk="1" fontAlgn="auto" latinLnBrk="0" hangingPunct="1">
                        <a:lnSpc>
                          <a:spcPct val="100000"/>
                        </a:lnSpc>
                        <a:spcBef>
                          <a:spcPts val="0"/>
                        </a:spcBef>
                        <a:spcAft>
                          <a:spcPts val="600"/>
                        </a:spcAft>
                        <a:buClr>
                          <a:schemeClr val="accent1"/>
                        </a:buClr>
                        <a:buSzTx/>
                        <a:buFont typeface="Symbol" panose="05050102010706020507" pitchFamily="18" charset="2"/>
                        <a:buChar char="-"/>
                        <a:tabLst/>
                        <a:defRPr/>
                      </a:pPr>
                      <a:r>
                        <a:rPr lang="de-DE" sz="1400" b="0" kern="1200" dirty="0" err="1" smtClean="0">
                          <a:solidFill>
                            <a:schemeClr val="tx1"/>
                          </a:solidFill>
                          <a:latin typeface="+mn-lt"/>
                          <a:ea typeface="+mn-ea"/>
                          <a:cs typeface="+mn-cs"/>
                        </a:rPr>
                        <a:t>Significant</a:t>
                      </a:r>
                      <a:r>
                        <a:rPr lang="de-DE" sz="1400" b="0" kern="1200" dirty="0" smtClean="0">
                          <a:solidFill>
                            <a:schemeClr val="tx1"/>
                          </a:solidFill>
                          <a:latin typeface="+mn-lt"/>
                          <a:ea typeface="+mn-ea"/>
                          <a:cs typeface="+mn-cs"/>
                        </a:rPr>
                        <a:t> OS </a:t>
                      </a:r>
                      <a:r>
                        <a:rPr lang="de-DE" sz="1400" b="0" kern="1200" dirty="0" err="1" smtClean="0">
                          <a:solidFill>
                            <a:schemeClr val="tx1"/>
                          </a:solidFill>
                          <a:latin typeface="+mn-lt"/>
                          <a:ea typeface="+mn-ea"/>
                          <a:cs typeface="+mn-cs"/>
                        </a:rPr>
                        <a:t>improvement</a:t>
                      </a:r>
                      <a:r>
                        <a:rPr lang="de-DE" sz="1400" b="0" kern="1200" dirty="0" smtClean="0">
                          <a:solidFill>
                            <a:schemeClr val="tx1"/>
                          </a:solidFill>
                          <a:latin typeface="+mn-lt"/>
                          <a:ea typeface="+mn-ea"/>
                          <a:cs typeface="+mn-cs"/>
                        </a:rPr>
                        <a:t> was </a:t>
                      </a:r>
                      <a:r>
                        <a:rPr lang="de-DE" sz="1400" b="0" kern="1200" dirty="0" err="1" smtClean="0">
                          <a:solidFill>
                            <a:schemeClr val="tx1"/>
                          </a:solidFill>
                          <a:latin typeface="+mn-lt"/>
                          <a:ea typeface="+mn-ea"/>
                          <a:cs typeface="+mn-cs"/>
                        </a:rPr>
                        <a:t>consistent</a:t>
                      </a:r>
                      <a:r>
                        <a:rPr lang="de-DE" sz="1400" b="0" kern="1200" dirty="0" smtClean="0">
                          <a:solidFill>
                            <a:schemeClr val="tx1"/>
                          </a:solidFill>
                          <a:latin typeface="+mn-lt"/>
                          <a:ea typeface="+mn-ea"/>
                          <a:cs typeface="+mn-cs"/>
                        </a:rPr>
                        <a:t> </a:t>
                      </a:r>
                      <a:r>
                        <a:rPr lang="de-DE" sz="1400" b="0" kern="1200" dirty="0" err="1" smtClean="0">
                          <a:solidFill>
                            <a:schemeClr val="tx1"/>
                          </a:solidFill>
                          <a:latin typeface="+mn-lt"/>
                          <a:ea typeface="+mn-ea"/>
                          <a:cs typeface="+mn-cs"/>
                        </a:rPr>
                        <a:t>throughout</a:t>
                      </a:r>
                      <a:r>
                        <a:rPr lang="de-DE" sz="1400" b="0" kern="1200" dirty="0" smtClean="0">
                          <a:solidFill>
                            <a:schemeClr val="tx1"/>
                          </a:solidFill>
                          <a:latin typeface="+mn-lt"/>
                          <a:ea typeface="+mn-ea"/>
                          <a:cs typeface="+mn-cs"/>
                        </a:rPr>
                        <a:t> </a:t>
                      </a:r>
                      <a:r>
                        <a:rPr lang="de-DE" sz="1400" b="0" kern="1200" dirty="0" err="1" smtClean="0">
                          <a:solidFill>
                            <a:schemeClr val="tx1"/>
                          </a:solidFill>
                          <a:latin typeface="+mn-lt"/>
                          <a:ea typeface="+mn-ea"/>
                          <a:cs typeface="+mn-cs"/>
                        </a:rPr>
                        <a:t>the</a:t>
                      </a:r>
                      <a:r>
                        <a:rPr lang="de-DE" sz="1400" b="0" kern="1200" dirty="0" smtClean="0">
                          <a:solidFill>
                            <a:schemeClr val="tx1"/>
                          </a:solidFill>
                          <a:latin typeface="+mn-lt"/>
                          <a:ea typeface="+mn-ea"/>
                          <a:cs typeface="+mn-cs"/>
                        </a:rPr>
                        <a:t> </a:t>
                      </a:r>
                      <a:r>
                        <a:rPr lang="de-DE" sz="1400" b="0" kern="1200" dirty="0" err="1" smtClean="0">
                          <a:solidFill>
                            <a:schemeClr val="tx1"/>
                          </a:solidFill>
                          <a:latin typeface="+mn-lt"/>
                          <a:ea typeface="+mn-ea"/>
                          <a:cs typeface="+mn-cs"/>
                        </a:rPr>
                        <a:t>observation</a:t>
                      </a:r>
                      <a:r>
                        <a:rPr lang="de-DE" sz="1400" b="0" kern="1200" dirty="0" smtClean="0">
                          <a:solidFill>
                            <a:schemeClr val="tx1"/>
                          </a:solidFill>
                          <a:latin typeface="+mn-lt"/>
                          <a:ea typeface="+mn-ea"/>
                          <a:cs typeface="+mn-cs"/>
                        </a:rPr>
                        <a:t> </a:t>
                      </a:r>
                      <a:r>
                        <a:rPr lang="de-DE" sz="1400" b="0" kern="1200" dirty="0" err="1" smtClean="0">
                          <a:solidFill>
                            <a:schemeClr val="tx1"/>
                          </a:solidFill>
                          <a:latin typeface="+mn-lt"/>
                          <a:ea typeface="+mn-ea"/>
                          <a:cs typeface="+mn-cs"/>
                        </a:rPr>
                        <a:t>period</a:t>
                      </a:r>
                      <a:endParaRPr lang="de-DE" sz="1400" b="0" kern="1200" dirty="0" smtClean="0">
                        <a:solidFill>
                          <a:schemeClr val="tx1"/>
                        </a:solidFill>
                        <a:latin typeface="+mn-lt"/>
                        <a:ea typeface="+mn-ea"/>
                        <a:cs typeface="+mn-cs"/>
                      </a:endParaRPr>
                    </a:p>
                    <a:p>
                      <a:pPr marL="801688" marR="0" lvl="0" indent="-285750" algn="l" defTabSz="914400" rtl="0" eaLnBrk="1" fontAlgn="auto" latinLnBrk="0" hangingPunct="1">
                        <a:lnSpc>
                          <a:spcPct val="100000"/>
                        </a:lnSpc>
                        <a:spcBef>
                          <a:spcPts val="0"/>
                        </a:spcBef>
                        <a:spcAft>
                          <a:spcPts val="600"/>
                        </a:spcAft>
                        <a:buClr>
                          <a:schemeClr val="accent1"/>
                        </a:buClr>
                        <a:buSzTx/>
                        <a:buFont typeface="Symbol" panose="05050102010706020507" pitchFamily="18" charset="2"/>
                        <a:buChar char="-"/>
                        <a:tabLst/>
                        <a:defRPr/>
                      </a:pPr>
                      <a:r>
                        <a:rPr lang="de-DE" sz="1400" b="0" kern="1200" dirty="0" smtClean="0">
                          <a:solidFill>
                            <a:schemeClr val="tx1"/>
                          </a:solidFill>
                          <a:latin typeface="+mn-lt"/>
                          <a:ea typeface="+mn-ea"/>
                          <a:cs typeface="+mn-cs"/>
                        </a:rPr>
                        <a:t>The 1-year survival rate for afatinib was 36.4% (vs 28.2% for erlotinib), and the survival probability was significantly higher</a:t>
                      </a:r>
                    </a:p>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en-US" sz="1700" b="0" i="0" kern="1200" baseline="0" dirty="0" smtClean="0">
                          <a:solidFill>
                            <a:schemeClr val="tx1"/>
                          </a:solidFill>
                          <a:latin typeface="+mn-lt"/>
                          <a:ea typeface="+mn-ea"/>
                          <a:cs typeface="+mn-cs"/>
                        </a:rPr>
                        <a:t>PFS and OS improvement with afatinib were associated with improvements in lung cancer–related symptoms and global health status/QoL</a:t>
                      </a: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bl>
          </a:graphicData>
        </a:graphic>
      </p:graphicFrame>
      <p:sp>
        <p:nvSpPr>
          <p:cNvPr id="14" name="Round Same Side Corner Rectangle 13"/>
          <p:cNvSpPr/>
          <p:nvPr/>
        </p:nvSpPr>
        <p:spPr>
          <a:xfrm>
            <a:off x="214469" y="1382063"/>
            <a:ext cx="8811597" cy="514525"/>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 name="Title 3"/>
          <p:cNvSpPr>
            <a:spLocks noGrp="1"/>
          </p:cNvSpPr>
          <p:nvPr>
            <p:ph type="title"/>
          </p:nvPr>
        </p:nvSpPr>
        <p:spPr/>
        <p:txBody>
          <a:bodyPr/>
          <a:lstStyle/>
          <a:p>
            <a:r>
              <a:rPr lang="en-GB" sz="2200" dirty="0" smtClean="0"/>
              <a:t>SRP 7: </a:t>
            </a:r>
            <a:r>
              <a:rPr lang="en-US" sz="2200" dirty="0"/>
              <a:t>PFS and OS differences are marginal. Data are not clinically meaningful</a:t>
            </a:r>
            <a:endParaRPr lang="en-GB" sz="2200" dirty="0"/>
          </a:p>
        </p:txBody>
      </p:sp>
      <p:sp>
        <p:nvSpPr>
          <p:cNvPr id="2" name="TextBox 1"/>
          <p:cNvSpPr txBox="1"/>
          <p:nvPr/>
        </p:nvSpPr>
        <p:spPr>
          <a:xfrm>
            <a:off x="197324" y="6513612"/>
            <a:ext cx="9144000" cy="153888"/>
          </a:xfrm>
          <a:prstGeom prst="rect">
            <a:avLst/>
          </a:prstGeom>
          <a:noFill/>
        </p:spPr>
        <p:txBody>
          <a:bodyPr wrap="square" lIns="0" tIns="0" rIns="0" bIns="0" rtlCol="0" anchor="b" anchorCtr="0">
            <a:spAutoFit/>
          </a:bodyPr>
          <a:lstStyle/>
          <a:p>
            <a:r>
              <a:rPr lang="en-US" sz="1000" dirty="0"/>
              <a:t>1. </a:t>
            </a:r>
            <a:r>
              <a:rPr lang="de-DE" sz="1000" dirty="0">
                <a:solidFill>
                  <a:schemeClr val="tx1">
                    <a:lumMod val="85000"/>
                    <a:lumOff val="15000"/>
                  </a:schemeClr>
                </a:solidFill>
              </a:rPr>
              <a:t>Reck et al. </a:t>
            </a:r>
            <a:r>
              <a:rPr lang="de-DE" sz="1000" i="1" dirty="0">
                <a:solidFill>
                  <a:schemeClr val="tx1">
                    <a:lumMod val="85000"/>
                    <a:lumOff val="15000"/>
                  </a:schemeClr>
                </a:solidFill>
              </a:rPr>
              <a:t>Ann </a:t>
            </a:r>
            <a:r>
              <a:rPr lang="de-DE" sz="1000" i="1" dirty="0" smtClean="0">
                <a:solidFill>
                  <a:schemeClr val="tx1">
                    <a:lumMod val="85000"/>
                    <a:lumOff val="15000"/>
                  </a:schemeClr>
                </a:solidFill>
              </a:rPr>
              <a:t>Oncol</a:t>
            </a:r>
            <a:r>
              <a:rPr lang="de-DE" sz="1000" dirty="0" smtClean="0">
                <a:solidFill>
                  <a:schemeClr val="tx1">
                    <a:lumMod val="85000"/>
                    <a:lumOff val="15000"/>
                  </a:schemeClr>
                </a:solidFill>
              </a:rPr>
              <a:t>. </a:t>
            </a:r>
            <a:r>
              <a:rPr lang="de-DE" sz="1000" dirty="0">
                <a:solidFill>
                  <a:schemeClr val="tx1">
                    <a:lumMod val="85000"/>
                    <a:lumOff val="15000"/>
                  </a:schemeClr>
                </a:solidFill>
              </a:rPr>
              <a:t>2014;25(suppl 3):</a:t>
            </a:r>
            <a:r>
              <a:rPr lang="de-DE" sz="1000" dirty="0" smtClean="0">
                <a:solidFill>
                  <a:schemeClr val="tx1">
                    <a:lumMod val="85000"/>
                    <a:lumOff val="15000"/>
                  </a:schemeClr>
                </a:solidFill>
              </a:rPr>
              <a:t>iii27.</a:t>
            </a:r>
          </a:p>
        </p:txBody>
      </p:sp>
    </p:spTree>
    <p:extLst>
      <p:ext uri="{BB962C8B-B14F-4D97-AF65-F5344CB8AC3E}">
        <p14:creationId xmlns:p14="http://schemas.microsoft.com/office/powerpoint/2010/main" val="148073247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14469" y="1382063"/>
            <a:ext cx="8811597" cy="4517479"/>
            <a:chOff x="214469" y="1382063"/>
            <a:chExt cx="8811597" cy="4517479"/>
          </a:xfrm>
        </p:grpSpPr>
        <p:sp>
          <p:nvSpPr>
            <p:cNvPr id="6" name="Round Same Side Corner Rectangle 5"/>
            <p:cNvSpPr/>
            <p:nvPr/>
          </p:nvSpPr>
          <p:spPr>
            <a:xfrm rot="10800000">
              <a:off x="214471" y="1896584"/>
              <a:ext cx="8811594" cy="4002958"/>
            </a:xfrm>
            <a:prstGeom prst="round2SameRect">
              <a:avLst>
                <a:gd name="adj1" fmla="val 5346"/>
                <a:gd name="adj2" fmla="val 0"/>
              </a:avLst>
            </a:prstGeom>
            <a:solidFill>
              <a:schemeClr val="bg1">
                <a:lumMod val="95000"/>
              </a:schemeClr>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7" name="Round Same Side Corner Rectangle 6"/>
            <p:cNvSpPr/>
            <p:nvPr/>
          </p:nvSpPr>
          <p:spPr>
            <a:xfrm>
              <a:off x="214469" y="1382063"/>
              <a:ext cx="8811597" cy="514525"/>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graphicFrame>
        <p:nvGraphicFramePr>
          <p:cNvPr id="5" name="Table 4"/>
          <p:cNvGraphicFramePr>
            <a:graphicFrameLocks noGrp="1"/>
          </p:cNvGraphicFramePr>
          <p:nvPr>
            <p:extLst>
              <p:ext uri="{D42A27DB-BD31-4B8C-83A1-F6EECF244321}">
                <p14:modId xmlns:p14="http://schemas.microsoft.com/office/powerpoint/2010/main" val="439228665"/>
              </p:ext>
            </p:extLst>
          </p:nvPr>
        </p:nvGraphicFramePr>
        <p:xfrm>
          <a:off x="202392" y="1895890"/>
          <a:ext cx="8827307" cy="3733800"/>
        </p:xfrm>
        <a:graphic>
          <a:graphicData uri="http://schemas.openxmlformats.org/drawingml/2006/table">
            <a:tbl>
              <a:tblPr firstRow="1" bandRow="1">
                <a:tableStyleId>{5C22544A-7EE6-4342-B048-85BDC9FD1C3A}</a:tableStyleId>
              </a:tblPr>
              <a:tblGrid>
                <a:gridCol w="8827307"/>
              </a:tblGrid>
              <a:tr h="370840">
                <a:tc>
                  <a:txBody>
                    <a:bodyPr/>
                    <a:lstStyle/>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de-DE" sz="1700" b="0" i="0" kern="1200" baseline="0" dirty="0" smtClean="0">
                          <a:solidFill>
                            <a:schemeClr val="tx1"/>
                          </a:solidFill>
                          <a:latin typeface="+mn-lt"/>
                          <a:ea typeface="+mn-ea"/>
                          <a:cs typeface="+mn-cs"/>
                        </a:rPr>
                        <a:t>The pattern of AEs was consistent with EGFR inhibition in both arms with similar rates of severe, serious, and fatal AEs</a:t>
                      </a:r>
                    </a:p>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en-US" sz="1700" b="0" i="0" kern="1200" baseline="0" dirty="0" smtClean="0">
                          <a:solidFill>
                            <a:schemeClr val="tx1"/>
                          </a:solidFill>
                          <a:latin typeface="+mn-lt"/>
                          <a:ea typeface="+mn-ea"/>
                          <a:cs typeface="+mn-cs"/>
                        </a:rPr>
                        <a:t>Indeed, there were some differences in terms of incidence of specific AEs:</a:t>
                      </a:r>
                    </a:p>
                    <a:p>
                      <a:pPr marL="801688" marR="0" lvl="0" indent="-285750" algn="l" defTabSz="914400" rtl="0" eaLnBrk="1" fontAlgn="auto" latinLnBrk="0" hangingPunct="1">
                        <a:lnSpc>
                          <a:spcPct val="100000"/>
                        </a:lnSpc>
                        <a:spcBef>
                          <a:spcPts val="0"/>
                        </a:spcBef>
                        <a:spcAft>
                          <a:spcPts val="600"/>
                        </a:spcAft>
                        <a:buClr>
                          <a:schemeClr val="accent1"/>
                        </a:buClr>
                        <a:buSzTx/>
                        <a:buFont typeface="Symbol" panose="05050102010706020507" pitchFamily="18" charset="2"/>
                        <a:buChar char="-"/>
                        <a:tabLst/>
                        <a:defRPr/>
                      </a:pPr>
                      <a:r>
                        <a:rPr lang="en-US" sz="1400" b="0" kern="1200" dirty="0" smtClean="0">
                          <a:solidFill>
                            <a:schemeClr val="tx1"/>
                          </a:solidFill>
                          <a:latin typeface="+mn-lt"/>
                          <a:ea typeface="+mn-ea"/>
                          <a:cs typeface="+mn-cs"/>
                        </a:rPr>
                        <a:t>Higher incidence of grade</a:t>
                      </a:r>
                      <a:r>
                        <a:rPr lang="en-US" sz="1400" b="0" kern="1200" baseline="0" dirty="0" smtClean="0">
                          <a:solidFill>
                            <a:schemeClr val="tx1"/>
                          </a:solidFill>
                          <a:latin typeface="+mn-lt"/>
                          <a:ea typeface="+mn-ea"/>
                          <a:cs typeface="+mn-cs"/>
                        </a:rPr>
                        <a:t> </a:t>
                      </a:r>
                      <a:r>
                        <a:rPr lang="en-US" sz="1400" b="0" kern="1200" dirty="0" smtClean="0">
                          <a:solidFill>
                            <a:schemeClr val="tx1"/>
                          </a:solidFill>
                          <a:latin typeface="+mn-lt"/>
                          <a:ea typeface="+mn-ea"/>
                          <a:cs typeface="+mn-cs"/>
                        </a:rPr>
                        <a:t>≥3 diarrhoea was seen with afatinib</a:t>
                      </a:r>
                    </a:p>
                    <a:p>
                      <a:pPr marL="801688" marR="0" lvl="0" indent="-285750" algn="l" defTabSz="914400" rtl="0" eaLnBrk="1" fontAlgn="auto" latinLnBrk="0" hangingPunct="1">
                        <a:lnSpc>
                          <a:spcPct val="100000"/>
                        </a:lnSpc>
                        <a:spcBef>
                          <a:spcPts val="0"/>
                        </a:spcBef>
                        <a:spcAft>
                          <a:spcPts val="600"/>
                        </a:spcAft>
                        <a:buClr>
                          <a:schemeClr val="accent1"/>
                        </a:buClr>
                        <a:buSzTx/>
                        <a:buFont typeface="Symbol" panose="05050102010706020507" pitchFamily="18" charset="2"/>
                        <a:buChar char="-"/>
                        <a:tabLst/>
                        <a:defRPr/>
                      </a:pPr>
                      <a:r>
                        <a:rPr lang="en-US" sz="1400" b="0" kern="1200" dirty="0" smtClean="0">
                          <a:solidFill>
                            <a:schemeClr val="tx1"/>
                          </a:solidFill>
                          <a:latin typeface="+mn-lt"/>
                          <a:ea typeface="+mn-ea"/>
                          <a:cs typeface="+mn-cs"/>
                        </a:rPr>
                        <a:t>Higher incidence of grade 3 rash/acne with erlotinib</a:t>
                      </a:r>
                    </a:p>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de-DE" sz="1700" b="0" i="0" kern="1200" baseline="0" dirty="0" err="1" smtClean="0">
                          <a:solidFill>
                            <a:schemeClr val="tx1"/>
                          </a:solidFill>
                          <a:latin typeface="+mn-lt"/>
                          <a:ea typeface="+mn-ea"/>
                          <a:cs typeface="+mn-cs"/>
                        </a:rPr>
                        <a:t>Nevertheless</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overall</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symptom</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relief</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and</a:t>
                      </a:r>
                      <a:r>
                        <a:rPr lang="de-DE" sz="1700" b="0" i="0" kern="1200" baseline="0" dirty="0" smtClean="0">
                          <a:solidFill>
                            <a:schemeClr val="tx1"/>
                          </a:solidFill>
                          <a:latin typeface="+mn-lt"/>
                          <a:ea typeface="+mn-ea"/>
                          <a:cs typeface="+mn-cs"/>
                        </a:rPr>
                        <a:t> Global </a:t>
                      </a:r>
                      <a:r>
                        <a:rPr lang="de-DE" sz="1700" b="0" i="0" kern="1200" baseline="0" dirty="0" err="1" smtClean="0">
                          <a:solidFill>
                            <a:schemeClr val="tx1"/>
                          </a:solidFill>
                          <a:latin typeface="+mn-lt"/>
                          <a:ea typeface="+mn-ea"/>
                          <a:cs typeface="+mn-cs"/>
                        </a:rPr>
                        <a:t>Health</a:t>
                      </a:r>
                      <a:r>
                        <a:rPr lang="de-DE" sz="1700" b="0" i="0" kern="1200" baseline="0" dirty="0" smtClean="0">
                          <a:solidFill>
                            <a:schemeClr val="tx1"/>
                          </a:solidFill>
                          <a:latin typeface="+mn-lt"/>
                          <a:ea typeface="+mn-ea"/>
                          <a:cs typeface="+mn-cs"/>
                        </a:rPr>
                        <a:t> Status/</a:t>
                      </a:r>
                      <a:r>
                        <a:rPr lang="de-DE" sz="1700" b="0" i="0" kern="1200" baseline="0" dirty="0" err="1" smtClean="0">
                          <a:solidFill>
                            <a:schemeClr val="tx1"/>
                          </a:solidFill>
                          <a:latin typeface="+mn-lt"/>
                          <a:ea typeface="+mn-ea"/>
                          <a:cs typeface="+mn-cs"/>
                        </a:rPr>
                        <a:t>QoL</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measures</a:t>
                      </a:r>
                      <a:r>
                        <a:rPr lang="de-DE" sz="1700" b="0" i="0" kern="1200" baseline="0" dirty="0" smtClean="0">
                          <a:solidFill>
                            <a:schemeClr val="tx1"/>
                          </a:solidFill>
                          <a:latin typeface="+mn-lt"/>
                          <a:ea typeface="+mn-ea"/>
                          <a:cs typeface="+mn-cs"/>
                        </a:rPr>
                        <a:t> </a:t>
                      </a:r>
                      <a:r>
                        <a:rPr lang="de-DE" sz="1700" b="0" i="0" kern="1200" baseline="0" dirty="0" err="1" smtClean="0">
                          <a:solidFill>
                            <a:schemeClr val="tx1"/>
                          </a:solidFill>
                          <a:latin typeface="+mn-lt"/>
                          <a:ea typeface="+mn-ea"/>
                          <a:cs typeface="+mn-cs"/>
                        </a:rPr>
                        <a:t>favoured</a:t>
                      </a:r>
                      <a:r>
                        <a:rPr lang="de-DE" sz="1700" b="0" i="0" kern="1200" baseline="0" dirty="0" smtClean="0">
                          <a:solidFill>
                            <a:schemeClr val="tx1"/>
                          </a:solidFill>
                          <a:latin typeface="+mn-lt"/>
                          <a:ea typeface="+mn-ea"/>
                          <a:cs typeface="+mn-cs"/>
                        </a:rPr>
                        <a:t> afatinib</a:t>
                      </a: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r h="370840">
                <a:tc>
                  <a:txBody>
                    <a:bodyPr/>
                    <a:lstStyle/>
                    <a:p>
                      <a:pPr marL="0" marR="0" lvl="2" indent="0"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endParaRPr lang="de-DE" sz="1700" b="0" i="0" u="none" strike="noStrike" kern="1200" baseline="0" dirty="0" smtClean="0">
                        <a:solidFill>
                          <a:srgbClr val="FF0000"/>
                        </a:solidFill>
                        <a:latin typeface="+mn-lt"/>
                        <a:ea typeface="+mn-ea"/>
                        <a:cs typeface="+mn-cs"/>
                      </a:endParaRPr>
                    </a:p>
                    <a:p>
                      <a:pPr marL="0" marR="0" lvl="2" indent="0"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lang="de-DE" sz="1400" b="0" i="0" u="none" strike="noStrike" kern="1200" baseline="0" dirty="0" err="1" smtClean="0">
                          <a:solidFill>
                            <a:srgbClr val="0070C0"/>
                          </a:solidFill>
                          <a:latin typeface="+mn-lt"/>
                          <a:ea typeface="+mn-ea"/>
                          <a:cs typeface="+mn-cs"/>
                        </a:rPr>
                        <a:t>If</a:t>
                      </a:r>
                      <a:r>
                        <a:rPr lang="de-DE" sz="1400" b="0" i="0" u="none" strike="noStrike" kern="1200" baseline="0" dirty="0" smtClean="0">
                          <a:solidFill>
                            <a:srgbClr val="0070C0"/>
                          </a:solidFill>
                          <a:latin typeface="+mn-lt"/>
                          <a:ea typeface="+mn-ea"/>
                          <a:cs typeface="+mn-cs"/>
                        </a:rPr>
                        <a:t> </a:t>
                      </a:r>
                      <a:r>
                        <a:rPr lang="de-DE" sz="1400" b="0" i="0" u="none" strike="noStrike" kern="1200" baseline="0" dirty="0" err="1" smtClean="0">
                          <a:solidFill>
                            <a:srgbClr val="0070C0"/>
                          </a:solidFill>
                          <a:latin typeface="+mn-lt"/>
                          <a:ea typeface="+mn-ea"/>
                          <a:cs typeface="+mn-cs"/>
                        </a:rPr>
                        <a:t>needed</a:t>
                      </a:r>
                      <a:r>
                        <a:rPr lang="de-DE" sz="1400" b="0" i="0" u="none" strike="noStrike" kern="1200" baseline="0" dirty="0" smtClean="0">
                          <a:solidFill>
                            <a:srgbClr val="0070C0"/>
                          </a:solidFill>
                          <a:latin typeface="+mn-lt"/>
                          <a:ea typeface="+mn-ea"/>
                          <a:cs typeface="+mn-cs"/>
                        </a:rPr>
                        <a:t>:</a:t>
                      </a:r>
                    </a:p>
                    <a:p>
                      <a:pPr marL="0" marR="0" lvl="2" indent="0"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lang="de-DE" sz="1400" b="0" i="0" u="none" strike="noStrike" kern="1200" baseline="0" dirty="0" smtClean="0">
                          <a:solidFill>
                            <a:schemeClr val="tx1"/>
                          </a:solidFill>
                          <a:latin typeface="+mn-lt"/>
                          <a:ea typeface="+mn-ea"/>
                          <a:cs typeface="+mn-cs"/>
                        </a:rPr>
                        <a:t>T</a:t>
                      </a:r>
                      <a:r>
                        <a:rPr lang="en-US" sz="1400" b="0" i="0" u="none" strike="noStrike" kern="1200" baseline="0" dirty="0" smtClean="0">
                          <a:solidFill>
                            <a:schemeClr val="tx1"/>
                          </a:solidFill>
                          <a:latin typeface="+mn-lt"/>
                          <a:ea typeface="+mn-ea"/>
                          <a:cs typeface="+mn-cs"/>
                        </a:rPr>
                        <a:t>he low frequency of treatment discontinuation due to diarrhoea and rash (4% and 3%)</a:t>
                      </a:r>
                      <a:r>
                        <a:rPr lang="de-DE" sz="1400" b="0" i="0" u="none" strike="noStrike" kern="1200" baseline="0" dirty="0" smtClean="0">
                          <a:solidFill>
                            <a:schemeClr val="tx1"/>
                          </a:solidFill>
                          <a:latin typeface="+mn-lt"/>
                          <a:ea typeface="+mn-ea"/>
                          <a:cs typeface="+mn-cs"/>
                        </a:rPr>
                        <a:t> </a:t>
                      </a:r>
                      <a:r>
                        <a:rPr lang="en-US" sz="1400" b="0" i="0" u="none" strike="noStrike" kern="1200" baseline="0" dirty="0" smtClean="0">
                          <a:solidFill>
                            <a:schemeClr val="tx1"/>
                          </a:solidFill>
                          <a:latin typeface="+mn-lt"/>
                          <a:ea typeface="+mn-ea"/>
                          <a:cs typeface="+mn-cs"/>
                        </a:rPr>
                        <a:t>suggests that the recommended dose reduction scheme and supportive care measures were generally sufficient to allow patients to remain on afatinib therapy for as long as they experienced clinical benefit</a:t>
                      </a:r>
                      <a:r>
                        <a:rPr lang="en-US" sz="1700" b="0" i="0" u="none" strike="noStrike" kern="1200" baseline="0" dirty="0" smtClean="0">
                          <a:solidFill>
                            <a:schemeClr val="tx1"/>
                          </a:solidFill>
                          <a:latin typeface="+mn-lt"/>
                          <a:ea typeface="+mn-ea"/>
                          <a:cs typeface="+mn-cs"/>
                        </a:rPr>
                        <a:t> </a:t>
                      </a:r>
                      <a:endParaRPr lang="de-DE" sz="1700" b="0" i="0" u="none" strike="noStrike" kern="1200" baseline="0" dirty="0" smtClean="0">
                        <a:solidFill>
                          <a:schemeClr val="tx1"/>
                        </a:solidFill>
                        <a:latin typeface="+mn-lt"/>
                        <a:ea typeface="+mn-ea"/>
                        <a:cs typeface="+mn-cs"/>
                      </a:endParaRPr>
                    </a:p>
                  </a:txBody>
                  <a:tcPr marL="4572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bl>
          </a:graphicData>
        </a:graphic>
      </p:graphicFrame>
      <p:sp>
        <p:nvSpPr>
          <p:cNvPr id="4" name="Title 3"/>
          <p:cNvSpPr>
            <a:spLocks noGrp="1"/>
          </p:cNvSpPr>
          <p:nvPr>
            <p:ph type="title"/>
          </p:nvPr>
        </p:nvSpPr>
        <p:spPr/>
        <p:txBody>
          <a:bodyPr/>
          <a:lstStyle/>
          <a:p>
            <a:r>
              <a:rPr lang="en-GB" sz="2200" dirty="0" smtClean="0"/>
              <a:t>SRP 8: Safety profile is not that comparable, since the nature of the AEs is quite different</a:t>
            </a:r>
            <a:endParaRPr lang="en-GB" sz="2200" dirty="0"/>
          </a:p>
        </p:txBody>
      </p:sp>
    </p:spTree>
    <p:extLst>
      <p:ext uri="{BB962C8B-B14F-4D97-AF65-F5344CB8AC3E}">
        <p14:creationId xmlns:p14="http://schemas.microsoft.com/office/powerpoint/2010/main" val="381577556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 Same Side Corner Rectangle 5"/>
          <p:cNvSpPr/>
          <p:nvPr/>
        </p:nvSpPr>
        <p:spPr>
          <a:xfrm rot="10800000">
            <a:off x="214471" y="1896584"/>
            <a:ext cx="8811594" cy="4002958"/>
          </a:xfrm>
          <a:prstGeom prst="round2SameRect">
            <a:avLst>
              <a:gd name="adj1" fmla="val 5346"/>
              <a:gd name="adj2" fmla="val 0"/>
            </a:avLst>
          </a:prstGeom>
          <a:solidFill>
            <a:schemeClr val="bg1">
              <a:lumMod val="95000"/>
            </a:schemeClr>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7" name="Round Same Side Corner Rectangle 6"/>
          <p:cNvSpPr/>
          <p:nvPr/>
        </p:nvSpPr>
        <p:spPr>
          <a:xfrm>
            <a:off x="214469" y="1382063"/>
            <a:ext cx="8811597" cy="514525"/>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aphicFrame>
        <p:nvGraphicFramePr>
          <p:cNvPr id="5" name="Table 4"/>
          <p:cNvGraphicFramePr>
            <a:graphicFrameLocks noGrp="1"/>
          </p:cNvGraphicFramePr>
          <p:nvPr>
            <p:extLst>
              <p:ext uri="{D42A27DB-BD31-4B8C-83A1-F6EECF244321}">
                <p14:modId xmlns:p14="http://schemas.microsoft.com/office/powerpoint/2010/main" val="3528382508"/>
              </p:ext>
            </p:extLst>
          </p:nvPr>
        </p:nvGraphicFramePr>
        <p:xfrm>
          <a:off x="200274" y="1884601"/>
          <a:ext cx="8829425" cy="3672840"/>
        </p:xfrm>
        <a:graphic>
          <a:graphicData uri="http://schemas.openxmlformats.org/drawingml/2006/table">
            <a:tbl>
              <a:tblPr firstRow="1" bandRow="1">
                <a:tableStyleId>{5C22544A-7EE6-4342-B048-85BDC9FD1C3A}</a:tableStyleId>
              </a:tblPr>
              <a:tblGrid>
                <a:gridCol w="8829425"/>
              </a:tblGrid>
              <a:tr h="370840">
                <a:tc>
                  <a:txBody>
                    <a:bodyPr/>
                    <a:lstStyle/>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en-US" sz="1700" b="0" i="0" kern="1200" baseline="0" dirty="0" smtClean="0">
                          <a:solidFill>
                            <a:schemeClr val="tx1"/>
                          </a:solidFill>
                          <a:latin typeface="+mn-lt"/>
                          <a:ea typeface="+mn-ea"/>
                          <a:cs typeface="+mn-cs"/>
                        </a:rPr>
                        <a:t>The consistent benefit in all endpoints of this head-to-head trial indeed supports superiority of afatinib and should be preferred vs erlotinib as a treatment option for patients with SCC of the lung</a:t>
                      </a:r>
                    </a:p>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en-US" sz="1700" b="0" i="0" kern="1200" baseline="0" dirty="0" smtClean="0">
                          <a:solidFill>
                            <a:schemeClr val="tx1"/>
                          </a:solidFill>
                          <a:latin typeface="+mn-lt"/>
                          <a:ea typeface="+mn-ea"/>
                          <a:cs typeface="+mn-cs"/>
                        </a:rPr>
                        <a:t>The PRO/QoL data, reflecting the general health status during the treatment with both agents showed better results with afatinib reflecting acceptable tolerability</a:t>
                      </a:r>
                    </a:p>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en-US" sz="1700" b="0" i="0" kern="1200" baseline="0" dirty="0" smtClean="0">
                          <a:solidFill>
                            <a:schemeClr val="tx1"/>
                          </a:solidFill>
                          <a:latin typeface="+mn-lt"/>
                          <a:ea typeface="+mn-ea"/>
                          <a:cs typeface="+mn-cs"/>
                        </a:rPr>
                        <a:t>The AEs that were higher for afatinib included mainly diarrhoea and stomatitis, both of which can be managed</a:t>
                      </a:r>
                      <a:endParaRPr lang="de-DE" sz="1700" b="0" i="0" kern="1200" baseline="0" dirty="0" smtClean="0">
                        <a:solidFill>
                          <a:schemeClr val="tx1"/>
                        </a:solidFill>
                        <a:latin typeface="+mn-lt"/>
                        <a:ea typeface="+mn-ea"/>
                        <a:cs typeface="+mn-cs"/>
                      </a:endParaRPr>
                    </a:p>
                    <a:p>
                      <a:pPr marL="0" marR="0" lvl="0" indent="0"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endParaRPr lang="de-DE" sz="1600" b="0" i="0" u="none" strike="noStrike" kern="1200" baseline="0" dirty="0" smtClean="0">
                        <a:solidFill>
                          <a:schemeClr val="tx1">
                            <a:lumMod val="75000"/>
                            <a:lumOff val="25000"/>
                          </a:schemeClr>
                        </a:solidFill>
                        <a:latin typeface="+mn-lt"/>
                        <a:ea typeface="+mn-ea"/>
                        <a:cs typeface="+mn-cs"/>
                      </a:endParaRPr>
                    </a:p>
                    <a:p>
                      <a:pPr marL="0" marR="0" lvl="0" indent="0"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lang="de-DE" sz="1400" b="0" i="0" u="none" strike="noStrike" kern="1200" baseline="0" dirty="0" err="1" smtClean="0">
                          <a:solidFill>
                            <a:srgbClr val="0070C0"/>
                          </a:solidFill>
                          <a:latin typeface="+mn-lt"/>
                          <a:ea typeface="+mn-ea"/>
                          <a:cs typeface="+mn-cs"/>
                        </a:rPr>
                        <a:t>If</a:t>
                      </a:r>
                      <a:r>
                        <a:rPr lang="de-DE" sz="1400" b="0" i="0" u="none" strike="noStrike" kern="1200" baseline="0" dirty="0" smtClean="0">
                          <a:solidFill>
                            <a:srgbClr val="0070C0"/>
                          </a:solidFill>
                          <a:latin typeface="+mn-lt"/>
                          <a:ea typeface="+mn-ea"/>
                          <a:cs typeface="+mn-cs"/>
                        </a:rPr>
                        <a:t> </a:t>
                      </a:r>
                      <a:r>
                        <a:rPr lang="de-DE" sz="1400" b="0" i="0" u="none" strike="noStrike" kern="1200" baseline="0" dirty="0" err="1" smtClean="0">
                          <a:solidFill>
                            <a:srgbClr val="0070C0"/>
                          </a:solidFill>
                          <a:latin typeface="+mn-lt"/>
                          <a:ea typeface="+mn-ea"/>
                          <a:cs typeface="+mn-cs"/>
                        </a:rPr>
                        <a:t>needed</a:t>
                      </a:r>
                      <a:r>
                        <a:rPr lang="de-DE" sz="1400" b="0" i="0" u="none" strike="noStrike" kern="1200" baseline="0" dirty="0" smtClean="0">
                          <a:solidFill>
                            <a:srgbClr val="0070C0"/>
                          </a:solidFill>
                          <a:latin typeface="+mn-lt"/>
                          <a:ea typeface="+mn-ea"/>
                          <a:cs typeface="+mn-cs"/>
                        </a:rPr>
                        <a:t>:</a:t>
                      </a:r>
                    </a:p>
                    <a:p>
                      <a:pPr marL="0" marR="0" lvl="0" indent="0"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lang="en-US" sz="1400" b="0" i="0" u="none" strike="noStrike" kern="1200" baseline="0" dirty="0" smtClean="0">
                          <a:solidFill>
                            <a:schemeClr val="tx1"/>
                          </a:solidFill>
                          <a:latin typeface="+mn-lt"/>
                          <a:ea typeface="+mn-ea"/>
                          <a:cs typeface="+mn-cs"/>
                        </a:rPr>
                        <a:t>The low frequency of treatment discontinuation due to diarrhoea and rash suggests that the recommended </a:t>
                      </a:r>
                      <a:br>
                        <a:rPr lang="en-US" sz="1400" b="0" i="0" u="none" strike="noStrike" kern="1200" baseline="0" dirty="0" smtClean="0">
                          <a:solidFill>
                            <a:schemeClr val="tx1"/>
                          </a:solidFill>
                          <a:latin typeface="+mn-lt"/>
                          <a:ea typeface="+mn-ea"/>
                          <a:cs typeface="+mn-cs"/>
                        </a:rPr>
                      </a:br>
                      <a:r>
                        <a:rPr lang="en-US" sz="1400" b="0" i="0" u="none" strike="noStrike" kern="1200" baseline="0" dirty="0" smtClean="0">
                          <a:solidFill>
                            <a:schemeClr val="tx1"/>
                          </a:solidFill>
                          <a:latin typeface="+mn-lt"/>
                          <a:ea typeface="+mn-ea"/>
                          <a:cs typeface="+mn-cs"/>
                        </a:rPr>
                        <a:t>dose reduction scheme and supportive care measures were generally sufficient to allow patients to remain on afatinib therapy for as long as they experienced clinical benefit</a:t>
                      </a:r>
                      <a:endParaRPr lang="de-DE" sz="1600" b="0" i="0" u="none" strike="noStrike" kern="1200" baseline="0" dirty="0" smtClean="0">
                        <a:solidFill>
                          <a:schemeClr val="tx1"/>
                        </a:solidFill>
                        <a:latin typeface="+mn-lt"/>
                        <a:ea typeface="+mn-ea"/>
                        <a:cs typeface="+mn-cs"/>
                      </a:endParaRP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bl>
          </a:graphicData>
        </a:graphic>
      </p:graphicFrame>
      <p:sp>
        <p:nvSpPr>
          <p:cNvPr id="4" name="Title 3"/>
          <p:cNvSpPr>
            <a:spLocks noGrp="1"/>
          </p:cNvSpPr>
          <p:nvPr>
            <p:ph type="title"/>
          </p:nvPr>
        </p:nvSpPr>
        <p:spPr/>
        <p:txBody>
          <a:bodyPr/>
          <a:lstStyle/>
          <a:p>
            <a:r>
              <a:rPr lang="en-GB" sz="2200" dirty="0" smtClean="0"/>
              <a:t>SRP 9: The trial just confirmed what we already know: afatinib is a little better but more toxic</a:t>
            </a:r>
            <a:endParaRPr lang="en-GB" sz="2200" dirty="0"/>
          </a:p>
        </p:txBody>
      </p:sp>
    </p:spTree>
    <p:extLst>
      <p:ext uri="{BB962C8B-B14F-4D97-AF65-F5344CB8AC3E}">
        <p14:creationId xmlns:p14="http://schemas.microsoft.com/office/powerpoint/2010/main" val="423167777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 Same Side Corner Rectangle 5"/>
          <p:cNvSpPr/>
          <p:nvPr/>
        </p:nvSpPr>
        <p:spPr>
          <a:xfrm rot="10800000">
            <a:off x="214471" y="1896584"/>
            <a:ext cx="8811594" cy="4002958"/>
          </a:xfrm>
          <a:prstGeom prst="round2SameRect">
            <a:avLst>
              <a:gd name="adj1" fmla="val 5346"/>
              <a:gd name="adj2" fmla="val 0"/>
            </a:avLst>
          </a:prstGeom>
          <a:solidFill>
            <a:schemeClr val="bg1">
              <a:lumMod val="95000"/>
            </a:schemeClr>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7" name="Round Same Side Corner Rectangle 6"/>
          <p:cNvSpPr/>
          <p:nvPr/>
        </p:nvSpPr>
        <p:spPr>
          <a:xfrm>
            <a:off x="214469" y="1382063"/>
            <a:ext cx="8811597" cy="514525"/>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aphicFrame>
        <p:nvGraphicFramePr>
          <p:cNvPr id="5" name="Table 4"/>
          <p:cNvGraphicFramePr>
            <a:graphicFrameLocks noGrp="1"/>
          </p:cNvGraphicFramePr>
          <p:nvPr>
            <p:extLst>
              <p:ext uri="{D42A27DB-BD31-4B8C-83A1-F6EECF244321}">
                <p14:modId xmlns:p14="http://schemas.microsoft.com/office/powerpoint/2010/main" val="3061888518"/>
              </p:ext>
            </p:extLst>
          </p:nvPr>
        </p:nvGraphicFramePr>
        <p:xfrm>
          <a:off x="200274" y="1884601"/>
          <a:ext cx="8829425" cy="1188720"/>
        </p:xfrm>
        <a:graphic>
          <a:graphicData uri="http://schemas.openxmlformats.org/drawingml/2006/table">
            <a:tbl>
              <a:tblPr firstRow="1" bandRow="1">
                <a:tableStyleId>{5C22544A-7EE6-4342-B048-85BDC9FD1C3A}</a:tableStyleId>
              </a:tblPr>
              <a:tblGrid>
                <a:gridCol w="8829425"/>
              </a:tblGrid>
              <a:tr h="370840">
                <a:tc>
                  <a:txBody>
                    <a:bodyPr/>
                    <a:lstStyle/>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en-US" sz="1700" b="0" i="0" kern="1200" baseline="0" dirty="0" smtClean="0">
                          <a:solidFill>
                            <a:schemeClr val="tx1"/>
                          </a:solidFill>
                          <a:latin typeface="+mn-lt"/>
                          <a:ea typeface="+mn-ea"/>
                          <a:cs typeface="+mn-cs"/>
                        </a:rPr>
                        <a:t>A total of 39 (10%) patients in the afatinib arm received the escalated dose of 50 mg with a mean exposure of 106 days vs 121 days in the overall population</a:t>
                      </a:r>
                      <a:endParaRPr lang="de-DE" sz="1700" b="0" i="0" kern="1200" baseline="0" dirty="0" smtClean="0">
                        <a:solidFill>
                          <a:schemeClr val="tx1"/>
                        </a:solidFill>
                        <a:latin typeface="+mn-lt"/>
                        <a:ea typeface="+mn-ea"/>
                        <a:cs typeface="+mn-cs"/>
                      </a:endParaRPr>
                    </a:p>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en-US" sz="1700" b="0" i="0" kern="1200" baseline="0" dirty="0" smtClean="0">
                          <a:solidFill>
                            <a:schemeClr val="tx1"/>
                          </a:solidFill>
                          <a:latin typeface="+mn-lt"/>
                          <a:ea typeface="+mn-ea"/>
                          <a:cs typeface="+mn-cs"/>
                        </a:rPr>
                        <a:t>T</a:t>
                      </a:r>
                      <a:r>
                        <a:rPr lang="de-DE" sz="1700" b="0" i="0" kern="1200" baseline="0" dirty="0" smtClean="0">
                          <a:solidFill>
                            <a:schemeClr val="tx1"/>
                          </a:solidFill>
                          <a:latin typeface="+mn-lt"/>
                          <a:ea typeface="+mn-ea"/>
                          <a:cs typeface="+mn-cs"/>
                        </a:rPr>
                        <a:t>he safety profile in the patients who dose-escalated to 50 mg after 28 days was very similar to the overall population</a:t>
                      </a: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bl>
          </a:graphicData>
        </a:graphic>
      </p:graphicFrame>
      <p:sp>
        <p:nvSpPr>
          <p:cNvPr id="4" name="Title 3"/>
          <p:cNvSpPr>
            <a:spLocks noGrp="1"/>
          </p:cNvSpPr>
          <p:nvPr>
            <p:ph type="title"/>
          </p:nvPr>
        </p:nvSpPr>
        <p:spPr/>
        <p:txBody>
          <a:bodyPr/>
          <a:lstStyle/>
          <a:p>
            <a:r>
              <a:rPr lang="en-GB" sz="2200" dirty="0" smtClean="0"/>
              <a:t>SRP 10: </a:t>
            </a:r>
            <a:r>
              <a:rPr lang="en-US" sz="2200" dirty="0" smtClean="0"/>
              <a:t>How many patients escalated to 50 mg? Was the safety profile different from the overall population?</a:t>
            </a:r>
            <a:endParaRPr lang="en-GB" sz="2200" dirty="0"/>
          </a:p>
        </p:txBody>
      </p:sp>
    </p:spTree>
    <p:extLst>
      <p:ext uri="{BB962C8B-B14F-4D97-AF65-F5344CB8AC3E}">
        <p14:creationId xmlns:p14="http://schemas.microsoft.com/office/powerpoint/2010/main" val="377869753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 Same Side Corner Rectangle 5"/>
          <p:cNvSpPr/>
          <p:nvPr/>
        </p:nvSpPr>
        <p:spPr>
          <a:xfrm rot="10800000">
            <a:off x="214471" y="1896584"/>
            <a:ext cx="8811594" cy="4002958"/>
          </a:xfrm>
          <a:prstGeom prst="round2SameRect">
            <a:avLst>
              <a:gd name="adj1" fmla="val 5346"/>
              <a:gd name="adj2" fmla="val 0"/>
            </a:avLst>
          </a:prstGeom>
          <a:solidFill>
            <a:schemeClr val="bg1">
              <a:lumMod val="95000"/>
            </a:schemeClr>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7" name="Round Same Side Corner Rectangle 6"/>
          <p:cNvSpPr/>
          <p:nvPr/>
        </p:nvSpPr>
        <p:spPr>
          <a:xfrm>
            <a:off x="214469" y="1382063"/>
            <a:ext cx="8811597" cy="514525"/>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aphicFrame>
        <p:nvGraphicFramePr>
          <p:cNvPr id="5" name="Table 4"/>
          <p:cNvGraphicFramePr>
            <a:graphicFrameLocks noGrp="1"/>
          </p:cNvGraphicFramePr>
          <p:nvPr>
            <p:extLst>
              <p:ext uri="{D42A27DB-BD31-4B8C-83A1-F6EECF244321}">
                <p14:modId xmlns:p14="http://schemas.microsoft.com/office/powerpoint/2010/main" val="1985209918"/>
              </p:ext>
            </p:extLst>
          </p:nvPr>
        </p:nvGraphicFramePr>
        <p:xfrm>
          <a:off x="201612" y="1884601"/>
          <a:ext cx="8828087" cy="2407920"/>
        </p:xfrm>
        <a:graphic>
          <a:graphicData uri="http://schemas.openxmlformats.org/drawingml/2006/table">
            <a:tbl>
              <a:tblPr firstRow="1" bandRow="1">
                <a:tableStyleId>{5C22544A-7EE6-4342-B048-85BDC9FD1C3A}</a:tableStyleId>
              </a:tblPr>
              <a:tblGrid>
                <a:gridCol w="8828087"/>
              </a:tblGrid>
              <a:tr h="370840">
                <a:tc>
                  <a:txBody>
                    <a:bodyPr/>
                    <a:lstStyle/>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de-DE" sz="1700" b="0" i="0" u="none" strike="noStrike" kern="1200" baseline="0" dirty="0" smtClean="0">
                          <a:solidFill>
                            <a:schemeClr val="tx1">
                              <a:lumMod val="85000"/>
                              <a:lumOff val="15000"/>
                            </a:schemeClr>
                          </a:solidFill>
                          <a:latin typeface="+mn-lt"/>
                          <a:ea typeface="+mn-ea"/>
                          <a:cs typeface="+mn-cs"/>
                        </a:rPr>
                        <a:t>The recommended starting dose of afatinib for second-line SCC of the lung is 40 mg</a:t>
                      </a:r>
                    </a:p>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de-DE" sz="1700" b="0" i="0" u="none" strike="noStrike" kern="1200" baseline="0" dirty="0" smtClean="0">
                          <a:solidFill>
                            <a:schemeClr val="tx1"/>
                          </a:solidFill>
                          <a:latin typeface="+mn-lt"/>
                          <a:ea typeface="+mn-ea"/>
                          <a:cs typeface="+mn-cs"/>
                        </a:rPr>
                        <a:t>To potentially maximise the benefit of afatinib, dose escalation to 50 mg (MTD) was considered to be appropriate in patients with advanced SCC who tolerated the starting dose of 40 mg</a:t>
                      </a:r>
                    </a:p>
                    <a:p>
                      <a:pPr marL="801688" marR="0" lvl="0" indent="-285750" algn="l" defTabSz="914400" rtl="0" eaLnBrk="1" fontAlgn="auto" latinLnBrk="0" hangingPunct="1">
                        <a:lnSpc>
                          <a:spcPct val="100000"/>
                        </a:lnSpc>
                        <a:spcBef>
                          <a:spcPts val="0"/>
                        </a:spcBef>
                        <a:spcAft>
                          <a:spcPts val="600"/>
                        </a:spcAft>
                        <a:buClr>
                          <a:schemeClr val="accent1"/>
                        </a:buClr>
                        <a:buSzTx/>
                        <a:buFont typeface="Symbol" panose="05050102010706020507" pitchFamily="18" charset="2"/>
                        <a:buChar char="-"/>
                        <a:tabLst/>
                        <a:defRPr/>
                      </a:pPr>
                      <a:r>
                        <a:rPr lang="de-DE" sz="1400" b="0" kern="1200" dirty="0" smtClean="0">
                          <a:solidFill>
                            <a:schemeClr val="tx1"/>
                          </a:solidFill>
                          <a:latin typeface="+mn-lt"/>
                          <a:ea typeface="+mn-ea"/>
                          <a:cs typeface="+mn-cs"/>
                        </a:rPr>
                        <a:t>10% of patients dose-escalated after 28 days</a:t>
                      </a:r>
                    </a:p>
                    <a:p>
                      <a:pPr marL="174625" marR="0" lvl="0" indent="-174625" algn="l" defTabSz="914400" rtl="0" eaLnBrk="1" fontAlgn="auto" latinLnBrk="0" hangingPunct="1">
                        <a:lnSpc>
                          <a:spcPct val="100000"/>
                        </a:lnSpc>
                        <a:spcBef>
                          <a:spcPts val="600"/>
                        </a:spcBef>
                        <a:spcAft>
                          <a:spcPts val="600"/>
                        </a:spcAft>
                        <a:buClr>
                          <a:schemeClr val="accent1"/>
                        </a:buClr>
                        <a:buSzTx/>
                        <a:buFont typeface="Arial" panose="020B0604020202020204" pitchFamily="34" charset="0"/>
                        <a:buChar char="•"/>
                        <a:tabLst/>
                        <a:defRPr/>
                      </a:pPr>
                      <a:r>
                        <a:rPr lang="de-DE" sz="1700" b="0" i="0" u="none" strike="noStrike" kern="1200" baseline="0" dirty="0" smtClean="0">
                          <a:solidFill>
                            <a:schemeClr val="tx1"/>
                          </a:solidFill>
                          <a:latin typeface="+mn-lt"/>
                          <a:ea typeface="+mn-ea"/>
                          <a:cs typeface="+mn-cs"/>
                        </a:rPr>
                        <a:t>This dose scheme is in line with the recommended dosing regimen for afatinib in pivotal EGFR </a:t>
                      </a:r>
                      <a:r>
                        <a:rPr lang="de-DE" sz="1700" b="0" i="0" u="none" strike="noStrike" kern="1200" baseline="0" dirty="0" err="1" smtClean="0">
                          <a:solidFill>
                            <a:schemeClr val="tx1"/>
                          </a:solidFill>
                          <a:latin typeface="+mn-lt"/>
                          <a:ea typeface="+mn-ea"/>
                          <a:cs typeface="+mn-cs"/>
                        </a:rPr>
                        <a:t>mutation</a:t>
                      </a:r>
                      <a:r>
                        <a:rPr lang="en-US" sz="1700" b="0" i="0" kern="1200" baseline="0" dirty="0" smtClean="0">
                          <a:solidFill>
                            <a:schemeClr val="tx1"/>
                          </a:solidFill>
                          <a:latin typeface="+mn-lt"/>
                          <a:ea typeface="+mn-ea"/>
                          <a:cs typeface="+mn-cs"/>
                        </a:rPr>
                        <a:t>–</a:t>
                      </a:r>
                      <a:r>
                        <a:rPr lang="de-DE" sz="1700" b="0" i="0" u="none" strike="noStrike" kern="1200" baseline="0" dirty="0" smtClean="0">
                          <a:solidFill>
                            <a:schemeClr val="tx1"/>
                          </a:solidFill>
                          <a:latin typeface="+mn-lt"/>
                          <a:ea typeface="+mn-ea"/>
                          <a:cs typeface="+mn-cs"/>
                        </a:rPr>
                        <a:t>positive trials and was derived on the basis of PK observations and MTDs derived in a phase 1 trial</a:t>
                      </a: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bl>
          </a:graphicData>
        </a:graphic>
      </p:graphicFrame>
      <p:sp>
        <p:nvSpPr>
          <p:cNvPr id="4" name="Title 3"/>
          <p:cNvSpPr>
            <a:spLocks noGrp="1"/>
          </p:cNvSpPr>
          <p:nvPr>
            <p:ph type="title"/>
          </p:nvPr>
        </p:nvSpPr>
        <p:spPr/>
        <p:txBody>
          <a:bodyPr/>
          <a:lstStyle/>
          <a:p>
            <a:r>
              <a:rPr lang="en-GB" sz="2200" dirty="0" smtClean="0"/>
              <a:t>SRP 11: </a:t>
            </a:r>
            <a:r>
              <a:rPr lang="en-US" sz="2200" dirty="0" smtClean="0"/>
              <a:t>What was the starting dose? Why did you allow an increase to 50 mg?</a:t>
            </a:r>
            <a:endParaRPr lang="en-GB" sz="2200" dirty="0"/>
          </a:p>
        </p:txBody>
      </p:sp>
      <p:sp>
        <p:nvSpPr>
          <p:cNvPr id="8" name="TextBox 7"/>
          <p:cNvSpPr txBox="1"/>
          <p:nvPr/>
        </p:nvSpPr>
        <p:spPr>
          <a:xfrm>
            <a:off x="435449" y="5423356"/>
            <a:ext cx="2784001" cy="215444"/>
          </a:xfrm>
          <a:prstGeom prst="rect">
            <a:avLst/>
          </a:prstGeom>
          <a:noFill/>
        </p:spPr>
        <p:txBody>
          <a:bodyPr wrap="square" lIns="0" tIns="0" rIns="0" bIns="0" rtlCol="0" anchor="b" anchorCtr="0">
            <a:spAutoFit/>
          </a:bodyPr>
          <a:lstStyle/>
          <a:p>
            <a:r>
              <a:rPr lang="en-US" sz="1400" dirty="0" smtClean="0"/>
              <a:t>MTD = maximum tolerated dose</a:t>
            </a:r>
            <a:r>
              <a:rPr lang="de-DE" sz="1400" dirty="0" smtClean="0">
                <a:solidFill>
                  <a:schemeClr val="tx1">
                    <a:lumMod val="85000"/>
                    <a:lumOff val="15000"/>
                  </a:schemeClr>
                </a:solidFill>
              </a:rPr>
              <a:t>.</a:t>
            </a:r>
          </a:p>
        </p:txBody>
      </p:sp>
    </p:spTree>
    <p:extLst>
      <p:ext uri="{BB962C8B-B14F-4D97-AF65-F5344CB8AC3E}">
        <p14:creationId xmlns:p14="http://schemas.microsoft.com/office/powerpoint/2010/main" val="8346531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ound Same Side Corner Rectangle 6"/>
          <p:cNvSpPr/>
          <p:nvPr/>
        </p:nvSpPr>
        <p:spPr>
          <a:xfrm rot="10800000">
            <a:off x="214471" y="1896584"/>
            <a:ext cx="8811594" cy="4002958"/>
          </a:xfrm>
          <a:prstGeom prst="round2SameRect">
            <a:avLst>
              <a:gd name="adj1" fmla="val 5346"/>
              <a:gd name="adj2" fmla="val 0"/>
            </a:avLst>
          </a:prstGeom>
          <a:solidFill>
            <a:schemeClr val="bg1">
              <a:lumMod val="95000"/>
            </a:schemeClr>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9" name="Round Same Side Corner Rectangle 8"/>
          <p:cNvSpPr/>
          <p:nvPr/>
        </p:nvSpPr>
        <p:spPr>
          <a:xfrm>
            <a:off x="214469" y="1382063"/>
            <a:ext cx="8811597" cy="514525"/>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 name="Title 3"/>
          <p:cNvSpPr>
            <a:spLocks noGrp="1"/>
          </p:cNvSpPr>
          <p:nvPr>
            <p:ph type="title"/>
          </p:nvPr>
        </p:nvSpPr>
        <p:spPr/>
        <p:txBody>
          <a:bodyPr/>
          <a:lstStyle/>
          <a:p>
            <a:pPr lvl="0"/>
            <a:r>
              <a:rPr lang="en-GB" sz="2200" dirty="0" smtClean="0"/>
              <a:t>SRP 12: Afatinib is more toxic; more patients needed a dose reduction than with erlotinib</a:t>
            </a:r>
            <a:endParaRPr lang="en-GB" sz="2200" dirty="0"/>
          </a:p>
        </p:txBody>
      </p:sp>
      <p:graphicFrame>
        <p:nvGraphicFramePr>
          <p:cNvPr id="6" name="Table 5"/>
          <p:cNvGraphicFramePr>
            <a:graphicFrameLocks noGrp="1"/>
          </p:cNvGraphicFramePr>
          <p:nvPr>
            <p:extLst>
              <p:ext uri="{D42A27DB-BD31-4B8C-83A1-F6EECF244321}">
                <p14:modId xmlns:p14="http://schemas.microsoft.com/office/powerpoint/2010/main" val="931261573"/>
              </p:ext>
            </p:extLst>
          </p:nvPr>
        </p:nvGraphicFramePr>
        <p:xfrm>
          <a:off x="200274" y="1884601"/>
          <a:ext cx="8829425" cy="2484120"/>
        </p:xfrm>
        <a:graphic>
          <a:graphicData uri="http://schemas.openxmlformats.org/drawingml/2006/table">
            <a:tbl>
              <a:tblPr firstRow="1" bandRow="1">
                <a:tableStyleId>{5C22544A-7EE6-4342-B048-85BDC9FD1C3A}</a:tableStyleId>
              </a:tblPr>
              <a:tblGrid>
                <a:gridCol w="8829425"/>
              </a:tblGrid>
              <a:tr h="370840">
                <a:tc>
                  <a:txBody>
                    <a:bodyPr/>
                    <a:lstStyle/>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en-US" sz="1700" b="0" i="0" u="none" strike="noStrike" kern="1200" baseline="0" dirty="0" smtClean="0">
                          <a:solidFill>
                            <a:schemeClr val="tx1"/>
                          </a:solidFill>
                          <a:latin typeface="+mn-lt"/>
                          <a:ea typeface="+mn-ea"/>
                          <a:cs typeface="+mn-cs"/>
                        </a:rPr>
                        <a:t>Overall rate of dose reductions due to AEs will also include the patients who reduced </a:t>
                      </a:r>
                      <a:br>
                        <a:rPr lang="en-US" sz="1700" b="0" i="0" u="none" strike="noStrike" kern="1200" baseline="0" dirty="0" smtClean="0">
                          <a:solidFill>
                            <a:schemeClr val="tx1"/>
                          </a:solidFill>
                          <a:latin typeface="+mn-lt"/>
                          <a:ea typeface="+mn-ea"/>
                          <a:cs typeface="+mn-cs"/>
                        </a:rPr>
                      </a:br>
                      <a:r>
                        <a:rPr lang="en-US" sz="1700" b="0" i="0" u="none" strike="noStrike" kern="1200" baseline="0" dirty="0" smtClean="0">
                          <a:solidFill>
                            <a:schemeClr val="tx1"/>
                          </a:solidFill>
                          <a:latin typeface="+mn-lt"/>
                          <a:ea typeface="+mn-ea"/>
                          <a:cs typeface="+mn-cs"/>
                        </a:rPr>
                        <a:t>after escalation (from 50 mg to 40 mg)</a:t>
                      </a: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en-US" sz="1700" b="0" i="0" u="none" strike="noStrike" kern="1200" baseline="0" dirty="0" smtClean="0">
                          <a:solidFill>
                            <a:schemeClr val="tx1"/>
                          </a:solidFill>
                          <a:latin typeface="+mn-lt"/>
                          <a:ea typeface="+mn-ea"/>
                          <a:cs typeface="+mn-cs"/>
                        </a:rPr>
                        <a:t>Three quarters of patients received the full dose of 40 mg or 50 mg throughout their treatment, and of the 25% of patients who required a dose below 40 mg daily, the </a:t>
                      </a:r>
                      <a:br>
                        <a:rPr lang="en-US" sz="1700" b="0" i="0" u="none" strike="noStrike" kern="1200" baseline="0" dirty="0" smtClean="0">
                          <a:solidFill>
                            <a:schemeClr val="tx1"/>
                          </a:solidFill>
                          <a:latin typeface="+mn-lt"/>
                          <a:ea typeface="+mn-ea"/>
                          <a:cs typeface="+mn-cs"/>
                        </a:rPr>
                      </a:br>
                      <a:r>
                        <a:rPr lang="en-US" sz="1700" b="0" i="0" u="none" strike="noStrike" kern="1200" baseline="0" dirty="0" smtClean="0">
                          <a:solidFill>
                            <a:schemeClr val="tx1"/>
                          </a:solidFill>
                          <a:latin typeface="+mn-lt"/>
                          <a:ea typeface="+mn-ea"/>
                          <a:cs typeface="+mn-cs"/>
                        </a:rPr>
                        <a:t>majority had only one dose reduction (90%)</a:t>
                      </a: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en-US" sz="1700" b="0" i="0" u="none" strike="noStrike" kern="1200" baseline="0" dirty="0" smtClean="0">
                          <a:solidFill>
                            <a:schemeClr val="tx1"/>
                          </a:solidFill>
                          <a:latin typeface="+mn-lt"/>
                          <a:ea typeface="+mn-ea"/>
                          <a:cs typeface="+mn-cs"/>
                        </a:rPr>
                        <a:t>Overall, dose reduction led to a lower frequency of common AEs, and this adaptive dosing has the potential to provide </a:t>
                      </a:r>
                      <a:r>
                        <a:rPr lang="en-GB" sz="1700" b="0" i="0" u="none" strike="noStrike" kern="1200" baseline="0" dirty="0" smtClean="0">
                          <a:solidFill>
                            <a:schemeClr val="tx1"/>
                          </a:solidFill>
                          <a:latin typeface="+mn-lt"/>
                          <a:ea typeface="+mn-ea"/>
                          <a:cs typeface="+mn-cs"/>
                        </a:rPr>
                        <a:t>“truly </a:t>
                      </a:r>
                      <a:r>
                        <a:rPr lang="en-GB" sz="1700" b="0" i="0" kern="1200" dirty="0" smtClean="0">
                          <a:solidFill>
                            <a:schemeClr val="tx1"/>
                          </a:solidFill>
                          <a:latin typeface="+mn-lt"/>
                          <a:ea typeface="+mn-ea"/>
                          <a:cs typeface="+mn-cs"/>
                        </a:rPr>
                        <a:t>individualised targeted treatment,”</a:t>
                      </a:r>
                      <a:r>
                        <a:rPr lang="en-US" sz="1700" b="0" i="0" u="none" strike="noStrike" kern="1200" baseline="0" dirty="0" smtClean="0">
                          <a:solidFill>
                            <a:schemeClr val="tx1"/>
                          </a:solidFill>
                          <a:latin typeface="+mn-lt"/>
                          <a:ea typeface="+mn-ea"/>
                          <a:cs typeface="+mn-cs"/>
                        </a:rPr>
                        <a:t> allowing patients to remain on afatinib therapy, and this translated into a clinically meaningful OS benefit</a:t>
                      </a: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bl>
          </a:graphicData>
        </a:graphic>
      </p:graphicFrame>
    </p:spTree>
    <p:extLst>
      <p:ext uri="{BB962C8B-B14F-4D97-AF65-F5344CB8AC3E}">
        <p14:creationId xmlns:p14="http://schemas.microsoft.com/office/powerpoint/2010/main" val="203683355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 Same Side Corner Rectangle 5"/>
          <p:cNvSpPr/>
          <p:nvPr/>
        </p:nvSpPr>
        <p:spPr>
          <a:xfrm rot="10800000">
            <a:off x="214471" y="1896584"/>
            <a:ext cx="8811594" cy="4002958"/>
          </a:xfrm>
          <a:prstGeom prst="round2SameRect">
            <a:avLst>
              <a:gd name="adj1" fmla="val 5346"/>
              <a:gd name="adj2" fmla="val 0"/>
            </a:avLst>
          </a:prstGeom>
          <a:solidFill>
            <a:schemeClr val="bg1">
              <a:lumMod val="95000"/>
            </a:schemeClr>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7" name="Round Same Side Corner Rectangle 6"/>
          <p:cNvSpPr/>
          <p:nvPr/>
        </p:nvSpPr>
        <p:spPr>
          <a:xfrm>
            <a:off x="214469" y="1382063"/>
            <a:ext cx="8811597" cy="514525"/>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aphicFrame>
        <p:nvGraphicFramePr>
          <p:cNvPr id="5" name="Table 4"/>
          <p:cNvGraphicFramePr>
            <a:graphicFrameLocks noGrp="1"/>
          </p:cNvGraphicFramePr>
          <p:nvPr>
            <p:extLst>
              <p:ext uri="{D42A27DB-BD31-4B8C-83A1-F6EECF244321}">
                <p14:modId xmlns:p14="http://schemas.microsoft.com/office/powerpoint/2010/main" val="2390802963"/>
              </p:ext>
            </p:extLst>
          </p:nvPr>
        </p:nvGraphicFramePr>
        <p:xfrm>
          <a:off x="200274" y="1884601"/>
          <a:ext cx="8829425" cy="3657600"/>
        </p:xfrm>
        <a:graphic>
          <a:graphicData uri="http://schemas.openxmlformats.org/drawingml/2006/table">
            <a:tbl>
              <a:tblPr firstRow="1" bandRow="1">
                <a:tableStyleId>{5C22544A-7EE6-4342-B048-85BDC9FD1C3A}</a:tableStyleId>
              </a:tblPr>
              <a:tblGrid>
                <a:gridCol w="8829425"/>
              </a:tblGrid>
              <a:tr h="370840">
                <a:tc>
                  <a:txBody>
                    <a:bodyPr/>
                    <a:lstStyle/>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en-US" sz="1700" b="0" i="0" u="none" strike="noStrike" kern="1200" baseline="0" dirty="0" smtClean="0">
                          <a:solidFill>
                            <a:schemeClr val="tx1"/>
                          </a:solidFill>
                          <a:latin typeface="+mn-lt"/>
                          <a:ea typeface="+mn-ea"/>
                          <a:cs typeface="+mn-cs"/>
                        </a:rPr>
                        <a:t>Using the Foundation Medicine FoundationOne™ platform, next-generation sequencing (300 genes) was performed in patients, enriched for patients with PFS &gt;2 months and appropriate controls (PFS ≤2 months)</a:t>
                      </a: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en-US" sz="1700" b="0" i="0" u="none" strike="noStrike" kern="1200" baseline="0" dirty="0" smtClean="0">
                          <a:solidFill>
                            <a:schemeClr val="tx1"/>
                          </a:solidFill>
                          <a:latin typeface="+mn-lt"/>
                          <a:ea typeface="+mn-ea"/>
                          <a:cs typeface="+mn-cs"/>
                        </a:rPr>
                        <a:t>The incidence of </a:t>
                      </a:r>
                      <a:r>
                        <a:rPr lang="en-US" sz="1700" b="0" i="1" u="none" strike="noStrike" kern="1200" baseline="0" dirty="0" smtClean="0">
                          <a:solidFill>
                            <a:schemeClr val="tx1"/>
                          </a:solidFill>
                          <a:latin typeface="+mn-lt"/>
                          <a:ea typeface="+mn-ea"/>
                          <a:cs typeface="+mn-cs"/>
                        </a:rPr>
                        <a:t>EGFR</a:t>
                      </a:r>
                      <a:r>
                        <a:rPr lang="en-US" sz="1700" b="0" i="0" u="none" strike="noStrike" kern="1200" baseline="0" dirty="0" smtClean="0">
                          <a:solidFill>
                            <a:schemeClr val="tx1"/>
                          </a:solidFill>
                          <a:latin typeface="+mn-lt"/>
                          <a:ea typeface="+mn-ea"/>
                          <a:cs typeface="+mn-cs"/>
                        </a:rPr>
                        <a:t> mutations/amplification was low in these patients and was balanced between the two treatment arms, and results suggest that the benefit of afatinib over erlotinib does not seem to be driven by the presence of these EGFR</a:t>
                      </a:r>
                      <a:r>
                        <a:rPr lang="en-US" sz="1700" b="0" i="1" u="none" strike="noStrike" kern="1200" baseline="0" dirty="0" smtClean="0">
                          <a:solidFill>
                            <a:schemeClr val="tx1"/>
                          </a:solidFill>
                          <a:latin typeface="+mn-lt"/>
                          <a:ea typeface="+mn-ea"/>
                          <a:cs typeface="+mn-cs"/>
                        </a:rPr>
                        <a:t> </a:t>
                      </a:r>
                      <a:r>
                        <a:rPr lang="en-US" sz="1700" b="0" i="0" u="none" strike="noStrike" kern="1200" baseline="0" dirty="0" smtClean="0">
                          <a:solidFill>
                            <a:schemeClr val="tx1"/>
                          </a:solidFill>
                          <a:latin typeface="+mn-lt"/>
                          <a:ea typeface="+mn-ea"/>
                          <a:cs typeface="+mn-cs"/>
                        </a:rPr>
                        <a:t>aberrations</a:t>
                      </a:r>
                      <a:r>
                        <a:rPr lang="en-US" sz="1700" b="0" i="0" u="none" strike="noStrike" kern="1200" baseline="30000" dirty="0" smtClean="0">
                          <a:solidFill>
                            <a:schemeClr val="tx1"/>
                          </a:solidFill>
                          <a:latin typeface="+mn-lt"/>
                          <a:ea typeface="+mn-ea"/>
                          <a:cs typeface="+mn-cs"/>
                        </a:rPr>
                        <a:t>a</a:t>
                      </a: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en-US" sz="1700" b="0" i="0" u="none" strike="noStrike" kern="1200" baseline="0" dirty="0" smtClean="0">
                          <a:solidFill>
                            <a:schemeClr val="tx1"/>
                          </a:solidFill>
                          <a:latin typeface="+mn-lt"/>
                          <a:ea typeface="+mn-ea"/>
                          <a:cs typeface="+mn-cs"/>
                        </a:rPr>
                        <a:t>The superiority of afatinib over erlotinib in patients with SCC of the lung could reflect its higher potency and the relevance of broader irreversible ErbB blockade in this setting compared with EGFR inhibition only</a:t>
                      </a: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endParaRPr lang="en-US" sz="1700" b="0" i="0" u="none" strike="noStrike" kern="1200" baseline="0" dirty="0" smtClean="0">
                        <a:solidFill>
                          <a:schemeClr val="tx1"/>
                        </a:solidFill>
                        <a:latin typeface="+mn-lt"/>
                        <a:ea typeface="+mn-ea"/>
                        <a:cs typeface="+mn-cs"/>
                      </a:endParaRP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endParaRPr lang="en-US" sz="1700" b="0" i="0" u="none" strike="noStrike" kern="1200" baseline="0" dirty="0" smtClean="0">
                        <a:solidFill>
                          <a:schemeClr val="tx1"/>
                        </a:solidFill>
                        <a:latin typeface="+mn-lt"/>
                        <a:ea typeface="+mn-ea"/>
                        <a:cs typeface="+mn-cs"/>
                      </a:endParaRPr>
                    </a:p>
                    <a:p>
                      <a:pPr marL="0" marR="0" lvl="0" indent="0"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None/>
                        <a:tabLst/>
                        <a:defRPr/>
                      </a:pPr>
                      <a:endParaRPr lang="en-US" sz="900" b="0" i="0" u="none" strike="noStrike" kern="1200" baseline="0" dirty="0" smtClean="0">
                        <a:solidFill>
                          <a:schemeClr val="tx1"/>
                        </a:solidFill>
                        <a:latin typeface="+mn-lt"/>
                        <a:ea typeface="+mn-ea"/>
                        <a:cs typeface="+mn-cs"/>
                      </a:endParaRPr>
                    </a:p>
                    <a:p>
                      <a:pPr marL="0" marR="0" lvl="0" indent="0"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None/>
                        <a:tabLst/>
                        <a:defRPr/>
                      </a:pPr>
                      <a:r>
                        <a:rPr lang="en-US" sz="1400" b="0" i="0" u="none" strike="noStrike" kern="1200" baseline="30000" dirty="0" smtClean="0">
                          <a:solidFill>
                            <a:schemeClr val="tx1"/>
                          </a:solidFill>
                          <a:latin typeface="+mn-lt"/>
                          <a:ea typeface="+mn-ea"/>
                          <a:cs typeface="+mn-cs"/>
                        </a:rPr>
                        <a:t>a</a:t>
                      </a:r>
                      <a:r>
                        <a:rPr lang="en-US" sz="1400" b="0" i="0" u="none" strike="noStrike" kern="1200" baseline="0" dirty="0" smtClean="0">
                          <a:solidFill>
                            <a:schemeClr val="tx1"/>
                          </a:solidFill>
                          <a:latin typeface="+mn-lt"/>
                          <a:ea typeface="+mn-ea"/>
                          <a:cs typeface="+mn-cs"/>
                        </a:rPr>
                        <a:t>Results will be presented at WCLC.</a:t>
                      </a:r>
                      <a:endParaRPr lang="de-DE" sz="1400" b="0" i="1" kern="1200" baseline="0" dirty="0" smtClean="0">
                        <a:solidFill>
                          <a:schemeClr val="tx1"/>
                        </a:solidFill>
                        <a:latin typeface="+mn-lt"/>
                        <a:ea typeface="+mn-ea"/>
                        <a:cs typeface="+mn-cs"/>
                      </a:endParaRP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bl>
          </a:graphicData>
        </a:graphic>
      </p:graphicFrame>
      <p:sp>
        <p:nvSpPr>
          <p:cNvPr id="4" name="Title 3"/>
          <p:cNvSpPr>
            <a:spLocks noGrp="1"/>
          </p:cNvSpPr>
          <p:nvPr>
            <p:ph type="title"/>
          </p:nvPr>
        </p:nvSpPr>
        <p:spPr/>
        <p:txBody>
          <a:bodyPr/>
          <a:lstStyle/>
          <a:p>
            <a:pPr lvl="0"/>
            <a:r>
              <a:rPr lang="en-GB" sz="2200" dirty="0" smtClean="0"/>
              <a:t>SRP 13: How many patients had an </a:t>
            </a:r>
            <a:r>
              <a:rPr lang="en-GB" sz="2200" i="1" dirty="0" smtClean="0"/>
              <a:t>EGFR</a:t>
            </a:r>
            <a:r>
              <a:rPr lang="en-GB" sz="2200" dirty="0" smtClean="0"/>
              <a:t> mutation–positive tumour?</a:t>
            </a:r>
            <a:endParaRPr lang="en-GB" sz="2200" dirty="0"/>
          </a:p>
        </p:txBody>
      </p:sp>
    </p:spTree>
    <p:extLst>
      <p:ext uri="{BB962C8B-B14F-4D97-AF65-F5344CB8AC3E}">
        <p14:creationId xmlns:p14="http://schemas.microsoft.com/office/powerpoint/2010/main" val="104099189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ound Same Side Corner Rectangle 6"/>
          <p:cNvSpPr/>
          <p:nvPr/>
        </p:nvSpPr>
        <p:spPr>
          <a:xfrm rot="10800000">
            <a:off x="214471" y="1896584"/>
            <a:ext cx="8811594" cy="4002958"/>
          </a:xfrm>
          <a:prstGeom prst="round2SameRect">
            <a:avLst>
              <a:gd name="adj1" fmla="val 5346"/>
              <a:gd name="adj2" fmla="val 0"/>
            </a:avLst>
          </a:prstGeom>
          <a:solidFill>
            <a:schemeClr val="bg1">
              <a:lumMod val="95000"/>
            </a:schemeClr>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8" name="Round Same Side Corner Rectangle 7"/>
          <p:cNvSpPr/>
          <p:nvPr/>
        </p:nvSpPr>
        <p:spPr>
          <a:xfrm>
            <a:off x="214469" y="1382063"/>
            <a:ext cx="8811597" cy="514525"/>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aphicFrame>
        <p:nvGraphicFramePr>
          <p:cNvPr id="5" name="Table 4"/>
          <p:cNvGraphicFramePr>
            <a:graphicFrameLocks noGrp="1"/>
          </p:cNvGraphicFramePr>
          <p:nvPr>
            <p:extLst>
              <p:ext uri="{D42A27DB-BD31-4B8C-83A1-F6EECF244321}">
                <p14:modId xmlns:p14="http://schemas.microsoft.com/office/powerpoint/2010/main" val="296097531"/>
              </p:ext>
            </p:extLst>
          </p:nvPr>
        </p:nvGraphicFramePr>
        <p:xfrm>
          <a:off x="200274" y="1884601"/>
          <a:ext cx="8829425" cy="2560320"/>
        </p:xfrm>
        <a:graphic>
          <a:graphicData uri="http://schemas.openxmlformats.org/drawingml/2006/table">
            <a:tbl>
              <a:tblPr firstRow="1" bandRow="1">
                <a:tableStyleId>{5C22544A-7EE6-4342-B048-85BDC9FD1C3A}</a:tableStyleId>
              </a:tblPr>
              <a:tblGrid>
                <a:gridCol w="8829425"/>
              </a:tblGrid>
              <a:tr h="370840">
                <a:tc>
                  <a:txBody>
                    <a:bodyPr/>
                    <a:lstStyle/>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en-US" sz="1700" b="0" i="0" u="none" strike="noStrike" kern="1200" baseline="0" dirty="0" smtClean="0">
                          <a:solidFill>
                            <a:schemeClr val="tx1"/>
                          </a:solidFill>
                          <a:latin typeface="+mn-lt"/>
                          <a:ea typeface="+mn-ea"/>
                          <a:cs typeface="+mn-cs"/>
                        </a:rPr>
                        <a:t>Biomarker analysis was performed on 238 (≈30%) patients; samples from patients with PFS &gt;2 months and appropriate controls (PFS ≤2 months) were retrospectively enriched</a:t>
                      </a: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de-DE" sz="1700" b="0" i="0" u="none" strike="noStrike" kern="1200" baseline="0" dirty="0" smtClean="0">
                          <a:solidFill>
                            <a:schemeClr val="tx1"/>
                          </a:solidFill>
                          <a:latin typeface="+mn-lt"/>
                          <a:ea typeface="+mn-ea"/>
                          <a:cs typeface="+mn-cs"/>
                        </a:rPr>
                        <a:t>Overall, the incidence of </a:t>
                      </a:r>
                      <a:r>
                        <a:rPr lang="de-DE" sz="1700" b="0" i="1" u="none" strike="noStrike" kern="1200" baseline="0" dirty="0" smtClean="0">
                          <a:solidFill>
                            <a:schemeClr val="tx1"/>
                          </a:solidFill>
                          <a:latin typeface="+mn-lt"/>
                          <a:ea typeface="+mn-ea"/>
                          <a:cs typeface="+mn-cs"/>
                        </a:rPr>
                        <a:t>EGFR</a:t>
                      </a:r>
                      <a:r>
                        <a:rPr lang="de-DE" sz="1700" b="0" i="0" u="none" strike="noStrike" kern="1200" baseline="0" dirty="0" smtClean="0">
                          <a:solidFill>
                            <a:schemeClr val="tx1"/>
                          </a:solidFill>
                          <a:latin typeface="+mn-lt"/>
                          <a:ea typeface="+mn-ea"/>
                          <a:cs typeface="+mn-cs"/>
                        </a:rPr>
                        <a:t> mutations and EGFR amplification identified in this trial is low, and </a:t>
                      </a:r>
                      <a:r>
                        <a:rPr lang="en-US" sz="1700" b="0" i="0" u="none" strike="noStrike" kern="1200" baseline="0" dirty="0" smtClean="0">
                          <a:solidFill>
                            <a:schemeClr val="tx1"/>
                          </a:solidFill>
                          <a:latin typeface="+mn-lt"/>
                          <a:ea typeface="+mn-ea"/>
                          <a:cs typeface="+mn-cs"/>
                        </a:rPr>
                        <a:t>the PFS and OS improvement conferred by afatinib does not appear to be driven by the presence of these EGFR aberrations</a:t>
                      </a: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en-US" sz="1700" b="0" i="0" u="none" strike="noStrike" kern="1200" baseline="0" dirty="0" smtClean="0">
                          <a:solidFill>
                            <a:schemeClr val="tx1"/>
                          </a:solidFill>
                          <a:latin typeface="+mn-lt"/>
                          <a:ea typeface="+mn-ea"/>
                          <a:cs typeface="+mn-cs"/>
                        </a:rPr>
                        <a:t>The superiority of afatinib over erlotinib in patients with SCC of the lung could reflect its higher potency and the relevance of broader irreversible ErbB blockade in this setting compared with EGFR inhibition only</a:t>
                      </a: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de-DE" sz="1700" b="0" i="0" u="none" strike="noStrike" kern="1200" baseline="0" dirty="0" smtClean="0">
                          <a:solidFill>
                            <a:schemeClr val="tx1"/>
                          </a:solidFill>
                          <a:latin typeface="+mn-lt"/>
                          <a:ea typeface="+mn-ea"/>
                          <a:cs typeface="+mn-cs"/>
                        </a:rPr>
                        <a:t>The trial team will continue to analyse the data characterising relevant subgroups</a:t>
                      </a:r>
                      <a:endParaRPr lang="en-GB" sz="1700" b="0" i="0" u="none" strike="noStrike" kern="1200" baseline="0" dirty="0" smtClean="0">
                        <a:solidFill>
                          <a:schemeClr val="tx1"/>
                        </a:solidFill>
                        <a:latin typeface="+mn-lt"/>
                        <a:ea typeface="+mn-ea"/>
                        <a:cs typeface="+mn-cs"/>
                      </a:endParaRP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bl>
          </a:graphicData>
        </a:graphic>
      </p:graphicFrame>
      <p:sp>
        <p:nvSpPr>
          <p:cNvPr id="4" name="Title 3"/>
          <p:cNvSpPr>
            <a:spLocks noGrp="1"/>
          </p:cNvSpPr>
          <p:nvPr>
            <p:ph type="title"/>
          </p:nvPr>
        </p:nvSpPr>
        <p:spPr/>
        <p:txBody>
          <a:bodyPr/>
          <a:lstStyle/>
          <a:p>
            <a:r>
              <a:rPr lang="en-GB" sz="2200" dirty="0" smtClean="0"/>
              <a:t>SRP 14: Is there a </a:t>
            </a:r>
            <a:r>
              <a:rPr lang="en-GB" sz="2200" dirty="0"/>
              <a:t>different clinical/molecular </a:t>
            </a:r>
            <a:r>
              <a:rPr lang="en-GB" sz="2200" dirty="0" smtClean="0"/>
              <a:t>feature in the early vs late progressing population?</a:t>
            </a:r>
            <a:endParaRPr lang="en-GB" sz="2200" dirty="0"/>
          </a:p>
        </p:txBody>
      </p:sp>
    </p:spTree>
    <p:extLst>
      <p:ext uri="{BB962C8B-B14F-4D97-AF65-F5344CB8AC3E}">
        <p14:creationId xmlns:p14="http://schemas.microsoft.com/office/powerpoint/2010/main" val="300223558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ound Same Side Corner Rectangle 6"/>
          <p:cNvSpPr/>
          <p:nvPr/>
        </p:nvSpPr>
        <p:spPr>
          <a:xfrm rot="10800000">
            <a:off x="214471" y="1896584"/>
            <a:ext cx="8811594" cy="4002958"/>
          </a:xfrm>
          <a:prstGeom prst="round2SameRect">
            <a:avLst>
              <a:gd name="adj1" fmla="val 5346"/>
              <a:gd name="adj2" fmla="val 0"/>
            </a:avLst>
          </a:prstGeom>
          <a:solidFill>
            <a:schemeClr val="bg1">
              <a:lumMod val="95000"/>
            </a:schemeClr>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8" name="Round Same Side Corner Rectangle 7"/>
          <p:cNvSpPr/>
          <p:nvPr/>
        </p:nvSpPr>
        <p:spPr>
          <a:xfrm>
            <a:off x="214469" y="1382063"/>
            <a:ext cx="8811597" cy="514525"/>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aphicFrame>
        <p:nvGraphicFramePr>
          <p:cNvPr id="5" name="Table 4"/>
          <p:cNvGraphicFramePr>
            <a:graphicFrameLocks noGrp="1"/>
          </p:cNvGraphicFramePr>
          <p:nvPr>
            <p:extLst>
              <p:ext uri="{D42A27DB-BD31-4B8C-83A1-F6EECF244321}">
                <p14:modId xmlns:p14="http://schemas.microsoft.com/office/powerpoint/2010/main" val="478605720"/>
              </p:ext>
            </p:extLst>
          </p:nvPr>
        </p:nvGraphicFramePr>
        <p:xfrm>
          <a:off x="200274" y="1884601"/>
          <a:ext cx="8829425" cy="1112520"/>
        </p:xfrm>
        <a:graphic>
          <a:graphicData uri="http://schemas.openxmlformats.org/drawingml/2006/table">
            <a:tbl>
              <a:tblPr firstRow="1" bandRow="1">
                <a:tableStyleId>{5C22544A-7EE6-4342-B048-85BDC9FD1C3A}</a:tableStyleId>
              </a:tblPr>
              <a:tblGrid>
                <a:gridCol w="8829425"/>
              </a:tblGrid>
              <a:tr h="370840">
                <a:tc>
                  <a:txBody>
                    <a:bodyPr/>
                    <a:lstStyle/>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de-DE" sz="1700" b="0" i="0" u="none" strike="noStrike" kern="1200" baseline="0" dirty="0" smtClean="0">
                          <a:solidFill>
                            <a:schemeClr val="tx1"/>
                          </a:solidFill>
                          <a:latin typeface="+mn-lt"/>
                          <a:ea typeface="+mn-ea"/>
                          <a:cs typeface="+mn-cs"/>
                        </a:rPr>
                        <a:t>A lower HR of 0.71 was observed for these 328 patients vs the overall population</a:t>
                      </a:r>
                      <a:br>
                        <a:rPr lang="de-DE" sz="1700" b="0" i="0" u="none" strike="noStrike" kern="1200" baseline="0" dirty="0" smtClean="0">
                          <a:solidFill>
                            <a:schemeClr val="tx1"/>
                          </a:solidFill>
                          <a:latin typeface="+mn-lt"/>
                          <a:ea typeface="+mn-ea"/>
                          <a:cs typeface="+mn-cs"/>
                        </a:rPr>
                      </a:br>
                      <a:r>
                        <a:rPr lang="de-DE" sz="1700" b="0" i="0" u="none" strike="noStrike" kern="1200" baseline="0" dirty="0" smtClean="0">
                          <a:solidFill>
                            <a:schemeClr val="tx1"/>
                          </a:solidFill>
                          <a:latin typeface="+mn-lt"/>
                          <a:ea typeface="+mn-ea"/>
                          <a:cs typeface="+mn-cs"/>
                        </a:rPr>
                        <a:t>(HR 0.81)</a:t>
                      </a: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de-DE" sz="1700" b="0" i="0" u="none" strike="noStrike" kern="1200" baseline="0" dirty="0" smtClean="0">
                          <a:solidFill>
                            <a:schemeClr val="tx1"/>
                          </a:solidFill>
                          <a:latin typeface="+mn-lt"/>
                          <a:ea typeface="+mn-ea"/>
                          <a:cs typeface="+mn-cs"/>
                        </a:rPr>
                        <a:t>This is an interesting observation, but the trial was not powered to detect differences in subgroups so no final conclusions can be drawn</a:t>
                      </a:r>
                      <a:endParaRPr lang="en-GB" sz="1700" b="0" i="0" u="none" strike="noStrike" kern="1200" baseline="0" noProof="0" dirty="0" smtClean="0">
                        <a:solidFill>
                          <a:schemeClr val="tx1"/>
                        </a:solidFill>
                        <a:latin typeface="+mn-lt"/>
                        <a:ea typeface="+mn-ea"/>
                        <a:cs typeface="+mn-cs"/>
                        <a:sym typeface="Symbol"/>
                      </a:endParaRP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bl>
          </a:graphicData>
        </a:graphic>
      </p:graphicFrame>
      <p:sp>
        <p:nvSpPr>
          <p:cNvPr id="4" name="Title 3"/>
          <p:cNvSpPr>
            <a:spLocks noGrp="1"/>
          </p:cNvSpPr>
          <p:nvPr>
            <p:ph type="title"/>
          </p:nvPr>
        </p:nvSpPr>
        <p:spPr/>
        <p:txBody>
          <a:bodyPr/>
          <a:lstStyle/>
          <a:p>
            <a:r>
              <a:rPr lang="en-GB" sz="2200" dirty="0" smtClean="0"/>
              <a:t>SRP 15: Patients with SD as best response to first line had a more pronounced OS benefit. Can you explain?</a:t>
            </a:r>
            <a:endParaRPr lang="en-GB" sz="2200" dirty="0"/>
          </a:p>
        </p:txBody>
      </p:sp>
    </p:spTree>
    <p:extLst>
      <p:ext uri="{BB962C8B-B14F-4D97-AF65-F5344CB8AC3E}">
        <p14:creationId xmlns:p14="http://schemas.microsoft.com/office/powerpoint/2010/main" val="321387059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ound Same Side Corner Rectangle 6"/>
          <p:cNvSpPr/>
          <p:nvPr/>
        </p:nvSpPr>
        <p:spPr>
          <a:xfrm rot="10800000">
            <a:off x="214471" y="1896584"/>
            <a:ext cx="8811594" cy="4002958"/>
          </a:xfrm>
          <a:prstGeom prst="round2SameRect">
            <a:avLst>
              <a:gd name="adj1" fmla="val 5346"/>
              <a:gd name="adj2" fmla="val 0"/>
            </a:avLst>
          </a:prstGeom>
          <a:solidFill>
            <a:schemeClr val="bg1">
              <a:lumMod val="95000"/>
            </a:schemeClr>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8" name="Round Same Side Corner Rectangle 7"/>
          <p:cNvSpPr/>
          <p:nvPr/>
        </p:nvSpPr>
        <p:spPr>
          <a:xfrm>
            <a:off x="214469" y="1382063"/>
            <a:ext cx="8811597" cy="514525"/>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aphicFrame>
        <p:nvGraphicFramePr>
          <p:cNvPr id="5" name="Table 4"/>
          <p:cNvGraphicFramePr>
            <a:graphicFrameLocks noGrp="1"/>
          </p:cNvGraphicFramePr>
          <p:nvPr>
            <p:extLst>
              <p:ext uri="{D42A27DB-BD31-4B8C-83A1-F6EECF244321}">
                <p14:modId xmlns:p14="http://schemas.microsoft.com/office/powerpoint/2010/main" val="3201092640"/>
              </p:ext>
            </p:extLst>
          </p:nvPr>
        </p:nvGraphicFramePr>
        <p:xfrm>
          <a:off x="202392" y="1884601"/>
          <a:ext cx="8827307" cy="3078480"/>
        </p:xfrm>
        <a:graphic>
          <a:graphicData uri="http://schemas.openxmlformats.org/drawingml/2006/table">
            <a:tbl>
              <a:tblPr firstRow="1" bandRow="1">
                <a:tableStyleId>{5C22544A-7EE6-4342-B048-85BDC9FD1C3A}</a:tableStyleId>
              </a:tblPr>
              <a:tblGrid>
                <a:gridCol w="8827307"/>
              </a:tblGrid>
              <a:tr h="370840">
                <a:tc>
                  <a:txBody>
                    <a:bodyPr/>
                    <a:lstStyle/>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en-US" sz="1700" b="0" i="0" u="none" strike="noStrike" kern="1200" baseline="0" dirty="0" smtClean="0">
                          <a:solidFill>
                            <a:schemeClr val="tx1"/>
                          </a:solidFill>
                          <a:latin typeface="+mn-lt"/>
                          <a:ea typeface="+mn-ea"/>
                          <a:cs typeface="+mn-cs"/>
                        </a:rPr>
                        <a:t>TAILOR trial directly compared second-line docetaxel and erlotinib and indicated that docetaxel is superior in patients with NSCLC and wild-type EGFR. This benefit appeared to be driven by patients with adenocarcinoma since OS in patients with squamous histology did not differ significantly between treatment groups</a:t>
                      </a:r>
                      <a:r>
                        <a:rPr lang="en-US" sz="1700" b="0" i="0" u="none" strike="noStrike" kern="1200" baseline="30000" dirty="0" smtClean="0">
                          <a:solidFill>
                            <a:schemeClr val="tx1"/>
                          </a:solidFill>
                          <a:latin typeface="+mn-lt"/>
                          <a:ea typeface="+mn-ea"/>
                          <a:cs typeface="+mn-cs"/>
                        </a:rPr>
                        <a:t>1</a:t>
                      </a: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en-US" sz="1700" b="0" i="0" u="none" strike="noStrike" kern="1200" baseline="0" dirty="0" smtClean="0">
                          <a:solidFill>
                            <a:schemeClr val="tx1"/>
                          </a:solidFill>
                          <a:latin typeface="+mn-lt"/>
                          <a:ea typeface="+mn-ea"/>
                          <a:cs typeface="+mn-cs"/>
                        </a:rPr>
                        <a:t>In addition, a meta-analysis of trials assessed second-line EGFR TKIs vs CT and confirmed comparable OS between groups with better tolerability in the EGFR TKI group, both in unselected NSCLC patients and in the EGFR wild-type population</a:t>
                      </a:r>
                      <a:r>
                        <a:rPr lang="en-US" sz="1700" b="0" i="0" u="none" strike="noStrike" kern="1200" baseline="30000" dirty="0" smtClean="0">
                          <a:solidFill>
                            <a:schemeClr val="tx1"/>
                          </a:solidFill>
                          <a:latin typeface="+mn-lt"/>
                          <a:ea typeface="+mn-ea"/>
                          <a:cs typeface="+mn-cs"/>
                        </a:rPr>
                        <a:t>2</a:t>
                      </a: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de-DE" sz="1700" b="0" i="0" u="none" strike="noStrike" kern="1200" baseline="0" dirty="0" smtClean="0">
                          <a:solidFill>
                            <a:schemeClr val="tx1"/>
                          </a:solidFill>
                          <a:latin typeface="+mn-lt"/>
                          <a:ea typeface="+mn-ea"/>
                          <a:cs typeface="+mn-cs"/>
                        </a:rPr>
                        <a:t>In LUX-Lung 8, afatinib reported a median OS of 7.9 months and was associated with overall symptom relief and improvement in GHS/QoL measures</a:t>
                      </a: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de-DE" sz="1700" b="0" i="0" u="none" strike="noStrike" kern="1200" baseline="0" dirty="0" smtClean="0">
                          <a:solidFill>
                            <a:schemeClr val="tx1"/>
                          </a:solidFill>
                          <a:latin typeface="+mn-lt"/>
                          <a:ea typeface="+mn-ea"/>
                          <a:cs typeface="+mn-cs"/>
                        </a:rPr>
                        <a:t>Efficacy of afatinib in this setting has been proven with a favourable route of administration compared with IV administration</a:t>
                      </a: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bl>
          </a:graphicData>
        </a:graphic>
      </p:graphicFrame>
      <p:sp>
        <p:nvSpPr>
          <p:cNvPr id="4" name="Title 3"/>
          <p:cNvSpPr>
            <a:spLocks noGrp="1"/>
          </p:cNvSpPr>
          <p:nvPr>
            <p:ph type="title"/>
          </p:nvPr>
        </p:nvSpPr>
        <p:spPr>
          <a:xfrm>
            <a:off x="430823" y="305265"/>
            <a:ext cx="8550003" cy="720591"/>
          </a:xfrm>
        </p:spPr>
        <p:txBody>
          <a:bodyPr/>
          <a:lstStyle/>
          <a:p>
            <a:r>
              <a:rPr lang="en-GB" sz="2200" dirty="0" smtClean="0"/>
              <a:t>SRP 16: Docetaxel is more efficacious than erlotinib, so I will continue using docetaxel in patients fit for chemo and reserve a TKI for later lines</a:t>
            </a:r>
            <a:endParaRPr lang="en-GB" sz="2200" dirty="0"/>
          </a:p>
        </p:txBody>
      </p:sp>
      <p:sp>
        <p:nvSpPr>
          <p:cNvPr id="2" name="TextBox 1"/>
          <p:cNvSpPr txBox="1"/>
          <p:nvPr/>
        </p:nvSpPr>
        <p:spPr>
          <a:xfrm>
            <a:off x="195490" y="6359723"/>
            <a:ext cx="9144000" cy="307777"/>
          </a:xfrm>
          <a:prstGeom prst="rect">
            <a:avLst/>
          </a:prstGeom>
          <a:noFill/>
        </p:spPr>
        <p:txBody>
          <a:bodyPr wrap="square" lIns="0" tIns="0" rIns="0" bIns="0" rtlCol="0" anchor="b" anchorCtr="0">
            <a:spAutoFit/>
          </a:bodyPr>
          <a:lstStyle/>
          <a:p>
            <a:r>
              <a:rPr lang="en-US" sz="1000" dirty="0" smtClean="0"/>
              <a:t>1. Garassino </a:t>
            </a:r>
            <a:r>
              <a:rPr lang="en-US" sz="1000" dirty="0"/>
              <a:t>et al. </a:t>
            </a:r>
            <a:r>
              <a:rPr lang="en-US" sz="1000" i="1" dirty="0"/>
              <a:t>Lancet </a:t>
            </a:r>
            <a:r>
              <a:rPr lang="en-US" sz="1000" i="1" dirty="0" smtClean="0"/>
              <a:t>Oncol</a:t>
            </a:r>
            <a:r>
              <a:rPr lang="en-US" sz="1000" dirty="0" smtClean="0"/>
              <a:t>. 2013;14:981.</a:t>
            </a:r>
            <a:endParaRPr lang="en-US" sz="1000" dirty="0"/>
          </a:p>
          <a:p>
            <a:r>
              <a:rPr lang="en-US" sz="1000" dirty="0" smtClean="0"/>
              <a:t>2. Li </a:t>
            </a:r>
            <a:r>
              <a:rPr lang="en-US" sz="1000" dirty="0"/>
              <a:t>et al. </a:t>
            </a:r>
            <a:r>
              <a:rPr lang="en-US" sz="1000" i="1" dirty="0"/>
              <a:t>PLoS </a:t>
            </a:r>
            <a:r>
              <a:rPr lang="en-US" sz="1000" i="1" dirty="0" smtClean="0"/>
              <a:t>One</a:t>
            </a:r>
            <a:r>
              <a:rPr lang="en-US" sz="1000" dirty="0" smtClean="0"/>
              <a:t>. 2014;9:e102777.</a:t>
            </a:r>
            <a:endParaRPr lang="en-US" sz="1000" dirty="0"/>
          </a:p>
        </p:txBody>
      </p:sp>
    </p:spTree>
    <p:extLst>
      <p:ext uri="{BB962C8B-B14F-4D97-AF65-F5344CB8AC3E}">
        <p14:creationId xmlns:p14="http://schemas.microsoft.com/office/powerpoint/2010/main" val="323565061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ound Same Side Corner Rectangle 7"/>
          <p:cNvSpPr/>
          <p:nvPr/>
        </p:nvSpPr>
        <p:spPr>
          <a:xfrm rot="10800000">
            <a:off x="214471" y="1896584"/>
            <a:ext cx="8811594" cy="4002958"/>
          </a:xfrm>
          <a:prstGeom prst="round2SameRect">
            <a:avLst>
              <a:gd name="adj1" fmla="val 5346"/>
              <a:gd name="adj2" fmla="val 0"/>
            </a:avLst>
          </a:prstGeom>
          <a:solidFill>
            <a:schemeClr val="bg1">
              <a:lumMod val="95000"/>
            </a:schemeClr>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9" name="Round Same Side Corner Rectangle 8"/>
          <p:cNvSpPr/>
          <p:nvPr/>
        </p:nvSpPr>
        <p:spPr>
          <a:xfrm>
            <a:off x="214469" y="1382063"/>
            <a:ext cx="8811597" cy="514525"/>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 name="Title 3"/>
          <p:cNvSpPr>
            <a:spLocks noGrp="1"/>
          </p:cNvSpPr>
          <p:nvPr>
            <p:ph type="title"/>
          </p:nvPr>
        </p:nvSpPr>
        <p:spPr/>
        <p:txBody>
          <a:bodyPr/>
          <a:lstStyle/>
          <a:p>
            <a:r>
              <a:rPr lang="en-GB" sz="2200" dirty="0" smtClean="0"/>
              <a:t>SRP 17: How relevant are these data in light of the TAILOR/DELTA trials?</a:t>
            </a:r>
            <a:endParaRPr lang="en-GB" sz="2200" dirty="0"/>
          </a:p>
        </p:txBody>
      </p:sp>
      <p:graphicFrame>
        <p:nvGraphicFramePr>
          <p:cNvPr id="5" name="Table 4"/>
          <p:cNvGraphicFramePr>
            <a:graphicFrameLocks noGrp="1"/>
          </p:cNvGraphicFramePr>
          <p:nvPr>
            <p:extLst>
              <p:ext uri="{D42A27DB-BD31-4B8C-83A1-F6EECF244321}">
                <p14:modId xmlns:p14="http://schemas.microsoft.com/office/powerpoint/2010/main" val="2973961605"/>
              </p:ext>
            </p:extLst>
          </p:nvPr>
        </p:nvGraphicFramePr>
        <p:xfrm>
          <a:off x="201612" y="1886125"/>
          <a:ext cx="8828087" cy="3307080"/>
        </p:xfrm>
        <a:graphic>
          <a:graphicData uri="http://schemas.openxmlformats.org/drawingml/2006/table">
            <a:tbl>
              <a:tblPr firstRow="1" bandRow="1">
                <a:tableStyleId>{5C22544A-7EE6-4342-B048-85BDC9FD1C3A}</a:tableStyleId>
              </a:tblPr>
              <a:tblGrid>
                <a:gridCol w="8828087"/>
              </a:tblGrid>
              <a:tr h="370840">
                <a:tc>
                  <a:txBody>
                    <a:bodyPr/>
                    <a:lstStyle/>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de-DE" sz="1600" b="0" i="0" kern="1200" dirty="0" smtClean="0">
                          <a:solidFill>
                            <a:schemeClr val="tx1"/>
                          </a:solidFill>
                          <a:latin typeface="+mn-lt"/>
                          <a:ea typeface="+mn-ea"/>
                          <a:cs typeface="+mn-cs"/>
                        </a:rPr>
                        <a:t>Cross-trial comparisons</a:t>
                      </a:r>
                      <a:r>
                        <a:rPr lang="de-DE" sz="1600" b="0" i="0" kern="1200" baseline="0" dirty="0" smtClean="0">
                          <a:solidFill>
                            <a:schemeClr val="tx1"/>
                          </a:solidFill>
                          <a:latin typeface="+mn-lt"/>
                          <a:ea typeface="+mn-ea"/>
                          <a:cs typeface="+mn-cs"/>
                        </a:rPr>
                        <a:t> should be done very cautiously as trial parameters differ</a:t>
                      </a: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de-DE" sz="1600" b="0" i="0" kern="1200" dirty="0" smtClean="0">
                          <a:solidFill>
                            <a:schemeClr val="tx1"/>
                          </a:solidFill>
                          <a:latin typeface="+mn-lt"/>
                          <a:ea typeface="+mn-ea"/>
                          <a:cs typeface="+mn-cs"/>
                        </a:rPr>
                        <a:t>LUX-Lung 8 only recruited patients with squamous histology, whereas TAILOR</a:t>
                      </a:r>
                      <a:r>
                        <a:rPr lang="de-DE" sz="1600" b="0" i="0" kern="1200" baseline="30000" dirty="0" smtClean="0">
                          <a:solidFill>
                            <a:schemeClr val="tx1"/>
                          </a:solidFill>
                          <a:latin typeface="+mn-lt"/>
                          <a:ea typeface="+mn-ea"/>
                          <a:cs typeface="+mn-cs"/>
                        </a:rPr>
                        <a:t>1</a:t>
                      </a:r>
                      <a:r>
                        <a:rPr lang="de-DE" sz="1600" b="0" i="0" kern="1200" dirty="0" smtClean="0">
                          <a:solidFill>
                            <a:schemeClr val="tx1"/>
                          </a:solidFill>
                          <a:latin typeface="+mn-lt"/>
                          <a:ea typeface="+mn-ea"/>
                          <a:cs typeface="+mn-cs"/>
                        </a:rPr>
                        <a:t> and DELTA</a:t>
                      </a:r>
                      <a:r>
                        <a:rPr lang="de-DE" sz="1600" b="0" i="0" kern="1200" baseline="30000" dirty="0" smtClean="0">
                          <a:solidFill>
                            <a:schemeClr val="tx1"/>
                          </a:solidFill>
                          <a:latin typeface="+mn-lt"/>
                          <a:ea typeface="+mn-ea"/>
                          <a:cs typeface="+mn-cs"/>
                        </a:rPr>
                        <a:t>2</a:t>
                      </a:r>
                      <a:r>
                        <a:rPr lang="de-DE" sz="1600" b="0" i="0" kern="1200" dirty="0" smtClean="0">
                          <a:solidFill>
                            <a:schemeClr val="tx1"/>
                          </a:solidFill>
                          <a:latin typeface="+mn-lt"/>
                          <a:ea typeface="+mn-ea"/>
                          <a:cs typeface="+mn-cs"/>
                        </a:rPr>
                        <a:t> had only ≈20%-25% patients</a:t>
                      </a:r>
                      <a:r>
                        <a:rPr lang="de-DE" sz="1600" b="0" i="0" kern="1200" baseline="0" dirty="0" smtClean="0">
                          <a:solidFill>
                            <a:schemeClr val="tx1"/>
                          </a:solidFill>
                          <a:latin typeface="+mn-lt"/>
                          <a:ea typeface="+mn-ea"/>
                          <a:cs typeface="+mn-cs"/>
                        </a:rPr>
                        <a:t> with squamous histology</a:t>
                      </a:r>
                      <a:endParaRPr lang="de-DE" sz="1600" b="0" i="0" kern="1200" dirty="0" smtClean="0">
                        <a:solidFill>
                          <a:schemeClr val="tx1"/>
                        </a:solidFill>
                        <a:latin typeface="+mn-lt"/>
                        <a:ea typeface="+mn-ea"/>
                        <a:cs typeface="+mn-cs"/>
                      </a:endParaRP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en-US" sz="1600" b="0" i="0" kern="1200" baseline="0" dirty="0" smtClean="0">
                          <a:solidFill>
                            <a:schemeClr val="tx1"/>
                          </a:solidFill>
                          <a:latin typeface="+mn-lt"/>
                          <a:ea typeface="+mn-ea"/>
                          <a:cs typeface="+mn-cs"/>
                        </a:rPr>
                        <a:t>TAILOR trial indicated that second-line docetaxel is superior to erlotinib in patients with NSCLC and wild-type EGFR, and this benefit appeared to be driven by patients with adenocarcinoma; OS in patients with squamous histology did not differ significantly between treatment groups</a:t>
                      </a:r>
                      <a:r>
                        <a:rPr lang="en-US" sz="1600" b="0" i="0" kern="1200" baseline="30000" dirty="0" smtClean="0">
                          <a:solidFill>
                            <a:schemeClr val="tx1"/>
                          </a:solidFill>
                          <a:latin typeface="+mn-lt"/>
                          <a:ea typeface="+mn-ea"/>
                          <a:cs typeface="+mn-cs"/>
                        </a:rPr>
                        <a:t>1</a:t>
                      </a:r>
                      <a:endParaRPr lang="en-US" sz="1600" b="0" i="0" kern="1200" baseline="0" dirty="0" smtClean="0">
                        <a:solidFill>
                          <a:schemeClr val="tx1"/>
                        </a:solidFill>
                        <a:latin typeface="+mn-lt"/>
                        <a:ea typeface="+mn-ea"/>
                        <a:cs typeface="+mn-cs"/>
                      </a:endParaRPr>
                    </a:p>
                    <a:p>
                      <a:pPr marL="801688" marR="0" lvl="0" indent="-285750" algn="l" defTabSz="914400" rtl="0" eaLnBrk="1" fontAlgn="auto" latinLnBrk="0" hangingPunct="1">
                        <a:lnSpc>
                          <a:spcPct val="100000"/>
                        </a:lnSpc>
                        <a:spcBef>
                          <a:spcPts val="0"/>
                        </a:spcBef>
                        <a:spcAft>
                          <a:spcPts val="600"/>
                        </a:spcAft>
                        <a:buClr>
                          <a:schemeClr val="accent1"/>
                        </a:buClr>
                        <a:buSzTx/>
                        <a:buFont typeface="Symbol" panose="05050102010706020507" pitchFamily="18" charset="2"/>
                        <a:buChar char="-"/>
                        <a:tabLst/>
                        <a:defRPr/>
                      </a:pPr>
                      <a:r>
                        <a:rPr lang="en-US" sz="1600" b="0" i="0" kern="1200" baseline="0" dirty="0" smtClean="0">
                          <a:solidFill>
                            <a:schemeClr val="tx1"/>
                          </a:solidFill>
                          <a:latin typeface="+mn-lt"/>
                          <a:ea typeface="+mn-ea"/>
                          <a:cs typeface="+mn-cs"/>
                        </a:rPr>
                        <a:t>More recently, a meta-analysis </a:t>
                      </a:r>
                      <a:r>
                        <a:rPr lang="en-US" sz="1600" b="0" i="0" u="none" strike="noStrike" kern="1200" baseline="0" dirty="0" smtClean="0">
                          <a:solidFill>
                            <a:schemeClr val="tx1"/>
                          </a:solidFill>
                          <a:latin typeface="+mn-lt"/>
                          <a:ea typeface="+mn-ea"/>
                          <a:cs typeface="+mn-cs"/>
                        </a:rPr>
                        <a:t>assessed second-line EGFR TKIs vs CT and confirmed comparable OS between groups with better tolerability in the EGFR TKI group, both in unselected NSCLC patients and in the EGFR wild-type population</a:t>
                      </a:r>
                      <a:r>
                        <a:rPr lang="en-US" sz="1600" b="0" i="0" u="none" strike="noStrike" kern="1200" baseline="30000" dirty="0" smtClean="0">
                          <a:solidFill>
                            <a:schemeClr val="tx1"/>
                          </a:solidFill>
                          <a:latin typeface="+mn-lt"/>
                          <a:ea typeface="+mn-ea"/>
                          <a:cs typeface="+mn-cs"/>
                        </a:rPr>
                        <a:t>3</a:t>
                      </a:r>
                      <a:endParaRPr lang="de-DE" sz="1600" b="0" i="0" kern="1200" baseline="0" dirty="0" smtClean="0">
                        <a:solidFill>
                          <a:schemeClr val="tx1"/>
                        </a:solidFill>
                        <a:latin typeface="+mn-lt"/>
                        <a:ea typeface="+mn-ea"/>
                        <a:cs typeface="+mn-cs"/>
                      </a:endParaRP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de-DE" sz="1600" b="0" i="0" kern="1200" dirty="0" smtClean="0">
                          <a:solidFill>
                            <a:schemeClr val="tx1"/>
                          </a:solidFill>
                          <a:latin typeface="+mn-lt"/>
                          <a:ea typeface="+mn-ea"/>
                          <a:cs typeface="+mn-cs"/>
                        </a:rPr>
                        <a:t>DELTA </a:t>
                      </a:r>
                      <a:r>
                        <a:rPr lang="de-DE" sz="1600" b="0" i="0" kern="1200" dirty="0" err="1" smtClean="0">
                          <a:solidFill>
                            <a:schemeClr val="tx1"/>
                          </a:solidFill>
                          <a:latin typeface="+mn-lt"/>
                          <a:ea typeface="+mn-ea"/>
                          <a:cs typeface="+mn-cs"/>
                        </a:rPr>
                        <a:t>trial</a:t>
                      </a:r>
                      <a:r>
                        <a:rPr lang="de-DE" sz="1600" b="0" i="0" kern="1200" dirty="0" smtClean="0">
                          <a:solidFill>
                            <a:schemeClr val="tx1"/>
                          </a:solidFill>
                          <a:latin typeface="+mn-lt"/>
                          <a:ea typeface="+mn-ea"/>
                          <a:cs typeface="+mn-cs"/>
                        </a:rPr>
                        <a:t> </a:t>
                      </a:r>
                      <a:r>
                        <a:rPr lang="de-DE" sz="1600" b="0" i="0" kern="1200" dirty="0" err="1" smtClean="0">
                          <a:solidFill>
                            <a:schemeClr val="tx1"/>
                          </a:solidFill>
                          <a:latin typeface="+mn-lt"/>
                          <a:ea typeface="+mn-ea"/>
                          <a:cs typeface="+mn-cs"/>
                        </a:rPr>
                        <a:t>did</a:t>
                      </a:r>
                      <a:r>
                        <a:rPr lang="de-DE" sz="1600" b="0" i="0" kern="1200" dirty="0" smtClean="0">
                          <a:solidFill>
                            <a:schemeClr val="tx1"/>
                          </a:solidFill>
                          <a:latin typeface="+mn-lt"/>
                          <a:ea typeface="+mn-ea"/>
                          <a:cs typeface="+mn-cs"/>
                        </a:rPr>
                        <a:t> not </a:t>
                      </a:r>
                      <a:r>
                        <a:rPr lang="de-DE" sz="1600" b="0" i="0" kern="1200" dirty="0" err="1" smtClean="0">
                          <a:solidFill>
                            <a:schemeClr val="tx1"/>
                          </a:solidFill>
                          <a:latin typeface="+mn-lt"/>
                          <a:ea typeface="+mn-ea"/>
                          <a:cs typeface="+mn-cs"/>
                        </a:rPr>
                        <a:t>report</a:t>
                      </a:r>
                      <a:r>
                        <a:rPr lang="de-DE" sz="1600" b="0" i="0" kern="1200" dirty="0" smtClean="0">
                          <a:solidFill>
                            <a:schemeClr val="tx1"/>
                          </a:solidFill>
                          <a:latin typeface="+mn-lt"/>
                          <a:ea typeface="+mn-ea"/>
                          <a:cs typeface="+mn-cs"/>
                        </a:rPr>
                        <a:t> OS </a:t>
                      </a:r>
                      <a:r>
                        <a:rPr lang="de-DE" sz="1600" b="0" i="0" kern="1200" dirty="0" err="1" smtClean="0">
                          <a:solidFill>
                            <a:schemeClr val="tx1"/>
                          </a:solidFill>
                          <a:latin typeface="+mn-lt"/>
                          <a:ea typeface="+mn-ea"/>
                          <a:cs typeface="+mn-cs"/>
                        </a:rPr>
                        <a:t>data</a:t>
                      </a:r>
                      <a:r>
                        <a:rPr lang="de-DE" sz="1600" b="0" i="0" kern="1200" dirty="0" smtClean="0">
                          <a:solidFill>
                            <a:schemeClr val="tx1"/>
                          </a:solidFill>
                          <a:latin typeface="+mn-lt"/>
                          <a:ea typeface="+mn-ea"/>
                          <a:cs typeface="+mn-cs"/>
                        </a:rPr>
                        <a:t> </a:t>
                      </a:r>
                      <a:r>
                        <a:rPr lang="de-DE" sz="1600" b="0" i="0" kern="1200" dirty="0" err="1" smtClean="0">
                          <a:solidFill>
                            <a:schemeClr val="tx1"/>
                          </a:solidFill>
                          <a:latin typeface="+mn-lt"/>
                          <a:ea typeface="+mn-ea"/>
                          <a:cs typeface="+mn-cs"/>
                        </a:rPr>
                        <a:t>b</a:t>
                      </a:r>
                      <a:r>
                        <a:rPr lang="de-DE" sz="1600" b="0" i="0" kern="1200" baseline="0" dirty="0" err="1" smtClean="0">
                          <a:solidFill>
                            <a:schemeClr val="tx1"/>
                          </a:solidFill>
                          <a:latin typeface="+mn-lt"/>
                          <a:ea typeface="+mn-ea"/>
                          <a:cs typeface="+mn-cs"/>
                        </a:rPr>
                        <a:t>y</a:t>
                      </a:r>
                      <a:r>
                        <a:rPr lang="de-DE" sz="1600" b="0" i="0" kern="1200" baseline="0" dirty="0" smtClean="0">
                          <a:solidFill>
                            <a:schemeClr val="tx1"/>
                          </a:solidFill>
                          <a:latin typeface="+mn-lt"/>
                          <a:ea typeface="+mn-ea"/>
                          <a:cs typeface="+mn-cs"/>
                        </a:rPr>
                        <a:t> histology</a:t>
                      </a:r>
                      <a:r>
                        <a:rPr lang="de-DE" sz="1600" b="0" i="0" kern="1200" baseline="30000" dirty="0" smtClean="0">
                          <a:solidFill>
                            <a:schemeClr val="tx1"/>
                          </a:solidFill>
                          <a:latin typeface="+mn-lt"/>
                          <a:ea typeface="+mn-ea"/>
                          <a:cs typeface="+mn-cs"/>
                        </a:rPr>
                        <a:t>2</a:t>
                      </a:r>
                      <a:endParaRPr lang="de-DE" sz="1600" b="0" i="0" kern="1200" baseline="0" dirty="0" smtClean="0">
                        <a:solidFill>
                          <a:schemeClr val="tx1"/>
                        </a:solidFill>
                        <a:latin typeface="+mn-lt"/>
                        <a:ea typeface="+mn-ea"/>
                        <a:cs typeface="+mn-cs"/>
                      </a:endParaRP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de-DE" sz="1600" b="0" i="0" kern="1200" baseline="0" dirty="0" smtClean="0">
                          <a:solidFill>
                            <a:schemeClr val="tx1"/>
                          </a:solidFill>
                          <a:latin typeface="+mn-lt"/>
                          <a:ea typeface="+mn-ea"/>
                          <a:cs typeface="+mn-cs"/>
                        </a:rPr>
                        <a:t>LUX-Lung 8 OS </a:t>
                      </a:r>
                      <a:r>
                        <a:rPr lang="de-DE" sz="1600" b="0" i="0" kern="1200" baseline="0" dirty="0" err="1" smtClean="0">
                          <a:solidFill>
                            <a:schemeClr val="tx1"/>
                          </a:solidFill>
                          <a:latin typeface="+mn-lt"/>
                          <a:ea typeface="+mn-ea"/>
                          <a:cs typeface="+mn-cs"/>
                        </a:rPr>
                        <a:t>improvement</a:t>
                      </a:r>
                      <a:r>
                        <a:rPr lang="de-DE" sz="1600" b="0" i="0" kern="1200" baseline="0" dirty="0" smtClean="0">
                          <a:solidFill>
                            <a:schemeClr val="tx1"/>
                          </a:solidFill>
                          <a:latin typeface="+mn-lt"/>
                          <a:ea typeface="+mn-ea"/>
                          <a:cs typeface="+mn-cs"/>
                        </a:rPr>
                        <a:t> </a:t>
                      </a:r>
                      <a:r>
                        <a:rPr lang="de-DE" sz="1600" b="0" i="0" kern="1200" baseline="0" dirty="0" err="1" smtClean="0">
                          <a:solidFill>
                            <a:schemeClr val="tx1"/>
                          </a:solidFill>
                          <a:latin typeface="+mn-lt"/>
                          <a:ea typeface="+mn-ea"/>
                          <a:cs typeface="+mn-cs"/>
                        </a:rPr>
                        <a:t>confirms</a:t>
                      </a:r>
                      <a:r>
                        <a:rPr lang="de-DE" sz="1600" b="0" i="0" kern="1200" baseline="0" dirty="0" smtClean="0">
                          <a:solidFill>
                            <a:schemeClr val="tx1"/>
                          </a:solidFill>
                          <a:latin typeface="+mn-lt"/>
                          <a:ea typeface="+mn-ea"/>
                          <a:cs typeface="+mn-cs"/>
                        </a:rPr>
                        <a:t> </a:t>
                      </a:r>
                      <a:r>
                        <a:rPr lang="de-DE" sz="1600" b="0" i="0" kern="1200" baseline="0" dirty="0" err="1" smtClean="0">
                          <a:solidFill>
                            <a:schemeClr val="tx1"/>
                          </a:solidFill>
                          <a:latin typeface="+mn-lt"/>
                          <a:ea typeface="+mn-ea"/>
                          <a:cs typeface="+mn-cs"/>
                        </a:rPr>
                        <a:t>the</a:t>
                      </a:r>
                      <a:r>
                        <a:rPr lang="de-DE" sz="1600" b="0" i="0" kern="1200" baseline="0" dirty="0" smtClean="0">
                          <a:solidFill>
                            <a:schemeClr val="tx1"/>
                          </a:solidFill>
                          <a:latin typeface="+mn-lt"/>
                          <a:ea typeface="+mn-ea"/>
                          <a:cs typeface="+mn-cs"/>
                        </a:rPr>
                        <a:t> </a:t>
                      </a:r>
                      <a:r>
                        <a:rPr lang="de-DE" sz="1600" b="0" i="0" kern="1200" baseline="0" dirty="0" err="1" smtClean="0">
                          <a:solidFill>
                            <a:schemeClr val="tx1"/>
                          </a:solidFill>
                          <a:latin typeface="+mn-lt"/>
                          <a:ea typeface="+mn-ea"/>
                          <a:cs typeface="+mn-cs"/>
                        </a:rPr>
                        <a:t>clinical</a:t>
                      </a:r>
                      <a:r>
                        <a:rPr lang="de-DE" sz="1600" b="0" i="0" kern="1200" baseline="0" dirty="0" smtClean="0">
                          <a:solidFill>
                            <a:schemeClr val="tx1"/>
                          </a:solidFill>
                          <a:latin typeface="+mn-lt"/>
                          <a:ea typeface="+mn-ea"/>
                          <a:cs typeface="+mn-cs"/>
                        </a:rPr>
                        <a:t> </a:t>
                      </a:r>
                      <a:r>
                        <a:rPr lang="de-DE" sz="1600" b="0" i="0" kern="1200" baseline="0" dirty="0" err="1" smtClean="0">
                          <a:solidFill>
                            <a:schemeClr val="tx1"/>
                          </a:solidFill>
                          <a:latin typeface="+mn-lt"/>
                          <a:ea typeface="+mn-ea"/>
                          <a:cs typeface="+mn-cs"/>
                        </a:rPr>
                        <a:t>relevance</a:t>
                      </a:r>
                      <a:r>
                        <a:rPr lang="de-DE" sz="1600" b="0" i="0" kern="1200" baseline="0" dirty="0" smtClean="0">
                          <a:solidFill>
                            <a:schemeClr val="tx1"/>
                          </a:solidFill>
                          <a:latin typeface="+mn-lt"/>
                          <a:ea typeface="+mn-ea"/>
                          <a:cs typeface="+mn-cs"/>
                        </a:rPr>
                        <a:t> </a:t>
                      </a:r>
                      <a:r>
                        <a:rPr lang="de-DE" sz="1600" b="0" i="0" kern="1200" baseline="0" dirty="0" err="1" smtClean="0">
                          <a:solidFill>
                            <a:schemeClr val="tx1"/>
                          </a:solidFill>
                          <a:latin typeface="+mn-lt"/>
                          <a:ea typeface="+mn-ea"/>
                          <a:cs typeface="+mn-cs"/>
                        </a:rPr>
                        <a:t>of</a:t>
                      </a:r>
                      <a:r>
                        <a:rPr lang="de-DE" sz="1600" b="0" i="0" kern="1200" baseline="0" dirty="0" smtClean="0">
                          <a:solidFill>
                            <a:schemeClr val="tx1"/>
                          </a:solidFill>
                          <a:latin typeface="+mn-lt"/>
                          <a:ea typeface="+mn-ea"/>
                          <a:cs typeface="+mn-cs"/>
                        </a:rPr>
                        <a:t> </a:t>
                      </a:r>
                      <a:r>
                        <a:rPr lang="de-DE" sz="1600" b="0" i="0" kern="1200" baseline="0" dirty="0" err="1" smtClean="0">
                          <a:solidFill>
                            <a:schemeClr val="tx1"/>
                          </a:solidFill>
                          <a:latin typeface="+mn-lt"/>
                          <a:ea typeface="+mn-ea"/>
                          <a:cs typeface="+mn-cs"/>
                        </a:rPr>
                        <a:t>the</a:t>
                      </a:r>
                      <a:r>
                        <a:rPr lang="de-DE" sz="1600" b="0" i="0" kern="1200" baseline="0" dirty="0" smtClean="0">
                          <a:solidFill>
                            <a:schemeClr val="tx1"/>
                          </a:solidFill>
                          <a:latin typeface="+mn-lt"/>
                          <a:ea typeface="+mn-ea"/>
                          <a:cs typeface="+mn-cs"/>
                        </a:rPr>
                        <a:t> </a:t>
                      </a:r>
                      <a:r>
                        <a:rPr lang="de-DE" sz="1600" b="0" i="0" kern="1200" baseline="0" dirty="0" err="1" smtClean="0">
                          <a:solidFill>
                            <a:schemeClr val="tx1"/>
                          </a:solidFill>
                          <a:latin typeface="+mn-lt"/>
                          <a:ea typeface="+mn-ea"/>
                          <a:cs typeface="+mn-cs"/>
                        </a:rPr>
                        <a:t>ErbB</a:t>
                      </a:r>
                      <a:r>
                        <a:rPr lang="de-DE" sz="1600" b="0" i="0" kern="1200" baseline="0" dirty="0" smtClean="0">
                          <a:solidFill>
                            <a:schemeClr val="tx1"/>
                          </a:solidFill>
                          <a:latin typeface="+mn-lt"/>
                          <a:ea typeface="+mn-ea"/>
                          <a:cs typeface="+mn-cs"/>
                        </a:rPr>
                        <a:t> </a:t>
                      </a:r>
                      <a:r>
                        <a:rPr lang="de-DE" sz="1600" b="0" i="0" kern="1200" baseline="0" dirty="0" err="1" smtClean="0">
                          <a:solidFill>
                            <a:schemeClr val="tx1"/>
                          </a:solidFill>
                          <a:latin typeface="+mn-lt"/>
                          <a:ea typeface="+mn-ea"/>
                          <a:cs typeface="+mn-cs"/>
                        </a:rPr>
                        <a:t>receptors</a:t>
                      </a:r>
                      <a:r>
                        <a:rPr lang="de-DE" sz="1600" b="0" i="0" kern="1200" baseline="0" dirty="0" smtClean="0">
                          <a:solidFill>
                            <a:schemeClr val="tx1"/>
                          </a:solidFill>
                          <a:latin typeface="+mn-lt"/>
                          <a:ea typeface="+mn-ea"/>
                          <a:cs typeface="+mn-cs"/>
                        </a:rPr>
                        <a:t> </a:t>
                      </a:r>
                      <a:r>
                        <a:rPr lang="de-DE" sz="1600" b="0" i="0" kern="1200" baseline="0" dirty="0" err="1" smtClean="0">
                          <a:solidFill>
                            <a:schemeClr val="tx1"/>
                          </a:solidFill>
                          <a:latin typeface="+mn-lt"/>
                          <a:ea typeface="+mn-ea"/>
                          <a:cs typeface="+mn-cs"/>
                        </a:rPr>
                        <a:t>and</a:t>
                      </a:r>
                      <a:r>
                        <a:rPr lang="de-DE" sz="1600" b="0" i="0" kern="1200" baseline="0" dirty="0" smtClean="0">
                          <a:solidFill>
                            <a:schemeClr val="tx1"/>
                          </a:solidFill>
                          <a:latin typeface="+mn-lt"/>
                          <a:ea typeface="+mn-ea"/>
                          <a:cs typeface="+mn-cs"/>
                        </a:rPr>
                        <a:t> </a:t>
                      </a:r>
                      <a:r>
                        <a:rPr lang="de-DE" sz="1600" b="0" i="0" kern="1200" baseline="0" dirty="0" err="1" smtClean="0">
                          <a:solidFill>
                            <a:schemeClr val="tx1"/>
                          </a:solidFill>
                          <a:latin typeface="+mn-lt"/>
                          <a:ea typeface="+mn-ea"/>
                          <a:cs typeface="+mn-cs"/>
                        </a:rPr>
                        <a:t>downstream</a:t>
                      </a:r>
                      <a:r>
                        <a:rPr lang="de-DE" sz="1600" b="0" i="0" kern="1200" baseline="0" dirty="0" smtClean="0">
                          <a:solidFill>
                            <a:schemeClr val="tx1"/>
                          </a:solidFill>
                          <a:latin typeface="+mn-lt"/>
                          <a:ea typeface="+mn-ea"/>
                          <a:cs typeface="+mn-cs"/>
                        </a:rPr>
                        <a:t> </a:t>
                      </a:r>
                      <a:r>
                        <a:rPr lang="de-DE" sz="1600" b="0" i="0" kern="1200" baseline="0" dirty="0" err="1" smtClean="0">
                          <a:solidFill>
                            <a:schemeClr val="tx1"/>
                          </a:solidFill>
                          <a:latin typeface="+mn-lt"/>
                          <a:ea typeface="+mn-ea"/>
                          <a:cs typeface="+mn-cs"/>
                        </a:rPr>
                        <a:t>pathway</a:t>
                      </a:r>
                      <a:r>
                        <a:rPr lang="de-DE" sz="1600" b="0" i="0" kern="1200" baseline="0" dirty="0" smtClean="0">
                          <a:solidFill>
                            <a:schemeClr val="tx1"/>
                          </a:solidFill>
                          <a:latin typeface="+mn-lt"/>
                          <a:ea typeface="+mn-ea"/>
                          <a:cs typeface="+mn-cs"/>
                        </a:rPr>
                        <a:t> in </a:t>
                      </a:r>
                      <a:r>
                        <a:rPr lang="de-DE" sz="1600" b="0" i="0" kern="1200" baseline="0" dirty="0" err="1" smtClean="0">
                          <a:solidFill>
                            <a:schemeClr val="tx1"/>
                          </a:solidFill>
                          <a:latin typeface="+mn-lt"/>
                          <a:ea typeface="+mn-ea"/>
                          <a:cs typeface="+mn-cs"/>
                        </a:rPr>
                        <a:t>the</a:t>
                      </a:r>
                      <a:r>
                        <a:rPr lang="de-DE" sz="1600" b="0" i="0" kern="1200" baseline="0" dirty="0" smtClean="0">
                          <a:solidFill>
                            <a:schemeClr val="tx1"/>
                          </a:solidFill>
                          <a:latin typeface="+mn-lt"/>
                          <a:ea typeface="+mn-ea"/>
                          <a:cs typeface="+mn-cs"/>
                        </a:rPr>
                        <a:t> p</a:t>
                      </a:r>
                      <a:r>
                        <a:rPr lang="en-US" sz="1600" b="0" i="0" kern="1200" baseline="0" dirty="0" smtClean="0">
                          <a:solidFill>
                            <a:schemeClr val="tx1"/>
                          </a:solidFill>
                          <a:latin typeface="+mn-lt"/>
                          <a:ea typeface="+mn-ea"/>
                          <a:cs typeface="+mn-cs"/>
                        </a:rPr>
                        <a:t>athobiology of SCC</a:t>
                      </a: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bl>
          </a:graphicData>
        </a:graphic>
      </p:graphicFrame>
      <p:sp>
        <p:nvSpPr>
          <p:cNvPr id="2" name="TextBox 1"/>
          <p:cNvSpPr txBox="1"/>
          <p:nvPr/>
        </p:nvSpPr>
        <p:spPr>
          <a:xfrm>
            <a:off x="197324" y="6201867"/>
            <a:ext cx="7157177" cy="461665"/>
          </a:xfrm>
          <a:prstGeom prst="rect">
            <a:avLst/>
          </a:prstGeom>
          <a:noFill/>
        </p:spPr>
        <p:txBody>
          <a:bodyPr wrap="square" lIns="0" tIns="0" rIns="0" bIns="0" rtlCol="0" anchor="b" anchorCtr="0">
            <a:spAutoFit/>
          </a:bodyPr>
          <a:lstStyle/>
          <a:p>
            <a:r>
              <a:rPr lang="en-US" sz="1000" dirty="0" smtClean="0"/>
              <a:t>1. Garassino </a:t>
            </a:r>
            <a:r>
              <a:rPr lang="en-US" sz="1000" dirty="0"/>
              <a:t>et al. </a:t>
            </a:r>
            <a:r>
              <a:rPr lang="en-US" sz="1000" i="1" dirty="0"/>
              <a:t>Lancet </a:t>
            </a:r>
            <a:r>
              <a:rPr lang="en-US" sz="1000" i="1" dirty="0" smtClean="0"/>
              <a:t>Oncol</a:t>
            </a:r>
            <a:r>
              <a:rPr lang="en-US" sz="1000" dirty="0" smtClean="0"/>
              <a:t>. 2013;14:981.</a:t>
            </a:r>
          </a:p>
          <a:p>
            <a:r>
              <a:rPr lang="en-US" sz="1000" dirty="0" smtClean="0"/>
              <a:t>2. </a:t>
            </a:r>
            <a:r>
              <a:rPr lang="de-DE" sz="1000" dirty="0" smtClean="0"/>
              <a:t>Kawaguchi et </a:t>
            </a:r>
            <a:r>
              <a:rPr lang="de-DE" sz="1000" dirty="0"/>
              <a:t>al. </a:t>
            </a:r>
            <a:r>
              <a:rPr lang="de-DE" sz="1000" i="1" dirty="0"/>
              <a:t>J Clin </a:t>
            </a:r>
            <a:r>
              <a:rPr lang="de-DE" sz="1000" i="1" dirty="0" smtClean="0"/>
              <a:t>Oncol. </a:t>
            </a:r>
            <a:r>
              <a:rPr lang="de-DE" sz="1000" dirty="0" smtClean="0"/>
              <a:t>2014;32:1902.</a:t>
            </a:r>
          </a:p>
          <a:p>
            <a:r>
              <a:rPr lang="de-DE" sz="1000" dirty="0" smtClean="0"/>
              <a:t>3. </a:t>
            </a:r>
            <a:r>
              <a:rPr lang="en-US" sz="1000" dirty="0" smtClean="0"/>
              <a:t>Li </a:t>
            </a:r>
            <a:r>
              <a:rPr lang="en-US" sz="1000" dirty="0"/>
              <a:t>et al. </a:t>
            </a:r>
            <a:r>
              <a:rPr lang="en-US" sz="1000" i="1" dirty="0" smtClean="0"/>
              <a:t>PLoS One</a:t>
            </a:r>
            <a:r>
              <a:rPr lang="en-US" sz="1000" dirty="0" smtClean="0"/>
              <a:t>. 2014;9:e102777.</a:t>
            </a:r>
            <a:endParaRPr lang="de-DE" sz="1000" dirty="0"/>
          </a:p>
        </p:txBody>
      </p:sp>
    </p:spTree>
    <p:extLst>
      <p:ext uri="{BB962C8B-B14F-4D97-AF65-F5344CB8AC3E}">
        <p14:creationId xmlns:p14="http://schemas.microsoft.com/office/powerpoint/2010/main" val="320117545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ound Same Side Corner Rectangle 7"/>
          <p:cNvSpPr/>
          <p:nvPr/>
        </p:nvSpPr>
        <p:spPr>
          <a:xfrm rot="10800000">
            <a:off x="214471" y="1896584"/>
            <a:ext cx="8811594" cy="4002958"/>
          </a:xfrm>
          <a:prstGeom prst="round2SameRect">
            <a:avLst>
              <a:gd name="adj1" fmla="val 5346"/>
              <a:gd name="adj2" fmla="val 0"/>
            </a:avLst>
          </a:prstGeom>
          <a:solidFill>
            <a:schemeClr val="bg1">
              <a:lumMod val="95000"/>
            </a:schemeClr>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9" name="Round Same Side Corner Rectangle 8"/>
          <p:cNvSpPr/>
          <p:nvPr/>
        </p:nvSpPr>
        <p:spPr>
          <a:xfrm>
            <a:off x="214469" y="1382063"/>
            <a:ext cx="8811597" cy="514525"/>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 name="Title 3"/>
          <p:cNvSpPr>
            <a:spLocks noGrp="1"/>
          </p:cNvSpPr>
          <p:nvPr>
            <p:ph type="title"/>
          </p:nvPr>
        </p:nvSpPr>
        <p:spPr/>
        <p:txBody>
          <a:bodyPr/>
          <a:lstStyle/>
          <a:p>
            <a:r>
              <a:rPr lang="en-GB" sz="2200" dirty="0" smtClean="0"/>
              <a:t>SRP 18: Nivolumab is/will be available, so TKIs are relegated to third or even to fourth line as a last option</a:t>
            </a:r>
            <a:endParaRPr lang="en-GB" sz="2200" dirty="0"/>
          </a:p>
        </p:txBody>
      </p:sp>
      <p:graphicFrame>
        <p:nvGraphicFramePr>
          <p:cNvPr id="5" name="Table 4"/>
          <p:cNvGraphicFramePr>
            <a:graphicFrameLocks noGrp="1"/>
          </p:cNvGraphicFramePr>
          <p:nvPr>
            <p:extLst>
              <p:ext uri="{D42A27DB-BD31-4B8C-83A1-F6EECF244321}">
                <p14:modId xmlns:p14="http://schemas.microsoft.com/office/powerpoint/2010/main" val="2305618934"/>
              </p:ext>
            </p:extLst>
          </p:nvPr>
        </p:nvGraphicFramePr>
        <p:xfrm>
          <a:off x="201612" y="1886125"/>
          <a:ext cx="8828087" cy="4236720"/>
        </p:xfrm>
        <a:graphic>
          <a:graphicData uri="http://schemas.openxmlformats.org/drawingml/2006/table">
            <a:tbl>
              <a:tblPr firstRow="1" bandRow="1">
                <a:tableStyleId>{5C22544A-7EE6-4342-B048-85BDC9FD1C3A}</a:tableStyleId>
              </a:tblPr>
              <a:tblGrid>
                <a:gridCol w="8828087"/>
              </a:tblGrid>
              <a:tr h="370840">
                <a:tc>
                  <a:txBody>
                    <a:bodyPr/>
                    <a:lstStyle/>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en-GB" sz="1700" b="0" i="0" kern="1200" baseline="0" noProof="0" dirty="0" smtClean="0">
                          <a:solidFill>
                            <a:schemeClr val="tx1"/>
                          </a:solidFill>
                          <a:latin typeface="+mn-lt"/>
                          <a:ea typeface="+mn-ea"/>
                          <a:cs typeface="+mn-cs"/>
                        </a:rPr>
                        <a:t>Indeed, nivolumab showed interesting data in CheckMate-017,</a:t>
                      </a:r>
                      <a:r>
                        <a:rPr lang="en-GB" sz="1700" b="0" i="0" kern="1200" baseline="30000" noProof="0" dirty="0" smtClean="0">
                          <a:solidFill>
                            <a:schemeClr val="tx1"/>
                          </a:solidFill>
                          <a:latin typeface="+mn-lt"/>
                          <a:ea typeface="+mn-ea"/>
                          <a:cs typeface="+mn-cs"/>
                        </a:rPr>
                        <a:t>1</a:t>
                      </a:r>
                      <a:r>
                        <a:rPr lang="en-GB" sz="1700" b="0" i="0" kern="1200" baseline="0" noProof="0" dirty="0" smtClean="0">
                          <a:solidFill>
                            <a:schemeClr val="tx1"/>
                          </a:solidFill>
                          <a:latin typeface="+mn-lt"/>
                          <a:ea typeface="+mn-ea"/>
                          <a:cs typeface="+mn-cs"/>
                        </a:rPr>
                        <a:t> with a mOS of 9.2 months vs 6.0 months on docetaxel.</a:t>
                      </a: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en-GB" sz="1700" b="0" i="0" kern="1200" baseline="0" noProof="0" dirty="0" smtClean="0">
                          <a:solidFill>
                            <a:schemeClr val="tx1"/>
                          </a:solidFill>
                          <a:latin typeface="+mn-lt"/>
                          <a:ea typeface="+mn-ea"/>
                          <a:cs typeface="+mn-cs"/>
                        </a:rPr>
                        <a:t>There is no head-to-head data comparing afatinib and nivolumab. We therefore cannot speculate on the efficacy of one compound over the other.</a:t>
                      </a: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en-GB" sz="1700" b="0" i="0" kern="1200" baseline="0" noProof="0" dirty="0" smtClean="0">
                          <a:solidFill>
                            <a:schemeClr val="tx1"/>
                          </a:solidFill>
                          <a:latin typeface="+mn-lt"/>
                          <a:ea typeface="+mn-ea"/>
                          <a:cs typeface="+mn-cs"/>
                        </a:rPr>
                        <a:t>SCC of the lung remains a disease with high unmet medical need, where there is a role for multiple treatment options in the continuum of care, so even patients who either do not receive or do not benefit from nivolumab still </a:t>
                      </a:r>
                      <a:r>
                        <a:rPr lang="en-GB" sz="1700" b="0" i="0" kern="1200" baseline="0" noProof="0" dirty="0" smtClean="0">
                          <a:solidFill>
                            <a:schemeClr val="tx1"/>
                          </a:solidFill>
                          <a:effectLst/>
                          <a:latin typeface="+mn-lt"/>
                          <a:ea typeface="+mn-ea"/>
                          <a:cs typeface="+mn-cs"/>
                        </a:rPr>
                        <a:t>be in need of efficacious treatments</a:t>
                      </a: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en-GB" sz="1700" b="0" i="0" kern="1200" baseline="0" noProof="0" dirty="0" smtClean="0">
                          <a:solidFill>
                            <a:schemeClr val="tx1"/>
                          </a:solidFill>
                          <a:effectLst/>
                          <a:latin typeface="+mn-lt"/>
                          <a:ea typeface="+mn-ea"/>
                          <a:cs typeface="+mn-cs"/>
                        </a:rPr>
                        <a:t>Efficacy of afatinib in this setting has been proven with a favourable route of administration compared to IV administration.</a:t>
                      </a: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endParaRPr lang="en-GB" sz="1700" b="0" i="0" kern="1200" baseline="0" noProof="0" dirty="0" smtClean="0">
                        <a:solidFill>
                          <a:schemeClr val="tx1"/>
                        </a:solidFill>
                        <a:effectLst/>
                        <a:latin typeface="+mn-lt"/>
                        <a:ea typeface="+mn-ea"/>
                        <a:cs typeface="+mn-cs"/>
                      </a:endParaRP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endParaRPr lang="en-GB" sz="1700" b="0" i="0" kern="1200" baseline="0" noProof="0" dirty="0" smtClean="0">
                        <a:solidFill>
                          <a:schemeClr val="tx1"/>
                        </a:solidFill>
                        <a:effectLst/>
                        <a:latin typeface="+mn-lt"/>
                        <a:ea typeface="+mn-ea"/>
                        <a:cs typeface="+mn-cs"/>
                      </a:endParaRP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endParaRPr lang="en-GB" sz="1700" b="0" i="0" kern="1200" baseline="0" noProof="0" dirty="0" smtClean="0">
                        <a:solidFill>
                          <a:schemeClr val="tx1"/>
                        </a:solidFill>
                        <a:effectLst/>
                        <a:latin typeface="+mn-lt"/>
                        <a:ea typeface="+mn-ea"/>
                        <a:cs typeface="+mn-cs"/>
                      </a:endParaRP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endParaRPr lang="en-GB" sz="1700" b="0" i="0" kern="1200" baseline="0" noProof="0" dirty="0" smtClean="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None/>
                        <a:tabLst/>
                        <a:defRPr/>
                      </a:pPr>
                      <a:endParaRPr lang="en-GB" sz="1700" b="0" i="0" kern="1200" baseline="0" noProof="0" dirty="0" smtClean="0">
                        <a:solidFill>
                          <a:schemeClr val="tx1"/>
                        </a:solidFill>
                        <a:latin typeface="+mn-lt"/>
                        <a:ea typeface="+mn-ea"/>
                        <a:cs typeface="+mn-cs"/>
                      </a:endParaRP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bl>
          </a:graphicData>
        </a:graphic>
      </p:graphicFrame>
      <p:sp>
        <p:nvSpPr>
          <p:cNvPr id="2" name="TextBox 1"/>
          <p:cNvSpPr txBox="1"/>
          <p:nvPr/>
        </p:nvSpPr>
        <p:spPr>
          <a:xfrm>
            <a:off x="197115" y="6514980"/>
            <a:ext cx="9525000" cy="153888"/>
          </a:xfrm>
          <a:prstGeom prst="rect">
            <a:avLst/>
          </a:prstGeom>
          <a:noFill/>
        </p:spPr>
        <p:txBody>
          <a:bodyPr wrap="square" lIns="0" tIns="0" rIns="0" bIns="0" rtlCol="0" anchor="b" anchorCtr="0">
            <a:spAutoFit/>
          </a:bodyPr>
          <a:lstStyle/>
          <a:p>
            <a:pPr>
              <a:defRPr/>
            </a:pPr>
            <a:r>
              <a:rPr lang="en-US" sz="1000" dirty="0"/>
              <a:t>1. </a:t>
            </a:r>
            <a:r>
              <a:rPr lang="en-GB" sz="1000" dirty="0" smtClean="0">
                <a:solidFill>
                  <a:srgbClr val="000000"/>
                </a:solidFill>
              </a:rPr>
              <a:t>Opdivo </a:t>
            </a:r>
            <a:r>
              <a:rPr lang="en-GB" sz="1000" dirty="0">
                <a:solidFill>
                  <a:srgbClr val="000000"/>
                </a:solidFill>
              </a:rPr>
              <a:t>(nivolumab) </a:t>
            </a:r>
            <a:r>
              <a:rPr lang="en-GB" sz="1000" dirty="0" smtClean="0">
                <a:solidFill>
                  <a:srgbClr val="000000"/>
                </a:solidFill>
              </a:rPr>
              <a:t>Prescribing Information.</a:t>
            </a:r>
            <a:endParaRPr lang="en-US" sz="1000" dirty="0">
              <a:solidFill>
                <a:srgbClr val="000000"/>
              </a:solidFill>
            </a:endParaRPr>
          </a:p>
        </p:txBody>
      </p:sp>
    </p:spTree>
    <p:extLst>
      <p:ext uri="{BB962C8B-B14F-4D97-AF65-F5344CB8AC3E}">
        <p14:creationId xmlns:p14="http://schemas.microsoft.com/office/powerpoint/2010/main" val="313562402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ound Same Side Corner Rectangle 7"/>
          <p:cNvSpPr/>
          <p:nvPr/>
        </p:nvSpPr>
        <p:spPr>
          <a:xfrm rot="10800000">
            <a:off x="214471" y="1896584"/>
            <a:ext cx="8811594" cy="4002958"/>
          </a:xfrm>
          <a:prstGeom prst="round2SameRect">
            <a:avLst>
              <a:gd name="adj1" fmla="val 5346"/>
              <a:gd name="adj2" fmla="val 0"/>
            </a:avLst>
          </a:prstGeom>
          <a:solidFill>
            <a:schemeClr val="bg1">
              <a:lumMod val="95000"/>
            </a:schemeClr>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9" name="Round Same Side Corner Rectangle 8"/>
          <p:cNvSpPr/>
          <p:nvPr/>
        </p:nvSpPr>
        <p:spPr>
          <a:xfrm>
            <a:off x="214469" y="1382063"/>
            <a:ext cx="8811597" cy="514525"/>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 name="Title 3"/>
          <p:cNvSpPr>
            <a:spLocks noGrp="1"/>
          </p:cNvSpPr>
          <p:nvPr>
            <p:ph type="title"/>
          </p:nvPr>
        </p:nvSpPr>
        <p:spPr/>
        <p:txBody>
          <a:bodyPr anchor="b"/>
          <a:lstStyle/>
          <a:p>
            <a:r>
              <a:rPr lang="en-GB" sz="2200" dirty="0" smtClean="0"/>
              <a:t>SRP 19: Ramucirumab in combination with docetaxel showed even better data in the subgroup of patients with squamous histology</a:t>
            </a:r>
            <a:endParaRPr lang="en-GB" sz="2200" dirty="0"/>
          </a:p>
        </p:txBody>
      </p:sp>
      <p:graphicFrame>
        <p:nvGraphicFramePr>
          <p:cNvPr id="5" name="Table 4"/>
          <p:cNvGraphicFramePr>
            <a:graphicFrameLocks noGrp="1"/>
          </p:cNvGraphicFramePr>
          <p:nvPr>
            <p:extLst>
              <p:ext uri="{D42A27DB-BD31-4B8C-83A1-F6EECF244321}">
                <p14:modId xmlns:p14="http://schemas.microsoft.com/office/powerpoint/2010/main" val="721039415"/>
              </p:ext>
            </p:extLst>
          </p:nvPr>
        </p:nvGraphicFramePr>
        <p:xfrm>
          <a:off x="191892" y="1885299"/>
          <a:ext cx="8266176" cy="1706880"/>
        </p:xfrm>
        <a:graphic>
          <a:graphicData uri="http://schemas.openxmlformats.org/drawingml/2006/table">
            <a:tbl>
              <a:tblPr firstRow="1" bandRow="1">
                <a:tableStyleId>{5C22544A-7EE6-4342-B048-85BDC9FD1C3A}</a:tableStyleId>
              </a:tblPr>
              <a:tblGrid>
                <a:gridCol w="8266176"/>
              </a:tblGrid>
              <a:tr h="370840">
                <a:tc>
                  <a:txBody>
                    <a:bodyPr/>
                    <a:lstStyle/>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en-GB" sz="1700" b="0" i="0" kern="1200" noProof="0" dirty="0" smtClean="0">
                          <a:solidFill>
                            <a:schemeClr val="tx1"/>
                          </a:solidFill>
                          <a:latin typeface="+mn-lt"/>
                          <a:ea typeface="+mn-ea"/>
                          <a:cs typeface="+mn-cs"/>
                        </a:rPr>
                        <a:t>Cross-trial comparisons</a:t>
                      </a:r>
                      <a:r>
                        <a:rPr lang="en-GB" sz="1700" b="0" i="0" kern="1200" baseline="0" noProof="0" dirty="0" smtClean="0">
                          <a:solidFill>
                            <a:schemeClr val="tx1"/>
                          </a:solidFill>
                          <a:latin typeface="+mn-lt"/>
                          <a:ea typeface="+mn-ea"/>
                          <a:cs typeface="+mn-cs"/>
                        </a:rPr>
                        <a:t> should be done very cautiously as trial parameters differ</a:t>
                      </a:r>
                      <a:endParaRPr lang="en-GB" sz="1700" b="0" i="0" kern="1200" noProof="0" dirty="0" smtClean="0">
                        <a:solidFill>
                          <a:schemeClr val="tx1"/>
                        </a:solidFill>
                        <a:latin typeface="+mn-lt"/>
                        <a:ea typeface="+mn-ea"/>
                        <a:cs typeface="+mn-cs"/>
                      </a:endParaRP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en-GB" sz="1700" b="0" i="0" kern="1200" noProof="0" dirty="0" smtClean="0">
                          <a:solidFill>
                            <a:schemeClr val="tx1"/>
                          </a:solidFill>
                          <a:latin typeface="+mn-lt"/>
                          <a:ea typeface="+mn-ea"/>
                          <a:cs typeface="+mn-cs"/>
                        </a:rPr>
                        <a:t>The REVEL</a:t>
                      </a:r>
                      <a:r>
                        <a:rPr lang="en-GB" sz="1700" b="0" i="0" kern="1200" baseline="30000" noProof="0" dirty="0" smtClean="0">
                          <a:solidFill>
                            <a:schemeClr val="tx1"/>
                          </a:solidFill>
                          <a:latin typeface="+mn-lt"/>
                          <a:ea typeface="+mn-ea"/>
                          <a:cs typeface="+mn-cs"/>
                        </a:rPr>
                        <a:t>1</a:t>
                      </a:r>
                      <a:r>
                        <a:rPr lang="en-GB" sz="1700" b="0" i="0" kern="1200" noProof="0" dirty="0" smtClean="0">
                          <a:solidFill>
                            <a:schemeClr val="tx1"/>
                          </a:solidFill>
                          <a:latin typeface="+mn-lt"/>
                          <a:ea typeface="+mn-ea"/>
                          <a:cs typeface="+mn-cs"/>
                        </a:rPr>
                        <a:t> trial</a:t>
                      </a:r>
                      <a:r>
                        <a:rPr lang="en-GB" sz="1700" b="0" i="0" kern="1200" baseline="0" noProof="0" dirty="0" smtClean="0">
                          <a:solidFill>
                            <a:schemeClr val="tx1"/>
                          </a:solidFill>
                          <a:latin typeface="+mn-lt"/>
                          <a:ea typeface="+mn-ea"/>
                          <a:cs typeface="+mn-cs"/>
                        </a:rPr>
                        <a:t> was not powered for subgroup analyses. Nevertheless, in the subgroup of patients with squamous histology the HR was 0.88 with no statistical difference.</a:t>
                      </a:r>
                    </a:p>
                    <a:p>
                      <a:pPr marL="174625" marR="0" lvl="0" indent="-174625" algn="l" defTabSz="914400" rtl="0" eaLnBrk="1" fontAlgn="auto" latinLnBrk="0" hangingPunct="1">
                        <a:lnSpc>
                          <a:spcPct val="100000"/>
                        </a:lnSpc>
                        <a:spcBef>
                          <a:spcPts val="0"/>
                        </a:spcBef>
                        <a:spcAft>
                          <a:spcPts val="600"/>
                        </a:spcAft>
                        <a:buClr>
                          <a:schemeClr val="accent1"/>
                        </a:buClr>
                        <a:buSzTx/>
                        <a:buFont typeface="Arial" panose="020B0604020202020204" pitchFamily="34" charset="0"/>
                        <a:buChar char="•"/>
                        <a:tabLst/>
                        <a:defRPr/>
                      </a:pPr>
                      <a:r>
                        <a:rPr lang="en-GB" sz="1700" b="0" i="0" kern="1200" baseline="0" noProof="0" dirty="0" smtClean="0">
                          <a:solidFill>
                            <a:schemeClr val="tx1"/>
                          </a:solidFill>
                          <a:effectLst/>
                          <a:latin typeface="+mn-lt"/>
                          <a:ea typeface="+mn-ea"/>
                          <a:cs typeface="+mn-cs"/>
                        </a:rPr>
                        <a:t>OS improvement with afatinib in this setting has been proven with a favourable route of administration compared to IV administration.</a:t>
                      </a: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bl>
          </a:graphicData>
        </a:graphic>
      </p:graphicFrame>
      <p:sp>
        <p:nvSpPr>
          <p:cNvPr id="2" name="TextBox 1"/>
          <p:cNvSpPr txBox="1"/>
          <p:nvPr/>
        </p:nvSpPr>
        <p:spPr>
          <a:xfrm>
            <a:off x="194778" y="6513187"/>
            <a:ext cx="5867400" cy="153888"/>
          </a:xfrm>
          <a:prstGeom prst="rect">
            <a:avLst/>
          </a:prstGeom>
          <a:noFill/>
        </p:spPr>
        <p:txBody>
          <a:bodyPr wrap="square" lIns="0" tIns="0" rIns="0" bIns="0" rtlCol="0" anchor="b" anchorCtr="0">
            <a:spAutoFit/>
          </a:bodyPr>
          <a:lstStyle/>
          <a:p>
            <a:r>
              <a:rPr lang="en-US" sz="1000" dirty="0"/>
              <a:t>1. </a:t>
            </a:r>
            <a:r>
              <a:rPr lang="en-US" sz="1000" dirty="0">
                <a:solidFill>
                  <a:srgbClr val="000000"/>
                </a:solidFill>
              </a:rPr>
              <a:t>Garon </a:t>
            </a:r>
            <a:r>
              <a:rPr lang="en-US" sz="1000" dirty="0" smtClean="0">
                <a:solidFill>
                  <a:srgbClr val="000000"/>
                </a:solidFill>
              </a:rPr>
              <a:t>et </a:t>
            </a:r>
            <a:r>
              <a:rPr lang="en-US" sz="1000" dirty="0">
                <a:solidFill>
                  <a:srgbClr val="000000"/>
                </a:solidFill>
              </a:rPr>
              <a:t>al. </a:t>
            </a:r>
            <a:r>
              <a:rPr lang="en-US" sz="1000" i="1" dirty="0">
                <a:solidFill>
                  <a:srgbClr val="000000"/>
                </a:solidFill>
              </a:rPr>
              <a:t>Lancet</a:t>
            </a:r>
            <a:r>
              <a:rPr lang="en-US" sz="1000" dirty="0">
                <a:solidFill>
                  <a:srgbClr val="000000"/>
                </a:solidFill>
              </a:rPr>
              <a:t>. </a:t>
            </a:r>
            <a:r>
              <a:rPr lang="en-US" sz="1000" dirty="0" smtClean="0">
                <a:solidFill>
                  <a:srgbClr val="000000"/>
                </a:solidFill>
              </a:rPr>
              <a:t>2014;384:665.</a:t>
            </a:r>
            <a:endParaRPr lang="en-US" sz="1000" dirty="0">
              <a:solidFill>
                <a:srgbClr val="000000"/>
              </a:solidFill>
            </a:endParaRPr>
          </a:p>
        </p:txBody>
      </p:sp>
    </p:spTree>
    <p:extLst>
      <p:ext uri="{BB962C8B-B14F-4D97-AF65-F5344CB8AC3E}">
        <p14:creationId xmlns:p14="http://schemas.microsoft.com/office/powerpoint/2010/main" val="239935904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ound Same Side Corner Rectangle 7"/>
          <p:cNvSpPr/>
          <p:nvPr/>
        </p:nvSpPr>
        <p:spPr>
          <a:xfrm rot="10800000">
            <a:off x="214471" y="1896584"/>
            <a:ext cx="8811594" cy="4002958"/>
          </a:xfrm>
          <a:prstGeom prst="round2SameRect">
            <a:avLst>
              <a:gd name="adj1" fmla="val 5346"/>
              <a:gd name="adj2" fmla="val 0"/>
            </a:avLst>
          </a:prstGeom>
          <a:solidFill>
            <a:schemeClr val="bg1">
              <a:lumMod val="95000"/>
            </a:schemeClr>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9" name="Round Same Side Corner Rectangle 8"/>
          <p:cNvSpPr/>
          <p:nvPr/>
        </p:nvSpPr>
        <p:spPr>
          <a:xfrm>
            <a:off x="214469" y="1382063"/>
            <a:ext cx="8811597" cy="514525"/>
          </a:xfrm>
          <a:prstGeom prst="round2SameRect">
            <a:avLst>
              <a:gd name="adj1" fmla="val 24707"/>
              <a:gd name="adj2" fmla="val 0"/>
            </a:avLst>
          </a:prstGeom>
          <a:solidFill>
            <a:schemeClr val="accent1"/>
          </a:solidFill>
          <a:ln w="12700"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 name="Title 3"/>
          <p:cNvSpPr>
            <a:spLocks noGrp="1"/>
          </p:cNvSpPr>
          <p:nvPr>
            <p:ph type="title"/>
          </p:nvPr>
        </p:nvSpPr>
        <p:spPr/>
        <p:txBody>
          <a:bodyPr/>
          <a:lstStyle/>
          <a:p>
            <a:r>
              <a:rPr lang="en-GB" sz="2200" dirty="0" smtClean="0"/>
              <a:t>SRP 20: Are there afatinib data in other squamous cell carcinomas?</a:t>
            </a:r>
            <a:endParaRPr lang="en-GB" sz="2200" dirty="0"/>
          </a:p>
        </p:txBody>
      </p:sp>
      <p:graphicFrame>
        <p:nvGraphicFramePr>
          <p:cNvPr id="5" name="Table 4"/>
          <p:cNvGraphicFramePr>
            <a:graphicFrameLocks noGrp="1"/>
          </p:cNvGraphicFramePr>
          <p:nvPr>
            <p:extLst>
              <p:ext uri="{D42A27DB-BD31-4B8C-83A1-F6EECF244321}">
                <p14:modId xmlns:p14="http://schemas.microsoft.com/office/powerpoint/2010/main" val="2255083153"/>
              </p:ext>
            </p:extLst>
          </p:nvPr>
        </p:nvGraphicFramePr>
        <p:xfrm>
          <a:off x="215514" y="1884601"/>
          <a:ext cx="8814185" cy="2077720"/>
        </p:xfrm>
        <a:graphic>
          <a:graphicData uri="http://schemas.openxmlformats.org/drawingml/2006/table">
            <a:tbl>
              <a:tblPr firstRow="1" bandRow="1">
                <a:tableStyleId>{5C22544A-7EE6-4342-B048-85BDC9FD1C3A}</a:tableStyleId>
              </a:tblPr>
              <a:tblGrid>
                <a:gridCol w="8814185"/>
              </a:tblGrid>
              <a:tr h="370840">
                <a:tc>
                  <a:txBody>
                    <a:bodyPr/>
                    <a:lstStyle/>
                    <a:p>
                      <a:pPr marL="182880" lvl="0" indent="-182880">
                        <a:spcAft>
                          <a:spcPts val="600"/>
                        </a:spcAft>
                        <a:buClr>
                          <a:schemeClr val="accent1"/>
                        </a:buClr>
                        <a:buFont typeface="Arial" panose="020B0604020202020204" pitchFamily="34" charset="0"/>
                        <a:buChar char="•"/>
                      </a:pPr>
                      <a:r>
                        <a:rPr lang="en-GB" sz="1700" b="0" i="0" kern="1200" dirty="0" smtClean="0">
                          <a:solidFill>
                            <a:schemeClr val="tx1"/>
                          </a:solidFill>
                          <a:latin typeface="+mn-lt"/>
                          <a:ea typeface="+mn-ea"/>
                          <a:cs typeface="+mn-cs"/>
                        </a:rPr>
                        <a:t>Afatinib demonstrated robust clinical activity in HNSCC patients (1200.28, and</a:t>
                      </a:r>
                      <a:r>
                        <a:rPr lang="en-GB" sz="1700" b="0" i="0" kern="1200" baseline="0" dirty="0" smtClean="0">
                          <a:solidFill>
                            <a:schemeClr val="tx1"/>
                          </a:solidFill>
                          <a:latin typeface="+mn-lt"/>
                          <a:ea typeface="+mn-ea"/>
                          <a:cs typeface="+mn-cs"/>
                        </a:rPr>
                        <a:t> </a:t>
                      </a:r>
                      <a:r>
                        <a:rPr lang="en-GB" sz="1700" b="0" i="0" kern="1200" dirty="0" smtClean="0">
                          <a:solidFill>
                            <a:schemeClr val="tx1"/>
                          </a:solidFill>
                          <a:latin typeface="+mn-lt"/>
                          <a:ea typeface="+mn-ea"/>
                          <a:cs typeface="+mn-cs"/>
                        </a:rPr>
                        <a:t>LUX-HN1)</a:t>
                      </a:r>
                      <a:r>
                        <a:rPr lang="en-GB" sz="1700" b="0" i="0" kern="1200" baseline="30000" dirty="0" smtClean="0">
                          <a:solidFill>
                            <a:schemeClr val="tx1"/>
                          </a:solidFill>
                          <a:latin typeface="+mn-lt"/>
                          <a:ea typeface="+mn-ea"/>
                          <a:cs typeface="+mn-cs"/>
                        </a:rPr>
                        <a:t>1,2</a:t>
                      </a:r>
                    </a:p>
                    <a:p>
                      <a:pPr marL="182880" lvl="0" indent="-182880">
                        <a:spcAft>
                          <a:spcPts val="600"/>
                        </a:spcAft>
                        <a:buClr>
                          <a:schemeClr val="accent1"/>
                        </a:buClr>
                        <a:buFont typeface="Arial" panose="020B0604020202020204" pitchFamily="34" charset="0"/>
                        <a:buChar char="•"/>
                      </a:pPr>
                      <a:r>
                        <a:rPr lang="en-GB" sz="1700" b="0" i="0" kern="1200" dirty="0" smtClean="0">
                          <a:solidFill>
                            <a:schemeClr val="tx1"/>
                          </a:solidFill>
                          <a:latin typeface="+mn-lt"/>
                          <a:ea typeface="+mn-ea"/>
                          <a:cs typeface="+mn-cs"/>
                        </a:rPr>
                        <a:t>Afatinib also showed activity in NSCLC patients with tumours displaying squamous cell histology (LUX-Lung 1, LUX-Lung 5)</a:t>
                      </a:r>
                      <a:r>
                        <a:rPr lang="en-GB" sz="1700" b="0" i="0" kern="1200" baseline="30000" dirty="0" smtClean="0">
                          <a:solidFill>
                            <a:schemeClr val="tx1"/>
                          </a:solidFill>
                          <a:latin typeface="+mn-lt"/>
                          <a:ea typeface="+mn-ea"/>
                          <a:cs typeface="+mn-cs"/>
                        </a:rPr>
                        <a:t>3</a:t>
                      </a:r>
                    </a:p>
                    <a:p>
                      <a:pPr marL="182880" lvl="0" indent="-182880">
                        <a:spcAft>
                          <a:spcPts val="600"/>
                        </a:spcAft>
                        <a:buClr>
                          <a:schemeClr val="accent1"/>
                        </a:buClr>
                        <a:buFont typeface="Arial" panose="020B0604020202020204" pitchFamily="34" charset="0"/>
                        <a:buChar char="•"/>
                      </a:pPr>
                      <a:r>
                        <a:rPr lang="en-GB" sz="1700" b="0" i="0" kern="1200" dirty="0" smtClean="0">
                          <a:solidFill>
                            <a:schemeClr val="tx1"/>
                          </a:solidFill>
                          <a:latin typeface="+mn-lt"/>
                          <a:ea typeface="+mn-ea"/>
                          <a:cs typeface="+mn-cs"/>
                        </a:rPr>
                        <a:t>Afatinib showed clear antiproliferative effects on lung SCC cells in vitro and antitumour activity in tumour models of human SCC in vivo (eg, FaDu cells)</a:t>
                      </a:r>
                      <a:r>
                        <a:rPr lang="en-GB" sz="1700" b="0" i="0" kern="1200" baseline="30000" dirty="0" smtClean="0">
                          <a:solidFill>
                            <a:schemeClr val="tx1"/>
                          </a:solidFill>
                          <a:latin typeface="+mn-lt"/>
                          <a:ea typeface="+mn-ea"/>
                          <a:cs typeface="+mn-cs"/>
                        </a:rPr>
                        <a:t>4</a:t>
                      </a: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r h="370840">
                <a:tc>
                  <a:txBody>
                    <a:bodyPr/>
                    <a:lstStyle/>
                    <a:p>
                      <a:pPr marL="182880" lvl="0" indent="-182880">
                        <a:spcAft>
                          <a:spcPts val="600"/>
                        </a:spcAft>
                        <a:buClr>
                          <a:schemeClr val="accent1"/>
                        </a:buClr>
                        <a:buFont typeface="Arial" panose="020B0604020202020204" pitchFamily="34" charset="0"/>
                        <a:buChar char="•"/>
                      </a:pPr>
                      <a:endParaRPr lang="en-GB" sz="1700" b="0" i="0" kern="1200" dirty="0" smtClean="0">
                        <a:solidFill>
                          <a:schemeClr val="tx1"/>
                        </a:solidFill>
                        <a:latin typeface="+mn-lt"/>
                        <a:ea typeface="+mn-ea"/>
                        <a:cs typeface="+mn-cs"/>
                      </a:endParaRPr>
                    </a:p>
                  </a:txBody>
                  <a:tcPr marL="45720" marR="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bl>
          </a:graphicData>
        </a:graphic>
      </p:graphicFrame>
      <p:sp>
        <p:nvSpPr>
          <p:cNvPr id="2" name="TextBox 1"/>
          <p:cNvSpPr txBox="1"/>
          <p:nvPr/>
        </p:nvSpPr>
        <p:spPr>
          <a:xfrm>
            <a:off x="200479" y="6053233"/>
            <a:ext cx="9144000" cy="615553"/>
          </a:xfrm>
          <a:prstGeom prst="rect">
            <a:avLst/>
          </a:prstGeom>
          <a:noFill/>
        </p:spPr>
        <p:txBody>
          <a:bodyPr wrap="square" lIns="0" tIns="0" rIns="0" bIns="0" rtlCol="0" anchor="b" anchorCtr="0">
            <a:spAutoFit/>
          </a:bodyPr>
          <a:lstStyle/>
          <a:p>
            <a:r>
              <a:rPr lang="en-GB" sz="1000" dirty="0" smtClean="0"/>
              <a:t>1. Seiwert </a:t>
            </a:r>
            <a:r>
              <a:rPr lang="en-GB" sz="1000" dirty="0"/>
              <a:t>et al. </a:t>
            </a:r>
            <a:r>
              <a:rPr lang="en-GB" sz="1000" i="1" dirty="0"/>
              <a:t>Ann Oncol. </a:t>
            </a:r>
            <a:r>
              <a:rPr lang="en-GB" sz="1000" dirty="0" smtClean="0"/>
              <a:t>2014;25:1813.</a:t>
            </a:r>
          </a:p>
          <a:p>
            <a:r>
              <a:rPr lang="en-US" sz="1000" dirty="0" smtClean="0"/>
              <a:t>2</a:t>
            </a:r>
            <a:r>
              <a:rPr lang="en-US" sz="1000" dirty="0"/>
              <a:t>. Machiels et al. </a:t>
            </a:r>
            <a:r>
              <a:rPr lang="en-US" sz="1000" i="1" dirty="0"/>
              <a:t>Lancet </a:t>
            </a:r>
            <a:r>
              <a:rPr lang="en-US" sz="1000" i="1" dirty="0" smtClean="0"/>
              <a:t>Oncol</a:t>
            </a:r>
            <a:r>
              <a:rPr lang="en-US" sz="1000" dirty="0" smtClean="0"/>
              <a:t>. 2015;16:583.</a:t>
            </a:r>
          </a:p>
          <a:p>
            <a:r>
              <a:rPr lang="en-US" sz="1000" dirty="0" smtClean="0"/>
              <a:t>3</a:t>
            </a:r>
            <a:r>
              <a:rPr lang="en-US" sz="1000" dirty="0"/>
              <a:t>. </a:t>
            </a:r>
            <a:r>
              <a:rPr lang="en-GB" sz="1000" dirty="0"/>
              <a:t>D’Arcangelo et al.</a:t>
            </a:r>
            <a:r>
              <a:rPr lang="it-IT" sz="1000" dirty="0"/>
              <a:t> </a:t>
            </a:r>
            <a:r>
              <a:rPr lang="it-IT" sz="1000" i="1" dirty="0" smtClean="0"/>
              <a:t>Future </a:t>
            </a:r>
            <a:r>
              <a:rPr lang="it-IT" sz="1000" i="1" dirty="0"/>
              <a:t>Oncol</a:t>
            </a:r>
            <a:r>
              <a:rPr lang="it-IT" sz="1000" dirty="0"/>
              <a:t>. </a:t>
            </a:r>
            <a:r>
              <a:rPr lang="it-IT" sz="1000" dirty="0" smtClean="0"/>
              <a:t>2013;9:699</a:t>
            </a:r>
            <a:r>
              <a:rPr lang="en-GB" sz="1000" dirty="0" smtClean="0"/>
              <a:t>. </a:t>
            </a:r>
          </a:p>
          <a:p>
            <a:r>
              <a:rPr lang="en-GB" sz="1000" dirty="0" smtClean="0"/>
              <a:t>4. </a:t>
            </a:r>
            <a:r>
              <a:rPr lang="de-DE" sz="1000" dirty="0" smtClean="0"/>
              <a:t>Schütze </a:t>
            </a:r>
            <a:r>
              <a:rPr lang="de-DE" sz="1000" dirty="0"/>
              <a:t>et al. </a:t>
            </a:r>
            <a:r>
              <a:rPr lang="en-GB" sz="1000" i="1" dirty="0"/>
              <a:t>Strahlenther Onkol</a:t>
            </a:r>
            <a:r>
              <a:rPr lang="en-GB" sz="1000" dirty="0"/>
              <a:t>. </a:t>
            </a:r>
            <a:r>
              <a:rPr lang="en-GB" sz="1000" dirty="0" smtClean="0"/>
              <a:t>2007;182:256.</a:t>
            </a:r>
            <a:endParaRPr lang="en-US" sz="1000" dirty="0"/>
          </a:p>
        </p:txBody>
      </p:sp>
    </p:spTree>
    <p:extLst>
      <p:ext uri="{BB962C8B-B14F-4D97-AF65-F5344CB8AC3E}">
        <p14:creationId xmlns:p14="http://schemas.microsoft.com/office/powerpoint/2010/main" val="132650135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ctrTitle"/>
          </p:nvPr>
        </p:nvSpPr>
        <p:spPr/>
        <p:txBody>
          <a:bodyPr/>
          <a:lstStyle/>
          <a:p>
            <a:r>
              <a:rPr lang="en-US" dirty="0" smtClean="0"/>
              <a:t>Back-up Slides</a:t>
            </a:r>
            <a:endParaRPr lang="en-US" dirty="0"/>
          </a:p>
        </p:txBody>
      </p:sp>
    </p:spTree>
    <p:extLst>
      <p:ext uri="{BB962C8B-B14F-4D97-AF65-F5344CB8AC3E}">
        <p14:creationId xmlns:p14="http://schemas.microsoft.com/office/powerpoint/2010/main" val="8370656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pC1IYsbsZ3US_Y6fokLn0Yg"/>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10_Thème Office">
  <a:themeElements>
    <a:clrScheme name="Giotrif">
      <a:dk1>
        <a:sysClr val="windowText" lastClr="000000"/>
      </a:dk1>
      <a:lt1>
        <a:sysClr val="window" lastClr="FFFFFF"/>
      </a:lt1>
      <a:dk2>
        <a:srgbClr val="1F497D"/>
      </a:dk2>
      <a:lt2>
        <a:srgbClr val="EEECE1"/>
      </a:lt2>
      <a:accent1>
        <a:srgbClr val="1CBECA"/>
      </a:accent1>
      <a:accent2>
        <a:srgbClr val="C3B600"/>
      </a:accent2>
      <a:accent3>
        <a:srgbClr val="A0A1CC"/>
      </a:accent3>
      <a:accent4>
        <a:srgbClr val="FFC000"/>
      </a:accent4>
      <a:accent5>
        <a:srgbClr val="7030A0"/>
      </a:accent5>
      <a:accent6>
        <a:srgbClr val="F79646"/>
      </a:accent6>
      <a:hlink>
        <a:srgbClr val="0000FF"/>
      </a:hlink>
      <a:folHlink>
        <a:srgbClr val="800080"/>
      </a:folHlink>
    </a:clrScheme>
    <a:fontScheme name="Office Classique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w="19050" cap="rnd">
          <a:solidFill>
            <a:schemeClr val="accent2"/>
          </a:solid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19050" cap="rnd">
          <a:solidFill>
            <a:schemeClr val="accent1"/>
          </a:solidFill>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2.xml><?xml version="1.0" encoding="utf-8"?>
<a:theme xmlns:a="http://schemas.openxmlformats.org/drawingml/2006/main" name="9_BRANDED_1">
  <a:themeElements>
    <a:clrScheme name="BRANDED_1 15">
      <a:dk1>
        <a:srgbClr val="000000"/>
      </a:dk1>
      <a:lt1>
        <a:srgbClr val="FFFFFF"/>
      </a:lt1>
      <a:dk2>
        <a:srgbClr val="000000"/>
      </a:dk2>
      <a:lt2>
        <a:srgbClr val="969696"/>
      </a:lt2>
      <a:accent1>
        <a:srgbClr val="A08264"/>
      </a:accent1>
      <a:accent2>
        <a:srgbClr val="BDA893"/>
      </a:accent2>
      <a:accent3>
        <a:srgbClr val="FFFFFF"/>
      </a:accent3>
      <a:accent4>
        <a:srgbClr val="000000"/>
      </a:accent4>
      <a:accent5>
        <a:srgbClr val="CDC1B8"/>
      </a:accent5>
      <a:accent6>
        <a:srgbClr val="AB9885"/>
      </a:accent6>
      <a:hlink>
        <a:srgbClr val="D9CDC1"/>
      </a:hlink>
      <a:folHlink>
        <a:srgbClr val="F1ECE8"/>
      </a:folHlink>
    </a:clrScheme>
    <a:fontScheme name="BRANDED_1">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GB" sz="1800" b="1" i="0" u="none" strike="noStrike" cap="none" normalizeH="0" baseline="0" smtClean="0">
            <a:ln>
              <a:noFill/>
            </a:ln>
            <a:solidFill>
              <a:schemeClr val="tx1"/>
            </a:solidFill>
            <a:effectLst/>
            <a:latin typeface="Arial" pitchFamily="34" charset="0"/>
            <a:cs typeface="Arial"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GB" sz="1800" b="1" i="0" u="none" strike="noStrike" cap="none" normalizeH="0" baseline="0" smtClean="0">
            <a:ln>
              <a:noFill/>
            </a:ln>
            <a:solidFill>
              <a:schemeClr val="tx1"/>
            </a:solidFill>
            <a:effectLst/>
            <a:latin typeface="Arial" pitchFamily="34" charset="0"/>
            <a:cs typeface="Arial" pitchFamily="34" charset="0"/>
          </a:defRPr>
        </a:defPPr>
      </a:lstStyle>
    </a:lnDef>
  </a:objectDefaults>
  <a:extraClrSchemeLst>
    <a:extraClrScheme>
      <a:clrScheme name="BRANDED_1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RANDED_1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RANDED_1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RANDED_1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RANDED_1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RANDED_1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RANDED_1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RANDED_1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RANDED_1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RANDED_1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RANDED_1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RANDED_1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BRANDED_1 13">
        <a:dk1>
          <a:srgbClr val="000000"/>
        </a:dk1>
        <a:lt1>
          <a:srgbClr val="FFFFFF"/>
        </a:lt1>
        <a:dk2>
          <a:srgbClr val="000000"/>
        </a:dk2>
        <a:lt2>
          <a:srgbClr val="808080"/>
        </a:lt2>
        <a:accent1>
          <a:srgbClr val="969696"/>
        </a:accent1>
        <a:accent2>
          <a:srgbClr val="333399"/>
        </a:accent2>
        <a:accent3>
          <a:srgbClr val="FFFFFF"/>
        </a:accent3>
        <a:accent4>
          <a:srgbClr val="000000"/>
        </a:accent4>
        <a:accent5>
          <a:srgbClr val="C9C9C9"/>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RANDED_1 14">
        <a:dk1>
          <a:srgbClr val="000000"/>
        </a:dk1>
        <a:lt1>
          <a:srgbClr val="FFFFFF"/>
        </a:lt1>
        <a:dk2>
          <a:srgbClr val="000000"/>
        </a:dk2>
        <a:lt2>
          <a:srgbClr val="969696"/>
        </a:lt2>
        <a:accent1>
          <a:srgbClr val="A08264"/>
        </a:accent1>
        <a:accent2>
          <a:srgbClr val="333399"/>
        </a:accent2>
        <a:accent3>
          <a:srgbClr val="FFFFFF"/>
        </a:accent3>
        <a:accent4>
          <a:srgbClr val="000000"/>
        </a:accent4>
        <a:accent5>
          <a:srgbClr val="CDC1B8"/>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RANDED_1 15">
        <a:dk1>
          <a:srgbClr val="000000"/>
        </a:dk1>
        <a:lt1>
          <a:srgbClr val="FFFFFF"/>
        </a:lt1>
        <a:dk2>
          <a:srgbClr val="000000"/>
        </a:dk2>
        <a:lt2>
          <a:srgbClr val="969696"/>
        </a:lt2>
        <a:accent1>
          <a:srgbClr val="A08264"/>
        </a:accent1>
        <a:accent2>
          <a:srgbClr val="BDA893"/>
        </a:accent2>
        <a:accent3>
          <a:srgbClr val="FFFFFF"/>
        </a:accent3>
        <a:accent4>
          <a:srgbClr val="000000"/>
        </a:accent4>
        <a:accent5>
          <a:srgbClr val="CDC1B8"/>
        </a:accent5>
        <a:accent6>
          <a:srgbClr val="AB9885"/>
        </a:accent6>
        <a:hlink>
          <a:srgbClr val="D9CDC1"/>
        </a:hlink>
        <a:folHlink>
          <a:srgbClr val="F1ECE8"/>
        </a:folHlink>
      </a:clrScheme>
      <a:clrMap bg1="lt1" tx1="dk1" bg2="lt2" tx2="dk2" accent1="accent1" accent2="accent2" accent3="accent3" accent4="accent4" accent5="accent5" accent6="accent6" hlink="hlink" folHlink="folHlink"/>
    </a:extraClrScheme>
    <a:extraClrScheme>
      <a:clrScheme name="BRANDED_1 16">
        <a:dk1>
          <a:srgbClr val="000000"/>
        </a:dk1>
        <a:lt1>
          <a:srgbClr val="FFFFFF"/>
        </a:lt1>
        <a:dk2>
          <a:srgbClr val="000000"/>
        </a:dk2>
        <a:lt2>
          <a:srgbClr val="8A8987"/>
        </a:lt2>
        <a:accent1>
          <a:srgbClr val="AD8F6B"/>
        </a:accent1>
        <a:accent2>
          <a:srgbClr val="BDA893"/>
        </a:accent2>
        <a:accent3>
          <a:srgbClr val="FFFFFF"/>
        </a:accent3>
        <a:accent4>
          <a:srgbClr val="000000"/>
        </a:accent4>
        <a:accent5>
          <a:srgbClr val="D3C6BA"/>
        </a:accent5>
        <a:accent6>
          <a:srgbClr val="AB9885"/>
        </a:accent6>
        <a:hlink>
          <a:srgbClr val="D9CDC1"/>
        </a:hlink>
        <a:folHlink>
          <a:srgbClr val="F1ECE8"/>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Unknown Document Type" ma:contentTypeID="0x010104" ma:contentTypeVersion="0" ma:contentTypeDescription="" ma:contentTypeScope="" ma:versionID="279c20c3caf3300dae6b438536eb8c56">
  <xsd:schema xmlns:xsd="http://www.w3.org/2001/XMLSchema" xmlns:p="http://schemas.microsoft.com/office/2006/metadata/properties" targetNamespace="http://schemas.microsoft.com/office/2006/metadata/properties" ma:root="true" ma:fieldsID="0d2e1ca116041f9e11471c52c4c9d602">
    <xsd:element name="properties">
      <xsd:complexType>
        <xsd:sequence>
          <xsd:element name="documentManagement">
            <xsd:complexType>
              <xsd:all/>
            </xsd:complexType>
          </xsd:element>
        </xsd:sequence>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office/internal/2005/internalDocumentation"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ma:readOnly="true"/>
        <xsd:element ref="dc:title" maxOccurs="1" ma:index="3"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lastPrinted" minOccurs="0" maxOccurs="1" type="xsd:dateTime"/>
        <xsd:element name="contentStatus" minOccurs="0" maxOccurs="1" type="xsd:string"/>
      </xsd:all>
    </xsd:complexType>
  </xsd:schema>
</ct:contentTypeSchema>
</file>

<file path=customXml/itemProps1.xml><?xml version="1.0" encoding="utf-8"?>
<ds:datastoreItem xmlns:ds="http://schemas.openxmlformats.org/officeDocument/2006/customXml" ds:itemID="{2D64B271-4C8D-45FB-A3C8-2F61384ED43A}">
  <ds:schemaRefs>
    <ds:schemaRef ds:uri="http://purl.org/dc/elements/1.1/"/>
    <ds:schemaRef ds:uri="http://purl.org/dc/dcmitype/"/>
    <ds:schemaRef ds:uri="http://schemas.microsoft.com/office/2006/documentManagement/types"/>
    <ds:schemaRef ds:uri="http://purl.org/dc/terms/"/>
    <ds:schemaRef ds:uri="http://www.w3.org/XML/1998/namespace"/>
    <ds:schemaRef ds:uri="http://schemas.openxmlformats.org/package/2006/metadata/core-properties"/>
    <ds:schemaRef ds:uri="http://schemas.microsoft.com/office/2006/metadata/properties"/>
  </ds:schemaRefs>
</ds:datastoreItem>
</file>

<file path=customXml/itemProps2.xml><?xml version="1.0" encoding="utf-8"?>
<ds:datastoreItem xmlns:ds="http://schemas.openxmlformats.org/officeDocument/2006/customXml" ds:itemID="{54B23B8A-D5B2-4BFB-B77F-E66266541300}">
  <ds:schemaRefs>
    <ds:schemaRef ds:uri="http://schemas.microsoft.com/sharepoint/v3/contenttype/forms"/>
  </ds:schemaRefs>
</ds:datastoreItem>
</file>

<file path=customXml/itemProps3.xml><?xml version="1.0" encoding="utf-8"?>
<ds:datastoreItem xmlns:ds="http://schemas.openxmlformats.org/officeDocument/2006/customXml" ds:itemID="{B2ACA7EF-A13C-47F2-B7E5-0FD49C078BBE}">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openxmlformats.org/package/2006/metadata/core-properties"/>
    <ds:schemaRef ds:uri="http://purl.org/dc/elements/1.1/"/>
    <ds:schemaRef ds:uri="http://purl.org/dc/terms/"/>
    <ds:schemaRef ds:uri="http://schemas.microsoft.com/office/internal/2005/internalDocumentation"/>
  </ds:schemaRefs>
</ds:datastoreItem>
</file>

<file path=docProps/app.xml><?xml version="1.0" encoding="utf-8"?>
<Properties xmlns="http://schemas.openxmlformats.org/officeDocument/2006/extended-properties" xmlns:vt="http://schemas.openxmlformats.org/officeDocument/2006/docPropsVTypes">
  <Template/>
  <TotalTime>0</TotalTime>
  <Words>17713</Words>
  <Application>Microsoft Office PowerPoint</Application>
  <PresentationFormat>Presentación en pantalla (4:3)</PresentationFormat>
  <Paragraphs>4068</Paragraphs>
  <Slides>157</Slides>
  <Notes>71</Notes>
  <HiddenSlides>0</HiddenSlides>
  <MMClips>0</MMClips>
  <ScaleCrop>false</ScaleCrop>
  <HeadingPairs>
    <vt:vector size="6" baseType="variant">
      <vt:variant>
        <vt:lpstr>Tema</vt:lpstr>
      </vt:variant>
      <vt:variant>
        <vt:i4>2</vt:i4>
      </vt:variant>
      <vt:variant>
        <vt:lpstr>Servidores OLE incrustados</vt:lpstr>
      </vt:variant>
      <vt:variant>
        <vt:i4>2</vt:i4>
      </vt:variant>
      <vt:variant>
        <vt:lpstr>Títulos de diapositiva</vt:lpstr>
      </vt:variant>
      <vt:variant>
        <vt:i4>157</vt:i4>
      </vt:variant>
    </vt:vector>
  </HeadingPairs>
  <TitlesOfParts>
    <vt:vector size="161" baseType="lpstr">
      <vt:lpstr>10_Thème Office</vt:lpstr>
      <vt:lpstr>9_BRANDED_1</vt:lpstr>
      <vt:lpstr>think-cell Folie</vt:lpstr>
      <vt:lpstr>think-cell Slide</vt:lpstr>
      <vt:lpstr>GIOTRIF® (afatinib) for  Squamous Cell Carcinoma  of the Lung</vt:lpstr>
      <vt:lpstr>Instructions for Use</vt:lpstr>
      <vt:lpstr>Table of Contents </vt:lpstr>
      <vt:lpstr>Rationale for ErbB Receptors Blockade in SCC of the Lung</vt:lpstr>
      <vt:lpstr>Alterations of ErbB Pathway in SCC of the Lung</vt:lpstr>
      <vt:lpstr>Cancer Genome Atlas Research Network Alterations in Targetable Oncogenic Pathways in SCC tumors</vt:lpstr>
      <vt:lpstr>Rationale for  ErbB Family Inhibition in the Treatment of SCC of the Lung</vt:lpstr>
      <vt:lpstr>Targeting ErbB Pathway</vt:lpstr>
      <vt:lpstr>LUX-Lung 8 Primary Endpoint (PFS)</vt:lpstr>
      <vt:lpstr>Background</vt:lpstr>
      <vt:lpstr>Afatinib: Irreversible ErbB Family Inhibition</vt:lpstr>
      <vt:lpstr>LUX-Lung 8: Study Design</vt:lpstr>
      <vt:lpstr>Endpoints </vt:lpstr>
      <vt:lpstr>Timelines and Interim Futility Analysis </vt:lpstr>
      <vt:lpstr>Statistical Assumptions </vt:lpstr>
      <vt:lpstr>LUX-Lung 8: Global Randomised Phase 3 Trial</vt:lpstr>
      <vt:lpstr>Primary PFS Analysis</vt:lpstr>
      <vt:lpstr>Demographics and Baseline Characteristics</vt:lpstr>
      <vt:lpstr>LUX-Lung 8: PFS (Independent Review)</vt:lpstr>
      <vt:lpstr>LUX-Lung 8: PFS (Investigator Review)</vt:lpstr>
      <vt:lpstr>PFS Subgroups: Independent Review</vt:lpstr>
      <vt:lpstr>Tumour Shrinkage</vt:lpstr>
      <vt:lpstr>LUX-Lung 8: Objective Response (Independent Review)</vt:lpstr>
      <vt:lpstr>LUX-Lung 8: Adverse Events Overall Summary</vt:lpstr>
      <vt:lpstr>LUX-Lung 8: Drug-Related AEs (&gt;5%)</vt:lpstr>
      <vt:lpstr>LUX-Lung 8: Patient-Reported Outcomesa</vt:lpstr>
      <vt:lpstr>LUX-Lung 8: Patient-Reported Outcomesa (cont’d)</vt:lpstr>
      <vt:lpstr>LUX-Lung 8: Conclusions</vt:lpstr>
      <vt:lpstr>LUX-Lung 8 Key Secondary Endpoint (Overall Survival) </vt:lpstr>
      <vt:lpstr>Background</vt:lpstr>
      <vt:lpstr>Study Design</vt:lpstr>
      <vt:lpstr>Timelines</vt:lpstr>
      <vt:lpstr>Statistical Assumptions</vt:lpstr>
      <vt:lpstr>Recruitment</vt:lpstr>
      <vt:lpstr>Patient Disposition</vt:lpstr>
      <vt:lpstr>Demographics and Baseline Characteristics</vt:lpstr>
      <vt:lpstr>Primary Analysis of OS (n=795)</vt:lpstr>
      <vt:lpstr>OS Subgroup Analysis</vt:lpstr>
      <vt:lpstr>Post-Progression Therapies</vt:lpstr>
      <vt:lpstr>PFS: Independent Review— Updated With All Randomised Patients (N=795)</vt:lpstr>
      <vt:lpstr>Objective Response and Tumour Shrinkage</vt:lpstr>
      <vt:lpstr>Patient-Reported Outcomes</vt:lpstr>
      <vt:lpstr>Adverse Events: Overall Summary</vt:lpstr>
      <vt:lpstr>Drug-Related AEs (&gt;10%)</vt:lpstr>
      <vt:lpstr>Ongoing Tumour Genomic Analysis</vt:lpstr>
      <vt:lpstr>Summary</vt:lpstr>
      <vt:lpstr>LUX-Lung 8  Patient-Reported Outcomes</vt:lpstr>
      <vt:lpstr>Introduction</vt:lpstr>
      <vt:lpstr>LUX-Lung 8 Study Design</vt:lpstr>
      <vt:lpstr>Assessment of Patient-Reported Outcomes</vt:lpstr>
      <vt:lpstr>Patient Disposition</vt:lpstr>
      <vt:lpstr>Demographics and Baseline Characteristics</vt:lpstr>
      <vt:lpstr>Key study outcomes</vt:lpstr>
      <vt:lpstr>Primary Analysis of OS (n=795)</vt:lpstr>
      <vt:lpstr>Symptom burden at baseline</vt:lpstr>
      <vt:lpstr>Questionnaire completion rate</vt:lpstr>
      <vt:lpstr>Time to deterioration of dyspnea</vt:lpstr>
      <vt:lpstr>Time to deterioration of symptoms: Sub-categories</vt:lpstr>
      <vt:lpstr>Status change</vt:lpstr>
      <vt:lpstr>Change in scores over time</vt:lpstr>
      <vt:lpstr>Conclusions</vt:lpstr>
      <vt:lpstr>Disease Understanding and Treatment Options</vt:lpstr>
      <vt:lpstr>SCC Is a Histologically Distinct NSCLC Subtype </vt:lpstr>
      <vt:lpstr>Squamous Cell Carcinoma of the Lung</vt:lpstr>
      <vt:lpstr>SCC of the Lung Is a Genetically Complex Tumour</vt:lpstr>
      <vt:lpstr>SCC of the Lung Accounts for 20-30% of NSCLC</vt:lpstr>
      <vt:lpstr>NSCLC: Patient Profile and Treatment Options1-3</vt:lpstr>
      <vt:lpstr>Treatments for NSCLC Approved* after 2000</vt:lpstr>
      <vt:lpstr>First-Line Treatment of Metastatic SCC of the Lung: NCCN Guidelines</vt:lpstr>
      <vt:lpstr>First-Line Treatment of Metastatic SCC of the Lung: ESMO Guidelines</vt:lpstr>
      <vt:lpstr>First-Line Treatment for SCC of the Lung:  Platinum-Based Doublet Chemotherapy</vt:lpstr>
      <vt:lpstr>First-Line Treatment for SCC of the Lung:  Platinum-Based Doublet Chemotherapy (cont’d)</vt:lpstr>
      <vt:lpstr>Pemetrexed-Based CT in SCC of the Lung</vt:lpstr>
      <vt:lpstr>Second-Line Treatment of Metastatic SCC of the Lung: NCCN Guidelines</vt:lpstr>
      <vt:lpstr>Second-Line Treatment of Metastatic SCC of the Lung: ESMO Guidelines</vt:lpstr>
      <vt:lpstr>Second-Line Chemotherapy for advanced NSCLC</vt:lpstr>
      <vt:lpstr>TAX 317: Docetaxel vs BSC in Second-Line Treatment for advanced NSCLC</vt:lpstr>
      <vt:lpstr>BR 21: Trial Design</vt:lpstr>
      <vt:lpstr>BR 21: Erlotinib vs Placebo in Second-Line Treatment for advanced NSCLC</vt:lpstr>
      <vt:lpstr>Label of Approved Drugs in Second Line Treatment At the time of Trial Design in 2011</vt:lpstr>
      <vt:lpstr>TAILOR (2012): Erlotinib vs Docetaxel in  Second Line Treatment in NSCLC</vt:lpstr>
      <vt:lpstr>TAILOR: Erlotinib vs Docetaxel in  Second Line Treatment in NSCLC (cont’d)</vt:lpstr>
      <vt:lpstr>Meta-analysis (2014): EGFR TKIs vs Chemotherapy as Second-Line Treatment in Advanced NSCLC</vt:lpstr>
      <vt:lpstr>Meta-analysis (2014): EGFR TKIs vs Chemotherapy as Second-Line Treatment (cont’d)</vt:lpstr>
      <vt:lpstr>Meta-analysis (2014): EGFR TKIs vs Chemotherapy as Second-Line Treatment (cont’d)</vt:lpstr>
      <vt:lpstr>Label of Approved Drugs in Second Line Treatment</vt:lpstr>
      <vt:lpstr>Antiangiogenesis in the Treatment of SCC Lung</vt:lpstr>
      <vt:lpstr>Antiangiogenesis in the Treatment of NSCLC</vt:lpstr>
      <vt:lpstr>Antiangiogenic Approaches in the Treatment  of SCC of the Lung</vt:lpstr>
      <vt:lpstr>Antiangiogenic Approaches in the Treatment  of SCC of the Lung (cont’d)</vt:lpstr>
      <vt:lpstr>REVEL: Ramucirumab + Docetaxel in Second-Line  Treatment for NSCLC</vt:lpstr>
      <vt:lpstr>REVEL: OS and PFS (ITT)</vt:lpstr>
      <vt:lpstr>REVEL: OS and PFS in SCC subgroup</vt:lpstr>
      <vt:lpstr>REVEL: Haematologic AEs by Histology</vt:lpstr>
      <vt:lpstr>REVEL: AEs of Interests by Histology</vt:lpstr>
      <vt:lpstr>REVEL: AEs of Interests by Histology (cont’d)</vt:lpstr>
      <vt:lpstr>Immunotherapy in the Treatment of SCC Lung</vt:lpstr>
      <vt:lpstr>Immunotherapy in the Treatment of NSCLC: Immune Checkpoint Inhibitors</vt:lpstr>
      <vt:lpstr>Nivolumab Lung Cancer Development Programme</vt:lpstr>
      <vt:lpstr>CheckMate-063: Trial Design</vt:lpstr>
      <vt:lpstr>CheckMate-063: Overall Survival</vt:lpstr>
      <vt:lpstr>CheckMate-063: Other Endpoints</vt:lpstr>
      <vt:lpstr>CheckMate-017: Trial Design</vt:lpstr>
      <vt:lpstr>CheckMate-017: Baseline Characteristics</vt:lpstr>
      <vt:lpstr>CheckMate-017: Overall Survival</vt:lpstr>
      <vt:lpstr>CheckMate-017: Progression Free Survival</vt:lpstr>
      <vt:lpstr>CheckMate-017: Objective Response Rate</vt:lpstr>
      <vt:lpstr>CheckMate-017: OS, PFS and ORR by PD-L1 Expression Level</vt:lpstr>
      <vt:lpstr>CheckMate-017: Treatment and Safety Summary</vt:lpstr>
      <vt:lpstr>CheckMate-017: Treatment-related AEs  (≥5% of patients) </vt:lpstr>
      <vt:lpstr>CheckMate-017: Summary</vt:lpstr>
      <vt:lpstr>Targeting EGFR in the Treatment of SCC Lung</vt:lpstr>
      <vt:lpstr>FLEX: Cetuximab Plus Chemotherapy in First-Line NSCLC</vt:lpstr>
      <vt:lpstr>FLEX: OS (ITT) and in High EGFR-Expressing SCC</vt:lpstr>
      <vt:lpstr>SQUIRE: Necitumumab plus Gemcitabine-Cisplatin  in First-Line in SCC of the Lung</vt:lpstr>
      <vt:lpstr>SQUIRE: OS (ITT)</vt:lpstr>
      <vt:lpstr>SQUIRE: PFS by Investigator (ITT)</vt:lpstr>
      <vt:lpstr>SQUIRE: Adverse Events</vt:lpstr>
      <vt:lpstr>Other Potentially Targetable Mutations in the Treatment of SCC</vt:lpstr>
      <vt:lpstr>Frequency of Other Potentially Targetable Mutations in SCC of the Lung</vt:lpstr>
      <vt:lpstr>FGFR Inhibition: BGJ398</vt:lpstr>
      <vt:lpstr>FGFR Inhibition: AZD4547</vt:lpstr>
      <vt:lpstr>c-Met Inhibition: Crizotinib </vt:lpstr>
      <vt:lpstr>DDR2 Inhibition: Dasatinib</vt:lpstr>
      <vt:lpstr>Overview of Key Competitors Timelines</vt:lpstr>
      <vt:lpstr>Key Competitors - Timelines</vt:lpstr>
      <vt:lpstr>Overview of Trials in Second Line Treatment</vt:lpstr>
      <vt:lpstr>Trials in Second Line Treatment  Chemo/chemo-backbone</vt:lpstr>
      <vt:lpstr>Trials in Second Line Treatment  EGFR TKI</vt:lpstr>
      <vt:lpstr>Clinical Trials in NSCLC  Immunotherapies</vt:lpstr>
      <vt:lpstr>JMEI Trial</vt:lpstr>
      <vt:lpstr>TAILOR (Italian trial)</vt:lpstr>
      <vt:lpstr>Scientific Response Points (SRPs)</vt:lpstr>
      <vt:lpstr>Scientific Response Points</vt:lpstr>
      <vt:lpstr>Scientific Response Points (cont’d)</vt:lpstr>
      <vt:lpstr>SRP 1: What is the rationale for studying EGFR TKIs in SCC of the lung? Does SCC have a low incidence of EGFR mutations?</vt:lpstr>
      <vt:lpstr>SRP 2: Why was erlotinib chosen as the control arm, since it is not used that much in this setting?</vt:lpstr>
      <vt:lpstr>SRP 3: Why is the total patient population different in the primary analysis than in the overall survival analysis?</vt:lpstr>
      <vt:lpstr>SRP 4: Why was the randomisation stratified by  East Asian vs non-East Asian patients?</vt:lpstr>
      <vt:lpstr>SRP 5: I believe that these data are mainly driven by the imbalances in never-smokers (probably those with EGFR mutations)</vt:lpstr>
      <vt:lpstr>SRP 6: I think that erlotinib is underdosed, as plasma levels are lower in heavy smokers</vt:lpstr>
      <vt:lpstr>SRP 6: Supporting Evidence: CurrentS Trial </vt:lpstr>
      <vt:lpstr>SRP 7: PFS and OS differences are marginal. Data are not clinically meaningful</vt:lpstr>
      <vt:lpstr>SRP 8: Safety profile is not that comparable, since the nature of the AEs is quite different</vt:lpstr>
      <vt:lpstr>SRP 9: The trial just confirmed what we already know: afatinib is a little better but more toxic</vt:lpstr>
      <vt:lpstr>SRP 10: How many patients escalated to 50 mg? Was the safety profile different from the overall population?</vt:lpstr>
      <vt:lpstr>SRP 11: What was the starting dose? Why did you allow an increase to 50 mg?</vt:lpstr>
      <vt:lpstr>SRP 12: Afatinib is more toxic; more patients needed a dose reduction than with erlotinib</vt:lpstr>
      <vt:lpstr>SRP 13: How many patients had an EGFR mutation–positive tumour?</vt:lpstr>
      <vt:lpstr>SRP 14: Is there a different clinical/molecular feature in the early vs late progressing population?</vt:lpstr>
      <vt:lpstr>SRP 15: Patients with SD as best response to first line had a more pronounced OS benefit. Can you explain?</vt:lpstr>
      <vt:lpstr>SRP 16: Docetaxel is more efficacious than erlotinib, so I will continue using docetaxel in patients fit for chemo and reserve a TKI for later lines</vt:lpstr>
      <vt:lpstr>SRP 17: How relevant are these data in light of the TAILOR/DELTA trials?</vt:lpstr>
      <vt:lpstr>SRP 18: Nivolumab is/will be available, so TKIs are relegated to third or even to fourth line as a last option</vt:lpstr>
      <vt:lpstr>SRP 19: Ramucirumab in combination with docetaxel showed even better data in the subgroup of patients with squamous histology</vt:lpstr>
      <vt:lpstr>SRP 20: Are there afatinib data in other squamous cell carcinomas?</vt:lpstr>
      <vt:lpstr>Back-up Slides</vt:lpstr>
    </vt:vector>
  </TitlesOfParts>
  <Company>Omnicom Inc.</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OS in Del19 subgroup</dc:title>
  <dc:creator>VLopez</dc:creator>
  <cp:lastModifiedBy>Feddersen,Carla  BI-CL-S</cp:lastModifiedBy>
  <cp:revision>1091</cp:revision>
  <cp:lastPrinted>2015-05-26T16:02:34Z</cp:lastPrinted>
  <dcterms:created xsi:type="dcterms:W3CDTF">2014-05-09T15:50:11Z</dcterms:created>
  <dcterms:modified xsi:type="dcterms:W3CDTF">2015-06-09T17:11:47Z</dcterms:modified>
</cp:coreProperties>
</file>